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50"/>
  </p:notesMasterIdLst>
  <p:handoutMasterIdLst>
    <p:handoutMasterId r:id="rId51"/>
  </p:handoutMasterIdLst>
  <p:sldIdLst>
    <p:sldId id="493" r:id="rId2"/>
    <p:sldId id="523" r:id="rId3"/>
    <p:sldId id="447" r:id="rId4"/>
    <p:sldId id="511" r:id="rId5"/>
    <p:sldId id="487" r:id="rId6"/>
    <p:sldId id="456" r:id="rId7"/>
    <p:sldId id="459" r:id="rId8"/>
    <p:sldId id="527" r:id="rId9"/>
    <p:sldId id="488" r:id="rId10"/>
    <p:sldId id="457" r:id="rId11"/>
    <p:sldId id="458" r:id="rId12"/>
    <p:sldId id="526" r:id="rId13"/>
    <p:sldId id="519" r:id="rId14"/>
    <p:sldId id="518" r:id="rId15"/>
    <p:sldId id="460" r:id="rId16"/>
    <p:sldId id="481" r:id="rId17"/>
    <p:sldId id="491" r:id="rId18"/>
    <p:sldId id="482" r:id="rId19"/>
    <p:sldId id="528" r:id="rId20"/>
    <p:sldId id="529" r:id="rId21"/>
    <p:sldId id="530" r:id="rId22"/>
    <p:sldId id="531" r:id="rId23"/>
    <p:sldId id="522" r:id="rId24"/>
    <p:sldId id="489" r:id="rId25"/>
    <p:sldId id="533" r:id="rId26"/>
    <p:sldId id="534" r:id="rId27"/>
    <p:sldId id="463" r:id="rId28"/>
    <p:sldId id="499" r:id="rId29"/>
    <p:sldId id="500" r:id="rId30"/>
    <p:sldId id="465" r:id="rId31"/>
    <p:sldId id="462" r:id="rId32"/>
    <p:sldId id="501" r:id="rId33"/>
    <p:sldId id="475" r:id="rId34"/>
    <p:sldId id="477" r:id="rId35"/>
    <p:sldId id="478" r:id="rId36"/>
    <p:sldId id="515" r:id="rId37"/>
    <p:sldId id="502" r:id="rId38"/>
    <p:sldId id="503" r:id="rId39"/>
    <p:sldId id="516" r:id="rId40"/>
    <p:sldId id="505" r:id="rId41"/>
    <p:sldId id="517" r:id="rId42"/>
    <p:sldId id="467" r:id="rId43"/>
    <p:sldId id="524" r:id="rId44"/>
    <p:sldId id="471" r:id="rId45"/>
    <p:sldId id="514" r:id="rId46"/>
    <p:sldId id="494" r:id="rId47"/>
    <p:sldId id="495" r:id="rId48"/>
    <p:sldId id="525" r:id="rId49"/>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mmerath, Fabian" initials="HF"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39" autoAdjust="0"/>
    <p:restoredTop sz="88672" autoAdjust="0"/>
  </p:normalViewPr>
  <p:slideViewPr>
    <p:cSldViewPr>
      <p:cViewPr>
        <p:scale>
          <a:sx n="66" d="100"/>
          <a:sy n="66" d="100"/>
        </p:scale>
        <p:origin x="-2286" y="-1152"/>
      </p:cViewPr>
      <p:guideLst>
        <p:guide orient="horz" pos="144"/>
        <p:guide orient="horz" pos="436"/>
        <p:guide orient="horz" pos="4179"/>
        <p:guide orient="horz" pos="3888"/>
        <p:guide orient="horz" pos="3984"/>
        <p:guide orient="horz" pos="1104"/>
        <p:guide orient="horz" pos="1008"/>
        <p:guide orient="horz" pos="2448"/>
        <p:guide pos="2832"/>
        <p:guide pos="336"/>
        <p:guide pos="5424"/>
        <p:guide pos="2928"/>
        <p:guide pos="1968"/>
        <p:guide pos="2070"/>
        <p:guide pos="3792"/>
        <p:guide pos="1104"/>
      </p:guideLst>
    </p:cSldViewPr>
  </p:slideViewPr>
  <p:outlineViewPr>
    <p:cViewPr>
      <p:scale>
        <a:sx n="33" d="100"/>
        <a:sy n="33" d="100"/>
      </p:scale>
      <p:origin x="0" y="37032"/>
    </p:cViewPr>
  </p:outlineViewPr>
  <p:notesTextViewPr>
    <p:cViewPr>
      <p:scale>
        <a:sx n="100" d="100"/>
        <a:sy n="100" d="100"/>
      </p:scale>
      <p:origin x="0" y="0"/>
    </p:cViewPr>
  </p:notesTextViewPr>
  <p:sorterViewPr>
    <p:cViewPr>
      <p:scale>
        <a:sx n="150" d="100"/>
        <a:sy n="150" d="100"/>
      </p:scale>
      <p:origin x="0" y="-10968"/>
    </p:cViewPr>
  </p:sorterViewPr>
  <p:notesViewPr>
    <p:cSldViewPr>
      <p:cViewPr varScale="1">
        <p:scale>
          <a:sx n="77" d="100"/>
          <a:sy n="77" d="100"/>
        </p:scale>
        <p:origin x="-1086" y="-9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2437" tIns="46218" rIns="92437" bIns="46218"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2437" tIns="46218" rIns="92437" bIns="46218" rtlCol="0"/>
          <a:lstStyle>
            <a:lvl1pPr algn="r" fontAlgn="auto">
              <a:spcBef>
                <a:spcPts val="0"/>
              </a:spcBef>
              <a:spcAft>
                <a:spcPts val="0"/>
              </a:spcAft>
              <a:defRPr sz="1200">
                <a:latin typeface="Arial" pitchFamily="34" charset="0"/>
                <a:cs typeface="Arial" pitchFamily="34" charset="0"/>
              </a:defRPr>
            </a:lvl1pPr>
          </a:lstStyle>
          <a:p>
            <a:pPr>
              <a:defRPr/>
            </a:pPr>
            <a:fld id="{CAD4843A-5700-42D2-B7D0-66374165A856}" type="datetimeFigureOut">
              <a:rPr lang="en-GB"/>
              <a:pPr>
                <a:defRPr/>
              </a:pPr>
              <a:t>16/09/2014</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2437" tIns="46218" rIns="92437" bIns="46218"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2437" tIns="46218" rIns="92437" bIns="46218" rtlCol="0" anchor="b"/>
          <a:lstStyle>
            <a:lvl1pPr algn="r" fontAlgn="auto">
              <a:spcBef>
                <a:spcPts val="0"/>
              </a:spcBef>
              <a:spcAft>
                <a:spcPts val="0"/>
              </a:spcAft>
              <a:defRPr sz="1200">
                <a:latin typeface="Arial" pitchFamily="34" charset="0"/>
                <a:cs typeface="Arial" pitchFamily="34" charset="0"/>
              </a:defRPr>
            </a:lvl1pPr>
          </a:lstStyle>
          <a:p>
            <a:pPr>
              <a:defRPr/>
            </a:pPr>
            <a:fld id="{C344E278-CC7F-4D67-9ACE-EEAD9E163870}" type="slidenum">
              <a:rPr lang="en-GB"/>
              <a:pPr>
                <a:defRPr/>
              </a:pPr>
              <a:t>‹Nr.›</a:t>
            </a:fld>
            <a:endParaRPr lang="en-GB"/>
          </a:p>
        </p:txBody>
      </p:sp>
    </p:spTree>
    <p:extLst>
      <p:ext uri="{BB962C8B-B14F-4D97-AF65-F5344CB8AC3E}">
        <p14:creationId xmlns:p14="http://schemas.microsoft.com/office/powerpoint/2010/main" val="2978792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2437" tIns="46218" rIns="92437" bIns="46218"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2437" tIns="46218" rIns="92437" bIns="46218" rtlCol="0"/>
          <a:lstStyle>
            <a:lvl1pPr algn="r" fontAlgn="auto">
              <a:spcBef>
                <a:spcPts val="0"/>
              </a:spcBef>
              <a:spcAft>
                <a:spcPts val="0"/>
              </a:spcAft>
              <a:defRPr sz="1200">
                <a:latin typeface="Arial" pitchFamily="34" charset="0"/>
                <a:cs typeface="Arial" pitchFamily="34" charset="0"/>
              </a:defRPr>
            </a:lvl1pPr>
          </a:lstStyle>
          <a:p>
            <a:pPr>
              <a:defRPr/>
            </a:pPr>
            <a:fld id="{3629DC4A-F1F6-4CD8-971F-76D99DDAF77C}" type="datetimeFigureOut">
              <a:rPr lang="en-GB"/>
              <a:pPr>
                <a:defRPr/>
              </a:pPr>
              <a:t>16/09/2014</a:t>
            </a:fld>
            <a:endParaRPr lang="en-GB"/>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2437" tIns="46218" rIns="92437" bIns="46218"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2437" tIns="46218" rIns="92437" bIns="46218"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2437" tIns="46218" rIns="92437" bIns="46218" rtlCol="0" anchor="b"/>
          <a:lstStyle>
            <a:lvl1pPr algn="r" fontAlgn="auto">
              <a:spcBef>
                <a:spcPts val="0"/>
              </a:spcBef>
              <a:spcAft>
                <a:spcPts val="0"/>
              </a:spcAft>
              <a:defRPr sz="1200">
                <a:latin typeface="Arial" pitchFamily="34" charset="0"/>
                <a:cs typeface="Arial" pitchFamily="34" charset="0"/>
              </a:defRPr>
            </a:lvl1pPr>
          </a:lstStyle>
          <a:p>
            <a:pPr>
              <a:defRPr/>
            </a:pPr>
            <a:fld id="{4E9D4136-8742-4A12-86CA-27E15B2ACFB3}" type="slidenum">
              <a:rPr lang="en-GB"/>
              <a:pPr>
                <a:defRPr/>
              </a:pPr>
              <a:t>‹Nr.›</a:t>
            </a:fld>
            <a:endParaRPr lang="en-GB"/>
          </a:p>
        </p:txBody>
      </p:sp>
    </p:spTree>
    <p:extLst>
      <p:ext uri="{BB962C8B-B14F-4D97-AF65-F5344CB8AC3E}">
        <p14:creationId xmlns:p14="http://schemas.microsoft.com/office/powerpoint/2010/main" val="2154159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ata.gov.uk/search/apachesolr_search?filters=type:resource%20tid:1127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uk.fm.dk/publications/2012/good-basic-data-for-everyo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hitehouse.gov/the-press-office/2013/05/09/executive-order-making-open-and-machine-readable-new-default-governme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blog.okfn.org/2010/10/29/open-data-in-public-private-partnerships-how-citizens-can-become-true-watchdog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uropa.eu/rapid/press-release_MEMO-11-891_en.htm?locale=enropean-commission-launches-open-data-strategy-for-europ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prix-carburants.economie.gouv.f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ixmystreet.co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ordnancesurvey.co.uk/oswebsit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tsyourparliament.e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eur-lex.europa.eu/LexUriServ/LexUriServ.do?uri=OJ:L:2013:175:0001:0008:EN: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553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151AD-1227-45D4-9AAB-9BEB850880A3}" type="slidenum">
              <a:rPr lang="en-GB" smtClean="0">
                <a:latin typeface="Arial" charset="0"/>
                <a:cs typeface="Arial" charset="0"/>
              </a:rPr>
              <a:pPr fontAlgn="base">
                <a:spcBef>
                  <a:spcPct val="0"/>
                </a:spcBef>
                <a:spcAft>
                  <a:spcPct val="0"/>
                </a:spcAft>
              </a:pPr>
              <a:t>1</a:t>
            </a:fld>
            <a:endParaRPr lang="en-GB"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645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9C485B-F2E5-4968-9011-B5C78F6B6959}" type="slidenum">
              <a:rPr lang="en-GB" smtClean="0">
                <a:latin typeface="Arial" charset="0"/>
                <a:cs typeface="Arial" charset="0"/>
              </a:rPr>
              <a:pPr fontAlgn="base">
                <a:spcBef>
                  <a:spcPct val="0"/>
                </a:spcBef>
                <a:spcAft>
                  <a:spcPct val="0"/>
                </a:spcAft>
              </a:pPr>
              <a:t>10</a:t>
            </a:fld>
            <a:endParaRPr lang="en-GB"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Ref to be included. </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385E9-E246-4DED-8005-AD4BB9553FFF}" type="slidenum">
              <a:rPr lang="en-GB" smtClean="0">
                <a:latin typeface="Arial" charset="0"/>
                <a:cs typeface="Arial" charset="0"/>
              </a:rPr>
              <a:pPr fontAlgn="base">
                <a:spcBef>
                  <a:spcPct val="0"/>
                </a:spcBef>
                <a:spcAft>
                  <a:spcPct val="0"/>
                </a:spcAft>
              </a:pPr>
              <a:t>11</a:t>
            </a:fld>
            <a:endParaRPr lang="en-GB"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4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665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67BED-F646-4D11-AEEF-F24E5B7DE3DE}" type="slidenum">
              <a:rPr lang="en-GB" smtClean="0">
                <a:latin typeface="Arial" charset="0"/>
                <a:cs typeface="Arial" charset="0"/>
              </a:rPr>
              <a:pPr fontAlgn="base">
                <a:spcBef>
                  <a:spcPct val="0"/>
                </a:spcBef>
                <a:spcAft>
                  <a:spcPct val="0"/>
                </a:spcAft>
              </a:pPr>
              <a:t>13</a:t>
            </a:fld>
            <a:endParaRPr lang="en-GB"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675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675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1D338-F2C0-42A1-9182-41C1E92544E8}" type="slidenum">
              <a:rPr lang="en-GB" smtClean="0">
                <a:latin typeface="Arial" charset="0"/>
                <a:cs typeface="Arial" charset="0"/>
              </a:rPr>
              <a:pPr fontAlgn="base">
                <a:spcBef>
                  <a:spcPct val="0"/>
                </a:spcBef>
                <a:spcAft>
                  <a:spcPct val="0"/>
                </a:spcAft>
              </a:pPr>
              <a:t>14</a:t>
            </a:fld>
            <a:endParaRPr lang="en-GB"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GB" smtClean="0">
                <a:latin typeface="Arial" charset="0"/>
                <a:cs typeface="Arial" charset="0"/>
              </a:rPr>
              <a:t>Ref. Communication from the Commission COM(2011)882 on Open Data</a:t>
            </a:r>
          </a:p>
          <a:p>
            <a:pPr defTabSz="923925" eaLnBrk="1" hangingPunct="1">
              <a:spcBef>
                <a:spcPct val="0"/>
              </a:spcBef>
            </a:pPr>
            <a:endParaRPr lang="en-GB" smtClean="0">
              <a:latin typeface="Arial" charset="0"/>
              <a:cs typeface="Arial" charset="0"/>
            </a:endParaRP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76BCA-E9BF-48D3-82A4-E0276323244E}" type="slidenum">
              <a:rPr lang="en-GB" smtClean="0">
                <a:latin typeface="Arial" charset="0"/>
                <a:cs typeface="Arial" charset="0"/>
              </a:rPr>
              <a:pPr fontAlgn="base">
                <a:spcBef>
                  <a:spcPct val="0"/>
                </a:spcBef>
                <a:spcAft>
                  <a:spcPct val="0"/>
                </a:spcAft>
              </a:pPr>
              <a:t>15</a:t>
            </a:fld>
            <a:endParaRPr lang="en-GB"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http://data.gov.uk/sites/default/files/Open_data_White_Paper.pdf</a:t>
            </a:r>
          </a:p>
          <a:p>
            <a:pPr eaLnBrk="1" hangingPunct="1">
              <a:spcBef>
                <a:spcPct val="0"/>
              </a:spcBef>
            </a:pPr>
            <a:r>
              <a:rPr lang="en-GB" smtClean="0">
                <a:latin typeface="Arial" charset="0"/>
                <a:cs typeface="Arial" charset="0"/>
                <a:hlinkClick r:id="rId3"/>
              </a:rPr>
              <a:t>http://data.gov.uk/search/apachesolr_search?filters=type:resource%20tid:11279</a:t>
            </a:r>
            <a:endParaRPr lang="en-GB" smtClean="0">
              <a:latin typeface="Arial" charset="0"/>
              <a:cs typeface="Arial"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1EF91C-BB26-403F-A675-A12F5407D541}" type="slidenum">
              <a:rPr lang="en-GB" smtClean="0">
                <a:latin typeface="Arial" charset="0"/>
                <a:cs typeface="Arial" charset="0"/>
              </a:rPr>
              <a:pPr fontAlgn="base">
                <a:spcBef>
                  <a:spcPct val="0"/>
                </a:spcBef>
                <a:spcAft>
                  <a:spcPct val="0"/>
                </a:spcAft>
              </a:pPr>
              <a:t>16</a:t>
            </a:fld>
            <a:endParaRPr lang="en-GB"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GB" smtClean="0">
                <a:latin typeface="Arial" charset="0"/>
                <a:cs typeface="Arial" charset="0"/>
                <a:hlinkClick r:id="rId3"/>
              </a:rPr>
              <a:t>http://uk.fm.dk/publications/2012/good-basic-data-for-everyone/</a:t>
            </a:r>
            <a:endParaRPr lang="en-GB" smtClean="0">
              <a:latin typeface="Arial" charset="0"/>
              <a:cs typeface="Arial" charset="0"/>
            </a:endParaRPr>
          </a:p>
          <a:p>
            <a:pPr defTabSz="923925" eaLnBrk="1" hangingPunct="1">
              <a:spcBef>
                <a:spcPct val="0"/>
              </a:spcBef>
            </a:pPr>
            <a:endParaRPr lang="en-GB" smtClean="0">
              <a:latin typeface="Arial" charset="0"/>
              <a:cs typeface="Arial" charset="0"/>
            </a:endParaRP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5CAF4-0C57-4ED5-AA4D-16C8A98FE5CF}" type="slidenum">
              <a:rPr lang="en-GB" smtClean="0">
                <a:latin typeface="Arial" charset="0"/>
                <a:cs typeface="Arial" charset="0"/>
              </a:rPr>
              <a:pPr fontAlgn="base">
                <a:spcBef>
                  <a:spcPct val="0"/>
                </a:spcBef>
                <a:spcAft>
                  <a:spcPct val="0"/>
                </a:spcAft>
              </a:pPr>
              <a:t>17</a:t>
            </a:fld>
            <a:endParaRPr lang="en-GB"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hlinkClick r:id="rId3"/>
              </a:rPr>
              <a:t>http://www.whitehouse.gov/the-press-office/2013/05/09/executive-order-making-open-and-machine-readable-new-default-government-</a:t>
            </a:r>
            <a:endParaRPr lang="en-GB" smtClean="0">
              <a:latin typeface="Arial" charset="0"/>
              <a:cs typeface="Arial" charset="0"/>
            </a:endParaRP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99B87-CFE9-4F9C-9ECD-9F3179B505BB}" type="slidenum">
              <a:rPr lang="en-GB" smtClean="0">
                <a:latin typeface="Arial" charset="0"/>
                <a:cs typeface="Arial" charset="0"/>
              </a:rPr>
              <a:pPr fontAlgn="base">
                <a:spcBef>
                  <a:spcPct val="0"/>
                </a:spcBef>
                <a:spcAft>
                  <a:spcPct val="0"/>
                </a:spcAft>
              </a:pPr>
              <a:t>18</a:t>
            </a:fld>
            <a:endParaRPr lang="en-GB"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348888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573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AC01C-F918-4BA1-9C03-92E730BBEA09}" type="slidenum">
              <a:rPr lang="en-GB" smtClean="0">
                <a:latin typeface="Arial" charset="0"/>
                <a:cs typeface="Arial" charset="0"/>
              </a:rPr>
              <a:pPr fontAlgn="base">
                <a:spcBef>
                  <a:spcPct val="0"/>
                </a:spcBef>
                <a:spcAft>
                  <a:spcPct val="0"/>
                </a:spcAft>
              </a:pPr>
              <a:t>2</a:t>
            </a:fld>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slide was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extLst>
      <p:ext uri="{BB962C8B-B14F-4D97-AF65-F5344CB8AC3E}">
        <p14:creationId xmlns:p14="http://schemas.microsoft.com/office/powerpoint/2010/main" val="28402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extLst>
      <p:ext uri="{BB962C8B-B14F-4D97-AF65-F5344CB8AC3E}">
        <p14:creationId xmlns:p14="http://schemas.microsoft.com/office/powerpoint/2010/main" val="9181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extLst>
      <p:ext uri="{BB962C8B-B14F-4D97-AF65-F5344CB8AC3E}">
        <p14:creationId xmlns:p14="http://schemas.microsoft.com/office/powerpoint/2010/main" val="265610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727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727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7D385-BFE9-499D-ACAF-0C5351F2E4CF}" type="slidenum">
              <a:rPr lang="en-GB" smtClean="0">
                <a:latin typeface="Arial" charset="0"/>
                <a:cs typeface="Arial" charset="0"/>
              </a:rPr>
              <a:pPr fontAlgn="base">
                <a:spcBef>
                  <a:spcPct val="0"/>
                </a:spcBef>
                <a:spcAft>
                  <a:spcPct val="0"/>
                </a:spcAft>
              </a:pPr>
              <a:t>23</a:t>
            </a:fld>
            <a:endParaRPr lang="en-GB"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See also: </a:t>
            </a:r>
            <a:r>
              <a:rPr lang="en-GB" smtClean="0">
                <a:latin typeface="Arial" charset="0"/>
                <a:cs typeface="Arial" charset="0"/>
                <a:hlinkClick r:id="rId3"/>
              </a:rPr>
              <a:t>http://europa.eu/rapid/press-release_MEMO-11-891_en.htm</a:t>
            </a:r>
            <a:endParaRPr lang="en-GB" smtClean="0">
              <a:latin typeface="Arial" charset="0"/>
              <a:cs typeface="Arial" charset="0"/>
            </a:endParaRP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63DF86-7080-44A2-B3AA-AF0B37B8276F}" type="slidenum">
              <a:rPr lang="en-GB" smtClean="0">
                <a:latin typeface="Arial" charset="0"/>
                <a:cs typeface="Arial" charset="0"/>
              </a:rPr>
              <a:pPr fontAlgn="base">
                <a:spcBef>
                  <a:spcPct val="0"/>
                </a:spcBef>
                <a:spcAft>
                  <a:spcPct val="0"/>
                </a:spcAft>
              </a:pPr>
              <a:t>24</a:t>
            </a:fld>
            <a:endParaRPr lang="en-GB"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GB" smtClean="0">
                <a:latin typeface="Arial" charset="0"/>
                <a:cs typeface="Arial" charset="0"/>
              </a:rPr>
              <a:t>Belgium: Citizen watchdog on public services – Where’s my Villo? </a:t>
            </a:r>
            <a:r>
              <a:rPr lang="en-GB" u="sng" smtClean="0">
                <a:latin typeface="Arial" charset="0"/>
                <a:cs typeface="Arial" charset="0"/>
                <a:hlinkClick r:id="rId3"/>
              </a:rPr>
              <a:t>http://blog.okfn.org/2010/10/29/open-data-in-public-private-partnerships-how-citizens-can-become-true-watchdogs/</a:t>
            </a:r>
            <a:endParaRPr lang="en-GB" smtClean="0">
              <a:latin typeface="Arial" charset="0"/>
              <a:cs typeface="Arial" charset="0"/>
            </a:endParaRPr>
          </a:p>
          <a:p>
            <a:pPr defTabSz="923925" eaLnBrk="1" hangingPunct="1">
              <a:spcBef>
                <a:spcPct val="0"/>
              </a:spcBef>
            </a:pPr>
            <a:endParaRPr lang="en-GB" smtClean="0">
              <a:latin typeface="Arial" charset="0"/>
              <a:cs typeface="Arial" charset="0"/>
            </a:endParaRP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6411E1-2D98-416E-8BE8-FC24D4CD7D3D}" type="slidenum">
              <a:rPr lang="en-GB" smtClean="0">
                <a:latin typeface="Arial" charset="0"/>
                <a:cs typeface="Arial" charset="0"/>
              </a:rPr>
              <a:pPr fontAlgn="base">
                <a:spcBef>
                  <a:spcPct val="0"/>
                </a:spcBef>
                <a:spcAft>
                  <a:spcPct val="0"/>
                </a:spcAft>
              </a:pPr>
              <a:t>27</a:t>
            </a:fld>
            <a:endParaRPr lang="en-GB"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hlinkClick r:id="rId3"/>
              </a:rPr>
              <a:t>http://europa.eu/rapid/press-release_MEMO-11-891_en.htm</a:t>
            </a:r>
            <a:endParaRPr lang="en-GB" smtClean="0">
              <a:latin typeface="Arial" charset="0"/>
              <a:cs typeface="Arial" charset="0"/>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535FEB-F10E-4F95-9BB7-9EEB916CAF52}" type="slidenum">
              <a:rPr lang="en-GB" smtClean="0">
                <a:latin typeface="Arial" charset="0"/>
                <a:cs typeface="Arial" charset="0"/>
              </a:rPr>
              <a:pPr fontAlgn="base">
                <a:spcBef>
                  <a:spcPct val="0"/>
                </a:spcBef>
                <a:spcAft>
                  <a:spcPct val="0"/>
                </a:spcAft>
              </a:pPr>
              <a:t>28</a:t>
            </a:fld>
            <a:endParaRPr lang="en-GB"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GB" smtClean="0">
                <a:latin typeface="Arial" charset="0"/>
                <a:cs typeface="Arial" charset="0"/>
              </a:rPr>
              <a:t>[</a:t>
            </a:r>
            <a:r>
              <a:rPr lang="en-GB" smtClean="0">
                <a:latin typeface="Arial" charset="0"/>
                <a:cs typeface="Arial" charset="0"/>
                <a:hlinkClick r:id="rId3"/>
              </a:rPr>
              <a:t>http://europa.eu/rapid/press-release_MEMO-11-891_en.htm?locale=enropean-commission-launches-open-data-strategy-for-europe/</a:t>
            </a:r>
            <a:r>
              <a:rPr lang="en-GB" smtClean="0">
                <a:latin typeface="Arial" charset="0"/>
                <a:cs typeface="Arial" charset="0"/>
              </a:rPr>
              <a:t>]</a:t>
            </a:r>
          </a:p>
          <a:p>
            <a:pPr defTabSz="923925" eaLnBrk="1" hangingPunct="1">
              <a:spcBef>
                <a:spcPct val="0"/>
              </a:spcBef>
            </a:pPr>
            <a:r>
              <a:rPr lang="en-GB" smtClean="0">
                <a:latin typeface="Arial" charset="0"/>
                <a:cs typeface="Arial" charset="0"/>
                <a:hlinkClick r:id="rId4"/>
              </a:rPr>
              <a:t>http://www.prix-carburants.economie.gouv.fr</a:t>
            </a:r>
            <a:r>
              <a:rPr lang="en-GB" smtClean="0">
                <a:latin typeface="Arial" charset="0"/>
                <a:cs typeface="Arial" charset="0"/>
              </a:rPr>
              <a:t>/</a:t>
            </a:r>
          </a:p>
          <a:p>
            <a:pPr defTabSz="923925" eaLnBrk="1" hangingPunct="1">
              <a:spcBef>
                <a:spcPct val="0"/>
              </a:spcBef>
            </a:pPr>
            <a:endParaRPr lang="en-GB" smtClean="0">
              <a:latin typeface="Arial" charset="0"/>
              <a:cs typeface="Arial" charset="0"/>
            </a:endParaRP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CF310-9EAA-499C-85F7-E232B48926F1}" type="slidenum">
              <a:rPr lang="en-GB" smtClean="0">
                <a:latin typeface="Arial" charset="0"/>
                <a:cs typeface="Arial" charset="0"/>
              </a:rPr>
              <a:pPr fontAlgn="base">
                <a:spcBef>
                  <a:spcPct val="0"/>
                </a:spcBef>
                <a:spcAft>
                  <a:spcPct val="0"/>
                </a:spcAft>
              </a:pPr>
              <a:t>29</a:t>
            </a:fld>
            <a:endParaRPr lang="en-GB"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25EBBA-87E8-4D41-A8F3-3CBCDA8BCD5C}" type="slidenum">
              <a:rPr lang="en-GB" smtClean="0">
                <a:latin typeface="Arial" charset="0"/>
                <a:cs typeface="Arial" charset="0"/>
              </a:rPr>
              <a:pPr fontAlgn="base">
                <a:spcBef>
                  <a:spcPct val="0"/>
                </a:spcBef>
                <a:spcAft>
                  <a:spcPct val="0"/>
                </a:spcAft>
              </a:pPr>
              <a:t>30</a:t>
            </a:fld>
            <a:endParaRPr lang="en-GB"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UK: Crowd-sourced problem reporting helping local government to improve services – FixMyStreet: </a:t>
            </a:r>
            <a:r>
              <a:rPr lang="en-GB" u="sng" smtClean="0">
                <a:latin typeface="Arial" charset="0"/>
                <a:cs typeface="Arial" charset="0"/>
                <a:hlinkClick r:id="rId3"/>
              </a:rPr>
              <a:t>http://www.fixmystreet.com/</a:t>
            </a:r>
            <a:endParaRPr lang="en-GB" u="sng" smtClean="0">
              <a:latin typeface="Arial" charset="0"/>
              <a:cs typeface="Arial" charset="0"/>
            </a:endParaRPr>
          </a:p>
          <a:p>
            <a:pPr eaLnBrk="1" hangingPunct="1">
              <a:spcBef>
                <a:spcPct val="0"/>
              </a:spcBef>
            </a:pPr>
            <a:r>
              <a:rPr lang="en-GB" smtClean="0">
                <a:latin typeface="Arial" charset="0"/>
                <a:cs typeface="Arial" charset="0"/>
                <a:hlinkClick r:id="rId4"/>
              </a:rPr>
              <a:t>http://www.ordnancesurvey.co.uk/oswebsite/</a:t>
            </a:r>
            <a:endParaRPr lang="en-GB" smtClean="0">
              <a:latin typeface="Arial" charset="0"/>
              <a:cs typeface="Arial" charset="0"/>
            </a:endParaRP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85FF9E-C86E-4EF1-B387-C73FBE7F5210}" type="slidenum">
              <a:rPr lang="en-GB" smtClean="0">
                <a:latin typeface="Arial" charset="0"/>
                <a:cs typeface="Arial" charset="0"/>
              </a:rPr>
              <a:pPr fontAlgn="base">
                <a:spcBef>
                  <a:spcPct val="0"/>
                </a:spcBef>
                <a:spcAft>
                  <a:spcPct val="0"/>
                </a:spcAft>
              </a:pPr>
              <a:t>31</a:t>
            </a:fld>
            <a:endParaRPr lang="en-GB"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5C95E-04FF-4BE4-94B1-CF54A3081CD9}" type="slidenum">
              <a:rPr lang="en-GB" smtClean="0">
                <a:latin typeface="Arial" charset="0"/>
                <a:cs typeface="Arial" charset="0"/>
              </a:rPr>
              <a:pPr fontAlgn="base">
                <a:spcBef>
                  <a:spcPct val="0"/>
                </a:spcBef>
                <a:spcAft>
                  <a:spcPct val="0"/>
                </a:spcAft>
              </a:pPr>
              <a:t>3</a:t>
            </a:fld>
            <a:endParaRPr lang="en-GB"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http://www.data.gov.uk/apps/uk-pharmacy</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CED89-0567-41E9-885A-2862073A44E7}" type="slidenum">
              <a:rPr lang="en-GB" smtClean="0">
                <a:latin typeface="Arial" charset="0"/>
                <a:cs typeface="Arial" charset="0"/>
              </a:rPr>
              <a:pPr fontAlgn="base">
                <a:spcBef>
                  <a:spcPct val="0"/>
                </a:spcBef>
                <a:spcAft>
                  <a:spcPct val="0"/>
                </a:spcAft>
              </a:pPr>
              <a:t>32</a:t>
            </a:fld>
            <a:endParaRPr lang="en-GB"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hlinkClick r:id="rId3"/>
              </a:rPr>
              <a:t>http://www.itsyourparliament.eu/</a:t>
            </a:r>
            <a:r>
              <a:rPr lang="en-GB" smtClean="0">
                <a:latin typeface="Arial" charset="0"/>
                <a:cs typeface="Arial" charset="0"/>
              </a:rPr>
              <a:t> </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1F79BA-6567-458D-90EE-311E50DE57C9}" type="slidenum">
              <a:rPr lang="en-GB" smtClean="0">
                <a:latin typeface="Arial" charset="0"/>
                <a:cs typeface="Arial" charset="0"/>
              </a:rPr>
              <a:pPr fontAlgn="base">
                <a:spcBef>
                  <a:spcPct val="0"/>
                </a:spcBef>
                <a:spcAft>
                  <a:spcPct val="0"/>
                </a:spcAft>
              </a:pPr>
              <a:t>33</a:t>
            </a:fld>
            <a:endParaRPr lang="en-GB"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http://energy.publicdata.eu/ee/vis.html</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758C6-1A39-499C-AD1A-D6380FF37CCA}" type="slidenum">
              <a:rPr lang="en-GB" smtClean="0">
                <a:latin typeface="Arial" charset="0"/>
                <a:cs typeface="Arial" charset="0"/>
              </a:rPr>
              <a:pPr fontAlgn="base">
                <a:spcBef>
                  <a:spcPct val="0"/>
                </a:spcBef>
                <a:spcAft>
                  <a:spcPct val="0"/>
                </a:spcAft>
              </a:pPr>
              <a:t>34</a:t>
            </a:fld>
            <a:endParaRPr lang="en-GB"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http://opencorporates.com/</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109D1E-A549-4FFE-A99A-E62BA2892C27}" type="slidenum">
              <a:rPr lang="en-GB" smtClean="0">
                <a:latin typeface="Arial" charset="0"/>
                <a:cs typeface="Arial" charset="0"/>
              </a:rPr>
              <a:pPr fontAlgn="base">
                <a:spcBef>
                  <a:spcPct val="0"/>
                </a:spcBef>
                <a:spcAft>
                  <a:spcPct val="0"/>
                </a:spcAft>
              </a:pPr>
              <a:t>35</a:t>
            </a:fld>
            <a:endParaRPr lang="en-GB"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839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43EB0-AF6D-4A16-97F1-2AA0A3267641}" type="slidenum">
              <a:rPr lang="en-GB" smtClean="0">
                <a:latin typeface="Arial" charset="0"/>
                <a:cs typeface="Arial" charset="0"/>
              </a:rPr>
              <a:pPr fontAlgn="base">
                <a:spcBef>
                  <a:spcPct val="0"/>
                </a:spcBef>
                <a:spcAft>
                  <a:spcPct val="0"/>
                </a:spcAft>
              </a:pPr>
              <a:t>36</a:t>
            </a:fld>
            <a:endParaRPr lang="en-GB"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849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395613-63A7-49E7-94C3-92757D7F6333}" type="slidenum">
              <a:rPr lang="en-GB" smtClean="0">
                <a:latin typeface="Arial" charset="0"/>
                <a:cs typeface="Arial" charset="0"/>
              </a:rPr>
              <a:pPr fontAlgn="base">
                <a:spcBef>
                  <a:spcPct val="0"/>
                </a:spcBef>
                <a:spcAft>
                  <a:spcPct val="0"/>
                </a:spcAft>
              </a:pPr>
              <a:t>37</a:t>
            </a:fld>
            <a:endParaRPr lang="en-GB"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u="sng" smtClean="0">
                <a:latin typeface="Arial" charset="0"/>
                <a:cs typeface="Arial" charset="0"/>
                <a:hlinkClick r:id="rId3"/>
              </a:rPr>
              <a:t>http://eur-lex.europa.eu/LexUriServ/LexUriServ.do?uri=OJ:L:2013:175:0001:0008:EN:PDF</a:t>
            </a:r>
            <a:endParaRPr lang="en-GB" smtClean="0">
              <a:latin typeface="Arial" charset="0"/>
              <a:cs typeface="Arial" charset="0"/>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0CCD7-BEA5-4441-9B2E-724860DACB41}" type="slidenum">
              <a:rPr lang="en-GB" smtClean="0">
                <a:latin typeface="Arial" charset="0"/>
                <a:cs typeface="Arial" charset="0"/>
              </a:rPr>
              <a:pPr fontAlgn="base">
                <a:spcBef>
                  <a:spcPct val="0"/>
                </a:spcBef>
                <a:spcAft>
                  <a:spcPct val="0"/>
                </a:spcAft>
              </a:pPr>
              <a:t>38</a:t>
            </a:fld>
            <a:endParaRPr lang="en-GB"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0F2413-F47D-4B5B-AA21-177C19457084}" type="slidenum">
              <a:rPr lang="en-GB" smtClean="0">
                <a:latin typeface="Arial" charset="0"/>
                <a:cs typeface="Arial" charset="0"/>
              </a:rPr>
              <a:pPr fontAlgn="base">
                <a:spcBef>
                  <a:spcPct val="0"/>
                </a:spcBef>
                <a:spcAft>
                  <a:spcPct val="0"/>
                </a:spcAft>
              </a:pPr>
              <a:t>39</a:t>
            </a:fld>
            <a:endParaRPr lang="en-GB"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CC41E8-C6DD-4010-9A40-D047B4973D25}" type="slidenum">
              <a:rPr lang="en-GB" smtClean="0">
                <a:latin typeface="Arial" charset="0"/>
                <a:cs typeface="Arial" charset="0"/>
              </a:rPr>
              <a:pPr fontAlgn="base">
                <a:spcBef>
                  <a:spcPct val="0"/>
                </a:spcBef>
                <a:spcAft>
                  <a:spcPct val="0"/>
                </a:spcAft>
              </a:pPr>
              <a:t>40</a:t>
            </a:fld>
            <a:endParaRPr lang="en-GB"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41578-EE48-41DD-9D69-AAB646C672DD}" type="slidenum">
              <a:rPr lang="en-GB" smtClean="0">
                <a:latin typeface="Arial" charset="0"/>
                <a:cs typeface="Arial" charset="0"/>
              </a:rPr>
              <a:pPr fontAlgn="base">
                <a:spcBef>
                  <a:spcPct val="0"/>
                </a:spcBef>
                <a:spcAft>
                  <a:spcPct val="0"/>
                </a:spcAft>
              </a:pPr>
              <a:t>41</a:t>
            </a:fld>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593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56784E-F2F6-4BFE-A037-9FA45678DD1A}" type="slidenum">
              <a:rPr lang="en-GB" smtClean="0">
                <a:latin typeface="Arial" charset="0"/>
                <a:cs typeface="Arial" charset="0"/>
              </a:rPr>
              <a:pPr fontAlgn="base">
                <a:spcBef>
                  <a:spcPct val="0"/>
                </a:spcBef>
                <a:spcAft>
                  <a:spcPct val="0"/>
                </a:spcAft>
              </a:pPr>
              <a:t>4</a:t>
            </a:fld>
            <a:endParaRPr lang="en-GB"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441E4-C661-495D-B79E-590BFC23EDF9}" type="slidenum">
              <a:rPr lang="en-GB" smtClean="0">
                <a:latin typeface="Arial" charset="0"/>
                <a:cs typeface="Arial" charset="0"/>
              </a:rPr>
              <a:pPr fontAlgn="base">
                <a:spcBef>
                  <a:spcPct val="0"/>
                </a:spcBef>
                <a:spcAft>
                  <a:spcPct val="0"/>
                </a:spcAft>
              </a:pPr>
              <a:t>42</a:t>
            </a:fld>
            <a:endParaRPr lang="en-GB"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See also: </a:t>
            </a:r>
            <a:r>
              <a:rPr lang="en-GB" smtClean="0">
                <a:latin typeface="Arial" charset="0"/>
                <a:cs typeface="Arial" charset="0"/>
                <a:hlinkClick r:id="rId3"/>
              </a:rPr>
              <a:t>http://europa.eu/rapid/press-release_MEMO-11-891_en.htm</a:t>
            </a:r>
            <a:endParaRPr lang="en-GB" smtClean="0">
              <a:latin typeface="Arial" charset="0"/>
              <a:cs typeface="Arial" charset="0"/>
            </a:endParaRP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025AB9-46C8-4FD4-9E50-6D1972D2B01A}" type="slidenum">
              <a:rPr lang="en-GB" smtClean="0">
                <a:latin typeface="Arial" charset="0"/>
                <a:cs typeface="Arial" charset="0"/>
              </a:rPr>
              <a:pPr fontAlgn="base">
                <a:spcBef>
                  <a:spcPct val="0"/>
                </a:spcBef>
                <a:spcAft>
                  <a:spcPct val="0"/>
                </a:spcAft>
              </a:pPr>
              <a:t>43</a:t>
            </a:fld>
            <a:endParaRPr lang="en-GB"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2EE35F-3561-43DE-8163-EE65B5F13BE8}" type="slidenum">
              <a:rPr lang="en-GB" smtClean="0">
                <a:latin typeface="Arial" charset="0"/>
                <a:cs typeface="Arial" charset="0"/>
              </a:rPr>
              <a:pPr fontAlgn="base">
                <a:spcBef>
                  <a:spcPct val="0"/>
                </a:spcBef>
                <a:spcAft>
                  <a:spcPct val="0"/>
                </a:spcAft>
              </a:pPr>
              <a:t>44</a:t>
            </a:fld>
            <a:endParaRPr lang="en-GB"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931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AD885-914E-4BF7-AC1A-AE2F34069CC9}" type="slidenum">
              <a:rPr lang="en-GB" smtClean="0">
                <a:latin typeface="Arial" charset="0"/>
                <a:cs typeface="Arial" charset="0"/>
              </a:rPr>
              <a:pPr fontAlgn="base">
                <a:spcBef>
                  <a:spcPct val="0"/>
                </a:spcBef>
                <a:spcAft>
                  <a:spcPct val="0"/>
                </a:spcAft>
              </a:pPr>
              <a:t>45</a:t>
            </a:fld>
            <a:endParaRPr lang="en-GB"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bwMode="auto">
          <a:noFill/>
          <a:ln>
            <a:solidFill>
              <a:srgbClr val="000000"/>
            </a:solidFill>
            <a:miter lim="800000"/>
            <a:headEnd/>
            <a:tailEnd/>
          </a:ln>
        </p:spPr>
      </p:sp>
      <p:sp>
        <p:nvSpPr>
          <p:cNvPr id="942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942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7E20E5-0E18-404E-A74A-CFC1BE70B3B4}" type="slidenum">
              <a:rPr lang="en-GB" smtClean="0">
                <a:latin typeface="Arial" charset="0"/>
                <a:cs typeface="Arial" charset="0"/>
              </a:rPr>
              <a:pPr fontAlgn="base">
                <a:spcBef>
                  <a:spcPct val="0"/>
                </a:spcBef>
                <a:spcAft>
                  <a:spcPct val="0"/>
                </a:spcAft>
              </a:pPr>
              <a:t>46</a:t>
            </a:fld>
            <a:endParaRPr lang="en-GB"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p:spPr>
      </p:sp>
      <p:sp>
        <p:nvSpPr>
          <p:cNvPr id="952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952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F6659E-4F48-4CE4-B5EC-DB09A2F58321}" type="slidenum">
              <a:rPr lang="en-GB" smtClean="0">
                <a:latin typeface="Arial" charset="0"/>
                <a:cs typeface="Arial" charset="0"/>
              </a:rPr>
              <a:pPr fontAlgn="base">
                <a:spcBef>
                  <a:spcPct val="0"/>
                </a:spcBef>
                <a:spcAft>
                  <a:spcPct val="0"/>
                </a:spcAft>
              </a:pPr>
              <a:t>47</a:t>
            </a:fld>
            <a:endParaRPr lang="en-GB"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962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D46DB9-EA15-4F44-93CE-1EF0F9A00F1C}" type="slidenum">
              <a:rPr lang="en-GB" smtClean="0">
                <a:latin typeface="Arial" charset="0"/>
                <a:cs typeface="Arial" charset="0"/>
              </a:rPr>
              <a:pPr fontAlgn="base">
                <a:spcBef>
                  <a:spcPct val="0"/>
                </a:spcBef>
                <a:spcAft>
                  <a:spcPct val="0"/>
                </a:spcAft>
              </a:pPr>
              <a:t>48</a:t>
            </a:fld>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99F5DB-A111-45FB-9D85-C0CAFD89621C}" type="slidenum">
              <a:rPr lang="en-GB" smtClean="0">
                <a:latin typeface="Arial" charset="0"/>
                <a:cs typeface="Arial" charset="0"/>
              </a:rPr>
              <a:pPr fontAlgn="base">
                <a:spcBef>
                  <a:spcPct val="0"/>
                </a:spcBef>
                <a:spcAft>
                  <a:spcPct val="0"/>
                </a:spcAft>
              </a:pPr>
              <a:t>5</a:t>
            </a:fld>
            <a:endParaRPr lang="en-GB"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cs typeface="Arial" charset="0"/>
              </a:rPr>
              <a:t>See 2.5</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C5F012-FB0B-4019-BE9D-036FBD4F30C8}" type="slidenum">
              <a:rPr lang="en-GB" smtClean="0">
                <a:latin typeface="Arial" charset="0"/>
                <a:cs typeface="Arial" charset="0"/>
              </a:rPr>
              <a:pPr fontAlgn="base">
                <a:spcBef>
                  <a:spcPct val="0"/>
                </a:spcBef>
                <a:spcAft>
                  <a:spcPct val="0"/>
                </a:spcAft>
              </a:pPr>
              <a:t>6</a:t>
            </a:fld>
            <a:endParaRPr lang="en-GB"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E90879-833A-4CF9-8E72-5C6717375B14}" type="slidenum">
              <a:rPr lang="en-GB" smtClean="0">
                <a:latin typeface="Arial" charset="0"/>
                <a:cs typeface="Arial" charset="0"/>
              </a:rPr>
              <a:pPr fontAlgn="base">
                <a:spcBef>
                  <a:spcPct val="0"/>
                </a:spcBef>
                <a:spcAft>
                  <a:spcPct val="0"/>
                </a:spcAft>
              </a:pPr>
              <a:t>7</a:t>
            </a:fld>
            <a:endParaRPr lang="en-GB"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52467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latin typeface="Arial" charset="0"/>
              <a:cs typeface="Arial" charset="0"/>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DE689-6695-4864-BB5A-713EB42BFF79}" type="slidenum">
              <a:rPr lang="en-GB" smtClean="0">
                <a:latin typeface="Arial" charset="0"/>
                <a:cs typeface="Arial" charset="0"/>
              </a:rPr>
              <a:pPr fontAlgn="base">
                <a:spcBef>
                  <a:spcPct val="0"/>
                </a:spcBef>
                <a:spcAft>
                  <a:spcPct val="0"/>
                </a:spcAft>
              </a:pPr>
              <a:t>9</a:t>
            </a:fld>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5" name="Group 25"/>
          <p:cNvGrpSpPr>
            <a:grpSpLocks/>
          </p:cNvGrpSpPr>
          <p:nvPr/>
        </p:nvGrpSpPr>
        <p:grpSpPr bwMode="auto">
          <a:xfrm>
            <a:off x="1752600" y="0"/>
            <a:ext cx="73914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0"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1"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2"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3"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4"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5"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6"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grpSp>
      <p:grpSp>
        <p:nvGrpSpPr>
          <p:cNvPr id="17" name="Group 32"/>
          <p:cNvGrpSpPr>
            <a:grpSpLocks/>
          </p:cNvGrpSpPr>
          <p:nvPr/>
        </p:nvGrpSpPr>
        <p:grpSpPr bwMode="auto">
          <a:xfrm>
            <a:off x="968375" y="6170613"/>
            <a:ext cx="914400" cy="533400"/>
            <a:chOff x="518032" y="978681"/>
            <a:chExt cx="4572000" cy="2667393"/>
          </a:xfrm>
        </p:grpSpPr>
        <p:sp>
          <p:nvSpPr>
            <p:cNvPr id="18"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fontAlgn="auto">
                <a:spcBef>
                  <a:spcPts val="0"/>
                </a:spcBef>
                <a:spcAft>
                  <a:spcPts val="0"/>
                </a:spcAft>
                <a:defRPr/>
              </a:pPr>
              <a:endParaRPr lang="en-GB">
                <a:latin typeface="+mn-lt"/>
                <a:cs typeface="+mn-cs"/>
              </a:endParaRPr>
            </a:p>
          </p:txBody>
        </p:sp>
        <p:sp>
          <p:nvSpPr>
            <p:cNvPr id="19"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grpSp>
      <p:pic>
        <p:nvPicPr>
          <p:cNvPr id="20" name="Picture 3"/>
          <p:cNvPicPr>
            <a:picLocks noChangeAspect="1" noChangeArrowheads="1"/>
          </p:cNvPicPr>
          <p:nvPr/>
        </p:nvPicPr>
        <p:blipFill>
          <a:blip r:embed="rId2" cstate="print"/>
          <a:srcRect/>
          <a:stretch>
            <a:fillRect/>
          </a:stretch>
        </p:blipFill>
        <p:spPr bwMode="auto">
          <a:xfrm>
            <a:off x="-107950" y="765175"/>
            <a:ext cx="1947863" cy="2159000"/>
          </a:xfrm>
          <a:prstGeom prst="rect">
            <a:avLst/>
          </a:prstGeom>
          <a:noFill/>
          <a:ln w="9525">
            <a:noFill/>
            <a:miter lim="800000"/>
            <a:headEnd/>
            <a:tailEnd/>
          </a:ln>
        </p:spPr>
      </p:pic>
      <p:sp>
        <p:nvSpPr>
          <p:cNvPr id="47"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de-DE" noProof="0" dirty="0" smtClean="0"/>
              <a:t>Titelmasterformat durch Klicken bearbeiten</a:t>
            </a:r>
            <a:endParaRPr lang="en-GB" noProof="0" dirty="0"/>
          </a:p>
        </p:txBody>
      </p:sp>
      <p:sp>
        <p:nvSpPr>
          <p:cNvPr id="4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dirty="0" smtClean="0"/>
              <a:t>Formatvorlage des Untertitelmasters durch Klicken bearbeiten</a:t>
            </a:r>
            <a:endParaRPr lang="en-GB" noProof="0" dirty="0" smtClean="0"/>
          </a:p>
        </p:txBody>
      </p:sp>
      <p:sp>
        <p:nvSpPr>
          <p:cNvPr id="49"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dirty="0" err="1" smtClean="0"/>
              <a:t>Textmasterformate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4" name="Shape 1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Slide Number Placeholder 15"/>
          <p:cNvSpPr>
            <a:spLocks noGrp="1"/>
          </p:cNvSpPr>
          <p:nvPr>
            <p:ph type="sldNum" sz="quarter" idx="16"/>
          </p:nvPr>
        </p:nvSpPr>
        <p:spPr/>
        <p:txBody>
          <a:bodyPr/>
          <a:lstStyle>
            <a:lvl1pPr>
              <a:defRPr/>
            </a:lvl1pPr>
          </a:lstStyle>
          <a:p>
            <a:pPr>
              <a:defRPr/>
            </a:pPr>
            <a:r>
              <a:rPr lang="en-GB"/>
              <a:t>Slide </a:t>
            </a:r>
            <a:fld id="{4FC8714A-9B5C-45BB-BD11-295C0C617EB2}" type="slidenum">
              <a:rPr lang="en-GB"/>
              <a:pPr>
                <a:defRPr/>
              </a:pPr>
              <a:t>‹Nr.›</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7"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Slide Number Placeholder 15"/>
          <p:cNvSpPr>
            <a:spLocks noGrp="1"/>
          </p:cNvSpPr>
          <p:nvPr>
            <p:ph type="sldNum" sz="quarter" idx="16"/>
          </p:nvPr>
        </p:nvSpPr>
        <p:spPr/>
        <p:txBody>
          <a:bodyPr/>
          <a:lstStyle>
            <a:lvl1pPr>
              <a:defRPr/>
            </a:lvl1pPr>
          </a:lstStyle>
          <a:p>
            <a:pPr>
              <a:defRPr/>
            </a:pPr>
            <a:r>
              <a:rPr lang="en-GB"/>
              <a:t>Slide </a:t>
            </a:r>
            <a:fld id="{4E963689-152A-48EB-9808-81A390C7872B}" type="slidenum">
              <a:rPr lang="en-GB"/>
              <a:pPr>
                <a:defRPr/>
              </a:pPr>
              <a:t>‹Nr.›</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p:nvPr/>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8"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9" name="Slide Number Placeholder 18"/>
          <p:cNvSpPr>
            <a:spLocks noGrp="1"/>
          </p:cNvSpPr>
          <p:nvPr>
            <p:ph type="sldNum" sz="quarter" idx="17"/>
          </p:nvPr>
        </p:nvSpPr>
        <p:spPr/>
        <p:txBody>
          <a:bodyPr/>
          <a:lstStyle>
            <a:lvl1pPr>
              <a:defRPr/>
            </a:lvl1pPr>
          </a:lstStyle>
          <a:p>
            <a:pPr>
              <a:defRPr/>
            </a:pPr>
            <a:r>
              <a:rPr lang="en-GB"/>
              <a:t>Slide </a:t>
            </a:r>
            <a:fld id="{8EF1E80B-25C3-4344-9548-3EC0EB4DDFB2}" type="slidenum">
              <a:rPr lang="en-GB"/>
              <a:pPr>
                <a:defRPr/>
              </a:pPr>
              <a:t>‹Nr.›</a:t>
            </a:fld>
            <a:endParaRPr lang="en-GB"/>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7" name="Slide Number Placeholder 18"/>
          <p:cNvSpPr>
            <a:spLocks noGrp="1"/>
          </p:cNvSpPr>
          <p:nvPr>
            <p:ph type="sldNum" sz="quarter" idx="17"/>
          </p:nvPr>
        </p:nvSpPr>
        <p:spPr/>
        <p:txBody>
          <a:bodyPr/>
          <a:lstStyle>
            <a:lvl1pPr>
              <a:defRPr/>
            </a:lvl1pPr>
          </a:lstStyle>
          <a:p>
            <a:pPr>
              <a:defRPr/>
            </a:pPr>
            <a:r>
              <a:rPr lang="en-GB"/>
              <a:t>Slide </a:t>
            </a:r>
            <a:fld id="{1B6BFAE2-24B2-41A7-AE00-3457EACBDCB0}" type="slidenum">
              <a:rPr lang="en-GB"/>
              <a:pPr>
                <a:defRPr/>
              </a:pPr>
              <a:t>‹Nr.›</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p:nvSpPr>
        <p:spPr>
          <a:xfrm>
            <a:off x="533400" y="6453188"/>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7"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8" name="Slide Number Placeholder 16"/>
          <p:cNvSpPr>
            <a:spLocks noGrp="1"/>
          </p:cNvSpPr>
          <p:nvPr>
            <p:ph type="sldNum" sz="quarter" idx="17"/>
          </p:nvPr>
        </p:nvSpPr>
        <p:spPr/>
        <p:txBody>
          <a:bodyPr/>
          <a:lstStyle>
            <a:lvl1pPr>
              <a:defRPr/>
            </a:lvl1pPr>
          </a:lstStyle>
          <a:p>
            <a:pPr>
              <a:defRPr/>
            </a:pPr>
            <a:r>
              <a:rPr lang="en-GB"/>
              <a:t>Slide </a:t>
            </a:r>
            <a:fld id="{549728CA-0673-4D20-B58E-1A68B26AA80B}" type="slidenum">
              <a:rPr lang="en-GB"/>
              <a:pPr>
                <a:defRPr/>
              </a:pPr>
              <a:t>‹Nr.›</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p:nvPr/>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5"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6" name="Slide Number Placeholder 14"/>
          <p:cNvSpPr>
            <a:spLocks noGrp="1"/>
          </p:cNvSpPr>
          <p:nvPr>
            <p:ph type="sldNum" sz="quarter" idx="10"/>
          </p:nvPr>
        </p:nvSpPr>
        <p:spPr/>
        <p:txBody>
          <a:bodyPr/>
          <a:lstStyle>
            <a:lvl1pPr>
              <a:defRPr/>
            </a:lvl1pPr>
          </a:lstStyle>
          <a:p>
            <a:pPr>
              <a:defRPr/>
            </a:pPr>
            <a:r>
              <a:rPr lang="en-GB"/>
              <a:t>Slide </a:t>
            </a:r>
            <a:fld id="{4F3F8CEC-575B-4356-875F-1FF4137A8A39}" type="slidenum">
              <a:rPr lang="en-GB"/>
              <a:pPr>
                <a:defRPr/>
              </a:pPr>
              <a:t>‹Nr.›</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6"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err="1">
              <a:latin typeface="Arial"/>
              <a:cs typeface="+mn-cs"/>
            </a:endParaRPr>
          </a:p>
        </p:txBody>
      </p:sp>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16"/>
          <p:cNvSpPr>
            <a:spLocks noGrp="1"/>
          </p:cNvSpPr>
          <p:nvPr>
            <p:ph type="sldNum" sz="quarter" idx="16"/>
          </p:nvPr>
        </p:nvSpPr>
        <p:spPr/>
        <p:txBody>
          <a:bodyPr/>
          <a:lstStyle>
            <a:lvl1pPr>
              <a:defRPr/>
            </a:lvl1pPr>
          </a:lstStyle>
          <a:p>
            <a:pPr>
              <a:defRPr/>
            </a:pPr>
            <a:r>
              <a:rPr lang="en-GB"/>
              <a:t>Slide </a:t>
            </a:r>
            <a:fld id="{8D9BF21F-B641-442A-82A3-F9E8AB12D06B}" type="slidenum">
              <a:rPr lang="en-GB"/>
              <a:pPr>
                <a:defRPr/>
              </a:pPr>
              <a:t>‹Nr.›</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685800"/>
            <a:ext cx="80708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2"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a:t>Slide </a:t>
            </a:r>
            <a:fld id="{6F02E4DD-1EBE-4D02-AFC6-FA58831D9F64}" type="slidenum">
              <a:rPr lang="en-GB"/>
              <a:pPr>
                <a:defRPr/>
              </a:pPr>
              <a:t>‹Nr.›</a:t>
            </a:fld>
            <a:endParaRPr lang="en-GB"/>
          </a:p>
        </p:txBody>
      </p:sp>
      <p:pic>
        <p:nvPicPr>
          <p:cNvPr id="102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89900" y="6669088"/>
            <a:ext cx="539750" cy="188912"/>
          </a:xfrm>
          <a:prstGeom prst="rect">
            <a:avLst/>
          </a:prstGeom>
          <a:noFill/>
          <a:ln w="9525">
            <a:noFill/>
            <a:miter lim="800000"/>
            <a:headEnd/>
            <a:tailEnd/>
          </a:ln>
        </p:spPr>
      </p:pic>
      <p:pic>
        <p:nvPicPr>
          <p:cNvPr id="1030" name="Picture 2"/>
          <p:cNvPicPr>
            <a:picLocks noChangeAspect="1" noChangeArrowheads="1"/>
          </p:cNvPicPr>
          <p:nvPr userDrawn="1"/>
        </p:nvPicPr>
        <p:blipFill>
          <a:blip r:embed="rId14" cstate="print"/>
          <a:srcRect/>
          <a:stretch>
            <a:fillRect/>
          </a:stretch>
        </p:blipFill>
        <p:spPr bwMode="auto">
          <a:xfrm>
            <a:off x="539750" y="6308725"/>
            <a:ext cx="2716213"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indent="-2730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lideshare.net/OpenDataSupport/introduction-to-linked-data-23402165" TargetMode="Externa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estmoz.com/19093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digital-agenda/en/open-data-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ta.gov.uk/search/apachesolr_search?filters=type:resource%20tid:1127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ata.gov.uk/sites/default/files/Open_data_White_Paper.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k.fm.dk/publications/2012/good-basic-data-for-everyo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geringen.se/sb/d/15697/a/19734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joinup.ec.europa.eu/sites/default/files/Estonian%20Open%20Data%20Greenbook.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etalab.gouv.fr/article-la-feuille-de-route-du-gouvernement-en-matiere-d-ouverture-et-de-partage-des-donnees-publiques-115767801.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uvernement.fr/sites/default/files/fichiers_joints/plan_dactions_-_version_anglaise.pdf" TargetMode="External"/><Relationship Id="rId7" Type="http://schemas.openxmlformats.org/officeDocument/2006/relationships/hyperlink" Target="https://www.gov.uk/government/publications/open-data-charter/g8-open-data-charter-and-technical-anne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ec.europa.eu/digital-agenda/en/news/eu-implementation-g8-open-data-charter" TargetMode="External"/><Relationship Id="rId5" Type="http://schemas.openxmlformats.org/officeDocument/2006/relationships/hyperlink" Target="https://www.gov.uk/government/publications/g8-open-data-charter-national-action-plan" TargetMode="External"/><Relationship Id="rId4" Type="http://schemas.openxmlformats.org/officeDocument/2006/relationships/hyperlink" Target="http://www.funzionepubblica.gov.it/media/1104831/piano_azione_g8_open_dat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estmoz.com/19093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offenerhaushalt.de/haushalt/bund/"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berlinwahlkarte2013.morgenpost.de/"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wheresmyvillo.b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blog.okfn.org/2010/10/29/open-data-in-public-private-partnerships-how-citizens-can-become-true-watchdogs/"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www.dba.erhvervsstyrelsen.dk/home/0/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dba.erhvervsstyrelsen.dk/"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fr.openfoodfacts.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emonde.fr/politique/article/2012/10/16/plf-des-avions-au-bouclier-fiscal-la-java-des-amendements_1776093_823448.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www.lemonde.fr/politique/article/2012/10/16/plf-des-avions-au-bouclier-fiscal-la-java-des%20amendements_%201776093_823448.html"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www.fixmystree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www.ordnancesurvey.co.uk/oswebsite/"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www.data.gov.uk/apps/uk-pharmac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www.itsyourparliament.e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energy.publicdata.eu/ee/vis.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opencorporates.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cpsv.testproject.eu/CPSV/" TargetMode="External"/><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health.testproject.eu/PPP/" TargetMode="External"/><Relationship Id="rId4" Type="http://schemas.openxmlformats.org/officeDocument/2006/relationships/hyperlink" Target="http://org.testproject.eu/MARE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digital-agenda/en/implementation-public-sector-information-directive-member-stat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epsiplatform.eu/content/what-linked-open-government-data" TargetMode="External"/><Relationship Id="rId13" Type="http://schemas.openxmlformats.org/officeDocument/2006/relationships/hyperlink" Target="https://ec.europa.eu/digital-agenda/en/open-data-o" TargetMode="External"/><Relationship Id="rId18" Type="http://schemas.openxmlformats.org/officeDocument/2006/relationships/hyperlink" Target="http://data.gov.uk/sites/default/files/Open_data_White_Paper.pdf" TargetMode="External"/><Relationship Id="rId26" Type="http://schemas.openxmlformats.org/officeDocument/2006/relationships/hyperlink" Target="http://ec.europa.eu/information_society/policy/psi/revision_directive/index_en.htm" TargetMode="External"/><Relationship Id="rId3" Type="http://schemas.openxmlformats.org/officeDocument/2006/relationships/hyperlink" Target="http://opendefinition.org/" TargetMode="External"/><Relationship Id="rId21" Type="http://schemas.openxmlformats.org/officeDocument/2006/relationships/hyperlink" Target="http://nycopendata.pediacities.com/wiki/index.php/Local_Law_11_of_2012" TargetMode="External"/><Relationship Id="rId7" Type="http://schemas.openxmlformats.org/officeDocument/2006/relationships/hyperlink" Target="http://5stardata.info/" TargetMode="External"/><Relationship Id="rId12" Type="http://schemas.openxmlformats.org/officeDocument/2006/relationships/hyperlink" Target="http://europa.eu/rapid/press-release_MEMO-11-891_en.htm?locale=enropean-commission-launches-open-data-strategy-for-europe/" TargetMode="External"/><Relationship Id="rId17" Type="http://schemas.openxmlformats.org/officeDocument/2006/relationships/hyperlink" Target="http://de.wikipedia.org/wiki/Umweltinformationsgesetz" TargetMode="External"/><Relationship Id="rId25" Type="http://schemas.openxmlformats.org/officeDocument/2006/relationships/hyperlink" Target="https://ec.europa.eu/digital-agenda/en/implementation-public-sector-information-directive-member-states" TargetMode="External"/><Relationship Id="rId2" Type="http://schemas.openxmlformats.org/officeDocument/2006/relationships/notesSlide" Target="../notesSlides/notesSlide42.xml"/><Relationship Id="rId16" Type="http://schemas.openxmlformats.org/officeDocument/2006/relationships/hyperlink" Target="http://de.wikipedia.org/wiki/Informationsfreiheitsgesetz" TargetMode="External"/><Relationship Id="rId20" Type="http://schemas.openxmlformats.org/officeDocument/2006/relationships/hyperlink" Target="http://www.whitehouse.gov/the-press-office/2013/05/09/executive-order-making-open-and-machine-readable-new-default-government-" TargetMode="External"/><Relationship Id="rId29" Type="http://schemas.openxmlformats.org/officeDocument/2006/relationships/hyperlink" Target="http://eur-lex.europa.eu/LexUriServ/LexUriServ.do?uri=OJ:L:2013:175:0001:0008:EN:PDF" TargetMode="External"/><Relationship Id="rId1" Type="http://schemas.openxmlformats.org/officeDocument/2006/relationships/slideLayout" Target="../slideLayouts/slideLayout3.xml"/><Relationship Id="rId6" Type="http://schemas.openxmlformats.org/officeDocument/2006/relationships/hyperlink" Target="http://www.w3.org/DesignIssues/LinkedData" TargetMode="External"/><Relationship Id="rId11" Type="http://schemas.openxmlformats.org/officeDocument/2006/relationships/hyperlink" Target="http://blog.okfn.org/2011/12/12/european-commission-launches-open-data-strategy-for-europe/" TargetMode="External"/><Relationship Id="rId24" Type="http://schemas.openxmlformats.org/officeDocument/2006/relationships/hyperlink" Target="http://epsiplatform.eu/sites/default/files/Quick%20Guide%20to%20the%20PSI%20Directive_MdV_2.pdf" TargetMode="External"/><Relationship Id="rId5" Type="http://schemas.openxmlformats.org/officeDocument/2006/relationships/hyperlink" Target="http://opengovernmentdata.org/" TargetMode="External"/><Relationship Id="rId15" Type="http://schemas.openxmlformats.org/officeDocument/2006/relationships/hyperlink" Target="http://www.gesetze-im-internet.de/iwg/" TargetMode="External"/><Relationship Id="rId23" Type="http://schemas.openxmlformats.org/officeDocument/2006/relationships/hyperlink" Target="https://www.gov.uk/government/publications/open-data-charter/g8-open-data-charter-and-technical-annex" TargetMode="External"/><Relationship Id="rId28" Type="http://schemas.openxmlformats.org/officeDocument/2006/relationships/hyperlink" Target="http://epsiplatform.eu/content/public-consultation-psi-directive-review" TargetMode="External"/><Relationship Id="rId10" Type="http://schemas.openxmlformats.org/officeDocument/2006/relationships/hyperlink" Target="http://ec.europa.eu/digital-agenda/en/public-sector-information-raw-data-new-services-and-products" TargetMode="External"/><Relationship Id="rId19" Type="http://schemas.openxmlformats.org/officeDocument/2006/relationships/hyperlink" Target="http://uk.fm.dk/publications/2012/good-basic-data-for-everyone/" TargetMode="External"/><Relationship Id="rId4" Type="http://schemas.openxmlformats.org/officeDocument/2006/relationships/hyperlink" Target="http://opendatahandbook.org/en/what-is-open-data/" TargetMode="External"/><Relationship Id="rId9" Type="http://schemas.openxmlformats.org/officeDocument/2006/relationships/hyperlink" Target="https://joinup.ec.europa.eu/node/72473" TargetMode="External"/><Relationship Id="rId14" Type="http://schemas.openxmlformats.org/officeDocument/2006/relationships/hyperlink" Target="http://eur-lex.europa.eu/LexUriServ/LexUriServ.do?uri=OJ:L:2011:330:0039:0042:EN:PDF" TargetMode="External"/><Relationship Id="rId22" Type="http://schemas.openxmlformats.org/officeDocument/2006/relationships/hyperlink" Target="http://www.epsiplatform.eu/content/france-outlines-open-data-strategy" TargetMode="External"/><Relationship Id="rId27" Type="http://schemas.openxmlformats.org/officeDocument/2006/relationships/hyperlink" Target="http://eur-lex.europa.eu/LexUriServ/LexUriServ.do?uri=COM:2011:0877:FIN:EN: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thegreenland.eu/2013/07/danis-dash/" TargetMode="External"/><Relationship Id="rId7"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gov.uk/government/uploads/system/uploads/attachment_data/file/198905/bis-13-743-market-assessment-of-public-sector-information.pdf"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gov.uk/government/publications/open-data-charter/g8-open-data-charter-and-technical-annex" TargetMode="External"/><Relationship Id="rId7"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opendatahandbook.org/" TargetMode="External"/><Relationship Id="rId5" Type="http://schemas.openxmlformats.org/officeDocument/2006/relationships/hyperlink" Target="http://content.openspending.org/resources/handbook/spending-data-handbook.pdf" TargetMode="External"/><Relationship Id="rId10" Type="http://schemas.openxmlformats.org/officeDocument/2006/relationships/image" Target="../media/image40.png"/><Relationship Id="rId4" Type="http://schemas.openxmlformats.org/officeDocument/2006/relationships/hyperlink" Target="http://issuu.com/semwebcomp/docs/ogd_weissbuch_2011_web" TargetMode="External"/><Relationship Id="rId9" Type="http://schemas.openxmlformats.org/officeDocument/2006/relationships/image" Target="../media/image39.png"/></Relationships>
</file>

<file path=ppt/slides/_rels/slide47.xml.rels><?xml version="1.0" encoding="UTF-8" standalone="yes"?>
<Relationships xmlns="http://schemas.openxmlformats.org/package/2006/relationships"><Relationship Id="rId8" Type="http://schemas.openxmlformats.org/officeDocument/2006/relationships/hyperlink" Target="http://www.homerproject.eu/" TargetMode="External"/><Relationship Id="rId13" Type="http://schemas.openxmlformats.org/officeDocument/2006/relationships/image" Target="../media/image43.png"/><Relationship Id="rId18" Type="http://schemas.openxmlformats.org/officeDocument/2006/relationships/image" Target="../media/image48.jpeg"/><Relationship Id="rId3" Type="http://schemas.openxmlformats.org/officeDocument/2006/relationships/hyperlink" Target="http://www.theodi.org/" TargetMode="External"/><Relationship Id="rId7" Type="http://schemas.openxmlformats.org/officeDocument/2006/relationships/hyperlink" Target="http://www.w3.org/egov/wiki/Main_Page" TargetMode="External"/><Relationship Id="rId12" Type="http://schemas.openxmlformats.org/officeDocument/2006/relationships/image" Target="../media/image42.jpeg"/><Relationship Id="rId17" Type="http://schemas.openxmlformats.org/officeDocument/2006/relationships/image" Target="../media/image47.png"/><Relationship Id="rId2" Type="http://schemas.openxmlformats.org/officeDocument/2006/relationships/notesSlide" Target="../notesSlides/notesSlide45.xml"/><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epsiplatform.eu/" TargetMode="External"/><Relationship Id="rId11" Type="http://schemas.openxmlformats.org/officeDocument/2006/relationships/image" Target="../media/image41.png"/><Relationship Id="rId5" Type="http://schemas.openxmlformats.org/officeDocument/2006/relationships/hyperlink" Target="http://www.engagedata.eu/" TargetMode="External"/><Relationship Id="rId15" Type="http://schemas.openxmlformats.org/officeDocument/2006/relationships/image" Target="../media/image45.png"/><Relationship Id="rId10" Type="http://schemas.openxmlformats.org/officeDocument/2006/relationships/hyperlink" Target="http://data.worldbank.org/" TargetMode="External"/><Relationship Id="rId4" Type="http://schemas.openxmlformats.org/officeDocument/2006/relationships/hyperlink" Target="http://okfn.org/" TargetMode="External"/><Relationship Id="rId9" Type="http://schemas.openxmlformats.org/officeDocument/2006/relationships/hyperlink" Target="http://www.webfoundation.org/" TargetMode="External"/><Relationship Id="rId14" Type="http://schemas.openxmlformats.org/officeDocument/2006/relationships/image" Target="../media/image44.jpeg"/></Relationships>
</file>

<file path=ppt/slides/_rels/slide48.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52.png"/><Relationship Id="rId2" Type="http://schemas.openxmlformats.org/officeDocument/2006/relationships/notesSlide" Target="../notesSlides/notesSlide46.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53.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9.jpeg"/><Relationship Id="rId9" Type="http://schemas.openxmlformats.org/officeDocument/2006/relationships/image" Target="../media/image51.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ata.gov.uk/dat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2014/REC-vocab-dcat-20140116/#class-datas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pen-data.europa.eu/en/data/dataset/6piCoKw0CB8c6hQdctplNg" TargetMode="External"/><Relationship Id="rId4" Type="http://schemas.openxmlformats.org/officeDocument/2006/relationships/hyperlink" Target="https://eportal.eba.europa.eu/ci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895475" y="838200"/>
            <a:ext cx="5343525" cy="3454896"/>
          </a:xfrm>
        </p:spPr>
        <p:txBody>
          <a:bodyPr/>
          <a:lstStyle/>
          <a:p>
            <a:pPr eaLnBrk="1" hangingPunct="1"/>
            <a:r>
              <a:rPr lang="de-DE" sz="1600" i="0" dirty="0" smtClean="0"/>
              <a:t>Trainingsmodul</a:t>
            </a:r>
            <a:r>
              <a:rPr lang="en-GB" sz="1600" i="0" dirty="0" smtClean="0"/>
              <a:t> 1.1</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de-DE" sz="5400" i="0" dirty="0" smtClean="0">
                <a:latin typeface="Bradley Hand ITC" pitchFamily="66" charset="0"/>
              </a:rPr>
              <a:t>Open </a:t>
            </a:r>
            <a:r>
              <a:rPr lang="de-DE" sz="5400" i="0" dirty="0" err="1" smtClean="0">
                <a:latin typeface="Bradley Hand ITC" pitchFamily="66" charset="0"/>
              </a:rPr>
              <a:t>Government</a:t>
            </a:r>
            <a:r>
              <a:rPr lang="de-DE" sz="5400" i="0" dirty="0" smtClean="0">
                <a:latin typeface="Bradley Hand ITC" pitchFamily="66" charset="0"/>
              </a:rPr>
              <a:t> Data und die 'PSI' Richtlinie </a:t>
            </a:r>
            <a:endParaRPr lang="en-GB" sz="5400" i="0" dirty="0" smtClean="0">
              <a:latin typeface="Bradley Hand ITC" pitchFamily="66" charset="0"/>
            </a:endParaRPr>
          </a:p>
        </p:txBody>
      </p:sp>
      <p:sp>
        <p:nvSpPr>
          <p:cNvPr id="4" name="Rectangle 1"/>
          <p:cNvSpPr>
            <a:spLocks noChangeArrowheads="1"/>
          </p:cNvSpPr>
          <p:nvPr/>
        </p:nvSpPr>
        <p:spPr bwMode="auto">
          <a:xfrm>
            <a:off x="1979712" y="6221923"/>
            <a:ext cx="70922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kumimoji="0" lang="de-DE" sz="6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Die Mitglieder des PwC Netzwerks unterstützen Organisationen und Individuen</a:t>
            </a:r>
            <a:r>
              <a:rPr kumimoji="0" lang="de-DE" sz="600" b="0" i="1" u="none" strike="noStrike" cap="none" normalizeH="0" dirty="0" smtClean="0">
                <a:ln>
                  <a:noFill/>
                </a:ln>
                <a:solidFill>
                  <a:schemeClr val="bg2">
                    <a:lumMod val="50000"/>
                  </a:schemeClr>
                </a:solidFill>
                <a:effectLst/>
                <a:latin typeface="Arial" pitchFamily="34" charset="0"/>
                <a:ea typeface="Arial" pitchFamily="34" charset="0"/>
                <a:cs typeface="Arial" pitchFamily="34" charset="0"/>
              </a:rPr>
              <a:t> dabei, die Werte zu schaffen, nach denen sie suchen. </a:t>
            </a:r>
            <a:r>
              <a:rPr kumimoji="0" lang="de-DE" sz="6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Wir</a:t>
            </a:r>
            <a:r>
              <a:rPr kumimoji="0" lang="de-DE" sz="600" b="0" i="1" u="none" strike="noStrike" cap="none" normalizeH="0" dirty="0" smtClean="0">
                <a:ln>
                  <a:noFill/>
                </a:ln>
                <a:solidFill>
                  <a:schemeClr val="bg2">
                    <a:lumMod val="50000"/>
                  </a:schemeClr>
                </a:solidFill>
                <a:effectLst/>
                <a:latin typeface="Arial" pitchFamily="34" charset="0"/>
                <a:ea typeface="Arial" pitchFamily="34" charset="0"/>
                <a:cs typeface="Arial" pitchFamily="34" charset="0"/>
              </a:rPr>
              <a:t> sind ein Netzwerk von </a:t>
            </a:r>
            <a:r>
              <a:rPr lang="de-DE" sz="600" i="1" dirty="0" smtClean="0">
                <a:solidFill>
                  <a:schemeClr val="bg2">
                    <a:lumMod val="50000"/>
                  </a:schemeClr>
                </a:solidFill>
                <a:latin typeface="Arial" pitchFamily="34" charset="0"/>
                <a:ea typeface="Arial" pitchFamily="34" charset="0"/>
                <a:cs typeface="Arial" pitchFamily="34" charset="0"/>
              </a:rPr>
              <a:t>Unternehmen mit </a:t>
            </a:r>
            <a:r>
              <a:rPr lang="de-DE" sz="600" i="1" dirty="0">
                <a:solidFill>
                  <a:schemeClr val="bg2">
                    <a:lumMod val="50000"/>
                  </a:schemeClr>
                </a:solidFill>
                <a:latin typeface="Arial" pitchFamily="34" charset="0"/>
                <a:ea typeface="Arial" pitchFamily="34" charset="0"/>
                <a:cs typeface="Arial" pitchFamily="34" charset="0"/>
              </a:rPr>
              <a:t>nahezu 180.000 Mitarbeitern in 158 Ländern, </a:t>
            </a:r>
            <a:r>
              <a:rPr kumimoji="0" lang="de-DE" sz="600" b="0" i="1" u="none" strike="noStrike" cap="none" normalizeH="0" dirty="0" smtClean="0">
                <a:ln>
                  <a:noFill/>
                </a:ln>
                <a:solidFill>
                  <a:schemeClr val="bg2">
                    <a:lumMod val="50000"/>
                  </a:schemeClr>
                </a:solidFill>
                <a:effectLst/>
                <a:latin typeface="Arial" pitchFamily="34" charset="0"/>
                <a:ea typeface="Arial" pitchFamily="34" charset="0"/>
                <a:cs typeface="Arial" pitchFamily="34" charset="0"/>
              </a:rPr>
              <a:t>die sich dazu verpflichtet fühlen Qualität in den Bereichen Assurance, </a:t>
            </a:r>
            <a:r>
              <a:rPr kumimoji="0" lang="de-DE" sz="600" b="0" i="1" u="none" strike="noStrike" cap="none" normalizeH="0" dirty="0" err="1" smtClean="0">
                <a:ln>
                  <a:noFill/>
                </a:ln>
                <a:solidFill>
                  <a:schemeClr val="bg2">
                    <a:lumMod val="50000"/>
                  </a:schemeClr>
                </a:solidFill>
                <a:effectLst/>
                <a:latin typeface="Arial" pitchFamily="34" charset="0"/>
                <a:ea typeface="Arial" pitchFamily="34" charset="0"/>
                <a:cs typeface="Arial" pitchFamily="34" charset="0"/>
              </a:rPr>
              <a:t>Tax</a:t>
            </a:r>
            <a:r>
              <a:rPr kumimoji="0" lang="de-DE" sz="600" b="0" i="1" u="none" strike="noStrike" cap="none" normalizeH="0" dirty="0" smtClean="0">
                <a:ln>
                  <a:noFill/>
                </a:ln>
                <a:solidFill>
                  <a:schemeClr val="bg2">
                    <a:lumMod val="50000"/>
                  </a:schemeClr>
                </a:solidFill>
                <a:effectLst/>
                <a:latin typeface="Arial" pitchFamily="34" charset="0"/>
                <a:ea typeface="Arial" pitchFamily="34" charset="0"/>
                <a:cs typeface="Arial" pitchFamily="34" charset="0"/>
              </a:rPr>
              <a:t> &amp; Legal sowie Advisory zu liefern. Sagen Sie uns, was Ihnen wichtig ist und besuchen Sie für weitere Informationen unsere Webseite www.pwc.com</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6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bezieht sich auf das PwC Netzwerk und/oder eine oder mehrere Mitgliedsfirmen, von denen jede ein rechtlich selbstständiges</a:t>
            </a:r>
            <a:r>
              <a:rPr kumimoji="0" lang="de-DE" sz="600" b="0" i="1" u="none" strike="noStrike" cap="none" normalizeH="0" dirty="0" smtClean="0">
                <a:ln>
                  <a:noFill/>
                </a:ln>
                <a:solidFill>
                  <a:schemeClr val="bg2">
                    <a:lumMod val="50000"/>
                  </a:schemeClr>
                </a:solidFill>
                <a:effectLst/>
                <a:latin typeface="Arial" pitchFamily="34" charset="0"/>
                <a:ea typeface="Arial" pitchFamily="34" charset="0"/>
                <a:cs typeface="Arial" pitchFamily="34" charset="0"/>
              </a:rPr>
              <a:t> Unternehmen ist.</a:t>
            </a:r>
            <a:r>
              <a:rPr kumimoji="0" lang="de-DE" sz="6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 Besuchen Sie unsere Webseite www.pwc.com/structure für weitere Details.</a:t>
            </a:r>
            <a:endParaRPr kumimoji="0" lang="de-DE" sz="6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685800"/>
            <a:ext cx="8070850" cy="914400"/>
          </a:xfrm>
        </p:spPr>
        <p:txBody>
          <a:bodyPr/>
          <a:lstStyle/>
          <a:p>
            <a:pPr eaLnBrk="1" hangingPunct="1"/>
            <a:r>
              <a:rPr lang="en-GB" smtClean="0"/>
              <a:t>Was bedeutet Linked Data?</a:t>
            </a:r>
          </a:p>
        </p:txBody>
      </p:sp>
      <p:sp>
        <p:nvSpPr>
          <p:cNvPr id="21507" name="Content Placeholder 2"/>
          <p:cNvSpPr>
            <a:spLocks noGrp="1"/>
          </p:cNvSpPr>
          <p:nvPr>
            <p:ph sz="quarter" idx="15"/>
          </p:nvPr>
        </p:nvSpPr>
        <p:spPr/>
        <p:txBody>
          <a:bodyPr/>
          <a:lstStyle/>
          <a:p>
            <a:pPr eaLnBrk="1" hangingPunct="1"/>
            <a:r>
              <a:rPr lang="de-DE" i="1" dirty="0" smtClean="0">
                <a:solidFill>
                  <a:schemeClr val="accent1"/>
                </a:solidFill>
              </a:rPr>
              <a:t>“Bei </a:t>
            </a:r>
            <a:r>
              <a:rPr lang="de-DE" i="1" dirty="0" err="1" smtClean="0">
                <a:solidFill>
                  <a:schemeClr val="accent1"/>
                </a:solidFill>
              </a:rPr>
              <a:t>Linked</a:t>
            </a:r>
            <a:r>
              <a:rPr lang="de-DE" i="1" dirty="0" smtClean="0">
                <a:solidFill>
                  <a:schemeClr val="accent1"/>
                </a:solidFill>
              </a:rPr>
              <a:t> Data geht es darum, strukturierte Daten im Web mit Hilfe von Standard Web Technologien zu veröffentlichen und zu verbinden, um diese Verbindungen von Computern lesbar zu machen. So soll ermöglicht werden, dass Daten von verschiedenen Quellen verbunden und abgefragt werden können, um dadurch besser interpretiert und analysiert werden zu können.”</a:t>
            </a:r>
          </a:p>
          <a:p>
            <a:pPr eaLnBrk="1" hangingPunct="1"/>
            <a:r>
              <a:rPr lang="de-DE" sz="1800" dirty="0" smtClean="0"/>
              <a:t>Die </a:t>
            </a:r>
            <a:r>
              <a:rPr lang="de-DE" sz="1800" b="1" dirty="0" smtClean="0"/>
              <a:t>vier Designprinzipien </a:t>
            </a:r>
            <a:r>
              <a:rPr lang="de-DE" sz="1800" dirty="0" smtClean="0"/>
              <a:t>von </a:t>
            </a:r>
            <a:r>
              <a:rPr lang="de-DE" sz="1800" dirty="0" err="1" smtClean="0"/>
              <a:t>Linked</a:t>
            </a:r>
            <a:r>
              <a:rPr lang="de-DE" sz="1800" dirty="0" smtClean="0"/>
              <a:t> Data </a:t>
            </a:r>
            <a:r>
              <a:rPr lang="de-DE" sz="1800" i="1" dirty="0" smtClean="0"/>
              <a:t>(von Tim Berners Lee)</a:t>
            </a:r>
            <a:r>
              <a:rPr lang="de-DE" sz="1800" dirty="0" smtClean="0"/>
              <a:t>:</a:t>
            </a:r>
          </a:p>
          <a:p>
            <a:pPr marL="560388" lvl="2" indent="-285750" eaLnBrk="1" hangingPunct="1">
              <a:buFont typeface="Arial" panose="020B0604020202020204" pitchFamily="34" charset="0"/>
              <a:buChar char="•"/>
            </a:pPr>
            <a:r>
              <a:rPr lang="de-DE" sz="1600" dirty="0" smtClean="0"/>
              <a:t>Benutzen Sie Uniform </a:t>
            </a:r>
            <a:r>
              <a:rPr lang="de-DE" sz="1600" dirty="0" err="1" smtClean="0"/>
              <a:t>Resource</a:t>
            </a:r>
            <a:r>
              <a:rPr lang="de-DE" sz="1600" dirty="0" smtClean="0"/>
              <a:t> </a:t>
            </a:r>
            <a:r>
              <a:rPr lang="de-DE" sz="1600" dirty="0" err="1" smtClean="0"/>
              <a:t>Identifiers</a:t>
            </a:r>
            <a:r>
              <a:rPr lang="de-DE" sz="1600" dirty="0" smtClean="0"/>
              <a:t> (URIs), um Dinge zu benennen </a:t>
            </a:r>
          </a:p>
          <a:p>
            <a:pPr marL="560388" lvl="2" indent="-285750" eaLnBrk="1" hangingPunct="1">
              <a:buFont typeface="Arial" panose="020B0604020202020204" pitchFamily="34" charset="0"/>
              <a:buChar char="•"/>
            </a:pPr>
            <a:r>
              <a:rPr lang="de-DE" sz="1600" dirty="0" smtClean="0"/>
              <a:t>Benutzen Sie HTTP URIs, so dass man diese Namen nachschlagen kann </a:t>
            </a:r>
          </a:p>
          <a:p>
            <a:pPr marL="560388" lvl="2" indent="-285750" eaLnBrk="1" hangingPunct="1">
              <a:buFont typeface="Arial" panose="020B0604020202020204" pitchFamily="34" charset="0"/>
              <a:buChar char="•"/>
            </a:pPr>
            <a:r>
              <a:rPr lang="de-DE" sz="1600" dirty="0" smtClean="0"/>
              <a:t>Wenn jemand eine URI nachschlägt, liefern Sie ihm nützliche Informationen und nutzen Sie dabei die Standards </a:t>
            </a:r>
            <a:r>
              <a:rPr lang="de-DE" sz="1600" dirty="0"/>
              <a:t>RDF (</a:t>
            </a:r>
            <a:r>
              <a:rPr lang="de-DE" sz="1600" dirty="0" err="1"/>
              <a:t>Resource</a:t>
            </a:r>
            <a:r>
              <a:rPr lang="de-DE" sz="1600" dirty="0"/>
              <a:t> Description </a:t>
            </a:r>
            <a:r>
              <a:rPr lang="de-DE" sz="1600" dirty="0" smtClean="0"/>
              <a:t>Framework) und SPARQL </a:t>
            </a:r>
          </a:p>
          <a:p>
            <a:pPr marL="560388" lvl="2" indent="-285750" eaLnBrk="1" hangingPunct="1">
              <a:buFont typeface="Arial" panose="020B0604020202020204" pitchFamily="34" charset="0"/>
              <a:buChar char="•"/>
            </a:pPr>
            <a:r>
              <a:rPr lang="de-DE" sz="1600" dirty="0" smtClean="0"/>
              <a:t>Fügen Sie Links zu anderen URIs hinzu, so dass man zusätzliche Dinge entdecken kann</a:t>
            </a:r>
          </a:p>
        </p:txBody>
      </p:sp>
      <p:sp>
        <p:nvSpPr>
          <p:cNvPr id="2150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984F1DF-BBBB-4442-8236-47AD2AFAB022}" type="slidenum">
              <a:rPr lang="en-GB" smtClean="0">
                <a:latin typeface="Arial" charset="0"/>
                <a:cs typeface="Arial" charset="0"/>
              </a:rPr>
              <a:pPr fontAlgn="base">
                <a:spcBef>
                  <a:spcPct val="0"/>
                </a:spcBef>
                <a:spcAft>
                  <a:spcPct val="0"/>
                </a:spcAft>
              </a:pPr>
              <a:t>10</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10"/>
          <p:cNvPicPr>
            <a:picLocks noChangeAspect="1" noChangeArrowheads="1"/>
          </p:cNvPicPr>
          <p:nvPr/>
        </p:nvPicPr>
        <p:blipFill>
          <a:blip r:embed="rId3" cstate="print"/>
          <a:srcRect/>
          <a:stretch>
            <a:fillRect/>
          </a:stretch>
        </p:blipFill>
        <p:spPr bwMode="auto">
          <a:xfrm>
            <a:off x="539750" y="4852988"/>
            <a:ext cx="5256213" cy="1555750"/>
          </a:xfrm>
          <a:prstGeom prst="rect">
            <a:avLst/>
          </a:prstGeom>
          <a:noFill/>
          <a:ln w="9525">
            <a:noFill/>
            <a:miter lim="800000"/>
            <a:headEnd/>
            <a:tailEnd/>
          </a:ln>
        </p:spPr>
      </p:pic>
      <p:pic>
        <p:nvPicPr>
          <p:cNvPr id="1027" name="Picture 3" descr="C:\Users\DE-82243\Documents\Onsite training in Germany\Fünf Sterne Linked 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69" y="2314971"/>
            <a:ext cx="4680000" cy="16271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ltGray">
          <a:xfrm>
            <a:off x="3145641" y="6227499"/>
            <a:ext cx="5976664" cy="225837"/>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5"/>
              </a:rPr>
              <a:t>http</a:t>
            </a:r>
            <a:r>
              <a:rPr lang="en-GB" sz="1000" dirty="0">
                <a:latin typeface="+mj-lt"/>
                <a:hlinkClick r:id="rId5"/>
              </a:rPr>
              <a:t>://www.slideshare.net/OpenDataSupport/introduction-to-linked-data-23402165</a:t>
            </a:r>
            <a:endParaRPr lang="en-GB" sz="1000" dirty="0">
              <a:solidFill>
                <a:schemeClr val="tx1"/>
              </a:solidFill>
              <a:latin typeface="+mj-lt"/>
            </a:endParaRPr>
          </a:p>
        </p:txBody>
      </p:sp>
      <p:sp>
        <p:nvSpPr>
          <p:cNvPr id="22530" name="Title 1"/>
          <p:cNvSpPr>
            <a:spLocks noGrp="1"/>
          </p:cNvSpPr>
          <p:nvPr>
            <p:ph type="title"/>
          </p:nvPr>
        </p:nvSpPr>
        <p:spPr>
          <a:xfrm>
            <a:off x="539750" y="685800"/>
            <a:ext cx="8070850" cy="914400"/>
          </a:xfrm>
        </p:spPr>
        <p:txBody>
          <a:bodyPr/>
          <a:lstStyle/>
          <a:p>
            <a:pPr eaLnBrk="1" hangingPunct="1"/>
            <a:r>
              <a:rPr lang="en-GB" dirty="0" smtClean="0"/>
              <a:t>Open Government Data und Linked Data</a:t>
            </a:r>
          </a:p>
        </p:txBody>
      </p:sp>
      <p:sp>
        <p:nvSpPr>
          <p:cNvPr id="22531" name="Content Placeholder 2"/>
          <p:cNvSpPr>
            <a:spLocks noGrp="1"/>
          </p:cNvSpPr>
          <p:nvPr>
            <p:ph sz="quarter" idx="15"/>
          </p:nvPr>
        </p:nvSpPr>
        <p:spPr>
          <a:xfrm>
            <a:off x="533400" y="1752600"/>
            <a:ext cx="8077200" cy="812800"/>
          </a:xfrm>
        </p:spPr>
        <p:txBody>
          <a:bodyPr/>
          <a:lstStyle/>
          <a:p>
            <a:pPr eaLnBrk="1" hangingPunct="1"/>
            <a:r>
              <a:rPr lang="de-DE" dirty="0" smtClean="0"/>
              <a:t>Die fünf Sterne der offenen </a:t>
            </a:r>
            <a:r>
              <a:rPr lang="de-DE" dirty="0" err="1" smtClean="0"/>
              <a:t>Linked</a:t>
            </a:r>
            <a:r>
              <a:rPr lang="de-DE" dirty="0" smtClean="0"/>
              <a:t> Data</a:t>
            </a:r>
          </a:p>
        </p:txBody>
      </p:sp>
      <p:sp>
        <p:nvSpPr>
          <p:cNvPr id="2253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48A1F8B4-9A26-449A-935D-AA367C720F86}" type="slidenum">
              <a:rPr lang="en-GB" smtClean="0">
                <a:latin typeface="Arial" charset="0"/>
                <a:cs typeface="Arial" charset="0"/>
              </a:rPr>
              <a:pPr fontAlgn="base">
                <a:spcBef>
                  <a:spcPct val="0"/>
                </a:spcBef>
                <a:spcAft>
                  <a:spcPct val="0"/>
                </a:spcAft>
              </a:pPr>
              <a:t>11</a:t>
            </a:fld>
            <a:endParaRPr lang="en-GB" smtClean="0">
              <a:latin typeface="Arial" charset="0"/>
              <a:cs typeface="Arial" charset="0"/>
            </a:endParaRPr>
          </a:p>
        </p:txBody>
      </p:sp>
      <p:pic>
        <p:nvPicPr>
          <p:cNvPr id="22534" name="Picture 3"/>
          <p:cNvPicPr>
            <a:picLocks noChangeAspect="1" noChangeArrowheads="1"/>
          </p:cNvPicPr>
          <p:nvPr/>
        </p:nvPicPr>
        <p:blipFill>
          <a:blip r:embed="rId6" cstate="print"/>
          <a:srcRect/>
          <a:stretch>
            <a:fillRect/>
          </a:stretch>
        </p:blipFill>
        <p:spPr bwMode="auto">
          <a:xfrm>
            <a:off x="5973763" y="1071563"/>
            <a:ext cx="3000375" cy="822325"/>
          </a:xfrm>
          <a:prstGeom prst="rect">
            <a:avLst/>
          </a:prstGeom>
          <a:noFill/>
          <a:ln w="9525">
            <a:noFill/>
            <a:miter lim="800000"/>
            <a:headEnd/>
            <a:tailEnd/>
          </a:ln>
        </p:spPr>
      </p:pic>
      <p:pic>
        <p:nvPicPr>
          <p:cNvPr id="22535" name="Picture 4"/>
          <p:cNvPicPr>
            <a:picLocks noChangeAspect="1" noChangeArrowheads="1"/>
          </p:cNvPicPr>
          <p:nvPr/>
        </p:nvPicPr>
        <p:blipFill>
          <a:blip r:embed="rId7" cstate="print"/>
          <a:srcRect/>
          <a:stretch>
            <a:fillRect/>
          </a:stretch>
        </p:blipFill>
        <p:spPr bwMode="auto">
          <a:xfrm>
            <a:off x="6049963" y="1989138"/>
            <a:ext cx="2847975" cy="1231900"/>
          </a:xfrm>
          <a:prstGeom prst="rect">
            <a:avLst/>
          </a:prstGeom>
          <a:noFill/>
          <a:ln w="9525">
            <a:noFill/>
            <a:miter lim="800000"/>
            <a:headEnd/>
            <a:tailEnd/>
          </a:ln>
        </p:spPr>
      </p:pic>
      <p:pic>
        <p:nvPicPr>
          <p:cNvPr id="22536" name="Picture 5"/>
          <p:cNvPicPr>
            <a:picLocks noChangeAspect="1" noChangeArrowheads="1"/>
          </p:cNvPicPr>
          <p:nvPr/>
        </p:nvPicPr>
        <p:blipFill>
          <a:blip r:embed="rId8" cstate="print"/>
          <a:srcRect/>
          <a:stretch>
            <a:fillRect/>
          </a:stretch>
        </p:blipFill>
        <p:spPr bwMode="auto">
          <a:xfrm>
            <a:off x="5567363" y="3336925"/>
            <a:ext cx="3386137" cy="485775"/>
          </a:xfrm>
          <a:prstGeom prst="rect">
            <a:avLst/>
          </a:prstGeom>
          <a:noFill/>
          <a:ln w="9525">
            <a:noFill/>
            <a:miter lim="800000"/>
            <a:headEnd/>
            <a:tailEnd/>
          </a:ln>
        </p:spPr>
      </p:pic>
      <p:pic>
        <p:nvPicPr>
          <p:cNvPr id="22543" name="Picture 9"/>
          <p:cNvPicPr>
            <a:picLocks noChangeAspect="1" noChangeArrowheads="1"/>
          </p:cNvPicPr>
          <p:nvPr/>
        </p:nvPicPr>
        <p:blipFill>
          <a:blip r:embed="rId9" cstate="print"/>
          <a:srcRect/>
          <a:stretch>
            <a:fillRect/>
          </a:stretch>
        </p:blipFill>
        <p:spPr bwMode="auto">
          <a:xfrm>
            <a:off x="4643438" y="4039131"/>
            <a:ext cx="4373562" cy="1527175"/>
          </a:xfrm>
          <a:prstGeom prst="rect">
            <a:avLst/>
          </a:prstGeom>
          <a:noFill/>
          <a:ln w="9525">
            <a:noFill/>
            <a:miter lim="800000"/>
            <a:headEnd/>
            <a:tailEnd/>
          </a:ln>
        </p:spPr>
      </p:pic>
      <p:sp>
        <p:nvSpPr>
          <p:cNvPr id="21" name="Rectangle 20"/>
          <p:cNvSpPr/>
          <p:nvPr/>
        </p:nvSpPr>
        <p:spPr bwMode="ltGray">
          <a:xfrm>
            <a:off x="395536" y="2276871"/>
            <a:ext cx="4735637" cy="17283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870" y="2314972"/>
            <a:ext cx="350738" cy="350738"/>
          </a:xfrm>
          <a:prstGeom prst="rect">
            <a:avLst/>
          </a:prstGeom>
        </p:spPr>
      </p:pic>
      <p:sp>
        <p:nvSpPr>
          <p:cNvPr id="6" name="Right Arrow 5"/>
          <p:cNvSpPr/>
          <p:nvPr/>
        </p:nvSpPr>
        <p:spPr bwMode="ltGray">
          <a:xfrm rot="19277193">
            <a:off x="4945975" y="1870075"/>
            <a:ext cx="1150937" cy="238125"/>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sp>
        <p:nvSpPr>
          <p:cNvPr id="18" name="Right Arrow 17"/>
          <p:cNvSpPr/>
          <p:nvPr/>
        </p:nvSpPr>
        <p:spPr bwMode="ltGray">
          <a:xfrm rot="1062265">
            <a:off x="4715549" y="3182324"/>
            <a:ext cx="782637" cy="238125"/>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sp>
        <p:nvSpPr>
          <p:cNvPr id="19" name="Right Arrow 18"/>
          <p:cNvSpPr/>
          <p:nvPr/>
        </p:nvSpPr>
        <p:spPr bwMode="ltGray">
          <a:xfrm rot="2669919">
            <a:off x="4196155" y="3792311"/>
            <a:ext cx="679377" cy="178472"/>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sp>
        <p:nvSpPr>
          <p:cNvPr id="20" name="Right Arrow 19"/>
          <p:cNvSpPr/>
          <p:nvPr/>
        </p:nvSpPr>
        <p:spPr bwMode="ltGray">
          <a:xfrm rot="5400000">
            <a:off x="2358406" y="4236419"/>
            <a:ext cx="826737" cy="238125"/>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sp>
        <p:nvSpPr>
          <p:cNvPr id="17" name="Right Arrow 16"/>
          <p:cNvSpPr/>
          <p:nvPr/>
        </p:nvSpPr>
        <p:spPr bwMode="ltGray">
          <a:xfrm>
            <a:off x="5039107" y="2678939"/>
            <a:ext cx="934655" cy="238125"/>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ltGray">
          <a:xfrm>
            <a:off x="3944863" y="5830665"/>
            <a:ext cx="4680520" cy="567597"/>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000" b="1" dirty="0" err="1" smtClean="0">
                <a:solidFill>
                  <a:schemeClr val="tx1"/>
                </a:solidFill>
                <a:latin typeface="+mj-lt"/>
              </a:rPr>
              <a:t>Siehe</a:t>
            </a:r>
            <a:r>
              <a:rPr lang="en-GB" sz="1000" b="1" dirty="0" smtClean="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ISA Study  on Business Models for LOGD </a:t>
            </a:r>
            <a:r>
              <a:rPr lang="en-GB" sz="1000" dirty="0">
                <a:latin typeface="+mj-lt"/>
                <a:hlinkClick r:id="rId3"/>
              </a:rPr>
              <a:t>https://joinup.ec.europa.eu/community/semic/document/study-business-models-linked-open-government-data-bm4logd</a:t>
            </a:r>
            <a:endParaRPr lang="en-GB" sz="1000" b="1" dirty="0" smtClean="0">
              <a:solidFill>
                <a:schemeClr val="tx1"/>
              </a:solidFill>
              <a:latin typeface="+mj-lt"/>
            </a:endParaRPr>
          </a:p>
        </p:txBody>
      </p:sp>
      <p:sp>
        <p:nvSpPr>
          <p:cNvPr id="2" name="Title 1"/>
          <p:cNvSpPr>
            <a:spLocks noGrp="1"/>
          </p:cNvSpPr>
          <p:nvPr>
            <p:ph type="title"/>
          </p:nvPr>
        </p:nvSpPr>
        <p:spPr/>
        <p:txBody>
          <a:bodyPr/>
          <a:lstStyle/>
          <a:p>
            <a:pPr marL="0"/>
            <a:r>
              <a:rPr lang="de-DE" dirty="0" err="1"/>
              <a:t>Linked</a:t>
            </a:r>
            <a:r>
              <a:rPr lang="de-DE" dirty="0"/>
              <a:t> (Open) </a:t>
            </a:r>
            <a:r>
              <a:rPr lang="de-DE" dirty="0" err="1" smtClean="0"/>
              <a:t>Government</a:t>
            </a:r>
            <a:r>
              <a:rPr lang="de-DE" dirty="0" smtClean="0"/>
              <a:t> Data (LOGD)</a:t>
            </a:r>
            <a:r>
              <a:rPr lang="en-GB" dirty="0" smtClean="0"/>
              <a:t> – </a:t>
            </a:r>
            <a:r>
              <a:rPr lang="en-GB" dirty="0" err="1"/>
              <a:t>Wertbeitrag</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de-DE" b="1" dirty="0"/>
              <a:t>Flexible Datenintegration: </a:t>
            </a:r>
            <a:r>
              <a:rPr lang="de-DE" dirty="0"/>
              <a:t>LOGD erleichtert die Datenintegration und ermöglicht die Verbindung von bisher </a:t>
            </a:r>
            <a:r>
              <a:rPr lang="de-DE" dirty="0" smtClean="0"/>
              <a:t>disparaten Regierungsdatensätzen</a:t>
            </a:r>
            <a:endParaRPr lang="de-DE" dirty="0"/>
          </a:p>
          <a:p>
            <a:pPr marL="342900" lvl="1" indent="-342900">
              <a:buFont typeface="Arial" panose="020B0604020202020204" pitchFamily="34" charset="0"/>
              <a:buChar char="•"/>
            </a:pPr>
            <a:r>
              <a:rPr lang="de-DE" b="1" dirty="0"/>
              <a:t>Erhöhung der Datenqualität: </a:t>
            </a:r>
            <a:r>
              <a:rPr lang="de-DE" dirty="0"/>
              <a:t>Die erhöhte (Wieder-</a:t>
            </a:r>
            <a:r>
              <a:rPr lang="de-DE" dirty="0" smtClean="0"/>
              <a:t>) Verwendung </a:t>
            </a:r>
            <a:r>
              <a:rPr lang="de-DE" dirty="0"/>
              <a:t>von LOGD </a:t>
            </a:r>
            <a:r>
              <a:rPr lang="de-DE" dirty="0" smtClean="0"/>
              <a:t>befriedigt die </a:t>
            </a:r>
            <a:r>
              <a:rPr lang="de-DE" dirty="0"/>
              <a:t>wachsende </a:t>
            </a:r>
            <a:r>
              <a:rPr lang="de-DE" dirty="0" smtClean="0"/>
              <a:t>Nachfrage nach der Verbesserung der Datenqualität. </a:t>
            </a:r>
            <a:r>
              <a:rPr lang="de-DE" dirty="0"/>
              <a:t>Durch </a:t>
            </a:r>
            <a:r>
              <a:rPr lang="de-DE" dirty="0" err="1"/>
              <a:t>Crowdsourcing</a:t>
            </a:r>
            <a:r>
              <a:rPr lang="de-DE" dirty="0"/>
              <a:t> und </a:t>
            </a:r>
            <a:r>
              <a:rPr lang="de-DE" dirty="0" err="1"/>
              <a:t>Self</a:t>
            </a:r>
            <a:r>
              <a:rPr lang="de-DE" dirty="0"/>
              <a:t>-Service-Mechanismen werden Fehler schrittweise </a:t>
            </a:r>
            <a:r>
              <a:rPr lang="de-DE" dirty="0" smtClean="0"/>
              <a:t>korrigiert</a:t>
            </a:r>
            <a:endParaRPr lang="de-DE" dirty="0"/>
          </a:p>
          <a:p>
            <a:pPr marL="342900" lvl="1" indent="-342900">
              <a:buFont typeface="Arial" panose="020B0604020202020204" pitchFamily="34" charset="0"/>
              <a:buChar char="•"/>
            </a:pPr>
            <a:r>
              <a:rPr lang="de-DE" b="1" dirty="0"/>
              <a:t>Neuer Service: </a:t>
            </a:r>
            <a:r>
              <a:rPr lang="de-DE" dirty="0"/>
              <a:t>Die Verfügbarkeit von LOGD </a:t>
            </a:r>
            <a:r>
              <a:rPr lang="de-DE" dirty="0" smtClean="0"/>
              <a:t>führt zu neuen durch </a:t>
            </a:r>
            <a:r>
              <a:rPr lang="de-DE" dirty="0"/>
              <a:t>den öffentlichen </a:t>
            </a:r>
            <a:r>
              <a:rPr lang="de-DE" dirty="0" smtClean="0"/>
              <a:t>und/oder </a:t>
            </a:r>
            <a:r>
              <a:rPr lang="de-DE" dirty="0"/>
              <a:t>privaten Sektor </a:t>
            </a:r>
            <a:r>
              <a:rPr lang="de-DE" dirty="0" smtClean="0"/>
              <a:t>angebotenen Dienstleistungen</a:t>
            </a:r>
            <a:endParaRPr lang="de-DE" dirty="0"/>
          </a:p>
          <a:p>
            <a:pPr marL="342900" lvl="1" indent="-342900">
              <a:buFont typeface="Arial" panose="020B0604020202020204" pitchFamily="34" charset="0"/>
              <a:buChar char="•"/>
            </a:pPr>
            <a:r>
              <a:rPr lang="de-DE" b="1" dirty="0"/>
              <a:t>Kostenreduktion: </a:t>
            </a:r>
            <a:r>
              <a:rPr lang="de-DE" dirty="0"/>
              <a:t>Die Wiederverwendung von LOGD </a:t>
            </a:r>
            <a:r>
              <a:rPr lang="de-DE" dirty="0" smtClean="0"/>
              <a:t>in </a:t>
            </a:r>
            <a:r>
              <a:rPr lang="de-DE" dirty="0"/>
              <a:t>E-</a:t>
            </a:r>
            <a:r>
              <a:rPr lang="de-DE" dirty="0" err="1"/>
              <a:t>Government</a:t>
            </a:r>
            <a:r>
              <a:rPr lang="de-DE" dirty="0"/>
              <a:t>-Anwendungen führt zu erheblichen Kostensenkungen.</a:t>
            </a:r>
            <a:endParaRPr lang="en-GB" dirty="0"/>
          </a:p>
        </p:txBody>
      </p:sp>
      <p:sp>
        <p:nvSpPr>
          <p:cNvPr id="5" name="Slide Number Placeholder 4"/>
          <p:cNvSpPr>
            <a:spLocks noGrp="1"/>
          </p:cNvSpPr>
          <p:nvPr>
            <p:ph type="sldNum" sz="quarter" idx="4294967295"/>
          </p:nvPr>
        </p:nvSpPr>
        <p:spPr>
          <a:xfrm>
            <a:off x="7086600" y="6477000"/>
            <a:ext cx="1527048" cy="152400"/>
          </a:xfrm>
          <a:prstGeom prst="rect">
            <a:avLst/>
          </a:prstGeom>
        </p:spPr>
        <p:txBody>
          <a:bodyPr/>
          <a:lstStyle/>
          <a:p>
            <a:pPr algn="r">
              <a:defRPr/>
            </a:pPr>
            <a:fld id="{396CDD1B-50E0-44E8-82B7-F85F69F6D40C}" type="slidenum">
              <a:rPr lang="en-GB" smtClean="0"/>
              <a:pPr algn="r">
                <a:defRPr/>
              </a:pPr>
              <a:t>12</a:t>
            </a:fld>
            <a:endParaRPr lang="en-GB" dirty="0"/>
          </a:p>
        </p:txBody>
      </p:sp>
    </p:spTree>
    <p:extLst>
      <p:ext uri="{BB962C8B-B14F-4D97-AF65-F5344CB8AC3E}">
        <p14:creationId xmlns:p14="http://schemas.microsoft.com/office/powerpoint/2010/main" val="3090830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685800"/>
            <a:ext cx="8070850" cy="914400"/>
          </a:xfrm>
        </p:spPr>
        <p:txBody>
          <a:bodyPr/>
          <a:lstStyle/>
          <a:p>
            <a:pPr eaLnBrk="1" hangingPunct="1"/>
            <a:r>
              <a:rPr lang="en-GB" smtClean="0"/>
              <a:t>Gruppenfragen</a:t>
            </a:r>
          </a:p>
        </p:txBody>
      </p:sp>
      <p:sp>
        <p:nvSpPr>
          <p:cNvPr id="23555" name="Content Placeholder 2"/>
          <p:cNvSpPr>
            <a:spLocks noGrp="1"/>
          </p:cNvSpPr>
          <p:nvPr>
            <p:ph sz="quarter" idx="15"/>
          </p:nvPr>
        </p:nvSpPr>
        <p:spPr>
          <a:xfrm>
            <a:off x="1547813" y="1752600"/>
            <a:ext cx="7062787" cy="4419600"/>
          </a:xfrm>
        </p:spPr>
        <p:txBody>
          <a:bodyPr/>
          <a:lstStyle/>
          <a:p>
            <a:pPr marL="0" lvl="1" indent="0" eaLnBrk="1" hangingPunct="1">
              <a:buClr>
                <a:srgbClr val="000000"/>
              </a:buClr>
              <a:buFont typeface="Georgia" pitchFamily="18" charset="0"/>
              <a:buNone/>
            </a:pPr>
            <a:r>
              <a:rPr lang="de-DE" dirty="0" smtClean="0">
                <a:solidFill>
                  <a:srgbClr val="000000"/>
                </a:solidFill>
              </a:rPr>
              <a:t>Einige Behörden sind skeptisch gegenüber Open </a:t>
            </a:r>
            <a:r>
              <a:rPr lang="de-DE" dirty="0" err="1" smtClean="0">
                <a:solidFill>
                  <a:srgbClr val="000000"/>
                </a:solidFill>
              </a:rPr>
              <a:t>Government</a:t>
            </a:r>
            <a:r>
              <a:rPr lang="de-DE" dirty="0" smtClean="0">
                <a:solidFill>
                  <a:srgbClr val="000000"/>
                </a:solidFill>
              </a:rPr>
              <a:t> Data, weil die Öffnung von Daten zu einem Einnahmeverlust führt. Wie würden Sie in Ihrem Land mit diesem Thema umgehen?</a:t>
            </a:r>
          </a:p>
          <a:p>
            <a:pPr marL="0" lvl="1" indent="0" eaLnBrk="1" hangingPunct="1">
              <a:buClr>
                <a:srgbClr val="000000"/>
              </a:buClr>
              <a:buFont typeface="Georgia" pitchFamily="18" charset="0"/>
              <a:buNone/>
            </a:pPr>
            <a:endParaRPr lang="de-DE" sz="1000" dirty="0" smtClean="0">
              <a:solidFill>
                <a:srgbClr val="000000"/>
              </a:solidFill>
            </a:endParaRPr>
          </a:p>
          <a:p>
            <a:pPr marL="0" lvl="1" indent="0" eaLnBrk="1" hangingPunct="1">
              <a:buClr>
                <a:srgbClr val="000000"/>
              </a:buClr>
              <a:buFont typeface="Georgia" pitchFamily="18" charset="0"/>
              <a:buNone/>
            </a:pPr>
            <a:r>
              <a:rPr lang="de-DE" dirty="0" smtClean="0">
                <a:solidFill>
                  <a:srgbClr val="000000"/>
                </a:solidFill>
              </a:rPr>
              <a:t>Was sind Ihrer Meinung nach mögliche Vorteile und Gefahren von Open </a:t>
            </a:r>
            <a:r>
              <a:rPr lang="de-DE" dirty="0" err="1" smtClean="0">
                <a:solidFill>
                  <a:srgbClr val="000000"/>
                </a:solidFill>
              </a:rPr>
              <a:t>Government</a:t>
            </a:r>
            <a:r>
              <a:rPr lang="de-DE" dirty="0" smtClean="0">
                <a:solidFill>
                  <a:srgbClr val="000000"/>
                </a:solidFill>
              </a:rPr>
              <a:t> Data?</a:t>
            </a:r>
          </a:p>
          <a:p>
            <a:pPr marL="0" lvl="1" indent="0" eaLnBrk="1" hangingPunct="1">
              <a:buClr>
                <a:srgbClr val="000000"/>
              </a:buClr>
              <a:buFont typeface="Georgia" pitchFamily="18" charset="0"/>
              <a:buNone/>
            </a:pPr>
            <a:endParaRPr lang="de-DE" sz="1800" dirty="0" smtClean="0">
              <a:solidFill>
                <a:srgbClr val="000000"/>
              </a:solidFill>
            </a:endParaRPr>
          </a:p>
          <a:p>
            <a:pPr marL="0" lvl="1" indent="0" eaLnBrk="1" hangingPunct="1">
              <a:buClr>
                <a:srgbClr val="000000"/>
              </a:buClr>
              <a:buFont typeface="Georgia" pitchFamily="18" charset="0"/>
              <a:buNone/>
            </a:pPr>
            <a:r>
              <a:rPr lang="de-DE" dirty="0" smtClean="0">
                <a:solidFill>
                  <a:srgbClr val="000000"/>
                </a:solidFill>
              </a:rPr>
              <a:t>Können Sie sich weitere mögliche Anwendungen und Dienstleistungen mit einem Mehrwert vorstellen, die auf Open </a:t>
            </a:r>
            <a:r>
              <a:rPr lang="de-DE" dirty="0" err="1" smtClean="0">
                <a:solidFill>
                  <a:srgbClr val="000000"/>
                </a:solidFill>
              </a:rPr>
              <a:t>Government</a:t>
            </a:r>
            <a:r>
              <a:rPr lang="de-DE" dirty="0" smtClean="0">
                <a:solidFill>
                  <a:srgbClr val="000000"/>
                </a:solidFill>
              </a:rPr>
              <a:t> Data basieren? </a:t>
            </a:r>
          </a:p>
          <a:p>
            <a:pPr eaLnBrk="1" hangingPunct="1"/>
            <a:endParaRPr lang="de-DE" dirty="0" smtClean="0"/>
          </a:p>
        </p:txBody>
      </p:sp>
      <p:sp>
        <p:nvSpPr>
          <p:cNvPr id="2355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B2FF61DC-4AE4-42AF-B86F-1FA766EE9672}" type="slidenum">
              <a:rPr lang="en-GB" smtClean="0">
                <a:latin typeface="Arial" charset="0"/>
                <a:cs typeface="Arial" charset="0"/>
              </a:rPr>
              <a:pPr fontAlgn="base">
                <a:spcBef>
                  <a:spcPct val="0"/>
                </a:spcBef>
                <a:spcAft>
                  <a:spcPct val="0"/>
                </a:spcAft>
              </a:pPr>
              <a:t>13</a:t>
            </a:fld>
            <a:endParaRPr lang="en-GB" smtClean="0">
              <a:latin typeface="Arial" charset="0"/>
              <a:cs typeface="Arial" charset="0"/>
            </a:endParaRPr>
          </a:p>
        </p:txBody>
      </p:sp>
      <p:pic>
        <p:nvPicPr>
          <p:cNvPr id="23557" name="Picture 2" descr="C:\Users\loutasn\Downloads\1377268100_talk.png"/>
          <p:cNvPicPr>
            <a:picLocks noChangeAspect="1" noChangeArrowheads="1"/>
          </p:cNvPicPr>
          <p:nvPr/>
        </p:nvPicPr>
        <p:blipFill>
          <a:blip r:embed="rId3" cstate="print"/>
          <a:srcRect/>
          <a:stretch>
            <a:fillRect/>
          </a:stretch>
        </p:blipFill>
        <p:spPr bwMode="auto">
          <a:xfrm>
            <a:off x="576263" y="1771650"/>
            <a:ext cx="792162" cy="792163"/>
          </a:xfrm>
          <a:prstGeom prst="rect">
            <a:avLst/>
          </a:prstGeom>
          <a:noFill/>
          <a:ln w="9525">
            <a:noFill/>
            <a:miter lim="800000"/>
            <a:headEnd/>
            <a:tailEnd/>
          </a:ln>
        </p:spPr>
      </p:pic>
      <p:sp>
        <p:nvSpPr>
          <p:cNvPr id="23558" name="Rectangle 4"/>
          <p:cNvSpPr>
            <a:spLocks noChangeArrowheads="1"/>
          </p:cNvSpPr>
          <p:nvPr/>
        </p:nvSpPr>
        <p:spPr bwMode="auto">
          <a:xfrm>
            <a:off x="252413" y="2552700"/>
            <a:ext cx="1277937" cy="185738"/>
          </a:xfrm>
          <a:prstGeom prst="rect">
            <a:avLst/>
          </a:prstGeom>
          <a:noFill/>
          <a:ln w="9525">
            <a:noFill/>
            <a:miter lim="800000"/>
            <a:headEnd/>
            <a:tailEnd/>
          </a:ln>
        </p:spPr>
        <p:txBody>
          <a:bodyPr>
            <a:spAutoFit/>
          </a:bodyPr>
          <a:lstStyle/>
          <a:p>
            <a:r>
              <a:rPr lang="en-GB" sz="600"/>
              <a:t> http://www.visualpharm.com</a:t>
            </a:r>
          </a:p>
        </p:txBody>
      </p:sp>
      <p:pic>
        <p:nvPicPr>
          <p:cNvPr id="23559" name="Picture 2" descr="C:\Users\loutasn\Downloads\1377268100_talk.png"/>
          <p:cNvPicPr>
            <a:picLocks noChangeAspect="1" noChangeArrowheads="1"/>
          </p:cNvPicPr>
          <p:nvPr/>
        </p:nvPicPr>
        <p:blipFill>
          <a:blip r:embed="rId3" cstate="print"/>
          <a:srcRect/>
          <a:stretch>
            <a:fillRect/>
          </a:stretch>
        </p:blipFill>
        <p:spPr bwMode="auto">
          <a:xfrm>
            <a:off x="574675" y="3182938"/>
            <a:ext cx="792163" cy="792162"/>
          </a:xfrm>
          <a:prstGeom prst="rect">
            <a:avLst/>
          </a:prstGeom>
          <a:noFill/>
          <a:ln w="9525">
            <a:noFill/>
            <a:miter lim="800000"/>
            <a:headEnd/>
            <a:tailEnd/>
          </a:ln>
        </p:spPr>
      </p:pic>
      <p:sp>
        <p:nvSpPr>
          <p:cNvPr id="23560" name="Rectangle 7"/>
          <p:cNvSpPr>
            <a:spLocks noChangeArrowheads="1"/>
          </p:cNvSpPr>
          <p:nvPr/>
        </p:nvSpPr>
        <p:spPr bwMode="auto">
          <a:xfrm>
            <a:off x="250825" y="3963988"/>
            <a:ext cx="1277938" cy="185737"/>
          </a:xfrm>
          <a:prstGeom prst="rect">
            <a:avLst/>
          </a:prstGeom>
          <a:noFill/>
          <a:ln w="9525">
            <a:noFill/>
            <a:miter lim="800000"/>
            <a:headEnd/>
            <a:tailEnd/>
          </a:ln>
        </p:spPr>
        <p:txBody>
          <a:bodyPr>
            <a:spAutoFit/>
          </a:bodyPr>
          <a:lstStyle/>
          <a:p>
            <a:r>
              <a:rPr lang="en-GB" sz="600"/>
              <a:t> http://www.visualpharm.com</a:t>
            </a:r>
          </a:p>
        </p:txBody>
      </p:sp>
      <p:pic>
        <p:nvPicPr>
          <p:cNvPr id="23561" name="Picture 2" descr="C:\Users\loutasn\Downloads\1377268100_talk.png"/>
          <p:cNvPicPr>
            <a:picLocks noChangeAspect="1" noChangeArrowheads="1"/>
          </p:cNvPicPr>
          <p:nvPr/>
        </p:nvPicPr>
        <p:blipFill>
          <a:blip r:embed="rId3" cstate="print"/>
          <a:srcRect/>
          <a:stretch>
            <a:fillRect/>
          </a:stretch>
        </p:blipFill>
        <p:spPr bwMode="auto">
          <a:xfrm>
            <a:off x="574675" y="4406900"/>
            <a:ext cx="792163" cy="792163"/>
          </a:xfrm>
          <a:prstGeom prst="rect">
            <a:avLst/>
          </a:prstGeom>
          <a:noFill/>
          <a:ln w="9525">
            <a:noFill/>
            <a:miter lim="800000"/>
            <a:headEnd/>
            <a:tailEnd/>
          </a:ln>
        </p:spPr>
      </p:pic>
      <p:sp>
        <p:nvSpPr>
          <p:cNvPr id="23562" name="Rectangle 9"/>
          <p:cNvSpPr>
            <a:spLocks noChangeArrowheads="1"/>
          </p:cNvSpPr>
          <p:nvPr/>
        </p:nvSpPr>
        <p:spPr bwMode="auto">
          <a:xfrm>
            <a:off x="250825" y="5187950"/>
            <a:ext cx="1277938" cy="185738"/>
          </a:xfrm>
          <a:prstGeom prst="rect">
            <a:avLst/>
          </a:prstGeom>
          <a:noFill/>
          <a:ln w="9525">
            <a:noFill/>
            <a:miter lim="800000"/>
            <a:headEnd/>
            <a:tailEnd/>
          </a:ln>
        </p:spPr>
        <p:txBody>
          <a:bodyPr>
            <a:spAutoFit/>
          </a:bodyPr>
          <a:lstStyle/>
          <a:p>
            <a:r>
              <a:rPr lang="en-GB" sz="600"/>
              <a:t> http://www.visualpharm.com</a:t>
            </a:r>
          </a:p>
        </p:txBody>
      </p:sp>
      <p:sp>
        <p:nvSpPr>
          <p:cNvPr id="11" name="Title 5"/>
          <p:cNvSpPr txBox="1">
            <a:spLocks/>
          </p:cNvSpPr>
          <p:nvPr/>
        </p:nvSpPr>
        <p:spPr>
          <a:xfrm>
            <a:off x="605408" y="568295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de-DE" sz="4000" i="0" dirty="0" smtClean="0">
                <a:solidFill>
                  <a:schemeClr val="accent1"/>
                </a:solidFill>
                <a:latin typeface="Bradley Hand ITC" pitchFamily="66" charset="0"/>
              </a:rPr>
              <a:t>Machen </a:t>
            </a:r>
            <a:r>
              <a:rPr lang="de-DE" sz="4000" i="0" dirty="0">
                <a:solidFill>
                  <a:schemeClr val="accent1"/>
                </a:solidFill>
                <a:latin typeface="Bradley Hand ITC" pitchFamily="66" charset="0"/>
              </a:rPr>
              <a:t>Sie </a:t>
            </a:r>
            <a:r>
              <a:rPr lang="de-DE" sz="4000" i="0" dirty="0" smtClean="0">
                <a:solidFill>
                  <a:schemeClr val="accent1"/>
                </a:solidFill>
                <a:latin typeface="Bradley Hand ITC" pitchFamily="66" charset="0"/>
              </a:rPr>
              <a:t>auch </a:t>
            </a:r>
            <a:r>
              <a:rPr lang="de-DE" sz="4000" i="0" dirty="0">
                <a:solidFill>
                  <a:schemeClr val="accent1"/>
                </a:solidFill>
                <a:latin typeface="Bradley Hand ITC" pitchFamily="66" charset="0"/>
              </a:rPr>
              <a:t>den </a:t>
            </a:r>
            <a:r>
              <a:rPr lang="de-DE" sz="4000" i="0" dirty="0">
                <a:solidFill>
                  <a:schemeClr val="accent1"/>
                </a:solidFill>
                <a:latin typeface="Bradley Hand ITC" pitchFamily="66" charset="0"/>
                <a:hlinkClick r:id="rId4"/>
              </a:rPr>
              <a:t>Online-Test</a:t>
            </a:r>
            <a:r>
              <a:rPr lang="de-DE" sz="4000" i="0" dirty="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539750" y="2133600"/>
            <a:ext cx="8424863" cy="2735263"/>
          </a:xfrm>
        </p:spPr>
        <p:txBody>
          <a:bodyPr/>
          <a:lstStyle/>
          <a:p>
            <a:pPr eaLnBrk="1" hangingPunct="1"/>
            <a:r>
              <a:rPr lang="en-GB" sz="7200" i="0" dirty="0" smtClean="0">
                <a:solidFill>
                  <a:schemeClr val="accent1"/>
                </a:solidFill>
                <a:latin typeface="Bradley Hand ITC" pitchFamily="66" charset="0"/>
              </a:rPr>
              <a:t>Open Government Data </a:t>
            </a:r>
            <a:r>
              <a:rPr lang="en-GB" sz="7200" i="0" dirty="0" err="1" smtClean="0">
                <a:solidFill>
                  <a:schemeClr val="accent1"/>
                </a:solidFill>
                <a:latin typeface="Bradley Hand ITC" pitchFamily="66" charset="0"/>
              </a:rPr>
              <a:t>Richtlinien</a:t>
            </a:r>
            <a:endParaRPr lang="en-GB" b="0" dirty="0" smtClean="0"/>
          </a:p>
        </p:txBody>
      </p:sp>
      <p:sp>
        <p:nvSpPr>
          <p:cNvPr id="24579"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65CB62D4-EBEF-4BE4-B5FA-A7AB9D344686}" type="slidenum">
              <a:rPr lang="en-GB" smtClean="0">
                <a:latin typeface="Arial" charset="0"/>
                <a:cs typeface="Arial" charset="0"/>
              </a:rPr>
              <a:pPr fontAlgn="base">
                <a:spcBef>
                  <a:spcPct val="0"/>
                </a:spcBef>
                <a:spcAft>
                  <a:spcPct val="0"/>
                </a:spcAft>
              </a:pPr>
              <a:t>14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685800"/>
            <a:ext cx="8070850" cy="914400"/>
          </a:xfrm>
        </p:spPr>
        <p:txBody>
          <a:bodyPr/>
          <a:lstStyle/>
          <a:p>
            <a:pPr eaLnBrk="1" hangingPunct="1"/>
            <a:r>
              <a:rPr lang="de-DE" dirty="0" smtClean="0"/>
              <a:t>Open Data Politik der Europäischen  Kommission</a:t>
            </a:r>
          </a:p>
        </p:txBody>
      </p:sp>
      <p:sp>
        <p:nvSpPr>
          <p:cNvPr id="25603" name="Content Placeholder 2"/>
          <p:cNvSpPr>
            <a:spLocks noGrp="1"/>
          </p:cNvSpPr>
          <p:nvPr>
            <p:ph sz="quarter" idx="15"/>
          </p:nvPr>
        </p:nvSpPr>
        <p:spPr/>
        <p:txBody>
          <a:bodyPr/>
          <a:lstStyle/>
          <a:p>
            <a:pPr eaLnBrk="1" hangingPunct="1"/>
            <a:r>
              <a:rPr lang="de-DE" sz="1500" dirty="0" smtClean="0"/>
              <a:t>Der Schwerpunkt liegt auf der Generierung von Mehrwert durch die Weiterverwendung von einer bestimmten Art von Daten: Informationen des öffentlichen Sektors, die manchmal auch Regierungsdaten genannt werden</a:t>
            </a:r>
          </a:p>
          <a:p>
            <a:pPr lvl="1" eaLnBrk="1" hangingPunct="1"/>
            <a:r>
              <a:rPr lang="de-DE" sz="1500" dirty="0" smtClean="0"/>
              <a:t>Erhebliches Potenzial für die Weiterverwendung in neuen Produkten und Dienstleistungen </a:t>
            </a:r>
          </a:p>
          <a:p>
            <a:pPr lvl="1" eaLnBrk="1" hangingPunct="1"/>
            <a:r>
              <a:rPr lang="de-DE" sz="1500" dirty="0" smtClean="0"/>
              <a:t>Gesellschaftliche Herausforderungen bewältigen: Entdeckung neuer und innovativer Lösungen</a:t>
            </a:r>
          </a:p>
          <a:p>
            <a:pPr lvl="1" eaLnBrk="1" hangingPunct="1"/>
            <a:r>
              <a:rPr lang="de-DE" sz="1500" dirty="0" smtClean="0"/>
              <a:t>Effizienzgewinne innerhalb und zwischen öffentlichen Verwaltungen erzielen</a:t>
            </a:r>
          </a:p>
          <a:p>
            <a:pPr lvl="1" eaLnBrk="1" hangingPunct="1"/>
            <a:r>
              <a:rPr lang="de-DE" sz="1500" dirty="0" smtClean="0"/>
              <a:t>Die Beteiligung von Bürgern fördern und die Transparenz der Regierung verstärken</a:t>
            </a:r>
          </a:p>
          <a:p>
            <a:pPr eaLnBrk="1" hangingPunct="1"/>
            <a:r>
              <a:rPr lang="de-DE" sz="1500" dirty="0" smtClean="0"/>
              <a:t>Konkrete Maßnahmen:</a:t>
            </a:r>
          </a:p>
          <a:p>
            <a:pPr lvl="1" eaLnBrk="1" hangingPunct="1"/>
            <a:r>
              <a:rPr lang="de-DE" sz="1500" dirty="0" smtClean="0"/>
              <a:t>Legale Vorschriften, z.B. die überarbeitete PSI-Richtlinie (Richtlinie 2013/37/EU) und nationale Vorschriften sowie Regeln für die Weiterverwendung von eigenen Daten der Kommission (Entscheidung 2011/833/EU Kommission) </a:t>
            </a:r>
          </a:p>
          <a:p>
            <a:pPr lvl="1" eaLnBrk="1" hangingPunct="1"/>
            <a:r>
              <a:rPr lang="de-DE" sz="1500" dirty="0" smtClean="0"/>
              <a:t>Nichtlegislative Maßnahmen wie: ökonomische Studien, Diskussion in die Expertengruppe der Mitgliedstaaten, thematische Netzwerke und Stakeholder-</a:t>
            </a:r>
            <a:r>
              <a:rPr lang="de-DE" sz="1500" dirty="0" err="1" smtClean="0"/>
              <a:t>Outreach</a:t>
            </a:r>
            <a:r>
              <a:rPr lang="de-DE" sz="1500" dirty="0" smtClean="0"/>
              <a:t>-Aktivitäten</a:t>
            </a:r>
          </a:p>
          <a:p>
            <a:pPr lvl="1" eaLnBrk="1" hangingPunct="1"/>
            <a:r>
              <a:rPr lang="de-DE" sz="1500" dirty="0" smtClean="0"/>
              <a:t>Nationale/regionale/sektorale Open Data Portale</a:t>
            </a:r>
          </a:p>
        </p:txBody>
      </p:sp>
      <p:sp>
        <p:nvSpPr>
          <p:cNvPr id="2560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387021B-F6B7-41FF-AA40-240734DBE31E}" type="slidenum">
              <a:rPr lang="en-GB" smtClean="0">
                <a:latin typeface="Arial" charset="0"/>
                <a:cs typeface="Arial" charset="0"/>
              </a:rPr>
              <a:pPr fontAlgn="base">
                <a:spcBef>
                  <a:spcPct val="0"/>
                </a:spcBef>
                <a:spcAft>
                  <a:spcPct val="0"/>
                </a:spcAft>
              </a:pPr>
              <a:t>15</a:t>
            </a:fld>
            <a:endParaRPr lang="en-GB" smtClean="0">
              <a:latin typeface="Arial" charset="0"/>
              <a:cs typeface="Arial" charset="0"/>
            </a:endParaRPr>
          </a:p>
        </p:txBody>
      </p:sp>
      <p:sp>
        <p:nvSpPr>
          <p:cNvPr id="6" name="Rectangle 5"/>
          <p:cNvSpPr/>
          <p:nvPr/>
        </p:nvSpPr>
        <p:spPr bwMode="ltGray">
          <a:xfrm>
            <a:off x="4968552" y="6165585"/>
            <a:ext cx="4139952" cy="251619"/>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Georgia" pitchFamily="18" charset="0"/>
              </a:rPr>
              <a:t>Siehe</a:t>
            </a:r>
            <a:r>
              <a:rPr lang="en-GB" sz="1000" b="1" dirty="0">
                <a:solidFill>
                  <a:schemeClr val="tx1"/>
                </a:solidFill>
                <a:latin typeface="Georgia" pitchFamily="18" charset="0"/>
              </a:rPr>
              <a:t> </a:t>
            </a:r>
            <a:r>
              <a:rPr lang="en-GB" sz="1000" b="1" dirty="0" err="1" smtClean="0">
                <a:solidFill>
                  <a:schemeClr val="tx1"/>
                </a:solidFill>
                <a:latin typeface="Georgia" pitchFamily="18" charset="0"/>
              </a:rPr>
              <a:t>auch</a:t>
            </a:r>
            <a:r>
              <a:rPr lang="en-GB" sz="1000" b="1" dirty="0" smtClean="0">
                <a:solidFill>
                  <a:schemeClr val="tx1"/>
                </a:solidFill>
                <a:latin typeface="Georgia" pitchFamily="18" charset="0"/>
              </a:rPr>
              <a:t>: </a:t>
            </a:r>
            <a:r>
              <a:rPr lang="es-ES" sz="1000" dirty="0" smtClean="0">
                <a:latin typeface="Georgia" pitchFamily="18" charset="0"/>
                <a:hlinkClick r:id="rId3"/>
              </a:rPr>
              <a:t>https</a:t>
            </a:r>
            <a:r>
              <a:rPr lang="es-ES" sz="1000" dirty="0">
                <a:latin typeface="Georgia" pitchFamily="18" charset="0"/>
                <a:hlinkClick r:id="rId3"/>
              </a:rPr>
              <a:t>://ec.europa.eu/digital-agenda/en/open-data-0</a:t>
            </a:r>
            <a:r>
              <a:rPr lang="es-ES" sz="1000" dirty="0">
                <a:latin typeface="Georgia" pitchFamily="18" charset="0"/>
              </a:rPr>
              <a:t>  </a:t>
            </a:r>
            <a:endParaRPr lang="en-GB" sz="1000" dirty="0" err="1">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9750" y="685800"/>
            <a:ext cx="8070850" cy="914400"/>
          </a:xfrm>
        </p:spPr>
        <p:txBody>
          <a:bodyPr/>
          <a:lstStyle/>
          <a:p>
            <a:pPr eaLnBrk="1" hangingPunct="1"/>
            <a:r>
              <a:rPr lang="de-DE" smtClean="0"/>
              <a:t>UK Open Data White Paper: Die Potenziale ausschöpfen</a:t>
            </a:r>
          </a:p>
        </p:txBody>
      </p:sp>
      <p:sp>
        <p:nvSpPr>
          <p:cNvPr id="26627" name="Content Placeholder 2"/>
          <p:cNvSpPr>
            <a:spLocks noGrp="1"/>
          </p:cNvSpPr>
          <p:nvPr>
            <p:ph sz="quarter" idx="15"/>
          </p:nvPr>
        </p:nvSpPr>
        <p:spPr>
          <a:xfrm>
            <a:off x="533400" y="1752600"/>
            <a:ext cx="5191125" cy="4419600"/>
          </a:xfrm>
        </p:spPr>
        <p:txBody>
          <a:bodyPr/>
          <a:lstStyle/>
          <a:p>
            <a:pPr eaLnBrk="1" hangingPunct="1"/>
            <a:r>
              <a:rPr lang="de-DE" sz="1600" dirty="0" smtClean="0"/>
              <a:t>Hauptziele:</a:t>
            </a:r>
          </a:p>
          <a:p>
            <a:pPr lvl="1" eaLnBrk="1" hangingPunct="1"/>
            <a:r>
              <a:rPr lang="de-DE" sz="1600" dirty="0" smtClean="0"/>
              <a:t>Aufbau einer transparenten Gesellschaft</a:t>
            </a:r>
          </a:p>
          <a:p>
            <a:pPr lvl="1" eaLnBrk="1" hangingPunct="1"/>
            <a:r>
              <a:rPr lang="de-DE" sz="1600" dirty="0" smtClean="0"/>
              <a:t>Erweiterter Zugang</a:t>
            </a:r>
          </a:p>
          <a:p>
            <a:pPr lvl="2" eaLnBrk="1" hangingPunct="1"/>
            <a:r>
              <a:rPr lang="de-DE" sz="1600" dirty="0" smtClean="0"/>
              <a:t>Mehr Open Data, Eingriff von Entwicklern und Benutzern, Änderung der Kultur im öffentlichen Sektor, Regulierung der Daten, Verbesserung der Benutzbarkeit</a:t>
            </a:r>
          </a:p>
          <a:p>
            <a:pPr lvl="1" eaLnBrk="1" hangingPunct="1"/>
            <a:r>
              <a:rPr lang="de-DE" sz="1600" dirty="0" smtClean="0"/>
              <a:t>Aufbau von Vertrauen</a:t>
            </a:r>
          </a:p>
          <a:p>
            <a:pPr lvl="2" eaLnBrk="1" hangingPunct="1"/>
            <a:r>
              <a:rPr lang="de-DE" sz="1600" dirty="0" smtClean="0"/>
              <a:t>Offene Politikgestaltung, Privatsphärenschutz</a:t>
            </a:r>
          </a:p>
          <a:p>
            <a:pPr lvl="1" eaLnBrk="1" hangingPunct="1"/>
            <a:r>
              <a:rPr lang="de-DE" sz="1600" dirty="0" smtClean="0"/>
              <a:t>Verbesserte Verwendung von Daten</a:t>
            </a:r>
          </a:p>
          <a:p>
            <a:pPr lvl="2" eaLnBrk="1" hangingPunct="1"/>
            <a:r>
              <a:rPr lang="de-DE" sz="1600" dirty="0" smtClean="0"/>
              <a:t>Anonymisierte Daten, Abbau von Barrieren</a:t>
            </a:r>
          </a:p>
          <a:p>
            <a:pPr lvl="1" eaLnBrk="1" hangingPunct="1">
              <a:buFont typeface="Georgia" pitchFamily="18" charset="0"/>
              <a:buNone/>
            </a:pPr>
            <a:r>
              <a:rPr lang="de-DE" sz="1600" dirty="0" smtClean="0"/>
              <a:t>Fallstudien: </a:t>
            </a:r>
            <a:r>
              <a:rPr lang="de-DE" sz="1600" dirty="0" smtClean="0">
                <a:hlinkClick r:id="rId3"/>
              </a:rPr>
              <a:t>http://data.gov.uk/search/apachesolr_search?filters=type:resource%20tid:11279</a:t>
            </a:r>
            <a:endParaRPr lang="de-DE" sz="1600" dirty="0" smtClean="0"/>
          </a:p>
        </p:txBody>
      </p:sp>
      <p:sp>
        <p:nvSpPr>
          <p:cNvPr id="2662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B1183A0B-0BB5-4A27-9376-419A5D37C5A4}" type="slidenum">
              <a:rPr lang="en-GB" smtClean="0">
                <a:latin typeface="Arial" charset="0"/>
                <a:cs typeface="Arial" charset="0"/>
              </a:rPr>
              <a:pPr fontAlgn="base">
                <a:spcBef>
                  <a:spcPct val="0"/>
                </a:spcBef>
                <a:spcAft>
                  <a:spcPct val="0"/>
                </a:spcAft>
              </a:pPr>
              <a:t>16</a:t>
            </a:fld>
            <a:endParaRPr lang="en-GB" smtClean="0">
              <a:latin typeface="Arial" charset="0"/>
              <a:cs typeface="Arial" charset="0"/>
            </a:endParaRPr>
          </a:p>
        </p:txBody>
      </p:sp>
      <p:pic>
        <p:nvPicPr>
          <p:cNvPr id="33795" name="Picture 3">
            <a:hlinkClick r:id="rId4"/>
          </p:cNvPr>
          <p:cNvPicPr>
            <a:picLocks noChangeAspect="1" noChangeArrowheads="1"/>
          </p:cNvPicPr>
          <p:nvPr/>
        </p:nvPicPr>
        <p:blipFill>
          <a:blip r:embed="rId5" cstate="print"/>
          <a:srcRect/>
          <a:stretch>
            <a:fillRect/>
          </a:stretch>
        </p:blipFill>
        <p:spPr bwMode="auto">
          <a:xfrm>
            <a:off x="6084168" y="2060848"/>
            <a:ext cx="2568197" cy="3309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9750" y="685800"/>
            <a:ext cx="8070850" cy="914400"/>
          </a:xfrm>
        </p:spPr>
        <p:txBody>
          <a:bodyPr/>
          <a:lstStyle/>
          <a:p>
            <a:pPr eaLnBrk="1" hangingPunct="1"/>
            <a:r>
              <a:rPr lang="de-DE" smtClean="0"/>
              <a:t>Dänemark: gute Grunddaten für alle</a:t>
            </a:r>
          </a:p>
        </p:txBody>
      </p:sp>
      <p:sp>
        <p:nvSpPr>
          <p:cNvPr id="27651" name="Content Placeholder 2"/>
          <p:cNvSpPr>
            <a:spLocks noGrp="1"/>
          </p:cNvSpPr>
          <p:nvPr>
            <p:ph sz="quarter" idx="15"/>
          </p:nvPr>
        </p:nvSpPr>
        <p:spPr>
          <a:xfrm>
            <a:off x="533400" y="1752600"/>
            <a:ext cx="4325938" cy="4419600"/>
          </a:xfrm>
        </p:spPr>
        <p:txBody>
          <a:bodyPr/>
          <a:lstStyle/>
          <a:p>
            <a:pPr eaLnBrk="1" hangingPunct="1"/>
            <a:r>
              <a:rPr lang="de-DE" sz="1200" i="1" dirty="0" smtClean="0">
                <a:solidFill>
                  <a:schemeClr val="accent2"/>
                </a:solidFill>
              </a:rPr>
              <a:t>Behörden in Dänemark melden verschiedene Kerninformation über Personen, Geschäfte, Eigenschaften, Gebäude, Adressen und mehr. Diese Informationen – Grunddaten genannt – werden überall im öffentlichen Sektor wiederverwendet</a:t>
            </a:r>
            <a:endParaRPr lang="de-DE" sz="1200" dirty="0" smtClean="0"/>
          </a:p>
          <a:p>
            <a:pPr lvl="1" eaLnBrk="1" hangingPunct="1">
              <a:buFont typeface="Arial" charset="0"/>
              <a:buChar char="•"/>
            </a:pPr>
            <a:r>
              <a:rPr lang="de-DE" sz="1200" dirty="0" smtClean="0"/>
              <a:t>Der Öffentlichkeit und den Geschäften wird ein besserer und effizienterer Service geboten, wenn Daten, die schon aufgezeichnet worden sind, über Institutionen weitergegeben werden und direkt für die Verarbeitung bereitgestellt werden</a:t>
            </a:r>
          </a:p>
          <a:p>
            <a:pPr lvl="1" eaLnBrk="1" hangingPunct="1">
              <a:buFont typeface="Arial" charset="0"/>
              <a:buChar char="•"/>
            </a:pPr>
            <a:r>
              <a:rPr lang="de-DE" sz="1200" dirty="0" smtClean="0"/>
              <a:t>Beschäftigte im öffentlichen Sektor werden weniger mit repetitiven und routinemäßigen Aufgaben belastet, was wiederum Ressourcen für die Verbesserung der Wohlfahrt freisetzt, z.B. im Gesundheits- und Bildungssektor</a:t>
            </a:r>
          </a:p>
          <a:p>
            <a:pPr lvl="1" eaLnBrk="1" hangingPunct="1">
              <a:buFont typeface="Arial" charset="0"/>
              <a:buChar char="•"/>
            </a:pPr>
            <a:r>
              <a:rPr lang="de-DE" sz="1200" dirty="0" smtClean="0"/>
              <a:t>Eine offene und homogene Weiterverwendung von Grunddaten hat auch großen Wert für den privaten Sektor, zum einen, weil Unternehmen diese Daten in ihren internen Prozessen verwenden und zum anderen, weil die in den Daten des öffentlichen Sektors enthaltenen Informationen ausgenutzt werden können, um ganz neue Produkte und Lösungen – insbesondere digitale – zu entwickeln </a:t>
            </a:r>
          </a:p>
        </p:txBody>
      </p:sp>
      <p:sp>
        <p:nvSpPr>
          <p:cNvPr id="2765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759685E4-6381-43F2-B113-5A9C0FC2AA86}" type="slidenum">
              <a:rPr lang="en-GB" smtClean="0">
                <a:latin typeface="Arial" charset="0"/>
                <a:cs typeface="Arial" charset="0"/>
              </a:rPr>
              <a:pPr fontAlgn="base">
                <a:spcBef>
                  <a:spcPct val="0"/>
                </a:spcBef>
                <a:spcAft>
                  <a:spcPct val="0"/>
                </a:spcAft>
              </a:pPr>
              <a:t>17</a:t>
            </a:fld>
            <a:endParaRPr lang="en-GB" smtClean="0">
              <a:latin typeface="Arial" charset="0"/>
              <a:cs typeface="Arial" charset="0"/>
            </a:endParaRPr>
          </a:p>
        </p:txBody>
      </p:sp>
      <p:pic>
        <p:nvPicPr>
          <p:cNvPr id="72706" name="Picture 2">
            <a:hlinkClick r:id="rId3"/>
          </p:cNvPr>
          <p:cNvPicPr>
            <a:picLocks noChangeAspect="1" noChangeArrowheads="1"/>
          </p:cNvPicPr>
          <p:nvPr/>
        </p:nvPicPr>
        <p:blipFill>
          <a:blip r:embed="rId4" cstate="print"/>
          <a:srcRect/>
          <a:stretch>
            <a:fillRect/>
          </a:stretch>
        </p:blipFill>
        <p:spPr bwMode="auto">
          <a:xfrm>
            <a:off x="5003800" y="1844675"/>
            <a:ext cx="3422650" cy="3141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685800"/>
            <a:ext cx="8070850" cy="914400"/>
          </a:xfrm>
        </p:spPr>
        <p:txBody>
          <a:bodyPr/>
          <a:lstStyle/>
          <a:p>
            <a:pPr eaLnBrk="1" hangingPunct="1"/>
            <a:r>
              <a:rPr lang="de-DE" dirty="0" smtClean="0"/>
              <a:t>US Executive Order – Offene und maschinenlesbare Regierungsdaten</a:t>
            </a:r>
          </a:p>
        </p:txBody>
      </p:sp>
      <p:sp>
        <p:nvSpPr>
          <p:cNvPr id="28675" name="Content Placeholder 2"/>
          <p:cNvSpPr>
            <a:spLocks noGrp="1"/>
          </p:cNvSpPr>
          <p:nvPr>
            <p:ph sz="quarter" idx="15"/>
          </p:nvPr>
        </p:nvSpPr>
        <p:spPr/>
        <p:txBody>
          <a:bodyPr/>
          <a:lstStyle/>
          <a:p>
            <a:pPr eaLnBrk="1" hangingPunct="1"/>
            <a:r>
              <a:rPr lang="de-DE" dirty="0" smtClean="0"/>
              <a:t>Allgemeine Prinzipien:</a:t>
            </a:r>
          </a:p>
          <a:p>
            <a:pPr marL="342900" lvl="1" indent="-342900" eaLnBrk="1" hangingPunct="1">
              <a:buFont typeface="Arial" charset="0"/>
              <a:buChar char="•"/>
            </a:pPr>
            <a:r>
              <a:rPr lang="de-DE" dirty="0" smtClean="0"/>
              <a:t>Offenheit stärkt die Demokratie, fördert gute Dienstleistungen für die Bürger und trägt zum wirtschaftlichen Wachstum bei. Sie fördert das Unternehmertum, Innovationen und wissenschaftliche Entdeckungen und trägt zur Schaffung von Arbeitsplätzen bei</a:t>
            </a:r>
          </a:p>
          <a:p>
            <a:pPr marL="342900" lvl="1" indent="-342900" eaLnBrk="1" hangingPunct="1">
              <a:buFont typeface="Arial" charset="0"/>
              <a:buChar char="•"/>
            </a:pPr>
            <a:r>
              <a:rPr lang="de-DE" dirty="0" smtClean="0"/>
              <a:t>Der Standardstatus der Ressourcen von Regierungsdaten sollte offen und maschinenlesbar gehalten werden und anhand des </a:t>
            </a:r>
            <a:r>
              <a:rPr lang="de-DE" dirty="0" err="1" smtClean="0"/>
              <a:t>Lebenszyklusses</a:t>
            </a:r>
            <a:r>
              <a:rPr lang="de-DE" dirty="0" smtClean="0"/>
              <a:t> verwaltet werden, um Interoperabilität und Offenheit zu fördern </a:t>
            </a:r>
          </a:p>
          <a:p>
            <a:pPr marL="342900" lvl="1" indent="-342900" eaLnBrk="1" hangingPunct="1">
              <a:buFont typeface="Arial" charset="0"/>
              <a:buChar char="•"/>
            </a:pPr>
            <a:r>
              <a:rPr lang="de-DE" dirty="0" smtClean="0"/>
              <a:t>Daten werden auf eine Weise freigegeben, so dass sie leicht zu finden, zugänglich und nutzbar sind</a:t>
            </a:r>
          </a:p>
          <a:p>
            <a:pPr marL="342900" lvl="1" indent="-342900" eaLnBrk="1" hangingPunct="1">
              <a:buFont typeface="Arial" charset="0"/>
              <a:buChar char="•"/>
            </a:pPr>
            <a:r>
              <a:rPr lang="de-DE" dirty="0" smtClean="0"/>
              <a:t>Es ist sicherzustellen, dass die persönliche Privatsphäre, Vertraulichkeit und nationale Sicherheit geschützt werden </a:t>
            </a:r>
          </a:p>
        </p:txBody>
      </p:sp>
      <p:sp>
        <p:nvSpPr>
          <p:cNvPr id="2867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D24DA974-A4C0-464C-A12C-869BF5D42D96}" type="slidenum">
              <a:rPr lang="en-GB" smtClean="0">
                <a:latin typeface="Arial" charset="0"/>
                <a:cs typeface="Arial" charset="0"/>
              </a:rPr>
              <a:pPr fontAlgn="base">
                <a:spcBef>
                  <a:spcPct val="0"/>
                </a:spcBef>
                <a:spcAft>
                  <a:spcPct val="0"/>
                </a:spcAft>
              </a:pPr>
              <a:t>18</a:t>
            </a:fld>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Schwedische</a:t>
            </a:r>
            <a:r>
              <a:rPr lang="en-GB" dirty="0" smtClean="0"/>
              <a:t> </a:t>
            </a:r>
            <a:r>
              <a:rPr lang="en-GB" dirty="0"/>
              <a:t>M</a:t>
            </a:r>
            <a:r>
              <a:rPr lang="en-GB" dirty="0" smtClean="0"/>
              <a:t>ission </a:t>
            </a:r>
            <a:r>
              <a:rPr lang="en-GB" dirty="0" err="1" smtClean="0"/>
              <a:t>für</a:t>
            </a:r>
            <a:r>
              <a:rPr lang="en-GB" dirty="0" smtClean="0"/>
              <a:t> die </a:t>
            </a:r>
            <a:r>
              <a:rPr lang="en-GB" dirty="0" err="1" smtClean="0"/>
              <a:t>weitere</a:t>
            </a:r>
            <a:r>
              <a:rPr lang="en-GB" dirty="0" smtClean="0"/>
              <a:t> </a:t>
            </a:r>
            <a:r>
              <a:rPr lang="en-GB" dirty="0" err="1" smtClean="0"/>
              <a:t>Entwicklung</a:t>
            </a:r>
            <a:r>
              <a:rPr lang="en-GB" dirty="0" smtClean="0"/>
              <a:t> von öppndata.se</a:t>
            </a:r>
            <a:endParaRPr lang="en-GB" dirty="0"/>
          </a:p>
        </p:txBody>
      </p:sp>
      <p:sp>
        <p:nvSpPr>
          <p:cNvPr id="3" name="Content Placeholder 2"/>
          <p:cNvSpPr>
            <a:spLocks noGrp="1"/>
          </p:cNvSpPr>
          <p:nvPr>
            <p:ph sz="quarter" idx="14"/>
          </p:nvPr>
        </p:nvSpPr>
        <p:spPr>
          <a:xfrm>
            <a:off x="533400" y="1752601"/>
            <a:ext cx="3962400" cy="4531617"/>
          </a:xfrm>
        </p:spPr>
        <p:txBody>
          <a:bodyPr>
            <a:normAutofit lnSpcReduction="10000"/>
          </a:bodyPr>
          <a:lstStyle/>
          <a:p>
            <a:r>
              <a:rPr lang="de-DE" sz="1600" i="1" dirty="0" err="1" smtClean="0">
                <a:solidFill>
                  <a:schemeClr val="accent2"/>
                </a:solidFill>
              </a:rPr>
              <a:t>Vinnova</a:t>
            </a:r>
            <a:r>
              <a:rPr lang="de-DE" sz="1600" i="1" dirty="0" smtClean="0">
                <a:solidFill>
                  <a:schemeClr val="accent2"/>
                </a:solidFill>
              </a:rPr>
              <a:t>, eine schwedische Agentur für Innovationssysteme  wurde im Jahr 2012 damit beauftragt, eine Technologie-Plattform für die Verbreitung von Daten zu entwickeln, die für die Wiederverwendung verfügbar gemacht werden (öppnadata.se)  - ein Portal für Innovation. </a:t>
            </a:r>
          </a:p>
          <a:p>
            <a:r>
              <a:rPr lang="de-DE" sz="1600" dirty="0" smtClean="0"/>
              <a:t>Um dieses Ziel zu erreichen, wird die Plattform Bürgern und Unternehmen folgendes bieten:</a:t>
            </a:r>
          </a:p>
          <a:p>
            <a:pPr marL="285750" indent="-285750">
              <a:buFont typeface="Arial" panose="020B0604020202020204" pitchFamily="34" charset="0"/>
              <a:buChar char="•"/>
            </a:pPr>
            <a:r>
              <a:rPr lang="de-DE" sz="1600" dirty="0" smtClean="0"/>
              <a:t>Ein gemeinsames Dienstverzeichnis für veröffentlichte offene Datenquellen</a:t>
            </a:r>
          </a:p>
          <a:p>
            <a:pPr marL="285750" indent="-285750">
              <a:buFont typeface="Arial" panose="020B0604020202020204" pitchFamily="34" charset="0"/>
              <a:buChar char="•"/>
            </a:pPr>
            <a:r>
              <a:rPr lang="de-DE" sz="1600" dirty="0" smtClean="0"/>
              <a:t>Ein offenes Verzeichnis der Dienste und Anwendungen, die aus dem obigen Dienstverzeichnis entwickelt worden sind</a:t>
            </a:r>
          </a:p>
          <a:p>
            <a:pPr marL="285750" indent="-285750">
              <a:buFont typeface="Arial" panose="020B0604020202020204" pitchFamily="34" charset="0"/>
              <a:buChar char="•"/>
            </a:pPr>
            <a:r>
              <a:rPr lang="de-DE" sz="1600" dirty="0" smtClean="0"/>
              <a:t>Eine gemeinsame Entwicklungsumgebung für Entwickler</a:t>
            </a:r>
            <a:endParaRPr lang="en-GB" sz="1600" dirty="0"/>
          </a:p>
          <a:p>
            <a:endParaRPr lang="en-GB" sz="1600" i="1" dirty="0">
              <a:solidFill>
                <a:schemeClr val="accent2"/>
              </a:solidFill>
            </a:endParaRP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556792"/>
            <a:ext cx="3244733" cy="47274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6"/>
          </p:nvPr>
        </p:nvSpPr>
        <p:spPr bwMode="auto">
          <a:xfrm>
            <a:off x="7086600" y="6477000"/>
            <a:ext cx="1527175" cy="152400"/>
          </a:xfrm>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D24DA974-A4C0-464C-A12C-869BF5D42D96}" type="slidenum">
              <a:rPr lang="en-GB" smtClean="0">
                <a:latin typeface="Arial" charset="0"/>
                <a:cs typeface="Arial" charset="0"/>
              </a:rPr>
              <a:pPr fontAlgn="base">
                <a:spcBef>
                  <a:spcPct val="0"/>
                </a:spcBef>
                <a:spcAft>
                  <a:spcPct val="0"/>
                </a:spcAft>
              </a:pPr>
              <a:t>19</a:t>
            </a:fld>
            <a:endParaRPr lang="en-GB" dirty="0" smtClean="0">
              <a:latin typeface="Arial" charset="0"/>
              <a:cs typeface="Arial" charset="0"/>
            </a:endParaRPr>
          </a:p>
        </p:txBody>
      </p:sp>
    </p:spTree>
    <p:extLst>
      <p:ext uri="{BB962C8B-B14F-4D97-AF65-F5344CB8AC3E}">
        <p14:creationId xmlns:p14="http://schemas.microsoft.com/office/powerpoint/2010/main" val="181146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76600" y="685800"/>
            <a:ext cx="5334000" cy="1231032"/>
          </a:xfrm>
        </p:spPr>
        <p:txBody>
          <a:bodyPr/>
          <a:lstStyle/>
          <a:p>
            <a:pPr eaLnBrk="1" hangingPunct="1">
              <a:spcBef>
                <a:spcPts val="600"/>
              </a:spcBef>
              <a:spcAft>
                <a:spcPts val="600"/>
              </a:spcAft>
            </a:pPr>
            <a:r>
              <a:rPr lang="de-DE" sz="1600" dirty="0" smtClean="0"/>
              <a:t>Diese Präsentation wurde von PwC erstellt.</a:t>
            </a:r>
            <a:br>
              <a:rPr lang="de-DE" sz="1600" dirty="0" smtClean="0"/>
            </a:br>
            <a:r>
              <a:rPr lang="de-DE" sz="1600" dirty="0" smtClean="0"/>
              <a:t/>
            </a:r>
            <a:br>
              <a:rPr lang="de-DE" sz="1600" dirty="0" smtClean="0"/>
            </a:br>
            <a:r>
              <a:rPr lang="de-DE" sz="1600" dirty="0" smtClean="0"/>
              <a:t>Autoren: </a:t>
            </a:r>
            <a:r>
              <a:rPr lang="en-GB" sz="1600" dirty="0" smtClean="0"/>
              <a:t/>
            </a:r>
            <a:br>
              <a:rPr lang="en-GB" sz="1600" dirty="0" smtClean="0"/>
            </a:br>
            <a:r>
              <a:rPr lang="en-GB" sz="1600" i="0" dirty="0" err="1" smtClean="0"/>
              <a:t>Makx</a:t>
            </a:r>
            <a:r>
              <a:rPr lang="en-GB" sz="1600" i="0" dirty="0" smtClean="0"/>
              <a:t> </a:t>
            </a:r>
            <a:r>
              <a:rPr lang="en-GB" sz="1600" i="0" dirty="0" err="1" smtClean="0"/>
              <a:t>Dekkers</a:t>
            </a:r>
            <a:r>
              <a:rPr lang="en-GB" sz="1600" i="0" dirty="0" smtClean="0"/>
              <a:t>, </a:t>
            </a:r>
            <a:r>
              <a:rPr lang="en-GB" sz="1600" i="0" dirty="0" err="1" smtClean="0"/>
              <a:t>Michiel</a:t>
            </a:r>
            <a:r>
              <a:rPr lang="en-GB" sz="1600" i="0" dirty="0" smtClean="0"/>
              <a:t> De </a:t>
            </a:r>
            <a:r>
              <a:rPr lang="en-GB" sz="1600" i="0" dirty="0" err="1" smtClean="0"/>
              <a:t>Keyzer</a:t>
            </a:r>
            <a:r>
              <a:rPr lang="en-GB" sz="1600" i="0" dirty="0" smtClean="0"/>
              <a:t>, Nikolaos </a:t>
            </a:r>
            <a:r>
              <a:rPr lang="en-GB" sz="1600" i="0" dirty="0" err="1" smtClean="0"/>
              <a:t>Loutas</a:t>
            </a:r>
            <a:r>
              <a:rPr lang="en-GB" sz="1600" i="0" dirty="0" smtClean="0"/>
              <a:t> und </a:t>
            </a:r>
            <a:r>
              <a:rPr lang="en-GB" sz="1600" i="0" dirty="0" err="1" smtClean="0"/>
              <a:t>Stijn</a:t>
            </a:r>
            <a:r>
              <a:rPr lang="en-GB" sz="1600" i="0" dirty="0" smtClean="0"/>
              <a:t> </a:t>
            </a:r>
            <a:r>
              <a:rPr lang="en-GB" sz="1600" i="0" dirty="0" err="1" smtClean="0"/>
              <a:t>Goedertier</a:t>
            </a:r>
            <a:endParaRPr lang="en-GB" sz="1600" i="0" dirty="0" smtClean="0"/>
          </a:p>
        </p:txBody>
      </p:sp>
      <p:sp>
        <p:nvSpPr>
          <p:cNvPr id="14339" name="Content Placeholder 2"/>
          <p:cNvSpPr>
            <a:spLocks noGrp="1"/>
          </p:cNvSpPr>
          <p:nvPr>
            <p:ph sz="quarter" idx="15"/>
          </p:nvPr>
        </p:nvSpPr>
        <p:spPr>
          <a:xfrm>
            <a:off x="2987824" y="2276872"/>
            <a:ext cx="5760640" cy="3960440"/>
          </a:xfrm>
          <a:noFill/>
        </p:spPr>
        <p:txBody>
          <a:bodyPr/>
          <a:lstStyle/>
          <a:p>
            <a:pPr eaLnBrk="1" hangingPunct="1"/>
            <a:r>
              <a:rPr lang="de-DE" sz="1200" b="1" i="1" dirty="0" smtClean="0"/>
              <a:t>Disclaimer</a:t>
            </a:r>
          </a:p>
          <a:p>
            <a:pPr algn="just" eaLnBrk="1" hangingPunct="1">
              <a:spcAft>
                <a:spcPts val="0"/>
              </a:spcAft>
              <a:buFont typeface="+mj-lt"/>
              <a:buAutoNum type="arabicPeriod"/>
            </a:pPr>
            <a:r>
              <a:rPr lang="de-DE" sz="950" dirty="0" smtClean="0"/>
              <a:t>Die Ansichten, die in dieser Präsentation vertreten werden, spiegeln einzig die Meinung des Autors wider und dürfen unter keinen Umständen als offizielle Position der Europäischen Kommission interpretiert werden.</a:t>
            </a:r>
          </a:p>
          <a:p>
            <a:pPr algn="just" eaLnBrk="1" hangingPunct="1">
              <a:spcAft>
                <a:spcPts val="0"/>
              </a:spcAft>
            </a:pPr>
            <a:r>
              <a:rPr lang="de-DE" sz="950" dirty="0" smtClean="0"/>
              <a:t>Die Europäische Kommission übernimmt weder eine Garantie für die Genauigkeit der Informationen, die Inhalt dieser Präsentation sind, noch akzeptiert sie jegliche Verantwortung für die Nutzung der selbigen. </a:t>
            </a:r>
          </a:p>
          <a:p>
            <a:pPr algn="just" eaLnBrk="1" hangingPunct="1">
              <a:spcAft>
                <a:spcPts val="0"/>
              </a:spcAft>
            </a:pPr>
            <a:r>
              <a:rPr lang="de-DE" sz="950" dirty="0" smtClean="0"/>
              <a:t>Referenzen innerhalb dieser Präsentation zu spezifischen Produkten, Spezifikationen, Prozessen oder Services durch Handelsnamen, Markenzeichen, Hersteller oder ähnliches, implizieren nicht unbedingt deren Unterstützung oder Bevorzugung durch die Europäische Kommission.</a:t>
            </a:r>
          </a:p>
          <a:p>
            <a:pPr algn="just" eaLnBrk="1" hangingPunct="1"/>
            <a:r>
              <a:rPr lang="de-DE" sz="950" dirty="0" smtClean="0"/>
              <a:t>Der Autor hat sämtliche Anstrengungen unternommen, um sicherzustellen, dass er/sie, wo nötig, die Erlaubnis erhalten hat, die einzelnen Teile der in dieser Präsentation genutzten Manuskripte zu benutzen. Dies beinhaltet das Einholen einer Nutzungserlaubnis von den Lizenzinhabern oder deren gesetzlichen Vertretern zur Nutzung von Illustrationen, Karten, Schaubildern, die durch Rechte des geistigen Eigentums geschützt sind.</a:t>
            </a:r>
          </a:p>
          <a:p>
            <a:pPr algn="just" eaLnBrk="1" hangingPunct="1">
              <a:buFont typeface="+mj-lt"/>
              <a:buAutoNum type="arabicPeriod" startAt="2"/>
            </a:pPr>
            <a:r>
              <a:rPr lang="de-DE" sz="950" dirty="0" smtClean="0"/>
              <a:t>Diese Präsentation wurde sorgfältig von PwC zusammengestellt, jedoch gibt PwC keine Erklärung darüber ab und übernimmt keine Garantie dafür (weder ausdrücklich noch implizit), dass die Informationen in dieser Präsentation vollständig oder akkurat sind. PwC ist nicht für die Informationen in dieser Präsentation oder jedwede Entscheidung oder Konsequenz, die aus ihr resultieren, haftbar zu machen. PwC haftet nicht für etwaige Schäden, die durch die Nutzung der Informationen in dieser Präsentation entstehen sollten. Die Informationen in dieser Präsentation sind genereller Natur und einzig dafür bestimmt, eine Orientierungshilfe für Themen allgemeinen Interesses zu sein. Diese Präsentation ist kein Ersatz für professionelle Beratung zu jedwedem speziellen Thema. Kein Leser sollte auf der Basis der Themendarstellungen in dieser Präsentation handeln, ohne vorher angemessene professionelle Beratung einzuholen.</a:t>
            </a:r>
          </a:p>
        </p:txBody>
      </p:sp>
      <p:sp>
        <p:nvSpPr>
          <p:cNvPr id="14340" name="Text Placeholder 4"/>
          <p:cNvSpPr>
            <a:spLocks noGrp="1"/>
          </p:cNvSpPr>
          <p:nvPr>
            <p:ph type="body" sz="quarter" idx="16"/>
          </p:nvPr>
        </p:nvSpPr>
        <p:spPr>
          <a:xfrm>
            <a:off x="533400" y="1752600"/>
            <a:ext cx="2590800" cy="2130425"/>
          </a:xfrm>
        </p:spPr>
        <p:txBody>
          <a:bodyPr/>
          <a:lstStyle/>
          <a:p>
            <a:pPr eaLnBrk="1" hangingPunct="1"/>
            <a:r>
              <a:rPr lang="en-GB" sz="2000" smtClean="0"/>
              <a:t>Präsentation Metadaten</a:t>
            </a:r>
          </a:p>
        </p:txBody>
      </p:sp>
      <p:sp>
        <p:nvSpPr>
          <p:cNvPr id="14341" name="Slide Number Placeholder 3"/>
          <p:cNvSpPr>
            <a:spLocks noGrp="1"/>
          </p:cNvSpPr>
          <p:nvPr>
            <p:ph type="sldNum" sz="quarter" idx="17"/>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z="900" smtClean="0">
                <a:latin typeface="Arial" charset="0"/>
                <a:cs typeface="Arial" charset="0"/>
              </a:rPr>
              <a:t>Slide </a:t>
            </a:r>
            <a:fld id="{D866F16F-243C-4267-B690-81F7D4BFC897}" type="slidenum">
              <a:rPr lang="en-GB" sz="900" smtClean="0">
                <a:latin typeface="Arial" charset="0"/>
                <a:cs typeface="Arial" charset="0"/>
              </a:rPr>
              <a:pPr fontAlgn="base">
                <a:spcBef>
                  <a:spcPct val="0"/>
                </a:spcBef>
                <a:spcAft>
                  <a:spcPct val="0"/>
                </a:spcAft>
              </a:pPr>
              <a:t>2</a:t>
            </a:fld>
            <a:endParaRPr lang="en-GB" sz="900" smtClean="0">
              <a:latin typeface="Arial" charset="0"/>
              <a:cs typeface="Arial" charset="0"/>
            </a:endParaRP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r>
              <a:rPr lang="de-DE" sz="1200" dirty="0">
                <a:latin typeface="Georgia" pitchFamily="18" charset="0"/>
              </a:rPr>
              <a:t>) finanziert.</a:t>
            </a:r>
            <a:endParaRPr lang="de-DE" sz="1200" dirty="0" smtClean="0">
              <a:latin typeface="Georgia" pitchFamily="18" charset="0"/>
            </a:endParaRP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Estnisches Open Data Grünbuch</a:t>
            </a:r>
            <a:endParaRPr lang="de-DE" dirty="0"/>
          </a:p>
        </p:txBody>
      </p:sp>
      <p:sp>
        <p:nvSpPr>
          <p:cNvPr id="5" name="Content Placeholder 4"/>
          <p:cNvSpPr>
            <a:spLocks noGrp="1"/>
          </p:cNvSpPr>
          <p:nvPr>
            <p:ph sz="quarter" idx="14"/>
          </p:nvPr>
        </p:nvSpPr>
        <p:spPr>
          <a:xfrm>
            <a:off x="533400" y="2060848"/>
            <a:ext cx="3966592" cy="4111352"/>
          </a:xfrm>
        </p:spPr>
        <p:txBody>
          <a:bodyPr/>
          <a:lstStyle/>
          <a:p>
            <a:pPr marL="342900" indent="-342900">
              <a:lnSpc>
                <a:spcPct val="80000"/>
              </a:lnSpc>
              <a:buFont typeface="Arial" panose="020B0604020202020204" pitchFamily="34" charset="0"/>
              <a:buChar char="•"/>
            </a:pPr>
            <a:r>
              <a:rPr lang="de-DE" dirty="0" smtClean="0"/>
              <a:t>Grünbuch über die </a:t>
            </a:r>
            <a:r>
              <a:rPr lang="de-DE" b="1" dirty="0" smtClean="0"/>
              <a:t>Veröffentlichung</a:t>
            </a:r>
            <a:r>
              <a:rPr lang="de-DE" dirty="0" smtClean="0"/>
              <a:t> von Informationen des estnischen öffentlichen Sektors in einem </a:t>
            </a:r>
            <a:r>
              <a:rPr lang="de-DE" b="1" dirty="0" smtClean="0"/>
              <a:t>maschinenlesbaren Format</a:t>
            </a:r>
            <a:endParaRPr lang="de-DE" dirty="0" smtClean="0"/>
          </a:p>
          <a:p>
            <a:pPr marL="342900" indent="-342900">
              <a:lnSpc>
                <a:spcPct val="80000"/>
              </a:lnSpc>
              <a:buFont typeface="Arial" panose="020B0604020202020204" pitchFamily="34" charset="0"/>
              <a:buChar char="•"/>
            </a:pPr>
            <a:r>
              <a:rPr lang="de-DE" dirty="0" smtClean="0"/>
              <a:t>Das Grünbuch basiert auf dem Aktionsprogramm der Regierung aus den Jahren 2011-2015</a:t>
            </a:r>
          </a:p>
          <a:p>
            <a:pPr marL="342900" indent="-342900">
              <a:lnSpc>
                <a:spcPct val="80000"/>
              </a:lnSpc>
              <a:buFont typeface="Arial" panose="020B0604020202020204" pitchFamily="34" charset="0"/>
              <a:buChar char="•"/>
            </a:pPr>
            <a:r>
              <a:rPr lang="en-GB" dirty="0" smtClean="0"/>
              <a:t>(auf </a:t>
            </a:r>
            <a:r>
              <a:rPr lang="en-GB" dirty="0" err="1" smtClean="0"/>
              <a:t>estnisch</a:t>
            </a:r>
            <a:r>
              <a:rPr lang="en-GB" dirty="0" smtClean="0"/>
              <a:t>)</a:t>
            </a:r>
            <a:endParaRPr lang="en-GB"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16838"/>
            <a:ext cx="3168352" cy="44204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6"/>
          </p:nvPr>
        </p:nvSpPr>
        <p:spPr bwMode="auto">
          <a:xfrm>
            <a:off x="7086600" y="6477000"/>
            <a:ext cx="1527175" cy="152400"/>
          </a:xfrm>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D24DA974-A4C0-464C-A12C-869BF5D42D96}" type="slidenum">
              <a:rPr lang="en-GB" smtClean="0">
                <a:latin typeface="Arial" charset="0"/>
                <a:cs typeface="Arial" charset="0"/>
              </a:rPr>
              <a:pPr fontAlgn="base">
                <a:spcBef>
                  <a:spcPct val="0"/>
                </a:spcBef>
                <a:spcAft>
                  <a:spcPct val="0"/>
                </a:spcAft>
              </a:pPr>
              <a:t>20</a:t>
            </a:fld>
            <a:endParaRPr lang="en-GB" dirty="0" smtClean="0">
              <a:latin typeface="Arial" charset="0"/>
              <a:cs typeface="Arial" charset="0"/>
            </a:endParaRPr>
          </a:p>
        </p:txBody>
      </p:sp>
    </p:spTree>
    <p:extLst>
      <p:ext uri="{BB962C8B-B14F-4D97-AF65-F5344CB8AC3E}">
        <p14:creationId xmlns:p14="http://schemas.microsoft.com/office/powerpoint/2010/main" val="2331733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 </a:t>
            </a:r>
            <a:r>
              <a:rPr lang="en-GB" dirty="0" err="1" smtClean="0"/>
              <a:t>Strategie</a:t>
            </a:r>
            <a:r>
              <a:rPr lang="en-GB" dirty="0" smtClean="0"/>
              <a:t> von </a:t>
            </a:r>
            <a:r>
              <a:rPr lang="en-GB" dirty="0" err="1" smtClean="0"/>
              <a:t>Frankreich</a:t>
            </a:r>
            <a:endParaRPr lang="en-GB" dirty="0"/>
          </a:p>
        </p:txBody>
      </p:sp>
      <p:sp>
        <p:nvSpPr>
          <p:cNvPr id="5" name="Content Placeholder 4"/>
          <p:cNvSpPr>
            <a:spLocks noGrp="1"/>
          </p:cNvSpPr>
          <p:nvPr>
            <p:ph sz="quarter" idx="14"/>
          </p:nvPr>
        </p:nvSpPr>
        <p:spPr>
          <a:xfrm>
            <a:off x="533400" y="1752601"/>
            <a:ext cx="3962400" cy="4628727"/>
          </a:xfrm>
        </p:spPr>
        <p:txBody>
          <a:bodyPr>
            <a:normAutofit lnSpcReduction="10000"/>
          </a:bodyPr>
          <a:lstStyle/>
          <a:p>
            <a:r>
              <a:rPr lang="de-DE" sz="1600" i="1" dirty="0" smtClean="0">
                <a:solidFill>
                  <a:schemeClr val="accent2"/>
                </a:solidFill>
              </a:rPr>
              <a:t>Die französische Behörde </a:t>
            </a:r>
            <a:r>
              <a:rPr lang="de-DE" sz="1600" i="1" dirty="0" err="1" smtClean="0">
                <a:solidFill>
                  <a:schemeClr val="accent2"/>
                </a:solidFill>
              </a:rPr>
              <a:t>Etalab</a:t>
            </a:r>
            <a:r>
              <a:rPr lang="de-DE" sz="1600" i="1" dirty="0" smtClean="0">
                <a:solidFill>
                  <a:schemeClr val="accent2"/>
                </a:solidFill>
              </a:rPr>
              <a:t>, die für Open </a:t>
            </a:r>
            <a:r>
              <a:rPr lang="de-DE" sz="1600" i="1" dirty="0" err="1" smtClean="0">
                <a:solidFill>
                  <a:schemeClr val="accent2"/>
                </a:solidFill>
              </a:rPr>
              <a:t>Government</a:t>
            </a:r>
            <a:r>
              <a:rPr lang="de-DE" sz="1600" i="1" dirty="0" smtClean="0">
                <a:solidFill>
                  <a:schemeClr val="accent2"/>
                </a:solidFill>
              </a:rPr>
              <a:t> Data zuständig ist, veröffentlichte einen Überblick über die Prioritäten und Aktivitäten der französischen Regierung in Bezug auf Open </a:t>
            </a:r>
            <a:r>
              <a:rPr lang="de-DE" sz="1600" i="1" dirty="0" err="1" smtClean="0">
                <a:solidFill>
                  <a:schemeClr val="accent2"/>
                </a:solidFill>
              </a:rPr>
              <a:t>Government</a:t>
            </a:r>
            <a:r>
              <a:rPr lang="de-DE" sz="1600" i="1" dirty="0" smtClean="0">
                <a:solidFill>
                  <a:schemeClr val="accent2"/>
                </a:solidFill>
              </a:rPr>
              <a:t> Data. </a:t>
            </a:r>
          </a:p>
          <a:p>
            <a:endParaRPr lang="de-DE" sz="200" i="1" dirty="0" smtClean="0">
              <a:solidFill>
                <a:schemeClr val="accent2"/>
              </a:solidFill>
            </a:endParaRPr>
          </a:p>
          <a:p>
            <a:r>
              <a:rPr lang="de-DE" sz="1300" dirty="0" smtClean="0"/>
              <a:t>Folgende Aktionen sind Teil des Überblicks:</a:t>
            </a:r>
          </a:p>
          <a:p>
            <a:pPr marL="285750" indent="-285750">
              <a:buFont typeface="Arial" panose="020B0604020202020204" pitchFamily="34" charset="0"/>
              <a:buChar char="•"/>
            </a:pPr>
            <a:r>
              <a:rPr lang="de-DE" sz="1300" dirty="0" smtClean="0"/>
              <a:t>Die Arbeit an strategischen Datensätzen zu voranzutreiben</a:t>
            </a:r>
          </a:p>
          <a:p>
            <a:pPr marL="285750" indent="-285750">
              <a:buFont typeface="Arial" panose="020B0604020202020204" pitchFamily="34" charset="0"/>
              <a:buChar char="•"/>
            </a:pPr>
            <a:r>
              <a:rPr lang="de-DE" sz="1300" dirty="0" smtClean="0"/>
              <a:t>Erleichterung und Verbesserung des Prozesses der Öffnung der öffentlichen Daten für Ministerien, öffentliche Institutionen und lokale Behörden </a:t>
            </a:r>
          </a:p>
          <a:p>
            <a:pPr marL="285750" indent="-285750">
              <a:buFont typeface="Arial" panose="020B0604020202020204" pitchFamily="34" charset="0"/>
              <a:buChar char="•"/>
            </a:pPr>
            <a:r>
              <a:rPr lang="de-DE" sz="1300" dirty="0" smtClean="0"/>
              <a:t>Unterstützung innovativer Wiederverwendungsmethoden </a:t>
            </a:r>
          </a:p>
          <a:p>
            <a:pPr marL="285750" indent="-285750">
              <a:buFont typeface="Arial" panose="020B0604020202020204" pitchFamily="34" charset="0"/>
              <a:buChar char="•"/>
            </a:pPr>
            <a:r>
              <a:rPr lang="de-DE" sz="1300" dirty="0" smtClean="0"/>
              <a:t>Bewertung der bestehenden Entgeltpraktiken </a:t>
            </a:r>
          </a:p>
          <a:p>
            <a:pPr marL="285750" indent="-285750">
              <a:buFont typeface="Arial" panose="020B0604020202020204" pitchFamily="34" charset="0"/>
              <a:buChar char="•"/>
            </a:pPr>
            <a:r>
              <a:rPr lang="de-DE" sz="1300" dirty="0" smtClean="0"/>
              <a:t>Änderungen des Verwaltungs- und Rechtsrahmens</a:t>
            </a:r>
          </a:p>
          <a:p>
            <a:pPr marL="285750" indent="-285750">
              <a:buFont typeface="Arial" panose="020B0604020202020204" pitchFamily="34" charset="0"/>
              <a:buChar char="•"/>
            </a:pPr>
            <a:r>
              <a:rPr lang="de-DE" sz="1300" dirty="0" smtClean="0"/>
              <a:t>Internationale  Maßnahmen</a:t>
            </a:r>
            <a:endParaRPr lang="de-DE" sz="1300"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44824"/>
            <a:ext cx="4406518" cy="35471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6"/>
          </p:nvPr>
        </p:nvSpPr>
        <p:spPr bwMode="auto">
          <a:xfrm>
            <a:off x="7086600" y="6477000"/>
            <a:ext cx="1527175" cy="152400"/>
          </a:xfrm>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D24DA974-A4C0-464C-A12C-869BF5D42D96}" type="slidenum">
              <a:rPr lang="en-GB" smtClean="0">
                <a:latin typeface="Arial" charset="0"/>
                <a:cs typeface="Arial" charset="0"/>
              </a:rPr>
              <a:pPr fontAlgn="base">
                <a:spcBef>
                  <a:spcPct val="0"/>
                </a:spcBef>
                <a:spcAft>
                  <a:spcPct val="0"/>
                </a:spcAft>
              </a:pPr>
              <a:t>21</a:t>
            </a:fld>
            <a:endParaRPr lang="en-GB" dirty="0" smtClean="0">
              <a:latin typeface="Arial" charset="0"/>
              <a:cs typeface="Arial" charset="0"/>
            </a:endParaRPr>
          </a:p>
        </p:txBody>
      </p:sp>
    </p:spTree>
    <p:extLst>
      <p:ext uri="{BB962C8B-B14F-4D97-AF65-F5344CB8AC3E}">
        <p14:creationId xmlns:p14="http://schemas.microsoft.com/office/powerpoint/2010/main" val="3317425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G8-Charta </a:t>
            </a:r>
            <a:r>
              <a:rPr lang="en-GB" dirty="0" err="1" smtClean="0"/>
              <a:t>zu</a:t>
            </a:r>
            <a:r>
              <a:rPr lang="en-GB" dirty="0" smtClean="0"/>
              <a:t> Open Data</a:t>
            </a:r>
            <a:endParaRPr lang="en-GB" dirty="0"/>
          </a:p>
        </p:txBody>
      </p:sp>
      <p:sp>
        <p:nvSpPr>
          <p:cNvPr id="5" name="Content Placeholder 4"/>
          <p:cNvSpPr>
            <a:spLocks noGrp="1"/>
          </p:cNvSpPr>
          <p:nvPr>
            <p:ph sz="quarter" idx="14"/>
          </p:nvPr>
        </p:nvSpPr>
        <p:spPr/>
        <p:txBody>
          <a:bodyPr/>
          <a:lstStyle/>
          <a:p>
            <a:r>
              <a:rPr lang="de-DE" sz="1600" i="1" dirty="0">
                <a:solidFill>
                  <a:schemeClr val="accent2"/>
                </a:solidFill>
              </a:rPr>
              <a:t>In der Charta vereinbarten die G8, dass </a:t>
            </a:r>
            <a:r>
              <a:rPr lang="de-DE" sz="1600" i="1" dirty="0" smtClean="0">
                <a:solidFill>
                  <a:schemeClr val="accent2"/>
                </a:solidFill>
              </a:rPr>
              <a:t>Open Data eine </a:t>
            </a:r>
            <a:r>
              <a:rPr lang="de-DE" sz="1600" i="1" dirty="0">
                <a:solidFill>
                  <a:schemeClr val="accent2"/>
                </a:solidFill>
              </a:rPr>
              <a:t>ungenutzte Ressource mit großem </a:t>
            </a:r>
            <a:r>
              <a:rPr lang="de-DE" sz="1600" i="1" dirty="0" smtClean="0">
                <a:solidFill>
                  <a:schemeClr val="accent2"/>
                </a:solidFill>
              </a:rPr>
              <a:t>Potenzial ist, um stärkere, </a:t>
            </a:r>
            <a:r>
              <a:rPr lang="de-DE" sz="1600" i="1" dirty="0">
                <a:solidFill>
                  <a:schemeClr val="accent2"/>
                </a:solidFill>
              </a:rPr>
              <a:t>miteinander </a:t>
            </a:r>
            <a:r>
              <a:rPr lang="de-DE" sz="1600" i="1" dirty="0" smtClean="0">
                <a:solidFill>
                  <a:schemeClr val="accent2"/>
                </a:solidFill>
              </a:rPr>
              <a:t>verbundene Gesellschaften zu fördern, </a:t>
            </a:r>
            <a:r>
              <a:rPr lang="de-DE" sz="1600" i="1" dirty="0">
                <a:solidFill>
                  <a:schemeClr val="accent2"/>
                </a:solidFill>
              </a:rPr>
              <a:t>die </a:t>
            </a:r>
            <a:r>
              <a:rPr lang="de-DE" sz="1600" i="1" dirty="0" smtClean="0">
                <a:solidFill>
                  <a:schemeClr val="accent2"/>
                </a:solidFill>
              </a:rPr>
              <a:t>die </a:t>
            </a:r>
            <a:r>
              <a:rPr lang="de-DE" sz="1600" i="1" dirty="0">
                <a:solidFill>
                  <a:schemeClr val="accent2"/>
                </a:solidFill>
              </a:rPr>
              <a:t>Bedürfnisse </a:t>
            </a:r>
            <a:r>
              <a:rPr lang="de-DE" sz="1600" i="1" dirty="0" smtClean="0">
                <a:solidFill>
                  <a:schemeClr val="accent2"/>
                </a:solidFill>
              </a:rPr>
              <a:t>ihrer Bürger besser erfüllen und so die Entwicklung von Innovation und Wohlstand ermöglichen.</a:t>
            </a:r>
          </a:p>
          <a:p>
            <a:r>
              <a:rPr lang="de-DE" sz="1600" dirty="0" smtClean="0"/>
              <a:t>Die G8 einigten sich auf die folgenden Prinzipien: </a:t>
            </a:r>
          </a:p>
          <a:p>
            <a:pPr marL="285750" indent="-285750">
              <a:buFont typeface="Arial" panose="020B0604020202020204" pitchFamily="34" charset="0"/>
              <a:buChar char="•"/>
            </a:pPr>
            <a:r>
              <a:rPr lang="de-DE" sz="1600" dirty="0" smtClean="0"/>
              <a:t>Open Data von vornherein</a:t>
            </a:r>
          </a:p>
          <a:p>
            <a:pPr marL="285750" indent="-285750">
              <a:buFont typeface="Arial" panose="020B0604020202020204" pitchFamily="34" charset="0"/>
              <a:buChar char="•"/>
            </a:pPr>
            <a:r>
              <a:rPr lang="de-DE" sz="1600" dirty="0" smtClean="0"/>
              <a:t>Qualität </a:t>
            </a:r>
            <a:r>
              <a:rPr lang="de-DE" sz="1600" dirty="0"/>
              <a:t>u</a:t>
            </a:r>
            <a:r>
              <a:rPr lang="de-DE" sz="1600" dirty="0" smtClean="0"/>
              <a:t>nd Quantität</a:t>
            </a:r>
          </a:p>
          <a:p>
            <a:pPr marL="285750" indent="-285750">
              <a:buFont typeface="Arial" panose="020B0604020202020204" pitchFamily="34" charset="0"/>
              <a:buChar char="•"/>
            </a:pPr>
            <a:r>
              <a:rPr lang="de-DE" sz="1600" dirty="0"/>
              <a:t>V</a:t>
            </a:r>
            <a:r>
              <a:rPr lang="de-DE" sz="1600" dirty="0" smtClean="0"/>
              <a:t>on Allen nutzbar</a:t>
            </a:r>
          </a:p>
          <a:p>
            <a:pPr marL="285750" indent="-285750">
              <a:buFont typeface="Arial" panose="020B0604020202020204" pitchFamily="34" charset="0"/>
              <a:buChar char="•"/>
            </a:pPr>
            <a:r>
              <a:rPr lang="de-DE" sz="1600" dirty="0" smtClean="0"/>
              <a:t>Datenfreigabe für verbesserte </a:t>
            </a:r>
            <a:r>
              <a:rPr lang="de-DE" sz="1600" dirty="0" err="1" smtClean="0"/>
              <a:t>Governance</a:t>
            </a:r>
            <a:endParaRPr lang="de-DE" sz="1600" dirty="0" smtClean="0"/>
          </a:p>
          <a:p>
            <a:pPr marL="285750" indent="-285750">
              <a:buFont typeface="Arial" panose="020B0604020202020204" pitchFamily="34" charset="0"/>
              <a:buChar char="•"/>
            </a:pPr>
            <a:r>
              <a:rPr lang="de-DE" sz="1600" dirty="0" smtClean="0"/>
              <a:t>Datenfreigabe für Innovation</a:t>
            </a:r>
          </a:p>
          <a:p>
            <a:endParaRPr lang="en-GB" sz="1600" i="1" dirty="0">
              <a:solidFill>
                <a:schemeClr val="accent2"/>
              </a:solidFill>
            </a:endParaRPr>
          </a:p>
        </p:txBody>
      </p:sp>
      <p:sp>
        <p:nvSpPr>
          <p:cNvPr id="6" name="Content Placeholder 5"/>
          <p:cNvSpPr>
            <a:spLocks noGrp="1"/>
          </p:cNvSpPr>
          <p:nvPr>
            <p:ph sz="quarter" idx="15"/>
          </p:nvPr>
        </p:nvSpPr>
        <p:spPr>
          <a:xfrm>
            <a:off x="4716016" y="3717032"/>
            <a:ext cx="3672408" cy="2448272"/>
          </a:xfrm>
          <a:ln>
            <a:noFill/>
          </a:ln>
        </p:spPr>
        <p:txBody>
          <a:bodyPr/>
          <a:lstStyle/>
          <a:p>
            <a:r>
              <a:rPr lang="de-DE" sz="1200" dirty="0"/>
              <a:t>Die G8 </a:t>
            </a:r>
            <a:r>
              <a:rPr lang="de-DE" sz="1200" dirty="0" smtClean="0"/>
              <a:t>Open Data Charta wurde </a:t>
            </a:r>
            <a:r>
              <a:rPr lang="de-DE" sz="1200" dirty="0"/>
              <a:t>in den </a:t>
            </a:r>
            <a:r>
              <a:rPr lang="de-DE" sz="1200" dirty="0" smtClean="0"/>
              <a:t>Open Data Aktionsplänen </a:t>
            </a:r>
            <a:r>
              <a:rPr lang="de-DE" sz="1200" dirty="0"/>
              <a:t>der folgenden EU-Mitgliedstaaten </a:t>
            </a:r>
            <a:r>
              <a:rPr lang="de-DE" sz="1200" dirty="0" smtClean="0"/>
              <a:t>umgesetzt:</a:t>
            </a:r>
          </a:p>
          <a:p>
            <a:pPr marL="12700" indent="-285750">
              <a:buFont typeface="Arial" panose="020B0604020202020204" pitchFamily="34" charset="0"/>
              <a:buChar char="•"/>
            </a:pPr>
            <a:r>
              <a:rPr lang="en-GB" sz="1200" u="sng" dirty="0" smtClean="0">
                <a:hlinkClick r:id="rId3"/>
              </a:rPr>
              <a:t>FR </a:t>
            </a:r>
            <a:r>
              <a:rPr lang="en-GB" sz="1200" u="sng" dirty="0">
                <a:hlinkClick r:id="rId3"/>
              </a:rPr>
              <a:t>– Open Data Action Plan</a:t>
            </a:r>
            <a:endParaRPr lang="en-GB" sz="1200" dirty="0"/>
          </a:p>
          <a:p>
            <a:pPr marL="285750" lvl="0" indent="-285750">
              <a:buFont typeface="Arial" panose="020B0604020202020204" pitchFamily="34" charset="0"/>
              <a:buChar char="•"/>
            </a:pPr>
            <a:r>
              <a:rPr lang="en-GB" sz="1200" u="sng" dirty="0">
                <a:hlinkClick r:id="rId4"/>
              </a:rPr>
              <a:t>IT – Open Data Action Plan</a:t>
            </a:r>
            <a:r>
              <a:rPr lang="en-GB" sz="1200" dirty="0"/>
              <a:t> </a:t>
            </a:r>
          </a:p>
          <a:p>
            <a:pPr marL="285750" lvl="0" indent="-285750">
              <a:buFont typeface="Arial" panose="020B0604020202020204" pitchFamily="34" charset="0"/>
              <a:buChar char="•"/>
            </a:pPr>
            <a:r>
              <a:rPr lang="nl-NL" sz="1200" u="sng" dirty="0">
                <a:hlinkClick r:id="rId5"/>
              </a:rPr>
              <a:t>UK – G8 Open Data Charter: UK Action Plan 2013</a:t>
            </a:r>
            <a:r>
              <a:rPr lang="nl-NL" sz="1200" dirty="0"/>
              <a:t> </a:t>
            </a:r>
            <a:endParaRPr lang="en-GB" sz="1200" dirty="0"/>
          </a:p>
          <a:p>
            <a:r>
              <a:rPr lang="en-GB" sz="1200" dirty="0"/>
              <a:t>u</a:t>
            </a:r>
            <a:r>
              <a:rPr lang="en-GB" sz="1200" dirty="0" smtClean="0"/>
              <a:t>nd der </a:t>
            </a:r>
            <a:r>
              <a:rPr lang="en-GB" sz="1200" dirty="0" err="1" smtClean="0"/>
              <a:t>Europäischen</a:t>
            </a:r>
            <a:r>
              <a:rPr lang="en-GB" sz="1200" dirty="0" smtClean="0"/>
              <a:t> </a:t>
            </a:r>
            <a:r>
              <a:rPr lang="en-GB" sz="1200" dirty="0" err="1" smtClean="0"/>
              <a:t>Kommission</a:t>
            </a:r>
            <a:r>
              <a:rPr lang="en-GB" sz="1200" dirty="0" smtClean="0"/>
              <a:t>: </a:t>
            </a:r>
            <a:endParaRPr lang="en-GB" sz="1200" dirty="0"/>
          </a:p>
          <a:p>
            <a:pPr marL="285750" indent="-285750">
              <a:buFont typeface="Arial" panose="020B0604020202020204" pitchFamily="34" charset="0"/>
              <a:buChar char="•"/>
            </a:pPr>
            <a:r>
              <a:rPr lang="fr-FR" sz="1200" u="sng" dirty="0">
                <a:hlinkClick r:id="rId6"/>
              </a:rPr>
              <a:t>EU – </a:t>
            </a:r>
            <a:r>
              <a:rPr lang="fr-FR" sz="1200" u="sng" dirty="0" err="1">
                <a:hlinkClick r:id="rId6"/>
              </a:rPr>
              <a:t>Implementation</a:t>
            </a:r>
            <a:r>
              <a:rPr lang="fr-FR" sz="1200" u="sng" dirty="0">
                <a:hlinkClick r:id="rId6"/>
              </a:rPr>
              <a:t> of the G8 Open Data Charter</a:t>
            </a:r>
            <a:r>
              <a:rPr lang="fr-FR" sz="1200" dirty="0"/>
              <a:t> </a:t>
            </a:r>
            <a:endParaRPr lang="en-GB" sz="1200" dirty="0"/>
          </a:p>
        </p:txBody>
      </p:sp>
      <p:pic>
        <p:nvPicPr>
          <p:cNvPr id="4098"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758" y="1268760"/>
            <a:ext cx="3858674" cy="23060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6"/>
          </p:nvPr>
        </p:nvSpPr>
        <p:spPr bwMode="auto">
          <a:xfrm>
            <a:off x="7086600" y="6477000"/>
            <a:ext cx="1527175" cy="152400"/>
          </a:xfrm>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D24DA974-A4C0-464C-A12C-869BF5D42D96}" type="slidenum">
              <a:rPr lang="en-GB" smtClean="0">
                <a:latin typeface="Arial" charset="0"/>
                <a:cs typeface="Arial" charset="0"/>
              </a:rPr>
              <a:pPr fontAlgn="base">
                <a:spcBef>
                  <a:spcPct val="0"/>
                </a:spcBef>
                <a:spcAft>
                  <a:spcPct val="0"/>
                </a:spcAft>
              </a:pPr>
              <a:t>22</a:t>
            </a:fld>
            <a:endParaRPr lang="en-GB" dirty="0" smtClean="0">
              <a:latin typeface="Arial" charset="0"/>
              <a:cs typeface="Arial" charset="0"/>
            </a:endParaRPr>
          </a:p>
        </p:txBody>
      </p:sp>
      <p:sp>
        <p:nvSpPr>
          <p:cNvPr id="8" name="Rectangle 20"/>
          <p:cNvSpPr/>
          <p:nvPr/>
        </p:nvSpPr>
        <p:spPr bwMode="ltGray">
          <a:xfrm>
            <a:off x="4601759" y="3645024"/>
            <a:ext cx="3858674" cy="25922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72844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685800"/>
            <a:ext cx="8070850" cy="914400"/>
          </a:xfrm>
        </p:spPr>
        <p:txBody>
          <a:bodyPr/>
          <a:lstStyle/>
          <a:p>
            <a:pPr eaLnBrk="1" hangingPunct="1"/>
            <a:r>
              <a:rPr lang="en-GB" smtClean="0"/>
              <a:t>Gruppenfragen</a:t>
            </a:r>
          </a:p>
        </p:txBody>
      </p:sp>
      <p:sp>
        <p:nvSpPr>
          <p:cNvPr id="29699" name="Content Placeholder 2"/>
          <p:cNvSpPr>
            <a:spLocks noGrp="1"/>
          </p:cNvSpPr>
          <p:nvPr>
            <p:ph sz="quarter" idx="15"/>
          </p:nvPr>
        </p:nvSpPr>
        <p:spPr>
          <a:xfrm>
            <a:off x="1547813" y="1752600"/>
            <a:ext cx="7062787" cy="4419600"/>
          </a:xfrm>
        </p:spPr>
        <p:txBody>
          <a:bodyPr/>
          <a:lstStyle/>
          <a:p>
            <a:pPr marL="0" lvl="1" indent="0" eaLnBrk="1" hangingPunct="1">
              <a:buClr>
                <a:srgbClr val="000000"/>
              </a:buClr>
              <a:buFont typeface="Georgia" pitchFamily="18" charset="0"/>
              <a:buNone/>
            </a:pPr>
            <a:endParaRPr lang="de-DE" sz="600" dirty="0" smtClean="0">
              <a:solidFill>
                <a:srgbClr val="000000"/>
              </a:solidFill>
            </a:endParaRPr>
          </a:p>
          <a:p>
            <a:pPr marL="0" lvl="1" indent="0" eaLnBrk="1" hangingPunct="1">
              <a:buClr>
                <a:srgbClr val="000000"/>
              </a:buClr>
              <a:buFont typeface="Georgia" pitchFamily="18" charset="0"/>
              <a:buNone/>
            </a:pPr>
            <a:r>
              <a:rPr lang="de-DE" dirty="0" smtClean="0">
                <a:solidFill>
                  <a:srgbClr val="000000"/>
                </a:solidFill>
              </a:rPr>
              <a:t>Haben Sie eine Offene Datenpolitik in Ihrem Land? Wenn ja, wie gestaltet sich diese? </a:t>
            </a:r>
          </a:p>
          <a:p>
            <a:pPr eaLnBrk="1" hangingPunct="1"/>
            <a:endParaRPr lang="de-DE" dirty="0" smtClean="0"/>
          </a:p>
          <a:p>
            <a:pPr eaLnBrk="1" hangingPunct="1"/>
            <a:endParaRPr lang="de-DE" sz="200" dirty="0" smtClean="0"/>
          </a:p>
          <a:p>
            <a:pPr eaLnBrk="1" hangingPunct="1"/>
            <a:r>
              <a:rPr lang="de-DE" dirty="0" smtClean="0"/>
              <a:t>Einige nationale und lokale Verwaltungen, wie z.B. die Stadt New York, übernehmen die “Open </a:t>
            </a:r>
            <a:r>
              <a:rPr lang="de-DE" dirty="0" err="1" smtClean="0"/>
              <a:t>by</a:t>
            </a:r>
            <a:r>
              <a:rPr lang="de-DE" dirty="0" smtClean="0"/>
              <a:t> Default” Politik. Was ist Ihre Haltung zu diesem Ansatz? </a:t>
            </a:r>
          </a:p>
        </p:txBody>
      </p:sp>
      <p:sp>
        <p:nvSpPr>
          <p:cNvPr id="2970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CC6A424-D1A8-4204-A177-2F51777CAD0F}" type="slidenum">
              <a:rPr lang="en-GB" smtClean="0">
                <a:latin typeface="Arial" charset="0"/>
                <a:cs typeface="Arial" charset="0"/>
              </a:rPr>
              <a:pPr fontAlgn="base">
                <a:spcBef>
                  <a:spcPct val="0"/>
                </a:spcBef>
                <a:spcAft>
                  <a:spcPct val="0"/>
                </a:spcAft>
              </a:pPr>
              <a:t>23</a:t>
            </a:fld>
            <a:endParaRPr lang="en-GB" smtClean="0">
              <a:latin typeface="Arial" charset="0"/>
              <a:cs typeface="Arial" charset="0"/>
            </a:endParaRPr>
          </a:p>
        </p:txBody>
      </p:sp>
      <p:pic>
        <p:nvPicPr>
          <p:cNvPr id="29701" name="Picture 2" descr="C:\Users\loutasn\Downloads\1377268100_talk.png"/>
          <p:cNvPicPr>
            <a:picLocks noChangeAspect="1" noChangeArrowheads="1"/>
          </p:cNvPicPr>
          <p:nvPr/>
        </p:nvPicPr>
        <p:blipFill>
          <a:blip r:embed="rId3" cstate="print"/>
          <a:srcRect/>
          <a:stretch>
            <a:fillRect/>
          </a:stretch>
        </p:blipFill>
        <p:spPr bwMode="auto">
          <a:xfrm>
            <a:off x="576263" y="1771650"/>
            <a:ext cx="792162" cy="792163"/>
          </a:xfrm>
          <a:prstGeom prst="rect">
            <a:avLst/>
          </a:prstGeom>
          <a:noFill/>
          <a:ln w="9525">
            <a:noFill/>
            <a:miter lim="800000"/>
            <a:headEnd/>
            <a:tailEnd/>
          </a:ln>
        </p:spPr>
      </p:pic>
      <p:sp>
        <p:nvSpPr>
          <p:cNvPr id="29702" name="Rectangle 4"/>
          <p:cNvSpPr>
            <a:spLocks noChangeArrowheads="1"/>
          </p:cNvSpPr>
          <p:nvPr/>
        </p:nvSpPr>
        <p:spPr bwMode="auto">
          <a:xfrm>
            <a:off x="252413" y="2552700"/>
            <a:ext cx="1277937" cy="185738"/>
          </a:xfrm>
          <a:prstGeom prst="rect">
            <a:avLst/>
          </a:prstGeom>
          <a:noFill/>
          <a:ln w="9525">
            <a:noFill/>
            <a:miter lim="800000"/>
            <a:headEnd/>
            <a:tailEnd/>
          </a:ln>
        </p:spPr>
        <p:txBody>
          <a:bodyPr>
            <a:spAutoFit/>
          </a:bodyPr>
          <a:lstStyle/>
          <a:p>
            <a:r>
              <a:rPr lang="en-GB" sz="600"/>
              <a:t> http://www.visualpharm.com</a:t>
            </a:r>
          </a:p>
        </p:txBody>
      </p:sp>
      <p:pic>
        <p:nvPicPr>
          <p:cNvPr id="29703" name="Picture 2" descr="C:\Users\loutasn\Downloads\1377268100_talk.png"/>
          <p:cNvPicPr>
            <a:picLocks noChangeAspect="1" noChangeArrowheads="1"/>
          </p:cNvPicPr>
          <p:nvPr/>
        </p:nvPicPr>
        <p:blipFill>
          <a:blip r:embed="rId3" cstate="print"/>
          <a:srcRect/>
          <a:stretch>
            <a:fillRect/>
          </a:stretch>
        </p:blipFill>
        <p:spPr bwMode="auto">
          <a:xfrm>
            <a:off x="574675" y="3182938"/>
            <a:ext cx="792163" cy="792162"/>
          </a:xfrm>
          <a:prstGeom prst="rect">
            <a:avLst/>
          </a:prstGeom>
          <a:noFill/>
          <a:ln w="9525">
            <a:noFill/>
            <a:miter lim="800000"/>
            <a:headEnd/>
            <a:tailEnd/>
          </a:ln>
        </p:spPr>
      </p:pic>
      <p:sp>
        <p:nvSpPr>
          <p:cNvPr id="29704" name="Rectangle 7"/>
          <p:cNvSpPr>
            <a:spLocks noChangeArrowheads="1"/>
          </p:cNvSpPr>
          <p:nvPr/>
        </p:nvSpPr>
        <p:spPr bwMode="auto">
          <a:xfrm>
            <a:off x="250825" y="3963988"/>
            <a:ext cx="1277938" cy="185737"/>
          </a:xfrm>
          <a:prstGeom prst="rect">
            <a:avLst/>
          </a:prstGeom>
          <a:noFill/>
          <a:ln w="9525">
            <a:noFill/>
            <a:miter lim="800000"/>
            <a:headEnd/>
            <a:tailEnd/>
          </a:ln>
        </p:spPr>
        <p:txBody>
          <a:bodyPr>
            <a:spAutoFit/>
          </a:bodyPr>
          <a:lstStyle/>
          <a:p>
            <a:r>
              <a:rPr lang="en-GB" sz="600"/>
              <a:t> http://www.visualpharm.com</a:t>
            </a:r>
          </a:p>
        </p:txBody>
      </p:sp>
      <p:sp>
        <p:nvSpPr>
          <p:cNvPr id="9" name="Title 5"/>
          <p:cNvSpPr txBox="1">
            <a:spLocks/>
          </p:cNvSpPr>
          <p:nvPr/>
        </p:nvSpPr>
        <p:spPr>
          <a:xfrm>
            <a:off x="605408" y="479715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de-DE" sz="4000" i="0" dirty="0" smtClean="0">
                <a:solidFill>
                  <a:schemeClr val="accent1"/>
                </a:solidFill>
                <a:latin typeface="Bradley Hand ITC" pitchFamily="66" charset="0"/>
              </a:rPr>
              <a:t>Machen </a:t>
            </a:r>
            <a:r>
              <a:rPr lang="de-DE" sz="4000" i="0" dirty="0">
                <a:solidFill>
                  <a:schemeClr val="accent1"/>
                </a:solidFill>
                <a:latin typeface="Bradley Hand ITC" pitchFamily="66" charset="0"/>
              </a:rPr>
              <a:t>Sie </a:t>
            </a:r>
            <a:r>
              <a:rPr lang="de-DE" sz="4000" i="0" dirty="0" smtClean="0">
                <a:solidFill>
                  <a:schemeClr val="accent1"/>
                </a:solidFill>
                <a:latin typeface="Bradley Hand ITC" pitchFamily="66" charset="0"/>
              </a:rPr>
              <a:t>auch </a:t>
            </a:r>
            <a:r>
              <a:rPr lang="de-DE" sz="4000" i="0" dirty="0">
                <a:solidFill>
                  <a:schemeClr val="accent1"/>
                </a:solidFill>
                <a:latin typeface="Bradley Hand ITC" pitchFamily="66" charset="0"/>
              </a:rPr>
              <a:t>den </a:t>
            </a:r>
            <a:r>
              <a:rPr lang="de-DE" sz="4000" i="0" dirty="0">
                <a:solidFill>
                  <a:schemeClr val="accent1"/>
                </a:solidFill>
                <a:latin typeface="Bradley Hand ITC" pitchFamily="66" charset="0"/>
                <a:hlinkClick r:id="rId4"/>
              </a:rPr>
              <a:t>Online-Test</a:t>
            </a:r>
            <a:r>
              <a:rPr lang="de-DE" sz="4000" i="0" dirty="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539750" y="2133600"/>
            <a:ext cx="8070850" cy="914400"/>
          </a:xfrm>
        </p:spPr>
        <p:txBody>
          <a:bodyPr/>
          <a:lstStyle/>
          <a:p>
            <a:pPr eaLnBrk="1" hangingPunct="1"/>
            <a:r>
              <a:rPr lang="en-GB" sz="7200" i="0" dirty="0" err="1" smtClean="0">
                <a:solidFill>
                  <a:schemeClr val="accent1"/>
                </a:solidFill>
                <a:latin typeface="Bradley Hand ITC" pitchFamily="66" charset="0"/>
              </a:rPr>
              <a:t>Fallstudien</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de-DE" b="0" dirty="0" smtClean="0"/>
              <a:t>Die folgenden Beispiele sind eine kleine Auswahl von erstellten </a:t>
            </a:r>
            <a:r>
              <a:rPr lang="de-DE" b="0" dirty="0" err="1" smtClean="0"/>
              <a:t>indikativen</a:t>
            </a:r>
            <a:r>
              <a:rPr lang="de-DE" b="0" dirty="0" smtClean="0"/>
              <a:t> Anwendungen, angebotenen Produkten und bereitgestellten Dienstleistungen, die auf der Basis von Open Data zur Verfügung gestellt werden </a:t>
            </a:r>
            <a:r>
              <a:rPr lang="en-GB" b="0" dirty="0" smtClean="0"/>
              <a:t/>
            </a:r>
            <a:br>
              <a:rPr lang="en-GB" b="0" dirty="0" smtClean="0"/>
            </a:br>
            <a:endParaRPr lang="en-GB" b="0" dirty="0" smtClean="0"/>
          </a:p>
        </p:txBody>
      </p:sp>
      <p:sp>
        <p:nvSpPr>
          <p:cNvPr id="30723"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F2A1D88E-2535-4BA8-AA31-56EE91ACE044}" type="slidenum">
              <a:rPr lang="en-GB" smtClean="0">
                <a:latin typeface="Arial" charset="0"/>
                <a:cs typeface="Arial" charset="0"/>
              </a:rPr>
              <a:pPr fontAlgn="base">
                <a:spcBef>
                  <a:spcPct val="0"/>
                </a:spcBef>
                <a:spcAft>
                  <a:spcPct val="0"/>
                </a:spcAft>
              </a:pPr>
              <a:t>24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Deutschland: OffenerHaushalt.de</a:t>
            </a:r>
            <a:br>
              <a:rPr lang="de-DE" dirty="0" smtClean="0"/>
            </a:br>
            <a:r>
              <a:rPr lang="de-DE" b="0" dirty="0" smtClean="0"/>
              <a:t>Darstellung der Ausgaben und der Einnahmen von Bund, Ländern und Kommunen</a:t>
            </a:r>
            <a:endParaRPr lang="de-DE" dirty="0"/>
          </a:p>
        </p:txBody>
      </p:sp>
      <p:sp>
        <p:nvSpPr>
          <p:cNvPr id="3" name="Slide Number Placeholder 2"/>
          <p:cNvSpPr>
            <a:spLocks noGrp="1"/>
          </p:cNvSpPr>
          <p:nvPr>
            <p:ph type="sldNum" sz="quarter" idx="10"/>
          </p:nvPr>
        </p:nvSpPr>
        <p:spPr/>
        <p:txBody>
          <a:bodyPr/>
          <a:lstStyle/>
          <a:p>
            <a:pPr>
              <a:defRPr/>
            </a:pPr>
            <a:r>
              <a:rPr lang="en-GB" smtClean="0"/>
              <a:t>Slide </a:t>
            </a:r>
            <a:fld id="{4F3F8CEC-575B-4356-875F-1FF4137A8A39}" type="slidenum">
              <a:rPr lang="en-GB" smtClean="0"/>
              <a:pPr>
                <a:defRPr/>
              </a:pPr>
              <a:t>25</a:t>
            </a:fld>
            <a:endParaRPr lang="en-GB"/>
          </a:p>
        </p:txBody>
      </p:sp>
      <p:sp>
        <p:nvSpPr>
          <p:cNvPr id="4" name="Content Placeholder 2"/>
          <p:cNvSpPr txBox="1">
            <a:spLocks/>
          </p:cNvSpPr>
          <p:nvPr/>
        </p:nvSpPr>
        <p:spPr>
          <a:xfrm>
            <a:off x="533400" y="2341984"/>
            <a:ext cx="2886472" cy="3247256"/>
          </a:xfrm>
          <a:prstGeom prst="rect">
            <a:avLst/>
          </a:prstGeom>
        </p:spPr>
        <p:txBody>
          <a:bodyPr/>
          <a:lstStyle>
            <a:lvl1pPr indent="-2730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eaLnBrk="1" hangingPunct="1">
              <a:lnSpc>
                <a:spcPct val="80000"/>
              </a:lnSpc>
            </a:pPr>
            <a:r>
              <a:rPr lang="de-DE" sz="1800" dirty="0" smtClean="0"/>
              <a:t>Die Website schafft einen einfachen Zugang zu öffentlichen Haushalten, damit interessierte Bürger sich einen Überblick über die Finanzen in ihrer Stadt, ihrem Bundesland oder der Bundesrepublik machen können</a:t>
            </a:r>
          </a:p>
          <a:p>
            <a:pPr eaLnBrk="1" hangingPunct="1">
              <a:lnSpc>
                <a:spcPct val="80000"/>
              </a:lnSpc>
            </a:pPr>
            <a:endParaRPr lang="de-DE"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951310"/>
            <a:ext cx="5397666" cy="422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ChangeArrowheads="1"/>
          </p:cNvSpPr>
          <p:nvPr/>
        </p:nvSpPr>
        <p:spPr bwMode="auto">
          <a:xfrm>
            <a:off x="5615806" y="6172200"/>
            <a:ext cx="3528194" cy="276999"/>
          </a:xfrm>
          <a:prstGeom prst="rect">
            <a:avLst/>
          </a:prstGeom>
          <a:noFill/>
          <a:ln w="9525">
            <a:noFill/>
            <a:miter lim="800000"/>
            <a:headEnd/>
            <a:tailEnd/>
          </a:ln>
        </p:spPr>
        <p:txBody>
          <a:bodyPr wrap="square">
            <a:spAutoFit/>
          </a:bodyPr>
          <a:lstStyle/>
          <a:p>
            <a:r>
              <a:rPr lang="en-GB" sz="1200" dirty="0" smtClean="0"/>
              <a:t>Quelle: </a:t>
            </a:r>
            <a:r>
              <a:rPr lang="en-GB" sz="1200" dirty="0" smtClean="0">
                <a:hlinkClick r:id="rId3"/>
              </a:rPr>
              <a:t>http</a:t>
            </a:r>
            <a:r>
              <a:rPr lang="en-GB" sz="1200" dirty="0">
                <a:hlinkClick r:id="rId3"/>
              </a:rPr>
              <a:t>://offenerhaushalt.de/haushalt/bund</a:t>
            </a:r>
            <a:r>
              <a:rPr lang="en-GB" sz="1200" dirty="0" smtClean="0">
                <a:hlinkClick r:id="rId3"/>
              </a:rPr>
              <a:t>/</a:t>
            </a:r>
            <a:r>
              <a:rPr lang="en-GB" sz="1200" dirty="0" smtClean="0"/>
              <a:t> </a:t>
            </a:r>
            <a:endParaRPr lang="en-GB" sz="1200" dirty="0"/>
          </a:p>
        </p:txBody>
      </p:sp>
    </p:spTree>
    <p:extLst>
      <p:ext uri="{BB962C8B-B14F-4D97-AF65-F5344CB8AC3E}">
        <p14:creationId xmlns:p14="http://schemas.microsoft.com/office/powerpoint/2010/main" val="571054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340768"/>
            <a:ext cx="6840760" cy="465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Deutschland: Bundestagswahl 2013 in Berlin</a:t>
            </a:r>
            <a:endParaRPr lang="en-GB" dirty="0"/>
          </a:p>
        </p:txBody>
      </p:sp>
      <p:sp>
        <p:nvSpPr>
          <p:cNvPr id="3" name="Slide Number Placeholder 2"/>
          <p:cNvSpPr>
            <a:spLocks noGrp="1"/>
          </p:cNvSpPr>
          <p:nvPr>
            <p:ph type="sldNum" sz="quarter" idx="10"/>
          </p:nvPr>
        </p:nvSpPr>
        <p:spPr/>
        <p:txBody>
          <a:bodyPr/>
          <a:lstStyle/>
          <a:p>
            <a:pPr>
              <a:defRPr/>
            </a:pPr>
            <a:r>
              <a:rPr lang="en-GB" smtClean="0"/>
              <a:t>Slide </a:t>
            </a:r>
            <a:fld id="{4F3F8CEC-575B-4356-875F-1FF4137A8A39}" type="slidenum">
              <a:rPr lang="en-GB" smtClean="0"/>
              <a:pPr>
                <a:defRPr/>
              </a:pPr>
              <a:t>26</a:t>
            </a:fld>
            <a:endParaRPr lang="en-GB"/>
          </a:p>
        </p:txBody>
      </p:sp>
      <p:sp>
        <p:nvSpPr>
          <p:cNvPr id="5" name="Rectangle 4"/>
          <p:cNvSpPr/>
          <p:nvPr/>
        </p:nvSpPr>
        <p:spPr>
          <a:xfrm>
            <a:off x="5963321" y="5991091"/>
            <a:ext cx="3180679" cy="246221"/>
          </a:xfrm>
          <a:prstGeom prst="rect">
            <a:avLst/>
          </a:prstGeom>
        </p:spPr>
        <p:txBody>
          <a:bodyPr wrap="none">
            <a:spAutoFit/>
          </a:bodyPr>
          <a:lstStyle/>
          <a:p>
            <a:r>
              <a:rPr lang="en-GB" sz="1000" dirty="0" smtClean="0">
                <a:latin typeface="+mj-lt"/>
              </a:rPr>
              <a:t>Quelle: </a:t>
            </a:r>
            <a:r>
              <a:rPr lang="en-GB" sz="1000" dirty="0" smtClean="0">
                <a:latin typeface="+mj-lt"/>
                <a:hlinkClick r:id="rId3"/>
              </a:rPr>
              <a:t>http</a:t>
            </a:r>
            <a:r>
              <a:rPr lang="en-GB" sz="1000" dirty="0">
                <a:latin typeface="+mj-lt"/>
                <a:hlinkClick r:id="rId3"/>
              </a:rPr>
              <a:t>://berlinwahlkarte2013.morgenpost.de</a:t>
            </a:r>
            <a:r>
              <a:rPr lang="en-GB" sz="1000" dirty="0" smtClean="0">
                <a:latin typeface="+mj-lt"/>
                <a:hlinkClick r:id="rId3"/>
              </a:rPr>
              <a:t>/</a:t>
            </a:r>
            <a:r>
              <a:rPr lang="en-GB" sz="1000" dirty="0" smtClean="0">
                <a:latin typeface="+mj-lt"/>
              </a:rPr>
              <a:t> </a:t>
            </a:r>
            <a:endParaRPr lang="en-GB" sz="1000" dirty="0">
              <a:latin typeface="+mj-lt"/>
            </a:endParaRPr>
          </a:p>
        </p:txBody>
      </p:sp>
    </p:spTree>
    <p:extLst>
      <p:ext uri="{BB962C8B-B14F-4D97-AF65-F5344CB8AC3E}">
        <p14:creationId xmlns:p14="http://schemas.microsoft.com/office/powerpoint/2010/main" val="1744650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85800"/>
            <a:ext cx="8070850" cy="914400"/>
          </a:xfrm>
        </p:spPr>
        <p:txBody>
          <a:bodyPr rtlCol="0">
            <a:noAutofit/>
          </a:bodyPr>
          <a:lstStyle/>
          <a:p>
            <a:pPr indent="-274320" eaLnBrk="1" fontAlgn="auto" hangingPunct="1">
              <a:spcBef>
                <a:spcPts val="0"/>
              </a:spcBef>
              <a:spcAft>
                <a:spcPts val="900"/>
              </a:spcAft>
              <a:defRPr/>
            </a:pPr>
            <a:r>
              <a:rPr lang="en-GB" dirty="0" err="1" smtClean="0"/>
              <a:t>Belgien</a:t>
            </a:r>
            <a:r>
              <a:rPr lang="en-GB" dirty="0" smtClean="0"/>
              <a:t>: Where’s my </a:t>
            </a:r>
            <a:r>
              <a:rPr lang="en-GB" dirty="0" err="1" smtClean="0"/>
              <a:t>Villo</a:t>
            </a:r>
            <a:r>
              <a:rPr lang="en-GB" dirty="0" smtClean="0"/>
              <a:t/>
            </a:r>
            <a:br>
              <a:rPr lang="en-GB" dirty="0" smtClean="0"/>
            </a:br>
            <a:r>
              <a:rPr lang="en-GB" sz="2000" b="0" i="0" dirty="0" err="1" smtClean="0">
                <a:solidFill>
                  <a:srgbClr val="000000"/>
                </a:solidFill>
                <a:ea typeface="+mn-ea"/>
                <a:cs typeface="+mn-cs"/>
              </a:rPr>
              <a:t>Crowdsourcing</a:t>
            </a:r>
            <a:r>
              <a:rPr lang="en-GB" sz="2000" b="0" i="0" dirty="0" smtClean="0">
                <a:solidFill>
                  <a:srgbClr val="000000"/>
                </a:solidFill>
                <a:ea typeface="+mn-ea"/>
                <a:cs typeface="+mn-cs"/>
              </a:rPr>
              <a:t>-Service-Monitoring</a:t>
            </a:r>
            <a:br>
              <a:rPr lang="en-GB" sz="2000" b="0" i="0" dirty="0" smtClean="0">
                <a:solidFill>
                  <a:srgbClr val="000000"/>
                </a:solidFill>
                <a:ea typeface="+mn-ea"/>
                <a:cs typeface="+mn-cs"/>
              </a:rPr>
            </a:br>
            <a:endParaRPr lang="en-GB" dirty="0"/>
          </a:p>
        </p:txBody>
      </p:sp>
      <p:sp>
        <p:nvSpPr>
          <p:cNvPr id="31747" name="Content Placeholder 2"/>
          <p:cNvSpPr>
            <a:spLocks noGrp="1"/>
          </p:cNvSpPr>
          <p:nvPr>
            <p:ph sz="quarter" idx="14"/>
          </p:nvPr>
        </p:nvSpPr>
        <p:spPr>
          <a:xfrm>
            <a:off x="533400" y="1817712"/>
            <a:ext cx="3962400" cy="4419600"/>
          </a:xfrm>
        </p:spPr>
        <p:txBody>
          <a:bodyPr/>
          <a:lstStyle/>
          <a:p>
            <a:pPr eaLnBrk="1" hangingPunct="1">
              <a:lnSpc>
                <a:spcPct val="80000"/>
              </a:lnSpc>
            </a:pPr>
            <a:r>
              <a:rPr lang="de-DE" sz="1800" dirty="0" err="1" smtClean="0">
                <a:hlinkClick r:id="rId3"/>
              </a:rPr>
              <a:t>Where's</a:t>
            </a:r>
            <a:r>
              <a:rPr lang="de-DE" sz="1800" dirty="0" smtClean="0">
                <a:hlinkClick r:id="rId3"/>
              </a:rPr>
              <a:t> </a:t>
            </a:r>
            <a:r>
              <a:rPr lang="de-DE" sz="1800" dirty="0" err="1" smtClean="0">
                <a:hlinkClick r:id="rId3"/>
              </a:rPr>
              <a:t>My</a:t>
            </a:r>
            <a:r>
              <a:rPr lang="de-DE" sz="1800" dirty="0" smtClean="0">
                <a:hlinkClick r:id="rId3"/>
              </a:rPr>
              <a:t> </a:t>
            </a:r>
            <a:r>
              <a:rPr lang="de-DE" sz="1800" dirty="0" err="1" smtClean="0">
                <a:hlinkClick r:id="rId3"/>
              </a:rPr>
              <a:t>Villo</a:t>
            </a:r>
            <a:r>
              <a:rPr lang="de-DE" sz="1800" dirty="0" smtClean="0">
                <a:hlinkClick r:id="rId3"/>
              </a:rPr>
              <a:t>?</a:t>
            </a:r>
            <a:r>
              <a:rPr lang="de-DE" sz="1800" dirty="0" smtClean="0"/>
              <a:t> verwendet Echtzeit-Daten, um den Auftritt des Brüsseler Verleihsystems „</a:t>
            </a:r>
            <a:r>
              <a:rPr lang="de-DE" sz="1800" dirty="0" err="1" smtClean="0"/>
              <a:t>Villo</a:t>
            </a:r>
            <a:r>
              <a:rPr lang="de-DE" sz="1800" dirty="0" smtClean="0"/>
              <a:t>!“, einer Public-Private </a:t>
            </a:r>
            <a:r>
              <a:rPr lang="de-DE" sz="1800" dirty="0" err="1" smtClean="0"/>
              <a:t>Partnership</a:t>
            </a:r>
            <a:r>
              <a:rPr lang="de-DE" sz="1800" dirty="0" smtClean="0"/>
              <a:t>, verfolgen zu können</a:t>
            </a:r>
          </a:p>
          <a:p>
            <a:pPr eaLnBrk="1" hangingPunct="1">
              <a:lnSpc>
                <a:spcPct val="80000"/>
              </a:lnSpc>
            </a:pPr>
            <a:r>
              <a:rPr lang="de-DE" sz="1800" dirty="0" smtClean="0"/>
              <a:t>Die Website ermöglicht den Benutzern, über die Verfügbarkeit von Fahrrädern zu berichten. Die Website präsentiert dann die empirischen Daten, die zu verbesserten Diensten führen</a:t>
            </a:r>
          </a:p>
          <a:p>
            <a:pPr eaLnBrk="1" hangingPunct="1">
              <a:lnSpc>
                <a:spcPct val="80000"/>
              </a:lnSpc>
            </a:pPr>
            <a:r>
              <a:rPr lang="de-DE" sz="1800" dirty="0" smtClean="0"/>
              <a:t>Die Website verwendet Open </a:t>
            </a:r>
            <a:r>
              <a:rPr lang="de-DE" sz="1800" dirty="0" err="1" smtClean="0"/>
              <a:t>Government</a:t>
            </a:r>
            <a:r>
              <a:rPr lang="de-DE" sz="1800" dirty="0" smtClean="0"/>
              <a:t> Data (Standort von Fahrradstationen) und fügt </a:t>
            </a:r>
            <a:r>
              <a:rPr lang="de-DE" sz="1800" dirty="0" err="1" smtClean="0"/>
              <a:t>Crowdsourcing</a:t>
            </a:r>
            <a:r>
              <a:rPr lang="de-DE" sz="1800" dirty="0" smtClean="0"/>
              <a:t> für die Qualitätsüberwachung und die Rückmeldung zum Stadtrat hinzu</a:t>
            </a:r>
          </a:p>
        </p:txBody>
      </p:sp>
      <p:sp>
        <p:nvSpPr>
          <p:cNvPr id="31749"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CE739CC1-A54F-4C8F-9606-A543ED43E01B}" type="slidenum">
              <a:rPr lang="en-GB" smtClean="0">
                <a:latin typeface="Arial" charset="0"/>
                <a:cs typeface="Arial" charset="0"/>
              </a:rPr>
              <a:pPr fontAlgn="base">
                <a:spcBef>
                  <a:spcPct val="0"/>
                </a:spcBef>
                <a:spcAft>
                  <a:spcPct val="0"/>
                </a:spcAft>
              </a:pPr>
              <a:t>27</a:t>
            </a:fld>
            <a:endParaRPr lang="en-GB" smtClean="0">
              <a:latin typeface="Arial" charset="0"/>
              <a:cs typeface="Arial" charset="0"/>
            </a:endParaRPr>
          </a:p>
        </p:txBody>
      </p:sp>
      <p:pic>
        <p:nvPicPr>
          <p:cNvPr id="2050" name="Picture 2"/>
          <p:cNvPicPr>
            <a:picLocks noChangeAspect="1" noChangeArrowheads="1"/>
          </p:cNvPicPr>
          <p:nvPr/>
        </p:nvPicPr>
        <p:blipFill>
          <a:blip r:embed="rId4" cstate="print"/>
          <a:srcRect/>
          <a:stretch>
            <a:fillRect/>
          </a:stretch>
        </p:blipFill>
        <p:spPr bwMode="auto">
          <a:xfrm>
            <a:off x="4643438" y="1773238"/>
            <a:ext cx="4032250" cy="4148137"/>
          </a:xfrm>
          <a:prstGeom prst="rect">
            <a:avLst/>
          </a:prstGeom>
          <a:ln>
            <a:noFill/>
          </a:ln>
          <a:effectLst>
            <a:outerShdw blurRad="292100" dist="139700" dir="2700000" algn="tl" rotWithShape="0">
              <a:srgbClr val="333333">
                <a:alpha val="65000"/>
              </a:srgbClr>
            </a:outerShdw>
          </a:effectLst>
          <a:extLst/>
        </p:spPr>
      </p:pic>
      <p:sp>
        <p:nvSpPr>
          <p:cNvPr id="31751" name="Rectangle 6"/>
          <p:cNvSpPr>
            <a:spLocks noChangeArrowheads="1"/>
          </p:cNvSpPr>
          <p:nvPr/>
        </p:nvSpPr>
        <p:spPr bwMode="auto">
          <a:xfrm>
            <a:off x="4635302" y="6021288"/>
            <a:ext cx="4032250" cy="400110"/>
          </a:xfrm>
          <a:prstGeom prst="rect">
            <a:avLst/>
          </a:prstGeom>
          <a:noFill/>
          <a:ln w="9525">
            <a:noFill/>
            <a:miter lim="800000"/>
            <a:headEnd/>
            <a:tailEnd/>
          </a:ln>
        </p:spPr>
        <p:txBody>
          <a:bodyPr>
            <a:spAutoFit/>
          </a:bodyPr>
          <a:lstStyle/>
          <a:p>
            <a:r>
              <a:rPr lang="en-GB" sz="1000" dirty="0" smtClean="0">
                <a:latin typeface="+mj-lt"/>
              </a:rPr>
              <a:t>Quelle: </a:t>
            </a:r>
            <a:r>
              <a:rPr lang="en-GB" sz="1000" dirty="0" smtClean="0">
                <a:latin typeface="+mj-lt"/>
                <a:hlinkClick r:id="rId5"/>
              </a:rPr>
              <a:t>http</a:t>
            </a:r>
            <a:r>
              <a:rPr lang="en-GB" sz="1000" dirty="0">
                <a:latin typeface="+mj-lt"/>
                <a:hlinkClick r:id="rId5"/>
              </a:rPr>
              <a:t>://blog.okfn.org/2010/10/29/open-data-in-public-private-partnerships-how-citizens-can-become-true-watchdogs</a:t>
            </a:r>
            <a:r>
              <a:rPr lang="en-GB" sz="1000" dirty="0" smtClean="0">
                <a:latin typeface="+mj-lt"/>
                <a:hlinkClick r:id="rId5"/>
              </a:rPr>
              <a:t>/</a:t>
            </a:r>
            <a:endParaRPr lang="en-GB" sz="1000" dirty="0" smtClean="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85800"/>
            <a:ext cx="8280400" cy="914400"/>
          </a:xfrm>
        </p:spPr>
        <p:txBody>
          <a:bodyPr rtlCol="0">
            <a:noAutofit/>
          </a:bodyPr>
          <a:lstStyle/>
          <a:p>
            <a:pPr indent="-274320" eaLnBrk="1" fontAlgn="auto" hangingPunct="1">
              <a:spcBef>
                <a:spcPts val="0"/>
              </a:spcBef>
              <a:spcAft>
                <a:spcPts val="900"/>
              </a:spcAft>
              <a:defRPr/>
            </a:pPr>
            <a:r>
              <a:rPr lang="de-DE" sz="2100" dirty="0" smtClean="0"/>
              <a:t>Dänemark: </a:t>
            </a:r>
            <a:r>
              <a:rPr lang="de-DE" sz="2100" dirty="0" err="1" smtClean="0"/>
              <a:t>Danish</a:t>
            </a:r>
            <a:r>
              <a:rPr lang="de-DE" sz="2100" dirty="0" smtClean="0"/>
              <a:t> Enterprise </a:t>
            </a:r>
            <a:r>
              <a:rPr lang="de-DE" sz="2100" dirty="0" err="1" smtClean="0"/>
              <a:t>and</a:t>
            </a:r>
            <a:r>
              <a:rPr lang="de-DE" sz="2100" dirty="0" smtClean="0"/>
              <a:t> </a:t>
            </a:r>
            <a:r>
              <a:rPr lang="de-DE" sz="2100" dirty="0" err="1" smtClean="0"/>
              <a:t>Construction</a:t>
            </a:r>
            <a:r>
              <a:rPr lang="de-DE" sz="2100" dirty="0" smtClean="0"/>
              <a:t> Authority</a:t>
            </a:r>
            <a:r>
              <a:rPr lang="de-DE" dirty="0" smtClean="0"/>
              <a:t/>
            </a:r>
            <a:br>
              <a:rPr lang="de-DE" dirty="0" smtClean="0"/>
            </a:br>
            <a:r>
              <a:rPr lang="de-DE" sz="2000" b="0" i="0" dirty="0" smtClean="0">
                <a:solidFill>
                  <a:srgbClr val="000000"/>
                </a:solidFill>
                <a:ea typeface="+mn-ea"/>
                <a:cs typeface="+mn-cs"/>
              </a:rPr>
              <a:t>Wachstum und höhere Einnahmen aus der Öffnung staatlicher Daten</a:t>
            </a:r>
            <a:br>
              <a:rPr lang="de-DE" sz="2000" b="0" i="0" dirty="0" smtClean="0">
                <a:solidFill>
                  <a:srgbClr val="000000"/>
                </a:solidFill>
                <a:ea typeface="+mn-ea"/>
                <a:cs typeface="+mn-cs"/>
              </a:rPr>
            </a:br>
            <a:endParaRPr lang="de-DE" dirty="0"/>
          </a:p>
        </p:txBody>
      </p:sp>
      <p:sp>
        <p:nvSpPr>
          <p:cNvPr id="32771" name="Content Placeholder 2"/>
          <p:cNvSpPr>
            <a:spLocks noGrp="1"/>
          </p:cNvSpPr>
          <p:nvPr>
            <p:ph sz="quarter" idx="14"/>
          </p:nvPr>
        </p:nvSpPr>
        <p:spPr>
          <a:xfrm>
            <a:off x="533400" y="1773238"/>
            <a:ext cx="3962400" cy="4398962"/>
          </a:xfrm>
        </p:spPr>
        <p:txBody>
          <a:bodyPr/>
          <a:lstStyle/>
          <a:p>
            <a:pPr eaLnBrk="1" hangingPunct="1"/>
            <a:r>
              <a:rPr lang="de-DE" sz="1800" dirty="0" smtClean="0"/>
              <a:t>Die </a:t>
            </a:r>
            <a:r>
              <a:rPr lang="de-DE" sz="1800" dirty="0" err="1" smtClean="0">
                <a:hlinkClick r:id="rId3"/>
              </a:rPr>
              <a:t>Danish</a:t>
            </a:r>
            <a:r>
              <a:rPr lang="de-DE" sz="1800" dirty="0" smtClean="0">
                <a:hlinkClick r:id="rId3"/>
              </a:rPr>
              <a:t> Enterprise </a:t>
            </a:r>
            <a:r>
              <a:rPr lang="de-DE" sz="1800" dirty="0" err="1" smtClean="0">
                <a:hlinkClick r:id="rId3"/>
              </a:rPr>
              <a:t>and</a:t>
            </a:r>
            <a:r>
              <a:rPr lang="de-DE" sz="1800" dirty="0" smtClean="0">
                <a:hlinkClick r:id="rId3"/>
              </a:rPr>
              <a:t> </a:t>
            </a:r>
            <a:r>
              <a:rPr lang="de-DE" sz="1800" dirty="0" err="1" smtClean="0">
                <a:hlinkClick r:id="rId3"/>
              </a:rPr>
              <a:t>Construction</a:t>
            </a:r>
            <a:r>
              <a:rPr lang="de-DE" sz="1800" dirty="0" smtClean="0">
                <a:hlinkClick r:id="rId3"/>
              </a:rPr>
              <a:t> Authority (DECA) </a:t>
            </a:r>
            <a:r>
              <a:rPr lang="de-DE" sz="1800" dirty="0" smtClean="0"/>
              <a:t>öffnete seine Daten im Jahr 2002 </a:t>
            </a:r>
          </a:p>
          <a:p>
            <a:pPr eaLnBrk="1" hangingPunct="1"/>
            <a:r>
              <a:rPr lang="de-DE" sz="1800" dirty="0" smtClean="0"/>
              <a:t>Die Zahl der Wiederverwender stieg um 10.000%, was zu einem Marktwachstum der Wiederverwendung von 1,000% in acht Jahren führte </a:t>
            </a:r>
          </a:p>
          <a:p>
            <a:pPr eaLnBrk="1" hangingPunct="1"/>
            <a:r>
              <a:rPr lang="de-DE" sz="1800" dirty="0" smtClean="0"/>
              <a:t>Die zusätzlichen Steuereinnahmen für die Regierung wurden auf ein Vierfaches im Vergleich mit den Einnahmenverlusten durch Gebühren geschätzt </a:t>
            </a:r>
          </a:p>
        </p:txBody>
      </p:sp>
      <p:sp>
        <p:nvSpPr>
          <p:cNvPr id="3277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161E96A4-336F-4202-979F-C9D7CE489CA0}" type="slidenum">
              <a:rPr lang="en-GB" smtClean="0">
                <a:latin typeface="Arial" charset="0"/>
                <a:cs typeface="Arial" charset="0"/>
              </a:rPr>
              <a:pPr fontAlgn="base">
                <a:spcBef>
                  <a:spcPct val="0"/>
                </a:spcBef>
                <a:spcAft>
                  <a:spcPct val="0"/>
                </a:spcAft>
              </a:pPr>
              <a:t>28</a:t>
            </a:fld>
            <a:endParaRPr lang="en-GB" smtClean="0">
              <a:latin typeface="Arial" charset="0"/>
              <a:cs typeface="Arial" charset="0"/>
            </a:endParaRPr>
          </a:p>
        </p:txBody>
      </p:sp>
      <p:pic>
        <p:nvPicPr>
          <p:cNvPr id="9218" name="Picture 2">
            <a:hlinkClick r:id="rId3"/>
          </p:cNvPr>
          <p:cNvPicPr>
            <a:picLocks noChangeAspect="1" noChangeArrowheads="1"/>
          </p:cNvPicPr>
          <p:nvPr/>
        </p:nvPicPr>
        <p:blipFill>
          <a:blip r:embed="rId4" cstate="print"/>
          <a:srcRect/>
          <a:stretch>
            <a:fillRect/>
          </a:stretch>
        </p:blipFill>
        <p:spPr bwMode="auto">
          <a:xfrm>
            <a:off x="4643438" y="1844675"/>
            <a:ext cx="3960812" cy="3257550"/>
          </a:xfrm>
          <a:prstGeom prst="rect">
            <a:avLst/>
          </a:prstGeom>
          <a:ln>
            <a:noFill/>
          </a:ln>
          <a:effectLst>
            <a:outerShdw blurRad="292100" dist="139700" dir="2700000" algn="tl" rotWithShape="0">
              <a:srgbClr val="333333">
                <a:alpha val="65000"/>
              </a:srgbClr>
            </a:outerShdw>
          </a:effectLst>
          <a:extLst/>
        </p:spPr>
      </p:pic>
      <p:sp>
        <p:nvSpPr>
          <p:cNvPr id="32775" name="TextBox 5"/>
          <p:cNvSpPr txBox="1">
            <a:spLocks noChangeArrowheads="1"/>
          </p:cNvSpPr>
          <p:nvPr/>
        </p:nvSpPr>
        <p:spPr bwMode="auto">
          <a:xfrm>
            <a:off x="5580063" y="1700213"/>
            <a:ext cx="2520950" cy="936625"/>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sp>
        <p:nvSpPr>
          <p:cNvPr id="32776" name="Rectangle 7"/>
          <p:cNvSpPr>
            <a:spLocks noChangeArrowheads="1"/>
          </p:cNvSpPr>
          <p:nvPr/>
        </p:nvSpPr>
        <p:spPr bwMode="auto">
          <a:xfrm>
            <a:off x="6095230" y="5157788"/>
            <a:ext cx="2448106" cy="246221"/>
          </a:xfrm>
          <a:prstGeom prst="rect">
            <a:avLst/>
          </a:prstGeom>
          <a:noFill/>
          <a:ln w="9525">
            <a:noFill/>
            <a:miter lim="800000"/>
            <a:headEnd/>
            <a:tailEnd/>
          </a:ln>
        </p:spPr>
        <p:txBody>
          <a:bodyPr wrap="none">
            <a:spAutoFit/>
          </a:bodyPr>
          <a:lstStyle/>
          <a:p>
            <a:r>
              <a:rPr lang="en-GB" sz="1000" dirty="0" smtClean="0">
                <a:latin typeface="+mj-lt"/>
              </a:rPr>
              <a:t>Quelle: </a:t>
            </a:r>
            <a:r>
              <a:rPr lang="en-GB" sz="1000" dirty="0" smtClean="0">
                <a:latin typeface="+mj-lt"/>
                <a:hlinkClick r:id="rId5"/>
              </a:rPr>
              <a:t>http</a:t>
            </a:r>
            <a:r>
              <a:rPr lang="en-GB" sz="1000" dirty="0">
                <a:latin typeface="+mj-lt"/>
                <a:hlinkClick r:id="rId5"/>
              </a:rPr>
              <a:t>://</a:t>
            </a:r>
            <a:r>
              <a:rPr lang="en-GB" sz="1000" dirty="0" smtClean="0">
                <a:latin typeface="+mj-lt"/>
                <a:hlinkClick r:id="rId5"/>
              </a:rPr>
              <a:t>dba.erhvervsstyrelsen.dk</a:t>
            </a:r>
            <a:endParaRPr lang="en-GB" sz="10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85800"/>
            <a:ext cx="8070850" cy="914400"/>
          </a:xfrm>
        </p:spPr>
        <p:txBody>
          <a:bodyPr rtlCol="0">
            <a:noAutofit/>
          </a:bodyPr>
          <a:lstStyle/>
          <a:p>
            <a:pPr indent="-274320" eaLnBrk="1" fontAlgn="auto" hangingPunct="1">
              <a:spcBef>
                <a:spcPts val="0"/>
              </a:spcBef>
              <a:spcAft>
                <a:spcPts val="900"/>
              </a:spcAft>
              <a:defRPr/>
            </a:pPr>
            <a:r>
              <a:rPr lang="de-DE" dirty="0" smtClean="0"/>
              <a:t>Frankreich: Open Food Facts</a:t>
            </a:r>
            <a:br>
              <a:rPr lang="de-DE" dirty="0" smtClean="0"/>
            </a:br>
            <a:r>
              <a:rPr lang="de-DE" sz="2000" b="0" i="0" dirty="0" smtClean="0">
                <a:solidFill>
                  <a:srgbClr val="000000"/>
                </a:solidFill>
                <a:ea typeface="+mn-ea"/>
                <a:cs typeface="+mn-cs"/>
              </a:rPr>
              <a:t>Öffnung von Nahrungsmittelinformationen</a:t>
            </a:r>
            <a:endParaRPr lang="de-DE" dirty="0"/>
          </a:p>
        </p:txBody>
      </p:sp>
      <p:sp>
        <p:nvSpPr>
          <p:cNvPr id="33795" name="Content Placeholder 2"/>
          <p:cNvSpPr>
            <a:spLocks noGrp="1"/>
          </p:cNvSpPr>
          <p:nvPr>
            <p:ph sz="quarter" idx="14"/>
          </p:nvPr>
        </p:nvSpPr>
        <p:spPr>
          <a:xfrm>
            <a:off x="533400" y="1752600"/>
            <a:ext cx="3894584" cy="4419600"/>
          </a:xfrm>
        </p:spPr>
        <p:txBody>
          <a:bodyPr/>
          <a:lstStyle/>
          <a:p>
            <a:r>
              <a:rPr lang="de-DE" sz="1800" dirty="0" smtClean="0">
                <a:hlinkClick r:id="rId3"/>
              </a:rPr>
              <a:t>Open Food Facts France</a:t>
            </a:r>
            <a:r>
              <a:rPr lang="de-DE" sz="1800" dirty="0" smtClean="0"/>
              <a:t> sammelt Daten über Ernährungsprodukte auf der ganzen Welt in einer kooperativen Weise. Dies geschieht beispielsweise, indem die Benutzer ein Produkt mit einer App auf ihrem Smartphone scannen</a:t>
            </a:r>
          </a:p>
          <a:p>
            <a:endParaRPr lang="en-GB" sz="1800" dirty="0"/>
          </a:p>
          <a:p>
            <a:r>
              <a:rPr lang="de-DE" sz="1800" dirty="0" smtClean="0"/>
              <a:t>Alle gesammelten Informationen sind  anschließend offen und frei zugänglich</a:t>
            </a:r>
            <a:endParaRPr lang="de-DE" sz="1800" dirty="0"/>
          </a:p>
        </p:txBody>
      </p:sp>
      <p:sp>
        <p:nvSpPr>
          <p:cNvPr id="33796" name="Content Placeholder 6"/>
          <p:cNvSpPr>
            <a:spLocks noGrp="1"/>
          </p:cNvSpPr>
          <p:nvPr>
            <p:ph sz="quarter" idx="15"/>
          </p:nvPr>
        </p:nvSpPr>
        <p:spPr>
          <a:xfrm>
            <a:off x="4648200" y="1752600"/>
            <a:ext cx="3962400" cy="4419600"/>
          </a:xfrm>
        </p:spPr>
        <p:txBody>
          <a:bodyPr/>
          <a:lstStyle/>
          <a:p>
            <a:pPr eaLnBrk="1" hangingPunct="1"/>
            <a:r>
              <a:rPr lang="en-GB" smtClean="0"/>
              <a:t> </a:t>
            </a:r>
          </a:p>
        </p:txBody>
      </p:sp>
      <p:sp>
        <p:nvSpPr>
          <p:cNvPr id="33797"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98007F96-F52D-442E-89F6-6B36A40DEA38}" type="slidenum">
              <a:rPr lang="en-GB" smtClean="0">
                <a:latin typeface="Arial" charset="0"/>
                <a:cs typeface="Arial" charset="0"/>
              </a:rPr>
              <a:pPr fontAlgn="base">
                <a:spcBef>
                  <a:spcPct val="0"/>
                </a:spcBef>
                <a:spcAft>
                  <a:spcPct val="0"/>
                </a:spcAft>
              </a:pPr>
              <a:t>29</a:t>
            </a:fld>
            <a:endParaRPr lang="en-GB" smtClean="0">
              <a:latin typeface="Arial" charset="0"/>
              <a:cs typeface="Arial" charset="0"/>
            </a:endParaRPr>
          </a:p>
        </p:txBody>
      </p:sp>
      <p:sp>
        <p:nvSpPr>
          <p:cNvPr id="33799" name="TextBox 5"/>
          <p:cNvSpPr txBox="1">
            <a:spLocks noChangeArrowheads="1"/>
          </p:cNvSpPr>
          <p:nvPr/>
        </p:nvSpPr>
        <p:spPr bwMode="auto">
          <a:xfrm>
            <a:off x="5580063" y="1700213"/>
            <a:ext cx="2520950" cy="936625"/>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924944"/>
            <a:ext cx="4451623" cy="188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685800"/>
            <a:ext cx="8070850" cy="914400"/>
          </a:xfrm>
        </p:spPr>
        <p:txBody>
          <a:bodyPr/>
          <a:lstStyle/>
          <a:p>
            <a:pPr eaLnBrk="1" hangingPunct="1"/>
            <a:r>
              <a:rPr lang="en-GB" smtClean="0"/>
              <a:t>Lernziele</a:t>
            </a:r>
          </a:p>
        </p:txBody>
      </p:sp>
      <p:sp>
        <p:nvSpPr>
          <p:cNvPr id="15363" name="Content Placeholder 2"/>
          <p:cNvSpPr>
            <a:spLocks noGrp="1"/>
          </p:cNvSpPr>
          <p:nvPr>
            <p:ph sz="quarter" idx="15"/>
          </p:nvPr>
        </p:nvSpPr>
        <p:spPr/>
        <p:txBody>
          <a:bodyPr/>
          <a:lstStyle/>
          <a:p>
            <a:pPr eaLnBrk="1" hangingPunct="1"/>
            <a:r>
              <a:rPr lang="de-DE" dirty="0" smtClean="0"/>
              <a:t>Am Ende dieses Trainingsmoduls sollten Sie:</a:t>
            </a:r>
          </a:p>
          <a:p>
            <a:pPr lvl="1" eaLnBrk="1" hangingPunct="1"/>
            <a:r>
              <a:rPr lang="de-DE" dirty="0" smtClean="0"/>
              <a:t>Open Data, Open </a:t>
            </a:r>
            <a:r>
              <a:rPr lang="de-DE" dirty="0" err="1" smtClean="0"/>
              <a:t>Government</a:t>
            </a:r>
            <a:r>
              <a:rPr lang="de-DE" dirty="0" smtClean="0"/>
              <a:t> Data sowie </a:t>
            </a:r>
            <a:r>
              <a:rPr lang="de-DE" dirty="0" err="1" smtClean="0"/>
              <a:t>Linked</a:t>
            </a:r>
            <a:r>
              <a:rPr lang="de-DE" dirty="0" smtClean="0"/>
              <a:t> Data kennen und wissen, wie diese Konzepte sich aufeinander beziehen</a:t>
            </a:r>
          </a:p>
          <a:p>
            <a:pPr lvl="1" eaLnBrk="1" hangingPunct="1"/>
            <a:r>
              <a:rPr lang="de-DE" dirty="0" smtClean="0"/>
              <a:t>Open </a:t>
            </a:r>
            <a:r>
              <a:rPr lang="de-DE" dirty="0" err="1" smtClean="0"/>
              <a:t>Government</a:t>
            </a:r>
            <a:r>
              <a:rPr lang="de-DE" dirty="0" smtClean="0"/>
              <a:t> Data sowie verwandte Richtlinien und Initiativen kennen</a:t>
            </a:r>
          </a:p>
          <a:p>
            <a:pPr lvl="1" eaLnBrk="1" hangingPunct="1"/>
            <a:r>
              <a:rPr lang="de-DE" dirty="0" smtClean="0"/>
              <a:t>die Rolle der PSI-Richtlinie bei der „Öffnung“ von Regierungsdaten kennen</a:t>
            </a:r>
          </a:p>
          <a:p>
            <a:pPr eaLnBrk="1" hangingPunct="1"/>
            <a:endParaRPr lang="de-DE" dirty="0" smtClean="0"/>
          </a:p>
        </p:txBody>
      </p:sp>
      <p:sp>
        <p:nvSpPr>
          <p:cNvPr id="153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887E8364-1851-4429-A7A6-69476BD4D6C8}" type="slidenum">
              <a:rPr lang="en-GB" smtClean="0">
                <a:latin typeface="Arial" charset="0"/>
                <a:cs typeface="Arial" charset="0"/>
              </a:rPr>
              <a:pPr fontAlgn="base">
                <a:spcBef>
                  <a:spcPct val="0"/>
                </a:spcBef>
                <a:spcAft>
                  <a:spcPct val="0"/>
                </a:spcAft>
              </a:pPr>
              <a:t>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9750" y="685800"/>
            <a:ext cx="8070850" cy="914400"/>
          </a:xfrm>
        </p:spPr>
        <p:txBody>
          <a:bodyPr/>
          <a:lstStyle/>
          <a:p>
            <a:pPr eaLnBrk="1" hangingPunct="1"/>
            <a:r>
              <a:rPr lang="de-DE" sz="2200" dirty="0" smtClean="0"/>
              <a:t>Frankreich: PLF (</a:t>
            </a:r>
            <a:r>
              <a:rPr lang="de-DE" sz="2200" dirty="0" err="1" smtClean="0"/>
              <a:t>Projet</a:t>
            </a:r>
            <a:r>
              <a:rPr lang="de-DE" sz="2200" dirty="0" smtClean="0"/>
              <a:t> de </a:t>
            </a:r>
            <a:r>
              <a:rPr lang="de-DE" sz="2200" dirty="0" err="1" smtClean="0"/>
              <a:t>loi</a:t>
            </a:r>
            <a:r>
              <a:rPr lang="de-DE" sz="2200" dirty="0" smtClean="0"/>
              <a:t> de </a:t>
            </a:r>
            <a:r>
              <a:rPr lang="de-DE" sz="2200" dirty="0" err="1" smtClean="0"/>
              <a:t>finances</a:t>
            </a:r>
            <a:r>
              <a:rPr lang="de-DE" sz="2200" dirty="0" smtClean="0"/>
              <a:t> </a:t>
            </a:r>
            <a:r>
              <a:rPr lang="de-DE" sz="2200" dirty="0" err="1" smtClean="0"/>
              <a:t>pour</a:t>
            </a:r>
            <a:r>
              <a:rPr lang="de-DE" sz="2200" dirty="0" smtClean="0"/>
              <a:t> 2013)</a:t>
            </a:r>
            <a:r>
              <a:rPr lang="de-DE" dirty="0" smtClean="0"/>
              <a:t/>
            </a:r>
            <a:br>
              <a:rPr lang="de-DE" dirty="0" smtClean="0"/>
            </a:br>
            <a:r>
              <a:rPr lang="de-DE" sz="2000" b="0" i="0" dirty="0" smtClean="0"/>
              <a:t>Daten-Journalismus</a:t>
            </a:r>
          </a:p>
        </p:txBody>
      </p:sp>
      <p:sp>
        <p:nvSpPr>
          <p:cNvPr id="34819" name="Content Placeholder 2"/>
          <p:cNvSpPr>
            <a:spLocks noGrp="1"/>
          </p:cNvSpPr>
          <p:nvPr>
            <p:ph sz="quarter" idx="14"/>
          </p:nvPr>
        </p:nvSpPr>
        <p:spPr>
          <a:xfrm>
            <a:off x="533400" y="1752600"/>
            <a:ext cx="3962400" cy="4419600"/>
          </a:xfrm>
        </p:spPr>
        <p:txBody>
          <a:bodyPr/>
          <a:lstStyle/>
          <a:p>
            <a:pPr eaLnBrk="1" hangingPunct="1"/>
            <a:r>
              <a:rPr lang="de-DE" sz="1800" dirty="0" smtClean="0"/>
              <a:t>Die französische Zeitung Le Monde analysiert Open </a:t>
            </a:r>
            <a:r>
              <a:rPr lang="de-DE" sz="1800" dirty="0" err="1" smtClean="0"/>
              <a:t>Government</a:t>
            </a:r>
            <a:r>
              <a:rPr lang="de-DE" sz="1800" dirty="0" smtClean="0"/>
              <a:t> Data, um Informationen für ihre Artikel zu sammeln</a:t>
            </a:r>
          </a:p>
          <a:p>
            <a:pPr eaLnBrk="1" hangingPunct="1"/>
            <a:r>
              <a:rPr lang="de-DE" sz="1800" dirty="0" smtClean="0"/>
              <a:t>Der auf dem Bild dargestellte </a:t>
            </a:r>
            <a:r>
              <a:rPr lang="de-DE" sz="1800" dirty="0" smtClean="0">
                <a:hlinkClick r:id="rId3"/>
              </a:rPr>
              <a:t>Zeitungsartikel </a:t>
            </a:r>
            <a:r>
              <a:rPr lang="de-DE" sz="1800" dirty="0" smtClean="0"/>
              <a:t>visualisiert die wichtigsten Bereiche der öffentlichen Ausgaben des von der Regierung vorgeschlagenen Haushalts</a:t>
            </a:r>
          </a:p>
        </p:txBody>
      </p:sp>
      <p:sp>
        <p:nvSpPr>
          <p:cNvPr id="3482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E806DD4A-4C85-4888-9946-3A1ADCD8356B}" type="slidenum">
              <a:rPr lang="en-GB" smtClean="0">
                <a:latin typeface="Arial" charset="0"/>
                <a:cs typeface="Arial" charset="0"/>
              </a:rPr>
              <a:pPr fontAlgn="base">
                <a:spcBef>
                  <a:spcPct val="0"/>
                </a:spcBef>
                <a:spcAft>
                  <a:spcPct val="0"/>
                </a:spcAft>
              </a:pPr>
              <a:t>30</a:t>
            </a:fld>
            <a:endParaRPr lang="en-GB" smtClean="0">
              <a:latin typeface="Arial" charset="0"/>
              <a:cs typeface="Arial" charset="0"/>
            </a:endParaRPr>
          </a:p>
        </p:txBody>
      </p:sp>
      <p:pic>
        <p:nvPicPr>
          <p:cNvPr id="4098" name="Picture 2">
            <a:hlinkClick r:id="rId3"/>
          </p:cNvPr>
          <p:cNvPicPr>
            <a:picLocks noChangeAspect="1" noChangeArrowheads="1"/>
          </p:cNvPicPr>
          <p:nvPr/>
        </p:nvPicPr>
        <p:blipFill>
          <a:blip r:embed="rId4" cstate="print"/>
          <a:srcRect/>
          <a:stretch>
            <a:fillRect/>
          </a:stretch>
        </p:blipFill>
        <p:spPr bwMode="auto">
          <a:xfrm>
            <a:off x="5003800" y="1773238"/>
            <a:ext cx="3240088" cy="4411662"/>
          </a:xfrm>
          <a:prstGeom prst="rect">
            <a:avLst/>
          </a:prstGeom>
          <a:ln>
            <a:noFill/>
          </a:ln>
          <a:effectLst>
            <a:outerShdw blurRad="292100" dist="139700" dir="2700000" algn="tl" rotWithShape="0">
              <a:srgbClr val="333333">
                <a:alpha val="65000"/>
              </a:srgbClr>
            </a:outerShdw>
          </a:effectLst>
          <a:extLst/>
        </p:spPr>
      </p:pic>
      <p:sp>
        <p:nvSpPr>
          <p:cNvPr id="34823" name="Rectangle 5"/>
          <p:cNvSpPr>
            <a:spLocks noChangeArrowheads="1"/>
          </p:cNvSpPr>
          <p:nvPr/>
        </p:nvSpPr>
        <p:spPr bwMode="auto">
          <a:xfrm>
            <a:off x="467544" y="5805264"/>
            <a:ext cx="4464248" cy="400110"/>
          </a:xfrm>
          <a:prstGeom prst="rect">
            <a:avLst/>
          </a:prstGeom>
          <a:noFill/>
          <a:ln w="9525">
            <a:noFill/>
            <a:miter lim="800000"/>
            <a:headEnd/>
            <a:tailEnd/>
          </a:ln>
        </p:spPr>
        <p:txBody>
          <a:bodyPr wrap="square">
            <a:spAutoFit/>
          </a:bodyPr>
          <a:lstStyle/>
          <a:p>
            <a:r>
              <a:rPr lang="en-GB" sz="1000" dirty="0" smtClean="0">
                <a:latin typeface="+mj-lt"/>
              </a:rPr>
              <a:t>Quelle: </a:t>
            </a:r>
            <a:r>
              <a:rPr lang="en-GB" sz="1000" dirty="0" smtClean="0">
                <a:latin typeface="+mj-lt"/>
                <a:hlinkClick r:id="rId5"/>
              </a:rPr>
              <a:t>http</a:t>
            </a:r>
            <a:r>
              <a:rPr lang="en-GB" sz="1000" dirty="0">
                <a:latin typeface="+mj-lt"/>
                <a:hlinkClick r:id="rId5"/>
              </a:rPr>
              <a:t>://www.lemonde.fr/politique/article/2012/10/16/plf-des-avions-au-bouclier-fiscal-la-java-des </a:t>
            </a:r>
            <a:r>
              <a:rPr lang="en-GB" sz="1000" dirty="0" err="1">
                <a:latin typeface="+mj-lt"/>
                <a:hlinkClick r:id="rId5"/>
              </a:rPr>
              <a:t>amendements</a:t>
            </a:r>
            <a:r>
              <a:rPr lang="en-GB" sz="1000" dirty="0">
                <a:latin typeface="+mj-lt"/>
                <a:hlinkClick r:id="rId5"/>
              </a:rPr>
              <a:t>_ </a:t>
            </a:r>
            <a:r>
              <a:rPr lang="en-GB" sz="1000" dirty="0" smtClean="0">
                <a:latin typeface="+mj-lt"/>
                <a:hlinkClick r:id="rId5"/>
              </a:rPr>
              <a:t>1776093_823448.html</a:t>
            </a:r>
            <a:r>
              <a:rPr lang="en-GB" sz="1000" dirty="0" smtClean="0">
                <a:latin typeface="+mj-lt"/>
              </a:rPr>
              <a:t> </a:t>
            </a:r>
            <a:endParaRPr lang="en-GB" sz="10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85800"/>
            <a:ext cx="8070850" cy="914400"/>
          </a:xfrm>
        </p:spPr>
        <p:txBody>
          <a:bodyPr rtlCol="0">
            <a:noAutofit/>
          </a:bodyPr>
          <a:lstStyle/>
          <a:p>
            <a:pPr indent="-274320" eaLnBrk="1" fontAlgn="auto" hangingPunct="1">
              <a:spcBef>
                <a:spcPts val="0"/>
              </a:spcBef>
              <a:spcAft>
                <a:spcPts val="900"/>
              </a:spcAft>
              <a:defRPr/>
            </a:pPr>
            <a:r>
              <a:rPr lang="de-DE" dirty="0" smtClean="0"/>
              <a:t>UK: </a:t>
            </a:r>
            <a:r>
              <a:rPr lang="de-DE" dirty="0" err="1" smtClean="0"/>
              <a:t>FixMyStreet</a:t>
            </a:r>
            <a:r>
              <a:rPr lang="de-DE" dirty="0" smtClean="0"/>
              <a:t/>
            </a:r>
            <a:br>
              <a:rPr lang="de-DE" dirty="0" smtClean="0"/>
            </a:br>
            <a:r>
              <a:rPr lang="de-DE" sz="2000" b="0" i="0" dirty="0" smtClean="0">
                <a:solidFill>
                  <a:srgbClr val="000000"/>
                </a:solidFill>
                <a:ea typeface="+mn-ea"/>
                <a:cs typeface="+mn-cs"/>
              </a:rPr>
              <a:t>Problemberichterstattung durch </a:t>
            </a:r>
            <a:r>
              <a:rPr lang="de-DE" sz="2000" b="0" i="0" dirty="0" err="1" smtClean="0">
                <a:solidFill>
                  <a:srgbClr val="000000"/>
                </a:solidFill>
                <a:ea typeface="+mn-ea"/>
                <a:cs typeface="+mn-cs"/>
              </a:rPr>
              <a:t>Crowdsourcing</a:t>
            </a:r>
            <a:r>
              <a:rPr lang="de-DE" sz="2000" b="0" i="0" dirty="0" smtClean="0">
                <a:solidFill>
                  <a:srgbClr val="000000"/>
                </a:solidFill>
                <a:ea typeface="+mn-ea"/>
                <a:cs typeface="+mn-cs"/>
              </a:rPr>
              <a:t/>
            </a:r>
            <a:br>
              <a:rPr lang="de-DE" sz="2000" b="0" i="0" dirty="0" smtClean="0">
                <a:solidFill>
                  <a:srgbClr val="000000"/>
                </a:solidFill>
                <a:ea typeface="+mn-ea"/>
                <a:cs typeface="+mn-cs"/>
              </a:rPr>
            </a:br>
            <a:endParaRPr lang="de-DE" dirty="0"/>
          </a:p>
        </p:txBody>
      </p:sp>
      <p:sp>
        <p:nvSpPr>
          <p:cNvPr id="3584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18ECA06A-087E-42CA-8BF4-EE04E1058372}" type="slidenum">
              <a:rPr lang="en-GB" smtClean="0">
                <a:latin typeface="Arial" charset="0"/>
                <a:cs typeface="Arial" charset="0"/>
              </a:rPr>
              <a:pPr fontAlgn="base">
                <a:spcBef>
                  <a:spcPct val="0"/>
                </a:spcBef>
                <a:spcAft>
                  <a:spcPct val="0"/>
                </a:spcAft>
              </a:pPr>
              <a:t>31</a:t>
            </a:fld>
            <a:endParaRPr lang="en-GB" smtClean="0">
              <a:latin typeface="Arial" charset="0"/>
              <a:cs typeface="Arial" charset="0"/>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4716016" y="1773238"/>
            <a:ext cx="3888234" cy="4151312"/>
          </a:xfrm>
          <a:prstGeom prst="rect">
            <a:avLst/>
          </a:prstGeom>
          <a:ln>
            <a:noFill/>
          </a:ln>
          <a:effectLst>
            <a:outerShdw blurRad="292100" dist="139700" dir="2700000" algn="tl" rotWithShape="0">
              <a:srgbClr val="333333">
                <a:alpha val="65000"/>
              </a:srgbClr>
            </a:outerShdw>
          </a:effectLst>
          <a:extLst/>
        </p:spPr>
      </p:pic>
      <p:sp>
        <p:nvSpPr>
          <p:cNvPr id="6" name="Rectangle 5"/>
          <p:cNvSpPr/>
          <p:nvPr/>
        </p:nvSpPr>
        <p:spPr>
          <a:xfrm>
            <a:off x="6372200" y="5949950"/>
            <a:ext cx="2350323" cy="246221"/>
          </a:xfrm>
          <a:prstGeom prst="rect">
            <a:avLst/>
          </a:prstGeom>
          <a:effectLst>
            <a:outerShdw blurRad="63500" sx="102000" sy="102000" algn="ctr" rotWithShape="0">
              <a:prstClr val="black">
                <a:alpha val="40000"/>
              </a:prstClr>
            </a:outerShdw>
          </a:effectLst>
        </p:spPr>
        <p:txBody>
          <a:bodyPr wrap="none">
            <a:spAutoFit/>
          </a:bodyPr>
          <a:lstStyle/>
          <a:p>
            <a:pPr fontAlgn="auto">
              <a:spcBef>
                <a:spcPts val="0"/>
              </a:spcBef>
              <a:spcAft>
                <a:spcPts val="0"/>
              </a:spcAft>
              <a:defRPr/>
            </a:pPr>
            <a:r>
              <a:rPr lang="en-GB" sz="1000" dirty="0">
                <a:latin typeface="+mj-lt"/>
                <a:cs typeface="Arial" pitchFamily="34" charset="0"/>
              </a:rPr>
              <a:t> </a:t>
            </a:r>
            <a:r>
              <a:rPr lang="en-GB" sz="1000" dirty="0" smtClean="0">
                <a:latin typeface="+mj-lt"/>
                <a:cs typeface="Arial" pitchFamily="34" charset="0"/>
              </a:rPr>
              <a:t>Quelle: </a:t>
            </a:r>
            <a:r>
              <a:rPr lang="en-GB" sz="1000" u="sng" dirty="0" smtClean="0">
                <a:latin typeface="+mj-lt"/>
                <a:cs typeface="Arial" pitchFamily="34" charset="0"/>
                <a:hlinkClick r:id="rId3"/>
              </a:rPr>
              <a:t>http</a:t>
            </a:r>
            <a:r>
              <a:rPr lang="en-GB" sz="1000" u="sng" dirty="0">
                <a:latin typeface="+mj-lt"/>
                <a:cs typeface="Arial" pitchFamily="34" charset="0"/>
                <a:hlinkClick r:id="rId3"/>
              </a:rPr>
              <a:t>://</a:t>
            </a:r>
            <a:r>
              <a:rPr lang="en-GB" sz="1000" u="sng" dirty="0" smtClean="0">
                <a:latin typeface="+mj-lt"/>
                <a:cs typeface="Arial" pitchFamily="34" charset="0"/>
                <a:hlinkClick r:id="rId3"/>
              </a:rPr>
              <a:t>www.fixmystreet.com</a:t>
            </a:r>
            <a:endParaRPr lang="en-GB" sz="1000" dirty="0">
              <a:latin typeface="+mj-lt"/>
              <a:cs typeface="+mn-cs"/>
            </a:endParaRPr>
          </a:p>
        </p:txBody>
      </p:sp>
      <p:sp>
        <p:nvSpPr>
          <p:cNvPr id="8" name="Content Placeholder 2"/>
          <p:cNvSpPr>
            <a:spLocks noGrp="1"/>
          </p:cNvSpPr>
          <p:nvPr>
            <p:ph sz="quarter" idx="14"/>
          </p:nvPr>
        </p:nvSpPr>
        <p:spPr>
          <a:xfrm>
            <a:off x="533400" y="1752600"/>
            <a:ext cx="3962400" cy="4419600"/>
          </a:xfrm>
        </p:spPr>
        <p:txBody>
          <a:bodyPr/>
          <a:lstStyle/>
          <a:p>
            <a:pPr eaLnBrk="1" hangingPunct="1"/>
            <a:r>
              <a:rPr lang="de-DE" sz="1800" dirty="0" err="1">
                <a:hlinkClick r:id="rId3"/>
              </a:rPr>
              <a:t>FixMyStreet</a:t>
            </a:r>
            <a:r>
              <a:rPr lang="de-DE" sz="1800" dirty="0"/>
              <a:t> ist eine Website, die Bürgern dabei helfen </a:t>
            </a:r>
            <a:r>
              <a:rPr lang="de-DE" sz="1800" dirty="0" smtClean="0"/>
              <a:t>soll </a:t>
            </a:r>
            <a:r>
              <a:rPr lang="de-DE" sz="1800" dirty="0"/>
              <a:t>lokale Probleme, die sie gefunden haben, dem Gemeinderat bekannt zu geben, anzuzeigen, oder zu diskutieren, indem sie sie einfach auf einer Karte </a:t>
            </a:r>
            <a:r>
              <a:rPr lang="de-DE" sz="1800" dirty="0" smtClean="0"/>
              <a:t>einzeichnen</a:t>
            </a:r>
            <a:endParaRPr lang="de-DE" sz="1800" dirty="0"/>
          </a:p>
          <a:p>
            <a:pPr eaLnBrk="1" hangingPunct="1"/>
            <a:r>
              <a:rPr lang="de-DE" sz="1800" dirty="0"/>
              <a:t>Die Website wurde von </a:t>
            </a:r>
            <a:r>
              <a:rPr lang="de-DE" sz="1800" dirty="0" err="1"/>
              <a:t>mySociety</a:t>
            </a:r>
            <a:r>
              <a:rPr lang="de-DE" sz="1800" dirty="0"/>
              <a:t> konstruiert, </a:t>
            </a:r>
            <a:r>
              <a:rPr lang="de-DE" sz="1800" dirty="0" smtClean="0"/>
              <a:t>dem Projekt </a:t>
            </a:r>
            <a:r>
              <a:rPr lang="de-DE" sz="1800" dirty="0"/>
              <a:t>einer </a:t>
            </a:r>
            <a:r>
              <a:rPr lang="de-DE" sz="1800" dirty="0" smtClean="0"/>
              <a:t>Wohltätigkeitsorganisation</a:t>
            </a:r>
            <a:r>
              <a:rPr lang="de-DE" sz="1800" dirty="0"/>
              <a:t>, die sich aus einer Gemeinschaft von Freiwilligen entwickelt </a:t>
            </a:r>
            <a:r>
              <a:rPr lang="de-DE" sz="1800" dirty="0" smtClean="0"/>
              <a:t>hat. </a:t>
            </a:r>
            <a:r>
              <a:rPr lang="de-DE" sz="1800" dirty="0"/>
              <a:t>Sie nutzt dabei Karten des </a:t>
            </a:r>
            <a:r>
              <a:rPr lang="de-DE" sz="1800" dirty="0">
                <a:hlinkClick r:id="rId5"/>
              </a:rPr>
              <a:t>UK </a:t>
            </a:r>
            <a:r>
              <a:rPr lang="de-DE" sz="1800" dirty="0" err="1">
                <a:hlinkClick r:id="rId5"/>
              </a:rPr>
              <a:t>Ordnance</a:t>
            </a:r>
            <a:r>
              <a:rPr lang="de-DE" sz="1800" dirty="0">
                <a:hlinkClick r:id="rId5"/>
              </a:rPr>
              <a:t> </a:t>
            </a:r>
            <a:r>
              <a:rPr lang="de-DE" sz="1800" dirty="0" smtClean="0">
                <a:hlinkClick r:id="rId5"/>
              </a:rPr>
              <a:t>Service</a:t>
            </a:r>
            <a:endParaRPr lang="de-DE" sz="1800" dirty="0"/>
          </a:p>
          <a:p>
            <a:pPr eaLnBrk="1" hangingPunct="1"/>
            <a:endParaRPr lang="de-DE"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9750" y="685800"/>
            <a:ext cx="8070850" cy="914400"/>
          </a:xfrm>
        </p:spPr>
        <p:txBody>
          <a:bodyPr/>
          <a:lstStyle/>
          <a:p>
            <a:pPr eaLnBrk="1" hangingPunct="1"/>
            <a:r>
              <a:rPr lang="en-GB" smtClean="0"/>
              <a:t>UK: UK Pharmacy</a:t>
            </a:r>
            <a:br>
              <a:rPr lang="en-GB" smtClean="0"/>
            </a:br>
            <a:r>
              <a:rPr lang="de-DE" sz="2000" b="0" i="0" smtClean="0"/>
              <a:t>Nutzerorientierte Dienstleistungen der Regierung</a:t>
            </a:r>
          </a:p>
        </p:txBody>
      </p:sp>
      <p:sp>
        <p:nvSpPr>
          <p:cNvPr id="36867" name="Content Placeholder 2"/>
          <p:cNvSpPr>
            <a:spLocks noGrp="1"/>
          </p:cNvSpPr>
          <p:nvPr>
            <p:ph sz="quarter" idx="14"/>
          </p:nvPr>
        </p:nvSpPr>
        <p:spPr>
          <a:xfrm>
            <a:off x="533400" y="1752600"/>
            <a:ext cx="3962400" cy="4419600"/>
          </a:xfrm>
        </p:spPr>
        <p:txBody>
          <a:bodyPr/>
          <a:lstStyle/>
          <a:p>
            <a:pPr eaLnBrk="1" hangingPunct="1"/>
            <a:r>
              <a:rPr lang="de-DE" dirty="0" smtClean="0">
                <a:hlinkClick r:id="rId3"/>
              </a:rPr>
              <a:t>UK </a:t>
            </a:r>
            <a:r>
              <a:rPr lang="de-DE" dirty="0" err="1" smtClean="0">
                <a:hlinkClick r:id="rId3"/>
              </a:rPr>
              <a:t>Pharmacy</a:t>
            </a:r>
            <a:r>
              <a:rPr lang="de-DE" dirty="0" smtClean="0"/>
              <a:t> hilft den Bürgern im Vereinigten Königreich per Smartphone ihre nächste Apotheke zu finden</a:t>
            </a:r>
          </a:p>
          <a:p>
            <a:pPr eaLnBrk="1" hangingPunct="1"/>
            <a:r>
              <a:rPr lang="de-DE" dirty="0" smtClean="0"/>
              <a:t>Sie können </a:t>
            </a:r>
            <a:r>
              <a:rPr lang="de-DE" dirty="0"/>
              <a:t>mit Hilfe des GPS ihres Handys eine </a:t>
            </a:r>
            <a:r>
              <a:rPr lang="de-DE" dirty="0" smtClean="0"/>
              <a:t>Apotheke oder Drogerie über den Namen eines Ortes oder eine PLZ suchen</a:t>
            </a:r>
          </a:p>
          <a:p>
            <a:pPr eaLnBrk="1" hangingPunct="1"/>
            <a:endParaRPr lang="de-DE" dirty="0" smtClean="0"/>
          </a:p>
        </p:txBody>
      </p:sp>
      <p:sp>
        <p:nvSpPr>
          <p:cNvPr id="36869"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80DD11FC-CFAA-4879-84F8-605055BB929F}" type="slidenum">
              <a:rPr lang="en-GB" smtClean="0">
                <a:latin typeface="Arial" charset="0"/>
                <a:cs typeface="Arial" charset="0"/>
              </a:rPr>
              <a:pPr fontAlgn="base">
                <a:spcBef>
                  <a:spcPct val="0"/>
                </a:spcBef>
                <a:spcAft>
                  <a:spcPct val="0"/>
                </a:spcAft>
              </a:pPr>
              <a:t>32</a:t>
            </a:fld>
            <a:endParaRPr lang="en-GB" smtClean="0">
              <a:latin typeface="Arial" charset="0"/>
              <a:cs typeface="Arial" charset="0"/>
            </a:endParaRPr>
          </a:p>
        </p:txBody>
      </p:sp>
      <p:pic>
        <p:nvPicPr>
          <p:cNvPr id="6146" name="Picture 2">
            <a:hlinkClick r:id="rId3"/>
          </p:cNvPr>
          <p:cNvPicPr>
            <a:picLocks noChangeAspect="1" noChangeArrowheads="1"/>
          </p:cNvPicPr>
          <p:nvPr/>
        </p:nvPicPr>
        <p:blipFill>
          <a:blip r:embed="rId4" cstate="print"/>
          <a:srcRect/>
          <a:stretch>
            <a:fillRect/>
          </a:stretch>
        </p:blipFill>
        <p:spPr bwMode="auto">
          <a:xfrm>
            <a:off x="4643438" y="1773238"/>
            <a:ext cx="4032250" cy="3963987"/>
          </a:xfrm>
          <a:prstGeom prst="rect">
            <a:avLst/>
          </a:prstGeom>
          <a:ln>
            <a:noFill/>
          </a:ln>
          <a:effectLst>
            <a:outerShdw blurRad="292100" dist="139700" dir="2700000" algn="tl" rotWithShape="0">
              <a:srgbClr val="333333">
                <a:alpha val="65000"/>
              </a:srgbClr>
            </a:outerShdw>
          </a:effectLst>
          <a:extLst/>
        </p:spPr>
      </p:pic>
      <p:sp>
        <p:nvSpPr>
          <p:cNvPr id="36871" name="TextBox 5"/>
          <p:cNvSpPr txBox="1">
            <a:spLocks noChangeArrowheads="1"/>
          </p:cNvSpPr>
          <p:nvPr/>
        </p:nvSpPr>
        <p:spPr bwMode="auto">
          <a:xfrm>
            <a:off x="5724525" y="1700213"/>
            <a:ext cx="2808288" cy="792162"/>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sp>
        <p:nvSpPr>
          <p:cNvPr id="36872" name="Rectangle 6"/>
          <p:cNvSpPr>
            <a:spLocks noChangeArrowheads="1"/>
          </p:cNvSpPr>
          <p:nvPr/>
        </p:nvSpPr>
        <p:spPr bwMode="auto">
          <a:xfrm>
            <a:off x="5555962" y="5805488"/>
            <a:ext cx="3145413" cy="246221"/>
          </a:xfrm>
          <a:prstGeom prst="rect">
            <a:avLst/>
          </a:prstGeom>
          <a:noFill/>
          <a:ln w="9525">
            <a:noFill/>
            <a:miter lim="800000"/>
            <a:headEnd/>
            <a:tailEnd/>
          </a:ln>
        </p:spPr>
        <p:txBody>
          <a:bodyPr wrap="none">
            <a:spAutoFit/>
          </a:bodyPr>
          <a:lstStyle/>
          <a:p>
            <a:r>
              <a:rPr lang="en-GB" sz="1000" dirty="0" smtClean="0">
                <a:latin typeface="+mj-lt"/>
              </a:rPr>
              <a:t>Quelle: </a:t>
            </a:r>
            <a:r>
              <a:rPr lang="en-GB" sz="1000" dirty="0" smtClean="0">
                <a:latin typeface="+mj-lt"/>
                <a:hlinkClick r:id="rId3"/>
              </a:rPr>
              <a:t>http</a:t>
            </a:r>
            <a:r>
              <a:rPr lang="en-GB" sz="1000" dirty="0">
                <a:latin typeface="+mj-lt"/>
                <a:hlinkClick r:id="rId3"/>
              </a:rPr>
              <a:t>://</a:t>
            </a:r>
            <a:r>
              <a:rPr lang="en-GB" sz="1000" dirty="0" smtClean="0">
                <a:latin typeface="+mj-lt"/>
                <a:hlinkClick r:id="rId3"/>
              </a:rPr>
              <a:t>www.data.gov.uk/apps/uk-pharmacy</a:t>
            </a:r>
            <a:endParaRPr lang="en-GB" sz="1000" dirty="0" smtClean="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750" y="685800"/>
            <a:ext cx="8070850" cy="914400"/>
          </a:xfrm>
        </p:spPr>
        <p:txBody>
          <a:bodyPr/>
          <a:lstStyle/>
          <a:p>
            <a:pPr eaLnBrk="1" hangingPunct="1"/>
            <a:r>
              <a:rPr lang="de-DE" dirty="0" smtClean="0"/>
              <a:t>Europa: </a:t>
            </a:r>
            <a:r>
              <a:rPr lang="de-DE" dirty="0" err="1" smtClean="0"/>
              <a:t>It's</a:t>
            </a:r>
            <a:r>
              <a:rPr lang="de-DE" dirty="0" smtClean="0"/>
              <a:t> </a:t>
            </a:r>
            <a:r>
              <a:rPr lang="de-DE" dirty="0" err="1" smtClean="0"/>
              <a:t>Your</a:t>
            </a:r>
            <a:r>
              <a:rPr lang="de-DE" dirty="0" smtClean="0"/>
              <a:t> </a:t>
            </a:r>
            <a:r>
              <a:rPr lang="de-DE" dirty="0" err="1" smtClean="0"/>
              <a:t>Parliament</a:t>
            </a:r>
            <a:r>
              <a:rPr lang="de-DE" dirty="0" smtClean="0"/>
              <a:t/>
            </a:r>
            <a:br>
              <a:rPr lang="de-DE" dirty="0" smtClean="0"/>
            </a:br>
            <a:r>
              <a:rPr lang="de-DE" sz="2000" b="0" i="0" dirty="0" smtClean="0"/>
              <a:t>Offene Demokratie</a:t>
            </a:r>
          </a:p>
        </p:txBody>
      </p:sp>
      <p:sp>
        <p:nvSpPr>
          <p:cNvPr id="37891" name="Content Placeholder 2"/>
          <p:cNvSpPr>
            <a:spLocks noGrp="1"/>
          </p:cNvSpPr>
          <p:nvPr>
            <p:ph sz="quarter" idx="14"/>
          </p:nvPr>
        </p:nvSpPr>
        <p:spPr>
          <a:xfrm>
            <a:off x="533400" y="1752600"/>
            <a:ext cx="3962400" cy="4419600"/>
          </a:xfrm>
        </p:spPr>
        <p:txBody>
          <a:bodyPr/>
          <a:lstStyle/>
          <a:p>
            <a:pPr eaLnBrk="1" hangingPunct="1"/>
            <a:r>
              <a:rPr lang="de-DE" dirty="0" err="1" smtClean="0">
                <a:hlinkClick r:id="rId3"/>
              </a:rPr>
              <a:t>It’s</a:t>
            </a:r>
            <a:r>
              <a:rPr lang="de-DE" dirty="0" smtClean="0">
                <a:hlinkClick r:id="rId3"/>
              </a:rPr>
              <a:t> </a:t>
            </a:r>
            <a:r>
              <a:rPr lang="de-DE" dirty="0" err="1" smtClean="0">
                <a:hlinkClick r:id="rId3"/>
              </a:rPr>
              <a:t>your</a:t>
            </a:r>
            <a:r>
              <a:rPr lang="de-DE" dirty="0" smtClean="0">
                <a:hlinkClick r:id="rId3"/>
              </a:rPr>
              <a:t> </a:t>
            </a:r>
            <a:r>
              <a:rPr lang="de-DE" dirty="0" err="1" smtClean="0">
                <a:hlinkClick r:id="rId3"/>
              </a:rPr>
              <a:t>parliament</a:t>
            </a:r>
            <a:r>
              <a:rPr lang="de-DE" dirty="0" smtClean="0"/>
              <a:t> gibt den Bürgern einen einzigartigen Überblick über die im Europäischen Parlament abgegebenen Stimmen </a:t>
            </a:r>
          </a:p>
          <a:p>
            <a:pPr eaLnBrk="1" hangingPunct="1"/>
            <a:r>
              <a:rPr lang="de-DE" dirty="0" smtClean="0"/>
              <a:t>Die Bürger können die Abstimmungsergebnisse der Mitglieder des Europäischen Parlaments (MEPs) und der politischen Gruppen finden, vergleichen, ihre eigenen Kommentare schreiben und ihre eigene „Stimme” abgeben</a:t>
            </a:r>
          </a:p>
          <a:p>
            <a:pPr eaLnBrk="1" hangingPunct="1"/>
            <a:endParaRPr lang="de-DE" dirty="0" smtClean="0"/>
          </a:p>
        </p:txBody>
      </p:sp>
      <p:sp>
        <p:nvSpPr>
          <p:cNvPr id="3789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28072DAC-571E-4F70-8D2D-BA0924ED05A4}" type="slidenum">
              <a:rPr lang="en-GB" smtClean="0">
                <a:latin typeface="Arial" charset="0"/>
                <a:cs typeface="Arial" charset="0"/>
              </a:rPr>
              <a:pPr fontAlgn="base">
                <a:spcBef>
                  <a:spcPct val="0"/>
                </a:spcBef>
                <a:spcAft>
                  <a:spcPct val="0"/>
                </a:spcAft>
              </a:pPr>
              <a:t>33</a:t>
            </a:fld>
            <a:endParaRPr lang="en-GB" smtClean="0">
              <a:latin typeface="Arial" charset="0"/>
              <a:cs typeface="Arial" charset="0"/>
            </a:endParaRPr>
          </a:p>
        </p:txBody>
      </p:sp>
      <p:pic>
        <p:nvPicPr>
          <p:cNvPr id="5122" name="Picture 2">
            <a:hlinkClick r:id="rId3"/>
          </p:cNvPr>
          <p:cNvPicPr>
            <a:picLocks noChangeAspect="1" noChangeArrowheads="1"/>
          </p:cNvPicPr>
          <p:nvPr/>
        </p:nvPicPr>
        <p:blipFill>
          <a:blip r:embed="rId4" cstate="print"/>
          <a:srcRect/>
          <a:stretch>
            <a:fillRect/>
          </a:stretch>
        </p:blipFill>
        <p:spPr bwMode="auto">
          <a:xfrm>
            <a:off x="4643438" y="1773238"/>
            <a:ext cx="4032250" cy="4064000"/>
          </a:xfrm>
          <a:prstGeom prst="rect">
            <a:avLst/>
          </a:prstGeom>
          <a:ln>
            <a:noFill/>
          </a:ln>
          <a:effectLst>
            <a:outerShdw blurRad="292100" dist="139700" dir="2700000" algn="tl" rotWithShape="0">
              <a:srgbClr val="333333">
                <a:alpha val="65000"/>
              </a:srgbClr>
            </a:outerShdw>
          </a:effectLst>
          <a:extLst/>
        </p:spPr>
      </p:pic>
      <p:sp>
        <p:nvSpPr>
          <p:cNvPr id="37895" name="TextBox 5"/>
          <p:cNvSpPr txBox="1">
            <a:spLocks noChangeArrowheads="1"/>
          </p:cNvSpPr>
          <p:nvPr/>
        </p:nvSpPr>
        <p:spPr bwMode="auto">
          <a:xfrm>
            <a:off x="5508625" y="1700213"/>
            <a:ext cx="2663825" cy="396875"/>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sp>
        <p:nvSpPr>
          <p:cNvPr id="37896" name="Rectangle 6"/>
          <p:cNvSpPr>
            <a:spLocks noChangeArrowheads="1"/>
          </p:cNvSpPr>
          <p:nvPr/>
        </p:nvSpPr>
        <p:spPr bwMode="auto">
          <a:xfrm>
            <a:off x="6228184" y="5876925"/>
            <a:ext cx="2565126" cy="246221"/>
          </a:xfrm>
          <a:prstGeom prst="rect">
            <a:avLst/>
          </a:prstGeom>
          <a:noFill/>
          <a:ln w="9525">
            <a:noFill/>
            <a:miter lim="800000"/>
            <a:headEnd/>
            <a:tailEnd/>
          </a:ln>
        </p:spPr>
        <p:txBody>
          <a:bodyPr wrap="none">
            <a:spAutoFit/>
          </a:bodyPr>
          <a:lstStyle/>
          <a:p>
            <a:r>
              <a:rPr lang="en-GB" sz="1000" dirty="0" smtClean="0">
                <a:latin typeface="+mj-lt"/>
              </a:rPr>
              <a:t>Quelle: </a:t>
            </a:r>
            <a:r>
              <a:rPr lang="en-GB" sz="1000" dirty="0" smtClean="0">
                <a:latin typeface="+mj-lt"/>
                <a:hlinkClick r:id="rId3"/>
              </a:rPr>
              <a:t>http</a:t>
            </a:r>
            <a:r>
              <a:rPr lang="en-GB" sz="1000" dirty="0">
                <a:latin typeface="+mj-lt"/>
                <a:hlinkClick r:id="rId3"/>
              </a:rPr>
              <a:t>://</a:t>
            </a:r>
            <a:r>
              <a:rPr lang="en-GB" sz="1000" dirty="0" smtClean="0">
                <a:latin typeface="+mj-lt"/>
                <a:hlinkClick r:id="rId3"/>
              </a:rPr>
              <a:t>www.itsyourparliament.eu</a:t>
            </a:r>
            <a:r>
              <a:rPr lang="en-GB" sz="1000" dirty="0" smtClean="0">
                <a:latin typeface="+mj-lt"/>
              </a:rPr>
              <a:t> </a:t>
            </a:r>
            <a:endParaRPr lang="en-GB" sz="10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750" y="685800"/>
            <a:ext cx="8070850" cy="914400"/>
          </a:xfrm>
        </p:spPr>
        <p:txBody>
          <a:bodyPr/>
          <a:lstStyle/>
          <a:p>
            <a:pPr eaLnBrk="1" hangingPunct="1"/>
            <a:r>
              <a:rPr lang="de-DE" smtClean="0"/>
              <a:t>Europa: Europe's energy </a:t>
            </a:r>
            <a:br>
              <a:rPr lang="de-DE" smtClean="0"/>
            </a:br>
            <a:r>
              <a:rPr lang="de-DE" sz="2000" b="0" i="0" smtClean="0"/>
              <a:t>Gemeinschaftliche Visualisierungen</a:t>
            </a:r>
            <a:endParaRPr lang="de-DE" b="0" i="0" smtClean="0"/>
          </a:p>
        </p:txBody>
      </p:sp>
      <p:sp>
        <p:nvSpPr>
          <p:cNvPr id="38915" name="Content Placeholder 2"/>
          <p:cNvSpPr>
            <a:spLocks noGrp="1"/>
          </p:cNvSpPr>
          <p:nvPr>
            <p:ph sz="quarter" idx="14"/>
          </p:nvPr>
        </p:nvSpPr>
        <p:spPr>
          <a:xfrm>
            <a:off x="533400" y="1752600"/>
            <a:ext cx="3962400" cy="4419600"/>
          </a:xfrm>
        </p:spPr>
        <p:txBody>
          <a:bodyPr/>
          <a:lstStyle/>
          <a:p>
            <a:pPr eaLnBrk="1" hangingPunct="1">
              <a:lnSpc>
                <a:spcPct val="90000"/>
              </a:lnSpc>
            </a:pPr>
            <a:r>
              <a:rPr lang="de-DE" dirty="0" err="1" smtClean="0">
                <a:hlinkClick r:id="rId3"/>
              </a:rPr>
              <a:t>Europe’s</a:t>
            </a:r>
            <a:r>
              <a:rPr lang="de-DE" dirty="0" smtClean="0">
                <a:hlinkClick r:id="rId3"/>
              </a:rPr>
              <a:t> </a:t>
            </a:r>
            <a:r>
              <a:rPr lang="de-DE" dirty="0" err="1" smtClean="0">
                <a:hlinkClick r:id="rId3"/>
              </a:rPr>
              <a:t>energy</a:t>
            </a:r>
            <a:r>
              <a:rPr lang="de-DE" dirty="0" smtClean="0"/>
              <a:t> kombiniert Daten von </a:t>
            </a:r>
            <a:r>
              <a:rPr lang="de-DE" dirty="0" err="1" smtClean="0"/>
              <a:t>Eurostat</a:t>
            </a:r>
            <a:r>
              <a:rPr lang="de-DE" dirty="0" smtClean="0"/>
              <a:t> und anderen Agenturen, um Grafiken zu produzieren, die die europäische Verpflichtung visualisieren den Energieverbrauch um 20% zu reduzieren und den Anteil der erneuerbaren Energien am Energiemix bis 2020 auf 20% zu erhöhen </a:t>
            </a:r>
          </a:p>
          <a:p>
            <a:pPr eaLnBrk="1" hangingPunct="1">
              <a:lnSpc>
                <a:spcPct val="90000"/>
              </a:lnSpc>
            </a:pPr>
            <a:r>
              <a:rPr lang="de-DE" dirty="0" smtClean="0"/>
              <a:t>Die App stellt diese Ziele in einen Kontext und hilft den Benutzern zu vergleichen, wie Fortschritte </a:t>
            </a:r>
            <a:r>
              <a:rPr lang="de-DE" dirty="0"/>
              <a:t>in diese Richtung </a:t>
            </a:r>
            <a:r>
              <a:rPr lang="de-DE" dirty="0" smtClean="0"/>
              <a:t>von den einzelnen Ländern gemacht werden</a:t>
            </a:r>
          </a:p>
        </p:txBody>
      </p:sp>
      <p:sp>
        <p:nvSpPr>
          <p:cNvPr id="38917"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021281DB-F767-4D87-BF1F-D98A8D834052}" type="slidenum">
              <a:rPr lang="en-GB" smtClean="0">
                <a:latin typeface="Arial" charset="0"/>
                <a:cs typeface="Arial" charset="0"/>
              </a:rPr>
              <a:pPr fontAlgn="base">
                <a:spcBef>
                  <a:spcPct val="0"/>
                </a:spcBef>
                <a:spcAft>
                  <a:spcPct val="0"/>
                </a:spcAft>
              </a:pPr>
              <a:t>34</a:t>
            </a:fld>
            <a:endParaRPr lang="en-GB" smtClean="0">
              <a:latin typeface="Arial" charset="0"/>
              <a:cs typeface="Arial" charset="0"/>
            </a:endParaRPr>
          </a:p>
        </p:txBody>
      </p:sp>
      <p:pic>
        <p:nvPicPr>
          <p:cNvPr id="7171" name="Picture 3">
            <a:hlinkClick r:id="rId3"/>
          </p:cNvPr>
          <p:cNvPicPr>
            <a:picLocks noChangeAspect="1" noChangeArrowheads="1"/>
          </p:cNvPicPr>
          <p:nvPr/>
        </p:nvPicPr>
        <p:blipFill>
          <a:blip r:embed="rId4" cstate="print"/>
          <a:srcRect/>
          <a:stretch>
            <a:fillRect/>
          </a:stretch>
        </p:blipFill>
        <p:spPr bwMode="auto">
          <a:xfrm>
            <a:off x="4715644" y="2463617"/>
            <a:ext cx="3960812" cy="2447925"/>
          </a:xfrm>
          <a:prstGeom prst="rect">
            <a:avLst/>
          </a:prstGeom>
          <a:ln>
            <a:noFill/>
          </a:ln>
          <a:effectLst>
            <a:outerShdw blurRad="292100" dist="139700" dir="2700000" algn="tl" rotWithShape="0">
              <a:srgbClr val="333333">
                <a:alpha val="65000"/>
              </a:srgbClr>
            </a:outerShdw>
          </a:effectLst>
          <a:extLst/>
        </p:spPr>
      </p:pic>
      <p:sp>
        <p:nvSpPr>
          <p:cNvPr id="38919" name="TextBox 5"/>
          <p:cNvSpPr txBox="1">
            <a:spLocks noChangeArrowheads="1"/>
          </p:cNvSpPr>
          <p:nvPr/>
        </p:nvSpPr>
        <p:spPr bwMode="auto">
          <a:xfrm>
            <a:off x="5724525" y="1700213"/>
            <a:ext cx="2808288" cy="792162"/>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sp>
        <p:nvSpPr>
          <p:cNvPr id="38920" name="Rectangle 7"/>
          <p:cNvSpPr>
            <a:spLocks noChangeArrowheads="1"/>
          </p:cNvSpPr>
          <p:nvPr/>
        </p:nvSpPr>
        <p:spPr bwMode="auto">
          <a:xfrm>
            <a:off x="5796136" y="4982979"/>
            <a:ext cx="2949846" cy="246221"/>
          </a:xfrm>
          <a:prstGeom prst="rect">
            <a:avLst/>
          </a:prstGeom>
          <a:noFill/>
          <a:ln w="9525">
            <a:noFill/>
            <a:miter lim="800000"/>
            <a:headEnd/>
            <a:tailEnd/>
          </a:ln>
        </p:spPr>
        <p:txBody>
          <a:bodyPr wrap="none">
            <a:spAutoFit/>
          </a:bodyPr>
          <a:lstStyle/>
          <a:p>
            <a:r>
              <a:rPr lang="en-GB" sz="1000" dirty="0" smtClean="0">
                <a:latin typeface="+mj-lt"/>
              </a:rPr>
              <a:t>Quelle: </a:t>
            </a:r>
            <a:r>
              <a:rPr lang="en-GB" sz="1000" dirty="0" smtClean="0">
                <a:latin typeface="+mj-lt"/>
                <a:hlinkClick r:id="rId3"/>
              </a:rPr>
              <a:t>http</a:t>
            </a:r>
            <a:r>
              <a:rPr lang="en-GB" sz="1000" dirty="0">
                <a:latin typeface="+mj-lt"/>
                <a:hlinkClick r:id="rId3"/>
              </a:rPr>
              <a:t>://</a:t>
            </a:r>
            <a:r>
              <a:rPr lang="en-GB" sz="1000" dirty="0" smtClean="0">
                <a:latin typeface="+mj-lt"/>
                <a:hlinkClick r:id="rId3"/>
              </a:rPr>
              <a:t>energy.publicdata.eu/ee/vis.html</a:t>
            </a:r>
            <a:r>
              <a:rPr lang="en-GB" sz="1000" dirty="0" smtClean="0">
                <a:latin typeface="+mj-lt"/>
              </a:rPr>
              <a:t> </a:t>
            </a:r>
            <a:endParaRPr lang="en-GB" sz="1000"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750" y="685800"/>
            <a:ext cx="8070850" cy="914400"/>
          </a:xfrm>
        </p:spPr>
        <p:txBody>
          <a:bodyPr/>
          <a:lstStyle/>
          <a:p>
            <a:pPr eaLnBrk="1" hangingPunct="1"/>
            <a:r>
              <a:rPr lang="de-DE" dirty="0" smtClean="0"/>
              <a:t>Global: </a:t>
            </a:r>
            <a:r>
              <a:rPr lang="de-DE" dirty="0" err="1" smtClean="0"/>
              <a:t>OpenCorporates</a:t>
            </a:r>
            <a:r>
              <a:rPr lang="de-DE" dirty="0" smtClean="0"/>
              <a:t/>
            </a:r>
            <a:br>
              <a:rPr lang="de-DE" dirty="0" smtClean="0"/>
            </a:br>
            <a:r>
              <a:rPr lang="de-DE" sz="2000" b="0" i="0" dirty="0" smtClean="0"/>
              <a:t>Informationen gemeinnütziger Organisationen</a:t>
            </a:r>
          </a:p>
        </p:txBody>
      </p:sp>
      <p:sp>
        <p:nvSpPr>
          <p:cNvPr id="39939" name="Content Placeholder 2"/>
          <p:cNvSpPr>
            <a:spLocks noGrp="1"/>
          </p:cNvSpPr>
          <p:nvPr>
            <p:ph sz="quarter" idx="14"/>
          </p:nvPr>
        </p:nvSpPr>
        <p:spPr>
          <a:xfrm>
            <a:off x="533400" y="1752600"/>
            <a:ext cx="3962400" cy="4419600"/>
          </a:xfrm>
        </p:spPr>
        <p:txBody>
          <a:bodyPr/>
          <a:lstStyle/>
          <a:p>
            <a:pPr eaLnBrk="1" hangingPunct="1"/>
            <a:r>
              <a:rPr lang="de-DE" dirty="0" err="1" smtClean="0">
                <a:hlinkClick r:id="rId3"/>
              </a:rPr>
              <a:t>OpenCorporates</a:t>
            </a:r>
            <a:r>
              <a:rPr lang="de-DE" dirty="0" smtClean="0"/>
              <a:t> ist eine Unternehmensdatenbank. Ziel ist es, eine Identifikationsnummer in Form von HTTP URI für jedes Unternehmen der Welt zu haben</a:t>
            </a:r>
          </a:p>
          <a:p>
            <a:pPr eaLnBrk="1" hangingPunct="1"/>
            <a:r>
              <a:rPr lang="de-DE" dirty="0" err="1" smtClean="0"/>
              <a:t>OpenCorporates</a:t>
            </a:r>
            <a:r>
              <a:rPr lang="de-DE" dirty="0" smtClean="0"/>
              <a:t> ist von 3 Ländern und wenigen Millionen Unternehmen auf über 30 Länder und mehr als 54 Millionen Unternehmen angewachsen und arbeitet mit Hilfe der Open-Data-Community daran, jede Woche weitere hinzuzufügen</a:t>
            </a:r>
          </a:p>
          <a:p>
            <a:pPr eaLnBrk="1" hangingPunct="1"/>
            <a:endParaRPr lang="de-DE" dirty="0" smtClean="0"/>
          </a:p>
        </p:txBody>
      </p:sp>
      <p:sp>
        <p:nvSpPr>
          <p:cNvPr id="3994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1E468A1E-16CB-4441-AE29-0D58EB11D6C6}" type="slidenum">
              <a:rPr lang="en-GB" smtClean="0">
                <a:latin typeface="Arial" charset="0"/>
                <a:cs typeface="Arial" charset="0"/>
              </a:rPr>
              <a:pPr fontAlgn="base">
                <a:spcBef>
                  <a:spcPct val="0"/>
                </a:spcBef>
                <a:spcAft>
                  <a:spcPct val="0"/>
                </a:spcAft>
              </a:pPr>
              <a:t>35</a:t>
            </a:fld>
            <a:endParaRPr lang="en-GB" smtClean="0">
              <a:latin typeface="Arial" charset="0"/>
              <a:cs typeface="Arial" charset="0"/>
            </a:endParaRPr>
          </a:p>
        </p:txBody>
      </p:sp>
      <p:pic>
        <p:nvPicPr>
          <p:cNvPr id="8194" name="Picture 2">
            <a:hlinkClick r:id="rId3"/>
          </p:cNvPr>
          <p:cNvPicPr>
            <a:picLocks noChangeAspect="1" noChangeArrowheads="1"/>
          </p:cNvPicPr>
          <p:nvPr/>
        </p:nvPicPr>
        <p:blipFill>
          <a:blip r:embed="rId4" cstate="print"/>
          <a:srcRect/>
          <a:stretch>
            <a:fillRect/>
          </a:stretch>
        </p:blipFill>
        <p:spPr bwMode="auto">
          <a:xfrm>
            <a:off x="4572000" y="2070452"/>
            <a:ext cx="4032250" cy="3152775"/>
          </a:xfrm>
          <a:prstGeom prst="rect">
            <a:avLst/>
          </a:prstGeom>
          <a:ln>
            <a:noFill/>
          </a:ln>
          <a:effectLst>
            <a:outerShdw blurRad="292100" dist="139700" dir="2700000" algn="tl" rotWithShape="0">
              <a:srgbClr val="333333">
                <a:alpha val="65000"/>
              </a:srgbClr>
            </a:outerShdw>
          </a:effectLst>
          <a:extLst/>
        </p:spPr>
      </p:pic>
      <p:sp>
        <p:nvSpPr>
          <p:cNvPr id="39943" name="TextBox 5"/>
          <p:cNvSpPr txBox="1">
            <a:spLocks noChangeArrowheads="1"/>
          </p:cNvSpPr>
          <p:nvPr/>
        </p:nvSpPr>
        <p:spPr bwMode="auto">
          <a:xfrm>
            <a:off x="5724525" y="1700213"/>
            <a:ext cx="2808288" cy="792162"/>
          </a:xfrm>
          <a:prstGeom prst="rect">
            <a:avLst/>
          </a:prstGeom>
          <a:noFill/>
          <a:ln w="9525">
            <a:noFill/>
            <a:miter lim="800000"/>
            <a:headEnd/>
            <a:tailEnd/>
          </a:ln>
        </p:spPr>
        <p:txBody>
          <a:bodyPr lIns="0" tIns="0" rIns="0" bIns="0"/>
          <a:lstStyle/>
          <a:p>
            <a:pPr indent="-273050" algn="ctr">
              <a:spcAft>
                <a:spcPts val="900"/>
              </a:spcAft>
            </a:pPr>
            <a:endParaRPr lang="en-GB" sz="2000">
              <a:latin typeface="Georgia" pitchFamily="18" charset="0"/>
            </a:endParaRPr>
          </a:p>
        </p:txBody>
      </p:sp>
      <p:sp>
        <p:nvSpPr>
          <p:cNvPr id="39944" name="Rectangle 7"/>
          <p:cNvSpPr>
            <a:spLocks noChangeArrowheads="1"/>
          </p:cNvSpPr>
          <p:nvPr/>
        </p:nvSpPr>
        <p:spPr bwMode="auto">
          <a:xfrm>
            <a:off x="6444208" y="5271011"/>
            <a:ext cx="2273379" cy="246221"/>
          </a:xfrm>
          <a:prstGeom prst="rect">
            <a:avLst/>
          </a:prstGeom>
          <a:noFill/>
          <a:ln w="9525">
            <a:noFill/>
            <a:miter lim="800000"/>
            <a:headEnd/>
            <a:tailEnd/>
          </a:ln>
        </p:spPr>
        <p:txBody>
          <a:bodyPr wrap="none">
            <a:spAutoFit/>
          </a:bodyPr>
          <a:lstStyle/>
          <a:p>
            <a:r>
              <a:rPr lang="en-GB" sz="1000" dirty="0" smtClean="0">
                <a:latin typeface="+mj-lt"/>
                <a:hlinkClick r:id="rId3"/>
              </a:rPr>
              <a:t>Quelle: http</a:t>
            </a:r>
            <a:r>
              <a:rPr lang="en-GB" sz="1000" dirty="0">
                <a:latin typeface="+mj-lt"/>
                <a:hlinkClick r:id="rId3"/>
              </a:rPr>
              <a:t>://</a:t>
            </a:r>
            <a:r>
              <a:rPr lang="en-GB" sz="1000" dirty="0" smtClean="0">
                <a:latin typeface="+mj-lt"/>
                <a:hlinkClick r:id="rId3"/>
              </a:rPr>
              <a:t>opencorporates.com</a:t>
            </a:r>
            <a:r>
              <a:rPr lang="en-GB" sz="1000" dirty="0" smtClean="0">
                <a:latin typeface="+mj-lt"/>
              </a:rPr>
              <a:t> </a:t>
            </a:r>
            <a:endParaRPr lang="en-GB" sz="10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87728" y="6196756"/>
            <a:ext cx="2304752" cy="215900"/>
          </a:xfrm>
          <a:prstGeom prst="rect">
            <a:avLst/>
          </a:prstGeom>
          <a:solidFill>
            <a:schemeClr val="bg1"/>
          </a:solidFill>
        </p:spPr>
        <p:txBody>
          <a:bodyPr lIns="0" tIns="0" rIns="0" bIns="0"/>
          <a:lstStyle/>
          <a:p>
            <a:pPr indent="-274320" fontAlgn="auto">
              <a:spcBef>
                <a:spcPts val="0"/>
              </a:spcBef>
              <a:spcAft>
                <a:spcPts val="900"/>
              </a:spcAft>
              <a:defRPr/>
            </a:pPr>
            <a:r>
              <a:rPr lang="en-GB" sz="1000" dirty="0" smtClean="0">
                <a:latin typeface="+mj-lt"/>
                <a:cs typeface="+mn-cs"/>
                <a:hlinkClick r:id="rId3"/>
              </a:rPr>
              <a:t>Quelle: http</a:t>
            </a:r>
            <a:r>
              <a:rPr lang="en-GB" sz="1000" dirty="0">
                <a:latin typeface="+mj-lt"/>
                <a:cs typeface="+mn-cs"/>
                <a:hlinkClick r:id="rId3"/>
              </a:rPr>
              <a:t>://</a:t>
            </a:r>
            <a:r>
              <a:rPr lang="en-GB" sz="1000" dirty="0" smtClean="0">
                <a:latin typeface="+mj-lt"/>
                <a:cs typeface="+mn-cs"/>
                <a:hlinkClick r:id="rId3"/>
              </a:rPr>
              <a:t>cpsv.testproject.eu/CPSV</a:t>
            </a:r>
            <a:endParaRPr lang="en-GB" sz="1000" dirty="0">
              <a:latin typeface="+mj-lt"/>
              <a:cs typeface="+mn-cs"/>
            </a:endParaRPr>
          </a:p>
        </p:txBody>
      </p:sp>
      <p:sp>
        <p:nvSpPr>
          <p:cNvPr id="40965" name="TextBox 9"/>
          <p:cNvSpPr txBox="1">
            <a:spLocks noChangeArrowheads="1"/>
          </p:cNvSpPr>
          <p:nvPr/>
        </p:nvSpPr>
        <p:spPr bwMode="auto">
          <a:xfrm>
            <a:off x="6588224" y="4179358"/>
            <a:ext cx="2664916" cy="215900"/>
          </a:xfrm>
          <a:prstGeom prst="rect">
            <a:avLst/>
          </a:prstGeom>
          <a:solidFill>
            <a:schemeClr val="bg1"/>
          </a:solidFill>
          <a:ln w="9525">
            <a:noFill/>
            <a:miter lim="800000"/>
            <a:headEnd/>
            <a:tailEnd/>
          </a:ln>
        </p:spPr>
        <p:txBody>
          <a:bodyPr lIns="0" tIns="0" rIns="0" bIns="0"/>
          <a:lstStyle/>
          <a:p>
            <a:pPr indent="-273050">
              <a:spcAft>
                <a:spcPts val="900"/>
              </a:spcAft>
            </a:pPr>
            <a:r>
              <a:rPr lang="en-GB" sz="1000" dirty="0" smtClean="0">
                <a:latin typeface="+mj-lt"/>
                <a:hlinkClick r:id="rId4"/>
              </a:rPr>
              <a:t>Quelle: http</a:t>
            </a:r>
            <a:r>
              <a:rPr lang="en-GB" sz="1000" dirty="0">
                <a:latin typeface="+mj-lt"/>
                <a:hlinkClick r:id="rId4"/>
              </a:rPr>
              <a:t>://</a:t>
            </a:r>
            <a:r>
              <a:rPr lang="en-GB" sz="1000" dirty="0" smtClean="0">
                <a:latin typeface="+mj-lt"/>
                <a:hlinkClick r:id="rId4"/>
              </a:rPr>
              <a:t>maritime.testproject.eu/CISE</a:t>
            </a:r>
            <a:endParaRPr lang="en-GB" sz="1000" dirty="0">
              <a:latin typeface="+mj-lt"/>
            </a:endParaRPr>
          </a:p>
        </p:txBody>
      </p:sp>
      <p:sp>
        <p:nvSpPr>
          <p:cNvPr id="40962" name="Title 1"/>
          <p:cNvSpPr>
            <a:spLocks noGrp="1"/>
          </p:cNvSpPr>
          <p:nvPr>
            <p:ph type="title"/>
          </p:nvPr>
        </p:nvSpPr>
        <p:spPr>
          <a:xfrm>
            <a:off x="539750" y="685800"/>
            <a:ext cx="8070850" cy="914400"/>
          </a:xfrm>
        </p:spPr>
        <p:txBody>
          <a:bodyPr/>
          <a:lstStyle/>
          <a:p>
            <a:pPr eaLnBrk="1" hangingPunct="1"/>
            <a:r>
              <a:rPr lang="en-GB" sz="2000" smtClean="0"/>
              <a:t>Die Pilotprojekte der Linked Regierungsdaten von ISA</a:t>
            </a:r>
          </a:p>
        </p:txBody>
      </p:sp>
      <p:sp>
        <p:nvSpPr>
          <p:cNvPr id="4096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E3DF5B55-F7C4-41CD-8808-5D189FA7AE6E}" type="slidenum">
              <a:rPr lang="en-GB" smtClean="0">
                <a:latin typeface="Arial" charset="0"/>
                <a:cs typeface="Arial" charset="0"/>
              </a:rPr>
              <a:pPr fontAlgn="base">
                <a:spcBef>
                  <a:spcPct val="0"/>
                </a:spcBef>
                <a:spcAft>
                  <a:spcPct val="0"/>
                </a:spcAft>
              </a:pPr>
              <a:t>36</a:t>
            </a:fld>
            <a:endParaRPr lang="en-GB" smtClean="0">
              <a:latin typeface="Arial" charset="0"/>
              <a:cs typeface="Arial" charset="0"/>
            </a:endParaRPr>
          </a:p>
        </p:txBody>
      </p:sp>
      <p:sp>
        <p:nvSpPr>
          <p:cNvPr id="40964" name="TextBox 7"/>
          <p:cNvSpPr txBox="1">
            <a:spLocks noChangeArrowheads="1"/>
          </p:cNvSpPr>
          <p:nvPr/>
        </p:nvSpPr>
        <p:spPr bwMode="auto">
          <a:xfrm>
            <a:off x="611560" y="4179358"/>
            <a:ext cx="2447925" cy="215900"/>
          </a:xfrm>
          <a:prstGeom prst="rect">
            <a:avLst/>
          </a:prstGeom>
          <a:solidFill>
            <a:schemeClr val="bg1"/>
          </a:solidFill>
          <a:ln w="9525">
            <a:noFill/>
            <a:miter lim="800000"/>
            <a:headEnd/>
            <a:tailEnd/>
          </a:ln>
        </p:spPr>
        <p:txBody>
          <a:bodyPr lIns="0" tIns="0" rIns="0" bIns="0"/>
          <a:lstStyle/>
          <a:p>
            <a:pPr indent="-273050">
              <a:spcAft>
                <a:spcPts val="900"/>
              </a:spcAft>
            </a:pPr>
            <a:r>
              <a:rPr lang="en-GB" sz="1000" dirty="0" smtClean="0">
                <a:latin typeface="+mj-lt"/>
                <a:hlinkClick r:id="rId5"/>
              </a:rPr>
              <a:t>Quelle: http</a:t>
            </a:r>
            <a:r>
              <a:rPr lang="en-GB" sz="1000" dirty="0">
                <a:latin typeface="+mj-lt"/>
                <a:hlinkClick r:id="rId5"/>
              </a:rPr>
              <a:t>://</a:t>
            </a:r>
            <a:r>
              <a:rPr lang="en-GB" sz="1000" dirty="0" smtClean="0">
                <a:latin typeface="+mj-lt"/>
                <a:hlinkClick r:id="rId5"/>
              </a:rPr>
              <a:t>health.testproject.eu/PPP</a:t>
            </a:r>
            <a:endParaRPr lang="en-GB" sz="1000" dirty="0">
              <a:latin typeface="+mj-lt"/>
            </a:endParaRPr>
          </a:p>
        </p:txBody>
      </p:sp>
      <p:pic>
        <p:nvPicPr>
          <p:cNvPr id="10241" name="Picture 1"/>
          <p:cNvPicPr>
            <a:picLocks noChangeAspect="1" noChangeArrowheads="1"/>
          </p:cNvPicPr>
          <p:nvPr/>
        </p:nvPicPr>
        <p:blipFill>
          <a:blip r:embed="rId6" cstate="print"/>
          <a:srcRect/>
          <a:stretch>
            <a:fillRect/>
          </a:stretch>
        </p:blipFill>
        <p:spPr bwMode="auto">
          <a:xfrm>
            <a:off x="539750" y="1268413"/>
            <a:ext cx="3484563" cy="2878137"/>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7" cstate="print"/>
          <a:srcRect/>
          <a:stretch>
            <a:fillRect/>
          </a:stretch>
        </p:blipFill>
        <p:spPr bwMode="auto">
          <a:xfrm>
            <a:off x="5219700" y="1268413"/>
            <a:ext cx="3024188" cy="2878137"/>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8" cstate="print"/>
          <a:srcRect/>
          <a:stretch>
            <a:fillRect/>
          </a:stretch>
        </p:blipFill>
        <p:spPr bwMode="auto">
          <a:xfrm>
            <a:off x="3419475" y="3860800"/>
            <a:ext cx="3097213" cy="28209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Die PSI-Richtlinie</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de-DE" b="0" smtClean="0"/>
              <a:t>Richtlinie 2013/37/EU des Europäischen Parlaments und des Rates vom 26. Juni 2013 zur Änderung der Richtlinie 2003/98/EG über die Weiterverwendung von Informationen des öffentlichen Sektors</a:t>
            </a:r>
            <a:endParaRPr lang="en-GB" b="0" smtClean="0">
              <a:solidFill>
                <a:schemeClr val="accent1"/>
              </a:solidFill>
            </a:endParaRPr>
          </a:p>
        </p:txBody>
      </p:sp>
      <p:sp>
        <p:nvSpPr>
          <p:cNvPr id="41987"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15BA0889-9B0F-419D-9A61-CEE8E350848C}" type="slidenum">
              <a:rPr lang="en-GB" smtClean="0">
                <a:latin typeface="Arial" charset="0"/>
                <a:cs typeface="Arial" charset="0"/>
              </a:rPr>
              <a:pPr fontAlgn="base">
                <a:spcBef>
                  <a:spcPct val="0"/>
                </a:spcBef>
                <a:spcAft>
                  <a:spcPct val="0"/>
                </a:spcAft>
              </a:pPr>
              <a:t>37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9750" y="685800"/>
            <a:ext cx="8070850" cy="914400"/>
          </a:xfrm>
        </p:spPr>
        <p:txBody>
          <a:bodyPr/>
          <a:lstStyle/>
          <a:p>
            <a:pPr eaLnBrk="1" hangingPunct="1"/>
            <a:r>
              <a:rPr lang="en-GB" smtClean="0"/>
              <a:t>PSI-Richtlinie: Geschichte und Status</a:t>
            </a:r>
          </a:p>
        </p:txBody>
      </p:sp>
      <p:sp>
        <p:nvSpPr>
          <p:cNvPr id="3" name="Content Placeholder 2"/>
          <p:cNvSpPr>
            <a:spLocks noGrp="1"/>
          </p:cNvSpPr>
          <p:nvPr>
            <p:ph sz="quarter" idx="15"/>
          </p:nvPr>
        </p:nvSpPr>
        <p:spPr/>
        <p:txBody>
          <a:bodyPr rtlCol="0">
            <a:normAutofit lnSpcReduction="10000"/>
          </a:bodyPr>
          <a:lstStyle/>
          <a:p>
            <a:pPr marL="274320" lvl="1" indent="-273600" eaLnBrk="1" fontAlgn="auto" hangingPunct="1">
              <a:spcBef>
                <a:spcPts val="0"/>
              </a:spcBef>
              <a:defRPr/>
            </a:pPr>
            <a:r>
              <a:rPr lang="de-DE" dirty="0" smtClean="0"/>
              <a:t>Richtlinie 2003/98/EC über die Weiterverwendung von Informationen des öffentlichen Sektors</a:t>
            </a:r>
          </a:p>
          <a:p>
            <a:pPr marL="274320" lvl="1" indent="-273600" eaLnBrk="1" fontAlgn="auto" hangingPunct="1">
              <a:spcBef>
                <a:spcPts val="0"/>
              </a:spcBef>
              <a:defRPr/>
            </a:pPr>
            <a:r>
              <a:rPr lang="de-DE" dirty="0" smtClean="0"/>
              <a:t>Bis 2008 hatten alle Mitgliedstaaten die Implementierung der Verpflichtungen aus der Richtlinie in nationales Recht gemeldet </a:t>
            </a:r>
            <a:r>
              <a:rPr lang="de-DE" sz="1200" dirty="0" smtClean="0"/>
              <a:t>(siehe auch: </a:t>
            </a:r>
            <a:r>
              <a:rPr lang="de-DE" sz="1200" dirty="0" smtClean="0">
                <a:hlinkClick r:id="rId3"/>
              </a:rPr>
              <a:t>https://ec.europa.eu/digital-agenda/en/implementation-public-sector-information-directive-member-states</a:t>
            </a:r>
            <a:r>
              <a:rPr lang="de-DE" sz="1200" dirty="0" smtClean="0"/>
              <a:t>)</a:t>
            </a:r>
          </a:p>
          <a:p>
            <a:pPr marL="274320" lvl="1" indent="-273600" eaLnBrk="1" fontAlgn="auto" hangingPunct="1">
              <a:spcBef>
                <a:spcPts val="0"/>
              </a:spcBef>
              <a:defRPr/>
            </a:pPr>
            <a:r>
              <a:rPr lang="de-DE" dirty="0" smtClean="0"/>
              <a:t>Überarbeitung der Richtlinie: Vorschlag COM(2011)877 und öffentliche Anhörung im Jahr 2010</a:t>
            </a:r>
          </a:p>
          <a:p>
            <a:pPr marL="274320" lvl="1" indent="-273600" eaLnBrk="1" fontAlgn="auto" hangingPunct="1">
              <a:spcBef>
                <a:spcPts val="0"/>
              </a:spcBef>
              <a:defRPr/>
            </a:pPr>
            <a:r>
              <a:rPr lang="de-DE" dirty="0" smtClean="0"/>
              <a:t>Billigung und Veröffentlichung der Richtlinie 2013/37/EU des Europäischen Parlaments und des Rates vom 26. Juni 2013 zur Änderung der Richtlinie 2003/98/EG über die Weiterverwendung von Informationen des öffentlichen Sektors</a:t>
            </a:r>
          </a:p>
          <a:p>
            <a:pPr marL="274320" lvl="1" indent="-273600" eaLnBrk="1" fontAlgn="auto" hangingPunct="1">
              <a:spcBef>
                <a:spcPts val="0"/>
              </a:spcBef>
              <a:defRPr/>
            </a:pPr>
            <a:r>
              <a:rPr lang="de-DE" dirty="0" smtClean="0"/>
              <a:t>Die Mitgliedstaaten sind verpflichtet, die neue Richtlinie innerhalb von zwei Jahren umzusetzen. Es wird eine schrittweise Einführung der neuen Verpflichtungen geben</a:t>
            </a:r>
            <a:endParaRPr lang="de-DE" dirty="0"/>
          </a:p>
        </p:txBody>
      </p:sp>
      <p:sp>
        <p:nvSpPr>
          <p:cNvPr id="4301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B8345CD7-513B-4261-9370-6322ABBB5DA8}" type="slidenum">
              <a:rPr lang="en-GB" smtClean="0">
                <a:latin typeface="Arial" charset="0"/>
                <a:cs typeface="Arial" charset="0"/>
              </a:rPr>
              <a:pPr fontAlgn="base">
                <a:spcBef>
                  <a:spcPct val="0"/>
                </a:spcBef>
                <a:spcAft>
                  <a:spcPct val="0"/>
                </a:spcAft>
              </a:pPr>
              <a:t>38</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9750" y="685800"/>
            <a:ext cx="8070850" cy="914400"/>
          </a:xfrm>
        </p:spPr>
        <p:txBody>
          <a:bodyPr/>
          <a:lstStyle/>
          <a:p>
            <a:pPr eaLnBrk="1" hangingPunct="1"/>
            <a:r>
              <a:rPr lang="en-GB" smtClean="0"/>
              <a:t>PSI-Richtlinie: Ziele</a:t>
            </a:r>
          </a:p>
        </p:txBody>
      </p:sp>
      <p:sp>
        <p:nvSpPr>
          <p:cNvPr id="44035" name="Content Placeholder 2"/>
          <p:cNvSpPr>
            <a:spLocks noGrp="1"/>
          </p:cNvSpPr>
          <p:nvPr>
            <p:ph sz="quarter" idx="15"/>
          </p:nvPr>
        </p:nvSpPr>
        <p:spPr/>
        <p:txBody>
          <a:bodyPr/>
          <a:lstStyle/>
          <a:p>
            <a:pPr eaLnBrk="1" hangingPunct="1">
              <a:lnSpc>
                <a:spcPct val="90000"/>
              </a:lnSpc>
            </a:pPr>
            <a:r>
              <a:rPr lang="de-DE" sz="1800" dirty="0" smtClean="0"/>
              <a:t>Überarbeitete </a:t>
            </a:r>
            <a:r>
              <a:rPr lang="de-DE" sz="1800" b="1" dirty="0" smtClean="0"/>
              <a:t>Richtlinie 2013/37/EU </a:t>
            </a:r>
            <a:r>
              <a:rPr lang="de-DE" sz="1800" dirty="0" smtClean="0"/>
              <a:t>des Europäischen Parlaments und des Rates vom 26. Juni 2013 zur Änderung der Richtlinie 2003/98/EG </a:t>
            </a:r>
            <a:r>
              <a:rPr lang="de-DE" sz="1800" b="1" dirty="0" smtClean="0"/>
              <a:t>über die Weiterverwendung von Informationen des öffentlichen Sektors</a:t>
            </a:r>
            <a:endParaRPr lang="de-DE" sz="1800" dirty="0" smtClean="0"/>
          </a:p>
          <a:p>
            <a:pPr eaLnBrk="1" hangingPunct="1">
              <a:lnSpc>
                <a:spcPct val="90000"/>
              </a:lnSpc>
            </a:pPr>
            <a:r>
              <a:rPr lang="de-DE" sz="1800" dirty="0" smtClean="0"/>
              <a:t>Hauptziele:</a:t>
            </a:r>
          </a:p>
          <a:p>
            <a:pPr lvl="1" eaLnBrk="1" hangingPunct="1">
              <a:lnSpc>
                <a:spcPct val="90000"/>
              </a:lnSpc>
            </a:pPr>
            <a:r>
              <a:rPr lang="de-DE" sz="1800" dirty="0" smtClean="0"/>
              <a:t>Die </a:t>
            </a:r>
            <a:r>
              <a:rPr lang="de-DE" sz="1800" b="1" dirty="0" smtClean="0"/>
              <a:t>Weiterentwicklung</a:t>
            </a:r>
            <a:r>
              <a:rPr lang="de-DE" sz="1800" dirty="0" smtClean="0"/>
              <a:t> eines europäischen Marktes für solche Dienstleistungen vorantreiben, die auf Informationen des öffentlichen Sektors basieren</a:t>
            </a:r>
          </a:p>
          <a:p>
            <a:pPr lvl="1" eaLnBrk="1" hangingPunct="1">
              <a:lnSpc>
                <a:spcPct val="90000"/>
              </a:lnSpc>
            </a:pPr>
            <a:r>
              <a:rPr lang="de-DE" sz="1800" dirty="0" smtClean="0"/>
              <a:t>Förderung der grenzüberschreitenden </a:t>
            </a:r>
            <a:r>
              <a:rPr lang="de-DE" sz="1800" b="1" dirty="0" smtClean="0"/>
              <a:t>Nutzung</a:t>
            </a:r>
            <a:r>
              <a:rPr lang="de-DE" sz="1800" dirty="0" smtClean="0"/>
              <a:t> und </a:t>
            </a:r>
            <a:r>
              <a:rPr lang="de-DE" sz="1800" b="1" dirty="0" smtClean="0"/>
              <a:t>Anwendung </a:t>
            </a:r>
            <a:r>
              <a:rPr lang="de-DE" sz="1800" dirty="0" smtClean="0"/>
              <a:t>der PSI in geschäftlichen Prozessen; die Veröffentlichung eingeschlossen</a:t>
            </a:r>
          </a:p>
          <a:p>
            <a:pPr lvl="1" eaLnBrk="1" hangingPunct="1">
              <a:lnSpc>
                <a:spcPct val="90000"/>
              </a:lnSpc>
            </a:pPr>
            <a:r>
              <a:rPr lang="de-DE" sz="1800" dirty="0" smtClean="0"/>
              <a:t>Den Wettbewerb im Binnenmarkt stärken</a:t>
            </a:r>
          </a:p>
          <a:p>
            <a:pPr lvl="1" eaLnBrk="1" hangingPunct="1">
              <a:lnSpc>
                <a:spcPct val="90000"/>
              </a:lnSpc>
            </a:pPr>
            <a:r>
              <a:rPr lang="de-DE" sz="1800" dirty="0" smtClean="0"/>
              <a:t>Divergenzen zwischen den Mitgliedstaaten über die Regeln der Weiterverwendung aufzeigen</a:t>
            </a:r>
          </a:p>
          <a:p>
            <a:pPr marL="0" lvl="1" indent="0" eaLnBrk="1" hangingPunct="1">
              <a:lnSpc>
                <a:spcPct val="90000"/>
              </a:lnSpc>
              <a:buNone/>
            </a:pPr>
            <a:r>
              <a:rPr lang="de-DE" sz="1800" dirty="0"/>
              <a:t>Die Richtlinie erlaubt </a:t>
            </a:r>
            <a:r>
              <a:rPr lang="de-DE" sz="1800" dirty="0" smtClean="0"/>
              <a:t>es den </a:t>
            </a:r>
            <a:r>
              <a:rPr lang="de-DE" sz="1800" dirty="0"/>
              <a:t>Mitgliedstaaten, Maßnahmen, die über den Mindeststandard hinausgehen, umzusetzen und ermöglicht so eine umfangreichere </a:t>
            </a:r>
            <a:r>
              <a:rPr lang="de-DE" sz="1800" dirty="0" smtClean="0"/>
              <a:t>Weiterverwendung.</a:t>
            </a:r>
          </a:p>
        </p:txBody>
      </p:sp>
      <p:sp>
        <p:nvSpPr>
          <p:cNvPr id="4403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2C466EB4-F57F-4073-A431-E25F4DFB32C7}" type="slidenum">
              <a:rPr lang="en-GB" smtClean="0">
                <a:latin typeface="Arial" charset="0"/>
                <a:cs typeface="Arial" charset="0"/>
              </a:rPr>
              <a:pPr fontAlgn="base">
                <a:spcBef>
                  <a:spcPct val="0"/>
                </a:spcBef>
                <a:spcAft>
                  <a:spcPct val="0"/>
                </a:spcAft>
              </a:pPr>
              <a:t>39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685800"/>
            <a:ext cx="8070850" cy="914400"/>
          </a:xfrm>
        </p:spPr>
        <p:txBody>
          <a:bodyPr/>
          <a:lstStyle/>
          <a:p>
            <a:pPr eaLnBrk="1" hangingPunct="1"/>
            <a:r>
              <a:rPr lang="en-GB" smtClean="0"/>
              <a:t>Inhalt</a:t>
            </a:r>
          </a:p>
        </p:txBody>
      </p:sp>
      <p:sp>
        <p:nvSpPr>
          <p:cNvPr id="16387" name="Content Placeholder 2"/>
          <p:cNvSpPr>
            <a:spLocks noGrp="1"/>
          </p:cNvSpPr>
          <p:nvPr>
            <p:ph sz="quarter" idx="15"/>
          </p:nvPr>
        </p:nvSpPr>
        <p:spPr/>
        <p:txBody>
          <a:bodyPr/>
          <a:lstStyle/>
          <a:p>
            <a:pPr eaLnBrk="1" hangingPunct="1"/>
            <a:r>
              <a:rPr lang="de-DE" dirty="0" smtClean="0"/>
              <a:t>Dieses Modul enthält...</a:t>
            </a:r>
          </a:p>
          <a:p>
            <a:pPr lvl="1" eaLnBrk="1" hangingPunct="1"/>
            <a:r>
              <a:rPr lang="de-DE" dirty="0" smtClean="0"/>
              <a:t>eine </a:t>
            </a:r>
            <a:r>
              <a:rPr lang="de-DE" dirty="0"/>
              <a:t>Einführung in Open Data, Open </a:t>
            </a:r>
            <a:r>
              <a:rPr lang="de-DE" dirty="0" err="1"/>
              <a:t>Government</a:t>
            </a:r>
            <a:r>
              <a:rPr lang="de-DE" dirty="0"/>
              <a:t> Data und </a:t>
            </a:r>
            <a:r>
              <a:rPr lang="de-DE" dirty="0" err="1"/>
              <a:t>Linked</a:t>
            </a:r>
            <a:r>
              <a:rPr lang="de-DE" dirty="0"/>
              <a:t> </a:t>
            </a:r>
            <a:r>
              <a:rPr lang="de-DE" dirty="0" smtClean="0"/>
              <a:t>Data</a:t>
            </a:r>
          </a:p>
          <a:p>
            <a:pPr lvl="1" eaLnBrk="1" hangingPunct="1"/>
            <a:r>
              <a:rPr lang="de-DE" dirty="0"/>
              <a:t>Open </a:t>
            </a:r>
            <a:r>
              <a:rPr lang="de-DE" dirty="0" err="1"/>
              <a:t>Government</a:t>
            </a:r>
            <a:r>
              <a:rPr lang="de-DE" dirty="0"/>
              <a:t> Data </a:t>
            </a:r>
            <a:r>
              <a:rPr lang="de-DE" dirty="0" smtClean="0"/>
              <a:t>Richtlinien</a:t>
            </a:r>
            <a:endParaRPr lang="de-DE" dirty="0"/>
          </a:p>
          <a:p>
            <a:pPr marL="273050" lvl="2" eaLnBrk="1" hangingPunct="1">
              <a:buFont typeface="Arial" charset="0"/>
              <a:buChar char="•"/>
            </a:pPr>
            <a:r>
              <a:rPr lang="de-DE" dirty="0" smtClean="0"/>
              <a:t>Fallstudien mit Beispielen von Apps und Diensten, die auf Open </a:t>
            </a:r>
            <a:r>
              <a:rPr lang="de-DE" dirty="0" err="1" smtClean="0"/>
              <a:t>Government</a:t>
            </a:r>
            <a:r>
              <a:rPr lang="de-DE" dirty="0" smtClean="0"/>
              <a:t> Data basieren</a:t>
            </a:r>
          </a:p>
          <a:p>
            <a:pPr lvl="1" eaLnBrk="1" hangingPunct="1"/>
            <a:r>
              <a:rPr lang="de-DE" dirty="0" smtClean="0"/>
              <a:t>die Geschichte, die Ziele und die Verpflichtungen der PSI-Richtlinie</a:t>
            </a:r>
          </a:p>
          <a:p>
            <a:pPr eaLnBrk="1" hangingPunct="1"/>
            <a:endParaRPr lang="de-DE" dirty="0" smtClean="0"/>
          </a:p>
          <a:p>
            <a:pPr eaLnBrk="1" hangingPunct="1"/>
            <a:endParaRPr lang="de-DE" dirty="0" smtClean="0"/>
          </a:p>
          <a:p>
            <a:pPr eaLnBrk="1" hangingPunct="1"/>
            <a:endParaRPr lang="de-DE" dirty="0" smtClean="0"/>
          </a:p>
        </p:txBody>
      </p:sp>
      <p:sp>
        <p:nvSpPr>
          <p:cNvPr id="163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EB46E8C-7A4D-4CBE-B52D-6214FFBBC36A}" type="slidenum">
              <a:rPr lang="en-GB" smtClean="0">
                <a:latin typeface="Arial" charset="0"/>
                <a:cs typeface="Arial" charset="0"/>
              </a:rPr>
              <a:pPr fontAlgn="base">
                <a:spcBef>
                  <a:spcPct val="0"/>
                </a:spcBef>
                <a:spcAft>
                  <a:spcPct val="0"/>
                </a:spcAft>
              </a:pPr>
              <a:t>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9750" y="685800"/>
            <a:ext cx="8070850" cy="914400"/>
          </a:xfrm>
        </p:spPr>
        <p:txBody>
          <a:bodyPr/>
          <a:lstStyle/>
          <a:p>
            <a:pPr eaLnBrk="1" hangingPunct="1"/>
            <a:r>
              <a:rPr lang="en-GB" smtClean="0"/>
              <a:t>PSI-Richtlinie: Verpflichtungen</a:t>
            </a:r>
          </a:p>
        </p:txBody>
      </p:sp>
      <p:sp>
        <p:nvSpPr>
          <p:cNvPr id="45059" name="Content Placeholder 2"/>
          <p:cNvSpPr>
            <a:spLocks noGrp="1"/>
          </p:cNvSpPr>
          <p:nvPr>
            <p:ph sz="quarter" idx="14"/>
          </p:nvPr>
        </p:nvSpPr>
        <p:spPr>
          <a:xfrm>
            <a:off x="533400" y="1752600"/>
            <a:ext cx="3894138" cy="3548608"/>
          </a:xfrm>
        </p:spPr>
        <p:txBody>
          <a:bodyPr/>
          <a:lstStyle/>
          <a:p>
            <a:pPr lvl="1" eaLnBrk="1" hangingPunct="1"/>
            <a:r>
              <a:rPr lang="de-DE" sz="1200" dirty="0" smtClean="0"/>
              <a:t>Informationen </a:t>
            </a:r>
            <a:r>
              <a:rPr lang="de-DE" sz="1200" dirty="0"/>
              <a:t>unter </a:t>
            </a:r>
            <a:r>
              <a:rPr lang="de-DE" sz="1200" dirty="0" smtClean="0"/>
              <a:t>nicht-diskriminierenden Bedingungen</a:t>
            </a:r>
            <a:r>
              <a:rPr lang="de-DE" sz="1200" dirty="0"/>
              <a:t> für kommerzielle oder </a:t>
            </a:r>
            <a:r>
              <a:rPr lang="de-DE" sz="1200" dirty="0" smtClean="0"/>
              <a:t>nichtkommerzielle </a:t>
            </a:r>
            <a:r>
              <a:rPr lang="de-DE" sz="1200" dirty="0"/>
              <a:t>Zwecke</a:t>
            </a:r>
            <a:r>
              <a:rPr lang="de-DE" sz="1200" dirty="0" smtClean="0"/>
              <a:t> wiederverwendbar machen</a:t>
            </a:r>
          </a:p>
          <a:p>
            <a:pPr lvl="1" eaLnBrk="1" hangingPunct="1"/>
            <a:r>
              <a:rPr lang="de-DE" sz="1200" dirty="0" smtClean="0"/>
              <a:t>Anfragen bearbeiten und einen Zugang innerhalb von 20 Tagen liefern (oder 40, wenn die Anfrage komplex ist). Sie müssen negative Bescheide rechtfertigen und darüber informieren, wie dagegen Beschwerde erhoben werden kann</a:t>
            </a:r>
          </a:p>
          <a:p>
            <a:pPr lvl="1" eaLnBrk="1" hangingPunct="1"/>
            <a:r>
              <a:rPr lang="de-DE" sz="1200" dirty="0"/>
              <a:t>N</a:t>
            </a:r>
            <a:r>
              <a:rPr lang="de-DE" sz="1200" dirty="0" smtClean="0"/>
              <a:t>icht mehr als die Kosten der Vervielfältigung, Bereitstellung und Verbreitung verlangen. Sie müssen Gebührenordnungen publizieren und auf Anfrage die Berechnungsbasis zeigen</a:t>
            </a:r>
          </a:p>
          <a:p>
            <a:pPr lvl="1" eaLnBrk="1" hangingPunct="1"/>
            <a:r>
              <a:rPr lang="de-DE" sz="1200" dirty="0" smtClean="0"/>
              <a:t>Lizenzen im digitalen Format veröffentlichen</a:t>
            </a:r>
          </a:p>
          <a:p>
            <a:pPr lvl="1" eaLnBrk="1" hangingPunct="1"/>
            <a:r>
              <a:rPr lang="de-DE" sz="1200" dirty="0" smtClean="0"/>
              <a:t>Die Suche nach Informationen erleichtern, bevorzugt online (z.B. über ein Portal)</a:t>
            </a:r>
          </a:p>
        </p:txBody>
      </p:sp>
      <p:sp>
        <p:nvSpPr>
          <p:cNvPr id="45060" name="Content Placeholder 5"/>
          <p:cNvSpPr>
            <a:spLocks noGrp="1"/>
          </p:cNvSpPr>
          <p:nvPr>
            <p:ph sz="quarter" idx="15"/>
          </p:nvPr>
        </p:nvSpPr>
        <p:spPr>
          <a:xfrm>
            <a:off x="4792662" y="1772816"/>
            <a:ext cx="3595688" cy="1224136"/>
          </a:xfrm>
        </p:spPr>
        <p:txBody>
          <a:bodyPr/>
          <a:lstStyle/>
          <a:p>
            <a:pPr lvl="1" eaLnBrk="1" hangingPunct="1"/>
            <a:r>
              <a:rPr lang="de-DE" sz="1400" dirty="0" smtClean="0"/>
              <a:t>Unnötigerweise eine Weiterverwendung behindern</a:t>
            </a:r>
          </a:p>
          <a:p>
            <a:pPr lvl="1" eaLnBrk="1" hangingPunct="1"/>
            <a:r>
              <a:rPr lang="de-DE" sz="1400" dirty="0" smtClean="0"/>
              <a:t>Exklusive Rechte gewähren, wenn diese nicht notwendig sind. Dies ist alle 3 Jahre zu überprüfen</a:t>
            </a:r>
          </a:p>
          <a:p>
            <a:pPr eaLnBrk="1" hangingPunct="1"/>
            <a:endParaRPr lang="de-DE" dirty="0" smtClean="0"/>
          </a:p>
        </p:txBody>
      </p:sp>
      <p:sp>
        <p:nvSpPr>
          <p:cNvPr id="4506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1CB721AA-A6F4-4DB8-80BA-BBCDC3439607}" type="slidenum">
              <a:rPr lang="en-GB" smtClean="0">
                <a:latin typeface="Arial" charset="0"/>
                <a:cs typeface="Arial" charset="0"/>
              </a:rPr>
              <a:pPr fontAlgn="base">
                <a:spcBef>
                  <a:spcPct val="0"/>
                </a:spcBef>
                <a:spcAft>
                  <a:spcPct val="0"/>
                </a:spcAft>
              </a:pPr>
              <a:t>40</a:t>
            </a:fld>
            <a:endParaRPr lang="en-GB" smtClean="0">
              <a:latin typeface="Arial" charset="0"/>
              <a:cs typeface="Arial" charset="0"/>
            </a:endParaRPr>
          </a:p>
        </p:txBody>
      </p:sp>
      <p:sp>
        <p:nvSpPr>
          <p:cNvPr id="7" name="Title 1"/>
          <p:cNvSpPr txBox="1">
            <a:spLocks/>
          </p:cNvSpPr>
          <p:nvPr/>
        </p:nvSpPr>
        <p:spPr>
          <a:xfrm>
            <a:off x="539750" y="1412875"/>
            <a:ext cx="3960813" cy="576263"/>
          </a:xfrm>
          <a:prstGeom prst="rect">
            <a:avLst/>
          </a:prstGeom>
        </p:spPr>
        <p:txBody>
          <a:bodyPr lIns="0" tIns="0" rIns="0" bIns="0"/>
          <a:lstStyle/>
          <a:p>
            <a:pPr fontAlgn="auto">
              <a:spcAft>
                <a:spcPts val="0"/>
              </a:spcAft>
              <a:defRPr/>
            </a:pPr>
            <a:r>
              <a:rPr lang="de-DE" sz="1600" b="1" i="1" dirty="0">
                <a:solidFill>
                  <a:schemeClr val="accent1"/>
                </a:solidFill>
                <a:latin typeface="+mj-lt"/>
                <a:ea typeface="+mj-ea"/>
                <a:cs typeface="+mj-cs"/>
              </a:rPr>
              <a:t>Öffentliche Stellen müssen:</a:t>
            </a:r>
          </a:p>
        </p:txBody>
      </p:sp>
      <p:sp>
        <p:nvSpPr>
          <p:cNvPr id="45063" name="Title 1"/>
          <p:cNvSpPr txBox="1">
            <a:spLocks/>
          </p:cNvSpPr>
          <p:nvPr/>
        </p:nvSpPr>
        <p:spPr bwMode="auto">
          <a:xfrm>
            <a:off x="4787900" y="1412875"/>
            <a:ext cx="3600450" cy="576263"/>
          </a:xfrm>
          <a:prstGeom prst="rect">
            <a:avLst/>
          </a:prstGeom>
          <a:noFill/>
          <a:ln w="9525">
            <a:noFill/>
            <a:miter lim="800000"/>
            <a:headEnd/>
            <a:tailEnd/>
          </a:ln>
        </p:spPr>
        <p:txBody>
          <a:bodyPr lIns="0" tIns="0" rIns="0" bIns="0"/>
          <a:lstStyle/>
          <a:p>
            <a:r>
              <a:rPr lang="de-DE" sz="1600" b="1" i="1" dirty="0" smtClean="0">
                <a:solidFill>
                  <a:schemeClr val="accent1"/>
                </a:solidFill>
                <a:latin typeface="Georgia" pitchFamily="18" charset="0"/>
              </a:rPr>
              <a:t>Öffentliche Stellen dürfen nicht:</a:t>
            </a:r>
            <a:endParaRPr lang="de-DE" sz="1600" b="1" i="1" dirty="0">
              <a:solidFill>
                <a:schemeClr val="accent1"/>
              </a:solidFill>
              <a:latin typeface="Georgia" pitchFamily="18" charset="0"/>
            </a:endParaRPr>
          </a:p>
        </p:txBody>
      </p:sp>
      <p:sp>
        <p:nvSpPr>
          <p:cNvPr id="45064" name="TextBox 4"/>
          <p:cNvSpPr txBox="1">
            <a:spLocks noChangeArrowheads="1"/>
          </p:cNvSpPr>
          <p:nvPr/>
        </p:nvSpPr>
        <p:spPr bwMode="auto">
          <a:xfrm>
            <a:off x="4787900" y="3390860"/>
            <a:ext cx="3455988" cy="1722438"/>
          </a:xfrm>
          <a:prstGeom prst="rect">
            <a:avLst/>
          </a:prstGeom>
          <a:noFill/>
          <a:ln w="9525">
            <a:noFill/>
            <a:miter lim="800000"/>
            <a:headEnd/>
            <a:tailEnd/>
          </a:ln>
        </p:spPr>
        <p:txBody>
          <a:bodyPr lIns="0" tIns="0" rIns="0" bIns="0"/>
          <a:lstStyle/>
          <a:p>
            <a:pPr indent="-273050">
              <a:spcAft>
                <a:spcPts val="900"/>
              </a:spcAft>
            </a:pPr>
            <a:r>
              <a:rPr lang="de-DE" sz="1600" b="1" i="1" dirty="0">
                <a:solidFill>
                  <a:schemeClr val="accent1"/>
                </a:solidFill>
                <a:latin typeface="Georgia" pitchFamily="18" charset="0"/>
              </a:rPr>
              <a:t>Öffentliche Stellen müssen </a:t>
            </a:r>
            <a:r>
              <a:rPr lang="de-DE" sz="1600" b="1" i="1" dirty="0" smtClean="0">
                <a:solidFill>
                  <a:schemeClr val="accent1"/>
                </a:solidFill>
                <a:latin typeface="Georgia" pitchFamily="18" charset="0"/>
              </a:rPr>
              <a:t>keine:</a:t>
            </a:r>
            <a:endParaRPr lang="de-DE" sz="1600" b="1" i="1" dirty="0">
              <a:solidFill>
                <a:schemeClr val="accent1"/>
              </a:solidFill>
              <a:latin typeface="Georgia" pitchFamily="18" charset="0"/>
            </a:endParaRPr>
          </a:p>
          <a:p>
            <a:pPr marL="273050" lvl="1" indent="-273050">
              <a:spcAft>
                <a:spcPts val="900"/>
              </a:spcAft>
              <a:buClr>
                <a:schemeClr val="tx1"/>
              </a:buClr>
              <a:buFont typeface="Georgia" pitchFamily="18" charset="0"/>
              <a:buChar char="•"/>
            </a:pPr>
            <a:r>
              <a:rPr lang="de-DE" sz="1400" dirty="0">
                <a:latin typeface="Georgia" pitchFamily="18" charset="0"/>
              </a:rPr>
              <a:t>Informationen verfügbar machen, die durch Zugangsregelungen der Mitgliedstaaten eingeschränkt </a:t>
            </a:r>
            <a:r>
              <a:rPr lang="de-DE" sz="1400" dirty="0" smtClean="0">
                <a:latin typeface="Georgia" pitchFamily="18" charset="0"/>
              </a:rPr>
              <a:t>sind</a:t>
            </a:r>
            <a:endParaRPr lang="de-DE" sz="1400" dirty="0">
              <a:latin typeface="Georgia" pitchFamily="18" charset="0"/>
            </a:endParaRPr>
          </a:p>
          <a:p>
            <a:pPr marL="273050" lvl="1" indent="-273050">
              <a:spcAft>
                <a:spcPts val="900"/>
              </a:spcAft>
              <a:buClr>
                <a:schemeClr val="tx1"/>
              </a:buClr>
              <a:buFont typeface="Georgia" pitchFamily="18" charset="0"/>
              <a:buChar char="•"/>
            </a:pPr>
            <a:r>
              <a:rPr lang="de-DE" sz="1400" dirty="0">
                <a:latin typeface="Georgia" pitchFamily="18" charset="0"/>
              </a:rPr>
              <a:t>Formate bearbeiten oder Übersetzungen </a:t>
            </a:r>
            <a:r>
              <a:rPr lang="de-DE" sz="1400" dirty="0" smtClean="0">
                <a:latin typeface="Georgia" pitchFamily="18" charset="0"/>
              </a:rPr>
              <a:t>liefern</a:t>
            </a:r>
            <a:endParaRPr lang="de-DE" sz="1400" dirty="0">
              <a:latin typeface="Georgia" pitchFamily="18" charset="0"/>
            </a:endParaRPr>
          </a:p>
        </p:txBody>
      </p:sp>
      <p:sp>
        <p:nvSpPr>
          <p:cNvPr id="9" name="TextBox 8"/>
          <p:cNvSpPr txBox="1"/>
          <p:nvPr/>
        </p:nvSpPr>
        <p:spPr>
          <a:xfrm>
            <a:off x="539750" y="5301208"/>
            <a:ext cx="7704138" cy="936080"/>
          </a:xfrm>
          <a:prstGeom prst="rect">
            <a:avLst/>
          </a:prstGeom>
          <a:solidFill>
            <a:schemeClr val="bg1">
              <a:lumMod val="85000"/>
            </a:schemeClr>
          </a:solidFill>
        </p:spPr>
        <p:txBody>
          <a:bodyPr lIns="0" tIns="0" rIns="0" bIns="0" anchor="ctr"/>
          <a:lstStyle/>
          <a:p>
            <a:pPr marL="108000" indent="-273050">
              <a:spcAft>
                <a:spcPts val="900"/>
              </a:spcAft>
              <a:defRPr/>
            </a:pPr>
            <a:r>
              <a:rPr lang="de-DE" sz="1600" b="1" i="1" dirty="0" smtClean="0">
                <a:solidFill>
                  <a:schemeClr val="accent1"/>
                </a:solidFill>
                <a:latin typeface="Georgia" pitchFamily="18" charset="0"/>
              </a:rPr>
              <a:t>	Hinweis</a:t>
            </a:r>
            <a:r>
              <a:rPr lang="de-DE" sz="1600" b="1" i="1" dirty="0">
                <a:solidFill>
                  <a:schemeClr val="accent1"/>
                </a:solidFill>
                <a:latin typeface="Georgia" pitchFamily="18" charset="0"/>
              </a:rPr>
              <a:t>:</a:t>
            </a:r>
          </a:p>
          <a:p>
            <a:pPr marL="108000" indent="-273050">
              <a:spcAft>
                <a:spcPts val="900"/>
              </a:spcAft>
              <a:defRPr/>
            </a:pPr>
            <a:r>
              <a:rPr lang="de-DE" sz="1250" dirty="0" smtClean="0">
                <a:latin typeface="Georgia" pitchFamily="18" charset="0"/>
              </a:rPr>
              <a:t>	Obwohl Bibliotheken</a:t>
            </a:r>
            <a:r>
              <a:rPr lang="de-DE" sz="1250" dirty="0">
                <a:latin typeface="Georgia" pitchFamily="18" charset="0"/>
              </a:rPr>
              <a:t>, Museen und </a:t>
            </a:r>
            <a:r>
              <a:rPr lang="de-DE" sz="1250" dirty="0" smtClean="0">
                <a:latin typeface="Georgia" pitchFamily="18" charset="0"/>
              </a:rPr>
              <a:t>Archive in </a:t>
            </a:r>
            <a:r>
              <a:rPr lang="de-DE" sz="1250" dirty="0">
                <a:latin typeface="Georgia" pitchFamily="18" charset="0"/>
              </a:rPr>
              <a:t>der überarbeiteten Richtlinie enthalten sind, </a:t>
            </a:r>
            <a:r>
              <a:rPr lang="de-DE" sz="1250" dirty="0" smtClean="0">
                <a:latin typeface="Georgia" pitchFamily="18" charset="0"/>
              </a:rPr>
              <a:t>sind sie in Bezug </a:t>
            </a:r>
            <a:r>
              <a:rPr lang="de-DE" sz="1250" dirty="0">
                <a:latin typeface="Georgia" pitchFamily="18" charset="0"/>
              </a:rPr>
              <a:t>auf die Weiterverwendung und </a:t>
            </a:r>
            <a:r>
              <a:rPr lang="de-DE" sz="1250" dirty="0" smtClean="0">
                <a:latin typeface="Georgia" pitchFamily="18" charset="0"/>
              </a:rPr>
              <a:t>die Gebührenerfassung einer abweichenden Regelung unterworfen</a:t>
            </a:r>
            <a:endParaRPr lang="de-DE" sz="1250" dirty="0">
              <a:latin typeface="Georg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750" y="685800"/>
            <a:ext cx="8070850" cy="914400"/>
          </a:xfrm>
        </p:spPr>
        <p:txBody>
          <a:bodyPr/>
          <a:lstStyle/>
          <a:p>
            <a:pPr eaLnBrk="1" hangingPunct="1"/>
            <a:r>
              <a:rPr lang="de-DE" smtClean="0"/>
              <a:t>Informationen des öffentlichen Sektors öffentlich machen</a:t>
            </a:r>
            <a:endParaRPr lang="en-GB" smtClean="0"/>
          </a:p>
        </p:txBody>
      </p:sp>
      <p:sp>
        <p:nvSpPr>
          <p:cNvPr id="3" name="Content Placeholder 2"/>
          <p:cNvSpPr>
            <a:spLocks noGrp="1"/>
          </p:cNvSpPr>
          <p:nvPr>
            <p:ph sz="quarter" idx="15"/>
          </p:nvPr>
        </p:nvSpPr>
        <p:spPr/>
        <p:txBody>
          <a:bodyPr>
            <a:normAutofit/>
          </a:bodyPr>
          <a:lstStyle/>
          <a:p>
            <a:pPr eaLnBrk="1" hangingPunct="1">
              <a:lnSpc>
                <a:spcPct val="80000"/>
              </a:lnSpc>
              <a:spcAft>
                <a:spcPts val="1200"/>
              </a:spcAft>
            </a:pPr>
            <a:r>
              <a:rPr lang="de-DE" sz="1900" dirty="0" smtClean="0"/>
              <a:t>In welcher Form fördert die überarbeitete PSI-Richtlinie Offenheit?</a:t>
            </a:r>
          </a:p>
          <a:p>
            <a:pPr lvl="1" eaLnBrk="1" hangingPunct="1">
              <a:lnSpc>
                <a:spcPct val="80000"/>
              </a:lnSpc>
            </a:pPr>
            <a:r>
              <a:rPr lang="de-DE" sz="1600" dirty="0" smtClean="0"/>
              <a:t>Sie gibt die Mindestvorschriften in der EU für die Verfügbarkeit der vom öffentlichen Sektor und von Regierungsbehörden produzierten Informationen vor </a:t>
            </a:r>
          </a:p>
          <a:p>
            <a:pPr lvl="1" eaLnBrk="1" hangingPunct="1">
              <a:lnSpc>
                <a:spcPct val="80000"/>
              </a:lnSpc>
            </a:pPr>
            <a:r>
              <a:rPr lang="de-DE" sz="1600" dirty="0" smtClean="0"/>
              <a:t>Sie räumt Menschen und Organisationen, die die Informationen wiederverwenden wollen, entsprechende Rechte ein</a:t>
            </a:r>
          </a:p>
          <a:p>
            <a:pPr lvl="1" eaLnBrk="1" hangingPunct="1">
              <a:lnSpc>
                <a:spcPct val="80000"/>
              </a:lnSpc>
            </a:pPr>
            <a:r>
              <a:rPr lang="de-DE" sz="1600" dirty="0" smtClean="0"/>
              <a:t>Sie empfiehlt die Verbreitung von Informationen auf elektronischem Wege</a:t>
            </a:r>
          </a:p>
          <a:p>
            <a:pPr lvl="1" eaLnBrk="1" hangingPunct="1">
              <a:lnSpc>
                <a:spcPct val="80000"/>
              </a:lnSpc>
              <a:spcBef>
                <a:spcPts val="900"/>
              </a:spcBef>
              <a:spcAft>
                <a:spcPts val="1200"/>
              </a:spcAft>
              <a:buFont typeface="Georgia" pitchFamily="18" charset="0"/>
              <a:buNone/>
            </a:pPr>
            <a:r>
              <a:rPr lang="de-DE" sz="1900" dirty="0" smtClean="0"/>
              <a:t>Aber:</a:t>
            </a:r>
          </a:p>
          <a:p>
            <a:pPr lvl="1" eaLnBrk="1" hangingPunct="1">
              <a:lnSpc>
                <a:spcPct val="80000"/>
              </a:lnSpc>
            </a:pPr>
            <a:r>
              <a:rPr lang="de-DE" sz="1600" dirty="0" smtClean="0"/>
              <a:t>Sie gibt nicht den Auftrag Informationen kostenlos zur Verfügung zu stellen (es können Gebühren für die Vervielfältigung, Bereitstellung und Verbreitung verlangt werden)</a:t>
            </a:r>
          </a:p>
          <a:p>
            <a:pPr lvl="1" eaLnBrk="1" hangingPunct="1">
              <a:lnSpc>
                <a:spcPct val="80000"/>
              </a:lnSpc>
            </a:pPr>
            <a:r>
              <a:rPr lang="de-DE" sz="1600" dirty="0" smtClean="0"/>
              <a:t>Sie ermöglicht einigen Organisationen des öffentlichen Sektors Gebühren zu erheben, um ihre Kosten zu decken (z.B. spezielle Regelungen für Kulturerbe-Organisationen)</a:t>
            </a:r>
          </a:p>
        </p:txBody>
      </p:sp>
      <p:sp>
        <p:nvSpPr>
          <p:cNvPr id="4608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CE1ABF8-3AA7-4F32-871E-FE380311A1E0}" type="slidenum">
              <a:rPr lang="en-GB" smtClean="0">
                <a:latin typeface="Arial" charset="0"/>
                <a:cs typeface="Arial" charset="0"/>
              </a:rPr>
              <a:pPr fontAlgn="base">
                <a:spcBef>
                  <a:spcPct val="0"/>
                </a:spcBef>
                <a:spcAft>
                  <a:spcPct val="0"/>
                </a:spcAft>
              </a:pPr>
              <a:t>41</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685800"/>
            <a:ext cx="8070850" cy="914400"/>
          </a:xfrm>
        </p:spPr>
        <p:txBody>
          <a:bodyPr/>
          <a:lstStyle/>
          <a:p>
            <a:pPr eaLnBrk="1" hangingPunct="1"/>
            <a:r>
              <a:rPr lang="en-GB" smtClean="0"/>
              <a:t>Schlussfolgerungen</a:t>
            </a:r>
          </a:p>
        </p:txBody>
      </p:sp>
      <p:sp>
        <p:nvSpPr>
          <p:cNvPr id="47107" name="Content Placeholder 2"/>
          <p:cNvSpPr>
            <a:spLocks noGrp="1"/>
          </p:cNvSpPr>
          <p:nvPr>
            <p:ph sz="quarter" idx="15"/>
          </p:nvPr>
        </p:nvSpPr>
        <p:spPr/>
        <p:txBody>
          <a:bodyPr/>
          <a:lstStyle/>
          <a:p>
            <a:pPr marL="0" lvl="1" indent="0" eaLnBrk="1" hangingPunct="1">
              <a:lnSpc>
                <a:spcPct val="90000"/>
              </a:lnSpc>
              <a:buNone/>
            </a:pPr>
            <a:r>
              <a:rPr lang="de-DE" dirty="0" smtClean="0"/>
              <a:t>Open </a:t>
            </a:r>
            <a:r>
              <a:rPr lang="de-DE" dirty="0" err="1" smtClean="0"/>
              <a:t>Government</a:t>
            </a:r>
            <a:r>
              <a:rPr lang="de-DE" dirty="0" smtClean="0"/>
              <a:t> Data kann:</a:t>
            </a:r>
          </a:p>
          <a:p>
            <a:pPr lvl="2" eaLnBrk="1" hangingPunct="1">
              <a:lnSpc>
                <a:spcPct val="90000"/>
              </a:lnSpc>
            </a:pPr>
            <a:r>
              <a:rPr lang="de-DE" sz="1800" dirty="0" smtClean="0"/>
              <a:t>Die Transparenz und Rechenschaftspflicht der Regierung verbessern</a:t>
            </a:r>
          </a:p>
          <a:p>
            <a:pPr lvl="2" eaLnBrk="1" hangingPunct="1">
              <a:lnSpc>
                <a:spcPct val="90000"/>
              </a:lnSpc>
            </a:pPr>
            <a:r>
              <a:rPr lang="de-DE" sz="1800" dirty="0" smtClean="0"/>
              <a:t>Sozialen und kommerziellen Wert schaffen</a:t>
            </a:r>
          </a:p>
          <a:p>
            <a:pPr lvl="2" eaLnBrk="1" hangingPunct="1">
              <a:lnSpc>
                <a:spcPct val="90000"/>
              </a:lnSpc>
            </a:pPr>
            <a:r>
              <a:rPr lang="de-DE" sz="1800" dirty="0" smtClean="0"/>
              <a:t>Partizipative </a:t>
            </a:r>
            <a:r>
              <a:rPr lang="de-DE" sz="1800" dirty="0" err="1" smtClean="0"/>
              <a:t>Governance</a:t>
            </a:r>
            <a:r>
              <a:rPr lang="de-DE" sz="1800" dirty="0" smtClean="0"/>
              <a:t> ermöglichen</a:t>
            </a:r>
          </a:p>
          <a:p>
            <a:pPr lvl="2" eaLnBrk="1" hangingPunct="1">
              <a:lnSpc>
                <a:spcPct val="90000"/>
              </a:lnSpc>
              <a:spcAft>
                <a:spcPts val="1800"/>
              </a:spcAft>
            </a:pPr>
            <a:r>
              <a:rPr lang="de-DE" sz="1800" dirty="0" smtClean="0"/>
              <a:t>Regierungskosten reduzieren </a:t>
            </a:r>
          </a:p>
          <a:p>
            <a:pPr marL="0" lvl="1" indent="0" eaLnBrk="1" hangingPunct="1">
              <a:lnSpc>
                <a:spcPct val="90000"/>
              </a:lnSpc>
              <a:buNone/>
            </a:pPr>
            <a:r>
              <a:rPr lang="de-DE" dirty="0" smtClean="0"/>
              <a:t>Die überarbeitete PSI-Richtlinie erfordert, dass:</a:t>
            </a:r>
          </a:p>
          <a:p>
            <a:pPr lvl="2" eaLnBrk="1" hangingPunct="1">
              <a:lnSpc>
                <a:spcPct val="90000"/>
              </a:lnSpc>
            </a:pPr>
            <a:r>
              <a:rPr lang="de-DE" sz="1800" dirty="0" smtClean="0"/>
              <a:t>Information offen verfügbar sind und zu geringsten Standardkosten abrufbar sind</a:t>
            </a:r>
          </a:p>
          <a:p>
            <a:pPr lvl="2" eaLnBrk="1" hangingPunct="1">
              <a:lnSpc>
                <a:spcPct val="90000"/>
              </a:lnSpc>
            </a:pPr>
            <a:r>
              <a:rPr lang="de-DE" sz="1800" dirty="0" smtClean="0"/>
              <a:t>Informationen und Metadaten in maschinenlesbaren und kompatiblen Datenformaten (soweit möglich) zur Verfügung stehen </a:t>
            </a:r>
          </a:p>
          <a:p>
            <a:pPr lvl="2" eaLnBrk="1" hangingPunct="1">
              <a:lnSpc>
                <a:spcPct val="90000"/>
              </a:lnSpc>
            </a:pPr>
            <a:r>
              <a:rPr lang="de-DE" sz="1800" dirty="0" smtClean="0"/>
              <a:t>alle rechtsgültigen öffentlichen Dokumente für kommerzielle oder nichtkommerzielle Zwecke weiterverwendbar sind</a:t>
            </a:r>
          </a:p>
          <a:p>
            <a:pPr lvl="1" eaLnBrk="1" hangingPunct="1">
              <a:lnSpc>
                <a:spcPct val="90000"/>
              </a:lnSpc>
            </a:pPr>
            <a:endParaRPr lang="de-DE" dirty="0" smtClean="0"/>
          </a:p>
        </p:txBody>
      </p:sp>
      <p:sp>
        <p:nvSpPr>
          <p:cNvPr id="4710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ACE1833B-1709-4AF9-943F-6D36BAE741DA}" type="slidenum">
              <a:rPr lang="en-GB" smtClean="0">
                <a:latin typeface="Arial" charset="0"/>
                <a:cs typeface="Arial" charset="0"/>
              </a:rPr>
              <a:pPr fontAlgn="base">
                <a:spcBef>
                  <a:spcPct val="0"/>
                </a:spcBef>
                <a:spcAft>
                  <a:spcPct val="0"/>
                </a:spcAft>
              </a:pPr>
              <a:t>42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Vielen Dank!</a:t>
            </a:r>
            <a:br>
              <a:rPr lang="en-GB" sz="7200" i="0" smtClean="0">
                <a:solidFill>
                  <a:schemeClr val="accent1"/>
                </a:solidFill>
                <a:latin typeface="Bradley Hand ITC" pitchFamily="66" charset="0"/>
              </a:rPr>
            </a:br>
            <a:r>
              <a:rPr lang="en-GB" sz="4800" i="0" smtClean="0">
                <a:solidFill>
                  <a:schemeClr val="accent1"/>
                </a:solidFill>
                <a:latin typeface="Bradley Hand ITC" pitchFamily="66" charset="0"/>
              </a:rPr>
              <a:t>...und jetzt IHRE Fragen?</a:t>
            </a:r>
            <a:endParaRPr lang="en-GB" b="0" smtClean="0"/>
          </a:p>
        </p:txBody>
      </p:sp>
      <p:sp>
        <p:nvSpPr>
          <p:cNvPr id="4813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5C8999CA-EED1-44C3-A29F-694F1A2927BA}" type="slidenum">
              <a:rPr lang="en-GB" smtClean="0">
                <a:latin typeface="Arial" charset="0"/>
                <a:cs typeface="Arial" charset="0"/>
              </a:rPr>
              <a:pPr fontAlgn="base">
                <a:spcBef>
                  <a:spcPct val="0"/>
                </a:spcBef>
                <a:spcAft>
                  <a:spcPct val="0"/>
                </a:spcAft>
              </a:pPr>
              <a:t>43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9750" y="685800"/>
            <a:ext cx="8070850" cy="914400"/>
          </a:xfrm>
        </p:spPr>
        <p:txBody>
          <a:bodyPr/>
          <a:lstStyle/>
          <a:p>
            <a:pPr eaLnBrk="1" hangingPunct="1"/>
            <a:r>
              <a:rPr lang="en-GB" smtClean="0"/>
              <a:t>Referenzen</a:t>
            </a:r>
          </a:p>
        </p:txBody>
      </p:sp>
      <p:sp>
        <p:nvSpPr>
          <p:cNvPr id="49155" name="Content Placeholder 4"/>
          <p:cNvSpPr>
            <a:spLocks noGrp="1"/>
          </p:cNvSpPr>
          <p:nvPr>
            <p:ph sz="quarter" idx="14"/>
          </p:nvPr>
        </p:nvSpPr>
        <p:spPr>
          <a:xfrm>
            <a:off x="533400" y="1752600"/>
            <a:ext cx="3962400" cy="4629150"/>
          </a:xfrm>
        </p:spPr>
        <p:txBody>
          <a:bodyPr>
            <a:normAutofit fontScale="92500"/>
          </a:bodyPr>
          <a:lstStyle/>
          <a:p>
            <a:pPr eaLnBrk="1" hangingPunct="1">
              <a:lnSpc>
                <a:spcPct val="114000"/>
              </a:lnSpc>
              <a:spcAft>
                <a:spcPts val="300"/>
              </a:spcAft>
            </a:pPr>
            <a:r>
              <a:rPr lang="en-GB" sz="700" dirty="0" err="1" smtClean="0"/>
              <a:t>Folie</a:t>
            </a:r>
            <a:r>
              <a:rPr lang="en-GB" sz="700" dirty="0" smtClean="0"/>
              <a:t> 6: </a:t>
            </a:r>
          </a:p>
          <a:p>
            <a:pPr lvl="1" eaLnBrk="1" hangingPunct="1">
              <a:lnSpc>
                <a:spcPct val="114000"/>
              </a:lnSpc>
              <a:spcAft>
                <a:spcPts val="300"/>
              </a:spcAft>
            </a:pPr>
            <a:r>
              <a:rPr lang="en-GB" sz="700" dirty="0" smtClean="0"/>
              <a:t>Open Knowledge Foundation. Open Definition. </a:t>
            </a:r>
            <a:r>
              <a:rPr lang="en-GB" sz="700" dirty="0" smtClean="0">
                <a:hlinkClick r:id="rId3"/>
              </a:rPr>
              <a:t>http://opendefinition.org/</a:t>
            </a:r>
            <a:r>
              <a:rPr lang="en-GB" sz="700" dirty="0" smtClean="0"/>
              <a:t> </a:t>
            </a:r>
          </a:p>
          <a:p>
            <a:pPr lvl="1" eaLnBrk="1" hangingPunct="1">
              <a:lnSpc>
                <a:spcPct val="114000"/>
              </a:lnSpc>
              <a:spcAft>
                <a:spcPts val="300"/>
              </a:spcAft>
              <a:buFont typeface="Arial" charset="0"/>
              <a:buChar char="•"/>
            </a:pPr>
            <a:r>
              <a:rPr lang="en-GB" sz="700" dirty="0" smtClean="0"/>
              <a:t>Open Knowledge Foundation. Open Data Handbook. What is Open Data? </a:t>
            </a:r>
            <a:r>
              <a:rPr lang="en-GB" sz="700" dirty="0" smtClean="0">
                <a:hlinkClick r:id="rId4"/>
              </a:rPr>
              <a:t>http://opendatahandbook.org/en/what-is-open-data/</a:t>
            </a:r>
            <a:r>
              <a:rPr lang="en-GB" sz="700" dirty="0" smtClean="0"/>
              <a:t> </a:t>
            </a:r>
          </a:p>
          <a:p>
            <a:pPr eaLnBrk="1" hangingPunct="1">
              <a:lnSpc>
                <a:spcPct val="114000"/>
              </a:lnSpc>
              <a:spcAft>
                <a:spcPts val="300"/>
              </a:spcAft>
            </a:pPr>
            <a:r>
              <a:rPr lang="en-GB" sz="700" dirty="0" err="1" smtClean="0"/>
              <a:t>Folie</a:t>
            </a:r>
            <a:r>
              <a:rPr lang="en-GB" sz="700" dirty="0" smtClean="0"/>
              <a:t> 7:</a:t>
            </a:r>
          </a:p>
          <a:p>
            <a:pPr lvl="1" eaLnBrk="1" hangingPunct="1">
              <a:lnSpc>
                <a:spcPct val="114000"/>
              </a:lnSpc>
              <a:spcAft>
                <a:spcPts val="300"/>
              </a:spcAft>
            </a:pPr>
            <a:r>
              <a:rPr lang="en-GB" sz="700" dirty="0" smtClean="0"/>
              <a:t>Open Knowledge Foundation. Open Government Data. </a:t>
            </a:r>
            <a:r>
              <a:rPr lang="en-GB" sz="700" dirty="0" smtClean="0">
                <a:hlinkClick r:id="rId5"/>
              </a:rPr>
              <a:t>http://opengovernmentdata.org/</a:t>
            </a:r>
            <a:r>
              <a:rPr lang="en-GB" sz="700" dirty="0" smtClean="0"/>
              <a:t> </a:t>
            </a:r>
          </a:p>
          <a:p>
            <a:pPr eaLnBrk="1" hangingPunct="1">
              <a:lnSpc>
                <a:spcPct val="114000"/>
              </a:lnSpc>
              <a:spcAft>
                <a:spcPts val="300"/>
              </a:spcAft>
            </a:pPr>
            <a:r>
              <a:rPr lang="en-GB" sz="700" dirty="0" err="1" smtClean="0"/>
              <a:t>Folie</a:t>
            </a:r>
            <a:r>
              <a:rPr lang="en-GB" sz="700" dirty="0" smtClean="0"/>
              <a:t> 9:</a:t>
            </a:r>
          </a:p>
          <a:p>
            <a:pPr lvl="1" eaLnBrk="1" hangingPunct="1">
              <a:lnSpc>
                <a:spcPct val="114000"/>
              </a:lnSpc>
              <a:spcAft>
                <a:spcPts val="300"/>
              </a:spcAft>
            </a:pPr>
            <a:r>
              <a:rPr lang="en-GB" sz="700" dirty="0" smtClean="0"/>
              <a:t>Tim Berners-Lee, W3C. Linked Data. </a:t>
            </a:r>
            <a:r>
              <a:rPr lang="en-GB" sz="700" dirty="0" smtClean="0">
                <a:hlinkClick r:id="rId6"/>
              </a:rPr>
              <a:t>http://www.w3.org/DesignIssues/LinkedData</a:t>
            </a:r>
            <a:endParaRPr lang="en-GB" sz="700" dirty="0" smtClean="0"/>
          </a:p>
          <a:p>
            <a:pPr eaLnBrk="1" hangingPunct="1">
              <a:lnSpc>
                <a:spcPct val="114000"/>
              </a:lnSpc>
              <a:spcAft>
                <a:spcPts val="300"/>
              </a:spcAft>
            </a:pPr>
            <a:r>
              <a:rPr lang="en-GB" sz="700" dirty="0" smtClean="0"/>
              <a:t> </a:t>
            </a:r>
            <a:r>
              <a:rPr lang="en-GB" sz="700" dirty="0" err="1" smtClean="0"/>
              <a:t>Folie</a:t>
            </a:r>
            <a:r>
              <a:rPr lang="en-GB" sz="700" dirty="0" smtClean="0"/>
              <a:t> 10:</a:t>
            </a:r>
          </a:p>
          <a:p>
            <a:pPr lvl="1" eaLnBrk="1" hangingPunct="1">
              <a:lnSpc>
                <a:spcPct val="114000"/>
              </a:lnSpc>
              <a:spcAft>
                <a:spcPts val="300"/>
              </a:spcAft>
            </a:pPr>
            <a:r>
              <a:rPr lang="en-GB" sz="700" dirty="0" smtClean="0"/>
              <a:t>5 ★ Open Data. </a:t>
            </a:r>
            <a:r>
              <a:rPr lang="en-GB" sz="700" dirty="0" smtClean="0">
                <a:hlinkClick r:id="rId7"/>
              </a:rPr>
              <a:t>http://5stardata.info/</a:t>
            </a:r>
            <a:r>
              <a:rPr lang="en-GB" sz="700" dirty="0" smtClean="0"/>
              <a:t> </a:t>
            </a:r>
          </a:p>
          <a:p>
            <a:pPr lvl="1" eaLnBrk="1" hangingPunct="1">
              <a:lnSpc>
                <a:spcPct val="114000"/>
              </a:lnSpc>
              <a:spcAft>
                <a:spcPts val="300"/>
              </a:spcAft>
            </a:pPr>
            <a:r>
              <a:rPr lang="en-GB" sz="700" dirty="0" err="1" smtClean="0"/>
              <a:t>EPSIplatform</a:t>
            </a:r>
            <a:r>
              <a:rPr lang="en-GB" sz="700" dirty="0" smtClean="0"/>
              <a:t>. What is Linked Open Government Data? </a:t>
            </a:r>
            <a:r>
              <a:rPr lang="en-GB" sz="700" dirty="0" smtClean="0">
                <a:hlinkClick r:id="rId8"/>
              </a:rPr>
              <a:t>http://epsiplatform.eu/content/what-linked-open-government-data</a:t>
            </a:r>
            <a:r>
              <a:rPr lang="en-GB" sz="700" dirty="0" smtClean="0"/>
              <a:t> </a:t>
            </a:r>
          </a:p>
          <a:p>
            <a:pPr>
              <a:lnSpc>
                <a:spcPct val="114000"/>
              </a:lnSpc>
              <a:spcAft>
                <a:spcPts val="300"/>
              </a:spcAft>
            </a:pPr>
            <a:r>
              <a:rPr lang="en-GB" sz="700" dirty="0" err="1" smtClean="0"/>
              <a:t>Folie</a:t>
            </a:r>
            <a:r>
              <a:rPr lang="en-GB" sz="700" dirty="0" smtClean="0"/>
              <a:t> 11: </a:t>
            </a:r>
            <a:endParaRPr lang="en-GB" sz="700" dirty="0"/>
          </a:p>
          <a:p>
            <a:pPr marL="273050">
              <a:lnSpc>
                <a:spcPct val="114000"/>
              </a:lnSpc>
              <a:spcAft>
                <a:spcPts val="300"/>
              </a:spcAft>
              <a:buFont typeface="Arial" panose="020B0604020202020204" pitchFamily="34" charset="0"/>
              <a:buChar char="•"/>
            </a:pPr>
            <a:r>
              <a:rPr lang="en-GB" sz="700" dirty="0"/>
              <a:t>Study on business models for Linked Open Government Data. </a:t>
            </a:r>
            <a:r>
              <a:rPr lang="en-GB" sz="700" dirty="0">
                <a:hlinkClick r:id="rId9"/>
              </a:rPr>
              <a:t>https://joinup.ec.europa.eu/node/72473</a:t>
            </a:r>
            <a:r>
              <a:rPr lang="en-GB" sz="700" dirty="0"/>
              <a:t> </a:t>
            </a:r>
            <a:endParaRPr lang="en-GB" sz="700" dirty="0" smtClean="0"/>
          </a:p>
          <a:p>
            <a:pPr eaLnBrk="1" hangingPunct="1">
              <a:lnSpc>
                <a:spcPct val="114000"/>
              </a:lnSpc>
              <a:spcAft>
                <a:spcPts val="300"/>
              </a:spcAft>
            </a:pPr>
            <a:r>
              <a:rPr lang="en-GB" sz="700" dirty="0" err="1" smtClean="0"/>
              <a:t>Folie</a:t>
            </a:r>
            <a:r>
              <a:rPr lang="en-GB" sz="700" dirty="0" smtClean="0"/>
              <a:t> 15:</a:t>
            </a:r>
          </a:p>
          <a:p>
            <a:pPr lvl="1" eaLnBrk="1" hangingPunct="1">
              <a:lnSpc>
                <a:spcPct val="114000"/>
              </a:lnSpc>
              <a:spcAft>
                <a:spcPts val="300"/>
              </a:spcAft>
            </a:pPr>
            <a:r>
              <a:rPr lang="en-GB" sz="700" dirty="0" smtClean="0"/>
              <a:t>European Commission. Digital Agenda for Europe, a Europe 2020 Initiative. Open Data. </a:t>
            </a:r>
            <a:r>
              <a:rPr lang="en-GB" sz="700" dirty="0" smtClean="0">
                <a:hlinkClick r:id="rId10"/>
              </a:rPr>
              <a:t>http://ec.europa.eu/digital-agenda/en/public-sector-information-raw-data-new-services-and-products</a:t>
            </a:r>
            <a:r>
              <a:rPr lang="en-GB" sz="700" dirty="0" smtClean="0"/>
              <a:t> </a:t>
            </a:r>
          </a:p>
          <a:p>
            <a:pPr lvl="1" eaLnBrk="1" hangingPunct="1">
              <a:lnSpc>
                <a:spcPct val="114000"/>
              </a:lnSpc>
              <a:spcAft>
                <a:spcPts val="300"/>
              </a:spcAft>
            </a:pPr>
            <a:r>
              <a:rPr lang="en-GB" sz="700" dirty="0" smtClean="0"/>
              <a:t>Open Knowledge Foundation. European Commission launches Open Data Strategy for Europe. </a:t>
            </a:r>
            <a:r>
              <a:rPr lang="en-GB" sz="700" dirty="0" smtClean="0">
                <a:hlinkClick r:id="rId11"/>
              </a:rPr>
              <a:t>http://blog.okfn.org/2011/12/12/european-commission-launches-open-data-strategy-for-europe/</a:t>
            </a:r>
            <a:r>
              <a:rPr lang="en-GB" sz="700" dirty="0" smtClean="0"/>
              <a:t> </a:t>
            </a:r>
          </a:p>
          <a:p>
            <a:pPr lvl="1" eaLnBrk="1" hangingPunct="1">
              <a:lnSpc>
                <a:spcPct val="114000"/>
              </a:lnSpc>
              <a:spcAft>
                <a:spcPts val="300"/>
              </a:spcAft>
            </a:pPr>
            <a:r>
              <a:rPr lang="en-GB" sz="700" dirty="0" smtClean="0"/>
              <a:t>Europa. Press releases RAPID. Digital Agenda: Commission's Open Data Strategy, Questions &amp; answers. </a:t>
            </a:r>
            <a:r>
              <a:rPr lang="en-GB" sz="700" dirty="0" smtClean="0">
                <a:hlinkClick r:id="rId12"/>
              </a:rPr>
              <a:t>http://europa.eu/rapid/press-release_MEMO-11-891_en.htm?locale=enropean-commission-launches-open-data-strategy-for-europe/</a:t>
            </a:r>
            <a:r>
              <a:rPr lang="en-GB" sz="700" dirty="0" smtClean="0"/>
              <a:t> </a:t>
            </a:r>
          </a:p>
          <a:p>
            <a:pPr lvl="1" eaLnBrk="1" hangingPunct="1">
              <a:lnSpc>
                <a:spcPct val="114000"/>
              </a:lnSpc>
              <a:spcAft>
                <a:spcPts val="300"/>
              </a:spcAft>
            </a:pPr>
            <a:r>
              <a:rPr lang="en-GB" sz="700" dirty="0" smtClean="0"/>
              <a:t>European Commission. Digital Agenda for Europe. Open Data. </a:t>
            </a:r>
            <a:r>
              <a:rPr lang="en-GB" sz="700" dirty="0" smtClean="0">
                <a:hlinkClick r:id="rId13"/>
              </a:rPr>
              <a:t>https://ec.europa.eu/digital-agenda/en/open-data-o</a:t>
            </a:r>
            <a:r>
              <a:rPr lang="en-GB" sz="700" dirty="0" smtClean="0"/>
              <a:t> </a:t>
            </a:r>
          </a:p>
          <a:p>
            <a:pPr lvl="1" eaLnBrk="1" hangingPunct="1">
              <a:lnSpc>
                <a:spcPct val="114000"/>
              </a:lnSpc>
              <a:spcAft>
                <a:spcPts val="300"/>
              </a:spcAft>
            </a:pPr>
            <a:r>
              <a:rPr lang="en-GB" sz="700" dirty="0" smtClean="0"/>
              <a:t>European Commission </a:t>
            </a:r>
            <a:r>
              <a:rPr lang="en-GB" sz="700" dirty="0" err="1" smtClean="0"/>
              <a:t>COMMISSION</a:t>
            </a:r>
            <a:r>
              <a:rPr lang="en-GB" sz="700" dirty="0" smtClean="0"/>
              <a:t> DECISION of 12 December 2011 on the reuse of Commission documents (2011/833/EU) </a:t>
            </a:r>
            <a:br>
              <a:rPr lang="en-GB" sz="700" dirty="0" smtClean="0"/>
            </a:br>
            <a:r>
              <a:rPr lang="en-GB" sz="700" dirty="0" smtClean="0">
                <a:hlinkClick r:id="rId14"/>
              </a:rPr>
              <a:t>http://eur-lex.europa.eu/LexUriServ/LexUriServ.do?uri=OJ:L:2011:330:0039:0042:EN:PDF</a:t>
            </a:r>
            <a:r>
              <a:rPr lang="en-GB" sz="700" dirty="0" smtClean="0"/>
              <a:t>  </a:t>
            </a:r>
          </a:p>
          <a:p>
            <a:pPr eaLnBrk="1" hangingPunct="1">
              <a:spcAft>
                <a:spcPts val="300"/>
              </a:spcAft>
            </a:pPr>
            <a:r>
              <a:rPr lang="en-GB" sz="700" dirty="0" err="1"/>
              <a:t>Folie</a:t>
            </a:r>
            <a:r>
              <a:rPr lang="en-GB" sz="700" dirty="0"/>
              <a:t> </a:t>
            </a:r>
            <a:r>
              <a:rPr lang="en-GB" sz="700" dirty="0" smtClean="0"/>
              <a:t>16:</a:t>
            </a:r>
          </a:p>
          <a:p>
            <a:pPr eaLnBrk="1" hangingPunct="1">
              <a:spcAft>
                <a:spcPts val="300"/>
              </a:spcAft>
              <a:buFont typeface="Arial" panose="020B0604020202020204" pitchFamily="34" charset="0"/>
              <a:buChar char="•"/>
            </a:pPr>
            <a:r>
              <a:rPr lang="en-GB" sz="700" dirty="0" smtClean="0"/>
              <a:t>German act on the re-use of public </a:t>
            </a:r>
            <a:r>
              <a:rPr lang="en-GB" sz="700" dirty="0"/>
              <a:t>sector information: </a:t>
            </a:r>
            <a:r>
              <a:rPr lang="en-GB" sz="700" dirty="0">
                <a:hlinkClick r:id="rId15"/>
              </a:rPr>
              <a:t>http://www.gesetze-im-internet.de/iwg</a:t>
            </a:r>
            <a:r>
              <a:rPr lang="en-GB" sz="700" dirty="0" smtClean="0">
                <a:hlinkClick r:id="rId15"/>
              </a:rPr>
              <a:t>/</a:t>
            </a:r>
            <a:endParaRPr lang="en-GB" sz="700" dirty="0" smtClean="0"/>
          </a:p>
          <a:p>
            <a:pPr eaLnBrk="1" hangingPunct="1">
              <a:spcAft>
                <a:spcPts val="300"/>
              </a:spcAft>
              <a:buFont typeface="Arial" panose="020B0604020202020204" pitchFamily="34" charset="0"/>
              <a:buChar char="•"/>
            </a:pPr>
            <a:r>
              <a:rPr lang="en-GB" sz="700" dirty="0" smtClean="0"/>
              <a:t>German freedom </a:t>
            </a:r>
            <a:r>
              <a:rPr lang="en-GB" sz="700" dirty="0"/>
              <a:t>of information act: </a:t>
            </a:r>
            <a:r>
              <a:rPr lang="en-GB" sz="700" dirty="0">
                <a:hlinkClick r:id="rId16"/>
              </a:rPr>
              <a:t>http://</a:t>
            </a:r>
            <a:r>
              <a:rPr lang="en-GB" sz="700" dirty="0" smtClean="0">
                <a:hlinkClick r:id="rId16"/>
              </a:rPr>
              <a:t>de.wikipedia.org/wiki/Informationsfreiheitsgesetz</a:t>
            </a:r>
            <a:endParaRPr lang="en-GB" sz="700" dirty="0" smtClean="0"/>
          </a:p>
          <a:p>
            <a:pPr eaLnBrk="1" hangingPunct="1">
              <a:spcAft>
                <a:spcPts val="300"/>
              </a:spcAft>
              <a:buFont typeface="Arial" panose="020B0604020202020204" pitchFamily="34" charset="0"/>
              <a:buChar char="•"/>
            </a:pPr>
            <a:r>
              <a:rPr lang="en-GB" sz="700" dirty="0" smtClean="0"/>
              <a:t>German </a:t>
            </a:r>
            <a:r>
              <a:rPr lang="en-GB" sz="700" dirty="0"/>
              <a:t>Environmental Information Act: </a:t>
            </a:r>
            <a:r>
              <a:rPr lang="en-GB" sz="700" dirty="0">
                <a:hlinkClick r:id="rId17"/>
              </a:rPr>
              <a:t>http://</a:t>
            </a:r>
            <a:r>
              <a:rPr lang="en-GB" sz="700" dirty="0" smtClean="0">
                <a:hlinkClick r:id="rId17"/>
              </a:rPr>
              <a:t>de.wikipedia.org/wiki/Umweltinformationsgesetz</a:t>
            </a:r>
            <a:r>
              <a:rPr lang="en-GB" sz="700" dirty="0" smtClean="0"/>
              <a:t> </a:t>
            </a:r>
          </a:p>
          <a:p>
            <a:pPr indent="0" eaLnBrk="1" hangingPunct="1">
              <a:spcAft>
                <a:spcPts val="300"/>
              </a:spcAft>
            </a:pPr>
            <a:r>
              <a:rPr lang="en-GB" sz="700" dirty="0" err="1" smtClean="0"/>
              <a:t>Folie</a:t>
            </a:r>
            <a:r>
              <a:rPr lang="en-GB" sz="700" dirty="0" smtClean="0"/>
              <a:t> 17</a:t>
            </a:r>
            <a:endParaRPr lang="en-GB" sz="700" dirty="0"/>
          </a:p>
          <a:p>
            <a:pPr lvl="1" eaLnBrk="1" hangingPunct="1">
              <a:spcAft>
                <a:spcPts val="300"/>
              </a:spcAft>
            </a:pPr>
            <a:r>
              <a:rPr lang="en-GB" sz="700" dirty="0"/>
              <a:t>(UK) HM Government. Open Data White Paper. Unleashing the Potential. </a:t>
            </a:r>
            <a:r>
              <a:rPr lang="en-GB" sz="700" dirty="0">
                <a:hlinkClick r:id="rId18"/>
              </a:rPr>
              <a:t>http://data.gov.uk/sites/default/files/Open_data_White_Paper.pdf</a:t>
            </a:r>
            <a:r>
              <a:rPr lang="en-GB" sz="700" dirty="0"/>
              <a:t>. </a:t>
            </a:r>
          </a:p>
          <a:p>
            <a:pPr lvl="1" eaLnBrk="1" hangingPunct="1">
              <a:lnSpc>
                <a:spcPct val="114000"/>
              </a:lnSpc>
              <a:spcAft>
                <a:spcPts val="300"/>
              </a:spcAft>
            </a:pPr>
            <a:endParaRPr lang="en-GB" sz="700" dirty="0" smtClean="0"/>
          </a:p>
          <a:p>
            <a:pPr lvl="1" eaLnBrk="1" hangingPunct="1">
              <a:spcAft>
                <a:spcPts val="300"/>
              </a:spcAft>
            </a:pPr>
            <a:endParaRPr lang="en-GB" sz="7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p:txBody>
      </p:sp>
      <p:sp>
        <p:nvSpPr>
          <p:cNvPr id="49156" name="Content Placeholder 5"/>
          <p:cNvSpPr>
            <a:spLocks noGrp="1"/>
          </p:cNvSpPr>
          <p:nvPr>
            <p:ph sz="quarter" idx="15"/>
          </p:nvPr>
        </p:nvSpPr>
        <p:spPr>
          <a:xfrm>
            <a:off x="4643438" y="1773238"/>
            <a:ext cx="3962400" cy="4627562"/>
          </a:xfrm>
        </p:spPr>
        <p:txBody>
          <a:bodyPr/>
          <a:lstStyle/>
          <a:p>
            <a:pPr eaLnBrk="1" hangingPunct="1">
              <a:spcAft>
                <a:spcPts val="300"/>
              </a:spcAft>
            </a:pPr>
            <a:r>
              <a:rPr lang="en-GB" sz="700" dirty="0" err="1" smtClean="0"/>
              <a:t>Folie</a:t>
            </a:r>
            <a:r>
              <a:rPr lang="en-GB" sz="700" dirty="0" smtClean="0"/>
              <a:t> 16:</a:t>
            </a:r>
          </a:p>
          <a:p>
            <a:pPr lvl="1" eaLnBrk="1" hangingPunct="1">
              <a:spcAft>
                <a:spcPts val="300"/>
              </a:spcAft>
            </a:pPr>
            <a:r>
              <a:rPr lang="en-GB" sz="700" dirty="0" smtClean="0"/>
              <a:t>(DK) Basic public data for everyone, </a:t>
            </a:r>
            <a:r>
              <a:rPr lang="en-GB" sz="700" dirty="0" smtClean="0">
                <a:hlinkClick r:id="rId19"/>
              </a:rPr>
              <a:t>http://uk.fm.dk/publications/2012/good-basic-data-for-everyone/</a:t>
            </a:r>
            <a:r>
              <a:rPr lang="en-GB" sz="700" dirty="0" smtClean="0"/>
              <a:t> </a:t>
            </a:r>
          </a:p>
          <a:p>
            <a:pPr eaLnBrk="1" hangingPunct="1">
              <a:spcAft>
                <a:spcPts val="300"/>
              </a:spcAft>
            </a:pPr>
            <a:r>
              <a:rPr lang="en-GB" sz="700" dirty="0" err="1" smtClean="0"/>
              <a:t>Folie</a:t>
            </a:r>
            <a:r>
              <a:rPr lang="en-GB" sz="700" dirty="0" smtClean="0"/>
              <a:t> 17:</a:t>
            </a:r>
          </a:p>
          <a:p>
            <a:pPr lvl="1" eaLnBrk="1" hangingPunct="1">
              <a:spcAft>
                <a:spcPts val="300"/>
              </a:spcAft>
            </a:pPr>
            <a:r>
              <a:rPr lang="en-GB" sz="700" dirty="0" smtClean="0"/>
              <a:t>US White House. Executive Order -- Making Open and Machine Readable the New Default for Government Information. </a:t>
            </a:r>
            <a:r>
              <a:rPr lang="en-GB" sz="700" dirty="0" smtClean="0">
                <a:hlinkClick r:id="rId20"/>
              </a:rPr>
              <a:t>http://www.whitehouse.gov/the-press-office/2013/05/09/executive-order-making-open-and-machine-readable-new-default-government-</a:t>
            </a:r>
            <a:r>
              <a:rPr lang="en-GB" sz="700" dirty="0" smtClean="0"/>
              <a:t> </a:t>
            </a:r>
          </a:p>
          <a:p>
            <a:pPr lvl="1" eaLnBrk="1" hangingPunct="1">
              <a:spcAft>
                <a:spcPts val="300"/>
              </a:spcAft>
              <a:buFont typeface="Georgia" pitchFamily="18" charset="0"/>
              <a:buNone/>
            </a:pPr>
            <a:r>
              <a:rPr lang="en-GB" sz="700" dirty="0" err="1" smtClean="0"/>
              <a:t>Folie</a:t>
            </a:r>
            <a:r>
              <a:rPr lang="en-GB" sz="700" dirty="0" smtClean="0"/>
              <a:t> 18: </a:t>
            </a:r>
          </a:p>
          <a:p>
            <a:pPr marL="273050" lvl="2" indent="0" eaLnBrk="1" hangingPunct="1">
              <a:spcAft>
                <a:spcPts val="300"/>
              </a:spcAft>
              <a:buFont typeface="Georgia" pitchFamily="18" charset="0"/>
              <a:buNone/>
            </a:pPr>
            <a:r>
              <a:rPr lang="en-GB" sz="700" dirty="0" smtClean="0"/>
              <a:t>City of New York “Open by Default” policy. </a:t>
            </a:r>
            <a:r>
              <a:rPr lang="en-GB" sz="700" dirty="0" smtClean="0">
                <a:hlinkClick r:id="rId21"/>
              </a:rPr>
              <a:t>http://nycopendata.pediacities.com/wiki/index.php/Local_Law_11_of_2012</a:t>
            </a:r>
            <a:r>
              <a:rPr lang="en-GB" sz="700" dirty="0" smtClean="0"/>
              <a:t> </a:t>
            </a:r>
          </a:p>
          <a:p>
            <a:pPr marL="0" lvl="1" indent="0">
              <a:spcAft>
                <a:spcPts val="300"/>
              </a:spcAft>
              <a:buNone/>
            </a:pPr>
            <a:r>
              <a:rPr lang="en-GB" sz="700" dirty="0" err="1" smtClean="0"/>
              <a:t>Folie</a:t>
            </a:r>
            <a:r>
              <a:rPr lang="en-GB" sz="700" dirty="0" smtClean="0"/>
              <a:t> 21</a:t>
            </a:r>
            <a:endParaRPr lang="en-GB" sz="700" dirty="0"/>
          </a:p>
          <a:p>
            <a:pPr marL="274320" lvl="2" indent="0">
              <a:spcAft>
                <a:spcPts val="300"/>
              </a:spcAft>
              <a:buNone/>
            </a:pPr>
            <a:r>
              <a:rPr lang="en-GB" sz="700" dirty="0" err="1"/>
              <a:t>EPSIPlatform</a:t>
            </a:r>
            <a:r>
              <a:rPr lang="en-GB" sz="700" dirty="0"/>
              <a:t>. France Outlines Open Data Strategy.</a:t>
            </a:r>
            <a:br>
              <a:rPr lang="en-GB" sz="700" dirty="0"/>
            </a:br>
            <a:r>
              <a:rPr lang="en-GB" sz="700" dirty="0">
                <a:hlinkClick r:id="rId22"/>
              </a:rPr>
              <a:t>http://www.epsiplatform.eu/content/france-outlines-open-data-strategy</a:t>
            </a:r>
            <a:r>
              <a:rPr lang="en-GB" sz="700" dirty="0"/>
              <a:t> </a:t>
            </a:r>
          </a:p>
          <a:p>
            <a:pPr marL="0" lvl="1" indent="0">
              <a:spcAft>
                <a:spcPts val="300"/>
              </a:spcAft>
              <a:buNone/>
            </a:pPr>
            <a:r>
              <a:rPr lang="en-GB" sz="700" dirty="0" err="1" smtClean="0"/>
              <a:t>Folie</a:t>
            </a:r>
            <a:r>
              <a:rPr lang="en-GB" sz="700" dirty="0" smtClean="0"/>
              <a:t> 22</a:t>
            </a:r>
            <a:endParaRPr lang="en-GB" sz="700" dirty="0"/>
          </a:p>
          <a:p>
            <a:pPr marL="274320" lvl="2" indent="0">
              <a:spcAft>
                <a:spcPts val="300"/>
              </a:spcAft>
              <a:buNone/>
            </a:pPr>
            <a:r>
              <a:rPr lang="en-GB" sz="700" dirty="0"/>
              <a:t>G8 Open Data Charter and Technical Annex. </a:t>
            </a:r>
            <a:r>
              <a:rPr lang="en-GB" sz="700" dirty="0">
                <a:hlinkClick r:id="rId23"/>
              </a:rPr>
              <a:t>https://www.gov.uk/government/publications/open-data-charter/g8-open-data-charter-and-technical-annex</a:t>
            </a:r>
            <a:r>
              <a:rPr lang="en-GB" sz="700" dirty="0"/>
              <a:t> </a:t>
            </a:r>
            <a:endParaRPr lang="en-GB" sz="700" dirty="0" smtClean="0"/>
          </a:p>
          <a:p>
            <a:pPr eaLnBrk="1" hangingPunct="1">
              <a:spcAft>
                <a:spcPts val="300"/>
              </a:spcAft>
            </a:pPr>
            <a:r>
              <a:rPr lang="en-GB" sz="700" dirty="0" err="1" smtClean="0"/>
              <a:t>Folien</a:t>
            </a:r>
            <a:r>
              <a:rPr lang="en-GB" sz="700" dirty="0" smtClean="0"/>
              <a:t> 34-39:</a:t>
            </a:r>
          </a:p>
          <a:p>
            <a:pPr lvl="1" eaLnBrk="1" hangingPunct="1">
              <a:spcAft>
                <a:spcPts val="300"/>
              </a:spcAft>
            </a:pPr>
            <a:r>
              <a:rPr lang="en-GB" sz="700" dirty="0" err="1" smtClean="0"/>
              <a:t>EPSIplatform</a:t>
            </a:r>
            <a:r>
              <a:rPr lang="en-GB" sz="700" dirty="0" smtClean="0"/>
              <a:t>. Quick Guide to the PSI Directive. Fact sheet Version May 2010. </a:t>
            </a:r>
            <a:r>
              <a:rPr lang="en-GB" sz="700" dirty="0" smtClean="0">
                <a:hlinkClick r:id="rId24"/>
              </a:rPr>
              <a:t>http://epsiplatform.eu/sites/default/files/Quick%20Guide%20to%20the%20PSI%20Directive_MdV_2.pdf</a:t>
            </a:r>
            <a:r>
              <a:rPr lang="en-GB" sz="700" dirty="0" smtClean="0"/>
              <a:t> </a:t>
            </a:r>
          </a:p>
          <a:p>
            <a:pPr lvl="1" eaLnBrk="1" hangingPunct="1">
              <a:spcAft>
                <a:spcPts val="300"/>
              </a:spcAft>
            </a:pPr>
            <a:r>
              <a:rPr lang="en-GB" sz="700" dirty="0" smtClean="0"/>
              <a:t>European Commission. Digital Agenda for Europe. Implementation of the Public Sector Information Directive. </a:t>
            </a:r>
            <a:r>
              <a:rPr lang="en-GB" sz="700" dirty="0" smtClean="0">
                <a:hlinkClick r:id="rId25"/>
              </a:rPr>
              <a:t>https://ec.europa.eu/digital-agenda/en/implementation-public-sector-information-directive-member-states</a:t>
            </a:r>
            <a:r>
              <a:rPr lang="en-GB" sz="700" dirty="0" smtClean="0"/>
              <a:t>  </a:t>
            </a:r>
          </a:p>
          <a:p>
            <a:pPr lvl="1" eaLnBrk="1" hangingPunct="1">
              <a:spcAft>
                <a:spcPts val="300"/>
              </a:spcAft>
            </a:pPr>
            <a:r>
              <a:rPr lang="en-GB" sz="700" dirty="0" smtClean="0"/>
              <a:t>European Commission. Information Society. Revision of the PSI Directive. </a:t>
            </a:r>
            <a:r>
              <a:rPr lang="en-GB" sz="700" dirty="0" smtClean="0">
                <a:hlinkClick r:id="rId26"/>
              </a:rPr>
              <a:t>http://ec.europa.eu/information_society/policy/psi/revision_directive/index_en.htm</a:t>
            </a:r>
            <a:r>
              <a:rPr lang="en-GB" sz="700" dirty="0" smtClean="0"/>
              <a:t> </a:t>
            </a:r>
          </a:p>
          <a:p>
            <a:pPr lvl="1" eaLnBrk="1" hangingPunct="1">
              <a:spcAft>
                <a:spcPts val="300"/>
              </a:spcAft>
            </a:pPr>
            <a:r>
              <a:rPr lang="en-GB" sz="700" dirty="0" smtClean="0"/>
              <a:t>European Commission. Proposal for a Directive of the European Parliament and of the Council amending Directive 2003/98/EC on the reuse of public sector information. COM(2011)877. </a:t>
            </a:r>
            <a:r>
              <a:rPr lang="en-GB" sz="700" dirty="0" smtClean="0">
                <a:hlinkClick r:id="rId27"/>
              </a:rPr>
              <a:t>http://eur-lex.europa.eu/LexUriServ/LexUriServ.do?uri=COM:2011:0877:FIN:EN:PDF</a:t>
            </a:r>
            <a:r>
              <a:rPr lang="en-GB" sz="700" dirty="0" smtClean="0"/>
              <a:t> </a:t>
            </a:r>
          </a:p>
          <a:p>
            <a:pPr lvl="1" eaLnBrk="1" hangingPunct="1">
              <a:spcAft>
                <a:spcPts val="300"/>
              </a:spcAft>
            </a:pPr>
            <a:r>
              <a:rPr lang="en-GB" sz="700" dirty="0" err="1" smtClean="0"/>
              <a:t>EPSIplatform</a:t>
            </a:r>
            <a:r>
              <a:rPr lang="en-GB" sz="700" dirty="0" smtClean="0"/>
              <a:t>. Public Consultation on PSI Directive Review. </a:t>
            </a:r>
            <a:r>
              <a:rPr lang="en-GB" sz="700" dirty="0" smtClean="0">
                <a:hlinkClick r:id="rId28"/>
              </a:rPr>
              <a:t>http://epsiplatform.eu/content/public-consultation-psi-directive-review</a:t>
            </a:r>
            <a:r>
              <a:rPr lang="en-GB" sz="700" dirty="0" smtClean="0"/>
              <a:t> </a:t>
            </a:r>
          </a:p>
          <a:p>
            <a:pPr lvl="1" eaLnBrk="1" hangingPunct="1">
              <a:spcAft>
                <a:spcPts val="300"/>
              </a:spcAft>
            </a:pPr>
            <a:r>
              <a:rPr lang="en-GB" sz="700" dirty="0" smtClean="0"/>
              <a:t>Directive 2013/37/EU of the European Parliament and of the Council of 26 June 2013 amending Directive 2003/98/EC on the reuse of public sector information. </a:t>
            </a:r>
            <a:r>
              <a:rPr lang="en-GB" sz="700" dirty="0" smtClean="0">
                <a:hlinkClick r:id="rId29"/>
              </a:rPr>
              <a:t>http://eur-lex.europa.eu/LexUriServ/LexUriServ.do?uri=OJ:L:2013:175:0001:0008:EN:PDF</a:t>
            </a:r>
            <a:r>
              <a:rPr lang="en-GB" sz="700" dirty="0" smtClean="0"/>
              <a:t> </a:t>
            </a:r>
          </a:p>
          <a:p>
            <a:pPr eaLnBrk="1" hangingPunct="1"/>
            <a:endParaRPr lang="en-GB" sz="700" dirty="0" smtClean="0"/>
          </a:p>
          <a:p>
            <a:pPr eaLnBrk="1" hangingPunct="1"/>
            <a:endParaRPr lang="en-GB" sz="700" dirty="0" smtClean="0"/>
          </a:p>
        </p:txBody>
      </p:sp>
      <p:sp>
        <p:nvSpPr>
          <p:cNvPr id="49157"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37284172-F610-4559-83A6-7AD1F100D6F4}" type="slidenum">
              <a:rPr lang="en-GB" smtClean="0">
                <a:latin typeface="Arial" charset="0"/>
                <a:cs typeface="Arial" charset="0"/>
              </a:rPr>
              <a:pPr fontAlgn="base">
                <a:spcBef>
                  <a:spcPct val="0"/>
                </a:spcBef>
                <a:spcAft>
                  <a:spcPct val="0"/>
                </a:spcAft>
              </a:pPr>
              <a:t>44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9750" y="685800"/>
            <a:ext cx="8070850" cy="914400"/>
          </a:xfrm>
        </p:spPr>
        <p:txBody>
          <a:bodyPr/>
          <a:lstStyle/>
          <a:p>
            <a:pPr eaLnBrk="1" hangingPunct="1"/>
            <a:r>
              <a:rPr lang="en-GB" smtClean="0"/>
              <a:t>Weitere Informationen (1/2)</a:t>
            </a:r>
          </a:p>
        </p:txBody>
      </p:sp>
      <p:sp>
        <p:nvSpPr>
          <p:cNvPr id="50179" name="Content Placeholder 4"/>
          <p:cNvSpPr>
            <a:spLocks noGrp="1"/>
          </p:cNvSpPr>
          <p:nvPr>
            <p:ph sz="quarter" idx="15"/>
          </p:nvPr>
        </p:nvSpPr>
        <p:spPr>
          <a:xfrm>
            <a:off x="1476375" y="1752600"/>
            <a:ext cx="7134225" cy="4419600"/>
          </a:xfrm>
        </p:spPr>
        <p:txBody>
          <a:bodyPr/>
          <a:lstStyle/>
          <a:p>
            <a:pPr eaLnBrk="1" hangingPunct="1"/>
            <a:r>
              <a:rPr lang="en-GB" sz="1800" smtClean="0"/>
              <a:t>The Danish Dash - A short story unravelling the Danish magic of shaping a System of Key Registers in less than nine months</a:t>
            </a:r>
          </a:p>
          <a:p>
            <a:pPr eaLnBrk="1" hangingPunct="1"/>
            <a:r>
              <a:rPr lang="en-GB" sz="1800" smtClean="0">
                <a:hlinkClick r:id="rId3"/>
              </a:rPr>
              <a:t>http://thegreenland.eu/2013/07/danis-dash/</a:t>
            </a:r>
            <a:endParaRPr lang="en-GB" sz="1800" smtClean="0"/>
          </a:p>
          <a:p>
            <a:pPr eaLnBrk="1" hangingPunct="1"/>
            <a:endParaRPr lang="en-GB" sz="1800" smtClean="0"/>
          </a:p>
          <a:p>
            <a:pPr eaLnBrk="1" hangingPunct="1"/>
            <a:r>
              <a:rPr lang="en-GB" sz="1800" smtClean="0"/>
              <a:t>UK Government, Market assessment of public sector information</a:t>
            </a:r>
          </a:p>
          <a:p>
            <a:pPr eaLnBrk="1" hangingPunct="1"/>
            <a:r>
              <a:rPr lang="en-GB" sz="1800" smtClean="0">
                <a:hlinkClick r:id="rId4"/>
              </a:rPr>
              <a:t>https://www.gov.uk/government/uploads/system/uploads/attachment_data/file/198905/bis-13-743-market-assessment-of-public-sector-information.pdf</a:t>
            </a:r>
            <a:endParaRPr lang="en-GB" sz="1800" smtClean="0"/>
          </a:p>
          <a:p>
            <a:pPr eaLnBrk="1" hangingPunct="1"/>
            <a:endParaRPr lang="en-GB" sz="1800" smtClean="0"/>
          </a:p>
          <a:p>
            <a:pPr eaLnBrk="1" hangingPunct="1"/>
            <a:r>
              <a:rPr lang="en-GB" sz="1800" smtClean="0"/>
              <a:t>UK Government, Shakespeare Review - An Independent Review of Public Sector Information </a:t>
            </a:r>
            <a:r>
              <a:rPr lang="en-GB" sz="1800" smtClean="0">
                <a:hlinkClick r:id="rId4"/>
              </a:rPr>
              <a:t>https://www.gov.uk/government/uploads/system/uploads/attachment_data/file/198905/bis-13-743-market-assessment-of-public-sector-information.pdf</a:t>
            </a:r>
            <a:endParaRPr lang="en-GB" sz="1800" smtClean="0"/>
          </a:p>
        </p:txBody>
      </p:sp>
      <p:sp>
        <p:nvSpPr>
          <p:cNvPr id="50180"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F31B6195-2B7D-4E0B-86A9-3780479E93D9}" type="slidenum">
              <a:rPr lang="en-GB" smtClean="0">
                <a:latin typeface="Arial" charset="0"/>
                <a:cs typeface="Arial" charset="0"/>
              </a:rPr>
              <a:pPr fontAlgn="base">
                <a:spcBef>
                  <a:spcPct val="0"/>
                </a:spcBef>
                <a:spcAft>
                  <a:spcPct val="0"/>
                </a:spcAft>
              </a:pPr>
              <a:t>45</a:t>
            </a:fld>
            <a:endParaRPr lang="en-GB" smtClean="0">
              <a:latin typeface="Arial" charset="0"/>
              <a:cs typeface="Arial" charset="0"/>
            </a:endParaRPr>
          </a:p>
        </p:txBody>
      </p:sp>
      <p:pic>
        <p:nvPicPr>
          <p:cNvPr id="4" name="Picture 2"/>
          <p:cNvPicPr>
            <a:picLocks noChangeAspect="1" noChangeArrowheads="1"/>
          </p:cNvPicPr>
          <p:nvPr/>
        </p:nvPicPr>
        <p:blipFill>
          <a:blip r:embed="rId5" cstate="print"/>
          <a:srcRect/>
          <a:stretch>
            <a:fillRect/>
          </a:stretch>
        </p:blipFill>
        <p:spPr bwMode="auto">
          <a:xfrm>
            <a:off x="395288" y="1773238"/>
            <a:ext cx="941387" cy="1223962"/>
          </a:xfrm>
          <a:prstGeom prst="rect">
            <a:avLst/>
          </a:prstGeom>
          <a:ln>
            <a:noFill/>
          </a:ln>
          <a:effectLst>
            <a:outerShdw blurRad="292100" dist="139700" dir="2700000" algn="tl" rotWithShape="0">
              <a:srgbClr val="333333">
                <a:alpha val="65000"/>
              </a:srgbClr>
            </a:outerShdw>
          </a:effectLst>
        </p:spPr>
      </p:pic>
      <p:sp>
        <p:nvSpPr>
          <p:cNvPr id="50182" name="AutoShape 4" descr="https://assets.digital.cabinet-office.gov.uk/government/uploads/system/uploads/attachment_data/file/198905/thumbnail_bis-13-743-market-assessment-of-public-sector-information.pdf.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1031" name="Picture 7" descr="https://assets.digital.cabinet-office.gov.uk/government/uploads/system/uploads/attachment_data/file/198905/thumbnail_bis-13-743-market-assessment-of-public-sector-information.pdf.png"/>
          <p:cNvPicPr>
            <a:picLocks noChangeAspect="1" noChangeArrowheads="1"/>
          </p:cNvPicPr>
          <p:nvPr/>
        </p:nvPicPr>
        <p:blipFill>
          <a:blip r:embed="rId6" cstate="print"/>
          <a:srcRect/>
          <a:stretch>
            <a:fillRect/>
          </a:stretch>
        </p:blipFill>
        <p:spPr bwMode="auto">
          <a:xfrm>
            <a:off x="395288" y="3284538"/>
            <a:ext cx="942975" cy="1333500"/>
          </a:xfrm>
          <a:prstGeom prst="rect">
            <a:avLst/>
          </a:prstGeom>
          <a:ln>
            <a:noFill/>
          </a:ln>
          <a:effectLst>
            <a:outerShdw blurRad="292100" dist="139700" dir="2700000" algn="tl" rotWithShape="0">
              <a:srgbClr val="333333">
                <a:alpha val="65000"/>
              </a:srgbClr>
            </a:outerShdw>
          </a:effectLst>
        </p:spPr>
      </p:pic>
      <p:pic>
        <p:nvPicPr>
          <p:cNvPr id="1033" name="Picture 9" descr="https://assets.digital.cabinet-office.gov.uk/government/uploads/system/uploads/attachment_data/file/198752/thumbnail_13-744-shakespeare-review-of-public-sector-information.pdf.png"/>
          <p:cNvPicPr>
            <a:picLocks noChangeAspect="1" noChangeArrowheads="1"/>
          </p:cNvPicPr>
          <p:nvPr/>
        </p:nvPicPr>
        <p:blipFill>
          <a:blip r:embed="rId7" cstate="print"/>
          <a:srcRect/>
          <a:stretch>
            <a:fillRect/>
          </a:stretch>
        </p:blipFill>
        <p:spPr bwMode="auto">
          <a:xfrm>
            <a:off x="395288" y="4941888"/>
            <a:ext cx="942975" cy="1333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9750" y="685800"/>
            <a:ext cx="8070850" cy="914400"/>
          </a:xfrm>
        </p:spPr>
        <p:txBody>
          <a:bodyPr/>
          <a:lstStyle/>
          <a:p>
            <a:pPr eaLnBrk="1" hangingPunct="1"/>
            <a:r>
              <a:rPr lang="en-GB" smtClean="0"/>
              <a:t>Weitere Informationen (2/2)</a:t>
            </a:r>
          </a:p>
        </p:txBody>
      </p:sp>
      <p:sp>
        <p:nvSpPr>
          <p:cNvPr id="51203" name="Content Placeholder 4"/>
          <p:cNvSpPr>
            <a:spLocks noGrp="1"/>
          </p:cNvSpPr>
          <p:nvPr>
            <p:ph sz="quarter" idx="15"/>
          </p:nvPr>
        </p:nvSpPr>
        <p:spPr>
          <a:xfrm>
            <a:off x="1476375" y="1752600"/>
            <a:ext cx="7134225" cy="4419600"/>
          </a:xfrm>
        </p:spPr>
        <p:txBody>
          <a:bodyPr/>
          <a:lstStyle/>
          <a:p>
            <a:pPr eaLnBrk="1" hangingPunct="1"/>
            <a:r>
              <a:rPr lang="en-GB" sz="1800" dirty="0" smtClean="0"/>
              <a:t>UK Cabinet Office, G8 Open Data Charter and Technical Annex</a:t>
            </a:r>
          </a:p>
          <a:p>
            <a:pPr eaLnBrk="1" hangingPunct="1"/>
            <a:r>
              <a:rPr lang="en-GB" sz="1600" dirty="0" smtClean="0">
                <a:hlinkClick r:id="rId3"/>
              </a:rPr>
              <a:t>https://www.gov.uk/government/publications/open-data-charter/g8-open-data-charter-and-technical-annex</a:t>
            </a:r>
            <a:endParaRPr lang="en-GB" sz="1600" dirty="0" smtClean="0"/>
          </a:p>
          <a:p>
            <a:pPr eaLnBrk="1" hangingPunct="1">
              <a:spcBef>
                <a:spcPts val="1200"/>
              </a:spcBef>
            </a:pPr>
            <a:r>
              <a:rPr lang="en-GB" sz="1800" dirty="0" smtClean="0"/>
              <a:t>Semantic Web Company, Open Government Data </a:t>
            </a:r>
            <a:r>
              <a:rPr lang="en-GB" sz="1800" dirty="0" err="1" smtClean="0"/>
              <a:t>Weissbuch</a:t>
            </a:r>
            <a:endParaRPr lang="en-GB" sz="1800" dirty="0" smtClean="0"/>
          </a:p>
          <a:p>
            <a:pPr eaLnBrk="1" hangingPunct="1"/>
            <a:r>
              <a:rPr lang="en-GB" sz="1600" dirty="0" smtClean="0">
                <a:hlinkClick r:id="rId4"/>
              </a:rPr>
              <a:t>http://issuu.com/semwebcomp/docs/ogd_weissbuch_2011_web</a:t>
            </a:r>
            <a:endParaRPr lang="en-GB" sz="1600" dirty="0" smtClean="0"/>
          </a:p>
          <a:p>
            <a:pPr eaLnBrk="1" hangingPunct="1"/>
            <a:endParaRPr lang="en-GB" sz="1600" dirty="0" smtClean="0"/>
          </a:p>
          <a:p>
            <a:pPr eaLnBrk="1" hangingPunct="1"/>
            <a:r>
              <a:rPr lang="en-GB" sz="1800" dirty="0" smtClean="0"/>
              <a:t>Spending Data Handbook, </a:t>
            </a:r>
            <a:r>
              <a:rPr lang="en-GB" sz="1800" dirty="0" err="1" smtClean="0"/>
              <a:t>OpenSpending</a:t>
            </a:r>
            <a:endParaRPr lang="en-GB" sz="1800" dirty="0" smtClean="0"/>
          </a:p>
          <a:p>
            <a:pPr eaLnBrk="1" hangingPunct="1"/>
            <a:r>
              <a:rPr lang="en-GB" sz="1600" dirty="0" smtClean="0">
                <a:hlinkClick r:id="rId5"/>
              </a:rPr>
              <a:t>http://content.openspending.org/resources/handbook/spending-data-handbook.pdf</a:t>
            </a:r>
            <a:r>
              <a:rPr lang="en-GB" sz="1600" dirty="0" smtClean="0"/>
              <a:t> </a:t>
            </a:r>
          </a:p>
          <a:p>
            <a:pPr eaLnBrk="1" hangingPunct="1"/>
            <a:endParaRPr lang="en-GB" sz="1600" dirty="0" smtClean="0">
              <a:hlinkClick r:id="rId6"/>
            </a:endParaRPr>
          </a:p>
          <a:p>
            <a:pPr eaLnBrk="1" hangingPunct="1"/>
            <a:r>
              <a:rPr lang="en-GB" sz="1600" dirty="0" smtClean="0"/>
              <a:t>The Open Data Handbook, Open Knowledge Foundation</a:t>
            </a:r>
            <a:endParaRPr lang="en-GB" sz="1600" dirty="0" smtClean="0">
              <a:hlinkClick r:id="rId6"/>
            </a:endParaRPr>
          </a:p>
          <a:p>
            <a:pPr eaLnBrk="1" hangingPunct="1"/>
            <a:r>
              <a:rPr lang="en-GB" sz="1600" dirty="0" smtClean="0">
                <a:hlinkClick r:id="rId6"/>
              </a:rPr>
              <a:t>http://opendatahandbook.org/</a:t>
            </a:r>
            <a:endParaRPr lang="en-GB" sz="1600" dirty="0" smtClean="0"/>
          </a:p>
        </p:txBody>
      </p:sp>
      <p:sp>
        <p:nvSpPr>
          <p:cNvPr id="51204"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45804920-4BB0-4301-A234-944B5A66EED4}" type="slidenum">
              <a:rPr lang="en-GB" smtClean="0">
                <a:latin typeface="Arial" charset="0"/>
                <a:cs typeface="Arial" charset="0"/>
              </a:rPr>
              <a:pPr fontAlgn="base">
                <a:spcBef>
                  <a:spcPct val="0"/>
                </a:spcBef>
                <a:spcAft>
                  <a:spcPct val="0"/>
                </a:spcAft>
              </a:pPr>
              <a:t>46</a:t>
            </a:fld>
            <a:endParaRPr lang="en-GB" smtClean="0">
              <a:latin typeface="Arial" charset="0"/>
              <a:cs typeface="Arial" charset="0"/>
            </a:endParaRPr>
          </a:p>
        </p:txBody>
      </p:sp>
      <p:pic>
        <p:nvPicPr>
          <p:cNvPr id="1026" name="Picture 2" descr="http://www.semantic-web.at/sites/default/files/styles/large/public/Bild-8.png"/>
          <p:cNvPicPr>
            <a:picLocks noChangeAspect="1" noChangeArrowheads="1"/>
          </p:cNvPicPr>
          <p:nvPr/>
        </p:nvPicPr>
        <p:blipFill>
          <a:blip r:embed="rId7" cstate="print"/>
          <a:srcRect/>
          <a:stretch>
            <a:fillRect/>
          </a:stretch>
        </p:blipFill>
        <p:spPr bwMode="auto">
          <a:xfrm>
            <a:off x="509588" y="2708275"/>
            <a:ext cx="606425" cy="866775"/>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8" cstate="print"/>
          <a:srcRect/>
          <a:stretch>
            <a:fillRect/>
          </a:stretch>
        </p:blipFill>
        <p:spPr bwMode="auto">
          <a:xfrm>
            <a:off x="495300" y="4076700"/>
            <a:ext cx="608013" cy="863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9" cstate="print"/>
          <a:srcRect/>
          <a:stretch>
            <a:fillRect/>
          </a:stretch>
        </p:blipFill>
        <p:spPr bwMode="auto">
          <a:xfrm>
            <a:off x="515938" y="5308600"/>
            <a:ext cx="647700" cy="914400"/>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10" cstate="print"/>
          <a:srcRect/>
          <a:stretch>
            <a:fillRect/>
          </a:stretch>
        </p:blipFill>
        <p:spPr bwMode="auto">
          <a:xfrm>
            <a:off x="323850" y="1773238"/>
            <a:ext cx="911225" cy="5762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750" y="685800"/>
            <a:ext cx="8070850" cy="914400"/>
          </a:xfrm>
        </p:spPr>
        <p:txBody>
          <a:bodyPr/>
          <a:lstStyle/>
          <a:p>
            <a:pPr eaLnBrk="1" hangingPunct="1"/>
            <a:r>
              <a:rPr lang="en-GB" smtClean="0"/>
              <a:t>Verwandte Projekte und Initiativen</a:t>
            </a:r>
          </a:p>
        </p:txBody>
      </p:sp>
      <p:sp>
        <p:nvSpPr>
          <p:cNvPr id="52227" name="Content Placeholder 2"/>
          <p:cNvSpPr>
            <a:spLocks noGrp="1"/>
          </p:cNvSpPr>
          <p:nvPr>
            <p:ph sz="quarter" idx="15"/>
          </p:nvPr>
        </p:nvSpPr>
        <p:spPr>
          <a:xfrm>
            <a:off x="1692275" y="1752600"/>
            <a:ext cx="6918325" cy="4419600"/>
          </a:xfrm>
        </p:spPr>
        <p:txBody>
          <a:bodyPr/>
          <a:lstStyle/>
          <a:p>
            <a:pPr eaLnBrk="1" hangingPunct="1">
              <a:spcAft>
                <a:spcPts val="2400"/>
              </a:spcAft>
            </a:pPr>
            <a:r>
              <a:rPr lang="en-GB" sz="1800" dirty="0" smtClean="0"/>
              <a:t>The Open Data Institute, </a:t>
            </a:r>
            <a:r>
              <a:rPr lang="en-GB" sz="1800" dirty="0" smtClean="0">
                <a:hlinkClick r:id="rId3"/>
              </a:rPr>
              <a:t>http://www.theodi.org/</a:t>
            </a:r>
            <a:endParaRPr lang="en-GB" sz="1800" dirty="0" smtClean="0"/>
          </a:p>
          <a:p>
            <a:pPr eaLnBrk="1" hangingPunct="1">
              <a:spcAft>
                <a:spcPts val="2400"/>
              </a:spcAft>
            </a:pPr>
            <a:r>
              <a:rPr lang="en-GB" sz="1800" dirty="0" smtClean="0"/>
              <a:t>The Open Knowledge Foundation, </a:t>
            </a:r>
            <a:r>
              <a:rPr lang="en-GB" sz="1800" dirty="0" smtClean="0">
                <a:hlinkClick r:id="rId4"/>
              </a:rPr>
              <a:t>http://okfn.org/</a:t>
            </a:r>
            <a:endParaRPr lang="en-GB" sz="1800" dirty="0" smtClean="0"/>
          </a:p>
          <a:p>
            <a:pPr eaLnBrk="1" hangingPunct="1">
              <a:spcAft>
                <a:spcPts val="2400"/>
              </a:spcAft>
            </a:pPr>
            <a:r>
              <a:rPr lang="en-GB" sz="1800" dirty="0" smtClean="0"/>
              <a:t>Engage FP7 ICT project, </a:t>
            </a:r>
            <a:r>
              <a:rPr lang="en-GB" sz="1800" dirty="0" smtClean="0">
                <a:hlinkClick r:id="rId5"/>
              </a:rPr>
              <a:t>http://www.engagedata.eu/</a:t>
            </a:r>
            <a:endParaRPr lang="en-GB" sz="1800" dirty="0" smtClean="0"/>
          </a:p>
          <a:p>
            <a:pPr lvl="1" eaLnBrk="1" hangingPunct="1">
              <a:spcAft>
                <a:spcPts val="2400"/>
              </a:spcAft>
              <a:buFont typeface="Georgia" pitchFamily="18" charset="0"/>
              <a:buNone/>
            </a:pPr>
            <a:r>
              <a:rPr lang="en-GB" sz="1800" dirty="0" smtClean="0"/>
              <a:t>The European Public Sector Information Platform, </a:t>
            </a:r>
            <a:r>
              <a:rPr lang="en-GB" sz="1800" dirty="0" smtClean="0">
                <a:hlinkClick r:id="rId6"/>
              </a:rPr>
              <a:t>http://epsiplatform.eu/</a:t>
            </a:r>
            <a:endParaRPr lang="en-GB" sz="1800" dirty="0" smtClean="0"/>
          </a:p>
          <a:p>
            <a:pPr lvl="1" eaLnBrk="1" hangingPunct="1">
              <a:spcAft>
                <a:spcPts val="2400"/>
              </a:spcAft>
              <a:buFont typeface="Georgia" pitchFamily="18" charset="0"/>
              <a:buNone/>
            </a:pPr>
            <a:r>
              <a:rPr lang="en-GB" sz="1800" dirty="0" smtClean="0"/>
              <a:t>W3C </a:t>
            </a:r>
            <a:r>
              <a:rPr lang="en-GB" sz="1800" dirty="0" err="1" smtClean="0"/>
              <a:t>eGov</a:t>
            </a:r>
            <a:r>
              <a:rPr lang="en-GB" sz="1800" dirty="0" smtClean="0"/>
              <a:t> IG, </a:t>
            </a:r>
            <a:r>
              <a:rPr lang="en-GB" sz="1800" dirty="0" smtClean="0">
                <a:hlinkClick r:id="rId7"/>
              </a:rPr>
              <a:t>http://www.w3.org/egov/wiki/Main_Page</a:t>
            </a:r>
            <a:endParaRPr lang="en-GB" sz="1800" dirty="0" smtClean="0"/>
          </a:p>
          <a:p>
            <a:pPr lvl="1" eaLnBrk="1" hangingPunct="1">
              <a:spcAft>
                <a:spcPts val="2400"/>
              </a:spcAft>
              <a:buFont typeface="Georgia" pitchFamily="18" charset="0"/>
              <a:buNone/>
            </a:pPr>
            <a:r>
              <a:rPr lang="en-GB" sz="1800" dirty="0" smtClean="0"/>
              <a:t>HOMER project, </a:t>
            </a:r>
            <a:r>
              <a:rPr lang="en-GB" sz="1800" dirty="0" smtClean="0">
                <a:hlinkClick r:id="rId8"/>
              </a:rPr>
              <a:t>http://www.homerproject.eu/</a:t>
            </a:r>
            <a:endParaRPr lang="en-GB" sz="1800" dirty="0" smtClean="0"/>
          </a:p>
          <a:p>
            <a:pPr lvl="1" eaLnBrk="1" hangingPunct="1">
              <a:spcAft>
                <a:spcPts val="2400"/>
              </a:spcAft>
              <a:buFont typeface="Georgia" pitchFamily="18" charset="0"/>
              <a:buNone/>
            </a:pPr>
            <a:r>
              <a:rPr lang="en-GB" sz="1800" dirty="0" smtClean="0"/>
              <a:t>World Wide Web Foundation, </a:t>
            </a:r>
            <a:r>
              <a:rPr lang="en-GB" sz="1800" dirty="0" smtClean="0">
                <a:hlinkClick r:id="rId9"/>
              </a:rPr>
              <a:t>http://www.webfoundation.org/</a:t>
            </a:r>
            <a:r>
              <a:rPr lang="en-GB" sz="1800" dirty="0" smtClean="0"/>
              <a:t> </a:t>
            </a:r>
          </a:p>
          <a:p>
            <a:pPr lvl="1" eaLnBrk="1" hangingPunct="1">
              <a:spcAft>
                <a:spcPts val="2400"/>
              </a:spcAft>
              <a:buFont typeface="Georgia" pitchFamily="18" charset="0"/>
              <a:buNone/>
            </a:pPr>
            <a:r>
              <a:rPr lang="en-GB" sz="1800" dirty="0" smtClean="0"/>
              <a:t>The World Bank Open Data, </a:t>
            </a:r>
            <a:r>
              <a:rPr lang="en-GB" sz="1800" dirty="0" smtClean="0">
                <a:hlinkClick r:id="rId10"/>
              </a:rPr>
              <a:t>http://data.worldbank.org/</a:t>
            </a:r>
            <a:endParaRPr lang="en-GB" sz="1800" dirty="0" smtClean="0"/>
          </a:p>
          <a:p>
            <a:pPr lvl="1" eaLnBrk="1" hangingPunct="1">
              <a:spcAft>
                <a:spcPts val="2400"/>
              </a:spcAft>
              <a:buFont typeface="Georgia" pitchFamily="18" charset="0"/>
              <a:buNone/>
            </a:pPr>
            <a:endParaRPr lang="en-GB" sz="1800" dirty="0" smtClean="0"/>
          </a:p>
        </p:txBody>
      </p:sp>
      <p:sp>
        <p:nvSpPr>
          <p:cNvPr id="5222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B47E6E91-9392-489B-870B-E58BF0C00A7A}" type="slidenum">
              <a:rPr lang="en-GB" smtClean="0">
                <a:latin typeface="Arial" charset="0"/>
                <a:cs typeface="Arial" charset="0"/>
              </a:rPr>
              <a:pPr fontAlgn="base">
                <a:spcBef>
                  <a:spcPct val="0"/>
                </a:spcBef>
                <a:spcAft>
                  <a:spcPct val="0"/>
                </a:spcAft>
              </a:pPr>
              <a:t>47</a:t>
            </a:fld>
            <a:endParaRPr lang="en-GB" smtClean="0">
              <a:latin typeface="Arial" charset="0"/>
              <a:cs typeface="Arial" charset="0"/>
            </a:endParaRPr>
          </a:p>
        </p:txBody>
      </p:sp>
      <p:pic>
        <p:nvPicPr>
          <p:cNvPr id="52229" name="Picture 2" descr="Home"/>
          <p:cNvPicPr>
            <a:picLocks noChangeAspect="1" noChangeArrowheads="1"/>
          </p:cNvPicPr>
          <p:nvPr/>
        </p:nvPicPr>
        <p:blipFill>
          <a:blip r:embed="rId11" cstate="print"/>
          <a:srcRect/>
          <a:stretch>
            <a:fillRect/>
          </a:stretch>
        </p:blipFill>
        <p:spPr bwMode="auto">
          <a:xfrm>
            <a:off x="468313" y="3614738"/>
            <a:ext cx="1079500" cy="390525"/>
          </a:xfrm>
          <a:prstGeom prst="rect">
            <a:avLst/>
          </a:prstGeom>
          <a:noFill/>
          <a:ln w="9525">
            <a:noFill/>
            <a:miter lim="800000"/>
            <a:headEnd/>
            <a:tailEnd/>
          </a:ln>
        </p:spPr>
      </p:pic>
      <p:pic>
        <p:nvPicPr>
          <p:cNvPr id="52230" name="Picture 4" descr="http://123opendata.com/blog/wp-content/uploads/2012/10/Open_Data_Institute_Logo.jpg"/>
          <p:cNvPicPr>
            <a:picLocks noChangeAspect="1" noChangeArrowheads="1"/>
          </p:cNvPicPr>
          <p:nvPr/>
        </p:nvPicPr>
        <p:blipFill>
          <a:blip r:embed="rId12" cstate="print"/>
          <a:srcRect t="30769" b="15385"/>
          <a:stretch>
            <a:fillRect/>
          </a:stretch>
        </p:blipFill>
        <p:spPr bwMode="auto">
          <a:xfrm>
            <a:off x="539750" y="1773238"/>
            <a:ext cx="936625" cy="503237"/>
          </a:xfrm>
          <a:prstGeom prst="rect">
            <a:avLst/>
          </a:prstGeom>
          <a:noFill/>
          <a:ln w="9525">
            <a:noFill/>
            <a:miter lim="800000"/>
            <a:headEnd/>
            <a:tailEnd/>
          </a:ln>
        </p:spPr>
      </p:pic>
      <p:pic>
        <p:nvPicPr>
          <p:cNvPr id="52231" name="Picture 6" descr="https://secure.gravatar.com/avatar/6018ab87076187018fc29c94a68a3cd2?s=420&amp;d=https://a248.e.akamai.net/assets.github.com%2Fimages%2Fgravatars%2Fgravatar-org-420.png"/>
          <p:cNvPicPr>
            <a:picLocks noChangeAspect="1" noChangeArrowheads="1"/>
          </p:cNvPicPr>
          <p:nvPr/>
        </p:nvPicPr>
        <p:blipFill>
          <a:blip r:embed="rId13" cstate="print"/>
          <a:srcRect/>
          <a:stretch>
            <a:fillRect/>
          </a:stretch>
        </p:blipFill>
        <p:spPr bwMode="auto">
          <a:xfrm>
            <a:off x="611188" y="2276475"/>
            <a:ext cx="504825" cy="504825"/>
          </a:xfrm>
          <a:prstGeom prst="rect">
            <a:avLst/>
          </a:prstGeom>
          <a:noFill/>
          <a:ln w="9525">
            <a:noFill/>
            <a:miter lim="800000"/>
            <a:headEnd/>
            <a:tailEnd/>
          </a:ln>
        </p:spPr>
      </p:pic>
      <p:pic>
        <p:nvPicPr>
          <p:cNvPr id="52232" name="Picture 8" descr="http://www.engagedata.eu/s/imgs/engage_logo.jpg"/>
          <p:cNvPicPr>
            <a:picLocks noChangeAspect="1" noChangeArrowheads="1"/>
          </p:cNvPicPr>
          <p:nvPr/>
        </p:nvPicPr>
        <p:blipFill>
          <a:blip r:embed="rId14" cstate="print"/>
          <a:srcRect/>
          <a:stretch>
            <a:fillRect/>
          </a:stretch>
        </p:blipFill>
        <p:spPr bwMode="auto">
          <a:xfrm>
            <a:off x="611188" y="2852738"/>
            <a:ext cx="504825" cy="488950"/>
          </a:xfrm>
          <a:prstGeom prst="rect">
            <a:avLst/>
          </a:prstGeom>
          <a:noFill/>
          <a:ln w="9525">
            <a:noFill/>
            <a:miter lim="800000"/>
            <a:headEnd/>
            <a:tailEnd/>
          </a:ln>
        </p:spPr>
      </p:pic>
      <p:pic>
        <p:nvPicPr>
          <p:cNvPr id="52233" name="Picture 10" descr="World Wide Web Foundation Logo"/>
          <p:cNvPicPr>
            <a:picLocks noChangeAspect="1" noChangeArrowheads="1"/>
          </p:cNvPicPr>
          <p:nvPr/>
        </p:nvPicPr>
        <p:blipFill>
          <a:blip r:embed="rId15" cstate="print"/>
          <a:srcRect/>
          <a:stretch>
            <a:fillRect/>
          </a:stretch>
        </p:blipFill>
        <p:spPr bwMode="auto">
          <a:xfrm>
            <a:off x="468313" y="5516563"/>
            <a:ext cx="1079500" cy="285750"/>
          </a:xfrm>
          <a:prstGeom prst="rect">
            <a:avLst/>
          </a:prstGeom>
          <a:noFill/>
          <a:ln w="9525">
            <a:noFill/>
            <a:miter lim="800000"/>
            <a:headEnd/>
            <a:tailEnd/>
          </a:ln>
        </p:spPr>
      </p:pic>
      <p:pic>
        <p:nvPicPr>
          <p:cNvPr id="52234" name="Picture 12" descr="HOMER"/>
          <p:cNvPicPr>
            <a:picLocks noChangeAspect="1" noChangeArrowheads="1"/>
          </p:cNvPicPr>
          <p:nvPr/>
        </p:nvPicPr>
        <p:blipFill>
          <a:blip r:embed="rId16" cstate="print"/>
          <a:srcRect/>
          <a:stretch>
            <a:fillRect/>
          </a:stretch>
        </p:blipFill>
        <p:spPr bwMode="auto">
          <a:xfrm>
            <a:off x="611188" y="4868863"/>
            <a:ext cx="647700" cy="420687"/>
          </a:xfrm>
          <a:prstGeom prst="rect">
            <a:avLst/>
          </a:prstGeom>
          <a:noFill/>
          <a:ln w="9525">
            <a:noFill/>
            <a:miter lim="800000"/>
            <a:headEnd/>
            <a:tailEnd/>
          </a:ln>
        </p:spPr>
      </p:pic>
      <p:pic>
        <p:nvPicPr>
          <p:cNvPr id="52235" name="Picture 13"/>
          <p:cNvPicPr>
            <a:picLocks noChangeAspect="1" noChangeArrowheads="1"/>
          </p:cNvPicPr>
          <p:nvPr/>
        </p:nvPicPr>
        <p:blipFill>
          <a:blip r:embed="rId17" cstate="print"/>
          <a:srcRect/>
          <a:stretch>
            <a:fillRect/>
          </a:stretch>
        </p:blipFill>
        <p:spPr bwMode="auto">
          <a:xfrm>
            <a:off x="395288" y="6021388"/>
            <a:ext cx="1223962" cy="360362"/>
          </a:xfrm>
          <a:prstGeom prst="rect">
            <a:avLst/>
          </a:prstGeom>
          <a:noFill/>
          <a:ln w="9525">
            <a:noFill/>
            <a:miter lim="800000"/>
            <a:headEnd/>
            <a:tailEnd/>
          </a:ln>
        </p:spPr>
      </p:pic>
      <p:sp>
        <p:nvSpPr>
          <p:cNvPr id="52236"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5223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52238" name="Picture 19" descr="https://encrypted-tbn2.gstatic.com/images?q=tbn:ANd9GcQfdYAVhInu_Bg8m6_fSN-qjNrDdCSuq3lcFIa5qZTobhOb6vu15Q"/>
          <p:cNvPicPr>
            <a:picLocks noChangeAspect="1" noChangeArrowheads="1"/>
          </p:cNvPicPr>
          <p:nvPr/>
        </p:nvPicPr>
        <p:blipFill>
          <a:blip r:embed="rId18" cstate="print"/>
          <a:srcRect/>
          <a:stretch>
            <a:fillRect/>
          </a:stretch>
        </p:blipFill>
        <p:spPr bwMode="auto">
          <a:xfrm>
            <a:off x="611188" y="4356100"/>
            <a:ext cx="647700" cy="44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750" y="685800"/>
            <a:ext cx="8070850" cy="914400"/>
          </a:xfrm>
        </p:spPr>
        <p:txBody>
          <a:bodyPr/>
          <a:lstStyle/>
          <a:p>
            <a:pPr eaLnBrk="1" hangingPunct="1"/>
            <a:r>
              <a:rPr lang="en-GB" sz="2800" smtClean="0"/>
              <a:t>Werden Sie Teil unseres Teams...</a:t>
            </a:r>
          </a:p>
        </p:txBody>
      </p:sp>
      <p:sp>
        <p:nvSpPr>
          <p:cNvPr id="7" name="TextBox 6"/>
          <p:cNvSpPr txBox="1"/>
          <p:nvPr/>
        </p:nvSpPr>
        <p:spPr>
          <a:xfrm>
            <a:off x="900113" y="1628775"/>
            <a:ext cx="3024187" cy="1079500"/>
          </a:xfrm>
          <a:prstGeom prst="rect">
            <a:avLst/>
          </a:prstGeom>
          <a:solidFill>
            <a:schemeClr val="accent4">
              <a:lumMod val="75000"/>
            </a:schemeClr>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Finden Sie uns auf</a:t>
            </a:r>
            <a:endParaRPr lang="de-DE" sz="2800" b="1" i="1" dirty="0">
              <a:solidFill>
                <a:schemeClr val="bg1"/>
              </a:solidFill>
              <a:latin typeface="+mj-lt"/>
              <a:cs typeface="Arial" pitchFamily="34" charset="0"/>
            </a:endParaRPr>
          </a:p>
        </p:txBody>
      </p:sp>
      <p:sp>
        <p:nvSpPr>
          <p:cNvPr id="10" name="TextBox 9"/>
          <p:cNvSpPr txBox="1"/>
          <p:nvPr/>
        </p:nvSpPr>
        <p:spPr>
          <a:xfrm>
            <a:off x="5076825" y="4149279"/>
            <a:ext cx="2951163" cy="1079500"/>
          </a:xfrm>
          <a:prstGeom prst="rect">
            <a:avLst/>
          </a:prstGeom>
          <a:solidFill>
            <a:schemeClr val="accent2"/>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Kontaktieren Sie uns unter</a:t>
            </a:r>
            <a:endParaRPr lang="de-DE" sz="2800" b="1" i="1" dirty="0">
              <a:solidFill>
                <a:schemeClr val="bg1"/>
              </a:solidFill>
              <a:latin typeface="+mj-lt"/>
              <a:cs typeface="Arial" pitchFamily="34" charset="0"/>
            </a:endParaRPr>
          </a:p>
        </p:txBody>
      </p:sp>
      <p:sp>
        <p:nvSpPr>
          <p:cNvPr id="19" name="TextBox 18"/>
          <p:cNvSpPr txBox="1"/>
          <p:nvPr/>
        </p:nvSpPr>
        <p:spPr>
          <a:xfrm>
            <a:off x="5076825" y="1557338"/>
            <a:ext cx="2951163" cy="1079500"/>
          </a:xfrm>
          <a:prstGeom prst="rect">
            <a:avLst/>
          </a:prstGeom>
          <a:solidFill>
            <a:schemeClr val="accent1"/>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Begleiten Sie uns auf</a:t>
            </a:r>
            <a:endParaRPr lang="de-DE" sz="2800" b="1" i="1" dirty="0">
              <a:solidFill>
                <a:schemeClr val="bg1"/>
              </a:solidFill>
              <a:latin typeface="+mj-lt"/>
              <a:cs typeface="Arial" pitchFamily="34" charset="0"/>
            </a:endParaRPr>
          </a:p>
        </p:txBody>
      </p:sp>
      <p:sp>
        <p:nvSpPr>
          <p:cNvPr id="23" name="TextBox 22"/>
          <p:cNvSpPr txBox="1"/>
          <p:nvPr/>
        </p:nvSpPr>
        <p:spPr>
          <a:xfrm>
            <a:off x="900113" y="4149279"/>
            <a:ext cx="2879725" cy="1079500"/>
          </a:xfrm>
          <a:prstGeom prst="rect">
            <a:avLst/>
          </a:prstGeom>
          <a:solidFill>
            <a:schemeClr val="accent5"/>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Folgen Sie uns auf</a:t>
            </a:r>
            <a:endParaRPr lang="de-DE" sz="2800" b="1" i="1" dirty="0">
              <a:solidFill>
                <a:schemeClr val="bg1"/>
              </a:solidFill>
              <a:latin typeface="+mj-lt"/>
              <a:cs typeface="Arial" pitchFamily="34" charset="0"/>
            </a:endParaRPr>
          </a:p>
        </p:txBody>
      </p:sp>
      <p:pic>
        <p:nvPicPr>
          <p:cNvPr id="53255"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488" y="2803669"/>
            <a:ext cx="366712" cy="431800"/>
          </a:xfrm>
          <a:prstGeom prst="rect">
            <a:avLst/>
          </a:prstGeom>
          <a:noFill/>
          <a:ln w="9525">
            <a:noFill/>
            <a:miter lim="800000"/>
            <a:headEnd/>
            <a:tailEnd/>
          </a:ln>
        </p:spPr>
      </p:pic>
      <p:sp>
        <p:nvSpPr>
          <p:cNvPr id="53256" name="Rectangle 25"/>
          <p:cNvSpPr>
            <a:spLocks noChangeArrowheads="1"/>
          </p:cNvSpPr>
          <p:nvPr/>
        </p:nvSpPr>
        <p:spPr bwMode="auto">
          <a:xfrm>
            <a:off x="1271588" y="2824307"/>
            <a:ext cx="2797561" cy="430887"/>
          </a:xfrm>
          <a:prstGeom prst="rect">
            <a:avLst/>
          </a:prstGeom>
          <a:noFill/>
          <a:ln w="9525">
            <a:noFill/>
            <a:miter lim="800000"/>
            <a:headEnd/>
            <a:tailEnd/>
          </a:ln>
        </p:spPr>
        <p:txBody>
          <a:bodyPr wrap="none">
            <a:spAutoFit/>
          </a:bodyPr>
          <a:lstStyle/>
          <a:p>
            <a:r>
              <a:rPr lang="en-GB" sz="1200" dirty="0">
                <a:latin typeface="+mj-lt"/>
                <a:hlinkClick r:id="rId5"/>
              </a:rPr>
              <a:t>Open Data Support</a:t>
            </a:r>
            <a:endParaRPr lang="en-GB" sz="1200" dirty="0">
              <a:latin typeface="+mj-lt"/>
            </a:endParaRPr>
          </a:p>
          <a:p>
            <a:r>
              <a:rPr lang="en-GB" sz="1000" dirty="0">
                <a:latin typeface="+mj-lt"/>
              </a:rPr>
              <a:t>http://www.slideshare.net/OpenDataSupport</a:t>
            </a:r>
          </a:p>
        </p:txBody>
      </p:sp>
      <p:pic>
        <p:nvPicPr>
          <p:cNvPr id="53257" name="Picture 4" descr="image"/>
          <p:cNvPicPr>
            <a:picLocks noChangeAspect="1" noChangeArrowheads="1"/>
          </p:cNvPicPr>
          <p:nvPr/>
        </p:nvPicPr>
        <p:blipFill>
          <a:blip r:embed="rId6" cstate="print"/>
          <a:srcRect/>
          <a:stretch>
            <a:fillRect/>
          </a:stretch>
        </p:blipFill>
        <p:spPr bwMode="auto">
          <a:xfrm>
            <a:off x="5076825" y="2730500"/>
            <a:ext cx="719138" cy="708025"/>
          </a:xfrm>
          <a:prstGeom prst="rect">
            <a:avLst/>
          </a:prstGeom>
          <a:noFill/>
          <a:ln w="9525">
            <a:noFill/>
            <a:miter lim="800000"/>
            <a:headEnd/>
            <a:tailEnd/>
          </a:ln>
        </p:spPr>
      </p:pic>
      <p:sp>
        <p:nvSpPr>
          <p:cNvPr id="53258" name="Rectangle 27"/>
          <p:cNvSpPr>
            <a:spLocks noChangeArrowheads="1"/>
          </p:cNvSpPr>
          <p:nvPr/>
        </p:nvSpPr>
        <p:spPr bwMode="auto">
          <a:xfrm>
            <a:off x="5076825" y="3522663"/>
            <a:ext cx="2077813" cy="246221"/>
          </a:xfrm>
          <a:prstGeom prst="rect">
            <a:avLst/>
          </a:prstGeom>
          <a:noFill/>
          <a:ln w="9525">
            <a:noFill/>
            <a:miter lim="800000"/>
            <a:headEnd/>
            <a:tailEnd/>
          </a:ln>
        </p:spPr>
        <p:txBody>
          <a:bodyPr wrap="none">
            <a:spAutoFit/>
          </a:bodyPr>
          <a:lstStyle/>
          <a:p>
            <a:r>
              <a:rPr lang="en-GB" sz="1000" dirty="0">
                <a:latin typeface="+mj-lt"/>
                <a:hlinkClick r:id="rId7"/>
              </a:rPr>
              <a:t>http://www.opendatasupport.eu</a:t>
            </a:r>
            <a:r>
              <a:rPr lang="en-GB" sz="1000" dirty="0">
                <a:latin typeface="+mj-lt"/>
              </a:rPr>
              <a:t> </a:t>
            </a:r>
          </a:p>
        </p:txBody>
      </p:sp>
      <p:pic>
        <p:nvPicPr>
          <p:cNvPr id="53259"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113" y="3424300"/>
            <a:ext cx="271462" cy="288925"/>
          </a:xfrm>
          <a:prstGeom prst="rect">
            <a:avLst/>
          </a:prstGeom>
          <a:noFill/>
          <a:ln w="9525">
            <a:noFill/>
            <a:miter lim="800000"/>
            <a:headEnd/>
            <a:tailEnd/>
          </a:ln>
        </p:spPr>
      </p:pic>
      <p:sp>
        <p:nvSpPr>
          <p:cNvPr id="53260" name="Rectangle 29"/>
          <p:cNvSpPr>
            <a:spLocks noChangeArrowheads="1"/>
          </p:cNvSpPr>
          <p:nvPr/>
        </p:nvSpPr>
        <p:spPr bwMode="auto">
          <a:xfrm>
            <a:off x="1284288" y="3358153"/>
            <a:ext cx="1497526" cy="430887"/>
          </a:xfrm>
          <a:prstGeom prst="rect">
            <a:avLst/>
          </a:prstGeom>
          <a:noFill/>
          <a:ln w="9525">
            <a:noFill/>
            <a:miter lim="800000"/>
            <a:headEnd/>
            <a:tailEnd/>
          </a:ln>
        </p:spPr>
        <p:txBody>
          <a:bodyPr wrap="none">
            <a:spAutoFit/>
          </a:bodyPr>
          <a:lstStyle/>
          <a:p>
            <a:r>
              <a:rPr lang="en-GB" sz="1200" dirty="0">
                <a:latin typeface="+mj-lt"/>
                <a:hlinkClick r:id="rId10"/>
              </a:rPr>
              <a:t>Open Data Support</a:t>
            </a:r>
            <a:endParaRPr lang="en-GB" sz="1200" dirty="0">
              <a:latin typeface="+mj-lt"/>
            </a:endParaRPr>
          </a:p>
          <a:p>
            <a:r>
              <a:rPr lang="en-GB" sz="1000" dirty="0">
                <a:latin typeface="+mj-lt"/>
              </a:rPr>
              <a:t>http://goo.gl/y9ZZI</a:t>
            </a:r>
          </a:p>
        </p:txBody>
      </p:sp>
      <p:pic>
        <p:nvPicPr>
          <p:cNvPr id="53261"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00113" y="5444331"/>
            <a:ext cx="287338" cy="288925"/>
          </a:xfrm>
          <a:prstGeom prst="rect">
            <a:avLst/>
          </a:prstGeom>
          <a:noFill/>
          <a:ln w="9525">
            <a:noFill/>
            <a:miter lim="800000"/>
            <a:headEnd/>
            <a:tailEnd/>
          </a:ln>
        </p:spPr>
      </p:pic>
      <p:sp>
        <p:nvSpPr>
          <p:cNvPr id="53262" name="Rectangle 31"/>
          <p:cNvSpPr>
            <a:spLocks noChangeArrowheads="1"/>
          </p:cNvSpPr>
          <p:nvPr/>
        </p:nvSpPr>
        <p:spPr bwMode="auto">
          <a:xfrm>
            <a:off x="1235076" y="5444331"/>
            <a:ext cx="1566454" cy="276999"/>
          </a:xfrm>
          <a:prstGeom prst="rect">
            <a:avLst/>
          </a:prstGeom>
          <a:noFill/>
          <a:ln w="9525">
            <a:noFill/>
            <a:miter lim="800000"/>
            <a:headEnd/>
            <a:tailEnd/>
          </a:ln>
        </p:spPr>
        <p:txBody>
          <a:bodyPr wrap="none">
            <a:spAutoFit/>
          </a:bodyPr>
          <a:lstStyle/>
          <a:p>
            <a:r>
              <a:rPr lang="en-GB" sz="1200" dirty="0">
                <a:latin typeface="+mj-lt"/>
                <a:hlinkClick r:id="rId13"/>
              </a:rPr>
              <a:t>@</a:t>
            </a:r>
            <a:r>
              <a:rPr lang="en-GB" sz="1200" dirty="0" err="1">
                <a:latin typeface="+mj-lt"/>
                <a:hlinkClick r:id="rId13"/>
              </a:rPr>
              <a:t>OpenDataSupport</a:t>
            </a:r>
            <a:endParaRPr lang="en-GB" sz="1200" dirty="0">
              <a:latin typeface="+mj-lt"/>
            </a:endParaRPr>
          </a:p>
        </p:txBody>
      </p:sp>
      <p:pic>
        <p:nvPicPr>
          <p:cNvPr id="5326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906533" y="2801938"/>
            <a:ext cx="1676400" cy="619125"/>
          </a:xfrm>
          <a:prstGeom prst="rect">
            <a:avLst/>
          </a:prstGeom>
          <a:noFill/>
          <a:ln w="9525">
            <a:noFill/>
            <a:miter lim="800000"/>
            <a:headEnd/>
            <a:tailEnd/>
          </a:ln>
        </p:spPr>
      </p:pic>
      <p:sp>
        <p:nvSpPr>
          <p:cNvPr id="53264" name="Rectangle 33"/>
          <p:cNvSpPr>
            <a:spLocks noChangeArrowheads="1"/>
          </p:cNvSpPr>
          <p:nvPr/>
        </p:nvSpPr>
        <p:spPr bwMode="auto">
          <a:xfrm>
            <a:off x="5076825" y="5444330"/>
            <a:ext cx="3455988" cy="276999"/>
          </a:xfrm>
          <a:prstGeom prst="rect">
            <a:avLst/>
          </a:prstGeom>
          <a:noFill/>
          <a:ln w="9525">
            <a:noFill/>
            <a:miter lim="800000"/>
            <a:headEnd/>
            <a:tailEnd/>
          </a:ln>
        </p:spPr>
        <p:txBody>
          <a:bodyPr>
            <a:spAutoFit/>
          </a:bodyPr>
          <a:lstStyle/>
          <a:p>
            <a:pPr marL="0" lvl="2"/>
            <a:r>
              <a:rPr lang="en-GB" sz="1200" dirty="0">
                <a:latin typeface="+mj-lt"/>
                <a:hlinkClick r:id="rId16"/>
              </a:rPr>
              <a:t>contact@opendatasupport.eu</a:t>
            </a:r>
            <a:r>
              <a:rPr lang="en-GB" sz="1200" dirty="0">
                <a:latin typeface="+mj-lt"/>
              </a:rPr>
              <a:t> </a:t>
            </a:r>
          </a:p>
        </p:txBody>
      </p:sp>
      <p:sp>
        <p:nvSpPr>
          <p:cNvPr id="53265" name="Slide Number Placeholder 3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DED476FC-FA4E-40B5-9E5C-A38ABB157EAF}" type="slidenum">
              <a:rPr lang="en-GB" smtClean="0">
                <a:latin typeface="Arial" charset="0"/>
                <a:cs typeface="Arial" charset="0"/>
              </a:rPr>
              <a:pPr fontAlgn="base">
                <a:spcBef>
                  <a:spcPct val="0"/>
                </a:spcBef>
                <a:spcAft>
                  <a:spcPct val="0"/>
                </a:spcAft>
              </a:pPr>
              <a:t>48</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611188" y="765175"/>
            <a:ext cx="8070850" cy="2735263"/>
          </a:xfrm>
        </p:spPr>
        <p:txBody>
          <a:bodyPr/>
          <a:lstStyle/>
          <a:p>
            <a:pPr eaLnBrk="1" hangingPunct="1"/>
            <a:r>
              <a:rPr lang="de-DE" sz="7200" i="0" dirty="0" smtClean="0">
                <a:solidFill>
                  <a:schemeClr val="accent1"/>
                </a:solidFill>
                <a:latin typeface="Bradley Hand ITC" pitchFamily="66" charset="0"/>
              </a:rPr>
              <a:t>Open Data, Open </a:t>
            </a:r>
            <a:r>
              <a:rPr lang="de-DE" sz="7200" i="0" dirty="0" err="1" smtClean="0">
                <a:solidFill>
                  <a:schemeClr val="accent1"/>
                </a:solidFill>
                <a:latin typeface="Bradley Hand ITC" pitchFamily="66" charset="0"/>
              </a:rPr>
              <a:t>Government</a:t>
            </a:r>
            <a:r>
              <a:rPr lang="de-DE" sz="7200" i="0" dirty="0" smtClean="0">
                <a:solidFill>
                  <a:schemeClr val="accent1"/>
                </a:solidFill>
                <a:latin typeface="Bradley Hand ITC" pitchFamily="66" charset="0"/>
              </a:rPr>
              <a:t> Data und </a:t>
            </a:r>
            <a:r>
              <a:rPr lang="de-DE" sz="7200" i="0" dirty="0" err="1" smtClean="0">
                <a:solidFill>
                  <a:schemeClr val="accent1"/>
                </a:solidFill>
                <a:latin typeface="Bradley Hand ITC" pitchFamily="66" charset="0"/>
              </a:rPr>
              <a:t>Linked</a:t>
            </a:r>
            <a:r>
              <a:rPr lang="de-DE" sz="7200" i="0" dirty="0" smtClean="0">
                <a:solidFill>
                  <a:schemeClr val="accent1"/>
                </a:solidFill>
                <a:latin typeface="Bradley Hand ITC" pitchFamily="66" charset="0"/>
              </a:rPr>
              <a:t> Data</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de-DE" b="0" dirty="0" smtClean="0"/>
              <a:t>Was bedeuten diese Begriffe und wie beziehen sie sich aufeinander?</a:t>
            </a:r>
          </a:p>
        </p:txBody>
      </p:sp>
      <p:sp>
        <p:nvSpPr>
          <p:cNvPr id="174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0C477A82-6D66-4DA0-A26A-360EE8865E0D}" type="slidenum">
              <a:rPr lang="en-GB" smtClean="0">
                <a:latin typeface="Arial" charset="0"/>
                <a:cs typeface="Arial" charset="0"/>
              </a:rPr>
              <a:pPr fontAlgn="base">
                <a:spcBef>
                  <a:spcPct val="0"/>
                </a:spcBef>
                <a:spcAft>
                  <a:spcPct val="0"/>
                </a:spcAft>
              </a:pPr>
              <a:t>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685800"/>
            <a:ext cx="8070850" cy="914400"/>
          </a:xfrm>
        </p:spPr>
        <p:txBody>
          <a:bodyPr/>
          <a:lstStyle/>
          <a:p>
            <a:pPr eaLnBrk="1" hangingPunct="1"/>
            <a:r>
              <a:rPr lang="de-DE" dirty="0" smtClean="0"/>
              <a:t>Was ist Open Data?</a:t>
            </a:r>
          </a:p>
        </p:txBody>
      </p:sp>
      <p:sp>
        <p:nvSpPr>
          <p:cNvPr id="18435" name="Content Placeholder 2"/>
          <p:cNvSpPr>
            <a:spLocks noGrp="1"/>
          </p:cNvSpPr>
          <p:nvPr>
            <p:ph sz="quarter" idx="15"/>
          </p:nvPr>
        </p:nvSpPr>
        <p:spPr/>
        <p:txBody>
          <a:bodyPr/>
          <a:lstStyle/>
          <a:p>
            <a:pPr eaLnBrk="1" hangingPunct="1">
              <a:lnSpc>
                <a:spcPct val="90000"/>
              </a:lnSpc>
            </a:pPr>
            <a:r>
              <a:rPr lang="de-DE" sz="1700" i="1" dirty="0" smtClean="0">
                <a:solidFill>
                  <a:schemeClr val="accent1"/>
                </a:solidFill>
              </a:rPr>
              <a:t>“Ein Datenelement oder -inhalt ist dann offen, wenn es erlaubt ist, dieses/diesen frei zu verwenden, wiederzuverwenden und weiterzugeben mit der einzigen Voraussetzung der Namensnennung und/oder der Weitergabe unter gleichen Bedingungen.“</a:t>
            </a:r>
            <a:br>
              <a:rPr lang="de-DE" sz="1700" i="1" dirty="0" smtClean="0">
                <a:solidFill>
                  <a:schemeClr val="accent1"/>
                </a:solidFill>
              </a:rPr>
            </a:br>
            <a:r>
              <a:rPr lang="de-DE" sz="1300" i="1" dirty="0" smtClean="0">
                <a:solidFill>
                  <a:schemeClr val="accent1"/>
                </a:solidFill>
              </a:rPr>
              <a:t>--opendefinition.org </a:t>
            </a:r>
          </a:p>
          <a:p>
            <a:pPr eaLnBrk="1" hangingPunct="1">
              <a:lnSpc>
                <a:spcPct val="90000"/>
              </a:lnSpc>
            </a:pPr>
            <a:r>
              <a:rPr lang="de-DE" sz="1500" dirty="0" smtClean="0"/>
              <a:t>Im Einzelnen bedeutet dies:</a:t>
            </a:r>
          </a:p>
          <a:p>
            <a:pPr lvl="1" eaLnBrk="1" hangingPunct="1">
              <a:lnSpc>
                <a:spcPct val="90000"/>
              </a:lnSpc>
            </a:pPr>
            <a:r>
              <a:rPr lang="de-DE" sz="1500" b="1" dirty="0" smtClean="0"/>
              <a:t>Verfügbarkeit und Zugang</a:t>
            </a:r>
            <a:r>
              <a:rPr lang="de-DE" sz="1500" dirty="0" smtClean="0"/>
              <a:t>: Die Daten müssen als Ganzes und zu vernünftigen Reproduktionskosten verfügbar sein, vorzugsweise per Download aus dem Internet. Die Daten müssen zudem in einer bequemen und modifizierbaren Form verfügbar sein</a:t>
            </a:r>
          </a:p>
          <a:p>
            <a:pPr lvl="1" eaLnBrk="1" hangingPunct="1">
              <a:lnSpc>
                <a:spcPct val="90000"/>
              </a:lnSpc>
            </a:pPr>
            <a:r>
              <a:rPr lang="de-DE" sz="1500" b="1" dirty="0" smtClean="0"/>
              <a:t>Weiterverwendung und Umverteilung</a:t>
            </a:r>
            <a:r>
              <a:rPr lang="de-DE" sz="1500" dirty="0" smtClean="0"/>
              <a:t>: Die Daten müssen unter Bedingungen bereitgestellt werden, die die Weiterverwendung und Umverteilung sowie die Vermischung mit anderen Datensätzen erlauben</a:t>
            </a:r>
          </a:p>
          <a:p>
            <a:pPr lvl="1" eaLnBrk="1" hangingPunct="1">
              <a:lnSpc>
                <a:spcPct val="90000"/>
              </a:lnSpc>
            </a:pPr>
            <a:r>
              <a:rPr lang="de-DE" sz="1500" b="1" dirty="0" smtClean="0"/>
              <a:t>Universelle Teilnahme</a:t>
            </a:r>
            <a:r>
              <a:rPr lang="de-DE" sz="1500" dirty="0" smtClean="0"/>
              <a:t>: Jeder muss in der Lage sein Open Data zu verwenden, wiederzuverwenden und umzuverteilen. Es sollte keine Diskriminierung gegen bestimmte Geschäftsfelder, Personen oder Gruppen geben. Zum Beispiel sind Einschränkungen wie “nichtkommerziell”, die eine “kommerzielle” Verwendung verhindern würden, nicht erlaubt, genauso wie Einschränkungen zur Verwendung nur für bestimmte Zwecke (z.B. nur für die Bildung)</a:t>
            </a:r>
          </a:p>
        </p:txBody>
      </p:sp>
      <p:sp>
        <p:nvSpPr>
          <p:cNvPr id="1843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B8775D81-0998-493B-BED5-E51EA881804F}" type="slidenum">
              <a:rPr lang="en-GB" smtClean="0">
                <a:latin typeface="Arial" charset="0"/>
                <a:cs typeface="Arial" charset="0"/>
              </a:rPr>
              <a:pPr fontAlgn="base">
                <a:spcBef>
                  <a:spcPct val="0"/>
                </a:spcBef>
                <a:spcAft>
                  <a:spcPct val="0"/>
                </a:spcAft>
              </a:pPr>
              <a:t>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685800"/>
            <a:ext cx="8070850" cy="914400"/>
          </a:xfrm>
        </p:spPr>
        <p:txBody>
          <a:bodyPr/>
          <a:lstStyle/>
          <a:p>
            <a:pPr eaLnBrk="1" hangingPunct="1"/>
            <a:r>
              <a:rPr lang="de-DE" dirty="0" smtClean="0"/>
              <a:t>Was ist Open </a:t>
            </a:r>
            <a:r>
              <a:rPr lang="de-DE" dirty="0" err="1" smtClean="0"/>
              <a:t>Government</a:t>
            </a:r>
            <a:r>
              <a:rPr lang="de-DE" dirty="0" smtClean="0"/>
              <a:t> Data</a:t>
            </a:r>
            <a:r>
              <a:rPr lang="en-GB" dirty="0" smtClean="0"/>
              <a:t>? </a:t>
            </a:r>
          </a:p>
        </p:txBody>
      </p:sp>
      <p:sp>
        <p:nvSpPr>
          <p:cNvPr id="19459" name="Content Placeholder 2"/>
          <p:cNvSpPr>
            <a:spLocks noGrp="1"/>
          </p:cNvSpPr>
          <p:nvPr>
            <p:ph sz="quarter" idx="15"/>
          </p:nvPr>
        </p:nvSpPr>
        <p:spPr/>
        <p:txBody>
          <a:bodyPr/>
          <a:lstStyle/>
          <a:p>
            <a:pPr eaLnBrk="1" hangingPunct="1"/>
            <a:r>
              <a:rPr lang="de-DE" sz="1800" dirty="0" smtClean="0"/>
              <a:t>Open </a:t>
            </a:r>
            <a:r>
              <a:rPr lang="de-DE" sz="1800" dirty="0" err="1" smtClean="0"/>
              <a:t>Government</a:t>
            </a:r>
            <a:r>
              <a:rPr lang="de-DE" sz="1800" dirty="0" smtClean="0"/>
              <a:t> Data sind:</a:t>
            </a:r>
          </a:p>
          <a:p>
            <a:pPr lvl="1" eaLnBrk="1" hangingPunct="1"/>
            <a:r>
              <a:rPr lang="de-DE" sz="1800" dirty="0" smtClean="0"/>
              <a:t>Daten, die von der Regierung oder von staatlich kontrollierten Unternehmen produziert werden</a:t>
            </a:r>
          </a:p>
          <a:p>
            <a:pPr lvl="1" eaLnBrk="1" hangingPunct="1"/>
            <a:r>
              <a:rPr lang="de-DE" sz="1800" dirty="0" smtClean="0"/>
              <a:t>Daten, die offen sind wie es in der Open Definition definiert wird. Das heißt, sie können frei verwendet, wiederverwendet und von jedem verteilt werden</a:t>
            </a:r>
          </a:p>
          <a:p>
            <a:pPr lvl="1" eaLnBrk="1" hangingPunct="1"/>
            <a:r>
              <a:rPr lang="de-DE" sz="1800" dirty="0" smtClean="0"/>
              <a:t>Daten, die nicht sensibel oder privat sind</a:t>
            </a:r>
          </a:p>
          <a:p>
            <a:pPr eaLnBrk="1" hangingPunct="1"/>
            <a:endParaRPr lang="de-DE" dirty="0" smtClean="0"/>
          </a:p>
          <a:p>
            <a:pPr eaLnBrk="1" hangingPunct="1"/>
            <a:endParaRPr lang="de-DE" dirty="0" smtClean="0"/>
          </a:p>
        </p:txBody>
      </p:sp>
      <p:sp>
        <p:nvSpPr>
          <p:cNvPr id="1946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BAA4D92D-D3D5-4016-8553-269C289996C0}" type="slidenum">
              <a:rPr lang="en-GB" smtClean="0">
                <a:latin typeface="Arial" charset="0"/>
                <a:cs typeface="Arial" charset="0"/>
              </a:rPr>
              <a:pPr fontAlgn="base">
                <a:spcBef>
                  <a:spcPct val="0"/>
                </a:spcBef>
                <a:spcAft>
                  <a:spcPct val="0"/>
                </a:spcAft>
              </a:pPr>
              <a:t>7</a:t>
            </a:fld>
            <a:endParaRPr lang="en-GB" dirty="0" smtClean="0">
              <a:latin typeface="Arial" charset="0"/>
              <a:cs typeface="Arial" charset="0"/>
            </a:endParaRPr>
          </a:p>
        </p:txBody>
      </p:sp>
      <p:grpSp>
        <p:nvGrpSpPr>
          <p:cNvPr id="19461" name="Group 5"/>
          <p:cNvGrpSpPr>
            <a:grpSpLocks/>
          </p:cNvGrpSpPr>
          <p:nvPr/>
        </p:nvGrpSpPr>
        <p:grpSpPr bwMode="auto">
          <a:xfrm>
            <a:off x="684213" y="4221163"/>
            <a:ext cx="5183187" cy="1728787"/>
            <a:chOff x="251519" y="1020005"/>
            <a:chExt cx="7988657" cy="3142168"/>
          </a:xfrm>
        </p:grpSpPr>
        <p:pic>
          <p:nvPicPr>
            <p:cNvPr id="7" name="Picture 2"/>
            <p:cNvPicPr>
              <a:picLocks noChangeAspect="1" noChangeArrowheads="1"/>
            </p:cNvPicPr>
            <p:nvPr/>
          </p:nvPicPr>
          <p:blipFill>
            <a:blip r:embed="rId3" cstate="print"/>
            <a:srcRect/>
            <a:stretch>
              <a:fillRect/>
            </a:stretch>
          </p:blipFill>
          <p:spPr bwMode="auto">
            <a:xfrm>
              <a:off x="251519" y="1020005"/>
              <a:ext cx="7988657" cy="3127742"/>
            </a:xfrm>
            <a:prstGeom prst="rect">
              <a:avLst/>
            </a:prstGeom>
            <a:ln>
              <a:noFill/>
            </a:ln>
            <a:effectLst>
              <a:outerShdw blurRad="190500" algn="tl" rotWithShape="0">
                <a:srgbClr val="000000">
                  <a:alpha val="70000"/>
                </a:srgbClr>
              </a:outerShdw>
            </a:effectLst>
          </p:spPr>
        </p:pic>
        <p:sp>
          <p:nvSpPr>
            <p:cNvPr id="19466" name="TextBox 7"/>
            <p:cNvSpPr txBox="1">
              <a:spLocks noChangeArrowheads="1"/>
            </p:cNvSpPr>
            <p:nvPr/>
          </p:nvSpPr>
          <p:spPr bwMode="auto">
            <a:xfrm>
              <a:off x="323529" y="3861049"/>
              <a:ext cx="3549516" cy="301124"/>
            </a:xfrm>
            <a:prstGeom prst="rect">
              <a:avLst/>
            </a:prstGeom>
            <a:noFill/>
            <a:ln w="9525">
              <a:noFill/>
              <a:miter lim="800000"/>
              <a:headEnd/>
              <a:tailEnd/>
            </a:ln>
          </p:spPr>
          <p:txBody>
            <a:bodyPr lIns="0" tIns="0" rIns="0" bIns="0"/>
            <a:lstStyle/>
            <a:p>
              <a:pPr indent="-273050">
                <a:spcAft>
                  <a:spcPts val="900"/>
                </a:spcAft>
              </a:pPr>
              <a:r>
                <a:rPr lang="en-GB" sz="1200" dirty="0" smtClean="0">
                  <a:latin typeface="Georgia" pitchFamily="18" charset="0"/>
                </a:rPr>
                <a:t>Quelle:[</a:t>
              </a:r>
              <a:r>
                <a:rPr lang="en-GB" sz="1200" dirty="0">
                  <a:hlinkClick r:id="rId4"/>
                </a:rPr>
                <a:t>http://data.gov.uk/data</a:t>
              </a:r>
              <a:r>
                <a:rPr lang="en-GB" sz="1200" dirty="0"/>
                <a:t>]</a:t>
              </a:r>
              <a:endParaRPr lang="en-GB" sz="1200" dirty="0">
                <a:latin typeface="Georgia" pitchFamily="18" charset="0"/>
              </a:endParaRPr>
            </a:p>
          </p:txBody>
        </p:sp>
      </p:grpSp>
      <p:grpSp>
        <p:nvGrpSpPr>
          <p:cNvPr id="19462" name="Group 8"/>
          <p:cNvGrpSpPr>
            <a:grpSpLocks/>
          </p:cNvGrpSpPr>
          <p:nvPr/>
        </p:nvGrpSpPr>
        <p:grpSpPr bwMode="auto">
          <a:xfrm>
            <a:off x="5508625" y="3473450"/>
            <a:ext cx="3167063" cy="3124200"/>
            <a:chOff x="5076056" y="2276872"/>
            <a:chExt cx="3895725" cy="3842928"/>
          </a:xfrm>
        </p:grpSpPr>
        <p:pic>
          <p:nvPicPr>
            <p:cNvPr id="10" name="Picture 3"/>
            <p:cNvPicPr>
              <a:picLocks noChangeAspect="1" noChangeArrowheads="1"/>
            </p:cNvPicPr>
            <p:nvPr/>
          </p:nvPicPr>
          <p:blipFill>
            <a:blip r:embed="rId5" cstate="print"/>
            <a:srcRect/>
            <a:stretch>
              <a:fillRect/>
            </a:stretch>
          </p:blipFill>
          <p:spPr bwMode="auto">
            <a:xfrm>
              <a:off x="5076056" y="2276872"/>
              <a:ext cx="3895725" cy="3628130"/>
            </a:xfrm>
            <a:prstGeom prst="rect">
              <a:avLst/>
            </a:prstGeom>
            <a:ln>
              <a:noFill/>
            </a:ln>
            <a:effectLst>
              <a:outerShdw blurRad="190500" algn="tl" rotWithShape="0">
                <a:srgbClr val="000000">
                  <a:alpha val="70000"/>
                </a:srgbClr>
              </a:outerShdw>
            </a:effectLst>
          </p:spPr>
        </p:pic>
        <p:sp>
          <p:nvSpPr>
            <p:cNvPr id="19464" name="TextBox 10"/>
            <p:cNvSpPr txBox="1">
              <a:spLocks noChangeArrowheads="1"/>
            </p:cNvSpPr>
            <p:nvPr/>
          </p:nvSpPr>
          <p:spPr bwMode="auto">
            <a:xfrm>
              <a:off x="5102560" y="5687752"/>
              <a:ext cx="2880320" cy="432048"/>
            </a:xfrm>
            <a:prstGeom prst="rect">
              <a:avLst/>
            </a:prstGeom>
            <a:noFill/>
            <a:ln w="9525">
              <a:noFill/>
              <a:miter lim="800000"/>
              <a:headEnd/>
              <a:tailEnd/>
            </a:ln>
          </p:spPr>
          <p:txBody>
            <a:bodyPr lIns="0" tIns="0" rIns="0" bIns="0"/>
            <a:lstStyle/>
            <a:p>
              <a:pPr indent="-273050">
                <a:spcAft>
                  <a:spcPts val="900"/>
                </a:spcAft>
              </a:pPr>
              <a:r>
                <a:rPr lang="en-GB" sz="1200" dirty="0" smtClean="0">
                  <a:solidFill>
                    <a:schemeClr val="bg1"/>
                  </a:solidFill>
                  <a:latin typeface="Georgia" pitchFamily="18" charset="0"/>
                </a:rPr>
                <a:t>Quelle:[</a:t>
              </a:r>
              <a:r>
                <a:rPr lang="en-GB" sz="1200" dirty="0">
                  <a:solidFill>
                    <a:schemeClr val="bg1"/>
                  </a:solidFill>
                </a:rPr>
                <a:t>http://publicdata.eu/]</a:t>
              </a:r>
              <a:endParaRPr lang="en-GB" sz="1200"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ist ein Datensatz?</a:t>
            </a:r>
            <a:endParaRPr lang="de-DE" dirty="0"/>
          </a:p>
        </p:txBody>
      </p:sp>
      <p:sp>
        <p:nvSpPr>
          <p:cNvPr id="3" name="Content Placeholder 2"/>
          <p:cNvSpPr>
            <a:spLocks noGrp="1"/>
          </p:cNvSpPr>
          <p:nvPr>
            <p:ph sz="quarter" idx="15"/>
          </p:nvPr>
        </p:nvSpPr>
        <p:spPr/>
        <p:txBody>
          <a:bodyPr/>
          <a:lstStyle/>
          <a:p>
            <a:r>
              <a:rPr lang="de-DE" i="1" dirty="0" smtClean="0">
                <a:solidFill>
                  <a:schemeClr val="accent1"/>
                </a:solidFill>
              </a:rPr>
              <a:t>“Eine </a:t>
            </a:r>
            <a:r>
              <a:rPr lang="de-DE" b="1" i="1" dirty="0" smtClean="0">
                <a:solidFill>
                  <a:schemeClr val="accent1"/>
                </a:solidFill>
              </a:rPr>
              <a:t>Datensammlung</a:t>
            </a:r>
            <a:r>
              <a:rPr lang="de-DE" i="1" dirty="0" smtClean="0">
                <a:solidFill>
                  <a:schemeClr val="accent1"/>
                </a:solidFill>
              </a:rPr>
              <a:t>, die durch einen einzigen Agenten veröffentlicht oder verwaltet wird, und die für den Zugriff oder Download in einem oder mehreren Formaten verfügbar ist.”</a:t>
            </a:r>
            <a:br>
              <a:rPr lang="de-DE" i="1" dirty="0" smtClean="0">
                <a:solidFill>
                  <a:schemeClr val="accent1"/>
                </a:solidFill>
              </a:rPr>
            </a:br>
            <a:r>
              <a:rPr lang="de-DE" sz="1600" i="1" dirty="0" smtClean="0">
                <a:solidFill>
                  <a:schemeClr val="accent1"/>
                </a:solidFill>
              </a:rPr>
              <a:t>--Data Catalogue </a:t>
            </a:r>
            <a:r>
              <a:rPr lang="de-DE" sz="1600" i="1" dirty="0" err="1" smtClean="0">
                <a:solidFill>
                  <a:schemeClr val="accent1"/>
                </a:solidFill>
              </a:rPr>
              <a:t>Vocabulary</a:t>
            </a:r>
            <a:r>
              <a:rPr lang="de-DE" sz="1600" i="1" dirty="0" smtClean="0">
                <a:solidFill>
                  <a:schemeClr val="accent1"/>
                </a:solidFill>
              </a:rPr>
              <a:t> (</a:t>
            </a:r>
            <a:r>
              <a:rPr lang="de-DE" sz="1600" i="1" dirty="0" smtClean="0">
                <a:solidFill>
                  <a:schemeClr val="accent1"/>
                </a:solidFill>
                <a:hlinkClick r:id="rId3"/>
              </a:rPr>
              <a:t>DCAT</a:t>
            </a:r>
            <a:r>
              <a:rPr lang="de-DE" sz="1600" i="1" dirty="0" smtClean="0">
                <a:solidFill>
                  <a:schemeClr val="accent1"/>
                </a:solidFill>
              </a:rPr>
              <a:t>) - W3C </a:t>
            </a:r>
          </a:p>
          <a:p>
            <a:endParaRPr lang="de-DE" sz="1600" i="1" dirty="0" smtClean="0">
              <a:solidFill>
                <a:schemeClr val="accent1"/>
              </a:solidFill>
            </a:endParaRPr>
          </a:p>
          <a:p>
            <a:r>
              <a:rPr lang="de-DE" dirty="0" smtClean="0"/>
              <a:t>Zum Beispiel:</a:t>
            </a:r>
          </a:p>
          <a:p>
            <a:pPr marL="68580" indent="-342900">
              <a:buFont typeface="Arial" panose="020B0604020202020204" pitchFamily="34" charset="0"/>
              <a:buChar char="•"/>
            </a:pPr>
            <a:r>
              <a:rPr lang="de-DE" dirty="0" smtClean="0">
                <a:hlinkClick r:id="rId4"/>
              </a:rPr>
              <a:t>Kreditinstitute Register</a:t>
            </a:r>
            <a:r>
              <a:rPr lang="de-DE" dirty="0" smtClean="0"/>
              <a:t> der Europäischen Bankaufsichtsbehörde</a:t>
            </a:r>
          </a:p>
          <a:p>
            <a:pPr marL="68580" indent="-342900">
              <a:buFont typeface="Arial" panose="020B0604020202020204" pitchFamily="34" charset="0"/>
              <a:buChar char="•"/>
            </a:pPr>
            <a:r>
              <a:rPr lang="de-DE" u="sng" dirty="0" smtClean="0">
                <a:hlinkClick r:id="rId5"/>
              </a:rPr>
              <a:t>% der Beschäftigten mit IKT-Anwenderkenntnisse</a:t>
            </a:r>
            <a:endParaRPr lang="de-DE" dirty="0" smtClean="0"/>
          </a:p>
          <a:p>
            <a:pPr marL="68580" indent="-342900">
              <a:buFont typeface="Arial" panose="020B0604020202020204" pitchFamily="34" charset="0"/>
              <a:buChar char="•"/>
            </a:pPr>
            <a:r>
              <a:rPr lang="de-DE" dirty="0" smtClean="0"/>
              <a:t>…</a:t>
            </a:r>
          </a:p>
          <a:p>
            <a:endParaRPr lang="de-DE" dirty="0"/>
          </a:p>
        </p:txBody>
      </p:sp>
      <p:sp>
        <p:nvSpPr>
          <p:cNvPr id="4" name="Slide Number Placeholder 3"/>
          <p:cNvSpPr>
            <a:spLocks noGrp="1"/>
          </p:cNvSpPr>
          <p:nvPr>
            <p:ph type="sldNum" sz="quarter" idx="4294967295"/>
          </p:nvPr>
        </p:nvSpPr>
        <p:spPr>
          <a:xfrm>
            <a:off x="7086600" y="6477000"/>
            <a:ext cx="1527048" cy="152400"/>
          </a:xfrm>
          <a:prstGeom prst="rect">
            <a:avLst/>
          </a:prstGeom>
        </p:spPr>
        <p:txBody>
          <a:bodyPr/>
          <a:lstStyle/>
          <a:p>
            <a:r>
              <a:rPr lang="en-GB" dirty="0" smtClean="0"/>
              <a:t> </a:t>
            </a:r>
            <a:endParaRPr lang="en-GB" dirty="0"/>
          </a:p>
        </p:txBody>
      </p:sp>
      <p:sp>
        <p:nvSpPr>
          <p:cNvPr id="5" name="Slide Number Placeholder 3"/>
          <p:cNvSpPr>
            <a:spLocks noGrp="1"/>
          </p:cNvSpPr>
          <p:nvPr>
            <p:ph type="sldNum" sz="quarter" idx="16"/>
          </p:nvPr>
        </p:nvSpPr>
        <p:spPr bwMode="auto">
          <a:xfrm>
            <a:off x="7086600" y="6477000"/>
            <a:ext cx="1527175" cy="152400"/>
          </a:xfrm>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dirty="0" smtClean="0">
                <a:latin typeface="Arial" charset="0"/>
                <a:cs typeface="Arial" charset="0"/>
              </a:rPr>
              <a:t>Slide </a:t>
            </a:r>
            <a:fld id="{BAA4D92D-D3D5-4016-8553-269C289996C0}" type="slidenum">
              <a:rPr lang="en-GB" smtClean="0">
                <a:latin typeface="Arial" charset="0"/>
                <a:cs typeface="Arial" charset="0"/>
              </a:rPr>
              <a:pPr fontAlgn="base">
                <a:spcBef>
                  <a:spcPct val="0"/>
                </a:spcBef>
                <a:spcAft>
                  <a:spcPct val="0"/>
                </a:spcAft>
              </a:pPr>
              <a:t>8</a:t>
            </a:fld>
            <a:endParaRPr lang="en-GB" dirty="0" smtClean="0">
              <a:latin typeface="Arial" charset="0"/>
              <a:cs typeface="Arial" charset="0"/>
            </a:endParaRPr>
          </a:p>
        </p:txBody>
      </p:sp>
    </p:spTree>
    <p:extLst>
      <p:ext uri="{BB962C8B-B14F-4D97-AF65-F5344CB8AC3E}">
        <p14:creationId xmlns:p14="http://schemas.microsoft.com/office/powerpoint/2010/main" val="145500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685800"/>
            <a:ext cx="8070850" cy="914400"/>
          </a:xfrm>
        </p:spPr>
        <p:txBody>
          <a:bodyPr/>
          <a:lstStyle/>
          <a:p>
            <a:pPr eaLnBrk="1" hangingPunct="1"/>
            <a:r>
              <a:rPr lang="de-DE" dirty="0" smtClean="0"/>
              <a:t>Mögliche Vorteile von Open </a:t>
            </a:r>
            <a:r>
              <a:rPr lang="de-DE" dirty="0" err="1" smtClean="0"/>
              <a:t>Government</a:t>
            </a:r>
            <a:r>
              <a:rPr lang="de-DE" dirty="0" smtClean="0"/>
              <a:t> Data</a:t>
            </a:r>
          </a:p>
        </p:txBody>
      </p:sp>
      <p:sp>
        <p:nvSpPr>
          <p:cNvPr id="3" name="Content Placeholder 2"/>
          <p:cNvSpPr>
            <a:spLocks noGrp="1"/>
          </p:cNvSpPr>
          <p:nvPr>
            <p:ph sz="quarter" idx="15"/>
          </p:nvPr>
        </p:nvSpPr>
        <p:spPr/>
        <p:txBody>
          <a:bodyPr rtlCol="0">
            <a:normAutofit lnSpcReduction="10000"/>
          </a:bodyPr>
          <a:lstStyle/>
          <a:p>
            <a:pPr marL="274320" lvl="1" indent="-274320" eaLnBrk="1" fontAlgn="auto" hangingPunct="1">
              <a:spcBef>
                <a:spcPts val="0"/>
              </a:spcBef>
              <a:buFont typeface="Wingdings" pitchFamily="2" charset="2"/>
              <a:buChar char="ü"/>
              <a:defRPr/>
            </a:pPr>
            <a:r>
              <a:rPr lang="de-DE" sz="1600" b="1" dirty="0" smtClean="0"/>
              <a:t>Transparenz</a:t>
            </a:r>
            <a:r>
              <a:rPr lang="de-DE" sz="1600" dirty="0" smtClean="0"/>
              <a:t>. Die Bürger müssen wissen, was ihre Regierung tut. Sie müssen in der Lage sein, auf Regierungsdaten und Informationen frei zuzugreifen und diese Informationen mit anderen Bürgern zu teilen. Die Freigabe und Weiterverwendung machen es möglich, die Daten zu analysieren und darzustellen, um so mehr Verständnis zu schaffen. </a:t>
            </a:r>
          </a:p>
          <a:p>
            <a:pPr marL="274320" lvl="1" indent="-274320" eaLnBrk="1" fontAlgn="auto" hangingPunct="1">
              <a:spcBef>
                <a:spcPts val="0"/>
              </a:spcBef>
              <a:buFont typeface="Wingdings" pitchFamily="2" charset="2"/>
              <a:buChar char="ü"/>
              <a:defRPr/>
            </a:pPr>
            <a:r>
              <a:rPr lang="de-DE" sz="1600" b="1" dirty="0" smtClean="0"/>
              <a:t>Freisetzen von sozialem und kommerziellem Nutzen</a:t>
            </a:r>
            <a:r>
              <a:rPr lang="de-DE" sz="1600" dirty="0" smtClean="0"/>
              <a:t>. Daten sind eine wichtige Ressource für soziale und kommerzielle Aktivitäten. Eine Regierung schafft oder hält eine große Menge an Informationen. Open </a:t>
            </a:r>
            <a:r>
              <a:rPr lang="de-DE" sz="1600" dirty="0" err="1" smtClean="0"/>
              <a:t>Government</a:t>
            </a:r>
            <a:r>
              <a:rPr lang="de-DE" sz="1600" dirty="0" smtClean="0"/>
              <a:t> Data kann zur Schaffung von innovativen Geschäften und Dienstleistungen beitragen, die sozialen und kommerziellen Wert liefern. </a:t>
            </a:r>
          </a:p>
          <a:p>
            <a:pPr marL="274320" lvl="1" indent="-274320" eaLnBrk="1" fontAlgn="auto" hangingPunct="1">
              <a:spcBef>
                <a:spcPts val="0"/>
              </a:spcBef>
              <a:buFont typeface="Wingdings" pitchFamily="2" charset="2"/>
              <a:buChar char="ü"/>
              <a:defRPr/>
            </a:pPr>
            <a:r>
              <a:rPr lang="de-DE" sz="1600" b="1" dirty="0" smtClean="0"/>
              <a:t>Partizipative Regierungsführung</a:t>
            </a:r>
            <a:r>
              <a:rPr lang="de-DE" sz="1600" dirty="0" smtClean="0"/>
              <a:t>. Open Data ermöglicht Bürgern, sich viel direkter zu informieren und in die Entscheidungsfindung involviert zu sein. Darüber hinaus erleichtert es ihnen zu den Prozessen der Verwaltung beizutragen. </a:t>
            </a:r>
          </a:p>
          <a:p>
            <a:pPr marL="274320" lvl="1" indent="-274320" eaLnBrk="1" fontAlgn="auto" hangingPunct="1">
              <a:spcBef>
                <a:spcPts val="0"/>
              </a:spcBef>
              <a:buFont typeface="Wingdings" pitchFamily="2" charset="2"/>
              <a:buChar char="ü"/>
              <a:defRPr/>
            </a:pPr>
            <a:r>
              <a:rPr lang="de-DE" sz="1600" b="1" dirty="0" smtClean="0"/>
              <a:t>Kostenreduktion der Regierung</a:t>
            </a:r>
            <a:r>
              <a:rPr lang="de-DE" sz="1600" dirty="0" smtClean="0"/>
              <a:t>. Open Data ermöglicht den Austausch von Informationen innerhalb der Regierungen in maschinenlesbaren interoperablen Formaten und reduziert damit die Kosten von Informationsaustausch und Datenintegration. Regierungen selbst sind die größten Wiederverwender von Open </a:t>
            </a:r>
            <a:r>
              <a:rPr lang="de-DE" sz="1600" dirty="0" err="1" smtClean="0"/>
              <a:t>Government</a:t>
            </a:r>
            <a:r>
              <a:rPr lang="de-DE" sz="1600" dirty="0" smtClean="0"/>
              <a:t> Data. </a:t>
            </a:r>
            <a:endParaRPr lang="de-DE" sz="1600" dirty="0"/>
          </a:p>
        </p:txBody>
      </p:sp>
      <p:sp>
        <p:nvSpPr>
          <p:cNvPr id="2048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latin typeface="Arial" charset="0"/>
                <a:cs typeface="Arial" charset="0"/>
              </a:rPr>
              <a:t>Slide </a:t>
            </a:r>
            <a:fld id="{3DF43A83-CB1E-4D64-9CDA-CA8ED7E5E4DC}" type="slidenum">
              <a:rPr lang="en-GB" smtClean="0">
                <a:latin typeface="Arial" charset="0"/>
                <a:cs typeface="Arial" charset="0"/>
              </a:rPr>
              <a:pPr fontAlgn="base">
                <a:spcBef>
                  <a:spcPct val="0"/>
                </a:spcBef>
                <a:spcAft>
                  <a:spcPct val="0"/>
                </a:spcAft>
              </a:pPr>
              <a:t>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3">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v0.04</Template>
  <TotalTime>0</TotalTime>
  <Words>3965</Words>
  <Application>Microsoft Office PowerPoint</Application>
  <PresentationFormat>Bildschirmpräsentation (4:3)</PresentationFormat>
  <Paragraphs>457</Paragraphs>
  <Slides>48</Slides>
  <Notes>46</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ODS_presentation template v0.03</vt:lpstr>
      <vt:lpstr>Trainingsmodul 1.1    Open Government Data und die 'PSI' Richtlinie </vt:lpstr>
      <vt:lpstr>Diese Präsentation wurde von PwC erstellt.  Autoren:  Makx Dekkers, Michiel De Keyzer, Nikolaos Loutas und Stijn Goedertier</vt:lpstr>
      <vt:lpstr>Lernziele</vt:lpstr>
      <vt:lpstr>Inhalt</vt:lpstr>
      <vt:lpstr>Open Data, Open Government Data und Linked Data Was bedeuten diese Begriffe und wie beziehen sie sich aufeinander?</vt:lpstr>
      <vt:lpstr>Was ist Open Data?</vt:lpstr>
      <vt:lpstr>Was ist Open Government Data? </vt:lpstr>
      <vt:lpstr>Was ist ein Datensatz?</vt:lpstr>
      <vt:lpstr>Mögliche Vorteile von Open Government Data</vt:lpstr>
      <vt:lpstr>Was bedeutet Linked Data?</vt:lpstr>
      <vt:lpstr>Open Government Data und Linked Data</vt:lpstr>
      <vt:lpstr>Linked (Open) Government Data (LOGD) – Wertbeitrag</vt:lpstr>
      <vt:lpstr>Gruppenfragen</vt:lpstr>
      <vt:lpstr>Open Government Data Richtlinien</vt:lpstr>
      <vt:lpstr>Open Data Politik der Europäischen  Kommission</vt:lpstr>
      <vt:lpstr>UK Open Data White Paper: Die Potenziale ausschöpfen</vt:lpstr>
      <vt:lpstr>Dänemark: gute Grunddaten für alle</vt:lpstr>
      <vt:lpstr>US Executive Order – Offene und maschinenlesbare Regierungsdaten</vt:lpstr>
      <vt:lpstr>Schwedische Mission für die weitere Entwicklung von öppndata.se</vt:lpstr>
      <vt:lpstr>Estnisches Open Data Grünbuch</vt:lpstr>
      <vt:lpstr>Open Data Strategie von Frankreich</vt:lpstr>
      <vt:lpstr>G8-Charta zu Open Data</vt:lpstr>
      <vt:lpstr>Gruppenfragen</vt:lpstr>
      <vt:lpstr>Fallstudien Die folgenden Beispiele sind eine kleine Auswahl von erstellten indikativen Anwendungen, angebotenen Produkten und bereitgestellten Dienstleistungen, die auf der Basis von Open Data zur Verfügung gestellt werden  </vt:lpstr>
      <vt:lpstr>Deutschland: OffenerHaushalt.de Darstellung der Ausgaben und der Einnahmen von Bund, Ländern und Kommunen</vt:lpstr>
      <vt:lpstr>Deutschland: Bundestagswahl 2013 in Berlin</vt:lpstr>
      <vt:lpstr>Belgien: Where’s my Villo Crowdsourcing-Service-Monitoring </vt:lpstr>
      <vt:lpstr>Dänemark: Danish Enterprise and Construction Authority Wachstum und höhere Einnahmen aus der Öffnung staatlicher Daten </vt:lpstr>
      <vt:lpstr>Frankreich: Open Food Facts Öffnung von Nahrungsmittelinformationen</vt:lpstr>
      <vt:lpstr>Frankreich: PLF (Projet de loi de finances pour 2013) Daten-Journalismus</vt:lpstr>
      <vt:lpstr>UK: FixMyStreet Problemberichterstattung durch Crowdsourcing </vt:lpstr>
      <vt:lpstr>UK: UK Pharmacy Nutzerorientierte Dienstleistungen der Regierung</vt:lpstr>
      <vt:lpstr>Europa: It's Your Parliament Offene Demokratie</vt:lpstr>
      <vt:lpstr>Europa: Europe's energy  Gemeinschaftliche Visualisierungen</vt:lpstr>
      <vt:lpstr>Global: OpenCorporates Informationen gemeinnütziger Organisationen</vt:lpstr>
      <vt:lpstr>Die Pilotprojekte der Linked Regierungsdaten von ISA</vt:lpstr>
      <vt:lpstr>Die PSI-Richtlinie Richtlinie 2013/37/EU des Europäischen Parlaments und des Rates vom 26. Juni 2013 zur Änderung der Richtlinie 2003/98/EG über die Weiterverwendung von Informationen des öffentlichen Sektors</vt:lpstr>
      <vt:lpstr>PSI-Richtlinie: Geschichte und Status</vt:lpstr>
      <vt:lpstr>PSI-Richtlinie: Ziele</vt:lpstr>
      <vt:lpstr>PSI-Richtlinie: Verpflichtungen</vt:lpstr>
      <vt:lpstr>Informationen des öffentlichen Sektors öffentlich machen</vt:lpstr>
      <vt:lpstr>Schlussfolgerungen</vt:lpstr>
      <vt:lpstr>Vielen Dank! ...und jetzt IHRE Fragen?</vt:lpstr>
      <vt:lpstr>Referenzen</vt:lpstr>
      <vt:lpstr>Weitere Informationen (1/2)</vt:lpstr>
      <vt:lpstr>Weitere Informationen (2/2)</vt:lpstr>
      <vt:lpstr>Verwandte Projekte und Initiativen</vt:lpstr>
      <vt:lpstr>Werden Sie Teil unseres Teams...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Makx Dekkers</dc:creator>
  <cp:lastModifiedBy>Beyer, Jan-Ole</cp:lastModifiedBy>
  <cp:revision>337</cp:revision>
  <cp:lastPrinted>2013-07-04T11:52:16Z</cp:lastPrinted>
  <dcterms:created xsi:type="dcterms:W3CDTF">2013-05-15T14:51:14Z</dcterms:created>
  <dcterms:modified xsi:type="dcterms:W3CDTF">2014-09-16T14:35:29Z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