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380" r:id="rId3"/>
    <p:sldId id="289" r:id="rId4"/>
    <p:sldId id="385" r:id="rId5"/>
    <p:sldId id="407" r:id="rId6"/>
    <p:sldId id="388" r:id="rId7"/>
    <p:sldId id="403" r:id="rId8"/>
    <p:sldId id="391" r:id="rId9"/>
    <p:sldId id="392" r:id="rId10"/>
    <p:sldId id="393" r:id="rId11"/>
    <p:sldId id="394" r:id="rId12"/>
    <p:sldId id="395" r:id="rId13"/>
    <p:sldId id="331" r:id="rId14"/>
    <p:sldId id="397" r:id="rId15"/>
    <p:sldId id="398" r:id="rId16"/>
    <p:sldId id="340" r:id="rId17"/>
    <p:sldId id="389" r:id="rId18"/>
    <p:sldId id="390" r:id="rId19"/>
    <p:sldId id="408" r:id="rId20"/>
    <p:sldId id="302" r:id="rId21"/>
    <p:sldId id="309" r:id="rId22"/>
    <p:sldId id="310" r:id="rId23"/>
    <p:sldId id="301" r:id="rId24"/>
    <p:sldId id="298" r:id="rId25"/>
    <p:sldId id="299" r:id="rId26"/>
    <p:sldId id="400" r:id="rId27"/>
    <p:sldId id="401" r:id="rId28"/>
    <p:sldId id="343" r:id="rId29"/>
    <p:sldId id="344" r:id="rId30"/>
    <p:sldId id="345" r:id="rId31"/>
    <p:sldId id="346" r:id="rId32"/>
    <p:sldId id="406" r:id="rId33"/>
    <p:sldId id="348" r:id="rId34"/>
    <p:sldId id="349" r:id="rId35"/>
    <p:sldId id="350" r:id="rId36"/>
    <p:sldId id="351" r:id="rId37"/>
    <p:sldId id="354" r:id="rId38"/>
    <p:sldId id="355" r:id="rId39"/>
    <p:sldId id="356" r:id="rId40"/>
    <p:sldId id="357" r:id="rId41"/>
    <p:sldId id="358" r:id="rId42"/>
    <p:sldId id="360" r:id="rId43"/>
    <p:sldId id="361" r:id="rId44"/>
    <p:sldId id="404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405" r:id="rId53"/>
    <p:sldId id="369" r:id="rId54"/>
    <p:sldId id="370" r:id="rId55"/>
    <p:sldId id="339" r:id="rId56"/>
    <p:sldId id="372" r:id="rId57"/>
    <p:sldId id="373" r:id="rId58"/>
    <p:sldId id="374" r:id="rId59"/>
    <p:sldId id="375" r:id="rId60"/>
    <p:sldId id="409" r:id="rId61"/>
    <p:sldId id="376" r:id="rId62"/>
    <p:sldId id="37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4558-9B30-4486-A5D5-9ECF94789126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0340E-F1C1-4485-B9F3-BD58C845B1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62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2D1160-BEAE-4442-85BB-7F95D882888D}" type="slidenum">
              <a:rPr lang="en-GB" smtClean="0">
                <a:solidFill>
                  <a:prstClr val="black"/>
                </a:solidFill>
              </a:rPr>
              <a:pPr eaLnBrk="1" hangingPunct="1"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76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AC5FE-98EC-4F41-BE43-FB7D304F8FFE}" type="slidenum">
              <a:rPr lang="en-GB" smtClean="0"/>
              <a:pPr eaLnBrk="1" hangingPunct="1"/>
              <a:t>46</a:t>
            </a:fld>
            <a:endParaRPr lang="en-GB" dirty="0" smtClean="0"/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2" tIns="45712" rIns="91422" bIns="45712"/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/>
          <a:p>
            <a:pPr algn="r">
              <a:defRPr/>
            </a:pPr>
            <a:fld id="{7AD7BAB4-49DB-4349-B3F0-798E17636D61}" type="slidenum">
              <a:rPr lang="en-IE" sz="1200">
                <a:latin typeface="+mn-lt"/>
              </a:rPr>
              <a:pPr algn="r">
                <a:defRPr/>
              </a:pPr>
              <a:t>46</a:t>
            </a:fld>
            <a:endParaRPr lang="en-I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08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4725B9-86DA-4F21-B9BD-EF50CCFA1B33}" type="slidenum">
              <a:rPr lang="en-GB" smtClean="0"/>
              <a:pPr eaLnBrk="1" hangingPunct="1"/>
              <a:t>47</a:t>
            </a:fld>
            <a:endParaRPr lang="en-GB" dirty="0" smtClean="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2" tIns="45712" rIns="91422" bIns="45712"/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/>
          <a:p>
            <a:pPr algn="r">
              <a:defRPr/>
            </a:pPr>
            <a:fld id="{1026E6C5-850B-4897-A54E-ACED9733D1C0}" type="slidenum">
              <a:rPr lang="en-IE" sz="1200">
                <a:latin typeface="+mn-lt"/>
              </a:rPr>
              <a:pPr algn="r">
                <a:defRPr/>
              </a:pPr>
              <a:t>47</a:t>
            </a:fld>
            <a:endParaRPr lang="en-I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721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41264">
              <a:spcBef>
                <a:spcPts val="475"/>
              </a:spcBef>
            </a:pPr>
            <a:endParaRPr lang="en-US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Why</a:t>
            </a:r>
            <a:r>
              <a:rPr lang="en-AU" baseline="0" dirty="0" smtClean="0"/>
              <a:t> do we need standards?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14C7B-C83E-4FD9-8EFF-73E5B0E2AB7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9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paediatric</a:t>
            </a:r>
            <a:r>
              <a:rPr lang="en-AU" baseline="0" dirty="0" smtClean="0"/>
              <a:t> product from Belgium, look at all the different flags and sides – imagine you were a nurse on a ward and you were presented with this product. You would have to look for your country’s flag and then scan the bar code related to that or use the identifier.  I would be very easy to make mistakes.  And then consider the supplier – how expensive and difficult has it been to engineer that packaging.  The other product is  a medical device from The Netherlands – if you were scanning this in the operating theatre in a high pressure environment which bar code would you choose?  there </a:t>
            </a:r>
            <a:r>
              <a:rPr lang="en-AU" baseline="0" smtClean="0"/>
              <a:t>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14C7B-C83E-4FD9-8EFF-73E5B0E2AB7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5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Why</a:t>
            </a:r>
            <a:r>
              <a:rPr lang="en-AU" baseline="0" dirty="0" smtClean="0"/>
              <a:t> do we need standards?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14C7B-C83E-4FD9-8EFF-73E5B0E2AB7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4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Why</a:t>
            </a:r>
            <a:r>
              <a:rPr lang="en-AU" baseline="0" dirty="0" smtClean="0"/>
              <a:t> do we need standards?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14C7B-C83E-4FD9-8EFF-73E5B0E2AB7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3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204450-97E1-43FF-87B2-85B0CBAD4B6F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590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65541-3083-4E6F-A291-20E0FD935EAD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 lIns="87472" tIns="43736" rIns="87472" bIns="43736"/>
          <a:lstStyle/>
          <a:p>
            <a:pPr defTabSz="912813" eaLnBrk="1" hangingPunct="1">
              <a:spcBef>
                <a:spcPct val="0"/>
              </a:spcBef>
            </a:pPr>
            <a:r>
              <a:rPr lang="en-US" b="1" smtClean="0">
                <a:solidFill>
                  <a:schemeClr val="tx2"/>
                </a:solidFill>
              </a:rPr>
              <a:t>GS1 Standards make it possible </a:t>
            </a:r>
            <a:r>
              <a:rPr lang="en-US" smtClean="0"/>
              <a:t>for companies to speak the same language and connect with each other by identifying, capturing, and sharing information about products, business locations, and more.</a:t>
            </a:r>
          </a:p>
          <a:p>
            <a:pPr defTabSz="912813"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 anchor="b"/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1E073F-A81C-4843-ADAF-04B74D6732B1}" type="slidenum">
              <a:rPr lang="en-IE" sz="11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eaLnBrk="1" hangingPunct="1"/>
              <a:t>39</a:t>
            </a:fld>
            <a:endParaRPr lang="en-IE" sz="11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4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D5DB6B-6212-4D52-85CB-BC4E47D30046}" type="slidenum">
              <a:rPr lang="en-GB" smtClean="0"/>
              <a:pPr eaLnBrk="1" hangingPunct="1"/>
              <a:t>43</a:t>
            </a:fld>
            <a:endParaRPr lang="en-GB" dirty="0" smtClean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2" tIns="45712" rIns="91422" bIns="45712"/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/>
          <a:p>
            <a:pPr algn="r">
              <a:defRPr/>
            </a:pPr>
            <a:fld id="{7C4FB438-AE8B-4095-8B90-AC97A8711125}" type="slidenum">
              <a:rPr lang="en-IE" sz="1200">
                <a:latin typeface="+mn-lt"/>
              </a:rPr>
              <a:pPr algn="r">
                <a:defRPr/>
              </a:pPr>
              <a:t>43</a:t>
            </a:fld>
            <a:endParaRPr lang="en-I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03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E81FC-548E-412F-B9A3-1C396ADF7497}" type="slidenum">
              <a:rPr lang="en-GB" smtClean="0"/>
              <a:pPr eaLnBrk="1" hangingPunct="1"/>
              <a:t>45</a:t>
            </a:fld>
            <a:endParaRPr lang="en-GB" dirty="0" smtClean="0"/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2" tIns="45712" rIns="91422" bIns="45712"/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/>
          <a:p>
            <a:pPr algn="r">
              <a:defRPr/>
            </a:pPr>
            <a:fld id="{491F0073-CB1A-4DE4-8E28-0BFCEB04D831}" type="slidenum">
              <a:rPr lang="en-IE" sz="1200">
                <a:latin typeface="+mn-lt"/>
              </a:rPr>
              <a:pPr algn="r">
                <a:defRPr/>
              </a:pPr>
              <a:t>45</a:t>
            </a:fld>
            <a:endParaRPr lang="en-I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1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12ED-74DC-4D09-8DC7-DE69E2477BD8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99AA-E8A8-4306-A99D-51DC65B3F88F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8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C205-AB1F-4DC0-86D6-0ADF4F5030C9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2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85BF-1574-4DFA-9646-D80A9365F754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5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A8BF7-38DC-426F-AD10-A115A6A9CC5B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E78848-2F3F-475A-959C-4B324B9D071A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E656-05A2-47F3-A5CF-AA93690CA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9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5ACA-64DC-4C45-912F-C0B7262C688B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2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B802-77E8-4BC5-8439-A2FFFB52AA36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8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4888F-A402-409C-AB5B-32B85114519B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7E27-C150-419D-AD8B-27CAB6BA82F8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5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425-96CC-47C3-BFBB-B7A7780C78B9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22B6-1F55-4DC1-908F-6C54C157F5B9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7228-BC09-42E8-A923-CAA92C363A21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6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45440-0AAC-46F0-BB20-8D2A74C1CA80}" type="slidenum">
              <a:rPr lang="en-GB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5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65790-1900-4877-B85B-F7242FDDF6E3}" type="slidenum">
              <a:rPr lang="en-GB">
                <a:solidFill>
                  <a:srgbClr val="0E2FA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E2FAD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5921375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2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healthcare/mckinse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ckinsey.com/" TargetMode="External"/><Relationship Id="rId4" Type="http://schemas.openxmlformats.org/officeDocument/2006/relationships/hyperlink" Target="http://www.gs1.org/docs/healthcare/McKinsey_Healthcare_Report_Strength_in_Unity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_popup?v=Kz9TOnPOfyM&amp;vq=medium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7.jpeg"/><Relationship Id="rId7" Type="http://schemas.openxmlformats.org/officeDocument/2006/relationships/image" Target="../media/image68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2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51" name="Picture 3" descr="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657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IE" sz="3600" b="1" dirty="0">
                <a:solidFill>
                  <a:srgbClr val="FFFF66"/>
                </a:solidFill>
              </a:rPr>
              <a:t>Global Standards enabling interoperability – a case study</a:t>
            </a:r>
            <a:endParaRPr lang="en-GB" sz="3600" b="1" dirty="0">
              <a:solidFill>
                <a:srgbClr val="FFFF66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914400" y="4940300"/>
            <a:ext cx="7772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7FD7FC"/>
              </a:buClr>
              <a:buSzPct val="80000"/>
              <a:defRPr/>
            </a:pPr>
            <a:r>
              <a:rPr lang="en-IE" sz="2400" b="1" dirty="0" smtClean="0">
                <a:solidFill>
                  <a:srgbClr val="FFFF00"/>
                </a:solidFill>
                <a:latin typeface="Tahoma" pitchFamily="34" charset="0"/>
              </a:rPr>
              <a:t>Feargal </a:t>
            </a:r>
            <a:r>
              <a:rPr lang="en-IE" sz="2400" b="1" dirty="0">
                <a:solidFill>
                  <a:srgbClr val="FFFF00"/>
                </a:solidFill>
                <a:latin typeface="Tahoma" pitchFamily="34" charset="0"/>
              </a:rPr>
              <a:t>Mc Groarty, </a:t>
            </a:r>
            <a:r>
              <a:rPr lang="en-IE" sz="2400" b="1" dirty="0" smtClean="0">
                <a:solidFill>
                  <a:srgbClr val="FFFF00"/>
                </a:solidFill>
                <a:latin typeface="Tahoma" pitchFamily="34" charset="0"/>
              </a:rPr>
              <a:t>National </a:t>
            </a:r>
            <a:r>
              <a:rPr lang="en-IE" sz="2400" b="1" dirty="0">
                <a:solidFill>
                  <a:srgbClr val="FFFF00"/>
                </a:solidFill>
                <a:latin typeface="Tahoma" pitchFamily="34" charset="0"/>
              </a:rPr>
              <a:t>Centre for Hereditary Coagulation Disorders, St James’s Hospital, Ireland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7FD7FC"/>
              </a:buClr>
              <a:buSzPct val="80000"/>
              <a:buFont typeface="Wingdings" pitchFamily="2" charset="2"/>
              <a:buNone/>
              <a:defRPr/>
            </a:pPr>
            <a:endParaRPr lang="en-GB" sz="2400" b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84175"/>
            <a:ext cx="8893175" cy="936625"/>
          </a:xfrm>
        </p:spPr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Quality and Validation…excellent!</a:t>
            </a:r>
            <a:endParaRPr lang="en-GB" sz="4000" b="1" smtClean="0">
              <a:solidFill>
                <a:srgbClr val="091D67"/>
              </a:solidFill>
            </a:endParaRPr>
          </a:p>
        </p:txBody>
      </p:sp>
      <p:pic>
        <p:nvPicPr>
          <p:cNvPr id="12291" name="Picture 4" descr="Pharma manuf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30363"/>
            <a:ext cx="80645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5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84175"/>
            <a:ext cx="8964612" cy="936625"/>
          </a:xfrm>
        </p:spPr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Pharma Supply Chain… excellent!</a:t>
            </a:r>
            <a:endParaRPr lang="en-GB" sz="4000" b="1" smtClean="0">
              <a:solidFill>
                <a:srgbClr val="091D67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438" y="1601788"/>
            <a:ext cx="6518275" cy="4572000"/>
          </a:xfrm>
        </p:spPr>
      </p:pic>
    </p:spTree>
    <p:extLst>
      <p:ext uri="{BB962C8B-B14F-4D97-AF65-F5344CB8AC3E}">
        <p14:creationId xmlns:p14="http://schemas.microsoft.com/office/powerpoint/2010/main" val="128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9225"/>
            <a:ext cx="8229600" cy="1143000"/>
          </a:xfrm>
        </p:spPr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And then after 17 years development what do they do…?</a:t>
            </a:r>
            <a:endParaRPr lang="en-GB" sz="4000" b="1" smtClean="0">
              <a:solidFill>
                <a:srgbClr val="091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862013" y="5575300"/>
            <a:ext cx="7204075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pic>
        <p:nvPicPr>
          <p:cNvPr id="20484" name="Picture 4" descr="Quade twin Hepa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17713"/>
            <a:ext cx="6149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713788" cy="936625"/>
          </a:xfrm>
        </p:spPr>
        <p:txBody>
          <a:bodyPr/>
          <a:lstStyle/>
          <a:p>
            <a:pPr eaLnBrk="1" hangingPunct="1"/>
            <a:r>
              <a:rPr lang="en-IE" sz="2800" b="1" dirty="0" smtClean="0">
                <a:solidFill>
                  <a:srgbClr val="091D67"/>
                </a:solidFill>
              </a:rPr>
              <a:t>When the drug gets to the patient…. </a:t>
            </a:r>
            <a:br>
              <a:rPr lang="en-IE" sz="2800" b="1" dirty="0" smtClean="0">
                <a:solidFill>
                  <a:srgbClr val="091D67"/>
                </a:solidFill>
              </a:rPr>
            </a:br>
            <a:r>
              <a:rPr lang="en-IE" sz="2800" b="1" dirty="0" smtClean="0">
                <a:solidFill>
                  <a:srgbClr val="091D67"/>
                </a:solidFill>
              </a:rPr>
              <a:t>Not counterfeit but just as dangerous!</a:t>
            </a:r>
            <a:endParaRPr lang="en-GB" sz="2800" b="1" dirty="0" smtClean="0">
              <a:solidFill>
                <a:srgbClr val="091D67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57300" y="5654675"/>
            <a:ext cx="6156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cs typeface="Arial" charset="0"/>
              </a:rPr>
              <a:t>Would barcode scanning have prevented this?  Absolutely!</a:t>
            </a:r>
            <a:endParaRPr lang="en-GB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28978"/>
            <a:ext cx="6192688" cy="52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7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>
                <a:solidFill>
                  <a:srgbClr val="091D67"/>
                </a:solidFill>
              </a:rPr>
              <a:t>How did this happen?</a:t>
            </a:r>
            <a:endParaRPr lang="en-GB" b="1" smtClean="0">
              <a:solidFill>
                <a:srgbClr val="091D67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IE" b="1" i="1" dirty="0" smtClean="0"/>
              <a:t>“The main causes (of medication error) are human factors including….”*</a:t>
            </a:r>
          </a:p>
          <a:p>
            <a:pPr eaLnBrk="1" hangingPunct="1"/>
            <a:r>
              <a:rPr lang="en-IE" dirty="0" smtClean="0"/>
              <a:t>Fatigue</a:t>
            </a:r>
          </a:p>
          <a:p>
            <a:pPr eaLnBrk="1" hangingPunct="1"/>
            <a:r>
              <a:rPr lang="en-IE" dirty="0" smtClean="0"/>
              <a:t>Inattention</a:t>
            </a:r>
          </a:p>
          <a:p>
            <a:pPr eaLnBrk="1" hangingPunct="1"/>
            <a:r>
              <a:rPr lang="en-IE" dirty="0" smtClean="0"/>
              <a:t>Memory Lapse</a:t>
            </a:r>
          </a:p>
          <a:p>
            <a:pPr eaLnBrk="1" hangingPunct="1"/>
            <a:r>
              <a:rPr lang="en-IE" dirty="0" smtClean="0"/>
              <a:t>Lack of Knowledge</a:t>
            </a:r>
          </a:p>
          <a:p>
            <a:pPr eaLnBrk="1" hangingPunct="1"/>
            <a:r>
              <a:rPr lang="en-IE" dirty="0" smtClean="0"/>
              <a:t>Failure to communicate</a:t>
            </a:r>
          </a:p>
          <a:p>
            <a:pPr lvl="0" algn="ctr" eaLnBrk="1" hangingPunct="1">
              <a:buNone/>
            </a:pPr>
            <a:r>
              <a:rPr lang="en-IE" sz="2000" dirty="0" smtClean="0">
                <a:solidFill>
                  <a:srgbClr val="0E2FAD"/>
                </a:solidFill>
              </a:rPr>
              <a:t>*American </a:t>
            </a:r>
            <a:r>
              <a:rPr lang="en-IE" sz="2000" dirty="0">
                <a:solidFill>
                  <a:srgbClr val="0E2FAD"/>
                </a:solidFill>
              </a:rPr>
              <a:t>College of Obstetrics and Gynaecologists – August 2012 </a:t>
            </a:r>
          </a:p>
          <a:p>
            <a:pPr marL="0" indent="0" eaLnBrk="1" hangingPunct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316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Do these suffer from any of the causes listed?</a:t>
            </a:r>
            <a:endParaRPr lang="en-GB" sz="4000" b="1" smtClean="0">
              <a:solidFill>
                <a:srgbClr val="091D67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5925"/>
            <a:ext cx="28194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85925"/>
            <a:ext cx="3178175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038600"/>
            <a:ext cx="27432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971600" y="432922"/>
            <a:ext cx="6877050" cy="936625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Benefits for Patient Safety</a:t>
            </a:r>
            <a:endParaRPr lang="fr-BE" sz="40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sz="half" idx="1"/>
          </p:nvPr>
        </p:nvSpPr>
        <p:spPr>
          <a:xfrm>
            <a:off x="296863" y="1433513"/>
            <a:ext cx="8466137" cy="49672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800" dirty="0">
                <a:solidFill>
                  <a:schemeClr val="tx2"/>
                </a:solidFill>
              </a:rPr>
              <a:t>Reduction of </a:t>
            </a:r>
            <a:r>
              <a:rPr lang="en-GB" sz="2800" b="1" dirty="0">
                <a:solidFill>
                  <a:schemeClr val="tx2"/>
                </a:solidFill>
              </a:rPr>
              <a:t>medical errors</a:t>
            </a:r>
          </a:p>
          <a:p>
            <a:pPr>
              <a:spcBef>
                <a:spcPct val="0"/>
              </a:spcBef>
            </a:pPr>
            <a:r>
              <a:rPr lang="en-GB" sz="2800" dirty="0" smtClean="0">
                <a:solidFill>
                  <a:schemeClr val="tx2"/>
                </a:solidFill>
              </a:rPr>
              <a:t>Improved </a:t>
            </a:r>
            <a:r>
              <a:rPr lang="en-GB" sz="2800" b="1" dirty="0">
                <a:solidFill>
                  <a:schemeClr val="tx2"/>
                </a:solidFill>
              </a:rPr>
              <a:t>recall</a:t>
            </a:r>
            <a:r>
              <a:rPr lang="en-GB" sz="2800" dirty="0">
                <a:solidFill>
                  <a:schemeClr val="tx2"/>
                </a:solidFill>
              </a:rPr>
              <a:t> procedure and </a:t>
            </a:r>
            <a:r>
              <a:rPr lang="en-GB" sz="2800" b="1" dirty="0">
                <a:solidFill>
                  <a:schemeClr val="tx2"/>
                </a:solidFill>
              </a:rPr>
              <a:t>adverse event </a:t>
            </a:r>
            <a:r>
              <a:rPr lang="en-GB" sz="2800" b="1" dirty="0" smtClean="0">
                <a:solidFill>
                  <a:schemeClr val="tx2"/>
                </a:solidFill>
              </a:rPr>
              <a:t>reporting</a:t>
            </a:r>
            <a:endParaRPr lang="en-GB" sz="28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GB" sz="2800" b="1" dirty="0">
                <a:solidFill>
                  <a:schemeClr val="tx2"/>
                </a:solidFill>
              </a:rPr>
              <a:t>Documentation</a:t>
            </a:r>
            <a:r>
              <a:rPr lang="en-GB" sz="2800" dirty="0">
                <a:solidFill>
                  <a:schemeClr val="tx2"/>
                </a:solidFill>
              </a:rPr>
              <a:t> of product/patient relationship – in </a:t>
            </a:r>
            <a:r>
              <a:rPr lang="en-GB" sz="2800" b="1" dirty="0">
                <a:solidFill>
                  <a:schemeClr val="tx2"/>
                </a:solidFill>
              </a:rPr>
              <a:t>Electronic Health Records </a:t>
            </a:r>
            <a:r>
              <a:rPr lang="en-GB" sz="2800" dirty="0">
                <a:solidFill>
                  <a:schemeClr val="tx2"/>
                </a:solidFill>
              </a:rPr>
              <a:t>(EHR) and registries</a:t>
            </a:r>
          </a:p>
          <a:p>
            <a:pPr>
              <a:spcBef>
                <a:spcPct val="0"/>
              </a:spcBef>
            </a:pPr>
            <a:r>
              <a:rPr lang="en-GB" sz="2800" b="1" dirty="0">
                <a:solidFill>
                  <a:schemeClr val="tx2"/>
                </a:solidFill>
              </a:rPr>
              <a:t>Visibility </a:t>
            </a:r>
            <a:r>
              <a:rPr lang="en-GB" sz="2800" dirty="0">
                <a:solidFill>
                  <a:schemeClr val="tx2"/>
                </a:solidFill>
              </a:rPr>
              <a:t>of</a:t>
            </a:r>
            <a:r>
              <a:rPr lang="en-GB" sz="2800" b="1" dirty="0">
                <a:solidFill>
                  <a:schemeClr val="tx2"/>
                </a:solidFill>
              </a:rPr>
              <a:t> inventory</a:t>
            </a:r>
            <a:r>
              <a:rPr lang="en-GB" sz="2800" dirty="0">
                <a:solidFill>
                  <a:schemeClr val="tx2"/>
                </a:solidFill>
              </a:rPr>
              <a:t> – availability of devices</a:t>
            </a:r>
          </a:p>
          <a:p>
            <a:pPr>
              <a:spcBef>
                <a:spcPct val="0"/>
              </a:spcBef>
            </a:pPr>
            <a:r>
              <a:rPr lang="en-GB" sz="2800" dirty="0" smtClean="0">
                <a:solidFill>
                  <a:schemeClr val="tx2"/>
                </a:solidFill>
              </a:rPr>
              <a:t>Supply </a:t>
            </a:r>
            <a:r>
              <a:rPr lang="en-GB" sz="2800" dirty="0">
                <a:solidFill>
                  <a:schemeClr val="tx2"/>
                </a:solidFill>
              </a:rPr>
              <a:t>chain </a:t>
            </a:r>
            <a:r>
              <a:rPr lang="en-GB" sz="2800" b="1" dirty="0">
                <a:solidFill>
                  <a:schemeClr val="tx2"/>
                </a:solidFill>
              </a:rPr>
              <a:t>security/anti-counterfeiting</a:t>
            </a:r>
          </a:p>
          <a:p>
            <a:pPr>
              <a:spcBef>
                <a:spcPct val="0"/>
              </a:spcBef>
            </a:pPr>
            <a:endParaRPr lang="en-GB" sz="2800" dirty="0" smtClean="0"/>
          </a:p>
          <a:p>
            <a:pPr>
              <a:spcBef>
                <a:spcPct val="0"/>
              </a:spcBef>
            </a:pPr>
            <a:endParaRPr lang="en-GB" sz="1800" dirty="0" smtClean="0"/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477" y="5085184"/>
            <a:ext cx="2090936" cy="155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36588" y="454025"/>
            <a:ext cx="82296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827088" y="454025"/>
            <a:ext cx="74025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IE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Barcode scanned in Retail in 1974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765300"/>
            <a:ext cx="56578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4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Barcode scanned in Healthcare…..1991…but</a:t>
            </a: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5348" name="Picture 3" descr="Pedea Box 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17763"/>
            <a:ext cx="230822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4" descr="Pedea BC Tran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488">
            <a:off x="3244850" y="2070100"/>
            <a:ext cx="5129213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IE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standard are standards in healthcare?</a:t>
            </a:r>
            <a:endParaRPr lang="en-GB" sz="36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3600" dirty="0" smtClean="0"/>
              <a:t>‘The nice thing about standards is that there are so many to choose from’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dirty="0" smtClean="0"/>
              <a:t> </a:t>
            </a:r>
            <a:r>
              <a:rPr lang="en-GB" sz="2000" i="1" dirty="0" smtClean="0"/>
              <a:t>(Andrew Tannenbaum, the Vrije Universiteit, Amsterdam)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dirty="0" smtClean="0"/>
              <a:t> </a:t>
            </a:r>
            <a:r>
              <a:rPr lang="en-GB" sz="2800" dirty="0" smtClean="0"/>
              <a:t>to which has been added …………</a:t>
            </a:r>
          </a:p>
          <a:p>
            <a:pPr eaLnBrk="1" hangingPunct="1">
              <a:buFontTx/>
              <a:buNone/>
              <a:defRPr/>
            </a:pPr>
            <a:r>
              <a:rPr lang="en-GB" sz="3600" dirty="0" smtClean="0"/>
              <a:t>‘and if I can’t find one I like, I’ll make up my own!’ </a:t>
            </a:r>
          </a:p>
          <a:p>
            <a:pPr algn="ctr" eaLnBrk="1" hangingPunct="1">
              <a:buFontTx/>
              <a:buNone/>
              <a:defRPr/>
            </a:pPr>
            <a:r>
              <a:rPr lang="en-GB" sz="2000" i="1" dirty="0" smtClean="0"/>
              <a:t>(Paul Amos, Information Standards Board for Health and Social Care in England, UK). </a:t>
            </a:r>
          </a:p>
        </p:txBody>
      </p:sp>
    </p:spTree>
    <p:extLst>
      <p:ext uri="{BB962C8B-B14F-4D97-AF65-F5344CB8AC3E}">
        <p14:creationId xmlns:p14="http://schemas.microsoft.com/office/powerpoint/2010/main" val="38775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dirty="0" smtClean="0">
                <a:solidFill>
                  <a:srgbClr val="091D67"/>
                </a:solidFill>
              </a:rPr>
              <a:t>Agenda</a:t>
            </a:r>
            <a:endParaRPr lang="en-GB" b="1" dirty="0" smtClean="0">
              <a:solidFill>
                <a:srgbClr val="091D67"/>
              </a:solidFill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755576" y="1412776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 smtClean="0"/>
              <a:t>Why do we need standards in the medication supply chain?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 smtClean="0"/>
              <a:t>Who is GS1 and how do GS1 Standards help?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 smtClean="0"/>
              <a:t>The Irish haemophilia story</a:t>
            </a:r>
            <a:endParaRPr lang="en-IE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/>
              <a:t>Exploiting  smartphone technology - allowing patients to scan their medication within the home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Outcomes/ROI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/>
              <a:t>Conclusions</a:t>
            </a:r>
            <a:endParaRPr lang="en-GB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90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83568" y="384175"/>
            <a:ext cx="8271520" cy="936625"/>
          </a:xfrm>
        </p:spPr>
        <p:txBody>
          <a:bodyPr/>
          <a:lstStyle/>
          <a:p>
            <a:r>
              <a:rPr lang="nl-BE" dirty="0" smtClean="0">
                <a:solidFill>
                  <a:srgbClr val="002060"/>
                </a:solidFill>
              </a:rPr>
              <a:t>..in Healthcare  it is dangerous and ineffecient!</a:t>
            </a:r>
            <a:endParaRPr lang="nl-NL" dirty="0" smtClean="0">
              <a:solidFill>
                <a:srgbClr val="002060"/>
              </a:solidFill>
            </a:endParaRPr>
          </a:p>
        </p:txBody>
      </p:sp>
      <p:sp>
        <p:nvSpPr>
          <p:cNvPr id="1331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C4D14B-0D11-4CAE-847A-21F9390007C0}" type="slidenum">
              <a:rPr lang="en-US" smtClean="0">
                <a:solidFill>
                  <a:schemeClr val="tx1"/>
                </a:solidFill>
                <a:ea typeface="MS PGothic" pitchFamily="34" charset="-128"/>
              </a:rPr>
              <a:pPr eaLnBrk="1" hangingPunct="1"/>
              <a:t>20</a:t>
            </a:fld>
            <a:endParaRPr lang="en-US" smtClean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5" name="Picture 3" descr="Pedea Box Tran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1298575"/>
            <a:ext cx="1698625" cy="22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Pedea BC Tran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3595688"/>
            <a:ext cx="35925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kstvak 1"/>
          <p:cNvSpPr txBox="1">
            <a:spLocks noChangeArrowheads="1"/>
          </p:cNvSpPr>
          <p:nvPr/>
        </p:nvSpPr>
        <p:spPr bwMode="auto">
          <a:xfrm>
            <a:off x="5127625" y="4724400"/>
            <a:ext cx="38274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nl-BE" sz="1600" dirty="0">
                <a:ea typeface="MS PGothic" pitchFamily="34" charset="-128"/>
              </a:rPr>
              <a:t>Multiple bar codes on one package – which one to scan?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BE" sz="1600" dirty="0">
                <a:ea typeface="MS PGothic" pitchFamily="34" charset="-128"/>
              </a:rPr>
              <a:t>Different types of bar codes – inconsistency; incompatibility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BE" sz="1600" dirty="0">
                <a:ea typeface="MS PGothic" pitchFamily="34" charset="-128"/>
              </a:rPr>
              <a:t>No bar code – need to bar code; re-package; re-label</a:t>
            </a:r>
          </a:p>
          <a:p>
            <a:pPr eaLnBrk="1" hangingPunct="1">
              <a:buFont typeface="Arial" pitchFamily="34" charset="0"/>
              <a:buChar char="•"/>
            </a:pPr>
            <a:endParaRPr lang="nl-NL" dirty="0">
              <a:ea typeface="MS PGothic" pitchFamily="34" charset="-128"/>
            </a:endParaRPr>
          </a:p>
        </p:txBody>
      </p:sp>
      <p:pic>
        <p:nvPicPr>
          <p:cNvPr id="1331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675" y="1692275"/>
            <a:ext cx="330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81000"/>
            <a:ext cx="5905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8052" y="3524250"/>
            <a:ext cx="190789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26334"/>
                </a:solidFill>
                <a:latin typeface="+mj-lt"/>
              </a:rPr>
              <a:t>WHO?</a:t>
            </a:r>
            <a:endParaRPr lang="en-US" sz="4400" b="1" dirty="0">
              <a:solidFill>
                <a:srgbClr val="F263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8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ChangeArrowheads="1"/>
          </p:cNvSpPr>
          <p:nvPr/>
        </p:nvSpPr>
        <p:spPr bwMode="auto">
          <a:xfrm>
            <a:off x="0" y="5314950"/>
            <a:ext cx="9144000" cy="1352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26627" name="Title 6"/>
          <p:cNvSpPr>
            <a:spLocks noGrp="1"/>
          </p:cNvSpPr>
          <p:nvPr>
            <p:ph type="title"/>
          </p:nvPr>
        </p:nvSpPr>
        <p:spPr>
          <a:xfrm>
            <a:off x="971600" y="384175"/>
            <a:ext cx="7776864" cy="936625"/>
          </a:xfrm>
        </p:spPr>
        <p:txBody>
          <a:bodyPr/>
          <a:lstStyle/>
          <a:p>
            <a:pPr eaLnBrk="1" hangingPunct="1"/>
            <a:r>
              <a:rPr lang="fr-BE" sz="3200" b="1" dirty="0" smtClean="0">
                <a:solidFill>
                  <a:srgbClr val="002060"/>
                </a:solidFill>
              </a:rPr>
              <a:t>GS1 </a:t>
            </a:r>
            <a:r>
              <a:rPr lang="fr-BE" sz="3200" b="1" dirty="0">
                <a:solidFill>
                  <a:srgbClr val="002060"/>
                </a:solidFill>
              </a:rPr>
              <a:t>Healthcare - </a:t>
            </a:r>
            <a:r>
              <a:rPr lang="fr-BE" sz="3200" b="1" dirty="0" err="1" smtClean="0">
                <a:solidFill>
                  <a:srgbClr val="002060"/>
                </a:solidFill>
              </a:rPr>
              <a:t>Voluntary</a:t>
            </a:r>
            <a:r>
              <a:rPr lang="fr-BE" sz="3200" b="1" dirty="0" smtClean="0">
                <a:solidFill>
                  <a:srgbClr val="002060"/>
                </a:solidFill>
              </a:rPr>
              <a:t>, Global </a:t>
            </a:r>
            <a:br>
              <a:rPr lang="fr-BE" sz="3200" b="1" dirty="0" smtClean="0">
                <a:solidFill>
                  <a:srgbClr val="002060"/>
                </a:solidFill>
              </a:rPr>
            </a:br>
            <a:r>
              <a:rPr lang="fr-BE" sz="3200" b="1" dirty="0" smtClean="0">
                <a:solidFill>
                  <a:srgbClr val="002060"/>
                </a:solidFill>
              </a:rPr>
              <a:t>User Group</a:t>
            </a:r>
            <a:endParaRPr lang="en-GB" b="1" dirty="0" smtClean="0">
              <a:solidFill>
                <a:srgbClr val="002060"/>
              </a:solidFill>
            </a:endParaRPr>
          </a:p>
        </p:txBody>
      </p:sp>
      <p:pic>
        <p:nvPicPr>
          <p:cNvPr id="26628" name="Picture 5" descr="circuit3 Santé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91440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4869160"/>
            <a:ext cx="8712968" cy="1906289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2400" dirty="0" smtClean="0"/>
              <a:t>To lead the healthcare sector to the successful development and implementation of </a:t>
            </a:r>
            <a:r>
              <a:rPr lang="en-US" sz="2400" b="1" dirty="0" smtClean="0">
                <a:solidFill>
                  <a:srgbClr val="F26334"/>
                </a:solidFill>
              </a:rPr>
              <a:t>global standards </a:t>
            </a:r>
            <a:r>
              <a:rPr lang="en-US" sz="2400" dirty="0" smtClean="0"/>
              <a:t>by bringing together </a:t>
            </a:r>
            <a:r>
              <a:rPr lang="en-US" sz="2400" b="1" dirty="0" smtClean="0">
                <a:solidFill>
                  <a:srgbClr val="F26334"/>
                </a:solidFill>
              </a:rPr>
              <a:t>experts</a:t>
            </a:r>
            <a:r>
              <a:rPr lang="en-US" sz="2400" dirty="0" smtClean="0"/>
              <a:t> in healthcare to enhance </a:t>
            </a:r>
            <a:r>
              <a:rPr lang="en-US" sz="2400" b="1" dirty="0" smtClean="0">
                <a:solidFill>
                  <a:srgbClr val="F26334"/>
                </a:solidFill>
              </a:rPr>
              <a:t>patient safety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26334"/>
                </a:solidFill>
              </a:rPr>
              <a:t>supply chain efficiencies</a:t>
            </a:r>
            <a:r>
              <a:rPr lang="en-US" sz="2400" dirty="0" smtClean="0"/>
              <a:t>.</a:t>
            </a:r>
          </a:p>
          <a:p>
            <a:pPr algn="ctr" eaLnBrk="1" hangingPunct="1">
              <a:buFontTx/>
              <a:buChar char="•"/>
            </a:pPr>
            <a:endParaRPr lang="en-US" sz="2000" dirty="0" smtClean="0"/>
          </a:p>
          <a:p>
            <a:pPr algn="ctr" eaLnBrk="1" hangingPunct="1">
              <a:buFontTx/>
              <a:buChar char="•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4078"/>
            <a:ext cx="5040560" cy="425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81000"/>
            <a:ext cx="5905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0803" y="3524250"/>
            <a:ext cx="31223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26334"/>
                </a:solidFill>
                <a:latin typeface="+mj-lt"/>
              </a:rPr>
              <a:t>WHY GS1?</a:t>
            </a:r>
            <a:endParaRPr lang="en-US" sz="4400" b="1" dirty="0">
              <a:solidFill>
                <a:srgbClr val="F263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2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C077613-1417-456D-91AA-47C544454D0D}" type="slidenum">
              <a:rPr lang="en-US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/>
          <a:stretch>
            <a:fillRect/>
          </a:stretch>
        </p:blipFill>
        <p:spPr>
          <a:xfrm>
            <a:off x="520700" y="2072357"/>
            <a:ext cx="2239963" cy="3143250"/>
          </a:xfrm>
        </p:spPr>
      </p:pic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2955925" y="2085415"/>
            <a:ext cx="5730875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ea typeface="ＭＳ Ｐゴシック" pitchFamily="34" charset="-128"/>
              </a:rPr>
              <a:t>New McKinsey report “Strength in unity: The promise of global standards in healthcare</a:t>
            </a:r>
            <a:r>
              <a:rPr lang="en-US" sz="2000" i="1" dirty="0"/>
              <a:t>”</a:t>
            </a:r>
            <a:endParaRPr lang="en-US" sz="2000" dirty="0"/>
          </a:p>
          <a:p>
            <a:pPr eaLnBrk="1" hangingPunct="1">
              <a:spcBef>
                <a:spcPct val="20000"/>
              </a:spcBef>
            </a:pPr>
            <a:endParaRPr lang="en-US" sz="2000" dirty="0"/>
          </a:p>
          <a:p>
            <a:pPr eaLnBrk="1" hangingPunct="1">
              <a:spcBef>
                <a:spcPct val="20000"/>
              </a:spcBef>
            </a:pPr>
            <a:r>
              <a:rPr lang="en-US" sz="2000" b="1" dirty="0"/>
              <a:t>Highlights the cost savings and patient safety benefits of adopting a single global supply chain standard in healthcare</a:t>
            </a:r>
          </a:p>
          <a:p>
            <a:pPr eaLnBrk="1" hangingPunct="1">
              <a:spcBef>
                <a:spcPct val="20000"/>
              </a:spcBef>
            </a:pPr>
            <a:endParaRPr lang="en-US" sz="2000" dirty="0"/>
          </a:p>
          <a:p>
            <a:pPr eaLnBrk="1" hangingPunct="1">
              <a:spcBef>
                <a:spcPct val="20000"/>
              </a:spcBef>
            </a:pPr>
            <a:r>
              <a:rPr lang="en-US" sz="1600" dirty="0"/>
              <a:t>Available at: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dirty="0">
                <a:hlinkClick r:id="rId3"/>
              </a:rPr>
              <a:t>http://www.gs1.org/healthcare/mckinsey</a:t>
            </a:r>
            <a:r>
              <a:rPr lang="en-US" sz="1600" dirty="0"/>
              <a:t>  </a:t>
            </a:r>
            <a:r>
              <a:rPr lang="en-US" sz="1600" dirty="0" smtClean="0"/>
              <a:t>or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dirty="0">
                <a:solidFill>
                  <a:srgbClr val="F26334"/>
                </a:solidFill>
                <a:ea typeface="MS PGothic" pitchFamily="34" charset="-128"/>
                <a:hlinkClick r:id="rId4"/>
              </a:rPr>
              <a:t>http://www.gs1.org/docs/healthcare/McKinsey_Healthcare_Report_Strength_in_Unity.pdf</a:t>
            </a:r>
            <a:r>
              <a:rPr lang="en-US" sz="1600" dirty="0">
                <a:solidFill>
                  <a:srgbClr val="F26334"/>
                </a:solidFill>
                <a:ea typeface="MS PGothic" pitchFamily="34" charset="-128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04800"/>
            <a:ext cx="784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+mj-cs"/>
              </a:rPr>
              <a:t>McKinsey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+mj-cs"/>
              </a:rPr>
              <a:t>&amp; Company report quantifies supply chain issues in Healthcare</a:t>
            </a:r>
          </a:p>
        </p:txBody>
      </p:sp>
      <p:sp>
        <p:nvSpPr>
          <p:cNvPr id="47110" name="TextBox 1"/>
          <p:cNvSpPr txBox="1">
            <a:spLocks noChangeArrowheads="1"/>
          </p:cNvSpPr>
          <p:nvPr/>
        </p:nvSpPr>
        <p:spPr bwMode="auto">
          <a:xfrm>
            <a:off x="425450" y="5486400"/>
            <a:ext cx="2470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200"/>
              <a:t>Source: </a:t>
            </a:r>
            <a:r>
              <a:rPr lang="en-GB" sz="1200">
                <a:hlinkClick r:id="rId5"/>
              </a:rPr>
              <a:t>http://www.mckinsey.com</a:t>
            </a:r>
            <a:endParaRPr lang="en-GB" sz="1200"/>
          </a:p>
          <a:p>
            <a:pPr eaLnBrk="1" hangingPunct="1">
              <a:spcBef>
                <a:spcPct val="20000"/>
              </a:spcBef>
            </a:pP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8537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9552" y="381000"/>
            <a:ext cx="8147248" cy="93662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Huge cost savings and patient safety benefits when adopting a single global standard in healthcare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rgbClr val="002C6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9B86038-F941-4087-B53A-CFDAF4033C8E}" type="slidenum">
              <a:rPr lang="en-US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8132" name="Content Placeholder 3"/>
          <p:cNvSpPr>
            <a:spLocks noGrp="1"/>
          </p:cNvSpPr>
          <p:nvPr>
            <p:ph sz="half" idx="1"/>
          </p:nvPr>
        </p:nvSpPr>
        <p:spPr>
          <a:xfrm>
            <a:off x="514350" y="1752600"/>
            <a:ext cx="8172450" cy="45720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GB" sz="2200" dirty="0" smtClean="0"/>
              <a:t>“Implementing </a:t>
            </a:r>
            <a:r>
              <a:rPr lang="en-GB" sz="2200" b="1" dirty="0" smtClean="0">
                <a:solidFill>
                  <a:schemeClr val="accent4"/>
                </a:solidFill>
                <a:ea typeface="ＭＳ Ｐゴシック" pitchFamily="34" charset="-128"/>
              </a:rPr>
              <a:t>global standards </a:t>
            </a:r>
            <a:r>
              <a:rPr lang="en-GB" sz="2200" dirty="0" smtClean="0"/>
              <a:t>across the entire healthcare supply chain </a:t>
            </a:r>
            <a:r>
              <a:rPr lang="en-GB" sz="2200" b="1" dirty="0" smtClean="0">
                <a:solidFill>
                  <a:schemeClr val="accent4"/>
                </a:solidFill>
                <a:ea typeface="ＭＳ Ｐゴシック" pitchFamily="34" charset="-128"/>
              </a:rPr>
              <a:t>could save 22,000-43,000 lives </a:t>
            </a:r>
            <a:r>
              <a:rPr lang="en-GB" sz="2200" dirty="0" smtClean="0"/>
              <a:t>and avert 0.7 million to 1.4 million patient disabilities” </a:t>
            </a:r>
          </a:p>
          <a:p>
            <a:pPr marL="0" indent="0">
              <a:lnSpc>
                <a:spcPct val="80000"/>
              </a:lnSpc>
            </a:pPr>
            <a:endParaRPr lang="en-GB" sz="2200" dirty="0" smtClean="0"/>
          </a:p>
          <a:p>
            <a:pPr marL="0" indent="0">
              <a:lnSpc>
                <a:spcPct val="80000"/>
              </a:lnSpc>
            </a:pPr>
            <a:r>
              <a:rPr lang="en-GB" sz="2200" dirty="0" smtClean="0"/>
              <a:t>“Rolling out such standards-based systems globally </a:t>
            </a:r>
            <a:r>
              <a:rPr lang="en-GB" sz="2200" b="1" dirty="0" smtClean="0">
                <a:solidFill>
                  <a:schemeClr val="accent4"/>
                </a:solidFill>
                <a:ea typeface="ＭＳ Ｐゴシック" pitchFamily="34" charset="-128"/>
              </a:rPr>
              <a:t>could prevent tens of billions of dollars’ worth of counterfeit drugs</a:t>
            </a:r>
            <a:r>
              <a:rPr lang="en-GB" sz="2200" b="1" dirty="0" smtClean="0">
                <a:solidFill>
                  <a:schemeClr val="accent4"/>
                </a:solidFill>
              </a:rPr>
              <a:t> </a:t>
            </a:r>
            <a:r>
              <a:rPr lang="en-GB" sz="2200" dirty="0" smtClean="0"/>
              <a:t>from entering the legitimate supply chain</a:t>
            </a:r>
            <a:r>
              <a:rPr lang="en-GB" sz="2200" b="1" dirty="0" smtClean="0"/>
              <a:t>”</a:t>
            </a:r>
          </a:p>
          <a:p>
            <a:pPr marL="0" indent="0">
              <a:lnSpc>
                <a:spcPct val="80000"/>
              </a:lnSpc>
            </a:pPr>
            <a:endParaRPr lang="en-GB" sz="2200" dirty="0" smtClean="0"/>
          </a:p>
          <a:p>
            <a:pPr marL="0" indent="0">
              <a:lnSpc>
                <a:spcPct val="80000"/>
              </a:lnSpc>
            </a:pPr>
            <a:r>
              <a:rPr lang="en-GB" sz="2200" dirty="0" smtClean="0"/>
              <a:t>[We] “estimate that </a:t>
            </a:r>
            <a:r>
              <a:rPr lang="en-GB" sz="2200" b="1" dirty="0" smtClean="0">
                <a:solidFill>
                  <a:schemeClr val="accent4"/>
                </a:solidFill>
                <a:ea typeface="ＭＳ Ｐゴシック" pitchFamily="34" charset="-128"/>
              </a:rPr>
              <a:t>healthcare cost could be reduced by $40 billion-$100 billion globally</a:t>
            </a:r>
            <a:r>
              <a:rPr lang="en-GB" sz="2200" dirty="0" smtClean="0">
                <a:solidFill>
                  <a:schemeClr val="accent4"/>
                </a:solidFill>
              </a:rPr>
              <a:t>” </a:t>
            </a:r>
            <a:r>
              <a:rPr lang="en-GB" sz="2200" dirty="0" smtClean="0"/>
              <a:t>from the implementation of global standards</a:t>
            </a:r>
          </a:p>
          <a:p>
            <a:pPr marL="0" indent="0">
              <a:lnSpc>
                <a:spcPct val="80000"/>
              </a:lnSpc>
            </a:pPr>
            <a:endParaRPr lang="en-GB" sz="2200" dirty="0" smtClean="0"/>
          </a:p>
          <a:p>
            <a:pPr marL="0" indent="0">
              <a:lnSpc>
                <a:spcPct val="80000"/>
              </a:lnSpc>
            </a:pPr>
            <a:r>
              <a:rPr lang="en-GB" sz="2200" dirty="0" smtClean="0"/>
              <a:t>“Adopting </a:t>
            </a:r>
            <a:r>
              <a:rPr lang="en-GB" sz="2200" b="1" dirty="0" smtClean="0">
                <a:solidFill>
                  <a:schemeClr val="accent4"/>
                </a:solidFill>
                <a:ea typeface="ＭＳ Ｐゴシック" pitchFamily="34" charset="-128"/>
              </a:rPr>
              <a:t>a single set of global standards </a:t>
            </a:r>
            <a:r>
              <a:rPr lang="en-GB" sz="2200" dirty="0" smtClean="0"/>
              <a:t>will cost significantly less than two” (between 10-25% less cost to stakeholders) </a:t>
            </a:r>
          </a:p>
        </p:txBody>
      </p:sp>
      <p:sp>
        <p:nvSpPr>
          <p:cNvPr id="48133" name="Rectangle 36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609600" y="64293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indent="-914400" eaLnBrk="0" hangingPunct="0">
              <a:spcBef>
                <a:spcPct val="20000"/>
              </a:spcBef>
              <a:buClr>
                <a:srgbClr val="F26334"/>
              </a:buClr>
              <a:buFont typeface="Arial" charset="0"/>
              <a:buNone/>
            </a:pPr>
            <a:r>
              <a:rPr lang="en-US" sz="1200">
                <a:ea typeface="ＭＳ Ｐゴシック" pitchFamily="34" charset="-128"/>
              </a:rPr>
              <a:t> SOURCE: McKinsey report, “Strength in unity: The promise of global standards in healthcare”, October 2012</a:t>
            </a:r>
          </a:p>
        </p:txBody>
      </p:sp>
    </p:spTree>
    <p:extLst>
      <p:ext uri="{BB962C8B-B14F-4D97-AF65-F5344CB8AC3E}">
        <p14:creationId xmlns:p14="http://schemas.microsoft.com/office/powerpoint/2010/main" val="38954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002060"/>
                </a:solidFill>
              </a:rPr>
              <a:t>Imagine….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smtClean="0"/>
              <a:t>If all medication could be tracked from manufacturer to the patient</a:t>
            </a:r>
          </a:p>
          <a:p>
            <a:r>
              <a:rPr lang="en-IE" sz="2800" smtClean="0"/>
              <a:t>Imagine if the patient could verify that the medication was safe to take even in their own home</a:t>
            </a:r>
          </a:p>
          <a:p>
            <a:r>
              <a:rPr lang="en-IE" sz="2800" smtClean="0"/>
              <a:t>Imagine that hospitals could remotely monitor patient medication compliance</a:t>
            </a:r>
          </a:p>
          <a:p>
            <a:r>
              <a:rPr lang="en-IE" sz="2800" smtClean="0"/>
              <a:t>Imagine if governments/regulators could be assured of a total medication recall</a:t>
            </a:r>
          </a:p>
        </p:txBody>
      </p:sp>
    </p:spTree>
    <p:extLst>
      <p:ext uri="{BB962C8B-B14F-4D97-AF65-F5344CB8AC3E}">
        <p14:creationId xmlns:p14="http://schemas.microsoft.com/office/powerpoint/2010/main" val="40098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>
                <a:solidFill>
                  <a:srgbClr val="002060"/>
                </a:solidFill>
              </a:rPr>
              <a:t>Case Study</a:t>
            </a:r>
            <a:endParaRPr lang="en-GB" b="1" smtClean="0">
              <a:solidFill>
                <a:srgbClr val="00206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802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IE" smtClean="0"/>
              <a:t>The use of GS1 standards to enhance patient safety, improve medication recording compliance and reduce costs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513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77050" cy="936625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091D67"/>
                </a:solidFill>
              </a:rPr>
              <a:t>National Centre for Hereditary Coagulation Disorders (NCHCD)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pPr eaLnBrk="1" hangingPunct="1"/>
            <a:r>
              <a:rPr lang="en-GB" sz="2400" smtClean="0"/>
              <a:t>Located at St James’s Hospital, Dublin, Ireland</a:t>
            </a:r>
          </a:p>
          <a:p>
            <a:pPr eaLnBrk="1" hangingPunct="1"/>
            <a:r>
              <a:rPr lang="en-GB" sz="2400" smtClean="0"/>
              <a:t>Manages patients with inherited and acquired bleeding disorders</a:t>
            </a:r>
          </a:p>
          <a:p>
            <a:pPr eaLnBrk="1" hangingPunct="1"/>
            <a:r>
              <a:rPr lang="en-GB" sz="2400" smtClean="0"/>
              <a:t>Approximately 2000 patients with Haemophilia</a:t>
            </a:r>
          </a:p>
          <a:p>
            <a:pPr eaLnBrk="1" hangingPunct="1"/>
            <a:r>
              <a:rPr lang="en-GB" sz="2400" smtClean="0"/>
              <a:t>Approximately 200 patients with severe haemophilia (require intensive care/treatment)</a:t>
            </a:r>
          </a:p>
          <a:p>
            <a:pPr eaLnBrk="1" hangingPunct="1"/>
            <a:r>
              <a:rPr lang="en-GB" sz="2400" smtClean="0"/>
              <a:t>Medication budget is ~ €45 M</a:t>
            </a:r>
          </a:p>
          <a:p>
            <a:pPr eaLnBrk="1" hangingPunct="1"/>
            <a:r>
              <a:rPr lang="en-GB" sz="2400" smtClean="0"/>
              <a:t>Over 75% Patients with severe Haemophilia self medicate at home</a:t>
            </a:r>
          </a:p>
          <a:p>
            <a:pPr eaLnBrk="1" hangingPunct="1"/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26801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543800" cy="1295400"/>
          </a:xfrm>
        </p:spPr>
        <p:txBody>
          <a:bodyPr/>
          <a:lstStyle/>
          <a:p>
            <a:pPr eaLnBrk="1" hangingPunct="1"/>
            <a:r>
              <a:rPr lang="en-IE" sz="3200" b="1" smtClean="0">
                <a:solidFill>
                  <a:srgbClr val="091D67"/>
                </a:solidFill>
              </a:rPr>
              <a:t>What is Haemophilia and why is traceability important?</a:t>
            </a:r>
            <a:endParaRPr lang="en-GB" sz="3200" b="1" smtClean="0">
              <a:solidFill>
                <a:srgbClr val="091D67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00213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Haemophilia is a </a:t>
            </a:r>
            <a:r>
              <a:rPr lang="en-GB" sz="2000" smtClean="0">
                <a:solidFill>
                  <a:srgbClr val="091D67"/>
                </a:solidFill>
              </a:rPr>
              <a:t>Chronic Disease</a:t>
            </a:r>
            <a:r>
              <a:rPr lang="en-GB" sz="2000" smtClean="0"/>
              <a:t>, it is a bleeding disorder caused by a deficiency of a clotting factor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Incidence is between 1:5,000 and 1: 10,000 Males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The treatment of haemophilia involves the replacement of the clotting factor (previously prepared from pooled plasma) using a concentrated preparation “Clotting Factor Concentrate” (CFC)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IE" sz="2000" b="1" i="1" u="sng" smtClean="0"/>
              <a:t>Patients required to self treat at home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b="1" i="1" u="sng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Lack of prompt response can lead to prolonged hospitalisation, decreased quality of life and misuse or wastage of expensive plasma and recombinant products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19344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81000"/>
            <a:ext cx="5905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3015704"/>
            <a:ext cx="18453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26334"/>
                </a:solidFill>
                <a:latin typeface="+mj-lt"/>
              </a:rPr>
              <a:t>WHY?</a:t>
            </a:r>
            <a:endParaRPr lang="en-US" sz="4400" b="1" dirty="0">
              <a:solidFill>
                <a:srgbClr val="F263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BOM%20Bosnia%202005%20Photos%2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4638" cy="877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1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IE" b="1" smtClean="0">
                <a:solidFill>
                  <a:srgbClr val="091D67"/>
                </a:solidFill>
              </a:rPr>
              <a:t>What triggered the initiative?</a:t>
            </a:r>
            <a:endParaRPr lang="en-GB" b="1" smtClean="0">
              <a:solidFill>
                <a:srgbClr val="091D67"/>
              </a:solidFill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229600" cy="4525963"/>
          </a:xfrm>
        </p:spPr>
        <p:txBody>
          <a:bodyPr/>
          <a:lstStyle/>
          <a:p>
            <a:pPr algn="ctr" eaLnBrk="1" hangingPunct="1"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en-IE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Catastrophic Event</a:t>
            </a:r>
          </a:p>
          <a:p>
            <a:pPr algn="ctr" eaLnBrk="1" hangingPunct="1">
              <a:buClr>
                <a:schemeClr val="accent1"/>
              </a:buClr>
              <a:buSzPct val="80000"/>
              <a:buFontTx/>
              <a:buNone/>
              <a:defRPr/>
            </a:pPr>
            <a:endParaRPr lang="en-IE" sz="36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en-IE" sz="2400" i="1" dirty="0" smtClean="0"/>
              <a:t>Failure of Supply Chain-</a:t>
            </a:r>
          </a:p>
          <a:p>
            <a:pPr algn="ctr" eaLnBrk="1" hangingPunct="1"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en-IE" sz="2400" i="1" dirty="0" smtClean="0"/>
              <a:t>Infection of patients with Hepatitis C and HIV due to contaminated blood products. </a:t>
            </a:r>
            <a:r>
              <a:rPr lang="en-IE" sz="2400" b="1" i="1" dirty="0" smtClean="0"/>
              <a:t>Infected medication remained in the supply chain after recall - leading to subsequent infection</a:t>
            </a:r>
            <a:r>
              <a:rPr lang="en-IE" sz="2400" dirty="0" smtClean="0"/>
              <a:t> </a:t>
            </a:r>
          </a:p>
          <a:p>
            <a:pPr algn="ctr" eaLnBrk="1" hangingPunct="1">
              <a:buClr>
                <a:schemeClr val="accent1"/>
              </a:buClr>
              <a:buSzPct val="80000"/>
              <a:buFontTx/>
              <a:buNone/>
              <a:defRPr/>
            </a:pPr>
            <a:endParaRPr lang="en-IE" sz="2400" dirty="0" smtClean="0"/>
          </a:p>
          <a:p>
            <a:pPr algn="ctr" eaLnBrk="1" hangingPunct="1">
              <a:buFontTx/>
              <a:buNone/>
              <a:defRPr/>
            </a:pPr>
            <a:r>
              <a:rPr lang="en-IE" sz="2400" dirty="0" smtClean="0"/>
              <a:t>Over 100 people died in Ireland alone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372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91D67"/>
                </a:solidFill>
              </a:rPr>
              <a:t>Lindsay Report 2001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Main Recommendations</a:t>
            </a:r>
          </a:p>
          <a:p>
            <a:pPr algn="ctr" eaLnBrk="1" hangingPunct="1">
              <a:buFontTx/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 communication between                         treatment centres</a:t>
            </a:r>
          </a:p>
          <a:p>
            <a:pPr lvl="1" eaLnBrk="1" hangingPunct="1">
              <a:defRPr/>
            </a:pP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I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blood products supplied to persons with haemophilia should be of the 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highest standard </a:t>
            </a:r>
            <a:r>
              <a:rPr lang="en-I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of the safest nature that are 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buNone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86" y="0"/>
            <a:ext cx="4618037" cy="66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893175" cy="936625"/>
          </a:xfrm>
        </p:spPr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Medication Supply chain…..where we were</a:t>
            </a:r>
            <a:endParaRPr lang="en-GB" sz="4000" b="1" smtClean="0">
              <a:solidFill>
                <a:srgbClr val="091D67"/>
              </a:solidFill>
            </a:endParaRPr>
          </a:p>
        </p:txBody>
      </p:sp>
      <p:pic>
        <p:nvPicPr>
          <p:cNvPr id="245763" name="Picture 3" descr="j02853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12271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4" name="Picture 4" descr="MPj0438706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1071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5" name="Picture 5" descr="j01856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12223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14414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7" name="AutoShape 7"/>
          <p:cNvSpPr>
            <a:spLocks noChangeArrowheads="1"/>
          </p:cNvSpPr>
          <p:nvPr/>
        </p:nvSpPr>
        <p:spPr bwMode="auto">
          <a:xfrm>
            <a:off x="611188" y="2205038"/>
            <a:ext cx="1439862" cy="503237"/>
          </a:xfrm>
          <a:prstGeom prst="curvedDownArrow">
            <a:avLst>
              <a:gd name="adj1" fmla="val 57224"/>
              <a:gd name="adj2" fmla="val 1144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45768" name="AutoShape 8"/>
          <p:cNvSpPr>
            <a:spLocks noChangeArrowheads="1"/>
          </p:cNvSpPr>
          <p:nvPr/>
        </p:nvSpPr>
        <p:spPr bwMode="auto">
          <a:xfrm>
            <a:off x="5435600" y="2060575"/>
            <a:ext cx="1439863" cy="503238"/>
          </a:xfrm>
          <a:prstGeom prst="curvedDownArrow">
            <a:avLst>
              <a:gd name="adj1" fmla="val 57038"/>
              <a:gd name="adj2" fmla="val 1144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45769" name="AutoShape 9"/>
          <p:cNvSpPr>
            <a:spLocks noChangeArrowheads="1"/>
          </p:cNvSpPr>
          <p:nvPr/>
        </p:nvSpPr>
        <p:spPr bwMode="auto">
          <a:xfrm>
            <a:off x="2987675" y="2133600"/>
            <a:ext cx="1439863" cy="503238"/>
          </a:xfrm>
          <a:prstGeom prst="curvedDownArrow">
            <a:avLst>
              <a:gd name="adj1" fmla="val 57224"/>
              <a:gd name="adj2" fmla="val 1144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24577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70400"/>
            <a:ext cx="1868488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0" y="4325938"/>
            <a:ext cx="2125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2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4325938"/>
            <a:ext cx="214788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3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4325938"/>
            <a:ext cx="214788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animBg="1"/>
      <p:bldP spid="245768" grpId="0" animBg="1"/>
      <p:bldP spid="2457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6877050" cy="936625"/>
          </a:xfrm>
        </p:spPr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Redesign the Supply Chain</a:t>
            </a:r>
            <a:endParaRPr lang="en-GB" sz="4000" b="1" smtClean="0">
              <a:solidFill>
                <a:srgbClr val="091D67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098675" y="1600200"/>
            <a:ext cx="1833563" cy="1508125"/>
            <a:chOff x="2428" y="893"/>
            <a:chExt cx="1155" cy="950"/>
          </a:xfrm>
        </p:grpSpPr>
        <p:sp>
          <p:nvSpPr>
            <p:cNvPr id="27669" name="Freeform 4"/>
            <p:cNvSpPr>
              <a:spLocks/>
            </p:cNvSpPr>
            <p:nvPr/>
          </p:nvSpPr>
          <p:spPr bwMode="auto">
            <a:xfrm>
              <a:off x="2428" y="893"/>
              <a:ext cx="1122" cy="950"/>
            </a:xfrm>
            <a:custGeom>
              <a:avLst/>
              <a:gdLst>
                <a:gd name="T0" fmla="*/ 44 w 1636"/>
                <a:gd name="T1" fmla="*/ 200 h 1386"/>
                <a:gd name="T2" fmla="*/ 47 w 1636"/>
                <a:gd name="T3" fmla="*/ 192 h 1386"/>
                <a:gd name="T4" fmla="*/ 47 w 1636"/>
                <a:gd name="T5" fmla="*/ 184 h 1386"/>
                <a:gd name="T6" fmla="*/ 51 w 1636"/>
                <a:gd name="T7" fmla="*/ 177 h 1386"/>
                <a:gd name="T8" fmla="*/ 58 w 1636"/>
                <a:gd name="T9" fmla="*/ 173 h 1386"/>
                <a:gd name="T10" fmla="*/ 67 w 1636"/>
                <a:gd name="T11" fmla="*/ 175 h 1386"/>
                <a:gd name="T12" fmla="*/ 83 w 1636"/>
                <a:gd name="T13" fmla="*/ 190 h 1386"/>
                <a:gd name="T14" fmla="*/ 90 w 1636"/>
                <a:gd name="T15" fmla="*/ 204 h 1386"/>
                <a:gd name="T16" fmla="*/ 92 w 1636"/>
                <a:gd name="T17" fmla="*/ 217 h 1386"/>
                <a:gd name="T18" fmla="*/ 89 w 1636"/>
                <a:gd name="T19" fmla="*/ 228 h 1386"/>
                <a:gd name="T20" fmla="*/ 84 w 1636"/>
                <a:gd name="T21" fmla="*/ 232 h 1386"/>
                <a:gd name="T22" fmla="*/ 77 w 1636"/>
                <a:gd name="T23" fmla="*/ 234 h 1386"/>
                <a:gd name="T24" fmla="*/ 63 w 1636"/>
                <a:gd name="T25" fmla="*/ 227 h 1386"/>
                <a:gd name="T26" fmla="*/ 55 w 1636"/>
                <a:gd name="T27" fmla="*/ 229 h 1386"/>
                <a:gd name="T28" fmla="*/ 52 w 1636"/>
                <a:gd name="T29" fmla="*/ 234 h 1386"/>
                <a:gd name="T30" fmla="*/ 53 w 1636"/>
                <a:gd name="T31" fmla="*/ 243 h 1386"/>
                <a:gd name="T32" fmla="*/ 88 w 1636"/>
                <a:gd name="T33" fmla="*/ 305 h 1386"/>
                <a:gd name="T34" fmla="*/ 147 w 1636"/>
                <a:gd name="T35" fmla="*/ 306 h 1386"/>
                <a:gd name="T36" fmla="*/ 161 w 1636"/>
                <a:gd name="T37" fmla="*/ 300 h 1386"/>
                <a:gd name="T38" fmla="*/ 163 w 1636"/>
                <a:gd name="T39" fmla="*/ 293 h 1386"/>
                <a:gd name="T40" fmla="*/ 157 w 1636"/>
                <a:gd name="T41" fmla="*/ 284 h 1386"/>
                <a:gd name="T42" fmla="*/ 146 w 1636"/>
                <a:gd name="T43" fmla="*/ 277 h 1386"/>
                <a:gd name="T44" fmla="*/ 145 w 1636"/>
                <a:gd name="T45" fmla="*/ 271 h 1386"/>
                <a:gd name="T46" fmla="*/ 148 w 1636"/>
                <a:gd name="T47" fmla="*/ 262 h 1386"/>
                <a:gd name="T48" fmla="*/ 162 w 1636"/>
                <a:gd name="T49" fmla="*/ 255 h 1386"/>
                <a:gd name="T50" fmla="*/ 176 w 1636"/>
                <a:gd name="T51" fmla="*/ 252 h 1386"/>
                <a:gd name="T52" fmla="*/ 197 w 1636"/>
                <a:gd name="T53" fmla="*/ 256 h 1386"/>
                <a:gd name="T54" fmla="*/ 207 w 1636"/>
                <a:gd name="T55" fmla="*/ 265 h 1386"/>
                <a:gd name="T56" fmla="*/ 208 w 1636"/>
                <a:gd name="T57" fmla="*/ 271 h 1386"/>
                <a:gd name="T58" fmla="*/ 206 w 1636"/>
                <a:gd name="T59" fmla="*/ 279 h 1386"/>
                <a:gd name="T60" fmla="*/ 193 w 1636"/>
                <a:gd name="T61" fmla="*/ 287 h 1386"/>
                <a:gd name="T62" fmla="*/ 191 w 1636"/>
                <a:gd name="T63" fmla="*/ 295 h 1386"/>
                <a:gd name="T64" fmla="*/ 194 w 1636"/>
                <a:gd name="T65" fmla="*/ 301 h 1386"/>
                <a:gd name="T66" fmla="*/ 264 w 1636"/>
                <a:gd name="T67" fmla="*/ 306 h 1386"/>
                <a:gd name="T68" fmla="*/ 265 w 1636"/>
                <a:gd name="T69" fmla="*/ 304 h 1386"/>
                <a:gd name="T70" fmla="*/ 296 w 1636"/>
                <a:gd name="T71" fmla="*/ 252 h 1386"/>
                <a:gd name="T72" fmla="*/ 309 w 1636"/>
                <a:gd name="T73" fmla="*/ 244 h 1386"/>
                <a:gd name="T74" fmla="*/ 314 w 1636"/>
                <a:gd name="T75" fmla="*/ 246 h 1386"/>
                <a:gd name="T76" fmla="*/ 318 w 1636"/>
                <a:gd name="T77" fmla="*/ 254 h 1386"/>
                <a:gd name="T78" fmla="*/ 320 w 1636"/>
                <a:gd name="T79" fmla="*/ 267 h 1386"/>
                <a:gd name="T80" fmla="*/ 324 w 1636"/>
                <a:gd name="T81" fmla="*/ 271 h 1386"/>
                <a:gd name="T82" fmla="*/ 333 w 1636"/>
                <a:gd name="T83" fmla="*/ 273 h 1386"/>
                <a:gd name="T84" fmla="*/ 346 w 1636"/>
                <a:gd name="T85" fmla="*/ 265 h 1386"/>
                <a:gd name="T86" fmla="*/ 356 w 1636"/>
                <a:gd name="T87" fmla="*/ 254 h 1386"/>
                <a:gd name="T88" fmla="*/ 361 w 1636"/>
                <a:gd name="T89" fmla="*/ 241 h 1386"/>
                <a:gd name="T90" fmla="*/ 361 w 1636"/>
                <a:gd name="T91" fmla="*/ 226 h 1386"/>
                <a:gd name="T92" fmla="*/ 355 w 1636"/>
                <a:gd name="T93" fmla="*/ 219 h 1386"/>
                <a:gd name="T94" fmla="*/ 348 w 1636"/>
                <a:gd name="T95" fmla="*/ 217 h 1386"/>
                <a:gd name="T96" fmla="*/ 335 w 1636"/>
                <a:gd name="T97" fmla="*/ 223 h 1386"/>
                <a:gd name="T98" fmla="*/ 326 w 1636"/>
                <a:gd name="T99" fmla="*/ 222 h 1386"/>
                <a:gd name="T100" fmla="*/ 322 w 1636"/>
                <a:gd name="T101" fmla="*/ 217 h 1386"/>
                <a:gd name="T102" fmla="*/ 324 w 1636"/>
                <a:gd name="T103" fmla="*/ 204 h 1386"/>
                <a:gd name="T104" fmla="*/ 350 w 1636"/>
                <a:gd name="T105" fmla="*/ 147 h 1386"/>
                <a:gd name="T106" fmla="*/ 71 w 1636"/>
                <a:gd name="T107" fmla="*/ 29 h 1386"/>
                <a:gd name="T108" fmla="*/ 29 w 1636"/>
                <a:gd name="T109" fmla="*/ 199 h 1386"/>
                <a:gd name="T110" fmla="*/ 39 w 1636"/>
                <a:gd name="T111" fmla="*/ 204 h 13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70" name="Text Box 5"/>
            <p:cNvSpPr txBox="1">
              <a:spLocks noChangeArrowheads="1"/>
            </p:cNvSpPr>
            <p:nvPr/>
          </p:nvSpPr>
          <p:spPr bwMode="auto">
            <a:xfrm>
              <a:off x="2428" y="1221"/>
              <a:ext cx="11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Manufacturer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250825" y="1628775"/>
            <a:ext cx="1754188" cy="1508125"/>
            <a:chOff x="1305" y="1479"/>
            <a:chExt cx="1105" cy="950"/>
          </a:xfrm>
        </p:grpSpPr>
        <p:sp>
          <p:nvSpPr>
            <p:cNvPr id="27667" name="Freeform 7"/>
            <p:cNvSpPr>
              <a:spLocks/>
            </p:cNvSpPr>
            <p:nvPr/>
          </p:nvSpPr>
          <p:spPr bwMode="auto">
            <a:xfrm>
              <a:off x="1305" y="1479"/>
              <a:ext cx="1105" cy="950"/>
            </a:xfrm>
            <a:custGeom>
              <a:avLst/>
              <a:gdLst>
                <a:gd name="T0" fmla="*/ 153 w 1612"/>
                <a:gd name="T1" fmla="*/ 305 h 1386"/>
                <a:gd name="T2" fmla="*/ 157 w 1612"/>
                <a:gd name="T3" fmla="*/ 304 h 1386"/>
                <a:gd name="T4" fmla="*/ 158 w 1612"/>
                <a:gd name="T5" fmla="*/ 304 h 1386"/>
                <a:gd name="T6" fmla="*/ 159 w 1612"/>
                <a:gd name="T7" fmla="*/ 302 h 1386"/>
                <a:gd name="T8" fmla="*/ 160 w 1612"/>
                <a:gd name="T9" fmla="*/ 302 h 1386"/>
                <a:gd name="T10" fmla="*/ 161 w 1612"/>
                <a:gd name="T11" fmla="*/ 301 h 1386"/>
                <a:gd name="T12" fmla="*/ 162 w 1612"/>
                <a:gd name="T13" fmla="*/ 300 h 1386"/>
                <a:gd name="T14" fmla="*/ 162 w 1612"/>
                <a:gd name="T15" fmla="*/ 299 h 1386"/>
                <a:gd name="T16" fmla="*/ 163 w 1612"/>
                <a:gd name="T17" fmla="*/ 298 h 1386"/>
                <a:gd name="T18" fmla="*/ 164 w 1612"/>
                <a:gd name="T19" fmla="*/ 297 h 1386"/>
                <a:gd name="T20" fmla="*/ 164 w 1612"/>
                <a:gd name="T21" fmla="*/ 297 h 1386"/>
                <a:gd name="T22" fmla="*/ 158 w 1612"/>
                <a:gd name="T23" fmla="*/ 286 h 1386"/>
                <a:gd name="T24" fmla="*/ 147 w 1612"/>
                <a:gd name="T25" fmla="*/ 277 h 1386"/>
                <a:gd name="T26" fmla="*/ 145 w 1612"/>
                <a:gd name="T27" fmla="*/ 271 h 1386"/>
                <a:gd name="T28" fmla="*/ 149 w 1612"/>
                <a:gd name="T29" fmla="*/ 264 h 1386"/>
                <a:gd name="T30" fmla="*/ 168 w 1612"/>
                <a:gd name="T31" fmla="*/ 254 h 1386"/>
                <a:gd name="T32" fmla="*/ 187 w 1612"/>
                <a:gd name="T33" fmla="*/ 254 h 1386"/>
                <a:gd name="T34" fmla="*/ 206 w 1612"/>
                <a:gd name="T35" fmla="*/ 264 h 1386"/>
                <a:gd name="T36" fmla="*/ 210 w 1612"/>
                <a:gd name="T37" fmla="*/ 271 h 1386"/>
                <a:gd name="T38" fmla="*/ 208 w 1612"/>
                <a:gd name="T39" fmla="*/ 277 h 1386"/>
                <a:gd name="T40" fmla="*/ 197 w 1612"/>
                <a:gd name="T41" fmla="*/ 286 h 1386"/>
                <a:gd name="T42" fmla="*/ 192 w 1612"/>
                <a:gd name="T43" fmla="*/ 297 h 1386"/>
                <a:gd name="T44" fmla="*/ 192 w 1612"/>
                <a:gd name="T45" fmla="*/ 297 h 1386"/>
                <a:gd name="T46" fmla="*/ 192 w 1612"/>
                <a:gd name="T47" fmla="*/ 298 h 1386"/>
                <a:gd name="T48" fmla="*/ 193 w 1612"/>
                <a:gd name="T49" fmla="*/ 299 h 1386"/>
                <a:gd name="T50" fmla="*/ 193 w 1612"/>
                <a:gd name="T51" fmla="*/ 300 h 1386"/>
                <a:gd name="T52" fmla="*/ 194 w 1612"/>
                <a:gd name="T53" fmla="*/ 301 h 1386"/>
                <a:gd name="T54" fmla="*/ 195 w 1612"/>
                <a:gd name="T55" fmla="*/ 302 h 1386"/>
                <a:gd name="T56" fmla="*/ 196 w 1612"/>
                <a:gd name="T57" fmla="*/ 302 h 1386"/>
                <a:gd name="T58" fmla="*/ 197 w 1612"/>
                <a:gd name="T59" fmla="*/ 304 h 1386"/>
                <a:gd name="T60" fmla="*/ 198 w 1612"/>
                <a:gd name="T61" fmla="*/ 304 h 1386"/>
                <a:gd name="T62" fmla="*/ 202 w 1612"/>
                <a:gd name="T63" fmla="*/ 305 h 1386"/>
                <a:gd name="T64" fmla="*/ 292 w 1612"/>
                <a:gd name="T65" fmla="*/ 258 h 1386"/>
                <a:gd name="T66" fmla="*/ 293 w 1612"/>
                <a:gd name="T67" fmla="*/ 244 h 1386"/>
                <a:gd name="T68" fmla="*/ 286 w 1612"/>
                <a:gd name="T69" fmla="*/ 239 h 1386"/>
                <a:gd name="T70" fmla="*/ 272 w 1612"/>
                <a:gd name="T71" fmla="*/ 244 h 1386"/>
                <a:gd name="T72" fmla="*/ 260 w 1612"/>
                <a:gd name="T73" fmla="*/ 243 h 1386"/>
                <a:gd name="T74" fmla="*/ 255 w 1612"/>
                <a:gd name="T75" fmla="*/ 236 h 1386"/>
                <a:gd name="T76" fmla="*/ 256 w 1612"/>
                <a:gd name="T77" fmla="*/ 215 h 1386"/>
                <a:gd name="T78" fmla="*/ 266 w 1612"/>
                <a:gd name="T79" fmla="*/ 199 h 1386"/>
                <a:gd name="T80" fmla="*/ 283 w 1612"/>
                <a:gd name="T81" fmla="*/ 187 h 1386"/>
                <a:gd name="T82" fmla="*/ 292 w 1612"/>
                <a:gd name="T83" fmla="*/ 188 h 1386"/>
                <a:gd name="T84" fmla="*/ 298 w 1612"/>
                <a:gd name="T85" fmla="*/ 199 h 1386"/>
                <a:gd name="T86" fmla="*/ 301 w 1612"/>
                <a:gd name="T87" fmla="*/ 212 h 1386"/>
                <a:gd name="T88" fmla="*/ 308 w 1612"/>
                <a:gd name="T89" fmla="*/ 217 h 1386"/>
                <a:gd name="T90" fmla="*/ 353 w 1612"/>
                <a:gd name="T91" fmla="*/ 154 h 1386"/>
                <a:gd name="T92" fmla="*/ 316 w 1612"/>
                <a:gd name="T93" fmla="*/ 84 h 1386"/>
                <a:gd name="T94" fmla="*/ 319 w 1612"/>
                <a:gd name="T95" fmla="*/ 75 h 1386"/>
                <a:gd name="T96" fmla="*/ 331 w 1612"/>
                <a:gd name="T97" fmla="*/ 75 h 1386"/>
                <a:gd name="T98" fmla="*/ 345 w 1612"/>
                <a:gd name="T99" fmla="*/ 80 h 1386"/>
                <a:gd name="T100" fmla="*/ 352 w 1612"/>
                <a:gd name="T101" fmla="*/ 76 h 1386"/>
                <a:gd name="T102" fmla="*/ 356 w 1612"/>
                <a:gd name="T103" fmla="*/ 65 h 1386"/>
                <a:gd name="T104" fmla="*/ 349 w 1612"/>
                <a:gd name="T105" fmla="*/ 44 h 1386"/>
                <a:gd name="T106" fmla="*/ 331 w 1612"/>
                <a:gd name="T107" fmla="*/ 26 h 1386"/>
                <a:gd name="T108" fmla="*/ 320 w 1612"/>
                <a:gd name="T109" fmla="*/ 24 h 1386"/>
                <a:gd name="T110" fmla="*/ 313 w 1612"/>
                <a:gd name="T111" fmla="*/ 31 h 1386"/>
                <a:gd name="T112" fmla="*/ 312 w 1612"/>
                <a:gd name="T113" fmla="*/ 40 h 1386"/>
                <a:gd name="T114" fmla="*/ 307 w 1612"/>
                <a:gd name="T115" fmla="*/ 51 h 1386"/>
                <a:gd name="T116" fmla="*/ 300 w 1612"/>
                <a:gd name="T117" fmla="*/ 53 h 1386"/>
                <a:gd name="T118" fmla="*/ 88 w 1612"/>
                <a:gd name="T119" fmla="*/ 0 h 13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rgbClr val="20B7EC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68" name="Text Box 8"/>
            <p:cNvSpPr txBox="1">
              <a:spLocks noChangeArrowheads="1"/>
            </p:cNvSpPr>
            <p:nvPr/>
          </p:nvSpPr>
          <p:spPr bwMode="auto">
            <a:xfrm flipH="1">
              <a:off x="1463" y="1758"/>
              <a:ext cx="8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Medication</a:t>
              </a:r>
            </a:p>
          </p:txBody>
        </p:sp>
      </p:grp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4284663" y="1604963"/>
            <a:ext cx="1739900" cy="1765300"/>
            <a:chOff x="3632" y="1479"/>
            <a:chExt cx="1096" cy="1112"/>
          </a:xfrm>
        </p:grpSpPr>
        <p:sp>
          <p:nvSpPr>
            <p:cNvPr id="27665" name="Freeform 10"/>
            <p:cNvSpPr>
              <a:spLocks/>
            </p:cNvSpPr>
            <p:nvPr/>
          </p:nvSpPr>
          <p:spPr bwMode="auto">
            <a:xfrm>
              <a:off x="3632" y="1479"/>
              <a:ext cx="1096" cy="1112"/>
            </a:xfrm>
            <a:custGeom>
              <a:avLst/>
              <a:gdLst>
                <a:gd name="T0" fmla="*/ 58 w 1600"/>
                <a:gd name="T1" fmla="*/ 58 h 1624"/>
                <a:gd name="T2" fmla="*/ 63 w 1600"/>
                <a:gd name="T3" fmla="*/ 69 h 1624"/>
                <a:gd name="T4" fmla="*/ 82 w 1600"/>
                <a:gd name="T5" fmla="*/ 64 h 1624"/>
                <a:gd name="T6" fmla="*/ 93 w 1600"/>
                <a:gd name="T7" fmla="*/ 68 h 1624"/>
                <a:gd name="T8" fmla="*/ 95 w 1600"/>
                <a:gd name="T9" fmla="*/ 94 h 1624"/>
                <a:gd name="T10" fmla="*/ 82 w 1600"/>
                <a:gd name="T11" fmla="*/ 115 h 1624"/>
                <a:gd name="T12" fmla="*/ 60 w 1600"/>
                <a:gd name="T13" fmla="*/ 123 h 1624"/>
                <a:gd name="T14" fmla="*/ 53 w 1600"/>
                <a:gd name="T15" fmla="*/ 112 h 1624"/>
                <a:gd name="T16" fmla="*/ 47 w 1600"/>
                <a:gd name="T17" fmla="*/ 94 h 1624"/>
                <a:gd name="T18" fmla="*/ 31 w 1600"/>
                <a:gd name="T19" fmla="*/ 101 h 1624"/>
                <a:gd name="T20" fmla="*/ 31 w 1600"/>
                <a:gd name="T21" fmla="*/ 205 h 1624"/>
                <a:gd name="T22" fmla="*/ 47 w 1600"/>
                <a:gd name="T23" fmla="*/ 213 h 1624"/>
                <a:gd name="T24" fmla="*/ 53 w 1600"/>
                <a:gd name="T25" fmla="*/ 199 h 1624"/>
                <a:gd name="T26" fmla="*/ 59 w 1600"/>
                <a:gd name="T27" fmla="*/ 186 h 1624"/>
                <a:gd name="T28" fmla="*/ 77 w 1600"/>
                <a:gd name="T29" fmla="*/ 188 h 1624"/>
                <a:gd name="T30" fmla="*/ 95 w 1600"/>
                <a:gd name="T31" fmla="*/ 212 h 1624"/>
                <a:gd name="T32" fmla="*/ 95 w 1600"/>
                <a:gd name="T33" fmla="*/ 237 h 1624"/>
                <a:gd name="T34" fmla="*/ 83 w 1600"/>
                <a:gd name="T35" fmla="*/ 242 h 1624"/>
                <a:gd name="T36" fmla="*/ 63 w 1600"/>
                <a:gd name="T37" fmla="*/ 236 h 1624"/>
                <a:gd name="T38" fmla="*/ 59 w 1600"/>
                <a:gd name="T39" fmla="*/ 250 h 1624"/>
                <a:gd name="T40" fmla="*/ 147 w 1600"/>
                <a:gd name="T41" fmla="*/ 305 h 1624"/>
                <a:gd name="T42" fmla="*/ 151 w 1600"/>
                <a:gd name="T43" fmla="*/ 306 h 1624"/>
                <a:gd name="T44" fmla="*/ 153 w 1600"/>
                <a:gd name="T45" fmla="*/ 307 h 1624"/>
                <a:gd name="T46" fmla="*/ 155 w 1600"/>
                <a:gd name="T47" fmla="*/ 308 h 1624"/>
                <a:gd name="T48" fmla="*/ 157 w 1600"/>
                <a:gd name="T49" fmla="*/ 310 h 1624"/>
                <a:gd name="T50" fmla="*/ 159 w 1600"/>
                <a:gd name="T51" fmla="*/ 311 h 1624"/>
                <a:gd name="T52" fmla="*/ 160 w 1600"/>
                <a:gd name="T53" fmla="*/ 313 h 1624"/>
                <a:gd name="T54" fmla="*/ 160 w 1600"/>
                <a:gd name="T55" fmla="*/ 314 h 1624"/>
                <a:gd name="T56" fmla="*/ 160 w 1600"/>
                <a:gd name="T57" fmla="*/ 316 h 1624"/>
                <a:gd name="T58" fmla="*/ 160 w 1600"/>
                <a:gd name="T59" fmla="*/ 318 h 1624"/>
                <a:gd name="T60" fmla="*/ 155 w 1600"/>
                <a:gd name="T61" fmla="*/ 325 h 1624"/>
                <a:gd name="T62" fmla="*/ 148 w 1600"/>
                <a:gd name="T63" fmla="*/ 328 h 1624"/>
                <a:gd name="T64" fmla="*/ 145 w 1600"/>
                <a:gd name="T65" fmla="*/ 331 h 1624"/>
                <a:gd name="T66" fmla="*/ 144 w 1600"/>
                <a:gd name="T67" fmla="*/ 333 h 1624"/>
                <a:gd name="T68" fmla="*/ 142 w 1600"/>
                <a:gd name="T69" fmla="*/ 337 h 1624"/>
                <a:gd name="T70" fmla="*/ 143 w 1600"/>
                <a:gd name="T71" fmla="*/ 344 h 1624"/>
                <a:gd name="T72" fmla="*/ 164 w 1600"/>
                <a:gd name="T73" fmla="*/ 356 h 1624"/>
                <a:gd name="T74" fmla="*/ 194 w 1600"/>
                <a:gd name="T75" fmla="*/ 353 h 1624"/>
                <a:gd name="T76" fmla="*/ 206 w 1600"/>
                <a:gd name="T77" fmla="*/ 338 h 1624"/>
                <a:gd name="T78" fmla="*/ 205 w 1600"/>
                <a:gd name="T79" fmla="*/ 334 h 1624"/>
                <a:gd name="T80" fmla="*/ 203 w 1600"/>
                <a:gd name="T81" fmla="*/ 331 h 1624"/>
                <a:gd name="T82" fmla="*/ 202 w 1600"/>
                <a:gd name="T83" fmla="*/ 330 h 1624"/>
                <a:gd name="T84" fmla="*/ 199 w 1600"/>
                <a:gd name="T85" fmla="*/ 328 h 1624"/>
                <a:gd name="T86" fmla="*/ 190 w 1600"/>
                <a:gd name="T87" fmla="*/ 321 h 1624"/>
                <a:gd name="T88" fmla="*/ 188 w 1600"/>
                <a:gd name="T89" fmla="*/ 318 h 1624"/>
                <a:gd name="T90" fmla="*/ 188 w 1600"/>
                <a:gd name="T91" fmla="*/ 316 h 1624"/>
                <a:gd name="T92" fmla="*/ 188 w 1600"/>
                <a:gd name="T93" fmla="*/ 314 h 1624"/>
                <a:gd name="T94" fmla="*/ 188 w 1600"/>
                <a:gd name="T95" fmla="*/ 313 h 1624"/>
                <a:gd name="T96" fmla="*/ 189 w 1600"/>
                <a:gd name="T97" fmla="*/ 312 h 1624"/>
                <a:gd name="T98" fmla="*/ 190 w 1600"/>
                <a:gd name="T99" fmla="*/ 310 h 1624"/>
                <a:gd name="T100" fmla="*/ 192 w 1600"/>
                <a:gd name="T101" fmla="*/ 308 h 1624"/>
                <a:gd name="T102" fmla="*/ 195 w 1600"/>
                <a:gd name="T103" fmla="*/ 307 h 1624"/>
                <a:gd name="T104" fmla="*/ 197 w 1600"/>
                <a:gd name="T105" fmla="*/ 307 h 1624"/>
                <a:gd name="T106" fmla="*/ 201 w 1600"/>
                <a:gd name="T107" fmla="*/ 305 h 1624"/>
                <a:gd name="T108" fmla="*/ 264 w 1600"/>
                <a:gd name="T109" fmla="*/ 0 h 16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66" name="Text Box 11"/>
            <p:cNvSpPr txBox="1">
              <a:spLocks noChangeArrowheads="1"/>
            </p:cNvSpPr>
            <p:nvPr/>
          </p:nvSpPr>
          <p:spPr bwMode="auto">
            <a:xfrm>
              <a:off x="3805" y="1643"/>
              <a:ext cx="78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Cold Chain Supplier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7654" name="Group 12"/>
          <p:cNvGrpSpPr>
            <a:grpSpLocks/>
          </p:cNvGrpSpPr>
          <p:nvPr/>
        </p:nvGrpSpPr>
        <p:grpSpPr bwMode="auto">
          <a:xfrm>
            <a:off x="6315075" y="1657350"/>
            <a:ext cx="1739900" cy="1503363"/>
            <a:chOff x="3632" y="2767"/>
            <a:chExt cx="1096" cy="947"/>
          </a:xfrm>
        </p:grpSpPr>
        <p:sp>
          <p:nvSpPr>
            <p:cNvPr id="27663" name="Freeform 13"/>
            <p:cNvSpPr>
              <a:spLocks/>
            </p:cNvSpPr>
            <p:nvPr/>
          </p:nvSpPr>
          <p:spPr bwMode="auto">
            <a:xfrm>
              <a:off x="3632" y="2767"/>
              <a:ext cx="1096" cy="947"/>
            </a:xfrm>
            <a:custGeom>
              <a:avLst/>
              <a:gdLst>
                <a:gd name="T0" fmla="*/ 200 w 1600"/>
                <a:gd name="T1" fmla="*/ 1 h 1382"/>
                <a:gd name="T2" fmla="*/ 197 w 1600"/>
                <a:gd name="T3" fmla="*/ 2 h 1382"/>
                <a:gd name="T4" fmla="*/ 195 w 1600"/>
                <a:gd name="T5" fmla="*/ 3 h 1382"/>
                <a:gd name="T6" fmla="*/ 193 w 1600"/>
                <a:gd name="T7" fmla="*/ 3 h 1382"/>
                <a:gd name="T8" fmla="*/ 191 w 1600"/>
                <a:gd name="T9" fmla="*/ 5 h 1382"/>
                <a:gd name="T10" fmla="*/ 190 w 1600"/>
                <a:gd name="T11" fmla="*/ 6 h 1382"/>
                <a:gd name="T12" fmla="*/ 189 w 1600"/>
                <a:gd name="T13" fmla="*/ 8 h 1382"/>
                <a:gd name="T14" fmla="*/ 188 w 1600"/>
                <a:gd name="T15" fmla="*/ 9 h 1382"/>
                <a:gd name="T16" fmla="*/ 188 w 1600"/>
                <a:gd name="T17" fmla="*/ 10 h 1382"/>
                <a:gd name="T18" fmla="*/ 188 w 1600"/>
                <a:gd name="T19" fmla="*/ 13 h 1382"/>
                <a:gd name="T20" fmla="*/ 188 w 1600"/>
                <a:gd name="T21" fmla="*/ 14 h 1382"/>
                <a:gd name="T22" fmla="*/ 190 w 1600"/>
                <a:gd name="T23" fmla="*/ 18 h 1382"/>
                <a:gd name="T24" fmla="*/ 199 w 1600"/>
                <a:gd name="T25" fmla="*/ 24 h 1382"/>
                <a:gd name="T26" fmla="*/ 201 w 1600"/>
                <a:gd name="T27" fmla="*/ 25 h 1382"/>
                <a:gd name="T28" fmla="*/ 203 w 1600"/>
                <a:gd name="T29" fmla="*/ 27 h 1382"/>
                <a:gd name="T30" fmla="*/ 205 w 1600"/>
                <a:gd name="T31" fmla="*/ 29 h 1382"/>
                <a:gd name="T32" fmla="*/ 206 w 1600"/>
                <a:gd name="T33" fmla="*/ 32 h 1382"/>
                <a:gd name="T34" fmla="*/ 206 w 1600"/>
                <a:gd name="T35" fmla="*/ 34 h 1382"/>
                <a:gd name="T36" fmla="*/ 200 w 1600"/>
                <a:gd name="T37" fmla="*/ 45 h 1382"/>
                <a:gd name="T38" fmla="*/ 174 w 1600"/>
                <a:gd name="T39" fmla="*/ 53 h 1382"/>
                <a:gd name="T40" fmla="*/ 150 w 1600"/>
                <a:gd name="T41" fmla="*/ 47 h 1382"/>
                <a:gd name="T42" fmla="*/ 142 w 1600"/>
                <a:gd name="T43" fmla="*/ 34 h 1382"/>
                <a:gd name="T44" fmla="*/ 142 w 1600"/>
                <a:gd name="T45" fmla="*/ 32 h 1382"/>
                <a:gd name="T46" fmla="*/ 143 w 1600"/>
                <a:gd name="T47" fmla="*/ 31 h 1382"/>
                <a:gd name="T48" fmla="*/ 145 w 1600"/>
                <a:gd name="T49" fmla="*/ 27 h 1382"/>
                <a:gd name="T50" fmla="*/ 145 w 1600"/>
                <a:gd name="T51" fmla="*/ 26 h 1382"/>
                <a:gd name="T52" fmla="*/ 148 w 1600"/>
                <a:gd name="T53" fmla="*/ 24 h 1382"/>
                <a:gd name="T54" fmla="*/ 154 w 1600"/>
                <a:gd name="T55" fmla="*/ 20 h 1382"/>
                <a:gd name="T56" fmla="*/ 160 w 1600"/>
                <a:gd name="T57" fmla="*/ 14 h 1382"/>
                <a:gd name="T58" fmla="*/ 160 w 1600"/>
                <a:gd name="T59" fmla="*/ 13 h 1382"/>
                <a:gd name="T60" fmla="*/ 160 w 1600"/>
                <a:gd name="T61" fmla="*/ 10 h 1382"/>
                <a:gd name="T62" fmla="*/ 160 w 1600"/>
                <a:gd name="T63" fmla="*/ 9 h 1382"/>
                <a:gd name="T64" fmla="*/ 159 w 1600"/>
                <a:gd name="T65" fmla="*/ 8 h 1382"/>
                <a:gd name="T66" fmla="*/ 158 w 1600"/>
                <a:gd name="T67" fmla="*/ 6 h 1382"/>
                <a:gd name="T68" fmla="*/ 156 w 1600"/>
                <a:gd name="T69" fmla="*/ 5 h 1382"/>
                <a:gd name="T70" fmla="*/ 155 w 1600"/>
                <a:gd name="T71" fmla="*/ 3 h 1382"/>
                <a:gd name="T72" fmla="*/ 153 w 1600"/>
                <a:gd name="T73" fmla="*/ 3 h 1382"/>
                <a:gd name="T74" fmla="*/ 151 w 1600"/>
                <a:gd name="T75" fmla="*/ 2 h 1382"/>
                <a:gd name="T76" fmla="*/ 148 w 1600"/>
                <a:gd name="T77" fmla="*/ 1 h 1382"/>
                <a:gd name="T78" fmla="*/ 88 w 1600"/>
                <a:gd name="T79" fmla="*/ 1 h 1382"/>
                <a:gd name="T80" fmla="*/ 58 w 1600"/>
                <a:gd name="T81" fmla="*/ 66 h 1382"/>
                <a:gd name="T82" fmla="*/ 66 w 1600"/>
                <a:gd name="T83" fmla="*/ 71 h 1382"/>
                <a:gd name="T84" fmla="*/ 84 w 1600"/>
                <a:gd name="T85" fmla="*/ 64 h 1382"/>
                <a:gd name="T86" fmla="*/ 93 w 1600"/>
                <a:gd name="T87" fmla="*/ 69 h 1382"/>
                <a:gd name="T88" fmla="*/ 95 w 1600"/>
                <a:gd name="T89" fmla="*/ 89 h 1382"/>
                <a:gd name="T90" fmla="*/ 84 w 1600"/>
                <a:gd name="T91" fmla="*/ 110 h 1382"/>
                <a:gd name="T92" fmla="*/ 65 w 1600"/>
                <a:gd name="T93" fmla="*/ 123 h 1382"/>
                <a:gd name="T94" fmla="*/ 54 w 1600"/>
                <a:gd name="T95" fmla="*/ 118 h 1382"/>
                <a:gd name="T96" fmla="*/ 51 w 1600"/>
                <a:gd name="T97" fmla="*/ 100 h 1382"/>
                <a:gd name="T98" fmla="*/ 45 w 1600"/>
                <a:gd name="T99" fmla="*/ 93 h 1382"/>
                <a:gd name="T100" fmla="*/ 1 w 1600"/>
                <a:gd name="T101" fmla="*/ 152 h 1382"/>
                <a:gd name="T102" fmla="*/ 32 w 1600"/>
                <a:gd name="T103" fmla="*/ 205 h 1382"/>
                <a:gd name="T104" fmla="*/ 44 w 1600"/>
                <a:gd name="T105" fmla="*/ 210 h 1382"/>
                <a:gd name="T106" fmla="*/ 50 w 1600"/>
                <a:gd name="T107" fmla="*/ 204 h 1382"/>
                <a:gd name="T108" fmla="*/ 53 w 1600"/>
                <a:gd name="T109" fmla="*/ 186 h 1382"/>
                <a:gd name="T110" fmla="*/ 63 w 1600"/>
                <a:gd name="T111" fmla="*/ 181 h 1382"/>
                <a:gd name="T112" fmla="*/ 82 w 1600"/>
                <a:gd name="T113" fmla="*/ 190 h 1382"/>
                <a:gd name="T114" fmla="*/ 93 w 1600"/>
                <a:gd name="T115" fmla="*/ 209 h 1382"/>
                <a:gd name="T116" fmla="*/ 95 w 1600"/>
                <a:gd name="T117" fmla="*/ 232 h 1382"/>
                <a:gd name="T118" fmla="*/ 83 w 1600"/>
                <a:gd name="T119" fmla="*/ 239 h 1382"/>
                <a:gd name="T120" fmla="*/ 68 w 1600"/>
                <a:gd name="T121" fmla="*/ 233 h 1382"/>
                <a:gd name="T122" fmla="*/ 58 w 1600"/>
                <a:gd name="T123" fmla="*/ 236 h 1382"/>
                <a:gd name="T124" fmla="*/ 88 w 1600"/>
                <a:gd name="T125" fmla="*/ 305 h 1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chemeClr val="bg2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805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Hospital</a:t>
              </a:r>
            </a:p>
          </p:txBody>
        </p:sp>
      </p:grpSp>
      <p:grpSp>
        <p:nvGrpSpPr>
          <p:cNvPr id="27655" name="Group 15"/>
          <p:cNvGrpSpPr>
            <a:grpSpLocks/>
          </p:cNvGrpSpPr>
          <p:nvPr/>
        </p:nvGrpSpPr>
        <p:grpSpPr bwMode="auto">
          <a:xfrm>
            <a:off x="2098675" y="3722688"/>
            <a:ext cx="1774825" cy="1508125"/>
            <a:chOff x="2428" y="3297"/>
            <a:chExt cx="1118" cy="950"/>
          </a:xfrm>
        </p:grpSpPr>
        <p:sp>
          <p:nvSpPr>
            <p:cNvPr id="27661" name="Freeform 16"/>
            <p:cNvSpPr>
              <a:spLocks/>
            </p:cNvSpPr>
            <p:nvPr/>
          </p:nvSpPr>
          <p:spPr bwMode="auto">
            <a:xfrm>
              <a:off x="2428" y="3297"/>
              <a:ext cx="1118" cy="950"/>
            </a:xfrm>
            <a:custGeom>
              <a:avLst/>
              <a:gdLst>
                <a:gd name="T0" fmla="*/ 352 w 1632"/>
                <a:gd name="T1" fmla="*/ 84 h 1386"/>
                <a:gd name="T2" fmla="*/ 358 w 1632"/>
                <a:gd name="T3" fmla="*/ 80 h 1386"/>
                <a:gd name="T4" fmla="*/ 360 w 1632"/>
                <a:gd name="T5" fmla="*/ 66 h 1386"/>
                <a:gd name="T6" fmla="*/ 352 w 1632"/>
                <a:gd name="T7" fmla="*/ 47 h 1386"/>
                <a:gd name="T8" fmla="*/ 346 w 1632"/>
                <a:gd name="T9" fmla="*/ 38 h 1386"/>
                <a:gd name="T10" fmla="*/ 332 w 1632"/>
                <a:gd name="T11" fmla="*/ 28 h 1386"/>
                <a:gd name="T12" fmla="*/ 325 w 1632"/>
                <a:gd name="T13" fmla="*/ 28 h 1386"/>
                <a:gd name="T14" fmla="*/ 318 w 1632"/>
                <a:gd name="T15" fmla="*/ 32 h 1386"/>
                <a:gd name="T16" fmla="*/ 316 w 1632"/>
                <a:gd name="T17" fmla="*/ 43 h 1386"/>
                <a:gd name="T18" fmla="*/ 313 w 1632"/>
                <a:gd name="T19" fmla="*/ 53 h 1386"/>
                <a:gd name="T20" fmla="*/ 308 w 1632"/>
                <a:gd name="T21" fmla="*/ 58 h 1386"/>
                <a:gd name="T22" fmla="*/ 303 w 1632"/>
                <a:gd name="T23" fmla="*/ 57 h 1386"/>
                <a:gd name="T24" fmla="*/ 264 w 1632"/>
                <a:gd name="T25" fmla="*/ 0 h 1386"/>
                <a:gd name="T26" fmla="*/ 196 w 1632"/>
                <a:gd name="T27" fmla="*/ 3 h 1386"/>
                <a:gd name="T28" fmla="*/ 190 w 1632"/>
                <a:gd name="T29" fmla="*/ 11 h 1386"/>
                <a:gd name="T30" fmla="*/ 192 w 1632"/>
                <a:gd name="T31" fmla="*/ 17 h 1386"/>
                <a:gd name="T32" fmla="*/ 202 w 1632"/>
                <a:gd name="T33" fmla="*/ 25 h 1386"/>
                <a:gd name="T34" fmla="*/ 208 w 1632"/>
                <a:gd name="T35" fmla="*/ 32 h 1386"/>
                <a:gd name="T36" fmla="*/ 207 w 1632"/>
                <a:gd name="T37" fmla="*/ 40 h 1386"/>
                <a:gd name="T38" fmla="*/ 201 w 1632"/>
                <a:gd name="T39" fmla="*/ 47 h 1386"/>
                <a:gd name="T40" fmla="*/ 181 w 1632"/>
                <a:gd name="T41" fmla="*/ 53 h 1386"/>
                <a:gd name="T42" fmla="*/ 167 w 1632"/>
                <a:gd name="T43" fmla="*/ 53 h 1386"/>
                <a:gd name="T44" fmla="*/ 150 w 1632"/>
                <a:gd name="T45" fmla="*/ 45 h 1386"/>
                <a:gd name="T46" fmla="*/ 145 w 1632"/>
                <a:gd name="T47" fmla="*/ 38 h 1386"/>
                <a:gd name="T48" fmla="*/ 145 w 1632"/>
                <a:gd name="T49" fmla="*/ 31 h 1386"/>
                <a:gd name="T50" fmla="*/ 153 w 1632"/>
                <a:gd name="T51" fmla="*/ 23 h 1386"/>
                <a:gd name="T52" fmla="*/ 161 w 1632"/>
                <a:gd name="T53" fmla="*/ 16 h 1386"/>
                <a:gd name="T54" fmla="*/ 162 w 1632"/>
                <a:gd name="T55" fmla="*/ 9 h 1386"/>
                <a:gd name="T56" fmla="*/ 151 w 1632"/>
                <a:gd name="T57" fmla="*/ 1 h 1386"/>
                <a:gd name="T58" fmla="*/ 54 w 1632"/>
                <a:gd name="T59" fmla="*/ 59 h 1386"/>
                <a:gd name="T60" fmla="*/ 53 w 1632"/>
                <a:gd name="T61" fmla="*/ 74 h 1386"/>
                <a:gd name="T62" fmla="*/ 58 w 1632"/>
                <a:gd name="T63" fmla="*/ 78 h 1386"/>
                <a:gd name="T64" fmla="*/ 68 w 1632"/>
                <a:gd name="T65" fmla="*/ 77 h 1386"/>
                <a:gd name="T66" fmla="*/ 79 w 1632"/>
                <a:gd name="T67" fmla="*/ 73 h 1386"/>
                <a:gd name="T68" fmla="*/ 86 w 1632"/>
                <a:gd name="T69" fmla="*/ 74 h 1386"/>
                <a:gd name="T70" fmla="*/ 92 w 1632"/>
                <a:gd name="T71" fmla="*/ 82 h 1386"/>
                <a:gd name="T72" fmla="*/ 92 w 1632"/>
                <a:gd name="T73" fmla="*/ 97 h 1386"/>
                <a:gd name="T74" fmla="*/ 86 w 1632"/>
                <a:gd name="T75" fmla="*/ 111 h 1386"/>
                <a:gd name="T76" fmla="*/ 73 w 1632"/>
                <a:gd name="T77" fmla="*/ 126 h 1386"/>
                <a:gd name="T78" fmla="*/ 60 w 1632"/>
                <a:gd name="T79" fmla="*/ 131 h 1386"/>
                <a:gd name="T80" fmla="*/ 54 w 1632"/>
                <a:gd name="T81" fmla="*/ 130 h 1386"/>
                <a:gd name="T82" fmla="*/ 49 w 1632"/>
                <a:gd name="T83" fmla="*/ 123 h 1386"/>
                <a:gd name="T84" fmla="*/ 47 w 1632"/>
                <a:gd name="T85" fmla="*/ 108 h 1386"/>
                <a:gd name="T86" fmla="*/ 42 w 1632"/>
                <a:gd name="T87" fmla="*/ 101 h 1386"/>
                <a:gd name="T88" fmla="*/ 36 w 1632"/>
                <a:gd name="T89" fmla="*/ 102 h 1386"/>
                <a:gd name="T90" fmla="*/ 1 w 1632"/>
                <a:gd name="T91" fmla="*/ 152 h 1386"/>
                <a:gd name="T92" fmla="*/ 264 w 1632"/>
                <a:gd name="T93" fmla="*/ 306 h 1386"/>
                <a:gd name="T94" fmla="*/ 321 w 1632"/>
                <a:gd name="T95" fmla="*/ 99 h 1386"/>
                <a:gd name="T96" fmla="*/ 321 w 1632"/>
                <a:gd name="T97" fmla="*/ 84 h 1386"/>
                <a:gd name="T98" fmla="*/ 326 w 1632"/>
                <a:gd name="T99" fmla="*/ 80 h 1386"/>
                <a:gd name="T100" fmla="*/ 334 w 1632"/>
                <a:gd name="T101" fmla="*/ 80 h 1386"/>
                <a:gd name="T102" fmla="*/ 347 w 1632"/>
                <a:gd name="T103" fmla="*/ 86 h 1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62" name="Text Box 17"/>
            <p:cNvSpPr txBox="1">
              <a:spLocks noChangeArrowheads="1"/>
            </p:cNvSpPr>
            <p:nvPr/>
          </p:nvSpPr>
          <p:spPr bwMode="auto">
            <a:xfrm>
              <a:off x="2617" y="3585"/>
              <a:ext cx="7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 Home</a:t>
              </a:r>
            </a:p>
          </p:txBody>
        </p:sp>
      </p:grpSp>
      <p:grpSp>
        <p:nvGrpSpPr>
          <p:cNvPr id="27656" name="Group 18"/>
          <p:cNvGrpSpPr>
            <a:grpSpLocks/>
          </p:cNvGrpSpPr>
          <p:nvPr/>
        </p:nvGrpSpPr>
        <p:grpSpPr bwMode="auto">
          <a:xfrm>
            <a:off x="4926013" y="3560763"/>
            <a:ext cx="1757362" cy="1760537"/>
            <a:chOff x="1303" y="2591"/>
            <a:chExt cx="1107" cy="1109"/>
          </a:xfrm>
        </p:grpSpPr>
        <p:sp>
          <p:nvSpPr>
            <p:cNvPr id="27659" name="Freeform 19"/>
            <p:cNvSpPr>
              <a:spLocks/>
            </p:cNvSpPr>
            <p:nvPr/>
          </p:nvSpPr>
          <p:spPr bwMode="auto">
            <a:xfrm>
              <a:off x="1303" y="2591"/>
              <a:ext cx="1107" cy="1109"/>
            </a:xfrm>
            <a:custGeom>
              <a:avLst/>
              <a:gdLst>
                <a:gd name="T0" fmla="*/ 299 w 1616"/>
                <a:gd name="T1" fmla="*/ 307 h 1618"/>
                <a:gd name="T2" fmla="*/ 308 w 1616"/>
                <a:gd name="T3" fmla="*/ 308 h 1618"/>
                <a:gd name="T4" fmla="*/ 312 w 1616"/>
                <a:gd name="T5" fmla="*/ 320 h 1618"/>
                <a:gd name="T6" fmla="*/ 315 w 1616"/>
                <a:gd name="T7" fmla="*/ 333 h 1618"/>
                <a:gd name="T8" fmla="*/ 324 w 1616"/>
                <a:gd name="T9" fmla="*/ 336 h 1618"/>
                <a:gd name="T10" fmla="*/ 340 w 1616"/>
                <a:gd name="T11" fmla="*/ 328 h 1618"/>
                <a:gd name="T12" fmla="*/ 351 w 1616"/>
                <a:gd name="T13" fmla="*/ 313 h 1618"/>
                <a:gd name="T14" fmla="*/ 356 w 1616"/>
                <a:gd name="T15" fmla="*/ 289 h 1618"/>
                <a:gd name="T16" fmla="*/ 349 w 1616"/>
                <a:gd name="T17" fmla="*/ 280 h 1618"/>
                <a:gd name="T18" fmla="*/ 340 w 1616"/>
                <a:gd name="T19" fmla="*/ 278 h 1618"/>
                <a:gd name="T20" fmla="*/ 326 w 1616"/>
                <a:gd name="T21" fmla="*/ 284 h 1618"/>
                <a:gd name="T22" fmla="*/ 318 w 1616"/>
                <a:gd name="T23" fmla="*/ 281 h 1618"/>
                <a:gd name="T24" fmla="*/ 318 w 1616"/>
                <a:gd name="T25" fmla="*/ 265 h 1618"/>
                <a:gd name="T26" fmla="*/ 322 w 1616"/>
                <a:gd name="T27" fmla="*/ 153 h 1618"/>
                <a:gd name="T28" fmla="*/ 307 w 1616"/>
                <a:gd name="T29" fmla="*/ 144 h 1618"/>
                <a:gd name="T30" fmla="*/ 300 w 1616"/>
                <a:gd name="T31" fmla="*/ 150 h 1618"/>
                <a:gd name="T32" fmla="*/ 299 w 1616"/>
                <a:gd name="T33" fmla="*/ 166 h 1618"/>
                <a:gd name="T34" fmla="*/ 293 w 1616"/>
                <a:gd name="T35" fmla="*/ 173 h 1618"/>
                <a:gd name="T36" fmla="*/ 281 w 1616"/>
                <a:gd name="T37" fmla="*/ 173 h 1618"/>
                <a:gd name="T38" fmla="*/ 263 w 1616"/>
                <a:gd name="T39" fmla="*/ 158 h 1618"/>
                <a:gd name="T40" fmla="*/ 256 w 1616"/>
                <a:gd name="T41" fmla="*/ 141 h 1618"/>
                <a:gd name="T42" fmla="*/ 256 w 1616"/>
                <a:gd name="T43" fmla="*/ 123 h 1618"/>
                <a:gd name="T44" fmla="*/ 264 w 1616"/>
                <a:gd name="T45" fmla="*/ 117 h 1618"/>
                <a:gd name="T46" fmla="*/ 276 w 1616"/>
                <a:gd name="T47" fmla="*/ 119 h 1618"/>
                <a:gd name="T48" fmla="*/ 289 w 1616"/>
                <a:gd name="T49" fmla="*/ 122 h 1618"/>
                <a:gd name="T50" fmla="*/ 295 w 1616"/>
                <a:gd name="T51" fmla="*/ 115 h 1618"/>
                <a:gd name="T52" fmla="*/ 264 w 1616"/>
                <a:gd name="T53" fmla="*/ 53 h 1618"/>
                <a:gd name="T54" fmla="*/ 199 w 1616"/>
                <a:gd name="T55" fmla="*/ 51 h 1618"/>
                <a:gd name="T56" fmla="*/ 197 w 1616"/>
                <a:gd name="T57" fmla="*/ 50 h 1618"/>
                <a:gd name="T58" fmla="*/ 196 w 1616"/>
                <a:gd name="T59" fmla="*/ 50 h 1618"/>
                <a:gd name="T60" fmla="*/ 195 w 1616"/>
                <a:gd name="T61" fmla="*/ 49 h 1618"/>
                <a:gd name="T62" fmla="*/ 194 w 1616"/>
                <a:gd name="T63" fmla="*/ 47 h 1618"/>
                <a:gd name="T64" fmla="*/ 193 w 1616"/>
                <a:gd name="T65" fmla="*/ 47 h 1618"/>
                <a:gd name="T66" fmla="*/ 192 w 1616"/>
                <a:gd name="T67" fmla="*/ 46 h 1618"/>
                <a:gd name="T68" fmla="*/ 192 w 1616"/>
                <a:gd name="T69" fmla="*/ 45 h 1618"/>
                <a:gd name="T70" fmla="*/ 191 w 1616"/>
                <a:gd name="T71" fmla="*/ 44 h 1618"/>
                <a:gd name="T72" fmla="*/ 191 w 1616"/>
                <a:gd name="T73" fmla="*/ 42 h 1618"/>
                <a:gd name="T74" fmla="*/ 191 w 1616"/>
                <a:gd name="T75" fmla="*/ 42 h 1618"/>
                <a:gd name="T76" fmla="*/ 197 w 1616"/>
                <a:gd name="T77" fmla="*/ 32 h 1618"/>
                <a:gd name="T78" fmla="*/ 208 w 1616"/>
                <a:gd name="T79" fmla="*/ 23 h 1618"/>
                <a:gd name="T80" fmla="*/ 208 w 1616"/>
                <a:gd name="T81" fmla="*/ 14 h 1618"/>
                <a:gd name="T82" fmla="*/ 197 w 1616"/>
                <a:gd name="T83" fmla="*/ 3 h 1618"/>
                <a:gd name="T84" fmla="*/ 177 w 1616"/>
                <a:gd name="T85" fmla="*/ 0 h 1618"/>
                <a:gd name="T86" fmla="*/ 153 w 1616"/>
                <a:gd name="T87" fmla="*/ 7 h 1618"/>
                <a:gd name="T88" fmla="*/ 145 w 1616"/>
                <a:gd name="T89" fmla="*/ 16 h 1618"/>
                <a:gd name="T90" fmla="*/ 147 w 1616"/>
                <a:gd name="T91" fmla="*/ 25 h 1618"/>
                <a:gd name="T92" fmla="*/ 160 w 1616"/>
                <a:gd name="T93" fmla="*/ 35 h 1618"/>
                <a:gd name="T94" fmla="*/ 163 w 1616"/>
                <a:gd name="T95" fmla="*/ 42 h 1618"/>
                <a:gd name="T96" fmla="*/ 163 w 1616"/>
                <a:gd name="T97" fmla="*/ 42 h 1618"/>
                <a:gd name="T98" fmla="*/ 163 w 1616"/>
                <a:gd name="T99" fmla="*/ 45 h 1618"/>
                <a:gd name="T100" fmla="*/ 163 w 1616"/>
                <a:gd name="T101" fmla="*/ 45 h 1618"/>
                <a:gd name="T102" fmla="*/ 162 w 1616"/>
                <a:gd name="T103" fmla="*/ 47 h 1618"/>
                <a:gd name="T104" fmla="*/ 161 w 1616"/>
                <a:gd name="T105" fmla="*/ 47 h 1618"/>
                <a:gd name="T106" fmla="*/ 160 w 1616"/>
                <a:gd name="T107" fmla="*/ 48 h 1618"/>
                <a:gd name="T108" fmla="*/ 159 w 1616"/>
                <a:gd name="T109" fmla="*/ 49 h 1618"/>
                <a:gd name="T110" fmla="*/ 158 w 1616"/>
                <a:gd name="T111" fmla="*/ 50 h 1618"/>
                <a:gd name="T112" fmla="*/ 157 w 1616"/>
                <a:gd name="T113" fmla="*/ 50 h 1618"/>
                <a:gd name="T114" fmla="*/ 156 w 1616"/>
                <a:gd name="T115" fmla="*/ 51 h 1618"/>
                <a:gd name="T116" fmla="*/ 0 w 1616"/>
                <a:gd name="T117" fmla="*/ 204 h 1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7660" name="Text Box 20"/>
            <p:cNvSpPr txBox="1">
              <a:spLocks noChangeArrowheads="1"/>
            </p:cNvSpPr>
            <p:nvPr/>
          </p:nvSpPr>
          <p:spPr bwMode="auto">
            <a:xfrm>
              <a:off x="1463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</a:t>
              </a:r>
            </a:p>
          </p:txBody>
        </p:sp>
      </p:grpSp>
      <p:sp>
        <p:nvSpPr>
          <p:cNvPr id="246805" name="Oval 21"/>
          <p:cNvSpPr>
            <a:spLocks noChangeArrowheads="1"/>
          </p:cNvSpPr>
          <p:nvPr/>
        </p:nvSpPr>
        <p:spPr bwMode="auto">
          <a:xfrm>
            <a:off x="3727450" y="1462088"/>
            <a:ext cx="2862263" cy="2098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46806" name="Oval 22"/>
          <p:cNvSpPr>
            <a:spLocks noChangeArrowheads="1"/>
          </p:cNvSpPr>
          <p:nvPr/>
        </p:nvSpPr>
        <p:spPr bwMode="auto">
          <a:xfrm>
            <a:off x="4373563" y="3560763"/>
            <a:ext cx="2862262" cy="2098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23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5" grpId="0" animBg="1"/>
      <p:bldP spid="2468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47811" name="Group 3"/>
          <p:cNvGrpSpPr>
            <a:grpSpLocks/>
          </p:cNvGrpSpPr>
          <p:nvPr/>
        </p:nvGrpSpPr>
        <p:grpSpPr bwMode="auto">
          <a:xfrm>
            <a:off x="1182688" y="1655763"/>
            <a:ext cx="1833562" cy="1508125"/>
            <a:chOff x="2428" y="893"/>
            <a:chExt cx="1155" cy="950"/>
          </a:xfrm>
        </p:grpSpPr>
        <p:sp>
          <p:nvSpPr>
            <p:cNvPr id="28691" name="Freeform 4"/>
            <p:cNvSpPr>
              <a:spLocks/>
            </p:cNvSpPr>
            <p:nvPr/>
          </p:nvSpPr>
          <p:spPr bwMode="auto">
            <a:xfrm>
              <a:off x="2428" y="893"/>
              <a:ext cx="1122" cy="950"/>
            </a:xfrm>
            <a:custGeom>
              <a:avLst/>
              <a:gdLst>
                <a:gd name="T0" fmla="*/ 44 w 1636"/>
                <a:gd name="T1" fmla="*/ 200 h 1386"/>
                <a:gd name="T2" fmla="*/ 47 w 1636"/>
                <a:gd name="T3" fmla="*/ 192 h 1386"/>
                <a:gd name="T4" fmla="*/ 47 w 1636"/>
                <a:gd name="T5" fmla="*/ 184 h 1386"/>
                <a:gd name="T6" fmla="*/ 51 w 1636"/>
                <a:gd name="T7" fmla="*/ 177 h 1386"/>
                <a:gd name="T8" fmla="*/ 58 w 1636"/>
                <a:gd name="T9" fmla="*/ 173 h 1386"/>
                <a:gd name="T10" fmla="*/ 67 w 1636"/>
                <a:gd name="T11" fmla="*/ 175 h 1386"/>
                <a:gd name="T12" fmla="*/ 83 w 1636"/>
                <a:gd name="T13" fmla="*/ 190 h 1386"/>
                <a:gd name="T14" fmla="*/ 90 w 1636"/>
                <a:gd name="T15" fmla="*/ 204 h 1386"/>
                <a:gd name="T16" fmla="*/ 92 w 1636"/>
                <a:gd name="T17" fmla="*/ 217 h 1386"/>
                <a:gd name="T18" fmla="*/ 89 w 1636"/>
                <a:gd name="T19" fmla="*/ 228 h 1386"/>
                <a:gd name="T20" fmla="*/ 84 w 1636"/>
                <a:gd name="T21" fmla="*/ 232 h 1386"/>
                <a:gd name="T22" fmla="*/ 77 w 1636"/>
                <a:gd name="T23" fmla="*/ 234 h 1386"/>
                <a:gd name="T24" fmla="*/ 63 w 1636"/>
                <a:gd name="T25" fmla="*/ 227 h 1386"/>
                <a:gd name="T26" fmla="*/ 55 w 1636"/>
                <a:gd name="T27" fmla="*/ 229 h 1386"/>
                <a:gd name="T28" fmla="*/ 52 w 1636"/>
                <a:gd name="T29" fmla="*/ 234 h 1386"/>
                <a:gd name="T30" fmla="*/ 53 w 1636"/>
                <a:gd name="T31" fmla="*/ 243 h 1386"/>
                <a:gd name="T32" fmla="*/ 88 w 1636"/>
                <a:gd name="T33" fmla="*/ 305 h 1386"/>
                <a:gd name="T34" fmla="*/ 147 w 1636"/>
                <a:gd name="T35" fmla="*/ 306 h 1386"/>
                <a:gd name="T36" fmla="*/ 161 w 1636"/>
                <a:gd name="T37" fmla="*/ 300 h 1386"/>
                <a:gd name="T38" fmla="*/ 163 w 1636"/>
                <a:gd name="T39" fmla="*/ 293 h 1386"/>
                <a:gd name="T40" fmla="*/ 157 w 1636"/>
                <a:gd name="T41" fmla="*/ 284 h 1386"/>
                <a:gd name="T42" fmla="*/ 146 w 1636"/>
                <a:gd name="T43" fmla="*/ 277 h 1386"/>
                <a:gd name="T44" fmla="*/ 145 w 1636"/>
                <a:gd name="T45" fmla="*/ 271 h 1386"/>
                <a:gd name="T46" fmla="*/ 148 w 1636"/>
                <a:gd name="T47" fmla="*/ 262 h 1386"/>
                <a:gd name="T48" fmla="*/ 162 w 1636"/>
                <a:gd name="T49" fmla="*/ 255 h 1386"/>
                <a:gd name="T50" fmla="*/ 176 w 1636"/>
                <a:gd name="T51" fmla="*/ 252 h 1386"/>
                <a:gd name="T52" fmla="*/ 197 w 1636"/>
                <a:gd name="T53" fmla="*/ 256 h 1386"/>
                <a:gd name="T54" fmla="*/ 207 w 1636"/>
                <a:gd name="T55" fmla="*/ 265 h 1386"/>
                <a:gd name="T56" fmla="*/ 208 w 1636"/>
                <a:gd name="T57" fmla="*/ 271 h 1386"/>
                <a:gd name="T58" fmla="*/ 206 w 1636"/>
                <a:gd name="T59" fmla="*/ 279 h 1386"/>
                <a:gd name="T60" fmla="*/ 193 w 1636"/>
                <a:gd name="T61" fmla="*/ 287 h 1386"/>
                <a:gd name="T62" fmla="*/ 191 w 1636"/>
                <a:gd name="T63" fmla="*/ 295 h 1386"/>
                <a:gd name="T64" fmla="*/ 194 w 1636"/>
                <a:gd name="T65" fmla="*/ 301 h 1386"/>
                <a:gd name="T66" fmla="*/ 264 w 1636"/>
                <a:gd name="T67" fmla="*/ 306 h 1386"/>
                <a:gd name="T68" fmla="*/ 265 w 1636"/>
                <a:gd name="T69" fmla="*/ 304 h 1386"/>
                <a:gd name="T70" fmla="*/ 296 w 1636"/>
                <a:gd name="T71" fmla="*/ 252 h 1386"/>
                <a:gd name="T72" fmla="*/ 309 w 1636"/>
                <a:gd name="T73" fmla="*/ 244 h 1386"/>
                <a:gd name="T74" fmla="*/ 314 w 1636"/>
                <a:gd name="T75" fmla="*/ 246 h 1386"/>
                <a:gd name="T76" fmla="*/ 318 w 1636"/>
                <a:gd name="T77" fmla="*/ 254 h 1386"/>
                <a:gd name="T78" fmla="*/ 320 w 1636"/>
                <a:gd name="T79" fmla="*/ 267 h 1386"/>
                <a:gd name="T80" fmla="*/ 324 w 1636"/>
                <a:gd name="T81" fmla="*/ 271 h 1386"/>
                <a:gd name="T82" fmla="*/ 333 w 1636"/>
                <a:gd name="T83" fmla="*/ 273 h 1386"/>
                <a:gd name="T84" fmla="*/ 346 w 1636"/>
                <a:gd name="T85" fmla="*/ 265 h 1386"/>
                <a:gd name="T86" fmla="*/ 356 w 1636"/>
                <a:gd name="T87" fmla="*/ 254 h 1386"/>
                <a:gd name="T88" fmla="*/ 361 w 1636"/>
                <a:gd name="T89" fmla="*/ 241 h 1386"/>
                <a:gd name="T90" fmla="*/ 361 w 1636"/>
                <a:gd name="T91" fmla="*/ 226 h 1386"/>
                <a:gd name="T92" fmla="*/ 355 w 1636"/>
                <a:gd name="T93" fmla="*/ 219 h 1386"/>
                <a:gd name="T94" fmla="*/ 348 w 1636"/>
                <a:gd name="T95" fmla="*/ 217 h 1386"/>
                <a:gd name="T96" fmla="*/ 335 w 1636"/>
                <a:gd name="T97" fmla="*/ 223 h 1386"/>
                <a:gd name="T98" fmla="*/ 326 w 1636"/>
                <a:gd name="T99" fmla="*/ 222 h 1386"/>
                <a:gd name="T100" fmla="*/ 322 w 1636"/>
                <a:gd name="T101" fmla="*/ 217 h 1386"/>
                <a:gd name="T102" fmla="*/ 324 w 1636"/>
                <a:gd name="T103" fmla="*/ 204 h 1386"/>
                <a:gd name="T104" fmla="*/ 350 w 1636"/>
                <a:gd name="T105" fmla="*/ 147 h 1386"/>
                <a:gd name="T106" fmla="*/ 71 w 1636"/>
                <a:gd name="T107" fmla="*/ 29 h 1386"/>
                <a:gd name="T108" fmla="*/ 29 w 1636"/>
                <a:gd name="T109" fmla="*/ 199 h 1386"/>
                <a:gd name="T110" fmla="*/ 39 w 1636"/>
                <a:gd name="T111" fmla="*/ 204 h 13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92" name="Text Box 5"/>
            <p:cNvSpPr txBox="1">
              <a:spLocks noChangeArrowheads="1"/>
            </p:cNvSpPr>
            <p:nvPr/>
          </p:nvSpPr>
          <p:spPr bwMode="auto">
            <a:xfrm>
              <a:off x="2428" y="1221"/>
              <a:ext cx="11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Manufacturer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47814" name="Group 6"/>
          <p:cNvGrpSpPr>
            <a:grpSpLocks/>
          </p:cNvGrpSpPr>
          <p:nvPr/>
        </p:nvGrpSpPr>
        <p:grpSpPr bwMode="auto">
          <a:xfrm>
            <a:off x="6475413" y="1779588"/>
            <a:ext cx="1739900" cy="1765300"/>
            <a:chOff x="3632" y="1479"/>
            <a:chExt cx="1096" cy="1112"/>
          </a:xfrm>
        </p:grpSpPr>
        <p:sp>
          <p:nvSpPr>
            <p:cNvPr id="28689" name="Freeform 7"/>
            <p:cNvSpPr>
              <a:spLocks/>
            </p:cNvSpPr>
            <p:nvPr/>
          </p:nvSpPr>
          <p:spPr bwMode="auto">
            <a:xfrm>
              <a:off x="3632" y="1479"/>
              <a:ext cx="1096" cy="1112"/>
            </a:xfrm>
            <a:custGeom>
              <a:avLst/>
              <a:gdLst>
                <a:gd name="T0" fmla="*/ 58 w 1600"/>
                <a:gd name="T1" fmla="*/ 58 h 1624"/>
                <a:gd name="T2" fmla="*/ 63 w 1600"/>
                <a:gd name="T3" fmla="*/ 69 h 1624"/>
                <a:gd name="T4" fmla="*/ 82 w 1600"/>
                <a:gd name="T5" fmla="*/ 64 h 1624"/>
                <a:gd name="T6" fmla="*/ 93 w 1600"/>
                <a:gd name="T7" fmla="*/ 68 h 1624"/>
                <a:gd name="T8" fmla="*/ 95 w 1600"/>
                <a:gd name="T9" fmla="*/ 94 h 1624"/>
                <a:gd name="T10" fmla="*/ 82 w 1600"/>
                <a:gd name="T11" fmla="*/ 115 h 1624"/>
                <a:gd name="T12" fmla="*/ 60 w 1600"/>
                <a:gd name="T13" fmla="*/ 123 h 1624"/>
                <a:gd name="T14" fmla="*/ 53 w 1600"/>
                <a:gd name="T15" fmla="*/ 112 h 1624"/>
                <a:gd name="T16" fmla="*/ 47 w 1600"/>
                <a:gd name="T17" fmla="*/ 94 h 1624"/>
                <a:gd name="T18" fmla="*/ 31 w 1600"/>
                <a:gd name="T19" fmla="*/ 101 h 1624"/>
                <a:gd name="T20" fmla="*/ 31 w 1600"/>
                <a:gd name="T21" fmla="*/ 205 h 1624"/>
                <a:gd name="T22" fmla="*/ 47 w 1600"/>
                <a:gd name="T23" fmla="*/ 213 h 1624"/>
                <a:gd name="T24" fmla="*/ 53 w 1600"/>
                <a:gd name="T25" fmla="*/ 199 h 1624"/>
                <a:gd name="T26" fmla="*/ 59 w 1600"/>
                <a:gd name="T27" fmla="*/ 186 h 1624"/>
                <a:gd name="T28" fmla="*/ 77 w 1600"/>
                <a:gd name="T29" fmla="*/ 188 h 1624"/>
                <a:gd name="T30" fmla="*/ 95 w 1600"/>
                <a:gd name="T31" fmla="*/ 212 h 1624"/>
                <a:gd name="T32" fmla="*/ 95 w 1600"/>
                <a:gd name="T33" fmla="*/ 237 h 1624"/>
                <a:gd name="T34" fmla="*/ 83 w 1600"/>
                <a:gd name="T35" fmla="*/ 242 h 1624"/>
                <a:gd name="T36" fmla="*/ 63 w 1600"/>
                <a:gd name="T37" fmla="*/ 236 h 1624"/>
                <a:gd name="T38" fmla="*/ 59 w 1600"/>
                <a:gd name="T39" fmla="*/ 250 h 1624"/>
                <a:gd name="T40" fmla="*/ 147 w 1600"/>
                <a:gd name="T41" fmla="*/ 305 h 1624"/>
                <a:gd name="T42" fmla="*/ 151 w 1600"/>
                <a:gd name="T43" fmla="*/ 306 h 1624"/>
                <a:gd name="T44" fmla="*/ 153 w 1600"/>
                <a:gd name="T45" fmla="*/ 307 h 1624"/>
                <a:gd name="T46" fmla="*/ 155 w 1600"/>
                <a:gd name="T47" fmla="*/ 308 h 1624"/>
                <a:gd name="T48" fmla="*/ 157 w 1600"/>
                <a:gd name="T49" fmla="*/ 310 h 1624"/>
                <a:gd name="T50" fmla="*/ 159 w 1600"/>
                <a:gd name="T51" fmla="*/ 311 h 1624"/>
                <a:gd name="T52" fmla="*/ 160 w 1600"/>
                <a:gd name="T53" fmla="*/ 313 h 1624"/>
                <a:gd name="T54" fmla="*/ 160 w 1600"/>
                <a:gd name="T55" fmla="*/ 314 h 1624"/>
                <a:gd name="T56" fmla="*/ 160 w 1600"/>
                <a:gd name="T57" fmla="*/ 316 h 1624"/>
                <a:gd name="T58" fmla="*/ 160 w 1600"/>
                <a:gd name="T59" fmla="*/ 318 h 1624"/>
                <a:gd name="T60" fmla="*/ 155 w 1600"/>
                <a:gd name="T61" fmla="*/ 325 h 1624"/>
                <a:gd name="T62" fmla="*/ 148 w 1600"/>
                <a:gd name="T63" fmla="*/ 328 h 1624"/>
                <a:gd name="T64" fmla="*/ 145 w 1600"/>
                <a:gd name="T65" fmla="*/ 331 h 1624"/>
                <a:gd name="T66" fmla="*/ 144 w 1600"/>
                <a:gd name="T67" fmla="*/ 333 h 1624"/>
                <a:gd name="T68" fmla="*/ 142 w 1600"/>
                <a:gd name="T69" fmla="*/ 337 h 1624"/>
                <a:gd name="T70" fmla="*/ 143 w 1600"/>
                <a:gd name="T71" fmla="*/ 344 h 1624"/>
                <a:gd name="T72" fmla="*/ 164 w 1600"/>
                <a:gd name="T73" fmla="*/ 356 h 1624"/>
                <a:gd name="T74" fmla="*/ 194 w 1600"/>
                <a:gd name="T75" fmla="*/ 353 h 1624"/>
                <a:gd name="T76" fmla="*/ 206 w 1600"/>
                <a:gd name="T77" fmla="*/ 338 h 1624"/>
                <a:gd name="T78" fmla="*/ 205 w 1600"/>
                <a:gd name="T79" fmla="*/ 334 h 1624"/>
                <a:gd name="T80" fmla="*/ 203 w 1600"/>
                <a:gd name="T81" fmla="*/ 331 h 1624"/>
                <a:gd name="T82" fmla="*/ 202 w 1600"/>
                <a:gd name="T83" fmla="*/ 330 h 1624"/>
                <a:gd name="T84" fmla="*/ 199 w 1600"/>
                <a:gd name="T85" fmla="*/ 328 h 1624"/>
                <a:gd name="T86" fmla="*/ 190 w 1600"/>
                <a:gd name="T87" fmla="*/ 321 h 1624"/>
                <a:gd name="T88" fmla="*/ 188 w 1600"/>
                <a:gd name="T89" fmla="*/ 318 h 1624"/>
                <a:gd name="T90" fmla="*/ 188 w 1600"/>
                <a:gd name="T91" fmla="*/ 316 h 1624"/>
                <a:gd name="T92" fmla="*/ 188 w 1600"/>
                <a:gd name="T93" fmla="*/ 314 h 1624"/>
                <a:gd name="T94" fmla="*/ 188 w 1600"/>
                <a:gd name="T95" fmla="*/ 313 h 1624"/>
                <a:gd name="T96" fmla="*/ 189 w 1600"/>
                <a:gd name="T97" fmla="*/ 312 h 1624"/>
                <a:gd name="T98" fmla="*/ 190 w 1600"/>
                <a:gd name="T99" fmla="*/ 310 h 1624"/>
                <a:gd name="T100" fmla="*/ 192 w 1600"/>
                <a:gd name="T101" fmla="*/ 308 h 1624"/>
                <a:gd name="T102" fmla="*/ 195 w 1600"/>
                <a:gd name="T103" fmla="*/ 307 h 1624"/>
                <a:gd name="T104" fmla="*/ 197 w 1600"/>
                <a:gd name="T105" fmla="*/ 307 h 1624"/>
                <a:gd name="T106" fmla="*/ 201 w 1600"/>
                <a:gd name="T107" fmla="*/ 305 h 1624"/>
                <a:gd name="T108" fmla="*/ 264 w 1600"/>
                <a:gd name="T109" fmla="*/ 0 h 16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3805" y="1643"/>
              <a:ext cx="78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Cold Chain Supplier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47817" name="Group 9"/>
          <p:cNvGrpSpPr>
            <a:grpSpLocks/>
          </p:cNvGrpSpPr>
          <p:nvPr/>
        </p:nvGrpSpPr>
        <p:grpSpPr bwMode="auto">
          <a:xfrm>
            <a:off x="6910388" y="4224338"/>
            <a:ext cx="1739900" cy="1503362"/>
            <a:chOff x="3632" y="2767"/>
            <a:chExt cx="1096" cy="947"/>
          </a:xfrm>
        </p:grpSpPr>
        <p:sp>
          <p:nvSpPr>
            <p:cNvPr id="28687" name="Freeform 10"/>
            <p:cNvSpPr>
              <a:spLocks/>
            </p:cNvSpPr>
            <p:nvPr/>
          </p:nvSpPr>
          <p:spPr bwMode="auto">
            <a:xfrm>
              <a:off x="3632" y="2767"/>
              <a:ext cx="1096" cy="947"/>
            </a:xfrm>
            <a:custGeom>
              <a:avLst/>
              <a:gdLst>
                <a:gd name="T0" fmla="*/ 200 w 1600"/>
                <a:gd name="T1" fmla="*/ 1 h 1382"/>
                <a:gd name="T2" fmla="*/ 197 w 1600"/>
                <a:gd name="T3" fmla="*/ 2 h 1382"/>
                <a:gd name="T4" fmla="*/ 195 w 1600"/>
                <a:gd name="T5" fmla="*/ 3 h 1382"/>
                <a:gd name="T6" fmla="*/ 193 w 1600"/>
                <a:gd name="T7" fmla="*/ 3 h 1382"/>
                <a:gd name="T8" fmla="*/ 191 w 1600"/>
                <a:gd name="T9" fmla="*/ 5 h 1382"/>
                <a:gd name="T10" fmla="*/ 190 w 1600"/>
                <a:gd name="T11" fmla="*/ 6 h 1382"/>
                <a:gd name="T12" fmla="*/ 189 w 1600"/>
                <a:gd name="T13" fmla="*/ 8 h 1382"/>
                <a:gd name="T14" fmla="*/ 188 w 1600"/>
                <a:gd name="T15" fmla="*/ 9 h 1382"/>
                <a:gd name="T16" fmla="*/ 188 w 1600"/>
                <a:gd name="T17" fmla="*/ 10 h 1382"/>
                <a:gd name="T18" fmla="*/ 188 w 1600"/>
                <a:gd name="T19" fmla="*/ 13 h 1382"/>
                <a:gd name="T20" fmla="*/ 188 w 1600"/>
                <a:gd name="T21" fmla="*/ 14 h 1382"/>
                <a:gd name="T22" fmla="*/ 190 w 1600"/>
                <a:gd name="T23" fmla="*/ 18 h 1382"/>
                <a:gd name="T24" fmla="*/ 199 w 1600"/>
                <a:gd name="T25" fmla="*/ 24 h 1382"/>
                <a:gd name="T26" fmla="*/ 201 w 1600"/>
                <a:gd name="T27" fmla="*/ 25 h 1382"/>
                <a:gd name="T28" fmla="*/ 203 w 1600"/>
                <a:gd name="T29" fmla="*/ 27 h 1382"/>
                <a:gd name="T30" fmla="*/ 205 w 1600"/>
                <a:gd name="T31" fmla="*/ 29 h 1382"/>
                <a:gd name="T32" fmla="*/ 206 w 1600"/>
                <a:gd name="T33" fmla="*/ 32 h 1382"/>
                <a:gd name="T34" fmla="*/ 206 w 1600"/>
                <a:gd name="T35" fmla="*/ 34 h 1382"/>
                <a:gd name="T36" fmla="*/ 200 w 1600"/>
                <a:gd name="T37" fmla="*/ 45 h 1382"/>
                <a:gd name="T38" fmla="*/ 174 w 1600"/>
                <a:gd name="T39" fmla="*/ 53 h 1382"/>
                <a:gd name="T40" fmla="*/ 150 w 1600"/>
                <a:gd name="T41" fmla="*/ 47 h 1382"/>
                <a:gd name="T42" fmla="*/ 142 w 1600"/>
                <a:gd name="T43" fmla="*/ 34 h 1382"/>
                <a:gd name="T44" fmla="*/ 142 w 1600"/>
                <a:gd name="T45" fmla="*/ 32 h 1382"/>
                <a:gd name="T46" fmla="*/ 143 w 1600"/>
                <a:gd name="T47" fmla="*/ 31 h 1382"/>
                <a:gd name="T48" fmla="*/ 145 w 1600"/>
                <a:gd name="T49" fmla="*/ 27 h 1382"/>
                <a:gd name="T50" fmla="*/ 145 w 1600"/>
                <a:gd name="T51" fmla="*/ 26 h 1382"/>
                <a:gd name="T52" fmla="*/ 148 w 1600"/>
                <a:gd name="T53" fmla="*/ 24 h 1382"/>
                <a:gd name="T54" fmla="*/ 154 w 1600"/>
                <a:gd name="T55" fmla="*/ 20 h 1382"/>
                <a:gd name="T56" fmla="*/ 160 w 1600"/>
                <a:gd name="T57" fmla="*/ 14 h 1382"/>
                <a:gd name="T58" fmla="*/ 160 w 1600"/>
                <a:gd name="T59" fmla="*/ 13 h 1382"/>
                <a:gd name="T60" fmla="*/ 160 w 1600"/>
                <a:gd name="T61" fmla="*/ 10 h 1382"/>
                <a:gd name="T62" fmla="*/ 160 w 1600"/>
                <a:gd name="T63" fmla="*/ 9 h 1382"/>
                <a:gd name="T64" fmla="*/ 159 w 1600"/>
                <a:gd name="T65" fmla="*/ 8 h 1382"/>
                <a:gd name="T66" fmla="*/ 158 w 1600"/>
                <a:gd name="T67" fmla="*/ 6 h 1382"/>
                <a:gd name="T68" fmla="*/ 156 w 1600"/>
                <a:gd name="T69" fmla="*/ 5 h 1382"/>
                <a:gd name="T70" fmla="*/ 155 w 1600"/>
                <a:gd name="T71" fmla="*/ 3 h 1382"/>
                <a:gd name="T72" fmla="*/ 153 w 1600"/>
                <a:gd name="T73" fmla="*/ 3 h 1382"/>
                <a:gd name="T74" fmla="*/ 151 w 1600"/>
                <a:gd name="T75" fmla="*/ 2 h 1382"/>
                <a:gd name="T76" fmla="*/ 148 w 1600"/>
                <a:gd name="T77" fmla="*/ 1 h 1382"/>
                <a:gd name="T78" fmla="*/ 88 w 1600"/>
                <a:gd name="T79" fmla="*/ 1 h 1382"/>
                <a:gd name="T80" fmla="*/ 58 w 1600"/>
                <a:gd name="T81" fmla="*/ 66 h 1382"/>
                <a:gd name="T82" fmla="*/ 66 w 1600"/>
                <a:gd name="T83" fmla="*/ 71 h 1382"/>
                <a:gd name="T84" fmla="*/ 84 w 1600"/>
                <a:gd name="T85" fmla="*/ 64 h 1382"/>
                <a:gd name="T86" fmla="*/ 93 w 1600"/>
                <a:gd name="T87" fmla="*/ 69 h 1382"/>
                <a:gd name="T88" fmla="*/ 95 w 1600"/>
                <a:gd name="T89" fmla="*/ 89 h 1382"/>
                <a:gd name="T90" fmla="*/ 84 w 1600"/>
                <a:gd name="T91" fmla="*/ 110 h 1382"/>
                <a:gd name="T92" fmla="*/ 65 w 1600"/>
                <a:gd name="T93" fmla="*/ 123 h 1382"/>
                <a:gd name="T94" fmla="*/ 54 w 1600"/>
                <a:gd name="T95" fmla="*/ 118 h 1382"/>
                <a:gd name="T96" fmla="*/ 51 w 1600"/>
                <a:gd name="T97" fmla="*/ 100 h 1382"/>
                <a:gd name="T98" fmla="*/ 45 w 1600"/>
                <a:gd name="T99" fmla="*/ 93 h 1382"/>
                <a:gd name="T100" fmla="*/ 1 w 1600"/>
                <a:gd name="T101" fmla="*/ 152 h 1382"/>
                <a:gd name="T102" fmla="*/ 32 w 1600"/>
                <a:gd name="T103" fmla="*/ 205 h 1382"/>
                <a:gd name="T104" fmla="*/ 44 w 1600"/>
                <a:gd name="T105" fmla="*/ 210 h 1382"/>
                <a:gd name="T106" fmla="*/ 50 w 1600"/>
                <a:gd name="T107" fmla="*/ 204 h 1382"/>
                <a:gd name="T108" fmla="*/ 53 w 1600"/>
                <a:gd name="T109" fmla="*/ 186 h 1382"/>
                <a:gd name="T110" fmla="*/ 63 w 1600"/>
                <a:gd name="T111" fmla="*/ 181 h 1382"/>
                <a:gd name="T112" fmla="*/ 82 w 1600"/>
                <a:gd name="T113" fmla="*/ 190 h 1382"/>
                <a:gd name="T114" fmla="*/ 93 w 1600"/>
                <a:gd name="T115" fmla="*/ 209 h 1382"/>
                <a:gd name="T116" fmla="*/ 95 w 1600"/>
                <a:gd name="T117" fmla="*/ 232 h 1382"/>
                <a:gd name="T118" fmla="*/ 83 w 1600"/>
                <a:gd name="T119" fmla="*/ 239 h 1382"/>
                <a:gd name="T120" fmla="*/ 68 w 1600"/>
                <a:gd name="T121" fmla="*/ 233 h 1382"/>
                <a:gd name="T122" fmla="*/ 58 w 1600"/>
                <a:gd name="T123" fmla="*/ 236 h 1382"/>
                <a:gd name="T124" fmla="*/ 88 w 1600"/>
                <a:gd name="T125" fmla="*/ 305 h 1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chemeClr val="bg2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88" name="Text Box 11"/>
            <p:cNvSpPr txBox="1">
              <a:spLocks noChangeArrowheads="1"/>
            </p:cNvSpPr>
            <p:nvPr/>
          </p:nvSpPr>
          <p:spPr bwMode="auto">
            <a:xfrm>
              <a:off x="3805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Hospital</a:t>
              </a:r>
            </a:p>
          </p:txBody>
        </p:sp>
      </p:grpSp>
      <p:grpSp>
        <p:nvGrpSpPr>
          <p:cNvPr id="247820" name="Group 12"/>
          <p:cNvGrpSpPr>
            <a:grpSpLocks/>
          </p:cNvGrpSpPr>
          <p:nvPr/>
        </p:nvGrpSpPr>
        <p:grpSpPr bwMode="auto">
          <a:xfrm>
            <a:off x="4826000" y="5230813"/>
            <a:ext cx="1774825" cy="1508125"/>
            <a:chOff x="2428" y="3297"/>
            <a:chExt cx="1118" cy="950"/>
          </a:xfrm>
        </p:grpSpPr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2428" y="3297"/>
              <a:ext cx="1118" cy="950"/>
            </a:xfrm>
            <a:custGeom>
              <a:avLst/>
              <a:gdLst>
                <a:gd name="T0" fmla="*/ 352 w 1632"/>
                <a:gd name="T1" fmla="*/ 84 h 1386"/>
                <a:gd name="T2" fmla="*/ 358 w 1632"/>
                <a:gd name="T3" fmla="*/ 80 h 1386"/>
                <a:gd name="T4" fmla="*/ 360 w 1632"/>
                <a:gd name="T5" fmla="*/ 66 h 1386"/>
                <a:gd name="T6" fmla="*/ 352 w 1632"/>
                <a:gd name="T7" fmla="*/ 47 h 1386"/>
                <a:gd name="T8" fmla="*/ 346 w 1632"/>
                <a:gd name="T9" fmla="*/ 38 h 1386"/>
                <a:gd name="T10" fmla="*/ 332 w 1632"/>
                <a:gd name="T11" fmla="*/ 28 h 1386"/>
                <a:gd name="T12" fmla="*/ 325 w 1632"/>
                <a:gd name="T13" fmla="*/ 28 h 1386"/>
                <a:gd name="T14" fmla="*/ 318 w 1632"/>
                <a:gd name="T15" fmla="*/ 32 h 1386"/>
                <a:gd name="T16" fmla="*/ 316 w 1632"/>
                <a:gd name="T17" fmla="*/ 43 h 1386"/>
                <a:gd name="T18" fmla="*/ 313 w 1632"/>
                <a:gd name="T19" fmla="*/ 53 h 1386"/>
                <a:gd name="T20" fmla="*/ 308 w 1632"/>
                <a:gd name="T21" fmla="*/ 58 h 1386"/>
                <a:gd name="T22" fmla="*/ 303 w 1632"/>
                <a:gd name="T23" fmla="*/ 57 h 1386"/>
                <a:gd name="T24" fmla="*/ 264 w 1632"/>
                <a:gd name="T25" fmla="*/ 0 h 1386"/>
                <a:gd name="T26" fmla="*/ 196 w 1632"/>
                <a:gd name="T27" fmla="*/ 3 h 1386"/>
                <a:gd name="T28" fmla="*/ 190 w 1632"/>
                <a:gd name="T29" fmla="*/ 11 h 1386"/>
                <a:gd name="T30" fmla="*/ 192 w 1632"/>
                <a:gd name="T31" fmla="*/ 17 h 1386"/>
                <a:gd name="T32" fmla="*/ 202 w 1632"/>
                <a:gd name="T33" fmla="*/ 25 h 1386"/>
                <a:gd name="T34" fmla="*/ 208 w 1632"/>
                <a:gd name="T35" fmla="*/ 32 h 1386"/>
                <a:gd name="T36" fmla="*/ 207 w 1632"/>
                <a:gd name="T37" fmla="*/ 40 h 1386"/>
                <a:gd name="T38" fmla="*/ 201 w 1632"/>
                <a:gd name="T39" fmla="*/ 47 h 1386"/>
                <a:gd name="T40" fmla="*/ 181 w 1632"/>
                <a:gd name="T41" fmla="*/ 53 h 1386"/>
                <a:gd name="T42" fmla="*/ 167 w 1632"/>
                <a:gd name="T43" fmla="*/ 53 h 1386"/>
                <a:gd name="T44" fmla="*/ 150 w 1632"/>
                <a:gd name="T45" fmla="*/ 45 h 1386"/>
                <a:gd name="T46" fmla="*/ 145 w 1632"/>
                <a:gd name="T47" fmla="*/ 38 h 1386"/>
                <a:gd name="T48" fmla="*/ 145 w 1632"/>
                <a:gd name="T49" fmla="*/ 31 h 1386"/>
                <a:gd name="T50" fmla="*/ 153 w 1632"/>
                <a:gd name="T51" fmla="*/ 23 h 1386"/>
                <a:gd name="T52" fmla="*/ 161 w 1632"/>
                <a:gd name="T53" fmla="*/ 16 h 1386"/>
                <a:gd name="T54" fmla="*/ 162 w 1632"/>
                <a:gd name="T55" fmla="*/ 9 h 1386"/>
                <a:gd name="T56" fmla="*/ 151 w 1632"/>
                <a:gd name="T57" fmla="*/ 1 h 1386"/>
                <a:gd name="T58" fmla="*/ 54 w 1632"/>
                <a:gd name="T59" fmla="*/ 59 h 1386"/>
                <a:gd name="T60" fmla="*/ 53 w 1632"/>
                <a:gd name="T61" fmla="*/ 74 h 1386"/>
                <a:gd name="T62" fmla="*/ 58 w 1632"/>
                <a:gd name="T63" fmla="*/ 78 h 1386"/>
                <a:gd name="T64" fmla="*/ 68 w 1632"/>
                <a:gd name="T65" fmla="*/ 77 h 1386"/>
                <a:gd name="T66" fmla="*/ 79 w 1632"/>
                <a:gd name="T67" fmla="*/ 73 h 1386"/>
                <a:gd name="T68" fmla="*/ 86 w 1632"/>
                <a:gd name="T69" fmla="*/ 74 h 1386"/>
                <a:gd name="T70" fmla="*/ 92 w 1632"/>
                <a:gd name="T71" fmla="*/ 82 h 1386"/>
                <a:gd name="T72" fmla="*/ 92 w 1632"/>
                <a:gd name="T73" fmla="*/ 97 h 1386"/>
                <a:gd name="T74" fmla="*/ 86 w 1632"/>
                <a:gd name="T75" fmla="*/ 111 h 1386"/>
                <a:gd name="T76" fmla="*/ 73 w 1632"/>
                <a:gd name="T77" fmla="*/ 126 h 1386"/>
                <a:gd name="T78" fmla="*/ 60 w 1632"/>
                <a:gd name="T79" fmla="*/ 131 h 1386"/>
                <a:gd name="T80" fmla="*/ 54 w 1632"/>
                <a:gd name="T81" fmla="*/ 130 h 1386"/>
                <a:gd name="T82" fmla="*/ 49 w 1632"/>
                <a:gd name="T83" fmla="*/ 123 h 1386"/>
                <a:gd name="T84" fmla="*/ 47 w 1632"/>
                <a:gd name="T85" fmla="*/ 108 h 1386"/>
                <a:gd name="T86" fmla="*/ 42 w 1632"/>
                <a:gd name="T87" fmla="*/ 101 h 1386"/>
                <a:gd name="T88" fmla="*/ 36 w 1632"/>
                <a:gd name="T89" fmla="*/ 102 h 1386"/>
                <a:gd name="T90" fmla="*/ 1 w 1632"/>
                <a:gd name="T91" fmla="*/ 152 h 1386"/>
                <a:gd name="T92" fmla="*/ 264 w 1632"/>
                <a:gd name="T93" fmla="*/ 306 h 1386"/>
                <a:gd name="T94" fmla="*/ 321 w 1632"/>
                <a:gd name="T95" fmla="*/ 99 h 1386"/>
                <a:gd name="T96" fmla="*/ 321 w 1632"/>
                <a:gd name="T97" fmla="*/ 84 h 1386"/>
                <a:gd name="T98" fmla="*/ 326 w 1632"/>
                <a:gd name="T99" fmla="*/ 80 h 1386"/>
                <a:gd name="T100" fmla="*/ 334 w 1632"/>
                <a:gd name="T101" fmla="*/ 80 h 1386"/>
                <a:gd name="T102" fmla="*/ 347 w 1632"/>
                <a:gd name="T103" fmla="*/ 86 h 1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617" y="3585"/>
              <a:ext cx="7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 Home</a:t>
              </a:r>
            </a:p>
          </p:txBody>
        </p:sp>
      </p:grpSp>
      <p:grpSp>
        <p:nvGrpSpPr>
          <p:cNvPr id="247823" name="Group 15"/>
          <p:cNvGrpSpPr>
            <a:grpSpLocks/>
          </p:cNvGrpSpPr>
          <p:nvPr/>
        </p:nvGrpSpPr>
        <p:grpSpPr bwMode="auto">
          <a:xfrm>
            <a:off x="457200" y="4476750"/>
            <a:ext cx="1757363" cy="1760538"/>
            <a:chOff x="1303" y="2591"/>
            <a:chExt cx="1107" cy="1109"/>
          </a:xfrm>
        </p:grpSpPr>
        <p:sp>
          <p:nvSpPr>
            <p:cNvPr id="28683" name="Freeform 16"/>
            <p:cNvSpPr>
              <a:spLocks/>
            </p:cNvSpPr>
            <p:nvPr/>
          </p:nvSpPr>
          <p:spPr bwMode="auto">
            <a:xfrm>
              <a:off x="1303" y="2591"/>
              <a:ext cx="1107" cy="1109"/>
            </a:xfrm>
            <a:custGeom>
              <a:avLst/>
              <a:gdLst>
                <a:gd name="T0" fmla="*/ 299 w 1616"/>
                <a:gd name="T1" fmla="*/ 307 h 1618"/>
                <a:gd name="T2" fmla="*/ 308 w 1616"/>
                <a:gd name="T3" fmla="*/ 308 h 1618"/>
                <a:gd name="T4" fmla="*/ 312 w 1616"/>
                <a:gd name="T5" fmla="*/ 320 h 1618"/>
                <a:gd name="T6" fmla="*/ 315 w 1616"/>
                <a:gd name="T7" fmla="*/ 333 h 1618"/>
                <a:gd name="T8" fmla="*/ 324 w 1616"/>
                <a:gd name="T9" fmla="*/ 336 h 1618"/>
                <a:gd name="T10" fmla="*/ 340 w 1616"/>
                <a:gd name="T11" fmla="*/ 328 h 1618"/>
                <a:gd name="T12" fmla="*/ 351 w 1616"/>
                <a:gd name="T13" fmla="*/ 313 h 1618"/>
                <a:gd name="T14" fmla="*/ 356 w 1616"/>
                <a:gd name="T15" fmla="*/ 289 h 1618"/>
                <a:gd name="T16" fmla="*/ 349 w 1616"/>
                <a:gd name="T17" fmla="*/ 280 h 1618"/>
                <a:gd name="T18" fmla="*/ 340 w 1616"/>
                <a:gd name="T19" fmla="*/ 278 h 1618"/>
                <a:gd name="T20" fmla="*/ 326 w 1616"/>
                <a:gd name="T21" fmla="*/ 284 h 1618"/>
                <a:gd name="T22" fmla="*/ 318 w 1616"/>
                <a:gd name="T23" fmla="*/ 281 h 1618"/>
                <a:gd name="T24" fmla="*/ 318 w 1616"/>
                <a:gd name="T25" fmla="*/ 265 h 1618"/>
                <a:gd name="T26" fmla="*/ 322 w 1616"/>
                <a:gd name="T27" fmla="*/ 153 h 1618"/>
                <a:gd name="T28" fmla="*/ 307 w 1616"/>
                <a:gd name="T29" fmla="*/ 144 h 1618"/>
                <a:gd name="T30" fmla="*/ 300 w 1616"/>
                <a:gd name="T31" fmla="*/ 150 h 1618"/>
                <a:gd name="T32" fmla="*/ 299 w 1616"/>
                <a:gd name="T33" fmla="*/ 166 h 1618"/>
                <a:gd name="T34" fmla="*/ 293 w 1616"/>
                <a:gd name="T35" fmla="*/ 173 h 1618"/>
                <a:gd name="T36" fmla="*/ 281 w 1616"/>
                <a:gd name="T37" fmla="*/ 173 h 1618"/>
                <a:gd name="T38" fmla="*/ 263 w 1616"/>
                <a:gd name="T39" fmla="*/ 158 h 1618"/>
                <a:gd name="T40" fmla="*/ 256 w 1616"/>
                <a:gd name="T41" fmla="*/ 141 h 1618"/>
                <a:gd name="T42" fmla="*/ 256 w 1616"/>
                <a:gd name="T43" fmla="*/ 123 h 1618"/>
                <a:gd name="T44" fmla="*/ 264 w 1616"/>
                <a:gd name="T45" fmla="*/ 117 h 1618"/>
                <a:gd name="T46" fmla="*/ 276 w 1616"/>
                <a:gd name="T47" fmla="*/ 119 h 1618"/>
                <a:gd name="T48" fmla="*/ 289 w 1616"/>
                <a:gd name="T49" fmla="*/ 122 h 1618"/>
                <a:gd name="T50" fmla="*/ 295 w 1616"/>
                <a:gd name="T51" fmla="*/ 115 h 1618"/>
                <a:gd name="T52" fmla="*/ 264 w 1616"/>
                <a:gd name="T53" fmla="*/ 53 h 1618"/>
                <a:gd name="T54" fmla="*/ 199 w 1616"/>
                <a:gd name="T55" fmla="*/ 51 h 1618"/>
                <a:gd name="T56" fmla="*/ 197 w 1616"/>
                <a:gd name="T57" fmla="*/ 50 h 1618"/>
                <a:gd name="T58" fmla="*/ 196 w 1616"/>
                <a:gd name="T59" fmla="*/ 50 h 1618"/>
                <a:gd name="T60" fmla="*/ 195 w 1616"/>
                <a:gd name="T61" fmla="*/ 49 h 1618"/>
                <a:gd name="T62" fmla="*/ 194 w 1616"/>
                <a:gd name="T63" fmla="*/ 47 h 1618"/>
                <a:gd name="T64" fmla="*/ 193 w 1616"/>
                <a:gd name="T65" fmla="*/ 47 h 1618"/>
                <a:gd name="T66" fmla="*/ 192 w 1616"/>
                <a:gd name="T67" fmla="*/ 46 h 1618"/>
                <a:gd name="T68" fmla="*/ 192 w 1616"/>
                <a:gd name="T69" fmla="*/ 45 h 1618"/>
                <a:gd name="T70" fmla="*/ 191 w 1616"/>
                <a:gd name="T71" fmla="*/ 44 h 1618"/>
                <a:gd name="T72" fmla="*/ 191 w 1616"/>
                <a:gd name="T73" fmla="*/ 42 h 1618"/>
                <a:gd name="T74" fmla="*/ 191 w 1616"/>
                <a:gd name="T75" fmla="*/ 42 h 1618"/>
                <a:gd name="T76" fmla="*/ 197 w 1616"/>
                <a:gd name="T77" fmla="*/ 32 h 1618"/>
                <a:gd name="T78" fmla="*/ 208 w 1616"/>
                <a:gd name="T79" fmla="*/ 23 h 1618"/>
                <a:gd name="T80" fmla="*/ 208 w 1616"/>
                <a:gd name="T81" fmla="*/ 14 h 1618"/>
                <a:gd name="T82" fmla="*/ 197 w 1616"/>
                <a:gd name="T83" fmla="*/ 3 h 1618"/>
                <a:gd name="T84" fmla="*/ 177 w 1616"/>
                <a:gd name="T85" fmla="*/ 0 h 1618"/>
                <a:gd name="T86" fmla="*/ 153 w 1616"/>
                <a:gd name="T87" fmla="*/ 7 h 1618"/>
                <a:gd name="T88" fmla="*/ 145 w 1616"/>
                <a:gd name="T89" fmla="*/ 16 h 1618"/>
                <a:gd name="T90" fmla="*/ 147 w 1616"/>
                <a:gd name="T91" fmla="*/ 25 h 1618"/>
                <a:gd name="T92" fmla="*/ 160 w 1616"/>
                <a:gd name="T93" fmla="*/ 35 h 1618"/>
                <a:gd name="T94" fmla="*/ 163 w 1616"/>
                <a:gd name="T95" fmla="*/ 42 h 1618"/>
                <a:gd name="T96" fmla="*/ 163 w 1616"/>
                <a:gd name="T97" fmla="*/ 42 h 1618"/>
                <a:gd name="T98" fmla="*/ 163 w 1616"/>
                <a:gd name="T99" fmla="*/ 45 h 1618"/>
                <a:gd name="T100" fmla="*/ 163 w 1616"/>
                <a:gd name="T101" fmla="*/ 45 h 1618"/>
                <a:gd name="T102" fmla="*/ 162 w 1616"/>
                <a:gd name="T103" fmla="*/ 47 h 1618"/>
                <a:gd name="T104" fmla="*/ 161 w 1616"/>
                <a:gd name="T105" fmla="*/ 47 h 1618"/>
                <a:gd name="T106" fmla="*/ 160 w 1616"/>
                <a:gd name="T107" fmla="*/ 48 h 1618"/>
                <a:gd name="T108" fmla="*/ 159 w 1616"/>
                <a:gd name="T109" fmla="*/ 49 h 1618"/>
                <a:gd name="T110" fmla="*/ 158 w 1616"/>
                <a:gd name="T111" fmla="*/ 50 h 1618"/>
                <a:gd name="T112" fmla="*/ 157 w 1616"/>
                <a:gd name="T113" fmla="*/ 50 h 1618"/>
                <a:gd name="T114" fmla="*/ 156 w 1616"/>
                <a:gd name="T115" fmla="*/ 51 h 1618"/>
                <a:gd name="T116" fmla="*/ 0 w 1616"/>
                <a:gd name="T117" fmla="*/ 204 h 1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84" name="Text Box 17"/>
            <p:cNvSpPr txBox="1">
              <a:spLocks noChangeArrowheads="1"/>
            </p:cNvSpPr>
            <p:nvPr/>
          </p:nvSpPr>
          <p:spPr bwMode="auto">
            <a:xfrm>
              <a:off x="1463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</a:t>
              </a:r>
            </a:p>
          </p:txBody>
        </p:sp>
      </p:grpSp>
      <p:grpSp>
        <p:nvGrpSpPr>
          <p:cNvPr id="247826" name="Group 18"/>
          <p:cNvGrpSpPr>
            <a:grpSpLocks/>
          </p:cNvGrpSpPr>
          <p:nvPr/>
        </p:nvGrpSpPr>
        <p:grpSpPr bwMode="auto">
          <a:xfrm>
            <a:off x="5370513" y="271463"/>
            <a:ext cx="1754187" cy="1508125"/>
            <a:chOff x="1305" y="1479"/>
            <a:chExt cx="1105" cy="950"/>
          </a:xfrm>
        </p:grpSpPr>
        <p:sp>
          <p:nvSpPr>
            <p:cNvPr id="28681" name="Freeform 19"/>
            <p:cNvSpPr>
              <a:spLocks/>
            </p:cNvSpPr>
            <p:nvPr/>
          </p:nvSpPr>
          <p:spPr bwMode="auto">
            <a:xfrm>
              <a:off x="1305" y="1479"/>
              <a:ext cx="1105" cy="950"/>
            </a:xfrm>
            <a:custGeom>
              <a:avLst/>
              <a:gdLst>
                <a:gd name="T0" fmla="*/ 153 w 1612"/>
                <a:gd name="T1" fmla="*/ 305 h 1386"/>
                <a:gd name="T2" fmla="*/ 157 w 1612"/>
                <a:gd name="T3" fmla="*/ 304 h 1386"/>
                <a:gd name="T4" fmla="*/ 158 w 1612"/>
                <a:gd name="T5" fmla="*/ 304 h 1386"/>
                <a:gd name="T6" fmla="*/ 159 w 1612"/>
                <a:gd name="T7" fmla="*/ 302 h 1386"/>
                <a:gd name="T8" fmla="*/ 160 w 1612"/>
                <a:gd name="T9" fmla="*/ 302 h 1386"/>
                <a:gd name="T10" fmla="*/ 161 w 1612"/>
                <a:gd name="T11" fmla="*/ 301 h 1386"/>
                <a:gd name="T12" fmla="*/ 162 w 1612"/>
                <a:gd name="T13" fmla="*/ 300 h 1386"/>
                <a:gd name="T14" fmla="*/ 162 w 1612"/>
                <a:gd name="T15" fmla="*/ 299 h 1386"/>
                <a:gd name="T16" fmla="*/ 163 w 1612"/>
                <a:gd name="T17" fmla="*/ 298 h 1386"/>
                <a:gd name="T18" fmla="*/ 164 w 1612"/>
                <a:gd name="T19" fmla="*/ 297 h 1386"/>
                <a:gd name="T20" fmla="*/ 164 w 1612"/>
                <a:gd name="T21" fmla="*/ 297 h 1386"/>
                <a:gd name="T22" fmla="*/ 158 w 1612"/>
                <a:gd name="T23" fmla="*/ 286 h 1386"/>
                <a:gd name="T24" fmla="*/ 147 w 1612"/>
                <a:gd name="T25" fmla="*/ 277 h 1386"/>
                <a:gd name="T26" fmla="*/ 145 w 1612"/>
                <a:gd name="T27" fmla="*/ 271 h 1386"/>
                <a:gd name="T28" fmla="*/ 149 w 1612"/>
                <a:gd name="T29" fmla="*/ 264 h 1386"/>
                <a:gd name="T30" fmla="*/ 168 w 1612"/>
                <a:gd name="T31" fmla="*/ 254 h 1386"/>
                <a:gd name="T32" fmla="*/ 187 w 1612"/>
                <a:gd name="T33" fmla="*/ 254 h 1386"/>
                <a:gd name="T34" fmla="*/ 206 w 1612"/>
                <a:gd name="T35" fmla="*/ 264 h 1386"/>
                <a:gd name="T36" fmla="*/ 210 w 1612"/>
                <a:gd name="T37" fmla="*/ 271 h 1386"/>
                <a:gd name="T38" fmla="*/ 208 w 1612"/>
                <a:gd name="T39" fmla="*/ 277 h 1386"/>
                <a:gd name="T40" fmla="*/ 197 w 1612"/>
                <a:gd name="T41" fmla="*/ 286 h 1386"/>
                <a:gd name="T42" fmla="*/ 192 w 1612"/>
                <a:gd name="T43" fmla="*/ 297 h 1386"/>
                <a:gd name="T44" fmla="*/ 192 w 1612"/>
                <a:gd name="T45" fmla="*/ 297 h 1386"/>
                <a:gd name="T46" fmla="*/ 192 w 1612"/>
                <a:gd name="T47" fmla="*/ 298 h 1386"/>
                <a:gd name="T48" fmla="*/ 193 w 1612"/>
                <a:gd name="T49" fmla="*/ 299 h 1386"/>
                <a:gd name="T50" fmla="*/ 193 w 1612"/>
                <a:gd name="T51" fmla="*/ 300 h 1386"/>
                <a:gd name="T52" fmla="*/ 194 w 1612"/>
                <a:gd name="T53" fmla="*/ 301 h 1386"/>
                <a:gd name="T54" fmla="*/ 195 w 1612"/>
                <a:gd name="T55" fmla="*/ 302 h 1386"/>
                <a:gd name="T56" fmla="*/ 196 w 1612"/>
                <a:gd name="T57" fmla="*/ 302 h 1386"/>
                <a:gd name="T58" fmla="*/ 197 w 1612"/>
                <a:gd name="T59" fmla="*/ 304 h 1386"/>
                <a:gd name="T60" fmla="*/ 198 w 1612"/>
                <a:gd name="T61" fmla="*/ 304 h 1386"/>
                <a:gd name="T62" fmla="*/ 202 w 1612"/>
                <a:gd name="T63" fmla="*/ 305 h 1386"/>
                <a:gd name="T64" fmla="*/ 292 w 1612"/>
                <a:gd name="T65" fmla="*/ 258 h 1386"/>
                <a:gd name="T66" fmla="*/ 293 w 1612"/>
                <a:gd name="T67" fmla="*/ 244 h 1386"/>
                <a:gd name="T68" fmla="*/ 286 w 1612"/>
                <a:gd name="T69" fmla="*/ 239 h 1386"/>
                <a:gd name="T70" fmla="*/ 272 w 1612"/>
                <a:gd name="T71" fmla="*/ 244 h 1386"/>
                <a:gd name="T72" fmla="*/ 260 w 1612"/>
                <a:gd name="T73" fmla="*/ 243 h 1386"/>
                <a:gd name="T74" fmla="*/ 255 w 1612"/>
                <a:gd name="T75" fmla="*/ 236 h 1386"/>
                <a:gd name="T76" fmla="*/ 256 w 1612"/>
                <a:gd name="T77" fmla="*/ 215 h 1386"/>
                <a:gd name="T78" fmla="*/ 266 w 1612"/>
                <a:gd name="T79" fmla="*/ 199 h 1386"/>
                <a:gd name="T80" fmla="*/ 283 w 1612"/>
                <a:gd name="T81" fmla="*/ 187 h 1386"/>
                <a:gd name="T82" fmla="*/ 292 w 1612"/>
                <a:gd name="T83" fmla="*/ 188 h 1386"/>
                <a:gd name="T84" fmla="*/ 298 w 1612"/>
                <a:gd name="T85" fmla="*/ 199 h 1386"/>
                <a:gd name="T86" fmla="*/ 301 w 1612"/>
                <a:gd name="T87" fmla="*/ 212 h 1386"/>
                <a:gd name="T88" fmla="*/ 308 w 1612"/>
                <a:gd name="T89" fmla="*/ 217 h 1386"/>
                <a:gd name="T90" fmla="*/ 353 w 1612"/>
                <a:gd name="T91" fmla="*/ 154 h 1386"/>
                <a:gd name="T92" fmla="*/ 316 w 1612"/>
                <a:gd name="T93" fmla="*/ 84 h 1386"/>
                <a:gd name="T94" fmla="*/ 319 w 1612"/>
                <a:gd name="T95" fmla="*/ 75 h 1386"/>
                <a:gd name="T96" fmla="*/ 331 w 1612"/>
                <a:gd name="T97" fmla="*/ 75 h 1386"/>
                <a:gd name="T98" fmla="*/ 345 w 1612"/>
                <a:gd name="T99" fmla="*/ 80 h 1386"/>
                <a:gd name="T100" fmla="*/ 352 w 1612"/>
                <a:gd name="T101" fmla="*/ 76 h 1386"/>
                <a:gd name="T102" fmla="*/ 356 w 1612"/>
                <a:gd name="T103" fmla="*/ 65 h 1386"/>
                <a:gd name="T104" fmla="*/ 349 w 1612"/>
                <a:gd name="T105" fmla="*/ 44 h 1386"/>
                <a:gd name="T106" fmla="*/ 331 w 1612"/>
                <a:gd name="T107" fmla="*/ 26 h 1386"/>
                <a:gd name="T108" fmla="*/ 320 w 1612"/>
                <a:gd name="T109" fmla="*/ 24 h 1386"/>
                <a:gd name="T110" fmla="*/ 313 w 1612"/>
                <a:gd name="T111" fmla="*/ 31 h 1386"/>
                <a:gd name="T112" fmla="*/ 312 w 1612"/>
                <a:gd name="T113" fmla="*/ 40 h 1386"/>
                <a:gd name="T114" fmla="*/ 307 w 1612"/>
                <a:gd name="T115" fmla="*/ 51 h 1386"/>
                <a:gd name="T116" fmla="*/ 300 w 1612"/>
                <a:gd name="T117" fmla="*/ 53 h 1386"/>
                <a:gd name="T118" fmla="*/ 88 w 1612"/>
                <a:gd name="T119" fmla="*/ 0 h 13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rgbClr val="20B7EC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682" name="Text Box 20"/>
            <p:cNvSpPr txBox="1">
              <a:spLocks noChangeArrowheads="1"/>
            </p:cNvSpPr>
            <p:nvPr/>
          </p:nvSpPr>
          <p:spPr bwMode="auto">
            <a:xfrm flipH="1">
              <a:off x="1463" y="1758"/>
              <a:ext cx="8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Medication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8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896E-6 L 0.28316 -0.025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33526E-6 L -0.15729 0.08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27746E-6 L -0.19688 -0.0649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3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3.69942E-6 L -0.11216 -0.1079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5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9306E-6 L 0.24271 -0.120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751 L -0.29444 0.291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1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288925"/>
            <a:ext cx="6877050" cy="936625"/>
          </a:xfrm>
        </p:spPr>
        <p:txBody>
          <a:bodyPr/>
          <a:lstStyle/>
          <a:p>
            <a:pPr eaLnBrk="1" hangingPunct="1"/>
            <a:r>
              <a:rPr lang="en-IE" sz="6200" b="1" smtClean="0">
                <a:solidFill>
                  <a:srgbClr val="091D67"/>
                </a:solidFill>
              </a:rPr>
              <a:t>Piece missing!</a:t>
            </a:r>
            <a:endParaRPr lang="en-GB" sz="6200" b="1" smtClean="0">
              <a:solidFill>
                <a:srgbClr val="091D67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932238" y="1282700"/>
            <a:ext cx="1833562" cy="1508125"/>
            <a:chOff x="2428" y="893"/>
            <a:chExt cx="1155" cy="950"/>
          </a:xfrm>
        </p:grpSpPr>
        <p:sp>
          <p:nvSpPr>
            <p:cNvPr id="29716" name="Freeform 5"/>
            <p:cNvSpPr>
              <a:spLocks/>
            </p:cNvSpPr>
            <p:nvPr/>
          </p:nvSpPr>
          <p:spPr bwMode="auto">
            <a:xfrm>
              <a:off x="2428" y="893"/>
              <a:ext cx="1122" cy="950"/>
            </a:xfrm>
            <a:custGeom>
              <a:avLst/>
              <a:gdLst>
                <a:gd name="T0" fmla="*/ 44 w 1636"/>
                <a:gd name="T1" fmla="*/ 200 h 1386"/>
                <a:gd name="T2" fmla="*/ 47 w 1636"/>
                <a:gd name="T3" fmla="*/ 192 h 1386"/>
                <a:gd name="T4" fmla="*/ 47 w 1636"/>
                <a:gd name="T5" fmla="*/ 184 h 1386"/>
                <a:gd name="T6" fmla="*/ 51 w 1636"/>
                <a:gd name="T7" fmla="*/ 177 h 1386"/>
                <a:gd name="T8" fmla="*/ 58 w 1636"/>
                <a:gd name="T9" fmla="*/ 173 h 1386"/>
                <a:gd name="T10" fmla="*/ 67 w 1636"/>
                <a:gd name="T11" fmla="*/ 175 h 1386"/>
                <a:gd name="T12" fmla="*/ 83 w 1636"/>
                <a:gd name="T13" fmla="*/ 190 h 1386"/>
                <a:gd name="T14" fmla="*/ 90 w 1636"/>
                <a:gd name="T15" fmla="*/ 204 h 1386"/>
                <a:gd name="T16" fmla="*/ 92 w 1636"/>
                <a:gd name="T17" fmla="*/ 217 h 1386"/>
                <a:gd name="T18" fmla="*/ 89 w 1636"/>
                <a:gd name="T19" fmla="*/ 228 h 1386"/>
                <a:gd name="T20" fmla="*/ 84 w 1636"/>
                <a:gd name="T21" fmla="*/ 232 h 1386"/>
                <a:gd name="T22" fmla="*/ 77 w 1636"/>
                <a:gd name="T23" fmla="*/ 234 h 1386"/>
                <a:gd name="T24" fmla="*/ 63 w 1636"/>
                <a:gd name="T25" fmla="*/ 227 h 1386"/>
                <a:gd name="T26" fmla="*/ 55 w 1636"/>
                <a:gd name="T27" fmla="*/ 229 h 1386"/>
                <a:gd name="T28" fmla="*/ 52 w 1636"/>
                <a:gd name="T29" fmla="*/ 234 h 1386"/>
                <a:gd name="T30" fmla="*/ 53 w 1636"/>
                <a:gd name="T31" fmla="*/ 243 h 1386"/>
                <a:gd name="T32" fmla="*/ 88 w 1636"/>
                <a:gd name="T33" fmla="*/ 305 h 1386"/>
                <a:gd name="T34" fmla="*/ 147 w 1636"/>
                <a:gd name="T35" fmla="*/ 306 h 1386"/>
                <a:gd name="T36" fmla="*/ 161 w 1636"/>
                <a:gd name="T37" fmla="*/ 300 h 1386"/>
                <a:gd name="T38" fmla="*/ 163 w 1636"/>
                <a:gd name="T39" fmla="*/ 293 h 1386"/>
                <a:gd name="T40" fmla="*/ 157 w 1636"/>
                <a:gd name="T41" fmla="*/ 284 h 1386"/>
                <a:gd name="T42" fmla="*/ 146 w 1636"/>
                <a:gd name="T43" fmla="*/ 277 h 1386"/>
                <a:gd name="T44" fmla="*/ 145 w 1636"/>
                <a:gd name="T45" fmla="*/ 271 h 1386"/>
                <a:gd name="T46" fmla="*/ 148 w 1636"/>
                <a:gd name="T47" fmla="*/ 262 h 1386"/>
                <a:gd name="T48" fmla="*/ 162 w 1636"/>
                <a:gd name="T49" fmla="*/ 255 h 1386"/>
                <a:gd name="T50" fmla="*/ 176 w 1636"/>
                <a:gd name="T51" fmla="*/ 252 h 1386"/>
                <a:gd name="T52" fmla="*/ 197 w 1636"/>
                <a:gd name="T53" fmla="*/ 256 h 1386"/>
                <a:gd name="T54" fmla="*/ 207 w 1636"/>
                <a:gd name="T55" fmla="*/ 265 h 1386"/>
                <a:gd name="T56" fmla="*/ 208 w 1636"/>
                <a:gd name="T57" fmla="*/ 271 h 1386"/>
                <a:gd name="T58" fmla="*/ 206 w 1636"/>
                <a:gd name="T59" fmla="*/ 279 h 1386"/>
                <a:gd name="T60" fmla="*/ 193 w 1636"/>
                <a:gd name="T61" fmla="*/ 287 h 1386"/>
                <a:gd name="T62" fmla="*/ 191 w 1636"/>
                <a:gd name="T63" fmla="*/ 295 h 1386"/>
                <a:gd name="T64" fmla="*/ 194 w 1636"/>
                <a:gd name="T65" fmla="*/ 301 h 1386"/>
                <a:gd name="T66" fmla="*/ 264 w 1636"/>
                <a:gd name="T67" fmla="*/ 306 h 1386"/>
                <a:gd name="T68" fmla="*/ 265 w 1636"/>
                <a:gd name="T69" fmla="*/ 304 h 1386"/>
                <a:gd name="T70" fmla="*/ 296 w 1636"/>
                <a:gd name="T71" fmla="*/ 252 h 1386"/>
                <a:gd name="T72" fmla="*/ 309 w 1636"/>
                <a:gd name="T73" fmla="*/ 244 h 1386"/>
                <a:gd name="T74" fmla="*/ 314 w 1636"/>
                <a:gd name="T75" fmla="*/ 246 h 1386"/>
                <a:gd name="T76" fmla="*/ 318 w 1636"/>
                <a:gd name="T77" fmla="*/ 254 h 1386"/>
                <a:gd name="T78" fmla="*/ 320 w 1636"/>
                <a:gd name="T79" fmla="*/ 267 h 1386"/>
                <a:gd name="T80" fmla="*/ 324 w 1636"/>
                <a:gd name="T81" fmla="*/ 271 h 1386"/>
                <a:gd name="T82" fmla="*/ 333 w 1636"/>
                <a:gd name="T83" fmla="*/ 273 h 1386"/>
                <a:gd name="T84" fmla="*/ 346 w 1636"/>
                <a:gd name="T85" fmla="*/ 265 h 1386"/>
                <a:gd name="T86" fmla="*/ 356 w 1636"/>
                <a:gd name="T87" fmla="*/ 254 h 1386"/>
                <a:gd name="T88" fmla="*/ 361 w 1636"/>
                <a:gd name="T89" fmla="*/ 241 h 1386"/>
                <a:gd name="T90" fmla="*/ 361 w 1636"/>
                <a:gd name="T91" fmla="*/ 226 h 1386"/>
                <a:gd name="T92" fmla="*/ 355 w 1636"/>
                <a:gd name="T93" fmla="*/ 219 h 1386"/>
                <a:gd name="T94" fmla="*/ 348 w 1636"/>
                <a:gd name="T95" fmla="*/ 217 h 1386"/>
                <a:gd name="T96" fmla="*/ 335 w 1636"/>
                <a:gd name="T97" fmla="*/ 223 h 1386"/>
                <a:gd name="T98" fmla="*/ 326 w 1636"/>
                <a:gd name="T99" fmla="*/ 222 h 1386"/>
                <a:gd name="T100" fmla="*/ 322 w 1636"/>
                <a:gd name="T101" fmla="*/ 217 h 1386"/>
                <a:gd name="T102" fmla="*/ 324 w 1636"/>
                <a:gd name="T103" fmla="*/ 204 h 1386"/>
                <a:gd name="T104" fmla="*/ 350 w 1636"/>
                <a:gd name="T105" fmla="*/ 147 h 1386"/>
                <a:gd name="T106" fmla="*/ 71 w 1636"/>
                <a:gd name="T107" fmla="*/ 29 h 1386"/>
                <a:gd name="T108" fmla="*/ 29 w 1636"/>
                <a:gd name="T109" fmla="*/ 199 h 1386"/>
                <a:gd name="T110" fmla="*/ 39 w 1636"/>
                <a:gd name="T111" fmla="*/ 204 h 13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17" name="Text Box 6"/>
            <p:cNvSpPr txBox="1">
              <a:spLocks noChangeArrowheads="1"/>
            </p:cNvSpPr>
            <p:nvPr/>
          </p:nvSpPr>
          <p:spPr bwMode="auto">
            <a:xfrm>
              <a:off x="2428" y="1221"/>
              <a:ext cx="11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Manufacturer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5226050" y="2036763"/>
            <a:ext cx="1739900" cy="1765300"/>
            <a:chOff x="3632" y="1479"/>
            <a:chExt cx="1096" cy="1112"/>
          </a:xfrm>
        </p:grpSpPr>
        <p:sp>
          <p:nvSpPr>
            <p:cNvPr id="29714" name="Freeform 8"/>
            <p:cNvSpPr>
              <a:spLocks/>
            </p:cNvSpPr>
            <p:nvPr/>
          </p:nvSpPr>
          <p:spPr bwMode="auto">
            <a:xfrm>
              <a:off x="3632" y="1479"/>
              <a:ext cx="1096" cy="1112"/>
            </a:xfrm>
            <a:custGeom>
              <a:avLst/>
              <a:gdLst>
                <a:gd name="T0" fmla="*/ 58 w 1600"/>
                <a:gd name="T1" fmla="*/ 58 h 1624"/>
                <a:gd name="T2" fmla="*/ 63 w 1600"/>
                <a:gd name="T3" fmla="*/ 69 h 1624"/>
                <a:gd name="T4" fmla="*/ 82 w 1600"/>
                <a:gd name="T5" fmla="*/ 64 h 1624"/>
                <a:gd name="T6" fmla="*/ 93 w 1600"/>
                <a:gd name="T7" fmla="*/ 68 h 1624"/>
                <a:gd name="T8" fmla="*/ 95 w 1600"/>
                <a:gd name="T9" fmla="*/ 94 h 1624"/>
                <a:gd name="T10" fmla="*/ 82 w 1600"/>
                <a:gd name="T11" fmla="*/ 115 h 1624"/>
                <a:gd name="T12" fmla="*/ 60 w 1600"/>
                <a:gd name="T13" fmla="*/ 123 h 1624"/>
                <a:gd name="T14" fmla="*/ 53 w 1600"/>
                <a:gd name="T15" fmla="*/ 112 h 1624"/>
                <a:gd name="T16" fmla="*/ 47 w 1600"/>
                <a:gd name="T17" fmla="*/ 94 h 1624"/>
                <a:gd name="T18" fmla="*/ 31 w 1600"/>
                <a:gd name="T19" fmla="*/ 101 h 1624"/>
                <a:gd name="T20" fmla="*/ 31 w 1600"/>
                <a:gd name="T21" fmla="*/ 205 h 1624"/>
                <a:gd name="T22" fmla="*/ 47 w 1600"/>
                <a:gd name="T23" fmla="*/ 213 h 1624"/>
                <a:gd name="T24" fmla="*/ 53 w 1600"/>
                <a:gd name="T25" fmla="*/ 199 h 1624"/>
                <a:gd name="T26" fmla="*/ 59 w 1600"/>
                <a:gd name="T27" fmla="*/ 186 h 1624"/>
                <a:gd name="T28" fmla="*/ 77 w 1600"/>
                <a:gd name="T29" fmla="*/ 188 h 1624"/>
                <a:gd name="T30" fmla="*/ 95 w 1600"/>
                <a:gd name="T31" fmla="*/ 212 h 1624"/>
                <a:gd name="T32" fmla="*/ 95 w 1600"/>
                <a:gd name="T33" fmla="*/ 237 h 1624"/>
                <a:gd name="T34" fmla="*/ 83 w 1600"/>
                <a:gd name="T35" fmla="*/ 242 h 1624"/>
                <a:gd name="T36" fmla="*/ 63 w 1600"/>
                <a:gd name="T37" fmla="*/ 236 h 1624"/>
                <a:gd name="T38" fmla="*/ 59 w 1600"/>
                <a:gd name="T39" fmla="*/ 250 h 1624"/>
                <a:gd name="T40" fmla="*/ 147 w 1600"/>
                <a:gd name="T41" fmla="*/ 305 h 1624"/>
                <a:gd name="T42" fmla="*/ 151 w 1600"/>
                <a:gd name="T43" fmla="*/ 306 h 1624"/>
                <a:gd name="T44" fmla="*/ 153 w 1600"/>
                <a:gd name="T45" fmla="*/ 307 h 1624"/>
                <a:gd name="T46" fmla="*/ 155 w 1600"/>
                <a:gd name="T47" fmla="*/ 308 h 1624"/>
                <a:gd name="T48" fmla="*/ 157 w 1600"/>
                <a:gd name="T49" fmla="*/ 310 h 1624"/>
                <a:gd name="T50" fmla="*/ 159 w 1600"/>
                <a:gd name="T51" fmla="*/ 311 h 1624"/>
                <a:gd name="T52" fmla="*/ 160 w 1600"/>
                <a:gd name="T53" fmla="*/ 313 h 1624"/>
                <a:gd name="T54" fmla="*/ 160 w 1600"/>
                <a:gd name="T55" fmla="*/ 314 h 1624"/>
                <a:gd name="T56" fmla="*/ 160 w 1600"/>
                <a:gd name="T57" fmla="*/ 316 h 1624"/>
                <a:gd name="T58" fmla="*/ 160 w 1600"/>
                <a:gd name="T59" fmla="*/ 318 h 1624"/>
                <a:gd name="T60" fmla="*/ 155 w 1600"/>
                <a:gd name="T61" fmla="*/ 325 h 1624"/>
                <a:gd name="T62" fmla="*/ 148 w 1600"/>
                <a:gd name="T63" fmla="*/ 328 h 1624"/>
                <a:gd name="T64" fmla="*/ 145 w 1600"/>
                <a:gd name="T65" fmla="*/ 331 h 1624"/>
                <a:gd name="T66" fmla="*/ 144 w 1600"/>
                <a:gd name="T67" fmla="*/ 333 h 1624"/>
                <a:gd name="T68" fmla="*/ 142 w 1600"/>
                <a:gd name="T69" fmla="*/ 337 h 1624"/>
                <a:gd name="T70" fmla="*/ 143 w 1600"/>
                <a:gd name="T71" fmla="*/ 344 h 1624"/>
                <a:gd name="T72" fmla="*/ 164 w 1600"/>
                <a:gd name="T73" fmla="*/ 356 h 1624"/>
                <a:gd name="T74" fmla="*/ 194 w 1600"/>
                <a:gd name="T75" fmla="*/ 353 h 1624"/>
                <a:gd name="T76" fmla="*/ 206 w 1600"/>
                <a:gd name="T77" fmla="*/ 338 h 1624"/>
                <a:gd name="T78" fmla="*/ 205 w 1600"/>
                <a:gd name="T79" fmla="*/ 334 h 1624"/>
                <a:gd name="T80" fmla="*/ 203 w 1600"/>
                <a:gd name="T81" fmla="*/ 331 h 1624"/>
                <a:gd name="T82" fmla="*/ 202 w 1600"/>
                <a:gd name="T83" fmla="*/ 330 h 1624"/>
                <a:gd name="T84" fmla="*/ 199 w 1600"/>
                <a:gd name="T85" fmla="*/ 328 h 1624"/>
                <a:gd name="T86" fmla="*/ 190 w 1600"/>
                <a:gd name="T87" fmla="*/ 321 h 1624"/>
                <a:gd name="T88" fmla="*/ 188 w 1600"/>
                <a:gd name="T89" fmla="*/ 318 h 1624"/>
                <a:gd name="T90" fmla="*/ 188 w 1600"/>
                <a:gd name="T91" fmla="*/ 316 h 1624"/>
                <a:gd name="T92" fmla="*/ 188 w 1600"/>
                <a:gd name="T93" fmla="*/ 314 h 1624"/>
                <a:gd name="T94" fmla="*/ 188 w 1600"/>
                <a:gd name="T95" fmla="*/ 313 h 1624"/>
                <a:gd name="T96" fmla="*/ 189 w 1600"/>
                <a:gd name="T97" fmla="*/ 312 h 1624"/>
                <a:gd name="T98" fmla="*/ 190 w 1600"/>
                <a:gd name="T99" fmla="*/ 310 h 1624"/>
                <a:gd name="T100" fmla="*/ 192 w 1600"/>
                <a:gd name="T101" fmla="*/ 308 h 1624"/>
                <a:gd name="T102" fmla="*/ 195 w 1600"/>
                <a:gd name="T103" fmla="*/ 307 h 1624"/>
                <a:gd name="T104" fmla="*/ 197 w 1600"/>
                <a:gd name="T105" fmla="*/ 307 h 1624"/>
                <a:gd name="T106" fmla="*/ 201 w 1600"/>
                <a:gd name="T107" fmla="*/ 305 h 1624"/>
                <a:gd name="T108" fmla="*/ 264 w 1600"/>
                <a:gd name="T109" fmla="*/ 0 h 16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15" name="Text Box 9"/>
            <p:cNvSpPr txBox="1">
              <a:spLocks noChangeArrowheads="1"/>
            </p:cNvSpPr>
            <p:nvPr/>
          </p:nvSpPr>
          <p:spPr bwMode="auto">
            <a:xfrm>
              <a:off x="3805" y="1643"/>
              <a:ext cx="78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Cold Chain Supplier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9702" name="Group 10"/>
          <p:cNvGrpSpPr>
            <a:grpSpLocks/>
          </p:cNvGrpSpPr>
          <p:nvPr/>
        </p:nvGrpSpPr>
        <p:grpSpPr bwMode="auto">
          <a:xfrm>
            <a:off x="5170488" y="3546475"/>
            <a:ext cx="1739900" cy="1503363"/>
            <a:chOff x="3632" y="2767"/>
            <a:chExt cx="1096" cy="947"/>
          </a:xfrm>
        </p:grpSpPr>
        <p:sp>
          <p:nvSpPr>
            <p:cNvPr id="29712" name="Freeform 11"/>
            <p:cNvSpPr>
              <a:spLocks/>
            </p:cNvSpPr>
            <p:nvPr/>
          </p:nvSpPr>
          <p:spPr bwMode="auto">
            <a:xfrm>
              <a:off x="3632" y="2767"/>
              <a:ext cx="1096" cy="947"/>
            </a:xfrm>
            <a:custGeom>
              <a:avLst/>
              <a:gdLst>
                <a:gd name="T0" fmla="*/ 200 w 1600"/>
                <a:gd name="T1" fmla="*/ 1 h 1382"/>
                <a:gd name="T2" fmla="*/ 197 w 1600"/>
                <a:gd name="T3" fmla="*/ 2 h 1382"/>
                <a:gd name="T4" fmla="*/ 195 w 1600"/>
                <a:gd name="T5" fmla="*/ 3 h 1382"/>
                <a:gd name="T6" fmla="*/ 193 w 1600"/>
                <a:gd name="T7" fmla="*/ 3 h 1382"/>
                <a:gd name="T8" fmla="*/ 191 w 1600"/>
                <a:gd name="T9" fmla="*/ 5 h 1382"/>
                <a:gd name="T10" fmla="*/ 190 w 1600"/>
                <a:gd name="T11" fmla="*/ 6 h 1382"/>
                <a:gd name="T12" fmla="*/ 189 w 1600"/>
                <a:gd name="T13" fmla="*/ 8 h 1382"/>
                <a:gd name="T14" fmla="*/ 188 w 1600"/>
                <a:gd name="T15" fmla="*/ 9 h 1382"/>
                <a:gd name="T16" fmla="*/ 188 w 1600"/>
                <a:gd name="T17" fmla="*/ 10 h 1382"/>
                <a:gd name="T18" fmla="*/ 188 w 1600"/>
                <a:gd name="T19" fmla="*/ 13 h 1382"/>
                <a:gd name="T20" fmla="*/ 188 w 1600"/>
                <a:gd name="T21" fmla="*/ 14 h 1382"/>
                <a:gd name="T22" fmla="*/ 190 w 1600"/>
                <a:gd name="T23" fmla="*/ 18 h 1382"/>
                <a:gd name="T24" fmla="*/ 199 w 1600"/>
                <a:gd name="T25" fmla="*/ 24 h 1382"/>
                <a:gd name="T26" fmla="*/ 201 w 1600"/>
                <a:gd name="T27" fmla="*/ 25 h 1382"/>
                <a:gd name="T28" fmla="*/ 203 w 1600"/>
                <a:gd name="T29" fmla="*/ 27 h 1382"/>
                <a:gd name="T30" fmla="*/ 205 w 1600"/>
                <a:gd name="T31" fmla="*/ 29 h 1382"/>
                <a:gd name="T32" fmla="*/ 206 w 1600"/>
                <a:gd name="T33" fmla="*/ 32 h 1382"/>
                <a:gd name="T34" fmla="*/ 206 w 1600"/>
                <a:gd name="T35" fmla="*/ 34 h 1382"/>
                <a:gd name="T36" fmla="*/ 200 w 1600"/>
                <a:gd name="T37" fmla="*/ 45 h 1382"/>
                <a:gd name="T38" fmla="*/ 174 w 1600"/>
                <a:gd name="T39" fmla="*/ 53 h 1382"/>
                <a:gd name="T40" fmla="*/ 150 w 1600"/>
                <a:gd name="T41" fmla="*/ 47 h 1382"/>
                <a:gd name="T42" fmla="*/ 142 w 1600"/>
                <a:gd name="T43" fmla="*/ 34 h 1382"/>
                <a:gd name="T44" fmla="*/ 142 w 1600"/>
                <a:gd name="T45" fmla="*/ 32 h 1382"/>
                <a:gd name="T46" fmla="*/ 143 w 1600"/>
                <a:gd name="T47" fmla="*/ 31 h 1382"/>
                <a:gd name="T48" fmla="*/ 145 w 1600"/>
                <a:gd name="T49" fmla="*/ 27 h 1382"/>
                <a:gd name="T50" fmla="*/ 145 w 1600"/>
                <a:gd name="T51" fmla="*/ 26 h 1382"/>
                <a:gd name="T52" fmla="*/ 148 w 1600"/>
                <a:gd name="T53" fmla="*/ 24 h 1382"/>
                <a:gd name="T54" fmla="*/ 154 w 1600"/>
                <a:gd name="T55" fmla="*/ 20 h 1382"/>
                <a:gd name="T56" fmla="*/ 160 w 1600"/>
                <a:gd name="T57" fmla="*/ 14 h 1382"/>
                <a:gd name="T58" fmla="*/ 160 w 1600"/>
                <a:gd name="T59" fmla="*/ 13 h 1382"/>
                <a:gd name="T60" fmla="*/ 160 w 1600"/>
                <a:gd name="T61" fmla="*/ 10 h 1382"/>
                <a:gd name="T62" fmla="*/ 160 w 1600"/>
                <a:gd name="T63" fmla="*/ 9 h 1382"/>
                <a:gd name="T64" fmla="*/ 159 w 1600"/>
                <a:gd name="T65" fmla="*/ 8 h 1382"/>
                <a:gd name="T66" fmla="*/ 158 w 1600"/>
                <a:gd name="T67" fmla="*/ 6 h 1382"/>
                <a:gd name="T68" fmla="*/ 156 w 1600"/>
                <a:gd name="T69" fmla="*/ 5 h 1382"/>
                <a:gd name="T70" fmla="*/ 155 w 1600"/>
                <a:gd name="T71" fmla="*/ 3 h 1382"/>
                <a:gd name="T72" fmla="*/ 153 w 1600"/>
                <a:gd name="T73" fmla="*/ 3 h 1382"/>
                <a:gd name="T74" fmla="*/ 151 w 1600"/>
                <a:gd name="T75" fmla="*/ 2 h 1382"/>
                <a:gd name="T76" fmla="*/ 148 w 1600"/>
                <a:gd name="T77" fmla="*/ 1 h 1382"/>
                <a:gd name="T78" fmla="*/ 88 w 1600"/>
                <a:gd name="T79" fmla="*/ 1 h 1382"/>
                <a:gd name="T80" fmla="*/ 58 w 1600"/>
                <a:gd name="T81" fmla="*/ 66 h 1382"/>
                <a:gd name="T82" fmla="*/ 66 w 1600"/>
                <a:gd name="T83" fmla="*/ 71 h 1382"/>
                <a:gd name="T84" fmla="*/ 84 w 1600"/>
                <a:gd name="T85" fmla="*/ 64 h 1382"/>
                <a:gd name="T86" fmla="*/ 93 w 1600"/>
                <a:gd name="T87" fmla="*/ 69 h 1382"/>
                <a:gd name="T88" fmla="*/ 95 w 1600"/>
                <a:gd name="T89" fmla="*/ 89 h 1382"/>
                <a:gd name="T90" fmla="*/ 84 w 1600"/>
                <a:gd name="T91" fmla="*/ 110 h 1382"/>
                <a:gd name="T92" fmla="*/ 65 w 1600"/>
                <a:gd name="T93" fmla="*/ 123 h 1382"/>
                <a:gd name="T94" fmla="*/ 54 w 1600"/>
                <a:gd name="T95" fmla="*/ 118 h 1382"/>
                <a:gd name="T96" fmla="*/ 51 w 1600"/>
                <a:gd name="T97" fmla="*/ 100 h 1382"/>
                <a:gd name="T98" fmla="*/ 45 w 1600"/>
                <a:gd name="T99" fmla="*/ 93 h 1382"/>
                <a:gd name="T100" fmla="*/ 1 w 1600"/>
                <a:gd name="T101" fmla="*/ 152 h 1382"/>
                <a:gd name="T102" fmla="*/ 32 w 1600"/>
                <a:gd name="T103" fmla="*/ 205 h 1382"/>
                <a:gd name="T104" fmla="*/ 44 w 1600"/>
                <a:gd name="T105" fmla="*/ 210 h 1382"/>
                <a:gd name="T106" fmla="*/ 50 w 1600"/>
                <a:gd name="T107" fmla="*/ 204 h 1382"/>
                <a:gd name="T108" fmla="*/ 53 w 1600"/>
                <a:gd name="T109" fmla="*/ 186 h 1382"/>
                <a:gd name="T110" fmla="*/ 63 w 1600"/>
                <a:gd name="T111" fmla="*/ 181 h 1382"/>
                <a:gd name="T112" fmla="*/ 82 w 1600"/>
                <a:gd name="T113" fmla="*/ 190 h 1382"/>
                <a:gd name="T114" fmla="*/ 93 w 1600"/>
                <a:gd name="T115" fmla="*/ 209 h 1382"/>
                <a:gd name="T116" fmla="*/ 95 w 1600"/>
                <a:gd name="T117" fmla="*/ 232 h 1382"/>
                <a:gd name="T118" fmla="*/ 83 w 1600"/>
                <a:gd name="T119" fmla="*/ 239 h 1382"/>
                <a:gd name="T120" fmla="*/ 68 w 1600"/>
                <a:gd name="T121" fmla="*/ 233 h 1382"/>
                <a:gd name="T122" fmla="*/ 58 w 1600"/>
                <a:gd name="T123" fmla="*/ 236 h 1382"/>
                <a:gd name="T124" fmla="*/ 88 w 1600"/>
                <a:gd name="T125" fmla="*/ 305 h 1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chemeClr val="bg2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13" name="Text Box 12"/>
            <p:cNvSpPr txBox="1">
              <a:spLocks noChangeArrowheads="1"/>
            </p:cNvSpPr>
            <p:nvPr/>
          </p:nvSpPr>
          <p:spPr bwMode="auto">
            <a:xfrm>
              <a:off x="3805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Hospital</a:t>
              </a:r>
            </a:p>
          </p:txBody>
        </p:sp>
      </p:grpSp>
      <p:grpSp>
        <p:nvGrpSpPr>
          <p:cNvPr id="29703" name="Group 13"/>
          <p:cNvGrpSpPr>
            <a:grpSpLocks/>
          </p:cNvGrpSpPr>
          <p:nvPr/>
        </p:nvGrpSpPr>
        <p:grpSpPr bwMode="auto">
          <a:xfrm>
            <a:off x="3938588" y="4294188"/>
            <a:ext cx="1774825" cy="1508125"/>
            <a:chOff x="2428" y="3297"/>
            <a:chExt cx="1118" cy="950"/>
          </a:xfrm>
        </p:grpSpPr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2428" y="3297"/>
              <a:ext cx="1118" cy="950"/>
            </a:xfrm>
            <a:custGeom>
              <a:avLst/>
              <a:gdLst>
                <a:gd name="T0" fmla="*/ 352 w 1632"/>
                <a:gd name="T1" fmla="*/ 84 h 1386"/>
                <a:gd name="T2" fmla="*/ 358 w 1632"/>
                <a:gd name="T3" fmla="*/ 80 h 1386"/>
                <a:gd name="T4" fmla="*/ 360 w 1632"/>
                <a:gd name="T5" fmla="*/ 66 h 1386"/>
                <a:gd name="T6" fmla="*/ 352 w 1632"/>
                <a:gd name="T7" fmla="*/ 47 h 1386"/>
                <a:gd name="T8" fmla="*/ 346 w 1632"/>
                <a:gd name="T9" fmla="*/ 38 h 1386"/>
                <a:gd name="T10" fmla="*/ 332 w 1632"/>
                <a:gd name="T11" fmla="*/ 28 h 1386"/>
                <a:gd name="T12" fmla="*/ 325 w 1632"/>
                <a:gd name="T13" fmla="*/ 28 h 1386"/>
                <a:gd name="T14" fmla="*/ 318 w 1632"/>
                <a:gd name="T15" fmla="*/ 32 h 1386"/>
                <a:gd name="T16" fmla="*/ 316 w 1632"/>
                <a:gd name="T17" fmla="*/ 43 h 1386"/>
                <a:gd name="T18" fmla="*/ 313 w 1632"/>
                <a:gd name="T19" fmla="*/ 53 h 1386"/>
                <a:gd name="T20" fmla="*/ 308 w 1632"/>
                <a:gd name="T21" fmla="*/ 58 h 1386"/>
                <a:gd name="T22" fmla="*/ 303 w 1632"/>
                <a:gd name="T23" fmla="*/ 57 h 1386"/>
                <a:gd name="T24" fmla="*/ 264 w 1632"/>
                <a:gd name="T25" fmla="*/ 0 h 1386"/>
                <a:gd name="T26" fmla="*/ 196 w 1632"/>
                <a:gd name="T27" fmla="*/ 3 h 1386"/>
                <a:gd name="T28" fmla="*/ 190 w 1632"/>
                <a:gd name="T29" fmla="*/ 11 h 1386"/>
                <a:gd name="T30" fmla="*/ 192 w 1632"/>
                <a:gd name="T31" fmla="*/ 17 h 1386"/>
                <a:gd name="T32" fmla="*/ 202 w 1632"/>
                <a:gd name="T33" fmla="*/ 25 h 1386"/>
                <a:gd name="T34" fmla="*/ 208 w 1632"/>
                <a:gd name="T35" fmla="*/ 32 h 1386"/>
                <a:gd name="T36" fmla="*/ 207 w 1632"/>
                <a:gd name="T37" fmla="*/ 40 h 1386"/>
                <a:gd name="T38" fmla="*/ 201 w 1632"/>
                <a:gd name="T39" fmla="*/ 47 h 1386"/>
                <a:gd name="T40" fmla="*/ 181 w 1632"/>
                <a:gd name="T41" fmla="*/ 53 h 1386"/>
                <a:gd name="T42" fmla="*/ 167 w 1632"/>
                <a:gd name="T43" fmla="*/ 53 h 1386"/>
                <a:gd name="T44" fmla="*/ 150 w 1632"/>
                <a:gd name="T45" fmla="*/ 45 h 1386"/>
                <a:gd name="T46" fmla="*/ 145 w 1632"/>
                <a:gd name="T47" fmla="*/ 38 h 1386"/>
                <a:gd name="T48" fmla="*/ 145 w 1632"/>
                <a:gd name="T49" fmla="*/ 31 h 1386"/>
                <a:gd name="T50" fmla="*/ 153 w 1632"/>
                <a:gd name="T51" fmla="*/ 23 h 1386"/>
                <a:gd name="T52" fmla="*/ 161 w 1632"/>
                <a:gd name="T53" fmla="*/ 16 h 1386"/>
                <a:gd name="T54" fmla="*/ 162 w 1632"/>
                <a:gd name="T55" fmla="*/ 9 h 1386"/>
                <a:gd name="T56" fmla="*/ 151 w 1632"/>
                <a:gd name="T57" fmla="*/ 1 h 1386"/>
                <a:gd name="T58" fmla="*/ 54 w 1632"/>
                <a:gd name="T59" fmla="*/ 59 h 1386"/>
                <a:gd name="T60" fmla="*/ 53 w 1632"/>
                <a:gd name="T61" fmla="*/ 74 h 1386"/>
                <a:gd name="T62" fmla="*/ 58 w 1632"/>
                <a:gd name="T63" fmla="*/ 78 h 1386"/>
                <a:gd name="T64" fmla="*/ 68 w 1632"/>
                <a:gd name="T65" fmla="*/ 77 h 1386"/>
                <a:gd name="T66" fmla="*/ 79 w 1632"/>
                <a:gd name="T67" fmla="*/ 73 h 1386"/>
                <a:gd name="T68" fmla="*/ 86 w 1632"/>
                <a:gd name="T69" fmla="*/ 74 h 1386"/>
                <a:gd name="T70" fmla="*/ 92 w 1632"/>
                <a:gd name="T71" fmla="*/ 82 h 1386"/>
                <a:gd name="T72" fmla="*/ 92 w 1632"/>
                <a:gd name="T73" fmla="*/ 97 h 1386"/>
                <a:gd name="T74" fmla="*/ 86 w 1632"/>
                <a:gd name="T75" fmla="*/ 111 h 1386"/>
                <a:gd name="T76" fmla="*/ 73 w 1632"/>
                <a:gd name="T77" fmla="*/ 126 h 1386"/>
                <a:gd name="T78" fmla="*/ 60 w 1632"/>
                <a:gd name="T79" fmla="*/ 131 h 1386"/>
                <a:gd name="T80" fmla="*/ 54 w 1632"/>
                <a:gd name="T81" fmla="*/ 130 h 1386"/>
                <a:gd name="T82" fmla="*/ 49 w 1632"/>
                <a:gd name="T83" fmla="*/ 123 h 1386"/>
                <a:gd name="T84" fmla="*/ 47 w 1632"/>
                <a:gd name="T85" fmla="*/ 108 h 1386"/>
                <a:gd name="T86" fmla="*/ 42 w 1632"/>
                <a:gd name="T87" fmla="*/ 101 h 1386"/>
                <a:gd name="T88" fmla="*/ 36 w 1632"/>
                <a:gd name="T89" fmla="*/ 102 h 1386"/>
                <a:gd name="T90" fmla="*/ 1 w 1632"/>
                <a:gd name="T91" fmla="*/ 152 h 1386"/>
                <a:gd name="T92" fmla="*/ 264 w 1632"/>
                <a:gd name="T93" fmla="*/ 306 h 1386"/>
                <a:gd name="T94" fmla="*/ 321 w 1632"/>
                <a:gd name="T95" fmla="*/ 99 h 1386"/>
                <a:gd name="T96" fmla="*/ 321 w 1632"/>
                <a:gd name="T97" fmla="*/ 84 h 1386"/>
                <a:gd name="T98" fmla="*/ 326 w 1632"/>
                <a:gd name="T99" fmla="*/ 80 h 1386"/>
                <a:gd name="T100" fmla="*/ 334 w 1632"/>
                <a:gd name="T101" fmla="*/ 80 h 1386"/>
                <a:gd name="T102" fmla="*/ 347 w 1632"/>
                <a:gd name="T103" fmla="*/ 86 h 1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2617" y="3585"/>
              <a:ext cx="7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 Home</a:t>
              </a:r>
            </a:p>
          </p:txBody>
        </p:sp>
      </p:grpSp>
      <p:grpSp>
        <p:nvGrpSpPr>
          <p:cNvPr id="29704" name="Group 16"/>
          <p:cNvGrpSpPr>
            <a:grpSpLocks/>
          </p:cNvGrpSpPr>
          <p:nvPr/>
        </p:nvGrpSpPr>
        <p:grpSpPr bwMode="auto">
          <a:xfrm>
            <a:off x="2686050" y="3287713"/>
            <a:ext cx="1757363" cy="1760537"/>
            <a:chOff x="1303" y="2591"/>
            <a:chExt cx="1107" cy="1109"/>
          </a:xfrm>
        </p:grpSpPr>
        <p:sp>
          <p:nvSpPr>
            <p:cNvPr id="29708" name="Freeform 17"/>
            <p:cNvSpPr>
              <a:spLocks/>
            </p:cNvSpPr>
            <p:nvPr/>
          </p:nvSpPr>
          <p:spPr bwMode="auto">
            <a:xfrm>
              <a:off x="1303" y="2591"/>
              <a:ext cx="1107" cy="1109"/>
            </a:xfrm>
            <a:custGeom>
              <a:avLst/>
              <a:gdLst>
                <a:gd name="T0" fmla="*/ 299 w 1616"/>
                <a:gd name="T1" fmla="*/ 307 h 1618"/>
                <a:gd name="T2" fmla="*/ 308 w 1616"/>
                <a:gd name="T3" fmla="*/ 308 h 1618"/>
                <a:gd name="T4" fmla="*/ 312 w 1616"/>
                <a:gd name="T5" fmla="*/ 320 h 1618"/>
                <a:gd name="T6" fmla="*/ 315 w 1616"/>
                <a:gd name="T7" fmla="*/ 333 h 1618"/>
                <a:gd name="T8" fmla="*/ 324 w 1616"/>
                <a:gd name="T9" fmla="*/ 336 h 1618"/>
                <a:gd name="T10" fmla="*/ 340 w 1616"/>
                <a:gd name="T11" fmla="*/ 328 h 1618"/>
                <a:gd name="T12" fmla="*/ 351 w 1616"/>
                <a:gd name="T13" fmla="*/ 313 h 1618"/>
                <a:gd name="T14" fmla="*/ 356 w 1616"/>
                <a:gd name="T15" fmla="*/ 289 h 1618"/>
                <a:gd name="T16" fmla="*/ 349 w 1616"/>
                <a:gd name="T17" fmla="*/ 280 h 1618"/>
                <a:gd name="T18" fmla="*/ 340 w 1616"/>
                <a:gd name="T19" fmla="*/ 278 h 1618"/>
                <a:gd name="T20" fmla="*/ 326 w 1616"/>
                <a:gd name="T21" fmla="*/ 284 h 1618"/>
                <a:gd name="T22" fmla="*/ 318 w 1616"/>
                <a:gd name="T23" fmla="*/ 281 h 1618"/>
                <a:gd name="T24" fmla="*/ 318 w 1616"/>
                <a:gd name="T25" fmla="*/ 265 h 1618"/>
                <a:gd name="T26" fmla="*/ 322 w 1616"/>
                <a:gd name="T27" fmla="*/ 153 h 1618"/>
                <a:gd name="T28" fmla="*/ 307 w 1616"/>
                <a:gd name="T29" fmla="*/ 144 h 1618"/>
                <a:gd name="T30" fmla="*/ 300 w 1616"/>
                <a:gd name="T31" fmla="*/ 150 h 1618"/>
                <a:gd name="T32" fmla="*/ 299 w 1616"/>
                <a:gd name="T33" fmla="*/ 166 h 1618"/>
                <a:gd name="T34" fmla="*/ 293 w 1616"/>
                <a:gd name="T35" fmla="*/ 173 h 1618"/>
                <a:gd name="T36" fmla="*/ 281 w 1616"/>
                <a:gd name="T37" fmla="*/ 173 h 1618"/>
                <a:gd name="T38" fmla="*/ 263 w 1616"/>
                <a:gd name="T39" fmla="*/ 158 h 1618"/>
                <a:gd name="T40" fmla="*/ 256 w 1616"/>
                <a:gd name="T41" fmla="*/ 141 h 1618"/>
                <a:gd name="T42" fmla="*/ 256 w 1616"/>
                <a:gd name="T43" fmla="*/ 123 h 1618"/>
                <a:gd name="T44" fmla="*/ 264 w 1616"/>
                <a:gd name="T45" fmla="*/ 117 h 1618"/>
                <a:gd name="T46" fmla="*/ 276 w 1616"/>
                <a:gd name="T47" fmla="*/ 119 h 1618"/>
                <a:gd name="T48" fmla="*/ 289 w 1616"/>
                <a:gd name="T49" fmla="*/ 122 h 1618"/>
                <a:gd name="T50" fmla="*/ 295 w 1616"/>
                <a:gd name="T51" fmla="*/ 115 h 1618"/>
                <a:gd name="T52" fmla="*/ 264 w 1616"/>
                <a:gd name="T53" fmla="*/ 53 h 1618"/>
                <a:gd name="T54" fmla="*/ 199 w 1616"/>
                <a:gd name="T55" fmla="*/ 51 h 1618"/>
                <a:gd name="T56" fmla="*/ 197 w 1616"/>
                <a:gd name="T57" fmla="*/ 50 h 1618"/>
                <a:gd name="T58" fmla="*/ 196 w 1616"/>
                <a:gd name="T59" fmla="*/ 50 h 1618"/>
                <a:gd name="T60" fmla="*/ 195 w 1616"/>
                <a:gd name="T61" fmla="*/ 49 h 1618"/>
                <a:gd name="T62" fmla="*/ 194 w 1616"/>
                <a:gd name="T63" fmla="*/ 47 h 1618"/>
                <a:gd name="T64" fmla="*/ 193 w 1616"/>
                <a:gd name="T65" fmla="*/ 47 h 1618"/>
                <a:gd name="T66" fmla="*/ 192 w 1616"/>
                <a:gd name="T67" fmla="*/ 46 h 1618"/>
                <a:gd name="T68" fmla="*/ 192 w 1616"/>
                <a:gd name="T69" fmla="*/ 45 h 1618"/>
                <a:gd name="T70" fmla="*/ 191 w 1616"/>
                <a:gd name="T71" fmla="*/ 44 h 1618"/>
                <a:gd name="T72" fmla="*/ 191 w 1616"/>
                <a:gd name="T73" fmla="*/ 42 h 1618"/>
                <a:gd name="T74" fmla="*/ 191 w 1616"/>
                <a:gd name="T75" fmla="*/ 42 h 1618"/>
                <a:gd name="T76" fmla="*/ 197 w 1616"/>
                <a:gd name="T77" fmla="*/ 32 h 1618"/>
                <a:gd name="T78" fmla="*/ 208 w 1616"/>
                <a:gd name="T79" fmla="*/ 23 h 1618"/>
                <a:gd name="T80" fmla="*/ 208 w 1616"/>
                <a:gd name="T81" fmla="*/ 14 h 1618"/>
                <a:gd name="T82" fmla="*/ 197 w 1616"/>
                <a:gd name="T83" fmla="*/ 3 h 1618"/>
                <a:gd name="T84" fmla="*/ 177 w 1616"/>
                <a:gd name="T85" fmla="*/ 0 h 1618"/>
                <a:gd name="T86" fmla="*/ 153 w 1616"/>
                <a:gd name="T87" fmla="*/ 7 h 1618"/>
                <a:gd name="T88" fmla="*/ 145 w 1616"/>
                <a:gd name="T89" fmla="*/ 16 h 1618"/>
                <a:gd name="T90" fmla="*/ 147 w 1616"/>
                <a:gd name="T91" fmla="*/ 25 h 1618"/>
                <a:gd name="T92" fmla="*/ 160 w 1616"/>
                <a:gd name="T93" fmla="*/ 35 h 1618"/>
                <a:gd name="T94" fmla="*/ 163 w 1616"/>
                <a:gd name="T95" fmla="*/ 42 h 1618"/>
                <a:gd name="T96" fmla="*/ 163 w 1616"/>
                <a:gd name="T97" fmla="*/ 42 h 1618"/>
                <a:gd name="T98" fmla="*/ 163 w 1616"/>
                <a:gd name="T99" fmla="*/ 45 h 1618"/>
                <a:gd name="T100" fmla="*/ 163 w 1616"/>
                <a:gd name="T101" fmla="*/ 45 h 1618"/>
                <a:gd name="T102" fmla="*/ 162 w 1616"/>
                <a:gd name="T103" fmla="*/ 47 h 1618"/>
                <a:gd name="T104" fmla="*/ 161 w 1616"/>
                <a:gd name="T105" fmla="*/ 47 h 1618"/>
                <a:gd name="T106" fmla="*/ 160 w 1616"/>
                <a:gd name="T107" fmla="*/ 48 h 1618"/>
                <a:gd name="T108" fmla="*/ 159 w 1616"/>
                <a:gd name="T109" fmla="*/ 49 h 1618"/>
                <a:gd name="T110" fmla="*/ 158 w 1616"/>
                <a:gd name="T111" fmla="*/ 50 h 1618"/>
                <a:gd name="T112" fmla="*/ 157 w 1616"/>
                <a:gd name="T113" fmla="*/ 50 h 1618"/>
                <a:gd name="T114" fmla="*/ 156 w 1616"/>
                <a:gd name="T115" fmla="*/ 51 h 1618"/>
                <a:gd name="T116" fmla="*/ 0 w 1616"/>
                <a:gd name="T117" fmla="*/ 204 h 1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09" name="Text Box 18"/>
            <p:cNvSpPr txBox="1">
              <a:spLocks noChangeArrowheads="1"/>
            </p:cNvSpPr>
            <p:nvPr/>
          </p:nvSpPr>
          <p:spPr bwMode="auto">
            <a:xfrm>
              <a:off x="1463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</a:t>
              </a:r>
            </a:p>
          </p:txBody>
        </p:sp>
      </p:grpSp>
      <p:grpSp>
        <p:nvGrpSpPr>
          <p:cNvPr id="29705" name="Group 19"/>
          <p:cNvGrpSpPr>
            <a:grpSpLocks/>
          </p:cNvGrpSpPr>
          <p:nvPr/>
        </p:nvGrpSpPr>
        <p:grpSpPr bwMode="auto">
          <a:xfrm>
            <a:off x="2686050" y="2036763"/>
            <a:ext cx="1754188" cy="1508125"/>
            <a:chOff x="1305" y="1479"/>
            <a:chExt cx="1105" cy="950"/>
          </a:xfrm>
        </p:grpSpPr>
        <p:sp>
          <p:nvSpPr>
            <p:cNvPr id="29706" name="Freeform 20"/>
            <p:cNvSpPr>
              <a:spLocks/>
            </p:cNvSpPr>
            <p:nvPr/>
          </p:nvSpPr>
          <p:spPr bwMode="auto">
            <a:xfrm>
              <a:off x="1305" y="1479"/>
              <a:ext cx="1105" cy="950"/>
            </a:xfrm>
            <a:custGeom>
              <a:avLst/>
              <a:gdLst>
                <a:gd name="T0" fmla="*/ 153 w 1612"/>
                <a:gd name="T1" fmla="*/ 305 h 1386"/>
                <a:gd name="T2" fmla="*/ 157 w 1612"/>
                <a:gd name="T3" fmla="*/ 304 h 1386"/>
                <a:gd name="T4" fmla="*/ 158 w 1612"/>
                <a:gd name="T5" fmla="*/ 304 h 1386"/>
                <a:gd name="T6" fmla="*/ 159 w 1612"/>
                <a:gd name="T7" fmla="*/ 302 h 1386"/>
                <a:gd name="T8" fmla="*/ 160 w 1612"/>
                <a:gd name="T9" fmla="*/ 302 h 1386"/>
                <a:gd name="T10" fmla="*/ 161 w 1612"/>
                <a:gd name="T11" fmla="*/ 301 h 1386"/>
                <a:gd name="T12" fmla="*/ 162 w 1612"/>
                <a:gd name="T13" fmla="*/ 300 h 1386"/>
                <a:gd name="T14" fmla="*/ 162 w 1612"/>
                <a:gd name="T15" fmla="*/ 299 h 1386"/>
                <a:gd name="T16" fmla="*/ 163 w 1612"/>
                <a:gd name="T17" fmla="*/ 298 h 1386"/>
                <a:gd name="T18" fmla="*/ 164 w 1612"/>
                <a:gd name="T19" fmla="*/ 297 h 1386"/>
                <a:gd name="T20" fmla="*/ 164 w 1612"/>
                <a:gd name="T21" fmla="*/ 297 h 1386"/>
                <a:gd name="T22" fmla="*/ 158 w 1612"/>
                <a:gd name="T23" fmla="*/ 286 h 1386"/>
                <a:gd name="T24" fmla="*/ 147 w 1612"/>
                <a:gd name="T25" fmla="*/ 277 h 1386"/>
                <a:gd name="T26" fmla="*/ 145 w 1612"/>
                <a:gd name="T27" fmla="*/ 271 h 1386"/>
                <a:gd name="T28" fmla="*/ 149 w 1612"/>
                <a:gd name="T29" fmla="*/ 264 h 1386"/>
                <a:gd name="T30" fmla="*/ 168 w 1612"/>
                <a:gd name="T31" fmla="*/ 254 h 1386"/>
                <a:gd name="T32" fmla="*/ 187 w 1612"/>
                <a:gd name="T33" fmla="*/ 254 h 1386"/>
                <a:gd name="T34" fmla="*/ 206 w 1612"/>
                <a:gd name="T35" fmla="*/ 264 h 1386"/>
                <a:gd name="T36" fmla="*/ 210 w 1612"/>
                <a:gd name="T37" fmla="*/ 271 h 1386"/>
                <a:gd name="T38" fmla="*/ 208 w 1612"/>
                <a:gd name="T39" fmla="*/ 277 h 1386"/>
                <a:gd name="T40" fmla="*/ 197 w 1612"/>
                <a:gd name="T41" fmla="*/ 286 h 1386"/>
                <a:gd name="T42" fmla="*/ 192 w 1612"/>
                <a:gd name="T43" fmla="*/ 297 h 1386"/>
                <a:gd name="T44" fmla="*/ 192 w 1612"/>
                <a:gd name="T45" fmla="*/ 297 h 1386"/>
                <a:gd name="T46" fmla="*/ 192 w 1612"/>
                <a:gd name="T47" fmla="*/ 298 h 1386"/>
                <a:gd name="T48" fmla="*/ 193 w 1612"/>
                <a:gd name="T49" fmla="*/ 299 h 1386"/>
                <a:gd name="T50" fmla="*/ 193 w 1612"/>
                <a:gd name="T51" fmla="*/ 300 h 1386"/>
                <a:gd name="T52" fmla="*/ 194 w 1612"/>
                <a:gd name="T53" fmla="*/ 301 h 1386"/>
                <a:gd name="T54" fmla="*/ 195 w 1612"/>
                <a:gd name="T55" fmla="*/ 302 h 1386"/>
                <a:gd name="T56" fmla="*/ 196 w 1612"/>
                <a:gd name="T57" fmla="*/ 302 h 1386"/>
                <a:gd name="T58" fmla="*/ 197 w 1612"/>
                <a:gd name="T59" fmla="*/ 304 h 1386"/>
                <a:gd name="T60" fmla="*/ 198 w 1612"/>
                <a:gd name="T61" fmla="*/ 304 h 1386"/>
                <a:gd name="T62" fmla="*/ 202 w 1612"/>
                <a:gd name="T63" fmla="*/ 305 h 1386"/>
                <a:gd name="T64" fmla="*/ 292 w 1612"/>
                <a:gd name="T65" fmla="*/ 258 h 1386"/>
                <a:gd name="T66" fmla="*/ 293 w 1612"/>
                <a:gd name="T67" fmla="*/ 244 h 1386"/>
                <a:gd name="T68" fmla="*/ 286 w 1612"/>
                <a:gd name="T69" fmla="*/ 239 h 1386"/>
                <a:gd name="T70" fmla="*/ 272 w 1612"/>
                <a:gd name="T71" fmla="*/ 244 h 1386"/>
                <a:gd name="T72" fmla="*/ 260 w 1612"/>
                <a:gd name="T73" fmla="*/ 243 h 1386"/>
                <a:gd name="T74" fmla="*/ 255 w 1612"/>
                <a:gd name="T75" fmla="*/ 236 h 1386"/>
                <a:gd name="T76" fmla="*/ 256 w 1612"/>
                <a:gd name="T77" fmla="*/ 215 h 1386"/>
                <a:gd name="T78" fmla="*/ 266 w 1612"/>
                <a:gd name="T79" fmla="*/ 199 h 1386"/>
                <a:gd name="T80" fmla="*/ 283 w 1612"/>
                <a:gd name="T81" fmla="*/ 187 h 1386"/>
                <a:gd name="T82" fmla="*/ 292 w 1612"/>
                <a:gd name="T83" fmla="*/ 188 h 1386"/>
                <a:gd name="T84" fmla="*/ 298 w 1612"/>
                <a:gd name="T85" fmla="*/ 199 h 1386"/>
                <a:gd name="T86" fmla="*/ 301 w 1612"/>
                <a:gd name="T87" fmla="*/ 212 h 1386"/>
                <a:gd name="T88" fmla="*/ 308 w 1612"/>
                <a:gd name="T89" fmla="*/ 217 h 1386"/>
                <a:gd name="T90" fmla="*/ 353 w 1612"/>
                <a:gd name="T91" fmla="*/ 154 h 1386"/>
                <a:gd name="T92" fmla="*/ 316 w 1612"/>
                <a:gd name="T93" fmla="*/ 84 h 1386"/>
                <a:gd name="T94" fmla="*/ 319 w 1612"/>
                <a:gd name="T95" fmla="*/ 75 h 1386"/>
                <a:gd name="T96" fmla="*/ 331 w 1612"/>
                <a:gd name="T97" fmla="*/ 75 h 1386"/>
                <a:gd name="T98" fmla="*/ 345 w 1612"/>
                <a:gd name="T99" fmla="*/ 80 h 1386"/>
                <a:gd name="T100" fmla="*/ 352 w 1612"/>
                <a:gd name="T101" fmla="*/ 76 h 1386"/>
                <a:gd name="T102" fmla="*/ 356 w 1612"/>
                <a:gd name="T103" fmla="*/ 65 h 1386"/>
                <a:gd name="T104" fmla="*/ 349 w 1612"/>
                <a:gd name="T105" fmla="*/ 44 h 1386"/>
                <a:gd name="T106" fmla="*/ 331 w 1612"/>
                <a:gd name="T107" fmla="*/ 26 h 1386"/>
                <a:gd name="T108" fmla="*/ 320 w 1612"/>
                <a:gd name="T109" fmla="*/ 24 h 1386"/>
                <a:gd name="T110" fmla="*/ 313 w 1612"/>
                <a:gd name="T111" fmla="*/ 31 h 1386"/>
                <a:gd name="T112" fmla="*/ 312 w 1612"/>
                <a:gd name="T113" fmla="*/ 40 h 1386"/>
                <a:gd name="T114" fmla="*/ 307 w 1612"/>
                <a:gd name="T115" fmla="*/ 51 h 1386"/>
                <a:gd name="T116" fmla="*/ 300 w 1612"/>
                <a:gd name="T117" fmla="*/ 53 h 1386"/>
                <a:gd name="T118" fmla="*/ 88 w 1612"/>
                <a:gd name="T119" fmla="*/ 0 h 13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rgbClr val="20B7EC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9707" name="Text Box 21"/>
            <p:cNvSpPr txBox="1">
              <a:spLocks noChangeArrowheads="1"/>
            </p:cNvSpPr>
            <p:nvPr/>
          </p:nvSpPr>
          <p:spPr bwMode="auto">
            <a:xfrm flipH="1">
              <a:off x="1463" y="1758"/>
              <a:ext cx="8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Medication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877050" cy="936625"/>
          </a:xfrm>
        </p:spPr>
        <p:txBody>
          <a:bodyPr/>
          <a:lstStyle/>
          <a:p>
            <a:pPr eaLnBrk="1" hangingPunct="1"/>
            <a:r>
              <a:rPr lang="en-IE" sz="4000" b="1" dirty="0" smtClean="0">
                <a:solidFill>
                  <a:srgbClr val="091D67"/>
                </a:solidFill>
              </a:rPr>
              <a:t>GS1 Global standards!</a:t>
            </a:r>
            <a:endParaRPr lang="en-GB" sz="4000" b="1" dirty="0" smtClean="0">
              <a:solidFill>
                <a:srgbClr val="091D67"/>
              </a:solidFill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932238" y="1282700"/>
            <a:ext cx="1833562" cy="1508125"/>
            <a:chOff x="2428" y="893"/>
            <a:chExt cx="1155" cy="950"/>
          </a:xfrm>
        </p:grpSpPr>
        <p:sp>
          <p:nvSpPr>
            <p:cNvPr id="32790" name="Freeform 4"/>
            <p:cNvSpPr>
              <a:spLocks/>
            </p:cNvSpPr>
            <p:nvPr/>
          </p:nvSpPr>
          <p:spPr bwMode="auto">
            <a:xfrm>
              <a:off x="2428" y="893"/>
              <a:ext cx="1122" cy="950"/>
            </a:xfrm>
            <a:custGeom>
              <a:avLst/>
              <a:gdLst>
                <a:gd name="T0" fmla="*/ 44 w 1636"/>
                <a:gd name="T1" fmla="*/ 200 h 1386"/>
                <a:gd name="T2" fmla="*/ 47 w 1636"/>
                <a:gd name="T3" fmla="*/ 192 h 1386"/>
                <a:gd name="T4" fmla="*/ 47 w 1636"/>
                <a:gd name="T5" fmla="*/ 184 h 1386"/>
                <a:gd name="T6" fmla="*/ 51 w 1636"/>
                <a:gd name="T7" fmla="*/ 177 h 1386"/>
                <a:gd name="T8" fmla="*/ 58 w 1636"/>
                <a:gd name="T9" fmla="*/ 173 h 1386"/>
                <a:gd name="T10" fmla="*/ 67 w 1636"/>
                <a:gd name="T11" fmla="*/ 175 h 1386"/>
                <a:gd name="T12" fmla="*/ 83 w 1636"/>
                <a:gd name="T13" fmla="*/ 190 h 1386"/>
                <a:gd name="T14" fmla="*/ 90 w 1636"/>
                <a:gd name="T15" fmla="*/ 204 h 1386"/>
                <a:gd name="T16" fmla="*/ 92 w 1636"/>
                <a:gd name="T17" fmla="*/ 217 h 1386"/>
                <a:gd name="T18" fmla="*/ 89 w 1636"/>
                <a:gd name="T19" fmla="*/ 228 h 1386"/>
                <a:gd name="T20" fmla="*/ 84 w 1636"/>
                <a:gd name="T21" fmla="*/ 232 h 1386"/>
                <a:gd name="T22" fmla="*/ 77 w 1636"/>
                <a:gd name="T23" fmla="*/ 234 h 1386"/>
                <a:gd name="T24" fmla="*/ 63 w 1636"/>
                <a:gd name="T25" fmla="*/ 227 h 1386"/>
                <a:gd name="T26" fmla="*/ 55 w 1636"/>
                <a:gd name="T27" fmla="*/ 229 h 1386"/>
                <a:gd name="T28" fmla="*/ 52 w 1636"/>
                <a:gd name="T29" fmla="*/ 234 h 1386"/>
                <a:gd name="T30" fmla="*/ 53 w 1636"/>
                <a:gd name="T31" fmla="*/ 243 h 1386"/>
                <a:gd name="T32" fmla="*/ 88 w 1636"/>
                <a:gd name="T33" fmla="*/ 305 h 1386"/>
                <a:gd name="T34" fmla="*/ 147 w 1636"/>
                <a:gd name="T35" fmla="*/ 306 h 1386"/>
                <a:gd name="T36" fmla="*/ 161 w 1636"/>
                <a:gd name="T37" fmla="*/ 300 h 1386"/>
                <a:gd name="T38" fmla="*/ 163 w 1636"/>
                <a:gd name="T39" fmla="*/ 293 h 1386"/>
                <a:gd name="T40" fmla="*/ 157 w 1636"/>
                <a:gd name="T41" fmla="*/ 284 h 1386"/>
                <a:gd name="T42" fmla="*/ 146 w 1636"/>
                <a:gd name="T43" fmla="*/ 277 h 1386"/>
                <a:gd name="T44" fmla="*/ 145 w 1636"/>
                <a:gd name="T45" fmla="*/ 271 h 1386"/>
                <a:gd name="T46" fmla="*/ 148 w 1636"/>
                <a:gd name="T47" fmla="*/ 262 h 1386"/>
                <a:gd name="T48" fmla="*/ 162 w 1636"/>
                <a:gd name="T49" fmla="*/ 255 h 1386"/>
                <a:gd name="T50" fmla="*/ 176 w 1636"/>
                <a:gd name="T51" fmla="*/ 252 h 1386"/>
                <a:gd name="T52" fmla="*/ 197 w 1636"/>
                <a:gd name="T53" fmla="*/ 256 h 1386"/>
                <a:gd name="T54" fmla="*/ 207 w 1636"/>
                <a:gd name="T55" fmla="*/ 265 h 1386"/>
                <a:gd name="T56" fmla="*/ 208 w 1636"/>
                <a:gd name="T57" fmla="*/ 271 h 1386"/>
                <a:gd name="T58" fmla="*/ 206 w 1636"/>
                <a:gd name="T59" fmla="*/ 279 h 1386"/>
                <a:gd name="T60" fmla="*/ 193 w 1636"/>
                <a:gd name="T61" fmla="*/ 287 h 1386"/>
                <a:gd name="T62" fmla="*/ 191 w 1636"/>
                <a:gd name="T63" fmla="*/ 295 h 1386"/>
                <a:gd name="T64" fmla="*/ 194 w 1636"/>
                <a:gd name="T65" fmla="*/ 301 h 1386"/>
                <a:gd name="T66" fmla="*/ 264 w 1636"/>
                <a:gd name="T67" fmla="*/ 306 h 1386"/>
                <a:gd name="T68" fmla="*/ 265 w 1636"/>
                <a:gd name="T69" fmla="*/ 304 h 1386"/>
                <a:gd name="T70" fmla="*/ 296 w 1636"/>
                <a:gd name="T71" fmla="*/ 252 h 1386"/>
                <a:gd name="T72" fmla="*/ 309 w 1636"/>
                <a:gd name="T73" fmla="*/ 244 h 1386"/>
                <a:gd name="T74" fmla="*/ 314 w 1636"/>
                <a:gd name="T75" fmla="*/ 246 h 1386"/>
                <a:gd name="T76" fmla="*/ 318 w 1636"/>
                <a:gd name="T77" fmla="*/ 254 h 1386"/>
                <a:gd name="T78" fmla="*/ 320 w 1636"/>
                <a:gd name="T79" fmla="*/ 267 h 1386"/>
                <a:gd name="T80" fmla="*/ 324 w 1636"/>
                <a:gd name="T81" fmla="*/ 271 h 1386"/>
                <a:gd name="T82" fmla="*/ 333 w 1636"/>
                <a:gd name="T83" fmla="*/ 273 h 1386"/>
                <a:gd name="T84" fmla="*/ 346 w 1636"/>
                <a:gd name="T85" fmla="*/ 265 h 1386"/>
                <a:gd name="T86" fmla="*/ 356 w 1636"/>
                <a:gd name="T87" fmla="*/ 254 h 1386"/>
                <a:gd name="T88" fmla="*/ 361 w 1636"/>
                <a:gd name="T89" fmla="*/ 241 h 1386"/>
                <a:gd name="T90" fmla="*/ 361 w 1636"/>
                <a:gd name="T91" fmla="*/ 226 h 1386"/>
                <a:gd name="T92" fmla="*/ 355 w 1636"/>
                <a:gd name="T93" fmla="*/ 219 h 1386"/>
                <a:gd name="T94" fmla="*/ 348 w 1636"/>
                <a:gd name="T95" fmla="*/ 217 h 1386"/>
                <a:gd name="T96" fmla="*/ 335 w 1636"/>
                <a:gd name="T97" fmla="*/ 223 h 1386"/>
                <a:gd name="T98" fmla="*/ 326 w 1636"/>
                <a:gd name="T99" fmla="*/ 222 h 1386"/>
                <a:gd name="T100" fmla="*/ 322 w 1636"/>
                <a:gd name="T101" fmla="*/ 217 h 1386"/>
                <a:gd name="T102" fmla="*/ 324 w 1636"/>
                <a:gd name="T103" fmla="*/ 204 h 1386"/>
                <a:gd name="T104" fmla="*/ 350 w 1636"/>
                <a:gd name="T105" fmla="*/ 147 h 1386"/>
                <a:gd name="T106" fmla="*/ 71 w 1636"/>
                <a:gd name="T107" fmla="*/ 29 h 1386"/>
                <a:gd name="T108" fmla="*/ 29 w 1636"/>
                <a:gd name="T109" fmla="*/ 199 h 1386"/>
                <a:gd name="T110" fmla="*/ 39 w 1636"/>
                <a:gd name="T111" fmla="*/ 204 h 13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91" name="Text Box 5"/>
            <p:cNvSpPr txBox="1">
              <a:spLocks noChangeArrowheads="1"/>
            </p:cNvSpPr>
            <p:nvPr/>
          </p:nvSpPr>
          <p:spPr bwMode="auto">
            <a:xfrm>
              <a:off x="2428" y="1221"/>
              <a:ext cx="11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Manufacturer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5226050" y="2036763"/>
            <a:ext cx="1739900" cy="1765300"/>
            <a:chOff x="3632" y="1479"/>
            <a:chExt cx="1096" cy="1112"/>
          </a:xfrm>
        </p:grpSpPr>
        <p:sp>
          <p:nvSpPr>
            <p:cNvPr id="32788" name="Freeform 7"/>
            <p:cNvSpPr>
              <a:spLocks/>
            </p:cNvSpPr>
            <p:nvPr/>
          </p:nvSpPr>
          <p:spPr bwMode="auto">
            <a:xfrm>
              <a:off x="3632" y="1479"/>
              <a:ext cx="1096" cy="1112"/>
            </a:xfrm>
            <a:custGeom>
              <a:avLst/>
              <a:gdLst>
                <a:gd name="T0" fmla="*/ 58 w 1600"/>
                <a:gd name="T1" fmla="*/ 58 h 1624"/>
                <a:gd name="T2" fmla="*/ 63 w 1600"/>
                <a:gd name="T3" fmla="*/ 69 h 1624"/>
                <a:gd name="T4" fmla="*/ 82 w 1600"/>
                <a:gd name="T5" fmla="*/ 64 h 1624"/>
                <a:gd name="T6" fmla="*/ 93 w 1600"/>
                <a:gd name="T7" fmla="*/ 68 h 1624"/>
                <a:gd name="T8" fmla="*/ 95 w 1600"/>
                <a:gd name="T9" fmla="*/ 94 h 1624"/>
                <a:gd name="T10" fmla="*/ 82 w 1600"/>
                <a:gd name="T11" fmla="*/ 115 h 1624"/>
                <a:gd name="T12" fmla="*/ 60 w 1600"/>
                <a:gd name="T13" fmla="*/ 123 h 1624"/>
                <a:gd name="T14" fmla="*/ 53 w 1600"/>
                <a:gd name="T15" fmla="*/ 112 h 1624"/>
                <a:gd name="T16" fmla="*/ 47 w 1600"/>
                <a:gd name="T17" fmla="*/ 94 h 1624"/>
                <a:gd name="T18" fmla="*/ 31 w 1600"/>
                <a:gd name="T19" fmla="*/ 101 h 1624"/>
                <a:gd name="T20" fmla="*/ 31 w 1600"/>
                <a:gd name="T21" fmla="*/ 205 h 1624"/>
                <a:gd name="T22" fmla="*/ 47 w 1600"/>
                <a:gd name="T23" fmla="*/ 213 h 1624"/>
                <a:gd name="T24" fmla="*/ 53 w 1600"/>
                <a:gd name="T25" fmla="*/ 199 h 1624"/>
                <a:gd name="T26" fmla="*/ 59 w 1600"/>
                <a:gd name="T27" fmla="*/ 186 h 1624"/>
                <a:gd name="T28" fmla="*/ 77 w 1600"/>
                <a:gd name="T29" fmla="*/ 188 h 1624"/>
                <a:gd name="T30" fmla="*/ 95 w 1600"/>
                <a:gd name="T31" fmla="*/ 212 h 1624"/>
                <a:gd name="T32" fmla="*/ 95 w 1600"/>
                <a:gd name="T33" fmla="*/ 237 h 1624"/>
                <a:gd name="T34" fmla="*/ 83 w 1600"/>
                <a:gd name="T35" fmla="*/ 242 h 1624"/>
                <a:gd name="T36" fmla="*/ 63 w 1600"/>
                <a:gd name="T37" fmla="*/ 236 h 1624"/>
                <a:gd name="T38" fmla="*/ 59 w 1600"/>
                <a:gd name="T39" fmla="*/ 250 h 1624"/>
                <a:gd name="T40" fmla="*/ 147 w 1600"/>
                <a:gd name="T41" fmla="*/ 305 h 1624"/>
                <a:gd name="T42" fmla="*/ 151 w 1600"/>
                <a:gd name="T43" fmla="*/ 306 h 1624"/>
                <a:gd name="T44" fmla="*/ 153 w 1600"/>
                <a:gd name="T45" fmla="*/ 307 h 1624"/>
                <a:gd name="T46" fmla="*/ 155 w 1600"/>
                <a:gd name="T47" fmla="*/ 308 h 1624"/>
                <a:gd name="T48" fmla="*/ 157 w 1600"/>
                <a:gd name="T49" fmla="*/ 310 h 1624"/>
                <a:gd name="T50" fmla="*/ 159 w 1600"/>
                <a:gd name="T51" fmla="*/ 311 h 1624"/>
                <a:gd name="T52" fmla="*/ 160 w 1600"/>
                <a:gd name="T53" fmla="*/ 313 h 1624"/>
                <a:gd name="T54" fmla="*/ 160 w 1600"/>
                <a:gd name="T55" fmla="*/ 314 h 1624"/>
                <a:gd name="T56" fmla="*/ 160 w 1600"/>
                <a:gd name="T57" fmla="*/ 316 h 1624"/>
                <a:gd name="T58" fmla="*/ 160 w 1600"/>
                <a:gd name="T59" fmla="*/ 318 h 1624"/>
                <a:gd name="T60" fmla="*/ 155 w 1600"/>
                <a:gd name="T61" fmla="*/ 325 h 1624"/>
                <a:gd name="T62" fmla="*/ 148 w 1600"/>
                <a:gd name="T63" fmla="*/ 328 h 1624"/>
                <a:gd name="T64" fmla="*/ 145 w 1600"/>
                <a:gd name="T65" fmla="*/ 331 h 1624"/>
                <a:gd name="T66" fmla="*/ 144 w 1600"/>
                <a:gd name="T67" fmla="*/ 333 h 1624"/>
                <a:gd name="T68" fmla="*/ 142 w 1600"/>
                <a:gd name="T69" fmla="*/ 337 h 1624"/>
                <a:gd name="T70" fmla="*/ 143 w 1600"/>
                <a:gd name="T71" fmla="*/ 344 h 1624"/>
                <a:gd name="T72" fmla="*/ 164 w 1600"/>
                <a:gd name="T73" fmla="*/ 356 h 1624"/>
                <a:gd name="T74" fmla="*/ 194 w 1600"/>
                <a:gd name="T75" fmla="*/ 353 h 1624"/>
                <a:gd name="T76" fmla="*/ 206 w 1600"/>
                <a:gd name="T77" fmla="*/ 338 h 1624"/>
                <a:gd name="T78" fmla="*/ 205 w 1600"/>
                <a:gd name="T79" fmla="*/ 334 h 1624"/>
                <a:gd name="T80" fmla="*/ 203 w 1600"/>
                <a:gd name="T81" fmla="*/ 331 h 1624"/>
                <a:gd name="T82" fmla="*/ 202 w 1600"/>
                <a:gd name="T83" fmla="*/ 330 h 1624"/>
                <a:gd name="T84" fmla="*/ 199 w 1600"/>
                <a:gd name="T85" fmla="*/ 328 h 1624"/>
                <a:gd name="T86" fmla="*/ 190 w 1600"/>
                <a:gd name="T87" fmla="*/ 321 h 1624"/>
                <a:gd name="T88" fmla="*/ 188 w 1600"/>
                <a:gd name="T89" fmla="*/ 318 h 1624"/>
                <a:gd name="T90" fmla="*/ 188 w 1600"/>
                <a:gd name="T91" fmla="*/ 316 h 1624"/>
                <a:gd name="T92" fmla="*/ 188 w 1600"/>
                <a:gd name="T93" fmla="*/ 314 h 1624"/>
                <a:gd name="T94" fmla="*/ 188 w 1600"/>
                <a:gd name="T95" fmla="*/ 313 h 1624"/>
                <a:gd name="T96" fmla="*/ 189 w 1600"/>
                <a:gd name="T97" fmla="*/ 312 h 1624"/>
                <a:gd name="T98" fmla="*/ 190 w 1600"/>
                <a:gd name="T99" fmla="*/ 310 h 1624"/>
                <a:gd name="T100" fmla="*/ 192 w 1600"/>
                <a:gd name="T101" fmla="*/ 308 h 1624"/>
                <a:gd name="T102" fmla="*/ 195 w 1600"/>
                <a:gd name="T103" fmla="*/ 307 h 1624"/>
                <a:gd name="T104" fmla="*/ 197 w 1600"/>
                <a:gd name="T105" fmla="*/ 307 h 1624"/>
                <a:gd name="T106" fmla="*/ 201 w 1600"/>
                <a:gd name="T107" fmla="*/ 305 h 1624"/>
                <a:gd name="T108" fmla="*/ 264 w 1600"/>
                <a:gd name="T109" fmla="*/ 0 h 16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89" name="Text Box 8"/>
            <p:cNvSpPr txBox="1">
              <a:spLocks noChangeArrowheads="1"/>
            </p:cNvSpPr>
            <p:nvPr/>
          </p:nvSpPr>
          <p:spPr bwMode="auto">
            <a:xfrm>
              <a:off x="3805" y="1643"/>
              <a:ext cx="78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Cold Chain Supplier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773" name="Group 9"/>
          <p:cNvGrpSpPr>
            <a:grpSpLocks/>
          </p:cNvGrpSpPr>
          <p:nvPr/>
        </p:nvGrpSpPr>
        <p:grpSpPr bwMode="auto">
          <a:xfrm>
            <a:off x="5226050" y="3546475"/>
            <a:ext cx="1739900" cy="1503363"/>
            <a:chOff x="3632" y="2767"/>
            <a:chExt cx="1096" cy="947"/>
          </a:xfrm>
        </p:grpSpPr>
        <p:sp>
          <p:nvSpPr>
            <p:cNvPr id="32786" name="Freeform 10"/>
            <p:cNvSpPr>
              <a:spLocks/>
            </p:cNvSpPr>
            <p:nvPr/>
          </p:nvSpPr>
          <p:spPr bwMode="auto">
            <a:xfrm>
              <a:off x="3632" y="2767"/>
              <a:ext cx="1096" cy="947"/>
            </a:xfrm>
            <a:custGeom>
              <a:avLst/>
              <a:gdLst>
                <a:gd name="T0" fmla="*/ 200 w 1600"/>
                <a:gd name="T1" fmla="*/ 1 h 1382"/>
                <a:gd name="T2" fmla="*/ 197 w 1600"/>
                <a:gd name="T3" fmla="*/ 2 h 1382"/>
                <a:gd name="T4" fmla="*/ 195 w 1600"/>
                <a:gd name="T5" fmla="*/ 3 h 1382"/>
                <a:gd name="T6" fmla="*/ 193 w 1600"/>
                <a:gd name="T7" fmla="*/ 3 h 1382"/>
                <a:gd name="T8" fmla="*/ 191 w 1600"/>
                <a:gd name="T9" fmla="*/ 5 h 1382"/>
                <a:gd name="T10" fmla="*/ 190 w 1600"/>
                <a:gd name="T11" fmla="*/ 6 h 1382"/>
                <a:gd name="T12" fmla="*/ 189 w 1600"/>
                <a:gd name="T13" fmla="*/ 8 h 1382"/>
                <a:gd name="T14" fmla="*/ 188 w 1600"/>
                <a:gd name="T15" fmla="*/ 9 h 1382"/>
                <a:gd name="T16" fmla="*/ 188 w 1600"/>
                <a:gd name="T17" fmla="*/ 10 h 1382"/>
                <a:gd name="T18" fmla="*/ 188 w 1600"/>
                <a:gd name="T19" fmla="*/ 13 h 1382"/>
                <a:gd name="T20" fmla="*/ 188 w 1600"/>
                <a:gd name="T21" fmla="*/ 14 h 1382"/>
                <a:gd name="T22" fmla="*/ 190 w 1600"/>
                <a:gd name="T23" fmla="*/ 18 h 1382"/>
                <a:gd name="T24" fmla="*/ 199 w 1600"/>
                <a:gd name="T25" fmla="*/ 24 h 1382"/>
                <a:gd name="T26" fmla="*/ 201 w 1600"/>
                <a:gd name="T27" fmla="*/ 25 h 1382"/>
                <a:gd name="T28" fmla="*/ 203 w 1600"/>
                <a:gd name="T29" fmla="*/ 27 h 1382"/>
                <a:gd name="T30" fmla="*/ 205 w 1600"/>
                <a:gd name="T31" fmla="*/ 29 h 1382"/>
                <a:gd name="T32" fmla="*/ 206 w 1600"/>
                <a:gd name="T33" fmla="*/ 32 h 1382"/>
                <a:gd name="T34" fmla="*/ 206 w 1600"/>
                <a:gd name="T35" fmla="*/ 34 h 1382"/>
                <a:gd name="T36" fmla="*/ 200 w 1600"/>
                <a:gd name="T37" fmla="*/ 45 h 1382"/>
                <a:gd name="T38" fmla="*/ 174 w 1600"/>
                <a:gd name="T39" fmla="*/ 53 h 1382"/>
                <a:gd name="T40" fmla="*/ 150 w 1600"/>
                <a:gd name="T41" fmla="*/ 47 h 1382"/>
                <a:gd name="T42" fmla="*/ 142 w 1600"/>
                <a:gd name="T43" fmla="*/ 34 h 1382"/>
                <a:gd name="T44" fmla="*/ 142 w 1600"/>
                <a:gd name="T45" fmla="*/ 32 h 1382"/>
                <a:gd name="T46" fmla="*/ 143 w 1600"/>
                <a:gd name="T47" fmla="*/ 31 h 1382"/>
                <a:gd name="T48" fmla="*/ 145 w 1600"/>
                <a:gd name="T49" fmla="*/ 27 h 1382"/>
                <a:gd name="T50" fmla="*/ 145 w 1600"/>
                <a:gd name="T51" fmla="*/ 26 h 1382"/>
                <a:gd name="T52" fmla="*/ 148 w 1600"/>
                <a:gd name="T53" fmla="*/ 24 h 1382"/>
                <a:gd name="T54" fmla="*/ 154 w 1600"/>
                <a:gd name="T55" fmla="*/ 20 h 1382"/>
                <a:gd name="T56" fmla="*/ 160 w 1600"/>
                <a:gd name="T57" fmla="*/ 14 h 1382"/>
                <a:gd name="T58" fmla="*/ 160 w 1600"/>
                <a:gd name="T59" fmla="*/ 13 h 1382"/>
                <a:gd name="T60" fmla="*/ 160 w 1600"/>
                <a:gd name="T61" fmla="*/ 10 h 1382"/>
                <a:gd name="T62" fmla="*/ 160 w 1600"/>
                <a:gd name="T63" fmla="*/ 9 h 1382"/>
                <a:gd name="T64" fmla="*/ 159 w 1600"/>
                <a:gd name="T65" fmla="*/ 8 h 1382"/>
                <a:gd name="T66" fmla="*/ 158 w 1600"/>
                <a:gd name="T67" fmla="*/ 6 h 1382"/>
                <a:gd name="T68" fmla="*/ 156 w 1600"/>
                <a:gd name="T69" fmla="*/ 5 h 1382"/>
                <a:gd name="T70" fmla="*/ 155 w 1600"/>
                <a:gd name="T71" fmla="*/ 3 h 1382"/>
                <a:gd name="T72" fmla="*/ 153 w 1600"/>
                <a:gd name="T73" fmla="*/ 3 h 1382"/>
                <a:gd name="T74" fmla="*/ 151 w 1600"/>
                <a:gd name="T75" fmla="*/ 2 h 1382"/>
                <a:gd name="T76" fmla="*/ 148 w 1600"/>
                <a:gd name="T77" fmla="*/ 1 h 1382"/>
                <a:gd name="T78" fmla="*/ 88 w 1600"/>
                <a:gd name="T79" fmla="*/ 1 h 1382"/>
                <a:gd name="T80" fmla="*/ 58 w 1600"/>
                <a:gd name="T81" fmla="*/ 66 h 1382"/>
                <a:gd name="T82" fmla="*/ 66 w 1600"/>
                <a:gd name="T83" fmla="*/ 71 h 1382"/>
                <a:gd name="T84" fmla="*/ 84 w 1600"/>
                <a:gd name="T85" fmla="*/ 64 h 1382"/>
                <a:gd name="T86" fmla="*/ 93 w 1600"/>
                <a:gd name="T87" fmla="*/ 69 h 1382"/>
                <a:gd name="T88" fmla="*/ 95 w 1600"/>
                <a:gd name="T89" fmla="*/ 89 h 1382"/>
                <a:gd name="T90" fmla="*/ 84 w 1600"/>
                <a:gd name="T91" fmla="*/ 110 h 1382"/>
                <a:gd name="T92" fmla="*/ 65 w 1600"/>
                <a:gd name="T93" fmla="*/ 123 h 1382"/>
                <a:gd name="T94" fmla="*/ 54 w 1600"/>
                <a:gd name="T95" fmla="*/ 118 h 1382"/>
                <a:gd name="T96" fmla="*/ 51 w 1600"/>
                <a:gd name="T97" fmla="*/ 100 h 1382"/>
                <a:gd name="T98" fmla="*/ 45 w 1600"/>
                <a:gd name="T99" fmla="*/ 93 h 1382"/>
                <a:gd name="T100" fmla="*/ 1 w 1600"/>
                <a:gd name="T101" fmla="*/ 152 h 1382"/>
                <a:gd name="T102" fmla="*/ 32 w 1600"/>
                <a:gd name="T103" fmla="*/ 205 h 1382"/>
                <a:gd name="T104" fmla="*/ 44 w 1600"/>
                <a:gd name="T105" fmla="*/ 210 h 1382"/>
                <a:gd name="T106" fmla="*/ 50 w 1600"/>
                <a:gd name="T107" fmla="*/ 204 h 1382"/>
                <a:gd name="T108" fmla="*/ 53 w 1600"/>
                <a:gd name="T109" fmla="*/ 186 h 1382"/>
                <a:gd name="T110" fmla="*/ 63 w 1600"/>
                <a:gd name="T111" fmla="*/ 181 h 1382"/>
                <a:gd name="T112" fmla="*/ 82 w 1600"/>
                <a:gd name="T113" fmla="*/ 190 h 1382"/>
                <a:gd name="T114" fmla="*/ 93 w 1600"/>
                <a:gd name="T115" fmla="*/ 209 h 1382"/>
                <a:gd name="T116" fmla="*/ 95 w 1600"/>
                <a:gd name="T117" fmla="*/ 232 h 1382"/>
                <a:gd name="T118" fmla="*/ 83 w 1600"/>
                <a:gd name="T119" fmla="*/ 239 h 1382"/>
                <a:gd name="T120" fmla="*/ 68 w 1600"/>
                <a:gd name="T121" fmla="*/ 233 h 1382"/>
                <a:gd name="T122" fmla="*/ 58 w 1600"/>
                <a:gd name="T123" fmla="*/ 236 h 1382"/>
                <a:gd name="T124" fmla="*/ 88 w 1600"/>
                <a:gd name="T125" fmla="*/ 305 h 1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chemeClr val="bg2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87" name="Text Box 11"/>
            <p:cNvSpPr txBox="1">
              <a:spLocks noChangeArrowheads="1"/>
            </p:cNvSpPr>
            <p:nvPr/>
          </p:nvSpPr>
          <p:spPr bwMode="auto">
            <a:xfrm>
              <a:off x="3805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Hospital</a:t>
              </a:r>
            </a:p>
          </p:txBody>
        </p:sp>
      </p:grpSp>
      <p:grpSp>
        <p:nvGrpSpPr>
          <p:cNvPr id="32774" name="Group 12"/>
          <p:cNvGrpSpPr>
            <a:grpSpLocks/>
          </p:cNvGrpSpPr>
          <p:nvPr/>
        </p:nvGrpSpPr>
        <p:grpSpPr bwMode="auto">
          <a:xfrm>
            <a:off x="3938588" y="4294188"/>
            <a:ext cx="1774825" cy="1508125"/>
            <a:chOff x="2428" y="3297"/>
            <a:chExt cx="1118" cy="950"/>
          </a:xfrm>
        </p:grpSpPr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2428" y="3297"/>
              <a:ext cx="1118" cy="950"/>
            </a:xfrm>
            <a:custGeom>
              <a:avLst/>
              <a:gdLst>
                <a:gd name="T0" fmla="*/ 352 w 1632"/>
                <a:gd name="T1" fmla="*/ 84 h 1386"/>
                <a:gd name="T2" fmla="*/ 358 w 1632"/>
                <a:gd name="T3" fmla="*/ 80 h 1386"/>
                <a:gd name="T4" fmla="*/ 360 w 1632"/>
                <a:gd name="T5" fmla="*/ 66 h 1386"/>
                <a:gd name="T6" fmla="*/ 352 w 1632"/>
                <a:gd name="T7" fmla="*/ 47 h 1386"/>
                <a:gd name="T8" fmla="*/ 346 w 1632"/>
                <a:gd name="T9" fmla="*/ 38 h 1386"/>
                <a:gd name="T10" fmla="*/ 332 w 1632"/>
                <a:gd name="T11" fmla="*/ 28 h 1386"/>
                <a:gd name="T12" fmla="*/ 325 w 1632"/>
                <a:gd name="T13" fmla="*/ 28 h 1386"/>
                <a:gd name="T14" fmla="*/ 318 w 1632"/>
                <a:gd name="T15" fmla="*/ 32 h 1386"/>
                <a:gd name="T16" fmla="*/ 316 w 1632"/>
                <a:gd name="T17" fmla="*/ 43 h 1386"/>
                <a:gd name="T18" fmla="*/ 313 w 1632"/>
                <a:gd name="T19" fmla="*/ 53 h 1386"/>
                <a:gd name="T20" fmla="*/ 308 w 1632"/>
                <a:gd name="T21" fmla="*/ 58 h 1386"/>
                <a:gd name="T22" fmla="*/ 303 w 1632"/>
                <a:gd name="T23" fmla="*/ 57 h 1386"/>
                <a:gd name="T24" fmla="*/ 264 w 1632"/>
                <a:gd name="T25" fmla="*/ 0 h 1386"/>
                <a:gd name="T26" fmla="*/ 196 w 1632"/>
                <a:gd name="T27" fmla="*/ 3 h 1386"/>
                <a:gd name="T28" fmla="*/ 190 w 1632"/>
                <a:gd name="T29" fmla="*/ 11 h 1386"/>
                <a:gd name="T30" fmla="*/ 192 w 1632"/>
                <a:gd name="T31" fmla="*/ 17 h 1386"/>
                <a:gd name="T32" fmla="*/ 202 w 1632"/>
                <a:gd name="T33" fmla="*/ 25 h 1386"/>
                <a:gd name="T34" fmla="*/ 208 w 1632"/>
                <a:gd name="T35" fmla="*/ 32 h 1386"/>
                <a:gd name="T36" fmla="*/ 207 w 1632"/>
                <a:gd name="T37" fmla="*/ 40 h 1386"/>
                <a:gd name="T38" fmla="*/ 201 w 1632"/>
                <a:gd name="T39" fmla="*/ 47 h 1386"/>
                <a:gd name="T40" fmla="*/ 181 w 1632"/>
                <a:gd name="T41" fmla="*/ 53 h 1386"/>
                <a:gd name="T42" fmla="*/ 167 w 1632"/>
                <a:gd name="T43" fmla="*/ 53 h 1386"/>
                <a:gd name="T44" fmla="*/ 150 w 1632"/>
                <a:gd name="T45" fmla="*/ 45 h 1386"/>
                <a:gd name="T46" fmla="*/ 145 w 1632"/>
                <a:gd name="T47" fmla="*/ 38 h 1386"/>
                <a:gd name="T48" fmla="*/ 145 w 1632"/>
                <a:gd name="T49" fmla="*/ 31 h 1386"/>
                <a:gd name="T50" fmla="*/ 153 w 1632"/>
                <a:gd name="T51" fmla="*/ 23 h 1386"/>
                <a:gd name="T52" fmla="*/ 161 w 1632"/>
                <a:gd name="T53" fmla="*/ 16 h 1386"/>
                <a:gd name="T54" fmla="*/ 162 w 1632"/>
                <a:gd name="T55" fmla="*/ 9 h 1386"/>
                <a:gd name="T56" fmla="*/ 151 w 1632"/>
                <a:gd name="T57" fmla="*/ 1 h 1386"/>
                <a:gd name="T58" fmla="*/ 54 w 1632"/>
                <a:gd name="T59" fmla="*/ 59 h 1386"/>
                <a:gd name="T60" fmla="*/ 53 w 1632"/>
                <a:gd name="T61" fmla="*/ 74 h 1386"/>
                <a:gd name="T62" fmla="*/ 58 w 1632"/>
                <a:gd name="T63" fmla="*/ 78 h 1386"/>
                <a:gd name="T64" fmla="*/ 68 w 1632"/>
                <a:gd name="T65" fmla="*/ 77 h 1386"/>
                <a:gd name="T66" fmla="*/ 79 w 1632"/>
                <a:gd name="T67" fmla="*/ 73 h 1386"/>
                <a:gd name="T68" fmla="*/ 86 w 1632"/>
                <a:gd name="T69" fmla="*/ 74 h 1386"/>
                <a:gd name="T70" fmla="*/ 92 w 1632"/>
                <a:gd name="T71" fmla="*/ 82 h 1386"/>
                <a:gd name="T72" fmla="*/ 92 w 1632"/>
                <a:gd name="T73" fmla="*/ 97 h 1386"/>
                <a:gd name="T74" fmla="*/ 86 w 1632"/>
                <a:gd name="T75" fmla="*/ 111 h 1386"/>
                <a:gd name="T76" fmla="*/ 73 w 1632"/>
                <a:gd name="T77" fmla="*/ 126 h 1386"/>
                <a:gd name="T78" fmla="*/ 60 w 1632"/>
                <a:gd name="T79" fmla="*/ 131 h 1386"/>
                <a:gd name="T80" fmla="*/ 54 w 1632"/>
                <a:gd name="T81" fmla="*/ 130 h 1386"/>
                <a:gd name="T82" fmla="*/ 49 w 1632"/>
                <a:gd name="T83" fmla="*/ 123 h 1386"/>
                <a:gd name="T84" fmla="*/ 47 w 1632"/>
                <a:gd name="T85" fmla="*/ 108 h 1386"/>
                <a:gd name="T86" fmla="*/ 42 w 1632"/>
                <a:gd name="T87" fmla="*/ 101 h 1386"/>
                <a:gd name="T88" fmla="*/ 36 w 1632"/>
                <a:gd name="T89" fmla="*/ 102 h 1386"/>
                <a:gd name="T90" fmla="*/ 1 w 1632"/>
                <a:gd name="T91" fmla="*/ 152 h 1386"/>
                <a:gd name="T92" fmla="*/ 264 w 1632"/>
                <a:gd name="T93" fmla="*/ 306 h 1386"/>
                <a:gd name="T94" fmla="*/ 321 w 1632"/>
                <a:gd name="T95" fmla="*/ 99 h 1386"/>
                <a:gd name="T96" fmla="*/ 321 w 1632"/>
                <a:gd name="T97" fmla="*/ 84 h 1386"/>
                <a:gd name="T98" fmla="*/ 326 w 1632"/>
                <a:gd name="T99" fmla="*/ 80 h 1386"/>
                <a:gd name="T100" fmla="*/ 334 w 1632"/>
                <a:gd name="T101" fmla="*/ 80 h 1386"/>
                <a:gd name="T102" fmla="*/ 347 w 1632"/>
                <a:gd name="T103" fmla="*/ 86 h 1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85" name="Text Box 14"/>
            <p:cNvSpPr txBox="1">
              <a:spLocks noChangeArrowheads="1"/>
            </p:cNvSpPr>
            <p:nvPr/>
          </p:nvSpPr>
          <p:spPr bwMode="auto">
            <a:xfrm>
              <a:off x="2617" y="3585"/>
              <a:ext cx="7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 Home</a:t>
              </a:r>
            </a:p>
          </p:txBody>
        </p:sp>
      </p:grpSp>
      <p:grpSp>
        <p:nvGrpSpPr>
          <p:cNvPr id="251919" name="Group 15"/>
          <p:cNvGrpSpPr>
            <a:grpSpLocks/>
          </p:cNvGrpSpPr>
          <p:nvPr/>
        </p:nvGrpSpPr>
        <p:grpSpPr bwMode="auto">
          <a:xfrm>
            <a:off x="3873500" y="2533650"/>
            <a:ext cx="1839913" cy="2025650"/>
            <a:chOff x="4601" y="1159"/>
            <a:chExt cx="1159" cy="1276"/>
          </a:xfrm>
        </p:grpSpPr>
        <p:sp>
          <p:nvSpPr>
            <p:cNvPr id="32782" name="Freeform 16"/>
            <p:cNvSpPr>
              <a:spLocks/>
            </p:cNvSpPr>
            <p:nvPr/>
          </p:nvSpPr>
          <p:spPr bwMode="auto">
            <a:xfrm>
              <a:off x="4601" y="1159"/>
              <a:ext cx="1159" cy="1276"/>
            </a:xfrm>
            <a:custGeom>
              <a:avLst/>
              <a:gdLst>
                <a:gd name="T0" fmla="*/ 202 w 1690"/>
                <a:gd name="T1" fmla="*/ 45 h 1862"/>
                <a:gd name="T2" fmla="*/ 207 w 1690"/>
                <a:gd name="T3" fmla="*/ 32 h 1862"/>
                <a:gd name="T4" fmla="*/ 219 w 1690"/>
                <a:gd name="T5" fmla="*/ 19 h 1862"/>
                <a:gd name="T6" fmla="*/ 212 w 1690"/>
                <a:gd name="T7" fmla="*/ 7 h 1862"/>
                <a:gd name="T8" fmla="*/ 183 w 1690"/>
                <a:gd name="T9" fmla="*/ 0 h 1862"/>
                <a:gd name="T10" fmla="*/ 158 w 1690"/>
                <a:gd name="T11" fmla="*/ 12 h 1862"/>
                <a:gd name="T12" fmla="*/ 157 w 1690"/>
                <a:gd name="T13" fmla="*/ 25 h 1862"/>
                <a:gd name="T14" fmla="*/ 172 w 1690"/>
                <a:gd name="T15" fmla="*/ 38 h 1862"/>
                <a:gd name="T16" fmla="*/ 167 w 1690"/>
                <a:gd name="T17" fmla="*/ 50 h 1862"/>
                <a:gd name="T18" fmla="*/ 59 w 1690"/>
                <a:gd name="T19" fmla="*/ 113 h 1862"/>
                <a:gd name="T20" fmla="*/ 47 w 1690"/>
                <a:gd name="T21" fmla="*/ 112 h 1862"/>
                <a:gd name="T22" fmla="*/ 43 w 1690"/>
                <a:gd name="T23" fmla="*/ 92 h 1862"/>
                <a:gd name="T24" fmla="*/ 32 w 1690"/>
                <a:gd name="T25" fmla="*/ 86 h 1862"/>
                <a:gd name="T26" fmla="*/ 9 w 1690"/>
                <a:gd name="T27" fmla="*/ 102 h 1862"/>
                <a:gd name="T28" fmla="*/ 0 w 1690"/>
                <a:gd name="T29" fmla="*/ 130 h 1862"/>
                <a:gd name="T30" fmla="*/ 7 w 1690"/>
                <a:gd name="T31" fmla="*/ 142 h 1862"/>
                <a:gd name="T32" fmla="*/ 25 w 1690"/>
                <a:gd name="T33" fmla="*/ 138 h 1862"/>
                <a:gd name="T34" fmla="*/ 38 w 1690"/>
                <a:gd name="T35" fmla="*/ 140 h 1862"/>
                <a:gd name="T36" fmla="*/ 40 w 1690"/>
                <a:gd name="T37" fmla="*/ 254 h 1862"/>
                <a:gd name="T38" fmla="*/ 38 w 1690"/>
                <a:gd name="T39" fmla="*/ 272 h 1862"/>
                <a:gd name="T40" fmla="*/ 23 w 1690"/>
                <a:gd name="T41" fmla="*/ 271 h 1862"/>
                <a:gd name="T42" fmla="*/ 8 w 1690"/>
                <a:gd name="T43" fmla="*/ 269 h 1862"/>
                <a:gd name="T44" fmla="*/ 1 w 1690"/>
                <a:gd name="T45" fmla="*/ 287 h 1862"/>
                <a:gd name="T46" fmla="*/ 13 w 1690"/>
                <a:gd name="T47" fmla="*/ 314 h 1862"/>
                <a:gd name="T48" fmla="*/ 35 w 1690"/>
                <a:gd name="T49" fmla="*/ 326 h 1862"/>
                <a:gd name="T50" fmla="*/ 45 w 1690"/>
                <a:gd name="T51" fmla="*/ 318 h 1862"/>
                <a:gd name="T52" fmla="*/ 50 w 1690"/>
                <a:gd name="T53" fmla="*/ 299 h 1862"/>
                <a:gd name="T54" fmla="*/ 65 w 1690"/>
                <a:gd name="T55" fmla="*/ 302 h 1862"/>
                <a:gd name="T56" fmla="*/ 169 w 1690"/>
                <a:gd name="T57" fmla="*/ 363 h 1862"/>
                <a:gd name="T58" fmla="*/ 171 w 1690"/>
                <a:gd name="T59" fmla="*/ 375 h 1862"/>
                <a:gd name="T60" fmla="*/ 156 w 1690"/>
                <a:gd name="T61" fmla="*/ 388 h 1862"/>
                <a:gd name="T62" fmla="*/ 158 w 1690"/>
                <a:gd name="T63" fmla="*/ 401 h 1862"/>
                <a:gd name="T64" fmla="*/ 187 w 1690"/>
                <a:gd name="T65" fmla="*/ 410 h 1862"/>
                <a:gd name="T66" fmla="*/ 213 w 1690"/>
                <a:gd name="T67" fmla="*/ 402 h 1862"/>
                <a:gd name="T68" fmla="*/ 219 w 1690"/>
                <a:gd name="T69" fmla="*/ 389 h 1862"/>
                <a:gd name="T70" fmla="*/ 204 w 1690"/>
                <a:gd name="T71" fmla="*/ 376 h 1862"/>
                <a:gd name="T72" fmla="*/ 203 w 1690"/>
                <a:gd name="T73" fmla="*/ 365 h 1862"/>
                <a:gd name="T74" fmla="*/ 307 w 1690"/>
                <a:gd name="T75" fmla="*/ 304 h 1862"/>
                <a:gd name="T76" fmla="*/ 322 w 1690"/>
                <a:gd name="T77" fmla="*/ 297 h 1862"/>
                <a:gd name="T78" fmla="*/ 328 w 1690"/>
                <a:gd name="T79" fmla="*/ 316 h 1862"/>
                <a:gd name="T80" fmla="*/ 336 w 1690"/>
                <a:gd name="T81" fmla="*/ 326 h 1862"/>
                <a:gd name="T82" fmla="*/ 357 w 1690"/>
                <a:gd name="T83" fmla="*/ 319 h 1862"/>
                <a:gd name="T84" fmla="*/ 372 w 1690"/>
                <a:gd name="T85" fmla="*/ 293 h 1862"/>
                <a:gd name="T86" fmla="*/ 368 w 1690"/>
                <a:gd name="T87" fmla="*/ 271 h 1862"/>
                <a:gd name="T88" fmla="*/ 355 w 1690"/>
                <a:gd name="T89" fmla="*/ 270 h 1862"/>
                <a:gd name="T90" fmla="*/ 336 w 1690"/>
                <a:gd name="T91" fmla="*/ 273 h 1862"/>
                <a:gd name="T92" fmla="*/ 334 w 1690"/>
                <a:gd name="T93" fmla="*/ 257 h 1862"/>
                <a:gd name="T94" fmla="*/ 335 w 1690"/>
                <a:gd name="T95" fmla="*/ 140 h 1862"/>
                <a:gd name="T96" fmla="*/ 345 w 1690"/>
                <a:gd name="T97" fmla="*/ 135 h 1862"/>
                <a:gd name="T98" fmla="*/ 364 w 1690"/>
                <a:gd name="T99" fmla="*/ 141 h 1862"/>
                <a:gd name="T100" fmla="*/ 374 w 1690"/>
                <a:gd name="T101" fmla="*/ 130 h 1862"/>
                <a:gd name="T102" fmla="*/ 367 w 1690"/>
                <a:gd name="T103" fmla="*/ 103 h 1862"/>
                <a:gd name="T104" fmla="*/ 344 w 1690"/>
                <a:gd name="T105" fmla="*/ 83 h 1862"/>
                <a:gd name="T106" fmla="*/ 331 w 1690"/>
                <a:gd name="T107" fmla="*/ 88 h 1862"/>
                <a:gd name="T108" fmla="*/ 328 w 1690"/>
                <a:gd name="T109" fmla="*/ 108 h 1862"/>
                <a:gd name="T110" fmla="*/ 317 w 1690"/>
                <a:gd name="T111" fmla="*/ 112 h 18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90" h="1862">
                  <a:moveTo>
                    <a:pt x="982" y="242"/>
                  </a:moveTo>
                  <a:lnTo>
                    <a:pt x="982" y="242"/>
                  </a:lnTo>
                  <a:lnTo>
                    <a:pt x="960" y="236"/>
                  </a:lnTo>
                  <a:lnTo>
                    <a:pt x="936" y="224"/>
                  </a:lnTo>
                  <a:lnTo>
                    <a:pt x="926" y="218"/>
                  </a:lnTo>
                  <a:lnTo>
                    <a:pt x="918" y="212"/>
                  </a:lnTo>
                  <a:lnTo>
                    <a:pt x="912" y="202"/>
                  </a:lnTo>
                  <a:lnTo>
                    <a:pt x="910" y="194"/>
                  </a:lnTo>
                  <a:lnTo>
                    <a:pt x="912" y="182"/>
                  </a:lnTo>
                  <a:lnTo>
                    <a:pt x="914" y="172"/>
                  </a:lnTo>
                  <a:lnTo>
                    <a:pt x="918" y="164"/>
                  </a:lnTo>
                  <a:lnTo>
                    <a:pt x="922" y="158"/>
                  </a:lnTo>
                  <a:lnTo>
                    <a:pt x="936" y="146"/>
                  </a:lnTo>
                  <a:lnTo>
                    <a:pt x="950" y="138"/>
                  </a:lnTo>
                  <a:lnTo>
                    <a:pt x="964" y="130"/>
                  </a:lnTo>
                  <a:lnTo>
                    <a:pt x="978" y="120"/>
                  </a:lnTo>
                  <a:lnTo>
                    <a:pt x="982" y="112"/>
                  </a:lnTo>
                  <a:lnTo>
                    <a:pt x="986" y="104"/>
                  </a:lnTo>
                  <a:lnTo>
                    <a:pt x="990" y="96"/>
                  </a:lnTo>
                  <a:lnTo>
                    <a:pt x="990" y="84"/>
                  </a:lnTo>
                  <a:lnTo>
                    <a:pt x="990" y="72"/>
                  </a:lnTo>
                  <a:lnTo>
                    <a:pt x="986" y="62"/>
                  </a:lnTo>
                  <a:lnTo>
                    <a:pt x="982" y="54"/>
                  </a:lnTo>
                  <a:lnTo>
                    <a:pt x="974" y="44"/>
                  </a:lnTo>
                  <a:lnTo>
                    <a:pt x="966" y="36"/>
                  </a:lnTo>
                  <a:lnTo>
                    <a:pt x="958" y="30"/>
                  </a:lnTo>
                  <a:lnTo>
                    <a:pt x="936" y="18"/>
                  </a:lnTo>
                  <a:lnTo>
                    <a:pt x="912" y="10"/>
                  </a:lnTo>
                  <a:lnTo>
                    <a:pt x="888" y="4"/>
                  </a:lnTo>
                  <a:lnTo>
                    <a:pt x="866" y="0"/>
                  </a:lnTo>
                  <a:lnTo>
                    <a:pt x="846" y="0"/>
                  </a:lnTo>
                  <a:lnTo>
                    <a:pt x="828" y="0"/>
                  </a:lnTo>
                  <a:lnTo>
                    <a:pt x="804" y="4"/>
                  </a:lnTo>
                  <a:lnTo>
                    <a:pt x="780" y="10"/>
                  </a:lnTo>
                  <a:lnTo>
                    <a:pt x="756" y="18"/>
                  </a:lnTo>
                  <a:lnTo>
                    <a:pt x="736" y="30"/>
                  </a:lnTo>
                  <a:lnTo>
                    <a:pt x="726" y="36"/>
                  </a:lnTo>
                  <a:lnTo>
                    <a:pt x="718" y="44"/>
                  </a:lnTo>
                  <a:lnTo>
                    <a:pt x="712" y="54"/>
                  </a:lnTo>
                  <a:lnTo>
                    <a:pt x="706" y="62"/>
                  </a:lnTo>
                  <a:lnTo>
                    <a:pt x="704" y="72"/>
                  </a:lnTo>
                  <a:lnTo>
                    <a:pt x="702" y="84"/>
                  </a:lnTo>
                  <a:lnTo>
                    <a:pt x="704" y="96"/>
                  </a:lnTo>
                  <a:lnTo>
                    <a:pt x="706" y="104"/>
                  </a:lnTo>
                  <a:lnTo>
                    <a:pt x="710" y="112"/>
                  </a:lnTo>
                  <a:lnTo>
                    <a:pt x="716" y="120"/>
                  </a:lnTo>
                  <a:lnTo>
                    <a:pt x="728" y="130"/>
                  </a:lnTo>
                  <a:lnTo>
                    <a:pt x="742" y="138"/>
                  </a:lnTo>
                  <a:lnTo>
                    <a:pt x="758" y="146"/>
                  </a:lnTo>
                  <a:lnTo>
                    <a:pt x="770" y="158"/>
                  </a:lnTo>
                  <a:lnTo>
                    <a:pt x="776" y="164"/>
                  </a:lnTo>
                  <a:lnTo>
                    <a:pt x="778" y="172"/>
                  </a:lnTo>
                  <a:lnTo>
                    <a:pt x="782" y="182"/>
                  </a:lnTo>
                  <a:lnTo>
                    <a:pt x="782" y="194"/>
                  </a:lnTo>
                  <a:lnTo>
                    <a:pt x="780" y="202"/>
                  </a:lnTo>
                  <a:lnTo>
                    <a:pt x="774" y="212"/>
                  </a:lnTo>
                  <a:lnTo>
                    <a:pt x="766" y="218"/>
                  </a:lnTo>
                  <a:lnTo>
                    <a:pt x="756" y="224"/>
                  </a:lnTo>
                  <a:lnTo>
                    <a:pt x="734" y="236"/>
                  </a:lnTo>
                  <a:lnTo>
                    <a:pt x="712" y="242"/>
                  </a:lnTo>
                  <a:lnTo>
                    <a:pt x="446" y="238"/>
                  </a:lnTo>
                  <a:lnTo>
                    <a:pt x="306" y="484"/>
                  </a:lnTo>
                  <a:lnTo>
                    <a:pt x="288" y="500"/>
                  </a:lnTo>
                  <a:lnTo>
                    <a:pt x="268" y="514"/>
                  </a:lnTo>
                  <a:lnTo>
                    <a:pt x="258" y="518"/>
                  </a:lnTo>
                  <a:lnTo>
                    <a:pt x="248" y="522"/>
                  </a:lnTo>
                  <a:lnTo>
                    <a:pt x="238" y="522"/>
                  </a:lnTo>
                  <a:lnTo>
                    <a:pt x="230" y="520"/>
                  </a:lnTo>
                  <a:lnTo>
                    <a:pt x="220" y="514"/>
                  </a:lnTo>
                  <a:lnTo>
                    <a:pt x="212" y="506"/>
                  </a:lnTo>
                  <a:lnTo>
                    <a:pt x="208" y="498"/>
                  </a:lnTo>
                  <a:lnTo>
                    <a:pt x="204" y="490"/>
                  </a:lnTo>
                  <a:lnTo>
                    <a:pt x="200" y="474"/>
                  </a:lnTo>
                  <a:lnTo>
                    <a:pt x="200" y="458"/>
                  </a:lnTo>
                  <a:lnTo>
                    <a:pt x="200" y="442"/>
                  </a:lnTo>
                  <a:lnTo>
                    <a:pt x="198" y="424"/>
                  </a:lnTo>
                  <a:lnTo>
                    <a:pt x="196" y="416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74" y="396"/>
                  </a:lnTo>
                  <a:lnTo>
                    <a:pt x="164" y="390"/>
                  </a:lnTo>
                  <a:lnTo>
                    <a:pt x="154" y="388"/>
                  </a:lnTo>
                  <a:lnTo>
                    <a:pt x="142" y="388"/>
                  </a:lnTo>
                  <a:lnTo>
                    <a:pt x="132" y="390"/>
                  </a:lnTo>
                  <a:lnTo>
                    <a:pt x="122" y="392"/>
                  </a:lnTo>
                  <a:lnTo>
                    <a:pt x="110" y="398"/>
                  </a:lnTo>
                  <a:lnTo>
                    <a:pt x="90" y="410"/>
                  </a:lnTo>
                  <a:lnTo>
                    <a:pt x="70" y="426"/>
                  </a:lnTo>
                  <a:lnTo>
                    <a:pt x="54" y="444"/>
                  </a:lnTo>
                  <a:lnTo>
                    <a:pt x="40" y="462"/>
                  </a:lnTo>
                  <a:lnTo>
                    <a:pt x="30" y="478"/>
                  </a:lnTo>
                  <a:lnTo>
                    <a:pt x="20" y="496"/>
                  </a:lnTo>
                  <a:lnTo>
                    <a:pt x="12" y="516"/>
                  </a:lnTo>
                  <a:lnTo>
                    <a:pt x="4" y="540"/>
                  </a:lnTo>
                  <a:lnTo>
                    <a:pt x="0" y="566"/>
                  </a:lnTo>
                  <a:lnTo>
                    <a:pt x="0" y="590"/>
                  </a:lnTo>
                  <a:lnTo>
                    <a:pt x="2" y="602"/>
                  </a:lnTo>
                  <a:lnTo>
                    <a:pt x="4" y="612"/>
                  </a:lnTo>
                  <a:lnTo>
                    <a:pt x="8" y="622"/>
                  </a:lnTo>
                  <a:lnTo>
                    <a:pt x="14" y="630"/>
                  </a:lnTo>
                  <a:lnTo>
                    <a:pt x="20" y="638"/>
                  </a:lnTo>
                  <a:lnTo>
                    <a:pt x="30" y="644"/>
                  </a:lnTo>
                  <a:lnTo>
                    <a:pt x="40" y="650"/>
                  </a:lnTo>
                  <a:lnTo>
                    <a:pt x="50" y="652"/>
                  </a:lnTo>
                  <a:lnTo>
                    <a:pt x="58" y="652"/>
                  </a:lnTo>
                  <a:lnTo>
                    <a:pt x="68" y="652"/>
                  </a:lnTo>
                  <a:lnTo>
                    <a:pt x="82" y="646"/>
                  </a:lnTo>
                  <a:lnTo>
                    <a:pt x="98" y="638"/>
                  </a:lnTo>
                  <a:lnTo>
                    <a:pt x="112" y="628"/>
                  </a:lnTo>
                  <a:lnTo>
                    <a:pt x="128" y="624"/>
                  </a:lnTo>
                  <a:lnTo>
                    <a:pt x="136" y="622"/>
                  </a:lnTo>
                  <a:lnTo>
                    <a:pt x="144" y="622"/>
                  </a:lnTo>
                  <a:lnTo>
                    <a:pt x="154" y="626"/>
                  </a:lnTo>
                  <a:lnTo>
                    <a:pt x="166" y="630"/>
                  </a:lnTo>
                  <a:lnTo>
                    <a:pt x="172" y="636"/>
                  </a:lnTo>
                  <a:lnTo>
                    <a:pt x="176" y="646"/>
                  </a:lnTo>
                  <a:lnTo>
                    <a:pt x="178" y="656"/>
                  </a:lnTo>
                  <a:lnTo>
                    <a:pt x="180" y="668"/>
                  </a:lnTo>
                  <a:lnTo>
                    <a:pt x="176" y="692"/>
                  </a:lnTo>
                  <a:lnTo>
                    <a:pt x="172" y="714"/>
                  </a:lnTo>
                  <a:lnTo>
                    <a:pt x="48" y="928"/>
                  </a:lnTo>
                  <a:lnTo>
                    <a:pt x="178" y="1152"/>
                  </a:lnTo>
                  <a:lnTo>
                    <a:pt x="184" y="1174"/>
                  </a:lnTo>
                  <a:lnTo>
                    <a:pt x="186" y="1200"/>
                  </a:lnTo>
                  <a:lnTo>
                    <a:pt x="186" y="1212"/>
                  </a:lnTo>
                  <a:lnTo>
                    <a:pt x="184" y="1222"/>
                  </a:lnTo>
                  <a:lnTo>
                    <a:pt x="178" y="1230"/>
                  </a:lnTo>
                  <a:lnTo>
                    <a:pt x="172" y="1236"/>
                  </a:lnTo>
                  <a:lnTo>
                    <a:pt x="162" y="1242"/>
                  </a:lnTo>
                  <a:lnTo>
                    <a:pt x="152" y="1244"/>
                  </a:lnTo>
                  <a:lnTo>
                    <a:pt x="142" y="1246"/>
                  </a:lnTo>
                  <a:lnTo>
                    <a:pt x="134" y="1244"/>
                  </a:lnTo>
                  <a:lnTo>
                    <a:pt x="118" y="1238"/>
                  </a:lnTo>
                  <a:lnTo>
                    <a:pt x="104" y="1230"/>
                  </a:lnTo>
                  <a:lnTo>
                    <a:pt x="90" y="1222"/>
                  </a:lnTo>
                  <a:lnTo>
                    <a:pt x="74" y="1216"/>
                  </a:lnTo>
                  <a:lnTo>
                    <a:pt x="66" y="1214"/>
                  </a:lnTo>
                  <a:lnTo>
                    <a:pt x="56" y="1216"/>
                  </a:lnTo>
                  <a:lnTo>
                    <a:pt x="48" y="1218"/>
                  </a:lnTo>
                  <a:lnTo>
                    <a:pt x="36" y="1222"/>
                  </a:lnTo>
                  <a:lnTo>
                    <a:pt x="28" y="1228"/>
                  </a:lnTo>
                  <a:lnTo>
                    <a:pt x="20" y="1236"/>
                  </a:lnTo>
                  <a:lnTo>
                    <a:pt x="14" y="1246"/>
                  </a:lnTo>
                  <a:lnTo>
                    <a:pt x="10" y="1256"/>
                  </a:lnTo>
                  <a:lnTo>
                    <a:pt x="8" y="1266"/>
                  </a:lnTo>
                  <a:lnTo>
                    <a:pt x="6" y="1278"/>
                  </a:lnTo>
                  <a:lnTo>
                    <a:pt x="6" y="1302"/>
                  </a:lnTo>
                  <a:lnTo>
                    <a:pt x="12" y="1328"/>
                  </a:lnTo>
                  <a:lnTo>
                    <a:pt x="18" y="1350"/>
                  </a:lnTo>
                  <a:lnTo>
                    <a:pt x="26" y="1372"/>
                  </a:lnTo>
                  <a:lnTo>
                    <a:pt x="36" y="1390"/>
                  </a:lnTo>
                  <a:lnTo>
                    <a:pt x="46" y="1406"/>
                  </a:lnTo>
                  <a:lnTo>
                    <a:pt x="60" y="1424"/>
                  </a:lnTo>
                  <a:lnTo>
                    <a:pt x="78" y="1442"/>
                  </a:lnTo>
                  <a:lnTo>
                    <a:pt x="96" y="1458"/>
                  </a:lnTo>
                  <a:lnTo>
                    <a:pt x="118" y="1470"/>
                  </a:lnTo>
                  <a:lnTo>
                    <a:pt x="128" y="1474"/>
                  </a:lnTo>
                  <a:lnTo>
                    <a:pt x="138" y="1478"/>
                  </a:lnTo>
                  <a:lnTo>
                    <a:pt x="150" y="1480"/>
                  </a:lnTo>
                  <a:lnTo>
                    <a:pt x="160" y="1480"/>
                  </a:lnTo>
                  <a:lnTo>
                    <a:pt x="170" y="1476"/>
                  </a:lnTo>
                  <a:lnTo>
                    <a:pt x="180" y="1472"/>
                  </a:lnTo>
                  <a:lnTo>
                    <a:pt x="190" y="1466"/>
                  </a:lnTo>
                  <a:lnTo>
                    <a:pt x="196" y="1458"/>
                  </a:lnTo>
                  <a:lnTo>
                    <a:pt x="202" y="1450"/>
                  </a:lnTo>
                  <a:lnTo>
                    <a:pt x="204" y="1442"/>
                  </a:lnTo>
                  <a:lnTo>
                    <a:pt x="208" y="1426"/>
                  </a:lnTo>
                  <a:lnTo>
                    <a:pt x="208" y="1410"/>
                  </a:lnTo>
                  <a:lnTo>
                    <a:pt x="208" y="1392"/>
                  </a:lnTo>
                  <a:lnTo>
                    <a:pt x="210" y="1376"/>
                  </a:lnTo>
                  <a:lnTo>
                    <a:pt x="214" y="1368"/>
                  </a:lnTo>
                  <a:lnTo>
                    <a:pt x="218" y="1362"/>
                  </a:lnTo>
                  <a:lnTo>
                    <a:pt x="226" y="1354"/>
                  </a:lnTo>
                  <a:lnTo>
                    <a:pt x="236" y="1348"/>
                  </a:lnTo>
                  <a:lnTo>
                    <a:pt x="244" y="1344"/>
                  </a:lnTo>
                  <a:lnTo>
                    <a:pt x="254" y="1346"/>
                  </a:lnTo>
                  <a:lnTo>
                    <a:pt x="264" y="1348"/>
                  </a:lnTo>
                  <a:lnTo>
                    <a:pt x="276" y="1354"/>
                  </a:lnTo>
                  <a:lnTo>
                    <a:pt x="296" y="1368"/>
                  </a:lnTo>
                  <a:lnTo>
                    <a:pt x="312" y="1384"/>
                  </a:lnTo>
                  <a:lnTo>
                    <a:pt x="448" y="1620"/>
                  </a:lnTo>
                  <a:lnTo>
                    <a:pt x="712" y="1620"/>
                  </a:lnTo>
                  <a:lnTo>
                    <a:pt x="734" y="1628"/>
                  </a:lnTo>
                  <a:lnTo>
                    <a:pt x="756" y="1638"/>
                  </a:lnTo>
                  <a:lnTo>
                    <a:pt x="766" y="1644"/>
                  </a:lnTo>
                  <a:lnTo>
                    <a:pt x="774" y="1652"/>
                  </a:lnTo>
                  <a:lnTo>
                    <a:pt x="780" y="1660"/>
                  </a:lnTo>
                  <a:lnTo>
                    <a:pt x="782" y="1668"/>
                  </a:lnTo>
                  <a:lnTo>
                    <a:pt x="782" y="1680"/>
                  </a:lnTo>
                  <a:lnTo>
                    <a:pt x="778" y="1690"/>
                  </a:lnTo>
                  <a:lnTo>
                    <a:pt x="776" y="1698"/>
                  </a:lnTo>
                  <a:lnTo>
                    <a:pt x="770" y="1704"/>
                  </a:lnTo>
                  <a:lnTo>
                    <a:pt x="758" y="1716"/>
                  </a:lnTo>
                  <a:lnTo>
                    <a:pt x="742" y="1724"/>
                  </a:lnTo>
                  <a:lnTo>
                    <a:pt x="728" y="1732"/>
                  </a:lnTo>
                  <a:lnTo>
                    <a:pt x="716" y="1742"/>
                  </a:lnTo>
                  <a:lnTo>
                    <a:pt x="710" y="1750"/>
                  </a:lnTo>
                  <a:lnTo>
                    <a:pt x="706" y="1758"/>
                  </a:lnTo>
                  <a:lnTo>
                    <a:pt x="704" y="1766"/>
                  </a:lnTo>
                  <a:lnTo>
                    <a:pt x="702" y="1778"/>
                  </a:lnTo>
                  <a:lnTo>
                    <a:pt x="704" y="1790"/>
                  </a:lnTo>
                  <a:lnTo>
                    <a:pt x="706" y="1800"/>
                  </a:lnTo>
                  <a:lnTo>
                    <a:pt x="712" y="1810"/>
                  </a:lnTo>
                  <a:lnTo>
                    <a:pt x="718" y="1818"/>
                  </a:lnTo>
                  <a:lnTo>
                    <a:pt x="726" y="1826"/>
                  </a:lnTo>
                  <a:lnTo>
                    <a:pt x="736" y="1832"/>
                  </a:lnTo>
                  <a:lnTo>
                    <a:pt x="756" y="1844"/>
                  </a:lnTo>
                  <a:lnTo>
                    <a:pt x="780" y="1852"/>
                  </a:lnTo>
                  <a:lnTo>
                    <a:pt x="804" y="1858"/>
                  </a:lnTo>
                  <a:lnTo>
                    <a:pt x="828" y="1862"/>
                  </a:lnTo>
                  <a:lnTo>
                    <a:pt x="846" y="1862"/>
                  </a:lnTo>
                  <a:lnTo>
                    <a:pt x="866" y="1862"/>
                  </a:lnTo>
                  <a:lnTo>
                    <a:pt x="888" y="1858"/>
                  </a:lnTo>
                  <a:lnTo>
                    <a:pt x="912" y="1852"/>
                  </a:lnTo>
                  <a:lnTo>
                    <a:pt x="936" y="1844"/>
                  </a:lnTo>
                  <a:lnTo>
                    <a:pt x="958" y="1832"/>
                  </a:lnTo>
                  <a:lnTo>
                    <a:pt x="966" y="1826"/>
                  </a:lnTo>
                  <a:lnTo>
                    <a:pt x="974" y="1818"/>
                  </a:lnTo>
                  <a:lnTo>
                    <a:pt x="982" y="1810"/>
                  </a:lnTo>
                  <a:lnTo>
                    <a:pt x="986" y="1800"/>
                  </a:lnTo>
                  <a:lnTo>
                    <a:pt x="990" y="1790"/>
                  </a:lnTo>
                  <a:lnTo>
                    <a:pt x="990" y="1778"/>
                  </a:lnTo>
                  <a:lnTo>
                    <a:pt x="990" y="1766"/>
                  </a:lnTo>
                  <a:lnTo>
                    <a:pt x="986" y="1758"/>
                  </a:lnTo>
                  <a:lnTo>
                    <a:pt x="982" y="1750"/>
                  </a:lnTo>
                  <a:lnTo>
                    <a:pt x="978" y="1742"/>
                  </a:lnTo>
                  <a:lnTo>
                    <a:pt x="964" y="1732"/>
                  </a:lnTo>
                  <a:lnTo>
                    <a:pt x="950" y="1724"/>
                  </a:lnTo>
                  <a:lnTo>
                    <a:pt x="936" y="1716"/>
                  </a:lnTo>
                  <a:lnTo>
                    <a:pt x="922" y="1704"/>
                  </a:lnTo>
                  <a:lnTo>
                    <a:pt x="918" y="1698"/>
                  </a:lnTo>
                  <a:lnTo>
                    <a:pt x="914" y="1690"/>
                  </a:lnTo>
                  <a:lnTo>
                    <a:pt x="912" y="1680"/>
                  </a:lnTo>
                  <a:lnTo>
                    <a:pt x="910" y="1668"/>
                  </a:lnTo>
                  <a:lnTo>
                    <a:pt x="912" y="1660"/>
                  </a:lnTo>
                  <a:lnTo>
                    <a:pt x="918" y="1652"/>
                  </a:lnTo>
                  <a:lnTo>
                    <a:pt x="926" y="1644"/>
                  </a:lnTo>
                  <a:lnTo>
                    <a:pt x="936" y="1638"/>
                  </a:lnTo>
                  <a:lnTo>
                    <a:pt x="960" y="1628"/>
                  </a:lnTo>
                  <a:lnTo>
                    <a:pt x="982" y="1620"/>
                  </a:lnTo>
                  <a:lnTo>
                    <a:pt x="1248" y="1620"/>
                  </a:lnTo>
                  <a:lnTo>
                    <a:pt x="1386" y="1380"/>
                  </a:lnTo>
                  <a:lnTo>
                    <a:pt x="1402" y="1366"/>
                  </a:lnTo>
                  <a:lnTo>
                    <a:pt x="1420" y="1354"/>
                  </a:lnTo>
                  <a:lnTo>
                    <a:pt x="1430" y="1350"/>
                  </a:lnTo>
                  <a:lnTo>
                    <a:pt x="1440" y="1348"/>
                  </a:lnTo>
                  <a:lnTo>
                    <a:pt x="1448" y="1348"/>
                  </a:lnTo>
                  <a:lnTo>
                    <a:pt x="1456" y="1350"/>
                  </a:lnTo>
                  <a:lnTo>
                    <a:pt x="1464" y="1356"/>
                  </a:lnTo>
                  <a:lnTo>
                    <a:pt x="1472" y="1364"/>
                  </a:lnTo>
                  <a:lnTo>
                    <a:pt x="1478" y="1372"/>
                  </a:lnTo>
                  <a:lnTo>
                    <a:pt x="1480" y="1380"/>
                  </a:lnTo>
                  <a:lnTo>
                    <a:pt x="1484" y="1396"/>
                  </a:lnTo>
                  <a:lnTo>
                    <a:pt x="1484" y="1412"/>
                  </a:lnTo>
                  <a:lnTo>
                    <a:pt x="1484" y="1430"/>
                  </a:lnTo>
                  <a:lnTo>
                    <a:pt x="1486" y="1446"/>
                  </a:lnTo>
                  <a:lnTo>
                    <a:pt x="1490" y="1454"/>
                  </a:lnTo>
                  <a:lnTo>
                    <a:pt x="1494" y="1460"/>
                  </a:lnTo>
                  <a:lnTo>
                    <a:pt x="1502" y="1468"/>
                  </a:lnTo>
                  <a:lnTo>
                    <a:pt x="1510" y="1474"/>
                  </a:lnTo>
                  <a:lnTo>
                    <a:pt x="1520" y="1480"/>
                  </a:lnTo>
                  <a:lnTo>
                    <a:pt x="1530" y="1482"/>
                  </a:lnTo>
                  <a:lnTo>
                    <a:pt x="1542" y="1482"/>
                  </a:lnTo>
                  <a:lnTo>
                    <a:pt x="1552" y="1480"/>
                  </a:lnTo>
                  <a:lnTo>
                    <a:pt x="1564" y="1478"/>
                  </a:lnTo>
                  <a:lnTo>
                    <a:pt x="1574" y="1474"/>
                  </a:lnTo>
                  <a:lnTo>
                    <a:pt x="1594" y="1460"/>
                  </a:lnTo>
                  <a:lnTo>
                    <a:pt x="1614" y="1444"/>
                  </a:lnTo>
                  <a:lnTo>
                    <a:pt x="1630" y="1426"/>
                  </a:lnTo>
                  <a:lnTo>
                    <a:pt x="1644" y="1408"/>
                  </a:lnTo>
                  <a:lnTo>
                    <a:pt x="1656" y="1392"/>
                  </a:lnTo>
                  <a:lnTo>
                    <a:pt x="1664" y="1374"/>
                  </a:lnTo>
                  <a:lnTo>
                    <a:pt x="1672" y="1354"/>
                  </a:lnTo>
                  <a:lnTo>
                    <a:pt x="1680" y="1330"/>
                  </a:lnTo>
                  <a:lnTo>
                    <a:pt x="1684" y="1306"/>
                  </a:lnTo>
                  <a:lnTo>
                    <a:pt x="1684" y="1280"/>
                  </a:lnTo>
                  <a:lnTo>
                    <a:pt x="1684" y="1270"/>
                  </a:lnTo>
                  <a:lnTo>
                    <a:pt x="1680" y="1258"/>
                  </a:lnTo>
                  <a:lnTo>
                    <a:pt x="1676" y="1248"/>
                  </a:lnTo>
                  <a:lnTo>
                    <a:pt x="1670" y="1240"/>
                  </a:lnTo>
                  <a:lnTo>
                    <a:pt x="1664" y="1232"/>
                  </a:lnTo>
                  <a:lnTo>
                    <a:pt x="1654" y="1226"/>
                  </a:lnTo>
                  <a:lnTo>
                    <a:pt x="1644" y="1220"/>
                  </a:lnTo>
                  <a:lnTo>
                    <a:pt x="1634" y="1218"/>
                  </a:lnTo>
                  <a:lnTo>
                    <a:pt x="1626" y="1218"/>
                  </a:lnTo>
                  <a:lnTo>
                    <a:pt x="1618" y="1218"/>
                  </a:lnTo>
                  <a:lnTo>
                    <a:pt x="1602" y="1224"/>
                  </a:lnTo>
                  <a:lnTo>
                    <a:pt x="1588" y="1234"/>
                  </a:lnTo>
                  <a:lnTo>
                    <a:pt x="1572" y="1242"/>
                  </a:lnTo>
                  <a:lnTo>
                    <a:pt x="1558" y="1248"/>
                  </a:lnTo>
                  <a:lnTo>
                    <a:pt x="1548" y="1248"/>
                  </a:lnTo>
                  <a:lnTo>
                    <a:pt x="1540" y="1248"/>
                  </a:lnTo>
                  <a:lnTo>
                    <a:pt x="1530" y="1244"/>
                  </a:lnTo>
                  <a:lnTo>
                    <a:pt x="1520" y="1240"/>
                  </a:lnTo>
                  <a:lnTo>
                    <a:pt x="1514" y="1234"/>
                  </a:lnTo>
                  <a:lnTo>
                    <a:pt x="1508" y="1226"/>
                  </a:lnTo>
                  <a:lnTo>
                    <a:pt x="1506" y="1218"/>
                  </a:lnTo>
                  <a:lnTo>
                    <a:pt x="1506" y="1208"/>
                  </a:lnTo>
                  <a:lnTo>
                    <a:pt x="1506" y="1186"/>
                  </a:lnTo>
                  <a:lnTo>
                    <a:pt x="1510" y="1164"/>
                  </a:lnTo>
                  <a:lnTo>
                    <a:pt x="1648" y="928"/>
                  </a:lnTo>
                  <a:lnTo>
                    <a:pt x="1516" y="700"/>
                  </a:lnTo>
                  <a:lnTo>
                    <a:pt x="1512" y="678"/>
                  </a:lnTo>
                  <a:lnTo>
                    <a:pt x="1510" y="656"/>
                  </a:lnTo>
                  <a:lnTo>
                    <a:pt x="1510" y="644"/>
                  </a:lnTo>
                  <a:lnTo>
                    <a:pt x="1512" y="634"/>
                  </a:lnTo>
                  <a:lnTo>
                    <a:pt x="1518" y="626"/>
                  </a:lnTo>
                  <a:lnTo>
                    <a:pt x="1524" y="620"/>
                  </a:lnTo>
                  <a:lnTo>
                    <a:pt x="1534" y="616"/>
                  </a:lnTo>
                  <a:lnTo>
                    <a:pt x="1544" y="612"/>
                  </a:lnTo>
                  <a:lnTo>
                    <a:pt x="1552" y="612"/>
                  </a:lnTo>
                  <a:lnTo>
                    <a:pt x="1562" y="612"/>
                  </a:lnTo>
                  <a:lnTo>
                    <a:pt x="1576" y="618"/>
                  </a:lnTo>
                  <a:lnTo>
                    <a:pt x="1592" y="626"/>
                  </a:lnTo>
                  <a:lnTo>
                    <a:pt x="1606" y="636"/>
                  </a:lnTo>
                  <a:lnTo>
                    <a:pt x="1622" y="642"/>
                  </a:lnTo>
                  <a:lnTo>
                    <a:pt x="1630" y="642"/>
                  </a:lnTo>
                  <a:lnTo>
                    <a:pt x="1638" y="642"/>
                  </a:lnTo>
                  <a:lnTo>
                    <a:pt x="1648" y="640"/>
                  </a:lnTo>
                  <a:lnTo>
                    <a:pt x="1658" y="634"/>
                  </a:lnTo>
                  <a:lnTo>
                    <a:pt x="1668" y="628"/>
                  </a:lnTo>
                  <a:lnTo>
                    <a:pt x="1676" y="620"/>
                  </a:lnTo>
                  <a:lnTo>
                    <a:pt x="1682" y="612"/>
                  </a:lnTo>
                  <a:lnTo>
                    <a:pt x="1686" y="602"/>
                  </a:lnTo>
                  <a:lnTo>
                    <a:pt x="1688" y="590"/>
                  </a:lnTo>
                  <a:lnTo>
                    <a:pt x="1690" y="580"/>
                  </a:lnTo>
                  <a:lnTo>
                    <a:pt x="1688" y="554"/>
                  </a:lnTo>
                  <a:lnTo>
                    <a:pt x="1684" y="530"/>
                  </a:lnTo>
                  <a:lnTo>
                    <a:pt x="1678" y="506"/>
                  </a:lnTo>
                  <a:lnTo>
                    <a:pt x="1668" y="486"/>
                  </a:lnTo>
                  <a:lnTo>
                    <a:pt x="1660" y="468"/>
                  </a:lnTo>
                  <a:lnTo>
                    <a:pt x="1650" y="452"/>
                  </a:lnTo>
                  <a:lnTo>
                    <a:pt x="1636" y="434"/>
                  </a:lnTo>
                  <a:lnTo>
                    <a:pt x="1618" y="416"/>
                  </a:lnTo>
                  <a:lnTo>
                    <a:pt x="1598" y="400"/>
                  </a:lnTo>
                  <a:lnTo>
                    <a:pt x="1578" y="386"/>
                  </a:lnTo>
                  <a:lnTo>
                    <a:pt x="1568" y="382"/>
                  </a:lnTo>
                  <a:lnTo>
                    <a:pt x="1556" y="378"/>
                  </a:lnTo>
                  <a:lnTo>
                    <a:pt x="1546" y="378"/>
                  </a:lnTo>
                  <a:lnTo>
                    <a:pt x="1536" y="378"/>
                  </a:lnTo>
                  <a:lnTo>
                    <a:pt x="1524" y="380"/>
                  </a:lnTo>
                  <a:lnTo>
                    <a:pt x="1514" y="386"/>
                  </a:lnTo>
                  <a:lnTo>
                    <a:pt x="1506" y="392"/>
                  </a:lnTo>
                  <a:lnTo>
                    <a:pt x="1498" y="400"/>
                  </a:lnTo>
                  <a:lnTo>
                    <a:pt x="1494" y="406"/>
                  </a:lnTo>
                  <a:lnTo>
                    <a:pt x="1490" y="414"/>
                  </a:lnTo>
                  <a:lnTo>
                    <a:pt x="1488" y="430"/>
                  </a:lnTo>
                  <a:lnTo>
                    <a:pt x="1488" y="448"/>
                  </a:lnTo>
                  <a:lnTo>
                    <a:pt x="1488" y="464"/>
                  </a:lnTo>
                  <a:lnTo>
                    <a:pt x="1486" y="480"/>
                  </a:lnTo>
                  <a:lnTo>
                    <a:pt x="1482" y="488"/>
                  </a:lnTo>
                  <a:lnTo>
                    <a:pt x="1476" y="496"/>
                  </a:lnTo>
                  <a:lnTo>
                    <a:pt x="1470" y="502"/>
                  </a:lnTo>
                  <a:lnTo>
                    <a:pt x="1460" y="510"/>
                  </a:lnTo>
                  <a:lnTo>
                    <a:pt x="1452" y="512"/>
                  </a:lnTo>
                  <a:lnTo>
                    <a:pt x="1442" y="512"/>
                  </a:lnTo>
                  <a:lnTo>
                    <a:pt x="1432" y="510"/>
                  </a:lnTo>
                  <a:lnTo>
                    <a:pt x="1422" y="504"/>
                  </a:lnTo>
                  <a:lnTo>
                    <a:pt x="1404" y="490"/>
                  </a:lnTo>
                  <a:lnTo>
                    <a:pt x="1386" y="476"/>
                  </a:lnTo>
                  <a:lnTo>
                    <a:pt x="1246" y="236"/>
                  </a:lnTo>
                  <a:lnTo>
                    <a:pt x="982" y="242"/>
                  </a:lnTo>
                  <a:close/>
                </a:path>
              </a:pathLst>
            </a:custGeom>
            <a:solidFill>
              <a:srgbClr val="FF990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83" name="Text Box 17"/>
            <p:cNvSpPr txBox="1">
              <a:spLocks noChangeArrowheads="1"/>
            </p:cNvSpPr>
            <p:nvPr/>
          </p:nvSpPr>
          <p:spPr bwMode="auto">
            <a:xfrm>
              <a:off x="4820" y="1556"/>
              <a:ext cx="7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IE" b="1">
                  <a:solidFill>
                    <a:srgbClr val="000000"/>
                  </a:solidFill>
                  <a:cs typeface="Arial" charset="0"/>
                </a:rPr>
                <a:t>GS1 Barcodes</a:t>
              </a:r>
              <a:endParaRPr lang="en-GB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776" name="Group 18"/>
          <p:cNvGrpSpPr>
            <a:grpSpLocks/>
          </p:cNvGrpSpPr>
          <p:nvPr/>
        </p:nvGrpSpPr>
        <p:grpSpPr bwMode="auto">
          <a:xfrm>
            <a:off x="2686050" y="3287713"/>
            <a:ext cx="1757363" cy="1760537"/>
            <a:chOff x="1303" y="2591"/>
            <a:chExt cx="1107" cy="1109"/>
          </a:xfrm>
        </p:grpSpPr>
        <p:sp>
          <p:nvSpPr>
            <p:cNvPr id="32780" name="Freeform 19"/>
            <p:cNvSpPr>
              <a:spLocks/>
            </p:cNvSpPr>
            <p:nvPr/>
          </p:nvSpPr>
          <p:spPr bwMode="auto">
            <a:xfrm>
              <a:off x="1303" y="2591"/>
              <a:ext cx="1107" cy="1109"/>
            </a:xfrm>
            <a:custGeom>
              <a:avLst/>
              <a:gdLst>
                <a:gd name="T0" fmla="*/ 299 w 1616"/>
                <a:gd name="T1" fmla="*/ 307 h 1618"/>
                <a:gd name="T2" fmla="*/ 308 w 1616"/>
                <a:gd name="T3" fmla="*/ 308 h 1618"/>
                <a:gd name="T4" fmla="*/ 312 w 1616"/>
                <a:gd name="T5" fmla="*/ 320 h 1618"/>
                <a:gd name="T6" fmla="*/ 315 w 1616"/>
                <a:gd name="T7" fmla="*/ 333 h 1618"/>
                <a:gd name="T8" fmla="*/ 324 w 1616"/>
                <a:gd name="T9" fmla="*/ 336 h 1618"/>
                <a:gd name="T10" fmla="*/ 340 w 1616"/>
                <a:gd name="T11" fmla="*/ 328 h 1618"/>
                <a:gd name="T12" fmla="*/ 351 w 1616"/>
                <a:gd name="T13" fmla="*/ 313 h 1618"/>
                <a:gd name="T14" fmla="*/ 356 w 1616"/>
                <a:gd name="T15" fmla="*/ 289 h 1618"/>
                <a:gd name="T16" fmla="*/ 349 w 1616"/>
                <a:gd name="T17" fmla="*/ 280 h 1618"/>
                <a:gd name="T18" fmla="*/ 340 w 1616"/>
                <a:gd name="T19" fmla="*/ 278 h 1618"/>
                <a:gd name="T20" fmla="*/ 326 w 1616"/>
                <a:gd name="T21" fmla="*/ 284 h 1618"/>
                <a:gd name="T22" fmla="*/ 318 w 1616"/>
                <a:gd name="T23" fmla="*/ 281 h 1618"/>
                <a:gd name="T24" fmla="*/ 318 w 1616"/>
                <a:gd name="T25" fmla="*/ 265 h 1618"/>
                <a:gd name="T26" fmla="*/ 322 w 1616"/>
                <a:gd name="T27" fmla="*/ 153 h 1618"/>
                <a:gd name="T28" fmla="*/ 307 w 1616"/>
                <a:gd name="T29" fmla="*/ 144 h 1618"/>
                <a:gd name="T30" fmla="*/ 300 w 1616"/>
                <a:gd name="T31" fmla="*/ 150 h 1618"/>
                <a:gd name="T32" fmla="*/ 299 w 1616"/>
                <a:gd name="T33" fmla="*/ 166 h 1618"/>
                <a:gd name="T34" fmla="*/ 293 w 1616"/>
                <a:gd name="T35" fmla="*/ 173 h 1618"/>
                <a:gd name="T36" fmla="*/ 281 w 1616"/>
                <a:gd name="T37" fmla="*/ 173 h 1618"/>
                <a:gd name="T38" fmla="*/ 263 w 1616"/>
                <a:gd name="T39" fmla="*/ 158 h 1618"/>
                <a:gd name="T40" fmla="*/ 256 w 1616"/>
                <a:gd name="T41" fmla="*/ 141 h 1618"/>
                <a:gd name="T42" fmla="*/ 256 w 1616"/>
                <a:gd name="T43" fmla="*/ 123 h 1618"/>
                <a:gd name="T44" fmla="*/ 264 w 1616"/>
                <a:gd name="T45" fmla="*/ 117 h 1618"/>
                <a:gd name="T46" fmla="*/ 276 w 1616"/>
                <a:gd name="T47" fmla="*/ 119 h 1618"/>
                <a:gd name="T48" fmla="*/ 289 w 1616"/>
                <a:gd name="T49" fmla="*/ 122 h 1618"/>
                <a:gd name="T50" fmla="*/ 295 w 1616"/>
                <a:gd name="T51" fmla="*/ 115 h 1618"/>
                <a:gd name="T52" fmla="*/ 264 w 1616"/>
                <a:gd name="T53" fmla="*/ 53 h 1618"/>
                <a:gd name="T54" fmla="*/ 199 w 1616"/>
                <a:gd name="T55" fmla="*/ 51 h 1618"/>
                <a:gd name="T56" fmla="*/ 197 w 1616"/>
                <a:gd name="T57" fmla="*/ 50 h 1618"/>
                <a:gd name="T58" fmla="*/ 196 w 1616"/>
                <a:gd name="T59" fmla="*/ 50 h 1618"/>
                <a:gd name="T60" fmla="*/ 195 w 1616"/>
                <a:gd name="T61" fmla="*/ 49 h 1618"/>
                <a:gd name="T62" fmla="*/ 194 w 1616"/>
                <a:gd name="T63" fmla="*/ 47 h 1618"/>
                <a:gd name="T64" fmla="*/ 193 w 1616"/>
                <a:gd name="T65" fmla="*/ 47 h 1618"/>
                <a:gd name="T66" fmla="*/ 192 w 1616"/>
                <a:gd name="T67" fmla="*/ 46 h 1618"/>
                <a:gd name="T68" fmla="*/ 192 w 1616"/>
                <a:gd name="T69" fmla="*/ 45 h 1618"/>
                <a:gd name="T70" fmla="*/ 191 w 1616"/>
                <a:gd name="T71" fmla="*/ 44 h 1618"/>
                <a:gd name="T72" fmla="*/ 191 w 1616"/>
                <a:gd name="T73" fmla="*/ 42 h 1618"/>
                <a:gd name="T74" fmla="*/ 191 w 1616"/>
                <a:gd name="T75" fmla="*/ 42 h 1618"/>
                <a:gd name="T76" fmla="*/ 197 w 1616"/>
                <a:gd name="T77" fmla="*/ 32 h 1618"/>
                <a:gd name="T78" fmla="*/ 208 w 1616"/>
                <a:gd name="T79" fmla="*/ 23 h 1618"/>
                <a:gd name="T80" fmla="*/ 208 w 1616"/>
                <a:gd name="T81" fmla="*/ 14 h 1618"/>
                <a:gd name="T82" fmla="*/ 197 w 1616"/>
                <a:gd name="T83" fmla="*/ 3 h 1618"/>
                <a:gd name="T84" fmla="*/ 177 w 1616"/>
                <a:gd name="T85" fmla="*/ 0 h 1618"/>
                <a:gd name="T86" fmla="*/ 153 w 1616"/>
                <a:gd name="T87" fmla="*/ 7 h 1618"/>
                <a:gd name="T88" fmla="*/ 145 w 1616"/>
                <a:gd name="T89" fmla="*/ 16 h 1618"/>
                <a:gd name="T90" fmla="*/ 147 w 1616"/>
                <a:gd name="T91" fmla="*/ 25 h 1618"/>
                <a:gd name="T92" fmla="*/ 160 w 1616"/>
                <a:gd name="T93" fmla="*/ 35 h 1618"/>
                <a:gd name="T94" fmla="*/ 163 w 1616"/>
                <a:gd name="T95" fmla="*/ 42 h 1618"/>
                <a:gd name="T96" fmla="*/ 163 w 1616"/>
                <a:gd name="T97" fmla="*/ 42 h 1618"/>
                <a:gd name="T98" fmla="*/ 163 w 1616"/>
                <a:gd name="T99" fmla="*/ 45 h 1618"/>
                <a:gd name="T100" fmla="*/ 163 w 1616"/>
                <a:gd name="T101" fmla="*/ 45 h 1618"/>
                <a:gd name="T102" fmla="*/ 162 w 1616"/>
                <a:gd name="T103" fmla="*/ 47 h 1618"/>
                <a:gd name="T104" fmla="*/ 161 w 1616"/>
                <a:gd name="T105" fmla="*/ 47 h 1618"/>
                <a:gd name="T106" fmla="*/ 160 w 1616"/>
                <a:gd name="T107" fmla="*/ 48 h 1618"/>
                <a:gd name="T108" fmla="*/ 159 w 1616"/>
                <a:gd name="T109" fmla="*/ 49 h 1618"/>
                <a:gd name="T110" fmla="*/ 158 w 1616"/>
                <a:gd name="T111" fmla="*/ 50 h 1618"/>
                <a:gd name="T112" fmla="*/ 157 w 1616"/>
                <a:gd name="T113" fmla="*/ 50 h 1618"/>
                <a:gd name="T114" fmla="*/ 156 w 1616"/>
                <a:gd name="T115" fmla="*/ 51 h 1618"/>
                <a:gd name="T116" fmla="*/ 0 w 1616"/>
                <a:gd name="T117" fmla="*/ 204 h 1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81" name="Text Box 20"/>
            <p:cNvSpPr txBox="1">
              <a:spLocks noChangeArrowheads="1"/>
            </p:cNvSpPr>
            <p:nvPr/>
          </p:nvSpPr>
          <p:spPr bwMode="auto">
            <a:xfrm>
              <a:off x="1463" y="3123"/>
              <a:ext cx="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Patient</a:t>
              </a:r>
            </a:p>
          </p:txBody>
        </p:sp>
      </p:grpSp>
      <p:grpSp>
        <p:nvGrpSpPr>
          <p:cNvPr id="32777" name="Group 21"/>
          <p:cNvGrpSpPr>
            <a:grpSpLocks/>
          </p:cNvGrpSpPr>
          <p:nvPr/>
        </p:nvGrpSpPr>
        <p:grpSpPr bwMode="auto">
          <a:xfrm>
            <a:off x="2686050" y="2036763"/>
            <a:ext cx="1754188" cy="1508125"/>
            <a:chOff x="1305" y="1479"/>
            <a:chExt cx="1105" cy="950"/>
          </a:xfrm>
        </p:grpSpPr>
        <p:sp>
          <p:nvSpPr>
            <p:cNvPr id="32778" name="Freeform 22"/>
            <p:cNvSpPr>
              <a:spLocks/>
            </p:cNvSpPr>
            <p:nvPr/>
          </p:nvSpPr>
          <p:spPr bwMode="auto">
            <a:xfrm>
              <a:off x="1305" y="1479"/>
              <a:ext cx="1105" cy="950"/>
            </a:xfrm>
            <a:custGeom>
              <a:avLst/>
              <a:gdLst>
                <a:gd name="T0" fmla="*/ 153 w 1612"/>
                <a:gd name="T1" fmla="*/ 305 h 1386"/>
                <a:gd name="T2" fmla="*/ 157 w 1612"/>
                <a:gd name="T3" fmla="*/ 304 h 1386"/>
                <a:gd name="T4" fmla="*/ 158 w 1612"/>
                <a:gd name="T5" fmla="*/ 304 h 1386"/>
                <a:gd name="T6" fmla="*/ 159 w 1612"/>
                <a:gd name="T7" fmla="*/ 302 h 1386"/>
                <a:gd name="T8" fmla="*/ 160 w 1612"/>
                <a:gd name="T9" fmla="*/ 302 h 1386"/>
                <a:gd name="T10" fmla="*/ 161 w 1612"/>
                <a:gd name="T11" fmla="*/ 301 h 1386"/>
                <a:gd name="T12" fmla="*/ 162 w 1612"/>
                <a:gd name="T13" fmla="*/ 300 h 1386"/>
                <a:gd name="T14" fmla="*/ 162 w 1612"/>
                <a:gd name="T15" fmla="*/ 299 h 1386"/>
                <a:gd name="T16" fmla="*/ 163 w 1612"/>
                <a:gd name="T17" fmla="*/ 298 h 1386"/>
                <a:gd name="T18" fmla="*/ 164 w 1612"/>
                <a:gd name="T19" fmla="*/ 297 h 1386"/>
                <a:gd name="T20" fmla="*/ 164 w 1612"/>
                <a:gd name="T21" fmla="*/ 297 h 1386"/>
                <a:gd name="T22" fmla="*/ 158 w 1612"/>
                <a:gd name="T23" fmla="*/ 286 h 1386"/>
                <a:gd name="T24" fmla="*/ 147 w 1612"/>
                <a:gd name="T25" fmla="*/ 277 h 1386"/>
                <a:gd name="T26" fmla="*/ 145 w 1612"/>
                <a:gd name="T27" fmla="*/ 271 h 1386"/>
                <a:gd name="T28" fmla="*/ 149 w 1612"/>
                <a:gd name="T29" fmla="*/ 264 h 1386"/>
                <a:gd name="T30" fmla="*/ 168 w 1612"/>
                <a:gd name="T31" fmla="*/ 254 h 1386"/>
                <a:gd name="T32" fmla="*/ 187 w 1612"/>
                <a:gd name="T33" fmla="*/ 254 h 1386"/>
                <a:gd name="T34" fmla="*/ 206 w 1612"/>
                <a:gd name="T35" fmla="*/ 264 h 1386"/>
                <a:gd name="T36" fmla="*/ 210 w 1612"/>
                <a:gd name="T37" fmla="*/ 271 h 1386"/>
                <a:gd name="T38" fmla="*/ 208 w 1612"/>
                <a:gd name="T39" fmla="*/ 277 h 1386"/>
                <a:gd name="T40" fmla="*/ 197 w 1612"/>
                <a:gd name="T41" fmla="*/ 286 h 1386"/>
                <a:gd name="T42" fmla="*/ 192 w 1612"/>
                <a:gd name="T43" fmla="*/ 297 h 1386"/>
                <a:gd name="T44" fmla="*/ 192 w 1612"/>
                <a:gd name="T45" fmla="*/ 297 h 1386"/>
                <a:gd name="T46" fmla="*/ 192 w 1612"/>
                <a:gd name="T47" fmla="*/ 298 h 1386"/>
                <a:gd name="T48" fmla="*/ 193 w 1612"/>
                <a:gd name="T49" fmla="*/ 299 h 1386"/>
                <a:gd name="T50" fmla="*/ 193 w 1612"/>
                <a:gd name="T51" fmla="*/ 300 h 1386"/>
                <a:gd name="T52" fmla="*/ 194 w 1612"/>
                <a:gd name="T53" fmla="*/ 301 h 1386"/>
                <a:gd name="T54" fmla="*/ 195 w 1612"/>
                <a:gd name="T55" fmla="*/ 302 h 1386"/>
                <a:gd name="T56" fmla="*/ 196 w 1612"/>
                <a:gd name="T57" fmla="*/ 302 h 1386"/>
                <a:gd name="T58" fmla="*/ 197 w 1612"/>
                <a:gd name="T59" fmla="*/ 304 h 1386"/>
                <a:gd name="T60" fmla="*/ 198 w 1612"/>
                <a:gd name="T61" fmla="*/ 304 h 1386"/>
                <a:gd name="T62" fmla="*/ 202 w 1612"/>
                <a:gd name="T63" fmla="*/ 305 h 1386"/>
                <a:gd name="T64" fmla="*/ 292 w 1612"/>
                <a:gd name="T65" fmla="*/ 258 h 1386"/>
                <a:gd name="T66" fmla="*/ 293 w 1612"/>
                <a:gd name="T67" fmla="*/ 244 h 1386"/>
                <a:gd name="T68" fmla="*/ 286 w 1612"/>
                <a:gd name="T69" fmla="*/ 239 h 1386"/>
                <a:gd name="T70" fmla="*/ 272 w 1612"/>
                <a:gd name="T71" fmla="*/ 244 h 1386"/>
                <a:gd name="T72" fmla="*/ 260 w 1612"/>
                <a:gd name="T73" fmla="*/ 243 h 1386"/>
                <a:gd name="T74" fmla="*/ 255 w 1612"/>
                <a:gd name="T75" fmla="*/ 236 h 1386"/>
                <a:gd name="T76" fmla="*/ 256 w 1612"/>
                <a:gd name="T77" fmla="*/ 215 h 1386"/>
                <a:gd name="T78" fmla="*/ 266 w 1612"/>
                <a:gd name="T79" fmla="*/ 199 h 1386"/>
                <a:gd name="T80" fmla="*/ 283 w 1612"/>
                <a:gd name="T81" fmla="*/ 187 h 1386"/>
                <a:gd name="T82" fmla="*/ 292 w 1612"/>
                <a:gd name="T83" fmla="*/ 188 h 1386"/>
                <a:gd name="T84" fmla="*/ 298 w 1612"/>
                <a:gd name="T85" fmla="*/ 199 h 1386"/>
                <a:gd name="T86" fmla="*/ 301 w 1612"/>
                <a:gd name="T87" fmla="*/ 212 h 1386"/>
                <a:gd name="T88" fmla="*/ 308 w 1612"/>
                <a:gd name="T89" fmla="*/ 217 h 1386"/>
                <a:gd name="T90" fmla="*/ 353 w 1612"/>
                <a:gd name="T91" fmla="*/ 154 h 1386"/>
                <a:gd name="T92" fmla="*/ 316 w 1612"/>
                <a:gd name="T93" fmla="*/ 84 h 1386"/>
                <a:gd name="T94" fmla="*/ 319 w 1612"/>
                <a:gd name="T95" fmla="*/ 75 h 1386"/>
                <a:gd name="T96" fmla="*/ 331 w 1612"/>
                <a:gd name="T97" fmla="*/ 75 h 1386"/>
                <a:gd name="T98" fmla="*/ 345 w 1612"/>
                <a:gd name="T99" fmla="*/ 80 h 1386"/>
                <a:gd name="T100" fmla="*/ 352 w 1612"/>
                <a:gd name="T101" fmla="*/ 76 h 1386"/>
                <a:gd name="T102" fmla="*/ 356 w 1612"/>
                <a:gd name="T103" fmla="*/ 65 h 1386"/>
                <a:gd name="T104" fmla="*/ 349 w 1612"/>
                <a:gd name="T105" fmla="*/ 44 h 1386"/>
                <a:gd name="T106" fmla="*/ 331 w 1612"/>
                <a:gd name="T107" fmla="*/ 26 h 1386"/>
                <a:gd name="T108" fmla="*/ 320 w 1612"/>
                <a:gd name="T109" fmla="*/ 24 h 1386"/>
                <a:gd name="T110" fmla="*/ 313 w 1612"/>
                <a:gd name="T111" fmla="*/ 31 h 1386"/>
                <a:gd name="T112" fmla="*/ 312 w 1612"/>
                <a:gd name="T113" fmla="*/ 40 h 1386"/>
                <a:gd name="T114" fmla="*/ 307 w 1612"/>
                <a:gd name="T115" fmla="*/ 51 h 1386"/>
                <a:gd name="T116" fmla="*/ 300 w 1612"/>
                <a:gd name="T117" fmla="*/ 53 h 1386"/>
                <a:gd name="T118" fmla="*/ 88 w 1612"/>
                <a:gd name="T119" fmla="*/ 0 h 13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rgbClr val="20B7EC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32779" name="Text Box 23"/>
            <p:cNvSpPr txBox="1">
              <a:spLocks noChangeArrowheads="1"/>
            </p:cNvSpPr>
            <p:nvPr/>
          </p:nvSpPr>
          <p:spPr bwMode="auto">
            <a:xfrm flipH="1">
              <a:off x="1463" y="1758"/>
              <a:ext cx="8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0000"/>
                  </a:solidFill>
                  <a:cs typeface="Arial" charset="0"/>
                </a:rPr>
                <a:t>Medication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2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748713" cy="936625"/>
          </a:xfrm>
        </p:spPr>
        <p:txBody>
          <a:bodyPr/>
          <a:lstStyle/>
          <a:p>
            <a:pPr eaLnBrk="1" hangingPunct="1"/>
            <a:r>
              <a:rPr lang="en-IE" sz="3600" b="1" smtClean="0">
                <a:solidFill>
                  <a:srgbClr val="091D67"/>
                </a:solidFill>
              </a:rPr>
              <a:t>Solution – Adopt the Retail Track and Trace  Model based on GS1 Standards</a:t>
            </a:r>
            <a:endParaRPr lang="en-GB" sz="3600" b="1" smtClean="0">
              <a:solidFill>
                <a:srgbClr val="091D67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6763"/>
            <a:ext cx="8229600" cy="4525962"/>
          </a:xfrm>
        </p:spPr>
        <p:txBody>
          <a:bodyPr/>
          <a:lstStyle/>
          <a:p>
            <a:pPr eaLnBrk="1" hangingPunct="1"/>
            <a:r>
              <a:rPr lang="en-IE" sz="2400" smtClean="0"/>
              <a:t>Unique identification (barcode) of  patient – </a:t>
            </a:r>
            <a:r>
              <a:rPr lang="en-IE" sz="2400" b="1" smtClean="0"/>
              <a:t>PMGSRN</a:t>
            </a:r>
          </a:p>
          <a:p>
            <a:pPr eaLnBrk="1" hangingPunct="1">
              <a:buFontTx/>
              <a:buNone/>
            </a:pPr>
            <a:endParaRPr lang="en-IE" sz="2400" smtClean="0"/>
          </a:p>
          <a:p>
            <a:pPr eaLnBrk="1" hangingPunct="1"/>
            <a:r>
              <a:rPr lang="en-IE" sz="2400" smtClean="0"/>
              <a:t>Unique identification (barcode) of medication - Serialised </a:t>
            </a:r>
            <a:r>
              <a:rPr lang="en-IE" sz="2400" b="1" smtClean="0"/>
              <a:t>GTIN</a:t>
            </a:r>
          </a:p>
          <a:p>
            <a:pPr eaLnBrk="1" hangingPunct="1">
              <a:buFontTx/>
              <a:buNone/>
            </a:pPr>
            <a:endParaRPr lang="en-IE" sz="2400" smtClean="0"/>
          </a:p>
          <a:p>
            <a:pPr eaLnBrk="1" hangingPunct="1"/>
            <a:r>
              <a:rPr lang="en-IE" sz="2400" smtClean="0"/>
              <a:t>Unique identification (barcode) of locations (Hospital/Home/Pharmacy/Transport) - </a:t>
            </a:r>
            <a:r>
              <a:rPr lang="en-IE" sz="2400" b="1" smtClean="0"/>
              <a:t>GLN</a:t>
            </a:r>
          </a:p>
          <a:p>
            <a:pPr eaLnBrk="1" hangingPunct="1">
              <a:buFontTx/>
              <a:buNone/>
            </a:pPr>
            <a:endParaRPr lang="en-IE" sz="2400" smtClean="0"/>
          </a:p>
          <a:p>
            <a:pPr eaLnBrk="1" hangingPunct="1">
              <a:buFontTx/>
              <a:buNone/>
            </a:pPr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2423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IE" sz="4000" b="1" smtClean="0">
                <a:solidFill>
                  <a:srgbClr val="091D67"/>
                </a:solidFill>
              </a:rPr>
              <a:t>Solution</a:t>
            </a:r>
          </a:p>
        </p:txBody>
      </p:sp>
      <p:pic>
        <p:nvPicPr>
          <p:cNvPr id="348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58"/>
          <a:stretch>
            <a:fillRect/>
          </a:stretch>
        </p:blipFill>
        <p:spPr bwMode="auto">
          <a:xfrm>
            <a:off x="0" y="1285875"/>
            <a:ext cx="914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685" y="3637134"/>
            <a:ext cx="2218099" cy="1004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492500"/>
            <a:ext cx="23780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088" y="3455988"/>
            <a:ext cx="22129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2592388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rgbClr val="002060"/>
                </a:solidFill>
              </a:rPr>
              <a:t>To prevent communication misunderstanding!</a:t>
            </a:r>
          </a:p>
        </p:txBody>
      </p:sp>
    </p:spTree>
    <p:extLst>
      <p:ext uri="{BB962C8B-B14F-4D97-AF65-F5344CB8AC3E}">
        <p14:creationId xmlns:p14="http://schemas.microsoft.com/office/powerpoint/2010/main" val="7333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56" y="4140792"/>
            <a:ext cx="2405845" cy="180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56" y="5733981"/>
            <a:ext cx="2256408" cy="21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56" y="5493259"/>
            <a:ext cx="1829124" cy="2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56" y="5267912"/>
            <a:ext cx="1549265" cy="2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56" y="4990399"/>
            <a:ext cx="2256408" cy="27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6764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4400" b="1" dirty="0">
                <a:solidFill>
                  <a:srgbClr val="091D67"/>
                </a:solidFill>
                <a:latin typeface="+mj-lt"/>
              </a:rPr>
              <a:t>Identify</a:t>
            </a:r>
            <a:endParaRPr lang="en-GB" sz="4400" b="1" dirty="0">
              <a:solidFill>
                <a:srgbClr val="091D67"/>
              </a:solidFill>
              <a:latin typeface="+mj-lt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600200" y="3048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97988" name="AutoShape 4"/>
          <p:cNvSpPr>
            <a:spLocks/>
          </p:cNvSpPr>
          <p:nvPr/>
        </p:nvSpPr>
        <p:spPr bwMode="auto">
          <a:xfrm>
            <a:off x="4495800" y="914400"/>
            <a:ext cx="1447800" cy="5410200"/>
          </a:xfrm>
          <a:prstGeom prst="rightBrace">
            <a:avLst>
              <a:gd name="adj1" fmla="val 3114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943600" y="1295400"/>
            <a:ext cx="2743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400" b="1" dirty="0">
                <a:latin typeface="Tahoma" pitchFamily="34" charset="0"/>
              </a:rPr>
              <a:t>Product Name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IE" sz="2400" b="1" dirty="0">
                <a:latin typeface="Tahoma" pitchFamily="34" charset="0"/>
              </a:rPr>
              <a:t>(GTIN)</a:t>
            </a:r>
            <a:endParaRPr lang="en-GB" sz="2400" b="1" dirty="0">
              <a:latin typeface="Tahoma" pitchFamily="34" charset="0"/>
            </a:endParaRP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6113016" y="3320947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400" b="1" dirty="0" smtClean="0">
                <a:latin typeface="Tahoma" pitchFamily="34" charset="0"/>
              </a:rPr>
              <a:t>Batch/lot </a:t>
            </a:r>
            <a:r>
              <a:rPr lang="en-IE" sz="2400" b="1" dirty="0">
                <a:latin typeface="Tahoma" pitchFamily="34" charset="0"/>
              </a:rPr>
              <a:t>Number</a:t>
            </a:r>
            <a:endParaRPr lang="en-GB" sz="2400" b="1" dirty="0">
              <a:latin typeface="Tahoma" pitchFamily="34" charset="0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60198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400" b="1" dirty="0">
                <a:latin typeface="Tahoma" pitchFamily="34" charset="0"/>
              </a:rPr>
              <a:t>Expiry Date</a:t>
            </a:r>
            <a:endParaRPr lang="en-GB" sz="2400" b="1" dirty="0">
              <a:latin typeface="Tahoma" pitchFamily="34" charset="0"/>
            </a:endParaRP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400" b="1" dirty="0">
                <a:latin typeface="Tahoma" pitchFamily="34" charset="0"/>
              </a:rPr>
              <a:t>Serial Number</a:t>
            </a:r>
            <a:endParaRPr lang="en-GB" sz="2400" b="1" dirty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2835" y="2768772"/>
            <a:ext cx="2218099" cy="100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8971"/>
            <a:ext cx="1346447" cy="125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1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8674 L 0.49461 -0.405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24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50012E-7 L 0.5059 -0.3169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15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7974E-7 L 0.5184 -0.208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-10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3544E-6 L 0.50434 -0.1237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6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utoUpdateAnimBg="0"/>
      <p:bldP spid="297988" grpId="0" animBg="1" autoUpdateAnimBg="0"/>
      <p:bldP spid="297989" grpId="0" autoUpdateAnimBg="0"/>
      <p:bldP spid="297990" grpId="0" autoUpdateAnimBg="0"/>
      <p:bldP spid="297991" grpId="0" autoUpdateAnimBg="0"/>
      <p:bldP spid="29799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dirty="0" smtClean="0">
                <a:solidFill>
                  <a:srgbClr val="0C2992"/>
                </a:solidFill>
              </a:rPr>
              <a:t>Capture</a:t>
            </a:r>
            <a:endParaRPr lang="en-GB" b="1" dirty="0" smtClean="0">
              <a:solidFill>
                <a:srgbClr val="0C2992"/>
              </a:solidFill>
            </a:endParaRPr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auto">
          <a:xfrm rot="-9967421" flipH="1" flipV="1">
            <a:off x="4475163" y="2597150"/>
            <a:ext cx="1635125" cy="1962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 rot="11632579" flipV="1">
            <a:off x="3719513" y="2427288"/>
            <a:ext cx="347662" cy="2339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pic>
        <p:nvPicPr>
          <p:cNvPr id="36870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25" y="4767263"/>
            <a:ext cx="11620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aqDSCN5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75" y="4824413"/>
            <a:ext cx="12033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4" name="Picture 8" descr="TOT0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4824413"/>
            <a:ext cx="112236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625" y="4911725"/>
            <a:ext cx="12493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6" y="44625"/>
            <a:ext cx="1334058" cy="124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085" y="1482897"/>
            <a:ext cx="2218099" cy="100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36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animBg="1"/>
      <p:bldP spid="3010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246188"/>
            <a:ext cx="60340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>
                <a:solidFill>
                  <a:srgbClr val="0C2992"/>
                </a:solidFill>
              </a:rPr>
              <a:t>Share</a:t>
            </a:r>
            <a:endParaRPr lang="en-GB" b="1" smtClean="0">
              <a:solidFill>
                <a:srgbClr val="0C2992"/>
              </a:solidFill>
            </a:endParaRPr>
          </a:p>
        </p:txBody>
      </p:sp>
      <p:pic>
        <p:nvPicPr>
          <p:cNvPr id="302084" name="Picture 4" descr="Sample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1246188"/>
            <a:ext cx="6034087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0" name="Picture 8" descr="Apple Android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1468438"/>
            <a:ext cx="6850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ctrTitle" idx="4294967295"/>
          </p:nvPr>
        </p:nvSpPr>
        <p:spPr>
          <a:xfrm>
            <a:off x="-396875" y="274638"/>
            <a:ext cx="9263063" cy="1071562"/>
          </a:xfrm>
        </p:spPr>
        <p:txBody>
          <a:bodyPr/>
          <a:lstStyle/>
          <a:p>
            <a:pPr eaLnBrk="1" hangingPunct="1"/>
            <a:r>
              <a:rPr lang="en-GB" dirty="0" smtClean="0"/>
              <a:t>	</a:t>
            </a:r>
            <a:r>
              <a:rPr lang="en-GB" b="1" dirty="0" smtClean="0">
                <a:solidFill>
                  <a:srgbClr val="091D67"/>
                </a:solidFill>
              </a:rPr>
              <a:t>Smartphones with scanning App</a:t>
            </a:r>
          </a:p>
        </p:txBody>
      </p:sp>
      <p:sp>
        <p:nvSpPr>
          <p:cNvPr id="264197" name="Oval 5"/>
          <p:cNvSpPr>
            <a:spLocks noChangeArrowheads="1"/>
          </p:cNvSpPr>
          <p:nvPr/>
        </p:nvSpPr>
        <p:spPr bwMode="auto">
          <a:xfrm>
            <a:off x="2862263" y="2820988"/>
            <a:ext cx="665162" cy="6381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19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33413"/>
            <a:ext cx="7669213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3416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214313" y="114300"/>
            <a:ext cx="7772400" cy="1214438"/>
          </a:xfrm>
        </p:spPr>
        <p:txBody>
          <a:bodyPr/>
          <a:lstStyle/>
          <a:p>
            <a:pPr eaLnBrk="1" hangingPunct="1"/>
            <a:r>
              <a:rPr lang="en-GB" sz="5600" b="1" dirty="0" smtClean="0">
                <a:solidFill>
                  <a:srgbClr val="091D67"/>
                </a:solidFill>
              </a:rPr>
              <a:t>Log-in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4294967295"/>
          </p:nvPr>
        </p:nvSpPr>
        <p:spPr>
          <a:xfrm>
            <a:off x="214313" y="1357313"/>
            <a:ext cx="5929312" cy="47863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dirty="0" smtClean="0">
                <a:solidFill>
                  <a:srgbClr val="404040"/>
                </a:solidFill>
              </a:rPr>
              <a:t>Secure Login by</a:t>
            </a:r>
          </a:p>
          <a:p>
            <a:pPr marL="0" indent="0" eaLnBrk="1" hangingPunct="1"/>
            <a:r>
              <a:rPr lang="en-GB" dirty="0" smtClean="0">
                <a:solidFill>
                  <a:srgbClr val="404040"/>
                </a:solidFill>
              </a:rPr>
              <a:t> </a:t>
            </a:r>
            <a:r>
              <a:rPr lang="en-GB" sz="2800" dirty="0" smtClean="0">
                <a:solidFill>
                  <a:srgbClr val="404040"/>
                </a:solidFill>
              </a:rPr>
              <a:t>Username/Password</a:t>
            </a:r>
          </a:p>
          <a:p>
            <a:pPr marL="0" indent="0" eaLnBrk="1" hangingPunct="1">
              <a:buFontTx/>
              <a:buNone/>
            </a:pPr>
            <a:r>
              <a:rPr lang="en-IE" dirty="0" smtClean="0">
                <a:solidFill>
                  <a:srgbClr val="404040"/>
                </a:solidFill>
              </a:rPr>
              <a:t>                or</a:t>
            </a:r>
            <a:endParaRPr lang="en-GB" dirty="0" smtClean="0">
              <a:solidFill>
                <a:srgbClr val="404040"/>
              </a:solidFill>
            </a:endParaRPr>
          </a:p>
          <a:p>
            <a:pPr marL="0" indent="0" eaLnBrk="1" hangingPunct="1"/>
            <a:r>
              <a:rPr lang="en-GB" sz="2800" dirty="0" smtClean="0">
                <a:solidFill>
                  <a:srgbClr val="404040"/>
                </a:solidFill>
              </a:rPr>
              <a:t>Scanning unique GS1 ID  on Card </a:t>
            </a:r>
          </a:p>
        </p:txBody>
      </p:sp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988" y="527050"/>
            <a:ext cx="28035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6" name="Oval 8"/>
          <p:cNvSpPr>
            <a:spLocks noChangeArrowheads="1"/>
          </p:cNvSpPr>
          <p:nvPr/>
        </p:nvSpPr>
        <p:spPr bwMode="auto">
          <a:xfrm>
            <a:off x="3365649" y="5567194"/>
            <a:ext cx="10795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8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292100" y="9525"/>
            <a:ext cx="7772400" cy="121443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91D67"/>
                </a:solidFill>
              </a:rPr>
              <a:t>Scan Product</a:t>
            </a:r>
          </a:p>
        </p:txBody>
      </p:sp>
      <p:sp>
        <p:nvSpPr>
          <p:cNvPr id="49155" name="Subtitle 2"/>
          <p:cNvSpPr>
            <a:spLocks noGrp="1"/>
          </p:cNvSpPr>
          <p:nvPr>
            <p:ph type="subTitle" idx="4294967295"/>
          </p:nvPr>
        </p:nvSpPr>
        <p:spPr>
          <a:xfrm>
            <a:off x="250825" y="981075"/>
            <a:ext cx="5899150" cy="27924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404040"/>
                </a:solidFill>
              </a:rPr>
              <a:t>Barcode on Vial box is scanned to check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404040"/>
                </a:solidFill>
              </a:rPr>
              <a:t>product detail (prescription)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404040"/>
                </a:solidFill>
              </a:rPr>
              <a:t>expiry date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IE" dirty="0" smtClean="0">
                <a:solidFill>
                  <a:srgbClr val="404040"/>
                </a:solidFill>
              </a:rPr>
              <a:t>Recall status</a:t>
            </a:r>
            <a:endParaRPr lang="en-GB" dirty="0" smtClean="0">
              <a:solidFill>
                <a:srgbClr val="404040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88" y="4148138"/>
            <a:ext cx="31242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88" y="4148138"/>
            <a:ext cx="319881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2595563" y="4738688"/>
            <a:ext cx="10795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pic>
        <p:nvPicPr>
          <p:cNvPr id="49159" name="Picture 9" descr="E Scanning App Scan sc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025" y="642938"/>
            <a:ext cx="270192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 idx="4294967295"/>
          </p:nvPr>
        </p:nvSpPr>
        <p:spPr>
          <a:xfrm>
            <a:off x="-342900" y="-28575"/>
            <a:ext cx="7772400" cy="121443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91D67"/>
                </a:solidFill>
              </a:rPr>
              <a:t>Process Complete</a:t>
            </a:r>
          </a:p>
        </p:txBody>
      </p:sp>
      <p:sp>
        <p:nvSpPr>
          <p:cNvPr id="54275" name="Subtitle 2"/>
          <p:cNvSpPr>
            <a:spLocks noGrp="1"/>
          </p:cNvSpPr>
          <p:nvPr>
            <p:ph type="subTitle" idx="4294967295"/>
          </p:nvPr>
        </p:nvSpPr>
        <p:spPr>
          <a:xfrm>
            <a:off x="214313" y="1357313"/>
            <a:ext cx="5929312" cy="47863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dirty="0" smtClean="0">
                <a:solidFill>
                  <a:srgbClr val="404040"/>
                </a:solidFill>
              </a:rPr>
              <a:t>Process concludes, system synchronises data wirelessly to </a:t>
            </a:r>
            <a:r>
              <a:rPr lang="en-GB" b="1" dirty="0" smtClean="0">
                <a:solidFill>
                  <a:srgbClr val="091D67"/>
                </a:solidFill>
              </a:rPr>
              <a:t>web application</a:t>
            </a:r>
          </a:p>
        </p:txBody>
      </p:sp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912813"/>
            <a:ext cx="2692400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9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1417638"/>
            <a:ext cx="692626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dirty="0" smtClean="0">
                <a:solidFill>
                  <a:srgbClr val="091D67"/>
                </a:solidFill>
              </a:rPr>
              <a:t>Share</a:t>
            </a:r>
            <a:endParaRPr lang="en-GB" b="1" dirty="0" smtClean="0">
              <a:solidFill>
                <a:srgbClr val="091D67"/>
              </a:solidFill>
            </a:endParaRPr>
          </a:p>
        </p:txBody>
      </p:sp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1417638"/>
            <a:ext cx="6926262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116632"/>
            <a:ext cx="10493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dirty="0" smtClean="0">
                <a:solidFill>
                  <a:srgbClr val="091D67"/>
                </a:solidFill>
              </a:rPr>
              <a:t>Share</a:t>
            </a:r>
            <a:endParaRPr lang="en-GB" b="1" dirty="0" smtClean="0">
              <a:solidFill>
                <a:srgbClr val="091D67"/>
              </a:solidFill>
            </a:endParaRP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03338"/>
            <a:ext cx="8229600" cy="5303837"/>
          </a:xfrm>
          <a:noFill/>
        </p:spPr>
      </p:pic>
    </p:spTree>
    <p:extLst>
      <p:ext uri="{BB962C8B-B14F-4D97-AF65-F5344CB8AC3E}">
        <p14:creationId xmlns:p14="http://schemas.microsoft.com/office/powerpoint/2010/main" val="272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FUNNY_SOS_MAYDAY_SINKING_AVI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260648"/>
            <a:ext cx="8404176" cy="6303685"/>
          </a:xfrm>
        </p:spPr>
      </p:pic>
    </p:spTree>
    <p:extLst>
      <p:ext uri="{BB962C8B-B14F-4D97-AF65-F5344CB8AC3E}">
        <p14:creationId xmlns:p14="http://schemas.microsoft.com/office/powerpoint/2010/main" val="33782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" y="26784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aemophilia Project Timeline</a:t>
            </a:r>
            <a:endParaRPr lang="en-US" altLang="ko-K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80"/>
          <p:cNvSpPr>
            <a:spLocks noChangeArrowheads="1"/>
          </p:cNvSpPr>
          <p:nvPr/>
        </p:nvSpPr>
        <p:spPr bwMode="auto">
          <a:xfrm>
            <a:off x="209659" y="4115027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80"/>
          <p:cNvSpPr>
            <a:spLocks noChangeArrowheads="1"/>
          </p:cNvSpPr>
          <p:nvPr/>
        </p:nvSpPr>
        <p:spPr bwMode="auto">
          <a:xfrm>
            <a:off x="1586812" y="4115027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0"/>
          <p:cNvSpPr>
            <a:spLocks noChangeArrowheads="1"/>
          </p:cNvSpPr>
          <p:nvPr/>
        </p:nvSpPr>
        <p:spPr bwMode="auto">
          <a:xfrm>
            <a:off x="3088842" y="408607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80"/>
          <p:cNvSpPr>
            <a:spLocks noChangeArrowheads="1"/>
          </p:cNvSpPr>
          <p:nvPr/>
        </p:nvSpPr>
        <p:spPr bwMode="auto">
          <a:xfrm>
            <a:off x="4485134" y="4079024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80"/>
          <p:cNvSpPr>
            <a:spLocks noChangeArrowheads="1"/>
          </p:cNvSpPr>
          <p:nvPr/>
        </p:nvSpPr>
        <p:spPr bwMode="auto">
          <a:xfrm>
            <a:off x="5862287" y="4079024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80"/>
          <p:cNvSpPr>
            <a:spLocks noChangeArrowheads="1"/>
          </p:cNvSpPr>
          <p:nvPr/>
        </p:nvSpPr>
        <p:spPr bwMode="auto">
          <a:xfrm>
            <a:off x="7379175" y="4079024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26"/>
          <p:cNvSpPr>
            <a:spLocks noChangeAspect="1" noChangeArrowheads="1"/>
          </p:cNvSpPr>
          <p:nvPr/>
        </p:nvSpPr>
        <p:spPr bwMode="auto">
          <a:xfrm rot="18900000">
            <a:off x="7568713" y="3470540"/>
            <a:ext cx="731006" cy="392006"/>
          </a:xfrm>
          <a:prstGeom prst="ellipse">
            <a:avLst/>
          </a:prstGeom>
          <a:gradFill rotWithShape="1">
            <a:gsLst>
              <a:gs pos="0">
                <a:schemeClr val="bg1">
                  <a:alpha val="33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자유형 86"/>
          <p:cNvSpPr/>
          <p:nvPr/>
        </p:nvSpPr>
        <p:spPr>
          <a:xfrm rot="5839189">
            <a:off x="7529838" y="3693184"/>
            <a:ext cx="742310" cy="558763"/>
          </a:xfrm>
          <a:custGeom>
            <a:avLst/>
            <a:gdLst>
              <a:gd name="connsiteX0" fmla="*/ 0 w 2171700"/>
              <a:gd name="connsiteY0" fmla="*/ 1038225 h 1914525"/>
              <a:gd name="connsiteX1" fmla="*/ 390525 w 2171700"/>
              <a:gd name="connsiteY1" fmla="*/ 1571625 h 1914525"/>
              <a:gd name="connsiteX2" fmla="*/ 819150 w 2171700"/>
              <a:gd name="connsiteY2" fmla="*/ 1914525 h 1914525"/>
              <a:gd name="connsiteX3" fmla="*/ 1409700 w 2171700"/>
              <a:gd name="connsiteY3" fmla="*/ 1771650 h 1914525"/>
              <a:gd name="connsiteX4" fmla="*/ 1876425 w 2171700"/>
              <a:gd name="connsiteY4" fmla="*/ 1371600 h 1914525"/>
              <a:gd name="connsiteX5" fmla="*/ 2171700 w 2171700"/>
              <a:gd name="connsiteY5" fmla="*/ 752475 h 1914525"/>
              <a:gd name="connsiteX6" fmla="*/ 2105025 w 2171700"/>
              <a:gd name="connsiteY6" fmla="*/ 0 h 1914525"/>
              <a:gd name="connsiteX7" fmla="*/ 1990725 w 2171700"/>
              <a:gd name="connsiteY7" fmla="*/ 209550 h 1914525"/>
              <a:gd name="connsiteX8" fmla="*/ 1733550 w 2171700"/>
              <a:gd name="connsiteY8" fmla="*/ 514350 h 1914525"/>
              <a:gd name="connsiteX9" fmla="*/ 1428750 w 2171700"/>
              <a:gd name="connsiteY9" fmla="*/ 533400 h 1914525"/>
              <a:gd name="connsiteX10" fmla="*/ 790575 w 2171700"/>
              <a:gd name="connsiteY10" fmla="*/ 942975 h 1914525"/>
              <a:gd name="connsiteX11" fmla="*/ 209550 w 2171700"/>
              <a:gd name="connsiteY11" fmla="*/ 1047750 h 1914525"/>
              <a:gd name="connsiteX12" fmla="*/ 0 w 2171700"/>
              <a:gd name="connsiteY12" fmla="*/ 1038225 h 1914525"/>
              <a:gd name="connsiteX0" fmla="*/ 30162 w 2201862"/>
              <a:gd name="connsiteY0" fmla="*/ 1038225 h 1914525"/>
              <a:gd name="connsiteX1" fmla="*/ 420687 w 2201862"/>
              <a:gd name="connsiteY1" fmla="*/ 1571625 h 1914525"/>
              <a:gd name="connsiteX2" fmla="*/ 849312 w 2201862"/>
              <a:gd name="connsiteY2" fmla="*/ 1914525 h 1914525"/>
              <a:gd name="connsiteX3" fmla="*/ 1439862 w 2201862"/>
              <a:gd name="connsiteY3" fmla="*/ 1771650 h 1914525"/>
              <a:gd name="connsiteX4" fmla="*/ 1906587 w 2201862"/>
              <a:gd name="connsiteY4" fmla="*/ 1371600 h 1914525"/>
              <a:gd name="connsiteX5" fmla="*/ 2201862 w 2201862"/>
              <a:gd name="connsiteY5" fmla="*/ 752475 h 1914525"/>
              <a:gd name="connsiteX6" fmla="*/ 2135187 w 2201862"/>
              <a:gd name="connsiteY6" fmla="*/ 0 h 1914525"/>
              <a:gd name="connsiteX7" fmla="*/ 2020887 w 2201862"/>
              <a:gd name="connsiteY7" fmla="*/ 209550 h 1914525"/>
              <a:gd name="connsiteX8" fmla="*/ 1763712 w 2201862"/>
              <a:gd name="connsiteY8" fmla="*/ 514350 h 1914525"/>
              <a:gd name="connsiteX9" fmla="*/ 1458912 w 2201862"/>
              <a:gd name="connsiteY9" fmla="*/ 533400 h 1914525"/>
              <a:gd name="connsiteX10" fmla="*/ 820737 w 2201862"/>
              <a:gd name="connsiteY10" fmla="*/ 942975 h 1914525"/>
              <a:gd name="connsiteX11" fmla="*/ 239712 w 2201862"/>
              <a:gd name="connsiteY11" fmla="*/ 1047750 h 1914525"/>
              <a:gd name="connsiteX12" fmla="*/ 30162 w 2201862"/>
              <a:gd name="connsiteY12" fmla="*/ 1038225 h 1914525"/>
              <a:gd name="connsiteX0" fmla="*/ 30162 w 2201862"/>
              <a:gd name="connsiteY0" fmla="*/ 1038225 h 1914525"/>
              <a:gd name="connsiteX1" fmla="*/ 420687 w 2201862"/>
              <a:gd name="connsiteY1" fmla="*/ 1571625 h 1914525"/>
              <a:gd name="connsiteX2" fmla="*/ 849312 w 2201862"/>
              <a:gd name="connsiteY2" fmla="*/ 1914525 h 1914525"/>
              <a:gd name="connsiteX3" fmla="*/ 1439862 w 2201862"/>
              <a:gd name="connsiteY3" fmla="*/ 1771650 h 1914525"/>
              <a:gd name="connsiteX4" fmla="*/ 1906587 w 2201862"/>
              <a:gd name="connsiteY4" fmla="*/ 1371600 h 1914525"/>
              <a:gd name="connsiteX5" fmla="*/ 2201862 w 2201862"/>
              <a:gd name="connsiteY5" fmla="*/ 752475 h 1914525"/>
              <a:gd name="connsiteX6" fmla="*/ 2135187 w 2201862"/>
              <a:gd name="connsiteY6" fmla="*/ 0 h 1914525"/>
              <a:gd name="connsiteX7" fmla="*/ 2020887 w 2201862"/>
              <a:gd name="connsiteY7" fmla="*/ 209550 h 1914525"/>
              <a:gd name="connsiteX8" fmla="*/ 1763712 w 2201862"/>
              <a:gd name="connsiteY8" fmla="*/ 514350 h 1914525"/>
              <a:gd name="connsiteX9" fmla="*/ 1458912 w 2201862"/>
              <a:gd name="connsiteY9" fmla="*/ 533400 h 1914525"/>
              <a:gd name="connsiteX10" fmla="*/ 820737 w 2201862"/>
              <a:gd name="connsiteY10" fmla="*/ 942975 h 1914525"/>
              <a:gd name="connsiteX11" fmla="*/ 239712 w 2201862"/>
              <a:gd name="connsiteY11" fmla="*/ 1047750 h 1914525"/>
              <a:gd name="connsiteX12" fmla="*/ 30162 w 2201862"/>
              <a:gd name="connsiteY12" fmla="*/ 1038225 h 1914525"/>
              <a:gd name="connsiteX0" fmla="*/ 30162 w 2201862"/>
              <a:gd name="connsiteY0" fmla="*/ 1038225 h 1914525"/>
              <a:gd name="connsiteX1" fmla="*/ 420687 w 2201862"/>
              <a:gd name="connsiteY1" fmla="*/ 1571625 h 1914525"/>
              <a:gd name="connsiteX2" fmla="*/ 849312 w 2201862"/>
              <a:gd name="connsiteY2" fmla="*/ 1914525 h 1914525"/>
              <a:gd name="connsiteX3" fmla="*/ 1439862 w 2201862"/>
              <a:gd name="connsiteY3" fmla="*/ 1771650 h 1914525"/>
              <a:gd name="connsiteX4" fmla="*/ 1906587 w 2201862"/>
              <a:gd name="connsiteY4" fmla="*/ 1371600 h 1914525"/>
              <a:gd name="connsiteX5" fmla="*/ 2201862 w 2201862"/>
              <a:gd name="connsiteY5" fmla="*/ 752475 h 1914525"/>
              <a:gd name="connsiteX6" fmla="*/ 2135187 w 2201862"/>
              <a:gd name="connsiteY6" fmla="*/ 0 h 1914525"/>
              <a:gd name="connsiteX7" fmla="*/ 2020887 w 2201862"/>
              <a:gd name="connsiteY7" fmla="*/ 209550 h 1914525"/>
              <a:gd name="connsiteX8" fmla="*/ 1763712 w 2201862"/>
              <a:gd name="connsiteY8" fmla="*/ 514350 h 1914525"/>
              <a:gd name="connsiteX9" fmla="*/ 1458912 w 2201862"/>
              <a:gd name="connsiteY9" fmla="*/ 533400 h 1914525"/>
              <a:gd name="connsiteX10" fmla="*/ 820737 w 2201862"/>
              <a:gd name="connsiteY10" fmla="*/ 942975 h 1914525"/>
              <a:gd name="connsiteX11" fmla="*/ 239712 w 2201862"/>
              <a:gd name="connsiteY11" fmla="*/ 1047750 h 1914525"/>
              <a:gd name="connsiteX12" fmla="*/ 30162 w 2201862"/>
              <a:gd name="connsiteY12" fmla="*/ 1038225 h 1914525"/>
              <a:gd name="connsiteX0" fmla="*/ 30162 w 2201862"/>
              <a:gd name="connsiteY0" fmla="*/ 1038225 h 1914525"/>
              <a:gd name="connsiteX1" fmla="*/ 420687 w 2201862"/>
              <a:gd name="connsiteY1" fmla="*/ 1571625 h 1914525"/>
              <a:gd name="connsiteX2" fmla="*/ 849312 w 2201862"/>
              <a:gd name="connsiteY2" fmla="*/ 1914525 h 1914525"/>
              <a:gd name="connsiteX3" fmla="*/ 1439862 w 2201862"/>
              <a:gd name="connsiteY3" fmla="*/ 1771650 h 1914525"/>
              <a:gd name="connsiteX4" fmla="*/ 1906587 w 2201862"/>
              <a:gd name="connsiteY4" fmla="*/ 1371600 h 1914525"/>
              <a:gd name="connsiteX5" fmla="*/ 2201862 w 2201862"/>
              <a:gd name="connsiteY5" fmla="*/ 752475 h 1914525"/>
              <a:gd name="connsiteX6" fmla="*/ 2135187 w 2201862"/>
              <a:gd name="connsiteY6" fmla="*/ 0 h 1914525"/>
              <a:gd name="connsiteX7" fmla="*/ 2020887 w 2201862"/>
              <a:gd name="connsiteY7" fmla="*/ 209550 h 1914525"/>
              <a:gd name="connsiteX8" fmla="*/ 1763712 w 2201862"/>
              <a:gd name="connsiteY8" fmla="*/ 514350 h 1914525"/>
              <a:gd name="connsiteX9" fmla="*/ 1458912 w 2201862"/>
              <a:gd name="connsiteY9" fmla="*/ 533400 h 1914525"/>
              <a:gd name="connsiteX10" fmla="*/ 820737 w 2201862"/>
              <a:gd name="connsiteY10" fmla="*/ 942975 h 1914525"/>
              <a:gd name="connsiteX11" fmla="*/ 239712 w 2201862"/>
              <a:gd name="connsiteY11" fmla="*/ 1047750 h 1914525"/>
              <a:gd name="connsiteX12" fmla="*/ 30162 w 2201862"/>
              <a:gd name="connsiteY12" fmla="*/ 1038225 h 1914525"/>
              <a:gd name="connsiteX0" fmla="*/ 30162 w 2201862"/>
              <a:gd name="connsiteY0" fmla="*/ 1128712 h 2005012"/>
              <a:gd name="connsiteX1" fmla="*/ 420687 w 2201862"/>
              <a:gd name="connsiteY1" fmla="*/ 1662112 h 2005012"/>
              <a:gd name="connsiteX2" fmla="*/ 849312 w 2201862"/>
              <a:gd name="connsiteY2" fmla="*/ 2005012 h 2005012"/>
              <a:gd name="connsiteX3" fmla="*/ 1439862 w 2201862"/>
              <a:gd name="connsiteY3" fmla="*/ 1862137 h 2005012"/>
              <a:gd name="connsiteX4" fmla="*/ 1906587 w 2201862"/>
              <a:gd name="connsiteY4" fmla="*/ 1462087 h 2005012"/>
              <a:gd name="connsiteX5" fmla="*/ 2201862 w 2201862"/>
              <a:gd name="connsiteY5" fmla="*/ 842962 h 2005012"/>
              <a:gd name="connsiteX6" fmla="*/ 2135187 w 2201862"/>
              <a:gd name="connsiteY6" fmla="*/ 90487 h 2005012"/>
              <a:gd name="connsiteX7" fmla="*/ 2020887 w 2201862"/>
              <a:gd name="connsiteY7" fmla="*/ 300037 h 2005012"/>
              <a:gd name="connsiteX8" fmla="*/ 1763712 w 2201862"/>
              <a:gd name="connsiteY8" fmla="*/ 604837 h 2005012"/>
              <a:gd name="connsiteX9" fmla="*/ 1458912 w 2201862"/>
              <a:gd name="connsiteY9" fmla="*/ 623887 h 2005012"/>
              <a:gd name="connsiteX10" fmla="*/ 820737 w 2201862"/>
              <a:gd name="connsiteY10" fmla="*/ 1033462 h 2005012"/>
              <a:gd name="connsiteX11" fmla="*/ 239712 w 2201862"/>
              <a:gd name="connsiteY11" fmla="*/ 1138237 h 2005012"/>
              <a:gd name="connsiteX12" fmla="*/ 30162 w 2201862"/>
              <a:gd name="connsiteY12" fmla="*/ 1128712 h 2005012"/>
              <a:gd name="connsiteX0" fmla="*/ 30162 w 2239962"/>
              <a:gd name="connsiteY0" fmla="*/ 1128712 h 2005012"/>
              <a:gd name="connsiteX1" fmla="*/ 420687 w 2239962"/>
              <a:gd name="connsiteY1" fmla="*/ 1662112 h 2005012"/>
              <a:gd name="connsiteX2" fmla="*/ 849312 w 2239962"/>
              <a:gd name="connsiteY2" fmla="*/ 2005012 h 2005012"/>
              <a:gd name="connsiteX3" fmla="*/ 1439862 w 2239962"/>
              <a:gd name="connsiteY3" fmla="*/ 1862137 h 2005012"/>
              <a:gd name="connsiteX4" fmla="*/ 1906587 w 2239962"/>
              <a:gd name="connsiteY4" fmla="*/ 1462087 h 2005012"/>
              <a:gd name="connsiteX5" fmla="*/ 2201862 w 2239962"/>
              <a:gd name="connsiteY5" fmla="*/ 842962 h 2005012"/>
              <a:gd name="connsiteX6" fmla="*/ 2135187 w 2239962"/>
              <a:gd name="connsiteY6" fmla="*/ 90487 h 2005012"/>
              <a:gd name="connsiteX7" fmla="*/ 2020887 w 2239962"/>
              <a:gd name="connsiteY7" fmla="*/ 300037 h 2005012"/>
              <a:gd name="connsiteX8" fmla="*/ 1763712 w 2239962"/>
              <a:gd name="connsiteY8" fmla="*/ 604837 h 2005012"/>
              <a:gd name="connsiteX9" fmla="*/ 1458912 w 2239962"/>
              <a:gd name="connsiteY9" fmla="*/ 623887 h 2005012"/>
              <a:gd name="connsiteX10" fmla="*/ 820737 w 2239962"/>
              <a:gd name="connsiteY10" fmla="*/ 1033462 h 2005012"/>
              <a:gd name="connsiteX11" fmla="*/ 239712 w 2239962"/>
              <a:gd name="connsiteY11" fmla="*/ 1138237 h 2005012"/>
              <a:gd name="connsiteX12" fmla="*/ 30162 w 2239962"/>
              <a:gd name="connsiteY12" fmla="*/ 1128712 h 2005012"/>
              <a:gd name="connsiteX0" fmla="*/ 30162 w 2239962"/>
              <a:gd name="connsiteY0" fmla="*/ 1128712 h 2005012"/>
              <a:gd name="connsiteX1" fmla="*/ 420687 w 2239962"/>
              <a:gd name="connsiteY1" fmla="*/ 1662112 h 2005012"/>
              <a:gd name="connsiteX2" fmla="*/ 849312 w 2239962"/>
              <a:gd name="connsiteY2" fmla="*/ 2005012 h 2005012"/>
              <a:gd name="connsiteX3" fmla="*/ 1439862 w 2239962"/>
              <a:gd name="connsiteY3" fmla="*/ 1862137 h 2005012"/>
              <a:gd name="connsiteX4" fmla="*/ 1906587 w 2239962"/>
              <a:gd name="connsiteY4" fmla="*/ 1462087 h 2005012"/>
              <a:gd name="connsiteX5" fmla="*/ 2201862 w 2239962"/>
              <a:gd name="connsiteY5" fmla="*/ 842962 h 2005012"/>
              <a:gd name="connsiteX6" fmla="*/ 2135187 w 2239962"/>
              <a:gd name="connsiteY6" fmla="*/ 90487 h 2005012"/>
              <a:gd name="connsiteX7" fmla="*/ 2020887 w 2239962"/>
              <a:gd name="connsiteY7" fmla="*/ 300037 h 2005012"/>
              <a:gd name="connsiteX8" fmla="*/ 1763712 w 2239962"/>
              <a:gd name="connsiteY8" fmla="*/ 604837 h 2005012"/>
              <a:gd name="connsiteX9" fmla="*/ 1458912 w 2239962"/>
              <a:gd name="connsiteY9" fmla="*/ 623887 h 2005012"/>
              <a:gd name="connsiteX10" fmla="*/ 820737 w 2239962"/>
              <a:gd name="connsiteY10" fmla="*/ 1033462 h 2005012"/>
              <a:gd name="connsiteX11" fmla="*/ 239712 w 2239962"/>
              <a:gd name="connsiteY11" fmla="*/ 1138237 h 2005012"/>
              <a:gd name="connsiteX12" fmla="*/ 30162 w 2239962"/>
              <a:gd name="connsiteY12" fmla="*/ 1128712 h 2005012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1458912 w 2239962"/>
              <a:gd name="connsiteY9" fmla="*/ 623887 h 2038350"/>
              <a:gd name="connsiteX10" fmla="*/ 820737 w 2239962"/>
              <a:gd name="connsiteY10" fmla="*/ 1033462 h 2038350"/>
              <a:gd name="connsiteX11" fmla="*/ 239712 w 2239962"/>
              <a:gd name="connsiteY11" fmla="*/ 1138237 h 2038350"/>
              <a:gd name="connsiteX12" fmla="*/ 30162 w 2239962"/>
              <a:gd name="connsiteY12" fmla="*/ 1128712 h 2038350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1458912 w 2239962"/>
              <a:gd name="connsiteY9" fmla="*/ 623887 h 2038350"/>
              <a:gd name="connsiteX10" fmla="*/ 820737 w 2239962"/>
              <a:gd name="connsiteY10" fmla="*/ 1033462 h 2038350"/>
              <a:gd name="connsiteX11" fmla="*/ 239712 w 2239962"/>
              <a:gd name="connsiteY11" fmla="*/ 1138237 h 2038350"/>
              <a:gd name="connsiteX12" fmla="*/ 30162 w 2239962"/>
              <a:gd name="connsiteY12" fmla="*/ 1128712 h 2038350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1458912 w 2239962"/>
              <a:gd name="connsiteY9" fmla="*/ 623887 h 2038350"/>
              <a:gd name="connsiteX10" fmla="*/ 820737 w 2239962"/>
              <a:gd name="connsiteY10" fmla="*/ 1033462 h 2038350"/>
              <a:gd name="connsiteX11" fmla="*/ 239712 w 2239962"/>
              <a:gd name="connsiteY11" fmla="*/ 1138237 h 2038350"/>
              <a:gd name="connsiteX12" fmla="*/ 30162 w 2239962"/>
              <a:gd name="connsiteY12" fmla="*/ 1128712 h 2038350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1458912 w 2239962"/>
              <a:gd name="connsiteY9" fmla="*/ 623887 h 2038350"/>
              <a:gd name="connsiteX10" fmla="*/ 820737 w 2239962"/>
              <a:gd name="connsiteY10" fmla="*/ 1033462 h 2038350"/>
              <a:gd name="connsiteX11" fmla="*/ 239712 w 2239962"/>
              <a:gd name="connsiteY11" fmla="*/ 1138237 h 2038350"/>
              <a:gd name="connsiteX12" fmla="*/ 30162 w 2239962"/>
              <a:gd name="connsiteY12" fmla="*/ 1128712 h 2038350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1458912 w 2239962"/>
              <a:gd name="connsiteY9" fmla="*/ 623887 h 2038350"/>
              <a:gd name="connsiteX10" fmla="*/ 820737 w 2239962"/>
              <a:gd name="connsiteY10" fmla="*/ 1033462 h 2038350"/>
              <a:gd name="connsiteX11" fmla="*/ 239712 w 2239962"/>
              <a:gd name="connsiteY11" fmla="*/ 1138237 h 2038350"/>
              <a:gd name="connsiteX12" fmla="*/ 30162 w 2239962"/>
              <a:gd name="connsiteY12" fmla="*/ 1128712 h 2038350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820737 w 2239962"/>
              <a:gd name="connsiteY9" fmla="*/ 1033462 h 2038350"/>
              <a:gd name="connsiteX10" fmla="*/ 239712 w 2239962"/>
              <a:gd name="connsiteY10" fmla="*/ 1138237 h 2038350"/>
              <a:gd name="connsiteX11" fmla="*/ 30162 w 2239962"/>
              <a:gd name="connsiteY11" fmla="*/ 1128712 h 2038350"/>
              <a:gd name="connsiteX0" fmla="*/ 30162 w 2239962"/>
              <a:gd name="connsiteY0" fmla="*/ 1128712 h 2038350"/>
              <a:gd name="connsiteX1" fmla="*/ 420687 w 2239962"/>
              <a:gd name="connsiteY1" fmla="*/ 1662112 h 2038350"/>
              <a:gd name="connsiteX2" fmla="*/ 849312 w 2239962"/>
              <a:gd name="connsiteY2" fmla="*/ 2005012 h 2038350"/>
              <a:gd name="connsiteX3" fmla="*/ 1439862 w 2239962"/>
              <a:gd name="connsiteY3" fmla="*/ 1862137 h 2038350"/>
              <a:gd name="connsiteX4" fmla="*/ 1906587 w 2239962"/>
              <a:gd name="connsiteY4" fmla="*/ 1462087 h 2038350"/>
              <a:gd name="connsiteX5" fmla="*/ 2201862 w 2239962"/>
              <a:gd name="connsiteY5" fmla="*/ 842962 h 2038350"/>
              <a:gd name="connsiteX6" fmla="*/ 2135187 w 2239962"/>
              <a:gd name="connsiteY6" fmla="*/ 90487 h 2038350"/>
              <a:gd name="connsiteX7" fmla="*/ 2020887 w 2239962"/>
              <a:gd name="connsiteY7" fmla="*/ 300037 h 2038350"/>
              <a:gd name="connsiteX8" fmla="*/ 1763712 w 2239962"/>
              <a:gd name="connsiteY8" fmla="*/ 604837 h 2038350"/>
              <a:gd name="connsiteX9" fmla="*/ 820737 w 2239962"/>
              <a:gd name="connsiteY9" fmla="*/ 1033462 h 2038350"/>
              <a:gd name="connsiteX10" fmla="*/ 239712 w 2239962"/>
              <a:gd name="connsiteY10" fmla="*/ 1138237 h 2038350"/>
              <a:gd name="connsiteX11" fmla="*/ 30162 w 2239962"/>
              <a:gd name="connsiteY11" fmla="*/ 1128712 h 2038350"/>
              <a:gd name="connsiteX0" fmla="*/ 30162 w 2220912"/>
              <a:gd name="connsiteY0" fmla="*/ 868362 h 1778000"/>
              <a:gd name="connsiteX1" fmla="*/ 420687 w 2220912"/>
              <a:gd name="connsiteY1" fmla="*/ 1401762 h 1778000"/>
              <a:gd name="connsiteX2" fmla="*/ 849312 w 2220912"/>
              <a:gd name="connsiteY2" fmla="*/ 1744662 h 1778000"/>
              <a:gd name="connsiteX3" fmla="*/ 1439862 w 2220912"/>
              <a:gd name="connsiteY3" fmla="*/ 1601787 h 1778000"/>
              <a:gd name="connsiteX4" fmla="*/ 1906587 w 2220912"/>
              <a:gd name="connsiteY4" fmla="*/ 1201737 h 1778000"/>
              <a:gd name="connsiteX5" fmla="*/ 2201862 w 2220912"/>
              <a:gd name="connsiteY5" fmla="*/ 582612 h 1778000"/>
              <a:gd name="connsiteX6" fmla="*/ 2020887 w 2220912"/>
              <a:gd name="connsiteY6" fmla="*/ 39687 h 1778000"/>
              <a:gd name="connsiteX7" fmla="*/ 1763712 w 2220912"/>
              <a:gd name="connsiteY7" fmla="*/ 344487 h 1778000"/>
              <a:gd name="connsiteX8" fmla="*/ 820737 w 2220912"/>
              <a:gd name="connsiteY8" fmla="*/ 773112 h 1778000"/>
              <a:gd name="connsiteX9" fmla="*/ 239712 w 2220912"/>
              <a:gd name="connsiteY9" fmla="*/ 877887 h 1778000"/>
              <a:gd name="connsiteX10" fmla="*/ 30162 w 2220912"/>
              <a:gd name="connsiteY10" fmla="*/ 868362 h 1778000"/>
              <a:gd name="connsiteX0" fmla="*/ 30162 w 2220912"/>
              <a:gd name="connsiteY0" fmla="*/ 868362 h 1778000"/>
              <a:gd name="connsiteX1" fmla="*/ 420687 w 2220912"/>
              <a:gd name="connsiteY1" fmla="*/ 1401762 h 1778000"/>
              <a:gd name="connsiteX2" fmla="*/ 849312 w 2220912"/>
              <a:gd name="connsiteY2" fmla="*/ 1744662 h 1778000"/>
              <a:gd name="connsiteX3" fmla="*/ 1439862 w 2220912"/>
              <a:gd name="connsiteY3" fmla="*/ 1601787 h 1778000"/>
              <a:gd name="connsiteX4" fmla="*/ 1906587 w 2220912"/>
              <a:gd name="connsiteY4" fmla="*/ 1201737 h 1778000"/>
              <a:gd name="connsiteX5" fmla="*/ 2201862 w 2220912"/>
              <a:gd name="connsiteY5" fmla="*/ 582612 h 1778000"/>
              <a:gd name="connsiteX6" fmla="*/ 2020887 w 2220912"/>
              <a:gd name="connsiteY6" fmla="*/ 39687 h 1778000"/>
              <a:gd name="connsiteX7" fmla="*/ 1763712 w 2220912"/>
              <a:gd name="connsiteY7" fmla="*/ 344487 h 1778000"/>
              <a:gd name="connsiteX8" fmla="*/ 820737 w 2220912"/>
              <a:gd name="connsiteY8" fmla="*/ 773112 h 1778000"/>
              <a:gd name="connsiteX9" fmla="*/ 239712 w 2220912"/>
              <a:gd name="connsiteY9" fmla="*/ 877887 h 1778000"/>
              <a:gd name="connsiteX10" fmla="*/ 30162 w 2220912"/>
              <a:gd name="connsiteY10" fmla="*/ 868362 h 1778000"/>
              <a:gd name="connsiteX0" fmla="*/ 30162 w 2312374"/>
              <a:gd name="connsiteY0" fmla="*/ 869819 h 1779457"/>
              <a:gd name="connsiteX1" fmla="*/ 420687 w 2312374"/>
              <a:gd name="connsiteY1" fmla="*/ 1403219 h 1779457"/>
              <a:gd name="connsiteX2" fmla="*/ 849312 w 2312374"/>
              <a:gd name="connsiteY2" fmla="*/ 1746119 h 1779457"/>
              <a:gd name="connsiteX3" fmla="*/ 1439862 w 2312374"/>
              <a:gd name="connsiteY3" fmla="*/ 1603244 h 1779457"/>
              <a:gd name="connsiteX4" fmla="*/ 1906587 w 2312374"/>
              <a:gd name="connsiteY4" fmla="*/ 1203194 h 1779457"/>
              <a:gd name="connsiteX5" fmla="*/ 2201862 w 2312374"/>
              <a:gd name="connsiteY5" fmla="*/ 584069 h 1779457"/>
              <a:gd name="connsiteX6" fmla="*/ 2239349 w 2312374"/>
              <a:gd name="connsiteY6" fmla="*/ 39687 h 1779457"/>
              <a:gd name="connsiteX7" fmla="*/ 1763712 w 2312374"/>
              <a:gd name="connsiteY7" fmla="*/ 345944 h 1779457"/>
              <a:gd name="connsiteX8" fmla="*/ 820737 w 2312374"/>
              <a:gd name="connsiteY8" fmla="*/ 774569 h 1779457"/>
              <a:gd name="connsiteX9" fmla="*/ 239712 w 2312374"/>
              <a:gd name="connsiteY9" fmla="*/ 879344 h 1779457"/>
              <a:gd name="connsiteX10" fmla="*/ 30162 w 2312374"/>
              <a:gd name="connsiteY10" fmla="*/ 869819 h 1779457"/>
              <a:gd name="connsiteX0" fmla="*/ 30162 w 2332627"/>
              <a:gd name="connsiteY0" fmla="*/ 846217 h 1755855"/>
              <a:gd name="connsiteX1" fmla="*/ 420687 w 2332627"/>
              <a:gd name="connsiteY1" fmla="*/ 1379617 h 1755855"/>
              <a:gd name="connsiteX2" fmla="*/ 849312 w 2332627"/>
              <a:gd name="connsiteY2" fmla="*/ 1722517 h 1755855"/>
              <a:gd name="connsiteX3" fmla="*/ 1439862 w 2332627"/>
              <a:gd name="connsiteY3" fmla="*/ 1579642 h 1755855"/>
              <a:gd name="connsiteX4" fmla="*/ 1906587 w 2332627"/>
              <a:gd name="connsiteY4" fmla="*/ 1179592 h 1755855"/>
              <a:gd name="connsiteX5" fmla="*/ 2201862 w 2332627"/>
              <a:gd name="connsiteY5" fmla="*/ 560467 h 1755855"/>
              <a:gd name="connsiteX6" fmla="*/ 2239349 w 2332627"/>
              <a:gd name="connsiteY6" fmla="*/ 16085 h 1755855"/>
              <a:gd name="connsiteX7" fmla="*/ 1642189 w 2332627"/>
              <a:gd name="connsiteY7" fmla="*/ 463955 h 1755855"/>
              <a:gd name="connsiteX8" fmla="*/ 820737 w 2332627"/>
              <a:gd name="connsiteY8" fmla="*/ 750967 h 1755855"/>
              <a:gd name="connsiteX9" fmla="*/ 239712 w 2332627"/>
              <a:gd name="connsiteY9" fmla="*/ 855742 h 1755855"/>
              <a:gd name="connsiteX10" fmla="*/ 30162 w 2332627"/>
              <a:gd name="connsiteY10" fmla="*/ 846217 h 1755855"/>
              <a:gd name="connsiteX0" fmla="*/ 30162 w 2332628"/>
              <a:gd name="connsiteY0" fmla="*/ 846217 h 1755855"/>
              <a:gd name="connsiteX1" fmla="*/ 420687 w 2332628"/>
              <a:gd name="connsiteY1" fmla="*/ 1379617 h 1755855"/>
              <a:gd name="connsiteX2" fmla="*/ 849312 w 2332628"/>
              <a:gd name="connsiteY2" fmla="*/ 1722517 h 1755855"/>
              <a:gd name="connsiteX3" fmla="*/ 1439862 w 2332628"/>
              <a:gd name="connsiteY3" fmla="*/ 1579642 h 1755855"/>
              <a:gd name="connsiteX4" fmla="*/ 1906587 w 2332628"/>
              <a:gd name="connsiteY4" fmla="*/ 1179592 h 1755855"/>
              <a:gd name="connsiteX5" fmla="*/ 2201862 w 2332628"/>
              <a:gd name="connsiteY5" fmla="*/ 560467 h 1755855"/>
              <a:gd name="connsiteX6" fmla="*/ 2239349 w 2332628"/>
              <a:gd name="connsiteY6" fmla="*/ 16085 h 1755855"/>
              <a:gd name="connsiteX7" fmla="*/ 1642189 w 2332628"/>
              <a:gd name="connsiteY7" fmla="*/ 463955 h 1755855"/>
              <a:gd name="connsiteX8" fmla="*/ 970384 w 2332628"/>
              <a:gd name="connsiteY8" fmla="*/ 538600 h 1755855"/>
              <a:gd name="connsiteX9" fmla="*/ 239712 w 2332628"/>
              <a:gd name="connsiteY9" fmla="*/ 855742 h 1755855"/>
              <a:gd name="connsiteX10" fmla="*/ 30162 w 2332628"/>
              <a:gd name="connsiteY10" fmla="*/ 846217 h 175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2628" h="1755855">
                <a:moveTo>
                  <a:pt x="30162" y="846217"/>
                </a:moveTo>
                <a:cubicBezTo>
                  <a:pt x="60324" y="933529"/>
                  <a:pt x="284162" y="1233567"/>
                  <a:pt x="420687" y="1379617"/>
                </a:cubicBezTo>
                <a:cubicBezTo>
                  <a:pt x="557212" y="1525667"/>
                  <a:pt x="679449" y="1689179"/>
                  <a:pt x="849312" y="1722517"/>
                </a:cubicBezTo>
                <a:cubicBezTo>
                  <a:pt x="1019175" y="1755855"/>
                  <a:pt x="1263650" y="1670129"/>
                  <a:pt x="1439862" y="1579642"/>
                </a:cubicBezTo>
                <a:cubicBezTo>
                  <a:pt x="1616074" y="1489155"/>
                  <a:pt x="1779587" y="1349455"/>
                  <a:pt x="1906587" y="1179592"/>
                </a:cubicBezTo>
                <a:cubicBezTo>
                  <a:pt x="2033587" y="1009729"/>
                  <a:pt x="2146402" y="754385"/>
                  <a:pt x="2201862" y="560467"/>
                </a:cubicBezTo>
                <a:cubicBezTo>
                  <a:pt x="2257322" y="366549"/>
                  <a:pt x="2332628" y="32170"/>
                  <a:pt x="2239349" y="16085"/>
                </a:cubicBezTo>
                <a:cubicBezTo>
                  <a:pt x="2146070" y="0"/>
                  <a:pt x="1853683" y="376869"/>
                  <a:pt x="1642189" y="463955"/>
                </a:cubicBezTo>
                <a:cubicBezTo>
                  <a:pt x="1430695" y="551041"/>
                  <a:pt x="1204130" y="473302"/>
                  <a:pt x="970384" y="538600"/>
                </a:cubicBezTo>
                <a:cubicBezTo>
                  <a:pt x="736638" y="603898"/>
                  <a:pt x="396416" y="804472"/>
                  <a:pt x="239712" y="855742"/>
                </a:cubicBezTo>
                <a:cubicBezTo>
                  <a:pt x="83008" y="907012"/>
                  <a:pt x="0" y="758905"/>
                  <a:pt x="30162" y="846217"/>
                </a:cubicBezTo>
                <a:close/>
              </a:path>
            </a:pathLst>
          </a:custGeom>
          <a:gradFill flip="none" rotWithShape="1">
            <a:gsLst>
              <a:gs pos="74000">
                <a:schemeClr val="bg1">
                  <a:alpha val="11000"/>
                </a:schemeClr>
              </a:gs>
              <a:gs pos="2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26"/>
          <p:cNvSpPr>
            <a:spLocks noChangeAspect="1" noChangeArrowheads="1"/>
          </p:cNvSpPr>
          <p:nvPr/>
        </p:nvSpPr>
        <p:spPr bwMode="auto">
          <a:xfrm rot="8100000">
            <a:off x="8007836" y="3896894"/>
            <a:ext cx="731006" cy="392006"/>
          </a:xfrm>
          <a:prstGeom prst="ellipse">
            <a:avLst/>
          </a:prstGeom>
          <a:gradFill rotWithShape="1">
            <a:gsLst>
              <a:gs pos="0">
                <a:schemeClr val="bg1">
                  <a:alpha val="33000"/>
                </a:schemeClr>
              </a:gs>
              <a:gs pos="2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직선 연결선 88"/>
          <p:cNvCxnSpPr/>
          <p:nvPr/>
        </p:nvCxnSpPr>
        <p:spPr>
          <a:xfrm rot="5400000">
            <a:off x="46418" y="2852937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847818" y="1428630"/>
            <a:ext cx="2093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Cold Chain distribution service for medication commenced</a:t>
            </a:r>
            <a:endParaRPr kumimoji="0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71" name="직선 연결선 92"/>
          <p:cNvCxnSpPr/>
          <p:nvPr/>
        </p:nvCxnSpPr>
        <p:spPr>
          <a:xfrm rot="5400000">
            <a:off x="2824890" y="2852937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그룹 49"/>
          <p:cNvGrpSpPr>
            <a:grpSpLocks/>
          </p:cNvGrpSpPr>
          <p:nvPr/>
        </p:nvGrpSpPr>
        <p:grpSpPr bwMode="auto">
          <a:xfrm>
            <a:off x="3659794" y="1719681"/>
            <a:ext cx="2093497" cy="1133256"/>
            <a:chOff x="1356507" y="1388305"/>
            <a:chExt cx="2092733" cy="1134778"/>
          </a:xfrm>
        </p:grpSpPr>
        <p:sp>
          <p:nvSpPr>
            <p:cNvPr id="73" name="TextBox 62"/>
            <p:cNvSpPr txBox="1">
              <a:spLocks noChangeArrowheads="1"/>
            </p:cNvSpPr>
            <p:nvPr/>
          </p:nvSpPr>
          <p:spPr bwMode="auto">
            <a:xfrm>
              <a:off x="1356507" y="1388305"/>
              <a:ext cx="2092733" cy="64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Datamatrix barcodes</a:t>
              </a:r>
              <a:endParaRPr kumimoji="0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1428563" y="1968341"/>
              <a:ext cx="1933477" cy="55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Start of migration from linear to GS1 2D (Datamatrix) barcodes on medication</a:t>
              </a:r>
            </a:p>
          </p:txBody>
        </p:sp>
      </p:grpSp>
      <p:cxnSp>
        <p:nvCxnSpPr>
          <p:cNvPr id="75" name="직선 연결선 96"/>
          <p:cNvCxnSpPr/>
          <p:nvPr/>
        </p:nvCxnSpPr>
        <p:spPr>
          <a:xfrm rot="5400000">
            <a:off x="5600210" y="2852937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그룹 49"/>
          <p:cNvGrpSpPr>
            <a:grpSpLocks/>
          </p:cNvGrpSpPr>
          <p:nvPr/>
        </p:nvGrpSpPr>
        <p:grpSpPr bwMode="auto">
          <a:xfrm>
            <a:off x="6373290" y="1994589"/>
            <a:ext cx="2093497" cy="862999"/>
            <a:chOff x="1297858" y="1663584"/>
            <a:chExt cx="2092733" cy="864159"/>
          </a:xfrm>
        </p:grpSpPr>
        <p:sp>
          <p:nvSpPr>
            <p:cNvPr id="77" name="TextBox 62"/>
            <p:cNvSpPr txBox="1">
              <a:spLocks noChangeArrowheads="1"/>
            </p:cNvSpPr>
            <p:nvPr/>
          </p:nvSpPr>
          <p:spPr bwMode="auto">
            <a:xfrm>
              <a:off x="1297858" y="1663584"/>
              <a:ext cx="20927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Smartphone App</a:t>
              </a:r>
              <a:endParaRPr kumimoji="0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1355344" y="1973000"/>
              <a:ext cx="1933477" cy="554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First 20 patients commence scanning with smartphone App</a:t>
              </a:r>
              <a:endPara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" name="직선 연결선 100"/>
          <p:cNvCxnSpPr/>
          <p:nvPr/>
        </p:nvCxnSpPr>
        <p:spPr>
          <a:xfrm>
            <a:off x="2699792" y="4489942"/>
            <a:ext cx="0" cy="9368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49"/>
          <p:cNvGrpSpPr>
            <a:grpSpLocks/>
          </p:cNvGrpSpPr>
          <p:nvPr/>
        </p:nvGrpSpPr>
        <p:grpSpPr bwMode="auto">
          <a:xfrm>
            <a:off x="819527" y="5179256"/>
            <a:ext cx="2313938" cy="1066663"/>
            <a:chOff x="1190733" y="1711905"/>
            <a:chExt cx="2313094" cy="1068097"/>
          </a:xfrm>
        </p:grpSpPr>
        <p:sp>
          <p:nvSpPr>
            <p:cNvPr id="81" name="TextBox 62"/>
            <p:cNvSpPr txBox="1">
              <a:spLocks noChangeArrowheads="1"/>
            </p:cNvSpPr>
            <p:nvPr/>
          </p:nvSpPr>
          <p:spPr bwMode="auto">
            <a:xfrm>
              <a:off x="1411094" y="1711905"/>
              <a:ext cx="20927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GS1 Barcodes</a:t>
              </a:r>
              <a:endParaRPr kumimoji="0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1190733" y="2071164"/>
              <a:ext cx="2199859" cy="70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barcodes </a:t>
              </a: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(linear</a:t>
              </a: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implementation </a:t>
              </a: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on medication and embedded in Cold Chain delivery service</a:t>
              </a:r>
              <a:endPara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3" name="직선 연결선 104"/>
          <p:cNvCxnSpPr/>
          <p:nvPr/>
        </p:nvCxnSpPr>
        <p:spPr>
          <a:xfrm flipH="1">
            <a:off x="5580112" y="4361946"/>
            <a:ext cx="9127" cy="1121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그룹 49"/>
          <p:cNvGrpSpPr>
            <a:grpSpLocks/>
          </p:cNvGrpSpPr>
          <p:nvPr/>
        </p:nvGrpSpPr>
        <p:grpSpPr bwMode="auto">
          <a:xfrm>
            <a:off x="3730106" y="5179258"/>
            <a:ext cx="2093497" cy="1066663"/>
            <a:chOff x="1411094" y="1711905"/>
            <a:chExt cx="2092733" cy="1068096"/>
          </a:xfrm>
        </p:grpSpPr>
        <p:sp>
          <p:nvSpPr>
            <p:cNvPr id="85" name="TextBox 62"/>
            <p:cNvSpPr txBox="1">
              <a:spLocks noChangeArrowheads="1"/>
            </p:cNvSpPr>
            <p:nvPr/>
          </p:nvSpPr>
          <p:spPr bwMode="auto">
            <a:xfrm>
              <a:off x="1411094" y="1711905"/>
              <a:ext cx="20927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Hospital tracking</a:t>
              </a:r>
              <a:endParaRPr kumimoji="0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1457114" y="2071164"/>
              <a:ext cx="1933477" cy="708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Hospital </a:t>
              </a: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track </a:t>
              </a: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and trace </a:t>
              </a: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of haemophilia medication </a:t>
              </a: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using barcode scanning implemented</a:t>
              </a:r>
              <a:endParaRPr lang="en-IE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7" name="직선 연결선 108"/>
          <p:cNvCxnSpPr/>
          <p:nvPr/>
        </p:nvCxnSpPr>
        <p:spPr>
          <a:xfrm rot="5400000">
            <a:off x="7676511" y="4900664"/>
            <a:ext cx="166518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49"/>
          <p:cNvGrpSpPr>
            <a:grpSpLocks/>
          </p:cNvGrpSpPr>
          <p:nvPr/>
        </p:nvGrpSpPr>
        <p:grpSpPr bwMode="auto">
          <a:xfrm>
            <a:off x="6658423" y="4820482"/>
            <a:ext cx="2234057" cy="1158655"/>
            <a:chOff x="1411094" y="1711905"/>
            <a:chExt cx="2233242" cy="1160211"/>
          </a:xfrm>
        </p:grpSpPr>
        <p:sp>
          <p:nvSpPr>
            <p:cNvPr id="89" name="TextBox 62"/>
            <p:cNvSpPr txBox="1">
              <a:spLocks noChangeArrowheads="1"/>
            </p:cNvSpPr>
            <p:nvPr/>
          </p:nvSpPr>
          <p:spPr bwMode="auto">
            <a:xfrm>
              <a:off x="1411094" y="1711905"/>
              <a:ext cx="2233242" cy="64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Patient data integration</a:t>
              </a:r>
              <a:endParaRPr kumimoji="0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453103" y="2317374"/>
              <a:ext cx="1933477" cy="55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Patient home treatment data from App </a:t>
              </a: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fully integrated </a:t>
              </a:r>
              <a:r>
                <a:rPr lang="en-IE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with </a:t>
              </a:r>
              <a:r>
                <a:rPr lang="en-IE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EPR</a:t>
              </a:r>
              <a:endParaRPr lang="en-IE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01529" y="3318533"/>
            <a:ext cx="1060684" cy="1060686"/>
            <a:chOff x="7499374" y="3309532"/>
            <a:chExt cx="1060684" cy="1060686"/>
          </a:xfrm>
        </p:grpSpPr>
        <p:sp>
          <p:nvSpPr>
            <p:cNvPr id="16" name="타원 37"/>
            <p:cNvSpPr/>
            <p:nvPr/>
          </p:nvSpPr>
          <p:spPr>
            <a:xfrm>
              <a:off x="7534704" y="3355008"/>
              <a:ext cx="997937" cy="9979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타원 82"/>
            <p:cNvSpPr/>
            <p:nvPr/>
          </p:nvSpPr>
          <p:spPr>
            <a:xfrm>
              <a:off x="7499374" y="3309532"/>
              <a:ext cx="1060684" cy="1060686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4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 flipH="1">
              <a:off x="7613472" y="3418805"/>
              <a:ext cx="336254" cy="3013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4" name="자유형 85"/>
            <p:cNvSpPr/>
            <p:nvPr/>
          </p:nvSpPr>
          <p:spPr>
            <a:xfrm rot="5398342">
              <a:off x="7881510" y="3366153"/>
              <a:ext cx="671794" cy="651781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83622" y="3653921"/>
              <a:ext cx="90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2014</a:t>
              </a:r>
              <a:endParaRPr lang="ko-KR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3751" y="3341037"/>
            <a:ext cx="1060684" cy="1060686"/>
            <a:chOff x="7499374" y="3309532"/>
            <a:chExt cx="1060684" cy="1060686"/>
          </a:xfrm>
        </p:grpSpPr>
        <p:sp>
          <p:nvSpPr>
            <p:cNvPr id="92" name="타원 37"/>
            <p:cNvSpPr/>
            <p:nvPr/>
          </p:nvSpPr>
          <p:spPr>
            <a:xfrm>
              <a:off x="7534704" y="3355008"/>
              <a:ext cx="997937" cy="9979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타원 82"/>
            <p:cNvSpPr/>
            <p:nvPr/>
          </p:nvSpPr>
          <p:spPr>
            <a:xfrm>
              <a:off x="7499374" y="3309532"/>
              <a:ext cx="1060684" cy="1060686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4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7613472" y="3418805"/>
              <a:ext cx="336254" cy="3013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5"/>
            <p:cNvSpPr/>
            <p:nvPr/>
          </p:nvSpPr>
          <p:spPr>
            <a:xfrm rot="5398342">
              <a:off x="7881510" y="3366153"/>
              <a:ext cx="671794" cy="651781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83622" y="3653921"/>
              <a:ext cx="90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2010</a:t>
              </a:r>
              <a:endParaRPr lang="ko-KR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692607" y="3363541"/>
            <a:ext cx="1060684" cy="1060686"/>
            <a:chOff x="7499374" y="3309532"/>
            <a:chExt cx="1060684" cy="1060686"/>
          </a:xfrm>
        </p:grpSpPr>
        <p:sp>
          <p:nvSpPr>
            <p:cNvPr id="98" name="타원 37"/>
            <p:cNvSpPr/>
            <p:nvPr/>
          </p:nvSpPr>
          <p:spPr>
            <a:xfrm>
              <a:off x="7534704" y="3355008"/>
              <a:ext cx="997937" cy="9979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타원 82"/>
            <p:cNvSpPr/>
            <p:nvPr/>
          </p:nvSpPr>
          <p:spPr>
            <a:xfrm>
              <a:off x="7499374" y="3309532"/>
              <a:ext cx="1060684" cy="1060686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4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 flipH="1">
              <a:off x="7613472" y="3418805"/>
              <a:ext cx="336254" cy="3013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1" name="자유형 85"/>
            <p:cNvSpPr/>
            <p:nvPr/>
          </p:nvSpPr>
          <p:spPr>
            <a:xfrm rot="5398342">
              <a:off x="7881510" y="3366153"/>
              <a:ext cx="671794" cy="651781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83622" y="3653921"/>
              <a:ext cx="90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2007</a:t>
              </a:r>
              <a:endParaRPr lang="ko-KR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251463" y="3386045"/>
            <a:ext cx="1060684" cy="1060686"/>
            <a:chOff x="7499374" y="3309532"/>
            <a:chExt cx="1060684" cy="1060686"/>
          </a:xfrm>
        </p:grpSpPr>
        <p:sp>
          <p:nvSpPr>
            <p:cNvPr id="104" name="타원 37"/>
            <p:cNvSpPr/>
            <p:nvPr/>
          </p:nvSpPr>
          <p:spPr>
            <a:xfrm>
              <a:off x="7534704" y="3355008"/>
              <a:ext cx="997937" cy="9979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타원 82"/>
            <p:cNvSpPr/>
            <p:nvPr/>
          </p:nvSpPr>
          <p:spPr>
            <a:xfrm>
              <a:off x="7499374" y="3309532"/>
              <a:ext cx="1060684" cy="1060686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4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28"/>
            <p:cNvSpPr>
              <a:spLocks noChangeArrowheads="1"/>
            </p:cNvSpPr>
            <p:nvPr/>
          </p:nvSpPr>
          <p:spPr bwMode="auto">
            <a:xfrm flipH="1">
              <a:off x="7613472" y="3418805"/>
              <a:ext cx="336254" cy="3013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7" name="자유형 85"/>
            <p:cNvSpPr/>
            <p:nvPr/>
          </p:nvSpPr>
          <p:spPr>
            <a:xfrm rot="5398342">
              <a:off x="7881510" y="3366153"/>
              <a:ext cx="671794" cy="651781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83622" y="3653921"/>
              <a:ext cx="90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2006</a:t>
              </a:r>
              <a:endParaRPr lang="ko-KR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10319" y="3408549"/>
            <a:ext cx="1060684" cy="1060686"/>
            <a:chOff x="7499374" y="3309532"/>
            <a:chExt cx="1060684" cy="1060686"/>
          </a:xfrm>
        </p:grpSpPr>
        <p:sp>
          <p:nvSpPr>
            <p:cNvPr id="110" name="타원 37"/>
            <p:cNvSpPr/>
            <p:nvPr/>
          </p:nvSpPr>
          <p:spPr>
            <a:xfrm>
              <a:off x="7534704" y="3355008"/>
              <a:ext cx="997937" cy="9979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타원 82"/>
            <p:cNvSpPr/>
            <p:nvPr/>
          </p:nvSpPr>
          <p:spPr>
            <a:xfrm>
              <a:off x="7499374" y="3309532"/>
              <a:ext cx="1060684" cy="1060686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4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28"/>
            <p:cNvSpPr>
              <a:spLocks noChangeArrowheads="1"/>
            </p:cNvSpPr>
            <p:nvPr/>
          </p:nvSpPr>
          <p:spPr bwMode="auto">
            <a:xfrm flipH="1">
              <a:off x="7613472" y="3418805"/>
              <a:ext cx="336254" cy="3013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13" name="자유형 85"/>
            <p:cNvSpPr/>
            <p:nvPr/>
          </p:nvSpPr>
          <p:spPr>
            <a:xfrm rot="5398342">
              <a:off x="7881510" y="3366153"/>
              <a:ext cx="671794" cy="651781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83622" y="3653921"/>
              <a:ext cx="90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2004</a:t>
              </a:r>
              <a:endParaRPr lang="ko-KR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9175" y="3431053"/>
            <a:ext cx="1060684" cy="1060686"/>
            <a:chOff x="7499374" y="3309532"/>
            <a:chExt cx="1060684" cy="1060686"/>
          </a:xfrm>
        </p:grpSpPr>
        <p:sp>
          <p:nvSpPr>
            <p:cNvPr id="116" name="타원 37"/>
            <p:cNvSpPr/>
            <p:nvPr/>
          </p:nvSpPr>
          <p:spPr>
            <a:xfrm>
              <a:off x="7534704" y="3355008"/>
              <a:ext cx="997937" cy="99793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타원 82"/>
            <p:cNvSpPr/>
            <p:nvPr/>
          </p:nvSpPr>
          <p:spPr>
            <a:xfrm>
              <a:off x="7499374" y="3309532"/>
              <a:ext cx="1060684" cy="1060686"/>
            </a:xfrm>
            <a:prstGeom prst="ellipse">
              <a:avLst/>
            </a:prstGeom>
            <a:gradFill flip="none" rotWithShape="1">
              <a:gsLst>
                <a:gs pos="62000">
                  <a:schemeClr val="bg1">
                    <a:alpha val="0"/>
                  </a:schemeClr>
                </a:gs>
                <a:gs pos="4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 flipH="1">
              <a:off x="7613472" y="3418805"/>
              <a:ext cx="336254" cy="3013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19" name="자유형 85"/>
            <p:cNvSpPr/>
            <p:nvPr/>
          </p:nvSpPr>
          <p:spPr>
            <a:xfrm rot="5398342">
              <a:off x="7881510" y="3366153"/>
              <a:ext cx="671794" cy="651781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83622" y="3653921"/>
              <a:ext cx="90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2003</a:t>
              </a:r>
              <a:endParaRPr lang="ko-KR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04" y="6245919"/>
            <a:ext cx="1540508" cy="43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37" y="1833524"/>
            <a:ext cx="414698" cy="41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1" name="직선 연결선 88"/>
          <p:cNvCxnSpPr/>
          <p:nvPr/>
        </p:nvCxnSpPr>
        <p:spPr>
          <a:xfrm>
            <a:off x="1894567" y="3140968"/>
            <a:ext cx="0" cy="6119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62"/>
          <p:cNvSpPr txBox="1">
            <a:spLocks noChangeArrowheads="1"/>
          </p:cNvSpPr>
          <p:nvPr/>
        </p:nvSpPr>
        <p:spPr bwMode="auto">
          <a:xfrm>
            <a:off x="1747919" y="2618294"/>
            <a:ext cx="2093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Haemophilia EPR implemented</a:t>
            </a:r>
            <a:endParaRPr kumimoji="0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91D67"/>
                </a:solidFill>
                <a:cs typeface="Times New Roman" pitchFamily="18" charset="0"/>
              </a:rPr>
              <a:t>Outcomes/ROI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50228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/>
              <a:t>Validated Cold Chain delivery Service using GS1 Datamatrix Bar coding on medication packaging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400" b="1" i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Since Cold Chain delivery started all</a:t>
            </a:r>
            <a:r>
              <a:rPr lang="en-GB" sz="2400" smtClean="0">
                <a:cs typeface="Times New Roman" pitchFamily="18" charset="0"/>
              </a:rPr>
              <a:t> products verifiably delivered between 2</a:t>
            </a:r>
            <a:r>
              <a:rPr lang="en-GB" sz="2400" baseline="30000" smtClean="0">
                <a:cs typeface="Times New Roman" pitchFamily="18" charset="0"/>
              </a:rPr>
              <a:t>0</a:t>
            </a:r>
            <a:r>
              <a:rPr lang="en-GB" sz="2400" smtClean="0">
                <a:cs typeface="Times New Roman" pitchFamily="18" charset="0"/>
              </a:rPr>
              <a:t>-5</a:t>
            </a:r>
            <a:r>
              <a:rPr lang="en-GB" sz="2400" baseline="30000" smtClean="0">
                <a:cs typeface="Times New Roman" pitchFamily="18" charset="0"/>
              </a:rPr>
              <a:t>0</a:t>
            </a:r>
            <a:r>
              <a:rPr lang="en-GB" sz="2400" smtClean="0">
                <a:cs typeface="Times New Roman" pitchFamily="18" charset="0"/>
              </a:rPr>
              <a:t> Celsius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Documentation errors  reduced from </a:t>
            </a:r>
            <a:r>
              <a:rPr lang="en-GB" sz="2400" smtClean="0">
                <a:solidFill>
                  <a:srgbClr val="FF0000"/>
                </a:solidFill>
              </a:rPr>
              <a:t>12</a:t>
            </a:r>
            <a:r>
              <a:rPr lang="en-GB" sz="2400" smtClean="0"/>
              <a:t> to </a:t>
            </a:r>
            <a:r>
              <a:rPr lang="en-GB" sz="2400" smtClean="0">
                <a:solidFill>
                  <a:srgbClr val="00FF00"/>
                </a:solidFill>
              </a:rPr>
              <a:t>zero</a:t>
            </a:r>
            <a:r>
              <a:rPr lang="en-GB" sz="2400" smtClean="0"/>
              <a:t> in the year post service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00FF00"/>
                </a:solidFill>
              </a:rPr>
              <a:t>€ 5 Million</a:t>
            </a:r>
            <a:r>
              <a:rPr lang="en-GB" sz="2400" smtClean="0"/>
              <a:t> worth of medication stock has been removed from the supply chain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smtClean="0"/>
              <a:t>Stock rotation in 2011 saved €600,000 worth of stock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Mock Recall identified location of all </a:t>
            </a:r>
            <a:r>
              <a:rPr lang="en-GB" sz="2400" smtClean="0">
                <a:solidFill>
                  <a:srgbClr val="00FF00"/>
                </a:solidFill>
              </a:rPr>
              <a:t>(100%)</a:t>
            </a:r>
            <a:r>
              <a:rPr lang="en-GB" sz="2400" smtClean="0"/>
              <a:t> Medication within </a:t>
            </a:r>
            <a:r>
              <a:rPr lang="en-GB" sz="2400" smtClean="0">
                <a:solidFill>
                  <a:srgbClr val="00FF00"/>
                </a:solidFill>
              </a:rPr>
              <a:t>10 minutes </a:t>
            </a:r>
            <a:r>
              <a:rPr lang="en-GB" sz="2400" smtClean="0"/>
              <a:t>along with quantities of alternate stock available</a:t>
            </a:r>
          </a:p>
          <a:p>
            <a:pPr eaLnBrk="1" hangingPunct="1">
              <a:lnSpc>
                <a:spcPct val="90000"/>
              </a:lnSpc>
            </a:pPr>
            <a:endParaRPr lang="en-GB" sz="240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36885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utoUpdateAnimBg="0"/>
      <p:bldP spid="28467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>
                <a:solidFill>
                  <a:schemeClr val="accent4"/>
                </a:solidFill>
              </a:rPr>
              <a:t>Patient usage trends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395538"/>
            <a:ext cx="4122738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395538"/>
            <a:ext cx="4157662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334250" cy="936625"/>
          </a:xfrm>
        </p:spPr>
        <p:txBody>
          <a:bodyPr/>
          <a:lstStyle/>
          <a:p>
            <a:pPr eaLnBrk="1" hangingPunct="1"/>
            <a:r>
              <a:rPr lang="en-IE" sz="2800" b="1" dirty="0" smtClean="0">
                <a:solidFill>
                  <a:srgbClr val="091D67"/>
                </a:solidFill>
              </a:rPr>
              <a:t>Immediate outcomes post implementation of smartphone App </a:t>
            </a:r>
            <a:br>
              <a:rPr lang="en-IE" sz="2800" b="1" dirty="0" smtClean="0">
                <a:solidFill>
                  <a:srgbClr val="091D67"/>
                </a:solidFill>
              </a:rPr>
            </a:br>
            <a:r>
              <a:rPr lang="en-IE" sz="1400" b="1" dirty="0" smtClean="0">
                <a:solidFill>
                  <a:srgbClr val="091D67"/>
                </a:solidFill>
              </a:rPr>
              <a:t>(launched June 2010)</a:t>
            </a:r>
            <a:endParaRPr lang="en-GB" sz="1400" b="1" dirty="0" smtClean="0">
              <a:solidFill>
                <a:srgbClr val="091D67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Real-time recall alert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Timeliness  of infusion 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Prescription compliance (2000iu instead of recommended 1750iu)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Automatic compliance (no manual record keeping)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Compliance  &gt; 90% (for those with phone App)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Real-time Alerts for specific bleeds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Patient empowerment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Significant savings (over €70,000 within first 3 months with only 20 users)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254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877050" cy="936625"/>
          </a:xfrm>
        </p:spPr>
        <p:txBody>
          <a:bodyPr/>
          <a:lstStyle/>
          <a:p>
            <a:pPr eaLnBrk="1" hangingPunct="1"/>
            <a:r>
              <a:rPr lang="en-IE" sz="6200" b="1" dirty="0" smtClean="0">
                <a:solidFill>
                  <a:srgbClr val="091D67"/>
                </a:solidFill>
              </a:rPr>
              <a:t>Where we are</a:t>
            </a:r>
            <a:endParaRPr lang="en-GB" sz="6200" b="1" dirty="0" smtClean="0">
              <a:solidFill>
                <a:srgbClr val="091D67"/>
              </a:solidFill>
            </a:endParaRPr>
          </a:p>
        </p:txBody>
      </p:sp>
      <p:pic>
        <p:nvPicPr>
          <p:cNvPr id="285699" name="Picture 3" descr="j02853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2271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0" name="Picture 4" descr="MPj0438706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1071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1" name="Picture 5" descr="j01856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12223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2" name="Picture 6" descr="MCj0404203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3" y="2781300"/>
            <a:ext cx="1176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3" name="Picture 7" descr="MC90023711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139541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4" name="AutoShape 8"/>
          <p:cNvSpPr>
            <a:spLocks noChangeArrowheads="1"/>
          </p:cNvSpPr>
          <p:nvPr/>
        </p:nvSpPr>
        <p:spPr bwMode="auto">
          <a:xfrm>
            <a:off x="7019925" y="2205038"/>
            <a:ext cx="1439863" cy="503237"/>
          </a:xfrm>
          <a:prstGeom prst="curvedDownArrow">
            <a:avLst>
              <a:gd name="adj1" fmla="val 57224"/>
              <a:gd name="adj2" fmla="val 1144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85705" name="AutoShape 9"/>
          <p:cNvSpPr>
            <a:spLocks noChangeArrowheads="1"/>
          </p:cNvSpPr>
          <p:nvPr/>
        </p:nvSpPr>
        <p:spPr bwMode="auto">
          <a:xfrm>
            <a:off x="2484438" y="2133600"/>
            <a:ext cx="2519362" cy="574675"/>
          </a:xfrm>
          <a:prstGeom prst="curvedDownArrow">
            <a:avLst>
              <a:gd name="adj1" fmla="val 87680"/>
              <a:gd name="adj2" fmla="val 1753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85706" name="AutoShape 10"/>
          <p:cNvSpPr>
            <a:spLocks noChangeArrowheads="1"/>
          </p:cNvSpPr>
          <p:nvPr/>
        </p:nvSpPr>
        <p:spPr bwMode="auto">
          <a:xfrm>
            <a:off x="2124075" y="1844675"/>
            <a:ext cx="5400675" cy="863600"/>
          </a:xfrm>
          <a:prstGeom prst="curvedDownArrow">
            <a:avLst>
              <a:gd name="adj1" fmla="val 125074"/>
              <a:gd name="adj2" fmla="val 250147"/>
              <a:gd name="adj3" fmla="val 33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85707" name="AutoShape 11"/>
          <p:cNvSpPr>
            <a:spLocks noChangeArrowheads="1"/>
          </p:cNvSpPr>
          <p:nvPr/>
        </p:nvSpPr>
        <p:spPr bwMode="auto">
          <a:xfrm>
            <a:off x="506413" y="2205038"/>
            <a:ext cx="2224087" cy="576262"/>
          </a:xfrm>
          <a:prstGeom prst="curvedDownArrow">
            <a:avLst>
              <a:gd name="adj1" fmla="val 77190"/>
              <a:gd name="adj2" fmla="val 1543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pic>
        <p:nvPicPr>
          <p:cNvPr id="28570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453707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9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453707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0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63" y="453707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1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453707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2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950" y="4537075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3" name="Picture 17" descr="j02853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60688"/>
            <a:ext cx="12271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4" name="Picture 18" descr="j02853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3140075"/>
            <a:ext cx="12271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5" name="Picture 19" descr="j02853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3319463"/>
            <a:ext cx="12271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6" name="Picture 20" descr="j02853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3498850"/>
            <a:ext cx="12271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17" name="Picture 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525" y="3900488"/>
            <a:ext cx="71755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9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4" grpId="0" animBg="1"/>
      <p:bldP spid="285705" grpId="0" animBg="1"/>
      <p:bldP spid="285706" grpId="0" animBg="1"/>
      <p:bldP spid="28570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32643" y="179929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What are the Regulators saying?</a:t>
            </a:r>
          </a:p>
        </p:txBody>
      </p:sp>
      <p:pic>
        <p:nvPicPr>
          <p:cNvPr id="4098" name="Picture 2" descr="C:\Users\sduggan.EANDOM\AppData\Local\Microsoft\Windows\Temporary Internet Files\Content.Outlook\4TUHTYAD\IMAG1519 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1124744"/>
            <a:ext cx="4002417" cy="22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21075" y="1196752"/>
            <a:ext cx="44976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5DD"/>
              </a:buClr>
            </a:pPr>
            <a:r>
              <a:rPr lang="en-US" sz="2400" b="1" dirty="0" smtClean="0">
                <a:solidFill>
                  <a:srgbClr val="002D6C"/>
                </a:solidFill>
              </a:rPr>
              <a:t>EU Falsified </a:t>
            </a:r>
            <a:r>
              <a:rPr lang="en-US" sz="2400" b="1" dirty="0">
                <a:solidFill>
                  <a:srgbClr val="002D6C"/>
                </a:solidFill>
              </a:rPr>
              <a:t>Medicines Directive (FMD)</a:t>
            </a: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6C"/>
                </a:solidFill>
              </a:rPr>
              <a:t>Product Code</a:t>
            </a: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6C"/>
                </a:solidFill>
              </a:rPr>
              <a:t>Batch </a:t>
            </a: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6C"/>
                </a:solidFill>
              </a:rPr>
              <a:t>Expiry</a:t>
            </a: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6C"/>
                </a:solidFill>
              </a:rPr>
              <a:t>Serial Number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6399" y="3579400"/>
            <a:ext cx="41146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5DD"/>
              </a:buClr>
            </a:pPr>
            <a:r>
              <a:rPr lang="en-US" sz="2400" b="1" dirty="0" smtClean="0">
                <a:solidFill>
                  <a:srgbClr val="002D6C"/>
                </a:solidFill>
              </a:rPr>
              <a:t>US Drug Quality and Security Act (DQSA) 2013</a:t>
            </a:r>
            <a:endParaRPr lang="en-US" sz="2400" b="1" dirty="0">
              <a:solidFill>
                <a:srgbClr val="002D6C"/>
              </a:solidFill>
            </a:endParaRP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6C"/>
                </a:solidFill>
              </a:rPr>
              <a:t>W</a:t>
            </a:r>
            <a:r>
              <a:rPr lang="en-US" sz="2000" dirty="0" smtClean="0">
                <a:solidFill>
                  <a:srgbClr val="002D6C"/>
                </a:solidFill>
              </a:rPr>
              <a:t>ithin 4 years a Unique Serial Number on all packages</a:t>
            </a: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D6C"/>
                </a:solidFill>
              </a:rPr>
              <a:t>Within 10 years this must be upgrades to an electronic code</a:t>
            </a:r>
          </a:p>
          <a:p>
            <a:pPr marL="342900" indent="-342900">
              <a:buClr>
                <a:srgbClr val="00B5DD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6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3648" y="357940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 txBox="1">
            <a:spLocks/>
          </p:cNvSpPr>
          <p:nvPr/>
        </p:nvSpPr>
        <p:spPr>
          <a:xfrm>
            <a:off x="8388425" y="6597352"/>
            <a:ext cx="406326" cy="177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1pPr>
            <a:lvl2pPr marL="742950" indent="-285750" algn="l" defTabSz="914400" rtl="0" eaLnBrk="0" latinLnBrk="0" hangingPunct="0"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2pPr>
            <a:lvl3pPr marL="1143000" indent="-228600" algn="l" defTabSz="914400" rtl="0" eaLnBrk="0" latinLnBrk="0" hangingPunct="0"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3pPr>
            <a:lvl4pPr marL="1600200" indent="-228600" algn="l" defTabSz="914400" rtl="0" eaLnBrk="0" latinLnBrk="0" hangingPunct="0"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4pPr>
            <a:lvl5pPr marL="2057400" indent="-228600" algn="l" defTabSz="914400" rtl="0" eaLnBrk="0" latinLnBrk="0" hangingPunct="0"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2C6C"/>
                </a:solidFill>
                <a:latin typeface="Arial" pitchFamily="34" charset="0"/>
                <a:ea typeface="ヒラギノ角ゴ ProN W3" pitchFamily="-84" charset="-128"/>
                <a:cs typeface="+mn-cs"/>
                <a:sym typeface="Arial" pitchFamily="34" charset="0"/>
              </a:defRPr>
            </a:lvl9pPr>
          </a:lstStyle>
          <a:p>
            <a:pPr eaLnBrk="1" hangingPunct="1"/>
            <a:fld id="{CA52EC25-A095-46FA-AFE1-0AAB0B4FEC2B}" type="slidenum">
              <a:rPr lang="en-US" altLang="en-US" sz="900" smtClean="0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55</a:t>
            </a:fld>
            <a:endParaRPr lang="en-US" altLang="en-US" sz="90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72" y="3773055"/>
            <a:ext cx="22098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6200" b="1" smtClean="0">
                <a:solidFill>
                  <a:srgbClr val="091D67"/>
                </a:solidFill>
              </a:rPr>
              <a:t>What’s Next?</a:t>
            </a:r>
            <a:endParaRPr lang="en-GB" sz="6200" b="1" smtClean="0">
              <a:solidFill>
                <a:srgbClr val="091D67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IE" dirty="0" smtClean="0"/>
          </a:p>
          <a:p>
            <a:pPr eaLnBrk="1" hangingPunct="1"/>
            <a:r>
              <a:rPr lang="en-IE" dirty="0" smtClean="0"/>
              <a:t>Alert if shorter dated stock in fridge</a:t>
            </a:r>
          </a:p>
          <a:p>
            <a:pPr eaLnBrk="1" hangingPunct="1"/>
            <a:r>
              <a:rPr lang="en-IE" dirty="0" smtClean="0"/>
              <a:t>Alert if a patient has not scanned in 7 days</a:t>
            </a:r>
          </a:p>
          <a:p>
            <a:pPr eaLnBrk="1" hangingPunct="1"/>
            <a:r>
              <a:rPr lang="en-IE" dirty="0" smtClean="0"/>
              <a:t>Bolt on a QOL survey</a:t>
            </a:r>
          </a:p>
          <a:p>
            <a:pPr eaLnBrk="1" hangingPunct="1"/>
            <a:r>
              <a:rPr lang="en-IE" dirty="0" smtClean="0"/>
              <a:t>Apply </a:t>
            </a:r>
            <a:r>
              <a:rPr lang="en-IE" smtClean="0"/>
              <a:t>this model </a:t>
            </a:r>
            <a:r>
              <a:rPr lang="en-IE" dirty="0" smtClean="0"/>
              <a:t>to other disease groups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43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>
                <a:solidFill>
                  <a:srgbClr val="091D67"/>
                </a:solidFill>
              </a:rPr>
              <a:t>Conclusions</a:t>
            </a:r>
            <a:endParaRPr lang="en-GB" b="1" smtClean="0">
              <a:solidFill>
                <a:srgbClr val="091D67"/>
              </a:solidFill>
            </a:endParaRPr>
          </a:p>
        </p:txBody>
      </p:sp>
      <p:graphicFrame>
        <p:nvGraphicFramePr>
          <p:cNvPr id="193539" name="Group 3"/>
          <p:cNvGraphicFramePr>
            <a:graphicFrameLocks noGrp="1"/>
          </p:cNvGraphicFramePr>
          <p:nvPr/>
        </p:nvGraphicFramePr>
        <p:xfrm>
          <a:off x="-4206875" y="-19326225"/>
          <a:ext cx="1041400" cy="44165842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</a:tblGrid>
              <a:tr h="155449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TCP Batch Number &amp; expiry date per CFC per Patient/Hospital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TX Type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7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Benifix 1000 IU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Batch Number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Expiry Date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Trans-Date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LE07E055AA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31/10/2008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SJH, Blood Transfusion Lab.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06/09/2006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05/09/2006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08/09/2006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08/11/2007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issued to SJH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91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issued to OLCHC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Patient name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Issued to Patients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493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67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Grand TOTAL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2606" name="Rectangle 146"/>
          <p:cNvSpPr>
            <a:spLocks noChangeArrowheads="1"/>
          </p:cNvSpPr>
          <p:nvPr/>
        </p:nvSpPr>
        <p:spPr bwMode="auto">
          <a:xfrm>
            <a:off x="-4206875" y="25546050"/>
            <a:ext cx="17557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IE" sz="1200" b="1">
                <a:latin typeface="Times New Roman" pitchFamily="18" charset="0"/>
                <a:cs typeface="Times New Roman" pitchFamily="18" charset="0"/>
              </a:rPr>
              <a:t>Appendix A</a:t>
            </a:r>
          </a:p>
          <a:p>
            <a:pPr eaLnBrk="0" hangingPunct="0"/>
            <a:r>
              <a:rPr lang="en-IE" sz="1200" b="1">
                <a:latin typeface="Times New Roman" pitchFamily="18" charset="0"/>
                <a:cs typeface="Times New Roman" pitchFamily="18" charset="0"/>
              </a:rPr>
              <a:t>																									</a:t>
            </a:r>
            <a:r>
              <a:rPr lang="en-GB" sz="1100">
                <a:latin typeface="Times New Roman" pitchFamily="18" charset="0"/>
              </a:rPr>
              <a:t> </a:t>
            </a: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193683" name="Group 147"/>
          <p:cNvGraphicFramePr>
            <a:graphicFrameLocks noGrp="1"/>
          </p:cNvGraphicFramePr>
          <p:nvPr/>
        </p:nvGraphicFramePr>
        <p:xfrm>
          <a:off x="-4206875" y="-19326225"/>
          <a:ext cx="1041400" cy="44165842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</a:tblGrid>
              <a:tr h="155449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TCP Batch Number &amp; expiry date per CFC per Patient/Hospital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TX Type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7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Benifix 1000 IU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Batch Number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Expiry Date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Trans-Date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LE07E055AA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31/10/2008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SJH, Blood Transfusion Lab.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06/09/2006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05/09/2006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08/09/2006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08/11/2007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issued to SJH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91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issued to OLCHC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Patient name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7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Home Patient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XXXX, XXXXXXX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21/09/2006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Issued to Patients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493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67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Grand TOTAL</a:t>
                      </a:r>
                      <a:endParaRPr kumimoji="0" lang="en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2746" name="Rectangle 290"/>
          <p:cNvSpPr>
            <a:spLocks noChangeArrowheads="1"/>
          </p:cNvSpPr>
          <p:nvPr/>
        </p:nvSpPr>
        <p:spPr bwMode="auto">
          <a:xfrm>
            <a:off x="-4206875" y="25546050"/>
            <a:ext cx="17557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IE" sz="1200" b="1">
                <a:latin typeface="Times New Roman" pitchFamily="18" charset="0"/>
                <a:cs typeface="Times New Roman" pitchFamily="18" charset="0"/>
              </a:rPr>
              <a:t>Appendix A</a:t>
            </a:r>
          </a:p>
          <a:p>
            <a:pPr eaLnBrk="0" hangingPunct="0"/>
            <a:r>
              <a:rPr lang="en-IE" sz="1200" b="1">
                <a:latin typeface="Times New Roman" pitchFamily="18" charset="0"/>
                <a:cs typeface="Times New Roman" pitchFamily="18" charset="0"/>
              </a:rPr>
              <a:t>																									</a:t>
            </a:r>
            <a:r>
              <a:rPr lang="en-GB" sz="1100">
                <a:latin typeface="Times New Roman" pitchFamily="18" charset="0"/>
              </a:rPr>
              <a:t>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62747" name="Text Box 291"/>
          <p:cNvSpPr txBox="1">
            <a:spLocks noChangeArrowheads="1"/>
          </p:cNvSpPr>
          <p:nvPr/>
        </p:nvSpPr>
        <p:spPr bwMode="auto">
          <a:xfrm>
            <a:off x="900113" y="2133600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193828" name="Text Box 292"/>
          <p:cNvSpPr txBox="1">
            <a:spLocks noChangeArrowheads="1"/>
          </p:cNvSpPr>
          <p:nvPr/>
        </p:nvSpPr>
        <p:spPr bwMode="auto">
          <a:xfrm>
            <a:off x="1115616" y="1340768"/>
            <a:ext cx="640873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Verdana" pitchFamily="34" charset="0"/>
              <a:buChar char="•"/>
            </a:pPr>
            <a:r>
              <a:rPr lang="en-IE" b="1" dirty="0"/>
              <a:t>Measures need to be implemented to ensure patient safety</a:t>
            </a:r>
          </a:p>
          <a:p>
            <a:pPr lvl="1" algn="ctr" eaLnBrk="1" hangingPunct="1">
              <a:spcBef>
                <a:spcPct val="50000"/>
              </a:spcBef>
              <a:buFont typeface="Verdana" pitchFamily="34" charset="0"/>
              <a:buChar char="•"/>
            </a:pPr>
            <a:r>
              <a:rPr lang="en-IE" b="1" dirty="0"/>
              <a:t>Measures need to be implemented to help Anti counterfeiting</a:t>
            </a:r>
          </a:p>
          <a:p>
            <a:pPr lvl="1" algn="ctr" eaLnBrk="1" hangingPunct="1">
              <a:spcBef>
                <a:spcPct val="50000"/>
              </a:spcBef>
              <a:buFont typeface="Verdana" pitchFamily="34" charset="0"/>
              <a:buChar char="•"/>
            </a:pPr>
            <a:r>
              <a:rPr lang="en-IE" b="1" dirty="0"/>
              <a:t> </a:t>
            </a:r>
            <a:r>
              <a:rPr lang="en-IE" b="1" dirty="0" smtClean="0"/>
              <a:t>Measures </a:t>
            </a:r>
            <a:r>
              <a:rPr lang="en-IE" b="1" dirty="0"/>
              <a:t>need to be implemented to improve Supply Chain </a:t>
            </a:r>
            <a:r>
              <a:rPr lang="en-IE" b="1" dirty="0" smtClean="0"/>
              <a:t>efficiency (reduce costs)</a:t>
            </a:r>
            <a:endParaRPr lang="en-IE" b="1" dirty="0"/>
          </a:p>
          <a:p>
            <a:pPr lvl="1" algn="ctr" eaLnBrk="1" hangingPunct="1">
              <a:spcBef>
                <a:spcPct val="50000"/>
              </a:spcBef>
              <a:buFont typeface="Verdana" pitchFamily="34" charset="0"/>
              <a:buChar char="•"/>
            </a:pPr>
            <a:r>
              <a:rPr lang="en-IE" b="1" dirty="0"/>
              <a:t>Barcodes work!</a:t>
            </a:r>
          </a:p>
          <a:p>
            <a:pPr lvl="1" algn="ctr" eaLnBrk="1" hangingPunct="1">
              <a:spcBef>
                <a:spcPct val="50000"/>
              </a:spcBef>
              <a:buFont typeface="Verdana" pitchFamily="34" charset="0"/>
              <a:buChar char="•"/>
            </a:pPr>
            <a:r>
              <a:rPr lang="en-IE" b="1" dirty="0" smtClean="0"/>
              <a:t>Standards are the key</a:t>
            </a:r>
            <a:endParaRPr lang="en-IE" b="1" dirty="0"/>
          </a:p>
          <a:p>
            <a:pPr lvl="1" algn="ctr" eaLnBrk="1" hangingPunct="1">
              <a:spcBef>
                <a:spcPct val="50000"/>
              </a:spcBef>
              <a:buFont typeface="Verdana" pitchFamily="34" charset="0"/>
              <a:buChar char="•"/>
            </a:pPr>
            <a:r>
              <a:rPr lang="en-IE" b="1" dirty="0" smtClean="0"/>
              <a:t>Standards and technology </a:t>
            </a:r>
            <a:r>
              <a:rPr lang="en-IE" b="1" dirty="0"/>
              <a:t>already exists to help improve patient safety and reduce supply chain costs</a:t>
            </a:r>
          </a:p>
          <a:p>
            <a:pPr lvl="1" algn="ctr" eaLnBrk="1" hangingPunct="1">
              <a:spcBef>
                <a:spcPct val="50000"/>
              </a:spcBef>
              <a:buFont typeface="Verdana" pitchFamily="34" charset="0"/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25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476250"/>
            <a:ext cx="7789862" cy="936625"/>
          </a:xfrm>
        </p:spPr>
        <p:txBody>
          <a:bodyPr/>
          <a:lstStyle/>
          <a:p>
            <a:pPr eaLnBrk="1" hangingPunct="1"/>
            <a:r>
              <a:rPr lang="en-IE" sz="3600" b="1" dirty="0" smtClean="0">
                <a:solidFill>
                  <a:srgbClr val="091D67"/>
                </a:solidFill>
              </a:rPr>
              <a:t>Our patients….your citizens!</a:t>
            </a:r>
            <a:endParaRPr lang="en-GB" sz="3600" b="1" dirty="0" smtClean="0">
              <a:solidFill>
                <a:srgbClr val="091D67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>
                <a:solidFill>
                  <a:srgbClr val="091D67"/>
                </a:solidFill>
              </a:rPr>
              <a:t>Acknowledgements</a:t>
            </a:r>
            <a:endParaRPr lang="en-GB" b="1" smtClean="0">
              <a:solidFill>
                <a:srgbClr val="091D67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IE" dirty="0" smtClean="0"/>
              <a:t>All staff in National Centre for Hereditary Coagulation Disorders, in particular…..</a:t>
            </a:r>
          </a:p>
          <a:p>
            <a:pPr eaLnBrk="1" hangingPunct="1">
              <a:buFontTx/>
              <a:buNone/>
              <a:defRPr/>
            </a:pPr>
            <a:endParaRPr lang="en-IE" dirty="0" smtClean="0"/>
          </a:p>
          <a:p>
            <a:pPr eaLnBrk="1" hangingPunct="1">
              <a:defRPr/>
            </a:pPr>
            <a:r>
              <a:rPr lang="en-IE" sz="2000" b="1" dirty="0" smtClean="0"/>
              <a:t>Dr. Barry White </a:t>
            </a:r>
            <a:r>
              <a:rPr lang="en-IE" sz="2000" dirty="0" smtClean="0"/>
              <a:t>(Clinical Director)</a:t>
            </a:r>
          </a:p>
          <a:p>
            <a:pPr eaLnBrk="1" hangingPunct="1">
              <a:defRPr/>
            </a:pPr>
            <a:endParaRPr lang="en-IE" sz="2000" dirty="0" smtClean="0"/>
          </a:p>
          <a:p>
            <a:pPr eaLnBrk="1" hangingPunct="1">
              <a:defRPr/>
            </a:pPr>
            <a:r>
              <a:rPr lang="en-IE" sz="2000" b="1" dirty="0" smtClean="0"/>
              <a:t>Evelyn Singleton</a:t>
            </a:r>
            <a:r>
              <a:rPr lang="en-IE" sz="2000" dirty="0" smtClean="0"/>
              <a:t> (</a:t>
            </a:r>
            <a:r>
              <a:rPr lang="en-IE" sz="2000" dirty="0"/>
              <a:t>National Co-ordinator for </a:t>
            </a:r>
            <a:r>
              <a:rPr lang="en-IE" sz="2000" dirty="0" smtClean="0"/>
              <a:t>CFC)</a:t>
            </a:r>
          </a:p>
          <a:p>
            <a:pPr eaLnBrk="1" hangingPunct="1">
              <a:defRPr/>
            </a:pPr>
            <a:endParaRPr lang="en-IE" sz="2000" dirty="0" smtClean="0"/>
          </a:p>
          <a:p>
            <a:pPr eaLnBrk="1" hangingPunct="1">
              <a:defRPr/>
            </a:pPr>
            <a:r>
              <a:rPr lang="en-IE" sz="2000" b="1" dirty="0" smtClean="0"/>
              <a:t>Rachel Bird</a:t>
            </a:r>
            <a:r>
              <a:rPr lang="en-IE" sz="2000" dirty="0" smtClean="0"/>
              <a:t> (National Haemophilia system data manager)</a:t>
            </a:r>
          </a:p>
          <a:p>
            <a:pPr marL="0" indent="0" eaLnBrk="1" hangingPunct="1">
              <a:buFontTx/>
              <a:buNone/>
              <a:defRPr/>
            </a:pPr>
            <a:endParaRPr lang="en-IE" sz="2000" dirty="0" smtClean="0"/>
          </a:p>
          <a:p>
            <a:pPr eaLnBrk="1" hangingPunct="1">
              <a:defRPr/>
            </a:pPr>
            <a:r>
              <a:rPr lang="en-IE" sz="2000" b="1" dirty="0" smtClean="0"/>
              <a:t>Vincent Callan (</a:t>
            </a:r>
            <a:r>
              <a:rPr lang="en-IE" sz="2000" dirty="0" smtClean="0"/>
              <a:t>Director of Facilities Management)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948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6877050" cy="936625"/>
          </a:xfrm>
        </p:spPr>
        <p:txBody>
          <a:bodyPr/>
          <a:lstStyle/>
          <a:p>
            <a:pPr eaLnBrk="1" hangingPunct="1"/>
            <a:r>
              <a:rPr lang="en-IE" b="1" dirty="0" smtClean="0">
                <a:solidFill>
                  <a:srgbClr val="091D67"/>
                </a:solidFill>
              </a:rPr>
              <a:t>Sounds obvious?</a:t>
            </a:r>
            <a:endParaRPr lang="en-GB" b="1" dirty="0" smtClean="0">
              <a:solidFill>
                <a:srgbClr val="091D67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14350" y="2263775"/>
            <a:ext cx="8305800" cy="23304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 b="1" dirty="0" smtClean="0"/>
              <a:t>Medicines are supposed to save lives…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 smtClean="0"/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i="1" dirty="0" smtClean="0"/>
              <a:t>Dying from a disease is sometimes unavoidable; dying from a medicine is unacceptable. 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en-GB" sz="1400" i="1" dirty="0" smtClean="0"/>
              <a:t>(Lepakhin V. Geneva 2005)</a:t>
            </a:r>
            <a:endParaRPr lang="en-US" sz="1400" i="1" dirty="0" smtClean="0"/>
          </a:p>
          <a:p>
            <a:pPr marL="0" indent="0" eaLnBrk="1" hangingPunct="1">
              <a:buFontTx/>
              <a:buNone/>
              <a:defRPr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1218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b="1" dirty="0" smtClean="0">
                <a:solidFill>
                  <a:srgbClr val="002060"/>
                </a:solidFill>
              </a:rPr>
              <a:t>Remember, standards are just a tool……..</a:t>
            </a:r>
            <a:endParaRPr lang="en-IE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9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9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91D67"/>
                </a:solidFill>
              </a:rPr>
              <a:t>Thank you for listening</a:t>
            </a:r>
            <a:endParaRPr lang="en-US" b="1" smtClean="0">
              <a:solidFill>
                <a:srgbClr val="091D67"/>
              </a:solidFill>
            </a:endParaRPr>
          </a:p>
        </p:txBody>
      </p:sp>
      <p:pic>
        <p:nvPicPr>
          <p:cNvPr id="49155" name="Picture 3" descr="T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24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91D67"/>
                </a:solidFill>
                <a:latin typeface="Tahoma" pitchFamily="34" charset="0"/>
              </a:rPr>
              <a:t>Any Questions ?</a:t>
            </a:r>
            <a:endParaRPr lang="en-US" b="1" smtClean="0">
              <a:solidFill>
                <a:srgbClr val="091D67"/>
              </a:solidFill>
              <a:latin typeface="Tahoma" pitchFamily="34" charset="0"/>
            </a:endParaRPr>
          </a:p>
        </p:txBody>
      </p:sp>
      <p:pic>
        <p:nvPicPr>
          <p:cNvPr id="50179" name="Picture 3" descr="CatHandsU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953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7706" y="2132856"/>
            <a:ext cx="78851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b="1" dirty="0" smtClean="0">
                <a:solidFill>
                  <a:srgbClr val="091D67"/>
                </a:solidFill>
              </a:rPr>
              <a:t>Lets look at the legitimate supply chain</a:t>
            </a:r>
            <a:endParaRPr lang="en-GB" b="1" dirty="0" smtClean="0">
              <a:solidFill>
                <a:srgbClr val="091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5575300"/>
            <a:ext cx="91440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612241"/>
            <a:ext cx="8172450" cy="4560887"/>
          </a:xfrm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7885112" cy="936625"/>
          </a:xfrm>
        </p:spPr>
        <p:txBody>
          <a:bodyPr/>
          <a:lstStyle/>
          <a:p>
            <a:pPr eaLnBrk="1" hangingPunct="1"/>
            <a:r>
              <a:rPr lang="en-IE" b="1" dirty="0" err="1" smtClean="0">
                <a:solidFill>
                  <a:srgbClr val="091D67"/>
                </a:solidFill>
              </a:rPr>
              <a:t>Pharma</a:t>
            </a:r>
            <a:r>
              <a:rPr lang="en-IE" b="1" dirty="0" smtClean="0">
                <a:solidFill>
                  <a:srgbClr val="091D67"/>
                </a:solidFill>
              </a:rPr>
              <a:t> Drug manufacturing</a:t>
            </a:r>
            <a:endParaRPr lang="en-GB" b="1" dirty="0" smtClean="0">
              <a:solidFill>
                <a:srgbClr val="091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84175"/>
            <a:ext cx="8424863" cy="936625"/>
          </a:xfrm>
        </p:spPr>
        <p:txBody>
          <a:bodyPr/>
          <a:lstStyle/>
          <a:p>
            <a:pPr eaLnBrk="1" hangingPunct="1"/>
            <a:r>
              <a:rPr lang="en-IE" b="1" smtClean="0">
                <a:solidFill>
                  <a:srgbClr val="091D67"/>
                </a:solidFill>
              </a:rPr>
              <a:t>Drug development….excellent!</a:t>
            </a:r>
            <a:endParaRPr lang="en-GB" b="1" smtClean="0">
              <a:solidFill>
                <a:srgbClr val="091D67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2863" y="1697038"/>
            <a:ext cx="6575425" cy="4381500"/>
          </a:xfrm>
        </p:spPr>
      </p:pic>
    </p:spTree>
    <p:extLst>
      <p:ext uri="{BB962C8B-B14F-4D97-AF65-F5344CB8AC3E}">
        <p14:creationId xmlns:p14="http://schemas.microsoft.com/office/powerpoint/2010/main" val="180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_PjYsuL0KQwH87E5Onqg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18620</TotalTime>
  <Words>1864</Words>
  <Application>Microsoft Office PowerPoint</Application>
  <PresentationFormat>On-screen Show (4:3)</PresentationFormat>
  <Paragraphs>402</Paragraphs>
  <Slides>62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 Unicode MS</vt:lpstr>
      <vt:lpstr>Malgun Gothic</vt:lpstr>
      <vt:lpstr>MS PGothic</vt:lpstr>
      <vt:lpstr>MS PGothic</vt:lpstr>
      <vt:lpstr>Arial</vt:lpstr>
      <vt:lpstr>Calibri</vt:lpstr>
      <vt:lpstr>Tahoma</vt:lpstr>
      <vt:lpstr>Times New Roman</vt:lpstr>
      <vt:lpstr>Verdana</vt:lpstr>
      <vt:lpstr>Wingdings</vt:lpstr>
      <vt:lpstr>Default Design</vt:lpstr>
      <vt:lpstr>PowerPoint Presentation</vt:lpstr>
      <vt:lpstr>Agenda</vt:lpstr>
      <vt:lpstr>PowerPoint Presentation</vt:lpstr>
      <vt:lpstr>To prevent communication misunderstanding!</vt:lpstr>
      <vt:lpstr>PowerPoint Presentation</vt:lpstr>
      <vt:lpstr>Sounds obvious?</vt:lpstr>
      <vt:lpstr>PowerPoint Presentation</vt:lpstr>
      <vt:lpstr>Pharma Drug manufacturing</vt:lpstr>
      <vt:lpstr>Drug development….excellent!</vt:lpstr>
      <vt:lpstr>Quality and Validation…excellent!</vt:lpstr>
      <vt:lpstr>Pharma Supply Chain… excellent!</vt:lpstr>
      <vt:lpstr>And then after 17 years development what do they do…?</vt:lpstr>
      <vt:lpstr>When the drug gets to the patient….  Not counterfeit but just as dangerous!</vt:lpstr>
      <vt:lpstr>How did this happen?</vt:lpstr>
      <vt:lpstr>Do these suffer from any of the causes listed?</vt:lpstr>
      <vt:lpstr>Benefits for Patient Safety</vt:lpstr>
      <vt:lpstr>PowerPoint Presentation</vt:lpstr>
      <vt:lpstr>First Barcode scanned in Healthcare…..1991…but</vt:lpstr>
      <vt:lpstr>PowerPoint Presentation</vt:lpstr>
      <vt:lpstr>..in Healthcare  it is dangerous and ineffecient!</vt:lpstr>
      <vt:lpstr>PowerPoint Presentation</vt:lpstr>
      <vt:lpstr>GS1 Healthcare - Voluntary, Global  User Group</vt:lpstr>
      <vt:lpstr>PowerPoint Presentation</vt:lpstr>
      <vt:lpstr>PowerPoint Presentation</vt:lpstr>
      <vt:lpstr>Huge cost savings and patient safety benefits when adopting a single global standard in healthcare</vt:lpstr>
      <vt:lpstr>Imagine….</vt:lpstr>
      <vt:lpstr>Case Study</vt:lpstr>
      <vt:lpstr>National Centre for Hereditary Coagulation Disorders (NCHCD)</vt:lpstr>
      <vt:lpstr>What is Haemophilia and why is traceability important?</vt:lpstr>
      <vt:lpstr>PowerPoint Presentation</vt:lpstr>
      <vt:lpstr>What triggered the initiative?</vt:lpstr>
      <vt:lpstr>Lindsay Report 2001</vt:lpstr>
      <vt:lpstr>Medication Supply chain…..where we were</vt:lpstr>
      <vt:lpstr>Redesign the Supply Chain</vt:lpstr>
      <vt:lpstr>PowerPoint Presentation</vt:lpstr>
      <vt:lpstr>Piece missing!</vt:lpstr>
      <vt:lpstr>GS1 Global standards!</vt:lpstr>
      <vt:lpstr>Solution – Adopt the Retail Track and Trace  Model based on GS1 Standards</vt:lpstr>
      <vt:lpstr>Solution</vt:lpstr>
      <vt:lpstr>PowerPoint Presentation</vt:lpstr>
      <vt:lpstr>Capture</vt:lpstr>
      <vt:lpstr>Share</vt:lpstr>
      <vt:lpstr> Smartphones with scanning App</vt:lpstr>
      <vt:lpstr>PowerPoint Presentation</vt:lpstr>
      <vt:lpstr>Log-in</vt:lpstr>
      <vt:lpstr>Scan Product</vt:lpstr>
      <vt:lpstr>Process Complete</vt:lpstr>
      <vt:lpstr>Share</vt:lpstr>
      <vt:lpstr>Share</vt:lpstr>
      <vt:lpstr>PowerPoint Presentation</vt:lpstr>
      <vt:lpstr>Outcomes/ROI</vt:lpstr>
      <vt:lpstr>Patient usage trends</vt:lpstr>
      <vt:lpstr>Immediate outcomes post implementation of smartphone App  (launched June 2010)</vt:lpstr>
      <vt:lpstr>Where we are</vt:lpstr>
      <vt:lpstr>PowerPoint Presentation</vt:lpstr>
      <vt:lpstr>What’s Next?</vt:lpstr>
      <vt:lpstr>Conclusions</vt:lpstr>
      <vt:lpstr>Our patients….your citizens!</vt:lpstr>
      <vt:lpstr>Acknowledgements</vt:lpstr>
      <vt:lpstr>Remember, standards are just a tool……..</vt:lpstr>
      <vt:lpstr>Thank you for listening</vt:lpstr>
      <vt:lpstr>Any Questions ?</vt:lpstr>
    </vt:vector>
  </TitlesOfParts>
  <Company>St James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 Groarty, Feargal</dc:creator>
  <cp:lastModifiedBy>Cristina Roquero Alvarez</cp:lastModifiedBy>
  <cp:revision>83</cp:revision>
  <dcterms:created xsi:type="dcterms:W3CDTF">2014-12-05T12:23:56Z</dcterms:created>
  <dcterms:modified xsi:type="dcterms:W3CDTF">2016-05-09T12:57:10Z</dcterms:modified>
</cp:coreProperties>
</file>