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0" r:id="rId1"/>
  </p:sldMasterIdLst>
  <p:notesMasterIdLst>
    <p:notesMasterId r:id="rId36"/>
  </p:notesMasterIdLst>
  <p:handoutMasterIdLst>
    <p:handoutMasterId r:id="rId37"/>
  </p:handoutMasterIdLst>
  <p:sldIdLst>
    <p:sldId id="448" r:id="rId2"/>
    <p:sldId id="489" r:id="rId3"/>
    <p:sldId id="449" r:id="rId4"/>
    <p:sldId id="493" r:id="rId5"/>
    <p:sldId id="450" r:id="rId6"/>
    <p:sldId id="456" r:id="rId7"/>
    <p:sldId id="455" r:id="rId8"/>
    <p:sldId id="457" r:id="rId9"/>
    <p:sldId id="458" r:id="rId10"/>
    <p:sldId id="490" r:id="rId11"/>
    <p:sldId id="460" r:id="rId12"/>
    <p:sldId id="461" r:id="rId13"/>
    <p:sldId id="463" r:id="rId14"/>
    <p:sldId id="464" r:id="rId15"/>
    <p:sldId id="465" r:id="rId16"/>
    <p:sldId id="466" r:id="rId17"/>
    <p:sldId id="467" r:id="rId18"/>
    <p:sldId id="468" r:id="rId19"/>
    <p:sldId id="469" r:id="rId20"/>
    <p:sldId id="470" r:id="rId21"/>
    <p:sldId id="471" r:id="rId22"/>
    <p:sldId id="472" r:id="rId23"/>
    <p:sldId id="473" r:id="rId24"/>
    <p:sldId id="474" r:id="rId25"/>
    <p:sldId id="475" r:id="rId26"/>
    <p:sldId id="479" r:id="rId27"/>
    <p:sldId id="478" r:id="rId28"/>
    <p:sldId id="488" r:id="rId29"/>
    <p:sldId id="494" r:id="rId30"/>
    <p:sldId id="454" r:id="rId31"/>
    <p:sldId id="451" r:id="rId32"/>
    <p:sldId id="452" r:id="rId33"/>
    <p:sldId id="492" r:id="rId34"/>
    <p:sldId id="491" r:id="rId3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1" name="rodriguf" initials="r" lastIdx="31" clrIdx="1"/>
  <p:cmAuthor id="2" name="Nikolaos Loutas" initials="NL" lastIdx="1" clrIdx="2"/>
  <p:cmAuthor id="3" name="Michiel De Keyzer" initials="MDK"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1" autoAdjust="0"/>
    <p:restoredTop sz="90143" autoAdjust="0"/>
  </p:normalViewPr>
  <p:slideViewPr>
    <p:cSldViewPr>
      <p:cViewPr>
        <p:scale>
          <a:sx n="96" d="100"/>
          <a:sy n="96" d="100"/>
        </p:scale>
        <p:origin x="-1308" y="-30"/>
      </p:cViewPr>
      <p:guideLst>
        <p:guide orient="horz" pos="144"/>
        <p:guide orient="horz" pos="436"/>
        <p:guide orient="horz" pos="4179"/>
        <p:guide orient="horz" pos="3888"/>
        <p:guide orient="horz" pos="3984"/>
        <p:guide orient="horz" pos="1104"/>
        <p:guide orient="horz" pos="1008"/>
        <p:guide orient="horz" pos="2448"/>
        <p:guide orient="horz" pos="2544"/>
        <p:guide orient="horz" pos="336"/>
        <p:guide pos="2832"/>
        <p:guide pos="336"/>
        <p:guide pos="5424"/>
        <p:guide pos="2928"/>
        <p:guide pos="1968"/>
        <p:guide pos="2070"/>
        <p:guide pos="3792"/>
        <p:guide pos="1104"/>
        <p:guide pos="4656"/>
        <p:guide pos="4560"/>
        <p:guide pos="3696"/>
        <p:guide pos="120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3564"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latin typeface="Arial" pitchFamily="34" charset="0"/>
              <a:cs typeface="Arial" pitchFamily="34" charset="0"/>
            </a:endParaRPr>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35F05CFF-548C-4E04-B325-CF1209D66BDC}" type="datetimeFigureOut">
              <a:rPr lang="en-GB" smtClean="0">
                <a:latin typeface="Arial" pitchFamily="34" charset="0"/>
                <a:cs typeface="Arial" pitchFamily="34" charset="0"/>
              </a:rPr>
              <a:pPr/>
              <a:t>05/02/2014</a:t>
            </a:fld>
            <a:endParaRPr lang="en-GB">
              <a:latin typeface="Arial" pitchFamily="34" charset="0"/>
              <a:cs typeface="Arial" pitchFamily="34" charset="0"/>
            </a:endParaRPr>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latin typeface="Arial" pitchFamily="34" charset="0"/>
              <a:cs typeface="Arial" pitchFamily="34" charset="0"/>
            </a:endParaRPr>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EE90EF7-3E10-491C-87C2-59674BB3AAF6}" type="slidenum">
              <a:rPr lang="en-GB" smtClean="0">
                <a:latin typeface="Arial" pitchFamily="34" charset="0"/>
                <a:cs typeface="Arial" pitchFamily="34" charset="0"/>
              </a:rPr>
              <a:pPr/>
              <a:t>‹#›</a:t>
            </a:fld>
            <a:endParaRPr lang="en-GB">
              <a:latin typeface="Arial" pitchFamily="34" charset="0"/>
              <a:cs typeface="Arial" pitchFamily="34" charset="0"/>
            </a:endParaRPr>
          </a:p>
        </p:txBody>
      </p:sp>
    </p:spTree>
    <p:extLst>
      <p:ext uri="{BB962C8B-B14F-4D97-AF65-F5344CB8AC3E}">
        <p14:creationId xmlns:p14="http://schemas.microsoft.com/office/powerpoint/2010/main" val="1203437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atin typeface="Arial" pitchFamily="34" charset="0"/>
                <a:cs typeface="Arial" pitchFamily="34" charset="0"/>
              </a:defRPr>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5EFB8DA3-BCA9-4B7D-B50D-14F47506B614}" type="datetimeFigureOut">
              <a:rPr lang="en-GB" smtClean="0"/>
              <a:pPr/>
              <a:t>05/02/2014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F07B8F03-BC93-4120-96CA-A36DF640BE24}" type="slidenum">
              <a:rPr lang="en-GB" smtClean="0"/>
              <a:pPr/>
              <a:t>‹#›</a:t>
            </a:fld>
            <a:endParaRPr lang="en-GB"/>
          </a:p>
        </p:txBody>
      </p:sp>
    </p:spTree>
    <p:extLst>
      <p:ext uri="{BB962C8B-B14F-4D97-AF65-F5344CB8AC3E}">
        <p14:creationId xmlns:p14="http://schemas.microsoft.com/office/powerpoint/2010/main" val="408718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uropa.eu/rapid/press-release_MEMO-11-891_en.htm"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See also: </a:t>
            </a:r>
            <a:r>
              <a:rPr lang="en-GB" dirty="0" smtClean="0">
                <a:hlinkClick r:id="rId3"/>
              </a:rPr>
              <a:t>http://europa.eu/rapid/press-release_MEMO-11-891_en.htm</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a:t>
            </a:r>
            <a:r>
              <a:rPr lang="en-GB" baseline="0" dirty="0" smtClean="0"/>
              <a:t> be updated.</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26" name="Group 25"/>
          <p:cNvGrpSpPr/>
          <p:nvPr userDrawn="1"/>
        </p:nvGrpSpPr>
        <p:grpSpPr bwMode="gray">
          <a:xfrm>
            <a:off x="1752601" y="1"/>
            <a:ext cx="7391400" cy="6176009"/>
            <a:chOff x="19140488" y="13674"/>
            <a:chExt cx="7443798" cy="6145827"/>
          </a:xfrm>
        </p:grpSpPr>
        <p:sp>
          <p:nvSpPr>
            <p:cNvPr id="27"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48" name="Subtitle 2"/>
          <p:cNvSpPr>
            <a:spLocks noGrp="1"/>
          </p:cNvSpPr>
          <p:nvPr>
            <p:ph type="subTitle" idx="1" hasCustomPrompt="1"/>
          </p:nvPr>
        </p:nvSpPr>
        <p:spPr bwMode="white">
          <a:xfrm>
            <a:off x="1895475" y="1628800"/>
            <a:ext cx="5343525" cy="914401"/>
          </a:xfrm>
        </p:spPr>
        <p:txBody>
          <a:bodyPr>
            <a:noAutofit/>
          </a:bodyPr>
          <a:lstStyle>
            <a:lvl1pPr marL="0" indent="0" algn="l">
              <a:lnSpc>
                <a:spcPct val="90000"/>
              </a:lnSpc>
              <a:spcAft>
                <a:spcPts val="0"/>
              </a:spcAft>
              <a:buNone/>
              <a:defRPr sz="5400" b="1" baseline="0">
                <a:solidFill>
                  <a:schemeClr val="bg1"/>
                </a:solidFill>
                <a:latin typeface="Bradley Hand ITC" pitchFamily="66"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49"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50" name="Group 32"/>
          <p:cNvGrpSpPr/>
          <p:nvPr userDrawn="1"/>
        </p:nvGrpSpPr>
        <p:grpSpPr>
          <a:xfrm>
            <a:off x="968592" y="6170991"/>
            <a:ext cx="914400" cy="533479"/>
            <a:chOff x="518032" y="978681"/>
            <a:chExt cx="4572000" cy="2667393"/>
          </a:xfrm>
        </p:grpSpPr>
        <p:sp>
          <p:nvSpPr>
            <p:cNvPr id="51"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52"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pic>
        <p:nvPicPr>
          <p:cNvPr id="2051" name="Picture 3"/>
          <p:cNvPicPr>
            <a:picLocks noChangeAspect="1" noChangeArrowheads="1"/>
          </p:cNvPicPr>
          <p:nvPr userDrawn="1"/>
        </p:nvPicPr>
        <p:blipFill>
          <a:blip r:embed="rId2" cstate="print"/>
          <a:srcRect/>
          <a:stretch>
            <a:fillRect/>
          </a:stretch>
        </p:blipFill>
        <p:spPr bwMode="auto">
          <a:xfrm>
            <a:off x="-108520" y="764705"/>
            <a:ext cx="1948024" cy="2160239"/>
          </a:xfrm>
          <a:prstGeom prst="rect">
            <a:avLst/>
          </a:prstGeom>
          <a:noFill/>
          <a:ln w="9525">
            <a:noFill/>
            <a:miter lim="800000"/>
            <a:headEnd/>
            <a:tailEnd/>
          </a:ln>
          <a:effectLst/>
        </p:spPr>
      </p:pic>
      <p:sp>
        <p:nvSpPr>
          <p:cNvPr id="22" name="Subtitle 5"/>
          <p:cNvSpPr txBox="1">
            <a:spLocks/>
          </p:cNvSpPr>
          <p:nvPr userDrawn="1"/>
        </p:nvSpPr>
        <p:spPr>
          <a:xfrm>
            <a:off x="1907704" y="5517232"/>
            <a:ext cx="5343525" cy="648072"/>
          </a:xfrm>
          <a:prstGeom prst="rect">
            <a:avLst/>
          </a:prstGeom>
        </p:spPr>
        <p:txBody>
          <a:bodyPr vert="horz" lIns="0" tIns="0" rIns="0" bIns="0" rtlCol="0">
            <a:noAutofit/>
          </a:bodyPr>
          <a:lstStyle/>
          <a:p>
            <a:pPr marL="0" marR="0" lvl="0" indent="-274320" algn="l" defTabSz="914400" rtl="0" eaLnBrk="1" fontAlgn="auto" latinLnBrk="0" hangingPunct="1">
              <a:lnSpc>
                <a:spcPct val="100000"/>
              </a:lnSpc>
              <a:spcBef>
                <a:spcPts val="0"/>
              </a:spcBef>
              <a:spcAft>
                <a:spcPts val="900"/>
              </a:spcAft>
              <a:buClr>
                <a:schemeClr val="tx1"/>
              </a:buClr>
              <a:buSzTx/>
              <a:buFontTx/>
              <a:buNone/>
              <a:tabLst/>
              <a:defRPr/>
            </a:pPr>
            <a:r>
              <a:rPr kumimoji="0" lang="en-GB" sz="1100" b="0" i="1" u="none" strike="noStrike" kern="1200" cap="none" spc="0" normalizeH="0" baseline="0" noProof="0" smtClean="0">
                <a:ln>
                  <a:noFill/>
                </a:ln>
                <a:solidFill>
                  <a:schemeClr val="bg1"/>
                </a:solidFill>
                <a:effectLst/>
                <a:uLnTx/>
                <a:uFillTx/>
                <a:latin typeface="Georgia" pitchFamily="18" charset="0"/>
                <a:ea typeface="+mn-ea"/>
                <a:cs typeface="+mn-cs"/>
              </a:rPr>
              <a:t>Open Data Support is funded  by the European Commission under SMART 2012/0107 ‘Lot 2: Provision of services for the Publication, Access and Reuse of Open Public Data across the European Union, through existing open data portals’(Contract No. 30-CE-0530965/00-17).</a:t>
            </a:r>
            <a:endParaRPr kumimoji="0" lang="en-GB" sz="1100" b="0" i="1" u="none" strike="noStrike" kern="1200" cap="none" spc="0" normalizeH="0" baseline="0" noProof="0" dirty="0">
              <a:ln>
                <a:noFill/>
              </a:ln>
              <a:solidFill>
                <a:schemeClr val="bg1"/>
              </a:solidFill>
              <a:effectLst/>
              <a:uLnTx/>
              <a:uFillTx/>
              <a:latin typeface="Georgia" pitchFamily="18"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point: Colour">
    <p:bg>
      <p:bgPr>
        <a:solidFill>
          <a:schemeClr val="bg1"/>
        </a:solidFill>
        <a:effectLst/>
      </p:bgPr>
    </p:bg>
    <p:spTree>
      <p:nvGrpSpPr>
        <p:cNvPr id="1" name=""/>
        <p:cNvGrpSpPr/>
        <p:nvPr/>
      </p:nvGrpSpPr>
      <p:grpSpPr>
        <a:xfrm>
          <a:off x="0" y="0"/>
          <a:ext cx="0" cy="0"/>
          <a:chOff x="0" y="0"/>
          <a:chExt cx="0" cy="0"/>
        </a:xfrm>
      </p:grpSpPr>
      <p:sp>
        <p:nvSpPr>
          <p:cNvPr id="4" name="Title 5"/>
          <p:cNvSpPr>
            <a:spLocks noGrp="1"/>
          </p:cNvSpPr>
          <p:nvPr userDrawn="1">
            <p:ph type="title" hasCustomPrompt="1"/>
          </p:nvPr>
        </p:nvSpPr>
        <p:spPr>
          <a:xfrm>
            <a:off x="539552" y="2132856"/>
            <a:ext cx="8071048" cy="914400"/>
          </a:xfrm>
        </p:spPr>
        <p:txBody>
          <a:bodyPr/>
          <a:lstStyle>
            <a:lvl1pPr>
              <a:defRPr baseline="0"/>
            </a:lvl1pPr>
          </a:lstStyle>
          <a:p>
            <a:r>
              <a:rPr lang="en-GB" sz="7200" i="0" dirty="0" smtClean="0">
                <a:solidFill>
                  <a:schemeClr val="accent1"/>
                </a:solidFill>
                <a:latin typeface="Bradley Hand ITC" pitchFamily="66" charset="0"/>
              </a:rPr>
              <a:t>Put text here</a:t>
            </a:r>
            <a:br>
              <a:rPr lang="en-GB" sz="7200" i="0" dirty="0" smtClean="0">
                <a:solidFill>
                  <a:schemeClr val="accent1"/>
                </a:solidFill>
                <a:latin typeface="Bradley Hand ITC" pitchFamily="66" charset="0"/>
              </a:rPr>
            </a:br>
            <a:endParaRPr lang="en-GB" b="0" dirty="0" smtClean="0"/>
          </a:p>
        </p:txBody>
      </p:sp>
      <p:sp>
        <p:nvSpPr>
          <p:cNvPr id="5" name="TextBox 4"/>
          <p:cNvSpPr txBox="1"/>
          <p:nvPr userDrawn="1"/>
        </p:nvSpPr>
        <p:spPr>
          <a:xfrm>
            <a:off x="683568" y="4365104"/>
            <a:ext cx="7632848" cy="914400"/>
          </a:xfrm>
          <a:prstGeom prst="rect">
            <a:avLst/>
          </a:prstGeom>
          <a:noFill/>
        </p:spPr>
        <p:txBody>
          <a:bodyPr vert="horz" wrap="none" lIns="0" tIns="0" rIns="0" bIns="0" rtlCol="0">
            <a:noAutofit/>
          </a:bodyPr>
          <a:lstStyle/>
          <a:p>
            <a:pPr indent="-274320">
              <a:spcAft>
                <a:spcPts val="900"/>
              </a:spcAft>
            </a:pPr>
            <a:r>
              <a:rPr lang="en-GB" sz="2000" b="0" dirty="0" smtClean="0"/>
              <a:t>Put text here.</a:t>
            </a:r>
            <a:endParaRPr lang="en-GB" sz="2000" dirty="0" err="1" smtClean="0">
              <a:latin typeface="Georgia" pitchFamily="18" charset="0"/>
            </a:endParaRPr>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1_Cover Slide">
    <p:spTree>
      <p:nvGrpSpPr>
        <p:cNvPr id="1" name=""/>
        <p:cNvGrpSpPr/>
        <p:nvPr/>
      </p:nvGrpSpPr>
      <p:grpSpPr>
        <a:xfrm>
          <a:off x="0" y="0"/>
          <a:ext cx="0" cy="0"/>
          <a:chOff x="0" y="0"/>
          <a:chExt cx="0" cy="0"/>
        </a:xfrm>
      </p:grpSpPr>
      <p:grpSp>
        <p:nvGrpSpPr>
          <p:cNvPr id="2" name="Group 25"/>
          <p:cNvGrpSpPr/>
          <p:nvPr/>
        </p:nvGrpSpPr>
        <p:grpSpPr bwMode="gray">
          <a:xfrm>
            <a:off x="1752601" y="1"/>
            <a:ext cx="7391400" cy="6176009"/>
            <a:chOff x="19140488" y="13674"/>
            <a:chExt cx="7443798" cy="6145827"/>
          </a:xfrm>
        </p:grpSpPr>
        <p:sp>
          <p:nvSpPr>
            <p:cNvPr id="27"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47"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4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49"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3" name="Group 32"/>
          <p:cNvGrpSpPr/>
          <p:nvPr/>
        </p:nvGrpSpPr>
        <p:grpSpPr>
          <a:xfrm>
            <a:off x="968592" y="6170991"/>
            <a:ext cx="914400" cy="533479"/>
            <a:chOff x="518032" y="978681"/>
            <a:chExt cx="4572000" cy="2667393"/>
          </a:xfrm>
        </p:grpSpPr>
        <p:sp>
          <p:nvSpPr>
            <p:cNvPr id="51"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52"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pic>
        <p:nvPicPr>
          <p:cNvPr id="2051" name="Picture 3"/>
          <p:cNvPicPr>
            <a:picLocks noChangeAspect="1" noChangeArrowheads="1"/>
          </p:cNvPicPr>
          <p:nvPr/>
        </p:nvPicPr>
        <p:blipFill>
          <a:blip r:embed="rId2" cstate="print"/>
          <a:srcRect/>
          <a:stretch>
            <a:fillRect/>
          </a:stretch>
        </p:blipFill>
        <p:spPr bwMode="auto">
          <a:xfrm>
            <a:off x="-108520" y="764705"/>
            <a:ext cx="1948024" cy="2160239"/>
          </a:xfrm>
          <a:prstGeom prst="rect">
            <a:avLst/>
          </a:prstGeom>
          <a:noFill/>
          <a:ln w="9525">
            <a:noFill/>
            <a:miter lim="800000"/>
            <a:headEnd/>
            <a:tailEnd/>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9552" y="685800"/>
            <a:ext cx="8071048" cy="914400"/>
          </a:xfrm>
        </p:spPr>
        <p:txBody>
          <a:bodyPr/>
          <a:lstStyle>
            <a:lvl1pPr>
              <a:defRPr/>
            </a:lvl1p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Slide Number Placeholder 15"/>
          <p:cNvSpPr>
            <a:spLocks noGrp="1"/>
          </p:cNvSpPr>
          <p:nvPr>
            <p:ph type="sldNum" sz="quarter" idx="18"/>
          </p:nvPr>
        </p:nvSpPr>
        <p:spPr/>
        <p:txBody>
          <a:bodyPr/>
          <a:lstStyle/>
          <a:p>
            <a:r>
              <a:rPr lang="en-GB" smtClean="0"/>
              <a:t>Slide </a:t>
            </a:r>
            <a:fld id="{F40CD079-BC3F-4086-BA81-31A79D845B02}" type="slidenum">
              <a:rPr lang="en-GB" smtClean="0"/>
              <a:pPr/>
              <a:t>‹#›</a:t>
            </a:fld>
            <a:endParaRPr lang="en-GB"/>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33400" y="1752601"/>
            <a:ext cx="39624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4648201" y="1752600"/>
            <a:ext cx="3962399" cy="44196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8"/>
          </p:nvPr>
        </p:nvSpPr>
        <p:spPr/>
        <p:txBody>
          <a:bodyPr/>
          <a:lstStyle/>
          <a:p>
            <a:r>
              <a:rPr lang="en-GB" smtClean="0"/>
              <a:t>Slide </a:t>
            </a:r>
            <a:fld id="{E44EE0AE-258D-448E-BE6F-A5950D950578}" type="slidenum">
              <a:rPr lang="en-GB" smtClean="0"/>
              <a:pPr/>
              <a:t>‹#›</a:t>
            </a:fld>
            <a:endParaRPr lang="en-GB"/>
          </a:p>
        </p:txBody>
      </p:sp>
      <p:sp>
        <p:nvSpPr>
          <p:cNvPr id="17"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6019800" y="1752600"/>
            <a:ext cx="2590800" cy="2133600"/>
          </a:xfrm>
        </p:spPr>
        <p:txBody>
          <a:bodyPr/>
          <a:lstStyle/>
          <a:p>
            <a:pPr lvl="0"/>
            <a:r>
              <a:rPr lang="en-US" noProof="0" smtClean="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US"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9"/>
          </p:nvPr>
        </p:nvSpPr>
        <p:spPr/>
        <p:txBody>
          <a:bodyPr/>
          <a:lstStyle/>
          <a:p>
            <a:r>
              <a:rPr lang="en-GB" smtClean="0"/>
              <a:t>Slide </a:t>
            </a:r>
            <a:fld id="{E5AEF7E6-F54B-465B-80D8-F94E30169B2B}" type="slidenum">
              <a:rPr lang="en-GB" smtClean="0"/>
              <a:pPr/>
              <a:t>‹#›</a:t>
            </a:fld>
            <a:endParaRPr lang="en-GB"/>
          </a:p>
        </p:txBody>
      </p:sp>
      <p:sp>
        <p:nvSpPr>
          <p:cNvPr id="2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US" noProof="0" smtClean="0"/>
              <a:t>Click to edit Master text styles</a:t>
            </a:r>
          </a:p>
        </p:txBody>
      </p:sp>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US"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9"/>
          </p:nvPr>
        </p:nvSpPr>
        <p:spPr/>
        <p:txBody>
          <a:bodyPr/>
          <a:lstStyle/>
          <a:p>
            <a:r>
              <a:rPr lang="en-GB" smtClean="0"/>
              <a:t>Slide </a:t>
            </a:r>
            <a:fld id="{2A1DF1AB-ECF4-458D-ADC6-8F9126CBD0F9}" type="slidenum">
              <a:rPr lang="en-GB" smtClean="0"/>
              <a:pPr/>
              <a:t>‹#›</a:t>
            </a:fld>
            <a:endParaRPr lang="en-GB"/>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US" noProof="1" smtClean="0"/>
              <a:t>Click to edit Master title style</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GB"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US" noProof="1" smtClean="0"/>
              <a:t>Click to edit Master text styles</a:t>
            </a: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9"/>
          </p:nvPr>
        </p:nvSpPr>
        <p:spPr/>
        <p:txBody>
          <a:bodyPr/>
          <a:lstStyle/>
          <a:p>
            <a:r>
              <a:rPr lang="en-GB" smtClean="0"/>
              <a:t>Slide </a:t>
            </a:r>
            <a:fld id="{A487AC06-E2A2-4E8D-9AFD-439DCFCCE529}" type="slidenum">
              <a:rPr lang="en-GB" smtClean="0"/>
              <a:pPr/>
              <a:t>‹#›</a:t>
            </a:fld>
            <a:endParaRPr lang="en-GB"/>
          </a:p>
        </p:txBody>
      </p:sp>
      <p:sp>
        <p:nvSpPr>
          <p:cNvPr id="18" name="PwCFirm"/>
          <p:cNvSpPr txBox="1"/>
          <p:nvPr userDrawn="1"/>
        </p:nvSpPr>
        <p:spPr>
          <a:xfrm>
            <a:off x="533400" y="6453336"/>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r>
              <a:rPr lang="en-GB" smtClean="0"/>
              <a:t>Slide </a:t>
            </a:r>
            <a:fld id="{7703A140-4BD5-4963-8DDB-02EE24C99514}" type="slidenum">
              <a:rPr lang="en-GB" smtClean="0"/>
              <a:pPr/>
              <a:t>‹#›</a:t>
            </a:fld>
            <a:endParaRPr lang="en-GB"/>
          </a:p>
        </p:txBody>
      </p:sp>
      <p:sp>
        <p:nvSpPr>
          <p:cNvPr id="1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lvl1pPr>
              <a:lnSpc>
                <a:spcPct val="100000"/>
              </a:lnSpc>
              <a:defRPr baseline="0">
                <a:solidFill>
                  <a:schemeClr val="tx1"/>
                </a:solidFill>
              </a:defRPr>
            </a:lvl1pPr>
          </a:lstStyle>
          <a:p>
            <a:r>
              <a:rPr lang="en-US" noProof="0" smtClean="0"/>
              <a:t>Click to edit Master title style</a:t>
            </a:r>
            <a:endParaRPr lang="en-GB" noProof="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1pPr>
            <a:lvl2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2pPr>
            <a:lvl3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3pPr>
            <a:lvl4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4pPr>
            <a:lvl5pPr indent="-274320" algn="l" defTabSz="914400" rtl="0" eaLnBrk="1" latinLnBrk="0" hangingPunct="1">
              <a:lnSpc>
                <a:spcPct val="100000"/>
              </a:lnSpc>
              <a:spcBef>
                <a:spcPts val="0"/>
              </a:spcBef>
              <a:spcAft>
                <a:spcPts val="900"/>
              </a:spcAft>
              <a:buClr>
                <a:schemeClr val="tx1"/>
              </a:buClr>
              <a:defRPr lang="en-GB" sz="2000" kern="1200" baseline="0" noProof="0" dirty="0">
                <a:solidFill>
                  <a:schemeClr val="tx1"/>
                </a:solidFill>
                <a:latin typeface="Georgia" pitchFamily="18" charset="0"/>
                <a:ea typeface="+mn-ea"/>
                <a:cs typeface="+mn-cs"/>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7" name="Slide Number Placeholder 16"/>
          <p:cNvSpPr>
            <a:spLocks noGrp="1"/>
          </p:cNvSpPr>
          <p:nvPr>
            <p:ph type="sldNum" sz="quarter" idx="18"/>
          </p:nvPr>
        </p:nvSpPr>
        <p:spPr/>
        <p:txBody>
          <a:bodyPr/>
          <a:lstStyle/>
          <a:p>
            <a:r>
              <a:rPr lang="en-GB" smtClean="0"/>
              <a:t>Slide </a:t>
            </a:r>
            <a:fld id="{C65BB6A6-903A-4B60-A0CF-B2137834975A}" type="slidenum">
              <a:rPr lang="en-GB" smtClean="0"/>
              <a:pPr/>
              <a:t>‹#›</a:t>
            </a:fld>
            <a:endParaRPr lang="en-GB"/>
          </a:p>
        </p:txBody>
      </p:sp>
      <p:sp>
        <p:nvSpPr>
          <p:cNvPr id="18"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bg1"/>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1524000" y="685800"/>
            <a:ext cx="7086600" cy="1066800"/>
          </a:xfrm>
        </p:spPr>
        <p:txBody>
          <a:bodyPr anchor="t" anchorCtr="0">
            <a:noAutofit/>
          </a:bodyPr>
          <a:lstStyle>
            <a:lvl1pPr>
              <a:lnSpc>
                <a:spcPct val="90000"/>
              </a:lnSpc>
              <a:defRPr sz="3200" baseline="0">
                <a:solidFill>
                  <a:sysClr val="windowText" lastClr="000000"/>
                </a:solidFill>
              </a:defRPr>
            </a:lvl1pPr>
          </a:lstStyle>
          <a:p>
            <a:r>
              <a:rPr lang="en-US" noProof="0" smtClean="0"/>
              <a:t>Click to edit Master title style</a:t>
            </a:r>
            <a:endParaRPr lang="en-GB" noProof="0" dirty="0"/>
          </a:p>
        </p:txBody>
      </p:sp>
      <p:sp>
        <p:nvSpPr>
          <p:cNvPr id="22" name="Subtitle 2"/>
          <p:cNvSpPr>
            <a:spLocks noGrp="1"/>
          </p:cNvSpPr>
          <p:nvPr>
            <p:ph type="subTitle" idx="1"/>
          </p:nvPr>
        </p:nvSpPr>
        <p:spPr bwMode="black">
          <a:xfrm>
            <a:off x="1524000" y="1905000"/>
            <a:ext cx="7086600" cy="1371600"/>
          </a:xfrm>
        </p:spPr>
        <p:txBody>
          <a:bodyPr>
            <a:noAutofit/>
          </a:bodyPr>
          <a:lstStyle>
            <a:lvl1pPr marL="0" indent="0" algn="l">
              <a:lnSpc>
                <a:spcPct val="90000"/>
              </a:lnSpc>
              <a:buNone/>
              <a:defRPr sz="3200" baseline="0">
                <a:solidFill>
                  <a:sysClr val="windowText" lastClr="000000"/>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smtClean="0"/>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ODS_logo_white.emf"/>
          <p:cNvPicPr>
            <a:picLocks noChangeAspect="1"/>
          </p:cNvPicPr>
          <p:nvPr userDrawn="1"/>
        </p:nvPicPr>
        <p:blipFill>
          <a:blip r:embed="rId2" cstate="print"/>
          <a:srcRect l="14928" r="11976" b="3722"/>
          <a:stretch>
            <a:fillRect/>
          </a:stretch>
        </p:blipFill>
        <p:spPr>
          <a:xfrm>
            <a:off x="375487" y="595288"/>
            <a:ext cx="773913" cy="1033512"/>
          </a:xfrm>
          <a:prstGeom prst="rect">
            <a:avLst/>
          </a:prstGeom>
          <a:solidFill>
            <a:schemeClr val="bg1"/>
          </a:solidFill>
        </p:spPr>
      </p:pic>
      <p:sp>
        <p:nvSpPr>
          <p:cNvPr id="8" name="Slide Number Placeholder 16"/>
          <p:cNvSpPr>
            <a:spLocks noGrp="1"/>
          </p:cNvSpPr>
          <p:nvPr>
            <p:ph type="sldNum" sz="quarter" idx="18"/>
          </p:nvPr>
        </p:nvSpPr>
        <p:spPr>
          <a:xfrm>
            <a:off x="7086600" y="6477000"/>
            <a:ext cx="1527048" cy="152400"/>
          </a:xfrm>
        </p:spPr>
        <p:txBody>
          <a:bodyPr/>
          <a:lstStyle/>
          <a:p>
            <a:r>
              <a:rPr lang="en-GB" smtClean="0"/>
              <a:t>Slide </a:t>
            </a:r>
            <a:fld id="{C65BB6A6-903A-4B60-A0CF-B2137834975A}" type="slidenum">
              <a:rPr lang="en-GB" smtClean="0"/>
              <a:pPr/>
              <a:t>‹#›</a:t>
            </a:fld>
            <a:endParaRPr lang="en-GB"/>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creativecommons.org/licenses/by/2.0/"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552" y="685800"/>
            <a:ext cx="8071049" cy="914400"/>
          </a:xfrm>
          <a:prstGeom prst="rect">
            <a:avLst/>
          </a:prstGeom>
        </p:spPr>
        <p:txBody>
          <a:bodyPr vert="horz" lIns="0" tIns="0" rIns="0" bIns="0" rtlCol="0" anchor="t" anchorCtr="0">
            <a:noAutofit/>
          </a:bodyPr>
          <a:lstStyle/>
          <a:p>
            <a:r>
              <a:rPr lang="en-GB" noProof="0" dirty="0" smtClean="0"/>
              <a:t>Click to edit</a:t>
            </a:r>
            <a:br>
              <a:rPr lang="en-GB" noProof="0" dirty="0" smtClean="0"/>
            </a:br>
            <a:r>
              <a:rPr lang="en-GB" noProof="0" dirty="0" smtClean="0"/>
              <a:t>Master title style</a:t>
            </a:r>
            <a:endParaRPr lang="en-GB"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12"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GB" smtClean="0"/>
              <a:t>Slide </a:t>
            </a:r>
            <a:fld id="{4424FA8E-F7FA-40CC-BCA5-BCCDFCD308A3}" type="slidenum">
              <a:rPr lang="en-GB" smtClean="0"/>
              <a:pPr/>
              <a:t>‹#›</a:t>
            </a:fld>
            <a:endParaRPr lang="en-GB"/>
          </a:p>
        </p:txBody>
      </p:sp>
      <p:pic>
        <p:nvPicPr>
          <p:cNvPr id="9" name="Picture 2" descr="http://www.lib.umich.edu/files/services/copyright/cc-by.png">
            <a:hlinkClick r:id="rId13"/>
          </p:cNvPr>
          <p:cNvPicPr>
            <a:picLocks noChangeAspect="1" noChangeArrowheads="1"/>
          </p:cNvPicPr>
          <p:nvPr/>
        </p:nvPicPr>
        <p:blipFill>
          <a:blip r:embed="rId14" cstate="print"/>
          <a:srcRect/>
          <a:stretch>
            <a:fillRect/>
          </a:stretch>
        </p:blipFill>
        <p:spPr bwMode="auto">
          <a:xfrm>
            <a:off x="8090178" y="6669360"/>
            <a:ext cx="539163" cy="188640"/>
          </a:xfrm>
          <a:prstGeom prst="rect">
            <a:avLst/>
          </a:prstGeom>
          <a:noFill/>
        </p:spPr>
      </p:pic>
      <p:pic>
        <p:nvPicPr>
          <p:cNvPr id="1026" name="Picture 2"/>
          <p:cNvPicPr>
            <a:picLocks noChangeAspect="1" noChangeArrowheads="1"/>
          </p:cNvPicPr>
          <p:nvPr/>
        </p:nvPicPr>
        <p:blipFill>
          <a:blip r:embed="rId15" cstate="print"/>
          <a:srcRect/>
          <a:stretch>
            <a:fillRect/>
          </a:stretch>
        </p:blipFill>
        <p:spPr bwMode="auto">
          <a:xfrm>
            <a:off x="539552" y="6309320"/>
            <a:ext cx="2717131" cy="401241"/>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6" r:id="rId4"/>
    <p:sldLayoutId id="2147483657" r:id="rId5"/>
    <p:sldLayoutId id="2147483658" r:id="rId6"/>
    <p:sldLayoutId id="2147483659" r:id="rId7"/>
    <p:sldLayoutId id="2147483662" r:id="rId8"/>
    <p:sldLayoutId id="2147483664" r:id="rId9"/>
    <p:sldLayoutId id="2147483663" r:id="rId10"/>
    <p:sldLayoutId id="2147483665" r:id="rId11"/>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hyperlink" Target="http://www.slideshare.net/OpenDataSupport/design-and-manage-persitent-uri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be/url?sa=i&amp;rct=j&amp;q=&amp;esrc=s&amp;frm=1&amp;source=images&amp;cd=&amp;cad=rja&amp;docid=q-Y4D6vof2pGaM&amp;tbnid=otWpPWVQmxn0oM:&amp;ved=0CAUQjRw&amp;url=http://www.devirtuoso.com/2009/06/how-to-create-a-useful-404-page/&amp;ei=UUfqUsjND6W20wXpx4GoDw&amp;bvm=bv.60444564,d.d2k&amp;psig=AFQjCNHZMsoNn7Ca2h7G2sZlb3Lr2yHl2A&amp;ust=1391171736757821" TargetMode="Externa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hyperlink" Target="https://joinup.ec.europa.eu/asset/adms_foss/news/just-released-admssw-validator-verify-and-visualise-rdf-software-metadata"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www.slideshare.net/OpenDataSupport/introduction-to-metadata-managemen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hyperlink" Target="http://ckan.org/2011/01/20/data-quality-what-is-it/" TargetMode="External"/><Relationship Id="rId3" Type="http://schemas.openxmlformats.org/officeDocument/2006/relationships/hyperlink" Target="http://dspace.mit.edu/handle/1721.1/13812" TargetMode="External"/><Relationship Id="rId7" Type="http://schemas.openxmlformats.org/officeDocument/2006/relationships/hyperlink" Target="http://opengovdata.io/2012-02/page/5-2/data-quality-precision-accuracy-and-cost" TargetMode="External"/><Relationship Id="rId12" Type="http://schemas.openxmlformats.org/officeDocument/2006/relationships/hyperlink" Target="http://checklists.opquast.com/en/opendata"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www.slideshare.net/cityhub/sharon-dawes-ctg" TargetMode="External"/><Relationship Id="rId11" Type="http://schemas.openxmlformats.org/officeDocument/2006/relationships/hyperlink" Target="https://dvcs.w3.org/hg/gld/raw-file/default/bp/index.html" TargetMode="External"/><Relationship Id="rId5" Type="http://schemas.openxmlformats.org/officeDocument/2006/relationships/hyperlink" Target="http://www.ecommons.cornell.edu/handle/1813/7895" TargetMode="External"/><Relationship Id="rId10" Type="http://schemas.openxmlformats.org/officeDocument/2006/relationships/hyperlink" Target="https://joinup.ec.europa.eu/community/semic/document/10-rules-persistent-uris" TargetMode="External"/><Relationship Id="rId4" Type="http://schemas.openxmlformats.org/officeDocument/2006/relationships/hyperlink" Target="http://bit.ly/19Qb6Ov" TargetMode="External"/><Relationship Id="rId9" Type="http://schemas.openxmlformats.org/officeDocument/2006/relationships/hyperlink" Target="http://www.semantic-web-journal.net/content/quality-assessment-methodologies-linked-open-data"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opengovdata.io/" TargetMode="Externa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hyperlink" Target="http://checklists.opquast.com/en/opendata" TargetMode="External"/><Relationship Id="rId2" Type="http://schemas.openxmlformats.org/officeDocument/2006/relationships/hyperlink" Target="https://dvcs.w3.org/hg/gld/raw-file/default/bp/index.html" TargetMode="Externa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hyperlink" Target="http://joinup.ec.europa.eu/" TargetMode="External"/><Relationship Id="rId3" Type="http://schemas.openxmlformats.org/officeDocument/2006/relationships/image" Target="../media/image30.jpeg"/><Relationship Id="rId7" Type="http://schemas.openxmlformats.org/officeDocument/2006/relationships/hyperlink" Target="http://www.google.co.uk/url?sa=i&amp;source=images&amp;cd=&amp;cad=rja&amp;docid=SE7FMEdJDXLGRM&amp;tbnid=iOAlFfmdXacIzM:&amp;ved=0CAgQjRwwAA&amp;url=http://www.collaboration133.com/despite-posting-huge-profits-linkedin-still-hasnt-figured-out-rss-feeds/1329/linkedin-icon/&amp;ei=qViTUeDwDsfesgbKloCIDQ&amp;psig=AFQjCNFUKf5qekIs09Vjl6j4tqvs6rCrxQ&amp;ust=1368697385296369" TargetMode="External"/><Relationship Id="rId12" Type="http://schemas.openxmlformats.org/officeDocument/2006/relationships/hyperlink" Target="https://twitter.com/OpenDataSupport" TargetMode="External"/><Relationship Id="rId2" Type="http://schemas.openxmlformats.org/officeDocument/2006/relationships/hyperlink" Target="http://www.google.co.uk/url?sa=i&amp;rct=j&amp;q=&amp;esrc=s&amp;frm=1&amp;source=images&amp;cd=&amp;cad=rja&amp;docid=kQOSE_Qm988B-M&amp;tbnid=wtsKUGiNqTAINM:&amp;ved=&amp;url=http://iwebask.com/blog/2012/06/11/leverage-slideshare-increase-traffic-website/&amp;ei=TliTUf7PFMKXtAahwoCQDg&amp;bvm=bv.46471029,d.Yms&amp;psig=AFQjCNHXFJZYAyHNHJZynmy81ri4lsG6Hw&amp;ust=1368697294780597" TargetMode="External"/><Relationship Id="rId1" Type="http://schemas.openxmlformats.org/officeDocument/2006/relationships/slideLayout" Target="../slideLayouts/slideLayout2.xml"/><Relationship Id="rId6" Type="http://schemas.openxmlformats.org/officeDocument/2006/relationships/hyperlink" Target="http://www.opendatasupport.eu/" TargetMode="External"/><Relationship Id="rId11" Type="http://schemas.openxmlformats.org/officeDocument/2006/relationships/image" Target="../media/image33.gif"/><Relationship Id="rId5" Type="http://schemas.openxmlformats.org/officeDocument/2006/relationships/image" Target="../media/image31.png"/><Relationship Id="rId15" Type="http://schemas.openxmlformats.org/officeDocument/2006/relationships/hyperlink" Target="mailto:contact@opendatasupport.eu" TargetMode="External"/><Relationship Id="rId10" Type="http://schemas.openxmlformats.org/officeDocument/2006/relationships/hyperlink" Target="http://www.google.co.uk/url?sa=i&amp;rct=j&amp;q=&amp;esrc=s&amp;frm=1&amp;source=images&amp;cd=&amp;cad=rja&amp;docid=H73Bp3_m1xl35M&amp;tbnid=RL8r_BDa6hOUiM:&amp;ved=0CAUQjRw&amp;url=http://info.hjmt.com/blog/bid/271040/Should-You-Use-a-Live-Twitter-Stream-at-Your-Next-Event&amp;ei=dFmTUfTsGMWItQaWtIHoDA&amp;bvm=bv.46471029,d.Yms&amp;psig=AFQjCNEdFo_vMlWlFwv7YoyBHrTZ8pUvFA&amp;ust=1368697574802004" TargetMode="External"/><Relationship Id="rId4" Type="http://schemas.openxmlformats.org/officeDocument/2006/relationships/hyperlink" Target="http://www.slideshare.net/OpenDataSupport" TargetMode="External"/><Relationship Id="rId9" Type="http://schemas.openxmlformats.org/officeDocument/2006/relationships/hyperlink" Target="http://www.linkedin.com/groups/Open-Data-Support-4859070?gid=4859070&amp;mostPopular=&amp;trk=tyah" TargetMode="External"/><Relationship Id="rId14"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be/url?sa=i&amp;rct=j&amp;q=&amp;esrc=s&amp;frm=1&amp;source=images&amp;cd=&amp;cad=rja&amp;docid=FEGh77-NXQRWJM&amp;tbnid=TcsOqBv6VSQMvM:&amp;ved=0CAUQjRw&amp;url=http://carolhagen.wordpress.com/tag/estimating/&amp;ei=gEXqUpKjNcmd0QWA-IDwBw&amp;bvm=bv.60444564,d.d2k&amp;psig=AFQjCNGIWICJX5JrO5IPCyWZJjl3l89LjQ&amp;ust=1391171176227165"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1600" i="0" dirty="0" smtClean="0"/>
              <a:t>Training Module 2.2</a:t>
            </a:r>
            <a:r>
              <a:rPr lang="en-GB" sz="1400" i="0" dirty="0" smtClean="0"/>
              <a:t/>
            </a:r>
            <a:br>
              <a:rPr lang="en-GB" sz="1400" i="0" dirty="0" smtClean="0"/>
            </a:br>
            <a:r>
              <a:rPr lang="en-GB" sz="1800" i="0" dirty="0" smtClean="0"/>
              <a:t/>
            </a:r>
            <a:br>
              <a:rPr lang="en-GB" sz="1800" i="0" dirty="0" smtClean="0"/>
            </a:br>
            <a:r>
              <a:rPr lang="en-GB" sz="1800" i="0" dirty="0" smtClean="0"/>
              <a:t/>
            </a:r>
            <a:br>
              <a:rPr lang="en-GB" sz="1800" i="0" dirty="0" smtClean="0"/>
            </a:br>
            <a:r>
              <a:rPr lang="en-GB" i="0" dirty="0" smtClean="0">
                <a:latin typeface="Bradley Hand ITC" pitchFamily="66" charset="0"/>
              </a:rPr>
              <a:t/>
            </a:r>
            <a:br>
              <a:rPr lang="en-GB" i="0" dirty="0" smtClean="0">
                <a:latin typeface="Bradley Hand ITC" pitchFamily="66" charset="0"/>
              </a:rPr>
            </a:br>
            <a:r>
              <a:rPr lang="en-GB" sz="5400" i="0" dirty="0" smtClean="0">
                <a:latin typeface="Bradley Hand ITC" pitchFamily="66" charset="0"/>
              </a:rPr>
              <a:t>Open Data &amp; Metadata Quality</a:t>
            </a:r>
          </a:p>
        </p:txBody>
      </p:sp>
      <p:sp>
        <p:nvSpPr>
          <p:cNvPr id="4" name="Rectangle 1"/>
          <p:cNvSpPr>
            <a:spLocks noChangeArrowheads="1"/>
          </p:cNvSpPr>
          <p:nvPr/>
        </p:nvSpPr>
        <p:spPr bwMode="auto">
          <a:xfrm>
            <a:off x="1979712" y="6291173"/>
            <a:ext cx="7092280"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7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PwC firms help organisations and individuals create the value they’re looking for. We’re a network of firms in 158 countries with close to 180,000 people who are committed to delivering quality in assurance, tax and advisory services. Tell us what matters to you and find out more by visiting us at www.pwc.com. </a:t>
            </a:r>
            <a:endParaRPr kumimoji="0" lang="en-GB" sz="700" b="0" i="0" u="none" strike="noStrike" cap="none" normalizeH="0" baseline="0" dirty="0" smtClean="0">
              <a:ln>
                <a:noFill/>
              </a:ln>
              <a:solidFill>
                <a:schemeClr val="bg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7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PwC refers to the PwC network and/or one or more of its member firms, each of which is a separate legal entity. Please see www.pwc.com/structure for further details.</a:t>
            </a:r>
            <a:endParaRPr kumimoji="0" lang="en-GB" sz="700" b="0" i="0" u="none" strike="noStrike" cap="none" normalizeH="0" baseline="0" dirty="0" smtClean="0">
              <a:ln>
                <a:noFill/>
              </a:ln>
              <a:solidFill>
                <a:schemeClr val="bg2">
                  <a:lumMod val="50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Availability</a:t>
            </a:r>
            <a:endParaRPr lang="en-GB" noProof="0" dirty="0"/>
          </a:p>
        </p:txBody>
      </p:sp>
      <p:sp>
        <p:nvSpPr>
          <p:cNvPr id="3" name="Content Placeholder 2"/>
          <p:cNvSpPr>
            <a:spLocks noGrp="1"/>
          </p:cNvSpPr>
          <p:nvPr>
            <p:ph sz="quarter" idx="15"/>
          </p:nvPr>
        </p:nvSpPr>
        <p:spPr>
          <a:xfrm>
            <a:off x="533400" y="1752600"/>
            <a:ext cx="8077200" cy="4052664"/>
          </a:xfrm>
        </p:spPr>
        <p:txBody>
          <a:bodyPr/>
          <a:lstStyle/>
          <a:p>
            <a:r>
              <a:rPr lang="en-GB" i="1" dirty="0" smtClean="0">
                <a:solidFill>
                  <a:schemeClr val="accent1"/>
                </a:solidFill>
              </a:rPr>
              <a:t>The availability of data is the extent to which it can be accessed; this also includes the long-term persistence of data.</a:t>
            </a:r>
          </a:p>
          <a:p>
            <a:r>
              <a:rPr lang="en-GB" sz="1800" i="1" noProof="0" dirty="0" smtClean="0"/>
              <a:t>For example:</a:t>
            </a:r>
          </a:p>
          <a:p>
            <a:pPr lvl="1"/>
            <a:r>
              <a:rPr lang="en-GB" sz="1800" noProof="0" dirty="0" smtClean="0"/>
              <a:t>A Dataset that is identified by a http: URI that resolves persistently to the right resource (and does not give back 404 Not found).</a:t>
            </a:r>
          </a:p>
          <a:p>
            <a:pPr lvl="1"/>
            <a:r>
              <a:rPr lang="en-GB" sz="1800" noProof="0" dirty="0" smtClean="0"/>
              <a:t>A description of the dataset that is included in the search engine of a data portal.</a:t>
            </a:r>
          </a:p>
          <a:p>
            <a:pPr lvl="1">
              <a:buNone/>
            </a:pPr>
            <a:endParaRPr lang="en-GB" sz="1800" noProof="0" dirty="0" smtClean="0"/>
          </a:p>
          <a:p>
            <a:r>
              <a:rPr lang="en-GB" sz="1800" b="1" i="1" noProof="0" dirty="0" smtClean="0"/>
              <a:t>Recommendations:</a:t>
            </a:r>
          </a:p>
          <a:p>
            <a:pPr lvl="1"/>
            <a:r>
              <a:rPr lang="en-GB" sz="1800" noProof="0" dirty="0" smtClean="0"/>
              <a:t>Follow </a:t>
            </a:r>
            <a:r>
              <a:rPr lang="en-GB" sz="1800" b="1" noProof="0" dirty="0" smtClean="0"/>
              <a:t>best practices </a:t>
            </a:r>
            <a:r>
              <a:rPr lang="en-GB" sz="1800" noProof="0" dirty="0" smtClean="0"/>
              <a:t>for the assignment and maintenance of URIs.</a:t>
            </a:r>
            <a:endParaRPr lang="en-GB" sz="1800" baseline="30000" noProof="0" dirty="0" smtClean="0"/>
          </a:p>
          <a:p>
            <a:pPr lvl="1"/>
            <a:r>
              <a:rPr lang="en-GB" sz="1800" noProof="0" dirty="0" smtClean="0"/>
              <a:t>Make sure </a:t>
            </a:r>
            <a:r>
              <a:rPr lang="en-GB" sz="1800" b="1" noProof="0" dirty="0" smtClean="0"/>
              <a:t>that responsibility </a:t>
            </a:r>
            <a:r>
              <a:rPr lang="en-GB" sz="1800" noProof="0" dirty="0" smtClean="0"/>
              <a:t>for the maintenance of data is </a:t>
            </a:r>
            <a:r>
              <a:rPr lang="en-GB" sz="1800" b="1" noProof="0" dirty="0" smtClean="0"/>
              <a:t>clearly assigned</a:t>
            </a:r>
            <a:r>
              <a:rPr lang="en-GB" sz="1800" noProof="0" dirty="0" smtClean="0"/>
              <a:t> in the organisation.</a:t>
            </a:r>
          </a:p>
          <a:p>
            <a:pPr lvl="1"/>
            <a:endParaRPr lang="en-GB" noProof="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10</a:t>
            </a:fld>
            <a:endParaRPr lang="en-GB"/>
          </a:p>
        </p:txBody>
      </p:sp>
      <p:sp>
        <p:nvSpPr>
          <p:cNvPr id="6" name="Rectangle 5"/>
          <p:cNvSpPr/>
          <p:nvPr/>
        </p:nvSpPr>
        <p:spPr bwMode="ltGray">
          <a:xfrm>
            <a:off x="5292080" y="5733256"/>
            <a:ext cx="3384376" cy="694114"/>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smtClean="0">
                <a:solidFill>
                  <a:schemeClr val="tx1"/>
                </a:solidFill>
                <a:latin typeface="Georgia" pitchFamily="18" charset="0"/>
              </a:rPr>
              <a:t>See also:</a:t>
            </a:r>
          </a:p>
          <a:p>
            <a:r>
              <a:rPr lang="en-GB" sz="1200" dirty="0" smtClean="0">
                <a:hlinkClick r:id="rId2"/>
              </a:rPr>
              <a:t>http://www.slideshare.net/OpenDataSupport/design-and-manage-persitent-uris</a:t>
            </a:r>
            <a:endParaRPr lang="en-GB" sz="1200" dirty="0" smtClean="0">
              <a:solidFill>
                <a:schemeClr val="tx1"/>
              </a:solidFill>
            </a:endParaRPr>
          </a:p>
        </p:txBody>
      </p:sp>
    </p:spTree>
    <p:extLst>
      <p:ext uri="{BB962C8B-B14F-4D97-AF65-F5344CB8AC3E}">
        <p14:creationId xmlns:p14="http://schemas.microsoft.com/office/powerpoint/2010/main" val="3579219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Availability by example</a:t>
            </a:r>
            <a:endParaRPr lang="en-GB" dirty="0"/>
          </a:p>
        </p:txBody>
      </p:sp>
      <p:sp>
        <p:nvSpPr>
          <p:cNvPr id="3" name="Content Placeholder 2"/>
          <p:cNvSpPr>
            <a:spLocks noGrp="1"/>
          </p:cNvSpPr>
          <p:nvPr>
            <p:ph sz="quarter" idx="14"/>
          </p:nvPr>
        </p:nvSpPr>
        <p:spPr/>
        <p:txBody>
          <a:bodyPr/>
          <a:lstStyle/>
          <a:p>
            <a:pPr algn="ctr"/>
            <a:r>
              <a:rPr lang="en-GB" b="1" dirty="0" smtClean="0"/>
              <a:t>High availability</a:t>
            </a:r>
            <a:endParaRPr lang="en-GB" b="1" dirty="0"/>
          </a:p>
        </p:txBody>
      </p:sp>
      <p:sp>
        <p:nvSpPr>
          <p:cNvPr id="4" name="Content Placeholder 3"/>
          <p:cNvSpPr>
            <a:spLocks noGrp="1"/>
          </p:cNvSpPr>
          <p:nvPr>
            <p:ph sz="quarter" idx="15"/>
          </p:nvPr>
        </p:nvSpPr>
        <p:spPr/>
        <p:txBody>
          <a:bodyPr/>
          <a:lstStyle/>
          <a:p>
            <a:pPr algn="ctr"/>
            <a:r>
              <a:rPr lang="en-GB" b="1" dirty="0"/>
              <a:t> </a:t>
            </a:r>
            <a:r>
              <a:rPr lang="en-GB" b="1" dirty="0" smtClean="0"/>
              <a:t>   Less availability</a:t>
            </a:r>
            <a:endParaRPr lang="en-GB" b="1" dirty="0"/>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11</a:t>
            </a:fld>
            <a:endParaRPr lang="en-GB"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654" t="4123" r="5263"/>
          <a:stretch/>
        </p:blipFill>
        <p:spPr bwMode="auto">
          <a:xfrm>
            <a:off x="395536" y="2420888"/>
            <a:ext cx="4586392" cy="273817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www.devirtuoso.com/wp-content/uploads/2009/06/pageCannotBeFound.gif">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48" t="2654" r="2948" b="3921"/>
          <a:stretch/>
        </p:blipFill>
        <p:spPr bwMode="auto">
          <a:xfrm>
            <a:off x="5353811" y="2420888"/>
            <a:ext cx="3178629" cy="283871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109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Completeness</a:t>
            </a:r>
            <a:endParaRPr lang="en-GB" noProof="0" dirty="0"/>
          </a:p>
        </p:txBody>
      </p:sp>
      <p:sp>
        <p:nvSpPr>
          <p:cNvPr id="3" name="Content Placeholder 2"/>
          <p:cNvSpPr>
            <a:spLocks noGrp="1"/>
          </p:cNvSpPr>
          <p:nvPr>
            <p:ph sz="quarter" idx="15"/>
          </p:nvPr>
        </p:nvSpPr>
        <p:spPr/>
        <p:txBody>
          <a:bodyPr/>
          <a:lstStyle/>
          <a:p>
            <a:pPr marL="0" lvl="1" indent="0">
              <a:buNone/>
            </a:pPr>
            <a:r>
              <a:rPr lang="en-GB" i="1" dirty="0" smtClean="0">
                <a:solidFill>
                  <a:schemeClr val="accent1"/>
                </a:solidFill>
              </a:rPr>
              <a:t>The completeness of data is the extent to which it includes the data items or data points that are necessary to support the application for which it is intended.</a:t>
            </a:r>
          </a:p>
          <a:p>
            <a:pPr marL="0" lvl="1" indent="0">
              <a:buNone/>
            </a:pPr>
            <a:r>
              <a:rPr lang="en-GB" sz="1800" i="1" noProof="0" dirty="0" smtClean="0"/>
              <a:t>For example:</a:t>
            </a:r>
          </a:p>
          <a:p>
            <a:pPr lvl="1"/>
            <a:r>
              <a:rPr lang="en-GB" sz="1800" noProof="0" dirty="0" smtClean="0"/>
              <a:t>A Dataset that includes spending data for all ministries enables a complete overview of government spending.</a:t>
            </a:r>
          </a:p>
          <a:p>
            <a:pPr lvl="1"/>
            <a:r>
              <a:rPr lang="en-GB" sz="1800" noProof="0" dirty="0" smtClean="0"/>
              <a:t>A description of data that is generated in real time that includes the date and time of last modification.</a:t>
            </a:r>
          </a:p>
          <a:p>
            <a:r>
              <a:rPr lang="en-GB" sz="1800" b="1" i="1" noProof="0" dirty="0" smtClean="0"/>
              <a:t>Recommendations:</a:t>
            </a:r>
          </a:p>
          <a:p>
            <a:pPr lvl="1"/>
            <a:r>
              <a:rPr lang="en-GB" sz="1800" b="1" noProof="0" dirty="0" smtClean="0"/>
              <a:t>Design the capture and publication process</a:t>
            </a:r>
            <a:r>
              <a:rPr lang="en-GB" sz="1800" noProof="0" dirty="0" smtClean="0"/>
              <a:t> to include the necessary data points.</a:t>
            </a:r>
          </a:p>
          <a:p>
            <a:pPr lvl="1"/>
            <a:r>
              <a:rPr lang="en-GB" sz="1800" b="1" noProof="0" dirty="0" smtClean="0"/>
              <a:t>Monitor</a:t>
            </a:r>
            <a:r>
              <a:rPr lang="en-GB" sz="1800" noProof="0" dirty="0" smtClean="0"/>
              <a:t> the update mechanisms on a continuous basis.</a:t>
            </a:r>
            <a:endParaRPr lang="en-GB" sz="1800" noProof="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12</a:t>
            </a:fld>
            <a:endParaRPr lang="en-GB"/>
          </a:p>
        </p:txBody>
      </p:sp>
    </p:spTree>
    <p:extLst>
      <p:ext uri="{BB962C8B-B14F-4D97-AF65-F5344CB8AC3E}">
        <p14:creationId xmlns:p14="http://schemas.microsoft.com/office/powerpoint/2010/main" val="4033795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Completeness by example</a:t>
            </a:r>
            <a:endParaRPr lang="en-GB" dirty="0"/>
          </a:p>
        </p:txBody>
      </p:sp>
      <p:sp>
        <p:nvSpPr>
          <p:cNvPr id="3" name="Content Placeholder 2"/>
          <p:cNvSpPr>
            <a:spLocks noGrp="1"/>
          </p:cNvSpPr>
          <p:nvPr>
            <p:ph sz="quarter" idx="14"/>
          </p:nvPr>
        </p:nvSpPr>
        <p:spPr/>
        <p:txBody>
          <a:bodyPr/>
          <a:lstStyle/>
          <a:p>
            <a:pPr algn="ctr"/>
            <a:r>
              <a:rPr lang="en-GB" b="1" dirty="0" smtClean="0"/>
              <a:t>High completeness</a:t>
            </a:r>
            <a:endParaRPr lang="en-GB" b="1" dirty="0"/>
          </a:p>
        </p:txBody>
      </p:sp>
      <p:sp>
        <p:nvSpPr>
          <p:cNvPr id="4" name="Content Placeholder 3"/>
          <p:cNvSpPr>
            <a:spLocks noGrp="1"/>
          </p:cNvSpPr>
          <p:nvPr>
            <p:ph sz="quarter" idx="15"/>
          </p:nvPr>
        </p:nvSpPr>
        <p:spPr/>
        <p: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r>
              <a:rPr lang="en-GB" b="1" dirty="0" smtClean="0"/>
              <a:t>Less completeness</a:t>
            </a:r>
            <a:endParaRPr lang="en-GB" b="1" dirty="0"/>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13</a:t>
            </a:fld>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510" y="2132856"/>
            <a:ext cx="4917562" cy="17281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4221088"/>
            <a:ext cx="5040560" cy="19072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bwMode="ltGray">
          <a:xfrm>
            <a:off x="3779912" y="5805264"/>
            <a:ext cx="2376264" cy="432048"/>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err="1" smtClean="0">
              <a:solidFill>
                <a:schemeClr val="bg1"/>
              </a:solidFill>
              <a:latin typeface="Georgia" pitchFamily="18" charset="0"/>
            </a:endParaRPr>
          </a:p>
        </p:txBody>
      </p:sp>
    </p:spTree>
    <p:extLst>
      <p:ext uri="{BB962C8B-B14F-4D97-AF65-F5344CB8AC3E}">
        <p14:creationId xmlns:p14="http://schemas.microsoft.com/office/powerpoint/2010/main" val="2224109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Conformance</a:t>
            </a:r>
            <a:endParaRPr lang="en-GB" noProof="0" dirty="0"/>
          </a:p>
        </p:txBody>
      </p:sp>
      <p:sp>
        <p:nvSpPr>
          <p:cNvPr id="3" name="Content Placeholder 2"/>
          <p:cNvSpPr>
            <a:spLocks noGrp="1"/>
          </p:cNvSpPr>
          <p:nvPr>
            <p:ph sz="quarter" idx="15"/>
          </p:nvPr>
        </p:nvSpPr>
        <p:spPr/>
        <p:txBody>
          <a:bodyPr/>
          <a:lstStyle/>
          <a:p>
            <a:r>
              <a:rPr lang="en-GB" i="1" dirty="0" smtClean="0">
                <a:solidFill>
                  <a:schemeClr val="accent1"/>
                </a:solidFill>
              </a:rPr>
              <a:t>The conformance of data is the extent to which it follows a set of explicit rules or standards for capture, publication and description</a:t>
            </a:r>
          </a:p>
          <a:p>
            <a:r>
              <a:rPr lang="en-GB" sz="1800" i="1" noProof="0" dirty="0" smtClean="0"/>
              <a:t>For example:</a:t>
            </a:r>
          </a:p>
          <a:p>
            <a:pPr lvl="1"/>
            <a:r>
              <a:rPr lang="en-GB" sz="1800" noProof="0" dirty="0" smtClean="0"/>
              <a:t>A Dataset that expresses coordinates in WGS84 and statistics in SDMX.</a:t>
            </a:r>
          </a:p>
          <a:p>
            <a:pPr lvl="1"/>
            <a:r>
              <a:rPr lang="en-GB" sz="1800" noProof="0" dirty="0" smtClean="0"/>
              <a:t>A description of a dataset according to the DCAT Application Profile.</a:t>
            </a:r>
          </a:p>
          <a:p>
            <a:pPr lvl="1"/>
            <a:endParaRPr lang="en-GB" sz="1800" noProof="0" dirty="0" smtClean="0"/>
          </a:p>
          <a:p>
            <a:r>
              <a:rPr lang="en-GB" sz="1800" b="1" i="1" noProof="0" dirty="0" smtClean="0"/>
              <a:t>Recommendations:</a:t>
            </a:r>
          </a:p>
          <a:p>
            <a:pPr lvl="1"/>
            <a:r>
              <a:rPr lang="en-GB" sz="1800" b="1" noProof="0" dirty="0" smtClean="0"/>
              <a:t>Apply the most used standards </a:t>
            </a:r>
            <a:r>
              <a:rPr lang="en-GB" sz="1800" noProof="0" dirty="0" smtClean="0"/>
              <a:t>in the domain that is most relevant for the data or metadata.</a:t>
            </a:r>
          </a:p>
          <a:p>
            <a:pPr lvl="1"/>
            <a:r>
              <a:rPr lang="en-GB" sz="1800" b="1" noProof="0" dirty="0" smtClean="0"/>
              <a:t>Define local vocabularies if no standard is available</a:t>
            </a:r>
            <a:r>
              <a:rPr lang="en-GB" sz="1800" noProof="0" dirty="0" smtClean="0"/>
              <a:t>, but publish your vocabularies according to best practice (e.g. dereferenceable URIs).</a:t>
            </a:r>
          </a:p>
          <a:p>
            <a:pPr lvl="1"/>
            <a:endParaRPr lang="en-GB" sz="1800" noProof="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14</a:t>
            </a:fld>
            <a:endParaRPr lang="en-GB"/>
          </a:p>
        </p:txBody>
      </p:sp>
    </p:spTree>
    <p:extLst>
      <p:ext uri="{BB962C8B-B14F-4D97-AF65-F5344CB8AC3E}">
        <p14:creationId xmlns:p14="http://schemas.microsoft.com/office/powerpoint/2010/main" val="399235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Conformance by example</a:t>
            </a:r>
            <a:endParaRPr lang="en-GB" dirty="0"/>
          </a:p>
        </p:txBody>
      </p:sp>
      <p:sp>
        <p:nvSpPr>
          <p:cNvPr id="3" name="Content Placeholder 2"/>
          <p:cNvSpPr>
            <a:spLocks noGrp="1"/>
          </p:cNvSpPr>
          <p:nvPr>
            <p:ph sz="quarter" idx="14"/>
          </p:nvPr>
        </p:nvSpPr>
        <p:spPr/>
        <p:txBody>
          <a:bodyPr/>
          <a:lstStyle/>
          <a:p>
            <a:pPr algn="ctr"/>
            <a:r>
              <a:rPr lang="en-GB" dirty="0" smtClean="0"/>
              <a:t>High conformance</a:t>
            </a:r>
            <a:endParaRPr lang="en-GB" dirty="0"/>
          </a:p>
        </p:txBody>
      </p:sp>
      <p:sp>
        <p:nvSpPr>
          <p:cNvPr id="4" name="Content Placeholder 3"/>
          <p:cNvSpPr>
            <a:spLocks noGrp="1"/>
          </p:cNvSpPr>
          <p:nvPr>
            <p:ph sz="quarter" idx="15"/>
          </p:nvPr>
        </p:nvSpPr>
        <p:spPr/>
        <p:txBody>
          <a:bodyPr/>
          <a:lstStyle/>
          <a:p>
            <a:pPr algn="ctr"/>
            <a:endParaRPr lang="en-GB" dirty="0" smtClean="0"/>
          </a:p>
          <a:p>
            <a:pPr algn="ctr"/>
            <a:endParaRPr lang="en-GB" dirty="0" smtClean="0"/>
          </a:p>
          <a:p>
            <a:pPr algn="ctr"/>
            <a:endParaRPr lang="en-GB" dirty="0" smtClean="0"/>
          </a:p>
          <a:p>
            <a:pPr algn="ctr"/>
            <a:endParaRPr lang="en-GB" dirty="0" smtClean="0"/>
          </a:p>
          <a:p>
            <a:pPr algn="ctr"/>
            <a:r>
              <a:rPr lang="en-GB" dirty="0" smtClean="0"/>
              <a:t/>
            </a:r>
            <a:br>
              <a:rPr lang="en-GB" dirty="0" smtClean="0"/>
            </a:br>
            <a:r>
              <a:rPr lang="en-GB" dirty="0" smtClean="0"/>
              <a:t>Less conformance</a:t>
            </a:r>
            <a:endParaRPr lang="en-GB" dirty="0"/>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15</a:t>
            </a:fld>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132856"/>
            <a:ext cx="4705755" cy="16561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9116" y="4149080"/>
            <a:ext cx="4633364" cy="18242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bwMode="ltGray">
          <a:xfrm>
            <a:off x="323528" y="5445224"/>
            <a:ext cx="3456384" cy="792088"/>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smtClean="0">
                <a:solidFill>
                  <a:schemeClr val="tx1"/>
                </a:solidFill>
                <a:latin typeface="Georgia" pitchFamily="18" charset="0"/>
              </a:rPr>
              <a:t>See also:</a:t>
            </a:r>
          </a:p>
          <a:p>
            <a:r>
              <a:rPr lang="en-GB" sz="1200" dirty="0" smtClean="0">
                <a:hlinkClick r:id="rId4"/>
              </a:rPr>
              <a:t>https://joinup.ec.europa.eu/asset/adms_foss/news/just-released-admssw-validator-verify-and-visualise-rdf-software-metadata</a:t>
            </a:r>
            <a:r>
              <a:rPr lang="en-GB" sz="1200" dirty="0" smtClean="0"/>
              <a:t> </a:t>
            </a:r>
            <a:endParaRPr lang="en-GB" sz="1200" dirty="0" smtClean="0">
              <a:solidFill>
                <a:schemeClr val="tx1"/>
              </a:solidFill>
            </a:endParaRPr>
          </a:p>
        </p:txBody>
      </p:sp>
      <p:sp>
        <p:nvSpPr>
          <p:cNvPr id="9" name="Rectangle 8"/>
          <p:cNvSpPr/>
          <p:nvPr/>
        </p:nvSpPr>
        <p:spPr bwMode="ltGray">
          <a:xfrm>
            <a:off x="4211960" y="5589240"/>
            <a:ext cx="2592288" cy="432048"/>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err="1" smtClean="0">
              <a:solidFill>
                <a:schemeClr val="bg1"/>
              </a:solidFill>
              <a:latin typeface="Georgia" pitchFamily="18" charset="0"/>
            </a:endParaRPr>
          </a:p>
        </p:txBody>
      </p:sp>
    </p:spTree>
    <p:extLst>
      <p:ext uri="{BB962C8B-B14F-4D97-AF65-F5344CB8AC3E}">
        <p14:creationId xmlns:p14="http://schemas.microsoft.com/office/powerpoint/2010/main" val="2224109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Consistency</a:t>
            </a:r>
            <a:endParaRPr lang="en-GB" noProof="0" dirty="0"/>
          </a:p>
        </p:txBody>
      </p:sp>
      <p:sp>
        <p:nvSpPr>
          <p:cNvPr id="3" name="Content Placeholder 2"/>
          <p:cNvSpPr>
            <a:spLocks noGrp="1"/>
          </p:cNvSpPr>
          <p:nvPr>
            <p:ph sz="quarter" idx="15"/>
          </p:nvPr>
        </p:nvSpPr>
        <p:spPr/>
        <p:txBody>
          <a:bodyPr/>
          <a:lstStyle/>
          <a:p>
            <a:r>
              <a:rPr lang="en-GB" i="1" dirty="0" smtClean="0">
                <a:solidFill>
                  <a:schemeClr val="accent1"/>
                </a:solidFill>
              </a:rPr>
              <a:t>The consistency of data is the extent to which it does not contain contradictions that would make its use difficult or impossible.</a:t>
            </a:r>
          </a:p>
          <a:p>
            <a:r>
              <a:rPr lang="en-GB" sz="1800" i="1" noProof="0" dirty="0" smtClean="0"/>
              <a:t>For example:</a:t>
            </a:r>
          </a:p>
          <a:p>
            <a:pPr lvl="1"/>
            <a:r>
              <a:rPr lang="en-GB" sz="1800" noProof="0" dirty="0" smtClean="0"/>
              <a:t>A dataset that combines data from different sources that has been processed to detect conflicting statements which have been resolved.</a:t>
            </a:r>
          </a:p>
          <a:p>
            <a:pPr lvl="1"/>
            <a:r>
              <a:rPr lang="en-GB" sz="1800" noProof="0" dirty="0" smtClean="0"/>
              <a:t>A description of a dataset that does not contain multiple licence statements or where the data of last modification is not before the creation date.</a:t>
            </a:r>
          </a:p>
          <a:p>
            <a:pPr lvl="1">
              <a:buNone/>
            </a:pPr>
            <a:endParaRPr lang="en-GB" sz="1800" noProof="0" dirty="0" smtClean="0"/>
          </a:p>
          <a:p>
            <a:r>
              <a:rPr lang="en-GB" sz="1800" b="1" i="1" noProof="0" dirty="0" smtClean="0"/>
              <a:t>Recommendations:</a:t>
            </a:r>
          </a:p>
          <a:p>
            <a:pPr lvl="1"/>
            <a:r>
              <a:rPr lang="en-GB" sz="1800" b="1" noProof="0" dirty="0" smtClean="0"/>
              <a:t>Process all data before publication </a:t>
            </a:r>
            <a:r>
              <a:rPr lang="en-GB" sz="1800" noProof="0" dirty="0" smtClean="0"/>
              <a:t>to detect conflicting statements and other errors (in particular if data is aggregated from different sources).</a:t>
            </a:r>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16</a:t>
            </a:fld>
            <a:endParaRPr lang="en-GB"/>
          </a:p>
        </p:txBody>
      </p:sp>
    </p:spTree>
    <p:extLst>
      <p:ext uri="{BB962C8B-B14F-4D97-AF65-F5344CB8AC3E}">
        <p14:creationId xmlns:p14="http://schemas.microsoft.com/office/powerpoint/2010/main" val="2195641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Consistency by example</a:t>
            </a:r>
            <a:endParaRPr lang="en-GB" dirty="0"/>
          </a:p>
        </p:txBody>
      </p:sp>
      <p:sp>
        <p:nvSpPr>
          <p:cNvPr id="3" name="Content Placeholder 2"/>
          <p:cNvSpPr>
            <a:spLocks noGrp="1"/>
          </p:cNvSpPr>
          <p:nvPr>
            <p:ph sz="quarter" idx="14"/>
          </p:nvPr>
        </p:nvSpPr>
        <p:spPr/>
        <p:txBody>
          <a:bodyPr/>
          <a:lstStyle/>
          <a:p>
            <a:pPr algn="ctr"/>
            <a:r>
              <a:rPr lang="en-GB" smtClean="0"/>
              <a:t>High consistency</a:t>
            </a:r>
            <a:endParaRPr lang="en-GB" dirty="0"/>
          </a:p>
        </p:txBody>
      </p:sp>
      <p:sp>
        <p:nvSpPr>
          <p:cNvPr id="4" name="Content Placeholder 3"/>
          <p:cNvSpPr>
            <a:spLocks noGrp="1"/>
          </p:cNvSpPr>
          <p:nvPr>
            <p:ph sz="quarter" idx="15"/>
          </p:nvPr>
        </p:nvSpPr>
        <p:spPr/>
        <p:txBody>
          <a:bodyPr/>
          <a:lstStyle/>
          <a:p>
            <a:pPr algn="ctr"/>
            <a:endParaRPr lang="en-GB" dirty="0" smtClean="0"/>
          </a:p>
          <a:p>
            <a:pPr algn="ctr"/>
            <a:endParaRPr lang="en-GB" dirty="0" smtClean="0"/>
          </a:p>
          <a:p>
            <a:pPr algn="ctr"/>
            <a:endParaRPr lang="en-GB" dirty="0" smtClean="0"/>
          </a:p>
          <a:p>
            <a:pPr algn="ctr"/>
            <a:endParaRPr lang="en-GB" dirty="0" smtClean="0"/>
          </a:p>
          <a:p>
            <a:pPr algn="ctr"/>
            <a:r>
              <a:rPr lang="en-GB" dirty="0" smtClean="0"/>
              <a:t>Less consistency</a:t>
            </a:r>
            <a:endParaRPr lang="en-GB" dirty="0"/>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17</a:t>
            </a:fld>
            <a:endParaRPr lang="en-GB"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3883" y="3970796"/>
            <a:ext cx="4621860" cy="23385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70" y="2132856"/>
            <a:ext cx="4481243" cy="17281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bwMode="ltGray">
          <a:xfrm>
            <a:off x="4211960" y="5877272"/>
            <a:ext cx="2952328" cy="432048"/>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err="1" smtClean="0">
              <a:solidFill>
                <a:schemeClr val="bg1"/>
              </a:solidFill>
              <a:latin typeface="Georgia" pitchFamily="18" charset="0"/>
            </a:endParaRPr>
          </a:p>
        </p:txBody>
      </p:sp>
      <p:sp>
        <p:nvSpPr>
          <p:cNvPr id="9" name="Rectangle 8"/>
          <p:cNvSpPr/>
          <p:nvPr/>
        </p:nvSpPr>
        <p:spPr bwMode="ltGray">
          <a:xfrm>
            <a:off x="4211960" y="5013176"/>
            <a:ext cx="3672408" cy="432048"/>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err="1" smtClean="0">
              <a:solidFill>
                <a:schemeClr val="bg1"/>
              </a:solidFill>
              <a:latin typeface="Georgia" pitchFamily="18" charset="0"/>
            </a:endParaRPr>
          </a:p>
        </p:txBody>
      </p:sp>
    </p:spTree>
    <p:extLst>
      <p:ext uri="{BB962C8B-B14F-4D97-AF65-F5344CB8AC3E}">
        <p14:creationId xmlns:p14="http://schemas.microsoft.com/office/powerpoint/2010/main" val="22241094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Credibility</a:t>
            </a:r>
            <a:endParaRPr lang="en-GB" noProof="0" dirty="0"/>
          </a:p>
        </p:txBody>
      </p:sp>
      <p:sp>
        <p:nvSpPr>
          <p:cNvPr id="3" name="Content Placeholder 2"/>
          <p:cNvSpPr>
            <a:spLocks noGrp="1"/>
          </p:cNvSpPr>
          <p:nvPr>
            <p:ph sz="quarter" idx="15"/>
          </p:nvPr>
        </p:nvSpPr>
        <p:spPr/>
        <p:txBody>
          <a:bodyPr/>
          <a:lstStyle/>
          <a:p>
            <a:r>
              <a:rPr lang="en-GB" i="1" dirty="0" smtClean="0">
                <a:solidFill>
                  <a:schemeClr val="accent1"/>
                </a:solidFill>
              </a:rPr>
              <a:t>The credibility of data is the extent to which it is based on trustworthy sources or delivered by trusted organisations.</a:t>
            </a:r>
          </a:p>
          <a:p>
            <a:r>
              <a:rPr lang="en-GB" sz="1800" i="1" noProof="0" dirty="0" smtClean="0"/>
              <a:t>For example:</a:t>
            </a:r>
          </a:p>
          <a:p>
            <a:pPr lvl="1"/>
            <a:r>
              <a:rPr lang="en-GB" sz="1800" noProof="0" dirty="0" smtClean="0"/>
              <a:t>A dataset that contains data from processes that can be independently verified, e.g. election results or parliamentary proceedings.</a:t>
            </a:r>
          </a:p>
          <a:p>
            <a:pPr lvl="1"/>
            <a:r>
              <a:rPr lang="en-GB" sz="1800" noProof="0" dirty="0" smtClean="0"/>
              <a:t>A description of a dataset that is published by a government agency.</a:t>
            </a:r>
          </a:p>
          <a:p>
            <a:pPr lvl="1"/>
            <a:endParaRPr lang="en-GB" sz="1800" noProof="0" dirty="0" smtClean="0"/>
          </a:p>
          <a:p>
            <a:r>
              <a:rPr lang="en-GB" sz="1800" b="1" i="1" noProof="0" dirty="0" smtClean="0"/>
              <a:t>Recommendations:</a:t>
            </a:r>
          </a:p>
          <a:p>
            <a:pPr lvl="1"/>
            <a:r>
              <a:rPr lang="en-GB" sz="1800" b="1" noProof="0" dirty="0" smtClean="0"/>
              <a:t>Base data on sources that can be trusted </a:t>
            </a:r>
            <a:r>
              <a:rPr lang="en-GB" sz="1800" noProof="0" dirty="0" smtClean="0"/>
              <a:t>or on explicit Service Level Agreements where possible and appropriate.</a:t>
            </a:r>
          </a:p>
          <a:p>
            <a:pPr lvl="1"/>
            <a:r>
              <a:rPr lang="en-GB" sz="1800" b="1" noProof="0" dirty="0" smtClean="0"/>
              <a:t>Make appropriate attributions</a:t>
            </a:r>
            <a:r>
              <a:rPr lang="en-GB" sz="1800" noProof="0" dirty="0" smtClean="0"/>
              <a:t> so that re-users can determine whether or not they can trust the data.</a:t>
            </a:r>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18</a:t>
            </a:fld>
            <a:endParaRPr lang="en-GB"/>
          </a:p>
        </p:txBody>
      </p:sp>
    </p:spTree>
    <p:extLst>
      <p:ext uri="{BB962C8B-B14F-4D97-AF65-F5344CB8AC3E}">
        <p14:creationId xmlns:p14="http://schemas.microsoft.com/office/powerpoint/2010/main" val="3864093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Credibility by example</a:t>
            </a:r>
            <a:endParaRPr lang="en-GB" dirty="0"/>
          </a:p>
        </p:txBody>
      </p:sp>
      <p:sp>
        <p:nvSpPr>
          <p:cNvPr id="3" name="Content Placeholder 2"/>
          <p:cNvSpPr>
            <a:spLocks noGrp="1"/>
          </p:cNvSpPr>
          <p:nvPr>
            <p:ph sz="quarter" idx="14"/>
          </p:nvPr>
        </p:nvSpPr>
        <p:spPr/>
        <p:txBody>
          <a:bodyPr/>
          <a:lstStyle/>
          <a:p>
            <a:pPr algn="ctr"/>
            <a:r>
              <a:rPr lang="en-GB" b="1" dirty="0" smtClean="0"/>
              <a:t>High credibility</a:t>
            </a:r>
          </a:p>
          <a:p>
            <a:r>
              <a:rPr lang="en-GB" sz="1800" dirty="0" smtClean="0"/>
              <a:t>Data coming from the Publications Office of the EU:</a:t>
            </a:r>
          </a:p>
          <a:p>
            <a:pPr algn="ctr"/>
            <a:endParaRPr lang="en-GB" dirty="0" smtClean="0"/>
          </a:p>
          <a:p>
            <a:pPr algn="ctr"/>
            <a:endParaRPr lang="en-GB" dirty="0"/>
          </a:p>
        </p:txBody>
      </p:sp>
      <p:sp>
        <p:nvSpPr>
          <p:cNvPr id="4" name="Content Placeholder 3"/>
          <p:cNvSpPr>
            <a:spLocks noGrp="1"/>
          </p:cNvSpPr>
          <p:nvPr>
            <p:ph sz="quarter" idx="15"/>
          </p:nvPr>
        </p:nvSpPr>
        <p:spPr/>
        <p:txBody>
          <a:bodyPr/>
          <a:lstStyle/>
          <a:p>
            <a:pPr algn="ctr"/>
            <a:r>
              <a:rPr lang="en-GB" b="1" dirty="0" smtClean="0"/>
              <a:t>Less credibility</a:t>
            </a:r>
          </a:p>
          <a:p>
            <a:pPr algn="ctr"/>
            <a:r>
              <a:rPr lang="en-GB" sz="1800" dirty="0" smtClean="0"/>
              <a:t>Data coming from </a:t>
            </a:r>
            <a:r>
              <a:rPr lang="en-GB" sz="1800" dirty="0" err="1" smtClean="0"/>
              <a:t>Lexvo</a:t>
            </a:r>
            <a:r>
              <a:rPr lang="en-GB" sz="1800" dirty="0" smtClean="0"/>
              <a:t>:</a:t>
            </a:r>
          </a:p>
          <a:p>
            <a:pPr algn="ctr"/>
            <a:endParaRPr lang="en-GB" dirty="0"/>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19</a:t>
            </a:fld>
            <a:endParaRPr lang="en-GB" dirty="0"/>
          </a:p>
        </p:txBody>
      </p:sp>
      <p:sp>
        <p:nvSpPr>
          <p:cNvPr id="6" name="TextBox 5"/>
          <p:cNvSpPr txBox="1"/>
          <p:nvPr/>
        </p:nvSpPr>
        <p:spPr>
          <a:xfrm>
            <a:off x="539552" y="5589240"/>
            <a:ext cx="7920880" cy="648072"/>
          </a:xfrm>
          <a:prstGeom prst="rect">
            <a:avLst/>
          </a:prstGeom>
          <a:noFill/>
        </p:spPr>
        <p:txBody>
          <a:bodyPr vert="horz" wrap="square" lIns="0" tIns="0" rIns="0" bIns="0" rtlCol="0">
            <a:noAutofit/>
          </a:bodyPr>
          <a:lstStyle/>
          <a:p>
            <a:pPr indent="-274320">
              <a:spcAft>
                <a:spcPts val="900"/>
              </a:spcAft>
            </a:pPr>
            <a:r>
              <a:rPr lang="es-ES" sz="1600" dirty="0" err="1" smtClean="0">
                <a:latin typeface="Georgia" pitchFamily="18" charset="0"/>
              </a:rPr>
              <a:t>Lingvoj</a:t>
            </a:r>
            <a:r>
              <a:rPr lang="es-ES" sz="1600" dirty="0" smtClean="0">
                <a:latin typeface="Georgia" pitchFamily="18" charset="0"/>
              </a:rPr>
              <a:t>/</a:t>
            </a:r>
            <a:r>
              <a:rPr lang="es-ES" sz="1600" dirty="0" err="1" smtClean="0">
                <a:latin typeface="Georgia" pitchFamily="18" charset="0"/>
              </a:rPr>
              <a:t>Lexvo</a:t>
            </a:r>
            <a:r>
              <a:rPr lang="es-ES" sz="1600" dirty="0" smtClean="0">
                <a:latin typeface="Georgia" pitchFamily="18" charset="0"/>
              </a:rPr>
              <a:t> data </a:t>
            </a:r>
            <a:r>
              <a:rPr lang="es-ES" sz="1600" dirty="0" err="1" smtClean="0">
                <a:latin typeface="Georgia" pitchFamily="18" charset="0"/>
              </a:rPr>
              <a:t>may</a:t>
            </a:r>
            <a:r>
              <a:rPr lang="es-ES" sz="1600" dirty="0" smtClean="0">
                <a:latin typeface="Georgia" pitchFamily="18" charset="0"/>
              </a:rPr>
              <a:t> </a:t>
            </a:r>
            <a:r>
              <a:rPr lang="es-ES" sz="1600" dirty="0" err="1" smtClean="0">
                <a:latin typeface="Georgia" pitchFamily="18" charset="0"/>
              </a:rPr>
              <a:t>not</a:t>
            </a:r>
            <a:r>
              <a:rPr lang="es-ES" sz="1600" dirty="0" smtClean="0">
                <a:latin typeface="Georgia" pitchFamily="18" charset="0"/>
              </a:rPr>
              <a:t> </a:t>
            </a:r>
            <a:r>
              <a:rPr lang="es-ES" sz="1600" dirty="0" err="1" smtClean="0">
                <a:latin typeface="Georgia" pitchFamily="18" charset="0"/>
              </a:rPr>
              <a:t>be</a:t>
            </a:r>
            <a:r>
              <a:rPr lang="es-ES" sz="1600" dirty="0" smtClean="0">
                <a:latin typeface="Georgia" pitchFamily="18" charset="0"/>
              </a:rPr>
              <a:t> of </a:t>
            </a:r>
            <a:r>
              <a:rPr lang="es-ES" sz="1600" dirty="0" err="1" smtClean="0">
                <a:latin typeface="Georgia" pitchFamily="18" charset="0"/>
              </a:rPr>
              <a:t>less</a:t>
            </a:r>
            <a:r>
              <a:rPr lang="es-ES" sz="1600" dirty="0" smtClean="0">
                <a:latin typeface="Georgia" pitchFamily="18" charset="0"/>
              </a:rPr>
              <a:t> </a:t>
            </a:r>
            <a:r>
              <a:rPr lang="es-ES" sz="1600" dirty="0" err="1" smtClean="0">
                <a:latin typeface="Georgia" pitchFamily="18" charset="0"/>
              </a:rPr>
              <a:t>quality</a:t>
            </a:r>
            <a:r>
              <a:rPr lang="es-ES" sz="1600" dirty="0" smtClean="0">
                <a:latin typeface="Georgia" pitchFamily="18" charset="0"/>
              </a:rPr>
              <a:t> </a:t>
            </a:r>
            <a:r>
              <a:rPr lang="es-ES" sz="1600" dirty="0" err="1" smtClean="0">
                <a:latin typeface="Georgia" pitchFamily="18" charset="0"/>
              </a:rPr>
              <a:t>than</a:t>
            </a:r>
            <a:r>
              <a:rPr lang="es-ES" sz="1600" dirty="0" smtClean="0">
                <a:latin typeface="Georgia" pitchFamily="18" charset="0"/>
              </a:rPr>
              <a:t> </a:t>
            </a:r>
            <a:r>
              <a:rPr lang="es-ES" sz="1600" dirty="0" err="1" smtClean="0">
                <a:latin typeface="Georgia" pitchFamily="18" charset="0"/>
              </a:rPr>
              <a:t>Publications</a:t>
            </a:r>
            <a:r>
              <a:rPr lang="es-ES" sz="1600" dirty="0" smtClean="0">
                <a:latin typeface="Georgia" pitchFamily="18" charset="0"/>
              </a:rPr>
              <a:t> Office data, </a:t>
            </a:r>
            <a:r>
              <a:rPr lang="es-ES" sz="1600" dirty="0" err="1" smtClean="0">
                <a:latin typeface="Georgia" pitchFamily="18" charset="0"/>
              </a:rPr>
              <a:t>but</a:t>
            </a:r>
            <a:r>
              <a:rPr lang="es-ES" sz="1600" dirty="0" smtClean="0">
                <a:latin typeface="Georgia" pitchFamily="18" charset="0"/>
              </a:rPr>
              <a:t> </a:t>
            </a:r>
            <a:r>
              <a:rPr lang="es-ES" sz="1600" dirty="0" err="1" smtClean="0">
                <a:latin typeface="Georgia" pitchFamily="18" charset="0"/>
              </a:rPr>
              <a:t>the</a:t>
            </a:r>
            <a:r>
              <a:rPr lang="es-ES" sz="1600" dirty="0" smtClean="0">
                <a:latin typeface="Georgia" pitchFamily="18" charset="0"/>
              </a:rPr>
              <a:t> </a:t>
            </a:r>
            <a:r>
              <a:rPr lang="es-ES" sz="1600" dirty="0" err="1" smtClean="0">
                <a:latin typeface="Georgia" pitchFamily="18" charset="0"/>
              </a:rPr>
              <a:t>Publications</a:t>
            </a:r>
            <a:r>
              <a:rPr lang="es-ES" sz="1600" dirty="0" smtClean="0">
                <a:latin typeface="Georgia" pitchFamily="18" charset="0"/>
              </a:rPr>
              <a:t> Office </a:t>
            </a:r>
            <a:r>
              <a:rPr lang="es-ES" sz="1600" dirty="0" err="1" smtClean="0">
                <a:latin typeface="Georgia" pitchFamily="18" charset="0"/>
              </a:rPr>
              <a:t>is</a:t>
            </a:r>
            <a:r>
              <a:rPr lang="es-ES" sz="1600" dirty="0" smtClean="0">
                <a:latin typeface="Georgia" pitchFamily="18" charset="0"/>
              </a:rPr>
              <a:t> </a:t>
            </a:r>
            <a:r>
              <a:rPr lang="es-ES" sz="1600" dirty="0" err="1" smtClean="0">
                <a:latin typeface="Georgia" pitchFamily="18" charset="0"/>
              </a:rPr>
              <a:t>an</a:t>
            </a:r>
            <a:r>
              <a:rPr lang="es-ES" sz="1600" dirty="0" smtClean="0">
                <a:latin typeface="Georgia" pitchFamily="18" charset="0"/>
              </a:rPr>
              <a:t> </a:t>
            </a:r>
            <a:r>
              <a:rPr lang="es-ES" sz="1600" dirty="0" err="1" smtClean="0">
                <a:latin typeface="Georgia" pitchFamily="18" charset="0"/>
              </a:rPr>
              <a:t>authoritative</a:t>
            </a:r>
            <a:r>
              <a:rPr lang="es-ES" sz="1600" dirty="0" smtClean="0">
                <a:latin typeface="Georgia" pitchFamily="18" charset="0"/>
              </a:rPr>
              <a:t> </a:t>
            </a:r>
            <a:r>
              <a:rPr lang="es-ES" sz="1600" dirty="0" err="1" smtClean="0">
                <a:latin typeface="Georgia" pitchFamily="18" charset="0"/>
              </a:rPr>
              <a:t>source</a:t>
            </a:r>
            <a:r>
              <a:rPr lang="es-ES" sz="1600" dirty="0" smtClean="0">
                <a:latin typeface="Georgia" pitchFamily="18" charset="0"/>
              </a:rPr>
              <a:t>, </a:t>
            </a:r>
            <a:r>
              <a:rPr lang="es-ES" sz="1600" dirty="0" err="1" smtClean="0">
                <a:latin typeface="Georgia" pitchFamily="18" charset="0"/>
              </a:rPr>
              <a:t>while</a:t>
            </a:r>
            <a:r>
              <a:rPr lang="es-ES" sz="1600" dirty="0" smtClean="0">
                <a:latin typeface="Georgia" pitchFamily="18" charset="0"/>
              </a:rPr>
              <a:t> </a:t>
            </a:r>
            <a:r>
              <a:rPr lang="es-ES" sz="1600" dirty="0" err="1" smtClean="0">
                <a:latin typeface="Georgia" pitchFamily="18" charset="0"/>
              </a:rPr>
              <a:t>Linvoj</a:t>
            </a:r>
            <a:r>
              <a:rPr lang="es-ES" sz="1600" dirty="0" smtClean="0">
                <a:latin typeface="Georgia" pitchFamily="18" charset="0"/>
              </a:rPr>
              <a:t> and </a:t>
            </a:r>
            <a:r>
              <a:rPr lang="es-ES" sz="1600" dirty="0" err="1" smtClean="0">
                <a:latin typeface="Georgia" pitchFamily="18" charset="0"/>
              </a:rPr>
              <a:t>Lexvo</a:t>
            </a:r>
            <a:r>
              <a:rPr lang="es-ES" sz="1600" dirty="0" smtClean="0">
                <a:latin typeface="Georgia" pitchFamily="18" charset="0"/>
              </a:rPr>
              <a:t> are </a:t>
            </a:r>
            <a:r>
              <a:rPr lang="es-ES" sz="1600" dirty="0" err="1" smtClean="0">
                <a:latin typeface="Georgia" pitchFamily="18" charset="0"/>
              </a:rPr>
              <a:t>initiatives</a:t>
            </a:r>
            <a:r>
              <a:rPr lang="es-ES" sz="1600" dirty="0" smtClean="0">
                <a:latin typeface="Georgia" pitchFamily="18" charset="0"/>
              </a:rPr>
              <a:t> of </a:t>
            </a:r>
            <a:r>
              <a:rPr lang="es-ES" sz="1600" dirty="0" err="1" smtClean="0">
                <a:latin typeface="Georgia" pitchFamily="18" charset="0"/>
              </a:rPr>
              <a:t>individuals</a:t>
            </a:r>
            <a:r>
              <a:rPr lang="es-ES" sz="1600" dirty="0" smtClean="0">
                <a:latin typeface="Georgia" pitchFamily="18" charset="0"/>
              </a:rPr>
              <a:t>.</a:t>
            </a:r>
            <a:endParaRPr lang="en-GB" sz="1600" dirty="0" err="1" smtClean="0">
              <a:latin typeface="Georgia" pitchFamily="18" charset="0"/>
            </a:endParaRPr>
          </a:p>
        </p:txBody>
      </p:sp>
      <p:grpSp>
        <p:nvGrpSpPr>
          <p:cNvPr id="16" name="Group 15"/>
          <p:cNvGrpSpPr/>
          <p:nvPr/>
        </p:nvGrpSpPr>
        <p:grpSpPr>
          <a:xfrm>
            <a:off x="4788024" y="2708920"/>
            <a:ext cx="3806840" cy="2602336"/>
            <a:chOff x="4788024" y="3778992"/>
            <a:chExt cx="3806840" cy="2602336"/>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3778992"/>
              <a:ext cx="3806840" cy="20207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8585" y="5812200"/>
              <a:ext cx="2934072" cy="1222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1693" y="5966420"/>
              <a:ext cx="3180964" cy="4149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5" name="Group 14"/>
          <p:cNvGrpSpPr/>
          <p:nvPr/>
        </p:nvGrpSpPr>
        <p:grpSpPr>
          <a:xfrm>
            <a:off x="539552" y="2950926"/>
            <a:ext cx="3960440" cy="2134258"/>
            <a:chOff x="1114424" y="2348880"/>
            <a:chExt cx="3457575" cy="1630202"/>
          </a:xfrm>
        </p:grpSpPr>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424" y="2348880"/>
              <a:ext cx="3457575" cy="129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4424" y="3789040"/>
              <a:ext cx="2901305" cy="1900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224109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Bef>
                <a:spcPts val="600"/>
              </a:spcBef>
              <a:spcAft>
                <a:spcPts val="600"/>
              </a:spcAft>
            </a:pPr>
            <a:r>
              <a:rPr lang="en-GB" sz="1600" dirty="0" smtClean="0"/>
              <a:t>This presentation has been created by PwC</a:t>
            </a:r>
            <a:br>
              <a:rPr lang="en-GB" sz="1600" dirty="0" smtClean="0"/>
            </a:br>
            <a:r>
              <a:rPr lang="en-GB" sz="1600" dirty="0" smtClean="0"/>
              <a:t/>
            </a:r>
            <a:br>
              <a:rPr lang="en-GB" sz="1600" dirty="0" smtClean="0"/>
            </a:br>
            <a:r>
              <a:rPr lang="en-GB" sz="1600" dirty="0" smtClean="0"/>
              <a:t>Authors: </a:t>
            </a:r>
            <a:br>
              <a:rPr lang="en-GB" sz="1600" dirty="0" smtClean="0"/>
            </a:br>
            <a:r>
              <a:rPr lang="en-GB" sz="1600" i="0" dirty="0" err="1" smtClean="0"/>
              <a:t>Makx</a:t>
            </a:r>
            <a:r>
              <a:rPr lang="en-GB" sz="1600" i="0" dirty="0" smtClean="0"/>
              <a:t> </a:t>
            </a:r>
            <a:r>
              <a:rPr lang="en-GB" sz="1600" i="0" dirty="0" err="1" smtClean="0"/>
              <a:t>Dekkers</a:t>
            </a:r>
            <a:r>
              <a:rPr lang="en-GB" sz="1600" i="0" dirty="0" smtClean="0"/>
              <a:t>,</a:t>
            </a:r>
            <a:r>
              <a:rPr lang="en-GB" sz="1600" dirty="0" smtClean="0"/>
              <a:t> </a:t>
            </a:r>
            <a:r>
              <a:rPr lang="en-GB" sz="1600" i="0" dirty="0" err="1" smtClean="0"/>
              <a:t>Nikolaos</a:t>
            </a:r>
            <a:r>
              <a:rPr lang="en-GB" sz="1600" i="0" dirty="0" smtClean="0"/>
              <a:t> </a:t>
            </a:r>
            <a:r>
              <a:rPr lang="en-GB" sz="1600" i="0" dirty="0" err="1" smtClean="0"/>
              <a:t>Loutas</a:t>
            </a:r>
            <a:r>
              <a:rPr lang="en-GB" sz="1600" i="0" dirty="0" smtClean="0"/>
              <a:t>, </a:t>
            </a:r>
            <a:r>
              <a:rPr lang="en-GB" sz="1600" i="0" dirty="0" err="1" smtClean="0"/>
              <a:t>Michiel</a:t>
            </a:r>
            <a:r>
              <a:rPr lang="en-GB" sz="1600" i="0" dirty="0" smtClean="0"/>
              <a:t> De </a:t>
            </a:r>
            <a:r>
              <a:rPr lang="en-GB" sz="1600" i="0" dirty="0" err="1" smtClean="0"/>
              <a:t>Keyzer</a:t>
            </a:r>
            <a:r>
              <a:rPr lang="en-GB" sz="1600" i="0" dirty="0" smtClean="0"/>
              <a:t> and </a:t>
            </a:r>
            <a:r>
              <a:rPr lang="en-GB" sz="1600" i="0" dirty="0" err="1" smtClean="0"/>
              <a:t>Stijn</a:t>
            </a:r>
            <a:r>
              <a:rPr lang="en-GB" sz="1600" i="0" dirty="0" smtClean="0"/>
              <a:t> </a:t>
            </a:r>
            <a:r>
              <a:rPr lang="en-GB" sz="1600" i="0" dirty="0" err="1" smtClean="0"/>
              <a:t>Goedertier</a:t>
            </a:r>
            <a:r>
              <a:rPr lang="en-GB" sz="1600" i="0" dirty="0" smtClean="0"/>
              <a:t/>
            </a:r>
            <a:br>
              <a:rPr lang="en-GB" sz="1600" i="0" dirty="0" smtClean="0"/>
            </a:br>
            <a:endParaRPr lang="en-GB" sz="1600" i="0" dirty="0"/>
          </a:p>
        </p:txBody>
      </p:sp>
      <p:sp>
        <p:nvSpPr>
          <p:cNvPr id="5" name="Text Placeholder 4"/>
          <p:cNvSpPr>
            <a:spLocks noGrp="1"/>
          </p:cNvSpPr>
          <p:nvPr>
            <p:ph type="body" sz="quarter" idx="16"/>
          </p:nvPr>
        </p:nvSpPr>
        <p:spPr/>
        <p:txBody>
          <a:bodyPr/>
          <a:lstStyle/>
          <a:p>
            <a:r>
              <a:rPr lang="en-GB" dirty="0" smtClean="0"/>
              <a:t>Presentation metadata</a:t>
            </a:r>
            <a:endParaRPr lang="en-GB" dirty="0"/>
          </a:p>
        </p:txBody>
      </p:sp>
      <p:sp>
        <p:nvSpPr>
          <p:cNvPr id="4" name="Slide Number Placeholder 3"/>
          <p:cNvSpPr>
            <a:spLocks noGrp="1"/>
          </p:cNvSpPr>
          <p:nvPr>
            <p:ph type="sldNum" sz="quarter" idx="19"/>
          </p:nvPr>
        </p:nvSpPr>
        <p:spPr/>
        <p:txBody>
          <a:bodyPr/>
          <a:lstStyle/>
          <a:p>
            <a:r>
              <a:rPr lang="en-GB" smtClean="0"/>
              <a:t>Slide </a:t>
            </a:r>
            <a:fld id="{F40CD079-BC3F-4086-BA81-31A79D845B02}" type="slidenum">
              <a:rPr lang="en-GB" smtClean="0"/>
              <a:pPr/>
              <a:t>2</a:t>
            </a:fld>
            <a:endParaRPr lang="en-GB"/>
          </a:p>
        </p:txBody>
      </p:sp>
      <p:sp>
        <p:nvSpPr>
          <p:cNvPr id="6" name="Rectangle 5"/>
          <p:cNvSpPr/>
          <p:nvPr/>
        </p:nvSpPr>
        <p:spPr>
          <a:xfrm>
            <a:off x="467544" y="2924944"/>
            <a:ext cx="2376264" cy="2308324"/>
          </a:xfrm>
          <a:prstGeom prst="rect">
            <a:avLst/>
          </a:prstGeom>
        </p:spPr>
        <p:txBody>
          <a:bodyPr wrap="square">
            <a:spAutoFit/>
          </a:bodyPr>
          <a:lstStyle/>
          <a:p>
            <a:r>
              <a:rPr lang="en-GB" sz="1200" dirty="0" smtClean="0">
                <a:latin typeface="Georgia" pitchFamily="18" charset="0"/>
              </a:rPr>
              <a:t>Open Data Support is funded  by the European Commission under SMART 2012/0107 ‘Lot 2: Provision of services for the Publication, Access and Reuse of Open Public Data across the European Union, through existing open data portals’(Contract No. 30-CE-0530965/00-17).</a:t>
            </a:r>
          </a:p>
          <a:p>
            <a:endParaRPr lang="en-GB" sz="1200" dirty="0">
              <a:latin typeface="Georgia" pitchFamily="18" charset="0"/>
            </a:endParaRPr>
          </a:p>
          <a:p>
            <a:r>
              <a:rPr lang="en-GB" sz="1200" dirty="0">
                <a:latin typeface="Georgia" pitchFamily="18" charset="0"/>
              </a:rPr>
              <a:t>© </a:t>
            </a:r>
            <a:r>
              <a:rPr lang="en-GB" sz="1200" dirty="0" smtClean="0">
                <a:latin typeface="Georgia" pitchFamily="18" charset="0"/>
              </a:rPr>
              <a:t>2014 </a:t>
            </a:r>
            <a:r>
              <a:rPr lang="en-GB" sz="1200" dirty="0">
                <a:latin typeface="Georgia" pitchFamily="18" charset="0"/>
              </a:rPr>
              <a:t>European </a:t>
            </a:r>
            <a:r>
              <a:rPr lang="en-GB" sz="1200" dirty="0" smtClean="0">
                <a:latin typeface="Georgia" pitchFamily="18" charset="0"/>
              </a:rPr>
              <a:t>Commission</a:t>
            </a:r>
            <a:endParaRPr lang="en-GB" sz="1200" dirty="0">
              <a:latin typeface="Georgia" pitchFamily="18" charset="0"/>
            </a:endParaRPr>
          </a:p>
        </p:txBody>
      </p:sp>
      <p:sp>
        <p:nvSpPr>
          <p:cNvPr id="8" name="Content Placeholder 2"/>
          <p:cNvSpPr txBox="1">
            <a:spLocks/>
          </p:cNvSpPr>
          <p:nvPr/>
        </p:nvSpPr>
        <p:spPr bwMode="auto">
          <a:xfrm>
            <a:off x="2987824" y="2276872"/>
            <a:ext cx="5760640" cy="39604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273050" algn="l" defTabSz="914400" rtl="0" eaLnBrk="1" fontAlgn="base" latinLnBrk="0" hangingPunct="1">
              <a:lnSpc>
                <a:spcPct val="100000"/>
              </a:lnSpc>
              <a:spcBef>
                <a:spcPct val="0"/>
              </a:spcBef>
              <a:spcAft>
                <a:spcPts val="900"/>
              </a:spcAft>
              <a:buClr>
                <a:schemeClr val="tx1"/>
              </a:buClr>
              <a:buSzTx/>
              <a:buFontTx/>
              <a:buNone/>
              <a:tabLst/>
              <a:defRPr/>
            </a:pPr>
            <a:r>
              <a:rPr kumimoji="0" lang="en-GB" sz="1200" b="1" i="1" u="none" strike="noStrike" kern="1200" cap="none" spc="0" normalizeH="0" baseline="0" noProof="0" dirty="0" smtClean="0">
                <a:ln>
                  <a:noFill/>
                </a:ln>
                <a:solidFill>
                  <a:schemeClr val="tx1"/>
                </a:solidFill>
                <a:effectLst/>
                <a:uLnTx/>
                <a:uFillTx/>
                <a:latin typeface="Georgia" pitchFamily="18" charset="0"/>
                <a:ea typeface="+mn-ea"/>
                <a:cs typeface="+mn-cs"/>
              </a:rPr>
              <a:t>Disclaimers</a:t>
            </a:r>
          </a:p>
          <a:p>
            <a:pPr marL="0" marR="0" lvl="0" indent="-273050" algn="just" defTabSz="914400" rtl="0" eaLnBrk="1" fontAlgn="base" latinLnBrk="0" hangingPunct="1">
              <a:lnSpc>
                <a:spcPct val="100000"/>
              </a:lnSpc>
              <a:spcBef>
                <a:spcPct val="0"/>
              </a:spcBef>
              <a:spcAft>
                <a:spcPts val="0"/>
              </a:spcAft>
              <a:buClr>
                <a:schemeClr val="tx1"/>
              </a:buClr>
              <a:buSzTx/>
              <a:buFont typeface="+mj-lt"/>
              <a:buAutoNum type="arabicPeriod"/>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The views expressed in this presentation are purely those of the authors and may not, in any circumstances, be interpreted as stating an official position of the European Commission.</a:t>
            </a:r>
          </a:p>
          <a:p>
            <a:pPr marL="0" marR="0" lvl="0" indent="-273050" algn="just" defTabSz="914400" rtl="0" eaLnBrk="1" fontAlgn="base" latinLnBrk="0" hangingPunct="1">
              <a:lnSpc>
                <a:spcPct val="100000"/>
              </a:lnSpc>
              <a:spcBef>
                <a:spcPct val="0"/>
              </a:spcBef>
              <a:spcAft>
                <a:spcPts val="0"/>
              </a:spcAft>
              <a:buClr>
                <a:schemeClr val="tx1"/>
              </a:buClr>
              <a:buSzTx/>
              <a:buFontTx/>
              <a:buNone/>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The European Commission does not guarantee the accuracy of the information included in this presentation, nor does it accept any responsibility for any use thereof.</a:t>
            </a:r>
          </a:p>
          <a:p>
            <a:pPr marL="0" marR="0" lvl="0" indent="-273050" algn="just" defTabSz="914400" rtl="0" eaLnBrk="1" fontAlgn="base" latinLnBrk="0" hangingPunct="1">
              <a:lnSpc>
                <a:spcPct val="100000"/>
              </a:lnSpc>
              <a:spcBef>
                <a:spcPct val="0"/>
              </a:spcBef>
              <a:spcAft>
                <a:spcPts val="0"/>
              </a:spcAft>
              <a:buClr>
                <a:schemeClr val="tx1"/>
              </a:buClr>
              <a:buSzTx/>
              <a:buFontTx/>
              <a:buNone/>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Reference herein to any specific products, specifications, process, or service by trade name, trademark, manufacturer, or otherwise, does not necessarily constitute or imply its endorsement, recommendation, or favouring by the European Commission.</a:t>
            </a:r>
          </a:p>
          <a:p>
            <a:pPr marL="0" marR="0" lvl="0" indent="-273050" algn="just" defTabSz="914400" rtl="0" eaLnBrk="1" fontAlgn="base" latinLnBrk="0" hangingPunct="1">
              <a:lnSpc>
                <a:spcPct val="100000"/>
              </a:lnSpc>
              <a:spcBef>
                <a:spcPct val="0"/>
              </a:spcBef>
              <a:spcAft>
                <a:spcPts val="900"/>
              </a:spcAft>
              <a:buClr>
                <a:schemeClr val="tx1"/>
              </a:buClr>
              <a:buSzTx/>
              <a:buFontTx/>
              <a:buNone/>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All care has been taken by the author to ensure that s/he has obtained, where necessary, permission to use any parts of manuscripts including illustrations, maps, and graphs, on which intellectual property rights already exist from the titular holder(s) of such rights or from her/his or their legal representative.</a:t>
            </a:r>
          </a:p>
          <a:p>
            <a:pPr marL="0" marR="0" lvl="0" indent="-273050" algn="just" defTabSz="914400" rtl="0" eaLnBrk="1" fontAlgn="base" latinLnBrk="0" hangingPunct="1">
              <a:lnSpc>
                <a:spcPct val="100000"/>
              </a:lnSpc>
              <a:spcBef>
                <a:spcPct val="0"/>
              </a:spcBef>
              <a:spcAft>
                <a:spcPts val="900"/>
              </a:spcAft>
              <a:buClr>
                <a:schemeClr val="tx1"/>
              </a:buClr>
              <a:buSzTx/>
              <a:buFont typeface="+mj-lt"/>
              <a:buAutoNum type="arabicPeriod" startAt="2"/>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This presentation has been carefully compiled by PwC, but no representation is made or warranty given (either express or implied) as to the completeness or accuracy of the information it contains. PwC  is not liable for the information in this presentation or any decision or consequence based on the use of it.. PwC will not be liable for any damages arising from the use of the information contained in this presentation. The information contained in this presentation is of a general nature and is solely for guidance on matters of general interest. This presentation is not a substitute for professional advice on any particular matter. No reader should act on the basis of any matter contained in this publication without considering appropriate professional advice.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Processability</a:t>
            </a:r>
            <a:endParaRPr lang="en-GB" noProof="0" dirty="0"/>
          </a:p>
        </p:txBody>
      </p:sp>
      <p:sp>
        <p:nvSpPr>
          <p:cNvPr id="3" name="Content Placeholder 2"/>
          <p:cNvSpPr>
            <a:spLocks noGrp="1"/>
          </p:cNvSpPr>
          <p:nvPr>
            <p:ph sz="quarter" idx="15"/>
          </p:nvPr>
        </p:nvSpPr>
        <p:spPr/>
        <p:txBody>
          <a:bodyPr/>
          <a:lstStyle/>
          <a:p>
            <a:r>
              <a:rPr lang="en-GB" i="1" dirty="0" smtClean="0">
                <a:solidFill>
                  <a:schemeClr val="accent1"/>
                </a:solidFill>
              </a:rPr>
              <a:t>The </a:t>
            </a:r>
            <a:r>
              <a:rPr lang="en-GB" i="1" dirty="0" err="1" smtClean="0">
                <a:solidFill>
                  <a:schemeClr val="accent1"/>
                </a:solidFill>
              </a:rPr>
              <a:t>processability</a:t>
            </a:r>
            <a:r>
              <a:rPr lang="en-GB" i="1" dirty="0" smtClean="0">
                <a:solidFill>
                  <a:schemeClr val="accent1"/>
                </a:solidFill>
              </a:rPr>
              <a:t> of data is the extent to which it can be understood  and handled by automated processes.</a:t>
            </a:r>
          </a:p>
          <a:p>
            <a:r>
              <a:rPr lang="en-GB" sz="1800" i="1" noProof="0" dirty="0" smtClean="0"/>
              <a:t>For example:</a:t>
            </a:r>
          </a:p>
          <a:p>
            <a:pPr lvl="1"/>
            <a:r>
              <a:rPr lang="en-GB" sz="1800" noProof="0" dirty="0" smtClean="0"/>
              <a:t>A dataset that contains coded information based on publicly available  controlled vocabularies and code lists.</a:t>
            </a:r>
          </a:p>
          <a:p>
            <a:pPr lvl="1"/>
            <a:r>
              <a:rPr lang="en-GB" sz="1800" noProof="0" dirty="0" smtClean="0"/>
              <a:t>A description of a dataset that expresses dates in W3C Date and Time Format (e.g. 2013-06-01) rather than as text (e.g. 1 June 2013).</a:t>
            </a:r>
          </a:p>
          <a:p>
            <a:r>
              <a:rPr lang="en-GB" sz="1800" b="1" i="1" noProof="0" dirty="0" smtClean="0"/>
              <a:t>Recommendations:</a:t>
            </a:r>
          </a:p>
          <a:p>
            <a:pPr lvl="1"/>
            <a:r>
              <a:rPr lang="en-GB" sz="1800" b="1" noProof="0" dirty="0" smtClean="0"/>
              <a:t>Identify the source of terminology and codes </a:t>
            </a:r>
            <a:r>
              <a:rPr lang="en-GB" sz="1800" noProof="0" dirty="0" smtClean="0"/>
              <a:t>used in the data in machine-readable manner.</a:t>
            </a:r>
          </a:p>
          <a:p>
            <a:pPr lvl="1"/>
            <a:r>
              <a:rPr lang="en-GB" sz="1800" b="1" noProof="0" dirty="0" smtClean="0"/>
              <a:t>Apply recommendations for syntax </a:t>
            </a:r>
            <a:r>
              <a:rPr lang="en-GB" sz="1800" noProof="0" dirty="0" smtClean="0"/>
              <a:t>of data given in common standards and application profiles.</a:t>
            </a:r>
            <a:endParaRPr lang="en-GB" sz="1800" noProof="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20</a:t>
            </a:fld>
            <a:endParaRPr lang="en-GB"/>
          </a:p>
        </p:txBody>
      </p:sp>
    </p:spTree>
    <p:extLst>
      <p:ext uri="{BB962C8B-B14F-4D97-AF65-F5344CB8AC3E}">
        <p14:creationId xmlns:p14="http://schemas.microsoft.com/office/powerpoint/2010/main" val="25762904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Processability by example</a:t>
            </a:r>
            <a:endParaRPr lang="en-GB" dirty="0"/>
          </a:p>
        </p:txBody>
      </p:sp>
      <p:sp>
        <p:nvSpPr>
          <p:cNvPr id="3" name="Content Placeholder 2"/>
          <p:cNvSpPr>
            <a:spLocks noGrp="1"/>
          </p:cNvSpPr>
          <p:nvPr>
            <p:ph sz="quarter" idx="14"/>
          </p:nvPr>
        </p:nvSpPr>
        <p:spPr/>
        <p:txBody>
          <a:bodyPr/>
          <a:lstStyle/>
          <a:p>
            <a:pPr algn="ctr"/>
            <a:r>
              <a:rPr lang="en-GB" b="1" dirty="0" smtClean="0"/>
              <a:t>High </a:t>
            </a:r>
            <a:r>
              <a:rPr lang="en-GB" b="1" dirty="0" err="1" smtClean="0"/>
              <a:t>processability</a:t>
            </a:r>
            <a:endParaRPr lang="en-GB" b="1" dirty="0"/>
          </a:p>
        </p:txBody>
      </p:sp>
      <p:sp>
        <p:nvSpPr>
          <p:cNvPr id="4" name="Content Placeholder 3"/>
          <p:cNvSpPr>
            <a:spLocks noGrp="1"/>
          </p:cNvSpPr>
          <p:nvPr>
            <p:ph sz="quarter" idx="15"/>
          </p:nvPr>
        </p:nvSpPr>
        <p:spPr/>
        <p:txBody>
          <a:bodyPr/>
          <a:lstStyle/>
          <a:p>
            <a:pPr algn="ctr"/>
            <a:endParaRPr lang="en-GB" dirty="0" smtClean="0"/>
          </a:p>
          <a:p>
            <a:pPr algn="ctr"/>
            <a:endParaRPr lang="en-GB" dirty="0" smtClean="0"/>
          </a:p>
          <a:p>
            <a:pPr algn="ctr"/>
            <a:endParaRPr lang="en-GB" dirty="0" smtClean="0"/>
          </a:p>
          <a:p>
            <a:pPr algn="ctr"/>
            <a:endParaRPr lang="en-GB" dirty="0" smtClean="0"/>
          </a:p>
          <a:p>
            <a:pPr algn="ctr"/>
            <a:r>
              <a:rPr lang="en-GB" b="1" dirty="0" smtClean="0"/>
              <a:t>Less </a:t>
            </a:r>
            <a:r>
              <a:rPr lang="en-GB" b="1" dirty="0" err="1" smtClean="0"/>
              <a:t>processability</a:t>
            </a:r>
            <a:endParaRPr lang="en-GB" b="1" dirty="0"/>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21</a:t>
            </a:fld>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132856"/>
            <a:ext cx="5254638" cy="12961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3793234"/>
            <a:ext cx="4717522" cy="10759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bwMode="ltGray">
          <a:xfrm>
            <a:off x="4067944" y="4437112"/>
            <a:ext cx="3672408" cy="432048"/>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err="1" smtClean="0">
              <a:solidFill>
                <a:schemeClr val="bg1"/>
              </a:solidFill>
              <a:latin typeface="Georgia" pitchFamily="18" charset="0"/>
            </a:endParaRPr>
          </a:p>
        </p:txBody>
      </p:sp>
    </p:spTree>
    <p:extLst>
      <p:ext uri="{BB962C8B-B14F-4D97-AF65-F5344CB8AC3E}">
        <p14:creationId xmlns:p14="http://schemas.microsoft.com/office/powerpoint/2010/main" val="22241094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Relevance</a:t>
            </a:r>
            <a:endParaRPr lang="en-GB" noProof="0" dirty="0"/>
          </a:p>
        </p:txBody>
      </p:sp>
      <p:sp>
        <p:nvSpPr>
          <p:cNvPr id="3" name="Content Placeholder 2"/>
          <p:cNvSpPr>
            <a:spLocks noGrp="1"/>
          </p:cNvSpPr>
          <p:nvPr>
            <p:ph sz="quarter" idx="15"/>
          </p:nvPr>
        </p:nvSpPr>
        <p:spPr/>
        <p:txBody>
          <a:bodyPr/>
          <a:lstStyle/>
          <a:p>
            <a:r>
              <a:rPr lang="en-GB" i="1" dirty="0" smtClean="0">
                <a:solidFill>
                  <a:schemeClr val="accent1"/>
                </a:solidFill>
              </a:rPr>
              <a:t>The relevance of data is the extent to which it contains the necessary information to support the application.</a:t>
            </a:r>
          </a:p>
          <a:p>
            <a:r>
              <a:rPr lang="en-GB" sz="1800" i="1" noProof="0" dirty="0" smtClean="0"/>
              <a:t>For example:</a:t>
            </a:r>
          </a:p>
          <a:p>
            <a:pPr lvl="1"/>
            <a:r>
              <a:rPr lang="en-GB" sz="1800" noProof="0" dirty="0" smtClean="0"/>
              <a:t>A Dataset that contains temperature measurements rounded to degrees Celsius for climate calculations; a dataset with precision of a thousandth of a degree for chemical reactions.</a:t>
            </a:r>
          </a:p>
          <a:p>
            <a:pPr lvl="1"/>
            <a:r>
              <a:rPr lang="en-GB" sz="1800" noProof="0" dirty="0" smtClean="0"/>
              <a:t>A description of a dataset that only contains temporal coverage data if necessary for its processing .</a:t>
            </a:r>
          </a:p>
          <a:p>
            <a:r>
              <a:rPr lang="en-GB" sz="1800" b="1" i="1" noProof="0" dirty="0" smtClean="0"/>
              <a:t>Recommendations:</a:t>
            </a:r>
          </a:p>
          <a:p>
            <a:pPr lvl="1"/>
            <a:r>
              <a:rPr lang="en-GB" sz="1800" b="1" noProof="0" dirty="0" smtClean="0"/>
              <a:t>Match coverage  and granularity </a:t>
            </a:r>
            <a:r>
              <a:rPr lang="en-GB" sz="1800" noProof="0" dirty="0" smtClean="0"/>
              <a:t>of data to its intended use within constraints of available time and money.</a:t>
            </a:r>
          </a:p>
          <a:p>
            <a:pPr lvl="1"/>
            <a:r>
              <a:rPr lang="en-GB" sz="1800" noProof="0" dirty="0" smtClean="0"/>
              <a:t>However, also </a:t>
            </a:r>
            <a:r>
              <a:rPr lang="en-GB" sz="1800" b="1" noProof="0" dirty="0" smtClean="0"/>
              <a:t>consider</a:t>
            </a:r>
            <a:r>
              <a:rPr lang="en-GB" sz="1800" noProof="0" dirty="0" smtClean="0"/>
              <a:t> </a:t>
            </a:r>
            <a:r>
              <a:rPr lang="en-GB" sz="1800" b="1" noProof="0" dirty="0" smtClean="0"/>
              <a:t>potential future usages </a:t>
            </a:r>
            <a:r>
              <a:rPr lang="en-GB" sz="1800" noProof="0" dirty="0" smtClean="0"/>
              <a:t>of the data.</a:t>
            </a:r>
          </a:p>
          <a:p>
            <a:pPr lvl="1"/>
            <a:endParaRPr lang="en-GB" sz="1800" noProof="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22</a:t>
            </a:fld>
            <a:endParaRPr lang="en-GB"/>
          </a:p>
        </p:txBody>
      </p:sp>
    </p:spTree>
    <p:extLst>
      <p:ext uri="{BB962C8B-B14F-4D97-AF65-F5344CB8AC3E}">
        <p14:creationId xmlns:p14="http://schemas.microsoft.com/office/powerpoint/2010/main" val="2215469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Relevance by example</a:t>
            </a:r>
            <a:endParaRPr lang="en-GB" dirty="0"/>
          </a:p>
        </p:txBody>
      </p:sp>
      <p:sp>
        <p:nvSpPr>
          <p:cNvPr id="3" name="Content Placeholder 2"/>
          <p:cNvSpPr>
            <a:spLocks noGrp="1"/>
          </p:cNvSpPr>
          <p:nvPr>
            <p:ph sz="quarter" idx="14"/>
          </p:nvPr>
        </p:nvSpPr>
        <p:spPr/>
        <p:txBody>
          <a:bodyPr/>
          <a:lstStyle/>
          <a:p>
            <a:pPr algn="ctr"/>
            <a:r>
              <a:rPr lang="en-GB" b="1" dirty="0" smtClean="0"/>
              <a:t>High relevance</a:t>
            </a:r>
            <a:endParaRPr lang="en-GB" b="1" dirty="0"/>
          </a:p>
        </p:txBody>
      </p:sp>
      <p:sp>
        <p:nvSpPr>
          <p:cNvPr id="4" name="Content Placeholder 3"/>
          <p:cNvSpPr>
            <a:spLocks noGrp="1"/>
          </p:cNvSpPr>
          <p:nvPr>
            <p:ph sz="quarter" idx="15"/>
          </p:nvPr>
        </p:nvSpPr>
        <p:spPr/>
        <p:txBody>
          <a:bodyPr/>
          <a:lstStyle/>
          <a:p>
            <a:pPr algn="ctr"/>
            <a:endParaRPr lang="en-GB" dirty="0" smtClean="0"/>
          </a:p>
          <a:p>
            <a:pPr algn="ctr"/>
            <a:endParaRPr lang="en-GB" dirty="0" smtClean="0"/>
          </a:p>
          <a:p>
            <a:pPr algn="ctr"/>
            <a:endParaRPr lang="en-GB" dirty="0" smtClean="0"/>
          </a:p>
          <a:p>
            <a:pPr algn="ctr"/>
            <a:endParaRPr lang="en-GB" dirty="0" smtClean="0"/>
          </a:p>
          <a:p>
            <a:pPr algn="ctr"/>
            <a:r>
              <a:rPr lang="en-GB" b="1" dirty="0" smtClean="0"/>
              <a:t>Less relevance</a:t>
            </a:r>
            <a:endParaRPr lang="en-GB" b="1" dirty="0"/>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23</a:t>
            </a:fld>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5365" y="3933056"/>
            <a:ext cx="4277275" cy="23762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204864"/>
            <a:ext cx="3922218" cy="26642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bwMode="ltGray">
          <a:xfrm>
            <a:off x="7164288" y="4149080"/>
            <a:ext cx="792088" cy="1944216"/>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err="1" smtClean="0">
              <a:solidFill>
                <a:schemeClr val="bg1"/>
              </a:solidFill>
              <a:latin typeface="Georgia" pitchFamily="18" charset="0"/>
            </a:endParaRPr>
          </a:p>
        </p:txBody>
      </p:sp>
    </p:spTree>
    <p:extLst>
      <p:ext uri="{BB962C8B-B14F-4D97-AF65-F5344CB8AC3E}">
        <p14:creationId xmlns:p14="http://schemas.microsoft.com/office/powerpoint/2010/main" val="24673243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Timeliness</a:t>
            </a:r>
            <a:endParaRPr lang="en-GB" noProof="0" dirty="0"/>
          </a:p>
        </p:txBody>
      </p:sp>
      <p:sp>
        <p:nvSpPr>
          <p:cNvPr id="3" name="Content Placeholder 2"/>
          <p:cNvSpPr>
            <a:spLocks noGrp="1"/>
          </p:cNvSpPr>
          <p:nvPr>
            <p:ph sz="quarter" idx="15"/>
          </p:nvPr>
        </p:nvSpPr>
        <p:spPr/>
        <p:txBody>
          <a:bodyPr/>
          <a:lstStyle/>
          <a:p>
            <a:r>
              <a:rPr lang="en-GB" i="1" dirty="0" smtClean="0">
                <a:solidFill>
                  <a:schemeClr val="accent1"/>
                </a:solidFill>
              </a:rPr>
              <a:t>The timeliness of data is the extent to which it correctly reflects the current state of the entity or event and the extent to which the data (in its latest version) is made available without unnecessary delay</a:t>
            </a:r>
          </a:p>
          <a:p>
            <a:r>
              <a:rPr lang="en-GB" sz="1800" i="1" noProof="0" dirty="0" smtClean="0"/>
              <a:t>For example:</a:t>
            </a:r>
          </a:p>
          <a:p>
            <a:pPr lvl="1"/>
            <a:r>
              <a:rPr lang="en-GB" sz="1800" noProof="0" dirty="0" smtClean="0"/>
              <a:t>A dataset that contains real-time traffic data that is refreshed every few minutes.</a:t>
            </a:r>
          </a:p>
          <a:p>
            <a:pPr lvl="1"/>
            <a:r>
              <a:rPr lang="en-GB" sz="1800" noProof="0" dirty="0" smtClean="0"/>
              <a:t>A description of a dataset containing annual crime statistics that is made available within days of publication of the dataset.</a:t>
            </a:r>
          </a:p>
          <a:p>
            <a:r>
              <a:rPr lang="en-GB" sz="1800" b="1" i="1" noProof="0" dirty="0" smtClean="0"/>
              <a:t>Recommendations:</a:t>
            </a:r>
          </a:p>
          <a:p>
            <a:pPr lvl="1"/>
            <a:r>
              <a:rPr lang="en-GB" sz="1800" b="1" noProof="0" dirty="0" smtClean="0"/>
              <a:t>Adapt the update frequency </a:t>
            </a:r>
            <a:r>
              <a:rPr lang="en-GB" sz="1800" noProof="0" dirty="0" smtClean="0"/>
              <a:t>of data </a:t>
            </a:r>
            <a:r>
              <a:rPr lang="en-GB" sz="1800" b="1" noProof="0" dirty="0" smtClean="0"/>
              <a:t>to the nature of the data </a:t>
            </a:r>
            <a:r>
              <a:rPr lang="en-GB" sz="1800" noProof="0" dirty="0" smtClean="0"/>
              <a:t>and its </a:t>
            </a:r>
            <a:r>
              <a:rPr lang="en-GB" sz="1800" b="1" noProof="0" dirty="0" smtClean="0"/>
              <a:t>intended use</a:t>
            </a:r>
            <a:r>
              <a:rPr lang="en-GB" sz="1800" noProof="0" dirty="0" smtClean="0"/>
              <a:t>.</a:t>
            </a:r>
          </a:p>
          <a:p>
            <a:pPr lvl="1"/>
            <a:r>
              <a:rPr lang="en-GB" sz="1800" noProof="0" dirty="0" smtClean="0"/>
              <a:t>Make sure that </a:t>
            </a:r>
            <a:r>
              <a:rPr lang="en-GB" sz="1800" b="1" noProof="0" dirty="0" smtClean="0"/>
              <a:t>processes and tools are in place </a:t>
            </a:r>
            <a:r>
              <a:rPr lang="en-GB" sz="1800" noProof="0" dirty="0" smtClean="0"/>
              <a:t>to support the updating.</a:t>
            </a:r>
            <a:endParaRPr lang="en-GB" sz="1800" noProof="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24</a:t>
            </a:fld>
            <a:endParaRPr lang="en-GB"/>
          </a:p>
        </p:txBody>
      </p:sp>
    </p:spTree>
    <p:extLst>
      <p:ext uri="{BB962C8B-B14F-4D97-AF65-F5344CB8AC3E}">
        <p14:creationId xmlns:p14="http://schemas.microsoft.com/office/powerpoint/2010/main" val="14969139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Timeliness: examples</a:t>
            </a:r>
            <a:endParaRPr lang="en-GB" dirty="0"/>
          </a:p>
        </p:txBody>
      </p:sp>
      <p:sp>
        <p:nvSpPr>
          <p:cNvPr id="4" name="Content Placeholder 3"/>
          <p:cNvSpPr>
            <a:spLocks noGrp="1"/>
          </p:cNvSpPr>
          <p:nvPr>
            <p:ph sz="quarter" idx="15"/>
          </p:nvPr>
        </p:nvSpPr>
        <p:spPr>
          <a:xfrm>
            <a:off x="2411760" y="3861048"/>
            <a:ext cx="3962399" cy="380256"/>
          </a:xfrm>
        </p:spPr>
        <p:txBody>
          <a:bodyPr/>
          <a:lstStyle/>
          <a:p>
            <a:pPr algn="ctr"/>
            <a:r>
              <a:rPr lang="en-GB" sz="1600" b="1" dirty="0" smtClean="0"/>
              <a:t>Less timeliness</a:t>
            </a:r>
            <a:endParaRPr lang="en-GB" sz="1600" b="1" dirty="0"/>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25</a:t>
            </a:fld>
            <a:endParaRPr lang="en-GB" dirty="0"/>
          </a:p>
        </p:txBody>
      </p:sp>
      <p:pic>
        <p:nvPicPr>
          <p:cNvPr id="7"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29619"/>
          <a:stretch/>
        </p:blipFill>
        <p:spPr bwMode="auto">
          <a:xfrm>
            <a:off x="611560" y="1443785"/>
            <a:ext cx="8208912" cy="2273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268" y="4149080"/>
            <a:ext cx="8141196" cy="2189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quarter" idx="14"/>
          </p:nvPr>
        </p:nvSpPr>
        <p:spPr>
          <a:xfrm>
            <a:off x="2481808" y="1340768"/>
            <a:ext cx="3962400" cy="380255"/>
          </a:xfrm>
        </p:spPr>
        <p:txBody>
          <a:bodyPr/>
          <a:lstStyle/>
          <a:p>
            <a:pPr algn="ctr"/>
            <a:r>
              <a:rPr lang="en-GB" sz="1600" b="1" dirty="0" smtClean="0"/>
              <a:t>High timeliness</a:t>
            </a:r>
            <a:endParaRPr lang="en-GB" sz="1600" b="1" dirty="0"/>
          </a:p>
        </p:txBody>
      </p:sp>
    </p:spTree>
    <p:extLst>
      <p:ext uri="{BB962C8B-B14F-4D97-AF65-F5344CB8AC3E}">
        <p14:creationId xmlns:p14="http://schemas.microsoft.com/office/powerpoint/2010/main" val="28538688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Best practices</a:t>
            </a:r>
            <a:br>
              <a:rPr lang="en-GB" sz="7200" i="0" dirty="0" smtClean="0">
                <a:solidFill>
                  <a:schemeClr val="accent1"/>
                </a:solidFill>
                <a:latin typeface="Bradley Hand ITC" pitchFamily="66" charset="0"/>
              </a:rPr>
            </a:br>
            <a:r>
              <a:rPr lang="en-GB" b="0" dirty="0" smtClean="0"/>
              <a:t>Best practices for publishing high-quality data and metadata.</a:t>
            </a:r>
          </a:p>
        </p:txBody>
      </p:sp>
      <p:sp>
        <p:nvSpPr>
          <p:cNvPr id="4" name="Slide Number Placeholder 3"/>
          <p:cNvSpPr>
            <a:spLocks noGrp="1"/>
          </p:cNvSpPr>
          <p:nvPr>
            <p:ph type="sldNum" sz="quarter" idx="12"/>
          </p:nvPr>
        </p:nvSpPr>
        <p:spPr/>
        <p:txBody>
          <a:bodyPr/>
          <a:lstStyle/>
          <a:p>
            <a:r>
              <a:rPr lang="en-GB" smtClean="0"/>
              <a:t>Slide </a:t>
            </a:r>
            <a:fld id="{F40CD079-BC3F-4086-BA81-31A79D845B02}" type="slidenum">
              <a:rPr lang="en-GB" smtClean="0"/>
              <a:pPr/>
              <a:t>26</a:t>
            </a:fld>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Best </a:t>
            </a:r>
            <a:r>
              <a:rPr lang="en-GB" dirty="0"/>
              <a:t>practices for publishing high-quality data and </a:t>
            </a:r>
            <a:r>
              <a:rPr lang="en-GB" dirty="0" smtClean="0"/>
              <a:t>metadata</a:t>
            </a:r>
            <a:endParaRPr lang="en-GB" noProof="0" dirty="0"/>
          </a:p>
        </p:txBody>
      </p:sp>
      <p:sp>
        <p:nvSpPr>
          <p:cNvPr id="3" name="Content Placeholder 2"/>
          <p:cNvSpPr>
            <a:spLocks noGrp="1"/>
          </p:cNvSpPr>
          <p:nvPr>
            <p:ph sz="quarter" idx="15"/>
          </p:nvPr>
        </p:nvSpPr>
        <p:spPr/>
        <p:txBody>
          <a:bodyPr/>
          <a:lstStyle/>
          <a:p>
            <a:pPr lvl="1"/>
            <a:r>
              <a:rPr lang="en-GB" sz="1800" b="1" noProof="0" dirty="0" smtClean="0"/>
              <a:t>Provide</a:t>
            </a:r>
            <a:r>
              <a:rPr lang="en-GB" sz="1800" noProof="0" dirty="0" smtClean="0"/>
              <a:t> </a:t>
            </a:r>
            <a:r>
              <a:rPr lang="en-GB" sz="1800" b="1" noProof="0" dirty="0" smtClean="0"/>
              <a:t>appropriate descriptions </a:t>
            </a:r>
            <a:r>
              <a:rPr lang="en-GB" sz="1800" noProof="0" dirty="0" smtClean="0"/>
              <a:t>of data </a:t>
            </a:r>
            <a:r>
              <a:rPr lang="en-GB" sz="1800" dirty="0" smtClean="0"/>
              <a:t>(i.e. metadata).</a:t>
            </a:r>
            <a:endParaRPr lang="en-GB" sz="1800" noProof="0" dirty="0" smtClean="0"/>
          </a:p>
          <a:p>
            <a:pPr lvl="1"/>
            <a:r>
              <a:rPr lang="en-GB" sz="1800" b="1" noProof="0" dirty="0" smtClean="0"/>
              <a:t>Use</a:t>
            </a:r>
            <a:r>
              <a:rPr lang="en-GB" sz="1800" noProof="0" dirty="0" smtClean="0"/>
              <a:t> </a:t>
            </a:r>
            <a:r>
              <a:rPr lang="en-GB" sz="1800" b="1" noProof="0" dirty="0" smtClean="0"/>
              <a:t>standard vocabularies </a:t>
            </a:r>
            <a:r>
              <a:rPr lang="en-GB" sz="1800" noProof="0" dirty="0" smtClean="0"/>
              <a:t>for metadata and data whenever such vocabularies exist.</a:t>
            </a:r>
          </a:p>
          <a:p>
            <a:pPr lvl="1"/>
            <a:r>
              <a:rPr lang="en-GB" sz="1800" b="1" noProof="0" dirty="0" smtClean="0"/>
              <a:t>Specify the license</a:t>
            </a:r>
            <a:r>
              <a:rPr lang="en-GB" sz="1800" noProof="0" dirty="0" smtClean="0"/>
              <a:t> under which the data may be re-used.</a:t>
            </a:r>
          </a:p>
          <a:p>
            <a:pPr lvl="1"/>
            <a:r>
              <a:rPr lang="en-GB" sz="1800" b="1" noProof="0" dirty="0" smtClean="0"/>
              <a:t>Adhere to legal requirements </a:t>
            </a:r>
            <a:r>
              <a:rPr lang="en-GB" sz="1800" noProof="0" dirty="0" smtClean="0"/>
              <a:t>concerning protection of personal and other sensitive data.</a:t>
            </a:r>
          </a:p>
          <a:p>
            <a:pPr lvl="1"/>
            <a:r>
              <a:rPr lang="en-GB" sz="1800" b="1" noProof="0" dirty="0" smtClean="0"/>
              <a:t>Represent</a:t>
            </a:r>
            <a:r>
              <a:rPr lang="en-GB" sz="1800" noProof="0" dirty="0" smtClean="0"/>
              <a:t> metadata and data </a:t>
            </a:r>
            <a:r>
              <a:rPr lang="en-GB" sz="1800" b="1" noProof="0" dirty="0" smtClean="0"/>
              <a:t>according to the Linked Data principles</a:t>
            </a:r>
            <a:r>
              <a:rPr lang="en-GB" sz="1800" dirty="0" smtClean="0"/>
              <a:t> using </a:t>
            </a:r>
            <a:r>
              <a:rPr lang="en-GB" sz="1800" b="1" dirty="0" smtClean="0"/>
              <a:t>persistent URIs</a:t>
            </a:r>
            <a:r>
              <a:rPr lang="en-GB" sz="1800" dirty="0" smtClean="0"/>
              <a:t> for identifying things.</a:t>
            </a:r>
            <a:endParaRPr lang="en-GB" sz="1800" b="1" noProof="0" dirty="0" smtClean="0"/>
          </a:p>
          <a:p>
            <a:pPr lvl="1"/>
            <a:r>
              <a:rPr lang="en-GB" sz="1800" b="1" noProof="0" dirty="0" smtClean="0"/>
              <a:t>Provide information about the source </a:t>
            </a:r>
            <a:r>
              <a:rPr lang="en-GB" sz="1800" noProof="0" dirty="0" smtClean="0"/>
              <a:t>of the data.</a:t>
            </a:r>
          </a:p>
          <a:p>
            <a:pPr lvl="1"/>
            <a:endParaRPr lang="en-GB" sz="1800" noProof="0" dirty="0" smtClean="0"/>
          </a:p>
          <a:p>
            <a:pPr lvl="1" algn="ctr">
              <a:buNone/>
            </a:pPr>
            <a:r>
              <a:rPr lang="en-GB" sz="2400" dirty="0" smtClean="0">
                <a:solidFill>
                  <a:schemeClr val="accent1"/>
                </a:solidFill>
                <a:latin typeface="Hand Of Sean" pitchFamily="2" charset="-128"/>
                <a:ea typeface="Hand Of Sean" pitchFamily="2" charset="-128"/>
              </a:rPr>
              <a:t>Maintenance of metadata and data is critical!</a:t>
            </a:r>
          </a:p>
          <a:p>
            <a:pPr lvl="1"/>
            <a:endParaRPr lang="en-GB" sz="1800" noProof="0" dirty="0" smtClean="0"/>
          </a:p>
          <a:p>
            <a:pPr lvl="1"/>
            <a:endParaRPr lang="en-GB" sz="1800" noProof="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27</a:t>
            </a:fld>
            <a:endParaRPr lang="en-GB"/>
          </a:p>
        </p:txBody>
      </p:sp>
      <p:sp>
        <p:nvSpPr>
          <p:cNvPr id="5" name="Rectangle 4"/>
          <p:cNvSpPr/>
          <p:nvPr/>
        </p:nvSpPr>
        <p:spPr bwMode="ltGray">
          <a:xfrm>
            <a:off x="5436096" y="5805264"/>
            <a:ext cx="3168352"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smtClean="0">
                <a:solidFill>
                  <a:schemeClr val="tx1"/>
                </a:solidFill>
                <a:latin typeface="Georgia" pitchFamily="18" charset="0"/>
              </a:rPr>
              <a:t>See also:</a:t>
            </a:r>
          </a:p>
          <a:p>
            <a:r>
              <a:rPr lang="en-GB" sz="1200" dirty="0" smtClean="0">
                <a:hlinkClick r:id="rId2"/>
              </a:rPr>
              <a:t>http://www.slideshare.net/OpenDataSupport/introduction-to-metadata-management</a:t>
            </a:r>
            <a:endParaRPr lang="en-GB" sz="1200" dirty="0" smtClean="0">
              <a:solidFill>
                <a:schemeClr val="tx1"/>
              </a:solidFill>
            </a:endParaRPr>
          </a:p>
        </p:txBody>
      </p:sp>
    </p:spTree>
    <p:extLst>
      <p:ext uri="{BB962C8B-B14F-4D97-AF65-F5344CB8AC3E}">
        <p14:creationId xmlns:p14="http://schemas.microsoft.com/office/powerpoint/2010/main" val="7002752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sz="quarter" idx="15"/>
          </p:nvPr>
        </p:nvSpPr>
        <p:spPr/>
        <p:txBody>
          <a:bodyPr/>
          <a:lstStyle/>
          <a:p>
            <a:pPr lvl="1">
              <a:buFont typeface="Arial" pitchFamily="34" charset="0"/>
              <a:buChar char="•"/>
            </a:pPr>
            <a:r>
              <a:rPr lang="en-GB" dirty="0" smtClean="0"/>
              <a:t>The quality of data is determined by its fitness for (re-)use by data consumers.</a:t>
            </a:r>
          </a:p>
          <a:p>
            <a:pPr lvl="1">
              <a:buFont typeface="Arial" pitchFamily="34" charset="0"/>
              <a:buChar char="•"/>
            </a:pPr>
            <a:r>
              <a:rPr lang="en-GB" dirty="0" smtClean="0"/>
              <a:t>Metadata is “data about data”, i.e. metadata is a type of data.</a:t>
            </a:r>
          </a:p>
          <a:p>
            <a:pPr lvl="2">
              <a:buFont typeface="Wingdings" pitchFamily="2" charset="2"/>
              <a:buChar char="§"/>
            </a:pPr>
            <a:r>
              <a:rPr lang="en-GB" sz="1800" dirty="0" smtClean="0"/>
              <a:t>The same quality considerations apply to data and metadata alike. </a:t>
            </a:r>
          </a:p>
          <a:p>
            <a:pPr lvl="1">
              <a:buFont typeface="Arial" pitchFamily="34" charset="0"/>
              <a:buChar char="•"/>
            </a:pPr>
            <a:r>
              <a:rPr lang="en-GB" dirty="0" smtClean="0"/>
              <a:t>Data quality has multiple dimensions and is about more than the correctness of data.</a:t>
            </a:r>
          </a:p>
          <a:p>
            <a:pPr lvl="2">
              <a:buFont typeface="Wingdings" pitchFamily="2" charset="2"/>
              <a:buChar char="§"/>
            </a:pPr>
            <a:r>
              <a:rPr lang="en-GB" sz="1800" dirty="0" smtClean="0"/>
              <a:t>Accuracy, availability, completeness, conformance, consistency, credibility, </a:t>
            </a:r>
            <a:r>
              <a:rPr lang="en-GB" sz="1800" dirty="0" err="1" smtClean="0"/>
              <a:t>processability</a:t>
            </a:r>
            <a:r>
              <a:rPr lang="en-GB" sz="1800" dirty="0" smtClean="0"/>
              <a:t>, relevance, timeliness.</a:t>
            </a:r>
            <a:endParaRPr lang="en-GB" dirty="0" smtClean="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28</a:t>
            </a:fld>
            <a:endParaRPr lang="en-GB"/>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questions</a:t>
            </a: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29</a:t>
            </a:fld>
            <a:endParaRPr lang="en-GB"/>
          </a:p>
        </p:txBody>
      </p:sp>
      <p:sp>
        <p:nvSpPr>
          <p:cNvPr id="6" name="Content Placeholder 2"/>
          <p:cNvSpPr>
            <a:spLocks noGrp="1"/>
          </p:cNvSpPr>
          <p:nvPr>
            <p:ph sz="quarter" idx="15"/>
          </p:nvPr>
        </p:nvSpPr>
        <p:spPr>
          <a:xfrm>
            <a:off x="1547664" y="1556792"/>
            <a:ext cx="7062936" cy="4419600"/>
          </a:xfrm>
        </p:spPr>
        <p:txBody>
          <a:bodyPr/>
          <a:lstStyle/>
          <a:p>
            <a:pPr marL="0" lvl="1" indent="0">
              <a:buClr>
                <a:srgbClr val="000000"/>
              </a:buClr>
              <a:buNone/>
            </a:pPr>
            <a:r>
              <a:rPr lang="en-GB" dirty="0" smtClean="0">
                <a:solidFill>
                  <a:srgbClr val="000000"/>
                </a:solidFill>
              </a:rPr>
              <a:t>In your opinion, which factors contribute the most to data and/or metadata quality?</a:t>
            </a:r>
          </a:p>
          <a:p>
            <a:pPr marL="0" lvl="1" indent="0">
              <a:buClr>
                <a:srgbClr val="000000"/>
              </a:buClr>
              <a:buNone/>
            </a:pPr>
            <a:endParaRPr lang="en-GB" dirty="0">
              <a:solidFill>
                <a:srgbClr val="000000"/>
              </a:solidFill>
            </a:endParaRPr>
          </a:p>
          <a:p>
            <a:pPr marL="0" lvl="1" indent="0">
              <a:buClr>
                <a:srgbClr val="000000"/>
              </a:buClr>
              <a:buNone/>
            </a:pPr>
            <a:r>
              <a:rPr lang="en-GB" dirty="0" smtClean="0">
                <a:solidFill>
                  <a:srgbClr val="000000"/>
                </a:solidFill>
              </a:rPr>
              <a:t>Improving quality can require time and resources. To which extent would your organisation be willing to </a:t>
            </a:r>
            <a:r>
              <a:rPr lang="en-GB" dirty="0">
                <a:solidFill>
                  <a:srgbClr val="000000"/>
                </a:solidFill>
              </a:rPr>
              <a:t>i</a:t>
            </a:r>
            <a:r>
              <a:rPr lang="en-GB" dirty="0" smtClean="0">
                <a:solidFill>
                  <a:srgbClr val="000000"/>
                </a:solidFill>
              </a:rPr>
              <a:t>nvest in data and/or metadata quality?</a:t>
            </a:r>
          </a:p>
          <a:p>
            <a:pPr marL="0" lvl="1" indent="0">
              <a:buClr>
                <a:srgbClr val="000000"/>
              </a:buClr>
              <a:buNone/>
            </a:pPr>
            <a:endParaRPr lang="en-GB" dirty="0">
              <a:solidFill>
                <a:srgbClr val="000000"/>
              </a:solidFill>
            </a:endParaRPr>
          </a:p>
        </p:txBody>
      </p:sp>
      <p:pic>
        <p:nvPicPr>
          <p:cNvPr id="7" name="Picture 2" descr="C:\Users\loutasn\Downloads\1377268100_tal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556" y="1412776"/>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2198" y="2194093"/>
            <a:ext cx="1277888" cy="184666"/>
          </a:xfrm>
          <a:prstGeom prst="rect">
            <a:avLst/>
          </a:prstGeom>
        </p:spPr>
        <p:txBody>
          <a:bodyPr wrap="square">
            <a:spAutoFit/>
          </a:bodyPr>
          <a:lstStyle/>
          <a:p>
            <a:r>
              <a:rPr lang="en-GB" sz="600" dirty="0"/>
              <a:t> http://www.visualpharm.com</a:t>
            </a:r>
          </a:p>
        </p:txBody>
      </p:sp>
      <p:pic>
        <p:nvPicPr>
          <p:cNvPr id="9" name="Picture 2" descr="C:\Users\loutasn\Downloads\1377268100_tal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878" y="2636912"/>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1520" y="3418229"/>
            <a:ext cx="1277888" cy="184666"/>
          </a:xfrm>
          <a:prstGeom prst="rect">
            <a:avLst/>
          </a:prstGeom>
        </p:spPr>
        <p:txBody>
          <a:bodyPr wrap="square">
            <a:spAutoFit/>
          </a:bodyPr>
          <a:lstStyle/>
          <a:p>
            <a:r>
              <a:rPr lang="en-GB" sz="600" dirty="0"/>
              <a:t> http://www.visualpharm.com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Learning objectives</a:t>
            </a:r>
            <a:endParaRPr lang="en-GB" noProof="0" dirty="0"/>
          </a:p>
        </p:txBody>
      </p:sp>
      <p:sp>
        <p:nvSpPr>
          <p:cNvPr id="3" name="Content Placeholder 2"/>
          <p:cNvSpPr>
            <a:spLocks noGrp="1"/>
          </p:cNvSpPr>
          <p:nvPr>
            <p:ph sz="quarter" idx="15"/>
          </p:nvPr>
        </p:nvSpPr>
        <p:spPr/>
        <p:txBody>
          <a:bodyPr/>
          <a:lstStyle/>
          <a:p>
            <a:pPr marL="0" lvl="1" indent="0">
              <a:buNone/>
            </a:pPr>
            <a:r>
              <a:rPr lang="en-GB" dirty="0" smtClean="0"/>
              <a:t>By the end of this training module you should have an understanding of:</a:t>
            </a:r>
          </a:p>
          <a:p>
            <a:pPr lvl="1"/>
            <a:r>
              <a:rPr lang="en-GB" noProof="0" dirty="0" smtClean="0"/>
              <a:t>What (open) data quality means;</a:t>
            </a:r>
          </a:p>
          <a:p>
            <a:pPr lvl="1"/>
            <a:r>
              <a:rPr lang="en-GB" dirty="0" smtClean="0"/>
              <a:t>The o</a:t>
            </a:r>
            <a:r>
              <a:rPr lang="en-GB" noProof="0" dirty="0" smtClean="0"/>
              <a:t>pen data quality determinants and criteria;</a:t>
            </a:r>
          </a:p>
          <a:p>
            <a:pPr lvl="1"/>
            <a:r>
              <a:rPr lang="en-GB" noProof="0" dirty="0" smtClean="0"/>
              <a:t>Good practices for publishing high-quality (linked) open data.</a:t>
            </a:r>
          </a:p>
          <a:p>
            <a:endParaRPr lang="en-GB" noProof="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a:t>
            </a:fld>
            <a:endParaRPr lang="en-GB" dirty="0"/>
          </a:p>
        </p:txBody>
      </p:sp>
    </p:spTree>
    <p:extLst>
      <p:ext uri="{BB962C8B-B14F-4D97-AF65-F5344CB8AC3E}">
        <p14:creationId xmlns:p14="http://schemas.microsoft.com/office/powerpoint/2010/main" val="9712069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Thank you!</a:t>
            </a:r>
            <a:br>
              <a:rPr lang="en-GB" sz="7200" i="0" dirty="0" smtClean="0">
                <a:solidFill>
                  <a:schemeClr val="accent1"/>
                </a:solidFill>
                <a:latin typeface="Bradley Hand ITC" pitchFamily="66" charset="0"/>
              </a:rPr>
            </a:br>
            <a:r>
              <a:rPr lang="en-GB" sz="4800" i="0" dirty="0" smtClean="0">
                <a:solidFill>
                  <a:schemeClr val="accent1"/>
                </a:solidFill>
                <a:latin typeface="Bradley Hand ITC" pitchFamily="66" charset="0"/>
              </a:rPr>
              <a:t>...and now YOUR questions?</a:t>
            </a:r>
            <a:endParaRPr lang="en-GB" b="0" dirty="0" smtClean="0"/>
          </a:p>
        </p:txBody>
      </p:sp>
      <p:sp>
        <p:nvSpPr>
          <p:cNvPr id="4" name="Slide Number Placeholder 3"/>
          <p:cNvSpPr>
            <a:spLocks noGrp="1"/>
          </p:cNvSpPr>
          <p:nvPr>
            <p:ph type="sldNum" sz="quarter" idx="12"/>
          </p:nvPr>
        </p:nvSpPr>
        <p:spPr/>
        <p:txBody>
          <a:bodyPr/>
          <a:lstStyle/>
          <a:p>
            <a:r>
              <a:rPr lang="en-GB" smtClean="0"/>
              <a:t>Slide </a:t>
            </a:r>
            <a:fld id="{F40CD079-BC3F-4086-BA81-31A79D845B02}" type="slidenum">
              <a:rPr lang="en-GB" smtClean="0"/>
              <a:pPr/>
              <a:t>30</a:t>
            </a:fld>
            <a:endParaRPr lang="en-GB"/>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References</a:t>
            </a:r>
            <a:endParaRPr lang="en-GB" noProof="0" dirty="0"/>
          </a:p>
        </p:txBody>
      </p:sp>
      <p:sp>
        <p:nvSpPr>
          <p:cNvPr id="5" name="Content Placeholder 4"/>
          <p:cNvSpPr>
            <a:spLocks noGrp="1"/>
          </p:cNvSpPr>
          <p:nvPr>
            <p:ph sz="quarter" idx="14"/>
          </p:nvPr>
        </p:nvSpPr>
        <p:spPr>
          <a:xfrm>
            <a:off x="533400" y="1752601"/>
            <a:ext cx="3962400" cy="4628727"/>
          </a:xfrm>
        </p:spPr>
        <p:txBody>
          <a:bodyPr/>
          <a:lstStyle/>
          <a:p>
            <a:pPr lvl="1">
              <a:buFont typeface="Arial" pitchFamily="34" charset="0"/>
              <a:buChar char="•"/>
            </a:pPr>
            <a:r>
              <a:rPr lang="en-GB" sz="800" dirty="0" err="1" smtClean="0"/>
              <a:t>Juran</a:t>
            </a:r>
            <a:r>
              <a:rPr lang="en-GB" sz="800" dirty="0" smtClean="0"/>
              <a:t>, Joseph M. and A. Blanton Godfrey, </a:t>
            </a:r>
            <a:r>
              <a:rPr lang="en-GB" sz="800" dirty="0" err="1" smtClean="0"/>
              <a:t>Juran's</a:t>
            </a:r>
            <a:r>
              <a:rPr lang="en-GB" sz="800" dirty="0" smtClean="0"/>
              <a:t> Quality Handbook, Fifth Edition, p. 2.2, McGraw-Hill, 1999</a:t>
            </a:r>
          </a:p>
          <a:p>
            <a:pPr lvl="1"/>
            <a:r>
              <a:rPr lang="fr-FR" sz="800" dirty="0" smtClean="0"/>
              <a:t>National Information Standards </a:t>
            </a:r>
            <a:r>
              <a:rPr lang="fr-FR" sz="800" dirty="0" err="1" smtClean="0"/>
              <a:t>Organization</a:t>
            </a:r>
            <a:r>
              <a:rPr lang="fr-FR" sz="800" dirty="0" smtClean="0"/>
              <a:t>, http://www.niso.org/publications/press/UnderstandingMetadata.pdf  </a:t>
            </a:r>
            <a:endParaRPr lang="en-GB" sz="800" dirty="0" smtClean="0"/>
          </a:p>
          <a:p>
            <a:pPr lvl="1">
              <a:buFont typeface="Arial" pitchFamily="34" charset="0"/>
              <a:buChar char="•"/>
            </a:pPr>
            <a:r>
              <a:rPr lang="en-GB" sz="800" dirty="0" smtClean="0"/>
              <a:t>Mark David Hansen. Zero Defect Data: Tackling the Corporate Data Quality Problem. 1991. </a:t>
            </a:r>
            <a:r>
              <a:rPr lang="en-GB" sz="800" dirty="0" smtClean="0">
                <a:hlinkClick r:id="rId3"/>
              </a:rPr>
              <a:t>http://dspace.mit.edu/handle/1721.1/13812</a:t>
            </a:r>
            <a:endParaRPr lang="en-GB" sz="800" dirty="0" smtClean="0"/>
          </a:p>
          <a:p>
            <a:pPr lvl="1">
              <a:buFont typeface="Arial" pitchFamily="34" charset="0"/>
              <a:buChar char="•"/>
            </a:pPr>
            <a:r>
              <a:rPr lang="en-GB" sz="800" dirty="0" smtClean="0"/>
              <a:t>Kevin Roebuck. Data Quality: High-impact Strategies  - What You Need to Know: Definitions, Adoptions, Impact, Benefits, Maturity, Vendors. </a:t>
            </a:r>
            <a:r>
              <a:rPr lang="en-GB" sz="800" dirty="0" err="1" smtClean="0"/>
              <a:t>Emereo</a:t>
            </a:r>
            <a:r>
              <a:rPr lang="en-GB" sz="800" dirty="0" smtClean="0"/>
              <a:t> Pty Limited, 2011. </a:t>
            </a:r>
            <a:r>
              <a:rPr lang="en-GB" sz="800" dirty="0" smtClean="0">
                <a:hlinkClick r:id="rId4"/>
              </a:rPr>
              <a:t>http://bit.ly/19Qb6Ov</a:t>
            </a:r>
            <a:endParaRPr lang="en-GB" sz="800" dirty="0" smtClean="0"/>
          </a:p>
          <a:p>
            <a:pPr lvl="1">
              <a:buFont typeface="Arial" pitchFamily="34" charset="0"/>
              <a:buChar char="•"/>
            </a:pPr>
            <a:r>
              <a:rPr lang="en-GB" sz="800" dirty="0" smtClean="0"/>
              <a:t>Thomas R. Bruce, Diane </a:t>
            </a:r>
            <a:r>
              <a:rPr lang="en-GB" sz="800" dirty="0" err="1" smtClean="0"/>
              <a:t>Hillmann</a:t>
            </a:r>
            <a:r>
              <a:rPr lang="en-GB" sz="800" dirty="0" smtClean="0"/>
              <a:t>. The Continuum of Metadata Quality: Defining, Expressing, Exploiting. ALA Editions, 2004. </a:t>
            </a:r>
            <a:r>
              <a:rPr lang="en-GB" sz="800" dirty="0" smtClean="0">
                <a:hlinkClick r:id="rId5"/>
              </a:rPr>
              <a:t>http://www.ecommons.cornell.edu/handle/1813/7895</a:t>
            </a:r>
            <a:endParaRPr lang="en-GB" sz="800" dirty="0" smtClean="0"/>
          </a:p>
          <a:p>
            <a:pPr lvl="1">
              <a:buFont typeface="Arial" pitchFamily="34" charset="0"/>
              <a:buChar char="•"/>
            </a:pPr>
            <a:r>
              <a:rPr lang="en-GB" sz="800" dirty="0" smtClean="0"/>
              <a:t>Sharon Dawes. Open data quality: a practical view.  Open Data Roundtable. October 2012. </a:t>
            </a:r>
            <a:r>
              <a:rPr lang="en-GB" sz="800" dirty="0" smtClean="0">
                <a:hlinkClick r:id="rId6"/>
              </a:rPr>
              <a:t>http://www.slideshare.net/cityhub/sharon-dawes-ctg</a:t>
            </a:r>
            <a:endParaRPr lang="en-GB" sz="800" dirty="0" smtClean="0"/>
          </a:p>
          <a:p>
            <a:pPr lvl="1">
              <a:buFont typeface="Arial" pitchFamily="34" charset="0"/>
              <a:buChar char="•"/>
            </a:pPr>
            <a:r>
              <a:rPr lang="en-GB" sz="800" dirty="0" smtClean="0"/>
              <a:t>Joshua </a:t>
            </a:r>
            <a:r>
              <a:rPr lang="en-GB" sz="800" dirty="0" err="1" smtClean="0"/>
              <a:t>Tauberer</a:t>
            </a:r>
            <a:r>
              <a:rPr lang="en-GB" sz="800" dirty="0" smtClean="0"/>
              <a:t>. Open Government Data. Section 5.2 Data Quality: Precision, Accuracy, and Cost. June 2012.  </a:t>
            </a:r>
            <a:r>
              <a:rPr lang="en-GB" sz="800" dirty="0" smtClean="0">
                <a:hlinkClick r:id="rId7"/>
              </a:rPr>
              <a:t>http://opengovdata.io/2012-02/page/5-2/data-quality-precision-accuracy-and-cost</a:t>
            </a:r>
            <a:endParaRPr lang="en-GB" sz="800" dirty="0" smtClean="0"/>
          </a:p>
          <a:p>
            <a:pPr lvl="1">
              <a:buFont typeface="Arial" pitchFamily="34" charset="0"/>
              <a:buChar char="•"/>
            </a:pPr>
            <a:r>
              <a:rPr lang="en-GB" sz="800" dirty="0" smtClean="0"/>
              <a:t>Stefan </a:t>
            </a:r>
            <a:r>
              <a:rPr lang="en-GB" sz="800" dirty="0" err="1" smtClean="0"/>
              <a:t>Urbanek</a:t>
            </a:r>
            <a:r>
              <a:rPr lang="en-GB" sz="800" dirty="0" smtClean="0"/>
              <a:t>. Data Quality: What is It? January 2011. </a:t>
            </a:r>
            <a:r>
              <a:rPr lang="en-GB" sz="800" dirty="0" smtClean="0">
                <a:hlinkClick r:id="rId8"/>
              </a:rPr>
              <a:t>http://ckan.org/2011/01/20/data-quality-what-is-it/</a:t>
            </a:r>
            <a:endParaRPr lang="en-GB" sz="800" dirty="0" smtClean="0"/>
          </a:p>
          <a:p>
            <a:pPr lvl="1">
              <a:buFont typeface="Arial" pitchFamily="34" charset="0"/>
              <a:buChar char="•"/>
            </a:pPr>
            <a:r>
              <a:rPr lang="en-GB" sz="800" dirty="0" err="1" smtClean="0"/>
              <a:t>Amrapali</a:t>
            </a:r>
            <a:r>
              <a:rPr lang="en-GB" sz="800" dirty="0" smtClean="0"/>
              <a:t> </a:t>
            </a:r>
            <a:r>
              <a:rPr lang="en-GB" sz="800" dirty="0" err="1" smtClean="0"/>
              <a:t>Zaveri</a:t>
            </a:r>
            <a:r>
              <a:rPr lang="en-GB" sz="800" dirty="0" smtClean="0"/>
              <a:t>, </a:t>
            </a:r>
            <a:r>
              <a:rPr lang="en-GB" sz="800" dirty="0" err="1" smtClean="0"/>
              <a:t>Anisa</a:t>
            </a:r>
            <a:r>
              <a:rPr lang="en-GB" sz="800" dirty="0" smtClean="0"/>
              <a:t> </a:t>
            </a:r>
            <a:r>
              <a:rPr lang="en-GB" sz="800" dirty="0" err="1" smtClean="0"/>
              <a:t>Rula</a:t>
            </a:r>
            <a:r>
              <a:rPr lang="en-GB" sz="800" dirty="0" smtClean="0"/>
              <a:t>, Andrea </a:t>
            </a:r>
            <a:r>
              <a:rPr lang="en-GB" sz="800" dirty="0" err="1" smtClean="0"/>
              <a:t>Maurino</a:t>
            </a:r>
            <a:r>
              <a:rPr lang="en-GB" sz="800" dirty="0" smtClean="0"/>
              <a:t>, Ricardo </a:t>
            </a:r>
            <a:r>
              <a:rPr lang="en-GB" sz="800" dirty="0" err="1" smtClean="0"/>
              <a:t>Pietrobon</a:t>
            </a:r>
            <a:r>
              <a:rPr lang="en-GB" sz="800" dirty="0" smtClean="0"/>
              <a:t>, Jens Lehmann, </a:t>
            </a:r>
            <a:r>
              <a:rPr lang="en-GB" sz="800" dirty="0" err="1" smtClean="0"/>
              <a:t>Sören</a:t>
            </a:r>
            <a:r>
              <a:rPr lang="en-GB" sz="800" dirty="0" smtClean="0"/>
              <a:t> Auer. Quality Assessment Methodologies for Linked Open Data. Semantic Web Journal (unpublished), 2012. </a:t>
            </a:r>
            <a:r>
              <a:rPr lang="en-GB" sz="800" dirty="0" smtClean="0">
                <a:hlinkClick r:id="rId9"/>
              </a:rPr>
              <a:t>http://www.semantic-web-journal.net/content/quality-assessment-methodologies-linked-open-data</a:t>
            </a:r>
            <a:endParaRPr lang="en-GB" sz="800" dirty="0" smtClean="0"/>
          </a:p>
          <a:p>
            <a:pPr>
              <a:buFont typeface="Arial" pitchFamily="34" charset="0"/>
              <a:buChar char="•"/>
            </a:pPr>
            <a:endParaRPr lang="en-GB" sz="800" dirty="0" smtClean="0"/>
          </a:p>
          <a:p>
            <a:endParaRPr lang="en-GB" sz="800" dirty="0"/>
          </a:p>
          <a:p>
            <a:endParaRPr lang="en-GB" sz="800" dirty="0"/>
          </a:p>
          <a:p>
            <a:endParaRPr lang="en-GB" sz="800" dirty="0"/>
          </a:p>
        </p:txBody>
      </p:sp>
      <p:sp>
        <p:nvSpPr>
          <p:cNvPr id="6" name="Content Placeholder 5"/>
          <p:cNvSpPr>
            <a:spLocks noGrp="1"/>
          </p:cNvSpPr>
          <p:nvPr>
            <p:ph sz="quarter" idx="15"/>
          </p:nvPr>
        </p:nvSpPr>
        <p:spPr/>
        <p:txBody>
          <a:bodyPr/>
          <a:lstStyle/>
          <a:p>
            <a:pPr lvl="1">
              <a:buFont typeface="Arial" pitchFamily="34" charset="0"/>
              <a:buChar char="•"/>
            </a:pPr>
            <a:r>
              <a:rPr lang="en-GB" sz="800" dirty="0" smtClean="0"/>
              <a:t>ISA Programme. 10 Rules for Persistent URIs. </a:t>
            </a:r>
            <a:r>
              <a:rPr lang="en-GB" sz="800" dirty="0" smtClean="0">
                <a:hlinkClick r:id="rId10"/>
              </a:rPr>
              <a:t>https://joinup.ec.europa.eu/community/semic/document/10-rules-persistent-uris</a:t>
            </a:r>
            <a:endParaRPr lang="en-GB" sz="800" dirty="0" smtClean="0"/>
          </a:p>
          <a:p>
            <a:pPr lvl="1">
              <a:buFont typeface="Arial" pitchFamily="34" charset="0"/>
              <a:buChar char="•"/>
            </a:pPr>
            <a:r>
              <a:rPr lang="en-GB" sz="800" dirty="0" smtClean="0"/>
              <a:t>W3C. Best Practices for Publishing Linked Data. W3C Note 06 June 2013. </a:t>
            </a:r>
            <a:r>
              <a:rPr lang="en-GB" sz="800" dirty="0" smtClean="0">
                <a:hlinkClick r:id="rId11"/>
              </a:rPr>
              <a:t>https://dvcs.w3.org/hg/gld/raw-file/default/bp/index.html</a:t>
            </a:r>
            <a:endParaRPr lang="en-GB" sz="800" dirty="0" smtClean="0"/>
          </a:p>
          <a:p>
            <a:pPr lvl="1">
              <a:buFont typeface="Arial" pitchFamily="34" charset="0"/>
              <a:buChar char="•"/>
            </a:pPr>
            <a:r>
              <a:rPr lang="en-GB" sz="800" dirty="0" smtClean="0"/>
              <a:t>OPQUAST. 72 Open data good practices. </a:t>
            </a:r>
            <a:r>
              <a:rPr lang="en-GB" sz="800" dirty="0" smtClean="0">
                <a:hlinkClick r:id="rId12"/>
              </a:rPr>
              <a:t>http://checklists.opquast.com/en/opendata</a:t>
            </a:r>
            <a:endParaRPr lang="en-GB" sz="800" dirty="0" smtClean="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31</a:t>
            </a:fld>
            <a:endParaRPr lang="en-GB"/>
          </a:p>
        </p:txBody>
      </p:sp>
    </p:spTree>
    <p:extLst>
      <p:ext uri="{BB962C8B-B14F-4D97-AF65-F5344CB8AC3E}">
        <p14:creationId xmlns:p14="http://schemas.microsoft.com/office/powerpoint/2010/main" val="9041272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reading</a:t>
            </a:r>
            <a:endParaRPr lang="en-GB" dirty="0"/>
          </a:p>
        </p:txBody>
      </p:sp>
      <p:sp>
        <p:nvSpPr>
          <p:cNvPr id="5" name="Content Placeholder 4"/>
          <p:cNvSpPr>
            <a:spLocks noGrp="1"/>
          </p:cNvSpPr>
          <p:nvPr>
            <p:ph sz="quarter" idx="15"/>
          </p:nvPr>
        </p:nvSpPr>
        <p:spPr>
          <a:xfrm>
            <a:off x="1475656" y="1752600"/>
            <a:ext cx="7134944" cy="4419600"/>
          </a:xfrm>
        </p:spPr>
        <p:txBody>
          <a:bodyPr/>
          <a:lstStyle/>
          <a:p>
            <a:r>
              <a:rPr lang="en-GB" sz="1800" dirty="0" smtClean="0"/>
              <a:t/>
            </a:r>
            <a:br>
              <a:rPr lang="en-GB" sz="1800" dirty="0" smtClean="0"/>
            </a:br>
            <a:r>
              <a:rPr lang="en-GB" sz="1800" dirty="0" smtClean="0"/>
              <a:t>Joshua </a:t>
            </a:r>
            <a:r>
              <a:rPr lang="en-GB" sz="1800" dirty="0" err="1" smtClean="0"/>
              <a:t>Tauberer</a:t>
            </a:r>
            <a:r>
              <a:rPr lang="en-GB" sz="1800" dirty="0" smtClean="0"/>
              <a:t>. Open Government Data. </a:t>
            </a:r>
            <a:r>
              <a:rPr lang="en-GB" sz="1800" dirty="0" smtClean="0">
                <a:hlinkClick r:id="rId2"/>
              </a:rPr>
              <a:t>http://opengovdata.io/</a:t>
            </a:r>
            <a:endParaRPr lang="en-GB" sz="1800" dirty="0" smtClean="0"/>
          </a:p>
          <a:p>
            <a:endParaRPr lang="en-GB" sz="1800" dirty="0" smtClean="0"/>
          </a:p>
          <a:p>
            <a:endParaRPr lang="en-GB" sz="1800" dirty="0" smtClean="0"/>
          </a:p>
          <a:p>
            <a:endParaRPr lang="en-GB" sz="1800" dirty="0" smtClean="0"/>
          </a:p>
          <a:p>
            <a:r>
              <a:rPr lang="en-GB" sz="1800" dirty="0" err="1" smtClean="0"/>
              <a:t>Juran</a:t>
            </a:r>
            <a:r>
              <a:rPr lang="en-GB" sz="1800" dirty="0" smtClean="0"/>
              <a:t>, Joseph M. and A. Blanton Godfrey, </a:t>
            </a:r>
            <a:r>
              <a:rPr lang="en-GB" sz="1800" dirty="0" err="1" smtClean="0"/>
              <a:t>Juran's</a:t>
            </a:r>
            <a:r>
              <a:rPr lang="en-GB" sz="1800" dirty="0" smtClean="0"/>
              <a:t> Quality Handbook</a:t>
            </a:r>
          </a:p>
          <a:p>
            <a:endParaRPr lang="en-GB" sz="1800" dirty="0"/>
          </a:p>
        </p:txBody>
      </p:sp>
      <p:sp>
        <p:nvSpPr>
          <p:cNvPr id="3" name="Slide Number Placeholder 2"/>
          <p:cNvSpPr>
            <a:spLocks noGrp="1"/>
          </p:cNvSpPr>
          <p:nvPr>
            <p:ph type="sldNum" sz="quarter" idx="18"/>
          </p:nvPr>
        </p:nvSpPr>
        <p:spPr/>
        <p:txBody>
          <a:bodyPr/>
          <a:lstStyle/>
          <a:p>
            <a:r>
              <a:rPr lang="en-GB" smtClean="0"/>
              <a:t>Slide </a:t>
            </a:r>
            <a:fld id="{7703A140-4BD5-4963-8DDB-02EE24C99514}" type="slidenum">
              <a:rPr lang="en-GB" smtClean="0"/>
              <a:pPr/>
              <a:t>32</a:t>
            </a:fld>
            <a:endParaRPr lang="en-GB"/>
          </a:p>
        </p:txBody>
      </p:sp>
      <p:pic>
        <p:nvPicPr>
          <p:cNvPr id="8" name="Picture 2" descr="http://opengovdata.io/static/ogdbook/cover.jpeg"/>
          <p:cNvPicPr>
            <a:picLocks noChangeAspect="1" noChangeArrowheads="1"/>
          </p:cNvPicPr>
          <p:nvPr/>
        </p:nvPicPr>
        <p:blipFill>
          <a:blip r:embed="rId3" cstate="print"/>
          <a:srcRect/>
          <a:stretch>
            <a:fillRect/>
          </a:stretch>
        </p:blipFill>
        <p:spPr bwMode="auto">
          <a:xfrm>
            <a:off x="421314" y="1628800"/>
            <a:ext cx="766310" cy="1226096"/>
          </a:xfrm>
          <a:prstGeom prst="rect">
            <a:avLst/>
          </a:prstGeom>
          <a:ln>
            <a:noFill/>
          </a:ln>
          <a:effectLst>
            <a:outerShdw blurRad="292100" dist="139700" dir="2700000" algn="tl" rotWithShape="0">
              <a:srgbClr val="333333">
                <a:alpha val="65000"/>
              </a:srgbClr>
            </a:outerShdw>
          </a:effectLst>
        </p:spPr>
      </p:pic>
      <p:pic>
        <p:nvPicPr>
          <p:cNvPr id="37890" name="Picture 2" descr="Front Cover"/>
          <p:cNvPicPr>
            <a:picLocks noChangeAspect="1" noChangeArrowheads="1"/>
          </p:cNvPicPr>
          <p:nvPr/>
        </p:nvPicPr>
        <p:blipFill>
          <a:blip r:embed="rId4" cstate="print"/>
          <a:srcRect/>
          <a:stretch>
            <a:fillRect/>
          </a:stretch>
        </p:blipFill>
        <p:spPr bwMode="auto">
          <a:xfrm>
            <a:off x="395536" y="3284984"/>
            <a:ext cx="841748" cy="10587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Related projects and initiatives</a:t>
            </a:r>
            <a:endParaRPr lang="en-GB" dirty="0"/>
          </a:p>
        </p:txBody>
      </p:sp>
      <p:sp>
        <p:nvSpPr>
          <p:cNvPr id="3" name="Content Placeholder 2"/>
          <p:cNvSpPr>
            <a:spLocks noGrp="1"/>
          </p:cNvSpPr>
          <p:nvPr>
            <p:ph sz="quarter" idx="15"/>
          </p:nvPr>
        </p:nvSpPr>
        <p:spPr>
          <a:xfrm>
            <a:off x="1403648" y="1752600"/>
            <a:ext cx="7206952" cy="4419600"/>
          </a:xfrm>
        </p:spPr>
        <p:txBody>
          <a:bodyPr/>
          <a:lstStyle/>
          <a:p>
            <a:r>
              <a:rPr lang="en-GB" dirty="0" smtClean="0"/>
              <a:t>Best Practices for Publishing Linked Data. </a:t>
            </a:r>
            <a:r>
              <a:rPr lang="en-GB" dirty="0" smtClean="0">
                <a:hlinkClick r:id="rId2"/>
              </a:rPr>
              <a:t>https://dvcs.w3.org/hg/gld/raw-file/default/bp/index.html</a:t>
            </a:r>
            <a:endParaRPr lang="en-GB" dirty="0" smtClean="0"/>
          </a:p>
          <a:p>
            <a:r>
              <a:rPr lang="en-GB" dirty="0" smtClean="0"/>
              <a:t>OPQUAST. Open data good practices. </a:t>
            </a:r>
            <a:r>
              <a:rPr lang="en-GB" dirty="0" smtClean="0">
                <a:hlinkClick r:id="rId3"/>
              </a:rPr>
              <a:t>http://checklists.opquast.com/en/opendata</a:t>
            </a:r>
            <a:r>
              <a:rPr lang="en-GB" dirty="0" smtClean="0"/>
              <a:t> </a:t>
            </a:r>
          </a:p>
          <a:p>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33</a:t>
            </a:fld>
            <a:endParaRPr lang="en-GB"/>
          </a:p>
        </p:txBody>
      </p:sp>
      <p:pic>
        <p:nvPicPr>
          <p:cNvPr id="5" name="Picture 19" descr="https://encrypted-tbn2.gstatic.com/images?q=tbn:ANd9GcQfdYAVhInu_Bg8m6_fSN-qjNrDdCSuq3lcFIa5qZTobhOb6vu15Q"/>
          <p:cNvPicPr>
            <a:picLocks noChangeAspect="1" noChangeArrowheads="1"/>
          </p:cNvPicPr>
          <p:nvPr/>
        </p:nvPicPr>
        <p:blipFill>
          <a:blip r:embed="rId4" cstate="print"/>
          <a:srcRect/>
          <a:stretch>
            <a:fillRect/>
          </a:stretch>
        </p:blipFill>
        <p:spPr bwMode="auto">
          <a:xfrm>
            <a:off x="539552" y="1772816"/>
            <a:ext cx="648072" cy="440784"/>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5" cstate="print"/>
          <a:srcRect/>
          <a:stretch>
            <a:fillRect/>
          </a:stretch>
        </p:blipFill>
        <p:spPr bwMode="auto">
          <a:xfrm>
            <a:off x="395536" y="2564904"/>
            <a:ext cx="864096" cy="30397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Be part of our team...</a:t>
            </a:r>
            <a:endParaRPr lang="en-GB" sz="2800" dirty="0"/>
          </a:p>
        </p:txBody>
      </p:sp>
      <p:sp>
        <p:nvSpPr>
          <p:cNvPr id="35" name="Slide Number Placeholder 34"/>
          <p:cNvSpPr>
            <a:spLocks noGrp="1"/>
          </p:cNvSpPr>
          <p:nvPr>
            <p:ph type="sldNum" sz="quarter" idx="18"/>
          </p:nvPr>
        </p:nvSpPr>
        <p:spPr/>
        <p:txBody>
          <a:bodyPr/>
          <a:lstStyle/>
          <a:p>
            <a:r>
              <a:rPr lang="en-GB" smtClean="0"/>
              <a:t>Slide </a:t>
            </a:r>
            <a:fld id="{F40CD079-BC3F-4086-BA81-31A79D845B02}" type="slidenum">
              <a:rPr lang="en-GB" smtClean="0"/>
              <a:pPr/>
              <a:t>34</a:t>
            </a:fld>
            <a:endParaRPr lang="en-GB"/>
          </a:p>
        </p:txBody>
      </p:sp>
      <p:sp>
        <p:nvSpPr>
          <p:cNvPr id="7" name="TextBox 6"/>
          <p:cNvSpPr txBox="1"/>
          <p:nvPr/>
        </p:nvSpPr>
        <p:spPr>
          <a:xfrm>
            <a:off x="899592" y="1916832"/>
            <a:ext cx="2952328" cy="648997"/>
          </a:xfrm>
          <a:prstGeom prst="rect">
            <a:avLst/>
          </a:prstGeom>
          <a:solidFill>
            <a:schemeClr val="accent4">
              <a:lumMod val="75000"/>
            </a:schemeClr>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Find us on</a:t>
            </a:r>
            <a:endParaRPr lang="en-GB" sz="2800" b="1" i="1" dirty="0">
              <a:solidFill>
                <a:schemeClr val="bg1"/>
              </a:solidFill>
              <a:latin typeface="+mj-lt"/>
              <a:cs typeface="Arial" pitchFamily="34" charset="0"/>
            </a:endParaRPr>
          </a:p>
        </p:txBody>
      </p:sp>
      <p:sp>
        <p:nvSpPr>
          <p:cNvPr id="10" name="TextBox 9"/>
          <p:cNvSpPr txBox="1"/>
          <p:nvPr/>
        </p:nvSpPr>
        <p:spPr>
          <a:xfrm>
            <a:off x="5076056" y="4292171"/>
            <a:ext cx="2952328" cy="648997"/>
          </a:xfrm>
          <a:prstGeom prst="rect">
            <a:avLst/>
          </a:prstGeom>
          <a:solidFill>
            <a:schemeClr val="accent2"/>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Contact us</a:t>
            </a:r>
            <a:endParaRPr lang="en-GB" sz="2800" b="1" i="1" dirty="0">
              <a:solidFill>
                <a:schemeClr val="bg1"/>
              </a:solidFill>
              <a:latin typeface="+mj-lt"/>
              <a:cs typeface="Arial" pitchFamily="34" charset="0"/>
            </a:endParaRPr>
          </a:p>
        </p:txBody>
      </p:sp>
      <p:sp>
        <p:nvSpPr>
          <p:cNvPr id="19" name="TextBox 18"/>
          <p:cNvSpPr txBox="1"/>
          <p:nvPr/>
        </p:nvSpPr>
        <p:spPr>
          <a:xfrm>
            <a:off x="5076056" y="1916832"/>
            <a:ext cx="2952328" cy="648997"/>
          </a:xfrm>
          <a:prstGeom prst="rect">
            <a:avLst/>
          </a:prstGeom>
          <a:solidFill>
            <a:schemeClr val="accent1"/>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Join us on</a:t>
            </a:r>
            <a:endParaRPr lang="en-GB" sz="2800" b="1" i="1" dirty="0">
              <a:solidFill>
                <a:schemeClr val="bg1"/>
              </a:solidFill>
              <a:latin typeface="+mj-lt"/>
              <a:cs typeface="Arial" pitchFamily="34" charset="0"/>
            </a:endParaRPr>
          </a:p>
        </p:txBody>
      </p:sp>
      <p:sp>
        <p:nvSpPr>
          <p:cNvPr id="23" name="TextBox 22"/>
          <p:cNvSpPr txBox="1"/>
          <p:nvPr/>
        </p:nvSpPr>
        <p:spPr>
          <a:xfrm>
            <a:off x="971600" y="4293096"/>
            <a:ext cx="2880320" cy="648997"/>
          </a:xfrm>
          <a:prstGeom prst="rect">
            <a:avLst/>
          </a:prstGeom>
          <a:solidFill>
            <a:schemeClr val="accent5"/>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Follow us</a:t>
            </a:r>
            <a:endParaRPr lang="en-GB" sz="2800" b="1" i="1" dirty="0">
              <a:solidFill>
                <a:schemeClr val="bg1"/>
              </a:solidFill>
              <a:latin typeface="+mj-lt"/>
              <a:cs typeface="Arial" pitchFamily="34" charset="0"/>
            </a:endParaRPr>
          </a:p>
        </p:txBody>
      </p:sp>
      <p:pic>
        <p:nvPicPr>
          <p:cNvPr id="64514" name="Picture 2" descr="http://iwebask.com/blog/wp-content/uploads/2012/06/slideshare-marketing-content.jpg">
            <a:hlinkClick r:id="rId2"/>
          </p:cNvPr>
          <p:cNvPicPr>
            <a:picLocks noChangeAspect="1" noChangeArrowheads="1"/>
          </p:cNvPicPr>
          <p:nvPr/>
        </p:nvPicPr>
        <p:blipFill>
          <a:blip r:embed="rId3" cstate="print"/>
          <a:srcRect r="70772"/>
          <a:stretch>
            <a:fillRect/>
          </a:stretch>
        </p:blipFill>
        <p:spPr bwMode="auto">
          <a:xfrm>
            <a:off x="852382" y="2730406"/>
            <a:ext cx="366636" cy="432048"/>
          </a:xfrm>
          <a:prstGeom prst="rect">
            <a:avLst/>
          </a:prstGeom>
          <a:noFill/>
        </p:spPr>
      </p:pic>
      <p:sp>
        <p:nvSpPr>
          <p:cNvPr id="26" name="Rectangle 25"/>
          <p:cNvSpPr/>
          <p:nvPr/>
        </p:nvSpPr>
        <p:spPr>
          <a:xfrm>
            <a:off x="1272280" y="2751892"/>
            <a:ext cx="3170612" cy="523220"/>
          </a:xfrm>
          <a:prstGeom prst="rect">
            <a:avLst/>
          </a:prstGeom>
        </p:spPr>
        <p:txBody>
          <a:bodyPr wrap="none">
            <a:spAutoFit/>
          </a:bodyPr>
          <a:lstStyle/>
          <a:p>
            <a:r>
              <a:rPr lang="en-GB" sz="1600" dirty="0" smtClean="0">
                <a:hlinkClick r:id="rId4"/>
              </a:rPr>
              <a:t>Open Data Support</a:t>
            </a:r>
            <a:endParaRPr lang="en-GB" sz="1600" dirty="0" smtClean="0"/>
          </a:p>
          <a:p>
            <a:r>
              <a:rPr lang="en-GB" sz="1200" dirty="0" smtClean="0"/>
              <a:t>http://www.slideshare.net/OpenDataSupport</a:t>
            </a:r>
            <a:endParaRPr lang="en-GB" sz="1200" dirty="0"/>
          </a:p>
        </p:txBody>
      </p:sp>
      <p:pic>
        <p:nvPicPr>
          <p:cNvPr id="64516" name="Picture 4" descr="image"/>
          <p:cNvPicPr>
            <a:picLocks noChangeAspect="1" noChangeArrowheads="1"/>
          </p:cNvPicPr>
          <p:nvPr/>
        </p:nvPicPr>
        <p:blipFill>
          <a:blip r:embed="rId5" cstate="print"/>
          <a:srcRect/>
          <a:stretch>
            <a:fillRect/>
          </a:stretch>
        </p:blipFill>
        <p:spPr bwMode="auto">
          <a:xfrm>
            <a:off x="5028845" y="2730406"/>
            <a:ext cx="720081" cy="708670"/>
          </a:xfrm>
          <a:prstGeom prst="rect">
            <a:avLst/>
          </a:prstGeom>
          <a:noFill/>
        </p:spPr>
      </p:pic>
      <p:sp>
        <p:nvSpPr>
          <p:cNvPr id="28" name="Rectangle 27"/>
          <p:cNvSpPr/>
          <p:nvPr/>
        </p:nvSpPr>
        <p:spPr>
          <a:xfrm>
            <a:off x="4956838" y="3522494"/>
            <a:ext cx="3071546" cy="338554"/>
          </a:xfrm>
          <a:prstGeom prst="rect">
            <a:avLst/>
          </a:prstGeom>
        </p:spPr>
        <p:txBody>
          <a:bodyPr wrap="none">
            <a:spAutoFit/>
          </a:bodyPr>
          <a:lstStyle/>
          <a:p>
            <a:r>
              <a:rPr lang="en-GB" sz="1600" dirty="0" smtClean="0">
                <a:hlinkClick r:id="rId6"/>
              </a:rPr>
              <a:t>http://www.opendatasupport.eu</a:t>
            </a:r>
            <a:r>
              <a:rPr lang="en-GB" sz="1600" dirty="0" smtClean="0"/>
              <a:t> </a:t>
            </a:r>
            <a:endParaRPr lang="en-GB" sz="1600" dirty="0"/>
          </a:p>
        </p:txBody>
      </p:sp>
      <p:pic>
        <p:nvPicPr>
          <p:cNvPr id="64518" name="Picture 6" descr="http://www.collaboration133.com/wp-content/uploads/2011/12/linkedin-icon.png">
            <a:hlinkClick r:id="rId7"/>
          </p:cNvPr>
          <p:cNvPicPr>
            <a:picLocks noChangeAspect="1" noChangeArrowheads="1"/>
          </p:cNvPicPr>
          <p:nvPr/>
        </p:nvPicPr>
        <p:blipFill>
          <a:blip r:embed="rId8" cstate="print"/>
          <a:srcRect/>
          <a:stretch>
            <a:fillRect/>
          </a:stretch>
        </p:blipFill>
        <p:spPr bwMode="auto">
          <a:xfrm>
            <a:off x="900640" y="3491483"/>
            <a:ext cx="271089" cy="288032"/>
          </a:xfrm>
          <a:prstGeom prst="rect">
            <a:avLst/>
          </a:prstGeom>
          <a:noFill/>
        </p:spPr>
      </p:pic>
      <p:sp>
        <p:nvSpPr>
          <p:cNvPr id="30" name="Rectangle 29"/>
          <p:cNvSpPr/>
          <p:nvPr/>
        </p:nvSpPr>
        <p:spPr>
          <a:xfrm>
            <a:off x="1284430" y="3440960"/>
            <a:ext cx="1952779" cy="523220"/>
          </a:xfrm>
          <a:prstGeom prst="rect">
            <a:avLst/>
          </a:prstGeom>
        </p:spPr>
        <p:txBody>
          <a:bodyPr wrap="none">
            <a:spAutoFit/>
          </a:bodyPr>
          <a:lstStyle/>
          <a:p>
            <a:r>
              <a:rPr lang="en-GB" sz="1600" dirty="0" smtClean="0">
                <a:hlinkClick r:id="rId9"/>
              </a:rPr>
              <a:t>Open Data Support</a:t>
            </a:r>
            <a:endParaRPr lang="en-GB" sz="1600" dirty="0" smtClean="0"/>
          </a:p>
          <a:p>
            <a:r>
              <a:rPr lang="en-GB" sz="1200" dirty="0" smtClean="0"/>
              <a:t>http://goo.gl/y9ZZI</a:t>
            </a:r>
            <a:endParaRPr lang="en-GB" sz="1200" dirty="0"/>
          </a:p>
        </p:txBody>
      </p:sp>
      <p:pic>
        <p:nvPicPr>
          <p:cNvPr id="64520" name="Picture 8" descr="http://info.hjmt.com/Portals/150282/images/Twitter_Logo.gif">
            <a:hlinkClick r:id="rId10"/>
          </p:cNvPr>
          <p:cNvPicPr>
            <a:picLocks noChangeAspect="1" noChangeArrowheads="1"/>
          </p:cNvPicPr>
          <p:nvPr/>
        </p:nvPicPr>
        <p:blipFill>
          <a:blip r:embed="rId11" cstate="print"/>
          <a:srcRect/>
          <a:stretch>
            <a:fillRect/>
          </a:stretch>
        </p:blipFill>
        <p:spPr bwMode="auto">
          <a:xfrm>
            <a:off x="971600" y="5135706"/>
            <a:ext cx="288031" cy="288031"/>
          </a:xfrm>
          <a:prstGeom prst="rect">
            <a:avLst/>
          </a:prstGeom>
          <a:noFill/>
        </p:spPr>
      </p:pic>
      <p:sp>
        <p:nvSpPr>
          <p:cNvPr id="32" name="Rectangle 31"/>
          <p:cNvSpPr/>
          <p:nvPr/>
        </p:nvSpPr>
        <p:spPr>
          <a:xfrm>
            <a:off x="1307131" y="5085184"/>
            <a:ext cx="2045753" cy="338554"/>
          </a:xfrm>
          <a:prstGeom prst="rect">
            <a:avLst/>
          </a:prstGeom>
        </p:spPr>
        <p:txBody>
          <a:bodyPr wrap="none">
            <a:spAutoFit/>
          </a:bodyPr>
          <a:lstStyle/>
          <a:p>
            <a:r>
              <a:rPr lang="en-GB" sz="1600" dirty="0" smtClean="0">
                <a:hlinkClick r:id="rId12"/>
              </a:rPr>
              <a:t>@OpenDataSupport</a:t>
            </a:r>
            <a:endParaRPr lang="en-GB" sz="1600" dirty="0"/>
          </a:p>
        </p:txBody>
      </p:sp>
      <p:pic>
        <p:nvPicPr>
          <p:cNvPr id="33" name="Picture 2" descr="Go to the home page">
            <a:hlinkClick r:id="rId13" tooltip="Go to the home page"/>
          </p:cNvPr>
          <p:cNvPicPr>
            <a:picLocks noChangeAspect="1" noChangeArrowheads="1"/>
          </p:cNvPicPr>
          <p:nvPr/>
        </p:nvPicPr>
        <p:blipFill>
          <a:blip r:embed="rId14" cstate="print"/>
          <a:srcRect/>
          <a:stretch>
            <a:fillRect/>
          </a:stretch>
        </p:blipFill>
        <p:spPr bwMode="auto">
          <a:xfrm>
            <a:off x="5892942" y="2802414"/>
            <a:ext cx="1676400" cy="619126"/>
          </a:xfrm>
          <a:prstGeom prst="rect">
            <a:avLst/>
          </a:prstGeom>
          <a:noFill/>
        </p:spPr>
      </p:pic>
      <p:sp>
        <p:nvSpPr>
          <p:cNvPr id="34" name="Rectangle 33"/>
          <p:cNvSpPr/>
          <p:nvPr/>
        </p:nvSpPr>
        <p:spPr>
          <a:xfrm>
            <a:off x="5004048" y="5076473"/>
            <a:ext cx="3456384" cy="338554"/>
          </a:xfrm>
          <a:prstGeom prst="rect">
            <a:avLst/>
          </a:prstGeom>
        </p:spPr>
        <p:txBody>
          <a:bodyPr wrap="square">
            <a:spAutoFit/>
          </a:bodyPr>
          <a:lstStyle/>
          <a:p>
            <a:pPr marL="0" lvl="2">
              <a:defRPr/>
            </a:pPr>
            <a:r>
              <a:rPr lang="en-GB" sz="1600" dirty="0" smtClean="0">
                <a:hlinkClick r:id="rId15"/>
              </a:rPr>
              <a:t>contact@opendatasupport.eu</a:t>
            </a:r>
            <a:r>
              <a:rPr lang="en-GB" sz="1600" dirty="0" smtClean="0"/>
              <a:t> </a:t>
            </a:r>
            <a:endParaRPr lang="en-GB"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a:t>
            </a:r>
            <a:endParaRPr lang="en-GB" dirty="0"/>
          </a:p>
        </p:txBody>
      </p:sp>
      <p:sp>
        <p:nvSpPr>
          <p:cNvPr id="3" name="Content Placeholder 2"/>
          <p:cNvSpPr>
            <a:spLocks noGrp="1"/>
          </p:cNvSpPr>
          <p:nvPr>
            <p:ph sz="quarter" idx="15"/>
          </p:nvPr>
        </p:nvSpPr>
        <p:spPr/>
        <p:txBody>
          <a:bodyPr/>
          <a:lstStyle/>
          <a:p>
            <a:r>
              <a:rPr lang="en-GB" dirty="0" smtClean="0"/>
              <a:t>This </a:t>
            </a:r>
            <a:r>
              <a:rPr lang="en-GB" smtClean="0"/>
              <a:t>modules contains...</a:t>
            </a:r>
            <a:endParaRPr lang="en-GB" dirty="0" smtClean="0"/>
          </a:p>
          <a:p>
            <a:pPr>
              <a:buFont typeface="Arial" pitchFamily="34" charset="0"/>
              <a:buChar char="•"/>
            </a:pPr>
            <a:r>
              <a:rPr lang="en-GB" dirty="0" smtClean="0"/>
              <a:t>A definition of data quality;</a:t>
            </a:r>
          </a:p>
          <a:p>
            <a:pPr>
              <a:buFont typeface="Arial" pitchFamily="34" charset="0"/>
              <a:buChar char="•"/>
            </a:pPr>
            <a:r>
              <a:rPr lang="en-GB" dirty="0" smtClean="0"/>
              <a:t>An overview of the dimensions of data and metadata quality; </a:t>
            </a:r>
          </a:p>
          <a:p>
            <a:pPr lvl="1">
              <a:buFont typeface="Arial" pitchFamily="34" charset="0"/>
              <a:buChar char="•"/>
            </a:pPr>
            <a:r>
              <a:rPr lang="en-GB" dirty="0" smtClean="0"/>
              <a:t>A selection of best practices for publishing good quality data and metadata.</a:t>
            </a:r>
          </a:p>
          <a:p>
            <a:pPr>
              <a:buFont typeface="Arial" pitchFamily="34" charset="0"/>
              <a:buChar char="•"/>
            </a:pP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4</a:t>
            </a:fld>
            <a:endParaRPr lang="en-GB"/>
          </a:p>
        </p:txBody>
      </p:sp>
      <p:sp>
        <p:nvSpPr>
          <p:cNvPr id="5" name="TextBox 4"/>
          <p:cNvSpPr txBox="1"/>
          <p:nvPr/>
        </p:nvSpPr>
        <p:spPr>
          <a:xfrm>
            <a:off x="899592" y="4641759"/>
            <a:ext cx="7344816" cy="587441"/>
          </a:xfrm>
          <a:prstGeom prst="rect">
            <a:avLst/>
          </a:prstGeom>
          <a:solidFill>
            <a:schemeClr val="accent4">
              <a:lumMod val="75000"/>
            </a:schemeClr>
          </a:solidFill>
        </p:spPr>
        <p:txBody>
          <a:bodyPr wrap="square" lIns="216000" tIns="108000" rIns="108000" bIns="108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i="1" dirty="0" smtClean="0">
                <a:solidFill>
                  <a:schemeClr val="bg1"/>
                </a:solidFill>
                <a:latin typeface="+mj-lt"/>
                <a:cs typeface="Arial" pitchFamily="34" charset="0"/>
              </a:rPr>
              <a:t>Find more on: </a:t>
            </a:r>
            <a:r>
              <a:rPr lang="en-GB" sz="2400" b="1" i="1" dirty="0" smtClean="0">
                <a:solidFill>
                  <a:schemeClr val="bg1"/>
                </a:solidFill>
                <a:latin typeface="+mj-lt"/>
                <a:cs typeface="Arial" pitchFamily="34" charset="0"/>
              </a:rPr>
              <a:t>training.opendatasupport.eu</a:t>
            </a:r>
            <a:endParaRPr lang="en-GB" sz="2400" b="1" i="1" dirty="0">
              <a:solidFill>
                <a:schemeClr val="bg1"/>
              </a:solidFill>
              <a:latin typeface="+mj-lt"/>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data (and metadata) quality?</a:t>
            </a:r>
            <a:endParaRPr lang="en-GB" dirty="0"/>
          </a:p>
        </p:txBody>
      </p:sp>
      <p:sp>
        <p:nvSpPr>
          <p:cNvPr id="3" name="Content Placeholder 2"/>
          <p:cNvSpPr>
            <a:spLocks noGrp="1"/>
          </p:cNvSpPr>
          <p:nvPr>
            <p:ph sz="quarter" idx="15"/>
          </p:nvPr>
        </p:nvSpPr>
        <p:spPr/>
        <p:txBody>
          <a:bodyPr/>
          <a:lstStyle/>
          <a:p>
            <a:r>
              <a:rPr lang="en-GB" i="1" dirty="0" smtClean="0">
                <a:solidFill>
                  <a:schemeClr val="accent1"/>
                </a:solidFill>
              </a:rPr>
              <a:t>Data is of high quality "if they are fit for their intended uses in operations, decision making and planning."</a:t>
            </a:r>
          </a:p>
          <a:p>
            <a:pPr algn="ctr"/>
            <a:endParaRPr lang="en-GB" dirty="0" smtClean="0"/>
          </a:p>
          <a:p>
            <a:r>
              <a:rPr lang="en-GB" dirty="0" smtClean="0"/>
              <a:t>Or more specifically:</a:t>
            </a:r>
          </a:p>
          <a:p>
            <a:endParaRPr lang="en-GB" dirty="0" smtClean="0"/>
          </a:p>
          <a:p>
            <a:r>
              <a:rPr lang="en-GB" i="1" dirty="0" smtClean="0">
                <a:solidFill>
                  <a:schemeClr val="accent1"/>
                </a:solidFill>
              </a:rPr>
              <a:t>“High quality data are accurate, available, complete, conformant, consistent, credible, </a:t>
            </a:r>
            <a:r>
              <a:rPr lang="en-GB" i="1" dirty="0" err="1" smtClean="0">
                <a:solidFill>
                  <a:schemeClr val="accent1"/>
                </a:solidFill>
              </a:rPr>
              <a:t>processable</a:t>
            </a:r>
            <a:r>
              <a:rPr lang="en-GB" i="1" dirty="0" smtClean="0">
                <a:solidFill>
                  <a:schemeClr val="accent1"/>
                </a:solidFill>
              </a:rPr>
              <a:t>, relevant and timely.”</a:t>
            </a:r>
          </a:p>
          <a:p>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5</a:t>
            </a:fld>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The data quality dimensions</a:t>
            </a:r>
            <a:r>
              <a:rPr lang="en-GB" sz="8800" i="0" dirty="0" smtClean="0">
                <a:solidFill>
                  <a:schemeClr val="accent1"/>
                </a:solidFill>
                <a:latin typeface="Bradley Hand ITC" pitchFamily="66" charset="0"/>
              </a:rPr>
              <a:t/>
            </a:r>
            <a:br>
              <a:rPr lang="en-GB" sz="8800" i="0" dirty="0" smtClean="0">
                <a:solidFill>
                  <a:schemeClr val="accent1"/>
                </a:solidFill>
                <a:latin typeface="Bradley Hand ITC" pitchFamily="66" charset="0"/>
              </a:rPr>
            </a:br>
            <a:r>
              <a:rPr lang="en-GB" b="0" dirty="0" smtClean="0"/>
              <a:t> What are the main dimensions to be taken into account for delivering good quality (meta)data?</a:t>
            </a:r>
            <a:endParaRPr lang="en-GB" b="0" dirty="0">
              <a:solidFill>
                <a:schemeClr val="accent1"/>
              </a:solidFill>
            </a:endParaRPr>
          </a:p>
        </p:txBody>
      </p:sp>
      <p:sp>
        <p:nvSpPr>
          <p:cNvPr id="4" name="Slide Number Placeholder 3"/>
          <p:cNvSpPr>
            <a:spLocks noGrp="1"/>
          </p:cNvSpPr>
          <p:nvPr>
            <p:ph type="sldNum" sz="quarter" idx="12"/>
          </p:nvPr>
        </p:nvSpPr>
        <p:spPr/>
        <p:txBody>
          <a:bodyPr/>
          <a:lstStyle/>
          <a:p>
            <a:r>
              <a:rPr lang="en-GB" smtClean="0"/>
              <a:t>Slide </a:t>
            </a:r>
            <a:fld id="{F40CD079-BC3F-4086-BA81-31A79D845B02}" type="slidenum">
              <a:rPr lang="en-GB" smtClean="0"/>
              <a:pPr/>
              <a:t>6</a:t>
            </a:fld>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quality dimensions</a:t>
            </a:r>
            <a:endParaRPr lang="en-GB" dirty="0"/>
          </a:p>
        </p:txBody>
      </p:sp>
      <p:sp>
        <p:nvSpPr>
          <p:cNvPr id="3" name="Content Placeholder 2"/>
          <p:cNvSpPr>
            <a:spLocks noGrp="1"/>
          </p:cNvSpPr>
          <p:nvPr>
            <p:ph sz="quarter" idx="15"/>
          </p:nvPr>
        </p:nvSpPr>
        <p:spPr/>
        <p:txBody>
          <a:bodyPr/>
          <a:lstStyle/>
          <a:p>
            <a:pPr lvl="1"/>
            <a:r>
              <a:rPr lang="en-GB" sz="1800" b="1" dirty="0" smtClean="0"/>
              <a:t>Accuracy</a:t>
            </a:r>
            <a:r>
              <a:rPr lang="en-GB" sz="1800" dirty="0" smtClean="0"/>
              <a:t>: is the data correctly representing the real-world entity or event?</a:t>
            </a:r>
          </a:p>
          <a:p>
            <a:pPr lvl="1"/>
            <a:r>
              <a:rPr lang="en-GB" sz="1800" b="1" dirty="0" smtClean="0"/>
              <a:t>Availability</a:t>
            </a:r>
            <a:r>
              <a:rPr lang="en-GB" sz="1800" dirty="0" smtClean="0"/>
              <a:t>: Can the data be accessed now and over time?</a:t>
            </a:r>
          </a:p>
          <a:p>
            <a:pPr lvl="1"/>
            <a:r>
              <a:rPr lang="en-GB" sz="1800" b="1" dirty="0" smtClean="0"/>
              <a:t>Completeness</a:t>
            </a:r>
            <a:r>
              <a:rPr lang="en-GB" sz="1800" dirty="0" smtClean="0"/>
              <a:t>: Does the data include all data items representing the entity or event?</a:t>
            </a:r>
          </a:p>
          <a:p>
            <a:pPr lvl="1"/>
            <a:r>
              <a:rPr lang="en-GB" sz="1800" b="1" dirty="0" smtClean="0"/>
              <a:t>Conformance</a:t>
            </a:r>
            <a:r>
              <a:rPr lang="en-GB" sz="1800" dirty="0" smtClean="0"/>
              <a:t>: Is the data following accepted standards?</a:t>
            </a:r>
          </a:p>
          <a:p>
            <a:pPr lvl="1"/>
            <a:r>
              <a:rPr lang="en-GB" sz="1800" b="1" dirty="0" smtClean="0"/>
              <a:t>Consistency</a:t>
            </a:r>
            <a:r>
              <a:rPr lang="en-GB" sz="1800" dirty="0" smtClean="0"/>
              <a:t>: Is the data not containing contradictions?</a:t>
            </a:r>
          </a:p>
          <a:p>
            <a:pPr lvl="1"/>
            <a:r>
              <a:rPr lang="en-GB" sz="1800" b="1" dirty="0" smtClean="0"/>
              <a:t>Credibility</a:t>
            </a:r>
            <a:r>
              <a:rPr lang="en-GB" sz="1800" dirty="0" smtClean="0"/>
              <a:t>: Is the data based on trustworthy sources?</a:t>
            </a:r>
          </a:p>
          <a:p>
            <a:pPr lvl="1"/>
            <a:r>
              <a:rPr lang="en-GB" sz="1800" b="1" dirty="0" smtClean="0"/>
              <a:t>Processability</a:t>
            </a:r>
            <a:r>
              <a:rPr lang="en-GB" sz="1800" dirty="0" smtClean="0"/>
              <a:t>: Is the data machine-readable?</a:t>
            </a:r>
          </a:p>
          <a:p>
            <a:pPr lvl="1"/>
            <a:r>
              <a:rPr lang="en-GB" sz="1800" b="1" dirty="0" smtClean="0"/>
              <a:t>Relevance</a:t>
            </a:r>
            <a:r>
              <a:rPr lang="en-GB" sz="1800" dirty="0" smtClean="0"/>
              <a:t>: Does the data contain </a:t>
            </a:r>
            <a:r>
              <a:rPr lang="en-GB" sz="1800" dirty="0"/>
              <a:t>the necessary information to support </a:t>
            </a:r>
            <a:r>
              <a:rPr lang="en-GB" sz="1800" dirty="0" smtClean="0"/>
              <a:t>usage and the application</a:t>
            </a:r>
            <a:r>
              <a:rPr lang="en-GB" sz="1800" dirty="0"/>
              <a:t>?</a:t>
            </a:r>
            <a:endParaRPr lang="en-GB" sz="1800" dirty="0" smtClean="0"/>
          </a:p>
          <a:p>
            <a:pPr lvl="1"/>
            <a:r>
              <a:rPr lang="en-GB" sz="1800" b="1" dirty="0" smtClean="0"/>
              <a:t>Timeliness</a:t>
            </a:r>
            <a:r>
              <a:rPr lang="en-GB" sz="1800" dirty="0" smtClean="0"/>
              <a:t>: Is the data representing the actual situation and is it published soon enough?</a:t>
            </a:r>
          </a:p>
          <a:p>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7</a:t>
            </a:fld>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Accuracy</a:t>
            </a:r>
            <a:endParaRPr lang="en-GB" noProof="0" dirty="0"/>
          </a:p>
        </p:txBody>
      </p:sp>
      <p:sp>
        <p:nvSpPr>
          <p:cNvPr id="3" name="Content Placeholder 2"/>
          <p:cNvSpPr>
            <a:spLocks noGrp="1"/>
          </p:cNvSpPr>
          <p:nvPr>
            <p:ph sz="quarter" idx="15"/>
          </p:nvPr>
        </p:nvSpPr>
        <p:spPr/>
        <p:txBody>
          <a:bodyPr/>
          <a:lstStyle/>
          <a:p>
            <a:r>
              <a:rPr lang="en-GB" i="1" dirty="0" smtClean="0">
                <a:solidFill>
                  <a:schemeClr val="accent1"/>
                </a:solidFill>
              </a:rPr>
              <a:t>The accuracy of data is the extent to which it correctly represents the characteristics of the real-world object, situation or event.</a:t>
            </a:r>
          </a:p>
          <a:p>
            <a:r>
              <a:rPr lang="en-GB" sz="1800" i="1" dirty="0" smtClean="0"/>
              <a:t>For example</a:t>
            </a:r>
            <a:r>
              <a:rPr lang="en-GB" sz="1800" i="1" noProof="0" dirty="0" smtClean="0"/>
              <a:t>:</a:t>
            </a:r>
          </a:p>
          <a:p>
            <a:pPr lvl="1"/>
            <a:r>
              <a:rPr lang="en-GB" sz="1800" noProof="0" dirty="0" smtClean="0"/>
              <a:t>Correct measurement of weather conditions (temperature, precipitation).</a:t>
            </a:r>
          </a:p>
          <a:p>
            <a:pPr lvl="1"/>
            <a:r>
              <a:rPr lang="en-GB" sz="1800" noProof="0" dirty="0" smtClean="0"/>
              <a:t>Correct indication of re-use conditions of the dataset.</a:t>
            </a:r>
          </a:p>
          <a:p>
            <a:pPr lvl="1">
              <a:buNone/>
            </a:pPr>
            <a:endParaRPr lang="en-GB" sz="1800" noProof="0" dirty="0" smtClean="0"/>
          </a:p>
          <a:p>
            <a:r>
              <a:rPr lang="en-GB" sz="1800" b="1" i="1" noProof="0" dirty="0" smtClean="0"/>
              <a:t>Recommendations:</a:t>
            </a:r>
          </a:p>
          <a:p>
            <a:pPr lvl="1"/>
            <a:r>
              <a:rPr lang="en-GB" sz="1800" b="1" noProof="0" dirty="0" smtClean="0"/>
              <a:t>Balance</a:t>
            </a:r>
            <a:r>
              <a:rPr lang="en-GB" sz="1800" noProof="0" dirty="0" smtClean="0"/>
              <a:t> the </a:t>
            </a:r>
            <a:r>
              <a:rPr lang="en-GB" sz="1800" b="1" noProof="0" dirty="0" smtClean="0"/>
              <a:t>accuracy</a:t>
            </a:r>
            <a:r>
              <a:rPr lang="en-GB" sz="1800" noProof="0" dirty="0" smtClean="0"/>
              <a:t> of your data against the </a:t>
            </a:r>
            <a:r>
              <a:rPr lang="en-GB" sz="1800" b="1" noProof="0" dirty="0" smtClean="0"/>
              <a:t>cost</a:t>
            </a:r>
            <a:r>
              <a:rPr lang="en-GB" sz="1800" noProof="0" dirty="0" smtClean="0"/>
              <a:t> in the context of the application; it needs to be </a:t>
            </a:r>
            <a:r>
              <a:rPr lang="en-GB" sz="1800" b="1" noProof="0" dirty="0" smtClean="0"/>
              <a:t>good enough for the intended use</a:t>
            </a:r>
            <a:r>
              <a:rPr lang="en-GB" sz="1800" noProof="0" dirty="0" smtClean="0"/>
              <a:t>.</a:t>
            </a:r>
          </a:p>
          <a:p>
            <a:pPr lvl="1"/>
            <a:r>
              <a:rPr lang="en-GB" sz="1800" noProof="0" dirty="0" smtClean="0"/>
              <a:t>Make sure that there is </a:t>
            </a:r>
            <a:r>
              <a:rPr lang="en-GB" sz="1800" b="1" noProof="0" dirty="0" smtClean="0"/>
              <a:t>organisational commitment </a:t>
            </a:r>
            <a:r>
              <a:rPr lang="en-GB" sz="1800" noProof="0" dirty="0" smtClean="0"/>
              <a:t>and </a:t>
            </a:r>
            <a:r>
              <a:rPr lang="en-GB" sz="1800" b="1" noProof="0" dirty="0" smtClean="0"/>
              <a:t>investment in procedures and tools</a:t>
            </a:r>
            <a:r>
              <a:rPr lang="en-GB" sz="1800" noProof="0" dirty="0" smtClean="0"/>
              <a:t> to maintain accuracy .</a:t>
            </a:r>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8</a:t>
            </a:fld>
            <a:endParaRPr lang="en-GB"/>
          </a:p>
        </p:txBody>
      </p:sp>
    </p:spTree>
    <p:extLst>
      <p:ext uri="{BB962C8B-B14F-4D97-AF65-F5344CB8AC3E}">
        <p14:creationId xmlns:p14="http://schemas.microsoft.com/office/powerpoint/2010/main" val="832402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Accuracy by example</a:t>
            </a:r>
            <a:endParaRPr lang="en-GB" dirty="0"/>
          </a:p>
        </p:txBody>
      </p:sp>
      <p:sp>
        <p:nvSpPr>
          <p:cNvPr id="3" name="Content Placeholder 2"/>
          <p:cNvSpPr>
            <a:spLocks noGrp="1"/>
          </p:cNvSpPr>
          <p:nvPr>
            <p:ph sz="quarter" idx="14"/>
          </p:nvPr>
        </p:nvSpPr>
        <p:spPr/>
        <p: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b="1" dirty="0" smtClean="0"/>
          </a:p>
          <a:p>
            <a:endParaRPr lang="en-GB" b="1" dirty="0" smtClean="0"/>
          </a:p>
          <a:p>
            <a:r>
              <a:rPr lang="en-GB" b="1" dirty="0" smtClean="0"/>
              <a:t>High accuracy</a:t>
            </a:r>
          </a:p>
          <a:p>
            <a:r>
              <a:rPr lang="en-GB" dirty="0" smtClean="0"/>
              <a:t>Cloud cover  = 60%</a:t>
            </a:r>
          </a:p>
          <a:p>
            <a:pPr algn="ctr"/>
            <a:endParaRPr lang="en-GB" dirty="0"/>
          </a:p>
        </p:txBody>
      </p:sp>
      <p:sp>
        <p:nvSpPr>
          <p:cNvPr id="4" name="Content Placeholder 3"/>
          <p:cNvSpPr>
            <a:spLocks noGrp="1"/>
          </p:cNvSpPr>
          <p:nvPr>
            <p:ph sz="quarter" idx="15"/>
          </p:nvPr>
        </p:nvSpPr>
        <p:spPr/>
        <p: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r"/>
            <a:endParaRPr lang="en-GB" b="1" dirty="0" smtClean="0"/>
          </a:p>
          <a:p>
            <a:pPr algn="r"/>
            <a:r>
              <a:rPr lang="en-GB" b="1" dirty="0" smtClean="0"/>
              <a:t>Less accuracy</a:t>
            </a:r>
          </a:p>
          <a:p>
            <a:pPr algn="r"/>
            <a:r>
              <a:rPr lang="en-GB" dirty="0" smtClean="0"/>
              <a:t>Partly cloudy</a:t>
            </a:r>
          </a:p>
          <a:p>
            <a:pPr algn="ctr"/>
            <a:endParaRPr lang="en-GB" dirty="0"/>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9</a:t>
            </a:fld>
            <a:endParaRPr lang="en-GB" dirty="0"/>
          </a:p>
        </p:txBody>
      </p:sp>
      <p:sp>
        <p:nvSpPr>
          <p:cNvPr id="6" name="AutoShape 2" descr="data:image/jpeg;base64,/9j/4AAQSkZJRgABAQAAAQABAAD/2wCEAAkGBxQTEhUUEhQVFRUXFBUWFBcUFhUVFBQVFxUWFxQUFRcYHCggGBwlHBQUITEhJSkrLi4uFx8zODMsNygtLiwBCgoKDg0OGhAQFywkHCQsLCwsLCwsLCwsLCwsLCwsLCwsLCwsLCwsLCwsLCwsLCwsLCwsLCwsLCwsLCwsLCwsLP/AABEIAMIBBAMBIgACEQEDEQH/xAAbAAABBQEBAAAAAAAAAAAAAAADAAECBAUGB//EADkQAAEDAgUCBAMGBwACAwAAAAEAAhEDIQQFEjFBUWEicYGRBhOhFDJCUrHBFSNictHh8ILxRHOS/8QAGQEBAQEBAQEAAAAAAAAAAAAAAQIAAwQF/8QAIREBAQACAgMBAQEBAQAAAAAAAAECERIhAzFBE1FhMiL/2gAMAwEAAhEDEQA/AOfCkChgpwV9h4h2lEaUBpRGlIWGlWcO66ohyPQfdFK2110VhVVrro2pZjvKgXJVShkrDYhKFqThyjU6pFo9NykSOirNepF6K22rlmcGlLTGkgiYEjpdVMwAknUHWsRO+8iVSc+UMVIRr620aglVKgVqqIuNlVqlLbBJUHBScoEpG0SFAqZUSsdoEKKmVEoVEVEqRUSsUSolSTIZEqMKSLTptjxHyjjzQyvCiQrb8IfweIdt/UK3RyVxaXOIYR+F25HUI3GYxCSO8gGI90kt20wVIKAKk0qmozSpgoIKmCkCgotNyrgqbSsy2HbI7nWVIOR3usEAR7kzkHWpE2SKUorbhVwVOi9YIAqepRrCCogpBOdBUXFQqFQDlmFD/ZArCPJEDkOo72RptgOQyiOUHBI2gVEqRUSsoyYhShaeE+H69RnzGU/DwSQ2fKTdTbIqMgqJWrhMjrVDDabgJALiIAnnuPJauXfCFTVNUANDoDQZLrwfLr6KblIqRyZCYhepj4SwsFvywdr63Tbpe0qpSyPCh4ApTAI8Ti4SeYO5U/pFcXD5bgWka6od8uYJaQL8CYPZdpivhzDaWltKAWgyHOm46krSo/D1Fpa4BwgzpBOkkbFwJiyJj8W0+GbDZc8s93oyOLPw29ryaLxG41GHeW0FXsDlTqof81rh4okmJMTaFpVhy0qvic2qRE7ItracRjMsqNe4Cm+JMQ0m09YSXaU82d0TK+dTqORCIChhSXZKYUgVBOEgUFSBQwVKVgK1yK59gqwKlrstYNiByI16rBymSnQ2IHJaoKgzlNU6p02x6j5CEXoReo60a02xnlA1Ji9QcUyC1MuTFyHqTLaBEppTLT+H8IKlXS4AjSZ1TDRy6AbkCbIvUMZi7DKfhFj2j5heHQCQI0ifwz19UDFZ5SbSLKFKnp28TQXaRbUXcuJvddNkmdMLA1v3m02ueGjwgkCb8m65Z5XS8dJD4UwlNzdTC42F3EtBtHhlWMcGNljQGxJbFllZlmckFpv08uqo1ca95krj39Ws1M6qgaZ2RsLnDjuwE9f3WSRe6t0HOAIaFlNKjULjBMTup1K1Ojcm/a5WDUpPVWrTed5KDFrG5s9x8J0j6nzVJ2IJ3KiKJVingCVifD1+qWIeDwo1Ghn3jAU21aWkuLvDG8GO11mZ723STtzbDndxB6QUk6o6YQThRCkvUhJOFFSCyTgqYUE4SmpkppTFJZJ5RNVkJIFLD0nXTnoq4ciOfdZtIOCi5TJUHJ2nSMpymSBSESmUiorFEoxxLoAFoEeG2+5MboRTAqScFdl8APhtYu2gAHqXSSI5Nh791ypxbiCPCAYnwgnzk3leg/C/ym0Ja0u03L9MaiTBI72/Rc/Jf/K8fZfwjUbDdQODDeFsjOWaToF/qs/5/Xcrz9uim3ByZNhv6duq0/s9MMJabdUWjSa8SRxHojNa3cW6eSLSzWUQGS4DtBm3EqlWaYmIHC1K9SZkLOrYsCyCqOwureB5q62nTaBe6JhmB4k7qDsK2brbUrVWU5l0EdCJCr5pi9bS22kiIgR7KdSgCTNlRqNaD1Szj6+Cc1xGl3aBNkl0/wDDmPu4umeDAA6JLpzGnNhSTBOu7nSUgmCeEg6eUySyKdJJIpBJgUkyQcpakxSSKclMSolIFbTbOSkVEp1tMUpnJ4W3lHw1WrhrmgBjjEyJABgujoi2Tusw4UmUiSAASTsBuV21X4Vw9INL3VqhP5dLR7QVuZXh6ZAIphumQL3jv1XO+WfFTFzGR/BpeA+u7SwidLfv9gZFl2f2qg1gp2a0CA3oBYW4QTmbWzIEDYdFy2NrS4kcm3ZcLbl7dJNOhqGmHFzdr2I37g/sqhzimJsZjpysPE13loaXWAsqFWpPKlcb9PNjw65cJJ49Oi36VRugEnfcmy83LyrLcyeG6SZHfceS1hdlm+MaBDSFzdXEGVmHGHqhuxJRotyjm5amx2catrLnzWUDUQY0n489VKni5WSSohxlY6dQ3MaYABF0lg08Oxwlz3tPQGyZVqDtQCkEWphHtEuY9o7tIH1CWGol72tAkkge5XpckGlEFAxqi0x69F3dDA0meE4ekQL7Akgc6jcrRwzMM9sBtJo/KWM9ON1z/Wfw8HmJYei3T8JYjSHN0PtJa141DtBiT5SuypYmjT8DWDwkhoIBtyfVNiCGkOfaeR+HpZH634ODzSrRc0w5paejgQfqhLvPifBVa9PVT/mBpuBMwNi0RflcpWyTENbqdRqARJ8JsOpHGy64ZyxzymmcmKk9hBggg9DYqK6oJMkUiljJk6RWZbyzL3VnhjfUxIaOSV3OUfD7MOzWQ2pUO2oWaJFiDzzss/4JxDGUnwJfqJI6gDwkeUmys47MnaNJadWrc2gHhefyZ3el4xuCvQIFMspjVu3S2CTvI6qz9tp0wGggNAAA2gAQF5/UxJndBfiCuWl6d6cY2tLabw3627CVmZdUqUnO+YRojgjfgdVydLGOaZCg/HvM333WOnW4rM6L7Ex6crGxOIYJ036FYvzExeVjIsVq8qs56ZNCFGLlAqelPpUsEmKtswjjwVGphSOFiqlOAimiUalhHHhBV20iVNmHK1KOXxvM+UBSrYcgTH+1iDTwYjZJTo1GgeIwem/6JJ1QFjhiXAGox4aGg7ECNpJ/ZbvwzlOg/M0yCBd33hP5R/2y3TmdN38t41T96QNJ9EzsdSpixO/G/uquds1ocVXPMIXxAIAFydh04WPUy+q1pcD4RuZEBbtLPGAw2SONV9+6HmNEVmEU9LXHcOs03HPBUwuYbiXNMyVbdmZd94rTqZJNO7G6x+Gm6eOS6ACqFb4ZqASCI7kSOx4SF7B5+GQAPPutfEZ61r2OB8BF+s8d+i4yvlVZm7Tbnj3VSpr2MraTXb5jhqeNpwHAAOHiDQXtNrDsRbgX7LBxnwrQaYFSqJMAua3S08ztP0VPKc2fRkA2JuOq23Z6KvgewFtgO3+1WOVnpNxjHZ8O4c//ACHNiASWA6jG7YNhPBlZua5NoBfScalMGCYhze5A47rqK2XtYN2uBmXEHUBzaYlZtDFmk/S3xflIAMg8QLei6TyVNwjkSreXsY5wa7m0kgAd7rvsvwNF4NY0mOcQJ1gFrYB+4NhJ3XI/EdFocHNYGElwIaIYdiCOBvwuk8kyunO46dVkmTMa2nJ8bdfiEQSTHSSFQzSlqkkk357WXPZfn9WkA0GWibefdRr55VebkeUWnqpvjy2qZQarThV3Eq27NWOAGiDyZTYbEMJ8QvNovPQXUcKuZRXa0ngpvkHouudhWlpaxoBixA8OroSP+uqtPL6gaNVMTyA4TfsoVycw5sKK6PEZO65LIHmLLLqZe6JDXR1hB2ohWKDG8oYwjui0MNkz3CSQ0d0EnU6XClRYybwl/DhMNfPpZFo5Q47On+1ZmjRFMb3TYyvTiQBH1VGvlr2AkiQL2cJPWywcRmRDoLSByHSD7LTG1tx0mDrUyTLW9gQp43FiDEN6ABYP8TohvhnV3sszE5m51hb6lMwp3G+/MA1pJd6deyxMRm7yIBIv1lZpKQVzCQWp1KhJkkpIaSpnqjc5Zb+X52CFXwdAkvaTJ/DMjzI4XNUMYQtKlmDXHxNaO4t+i8/pY1RhDpDT6rVw2JaGy6JHCqMzGBGkFvXcH3VL7ewGYI7QFmXRnLg+QO3mFtDHl9Mua06gLC1z2C5GrmI/C0DuhjOardnQsGy3OHiDJ/qaZjfzVbNsya+C0AdYF1m1MxLruMlVa9STISnSZeN+UCrU9PJBcmAlVtkhVPU+5SZWc06hYhEpCDsiOZq4TtqsYHNnsY5odE/r+yLlmGp15ZVJEDU1wJkRuANj6rMqUw0ajsPr2Uv4p4Ypt0uMAcm+910xxt7jnlZA8W0Unvps0VGnZ0S6OB2I7dFn1KZG4I813eW5PSY0F4FSo6JLhtIuGDYRe+6v0MuoFpBDS0GdL4Mb8lV+sjnxrzMK5l+AqVnaKYBMSZIEDrdd58vDgFgp0w0/0tvG02TtoMY0/Zmsa50AloAteyL5v5DMKG0OosY0EENaGkzMu548+EZ1YN/mPMk8DYLna3zmkgtd33IWfUxTuZXGuunRV833DS4g+VirmCxmppJNmi64v7UUZuaQI97mD6IOmrmFYTIMz2AVE5gRyqWJxpfv9FVc9Yrxxhn/AAiU83e38R/6yy7p9B6IbTQOZuPKHm2IbVZJHiAs7nyPZVPllDr1tLSBufpBVY721Z5SSTrumEkAnhJCkCEk7klkuxflIkgPFvT9VT+xOmxB9VXr4l7gCT+30VYPPVc5418l3U4SA423Fx9EJxch0akG6suaCAQ4fW3mjLDTTJXdVKE6qVcGDcfu38pKb+GVSR4Tfa0fquZU/mI1J7jtdGOUvBAMCe+3YrSy6iKEvdci3YH90hm1qb2/eBHmhtd2WnmGOBIP9MgSI35HWyyqmL3DRvO/0PmrmFqLnJ7XKbwmONaw38Xlws9uLcNo9ggFdcfF3255eT+DYvFl5vYTYcBCpP0uB6EH2MqMJ4XdytdDVzUVCIfpJFwbQR3RDUq/d1C9oJv9VzSm6qTvc9Tv7rnfFPi55G3Vp1W7/Qynp16rbCRKzDmT4EWiI/wh1cc9xkn/AAo/Kq/R0NB5glzzYX0+Jw6WCxMdmDncHu6InzHCrfaiI0+E9ib+anVzCo6xNvyiwPnG6ZhoXLYTcYZkgHsdlbNei4E3Yfy3MnsVmpnBVcJWmVjUw1Njp8bWx1Unta0TqaR2N/bdY8JLnfFFTOtoZrSAjQSeoQRj6c3Do9FlkJoW/OHlRKtckzJ7cW9EEp0oVMjCUKUJQsowCdPCUIKBCSkkhmniAA46DabdUEklTcyFPD0dTokN7nZKQ6TZIC6fAmnTcGOYARYFzQS48Ok/5QMG9tBpAhzjyOnF0I55Um7AY2mZHkuWeW144tjEYhrgRLg1hDdQjewNuiTqZFNv8waTsSAXH+0SCLd1y1XMqhdJPW3EG0Ku7FOIAJsNuyhTWxFdjXbl46ElpBB2KlUzLUIYA0us4G48xO08/wDtYXzFOm+6vpB8ThnMOlwgxPBtwQQhwuqwNejU8LtOlsaNbR/5WRGUMOamn5bYF5lwki+wsQuk83+Od8bkqdOSAtbB4KnUGlocHxJJu3fnoVp4ujhqxmdBFpADS7ztCyMXgKlG4MtmA5p9pE2Tz5f5U8dC4nITE03tcYuI0n/xuZ+ilhMgkA1X/Lk7Rcjgg/6RMDjXOeIaCdtWqI7njqtPHUnPaNT2D+28HzRc8p1VTHGsfMMgLL0zrHSPEP8AKrUcjrOI8MDkkgAea1qDKjDaozzmNuym7M3xBqARMWmSO4KJ5ch+cZtb4arASNDh1Dt/KQFjuYQSCII3B3W9VzTUImDtzDhyCs7EVNYuJI/FzHQ9ePZXj5LfYuGvSgQmARITaV02jQZCaEWE2lGyEQlCO7Du/KfYpVMO5v3mkeYIRtQBCaEXSmhSQoShEITQspGEnMUoShCohCRCnCQCGDISRCzukkupdgqT3OAaWgEeIEwe0GU2Iy2ncNaW7Q6S6/cJm4F0QyreNoI9EL7E8ENdUInbcheeZX+r1FHEYd1Ii47Fu1vNFpZo4b3HstSrgqgpuBcHCJ2kzxHdc/C642ZTtF6XK9VlQgklnWBI/ZVqlERLXSJ2NilRoOeYaJP/AG/RXhlFQXLAQNwHCT9U9T6O6zGC4nZa9OowRoY11pIgE3mbdAqzTS2c188mdj2H+VOi+iBdryesx+iMu2nSxVdUeJZTgdmgBDpY5zfvNfPBAuh/xB/WRxMbd4RaWKrOuwOMW8LSR5KOFPKKVbEOcSYMndWMDjNLhquNoMQR3lHrVntHjY6Tydj7BD/iBiNLY+nomSi2NZ+Jol2w9Dp4MC247FZ+PxjYimIE3Bv6gqrUxIcLsE9QYPqq+sqscL9TbPhVKwPVDLx0PuncJUS1dOMRypiR0Pv/AKSp1I2F+vRNpU2USdgT5Ap4yDdChM4LQdlj/wCknpqAP1/ZBq4N43b+h/RblL9PGqgCnSqFplpg+QP6pyyEtKwHGZ1Z++fohVcU9whziR0UQxENIRv9CoulzavCRaiaUoSZANKcExCKGpnNRs6A0pEIulRLVtkMpkQhKFtgIhJHa/s31CSNloVMTVcLNIHVoN1AYirvLrc9JV2jmbgfugjtY+vVWPtbibgie4n6rh6+LUqOMJIBGwjfjrBO6M/Lw6SHC94jqi1GtP3iP/zf3Ck2pSFhHn1+q3LXptb9gOrfKaBSmZu4jf8A0gVcycQDqOoW2j1JG91bruabB8dt0CoIMAz5jfyATOz6XWY+m5rQ8B5i5I290N2Dp1LtOk9oI9pkKuKDjcsEc228kZlBrRJk+QA/Yrb16o6q5TrUmgtAbpg6gfvE9+qZ+KYLkk2sDt6xcqqGMN9EnoQ7/wBqT6jXDSWgD+kH0iyk6FGbt02s7pEe5Sr1WOEQ0D0m9zHqs+rRbFnGeQbKeGrRADRP5idu6rX2JtSGVOcTpiOJO6Z2XvbbRqPUSQljcY6kNQc3k23MKpV+ISC4OcbaeANxKf1o4RaxlM2Lqem3EDy2/dUtCtYTMdUOJd4hPG3dHcxm/iPrt2VzNNxVsPgNUEuAHPULRbXpsAaC7ffw2HoFn1mj8II9ZURh3ESAYWy791p18GxRIJLXNcOvhJVR7iTdFp0xyY7RKiWCbX+iZqC7RFJsbmfKyejhXP8Auifb90UtHdSZXPAHsi5X4dRB2Be07A+oPuFcw8/iEeTR9Dx7KsS/p7BRbVgw4n3/AO7KLbVySJVMDyJO/wCUeijNMW+WZ7korqjTwfdCNOZgH1Wlv06/iQxAaPAAO5F/dVq2ILt4PpdHOGMce4VZ7IMLTTW0AhQIRiFAtV7QGGd0i0Rv9FMtTQtsBwkifLP/ABTo5QarQpmyFWN0klGPt0oYKdJJdEwkSkd/JJJFae1pjzIudxygVnGTcpJLnPbpU3vPUoTnHqkksxqxuPROCkkrnpFZ2dGzP7h+oWPmPP8A9j0kl5/N9dMPjZy379Py/crpMIJF7+aSScfRPVMARZUqzzIufdJJdIMkOvkhpJLpHOpHZFwov7pJIy9Ge1TNHREW3WfgHH5o/sP7JJLz5+3bFfxzyHsgkI4dMz1SSWx/6a+icP0CC9Mku0c6g5NwnSSlBQSSWFMkkksl/9k=">
            <a:hlinkClick r:id="rId2"/>
          </p:cNvPr>
          <p:cNvSpPr>
            <a:spLocks noChangeAspect="1" noChangeArrowheads="1"/>
          </p:cNvSpPr>
          <p:nvPr/>
        </p:nvSpPr>
        <p:spPr bwMode="auto">
          <a:xfrm>
            <a:off x="28575" y="-2422525"/>
            <a:ext cx="6762750" cy="5048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1340768"/>
            <a:ext cx="4908851" cy="366648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21254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DS_presentation template v0.06">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E27588"/>
      </a:accent4>
      <a:accent5>
        <a:srgbClr val="DC6900"/>
      </a:accent5>
      <a:accent6>
        <a:srgbClr val="FFB600"/>
      </a:accent6>
      <a:hlink>
        <a:srgbClr val="0000FF"/>
      </a:hlink>
      <a:folHlink>
        <a:srgbClr val="0000FF"/>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ODS_presentation template v0.06</Template>
  <TotalTime>555</TotalTime>
  <Words>2281</Words>
  <Application>Microsoft Office PowerPoint</Application>
  <PresentationFormat>On-screen Show (4:3)</PresentationFormat>
  <Paragraphs>289</Paragraphs>
  <Slides>34</Slides>
  <Notes>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ODS_presentation template v0.06</vt:lpstr>
      <vt:lpstr>Training Module 2.2    Open Data &amp; Metadata Quality</vt:lpstr>
      <vt:lpstr>This presentation has been created by PwC  Authors:  Makx Dekkers, Nikolaos Loutas, Michiel De Keyzer and Stijn Goedertier </vt:lpstr>
      <vt:lpstr>Learning objectives</vt:lpstr>
      <vt:lpstr>Content</vt:lpstr>
      <vt:lpstr>What is data (and metadata) quality?</vt:lpstr>
      <vt:lpstr>The data quality dimensions  What are the main dimensions to be taken into account for delivering good quality (meta)data?</vt:lpstr>
      <vt:lpstr>Data quality dimensions</vt:lpstr>
      <vt:lpstr>Accuracy</vt:lpstr>
      <vt:lpstr>Accuracy by example</vt:lpstr>
      <vt:lpstr>Availability</vt:lpstr>
      <vt:lpstr>Availability by example</vt:lpstr>
      <vt:lpstr>Completeness</vt:lpstr>
      <vt:lpstr>Completeness by example</vt:lpstr>
      <vt:lpstr>Conformance</vt:lpstr>
      <vt:lpstr>Conformance by example</vt:lpstr>
      <vt:lpstr>Consistency</vt:lpstr>
      <vt:lpstr>Consistency by example</vt:lpstr>
      <vt:lpstr>Credibility</vt:lpstr>
      <vt:lpstr>Credibility by example</vt:lpstr>
      <vt:lpstr>Processability</vt:lpstr>
      <vt:lpstr>Processability by example</vt:lpstr>
      <vt:lpstr>Relevance</vt:lpstr>
      <vt:lpstr>Relevance by example</vt:lpstr>
      <vt:lpstr>Timeliness</vt:lpstr>
      <vt:lpstr>Timeliness: examples</vt:lpstr>
      <vt:lpstr>Best practices Best practices for publishing high-quality data and metadata.</vt:lpstr>
      <vt:lpstr>Best practices for publishing high-quality data and metadata</vt:lpstr>
      <vt:lpstr>Conclusions</vt:lpstr>
      <vt:lpstr>Group questions</vt:lpstr>
      <vt:lpstr>Thank you! ...and now YOUR questions?</vt:lpstr>
      <vt:lpstr>References</vt:lpstr>
      <vt:lpstr>Further reading</vt:lpstr>
      <vt:lpstr>Related projects and initiatives</vt:lpstr>
      <vt:lpstr>Be part of our team...</vt:lpstr>
    </vt:vector>
  </TitlesOfParts>
  <Company>PricewaterhouseCoopers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data &amp; metadata quality</dc:title>
  <dc:creator>PwC EU Services</dc:creator>
  <cp:lastModifiedBy>Michiel De Keyzer</cp:lastModifiedBy>
  <cp:revision>127</cp:revision>
  <dcterms:created xsi:type="dcterms:W3CDTF">2013-06-27T07:52:40Z</dcterms:created>
  <dcterms:modified xsi:type="dcterms:W3CDTF">2014-02-05T08:30:12Z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5</vt:lpwstr>
  </property>
</Properties>
</file>