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2.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7"/>
  </p:notesMasterIdLst>
  <p:handoutMasterIdLst>
    <p:handoutMasterId r:id="rId48"/>
  </p:handoutMasterIdLst>
  <p:sldIdLst>
    <p:sldId id="491" r:id="rId2"/>
    <p:sldId id="512" r:id="rId3"/>
    <p:sldId id="472" r:id="rId4"/>
    <p:sldId id="506" r:id="rId5"/>
    <p:sldId id="509" r:id="rId6"/>
    <p:sldId id="452" r:id="rId7"/>
    <p:sldId id="493" r:id="rId8"/>
    <p:sldId id="474" r:id="rId9"/>
    <p:sldId id="475" r:id="rId10"/>
    <p:sldId id="492" r:id="rId11"/>
    <p:sldId id="473" r:id="rId12"/>
    <p:sldId id="449" r:id="rId13"/>
    <p:sldId id="450" r:id="rId14"/>
    <p:sldId id="494" r:id="rId15"/>
    <p:sldId id="510" r:id="rId16"/>
    <p:sldId id="497" r:id="rId17"/>
    <p:sldId id="453" r:id="rId18"/>
    <p:sldId id="482" r:id="rId19"/>
    <p:sldId id="504" r:id="rId20"/>
    <p:sldId id="498" r:id="rId21"/>
    <p:sldId id="505" r:id="rId22"/>
    <p:sldId id="515" r:id="rId23"/>
    <p:sldId id="508" r:id="rId24"/>
    <p:sldId id="502" r:id="rId25"/>
    <p:sldId id="501" r:id="rId26"/>
    <p:sldId id="455" r:id="rId27"/>
    <p:sldId id="500" r:id="rId28"/>
    <p:sldId id="459" r:id="rId29"/>
    <p:sldId id="456" r:id="rId30"/>
    <p:sldId id="457" r:id="rId31"/>
    <p:sldId id="460" r:id="rId32"/>
    <p:sldId id="495" r:id="rId33"/>
    <p:sldId id="461" r:id="rId34"/>
    <p:sldId id="476" r:id="rId35"/>
    <p:sldId id="483" r:id="rId36"/>
    <p:sldId id="477" r:id="rId37"/>
    <p:sldId id="484" r:id="rId38"/>
    <p:sldId id="463" r:id="rId39"/>
    <p:sldId id="470" r:id="rId40"/>
    <p:sldId id="511" r:id="rId41"/>
    <p:sldId id="513" r:id="rId42"/>
    <p:sldId id="480" r:id="rId43"/>
    <p:sldId id="489" r:id="rId44"/>
    <p:sldId id="490" r:id="rId45"/>
    <p:sldId id="514" r:id="rId46"/>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xmlns="">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 id="4" name="Hemmerath, Fabian" initials="HF" lastIdx="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3" autoAdjust="0"/>
    <p:restoredTop sz="92819" autoAdjust="0"/>
  </p:normalViewPr>
  <p:slideViewPr>
    <p:cSldViewPr>
      <p:cViewPr varScale="1">
        <p:scale>
          <a:sx n="115" d="100"/>
          <a:sy n="115" d="100"/>
        </p:scale>
        <p:origin x="-888" y="-9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864"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4-09-11T16:54:17.984" idx="7">
    <p:pos x="3414" y="2464"/>
    <p:text>Jan-Ole hat hierzu "This would be a real liability risk in Germany! Besides that, the subitem should be deleted because the suggestion would not work in Germany" geschrieben.
Zuvor hat er allerdings einen Vorschlag gemacht, wie dieser Satz umzustellen ist. Daher wusste ich nicht, ob er stehen bleiben soll oder gestrichen wird.</p:text>
  </p:cm>
</p:cmLst>
</file>

<file path=ppt/comments/comment2.xml><?xml version="1.0" encoding="utf-8"?>
<p:cmLst xmlns:a="http://schemas.openxmlformats.org/drawingml/2006/main" xmlns:r="http://schemas.openxmlformats.org/officeDocument/2006/relationships" xmlns:p="http://schemas.openxmlformats.org/presentationml/2006/main">
  <p:cm authorId="4" dt="2014-09-11T16:56:38.588" idx="9">
    <p:pos x="3595" y="1968"/>
    <p:text>"As I already commented in the call, the question of metadata licensing might be a bit tough for our audience. You should keep that part short."
Anmerkung von Jan-Ole, daher sollte vielleicht etwas gestrichen werden.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2437" tIns="46218" rIns="92437" bIns="46218" rtlCol="0"/>
          <a:lstStyle>
            <a:lvl1pPr algn="r">
              <a:defRPr sz="1200"/>
            </a:lvl1pPr>
          </a:lstStyle>
          <a:p>
            <a:fld id="{35F05CFF-548C-4E04-B325-CF1209D66BDC}" type="datetimeFigureOut">
              <a:rPr lang="en-GB" smtClean="0">
                <a:latin typeface="Arial" pitchFamily="34" charset="0"/>
                <a:cs typeface="Arial" pitchFamily="34" charset="0"/>
              </a:rPr>
              <a:pPr/>
              <a:t>16/09/2014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2437" tIns="46218" rIns="92437" bIns="46218"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2437" tIns="46218" rIns="92437" bIns="46218" rtlCol="0" anchor="b"/>
          <a:lstStyle>
            <a:lvl1pPr algn="r">
              <a:defRPr sz="1200"/>
            </a:lvl1pPr>
          </a:lstStyle>
          <a:p>
            <a:fld id="{4EE90EF7-3E10-491C-87C2-59674BB3AAF6}" type="slidenum">
              <a:rPr lang="en-GB" smtClean="0">
                <a:latin typeface="Arial" pitchFamily="34" charset="0"/>
                <a:cs typeface="Arial" pitchFamily="34" charset="0"/>
              </a:rPr>
              <a:pPr/>
              <a:t>‹Nr.›</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37" tIns="46218" rIns="92437" bIns="46218" rtlCol="0"/>
          <a:lstStyle>
            <a:lvl1pPr algn="r">
              <a:defRPr sz="1200">
                <a:latin typeface="Arial" pitchFamily="34" charset="0"/>
                <a:cs typeface="Arial" pitchFamily="34" charset="0"/>
              </a:defRPr>
            </a:lvl1pPr>
          </a:lstStyle>
          <a:p>
            <a:fld id="{5EFB8DA3-BCA9-4B7D-B50D-14F47506B614}" type="datetimeFigureOut">
              <a:rPr lang="en-GB" smtClean="0"/>
              <a:pPr/>
              <a:t>16/09/2014</a:t>
            </a:fld>
            <a:endParaRPr lang="en-GB"/>
          </a:p>
        </p:txBody>
      </p:sp>
      <p:sp>
        <p:nvSpPr>
          <p:cNvPr id="4" name="Slide Image Placehold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37" tIns="46218" rIns="92437" bIns="4621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517547"/>
            <a:ext cx="2984870" cy="501015"/>
          </a:xfrm>
          <a:prstGeom prst="rect">
            <a:avLst/>
          </a:prstGeom>
        </p:spPr>
        <p:txBody>
          <a:bodyPr vert="horz" lIns="92437" tIns="46218" rIns="92437" bIns="46218"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2437" tIns="46218" rIns="92437" bIns="46218" rtlCol="0" anchor="b"/>
          <a:lstStyle>
            <a:lvl1pPr algn="r">
              <a:defRPr sz="1200">
                <a:latin typeface="Arial" pitchFamily="34" charset="0"/>
                <a:cs typeface="Arial" pitchFamily="34" charset="0"/>
              </a:defRPr>
            </a:lvl1pPr>
          </a:lstStyle>
          <a:p>
            <a:fld id="{F07B8F03-BC93-4120-96CA-A36DF640BE24}" type="slidenum">
              <a:rPr lang="en-GB" smtClean="0"/>
              <a:pPr/>
              <a:t>‹Nr.›</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419172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412309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3920503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1894888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99366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2787832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25328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4147825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1167862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extLst>
      <p:ext uri="{BB962C8B-B14F-4D97-AF65-F5344CB8AC3E}">
        <p14:creationId xmlns:p14="http://schemas.microsoft.com/office/powerpoint/2010/main" val="1023461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97083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extLst>
      <p:ext uri="{BB962C8B-B14F-4D97-AF65-F5344CB8AC3E}">
        <p14:creationId xmlns:p14="http://schemas.microsoft.com/office/powerpoint/2010/main" val="277146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extLst>
      <p:ext uri="{BB962C8B-B14F-4D97-AF65-F5344CB8AC3E}">
        <p14:creationId xmlns:p14="http://schemas.microsoft.com/office/powerpoint/2010/main" val="4007277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extLst>
      <p:ext uri="{BB962C8B-B14F-4D97-AF65-F5344CB8AC3E}">
        <p14:creationId xmlns:p14="http://schemas.microsoft.com/office/powerpoint/2010/main" val="3729430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28</a:t>
            </a:fld>
            <a:endParaRPr lang="en-GB"/>
          </a:p>
        </p:txBody>
      </p:sp>
    </p:spTree>
    <p:extLst>
      <p:ext uri="{BB962C8B-B14F-4D97-AF65-F5344CB8AC3E}">
        <p14:creationId xmlns:p14="http://schemas.microsoft.com/office/powerpoint/2010/main" val="1525649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extLst>
      <p:ext uri="{BB962C8B-B14F-4D97-AF65-F5344CB8AC3E}">
        <p14:creationId xmlns:p14="http://schemas.microsoft.com/office/powerpoint/2010/main" val="3931569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extLst>
      <p:ext uri="{BB962C8B-B14F-4D97-AF65-F5344CB8AC3E}">
        <p14:creationId xmlns:p14="http://schemas.microsoft.com/office/powerpoint/2010/main" val="4177898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extLst>
      <p:ext uri="{BB962C8B-B14F-4D97-AF65-F5344CB8AC3E}">
        <p14:creationId xmlns:p14="http://schemas.microsoft.com/office/powerpoint/2010/main" val="1182348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extLst>
      <p:ext uri="{BB962C8B-B14F-4D97-AF65-F5344CB8AC3E}">
        <p14:creationId xmlns:p14="http://schemas.microsoft.com/office/powerpoint/2010/main" val="1593656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extLst>
      <p:ext uri="{BB962C8B-B14F-4D97-AF65-F5344CB8AC3E}">
        <p14:creationId xmlns:p14="http://schemas.microsoft.com/office/powerpoint/2010/main" val="1305678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a:p>
        </p:txBody>
      </p:sp>
    </p:spTree>
    <p:extLst>
      <p:ext uri="{BB962C8B-B14F-4D97-AF65-F5344CB8AC3E}">
        <p14:creationId xmlns:p14="http://schemas.microsoft.com/office/powerpoint/2010/main" val="36882025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extLst>
      <p:ext uri="{BB962C8B-B14F-4D97-AF65-F5344CB8AC3E}">
        <p14:creationId xmlns:p14="http://schemas.microsoft.com/office/powerpoint/2010/main" val="9840424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extLst>
      <p:ext uri="{BB962C8B-B14F-4D97-AF65-F5344CB8AC3E}">
        <p14:creationId xmlns:p14="http://schemas.microsoft.com/office/powerpoint/2010/main" val="7528282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extLst>
      <p:ext uri="{BB962C8B-B14F-4D97-AF65-F5344CB8AC3E}">
        <p14:creationId xmlns:p14="http://schemas.microsoft.com/office/powerpoint/2010/main" val="3401295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extLst>
      <p:ext uri="{BB962C8B-B14F-4D97-AF65-F5344CB8AC3E}">
        <p14:creationId xmlns:p14="http://schemas.microsoft.com/office/powerpoint/2010/main" val="2453602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40</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41</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42</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44</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45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628284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2195993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‹Nr.›</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‹Nr.›</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‹Nr.›</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‹Nr.›</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‹Nr.›</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‹Nr.›</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‹Nr.›</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‹Nr.›</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‹Nr.›</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nationalarchives.gov.uk/doc/open-government-license/version/1/open-government-license.htm"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2.xml.rels><?xml version="1.0" encoding="UTF-8" standalone="yes"?>
<Relationships xmlns="http://schemas.openxmlformats.org/package/2006/relationships"><Relationship Id="rId2" Type="http://schemas.openxmlformats.org/officeDocument/2006/relationships/hyperlink" Target="http://www.govdata.de/lizenze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1/open-government-licence.htm" TargetMode="External"/><Relationship Id="rId14" Type="http://schemas.openxmlformats.org/officeDocument/2006/relationships/hyperlink" Target="http://pro.europeana.eu/documents/858566/7f14c82a-f76c-4f4f-b8a7-600d2168a73d"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jpeg"/><Relationship Id="rId4" Type="http://schemas.openxmlformats.org/officeDocument/2006/relationships/hyperlink" Target="http://pro.europeana.eu/documents/858566/2cbf1f78-e036-4088-af25-94684ff90dc5"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joinup.ec.europa.eu/category/licence/isa-open-metadata-licence-v11" TargetMode="External"/><Relationship Id="rId13" Type="http://schemas.openxmlformats.org/officeDocument/2006/relationships/image" Target="../media/image33.pn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www.lapsi-project.eu/" TargetMode="External"/><Relationship Id="rId12" Type="http://schemas.openxmlformats.org/officeDocument/2006/relationships/image" Target="../media/image32.jpe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http://opendatacommons.org/licenses/" TargetMode="External"/><Relationship Id="rId11" Type="http://schemas.openxmlformats.org/officeDocument/2006/relationships/image" Target="../media/image31.jpeg"/><Relationship Id="rId5" Type="http://schemas.openxmlformats.org/officeDocument/2006/relationships/hyperlink" Target="http://creativecommons.org/licenses/" TargetMode="External"/><Relationship Id="rId10" Type="http://schemas.openxmlformats.org/officeDocument/2006/relationships/image" Target="../media/image30.jpeg"/><Relationship Id="rId4" Type="http://schemas.openxmlformats.org/officeDocument/2006/relationships/hyperlink" Target="http://pro.europeana.eu/documents/858566/7f14c82a-f76c-4f4f-b8a7-600d2168a73d" TargetMode="External"/><Relationship Id="rId9" Type="http://schemas.openxmlformats.org/officeDocument/2006/relationships/image" Target="../media/image29.jpeg"/><Relationship Id="rId14" Type="http://schemas.openxmlformats.org/officeDocument/2006/relationships/image" Target="../media/image34.png"/></Relationships>
</file>

<file path=ppt/slides/_rels/slide45.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38.png"/><Relationship Id="rId2" Type="http://schemas.openxmlformats.org/officeDocument/2006/relationships/notesSlide" Target="../notesSlides/notesSlide44.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39.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35.jpeg"/><Relationship Id="rId9" Type="http://schemas.openxmlformats.org/officeDocument/2006/relationships/image" Target="../media/image37.png"/><Relationship Id="rId14" Type="http://schemas.openxmlformats.org/officeDocument/2006/relationships/hyperlink" Target="http://joinup.ec.europa.e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5475" y="838200"/>
            <a:ext cx="5343525" cy="3814936"/>
          </a:xfrm>
        </p:spPr>
        <p:txBody>
          <a:bodyPr/>
          <a:lstStyle/>
          <a:p>
            <a:r>
              <a:rPr lang="de-DE" sz="1600" i="0" dirty="0" smtClean="0"/>
              <a:t>Trainingsmodul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de-DE" sz="5400" i="0" dirty="0" smtClean="0">
                <a:latin typeface="Bradley Hand ITC" pitchFamily="66" charset="0"/>
              </a:rPr>
              <a:t>Lizenzen für Daten und Metadaten</a:t>
            </a:r>
          </a:p>
        </p:txBody>
      </p:sp>
      <p:sp>
        <p:nvSpPr>
          <p:cNvPr id="4" name="Rectangle 1"/>
          <p:cNvSpPr>
            <a:spLocks noChangeArrowheads="1"/>
          </p:cNvSpPr>
          <p:nvPr/>
        </p:nvSpPr>
        <p:spPr bwMode="auto">
          <a:xfrm>
            <a:off x="1979712" y="6221923"/>
            <a:ext cx="709228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hangingPunct="0"/>
            <a:r>
              <a:rPr lang="de-DE" sz="600" i="1" dirty="0">
                <a:solidFill>
                  <a:schemeClr val="bg2">
                    <a:lumMod val="50000"/>
                  </a:schemeClr>
                </a:solidFill>
                <a:latin typeface="Arial" pitchFamily="34" charset="0"/>
                <a:ea typeface="Arial" pitchFamily="34" charset="0"/>
                <a:cs typeface="Arial" pitchFamily="34" charset="0"/>
              </a:rPr>
              <a:t>Die Mitglieder des </a:t>
            </a: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Netzwerks unterstützen Organisationen und Individuen dabei, die Werte zu schaffen, nach denen sie suchen. Wir sind ein Netzwerk von Unternehmen mit nahezu 180.000 Mitarbeitern in 158 Ländern, die sich dazu verpflichtet fühlen Qualität in den Bereichen Assurance, </a:t>
            </a:r>
            <a:r>
              <a:rPr lang="de-DE" sz="600" i="1" dirty="0" err="1">
                <a:solidFill>
                  <a:schemeClr val="bg2">
                    <a:lumMod val="50000"/>
                  </a:schemeClr>
                </a:solidFill>
                <a:latin typeface="Arial" pitchFamily="34" charset="0"/>
                <a:ea typeface="Arial" pitchFamily="34" charset="0"/>
                <a:cs typeface="Arial" pitchFamily="34" charset="0"/>
              </a:rPr>
              <a:t>Tax</a:t>
            </a:r>
            <a:r>
              <a:rPr lang="de-DE" sz="600" i="1" dirty="0">
                <a:solidFill>
                  <a:schemeClr val="bg2">
                    <a:lumMod val="50000"/>
                  </a:schemeClr>
                </a:solidFill>
                <a:latin typeface="Arial" pitchFamily="34" charset="0"/>
                <a:ea typeface="Arial" pitchFamily="34" charset="0"/>
                <a:cs typeface="Arial" pitchFamily="34" charset="0"/>
              </a:rPr>
              <a:t> &amp; Legal sowie Advisory zu liefern. Sagen Sie uns, was Ihnen wichtig ist und besuchen Sie für weitere Informationen unsere Webseite www.pwc.com</a:t>
            </a:r>
          </a:p>
          <a:p>
            <a:pPr lvl="0" eaLnBrk="0" fontAlgn="base" hangingPunct="0">
              <a:spcBef>
                <a:spcPct val="0"/>
              </a:spcBef>
              <a:spcAft>
                <a:spcPct val="0"/>
              </a:spcAft>
            </a:pP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bezieht sich auf das </a:t>
            </a:r>
            <a:r>
              <a:rPr lang="de-DE" sz="600" i="1" dirty="0" err="1">
                <a:solidFill>
                  <a:schemeClr val="bg2">
                    <a:lumMod val="50000"/>
                  </a:schemeClr>
                </a:solidFill>
                <a:latin typeface="Arial" pitchFamily="34" charset="0"/>
                <a:ea typeface="Arial" pitchFamily="34" charset="0"/>
                <a:cs typeface="Arial" pitchFamily="34" charset="0"/>
              </a:rPr>
              <a:t>PwC</a:t>
            </a:r>
            <a:r>
              <a:rPr lang="de-DE" sz="600" i="1" dirty="0">
                <a:solidFill>
                  <a:schemeClr val="bg2">
                    <a:lumMod val="50000"/>
                  </a:schemeClr>
                </a:solidFill>
                <a:latin typeface="Arial" pitchFamily="34" charset="0"/>
                <a:ea typeface="Arial" pitchFamily="34" charset="0"/>
                <a:cs typeface="Arial" pitchFamily="34" charset="0"/>
              </a:rPr>
              <a:t> Netzwerk und/oder eine oder mehrere Mitgliedsfirmen, von denen jede ein rechtlich selbstständiges Unternehmen ist. Besuchen Sie unsere Webseite www.pwc.com/structure für weitere Details.</a:t>
            </a:r>
            <a:endParaRPr lang="de-DE" sz="600" dirty="0">
              <a:solidFill>
                <a:schemeClr val="bg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Lizenzierung in der überarbeiteten PSI-Richtlinie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Verpflichtungen der Mitgliedstaaten nach der PSI-Richtlinie</a:t>
            </a:r>
            <a:endParaRPr lang="de-DE" dirty="0"/>
          </a:p>
        </p:txBody>
      </p:sp>
      <p:sp>
        <p:nvSpPr>
          <p:cNvPr id="3" name="Content Placeholder 2"/>
          <p:cNvSpPr>
            <a:spLocks noGrp="1"/>
          </p:cNvSpPr>
          <p:nvPr>
            <p:ph sz="quarter" idx="15"/>
          </p:nvPr>
        </p:nvSpPr>
        <p:spPr/>
        <p:txBody>
          <a:bodyPr/>
          <a:lstStyle/>
          <a:p>
            <a:r>
              <a:rPr lang="de-DE" sz="1600" i="1" dirty="0" smtClean="0">
                <a:solidFill>
                  <a:schemeClr val="accent1"/>
                </a:solidFill>
              </a:rPr>
              <a:t>Öffentliche Stellen müssen für alle Informationen, die im Zusammenhang mit ihrer öffentlichen Aufgabe stehen und die nicht explizit einer der genannten Ausnahmen unterliegen: </a:t>
            </a:r>
          </a:p>
          <a:p>
            <a:pPr lvl="1"/>
            <a:r>
              <a:rPr lang="de-DE" sz="1250" dirty="0" smtClean="0"/>
              <a:t>Informationen für kommerzielle oder nichtkommerzielle Zwecke unter nicht-diskriminierenden Bedingungen wiederverwendbar machen</a:t>
            </a:r>
          </a:p>
          <a:p>
            <a:pPr lvl="1"/>
            <a:r>
              <a:rPr lang="de-DE" sz="1250" dirty="0" smtClean="0"/>
              <a:t>Anfragen bearbeiten und den Zugang innerhalb von 20 Tagen (oder 40, wenn die Anfrage komplex ist) herstellen. Sie müssen negative Bescheide rechtfertigen und darüber informieren, wie man dagegen Beschwerde einlegen kann</a:t>
            </a:r>
          </a:p>
          <a:p>
            <a:pPr lvl="1"/>
            <a:r>
              <a:rPr lang="de-DE" sz="1250" dirty="0" smtClean="0"/>
              <a:t>Nicht mehr als die Kosten für die Vervielfältigung, Bereitstellung und Verbreitung verlangen. Sie müssen Gebühren publizieren und die Berechnungsgrundlage auf Anfrage aufzeigen</a:t>
            </a:r>
          </a:p>
          <a:p>
            <a:pPr lvl="1"/>
            <a:r>
              <a:rPr lang="de-DE" sz="1250" dirty="0" smtClean="0"/>
              <a:t>Lizenzen in einem digitalen Format veröffentlichen</a:t>
            </a:r>
          </a:p>
          <a:p>
            <a:pPr lvl="1"/>
            <a:r>
              <a:rPr lang="de-DE" sz="1250" dirty="0" smtClean="0"/>
              <a:t>Informationen in bereits existierenden Formaten und Sprachen und </a:t>
            </a:r>
            <a:r>
              <a:rPr lang="de-DE" sz="1250" dirty="0"/>
              <a:t>– wo </a:t>
            </a:r>
            <a:r>
              <a:rPr lang="de-DE" sz="1250" dirty="0" smtClean="0"/>
              <a:t>möglich und angemessen – in einem offenen und maschinenlesbaren Format zusammen mit ihren Metadaten zur Verfügung stellen. Sowohl das Format als auch die Metadaten sollten, soweit möglich, den formellen offenen Standards entsprechen </a:t>
            </a:r>
          </a:p>
          <a:p>
            <a:pPr lvl="1"/>
            <a:r>
              <a:rPr lang="de-DE" sz="1250" dirty="0" smtClean="0"/>
              <a:t>praktische Anordnungen installieren, die die Suche nach verfügbaren Dokumenten für die Weiterverwendung erleichtern. Dies können z.B. Bestandslisten von Hauptdokumenten sein, die am besten online zur Verfügung gestellt werden, aber auch Internet-Portale, die mit dezentralen Bestandslisten verbunden sind</a:t>
            </a:r>
            <a:endParaRPr lang="de-DE" sz="125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11</a:t>
            </a:fld>
            <a:endParaRPr lang="en-GB"/>
          </a:p>
        </p:txBody>
      </p:sp>
    </p:spTree>
    <p:extLst>
      <p:ext uri="{BB962C8B-B14F-4D97-AF65-F5344CB8AC3E}">
        <p14:creationId xmlns:p14="http://schemas.microsoft.com/office/powerpoint/2010/main" val="837330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Richtlinie 2013/37/EU besagt...</a:t>
            </a:r>
          </a:p>
        </p:txBody>
      </p:sp>
      <p:sp>
        <p:nvSpPr>
          <p:cNvPr id="3" name="Content Placeholder 2"/>
          <p:cNvSpPr>
            <a:spLocks noGrp="1"/>
          </p:cNvSpPr>
          <p:nvPr>
            <p:ph sz="quarter" idx="15"/>
          </p:nvPr>
        </p:nvSpPr>
        <p:spPr>
          <a:xfrm>
            <a:off x="539552" y="1412776"/>
            <a:ext cx="8077200" cy="4419600"/>
          </a:xfrm>
        </p:spPr>
        <p:txBody>
          <a:bodyPr/>
          <a:lstStyle/>
          <a:p>
            <a:pPr lvl="1">
              <a:buFont typeface="Arial" pitchFamily="34" charset="0"/>
              <a:buChar char="•"/>
            </a:pPr>
            <a:r>
              <a:rPr lang="de-DE" sz="1800" dirty="0" smtClean="0"/>
              <a:t>Jede Lizenz […] sollte </a:t>
            </a:r>
            <a:r>
              <a:rPr lang="de-DE" sz="1800" b="1" dirty="0" smtClean="0"/>
              <a:t>die Weiterverwendung so wenig wie möglich beschränken […]</a:t>
            </a:r>
            <a:r>
              <a:rPr lang="de-DE" sz="1800" dirty="0" smtClean="0"/>
              <a:t>. </a:t>
            </a:r>
            <a:r>
              <a:rPr lang="de-DE" sz="1800" b="1" dirty="0" smtClean="0"/>
              <a:t>Offene Lizenzen</a:t>
            </a:r>
            <a:r>
              <a:rPr lang="de-DE" sz="1800" dirty="0" smtClean="0"/>
              <a:t>, die online zu erhalten sind, die umfangreichere Weiterverwendungsrechte ohne technische, finanzielle oder geografische Einschränkungen gewähren und die auf offenen Datenformaten beruhen, sollten in diesem Zusammenhang ebenfalls eine wichtige Rolle spielen. Deshalb </a:t>
            </a:r>
            <a:r>
              <a:rPr lang="de-DE" sz="1800" b="1" dirty="0" smtClean="0"/>
              <a:t>sollten die Mitgliedstaaten die Verwendung offener Lizenzen fördern</a:t>
            </a:r>
            <a:r>
              <a:rPr lang="de-DE" sz="1800" dirty="0" smtClean="0"/>
              <a:t> </a:t>
            </a:r>
            <a:r>
              <a:rPr lang="de-DE" sz="1800" b="1" dirty="0" smtClean="0"/>
              <a:t>[…].</a:t>
            </a:r>
            <a:r>
              <a:rPr lang="de-DE" dirty="0" smtClean="0"/>
              <a:t/>
            </a:r>
            <a:br>
              <a:rPr lang="de-DE" dirty="0" smtClean="0"/>
            </a:br>
            <a:r>
              <a:rPr lang="de-DE" dirty="0" smtClean="0"/>
              <a:t>- </a:t>
            </a:r>
            <a:r>
              <a:rPr lang="de-DE" sz="1600" i="1" dirty="0" smtClean="0"/>
              <a:t>einleitender Teil (26)</a:t>
            </a:r>
          </a:p>
          <a:p>
            <a:pPr lvl="1">
              <a:buFont typeface="Arial" pitchFamily="34" charset="0"/>
              <a:buChar char="•"/>
            </a:pPr>
            <a:r>
              <a:rPr lang="de-DE" sz="1800" dirty="0" smtClean="0"/>
              <a:t>Öffentliche Stellen </a:t>
            </a:r>
            <a:r>
              <a:rPr lang="de-DE" sz="1800" b="1" dirty="0" smtClean="0"/>
              <a:t>können die Weiterverwendung ohne Bedingungen gestatten oder aber, </a:t>
            </a:r>
            <a:r>
              <a:rPr lang="de-DE" sz="1800" dirty="0" smtClean="0"/>
              <a:t>gegebenenfalls im Rahmen einer Lizenz,</a:t>
            </a:r>
            <a:r>
              <a:rPr lang="de-DE" sz="1800" b="1" dirty="0" smtClean="0"/>
              <a:t> Bedingungen festlegen</a:t>
            </a:r>
            <a:r>
              <a:rPr lang="de-DE" sz="1800" dirty="0" smtClean="0"/>
              <a:t>. Diese Bedingungen dürfen die Möglichkeiten der Weiterverwendung nicht unnötig einschränken und nicht der Behinderung des Wettbewerbs dienen</a:t>
            </a:r>
            <a:r>
              <a:rPr lang="de-DE" dirty="0" smtClean="0"/>
              <a:t/>
            </a:r>
            <a:br>
              <a:rPr lang="de-DE" dirty="0" smtClean="0"/>
            </a:br>
            <a:r>
              <a:rPr lang="de-DE" dirty="0" smtClean="0"/>
              <a:t>- </a:t>
            </a:r>
            <a:r>
              <a:rPr lang="de-DE" sz="1600" i="1" dirty="0" smtClean="0"/>
              <a:t>Artikel 8, Absatz </a:t>
            </a:r>
            <a:r>
              <a:rPr lang="de-DE" sz="1800" i="1" dirty="0" smtClean="0"/>
              <a:t>1</a:t>
            </a:r>
            <a:endParaRPr lang="de-DE" sz="4400" i="1"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
        <p:nvSpPr>
          <p:cNvPr id="5" name="Rectangle 4"/>
          <p:cNvSpPr/>
          <p:nvPr/>
        </p:nvSpPr>
        <p:spPr bwMode="ltGray">
          <a:xfrm>
            <a:off x="2699792" y="5805264"/>
            <a:ext cx="6408712" cy="32403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000" b="1" dirty="0" err="1" smtClean="0">
                <a:solidFill>
                  <a:schemeClr val="tx1"/>
                </a:solidFill>
                <a:latin typeface="+mj-lt"/>
              </a:rPr>
              <a:t>Siehe</a:t>
            </a:r>
            <a:r>
              <a:rPr lang="en-GB" sz="1000" b="1" dirty="0" smtClean="0">
                <a:solidFill>
                  <a:schemeClr val="tx1"/>
                </a:solidFill>
                <a:latin typeface="+mj-lt"/>
              </a:rPr>
              <a:t> </a:t>
            </a:r>
            <a:r>
              <a:rPr lang="en-GB" sz="1000" b="1" dirty="0" err="1" smtClean="0">
                <a:solidFill>
                  <a:schemeClr val="tx1"/>
                </a:solidFill>
                <a:latin typeface="+mj-lt"/>
              </a:rPr>
              <a:t>auch</a:t>
            </a:r>
            <a:r>
              <a:rPr lang="en-GB" sz="1000" b="1" dirty="0" smtClean="0">
                <a:solidFill>
                  <a:schemeClr val="tx1"/>
                </a:solidFill>
                <a:latin typeface="+mj-lt"/>
              </a:rPr>
              <a:t>: </a:t>
            </a:r>
            <a:r>
              <a:rPr lang="en-GB" sz="1000" dirty="0" smtClean="0">
                <a:latin typeface="+mj-lt"/>
                <a:hlinkClick r:id="rId3"/>
              </a:rPr>
              <a:t>http://www.slideshare.net/OpenDataSupport/the-psi-directive-and-open-government-data</a:t>
            </a:r>
            <a:endParaRPr lang="en-GB" sz="1000" dirty="0" smtClean="0">
              <a:solidFill>
                <a:schemeClr val="tx1"/>
              </a:solidFill>
              <a:latin typeface="+mj-lt"/>
            </a:endParaRPr>
          </a:p>
        </p:txBody>
      </p:sp>
    </p:spTree>
    <p:extLst>
      <p:ext uri="{BB962C8B-B14F-4D97-AF65-F5344CB8AC3E}">
        <p14:creationId xmlns:p14="http://schemas.microsoft.com/office/powerpoint/2010/main" val="173552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Konsequenzen der PSI-Richtlinie in Bezug auf die Lizenzierung</a:t>
            </a:r>
            <a:endParaRPr lang="de-DE" dirty="0"/>
          </a:p>
        </p:txBody>
      </p:sp>
      <p:sp>
        <p:nvSpPr>
          <p:cNvPr id="3" name="Content Placeholder 2"/>
          <p:cNvSpPr>
            <a:spLocks noGrp="1"/>
          </p:cNvSpPr>
          <p:nvPr>
            <p:ph sz="quarter" idx="15"/>
          </p:nvPr>
        </p:nvSpPr>
        <p:spPr>
          <a:xfrm>
            <a:off x="533400" y="1752600"/>
            <a:ext cx="8077200" cy="4556720"/>
          </a:xfrm>
        </p:spPr>
        <p:txBody>
          <a:bodyPr>
            <a:normAutofit/>
          </a:bodyPr>
          <a:lstStyle/>
          <a:p>
            <a:pPr marL="0" lvl="1" indent="0">
              <a:buNone/>
            </a:pPr>
            <a:r>
              <a:rPr lang="de-DE" i="1" dirty="0" smtClean="0">
                <a:solidFill>
                  <a:schemeClr val="accent1"/>
                </a:solidFill>
              </a:rPr>
              <a:t>Machen Sie die Informationen für kommerzielle oder nichtkommerzielle Zwecke unter nicht diskriminierenden Bedingungen wiederverwendbar</a:t>
            </a:r>
          </a:p>
          <a:p>
            <a:pPr marL="0" lvl="1" indent="0">
              <a:spcAft>
                <a:spcPts val="1800"/>
              </a:spcAft>
              <a:buNone/>
            </a:pPr>
            <a:r>
              <a:rPr lang="de-DE" sz="1800" dirty="0" smtClean="0"/>
              <a:t>Bedingungen müssen vorher festgelegt werden, transparent und für alle gleich sein. Die Richtlinie fördert die Verwendung einer </a:t>
            </a:r>
            <a:r>
              <a:rPr lang="de-DE" sz="1800" b="1" dirty="0" smtClean="0"/>
              <a:t>offenen Lizenz</a:t>
            </a:r>
            <a:endParaRPr lang="de-DE" sz="1800" i="1" dirty="0" smtClean="0"/>
          </a:p>
          <a:p>
            <a:pPr lvl="1">
              <a:buNone/>
            </a:pPr>
            <a:r>
              <a:rPr lang="de-DE" i="1" dirty="0" smtClean="0">
                <a:solidFill>
                  <a:schemeClr val="accent1"/>
                </a:solidFill>
              </a:rPr>
              <a:t>Veröffentlichen Sie Lizenzen im digitalen Format</a:t>
            </a:r>
          </a:p>
          <a:p>
            <a:pPr lvl="1">
              <a:spcAft>
                <a:spcPts val="1800"/>
              </a:spcAft>
              <a:buNone/>
            </a:pPr>
            <a:r>
              <a:rPr lang="de-DE" sz="1800" b="1" dirty="0" smtClean="0"/>
              <a:t>Explizite Lizenzen </a:t>
            </a:r>
            <a:r>
              <a:rPr lang="de-DE" sz="1800" dirty="0" smtClean="0"/>
              <a:t>sollten mit den verfügbaren Daten verbunden werden</a:t>
            </a:r>
            <a:endParaRPr lang="de-DE" sz="1800" i="1" dirty="0" smtClean="0"/>
          </a:p>
          <a:p>
            <a:pPr marL="0" lvl="1" indent="0">
              <a:buNone/>
            </a:pPr>
            <a:r>
              <a:rPr lang="de-DE" i="1" dirty="0">
                <a:solidFill>
                  <a:schemeClr val="accent1"/>
                </a:solidFill>
              </a:rPr>
              <a:t>Erleichtern Sie die Suche nach Informationen, vorzugsweise </a:t>
            </a:r>
            <a:r>
              <a:rPr lang="de-DE" i="1" dirty="0" smtClean="0">
                <a:solidFill>
                  <a:schemeClr val="accent1"/>
                </a:solidFill>
              </a:rPr>
              <a:t>online</a:t>
            </a:r>
            <a:r>
              <a:rPr lang="de-DE" i="1" dirty="0">
                <a:solidFill>
                  <a:schemeClr val="accent1"/>
                </a:solidFill>
              </a:rPr>
              <a:t> (z.B. durch ein </a:t>
            </a:r>
            <a:r>
              <a:rPr lang="de-DE" i="1" dirty="0" smtClean="0">
                <a:solidFill>
                  <a:schemeClr val="accent1"/>
                </a:solidFill>
              </a:rPr>
              <a:t>Portal)</a:t>
            </a:r>
            <a:endParaRPr lang="de-DE" i="1" dirty="0">
              <a:solidFill>
                <a:schemeClr val="accent1"/>
              </a:solidFill>
            </a:endParaRPr>
          </a:p>
          <a:p>
            <a:pPr marL="0" lvl="1" indent="0">
              <a:spcAft>
                <a:spcPts val="1200"/>
              </a:spcAft>
              <a:buNone/>
            </a:pPr>
            <a:r>
              <a:rPr lang="de-DE" sz="1800" dirty="0"/>
              <a:t>Dies schließt die </a:t>
            </a:r>
            <a:r>
              <a:rPr lang="de-DE" sz="1800" b="1" dirty="0"/>
              <a:t>öffentliche Verfügbarkeit </a:t>
            </a:r>
            <a:r>
              <a:rPr lang="de-DE" sz="1800" dirty="0"/>
              <a:t>von Beschreibungen der verfügbaren Daten mit </a:t>
            </a:r>
            <a:r>
              <a:rPr lang="de-DE" sz="1800" dirty="0" smtClean="0"/>
              <a:t>ein</a:t>
            </a:r>
            <a:endParaRPr lang="de-DE"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Tree>
    <p:extLst>
      <p:ext uri="{BB962C8B-B14F-4D97-AF65-F5344CB8AC3E}">
        <p14:creationId xmlns:p14="http://schemas.microsoft.com/office/powerpoint/2010/main" val="2066860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a-DK" b="0" dirty="0" smtClean="0"/>
              <a:t>Bei Daten: Es existieren verschiedene Möglichkeiten für die Lizenzierung Ihrer Daten je nach ihrer </a:t>
            </a:r>
            <a:r>
              <a:rPr lang="de-DE" b="0" dirty="0" smtClean="0"/>
              <a:t>Beschaffenheit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p:nvPr/>
        </p:nvSpPr>
        <p:spPr bwMode="ltGray">
          <a:xfrm>
            <a:off x="827584" y="5230867"/>
            <a:ext cx="7272808" cy="739535"/>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Lizenzierung von Datensätzen</a:t>
            </a:r>
            <a:endParaRPr lang="de-DE" dirty="0"/>
          </a:p>
        </p:txBody>
      </p:sp>
      <p:sp>
        <p:nvSpPr>
          <p:cNvPr id="3" name="Content Placeholder 2"/>
          <p:cNvSpPr>
            <a:spLocks noGrp="1"/>
          </p:cNvSpPr>
          <p:nvPr>
            <p:ph sz="quarter" idx="15"/>
          </p:nvPr>
        </p:nvSpPr>
        <p:spPr>
          <a:xfrm>
            <a:off x="533400" y="1752600"/>
            <a:ext cx="8077200" cy="3188568"/>
          </a:xfrm>
        </p:spPr>
        <p:txBody>
          <a:bodyPr/>
          <a:lstStyle/>
          <a:p>
            <a:pPr lvl="1"/>
            <a:r>
              <a:rPr lang="de-DE" dirty="0" smtClean="0"/>
              <a:t>Wenn Sie keine Einschränkungen mit Ihren Daten verbinden wollen: Sagen Sie es!</a:t>
            </a:r>
          </a:p>
          <a:p>
            <a:endParaRPr lang="de-DE" dirty="0" smtClean="0"/>
          </a:p>
          <a:p>
            <a:pPr lvl="1"/>
            <a:r>
              <a:rPr lang="de-DE" dirty="0" smtClean="0"/>
              <a:t>Jeder Datensatz sollte mit einer Lizenz verbunden sein</a:t>
            </a:r>
          </a:p>
          <a:p>
            <a:pPr lvl="2"/>
            <a:r>
              <a:rPr lang="de-DE" dirty="0" smtClean="0"/>
              <a:t>Ohne eine explizierte Lizenz ist die Weiterverwendung beschränkt</a:t>
            </a:r>
          </a:p>
          <a:p>
            <a:endParaRPr lang="de-DE" dirty="0" smtClean="0"/>
          </a:p>
          <a:p>
            <a:pPr lvl="1"/>
            <a:r>
              <a:rPr lang="de-DE" dirty="0" smtClean="0"/>
              <a:t>Das </a:t>
            </a:r>
            <a:r>
              <a:rPr lang="de-DE" b="1" dirty="0" smtClean="0"/>
              <a:t>Ziel</a:t>
            </a:r>
            <a:r>
              <a:rPr lang="de-DE" dirty="0" smtClean="0"/>
              <a:t> sollte es sein, Daten(</a:t>
            </a:r>
            <a:r>
              <a:rPr lang="de-DE" dirty="0" err="1" smtClean="0"/>
              <a:t>sätze</a:t>
            </a:r>
            <a:r>
              <a:rPr lang="de-DE" dirty="0" smtClean="0"/>
              <a:t>) innerhalb der Grenzen des Gesetzes </a:t>
            </a:r>
            <a:r>
              <a:rPr lang="de-DE" b="1" dirty="0" smtClean="0"/>
              <a:t>so öffentlich verfügbar wie möglich</a:t>
            </a:r>
            <a:r>
              <a:rPr lang="de-DE" dirty="0" smtClean="0"/>
              <a:t> zu machen</a:t>
            </a:r>
          </a:p>
          <a:p>
            <a:pPr lvl="1"/>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15</a:t>
            </a:fld>
            <a:endParaRPr lang="en-GB"/>
          </a:p>
        </p:txBody>
      </p:sp>
      <p:sp>
        <p:nvSpPr>
          <p:cNvPr id="5" name="Rectangle 4"/>
          <p:cNvSpPr/>
          <p:nvPr/>
        </p:nvSpPr>
        <p:spPr>
          <a:xfrm>
            <a:off x="827584" y="5164807"/>
            <a:ext cx="7488832" cy="830997"/>
          </a:xfrm>
          <a:prstGeom prst="rect">
            <a:avLst/>
          </a:prstGeom>
        </p:spPr>
        <p:txBody>
          <a:bodyPr wrap="square">
            <a:spAutoFit/>
          </a:bodyPr>
          <a:lstStyle/>
          <a:p>
            <a:r>
              <a:rPr lang="de-DE" sz="2400" dirty="0" smtClean="0">
                <a:solidFill>
                  <a:schemeClr val="tx2"/>
                </a:solidFill>
                <a:latin typeface="Hand Of Sean" pitchFamily="2" charset="-128"/>
                <a:ea typeface="Hand Of Sean" pitchFamily="2" charset="-128"/>
              </a:rPr>
              <a:t>Aber wie können Sie wissen, welche Lizenz für welchen bestimmten Zweck benötigt wird?</a:t>
            </a:r>
          </a:p>
        </p:txBody>
      </p:sp>
    </p:spTree>
    <p:extLst>
      <p:ext uri="{BB962C8B-B14F-4D97-AF65-F5344CB8AC3E}">
        <p14:creationId xmlns:p14="http://schemas.microsoft.com/office/powerpoint/2010/main" val="202270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Verschiedene Daten haben verschiedene Lizenzierungsanforderungen</a:t>
            </a:r>
            <a:endParaRPr lang="de-DE" dirty="0"/>
          </a:p>
        </p:txBody>
      </p:sp>
      <p:sp>
        <p:nvSpPr>
          <p:cNvPr id="3" name="Content Placeholder 2"/>
          <p:cNvSpPr>
            <a:spLocks noGrp="1"/>
          </p:cNvSpPr>
          <p:nvPr>
            <p:ph sz="quarter" idx="15"/>
          </p:nvPr>
        </p:nvSpPr>
        <p:spPr>
          <a:xfrm>
            <a:off x="533400" y="1752600"/>
            <a:ext cx="8077200" cy="4484712"/>
          </a:xfrm>
        </p:spPr>
        <p:txBody>
          <a:bodyPr>
            <a:normAutofit lnSpcReduction="10000"/>
          </a:bodyPr>
          <a:lstStyle/>
          <a:p>
            <a:pPr lvl="1"/>
            <a:r>
              <a:rPr lang="de-DE" dirty="0" smtClean="0"/>
              <a:t>Es kann erforderlich sein, dass Daten(</a:t>
            </a:r>
            <a:r>
              <a:rPr lang="de-DE" dirty="0" err="1" smtClean="0"/>
              <a:t>sätze</a:t>
            </a:r>
            <a:r>
              <a:rPr lang="de-DE" dirty="0" smtClean="0"/>
              <a:t>) </a:t>
            </a:r>
            <a:r>
              <a:rPr lang="de-DE" b="1" dirty="0" smtClean="0"/>
              <a:t>offen verfügbar </a:t>
            </a:r>
            <a:r>
              <a:rPr lang="de-DE" dirty="0" smtClean="0"/>
              <a:t>sind</a:t>
            </a:r>
            <a:r>
              <a:rPr lang="de-DE" b="1" dirty="0" smtClean="0"/>
              <a:t> </a:t>
            </a:r>
            <a:endParaRPr lang="de-DE" dirty="0" smtClean="0"/>
          </a:p>
          <a:p>
            <a:pPr lvl="2">
              <a:buFont typeface="Wingdings" pitchFamily="2" charset="2"/>
              <a:buChar char="§"/>
            </a:pPr>
            <a:r>
              <a:rPr lang="de-DE" sz="1800" dirty="0"/>
              <a:t>z</a:t>
            </a:r>
            <a:r>
              <a:rPr lang="de-DE" sz="1800" dirty="0" smtClean="0"/>
              <a:t>.B. wenn sie einem Gesetz der Informationsfreiheit unterliegen</a:t>
            </a:r>
          </a:p>
          <a:p>
            <a:pPr lvl="1"/>
            <a:r>
              <a:rPr lang="de-DE" dirty="0" smtClean="0"/>
              <a:t>Es kann sein, dass Daten(</a:t>
            </a:r>
            <a:r>
              <a:rPr lang="de-DE" dirty="0" err="1" smtClean="0"/>
              <a:t>sätze</a:t>
            </a:r>
            <a:r>
              <a:rPr lang="de-DE" dirty="0" smtClean="0"/>
              <a:t>) </a:t>
            </a:r>
            <a:r>
              <a:rPr lang="de-DE" b="1" dirty="0" smtClean="0"/>
              <a:t>Einschränkungen unterworfen sind</a:t>
            </a:r>
            <a:endParaRPr lang="de-DE" dirty="0" smtClean="0"/>
          </a:p>
          <a:p>
            <a:pPr lvl="2">
              <a:buFont typeface="Wingdings" pitchFamily="2" charset="2"/>
              <a:buChar char="§"/>
            </a:pPr>
            <a:r>
              <a:rPr lang="de-DE" sz="1800" dirty="0" smtClean="0"/>
              <a:t>z.B. Datenschutz, nationale Sicherheit, Rechte Dritter </a:t>
            </a:r>
          </a:p>
          <a:p>
            <a:pPr lvl="1"/>
            <a:r>
              <a:rPr lang="de-DE" dirty="0" smtClean="0"/>
              <a:t>Es kann sein, dass Daten(</a:t>
            </a:r>
            <a:r>
              <a:rPr lang="de-DE" dirty="0" err="1" smtClean="0"/>
              <a:t>sätze</a:t>
            </a:r>
            <a:r>
              <a:rPr lang="de-DE" dirty="0" smtClean="0"/>
              <a:t>) </a:t>
            </a:r>
            <a:r>
              <a:rPr lang="de-DE" b="1" dirty="0" smtClean="0"/>
              <a:t>für die Weiterverwendung, aber nicht für Änderungen verfügbar sind</a:t>
            </a:r>
          </a:p>
          <a:p>
            <a:pPr marL="731520" lvl="2" indent="-457200">
              <a:buFont typeface="Wingdings" pitchFamily="2" charset="2"/>
              <a:buChar char="§"/>
            </a:pPr>
            <a:r>
              <a:rPr lang="de-DE" sz="1800" dirty="0" smtClean="0"/>
              <a:t>z.B. Gesetzestexte, öffentliche Haushalte (wenn Änderungen  gemacht werden, muss deutlich werden, dass die Daten nicht in der tatsächlichen authentischen Version sind)</a:t>
            </a:r>
          </a:p>
          <a:p>
            <a:pPr lvl="1"/>
            <a:r>
              <a:rPr lang="de-DE" dirty="0" smtClean="0"/>
              <a:t>Es könnten Daten(</a:t>
            </a:r>
            <a:r>
              <a:rPr lang="de-DE" dirty="0" err="1" smtClean="0"/>
              <a:t>sätze</a:t>
            </a:r>
            <a:r>
              <a:rPr lang="de-DE" dirty="0" smtClean="0"/>
              <a:t>) veröffentlicht werden, die </a:t>
            </a:r>
            <a:r>
              <a:rPr lang="de-DE" b="1" dirty="0" smtClean="0"/>
              <a:t>Ableitungen</a:t>
            </a:r>
            <a:r>
              <a:rPr lang="de-DE" dirty="0" smtClean="0"/>
              <a:t> mit Nennung der maßgeblichen Quelle</a:t>
            </a:r>
            <a:r>
              <a:rPr lang="de-DE" b="1" dirty="0" smtClean="0"/>
              <a:t> ermöglichen</a:t>
            </a:r>
          </a:p>
          <a:p>
            <a:pPr lvl="2">
              <a:buFont typeface="Wingdings" pitchFamily="2" charset="2"/>
              <a:buChar char="§"/>
            </a:pPr>
            <a:r>
              <a:rPr lang="de-DE" sz="1800" dirty="0" smtClean="0"/>
              <a:t>z.B. legale Kommentare, Übersetzungen</a:t>
            </a:r>
          </a:p>
          <a:p>
            <a:endParaRPr lang="en-US" sz="2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Lizenzierungsansatz: Creative </a:t>
            </a:r>
            <a:r>
              <a:rPr lang="de-DE" dirty="0" err="1" smtClean="0"/>
              <a:t>Commons</a:t>
            </a:r>
            <a:endParaRPr lang="de-DE" dirty="0"/>
          </a:p>
        </p:txBody>
      </p:sp>
      <p:sp>
        <p:nvSpPr>
          <p:cNvPr id="3" name="Content Placeholder 2"/>
          <p:cNvSpPr>
            <a:spLocks noGrp="1"/>
          </p:cNvSpPr>
          <p:nvPr>
            <p:ph sz="quarter" idx="15"/>
          </p:nvPr>
        </p:nvSpPr>
        <p:spPr>
          <a:xfrm>
            <a:off x="2250555" y="1412776"/>
            <a:ext cx="6342856" cy="412755"/>
          </a:xfrm>
        </p:spPr>
        <p:txBody>
          <a:bodyPr anchor="ctr"/>
          <a:lstStyle/>
          <a:p>
            <a:r>
              <a:rPr lang="de-DE" sz="1150" b="1" dirty="0" smtClean="0"/>
              <a:t>Public Domain Mark/Keine Rechte vorbehalten </a:t>
            </a:r>
            <a:r>
              <a:rPr lang="de-DE" sz="1150" dirty="0" smtClean="0"/>
              <a:t>– Ein Werk, das der Public Domain angehört, ist gemeinfrei und kann von jedermann ohne urheberrechtliche Einschränkungen in jeder Weise genutzt werden</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988840"/>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7" y="2636912"/>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3356992"/>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3" y="4077072"/>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3" y="4869160"/>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7547" y="5733256"/>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2008133"/>
            <a:ext cx="6552728"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a:t>
            </a:r>
            <a:r>
              <a:rPr lang="de-DE" sz="1150" dirty="0" smtClean="0"/>
              <a:t>– Andere dürfen Ihr Werk bzw. den Inhalt vervielfältigen, verbreiten, öffentlich zugänglich machen, bearbeiten und kommerziell nutzen; sofern sie den Namen des Rechteinhabers nennen. </a:t>
            </a:r>
          </a:p>
        </p:txBody>
      </p:sp>
      <p:sp>
        <p:nvSpPr>
          <p:cNvPr id="16" name="Content Placeholder 2"/>
          <p:cNvSpPr txBox="1">
            <a:spLocks/>
          </p:cNvSpPr>
          <p:nvPr/>
        </p:nvSpPr>
        <p:spPr>
          <a:xfrm>
            <a:off x="2267744" y="270892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Weitergabe unter gleichen Bedingungen</a:t>
            </a:r>
            <a:r>
              <a:rPr lang="de-DE" sz="1150" dirty="0" smtClean="0"/>
              <a:t>– Andere dürfen Ihr Werk bzw. den Inhalt vervielfältigen, verbreiten, öffentlich zugänglich machen, bearbeiten und kommerziell nutzen; sofern sie den Namen des Rechteinhabers nennen UND ihre Bearbeitung nur unter identischen Bedingungen weitergeben </a:t>
            </a:r>
          </a:p>
        </p:txBody>
      </p:sp>
      <p:sp>
        <p:nvSpPr>
          <p:cNvPr id="19" name="Content Placeholder 2"/>
          <p:cNvSpPr txBox="1">
            <a:spLocks/>
          </p:cNvSpPr>
          <p:nvPr/>
        </p:nvSpPr>
        <p:spPr>
          <a:xfrm>
            <a:off x="2267744" y="4960461"/>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 - Weitergabe unter gleichen Bedingungen</a:t>
            </a:r>
            <a:r>
              <a:rPr lang="de-DE" sz="1150" dirty="0" smtClean="0"/>
              <a:t> – Andere dürfen Ihr Werk bzw. den Inhalt vervielfältigen, verbreiten, öffentlich zugänglich machen und bearbeiten, soweit sie den Namen des Rechteinhabers nennen UND nur unter identischen Lizenzbedingungen weitergeben UND keinen kommerziellen Nutzen daraus ziehen </a:t>
            </a:r>
          </a:p>
        </p:txBody>
      </p:sp>
      <p:sp>
        <p:nvSpPr>
          <p:cNvPr id="20" name="Content Placeholder 2"/>
          <p:cNvSpPr txBox="1">
            <a:spLocks/>
          </p:cNvSpPr>
          <p:nvPr/>
        </p:nvSpPr>
        <p:spPr>
          <a:xfrm>
            <a:off x="2250555" y="3376285"/>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Bearbeitung </a:t>
            </a:r>
            <a:r>
              <a:rPr lang="de-DE" sz="1150" dirty="0" smtClean="0"/>
              <a:t>– Andere dürfen Ihr Werk bzw. den Inhalt vervielfältigen, verbreiten, öffentlich zugänglich machen und kommerziell nutzen, sofern sie den Namen des Rechteinhabers nennen UND das Werk nicht bearbeiten </a:t>
            </a:r>
          </a:p>
        </p:txBody>
      </p:sp>
      <p:sp>
        <p:nvSpPr>
          <p:cNvPr id="21" name="Content Placeholder 2"/>
          <p:cNvSpPr txBox="1">
            <a:spLocks/>
          </p:cNvSpPr>
          <p:nvPr/>
        </p:nvSpPr>
        <p:spPr>
          <a:xfrm>
            <a:off x="2267744" y="4096365"/>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a:t>
            </a:r>
            <a:r>
              <a:rPr lang="de-DE" sz="1150" dirty="0" smtClean="0"/>
              <a:t> – Andere dürfen Ihr Werk bzw. den Inhalt vervielfältigen, verbreiten, öffentlich zugänglich machen, bearbeiten, soweit sie den Namen des Rechteinhabers nennen und keinen kommerziellen Nutzen daraus ziehen. Sie müssen ihre abgeleiteten Werke nicht unter identischen Bedingungen weitergeben</a:t>
            </a:r>
          </a:p>
        </p:txBody>
      </p:sp>
      <p:sp>
        <p:nvSpPr>
          <p:cNvPr id="22" name="Content Placeholder 2"/>
          <p:cNvSpPr txBox="1">
            <a:spLocks/>
          </p:cNvSpPr>
          <p:nvPr/>
        </p:nvSpPr>
        <p:spPr>
          <a:xfrm>
            <a:off x="2267744" y="5805264"/>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150" b="1" dirty="0" smtClean="0"/>
              <a:t>Namensnennung - Keine kommerzielle Nutzung - Keine Bearbeitung </a:t>
            </a:r>
            <a:r>
              <a:rPr lang="de-DE" sz="1150" dirty="0" smtClean="0"/>
              <a:t>– Andere dürfen Ihr Werk bzw. den Inhalt vervielfältigen, verbreiten, öffentlich zugänglich machen, soweit sie den Namen des Rechteinhabers nennen UND das Werk nicht bearbeiten UND keinen kommerziellen Nutzen daraus ziehen </a:t>
            </a:r>
          </a:p>
        </p:txBody>
      </p:sp>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7548" y="1340768"/>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372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Good</a:t>
            </a:r>
            <a:r>
              <a:rPr lang="de-DE" dirty="0" smtClean="0"/>
              <a:t> Practices für die Lizenzierung Ihrer Daten</a:t>
            </a:r>
            <a:endParaRPr lang="de-DE" dirty="0"/>
          </a:p>
        </p:txBody>
      </p:sp>
      <p:sp>
        <p:nvSpPr>
          <p:cNvPr id="4" name="Content Placeholder 3"/>
          <p:cNvSpPr>
            <a:spLocks noGrp="1"/>
          </p:cNvSpPr>
          <p:nvPr>
            <p:ph sz="quarter" idx="15"/>
          </p:nvPr>
        </p:nvSpPr>
        <p:spPr>
          <a:xfrm>
            <a:off x="539553" y="1752600"/>
            <a:ext cx="8071048" cy="4419600"/>
          </a:xfrm>
        </p:spPr>
        <p:txBody>
          <a:bodyPr/>
          <a:lstStyle/>
          <a:p>
            <a:r>
              <a:rPr lang="de-DE" i="1" dirty="0" err="1" smtClean="0">
                <a:solidFill>
                  <a:schemeClr val="accent1"/>
                </a:solidFill>
              </a:rPr>
              <a:t>Good</a:t>
            </a:r>
            <a:r>
              <a:rPr lang="de-DE" i="1" dirty="0" smtClean="0">
                <a:solidFill>
                  <a:schemeClr val="accent1"/>
                </a:solidFill>
              </a:rPr>
              <a:t> Practices:</a:t>
            </a:r>
          </a:p>
          <a:p>
            <a:pPr marL="285750" indent="-285750">
              <a:buFont typeface="Wingdings" pitchFamily="2" charset="2"/>
              <a:buChar char="ü"/>
            </a:pPr>
            <a:r>
              <a:rPr lang="de-DE" dirty="0" smtClean="0"/>
              <a:t>Wenn die ursprünglichen Daten in der Public Domain sind (z.B. durch das Gesetz), behalten Sie sie dort. Verwenden Sie zum Beispiel die Creative </a:t>
            </a:r>
            <a:r>
              <a:rPr lang="de-DE" dirty="0" err="1" smtClean="0"/>
              <a:t>Commons</a:t>
            </a:r>
            <a:r>
              <a:rPr lang="de-DE" dirty="0" smtClean="0"/>
              <a:t> Zero Public Domain </a:t>
            </a:r>
            <a:r>
              <a:rPr lang="de-DE" dirty="0" err="1" smtClean="0"/>
              <a:t>Dedication</a:t>
            </a:r>
            <a:r>
              <a:rPr lang="de-DE" dirty="0" smtClean="0"/>
              <a:t> oder die Open Data </a:t>
            </a:r>
            <a:r>
              <a:rPr lang="de-DE" dirty="0" err="1" smtClean="0"/>
              <a:t>Commons</a:t>
            </a:r>
            <a:r>
              <a:rPr lang="de-DE" dirty="0" smtClean="0"/>
              <a:t> Public Domain </a:t>
            </a:r>
            <a:r>
              <a:rPr lang="de-DE" dirty="0" err="1" smtClean="0"/>
              <a:t>Dedication</a:t>
            </a:r>
            <a:r>
              <a:rPr lang="de-DE" dirty="0" smtClean="0"/>
              <a:t> </a:t>
            </a:r>
            <a:r>
              <a:rPr lang="de-DE" dirty="0" err="1" smtClean="0"/>
              <a:t>and</a:t>
            </a:r>
            <a:r>
              <a:rPr lang="de-DE" dirty="0" smtClean="0"/>
              <a:t> </a:t>
            </a:r>
            <a:r>
              <a:rPr lang="de-DE" dirty="0" err="1" smtClean="0"/>
              <a:t>License</a:t>
            </a:r>
            <a:r>
              <a:rPr lang="de-DE" dirty="0" smtClean="0"/>
              <a:t> (PDDL) </a:t>
            </a:r>
          </a:p>
          <a:p>
            <a:r>
              <a:rPr lang="de-DE" dirty="0" smtClean="0"/>
              <a:t>Bei manchen Dokumentationen muss die Integrität geschützt werden. Verwenden Sie eine Nicht-Bearbeitungs-Lizenz, zum Beispiel Creative </a:t>
            </a:r>
            <a:r>
              <a:rPr lang="de-DE" dirty="0" err="1" smtClean="0"/>
              <a:t>Commons</a:t>
            </a:r>
            <a:r>
              <a:rPr lang="de-DE" dirty="0" smtClean="0"/>
              <a:t> Attribution-</a:t>
            </a:r>
            <a:r>
              <a:rPr lang="de-DE" dirty="0" err="1" smtClean="0"/>
              <a:t>NoDerivs</a:t>
            </a:r>
            <a:r>
              <a:rPr lang="de-DE" dirty="0" smtClean="0"/>
              <a:t> – aber nur sofern wirklich notwendig</a:t>
            </a:r>
          </a:p>
          <a:p>
            <a:pPr marL="285750" indent="-285750">
              <a:buFont typeface="Wingdings" pitchFamily="2" charset="2"/>
              <a:buChar char="ü"/>
            </a:pPr>
            <a:r>
              <a:rPr lang="de-DE" dirty="0" smtClean="0"/>
              <a:t>Vermeiden Sie nach Möglichkeit Lizenzen für die nichtkommerzielle Nutzung, weil diese die Weiterverwendung erheblich einschränken</a:t>
            </a:r>
            <a:endParaRPr lang="en-GB" dirty="0"/>
          </a:p>
        </p:txBody>
      </p:sp>
      <p:sp>
        <p:nvSpPr>
          <p:cNvPr id="5" name="Slide Number Placeholder 4"/>
          <p:cNvSpPr>
            <a:spLocks noGrp="1"/>
          </p:cNvSpPr>
          <p:nvPr>
            <p:ph type="sldNum" sz="quarter" idx="18"/>
          </p:nvPr>
        </p:nvSpPr>
        <p:spPr/>
        <p:txBody>
          <a:bodyPr/>
          <a:lstStyle/>
          <a:p>
            <a:r>
              <a:rPr lang="en-GB" smtClean="0"/>
              <a:t>Slide </a:t>
            </a:r>
            <a:fld id="{E44EE0AE-258D-448E-BE6F-A5950D950578}" type="slidenum">
              <a:rPr lang="en-GB" smtClean="0"/>
              <a:pPr/>
              <a:t>18</a:t>
            </a:fld>
            <a:endParaRPr lang="en-GB"/>
          </a:p>
        </p:txBody>
      </p:sp>
      <p:sp>
        <p:nvSpPr>
          <p:cNvPr id="9" name="TextBox 8"/>
          <p:cNvSpPr txBox="1"/>
          <p:nvPr/>
        </p:nvSpPr>
        <p:spPr>
          <a:xfrm>
            <a:off x="1043608" y="5373216"/>
            <a:ext cx="7056784" cy="576064"/>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lgn="ctr">
              <a:spcAft>
                <a:spcPts val="900"/>
              </a:spcAft>
            </a:pPr>
            <a:r>
              <a:rPr lang="de-DE" i="1" dirty="0" smtClean="0">
                <a:solidFill>
                  <a:schemeClr val="bg2"/>
                </a:solidFill>
                <a:latin typeface="+mj-lt"/>
              </a:rPr>
              <a:t>Lizenzen für Daten sollten eine angemessene Sicherheit und Kontrolle bieten (aber auch nicht mehr als das)</a:t>
            </a:r>
          </a:p>
          <a:p>
            <a:pPr indent="-274320">
              <a:spcAft>
                <a:spcPts val="900"/>
              </a:spcAft>
            </a:pPr>
            <a:endParaRPr lang="en-GB" dirty="0" smtClean="0">
              <a:solidFill>
                <a:schemeClr val="bg2"/>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Britische Regierungslizenz für PSI</a:t>
            </a:r>
            <a:endParaRPr lang="de-DE" dirty="0"/>
          </a:p>
        </p:txBody>
      </p:sp>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19</a:t>
            </a:fld>
            <a:endParaRPr lang="en-GB"/>
          </a:p>
        </p:txBody>
      </p:sp>
      <p:sp>
        <p:nvSpPr>
          <p:cNvPr id="4" name="TextBox 3"/>
          <p:cNvSpPr txBox="1"/>
          <p:nvPr/>
        </p:nvSpPr>
        <p:spPr>
          <a:xfrm>
            <a:off x="2123728" y="6165304"/>
            <a:ext cx="6768752" cy="288032"/>
          </a:xfrm>
          <a:prstGeom prst="rect">
            <a:avLst/>
          </a:prstGeom>
          <a:noFill/>
        </p:spPr>
        <p:txBody>
          <a:bodyPr vert="horz" wrap="square" lIns="0" tIns="0" rIns="0" bIns="0" rtlCol="0">
            <a:noAutofit/>
          </a:bodyPr>
          <a:lstStyle/>
          <a:p>
            <a:pPr indent="-274320">
              <a:spcAft>
                <a:spcPts val="900"/>
              </a:spcAft>
            </a:pPr>
            <a:r>
              <a:rPr lang="en-GB" sz="1000" dirty="0" err="1" smtClean="0">
                <a:latin typeface="+mj-lt"/>
              </a:rPr>
              <a:t>Quelle</a:t>
            </a:r>
            <a:r>
              <a:rPr lang="en-GB" sz="1000" dirty="0" smtClean="0">
                <a:latin typeface="+mj-lt"/>
              </a:rPr>
              <a:t>: </a:t>
            </a:r>
            <a:r>
              <a:rPr lang="en-GB" sz="1000" dirty="0" smtClean="0">
                <a:latin typeface="+mj-lt"/>
                <a:hlinkClick r:id="rId3"/>
              </a:rPr>
              <a:t>http</a:t>
            </a:r>
            <a:r>
              <a:rPr lang="en-GB" sz="1000" dirty="0">
                <a:latin typeface="+mj-lt"/>
                <a:hlinkClick r:id="rId3"/>
              </a:rPr>
              <a:t>://</a:t>
            </a:r>
            <a:r>
              <a:rPr lang="en-GB" sz="1000" dirty="0" smtClean="0">
                <a:latin typeface="+mj-lt"/>
                <a:hlinkClick r:id="rId3"/>
              </a:rPr>
              <a:t>www.nationalarchives.gov.uk/doc/open-government-license/version/1/open-government-license.htm</a:t>
            </a:r>
            <a:endParaRPr lang="en-GB" sz="1000" dirty="0" smtClean="0">
              <a:latin typeface="+mj-lt"/>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268760"/>
            <a:ext cx="4968552" cy="4831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de-DE" sz="1600" dirty="0" smtClean="0"/>
              <a:t>Diese Präsentation wurde von PwC erstellt</a:t>
            </a:r>
            <a:br>
              <a:rPr lang="de-DE" sz="1600" dirty="0" smtClean="0"/>
            </a:br>
            <a:r>
              <a:rPr lang="de-DE" sz="1600" dirty="0" smtClean="0"/>
              <a:t/>
            </a:r>
            <a:br>
              <a:rPr lang="de-DE" sz="1600" dirty="0" smtClean="0"/>
            </a:br>
            <a:r>
              <a:rPr lang="de-DE" sz="1600" dirty="0" smtClean="0"/>
              <a:t>Autoren: </a:t>
            </a:r>
            <a:r>
              <a:rPr lang="en-GB" sz="1600" dirty="0" smtClean="0"/>
              <a:t/>
            </a:r>
            <a:br>
              <a:rPr lang="en-GB" sz="1600" dirty="0" smtClean="0"/>
            </a:br>
            <a:r>
              <a:rPr lang="en-GB" sz="1600" i="0" dirty="0" err="1" smtClean="0"/>
              <a:t>Makx</a:t>
            </a:r>
            <a:r>
              <a:rPr lang="en-GB" sz="1600" i="0" dirty="0" smtClean="0"/>
              <a:t> </a:t>
            </a:r>
            <a:r>
              <a:rPr lang="en-GB" sz="1600" i="0" dirty="0" err="1" smtClean="0"/>
              <a:t>Dekkers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Nikolaos </a:t>
            </a:r>
            <a:r>
              <a:rPr lang="en-GB" sz="1600" i="0" dirty="0" err="1" smtClean="0"/>
              <a:t>Loutas</a:t>
            </a:r>
            <a:r>
              <a:rPr lang="en-GB" sz="1600" i="0" smtClean="0"/>
              <a:t> und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de-DE" dirty="0" smtClean="0"/>
              <a:t>Präsentation Metadaten</a:t>
            </a:r>
            <a:endParaRPr lang="de-DE"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6" name="Rectangle 5"/>
          <p:cNvSpPr/>
          <p:nvPr/>
        </p:nvSpPr>
        <p:spPr>
          <a:xfrm>
            <a:off x="467544" y="2924944"/>
            <a:ext cx="2376264" cy="2308324"/>
          </a:xfrm>
          <a:prstGeom prst="rect">
            <a:avLst/>
          </a:prstGeom>
        </p:spPr>
        <p:txBody>
          <a:bodyPr wrap="square">
            <a:spAutoFit/>
          </a:bodyPr>
          <a:lstStyle/>
          <a:p>
            <a:r>
              <a:rPr lang="de-DE" sz="1200" dirty="0" smtClean="0">
                <a:latin typeface="Georgia" pitchFamily="18" charset="0"/>
              </a:rPr>
              <a:t>Open Data Support wird von der Europäischen Kommission finanziert, gemäß SMART 2012/0107 ‘Lot 2: Provision </a:t>
            </a:r>
            <a:r>
              <a:rPr lang="de-DE" sz="1200" dirty="0" err="1" smtClean="0">
                <a:latin typeface="Georgia" pitchFamily="18" charset="0"/>
              </a:rPr>
              <a:t>of</a:t>
            </a:r>
            <a:r>
              <a:rPr lang="de-DE" sz="1200" dirty="0" smtClean="0">
                <a:latin typeface="Georgia" pitchFamily="18" charset="0"/>
              </a:rPr>
              <a:t> </a:t>
            </a:r>
            <a:r>
              <a:rPr lang="de-DE" sz="1200" dirty="0" err="1" smtClean="0">
                <a:latin typeface="Georgia" pitchFamily="18" charset="0"/>
              </a:rPr>
              <a:t>services</a:t>
            </a:r>
            <a:r>
              <a:rPr lang="de-DE" sz="1200" dirty="0" smtClean="0">
                <a:latin typeface="Georgia" pitchFamily="18" charset="0"/>
              </a:rPr>
              <a:t> </a:t>
            </a:r>
            <a:r>
              <a:rPr lang="de-DE" sz="1200" dirty="0" err="1" smtClean="0">
                <a:latin typeface="Georgia" pitchFamily="18" charset="0"/>
              </a:rPr>
              <a:t>for</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a:t>
            </a:r>
            <a:r>
              <a:rPr lang="de-DE" sz="1200" dirty="0" err="1" smtClean="0">
                <a:latin typeface="Georgia" pitchFamily="18" charset="0"/>
              </a:rPr>
              <a:t>Publication</a:t>
            </a:r>
            <a:r>
              <a:rPr lang="de-DE" sz="1200" dirty="0" smtClean="0">
                <a:latin typeface="Georgia" pitchFamily="18" charset="0"/>
              </a:rPr>
              <a:t>, Access </a:t>
            </a:r>
            <a:r>
              <a:rPr lang="de-DE" sz="1200" dirty="0" err="1" smtClean="0">
                <a:latin typeface="Georgia" pitchFamily="18" charset="0"/>
              </a:rPr>
              <a:t>and</a:t>
            </a:r>
            <a:r>
              <a:rPr lang="de-DE" sz="1200" dirty="0" smtClean="0">
                <a:latin typeface="Georgia" pitchFamily="18" charset="0"/>
              </a:rPr>
              <a:t> Reuse </a:t>
            </a:r>
            <a:r>
              <a:rPr lang="de-DE" sz="1200" dirty="0" err="1" smtClean="0">
                <a:latin typeface="Georgia" pitchFamily="18" charset="0"/>
              </a:rPr>
              <a:t>of</a:t>
            </a:r>
            <a:r>
              <a:rPr lang="de-DE" sz="1200" dirty="0" smtClean="0">
                <a:latin typeface="Georgia" pitchFamily="18" charset="0"/>
              </a:rPr>
              <a:t> Open Public Data </a:t>
            </a:r>
            <a:r>
              <a:rPr lang="de-DE" sz="1200" dirty="0" err="1" smtClean="0">
                <a:latin typeface="Georgia" pitchFamily="18" charset="0"/>
              </a:rPr>
              <a:t>across</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European Union, </a:t>
            </a:r>
            <a:r>
              <a:rPr lang="de-DE" sz="1200" dirty="0" err="1" smtClean="0">
                <a:latin typeface="Georgia" pitchFamily="18" charset="0"/>
              </a:rPr>
              <a:t>through</a:t>
            </a:r>
            <a:r>
              <a:rPr lang="de-DE" sz="1200" dirty="0" smtClean="0">
                <a:latin typeface="Georgia" pitchFamily="18" charset="0"/>
              </a:rPr>
              <a:t> </a:t>
            </a:r>
            <a:r>
              <a:rPr lang="de-DE" sz="1200" dirty="0" err="1" smtClean="0">
                <a:latin typeface="Georgia" pitchFamily="18" charset="0"/>
              </a:rPr>
              <a:t>existing</a:t>
            </a:r>
            <a:r>
              <a:rPr lang="de-DE" sz="1200" dirty="0" smtClean="0">
                <a:latin typeface="Georgia" pitchFamily="18" charset="0"/>
              </a:rPr>
              <a:t> open </a:t>
            </a:r>
            <a:r>
              <a:rPr lang="de-DE" sz="1200" dirty="0" err="1" smtClean="0">
                <a:latin typeface="Georgia" pitchFamily="18" charset="0"/>
              </a:rPr>
              <a:t>data</a:t>
            </a:r>
            <a:r>
              <a:rPr lang="de-DE" sz="1200" dirty="0" smtClean="0">
                <a:latin typeface="Georgia" pitchFamily="18" charset="0"/>
              </a:rPr>
              <a:t> </a:t>
            </a:r>
            <a:r>
              <a:rPr lang="de-DE" sz="1200" dirty="0" err="1" smtClean="0">
                <a:latin typeface="Georgia" pitchFamily="18" charset="0"/>
              </a:rPr>
              <a:t>portals</a:t>
            </a:r>
            <a:r>
              <a:rPr lang="de-DE" sz="1200" dirty="0" smtClean="0">
                <a:latin typeface="Georgia" pitchFamily="18" charset="0"/>
              </a:rPr>
              <a:t>’(Vertrag </a:t>
            </a:r>
            <a:r>
              <a:rPr lang="de-DE" sz="1200" dirty="0" err="1" smtClean="0">
                <a:latin typeface="Georgia" pitchFamily="18" charset="0"/>
              </a:rPr>
              <a:t>No</a:t>
            </a:r>
            <a:r>
              <a:rPr lang="de-DE" sz="1200" dirty="0" smtClean="0">
                <a:latin typeface="Georgia" pitchFamily="18" charset="0"/>
              </a:rPr>
              <a:t>. 30-CE-0530965/00-17).</a:t>
            </a:r>
          </a:p>
          <a:p>
            <a:endParaRPr lang="de-DE" sz="1200" dirty="0" smtClean="0">
              <a:latin typeface="Georgia" pitchFamily="18" charset="0"/>
            </a:endParaRPr>
          </a:p>
          <a:p>
            <a:r>
              <a:rPr lang="en-GB" sz="1200" dirty="0" smtClean="0">
                <a:latin typeface="Georgia" pitchFamily="18" charset="0"/>
              </a:rPr>
              <a:t>© 2013 European Commission</a:t>
            </a: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lvl="0" indent="-273050" algn="just" fontAlgn="base">
              <a:spcBef>
                <a:spcPct val="0"/>
              </a:spcBef>
              <a:buClr>
                <a:schemeClr val="tx1"/>
              </a:buClr>
              <a:buFont typeface="+mj-lt"/>
              <a:buAutoNum type="arabicPeriod"/>
              <a:defRPr/>
            </a:pPr>
            <a:r>
              <a:rPr lang="de-DE" sz="950" dirty="0">
                <a:latin typeface="Georgia" pitchFamily="18" charset="0"/>
              </a:rPr>
              <a:t>Die Ansichten, die in dieser Präsentation vertreten werden, spiegeln einzig die Meinung des Autors wider und dürfen unter keinen Umständen als offizielle Position der Europäischen Kommission interpretiert </a:t>
            </a:r>
            <a:r>
              <a:rPr lang="de-DE" sz="950" dirty="0" smtClean="0">
                <a:latin typeface="Georgia" pitchFamily="18" charset="0"/>
              </a:rPr>
              <a:t>werden.</a:t>
            </a:r>
          </a:p>
          <a:p>
            <a:pPr lvl="0" algn="just" fontAlgn="base">
              <a:spcBef>
                <a:spcPct val="0"/>
              </a:spcBef>
              <a:buClr>
                <a:schemeClr val="tx1"/>
              </a:buClr>
              <a:defRPr/>
            </a:pPr>
            <a:r>
              <a:rPr lang="de-DE" sz="950" dirty="0" smtClean="0">
                <a:latin typeface="Georgia" pitchFamily="18" charset="0"/>
              </a:rPr>
              <a:t>Die </a:t>
            </a:r>
            <a:r>
              <a:rPr lang="de-DE" sz="950" dirty="0">
                <a:latin typeface="Georgia" pitchFamily="18" charset="0"/>
              </a:rPr>
              <a:t>Europäische Kommission übernimmt weder eine Garantie für die Genauigkeit der Informationen, die Inhalt dieser Präsentation sind, noch akzeptiert sie jegliche Verantwortung für die Nutzung der selbigen. </a:t>
            </a:r>
          </a:p>
          <a:p>
            <a:pPr lvl="0" algn="just" fontAlgn="base">
              <a:spcBef>
                <a:spcPct val="0"/>
              </a:spcBef>
              <a:buClr>
                <a:schemeClr val="tx1"/>
              </a:buClr>
              <a:defRPr/>
            </a:pPr>
            <a:r>
              <a:rPr lang="de-DE" sz="950" dirty="0">
                <a:latin typeface="Georgia" pitchFamily="18" charset="0"/>
              </a:rPr>
              <a:t>Referenzen innerhalb dieser Präsentation zu spezifischen Produkten, Spezifikationen, Prozessen oder Services durch Handelsnamen, Markenzeichen, Hersteller oder ähnliches, implizieren nicht unbedingt deren Unterstützung oder Bevorzugung durch die Europäische Kommission.</a:t>
            </a:r>
          </a:p>
          <a:p>
            <a:pPr lvl="0" algn="just" fontAlgn="base">
              <a:spcBef>
                <a:spcPct val="0"/>
              </a:spcBef>
              <a:buClr>
                <a:schemeClr val="tx1"/>
              </a:buClr>
              <a:defRPr/>
            </a:pPr>
            <a:r>
              <a:rPr lang="de-DE" sz="950" dirty="0">
                <a:latin typeface="Georgia" pitchFamily="18" charset="0"/>
              </a:rPr>
              <a:t>Der Autor hat sämtliche Anstrengungen unternommen, um sicherzustellen, dass er/sie, wo nötig, die Erlaubnis erhalten hat, die einzelnen Teile der in dieser Präsentation genutzten Manuskripte zu benutzen. Dies beinhaltet das Einholen einer Nutzungserlaubnis von den Lizenzinhabern oder deren gesetzlichen Vertretern zur Nutzung von Illustrationen, Karten, Schaubildern, die durch Rechte des geistigen Eigentums geschützt </a:t>
            </a:r>
            <a:r>
              <a:rPr lang="de-DE" sz="950" dirty="0" smtClean="0">
                <a:latin typeface="Georgia" pitchFamily="18" charset="0"/>
              </a:rPr>
              <a:t>sind.</a:t>
            </a:r>
          </a:p>
          <a:p>
            <a:pPr lvl="0" algn="just" fontAlgn="base">
              <a:spcBef>
                <a:spcPct val="0"/>
              </a:spcBef>
              <a:buClr>
                <a:schemeClr val="tx1"/>
              </a:buClr>
              <a:defRPr/>
            </a:pPr>
            <a:endParaRPr kumimoji="0" lang="de-DE" sz="950" b="0" i="0" u="none" strike="noStrike" kern="1200" cap="none" spc="0" normalizeH="0" baseline="0" noProof="0" dirty="0">
              <a:ln>
                <a:noFill/>
              </a:ln>
              <a:solidFill>
                <a:schemeClr val="tx1"/>
              </a:solidFill>
              <a:effectLst/>
              <a:uLnTx/>
              <a:uFillTx/>
              <a:latin typeface="Georgia" pitchFamily="18" charset="0"/>
            </a:endParaRPr>
          </a:p>
          <a:p>
            <a:pPr lvl="0" indent="-273050" algn="just" fontAlgn="base">
              <a:spcBef>
                <a:spcPct val="0"/>
              </a:spcBef>
              <a:spcAft>
                <a:spcPts val="900"/>
              </a:spcAft>
              <a:buClr>
                <a:schemeClr val="tx1"/>
              </a:buClr>
              <a:buFont typeface="+mj-lt"/>
              <a:buAutoNum type="arabicPeriod" startAt="2"/>
              <a:defRPr/>
            </a:pPr>
            <a:r>
              <a:rPr lang="de-DE" sz="950" dirty="0">
                <a:latin typeface="Georgia" pitchFamily="18" charset="0"/>
              </a:rPr>
              <a:t>Diese Präsentation wurde sorgfältig von </a:t>
            </a:r>
            <a:r>
              <a:rPr lang="de-DE" sz="950" dirty="0" err="1">
                <a:latin typeface="Georgia" pitchFamily="18" charset="0"/>
              </a:rPr>
              <a:t>PwC</a:t>
            </a:r>
            <a:r>
              <a:rPr lang="de-DE" sz="950" dirty="0">
                <a:latin typeface="Georgia" pitchFamily="18" charset="0"/>
              </a:rPr>
              <a:t> zusammengestellt, jedoch gibt </a:t>
            </a:r>
            <a:r>
              <a:rPr lang="de-DE" sz="950" dirty="0" err="1">
                <a:latin typeface="Georgia" pitchFamily="18" charset="0"/>
              </a:rPr>
              <a:t>PwC</a:t>
            </a:r>
            <a:r>
              <a:rPr lang="de-DE" sz="950" dirty="0">
                <a:latin typeface="Georgia" pitchFamily="18" charset="0"/>
              </a:rPr>
              <a:t> keine Erklärung darüber ab und übernimmt keine Garantie dafür (weder ausdrücklich noch implizit), dass die Informationen in dieser Präsentation vollständig oder akkurat sind. </a:t>
            </a:r>
            <a:r>
              <a:rPr lang="de-DE" sz="950" dirty="0" err="1">
                <a:latin typeface="Georgia" pitchFamily="18" charset="0"/>
              </a:rPr>
              <a:t>PwC</a:t>
            </a:r>
            <a:r>
              <a:rPr lang="de-DE" sz="950" dirty="0">
                <a:latin typeface="Georgia" pitchFamily="18" charset="0"/>
              </a:rPr>
              <a:t> ist nicht für die Informationen in dieser Präsentation oder jedwede Entscheidung oder Konsequenz, die aus ihr resultieren, haftbar zu machen. </a:t>
            </a:r>
            <a:r>
              <a:rPr lang="de-DE" sz="950" dirty="0" err="1">
                <a:latin typeface="Georgia" pitchFamily="18" charset="0"/>
              </a:rPr>
              <a:t>PwC</a:t>
            </a:r>
            <a:r>
              <a:rPr lang="de-DE" sz="950" dirty="0">
                <a:latin typeface="Georgia" pitchFamily="18" charset="0"/>
              </a:rPr>
              <a:t> haftet nicht für etwaige Schäden, die durch die Nutzung der Informationen in dieser Präsentation entstehen sollten. Die Informationen in dieser Präsentation sind genereller Natur und einzig dafür bestimmt, eine Orientierungshilfe für Themen allgemeinen Interesses zu sein. Diese Präsentation ist kein Ersatz für professionelle Beratung zu jedwedem speziellen Thema. Kein Leser sollte auf der Basis der Themendarstellungen in dieser Präsentation handeln, ohne vorher angemessene professionelle Beratung einzuholen</a:t>
            </a:r>
            <a:r>
              <a:rPr lang="de-DE" sz="950" dirty="0" smtClean="0">
                <a:latin typeface="Georgia" pitchFamily="18" charset="0"/>
              </a:rPr>
              <a:t>.</a:t>
            </a:r>
            <a:endParaRPr lang="de-DE" sz="950"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Verwenden Sie eine offene und uneingeschränkte Lizenz für Ihre Daten</a:t>
            </a:r>
            <a:endParaRPr lang="de-DE" dirty="0"/>
          </a:p>
        </p:txBody>
      </p:sp>
      <p:sp>
        <p:nvSpPr>
          <p:cNvPr id="3" name="Content Placeholder 2"/>
          <p:cNvSpPr>
            <a:spLocks noGrp="1"/>
          </p:cNvSpPr>
          <p:nvPr>
            <p:ph sz="quarter" idx="15"/>
          </p:nvPr>
        </p:nvSpPr>
        <p:spPr/>
        <p:txBody>
          <a:bodyPr/>
          <a:lstStyle/>
          <a:p>
            <a:r>
              <a:rPr lang="de-DE" i="1" dirty="0" smtClean="0">
                <a:solidFill>
                  <a:schemeClr val="accent1"/>
                </a:solidFill>
              </a:rPr>
              <a:t>Immer wenn Daten für einen offenen und uneingeschränkten Zugang lizenziert sind können Wiederverwender neues Wissen schaffen, indem sie sie verbinden</a:t>
            </a:r>
            <a:endParaRPr lang="de-DE" dirty="0" smtClean="0">
              <a:solidFill>
                <a:schemeClr val="tx2"/>
              </a:solidFill>
            </a:endParaRPr>
          </a:p>
          <a:p>
            <a:r>
              <a:rPr lang="de-DE" sz="1800" dirty="0" smtClean="0"/>
              <a:t>Zum Beispiel: </a:t>
            </a:r>
          </a:p>
          <a:p>
            <a:pPr lvl="1"/>
            <a:r>
              <a:rPr lang="de-DE" sz="1600" b="1" dirty="0" smtClean="0"/>
              <a:t>Querverweise </a:t>
            </a:r>
            <a:r>
              <a:rPr lang="de-DE" sz="1600" dirty="0" smtClean="0"/>
              <a:t>von öffentlichen Ausgaben mit geografischen Daten, um zu visualisieren, welche Regionen besser finanziert werden</a:t>
            </a:r>
          </a:p>
          <a:p>
            <a:pPr lvl="1"/>
            <a:r>
              <a:rPr lang="de-DE" sz="1600" dirty="0" smtClean="0"/>
              <a:t>Bereitstellung von Fahrplänen der öffentlichen Verkehrsmittel anhand von GPS-Daten, um damit in der Lage zu sein, Echtzeit-Informationen über Verspätungen zu generieren</a:t>
            </a:r>
          </a:p>
          <a:p>
            <a:pPr lvl="1"/>
            <a:r>
              <a:rPr lang="de-DE" sz="1600" b="1" dirty="0" smtClean="0"/>
              <a:t>Leistungsmessung </a:t>
            </a:r>
            <a:r>
              <a:rPr lang="de-DE" sz="1600" dirty="0" smtClean="0"/>
              <a:t>von öffentlichen Dienstleistungen, basierend auf Transaktionszählern und Wartezeiten</a:t>
            </a:r>
          </a:p>
          <a:p>
            <a:pPr lvl="1"/>
            <a:r>
              <a:rPr lang="de-DE" sz="1600" dirty="0" smtClean="0"/>
              <a:t>Ableitung von </a:t>
            </a:r>
            <a:r>
              <a:rPr lang="de-DE" sz="1600" b="1" dirty="0" smtClean="0"/>
              <a:t>Empfehlungen für</a:t>
            </a:r>
            <a:r>
              <a:rPr lang="de-DE" sz="1600" dirty="0" smtClean="0"/>
              <a:t> Präventionsmaßnahmen, indem eine Verbindung zwischen Unfallstatistik, Wetterdaten und Straßenkarten hergestellt wird</a:t>
            </a:r>
          </a:p>
          <a:p>
            <a:pPr lvl="1"/>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20</a:t>
            </a:fld>
            <a:endParaRPr lang="en-GB"/>
          </a:p>
        </p:txBody>
      </p:sp>
    </p:spTree>
    <p:extLst>
      <p:ext uri="{BB962C8B-B14F-4D97-AF65-F5344CB8AC3E}">
        <p14:creationId xmlns:p14="http://schemas.microsoft.com/office/powerpoint/2010/main" val="3212980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Schutz vor Haftung</a:t>
            </a:r>
            <a:endParaRPr lang="de-DE" dirty="0"/>
          </a:p>
        </p:txBody>
      </p:sp>
      <p:sp>
        <p:nvSpPr>
          <p:cNvPr id="5" name="Content Placeholder 4"/>
          <p:cNvSpPr>
            <a:spLocks noGrp="1"/>
          </p:cNvSpPr>
          <p:nvPr>
            <p:ph sz="quarter" idx="15"/>
          </p:nvPr>
        </p:nvSpPr>
        <p:spPr>
          <a:xfrm>
            <a:off x="611560" y="1772816"/>
            <a:ext cx="8077200" cy="3908648"/>
          </a:xfrm>
        </p:spPr>
        <p:txBody>
          <a:bodyPr/>
          <a:lstStyle/>
          <a:p>
            <a:r>
              <a:rPr lang="de-DE" dirty="0" smtClean="0"/>
              <a:t>Haftungsrisiken stehen im Zusammenhang mit:</a:t>
            </a:r>
          </a:p>
          <a:p>
            <a:pPr lvl="1"/>
            <a:r>
              <a:rPr lang="de-DE" dirty="0" smtClean="0"/>
              <a:t>Der Verletzung der Rechten Dritter (persönliche Daten, Urheberrechte, Datenbankrechte usw.)</a:t>
            </a:r>
          </a:p>
          <a:p>
            <a:pPr lvl="2"/>
            <a:r>
              <a:rPr lang="de-DE" sz="1800" dirty="0" smtClean="0"/>
              <a:t>Rechte müssen geklärt und Daten müssen anonymisiert werden</a:t>
            </a:r>
          </a:p>
          <a:p>
            <a:pPr lvl="1"/>
            <a:r>
              <a:rPr lang="de-DE" dirty="0"/>
              <a:t>Eingriff in einen bereits bestehenden Markt, da die Daten bereits in ähnlicher Form durch Unternehmen verkauft </a:t>
            </a:r>
            <a:r>
              <a:rPr lang="de-DE" dirty="0" smtClean="0"/>
              <a:t>werden </a:t>
            </a:r>
          </a:p>
          <a:p>
            <a:pPr lvl="2"/>
            <a:r>
              <a:rPr lang="de-DE" sz="1800" dirty="0" smtClean="0"/>
              <a:t>In solchen Fällen müssen Marktteilnehmer konsultieren werden, z.B. um einen Übergangszeitraum zu schaffen.</a:t>
            </a:r>
          </a:p>
          <a:p>
            <a:pPr lvl="1"/>
            <a:endParaRPr lang="de-DE" dirty="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21</a:t>
            </a:fld>
            <a:endParaRPr lang="en-GB"/>
          </a:p>
        </p:txBody>
      </p:sp>
      <p:sp>
        <p:nvSpPr>
          <p:cNvPr id="9" name="TextBox 8"/>
          <p:cNvSpPr txBox="1"/>
          <p:nvPr/>
        </p:nvSpPr>
        <p:spPr>
          <a:xfrm>
            <a:off x="3131840" y="5877272"/>
            <a:ext cx="5616624" cy="360040"/>
          </a:xfrm>
          <a:prstGeom prst="rect">
            <a:avLst/>
          </a:prstGeom>
          <a:noFill/>
        </p:spPr>
        <p:txBody>
          <a:bodyPr vert="horz" wrap="square" lIns="0" tIns="0" rIns="0" bIns="0" rtlCol="0">
            <a:noAutofit/>
          </a:bodyPr>
          <a:lstStyle/>
          <a:p>
            <a:pPr indent="-274320" algn="r"/>
            <a:r>
              <a:rPr lang="en-GB" sz="1000" dirty="0" err="1" smtClean="0">
                <a:latin typeface="Georgia" pitchFamily="18" charset="0"/>
              </a:rPr>
              <a:t>Quelle</a:t>
            </a:r>
            <a:r>
              <a:rPr lang="en-GB" sz="1000" dirty="0" smtClean="0">
                <a:latin typeface="Georgia" pitchFamily="18" charset="0"/>
              </a:rPr>
              <a:t>: Marc de </a:t>
            </a:r>
            <a:r>
              <a:rPr lang="en-GB" sz="1000" dirty="0" err="1" smtClean="0">
                <a:latin typeface="Georgia" pitchFamily="18" charset="0"/>
              </a:rPr>
              <a:t>Vries</a:t>
            </a:r>
            <a:r>
              <a:rPr lang="en-GB" sz="1000" dirty="0" smtClean="0">
                <a:latin typeface="Georgia" pitchFamily="18" charset="0"/>
              </a:rPr>
              <a:t>. Open Data and Liability. </a:t>
            </a:r>
            <a:r>
              <a:rPr lang="en-GB" sz="1000" dirty="0" err="1" smtClean="0">
                <a:latin typeface="Georgia" pitchFamily="18" charset="0"/>
              </a:rPr>
              <a:t>EPSIplatform</a:t>
            </a:r>
            <a:r>
              <a:rPr lang="en-GB" sz="1000" dirty="0" smtClean="0">
                <a:latin typeface="Georgia" pitchFamily="18" charset="0"/>
              </a:rPr>
              <a:t> Topic Report No. 2012/13. </a:t>
            </a:r>
          </a:p>
          <a:p>
            <a:pPr indent="-274320" algn="r"/>
            <a:r>
              <a:rPr lang="en-GB" sz="1000" dirty="0" smtClean="0">
                <a:latin typeface="Georgia" pitchFamily="18" charset="0"/>
                <a:hlinkClick r:id="rId3"/>
              </a:rPr>
              <a:t>http://epsiplatform.eu/sites/default/files/Final%20TR%20Open%20Data%20and%20Liability.pdf</a:t>
            </a:r>
            <a:r>
              <a:rPr lang="en-GB" sz="100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Datenlizenz</a:t>
            </a:r>
            <a:r>
              <a:rPr lang="en-GB" dirty="0" smtClean="0"/>
              <a:t> Deutschland</a:t>
            </a:r>
            <a:br>
              <a:rPr lang="en-GB" dirty="0" smtClean="0"/>
            </a:br>
            <a:r>
              <a:rPr lang="en-GB" b="0" dirty="0" smtClean="0">
                <a:hlinkClick r:id="rId2"/>
              </a:rPr>
              <a:t>www.govdata.de/lizenzen</a:t>
            </a:r>
            <a:r>
              <a:rPr lang="en-GB" b="0" dirty="0" smtClean="0"/>
              <a:t/>
            </a:r>
            <a:br>
              <a:rPr lang="en-GB" b="0" dirty="0" smtClean="0"/>
            </a:br>
            <a:endParaRPr lang="en-GB" dirty="0"/>
          </a:p>
        </p:txBody>
      </p:sp>
      <p:sp>
        <p:nvSpPr>
          <p:cNvPr id="3" name="Content Placeholder 2"/>
          <p:cNvSpPr>
            <a:spLocks noGrp="1"/>
          </p:cNvSpPr>
          <p:nvPr>
            <p:ph sz="quarter" idx="15"/>
          </p:nvPr>
        </p:nvSpPr>
        <p:spPr/>
        <p:txBody>
          <a:bodyPr/>
          <a:lstStyle/>
          <a:p>
            <a:pPr marL="358775" indent="-342900">
              <a:buFont typeface="Arial" panose="020B0604020202020204" pitchFamily="34" charset="0"/>
              <a:buChar char="•"/>
            </a:pPr>
            <a:r>
              <a:rPr lang="de-DE" dirty="0" smtClean="0"/>
              <a:t>BMI in </a:t>
            </a:r>
            <a:r>
              <a:rPr lang="de-DE" dirty="0"/>
              <a:t>Zusammenarbeit </a:t>
            </a:r>
            <a:r>
              <a:rPr lang="de-DE" dirty="0" smtClean="0"/>
              <a:t>mit den Ländern: </a:t>
            </a:r>
            <a:r>
              <a:rPr lang="de-DE" i="1" dirty="0"/>
              <a:t>Datenlizenz Deutschland </a:t>
            </a:r>
            <a:r>
              <a:rPr lang="de-DE" i="1" dirty="0" smtClean="0"/>
              <a:t> </a:t>
            </a:r>
            <a:r>
              <a:rPr lang="de-DE" dirty="0" smtClean="0"/>
              <a:t>als </a:t>
            </a:r>
            <a:r>
              <a:rPr lang="de-DE" dirty="0" smtClean="0"/>
              <a:t>Empfehlung </a:t>
            </a:r>
            <a:r>
              <a:rPr lang="de-DE" dirty="0"/>
              <a:t>für einheitliche Nutzungsbestimmungen für Verwaltungsdaten in </a:t>
            </a:r>
            <a:r>
              <a:rPr lang="de-DE" dirty="0" smtClean="0"/>
              <a:t>Deutschland</a:t>
            </a:r>
          </a:p>
          <a:p>
            <a:pPr marL="358775" indent="-342900">
              <a:buFont typeface="Arial" panose="020B0604020202020204" pitchFamily="34" charset="0"/>
              <a:buChar char="•"/>
            </a:pPr>
            <a:endParaRPr lang="de-DE" dirty="0" smtClean="0"/>
          </a:p>
          <a:p>
            <a:pPr marL="358775" indent="-342900">
              <a:buFont typeface="Arial" panose="020B0604020202020204" pitchFamily="34" charset="0"/>
              <a:buChar char="•"/>
            </a:pPr>
            <a:r>
              <a:rPr lang="de-DE" dirty="0" smtClean="0"/>
              <a:t>Version 1.0:</a:t>
            </a:r>
          </a:p>
          <a:p>
            <a:pPr marL="633095" lvl="1" indent="-342900">
              <a:buFont typeface="Arial" panose="020B0604020202020204" pitchFamily="34" charset="0"/>
              <a:buChar char="•"/>
            </a:pPr>
            <a:r>
              <a:rPr lang="de-DE" dirty="0" smtClean="0"/>
              <a:t>„Namensnennung“</a:t>
            </a:r>
          </a:p>
          <a:p>
            <a:pPr marL="633095" lvl="1" indent="-342900">
              <a:buFont typeface="Arial" panose="020B0604020202020204" pitchFamily="34" charset="0"/>
              <a:buChar char="•"/>
            </a:pPr>
            <a:r>
              <a:rPr lang="de-DE" dirty="0" smtClean="0"/>
              <a:t>„Namensnennung – nicht-kommerzielle Nutzung“</a:t>
            </a:r>
          </a:p>
          <a:p>
            <a:pPr marL="358775" indent="-342900">
              <a:buFont typeface="Arial" panose="020B0604020202020204" pitchFamily="34" charset="0"/>
              <a:buChar char="•"/>
            </a:pPr>
            <a:r>
              <a:rPr lang="de-DE" dirty="0" smtClean="0"/>
              <a:t>Version 2.0 (kurz vor Veröffentlichung):</a:t>
            </a:r>
          </a:p>
          <a:p>
            <a:pPr marL="633095" lvl="1" indent="-342900">
              <a:buFont typeface="Arial" panose="020B0604020202020204" pitchFamily="34" charset="0"/>
              <a:buChar char="•"/>
            </a:pPr>
            <a:r>
              <a:rPr lang="de-DE" dirty="0" smtClean="0"/>
              <a:t>„Zero“ (keine Nutzungseinschränkungen)</a:t>
            </a:r>
          </a:p>
          <a:p>
            <a:pPr marL="633095" lvl="1" indent="-342900">
              <a:buFont typeface="Arial" panose="020B0604020202020204" pitchFamily="34" charset="0"/>
              <a:buChar char="•"/>
            </a:pPr>
            <a:r>
              <a:rPr lang="de-DE" dirty="0" smtClean="0"/>
              <a:t>„Namensnennung“</a:t>
            </a:r>
            <a:endParaRPr lang="de-DE"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extLst>
      <p:ext uri="{BB962C8B-B14F-4D97-AF65-F5344CB8AC3E}">
        <p14:creationId xmlns:p14="http://schemas.microsoft.com/office/powerpoint/2010/main" val="1436211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br>
              <a:rPr lang="de-DE" sz="7200" i="0" dirty="0" smtClean="0">
                <a:solidFill>
                  <a:schemeClr val="accent1"/>
                </a:solidFill>
                <a:latin typeface="Bradley Hand ITC" pitchFamily="66" charset="0"/>
              </a:rPr>
            </a:br>
            <a:r>
              <a:rPr lang="de-DE" b="0" dirty="0" smtClean="0"/>
              <a:t>Bei Metadaten: Veröffentlichen Sie Ihre Metadaten unter einer Public-Domain-Lizenz, um eine breite Verteilung und Weiterverwendung sicherzustellen</a:t>
            </a:r>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p:nvPr/>
        </p:nvSpPr>
        <p:spPr bwMode="ltGray">
          <a:xfrm>
            <a:off x="683568" y="5049180"/>
            <a:ext cx="7560840" cy="1152128"/>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Welche Lizenzen sind für Metadaten geeignet?</a:t>
            </a:r>
            <a:endParaRPr lang="de-DE" dirty="0"/>
          </a:p>
        </p:txBody>
      </p:sp>
      <p:sp>
        <p:nvSpPr>
          <p:cNvPr id="5" name="Content Placeholder 4"/>
          <p:cNvSpPr>
            <a:spLocks noGrp="1"/>
          </p:cNvSpPr>
          <p:nvPr>
            <p:ph sz="quarter" idx="14"/>
          </p:nvPr>
        </p:nvSpPr>
        <p:spPr>
          <a:xfrm>
            <a:off x="533400" y="1752601"/>
            <a:ext cx="3962400" cy="2972543"/>
          </a:xfrm>
        </p:spPr>
        <p:txBody>
          <a:bodyPr/>
          <a:lstStyle/>
          <a:p>
            <a:r>
              <a:rPr lang="de-DE" sz="1600" dirty="0" smtClean="0"/>
              <a:t>Die folgenden Lizenzen erlauben die </a:t>
            </a:r>
            <a:r>
              <a:rPr lang="de-DE" sz="1600" b="1" dirty="0" smtClean="0"/>
              <a:t>vollständige offene Weiterverwendung:</a:t>
            </a:r>
            <a:r>
              <a:rPr lang="de-DE" sz="1600" dirty="0" smtClean="0"/>
              <a:t> </a:t>
            </a:r>
          </a:p>
          <a:p>
            <a:pPr>
              <a:buFont typeface="Arial" pitchFamily="34" charset="0"/>
              <a:buChar char="•"/>
            </a:pPr>
            <a:r>
              <a:rPr lang="de-DE" sz="1400" dirty="0" smtClean="0"/>
              <a:t>Public Domain Mark </a:t>
            </a:r>
          </a:p>
          <a:p>
            <a:pPr lvl="1"/>
            <a:r>
              <a:rPr lang="de-DE" sz="1400" dirty="0" smtClean="0"/>
              <a:t>Creative </a:t>
            </a:r>
            <a:r>
              <a:rPr lang="de-DE" sz="1400" dirty="0" err="1" smtClean="0"/>
              <a:t>Commons</a:t>
            </a:r>
            <a:r>
              <a:rPr lang="de-DE" sz="1400" dirty="0" smtClean="0"/>
              <a:t> Zero Public Domain </a:t>
            </a:r>
            <a:r>
              <a:rPr lang="de-DE" sz="1400" dirty="0" err="1" smtClean="0"/>
              <a:t>Dedication</a:t>
            </a:r>
            <a:endParaRPr lang="de-DE" sz="1400" dirty="0" smtClean="0"/>
          </a:p>
          <a:p>
            <a:pPr lvl="1"/>
            <a:r>
              <a:rPr lang="de-DE" sz="1400" dirty="0" smtClean="0"/>
              <a:t>Open Data </a:t>
            </a:r>
            <a:r>
              <a:rPr lang="de-DE" sz="1400" dirty="0" err="1" smtClean="0"/>
              <a:t>Commons</a:t>
            </a:r>
            <a:r>
              <a:rPr lang="de-DE" sz="1400" dirty="0" smtClean="0"/>
              <a:t> Public Domain </a:t>
            </a:r>
            <a:r>
              <a:rPr lang="de-DE" sz="1400" dirty="0" err="1" smtClean="0"/>
              <a:t>Dedication</a:t>
            </a:r>
            <a:r>
              <a:rPr lang="de-DE" sz="1400" dirty="0" smtClean="0"/>
              <a:t> </a:t>
            </a:r>
            <a:r>
              <a:rPr lang="de-DE" sz="1400" dirty="0" err="1" smtClean="0"/>
              <a:t>and</a:t>
            </a:r>
            <a:r>
              <a:rPr lang="de-DE" sz="1400" dirty="0" smtClean="0"/>
              <a:t> </a:t>
            </a:r>
            <a:r>
              <a:rPr lang="de-DE" sz="1400" dirty="0" err="1" smtClean="0"/>
              <a:t>license</a:t>
            </a:r>
            <a:r>
              <a:rPr lang="de-DE" sz="1400" dirty="0" smtClean="0"/>
              <a:t> (PDDL)</a:t>
            </a:r>
          </a:p>
          <a:p>
            <a:pPr lvl="1"/>
            <a:r>
              <a:rPr lang="de-DE" sz="1400" dirty="0"/>
              <a:t>Datenlizenz Deutschland – Zero – Version </a:t>
            </a:r>
            <a:r>
              <a:rPr lang="de-DE" sz="1400" dirty="0" smtClean="0"/>
              <a:t>2.0</a:t>
            </a:r>
          </a:p>
          <a:p>
            <a:pPr lvl="1"/>
            <a:r>
              <a:rPr lang="de-DE" sz="1400" dirty="0"/>
              <a:t>Datenlizenz Deutschland – Namensnennung – Version 2.0</a:t>
            </a:r>
            <a:endParaRPr lang="de-DE" sz="1400" dirty="0" smtClean="0"/>
          </a:p>
        </p:txBody>
      </p:sp>
      <p:sp>
        <p:nvSpPr>
          <p:cNvPr id="6" name="Content Placeholder 5"/>
          <p:cNvSpPr>
            <a:spLocks noGrp="1"/>
          </p:cNvSpPr>
          <p:nvPr>
            <p:ph sz="quarter" idx="15"/>
          </p:nvPr>
        </p:nvSpPr>
        <p:spPr>
          <a:xfrm>
            <a:off x="4648201" y="1752600"/>
            <a:ext cx="3962399" cy="2828528"/>
          </a:xfrm>
        </p:spPr>
        <p:txBody>
          <a:bodyPr/>
          <a:lstStyle/>
          <a:p>
            <a:r>
              <a:rPr lang="de-DE" sz="1600" dirty="0" smtClean="0"/>
              <a:t>Die folgenden Lizenzen werden ebenfalls verwendet, aber führen zu „</a:t>
            </a:r>
            <a:r>
              <a:rPr lang="de-DE" sz="1600" b="1" dirty="0" err="1" smtClean="0"/>
              <a:t>attribution</a:t>
            </a:r>
            <a:r>
              <a:rPr lang="de-DE" sz="1600" b="1" dirty="0" smtClean="0"/>
              <a:t> </a:t>
            </a:r>
            <a:r>
              <a:rPr lang="de-DE" sz="1600" b="1" dirty="0" err="1" smtClean="0"/>
              <a:t>stacking</a:t>
            </a:r>
            <a:r>
              <a:rPr lang="de-DE" sz="1600" b="1" dirty="0" smtClean="0"/>
              <a:t>”, </a:t>
            </a:r>
            <a:r>
              <a:rPr lang="de-DE" sz="1600" dirty="0" smtClean="0"/>
              <a:t>der Notwendigkeit eine Kette von Namensnennung nachverfolgen zu können:</a:t>
            </a:r>
          </a:p>
          <a:p>
            <a:pPr lvl="1"/>
            <a:r>
              <a:rPr lang="de-DE" sz="1600" dirty="0" smtClean="0"/>
              <a:t>CC-BY</a:t>
            </a:r>
          </a:p>
          <a:p>
            <a:pPr lvl="1"/>
            <a:r>
              <a:rPr lang="de-DE" sz="1600" dirty="0" smtClean="0"/>
              <a:t>ODC </a:t>
            </a:r>
            <a:r>
              <a:rPr lang="de-DE" sz="1600" dirty="0" err="1" smtClean="0"/>
              <a:t>Attribution</a:t>
            </a:r>
            <a:endParaRPr lang="de-DE" sz="1600" dirty="0" smtClean="0"/>
          </a:p>
          <a:p>
            <a:pPr lvl="1"/>
            <a:r>
              <a:rPr lang="de-DE" sz="1600" dirty="0" smtClean="0"/>
              <a:t>ISA Open </a:t>
            </a:r>
            <a:r>
              <a:rPr lang="de-DE" sz="1600" dirty="0" err="1" smtClean="0"/>
              <a:t>Metadata</a:t>
            </a:r>
            <a:r>
              <a:rPr lang="de-DE" sz="1600" dirty="0" smtClean="0"/>
              <a:t> </a:t>
            </a:r>
            <a:r>
              <a:rPr lang="de-DE" sz="1600" dirty="0" err="1" smtClean="0"/>
              <a:t>licence</a:t>
            </a:r>
            <a:r>
              <a:rPr lang="de-DE" sz="1600" dirty="0" smtClean="0"/>
              <a:t> 1.1</a:t>
            </a:r>
          </a:p>
          <a:p>
            <a:pPr lvl="1"/>
            <a:r>
              <a:rPr lang="de-DE" sz="1600" dirty="0" smtClean="0"/>
              <a:t>Open </a:t>
            </a:r>
            <a:r>
              <a:rPr lang="de-DE" sz="1600" dirty="0" err="1" smtClean="0"/>
              <a:t>Government</a:t>
            </a:r>
            <a:r>
              <a:rPr lang="de-DE" sz="1600" dirty="0" smtClean="0"/>
              <a:t> </a:t>
            </a:r>
            <a:r>
              <a:rPr lang="de-DE" sz="1600" dirty="0" err="1" smtClean="0"/>
              <a:t>licence</a:t>
            </a:r>
            <a:endParaRPr lang="de-DE" sz="160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24</a:t>
            </a:fld>
            <a:endParaRPr lang="en-GB"/>
          </a:p>
        </p:txBody>
      </p:sp>
      <p:sp>
        <p:nvSpPr>
          <p:cNvPr id="7" name="Content Placeholder 4"/>
          <p:cNvSpPr txBox="1">
            <a:spLocks/>
          </p:cNvSpPr>
          <p:nvPr/>
        </p:nvSpPr>
        <p:spPr>
          <a:xfrm>
            <a:off x="755576" y="5085184"/>
            <a:ext cx="7416824"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a-DK" sz="1800" i="1" dirty="0" smtClean="0">
                <a:solidFill>
                  <a:schemeClr val="accent1"/>
                </a:solidFill>
              </a:rPr>
              <a:t>Andere Lizenzen (nichtkommerziell, nichtderivativ, ”Share-Alike”) sind weniger passend. Sie erschweren die Wiederverwendung von Metadaten für Linked Data Anwendungen, weil sie die Art beschränken, in der Metadaten geteilt, genutzt und erweitert werden können</a:t>
            </a:r>
            <a:endParaRPr lang="en-GB" sz="1800" dirty="0"/>
          </a:p>
        </p:txBody>
      </p:sp>
    </p:spTree>
    <p:extLst>
      <p:ext uri="{BB962C8B-B14F-4D97-AF65-F5344CB8AC3E}">
        <p14:creationId xmlns:p14="http://schemas.microsoft.com/office/powerpoint/2010/main" val="512212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Beispiel: Discovery Open </a:t>
            </a:r>
            <a:r>
              <a:rPr lang="de-DE" dirty="0" err="1" smtClean="0"/>
              <a:t>Metadata</a:t>
            </a:r>
            <a:r>
              <a:rPr lang="de-DE" dirty="0" smtClean="0"/>
              <a:t> </a:t>
            </a:r>
            <a:r>
              <a:rPr lang="de-DE" dirty="0" err="1" smtClean="0"/>
              <a:t>Principles</a:t>
            </a:r>
            <a:endParaRPr lang="de-DE"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25</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Good</a:t>
            </a:r>
            <a:r>
              <a:rPr lang="de-DE" dirty="0" smtClean="0"/>
              <a:t> Practices für die Lizenzierung Ihrer Metadaten</a:t>
            </a:r>
            <a:endParaRPr lang="de-DE" dirty="0"/>
          </a:p>
        </p:txBody>
      </p:sp>
      <p:sp>
        <p:nvSpPr>
          <p:cNvPr id="5" name="Content Placeholder 4"/>
          <p:cNvSpPr>
            <a:spLocks noGrp="1"/>
          </p:cNvSpPr>
          <p:nvPr>
            <p:ph sz="quarter" idx="14"/>
          </p:nvPr>
        </p:nvSpPr>
        <p:spPr/>
        <p:txBody>
          <a:bodyPr/>
          <a:lstStyle/>
          <a:p>
            <a:r>
              <a:rPr lang="de-DE" i="1" dirty="0" smtClean="0">
                <a:solidFill>
                  <a:schemeClr val="accent1"/>
                </a:solidFill>
              </a:rPr>
              <a:t>Was Sie bedenken sollten:</a:t>
            </a:r>
          </a:p>
          <a:p>
            <a:pPr lvl="1">
              <a:buFont typeface="Wingdings" pitchFamily="2" charset="2"/>
              <a:buChar char="ü"/>
            </a:pPr>
            <a:r>
              <a:rPr lang="de-DE" dirty="0" smtClean="0"/>
              <a:t>Metadaten helfen Menschen, Ihre Daten zu entdecken</a:t>
            </a:r>
          </a:p>
          <a:p>
            <a:pPr lvl="1">
              <a:buFont typeface="Wingdings" pitchFamily="2" charset="2"/>
              <a:buChar char="ü"/>
            </a:pPr>
            <a:r>
              <a:rPr lang="de-DE" dirty="0" smtClean="0"/>
              <a:t>Je weiter Ihre Metadaten verteilt sind, desto höher ist Ihre Sichtbarkeit</a:t>
            </a:r>
          </a:p>
          <a:p>
            <a:pPr lvl="1">
              <a:buFont typeface="Wingdings" pitchFamily="2" charset="2"/>
              <a:buChar char="ü"/>
            </a:pPr>
            <a:r>
              <a:rPr lang="de-DE" dirty="0" smtClean="0"/>
              <a:t>Andere dürfen Ihren Daten etwas hinzufügen, sie erweitern oder auf andere Ressourcen verweisen</a:t>
            </a:r>
          </a:p>
        </p:txBody>
      </p:sp>
      <p:sp>
        <p:nvSpPr>
          <p:cNvPr id="6" name="Content Placeholder 5"/>
          <p:cNvSpPr>
            <a:spLocks noGrp="1"/>
          </p:cNvSpPr>
          <p:nvPr>
            <p:ph sz="quarter" idx="15"/>
          </p:nvPr>
        </p:nvSpPr>
        <p:spPr/>
        <p:txBody>
          <a:bodyPr/>
          <a:lstStyle/>
          <a:p>
            <a:r>
              <a:rPr lang="de-DE" i="1" dirty="0" err="1" smtClean="0">
                <a:solidFill>
                  <a:schemeClr val="accent1"/>
                </a:solidFill>
              </a:rPr>
              <a:t>Good</a:t>
            </a:r>
            <a:r>
              <a:rPr lang="de-DE" i="1" dirty="0" smtClean="0">
                <a:solidFill>
                  <a:schemeClr val="accent1"/>
                </a:solidFill>
              </a:rPr>
              <a:t> Practices:</a:t>
            </a:r>
          </a:p>
          <a:p>
            <a:pPr marL="273050" indent="-273050">
              <a:buFont typeface="Wingdings" pitchFamily="2" charset="2"/>
              <a:buChar char="ü"/>
            </a:pPr>
            <a:r>
              <a:rPr lang="de-DE" dirty="0" smtClean="0"/>
              <a:t>Lizenzen für Metadaten sollten so offen wie möglich sein</a:t>
            </a:r>
          </a:p>
          <a:p>
            <a:pPr marL="285750" indent="-285750">
              <a:buFont typeface="Wingdings" pitchFamily="2" charset="2"/>
              <a:buChar char="ü"/>
            </a:pPr>
            <a:r>
              <a:rPr lang="de-DE" dirty="0" smtClean="0"/>
              <a:t>Eine Public Domain Lizenz erlaubt die breiteste Weiterverwendung</a:t>
            </a:r>
          </a:p>
          <a:p>
            <a:pPr marL="285750" indent="-285750">
              <a:buFont typeface="Wingdings" pitchFamily="2" charset="2"/>
              <a:buChar char="ü"/>
            </a:pPr>
            <a:r>
              <a:rPr lang="de-DE" dirty="0" smtClean="0"/>
              <a:t>Eine Namensnennungslizenz stellt sicher, dass Sie im Laufe der Verbreitung Nutzen daraus ziehen</a:t>
            </a:r>
            <a:r>
              <a:rPr lang="de-DE" dirty="0"/>
              <a:t>.</a:t>
            </a:r>
            <a:r>
              <a:rPr lang="de-DE" dirty="0" smtClean="0"/>
              <a:t> Dies kann aber Probleme verursachen, wenn die Daten mehrfach geteilt werden (sog. </a:t>
            </a:r>
            <a:r>
              <a:rPr lang="de-DE" dirty="0" err="1" smtClean="0"/>
              <a:t>attribution</a:t>
            </a:r>
            <a:r>
              <a:rPr lang="de-DE" dirty="0" smtClean="0"/>
              <a:t> </a:t>
            </a:r>
            <a:r>
              <a:rPr lang="de-DE" dirty="0" err="1" smtClean="0"/>
              <a:t>stacking</a:t>
            </a:r>
            <a:r>
              <a:rPr lang="de-DE" dirty="0" smtClean="0"/>
              <a:t>)</a:t>
            </a:r>
          </a:p>
          <a:p>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26</a:t>
            </a:fld>
            <a:endParaRPr lang="en-GB"/>
          </a:p>
        </p:txBody>
      </p:sp>
    </p:spTree>
    <p:extLst>
      <p:ext uri="{BB962C8B-B14F-4D97-AF65-F5344CB8AC3E}">
        <p14:creationId xmlns:p14="http://schemas.microsoft.com/office/powerpoint/2010/main" val="1629251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916832"/>
            <a:ext cx="8071048" cy="914400"/>
          </a:xfrm>
        </p:spPr>
        <p:txBody>
          <a:bodyPr/>
          <a:lstStyle/>
          <a:p>
            <a:r>
              <a:rPr lang="de-DE" sz="7200" i="0" dirty="0" smtClean="0">
                <a:solidFill>
                  <a:schemeClr val="accent1"/>
                </a:solidFill>
                <a:latin typeface="Bradley Hand ITC" pitchFamily="66" charset="0"/>
              </a:rPr>
              <a:t>Ein Szenario für die Weiterverwendung von Metadaten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e-DE" b="0" dirty="0" smtClean="0"/>
              <a:t>Ein Weiterverwendungsszenario für Metadaten, die unter einer Public-Domain-Lizenz veröffentlicht wurden </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p:nvPr/>
        </p:nvSpPr>
        <p:spPr bwMode="ltGray">
          <a:xfrm>
            <a:off x="467544" y="4941168"/>
            <a:ext cx="7920880" cy="1152128"/>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smtClean="0">
              <a:solidFill>
                <a:schemeClr val="tx1"/>
              </a:solidFill>
              <a:latin typeface="+mj-lt"/>
            </a:endParaRPr>
          </a:p>
        </p:txBody>
      </p:sp>
      <p:sp>
        <p:nvSpPr>
          <p:cNvPr id="2" name="Title 1"/>
          <p:cNvSpPr>
            <a:spLocks noGrp="1"/>
          </p:cNvSpPr>
          <p:nvPr>
            <p:ph type="title"/>
          </p:nvPr>
        </p:nvSpPr>
        <p:spPr/>
        <p:txBody>
          <a:bodyPr/>
          <a:lstStyle/>
          <a:p>
            <a:r>
              <a:rPr lang="de-DE" dirty="0" smtClean="0"/>
              <a:t>Was können Wiederverwender mit Metadaten in der Public Domain machen?</a:t>
            </a:r>
            <a:endParaRPr lang="de-DE" dirty="0"/>
          </a:p>
        </p:txBody>
      </p:sp>
      <p:sp>
        <p:nvSpPr>
          <p:cNvPr id="3" name="Content Placeholder 2"/>
          <p:cNvSpPr>
            <a:spLocks noGrp="1"/>
          </p:cNvSpPr>
          <p:nvPr>
            <p:ph sz="quarter" idx="15"/>
          </p:nvPr>
        </p:nvSpPr>
        <p:spPr/>
        <p:txBody>
          <a:bodyPr>
            <a:normAutofit fontScale="92500" lnSpcReduction="10000"/>
          </a:bodyPr>
          <a:lstStyle/>
          <a:p>
            <a:pPr lvl="1"/>
            <a:r>
              <a:rPr lang="de-DE" sz="1900" dirty="0" smtClean="0"/>
              <a:t>Sie können Ihre Metadaten </a:t>
            </a:r>
            <a:r>
              <a:rPr lang="de-DE" sz="1900" b="1" dirty="0" smtClean="0"/>
              <a:t>kopieren </a:t>
            </a:r>
            <a:r>
              <a:rPr lang="de-DE" sz="1900" dirty="0" smtClean="0"/>
              <a:t>&amp;</a:t>
            </a:r>
            <a:r>
              <a:rPr lang="de-DE" sz="1900" b="1" dirty="0" smtClean="0"/>
              <a:t> </a:t>
            </a:r>
            <a:r>
              <a:rPr lang="de-DE" sz="1900" dirty="0" smtClean="0"/>
              <a:t>diese</a:t>
            </a:r>
            <a:r>
              <a:rPr lang="de-DE" sz="1900" b="1" dirty="0" smtClean="0"/>
              <a:t> </a:t>
            </a:r>
            <a:r>
              <a:rPr lang="de-DE" sz="1900" dirty="0" smtClean="0"/>
              <a:t>in</a:t>
            </a:r>
            <a:r>
              <a:rPr lang="de-DE" sz="1900" b="1" dirty="0" smtClean="0"/>
              <a:t> Suchmaschinen und Broker eingeben, </a:t>
            </a:r>
            <a:r>
              <a:rPr lang="de-DE" sz="1900" dirty="0" smtClean="0"/>
              <a:t>die auf den Standort Ihrer Daten verweisen</a:t>
            </a:r>
          </a:p>
          <a:p>
            <a:pPr lvl="1"/>
            <a:r>
              <a:rPr lang="de-DE" sz="1900" dirty="0" smtClean="0"/>
              <a:t>Sie können diese </a:t>
            </a:r>
            <a:r>
              <a:rPr lang="de-DE" sz="1900" b="1" dirty="0" smtClean="0"/>
              <a:t>korrigieren</a:t>
            </a:r>
            <a:r>
              <a:rPr lang="de-DE" sz="1900" dirty="0" smtClean="0"/>
              <a:t>, wenn die ursprünglichen Metadaten Fehler enthalten</a:t>
            </a:r>
          </a:p>
          <a:p>
            <a:pPr lvl="1"/>
            <a:r>
              <a:rPr lang="de-DE" sz="1900" dirty="0" smtClean="0"/>
              <a:t>Sie können Ihre Metadaten </a:t>
            </a:r>
            <a:r>
              <a:rPr lang="de-DE" sz="1900" b="1" dirty="0" smtClean="0"/>
              <a:t>verbessern</a:t>
            </a:r>
            <a:r>
              <a:rPr lang="de-DE" sz="1900" dirty="0" smtClean="0"/>
              <a:t>, zum Beispiel durch die Umwandlung von Text-Strings in Links</a:t>
            </a:r>
          </a:p>
          <a:p>
            <a:pPr lvl="2">
              <a:buFont typeface="Wingdings" pitchFamily="2" charset="2"/>
              <a:buChar char="§"/>
            </a:pPr>
            <a:r>
              <a:rPr lang="de-DE" sz="1600" dirty="0" smtClean="0"/>
              <a:t>Dies kann passieren, wenn der Wiederverwender sich mit URI-Sätzen für Organisationen, Themen und andere Dinge, auf die sich Ihre Metadaten  beziehen, auskennt</a:t>
            </a:r>
          </a:p>
          <a:p>
            <a:pPr lvl="1"/>
            <a:r>
              <a:rPr lang="de-DE" sz="1900" dirty="0" smtClean="0"/>
              <a:t>Sie können Ihre Metadaten </a:t>
            </a:r>
            <a:r>
              <a:rPr lang="de-DE" sz="1900" b="1" dirty="0" smtClean="0"/>
              <a:t>erweitern, </a:t>
            </a:r>
            <a:r>
              <a:rPr lang="de-DE" sz="1900" dirty="0" smtClean="0"/>
              <a:t>indem sie zusätzliche Aussagen über Ihre Daten machen</a:t>
            </a:r>
          </a:p>
          <a:p>
            <a:pPr>
              <a:spcBef>
                <a:spcPts val="1200"/>
              </a:spcBef>
              <a:spcAft>
                <a:spcPts val="0"/>
              </a:spcAft>
            </a:pPr>
            <a:r>
              <a:rPr lang="de-DE" sz="1700" i="1" dirty="0" smtClean="0">
                <a:solidFill>
                  <a:schemeClr val="accent1"/>
                </a:solidFill>
              </a:rPr>
              <a:t>Durch </a:t>
            </a:r>
            <a:r>
              <a:rPr lang="de-DE" sz="1700" i="1" dirty="0">
                <a:solidFill>
                  <a:schemeClr val="accent1"/>
                </a:solidFill>
              </a:rPr>
              <a:t>das Zurücksammeln von Metadaten von den Wiederverwendern, </a:t>
            </a:r>
            <a:r>
              <a:rPr lang="de-DE" sz="1700" i="1" dirty="0" smtClean="0">
                <a:solidFill>
                  <a:schemeClr val="accent1"/>
                </a:solidFill>
              </a:rPr>
              <a:t>können </a:t>
            </a:r>
            <a:r>
              <a:rPr lang="de-DE" sz="1700" i="1" dirty="0">
                <a:solidFill>
                  <a:schemeClr val="accent1"/>
                </a:solidFill>
              </a:rPr>
              <a:t>Sie in der Lage sein, die Qualität Ihrer Metadaten zu erhöhen (Siehe </a:t>
            </a:r>
            <a:r>
              <a:rPr lang="de-DE" sz="1700" i="1" dirty="0" smtClean="0">
                <a:solidFill>
                  <a:schemeClr val="accent1"/>
                </a:solidFill>
              </a:rPr>
              <a:t>auch</a:t>
            </a:r>
            <a:r>
              <a:rPr lang="de-DE" sz="1700" i="1" dirty="0">
                <a:solidFill>
                  <a:schemeClr val="accent1"/>
                </a:solidFill>
              </a:rPr>
              <a:t>: </a:t>
            </a:r>
            <a:r>
              <a:rPr lang="de-DE" sz="1700" i="1" dirty="0">
                <a:solidFill>
                  <a:schemeClr val="accent1"/>
                </a:solidFill>
                <a:hlinkClick r:id="rId3"/>
              </a:rPr>
              <a:t>http://</a:t>
            </a:r>
            <a:r>
              <a:rPr lang="de-DE" sz="1700" i="1" dirty="0" smtClean="0">
                <a:solidFill>
                  <a:schemeClr val="accent1"/>
                </a:solidFill>
                <a:hlinkClick r:id="rId3"/>
              </a:rPr>
              <a:t>www.slideshare.net/OpenDataSupport/promoting-the-reuse-of-open-data-through-odip</a:t>
            </a:r>
            <a:r>
              <a:rPr lang="de-DE" sz="1700" i="1" dirty="0" smtClean="0">
                <a:solidFill>
                  <a:schemeClr val="accent1"/>
                </a:solidFill>
              </a:rPr>
              <a:t>)</a:t>
            </a:r>
            <a:endParaRPr lang="de-DE" i="1" dirty="0">
              <a:solidFill>
                <a:schemeClr val="accent1"/>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28</a:t>
            </a:fld>
            <a:endParaRPr lang="en-GB"/>
          </a:p>
        </p:txBody>
      </p:sp>
    </p:spTree>
    <p:extLst>
      <p:ext uri="{BB962C8B-B14F-4D97-AF65-F5344CB8AC3E}">
        <p14:creationId xmlns:p14="http://schemas.microsoft.com/office/powerpoint/2010/main" val="3290247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A</a:t>
            </a:r>
          </a:p>
        </p:txBody>
      </p:sp>
      <p:sp>
        <p:nvSpPr>
          <p:cNvPr id="2" name="Title 1"/>
          <p:cNvSpPr>
            <a:spLocks noGrp="1"/>
          </p:cNvSpPr>
          <p:nvPr>
            <p:ph type="title"/>
          </p:nvPr>
        </p:nvSpPr>
        <p:spPr/>
        <p:txBody>
          <a:bodyPr/>
          <a:lstStyle/>
          <a:p>
            <a:r>
              <a:rPr lang="de-DE" dirty="0" smtClean="0"/>
              <a:t>Szenario für die Weiterverwendung von Metadaten für Datensätze (1/2)</a:t>
            </a:r>
            <a:endParaRPr lang="de-DE"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29</a:t>
            </a:fld>
            <a:endParaRPr lang="en-GB"/>
          </a:p>
        </p:txBody>
      </p:sp>
      <p:sp>
        <p:nvSpPr>
          <p:cNvPr id="6" name="Rectangle 5"/>
          <p:cNvSpPr/>
          <p:nvPr/>
        </p:nvSpPr>
        <p:spPr bwMode="ltGray">
          <a:xfrm>
            <a:off x="1084941"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smtClean="0">
                <a:solidFill>
                  <a:schemeClr val="tx1"/>
                </a:solidFill>
                <a:latin typeface="Georgia" pitchFamily="18" charset="0"/>
              </a:rPr>
              <a:t>Metadat</a:t>
            </a:r>
            <a:r>
              <a:rPr lang="de-DE" sz="1050" dirty="0" smtClean="0">
                <a:solidFill>
                  <a:schemeClr val="tx1"/>
                </a:solidFill>
                <a:latin typeface="Georgia" pitchFamily="18" charset="0"/>
              </a:rPr>
              <a:t> A</a:t>
            </a:r>
          </a:p>
        </p:txBody>
      </p:sp>
      <p:sp>
        <p:nvSpPr>
          <p:cNvPr id="7" name="Flowchart: Magnetic Disk 6"/>
          <p:cNvSpPr/>
          <p:nvPr/>
        </p:nvSpPr>
        <p:spPr bwMode="ltGray">
          <a:xfrm>
            <a:off x="1290374"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bg1"/>
                </a:solidFill>
                <a:latin typeface="Georgia" pitchFamily="18" charset="0"/>
              </a:rPr>
              <a:t>Datenset</a:t>
            </a:r>
            <a:r>
              <a:rPr lang="de-DE" sz="900" dirty="0" smtClean="0">
                <a:solidFill>
                  <a:schemeClr val="bg1"/>
                </a:solidFill>
                <a:latin typeface="Georgia" pitchFamily="18" charset="0"/>
              </a:rPr>
              <a:t> B</a:t>
            </a:r>
            <a:endParaRPr lang="de-DE" sz="900" dirty="0">
              <a:solidFill>
                <a:schemeClr val="bg1"/>
              </a:solidFill>
              <a:latin typeface="Georgia" pitchFamily="18" charset="0"/>
            </a:endParaRPr>
          </a:p>
        </p:txBody>
      </p:sp>
      <p:sp>
        <p:nvSpPr>
          <p:cNvPr id="8" name="Rectangle 7"/>
          <p:cNvSpPr/>
          <p:nvPr/>
        </p:nvSpPr>
        <p:spPr bwMode="ltGray">
          <a:xfrm>
            <a:off x="3766200"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B</a:t>
            </a:r>
          </a:p>
        </p:txBody>
      </p:sp>
      <p:sp>
        <p:nvSpPr>
          <p:cNvPr id="9" name="Rectangle 8"/>
          <p:cNvSpPr/>
          <p:nvPr/>
        </p:nvSpPr>
        <p:spPr bwMode="ltGray">
          <a:xfrm>
            <a:off x="6588224"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e-DE" sz="1200" dirty="0" smtClean="0">
                <a:solidFill>
                  <a:schemeClr val="bg1"/>
                </a:solidFill>
                <a:latin typeface="Georgia" pitchFamily="18" charset="0"/>
              </a:rPr>
              <a:t>Katalog C</a:t>
            </a:r>
          </a:p>
        </p:txBody>
      </p:sp>
      <p:sp>
        <p:nvSpPr>
          <p:cNvPr id="10" name="Rectangle 9"/>
          <p:cNvSpPr/>
          <p:nvPr/>
        </p:nvSpPr>
        <p:spPr bwMode="ltGray">
          <a:xfrm>
            <a:off x="107435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B</a:t>
            </a:r>
          </a:p>
        </p:txBody>
      </p:sp>
      <p:sp>
        <p:nvSpPr>
          <p:cNvPr id="11" name="Rectangle 10"/>
          <p:cNvSpPr/>
          <p:nvPr/>
        </p:nvSpPr>
        <p:spPr bwMode="ltGray">
          <a:xfrm>
            <a:off x="1084941" y="311334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C</a:t>
            </a:r>
          </a:p>
        </p:txBody>
      </p:sp>
      <p:sp>
        <p:nvSpPr>
          <p:cNvPr id="12" name="Rectangle 11"/>
          <p:cNvSpPr/>
          <p:nvPr/>
        </p:nvSpPr>
        <p:spPr bwMode="ltGray">
          <a:xfrm>
            <a:off x="6732240" y="3114042"/>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F</a:t>
            </a:r>
          </a:p>
        </p:txBody>
      </p:sp>
      <p:sp>
        <p:nvSpPr>
          <p:cNvPr id="13" name="Rectangle 12"/>
          <p:cNvSpPr/>
          <p:nvPr/>
        </p:nvSpPr>
        <p:spPr bwMode="ltGray">
          <a:xfrm>
            <a:off x="673224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D+</a:t>
            </a:r>
          </a:p>
        </p:txBody>
      </p:sp>
      <p:sp>
        <p:nvSpPr>
          <p:cNvPr id="14" name="Rectangle 13"/>
          <p:cNvSpPr/>
          <p:nvPr/>
        </p:nvSpPr>
        <p:spPr bwMode="ltGray">
          <a:xfrm>
            <a:off x="6732240"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A++</a:t>
            </a:r>
          </a:p>
        </p:txBody>
      </p:sp>
      <p:sp>
        <p:nvSpPr>
          <p:cNvPr id="15" name="Rectangle 14"/>
          <p:cNvSpPr/>
          <p:nvPr/>
        </p:nvSpPr>
        <p:spPr bwMode="ltGray">
          <a:xfrm>
            <a:off x="3910216" y="3113170"/>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E</a:t>
            </a:r>
          </a:p>
        </p:txBody>
      </p:sp>
      <p:sp>
        <p:nvSpPr>
          <p:cNvPr id="16" name="Rectangle 15"/>
          <p:cNvSpPr/>
          <p:nvPr/>
        </p:nvSpPr>
        <p:spPr bwMode="ltGray">
          <a:xfrm>
            <a:off x="3910216"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D</a:t>
            </a:r>
          </a:p>
        </p:txBody>
      </p:sp>
      <p:sp>
        <p:nvSpPr>
          <p:cNvPr id="17" name="Rectangle 16"/>
          <p:cNvSpPr/>
          <p:nvPr/>
        </p:nvSpPr>
        <p:spPr bwMode="ltGray">
          <a:xfrm>
            <a:off x="3910216"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latin typeface="Georgia" pitchFamily="18" charset="0"/>
              </a:rPr>
              <a:t>Metadaten A+</a:t>
            </a:r>
          </a:p>
        </p:txBody>
      </p:sp>
      <p:sp>
        <p:nvSpPr>
          <p:cNvPr id="18" name="Flowchart: Magnetic Disk 17"/>
          <p:cNvSpPr/>
          <p:nvPr/>
        </p:nvSpPr>
        <p:spPr bwMode="ltGray">
          <a:xfrm>
            <a:off x="3955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50" dirty="0" err="1" smtClean="0">
                <a:solidFill>
                  <a:schemeClr val="bg1"/>
                </a:solidFill>
                <a:latin typeface="Georgia" pitchFamily="18" charset="0"/>
              </a:rPr>
              <a:t>Datenset</a:t>
            </a:r>
            <a:r>
              <a:rPr lang="de-DE" sz="950" dirty="0" smtClean="0">
                <a:solidFill>
                  <a:schemeClr val="bg1"/>
                </a:solidFill>
                <a:latin typeface="Georgia" pitchFamily="18" charset="0"/>
              </a:rPr>
              <a:t> A</a:t>
            </a:r>
          </a:p>
        </p:txBody>
      </p:sp>
      <p:sp>
        <p:nvSpPr>
          <p:cNvPr id="19" name="Flowchart: Magnetic Disk 18"/>
          <p:cNvSpPr/>
          <p:nvPr/>
        </p:nvSpPr>
        <p:spPr bwMode="ltGray">
          <a:xfrm>
            <a:off x="21957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err="1" smtClean="0">
                <a:solidFill>
                  <a:schemeClr val="bg1"/>
                </a:solidFill>
                <a:latin typeface="Georgia" pitchFamily="18" charset="0"/>
              </a:rPr>
              <a:t>Datenset</a:t>
            </a:r>
            <a:r>
              <a:rPr lang="de-DE" sz="900" dirty="0" smtClean="0">
                <a:solidFill>
                  <a:schemeClr val="bg1"/>
                </a:solidFill>
                <a:latin typeface="Georgia" pitchFamily="18" charset="0"/>
              </a:rPr>
              <a:t> C</a:t>
            </a:r>
          </a:p>
        </p:txBody>
      </p:sp>
      <p:sp>
        <p:nvSpPr>
          <p:cNvPr id="20" name="Flowchart: Magnetic Disk 19"/>
          <p:cNvSpPr/>
          <p:nvPr/>
        </p:nvSpPr>
        <p:spPr bwMode="ltGray">
          <a:xfrm>
            <a:off x="4561271"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E</a:t>
            </a:r>
            <a:endParaRPr lang="en-GB" sz="900" dirty="0" err="1" smtClean="0">
              <a:solidFill>
                <a:schemeClr val="bg1"/>
              </a:solidFill>
              <a:latin typeface="Georgia" pitchFamily="18" charset="0"/>
            </a:endParaRPr>
          </a:p>
        </p:txBody>
      </p:sp>
      <p:sp>
        <p:nvSpPr>
          <p:cNvPr id="21" name="Flowchart: Magnetic Disk 20"/>
          <p:cNvSpPr/>
          <p:nvPr/>
        </p:nvSpPr>
        <p:spPr bwMode="ltGray">
          <a:xfrm>
            <a:off x="3691085"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D</a:t>
            </a:r>
            <a:endParaRPr lang="en-GB" sz="900" dirty="0" err="1" smtClean="0">
              <a:solidFill>
                <a:schemeClr val="bg1"/>
              </a:solidFill>
              <a:latin typeface="Georgia" pitchFamily="18" charset="0"/>
            </a:endParaRPr>
          </a:p>
        </p:txBody>
      </p:sp>
      <p:sp>
        <p:nvSpPr>
          <p:cNvPr id="22" name="Flowchart: Magnetic Disk 21"/>
          <p:cNvSpPr/>
          <p:nvPr/>
        </p:nvSpPr>
        <p:spPr bwMode="ltGray">
          <a:xfrm>
            <a:off x="6944692"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err="1" smtClean="0">
                <a:solidFill>
                  <a:schemeClr val="bg1"/>
                </a:solidFill>
                <a:latin typeface="Georgia" pitchFamily="18" charset="0"/>
              </a:rPr>
              <a:t>Datenset</a:t>
            </a:r>
            <a:r>
              <a:rPr lang="es-ES" sz="900" dirty="0" smtClean="0">
                <a:solidFill>
                  <a:schemeClr val="bg1"/>
                </a:solidFill>
                <a:latin typeface="Georgia" pitchFamily="18" charset="0"/>
              </a:rPr>
              <a:t> F</a:t>
            </a:r>
            <a:endParaRPr lang="en-GB" sz="900" dirty="0" err="1" smtClean="0">
              <a:solidFill>
                <a:schemeClr val="bg1"/>
              </a:solidFill>
              <a:latin typeface="Georgia" pitchFamily="18" charset="0"/>
            </a:endParaRPr>
          </a:p>
        </p:txBody>
      </p:sp>
      <p:sp>
        <p:nvSpPr>
          <p:cNvPr id="23" name="Right Arrow 22"/>
          <p:cNvSpPr/>
          <p:nvPr/>
        </p:nvSpPr>
        <p:spPr bwMode="ltGray">
          <a:xfrm>
            <a:off x="2458464" y="230362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71050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27829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3" y="5373216"/>
            <a:ext cx="1512168" cy="576064"/>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A liefert Beschreibungen der Datensets A, B und C</a:t>
            </a:r>
          </a:p>
        </p:txBody>
      </p:sp>
      <p:sp>
        <p:nvSpPr>
          <p:cNvPr id="28" name="TextBox 27"/>
          <p:cNvSpPr txBox="1"/>
          <p:nvPr/>
        </p:nvSpPr>
        <p:spPr>
          <a:xfrm>
            <a:off x="3834048"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337212"/>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516216" y="5413266"/>
            <a:ext cx="1931927" cy="824045"/>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C liefert die Beschreibung des Datensets F und erweitert die Beschreibung der Datensets A (wie modifiziert von Katalog B) und D</a:t>
            </a:r>
          </a:p>
        </p:txBody>
      </p:sp>
      <p:sp>
        <p:nvSpPr>
          <p:cNvPr id="31" name="TextBox 30"/>
          <p:cNvSpPr txBox="1"/>
          <p:nvPr/>
        </p:nvSpPr>
        <p:spPr>
          <a:xfrm>
            <a:off x="3843763" y="5373216"/>
            <a:ext cx="1664341" cy="720080"/>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B liefert Beschreibungen der Datensets D und E und erweitert die Beschreibung des Datensets A</a:t>
            </a:r>
          </a:p>
        </p:txBody>
      </p:sp>
      <p:sp>
        <p:nvSpPr>
          <p:cNvPr id="32" name="TextBox 31"/>
          <p:cNvSpPr txBox="1"/>
          <p:nvPr/>
        </p:nvSpPr>
        <p:spPr>
          <a:xfrm>
            <a:off x="2339751" y="1484784"/>
            <a:ext cx="1747377" cy="432048"/>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B wiederverwendet die Beschreibung von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A</a:t>
            </a:r>
          </a:p>
        </p:txBody>
      </p:sp>
      <p:sp>
        <p:nvSpPr>
          <p:cNvPr id="33" name="TextBox 32"/>
          <p:cNvSpPr txBox="1"/>
          <p:nvPr/>
        </p:nvSpPr>
        <p:spPr>
          <a:xfrm>
            <a:off x="5004229" y="1412776"/>
            <a:ext cx="1872028" cy="864096"/>
          </a:xfrm>
          <a:prstGeom prst="rect">
            <a:avLst/>
          </a:prstGeom>
          <a:noFill/>
        </p:spPr>
        <p:txBody>
          <a:bodyPr vert="horz" wrap="square" lIns="0" tIns="0" rIns="0" bIns="0" rtlCol="0">
            <a:noAutofit/>
          </a:bodyPr>
          <a:lstStyle/>
          <a:p>
            <a:pPr indent="-274320" algn="ctr">
              <a:spcAft>
                <a:spcPts val="900"/>
              </a:spcAft>
            </a:pPr>
            <a:r>
              <a:rPr lang="de-DE" sz="1100" dirty="0" smtClean="0">
                <a:latin typeface="Hand Of Sean" pitchFamily="2" charset="-128"/>
                <a:ea typeface="Hand Of Sean" pitchFamily="2" charset="-128"/>
              </a:rPr>
              <a:t>Katalog C wiederverwendet die Beschreibung von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A (wie modifiziert von Katalog B)  und </a:t>
            </a:r>
            <a:r>
              <a:rPr lang="de-DE" sz="1100" dirty="0" err="1" smtClean="0">
                <a:latin typeface="Hand Of Sean" pitchFamily="2" charset="-128"/>
                <a:ea typeface="Hand Of Sean" pitchFamily="2" charset="-128"/>
              </a:rPr>
              <a:t>Datenset</a:t>
            </a:r>
            <a:r>
              <a:rPr lang="de-DE" sz="1100" dirty="0" smtClean="0">
                <a:latin typeface="Hand Of Sean" pitchFamily="2" charset="-128"/>
                <a:ea typeface="Hand Of Sean" pitchFamily="2" charset="-128"/>
              </a:rPr>
              <a:t> D</a:t>
            </a:r>
          </a:p>
        </p:txBody>
      </p:sp>
      <p:cxnSp>
        <p:nvCxnSpPr>
          <p:cNvPr id="35" name="Elbow Connector 34"/>
          <p:cNvCxnSpPr>
            <a:stCxn id="14" idx="3"/>
            <a:endCxn id="18" idx="3"/>
          </p:cNvCxnSpPr>
          <p:nvPr/>
        </p:nvCxnSpPr>
        <p:spPr>
          <a:xfrm flipH="1">
            <a:off x="791580" y="2422311"/>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854518"/>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36780" y="3294062"/>
            <a:ext cx="219596" cy="1323070"/>
          </a:xfrm>
          <a:prstGeom prst="bentConnector3">
            <a:avLst>
              <a:gd name="adj1" fmla="val -10410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293190"/>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854518"/>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422310"/>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854518"/>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293368"/>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422310"/>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Lernziele</a:t>
            </a:r>
            <a:endParaRPr lang="de-DE" dirty="0"/>
          </a:p>
        </p:txBody>
      </p:sp>
      <p:sp>
        <p:nvSpPr>
          <p:cNvPr id="3" name="Content Placeholder 2"/>
          <p:cNvSpPr>
            <a:spLocks noGrp="1"/>
          </p:cNvSpPr>
          <p:nvPr>
            <p:ph sz="quarter" idx="15"/>
          </p:nvPr>
        </p:nvSpPr>
        <p:spPr/>
        <p:txBody>
          <a:bodyPr/>
          <a:lstStyle/>
          <a:p>
            <a:pPr marL="0" lvl="1" indent="0">
              <a:buNone/>
            </a:pPr>
            <a:r>
              <a:rPr lang="de-DE" dirty="0" smtClean="0"/>
              <a:t>Am Ende dieses Trainingsmoduls sollten Sie ein Verständnis haben von:</a:t>
            </a:r>
          </a:p>
          <a:p>
            <a:pPr lvl="1"/>
            <a:r>
              <a:rPr lang="de-DE" dirty="0" smtClean="0"/>
              <a:t>der Wichtigkeit der Lizenzierung</a:t>
            </a:r>
          </a:p>
          <a:p>
            <a:pPr lvl="1"/>
            <a:r>
              <a:rPr lang="de-DE" dirty="0" smtClean="0"/>
              <a:t>der Bedeutung von “Open” in Open Data</a:t>
            </a:r>
          </a:p>
          <a:p>
            <a:pPr lvl="1"/>
            <a:r>
              <a:rPr lang="de-DE" dirty="0" smtClean="0"/>
              <a:t>den Lizenzanforderungen in der überarbeiteten PSI-Richtlinie</a:t>
            </a:r>
          </a:p>
          <a:p>
            <a:pPr lvl="1"/>
            <a:r>
              <a:rPr lang="de-DE" dirty="0" smtClean="0"/>
              <a:t>Creative </a:t>
            </a:r>
            <a:r>
              <a:rPr lang="de-DE" dirty="0" err="1" smtClean="0"/>
              <a:t>Commons</a:t>
            </a:r>
            <a:r>
              <a:rPr lang="de-DE" dirty="0" smtClean="0"/>
              <a:t> und die Open Data </a:t>
            </a:r>
            <a:r>
              <a:rPr lang="de-DE" dirty="0" err="1" smtClean="0"/>
              <a:t>Commons</a:t>
            </a:r>
            <a:endParaRPr lang="de-DE" dirty="0" smtClean="0"/>
          </a:p>
          <a:p>
            <a:pPr lvl="1"/>
            <a:r>
              <a:rPr lang="de-DE" dirty="0" smtClean="0"/>
              <a:t>den Lizenzoptionen für Daten und Metadaten sowie den Konsequenzen für das Teilen und die Weiterverwendung</a:t>
            </a:r>
          </a:p>
          <a:p>
            <a:pPr lvl="1"/>
            <a:r>
              <a:rPr lang="de-DE" dirty="0" smtClean="0"/>
              <a:t>dem </a:t>
            </a:r>
            <a:r>
              <a:rPr lang="de-DE" dirty="0" err="1" smtClean="0"/>
              <a:t>Europeana</a:t>
            </a:r>
            <a:r>
              <a:rPr lang="de-DE" dirty="0" smtClean="0"/>
              <a:t> Licensing Framework als einem praktischen Beispiel</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Szenario für die Weiterverwendung von Metadaten für Datensätze (2/2)</a:t>
            </a:r>
            <a:endParaRPr lang="de-DE" dirty="0"/>
          </a:p>
        </p:txBody>
      </p:sp>
      <p:sp>
        <p:nvSpPr>
          <p:cNvPr id="11" name="Content Placeholder 10"/>
          <p:cNvSpPr>
            <a:spLocks noGrp="1"/>
          </p:cNvSpPr>
          <p:nvPr>
            <p:ph sz="quarter" idx="15"/>
          </p:nvPr>
        </p:nvSpPr>
        <p:spPr>
          <a:xfrm>
            <a:off x="533400" y="1477888"/>
            <a:ext cx="8077200" cy="4759424"/>
          </a:xfrm>
        </p:spPr>
        <p:txBody>
          <a:bodyPr/>
          <a:lstStyle/>
          <a:p>
            <a:r>
              <a:rPr lang="de-DE" dirty="0" smtClean="0"/>
              <a:t>Ursprüngliche Metadaten in Katalog A</a:t>
            </a:r>
          </a:p>
          <a:p>
            <a:endParaRPr lang="es-ES" dirty="0" smtClean="0"/>
          </a:p>
          <a:p>
            <a:endParaRPr lang="es-ES" sz="1800" dirty="0" smtClean="0"/>
          </a:p>
          <a:p>
            <a:endParaRPr lang="es-ES" dirty="0" smtClean="0"/>
          </a:p>
          <a:p>
            <a:r>
              <a:rPr lang="de-DE" dirty="0" smtClean="0"/>
              <a:t>Geänderte Metadaten in Katalog B; lokaler Identifier “</a:t>
            </a:r>
            <a:r>
              <a:rPr lang="de-DE" dirty="0" err="1" smtClean="0"/>
              <a:t>CatB-IdX</a:t>
            </a:r>
            <a:r>
              <a:rPr lang="de-DE" dirty="0" smtClean="0"/>
              <a:t>” hinzugefügt</a:t>
            </a:r>
          </a:p>
          <a:p>
            <a:endParaRPr lang="en-GB" dirty="0" smtClean="0"/>
          </a:p>
          <a:p>
            <a:endParaRPr lang="es-ES" dirty="0" smtClean="0"/>
          </a:p>
          <a:p>
            <a:r>
              <a:rPr lang="de-DE" dirty="0" smtClean="0"/>
              <a:t>Geänderte Metadaten in Katalog C; Schlusswort “</a:t>
            </a:r>
            <a:r>
              <a:rPr lang="de-DE" dirty="0" err="1" smtClean="0"/>
              <a:t>example</a:t>
            </a:r>
            <a:r>
              <a:rPr lang="de-DE" dirty="0" smtClean="0"/>
              <a:t>” hinzugefügt</a:t>
            </a:r>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30</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844824"/>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35638"/>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24598"/>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 &amp; Contra der Public Domain Lizenz</a:t>
            </a:r>
            <a:endParaRPr lang="de-DE" dirty="0"/>
          </a:p>
        </p:txBody>
      </p:sp>
      <p:sp>
        <p:nvSpPr>
          <p:cNvPr id="3" name="Content Placeholder 2"/>
          <p:cNvSpPr>
            <a:spLocks noGrp="1"/>
          </p:cNvSpPr>
          <p:nvPr>
            <p:ph sz="quarter" idx="15"/>
          </p:nvPr>
        </p:nvSpPr>
        <p:spPr>
          <a:xfrm>
            <a:off x="533400" y="1556792"/>
            <a:ext cx="8077200" cy="4419600"/>
          </a:xfrm>
        </p:spPr>
        <p:txBody>
          <a:bodyPr/>
          <a:lstStyle/>
          <a:p>
            <a:pPr lvl="1">
              <a:buNone/>
            </a:pPr>
            <a:r>
              <a:rPr lang="de-DE" sz="1600" b="1" dirty="0" smtClean="0"/>
              <a:t>Freigabe von Eigentum:</a:t>
            </a:r>
          </a:p>
          <a:p>
            <a:pPr lvl="2">
              <a:buFont typeface="Courier New" pitchFamily="49" charset="0"/>
              <a:buChar char="o"/>
            </a:pPr>
            <a:r>
              <a:rPr lang="de-DE" sz="1600" dirty="0" smtClean="0"/>
              <a:t>Niemand wird wissen, dass Sie die ursprünglichen Metadaten erstellt haben</a:t>
            </a:r>
          </a:p>
          <a:p>
            <a:pPr lvl="2">
              <a:buFont typeface="Courier New" pitchFamily="49" charset="0"/>
              <a:buChar char="o"/>
            </a:pPr>
            <a:r>
              <a:rPr lang="de-DE" sz="1600" dirty="0" smtClean="0"/>
              <a:t>Ermöglicht gemeinschaftliche Weiterentwicklung</a:t>
            </a:r>
          </a:p>
          <a:p>
            <a:pPr lvl="1">
              <a:buNone/>
            </a:pPr>
            <a:r>
              <a:rPr lang="de-DE" sz="1600" b="1" dirty="0" smtClean="0"/>
              <a:t>Verlust von Kontrolle:</a:t>
            </a:r>
          </a:p>
          <a:p>
            <a:pPr lvl="2">
              <a:buFont typeface="Courier New" pitchFamily="49" charset="0"/>
              <a:buChar char="o"/>
            </a:pPr>
            <a:r>
              <a:rPr lang="de-DE" sz="1600" dirty="0" smtClean="0"/>
              <a:t>Sie werden nicht wissen, welche Aussagen über Ihre Daten gemacht werden</a:t>
            </a:r>
          </a:p>
          <a:p>
            <a:pPr lvl="2">
              <a:buFont typeface="Courier New" pitchFamily="49" charset="0"/>
              <a:buChar char="o"/>
            </a:pPr>
            <a:r>
              <a:rPr lang="de-DE" sz="1600" dirty="0" smtClean="0"/>
              <a:t>Qualitätskontrolle wird durch die Gemeinschaft erfolgen (vgl. Wikipedia)</a:t>
            </a:r>
          </a:p>
          <a:p>
            <a:pPr lvl="1">
              <a:buNone/>
            </a:pPr>
            <a:r>
              <a:rPr lang="de-DE" sz="1600" b="1" dirty="0" smtClean="0"/>
              <a:t>Zuverlässigkeit:</a:t>
            </a:r>
          </a:p>
          <a:p>
            <a:pPr lvl="2">
              <a:buFont typeface="Courier New" pitchFamily="49" charset="0"/>
              <a:buChar char="o"/>
            </a:pPr>
            <a:r>
              <a:rPr lang="de-DE" sz="1600" dirty="0" smtClean="0"/>
              <a:t>Ein Benutzer wird nicht wissen, ob die Metadaten korrekt und aktuell sind</a:t>
            </a:r>
          </a:p>
          <a:p>
            <a:pPr lvl="2">
              <a:buFont typeface="Courier New" pitchFamily="49" charset="0"/>
              <a:buChar char="o"/>
            </a:pPr>
            <a:r>
              <a:rPr lang="de-DE" sz="1600" dirty="0" smtClean="0"/>
              <a:t>Netzwerkpartner (Ketten von Aggregatoren) können die Qualität verfolgen</a:t>
            </a:r>
          </a:p>
          <a:p>
            <a:pPr lvl="1">
              <a:buNone/>
            </a:pPr>
            <a:r>
              <a:rPr lang="de-DE" sz="1600" b="1" dirty="0" smtClean="0"/>
              <a:t>Falschangaben:</a:t>
            </a:r>
          </a:p>
          <a:p>
            <a:pPr lvl="2">
              <a:buFont typeface="Courier New" pitchFamily="49" charset="0"/>
              <a:buChar char="o"/>
            </a:pPr>
            <a:r>
              <a:rPr lang="de-DE" sz="1600" dirty="0" smtClean="0"/>
              <a:t>Ergänzungen und Änderungen können falsch oder nicht erwünscht sein</a:t>
            </a:r>
          </a:p>
          <a:p>
            <a:pPr lvl="2">
              <a:buFont typeface="Courier New" pitchFamily="49" charset="0"/>
              <a:buChar char="o"/>
            </a:pPr>
            <a:r>
              <a:rPr lang="de-DE" sz="1600" dirty="0" smtClean="0"/>
              <a:t>Irgendjemand kann irgendetwas über irgendetwas in irgendeinem Zusammenhang sagen. Wenn sie auf Ihren ursprünglichen Metadaten basieren, gibt es eine höhere Chance, dass die Metadaten richtig sind</a:t>
            </a:r>
            <a:endParaRPr lang="de-DE"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31</a:t>
            </a:fld>
            <a:endParaRPr lang="en-GB"/>
          </a:p>
        </p:txBody>
      </p:sp>
      <p:pic>
        <p:nvPicPr>
          <p:cNvPr id="5" name="Picture 2" descr="red-minus-md"/>
          <p:cNvPicPr>
            <a:picLocks noChangeAspect="1" noChangeArrowheads="1"/>
          </p:cNvPicPr>
          <p:nvPr/>
        </p:nvPicPr>
        <p:blipFill>
          <a:blip r:embed="rId3" cstate="print"/>
          <a:srcRect/>
          <a:stretch>
            <a:fillRect/>
          </a:stretch>
        </p:blipFill>
        <p:spPr bwMode="auto">
          <a:xfrm>
            <a:off x="755576" y="1963439"/>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306545"/>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3013886"/>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373926"/>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085539"/>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445579"/>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165659"/>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525699"/>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de-DE" sz="7200" i="0" dirty="0" smtClean="0">
                <a:solidFill>
                  <a:schemeClr val="accent1"/>
                </a:solidFill>
                <a:latin typeface="Bradley Hand ITC" pitchFamily="66" charset="0"/>
              </a:rPr>
              <a:t>Fallstudie: </a:t>
            </a:r>
            <a:r>
              <a:rPr lang="de-DE" sz="7200" i="0" dirty="0" err="1" smtClean="0">
                <a:solidFill>
                  <a:schemeClr val="accent1"/>
                </a:solidFill>
                <a:latin typeface="Bradley Hand ITC" pitchFamily="66" charset="0"/>
              </a:rPr>
              <a:t>Europeana</a:t>
            </a:r>
            <a:r>
              <a:rPr lang="de-DE" sz="7200" i="0" dirty="0" smtClean="0">
                <a:solidFill>
                  <a:schemeClr val="accent1"/>
                </a:solidFill>
                <a:latin typeface="Bradley Hand ITC" pitchFamily="66" charset="0"/>
              </a:rPr>
              <a:t> </a:t>
            </a:r>
            <a:br>
              <a:rPr lang="de-DE" sz="7200" i="0" dirty="0" smtClean="0">
                <a:solidFill>
                  <a:schemeClr val="accent1"/>
                </a:solidFill>
                <a:latin typeface="Bradley Hand ITC" pitchFamily="66" charset="0"/>
              </a:rPr>
            </a:br>
            <a:r>
              <a:rPr lang="de-DE" b="0" dirty="0" smtClean="0"/>
              <a:t>Wie </a:t>
            </a:r>
            <a:r>
              <a:rPr lang="de-DE" b="0" dirty="0" err="1" smtClean="0"/>
              <a:t>Europeana</a:t>
            </a:r>
            <a:r>
              <a:rPr lang="de-DE" b="0" dirty="0" smtClean="0"/>
              <a:t> die Lizenzierungsherausforderungen von Daten und Metadaten überwand</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Europeana</a:t>
            </a:r>
            <a:r>
              <a:rPr lang="de-DE" dirty="0" smtClean="0"/>
              <a:t> – ursprünglicher Ansatz</a:t>
            </a:r>
            <a:endParaRPr lang="de-DE" dirty="0"/>
          </a:p>
        </p:txBody>
      </p:sp>
      <p:sp>
        <p:nvSpPr>
          <p:cNvPr id="3" name="Content Placeholder 2"/>
          <p:cNvSpPr>
            <a:spLocks noGrp="1"/>
          </p:cNvSpPr>
          <p:nvPr>
            <p:ph sz="quarter" idx="15"/>
          </p:nvPr>
        </p:nvSpPr>
        <p:spPr>
          <a:xfrm>
            <a:off x="533400" y="1752600"/>
            <a:ext cx="8077200" cy="3836640"/>
          </a:xfrm>
        </p:spPr>
        <p:txBody>
          <a:bodyPr/>
          <a:lstStyle/>
          <a:p>
            <a:r>
              <a:rPr lang="de-DE" i="1" dirty="0" smtClean="0">
                <a:solidFill>
                  <a:schemeClr val="accent1"/>
                </a:solidFill>
              </a:rPr>
              <a:t>2009 wurden die Anbieter und </a:t>
            </a:r>
            <a:r>
              <a:rPr lang="de-DE" i="1" dirty="0" err="1" smtClean="0">
                <a:solidFill>
                  <a:schemeClr val="accent1"/>
                </a:solidFill>
              </a:rPr>
              <a:t>Aggregatorenvereinbarungen</a:t>
            </a:r>
            <a:r>
              <a:rPr lang="de-DE" i="1" dirty="0" smtClean="0">
                <a:solidFill>
                  <a:schemeClr val="accent1"/>
                </a:solidFill>
              </a:rPr>
              <a:t> unterzeichnet. Diese schlossen die Einschränkung ein, dass Metadaten nur für nichtkommerzielle Zwecke verwendet werden können</a:t>
            </a:r>
          </a:p>
          <a:p>
            <a:r>
              <a:rPr lang="de-DE" dirty="0" smtClean="0"/>
              <a:t>Dies machte es jedoch</a:t>
            </a:r>
            <a:r>
              <a:rPr lang="de-DE" b="1" dirty="0" smtClean="0"/>
              <a:t> unmöglich für Metadaten</a:t>
            </a:r>
            <a:r>
              <a:rPr lang="de-DE" dirty="0" smtClean="0"/>
              <a:t>:</a:t>
            </a:r>
          </a:p>
          <a:p>
            <a:pPr lvl="1"/>
            <a:r>
              <a:rPr lang="de-DE" dirty="0" smtClean="0"/>
              <a:t>als </a:t>
            </a:r>
            <a:r>
              <a:rPr lang="de-DE" dirty="0" err="1" smtClean="0"/>
              <a:t>Linked</a:t>
            </a:r>
            <a:r>
              <a:rPr lang="de-DE" dirty="0" smtClean="0"/>
              <a:t> Open Data veröffentlicht zu werden</a:t>
            </a:r>
          </a:p>
          <a:p>
            <a:pPr lvl="1"/>
            <a:r>
              <a:rPr lang="de-DE" dirty="0" smtClean="0"/>
              <a:t>auf Websites, die Werbung enthalten verwendet zu werden</a:t>
            </a:r>
          </a:p>
          <a:p>
            <a:pPr lvl="1"/>
            <a:r>
              <a:rPr lang="de-DE" dirty="0" smtClean="0"/>
              <a:t>mit Wikipedia (welches keine solche Einschränkung ermöglicht) geteilt zu werden</a:t>
            </a:r>
          </a:p>
          <a:p>
            <a:pPr lvl="1"/>
            <a:r>
              <a:rPr lang="de-DE" dirty="0" smtClean="0"/>
              <a:t>von kommerziellen Unternehmen verwendet zu werden, z.B. für die Aufnahme in Suchmaschinen</a:t>
            </a:r>
          </a:p>
          <a:p>
            <a:pPr lvl="1"/>
            <a:r>
              <a:rPr lang="de-DE" dirty="0" smtClean="0"/>
              <a:t>von kommerziellen Apps verwendet zu werden</a:t>
            </a:r>
          </a:p>
          <a:p>
            <a:pPr lvl="1"/>
            <a:endParaRPr lang="es-ES" noProof="0" dirty="0" smtClean="0"/>
          </a:p>
          <a:p>
            <a:pPr lvl="1"/>
            <a:endParaRPr lang="es-ES" noProof="0" dirty="0" smtClean="0"/>
          </a:p>
          <a:p>
            <a:endParaRPr lang="es-ES"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33</a:t>
            </a:fld>
            <a:endParaRPr lang="en-GB"/>
          </a:p>
        </p:txBody>
      </p:sp>
    </p:spTree>
    <p:extLst>
      <p:ext uri="{BB962C8B-B14F-4D97-AF65-F5344CB8AC3E}">
        <p14:creationId xmlns:p14="http://schemas.microsoft.com/office/powerpoint/2010/main" val="2873956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sind die erkannten Risiken bei der Bereitstellung offener Metadaten? (1/2)</a:t>
            </a:r>
            <a:endParaRPr lang="de-DE" dirty="0"/>
          </a:p>
        </p:txBody>
      </p:sp>
      <p:sp>
        <p:nvSpPr>
          <p:cNvPr id="3" name="Content Placeholder 2"/>
          <p:cNvSpPr>
            <a:spLocks noGrp="1"/>
          </p:cNvSpPr>
          <p:nvPr>
            <p:ph sz="quarter" idx="15"/>
          </p:nvPr>
        </p:nvSpPr>
        <p:spPr>
          <a:xfrm>
            <a:off x="533400" y="1752600"/>
            <a:ext cx="8077200" cy="4484712"/>
          </a:xfrm>
          <a:ln>
            <a:noFill/>
          </a:ln>
        </p:spPr>
        <p:txBody>
          <a:bodyPr>
            <a:normAutofit fontScale="92500" lnSpcReduction="10000"/>
          </a:bodyPr>
          <a:lstStyle/>
          <a:p>
            <a:pPr marL="457200" lvl="1" indent="-457200">
              <a:buFont typeface="+mj-lt"/>
              <a:buAutoNum type="arabicPeriod"/>
            </a:pPr>
            <a:r>
              <a:rPr lang="de-DE" b="1" dirty="0" smtClean="0"/>
              <a:t>Verlust von Qualität</a:t>
            </a:r>
            <a:r>
              <a:rPr lang="de-DE" dirty="0" smtClean="0"/>
              <a:t>: Die bereitgestellten hochwertigen Metadaten werden von der ursprünglichen, vertrauenswürdigen Quelle getrennt und von Dritten korrumpiert</a:t>
            </a:r>
          </a:p>
          <a:p>
            <a:pPr marL="457200" lvl="1" indent="-457200">
              <a:buFont typeface="+mj-lt"/>
              <a:buAutoNum type="arabicPeriod"/>
            </a:pPr>
            <a:r>
              <a:rPr lang="de-DE" b="1" dirty="0" smtClean="0"/>
              <a:t>Verlust von Kontrolle</a:t>
            </a:r>
            <a:r>
              <a:rPr lang="de-DE" dirty="0" smtClean="0"/>
              <a:t>: Institutionen werden nicht mehr in der Lage sein, die Metadaten zu kontrollieren, wenn jedermann sie wiederverwenden oder verteilen kann</a:t>
            </a:r>
          </a:p>
          <a:p>
            <a:pPr marL="457200" lvl="1" indent="-457200">
              <a:buFont typeface="+mj-lt"/>
              <a:buAutoNum type="arabicPeriod"/>
            </a:pPr>
            <a:r>
              <a:rPr lang="de-DE" b="1" dirty="0" smtClean="0"/>
              <a:t>Verlust der Einheit</a:t>
            </a:r>
            <a:r>
              <a:rPr lang="de-DE" dirty="0" smtClean="0"/>
              <a:t>: Metadaten werden über das digitale Universum verstreut, obwohl sie (kontextuell) zusammengehalten werden sollten</a:t>
            </a:r>
          </a:p>
          <a:p>
            <a:pPr marL="457200" lvl="1" indent="-457200">
              <a:buFont typeface="+mj-lt"/>
              <a:buAutoNum type="arabicPeriod"/>
            </a:pPr>
            <a:r>
              <a:rPr lang="de-DE" b="1" dirty="0" smtClean="0"/>
              <a:t>Verlust des Markenwerts</a:t>
            </a:r>
            <a:r>
              <a:rPr lang="de-DE" dirty="0" smtClean="0"/>
              <a:t>: Durch die offene Freigabe von Daten riskieren die Institutionen, mit Wiederverwendern in Verbindung zu stehen, mit denen sie nicht assoziiert werden wollen</a:t>
            </a:r>
          </a:p>
          <a:p>
            <a:pPr marL="457200" lvl="1" indent="-457200">
              <a:buFont typeface="+mj-lt"/>
              <a:buAutoNum type="arabicPeriod"/>
            </a:pPr>
            <a:r>
              <a:rPr lang="de-DE" b="1" dirty="0" smtClean="0"/>
              <a:t>Verlust der Namensnennung</a:t>
            </a:r>
            <a:r>
              <a:rPr lang="de-DE" dirty="0" smtClean="0"/>
              <a:t>: Durch die Freigabe von Daten unter einer offenen Lizenz werden Institutionen nicht als die Quelle/Eigentümer der Metadaten wahrgenommen</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34</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sind die erkannten Risiken bei der Bereitstellung von offenen Metadaten?(2/2)</a:t>
            </a:r>
            <a:endParaRPr lang="de-DE" dirty="0"/>
          </a:p>
        </p:txBody>
      </p:sp>
      <p:sp>
        <p:nvSpPr>
          <p:cNvPr id="3" name="Content Placeholder 2"/>
          <p:cNvSpPr>
            <a:spLocks noGrp="1"/>
          </p:cNvSpPr>
          <p:nvPr>
            <p:ph sz="quarter" idx="15"/>
          </p:nvPr>
        </p:nvSpPr>
        <p:spPr>
          <a:xfrm>
            <a:off x="533400" y="1752600"/>
            <a:ext cx="8077200" cy="4556720"/>
          </a:xfrm>
          <a:ln>
            <a:noFill/>
          </a:ln>
        </p:spPr>
        <p:txBody>
          <a:bodyPr>
            <a:normAutofit/>
          </a:bodyPr>
          <a:lstStyle/>
          <a:p>
            <a:pPr marL="457200" lvl="1" indent="-457200">
              <a:buFont typeface="+mj-lt"/>
              <a:buAutoNum type="arabicPeriod" startAt="6"/>
            </a:pPr>
            <a:r>
              <a:rPr lang="de-DE" b="1" dirty="0" smtClean="0"/>
              <a:t>Verlust des Einkommens</a:t>
            </a:r>
            <a:r>
              <a:rPr lang="de-DE" dirty="0" smtClean="0"/>
              <a:t>: Institutionen haben Angst, dass sie die derzeitige Einnahmen durch Metadaten nicht mit anderen Einnahmequellen ersetzen können</a:t>
            </a:r>
          </a:p>
          <a:p>
            <a:pPr marL="457200" lvl="1" indent="-457200">
              <a:buFont typeface="+mj-lt"/>
              <a:buAutoNum type="arabicPeriod" startAt="6"/>
            </a:pPr>
            <a:r>
              <a:rPr lang="de-DE" b="1" dirty="0" smtClean="0"/>
              <a:t>Verlust des potenziellen Einkommens</a:t>
            </a:r>
            <a:r>
              <a:rPr lang="de-DE" dirty="0" smtClean="0"/>
              <a:t>: In Zukunft könnten Institutionen daran denken, Geld mit Metadaten zu machen, aber wenn sie diese jetzt offen freigeben, kann jemand anderes dies tun</a:t>
            </a:r>
          </a:p>
          <a:p>
            <a:pPr marL="457200" lvl="1" indent="-457200">
              <a:buFont typeface="+mj-lt"/>
              <a:buAutoNum type="arabicPeriod" startAt="6"/>
            </a:pPr>
            <a:r>
              <a:rPr lang="de-DE" b="1" dirty="0" smtClean="0"/>
              <a:t>Unerwünschte Nebeneffekte</a:t>
            </a:r>
            <a:r>
              <a:rPr lang="de-DE" dirty="0" smtClean="0"/>
              <a:t>: Institutionen finden es unfair, dass andere mit den Metadaten, die sie liefern Geld verdienen</a:t>
            </a:r>
          </a:p>
          <a:p>
            <a:pPr marL="457200" lvl="1" indent="-457200">
              <a:buFont typeface="+mj-lt"/>
              <a:buAutoNum type="arabicPeriod" startAt="6"/>
            </a:pPr>
            <a:r>
              <a:rPr lang="de-DE" b="1" dirty="0" smtClean="0"/>
              <a:t>Kunden verlieren</a:t>
            </a:r>
            <a:r>
              <a:rPr lang="de-DE" dirty="0" smtClean="0"/>
              <a:t>: Wenn Daten offen verfügbar sind, werden Kunden woanders hingehen, um die Information, die sie suchen zu finden</a:t>
            </a:r>
          </a:p>
          <a:p>
            <a:pPr marL="457200" lvl="1" indent="-457200">
              <a:buFont typeface="+mj-lt"/>
              <a:buAutoNum type="arabicPeriod" startAt="6"/>
            </a:pPr>
            <a:r>
              <a:rPr lang="de-DE" b="1" dirty="0" smtClean="0"/>
              <a:t>Privatsphäre</a:t>
            </a:r>
            <a:r>
              <a:rPr lang="de-DE" dirty="0" smtClean="0"/>
              <a:t>: Es gibt Privatsphäre-Einschränkungen bei der Verwendung von bestimmten Daten</a:t>
            </a:r>
          </a:p>
          <a:p>
            <a:pPr lvl="1"/>
            <a:endParaRPr lang="de-DE"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35</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Identifizierte Vorteile von offenen Metadaten (</a:t>
            </a:r>
            <a:r>
              <a:rPr lang="es-ES" dirty="0" smtClean="0"/>
              <a:t>1/2)</a:t>
            </a:r>
            <a:endParaRPr lang="en-GB" dirty="0"/>
          </a:p>
        </p:txBody>
      </p:sp>
      <p:sp>
        <p:nvSpPr>
          <p:cNvPr id="3" name="Content Placeholder 2"/>
          <p:cNvSpPr>
            <a:spLocks noGrp="1"/>
          </p:cNvSpPr>
          <p:nvPr>
            <p:ph sz="quarter" idx="15"/>
          </p:nvPr>
        </p:nvSpPr>
        <p:spPr/>
        <p:txBody>
          <a:bodyPr>
            <a:normAutofit fontScale="92500" lnSpcReduction="20000"/>
          </a:bodyPr>
          <a:lstStyle/>
          <a:p>
            <a:pPr lvl="1">
              <a:buFont typeface="+mj-lt"/>
              <a:buAutoNum type="arabicPeriod"/>
            </a:pPr>
            <a:r>
              <a:rPr lang="de-DE" sz="1800" b="1" dirty="0" smtClean="0"/>
              <a:t>Zunehmende Relevanz: </a:t>
            </a:r>
            <a:r>
              <a:rPr lang="de-DE" sz="1800" dirty="0" smtClean="0"/>
              <a:t>Offene Metadaten können an Orten verwendet werden, wo Onlinebenutzer (einschließlich sozialer Netzwerke) sich versammeln. Dies hilft Anbietern, ihre Bedeutung in der heutigen digitalen Gesellschaft zu erhalten</a:t>
            </a:r>
          </a:p>
          <a:p>
            <a:pPr lvl="1">
              <a:buFont typeface="+mj-lt"/>
              <a:buAutoNum type="arabicPeriod"/>
            </a:pPr>
            <a:r>
              <a:rPr lang="de-DE" sz="1800" b="1" dirty="0" smtClean="0"/>
              <a:t>Zunehmende Kanäle zu Endbenutzern: </a:t>
            </a:r>
            <a:r>
              <a:rPr lang="de-DE" sz="1800" dirty="0" smtClean="0"/>
              <a:t>Anbieter, die Daten als offene Metadaten freigeben, steigern die Möglichkeiten, dass Benutzer ihre Daten und ihren Inhalt sehen</a:t>
            </a:r>
          </a:p>
          <a:p>
            <a:pPr lvl="1">
              <a:buFont typeface="+mj-lt"/>
              <a:buAutoNum type="arabicPeriod"/>
            </a:pPr>
            <a:r>
              <a:rPr lang="de-DE" sz="1800" b="1" dirty="0" smtClean="0"/>
              <a:t>Daten-Bereicherung: </a:t>
            </a:r>
            <a:r>
              <a:rPr lang="de-DE" sz="1800" dirty="0" smtClean="0"/>
              <a:t>Offene Metadaten können von </a:t>
            </a:r>
            <a:r>
              <a:rPr lang="de-DE" sz="1800" dirty="0" err="1" smtClean="0"/>
              <a:t>Europeana</a:t>
            </a:r>
            <a:r>
              <a:rPr lang="de-DE" sz="1800" dirty="0" smtClean="0"/>
              <a:t> und anderen bereichert werden und dann an den Datenanbieter zurückgegeben werden. Metadaten zu öffnen, steigert die Möglichkeit, diese Daten und den ursprünglichen Inhalt, den sie darstellen, mit anderen verwandten Quellen/Sammlungen zu verbinden</a:t>
            </a:r>
          </a:p>
          <a:p>
            <a:pPr lvl="1">
              <a:buFont typeface="+mj-lt"/>
              <a:buAutoNum type="arabicPeriod"/>
            </a:pPr>
            <a:r>
              <a:rPr lang="de-DE" sz="1800" b="1" dirty="0" smtClean="0"/>
              <a:t>Markenwert (Prestige, Authentizität, Innovation): </a:t>
            </a:r>
            <a:r>
              <a:rPr lang="de-DE" sz="1800" dirty="0" smtClean="0"/>
              <a:t>Daten freizugeben, demonstriert offen, dass der Anbieter in Bezug auf Innovationen ganz vorne steht und aktiv die digitale Forschung vorantreibt </a:t>
            </a:r>
          </a:p>
          <a:p>
            <a:pPr lvl="1">
              <a:buFont typeface="+mj-lt"/>
              <a:buAutoNum type="arabicPeriod"/>
            </a:pPr>
            <a:r>
              <a:rPr lang="de-DE" sz="1800" b="1" dirty="0" smtClean="0"/>
              <a:t>Spezielle Fördermöglichkeiten: </a:t>
            </a:r>
            <a:r>
              <a:rPr lang="de-DE" sz="1800" dirty="0" smtClean="0"/>
              <a:t>Metadaten offen freizugeben, gewährt potentiellen Anbietern Zugang zu nationaler und/oder europäischer Förderung (die europäische und die meisten nationalen Regierungen fördern aktiv offene Metadaten)</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36</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Identifizierte Vorteile von offenen Metadaten (2/2)</a:t>
            </a:r>
            <a:endParaRPr lang="de-DE" dirty="0"/>
          </a:p>
        </p:txBody>
      </p:sp>
      <p:sp>
        <p:nvSpPr>
          <p:cNvPr id="3" name="Content Placeholder 2"/>
          <p:cNvSpPr>
            <a:spLocks noGrp="1"/>
          </p:cNvSpPr>
          <p:nvPr>
            <p:ph sz="quarter" idx="15"/>
          </p:nvPr>
        </p:nvSpPr>
        <p:spPr/>
        <p:txBody>
          <a:bodyPr/>
          <a:lstStyle/>
          <a:p>
            <a:pPr lvl="1">
              <a:buFont typeface="+mj-lt"/>
              <a:buAutoNum type="arabicPeriod" startAt="6"/>
            </a:pPr>
            <a:r>
              <a:rPr lang="de-DE" sz="1800" b="1" dirty="0"/>
              <a:t>Erkennbarkeit</a:t>
            </a:r>
            <a:r>
              <a:rPr lang="de-DE" sz="1800" dirty="0"/>
              <a:t>: Verstärkte Verwendung und Sichtbarkeit der Daten bringen Traffic auf die Website des </a:t>
            </a:r>
            <a:r>
              <a:rPr lang="de-DE" sz="1800" dirty="0" smtClean="0"/>
              <a:t>Anbieters</a:t>
            </a:r>
            <a:endParaRPr lang="de-DE" sz="1800" dirty="0"/>
          </a:p>
          <a:p>
            <a:pPr lvl="1">
              <a:buFont typeface="+mj-lt"/>
              <a:buAutoNum type="arabicPeriod" startAt="6"/>
            </a:pPr>
            <a:r>
              <a:rPr lang="de-DE" sz="1800" b="1" dirty="0" smtClean="0"/>
              <a:t>Neue Kunden</a:t>
            </a:r>
            <a:r>
              <a:rPr lang="de-DE" sz="1800" dirty="0" smtClean="0"/>
              <a:t>: Daten offen freizugeben, erschließt neue Wege, um mit Kunden zu interagieren und mit ihnen in Beziehung zu treten</a:t>
            </a:r>
          </a:p>
          <a:p>
            <a:pPr lvl="1">
              <a:buFont typeface="+mj-lt"/>
              <a:buAutoNum type="arabicPeriod" startAt="6"/>
            </a:pPr>
            <a:r>
              <a:rPr lang="de-DE" sz="1800" b="1" dirty="0" smtClean="0"/>
              <a:t>Öffentliche Mission</a:t>
            </a:r>
            <a:r>
              <a:rPr lang="de-DE" sz="1800" dirty="0" smtClean="0"/>
              <a:t>: Metadaten offen freizugeben, bringt den Anbieter mit dem strategischen öffentlichen Auftrag in Verbindung, den bestmöglichen Zugang zu kulturellem Erbe zu ermöglichen</a:t>
            </a:r>
          </a:p>
          <a:p>
            <a:pPr lvl="1">
              <a:buFont typeface="+mj-lt"/>
              <a:buAutoNum type="arabicPeriod" startAt="6"/>
            </a:pPr>
            <a:r>
              <a:rPr lang="de-DE" sz="1800" b="1" dirty="0" smtClean="0"/>
              <a:t>Expertise aufbauen</a:t>
            </a:r>
            <a:r>
              <a:rPr lang="de-DE" sz="1800" dirty="0" smtClean="0"/>
              <a:t>: Metadaten offen freizugeben, wird die Expertise der Institution in diesem Bereich stärken, welche zu einer vermarktungsfähigen Ware wie z.B. einer Beratungsleistung werden wird</a:t>
            </a:r>
          </a:p>
          <a:p>
            <a:pPr lvl="1">
              <a:buFont typeface="+mj-lt"/>
              <a:buAutoNum type="arabicPeriod" startAt="6"/>
            </a:pPr>
            <a:r>
              <a:rPr lang="de-DE" sz="1800" b="1" dirty="0"/>
              <a:t>Gewünschte Nebeneffekte: </a:t>
            </a:r>
            <a:r>
              <a:rPr lang="de-DE" sz="1800" dirty="0" smtClean="0"/>
              <a:t>Institutionen und kreative Industrien werden in der Lage sein, neue Geschäfte zu schaffen, die wiederum die Wissenswirtschaft stärken werden</a:t>
            </a:r>
            <a:endParaRPr lang="de-DE"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37</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Europeana</a:t>
            </a:r>
            <a:r>
              <a:rPr lang="de-DE" dirty="0" smtClean="0"/>
              <a:t> Lizenzierungsrahmen</a:t>
            </a:r>
            <a:endParaRPr lang="de-DE" dirty="0"/>
          </a:p>
        </p:txBody>
      </p:sp>
      <p:sp>
        <p:nvSpPr>
          <p:cNvPr id="3" name="Content Placeholder 2"/>
          <p:cNvSpPr>
            <a:spLocks noGrp="1"/>
          </p:cNvSpPr>
          <p:nvPr>
            <p:ph sz="quarter" idx="15"/>
          </p:nvPr>
        </p:nvSpPr>
        <p:spPr>
          <a:xfrm>
            <a:off x="533400" y="1556792"/>
            <a:ext cx="3894584" cy="4752528"/>
          </a:xfrm>
        </p:spPr>
        <p:txBody>
          <a:bodyPr/>
          <a:lstStyle/>
          <a:p>
            <a:r>
              <a:rPr lang="de-DE" sz="1400" dirty="0" smtClean="0"/>
              <a:t>Vier Schichten: </a:t>
            </a:r>
          </a:p>
          <a:p>
            <a:pPr marL="342900" lvl="1" indent="-342900">
              <a:buFont typeface="+mj-lt"/>
              <a:buAutoNum type="arabicPeriod"/>
            </a:pPr>
            <a:r>
              <a:rPr lang="de-DE" sz="1400" b="1" dirty="0" smtClean="0"/>
              <a:t>Physische Objekte</a:t>
            </a:r>
            <a:r>
              <a:rPr lang="de-DE" sz="1400" dirty="0" smtClean="0"/>
              <a:t>: Gegebenenfalls Eigentum oder Public Domain </a:t>
            </a:r>
          </a:p>
          <a:p>
            <a:pPr marL="342900" lvl="1" indent="-342900">
              <a:buFont typeface="+mj-lt"/>
              <a:buAutoNum type="arabicPeriod"/>
            </a:pPr>
            <a:r>
              <a:rPr lang="de-DE" sz="1400" b="1" dirty="0" smtClean="0"/>
              <a:t>Digitale Objekte, die physische Objekte darstellen</a:t>
            </a:r>
            <a:r>
              <a:rPr lang="de-DE" sz="1400" dirty="0" smtClean="0"/>
              <a:t>: Rechtsstand muss entweder </a:t>
            </a:r>
            <a:r>
              <a:rPr lang="de-DE" sz="1400" i="1" dirty="0" smtClean="0"/>
              <a:t>Public Domain </a:t>
            </a:r>
            <a:r>
              <a:rPr lang="de-DE" sz="1400" dirty="0" smtClean="0"/>
              <a:t>oder eine </a:t>
            </a:r>
            <a:r>
              <a:rPr lang="de-DE" sz="1400" i="1" dirty="0" smtClean="0"/>
              <a:t>Creative </a:t>
            </a:r>
            <a:r>
              <a:rPr lang="de-DE" sz="1400" i="1" dirty="0" err="1" smtClean="0"/>
              <a:t>Commons</a:t>
            </a:r>
            <a:r>
              <a:rPr lang="de-DE" sz="1400" i="1" dirty="0" smtClean="0"/>
              <a:t> </a:t>
            </a:r>
            <a:r>
              <a:rPr lang="de-DE" sz="1400" i="1" dirty="0" err="1" smtClean="0"/>
              <a:t>Licence</a:t>
            </a:r>
            <a:r>
              <a:rPr lang="de-DE" sz="1400" dirty="0" smtClean="0"/>
              <a:t> oder </a:t>
            </a:r>
            <a:r>
              <a:rPr lang="de-DE" sz="1400" i="1" dirty="0" smtClean="0"/>
              <a:t>vorbehaltliche Rechte</a:t>
            </a:r>
            <a:r>
              <a:rPr lang="de-DE" sz="1400" dirty="0" smtClean="0"/>
              <a:t> sein</a:t>
            </a:r>
            <a:r>
              <a:rPr lang="de-DE" sz="1400" dirty="0"/>
              <a:t> </a:t>
            </a:r>
            <a:r>
              <a:rPr lang="de-DE" sz="1400" dirty="0" smtClean="0"/>
              <a:t>(freier, bezahlter oder eingeschränkter Zugang)</a:t>
            </a:r>
          </a:p>
          <a:p>
            <a:pPr marL="342900" lvl="1" indent="-342900">
              <a:buFont typeface="+mj-lt"/>
              <a:buAutoNum type="arabicPeriod"/>
            </a:pPr>
            <a:r>
              <a:rPr lang="de-DE" sz="1400" b="1" dirty="0" smtClean="0"/>
              <a:t>Vorschauen (z. B. Vorschaubild): </a:t>
            </a:r>
            <a:r>
              <a:rPr lang="de-DE" sz="1400" dirty="0" err="1" smtClean="0"/>
              <a:t>Europeana</a:t>
            </a:r>
            <a:r>
              <a:rPr lang="de-DE" sz="1400" dirty="0" smtClean="0"/>
              <a:t> hat das Recht, zu verwenden, aber nicht zu verteilen, es sei denn, die Lizenz ermöglicht dies</a:t>
            </a:r>
          </a:p>
          <a:p>
            <a:pPr marL="342900" lvl="1" indent="-342900">
              <a:buFont typeface="+mj-lt"/>
              <a:buAutoNum type="arabicPeriod"/>
            </a:pPr>
            <a:r>
              <a:rPr lang="de-DE" sz="1400" b="1" dirty="0" smtClean="0"/>
              <a:t>Beschreibende Metadaten</a:t>
            </a:r>
            <a:r>
              <a:rPr lang="de-DE" sz="1400" dirty="0" smtClean="0"/>
              <a:t>: Diese sollten unter </a:t>
            </a:r>
            <a:r>
              <a:rPr lang="de-DE" sz="1400" i="1" dirty="0" smtClean="0"/>
              <a:t>CC Zero Public Domain </a:t>
            </a:r>
            <a:r>
              <a:rPr lang="de-DE" sz="1400" i="1" dirty="0" err="1" smtClean="0"/>
              <a:t>Dedication</a:t>
            </a:r>
            <a:r>
              <a:rPr lang="de-DE" sz="1400" i="1" dirty="0" smtClean="0"/>
              <a:t> </a:t>
            </a:r>
            <a:r>
              <a:rPr lang="de-DE" sz="1400" dirty="0" smtClean="0"/>
              <a:t>geliefert werden, so dass die Weiterverwendung unbeschränkt ist. Außerdem sollte der Anbieter sich bemühen, das Recht des geistigen Eigentums von digitalen Objekten richtig anzugeben. </a:t>
            </a:r>
            <a:endParaRPr lang="de-DE" sz="1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38</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552" y="1628800"/>
            <a:ext cx="3917311" cy="4392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343" y="5699067"/>
            <a:ext cx="759520" cy="32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2187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Schlussfolgerungen</a:t>
            </a:r>
            <a:endParaRPr lang="de-DE" dirty="0"/>
          </a:p>
        </p:txBody>
      </p:sp>
      <p:sp>
        <p:nvSpPr>
          <p:cNvPr id="3" name="Content Placeholder 2"/>
          <p:cNvSpPr>
            <a:spLocks noGrp="1"/>
          </p:cNvSpPr>
          <p:nvPr>
            <p:ph sz="quarter" idx="15"/>
          </p:nvPr>
        </p:nvSpPr>
        <p:spPr/>
        <p:txBody>
          <a:bodyPr/>
          <a:lstStyle/>
          <a:p>
            <a:pPr lvl="1"/>
            <a:r>
              <a:rPr lang="de-DE" sz="1800" b="1" dirty="0" smtClean="0"/>
              <a:t>Daten und Metadaten </a:t>
            </a:r>
            <a:r>
              <a:rPr lang="de-DE" sz="1800" dirty="0" smtClean="0"/>
              <a:t>sollten mit einer </a:t>
            </a:r>
            <a:r>
              <a:rPr lang="de-DE" sz="1800" b="1" dirty="0" smtClean="0"/>
              <a:t>expliziten Lizenz </a:t>
            </a:r>
            <a:r>
              <a:rPr lang="de-DE" sz="1800" dirty="0" smtClean="0"/>
              <a:t>geliefert werden, so dass Wiederverwender wissen, was sie mit den Metadaten und Daten tun können und wie sie eine maximale Interoperabilität ermöglichen können</a:t>
            </a:r>
            <a:endParaRPr lang="de-DE" sz="1800" b="1" dirty="0" smtClean="0"/>
          </a:p>
          <a:p>
            <a:pPr marL="547370" lvl="1" indent="-273050">
              <a:buFont typeface="Wingdings" pitchFamily="2" charset="2"/>
              <a:buChar char="§"/>
            </a:pPr>
            <a:r>
              <a:rPr lang="de-DE" sz="1800" b="1" dirty="0" smtClean="0"/>
              <a:t>Metadaten</a:t>
            </a:r>
            <a:r>
              <a:rPr lang="de-DE" sz="1800" dirty="0" smtClean="0"/>
              <a:t> sollten </a:t>
            </a:r>
            <a:r>
              <a:rPr lang="de-DE" sz="1800" b="1" dirty="0" smtClean="0"/>
              <a:t>so offen wie möglich </a:t>
            </a:r>
            <a:r>
              <a:rPr lang="de-DE" sz="1800" dirty="0" smtClean="0"/>
              <a:t>gemacht werden, idealerweise CC Zero oder Public Domain </a:t>
            </a:r>
            <a:r>
              <a:rPr lang="de-DE" sz="1800" dirty="0" err="1" smtClean="0"/>
              <a:t>Dedication</a:t>
            </a:r>
            <a:r>
              <a:rPr lang="de-DE" sz="1800" dirty="0" smtClean="0"/>
              <a:t>, um Netzwerk-Effekte zu ermöglichen</a:t>
            </a:r>
          </a:p>
          <a:p>
            <a:pPr marL="547370" lvl="1" indent="-273050">
              <a:buFont typeface="Wingdings" pitchFamily="2" charset="2"/>
              <a:buChar char="§"/>
            </a:pPr>
            <a:r>
              <a:rPr lang="de-DE" sz="1800" b="1" dirty="0" smtClean="0"/>
              <a:t>Daten</a:t>
            </a:r>
            <a:r>
              <a:rPr lang="de-DE" sz="1800" dirty="0" smtClean="0"/>
              <a:t> sollten unter einer </a:t>
            </a:r>
            <a:r>
              <a:rPr lang="de-DE" sz="1800" b="1" dirty="0" smtClean="0"/>
              <a:t>Lizenz, die einen angemessenen Schutz ermöglicht</a:t>
            </a:r>
            <a:r>
              <a:rPr lang="de-DE" sz="1800" dirty="0" smtClean="0"/>
              <a:t> (aber nicht mehr Schutz als nötig) freigegeben werden</a:t>
            </a:r>
          </a:p>
          <a:p>
            <a:pPr marL="273050" indent="-273050"/>
            <a:endParaRPr lang="en-GB" sz="1000" noProof="0" dirty="0" smtClean="0"/>
          </a:p>
          <a:p>
            <a:pPr marL="273050" indent="-273050"/>
            <a:r>
              <a:rPr lang="de-DE" sz="1800" dirty="0" smtClean="0"/>
              <a:t>Und vergessen Sie nicht...</a:t>
            </a:r>
          </a:p>
          <a:p>
            <a:pPr marL="273050" indent="-273050">
              <a:buFont typeface="Arial" pitchFamily="34" charset="0"/>
              <a:buChar char="•"/>
            </a:pPr>
            <a:r>
              <a:rPr lang="de-DE" sz="1800" dirty="0" smtClean="0"/>
              <a:t>Wenn keine explizite Lizenz geliefert ist, weiß ein Benutzer nicht, was (wenn überhaupt) mit den Daten gemacht werden kann</a:t>
            </a:r>
          </a:p>
          <a:p>
            <a:pPr marL="273050" indent="-273050">
              <a:buFont typeface="Arial" pitchFamily="34" charset="0"/>
              <a:buChar char="•"/>
            </a:pPr>
            <a:r>
              <a:rPr lang="de-DE" sz="1800" dirty="0" smtClean="0"/>
              <a:t>Keine Weiterverwendung = kein sozialer und ökonomischer Wert </a:t>
            </a:r>
          </a:p>
          <a:p>
            <a:pPr marL="273050" indent="-273050">
              <a:buFont typeface="Wingdings" pitchFamily="2" charset="2"/>
              <a:buChar char="§"/>
            </a:pPr>
            <a:endParaRPr lang="de-DE" sz="180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39</a:t>
            </a:fld>
            <a:endParaRPr lang="en-GB"/>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Inhalt</a:t>
            </a:r>
            <a:endParaRPr lang="de-DE" dirty="0"/>
          </a:p>
        </p:txBody>
      </p:sp>
      <p:sp>
        <p:nvSpPr>
          <p:cNvPr id="3" name="Content Placeholder 2"/>
          <p:cNvSpPr>
            <a:spLocks noGrp="1"/>
          </p:cNvSpPr>
          <p:nvPr>
            <p:ph sz="quarter" idx="15"/>
          </p:nvPr>
        </p:nvSpPr>
        <p:spPr/>
        <p:txBody>
          <a:bodyPr/>
          <a:lstStyle/>
          <a:p>
            <a:r>
              <a:rPr lang="de-DE" dirty="0" smtClean="0"/>
              <a:t>Dieses Modul enthält...</a:t>
            </a:r>
          </a:p>
          <a:p>
            <a:pPr lvl="1"/>
            <a:r>
              <a:rPr lang="de-DE" dirty="0" smtClean="0"/>
              <a:t>die Bedeutung der Lizenzierung</a:t>
            </a:r>
          </a:p>
          <a:p>
            <a:pPr lvl="1"/>
            <a:r>
              <a:rPr lang="de-DE" dirty="0" smtClean="0"/>
              <a:t>die Lizenzierung in den Open Data Prinzipen</a:t>
            </a:r>
          </a:p>
          <a:p>
            <a:pPr lvl="1"/>
            <a:r>
              <a:rPr lang="de-DE" dirty="0" smtClean="0"/>
              <a:t>die Lizenzierung in der überarbeiteten PSI-Richtlinie</a:t>
            </a:r>
          </a:p>
          <a:p>
            <a:pPr lvl="1"/>
            <a:r>
              <a:rPr lang="de-DE" dirty="0" smtClean="0"/>
              <a:t>die Lizenzoptionen und </a:t>
            </a:r>
            <a:r>
              <a:rPr lang="de-DE" dirty="0" err="1" smtClean="0"/>
              <a:t>Good</a:t>
            </a:r>
            <a:r>
              <a:rPr lang="de-DE" dirty="0" smtClean="0"/>
              <a:t>-Practices für die Weiterverwendung von Daten</a:t>
            </a:r>
          </a:p>
          <a:p>
            <a:pPr lvl="1"/>
            <a:r>
              <a:rPr lang="de-DE" dirty="0" smtClean="0"/>
              <a:t>die Lizenzoptionen und </a:t>
            </a:r>
            <a:r>
              <a:rPr lang="de-DE" dirty="0" err="1" smtClean="0"/>
              <a:t>Good</a:t>
            </a:r>
            <a:r>
              <a:rPr lang="de-DE" dirty="0" smtClean="0"/>
              <a:t>-Practices für die Weiterverwendung von Metadaten</a:t>
            </a:r>
          </a:p>
          <a:p>
            <a:pPr lvl="1"/>
            <a:r>
              <a:rPr lang="de-DE" dirty="0" smtClean="0"/>
              <a:t>ein Szenario für die Weiterverwendung von Metadaten</a:t>
            </a:r>
          </a:p>
          <a:p>
            <a:pPr lvl="1"/>
            <a:r>
              <a:rPr lang="de-DE" dirty="0" smtClean="0"/>
              <a:t>Fallstudie: </a:t>
            </a:r>
            <a:r>
              <a:rPr lang="de-DE" dirty="0" err="1" smtClean="0"/>
              <a:t>Europeana</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Gruppenfragen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de-DE" dirty="0" smtClean="0">
                <a:solidFill>
                  <a:srgbClr val="000000"/>
                </a:solidFill>
              </a:rPr>
              <a:t>Haben Sie in Ihrem Land eine Lizenz für offene Daten und/oder Metadaten? Wenn nicht, welches sollte Ihrer Meinung nach der bevorzugte Ansatz sein?</a:t>
            </a:r>
          </a:p>
          <a:p>
            <a:pPr marL="0" lvl="1" indent="0">
              <a:buClr>
                <a:srgbClr val="000000"/>
              </a:buClr>
              <a:buNone/>
            </a:pPr>
            <a:endParaRPr lang="de-DE" dirty="0" smtClean="0">
              <a:solidFill>
                <a:srgbClr val="000000"/>
              </a:solidFill>
            </a:endParaRPr>
          </a:p>
          <a:p>
            <a:pPr marL="0" lvl="1" indent="0">
              <a:buClr>
                <a:srgbClr val="000000"/>
              </a:buClr>
              <a:buNone/>
            </a:pPr>
            <a:endParaRPr lang="de-DE" dirty="0" smtClean="0">
              <a:solidFill>
                <a:srgbClr val="000000"/>
              </a:solidFill>
            </a:endParaRPr>
          </a:p>
          <a:p>
            <a:pPr marL="0" lvl="1" indent="0">
              <a:buClr>
                <a:srgbClr val="000000"/>
              </a:buClr>
              <a:buNone/>
            </a:pPr>
            <a:endParaRPr lang="de-DE" sz="600" dirty="0" smtClean="0">
              <a:solidFill>
                <a:srgbClr val="000000"/>
              </a:solidFill>
            </a:endParaRPr>
          </a:p>
          <a:p>
            <a:pPr marL="0" lvl="1" indent="0">
              <a:buClr>
                <a:srgbClr val="000000"/>
              </a:buClr>
              <a:buNone/>
            </a:pPr>
            <a:r>
              <a:rPr lang="de-DE" dirty="0" smtClean="0">
                <a:solidFill>
                  <a:srgbClr val="000000"/>
                </a:solidFill>
              </a:rPr>
              <a:t>Was sind/waren die größten Hindernisse für die Veröffentlichung Ihrer Daten unter einer offenen Lizenz?</a:t>
            </a:r>
            <a:endParaRPr lang="de-DE" dirty="0">
              <a:solidFill>
                <a:srgbClr val="000000"/>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40</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615145"/>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4396462"/>
            <a:ext cx="1277888" cy="184666"/>
          </a:xfrm>
          <a:prstGeom prst="rect">
            <a:avLst/>
          </a:prstGeom>
        </p:spPr>
        <p:txBody>
          <a:bodyPr wrap="square">
            <a:spAutoFit/>
          </a:bodyPr>
          <a:lstStyle/>
          <a:p>
            <a:r>
              <a:rPr lang="en-GB" sz="600" dirty="0"/>
              <a:t> http://www.visualpharm.com</a:t>
            </a:r>
          </a:p>
        </p:txBody>
      </p:sp>
    </p:spTree>
    <p:extLst>
      <p:ext uri="{BB962C8B-B14F-4D97-AF65-F5344CB8AC3E}">
        <p14:creationId xmlns:p14="http://schemas.microsoft.com/office/powerpoint/2010/main" val="33118393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Vielen Dank!</a:t>
            </a:r>
            <a:br>
              <a:rPr lang="de-DE" sz="7200" i="0" dirty="0" smtClean="0">
                <a:solidFill>
                  <a:schemeClr val="accent1"/>
                </a:solidFill>
                <a:latin typeface="Bradley Hand ITC" pitchFamily="66" charset="0"/>
              </a:rPr>
            </a:br>
            <a:r>
              <a:rPr lang="de-DE" sz="4800" i="0" dirty="0" smtClean="0">
                <a:solidFill>
                  <a:schemeClr val="accent1"/>
                </a:solidFill>
                <a:latin typeface="Bradley Hand ITC" pitchFamily="66" charset="0"/>
              </a:rPr>
              <a:t>...und jetzt IHRE Fragen</a:t>
            </a:r>
            <a:r>
              <a:rPr lang="en-GB" sz="4800" i="0" dirty="0" smtClean="0">
                <a:solidFill>
                  <a:schemeClr val="accent1"/>
                </a:solidFill>
                <a:latin typeface="Bradley Hand ITC" pitchFamily="66" charset="0"/>
              </a:rPr>
              <a:t>?</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Referenzen</a:t>
            </a:r>
            <a:endParaRPr lang="de-DE" dirty="0"/>
          </a:p>
        </p:txBody>
      </p:sp>
      <p:sp>
        <p:nvSpPr>
          <p:cNvPr id="5" name="Content Placeholder 4"/>
          <p:cNvSpPr>
            <a:spLocks noGrp="1"/>
          </p:cNvSpPr>
          <p:nvPr>
            <p:ph sz="quarter" idx="14"/>
          </p:nvPr>
        </p:nvSpPr>
        <p:spPr>
          <a:xfrm>
            <a:off x="533400" y="1752601"/>
            <a:ext cx="4038600" cy="4628727"/>
          </a:xfrm>
        </p:spPr>
        <p:txBody>
          <a:bodyPr/>
          <a:lstStyle/>
          <a:p>
            <a:r>
              <a:rPr lang="en-GB" sz="800" dirty="0" err="1" smtClean="0"/>
              <a:t>Folie</a:t>
            </a:r>
            <a:r>
              <a:rPr lang="en-GB" sz="800" dirty="0" smtClean="0"/>
              <a:t> 8:</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n-GB" sz="800" dirty="0" err="1" smtClean="0"/>
              <a:t>Folie</a:t>
            </a:r>
            <a:r>
              <a:rPr lang="en-GB" sz="800" dirty="0" smtClean="0"/>
              <a:t> 9:</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n-GB" sz="800" dirty="0" err="1" smtClean="0"/>
              <a:t>Folie</a:t>
            </a:r>
            <a:r>
              <a:rPr lang="en-GB" sz="800" dirty="0" smtClean="0"/>
              <a:t>  </a:t>
            </a:r>
            <a:r>
              <a:rPr lang="en-GB" sz="800" dirty="0"/>
              <a:t>11:</a:t>
            </a:r>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n-GB" sz="800" dirty="0" err="1" smtClean="0"/>
              <a:t>Folie</a:t>
            </a:r>
            <a:r>
              <a:rPr lang="en-GB" sz="800" dirty="0" smtClean="0"/>
              <a:t> 17:</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n-GB" sz="800" dirty="0" err="1" smtClean="0"/>
              <a:t>Folie</a:t>
            </a:r>
            <a:r>
              <a:rPr lang="en-GB" sz="800" dirty="0" smtClean="0"/>
              <a:t> 19:</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smtClean="0">
                <a:hlinkClick r:id="rId9"/>
              </a:rPr>
              <a:t>http</a:t>
            </a:r>
            <a:r>
              <a:rPr lang="en-GB" sz="800" dirty="0">
                <a:hlinkClick r:id="rId9"/>
              </a:rPr>
              <a:t>://</a:t>
            </a:r>
            <a:r>
              <a:rPr lang="en-GB" sz="800" dirty="0" smtClean="0">
                <a:hlinkClick r:id="rId9"/>
              </a:rPr>
              <a:t>www.nationalarchives.gov.uk/doc/open-government-license/version/1/open-government-license.htm</a:t>
            </a:r>
            <a:r>
              <a:rPr lang="en-GB" sz="800" dirty="0" smtClean="0"/>
              <a:t> </a:t>
            </a:r>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r>
              <a:rPr lang="en-GB" sz="800" dirty="0" err="1" smtClean="0"/>
              <a:t>Folie</a:t>
            </a:r>
            <a:r>
              <a:rPr lang="en-GB" sz="800" dirty="0" smtClean="0"/>
              <a:t> 21:</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s-ES" sz="800" dirty="0" smtClean="0"/>
              <a:t>Folie 24:</a:t>
            </a:r>
          </a:p>
          <a:p>
            <a:pPr lvl="1">
              <a:buFont typeface="Arial" pitchFamily="34" charset="0"/>
              <a:buChar char="•"/>
            </a:pPr>
            <a:r>
              <a:rPr lang="es-ES" sz="800" dirty="0" err="1" smtClean="0"/>
              <a:t>Discovery</a:t>
            </a:r>
            <a:r>
              <a:rPr lang="es-ES" sz="800" dirty="0" smtClean="0"/>
              <a:t>.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n-GB" sz="800" dirty="0" err="1" smtClean="0"/>
              <a:t>Folie</a:t>
            </a:r>
            <a:r>
              <a:rPr lang="en-GB" sz="800" dirty="0" smtClean="0"/>
              <a:t> 31-36:</a:t>
            </a:r>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s-ES" sz="800" dirty="0" smtClean="0"/>
              <a:t>Folie 37:</a:t>
            </a:r>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42</a:t>
            </a:fld>
            <a:endParaRPr lang="en-GB" dirty="0"/>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Weiterlesen</a:t>
            </a:r>
            <a:endParaRPr lang="de-DE"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4"/>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43</a:t>
            </a:fld>
            <a:endParaRPr lang="en-GB"/>
          </a:p>
        </p:txBody>
      </p:sp>
      <p:pic>
        <p:nvPicPr>
          <p:cNvPr id="6" name="Picture 2" descr="Licensing Open Data: A Practical Guide"/>
          <p:cNvPicPr>
            <a:picLocks noChangeAspect="1" noChangeArrowheads="1"/>
          </p:cNvPicPr>
          <p:nvPr/>
        </p:nvPicPr>
        <p:blipFill>
          <a:blip r:embed="rId5"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6"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Verwandte Projekte und Initiativen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4"/>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5"/>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6"/>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7"/>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8"/>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44</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9"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10"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1"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2"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3"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4"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Werden Sie Teil unseres Teams</a:t>
            </a:r>
            <a:r>
              <a:rPr lang="en-GB" sz="2800" dirty="0" smtClean="0"/>
              <a:t>...</a:t>
            </a:r>
            <a:endParaRPr lang="en-GB" sz="28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45</a:t>
            </a:fld>
            <a:endParaRPr lang="en-GB"/>
          </a:p>
        </p:txBody>
      </p:sp>
      <p:sp>
        <p:nvSpPr>
          <p:cNvPr id="18" name="TextBox 6"/>
          <p:cNvSpPr txBox="1"/>
          <p:nvPr/>
        </p:nvSpPr>
        <p:spPr>
          <a:xfrm>
            <a:off x="900113" y="1628775"/>
            <a:ext cx="3024187" cy="1079500"/>
          </a:xfrm>
          <a:prstGeom prst="rect">
            <a:avLst/>
          </a:prstGeom>
          <a:solidFill>
            <a:schemeClr val="accent4">
              <a:lumMod val="75000"/>
            </a:schemeClr>
          </a:solidFill>
        </p:spPr>
        <p:txBody>
          <a:bodyPr lIns="216000" tIns="108000" rIns="108000" bIns="108000">
            <a:spAutoFit/>
          </a:bodyPr>
          <a:lstStyle/>
          <a:p>
            <a:pPr fontAlgn="auto">
              <a:spcBef>
                <a:spcPts val="0"/>
              </a:spcBef>
              <a:spcAft>
                <a:spcPts val="0"/>
              </a:spcAft>
              <a:defRPr/>
            </a:pPr>
            <a:r>
              <a:rPr lang="de-DE" sz="2800" b="1" i="1" dirty="0" smtClean="0">
                <a:solidFill>
                  <a:schemeClr val="bg1"/>
                </a:solidFill>
                <a:latin typeface="+mj-lt"/>
                <a:cs typeface="Arial" pitchFamily="34" charset="0"/>
              </a:rPr>
              <a:t>Finden Sie uns auf</a:t>
            </a:r>
            <a:endParaRPr lang="de-DE" sz="2800" b="1" i="1" dirty="0">
              <a:solidFill>
                <a:schemeClr val="bg1"/>
              </a:solidFill>
              <a:latin typeface="+mj-lt"/>
              <a:cs typeface="Arial" pitchFamily="34" charset="0"/>
            </a:endParaRPr>
          </a:p>
        </p:txBody>
      </p:sp>
      <p:sp>
        <p:nvSpPr>
          <p:cNvPr id="20" name="TextBox 9"/>
          <p:cNvSpPr txBox="1"/>
          <p:nvPr/>
        </p:nvSpPr>
        <p:spPr>
          <a:xfrm>
            <a:off x="5076825" y="4149279"/>
            <a:ext cx="2951163" cy="1079500"/>
          </a:xfrm>
          <a:prstGeom prst="rect">
            <a:avLst/>
          </a:prstGeom>
          <a:solidFill>
            <a:schemeClr val="accent2"/>
          </a:solidFill>
        </p:spPr>
        <p:txBody>
          <a:bodyPr lIns="216000" tIns="108000" rIns="108000" bIns="108000">
            <a:spAutoFit/>
          </a:bodyPr>
          <a:lstStyle/>
          <a:p>
            <a:pPr fontAlgn="auto">
              <a:spcBef>
                <a:spcPts val="0"/>
              </a:spcBef>
              <a:spcAft>
                <a:spcPts val="0"/>
              </a:spcAft>
              <a:defRPr/>
            </a:pPr>
            <a:r>
              <a:rPr lang="de-DE" sz="2800" b="1" i="1" dirty="0" smtClean="0">
                <a:solidFill>
                  <a:schemeClr val="bg1"/>
                </a:solidFill>
                <a:latin typeface="+mj-lt"/>
                <a:cs typeface="Arial" pitchFamily="34" charset="0"/>
              </a:rPr>
              <a:t>Kontaktieren Sie uns unter</a:t>
            </a:r>
            <a:endParaRPr lang="de-DE" sz="2800" b="1" i="1" dirty="0">
              <a:solidFill>
                <a:schemeClr val="bg1"/>
              </a:solidFill>
              <a:latin typeface="+mj-lt"/>
              <a:cs typeface="Arial" pitchFamily="34" charset="0"/>
            </a:endParaRPr>
          </a:p>
        </p:txBody>
      </p:sp>
      <p:sp>
        <p:nvSpPr>
          <p:cNvPr id="21" name="TextBox 18"/>
          <p:cNvSpPr txBox="1"/>
          <p:nvPr/>
        </p:nvSpPr>
        <p:spPr>
          <a:xfrm>
            <a:off x="5076825" y="1557338"/>
            <a:ext cx="2951163" cy="1079500"/>
          </a:xfrm>
          <a:prstGeom prst="rect">
            <a:avLst/>
          </a:prstGeom>
          <a:solidFill>
            <a:schemeClr val="accent1"/>
          </a:solidFill>
        </p:spPr>
        <p:txBody>
          <a:bodyPr lIns="216000" tIns="108000" rIns="108000" bIns="108000">
            <a:spAutoFit/>
          </a:bodyPr>
          <a:lstStyle/>
          <a:p>
            <a:pPr fontAlgn="auto">
              <a:spcBef>
                <a:spcPts val="0"/>
              </a:spcBef>
              <a:spcAft>
                <a:spcPts val="0"/>
              </a:spcAft>
              <a:defRPr/>
            </a:pPr>
            <a:r>
              <a:rPr lang="de-DE" sz="2800" b="1" i="1" dirty="0" smtClean="0">
                <a:solidFill>
                  <a:schemeClr val="bg1"/>
                </a:solidFill>
                <a:latin typeface="+mj-lt"/>
                <a:cs typeface="Arial" pitchFamily="34" charset="0"/>
              </a:rPr>
              <a:t>Begleiten Sie uns auf</a:t>
            </a:r>
            <a:endParaRPr lang="de-DE" sz="2800" b="1" i="1" dirty="0">
              <a:solidFill>
                <a:schemeClr val="bg1"/>
              </a:solidFill>
              <a:latin typeface="+mj-lt"/>
              <a:cs typeface="Arial" pitchFamily="34" charset="0"/>
            </a:endParaRPr>
          </a:p>
        </p:txBody>
      </p:sp>
      <p:sp>
        <p:nvSpPr>
          <p:cNvPr id="22" name="TextBox 22"/>
          <p:cNvSpPr txBox="1"/>
          <p:nvPr/>
        </p:nvSpPr>
        <p:spPr>
          <a:xfrm>
            <a:off x="900113" y="4149279"/>
            <a:ext cx="2879725" cy="1079500"/>
          </a:xfrm>
          <a:prstGeom prst="rect">
            <a:avLst/>
          </a:prstGeom>
          <a:solidFill>
            <a:schemeClr val="accent5"/>
          </a:solidFill>
        </p:spPr>
        <p:txBody>
          <a:bodyPr lIns="216000" tIns="108000" rIns="108000" bIns="108000">
            <a:spAutoFit/>
          </a:bodyPr>
          <a:lstStyle/>
          <a:p>
            <a:pPr fontAlgn="auto">
              <a:spcBef>
                <a:spcPts val="0"/>
              </a:spcBef>
              <a:spcAft>
                <a:spcPts val="0"/>
              </a:spcAft>
              <a:defRPr/>
            </a:pPr>
            <a:r>
              <a:rPr lang="de-DE" sz="2800" b="1" i="1" dirty="0" smtClean="0">
                <a:solidFill>
                  <a:schemeClr val="bg1"/>
                </a:solidFill>
                <a:latin typeface="+mj-lt"/>
                <a:cs typeface="Arial" pitchFamily="34" charset="0"/>
              </a:rPr>
              <a:t>Folgen Sie uns auf</a:t>
            </a:r>
            <a:endParaRPr lang="de-DE" sz="2800" b="1" i="1" dirty="0">
              <a:solidFill>
                <a:schemeClr val="bg1"/>
              </a:solidFill>
              <a:latin typeface="+mj-lt"/>
              <a:cs typeface="Arial" pitchFamily="34" charset="0"/>
            </a:endParaRPr>
          </a:p>
        </p:txBody>
      </p:sp>
      <p:pic>
        <p:nvPicPr>
          <p:cNvPr id="2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488" y="2803669"/>
            <a:ext cx="366712" cy="431800"/>
          </a:xfrm>
          <a:prstGeom prst="rect">
            <a:avLst/>
          </a:prstGeom>
          <a:noFill/>
          <a:ln w="9525">
            <a:noFill/>
            <a:miter lim="800000"/>
            <a:headEnd/>
            <a:tailEnd/>
          </a:ln>
        </p:spPr>
      </p:pic>
      <p:sp>
        <p:nvSpPr>
          <p:cNvPr id="25" name="Rectangle 25"/>
          <p:cNvSpPr>
            <a:spLocks noChangeArrowheads="1"/>
          </p:cNvSpPr>
          <p:nvPr/>
        </p:nvSpPr>
        <p:spPr bwMode="auto">
          <a:xfrm>
            <a:off x="1271588" y="2824307"/>
            <a:ext cx="2797561" cy="430887"/>
          </a:xfrm>
          <a:prstGeom prst="rect">
            <a:avLst/>
          </a:prstGeom>
          <a:noFill/>
          <a:ln w="9525">
            <a:noFill/>
            <a:miter lim="800000"/>
            <a:headEnd/>
            <a:tailEnd/>
          </a:ln>
        </p:spPr>
        <p:txBody>
          <a:bodyPr wrap="none">
            <a:spAutoFit/>
          </a:bodyPr>
          <a:lstStyle/>
          <a:p>
            <a:r>
              <a:rPr lang="en-GB" sz="1200" dirty="0">
                <a:latin typeface="+mj-lt"/>
                <a:hlinkClick r:id="rId5"/>
              </a:rPr>
              <a:t>Open Data Support</a:t>
            </a:r>
            <a:endParaRPr lang="en-GB" sz="1200" dirty="0">
              <a:latin typeface="+mj-lt"/>
            </a:endParaRPr>
          </a:p>
          <a:p>
            <a:r>
              <a:rPr lang="en-GB" sz="1000" dirty="0">
                <a:latin typeface="+mj-lt"/>
              </a:rPr>
              <a:t>http://www.slideshare.net/OpenDataSupport</a:t>
            </a:r>
          </a:p>
        </p:txBody>
      </p:sp>
      <p:pic>
        <p:nvPicPr>
          <p:cNvPr id="27" name="Picture 4" descr="image"/>
          <p:cNvPicPr>
            <a:picLocks noChangeAspect="1" noChangeArrowheads="1"/>
          </p:cNvPicPr>
          <p:nvPr/>
        </p:nvPicPr>
        <p:blipFill>
          <a:blip r:embed="rId6" cstate="print"/>
          <a:srcRect/>
          <a:stretch>
            <a:fillRect/>
          </a:stretch>
        </p:blipFill>
        <p:spPr bwMode="auto">
          <a:xfrm>
            <a:off x="5076825" y="2730500"/>
            <a:ext cx="719138" cy="708025"/>
          </a:xfrm>
          <a:prstGeom prst="rect">
            <a:avLst/>
          </a:prstGeom>
          <a:noFill/>
          <a:ln w="9525">
            <a:noFill/>
            <a:miter lim="800000"/>
            <a:headEnd/>
            <a:tailEnd/>
          </a:ln>
        </p:spPr>
      </p:pic>
      <p:sp>
        <p:nvSpPr>
          <p:cNvPr id="29" name="Rectangle 27"/>
          <p:cNvSpPr>
            <a:spLocks noChangeArrowheads="1"/>
          </p:cNvSpPr>
          <p:nvPr/>
        </p:nvSpPr>
        <p:spPr bwMode="auto">
          <a:xfrm>
            <a:off x="5076825" y="3522663"/>
            <a:ext cx="2077813" cy="246221"/>
          </a:xfrm>
          <a:prstGeom prst="rect">
            <a:avLst/>
          </a:prstGeom>
          <a:noFill/>
          <a:ln w="9525">
            <a:noFill/>
            <a:miter lim="800000"/>
            <a:headEnd/>
            <a:tailEnd/>
          </a:ln>
        </p:spPr>
        <p:txBody>
          <a:bodyPr wrap="none">
            <a:spAutoFit/>
          </a:bodyPr>
          <a:lstStyle/>
          <a:p>
            <a:r>
              <a:rPr lang="en-GB" sz="1000" dirty="0">
                <a:latin typeface="+mj-lt"/>
                <a:hlinkClick r:id="rId7"/>
              </a:rPr>
              <a:t>http://www.opendatasupport.eu</a:t>
            </a:r>
            <a:r>
              <a:rPr lang="en-GB" sz="1000" dirty="0">
                <a:latin typeface="+mj-lt"/>
              </a:rPr>
              <a:t> </a:t>
            </a:r>
          </a:p>
        </p:txBody>
      </p:sp>
      <p:pic>
        <p:nvPicPr>
          <p:cNvPr id="31"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113" y="3424300"/>
            <a:ext cx="271462" cy="288925"/>
          </a:xfrm>
          <a:prstGeom prst="rect">
            <a:avLst/>
          </a:prstGeom>
          <a:noFill/>
          <a:ln w="9525">
            <a:noFill/>
            <a:miter lim="800000"/>
            <a:headEnd/>
            <a:tailEnd/>
          </a:ln>
        </p:spPr>
      </p:pic>
      <p:sp>
        <p:nvSpPr>
          <p:cNvPr id="36" name="Rectangle 29"/>
          <p:cNvSpPr>
            <a:spLocks noChangeArrowheads="1"/>
          </p:cNvSpPr>
          <p:nvPr/>
        </p:nvSpPr>
        <p:spPr bwMode="auto">
          <a:xfrm>
            <a:off x="1284288" y="3358153"/>
            <a:ext cx="1497526" cy="430887"/>
          </a:xfrm>
          <a:prstGeom prst="rect">
            <a:avLst/>
          </a:prstGeom>
          <a:noFill/>
          <a:ln w="9525">
            <a:noFill/>
            <a:miter lim="800000"/>
            <a:headEnd/>
            <a:tailEnd/>
          </a:ln>
        </p:spPr>
        <p:txBody>
          <a:bodyPr wrap="none">
            <a:spAutoFit/>
          </a:bodyPr>
          <a:lstStyle/>
          <a:p>
            <a:r>
              <a:rPr lang="en-GB" sz="1200" dirty="0">
                <a:latin typeface="+mj-lt"/>
                <a:hlinkClick r:id="rId10"/>
              </a:rPr>
              <a:t>Open Data Support</a:t>
            </a:r>
            <a:endParaRPr lang="en-GB" sz="1200" dirty="0">
              <a:latin typeface="+mj-lt"/>
            </a:endParaRPr>
          </a:p>
          <a:p>
            <a:r>
              <a:rPr lang="en-GB" sz="1000" dirty="0">
                <a:latin typeface="+mj-lt"/>
              </a:rPr>
              <a:t>http://goo.gl/y9ZZI</a:t>
            </a:r>
          </a:p>
        </p:txBody>
      </p:sp>
      <p:pic>
        <p:nvPicPr>
          <p:cNvPr id="37"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00113" y="5444331"/>
            <a:ext cx="287338" cy="288925"/>
          </a:xfrm>
          <a:prstGeom prst="rect">
            <a:avLst/>
          </a:prstGeom>
          <a:noFill/>
          <a:ln w="9525">
            <a:noFill/>
            <a:miter lim="800000"/>
            <a:headEnd/>
            <a:tailEnd/>
          </a:ln>
        </p:spPr>
      </p:pic>
      <p:sp>
        <p:nvSpPr>
          <p:cNvPr id="38" name="Rectangle 31"/>
          <p:cNvSpPr>
            <a:spLocks noChangeArrowheads="1"/>
          </p:cNvSpPr>
          <p:nvPr/>
        </p:nvSpPr>
        <p:spPr bwMode="auto">
          <a:xfrm>
            <a:off x="1235076" y="5444331"/>
            <a:ext cx="1566454" cy="276999"/>
          </a:xfrm>
          <a:prstGeom prst="rect">
            <a:avLst/>
          </a:prstGeom>
          <a:noFill/>
          <a:ln w="9525">
            <a:noFill/>
            <a:miter lim="800000"/>
            <a:headEnd/>
            <a:tailEnd/>
          </a:ln>
        </p:spPr>
        <p:txBody>
          <a:bodyPr wrap="none">
            <a:spAutoFit/>
          </a:bodyPr>
          <a:lstStyle/>
          <a:p>
            <a:r>
              <a:rPr lang="en-GB" sz="1200" dirty="0">
                <a:latin typeface="+mj-lt"/>
                <a:hlinkClick r:id="rId13"/>
              </a:rPr>
              <a:t>@</a:t>
            </a:r>
            <a:r>
              <a:rPr lang="en-GB" sz="1200" dirty="0" err="1">
                <a:latin typeface="+mj-lt"/>
                <a:hlinkClick r:id="rId13"/>
              </a:rPr>
              <a:t>OpenDataSupport</a:t>
            </a:r>
            <a:endParaRPr lang="en-GB" sz="1200" dirty="0">
              <a:latin typeface="+mj-lt"/>
            </a:endParaRPr>
          </a:p>
        </p:txBody>
      </p:sp>
      <p:pic>
        <p:nvPicPr>
          <p:cNvPr id="39"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906533" y="2801938"/>
            <a:ext cx="1676400" cy="619125"/>
          </a:xfrm>
          <a:prstGeom prst="rect">
            <a:avLst/>
          </a:prstGeom>
          <a:noFill/>
          <a:ln w="9525">
            <a:noFill/>
            <a:miter lim="800000"/>
            <a:headEnd/>
            <a:tailEnd/>
          </a:ln>
        </p:spPr>
      </p:pic>
      <p:sp>
        <p:nvSpPr>
          <p:cNvPr id="40" name="Rectangle 33"/>
          <p:cNvSpPr>
            <a:spLocks noChangeArrowheads="1"/>
          </p:cNvSpPr>
          <p:nvPr/>
        </p:nvSpPr>
        <p:spPr bwMode="auto">
          <a:xfrm>
            <a:off x="5076825" y="5444330"/>
            <a:ext cx="3455988" cy="276999"/>
          </a:xfrm>
          <a:prstGeom prst="rect">
            <a:avLst/>
          </a:prstGeom>
          <a:noFill/>
          <a:ln w="9525">
            <a:noFill/>
            <a:miter lim="800000"/>
            <a:headEnd/>
            <a:tailEnd/>
          </a:ln>
        </p:spPr>
        <p:txBody>
          <a:bodyPr>
            <a:spAutoFit/>
          </a:bodyPr>
          <a:lstStyle/>
          <a:p>
            <a:pPr marL="0" lvl="2"/>
            <a:r>
              <a:rPr lang="en-GB" sz="1200" dirty="0">
                <a:latin typeface="+mj-lt"/>
                <a:hlinkClick r:id="rId16"/>
              </a:rPr>
              <a:t>contact@opendatasupport.eu</a:t>
            </a:r>
            <a:r>
              <a:rPr lang="en-GB" sz="1200" dirty="0">
                <a:latin typeface="+mj-l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de-DE" sz="7200" i="0" dirty="0" smtClean="0">
                <a:solidFill>
                  <a:schemeClr val="accent1"/>
                </a:solidFill>
                <a:latin typeface="Bradley Hand ITC" pitchFamily="66" charset="0"/>
              </a:rPr>
              <a:t>Die Wichtigkeit der Lizenzierung</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extLst>
      <p:ext uri="{BB962C8B-B14F-4D97-AF65-F5344CB8AC3E}">
        <p14:creationId xmlns:p14="http://schemas.microsoft.com/office/powerpoint/2010/main" val="11003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Eindeutige Lizenzinformationen sind wichtig weil…</a:t>
            </a:r>
            <a:endParaRPr lang="de-DE" dirty="0"/>
          </a:p>
        </p:txBody>
      </p:sp>
      <p:sp>
        <p:nvSpPr>
          <p:cNvPr id="3" name="Content Placeholder 2"/>
          <p:cNvSpPr>
            <a:spLocks noGrp="1"/>
          </p:cNvSpPr>
          <p:nvPr>
            <p:ph sz="quarter" idx="15"/>
          </p:nvPr>
        </p:nvSpPr>
        <p:spPr/>
        <p:txBody>
          <a:bodyPr/>
          <a:lstStyle/>
          <a:p>
            <a:pPr lvl="1"/>
            <a:r>
              <a:rPr lang="de-DE" noProof="0" dirty="0" smtClean="0"/>
              <a:t>Sie den </a:t>
            </a:r>
            <a:r>
              <a:rPr lang="de-DE" b="1" dirty="0" smtClean="0"/>
              <a:t>Nutzern</a:t>
            </a:r>
            <a:r>
              <a:rPr lang="de-DE" noProof="0" dirty="0" smtClean="0"/>
              <a:t> und den </a:t>
            </a:r>
            <a:r>
              <a:rPr lang="de-DE" b="1" noProof="0" dirty="0" smtClean="0"/>
              <a:t>Wiederverwendern</a:t>
            </a:r>
            <a:r>
              <a:rPr lang="de-DE" noProof="0" dirty="0" smtClean="0"/>
              <a:t> </a:t>
            </a:r>
            <a:r>
              <a:rPr lang="de-DE" b="1" noProof="0" dirty="0" smtClean="0"/>
              <a:t>sagt</a:t>
            </a:r>
            <a:r>
              <a:rPr lang="de-DE" noProof="0" dirty="0" smtClean="0"/>
              <a:t>, was genau diese mit Ihren Daten und Metadaten </a:t>
            </a:r>
            <a:r>
              <a:rPr lang="de-DE" b="1" noProof="0" dirty="0" smtClean="0"/>
              <a:t>tun können</a:t>
            </a:r>
            <a:endParaRPr lang="de-DE" noProof="0" dirty="0" smtClean="0"/>
          </a:p>
          <a:p>
            <a:pPr lvl="1"/>
            <a:r>
              <a:rPr lang="de-DE" noProof="0" dirty="0" smtClean="0"/>
              <a:t>Sie die </a:t>
            </a:r>
            <a:r>
              <a:rPr lang="de-DE" b="1" noProof="0" dirty="0" smtClean="0"/>
              <a:t>Benutzung und Wiederverwendung </a:t>
            </a:r>
            <a:r>
              <a:rPr lang="de-DE" noProof="0" dirty="0" smtClean="0"/>
              <a:t>Ihrer Daten und Metadaten, </a:t>
            </a:r>
            <a:r>
              <a:rPr lang="de-DE" dirty="0" smtClean="0"/>
              <a:t>auf die Weise </a:t>
            </a:r>
            <a:r>
              <a:rPr lang="de-DE" b="1" dirty="0" smtClean="0"/>
              <a:t>fördert</a:t>
            </a:r>
            <a:r>
              <a:rPr lang="de-DE" dirty="0" smtClean="0"/>
              <a:t>, die Sie präferieren</a:t>
            </a:r>
            <a:endParaRPr lang="de-DE" noProof="0" dirty="0" smtClean="0"/>
          </a:p>
          <a:p>
            <a:pPr lvl="1"/>
            <a:r>
              <a:rPr lang="de-DE" noProof="0" dirty="0" smtClean="0"/>
              <a:t>Sie </a:t>
            </a:r>
            <a:r>
              <a:rPr lang="de-DE" b="1" noProof="0" dirty="0" smtClean="0"/>
              <a:t>Sichtbarkeit </a:t>
            </a:r>
            <a:r>
              <a:rPr lang="de-DE" noProof="0" dirty="0" smtClean="0"/>
              <a:t>für Ihre Bemühungen </a:t>
            </a:r>
            <a:r>
              <a:rPr lang="de-DE" b="1" dirty="0"/>
              <a:t>erzeugen </a:t>
            </a:r>
            <a:r>
              <a:rPr lang="de-DE" noProof="0" dirty="0" smtClean="0"/>
              <a:t>(solange Sie um Quellenangabe bitten)</a:t>
            </a:r>
          </a:p>
          <a:p>
            <a:pPr lvl="1">
              <a:buNone/>
            </a:pPr>
            <a:endParaRPr lang="de-DE" noProof="0" dirty="0" smtClean="0"/>
          </a:p>
          <a:p>
            <a:endParaRPr lang="de-DE"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
        <p:nvSpPr>
          <p:cNvPr id="5" name="Rectangle 4"/>
          <p:cNvSpPr/>
          <p:nvPr/>
        </p:nvSpPr>
        <p:spPr>
          <a:xfrm>
            <a:off x="827584" y="4437112"/>
            <a:ext cx="7560840"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de-DE" i="1" dirty="0" smtClean="0">
                <a:solidFill>
                  <a:schemeClr val="bg2"/>
                </a:solidFill>
                <a:latin typeface="+mj-lt"/>
              </a:rPr>
              <a:t>Wenn </a:t>
            </a:r>
            <a:r>
              <a:rPr lang="de-DE" b="1" i="1" dirty="0" smtClean="0">
                <a:solidFill>
                  <a:schemeClr val="bg2"/>
                </a:solidFill>
                <a:latin typeface="+mj-lt"/>
              </a:rPr>
              <a:t>keine explizite Lizenz </a:t>
            </a:r>
            <a:r>
              <a:rPr lang="de-DE" i="1" dirty="0" smtClean="0">
                <a:solidFill>
                  <a:schemeClr val="bg2"/>
                </a:solidFill>
                <a:latin typeface="+mj-lt"/>
              </a:rPr>
              <a:t>existiert, weiß der Nutzer nicht was mit den Daten/Metadaten gemacht werden darf – </a:t>
            </a:r>
            <a:r>
              <a:rPr lang="de-DE" b="1" i="1" dirty="0" smtClean="0">
                <a:solidFill>
                  <a:schemeClr val="bg2"/>
                </a:solidFill>
                <a:latin typeface="+mj-lt"/>
              </a:rPr>
              <a:t>die vorläufige Rechtslage ist so, dass ohne Kontaktierung des Besitzers auf einer Case-</a:t>
            </a:r>
            <a:r>
              <a:rPr lang="de-DE" b="1" i="1" dirty="0" err="1" smtClean="0">
                <a:solidFill>
                  <a:schemeClr val="bg2"/>
                </a:solidFill>
                <a:latin typeface="+mj-lt"/>
              </a:rPr>
              <a:t>by</a:t>
            </a:r>
            <a:r>
              <a:rPr lang="de-DE" b="1" i="1" dirty="0" smtClean="0">
                <a:solidFill>
                  <a:schemeClr val="bg2"/>
                </a:solidFill>
                <a:latin typeface="+mj-lt"/>
              </a:rPr>
              <a:t>-</a:t>
            </a:r>
            <a:r>
              <a:rPr lang="de-DE" b="1" i="1" dirty="0" err="1" smtClean="0">
                <a:solidFill>
                  <a:schemeClr val="bg2"/>
                </a:solidFill>
                <a:latin typeface="+mj-lt"/>
              </a:rPr>
              <a:t>case</a:t>
            </a:r>
            <a:r>
              <a:rPr lang="de-DE" b="1" i="1" dirty="0" smtClean="0">
                <a:solidFill>
                  <a:schemeClr val="bg2"/>
                </a:solidFill>
                <a:latin typeface="+mj-lt"/>
              </a:rPr>
              <a:t> Basis nichts unternommen werden darf</a:t>
            </a:r>
            <a:endParaRPr lang="de-DE" i="1" dirty="0" smtClean="0">
              <a:solidFill>
                <a:schemeClr val="bg2"/>
              </a:solidFill>
              <a:latin typeface="+mj-lt"/>
            </a:endParaRP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556792"/>
            <a:ext cx="8071048" cy="914400"/>
          </a:xfrm>
        </p:spPr>
        <p:txBody>
          <a:bodyPr/>
          <a:lstStyle/>
          <a:p>
            <a:r>
              <a:rPr lang="de-DE" sz="7200" i="0" dirty="0" smtClean="0">
                <a:solidFill>
                  <a:schemeClr val="accent1"/>
                </a:solidFill>
                <a:latin typeface="Bradley Hand ITC" pitchFamily="66" charset="0"/>
              </a:rPr>
              <a:t>Die Lizenzierung in den Open Data-Prinzipien </a:t>
            </a:r>
            <a:br>
              <a:rPr lang="de-DE" sz="7200" i="0" dirty="0" smtClean="0">
                <a:solidFill>
                  <a:schemeClr val="accent1"/>
                </a:solidFill>
                <a:latin typeface="Bradley Hand ITC" pitchFamily="66" charset="0"/>
              </a:rPr>
            </a:br>
            <a:r>
              <a:rPr lang="de-DE" b="0" dirty="0" smtClean="0"/>
              <a:t>Wie Lizenzen in den Grundprinzipien von Open Data erscheinen und warum die Lizenzierung von Open (Meta-) Data wichtig ist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Open Data Definition</a:t>
            </a:r>
            <a:br>
              <a:rPr lang="de-DE" dirty="0" smtClean="0"/>
            </a:br>
            <a:r>
              <a:rPr lang="de-DE" b="0" dirty="0" smtClean="0"/>
              <a:t>Umfasst auch Metadaten</a:t>
            </a:r>
            <a:endParaRPr lang="de-DE" b="0" dirty="0"/>
          </a:p>
        </p:txBody>
      </p:sp>
      <p:sp>
        <p:nvSpPr>
          <p:cNvPr id="3" name="Content Placeholder 2"/>
          <p:cNvSpPr>
            <a:spLocks noGrp="1"/>
          </p:cNvSpPr>
          <p:nvPr>
            <p:ph sz="quarter" idx="15"/>
          </p:nvPr>
        </p:nvSpPr>
        <p:spPr>
          <a:xfrm>
            <a:off x="539552" y="1745704"/>
            <a:ext cx="8077200" cy="4707632"/>
          </a:xfrm>
        </p:spPr>
        <p:txBody>
          <a:bodyPr>
            <a:normAutofit lnSpcReduction="10000"/>
          </a:bodyPr>
          <a:lstStyle/>
          <a:p>
            <a:r>
              <a:rPr lang="de-DE" i="1" dirty="0">
                <a:solidFill>
                  <a:schemeClr val="accent1"/>
                </a:solidFill>
              </a:rPr>
              <a:t>“Ein Datenelement oder -inhalt ist dann offen, wenn es erlaubt ist, dieses/diesen </a:t>
            </a:r>
            <a:r>
              <a:rPr lang="de-DE" b="1" i="1" dirty="0">
                <a:solidFill>
                  <a:schemeClr val="accent1"/>
                </a:solidFill>
              </a:rPr>
              <a:t>frei zu verwenden, wiederzuverwenden und weiterzugeben </a:t>
            </a:r>
            <a:r>
              <a:rPr lang="de-DE" i="1" dirty="0">
                <a:solidFill>
                  <a:schemeClr val="accent1"/>
                </a:solidFill>
              </a:rPr>
              <a:t>mit der einzigen Voraussetzung der Namensnennung und/oder der Weitergabe unter gleichen Bedingungen.“</a:t>
            </a:r>
            <a:r>
              <a:rPr lang="de-DE" sz="1600" dirty="0" smtClean="0"/>
              <a:t/>
            </a:r>
            <a:br>
              <a:rPr lang="de-DE" sz="1600" dirty="0" smtClean="0"/>
            </a:br>
            <a:r>
              <a:rPr lang="de-DE" sz="1400" i="1" dirty="0">
                <a:solidFill>
                  <a:schemeClr val="accent1"/>
                </a:solidFill>
              </a:rPr>
              <a:t>-- opendefinition.org </a:t>
            </a:r>
          </a:p>
          <a:p>
            <a:endParaRPr lang="de-DE" sz="100" dirty="0" smtClean="0"/>
          </a:p>
          <a:p>
            <a:r>
              <a:rPr lang="de-DE" sz="1600" dirty="0" smtClean="0"/>
              <a:t>Laut der Open Knowledge </a:t>
            </a:r>
            <a:r>
              <a:rPr lang="de-DE" sz="1600" dirty="0" err="1" smtClean="0"/>
              <a:t>Foundation</a:t>
            </a:r>
            <a:r>
              <a:rPr lang="de-DE" sz="1600" dirty="0" smtClean="0"/>
              <a:t> bedeutet dies: </a:t>
            </a:r>
          </a:p>
          <a:p>
            <a:pPr lvl="1">
              <a:lnSpc>
                <a:spcPct val="90000"/>
              </a:lnSpc>
            </a:pPr>
            <a:r>
              <a:rPr lang="de-DE" sz="1500" b="1" dirty="0"/>
              <a:t>Verfügbarkeit und Zugang</a:t>
            </a:r>
            <a:r>
              <a:rPr lang="de-DE" sz="1500" dirty="0"/>
              <a:t>: Die Daten müssen als Ganzes und zu vernünftigen Reproduktionskosten verfügbar sein, vorzugsweise per Download aus dem Internet. Die Daten müssen zudem in einer bequemen und modifizierbaren Form verfügbar sein</a:t>
            </a:r>
          </a:p>
          <a:p>
            <a:pPr lvl="1">
              <a:lnSpc>
                <a:spcPct val="90000"/>
              </a:lnSpc>
            </a:pPr>
            <a:r>
              <a:rPr lang="de-DE" sz="1500" b="1" dirty="0"/>
              <a:t>Weiterverwendung und Umverteilung</a:t>
            </a:r>
            <a:r>
              <a:rPr lang="de-DE" sz="1500" dirty="0"/>
              <a:t>: Die Daten müssen unter Bedingungen bereitgestellt werden, die die Weiterverwendung und Umverteilung sowie die Vermischung mit anderen Datensätzen erlauben</a:t>
            </a:r>
          </a:p>
          <a:p>
            <a:pPr lvl="1">
              <a:lnSpc>
                <a:spcPct val="90000"/>
              </a:lnSpc>
            </a:pPr>
            <a:r>
              <a:rPr lang="de-DE" sz="1500" b="1" dirty="0" smtClean="0"/>
              <a:t>Universelle Teilnahme</a:t>
            </a:r>
            <a:r>
              <a:rPr lang="de-DE" sz="1500" dirty="0"/>
              <a:t>: Jeder muss in der Lage sein Open Data zu verwenden, wiederzuverwenden und umzuverteilen. Es sollte keine Diskriminierung gegen bestimmte Geschäftsfelder, Personen oder Gruppen geben. Zum Beispiel sind Einschränkungen wie “</a:t>
            </a:r>
            <a:r>
              <a:rPr lang="de-DE" sz="1500" dirty="0" smtClean="0"/>
              <a:t>nichtkommerziell</a:t>
            </a:r>
            <a:r>
              <a:rPr lang="de-DE" sz="1500" dirty="0"/>
              <a:t>”, die eine “kommerzielle” Verwendung verhindern würden, nicht erlaubt, genauso wie Einschränkungen zur Verwendung nur für bestimmte Zwecke (z.B. nur für die Bildung)</a:t>
            </a:r>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8</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Lizenzierung ist der erste Stern...</a:t>
            </a:r>
            <a:endParaRPr lang="de-DE" dirty="0"/>
          </a:p>
        </p:txBody>
      </p:sp>
      <p:sp>
        <p:nvSpPr>
          <p:cNvPr id="3" name="Content Placeholder 2"/>
          <p:cNvSpPr>
            <a:spLocks noGrp="1"/>
          </p:cNvSpPr>
          <p:nvPr>
            <p:ph sz="quarter" idx="15"/>
          </p:nvPr>
        </p:nvSpPr>
        <p:spPr>
          <a:xfrm>
            <a:off x="3275856" y="2571664"/>
            <a:ext cx="5472608" cy="812304"/>
          </a:xfrm>
        </p:spPr>
        <p:txBody>
          <a:bodyPr anchor="ctr"/>
          <a:lstStyle/>
          <a:p>
            <a:r>
              <a:rPr lang="de-DE" i="1" dirty="0" smtClean="0"/>
              <a:t>Zwei Sterne: </a:t>
            </a:r>
            <a:r>
              <a:rPr lang="de-DE" dirty="0" smtClean="0"/>
              <a:t>Veröffentlichen Sie in einem </a:t>
            </a:r>
            <a:r>
              <a:rPr lang="de-DE" b="1" dirty="0" smtClean="0"/>
              <a:t>maschinenlesbaren</a:t>
            </a:r>
            <a:r>
              <a:rPr lang="de-DE" dirty="0" smtClean="0"/>
              <a:t> Format</a:t>
            </a: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Ein Stern: </a:t>
            </a:r>
            <a:r>
              <a:rPr lang="de-DE" dirty="0" smtClean="0"/>
              <a:t>Veröffentlichen Sie Daten unter einer </a:t>
            </a:r>
            <a:r>
              <a:rPr lang="de-DE" b="1" dirty="0" smtClean="0"/>
              <a:t>offenen Lizenz</a:t>
            </a:r>
            <a:endParaRPr lang="de-DE"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Drei Sterne: </a:t>
            </a:r>
            <a:r>
              <a:rPr lang="de-DE" dirty="0" smtClean="0"/>
              <a:t>Veröffentlichen Sie in einem </a:t>
            </a:r>
            <a:r>
              <a:rPr lang="de-DE" b="1" dirty="0" smtClean="0"/>
              <a:t>offenen </a:t>
            </a:r>
            <a:r>
              <a:rPr lang="de-DE" dirty="0" smtClean="0"/>
              <a:t>Format</a:t>
            </a:r>
            <a:endParaRPr lang="de-DE"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Fünf Sterne: </a:t>
            </a:r>
            <a:r>
              <a:rPr lang="de-DE" dirty="0" smtClean="0"/>
              <a:t>Erstellen Sie </a:t>
            </a:r>
            <a:r>
              <a:rPr lang="de-DE" b="1" dirty="0" smtClean="0"/>
              <a:t>Verknüpfungen</a:t>
            </a:r>
            <a:r>
              <a:rPr lang="de-DE" dirty="0" smtClean="0"/>
              <a:t> zu anderen Daten </a:t>
            </a:r>
            <a:endParaRPr lang="de-DE"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Vier Sterne: </a:t>
            </a:r>
            <a:r>
              <a:rPr lang="de-DE" dirty="0" smtClean="0"/>
              <a:t>Ordnen Sie den Daten </a:t>
            </a:r>
            <a:r>
              <a:rPr lang="de-DE" b="1" dirty="0"/>
              <a:t>URIs</a:t>
            </a:r>
            <a:r>
              <a:rPr lang="de-DE" dirty="0"/>
              <a:t> </a:t>
            </a:r>
            <a:r>
              <a:rPr lang="de-DE" dirty="0" smtClean="0"/>
              <a:t>zu </a:t>
            </a:r>
            <a:endParaRPr lang="de-DE" dirty="0"/>
          </a:p>
        </p:txBody>
      </p:sp>
      <p:sp>
        <p:nvSpPr>
          <p:cNvPr id="15" name="Rectangle 14"/>
          <p:cNvSpPr/>
          <p:nvPr/>
        </p:nvSpPr>
        <p:spPr bwMode="ltGray">
          <a:xfrm>
            <a:off x="3339533" y="6110230"/>
            <a:ext cx="5796000" cy="313433"/>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000" b="1" dirty="0" err="1" smtClean="0">
                <a:solidFill>
                  <a:schemeClr val="tx1"/>
                </a:solidFill>
                <a:latin typeface="+mj-lt"/>
              </a:rPr>
              <a:t>Siehe</a:t>
            </a:r>
            <a:r>
              <a:rPr lang="en-GB" sz="1000" b="1" dirty="0" smtClean="0">
                <a:solidFill>
                  <a:schemeClr val="tx1"/>
                </a:solidFill>
                <a:latin typeface="+mj-lt"/>
              </a:rPr>
              <a:t> </a:t>
            </a:r>
            <a:r>
              <a:rPr lang="en-GB" sz="1000" b="1" dirty="0" err="1" smtClean="0">
                <a:solidFill>
                  <a:schemeClr val="tx1"/>
                </a:solidFill>
                <a:latin typeface="+mj-lt"/>
              </a:rPr>
              <a:t>auch</a:t>
            </a:r>
            <a:r>
              <a:rPr lang="en-GB" sz="1000" b="1" dirty="0" smtClean="0">
                <a:solidFill>
                  <a:schemeClr val="tx1"/>
                </a:solidFill>
                <a:latin typeface="+mj-lt"/>
              </a:rPr>
              <a:t>: </a:t>
            </a:r>
            <a:r>
              <a:rPr lang="en-GB" sz="1000" dirty="0" smtClean="0">
                <a:latin typeface="+mj-lt"/>
                <a:hlinkClick r:id="rId8"/>
              </a:rPr>
              <a:t>http://www.slideshare.net/OpenDataSupport/introduction-to-linked-data-23402165</a:t>
            </a:r>
            <a:endParaRPr lang="en-GB" sz="1000" dirty="0" smtClean="0">
              <a:solidFill>
                <a:schemeClr val="tx1"/>
              </a:solidFill>
              <a:latin typeface="+mj-lt"/>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smtClean="0"/>
              <a:t>Slide </a:t>
            </a:r>
            <a:fld id="{F40CD079-BC3F-4086-BA81-31A79D845B02}" type="slidenum">
              <a:rPr lang="en-GB" smtClean="0"/>
              <a:pPr/>
              <a:t>9</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0</TotalTime>
  <Words>3944</Words>
  <Application>Microsoft Office PowerPoint</Application>
  <PresentationFormat>Bildschirmpräsentation (4:3)</PresentationFormat>
  <Paragraphs>405</Paragraphs>
  <Slides>45</Slides>
  <Notes>44</Notes>
  <HiddenSlides>0</HiddenSlides>
  <MMClips>0</MMClips>
  <ScaleCrop>false</ScaleCrop>
  <HeadingPairs>
    <vt:vector size="4" baseType="variant">
      <vt:variant>
        <vt:lpstr>Design</vt:lpstr>
      </vt:variant>
      <vt:variant>
        <vt:i4>1</vt:i4>
      </vt:variant>
      <vt:variant>
        <vt:lpstr>Folientitel</vt:lpstr>
      </vt:variant>
      <vt:variant>
        <vt:i4>45</vt:i4>
      </vt:variant>
    </vt:vector>
  </HeadingPairs>
  <TitlesOfParts>
    <vt:vector size="46" baseType="lpstr">
      <vt:lpstr>ODS_presentation template v0.05</vt:lpstr>
      <vt:lpstr>Trainingsmodul 2.5     Lizenzen für Daten und Metadaten</vt:lpstr>
      <vt:lpstr>Diese Präsentation wurde von PwC erstellt  Autoren:  Makx Dekkers, Michiel De Keyzer, Nikolaos Loutas und Stijn Goedertier </vt:lpstr>
      <vt:lpstr>Lernziele</vt:lpstr>
      <vt:lpstr>Inhalt</vt:lpstr>
      <vt:lpstr>Die Wichtigkeit der Lizenzierung </vt:lpstr>
      <vt:lpstr>Eindeutige Lizenzinformationen sind wichtig weil…</vt:lpstr>
      <vt:lpstr>Die Lizenzierung in den Open Data-Prinzipien  Wie Lizenzen in den Grundprinzipien von Open Data erscheinen und warum die Lizenzierung von Open (Meta-) Data wichtig ist</vt:lpstr>
      <vt:lpstr>Die Open Data Definition Umfasst auch Metadaten</vt:lpstr>
      <vt:lpstr>Die Lizenzierung ist der erste Stern...</vt:lpstr>
      <vt:lpstr>Die Lizenzierung in der überarbeiteten PSI-Richtlinie  </vt:lpstr>
      <vt:lpstr>Verpflichtungen der Mitgliedstaaten nach der PSI-Richtlinie</vt:lpstr>
      <vt:lpstr>Richtlinie 2013/37/EU besagt...</vt:lpstr>
      <vt:lpstr>Konsequenzen der PSI-Richtlinie in Bezug auf die Lizenzierung</vt:lpstr>
      <vt:lpstr>Die Lizenzoptionen und Good Practices  Bei Daten: Es existieren verschiedene Möglichkeiten für die Lizenzierung Ihrer Daten je nach ihrer Beschaffenheit</vt:lpstr>
      <vt:lpstr>Lizenzierung von Datensätzen</vt:lpstr>
      <vt:lpstr>Verschiedene Daten haben verschiedene Lizenzierungsanforderungen</vt:lpstr>
      <vt:lpstr>Lizenzierungsansatz: Creative Commons</vt:lpstr>
      <vt:lpstr>Good Practices für die Lizenzierung Ihrer Daten</vt:lpstr>
      <vt:lpstr>Britische Regierungslizenz für PSI</vt:lpstr>
      <vt:lpstr>Verwenden Sie eine offene und uneingeschränkte Lizenz für Ihre Daten</vt:lpstr>
      <vt:lpstr>Schutz vor Haftung</vt:lpstr>
      <vt:lpstr>Datenlizenz Deutschland www.govdata.de/lizenzen </vt:lpstr>
      <vt:lpstr>Die Lizenzoptionen und Good Practices  Bei Metadaten: Veröffentlichen Sie Ihre Metadaten unter einer Public-Domain-Lizenz, um eine breite Verteilung und Weiterverwendung sicherzustellen</vt:lpstr>
      <vt:lpstr>Welche Lizenzen sind für Metadaten geeignet?</vt:lpstr>
      <vt:lpstr>Beispiel: Discovery Open Metadata Principles</vt:lpstr>
      <vt:lpstr>Good Practices für die Lizenzierung Ihrer Metadaten</vt:lpstr>
      <vt:lpstr>Ein Szenario für die Weiterverwendung von Metadaten  Ein Weiterverwendungsszenario für Metadaten, die unter einer Public-Domain-Lizenz veröffentlicht wurden </vt:lpstr>
      <vt:lpstr>Was können Wiederverwender mit Metadaten in der Public Domain machen?</vt:lpstr>
      <vt:lpstr>Szenario für die Weiterverwendung von Metadaten für Datensätze (1/2)</vt:lpstr>
      <vt:lpstr>Szenario für die Weiterverwendung von Metadaten für Datensätze (2/2)</vt:lpstr>
      <vt:lpstr>Pro &amp; Contra der Public Domain Lizenz</vt:lpstr>
      <vt:lpstr>Fallstudie: Europeana  Wie Europeana die Lizenzierungsherausforderungen von Daten und Metadaten überwand</vt:lpstr>
      <vt:lpstr>Europeana – ursprünglicher Ansatz</vt:lpstr>
      <vt:lpstr>Was sind die erkannten Risiken bei der Bereitstellung offener Metadaten? (1/2)</vt:lpstr>
      <vt:lpstr>Was sind die erkannten Risiken bei der Bereitstellung von offenen Metadaten?(2/2)</vt:lpstr>
      <vt:lpstr>Identifizierte Vorteile von offenen Metadaten (1/2)</vt:lpstr>
      <vt:lpstr>Identifizierte Vorteile von offenen Metadaten (2/2)</vt:lpstr>
      <vt:lpstr>Europeana Lizenzierungsrahmen</vt:lpstr>
      <vt:lpstr>Schlussfolgerungen</vt:lpstr>
      <vt:lpstr>Gruppenfragen</vt:lpstr>
      <vt:lpstr>Vielen Dank! ...und jetzt IHRE Fragen?</vt:lpstr>
      <vt:lpstr>Referenzen</vt:lpstr>
      <vt:lpstr>Weiterlesen</vt:lpstr>
      <vt:lpstr>Verwandte Projekte und Initiativen</vt:lpstr>
      <vt:lpstr>Werden Sie Teil unseres Teams...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Beyer, Jan-Ole</cp:lastModifiedBy>
  <cp:revision>297</cp:revision>
  <cp:lastPrinted>2013-08-25T09:30:31Z</cp:lastPrinted>
  <dcterms:created xsi:type="dcterms:W3CDTF">2013-06-03T10:50:20Z</dcterms:created>
  <dcterms:modified xsi:type="dcterms:W3CDTF">2014-09-16T14:12:33Z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