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4" r:id="rId1"/>
  </p:sldMasterIdLst>
  <p:notesMasterIdLst>
    <p:notesMasterId r:id="rId48"/>
  </p:notesMasterIdLst>
  <p:handoutMasterIdLst>
    <p:handoutMasterId r:id="rId49"/>
  </p:handoutMasterIdLst>
  <p:sldIdLst>
    <p:sldId id="493" r:id="rId2"/>
    <p:sldId id="496" r:id="rId3"/>
    <p:sldId id="447" r:id="rId4"/>
    <p:sldId id="511" r:id="rId5"/>
    <p:sldId id="487" r:id="rId6"/>
    <p:sldId id="456" r:id="rId7"/>
    <p:sldId id="459" r:id="rId8"/>
    <p:sldId id="530" r:id="rId9"/>
    <p:sldId id="488" r:id="rId10"/>
    <p:sldId id="457" r:id="rId11"/>
    <p:sldId id="458" r:id="rId12"/>
    <p:sldId id="525" r:id="rId13"/>
    <p:sldId id="519" r:id="rId14"/>
    <p:sldId id="518" r:id="rId15"/>
    <p:sldId id="460" r:id="rId16"/>
    <p:sldId id="481" r:id="rId17"/>
    <p:sldId id="491" r:id="rId18"/>
    <p:sldId id="482" r:id="rId19"/>
    <p:sldId id="526" r:id="rId20"/>
    <p:sldId id="528" r:id="rId21"/>
    <p:sldId id="529" r:id="rId22"/>
    <p:sldId id="527" r:id="rId23"/>
    <p:sldId id="522" r:id="rId24"/>
    <p:sldId id="489" r:id="rId25"/>
    <p:sldId id="463" r:id="rId26"/>
    <p:sldId id="499" r:id="rId27"/>
    <p:sldId id="524" r:id="rId28"/>
    <p:sldId id="465" r:id="rId29"/>
    <p:sldId id="462" r:id="rId30"/>
    <p:sldId id="501" r:id="rId31"/>
    <p:sldId id="475" r:id="rId32"/>
    <p:sldId id="477" r:id="rId33"/>
    <p:sldId id="478" r:id="rId34"/>
    <p:sldId id="515" r:id="rId35"/>
    <p:sldId id="502" r:id="rId36"/>
    <p:sldId id="503" r:id="rId37"/>
    <p:sldId id="516" r:id="rId38"/>
    <p:sldId id="505" r:id="rId39"/>
    <p:sldId id="517" r:id="rId40"/>
    <p:sldId id="467" r:id="rId41"/>
    <p:sldId id="492" r:id="rId42"/>
    <p:sldId id="471" r:id="rId43"/>
    <p:sldId id="514" r:id="rId44"/>
    <p:sldId id="494" r:id="rId45"/>
    <p:sldId id="495" r:id="rId46"/>
    <p:sldId id="497" r:id="rId47"/>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xmlns="">
        <p15:guide id="1" orient="horz" pos="3156">
          <p15:clr>
            <a:srgbClr val="A4A3A4"/>
          </p15:clr>
        </p15:guide>
        <p15:guide id="2"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 id="4" name="Makx Dekkers" initials="MD"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946" autoAdjust="0"/>
    <p:restoredTop sz="86763" autoAdjust="0"/>
  </p:normalViewPr>
  <p:slideViewPr>
    <p:cSldViewPr>
      <p:cViewPr>
        <p:scale>
          <a:sx n="90" d="100"/>
          <a:sy n="90" d="100"/>
        </p:scale>
        <p:origin x="1812" y="438"/>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outlineViewPr>
    <p:cViewPr>
      <p:scale>
        <a:sx n="33" d="100"/>
        <a:sy n="33" d="100"/>
      </p:scale>
      <p:origin x="0" y="37032"/>
    </p:cViewPr>
  </p:outlineViewPr>
  <p:notesTextViewPr>
    <p:cViewPr>
      <p:scale>
        <a:sx n="100" d="100"/>
        <a:sy n="100" d="100"/>
      </p:scale>
      <p:origin x="0" y="0"/>
    </p:cViewPr>
  </p:notesTextViewPr>
  <p:sorterViewPr>
    <p:cViewPr>
      <p:scale>
        <a:sx n="150" d="100"/>
        <a:sy n="150" d="100"/>
      </p:scale>
      <p:origin x="0" y="-10968"/>
    </p:cViewPr>
  </p:sorterViewPr>
  <p:notesViewPr>
    <p:cSldViewPr>
      <p:cViewPr varScale="1">
        <p:scale>
          <a:sx n="77" d="100"/>
          <a:sy n="77" d="100"/>
        </p:scale>
        <p:origin x="-1086" y="-9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1015"/>
          </a:xfrm>
          <a:prstGeom prst="rect">
            <a:avLst/>
          </a:prstGeom>
        </p:spPr>
        <p:txBody>
          <a:bodyPr vert="horz" lIns="92437" tIns="46218" rIns="92437" bIns="46218"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901699" y="0"/>
            <a:ext cx="2984870" cy="501015"/>
          </a:xfrm>
          <a:prstGeom prst="rect">
            <a:avLst/>
          </a:prstGeom>
        </p:spPr>
        <p:txBody>
          <a:bodyPr vert="horz" lIns="92437" tIns="46218" rIns="92437" bIns="46218" rtlCol="0"/>
          <a:lstStyle>
            <a:lvl1pPr algn="r">
              <a:defRPr sz="1200"/>
            </a:lvl1pPr>
          </a:lstStyle>
          <a:p>
            <a:fld id="{35F05CFF-548C-4E04-B325-CF1209D66BDC}" type="datetimeFigureOut">
              <a:rPr lang="en-GB" smtClean="0">
                <a:latin typeface="Arial" pitchFamily="34" charset="0"/>
                <a:cs typeface="Arial" pitchFamily="34" charset="0"/>
              </a:rPr>
              <a:pPr/>
              <a:t>08/04/2014</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1" y="9517547"/>
            <a:ext cx="2984870" cy="501015"/>
          </a:xfrm>
          <a:prstGeom prst="rect">
            <a:avLst/>
          </a:prstGeom>
        </p:spPr>
        <p:txBody>
          <a:bodyPr vert="horz" lIns="92437" tIns="46218" rIns="92437" bIns="46218"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901699" y="9517547"/>
            <a:ext cx="2984870" cy="501015"/>
          </a:xfrm>
          <a:prstGeom prst="rect">
            <a:avLst/>
          </a:prstGeom>
        </p:spPr>
        <p:txBody>
          <a:bodyPr vert="horz" lIns="92437" tIns="46218" rIns="92437" bIns="46218"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dirty="0">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1015"/>
          </a:xfrm>
          <a:prstGeom prst="rect">
            <a:avLst/>
          </a:prstGeom>
        </p:spPr>
        <p:txBody>
          <a:bodyPr vert="horz" lIns="92437" tIns="46218" rIns="92437" bIns="46218"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901699" y="0"/>
            <a:ext cx="2984870" cy="501015"/>
          </a:xfrm>
          <a:prstGeom prst="rect">
            <a:avLst/>
          </a:prstGeom>
        </p:spPr>
        <p:txBody>
          <a:bodyPr vert="horz" lIns="92437" tIns="46218" rIns="92437" bIns="46218" rtlCol="0"/>
          <a:lstStyle>
            <a:lvl1pPr algn="r">
              <a:defRPr sz="1200">
                <a:latin typeface="Arial" pitchFamily="34" charset="0"/>
                <a:cs typeface="Arial" pitchFamily="34" charset="0"/>
              </a:defRPr>
            </a:lvl1pPr>
          </a:lstStyle>
          <a:p>
            <a:fld id="{5EFB8DA3-BCA9-4B7D-B50D-14F47506B614}" type="datetimeFigureOut">
              <a:rPr lang="en-GB" smtClean="0"/>
              <a:pPr/>
              <a:t>08/04/2014</a:t>
            </a:fld>
            <a:endParaRPr lang="en-GB" dirty="0"/>
          </a:p>
        </p:txBody>
      </p:sp>
      <p:sp>
        <p:nvSpPr>
          <p:cNvPr id="4" name="Slide Image Placeholder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437" tIns="46218" rIns="92437" bIns="4621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2437" tIns="46218" rIns="92437" bIns="46218"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1" y="9517547"/>
            <a:ext cx="2984870" cy="501015"/>
          </a:xfrm>
          <a:prstGeom prst="rect">
            <a:avLst/>
          </a:prstGeom>
        </p:spPr>
        <p:txBody>
          <a:bodyPr vert="horz" lIns="92437" tIns="46218" rIns="92437" bIns="46218"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901699" y="9517547"/>
            <a:ext cx="2984870" cy="501015"/>
          </a:xfrm>
          <a:prstGeom prst="rect">
            <a:avLst/>
          </a:prstGeom>
        </p:spPr>
        <p:txBody>
          <a:bodyPr vert="horz" lIns="92437" tIns="46218" rIns="92437" bIns="46218"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a:t>
            </a:fld>
            <a:endParaRPr lang="en-GB" dirty="0"/>
          </a:p>
        </p:txBody>
      </p:sp>
    </p:spTree>
    <p:extLst>
      <p:ext uri="{BB962C8B-B14F-4D97-AF65-F5344CB8AC3E}">
        <p14:creationId xmlns:p14="http://schemas.microsoft.com/office/powerpoint/2010/main" val="1015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a:t>
            </a:fld>
            <a:endParaRPr lang="en-GB" dirty="0"/>
          </a:p>
        </p:txBody>
      </p:sp>
    </p:spTree>
    <p:extLst>
      <p:ext uri="{BB962C8B-B14F-4D97-AF65-F5344CB8AC3E}">
        <p14:creationId xmlns:p14="http://schemas.microsoft.com/office/powerpoint/2010/main" val="1701800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 frame around</a:t>
            </a:r>
            <a:r>
              <a:rPr lang="en-GB" baseline="0" dirty="0" smtClean="0"/>
              <a:t> first 3 stars and ex</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dirty="0"/>
          </a:p>
        </p:txBody>
      </p:sp>
    </p:spTree>
    <p:extLst>
      <p:ext uri="{BB962C8B-B14F-4D97-AF65-F5344CB8AC3E}">
        <p14:creationId xmlns:p14="http://schemas.microsoft.com/office/powerpoint/2010/main" val="429030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dirty="0"/>
          </a:p>
        </p:txBody>
      </p:sp>
    </p:spTree>
    <p:extLst>
      <p:ext uri="{BB962C8B-B14F-4D97-AF65-F5344CB8AC3E}">
        <p14:creationId xmlns:p14="http://schemas.microsoft.com/office/powerpoint/2010/main" val="24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addition</a:t>
            </a:r>
            <a:r>
              <a:rPr lang="en-GB" baseline="0" dirty="0" smtClean="0"/>
              <a:t> of “take also the online...” + link</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dirty="0"/>
          </a:p>
        </p:txBody>
      </p:sp>
    </p:spTree>
    <p:extLst>
      <p:ext uri="{BB962C8B-B14F-4D97-AF65-F5344CB8AC3E}">
        <p14:creationId xmlns:p14="http://schemas.microsoft.com/office/powerpoint/2010/main" val="413747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14</a:t>
            </a:fld>
            <a:endParaRPr lang="en-GB" dirty="0"/>
          </a:p>
        </p:txBody>
      </p:sp>
    </p:spTree>
    <p:extLst>
      <p:ext uri="{BB962C8B-B14F-4D97-AF65-F5344CB8AC3E}">
        <p14:creationId xmlns:p14="http://schemas.microsoft.com/office/powerpoint/2010/main" val="3216768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15</a:t>
            </a:fld>
            <a:endParaRPr lang="en-GB" dirty="0"/>
          </a:p>
        </p:txBody>
      </p:sp>
    </p:spTree>
    <p:extLst>
      <p:ext uri="{BB962C8B-B14F-4D97-AF65-F5344CB8AC3E}">
        <p14:creationId xmlns:p14="http://schemas.microsoft.com/office/powerpoint/2010/main" val="3209376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16</a:t>
            </a:fld>
            <a:endParaRPr lang="en-GB" dirty="0"/>
          </a:p>
        </p:txBody>
      </p:sp>
    </p:spTree>
    <p:extLst>
      <p:ext uri="{BB962C8B-B14F-4D97-AF65-F5344CB8AC3E}">
        <p14:creationId xmlns:p14="http://schemas.microsoft.com/office/powerpoint/2010/main" val="2010475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17</a:t>
            </a:fld>
            <a:endParaRPr lang="en-GB" dirty="0"/>
          </a:p>
        </p:txBody>
      </p:sp>
    </p:spTree>
    <p:extLst>
      <p:ext uri="{BB962C8B-B14F-4D97-AF65-F5344CB8AC3E}">
        <p14:creationId xmlns:p14="http://schemas.microsoft.com/office/powerpoint/2010/main" val="167285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dirty="0"/>
          </a:p>
        </p:txBody>
      </p:sp>
    </p:spTree>
    <p:extLst>
      <p:ext uri="{BB962C8B-B14F-4D97-AF65-F5344CB8AC3E}">
        <p14:creationId xmlns:p14="http://schemas.microsoft.com/office/powerpoint/2010/main" val="2853041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additional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dirty="0"/>
          </a:p>
        </p:txBody>
      </p:sp>
    </p:spTree>
    <p:extLst>
      <p:ext uri="{BB962C8B-B14F-4D97-AF65-F5344CB8AC3E}">
        <p14:creationId xmlns:p14="http://schemas.microsoft.com/office/powerpoint/2010/main" val="348888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a:t>
            </a:fld>
            <a:endParaRPr lang="en-GB" dirty="0"/>
          </a:p>
        </p:txBody>
      </p:sp>
    </p:spTree>
    <p:extLst>
      <p:ext uri="{BB962C8B-B14F-4D97-AF65-F5344CB8AC3E}">
        <p14:creationId xmlns:p14="http://schemas.microsoft.com/office/powerpoint/2010/main" val="259530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slide was added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dirty="0"/>
          </a:p>
        </p:txBody>
      </p:sp>
    </p:spTree>
    <p:extLst>
      <p:ext uri="{BB962C8B-B14F-4D97-AF65-F5344CB8AC3E}">
        <p14:creationId xmlns:p14="http://schemas.microsoft.com/office/powerpoint/2010/main" val="284022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a:t>
            </a:r>
            <a:r>
              <a:rPr lang="en-GB" baseline="0" dirty="0" smtClean="0"/>
              <a:t> slide has been added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21</a:t>
            </a:fld>
            <a:endParaRPr lang="en-GB" dirty="0"/>
          </a:p>
        </p:txBody>
      </p:sp>
    </p:spTree>
    <p:extLst>
      <p:ext uri="{BB962C8B-B14F-4D97-AF65-F5344CB8AC3E}">
        <p14:creationId xmlns:p14="http://schemas.microsoft.com/office/powerpoint/2010/main" val="91817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a:t>
            </a:r>
            <a:r>
              <a:rPr lang="en-GB" baseline="0" dirty="0" smtClean="0"/>
              <a:t> slide has been added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dirty="0"/>
          </a:p>
        </p:txBody>
      </p:sp>
    </p:spTree>
    <p:extLst>
      <p:ext uri="{BB962C8B-B14F-4D97-AF65-F5344CB8AC3E}">
        <p14:creationId xmlns:p14="http://schemas.microsoft.com/office/powerpoint/2010/main" val="2656106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UPDATE: addition</a:t>
            </a:r>
            <a:r>
              <a:rPr lang="en-GB" baseline="0" dirty="0" smtClean="0"/>
              <a:t> of “take also the online...” + link</a:t>
            </a: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23</a:t>
            </a:fld>
            <a:endParaRPr lang="en-GB" dirty="0"/>
          </a:p>
        </p:txBody>
      </p:sp>
    </p:spTree>
    <p:extLst>
      <p:ext uri="{BB962C8B-B14F-4D97-AF65-F5344CB8AC3E}">
        <p14:creationId xmlns:p14="http://schemas.microsoft.com/office/powerpoint/2010/main" val="1055504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dirty="0"/>
          </a:p>
        </p:txBody>
      </p:sp>
    </p:spTree>
    <p:extLst>
      <p:ext uri="{BB962C8B-B14F-4D97-AF65-F5344CB8AC3E}">
        <p14:creationId xmlns:p14="http://schemas.microsoft.com/office/powerpoint/2010/main" val="1111912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dirty="0"/>
          </a:p>
        </p:txBody>
      </p:sp>
    </p:spTree>
    <p:extLst>
      <p:ext uri="{BB962C8B-B14F-4D97-AF65-F5344CB8AC3E}">
        <p14:creationId xmlns:p14="http://schemas.microsoft.com/office/powerpoint/2010/main" val="2642435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26</a:t>
            </a:fld>
            <a:endParaRPr lang="en-GB" dirty="0"/>
          </a:p>
        </p:txBody>
      </p:sp>
    </p:spTree>
    <p:extLst>
      <p:ext uri="{BB962C8B-B14F-4D97-AF65-F5344CB8AC3E}">
        <p14:creationId xmlns:p14="http://schemas.microsoft.com/office/powerpoint/2010/main" val="2672900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a:t>
            </a:r>
            <a:r>
              <a:rPr lang="en-GB" baseline="0" dirty="0" smtClean="0"/>
              <a:t>: updated example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dirty="0"/>
          </a:p>
        </p:txBody>
      </p:sp>
    </p:spTree>
    <p:extLst>
      <p:ext uri="{BB962C8B-B14F-4D97-AF65-F5344CB8AC3E}">
        <p14:creationId xmlns:p14="http://schemas.microsoft.com/office/powerpoint/2010/main" val="2721420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28</a:t>
            </a:fld>
            <a:endParaRPr lang="en-GB" dirty="0"/>
          </a:p>
        </p:txBody>
      </p:sp>
    </p:spTree>
    <p:extLst>
      <p:ext uri="{BB962C8B-B14F-4D97-AF65-F5344CB8AC3E}">
        <p14:creationId xmlns:p14="http://schemas.microsoft.com/office/powerpoint/2010/main" val="2721420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29</a:t>
            </a:fld>
            <a:endParaRPr lang="en-GB" dirty="0"/>
          </a:p>
        </p:txBody>
      </p:sp>
    </p:spTree>
    <p:extLst>
      <p:ext uri="{BB962C8B-B14F-4D97-AF65-F5344CB8AC3E}">
        <p14:creationId xmlns:p14="http://schemas.microsoft.com/office/powerpoint/2010/main" val="621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dirty="0"/>
          </a:p>
        </p:txBody>
      </p:sp>
    </p:spTree>
    <p:extLst>
      <p:ext uri="{BB962C8B-B14F-4D97-AF65-F5344CB8AC3E}">
        <p14:creationId xmlns:p14="http://schemas.microsoft.com/office/powerpoint/2010/main" val="3891303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dirty="0"/>
          </a:p>
        </p:txBody>
      </p:sp>
    </p:spTree>
    <p:extLst>
      <p:ext uri="{BB962C8B-B14F-4D97-AF65-F5344CB8AC3E}">
        <p14:creationId xmlns:p14="http://schemas.microsoft.com/office/powerpoint/2010/main" val="1248854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dirty="0"/>
          </a:p>
        </p:txBody>
      </p:sp>
    </p:spTree>
    <p:extLst>
      <p:ext uri="{BB962C8B-B14F-4D97-AF65-F5344CB8AC3E}">
        <p14:creationId xmlns:p14="http://schemas.microsoft.com/office/powerpoint/2010/main" val="1422571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32</a:t>
            </a:fld>
            <a:endParaRPr lang="en-GB" dirty="0"/>
          </a:p>
        </p:txBody>
      </p:sp>
    </p:spTree>
    <p:extLst>
      <p:ext uri="{BB962C8B-B14F-4D97-AF65-F5344CB8AC3E}">
        <p14:creationId xmlns:p14="http://schemas.microsoft.com/office/powerpoint/2010/main" val="2046886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33</a:t>
            </a:fld>
            <a:endParaRPr lang="en-GB" dirty="0"/>
          </a:p>
        </p:txBody>
      </p:sp>
    </p:spTree>
    <p:extLst>
      <p:ext uri="{BB962C8B-B14F-4D97-AF65-F5344CB8AC3E}">
        <p14:creationId xmlns:p14="http://schemas.microsoft.com/office/powerpoint/2010/main" val="939789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34</a:t>
            </a:fld>
            <a:endParaRPr lang="en-GB" dirty="0"/>
          </a:p>
        </p:txBody>
      </p:sp>
    </p:spTree>
    <p:extLst>
      <p:ext uri="{BB962C8B-B14F-4D97-AF65-F5344CB8AC3E}">
        <p14:creationId xmlns:p14="http://schemas.microsoft.com/office/powerpoint/2010/main" val="2883532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35</a:t>
            </a:fld>
            <a:endParaRPr lang="en-GB" dirty="0"/>
          </a:p>
        </p:txBody>
      </p:sp>
    </p:spTree>
    <p:extLst>
      <p:ext uri="{BB962C8B-B14F-4D97-AF65-F5344CB8AC3E}">
        <p14:creationId xmlns:p14="http://schemas.microsoft.com/office/powerpoint/2010/main" val="3571235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dirty="0"/>
          </a:p>
        </p:txBody>
      </p:sp>
    </p:spTree>
    <p:extLst>
      <p:ext uri="{BB962C8B-B14F-4D97-AF65-F5344CB8AC3E}">
        <p14:creationId xmlns:p14="http://schemas.microsoft.com/office/powerpoint/2010/main" val="911009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37</a:t>
            </a:fld>
            <a:endParaRPr lang="en-GB" dirty="0"/>
          </a:p>
        </p:txBody>
      </p:sp>
    </p:spTree>
    <p:extLst>
      <p:ext uri="{BB962C8B-B14F-4D97-AF65-F5344CB8AC3E}">
        <p14:creationId xmlns:p14="http://schemas.microsoft.com/office/powerpoint/2010/main" val="1680419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38</a:t>
            </a:fld>
            <a:endParaRPr lang="en-GB" dirty="0"/>
          </a:p>
        </p:txBody>
      </p:sp>
    </p:spTree>
    <p:extLst>
      <p:ext uri="{BB962C8B-B14F-4D97-AF65-F5344CB8AC3E}">
        <p14:creationId xmlns:p14="http://schemas.microsoft.com/office/powerpoint/2010/main" val="3432012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39</a:t>
            </a:fld>
            <a:endParaRPr lang="en-GB" dirty="0"/>
          </a:p>
        </p:txBody>
      </p:sp>
    </p:spTree>
    <p:extLst>
      <p:ext uri="{BB962C8B-B14F-4D97-AF65-F5344CB8AC3E}">
        <p14:creationId xmlns:p14="http://schemas.microsoft.com/office/powerpoint/2010/main" val="351569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a:t>
            </a:fld>
            <a:endParaRPr lang="en-GB" dirty="0"/>
          </a:p>
        </p:txBody>
      </p:sp>
    </p:spTree>
    <p:extLst>
      <p:ext uri="{BB962C8B-B14F-4D97-AF65-F5344CB8AC3E}">
        <p14:creationId xmlns:p14="http://schemas.microsoft.com/office/powerpoint/2010/main" val="1676280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40</a:t>
            </a:fld>
            <a:endParaRPr lang="en-GB" dirty="0"/>
          </a:p>
        </p:txBody>
      </p:sp>
    </p:spTree>
    <p:extLst>
      <p:ext uri="{BB962C8B-B14F-4D97-AF65-F5344CB8AC3E}">
        <p14:creationId xmlns:p14="http://schemas.microsoft.com/office/powerpoint/2010/main" val="3406462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41</a:t>
            </a:fld>
            <a:endParaRPr lang="en-GB" dirty="0"/>
          </a:p>
        </p:txBody>
      </p:sp>
    </p:spTree>
    <p:extLst>
      <p:ext uri="{BB962C8B-B14F-4D97-AF65-F5344CB8AC3E}">
        <p14:creationId xmlns:p14="http://schemas.microsoft.com/office/powerpoint/2010/main" val="2637332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a:t>
            </a:r>
            <a:r>
              <a:rPr lang="en-GB" baseline="0" dirty="0" smtClean="0"/>
              <a:t> added reference for slide 11</a:t>
            </a:r>
          </a:p>
          <a:p>
            <a:r>
              <a:rPr lang="en-GB" baseline="0" dirty="0" smtClean="0"/>
              <a:t>Increment 1 slide# for all references following on the reference slide 11</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42</a:t>
            </a:fld>
            <a:endParaRPr lang="en-GB" dirty="0"/>
          </a:p>
        </p:txBody>
      </p:sp>
    </p:spTree>
    <p:extLst>
      <p:ext uri="{BB962C8B-B14F-4D97-AF65-F5344CB8AC3E}">
        <p14:creationId xmlns:p14="http://schemas.microsoft.com/office/powerpoint/2010/main" val="2014766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43</a:t>
            </a:fld>
            <a:endParaRPr lang="en-GB" dirty="0"/>
          </a:p>
        </p:txBody>
      </p:sp>
    </p:spTree>
    <p:extLst>
      <p:ext uri="{BB962C8B-B14F-4D97-AF65-F5344CB8AC3E}">
        <p14:creationId xmlns:p14="http://schemas.microsoft.com/office/powerpoint/2010/main" val="1651300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44</a:t>
            </a:fld>
            <a:endParaRPr lang="en-GB" dirty="0"/>
          </a:p>
        </p:txBody>
      </p:sp>
    </p:spTree>
    <p:extLst>
      <p:ext uri="{BB962C8B-B14F-4D97-AF65-F5344CB8AC3E}">
        <p14:creationId xmlns:p14="http://schemas.microsoft.com/office/powerpoint/2010/main" val="2874284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45</a:t>
            </a:fld>
            <a:endParaRPr lang="en-GB" dirty="0"/>
          </a:p>
        </p:txBody>
      </p:sp>
    </p:spTree>
    <p:extLst>
      <p:ext uri="{BB962C8B-B14F-4D97-AF65-F5344CB8AC3E}">
        <p14:creationId xmlns:p14="http://schemas.microsoft.com/office/powerpoint/2010/main" val="3900914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46</a:t>
            </a:fld>
            <a:endParaRPr lang="en-GB" dirty="0"/>
          </a:p>
        </p:txBody>
      </p:sp>
    </p:spTree>
    <p:extLst>
      <p:ext uri="{BB962C8B-B14F-4D97-AF65-F5344CB8AC3E}">
        <p14:creationId xmlns:p14="http://schemas.microsoft.com/office/powerpoint/2010/main" val="243123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dirty="0"/>
          </a:p>
        </p:txBody>
      </p:sp>
    </p:spTree>
    <p:extLst>
      <p:ext uri="{BB962C8B-B14F-4D97-AF65-F5344CB8AC3E}">
        <p14:creationId xmlns:p14="http://schemas.microsoft.com/office/powerpoint/2010/main" val="132098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a:t>
            </a:fld>
            <a:endParaRPr lang="en-GB" dirty="0"/>
          </a:p>
        </p:txBody>
      </p:sp>
    </p:spTree>
    <p:extLst>
      <p:ext uri="{BB962C8B-B14F-4D97-AF65-F5344CB8AC3E}">
        <p14:creationId xmlns:p14="http://schemas.microsoft.com/office/powerpoint/2010/main" val="337038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dirty="0"/>
          </a:p>
        </p:txBody>
      </p:sp>
    </p:spTree>
    <p:extLst>
      <p:ext uri="{BB962C8B-B14F-4D97-AF65-F5344CB8AC3E}">
        <p14:creationId xmlns:p14="http://schemas.microsoft.com/office/powerpoint/2010/main" val="107734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extLst>
      <p:ext uri="{BB962C8B-B14F-4D97-AF65-F5344CB8AC3E}">
        <p14:creationId xmlns:p14="http://schemas.microsoft.com/office/powerpoint/2010/main" val="52467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a:t>
            </a:fld>
            <a:endParaRPr lang="en-GB" dirty="0"/>
          </a:p>
        </p:txBody>
      </p:sp>
    </p:spTree>
    <p:extLst>
      <p:ext uri="{BB962C8B-B14F-4D97-AF65-F5344CB8AC3E}">
        <p14:creationId xmlns:p14="http://schemas.microsoft.com/office/powerpoint/2010/main" val="2207521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2" name="Group 25"/>
          <p:cNvGrpSpPr/>
          <p:nvPr/>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3" name="Group 32"/>
          <p:cNvGrpSpPr/>
          <p:nvPr/>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6" name="Slide Number Placeholder 15"/>
          <p:cNvSpPr>
            <a:spLocks noGrp="1"/>
          </p:cNvSpPr>
          <p:nvPr>
            <p:ph type="sldNum" sz="quarter" idx="18"/>
          </p:nvPr>
        </p:nvSpPr>
        <p:spPr/>
        <p:txBody>
          <a:bodyPr/>
          <a:lstStyle/>
          <a:p>
            <a:r>
              <a:rPr lang="en-GB" dirty="0" smtClean="0"/>
              <a:t>Slide </a:t>
            </a:r>
            <a:fld id="{F40CD079-BC3F-4086-BA81-31A79D845B02}" type="slidenum">
              <a:rPr lang="en-GB" smtClean="0"/>
              <a:pPr/>
              <a:t>‹#›</a:t>
            </a:fld>
            <a:endParaRPr lang="en-GB"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dirty="0" smtClean="0"/>
              <a:t>Slide </a:t>
            </a:r>
            <a:fld id="{E44EE0AE-258D-448E-BE6F-A5950D950578}" type="slidenum">
              <a:rPr lang="en-GB" smtClean="0"/>
              <a:pPr/>
              <a:t>‹#›</a:t>
            </a:fld>
            <a:endParaRPr lang="en-GB" dirty="0"/>
          </a:p>
        </p:txBody>
      </p:sp>
      <p:sp>
        <p:nvSpPr>
          <p:cNvPr id="17" name="PwCFirm"/>
          <p:cNvSpPr txBox="1"/>
          <p:nvPr/>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
        <p:nvSpPr>
          <p:cNvPr id="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E5AEF7E6-F54B-465B-80D8-F94E30169B2B}" type="slidenum">
              <a:rPr lang="en-GB" smtClean="0"/>
              <a:pPr/>
              <a:t>‹#›</a:t>
            </a:fld>
            <a:endParaRPr lang="en-GB" dirty="0"/>
          </a:p>
        </p:txBody>
      </p:sp>
      <p:sp>
        <p:nvSpPr>
          <p:cNvPr id="20" name="PwCFirm"/>
          <p:cNvSpPr txBox="1"/>
          <p:nvPr/>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2A1DF1AB-ECF4-458D-ADC6-8F9126CBD0F9}" type="slidenum">
              <a:rPr lang="en-GB" smtClean="0"/>
              <a:pPr/>
              <a:t>‹#›</a:t>
            </a:fld>
            <a:endParaRPr lang="en-GB"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dirty="0" smtClean="0"/>
              <a:t>Slide </a:t>
            </a:r>
            <a:fld id="{A487AC06-E2A2-4E8D-9AFD-439DCFCCE529}" type="slidenum">
              <a:rPr lang="en-GB" smtClean="0"/>
              <a:pPr/>
              <a:t>‹#›</a:t>
            </a:fld>
            <a:endParaRPr lang="en-GB" dirty="0"/>
          </a:p>
        </p:txBody>
      </p:sp>
      <p:sp>
        <p:nvSpPr>
          <p:cNvPr id="18" name="PwCFirm"/>
          <p:cNvSpPr txBox="1"/>
          <p:nvPr/>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
        <p:nvSpPr>
          <p:cNvPr id="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dirty="0" smtClean="0"/>
              <a:t>Slide </a:t>
            </a:r>
            <a:fld id="{7703A140-4BD5-4963-8DDB-02EE24C99514}" type="slidenum">
              <a:rPr lang="en-GB" smtClean="0"/>
              <a:pPr/>
              <a:t>‹#›</a:t>
            </a:fld>
            <a:endParaRPr lang="en-GB" dirty="0"/>
          </a:p>
        </p:txBody>
      </p:sp>
      <p:sp>
        <p:nvSpPr>
          <p:cNvPr id="16" name="PwCFirm"/>
          <p:cNvSpPr txBox="1"/>
          <p:nvPr/>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7" name="Slide Number Placeholder 16"/>
          <p:cNvSpPr>
            <a:spLocks noGrp="1"/>
          </p:cNvSpPr>
          <p:nvPr>
            <p:ph type="sldNum" sz="quarter" idx="18"/>
          </p:nvPr>
        </p:nvSpPr>
        <p:spPr/>
        <p:txBody>
          <a:bodyPr/>
          <a:lstStyle/>
          <a:p>
            <a:r>
              <a:rPr lang="en-GB" dirty="0" smtClean="0"/>
              <a:t>Slide </a:t>
            </a:r>
            <a:fld id="{C65BB6A6-903A-4B60-A0CF-B2137834975A}" type="slidenum">
              <a:rPr lang="en-GB" smtClean="0"/>
              <a:pPr/>
              <a:t>‹#›</a:t>
            </a:fld>
            <a:endParaRPr lang="en-GB" dirty="0"/>
          </a:p>
        </p:txBody>
      </p:sp>
      <p:sp>
        <p:nvSpPr>
          <p:cNvPr id="18" name="PwCFirm"/>
          <p:cNvSpPr txBox="1"/>
          <p:nvPr/>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
        <p:nvSpPr>
          <p:cNvPr id="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dirty="0" smtClean="0"/>
              <a:t>Slide </a:t>
            </a:r>
            <a:fld id="{4424FA8E-F7FA-40CC-BCA5-BCCDFCD308A3}" type="slidenum">
              <a:rPr lang="en-GB" smtClean="0"/>
              <a:pPr/>
              <a:t>‹#›</a:t>
            </a:fld>
            <a:endParaRPr lang="en-GB" dirty="0"/>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7" name="Picture 2"/>
          <p:cNvPicPr>
            <a:picLocks noChangeAspect="1" noChangeArrowheads="1"/>
          </p:cNvPicPr>
          <p:nvPr userDrawn="1"/>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hyperlink" Target="http://www.slideshare.net/OpenDataSupport/introduction-to-linked-data-2340216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testmoz.com/18593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digital-agenda/en/open-data-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ata.gov.uk/search/apachesolr_search?filters=type:resource%20tid:1127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data.gov.uk/sites/default/files/Open_data_White_Paper.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uk.fm.dk/publications/2012/good-basic-data-for-everyon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egeringen.se/sb/d/15697/a/19734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joinup.ec.europa.eu/sites/default/files/Estonian%20Open%20Data%20Greenbook.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www.etalab.gouv.fr/article-la-feuille-de-route-du-gouvernement-en-matiere-d-ouverture-et-de-partage-des-donnees-publiques-115767801.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gouvernement.fr/sites/default/files/fichiers_joints/plan_dactions_-_version_anglaise.pdf" TargetMode="External"/><Relationship Id="rId7" Type="http://schemas.openxmlformats.org/officeDocument/2006/relationships/hyperlink" Target="https://www.gov.uk/government/publications/open-data-charter/g8-open-data-charter-and-technical-annex"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ec.europa.eu/digital-agenda/en/news/eu-implementation-g8-open-data-charter" TargetMode="External"/><Relationship Id="rId5" Type="http://schemas.openxmlformats.org/officeDocument/2006/relationships/hyperlink" Target="https://www.gov.uk/government/publications/g8-open-data-charter-national-action-plan" TargetMode="External"/><Relationship Id="rId4" Type="http://schemas.openxmlformats.org/officeDocument/2006/relationships/hyperlink" Target="http://www.funzionepubblica.gov.it/media/1104831/piano_azione_g8_open_data.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testmoz.com/18593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wheresmyvillo.b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blog.okfn.org/2010/10/29/open-data-in-public-private-partnerships-how-citizens-can-become-true-watchdogs/"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www.dba.erhvervsstyrelsen.dk/home/0/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dba.erhvervsstyrelsen.dk/home/0/2" TargetMode="Externa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hyperlink" Target="http://fr.openfoodfacts.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http://www.lemonde.fr/politique/article/2012/10/16/plf-des-avions-au-bouclier-fiscal-la-java-des-amendements_1776093_823448.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www.fixmystreet.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http://www.ordnancesurvey.co.uk/oswebsit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ata.gov.uk/apps/uk-pharmacy"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hyperlink" Target="http://www.itsyourparliament.eu/"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hyperlink" Target="http://energy.publicdata.eu/ee/vis.htm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hyperlink" Target="http://opencorporates.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hyperlink" Target="http://cpsv.testproject.eu/CPSV/" TargetMode="External"/><Relationship Id="rId3" Type="http://schemas.openxmlformats.org/officeDocument/2006/relationships/hyperlink" Target="http://health.testproject.eu/PPP/" TargetMode="External"/><Relationship Id="rId7"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org.testproject.eu/MARE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digital-agenda/en/implementation-public-sector-information-directive-member-stat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epsiplatform.eu/content/what-linked-open-government-data" TargetMode="External"/><Relationship Id="rId13" Type="http://schemas.openxmlformats.org/officeDocument/2006/relationships/hyperlink" Target="https://ec.europa.eu/digital-agenda/en/open-data-o" TargetMode="External"/><Relationship Id="rId18" Type="http://schemas.openxmlformats.org/officeDocument/2006/relationships/hyperlink" Target="http://nycopendata.pediacities.com/wiki/index.php/Local_Law_11_of_2012" TargetMode="External"/><Relationship Id="rId26" Type="http://schemas.openxmlformats.org/officeDocument/2006/relationships/hyperlink" Target="http://eur-lex.europa.eu/LexUriServ/LexUriServ.do?uri=OJ:L:2013:175:0001:0008:EN:PDF" TargetMode="External"/><Relationship Id="rId3" Type="http://schemas.openxmlformats.org/officeDocument/2006/relationships/hyperlink" Target="http://opendefinition.org/" TargetMode="External"/><Relationship Id="rId21" Type="http://schemas.openxmlformats.org/officeDocument/2006/relationships/hyperlink" Target="http://epsiplatform.eu/sites/default/files/Quick%20Guide%20to%20the%20PSI%20Directive_MdV_2.pdf" TargetMode="External"/><Relationship Id="rId7" Type="http://schemas.openxmlformats.org/officeDocument/2006/relationships/hyperlink" Target="http://5stardata.info/" TargetMode="External"/><Relationship Id="rId12" Type="http://schemas.openxmlformats.org/officeDocument/2006/relationships/hyperlink" Target="http://europa.eu/rapid/press-release_MEMO-11-891_en.htm?locale=enropean-commission-launches-open-data-strategy-for-europe/" TargetMode="External"/><Relationship Id="rId17" Type="http://schemas.openxmlformats.org/officeDocument/2006/relationships/hyperlink" Target="http://www.whitehouse.gov/the-press-office/2013/05/09/executive-order-making-open-and-machine-readable-new-default-government-" TargetMode="External"/><Relationship Id="rId25" Type="http://schemas.openxmlformats.org/officeDocument/2006/relationships/hyperlink" Target="http://epsiplatform.eu/content/public-consultation-psi-directive-review" TargetMode="External"/><Relationship Id="rId2" Type="http://schemas.openxmlformats.org/officeDocument/2006/relationships/notesSlide" Target="../notesSlides/notesSlide42.xml"/><Relationship Id="rId16" Type="http://schemas.openxmlformats.org/officeDocument/2006/relationships/hyperlink" Target="http://uk.fm.dk/publications/2012/good-basic-data-for-everyone/" TargetMode="External"/><Relationship Id="rId20" Type="http://schemas.openxmlformats.org/officeDocument/2006/relationships/hyperlink" Target="https://www.gov.uk/government/publications/open-data-charter/g8-open-data-charter-and-technical-annex" TargetMode="External"/><Relationship Id="rId1" Type="http://schemas.openxmlformats.org/officeDocument/2006/relationships/slideLayout" Target="../slideLayouts/slideLayout3.xml"/><Relationship Id="rId6" Type="http://schemas.openxmlformats.org/officeDocument/2006/relationships/hyperlink" Target="http://www.w3.org/DesignIssues/LinkedData" TargetMode="External"/><Relationship Id="rId11" Type="http://schemas.openxmlformats.org/officeDocument/2006/relationships/hyperlink" Target="http://blog.okfn.org/2011/12/12/european-commission-launches-open-data-strategy-for-europe/" TargetMode="External"/><Relationship Id="rId24" Type="http://schemas.openxmlformats.org/officeDocument/2006/relationships/hyperlink" Target="http://eur-lex.europa.eu/LexUriServ/LexUriServ.do?uri=COM:2011:0877:FIN:EN:PDF" TargetMode="External"/><Relationship Id="rId5" Type="http://schemas.openxmlformats.org/officeDocument/2006/relationships/hyperlink" Target="http://opengovernmentdata.org/" TargetMode="External"/><Relationship Id="rId15" Type="http://schemas.openxmlformats.org/officeDocument/2006/relationships/hyperlink" Target="http://data.gov.uk/sites/default/files/Open_data_White_Paper.pdf" TargetMode="External"/><Relationship Id="rId23" Type="http://schemas.openxmlformats.org/officeDocument/2006/relationships/hyperlink" Target="http://ec.europa.eu/information_society/policy/psi/revision_directive/index_en.htm" TargetMode="External"/><Relationship Id="rId10" Type="http://schemas.openxmlformats.org/officeDocument/2006/relationships/hyperlink" Target="http://ec.europa.eu/digital-agenda/en/public-sector-information-raw-data-new-services-and-products" TargetMode="External"/><Relationship Id="rId19" Type="http://schemas.openxmlformats.org/officeDocument/2006/relationships/hyperlink" Target="http://www.epsiplatform.eu/content/france-outlines-open-data-strategy" TargetMode="External"/><Relationship Id="rId4" Type="http://schemas.openxmlformats.org/officeDocument/2006/relationships/hyperlink" Target="http://opendatahandbook.org/en/what-is-open-data/" TargetMode="External"/><Relationship Id="rId9" Type="http://schemas.openxmlformats.org/officeDocument/2006/relationships/hyperlink" Target="https://joinup.ec.europa.eu/node/72473" TargetMode="External"/><Relationship Id="rId14" Type="http://schemas.openxmlformats.org/officeDocument/2006/relationships/hyperlink" Target="http://eur-lex.europa.eu/LexUriServ/LexUriServ.do?uri=OJ:L:2011:330:0039:0042:EN:PDF" TargetMode="External"/><Relationship Id="rId22" Type="http://schemas.openxmlformats.org/officeDocument/2006/relationships/hyperlink" Target="https://ec.europa.eu/digital-agenda/en/implementation-public-sector-information-directive-member-stat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thegreenland.eu/2013/07/danis-dash/" TargetMode="External"/><Relationship Id="rId7"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gov.uk/government/uploads/system/uploads/attachment_data/file/198905/bis-13-743-market-assessment-of-public-sector-information.pdf"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gov.uk/government/publications/open-data-charter/g8-open-data-charter-and-technical-annex" TargetMode="External"/><Relationship Id="rId7"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opendatahandbook.org/" TargetMode="External"/><Relationship Id="rId5" Type="http://schemas.openxmlformats.org/officeDocument/2006/relationships/hyperlink" Target="http://content.openspending.org/resources/handbook/spending-data-handbook.pdf" TargetMode="External"/><Relationship Id="rId10" Type="http://schemas.openxmlformats.org/officeDocument/2006/relationships/image" Target="../media/image38.png"/><Relationship Id="rId4" Type="http://schemas.openxmlformats.org/officeDocument/2006/relationships/hyperlink" Target="http://issuu.com/semwebcomp/docs/ogd_weissbuch_2011_web" TargetMode="External"/><Relationship Id="rId9" Type="http://schemas.openxmlformats.org/officeDocument/2006/relationships/image" Target="../media/image37.png"/></Relationships>
</file>

<file path=ppt/slides/_rels/slide45.xml.rels><?xml version="1.0" encoding="UTF-8" standalone="yes"?>
<Relationships xmlns="http://schemas.openxmlformats.org/package/2006/relationships"><Relationship Id="rId8" Type="http://schemas.openxmlformats.org/officeDocument/2006/relationships/hyperlink" Target="http://www.homerproject.eu/" TargetMode="External"/><Relationship Id="rId13" Type="http://schemas.openxmlformats.org/officeDocument/2006/relationships/image" Target="../media/image41.png"/><Relationship Id="rId18" Type="http://schemas.openxmlformats.org/officeDocument/2006/relationships/image" Target="../media/image46.jpeg"/><Relationship Id="rId3" Type="http://schemas.openxmlformats.org/officeDocument/2006/relationships/hyperlink" Target="http://www.theodi.org/" TargetMode="External"/><Relationship Id="rId7" Type="http://schemas.openxmlformats.org/officeDocument/2006/relationships/hyperlink" Target="http://www.w3.org/egov/wiki/Main_Page" TargetMode="External"/><Relationship Id="rId12" Type="http://schemas.openxmlformats.org/officeDocument/2006/relationships/image" Target="../media/image40.jpeg"/><Relationship Id="rId17" Type="http://schemas.openxmlformats.org/officeDocument/2006/relationships/image" Target="../media/image45.png"/><Relationship Id="rId2" Type="http://schemas.openxmlformats.org/officeDocument/2006/relationships/notesSlide" Target="../notesSlides/notesSlide45.xml"/><Relationship Id="rId16"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hyperlink" Target="http://epsiplatform.eu/" TargetMode="External"/><Relationship Id="rId11" Type="http://schemas.openxmlformats.org/officeDocument/2006/relationships/image" Target="../media/image39.png"/><Relationship Id="rId5" Type="http://schemas.openxmlformats.org/officeDocument/2006/relationships/hyperlink" Target="http://www.engagedata.eu/" TargetMode="External"/><Relationship Id="rId15" Type="http://schemas.openxmlformats.org/officeDocument/2006/relationships/image" Target="../media/image43.gif"/><Relationship Id="rId10" Type="http://schemas.openxmlformats.org/officeDocument/2006/relationships/hyperlink" Target="http://data.worldbank.org/" TargetMode="External"/><Relationship Id="rId4" Type="http://schemas.openxmlformats.org/officeDocument/2006/relationships/hyperlink" Target="http://okfn.org/" TargetMode="External"/><Relationship Id="rId9" Type="http://schemas.openxmlformats.org/officeDocument/2006/relationships/hyperlink" Target="http://www.webfoundation.org/" TargetMode="External"/><Relationship Id="rId14" Type="http://schemas.openxmlformats.org/officeDocument/2006/relationships/image" Target="../media/image42.jpeg"/></Relationships>
</file>

<file path=ppt/slides/_rels/slide46.xml.rels><?xml version="1.0" encoding="UTF-8" standalone="yes"?>
<Relationships xmlns="http://schemas.openxmlformats.org/package/2006/relationships"><Relationship Id="rId8"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3" Type="http://schemas.openxmlformats.org/officeDocument/2006/relationships/hyperlink" Target="https://twitter.com/OpenDataSupport" TargetMode="External"/><Relationship Id="rId3"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7" Type="http://schemas.openxmlformats.org/officeDocument/2006/relationships/hyperlink" Target="http://www.opendatasupport.eu/" TargetMode="External"/><Relationship Id="rId12" Type="http://schemas.openxmlformats.org/officeDocument/2006/relationships/image" Target="../media/image50.gif"/><Relationship Id="rId2" Type="http://schemas.openxmlformats.org/officeDocument/2006/relationships/notesSlide" Target="../notesSlides/notesSlide46.xml"/><Relationship Id="rId16" Type="http://schemas.openxmlformats.org/officeDocument/2006/relationships/hyperlink" Target="mailto:contact@opendatasupport.eu" TargetMode="Externa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5" Type="http://schemas.openxmlformats.org/officeDocument/2006/relationships/hyperlink" Target="http://www.slideshare.net/OpenDataSupport" TargetMode="External"/><Relationship Id="rId15" Type="http://schemas.openxmlformats.org/officeDocument/2006/relationships/image" Target="../media/image51.png"/><Relationship Id="rId10" Type="http://schemas.openxmlformats.org/officeDocument/2006/relationships/hyperlink" Target="http://www.linkedin.com/groups/Open-Data-Support-4859070?gid=4859070&amp;mostPopular=&amp;trk=tyah" TargetMode="External"/><Relationship Id="rId4" Type="http://schemas.openxmlformats.org/officeDocument/2006/relationships/image" Target="../media/image47.jpeg"/><Relationship Id="rId9" Type="http://schemas.openxmlformats.org/officeDocument/2006/relationships/image" Target="../media/image49.png"/><Relationship Id="rId14" Type="http://schemas.openxmlformats.org/officeDocument/2006/relationships/hyperlink" Target="http://joinup.ec.europa.e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data.gov.uk/dat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w3.org/TR/2014/REC-vocab-dcat-20140116/#class-datas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open-data.europa.eu/en/data/dataset/6piCoKw0CB8c6hQdctplNg" TargetMode="External"/><Relationship Id="rId4" Type="http://schemas.openxmlformats.org/officeDocument/2006/relationships/hyperlink" Target="https://eportal.eba.europa.eu/ci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noProof="0" dirty="0" smtClean="0"/>
              <a:t>Training Module 1.1</a:t>
            </a:r>
            <a:r>
              <a:rPr lang="en-GB" sz="1400" i="0" noProof="0" dirty="0" smtClean="0"/>
              <a:t/>
            </a:r>
            <a:br>
              <a:rPr lang="en-GB" sz="1400" i="0" noProof="0" dirty="0" smtClean="0"/>
            </a:br>
            <a:r>
              <a:rPr lang="en-GB" sz="1800" i="0" noProof="0" dirty="0" smtClean="0"/>
              <a:t/>
            </a:r>
            <a:br>
              <a:rPr lang="en-GB" sz="1800" i="0" noProof="0" dirty="0" smtClean="0"/>
            </a:br>
            <a:r>
              <a:rPr lang="en-GB" sz="1800" i="0" noProof="0" dirty="0" smtClean="0"/>
              <a:t/>
            </a:r>
            <a:br>
              <a:rPr lang="en-GB" sz="1800" i="0" noProof="0" dirty="0" smtClean="0"/>
            </a:br>
            <a:r>
              <a:rPr lang="en-GB" i="0" noProof="0" dirty="0" smtClean="0">
                <a:latin typeface="Bradley Hand ITC" pitchFamily="66" charset="0"/>
              </a:rPr>
              <a:t/>
            </a:r>
            <a:br>
              <a:rPr lang="en-GB" i="0" noProof="0" dirty="0" smtClean="0">
                <a:latin typeface="Bradley Hand ITC" pitchFamily="66" charset="0"/>
              </a:rPr>
            </a:br>
            <a:r>
              <a:rPr lang="en-GB" sz="5400" i="0" noProof="0" dirty="0" smtClean="0">
                <a:latin typeface="Bradley Hand ITC" pitchFamily="66" charset="0"/>
              </a:rPr>
              <a:t>Open Government </a:t>
            </a:r>
            <a:r>
              <a:rPr lang="en-GB" sz="5400" i="0" dirty="0" smtClean="0">
                <a:latin typeface="Bradley Hand ITC" pitchFamily="66" charset="0"/>
              </a:rPr>
              <a:t>Data &amp; the </a:t>
            </a:r>
            <a:r>
              <a:rPr lang="en-GB" sz="5400" i="0" dirty="0">
                <a:latin typeface="Bradley Hand ITC" pitchFamily="66" charset="0"/>
              </a:rPr>
              <a:t>PSI Directive </a:t>
            </a:r>
            <a:endParaRPr lang="en-GB" sz="5400" i="0" noProof="0" dirty="0" smtClean="0">
              <a:latin typeface="Bradley Hand ITC" pitchFamily="66" charset="0"/>
            </a:endParaRPr>
          </a:p>
        </p:txBody>
      </p:sp>
      <p:sp>
        <p:nvSpPr>
          <p:cNvPr id="3"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What is Linked Data?</a:t>
            </a:r>
          </a:p>
        </p:txBody>
      </p:sp>
      <p:sp>
        <p:nvSpPr>
          <p:cNvPr id="3" name="Content Placeholder 2"/>
          <p:cNvSpPr>
            <a:spLocks noGrp="1"/>
          </p:cNvSpPr>
          <p:nvPr>
            <p:ph sz="quarter" idx="15"/>
          </p:nvPr>
        </p:nvSpPr>
        <p:spPr/>
        <p:txBody>
          <a:bodyPr/>
          <a:lstStyle/>
          <a:p>
            <a:r>
              <a:rPr lang="en-GB" i="1" noProof="0" dirty="0" smtClean="0">
                <a:solidFill>
                  <a:schemeClr val="accent1"/>
                </a:solidFill>
              </a:rPr>
              <a:t>“Linked Data is about publishing and connecting structured data on the Web, using standard Web technologies to make the connections readable by computers, enabling data from different sources to be connected and queried allowing for better interpretation and analysis.”</a:t>
            </a:r>
          </a:p>
          <a:p>
            <a:endParaRPr lang="en-GB" sz="1800" noProof="0" dirty="0" smtClean="0"/>
          </a:p>
          <a:p>
            <a:r>
              <a:rPr lang="en-GB" sz="1800" noProof="0" dirty="0" smtClean="0"/>
              <a:t>Tim Berners-Lee outlined four principles of Linked Data:</a:t>
            </a:r>
          </a:p>
          <a:p>
            <a:pPr lvl="1" indent="-273600"/>
            <a:r>
              <a:rPr lang="en-GB" sz="1800" noProof="0" dirty="0"/>
              <a:t>Use URIs as names for </a:t>
            </a:r>
            <a:r>
              <a:rPr lang="en-GB" sz="1800" noProof="0" dirty="0" smtClean="0"/>
              <a:t>things.</a:t>
            </a:r>
            <a:endParaRPr lang="en-GB" sz="1800" noProof="0" dirty="0"/>
          </a:p>
          <a:p>
            <a:pPr lvl="1" indent="-273600"/>
            <a:r>
              <a:rPr lang="en-GB" sz="1800" noProof="0" dirty="0"/>
              <a:t>Use HTTP URIs so that people can look up those names.</a:t>
            </a:r>
          </a:p>
          <a:p>
            <a:pPr lvl="1" indent="-273600"/>
            <a:r>
              <a:rPr lang="en-GB" sz="1800" noProof="0" dirty="0"/>
              <a:t>When someone looks up a URI, provide useful information, using the standards (RDF*, SPARQL</a:t>
            </a:r>
            <a:r>
              <a:rPr lang="en-GB" sz="1800" noProof="0" dirty="0" smtClean="0"/>
              <a:t>).</a:t>
            </a:r>
            <a:endParaRPr lang="en-GB" sz="1800" noProof="0" dirty="0"/>
          </a:p>
          <a:p>
            <a:pPr lvl="1" indent="-273600"/>
            <a:r>
              <a:rPr lang="en-GB" sz="1800" noProof="0" dirty="0"/>
              <a:t>Include links to other URIs, so that they can discover more things</a:t>
            </a:r>
            <a:r>
              <a:rPr lang="en-GB" sz="1800" noProof="0" dirty="0" smtClean="0"/>
              <a:t>.</a:t>
            </a:r>
            <a:endParaRPr lang="en-GB" sz="18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10</a:t>
            </a:fld>
            <a:endParaRPr lang="en-GB" dirty="0"/>
          </a:p>
        </p:txBody>
      </p:sp>
    </p:spTree>
    <p:extLst>
      <p:ext uri="{BB962C8B-B14F-4D97-AF65-F5344CB8AC3E}">
        <p14:creationId xmlns:p14="http://schemas.microsoft.com/office/powerpoint/2010/main" val="3714575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629" y="2276872"/>
            <a:ext cx="4896544" cy="212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dirty="0"/>
              <a:t>Open </a:t>
            </a:r>
            <a:r>
              <a:rPr lang="en-GB" noProof="0" dirty="0" smtClean="0"/>
              <a:t>Government Data </a:t>
            </a:r>
            <a:r>
              <a:rPr lang="en-GB" noProof="0" dirty="0"/>
              <a:t>and Linked Data</a:t>
            </a:r>
          </a:p>
        </p:txBody>
      </p:sp>
      <p:sp>
        <p:nvSpPr>
          <p:cNvPr id="3" name="Content Placeholder 2"/>
          <p:cNvSpPr>
            <a:spLocks noGrp="1"/>
          </p:cNvSpPr>
          <p:nvPr>
            <p:ph sz="quarter" idx="15"/>
          </p:nvPr>
        </p:nvSpPr>
        <p:spPr>
          <a:xfrm>
            <a:off x="533400" y="1752600"/>
            <a:ext cx="8077200" cy="812304"/>
          </a:xfrm>
        </p:spPr>
        <p:txBody>
          <a:bodyPr/>
          <a:lstStyle/>
          <a:p>
            <a:r>
              <a:rPr lang="en-GB" noProof="0" dirty="0" smtClean="0"/>
              <a:t>The five stars of Linked Open Data</a:t>
            </a:r>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11</a:t>
            </a:fld>
            <a:endParaRPr lang="en-GB"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4080" y="1072249"/>
            <a:ext cx="2999518" cy="82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0011" y="1988840"/>
            <a:ext cx="2847656" cy="123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7451" y="3337567"/>
            <a:ext cx="3386311" cy="48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3" y="4852984"/>
            <a:ext cx="5256584" cy="1555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ight Arrow 16"/>
          <p:cNvSpPr/>
          <p:nvPr/>
        </p:nvSpPr>
        <p:spPr bwMode="ltGray">
          <a:xfrm>
            <a:off x="5301107" y="2780928"/>
            <a:ext cx="575399" cy="238028"/>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9" name="Right Arrow 18"/>
          <p:cNvSpPr/>
          <p:nvPr/>
        </p:nvSpPr>
        <p:spPr bwMode="ltGray">
          <a:xfrm rot="2669919">
            <a:off x="4345287" y="3915081"/>
            <a:ext cx="267290" cy="179966"/>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20" name="Right Arrow 19"/>
          <p:cNvSpPr/>
          <p:nvPr/>
        </p:nvSpPr>
        <p:spPr bwMode="ltGray">
          <a:xfrm rot="5400000">
            <a:off x="2519773" y="4397504"/>
            <a:ext cx="504056" cy="238028"/>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4008" y="4005064"/>
            <a:ext cx="4372842" cy="1526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bwMode="ltGray">
          <a:xfrm>
            <a:off x="4355976" y="6093296"/>
            <a:ext cx="316835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9"/>
              </a:rPr>
              <a:t>http://www.slideshare.net/OpenDataSupport/introduction-to-linked-data-23402165</a:t>
            </a:r>
            <a:endParaRPr lang="en-GB" sz="1200" dirty="0" smtClean="0">
              <a:solidFill>
                <a:schemeClr val="tx1"/>
              </a:solidFill>
            </a:endParaRPr>
          </a:p>
        </p:txBody>
      </p:sp>
      <p:sp>
        <p:nvSpPr>
          <p:cNvPr id="7" name="Rectangle 6"/>
          <p:cNvSpPr/>
          <p:nvPr/>
        </p:nvSpPr>
        <p:spPr bwMode="ltGray">
          <a:xfrm>
            <a:off x="395536" y="2276872"/>
            <a:ext cx="4735637" cy="12153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6" name="Right Arrow 5"/>
          <p:cNvSpPr/>
          <p:nvPr/>
        </p:nvSpPr>
        <p:spPr bwMode="ltGray">
          <a:xfrm rot="19277193">
            <a:off x="4846198" y="1816499"/>
            <a:ext cx="1150798" cy="238028"/>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8" name="Right Arrow 17"/>
          <p:cNvSpPr/>
          <p:nvPr/>
        </p:nvSpPr>
        <p:spPr bwMode="ltGray">
          <a:xfrm rot="435334">
            <a:off x="4507168" y="3373170"/>
            <a:ext cx="782039" cy="238028"/>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870" y="2314972"/>
            <a:ext cx="350738" cy="350738"/>
          </a:xfrm>
          <a:prstGeom prst="rect">
            <a:avLst/>
          </a:prstGeom>
        </p:spPr>
      </p:pic>
    </p:spTree>
    <p:extLst>
      <p:ext uri="{BB962C8B-B14F-4D97-AF65-F5344CB8AC3E}">
        <p14:creationId xmlns:p14="http://schemas.microsoft.com/office/powerpoint/2010/main" val="1230497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dirty="0" smtClean="0"/>
              <a:t>Linked (open) government data – value proposition</a:t>
            </a:r>
            <a:endParaRPr lang="en-GB" sz="2800" b="0" dirty="0">
              <a:solidFill>
                <a:srgbClr val="92D050"/>
              </a:solidFill>
            </a:endParaRPr>
          </a:p>
        </p:txBody>
      </p:sp>
      <p:sp>
        <p:nvSpPr>
          <p:cNvPr id="3" name="Text Placeholder 2"/>
          <p:cNvSpPr>
            <a:spLocks noGrp="1"/>
          </p:cNvSpPr>
          <p:nvPr>
            <p:ph sz="quarter" idx="15"/>
          </p:nvPr>
        </p:nvSpPr>
        <p:spPr/>
        <p:txBody>
          <a:bodyPr/>
          <a:lstStyle/>
          <a:p>
            <a:pPr marL="342900" lvl="1" indent="-342900">
              <a:buFont typeface="Arial" panose="020B0604020202020204" pitchFamily="34" charset="0"/>
              <a:buChar char="•"/>
            </a:pPr>
            <a:r>
              <a:rPr lang="en-GB" b="1" dirty="0" smtClean="0"/>
              <a:t>Flexible </a:t>
            </a:r>
            <a:r>
              <a:rPr lang="en-GB" b="1" dirty="0"/>
              <a:t>data integration:</a:t>
            </a:r>
            <a:r>
              <a:rPr lang="en-GB" dirty="0"/>
              <a:t> LOGD facilitates data integration and enables the interconnection of previously disparate government datasets.</a:t>
            </a:r>
          </a:p>
          <a:p>
            <a:pPr marL="342900" lvl="1" indent="-342900">
              <a:buFont typeface="Arial" panose="020B0604020202020204" pitchFamily="34" charset="0"/>
              <a:buChar char="•"/>
            </a:pPr>
            <a:r>
              <a:rPr lang="en-GB" b="1" dirty="0"/>
              <a:t>Increase in data quality:</a:t>
            </a:r>
            <a:r>
              <a:rPr lang="en-GB" dirty="0"/>
              <a:t> The increased (re)use of LOGD triggers a growing demand to improve data quality. Through crowd-sourcing and self-service mechanisms, errors are progressively corrected.</a:t>
            </a:r>
          </a:p>
          <a:p>
            <a:pPr marL="342900" lvl="1" indent="-342900">
              <a:buFont typeface="Arial" panose="020B0604020202020204" pitchFamily="34" charset="0"/>
              <a:buChar char="•"/>
            </a:pPr>
            <a:r>
              <a:rPr lang="en-GB" b="1" dirty="0"/>
              <a:t>New services:</a:t>
            </a:r>
            <a:r>
              <a:rPr lang="en-GB" dirty="0"/>
              <a:t> The availability of LOGD gives rise to new services offered by the public and/or private sector.</a:t>
            </a:r>
          </a:p>
          <a:p>
            <a:pPr marL="342900" lvl="1" indent="-342900">
              <a:buFont typeface="Arial" panose="020B0604020202020204" pitchFamily="34" charset="0"/>
              <a:buChar char="•"/>
            </a:pPr>
            <a:r>
              <a:rPr lang="en-GB" b="1" dirty="0"/>
              <a:t>Cost reduction:</a:t>
            </a:r>
            <a:r>
              <a:rPr lang="en-GB" dirty="0"/>
              <a:t> The reuse of LOGD in </a:t>
            </a:r>
            <a:r>
              <a:rPr lang="en-GB" dirty="0" smtClean="0"/>
              <a:t>e-Government </a:t>
            </a:r>
            <a:r>
              <a:rPr lang="en-GB" dirty="0"/>
              <a:t>applications leads to considerable cost reductions.</a:t>
            </a:r>
          </a:p>
          <a:p>
            <a:endParaRPr lang="en-GB" dirty="0"/>
          </a:p>
        </p:txBody>
      </p:sp>
      <p:sp>
        <p:nvSpPr>
          <p:cNvPr id="5" name="Slide Number Placeholder 4"/>
          <p:cNvSpPr>
            <a:spLocks noGrp="1"/>
          </p:cNvSpPr>
          <p:nvPr>
            <p:ph type="sldNum" sz="quarter" idx="18"/>
          </p:nvPr>
        </p:nvSpPr>
        <p:spPr/>
        <p:txBody>
          <a:bodyPr/>
          <a:lstStyle/>
          <a:p>
            <a:pPr algn="r">
              <a:defRPr/>
            </a:pPr>
            <a:fld id="{396CDD1B-50E0-44E8-82B7-F85F69F6D40C}" type="slidenum">
              <a:rPr lang="en-GB" smtClean="0"/>
              <a:pPr algn="r">
                <a:defRPr/>
              </a:pPr>
              <a:t>12</a:t>
            </a:fld>
            <a:endParaRPr lang="en-GB" dirty="0"/>
          </a:p>
        </p:txBody>
      </p:sp>
      <p:sp>
        <p:nvSpPr>
          <p:cNvPr id="6" name="Rectangle 5"/>
          <p:cNvSpPr/>
          <p:nvPr/>
        </p:nvSpPr>
        <p:spPr bwMode="ltGray">
          <a:xfrm>
            <a:off x="3923928" y="5517232"/>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68344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questions</a:t>
            </a:r>
            <a:endParaRPr lang="en-GB" dirty="0"/>
          </a:p>
        </p:txBody>
      </p:sp>
      <p:sp>
        <p:nvSpPr>
          <p:cNvPr id="3" name="Content Placeholder 2"/>
          <p:cNvSpPr>
            <a:spLocks noGrp="1"/>
          </p:cNvSpPr>
          <p:nvPr>
            <p:ph sz="quarter" idx="15"/>
          </p:nvPr>
        </p:nvSpPr>
        <p:spPr>
          <a:xfrm>
            <a:off x="1547664" y="1752600"/>
            <a:ext cx="7062936" cy="4419600"/>
          </a:xfrm>
        </p:spPr>
        <p:txBody>
          <a:bodyPr/>
          <a:lstStyle/>
          <a:p>
            <a:pPr marL="0" lvl="1" indent="0">
              <a:buClr>
                <a:srgbClr val="000000"/>
              </a:buClr>
              <a:buNone/>
            </a:pPr>
            <a:r>
              <a:rPr lang="en-GB" dirty="0">
                <a:solidFill>
                  <a:srgbClr val="000000"/>
                </a:solidFill>
              </a:rPr>
              <a:t>Some public agencies are sceptical towards </a:t>
            </a:r>
            <a:r>
              <a:rPr lang="en-GB" dirty="0" smtClean="0">
                <a:solidFill>
                  <a:srgbClr val="000000"/>
                </a:solidFill>
              </a:rPr>
              <a:t>Open Government </a:t>
            </a:r>
            <a:r>
              <a:rPr lang="en-GB" dirty="0">
                <a:solidFill>
                  <a:srgbClr val="000000"/>
                </a:solidFill>
              </a:rPr>
              <a:t>Data, because opening-up data results in a loss of revenue. How would you deal with this in your country</a:t>
            </a:r>
            <a:r>
              <a:rPr lang="en-GB" dirty="0" smtClean="0">
                <a:solidFill>
                  <a:srgbClr val="000000"/>
                </a:solidFill>
              </a:rPr>
              <a:t>?</a:t>
            </a:r>
          </a:p>
          <a:p>
            <a:pPr marL="0" lvl="1" indent="0">
              <a:buClr>
                <a:srgbClr val="000000"/>
              </a:buClr>
              <a:buNone/>
            </a:pPr>
            <a:endParaRPr lang="en-GB" dirty="0">
              <a:solidFill>
                <a:srgbClr val="000000"/>
              </a:solidFill>
            </a:endParaRPr>
          </a:p>
          <a:p>
            <a:pPr marL="0" lvl="1" indent="0">
              <a:buClr>
                <a:srgbClr val="000000"/>
              </a:buClr>
              <a:buNone/>
            </a:pPr>
            <a:r>
              <a:rPr lang="en-GB" dirty="0" smtClean="0">
                <a:solidFill>
                  <a:srgbClr val="000000"/>
                </a:solidFill>
              </a:rPr>
              <a:t>What are, in your opinion, the expected benefits and pitfalls of Open Government Data?</a:t>
            </a:r>
          </a:p>
          <a:p>
            <a:pPr marL="0" lvl="1" indent="0">
              <a:buClr>
                <a:srgbClr val="000000"/>
              </a:buClr>
              <a:buNone/>
            </a:pPr>
            <a:endParaRPr lang="en-GB" dirty="0">
              <a:solidFill>
                <a:srgbClr val="000000"/>
              </a:solidFill>
            </a:endParaRPr>
          </a:p>
          <a:p>
            <a:pPr marL="0" lvl="1" indent="0">
              <a:buClr>
                <a:srgbClr val="000000"/>
              </a:buClr>
              <a:buNone/>
            </a:pPr>
            <a:r>
              <a:rPr lang="en-GB" dirty="0" smtClean="0">
                <a:solidFill>
                  <a:srgbClr val="000000"/>
                </a:solidFill>
              </a:rPr>
              <a:t>Can you think of possible value-added applications and services based on Open Government Data? </a:t>
            </a:r>
            <a:endParaRPr lang="en-GB" dirty="0">
              <a:solidFill>
                <a:srgbClr val="000000"/>
              </a:solidFill>
            </a:endParaRP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13</a:t>
            </a:fld>
            <a:endParaRPr lang="en-GB" dirty="0"/>
          </a:p>
        </p:txBody>
      </p:sp>
      <p:pic>
        <p:nvPicPr>
          <p:cNvPr id="1026"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771967"/>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2198" y="2553284"/>
            <a:ext cx="1277888" cy="184666"/>
          </a:xfrm>
          <a:prstGeom prst="rect">
            <a:avLst/>
          </a:prstGeom>
        </p:spPr>
        <p:txBody>
          <a:bodyPr wrap="square">
            <a:spAutoFit/>
          </a:bodyPr>
          <a:lstStyle/>
          <a:p>
            <a:r>
              <a:rPr lang="en-GB" sz="600" dirty="0"/>
              <a:t> http://www.visualpharm.com</a:t>
            </a:r>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3183097"/>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3964414"/>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4407233"/>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5188550"/>
            <a:ext cx="1277888" cy="184666"/>
          </a:xfrm>
          <a:prstGeom prst="rect">
            <a:avLst/>
          </a:prstGeom>
        </p:spPr>
        <p:txBody>
          <a:bodyPr wrap="square">
            <a:spAutoFit/>
          </a:bodyPr>
          <a:lstStyle/>
          <a:p>
            <a:r>
              <a:rPr lang="en-GB" sz="600" dirty="0"/>
              <a:t> http://www.visualpharm.com</a:t>
            </a:r>
          </a:p>
        </p:txBody>
      </p:sp>
      <p:sp>
        <p:nvSpPr>
          <p:cNvPr id="11" name="Title 5"/>
          <p:cNvSpPr txBox="1">
            <a:spLocks/>
          </p:cNvSpPr>
          <p:nvPr/>
        </p:nvSpPr>
        <p:spPr>
          <a:xfrm>
            <a:off x="605408" y="5538936"/>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smtClean="0">
                <a:solidFill>
                  <a:schemeClr val="accent1"/>
                </a:solidFill>
                <a:latin typeface="Bradley Hand ITC" pitchFamily="66" charset="0"/>
              </a:rPr>
              <a:t>Take also the online test </a:t>
            </a:r>
            <a:r>
              <a:rPr lang="en-GB" sz="4000" i="0" dirty="0" smtClean="0">
                <a:solidFill>
                  <a:schemeClr val="accent1"/>
                </a:solidFill>
                <a:latin typeface="Bradley Hand ITC" pitchFamily="66" charset="0"/>
                <a:hlinkClick r:id="rId4"/>
              </a:rPr>
              <a:t>here</a:t>
            </a:r>
            <a:r>
              <a:rPr lang="en-GB" sz="4000" i="0" dirty="0" smtClean="0">
                <a:solidFill>
                  <a:schemeClr val="accent1"/>
                </a:solidFill>
                <a:latin typeface="Bradley Hand ITC" pitchFamily="66" charset="0"/>
              </a:rPr>
              <a:t>!</a:t>
            </a:r>
            <a:endParaRPr lang="en-GB" sz="4000" b="0" dirty="0" smtClean="0"/>
          </a:p>
        </p:txBody>
      </p:sp>
    </p:spTree>
    <p:extLst>
      <p:ext uri="{BB962C8B-B14F-4D97-AF65-F5344CB8AC3E}">
        <p14:creationId xmlns:p14="http://schemas.microsoft.com/office/powerpoint/2010/main" val="1547282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2736304"/>
          </a:xfrm>
        </p:spPr>
        <p:txBody>
          <a:bodyPr/>
          <a:lstStyle/>
          <a:p>
            <a:r>
              <a:rPr lang="en-GB" sz="7200" i="0" noProof="0" dirty="0" smtClean="0">
                <a:solidFill>
                  <a:schemeClr val="accent1"/>
                </a:solidFill>
                <a:latin typeface="Bradley Hand ITC" pitchFamily="66" charset="0"/>
              </a:rPr>
              <a:t>Open Government Data Policies</a:t>
            </a:r>
            <a:br>
              <a:rPr lang="en-GB" sz="7200" i="0" noProof="0" dirty="0" smtClean="0">
                <a:solidFill>
                  <a:schemeClr val="accent1"/>
                </a:solidFill>
                <a:latin typeface="Bradley Hand ITC" pitchFamily="66" charset="0"/>
              </a:rPr>
            </a:br>
            <a:endParaRPr lang="en-GB" b="0" noProof="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14</a:t>
            </a:fld>
            <a:endParaRPr lang="en-GB" dirty="0"/>
          </a:p>
        </p:txBody>
      </p:sp>
    </p:spTree>
    <p:extLst>
      <p:ext uri="{BB962C8B-B14F-4D97-AF65-F5344CB8AC3E}">
        <p14:creationId xmlns:p14="http://schemas.microsoft.com/office/powerpoint/2010/main" val="540416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European Commission Open </a:t>
            </a:r>
            <a:r>
              <a:rPr lang="en-GB" noProof="0" dirty="0"/>
              <a:t>Data </a:t>
            </a:r>
            <a:r>
              <a:rPr lang="en-GB" noProof="0" dirty="0" smtClean="0"/>
              <a:t>policy</a:t>
            </a:r>
            <a:endParaRPr lang="en-GB" noProof="0" dirty="0"/>
          </a:p>
        </p:txBody>
      </p:sp>
      <p:sp>
        <p:nvSpPr>
          <p:cNvPr id="3" name="Content Placeholder 2"/>
          <p:cNvSpPr>
            <a:spLocks noGrp="1"/>
          </p:cNvSpPr>
          <p:nvPr>
            <p:ph sz="quarter" idx="15"/>
          </p:nvPr>
        </p:nvSpPr>
        <p:spPr/>
        <p:txBody>
          <a:bodyPr/>
          <a:lstStyle/>
          <a:p>
            <a:r>
              <a:rPr lang="en-GB" sz="1600" noProof="0" dirty="0" smtClean="0"/>
              <a:t>Focus on generating value through reuse of a specific type of data – public sector information, sometimes also referred to as government data</a:t>
            </a:r>
          </a:p>
          <a:p>
            <a:pPr lvl="1" indent="-273600"/>
            <a:r>
              <a:rPr lang="en-GB" sz="1600" noProof="0" dirty="0"/>
              <a:t>Significant potential for </a:t>
            </a:r>
            <a:r>
              <a:rPr lang="en-GB" sz="1600" noProof="0" dirty="0" smtClean="0"/>
              <a:t>reuse </a:t>
            </a:r>
            <a:r>
              <a:rPr lang="en-GB" sz="1600" noProof="0" dirty="0"/>
              <a:t>in new products and </a:t>
            </a:r>
            <a:r>
              <a:rPr lang="en-GB" sz="1600" noProof="0" dirty="0" smtClean="0"/>
              <a:t>services</a:t>
            </a:r>
            <a:r>
              <a:rPr lang="en-GB" sz="1600" noProof="0" dirty="0"/>
              <a:t>;</a:t>
            </a:r>
            <a:r>
              <a:rPr lang="en-GB" sz="1600" noProof="0" dirty="0" smtClean="0"/>
              <a:t> </a:t>
            </a:r>
            <a:endParaRPr lang="en-GB" sz="1600" noProof="0" dirty="0"/>
          </a:p>
          <a:p>
            <a:pPr lvl="1" indent="-273600"/>
            <a:r>
              <a:rPr lang="en-GB" sz="1600" noProof="0" dirty="0"/>
              <a:t>Addressing societal challenges –discover new and innovative solutions;</a:t>
            </a:r>
          </a:p>
          <a:p>
            <a:pPr lvl="1" indent="-273600"/>
            <a:r>
              <a:rPr lang="en-GB" sz="1600" noProof="0" dirty="0"/>
              <a:t>Achieving efficiency gains inside and between public administrations;</a:t>
            </a:r>
          </a:p>
          <a:p>
            <a:pPr lvl="1" indent="-273600"/>
            <a:r>
              <a:rPr lang="en-GB" sz="1600" noProof="0" dirty="0"/>
              <a:t>Fostering participation of citizens and increasing transparency of government.</a:t>
            </a:r>
          </a:p>
          <a:p>
            <a:pPr indent="0"/>
            <a:r>
              <a:rPr lang="en-GB" sz="1600" noProof="0" dirty="0" smtClean="0"/>
              <a:t>Concrete measures:</a:t>
            </a:r>
          </a:p>
          <a:p>
            <a:pPr lvl="1" indent="-273600"/>
            <a:r>
              <a:rPr lang="en-GB" sz="1600" noProof="0" dirty="0"/>
              <a:t>Legal </a:t>
            </a:r>
            <a:r>
              <a:rPr lang="en-GB" sz="1600" noProof="0" dirty="0" smtClean="0"/>
              <a:t>rules, </a:t>
            </a:r>
            <a:r>
              <a:rPr lang="en-GB" sz="1600" noProof="0" dirty="0"/>
              <a:t>e.g. r</a:t>
            </a:r>
            <a:r>
              <a:rPr lang="en-GB" sz="1600" noProof="0" dirty="0" smtClean="0"/>
              <a:t>evised PSI </a:t>
            </a:r>
            <a:r>
              <a:rPr lang="en-GB" sz="1600" noProof="0" dirty="0"/>
              <a:t>Directive </a:t>
            </a:r>
            <a:r>
              <a:rPr lang="en-GB" sz="1600" noProof="0" dirty="0" smtClean="0"/>
              <a:t>(</a:t>
            </a:r>
            <a:r>
              <a:rPr lang="en-GB" sz="1600" dirty="0" smtClean="0"/>
              <a:t>Directive 2013/37/EU ) </a:t>
            </a:r>
            <a:r>
              <a:rPr lang="en-GB" sz="1600" noProof="0" dirty="0"/>
              <a:t>and national legislation, and rules on </a:t>
            </a:r>
            <a:r>
              <a:rPr lang="en-GB" sz="1600" noProof="0" dirty="0" smtClean="0"/>
              <a:t>reuse </a:t>
            </a:r>
            <a:r>
              <a:rPr lang="en-GB" sz="1600" noProof="0" dirty="0"/>
              <a:t>of the Commission's own </a:t>
            </a:r>
            <a:r>
              <a:rPr lang="en-GB" sz="1600" noProof="0" dirty="0" smtClean="0"/>
              <a:t>data (Commission Decision 2011/833/EU); </a:t>
            </a:r>
            <a:endParaRPr lang="en-GB" sz="1600" noProof="0" dirty="0"/>
          </a:p>
          <a:p>
            <a:pPr lvl="1" indent="-273600"/>
            <a:r>
              <a:rPr lang="en-GB" sz="1600" noProof="0" dirty="0"/>
              <a:t>Non-legislative measures such as: economic studies, discussion in Member States’ expert group, thematic networks and stakeholder outreach activities;</a:t>
            </a:r>
          </a:p>
          <a:p>
            <a:pPr lvl="1" indent="-273600"/>
            <a:r>
              <a:rPr lang="en-GB" sz="1600" noProof="0" dirty="0" smtClean="0"/>
              <a:t>National/regional/sectoral Open </a:t>
            </a:r>
            <a:r>
              <a:rPr lang="en-GB" sz="1600" noProof="0" dirty="0"/>
              <a:t>Data Portals.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sp>
        <p:nvSpPr>
          <p:cNvPr id="6" name="Rectangle 5"/>
          <p:cNvSpPr/>
          <p:nvPr/>
        </p:nvSpPr>
        <p:spPr bwMode="ltGray">
          <a:xfrm>
            <a:off x="4716016" y="5949280"/>
            <a:ext cx="3888432"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pPr indent="-274320">
              <a:spcAft>
                <a:spcPts val="900"/>
              </a:spcAft>
            </a:pPr>
            <a:r>
              <a:rPr lang="en-GB" sz="1200" dirty="0" smtClean="0">
                <a:latin typeface="Georgia" pitchFamily="18" charset="0"/>
                <a:hlinkClick r:id="rId3"/>
              </a:rPr>
              <a:t>https://ec.europa.eu/digital-agenda/en/open-data-0</a:t>
            </a:r>
            <a:r>
              <a:rPr lang="en-GB" sz="1200" dirty="0" smtClean="0">
                <a:latin typeface="Georgia" pitchFamily="18" charset="0"/>
              </a:rPr>
              <a:t>  </a:t>
            </a:r>
          </a:p>
        </p:txBody>
      </p:sp>
    </p:spTree>
    <p:extLst>
      <p:ext uri="{BB962C8B-B14F-4D97-AF65-F5344CB8AC3E}">
        <p14:creationId xmlns:p14="http://schemas.microsoft.com/office/powerpoint/2010/main" val="3691353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UK Open Data White Paper: Unleashing the Potential</a:t>
            </a:r>
            <a:endParaRPr lang="en-GB" noProof="0" dirty="0"/>
          </a:p>
        </p:txBody>
      </p:sp>
      <p:sp>
        <p:nvSpPr>
          <p:cNvPr id="3" name="Content Placeholder 2"/>
          <p:cNvSpPr>
            <a:spLocks noGrp="1"/>
          </p:cNvSpPr>
          <p:nvPr>
            <p:ph sz="quarter" idx="15"/>
          </p:nvPr>
        </p:nvSpPr>
        <p:spPr>
          <a:xfrm>
            <a:off x="533400" y="1752600"/>
            <a:ext cx="5190728" cy="4419600"/>
          </a:xfrm>
        </p:spPr>
        <p:txBody>
          <a:bodyPr/>
          <a:lstStyle/>
          <a:p>
            <a:r>
              <a:rPr lang="en-GB" sz="1600" noProof="0" dirty="0" smtClean="0"/>
              <a:t>Main goals:</a:t>
            </a:r>
          </a:p>
          <a:p>
            <a:pPr lvl="1" indent="-273600"/>
            <a:r>
              <a:rPr lang="en-GB" sz="1600" noProof="0" dirty="0" smtClean="0"/>
              <a:t>Building a transparent society</a:t>
            </a:r>
          </a:p>
          <a:p>
            <a:pPr lvl="1" indent="-273600"/>
            <a:r>
              <a:rPr lang="en-GB" sz="1600" noProof="0" dirty="0" smtClean="0"/>
              <a:t>Enhanced access</a:t>
            </a:r>
          </a:p>
          <a:p>
            <a:pPr lvl="2" indent="-273600"/>
            <a:r>
              <a:rPr lang="en-GB" sz="1600" noProof="0" dirty="0" smtClean="0"/>
              <a:t>More open data, engaging developers and users, changing culture in the public sector, regulating data, strengthening usability.</a:t>
            </a:r>
          </a:p>
          <a:p>
            <a:pPr lvl="1" indent="-273600"/>
            <a:r>
              <a:rPr lang="en-GB" sz="1600" noProof="0" dirty="0" smtClean="0"/>
              <a:t>Building trust</a:t>
            </a:r>
          </a:p>
          <a:p>
            <a:pPr lvl="2" indent="-273600"/>
            <a:r>
              <a:rPr lang="en-GB" sz="1600" noProof="0" dirty="0" smtClean="0"/>
              <a:t>Open policy making, privacy impact assessment.</a:t>
            </a:r>
          </a:p>
          <a:p>
            <a:pPr lvl="1" indent="-273600"/>
            <a:r>
              <a:rPr lang="en-GB" sz="1600" noProof="0" dirty="0" smtClean="0"/>
              <a:t>Making smarter use of data</a:t>
            </a:r>
          </a:p>
          <a:p>
            <a:pPr lvl="2" indent="-273600"/>
            <a:r>
              <a:rPr lang="en-GB" sz="1600" noProof="0" dirty="0" smtClean="0"/>
              <a:t>Anonymised data, breaking down barriers.</a:t>
            </a:r>
          </a:p>
          <a:p>
            <a:pPr marL="81280" lvl="1" indent="0">
              <a:buNone/>
            </a:pPr>
            <a:r>
              <a:rPr lang="en-GB" sz="1600" noProof="0" dirty="0" smtClean="0"/>
              <a:t>Case studies at: </a:t>
            </a:r>
            <a:r>
              <a:rPr lang="en-GB" sz="1600" noProof="0" dirty="0" smtClean="0">
                <a:hlinkClick r:id="rId3"/>
              </a:rPr>
              <a:t>http://data.gov.uk/search/apachesolr_search?filters=type:resource%20tid:11279</a:t>
            </a:r>
            <a:endParaRPr lang="en-GB" sz="1600" noProof="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16</a:t>
            </a:fld>
            <a:endParaRPr lang="en-GB" dirty="0"/>
          </a:p>
        </p:txBody>
      </p:sp>
      <p:pic>
        <p:nvPicPr>
          <p:cNvPr id="33795" name="Picture 3">
            <a:hlinkClick r:id="rId4"/>
          </p:cNvPr>
          <p:cNvPicPr>
            <a:picLocks noChangeAspect="1" noChangeArrowheads="1"/>
          </p:cNvPicPr>
          <p:nvPr/>
        </p:nvPicPr>
        <p:blipFill>
          <a:blip r:embed="rId5" cstate="print"/>
          <a:srcRect/>
          <a:stretch>
            <a:fillRect/>
          </a:stretch>
        </p:blipFill>
        <p:spPr bwMode="auto">
          <a:xfrm>
            <a:off x="6084168" y="2060848"/>
            <a:ext cx="2568197" cy="3309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3415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Denmark: Good basic data for everyone</a:t>
            </a:r>
            <a:endParaRPr lang="en-GB" noProof="0" dirty="0"/>
          </a:p>
        </p:txBody>
      </p:sp>
      <p:sp>
        <p:nvSpPr>
          <p:cNvPr id="3" name="Content Placeholder 2"/>
          <p:cNvSpPr>
            <a:spLocks noGrp="1"/>
          </p:cNvSpPr>
          <p:nvPr>
            <p:ph sz="quarter" idx="15"/>
          </p:nvPr>
        </p:nvSpPr>
        <p:spPr>
          <a:xfrm>
            <a:off x="533400" y="1752600"/>
            <a:ext cx="4326632" cy="4419600"/>
          </a:xfrm>
        </p:spPr>
        <p:txBody>
          <a:bodyPr>
            <a:normAutofit fontScale="47500" lnSpcReduction="20000"/>
          </a:bodyPr>
          <a:lstStyle/>
          <a:p>
            <a:r>
              <a:rPr lang="en-GB" sz="3400" i="1" noProof="0" dirty="0" smtClean="0">
                <a:solidFill>
                  <a:schemeClr val="accent2"/>
                </a:solidFill>
              </a:rPr>
              <a:t>Public authorities in Denmark register various core information about individuals, businesses, real properties, buildings, addresses, and more. This information, called basic data, is reused throughout the public sector. </a:t>
            </a:r>
          </a:p>
          <a:p>
            <a:endParaRPr lang="en-GB" noProof="0" dirty="0" smtClean="0"/>
          </a:p>
          <a:p>
            <a:pPr lvl="1">
              <a:buFont typeface="Arial" pitchFamily="34" charset="0"/>
              <a:buChar char="•"/>
            </a:pPr>
            <a:r>
              <a:rPr lang="en-GB" sz="2900" noProof="0" dirty="0" smtClean="0"/>
              <a:t>Public and businesses are provided a better and more efficient service, when data that has already been recorded is shared across institutions and is included directly in case processing. </a:t>
            </a:r>
          </a:p>
          <a:p>
            <a:pPr lvl="1">
              <a:buFont typeface="Arial" pitchFamily="34" charset="0"/>
              <a:buChar char="•"/>
            </a:pPr>
            <a:r>
              <a:rPr lang="en-GB" sz="2900" noProof="0" dirty="0" smtClean="0"/>
              <a:t>Employees in the public sector will be less burdened by repetitive and routine tasks, and this, in turn, will release more resources for increased welfare in e.g. the healthcare and education sectors.</a:t>
            </a:r>
          </a:p>
          <a:p>
            <a:pPr lvl="1">
              <a:buFont typeface="Arial" pitchFamily="34" charset="0"/>
              <a:buChar char="•"/>
            </a:pPr>
            <a:r>
              <a:rPr lang="en-GB" sz="2900" noProof="0" dirty="0" smtClean="0"/>
              <a:t>Open and homogenous reuse of basic data also has great value for the private sector, partly because businesses use this data in their internal processes and, partly, because the information contained in public-sector data can be exploited for entirely new products and solutions, in particular digital ones.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17</a:t>
            </a:fld>
            <a:endParaRPr lang="en-GB" dirty="0"/>
          </a:p>
        </p:txBody>
      </p:sp>
      <p:pic>
        <p:nvPicPr>
          <p:cNvPr id="72706" name="Picture 2">
            <a:hlinkClick r:id="rId3"/>
          </p:cNvPr>
          <p:cNvPicPr>
            <a:picLocks noChangeAspect="1" noChangeArrowheads="1"/>
          </p:cNvPicPr>
          <p:nvPr/>
        </p:nvPicPr>
        <p:blipFill>
          <a:blip r:embed="rId4" cstate="print"/>
          <a:srcRect/>
          <a:stretch>
            <a:fillRect/>
          </a:stretch>
        </p:blipFill>
        <p:spPr bwMode="auto">
          <a:xfrm>
            <a:off x="5004048" y="1844824"/>
            <a:ext cx="3422523" cy="314077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US Executive Order - Open and Machine Readable Government Information</a:t>
            </a:r>
            <a:endParaRPr lang="en-GB" noProof="0" dirty="0"/>
          </a:p>
        </p:txBody>
      </p:sp>
      <p:sp>
        <p:nvSpPr>
          <p:cNvPr id="3" name="Content Placeholder 2"/>
          <p:cNvSpPr>
            <a:spLocks noGrp="1"/>
          </p:cNvSpPr>
          <p:nvPr>
            <p:ph sz="quarter" idx="15"/>
          </p:nvPr>
        </p:nvSpPr>
        <p:spPr/>
        <p:txBody>
          <a:bodyPr/>
          <a:lstStyle/>
          <a:p>
            <a:r>
              <a:rPr lang="en-GB" noProof="0" dirty="0" smtClean="0"/>
              <a:t>General principles:</a:t>
            </a:r>
          </a:p>
          <a:p>
            <a:pPr marL="342900" lvl="1" indent="-342900">
              <a:buFont typeface="Arial" pitchFamily="34" charset="0"/>
              <a:buChar char="•"/>
            </a:pPr>
            <a:r>
              <a:rPr lang="en-GB" noProof="0" dirty="0" smtClean="0"/>
              <a:t>Openness strengthens democracy, promotes good services to citizens and contributes to economic growth; fuels entrepreneurship, innovation and scientific discovery and contributes to job creation</a:t>
            </a:r>
          </a:p>
          <a:p>
            <a:pPr marL="342900" lvl="1" indent="-342900">
              <a:buFont typeface="Arial" pitchFamily="34" charset="0"/>
              <a:buChar char="•"/>
            </a:pPr>
            <a:r>
              <a:rPr lang="en-GB" noProof="0" dirty="0" smtClean="0"/>
              <a:t>Default state for government information resources to be open and machine-readable, managed through life-cycle, promoting interoperability and openness</a:t>
            </a:r>
          </a:p>
          <a:p>
            <a:pPr marL="342900" lvl="1" indent="-342900">
              <a:buFont typeface="Arial" pitchFamily="34" charset="0"/>
              <a:buChar char="•"/>
            </a:pPr>
            <a:r>
              <a:rPr lang="en-GB" noProof="0" dirty="0" smtClean="0"/>
              <a:t>Release data in such way that it is easy to find, accessible, and usable</a:t>
            </a:r>
          </a:p>
          <a:p>
            <a:pPr marL="342900" lvl="1" indent="-342900">
              <a:buFont typeface="Arial" pitchFamily="34" charset="0"/>
              <a:buChar char="•"/>
            </a:pPr>
            <a:r>
              <a:rPr lang="en-GB" noProof="0" dirty="0" smtClean="0"/>
              <a:t>Ensure safeguarding individual privacy, confidentiality, and national security</a:t>
            </a:r>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spTree>
    <p:extLst>
      <p:ext uri="{BB962C8B-B14F-4D97-AF65-F5344CB8AC3E}">
        <p14:creationId xmlns:p14="http://schemas.microsoft.com/office/powerpoint/2010/main" val="481726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Swedish mission for the further development of öppndata.se</a:t>
            </a:r>
            <a:endParaRPr lang="en-GB" dirty="0"/>
          </a:p>
        </p:txBody>
      </p:sp>
      <p:sp>
        <p:nvSpPr>
          <p:cNvPr id="3" name="Content Placeholder 2"/>
          <p:cNvSpPr>
            <a:spLocks noGrp="1"/>
          </p:cNvSpPr>
          <p:nvPr>
            <p:ph sz="quarter" idx="14"/>
          </p:nvPr>
        </p:nvSpPr>
        <p:spPr/>
        <p:txBody>
          <a:bodyPr/>
          <a:lstStyle/>
          <a:p>
            <a:r>
              <a:rPr lang="en-GB" sz="1600" i="1" dirty="0" smtClean="0">
                <a:solidFill>
                  <a:schemeClr val="accent2"/>
                </a:solidFill>
              </a:rPr>
              <a:t>The Swedish </a:t>
            </a:r>
            <a:r>
              <a:rPr lang="en-GB" sz="1600" i="1" dirty="0">
                <a:solidFill>
                  <a:schemeClr val="accent2"/>
                </a:solidFill>
              </a:rPr>
              <a:t>Agency for Innovation Systems (</a:t>
            </a:r>
            <a:r>
              <a:rPr lang="en-GB" sz="1600" i="1" dirty="0" err="1">
                <a:solidFill>
                  <a:schemeClr val="accent2"/>
                </a:solidFill>
              </a:rPr>
              <a:t>Vinnova</a:t>
            </a:r>
            <a:r>
              <a:rPr lang="en-GB" sz="1600" i="1" dirty="0">
                <a:solidFill>
                  <a:schemeClr val="accent2"/>
                </a:solidFill>
              </a:rPr>
              <a:t>) </a:t>
            </a:r>
            <a:r>
              <a:rPr lang="en-GB" sz="1600" i="1" dirty="0" smtClean="0">
                <a:solidFill>
                  <a:schemeClr val="accent2"/>
                </a:solidFill>
              </a:rPr>
              <a:t>was commissioned </a:t>
            </a:r>
            <a:r>
              <a:rPr lang="en-GB" sz="1600" i="1" dirty="0">
                <a:solidFill>
                  <a:schemeClr val="accent2"/>
                </a:solidFill>
              </a:rPr>
              <a:t>in 2012 to develop a technology platform for the dissemination of data that is made available for re-use </a:t>
            </a:r>
            <a:r>
              <a:rPr lang="en-GB" sz="1600" i="1" dirty="0" smtClean="0">
                <a:solidFill>
                  <a:schemeClr val="accent2"/>
                </a:solidFill>
              </a:rPr>
              <a:t>(öppnadata.se) </a:t>
            </a:r>
            <a:r>
              <a:rPr lang="en-GB" sz="1600" i="1" dirty="0">
                <a:solidFill>
                  <a:schemeClr val="accent2"/>
                </a:solidFill>
              </a:rPr>
              <a:t>- a portal for innovation. </a:t>
            </a:r>
            <a:endParaRPr lang="en-GB" sz="1600" i="1" dirty="0" smtClean="0">
              <a:solidFill>
                <a:schemeClr val="accent2"/>
              </a:solidFill>
            </a:endParaRPr>
          </a:p>
          <a:p>
            <a:r>
              <a:rPr lang="en-GB" sz="1600" dirty="0" smtClean="0"/>
              <a:t>In </a:t>
            </a:r>
            <a:r>
              <a:rPr lang="en-GB" sz="1600" dirty="0"/>
              <a:t>order to achieve this objective the platform will provide citizens and businesses with:</a:t>
            </a:r>
          </a:p>
          <a:p>
            <a:pPr marL="285750" indent="-285750">
              <a:buFont typeface="Arial" panose="020B0604020202020204" pitchFamily="34" charset="0"/>
              <a:buChar char="•"/>
            </a:pPr>
            <a:r>
              <a:rPr lang="en-GB" sz="1600" dirty="0"/>
              <a:t>A common service directory for published open data </a:t>
            </a:r>
            <a:r>
              <a:rPr lang="en-GB" sz="1600" dirty="0" smtClean="0"/>
              <a:t>sources;</a:t>
            </a:r>
            <a:endParaRPr lang="en-GB" sz="1600" dirty="0"/>
          </a:p>
          <a:p>
            <a:pPr marL="285750" indent="-285750">
              <a:buFont typeface="Arial" panose="020B0604020202020204" pitchFamily="34" charset="0"/>
              <a:buChar char="•"/>
            </a:pPr>
            <a:r>
              <a:rPr lang="en-GB" sz="1600" dirty="0"/>
              <a:t>An open directory of the services and applications that have been developed using resources from the above catalogue of </a:t>
            </a:r>
            <a:r>
              <a:rPr lang="en-GB" sz="1600" dirty="0" smtClean="0"/>
              <a:t>services; and</a:t>
            </a:r>
            <a:endParaRPr lang="en-GB" sz="1600" dirty="0"/>
          </a:p>
          <a:p>
            <a:pPr marL="285750" indent="-285750">
              <a:buFont typeface="Arial" panose="020B0604020202020204" pitchFamily="34" charset="0"/>
              <a:buChar char="•"/>
            </a:pPr>
            <a:r>
              <a:rPr lang="en-GB" sz="1600" dirty="0"/>
              <a:t>A common development environment for </a:t>
            </a:r>
            <a:r>
              <a:rPr lang="en-GB" sz="1600" dirty="0" smtClean="0"/>
              <a:t>developers.</a:t>
            </a:r>
            <a:endParaRPr lang="en-GB" sz="1600" dirty="0"/>
          </a:p>
          <a:p>
            <a:endParaRPr lang="en-GB" sz="1600" i="1" dirty="0">
              <a:solidFill>
                <a:schemeClr val="accent2"/>
              </a:solidFill>
            </a:endParaRPr>
          </a:p>
        </p:txBody>
      </p:sp>
      <p:sp>
        <p:nvSpPr>
          <p:cNvPr id="5" name="Content Placeholder 4"/>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556792"/>
            <a:ext cx="3244733" cy="472742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292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noProof="0" dirty="0" smtClean="0"/>
              <a:t>This presentation has been created by PwC</a:t>
            </a:r>
            <a:br>
              <a:rPr lang="en-GB" sz="1600" noProof="0" dirty="0" smtClean="0"/>
            </a:br>
            <a:r>
              <a:rPr lang="en-GB" sz="1600" noProof="0" dirty="0" smtClean="0"/>
              <a:t/>
            </a:r>
            <a:br>
              <a:rPr lang="en-GB" sz="1600" noProof="0" dirty="0" smtClean="0"/>
            </a:br>
            <a:r>
              <a:rPr lang="en-GB" sz="1600" noProof="0" dirty="0" smtClean="0"/>
              <a:t>Authors: </a:t>
            </a:r>
            <a:br>
              <a:rPr lang="en-GB" sz="1600" noProof="0" dirty="0" smtClean="0"/>
            </a:br>
            <a:r>
              <a:rPr lang="en-GB" sz="1600" i="0" noProof="0" dirty="0" err="1" smtClean="0"/>
              <a:t>Makx</a:t>
            </a:r>
            <a:r>
              <a:rPr lang="en-GB" sz="1600" i="0" noProof="0" dirty="0" smtClean="0"/>
              <a:t> </a:t>
            </a:r>
            <a:r>
              <a:rPr lang="en-GB" sz="1600" i="0" noProof="0" dirty="0" err="1" smtClean="0"/>
              <a:t>Dekkers</a:t>
            </a:r>
            <a:r>
              <a:rPr lang="en-GB" sz="1600" i="0" noProof="0" dirty="0" smtClean="0"/>
              <a:t>,</a:t>
            </a:r>
            <a:r>
              <a:rPr lang="en-GB" sz="1600" noProof="0" dirty="0" smtClean="0"/>
              <a:t> </a:t>
            </a:r>
            <a:r>
              <a:rPr lang="en-GB" sz="1600" i="0" noProof="0" dirty="0" err="1" smtClean="0"/>
              <a:t>Nikolaos</a:t>
            </a:r>
            <a:r>
              <a:rPr lang="en-GB" sz="1600" i="0" noProof="0" dirty="0" smtClean="0"/>
              <a:t> </a:t>
            </a:r>
            <a:r>
              <a:rPr lang="en-GB" sz="1600" i="0" noProof="0" dirty="0" err="1" smtClean="0"/>
              <a:t>Loutas</a:t>
            </a:r>
            <a:r>
              <a:rPr lang="en-GB" sz="1600" i="0" noProof="0" dirty="0" smtClean="0"/>
              <a:t>, </a:t>
            </a:r>
            <a:r>
              <a:rPr lang="en-GB" sz="1600" i="0" noProof="0" dirty="0" err="1" smtClean="0"/>
              <a:t>Michiel</a:t>
            </a:r>
            <a:r>
              <a:rPr lang="en-GB" sz="1600" i="0" noProof="0" dirty="0" smtClean="0"/>
              <a:t> De </a:t>
            </a:r>
            <a:r>
              <a:rPr lang="en-GB" sz="1600" i="0" noProof="0" dirty="0" err="1" smtClean="0"/>
              <a:t>Keyzer</a:t>
            </a:r>
            <a:r>
              <a:rPr lang="en-GB" sz="1600" i="0" noProof="0" dirty="0" smtClean="0"/>
              <a:t> and </a:t>
            </a:r>
            <a:r>
              <a:rPr lang="en-GB" sz="1600" i="0" noProof="0" dirty="0" err="1" smtClean="0"/>
              <a:t>Stijn</a:t>
            </a:r>
            <a:r>
              <a:rPr lang="en-GB" sz="1600" i="0" noProof="0" dirty="0" smtClean="0"/>
              <a:t> </a:t>
            </a:r>
            <a:r>
              <a:rPr lang="en-GB" sz="1600" i="0" noProof="0" dirty="0" err="1" smtClean="0"/>
              <a:t>Goedertier</a:t>
            </a:r>
            <a:r>
              <a:rPr lang="en-GB" sz="1600" i="0" noProof="0" dirty="0" smtClean="0"/>
              <a:t/>
            </a:r>
            <a:br>
              <a:rPr lang="en-GB" sz="1600" i="0" noProof="0" dirty="0" smtClean="0"/>
            </a:br>
            <a:endParaRPr lang="en-GB" sz="1600" i="0" noProof="0" dirty="0"/>
          </a:p>
        </p:txBody>
      </p:sp>
      <p:sp>
        <p:nvSpPr>
          <p:cNvPr id="5" name="Text Placeholder 4"/>
          <p:cNvSpPr>
            <a:spLocks noGrp="1"/>
          </p:cNvSpPr>
          <p:nvPr>
            <p:ph type="body" sz="quarter" idx="16"/>
          </p:nvPr>
        </p:nvSpPr>
        <p:spPr/>
        <p:txBody>
          <a:bodyPr/>
          <a:lstStyle/>
          <a:p>
            <a:r>
              <a:rPr lang="en-GB" noProof="0" dirty="0" smtClean="0"/>
              <a:t>Presentation metadata</a:t>
            </a:r>
            <a:endParaRPr lang="en-GB" noProof="0"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2</a:t>
            </a:fld>
            <a:endParaRPr lang="en-GB" dirty="0"/>
          </a:p>
        </p:txBody>
      </p:sp>
      <p:sp>
        <p:nvSpPr>
          <p:cNvPr id="6" name="Rectangle 5"/>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 (Contract No. 30-CE-0530965/00-17).</a:t>
            </a:r>
          </a:p>
          <a:p>
            <a:endParaRPr lang="en-GB" sz="1200" dirty="0" smtClean="0">
              <a:latin typeface="Georgia" pitchFamily="18" charset="0"/>
            </a:endParaRPr>
          </a:p>
          <a:p>
            <a:r>
              <a:rPr lang="en-GB" sz="1200" dirty="0" smtClean="0">
                <a:latin typeface="Georgia" pitchFamily="18" charset="0"/>
              </a:rPr>
              <a:t>© 2014European Commission</a:t>
            </a:r>
          </a:p>
        </p:txBody>
      </p:sp>
      <p:sp>
        <p:nvSpPr>
          <p:cNvPr id="8" name="Content Placeholder 2"/>
          <p:cNvSpPr txBox="1">
            <a:spLocks/>
          </p:cNvSpPr>
          <p:nvPr/>
        </p:nvSpPr>
        <p:spPr>
          <a:xfrm>
            <a:off x="2987824" y="2276872"/>
            <a:ext cx="5760640" cy="3960440"/>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4320" algn="just"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4320" algn="just" defTabSz="914400" rtl="0" eaLnBrk="1" fontAlgn="auto" latinLnBrk="0" hangingPunct="1">
              <a:lnSpc>
                <a:spcPct val="100000"/>
              </a:lnSpc>
              <a:spcBef>
                <a:spcPts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4320" algn="just" defTabSz="914400" rtl="0" eaLnBrk="1" fontAlgn="auto" latinLnBrk="0" hangingPunct="1">
              <a:lnSpc>
                <a:spcPct val="100000"/>
              </a:lnSpc>
              <a:spcBef>
                <a:spcPts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Estonian Open Data Green </a:t>
            </a:r>
            <a:r>
              <a:rPr lang="en-GB" dirty="0"/>
              <a:t>B</a:t>
            </a:r>
            <a:r>
              <a:rPr lang="en-GB" dirty="0" smtClean="0"/>
              <a:t>ook </a:t>
            </a:r>
            <a:endParaRPr lang="en-GB" dirty="0"/>
          </a:p>
        </p:txBody>
      </p:sp>
      <p:sp>
        <p:nvSpPr>
          <p:cNvPr id="5" name="Content Placeholder 4"/>
          <p:cNvSpPr>
            <a:spLocks noGrp="1"/>
          </p:cNvSpPr>
          <p:nvPr>
            <p:ph sz="quarter" idx="14"/>
          </p:nvPr>
        </p:nvSpPr>
        <p:spPr>
          <a:xfrm>
            <a:off x="533400" y="2060848"/>
            <a:ext cx="3966592" cy="4111352"/>
          </a:xfrm>
        </p:spPr>
        <p:txBody>
          <a:bodyPr/>
          <a:lstStyle/>
          <a:p>
            <a:pPr marL="342900" indent="-342900">
              <a:lnSpc>
                <a:spcPct val="80000"/>
              </a:lnSpc>
              <a:buFont typeface="Arial" panose="020B0604020202020204" pitchFamily="34" charset="0"/>
              <a:buChar char="•"/>
            </a:pPr>
            <a:r>
              <a:rPr lang="en-GB" dirty="0"/>
              <a:t>Green Paper on the </a:t>
            </a:r>
            <a:r>
              <a:rPr lang="en-GB" b="1" dirty="0"/>
              <a:t>disclosure</a:t>
            </a:r>
            <a:r>
              <a:rPr lang="en-GB" dirty="0"/>
              <a:t> of Public Sector Information in Estonia in a </a:t>
            </a:r>
            <a:r>
              <a:rPr lang="en-GB" b="1" dirty="0"/>
              <a:t>machine-readable format</a:t>
            </a:r>
            <a:r>
              <a:rPr lang="en-GB" dirty="0" smtClean="0"/>
              <a:t>.</a:t>
            </a:r>
          </a:p>
          <a:p>
            <a:pPr marL="342900" indent="-342900">
              <a:lnSpc>
                <a:spcPct val="80000"/>
              </a:lnSpc>
              <a:buFont typeface="Arial" panose="020B0604020202020204" pitchFamily="34" charset="0"/>
              <a:buChar char="•"/>
            </a:pPr>
            <a:r>
              <a:rPr lang="en-GB" dirty="0"/>
              <a:t>The Green Paper is based on the Government's Action Programme 2011 </a:t>
            </a:r>
            <a:r>
              <a:rPr lang="en-GB" dirty="0" smtClean="0"/>
              <a:t>- </a:t>
            </a:r>
            <a:r>
              <a:rPr lang="en-GB" dirty="0"/>
              <a:t/>
            </a:r>
            <a:br>
              <a:rPr lang="en-GB" dirty="0"/>
            </a:br>
            <a:r>
              <a:rPr lang="en-GB" dirty="0" smtClean="0"/>
              <a:t>2015</a:t>
            </a:r>
          </a:p>
          <a:p>
            <a:pPr marL="342900" indent="-342900">
              <a:lnSpc>
                <a:spcPct val="80000"/>
              </a:lnSpc>
              <a:buFont typeface="Arial" panose="020B0604020202020204" pitchFamily="34" charset="0"/>
              <a:buChar char="•"/>
            </a:pPr>
            <a:r>
              <a:rPr lang="en-GB" dirty="0" smtClean="0"/>
              <a:t>(In Estonian)</a:t>
            </a:r>
            <a:endParaRPr lang="en-GB" dirty="0"/>
          </a:p>
        </p:txBody>
      </p:sp>
      <p:sp>
        <p:nvSpPr>
          <p:cNvPr id="6" name="Content Placeholder 5"/>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20</a:t>
            </a:fld>
            <a:endParaRPr lang="en-GB"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16838"/>
            <a:ext cx="3168352" cy="44204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746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France open data strategy</a:t>
            </a:r>
            <a:endParaRPr lang="en-GB" dirty="0"/>
          </a:p>
        </p:txBody>
      </p:sp>
      <p:sp>
        <p:nvSpPr>
          <p:cNvPr id="5" name="Content Placeholder 4"/>
          <p:cNvSpPr>
            <a:spLocks noGrp="1"/>
          </p:cNvSpPr>
          <p:nvPr>
            <p:ph sz="quarter" idx="14"/>
          </p:nvPr>
        </p:nvSpPr>
        <p:spPr/>
        <p:txBody>
          <a:bodyPr/>
          <a:lstStyle/>
          <a:p>
            <a:r>
              <a:rPr lang="en-GB" sz="1600" i="1" dirty="0">
                <a:solidFill>
                  <a:schemeClr val="accent2"/>
                </a:solidFill>
              </a:rPr>
              <a:t>The French government agency </a:t>
            </a:r>
            <a:r>
              <a:rPr lang="en-GB" sz="1600" i="1" dirty="0" err="1">
                <a:solidFill>
                  <a:schemeClr val="accent2"/>
                </a:solidFill>
              </a:rPr>
              <a:t>Etalab</a:t>
            </a:r>
            <a:r>
              <a:rPr lang="en-GB" sz="1600" i="1" dirty="0">
                <a:solidFill>
                  <a:schemeClr val="accent2"/>
                </a:solidFill>
              </a:rPr>
              <a:t>, responsible for open government data, </a:t>
            </a:r>
            <a:r>
              <a:rPr lang="en-GB" sz="1600" i="1" dirty="0" smtClean="0">
                <a:solidFill>
                  <a:schemeClr val="accent2"/>
                </a:solidFill>
              </a:rPr>
              <a:t>published </a:t>
            </a:r>
            <a:r>
              <a:rPr lang="en-GB" sz="1600" i="1" dirty="0">
                <a:solidFill>
                  <a:schemeClr val="accent2"/>
                </a:solidFill>
              </a:rPr>
              <a:t>an overview of priorities and activities for the French government concerning open government </a:t>
            </a:r>
            <a:r>
              <a:rPr lang="en-GB" sz="1600" i="1" dirty="0" smtClean="0">
                <a:solidFill>
                  <a:schemeClr val="accent2"/>
                </a:solidFill>
              </a:rPr>
              <a:t>data. </a:t>
            </a:r>
          </a:p>
          <a:p>
            <a:r>
              <a:rPr lang="en-GB" sz="1400" dirty="0" smtClean="0"/>
              <a:t>The </a:t>
            </a:r>
            <a:r>
              <a:rPr lang="en-GB" sz="1400" dirty="0"/>
              <a:t>actions are grouped in </a:t>
            </a:r>
            <a:r>
              <a:rPr lang="en-GB" sz="1400" dirty="0" smtClean="0"/>
              <a:t>the following </a:t>
            </a:r>
            <a:r>
              <a:rPr lang="en-GB" sz="1400" dirty="0"/>
              <a:t>areas:</a:t>
            </a:r>
          </a:p>
          <a:p>
            <a:pPr marL="285750" indent="-285750">
              <a:buFont typeface="Arial" panose="020B0604020202020204" pitchFamily="34" charset="0"/>
              <a:buChar char="•"/>
            </a:pPr>
            <a:r>
              <a:rPr lang="en-GB" sz="1400" dirty="0"/>
              <a:t>Working </a:t>
            </a:r>
            <a:r>
              <a:rPr lang="en-GB" sz="1400" dirty="0" smtClean="0"/>
              <a:t>on opening </a:t>
            </a:r>
            <a:r>
              <a:rPr lang="en-GB" sz="1400" dirty="0"/>
              <a:t>up strategic data </a:t>
            </a:r>
            <a:r>
              <a:rPr lang="en-GB" sz="1400" dirty="0" smtClean="0"/>
              <a:t>sets;</a:t>
            </a:r>
            <a:endParaRPr lang="en-GB" sz="1400" dirty="0"/>
          </a:p>
          <a:p>
            <a:pPr marL="285750" indent="-285750">
              <a:buFont typeface="Arial" panose="020B0604020202020204" pitchFamily="34" charset="0"/>
              <a:buChar char="•"/>
            </a:pPr>
            <a:r>
              <a:rPr lang="en-GB" sz="1400" dirty="0" smtClean="0"/>
              <a:t>Facilitating </a:t>
            </a:r>
            <a:r>
              <a:rPr lang="en-GB" sz="1400" dirty="0"/>
              <a:t>and </a:t>
            </a:r>
            <a:r>
              <a:rPr lang="en-GB" sz="1400" dirty="0" smtClean="0"/>
              <a:t>improving </a:t>
            </a:r>
            <a:r>
              <a:rPr lang="en-GB" sz="1400" dirty="0"/>
              <a:t>the process of opening up public </a:t>
            </a:r>
            <a:r>
              <a:rPr lang="en-GB" sz="1400" dirty="0" smtClean="0"/>
              <a:t>data in ministries, public institutions and local authorities; </a:t>
            </a:r>
            <a:endParaRPr lang="en-GB" sz="1400" dirty="0"/>
          </a:p>
          <a:p>
            <a:pPr marL="285750" indent="-285750">
              <a:buFont typeface="Arial" panose="020B0604020202020204" pitchFamily="34" charset="0"/>
              <a:buChar char="•"/>
            </a:pPr>
            <a:r>
              <a:rPr lang="en-GB" sz="1400" dirty="0"/>
              <a:t>Supporting innovative </a:t>
            </a:r>
            <a:r>
              <a:rPr lang="en-GB" sz="1400" dirty="0" smtClean="0"/>
              <a:t>reuse;; </a:t>
            </a:r>
            <a:endParaRPr lang="en-GB" sz="1400" dirty="0"/>
          </a:p>
          <a:p>
            <a:pPr marL="285750" indent="-285750">
              <a:buFont typeface="Arial" panose="020B0604020202020204" pitchFamily="34" charset="0"/>
              <a:buChar char="•"/>
            </a:pPr>
            <a:r>
              <a:rPr lang="en-GB" sz="1400" dirty="0"/>
              <a:t>Evaluation of existing charging </a:t>
            </a:r>
            <a:r>
              <a:rPr lang="en-GB" sz="1400" dirty="0" smtClean="0"/>
              <a:t>practices; </a:t>
            </a:r>
            <a:endParaRPr lang="en-GB" sz="1400" dirty="0"/>
          </a:p>
          <a:p>
            <a:pPr marL="285750" indent="-285750">
              <a:buFont typeface="Arial" panose="020B0604020202020204" pitchFamily="34" charset="0"/>
              <a:buChar char="•"/>
            </a:pPr>
            <a:r>
              <a:rPr lang="en-GB" sz="1400" dirty="0"/>
              <a:t>Changes in the administrative and legal </a:t>
            </a:r>
            <a:r>
              <a:rPr lang="en-GB" sz="1400" dirty="0" smtClean="0"/>
              <a:t>framework;</a:t>
            </a:r>
            <a:endParaRPr lang="en-GB" sz="1400" dirty="0"/>
          </a:p>
          <a:p>
            <a:pPr marL="285750" indent="-285750">
              <a:buFont typeface="Arial" panose="020B0604020202020204" pitchFamily="34" charset="0"/>
              <a:buChar char="•"/>
            </a:pPr>
            <a:r>
              <a:rPr lang="en-GB" sz="1400" dirty="0"/>
              <a:t>International </a:t>
            </a:r>
            <a:r>
              <a:rPr lang="en-GB" sz="1400" dirty="0" smtClean="0"/>
              <a:t>actions;</a:t>
            </a:r>
            <a:endParaRPr lang="en-GB" sz="1400" dirty="0"/>
          </a:p>
        </p:txBody>
      </p:sp>
      <p:sp>
        <p:nvSpPr>
          <p:cNvPr id="6" name="Content Placeholder 5"/>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844824"/>
            <a:ext cx="4406518" cy="35471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976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G8 Charter on Open Data… </a:t>
            </a:r>
            <a:endParaRPr lang="en-GB" dirty="0"/>
          </a:p>
        </p:txBody>
      </p:sp>
      <p:sp>
        <p:nvSpPr>
          <p:cNvPr id="5" name="Content Placeholder 4"/>
          <p:cNvSpPr>
            <a:spLocks noGrp="1"/>
          </p:cNvSpPr>
          <p:nvPr>
            <p:ph sz="quarter" idx="14"/>
          </p:nvPr>
        </p:nvSpPr>
        <p:spPr/>
        <p:txBody>
          <a:bodyPr/>
          <a:lstStyle/>
          <a:p>
            <a:r>
              <a:rPr lang="en-GB" sz="1600" i="1" dirty="0">
                <a:solidFill>
                  <a:schemeClr val="accent2"/>
                </a:solidFill>
              </a:rPr>
              <a:t>In the charter, the G8 agreed that open data are an untapped resource with huge potential to encourage the building of stronger, more interconnected societies that better meet the needs of our citizens and allow innovation and prosperity to </a:t>
            </a:r>
            <a:r>
              <a:rPr lang="en-GB" sz="1600" i="1" dirty="0" smtClean="0">
                <a:solidFill>
                  <a:schemeClr val="accent2"/>
                </a:solidFill>
              </a:rPr>
              <a:t>flourish.</a:t>
            </a:r>
          </a:p>
          <a:p>
            <a:r>
              <a:rPr lang="en-GB" sz="1600" dirty="0" smtClean="0"/>
              <a:t>The G8 agreed on the following set </a:t>
            </a:r>
            <a:r>
              <a:rPr lang="en-GB" sz="1600" dirty="0"/>
              <a:t>of </a:t>
            </a:r>
            <a:r>
              <a:rPr lang="en-GB" sz="1600" dirty="0" smtClean="0"/>
              <a:t>principles: </a:t>
            </a:r>
            <a:endParaRPr lang="en-GB" sz="1600" dirty="0"/>
          </a:p>
          <a:p>
            <a:pPr marL="285750" indent="-285750">
              <a:buFont typeface="Arial" panose="020B0604020202020204" pitchFamily="34" charset="0"/>
              <a:buChar char="•"/>
            </a:pPr>
            <a:r>
              <a:rPr lang="en-GB" sz="1600" dirty="0"/>
              <a:t>Open Data by </a:t>
            </a:r>
            <a:r>
              <a:rPr lang="en-GB" sz="1600" dirty="0" smtClean="0"/>
              <a:t>Default;</a:t>
            </a:r>
            <a:endParaRPr lang="en-GB" sz="1600" dirty="0"/>
          </a:p>
          <a:p>
            <a:pPr marL="285750" indent="-285750">
              <a:buFont typeface="Arial" panose="020B0604020202020204" pitchFamily="34" charset="0"/>
              <a:buChar char="•"/>
            </a:pPr>
            <a:r>
              <a:rPr lang="en-GB" sz="1600" dirty="0"/>
              <a:t>Quality and </a:t>
            </a:r>
            <a:r>
              <a:rPr lang="en-GB" sz="1600" dirty="0" smtClean="0"/>
              <a:t>Quantity;</a:t>
            </a:r>
            <a:endParaRPr lang="en-GB" sz="1600" dirty="0"/>
          </a:p>
          <a:p>
            <a:pPr marL="285750" indent="-285750">
              <a:buFont typeface="Arial" panose="020B0604020202020204" pitchFamily="34" charset="0"/>
              <a:buChar char="•"/>
            </a:pPr>
            <a:r>
              <a:rPr lang="en-GB" sz="1600" dirty="0"/>
              <a:t>Useable by </a:t>
            </a:r>
            <a:r>
              <a:rPr lang="en-GB" sz="1600" dirty="0" smtClean="0"/>
              <a:t>All;</a:t>
            </a:r>
            <a:endParaRPr lang="en-GB" sz="1600" dirty="0"/>
          </a:p>
          <a:p>
            <a:pPr marL="285750" indent="-285750">
              <a:buFont typeface="Arial" panose="020B0604020202020204" pitchFamily="34" charset="0"/>
              <a:buChar char="•"/>
            </a:pPr>
            <a:r>
              <a:rPr lang="en-GB" sz="1600" dirty="0"/>
              <a:t>Releasing Data for Improved </a:t>
            </a:r>
            <a:r>
              <a:rPr lang="en-GB" sz="1600" dirty="0" smtClean="0"/>
              <a:t>Governance; and</a:t>
            </a:r>
            <a:endParaRPr lang="en-GB" sz="1600" dirty="0"/>
          </a:p>
          <a:p>
            <a:pPr marL="285750" indent="-285750">
              <a:buFont typeface="Arial" panose="020B0604020202020204" pitchFamily="34" charset="0"/>
              <a:buChar char="•"/>
            </a:pPr>
            <a:r>
              <a:rPr lang="en-GB" sz="1600" dirty="0"/>
              <a:t>Releasing Data for </a:t>
            </a:r>
            <a:r>
              <a:rPr lang="en-GB" sz="1600" dirty="0" smtClean="0"/>
              <a:t>Innovation.</a:t>
            </a:r>
            <a:endParaRPr lang="en-GB" sz="1600" dirty="0"/>
          </a:p>
          <a:p>
            <a:endParaRPr lang="en-GB" sz="1600" i="1" dirty="0">
              <a:solidFill>
                <a:schemeClr val="accent2"/>
              </a:solidFill>
            </a:endParaRPr>
          </a:p>
        </p:txBody>
      </p:sp>
      <p:sp>
        <p:nvSpPr>
          <p:cNvPr id="6" name="Content Placeholder 5"/>
          <p:cNvSpPr>
            <a:spLocks noGrp="1"/>
          </p:cNvSpPr>
          <p:nvPr>
            <p:ph sz="quarter" idx="15"/>
          </p:nvPr>
        </p:nvSpPr>
        <p:spPr>
          <a:xfrm>
            <a:off x="4648201" y="3717032"/>
            <a:ext cx="3962399" cy="2239144"/>
          </a:xfrm>
        </p:spPr>
        <p:txBody>
          <a:bodyPr/>
          <a:lstStyle/>
          <a:p>
            <a:r>
              <a:rPr lang="en-GB" sz="1600" dirty="0"/>
              <a:t>The G8 Open Data Charter has been transposed in the Open Data Action Plans of the following EU MSs: </a:t>
            </a:r>
          </a:p>
          <a:p>
            <a:pPr marL="285750" lvl="0" indent="-285750">
              <a:buFont typeface="Arial" panose="020B0604020202020204" pitchFamily="34" charset="0"/>
              <a:buChar char="•"/>
            </a:pPr>
            <a:r>
              <a:rPr lang="en-GB" sz="1600" u="sng" dirty="0">
                <a:hlinkClick r:id="rId3"/>
              </a:rPr>
              <a:t>FR – Open Data Action Plan</a:t>
            </a:r>
            <a:endParaRPr lang="en-GB" sz="1600" dirty="0"/>
          </a:p>
          <a:p>
            <a:pPr marL="285750" lvl="0" indent="-285750">
              <a:buFont typeface="Arial" panose="020B0604020202020204" pitchFamily="34" charset="0"/>
              <a:buChar char="•"/>
            </a:pPr>
            <a:r>
              <a:rPr lang="en-GB" sz="1600" u="sng" dirty="0">
                <a:hlinkClick r:id="rId4"/>
              </a:rPr>
              <a:t>IT – Open Data Action Plan</a:t>
            </a:r>
            <a:r>
              <a:rPr lang="en-GB" sz="1600" dirty="0"/>
              <a:t> </a:t>
            </a:r>
          </a:p>
          <a:p>
            <a:pPr marL="285750" lvl="0" indent="-285750">
              <a:buFont typeface="Arial" panose="020B0604020202020204" pitchFamily="34" charset="0"/>
              <a:buChar char="•"/>
            </a:pPr>
            <a:r>
              <a:rPr lang="nl-NL" sz="1600" u="sng" dirty="0">
                <a:hlinkClick r:id="rId5"/>
              </a:rPr>
              <a:t>UK – G8 Open Data Charter: UK Action Plan 2013</a:t>
            </a:r>
            <a:r>
              <a:rPr lang="nl-NL" sz="1600" dirty="0"/>
              <a:t> </a:t>
            </a:r>
            <a:endParaRPr lang="en-GB" sz="1600" dirty="0"/>
          </a:p>
          <a:p>
            <a:r>
              <a:rPr lang="en-GB" sz="1600" dirty="0"/>
              <a:t>and the European Commission: </a:t>
            </a:r>
          </a:p>
          <a:p>
            <a:pPr marL="285750" indent="-285750">
              <a:buFont typeface="Arial" panose="020B0604020202020204" pitchFamily="34" charset="0"/>
              <a:buChar char="•"/>
            </a:pPr>
            <a:r>
              <a:rPr lang="fr-FR" sz="1600" u="sng" dirty="0">
                <a:hlinkClick r:id="rId6"/>
              </a:rPr>
              <a:t>EU – </a:t>
            </a:r>
            <a:r>
              <a:rPr lang="fr-FR" sz="1600" u="sng" dirty="0" err="1">
                <a:hlinkClick r:id="rId6"/>
              </a:rPr>
              <a:t>Implementation</a:t>
            </a:r>
            <a:r>
              <a:rPr lang="fr-FR" sz="1600" u="sng" dirty="0">
                <a:hlinkClick r:id="rId6"/>
              </a:rPr>
              <a:t> of the G8 Open Data Charter</a:t>
            </a:r>
            <a:r>
              <a:rPr lang="fr-FR" sz="1600" dirty="0"/>
              <a:t> </a:t>
            </a:r>
            <a:endParaRPr lang="en-GB" sz="16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pic>
        <p:nvPicPr>
          <p:cNvPr id="4098" name="Picture 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1758" y="1268760"/>
            <a:ext cx="3858674" cy="23060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086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questions</a:t>
            </a:r>
            <a:endParaRPr lang="en-GB" dirty="0"/>
          </a:p>
        </p:txBody>
      </p:sp>
      <p:sp>
        <p:nvSpPr>
          <p:cNvPr id="3" name="Content Placeholder 2"/>
          <p:cNvSpPr>
            <a:spLocks noGrp="1"/>
          </p:cNvSpPr>
          <p:nvPr>
            <p:ph sz="quarter" idx="15"/>
          </p:nvPr>
        </p:nvSpPr>
        <p:spPr>
          <a:xfrm>
            <a:off x="1547664" y="1752600"/>
            <a:ext cx="7062936" cy="4419600"/>
          </a:xfrm>
        </p:spPr>
        <p:txBody>
          <a:bodyPr/>
          <a:lstStyle/>
          <a:p>
            <a:pPr marL="0" lvl="1" indent="0">
              <a:buClr>
                <a:srgbClr val="000000"/>
              </a:buClr>
              <a:buNone/>
            </a:pPr>
            <a:r>
              <a:rPr lang="en-GB" dirty="0" smtClean="0">
                <a:solidFill>
                  <a:srgbClr val="000000"/>
                </a:solidFill>
              </a:rPr>
              <a:t>Do you have an Open Data policy in your country? If so, what does it foresee? </a:t>
            </a:r>
            <a:endParaRPr lang="en-GB" dirty="0">
              <a:solidFill>
                <a:srgbClr val="000000"/>
              </a:solidFill>
            </a:endParaRPr>
          </a:p>
          <a:p>
            <a:endParaRPr lang="en-GB" dirty="0" smtClean="0"/>
          </a:p>
          <a:p>
            <a:endParaRPr lang="en-GB" dirty="0"/>
          </a:p>
          <a:p>
            <a:r>
              <a:rPr lang="en-GB" dirty="0" smtClean="0"/>
              <a:t>Some national and local administrations, like the city of New York, are adopting “Open by Default” policies. What is your stand towards this approach?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pic>
        <p:nvPicPr>
          <p:cNvPr id="1026"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771967"/>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2198" y="2553284"/>
            <a:ext cx="1277888" cy="184666"/>
          </a:xfrm>
          <a:prstGeom prst="rect">
            <a:avLst/>
          </a:prstGeom>
        </p:spPr>
        <p:txBody>
          <a:bodyPr wrap="square">
            <a:spAutoFit/>
          </a:bodyPr>
          <a:lstStyle/>
          <a:p>
            <a:r>
              <a:rPr lang="en-GB" sz="600" dirty="0"/>
              <a:t> http://www.visualpharm.com</a:t>
            </a:r>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3183097"/>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3964414"/>
            <a:ext cx="1277888" cy="184666"/>
          </a:xfrm>
          <a:prstGeom prst="rect">
            <a:avLst/>
          </a:prstGeom>
        </p:spPr>
        <p:txBody>
          <a:bodyPr wrap="square">
            <a:spAutoFit/>
          </a:bodyPr>
          <a:lstStyle/>
          <a:p>
            <a:r>
              <a:rPr lang="en-GB" sz="600" dirty="0"/>
              <a:t> http://www.visualpharm.com</a:t>
            </a:r>
          </a:p>
        </p:txBody>
      </p:sp>
      <p:sp>
        <p:nvSpPr>
          <p:cNvPr id="9" name="Title 5"/>
          <p:cNvSpPr txBox="1">
            <a:spLocks/>
          </p:cNvSpPr>
          <p:nvPr/>
        </p:nvSpPr>
        <p:spPr>
          <a:xfrm>
            <a:off x="605408" y="4941168"/>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smtClean="0">
                <a:solidFill>
                  <a:schemeClr val="accent1"/>
                </a:solidFill>
                <a:latin typeface="Bradley Hand ITC" pitchFamily="66" charset="0"/>
              </a:rPr>
              <a:t>Take also the online test </a:t>
            </a:r>
            <a:r>
              <a:rPr lang="en-GB" sz="4000" i="0" dirty="0" smtClean="0">
                <a:solidFill>
                  <a:schemeClr val="accent1"/>
                </a:solidFill>
                <a:latin typeface="Bradley Hand ITC" pitchFamily="66" charset="0"/>
                <a:hlinkClick r:id="rId4"/>
              </a:rPr>
              <a:t>here</a:t>
            </a:r>
            <a:r>
              <a:rPr lang="en-GB" sz="4000" i="0" dirty="0" smtClean="0">
                <a:solidFill>
                  <a:schemeClr val="accent1"/>
                </a:solidFill>
                <a:latin typeface="Bradley Hand ITC" pitchFamily="66" charset="0"/>
              </a:rPr>
              <a:t>!</a:t>
            </a:r>
            <a:endParaRPr lang="en-GB" sz="4000" b="0" dirty="0" smtClean="0"/>
          </a:p>
        </p:txBody>
      </p:sp>
    </p:spTree>
    <p:extLst>
      <p:ext uri="{BB962C8B-B14F-4D97-AF65-F5344CB8AC3E}">
        <p14:creationId xmlns:p14="http://schemas.microsoft.com/office/powerpoint/2010/main" val="2086024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noProof="0" dirty="0" smtClean="0">
                <a:solidFill>
                  <a:schemeClr val="accent1"/>
                </a:solidFill>
                <a:latin typeface="Bradley Hand ITC" pitchFamily="66" charset="0"/>
              </a:rPr>
              <a:t>Case studies</a:t>
            </a:r>
            <a:br>
              <a:rPr lang="en-GB" sz="7200" i="0" noProof="0" dirty="0" smtClean="0">
                <a:solidFill>
                  <a:schemeClr val="accent1"/>
                </a:solidFill>
                <a:latin typeface="Bradley Hand ITC" pitchFamily="66" charset="0"/>
              </a:rPr>
            </a:br>
            <a:r>
              <a:rPr lang="en-GB" b="0" noProof="0" dirty="0" smtClean="0"/>
              <a:t>The examples that follow are a small selection of indicative applications built, products offered and services provided on the basis of Open Data. </a:t>
            </a:r>
            <a:br>
              <a:rPr lang="en-GB" b="0" noProof="0" dirty="0" smtClean="0"/>
            </a:br>
            <a:endParaRPr lang="en-GB" b="0" noProof="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24</a:t>
            </a:fld>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274320">
              <a:spcBef>
                <a:spcPts val="0"/>
              </a:spcBef>
              <a:spcAft>
                <a:spcPts val="900"/>
              </a:spcAft>
            </a:pPr>
            <a:r>
              <a:rPr lang="en-GB" noProof="0" dirty="0" smtClean="0"/>
              <a:t>Belgium: Where’s my Villo</a:t>
            </a:r>
            <a:br>
              <a:rPr lang="en-GB" noProof="0" dirty="0" smtClean="0"/>
            </a:br>
            <a:r>
              <a:rPr lang="en-GB" sz="2000" b="0" i="0" noProof="0" dirty="0" smtClean="0">
                <a:solidFill>
                  <a:srgbClr val="000000"/>
                </a:solidFill>
                <a:latin typeface="Georgia" pitchFamily="18" charset="0"/>
                <a:ea typeface="+mn-ea"/>
                <a:cs typeface="+mn-cs"/>
              </a:rPr>
              <a:t>Crowd-sourced service monitoring</a:t>
            </a:r>
            <a:br>
              <a:rPr lang="en-GB" sz="2000" b="0" i="0" noProof="0" dirty="0" smtClean="0">
                <a:solidFill>
                  <a:srgbClr val="000000"/>
                </a:solidFill>
                <a:latin typeface="Georgia" pitchFamily="18" charset="0"/>
                <a:ea typeface="+mn-ea"/>
                <a:cs typeface="+mn-cs"/>
              </a:rPr>
            </a:br>
            <a:endParaRPr lang="en-GB" noProof="0" dirty="0"/>
          </a:p>
        </p:txBody>
      </p:sp>
      <p:sp>
        <p:nvSpPr>
          <p:cNvPr id="3" name="Content Placeholder 2"/>
          <p:cNvSpPr>
            <a:spLocks noGrp="1"/>
          </p:cNvSpPr>
          <p:nvPr>
            <p:ph sz="quarter" idx="14"/>
          </p:nvPr>
        </p:nvSpPr>
        <p:spPr/>
        <p:txBody>
          <a:bodyPr/>
          <a:lstStyle/>
          <a:p>
            <a:r>
              <a:rPr lang="en-GB" noProof="0" dirty="0" smtClean="0">
                <a:hlinkClick r:id="rId3"/>
              </a:rPr>
              <a:t>Where's </a:t>
            </a:r>
            <a:r>
              <a:rPr lang="en-GB" noProof="0" dirty="0">
                <a:hlinkClick r:id="rId3"/>
              </a:rPr>
              <a:t>My Villo? </a:t>
            </a:r>
            <a:r>
              <a:rPr lang="en-GB" noProof="0" dirty="0"/>
              <a:t>uses real-time data to track the performance of Brussels' bike-sharing scheme, Villo!, a public-private partnership.</a:t>
            </a:r>
          </a:p>
          <a:p>
            <a:r>
              <a:rPr lang="en-GB" noProof="0" dirty="0"/>
              <a:t>The site allows </a:t>
            </a:r>
            <a:r>
              <a:rPr lang="en-GB" noProof="0" dirty="0" smtClean="0"/>
              <a:t>users to </a:t>
            </a:r>
            <a:r>
              <a:rPr lang="en-GB" noProof="0" dirty="0"/>
              <a:t>report on availability of </a:t>
            </a:r>
            <a:r>
              <a:rPr lang="en-GB" noProof="0" dirty="0" smtClean="0"/>
              <a:t>bikes. The site then presents the empirical </a:t>
            </a:r>
            <a:r>
              <a:rPr lang="en-GB" noProof="0" dirty="0"/>
              <a:t>evidence </a:t>
            </a:r>
            <a:r>
              <a:rPr lang="en-GB" noProof="0" dirty="0" smtClean="0"/>
              <a:t>that leads to improved services.</a:t>
            </a:r>
          </a:p>
          <a:p>
            <a:r>
              <a:rPr lang="en-GB" dirty="0" smtClean="0"/>
              <a:t>It uses open government data (location of bike stations) and adds crowd-sourcing for quality monitoring and feedback to the city council.</a:t>
            </a:r>
            <a:endParaRPr lang="en-GB" dirty="0"/>
          </a:p>
        </p:txBody>
      </p:sp>
      <p:sp>
        <p:nvSpPr>
          <p:cNvPr id="8" name="Content Placeholder 7"/>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25</a:t>
            </a:fld>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772816"/>
            <a:ext cx="4032448" cy="4148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44008" y="5938829"/>
            <a:ext cx="4032448" cy="646331"/>
          </a:xfrm>
          <a:prstGeom prst="rect">
            <a:avLst/>
          </a:prstGeom>
        </p:spPr>
        <p:txBody>
          <a:bodyPr wrap="square">
            <a:spAutoFit/>
          </a:bodyPr>
          <a:lstStyle/>
          <a:p>
            <a:r>
              <a:rPr lang="en-GB" sz="1200" u="sng" dirty="0" smtClean="0">
                <a:latin typeface="Arial" pitchFamily="34" charset="0"/>
                <a:cs typeface="Arial" pitchFamily="34" charset="0"/>
                <a:hlinkClick r:id="rId5"/>
              </a:rPr>
              <a:t>http://blog.okfn.org/2010/10/29/open-data-in-public-private-partnerships-how-citizens-can-become-true-watchdogs/</a:t>
            </a:r>
            <a:endParaRPr lang="en-GB" sz="1200" dirty="0"/>
          </a:p>
        </p:txBody>
      </p:sp>
    </p:spTree>
    <p:extLst>
      <p:ext uri="{BB962C8B-B14F-4D97-AF65-F5344CB8AC3E}">
        <p14:creationId xmlns:p14="http://schemas.microsoft.com/office/powerpoint/2010/main" val="3031794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274320">
              <a:spcBef>
                <a:spcPts val="0"/>
              </a:spcBef>
              <a:spcAft>
                <a:spcPts val="900"/>
              </a:spcAft>
            </a:pPr>
            <a:r>
              <a:rPr lang="en-GB" sz="2100" noProof="0" dirty="0" smtClean="0"/>
              <a:t>Denmark: Danish Enterprise and Construction Authority</a:t>
            </a:r>
            <a:r>
              <a:rPr lang="en-GB" noProof="0" dirty="0" smtClean="0"/>
              <a:t/>
            </a:r>
            <a:br>
              <a:rPr lang="en-GB" noProof="0" dirty="0" smtClean="0"/>
            </a:br>
            <a:r>
              <a:rPr lang="en-GB" sz="2000" b="0" i="0" noProof="0" dirty="0" smtClean="0">
                <a:solidFill>
                  <a:srgbClr val="000000"/>
                </a:solidFill>
                <a:latin typeface="Georgia" pitchFamily="18" charset="0"/>
                <a:ea typeface="+mn-ea"/>
                <a:cs typeface="+mn-cs"/>
              </a:rPr>
              <a:t>Growth and increased revenue from opening up government data</a:t>
            </a:r>
            <a:br>
              <a:rPr lang="en-GB" sz="2000" b="0" i="0" noProof="0" dirty="0" smtClean="0">
                <a:solidFill>
                  <a:srgbClr val="000000"/>
                </a:solidFill>
                <a:latin typeface="Georgia" pitchFamily="18" charset="0"/>
                <a:ea typeface="+mn-ea"/>
                <a:cs typeface="+mn-cs"/>
              </a:rPr>
            </a:br>
            <a:endParaRPr lang="en-GB" noProof="0" dirty="0"/>
          </a:p>
        </p:txBody>
      </p:sp>
      <p:sp>
        <p:nvSpPr>
          <p:cNvPr id="3" name="Content Placeholder 2"/>
          <p:cNvSpPr>
            <a:spLocks noGrp="1"/>
          </p:cNvSpPr>
          <p:nvPr>
            <p:ph sz="quarter" idx="14"/>
          </p:nvPr>
        </p:nvSpPr>
        <p:spPr>
          <a:xfrm>
            <a:off x="533400" y="1772816"/>
            <a:ext cx="3962400" cy="4399384"/>
          </a:xfrm>
        </p:spPr>
        <p:txBody>
          <a:bodyPr/>
          <a:lstStyle/>
          <a:p>
            <a:r>
              <a:rPr lang="en-GB" noProof="0" dirty="0" smtClean="0"/>
              <a:t>The </a:t>
            </a:r>
            <a:r>
              <a:rPr lang="en-GB" noProof="0" dirty="0" smtClean="0">
                <a:hlinkClick r:id="rId3"/>
              </a:rPr>
              <a:t>Danish Enterprise and Construction Authority (DECA) </a:t>
            </a:r>
            <a:r>
              <a:rPr lang="en-GB" noProof="0" dirty="0" smtClean="0"/>
              <a:t>opened up its data in 2002. </a:t>
            </a:r>
          </a:p>
          <a:p>
            <a:r>
              <a:rPr lang="en-GB" noProof="0" dirty="0" smtClean="0"/>
              <a:t>The number of reusers went up by 10,000% leading to a reuse market growth of 1,000% over eight years. </a:t>
            </a:r>
          </a:p>
          <a:p>
            <a:r>
              <a:rPr lang="en-GB" noProof="0" dirty="0" smtClean="0"/>
              <a:t>The additional tax revenue for the government was estimated to be 4 times the reduction in income from fees. </a:t>
            </a:r>
            <a:endParaRPr lang="en-GB" noProof="0" dirty="0"/>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26</a:t>
            </a:fld>
            <a:endParaRPr lang="en-GB" dirty="0"/>
          </a:p>
        </p:txBody>
      </p:sp>
      <p:pic>
        <p:nvPicPr>
          <p:cNvPr id="9218"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844823"/>
            <a:ext cx="3960440" cy="3257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80111" y="1700808"/>
            <a:ext cx="2520281" cy="936104"/>
          </a:xfrm>
          <a:prstGeom prst="rect">
            <a:avLst/>
          </a:prstGeom>
          <a:noFill/>
        </p:spPr>
        <p:txBody>
          <a:bodyPr vert="horz" wrap="square" lIns="0" tIns="0" rIns="0" bIns="0" rtlCol="0">
            <a:noAutofit/>
          </a:bodyPr>
          <a:lstStyle/>
          <a:p>
            <a:pPr indent="-274320" algn="ctr">
              <a:spcAft>
                <a:spcPts val="900"/>
              </a:spcAft>
            </a:pPr>
            <a:endParaRPr lang="en-GB" sz="2000" dirty="0" smtClean="0">
              <a:latin typeface="Georgia" pitchFamily="18" charset="0"/>
            </a:endParaRPr>
          </a:p>
        </p:txBody>
      </p:sp>
      <p:sp>
        <p:nvSpPr>
          <p:cNvPr id="8" name="Rectangle 7"/>
          <p:cNvSpPr/>
          <p:nvPr/>
        </p:nvSpPr>
        <p:spPr>
          <a:xfrm>
            <a:off x="5580112" y="5157192"/>
            <a:ext cx="2319866" cy="276999"/>
          </a:xfrm>
          <a:prstGeom prst="rect">
            <a:avLst/>
          </a:prstGeom>
        </p:spPr>
        <p:txBody>
          <a:bodyPr wrap="none">
            <a:spAutoFit/>
          </a:bodyPr>
          <a:lstStyle/>
          <a:p>
            <a:r>
              <a:rPr lang="en-GB" sz="1200" dirty="0" smtClean="0">
                <a:hlinkClick r:id="rId5"/>
              </a:rPr>
              <a:t>http://dba.erhvervsstyrelsen.dk/</a:t>
            </a:r>
            <a:endParaRPr lang="en-GB" sz="1200" dirty="0"/>
          </a:p>
        </p:txBody>
      </p:sp>
    </p:spTree>
    <p:extLst>
      <p:ext uri="{BB962C8B-B14F-4D97-AF65-F5344CB8AC3E}">
        <p14:creationId xmlns:p14="http://schemas.microsoft.com/office/powerpoint/2010/main" val="238579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France: Open Food Facts</a:t>
            </a:r>
            <a:br>
              <a:rPr lang="en-GB" noProof="0" dirty="0" smtClean="0"/>
            </a:br>
            <a:r>
              <a:rPr lang="en-GB" sz="2000" b="0" i="0" noProof="0" dirty="0" smtClean="0"/>
              <a:t> </a:t>
            </a:r>
            <a:r>
              <a:rPr lang="en-GB" sz="2000" b="0" i="0" dirty="0" smtClean="0"/>
              <a:t>Opening up nutritional food information</a:t>
            </a:r>
            <a:endParaRPr lang="en-GB" sz="2000" b="0" i="0" noProof="0" dirty="0"/>
          </a:p>
        </p:txBody>
      </p:sp>
      <p:sp>
        <p:nvSpPr>
          <p:cNvPr id="3" name="Content Placeholder 2"/>
          <p:cNvSpPr>
            <a:spLocks noGrp="1"/>
          </p:cNvSpPr>
          <p:nvPr>
            <p:ph sz="quarter" idx="14"/>
          </p:nvPr>
        </p:nvSpPr>
        <p:spPr/>
        <p:txBody>
          <a:bodyPr/>
          <a:lstStyle/>
          <a:p>
            <a:r>
              <a:rPr lang="en-GB" noProof="0" dirty="0" smtClean="0">
                <a:hlinkClick r:id="rId3"/>
              </a:rPr>
              <a:t>Open Food </a:t>
            </a:r>
            <a:r>
              <a:rPr lang="en-GB" noProof="0" dirty="0" err="1" smtClean="0">
                <a:hlinkClick r:id="rId3"/>
              </a:rPr>
              <a:t>Fa</a:t>
            </a:r>
            <a:r>
              <a:rPr lang="en-GB" dirty="0" err="1" smtClean="0">
                <a:hlinkClick r:id="rId3"/>
              </a:rPr>
              <a:t>cts</a:t>
            </a:r>
            <a:r>
              <a:rPr lang="en-GB" dirty="0" smtClean="0">
                <a:hlinkClick r:id="rId3"/>
              </a:rPr>
              <a:t> France</a:t>
            </a:r>
            <a:r>
              <a:rPr lang="en-GB" dirty="0" smtClean="0"/>
              <a:t> collects data about nutritional products sold all over the world in a collaborative way, for instance by enabling the users to scan a product with an app on their smart phone.</a:t>
            </a:r>
          </a:p>
          <a:p>
            <a:endParaRPr lang="en-GB" noProof="0" dirty="0"/>
          </a:p>
          <a:p>
            <a:r>
              <a:rPr lang="en-GB" dirty="0" smtClean="0"/>
              <a:t>All </a:t>
            </a:r>
            <a:r>
              <a:rPr lang="en-GB" dirty="0" smtClean="0"/>
              <a:t>information collected is subsequently made openly and freely available .</a:t>
            </a:r>
            <a:endParaRPr lang="en-GB" noProof="0" dirty="0"/>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27</a:t>
            </a:fld>
            <a:endParaRPr lang="en-GB"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645024"/>
            <a:ext cx="4451623" cy="188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577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France: PLF (Projet de loi de finances pour 2013)</a:t>
            </a:r>
            <a:br>
              <a:rPr lang="en-GB" noProof="0" dirty="0" smtClean="0"/>
            </a:br>
            <a:r>
              <a:rPr lang="en-GB" sz="2000" b="0" i="0" noProof="0" dirty="0" smtClean="0"/>
              <a:t> Data journalism</a:t>
            </a:r>
            <a:endParaRPr lang="en-GB" sz="2000" b="0" i="0" noProof="0" dirty="0"/>
          </a:p>
        </p:txBody>
      </p:sp>
      <p:sp>
        <p:nvSpPr>
          <p:cNvPr id="3" name="Content Placeholder 2"/>
          <p:cNvSpPr>
            <a:spLocks noGrp="1"/>
          </p:cNvSpPr>
          <p:nvPr>
            <p:ph sz="quarter" idx="14"/>
          </p:nvPr>
        </p:nvSpPr>
        <p:spPr/>
        <p:txBody>
          <a:bodyPr/>
          <a:lstStyle/>
          <a:p>
            <a:r>
              <a:rPr lang="en-GB" noProof="0" dirty="0" smtClean="0"/>
              <a:t>The French news paper Le Monde analyses open government data to collect information for its news articles. </a:t>
            </a:r>
          </a:p>
          <a:p>
            <a:r>
              <a:rPr lang="en-GB" noProof="0" dirty="0" smtClean="0"/>
              <a:t>The </a:t>
            </a:r>
            <a:r>
              <a:rPr lang="en-GB" noProof="0" dirty="0" smtClean="0">
                <a:hlinkClick r:id="rId3"/>
              </a:rPr>
              <a:t>newspaper article </a:t>
            </a:r>
            <a:r>
              <a:rPr lang="en-GB" noProof="0" dirty="0" smtClean="0"/>
              <a:t>illustrated in the figure </a:t>
            </a:r>
            <a:r>
              <a:rPr lang="en-GB" noProof="0" dirty="0"/>
              <a:t>visualises the main areas of </a:t>
            </a:r>
            <a:r>
              <a:rPr lang="en-GB" noProof="0" dirty="0" smtClean="0"/>
              <a:t>public spending </a:t>
            </a:r>
            <a:r>
              <a:rPr lang="en-GB" noProof="0" dirty="0"/>
              <a:t>based on the budget proposal from government.</a:t>
            </a:r>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28</a:t>
            </a:fld>
            <a:endParaRPr lang="en-GB" dirty="0"/>
          </a:p>
        </p:txBody>
      </p:sp>
      <p:pic>
        <p:nvPicPr>
          <p:cNvPr id="4098"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772816"/>
            <a:ext cx="3240360" cy="4412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19672" y="5517232"/>
            <a:ext cx="3312368" cy="646331"/>
          </a:xfrm>
          <a:prstGeom prst="rect">
            <a:avLst/>
          </a:prstGeom>
        </p:spPr>
        <p:txBody>
          <a:bodyPr wrap="square">
            <a:spAutoFit/>
          </a:bodyPr>
          <a:lstStyle/>
          <a:p>
            <a:pPr algn="r"/>
            <a:r>
              <a:rPr lang="en-GB" sz="1200" dirty="0" smtClean="0">
                <a:hlinkClick r:id="rId3"/>
              </a:rPr>
              <a:t>http://www.lemonde.fr/politique/article/2012/10/16/plf-des-avions-au-bouclier-fiscal-la-java-des amendements_ 1776093_823448.html</a:t>
            </a:r>
            <a:r>
              <a:rPr lang="en-GB" sz="1200" dirty="0" smtClean="0"/>
              <a:t> </a:t>
            </a:r>
            <a:endParaRPr lang="en-GB" sz="1200" dirty="0"/>
          </a:p>
        </p:txBody>
      </p:sp>
    </p:spTree>
    <p:extLst>
      <p:ext uri="{BB962C8B-B14F-4D97-AF65-F5344CB8AC3E}">
        <p14:creationId xmlns:p14="http://schemas.microsoft.com/office/powerpoint/2010/main" val="909392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274320">
              <a:spcBef>
                <a:spcPts val="0"/>
              </a:spcBef>
              <a:spcAft>
                <a:spcPts val="900"/>
              </a:spcAft>
            </a:pPr>
            <a:r>
              <a:rPr lang="en-GB" noProof="0" dirty="0" smtClean="0"/>
              <a:t>UK: FixMyStreet</a:t>
            </a:r>
            <a:br>
              <a:rPr lang="en-GB" noProof="0" dirty="0" smtClean="0"/>
            </a:br>
            <a:r>
              <a:rPr lang="en-GB" sz="2000" b="0" i="0" noProof="0" dirty="0" smtClean="0">
                <a:solidFill>
                  <a:srgbClr val="000000"/>
                </a:solidFill>
                <a:latin typeface="Georgia" pitchFamily="18" charset="0"/>
                <a:ea typeface="+mn-ea"/>
                <a:cs typeface="+mn-cs"/>
              </a:rPr>
              <a:t>Crowd-sourced problem reporting</a:t>
            </a:r>
            <a:br>
              <a:rPr lang="en-GB" sz="2000" b="0" i="0" noProof="0" dirty="0" smtClean="0">
                <a:solidFill>
                  <a:srgbClr val="000000"/>
                </a:solidFill>
                <a:latin typeface="Georgia" pitchFamily="18" charset="0"/>
                <a:ea typeface="+mn-ea"/>
                <a:cs typeface="+mn-cs"/>
              </a:rPr>
            </a:br>
            <a:endParaRPr lang="en-GB" noProof="0" dirty="0"/>
          </a:p>
        </p:txBody>
      </p:sp>
      <p:sp>
        <p:nvSpPr>
          <p:cNvPr id="3" name="Content Placeholder 2"/>
          <p:cNvSpPr>
            <a:spLocks noGrp="1"/>
          </p:cNvSpPr>
          <p:nvPr>
            <p:ph sz="quarter" idx="14"/>
          </p:nvPr>
        </p:nvSpPr>
        <p:spPr/>
        <p:txBody>
          <a:bodyPr/>
          <a:lstStyle/>
          <a:p>
            <a:r>
              <a:rPr lang="en-GB" noProof="0" dirty="0" smtClean="0">
                <a:hlinkClick r:id="rId3"/>
              </a:rPr>
              <a:t>FixMyStreet</a:t>
            </a:r>
            <a:r>
              <a:rPr lang="en-GB" noProof="0" dirty="0" smtClean="0"/>
              <a:t> </a:t>
            </a:r>
            <a:r>
              <a:rPr lang="en-GB" noProof="0" dirty="0"/>
              <a:t>is a site to help people report, view, or discuss local problems </a:t>
            </a:r>
            <a:r>
              <a:rPr lang="en-GB" noProof="0" dirty="0" smtClean="0"/>
              <a:t>they have </a:t>
            </a:r>
            <a:r>
              <a:rPr lang="en-GB" noProof="0" dirty="0"/>
              <a:t>found to their local council by simply locating them on a map. </a:t>
            </a:r>
            <a:endParaRPr lang="en-GB" noProof="0" dirty="0" smtClean="0"/>
          </a:p>
          <a:p>
            <a:r>
              <a:rPr lang="en-GB" noProof="0" dirty="0"/>
              <a:t>The site was built by mySociety, a project of a registered charity which has grown out of a community of volunteers, and uses maps form the </a:t>
            </a:r>
            <a:r>
              <a:rPr lang="en-GB" noProof="0" dirty="0">
                <a:hlinkClick r:id="rId4"/>
              </a:rPr>
              <a:t>UK Ordnance Service</a:t>
            </a:r>
            <a:r>
              <a:rPr lang="en-GB" noProof="0" dirty="0"/>
              <a:t>.</a:t>
            </a:r>
            <a:endParaRPr lang="en-GB" noProof="0" dirty="0" smtClean="0"/>
          </a:p>
          <a:p>
            <a:endParaRPr lang="en-GB" noProof="0" dirty="0"/>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29</a:t>
            </a:fld>
            <a:endParaRPr lang="en-GB" dirty="0"/>
          </a:p>
        </p:txBody>
      </p:sp>
      <p:pic>
        <p:nvPicPr>
          <p:cNvPr id="1026" name="Picture 2">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1772816"/>
            <a:ext cx="3960440" cy="415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652120" y="5949280"/>
            <a:ext cx="2101409" cy="276999"/>
          </a:xfrm>
          <a:prstGeom prst="rect">
            <a:avLst/>
          </a:prstGeom>
          <a:effectLst>
            <a:outerShdw blurRad="63500" sx="102000" sy="102000" algn="ctr" rotWithShape="0">
              <a:prstClr val="black">
                <a:alpha val="40000"/>
              </a:prstClr>
            </a:outerShdw>
          </a:effectLst>
        </p:spPr>
        <p:txBody>
          <a:bodyPr wrap="none">
            <a:spAutoFit/>
          </a:bodyPr>
          <a:lstStyle/>
          <a:p>
            <a:r>
              <a:rPr lang="en-GB" sz="1200" dirty="0" smtClean="0">
                <a:latin typeface="Arial" pitchFamily="34" charset="0"/>
                <a:cs typeface="Arial" pitchFamily="34" charset="0"/>
              </a:rPr>
              <a:t> </a:t>
            </a:r>
            <a:r>
              <a:rPr lang="en-GB" sz="1200" u="sng" dirty="0" smtClean="0">
                <a:latin typeface="Arial" pitchFamily="34" charset="0"/>
                <a:cs typeface="Arial" pitchFamily="34" charset="0"/>
                <a:hlinkClick r:id="rId3"/>
              </a:rPr>
              <a:t>http://www.fixmystreet.com/</a:t>
            </a:r>
            <a:endParaRPr lang="en-GB" sz="1200" dirty="0"/>
          </a:p>
        </p:txBody>
      </p:sp>
    </p:spTree>
    <p:extLst>
      <p:ext uri="{BB962C8B-B14F-4D97-AF65-F5344CB8AC3E}">
        <p14:creationId xmlns:p14="http://schemas.microsoft.com/office/powerpoint/2010/main" val="1353060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Learning objectives</a:t>
            </a:r>
            <a:endParaRPr lang="en-GB" noProof="0" dirty="0"/>
          </a:p>
        </p:txBody>
      </p:sp>
      <p:sp>
        <p:nvSpPr>
          <p:cNvPr id="3" name="Content Placeholder 2"/>
          <p:cNvSpPr>
            <a:spLocks noGrp="1"/>
          </p:cNvSpPr>
          <p:nvPr>
            <p:ph sz="quarter" idx="15"/>
          </p:nvPr>
        </p:nvSpPr>
        <p:spPr/>
        <p:txBody>
          <a:bodyPr/>
          <a:lstStyle/>
          <a:p>
            <a:r>
              <a:rPr lang="en-GB" noProof="0" dirty="0" smtClean="0"/>
              <a:t>By the end of this training module you should have an understanding of:</a:t>
            </a:r>
          </a:p>
          <a:p>
            <a:pPr lvl="1" indent="-273600"/>
            <a:r>
              <a:rPr lang="en-GB" noProof="0" dirty="0" smtClean="0"/>
              <a:t>Open Data, Open Government Data, Linked Data and how these concepts relate;</a:t>
            </a:r>
          </a:p>
          <a:p>
            <a:pPr lvl="1" indent="-273600"/>
            <a:r>
              <a:rPr lang="en-GB" noProof="0" dirty="0" smtClean="0"/>
              <a:t>Open Government Data, related policies and initiatives;</a:t>
            </a:r>
          </a:p>
          <a:p>
            <a:pPr lvl="1" indent="-273600"/>
            <a:r>
              <a:rPr lang="en-GB" noProof="0" dirty="0" smtClean="0"/>
              <a:t>The </a:t>
            </a:r>
            <a:r>
              <a:rPr lang="en-GB" dirty="0" smtClean="0"/>
              <a:t>role of the </a:t>
            </a:r>
            <a:r>
              <a:rPr lang="en-GB" noProof="0" dirty="0" smtClean="0"/>
              <a:t>PSI Directive in opening up Government Data.</a:t>
            </a:r>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a:t>
            </a:fld>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UK: UK Pharmacy</a:t>
            </a:r>
            <a:br>
              <a:rPr lang="en-GB" noProof="0" dirty="0" smtClean="0"/>
            </a:br>
            <a:r>
              <a:rPr lang="en-GB" sz="2000" b="0" i="0" noProof="0" dirty="0" smtClean="0"/>
              <a:t>User-driven services from government</a:t>
            </a:r>
            <a:endParaRPr lang="en-GB" sz="2000" b="0" i="0" noProof="0" dirty="0"/>
          </a:p>
        </p:txBody>
      </p:sp>
      <p:sp>
        <p:nvSpPr>
          <p:cNvPr id="3" name="Content Placeholder 2"/>
          <p:cNvSpPr>
            <a:spLocks noGrp="1"/>
          </p:cNvSpPr>
          <p:nvPr>
            <p:ph sz="quarter" idx="14"/>
          </p:nvPr>
        </p:nvSpPr>
        <p:spPr/>
        <p:txBody>
          <a:bodyPr/>
          <a:lstStyle/>
          <a:p>
            <a:r>
              <a:rPr lang="en-GB" noProof="0" dirty="0" smtClean="0">
                <a:hlinkClick r:id="rId3"/>
              </a:rPr>
              <a:t>UK Pharmacy</a:t>
            </a:r>
            <a:r>
              <a:rPr lang="en-GB" noProof="0" dirty="0" smtClean="0"/>
              <a:t> helps </a:t>
            </a:r>
            <a:r>
              <a:rPr lang="en-GB" noProof="0" dirty="0"/>
              <a:t>people in the UK find their nearest pharmacy via their Smartphone. </a:t>
            </a:r>
            <a:endParaRPr lang="en-GB" noProof="0" dirty="0" smtClean="0"/>
          </a:p>
          <a:p>
            <a:r>
              <a:rPr lang="en-GB" noProof="0" dirty="0" smtClean="0"/>
              <a:t>They </a:t>
            </a:r>
            <a:r>
              <a:rPr lang="en-GB" noProof="0" dirty="0"/>
              <a:t>can search for a pharmacy/chemist using their phone's built-in GPS or via a place name or postcode search.</a:t>
            </a:r>
          </a:p>
          <a:p>
            <a:endParaRPr lang="en-GB" noProof="0" dirty="0"/>
          </a:p>
        </p:txBody>
      </p:sp>
      <p:sp>
        <p:nvSpPr>
          <p:cNvPr id="10" name="Content Placeholder 9"/>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pic>
        <p:nvPicPr>
          <p:cNvPr id="614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772816"/>
            <a:ext cx="4032448" cy="3965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24129" y="1700808"/>
            <a:ext cx="2808312" cy="792088"/>
          </a:xfrm>
          <a:prstGeom prst="rect">
            <a:avLst/>
          </a:prstGeom>
          <a:noFill/>
        </p:spPr>
        <p:txBody>
          <a:bodyPr vert="horz" wrap="square" lIns="0" tIns="0" rIns="0" bIns="0" rtlCol="0">
            <a:noAutofit/>
          </a:bodyPr>
          <a:lstStyle/>
          <a:p>
            <a:pPr indent="-274320" algn="ctr">
              <a:spcAft>
                <a:spcPts val="900"/>
              </a:spcAft>
            </a:pPr>
            <a:endParaRPr lang="en-GB" sz="2000" dirty="0" smtClean="0">
              <a:latin typeface="Georgia" pitchFamily="18" charset="0"/>
            </a:endParaRPr>
          </a:p>
        </p:txBody>
      </p:sp>
      <p:sp>
        <p:nvSpPr>
          <p:cNvPr id="7" name="Rectangle 6"/>
          <p:cNvSpPr/>
          <p:nvPr/>
        </p:nvSpPr>
        <p:spPr>
          <a:xfrm>
            <a:off x="5220072" y="5805264"/>
            <a:ext cx="3067828" cy="276999"/>
          </a:xfrm>
          <a:prstGeom prst="rect">
            <a:avLst/>
          </a:prstGeom>
        </p:spPr>
        <p:txBody>
          <a:bodyPr wrap="none">
            <a:spAutoFit/>
          </a:bodyPr>
          <a:lstStyle/>
          <a:p>
            <a:r>
              <a:rPr lang="en-GB" sz="1200" dirty="0" smtClean="0">
                <a:hlinkClick r:id="rId3"/>
              </a:rPr>
              <a:t>http://www.data.gov.uk/apps/uk-pharmacy</a:t>
            </a:r>
            <a:r>
              <a:rPr lang="en-GB" sz="1200" dirty="0" smtClean="0"/>
              <a:t> </a:t>
            </a:r>
            <a:endParaRPr lang="en-GB" sz="1200" dirty="0"/>
          </a:p>
        </p:txBody>
      </p:sp>
    </p:spTree>
    <p:extLst>
      <p:ext uri="{BB962C8B-B14F-4D97-AF65-F5344CB8AC3E}">
        <p14:creationId xmlns:p14="http://schemas.microsoft.com/office/powerpoint/2010/main" val="4019912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Europe: It's Your Parliament</a:t>
            </a:r>
            <a:br>
              <a:rPr lang="en-GB" noProof="0" dirty="0" smtClean="0"/>
            </a:br>
            <a:r>
              <a:rPr lang="en-GB" sz="2000" b="0" i="0" noProof="0" dirty="0" smtClean="0"/>
              <a:t>Open democracy</a:t>
            </a:r>
            <a:endParaRPr lang="en-GB" sz="2000" b="0" i="0" noProof="0" dirty="0"/>
          </a:p>
        </p:txBody>
      </p:sp>
      <p:sp>
        <p:nvSpPr>
          <p:cNvPr id="3" name="Content Placeholder 2"/>
          <p:cNvSpPr>
            <a:spLocks noGrp="1"/>
          </p:cNvSpPr>
          <p:nvPr>
            <p:ph sz="quarter" idx="14"/>
          </p:nvPr>
        </p:nvSpPr>
        <p:spPr/>
        <p:txBody>
          <a:bodyPr/>
          <a:lstStyle/>
          <a:p>
            <a:r>
              <a:rPr lang="en-GB" noProof="0" dirty="0" smtClean="0">
                <a:hlinkClick r:id="rId3"/>
              </a:rPr>
              <a:t>It’s your parliament</a:t>
            </a:r>
            <a:r>
              <a:rPr lang="en-GB" noProof="0" dirty="0" smtClean="0"/>
              <a:t> gives </a:t>
            </a:r>
            <a:r>
              <a:rPr lang="en-GB" noProof="0" dirty="0"/>
              <a:t>citizens a unique overview of the votes cast in the European Parliament. </a:t>
            </a:r>
            <a:endParaRPr lang="en-GB" noProof="0" dirty="0" smtClean="0"/>
          </a:p>
          <a:p>
            <a:r>
              <a:rPr lang="en-GB" noProof="0" dirty="0" smtClean="0"/>
              <a:t>Citizens </a:t>
            </a:r>
            <a:r>
              <a:rPr lang="en-GB" noProof="0" dirty="0"/>
              <a:t>can find and compare voting records of members of the European Parliament (MEPs) and political groups, make your own comments and cast </a:t>
            </a:r>
            <a:r>
              <a:rPr lang="en-GB" noProof="0" dirty="0" smtClean="0"/>
              <a:t>their own </a:t>
            </a:r>
            <a:r>
              <a:rPr lang="en-GB" noProof="0" dirty="0"/>
              <a:t>"votes".</a:t>
            </a:r>
            <a:endParaRPr lang="en-GB" noProof="0" dirty="0" smtClean="0"/>
          </a:p>
          <a:p>
            <a:endParaRPr lang="en-GB" noProof="0" dirty="0"/>
          </a:p>
        </p:txBody>
      </p:sp>
      <p:sp>
        <p:nvSpPr>
          <p:cNvPr id="8" name="Content Placeholder 7"/>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31</a:t>
            </a:fld>
            <a:endParaRPr lang="en-GB" dirty="0"/>
          </a:p>
        </p:txBody>
      </p:sp>
      <p:pic>
        <p:nvPicPr>
          <p:cNvPr id="5122"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772816"/>
            <a:ext cx="4032448" cy="406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08104" y="1700808"/>
            <a:ext cx="2664295" cy="396044"/>
          </a:xfrm>
          <a:prstGeom prst="rect">
            <a:avLst/>
          </a:prstGeom>
          <a:noFill/>
        </p:spPr>
        <p:txBody>
          <a:bodyPr vert="horz" wrap="square" lIns="0" tIns="0" rIns="0" bIns="0" rtlCol="0">
            <a:noAutofit/>
          </a:bodyPr>
          <a:lstStyle/>
          <a:p>
            <a:pPr indent="-274320" algn="ctr">
              <a:spcAft>
                <a:spcPts val="900"/>
              </a:spcAft>
            </a:pPr>
            <a:endParaRPr lang="en-GB" sz="2000" dirty="0" smtClean="0">
              <a:latin typeface="Georgia" pitchFamily="18" charset="0"/>
            </a:endParaRPr>
          </a:p>
        </p:txBody>
      </p:sp>
      <p:sp>
        <p:nvSpPr>
          <p:cNvPr id="7" name="Rectangle 6"/>
          <p:cNvSpPr/>
          <p:nvPr/>
        </p:nvSpPr>
        <p:spPr>
          <a:xfrm>
            <a:off x="5652120" y="5877272"/>
            <a:ext cx="2404376" cy="276999"/>
          </a:xfrm>
          <a:prstGeom prst="rect">
            <a:avLst/>
          </a:prstGeom>
        </p:spPr>
        <p:txBody>
          <a:bodyPr wrap="none">
            <a:spAutoFit/>
          </a:bodyPr>
          <a:lstStyle/>
          <a:p>
            <a:r>
              <a:rPr lang="en-GB" sz="1200" dirty="0" smtClean="0">
                <a:hlinkClick r:id="rId3"/>
              </a:rPr>
              <a:t>http://www.itsyourparliament.eu/</a:t>
            </a:r>
            <a:r>
              <a:rPr lang="en-GB" sz="1200" dirty="0" smtClean="0"/>
              <a:t> </a:t>
            </a:r>
            <a:endParaRPr lang="en-GB" sz="1200" dirty="0"/>
          </a:p>
        </p:txBody>
      </p:sp>
    </p:spTree>
    <p:extLst>
      <p:ext uri="{BB962C8B-B14F-4D97-AF65-F5344CB8AC3E}">
        <p14:creationId xmlns:p14="http://schemas.microsoft.com/office/powerpoint/2010/main" val="269762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Europe: Europe's energy </a:t>
            </a:r>
            <a:br>
              <a:rPr lang="en-GB" noProof="0" dirty="0" smtClean="0"/>
            </a:br>
            <a:r>
              <a:rPr lang="en-GB" sz="2000" b="0" i="0" noProof="0" dirty="0" smtClean="0">
                <a:latin typeface="Georgia" pitchFamily="18" charset="0"/>
              </a:rPr>
              <a:t>Community-driven visualisations</a:t>
            </a:r>
            <a:endParaRPr lang="en-GB" b="0" i="0" noProof="0" dirty="0"/>
          </a:p>
        </p:txBody>
      </p:sp>
      <p:sp>
        <p:nvSpPr>
          <p:cNvPr id="3" name="Content Placeholder 2"/>
          <p:cNvSpPr>
            <a:spLocks noGrp="1"/>
          </p:cNvSpPr>
          <p:nvPr>
            <p:ph sz="quarter" idx="14"/>
          </p:nvPr>
        </p:nvSpPr>
        <p:spPr/>
        <p:txBody>
          <a:bodyPr/>
          <a:lstStyle/>
          <a:p>
            <a:r>
              <a:rPr lang="en-GB" noProof="0" dirty="0" smtClean="0">
                <a:hlinkClick r:id="rId3"/>
              </a:rPr>
              <a:t>Europe’s energy</a:t>
            </a:r>
            <a:r>
              <a:rPr lang="en-GB" noProof="0" dirty="0" smtClean="0"/>
              <a:t> combines </a:t>
            </a:r>
            <a:r>
              <a:rPr lang="en-GB" noProof="0" dirty="0"/>
              <a:t>data from Eurostat and other agencies to produce graphics which visualise Europe's commitments to reduce energy consumption by consumption by 20% and increase the share of renewables in the energy mix to 20% by 2020. </a:t>
            </a:r>
            <a:endParaRPr lang="en-GB" noProof="0" dirty="0" smtClean="0"/>
          </a:p>
          <a:p>
            <a:r>
              <a:rPr lang="en-GB" noProof="0" dirty="0" smtClean="0"/>
              <a:t>The </a:t>
            </a:r>
            <a:r>
              <a:rPr lang="en-GB" noProof="0" dirty="0"/>
              <a:t>app puts these targets into context and helps users to compare how progress is being made towards them in different countries.</a:t>
            </a:r>
          </a:p>
          <a:p>
            <a:endParaRPr lang="en-GB" noProof="0" dirty="0"/>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32</a:t>
            </a:fld>
            <a:endParaRPr lang="en-GB" dirty="0"/>
          </a:p>
        </p:txBody>
      </p:sp>
      <p:pic>
        <p:nvPicPr>
          <p:cNvPr id="7171"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974" y="1772816"/>
            <a:ext cx="3961103"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24129" y="1700808"/>
            <a:ext cx="2808312" cy="792088"/>
          </a:xfrm>
          <a:prstGeom prst="rect">
            <a:avLst/>
          </a:prstGeom>
          <a:noFill/>
        </p:spPr>
        <p:txBody>
          <a:bodyPr vert="horz" wrap="square" lIns="0" tIns="0" rIns="0" bIns="0" rtlCol="0">
            <a:noAutofit/>
          </a:bodyPr>
          <a:lstStyle/>
          <a:p>
            <a:pPr indent="-274320" algn="ctr">
              <a:spcAft>
                <a:spcPts val="900"/>
              </a:spcAft>
            </a:pPr>
            <a:endParaRPr lang="en-GB" sz="2000" dirty="0" smtClean="0">
              <a:latin typeface="Georgia" pitchFamily="18" charset="0"/>
            </a:endParaRPr>
          </a:p>
        </p:txBody>
      </p:sp>
      <p:sp>
        <p:nvSpPr>
          <p:cNvPr id="8" name="Rectangle 7"/>
          <p:cNvSpPr/>
          <p:nvPr/>
        </p:nvSpPr>
        <p:spPr>
          <a:xfrm>
            <a:off x="5076056" y="4293096"/>
            <a:ext cx="2802177" cy="276999"/>
          </a:xfrm>
          <a:prstGeom prst="rect">
            <a:avLst/>
          </a:prstGeom>
        </p:spPr>
        <p:txBody>
          <a:bodyPr wrap="none">
            <a:spAutoFit/>
          </a:bodyPr>
          <a:lstStyle/>
          <a:p>
            <a:r>
              <a:rPr lang="en-GB" sz="1200" dirty="0" smtClean="0">
                <a:hlinkClick r:id="rId3"/>
              </a:rPr>
              <a:t>http://energy.publicdata.eu/ee/vis.html</a:t>
            </a:r>
            <a:r>
              <a:rPr lang="en-GB" sz="1200" dirty="0" smtClean="0"/>
              <a:t> </a:t>
            </a:r>
            <a:endParaRPr lang="en-GB" sz="1200" dirty="0"/>
          </a:p>
        </p:txBody>
      </p:sp>
    </p:spTree>
    <p:extLst>
      <p:ext uri="{BB962C8B-B14F-4D97-AF65-F5344CB8AC3E}">
        <p14:creationId xmlns:p14="http://schemas.microsoft.com/office/powerpoint/2010/main" val="2135829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Global: OpenCorporates</a:t>
            </a:r>
            <a:br>
              <a:rPr lang="en-GB" noProof="0" dirty="0" smtClean="0"/>
            </a:br>
            <a:r>
              <a:rPr lang="en-GB" sz="2000" b="0" i="0" noProof="0" dirty="0" smtClean="0">
                <a:latin typeface="Georgia" pitchFamily="18" charset="0"/>
              </a:rPr>
              <a:t>Non-profit business information</a:t>
            </a:r>
            <a:endParaRPr lang="en-GB" sz="2000" b="0" i="0" noProof="0" dirty="0"/>
          </a:p>
        </p:txBody>
      </p:sp>
      <p:sp>
        <p:nvSpPr>
          <p:cNvPr id="3" name="Content Placeholder 2"/>
          <p:cNvSpPr>
            <a:spLocks noGrp="1"/>
          </p:cNvSpPr>
          <p:nvPr>
            <p:ph sz="quarter" idx="14"/>
          </p:nvPr>
        </p:nvSpPr>
        <p:spPr/>
        <p:txBody>
          <a:bodyPr/>
          <a:lstStyle/>
          <a:p>
            <a:r>
              <a:rPr lang="en-GB" noProof="0" dirty="0" smtClean="0">
                <a:hlinkClick r:id="rId3"/>
              </a:rPr>
              <a:t>OpenCorporates</a:t>
            </a:r>
            <a:r>
              <a:rPr lang="en-GB" noProof="0" dirty="0" smtClean="0"/>
              <a:t> is </a:t>
            </a:r>
            <a:r>
              <a:rPr lang="en-GB" noProof="0" dirty="0"/>
              <a:t>a database of companies. It aims to have a </a:t>
            </a:r>
            <a:r>
              <a:rPr lang="en-GB" noProof="0" dirty="0" smtClean="0"/>
              <a:t>unique identifier in the form a HTTP URI for </a:t>
            </a:r>
            <a:r>
              <a:rPr lang="en-GB" noProof="0" dirty="0"/>
              <a:t>every company in the world. </a:t>
            </a:r>
            <a:endParaRPr lang="en-GB" noProof="0" dirty="0" smtClean="0"/>
          </a:p>
          <a:p>
            <a:r>
              <a:rPr lang="en-GB" noProof="0" dirty="0" smtClean="0"/>
              <a:t>OpenCorporates </a:t>
            </a:r>
            <a:r>
              <a:rPr lang="en-GB" noProof="0" dirty="0"/>
              <a:t>has grown from 3 territories and a few million companies to over 30 territories and </a:t>
            </a:r>
            <a:r>
              <a:rPr lang="en-GB" noProof="0" dirty="0" smtClean="0"/>
              <a:t>over 54 million </a:t>
            </a:r>
            <a:r>
              <a:rPr lang="en-GB" noProof="0" dirty="0"/>
              <a:t>companies, and is working with the open data community to add more each week.</a:t>
            </a:r>
          </a:p>
          <a:p>
            <a:endParaRPr lang="en-GB" noProof="0" dirty="0"/>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33</a:t>
            </a:fld>
            <a:endParaRPr lang="en-GB" dirty="0"/>
          </a:p>
        </p:txBody>
      </p:sp>
      <p:pic>
        <p:nvPicPr>
          <p:cNvPr id="8194"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772816"/>
            <a:ext cx="4032448" cy="3152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24129" y="1700808"/>
            <a:ext cx="2808312" cy="792088"/>
          </a:xfrm>
          <a:prstGeom prst="rect">
            <a:avLst/>
          </a:prstGeom>
          <a:noFill/>
        </p:spPr>
        <p:txBody>
          <a:bodyPr vert="horz" wrap="square" lIns="0" tIns="0" rIns="0" bIns="0" rtlCol="0">
            <a:noAutofit/>
          </a:bodyPr>
          <a:lstStyle/>
          <a:p>
            <a:pPr indent="-274320" algn="ctr">
              <a:spcAft>
                <a:spcPts val="900"/>
              </a:spcAft>
            </a:pPr>
            <a:endParaRPr lang="en-GB" sz="2000" dirty="0" smtClean="0">
              <a:latin typeface="Georgia" pitchFamily="18" charset="0"/>
            </a:endParaRPr>
          </a:p>
        </p:txBody>
      </p:sp>
      <p:sp>
        <p:nvSpPr>
          <p:cNvPr id="8" name="Rectangle 7"/>
          <p:cNvSpPr/>
          <p:nvPr/>
        </p:nvSpPr>
        <p:spPr>
          <a:xfrm>
            <a:off x="5612973" y="4941168"/>
            <a:ext cx="2055371" cy="276999"/>
          </a:xfrm>
          <a:prstGeom prst="rect">
            <a:avLst/>
          </a:prstGeom>
        </p:spPr>
        <p:txBody>
          <a:bodyPr wrap="none">
            <a:spAutoFit/>
          </a:bodyPr>
          <a:lstStyle/>
          <a:p>
            <a:r>
              <a:rPr lang="en-GB" sz="1200" dirty="0" smtClean="0">
                <a:hlinkClick r:id="rId3"/>
              </a:rPr>
              <a:t>http://opencorporates.com/</a:t>
            </a:r>
            <a:r>
              <a:rPr lang="en-GB" sz="1200" dirty="0" smtClean="0"/>
              <a:t> </a:t>
            </a:r>
            <a:endParaRPr lang="en-GB" sz="1200" dirty="0"/>
          </a:p>
        </p:txBody>
      </p:sp>
    </p:spTree>
    <p:extLst>
      <p:ext uri="{BB962C8B-B14F-4D97-AF65-F5344CB8AC3E}">
        <p14:creationId xmlns:p14="http://schemas.microsoft.com/office/powerpoint/2010/main" val="3853495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Linked Government Data Pilots of ISA</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34</a:t>
            </a:fld>
            <a:endParaRPr lang="en-GB" dirty="0"/>
          </a:p>
        </p:txBody>
      </p:sp>
      <p:sp>
        <p:nvSpPr>
          <p:cNvPr id="8" name="TextBox 7"/>
          <p:cNvSpPr txBox="1"/>
          <p:nvPr/>
        </p:nvSpPr>
        <p:spPr>
          <a:xfrm>
            <a:off x="971600" y="4149080"/>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3"/>
              </a:rPr>
              <a:t>http://health.testproject.eu/PPP/</a:t>
            </a:r>
            <a:endParaRPr lang="en-GB" sz="1200" dirty="0" smtClean="0"/>
          </a:p>
        </p:txBody>
      </p:sp>
      <p:sp>
        <p:nvSpPr>
          <p:cNvPr id="10" name="TextBox 9"/>
          <p:cNvSpPr txBox="1"/>
          <p:nvPr/>
        </p:nvSpPr>
        <p:spPr>
          <a:xfrm>
            <a:off x="5652120" y="4168130"/>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4"/>
              </a:rPr>
              <a:t>http://maritime.testproject.eu/CISE/</a:t>
            </a:r>
            <a:endParaRPr lang="en-GB" sz="1200" dirty="0" smtClean="0"/>
          </a:p>
        </p:txBody>
      </p:sp>
      <p:pic>
        <p:nvPicPr>
          <p:cNvPr id="10241" name="Picture 1"/>
          <p:cNvPicPr>
            <a:picLocks noChangeAspect="1" noChangeArrowheads="1"/>
          </p:cNvPicPr>
          <p:nvPr/>
        </p:nvPicPr>
        <p:blipFill>
          <a:blip r:embed="rId5" cstate="print"/>
          <a:srcRect/>
          <a:stretch>
            <a:fillRect/>
          </a:stretch>
        </p:blipFill>
        <p:spPr bwMode="auto">
          <a:xfrm>
            <a:off x="539552" y="1268760"/>
            <a:ext cx="3484310" cy="2808312"/>
          </a:xfrm>
          <a:prstGeom prst="rect">
            <a:avLst/>
          </a:prstGeom>
          <a:ln>
            <a:noFill/>
          </a:ln>
          <a:effectLst>
            <a:outerShdw blurRad="292100" dist="139700" dir="2700000" algn="tl" rotWithShape="0">
              <a:srgbClr val="333333">
                <a:alpha val="65000"/>
              </a:srgbClr>
            </a:outerShdw>
          </a:effectLst>
        </p:spPr>
      </p:pic>
      <p:pic>
        <p:nvPicPr>
          <p:cNvPr id="10242" name="Picture 2"/>
          <p:cNvPicPr>
            <a:picLocks noChangeAspect="1" noChangeArrowheads="1"/>
          </p:cNvPicPr>
          <p:nvPr/>
        </p:nvPicPr>
        <p:blipFill>
          <a:blip r:embed="rId6" cstate="print"/>
          <a:srcRect/>
          <a:stretch>
            <a:fillRect/>
          </a:stretch>
        </p:blipFill>
        <p:spPr bwMode="auto">
          <a:xfrm>
            <a:off x="5220072" y="1268760"/>
            <a:ext cx="3024336" cy="2877998"/>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ChangeAspect="1" noChangeArrowheads="1"/>
          </p:cNvPicPr>
          <p:nvPr/>
        </p:nvPicPr>
        <p:blipFill>
          <a:blip r:embed="rId7" cstate="print"/>
          <a:srcRect/>
          <a:stretch>
            <a:fillRect/>
          </a:stretch>
        </p:blipFill>
        <p:spPr bwMode="auto">
          <a:xfrm>
            <a:off x="3419872" y="3861048"/>
            <a:ext cx="3096344" cy="282055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436096" y="6453336"/>
            <a:ext cx="2160240"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8"/>
              </a:rPr>
              <a:t>http://cpsv.testproject.eu/CPSV/</a:t>
            </a:r>
            <a:endParaRPr lang="en-GB" sz="1200" dirty="0" smtClean="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noProof="0" dirty="0" smtClean="0">
                <a:solidFill>
                  <a:schemeClr val="accent1"/>
                </a:solidFill>
                <a:latin typeface="Bradley Hand ITC" pitchFamily="66" charset="0"/>
              </a:rPr>
              <a:t>The PSI Directive</a:t>
            </a:r>
            <a:r>
              <a:rPr lang="en-GB" sz="8800" i="0" noProof="0" dirty="0" smtClean="0">
                <a:solidFill>
                  <a:schemeClr val="accent1"/>
                </a:solidFill>
                <a:latin typeface="Bradley Hand ITC" pitchFamily="66" charset="0"/>
              </a:rPr>
              <a:t/>
            </a:r>
            <a:br>
              <a:rPr lang="en-GB" sz="8800" i="0" noProof="0" dirty="0" smtClean="0">
                <a:solidFill>
                  <a:schemeClr val="accent1"/>
                </a:solidFill>
                <a:latin typeface="Bradley Hand ITC" pitchFamily="66" charset="0"/>
              </a:rPr>
            </a:br>
            <a:r>
              <a:rPr lang="en-GB" b="0" noProof="0" dirty="0" smtClean="0"/>
              <a:t> 2013/37/EU of the European Parliament and of the Council of 26 June 2013  amending Directive 2003/98/EC on the reuse of Public Sector Information</a:t>
            </a:r>
            <a:endParaRPr lang="en-GB" b="0" noProof="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35</a:t>
            </a:fld>
            <a:endParaRPr lang="en-GB" dirty="0"/>
          </a:p>
        </p:txBody>
      </p:sp>
    </p:spTree>
    <p:extLst>
      <p:ext uri="{BB962C8B-B14F-4D97-AF65-F5344CB8AC3E}">
        <p14:creationId xmlns:p14="http://schemas.microsoft.com/office/powerpoint/2010/main" val="3900959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PSI Directive: history and status</a:t>
            </a:r>
            <a:endParaRPr lang="en-GB" noProof="0" dirty="0"/>
          </a:p>
        </p:txBody>
      </p:sp>
      <p:sp>
        <p:nvSpPr>
          <p:cNvPr id="3" name="Content Placeholder 2"/>
          <p:cNvSpPr>
            <a:spLocks noGrp="1"/>
          </p:cNvSpPr>
          <p:nvPr>
            <p:ph sz="quarter" idx="15"/>
          </p:nvPr>
        </p:nvSpPr>
        <p:spPr/>
        <p:txBody>
          <a:bodyPr/>
          <a:lstStyle/>
          <a:p>
            <a:pPr lvl="1" indent="-273600"/>
            <a:r>
              <a:rPr lang="en-GB" dirty="0"/>
              <a:t>Directive 2003/98/EC on the reuse of Public Sector </a:t>
            </a:r>
            <a:r>
              <a:rPr lang="en-GB" dirty="0" smtClean="0"/>
              <a:t>Information.</a:t>
            </a:r>
          </a:p>
          <a:p>
            <a:pPr lvl="1" indent="-273600"/>
            <a:r>
              <a:rPr lang="en-GB" dirty="0" smtClean="0"/>
              <a:t>By </a:t>
            </a:r>
            <a:r>
              <a:rPr lang="en-GB" noProof="0" dirty="0" smtClean="0"/>
              <a:t>2008, all Member States had reported implementation of the obligations under the Directive in national legislation. </a:t>
            </a:r>
            <a:r>
              <a:rPr lang="en-GB" sz="1200" noProof="0" dirty="0" smtClean="0">
                <a:hlinkClick r:id="rId3"/>
              </a:rPr>
              <a:t>https://ec.europa.eu/digital-agenda/en/implementation-public-sector-information-directive-member-states</a:t>
            </a:r>
            <a:endParaRPr lang="en-GB" sz="1200" noProof="0" dirty="0" smtClean="0"/>
          </a:p>
          <a:p>
            <a:pPr lvl="1" indent="-273600"/>
            <a:r>
              <a:rPr lang="en-GB" noProof="0" dirty="0" smtClean="0"/>
              <a:t>Revision of Directive: Proposal COM(2011)877 and public consultation in 2010.</a:t>
            </a:r>
          </a:p>
          <a:p>
            <a:pPr lvl="1" indent="-273600"/>
            <a:r>
              <a:rPr lang="en-GB" noProof="0" dirty="0" smtClean="0"/>
              <a:t>Endorsement and publication of </a:t>
            </a:r>
            <a:r>
              <a:rPr lang="en-GB" dirty="0" smtClean="0"/>
              <a:t>Directive </a:t>
            </a:r>
            <a:r>
              <a:rPr lang="en-GB" dirty="0"/>
              <a:t>2013/37/EU of the European Parliament and of the Council of 26 June 2013 amending Directive 2003/98/EC on the reuse of Public Sector </a:t>
            </a:r>
            <a:r>
              <a:rPr lang="en-GB" dirty="0" smtClean="0"/>
              <a:t>Information.</a:t>
            </a:r>
          </a:p>
          <a:p>
            <a:pPr lvl="1" indent="-273600"/>
            <a:r>
              <a:rPr lang="en-GB" noProof="0" dirty="0" smtClean="0"/>
              <a:t>Member States are obliged to implement the new Directive in two years – there</a:t>
            </a:r>
            <a:r>
              <a:rPr lang="en-GB" dirty="0" smtClean="0"/>
              <a:t> will be a gradual adoption of the new obligations.</a:t>
            </a:r>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36</a:t>
            </a:fld>
            <a:endParaRPr lang="en-GB" dirty="0"/>
          </a:p>
        </p:txBody>
      </p:sp>
    </p:spTree>
    <p:extLst>
      <p:ext uri="{BB962C8B-B14F-4D97-AF65-F5344CB8AC3E}">
        <p14:creationId xmlns:p14="http://schemas.microsoft.com/office/powerpoint/2010/main" val="472577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PSI Directive: objectives</a:t>
            </a:r>
            <a:endParaRPr lang="en-GB" noProof="0" dirty="0"/>
          </a:p>
        </p:txBody>
      </p:sp>
      <p:sp>
        <p:nvSpPr>
          <p:cNvPr id="3" name="Content Placeholder 2"/>
          <p:cNvSpPr>
            <a:spLocks noGrp="1"/>
          </p:cNvSpPr>
          <p:nvPr>
            <p:ph sz="quarter" idx="15"/>
          </p:nvPr>
        </p:nvSpPr>
        <p:spPr/>
        <p:txBody>
          <a:bodyPr/>
          <a:lstStyle/>
          <a:p>
            <a:pPr indent="0"/>
            <a:r>
              <a:rPr lang="en-GB" sz="1800" dirty="0" smtClean="0"/>
              <a:t>Revised PSI </a:t>
            </a:r>
            <a:r>
              <a:rPr lang="en-GB" sz="1800" b="1" dirty="0" smtClean="0"/>
              <a:t>Directive 2013/37/EU </a:t>
            </a:r>
            <a:r>
              <a:rPr lang="en-GB" sz="1800" dirty="0" smtClean="0"/>
              <a:t>of the European Parliament and of the Council of 26 June 2013 amending Directive 2003/98/EC </a:t>
            </a:r>
            <a:r>
              <a:rPr lang="en-GB" sz="1800" b="1" dirty="0" smtClean="0"/>
              <a:t>on the reuse of public sector information</a:t>
            </a:r>
            <a:r>
              <a:rPr lang="en-GB" sz="1800" dirty="0" smtClean="0"/>
              <a:t>.</a:t>
            </a:r>
          </a:p>
          <a:p>
            <a:pPr indent="0"/>
            <a:r>
              <a:rPr lang="en-GB" sz="1800" noProof="0" dirty="0" smtClean="0"/>
              <a:t>Main objectives:</a:t>
            </a:r>
          </a:p>
          <a:p>
            <a:pPr lvl="1" indent="-273600"/>
            <a:r>
              <a:rPr lang="en-GB" sz="1800" noProof="0" dirty="0"/>
              <a:t>to </a:t>
            </a:r>
            <a:r>
              <a:rPr lang="en-GB" sz="1800" b="1" noProof="0" dirty="0"/>
              <a:t>stimulate</a:t>
            </a:r>
            <a:r>
              <a:rPr lang="en-GB" sz="1800" noProof="0" dirty="0"/>
              <a:t> the further </a:t>
            </a:r>
            <a:r>
              <a:rPr lang="en-GB" sz="1800" b="1" noProof="0" dirty="0"/>
              <a:t>development</a:t>
            </a:r>
            <a:r>
              <a:rPr lang="en-GB" sz="1800" noProof="0" dirty="0"/>
              <a:t> of a European market for </a:t>
            </a:r>
            <a:r>
              <a:rPr lang="en-GB" sz="1800" noProof="0" dirty="0" smtClean="0"/>
              <a:t>services based on Public Sector Information;</a:t>
            </a:r>
            <a:endParaRPr lang="en-GB" sz="1800" noProof="0" dirty="0"/>
          </a:p>
          <a:p>
            <a:pPr lvl="1" indent="-273600"/>
            <a:r>
              <a:rPr lang="en-GB" sz="1800" noProof="0" dirty="0"/>
              <a:t>to </a:t>
            </a:r>
            <a:r>
              <a:rPr lang="en-GB" sz="1800" b="1" noProof="0" dirty="0"/>
              <a:t>enhance</a:t>
            </a:r>
            <a:r>
              <a:rPr lang="en-GB" sz="1800" noProof="0" dirty="0"/>
              <a:t> the cross-border </a:t>
            </a:r>
            <a:r>
              <a:rPr lang="en-GB" sz="1800" b="1" noProof="0" dirty="0"/>
              <a:t>use</a:t>
            </a:r>
            <a:r>
              <a:rPr lang="en-GB" sz="1800" noProof="0" dirty="0"/>
              <a:t> and </a:t>
            </a:r>
            <a:r>
              <a:rPr lang="en-GB" sz="1800" b="1" noProof="0" dirty="0"/>
              <a:t>application</a:t>
            </a:r>
            <a:r>
              <a:rPr lang="en-GB" sz="1800" noProof="0" dirty="0"/>
              <a:t> of PSI in business processes, including </a:t>
            </a:r>
            <a:r>
              <a:rPr lang="en-GB" sz="1800" noProof="0" dirty="0" smtClean="0"/>
              <a:t>publishing;</a:t>
            </a:r>
            <a:endParaRPr lang="en-GB" sz="1800" noProof="0" dirty="0"/>
          </a:p>
          <a:p>
            <a:pPr lvl="1" indent="-273600"/>
            <a:r>
              <a:rPr lang="en-GB" sz="1800" noProof="0" dirty="0"/>
              <a:t>to </a:t>
            </a:r>
            <a:r>
              <a:rPr lang="en-GB" sz="1800" b="1" dirty="0" smtClean="0"/>
              <a:t>strengthen </a:t>
            </a:r>
            <a:r>
              <a:rPr lang="en-GB" sz="1800" b="1" noProof="0" dirty="0" smtClean="0"/>
              <a:t>competition</a:t>
            </a:r>
            <a:r>
              <a:rPr lang="en-GB" sz="1800" noProof="0" dirty="0" smtClean="0"/>
              <a:t> </a:t>
            </a:r>
            <a:r>
              <a:rPr lang="en-GB" sz="1800" noProof="0" dirty="0"/>
              <a:t>in the internal </a:t>
            </a:r>
            <a:r>
              <a:rPr lang="en-GB" sz="1800" noProof="0" dirty="0" smtClean="0"/>
              <a:t>market;</a:t>
            </a:r>
            <a:endParaRPr lang="en-GB" sz="1800" noProof="0" dirty="0"/>
          </a:p>
          <a:p>
            <a:pPr lvl="1" indent="-273600"/>
            <a:r>
              <a:rPr lang="en-GB" sz="1800" noProof="0" dirty="0"/>
              <a:t>to </a:t>
            </a:r>
            <a:r>
              <a:rPr lang="en-GB" sz="1800" b="1" noProof="0" dirty="0"/>
              <a:t>address divergence </a:t>
            </a:r>
            <a:r>
              <a:rPr lang="en-GB" sz="1800" noProof="0" dirty="0"/>
              <a:t>as to </a:t>
            </a:r>
            <a:r>
              <a:rPr lang="en-GB" sz="1800" noProof="0" dirty="0" smtClean="0"/>
              <a:t>reuse </a:t>
            </a:r>
            <a:r>
              <a:rPr lang="en-GB" sz="1800" noProof="0" dirty="0"/>
              <a:t>rules between Member </a:t>
            </a:r>
            <a:r>
              <a:rPr lang="en-GB" sz="1800" noProof="0" dirty="0" smtClean="0"/>
              <a:t>States.</a:t>
            </a:r>
            <a:endParaRPr lang="en-GB" sz="1800" noProof="0" dirty="0"/>
          </a:p>
          <a:p>
            <a:pPr indent="0"/>
            <a:r>
              <a:rPr lang="en-GB" sz="1800" noProof="0" dirty="0" smtClean="0"/>
              <a:t>The Directive allows Member States to implement measures going beyond its minimum standards, thus allowing for more extensive reuse.</a:t>
            </a:r>
            <a:endParaRPr lang="en-GB" sz="18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37</a:t>
            </a:fld>
            <a:endParaRPr lang="en-GB" dirty="0"/>
          </a:p>
        </p:txBody>
      </p:sp>
    </p:spTree>
    <p:extLst>
      <p:ext uri="{BB962C8B-B14F-4D97-AF65-F5344CB8AC3E}">
        <p14:creationId xmlns:p14="http://schemas.microsoft.com/office/powerpoint/2010/main" val="3530941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PSI Directive: obligations</a:t>
            </a:r>
            <a:endParaRPr lang="en-GB" noProof="0" dirty="0"/>
          </a:p>
        </p:txBody>
      </p:sp>
      <p:sp>
        <p:nvSpPr>
          <p:cNvPr id="3" name="Content Placeholder 2"/>
          <p:cNvSpPr>
            <a:spLocks noGrp="1"/>
          </p:cNvSpPr>
          <p:nvPr>
            <p:ph sz="quarter" idx="14"/>
          </p:nvPr>
        </p:nvSpPr>
        <p:spPr>
          <a:xfrm>
            <a:off x="533400" y="1752601"/>
            <a:ext cx="3822576" cy="4419599"/>
          </a:xfrm>
        </p:spPr>
        <p:txBody>
          <a:bodyPr/>
          <a:lstStyle/>
          <a:p>
            <a:pPr lvl="1" indent="-273600"/>
            <a:r>
              <a:rPr lang="en-GB" sz="1400" noProof="0" dirty="0" smtClean="0"/>
              <a:t>Make information re-usable for commercial or non-commercial purposes under non-discriminatory conditions.</a:t>
            </a:r>
          </a:p>
          <a:p>
            <a:pPr lvl="1" indent="-273600"/>
            <a:r>
              <a:rPr lang="en-GB" sz="1400" noProof="0" dirty="0" smtClean="0"/>
              <a:t>Process requests and provide access within 20 days (or 40 if request is complex); justify negative decision and inform about how to appeal.</a:t>
            </a:r>
          </a:p>
          <a:p>
            <a:pPr lvl="1" indent="-273600"/>
            <a:r>
              <a:rPr lang="en-GB" sz="1400" noProof="0" dirty="0" smtClean="0"/>
              <a:t>Charge no more than cost of reproduction, provision and dissemination; publicise charges and indicate calculation basis on request.</a:t>
            </a:r>
          </a:p>
          <a:p>
            <a:pPr lvl="1" indent="-273600"/>
            <a:r>
              <a:rPr lang="en-GB" sz="1400" noProof="0" dirty="0" smtClean="0"/>
              <a:t>Publish licences in digital format.</a:t>
            </a:r>
          </a:p>
          <a:p>
            <a:pPr lvl="1" indent="-273600"/>
            <a:r>
              <a:rPr lang="en-GB" sz="1400" noProof="0" dirty="0" smtClean="0"/>
              <a:t>Facilitate search for information preferably online (e.g. portal).</a:t>
            </a:r>
          </a:p>
        </p:txBody>
      </p:sp>
      <p:sp>
        <p:nvSpPr>
          <p:cNvPr id="6" name="Content Placeholder 5"/>
          <p:cNvSpPr>
            <a:spLocks noGrp="1"/>
          </p:cNvSpPr>
          <p:nvPr>
            <p:ph sz="quarter" idx="15"/>
          </p:nvPr>
        </p:nvSpPr>
        <p:spPr>
          <a:xfrm>
            <a:off x="4648201" y="1752600"/>
            <a:ext cx="3962399" cy="963216"/>
          </a:xfrm>
        </p:spPr>
        <p:txBody>
          <a:bodyPr/>
          <a:lstStyle/>
          <a:p>
            <a:pPr lvl="1" indent="-273600"/>
            <a:r>
              <a:rPr lang="en-GB" sz="1400" noProof="0" dirty="0" smtClean="0"/>
              <a:t>Unnecessarily restrict reuse.</a:t>
            </a:r>
          </a:p>
          <a:p>
            <a:pPr lvl="1" indent="-273600"/>
            <a:r>
              <a:rPr lang="en-GB" sz="1400" noProof="0" dirty="0" smtClean="0"/>
              <a:t>Grant exclusive rights, unless necessary, subject to review every 3 years.</a:t>
            </a:r>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38</a:t>
            </a:fld>
            <a:endParaRPr lang="en-GB" dirty="0"/>
          </a:p>
        </p:txBody>
      </p:sp>
      <p:sp>
        <p:nvSpPr>
          <p:cNvPr id="7" name="Title 1"/>
          <p:cNvSpPr txBox="1">
            <a:spLocks/>
          </p:cNvSpPr>
          <p:nvPr/>
        </p:nvSpPr>
        <p:spPr>
          <a:xfrm>
            <a:off x="539552" y="1412776"/>
            <a:ext cx="3960440" cy="57606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1" u="none" strike="noStrike" kern="1200" cap="none" spc="0" normalizeH="0" baseline="0" noProof="0" dirty="0" smtClean="0">
                <a:ln>
                  <a:noFill/>
                </a:ln>
                <a:solidFill>
                  <a:schemeClr val="accent1"/>
                </a:solidFill>
                <a:effectLst/>
                <a:uLnTx/>
                <a:uFillTx/>
                <a:latin typeface="+mj-lt"/>
                <a:ea typeface="+mj-ea"/>
                <a:cs typeface="+mj-cs"/>
              </a:rPr>
              <a:t>Public sector bodies have to:</a:t>
            </a:r>
            <a:endParaRPr kumimoji="0" lang="en-GB" sz="1600" b="1" i="1" u="none" strike="noStrike" kern="1200" cap="none" spc="0" normalizeH="0" baseline="0" noProof="0" dirty="0">
              <a:ln>
                <a:noFill/>
              </a:ln>
              <a:solidFill>
                <a:schemeClr val="accent1"/>
              </a:solidFill>
              <a:effectLst/>
              <a:uLnTx/>
              <a:uFillTx/>
              <a:latin typeface="+mj-lt"/>
              <a:ea typeface="+mj-ea"/>
              <a:cs typeface="+mj-cs"/>
            </a:endParaRPr>
          </a:p>
        </p:txBody>
      </p:sp>
      <p:sp>
        <p:nvSpPr>
          <p:cNvPr id="8" name="Title 1"/>
          <p:cNvSpPr txBox="1">
            <a:spLocks/>
          </p:cNvSpPr>
          <p:nvPr/>
        </p:nvSpPr>
        <p:spPr>
          <a:xfrm>
            <a:off x="4644008" y="1412776"/>
            <a:ext cx="3960440" cy="57606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1" u="none" strike="noStrike" kern="1200" cap="none" spc="0" normalizeH="0" baseline="0" noProof="0" dirty="0" smtClean="0">
                <a:ln>
                  <a:noFill/>
                </a:ln>
                <a:solidFill>
                  <a:schemeClr val="accent1"/>
                </a:solidFill>
                <a:effectLst/>
                <a:uLnTx/>
                <a:uFillTx/>
                <a:latin typeface="+mj-lt"/>
                <a:ea typeface="+mj-ea"/>
                <a:cs typeface="+mj-cs"/>
              </a:rPr>
              <a:t>Public sector bodies may not:</a:t>
            </a:r>
            <a:endParaRPr kumimoji="0" lang="en-GB" sz="1600" b="1" i="1" u="none" strike="noStrike" kern="1200" cap="none" spc="0" normalizeH="0" baseline="0" noProof="0" dirty="0">
              <a:ln>
                <a:noFill/>
              </a:ln>
              <a:solidFill>
                <a:schemeClr val="accent1"/>
              </a:solidFill>
              <a:effectLst/>
              <a:uLnTx/>
              <a:uFillTx/>
              <a:latin typeface="+mj-lt"/>
              <a:ea typeface="+mj-ea"/>
              <a:cs typeface="+mj-cs"/>
            </a:endParaRPr>
          </a:p>
        </p:txBody>
      </p:sp>
      <p:sp>
        <p:nvSpPr>
          <p:cNvPr id="5" name="TextBox 4"/>
          <p:cNvSpPr txBox="1"/>
          <p:nvPr/>
        </p:nvSpPr>
        <p:spPr>
          <a:xfrm>
            <a:off x="4788024" y="2715816"/>
            <a:ext cx="3456384" cy="1721296"/>
          </a:xfrm>
          <a:prstGeom prst="rect">
            <a:avLst/>
          </a:prstGeom>
          <a:noFill/>
        </p:spPr>
        <p:txBody>
          <a:bodyPr vert="horz" wrap="square" lIns="0" tIns="0" rIns="0" bIns="0" rtlCol="0">
            <a:noAutofit/>
          </a:bodyPr>
          <a:lstStyle/>
          <a:p>
            <a:pPr indent="-274320">
              <a:spcAft>
                <a:spcPts val="900"/>
              </a:spcAft>
            </a:pPr>
            <a:r>
              <a:rPr lang="en-GB" sz="1600" b="1" i="1" dirty="0" smtClean="0">
                <a:solidFill>
                  <a:schemeClr val="accent1"/>
                </a:solidFill>
                <a:latin typeface="+mj-lt"/>
                <a:ea typeface="+mj-ea"/>
                <a:cs typeface="+mj-cs"/>
              </a:rPr>
              <a:t>Public sector bodies do not have to:</a:t>
            </a:r>
          </a:p>
          <a:p>
            <a:pPr marL="274320" lvl="1" indent="-273600">
              <a:spcAft>
                <a:spcPts val="900"/>
              </a:spcAft>
              <a:buClr>
                <a:schemeClr val="tx1"/>
              </a:buClr>
              <a:buFont typeface="Georgia" pitchFamily="18" charset="0"/>
              <a:buChar char="•"/>
            </a:pPr>
            <a:r>
              <a:rPr lang="en-GB" sz="1400" dirty="0" smtClean="0">
                <a:latin typeface="Georgia" pitchFamily="18" charset="0"/>
              </a:rPr>
              <a:t>Make information available that is excluded by virtue of access regimes in the Member States</a:t>
            </a:r>
          </a:p>
          <a:p>
            <a:pPr marL="274320" lvl="1" indent="-273600">
              <a:spcAft>
                <a:spcPts val="900"/>
              </a:spcAft>
              <a:buClr>
                <a:schemeClr val="tx1"/>
              </a:buClr>
              <a:buFont typeface="Georgia" pitchFamily="18" charset="0"/>
              <a:buChar char="•"/>
            </a:pPr>
            <a:r>
              <a:rPr lang="en-GB" sz="1400" dirty="0" smtClean="0">
                <a:latin typeface="Georgia" pitchFamily="18" charset="0"/>
              </a:rPr>
              <a:t>Adapt </a:t>
            </a:r>
            <a:r>
              <a:rPr lang="en-GB" sz="1400" dirty="0">
                <a:latin typeface="Georgia" pitchFamily="18" charset="0"/>
              </a:rPr>
              <a:t>formats or provide translations.</a:t>
            </a:r>
          </a:p>
        </p:txBody>
      </p:sp>
      <p:sp>
        <p:nvSpPr>
          <p:cNvPr id="9" name="TextBox 8"/>
          <p:cNvSpPr txBox="1"/>
          <p:nvPr/>
        </p:nvSpPr>
        <p:spPr>
          <a:xfrm>
            <a:off x="4788024" y="4725144"/>
            <a:ext cx="3456384" cy="1368152"/>
          </a:xfrm>
          <a:prstGeom prst="rect">
            <a:avLst/>
          </a:prstGeom>
          <a:solidFill>
            <a:schemeClr val="bg1">
              <a:lumMod val="85000"/>
            </a:schemeClr>
          </a:solidFill>
        </p:spPr>
        <p:txBody>
          <a:bodyPr vert="horz" wrap="square" lIns="0" tIns="0" rIns="0" bIns="0" rtlCol="0">
            <a:noAutofit/>
          </a:bodyPr>
          <a:lstStyle/>
          <a:p>
            <a:pPr indent="-274320">
              <a:spcAft>
                <a:spcPts val="900"/>
              </a:spcAft>
            </a:pPr>
            <a:r>
              <a:rPr lang="en-GB" sz="1600" b="1" i="1" dirty="0" smtClean="0">
                <a:solidFill>
                  <a:schemeClr val="accent1"/>
                </a:solidFill>
                <a:latin typeface="+mj-lt"/>
                <a:ea typeface="+mj-ea"/>
                <a:cs typeface="+mj-cs"/>
              </a:rPr>
              <a:t>Note:</a:t>
            </a:r>
          </a:p>
          <a:p>
            <a:pPr indent="-274320">
              <a:spcAft>
                <a:spcPts val="900"/>
              </a:spcAft>
            </a:pPr>
            <a:r>
              <a:rPr lang="en-GB" sz="1400" dirty="0" smtClean="0">
                <a:latin typeface="Georgia" pitchFamily="18" charset="0"/>
              </a:rPr>
              <a:t>While libraries, museums and archives are  included in the revised Directive, they will be subject to a different regime for reuse and charging.</a:t>
            </a:r>
            <a:endParaRPr lang="en-GB" sz="1400" dirty="0">
              <a:latin typeface="Georgia" pitchFamily="18" charset="0"/>
            </a:endParaRPr>
          </a:p>
        </p:txBody>
      </p:sp>
    </p:spTree>
    <p:extLst>
      <p:ext uri="{BB962C8B-B14F-4D97-AF65-F5344CB8AC3E}">
        <p14:creationId xmlns:p14="http://schemas.microsoft.com/office/powerpoint/2010/main" val="112852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Opening up Public </a:t>
            </a:r>
            <a:r>
              <a:rPr lang="en-GB" noProof="0" dirty="0"/>
              <a:t>S</a:t>
            </a:r>
            <a:r>
              <a:rPr lang="en-GB" noProof="0" dirty="0" smtClean="0"/>
              <a:t>ector </a:t>
            </a:r>
            <a:r>
              <a:rPr lang="en-GB" noProof="0" dirty="0"/>
              <a:t>I</a:t>
            </a:r>
            <a:r>
              <a:rPr lang="en-GB" noProof="0" dirty="0" smtClean="0"/>
              <a:t>nformation</a:t>
            </a:r>
            <a:endParaRPr lang="en-GB" noProof="0" dirty="0"/>
          </a:p>
        </p:txBody>
      </p:sp>
      <p:sp>
        <p:nvSpPr>
          <p:cNvPr id="3" name="Content Placeholder 2"/>
          <p:cNvSpPr>
            <a:spLocks noGrp="1"/>
          </p:cNvSpPr>
          <p:nvPr>
            <p:ph sz="quarter" idx="15"/>
          </p:nvPr>
        </p:nvSpPr>
        <p:spPr/>
        <p:txBody>
          <a:bodyPr/>
          <a:lstStyle/>
          <a:p>
            <a:r>
              <a:rPr lang="en-GB" noProof="0" dirty="0" smtClean="0"/>
              <a:t>How does the revised PSI Directive encourage openness?</a:t>
            </a:r>
          </a:p>
          <a:p>
            <a:pPr lvl="1"/>
            <a:r>
              <a:rPr lang="en-GB" noProof="0" dirty="0" smtClean="0"/>
              <a:t>Sets minimum rules across the EU for availability of information produced by public sector and government agencies. </a:t>
            </a:r>
          </a:p>
          <a:p>
            <a:pPr lvl="1"/>
            <a:r>
              <a:rPr lang="en-GB" noProof="0" dirty="0" smtClean="0"/>
              <a:t>Specifies rights for people and organisations that want to reuse the information.</a:t>
            </a:r>
          </a:p>
          <a:p>
            <a:pPr lvl="1"/>
            <a:r>
              <a:rPr lang="en-GB" noProof="0" dirty="0" smtClean="0"/>
              <a:t>Recommends distribution by electronic means.</a:t>
            </a:r>
          </a:p>
          <a:p>
            <a:r>
              <a:rPr lang="en-GB" noProof="0" dirty="0" smtClean="0"/>
              <a:t>But:</a:t>
            </a:r>
          </a:p>
          <a:p>
            <a:pPr lvl="1"/>
            <a:r>
              <a:rPr lang="en-GB" noProof="0" dirty="0" smtClean="0"/>
              <a:t>Does not mandate information to be available free of charge (marginal cost of reproduction, provision and dissemination may be charged).</a:t>
            </a:r>
          </a:p>
          <a:p>
            <a:pPr lvl="1"/>
            <a:r>
              <a:rPr lang="en-GB" noProof="0" dirty="0" smtClean="0"/>
              <a:t>Allows some public sector organisations to charge in order to cover cost (e.g. special arrangements for cultural heritage organisations).</a:t>
            </a:r>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39</a:t>
            </a:fld>
            <a:endParaRPr lang="en-GB" dirty="0"/>
          </a:p>
        </p:txBody>
      </p:sp>
    </p:spTree>
    <p:extLst>
      <p:ext uri="{BB962C8B-B14F-4D97-AF65-F5344CB8AC3E}">
        <p14:creationId xmlns:p14="http://schemas.microsoft.com/office/powerpoint/2010/main" val="3939270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sz="quarter" idx="15"/>
          </p:nvPr>
        </p:nvSpPr>
        <p:spPr/>
        <p:txBody>
          <a:bodyPr/>
          <a:lstStyle/>
          <a:p>
            <a:r>
              <a:rPr lang="en-GB" dirty="0" smtClean="0"/>
              <a:t>This module contains ...</a:t>
            </a:r>
          </a:p>
          <a:p>
            <a:pPr marL="273050" indent="-273050">
              <a:buFont typeface="Arial" pitchFamily="34" charset="0"/>
              <a:buChar char="•"/>
            </a:pPr>
            <a:r>
              <a:rPr lang="en-GB" dirty="0" smtClean="0"/>
              <a:t>An introduction to Open Data, Open Government Data and Linked Data;</a:t>
            </a:r>
          </a:p>
          <a:p>
            <a:pPr lvl="1" indent="-273600"/>
            <a:r>
              <a:rPr lang="en-GB" dirty="0" smtClean="0"/>
              <a:t>Open Government Data policies;</a:t>
            </a:r>
          </a:p>
          <a:p>
            <a:pPr marL="274320" lvl="2">
              <a:buFont typeface="Arial" pitchFamily="34" charset="0"/>
              <a:buChar char="•"/>
            </a:pPr>
            <a:r>
              <a:rPr lang="en-GB" dirty="0" smtClean="0"/>
              <a:t>Case studies with examples of apps and services based on Open Government Data; </a:t>
            </a:r>
          </a:p>
          <a:p>
            <a:pPr lvl="1" indent="-273600"/>
            <a:r>
              <a:rPr lang="en-GB" dirty="0" smtClean="0"/>
              <a:t>The history, objectives and obligations of the PSI Directive.</a:t>
            </a:r>
          </a:p>
          <a:p>
            <a:pPr>
              <a:buFont typeface="Arial" pitchFamily="34" charset="0"/>
              <a:buChar char="•"/>
            </a:pPr>
            <a:endParaRPr lang="en-GB" dirty="0" smtClean="0"/>
          </a:p>
          <a:p>
            <a:pPr>
              <a:buFont typeface="Arial" pitchFamily="34" charset="0"/>
              <a:buChar char="•"/>
            </a:pP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a:t>
            </a:fld>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Conclusions</a:t>
            </a:r>
            <a:endParaRPr lang="en-GB" noProof="0" dirty="0"/>
          </a:p>
        </p:txBody>
      </p:sp>
      <p:sp>
        <p:nvSpPr>
          <p:cNvPr id="3" name="Content Placeholder 2"/>
          <p:cNvSpPr>
            <a:spLocks noGrp="1"/>
          </p:cNvSpPr>
          <p:nvPr>
            <p:ph sz="quarter" idx="15"/>
          </p:nvPr>
        </p:nvSpPr>
        <p:spPr/>
        <p:txBody>
          <a:bodyPr>
            <a:normAutofit lnSpcReduction="10000"/>
          </a:bodyPr>
          <a:lstStyle/>
          <a:p>
            <a:pPr lvl="1" indent="-273600"/>
            <a:r>
              <a:rPr lang="en-GB" dirty="0"/>
              <a:t>Open Government Data can:</a:t>
            </a:r>
          </a:p>
          <a:p>
            <a:pPr lvl="2" indent="-273600"/>
            <a:r>
              <a:rPr lang="en-GB" sz="1900" dirty="0"/>
              <a:t>improve government transparency and accountability;</a:t>
            </a:r>
          </a:p>
          <a:p>
            <a:pPr lvl="2" indent="-273600"/>
            <a:r>
              <a:rPr lang="en-GB" sz="1900" dirty="0"/>
              <a:t>release social and commercial value;</a:t>
            </a:r>
          </a:p>
          <a:p>
            <a:pPr lvl="2" indent="-273600"/>
            <a:r>
              <a:rPr lang="en-GB" sz="1900" dirty="0"/>
              <a:t>enable participatory governance; and</a:t>
            </a:r>
          </a:p>
          <a:p>
            <a:pPr lvl="2" indent="-273600"/>
            <a:r>
              <a:rPr lang="en-GB" sz="1900" dirty="0"/>
              <a:t>reduce government costs. </a:t>
            </a:r>
          </a:p>
          <a:p>
            <a:pPr lvl="1" indent="-273600"/>
            <a:r>
              <a:rPr lang="en-GB" noProof="0" dirty="0" smtClean="0"/>
              <a:t>The revised PSI directive requires:</a:t>
            </a:r>
          </a:p>
          <a:p>
            <a:pPr lvl="2" indent="-273600"/>
            <a:r>
              <a:rPr lang="en-GB" sz="1900" noProof="0" dirty="0" smtClean="0"/>
              <a:t>information to be made openly available at (max) marginal costs as a default rule; </a:t>
            </a:r>
          </a:p>
          <a:p>
            <a:pPr lvl="2" indent="-273600"/>
            <a:r>
              <a:rPr lang="en-GB" sz="1900" noProof="0" dirty="0" smtClean="0"/>
              <a:t>information and metadata to be made available in machine-readable and interoperable data formats (wherever possible); and  </a:t>
            </a:r>
          </a:p>
          <a:p>
            <a:pPr lvl="2" indent="-273600"/>
            <a:r>
              <a:rPr lang="en-GB" sz="1900" noProof="0" dirty="0" smtClean="0"/>
              <a:t>all legally public documents to be re-usable for commercial or non-commercial purposes.</a:t>
            </a:r>
          </a:p>
          <a:p>
            <a:pPr lvl="1" indent="-273600"/>
            <a:endParaRPr lang="en-GB" noProof="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40</a:t>
            </a:fld>
            <a:endParaRPr lang="en-GB" dirty="0"/>
          </a:p>
        </p:txBody>
      </p:sp>
    </p:spTree>
    <p:extLst>
      <p:ext uri="{BB962C8B-B14F-4D97-AF65-F5344CB8AC3E}">
        <p14:creationId xmlns:p14="http://schemas.microsoft.com/office/powerpoint/2010/main" val="1186699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noProof="0" dirty="0" smtClean="0">
                <a:solidFill>
                  <a:schemeClr val="accent1"/>
                </a:solidFill>
                <a:latin typeface="Bradley Hand ITC" pitchFamily="66" charset="0"/>
              </a:rPr>
              <a:t>Thank you!</a:t>
            </a:r>
            <a:br>
              <a:rPr lang="en-GB" sz="7200" i="0" noProof="0" dirty="0" smtClean="0">
                <a:solidFill>
                  <a:schemeClr val="accent1"/>
                </a:solidFill>
                <a:latin typeface="Bradley Hand ITC" pitchFamily="66" charset="0"/>
              </a:rPr>
            </a:br>
            <a:r>
              <a:rPr lang="en-GB" sz="4800" i="0" noProof="0" dirty="0" smtClean="0">
                <a:solidFill>
                  <a:schemeClr val="accent1"/>
                </a:solidFill>
                <a:latin typeface="Bradley Hand ITC" pitchFamily="66" charset="0"/>
              </a:rPr>
              <a:t>...and now YOUR questions?</a:t>
            </a:r>
            <a:endParaRPr lang="en-GB" b="0" noProof="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41</a:t>
            </a:fld>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References</a:t>
            </a:r>
            <a:endParaRPr lang="en-GB" noProof="0" dirty="0"/>
          </a:p>
        </p:txBody>
      </p:sp>
      <p:sp>
        <p:nvSpPr>
          <p:cNvPr id="5" name="Content Placeholder 4"/>
          <p:cNvSpPr>
            <a:spLocks noGrp="1"/>
          </p:cNvSpPr>
          <p:nvPr>
            <p:ph sz="quarter" idx="14"/>
          </p:nvPr>
        </p:nvSpPr>
        <p:spPr>
          <a:xfrm>
            <a:off x="533400" y="1444353"/>
            <a:ext cx="3962400" cy="4628727"/>
          </a:xfrm>
        </p:spPr>
        <p:txBody>
          <a:bodyPr/>
          <a:lstStyle/>
          <a:p>
            <a:pPr>
              <a:lnSpc>
                <a:spcPct val="114000"/>
              </a:lnSpc>
              <a:spcAft>
                <a:spcPts val="300"/>
              </a:spcAft>
            </a:pPr>
            <a:r>
              <a:rPr lang="en-GB" sz="700" dirty="0" smtClean="0"/>
              <a:t>Slide 6: </a:t>
            </a:r>
            <a:endParaRPr lang="en-GB" sz="700" dirty="0"/>
          </a:p>
          <a:p>
            <a:pPr lvl="1">
              <a:lnSpc>
                <a:spcPct val="114000"/>
              </a:lnSpc>
              <a:spcAft>
                <a:spcPts val="300"/>
              </a:spcAft>
            </a:pPr>
            <a:r>
              <a:rPr lang="en-GB" sz="700" dirty="0"/>
              <a:t>Open Knowledge Foundation. Open Definition. </a:t>
            </a:r>
            <a:r>
              <a:rPr lang="en-GB" sz="700" dirty="0">
                <a:hlinkClick r:id="rId3"/>
              </a:rPr>
              <a:t>http://opendefinition.org</a:t>
            </a:r>
            <a:r>
              <a:rPr lang="en-GB" sz="700" dirty="0" smtClean="0">
                <a:hlinkClick r:id="rId3"/>
              </a:rPr>
              <a:t>/</a:t>
            </a:r>
            <a:r>
              <a:rPr lang="en-GB" sz="700" dirty="0" smtClean="0"/>
              <a:t> </a:t>
            </a:r>
            <a:endParaRPr lang="en-GB" sz="700" dirty="0"/>
          </a:p>
          <a:p>
            <a:pPr lvl="1">
              <a:lnSpc>
                <a:spcPct val="114000"/>
              </a:lnSpc>
              <a:spcAft>
                <a:spcPts val="300"/>
              </a:spcAft>
              <a:buFont typeface="Arial" pitchFamily="34" charset="0"/>
              <a:buChar char="•"/>
            </a:pPr>
            <a:r>
              <a:rPr lang="en-GB" sz="700" dirty="0"/>
              <a:t>Open Knowledge Foundation. Open Data Handbook. What is Open Data? </a:t>
            </a:r>
            <a:r>
              <a:rPr lang="en-GB" sz="700" dirty="0">
                <a:hlinkClick r:id="rId4"/>
              </a:rPr>
              <a:t>http://opendatahandbook.org/en/what-is-open-data</a:t>
            </a:r>
            <a:r>
              <a:rPr lang="en-GB" sz="700" dirty="0" smtClean="0">
                <a:hlinkClick r:id="rId4"/>
              </a:rPr>
              <a:t>/</a:t>
            </a:r>
            <a:r>
              <a:rPr lang="en-GB" sz="700" dirty="0" smtClean="0"/>
              <a:t> </a:t>
            </a:r>
          </a:p>
          <a:p>
            <a:pPr>
              <a:lnSpc>
                <a:spcPct val="114000"/>
              </a:lnSpc>
              <a:spcAft>
                <a:spcPts val="300"/>
              </a:spcAft>
            </a:pPr>
            <a:r>
              <a:rPr lang="en-GB" sz="700" dirty="0" smtClean="0"/>
              <a:t>Slide 7:</a:t>
            </a:r>
          </a:p>
          <a:p>
            <a:pPr lvl="1">
              <a:lnSpc>
                <a:spcPct val="114000"/>
              </a:lnSpc>
              <a:spcAft>
                <a:spcPts val="300"/>
              </a:spcAft>
            </a:pPr>
            <a:r>
              <a:rPr lang="en-GB" sz="700" dirty="0" smtClean="0"/>
              <a:t>Open Knowledge Foundation. Open Government Data. </a:t>
            </a:r>
            <a:r>
              <a:rPr lang="en-GB" sz="700" dirty="0" smtClean="0">
                <a:hlinkClick r:id="rId5"/>
              </a:rPr>
              <a:t>http://opengovernmentdata.org/</a:t>
            </a:r>
            <a:r>
              <a:rPr lang="en-GB" sz="700" dirty="0" smtClean="0"/>
              <a:t> </a:t>
            </a:r>
            <a:endParaRPr lang="en-GB" sz="700" dirty="0"/>
          </a:p>
          <a:p>
            <a:pPr>
              <a:lnSpc>
                <a:spcPct val="114000"/>
              </a:lnSpc>
              <a:spcAft>
                <a:spcPts val="300"/>
              </a:spcAft>
            </a:pPr>
            <a:r>
              <a:rPr lang="en-GB" sz="700" dirty="0" smtClean="0"/>
              <a:t>Slide 9:</a:t>
            </a:r>
            <a:endParaRPr lang="en-GB" sz="700" dirty="0"/>
          </a:p>
          <a:p>
            <a:pPr lvl="1">
              <a:lnSpc>
                <a:spcPct val="114000"/>
              </a:lnSpc>
              <a:spcAft>
                <a:spcPts val="300"/>
              </a:spcAft>
            </a:pPr>
            <a:r>
              <a:rPr lang="en-GB" sz="700" dirty="0"/>
              <a:t>Tim Berners-Lee, W3C. Linked Data. </a:t>
            </a:r>
            <a:r>
              <a:rPr lang="en-GB" sz="700" dirty="0">
                <a:hlinkClick r:id="rId6"/>
              </a:rPr>
              <a:t>http://</a:t>
            </a:r>
            <a:r>
              <a:rPr lang="en-GB" sz="700" dirty="0" smtClean="0">
                <a:hlinkClick r:id="rId6"/>
              </a:rPr>
              <a:t>www.w3.org/DesignIssues/LinkedData</a:t>
            </a:r>
            <a:endParaRPr lang="en-GB" sz="700" dirty="0"/>
          </a:p>
          <a:p>
            <a:pPr>
              <a:lnSpc>
                <a:spcPct val="114000"/>
              </a:lnSpc>
              <a:spcAft>
                <a:spcPts val="300"/>
              </a:spcAft>
            </a:pPr>
            <a:r>
              <a:rPr lang="en-GB" sz="700" dirty="0"/>
              <a:t> </a:t>
            </a:r>
            <a:r>
              <a:rPr lang="en-GB" sz="700" dirty="0" smtClean="0"/>
              <a:t>Slide 10:</a:t>
            </a:r>
            <a:endParaRPr lang="en-GB" sz="700" dirty="0"/>
          </a:p>
          <a:p>
            <a:pPr lvl="1">
              <a:lnSpc>
                <a:spcPct val="114000"/>
              </a:lnSpc>
              <a:spcAft>
                <a:spcPts val="300"/>
              </a:spcAft>
            </a:pPr>
            <a:r>
              <a:rPr lang="en-GB" sz="700" dirty="0"/>
              <a:t>5 ★ Open Data. </a:t>
            </a:r>
            <a:r>
              <a:rPr lang="en-GB" sz="700" dirty="0">
                <a:hlinkClick r:id="rId7"/>
              </a:rPr>
              <a:t>http://5stardata.info</a:t>
            </a:r>
            <a:r>
              <a:rPr lang="en-GB" sz="700" dirty="0" smtClean="0">
                <a:hlinkClick r:id="rId7"/>
              </a:rPr>
              <a:t>/</a:t>
            </a:r>
            <a:r>
              <a:rPr lang="en-GB" sz="700" dirty="0" smtClean="0"/>
              <a:t> </a:t>
            </a:r>
            <a:endParaRPr lang="en-GB" sz="700" dirty="0"/>
          </a:p>
          <a:p>
            <a:pPr lvl="1">
              <a:lnSpc>
                <a:spcPct val="114000"/>
              </a:lnSpc>
              <a:spcAft>
                <a:spcPts val="300"/>
              </a:spcAft>
            </a:pPr>
            <a:r>
              <a:rPr lang="en-GB" sz="700" dirty="0" err="1" smtClean="0"/>
              <a:t>EPSIplatform</a:t>
            </a:r>
            <a:r>
              <a:rPr lang="en-GB" sz="700" dirty="0"/>
              <a:t>. What is Linked Open Government Data? </a:t>
            </a:r>
            <a:r>
              <a:rPr lang="en-GB" sz="700" dirty="0">
                <a:hlinkClick r:id="rId8"/>
              </a:rPr>
              <a:t>http://</a:t>
            </a:r>
            <a:r>
              <a:rPr lang="en-GB" sz="700" dirty="0" smtClean="0">
                <a:hlinkClick r:id="rId8"/>
              </a:rPr>
              <a:t>epsiplatform.eu/content/what-linked-open-government-data</a:t>
            </a:r>
            <a:r>
              <a:rPr lang="en-GB" sz="700" dirty="0" smtClean="0"/>
              <a:t> </a:t>
            </a:r>
            <a:endParaRPr lang="en-GB" sz="700" dirty="0"/>
          </a:p>
          <a:p>
            <a:pPr>
              <a:lnSpc>
                <a:spcPct val="114000"/>
              </a:lnSpc>
              <a:spcAft>
                <a:spcPts val="300"/>
              </a:spcAft>
            </a:pPr>
            <a:r>
              <a:rPr lang="en-GB" sz="700" dirty="0" smtClean="0"/>
              <a:t>Slide 11</a:t>
            </a:r>
          </a:p>
          <a:p>
            <a:pPr marL="273050" indent="-273050">
              <a:lnSpc>
                <a:spcPct val="114000"/>
              </a:lnSpc>
              <a:spcAft>
                <a:spcPts val="300"/>
              </a:spcAft>
              <a:buFont typeface="Arial" panose="020B0604020202020204" pitchFamily="34" charset="0"/>
              <a:buChar char="•"/>
            </a:pPr>
            <a:r>
              <a:rPr lang="en-GB" sz="700" dirty="0"/>
              <a:t>Study on business models for Linked </a:t>
            </a:r>
            <a:r>
              <a:rPr lang="en-GB" sz="700" dirty="0" smtClean="0"/>
              <a:t>Open Government Data</a:t>
            </a:r>
            <a:r>
              <a:rPr lang="en-GB" sz="700" dirty="0"/>
              <a:t>. </a:t>
            </a:r>
            <a:r>
              <a:rPr lang="en-GB" sz="700" dirty="0">
                <a:hlinkClick r:id="rId9"/>
              </a:rPr>
              <a:t>https://</a:t>
            </a:r>
            <a:r>
              <a:rPr lang="en-GB" sz="700" dirty="0" smtClean="0">
                <a:hlinkClick r:id="rId9"/>
              </a:rPr>
              <a:t>joinup.ec.europa.eu/node/72473</a:t>
            </a:r>
            <a:r>
              <a:rPr lang="en-GB" sz="700" dirty="0" smtClean="0"/>
              <a:t> </a:t>
            </a:r>
            <a:endParaRPr lang="en-GB" sz="700" dirty="0"/>
          </a:p>
          <a:p>
            <a:pPr>
              <a:lnSpc>
                <a:spcPct val="114000"/>
              </a:lnSpc>
              <a:spcAft>
                <a:spcPts val="300"/>
              </a:spcAft>
            </a:pPr>
            <a:r>
              <a:rPr lang="en-GB" sz="700" dirty="0" smtClean="0"/>
              <a:t>Slide 14:</a:t>
            </a:r>
            <a:endParaRPr lang="en-GB" sz="700" dirty="0"/>
          </a:p>
          <a:p>
            <a:pPr lvl="1">
              <a:lnSpc>
                <a:spcPct val="114000"/>
              </a:lnSpc>
              <a:spcAft>
                <a:spcPts val="300"/>
              </a:spcAft>
            </a:pPr>
            <a:r>
              <a:rPr lang="en-GB" sz="700" dirty="0"/>
              <a:t>European Commission. Digital Agenda for Europe, a Europe 2020 Initiative. Open Data. </a:t>
            </a:r>
            <a:r>
              <a:rPr lang="en-GB" sz="700" dirty="0">
                <a:hlinkClick r:id="rId10"/>
              </a:rPr>
              <a:t>http://</a:t>
            </a:r>
            <a:r>
              <a:rPr lang="en-GB" sz="700" dirty="0" smtClean="0">
                <a:hlinkClick r:id="rId10"/>
              </a:rPr>
              <a:t>ec.europa.eu/digital-agenda/en/public-sector-information-raw-data-new-services-and-products</a:t>
            </a:r>
            <a:r>
              <a:rPr lang="en-GB" sz="700" dirty="0" smtClean="0"/>
              <a:t> </a:t>
            </a:r>
            <a:endParaRPr lang="en-GB" sz="700" dirty="0"/>
          </a:p>
          <a:p>
            <a:pPr lvl="1">
              <a:lnSpc>
                <a:spcPct val="114000"/>
              </a:lnSpc>
              <a:spcAft>
                <a:spcPts val="300"/>
              </a:spcAft>
            </a:pPr>
            <a:r>
              <a:rPr lang="en-GB" sz="700" dirty="0"/>
              <a:t>Open Knowledge Foundation. European Commission launches Open Data Strategy for Europe. </a:t>
            </a:r>
            <a:r>
              <a:rPr lang="en-GB" sz="700" dirty="0">
                <a:hlinkClick r:id="rId11"/>
              </a:rPr>
              <a:t>http://blog.okfn.org/2011/12/12/european-commission-launches-open-data-strategy-for-europe</a:t>
            </a:r>
            <a:r>
              <a:rPr lang="en-GB" sz="700" dirty="0" smtClean="0">
                <a:hlinkClick r:id="rId11"/>
              </a:rPr>
              <a:t>/</a:t>
            </a:r>
            <a:r>
              <a:rPr lang="en-GB" sz="700" dirty="0" smtClean="0"/>
              <a:t> </a:t>
            </a:r>
            <a:endParaRPr lang="en-GB" sz="700" dirty="0"/>
          </a:p>
          <a:p>
            <a:pPr lvl="1">
              <a:lnSpc>
                <a:spcPct val="114000"/>
              </a:lnSpc>
              <a:spcAft>
                <a:spcPts val="300"/>
              </a:spcAft>
            </a:pPr>
            <a:r>
              <a:rPr lang="en-GB" sz="700" dirty="0"/>
              <a:t>Europa. Press releases RAPID. Digital Agenda: Commission's Open Data Strategy, Questions &amp; answers. </a:t>
            </a:r>
            <a:r>
              <a:rPr lang="en-GB" sz="700" dirty="0">
                <a:hlinkClick r:id="rId12"/>
              </a:rPr>
              <a:t>http://europa.eu/rapid/press-release_MEMO-11-891_en.htm?locale=enropean-commission-launches-open-data-strategy-for-europe</a:t>
            </a:r>
            <a:r>
              <a:rPr lang="en-GB" sz="700" dirty="0" smtClean="0">
                <a:hlinkClick r:id="rId12"/>
              </a:rPr>
              <a:t>/</a:t>
            </a:r>
            <a:r>
              <a:rPr lang="en-GB" sz="700" dirty="0" smtClean="0"/>
              <a:t> </a:t>
            </a:r>
            <a:endParaRPr lang="en-GB" sz="700" dirty="0"/>
          </a:p>
          <a:p>
            <a:pPr lvl="1">
              <a:lnSpc>
                <a:spcPct val="114000"/>
              </a:lnSpc>
              <a:spcAft>
                <a:spcPts val="300"/>
              </a:spcAft>
            </a:pPr>
            <a:r>
              <a:rPr lang="en-GB" sz="700" dirty="0"/>
              <a:t>European Commission. Digital Agenda for Europe. Open Data. </a:t>
            </a:r>
            <a:r>
              <a:rPr lang="en-GB" sz="700" dirty="0">
                <a:hlinkClick r:id="rId13"/>
              </a:rPr>
              <a:t>https://</a:t>
            </a:r>
            <a:r>
              <a:rPr lang="en-GB" sz="700" dirty="0" smtClean="0">
                <a:hlinkClick r:id="rId13"/>
              </a:rPr>
              <a:t>ec.europa.eu/digital-agenda/en/open-data-o</a:t>
            </a:r>
            <a:r>
              <a:rPr lang="en-GB" sz="700" dirty="0" smtClean="0"/>
              <a:t> </a:t>
            </a:r>
          </a:p>
          <a:p>
            <a:pPr lvl="1">
              <a:lnSpc>
                <a:spcPct val="114000"/>
              </a:lnSpc>
              <a:spcAft>
                <a:spcPts val="300"/>
              </a:spcAft>
            </a:pPr>
            <a:r>
              <a:rPr lang="en-GB" sz="700" dirty="0" smtClean="0"/>
              <a:t>European Commission </a:t>
            </a:r>
            <a:r>
              <a:rPr lang="en-GB" sz="700" dirty="0" err="1" smtClean="0"/>
              <a:t>COMMISSION</a:t>
            </a:r>
            <a:r>
              <a:rPr lang="en-GB" sz="700" dirty="0" smtClean="0"/>
              <a:t> DECISION of 12 December 2011 on the reuse of Commission documents (2011/833/EU) </a:t>
            </a:r>
            <a:br>
              <a:rPr lang="en-GB" sz="700" dirty="0" smtClean="0"/>
            </a:br>
            <a:r>
              <a:rPr lang="en-GB" sz="700" dirty="0" smtClean="0">
                <a:hlinkClick r:id="rId14"/>
              </a:rPr>
              <a:t>http://eur-lex.europa.eu/LexUriServ/LexUriServ.do?uri=OJ:L:2011:330:0039:0042:EN:PDF</a:t>
            </a:r>
            <a:endParaRPr lang="en-GB" sz="700" dirty="0" smtClean="0"/>
          </a:p>
          <a:p>
            <a:pPr>
              <a:spcAft>
                <a:spcPts val="300"/>
              </a:spcAft>
            </a:pPr>
            <a:r>
              <a:rPr lang="en-GB" sz="700" dirty="0"/>
              <a:t>Slide 15:</a:t>
            </a:r>
          </a:p>
          <a:p>
            <a:pPr lvl="1">
              <a:spcAft>
                <a:spcPts val="300"/>
              </a:spcAft>
            </a:pPr>
            <a:r>
              <a:rPr lang="en-GB" sz="700" dirty="0"/>
              <a:t>(UK) HM Government. Open Data White Paper. Unleashing the Potential. </a:t>
            </a:r>
            <a:r>
              <a:rPr lang="en-GB" sz="700" dirty="0">
                <a:hlinkClick r:id="rId15"/>
              </a:rPr>
              <a:t>http://data.gov.uk/sites/default/files/Open_data_White_Paper.pdf</a:t>
            </a:r>
            <a:r>
              <a:rPr lang="en-GB" sz="700" dirty="0"/>
              <a:t>. </a:t>
            </a:r>
          </a:p>
          <a:p>
            <a:pPr lvl="1">
              <a:lnSpc>
                <a:spcPct val="114000"/>
              </a:lnSpc>
              <a:spcAft>
                <a:spcPts val="300"/>
              </a:spcAft>
            </a:pPr>
            <a:r>
              <a:rPr lang="en-GB" sz="700" dirty="0" smtClean="0"/>
              <a:t>  </a:t>
            </a:r>
          </a:p>
          <a:p>
            <a:pPr lvl="1">
              <a:spcAft>
                <a:spcPts val="300"/>
              </a:spcAft>
            </a:pPr>
            <a:endParaRPr lang="en-GB" sz="700" noProof="0" dirty="0" smtClean="0"/>
          </a:p>
          <a:p>
            <a:endParaRPr lang="en-GB" sz="800" noProof="0" dirty="0"/>
          </a:p>
          <a:p>
            <a:endParaRPr lang="en-GB" sz="800" noProof="0" dirty="0" smtClean="0"/>
          </a:p>
          <a:p>
            <a:endParaRPr lang="en-GB" sz="800" noProof="0" dirty="0"/>
          </a:p>
          <a:p>
            <a:endParaRPr lang="en-GB" sz="800" noProof="0" dirty="0"/>
          </a:p>
          <a:p>
            <a:endParaRPr lang="en-GB" sz="800" noProof="0" dirty="0"/>
          </a:p>
        </p:txBody>
      </p:sp>
      <p:sp>
        <p:nvSpPr>
          <p:cNvPr id="6" name="Content Placeholder 5"/>
          <p:cNvSpPr>
            <a:spLocks noGrp="1"/>
          </p:cNvSpPr>
          <p:nvPr>
            <p:ph sz="quarter" idx="15"/>
          </p:nvPr>
        </p:nvSpPr>
        <p:spPr>
          <a:xfrm>
            <a:off x="4644008" y="1464568"/>
            <a:ext cx="3962399" cy="4628728"/>
          </a:xfrm>
        </p:spPr>
        <p:txBody>
          <a:bodyPr/>
          <a:lstStyle/>
          <a:p>
            <a:pPr>
              <a:spcAft>
                <a:spcPts val="300"/>
              </a:spcAft>
            </a:pPr>
            <a:r>
              <a:rPr lang="en-GB" sz="700" dirty="0" smtClean="0"/>
              <a:t>Slide 16:</a:t>
            </a:r>
            <a:endParaRPr lang="en-GB" sz="700" dirty="0"/>
          </a:p>
          <a:p>
            <a:pPr lvl="1">
              <a:spcAft>
                <a:spcPts val="300"/>
              </a:spcAft>
            </a:pPr>
            <a:r>
              <a:rPr lang="en-GB" sz="700" dirty="0"/>
              <a:t>(DK) Basic public data for everyone, </a:t>
            </a:r>
            <a:r>
              <a:rPr lang="en-GB" sz="700" dirty="0">
                <a:hlinkClick r:id="rId16"/>
              </a:rPr>
              <a:t>http://uk.fm.dk/publications/2012/good-basic-data-for-everyone</a:t>
            </a:r>
            <a:r>
              <a:rPr lang="en-GB" sz="700" dirty="0" smtClean="0">
                <a:hlinkClick r:id="rId16"/>
              </a:rPr>
              <a:t>/</a:t>
            </a:r>
            <a:r>
              <a:rPr lang="en-GB" sz="700" dirty="0" smtClean="0"/>
              <a:t> </a:t>
            </a:r>
            <a:endParaRPr lang="en-GB" sz="700" dirty="0"/>
          </a:p>
          <a:p>
            <a:pPr>
              <a:spcAft>
                <a:spcPts val="300"/>
              </a:spcAft>
            </a:pPr>
            <a:r>
              <a:rPr lang="en-GB" sz="700" dirty="0"/>
              <a:t>Slide </a:t>
            </a:r>
            <a:r>
              <a:rPr lang="en-GB" sz="700" dirty="0" smtClean="0"/>
              <a:t>17:</a:t>
            </a:r>
            <a:endParaRPr lang="en-GB" sz="700" dirty="0"/>
          </a:p>
          <a:p>
            <a:pPr lvl="1">
              <a:spcAft>
                <a:spcPts val="300"/>
              </a:spcAft>
            </a:pPr>
            <a:r>
              <a:rPr lang="en-GB" sz="700" dirty="0"/>
              <a:t>US White House. Executive Order -- Making Open and Machine Readable the New Default for Government Information. </a:t>
            </a:r>
            <a:r>
              <a:rPr lang="en-GB" sz="700" dirty="0">
                <a:hlinkClick r:id="rId17"/>
              </a:rPr>
              <a:t>http://</a:t>
            </a:r>
            <a:r>
              <a:rPr lang="en-GB" sz="700" dirty="0" smtClean="0">
                <a:hlinkClick r:id="rId17"/>
              </a:rPr>
              <a:t>www.whitehouse.gov/the-press-office/2013/05/09/executive-order-making-open-and-machine-readable-new-default-government-</a:t>
            </a:r>
            <a:r>
              <a:rPr lang="en-GB" sz="700" dirty="0" smtClean="0"/>
              <a:t> </a:t>
            </a:r>
          </a:p>
          <a:p>
            <a:pPr marL="0" lvl="1" indent="0">
              <a:spcAft>
                <a:spcPts val="300"/>
              </a:spcAft>
              <a:buNone/>
            </a:pPr>
            <a:r>
              <a:rPr lang="en-GB" sz="700" dirty="0" smtClean="0"/>
              <a:t>Slide 18: </a:t>
            </a:r>
          </a:p>
          <a:p>
            <a:pPr marL="274320" lvl="2" indent="0">
              <a:spcAft>
                <a:spcPts val="300"/>
              </a:spcAft>
              <a:buNone/>
            </a:pPr>
            <a:r>
              <a:rPr lang="en-GB" sz="700" dirty="0"/>
              <a:t>City of New York “Open by Default” policy. </a:t>
            </a:r>
            <a:r>
              <a:rPr lang="en-GB" sz="700" dirty="0">
                <a:hlinkClick r:id="rId18"/>
              </a:rPr>
              <a:t>http://</a:t>
            </a:r>
            <a:r>
              <a:rPr lang="en-GB" sz="700" dirty="0" smtClean="0">
                <a:hlinkClick r:id="rId18"/>
              </a:rPr>
              <a:t>nycopendata.pediacities.com/wiki/index.php/Local_Law_11_of_2012</a:t>
            </a:r>
            <a:r>
              <a:rPr lang="en-GB" sz="700" dirty="0" smtClean="0"/>
              <a:t> </a:t>
            </a:r>
            <a:endParaRPr lang="en-GB" sz="700" dirty="0"/>
          </a:p>
          <a:p>
            <a:pPr marL="0" lvl="1" indent="0">
              <a:spcAft>
                <a:spcPts val="300"/>
              </a:spcAft>
              <a:buNone/>
            </a:pPr>
            <a:r>
              <a:rPr lang="en-GB" sz="700" dirty="0" smtClean="0"/>
              <a:t>Slide 21</a:t>
            </a:r>
          </a:p>
          <a:p>
            <a:pPr marL="274320" lvl="2" indent="0">
              <a:spcAft>
                <a:spcPts val="300"/>
              </a:spcAft>
              <a:buNone/>
            </a:pPr>
            <a:r>
              <a:rPr lang="en-GB" sz="700" dirty="0" err="1" smtClean="0"/>
              <a:t>EPSIPlatform</a:t>
            </a:r>
            <a:r>
              <a:rPr lang="en-GB" sz="700" dirty="0"/>
              <a:t>. France Outlines Open Data Strategy.</a:t>
            </a:r>
            <a:br>
              <a:rPr lang="en-GB" sz="700" dirty="0"/>
            </a:br>
            <a:r>
              <a:rPr lang="en-GB" sz="700" dirty="0">
                <a:hlinkClick r:id="rId19"/>
              </a:rPr>
              <a:t>http://</a:t>
            </a:r>
            <a:r>
              <a:rPr lang="en-GB" sz="700" dirty="0" smtClean="0">
                <a:hlinkClick r:id="rId19"/>
              </a:rPr>
              <a:t>www.epsiplatform.eu/content/france-outlines-open-data-strategy</a:t>
            </a:r>
            <a:r>
              <a:rPr lang="en-GB" sz="700" dirty="0" smtClean="0"/>
              <a:t> </a:t>
            </a:r>
          </a:p>
          <a:p>
            <a:pPr marL="0" lvl="1" indent="0">
              <a:spcAft>
                <a:spcPts val="300"/>
              </a:spcAft>
              <a:buNone/>
            </a:pPr>
            <a:r>
              <a:rPr lang="en-GB" sz="700" dirty="0" smtClean="0"/>
              <a:t>Slide 22</a:t>
            </a:r>
          </a:p>
          <a:p>
            <a:pPr marL="274320" lvl="2" indent="0">
              <a:spcAft>
                <a:spcPts val="300"/>
              </a:spcAft>
              <a:buNone/>
            </a:pPr>
            <a:r>
              <a:rPr lang="en-GB" sz="700" dirty="0"/>
              <a:t>G8 Open Data Charter and Technical Annex. </a:t>
            </a:r>
            <a:r>
              <a:rPr lang="en-GB" sz="700" dirty="0">
                <a:hlinkClick r:id="rId20"/>
              </a:rPr>
              <a:t>https://</a:t>
            </a:r>
            <a:r>
              <a:rPr lang="en-GB" sz="700" dirty="0" smtClean="0">
                <a:hlinkClick r:id="rId20"/>
              </a:rPr>
              <a:t>www.gov.uk/government/publications/open-data-charter/g8-open-data-charter-and-technical-annex</a:t>
            </a:r>
            <a:r>
              <a:rPr lang="en-GB" sz="700" dirty="0" smtClean="0"/>
              <a:t> </a:t>
            </a:r>
            <a:endParaRPr lang="en-GB" sz="700" dirty="0"/>
          </a:p>
          <a:p>
            <a:pPr>
              <a:spcAft>
                <a:spcPts val="300"/>
              </a:spcAft>
            </a:pPr>
            <a:r>
              <a:rPr lang="en-GB" sz="700" dirty="0" smtClean="0"/>
              <a:t>Slides 34-39:</a:t>
            </a:r>
            <a:endParaRPr lang="en-GB" sz="700" dirty="0"/>
          </a:p>
          <a:p>
            <a:pPr lvl="1">
              <a:spcAft>
                <a:spcPts val="300"/>
              </a:spcAft>
            </a:pPr>
            <a:r>
              <a:rPr lang="en-GB" sz="700" dirty="0" err="1"/>
              <a:t>EPSIplatform</a:t>
            </a:r>
            <a:r>
              <a:rPr lang="en-GB" sz="700" dirty="0"/>
              <a:t>. Quick Guide to the PSI Directive. Fact sheet Version May 2010. </a:t>
            </a:r>
            <a:r>
              <a:rPr lang="en-GB" sz="700" dirty="0">
                <a:hlinkClick r:id="rId21"/>
              </a:rPr>
              <a:t>http://</a:t>
            </a:r>
            <a:r>
              <a:rPr lang="en-GB" sz="700" dirty="0" smtClean="0">
                <a:hlinkClick r:id="rId21"/>
              </a:rPr>
              <a:t>epsiplatform.eu/sites/default/files/Quick%20Guide%20to%20the%20PSI%20Directive_MdV_2.pdf</a:t>
            </a:r>
            <a:r>
              <a:rPr lang="en-GB" sz="700" dirty="0" smtClean="0"/>
              <a:t> </a:t>
            </a:r>
            <a:endParaRPr lang="en-GB" sz="700" dirty="0"/>
          </a:p>
          <a:p>
            <a:pPr lvl="1">
              <a:spcAft>
                <a:spcPts val="300"/>
              </a:spcAft>
            </a:pPr>
            <a:r>
              <a:rPr lang="en-GB" sz="700" dirty="0"/>
              <a:t>European Commission. Digital Agenda for Europe. Implementation of the Public Sector Information Directive. </a:t>
            </a:r>
            <a:r>
              <a:rPr lang="en-GB" sz="700" dirty="0">
                <a:hlinkClick r:id="rId22"/>
              </a:rPr>
              <a:t>https://</a:t>
            </a:r>
            <a:r>
              <a:rPr lang="en-GB" sz="700" dirty="0" smtClean="0">
                <a:hlinkClick r:id="rId22"/>
              </a:rPr>
              <a:t>ec.europa.eu/digital-agenda/en/implementation-public-sector-information-directive-member-states</a:t>
            </a:r>
            <a:r>
              <a:rPr lang="en-GB" sz="700" dirty="0" smtClean="0"/>
              <a:t>  </a:t>
            </a:r>
            <a:endParaRPr lang="en-GB" sz="700" dirty="0"/>
          </a:p>
          <a:p>
            <a:pPr lvl="1">
              <a:spcAft>
                <a:spcPts val="300"/>
              </a:spcAft>
            </a:pPr>
            <a:r>
              <a:rPr lang="en-GB" sz="700" dirty="0" smtClean="0"/>
              <a:t>European </a:t>
            </a:r>
            <a:r>
              <a:rPr lang="en-GB" sz="700" dirty="0"/>
              <a:t>Commission. Information Society. Revision of the PSI Directive. </a:t>
            </a:r>
            <a:r>
              <a:rPr lang="en-GB" sz="700" dirty="0">
                <a:hlinkClick r:id="rId23"/>
              </a:rPr>
              <a:t>http://</a:t>
            </a:r>
            <a:r>
              <a:rPr lang="en-GB" sz="700" dirty="0" smtClean="0">
                <a:hlinkClick r:id="rId23"/>
              </a:rPr>
              <a:t>ec.europa.eu/information_society/policy/psi/revision_directive/index_en.htm</a:t>
            </a:r>
            <a:r>
              <a:rPr lang="en-GB" sz="700" dirty="0" smtClean="0"/>
              <a:t> </a:t>
            </a:r>
            <a:endParaRPr lang="en-GB" sz="700" dirty="0"/>
          </a:p>
          <a:p>
            <a:pPr lvl="1">
              <a:spcAft>
                <a:spcPts val="300"/>
              </a:spcAft>
            </a:pPr>
            <a:r>
              <a:rPr lang="en-GB" sz="700" dirty="0"/>
              <a:t>European Commission. Proposal for a Directive of the European Parliament and of the Council amending Directive 2003/98/EC on the </a:t>
            </a:r>
            <a:r>
              <a:rPr lang="en-GB" sz="700" dirty="0" smtClean="0"/>
              <a:t>reuse </a:t>
            </a:r>
            <a:r>
              <a:rPr lang="en-GB" sz="700" dirty="0"/>
              <a:t>of public sector information. COM(2011)877. </a:t>
            </a:r>
            <a:r>
              <a:rPr lang="en-GB" sz="700" dirty="0">
                <a:hlinkClick r:id="rId24"/>
              </a:rPr>
              <a:t>http://</a:t>
            </a:r>
            <a:r>
              <a:rPr lang="en-GB" sz="700" dirty="0" smtClean="0">
                <a:hlinkClick r:id="rId24"/>
              </a:rPr>
              <a:t>eur-lex.europa.eu/LexUriServ/LexUriServ.do?uri=COM:2011:0877:FIN:EN:PDF</a:t>
            </a:r>
            <a:r>
              <a:rPr lang="en-GB" sz="700" dirty="0" smtClean="0"/>
              <a:t> </a:t>
            </a:r>
            <a:endParaRPr lang="en-GB" sz="700" dirty="0"/>
          </a:p>
          <a:p>
            <a:pPr lvl="1">
              <a:spcAft>
                <a:spcPts val="300"/>
              </a:spcAft>
            </a:pPr>
            <a:r>
              <a:rPr lang="en-GB" sz="700" dirty="0" err="1"/>
              <a:t>EPSIplatform</a:t>
            </a:r>
            <a:r>
              <a:rPr lang="en-GB" sz="700" dirty="0"/>
              <a:t>. Public Consultation on PSI Directive Review. </a:t>
            </a:r>
            <a:r>
              <a:rPr lang="en-GB" sz="700" dirty="0">
                <a:hlinkClick r:id="rId25"/>
              </a:rPr>
              <a:t>http://</a:t>
            </a:r>
            <a:r>
              <a:rPr lang="en-GB" sz="700" dirty="0" smtClean="0">
                <a:hlinkClick r:id="rId25"/>
              </a:rPr>
              <a:t>epsiplatform.eu/content/public-consultation-psi-directive-review</a:t>
            </a:r>
            <a:r>
              <a:rPr lang="en-GB" sz="700" dirty="0" smtClean="0"/>
              <a:t> </a:t>
            </a:r>
          </a:p>
          <a:p>
            <a:pPr lvl="1">
              <a:spcAft>
                <a:spcPts val="300"/>
              </a:spcAft>
            </a:pPr>
            <a:r>
              <a:rPr lang="en-GB" sz="700" dirty="0"/>
              <a:t>Directive 2013/37/EU of the European Parliament and of the Council of 26 June 2013 amending Directive 2003/98/EC on the reuse of public sector information. </a:t>
            </a:r>
            <a:r>
              <a:rPr lang="en-GB" sz="700" dirty="0">
                <a:hlinkClick r:id="rId26"/>
              </a:rPr>
              <a:t>http://eur-lex.europa.eu/LexUriServ/LexUriServ.do?uri=OJ:L:2013:175:0001:0008:EN:PDF</a:t>
            </a:r>
            <a:r>
              <a:rPr lang="en-GB" sz="700" dirty="0"/>
              <a:t> </a:t>
            </a:r>
          </a:p>
          <a:p>
            <a:endParaRPr lang="en-GB" sz="700" noProof="0" dirty="0"/>
          </a:p>
          <a:p>
            <a:endParaRPr lang="en-GB" sz="7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42</a:t>
            </a:fld>
            <a:endParaRPr lang="en-GB" dirty="0"/>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Further reading (1/2)</a:t>
            </a:r>
            <a:endParaRPr lang="en-GB" noProof="0" dirty="0"/>
          </a:p>
        </p:txBody>
      </p:sp>
      <p:sp>
        <p:nvSpPr>
          <p:cNvPr id="5" name="Content Placeholder 4"/>
          <p:cNvSpPr>
            <a:spLocks noGrp="1"/>
          </p:cNvSpPr>
          <p:nvPr>
            <p:ph sz="quarter" idx="15"/>
          </p:nvPr>
        </p:nvSpPr>
        <p:spPr>
          <a:xfrm>
            <a:off x="1475656" y="1752600"/>
            <a:ext cx="7134944" cy="4419600"/>
          </a:xfrm>
        </p:spPr>
        <p:txBody>
          <a:bodyPr/>
          <a:lstStyle/>
          <a:p>
            <a:r>
              <a:rPr lang="en-GB" sz="1800" noProof="0" dirty="0" smtClean="0"/>
              <a:t>The Danish Dash </a:t>
            </a:r>
            <a:r>
              <a:rPr lang="en-GB" sz="1800" dirty="0" smtClean="0"/>
              <a:t>- A short story unravelling the Danish magic of shaping a System of Key Registers in less than nine months</a:t>
            </a:r>
          </a:p>
          <a:p>
            <a:r>
              <a:rPr lang="en-GB" sz="1800" dirty="0" smtClean="0">
                <a:hlinkClick r:id="rId3"/>
              </a:rPr>
              <a:t>http://thegreenland.eu/2013/07/danis-dash/</a:t>
            </a:r>
            <a:endParaRPr lang="en-GB" sz="1800" dirty="0" smtClean="0"/>
          </a:p>
          <a:p>
            <a:endParaRPr lang="en-GB" sz="1800" dirty="0" smtClean="0"/>
          </a:p>
          <a:p>
            <a:r>
              <a:rPr lang="en-GB" sz="1800" dirty="0" smtClean="0"/>
              <a:t>UK Government, Market assessment of public sector information</a:t>
            </a:r>
          </a:p>
          <a:p>
            <a:r>
              <a:rPr lang="en-GB" sz="1800" dirty="0" smtClean="0">
                <a:hlinkClick r:id="rId4"/>
              </a:rPr>
              <a:t>https://www.gov.uk/government/uploads/system/uploads/attachment_data/file/198905/bis-13-743-market-assessment-of-public-sector-information.pdf</a:t>
            </a:r>
            <a:endParaRPr lang="en-GB" sz="1800" dirty="0" smtClean="0"/>
          </a:p>
          <a:p>
            <a:endParaRPr lang="en-GB" sz="1800" noProof="0" dirty="0" smtClean="0"/>
          </a:p>
          <a:p>
            <a:r>
              <a:rPr lang="en-GB" sz="1800" dirty="0" smtClean="0"/>
              <a:t>UK Government, Shakespeare Review - An Independent Review of Public Sector Information </a:t>
            </a:r>
            <a:r>
              <a:rPr lang="en-GB" sz="1800" dirty="0" smtClean="0">
                <a:hlinkClick r:id="rId4"/>
              </a:rPr>
              <a:t>https://www.gov.uk/government/uploads/system/uploads/attachment_data/file/198905/bis-13-743-market-assessment-of-public-sector-information.pdf</a:t>
            </a:r>
            <a:endParaRPr lang="en-GB" sz="1800" noProof="0" dirty="0" smtClean="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43</a:t>
            </a:fld>
            <a:endParaRPr lang="en-GB" dirty="0"/>
          </a:p>
        </p:txBody>
      </p:sp>
      <p:pic>
        <p:nvPicPr>
          <p:cNvPr id="4" name="Picture 2"/>
          <p:cNvPicPr>
            <a:picLocks noChangeAspect="1" noChangeArrowheads="1"/>
          </p:cNvPicPr>
          <p:nvPr/>
        </p:nvPicPr>
        <p:blipFill>
          <a:blip r:embed="rId5" cstate="print"/>
          <a:srcRect/>
          <a:stretch>
            <a:fillRect/>
          </a:stretch>
        </p:blipFill>
        <p:spPr bwMode="auto">
          <a:xfrm>
            <a:off x="395537" y="1772817"/>
            <a:ext cx="941904" cy="1224136"/>
          </a:xfrm>
          <a:prstGeom prst="rect">
            <a:avLst/>
          </a:prstGeom>
          <a:ln>
            <a:noFill/>
          </a:ln>
          <a:effectLst>
            <a:outerShdw blurRad="292100" dist="139700" dir="2700000" algn="tl" rotWithShape="0">
              <a:srgbClr val="333333">
                <a:alpha val="65000"/>
              </a:srgbClr>
            </a:outerShdw>
          </a:effectLst>
        </p:spPr>
      </p:pic>
      <p:sp>
        <p:nvSpPr>
          <p:cNvPr id="6" name="AutoShape 4" descr="https://assets.digital.cabinet-office.gov.uk/government/uploads/system/uploads/attachment_data/file/198905/thumbnail_bis-13-743-market-assessment-of-public-sector-information.pdf.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31" name="Picture 7" descr="https://assets.digital.cabinet-office.gov.uk/government/uploads/system/uploads/attachment_data/file/198905/thumbnail_bis-13-743-market-assessment-of-public-sector-information.pdf.png"/>
          <p:cNvPicPr>
            <a:picLocks noChangeAspect="1" noChangeArrowheads="1"/>
          </p:cNvPicPr>
          <p:nvPr/>
        </p:nvPicPr>
        <p:blipFill>
          <a:blip r:embed="rId6" cstate="print"/>
          <a:srcRect/>
          <a:stretch>
            <a:fillRect/>
          </a:stretch>
        </p:blipFill>
        <p:spPr bwMode="auto">
          <a:xfrm>
            <a:off x="395536" y="3284984"/>
            <a:ext cx="942975" cy="1333501"/>
          </a:xfrm>
          <a:prstGeom prst="rect">
            <a:avLst/>
          </a:prstGeom>
          <a:ln>
            <a:noFill/>
          </a:ln>
          <a:effectLst>
            <a:outerShdw blurRad="292100" dist="139700" dir="2700000" algn="tl" rotWithShape="0">
              <a:srgbClr val="333333">
                <a:alpha val="65000"/>
              </a:srgbClr>
            </a:outerShdw>
          </a:effectLst>
        </p:spPr>
      </p:pic>
      <p:pic>
        <p:nvPicPr>
          <p:cNvPr id="1033" name="Picture 9" descr="https://assets.digital.cabinet-office.gov.uk/government/uploads/system/uploads/attachment_data/file/198752/thumbnail_13-744-shakespeare-review-of-public-sector-information.pdf.png"/>
          <p:cNvPicPr>
            <a:picLocks noChangeAspect="1" noChangeArrowheads="1"/>
          </p:cNvPicPr>
          <p:nvPr/>
        </p:nvPicPr>
        <p:blipFill>
          <a:blip r:embed="rId7" cstate="print"/>
          <a:srcRect/>
          <a:stretch>
            <a:fillRect/>
          </a:stretch>
        </p:blipFill>
        <p:spPr bwMode="auto">
          <a:xfrm>
            <a:off x="395536" y="4941168"/>
            <a:ext cx="942975" cy="13335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Further reading (2/2)</a:t>
            </a:r>
            <a:endParaRPr lang="en-GB" noProof="0" dirty="0"/>
          </a:p>
        </p:txBody>
      </p:sp>
      <p:sp>
        <p:nvSpPr>
          <p:cNvPr id="5" name="Content Placeholder 4"/>
          <p:cNvSpPr>
            <a:spLocks noGrp="1"/>
          </p:cNvSpPr>
          <p:nvPr>
            <p:ph sz="quarter" idx="15"/>
          </p:nvPr>
        </p:nvSpPr>
        <p:spPr>
          <a:xfrm>
            <a:off x="1475656" y="1752600"/>
            <a:ext cx="7134944" cy="4419600"/>
          </a:xfrm>
        </p:spPr>
        <p:txBody>
          <a:bodyPr/>
          <a:lstStyle/>
          <a:p>
            <a:r>
              <a:rPr lang="en-GB" sz="1800" noProof="0" dirty="0" smtClean="0"/>
              <a:t>UK Cabinet Office</a:t>
            </a:r>
            <a:r>
              <a:rPr lang="en-GB" sz="1800" dirty="0" smtClean="0"/>
              <a:t>, G8 Open Data Charter and Technical Annex</a:t>
            </a:r>
          </a:p>
          <a:p>
            <a:r>
              <a:rPr lang="en-GB" sz="1600" dirty="0" smtClean="0">
                <a:hlinkClick r:id="rId3"/>
              </a:rPr>
              <a:t>https://www.gov.uk/government/publications/open-data-charter/g8-open-data-charter-and-technical-annex</a:t>
            </a:r>
            <a:endParaRPr lang="en-GB" sz="1600" noProof="0" dirty="0" smtClean="0"/>
          </a:p>
          <a:p>
            <a:pPr>
              <a:spcBef>
                <a:spcPts val="1200"/>
              </a:spcBef>
            </a:pPr>
            <a:r>
              <a:rPr lang="en-GB" sz="1800" dirty="0" smtClean="0"/>
              <a:t>Semantic Web Company, Open </a:t>
            </a:r>
            <a:r>
              <a:rPr lang="en-GB" sz="1800" noProof="0" dirty="0" smtClean="0"/>
              <a:t>Government Data </a:t>
            </a:r>
            <a:r>
              <a:rPr lang="en-GB" sz="1800" noProof="0" dirty="0" err="1" smtClean="0"/>
              <a:t>Weissbuch</a:t>
            </a:r>
            <a:endParaRPr lang="en-GB" sz="1800" noProof="0" dirty="0" smtClean="0"/>
          </a:p>
          <a:p>
            <a:r>
              <a:rPr lang="en-GB" sz="1600" noProof="0" dirty="0" smtClean="0">
                <a:hlinkClick r:id="rId4"/>
              </a:rPr>
              <a:t>http://issuu.com/semwebcomp/docs/ogd_weissbuch_2011_web</a:t>
            </a:r>
            <a:endParaRPr lang="en-GB" sz="1600" noProof="0" dirty="0" smtClean="0"/>
          </a:p>
          <a:p>
            <a:endParaRPr lang="en-GB" sz="1600" noProof="0" dirty="0" smtClean="0"/>
          </a:p>
          <a:p>
            <a:r>
              <a:rPr lang="en-GB" sz="1800" dirty="0" smtClean="0"/>
              <a:t>Spending</a:t>
            </a:r>
            <a:r>
              <a:rPr lang="en-GB" sz="1800" noProof="0" dirty="0" smtClean="0"/>
              <a:t> Data Handbook, </a:t>
            </a:r>
            <a:r>
              <a:rPr lang="en-GB" sz="1800" noProof="0" dirty="0" err="1" smtClean="0"/>
              <a:t>OpenSpending</a:t>
            </a:r>
            <a:endParaRPr lang="en-GB" sz="1800" noProof="0" dirty="0" smtClean="0"/>
          </a:p>
          <a:p>
            <a:r>
              <a:rPr lang="en-GB" sz="1600" noProof="0" dirty="0" smtClean="0">
                <a:hlinkClick r:id="rId5"/>
              </a:rPr>
              <a:t>http://content.openspending.org/resources/handbook/spending-data-handbook.pdf</a:t>
            </a:r>
            <a:r>
              <a:rPr lang="en-GB" sz="1600" noProof="0" dirty="0" smtClean="0"/>
              <a:t> </a:t>
            </a:r>
          </a:p>
          <a:p>
            <a:endParaRPr lang="en-GB" sz="1600" noProof="0" dirty="0" smtClean="0">
              <a:hlinkClick r:id="rId6"/>
            </a:endParaRPr>
          </a:p>
          <a:p>
            <a:r>
              <a:rPr lang="en-GB" sz="1600" noProof="0" dirty="0" smtClean="0"/>
              <a:t>The </a:t>
            </a:r>
            <a:r>
              <a:rPr lang="en-GB" sz="1600" dirty="0" smtClean="0"/>
              <a:t>Open</a:t>
            </a:r>
            <a:r>
              <a:rPr lang="en-GB" sz="1600" noProof="0" dirty="0" smtClean="0"/>
              <a:t> Data Handbook, Open Knowledge Foundation</a:t>
            </a:r>
            <a:endParaRPr lang="en-GB" sz="1600" noProof="0" dirty="0" smtClean="0">
              <a:hlinkClick r:id="rId6"/>
            </a:endParaRPr>
          </a:p>
          <a:p>
            <a:r>
              <a:rPr lang="en-GB" sz="1600" noProof="0" dirty="0" smtClean="0">
                <a:hlinkClick r:id="rId6"/>
              </a:rPr>
              <a:t>http://opendatahandbook.org/</a:t>
            </a:r>
            <a:endParaRPr lang="en-GB" sz="1600" noProof="0" dirty="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44</a:t>
            </a:fld>
            <a:endParaRPr lang="en-GB" dirty="0"/>
          </a:p>
        </p:txBody>
      </p:sp>
      <p:pic>
        <p:nvPicPr>
          <p:cNvPr id="1026" name="Picture 2" descr="http://www.semantic-web.at/sites/default/files/styles/large/public/Bild-8.png"/>
          <p:cNvPicPr>
            <a:picLocks noChangeAspect="1" noChangeArrowheads="1"/>
          </p:cNvPicPr>
          <p:nvPr/>
        </p:nvPicPr>
        <p:blipFill>
          <a:blip r:embed="rId7" cstate="print"/>
          <a:srcRect/>
          <a:stretch>
            <a:fillRect/>
          </a:stretch>
        </p:blipFill>
        <p:spPr bwMode="auto">
          <a:xfrm>
            <a:off x="508872" y="2709049"/>
            <a:ext cx="606744" cy="866777"/>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8" cstate="print"/>
          <a:srcRect/>
          <a:stretch>
            <a:fillRect/>
          </a:stretch>
        </p:blipFill>
        <p:spPr bwMode="auto">
          <a:xfrm>
            <a:off x="494929" y="4077072"/>
            <a:ext cx="608253" cy="862871"/>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9" cstate="print"/>
          <a:srcRect/>
          <a:stretch>
            <a:fillRect/>
          </a:stretch>
        </p:blipFill>
        <p:spPr bwMode="auto">
          <a:xfrm>
            <a:off x="515802" y="5307924"/>
            <a:ext cx="648072" cy="915077"/>
          </a:xfrm>
          <a:prstGeom prst="rect">
            <a:avLst/>
          </a:prstGeom>
          <a:ln>
            <a:noFill/>
          </a:ln>
          <a:effectLst>
            <a:outerShdw blurRad="292100" dist="139700" dir="2700000" algn="tl" rotWithShape="0">
              <a:srgbClr val="333333">
                <a:alpha val="65000"/>
              </a:srgbClr>
            </a:outerShdw>
          </a:effectLst>
        </p:spPr>
      </p:pic>
      <p:pic>
        <p:nvPicPr>
          <p:cNvPr id="7170" name="Picture 2"/>
          <p:cNvPicPr>
            <a:picLocks noChangeAspect="1" noChangeArrowheads="1"/>
          </p:cNvPicPr>
          <p:nvPr/>
        </p:nvPicPr>
        <p:blipFill>
          <a:blip r:embed="rId10" cstate="print"/>
          <a:srcRect/>
          <a:stretch>
            <a:fillRect/>
          </a:stretch>
        </p:blipFill>
        <p:spPr bwMode="auto">
          <a:xfrm>
            <a:off x="323528" y="1772817"/>
            <a:ext cx="910818" cy="5760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Related projects and initiatives</a:t>
            </a:r>
            <a:endParaRPr lang="en-GB" noProof="0" dirty="0"/>
          </a:p>
        </p:txBody>
      </p:sp>
      <p:sp>
        <p:nvSpPr>
          <p:cNvPr id="3" name="Content Placeholder 2"/>
          <p:cNvSpPr>
            <a:spLocks noGrp="1"/>
          </p:cNvSpPr>
          <p:nvPr>
            <p:ph sz="quarter" idx="15"/>
          </p:nvPr>
        </p:nvSpPr>
        <p:spPr>
          <a:xfrm>
            <a:off x="1691680" y="1752600"/>
            <a:ext cx="6918920" cy="4419600"/>
          </a:xfrm>
        </p:spPr>
        <p:txBody>
          <a:bodyPr/>
          <a:lstStyle/>
          <a:p>
            <a:pPr>
              <a:spcAft>
                <a:spcPts val="2400"/>
              </a:spcAft>
            </a:pPr>
            <a:r>
              <a:rPr lang="en-GB" sz="1800" noProof="0" dirty="0" smtClean="0"/>
              <a:t>The Open Data Institute, </a:t>
            </a:r>
            <a:r>
              <a:rPr lang="en-GB" sz="1800" noProof="0" dirty="0" smtClean="0">
                <a:hlinkClick r:id="rId3"/>
              </a:rPr>
              <a:t>http://www.theodi.org/</a:t>
            </a:r>
            <a:endParaRPr lang="en-GB" sz="1800" noProof="0" dirty="0" smtClean="0"/>
          </a:p>
          <a:p>
            <a:pPr>
              <a:spcAft>
                <a:spcPts val="2400"/>
              </a:spcAft>
            </a:pPr>
            <a:r>
              <a:rPr lang="en-GB" sz="1800" noProof="0" dirty="0" smtClean="0"/>
              <a:t>The Open Knowledge Foundation, </a:t>
            </a:r>
            <a:r>
              <a:rPr lang="en-GB" sz="1800" noProof="0" dirty="0" smtClean="0">
                <a:hlinkClick r:id="rId4"/>
              </a:rPr>
              <a:t>http://okfn.org/</a:t>
            </a:r>
            <a:endParaRPr lang="en-GB" sz="1800" noProof="0" dirty="0" smtClean="0"/>
          </a:p>
          <a:p>
            <a:pPr>
              <a:spcAft>
                <a:spcPts val="2400"/>
              </a:spcAft>
            </a:pPr>
            <a:r>
              <a:rPr lang="en-GB" sz="1800" noProof="0" dirty="0" smtClean="0"/>
              <a:t>Engage FP7 ICT project, </a:t>
            </a:r>
            <a:r>
              <a:rPr lang="en-GB" sz="1800" noProof="0" dirty="0" smtClean="0">
                <a:hlinkClick r:id="rId5"/>
              </a:rPr>
              <a:t>http://www.engagedata.eu/</a:t>
            </a:r>
            <a:endParaRPr lang="en-GB" sz="1800" noProof="0" dirty="0" smtClean="0"/>
          </a:p>
          <a:p>
            <a:pPr lvl="1">
              <a:spcAft>
                <a:spcPts val="2400"/>
              </a:spcAft>
              <a:buNone/>
            </a:pPr>
            <a:r>
              <a:rPr lang="en-GB" sz="1800" noProof="0" dirty="0" smtClean="0"/>
              <a:t>The European Public Sector Information Platform, </a:t>
            </a:r>
            <a:r>
              <a:rPr lang="en-GB" sz="1800" noProof="0" dirty="0" smtClean="0">
                <a:hlinkClick r:id="rId6"/>
              </a:rPr>
              <a:t>http://epsiplatform.eu/</a:t>
            </a:r>
            <a:endParaRPr lang="en-GB" sz="1800" noProof="0" dirty="0" smtClean="0"/>
          </a:p>
          <a:p>
            <a:pPr lvl="1">
              <a:spcAft>
                <a:spcPts val="2400"/>
              </a:spcAft>
              <a:buNone/>
            </a:pPr>
            <a:r>
              <a:rPr lang="en-GB" sz="1800" noProof="0" dirty="0" smtClean="0"/>
              <a:t>W3C </a:t>
            </a:r>
            <a:r>
              <a:rPr lang="en-GB" sz="1800" noProof="0" dirty="0" err="1" smtClean="0"/>
              <a:t>eGov</a:t>
            </a:r>
            <a:r>
              <a:rPr lang="en-GB" sz="1800" noProof="0" dirty="0" smtClean="0"/>
              <a:t> IG, </a:t>
            </a:r>
            <a:r>
              <a:rPr lang="en-GB" sz="1800" noProof="0" dirty="0" smtClean="0">
                <a:hlinkClick r:id="rId7"/>
              </a:rPr>
              <a:t>http://www.w3.org/egov/wiki/Main_Page</a:t>
            </a:r>
            <a:endParaRPr lang="en-GB" sz="1800" noProof="0" dirty="0" smtClean="0"/>
          </a:p>
          <a:p>
            <a:pPr lvl="1">
              <a:spcAft>
                <a:spcPts val="2400"/>
              </a:spcAft>
              <a:buNone/>
            </a:pPr>
            <a:r>
              <a:rPr lang="en-GB" sz="1800" noProof="0" dirty="0" smtClean="0"/>
              <a:t>HOMER project, </a:t>
            </a:r>
            <a:r>
              <a:rPr lang="en-GB" sz="1800" noProof="0" dirty="0" smtClean="0">
                <a:hlinkClick r:id="rId8"/>
              </a:rPr>
              <a:t>http://www.homerproject.eu/</a:t>
            </a:r>
            <a:endParaRPr lang="en-GB" sz="1800" noProof="0" dirty="0" smtClean="0"/>
          </a:p>
          <a:p>
            <a:pPr lvl="1">
              <a:spcAft>
                <a:spcPts val="2400"/>
              </a:spcAft>
              <a:buNone/>
            </a:pPr>
            <a:r>
              <a:rPr lang="en-GB" sz="1800" noProof="0" dirty="0" smtClean="0"/>
              <a:t>World Wide Web Foundation, </a:t>
            </a:r>
            <a:r>
              <a:rPr lang="en-GB" sz="1800" noProof="0" dirty="0" smtClean="0">
                <a:hlinkClick r:id="rId9"/>
              </a:rPr>
              <a:t>http://www.webfoundation.org/</a:t>
            </a:r>
            <a:r>
              <a:rPr lang="en-GB" sz="1800" noProof="0" dirty="0" smtClean="0"/>
              <a:t> </a:t>
            </a:r>
          </a:p>
          <a:p>
            <a:pPr lvl="1">
              <a:spcAft>
                <a:spcPts val="2400"/>
              </a:spcAft>
              <a:buNone/>
            </a:pPr>
            <a:r>
              <a:rPr lang="en-GB" sz="1800" noProof="0" dirty="0" smtClean="0"/>
              <a:t>The World Bank Open Data, </a:t>
            </a:r>
            <a:r>
              <a:rPr lang="en-GB" sz="1800" noProof="0" dirty="0" smtClean="0">
                <a:hlinkClick r:id="rId10"/>
              </a:rPr>
              <a:t>http://data.worldbank.org/</a:t>
            </a:r>
            <a:endParaRPr lang="en-GB" sz="1800" noProof="0" dirty="0" smtClean="0"/>
          </a:p>
          <a:p>
            <a:pPr lvl="1">
              <a:spcAft>
                <a:spcPts val="2400"/>
              </a:spcAft>
              <a:buNone/>
            </a:pPr>
            <a:endParaRPr lang="en-GB" sz="18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45</a:t>
            </a:fld>
            <a:endParaRPr lang="en-GB" dirty="0"/>
          </a:p>
        </p:txBody>
      </p:sp>
      <p:pic>
        <p:nvPicPr>
          <p:cNvPr id="76802" name="Picture 2" descr="Home"/>
          <p:cNvPicPr>
            <a:picLocks noChangeAspect="1" noChangeArrowheads="1"/>
          </p:cNvPicPr>
          <p:nvPr/>
        </p:nvPicPr>
        <p:blipFill>
          <a:blip r:embed="rId11" cstate="print"/>
          <a:srcRect/>
          <a:stretch>
            <a:fillRect/>
          </a:stretch>
        </p:blipFill>
        <p:spPr bwMode="auto">
          <a:xfrm>
            <a:off x="467544" y="3615020"/>
            <a:ext cx="1080120" cy="390044"/>
          </a:xfrm>
          <a:prstGeom prst="rect">
            <a:avLst/>
          </a:prstGeom>
          <a:noFill/>
        </p:spPr>
      </p:pic>
      <p:pic>
        <p:nvPicPr>
          <p:cNvPr id="76804" name="Picture 4" descr="http://123opendata.com/blog/wp-content/uploads/2012/10/Open_Data_Institute_Logo.jpg"/>
          <p:cNvPicPr>
            <a:picLocks noChangeAspect="1" noChangeArrowheads="1"/>
          </p:cNvPicPr>
          <p:nvPr/>
        </p:nvPicPr>
        <p:blipFill>
          <a:blip r:embed="rId12" cstate="print"/>
          <a:srcRect t="30769" b="15385"/>
          <a:stretch>
            <a:fillRect/>
          </a:stretch>
        </p:blipFill>
        <p:spPr bwMode="auto">
          <a:xfrm>
            <a:off x="539552" y="1772816"/>
            <a:ext cx="936104" cy="504056"/>
          </a:xfrm>
          <a:prstGeom prst="rect">
            <a:avLst/>
          </a:prstGeom>
          <a:noFill/>
        </p:spPr>
      </p:pic>
      <p:pic>
        <p:nvPicPr>
          <p:cNvPr id="76806" name="Picture 6" descr="https://secure.gravatar.com/avatar/6018ab87076187018fc29c94a68a3cd2?s=420&amp;d=https://a248.e.akamai.net/assets.github.com%2Fimages%2Fgravatars%2Fgravatar-org-420.png"/>
          <p:cNvPicPr>
            <a:picLocks noChangeAspect="1" noChangeArrowheads="1"/>
          </p:cNvPicPr>
          <p:nvPr/>
        </p:nvPicPr>
        <p:blipFill>
          <a:blip r:embed="rId13" cstate="print"/>
          <a:srcRect/>
          <a:stretch>
            <a:fillRect/>
          </a:stretch>
        </p:blipFill>
        <p:spPr bwMode="auto">
          <a:xfrm>
            <a:off x="611560" y="2276872"/>
            <a:ext cx="504056" cy="504056"/>
          </a:xfrm>
          <a:prstGeom prst="rect">
            <a:avLst/>
          </a:prstGeom>
          <a:noFill/>
        </p:spPr>
      </p:pic>
      <p:pic>
        <p:nvPicPr>
          <p:cNvPr id="76808" name="Picture 8" descr="http://www.engagedata.eu/s/imgs/engage_logo.jpg"/>
          <p:cNvPicPr>
            <a:picLocks noChangeAspect="1" noChangeArrowheads="1"/>
          </p:cNvPicPr>
          <p:nvPr/>
        </p:nvPicPr>
        <p:blipFill>
          <a:blip r:embed="rId14" cstate="print"/>
          <a:srcRect/>
          <a:stretch>
            <a:fillRect/>
          </a:stretch>
        </p:blipFill>
        <p:spPr bwMode="auto">
          <a:xfrm>
            <a:off x="611560" y="2852936"/>
            <a:ext cx="504056" cy="489375"/>
          </a:xfrm>
          <a:prstGeom prst="rect">
            <a:avLst/>
          </a:prstGeom>
          <a:noFill/>
        </p:spPr>
      </p:pic>
      <p:pic>
        <p:nvPicPr>
          <p:cNvPr id="76810" name="Picture 10" descr="World Wide Web Foundation Logo"/>
          <p:cNvPicPr>
            <a:picLocks noChangeAspect="1" noChangeArrowheads="1"/>
          </p:cNvPicPr>
          <p:nvPr/>
        </p:nvPicPr>
        <p:blipFill>
          <a:blip r:embed="rId15" cstate="print"/>
          <a:srcRect/>
          <a:stretch>
            <a:fillRect/>
          </a:stretch>
        </p:blipFill>
        <p:spPr bwMode="auto">
          <a:xfrm>
            <a:off x="467544" y="5517232"/>
            <a:ext cx="1080120" cy="284548"/>
          </a:xfrm>
          <a:prstGeom prst="rect">
            <a:avLst/>
          </a:prstGeom>
          <a:noFill/>
        </p:spPr>
      </p:pic>
      <p:pic>
        <p:nvPicPr>
          <p:cNvPr id="76812" name="Picture 12" descr="HOMER"/>
          <p:cNvPicPr>
            <a:picLocks noChangeAspect="1" noChangeArrowheads="1"/>
          </p:cNvPicPr>
          <p:nvPr/>
        </p:nvPicPr>
        <p:blipFill>
          <a:blip r:embed="rId16" cstate="print"/>
          <a:srcRect/>
          <a:stretch>
            <a:fillRect/>
          </a:stretch>
        </p:blipFill>
        <p:spPr bwMode="auto">
          <a:xfrm>
            <a:off x="611560" y="4869160"/>
            <a:ext cx="648072" cy="421083"/>
          </a:xfrm>
          <a:prstGeom prst="rect">
            <a:avLst/>
          </a:prstGeom>
          <a:noFill/>
        </p:spPr>
      </p:pic>
      <p:pic>
        <p:nvPicPr>
          <p:cNvPr id="76813" name="Picture 13"/>
          <p:cNvPicPr>
            <a:picLocks noChangeAspect="1" noChangeArrowheads="1"/>
          </p:cNvPicPr>
          <p:nvPr/>
        </p:nvPicPr>
        <p:blipFill>
          <a:blip r:embed="rId17" cstate="print"/>
          <a:srcRect/>
          <a:stretch>
            <a:fillRect/>
          </a:stretch>
        </p:blipFill>
        <p:spPr bwMode="auto">
          <a:xfrm>
            <a:off x="395536" y="6021288"/>
            <a:ext cx="1224136" cy="360040"/>
          </a:xfrm>
          <a:prstGeom prst="rect">
            <a:avLst/>
          </a:prstGeom>
          <a:noFill/>
          <a:ln w="9525">
            <a:noFill/>
            <a:miter lim="800000"/>
            <a:headEnd/>
            <a:tailEnd/>
          </a:ln>
        </p:spPr>
      </p:pic>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6819" name="Picture 19" descr="https://encrypted-tbn2.gstatic.com/images?q=tbn:ANd9GcQfdYAVhInu_Bg8m6_fSN-qjNrDdCSuq3lcFIa5qZTobhOb6vu15Q"/>
          <p:cNvPicPr>
            <a:picLocks noChangeAspect="1" noChangeArrowheads="1"/>
          </p:cNvPicPr>
          <p:nvPr/>
        </p:nvPicPr>
        <p:blipFill>
          <a:blip r:embed="rId18" cstate="print"/>
          <a:srcRect/>
          <a:stretch>
            <a:fillRect/>
          </a:stretch>
        </p:blipFill>
        <p:spPr bwMode="auto">
          <a:xfrm>
            <a:off x="611560" y="4356368"/>
            <a:ext cx="648072" cy="44078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noProof="0" dirty="0" smtClean="0"/>
              <a:t>Be part of our team...</a:t>
            </a:r>
            <a:endParaRPr lang="en-GB" sz="2800" noProof="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3"/>
          </p:cNvPr>
          <p:cNvPicPr>
            <a:picLocks noChangeAspect="1" noChangeArrowheads="1"/>
          </p:cNvPicPr>
          <p:nvPr/>
        </p:nvPicPr>
        <p:blipFill>
          <a:blip r:embed="rId4"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5"/>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6"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7"/>
              </a:rPr>
              <a:t>http://www.opendatasupport.eu</a:t>
            </a:r>
            <a:r>
              <a:rPr lang="en-GB" sz="1600" dirty="0" smtClean="0"/>
              <a:t> </a:t>
            </a:r>
            <a:endParaRPr lang="en-GB" sz="1600" dirty="0"/>
          </a:p>
        </p:txBody>
      </p:sp>
      <p:pic>
        <p:nvPicPr>
          <p:cNvPr id="64518" name="Picture 6" descr="http://www.collaboration133.com/wp-content/uploads/2011/12/linkedin-icon.png">
            <a:hlinkClick r:id="rId8"/>
          </p:cNvPr>
          <p:cNvPicPr>
            <a:picLocks noChangeAspect="1" noChangeArrowheads="1"/>
          </p:cNvPicPr>
          <p:nvPr/>
        </p:nvPicPr>
        <p:blipFill>
          <a:blip r:embed="rId9"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10"/>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1"/>
          </p:cNvPr>
          <p:cNvPicPr>
            <a:picLocks noChangeAspect="1" noChangeArrowheads="1"/>
          </p:cNvPicPr>
          <p:nvPr/>
        </p:nvPicPr>
        <p:blipFill>
          <a:blip r:embed="rId12"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3"/>
              </a:rPr>
              <a:t>@OpenDataSupport</a:t>
            </a:r>
            <a:endParaRPr lang="en-GB" sz="1600" dirty="0"/>
          </a:p>
        </p:txBody>
      </p:sp>
      <p:pic>
        <p:nvPicPr>
          <p:cNvPr id="33" name="Picture 2" descr="Go to the home page">
            <a:hlinkClick r:id="rId14" tooltip="Go to the home page"/>
          </p:cNvPr>
          <p:cNvPicPr>
            <a:picLocks noChangeAspect="1" noChangeArrowheads="1"/>
          </p:cNvPicPr>
          <p:nvPr/>
        </p:nvPicPr>
        <p:blipFill>
          <a:blip r:embed="rId15"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6"/>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dirty="0" smtClean="0"/>
              <a:t>Slide </a:t>
            </a:r>
            <a:fld id="{F40CD079-BC3F-4086-BA81-31A79D845B02}" type="slidenum">
              <a:rPr lang="en-GB" smtClean="0"/>
              <a:pPr/>
              <a:t>46</a:t>
            </a:fld>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2736304"/>
          </a:xfrm>
        </p:spPr>
        <p:txBody>
          <a:bodyPr/>
          <a:lstStyle/>
          <a:p>
            <a:r>
              <a:rPr lang="en-GB" sz="7200" i="0" noProof="0" dirty="0" smtClean="0">
                <a:solidFill>
                  <a:schemeClr val="accent1"/>
                </a:solidFill>
                <a:latin typeface="Bradley Hand ITC" pitchFamily="66" charset="0"/>
              </a:rPr>
              <a:t>Open Data, Open Government Data &amp; </a:t>
            </a:r>
            <a:br>
              <a:rPr lang="en-GB" sz="7200" i="0" noProof="0" dirty="0" smtClean="0">
                <a:solidFill>
                  <a:schemeClr val="accent1"/>
                </a:solidFill>
                <a:latin typeface="Bradley Hand ITC" pitchFamily="66" charset="0"/>
              </a:rPr>
            </a:br>
            <a:r>
              <a:rPr lang="en-GB" sz="7200" i="0" noProof="0" dirty="0" smtClean="0">
                <a:solidFill>
                  <a:schemeClr val="accent1"/>
                </a:solidFill>
                <a:latin typeface="Bradley Hand ITC" pitchFamily="66" charset="0"/>
              </a:rPr>
              <a:t>Linked Data </a:t>
            </a:r>
            <a:br>
              <a:rPr lang="en-GB" sz="7200" i="0" noProof="0" dirty="0" smtClean="0">
                <a:solidFill>
                  <a:schemeClr val="accent1"/>
                </a:solidFill>
                <a:latin typeface="Bradley Hand ITC" pitchFamily="66" charset="0"/>
              </a:rPr>
            </a:br>
            <a:r>
              <a:rPr lang="en-GB" b="0" noProof="0" dirty="0" smtClean="0"/>
              <a:t>What do these terms mean and how do they relate?</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a:t>
            </a:fld>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What is Open Data?</a:t>
            </a:r>
          </a:p>
        </p:txBody>
      </p:sp>
      <p:sp>
        <p:nvSpPr>
          <p:cNvPr id="3" name="Content Placeholder 2"/>
          <p:cNvSpPr>
            <a:spLocks noGrp="1"/>
          </p:cNvSpPr>
          <p:nvPr>
            <p:ph sz="quarter" idx="15"/>
          </p:nvPr>
        </p:nvSpPr>
        <p:spPr/>
        <p:txBody>
          <a:bodyPr/>
          <a:lstStyle/>
          <a:p>
            <a:r>
              <a:rPr lang="en-GB" sz="1800" i="1" noProof="0" dirty="0" smtClean="0">
                <a:solidFill>
                  <a:schemeClr val="accent1"/>
                </a:solidFill>
              </a:rPr>
              <a:t>“A piece of data or content is open if </a:t>
            </a:r>
            <a:r>
              <a:rPr lang="en-GB" sz="1800" b="1" i="1" noProof="0" dirty="0" smtClean="0">
                <a:solidFill>
                  <a:schemeClr val="accent1"/>
                </a:solidFill>
              </a:rPr>
              <a:t>anyone</a:t>
            </a:r>
            <a:r>
              <a:rPr lang="en-GB" sz="1800" i="1" noProof="0" dirty="0" smtClean="0">
                <a:solidFill>
                  <a:schemeClr val="accent1"/>
                </a:solidFill>
              </a:rPr>
              <a:t> is </a:t>
            </a:r>
            <a:r>
              <a:rPr lang="en-GB" sz="1800" b="1" i="1" noProof="0" dirty="0" smtClean="0">
                <a:solidFill>
                  <a:schemeClr val="accent1"/>
                </a:solidFill>
              </a:rPr>
              <a:t>free to use, reuse, and redistribute </a:t>
            </a:r>
            <a:r>
              <a:rPr lang="en-GB" sz="1800" i="1" noProof="0" dirty="0" smtClean="0">
                <a:solidFill>
                  <a:schemeClr val="accent1"/>
                </a:solidFill>
              </a:rPr>
              <a:t>it — subject only, at most, to the requirement to attribute and/or share-alike.”</a:t>
            </a:r>
            <a:br>
              <a:rPr lang="en-GB" sz="1800" i="1" noProof="0" dirty="0" smtClean="0">
                <a:solidFill>
                  <a:schemeClr val="accent1"/>
                </a:solidFill>
              </a:rPr>
            </a:br>
            <a:r>
              <a:rPr lang="en-GB" sz="1400" i="1" dirty="0" smtClean="0">
                <a:solidFill>
                  <a:schemeClr val="accent1"/>
                </a:solidFill>
              </a:rPr>
              <a:t>--opendefinition.org </a:t>
            </a:r>
            <a:endParaRPr lang="en-GB" sz="1400" i="1" noProof="0" dirty="0" smtClean="0">
              <a:solidFill>
                <a:schemeClr val="accent1"/>
              </a:solidFill>
            </a:endParaRPr>
          </a:p>
          <a:p>
            <a:r>
              <a:rPr lang="en-GB" sz="1600" noProof="0" dirty="0" smtClean="0"/>
              <a:t>In summary, this means the following:</a:t>
            </a:r>
          </a:p>
          <a:p>
            <a:pPr lvl="1"/>
            <a:r>
              <a:rPr lang="en-GB" sz="1600" b="1" noProof="0" dirty="0" smtClean="0"/>
              <a:t>Availability and Access</a:t>
            </a:r>
            <a:r>
              <a:rPr lang="en-GB" sz="1600" noProof="0" dirty="0" smtClean="0"/>
              <a:t>: the data must be available as a whole and at no more than a reasonable reproduction cost, preferably by downloading over the internet. The data must also be available in a convenient and modifiable form.</a:t>
            </a:r>
          </a:p>
          <a:p>
            <a:pPr lvl="1" indent="-273600"/>
            <a:r>
              <a:rPr lang="en-GB" sz="1600" b="1" noProof="0" dirty="0" smtClean="0"/>
              <a:t>Reuse and Redistribution</a:t>
            </a:r>
            <a:r>
              <a:rPr lang="en-GB" sz="1600" noProof="0" dirty="0" smtClean="0"/>
              <a:t>: the data must be provided under terms that permit reuse and redistribution including the intermixing with other datasets.</a:t>
            </a:r>
          </a:p>
          <a:p>
            <a:pPr lvl="1" indent="-273600"/>
            <a:r>
              <a:rPr lang="en-GB" sz="1600" b="1" noProof="0" dirty="0" smtClean="0"/>
              <a:t>Universal Participation</a:t>
            </a:r>
            <a:r>
              <a:rPr lang="en-GB" sz="1600" noProof="0" dirty="0" smtClean="0"/>
              <a:t>: everyone must be able to use, reuse and redistribute - there should be no discrimination against fields of endeavour or against persons or groups. For example, ‘non-commercial’ restrictions that would prevent ‘commercial’ use, or restrictions of use for certain purposes (e.g. only in education), are not allowed</a:t>
            </a:r>
            <a:r>
              <a:rPr lang="en-GB" sz="1600" dirty="0" smtClean="0"/>
              <a:t>.</a:t>
            </a:r>
            <a:endParaRPr lang="en-GB" sz="1600" noProof="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a:t>
            </a:fld>
            <a:endParaRPr lang="en-GB" dirty="0"/>
          </a:p>
        </p:txBody>
      </p:sp>
    </p:spTree>
    <p:extLst>
      <p:ext uri="{BB962C8B-B14F-4D97-AF65-F5344CB8AC3E}">
        <p14:creationId xmlns:p14="http://schemas.microsoft.com/office/powerpoint/2010/main" val="2062625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What is Open </a:t>
            </a:r>
            <a:r>
              <a:rPr lang="en-GB" noProof="0" dirty="0"/>
              <a:t>Government </a:t>
            </a:r>
            <a:r>
              <a:rPr lang="en-GB" noProof="0" dirty="0" smtClean="0"/>
              <a:t>Data? </a:t>
            </a:r>
            <a:endParaRPr lang="en-GB" noProof="0" dirty="0"/>
          </a:p>
        </p:txBody>
      </p:sp>
      <p:sp>
        <p:nvSpPr>
          <p:cNvPr id="3" name="Content Placeholder 2"/>
          <p:cNvSpPr>
            <a:spLocks noGrp="1"/>
          </p:cNvSpPr>
          <p:nvPr>
            <p:ph sz="quarter" idx="15"/>
          </p:nvPr>
        </p:nvSpPr>
        <p:spPr/>
        <p:txBody>
          <a:bodyPr/>
          <a:lstStyle/>
          <a:p>
            <a:r>
              <a:rPr lang="en-GB" sz="1800" noProof="0" dirty="0" smtClean="0"/>
              <a:t>Open government data means:</a:t>
            </a:r>
          </a:p>
          <a:p>
            <a:pPr lvl="1" indent="-273600"/>
            <a:r>
              <a:rPr lang="en-GB" sz="1800" noProof="0" dirty="0" smtClean="0"/>
              <a:t>Data produced or commissioned by government or government controlled entities.</a:t>
            </a:r>
          </a:p>
          <a:p>
            <a:pPr lvl="1" indent="-273600"/>
            <a:r>
              <a:rPr lang="en-GB" sz="1800" noProof="0" dirty="0" smtClean="0"/>
              <a:t>Data which is open as defined in the Open Definition – that is, it can be freely used, reused and redistributed by anyone.</a:t>
            </a:r>
          </a:p>
          <a:p>
            <a:pPr lvl="1" indent="-273600"/>
            <a:r>
              <a:rPr lang="en-GB" sz="1800" noProof="0" dirty="0" smtClean="0"/>
              <a:t>Data that is not sensitive or private.</a:t>
            </a:r>
          </a:p>
          <a:p>
            <a:pPr indent="-273600"/>
            <a:endParaRPr lang="en-GB" noProof="0" dirty="0" smtClean="0"/>
          </a:p>
          <a:p>
            <a:pPr indent="-273600"/>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a:t>
            </a:fld>
            <a:endParaRPr lang="en-GB" dirty="0"/>
          </a:p>
        </p:txBody>
      </p:sp>
      <p:grpSp>
        <p:nvGrpSpPr>
          <p:cNvPr id="6" name="Group 5"/>
          <p:cNvGrpSpPr/>
          <p:nvPr/>
        </p:nvGrpSpPr>
        <p:grpSpPr>
          <a:xfrm>
            <a:off x="683568" y="4221088"/>
            <a:ext cx="5184576" cy="1728192"/>
            <a:chOff x="251519" y="1020005"/>
            <a:chExt cx="7988657" cy="3142168"/>
          </a:xfrm>
        </p:grpSpPr>
        <p:pic>
          <p:nvPicPr>
            <p:cNvPr id="7" name="Picture 2"/>
            <p:cNvPicPr>
              <a:picLocks noChangeAspect="1" noChangeArrowheads="1"/>
            </p:cNvPicPr>
            <p:nvPr/>
          </p:nvPicPr>
          <p:blipFill>
            <a:blip r:embed="rId3" cstate="print"/>
            <a:srcRect/>
            <a:stretch>
              <a:fillRect/>
            </a:stretch>
          </p:blipFill>
          <p:spPr bwMode="auto">
            <a:xfrm>
              <a:off x="251519" y="1020005"/>
              <a:ext cx="7988657" cy="3129075"/>
            </a:xfrm>
            <a:prstGeom prst="rect">
              <a:avLst/>
            </a:prstGeom>
            <a:ln>
              <a:noFill/>
            </a:ln>
            <a:effectLst>
              <a:outerShdw blurRad="190500" algn="tl" rotWithShape="0">
                <a:srgbClr val="000000">
                  <a:alpha val="70000"/>
                </a:srgbClr>
              </a:outerShdw>
            </a:effectLst>
          </p:spPr>
        </p:pic>
        <p:sp>
          <p:nvSpPr>
            <p:cNvPr id="8" name="TextBox 7"/>
            <p:cNvSpPr txBox="1"/>
            <p:nvPr/>
          </p:nvSpPr>
          <p:spPr>
            <a:xfrm>
              <a:off x="323529" y="3861049"/>
              <a:ext cx="3549516" cy="3011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Source:[</a:t>
              </a:r>
              <a:r>
                <a:rPr lang="en-GB" sz="1200" dirty="0" smtClean="0">
                  <a:hlinkClick r:id="rId4"/>
                </a:rPr>
                <a:t>http://data.gov.uk/data</a:t>
              </a:r>
              <a:r>
                <a:rPr lang="en-GB" sz="1200" dirty="0" smtClean="0"/>
                <a:t>]</a:t>
              </a:r>
              <a:endParaRPr lang="en-GB" sz="1200" dirty="0" smtClean="0">
                <a:latin typeface="Georgia" pitchFamily="18" charset="0"/>
              </a:endParaRPr>
            </a:p>
          </p:txBody>
        </p:sp>
      </p:grpSp>
      <p:grpSp>
        <p:nvGrpSpPr>
          <p:cNvPr id="9" name="Group 8"/>
          <p:cNvGrpSpPr/>
          <p:nvPr/>
        </p:nvGrpSpPr>
        <p:grpSpPr>
          <a:xfrm>
            <a:off x="5508104" y="3472915"/>
            <a:ext cx="3167363" cy="3124437"/>
            <a:chOff x="5076056" y="2276872"/>
            <a:chExt cx="3895725" cy="3842928"/>
          </a:xfrm>
        </p:grpSpPr>
        <p:pic>
          <p:nvPicPr>
            <p:cNvPr id="10" name="Picture 3"/>
            <p:cNvPicPr>
              <a:picLocks noChangeAspect="1" noChangeArrowheads="1"/>
            </p:cNvPicPr>
            <p:nvPr/>
          </p:nvPicPr>
          <p:blipFill>
            <a:blip r:embed="rId5" cstate="print"/>
            <a:srcRect/>
            <a:stretch>
              <a:fillRect/>
            </a:stretch>
          </p:blipFill>
          <p:spPr bwMode="auto">
            <a:xfrm>
              <a:off x="5076056" y="2276872"/>
              <a:ext cx="3895725" cy="3629025"/>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5102560" y="5687752"/>
              <a:ext cx="2880320" cy="432048"/>
            </a:xfrm>
            <a:prstGeom prst="rect">
              <a:avLst/>
            </a:prstGeom>
            <a:noFill/>
          </p:spPr>
          <p:txBody>
            <a:bodyPr vert="horz" wrap="square" lIns="0" tIns="0" rIns="0" bIns="0" rtlCol="0">
              <a:noAutofit/>
            </a:bodyPr>
            <a:lstStyle/>
            <a:p>
              <a:pPr indent="-274320">
                <a:spcAft>
                  <a:spcPts val="900"/>
                </a:spcAft>
              </a:pPr>
              <a:r>
                <a:rPr lang="en-GB" sz="1200" dirty="0" smtClean="0">
                  <a:solidFill>
                    <a:schemeClr val="bg1"/>
                  </a:solidFill>
                  <a:latin typeface="Georgia" pitchFamily="18" charset="0"/>
                </a:rPr>
                <a:t>Source:[</a:t>
              </a:r>
              <a:r>
                <a:rPr lang="en-GB" sz="1200" dirty="0" smtClean="0">
                  <a:solidFill>
                    <a:schemeClr val="bg1"/>
                  </a:solidFill>
                </a:rPr>
                <a:t>http://publicdata.eu/]</a:t>
              </a:r>
              <a:endParaRPr lang="en-GB" sz="1200" dirty="0" smtClean="0">
                <a:solidFill>
                  <a:schemeClr val="bg1"/>
                </a:solidFill>
                <a:latin typeface="Georgia" pitchFamily="18" charset="0"/>
              </a:endParaRPr>
            </a:p>
          </p:txBody>
        </p:sp>
      </p:grpSp>
    </p:spTree>
    <p:extLst>
      <p:ext uri="{BB962C8B-B14F-4D97-AF65-F5344CB8AC3E}">
        <p14:creationId xmlns:p14="http://schemas.microsoft.com/office/powerpoint/2010/main" val="2527622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dataset</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“A </a:t>
            </a:r>
            <a:r>
              <a:rPr lang="en-GB" b="1" i="1" dirty="0" smtClean="0">
                <a:solidFill>
                  <a:schemeClr val="accent1"/>
                </a:solidFill>
              </a:rPr>
              <a:t>collection of data</a:t>
            </a:r>
            <a:r>
              <a:rPr lang="en-GB" i="1" dirty="0" smtClean="0">
                <a:solidFill>
                  <a:schemeClr val="accent1"/>
                </a:solidFill>
              </a:rPr>
              <a:t>, published or curated by a single agent, and available for access or download in one or more formats.”</a:t>
            </a:r>
            <a:br>
              <a:rPr lang="en-GB" i="1" dirty="0" smtClean="0">
                <a:solidFill>
                  <a:schemeClr val="accent1"/>
                </a:solidFill>
              </a:rPr>
            </a:br>
            <a:r>
              <a:rPr lang="en-GB" sz="1600" i="1" dirty="0" smtClean="0">
                <a:solidFill>
                  <a:schemeClr val="accent1"/>
                </a:solidFill>
              </a:rPr>
              <a:t>--Data Catalogue Vocabulary (</a:t>
            </a:r>
            <a:r>
              <a:rPr lang="en-GB" sz="1600" i="1" dirty="0" smtClean="0">
                <a:solidFill>
                  <a:schemeClr val="accent1"/>
                </a:solidFill>
                <a:hlinkClick r:id="rId3"/>
              </a:rPr>
              <a:t>DCAT</a:t>
            </a:r>
            <a:r>
              <a:rPr lang="en-GB" sz="1600" i="1" dirty="0" smtClean="0">
                <a:solidFill>
                  <a:schemeClr val="accent1"/>
                </a:solidFill>
              </a:rPr>
              <a:t>) - W3C </a:t>
            </a:r>
          </a:p>
          <a:p>
            <a:endParaRPr lang="en-GB" sz="1600" i="1" dirty="0" smtClean="0">
              <a:solidFill>
                <a:schemeClr val="accent1"/>
              </a:solidFill>
            </a:endParaRPr>
          </a:p>
          <a:p>
            <a:r>
              <a:rPr lang="en-GB" dirty="0" smtClean="0"/>
              <a:t>For instance:</a:t>
            </a:r>
          </a:p>
          <a:p>
            <a:pPr marL="68580" indent="-342900">
              <a:buFont typeface="Arial" panose="020B0604020202020204" pitchFamily="34" charset="0"/>
              <a:buChar char="•"/>
            </a:pPr>
            <a:r>
              <a:rPr lang="en-GB" u="sng" dirty="0" smtClean="0">
                <a:hlinkClick r:id="rId4"/>
              </a:rPr>
              <a:t>Credit Institutions Register</a:t>
            </a:r>
            <a:r>
              <a:rPr lang="en-GB" dirty="0" smtClean="0"/>
              <a:t> of the European Banking Authority ;</a:t>
            </a:r>
          </a:p>
          <a:p>
            <a:pPr marL="68580" indent="-342900">
              <a:buFont typeface="Arial" panose="020B0604020202020204" pitchFamily="34" charset="0"/>
              <a:buChar char="•"/>
            </a:pPr>
            <a:r>
              <a:rPr lang="en-GB" u="sng" dirty="0" smtClean="0">
                <a:hlinkClick r:id="rId5"/>
              </a:rPr>
              <a:t>% of persons employed with ICT user skills</a:t>
            </a:r>
            <a:r>
              <a:rPr lang="en-GB" u="sng" dirty="0" smtClean="0"/>
              <a:t>;</a:t>
            </a:r>
            <a:r>
              <a:rPr lang="en-GB" dirty="0" smtClean="0"/>
              <a:t> </a:t>
            </a:r>
          </a:p>
          <a:p>
            <a:pPr marL="68580" indent="-342900">
              <a:buFont typeface="Arial" panose="020B0604020202020204" pitchFamily="34" charset="0"/>
              <a:buChar char="•"/>
            </a:pPr>
            <a:r>
              <a:rPr lang="en-GB" dirty="0" smtClean="0"/>
              <a:t>…</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a:t>
            </a:fld>
            <a:endParaRPr lang="en-GB" dirty="0"/>
          </a:p>
        </p:txBody>
      </p:sp>
    </p:spTree>
    <p:extLst>
      <p:ext uri="{BB962C8B-B14F-4D97-AF65-F5344CB8AC3E}">
        <p14:creationId xmlns:p14="http://schemas.microsoft.com/office/powerpoint/2010/main" val="295444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Expected benefits of Open Government Data</a:t>
            </a:r>
            <a:endParaRPr lang="en-GB" noProof="0" dirty="0"/>
          </a:p>
        </p:txBody>
      </p:sp>
      <p:sp>
        <p:nvSpPr>
          <p:cNvPr id="3" name="Content Placeholder 2"/>
          <p:cNvSpPr>
            <a:spLocks noGrp="1"/>
          </p:cNvSpPr>
          <p:nvPr>
            <p:ph sz="quarter" idx="15"/>
          </p:nvPr>
        </p:nvSpPr>
        <p:spPr/>
        <p:txBody>
          <a:bodyPr>
            <a:noAutofit/>
          </a:bodyPr>
          <a:lstStyle/>
          <a:p>
            <a:pPr lvl="1" indent="-273600">
              <a:buFont typeface="Wingdings" pitchFamily="2" charset="2"/>
              <a:buChar char="ü"/>
            </a:pPr>
            <a:r>
              <a:rPr lang="en-GB" sz="1800" b="1" noProof="0" dirty="0" smtClean="0"/>
              <a:t>Transparency</a:t>
            </a:r>
            <a:r>
              <a:rPr lang="en-GB" sz="1800" noProof="0" dirty="0" smtClean="0"/>
              <a:t>. Citizens need to know what their government is doing. They need to be able freely to access government data and information and to share that information with other citizens. Sharing and reuse allows analysing and visualising to create more understanding. </a:t>
            </a:r>
          </a:p>
          <a:p>
            <a:pPr lvl="1" indent="-273600">
              <a:buFont typeface="Wingdings" pitchFamily="2" charset="2"/>
              <a:buChar char="ü"/>
            </a:pPr>
            <a:r>
              <a:rPr lang="en-GB" sz="1800" b="1" noProof="0" dirty="0" smtClean="0"/>
              <a:t>Releasing social and commercial value</a:t>
            </a:r>
            <a:r>
              <a:rPr lang="en-GB" sz="1800" noProof="0" dirty="0" smtClean="0"/>
              <a:t>. Data is a key resource for social and commercial activities. Government creates or holds a large amount of information. Open government data can help drive the creation of innovative business and services that deliver social and commercial value. </a:t>
            </a:r>
          </a:p>
          <a:p>
            <a:pPr lvl="1" indent="-273600">
              <a:buFont typeface="Wingdings" pitchFamily="2" charset="2"/>
              <a:buChar char="ü"/>
            </a:pPr>
            <a:r>
              <a:rPr lang="en-GB" sz="1800" b="1" noProof="0" dirty="0" smtClean="0"/>
              <a:t>Participatory governance</a:t>
            </a:r>
            <a:r>
              <a:rPr lang="en-GB" sz="1800" noProof="0" dirty="0" smtClean="0"/>
              <a:t>. Open Data enables citizens to be much more directly informed and involved in decision-making and facilitation their contribution to the process of governance. </a:t>
            </a:r>
          </a:p>
          <a:p>
            <a:pPr lvl="1" indent="-273600">
              <a:buFont typeface="Wingdings" pitchFamily="2" charset="2"/>
              <a:buChar char="ü"/>
            </a:pPr>
            <a:r>
              <a:rPr lang="en-GB" sz="1800" b="1" noProof="0" dirty="0" smtClean="0"/>
              <a:t>Reducing government costs.</a:t>
            </a:r>
            <a:r>
              <a:rPr lang="en-GB" sz="1800" noProof="0" dirty="0" smtClean="0"/>
              <a:t> Open Data enables the sharing of information within governments in machine-readable interoperable formats, hence reducing costs of information exchange and data integration. Governments themselves are the biggest reusers of Open Government Data.</a:t>
            </a:r>
          </a:p>
          <a:p>
            <a:pPr>
              <a:buFont typeface="Wingdings" pitchFamily="2" charset="2"/>
              <a:buChar char="ü"/>
            </a:pPr>
            <a:endParaRPr lang="en-GB" sz="18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9</a:t>
            </a:fld>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3">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v0.04</Template>
  <TotalTime>2819</TotalTime>
  <Words>3794</Words>
  <Application>Microsoft Office PowerPoint</Application>
  <PresentationFormat>On-screen Show (4:3)</PresentationFormat>
  <Paragraphs>434</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ODS_presentation template v0.03</vt:lpstr>
      <vt:lpstr>Training Module 1.1    Open Government Data &amp; the PSI Directive </vt:lpstr>
      <vt:lpstr>This presentation has been created by PwC  Authors:  Makx Dekkers, Nikolaos Loutas, Michiel De Keyzer and Stijn Goedertier </vt:lpstr>
      <vt:lpstr>Learning objectives</vt:lpstr>
      <vt:lpstr>Content</vt:lpstr>
      <vt:lpstr>Open Data, Open Government Data &amp;  Linked Data  What do these terms mean and how do they relate?</vt:lpstr>
      <vt:lpstr>What is Open Data?</vt:lpstr>
      <vt:lpstr>What is Open Government Data? </vt:lpstr>
      <vt:lpstr>What is a dataset</vt:lpstr>
      <vt:lpstr>Expected benefits of Open Government Data</vt:lpstr>
      <vt:lpstr>What is Linked Data?</vt:lpstr>
      <vt:lpstr>Open Government Data and Linked Data</vt:lpstr>
      <vt:lpstr>Linked (open) government data – value proposition</vt:lpstr>
      <vt:lpstr>Group questions</vt:lpstr>
      <vt:lpstr>Open Government Data Policies </vt:lpstr>
      <vt:lpstr>European Commission Open Data policy</vt:lpstr>
      <vt:lpstr>UK Open Data White Paper: Unleashing the Potential</vt:lpstr>
      <vt:lpstr>Denmark: Good basic data for everyone</vt:lpstr>
      <vt:lpstr>US Executive Order - Open and Machine Readable Government Information</vt:lpstr>
      <vt:lpstr>Swedish mission for the further development of öppndata.se</vt:lpstr>
      <vt:lpstr>Estonian Open Data Green Book </vt:lpstr>
      <vt:lpstr>France open data strategy</vt:lpstr>
      <vt:lpstr>G8 Charter on Open Data… </vt:lpstr>
      <vt:lpstr>Group questions</vt:lpstr>
      <vt:lpstr>Case studies The examples that follow are a small selection of indicative applications built, products offered and services provided on the basis of Open Data.  </vt:lpstr>
      <vt:lpstr>Belgium: Where’s my Villo Crowd-sourced service monitoring </vt:lpstr>
      <vt:lpstr>Denmark: Danish Enterprise and Construction Authority Growth and increased revenue from opening up government data </vt:lpstr>
      <vt:lpstr>France: Open Food Facts  Opening up nutritional food information</vt:lpstr>
      <vt:lpstr>France: PLF (Projet de loi de finances pour 2013)  Data journalism</vt:lpstr>
      <vt:lpstr>UK: FixMyStreet Crowd-sourced problem reporting </vt:lpstr>
      <vt:lpstr>UK: UK Pharmacy User-driven services from government</vt:lpstr>
      <vt:lpstr>Europe: It's Your Parliament Open democracy</vt:lpstr>
      <vt:lpstr>Europe: Europe's energy  Community-driven visualisations</vt:lpstr>
      <vt:lpstr>Global: OpenCorporates Non-profit business information</vt:lpstr>
      <vt:lpstr>The Linked Government Data Pilots of ISA</vt:lpstr>
      <vt:lpstr>The PSI Directive  2013/37/EU of the European Parliament and of the Council of 26 June 2013  amending Directive 2003/98/EC on the reuse of Public Sector Information</vt:lpstr>
      <vt:lpstr>PSI Directive: history and status</vt:lpstr>
      <vt:lpstr>PSI Directive: objectives</vt:lpstr>
      <vt:lpstr>PSI Directive: obligations</vt:lpstr>
      <vt:lpstr>Opening up Public Sector Information</vt:lpstr>
      <vt:lpstr>Conclusions</vt:lpstr>
      <vt:lpstr>Thank you! ...and now YOUR questions?</vt:lpstr>
      <vt:lpstr>References</vt:lpstr>
      <vt:lpstr>Further reading (1/2)</vt:lpstr>
      <vt:lpstr>Further reading (2/2)</vt:lpstr>
      <vt:lpstr>Related projects and initiatives</vt:lpstr>
      <vt:lpstr>Be part of our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Makx Dekkers</dc:creator>
  <cp:lastModifiedBy>prudhomr</cp:lastModifiedBy>
  <cp:revision>266</cp:revision>
  <cp:lastPrinted>2013-07-04T11:52:16Z</cp:lastPrinted>
  <dcterms:created xsi:type="dcterms:W3CDTF">2013-05-15T14:51:14Z</dcterms:created>
  <dcterms:modified xsi:type="dcterms:W3CDTF">2014-04-08T10:30:04Z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