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4"/>
  </p:notesMasterIdLst>
  <p:handoutMasterIdLst>
    <p:handoutMasterId r:id="rId45"/>
  </p:handoutMasterIdLst>
  <p:sldIdLst>
    <p:sldId id="445" r:id="rId2"/>
    <p:sldId id="489" r:id="rId3"/>
    <p:sldId id="448" r:id="rId4"/>
    <p:sldId id="496" r:id="rId5"/>
    <p:sldId id="457" r:id="rId6"/>
    <p:sldId id="450" r:id="rId7"/>
    <p:sldId id="503" r:id="rId8"/>
    <p:sldId id="492" r:id="rId9"/>
    <p:sldId id="452" r:id="rId10"/>
    <p:sldId id="458" r:id="rId11"/>
    <p:sldId id="456" r:id="rId12"/>
    <p:sldId id="459" r:id="rId13"/>
    <p:sldId id="455" r:id="rId14"/>
    <p:sldId id="460" r:id="rId15"/>
    <p:sldId id="461" r:id="rId16"/>
    <p:sldId id="462" r:id="rId17"/>
    <p:sldId id="463" r:id="rId18"/>
    <p:sldId id="464" r:id="rId19"/>
    <p:sldId id="466" r:id="rId20"/>
    <p:sldId id="470" r:id="rId21"/>
    <p:sldId id="472" r:id="rId22"/>
    <p:sldId id="473" r:id="rId23"/>
    <p:sldId id="474" r:id="rId24"/>
    <p:sldId id="476" r:id="rId25"/>
    <p:sldId id="478" r:id="rId26"/>
    <p:sldId id="477" r:id="rId27"/>
    <p:sldId id="467" r:id="rId28"/>
    <p:sldId id="498" r:id="rId29"/>
    <p:sldId id="499" r:id="rId30"/>
    <p:sldId id="500" r:id="rId31"/>
    <p:sldId id="480" r:id="rId32"/>
    <p:sldId id="481" r:id="rId33"/>
    <p:sldId id="482" r:id="rId34"/>
    <p:sldId id="494" r:id="rId35"/>
    <p:sldId id="493" r:id="rId36"/>
    <p:sldId id="490" r:id="rId37"/>
    <p:sldId id="497" r:id="rId38"/>
    <p:sldId id="501" r:id="rId39"/>
    <p:sldId id="453" r:id="rId40"/>
    <p:sldId id="454" r:id="rId41"/>
    <p:sldId id="487" r:id="rId42"/>
    <p:sldId id="502" r:id="rId43"/>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7" autoAdjust="0"/>
    <p:restoredTop sz="85755" autoAdjust="0"/>
  </p:normalViewPr>
  <p:slideViewPr>
    <p:cSldViewPr>
      <p:cViewPr>
        <p:scale>
          <a:sx n="62" d="100"/>
          <a:sy n="62" d="100"/>
        </p:scale>
        <p:origin x="-84" y="-612"/>
      </p:cViewPr>
      <p:guideLst>
        <p:guide orient="horz" pos="144"/>
        <p:guide orient="horz" pos="436"/>
        <p:guide orient="horz" pos="4179"/>
        <p:guide orient="horz" pos="3888"/>
        <p:guide orient="horz" pos="3984"/>
        <p:guide orient="horz" pos="1104"/>
        <p:guide orient="horz" pos="1008"/>
        <p:guide orient="horz" pos="2448"/>
        <p:guide pos="2832"/>
        <p:guide pos="336"/>
        <p:guide pos="5424"/>
        <p:guide pos="2928"/>
        <p:guide pos="1968"/>
        <p:guide pos="2070"/>
        <p:guide pos="3792"/>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vl1pPr>
          </a:lstStyle>
          <a:p>
            <a:pPr>
              <a:defRPr/>
            </a:pPr>
            <a:fld id="{4D6925E3-0DEA-40BA-B3D1-FE9D2C93FBA6}" type="datetimeFigureOut">
              <a:rPr lang="en-GB"/>
              <a:pPr>
                <a:defRPr/>
              </a:pPr>
              <a:t>07/04/2014</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vl1pPr>
          </a:lstStyle>
          <a:p>
            <a:pPr>
              <a:defRPr/>
            </a:pPr>
            <a:fld id="{99A5235D-E932-4D3C-A305-234224DD79A0}" type="slidenum">
              <a:rPr lang="en-GB"/>
              <a:pPr>
                <a:defRPr/>
              </a:pPr>
              <a:t>‹#›</a:t>
            </a:fld>
            <a:endParaRPr lang="en-GB" dirty="0"/>
          </a:p>
        </p:txBody>
      </p:sp>
    </p:spTree>
    <p:extLst>
      <p:ext uri="{BB962C8B-B14F-4D97-AF65-F5344CB8AC3E}">
        <p14:creationId xmlns:p14="http://schemas.microsoft.com/office/powerpoint/2010/main" val="69527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Arial" pitchFamily="34" charset="0"/>
                <a:cs typeface="Arial" pitchFamily="34" charset="0"/>
              </a:defRPr>
            </a:lvl1pPr>
          </a:lstStyle>
          <a:p>
            <a:pPr>
              <a:defRPr/>
            </a:pPr>
            <a:fld id="{1F214A7C-8A04-42B1-9504-69406236646B}" type="datetimeFigureOut">
              <a:rPr lang="en-GB"/>
              <a:pPr>
                <a:defRPr/>
              </a:pPr>
              <a:t>07/04/2014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cs typeface="Arial" pitchFamily="34" charset="0"/>
              </a:defRPr>
            </a:lvl1pPr>
          </a:lstStyle>
          <a:p>
            <a:pPr>
              <a:defRPr/>
            </a:pPr>
            <a:fld id="{567839DE-41B7-45F8-A0E9-C81326203914}" type="slidenum">
              <a:rPr lang="en-GB"/>
              <a:pPr>
                <a:defRPr/>
              </a:pPr>
              <a:t>‹#›</a:t>
            </a:fld>
            <a:endParaRPr lang="en-GB" dirty="0"/>
          </a:p>
        </p:txBody>
      </p:sp>
    </p:spTree>
    <p:extLst>
      <p:ext uri="{BB962C8B-B14F-4D97-AF65-F5344CB8AC3E}">
        <p14:creationId xmlns:p14="http://schemas.microsoft.com/office/powerpoint/2010/main" val="1478707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563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5C42EE-95ED-4D91-AE46-08C7AA7CF1DF}" type="slidenum">
              <a:rPr lang="en-GB" smtClean="0"/>
              <a:pPr fontAlgn="base">
                <a:spcBef>
                  <a:spcPct val="0"/>
                </a:spcBef>
                <a:spcAft>
                  <a:spcPct val="0"/>
                </a:spcAft>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65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3B774-27E9-4C7A-8FF5-820196A035D1}" type="slidenum">
              <a:rPr lang="en-GB" smtClean="0"/>
              <a:pPr fontAlgn="base">
                <a:spcBef>
                  <a:spcPct val="0"/>
                </a:spcBef>
                <a:spcAft>
                  <a:spcPct val="0"/>
                </a:spcAft>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p:spPr>
      </p:sp>
      <p:sp>
        <p:nvSpPr>
          <p:cNvPr id="675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75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E5E1DE-1941-44C7-8816-0FE7FB30D22F}" type="slidenum">
              <a:rPr lang="en-GB" smtClean="0"/>
              <a:pPr fontAlgn="base">
                <a:spcBef>
                  <a:spcPct val="0"/>
                </a:spcBef>
                <a:spcAft>
                  <a:spcPct val="0"/>
                </a:spcAft>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p:spPr>
      </p:sp>
      <p:sp>
        <p:nvSpPr>
          <p:cNvPr id="686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86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65384-B760-4E11-8A6F-BD30D267BAF9}" type="slidenum">
              <a:rPr lang="en-GB" smtClean="0"/>
              <a:pPr fontAlgn="base">
                <a:spcBef>
                  <a:spcPct val="0"/>
                </a:spcBef>
                <a:spcAft>
                  <a:spcPct val="0"/>
                </a:spcAft>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p:spPr>
      </p:sp>
      <p:sp>
        <p:nvSpPr>
          <p:cNvPr id="655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55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26DA7-3486-43C7-A7AE-A3786EAC0E7A}" type="slidenum">
              <a:rPr lang="en-GB" smtClean="0"/>
              <a:pPr fontAlgn="base">
                <a:spcBef>
                  <a:spcPct val="0"/>
                </a:spcBef>
                <a:spcAft>
                  <a:spcPct val="0"/>
                </a:spcAft>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p:spPr>
      </p:sp>
      <p:sp>
        <p:nvSpPr>
          <p:cNvPr id="696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96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03B18-02C8-4CE2-B115-0562303046FE}" type="slidenum">
              <a:rPr lang="en-GB" smtClean="0"/>
              <a:pPr fontAlgn="base">
                <a:spcBef>
                  <a:spcPct val="0"/>
                </a:spcBef>
                <a:spcAft>
                  <a:spcPct val="0"/>
                </a:spcAft>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p:spPr>
      </p:sp>
      <p:sp>
        <p:nvSpPr>
          <p:cNvPr id="706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06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C36603-9512-41E4-94E8-CCE49C357956}" type="slidenum">
              <a:rPr lang="en-GB" smtClean="0"/>
              <a:pPr fontAlgn="base">
                <a:spcBef>
                  <a:spcPct val="0"/>
                </a:spcBef>
                <a:spcAft>
                  <a:spcPct val="0"/>
                </a:spcAft>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p:spPr>
      </p:sp>
      <p:sp>
        <p:nvSpPr>
          <p:cNvPr id="716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16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846A92-4F10-4C42-A810-A9C2CACC777E}" type="slidenum">
              <a:rPr lang="en-GB" smtClean="0"/>
              <a:pPr fontAlgn="base">
                <a:spcBef>
                  <a:spcPct val="0"/>
                </a:spcBef>
                <a:spcAft>
                  <a:spcPct val="0"/>
                </a:spcAft>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p:spPr>
      </p:sp>
      <p:sp>
        <p:nvSpPr>
          <p:cNvPr id="727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27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59E56C-F0A7-4459-BCC5-84BFCE8978BB}" type="slidenum">
              <a:rPr lang="en-GB" smtClean="0"/>
              <a:pPr fontAlgn="base">
                <a:spcBef>
                  <a:spcPct val="0"/>
                </a:spcBef>
                <a:spcAft>
                  <a:spcPct val="0"/>
                </a:spcAft>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37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657AE-DBE5-47E7-85A9-7492DC88933B}" type="slidenum">
              <a:rPr lang="en-GB" smtClean="0"/>
              <a:pPr fontAlgn="base">
                <a:spcBef>
                  <a:spcPct val="0"/>
                </a:spcBef>
                <a:spcAft>
                  <a:spcPct val="0"/>
                </a:spcAft>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D7B75-3067-493C-821E-336BEF5BF8BF}" type="slidenum">
              <a:rPr lang="en-GB" smtClean="0"/>
              <a:pPr fontAlgn="base">
                <a:spcBef>
                  <a:spcPct val="0"/>
                </a:spcBef>
                <a:spcAft>
                  <a:spcPct val="0"/>
                </a:spcAft>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583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10656-E9E1-4F22-8CFA-60C9B0B09A2B}" type="slidenum">
              <a:rPr lang="en-GB" smtClean="0"/>
              <a:pPr fontAlgn="base">
                <a:spcBef>
                  <a:spcPct val="0"/>
                </a:spcBef>
                <a:spcAft>
                  <a:spcPct val="0"/>
                </a:spcAft>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57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89C779-6786-4BC2-9313-AA01885FF3D1}" type="slidenum">
              <a:rPr lang="en-GB" smtClean="0"/>
              <a:pPr fontAlgn="base">
                <a:spcBef>
                  <a:spcPct val="0"/>
                </a:spcBef>
                <a:spcAft>
                  <a:spcPct val="0"/>
                </a:spcAft>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68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8D076-8968-477B-BBCA-B82799995D7F}" type="slidenum">
              <a:rPr lang="en-GB" smtClean="0"/>
              <a:pPr fontAlgn="base">
                <a:spcBef>
                  <a:spcPct val="0"/>
                </a:spcBef>
                <a:spcAft>
                  <a:spcPct val="0"/>
                </a:spcAft>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1492B-899B-4AF4-9682-380B31013139}" type="slidenum">
              <a:rPr lang="en-GB" smtClean="0"/>
              <a:pPr fontAlgn="base">
                <a:spcBef>
                  <a:spcPct val="0"/>
                </a:spcBef>
                <a:spcAft>
                  <a:spcPct val="0"/>
                </a:spcAft>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p:spPr>
      </p:sp>
      <p:sp>
        <p:nvSpPr>
          <p:cNvPr id="788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88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A8967-31C1-4A8B-AE37-049E96EF85B1}" type="slidenum">
              <a:rPr lang="en-GB" smtClean="0"/>
              <a:pPr fontAlgn="base">
                <a:spcBef>
                  <a:spcPct val="0"/>
                </a:spcBef>
                <a:spcAft>
                  <a:spcPct val="0"/>
                </a:spcAft>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p:spPr>
      </p:sp>
      <p:sp>
        <p:nvSpPr>
          <p:cNvPr id="798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98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7CE28-C677-4920-B42C-3D4A7F7F60E4}" type="slidenum">
              <a:rPr lang="en-GB" smtClean="0"/>
              <a:pPr fontAlgn="base">
                <a:spcBef>
                  <a:spcPct val="0"/>
                </a:spcBef>
                <a:spcAft>
                  <a:spcPct val="0"/>
                </a:spcAft>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5DDD19-56AB-4941-B5C7-19F7B8745EEE}" type="slidenum">
              <a:rPr lang="en-GB" smtClean="0"/>
              <a:pPr fontAlgn="base">
                <a:spcBef>
                  <a:spcPct val="0"/>
                </a:spcBef>
                <a:spcAft>
                  <a:spcPct val="0"/>
                </a:spcAft>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p:spPr>
      </p:sp>
      <p:sp>
        <p:nvSpPr>
          <p:cNvPr id="819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19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B85DA7-E085-4597-BAB1-FCB6C9ACEBB0}" type="slidenum">
              <a:rPr lang="en-GB" smtClean="0"/>
              <a:pPr fontAlgn="base">
                <a:spcBef>
                  <a:spcPct val="0"/>
                </a:spcBef>
                <a:spcAft>
                  <a:spcPct val="0"/>
                </a:spcAft>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829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29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BBCCE-1ADC-404E-B8FF-998C15F7984D}" type="slidenum">
              <a:rPr lang="en-GB" smtClean="0"/>
              <a:pPr fontAlgn="base">
                <a:spcBef>
                  <a:spcPct val="0"/>
                </a:spcBef>
                <a:spcAft>
                  <a:spcPct val="0"/>
                </a:spcAft>
              </a:pPr>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0B4179-00BE-43E6-A0E0-5C5C7298C8B5}" type="slidenum">
              <a:rPr lang="en-GB" smtClean="0"/>
              <a:pPr fontAlgn="base">
                <a:spcBef>
                  <a:spcPct val="0"/>
                </a:spcBef>
                <a:spcAft>
                  <a:spcPct val="0"/>
                </a:spcAft>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EE0D6-CB1C-4026-AED1-7554AF34810B}" type="slidenum">
              <a:rPr lang="en-GB" smtClean="0"/>
              <a:pPr fontAlgn="base">
                <a:spcBef>
                  <a:spcPct val="0"/>
                </a:spcBef>
                <a:spcAft>
                  <a:spcPct val="0"/>
                </a:spcAft>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271D8-034F-4231-A43A-7EC6D50001F7}" type="slidenum">
              <a:rPr lang="en-GB" smtClean="0"/>
              <a:pPr fontAlgn="base">
                <a:spcBef>
                  <a:spcPct val="0"/>
                </a:spcBef>
                <a:spcAft>
                  <a:spcPct val="0"/>
                </a:spcAft>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20A80-AC41-4EE0-9E66-ECA8B45DFD12}" type="slidenum">
              <a:rPr lang="en-GB" smtClean="0"/>
              <a:pPr fontAlgn="base">
                <a:spcBef>
                  <a:spcPct val="0"/>
                </a:spcBef>
                <a:spcAft>
                  <a:spcPct val="0"/>
                </a:spcAft>
              </a:pPr>
              <a:t>30</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870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70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A62532-C208-4AEA-8E98-600D5A102EC9}" type="slidenum">
              <a:rPr lang="en-GB" smtClean="0"/>
              <a:pPr fontAlgn="base">
                <a:spcBef>
                  <a:spcPct val="0"/>
                </a:spcBef>
                <a:spcAft>
                  <a:spcPct val="0"/>
                </a:spcAft>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880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76732-2B43-4407-93B7-E63AA64A773D}" type="slidenum">
              <a:rPr lang="en-GB" smtClean="0"/>
              <a:pPr fontAlgn="base">
                <a:spcBef>
                  <a:spcPct val="0"/>
                </a:spcBef>
                <a:spcAft>
                  <a:spcPct val="0"/>
                </a:spcAft>
              </a:pPr>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890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90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79307-B697-4FD6-B1F2-1926CFC40A99}" type="slidenum">
              <a:rPr lang="en-GB" smtClean="0"/>
              <a:pPr fontAlgn="base">
                <a:spcBef>
                  <a:spcPct val="0"/>
                </a:spcBef>
                <a:spcAft>
                  <a:spcPct val="0"/>
                </a:spcAft>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p:spPr>
      </p:sp>
      <p:sp>
        <p:nvSpPr>
          <p:cNvPr id="901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01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1225B-BE53-4D0F-B991-9970172F5232}" type="slidenum">
              <a:rPr lang="en-GB" smtClean="0"/>
              <a:pPr fontAlgn="base">
                <a:spcBef>
                  <a:spcPct val="0"/>
                </a:spcBef>
                <a:spcAft>
                  <a:spcPct val="0"/>
                </a:spcAft>
              </a:pPr>
              <a:t>34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p:spPr>
      </p:sp>
      <p:sp>
        <p:nvSpPr>
          <p:cNvPr id="911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11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F6B01-39FF-434E-8172-3B2A2CDD53C6}" type="slidenum">
              <a:rPr lang="en-GB" smtClean="0"/>
              <a:pPr fontAlgn="base">
                <a:spcBef>
                  <a:spcPct val="0"/>
                </a:spcBef>
                <a:spcAft>
                  <a:spcPct val="0"/>
                </a:spcAft>
              </a:pPr>
              <a:t>35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should be rather the take home messages. </a:t>
            </a: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9AB596-A4E8-4536-8868-2EDC5FE1BAFC}" type="slidenum">
              <a:rPr lang="en-GB" smtClean="0"/>
              <a:pPr fontAlgn="base">
                <a:spcBef>
                  <a:spcPct val="0"/>
                </a:spcBef>
                <a:spcAft>
                  <a:spcPct val="0"/>
                </a:spcAft>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noFill/>
          <a:ln>
            <a:solidFill>
              <a:srgbClr val="000000"/>
            </a:solidFill>
            <a:miter lim="800000"/>
            <a:headEnd/>
            <a:tailEnd/>
          </a:ln>
        </p:spPr>
      </p:sp>
      <p:sp>
        <p:nvSpPr>
          <p:cNvPr id="931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31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0000E3-7D2F-4AB7-BC43-87D70A66BE44}" type="slidenum">
              <a:rPr lang="en-GB" smtClean="0"/>
              <a:pPr fontAlgn="base">
                <a:spcBef>
                  <a:spcPct val="0"/>
                </a:spcBef>
                <a:spcAft>
                  <a:spcPct val="0"/>
                </a:spcAft>
              </a:pPr>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See also: </a:t>
            </a:r>
            <a:r>
              <a:rPr lang="en-GB" smtClean="0">
                <a:hlinkClick r:id="rId3"/>
              </a:rPr>
              <a:t>http://europa.eu/rapid/press-release_MEMO-11-891_en.htm</a:t>
            </a: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D2569-1C6C-4C16-9A5F-2B18900D9430}" type="slidenum">
              <a:rPr lang="en-GB" smtClean="0"/>
              <a:pPr fontAlgn="base">
                <a:spcBef>
                  <a:spcPct val="0"/>
                </a:spcBef>
                <a:spcAft>
                  <a:spcPct val="0"/>
                </a:spcAft>
              </a:pPr>
              <a:t>38</a:t>
            </a:fld>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To be updated.</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8945FF-7947-4D06-9C43-5F9583CA4B4F}" type="slidenum">
              <a:rPr lang="en-GB" smtClean="0"/>
              <a:pPr fontAlgn="base">
                <a:spcBef>
                  <a:spcPct val="0"/>
                </a:spcBef>
                <a:spcAft>
                  <a:spcPct val="0"/>
                </a:spcAft>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04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11974F-EB65-420A-AFB1-3704891DDF6E}" type="slidenum">
              <a:rPr lang="en-GB" smtClean="0"/>
              <a:pPr fontAlgn="base">
                <a:spcBef>
                  <a:spcPct val="0"/>
                </a:spcBef>
                <a:spcAft>
                  <a:spcPct val="0"/>
                </a:spcAft>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p:spPr>
      </p:sp>
      <p:sp>
        <p:nvSpPr>
          <p:cNvPr id="962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62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D6DAF-C894-4F25-A487-A94EC898ED07}" type="slidenum">
              <a:rPr lang="en-GB" smtClean="0"/>
              <a:pPr fontAlgn="base">
                <a:spcBef>
                  <a:spcPct val="0"/>
                </a:spcBef>
                <a:spcAft>
                  <a:spcPct val="0"/>
                </a:spcAft>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bwMode="auto">
          <a:noFill/>
          <a:ln>
            <a:solidFill>
              <a:srgbClr val="000000"/>
            </a:solidFill>
            <a:miter lim="800000"/>
            <a:headEnd/>
            <a:tailEnd/>
          </a:ln>
        </p:spPr>
      </p:sp>
      <p:sp>
        <p:nvSpPr>
          <p:cNvPr id="972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72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11276-B975-4962-9F27-47C757CC71AA}" type="slidenum">
              <a:rPr lang="en-GB" smtClean="0"/>
              <a:pPr fontAlgn="base">
                <a:spcBef>
                  <a:spcPct val="0"/>
                </a:spcBef>
                <a:spcAft>
                  <a:spcPct val="0"/>
                </a:spcAft>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p:spPr>
      </p:sp>
      <p:sp>
        <p:nvSpPr>
          <p:cNvPr id="983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83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CB5793-F5D0-4444-9AB4-4DAE9C9D3228}" type="slidenum">
              <a:rPr lang="en-GB" smtClean="0"/>
              <a:pPr fontAlgn="base">
                <a:spcBef>
                  <a:spcPct val="0"/>
                </a:spcBef>
                <a:spcAft>
                  <a:spcPct val="0"/>
                </a:spcAft>
              </a:pPr>
              <a:t>42</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14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48D43-5FCC-4D01-95D1-E40B27B63765}" type="slidenum">
              <a:rPr lang="en-GB" smtClean="0"/>
              <a:pPr fontAlgn="base">
                <a:spcBef>
                  <a:spcPct val="0"/>
                </a:spcBef>
                <a:spcAft>
                  <a:spcPct val="0"/>
                </a:spcAf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24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C51F6F-CCD8-433A-A354-7420A56016ED}" type="slidenum">
              <a:rPr lang="en-GB" smtClean="0"/>
              <a:pPr fontAlgn="base">
                <a:spcBef>
                  <a:spcPct val="0"/>
                </a:spcBef>
                <a:spcAft>
                  <a:spcPct val="0"/>
                </a:spcAft>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Added slide.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126572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34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B9E66-DFC5-40C8-B986-6865AB536DCF}" type="slidenum">
              <a:rPr lang="en-GB" smtClean="0"/>
              <a:pPr fontAlgn="base">
                <a:spcBef>
                  <a:spcPct val="0"/>
                </a:spcBef>
                <a:spcAft>
                  <a:spcPct val="0"/>
                </a:spcAft>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45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E249A-7487-4A02-AD99-93CB5E9B1C47}" type="slidenum">
              <a:rPr lang="en-GB" smtClean="0"/>
              <a:pPr fontAlgn="base">
                <a:spcBef>
                  <a:spcPct val="0"/>
                </a:spcBef>
                <a:spcAft>
                  <a:spcPct val="0"/>
                </a:spcAft>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4" name="Group 25"/>
          <p:cNvGrpSpPr>
            <a:grpSpLocks/>
          </p:cNvGrpSpPr>
          <p:nvPr userDrawn="1"/>
        </p:nvGrpSpPr>
        <p:grpSpPr bwMode="auto">
          <a:xfrm>
            <a:off x="1752600" y="0"/>
            <a:ext cx="7391400" cy="6175375"/>
            <a:chOff x="19140488" y="13674"/>
            <a:chExt cx="7443798" cy="6145827"/>
          </a:xfrm>
        </p:grpSpPr>
        <p:sp>
          <p:nvSpPr>
            <p:cNvPr id="5"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6"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7"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8"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9"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2"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3"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4"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grpSp>
      <p:grpSp>
        <p:nvGrpSpPr>
          <p:cNvPr id="16" name="Group 32"/>
          <p:cNvGrpSpPr>
            <a:grpSpLocks/>
          </p:cNvGrpSpPr>
          <p:nvPr userDrawn="1"/>
        </p:nvGrpSpPr>
        <p:grpSpPr bwMode="auto">
          <a:xfrm>
            <a:off x="968375" y="6170613"/>
            <a:ext cx="914400" cy="533400"/>
            <a:chOff x="518032" y="978681"/>
            <a:chExt cx="4572000" cy="2667393"/>
          </a:xfrm>
        </p:grpSpPr>
        <p:sp>
          <p:nvSpPr>
            <p:cNvPr id="17"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8"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pic>
        <p:nvPicPr>
          <p:cNvPr id="19" name="Picture 3"/>
          <p:cNvPicPr>
            <a:picLocks noChangeAspect="1" noChangeArrowheads="1"/>
          </p:cNvPicPr>
          <p:nvPr userDrawn="1"/>
        </p:nvPicPr>
        <p:blipFill>
          <a:blip r:embed="rId2" cstate="print"/>
          <a:srcRect/>
          <a:stretch>
            <a:fillRect/>
          </a:stretch>
        </p:blipFill>
        <p:spPr bwMode="auto">
          <a:xfrm>
            <a:off x="-107950" y="765175"/>
            <a:ext cx="1947863" cy="2159000"/>
          </a:xfrm>
          <a:prstGeom prst="rect">
            <a:avLst/>
          </a:prstGeom>
          <a:noFill/>
          <a:ln w="9525">
            <a:noFill/>
            <a:miter lim="800000"/>
            <a:headEnd/>
            <a:tailEnd/>
          </a:ln>
        </p:spPr>
      </p:pic>
      <p:sp>
        <p:nvSpPr>
          <p:cNvPr id="48" name="Subtitle 2"/>
          <p:cNvSpPr>
            <a:spLocks noGrp="1"/>
          </p:cNvSpPr>
          <p:nvPr>
            <p:ph type="subTitle" idx="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dirty="0" smtClean="0"/>
              <a:t>Formatvorlage des Untertitelmasters durch Klicken bearbeiten</a:t>
            </a:r>
            <a:endParaRPr lang="en-GB" noProof="0" dirty="0" smtClean="0"/>
          </a:p>
        </p:txBody>
      </p:sp>
      <p:sp>
        <p:nvSpPr>
          <p:cNvPr id="49"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dirty="0" err="1" smtClean="0"/>
              <a:t>Textmasterformate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spTree>
      <p:nvGrpSpPr>
        <p:cNvPr id="1" name=""/>
        <p:cNvGrpSpPr/>
        <p:nvPr/>
      </p:nvGrpSpPr>
      <p:grpSpPr>
        <a:xfrm>
          <a:off x="0" y="0"/>
          <a:ext cx="0" cy="0"/>
          <a:chOff x="0" y="0"/>
          <a:chExt cx="0" cy="0"/>
        </a:xfrm>
      </p:grpSpPr>
      <p:sp>
        <p:nvSpPr>
          <p:cNvPr id="3" name="TextBox 4"/>
          <p:cNvSpPr txBox="1"/>
          <p:nvPr userDrawn="1"/>
        </p:nvSpPr>
        <p:spPr>
          <a:xfrm>
            <a:off x="684213" y="4365625"/>
            <a:ext cx="7632700" cy="914400"/>
          </a:xfrm>
          <a:prstGeom prst="rect">
            <a:avLst/>
          </a:prstGeom>
          <a:noFill/>
        </p:spPr>
        <p:txBody>
          <a:bodyPr wrap="none" lIns="0" tIns="0" rIns="0" bIns="0"/>
          <a:lstStyle/>
          <a:p>
            <a:pPr indent="-274320" fontAlgn="auto">
              <a:spcBef>
                <a:spcPts val="0"/>
              </a:spcBef>
              <a:spcAft>
                <a:spcPts val="900"/>
              </a:spcAft>
              <a:defRPr/>
            </a:pPr>
            <a:r>
              <a:rPr lang="en-GB" sz="2000" dirty="0">
                <a:latin typeface="+mn-lt"/>
                <a:cs typeface="+mn-cs"/>
              </a:rPr>
              <a:t>Put text here.</a:t>
            </a:r>
            <a:endParaRPr lang="en-GB" sz="2000" dirty="0">
              <a:latin typeface="Georgia" pitchFamily="18" charset="0"/>
              <a:cs typeface="+mn-cs"/>
            </a:endParaRPr>
          </a:p>
        </p:txBody>
      </p:sp>
      <p:sp>
        <p:nvSpPr>
          <p:cNvPr id="4" name="Title 5"/>
          <p:cNvSpPr>
            <a:spLocks noGrp="1"/>
          </p:cNvSpPr>
          <p:nvPr>
            <p:ph type="title"/>
          </p:nvPr>
        </p:nvSpPr>
        <p:spPr>
          <a:xfrm>
            <a:off x="539552" y="2132856"/>
            <a:ext cx="8071048" cy="914400"/>
          </a:xfrm>
        </p:spPr>
        <p:txBody>
          <a:bodyPr/>
          <a:lstStyle>
            <a:lvl1pPr>
              <a:defRPr baseline="0"/>
            </a:lvl1pPr>
          </a:lstStyle>
          <a:p>
            <a:r>
              <a:rPr lang="de-DE" dirty="0" smtClean="0"/>
              <a:t>Titelmasterformat durch Klicken bearbeiten</a:t>
            </a:r>
            <a:endParaRPr lang="en-GB" dirty="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4" name="Shape 1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Slide Number Placeholder 15"/>
          <p:cNvSpPr>
            <a:spLocks noGrp="1"/>
          </p:cNvSpPr>
          <p:nvPr>
            <p:ph type="sldNum" sz="quarter" idx="16"/>
          </p:nvPr>
        </p:nvSpPr>
        <p:spPr/>
        <p:txBody>
          <a:bodyPr/>
          <a:lstStyle>
            <a:lvl1pPr>
              <a:defRPr/>
            </a:lvl1pPr>
          </a:lstStyle>
          <a:p>
            <a:pPr>
              <a:defRPr/>
            </a:pPr>
            <a:r>
              <a:rPr lang="en-GB"/>
              <a:t>Slide </a:t>
            </a:r>
            <a:fld id="{91BE29D9-F6EB-4E9E-BDAB-D2564A99C6C3}" type="slidenum">
              <a:rPr lang="en-GB"/>
              <a:pPr>
                <a:defRPr/>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61"/>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Slide Number Placeholder 15"/>
          <p:cNvSpPr>
            <a:spLocks noGrp="1"/>
          </p:cNvSpPr>
          <p:nvPr>
            <p:ph type="sldNum" sz="quarter" idx="16"/>
          </p:nvPr>
        </p:nvSpPr>
        <p:spPr/>
        <p:txBody>
          <a:bodyPr/>
          <a:lstStyle>
            <a:lvl1pPr>
              <a:defRPr/>
            </a:lvl1pPr>
          </a:lstStyle>
          <a:p>
            <a:pPr>
              <a:defRPr/>
            </a:pPr>
            <a:r>
              <a:rPr lang="en-GB"/>
              <a:t>Slide </a:t>
            </a:r>
            <a:fld id="{47424ED9-ACD5-42E5-A65F-65A346715B1A}" type="slidenum">
              <a:rPr lang="en-GB"/>
              <a:pPr>
                <a:defRPr/>
              </a:pPr>
              <a:t>‹#›</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Slide Number Placeholder 18"/>
          <p:cNvSpPr>
            <a:spLocks noGrp="1"/>
          </p:cNvSpPr>
          <p:nvPr>
            <p:ph type="sldNum" sz="quarter" idx="17"/>
          </p:nvPr>
        </p:nvSpPr>
        <p:spPr/>
        <p:txBody>
          <a:bodyPr/>
          <a:lstStyle>
            <a:lvl1pPr>
              <a:defRPr/>
            </a:lvl1pPr>
          </a:lstStyle>
          <a:p>
            <a:pPr>
              <a:defRPr/>
            </a:pPr>
            <a:r>
              <a:rPr lang="en-GB"/>
              <a:t>Slide </a:t>
            </a:r>
            <a:fld id="{3F9FEEB9-34E7-4F34-A716-77407636BAB9}" type="slidenum">
              <a:rPr lang="en-GB"/>
              <a:pPr>
                <a:defRPr/>
              </a:pPr>
              <a:t>‹#›</a:t>
            </a:fld>
            <a:endParaRPr lang="en-GB"/>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7" name="Slide Number Placeholder 18"/>
          <p:cNvSpPr>
            <a:spLocks noGrp="1"/>
          </p:cNvSpPr>
          <p:nvPr>
            <p:ph type="sldNum" sz="quarter" idx="17"/>
          </p:nvPr>
        </p:nvSpPr>
        <p:spPr/>
        <p:txBody>
          <a:bodyPr/>
          <a:lstStyle>
            <a:lvl1pPr>
              <a:defRPr/>
            </a:lvl1pPr>
          </a:lstStyle>
          <a:p>
            <a:pPr>
              <a:defRPr/>
            </a:pPr>
            <a:r>
              <a:rPr lang="en-GB"/>
              <a:t>Slide </a:t>
            </a:r>
            <a:fld id="{CF7653E1-7CB8-4906-BEA6-FC51783A3EF3}" type="slidenum">
              <a:rPr lang="en-GB"/>
              <a:pPr>
                <a:defRPr/>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29"/>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userDrawn="1"/>
        </p:nvSpPr>
        <p:spPr>
          <a:xfrm>
            <a:off x="533400" y="6453188"/>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Slide Number Placeholder 16"/>
          <p:cNvSpPr>
            <a:spLocks noGrp="1"/>
          </p:cNvSpPr>
          <p:nvPr>
            <p:ph type="sldNum" sz="quarter" idx="17"/>
          </p:nvPr>
        </p:nvSpPr>
        <p:spPr/>
        <p:txBody>
          <a:bodyPr/>
          <a:lstStyle>
            <a:lvl1pPr>
              <a:defRPr/>
            </a:lvl1pPr>
          </a:lstStyle>
          <a:p>
            <a:pPr>
              <a:defRPr/>
            </a:pPr>
            <a:r>
              <a:rPr lang="en-GB"/>
              <a:t>Slide </a:t>
            </a:r>
            <a:fld id="{A54A1F9C-B2F4-48B6-9A5C-149D87D2A17B}" type="slidenum">
              <a:rPr lang="en-GB"/>
              <a:pPr>
                <a:defRPr/>
              </a:pPr>
              <a:t>‹#›</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9"/>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5" name="Slide Number Placeholder 14"/>
          <p:cNvSpPr>
            <a:spLocks noGrp="1"/>
          </p:cNvSpPr>
          <p:nvPr>
            <p:ph type="sldNum" sz="quarter" idx="10"/>
          </p:nvPr>
        </p:nvSpPr>
        <p:spPr/>
        <p:txBody>
          <a:bodyPr/>
          <a:lstStyle>
            <a:lvl1pPr>
              <a:defRPr/>
            </a:lvl1pPr>
          </a:lstStyle>
          <a:p>
            <a:pPr>
              <a:defRPr/>
            </a:pPr>
            <a:r>
              <a:rPr lang="en-GB"/>
              <a:t>Slide </a:t>
            </a:r>
            <a:fld id="{C10A66E4-AF08-4561-8D55-62180E5D8242}" type="slidenum">
              <a:rPr lang="en-GB"/>
              <a:pPr>
                <a:defRPr/>
              </a:pPr>
              <a:t>‹#›</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10"/>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16"/>
          <p:cNvSpPr>
            <a:spLocks noGrp="1"/>
          </p:cNvSpPr>
          <p:nvPr>
            <p:ph type="sldNum" sz="quarter" idx="16"/>
          </p:nvPr>
        </p:nvSpPr>
        <p:spPr/>
        <p:txBody>
          <a:bodyPr/>
          <a:lstStyle>
            <a:lvl1pPr>
              <a:defRPr/>
            </a:lvl1pPr>
          </a:lstStyle>
          <a:p>
            <a:pPr>
              <a:defRPr/>
            </a:pPr>
            <a:r>
              <a:rPr lang="en-GB"/>
              <a:t>Slide </a:t>
            </a:r>
            <a:fld id="{2F23DB3D-5345-4F0D-B865-1B5335DDC515}" type="slidenum">
              <a:rPr lang="en-GB"/>
              <a:pPr>
                <a:defRPr/>
              </a:pPr>
              <a:t>‹#›</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spTree>
      <p:nvGrpSpPr>
        <p:cNvPr id="1" name=""/>
        <p:cNvGrpSpPr/>
        <p:nvPr/>
      </p:nvGrpSpPr>
      <p:grpSpPr>
        <a:xfrm>
          <a:off x="0" y="0"/>
          <a:ext cx="0" cy="0"/>
          <a:chOff x="0" y="0"/>
          <a:chExt cx="0" cy="0"/>
        </a:xfrm>
      </p:grpSpPr>
      <p:cxnSp>
        <p:nvCxnSpPr>
          <p:cNvPr id="4" name="Shape 10"/>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9" descr="ODS_logo_white.emf"/>
          <p:cNvPicPr>
            <a:picLocks noChangeAspect="1"/>
          </p:cNvPicPr>
          <p:nvPr userDrawn="1"/>
        </p:nvPicPr>
        <p:blipFill>
          <a:blip r:embed="rId2" cstate="print"/>
          <a:srcRect l="14928" r="11977" b="3722"/>
          <a:stretch>
            <a:fillRect/>
          </a:stretch>
        </p:blipFill>
        <p:spPr bwMode="auto">
          <a:xfrm>
            <a:off x="376238" y="595313"/>
            <a:ext cx="773112" cy="1033462"/>
          </a:xfrm>
          <a:prstGeom prst="rect">
            <a:avLst/>
          </a:prstGeom>
          <a:solidFill>
            <a:schemeClr val="bg1"/>
          </a:solidFill>
          <a:ln w="9525">
            <a:noFill/>
            <a:miter lim="800000"/>
            <a:headEnd/>
            <a:tailEnd/>
          </a:ln>
        </p:spPr>
      </p:pic>
      <p:sp>
        <p:nvSpPr>
          <p:cNvPr id="57" name="Title 1"/>
          <p:cNvSpPr>
            <a:spLocks noGrp="1"/>
          </p:cNvSpPr>
          <p:nvPr>
            <p:ph type="ctrTitle"/>
          </p:nvPr>
        </p:nvSpPr>
        <p:spPr bwMode="black">
          <a:xfrm>
            <a:off x="1524000" y="685800"/>
            <a:ext cx="7086600" cy="1066800"/>
          </a:xfrm>
        </p:spPr>
        <p:txBody>
          <a:bodyPr>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Slide Number Placeholder 16"/>
          <p:cNvSpPr>
            <a:spLocks noGrp="1"/>
          </p:cNvSpPr>
          <p:nvPr>
            <p:ph type="sldNum" sz="quarter" idx="10"/>
          </p:nvPr>
        </p:nvSpPr>
        <p:spPr/>
        <p:txBody>
          <a:bodyPr/>
          <a:lstStyle>
            <a:lvl1pPr>
              <a:defRPr/>
            </a:lvl1pPr>
          </a:lstStyle>
          <a:p>
            <a:pPr>
              <a:defRPr/>
            </a:pPr>
            <a:r>
              <a:rPr lang="en-GB"/>
              <a:t>Slide </a:t>
            </a:r>
            <a:fld id="{D1B34B8E-DCF6-4BF7-B467-959DB02A32AE}" type="slidenum">
              <a:rPr lang="en-GB"/>
              <a:pPr>
                <a:defRPr/>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685800"/>
            <a:ext cx="807085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2"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GB"/>
              <a:t>Slide </a:t>
            </a:r>
            <a:fld id="{0C73FC8C-45EC-49F6-83F7-467FE0F13BCF}" type="slidenum">
              <a:rPr lang="en-GB"/>
              <a:pPr>
                <a:defRPr/>
              </a:pPr>
              <a:t>‹#›</a:t>
            </a:fld>
            <a:endParaRPr lang="en-GB"/>
          </a:p>
        </p:txBody>
      </p:sp>
      <p:pic>
        <p:nvPicPr>
          <p:cNvPr id="102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89900" y="6669088"/>
            <a:ext cx="539750" cy="188912"/>
          </a:xfrm>
          <a:prstGeom prst="rect">
            <a:avLst/>
          </a:prstGeom>
          <a:noFill/>
          <a:ln w="9525">
            <a:noFill/>
            <a:miter lim="800000"/>
            <a:headEnd/>
            <a:tailEnd/>
          </a:ln>
        </p:spPr>
      </p:pic>
      <p:pic>
        <p:nvPicPr>
          <p:cNvPr id="1030" name="Picture 2"/>
          <p:cNvPicPr>
            <a:picLocks noChangeAspect="1" noChangeArrowheads="1"/>
          </p:cNvPicPr>
          <p:nvPr/>
        </p:nvPicPr>
        <p:blipFill>
          <a:blip r:embed="rId14" cstate="print"/>
          <a:srcRect/>
          <a:stretch>
            <a:fillRect/>
          </a:stretch>
        </p:blipFill>
        <p:spPr bwMode="auto">
          <a:xfrm>
            <a:off x="539750" y="6308725"/>
            <a:ext cx="2716213" cy="401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indent="-273050"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http://joinup.ec.europa.eu/asset/dcat_application_profile/description" TargetMode="External"/><Relationship Id="rId3" Type="http://schemas.openxmlformats.org/officeDocument/2006/relationships/hyperlink" Target="http://dublincore.org/documents/dcmi-terms/" TargetMode="External"/><Relationship Id="rId7" Type="http://schemas.openxmlformats.org/officeDocument/2006/relationships/hyperlink" Target="http://www.w3.org/TR/vocab-dca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w3.org/TR/vocab-adms/" TargetMode="External"/><Relationship Id="rId5" Type="http://schemas.openxmlformats.org/officeDocument/2006/relationships/hyperlink" Target="http://www.w3.org/TR/skos-reference" TargetMode="External"/><Relationship Id="rId4" Type="http://schemas.openxmlformats.org/officeDocument/2006/relationships/hyperlink" Target="http://xmlns.com/foaf/spe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hare.net/OpenDataSupport/licence-your-data-metadat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open-data-qualit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joinup.ec.europa.eu/asset/dcat_application_profile/hom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lideshare.net/OpenDataSupport/promoting-the-re-use-of-open-data-through-odi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testmoz.com/190944"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dublincore.org/2012/06/14/dcterms.rdf" TargetMode="External"/><Relationship Id="rId3" Type="http://schemas.openxmlformats.org/officeDocument/2006/relationships/hyperlink" Target="http://www.niso.org/publications/press/UnderstandingMetadata.pdf" TargetMode="External"/><Relationship Id="rId7" Type="http://schemas.openxmlformats.org/officeDocument/2006/relationships/hyperlink" Target="http://dublincore.org/schemas/xmls/qdc/dc.xsd"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gondolin.rutgers.edu/MIC/text/how/catalog_glossary.htm" TargetMode="External"/><Relationship Id="rId11" Type="http://schemas.openxmlformats.org/officeDocument/2006/relationships/hyperlink" Target="http://open-data.europa.eu/en/data/dataset/2nM4aG8LdHG6RBMumfkNzQ" TargetMode="External"/><Relationship Id="rId5" Type="http://schemas.openxmlformats.org/officeDocument/2006/relationships/hyperlink" Target="http://www.w3.org/TR/rdf-primer/" TargetMode="External"/><Relationship Id="rId10" Type="http://schemas.openxmlformats.org/officeDocument/2006/relationships/hyperlink" Target="http://www.listpoint.co.uk/CodeList/details/ObjectInCrimeClass/1.2/1" TargetMode="External"/><Relationship Id="rId4" Type="http://schemas.openxmlformats.org/officeDocument/2006/relationships/hyperlink" Target="http://wiki.eeng.dcu.ie/ee557/g2/326-EE.html" TargetMode="External"/><Relationship Id="rId9" Type="http://schemas.openxmlformats.org/officeDocument/2006/relationships/hyperlink" Target="https://joinup.ec.europa.eu/asset/dcat_application_profile/asset_release/dcat-application-profile-data-portals-europe-final-dra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niso.org/publications/press/UnderstandingMetadata.pdf" TargetMode="External"/><Relationship Id="rId7"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metaintegration.net/Publications/2006-Wilshire-DAMA-MetaIntegrationBestPractices.pdf" TargetMode="External"/><Relationship Id="rId4" Type="http://schemas.openxmlformats.org/officeDocument/2006/relationships/hyperlink" Target="https://community.informatica.com/mpresources/Communities/IW2012/Docs/bos_30.pdf"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managemetadata.com/screencasts/msa/" TargetMode="External"/><Relationship Id="rId7" Type="http://schemas.openxmlformats.org/officeDocument/2006/relationships/hyperlink" Target="http://dublincore.org/" TargetMode="External"/><Relationship Id="rId12"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joinup.ec.europa.eu/asset/adms/document/generate-adms-asset-descriptions-spreadsheet-refine-rdf" TargetMode="External"/><Relationship Id="rId11" Type="http://schemas.openxmlformats.org/officeDocument/2006/relationships/image" Target="../media/image35.jpeg"/><Relationship Id="rId5" Type="http://schemas.openxmlformats.org/officeDocument/2006/relationships/hyperlink" Target="https://joinup.ec.europa.eu/asset/dcat_application_profile/description" TargetMode="External"/><Relationship Id="rId10" Type="http://schemas.openxmlformats.org/officeDocument/2006/relationships/image" Target="../media/image34.png"/><Relationship Id="rId4" Type="http://schemas.openxmlformats.org/officeDocument/2006/relationships/hyperlink" Target="http://libraries.mit.edu/guides/subjects/data-management/why.html" TargetMode="External"/><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40.png"/><Relationship Id="rId2" Type="http://schemas.openxmlformats.org/officeDocument/2006/relationships/notesSlide" Target="../notesSlides/notesSlide42.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41.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37.jpeg"/><Relationship Id="rId9" Type="http://schemas.openxmlformats.org/officeDocument/2006/relationships/image" Target="../media/image39.png"/><Relationship Id="rId14" Type="http://schemas.openxmlformats.org/officeDocument/2006/relationships/hyperlink" Target="http://joinup.ec.europa.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iso.org/publications/press/UnderstandingMetadat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5"/>
          <p:cNvSpPr>
            <a:spLocks noGrp="1"/>
          </p:cNvSpPr>
          <p:nvPr>
            <p:ph type="subTitle" idx="1"/>
          </p:nvPr>
        </p:nvSpPr>
        <p:spPr>
          <a:xfrm>
            <a:off x="1895475" y="981075"/>
            <a:ext cx="5343525" cy="914400"/>
          </a:xfrm>
        </p:spPr>
        <p:txBody>
          <a:bodyPr/>
          <a:lstStyle/>
          <a:p>
            <a:pPr eaLnBrk="1" hangingPunct="1">
              <a:spcAft>
                <a:spcPct val="0"/>
              </a:spcAft>
            </a:pPr>
            <a:r>
              <a:rPr lang="en-GB" sz="1600" smtClean="0">
                <a:latin typeface="Georgia" pitchFamily="18" charset="0"/>
              </a:rPr>
              <a:t>Trainingsmodul 1.4</a:t>
            </a:r>
          </a:p>
          <a:p>
            <a:pPr eaLnBrk="1" hangingPunct="1">
              <a:spcAft>
                <a:spcPct val="0"/>
              </a:spcAft>
            </a:pPr>
            <a:endParaRPr lang="en-GB" smtClean="0"/>
          </a:p>
          <a:p>
            <a:pPr eaLnBrk="1" hangingPunct="1">
              <a:spcAft>
                <a:spcPct val="0"/>
              </a:spcAft>
            </a:pPr>
            <a:r>
              <a:rPr lang="en-GB" smtClean="0"/>
              <a:t>Einführung in das Metadaten-Management</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539750" y="2133600"/>
            <a:ext cx="8070850" cy="914400"/>
          </a:xfrm>
        </p:spPr>
        <p:txBody>
          <a:bodyPr/>
          <a:lstStyle/>
          <a:p>
            <a:pPr eaLnBrk="1" hangingPunct="1"/>
            <a:r>
              <a:rPr lang="de-DE" sz="7200" i="0" dirty="0" smtClean="0">
                <a:solidFill>
                  <a:schemeClr val="accent1"/>
                </a:solidFill>
                <a:latin typeface="Bradley Hand ITC" pitchFamily="66" charset="0"/>
              </a:rPr>
              <a:t>Verwalten Sie </a:t>
            </a:r>
            <a:r>
              <a:rPr lang="de-DE" sz="7200" i="0" dirty="0" smtClean="0">
                <a:solidFill>
                  <a:schemeClr val="accent1"/>
                </a:solidFill>
                <a:latin typeface="Bradley Hand ITC" pitchFamily="66" charset="0"/>
              </a:rPr>
              <a:t>die Metadaten </a:t>
            </a:r>
            <a:r>
              <a:rPr lang="de-DE" sz="7200" i="0" dirty="0">
                <a:solidFill>
                  <a:schemeClr val="accent1"/>
                </a:solidFill>
                <a:latin typeface="Bradley Hand ITC" pitchFamily="66" charset="0"/>
              </a:rPr>
              <a:t>Ihren </a:t>
            </a:r>
            <a:r>
              <a:rPr lang="de-DE" sz="7200" i="0" dirty="0" smtClean="0">
                <a:solidFill>
                  <a:schemeClr val="accent1"/>
                </a:solidFill>
                <a:latin typeface="Bradley Hand ITC" pitchFamily="66" charset="0"/>
              </a:rPr>
              <a:t>Datensätzen</a:t>
            </a:r>
            <a:endParaRPr lang="de-DE" sz="7200" dirty="0" smtClean="0"/>
          </a:p>
        </p:txBody>
      </p:sp>
      <p:sp>
        <p:nvSpPr>
          <p:cNvPr id="2253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809ECC2-B060-4C11-8073-F7117D3AD7A6}" type="slidenum">
              <a:rPr lang="en-GB" smtClean="0"/>
              <a:pPr fontAlgn="base">
                <a:spcBef>
                  <a:spcPct val="0"/>
                </a:spcBef>
                <a:spcAft>
                  <a:spcPct val="0"/>
                </a:spcAft>
              </a:pPr>
              <a:t>10</a:t>
            </a:fld>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750" y="685800"/>
            <a:ext cx="8070850" cy="914400"/>
          </a:xfrm>
        </p:spPr>
        <p:txBody>
          <a:bodyPr/>
          <a:lstStyle/>
          <a:p>
            <a:pPr eaLnBrk="1" hangingPunct="1"/>
            <a:r>
              <a:rPr lang="en-GB" smtClean="0"/>
              <a:t>Metadaten-Management ist wichtig</a:t>
            </a:r>
          </a:p>
        </p:txBody>
      </p:sp>
      <p:sp>
        <p:nvSpPr>
          <p:cNvPr id="23555" name="Content Placeholder 2"/>
          <p:cNvSpPr>
            <a:spLocks noGrp="1"/>
          </p:cNvSpPr>
          <p:nvPr>
            <p:ph sz="quarter" idx="15"/>
          </p:nvPr>
        </p:nvSpPr>
        <p:spPr>
          <a:xfrm>
            <a:off x="533400" y="1457325"/>
            <a:ext cx="8077200" cy="4851400"/>
          </a:xfrm>
        </p:spPr>
        <p:txBody>
          <a:bodyPr/>
          <a:lstStyle/>
          <a:p>
            <a:pPr eaLnBrk="1" hangingPunct="1">
              <a:lnSpc>
                <a:spcPct val="90000"/>
              </a:lnSpc>
            </a:pPr>
            <a:r>
              <a:rPr lang="de-DE" i="1" smtClean="0">
                <a:solidFill>
                  <a:schemeClr val="accent1"/>
                </a:solidFill>
              </a:rPr>
              <a:t>Metadaten müssen verwaltet werden, um Folgendes sicherzustellen ...</a:t>
            </a:r>
          </a:p>
          <a:p>
            <a:pPr lvl="1" eaLnBrk="1" hangingPunct="1">
              <a:lnSpc>
                <a:spcPct val="90000"/>
              </a:lnSpc>
            </a:pPr>
            <a:r>
              <a:rPr lang="de-DE" sz="1800" b="1" smtClean="0"/>
              <a:t>Verfügbarkeit</a:t>
            </a:r>
            <a:r>
              <a:rPr lang="de-DE" sz="1800" smtClean="0"/>
              <a:t>: Metadaten müssen dort gespeichert werden, wo Zugriff und Registrierung möglich sind, damit man sie finden kann.  </a:t>
            </a:r>
          </a:p>
          <a:p>
            <a:pPr lvl="1" eaLnBrk="1" hangingPunct="1">
              <a:lnSpc>
                <a:spcPct val="90000"/>
              </a:lnSpc>
            </a:pPr>
            <a:r>
              <a:rPr lang="de-DE" sz="1800" b="1" smtClean="0"/>
              <a:t>Qualität</a:t>
            </a:r>
            <a:r>
              <a:rPr lang="de-DE" sz="1800" smtClean="0"/>
              <a:t>: Metadaten müssen von gleichbleibender Qualität sein, so dass die Benutzer wissen, dass sie diesen vertrauen können.</a:t>
            </a:r>
          </a:p>
          <a:p>
            <a:pPr lvl="1" eaLnBrk="1" hangingPunct="1">
              <a:lnSpc>
                <a:spcPct val="90000"/>
              </a:lnSpc>
            </a:pPr>
            <a:r>
              <a:rPr lang="de-DE" sz="1800" b="1" smtClean="0"/>
              <a:t>Persistenz</a:t>
            </a:r>
            <a:r>
              <a:rPr lang="de-DE" sz="1800" smtClean="0"/>
              <a:t>: Metadaten müssen über lange Zeiträume gespeichert werden. </a:t>
            </a:r>
          </a:p>
          <a:p>
            <a:pPr lvl="1" eaLnBrk="1" hangingPunct="1">
              <a:lnSpc>
                <a:spcPct val="90000"/>
              </a:lnSpc>
            </a:pPr>
            <a:r>
              <a:rPr lang="de-DE" sz="1800" b="1" smtClean="0"/>
              <a:t>Offene Lizenz: </a:t>
            </a:r>
            <a:r>
              <a:rPr lang="de-DE" sz="1800" smtClean="0"/>
              <a:t>Metadaten sollten unter einer öffentlichen Domain-Lizenz zur Verfügung stehen, um ihre Weiterverwendungen zu ermöglichen.</a:t>
            </a:r>
          </a:p>
          <a:p>
            <a:pPr eaLnBrk="1" hangingPunct="1">
              <a:lnSpc>
                <a:spcPct val="90000"/>
              </a:lnSpc>
            </a:pPr>
            <a:r>
              <a:rPr lang="de-DE" i="1" smtClean="0">
                <a:solidFill>
                  <a:schemeClr val="accent1"/>
                </a:solidFill>
              </a:rPr>
              <a:t>Die Metadaten-Lebenszyklus ist </a:t>
            </a:r>
            <a:r>
              <a:rPr lang="de-DE" b="1" i="1" smtClean="0">
                <a:solidFill>
                  <a:schemeClr val="accent1"/>
                </a:solidFill>
              </a:rPr>
              <a:t>größer</a:t>
            </a:r>
            <a:r>
              <a:rPr lang="de-DE" i="1" smtClean="0">
                <a:solidFill>
                  <a:schemeClr val="accent1"/>
                </a:solidFill>
              </a:rPr>
              <a:t> als der Lebenszyklus der Daten:</a:t>
            </a:r>
          </a:p>
          <a:p>
            <a:pPr lvl="1" eaLnBrk="1" hangingPunct="1">
              <a:lnSpc>
                <a:spcPct val="90000"/>
              </a:lnSpc>
            </a:pPr>
            <a:r>
              <a:rPr lang="de-DE" sz="1800" b="1" smtClean="0"/>
              <a:t>Metadaten können erstellt werden, bevor Daten erstellt oder erfasst werden,</a:t>
            </a:r>
            <a:r>
              <a:rPr lang="de-DE" sz="1800" smtClean="0"/>
              <a:t> z.B. um über Daten zu informieren, die in der Zukunft verfügbar sein werden. </a:t>
            </a:r>
          </a:p>
          <a:p>
            <a:pPr lvl="1" eaLnBrk="1" hangingPunct="1">
              <a:lnSpc>
                <a:spcPct val="90000"/>
              </a:lnSpc>
            </a:pPr>
            <a:r>
              <a:rPr lang="de-DE" sz="1800" b="1" smtClean="0"/>
              <a:t>Metadaten müssen aufbewahrt werden, nachdem Daten entfernt worden sind</a:t>
            </a:r>
            <a:r>
              <a:rPr lang="de-DE" sz="1800" smtClean="0"/>
              <a:t>, z.B. um über Daten zu informieren, die außer Betrieb oder zurückgenommen sind.</a:t>
            </a:r>
            <a:endParaRPr lang="de-DE" smtClean="0"/>
          </a:p>
        </p:txBody>
      </p:sp>
      <p:sp>
        <p:nvSpPr>
          <p:cNvPr id="2355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9B8B8D6E-43C5-4BF5-9119-58447C18E674}" type="slidenum">
              <a:rPr lang="en-GB" smtClean="0"/>
              <a:pPr fontAlgn="base">
                <a:spcBef>
                  <a:spcPct val="0"/>
                </a:spcBef>
                <a:spcAft>
                  <a:spcPct val="0"/>
                </a:spcAft>
              </a:pPr>
              <a:t>11</a:t>
            </a:fld>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9750" y="685800"/>
            <a:ext cx="8070850" cy="914400"/>
          </a:xfrm>
        </p:spPr>
        <p:txBody>
          <a:bodyPr/>
          <a:lstStyle/>
          <a:p>
            <a:pPr eaLnBrk="1" hangingPunct="1"/>
            <a:r>
              <a:rPr lang="en-GB" smtClean="0"/>
              <a:t>Metadaten-Schema</a:t>
            </a:r>
          </a:p>
        </p:txBody>
      </p:sp>
      <p:sp>
        <p:nvSpPr>
          <p:cNvPr id="24579" name="Content Placeholder 2"/>
          <p:cNvSpPr>
            <a:spLocks noGrp="1"/>
          </p:cNvSpPr>
          <p:nvPr>
            <p:ph sz="quarter" idx="15"/>
          </p:nvPr>
        </p:nvSpPr>
        <p:spPr>
          <a:xfrm>
            <a:off x="539750" y="1484313"/>
            <a:ext cx="8077200" cy="4419600"/>
          </a:xfrm>
        </p:spPr>
        <p:txBody>
          <a:bodyPr/>
          <a:lstStyle/>
          <a:p>
            <a:pPr eaLnBrk="1" hangingPunct="1"/>
            <a:r>
              <a:rPr lang="en-GB" i="1" smtClean="0">
                <a:solidFill>
                  <a:schemeClr val="accent1"/>
                </a:solidFill>
              </a:rPr>
              <a:t>“Etikettierungs-, Markierungs- oder Codierungs-Systeme werden verwendet, um Informationen der Katalogisierung zu registrieren oder beschreibende Sätze zu strukturieren. Ein Metadaten-Schema erstellt und definiert Datenelemente sowie die Bestimmungen über die Verwendung dieser Datenelemente, um eine Ressource beschreiben.</a:t>
            </a:r>
            <a:endParaRPr lang="en-GB" sz="1800" smtClean="0"/>
          </a:p>
        </p:txBody>
      </p:sp>
      <p:sp>
        <p:nvSpPr>
          <p:cNvPr id="2458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6DF05D2-B7F7-4CE3-B223-3147CA27495C}" type="slidenum">
              <a:rPr lang="en-GB" smtClean="0"/>
              <a:pPr fontAlgn="base">
                <a:spcBef>
                  <a:spcPct val="0"/>
                </a:spcBef>
                <a:spcAft>
                  <a:spcPct val="0"/>
                </a:spcAft>
              </a:pPr>
              <a:t>12</a:t>
            </a:fld>
            <a:endParaRPr lang="en-GB" smtClean="0"/>
          </a:p>
        </p:txBody>
      </p:sp>
      <p:pic>
        <p:nvPicPr>
          <p:cNvPr id="5" name="Picture 2"/>
          <p:cNvPicPr>
            <a:picLocks noChangeAspect="1" noChangeArrowheads="1"/>
          </p:cNvPicPr>
          <p:nvPr/>
        </p:nvPicPr>
        <p:blipFill>
          <a:blip r:embed="rId3" cstate="print"/>
          <a:srcRect/>
          <a:stretch>
            <a:fillRect/>
          </a:stretch>
        </p:blipFill>
        <p:spPr bwMode="auto">
          <a:xfrm>
            <a:off x="1547813" y="3357563"/>
            <a:ext cx="2303462" cy="2851150"/>
          </a:xfrm>
          <a:prstGeom prst="rect">
            <a:avLst/>
          </a:prstGeom>
          <a:noFill/>
          <a:ln>
            <a:noFill/>
          </a:ln>
          <a:effectLst>
            <a:outerShdw blurRad="50800" dist="38100" dir="2700000" algn="tl" rotWithShape="0">
              <a:prstClr val="black">
                <a:alpha val="40000"/>
              </a:prstClr>
            </a:outerShdw>
          </a:effectLst>
          <a:extLst/>
        </p:spPr>
      </p:pic>
      <p:pic>
        <p:nvPicPr>
          <p:cNvPr id="6" name="Picture 3"/>
          <p:cNvPicPr>
            <a:picLocks noChangeAspect="1" noChangeArrowheads="1"/>
          </p:cNvPicPr>
          <p:nvPr/>
        </p:nvPicPr>
        <p:blipFill>
          <a:blip r:embed="rId4" cstate="print"/>
          <a:srcRect/>
          <a:stretch>
            <a:fillRect/>
          </a:stretch>
        </p:blipFill>
        <p:spPr bwMode="auto">
          <a:xfrm>
            <a:off x="4284663" y="3213100"/>
            <a:ext cx="3222625" cy="3081338"/>
          </a:xfrm>
          <a:prstGeom prst="rect">
            <a:avLst/>
          </a:prstGeom>
          <a:noFill/>
          <a:ln>
            <a:noFill/>
          </a:ln>
          <a:effectLst>
            <a:outerShdw blurRad="50800" dist="38100" dir="2700000" algn="tl" rotWithShape="0">
              <a:prstClr val="black">
                <a:alpha val="40000"/>
              </a:prstClr>
            </a:outerShdw>
          </a:effectLst>
          <a:extLst/>
        </p:spPr>
      </p:pic>
      <p:sp>
        <p:nvSpPr>
          <p:cNvPr id="24583" name="Rectangle 6"/>
          <p:cNvSpPr>
            <a:spLocks noChangeArrowheads="1"/>
          </p:cNvSpPr>
          <p:nvPr/>
        </p:nvSpPr>
        <p:spPr bwMode="auto">
          <a:xfrm>
            <a:off x="7596188" y="3646488"/>
            <a:ext cx="1079500" cy="646112"/>
          </a:xfrm>
          <a:prstGeom prst="rect">
            <a:avLst/>
          </a:prstGeom>
          <a:noFill/>
          <a:ln w="9525">
            <a:noFill/>
            <a:miter lim="800000"/>
            <a:headEnd/>
            <a:tailEnd/>
          </a:ln>
        </p:spPr>
        <p:txBody>
          <a:bodyPr>
            <a:spAutoFit/>
          </a:bodyPr>
          <a:lstStyle/>
          <a:p>
            <a:r>
              <a:rPr lang="en-GB">
                <a:latin typeface="Hand Of Sean" pitchFamily="2" charset="-128"/>
                <a:ea typeface="Hand Of Sean" pitchFamily="2" charset="-128"/>
              </a:rPr>
              <a:t>RDF Schema</a:t>
            </a:r>
          </a:p>
        </p:txBody>
      </p:sp>
      <p:sp>
        <p:nvSpPr>
          <p:cNvPr id="24584" name="Rectangle 7"/>
          <p:cNvSpPr>
            <a:spLocks noChangeArrowheads="1"/>
          </p:cNvSpPr>
          <p:nvPr/>
        </p:nvSpPr>
        <p:spPr bwMode="auto">
          <a:xfrm>
            <a:off x="323850" y="3573463"/>
            <a:ext cx="1223963" cy="646112"/>
          </a:xfrm>
          <a:prstGeom prst="rect">
            <a:avLst/>
          </a:prstGeom>
          <a:noFill/>
          <a:ln w="9525">
            <a:noFill/>
            <a:miter lim="800000"/>
            <a:headEnd/>
            <a:tailEnd/>
          </a:ln>
        </p:spPr>
        <p:txBody>
          <a:bodyPr>
            <a:spAutoFit/>
          </a:bodyPr>
          <a:lstStyle/>
          <a:p>
            <a:pPr algn="r"/>
            <a:r>
              <a:rPr lang="en-GB">
                <a:latin typeface="Hand Of Sean" pitchFamily="2" charset="-128"/>
                <a:ea typeface="Hand Of Sean" pitchFamily="2" charset="-128"/>
              </a:rPr>
              <a:t>XML Schema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539750" y="685800"/>
            <a:ext cx="8070850" cy="914400"/>
          </a:xfrm>
        </p:spPr>
        <p:txBody>
          <a:bodyPr/>
          <a:lstStyle/>
          <a:p>
            <a:pPr eaLnBrk="1" hangingPunct="1"/>
            <a:r>
              <a:rPr lang="en-GB" smtClean="0"/>
              <a:t>Weiterverwendung von vorhandenen Vokabeln, um Ihre Ressourcen mit Metadaten zu versorgen</a:t>
            </a:r>
          </a:p>
        </p:txBody>
      </p:sp>
      <p:sp>
        <p:nvSpPr>
          <p:cNvPr id="21507" name="Content Placeholder 6"/>
          <p:cNvSpPr>
            <a:spLocks noGrp="1"/>
          </p:cNvSpPr>
          <p:nvPr>
            <p:ph sz="quarter" idx="15"/>
          </p:nvPr>
        </p:nvSpPr>
        <p:spPr/>
        <p:txBody>
          <a:bodyPr/>
          <a:lstStyle/>
          <a:p>
            <a:pPr eaLnBrk="1" hangingPunct="1"/>
            <a:r>
              <a:rPr lang="en-GB" i="1" smtClean="0">
                <a:solidFill>
                  <a:schemeClr val="accent1"/>
                </a:solidFill>
              </a:rPr>
              <a:t>Universelle Standards und Spezifikationen:</a:t>
            </a:r>
          </a:p>
          <a:p>
            <a:pPr lvl="1" eaLnBrk="1" hangingPunct="1"/>
            <a:r>
              <a:rPr lang="en-GB" sz="1800" b="1" smtClean="0"/>
              <a:t>Dublin Core </a:t>
            </a:r>
            <a:r>
              <a:rPr lang="en-GB" sz="1800" smtClean="0"/>
              <a:t>für veröffentlichtes Material (Text, Bild), </a:t>
            </a:r>
            <a:r>
              <a:rPr lang="en-GB" sz="1800" smtClean="0">
                <a:hlinkClick r:id="rId3"/>
              </a:rPr>
              <a:t>http://dublincore.org/documents/dcmi-terms/</a:t>
            </a:r>
            <a:r>
              <a:rPr lang="en-GB" sz="1800" smtClean="0"/>
              <a:t> </a:t>
            </a:r>
          </a:p>
          <a:p>
            <a:pPr lvl="1" eaLnBrk="1" hangingPunct="1"/>
            <a:r>
              <a:rPr lang="en-GB" sz="1800" b="1" smtClean="0"/>
              <a:t>FOAF</a:t>
            </a:r>
            <a:r>
              <a:rPr lang="en-GB" sz="1800" smtClean="0"/>
              <a:t> für Personen und Organisationen, </a:t>
            </a:r>
            <a:r>
              <a:rPr lang="en-GB" sz="1800" smtClean="0">
                <a:hlinkClick r:id="rId4"/>
              </a:rPr>
              <a:t>http://xmlns.com/foaf/spec/</a:t>
            </a:r>
            <a:endParaRPr lang="en-GB" sz="1800" smtClean="0"/>
          </a:p>
          <a:p>
            <a:pPr lvl="1" eaLnBrk="1" hangingPunct="1"/>
            <a:r>
              <a:rPr lang="en-GB" sz="1800" b="1" smtClean="0"/>
              <a:t>SKOS</a:t>
            </a:r>
            <a:r>
              <a:rPr lang="en-GB" sz="1800" smtClean="0"/>
              <a:t> für Konzeptsammlungen, </a:t>
            </a:r>
            <a:r>
              <a:rPr lang="en-GB" sz="1800" smtClean="0">
                <a:hlinkClick r:id="rId5"/>
              </a:rPr>
              <a:t>http://www.w3.org/TR/skos-reference</a:t>
            </a:r>
            <a:r>
              <a:rPr lang="en-GB" sz="1800" smtClean="0"/>
              <a:t> </a:t>
            </a:r>
          </a:p>
          <a:p>
            <a:pPr lvl="1" eaLnBrk="1" hangingPunct="1"/>
            <a:r>
              <a:rPr lang="en-GB" sz="1800" b="1" smtClean="0"/>
              <a:t>ADMS</a:t>
            </a:r>
            <a:r>
              <a:rPr lang="en-GB" sz="1800" smtClean="0"/>
              <a:t> für “Interoperability Assets”, </a:t>
            </a:r>
            <a:r>
              <a:rPr lang="en-GB" sz="1800" smtClean="0">
                <a:hlinkClick r:id="rId6"/>
              </a:rPr>
              <a:t>http://www.w3.org/TR/vocab-adms/</a:t>
            </a:r>
            <a:r>
              <a:rPr lang="en-GB" sz="1800" smtClean="0"/>
              <a:t> </a:t>
            </a:r>
          </a:p>
          <a:p>
            <a:pPr eaLnBrk="1" hangingPunct="1"/>
            <a:r>
              <a:rPr lang="en-GB" i="1" smtClean="0">
                <a:solidFill>
                  <a:schemeClr val="accent1"/>
                </a:solidFill>
              </a:rPr>
              <a:t>Spezifischer Standard für Datensätze:</a:t>
            </a:r>
          </a:p>
          <a:p>
            <a:pPr lvl="1" eaLnBrk="1" hangingPunct="1"/>
            <a:r>
              <a:rPr lang="en-GB" sz="1800" b="1" smtClean="0"/>
              <a:t>Data Catalog Vocabulary DCAT</a:t>
            </a:r>
            <a:r>
              <a:rPr lang="en-GB" sz="1800" smtClean="0"/>
              <a:t>, </a:t>
            </a:r>
            <a:r>
              <a:rPr lang="en-GB" sz="1800" smtClean="0">
                <a:hlinkClick r:id="rId7"/>
              </a:rPr>
              <a:t>http://www.w3.org/TR/vocab-dcat/</a:t>
            </a:r>
            <a:endParaRPr lang="en-GB" sz="1800" smtClean="0"/>
          </a:p>
          <a:p>
            <a:pPr eaLnBrk="1" hangingPunct="1"/>
            <a:r>
              <a:rPr lang="en-GB" i="1" smtClean="0">
                <a:solidFill>
                  <a:schemeClr val="accent1"/>
                </a:solidFill>
              </a:rPr>
              <a:t>Spezifische Verwendung von DCAT und anderen Vokabularien, um die Interoperabilität von Datenportalen in ganz Europa zu unterstützen:</a:t>
            </a:r>
          </a:p>
          <a:p>
            <a:pPr lvl="1" eaLnBrk="1" hangingPunct="1"/>
            <a:r>
              <a:rPr lang="en-GB" sz="1800" b="1" smtClean="0"/>
              <a:t>DCAT application profile for data portals in Europe</a:t>
            </a:r>
            <a:r>
              <a:rPr lang="en-GB" sz="1800" smtClean="0"/>
              <a:t>, </a:t>
            </a:r>
            <a:r>
              <a:rPr lang="en-GB" sz="1800" smtClean="0">
                <a:hlinkClick r:id="rId8"/>
              </a:rPr>
              <a:t>http://joinup.ec.europa.eu/asset/dcat_application_profile/description</a:t>
            </a:r>
            <a:endParaRPr lang="en-GB" sz="1800" smtClean="0"/>
          </a:p>
        </p:txBody>
      </p:sp>
      <p:sp>
        <p:nvSpPr>
          <p:cNvPr id="21508"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F748CED-5E35-42D8-9D1A-F2CE17A22C85}" type="slidenum">
              <a:rPr lang="en-GB" smtClean="0"/>
              <a:pPr fontAlgn="base">
                <a:spcBef>
                  <a:spcPct val="0"/>
                </a:spcBef>
                <a:spcAft>
                  <a:spcPct val="0"/>
                </a:spcAft>
              </a:pPr>
              <a:t>13</a:t>
            </a:fld>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685800"/>
            <a:ext cx="8353425" cy="914400"/>
          </a:xfrm>
        </p:spPr>
        <p:txBody>
          <a:bodyPr/>
          <a:lstStyle/>
          <a:p>
            <a:pPr eaLnBrk="1" hangingPunct="1"/>
            <a:r>
              <a:rPr lang="de-DE" smtClean="0"/>
              <a:t>Entwerfen Sie Ihr Metadaten-Schema mit RDF Schema (RDFS) – wenn möglich wiederverwendbar</a:t>
            </a:r>
          </a:p>
        </p:txBody>
      </p:sp>
      <p:sp>
        <p:nvSpPr>
          <p:cNvPr id="25603" name="Content Placeholder 2"/>
          <p:cNvSpPr>
            <a:spLocks noGrp="1"/>
          </p:cNvSpPr>
          <p:nvPr>
            <p:ph sz="quarter" idx="15"/>
          </p:nvPr>
        </p:nvSpPr>
        <p:spPr>
          <a:xfrm>
            <a:off x="533400" y="1752600"/>
            <a:ext cx="8077200" cy="812800"/>
          </a:xfrm>
        </p:spPr>
        <p:txBody>
          <a:bodyPr/>
          <a:lstStyle/>
          <a:p>
            <a:pPr eaLnBrk="1" hangingPunct="1"/>
            <a:r>
              <a:rPr lang="en-GB" i="1" smtClean="0">
                <a:solidFill>
                  <a:schemeClr val="accent1"/>
                </a:solidFill>
              </a:rPr>
              <a:t>RDF Schema ist besonders gut für die Kombination von Begriffen aus verschiedenen Standards und Spezifikationen.</a:t>
            </a:r>
          </a:p>
        </p:txBody>
      </p:sp>
      <p:sp>
        <p:nvSpPr>
          <p:cNvPr id="2560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26A37C4-B569-498B-A9EC-CC7BFD681F06}" type="slidenum">
              <a:rPr lang="en-GB" smtClean="0"/>
              <a:pPr fontAlgn="base">
                <a:spcBef>
                  <a:spcPct val="0"/>
                </a:spcBef>
                <a:spcAft>
                  <a:spcPct val="0"/>
                </a:spcAft>
              </a:pPr>
              <a:t>14</a:t>
            </a:fld>
            <a:endParaRPr lang="en-GB" smtClean="0"/>
          </a:p>
        </p:txBody>
      </p:sp>
      <p:sp>
        <p:nvSpPr>
          <p:cNvPr id="25605" name="Content Placeholder 2"/>
          <p:cNvSpPr txBox="1">
            <a:spLocks/>
          </p:cNvSpPr>
          <p:nvPr/>
        </p:nvSpPr>
        <p:spPr bwMode="auto">
          <a:xfrm>
            <a:off x="539750" y="2654300"/>
            <a:ext cx="4176713" cy="3367088"/>
          </a:xfrm>
          <a:prstGeom prst="rect">
            <a:avLst/>
          </a:prstGeom>
          <a:noFill/>
          <a:ln w="9525">
            <a:noFill/>
            <a:miter lim="800000"/>
            <a:headEnd/>
            <a:tailEnd/>
          </a:ln>
        </p:spPr>
        <p:txBody>
          <a:bodyPr lIns="0" tIns="0" rIns="0" bIns="0"/>
          <a:lstStyle/>
          <a:p>
            <a:pPr indent="-273050">
              <a:spcAft>
                <a:spcPts val="900"/>
              </a:spcAft>
              <a:buClr>
                <a:schemeClr val="tx1"/>
              </a:buClr>
            </a:pPr>
            <a:r>
              <a:rPr lang="en-GB" sz="2000" b="1">
                <a:latin typeface="Georgia" pitchFamily="18" charset="0"/>
              </a:rPr>
              <a:t>Erfinden Sie keine Begriffe erneut, </a:t>
            </a:r>
            <a:r>
              <a:rPr lang="en-GB" sz="2000">
                <a:latin typeface="Georgia" pitchFamily="18" charset="0"/>
              </a:rPr>
              <a:t>die schon woanders definiert werden, wenn sie RDF-Schemata gestalten, </a:t>
            </a:r>
            <a:r>
              <a:rPr lang="en-GB" sz="2000" b="1">
                <a:latin typeface="Georgia" pitchFamily="18" charset="0"/>
              </a:rPr>
              <a:t>verwenden Sie</a:t>
            </a:r>
            <a:r>
              <a:rPr lang="en-GB" sz="2000">
                <a:latin typeface="Georgia" pitchFamily="18" charset="0"/>
              </a:rPr>
              <a:t> Begriffe möglichst wieder. </a:t>
            </a:r>
          </a:p>
          <a:p>
            <a:pPr lvl="1" indent="-273050">
              <a:spcAft>
                <a:spcPts val="900"/>
              </a:spcAft>
              <a:buClr>
                <a:schemeClr val="tx1"/>
              </a:buClr>
              <a:buFont typeface="Wingdings" pitchFamily="2" charset="2"/>
              <a:buChar char="§"/>
            </a:pPr>
            <a:r>
              <a:rPr lang="en-GB" sz="2000">
                <a:latin typeface="Georgia" pitchFamily="18" charset="0"/>
              </a:rPr>
              <a:t>Zum Beispiel verwendet das Anwendungsprofil DCAT für Datenportale in Europa (DCAT-AP) Begriffe aus DCAT, Dublin Core, FOAF, SKOS, ADMS und andere wieder.</a:t>
            </a:r>
            <a:endParaRPr lang="en-GB" sz="2000" b="1">
              <a:latin typeface="Georgia" pitchFamily="18" charset="0"/>
            </a:endParaRPr>
          </a:p>
        </p:txBody>
      </p:sp>
      <p:grpSp>
        <p:nvGrpSpPr>
          <p:cNvPr id="25606" name="Group 13"/>
          <p:cNvGrpSpPr>
            <a:grpSpLocks/>
          </p:cNvGrpSpPr>
          <p:nvPr/>
        </p:nvGrpSpPr>
        <p:grpSpPr bwMode="auto">
          <a:xfrm>
            <a:off x="4910138" y="2420938"/>
            <a:ext cx="3478212" cy="3517900"/>
            <a:chOff x="5724128" y="3153668"/>
            <a:chExt cx="3261859" cy="3299668"/>
          </a:xfrm>
        </p:grpSpPr>
        <p:pic>
          <p:nvPicPr>
            <p:cNvPr id="15" name="Picture 3"/>
            <p:cNvPicPr>
              <a:picLocks noChangeAspect="1" noChangeArrowheads="1"/>
            </p:cNvPicPr>
            <p:nvPr/>
          </p:nvPicPr>
          <p:blipFill>
            <a:blip r:embed="rId3" cstate="print"/>
            <a:srcRect/>
            <a:stretch>
              <a:fillRect/>
            </a:stretch>
          </p:blipFill>
          <p:spPr bwMode="auto">
            <a:xfrm>
              <a:off x="5724128" y="3153668"/>
              <a:ext cx="3261859" cy="3299668"/>
            </a:xfrm>
            <a:prstGeom prst="rect">
              <a:avLst/>
            </a:prstGeom>
            <a:ln>
              <a:noFill/>
            </a:ln>
            <a:effectLst>
              <a:outerShdw blurRad="292100" dist="139700" dir="2700000" algn="tl" rotWithShape="0">
                <a:srgbClr val="333333">
                  <a:alpha val="65000"/>
                </a:srgbClr>
              </a:outerShdw>
            </a:effectLst>
            <a:extLst/>
          </p:spPr>
        </p:pic>
        <p:sp>
          <p:nvSpPr>
            <p:cNvPr id="16" name="Oval 15"/>
            <p:cNvSpPr/>
            <p:nvPr/>
          </p:nvSpPr>
          <p:spPr bwMode="ltGray">
            <a:xfrm>
              <a:off x="6130557" y="3636110"/>
              <a:ext cx="504688" cy="2159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7" name="Oval 16"/>
            <p:cNvSpPr/>
            <p:nvPr/>
          </p:nvSpPr>
          <p:spPr bwMode="ltGray">
            <a:xfrm>
              <a:off x="6761789" y="3886266"/>
              <a:ext cx="617833" cy="20399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8" name="Oval 17"/>
            <p:cNvSpPr/>
            <p:nvPr/>
          </p:nvSpPr>
          <p:spPr bwMode="ltGray">
            <a:xfrm>
              <a:off x="6787098" y="4857107"/>
              <a:ext cx="376654" cy="2025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9" name="Oval 18"/>
            <p:cNvSpPr/>
            <p:nvPr/>
          </p:nvSpPr>
          <p:spPr bwMode="ltGray">
            <a:xfrm>
              <a:off x="6114181" y="4882420"/>
              <a:ext cx="617832" cy="2025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20" name="Oval 19"/>
            <p:cNvSpPr/>
            <p:nvPr/>
          </p:nvSpPr>
          <p:spPr bwMode="ltGray">
            <a:xfrm>
              <a:off x="6118647" y="5123641"/>
              <a:ext cx="617833" cy="1310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21" name="Oval 20"/>
            <p:cNvSpPr/>
            <p:nvPr/>
          </p:nvSpPr>
          <p:spPr bwMode="ltGray">
            <a:xfrm>
              <a:off x="6787098" y="5300835"/>
              <a:ext cx="509154" cy="1563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9750" y="685800"/>
            <a:ext cx="8070850" cy="914400"/>
          </a:xfrm>
        </p:spPr>
        <p:txBody>
          <a:bodyPr/>
          <a:lstStyle/>
          <a:p>
            <a:pPr eaLnBrk="1" hangingPunct="1"/>
            <a:r>
              <a:rPr lang="en-GB" smtClean="0"/>
              <a:t>Beispiel: Beschreibung eines offenen Datensatzs mit DCAT-AP</a:t>
            </a:r>
          </a:p>
        </p:txBody>
      </p:sp>
      <p:sp>
        <p:nvSpPr>
          <p:cNvPr id="26627" name="Content Placeholder 4"/>
          <p:cNvSpPr>
            <a:spLocks noGrp="1"/>
          </p:cNvSpPr>
          <p:nvPr>
            <p:ph sz="quarter" idx="14"/>
          </p:nvPr>
        </p:nvSpPr>
        <p:spPr>
          <a:xfrm>
            <a:off x="393700" y="1752600"/>
            <a:ext cx="2814638" cy="4419600"/>
          </a:xfrm>
        </p:spPr>
        <p:txBody>
          <a:bodyPr/>
          <a:lstStyle/>
          <a:p>
            <a:pPr eaLnBrk="1" hangingPunct="1"/>
            <a:endParaRPr lang="en-GB" smtClean="0">
              <a:latin typeface="Hand Of Sean" pitchFamily="2" charset="-128"/>
              <a:ea typeface="Hand Of Sean" pitchFamily="2" charset="-128"/>
            </a:endParaRPr>
          </a:p>
          <a:p>
            <a:pPr eaLnBrk="1" hangingPunct="1"/>
            <a:r>
              <a:rPr lang="en-GB" smtClean="0">
                <a:latin typeface="Hand Of Sean" pitchFamily="2" charset="-128"/>
                <a:ea typeface="Hand Of Sean" pitchFamily="2" charset="-128"/>
              </a:rPr>
              <a:t>Beschreibung des Katalogs</a:t>
            </a:r>
          </a:p>
          <a:p>
            <a:pPr eaLnBrk="1" hangingPunct="1">
              <a:spcAft>
                <a:spcPct val="0"/>
              </a:spcAft>
            </a:pPr>
            <a:endParaRPr lang="en-GB" smtClean="0">
              <a:latin typeface="Hand Of Sean" pitchFamily="2" charset="-128"/>
              <a:ea typeface="Hand Of Sean" pitchFamily="2" charset="-128"/>
            </a:endParaRPr>
          </a:p>
          <a:p>
            <a:pPr eaLnBrk="1" hangingPunct="1">
              <a:spcAft>
                <a:spcPct val="0"/>
              </a:spcAft>
            </a:pPr>
            <a:endParaRPr lang="en-GB" smtClean="0">
              <a:latin typeface="Hand Of Sean" pitchFamily="2" charset="-128"/>
              <a:ea typeface="Hand Of Sean" pitchFamily="2" charset="-128"/>
            </a:endParaRPr>
          </a:p>
          <a:p>
            <a:pPr eaLnBrk="1" hangingPunct="1"/>
            <a:r>
              <a:rPr lang="en-GB" smtClean="0">
                <a:latin typeface="Hand Of Sean" pitchFamily="2" charset="-128"/>
                <a:ea typeface="Hand Of Sean" pitchFamily="2" charset="-128"/>
              </a:rPr>
              <a:t>Beschreibung des </a:t>
            </a:r>
            <a:br>
              <a:rPr lang="en-GB" smtClean="0">
                <a:latin typeface="Hand Of Sean" pitchFamily="2" charset="-128"/>
                <a:ea typeface="Hand Of Sean" pitchFamily="2" charset="-128"/>
              </a:rPr>
            </a:br>
            <a:r>
              <a:rPr lang="en-GB" smtClean="0">
                <a:latin typeface="Hand Of Sean" pitchFamily="2" charset="-128"/>
                <a:ea typeface="Hand Of Sean" pitchFamily="2" charset="-128"/>
              </a:rPr>
              <a:t>Datensatzs</a:t>
            </a:r>
          </a:p>
          <a:p>
            <a:pPr eaLnBrk="1" hangingPunct="1"/>
            <a:endParaRPr lang="en-GB" smtClean="0">
              <a:latin typeface="Hand Of Sean" pitchFamily="2" charset="-128"/>
              <a:ea typeface="Hand Of Sean" pitchFamily="2" charset="-128"/>
            </a:endParaRPr>
          </a:p>
          <a:p>
            <a:pPr eaLnBrk="1" hangingPunct="1"/>
            <a:endParaRPr lang="en-GB" smtClean="0">
              <a:latin typeface="Hand Of Sean" pitchFamily="2" charset="-128"/>
              <a:ea typeface="Hand Of Sean" pitchFamily="2" charset="-128"/>
            </a:endParaRPr>
          </a:p>
          <a:p>
            <a:pPr eaLnBrk="1" hangingPunct="1"/>
            <a:endParaRPr lang="en-GB" smtClean="0">
              <a:latin typeface="Hand Of Sean" pitchFamily="2" charset="-128"/>
              <a:ea typeface="Hand Of Sean" pitchFamily="2" charset="-128"/>
            </a:endParaRPr>
          </a:p>
          <a:p>
            <a:pPr eaLnBrk="1" hangingPunct="1"/>
            <a:r>
              <a:rPr lang="en-GB" smtClean="0">
                <a:latin typeface="Hand Of Sean" pitchFamily="2" charset="-128"/>
                <a:ea typeface="Hand Of Sean" pitchFamily="2" charset="-128"/>
              </a:rPr>
              <a:t>Beschreibung der Verteilung</a:t>
            </a:r>
          </a:p>
        </p:txBody>
      </p:sp>
      <p:sp>
        <p:nvSpPr>
          <p:cNvPr id="2662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CF60252-A6C8-46DC-B026-95F825558BB2}" type="slidenum">
              <a:rPr lang="en-GB" smtClean="0"/>
              <a:pPr fontAlgn="base">
                <a:spcBef>
                  <a:spcPct val="0"/>
                </a:spcBef>
                <a:spcAft>
                  <a:spcPct val="0"/>
                </a:spcAft>
              </a:pPr>
              <a:t>15</a:t>
            </a:fld>
            <a:endParaRPr lang="en-GB" smtClean="0"/>
          </a:p>
        </p:txBody>
      </p:sp>
      <p:grpSp>
        <p:nvGrpSpPr>
          <p:cNvPr id="2" name="Group 14"/>
          <p:cNvGrpSpPr/>
          <p:nvPr/>
        </p:nvGrpSpPr>
        <p:grpSpPr>
          <a:xfrm>
            <a:off x="3415357" y="5216500"/>
            <a:ext cx="5062091" cy="1080120"/>
            <a:chOff x="239223" y="4875113"/>
            <a:chExt cx="4791075" cy="981075"/>
          </a:xfrm>
          <a:effectLst>
            <a:outerShdw blurRad="50800" dist="38100" dir="2700000" algn="tl" rotWithShape="0">
              <a:prstClr val="black">
                <a:alpha val="40000"/>
              </a:prstClr>
            </a:outerShdw>
          </a:effectLst>
        </p:grpSpPr>
        <p:pic>
          <p:nvPicPr>
            <p:cNvPr id="10" name="Picture 4"/>
            <p:cNvPicPr>
              <a:picLocks noChangeAspect="1" noChangeArrowheads="1"/>
            </p:cNvPicPr>
            <p:nvPr/>
          </p:nvPicPr>
          <p:blipFill>
            <a:blip r:embed="rId3" cstate="print">
              <a:extLst/>
            </a:blip>
            <a:srcRect/>
            <a:stretch>
              <a:fillRect/>
            </a:stretch>
          </p:blipFill>
          <p:spPr bwMode="auto">
            <a:xfrm>
              <a:off x="239223" y="4875113"/>
              <a:ext cx="4791075" cy="981075"/>
            </a:xfrm>
            <a:prstGeom prst="rect">
              <a:avLst/>
            </a:prstGeom>
            <a:noFill/>
            <a:ln>
              <a:noFill/>
            </a:ln>
            <a:extLst/>
          </p:spPr>
        </p:pic>
        <p:sp>
          <p:nvSpPr>
            <p:cNvPr id="12" name="Rectangle 11"/>
            <p:cNvSpPr/>
            <p:nvPr/>
          </p:nvSpPr>
          <p:spPr bwMode="ltGray">
            <a:xfrm>
              <a:off x="569029" y="5451177"/>
              <a:ext cx="111035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grpSp>
        <p:nvGrpSpPr>
          <p:cNvPr id="3" name="Group 19"/>
          <p:cNvGrpSpPr/>
          <p:nvPr/>
        </p:nvGrpSpPr>
        <p:grpSpPr>
          <a:xfrm>
            <a:off x="3352180" y="3429000"/>
            <a:ext cx="5112568" cy="1584176"/>
            <a:chOff x="239223" y="3362945"/>
            <a:chExt cx="4876800" cy="1409700"/>
          </a:xfrm>
          <a:effectLst>
            <a:outerShdw blurRad="50800" dist="38100" dir="2700000" algn="tl" rotWithShape="0">
              <a:prstClr val="black">
                <a:alpha val="40000"/>
              </a:prstClr>
            </a:outerShdw>
          </a:effectLst>
        </p:grpSpPr>
        <p:pic>
          <p:nvPicPr>
            <p:cNvPr id="21" name="Picture 3"/>
            <p:cNvPicPr>
              <a:picLocks noChangeAspect="1" noChangeArrowheads="1"/>
            </p:cNvPicPr>
            <p:nvPr/>
          </p:nvPicPr>
          <p:blipFill>
            <a:blip r:embed="rId4" cstate="print">
              <a:extLst/>
            </a:blip>
            <a:srcRect/>
            <a:stretch>
              <a:fillRect/>
            </a:stretch>
          </p:blipFill>
          <p:spPr bwMode="auto">
            <a:xfrm>
              <a:off x="239223" y="3362945"/>
              <a:ext cx="4876800" cy="1409700"/>
            </a:xfrm>
            <a:prstGeom prst="rect">
              <a:avLst/>
            </a:prstGeom>
            <a:noFill/>
            <a:ln>
              <a:noFill/>
            </a:ln>
            <a:extLst/>
          </p:spPr>
        </p:pic>
        <p:sp>
          <p:nvSpPr>
            <p:cNvPr id="22" name="Rectangle 21"/>
            <p:cNvSpPr/>
            <p:nvPr/>
          </p:nvSpPr>
          <p:spPr bwMode="ltGray">
            <a:xfrm>
              <a:off x="599263" y="4051907"/>
              <a:ext cx="93610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grpSp>
        <p:nvGrpSpPr>
          <p:cNvPr id="4" name="Group 22"/>
          <p:cNvGrpSpPr/>
          <p:nvPr/>
        </p:nvGrpSpPr>
        <p:grpSpPr>
          <a:xfrm>
            <a:off x="3424189" y="1700808"/>
            <a:ext cx="5040560" cy="1557511"/>
            <a:chOff x="251520" y="1943869"/>
            <a:chExt cx="4905375" cy="1314450"/>
          </a:xfrm>
          <a:effectLst>
            <a:outerShdw blurRad="50800" dist="38100" dir="2700000" algn="tl" rotWithShape="0">
              <a:prstClr val="black">
                <a:alpha val="40000"/>
              </a:prstClr>
            </a:outerShdw>
          </a:effectLst>
        </p:grpSpPr>
        <p:pic>
          <p:nvPicPr>
            <p:cNvPr id="24" name="Picture 2"/>
            <p:cNvPicPr>
              <a:picLocks noChangeAspect="1" noChangeArrowheads="1"/>
            </p:cNvPicPr>
            <p:nvPr/>
          </p:nvPicPr>
          <p:blipFill>
            <a:blip r:embed="rId5" cstate="print">
              <a:extLst/>
            </a:blip>
            <a:srcRect/>
            <a:stretch>
              <a:fillRect/>
            </a:stretch>
          </p:blipFill>
          <p:spPr bwMode="auto">
            <a:xfrm>
              <a:off x="251520" y="1943869"/>
              <a:ext cx="4905375" cy="1314450"/>
            </a:xfrm>
            <a:prstGeom prst="rect">
              <a:avLst/>
            </a:prstGeom>
            <a:noFill/>
            <a:ln>
              <a:noFill/>
            </a:ln>
            <a:extLst/>
          </p:spPr>
        </p:pic>
        <p:sp>
          <p:nvSpPr>
            <p:cNvPr id="25" name="Rectangle 24"/>
            <p:cNvSpPr/>
            <p:nvPr/>
          </p:nvSpPr>
          <p:spPr bwMode="ltGray">
            <a:xfrm>
              <a:off x="569029" y="2554486"/>
              <a:ext cx="1038346"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Kontrollierte Vokabulare</a:t>
            </a:r>
            <a:r>
              <a:rPr lang="en-GB" sz="8800" i="0" smtClean="0">
                <a:solidFill>
                  <a:schemeClr val="accent1"/>
                </a:solidFill>
                <a:latin typeface="Bradley Hand ITC" pitchFamily="66" charset="0"/>
              </a:rPr>
              <a:t/>
            </a:r>
            <a:br>
              <a:rPr lang="en-GB" sz="8800" i="0" smtClean="0">
                <a:solidFill>
                  <a:schemeClr val="accent1"/>
                </a:solidFill>
                <a:latin typeface="Bradley Hand ITC" pitchFamily="66" charset="0"/>
              </a:rPr>
            </a:br>
            <a:r>
              <a:rPr lang="en-GB" b="0" smtClean="0"/>
              <a:t>Thesauren, Taxonomien und standardisierte Listen von Begriffen können für die Zuweisung von Werten zu Metadaten Eigenschaften verwendet werden. </a:t>
            </a:r>
            <a:br>
              <a:rPr lang="en-GB" b="0" smtClean="0"/>
            </a:br>
            <a:endParaRPr lang="en-GB" b="0" smtClean="0">
              <a:solidFill>
                <a:schemeClr val="accent1"/>
              </a:solidFill>
            </a:endParaRPr>
          </a:p>
        </p:txBody>
      </p:sp>
      <p:sp>
        <p:nvSpPr>
          <p:cNvPr id="2765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31436A3F-872C-44C3-B903-EB6B0D763B03}" type="slidenum">
              <a:rPr lang="en-GB" smtClean="0"/>
              <a:pPr fontAlgn="base">
                <a:spcBef>
                  <a:spcPct val="0"/>
                </a:spcBef>
                <a:spcAft>
                  <a:spcPct val="0"/>
                </a:spcAft>
              </a:pPr>
              <a:t>16</a:t>
            </a:fld>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750" y="685800"/>
            <a:ext cx="8070850" cy="914400"/>
          </a:xfrm>
        </p:spPr>
        <p:txBody>
          <a:bodyPr/>
          <a:lstStyle/>
          <a:p>
            <a:pPr eaLnBrk="1" hangingPunct="1"/>
            <a:r>
              <a:rPr lang="en-GB" smtClean="0"/>
              <a:t>Was sind kontrollierte Vokabulare?</a:t>
            </a:r>
          </a:p>
        </p:txBody>
      </p:sp>
      <p:sp>
        <p:nvSpPr>
          <p:cNvPr id="28675" name="Content Placeholder 3"/>
          <p:cNvSpPr>
            <a:spLocks noGrp="1"/>
          </p:cNvSpPr>
          <p:nvPr>
            <p:ph sz="quarter" idx="15"/>
          </p:nvPr>
        </p:nvSpPr>
        <p:spPr/>
        <p:txBody>
          <a:bodyPr/>
          <a:lstStyle/>
          <a:p>
            <a:pPr eaLnBrk="1" hangingPunct="1"/>
            <a:r>
              <a:rPr lang="de-DE" i="1" smtClean="0">
                <a:solidFill>
                  <a:schemeClr val="accent1"/>
                </a:solidFill>
              </a:rPr>
              <a:t>Ein kontrolliertes Vokabular ist eine vordefinierte Liste von Werten, die als Werte für eine bestimmte Eigenschaft in Ihrem Metadaten Schema verwendet werden.</a:t>
            </a:r>
          </a:p>
          <a:p>
            <a:pPr eaLnBrk="1" hangingPunct="1"/>
            <a:endParaRPr lang="de-DE" i="1" smtClean="0">
              <a:solidFill>
                <a:schemeClr val="accent1"/>
              </a:solidFill>
            </a:endParaRPr>
          </a:p>
          <a:p>
            <a:pPr lvl="1" eaLnBrk="1" hangingPunct="1">
              <a:buFont typeface="Arial" pitchFamily="34" charset="0"/>
              <a:buChar char="•"/>
            </a:pPr>
            <a:r>
              <a:rPr lang="de-DE" smtClean="0"/>
              <a:t>Zusätzlich zur sorgfältigen Gestaltung von Schemata sind die Wertebereiche von Metadaten Eigenschaften wichtig für den Informationsaustausch und so für die Interoperabilität.</a:t>
            </a:r>
          </a:p>
          <a:p>
            <a:pPr lvl="1" eaLnBrk="1" hangingPunct="1">
              <a:buFont typeface="Arial" pitchFamily="34" charset="0"/>
              <a:buChar char="•"/>
            </a:pPr>
            <a:r>
              <a:rPr lang="de-DE" smtClean="0"/>
              <a:t>Gemeinsame kontrollierte Vokabulare für Wertebereiche machen Metadaten systemübergreifend verständlich.</a:t>
            </a:r>
          </a:p>
          <a:p>
            <a:pPr eaLnBrk="1" hangingPunct="1"/>
            <a:endParaRPr lang="de-DE" i="1" smtClean="0">
              <a:solidFill>
                <a:schemeClr val="accent1"/>
              </a:solidFill>
            </a:endParaRPr>
          </a:p>
        </p:txBody>
      </p:sp>
      <p:sp>
        <p:nvSpPr>
          <p:cNvPr id="28676"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0095A1F-8F52-4602-99D2-366FE5F5A5E9}" type="slidenum">
              <a:rPr lang="en-GB" smtClean="0"/>
              <a:pPr fontAlgn="base">
                <a:spcBef>
                  <a:spcPct val="0"/>
                </a:spcBef>
                <a:spcAft>
                  <a:spcPct val="0"/>
                </a:spcAft>
              </a:pPr>
              <a:t>17</a:t>
            </a:fld>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750" y="685800"/>
            <a:ext cx="8070850" cy="914400"/>
          </a:xfrm>
        </p:spPr>
        <p:txBody>
          <a:bodyPr/>
          <a:lstStyle/>
          <a:p>
            <a:pPr eaLnBrk="1" hangingPunct="1"/>
            <a:r>
              <a:rPr lang="en-GB" smtClean="0"/>
              <a:t>Welches kontrollierte Vokabular eignet sich für welche Objektart?</a:t>
            </a:r>
          </a:p>
        </p:txBody>
      </p:sp>
      <p:sp>
        <p:nvSpPr>
          <p:cNvPr id="29699" name="Content Placeholder 4"/>
          <p:cNvSpPr>
            <a:spLocks noGrp="1"/>
          </p:cNvSpPr>
          <p:nvPr>
            <p:ph sz="quarter" idx="14"/>
          </p:nvPr>
        </p:nvSpPr>
        <p:spPr>
          <a:xfrm>
            <a:off x="533400" y="1752600"/>
            <a:ext cx="3962400" cy="4419600"/>
          </a:xfrm>
        </p:spPr>
        <p:txBody>
          <a:bodyPr/>
          <a:lstStyle/>
          <a:p>
            <a:pPr lvl="1" eaLnBrk="1" hangingPunct="1">
              <a:buFont typeface="Arial" pitchFamily="34" charset="0"/>
              <a:buChar char="•"/>
            </a:pPr>
            <a:r>
              <a:rPr lang="en-GB" smtClean="0"/>
              <a:t>Verwendung der </a:t>
            </a:r>
            <a:r>
              <a:rPr lang="en-GB" b="1" smtClean="0"/>
              <a:t>Codelisten</a:t>
            </a:r>
            <a:r>
              <a:rPr lang="en-GB" smtClean="0"/>
              <a:t> als kontrolliertes Vokabular</a:t>
            </a:r>
            <a:r>
              <a:rPr lang="en-GB" b="1" smtClean="0"/>
              <a:t> </a:t>
            </a:r>
            <a:r>
              <a:rPr lang="en-GB" smtClean="0"/>
              <a:t>für freien Text oder “String” Eigenschaften.</a:t>
            </a:r>
          </a:p>
          <a:p>
            <a:pPr eaLnBrk="1" hangingPunct="1"/>
            <a:r>
              <a:rPr lang="en-GB" smtClean="0"/>
              <a:t>Beispiel DCAT-AP Eigenschaft:</a:t>
            </a:r>
            <a:br>
              <a:rPr lang="en-GB" smtClean="0"/>
            </a:br>
            <a:endParaRPr lang="en-GB" smtClean="0"/>
          </a:p>
          <a:p>
            <a:pPr eaLnBrk="1" hangingPunct="1"/>
            <a:endParaRPr lang="en-GB" smtClean="0"/>
          </a:p>
          <a:p>
            <a:pPr eaLnBrk="1" hangingPunct="1"/>
            <a:r>
              <a:rPr lang="en-GB" smtClean="0"/>
              <a:t>Beispiel Codelist - ObjectInCrimeClass (ListPoint)</a:t>
            </a:r>
            <a:br>
              <a:rPr lang="en-GB" smtClean="0"/>
            </a:br>
            <a:endParaRPr lang="en-GB" smtClean="0"/>
          </a:p>
        </p:txBody>
      </p:sp>
      <p:sp>
        <p:nvSpPr>
          <p:cNvPr id="29700" name="Content Placeholder 5"/>
          <p:cNvSpPr>
            <a:spLocks noGrp="1"/>
          </p:cNvSpPr>
          <p:nvPr>
            <p:ph sz="quarter" idx="15"/>
          </p:nvPr>
        </p:nvSpPr>
        <p:spPr>
          <a:xfrm>
            <a:off x="4648200" y="1752600"/>
            <a:ext cx="4171950" cy="4419600"/>
          </a:xfrm>
        </p:spPr>
        <p:txBody>
          <a:bodyPr/>
          <a:lstStyle/>
          <a:p>
            <a:pPr lvl="1" eaLnBrk="1" hangingPunct="1">
              <a:buFont typeface="Arial" pitchFamily="34" charset="0"/>
              <a:buChar char="•"/>
            </a:pPr>
            <a:r>
              <a:rPr lang="en-GB" smtClean="0"/>
              <a:t>Verwenden Sie </a:t>
            </a:r>
            <a:r>
              <a:rPr lang="en-GB" b="1" smtClean="0"/>
              <a:t>Konzepte</a:t>
            </a:r>
            <a:r>
              <a:rPr lang="en-GB" smtClean="0"/>
              <a:t>, die </a:t>
            </a:r>
            <a:r>
              <a:rPr lang="en-GB" b="1" smtClean="0"/>
              <a:t>von einem URI </a:t>
            </a:r>
            <a:r>
              <a:rPr lang="en-GB" smtClean="0"/>
              <a:t>in Bezug auf “Dinge” </a:t>
            </a:r>
            <a:r>
              <a:rPr lang="en-GB" b="1" smtClean="0"/>
              <a:t>indentifiziert</a:t>
            </a:r>
            <a:r>
              <a:rPr lang="en-GB" smtClean="0"/>
              <a:t> werden.</a:t>
            </a:r>
          </a:p>
          <a:p>
            <a:pPr eaLnBrk="1" hangingPunct="1"/>
            <a:r>
              <a:rPr lang="en-GB" smtClean="0"/>
              <a:t>Beispiel DCAT-AP Eigenschaft:</a:t>
            </a:r>
            <a:br>
              <a:rPr lang="en-GB" smtClean="0"/>
            </a:br>
            <a:r>
              <a:rPr lang="en-GB" smtClean="0"/>
              <a:t/>
            </a:r>
            <a:br>
              <a:rPr lang="en-GB" smtClean="0"/>
            </a:br>
            <a:endParaRPr lang="en-GB" smtClean="0"/>
          </a:p>
          <a:p>
            <a:pPr eaLnBrk="1" hangingPunct="1"/>
            <a:endParaRPr lang="en-GB" smtClean="0"/>
          </a:p>
          <a:p>
            <a:pPr lvl="1" eaLnBrk="1" hangingPunct="1">
              <a:buFont typeface="Arial" pitchFamily="34" charset="0"/>
              <a:buChar char="•"/>
            </a:pPr>
            <a:r>
              <a:rPr lang="en-GB" smtClean="0"/>
              <a:t>Beispiel Taxonomie mit Begriffen, die ein URI – EuroVoc – haben </a:t>
            </a:r>
          </a:p>
        </p:txBody>
      </p:sp>
      <p:sp>
        <p:nvSpPr>
          <p:cNvPr id="29701"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4B6FB3B-9C05-4842-81AF-54190EB7795E}" type="slidenum">
              <a:rPr lang="en-GB" smtClean="0"/>
              <a:pPr fontAlgn="base">
                <a:spcBef>
                  <a:spcPct val="0"/>
                </a:spcBef>
                <a:spcAft>
                  <a:spcPct val="0"/>
                </a:spcAft>
              </a:pPr>
              <a:t>18</a:t>
            </a:fld>
            <a:endParaRPr lang="en-GB" smtClean="0"/>
          </a:p>
        </p:txBody>
      </p:sp>
      <p:pic>
        <p:nvPicPr>
          <p:cNvPr id="7" name="Picture 5"/>
          <p:cNvPicPr>
            <a:picLocks noChangeAspect="1" noChangeArrowheads="1"/>
          </p:cNvPicPr>
          <p:nvPr/>
        </p:nvPicPr>
        <p:blipFill>
          <a:blip r:embed="rId3" cstate="print"/>
          <a:srcRect/>
          <a:stretch>
            <a:fillRect/>
          </a:stretch>
        </p:blipFill>
        <p:spPr bwMode="auto">
          <a:xfrm>
            <a:off x="742950" y="3446463"/>
            <a:ext cx="3684588" cy="269875"/>
          </a:xfrm>
          <a:prstGeom prst="rect">
            <a:avLst/>
          </a:prstGeom>
          <a:ln>
            <a:noFill/>
          </a:ln>
          <a:effectLst>
            <a:outerShdw blurRad="292100" dist="139700" dir="2700000" algn="tl" rotWithShape="0">
              <a:srgbClr val="333333">
                <a:alpha val="65000"/>
              </a:srgbClr>
            </a:outerShdw>
          </a:effectLst>
          <a:extLst/>
        </p:spPr>
      </p:pic>
      <p:pic>
        <p:nvPicPr>
          <p:cNvPr id="8" name="Picture 7"/>
          <p:cNvPicPr>
            <a:picLocks noChangeAspect="1" noChangeArrowheads="1"/>
          </p:cNvPicPr>
          <p:nvPr/>
        </p:nvPicPr>
        <p:blipFill>
          <a:blip r:embed="rId4" cstate="print"/>
          <a:srcRect/>
          <a:stretch>
            <a:fillRect/>
          </a:stretch>
        </p:blipFill>
        <p:spPr bwMode="auto">
          <a:xfrm>
            <a:off x="1403350" y="4868863"/>
            <a:ext cx="1654175" cy="1301750"/>
          </a:xfrm>
          <a:prstGeom prst="rect">
            <a:avLst/>
          </a:prstGeom>
          <a:ln>
            <a:noFill/>
          </a:ln>
          <a:effectLst>
            <a:outerShdw blurRad="292100" dist="139700" dir="2700000" algn="tl" rotWithShape="0">
              <a:srgbClr val="333333">
                <a:alpha val="65000"/>
              </a:srgbClr>
            </a:outerShdw>
          </a:effectLst>
          <a:extLst/>
        </p:spPr>
      </p:pic>
      <p:pic>
        <p:nvPicPr>
          <p:cNvPr id="9" name="Picture 2"/>
          <p:cNvPicPr>
            <a:picLocks noChangeAspect="1" noChangeArrowheads="1"/>
          </p:cNvPicPr>
          <p:nvPr/>
        </p:nvPicPr>
        <p:blipFill>
          <a:blip r:embed="rId5" cstate="print"/>
          <a:srcRect/>
          <a:stretch>
            <a:fillRect/>
          </a:stretch>
        </p:blipFill>
        <p:spPr bwMode="auto">
          <a:xfrm>
            <a:off x="4787900" y="4941888"/>
            <a:ext cx="3838575" cy="1260475"/>
          </a:xfrm>
          <a:prstGeom prst="rect">
            <a:avLst/>
          </a:prstGeom>
          <a:ln>
            <a:noFill/>
          </a:ln>
          <a:effectLst>
            <a:outerShdw blurRad="292100" dist="139700" dir="2700000" algn="tl" rotWithShape="0">
              <a:srgbClr val="333333">
                <a:alpha val="65000"/>
              </a:srgbClr>
            </a:outerShdw>
          </a:effectLst>
          <a:extLst/>
        </p:spPr>
      </p:pic>
      <p:pic>
        <p:nvPicPr>
          <p:cNvPr id="10" name="Picture 6"/>
          <p:cNvPicPr>
            <a:picLocks noChangeAspect="1" noChangeArrowheads="1"/>
          </p:cNvPicPr>
          <p:nvPr/>
        </p:nvPicPr>
        <p:blipFill>
          <a:blip r:embed="rId6" cstate="print"/>
          <a:srcRect/>
          <a:stretch>
            <a:fillRect/>
          </a:stretch>
        </p:blipFill>
        <p:spPr bwMode="auto">
          <a:xfrm>
            <a:off x="4897438" y="3208338"/>
            <a:ext cx="3635375" cy="43656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9750" y="685800"/>
            <a:ext cx="8070850" cy="914400"/>
          </a:xfrm>
        </p:spPr>
        <p:txBody>
          <a:bodyPr/>
          <a:lstStyle/>
          <a:p>
            <a:pPr eaLnBrk="1" hangingPunct="1"/>
            <a:r>
              <a:rPr lang="en-GB" smtClean="0"/>
              <a:t>Beispiel – Auswahllisten (Named Authority Lists) des Amts für Veröffentlichungen</a:t>
            </a:r>
          </a:p>
        </p:txBody>
      </p:sp>
      <p:sp>
        <p:nvSpPr>
          <p:cNvPr id="30723" name="Content Placeholder 4"/>
          <p:cNvSpPr>
            <a:spLocks noGrp="1"/>
          </p:cNvSpPr>
          <p:nvPr>
            <p:ph sz="quarter" idx="14"/>
          </p:nvPr>
        </p:nvSpPr>
        <p:spPr>
          <a:xfrm>
            <a:off x="533400" y="1752600"/>
            <a:ext cx="3962400" cy="4419600"/>
          </a:xfrm>
        </p:spPr>
        <p:txBody>
          <a:bodyPr/>
          <a:lstStyle/>
          <a:p>
            <a:pPr lvl="1" eaLnBrk="1" hangingPunct="1">
              <a:buFont typeface="Arial" pitchFamily="34" charset="0"/>
              <a:buChar char="•"/>
            </a:pPr>
            <a:r>
              <a:rPr lang="en-GB" smtClean="0"/>
              <a:t>Die Named Authority Lists bieten wiederverwendbare kontrollierte Vokabulare für: </a:t>
            </a:r>
          </a:p>
          <a:p>
            <a:pPr lvl="3" eaLnBrk="1" hangingPunct="1">
              <a:buFont typeface="Wingdings" pitchFamily="2" charset="2"/>
              <a:buChar char="§"/>
            </a:pPr>
            <a:r>
              <a:rPr lang="en-GB" sz="1800" smtClean="0"/>
              <a:t>Länder</a:t>
            </a:r>
          </a:p>
          <a:p>
            <a:pPr lvl="3" eaLnBrk="1" hangingPunct="1">
              <a:buFont typeface="Wingdings" pitchFamily="2" charset="2"/>
              <a:buChar char="§"/>
            </a:pPr>
            <a:r>
              <a:rPr lang="en-GB" sz="1800" smtClean="0"/>
              <a:t>Unternehmen</a:t>
            </a:r>
          </a:p>
          <a:p>
            <a:pPr lvl="3" eaLnBrk="1" hangingPunct="1">
              <a:buFont typeface="Wingdings" pitchFamily="2" charset="2"/>
              <a:buChar char="§"/>
            </a:pPr>
            <a:r>
              <a:rPr lang="en-GB" sz="1800" smtClean="0"/>
              <a:t>Dateitypen</a:t>
            </a:r>
          </a:p>
          <a:p>
            <a:pPr lvl="3" eaLnBrk="1" hangingPunct="1">
              <a:buFont typeface="Wingdings" pitchFamily="2" charset="2"/>
              <a:buChar char="§"/>
            </a:pPr>
            <a:r>
              <a:rPr lang="en-GB" sz="1800" smtClean="0"/>
              <a:t>interinstitutionelle Verfahren</a:t>
            </a:r>
          </a:p>
          <a:p>
            <a:pPr lvl="3" eaLnBrk="1" hangingPunct="1">
              <a:buFont typeface="Wingdings" pitchFamily="2" charset="2"/>
              <a:buChar char="§"/>
            </a:pPr>
            <a:r>
              <a:rPr lang="en-GB" sz="1800" smtClean="0"/>
              <a:t>Sprachen</a:t>
            </a:r>
          </a:p>
          <a:p>
            <a:pPr lvl="3" eaLnBrk="1" hangingPunct="1">
              <a:buFont typeface="Wingdings" pitchFamily="2" charset="2"/>
              <a:buChar char="§"/>
            </a:pPr>
            <a:r>
              <a:rPr lang="en-GB" sz="1800" smtClean="0"/>
              <a:t>Mehrsprachigkeit</a:t>
            </a:r>
          </a:p>
          <a:p>
            <a:pPr lvl="3" eaLnBrk="1" hangingPunct="1">
              <a:buFont typeface="Wingdings" pitchFamily="2" charset="2"/>
              <a:buChar char="§"/>
            </a:pPr>
            <a:r>
              <a:rPr lang="en-GB" sz="1800" smtClean="0"/>
              <a:t>Ressourcentypen</a:t>
            </a:r>
          </a:p>
          <a:p>
            <a:pPr lvl="3" eaLnBrk="1" hangingPunct="1">
              <a:buFont typeface="Wingdings" pitchFamily="2" charset="2"/>
              <a:buChar char="§"/>
            </a:pPr>
            <a:r>
              <a:rPr lang="en-GB" sz="1800" smtClean="0"/>
              <a:t>Rollen</a:t>
            </a:r>
          </a:p>
          <a:p>
            <a:pPr lvl="3" eaLnBrk="1" hangingPunct="1">
              <a:buFont typeface="Wingdings" pitchFamily="2" charset="2"/>
              <a:buChar char="§"/>
            </a:pPr>
            <a:r>
              <a:rPr lang="en-GB" sz="1800" smtClean="0"/>
              <a:t>Verträge</a:t>
            </a:r>
            <a:endParaRPr lang="en-GB" smtClean="0"/>
          </a:p>
          <a:p>
            <a:pPr lvl="1" eaLnBrk="1" hangingPunct="1">
              <a:buFont typeface="Arial" pitchFamily="34" charset="0"/>
              <a:buChar char="•"/>
            </a:pPr>
            <a:endParaRPr lang="en-GB" smtClean="0"/>
          </a:p>
        </p:txBody>
      </p:sp>
      <p:pic>
        <p:nvPicPr>
          <p:cNvPr id="7" name="Picture 2"/>
          <p:cNvPicPr>
            <a:picLocks noGrp="1" noChangeAspect="1" noChangeArrowheads="1"/>
          </p:cNvPicPr>
          <p:nvPr>
            <p:ph sz="quarter" idx="15"/>
          </p:nvPr>
        </p:nvPicPr>
        <p:blipFill>
          <a:blip r:embed="rId3" cstate="print"/>
          <a:stretch>
            <a:fillRect/>
          </a:stretch>
        </p:blipFill>
        <p:spPr>
          <a:xfrm>
            <a:off x="5033963" y="1752600"/>
            <a:ext cx="3190875" cy="4419600"/>
          </a:xfrm>
          <a:effectLst>
            <a:outerShdw blurRad="292100" dist="139700" dir="2700000" algn="tl" rotWithShape="0">
              <a:srgbClr val="333333">
                <a:alpha val="65000"/>
              </a:srgbClr>
            </a:outerShdw>
          </a:effectLst>
          <a:extLst/>
        </p:spPr>
      </p:pic>
      <p:sp>
        <p:nvSpPr>
          <p:cNvPr id="3072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5B736F44-E005-4E08-B5C1-DB9C1E9BA229}" type="slidenum">
              <a:rPr lang="en-GB" smtClean="0"/>
              <a:pPr fontAlgn="base">
                <a:spcBef>
                  <a:spcPct val="0"/>
                </a:spcBef>
                <a:spcAft>
                  <a:spcPct val="0"/>
                </a:spcAft>
              </a:pPr>
              <a:t>19</a:t>
            </a:fld>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spcBef>
                <a:spcPts val="600"/>
              </a:spcBef>
              <a:spcAft>
                <a:spcPts val="600"/>
              </a:spcAft>
            </a:pPr>
            <a:r>
              <a:rPr lang="de-DE" sz="1600" smtClean="0"/>
              <a:t>Diese Präsentation wurde von PwC erstellt</a:t>
            </a:r>
            <a:br>
              <a:rPr lang="de-DE" sz="1600" smtClean="0"/>
            </a:br>
            <a:r>
              <a:rPr lang="de-DE" sz="1600" smtClean="0"/>
              <a:t/>
            </a:r>
            <a:br>
              <a:rPr lang="de-DE" sz="1600" smtClean="0"/>
            </a:br>
            <a:r>
              <a:rPr lang="de-DE" sz="1600" smtClean="0"/>
              <a:t>Autoren: </a:t>
            </a:r>
            <a:r>
              <a:rPr lang="en-GB" sz="1600" smtClean="0"/>
              <a:t/>
            </a:r>
            <a:br>
              <a:rPr lang="en-GB" sz="1600" smtClean="0"/>
            </a:br>
            <a:r>
              <a:rPr lang="en-GB" sz="1600" i="0" smtClean="0"/>
              <a:t>Makx Dekkers,</a:t>
            </a:r>
            <a:r>
              <a:rPr lang="en-GB" sz="1600" smtClean="0"/>
              <a:t> </a:t>
            </a:r>
            <a:r>
              <a:rPr lang="en-GB" sz="1600" i="0" smtClean="0"/>
              <a:t>Michiel De Keyzer, Nikolaos Loutas and Stijn Goedertier</a:t>
            </a:r>
            <a:br>
              <a:rPr lang="en-GB" sz="1600" i="0" smtClean="0"/>
            </a:br>
            <a:endParaRPr lang="en-GB" sz="1600" i="0" smtClean="0"/>
          </a:p>
        </p:txBody>
      </p:sp>
      <p:sp>
        <p:nvSpPr>
          <p:cNvPr id="14340" name="Text Placeholder 4"/>
          <p:cNvSpPr>
            <a:spLocks noGrp="1"/>
          </p:cNvSpPr>
          <p:nvPr>
            <p:ph type="body" sz="quarter" idx="16"/>
          </p:nvPr>
        </p:nvSpPr>
        <p:spPr>
          <a:xfrm>
            <a:off x="533400" y="1752600"/>
            <a:ext cx="2590800" cy="2130425"/>
          </a:xfrm>
        </p:spPr>
        <p:txBody>
          <a:bodyPr/>
          <a:lstStyle/>
          <a:p>
            <a:pPr eaLnBrk="1" hangingPunct="1"/>
            <a:r>
              <a:rPr lang="de-DE" smtClean="0"/>
              <a:t>Präsentation Metadaten</a:t>
            </a:r>
          </a:p>
          <a:p>
            <a:pPr eaLnBrk="1" hangingPunct="1"/>
            <a:endParaRPr lang="en-GB" smtClean="0"/>
          </a:p>
        </p:txBody>
      </p:sp>
      <p:sp>
        <p:nvSpPr>
          <p:cNvPr id="14341" name="Slide Number Placeholder 3"/>
          <p:cNvSpPr>
            <a:spLocks noGrp="1"/>
          </p:cNvSpPr>
          <p:nvPr>
            <p:ph type="sldNum" sz="quarter" idx="17"/>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C27AAE4-67CE-495C-9C7F-556E516312F3}" type="slidenum">
              <a:rPr lang="en-GB" smtClean="0"/>
              <a:pPr fontAlgn="base">
                <a:spcBef>
                  <a:spcPct val="0"/>
                </a:spcBef>
                <a:spcAft>
                  <a:spcPct val="0"/>
                </a:spcAft>
              </a:pPr>
              <a:t>2</a:t>
            </a:fld>
            <a:endParaRPr lang="en-GB" smtClean="0"/>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de-DE" sz="1200" dirty="0" smtClean="0">
                <a:latin typeface="Georgia" pitchFamily="18" charset="0"/>
              </a:rPr>
              <a:t>Open Data Support wird von der Europäischen Kommission finanziert, gemäß SMART 2012/0107 ‘Lot 2: Provision </a:t>
            </a:r>
            <a:r>
              <a:rPr lang="de-DE" sz="1200" dirty="0" err="1" smtClean="0">
                <a:latin typeface="Georgia" pitchFamily="18" charset="0"/>
              </a:rPr>
              <a:t>of</a:t>
            </a:r>
            <a:r>
              <a:rPr lang="de-DE" sz="1200" dirty="0" smtClean="0">
                <a:latin typeface="Georgia" pitchFamily="18" charset="0"/>
              </a:rPr>
              <a:t> </a:t>
            </a:r>
            <a:r>
              <a:rPr lang="de-DE" sz="1200" dirty="0" err="1" smtClean="0">
                <a:latin typeface="Georgia" pitchFamily="18" charset="0"/>
              </a:rPr>
              <a:t>services</a:t>
            </a:r>
            <a:r>
              <a:rPr lang="de-DE" sz="1200" dirty="0" smtClean="0">
                <a:latin typeface="Georgia" pitchFamily="18" charset="0"/>
              </a:rPr>
              <a:t> </a:t>
            </a:r>
            <a:r>
              <a:rPr lang="de-DE" sz="1200" dirty="0" err="1" smtClean="0">
                <a:latin typeface="Georgia" pitchFamily="18" charset="0"/>
              </a:rPr>
              <a:t>for</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a:t>
            </a:r>
            <a:r>
              <a:rPr lang="de-DE" sz="1200" dirty="0" err="1" smtClean="0">
                <a:latin typeface="Georgia" pitchFamily="18" charset="0"/>
              </a:rPr>
              <a:t>Publication</a:t>
            </a:r>
            <a:r>
              <a:rPr lang="de-DE" sz="1200" dirty="0" smtClean="0">
                <a:latin typeface="Georgia" pitchFamily="18" charset="0"/>
              </a:rPr>
              <a:t>, Access </a:t>
            </a:r>
            <a:r>
              <a:rPr lang="de-DE" sz="1200" dirty="0" err="1" smtClean="0">
                <a:latin typeface="Georgia" pitchFamily="18" charset="0"/>
              </a:rPr>
              <a:t>and</a:t>
            </a:r>
            <a:r>
              <a:rPr lang="de-DE" sz="1200" dirty="0" smtClean="0">
                <a:latin typeface="Georgia" pitchFamily="18" charset="0"/>
              </a:rPr>
              <a:t> Reuse </a:t>
            </a:r>
            <a:r>
              <a:rPr lang="de-DE" sz="1200" dirty="0" err="1" smtClean="0">
                <a:latin typeface="Georgia" pitchFamily="18" charset="0"/>
              </a:rPr>
              <a:t>of</a:t>
            </a:r>
            <a:r>
              <a:rPr lang="de-DE" sz="1200" dirty="0" smtClean="0">
                <a:latin typeface="Georgia" pitchFamily="18" charset="0"/>
              </a:rPr>
              <a:t> Open Public Data </a:t>
            </a:r>
            <a:r>
              <a:rPr lang="de-DE" sz="1200" dirty="0" err="1" smtClean="0">
                <a:latin typeface="Georgia" pitchFamily="18" charset="0"/>
              </a:rPr>
              <a:t>across</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European Union, </a:t>
            </a:r>
            <a:r>
              <a:rPr lang="de-DE" sz="1200" dirty="0" err="1" smtClean="0">
                <a:latin typeface="Georgia" pitchFamily="18" charset="0"/>
              </a:rPr>
              <a:t>through</a:t>
            </a:r>
            <a:r>
              <a:rPr lang="de-DE" sz="1200" dirty="0" smtClean="0">
                <a:latin typeface="Georgia" pitchFamily="18" charset="0"/>
              </a:rPr>
              <a:t> </a:t>
            </a:r>
            <a:r>
              <a:rPr lang="de-DE" sz="1200" dirty="0" err="1" smtClean="0">
                <a:latin typeface="Georgia" pitchFamily="18" charset="0"/>
              </a:rPr>
              <a:t>existing</a:t>
            </a:r>
            <a:r>
              <a:rPr lang="de-DE" sz="1200" dirty="0" smtClean="0">
                <a:latin typeface="Georgia" pitchFamily="18" charset="0"/>
              </a:rPr>
              <a:t> open </a:t>
            </a:r>
            <a:r>
              <a:rPr lang="de-DE" sz="1200" dirty="0" err="1" smtClean="0">
                <a:latin typeface="Georgia" pitchFamily="18" charset="0"/>
              </a:rPr>
              <a:t>data</a:t>
            </a:r>
            <a:r>
              <a:rPr lang="de-DE" sz="1200" dirty="0" smtClean="0">
                <a:latin typeface="Georgia" pitchFamily="18" charset="0"/>
              </a:rPr>
              <a:t> </a:t>
            </a:r>
            <a:r>
              <a:rPr lang="de-DE" sz="1200" dirty="0" err="1" smtClean="0">
                <a:latin typeface="Georgia" pitchFamily="18" charset="0"/>
              </a:rPr>
              <a:t>portals</a:t>
            </a:r>
            <a:r>
              <a:rPr lang="de-DE" sz="1200" dirty="0" smtClean="0">
                <a:latin typeface="Georgia" pitchFamily="18" charset="0"/>
              </a:rPr>
              <a:t>’(Vertrag </a:t>
            </a:r>
            <a:r>
              <a:rPr lang="de-DE" sz="1200" dirty="0" err="1" smtClean="0">
                <a:latin typeface="Georgia" pitchFamily="18" charset="0"/>
              </a:rPr>
              <a:t>No</a:t>
            </a:r>
            <a:r>
              <a:rPr lang="de-DE" sz="1200" dirty="0" smtClean="0">
                <a:latin typeface="Georgia" pitchFamily="18" charset="0"/>
              </a:rPr>
              <a:t>. 30-CE-0530965/00-17).</a:t>
            </a:r>
          </a:p>
          <a:p>
            <a:endParaRPr lang="de-DE"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Der Metadaten-Lebenszyklus</a:t>
            </a:r>
            <a:r>
              <a:rPr lang="en-GB" sz="8800" i="0" smtClean="0">
                <a:solidFill>
                  <a:schemeClr val="accent1"/>
                </a:solidFill>
                <a:latin typeface="Bradley Hand ITC" pitchFamily="66" charset="0"/>
              </a:rPr>
              <a:t/>
            </a:r>
            <a:br>
              <a:rPr lang="en-GB" sz="8800" i="0" smtClean="0">
                <a:solidFill>
                  <a:schemeClr val="accent1"/>
                </a:solidFill>
                <a:latin typeface="Bradley Hand ITC" pitchFamily="66" charset="0"/>
              </a:rPr>
            </a:br>
            <a:r>
              <a:rPr lang="en-GB" b="0" smtClean="0"/>
              <a:t>Erstellung, Pflege, Aktualisierung, Speicherung, Veröffentlichung von Metadaten und der Umgang mit Datenlöschung </a:t>
            </a:r>
            <a:br>
              <a:rPr lang="en-GB" b="0" smtClean="0"/>
            </a:br>
            <a:endParaRPr lang="en-GB" b="0" smtClean="0">
              <a:solidFill>
                <a:schemeClr val="accent1"/>
              </a:solidFill>
            </a:endParaRPr>
          </a:p>
        </p:txBody>
      </p:sp>
      <p:sp>
        <p:nvSpPr>
          <p:cNvPr id="31747"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B863004-8098-41B0-B7B7-D5273A48159C}" type="slidenum">
              <a:rPr lang="en-GB" smtClean="0"/>
              <a:pPr fontAlgn="base">
                <a:spcBef>
                  <a:spcPct val="0"/>
                </a:spcBef>
                <a:spcAft>
                  <a:spcPct val="0"/>
                </a:spcAft>
              </a:pPr>
              <a:t>20</a:t>
            </a:fld>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539750" y="685800"/>
            <a:ext cx="8070850" cy="914400"/>
          </a:xfrm>
        </p:spPr>
        <p:txBody>
          <a:bodyPr/>
          <a:lstStyle/>
          <a:p>
            <a:pPr eaLnBrk="1" hangingPunct="1"/>
            <a:r>
              <a:rPr lang="en-GB" smtClean="0"/>
              <a:t>Das Erstellen Ihrer Metadaten</a:t>
            </a:r>
          </a:p>
        </p:txBody>
      </p:sp>
      <p:sp>
        <p:nvSpPr>
          <p:cNvPr id="32771" name="2 Marcador de contenido"/>
          <p:cNvSpPr>
            <a:spLocks noGrp="1"/>
          </p:cNvSpPr>
          <p:nvPr>
            <p:ph sz="quarter" idx="15"/>
          </p:nvPr>
        </p:nvSpPr>
        <p:spPr>
          <a:xfrm>
            <a:off x="533400" y="1484313"/>
            <a:ext cx="8077200" cy="4824412"/>
          </a:xfrm>
        </p:spPr>
        <p:txBody>
          <a:bodyPr/>
          <a:lstStyle/>
          <a:p>
            <a:pPr eaLnBrk="1" hangingPunct="1">
              <a:lnSpc>
                <a:spcPct val="80000"/>
              </a:lnSpc>
            </a:pPr>
            <a:r>
              <a:rPr lang="de-DE" sz="1800" i="1" smtClean="0">
                <a:solidFill>
                  <a:schemeClr val="accent1"/>
                </a:solidFill>
              </a:rPr>
              <a:t>Metadaten Erstellung kann durch (semi-)automatische Prozesse unterstützt </a:t>
            </a:r>
            <a:r>
              <a:rPr lang="de-DE" sz="1800" i="1" smtClean="0">
                <a:solidFill>
                  <a:srgbClr val="C00000"/>
                </a:solidFill>
              </a:rPr>
              <a:t>werden.</a:t>
            </a:r>
          </a:p>
          <a:p>
            <a:pPr lvl="1" eaLnBrk="1" hangingPunct="1">
              <a:lnSpc>
                <a:spcPct val="80000"/>
              </a:lnSpc>
            </a:pPr>
            <a:r>
              <a:rPr lang="de-DE" sz="1800" i="1" smtClean="0"/>
              <a:t>Dokumenteigenschaften, in (Office)-Tools generiert, z.B. Erstellungsdatum.</a:t>
            </a:r>
          </a:p>
          <a:p>
            <a:pPr lvl="1" eaLnBrk="1" hangingPunct="1">
              <a:lnSpc>
                <a:spcPct val="80000"/>
              </a:lnSpc>
            </a:pPr>
            <a:r>
              <a:rPr lang="de-DE" sz="1800" i="1" smtClean="0"/>
              <a:t>Räumliche und zeitliche Information, erfasst von Kameras, Sensoren ...</a:t>
            </a:r>
          </a:p>
          <a:p>
            <a:pPr lvl="1" eaLnBrk="1" hangingPunct="1">
              <a:lnSpc>
                <a:spcPct val="80000"/>
              </a:lnSpc>
            </a:pPr>
            <a:r>
              <a:rPr lang="de-DE" sz="1800" i="1" smtClean="0"/>
              <a:t>Information aus Publikationsworkflow, z.B. der Speicherort der Datei oder URL</a:t>
            </a:r>
          </a:p>
          <a:p>
            <a:pPr lvl="1" eaLnBrk="1" hangingPunct="1">
              <a:lnSpc>
                <a:spcPct val="80000"/>
              </a:lnSpc>
              <a:buFont typeface="Georgia" pitchFamily="18" charset="0"/>
              <a:buNone/>
            </a:pPr>
            <a:endParaRPr lang="de-DE" sz="1800" smtClean="0">
              <a:solidFill>
                <a:schemeClr val="folHlink"/>
              </a:solidFill>
            </a:endParaRPr>
          </a:p>
          <a:p>
            <a:pPr eaLnBrk="1" hangingPunct="1">
              <a:lnSpc>
                <a:spcPct val="80000"/>
              </a:lnSpc>
            </a:pPr>
            <a:r>
              <a:rPr lang="de-DE" sz="1800" i="1" smtClean="0">
                <a:solidFill>
                  <a:schemeClr val="accent1"/>
                </a:solidFill>
              </a:rPr>
              <a:t>Allerdings erfordern andere Eigenschaften menschlichen Eingriff</a:t>
            </a:r>
            <a:r>
              <a:rPr lang="de-DE" sz="1800" smtClean="0"/>
              <a:t>:</a:t>
            </a:r>
          </a:p>
          <a:p>
            <a:pPr lvl="1" eaLnBrk="1" hangingPunct="1">
              <a:lnSpc>
                <a:spcPct val="80000"/>
              </a:lnSpc>
            </a:pPr>
            <a:r>
              <a:rPr lang="de-DE" sz="1800" smtClean="0"/>
              <a:t>Was ist die Ressource (z.B. Verknüpfung zu einem Fachvokabular)?</a:t>
            </a:r>
          </a:p>
          <a:p>
            <a:pPr lvl="1" eaLnBrk="1" hangingPunct="1">
              <a:lnSpc>
                <a:spcPct val="80000"/>
              </a:lnSpc>
            </a:pPr>
            <a:r>
              <a:rPr lang="de-DE" sz="1800" smtClean="0"/>
              <a:t>Wie kann die Ressource verwendet werden (z.B. Verknüpfung zu einer Lizenz)?</a:t>
            </a:r>
          </a:p>
          <a:p>
            <a:pPr lvl="1" eaLnBrk="1" hangingPunct="1">
              <a:lnSpc>
                <a:spcPct val="80000"/>
              </a:lnSpc>
            </a:pPr>
            <a:r>
              <a:rPr lang="de-DE" sz="1800" smtClean="0"/>
              <a:t>Wo kann ich weitere Informationen über diese Ressource finden (z.B. Verknüpfung zu einer Website oder Dokumentation, die die Ressource beschreibt)?</a:t>
            </a:r>
          </a:p>
          <a:p>
            <a:pPr lvl="1" eaLnBrk="1" hangingPunct="1">
              <a:lnSpc>
                <a:spcPct val="80000"/>
              </a:lnSpc>
            </a:pPr>
            <a:r>
              <a:rPr lang="de-DE" sz="1800" smtClean="0"/>
              <a:t>Wie kann hochwertige Information eingeschlossen werden?</a:t>
            </a:r>
          </a:p>
          <a:p>
            <a:pPr eaLnBrk="1" hangingPunct="1">
              <a:lnSpc>
                <a:spcPct val="80000"/>
              </a:lnSpc>
            </a:pPr>
            <a:endParaRPr lang="de-DE" sz="1700" smtClean="0"/>
          </a:p>
        </p:txBody>
      </p:sp>
      <p:sp>
        <p:nvSpPr>
          <p:cNvPr id="32772"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A2E77727-D4D7-44B2-9ECC-BA9CE281638B}" type="slidenum">
              <a:rPr lang="en-GB" smtClean="0"/>
              <a:pPr fontAlgn="base">
                <a:spcBef>
                  <a:spcPct val="0"/>
                </a:spcBef>
                <a:spcAft>
                  <a:spcPct val="0"/>
                </a:spcAft>
              </a:pPr>
              <a:t>21</a:t>
            </a:fld>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539750" y="685800"/>
            <a:ext cx="8070850" cy="914400"/>
          </a:xfrm>
        </p:spPr>
        <p:txBody>
          <a:bodyPr/>
          <a:lstStyle/>
          <a:p>
            <a:pPr eaLnBrk="1" hangingPunct="1"/>
            <a:r>
              <a:rPr lang="en-GB" smtClean="0"/>
              <a:t>Das Pflegen Ihrer Metadaten</a:t>
            </a:r>
          </a:p>
        </p:txBody>
      </p:sp>
      <p:sp>
        <p:nvSpPr>
          <p:cNvPr id="33795" name="2 Marcador de contenido"/>
          <p:cNvSpPr>
            <a:spLocks noGrp="1"/>
          </p:cNvSpPr>
          <p:nvPr>
            <p:ph sz="quarter" idx="15"/>
          </p:nvPr>
        </p:nvSpPr>
        <p:spPr/>
        <p:txBody>
          <a:bodyPr/>
          <a:lstStyle/>
          <a:p>
            <a:pPr eaLnBrk="1" hangingPunct="1"/>
            <a:r>
              <a:rPr lang="de-DE" i="1" smtClean="0">
                <a:solidFill>
                  <a:schemeClr val="accent1"/>
                </a:solidFill>
              </a:rPr>
              <a:t>Ansätze für die Pflege von Metadaten müssen für den Datentyp, der veröffentlicht wird,  geeignet sein.</a:t>
            </a:r>
          </a:p>
          <a:p>
            <a:pPr eaLnBrk="1" hangingPunct="1"/>
            <a:endParaRPr lang="de-DE" i="1" smtClean="0">
              <a:solidFill>
                <a:schemeClr val="accent1"/>
              </a:solidFill>
            </a:endParaRPr>
          </a:p>
          <a:p>
            <a:pPr lvl="1" eaLnBrk="1" hangingPunct="1"/>
            <a:r>
              <a:rPr lang="de-DE" smtClean="0"/>
              <a:t>Wenn die </a:t>
            </a:r>
            <a:r>
              <a:rPr lang="de-DE" b="1" smtClean="0"/>
              <a:t>Daten</a:t>
            </a:r>
            <a:r>
              <a:rPr lang="de-DE" smtClean="0"/>
              <a:t> sich nicht </a:t>
            </a:r>
            <a:r>
              <a:rPr lang="de-DE" b="1" smtClean="0"/>
              <a:t>ändern</a:t>
            </a:r>
            <a:r>
              <a:rPr lang="de-DE" smtClean="0"/>
              <a:t>, können </a:t>
            </a:r>
            <a:r>
              <a:rPr lang="de-DE" b="1" smtClean="0"/>
              <a:t>Metadaten</a:t>
            </a:r>
            <a:r>
              <a:rPr lang="de-DE" smtClean="0"/>
              <a:t> relativ </a:t>
            </a:r>
            <a:r>
              <a:rPr lang="de-DE" b="1" smtClean="0"/>
              <a:t>stabil </a:t>
            </a:r>
            <a:r>
              <a:rPr lang="de-DE" smtClean="0"/>
              <a:t>sein. Änderungen (Massenumwandlung) können offline stattfinden, wenn nötig.</a:t>
            </a:r>
          </a:p>
          <a:p>
            <a:pPr lvl="1" eaLnBrk="1" hangingPunct="1"/>
            <a:r>
              <a:rPr lang="de-DE" smtClean="0"/>
              <a:t>Wenn </a:t>
            </a:r>
            <a:r>
              <a:rPr lang="de-DE" b="1" smtClean="0"/>
              <a:t>Daten </a:t>
            </a:r>
            <a:r>
              <a:rPr lang="de-DE" smtClean="0"/>
              <a:t>sich</a:t>
            </a:r>
            <a:r>
              <a:rPr lang="de-DE" b="1" smtClean="0"/>
              <a:t> häufig ändern </a:t>
            </a:r>
            <a:r>
              <a:rPr lang="de-DE" smtClean="0"/>
              <a:t>(z.B. Echtzeitsensorendaten), müssen </a:t>
            </a:r>
            <a:r>
              <a:rPr lang="de-DE" b="1" smtClean="0"/>
              <a:t>Metadaten</a:t>
            </a:r>
            <a:r>
              <a:rPr lang="de-DE" smtClean="0"/>
              <a:t> mit dem Datenworkflow eng gekoppelt und </a:t>
            </a:r>
            <a:r>
              <a:rPr lang="de-DE" b="1" smtClean="0"/>
              <a:t>Änderungen </a:t>
            </a:r>
            <a:r>
              <a:rPr lang="de-DE" smtClean="0"/>
              <a:t>praktisch </a:t>
            </a:r>
            <a:r>
              <a:rPr lang="de-DE" b="1" smtClean="0"/>
              <a:t>unmittelbar </a:t>
            </a:r>
            <a:r>
              <a:rPr lang="de-DE" smtClean="0"/>
              <a:t>sein.</a:t>
            </a:r>
            <a:endParaRPr lang="de-DE" b="1" smtClean="0"/>
          </a:p>
          <a:p>
            <a:pPr lvl="1" eaLnBrk="1" hangingPunct="1"/>
            <a:endParaRPr lang="de-DE" smtClean="0"/>
          </a:p>
        </p:txBody>
      </p:sp>
      <p:sp>
        <p:nvSpPr>
          <p:cNvPr id="33796"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D93D0D4-5E7F-4521-9895-04EEF74154A1}" type="slidenum">
              <a:rPr lang="en-GB" smtClean="0"/>
              <a:pPr fontAlgn="base">
                <a:spcBef>
                  <a:spcPct val="0"/>
                </a:spcBef>
                <a:spcAft>
                  <a:spcPct val="0"/>
                </a:spcAft>
              </a:pPr>
              <a:t>22</a:t>
            </a:fld>
            <a:endParaRPr lang="en-GB"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539750" y="685800"/>
            <a:ext cx="8070850" cy="914400"/>
          </a:xfrm>
        </p:spPr>
        <p:txBody>
          <a:bodyPr/>
          <a:lstStyle/>
          <a:p>
            <a:pPr eaLnBrk="1" hangingPunct="1"/>
            <a:r>
              <a:rPr lang="de-DE" smtClean="0"/>
              <a:t>Das Aktualisieren Ihrer Metadaten –Änderungen planen</a:t>
            </a:r>
          </a:p>
        </p:txBody>
      </p:sp>
      <p:sp>
        <p:nvSpPr>
          <p:cNvPr id="34819" name="Content Placeholder 2"/>
          <p:cNvSpPr>
            <a:spLocks noGrp="1"/>
          </p:cNvSpPr>
          <p:nvPr>
            <p:ph sz="quarter" idx="15"/>
          </p:nvPr>
        </p:nvSpPr>
        <p:spPr/>
        <p:txBody>
          <a:bodyPr/>
          <a:lstStyle/>
          <a:p>
            <a:pPr eaLnBrk="1" hangingPunct="1"/>
            <a:r>
              <a:rPr lang="de-DE" i="1" smtClean="0">
                <a:solidFill>
                  <a:schemeClr val="accent1"/>
                </a:solidFill>
              </a:rPr>
              <a:t>Metadaten stehen in einem globalen Kontext, der ständig Änderungen ausgesetzt ist!</a:t>
            </a:r>
          </a:p>
          <a:p>
            <a:pPr lvl="1" eaLnBrk="1" hangingPunct="1"/>
            <a:r>
              <a:rPr lang="de-DE" sz="1800" b="1" smtClean="0"/>
              <a:t>Organisation</a:t>
            </a:r>
            <a:r>
              <a:rPr lang="de-DE" sz="1800" smtClean="0"/>
              <a:t> – Abteilungen werden gebildet, mit anderen zusammengeführt, Verantwortlichkeiten werden weitergegeben.</a:t>
            </a:r>
          </a:p>
          <a:p>
            <a:pPr lvl="1" eaLnBrk="1" hangingPunct="1"/>
            <a:r>
              <a:rPr lang="de-DE" sz="1800" b="1" smtClean="0"/>
              <a:t>Die Verwendung der Daten </a:t>
            </a:r>
            <a:r>
              <a:rPr lang="de-DE" sz="1800" smtClean="0"/>
              <a:t>– rund um die Daten entstehen neue Anwendungen.</a:t>
            </a:r>
          </a:p>
          <a:p>
            <a:pPr lvl="1" eaLnBrk="1" hangingPunct="1"/>
            <a:r>
              <a:rPr lang="de-DE" sz="1800" b="1" smtClean="0"/>
              <a:t>Referenzdaten</a:t>
            </a:r>
            <a:r>
              <a:rPr lang="de-DE" sz="1800" smtClean="0"/>
              <a:t> – kontrolliertes Vokabulare werden entwickelt und miteinander verknüpft.</a:t>
            </a:r>
          </a:p>
          <a:p>
            <a:pPr lvl="1" eaLnBrk="1" hangingPunct="1"/>
            <a:r>
              <a:rPr lang="de-DE" sz="1800" b="1" smtClean="0"/>
              <a:t>Datenstandards und Technologien </a:t>
            </a:r>
            <a:r>
              <a:rPr lang="de-DE" sz="1800" smtClean="0"/>
              <a:t>– Der Lebenszyklus  von Technologien wird immer kürzer; wie wird das Web von morgen sein? </a:t>
            </a:r>
          </a:p>
          <a:p>
            <a:pPr lvl="1" eaLnBrk="1" hangingPunct="1"/>
            <a:r>
              <a:rPr lang="de-DE" sz="1800" b="1" smtClean="0"/>
              <a:t>Werkzeuge und Systeme </a:t>
            </a:r>
            <a:r>
              <a:rPr lang="de-DE" sz="1800" smtClean="0"/>
              <a:t>– die Entwicklung von Speicher, Bandbreite, Mobile...</a:t>
            </a:r>
            <a:endParaRPr lang="de-DE" smtClean="0"/>
          </a:p>
          <a:p>
            <a:pPr lvl="1" eaLnBrk="1" hangingPunct="1">
              <a:buFont typeface="Georgia" pitchFamily="18" charset="0"/>
              <a:buNone/>
            </a:pPr>
            <a:r>
              <a:rPr lang="de-DE" i="1" smtClean="0">
                <a:solidFill>
                  <a:schemeClr val="accent1"/>
                </a:solidFill>
              </a:rPr>
              <a:t>Metadaten sollten so aktuell wie möglich gehalten werden, wobei die verfügbare Zeit und das Budget berücksichtigt werden sollten.</a:t>
            </a:r>
          </a:p>
        </p:txBody>
      </p:sp>
      <p:sp>
        <p:nvSpPr>
          <p:cNvPr id="3482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DB1C5672-095A-4D1D-B55D-270B2137F442}" type="slidenum">
              <a:rPr lang="en-GB" smtClean="0"/>
              <a:pPr fontAlgn="base">
                <a:spcBef>
                  <a:spcPct val="0"/>
                </a:spcBef>
                <a:spcAft>
                  <a:spcPct val="0"/>
                </a:spcAft>
              </a:pPr>
              <a:t>23</a:t>
            </a:fld>
            <a:endParaRPr lang="en-GB"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1 Título"/>
          <p:cNvSpPr>
            <a:spLocks noGrp="1"/>
          </p:cNvSpPr>
          <p:nvPr>
            <p:ph type="title"/>
          </p:nvPr>
        </p:nvSpPr>
        <p:spPr>
          <a:xfrm>
            <a:off x="539750" y="685800"/>
            <a:ext cx="8070850" cy="914400"/>
          </a:xfrm>
        </p:spPr>
        <p:txBody>
          <a:bodyPr/>
          <a:lstStyle/>
          <a:p>
            <a:pPr eaLnBrk="1" hangingPunct="1"/>
            <a:r>
              <a:rPr lang="en-GB" smtClean="0"/>
              <a:t>Speichern Sie Ihre Metadaten – was sind die Optionen?</a:t>
            </a:r>
          </a:p>
        </p:txBody>
      </p:sp>
      <p:sp>
        <p:nvSpPr>
          <p:cNvPr id="35843" name="2 Marcador de contenido"/>
          <p:cNvSpPr>
            <a:spLocks noGrp="1"/>
          </p:cNvSpPr>
          <p:nvPr>
            <p:ph sz="quarter" idx="15"/>
          </p:nvPr>
        </p:nvSpPr>
        <p:spPr>
          <a:xfrm>
            <a:off x="539750" y="1773238"/>
            <a:ext cx="8077200" cy="4419600"/>
          </a:xfrm>
        </p:spPr>
        <p:txBody>
          <a:bodyPr/>
          <a:lstStyle/>
          <a:p>
            <a:pPr marL="0" lvl="1" indent="0" eaLnBrk="1" hangingPunct="1">
              <a:buFont typeface="Georgia" pitchFamily="18" charset="0"/>
              <a:buNone/>
            </a:pPr>
            <a:r>
              <a:rPr lang="de-DE" i="1" smtClean="0">
                <a:solidFill>
                  <a:schemeClr val="accent1"/>
                </a:solidFill>
              </a:rPr>
              <a:t>Je nach Betriebserfordernissen können Metadaten in die Daten eingebettet oder gesondert von den Daten gespeichert werden. </a:t>
            </a:r>
          </a:p>
          <a:p>
            <a:pPr marL="0" lvl="1" indent="0" eaLnBrk="1" hangingPunct="1"/>
            <a:r>
              <a:rPr lang="de-DE" smtClean="0"/>
              <a:t>Die Einbettung der Metadaten in die Daten (z.B. Office Dokumente, MP3, JPG, RDF Daten) macht den Datenaustausch leichter.</a:t>
            </a:r>
          </a:p>
          <a:p>
            <a:pPr marL="0" lvl="1" indent="0" eaLnBrk="1" hangingPunct="1"/>
            <a:r>
              <a:rPr lang="de-DE" smtClean="0"/>
              <a:t>Die Trennung der Metadaten von den Daten (z.B. In einer Datenbank) mit Links zu den entsprechenden Dateien macht die Verwaltung einfacher.</a:t>
            </a:r>
          </a:p>
          <a:p>
            <a:pPr marL="0" lvl="1" indent="0" eaLnBrk="1" hangingPunct="1">
              <a:buFont typeface="Georgia" pitchFamily="18" charset="0"/>
              <a:buNone/>
            </a:pPr>
            <a:endParaRPr lang="de-DE" sz="1400" smtClean="0"/>
          </a:p>
          <a:p>
            <a:pPr marL="0" lvl="1" indent="0" eaLnBrk="1" hangingPunct="1">
              <a:buFont typeface="Georgia" pitchFamily="18" charset="0"/>
              <a:buNone/>
            </a:pPr>
            <a:r>
              <a:rPr lang="de-DE" smtClean="0"/>
              <a:t>Metadaten können in einer “</a:t>
            </a:r>
            <a:r>
              <a:rPr lang="de-DE" b="1" smtClean="0"/>
              <a:t>klassischen” relationalen Datenbank </a:t>
            </a:r>
            <a:r>
              <a:rPr lang="de-DE" smtClean="0"/>
              <a:t>oder einem </a:t>
            </a:r>
            <a:r>
              <a:rPr lang="de-DE" b="1" smtClean="0"/>
              <a:t>RDF Triple Speicher </a:t>
            </a:r>
            <a:r>
              <a:rPr lang="de-DE" smtClean="0"/>
              <a:t>gespeichert werden, dies hängt von der Verfügbarkeit von Werkzeugen und den Anforderungen an Leistung und Kapazität ab.</a:t>
            </a:r>
          </a:p>
          <a:p>
            <a:pPr marL="0" lvl="1" indent="0" eaLnBrk="1" hangingPunct="1">
              <a:buFont typeface="Georgia" pitchFamily="18" charset="0"/>
              <a:buNone/>
            </a:pPr>
            <a:endParaRPr lang="de-DE" smtClean="0"/>
          </a:p>
          <a:p>
            <a:pPr eaLnBrk="1" hangingPunct="1"/>
            <a:endParaRPr lang="de-DE" sz="2400" smtClean="0"/>
          </a:p>
        </p:txBody>
      </p:sp>
      <p:sp>
        <p:nvSpPr>
          <p:cNvPr id="35844"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211B0102-CA0D-4D90-8AC4-9DDDC4425666}" type="slidenum">
              <a:rPr lang="en-GB" smtClean="0"/>
              <a:pPr fontAlgn="base">
                <a:spcBef>
                  <a:spcPct val="0"/>
                </a:spcBef>
                <a:spcAft>
                  <a:spcPct val="0"/>
                </a:spcAft>
              </a:pPr>
              <a:t>24</a:t>
            </a:fld>
            <a:endParaRPr lang="en-GB"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539750" y="685800"/>
            <a:ext cx="8070850" cy="914400"/>
          </a:xfrm>
        </p:spPr>
        <p:txBody>
          <a:bodyPr/>
          <a:lstStyle/>
          <a:p>
            <a:pPr eaLnBrk="1" hangingPunct="1"/>
            <a:r>
              <a:rPr lang="de-DE" smtClean="0"/>
              <a:t>Das Löschen von Daten</a:t>
            </a:r>
          </a:p>
        </p:txBody>
      </p:sp>
      <p:sp>
        <p:nvSpPr>
          <p:cNvPr id="36867" name="2 Marcador de contenido"/>
          <p:cNvSpPr>
            <a:spLocks noGrp="1"/>
          </p:cNvSpPr>
          <p:nvPr>
            <p:ph sz="quarter" idx="15"/>
          </p:nvPr>
        </p:nvSpPr>
        <p:spPr/>
        <p:txBody>
          <a:bodyPr/>
          <a:lstStyle/>
          <a:p>
            <a:pPr eaLnBrk="1" hangingPunct="1"/>
            <a:r>
              <a:rPr lang="de-DE" i="1" smtClean="0">
                <a:solidFill>
                  <a:schemeClr val="accent1"/>
                </a:solidFill>
              </a:rPr>
              <a:t>In vielen Fällen müssen Metadaten sogar nach der Löschung der Daten, die sie beschreiben, erhalten bleiben.</a:t>
            </a:r>
          </a:p>
          <a:p>
            <a:pPr eaLnBrk="1" hangingPunct="1"/>
            <a:endParaRPr lang="de-DE" smtClean="0"/>
          </a:p>
          <a:p>
            <a:pPr eaLnBrk="1" hangingPunct="1"/>
            <a:r>
              <a:rPr lang="de-DE" sz="1800" b="1" smtClean="0"/>
              <a:t>Stilllegung oder Löschung </a:t>
            </a:r>
            <a:r>
              <a:rPr lang="de-DE" sz="1800" smtClean="0"/>
              <a:t>von Daten geschieht zum Beispiel:</a:t>
            </a:r>
          </a:p>
          <a:p>
            <a:pPr lvl="1" eaLnBrk="1" hangingPunct="1"/>
            <a:r>
              <a:rPr lang="de-DE" sz="1800" smtClean="0"/>
              <a:t>Wenn Daten nicht mehr erforderlich sind.</a:t>
            </a:r>
          </a:p>
          <a:p>
            <a:pPr lvl="1" eaLnBrk="1" hangingPunct="1"/>
            <a:r>
              <a:rPr lang="de-DE" sz="1800" smtClean="0"/>
              <a:t>Wenn Daten nicht mehr gültig sind.</a:t>
            </a:r>
          </a:p>
          <a:p>
            <a:pPr lvl="1" eaLnBrk="1" hangingPunct="1"/>
            <a:r>
              <a:rPr lang="de-DE" sz="1800" smtClean="0"/>
              <a:t>Wenn Daten falsch sind.</a:t>
            </a:r>
          </a:p>
          <a:p>
            <a:pPr lvl="1" eaLnBrk="1" hangingPunct="1"/>
            <a:r>
              <a:rPr lang="de-DE" sz="1800" smtClean="0"/>
              <a:t>Wenn Daten vom Eigentümer/Herausgeber abgezogen werden.</a:t>
            </a:r>
          </a:p>
          <a:p>
            <a:pPr eaLnBrk="1" hangingPunct="1"/>
            <a:endParaRPr lang="de-DE" sz="1800" smtClean="0"/>
          </a:p>
          <a:p>
            <a:pPr eaLnBrk="1" hangingPunct="1"/>
            <a:r>
              <a:rPr lang="de-DE" sz="1800" smtClean="0"/>
              <a:t>In diesem Fall sollten die Metadaten </a:t>
            </a:r>
            <a:r>
              <a:rPr lang="de-DE" sz="1800" b="1" smtClean="0"/>
              <a:t>Informationen enthalten</a:t>
            </a:r>
            <a:r>
              <a:rPr lang="de-DE" sz="1800" smtClean="0"/>
              <a:t>, dass die Daten </a:t>
            </a:r>
            <a:r>
              <a:rPr lang="de-DE" sz="1800" b="1" smtClean="0"/>
              <a:t>gelöscht</a:t>
            </a:r>
            <a:r>
              <a:rPr lang="de-DE" sz="1800" smtClean="0"/>
              <a:t> wurden, und wenn diese </a:t>
            </a:r>
            <a:r>
              <a:rPr lang="de-DE" sz="1800" b="1" smtClean="0"/>
              <a:t>archiviert</a:t>
            </a:r>
            <a:r>
              <a:rPr lang="de-DE" sz="1800" smtClean="0"/>
              <a:t> wurde, wie und wo eine </a:t>
            </a:r>
            <a:r>
              <a:rPr lang="de-DE" sz="1800" b="1" smtClean="0"/>
              <a:t>Archivierungskopie</a:t>
            </a:r>
            <a:r>
              <a:rPr lang="de-DE" sz="1800" smtClean="0"/>
              <a:t> </a:t>
            </a:r>
            <a:r>
              <a:rPr lang="de-DE" sz="1800" b="1" smtClean="0"/>
              <a:t>angefordert</a:t>
            </a:r>
            <a:r>
              <a:rPr lang="de-DE" sz="1800" smtClean="0"/>
              <a:t> werden kann</a:t>
            </a:r>
            <a:r>
              <a:rPr lang="de-DE" smtClean="0"/>
              <a:t>.</a:t>
            </a:r>
          </a:p>
        </p:txBody>
      </p:sp>
      <p:sp>
        <p:nvSpPr>
          <p:cNvPr id="36868"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C82AF60-68E0-41CD-AA2A-FA394DCEE0D0}" type="slidenum">
              <a:rPr lang="en-GB" smtClean="0"/>
              <a:pPr fontAlgn="base">
                <a:spcBef>
                  <a:spcPct val="0"/>
                </a:spcBef>
                <a:spcAft>
                  <a:spcPct val="0"/>
                </a:spcAft>
              </a:pPr>
              <a:t>25</a:t>
            </a:fld>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539750" y="685800"/>
            <a:ext cx="8070850" cy="914400"/>
          </a:xfrm>
        </p:spPr>
        <p:txBody>
          <a:bodyPr/>
          <a:lstStyle/>
          <a:p>
            <a:pPr eaLnBrk="1" hangingPunct="1"/>
            <a:r>
              <a:rPr lang="de-DE" smtClean="0"/>
              <a:t>Veröffentlichung von Metadaten – Welche Optionen haben Sie?</a:t>
            </a:r>
          </a:p>
        </p:txBody>
      </p:sp>
      <p:sp>
        <p:nvSpPr>
          <p:cNvPr id="3" name="2 Marcador de contenido"/>
          <p:cNvSpPr>
            <a:spLocks noGrp="1"/>
          </p:cNvSpPr>
          <p:nvPr>
            <p:ph sz="quarter" idx="15"/>
          </p:nvPr>
        </p:nvSpPr>
        <p:spPr/>
        <p:txBody>
          <a:bodyPr rtlCol="0">
            <a:normAutofit fontScale="92500" lnSpcReduction="20000"/>
          </a:bodyPr>
          <a:lstStyle/>
          <a:p>
            <a:pPr marL="274320" lvl="1" indent="-274320" eaLnBrk="1" fontAlgn="auto" hangingPunct="1">
              <a:spcBef>
                <a:spcPts val="0"/>
              </a:spcBef>
              <a:defRPr/>
            </a:pPr>
            <a:r>
              <a:rPr lang="de-DE" dirty="0" smtClean="0"/>
              <a:t>‘Offene’ Veröffentlichung: direkter Zugang auf URIs:</a:t>
            </a:r>
          </a:p>
          <a:p>
            <a:pPr marL="548640" lvl="2" indent="-274320" eaLnBrk="1" fontAlgn="auto" hangingPunct="1">
              <a:spcBef>
                <a:spcPts val="0"/>
              </a:spcBef>
              <a:defRPr/>
            </a:pPr>
            <a:r>
              <a:rPr lang="de-DE" dirty="0" smtClean="0"/>
              <a:t>Dies ist die Option, die am meisten im Einklang mit der Vision von </a:t>
            </a:r>
            <a:r>
              <a:rPr lang="de-DE" dirty="0" err="1" smtClean="0"/>
              <a:t>Linked</a:t>
            </a:r>
            <a:r>
              <a:rPr lang="de-DE" dirty="0" smtClean="0"/>
              <a:t> Open Data steht. Sie ermöglicht das “der-Nase-nach”-Prinzip.</a:t>
            </a:r>
          </a:p>
          <a:p>
            <a:pPr marL="274320" lvl="1" indent="-274320" eaLnBrk="1" fontAlgn="auto" hangingPunct="1">
              <a:spcBef>
                <a:spcPts val="0"/>
              </a:spcBef>
              <a:defRPr/>
            </a:pPr>
            <a:r>
              <a:rPr lang="de-DE" dirty="0" smtClean="0"/>
              <a:t>Machen Sie Ihre Metadaten durch einen </a:t>
            </a:r>
            <a:r>
              <a:rPr lang="de-DE" b="1" dirty="0" smtClean="0"/>
              <a:t>SPARQL-Endpunkt </a:t>
            </a:r>
            <a:r>
              <a:rPr lang="de-DE" dirty="0" smtClean="0"/>
              <a:t>verfügbar:</a:t>
            </a:r>
            <a:endParaRPr lang="de-DE" b="1" dirty="0" smtClean="0"/>
          </a:p>
          <a:p>
            <a:pPr marL="548640" lvl="2" indent="-274320" eaLnBrk="1" fontAlgn="auto" hangingPunct="1">
              <a:spcBef>
                <a:spcPts val="0"/>
              </a:spcBef>
              <a:defRPr/>
            </a:pPr>
            <a:r>
              <a:rPr lang="de-DE" dirty="0" smtClean="0"/>
              <a:t>Dies ermöglicht, dass externe Systeme Anfragen zu einem RDF Tripel Speicher senden.</a:t>
            </a:r>
          </a:p>
          <a:p>
            <a:pPr marL="548640" lvl="2" indent="-274320" eaLnBrk="1" fontAlgn="auto" hangingPunct="1">
              <a:spcBef>
                <a:spcPts val="0"/>
              </a:spcBef>
              <a:defRPr/>
            </a:pPr>
            <a:r>
              <a:rPr lang="de-DE" dirty="0" smtClean="0"/>
              <a:t>Dies erfordert Kenntnisse über das in dem Tripel Speicher verwendete Schema.</a:t>
            </a:r>
          </a:p>
          <a:p>
            <a:pPr marL="274320" lvl="1" indent="-274320" eaLnBrk="1" fontAlgn="auto" hangingPunct="1">
              <a:spcBef>
                <a:spcPts val="0"/>
              </a:spcBef>
              <a:defRPr/>
            </a:pPr>
            <a:r>
              <a:rPr lang="de-DE" dirty="0" smtClean="0"/>
              <a:t>Verzögerte Veröffentlichung: Zugang zu exportierten Dateien in RDF</a:t>
            </a:r>
          </a:p>
          <a:p>
            <a:pPr marL="548640" lvl="2" indent="-274320" eaLnBrk="1" fontAlgn="auto" hangingPunct="1">
              <a:spcBef>
                <a:spcPts val="0"/>
              </a:spcBef>
              <a:defRPr/>
            </a:pPr>
            <a:r>
              <a:rPr lang="de-DE" dirty="0" smtClean="0"/>
              <a:t>Erzeugt durch die Umwandlung von Nicht-RDF-Daten in RDF-Daten.</a:t>
            </a:r>
          </a:p>
          <a:p>
            <a:pPr marL="548640" lvl="2" indent="-274320" eaLnBrk="1" fontAlgn="auto" hangingPunct="1">
              <a:spcBef>
                <a:spcPts val="0"/>
              </a:spcBef>
              <a:defRPr/>
            </a:pPr>
            <a:r>
              <a:rPr lang="de-DE" dirty="0" smtClean="0"/>
              <a:t>Ermöglicht das offline Herunterladen von Großvolumen und das Zwischenspeichern von Daten Sammlungen.</a:t>
            </a:r>
          </a:p>
          <a:p>
            <a:pPr marL="548640" lvl="2" indent="-274320" eaLnBrk="1" fontAlgn="auto" hangingPunct="1">
              <a:spcBef>
                <a:spcPts val="0"/>
              </a:spcBef>
              <a:defRPr/>
            </a:pPr>
            <a:r>
              <a:rPr lang="de-DE" dirty="0" smtClean="0"/>
              <a:t>Ermöglicht die Einführung einer Zugriffskontrolle.</a:t>
            </a:r>
          </a:p>
          <a:p>
            <a:pPr marL="274320" lvl="1" indent="-274320" eaLnBrk="1" fontAlgn="auto" hangingPunct="1">
              <a:spcBef>
                <a:spcPts val="0"/>
              </a:spcBef>
              <a:defRPr/>
            </a:pPr>
            <a:endParaRPr lang="de-DE" dirty="0"/>
          </a:p>
        </p:txBody>
      </p:sp>
      <p:sp>
        <p:nvSpPr>
          <p:cNvPr id="37892"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9AF337C9-CFC6-457B-AA40-9BEB29C2F5C3}" type="slidenum">
              <a:rPr lang="en-GB" smtClean="0"/>
              <a:pPr fontAlgn="base">
                <a:spcBef>
                  <a:spcPct val="0"/>
                </a:spcBef>
                <a:spcAft>
                  <a:spcPct val="0"/>
                </a:spcAft>
              </a:pPr>
              <a:t>26</a:t>
            </a:fld>
            <a:endParaRPr lang="en-GB" smtClean="0"/>
          </a:p>
        </p:txBody>
      </p:sp>
      <p:sp>
        <p:nvSpPr>
          <p:cNvPr id="5" name="Rectangle 4"/>
          <p:cNvSpPr/>
          <p:nvPr/>
        </p:nvSpPr>
        <p:spPr bwMode="ltGray">
          <a:xfrm>
            <a:off x="4787900" y="5876925"/>
            <a:ext cx="3168650" cy="64770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200" b="1" dirty="0" err="1">
                <a:solidFill>
                  <a:schemeClr val="tx1"/>
                </a:solidFill>
                <a:latin typeface="Georgia" pitchFamily="18" charset="0"/>
              </a:rPr>
              <a:t>Siehe</a:t>
            </a:r>
            <a:r>
              <a:rPr lang="en-GB" sz="1200" b="1" dirty="0">
                <a:solidFill>
                  <a:schemeClr val="tx1"/>
                </a:solidFill>
                <a:latin typeface="Georgia" pitchFamily="18" charset="0"/>
              </a:rPr>
              <a:t> </a:t>
            </a:r>
            <a:r>
              <a:rPr lang="en-GB" sz="1200" b="1" dirty="0" err="1">
                <a:solidFill>
                  <a:schemeClr val="tx1"/>
                </a:solidFill>
                <a:latin typeface="Georgia" pitchFamily="18" charset="0"/>
              </a:rPr>
              <a:t>auch</a:t>
            </a:r>
            <a:r>
              <a:rPr lang="en-GB" sz="1200" b="1" dirty="0">
                <a:solidFill>
                  <a:schemeClr val="tx1"/>
                </a:solidFill>
                <a:latin typeface="Georgia" pitchFamily="18" charset="0"/>
              </a:rPr>
              <a:t>:</a:t>
            </a:r>
          </a:p>
          <a:p>
            <a:pPr fontAlgn="auto">
              <a:spcBef>
                <a:spcPts val="0"/>
              </a:spcBef>
              <a:spcAft>
                <a:spcPts val="0"/>
              </a:spcAft>
              <a:defRPr/>
            </a:pPr>
            <a:r>
              <a:rPr lang="en-GB" sz="1200" dirty="0">
                <a:hlinkClick r:id="rId3"/>
              </a:rPr>
              <a:t>http://www.slideshare.net/OpenDataSupport/licence-your-data-metadata</a:t>
            </a:r>
            <a:r>
              <a:rPr lang="en-GB" sz="1200" dirty="0"/>
              <a:t> </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a:xfrm>
            <a:off x="539750" y="2133600"/>
            <a:ext cx="8070850" cy="914400"/>
          </a:xfrm>
        </p:spPr>
        <p:txBody>
          <a:bodyPr/>
          <a:lstStyle/>
          <a:p>
            <a:pPr eaLnBrk="1" hangingPunct="1"/>
            <a:r>
              <a:rPr lang="de-DE" sz="7200" i="0" smtClean="0">
                <a:solidFill>
                  <a:schemeClr val="accent1"/>
                </a:solidFill>
                <a:latin typeface="Bradley Hand ITC" pitchFamily="66" charset="0"/>
              </a:rPr>
              <a:t>Metadaten Qualität</a:t>
            </a:r>
            <a:r>
              <a:rPr lang="de-DE" sz="8800" i="0" smtClean="0">
                <a:solidFill>
                  <a:schemeClr val="accent1"/>
                </a:solidFill>
                <a:latin typeface="Bradley Hand ITC" pitchFamily="66" charset="0"/>
              </a:rPr>
              <a:t/>
            </a:r>
            <a:br>
              <a:rPr lang="de-DE" sz="8800" i="0" smtClean="0">
                <a:solidFill>
                  <a:schemeClr val="accent1"/>
                </a:solidFill>
                <a:latin typeface="Bradley Hand ITC" pitchFamily="66" charset="0"/>
              </a:rPr>
            </a:br>
            <a:r>
              <a:rPr lang="de-DE" b="0" smtClean="0"/>
              <a:t>Die Qualität und Vollständigkeit der Metadaten-Beschreibung Ihrer Datensätze, haben einen direkten Einfluss auf ihre Auffindbarkeit und Weiterverwendung.</a:t>
            </a:r>
            <a:br>
              <a:rPr lang="de-DE" b="0" smtClean="0"/>
            </a:br>
            <a:endParaRPr lang="de-DE" b="0" smtClean="0">
              <a:solidFill>
                <a:schemeClr val="accent1"/>
              </a:solidFill>
            </a:endParaRPr>
          </a:p>
        </p:txBody>
      </p:sp>
      <p:sp>
        <p:nvSpPr>
          <p:cNvPr id="38915"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C2497AB-F3C0-4686-979B-A5EC926EEA40}" type="slidenum">
              <a:rPr lang="en-GB" smtClean="0"/>
              <a:pPr fontAlgn="base">
                <a:spcBef>
                  <a:spcPct val="0"/>
                </a:spcBef>
                <a:spcAft>
                  <a:spcPct val="0"/>
                </a:spcAft>
              </a:pPr>
              <a:t>27</a:t>
            </a:fld>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9750" y="685800"/>
            <a:ext cx="8070850" cy="914400"/>
          </a:xfrm>
        </p:spPr>
        <p:txBody>
          <a:bodyPr/>
          <a:lstStyle/>
          <a:p>
            <a:pPr eaLnBrk="1" hangingPunct="1"/>
            <a:r>
              <a:rPr lang="de-DE" smtClean="0"/>
              <a:t>Bei der Metadaten Qualität geht es um... (1/3)</a:t>
            </a:r>
          </a:p>
        </p:txBody>
      </p:sp>
      <p:sp>
        <p:nvSpPr>
          <p:cNvPr id="39939" name="Content Placeholder 3"/>
          <p:cNvSpPr>
            <a:spLocks noGrp="1"/>
          </p:cNvSpPr>
          <p:nvPr>
            <p:ph sz="quarter" idx="15"/>
          </p:nvPr>
        </p:nvSpPr>
        <p:spPr>
          <a:xfrm>
            <a:off x="539750" y="1484313"/>
            <a:ext cx="8077200" cy="4419600"/>
          </a:xfrm>
        </p:spPr>
        <p:txBody>
          <a:bodyPr/>
          <a:lstStyle/>
          <a:p>
            <a:pPr lvl="1" eaLnBrk="1" hangingPunct="1"/>
            <a:r>
              <a:rPr lang="de-DE" smtClean="0"/>
              <a:t>Die </a:t>
            </a:r>
            <a:r>
              <a:rPr lang="de-DE" b="1" smtClean="0"/>
              <a:t>Genauigkeit</a:t>
            </a:r>
            <a:r>
              <a:rPr lang="de-DE" smtClean="0"/>
              <a:t> Ihrer Metadaten: Werden die Eigenschaften der Ressourcen richtig wiedergegeben?</a:t>
            </a:r>
          </a:p>
          <a:p>
            <a:pPr lvl="2" eaLnBrk="1" hangingPunct="1"/>
            <a:r>
              <a:rPr lang="de-DE" sz="1800" i="1" smtClean="0"/>
              <a:t>Wenn man z.B. den richtigen Titel, die richtige Lizenz, den richtigen Herausgeber angibt, ermöglicht dies den Benutzern, diejenigen Ressourcen zu entdecken, die sie brauchen. </a:t>
            </a:r>
            <a:endParaRPr lang="de-DE" i="1" smtClean="0"/>
          </a:p>
          <a:p>
            <a:pPr lvl="1" eaLnBrk="1" hangingPunct="1"/>
            <a:r>
              <a:rPr lang="de-DE" smtClean="0"/>
              <a:t>Die </a:t>
            </a:r>
            <a:r>
              <a:rPr lang="de-DE" b="1" smtClean="0"/>
              <a:t>Verfügbarkeit </a:t>
            </a:r>
            <a:r>
              <a:rPr lang="de-DE" smtClean="0"/>
              <a:t>Ihrer Metadaten: Kann man jetzt und in Zukunft auf die Metadaten zugreifen?</a:t>
            </a:r>
          </a:p>
          <a:p>
            <a:pPr lvl="2" eaLnBrk="1" hangingPunct="1"/>
            <a:r>
              <a:rPr lang="de-DE" sz="1800" i="1" smtClean="0"/>
              <a:t>z.B. sie für das Katalogisieren und Herunterladen verfügbar machen und sie einem regelmäßigen Backup-Prozess unterziehen. </a:t>
            </a:r>
          </a:p>
          <a:p>
            <a:pPr lvl="1" eaLnBrk="1" hangingPunct="1"/>
            <a:r>
              <a:rPr lang="de-DE" smtClean="0"/>
              <a:t>Die </a:t>
            </a:r>
            <a:r>
              <a:rPr lang="de-DE" b="1" smtClean="0"/>
              <a:t>Vollständigkeit </a:t>
            </a:r>
            <a:r>
              <a:rPr lang="de-DE" smtClean="0"/>
              <a:t>Ihrer Metadaten; Sind alle relevanten Eigenschaften der Ressource genannt (soweit praktisch und wirtschaftlich möglich und für die Anwendung notwendig)?</a:t>
            </a:r>
          </a:p>
          <a:p>
            <a:pPr lvl="2" eaLnBrk="1" hangingPunct="1"/>
            <a:r>
              <a:rPr lang="de-DE" sz="1800" i="1" smtClean="0"/>
              <a:t>z.B. Angabe der Lizenz, die die Weiterverwendung regelt oder das Format der Verteilung, das Filter auf solche Aspekte ermöglicht.</a:t>
            </a:r>
            <a:endParaRPr lang="de-DE" i="1" smtClean="0"/>
          </a:p>
          <a:p>
            <a:pPr lvl="1" eaLnBrk="1" hangingPunct="1"/>
            <a:endParaRPr lang="de-DE" i="1" smtClean="0"/>
          </a:p>
        </p:txBody>
      </p:sp>
      <p:sp>
        <p:nvSpPr>
          <p:cNvPr id="39940"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315DB29B-5411-495B-92AD-1C3C968AC892}" type="slidenum">
              <a:rPr lang="en-GB" smtClean="0"/>
              <a:pPr fontAlgn="base">
                <a:spcBef>
                  <a:spcPct val="0"/>
                </a:spcBef>
                <a:spcAft>
                  <a:spcPct val="0"/>
                </a:spcAft>
              </a:pPr>
              <a:t>28</a:t>
            </a:fld>
            <a:endParaRPr lang="en-GB" smtClean="0"/>
          </a:p>
        </p:txBody>
      </p:sp>
      <p:sp>
        <p:nvSpPr>
          <p:cNvPr id="5" name="Rectangle 4"/>
          <p:cNvSpPr/>
          <p:nvPr/>
        </p:nvSpPr>
        <p:spPr bwMode="ltGray">
          <a:xfrm>
            <a:off x="3348038" y="6237288"/>
            <a:ext cx="4679950" cy="43180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200" b="1" dirty="0" err="1">
                <a:solidFill>
                  <a:schemeClr val="tx1"/>
                </a:solidFill>
                <a:latin typeface="Georgia" pitchFamily="18" charset="0"/>
              </a:rPr>
              <a:t>Siehe</a:t>
            </a:r>
            <a:r>
              <a:rPr lang="en-GB" sz="1200" b="1" dirty="0">
                <a:solidFill>
                  <a:schemeClr val="tx1"/>
                </a:solidFill>
                <a:latin typeface="Georgia" pitchFamily="18" charset="0"/>
              </a:rPr>
              <a:t> </a:t>
            </a:r>
            <a:r>
              <a:rPr lang="en-GB" sz="1200" b="1" dirty="0" err="1">
                <a:solidFill>
                  <a:schemeClr val="tx1"/>
                </a:solidFill>
                <a:latin typeface="Georgia" pitchFamily="18" charset="0"/>
              </a:rPr>
              <a:t>auch</a:t>
            </a:r>
            <a:r>
              <a:rPr lang="en-GB" sz="1200" b="1" dirty="0">
                <a:solidFill>
                  <a:schemeClr val="tx1"/>
                </a:solidFill>
                <a:latin typeface="Georgia" pitchFamily="18" charset="0"/>
              </a:rPr>
              <a:t>:</a:t>
            </a:r>
          </a:p>
          <a:p>
            <a:pPr fontAlgn="auto">
              <a:spcBef>
                <a:spcPts val="0"/>
              </a:spcBef>
              <a:spcAft>
                <a:spcPts val="0"/>
              </a:spcAft>
              <a:defRPr/>
            </a:pPr>
            <a:r>
              <a:rPr lang="en-GB" sz="1200" dirty="0">
                <a:hlinkClick r:id="rId3"/>
              </a:rPr>
              <a:t>http://www.slideshare.net/OpenDataSupport/open-data-quality</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9750" y="685800"/>
            <a:ext cx="8070850" cy="914400"/>
          </a:xfrm>
        </p:spPr>
        <p:txBody>
          <a:bodyPr/>
          <a:lstStyle/>
          <a:p>
            <a:pPr eaLnBrk="1" hangingPunct="1"/>
            <a:r>
              <a:rPr lang="de-DE" smtClean="0"/>
              <a:t>Bei der Metadaten Qualität geht es um... (2/3)</a:t>
            </a:r>
          </a:p>
        </p:txBody>
      </p:sp>
      <p:sp>
        <p:nvSpPr>
          <p:cNvPr id="3" name="Content Placeholder 2"/>
          <p:cNvSpPr>
            <a:spLocks noGrp="1"/>
          </p:cNvSpPr>
          <p:nvPr>
            <p:ph sz="quarter" idx="15"/>
          </p:nvPr>
        </p:nvSpPr>
        <p:spPr/>
        <p:txBody>
          <a:bodyPr rtlCol="0">
            <a:noAutofit/>
          </a:bodyPr>
          <a:lstStyle/>
          <a:p>
            <a:pPr marL="274320" lvl="1" indent="-274320" eaLnBrk="1" fontAlgn="auto" hangingPunct="1">
              <a:spcBef>
                <a:spcPts val="0"/>
              </a:spcBef>
              <a:defRPr/>
            </a:pPr>
            <a:r>
              <a:rPr lang="de-DE" dirty="0" smtClean="0"/>
              <a:t>Die </a:t>
            </a:r>
            <a:r>
              <a:rPr lang="de-DE" b="1" dirty="0" smtClean="0"/>
              <a:t>Konformität</a:t>
            </a:r>
            <a:r>
              <a:rPr lang="de-DE" dirty="0" smtClean="0"/>
              <a:t> Ihrer Metadaten mit anerkannten Standards: Stimmen die Metadaten mit spezifischen Metadaten-Standards oder einem Anwendungsprofil überein?</a:t>
            </a:r>
          </a:p>
          <a:p>
            <a:pPr marL="548640" lvl="2" indent="-274320" eaLnBrk="1" fontAlgn="auto" hangingPunct="1">
              <a:spcBef>
                <a:spcPts val="0"/>
              </a:spcBef>
              <a:defRPr/>
            </a:pPr>
            <a:r>
              <a:rPr lang="de-DE" sz="1800" i="1" dirty="0" smtClean="0"/>
              <a:t>z.B. Die Konformität der Beschreibung eines Datensatz mit dem DCAT-AP</a:t>
            </a:r>
            <a:r>
              <a:rPr lang="de-DE" sz="1800" i="1" dirty="0" smtClean="0"/>
              <a:t>.</a:t>
            </a:r>
            <a:endParaRPr lang="de-DE" i="1" dirty="0" smtClean="0"/>
          </a:p>
          <a:p>
            <a:pPr marL="274320" lvl="1" indent="-274320" eaLnBrk="1" fontAlgn="auto" hangingPunct="1">
              <a:spcBef>
                <a:spcPts val="0"/>
              </a:spcBef>
              <a:defRPr/>
            </a:pPr>
            <a:r>
              <a:rPr lang="de-DE" dirty="0" smtClean="0"/>
              <a:t>Die </a:t>
            </a:r>
            <a:r>
              <a:rPr lang="de-DE" b="1" dirty="0" smtClean="0"/>
              <a:t>Konsistenz</a:t>
            </a:r>
            <a:r>
              <a:rPr lang="de-DE" dirty="0" smtClean="0"/>
              <a:t> Ihrer Metadaten: Enthalten die Daten keine Widersprüche?</a:t>
            </a:r>
          </a:p>
          <a:p>
            <a:pPr marL="548640" lvl="2" indent="-274320" eaLnBrk="1" fontAlgn="auto" hangingPunct="1">
              <a:spcBef>
                <a:spcPts val="0"/>
              </a:spcBef>
              <a:defRPr/>
            </a:pPr>
            <a:r>
              <a:rPr lang="de-DE" sz="1800" i="1" dirty="0" smtClean="0"/>
              <a:t>Sie sollten z.B. keine mehrfachen und widersprüchlichen Lizenzerklärungen für dieselben Daten haben.</a:t>
            </a:r>
          </a:p>
          <a:p>
            <a:pPr marL="274320" lvl="1" indent="-274320" eaLnBrk="1" fontAlgn="auto" hangingPunct="1">
              <a:spcBef>
                <a:spcPts val="0"/>
              </a:spcBef>
              <a:defRPr/>
            </a:pPr>
            <a:r>
              <a:rPr lang="de-DE" dirty="0" smtClean="0"/>
              <a:t>Die </a:t>
            </a:r>
            <a:r>
              <a:rPr lang="de-DE" b="1" dirty="0" smtClean="0"/>
              <a:t>Glaubwürdigkeit</a:t>
            </a:r>
            <a:r>
              <a:rPr lang="de-DE" dirty="0" smtClean="0"/>
              <a:t> und </a:t>
            </a:r>
            <a:r>
              <a:rPr lang="de-DE" b="1" dirty="0" smtClean="0"/>
              <a:t>Herkunft</a:t>
            </a:r>
            <a:r>
              <a:rPr lang="de-DE" dirty="0" smtClean="0"/>
              <a:t> Ihrer Metadaten: Beruhen die Metadaten auf vertrauenswürdigen Quellen?</a:t>
            </a:r>
          </a:p>
          <a:p>
            <a:pPr marL="548640" lvl="2" indent="-274320" eaLnBrk="1" fontAlgn="auto" hangingPunct="1">
              <a:spcBef>
                <a:spcPts val="0"/>
              </a:spcBef>
              <a:defRPr/>
            </a:pPr>
            <a:r>
              <a:rPr lang="de-DE" sz="1800" i="1" dirty="0" smtClean="0"/>
              <a:t>z.B. Verknüpfung zu veröffentlichten Referenzdaten und Verwaltung von einer soliden Organisation (z.B. dem EU-Amt für Veröffentlichung).</a:t>
            </a:r>
          </a:p>
          <a:p>
            <a:pPr marL="274320" lvl="2" indent="0" eaLnBrk="1" fontAlgn="auto" hangingPunct="1">
              <a:spcBef>
                <a:spcPts val="0"/>
              </a:spcBef>
              <a:buFont typeface="Georgia" pitchFamily="18" charset="0"/>
              <a:buNone/>
              <a:defRPr/>
            </a:pPr>
            <a:endParaRPr lang="de-DE" sz="1800" i="1" dirty="0" smtClean="0"/>
          </a:p>
        </p:txBody>
      </p:sp>
      <p:sp>
        <p:nvSpPr>
          <p:cNvPr id="4096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de-DE" smtClean="0"/>
              <a:t>Slide </a:t>
            </a:r>
            <a:fld id="{93E74411-879D-450B-BDA2-DB0EFD9A9F72}" type="slidenum">
              <a:rPr lang="de-DE" smtClean="0"/>
              <a:pPr fontAlgn="base">
                <a:spcBef>
                  <a:spcPct val="0"/>
                </a:spcBef>
                <a:spcAft>
                  <a:spcPct val="0"/>
                </a:spcAft>
              </a:pPr>
              <a:t>29</a:t>
            </a:fld>
            <a:endParaRPr lang="de-D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685800"/>
            <a:ext cx="8070850" cy="914400"/>
          </a:xfrm>
        </p:spPr>
        <p:txBody>
          <a:bodyPr/>
          <a:lstStyle/>
          <a:p>
            <a:pPr eaLnBrk="1" hangingPunct="1"/>
            <a:r>
              <a:rPr lang="en-GB" smtClean="0"/>
              <a:t>Lernziele</a:t>
            </a:r>
          </a:p>
        </p:txBody>
      </p:sp>
      <p:sp>
        <p:nvSpPr>
          <p:cNvPr id="15363" name="Content Placeholder 2"/>
          <p:cNvSpPr>
            <a:spLocks noGrp="1"/>
          </p:cNvSpPr>
          <p:nvPr>
            <p:ph sz="quarter" idx="15"/>
          </p:nvPr>
        </p:nvSpPr>
        <p:spPr/>
        <p:txBody>
          <a:bodyPr/>
          <a:lstStyle/>
          <a:p>
            <a:pPr eaLnBrk="1" hangingPunct="1"/>
            <a:r>
              <a:rPr lang="de-DE" smtClean="0"/>
              <a:t>Am Ende dieses Trainingsmodul sollten Sie verstehen:</a:t>
            </a:r>
          </a:p>
          <a:p>
            <a:pPr lvl="1" eaLnBrk="1" hangingPunct="1"/>
            <a:r>
              <a:rPr lang="de-DE" smtClean="0"/>
              <a:t>was Metadaten sind;</a:t>
            </a:r>
          </a:p>
          <a:p>
            <a:pPr lvl="1" eaLnBrk="1" hangingPunct="1"/>
            <a:r>
              <a:rPr lang="de-DE" smtClean="0"/>
              <a:t>Terminologie und Grundsätze der Metadatenverwaltung;</a:t>
            </a:r>
          </a:p>
          <a:p>
            <a:pPr lvl="1" eaLnBrk="1" hangingPunct="1"/>
            <a:r>
              <a:rPr lang="de-DE" smtClean="0"/>
              <a:t>die verschiedenen Dimensionen der Qualität von Metadaten ;</a:t>
            </a:r>
          </a:p>
          <a:p>
            <a:pPr lvl="1" eaLnBrk="1" hangingPunct="1"/>
            <a:r>
              <a:rPr lang="de-DE" smtClean="0"/>
              <a:t>die Nutzung von kontrollierten Vokabularen für Metadaten;</a:t>
            </a:r>
          </a:p>
          <a:p>
            <a:pPr lvl="1" eaLnBrk="1" hangingPunct="1"/>
            <a:r>
              <a:rPr lang="de-DE" smtClean="0"/>
              <a:t>Austausch und Erstellung von Metataden;</a:t>
            </a:r>
          </a:p>
          <a:p>
            <a:pPr lvl="1" eaLnBrk="1" hangingPunct="1"/>
            <a:r>
              <a:rPr lang="de-DE" smtClean="0"/>
              <a:t>Metadatenverwaltung in Open Data Support.</a:t>
            </a:r>
          </a:p>
          <a:p>
            <a:pPr eaLnBrk="1" hangingPunct="1"/>
            <a:endParaRPr lang="de-DE" smtClean="0"/>
          </a:p>
        </p:txBody>
      </p:sp>
      <p:sp>
        <p:nvSpPr>
          <p:cNvPr id="1536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B2A33C2-5E89-45FA-B7DA-47E0821867FA}" type="slidenum">
              <a:rPr lang="en-GB" smtClean="0"/>
              <a:pPr fontAlgn="base">
                <a:spcBef>
                  <a:spcPct val="0"/>
                </a:spcBef>
                <a:spcAft>
                  <a:spcPct val="0"/>
                </a:spcAft>
              </a:pPr>
              <a:t>3</a:t>
            </a:fld>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9750" y="685800"/>
            <a:ext cx="8070850" cy="914400"/>
          </a:xfrm>
        </p:spPr>
        <p:txBody>
          <a:bodyPr/>
          <a:lstStyle/>
          <a:p>
            <a:pPr eaLnBrk="1" hangingPunct="1"/>
            <a:r>
              <a:rPr lang="de-DE" smtClean="0"/>
              <a:t>Bei der Metadaten Qualität geht es um… </a:t>
            </a:r>
            <a:r>
              <a:rPr lang="en-GB" smtClean="0"/>
              <a:t>(3/3)</a:t>
            </a:r>
          </a:p>
        </p:txBody>
      </p:sp>
      <p:sp>
        <p:nvSpPr>
          <p:cNvPr id="41987" name="Content Placeholder 2"/>
          <p:cNvSpPr>
            <a:spLocks noGrp="1"/>
          </p:cNvSpPr>
          <p:nvPr>
            <p:ph sz="quarter" idx="15"/>
          </p:nvPr>
        </p:nvSpPr>
        <p:spPr>
          <a:xfrm>
            <a:off x="533400" y="1628775"/>
            <a:ext cx="8077200" cy="4419600"/>
          </a:xfrm>
        </p:spPr>
        <p:txBody>
          <a:bodyPr/>
          <a:lstStyle/>
          <a:p>
            <a:pPr lvl="1" eaLnBrk="1" hangingPunct="1"/>
            <a:r>
              <a:rPr lang="de-DE" dirty="0" smtClean="0"/>
              <a:t>Die </a:t>
            </a:r>
            <a:r>
              <a:rPr lang="de-DE" b="1" dirty="0" smtClean="0"/>
              <a:t>Verarbeitbarkeit </a:t>
            </a:r>
            <a:r>
              <a:rPr lang="de-DE" dirty="0" smtClean="0"/>
              <a:t>der Metadaten: Sind die Metadaten richtig maschinenlesbar?</a:t>
            </a:r>
          </a:p>
          <a:p>
            <a:pPr lvl="2" eaLnBrk="1" hangingPunct="1"/>
            <a:r>
              <a:rPr lang="de-DE" sz="1800" i="1" dirty="0" smtClean="0"/>
              <a:t>z.B. Werden Sie die Metadaten eines Datensatzes in RDF und/oder XML, und nicht als Freitext machen?</a:t>
            </a:r>
            <a:endParaRPr lang="de-DE" i="1" dirty="0" smtClean="0"/>
          </a:p>
          <a:p>
            <a:pPr lvl="1" eaLnBrk="1" hangingPunct="1"/>
            <a:r>
              <a:rPr lang="de-DE" dirty="0" smtClean="0"/>
              <a:t>Die </a:t>
            </a:r>
            <a:r>
              <a:rPr lang="de-DE" b="1" dirty="0" smtClean="0"/>
              <a:t>Relevanz</a:t>
            </a:r>
            <a:r>
              <a:rPr lang="de-DE" dirty="0" smtClean="0"/>
              <a:t> der Metadaten: Enthalten die Metadaten die richtige Menge an Information für die Aufgabe?</a:t>
            </a:r>
          </a:p>
          <a:p>
            <a:pPr lvl="2" eaLnBrk="1" hangingPunct="1"/>
            <a:r>
              <a:rPr lang="de-DE" sz="1800" i="1" dirty="0" smtClean="0"/>
              <a:t>Begrenzen sie z.B. die Informationen, um die Bedürfnisse der Benutzer optimal zu bedienen? </a:t>
            </a:r>
          </a:p>
          <a:p>
            <a:pPr lvl="1" eaLnBrk="1" hangingPunct="1"/>
            <a:r>
              <a:rPr lang="de-DE" dirty="0" smtClean="0"/>
              <a:t>Die </a:t>
            </a:r>
            <a:r>
              <a:rPr lang="de-DE" b="1" dirty="0" smtClean="0"/>
              <a:t>Rechtzeitigkeit </a:t>
            </a:r>
            <a:r>
              <a:rPr lang="de-DE" dirty="0" smtClean="0"/>
              <a:t>Ihrer Metadaten: Entsprechen die Metadaten, den tatsächlichen (aktuellen) Eigenschaften der Ressourcen und werden sie früh genug veröffentlicht?</a:t>
            </a:r>
          </a:p>
          <a:p>
            <a:pPr lvl="2" eaLnBrk="1" hangingPunct="1"/>
            <a:r>
              <a:rPr lang="de-DE" sz="1800" i="1" dirty="0" smtClean="0"/>
              <a:t>z.B. Anzeigen Sie das letzte Änderungs</a:t>
            </a:r>
            <a:r>
              <a:rPr lang="de-DE" sz="1800" i="1" dirty="0" smtClean="0"/>
              <a:t>datum der Ressource, um so sicher machen, dass die Metadaten frisch sind, so dass Benutzer die neuesten Informationen sehen werden</a:t>
            </a:r>
            <a:r>
              <a:rPr lang="de-DE" sz="1800" i="1" dirty="0" smtClean="0"/>
              <a:t>.</a:t>
            </a:r>
            <a:endParaRPr lang="de-DE" i="1" dirty="0" smtClean="0"/>
          </a:p>
        </p:txBody>
      </p:sp>
      <p:sp>
        <p:nvSpPr>
          <p:cNvPr id="4198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4FE14F8-C36D-44DC-A973-0A657DEB8EAA}" type="slidenum">
              <a:rPr lang="en-GB" smtClean="0"/>
              <a:pPr fontAlgn="base">
                <a:spcBef>
                  <a:spcPct val="0"/>
                </a:spcBef>
                <a:spcAft>
                  <a:spcPct val="0"/>
                </a:spcAft>
              </a:pPr>
              <a:t>30</a:t>
            </a:fld>
            <a:endParaRPr lang="en-GB"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539552" y="1772816"/>
            <a:ext cx="8070850" cy="914400"/>
          </a:xfrm>
        </p:spPr>
        <p:txBody>
          <a:bodyPr/>
          <a:lstStyle/>
          <a:p>
            <a:pPr eaLnBrk="1" hangingPunct="1"/>
            <a:r>
              <a:rPr lang="de-DE" sz="7200" i="0" dirty="0" smtClean="0">
                <a:solidFill>
                  <a:schemeClr val="accent1"/>
                </a:solidFill>
                <a:latin typeface="Bradley Hand ITC" pitchFamily="66" charset="0"/>
              </a:rPr>
              <a:t>Austausch von </a:t>
            </a:r>
            <a:r>
              <a:rPr lang="de-DE" sz="7200" i="0" dirty="0" smtClean="0">
                <a:solidFill>
                  <a:schemeClr val="accent1"/>
                </a:solidFill>
                <a:latin typeface="Bradley Hand ITC" pitchFamily="66" charset="0"/>
              </a:rPr>
              <a:t>Metadaten von Datensätzen</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Ordnen Sie Ihre Metadaten einem gemeinsamen Metadaten Vokabular zu und tauschen Sie die Metadaten über Plattformen aus.</a:t>
            </a:r>
            <a:br>
              <a:rPr lang="de-DE" b="0" dirty="0" smtClean="0"/>
            </a:br>
            <a:endParaRPr lang="de-DE" b="0" dirty="0" smtClean="0">
              <a:solidFill>
                <a:schemeClr val="accent1"/>
              </a:solidFill>
            </a:endParaRPr>
          </a:p>
        </p:txBody>
      </p:sp>
      <p:sp>
        <p:nvSpPr>
          <p:cNvPr id="4301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E9576370-FC71-4CF7-B784-96569BF72DE2}" type="slidenum">
              <a:rPr lang="en-GB" smtClean="0"/>
              <a:pPr fontAlgn="base">
                <a:spcBef>
                  <a:spcPct val="0"/>
                </a:spcBef>
                <a:spcAft>
                  <a:spcPct val="0"/>
                </a:spcAft>
              </a:pPr>
              <a:t>31</a:t>
            </a:fld>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539750" y="685800"/>
            <a:ext cx="8070850" cy="914400"/>
          </a:xfrm>
        </p:spPr>
        <p:txBody>
          <a:bodyPr/>
          <a:lstStyle/>
          <a:p>
            <a:pPr eaLnBrk="1" hangingPunct="1"/>
            <a:r>
              <a:rPr lang="de-DE" smtClean="0"/>
              <a:t>Vereinheitlichung von Metadaten</a:t>
            </a:r>
          </a:p>
        </p:txBody>
      </p:sp>
      <p:sp>
        <p:nvSpPr>
          <p:cNvPr id="44035" name="2 Marcador de contenido"/>
          <p:cNvSpPr>
            <a:spLocks noGrp="1"/>
          </p:cNvSpPr>
          <p:nvPr>
            <p:ph sz="quarter" idx="15"/>
          </p:nvPr>
        </p:nvSpPr>
        <p:spPr/>
        <p:txBody>
          <a:bodyPr/>
          <a:lstStyle/>
          <a:p>
            <a:pPr eaLnBrk="1" hangingPunct="1"/>
            <a:r>
              <a:rPr lang="de-DE" i="1" smtClean="0">
                <a:solidFill>
                  <a:schemeClr val="accent1"/>
                </a:solidFill>
              </a:rPr>
              <a:t>Metadaten sollten nach einem gemeinsamen Vorbild zugeordnet werden, wenn sie innerhalb von Systemen ausgetauscht werden. Damit haben Absender und Empfänger ein gemeinsames Verständnis von der Bedeutung der Metadaten. </a:t>
            </a:r>
            <a:endParaRPr lang="de-DE" smtClean="0"/>
          </a:p>
          <a:p>
            <a:pPr lvl="1" eaLnBrk="1" hangingPunct="1"/>
            <a:r>
              <a:rPr lang="de-DE" sz="1800" smtClean="0"/>
              <a:t>Auf der Schema-Ebene können Metadaten, die aus verschiedenen Quellen kommen, </a:t>
            </a:r>
            <a:r>
              <a:rPr lang="de-DE" sz="1800" b="1" smtClean="0"/>
              <a:t>auf verschiedenen Metadaten Schemata basieren</a:t>
            </a:r>
            <a:r>
              <a:rPr lang="de-DE" sz="1800" smtClean="0"/>
              <a:t>, z.B. DCAT, schema.org, CERIF, eigene interne Modell...</a:t>
            </a:r>
          </a:p>
          <a:p>
            <a:pPr lvl="1" eaLnBrk="1" hangingPunct="1"/>
            <a:r>
              <a:rPr lang="de-DE" sz="1800" smtClean="0"/>
              <a:t>Auf der Daten-(Wert)</a:t>
            </a:r>
            <a:r>
              <a:rPr lang="de-DE" sz="1800" b="1" smtClean="0"/>
              <a:t>Ebene</a:t>
            </a:r>
            <a:r>
              <a:rPr lang="de-DE" sz="1800" smtClean="0"/>
              <a:t> sollten die Metadaten-Eigenschaften  den Werten von </a:t>
            </a:r>
            <a:r>
              <a:rPr lang="de-DE" sz="1800" b="1" smtClean="0"/>
              <a:t>verschiedenen kontrollierten Vokabularen </a:t>
            </a:r>
            <a:r>
              <a:rPr lang="de-DE" sz="1800" smtClean="0"/>
              <a:t>oder S</a:t>
            </a:r>
            <a:r>
              <a:rPr lang="de-DE" sz="1800" b="1" smtClean="0"/>
              <a:t>yntaxen </a:t>
            </a:r>
            <a:r>
              <a:rPr lang="de-DE" sz="1800" smtClean="0"/>
              <a:t>zugewiesen werden, z.B.:</a:t>
            </a:r>
          </a:p>
          <a:p>
            <a:pPr lvl="2" eaLnBrk="1" hangingPunct="1"/>
            <a:r>
              <a:rPr lang="de-DE" sz="1800" smtClean="0"/>
              <a:t>Sprache:  Englisch kann ausgedrückt werden als: http://publications.europa.eu/resource/authority/language/ENG oder als http://id.loc.gov/vocabulary/iso639-1/en </a:t>
            </a:r>
          </a:p>
          <a:p>
            <a:pPr lvl="2" eaLnBrk="1" hangingPunct="1"/>
            <a:r>
              <a:rPr lang="de-DE" sz="1800" smtClean="0"/>
              <a:t>Datum: ISO8601 (“20130101”) versus W3C DTF (“2013-01-01”)</a:t>
            </a:r>
          </a:p>
        </p:txBody>
      </p:sp>
      <p:sp>
        <p:nvSpPr>
          <p:cNvPr id="44036"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2BEC8206-100B-4931-B443-D230B2AFD56B}" type="slidenum">
              <a:rPr lang="en-GB" smtClean="0"/>
              <a:pPr fontAlgn="base">
                <a:spcBef>
                  <a:spcPct val="0"/>
                </a:spcBef>
                <a:spcAft>
                  <a:spcPct val="0"/>
                </a:spcAft>
              </a:pPr>
              <a:t>32</a:t>
            </a:fld>
            <a:endParaRPr lang="en-GB"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9750" y="685800"/>
            <a:ext cx="8070850" cy="914400"/>
          </a:xfrm>
        </p:spPr>
        <p:txBody>
          <a:bodyPr/>
          <a:lstStyle/>
          <a:p>
            <a:pPr eaLnBrk="1" hangingPunct="1"/>
            <a:r>
              <a:rPr lang="de-DE" sz="2200" smtClean="0"/>
              <a:t>Beispiel: Das Homogenisieren von Metadaten zu Datensätzen </a:t>
            </a:r>
            <a:br>
              <a:rPr lang="de-DE" sz="2200" smtClean="0"/>
            </a:br>
            <a:r>
              <a:rPr lang="de-DE" sz="2200" b="0" smtClean="0"/>
              <a:t>Das DCAT Anwendungsprofil für Datenportale in Europa</a:t>
            </a:r>
          </a:p>
        </p:txBody>
      </p:sp>
      <p:sp>
        <p:nvSpPr>
          <p:cNvPr id="45059" name="Content Placeholder 2"/>
          <p:cNvSpPr>
            <a:spLocks noGrp="1"/>
          </p:cNvSpPr>
          <p:nvPr>
            <p:ph sz="quarter" idx="14"/>
          </p:nvPr>
        </p:nvSpPr>
        <p:spPr>
          <a:xfrm>
            <a:off x="533400" y="1889125"/>
            <a:ext cx="2093913" cy="4419600"/>
          </a:xfrm>
        </p:spPr>
        <p:txBody>
          <a:bodyPr/>
          <a:lstStyle/>
          <a:p>
            <a:pPr eaLnBrk="1" hangingPunct="1"/>
            <a:r>
              <a:rPr lang="de-DE" sz="1800" smtClean="0"/>
              <a:t>Das DCAT-AP kann als gemeinsames Modell für den Austausch von Metadaten mit offenen Daten-Plattformen in Europa verwendet werden und/oder mit einer Daten-Vermittlung (z.B. die Open Data Interoperability Platform - ODIP).</a:t>
            </a:r>
          </a:p>
        </p:txBody>
      </p:sp>
      <p:sp>
        <p:nvSpPr>
          <p:cNvPr id="4506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F99DE2A-4119-4F8D-AB3C-82FA2C658589}" type="slidenum">
              <a:rPr lang="en-GB" smtClean="0"/>
              <a:pPr fontAlgn="base">
                <a:spcBef>
                  <a:spcPct val="0"/>
                </a:spcBef>
                <a:spcAft>
                  <a:spcPct val="0"/>
                </a:spcAft>
              </a:pPr>
              <a:t>33</a:t>
            </a:fld>
            <a:endParaRPr lang="en-GB" smtClean="0"/>
          </a:p>
        </p:txBody>
      </p:sp>
      <p:pic>
        <p:nvPicPr>
          <p:cNvPr id="5" name="Picture 2"/>
          <p:cNvPicPr>
            <a:picLocks noChangeAspect="1" noChangeArrowheads="1"/>
          </p:cNvPicPr>
          <p:nvPr/>
        </p:nvPicPr>
        <p:blipFill>
          <a:blip r:embed="rId3" cstate="print"/>
          <a:srcRect l="850" r="29488" b="10000"/>
          <a:stretch>
            <a:fillRect/>
          </a:stretch>
        </p:blipFill>
        <p:spPr bwMode="auto">
          <a:xfrm>
            <a:off x="2771775" y="1916113"/>
            <a:ext cx="5903913" cy="3241675"/>
          </a:xfrm>
          <a:prstGeom prst="rect">
            <a:avLst/>
          </a:prstGeom>
          <a:solidFill>
            <a:schemeClr val="bg1"/>
          </a:solidFill>
          <a:ln>
            <a:noFill/>
          </a:ln>
          <a:effectLst>
            <a:outerShdw blurRad="292100" dist="139700" dir="2700000" algn="tl" rotWithShape="0">
              <a:srgbClr val="333333">
                <a:alpha val="65000"/>
              </a:srgbClr>
            </a:outerShdw>
          </a:effectLst>
          <a:extLst/>
        </p:spPr>
      </p:pic>
      <p:sp>
        <p:nvSpPr>
          <p:cNvPr id="6" name="Rectangle 5"/>
          <p:cNvSpPr/>
          <p:nvPr/>
        </p:nvSpPr>
        <p:spPr bwMode="ltGray">
          <a:xfrm>
            <a:off x="3924300" y="5805488"/>
            <a:ext cx="4679950" cy="43180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200" b="1" dirty="0" err="1">
                <a:solidFill>
                  <a:schemeClr val="tx1"/>
                </a:solidFill>
                <a:latin typeface="Georgia" pitchFamily="18" charset="0"/>
              </a:rPr>
              <a:t>Siehe</a:t>
            </a:r>
            <a:r>
              <a:rPr lang="en-GB" sz="1200" b="1" dirty="0">
                <a:solidFill>
                  <a:schemeClr val="tx1"/>
                </a:solidFill>
                <a:latin typeface="Georgia" pitchFamily="18" charset="0"/>
              </a:rPr>
              <a:t> </a:t>
            </a:r>
            <a:r>
              <a:rPr lang="en-GB" sz="1200" b="1" dirty="0" err="1">
                <a:solidFill>
                  <a:schemeClr val="tx1"/>
                </a:solidFill>
                <a:latin typeface="Georgia" pitchFamily="18" charset="0"/>
              </a:rPr>
              <a:t>auch</a:t>
            </a:r>
            <a:r>
              <a:rPr lang="en-GB" sz="1200" b="1" dirty="0">
                <a:solidFill>
                  <a:schemeClr val="tx1"/>
                </a:solidFill>
                <a:latin typeface="Georgia" pitchFamily="18" charset="0"/>
              </a:rPr>
              <a:t>:</a:t>
            </a:r>
          </a:p>
          <a:p>
            <a:pPr fontAlgn="auto">
              <a:spcBef>
                <a:spcPts val="0"/>
              </a:spcBef>
              <a:spcAft>
                <a:spcPts val="0"/>
              </a:spcAft>
              <a:defRPr/>
            </a:pPr>
            <a:r>
              <a:rPr lang="en-GB" sz="1200" dirty="0">
                <a:hlinkClick r:id="rId4"/>
              </a:rPr>
              <a:t>http://joinup.ec.europa.eu/asset/dcat_application_profile/home</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9750" y="685800"/>
            <a:ext cx="8070850" cy="914400"/>
          </a:xfrm>
        </p:spPr>
        <p:txBody>
          <a:bodyPr/>
          <a:lstStyle/>
          <a:p>
            <a:pPr eaLnBrk="1" hangingPunct="1"/>
            <a:r>
              <a:rPr lang="en-GB" smtClean="0"/>
              <a:t>Abbildungsbeispiel– data.gov.uk</a:t>
            </a:r>
          </a:p>
        </p:txBody>
      </p:sp>
      <p:sp>
        <p:nvSpPr>
          <p:cNvPr id="46083"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984E9AA7-EDF5-4384-93B4-5EBAF797289A}" type="slidenum">
              <a:rPr lang="en-GB" smtClean="0"/>
              <a:pPr fontAlgn="base">
                <a:spcBef>
                  <a:spcPct val="0"/>
                </a:spcBef>
                <a:spcAft>
                  <a:spcPct val="0"/>
                </a:spcAft>
              </a:pPr>
              <a:t>34</a:t>
            </a:fld>
            <a:endParaRPr lang="en-GB" smtClean="0"/>
          </a:p>
        </p:txBody>
      </p:sp>
      <p:pic>
        <p:nvPicPr>
          <p:cNvPr id="46084" name="Picture 2"/>
          <p:cNvPicPr>
            <a:picLocks noChangeAspect="1" noChangeArrowheads="1"/>
          </p:cNvPicPr>
          <p:nvPr/>
        </p:nvPicPr>
        <p:blipFill>
          <a:blip r:embed="rId3" cstate="print"/>
          <a:srcRect/>
          <a:stretch>
            <a:fillRect/>
          </a:stretch>
        </p:blipFill>
        <p:spPr bwMode="auto">
          <a:xfrm>
            <a:off x="468313" y="1139825"/>
            <a:ext cx="8191500" cy="5718175"/>
          </a:xfrm>
          <a:prstGeom prst="rect">
            <a:avLst/>
          </a:prstGeom>
          <a:noFill/>
          <a:ln w="9525">
            <a:noFill/>
            <a:miter lim="800000"/>
            <a:headEnd/>
            <a:tailEnd/>
          </a:ln>
        </p:spPr>
      </p:pic>
      <p:sp>
        <p:nvSpPr>
          <p:cNvPr id="46085" name="TextBox 5"/>
          <p:cNvSpPr txBox="1">
            <a:spLocks noChangeArrowheads="1"/>
          </p:cNvSpPr>
          <p:nvPr/>
        </p:nvSpPr>
        <p:spPr bwMode="auto">
          <a:xfrm>
            <a:off x="4284663" y="1052513"/>
            <a:ext cx="1511300"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dct:title (Dataset) </a:t>
            </a:r>
            <a:endParaRPr lang="en-GB" sz="1400" b="1">
              <a:solidFill>
                <a:srgbClr val="C00000"/>
              </a:solidFill>
              <a:latin typeface="Bradley Hand ITC" pitchFamily="66" charset="0"/>
            </a:endParaRPr>
          </a:p>
        </p:txBody>
      </p:sp>
      <p:sp>
        <p:nvSpPr>
          <p:cNvPr id="7" name="Freeform 6"/>
          <p:cNvSpPr/>
          <p:nvPr/>
        </p:nvSpPr>
        <p:spPr>
          <a:xfrm>
            <a:off x="3568700" y="1106488"/>
            <a:ext cx="698500" cy="188912"/>
          </a:xfrm>
          <a:custGeom>
            <a:avLst/>
            <a:gdLst>
              <a:gd name="connsiteX0" fmla="*/ 0 w 698500"/>
              <a:gd name="connsiteY0" fmla="*/ 188383 h 188383"/>
              <a:gd name="connsiteX1" fmla="*/ 393700 w 698500"/>
              <a:gd name="connsiteY1" fmla="*/ 23283 h 188383"/>
              <a:gd name="connsiteX2" fmla="*/ 698500 w 698500"/>
              <a:gd name="connsiteY2" fmla="*/ 48683 h 188383"/>
            </a:gdLst>
            <a:ahLst/>
            <a:cxnLst>
              <a:cxn ang="0">
                <a:pos x="connsiteX0" y="connsiteY0"/>
              </a:cxn>
              <a:cxn ang="0">
                <a:pos x="connsiteX1" y="connsiteY1"/>
              </a:cxn>
              <a:cxn ang="0">
                <a:pos x="connsiteX2" y="connsiteY2"/>
              </a:cxn>
            </a:cxnLst>
            <a:rect l="l" t="t" r="r" b="b"/>
            <a:pathLst>
              <a:path w="698500" h="188383">
                <a:moveTo>
                  <a:pt x="0" y="188383"/>
                </a:moveTo>
                <a:cubicBezTo>
                  <a:pt x="138641" y="117474"/>
                  <a:pt x="277283" y="46566"/>
                  <a:pt x="393700" y="23283"/>
                </a:cubicBezTo>
                <a:cubicBezTo>
                  <a:pt x="510117" y="0"/>
                  <a:pt x="630767" y="38100"/>
                  <a:pt x="698500" y="4868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87" name="TextBox 7"/>
          <p:cNvSpPr txBox="1">
            <a:spLocks noChangeArrowheads="1"/>
          </p:cNvSpPr>
          <p:nvPr/>
        </p:nvSpPr>
        <p:spPr bwMode="auto">
          <a:xfrm>
            <a:off x="4211638" y="2133600"/>
            <a:ext cx="2089150" cy="287338"/>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dct:description</a:t>
            </a:r>
            <a:endParaRPr lang="en-GB" sz="1400" b="1">
              <a:solidFill>
                <a:srgbClr val="C00000"/>
              </a:solidFill>
              <a:latin typeface="Bradley Hand ITC" pitchFamily="66" charset="0"/>
            </a:endParaRPr>
          </a:p>
        </p:txBody>
      </p:sp>
      <p:sp>
        <p:nvSpPr>
          <p:cNvPr id="10" name="Freeform 9"/>
          <p:cNvSpPr/>
          <p:nvPr/>
        </p:nvSpPr>
        <p:spPr>
          <a:xfrm>
            <a:off x="3822700" y="1968500"/>
            <a:ext cx="393700" cy="300038"/>
          </a:xfrm>
          <a:custGeom>
            <a:avLst/>
            <a:gdLst>
              <a:gd name="connsiteX0" fmla="*/ 0 w 393700"/>
              <a:gd name="connsiteY0" fmla="*/ 0 h 300567"/>
              <a:gd name="connsiteX1" fmla="*/ 76200 w 393700"/>
              <a:gd name="connsiteY1" fmla="*/ 254000 h 300567"/>
              <a:gd name="connsiteX2" fmla="*/ 393700 w 393700"/>
              <a:gd name="connsiteY2" fmla="*/ 279400 h 300567"/>
            </a:gdLst>
            <a:ahLst/>
            <a:cxnLst>
              <a:cxn ang="0">
                <a:pos x="connsiteX0" y="connsiteY0"/>
              </a:cxn>
              <a:cxn ang="0">
                <a:pos x="connsiteX1" y="connsiteY1"/>
              </a:cxn>
              <a:cxn ang="0">
                <a:pos x="connsiteX2" y="connsiteY2"/>
              </a:cxn>
            </a:cxnLst>
            <a:rect l="l" t="t" r="r" b="b"/>
            <a:pathLst>
              <a:path w="393700" h="300567">
                <a:moveTo>
                  <a:pt x="0" y="0"/>
                </a:moveTo>
                <a:cubicBezTo>
                  <a:pt x="5291" y="103716"/>
                  <a:pt x="10583" y="207433"/>
                  <a:pt x="76200" y="254000"/>
                </a:cubicBezTo>
                <a:cubicBezTo>
                  <a:pt x="141817" y="300567"/>
                  <a:pt x="267758" y="289983"/>
                  <a:pt x="393700" y="27940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89" name="TextBox 10"/>
          <p:cNvSpPr txBox="1">
            <a:spLocks noChangeArrowheads="1"/>
          </p:cNvSpPr>
          <p:nvPr/>
        </p:nvSpPr>
        <p:spPr bwMode="auto">
          <a:xfrm>
            <a:off x="6804025" y="1052513"/>
            <a:ext cx="2089150"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dct:publisher</a:t>
            </a:r>
            <a:endParaRPr lang="en-GB" sz="1400" b="1">
              <a:solidFill>
                <a:srgbClr val="C00000"/>
              </a:solidFill>
              <a:latin typeface="Bradley Hand ITC" pitchFamily="66" charset="0"/>
            </a:endParaRPr>
          </a:p>
        </p:txBody>
      </p:sp>
      <p:sp>
        <p:nvSpPr>
          <p:cNvPr id="12" name="Freeform 11"/>
          <p:cNvSpPr/>
          <p:nvPr/>
        </p:nvSpPr>
        <p:spPr>
          <a:xfrm>
            <a:off x="7366000" y="1295400"/>
            <a:ext cx="457200" cy="355600"/>
          </a:xfrm>
          <a:custGeom>
            <a:avLst/>
            <a:gdLst>
              <a:gd name="connsiteX0" fmla="*/ 0 w 457200"/>
              <a:gd name="connsiteY0" fmla="*/ 355600 h 355600"/>
              <a:gd name="connsiteX1" fmla="*/ 393700 w 457200"/>
              <a:gd name="connsiteY1" fmla="*/ 203200 h 355600"/>
              <a:gd name="connsiteX2" fmla="*/ 381000 w 457200"/>
              <a:gd name="connsiteY2" fmla="*/ 0 h 355600"/>
            </a:gdLst>
            <a:ahLst/>
            <a:cxnLst>
              <a:cxn ang="0">
                <a:pos x="connsiteX0" y="connsiteY0"/>
              </a:cxn>
              <a:cxn ang="0">
                <a:pos x="connsiteX1" y="connsiteY1"/>
              </a:cxn>
              <a:cxn ang="0">
                <a:pos x="connsiteX2" y="connsiteY2"/>
              </a:cxn>
            </a:cxnLst>
            <a:rect l="l" t="t" r="r" b="b"/>
            <a:pathLst>
              <a:path w="457200" h="355600">
                <a:moveTo>
                  <a:pt x="0" y="355600"/>
                </a:moveTo>
                <a:cubicBezTo>
                  <a:pt x="165100" y="309033"/>
                  <a:pt x="330200" y="262467"/>
                  <a:pt x="393700" y="203200"/>
                </a:cubicBezTo>
                <a:cubicBezTo>
                  <a:pt x="457200" y="143933"/>
                  <a:pt x="419100" y="71966"/>
                  <a:pt x="3810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91" name="TextBox 12"/>
          <p:cNvSpPr txBox="1">
            <a:spLocks noChangeArrowheads="1"/>
          </p:cNvSpPr>
          <p:nvPr/>
        </p:nvSpPr>
        <p:spPr bwMode="auto">
          <a:xfrm>
            <a:off x="2124075" y="4149725"/>
            <a:ext cx="1943100" cy="287338"/>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dct:title (Distribution) </a:t>
            </a:r>
            <a:endParaRPr lang="en-GB" sz="1400" b="1">
              <a:solidFill>
                <a:srgbClr val="C00000"/>
              </a:solidFill>
              <a:latin typeface="Bradley Hand ITC" pitchFamily="66" charset="0"/>
            </a:endParaRPr>
          </a:p>
        </p:txBody>
      </p:sp>
      <p:sp>
        <p:nvSpPr>
          <p:cNvPr id="46092" name="TextBox 13"/>
          <p:cNvSpPr txBox="1">
            <a:spLocks noChangeArrowheads="1"/>
          </p:cNvSpPr>
          <p:nvPr/>
        </p:nvSpPr>
        <p:spPr bwMode="auto">
          <a:xfrm>
            <a:off x="4859338" y="3357563"/>
            <a:ext cx="1225550" cy="215900"/>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Dcat:accessURL </a:t>
            </a:r>
            <a:endParaRPr lang="en-GB" sz="1400" b="1">
              <a:solidFill>
                <a:srgbClr val="C00000"/>
              </a:solidFill>
              <a:latin typeface="Bradley Hand ITC" pitchFamily="66" charset="0"/>
            </a:endParaRPr>
          </a:p>
        </p:txBody>
      </p:sp>
      <p:sp>
        <p:nvSpPr>
          <p:cNvPr id="15" name="Freeform 14"/>
          <p:cNvSpPr/>
          <p:nvPr/>
        </p:nvSpPr>
        <p:spPr>
          <a:xfrm>
            <a:off x="5283200" y="3581400"/>
            <a:ext cx="184150" cy="304800"/>
          </a:xfrm>
          <a:custGeom>
            <a:avLst/>
            <a:gdLst>
              <a:gd name="connsiteX0" fmla="*/ 0 w 184150"/>
              <a:gd name="connsiteY0" fmla="*/ 304800 h 304800"/>
              <a:gd name="connsiteX1" fmla="*/ 165100 w 184150"/>
              <a:gd name="connsiteY1" fmla="*/ 50800 h 304800"/>
              <a:gd name="connsiteX2" fmla="*/ 114300 w 184150"/>
              <a:gd name="connsiteY2" fmla="*/ 0 h 304800"/>
            </a:gdLst>
            <a:ahLst/>
            <a:cxnLst>
              <a:cxn ang="0">
                <a:pos x="connsiteX0" y="connsiteY0"/>
              </a:cxn>
              <a:cxn ang="0">
                <a:pos x="connsiteX1" y="connsiteY1"/>
              </a:cxn>
              <a:cxn ang="0">
                <a:pos x="connsiteX2" y="connsiteY2"/>
              </a:cxn>
            </a:cxnLst>
            <a:rect l="l" t="t" r="r" b="b"/>
            <a:pathLst>
              <a:path w="184150" h="304800">
                <a:moveTo>
                  <a:pt x="0" y="304800"/>
                </a:moveTo>
                <a:cubicBezTo>
                  <a:pt x="73025" y="203200"/>
                  <a:pt x="146050" y="101600"/>
                  <a:pt x="165100" y="50800"/>
                </a:cubicBezTo>
                <a:cubicBezTo>
                  <a:pt x="184150" y="0"/>
                  <a:pt x="167217" y="0"/>
                  <a:pt x="1143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94" name="TextBox 15"/>
          <p:cNvSpPr txBox="1">
            <a:spLocks noChangeArrowheads="1"/>
          </p:cNvSpPr>
          <p:nvPr/>
        </p:nvSpPr>
        <p:spPr bwMode="auto">
          <a:xfrm>
            <a:off x="1712913" y="2492375"/>
            <a:ext cx="2087562"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dct:language</a:t>
            </a:r>
            <a:endParaRPr lang="en-GB" sz="1400" b="1">
              <a:solidFill>
                <a:srgbClr val="C00000"/>
              </a:solidFill>
              <a:latin typeface="Bradley Hand ITC" pitchFamily="66" charset="0"/>
            </a:endParaRPr>
          </a:p>
        </p:txBody>
      </p:sp>
      <p:sp>
        <p:nvSpPr>
          <p:cNvPr id="46095" name="TextBox 16"/>
          <p:cNvSpPr txBox="1">
            <a:spLocks noChangeArrowheads="1"/>
          </p:cNvSpPr>
          <p:nvPr/>
        </p:nvSpPr>
        <p:spPr bwMode="auto">
          <a:xfrm>
            <a:off x="7524750" y="4005263"/>
            <a:ext cx="1295400" cy="215900"/>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dcat:keyword</a:t>
            </a:r>
            <a:endParaRPr lang="en-GB" sz="1400" b="1">
              <a:solidFill>
                <a:srgbClr val="C00000"/>
              </a:solidFill>
              <a:latin typeface="Bradley Hand ITC" pitchFamily="66" charset="0"/>
            </a:endParaRPr>
          </a:p>
        </p:txBody>
      </p:sp>
      <p:sp>
        <p:nvSpPr>
          <p:cNvPr id="18" name="Freeform 17"/>
          <p:cNvSpPr/>
          <p:nvPr/>
        </p:nvSpPr>
        <p:spPr>
          <a:xfrm>
            <a:off x="8204200" y="3340100"/>
            <a:ext cx="284163" cy="635000"/>
          </a:xfrm>
          <a:custGeom>
            <a:avLst/>
            <a:gdLst>
              <a:gd name="connsiteX0" fmla="*/ 0 w 283633"/>
              <a:gd name="connsiteY0" fmla="*/ 0 h 635000"/>
              <a:gd name="connsiteX1" fmla="*/ 279400 w 283633"/>
              <a:gd name="connsiteY1" fmla="*/ 393700 h 635000"/>
              <a:gd name="connsiteX2" fmla="*/ 25400 w 283633"/>
              <a:gd name="connsiteY2" fmla="*/ 635000 h 635000"/>
            </a:gdLst>
            <a:ahLst/>
            <a:cxnLst>
              <a:cxn ang="0">
                <a:pos x="connsiteX0" y="connsiteY0"/>
              </a:cxn>
              <a:cxn ang="0">
                <a:pos x="connsiteX1" y="connsiteY1"/>
              </a:cxn>
              <a:cxn ang="0">
                <a:pos x="connsiteX2" y="connsiteY2"/>
              </a:cxn>
            </a:cxnLst>
            <a:rect l="l" t="t" r="r" b="b"/>
            <a:pathLst>
              <a:path w="283633" h="635000">
                <a:moveTo>
                  <a:pt x="0" y="0"/>
                </a:moveTo>
                <a:cubicBezTo>
                  <a:pt x="137583" y="143933"/>
                  <a:pt x="275167" y="287867"/>
                  <a:pt x="279400" y="393700"/>
                </a:cubicBezTo>
                <a:cubicBezTo>
                  <a:pt x="283633" y="499533"/>
                  <a:pt x="67733" y="590550"/>
                  <a:pt x="25400" y="63500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97" name="TextBox 19"/>
          <p:cNvSpPr txBox="1">
            <a:spLocks noChangeArrowheads="1"/>
          </p:cNvSpPr>
          <p:nvPr/>
        </p:nvSpPr>
        <p:spPr bwMode="auto">
          <a:xfrm>
            <a:off x="1331913" y="3068638"/>
            <a:ext cx="863600"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dct:license</a:t>
            </a:r>
            <a:endParaRPr lang="en-GB" sz="1400" b="1">
              <a:solidFill>
                <a:srgbClr val="C00000"/>
              </a:solidFill>
              <a:latin typeface="Bradley Hand ITC" pitchFamily="66" charset="0"/>
            </a:endParaRPr>
          </a:p>
        </p:txBody>
      </p:sp>
      <p:sp>
        <p:nvSpPr>
          <p:cNvPr id="46098" name="TextBox 20"/>
          <p:cNvSpPr txBox="1">
            <a:spLocks noChangeArrowheads="1"/>
          </p:cNvSpPr>
          <p:nvPr/>
        </p:nvSpPr>
        <p:spPr bwMode="auto">
          <a:xfrm>
            <a:off x="3276600" y="4508500"/>
            <a:ext cx="2735263" cy="360363"/>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dcat:downloadURL, dct:issued, dct:format, dct: description</a:t>
            </a:r>
            <a:endParaRPr lang="en-GB" sz="1400" b="1">
              <a:solidFill>
                <a:srgbClr val="C00000"/>
              </a:solidFill>
              <a:latin typeface="Bradley Hand ITC" pitchFamily="66" charset="0"/>
            </a:endParaRPr>
          </a:p>
        </p:txBody>
      </p:sp>
      <p:sp>
        <p:nvSpPr>
          <p:cNvPr id="23" name="Freeform 22"/>
          <p:cNvSpPr/>
          <p:nvPr/>
        </p:nvSpPr>
        <p:spPr>
          <a:xfrm>
            <a:off x="3924300" y="4292600"/>
            <a:ext cx="254000" cy="241300"/>
          </a:xfrm>
          <a:custGeom>
            <a:avLst/>
            <a:gdLst>
              <a:gd name="connsiteX0" fmla="*/ 254000 w 254000"/>
              <a:gd name="connsiteY0" fmla="*/ 0 h 241300"/>
              <a:gd name="connsiteX1" fmla="*/ 25400 w 254000"/>
              <a:gd name="connsiteY1" fmla="*/ 50800 h 241300"/>
              <a:gd name="connsiteX2" fmla="*/ 101600 w 254000"/>
              <a:gd name="connsiteY2" fmla="*/ 241300 h 241300"/>
            </a:gdLst>
            <a:ahLst/>
            <a:cxnLst>
              <a:cxn ang="0">
                <a:pos x="connsiteX0" y="connsiteY0"/>
              </a:cxn>
              <a:cxn ang="0">
                <a:pos x="connsiteX1" y="connsiteY1"/>
              </a:cxn>
              <a:cxn ang="0">
                <a:pos x="connsiteX2" y="connsiteY2"/>
              </a:cxn>
            </a:cxnLst>
            <a:rect l="l" t="t" r="r" b="b"/>
            <a:pathLst>
              <a:path w="254000" h="241300">
                <a:moveTo>
                  <a:pt x="254000" y="0"/>
                </a:moveTo>
                <a:cubicBezTo>
                  <a:pt x="152400" y="5291"/>
                  <a:pt x="50800" y="10583"/>
                  <a:pt x="25400" y="50800"/>
                </a:cubicBezTo>
                <a:cubicBezTo>
                  <a:pt x="0" y="91017"/>
                  <a:pt x="50800" y="166158"/>
                  <a:pt x="101600" y="24130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100" name="TextBox 23"/>
          <p:cNvSpPr txBox="1">
            <a:spLocks noChangeArrowheads="1"/>
          </p:cNvSpPr>
          <p:nvPr/>
        </p:nvSpPr>
        <p:spPr bwMode="auto">
          <a:xfrm>
            <a:off x="2835275" y="5300663"/>
            <a:ext cx="863600"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dct:spatial</a:t>
            </a:r>
            <a:endParaRPr lang="en-GB" sz="1400" b="1">
              <a:solidFill>
                <a:srgbClr val="C00000"/>
              </a:solidFill>
              <a:latin typeface="Bradley Hand ITC" pitchFamily="66" charset="0"/>
            </a:endParaRPr>
          </a:p>
        </p:txBody>
      </p:sp>
      <p:sp>
        <p:nvSpPr>
          <p:cNvPr id="46101" name="TextBox 26"/>
          <p:cNvSpPr txBox="1">
            <a:spLocks noChangeArrowheads="1"/>
          </p:cNvSpPr>
          <p:nvPr/>
        </p:nvSpPr>
        <p:spPr bwMode="auto">
          <a:xfrm>
            <a:off x="3419475" y="5732463"/>
            <a:ext cx="865188"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dct:theme</a:t>
            </a:r>
            <a:endParaRPr lang="en-GB" sz="1400" b="1">
              <a:solidFill>
                <a:srgbClr val="C00000"/>
              </a:solidFill>
              <a:latin typeface="Bradley Hand ITC" pitchFamily="66" charset="0"/>
            </a:endParaRPr>
          </a:p>
        </p:txBody>
      </p:sp>
      <p:sp>
        <p:nvSpPr>
          <p:cNvPr id="46102" name="TextBox 27"/>
          <p:cNvSpPr txBox="1">
            <a:spLocks noChangeArrowheads="1"/>
          </p:cNvSpPr>
          <p:nvPr/>
        </p:nvSpPr>
        <p:spPr bwMode="auto">
          <a:xfrm>
            <a:off x="8280400" y="4437063"/>
            <a:ext cx="863600" cy="287337"/>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dct:issued</a:t>
            </a:r>
            <a:endParaRPr lang="en-GB" sz="1400" b="1">
              <a:solidFill>
                <a:srgbClr val="C00000"/>
              </a:solidFill>
              <a:latin typeface="Bradley Hand ITC" pitchFamily="66" charset="0"/>
            </a:endParaRPr>
          </a:p>
        </p:txBody>
      </p:sp>
      <p:sp>
        <p:nvSpPr>
          <p:cNvPr id="46103" name="TextBox 28"/>
          <p:cNvSpPr txBox="1">
            <a:spLocks noChangeArrowheads="1"/>
          </p:cNvSpPr>
          <p:nvPr/>
        </p:nvSpPr>
        <p:spPr bwMode="auto">
          <a:xfrm>
            <a:off x="7956550" y="4919663"/>
            <a:ext cx="1008063"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dct:modified</a:t>
            </a:r>
            <a:endParaRPr lang="en-GB" sz="1400" b="1">
              <a:solidFill>
                <a:srgbClr val="C00000"/>
              </a:solidFill>
              <a:latin typeface="Bradley Hand ITC" pitchFamily="66" charset="0"/>
            </a:endParaRPr>
          </a:p>
        </p:txBody>
      </p:sp>
      <p:sp>
        <p:nvSpPr>
          <p:cNvPr id="31" name="Freeform 30"/>
          <p:cNvSpPr/>
          <p:nvPr/>
        </p:nvSpPr>
        <p:spPr>
          <a:xfrm>
            <a:off x="8280400" y="4610100"/>
            <a:ext cx="379413" cy="112713"/>
          </a:xfrm>
          <a:custGeom>
            <a:avLst/>
            <a:gdLst>
              <a:gd name="connsiteX0" fmla="*/ 0 w 378883"/>
              <a:gd name="connsiteY0" fmla="*/ 63500 h 112183"/>
              <a:gd name="connsiteX1" fmla="*/ 317500 w 378883"/>
              <a:gd name="connsiteY1" fmla="*/ 101600 h 112183"/>
              <a:gd name="connsiteX2" fmla="*/ 368300 w 378883"/>
              <a:gd name="connsiteY2" fmla="*/ 0 h 112183"/>
            </a:gdLst>
            <a:ahLst/>
            <a:cxnLst>
              <a:cxn ang="0">
                <a:pos x="connsiteX0" y="connsiteY0"/>
              </a:cxn>
              <a:cxn ang="0">
                <a:pos x="connsiteX1" y="connsiteY1"/>
              </a:cxn>
              <a:cxn ang="0">
                <a:pos x="connsiteX2" y="connsiteY2"/>
              </a:cxn>
            </a:cxnLst>
            <a:rect l="l" t="t" r="r" b="b"/>
            <a:pathLst>
              <a:path w="378883" h="112183">
                <a:moveTo>
                  <a:pt x="0" y="63500"/>
                </a:moveTo>
                <a:cubicBezTo>
                  <a:pt x="128058" y="87841"/>
                  <a:pt x="256117" y="112183"/>
                  <a:pt x="317500" y="101600"/>
                </a:cubicBezTo>
                <a:cubicBezTo>
                  <a:pt x="378883" y="91017"/>
                  <a:pt x="373591" y="45508"/>
                  <a:pt x="3683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2" name="Freeform 31"/>
          <p:cNvSpPr/>
          <p:nvPr/>
        </p:nvSpPr>
        <p:spPr>
          <a:xfrm>
            <a:off x="8420100" y="4818063"/>
            <a:ext cx="344488" cy="84137"/>
          </a:xfrm>
          <a:custGeom>
            <a:avLst/>
            <a:gdLst>
              <a:gd name="connsiteX0" fmla="*/ 0 w 345017"/>
              <a:gd name="connsiteY0" fmla="*/ 33867 h 84667"/>
              <a:gd name="connsiteX1" fmla="*/ 292100 w 345017"/>
              <a:gd name="connsiteY1" fmla="*/ 8467 h 84667"/>
              <a:gd name="connsiteX2" fmla="*/ 317500 w 345017"/>
              <a:gd name="connsiteY2" fmla="*/ 84667 h 84667"/>
            </a:gdLst>
            <a:ahLst/>
            <a:cxnLst>
              <a:cxn ang="0">
                <a:pos x="connsiteX0" y="connsiteY0"/>
              </a:cxn>
              <a:cxn ang="0">
                <a:pos x="connsiteX1" y="connsiteY1"/>
              </a:cxn>
              <a:cxn ang="0">
                <a:pos x="connsiteX2" y="connsiteY2"/>
              </a:cxn>
            </a:cxnLst>
            <a:rect l="l" t="t" r="r" b="b"/>
            <a:pathLst>
              <a:path w="345017" h="84667">
                <a:moveTo>
                  <a:pt x="0" y="33867"/>
                </a:moveTo>
                <a:cubicBezTo>
                  <a:pt x="119591" y="16933"/>
                  <a:pt x="239183" y="0"/>
                  <a:pt x="292100" y="8467"/>
                </a:cubicBezTo>
                <a:cubicBezTo>
                  <a:pt x="345017" y="16934"/>
                  <a:pt x="331258" y="50800"/>
                  <a:pt x="317500" y="8466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106" name="TextBox 32"/>
          <p:cNvSpPr txBox="1">
            <a:spLocks noChangeArrowheads="1"/>
          </p:cNvSpPr>
          <p:nvPr/>
        </p:nvSpPr>
        <p:spPr bwMode="auto">
          <a:xfrm>
            <a:off x="7056438" y="2111375"/>
            <a:ext cx="2087562" cy="288925"/>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adms:contactPoint</a:t>
            </a:r>
            <a:endParaRPr lang="en-GB" sz="1400" b="1">
              <a:solidFill>
                <a:srgbClr val="C00000"/>
              </a:solidFill>
              <a:latin typeface="Bradley Hand ITC" pitchFamily="66" charset="0"/>
            </a:endParaRPr>
          </a:p>
        </p:txBody>
      </p:sp>
      <p:sp>
        <p:nvSpPr>
          <p:cNvPr id="34" name="Freeform 33"/>
          <p:cNvSpPr/>
          <p:nvPr/>
        </p:nvSpPr>
        <p:spPr>
          <a:xfrm>
            <a:off x="6807200" y="2311400"/>
            <a:ext cx="698500" cy="119063"/>
          </a:xfrm>
          <a:custGeom>
            <a:avLst/>
            <a:gdLst>
              <a:gd name="connsiteX0" fmla="*/ 0 w 698500"/>
              <a:gd name="connsiteY0" fmla="*/ 25400 h 118533"/>
              <a:gd name="connsiteX1" fmla="*/ 393700 w 698500"/>
              <a:gd name="connsiteY1" fmla="*/ 114300 h 118533"/>
              <a:gd name="connsiteX2" fmla="*/ 698500 w 698500"/>
              <a:gd name="connsiteY2" fmla="*/ 0 h 118533"/>
            </a:gdLst>
            <a:ahLst/>
            <a:cxnLst>
              <a:cxn ang="0">
                <a:pos x="connsiteX0" y="connsiteY0"/>
              </a:cxn>
              <a:cxn ang="0">
                <a:pos x="connsiteX1" y="connsiteY1"/>
              </a:cxn>
              <a:cxn ang="0">
                <a:pos x="connsiteX2" y="connsiteY2"/>
              </a:cxn>
            </a:cxnLst>
            <a:rect l="l" t="t" r="r" b="b"/>
            <a:pathLst>
              <a:path w="698500" h="118533">
                <a:moveTo>
                  <a:pt x="0" y="25400"/>
                </a:moveTo>
                <a:cubicBezTo>
                  <a:pt x="138641" y="71966"/>
                  <a:pt x="277283" y="118533"/>
                  <a:pt x="393700" y="114300"/>
                </a:cubicBezTo>
                <a:cubicBezTo>
                  <a:pt x="510117" y="110067"/>
                  <a:pt x="643467" y="23283"/>
                  <a:pt x="6985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108" name="TextBox 34"/>
          <p:cNvSpPr txBox="1">
            <a:spLocks noChangeArrowheads="1"/>
          </p:cNvSpPr>
          <p:nvPr/>
        </p:nvSpPr>
        <p:spPr bwMode="auto">
          <a:xfrm>
            <a:off x="2840038" y="5983288"/>
            <a:ext cx="1300162" cy="254000"/>
          </a:xfrm>
          <a:prstGeom prst="rect">
            <a:avLst/>
          </a:prstGeom>
          <a:noFill/>
          <a:ln w="9525">
            <a:noFill/>
            <a:miter lim="800000"/>
            <a:headEnd/>
            <a:tailEnd/>
          </a:ln>
        </p:spPr>
        <p:txBody>
          <a:bodyPr lIns="0" tIns="0" rIns="0" bIns="0"/>
          <a:lstStyle/>
          <a:p>
            <a:pPr indent="-273050">
              <a:spcAft>
                <a:spcPts val="900"/>
              </a:spcAft>
            </a:pPr>
            <a:r>
              <a:rPr lang="en-GB" sz="1400" b="1">
                <a:solidFill>
                  <a:srgbClr val="C00000"/>
                </a:solidFill>
                <a:latin typeface="Bradley Hand ITC" pitchFamily="66" charset="0"/>
                <a:sym typeface="Wingdings" pitchFamily="2" charset="2"/>
              </a:rPr>
              <a:t>dct:temporal</a:t>
            </a:r>
            <a:endParaRPr lang="en-GB" sz="1400" b="1">
              <a:solidFill>
                <a:srgbClr val="C00000"/>
              </a:solidFill>
              <a:latin typeface="Bradley Hand ITC"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539750" y="685800"/>
            <a:ext cx="8070850" cy="914400"/>
          </a:xfrm>
        </p:spPr>
        <p:txBody>
          <a:bodyPr/>
          <a:lstStyle/>
          <a:p>
            <a:pPr eaLnBrk="1" hangingPunct="1"/>
            <a:r>
              <a:rPr lang="de-DE" smtClean="0"/>
              <a:t>Was kann die Open Data Interoperability Platform? </a:t>
            </a:r>
          </a:p>
        </p:txBody>
      </p:sp>
      <p:sp>
        <p:nvSpPr>
          <p:cNvPr id="47107" name="Content Placeholder 5"/>
          <p:cNvSpPr>
            <a:spLocks noGrp="1"/>
          </p:cNvSpPr>
          <p:nvPr>
            <p:ph sz="quarter" idx="15"/>
          </p:nvPr>
        </p:nvSpPr>
        <p:spPr>
          <a:xfrm>
            <a:off x="533400" y="1752600"/>
            <a:ext cx="4614863" cy="4419600"/>
          </a:xfrm>
        </p:spPr>
        <p:txBody>
          <a:bodyPr/>
          <a:lstStyle/>
          <a:p>
            <a:pPr lvl="1" eaLnBrk="1" hangingPunct="1">
              <a:buFont typeface="Arial" pitchFamily="34" charset="0"/>
              <a:buChar char="•"/>
            </a:pPr>
            <a:r>
              <a:rPr lang="de-DE" dirty="0" smtClean="0"/>
              <a:t>Sie </a:t>
            </a:r>
            <a:r>
              <a:rPr lang="de-DE" b="1" dirty="0" smtClean="0"/>
              <a:t>sammelt</a:t>
            </a:r>
            <a:r>
              <a:rPr lang="de-DE" dirty="0" smtClean="0"/>
              <a:t> Metadaten von einem offenen Datenportal.</a:t>
            </a:r>
          </a:p>
          <a:p>
            <a:pPr lvl="1" eaLnBrk="1" hangingPunct="1">
              <a:buFont typeface="Arial" pitchFamily="34" charset="0"/>
              <a:buChar char="•"/>
            </a:pPr>
            <a:r>
              <a:rPr lang="de-DE" b="1" dirty="0" smtClean="0"/>
              <a:t>S</a:t>
            </a:r>
            <a:r>
              <a:rPr lang="de-DE" dirty="0" smtClean="0"/>
              <a:t>ie </a:t>
            </a:r>
            <a:r>
              <a:rPr lang="de-DE" b="1" dirty="0" smtClean="0"/>
              <a:t>verwandelt</a:t>
            </a:r>
            <a:r>
              <a:rPr lang="de-DE" dirty="0" smtClean="0"/>
              <a:t> die Metadaten in RDF.</a:t>
            </a:r>
          </a:p>
          <a:p>
            <a:pPr lvl="1" eaLnBrk="1" hangingPunct="1">
              <a:buFont typeface="Arial" pitchFamily="34" charset="0"/>
              <a:buChar char="•"/>
            </a:pPr>
            <a:r>
              <a:rPr lang="de-DE" dirty="0" smtClean="0"/>
              <a:t>Sie </a:t>
            </a:r>
            <a:r>
              <a:rPr lang="de-DE" b="1" dirty="0" smtClean="0"/>
              <a:t>vereinheitlicht</a:t>
            </a:r>
            <a:r>
              <a:rPr lang="de-DE" dirty="0" smtClean="0"/>
              <a:t> die RDF-Metadaten, die in den vorherigen Schritten mit DCAT-AP produziert worden sind.</a:t>
            </a:r>
          </a:p>
          <a:p>
            <a:pPr lvl="1" eaLnBrk="1" hangingPunct="1">
              <a:buFont typeface="Arial" pitchFamily="34" charset="0"/>
              <a:buChar char="•"/>
            </a:pPr>
            <a:r>
              <a:rPr lang="de-DE" dirty="0" smtClean="0"/>
              <a:t>Sie </a:t>
            </a:r>
            <a:r>
              <a:rPr lang="de-DE" b="1" dirty="0" smtClean="0"/>
              <a:t>bestätigt</a:t>
            </a:r>
            <a:r>
              <a:rPr lang="de-DE" dirty="0" smtClean="0"/>
              <a:t> die harmonisierten Metadaten mit Hilfe der DCAT-AP.</a:t>
            </a:r>
          </a:p>
          <a:p>
            <a:pPr lvl="1" eaLnBrk="1" hangingPunct="1">
              <a:buFont typeface="Arial" pitchFamily="34" charset="0"/>
              <a:buChar char="•"/>
            </a:pPr>
            <a:r>
              <a:rPr lang="de-DE" dirty="0" smtClean="0"/>
              <a:t>Sie </a:t>
            </a:r>
            <a:r>
              <a:rPr lang="de-DE" b="1" dirty="0" smtClean="0"/>
              <a:t>veröffentlicht</a:t>
            </a:r>
            <a:r>
              <a:rPr lang="de-DE" dirty="0" smtClean="0"/>
              <a:t> die Beschreibung der Metadaten als Linked Open Data.</a:t>
            </a:r>
          </a:p>
        </p:txBody>
      </p:sp>
      <p:sp>
        <p:nvSpPr>
          <p:cNvPr id="4710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6FF782C-9538-4E47-A802-AB281B73D34C}" type="slidenum">
              <a:rPr lang="en-GB" smtClean="0"/>
              <a:pPr fontAlgn="base">
                <a:spcBef>
                  <a:spcPct val="0"/>
                </a:spcBef>
                <a:spcAft>
                  <a:spcPct val="0"/>
                </a:spcAft>
              </a:pPr>
              <a:t>35</a:t>
            </a:fld>
            <a:endParaRPr lang="en-GB" smtClean="0"/>
          </a:p>
        </p:txBody>
      </p:sp>
      <p:grpSp>
        <p:nvGrpSpPr>
          <p:cNvPr id="47109" name="Group 89"/>
          <p:cNvGrpSpPr>
            <a:grpSpLocks/>
          </p:cNvGrpSpPr>
          <p:nvPr/>
        </p:nvGrpSpPr>
        <p:grpSpPr bwMode="auto">
          <a:xfrm>
            <a:off x="5076825" y="1700213"/>
            <a:ext cx="3744913" cy="3781425"/>
            <a:chOff x="5220072" y="2060848"/>
            <a:chExt cx="3745134" cy="3780064"/>
          </a:xfrm>
        </p:grpSpPr>
        <p:grpSp>
          <p:nvGrpSpPr>
            <p:cNvPr id="47111" name="Group 88"/>
            <p:cNvGrpSpPr>
              <a:grpSpLocks/>
            </p:cNvGrpSpPr>
            <p:nvPr/>
          </p:nvGrpSpPr>
          <p:grpSpPr bwMode="auto">
            <a:xfrm>
              <a:off x="5508104" y="2060848"/>
              <a:ext cx="3457102" cy="3780064"/>
              <a:chOff x="5508104" y="2132856"/>
              <a:chExt cx="3457102" cy="3780064"/>
            </a:xfrm>
          </p:grpSpPr>
          <p:grpSp>
            <p:nvGrpSpPr>
              <p:cNvPr id="4" name="Group 16"/>
              <p:cNvGrpSpPr>
                <a:grpSpLocks/>
              </p:cNvGrpSpPr>
              <p:nvPr/>
            </p:nvGrpSpPr>
            <p:grpSpPr bwMode="auto">
              <a:xfrm>
                <a:off x="5508104" y="2132856"/>
                <a:ext cx="3457102" cy="3780064"/>
                <a:chOff x="982" y="687"/>
                <a:chExt cx="3014" cy="3295"/>
              </a:xfrm>
              <a:solidFill>
                <a:schemeClr val="bg1">
                  <a:lumMod val="75000"/>
                </a:schemeClr>
              </a:solidFill>
            </p:grpSpPr>
            <p:sp>
              <p:nvSpPr>
                <p:cNvPr id="92"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3"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4"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5"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6"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7"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8"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9"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0"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1"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2"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3"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4"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5"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6"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7"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8"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9"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0"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1"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2"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3"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4"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5"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6"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7"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8"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9"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0"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1"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2"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3"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4"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5"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6"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7"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8"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9"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0"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1"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2"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3"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4"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5"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6"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7"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8"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9"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0"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1"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2"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3"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4"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5"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6"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7"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8"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9"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0"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sp>
            <p:nvSpPr>
              <p:cNvPr id="151" name="Flowchart: Magnetic Disk 150"/>
              <p:cNvSpPr/>
              <p:nvPr/>
            </p:nvSpPr>
            <p:spPr bwMode="ltGray">
              <a:xfrm>
                <a:off x="5955128" y="4149842"/>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2" name="Flowchart: Magnetic Disk 151"/>
              <p:cNvSpPr/>
              <p:nvPr/>
            </p:nvSpPr>
            <p:spPr bwMode="ltGray">
              <a:xfrm>
                <a:off x="5883686" y="5381298"/>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3" name="Flowchart: Magnetic Disk 152"/>
              <p:cNvSpPr/>
              <p:nvPr/>
            </p:nvSpPr>
            <p:spPr bwMode="ltGray">
              <a:xfrm>
                <a:off x="7179163" y="3364313"/>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4" name="Flowchart: Magnetic Disk 153"/>
              <p:cNvSpPr/>
              <p:nvPr/>
            </p:nvSpPr>
            <p:spPr bwMode="ltGray">
              <a:xfrm>
                <a:off x="6675896" y="3219902"/>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5" name="Flowchart: Magnetic Disk 154"/>
              <p:cNvSpPr/>
              <p:nvPr/>
            </p:nvSpPr>
            <p:spPr bwMode="ltGray">
              <a:xfrm>
                <a:off x="7034692" y="5165476"/>
                <a:ext cx="227025" cy="149171"/>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6" name="Flowchart: Magnetic Disk 155"/>
              <p:cNvSpPr/>
              <p:nvPr/>
            </p:nvSpPr>
            <p:spPr bwMode="ltGray">
              <a:xfrm>
                <a:off x="7684017" y="5381298"/>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7" name="Flowchart: Magnetic Disk 156"/>
              <p:cNvSpPr/>
              <p:nvPr/>
            </p:nvSpPr>
            <p:spPr bwMode="ltGray">
              <a:xfrm>
                <a:off x="7755460" y="5021066"/>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8" name="Flowchart: Magnetic Disk 157"/>
              <p:cNvSpPr/>
              <p:nvPr/>
            </p:nvSpPr>
            <p:spPr bwMode="ltGray">
              <a:xfrm>
                <a:off x="6818779" y="4229188"/>
                <a:ext cx="227025"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9" name="Flowchart: Magnetic Disk 158"/>
              <p:cNvSpPr/>
              <p:nvPr/>
            </p:nvSpPr>
            <p:spPr bwMode="ltGray">
              <a:xfrm>
                <a:off x="6386954" y="4294253"/>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0" name="Flowchart: Magnetic Disk 159"/>
              <p:cNvSpPr/>
              <p:nvPr/>
            </p:nvSpPr>
            <p:spPr bwMode="ltGray">
              <a:xfrm>
                <a:off x="7899930" y="4156190"/>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1" name="Flowchart: Magnetic Disk 160"/>
              <p:cNvSpPr/>
              <p:nvPr/>
            </p:nvSpPr>
            <p:spPr bwMode="ltGray">
              <a:xfrm>
                <a:off x="5667773" y="4660833"/>
                <a:ext cx="527081" cy="352298"/>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cxnSp>
            <p:nvCxnSpPr>
              <p:cNvPr id="162" name="Straight Connector 161"/>
              <p:cNvCxnSpPr>
                <a:stCxn id="153" idx="3"/>
                <a:endCxn id="170" idx="1"/>
              </p:cNvCxnSpPr>
              <p:nvPr/>
            </p:nvCxnSpPr>
            <p:spPr>
              <a:xfrm flipH="1">
                <a:off x="6628268" y="3515070"/>
                <a:ext cx="663614" cy="1145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4" idx="3"/>
                <a:endCxn id="170" idx="1"/>
              </p:cNvCxnSpPr>
              <p:nvPr/>
            </p:nvCxnSpPr>
            <p:spPr>
              <a:xfrm flipH="1">
                <a:off x="6628268" y="3370660"/>
                <a:ext cx="160346" cy="1290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flipH="1">
                <a:off x="6602867" y="4232362"/>
                <a:ext cx="1297064" cy="4284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7" idx="2"/>
                <a:endCxn id="170" idx="4"/>
              </p:cNvCxnSpPr>
              <p:nvPr/>
            </p:nvCxnSpPr>
            <p:spPr>
              <a:xfrm flipH="1" flipV="1">
                <a:off x="6891809" y="4836982"/>
                <a:ext cx="863651" cy="2586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a:endCxn id="170" idx="2"/>
              </p:cNvCxnSpPr>
              <p:nvPr/>
            </p:nvCxnSpPr>
            <p:spPr>
              <a:xfrm>
                <a:off x="6194855" y="4836982"/>
                <a:ext cx="16828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1" idx="3"/>
                <a:endCxn id="170" idx="1"/>
              </p:cNvCxnSpPr>
              <p:nvPr/>
            </p:nvCxnSpPr>
            <p:spPr>
              <a:xfrm>
                <a:off x="6067847" y="4300601"/>
                <a:ext cx="560421" cy="360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52" idx="4"/>
                <a:endCxn id="170" idx="3"/>
              </p:cNvCxnSpPr>
              <p:nvPr/>
            </p:nvCxnSpPr>
            <p:spPr>
              <a:xfrm flipV="1">
                <a:off x="6109124" y="5013131"/>
                <a:ext cx="519144" cy="4427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1"/>
              </p:cNvCxnSpPr>
              <p:nvPr/>
            </p:nvCxnSpPr>
            <p:spPr>
              <a:xfrm flipH="1" flipV="1">
                <a:off x="6602867" y="5021066"/>
                <a:ext cx="546132" cy="1444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Flowchart: Magnetic Disk 169"/>
              <p:cNvSpPr/>
              <p:nvPr/>
            </p:nvSpPr>
            <p:spPr bwMode="ltGray">
              <a:xfrm>
                <a:off x="6363139" y="4660833"/>
                <a:ext cx="528669" cy="352298"/>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00" b="1" dirty="0">
                    <a:solidFill>
                      <a:schemeClr val="bg1"/>
                    </a:solidFill>
                  </a:rPr>
                  <a:t>ODIPP</a:t>
                </a:r>
              </a:p>
            </p:txBody>
          </p:sp>
          <p:cxnSp>
            <p:nvCxnSpPr>
              <p:cNvPr id="171" name="Straight Connector 170"/>
              <p:cNvCxnSpPr>
                <a:stCxn id="156" idx="1"/>
                <a:endCxn id="170" idx="4"/>
              </p:cNvCxnSpPr>
              <p:nvPr/>
            </p:nvCxnSpPr>
            <p:spPr>
              <a:xfrm flipH="1" flipV="1">
                <a:off x="6891809" y="4836982"/>
                <a:ext cx="904928" cy="5443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8" idx="3"/>
              </p:cNvCxnSpPr>
              <p:nvPr/>
            </p:nvCxnSpPr>
            <p:spPr>
              <a:xfrm flipV="1">
                <a:off x="6602867" y="4379947"/>
                <a:ext cx="328631" cy="280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9" idx="3"/>
              </p:cNvCxnSpPr>
              <p:nvPr/>
            </p:nvCxnSpPr>
            <p:spPr>
              <a:xfrm flipH="1" flipV="1">
                <a:off x="6499673" y="4445011"/>
                <a:ext cx="31752" cy="1380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112" name="Rectangle 173"/>
            <p:cNvSpPr>
              <a:spLocks noChangeArrowheads="1"/>
            </p:cNvSpPr>
            <p:nvPr/>
          </p:nvSpPr>
          <p:spPr bwMode="auto">
            <a:xfrm>
              <a:off x="5220072" y="4941168"/>
              <a:ext cx="1160182" cy="400110"/>
            </a:xfrm>
            <a:prstGeom prst="rect">
              <a:avLst/>
            </a:prstGeom>
            <a:noFill/>
            <a:ln w="9525">
              <a:noFill/>
              <a:miter lim="800000"/>
              <a:headEnd/>
              <a:tailEnd/>
            </a:ln>
          </p:spPr>
          <p:txBody>
            <a:bodyPr>
              <a:spAutoFit/>
            </a:bodyPr>
            <a:lstStyle/>
            <a:p>
              <a:pPr algn="r"/>
              <a:r>
                <a:rPr lang="en-GB" sz="1000"/>
                <a:t>Pan-European Data portal</a:t>
              </a:r>
            </a:p>
          </p:txBody>
        </p:sp>
      </p:grpSp>
      <p:sp>
        <p:nvSpPr>
          <p:cNvPr id="91" name="Rectangle 90"/>
          <p:cNvSpPr/>
          <p:nvPr/>
        </p:nvSpPr>
        <p:spPr bwMode="ltGray">
          <a:xfrm>
            <a:off x="3275856" y="5949280"/>
            <a:ext cx="4824412" cy="649287"/>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200" b="1" dirty="0" err="1">
                <a:solidFill>
                  <a:schemeClr val="tx1"/>
                </a:solidFill>
                <a:latin typeface="Georgia" pitchFamily="18" charset="0"/>
              </a:rPr>
              <a:t>Siehe</a:t>
            </a:r>
            <a:r>
              <a:rPr lang="en-GB" sz="1200" b="1" dirty="0">
                <a:solidFill>
                  <a:schemeClr val="tx1"/>
                </a:solidFill>
                <a:latin typeface="Georgia" pitchFamily="18" charset="0"/>
              </a:rPr>
              <a:t> </a:t>
            </a:r>
            <a:r>
              <a:rPr lang="en-GB" sz="1200" b="1" dirty="0" err="1">
                <a:solidFill>
                  <a:schemeClr val="tx1"/>
                </a:solidFill>
                <a:latin typeface="Georgia" pitchFamily="18" charset="0"/>
              </a:rPr>
              <a:t>auch</a:t>
            </a:r>
            <a:r>
              <a:rPr lang="en-GB" sz="1200" b="1" dirty="0">
                <a:solidFill>
                  <a:schemeClr val="tx1"/>
                </a:solidFill>
                <a:latin typeface="Georgia" pitchFamily="18" charset="0"/>
              </a:rPr>
              <a:t>:</a:t>
            </a:r>
          </a:p>
          <a:p>
            <a:pPr fontAlgn="auto">
              <a:spcBef>
                <a:spcPts val="0"/>
              </a:spcBef>
              <a:spcAft>
                <a:spcPts val="0"/>
              </a:spcAft>
              <a:defRPr/>
            </a:pPr>
            <a:r>
              <a:rPr lang="en-GB" sz="1200" dirty="0">
                <a:hlinkClick r:id="rId3"/>
              </a:rPr>
              <a:t>http://www.slideshare.net/OpenDataSupport/promoting-the-re-use-of-open-data-through-odip</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9750" y="685800"/>
            <a:ext cx="8070850" cy="914400"/>
          </a:xfrm>
        </p:spPr>
        <p:txBody>
          <a:bodyPr/>
          <a:lstStyle/>
          <a:p>
            <a:pPr eaLnBrk="1" hangingPunct="1"/>
            <a:r>
              <a:rPr lang="de-DE" smtClean="0"/>
              <a:t>Schlussfolgerungen</a:t>
            </a:r>
          </a:p>
        </p:txBody>
      </p:sp>
      <p:sp>
        <p:nvSpPr>
          <p:cNvPr id="48131" name="Content Placeholder 2"/>
          <p:cNvSpPr>
            <a:spLocks noGrp="1"/>
          </p:cNvSpPr>
          <p:nvPr>
            <p:ph sz="quarter" idx="15"/>
          </p:nvPr>
        </p:nvSpPr>
        <p:spPr/>
        <p:txBody>
          <a:bodyPr/>
          <a:lstStyle/>
          <a:p>
            <a:pPr lvl="1" eaLnBrk="1" hangingPunct="1"/>
            <a:r>
              <a:rPr lang="de-DE" smtClean="0"/>
              <a:t>Metadaten liefern Informationen über Ihre Daten und Ressourcen. Die Qualität der Metadaten beeinflusst direkt die Auffindbarkeit und Weiterverwendung Ihrer Ressourcen.</a:t>
            </a:r>
          </a:p>
          <a:p>
            <a:pPr lvl="1" eaLnBrk="1" hangingPunct="1"/>
            <a:r>
              <a:rPr lang="de-DE" smtClean="0"/>
              <a:t>Für die Metadatenverwaltung sollte ein strukturierter Ansatz verfolgt werden. </a:t>
            </a:r>
          </a:p>
          <a:p>
            <a:pPr lvl="1" eaLnBrk="1" hangingPunct="1"/>
            <a:r>
              <a:rPr lang="de-DE" smtClean="0"/>
              <a:t>Der Metadaten-Lebenszyklus verlängert die Lebensdauer von Datensätzen (Metadaten vor der Veröffentlichung und nach dem Löschen).</a:t>
            </a:r>
          </a:p>
          <a:p>
            <a:pPr lvl="1" eaLnBrk="1" hangingPunct="1"/>
            <a:r>
              <a:rPr lang="de-DE" smtClean="0"/>
              <a:t>Vereinheitlichte Metadaten ermöglichen den Einsatz von Metadaten-Brokern, die die Zugangsbarrieren zu Ihren Ressourcen wiederum senken, was zu einer verbesserten Sichtbarkeit und Auffindbarkeit führen sowie das Wiederverwendungspotenzial steigern kann.</a:t>
            </a:r>
          </a:p>
          <a:p>
            <a:pPr eaLnBrk="1" hangingPunct="1"/>
            <a:endParaRPr lang="de-DE" smtClean="0"/>
          </a:p>
        </p:txBody>
      </p:sp>
      <p:sp>
        <p:nvSpPr>
          <p:cNvPr id="48132"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5DF6490F-AA87-4B25-A9F0-F98AF8C32292}" type="slidenum">
              <a:rPr lang="en-GB" smtClean="0"/>
              <a:pPr fontAlgn="base">
                <a:spcBef>
                  <a:spcPct val="0"/>
                </a:spcBef>
                <a:spcAft>
                  <a:spcPct val="0"/>
                </a:spcAft>
              </a:pPr>
              <a:t>36</a:t>
            </a:fld>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9750" y="685800"/>
            <a:ext cx="8070850" cy="914400"/>
          </a:xfrm>
        </p:spPr>
        <p:txBody>
          <a:bodyPr/>
          <a:lstStyle/>
          <a:p>
            <a:pPr eaLnBrk="1" hangingPunct="1"/>
            <a:r>
              <a:rPr lang="en-GB" smtClean="0"/>
              <a:t>Gruppenübung und Fragen</a:t>
            </a:r>
          </a:p>
        </p:txBody>
      </p:sp>
      <p:sp>
        <p:nvSpPr>
          <p:cNvPr id="4915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297EE3C4-C619-4735-9C30-CF3C08297D44}" type="slidenum">
              <a:rPr lang="en-GB" smtClean="0"/>
              <a:pPr fontAlgn="base">
                <a:spcBef>
                  <a:spcPct val="0"/>
                </a:spcBef>
                <a:spcAft>
                  <a:spcPct val="0"/>
                </a:spcAft>
              </a:pPr>
              <a:t>37</a:t>
            </a:fld>
            <a:endParaRPr lang="en-GB" smtClean="0"/>
          </a:p>
        </p:txBody>
      </p:sp>
      <p:sp>
        <p:nvSpPr>
          <p:cNvPr id="49156" name="Content Placeholder 2"/>
          <p:cNvSpPr>
            <a:spLocks noGrp="1"/>
          </p:cNvSpPr>
          <p:nvPr>
            <p:ph sz="quarter" idx="15"/>
          </p:nvPr>
        </p:nvSpPr>
        <p:spPr>
          <a:xfrm>
            <a:off x="1547813" y="1557338"/>
            <a:ext cx="7062787" cy="4419600"/>
          </a:xfrm>
        </p:spPr>
        <p:txBody>
          <a:bodyPr/>
          <a:lstStyle/>
          <a:p>
            <a:pPr marL="0" lvl="1" indent="0" eaLnBrk="1" hangingPunct="1">
              <a:buClr>
                <a:srgbClr val="000000"/>
              </a:buClr>
              <a:buFont typeface="Georgia" pitchFamily="18" charset="0"/>
              <a:buNone/>
            </a:pPr>
            <a:r>
              <a:rPr lang="de-DE" smtClean="0">
                <a:solidFill>
                  <a:srgbClr val="000000"/>
                </a:solidFill>
              </a:rPr>
              <a:t>Wählen Sie in Zweiergruppen einen Datensatz aus Ihrem Land aus und beschreiben Sie ihn mit dem DCAT Anwendungsprofil.</a:t>
            </a:r>
          </a:p>
          <a:p>
            <a:pPr marL="0" lvl="1" indent="0" eaLnBrk="1" hangingPunct="1">
              <a:buClr>
                <a:srgbClr val="000000"/>
              </a:buClr>
              <a:buFont typeface="Georgia" pitchFamily="18" charset="0"/>
              <a:buNone/>
            </a:pPr>
            <a:r>
              <a:rPr lang="de-DE" smtClean="0">
                <a:solidFill>
                  <a:srgbClr val="000000"/>
                </a:solidFill>
              </a:rPr>
              <a:t>Hat Ihre Organisation einen minimalen Satz von Metadaten, die zusammen mit Open Data zur Verfügung gestellt werden können?</a:t>
            </a:r>
          </a:p>
          <a:p>
            <a:pPr marL="0" lvl="1" indent="0" eaLnBrk="1" hangingPunct="1">
              <a:buClr>
                <a:srgbClr val="000000"/>
              </a:buClr>
              <a:buFont typeface="Georgia" pitchFamily="18" charset="0"/>
              <a:buNone/>
            </a:pPr>
            <a:endParaRPr lang="de-DE" smtClean="0">
              <a:solidFill>
                <a:srgbClr val="000000"/>
              </a:solidFill>
            </a:endParaRPr>
          </a:p>
          <a:p>
            <a:pPr marL="0" lvl="1" indent="0" eaLnBrk="1" hangingPunct="1">
              <a:buClr>
                <a:srgbClr val="000000"/>
              </a:buClr>
              <a:buFont typeface="Georgia" pitchFamily="18" charset="0"/>
              <a:buNone/>
            </a:pPr>
            <a:r>
              <a:rPr lang="de-DE" smtClean="0">
                <a:solidFill>
                  <a:srgbClr val="000000"/>
                </a:solidFill>
              </a:rPr>
              <a:t>Was sind Ihrer Meinung nach die größten Hindernisse in Ihren Metadaten für die (Wieder-) Verwendung von kontrollierten Standardvokabularen?</a:t>
            </a:r>
          </a:p>
          <a:p>
            <a:pPr marL="0" lvl="1" indent="0" eaLnBrk="1" hangingPunct="1">
              <a:buClr>
                <a:srgbClr val="000000"/>
              </a:buClr>
              <a:buFont typeface="Georgia" pitchFamily="18" charset="0"/>
              <a:buNone/>
            </a:pPr>
            <a:r>
              <a:rPr lang="de-DE" smtClean="0">
                <a:solidFill>
                  <a:srgbClr val="000000"/>
                </a:solidFill>
              </a:rPr>
              <a:t>Haben Sie auf der betrieblichen Ebene eine Methodik für die Verwaltung von Daten und/oder Metadaten?</a:t>
            </a:r>
          </a:p>
          <a:p>
            <a:pPr marL="0" lvl="1" indent="0" eaLnBrk="1" hangingPunct="1">
              <a:buClr>
                <a:srgbClr val="000000"/>
              </a:buClr>
              <a:buFont typeface="Georgia" pitchFamily="18" charset="0"/>
              <a:buNone/>
            </a:pPr>
            <a:endParaRPr lang="de-DE" smtClean="0"/>
          </a:p>
        </p:txBody>
      </p:sp>
      <p:pic>
        <p:nvPicPr>
          <p:cNvPr id="49157" name="Picture 2" descr="C:\Users\loutasn\Downloads\1377268100_talk.png"/>
          <p:cNvPicPr>
            <a:picLocks noChangeAspect="1" noChangeArrowheads="1"/>
          </p:cNvPicPr>
          <p:nvPr/>
        </p:nvPicPr>
        <p:blipFill>
          <a:blip r:embed="rId3" cstate="print"/>
          <a:srcRect/>
          <a:stretch>
            <a:fillRect/>
          </a:stretch>
        </p:blipFill>
        <p:spPr bwMode="auto">
          <a:xfrm>
            <a:off x="576263" y="1412875"/>
            <a:ext cx="792162" cy="792163"/>
          </a:xfrm>
          <a:prstGeom prst="rect">
            <a:avLst/>
          </a:prstGeom>
          <a:noFill/>
          <a:ln w="9525">
            <a:noFill/>
            <a:miter lim="800000"/>
            <a:headEnd/>
            <a:tailEnd/>
          </a:ln>
        </p:spPr>
      </p:pic>
      <p:sp>
        <p:nvSpPr>
          <p:cNvPr id="49158" name="Rectangle 7"/>
          <p:cNvSpPr>
            <a:spLocks noChangeArrowheads="1"/>
          </p:cNvSpPr>
          <p:nvPr/>
        </p:nvSpPr>
        <p:spPr bwMode="auto">
          <a:xfrm>
            <a:off x="252413" y="2193925"/>
            <a:ext cx="1277937" cy="184150"/>
          </a:xfrm>
          <a:prstGeom prst="rect">
            <a:avLst/>
          </a:prstGeom>
          <a:noFill/>
          <a:ln w="9525">
            <a:noFill/>
            <a:miter lim="800000"/>
            <a:headEnd/>
            <a:tailEnd/>
          </a:ln>
        </p:spPr>
        <p:txBody>
          <a:bodyPr>
            <a:spAutoFit/>
          </a:bodyPr>
          <a:lstStyle/>
          <a:p>
            <a:r>
              <a:rPr lang="en-GB" sz="600"/>
              <a:t> http://www.visualpharm.com</a:t>
            </a:r>
          </a:p>
        </p:txBody>
      </p:sp>
      <p:pic>
        <p:nvPicPr>
          <p:cNvPr id="49159" name="Picture 2" descr="C:\Users\loutasn\Downloads\1377268100_talk.png"/>
          <p:cNvPicPr>
            <a:picLocks noChangeAspect="1" noChangeArrowheads="1"/>
          </p:cNvPicPr>
          <p:nvPr/>
        </p:nvPicPr>
        <p:blipFill>
          <a:blip r:embed="rId3" cstate="print"/>
          <a:srcRect/>
          <a:stretch>
            <a:fillRect/>
          </a:stretch>
        </p:blipFill>
        <p:spPr bwMode="auto">
          <a:xfrm>
            <a:off x="574675" y="2606675"/>
            <a:ext cx="792163" cy="792163"/>
          </a:xfrm>
          <a:prstGeom prst="rect">
            <a:avLst/>
          </a:prstGeom>
          <a:noFill/>
          <a:ln w="9525">
            <a:noFill/>
            <a:miter lim="800000"/>
            <a:headEnd/>
            <a:tailEnd/>
          </a:ln>
        </p:spPr>
      </p:pic>
      <p:sp>
        <p:nvSpPr>
          <p:cNvPr id="49160" name="Rectangle 9"/>
          <p:cNvSpPr>
            <a:spLocks noChangeArrowheads="1"/>
          </p:cNvSpPr>
          <p:nvPr/>
        </p:nvSpPr>
        <p:spPr bwMode="auto">
          <a:xfrm>
            <a:off x="250825" y="3387725"/>
            <a:ext cx="1277938" cy="185738"/>
          </a:xfrm>
          <a:prstGeom prst="rect">
            <a:avLst/>
          </a:prstGeom>
          <a:noFill/>
          <a:ln w="9525">
            <a:noFill/>
            <a:miter lim="800000"/>
            <a:headEnd/>
            <a:tailEnd/>
          </a:ln>
        </p:spPr>
        <p:txBody>
          <a:bodyPr>
            <a:spAutoFit/>
          </a:bodyPr>
          <a:lstStyle/>
          <a:p>
            <a:r>
              <a:rPr lang="en-GB" sz="600"/>
              <a:t> http://www.visualpharm.com</a:t>
            </a:r>
          </a:p>
        </p:txBody>
      </p:sp>
      <p:pic>
        <p:nvPicPr>
          <p:cNvPr id="49161" name="Picture 2" descr="C:\Users\loutasn\Downloads\1377268100_talk.png"/>
          <p:cNvPicPr>
            <a:picLocks noChangeAspect="1" noChangeArrowheads="1"/>
          </p:cNvPicPr>
          <p:nvPr/>
        </p:nvPicPr>
        <p:blipFill>
          <a:blip r:embed="rId3" cstate="print"/>
          <a:srcRect/>
          <a:stretch>
            <a:fillRect/>
          </a:stretch>
        </p:blipFill>
        <p:spPr bwMode="auto">
          <a:xfrm>
            <a:off x="574675" y="3759200"/>
            <a:ext cx="792163" cy="792163"/>
          </a:xfrm>
          <a:prstGeom prst="rect">
            <a:avLst/>
          </a:prstGeom>
          <a:noFill/>
          <a:ln w="9525">
            <a:noFill/>
            <a:miter lim="800000"/>
            <a:headEnd/>
            <a:tailEnd/>
          </a:ln>
        </p:spPr>
      </p:pic>
      <p:sp>
        <p:nvSpPr>
          <p:cNvPr id="49162" name="Rectangle 11"/>
          <p:cNvSpPr>
            <a:spLocks noChangeArrowheads="1"/>
          </p:cNvSpPr>
          <p:nvPr/>
        </p:nvSpPr>
        <p:spPr bwMode="auto">
          <a:xfrm>
            <a:off x="250825" y="4540250"/>
            <a:ext cx="1277938" cy="184150"/>
          </a:xfrm>
          <a:prstGeom prst="rect">
            <a:avLst/>
          </a:prstGeom>
          <a:noFill/>
          <a:ln w="9525">
            <a:noFill/>
            <a:miter lim="800000"/>
            <a:headEnd/>
            <a:tailEnd/>
          </a:ln>
        </p:spPr>
        <p:txBody>
          <a:bodyPr>
            <a:spAutoFit/>
          </a:bodyPr>
          <a:lstStyle/>
          <a:p>
            <a:r>
              <a:rPr lang="en-GB" sz="600"/>
              <a:t> http://www.visualpharm.com</a:t>
            </a:r>
          </a:p>
        </p:txBody>
      </p:sp>
      <p:pic>
        <p:nvPicPr>
          <p:cNvPr id="49163" name="Picture 2" descr="C:\Users\loutasn\Downloads\1377268100_talk.png"/>
          <p:cNvPicPr>
            <a:picLocks noChangeAspect="1" noChangeArrowheads="1"/>
          </p:cNvPicPr>
          <p:nvPr/>
        </p:nvPicPr>
        <p:blipFill>
          <a:blip r:embed="rId3" cstate="print"/>
          <a:srcRect/>
          <a:stretch>
            <a:fillRect/>
          </a:stretch>
        </p:blipFill>
        <p:spPr bwMode="auto">
          <a:xfrm>
            <a:off x="574675" y="4911725"/>
            <a:ext cx="792163" cy="792163"/>
          </a:xfrm>
          <a:prstGeom prst="rect">
            <a:avLst/>
          </a:prstGeom>
          <a:noFill/>
          <a:ln w="9525">
            <a:noFill/>
            <a:miter lim="800000"/>
            <a:headEnd/>
            <a:tailEnd/>
          </a:ln>
        </p:spPr>
      </p:pic>
      <p:sp>
        <p:nvSpPr>
          <p:cNvPr id="49164" name="Rectangle 13"/>
          <p:cNvSpPr>
            <a:spLocks noChangeArrowheads="1"/>
          </p:cNvSpPr>
          <p:nvPr/>
        </p:nvSpPr>
        <p:spPr bwMode="auto">
          <a:xfrm>
            <a:off x="250825" y="5692775"/>
            <a:ext cx="1277938" cy="184150"/>
          </a:xfrm>
          <a:prstGeom prst="rect">
            <a:avLst/>
          </a:prstGeom>
          <a:noFill/>
          <a:ln w="9525">
            <a:noFill/>
            <a:miter lim="800000"/>
            <a:headEnd/>
            <a:tailEnd/>
          </a:ln>
        </p:spPr>
        <p:txBody>
          <a:bodyPr>
            <a:spAutoFit/>
          </a:bodyPr>
          <a:lstStyle/>
          <a:p>
            <a:r>
              <a:rPr lang="en-GB" sz="600"/>
              <a:t> http://www.visualpharm.com</a:t>
            </a:r>
          </a:p>
        </p:txBody>
      </p:sp>
      <p:sp>
        <p:nvSpPr>
          <p:cNvPr id="13" name="Title 5"/>
          <p:cNvSpPr txBox="1">
            <a:spLocks/>
          </p:cNvSpPr>
          <p:nvPr/>
        </p:nvSpPr>
        <p:spPr>
          <a:xfrm>
            <a:off x="605408" y="580410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err="1" smtClean="0">
                <a:solidFill>
                  <a:schemeClr val="accent1"/>
                </a:solidFill>
                <a:latin typeface="Bradley Hand ITC" pitchFamily="66" charset="0"/>
              </a:rPr>
              <a:t>Nehmen</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Sie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auch</a:t>
            </a:r>
            <a:r>
              <a:rPr lang="en-GB" sz="4000" i="0" dirty="0" smtClean="0">
                <a:solidFill>
                  <a:schemeClr val="accent1"/>
                </a:solidFill>
                <a:latin typeface="Bradley Hand ITC" pitchFamily="66" charset="0"/>
              </a:rPr>
              <a:t> den </a:t>
            </a:r>
            <a:r>
              <a:rPr lang="en-GB" sz="4000" i="0" dirty="0" smtClean="0">
                <a:solidFill>
                  <a:schemeClr val="accent1"/>
                </a:solidFill>
                <a:latin typeface="Bradley Hand ITC" pitchFamily="66" charset="0"/>
                <a:hlinkClick r:id="rId4"/>
              </a:rPr>
              <a:t>Online-Test</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Vielen Dank!</a:t>
            </a:r>
            <a:br>
              <a:rPr lang="en-GB" sz="7200" i="0" smtClean="0">
                <a:solidFill>
                  <a:schemeClr val="accent1"/>
                </a:solidFill>
                <a:latin typeface="Bradley Hand ITC" pitchFamily="66" charset="0"/>
              </a:rPr>
            </a:br>
            <a:r>
              <a:rPr lang="en-GB" sz="4800" i="0" smtClean="0">
                <a:solidFill>
                  <a:schemeClr val="accent1"/>
                </a:solidFill>
                <a:latin typeface="Bradley Hand ITC" pitchFamily="66" charset="0"/>
              </a:rPr>
              <a:t>... Und jetzt IHRE Fragen?</a:t>
            </a:r>
            <a:endParaRPr lang="en-GB" b="0" smtClean="0"/>
          </a:p>
        </p:txBody>
      </p:sp>
      <p:sp>
        <p:nvSpPr>
          <p:cNvPr id="50179"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C3755A6-4EAF-424E-A768-3B0AE0FB30CC}" type="slidenum">
              <a:rPr lang="en-GB" smtClean="0"/>
              <a:pPr fontAlgn="base">
                <a:spcBef>
                  <a:spcPct val="0"/>
                </a:spcBef>
                <a:spcAft>
                  <a:spcPct val="0"/>
                </a:spcAft>
              </a:pPr>
              <a:t>38</a:t>
            </a:fld>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9750" y="685800"/>
            <a:ext cx="8070850" cy="914400"/>
          </a:xfrm>
        </p:spPr>
        <p:txBody>
          <a:bodyPr/>
          <a:lstStyle/>
          <a:p>
            <a:pPr eaLnBrk="1" hangingPunct="1"/>
            <a:r>
              <a:rPr lang="en-GB" smtClean="0"/>
              <a:t>Referenzen</a:t>
            </a:r>
          </a:p>
        </p:txBody>
      </p:sp>
      <p:sp>
        <p:nvSpPr>
          <p:cNvPr id="51203" name="Content Placeholder 4"/>
          <p:cNvSpPr>
            <a:spLocks noGrp="1"/>
          </p:cNvSpPr>
          <p:nvPr>
            <p:ph sz="quarter" idx="14"/>
          </p:nvPr>
        </p:nvSpPr>
        <p:spPr>
          <a:xfrm>
            <a:off x="533400" y="1752600"/>
            <a:ext cx="3962400" cy="4629150"/>
          </a:xfrm>
        </p:spPr>
        <p:txBody>
          <a:bodyPr/>
          <a:lstStyle/>
          <a:p>
            <a:pPr eaLnBrk="1" hangingPunct="1">
              <a:spcAft>
                <a:spcPts val="300"/>
              </a:spcAft>
            </a:pPr>
            <a:r>
              <a:rPr lang="en-GB" sz="700" dirty="0" err="1" smtClean="0"/>
              <a:t>Folie</a:t>
            </a:r>
            <a:r>
              <a:rPr lang="en-GB" sz="700" dirty="0" smtClean="0"/>
              <a:t> </a:t>
            </a:r>
            <a:r>
              <a:rPr lang="en-GB" sz="700" dirty="0" smtClean="0"/>
              <a:t>6,7: </a:t>
            </a:r>
            <a:endParaRPr lang="en-GB" sz="700" dirty="0" smtClean="0"/>
          </a:p>
          <a:p>
            <a:pPr marL="273050" eaLnBrk="1" hangingPunct="1">
              <a:buFont typeface="Arial" panose="020B0604020202020204" pitchFamily="34" charset="0"/>
              <a:buChar char="•"/>
            </a:pPr>
            <a:r>
              <a:rPr lang="en-GB" sz="800" dirty="0" smtClean="0"/>
              <a:t>NISO. Understanding Metadata. </a:t>
            </a:r>
            <a:r>
              <a:rPr lang="en-GB" sz="800" dirty="0" smtClean="0">
                <a:hlinkClick r:id="rId3"/>
              </a:rPr>
              <a:t>http://www.niso.org/publications/press/UnderstandingMetadata.pdf</a:t>
            </a:r>
            <a:endParaRPr lang="en-GB" sz="800" dirty="0" smtClean="0"/>
          </a:p>
          <a:p>
            <a:pPr eaLnBrk="1" hangingPunct="1"/>
            <a:r>
              <a:rPr lang="en-GB" sz="800" dirty="0" err="1" smtClean="0"/>
              <a:t>Folie</a:t>
            </a:r>
            <a:r>
              <a:rPr lang="en-GB" sz="800" dirty="0" smtClean="0"/>
              <a:t> </a:t>
            </a:r>
            <a:r>
              <a:rPr lang="en-GB" sz="800" dirty="0" smtClean="0"/>
              <a:t>9:</a:t>
            </a:r>
            <a:endParaRPr lang="en-GB" sz="800" dirty="0" smtClean="0"/>
          </a:p>
          <a:p>
            <a:pPr lvl="1" eaLnBrk="1" hangingPunct="1">
              <a:buFont typeface="Arial" pitchFamily="34" charset="0"/>
              <a:buChar char="•"/>
            </a:pPr>
            <a:r>
              <a:rPr lang="en-GB" sz="800" dirty="0" smtClean="0"/>
              <a:t>Dublin City University. Chapter 3: Introduction to XML. </a:t>
            </a:r>
            <a:r>
              <a:rPr lang="en-GB" sz="800" dirty="0" smtClean="0">
                <a:hlinkClick r:id="rId4"/>
              </a:rPr>
              <a:t>http://wiki.eeng.dcu.ie/ee557/g2/326-EE.html</a:t>
            </a:r>
            <a:endParaRPr lang="en-GB" sz="800" dirty="0" smtClean="0"/>
          </a:p>
          <a:p>
            <a:pPr eaLnBrk="1" hangingPunct="1">
              <a:buFont typeface="Arial" panose="020B0604020202020204" pitchFamily="34" charset="0"/>
              <a:buChar char="•"/>
            </a:pPr>
            <a:r>
              <a:rPr lang="en-GB" sz="800" dirty="0" smtClean="0"/>
              <a:t>W3C. RDF Primer. </a:t>
            </a:r>
            <a:r>
              <a:rPr lang="en-GB" sz="800" dirty="0" smtClean="0">
                <a:hlinkClick r:id="rId5"/>
              </a:rPr>
              <a:t>http://www.w3.org/TR/rdf-primer/</a:t>
            </a:r>
            <a:endParaRPr lang="en-GB" sz="800" dirty="0" smtClean="0"/>
          </a:p>
          <a:p>
            <a:pPr eaLnBrk="1" hangingPunct="1"/>
            <a:r>
              <a:rPr lang="en-GB" sz="800" dirty="0" err="1" smtClean="0"/>
              <a:t>Folie</a:t>
            </a:r>
            <a:r>
              <a:rPr lang="en-GB" sz="800" dirty="0" smtClean="0"/>
              <a:t> </a:t>
            </a:r>
            <a:r>
              <a:rPr lang="en-GB" sz="800" dirty="0" smtClean="0"/>
              <a:t>12:</a:t>
            </a:r>
            <a:endParaRPr lang="en-GB" sz="800" dirty="0" smtClean="0"/>
          </a:p>
          <a:p>
            <a:pPr eaLnBrk="1" hangingPunct="1">
              <a:buFont typeface="Arial" panose="020B0604020202020204" pitchFamily="34" charset="0"/>
              <a:buChar char="•"/>
            </a:pPr>
            <a:r>
              <a:rPr lang="en-GB" sz="800" dirty="0" smtClean="0">
                <a:hlinkClick r:id="rId6"/>
              </a:rPr>
              <a:t>http://gondolin.rutgers.edu/MIC/text/how/catalog_glossary.htm</a:t>
            </a:r>
            <a:endParaRPr lang="en-GB" sz="800" dirty="0" smtClean="0"/>
          </a:p>
          <a:p>
            <a:pPr lvl="1" eaLnBrk="1" hangingPunct="1">
              <a:buFont typeface="Arial" pitchFamily="34" charset="0"/>
              <a:buChar char="•"/>
            </a:pPr>
            <a:r>
              <a:rPr lang="en-GB" sz="800" dirty="0" smtClean="0"/>
              <a:t>Dublin Core. Example XML Schema. </a:t>
            </a:r>
            <a:r>
              <a:rPr lang="en-GB" sz="800" dirty="0" smtClean="0">
                <a:hlinkClick r:id="rId7"/>
              </a:rPr>
              <a:t>http://dublincore.org/schemas/xmls/qdc/dc.xsd</a:t>
            </a:r>
            <a:endParaRPr lang="en-GB" sz="800" dirty="0" smtClean="0"/>
          </a:p>
          <a:p>
            <a:pPr lvl="1" eaLnBrk="1" hangingPunct="1">
              <a:buFont typeface="Arial" pitchFamily="34" charset="0"/>
              <a:buChar char="•"/>
            </a:pPr>
            <a:r>
              <a:rPr lang="en-GB" sz="800" dirty="0" smtClean="0"/>
              <a:t>Dublin Core, Example RDF Schema. </a:t>
            </a:r>
            <a:r>
              <a:rPr lang="en-GB" sz="800" dirty="0" smtClean="0">
                <a:hlinkClick r:id="rId8"/>
              </a:rPr>
              <a:t>http://dublincore.org/2012/06/14/dcterms.rdf</a:t>
            </a:r>
            <a:endParaRPr lang="en-GB" sz="800" dirty="0" smtClean="0"/>
          </a:p>
          <a:p>
            <a:pPr eaLnBrk="1" hangingPunct="1"/>
            <a:r>
              <a:rPr lang="en-GB" sz="800" dirty="0" err="1" smtClean="0"/>
              <a:t>Folien</a:t>
            </a:r>
            <a:r>
              <a:rPr lang="en-GB" sz="800" dirty="0" smtClean="0"/>
              <a:t> </a:t>
            </a:r>
            <a:r>
              <a:rPr lang="en-GB" sz="800" dirty="0" smtClean="0"/>
              <a:t>14, 33:</a:t>
            </a:r>
            <a:endParaRPr lang="en-GB" sz="800" dirty="0" smtClean="0"/>
          </a:p>
          <a:p>
            <a:pPr lvl="1" eaLnBrk="1" hangingPunct="1">
              <a:buFont typeface="Arial" pitchFamily="34" charset="0"/>
              <a:buChar char="•"/>
            </a:pPr>
            <a:r>
              <a:rPr lang="en-GB" sz="800" dirty="0" smtClean="0"/>
              <a:t>The ISA Programme. DCAT Application Profile for Data Portals in Europe - Final Draft. </a:t>
            </a:r>
            <a:r>
              <a:rPr lang="en-GB" sz="800" dirty="0" smtClean="0">
                <a:hlinkClick r:id="rId9"/>
              </a:rPr>
              <a:t>https://joinup.ec.europa.eu/asset/dcat_application_profile/asset_release/dcat-application-profile-data-portals-europe-final-draf</a:t>
            </a:r>
            <a:endParaRPr lang="en-GB" sz="800" dirty="0" smtClean="0"/>
          </a:p>
          <a:p>
            <a:pPr eaLnBrk="1" hangingPunct="1"/>
            <a:r>
              <a:rPr lang="en-GB" sz="800" dirty="0" err="1" smtClean="0"/>
              <a:t>Folie</a:t>
            </a:r>
            <a:r>
              <a:rPr lang="en-GB" sz="800" dirty="0" smtClean="0"/>
              <a:t> </a:t>
            </a:r>
            <a:r>
              <a:rPr lang="en-GB" sz="800" dirty="0" smtClean="0"/>
              <a:t>18:</a:t>
            </a:r>
            <a:endParaRPr lang="en-GB" sz="800" dirty="0" smtClean="0"/>
          </a:p>
          <a:p>
            <a:pPr lvl="1" eaLnBrk="1" hangingPunct="1">
              <a:buFont typeface="Arial" pitchFamily="34" charset="0"/>
              <a:buChar char="•"/>
            </a:pPr>
            <a:r>
              <a:rPr lang="en-GB" sz="800" dirty="0" err="1" smtClean="0"/>
              <a:t>ListPoint</a:t>
            </a:r>
            <a:r>
              <a:rPr lang="en-GB" sz="800" dirty="0" smtClean="0"/>
              <a:t>. </a:t>
            </a:r>
            <a:r>
              <a:rPr lang="en-GB" sz="800" dirty="0" err="1" smtClean="0"/>
              <a:t>ObjectInCrimeClass</a:t>
            </a:r>
            <a:r>
              <a:rPr lang="en-GB" sz="800" dirty="0" smtClean="0"/>
              <a:t>. </a:t>
            </a:r>
            <a:r>
              <a:rPr lang="en-GB" sz="800" dirty="0" smtClean="0">
                <a:hlinkClick r:id="rId10"/>
              </a:rPr>
              <a:t>http://www.listpoint.co.uk/CodeList/details/ObjectInCrimeClass/1.2/1</a:t>
            </a:r>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p:txBody>
      </p:sp>
      <p:sp>
        <p:nvSpPr>
          <p:cNvPr id="51204" name="Content Placeholder 5"/>
          <p:cNvSpPr>
            <a:spLocks noGrp="1"/>
          </p:cNvSpPr>
          <p:nvPr>
            <p:ph sz="quarter" idx="15"/>
          </p:nvPr>
        </p:nvSpPr>
        <p:spPr>
          <a:xfrm>
            <a:off x="4648200" y="1752600"/>
            <a:ext cx="3962400" cy="4419600"/>
          </a:xfrm>
        </p:spPr>
        <p:txBody>
          <a:bodyPr/>
          <a:lstStyle/>
          <a:p>
            <a:pPr eaLnBrk="1" hangingPunct="1"/>
            <a:r>
              <a:rPr lang="en-GB" sz="800" dirty="0" err="1" smtClean="0"/>
              <a:t>Folien</a:t>
            </a:r>
            <a:r>
              <a:rPr lang="en-GB" sz="800" dirty="0" smtClean="0"/>
              <a:t> </a:t>
            </a:r>
            <a:r>
              <a:rPr lang="en-GB" sz="800" dirty="0" smtClean="0"/>
              <a:t>19:</a:t>
            </a:r>
            <a:endParaRPr lang="en-GB" sz="800" dirty="0" smtClean="0"/>
          </a:p>
          <a:p>
            <a:pPr lvl="1" eaLnBrk="1" hangingPunct="1">
              <a:buFont typeface="Arial" pitchFamily="34" charset="0"/>
              <a:buChar char="•"/>
            </a:pPr>
            <a:r>
              <a:rPr lang="en-GB" sz="800" dirty="0" smtClean="0"/>
              <a:t>Publications </a:t>
            </a:r>
            <a:r>
              <a:rPr lang="en-GB" sz="800" dirty="0" smtClean="0"/>
              <a:t>Office. Countries Name Authority List. </a:t>
            </a:r>
            <a:r>
              <a:rPr lang="en-GB" sz="800" dirty="0" smtClean="0">
                <a:hlinkClick r:id="rId11"/>
              </a:rPr>
              <a:t>http://open-data.europa.eu/en/data/dataset/2nM4aG8LdHG6RBMumfkNzQ</a:t>
            </a:r>
            <a:endParaRPr lang="en-GB" sz="800" dirty="0" smtClean="0"/>
          </a:p>
          <a:p>
            <a:pPr eaLnBrk="1" hangingPunct="1"/>
            <a:endParaRPr lang="en-GB" sz="800" dirty="0" smtClean="0"/>
          </a:p>
        </p:txBody>
      </p:sp>
      <p:sp>
        <p:nvSpPr>
          <p:cNvPr id="5120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DA57D7C-EE57-40A1-8A68-6627A14F715C}" type="slidenum">
              <a:rPr lang="en-GB" smtClean="0"/>
              <a:pPr fontAlgn="base">
                <a:spcBef>
                  <a:spcPct val="0"/>
                </a:spcBef>
                <a:spcAft>
                  <a:spcPct val="0"/>
                </a:spcAft>
              </a:pPr>
              <a:t>39</a:t>
            </a:fld>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750" y="685800"/>
            <a:ext cx="8070850" cy="914400"/>
          </a:xfrm>
        </p:spPr>
        <p:txBody>
          <a:bodyPr/>
          <a:lstStyle/>
          <a:p>
            <a:pPr eaLnBrk="1" hangingPunct="1"/>
            <a:r>
              <a:rPr lang="en-GB" smtClean="0"/>
              <a:t>Inhalt</a:t>
            </a:r>
          </a:p>
        </p:txBody>
      </p:sp>
      <p:sp>
        <p:nvSpPr>
          <p:cNvPr id="16387" name="Content Placeholder 2"/>
          <p:cNvSpPr>
            <a:spLocks noGrp="1"/>
          </p:cNvSpPr>
          <p:nvPr>
            <p:ph sz="quarter" idx="15"/>
          </p:nvPr>
        </p:nvSpPr>
        <p:spPr/>
        <p:txBody>
          <a:bodyPr/>
          <a:lstStyle/>
          <a:p>
            <a:pPr eaLnBrk="1" hangingPunct="1"/>
            <a:r>
              <a:rPr lang="de-DE" smtClean="0"/>
              <a:t>Dieses Modul enthält:</a:t>
            </a:r>
          </a:p>
          <a:p>
            <a:pPr lvl="1" eaLnBrk="1" hangingPunct="1"/>
            <a:r>
              <a:rPr lang="de-DE" smtClean="0"/>
              <a:t>eine Erklärung, was Metadaten sind;</a:t>
            </a:r>
          </a:p>
          <a:p>
            <a:pPr lvl="1" eaLnBrk="1" hangingPunct="1"/>
            <a:r>
              <a:rPr lang="de-DE" smtClean="0"/>
              <a:t>einen Überblick über den Metadaten-Lebenszyklus;</a:t>
            </a:r>
          </a:p>
          <a:p>
            <a:pPr lvl="1" eaLnBrk="1" hangingPunct="1">
              <a:buFont typeface="Arial" pitchFamily="34" charset="0"/>
              <a:buChar char="•"/>
            </a:pPr>
            <a:r>
              <a:rPr lang="de-DE" smtClean="0"/>
              <a:t>eine Einführung in die Qualität von Metadaten; </a:t>
            </a:r>
          </a:p>
          <a:p>
            <a:pPr lvl="1" eaLnBrk="1" hangingPunct="1">
              <a:buFont typeface="Arial" pitchFamily="34" charset="0"/>
              <a:buChar char="•"/>
            </a:pPr>
            <a:r>
              <a:rPr lang="de-DE" smtClean="0"/>
              <a:t>einen Überblick über die Metadatenverwaltung und die Herangehensweise beim Austausch durch die Anwendung von Open Data Support auf der Open Data Interoperabilty Platform.</a:t>
            </a:r>
          </a:p>
          <a:p>
            <a:pPr lvl="1" eaLnBrk="1" hangingPunct="1"/>
            <a:endParaRPr lang="de-DE" smtClean="0"/>
          </a:p>
          <a:p>
            <a:pPr eaLnBrk="1" hangingPunct="1"/>
            <a:endParaRPr lang="de-DE" smtClean="0"/>
          </a:p>
        </p:txBody>
      </p:sp>
      <p:sp>
        <p:nvSpPr>
          <p:cNvPr id="1638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F834B3F-2862-453A-B553-60DB677BF4C4}" type="slidenum">
              <a:rPr lang="en-GB" smtClean="0"/>
              <a:pPr fontAlgn="base">
                <a:spcBef>
                  <a:spcPct val="0"/>
                </a:spcBef>
                <a:spcAft>
                  <a:spcPct val="0"/>
                </a:spcAft>
              </a:pPr>
              <a:t>4</a:t>
            </a:fld>
            <a:endParaRPr lang="en-GB"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9750" y="685800"/>
            <a:ext cx="8070850" cy="914400"/>
          </a:xfrm>
        </p:spPr>
        <p:txBody>
          <a:bodyPr/>
          <a:lstStyle/>
          <a:p>
            <a:pPr eaLnBrk="1" hangingPunct="1"/>
            <a:r>
              <a:rPr lang="de-DE" smtClean="0"/>
              <a:t>Weiterführende Lektüre</a:t>
            </a:r>
          </a:p>
        </p:txBody>
      </p:sp>
      <p:sp>
        <p:nvSpPr>
          <p:cNvPr id="52227" name="Content Placeholder 4"/>
          <p:cNvSpPr>
            <a:spLocks noGrp="1"/>
          </p:cNvSpPr>
          <p:nvPr>
            <p:ph sz="quarter" idx="15"/>
          </p:nvPr>
        </p:nvSpPr>
        <p:spPr>
          <a:xfrm>
            <a:off x="1476375" y="1752600"/>
            <a:ext cx="7134225" cy="4419600"/>
          </a:xfrm>
        </p:spPr>
        <p:txBody>
          <a:bodyPr/>
          <a:lstStyle/>
          <a:p>
            <a:pPr eaLnBrk="1" hangingPunct="1"/>
            <a:r>
              <a:rPr lang="en-GB" sz="1800" smtClean="0"/>
              <a:t>Understanding Metadata, NISO. </a:t>
            </a:r>
            <a:r>
              <a:rPr lang="en-GB" sz="1800" smtClean="0">
                <a:hlinkClick r:id="rId3"/>
              </a:rPr>
              <a:t>http://www.niso.org/publications/press/UnderstandingMetadata.pdf</a:t>
            </a:r>
            <a:endParaRPr lang="en-GB" sz="1800" smtClean="0"/>
          </a:p>
          <a:p>
            <a:pPr eaLnBrk="1" hangingPunct="1"/>
            <a:endParaRPr lang="en-GB" sz="1800" smtClean="0"/>
          </a:p>
          <a:p>
            <a:pPr eaLnBrk="1" hangingPunct="1"/>
            <a:r>
              <a:rPr lang="en-GB" sz="1800" smtClean="0"/>
              <a:t>Ben Jareo and Malcolm Saldanha. The value proposition of a metadata driven data governance program. Best Practices Metadata. May 2012. </a:t>
            </a:r>
            <a:r>
              <a:rPr lang="en-GB" sz="1800" smtClean="0">
                <a:hlinkClick r:id="rId4"/>
              </a:rPr>
              <a:t>https://community.informatica.com/mpresources/Communities/IW2012/Docs/bos_30.pdf</a:t>
            </a:r>
            <a:r>
              <a:rPr lang="en-GB" sz="1800" smtClean="0"/>
              <a:t> </a:t>
            </a:r>
          </a:p>
          <a:p>
            <a:pPr eaLnBrk="1" hangingPunct="1"/>
            <a:endParaRPr lang="en-GB" sz="1800" smtClean="0"/>
          </a:p>
          <a:p>
            <a:pPr eaLnBrk="1" hangingPunct="1"/>
            <a:r>
              <a:rPr lang="en-GB" sz="1800" smtClean="0"/>
              <a:t>John R. Friedrich, II. Metadata Management Best Practices and Lessons Learned. The 10th Annual Wilshire Meta-Data Conference and the 18th Annual DAMA International Symposium. April 2006. </a:t>
            </a:r>
            <a:r>
              <a:rPr lang="en-GB" sz="1800" smtClean="0">
                <a:hlinkClick r:id="rId5"/>
              </a:rPr>
              <a:t>http://www.metaintegration.net/Publications/2006-Wilshire-DAMA-MetaIntegrationBestPractices.pdf</a:t>
            </a:r>
            <a:r>
              <a:rPr lang="en-GB" sz="1800" smtClean="0"/>
              <a:t> </a:t>
            </a:r>
          </a:p>
          <a:p>
            <a:pPr eaLnBrk="1" hangingPunct="1"/>
            <a:endParaRPr lang="en-GB" sz="1800" smtClean="0"/>
          </a:p>
          <a:p>
            <a:pPr eaLnBrk="1" hangingPunct="1"/>
            <a:endParaRPr lang="en-GB" sz="1800" smtClean="0"/>
          </a:p>
        </p:txBody>
      </p:sp>
      <p:sp>
        <p:nvSpPr>
          <p:cNvPr id="52228"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BA04439-96D1-45AD-9967-BF2EC7D031D2}" type="slidenum">
              <a:rPr lang="en-GB" smtClean="0"/>
              <a:pPr fontAlgn="base">
                <a:spcBef>
                  <a:spcPct val="0"/>
                </a:spcBef>
                <a:spcAft>
                  <a:spcPct val="0"/>
                </a:spcAft>
              </a:pPr>
              <a:t>40</a:t>
            </a:fld>
            <a:endParaRPr lang="en-GB" smtClean="0"/>
          </a:p>
        </p:txBody>
      </p:sp>
      <p:pic>
        <p:nvPicPr>
          <p:cNvPr id="4" name="Picture 2"/>
          <p:cNvPicPr>
            <a:picLocks noChangeAspect="1" noChangeArrowheads="1"/>
          </p:cNvPicPr>
          <p:nvPr/>
        </p:nvPicPr>
        <p:blipFill>
          <a:blip r:embed="rId6" cstate="print"/>
          <a:srcRect/>
          <a:stretch>
            <a:fillRect/>
          </a:stretch>
        </p:blipFill>
        <p:spPr bwMode="auto">
          <a:xfrm>
            <a:off x="527050" y="1628775"/>
            <a:ext cx="588963" cy="7667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7" cstate="print"/>
          <a:srcRect/>
          <a:stretch>
            <a:fillRect/>
          </a:stretch>
        </p:blipFill>
        <p:spPr bwMode="auto">
          <a:xfrm>
            <a:off x="203200" y="3068638"/>
            <a:ext cx="1055688" cy="792162"/>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8" cstate="print"/>
          <a:srcRect/>
          <a:stretch>
            <a:fillRect/>
          </a:stretch>
        </p:blipFill>
        <p:spPr bwMode="auto">
          <a:xfrm>
            <a:off x="192088" y="4941888"/>
            <a:ext cx="1049337" cy="771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9750" y="685800"/>
            <a:ext cx="8070850" cy="914400"/>
          </a:xfrm>
        </p:spPr>
        <p:txBody>
          <a:bodyPr/>
          <a:lstStyle/>
          <a:p>
            <a:pPr eaLnBrk="1" hangingPunct="1"/>
            <a:r>
              <a:rPr lang="en-GB" smtClean="0"/>
              <a:t>Verwandte Initiativen</a:t>
            </a:r>
          </a:p>
        </p:txBody>
      </p:sp>
      <p:sp>
        <p:nvSpPr>
          <p:cNvPr id="53251" name="Content Placeholder 4"/>
          <p:cNvSpPr>
            <a:spLocks noGrp="1"/>
          </p:cNvSpPr>
          <p:nvPr>
            <p:ph sz="quarter" idx="15"/>
          </p:nvPr>
        </p:nvSpPr>
        <p:spPr>
          <a:xfrm>
            <a:off x="1476375" y="1752600"/>
            <a:ext cx="7134225" cy="4419600"/>
          </a:xfrm>
        </p:spPr>
        <p:txBody>
          <a:bodyPr/>
          <a:lstStyle/>
          <a:p>
            <a:pPr marL="0" lvl="1" eaLnBrk="1" hangingPunct="1">
              <a:buFont typeface="Georgia" pitchFamily="18" charset="0"/>
              <a:buNone/>
            </a:pPr>
            <a:r>
              <a:rPr lang="en-GB" sz="1800" smtClean="0"/>
              <a:t>Metadata Management. Trainer screencasts, </a:t>
            </a:r>
            <a:r>
              <a:rPr lang="en-GB" sz="1800" smtClean="0">
                <a:hlinkClick r:id="rId3"/>
              </a:rPr>
              <a:t>http://managemetadata.com/screencasts/msa/</a:t>
            </a:r>
            <a:r>
              <a:rPr lang="en-GB" sz="1800" smtClean="0"/>
              <a:t> </a:t>
            </a:r>
          </a:p>
          <a:p>
            <a:pPr eaLnBrk="1" hangingPunct="1">
              <a:spcAft>
                <a:spcPts val="1200"/>
              </a:spcAft>
            </a:pPr>
            <a:r>
              <a:rPr lang="en-GB" sz="1800" smtClean="0"/>
              <a:t>MIT Libraries. Data Management and Publishing. Reasons to Manage and Publish Your Data, </a:t>
            </a:r>
            <a:r>
              <a:rPr lang="en-GB" sz="1800" smtClean="0">
                <a:hlinkClick r:id="rId4"/>
              </a:rPr>
              <a:t>http://libraries.mit.edu/guides/subjects/data-management/why.html</a:t>
            </a:r>
            <a:r>
              <a:rPr lang="en-GB" sz="1800" smtClean="0"/>
              <a:t> </a:t>
            </a:r>
          </a:p>
          <a:p>
            <a:pPr eaLnBrk="1" hangingPunct="1"/>
            <a:r>
              <a:rPr lang="en-GB" sz="1800" smtClean="0"/>
              <a:t>ISA Programme. DCAT Application Profile for European Data Portals, </a:t>
            </a:r>
            <a:r>
              <a:rPr lang="en-GB" sz="1800" smtClean="0">
                <a:hlinkClick r:id="rId5"/>
              </a:rPr>
              <a:t>https://joinup.ec.europa.eu/asset/dcat_application_profile/description</a:t>
            </a:r>
            <a:endParaRPr lang="en-GB" sz="1800" smtClean="0"/>
          </a:p>
          <a:p>
            <a:pPr eaLnBrk="1" hangingPunct="1"/>
            <a:r>
              <a:rPr lang="en-GB" sz="1800" smtClean="0"/>
              <a:t>Generating ADMS-based descriptions of assets using Open Refine RDF, </a:t>
            </a:r>
            <a:r>
              <a:rPr lang="en-GB" sz="1800" smtClean="0">
                <a:hlinkClick r:id="rId6"/>
              </a:rPr>
              <a:t>https://joinup.ec.europa.eu/asset/adms/document/generate-adms-asset-descriptions-spreadsheet-refine-rdf</a:t>
            </a:r>
            <a:endParaRPr lang="en-GB" sz="1800" smtClean="0"/>
          </a:p>
          <a:p>
            <a:pPr eaLnBrk="1" hangingPunct="1"/>
            <a:r>
              <a:rPr lang="en-GB" sz="1800" smtClean="0"/>
              <a:t>The Dublin Core Medatata Initiative,</a:t>
            </a:r>
            <a:r>
              <a:rPr lang="en-GB" sz="1800" smtClean="0">
                <a:hlinkClick r:id="rId7"/>
              </a:rPr>
              <a:t> http://dublincore.org/</a:t>
            </a:r>
            <a:endParaRPr lang="en-GB" sz="1800" smtClean="0"/>
          </a:p>
        </p:txBody>
      </p:sp>
      <p:sp>
        <p:nvSpPr>
          <p:cNvPr id="53252"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F029103-366E-45C3-B4F0-5CDB96F88BBB}" type="slidenum">
              <a:rPr lang="en-GB" smtClean="0"/>
              <a:pPr fontAlgn="base">
                <a:spcBef>
                  <a:spcPct val="0"/>
                </a:spcBef>
                <a:spcAft>
                  <a:spcPct val="0"/>
                </a:spcAft>
              </a:pPr>
              <a:t>41</a:t>
            </a:fld>
            <a:endParaRPr lang="en-GB" smtClean="0"/>
          </a:p>
        </p:txBody>
      </p:sp>
      <p:pic>
        <p:nvPicPr>
          <p:cNvPr id="2051" name="Picture 3"/>
          <p:cNvPicPr>
            <a:picLocks noChangeAspect="1" noChangeArrowheads="1"/>
          </p:cNvPicPr>
          <p:nvPr/>
        </p:nvPicPr>
        <p:blipFill>
          <a:blip r:embed="rId8" cstate="print"/>
          <a:srcRect/>
          <a:stretch>
            <a:fillRect/>
          </a:stretch>
        </p:blipFill>
        <p:spPr bwMode="auto">
          <a:xfrm>
            <a:off x="539750" y="1895475"/>
            <a:ext cx="552450" cy="381000"/>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9" cstate="print"/>
          <a:srcRect/>
          <a:stretch>
            <a:fillRect/>
          </a:stretch>
        </p:blipFill>
        <p:spPr bwMode="auto">
          <a:xfrm>
            <a:off x="468313" y="2678113"/>
            <a:ext cx="752475" cy="390525"/>
          </a:xfrm>
          <a:prstGeom prst="rect">
            <a:avLst/>
          </a:prstGeom>
          <a:ln>
            <a:noFill/>
          </a:ln>
          <a:effectLst>
            <a:outerShdw blurRad="292100" dist="139700" dir="2700000" algn="tl" rotWithShape="0">
              <a:srgbClr val="333333">
                <a:alpha val="65000"/>
              </a:srgbClr>
            </a:outerShdw>
          </a:effectLst>
        </p:spPr>
      </p:pic>
      <p:pic>
        <p:nvPicPr>
          <p:cNvPr id="2056" name="Picture 8" descr="DCAT application profile for data portals in Europe"/>
          <p:cNvPicPr>
            <a:picLocks noChangeAspect="1" noChangeArrowheads="1"/>
          </p:cNvPicPr>
          <p:nvPr/>
        </p:nvPicPr>
        <p:blipFill>
          <a:blip r:embed="rId10" cstate="print"/>
          <a:srcRect/>
          <a:stretch>
            <a:fillRect/>
          </a:stretch>
        </p:blipFill>
        <p:spPr bwMode="auto">
          <a:xfrm>
            <a:off x="539750" y="3409950"/>
            <a:ext cx="666750" cy="666750"/>
          </a:xfrm>
          <a:prstGeom prst="rect">
            <a:avLst/>
          </a:prstGeom>
          <a:ln>
            <a:noFill/>
          </a:ln>
          <a:effectLst>
            <a:outerShdw blurRad="292100" dist="139700" dir="2700000" algn="tl" rotWithShape="0">
              <a:srgbClr val="333333">
                <a:alpha val="65000"/>
              </a:srgbClr>
            </a:outerShdw>
          </a:effectLst>
        </p:spPr>
      </p:pic>
      <p:pic>
        <p:nvPicPr>
          <p:cNvPr id="4098" name="Picture 2" descr="Dublin Core (Registered Trademark) logo in banner"/>
          <p:cNvPicPr>
            <a:picLocks noChangeAspect="1" noChangeArrowheads="1"/>
          </p:cNvPicPr>
          <p:nvPr/>
        </p:nvPicPr>
        <p:blipFill>
          <a:blip r:embed="rId11" cstate="print"/>
          <a:srcRect r="84636" b="-6651"/>
          <a:stretch>
            <a:fillRect/>
          </a:stretch>
        </p:blipFill>
        <p:spPr bwMode="auto">
          <a:xfrm>
            <a:off x="577850" y="5278438"/>
            <a:ext cx="600075" cy="598487"/>
          </a:xfrm>
          <a:prstGeom prst="rect">
            <a:avLst/>
          </a:prstGeom>
          <a:ln>
            <a:noFill/>
          </a:ln>
          <a:effectLst>
            <a:outerShdw blurRad="292100" dist="139700" dir="2700000" algn="tl" rotWithShape="0">
              <a:srgbClr val="333333">
                <a:alpha val="65000"/>
              </a:srgbClr>
            </a:outerShdw>
          </a:effectLst>
        </p:spPr>
      </p:pic>
      <p:pic>
        <p:nvPicPr>
          <p:cNvPr id="2050" name="Picture 2" descr="Asset Description Metadata Schema (ADMS)"/>
          <p:cNvPicPr>
            <a:picLocks noChangeAspect="1" noChangeArrowheads="1"/>
          </p:cNvPicPr>
          <p:nvPr/>
        </p:nvPicPr>
        <p:blipFill>
          <a:blip r:embed="rId12" cstate="print"/>
          <a:srcRect/>
          <a:stretch>
            <a:fillRect/>
          </a:stretch>
        </p:blipFill>
        <p:spPr bwMode="auto">
          <a:xfrm>
            <a:off x="539750" y="4437063"/>
            <a:ext cx="666750" cy="666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9750" y="685800"/>
            <a:ext cx="8070850" cy="914400"/>
          </a:xfrm>
        </p:spPr>
        <p:txBody>
          <a:bodyPr/>
          <a:lstStyle/>
          <a:p>
            <a:pPr eaLnBrk="1" hangingPunct="1"/>
            <a:r>
              <a:rPr lang="en-GB" sz="2800" smtClean="0"/>
              <a:t>Werden Sie Teil unseres Teams...</a:t>
            </a:r>
          </a:p>
        </p:txBody>
      </p:sp>
      <p:sp>
        <p:nvSpPr>
          <p:cNvPr id="7" name="TextBox 6"/>
          <p:cNvSpPr txBox="1"/>
          <p:nvPr/>
        </p:nvSpPr>
        <p:spPr>
          <a:xfrm>
            <a:off x="900113" y="1628775"/>
            <a:ext cx="3024187" cy="1079500"/>
          </a:xfrm>
          <a:prstGeom prst="rect">
            <a:avLst/>
          </a:prstGeom>
          <a:solidFill>
            <a:schemeClr val="accent4">
              <a:lumMod val="75000"/>
            </a:schemeClr>
          </a:solidFill>
        </p:spPr>
        <p:txBody>
          <a:bodyPr lIns="216000" tIns="108000" rIns="108000" bIns="108000">
            <a:spAutoFit/>
          </a:bodyPr>
          <a:lstStyle/>
          <a:p>
            <a:pPr fontAlgn="auto">
              <a:spcBef>
                <a:spcPts val="0"/>
              </a:spcBef>
              <a:spcAft>
                <a:spcPts val="0"/>
              </a:spcAft>
              <a:defRPr/>
            </a:pPr>
            <a:r>
              <a:rPr lang="en-GB" sz="2800" b="1" i="1" dirty="0" err="1">
                <a:solidFill>
                  <a:schemeClr val="bg1"/>
                </a:solidFill>
                <a:latin typeface="+mj-lt"/>
              </a:rPr>
              <a:t>Finden</a:t>
            </a:r>
            <a:r>
              <a:rPr lang="en-GB" sz="2800" b="1" i="1" dirty="0">
                <a:solidFill>
                  <a:schemeClr val="bg1"/>
                </a:solidFill>
                <a:latin typeface="+mj-lt"/>
              </a:rPr>
              <a:t> </a:t>
            </a:r>
            <a:r>
              <a:rPr lang="en-GB" sz="2800" b="1" i="1" dirty="0" err="1">
                <a:solidFill>
                  <a:schemeClr val="bg1"/>
                </a:solidFill>
                <a:latin typeface="+mj-lt"/>
              </a:rPr>
              <a:t>Sie</a:t>
            </a:r>
            <a:r>
              <a:rPr lang="en-GB" sz="2800" b="1" i="1" dirty="0">
                <a:solidFill>
                  <a:schemeClr val="bg1"/>
                </a:solidFill>
                <a:latin typeface="+mj-lt"/>
              </a:rPr>
              <a:t> </a:t>
            </a:r>
            <a:r>
              <a:rPr lang="en-GB" sz="2800" b="1" i="1" dirty="0" err="1">
                <a:solidFill>
                  <a:schemeClr val="bg1"/>
                </a:solidFill>
                <a:latin typeface="+mj-lt"/>
              </a:rPr>
              <a:t>uns</a:t>
            </a:r>
            <a:r>
              <a:rPr lang="en-GB" sz="2800" b="1" i="1" dirty="0">
                <a:solidFill>
                  <a:schemeClr val="bg1"/>
                </a:solidFill>
                <a:latin typeface="+mj-lt"/>
              </a:rPr>
              <a:t> auf</a:t>
            </a:r>
          </a:p>
        </p:txBody>
      </p:sp>
      <p:sp>
        <p:nvSpPr>
          <p:cNvPr id="10" name="TextBox 9"/>
          <p:cNvSpPr txBox="1"/>
          <p:nvPr/>
        </p:nvSpPr>
        <p:spPr>
          <a:xfrm>
            <a:off x="5076825" y="4005263"/>
            <a:ext cx="2951163" cy="1079500"/>
          </a:xfrm>
          <a:prstGeom prst="rect">
            <a:avLst/>
          </a:prstGeom>
          <a:solidFill>
            <a:schemeClr val="accent2"/>
          </a:solidFill>
        </p:spPr>
        <p:txBody>
          <a:bodyPr lIns="216000" tIns="108000" rIns="108000" bIns="108000">
            <a:spAutoFit/>
          </a:bodyPr>
          <a:lstStyle/>
          <a:p>
            <a:pPr fontAlgn="auto">
              <a:spcBef>
                <a:spcPts val="0"/>
              </a:spcBef>
              <a:spcAft>
                <a:spcPts val="0"/>
              </a:spcAft>
              <a:defRPr/>
            </a:pPr>
            <a:r>
              <a:rPr lang="en-GB" sz="2800" b="1" i="1" dirty="0" err="1">
                <a:solidFill>
                  <a:schemeClr val="bg1"/>
                </a:solidFill>
                <a:latin typeface="+mj-lt"/>
              </a:rPr>
              <a:t>Kontaktieren</a:t>
            </a:r>
            <a:r>
              <a:rPr lang="en-GB" sz="2800" b="1" i="1" dirty="0">
                <a:solidFill>
                  <a:schemeClr val="bg1"/>
                </a:solidFill>
                <a:latin typeface="+mj-lt"/>
              </a:rPr>
              <a:t> </a:t>
            </a:r>
            <a:r>
              <a:rPr lang="en-GB" sz="2800" b="1" i="1" dirty="0" err="1">
                <a:solidFill>
                  <a:schemeClr val="bg1"/>
                </a:solidFill>
                <a:latin typeface="+mj-lt"/>
              </a:rPr>
              <a:t>Sie</a:t>
            </a:r>
            <a:r>
              <a:rPr lang="en-GB" sz="2800" b="1" i="1" dirty="0">
                <a:solidFill>
                  <a:schemeClr val="bg1"/>
                </a:solidFill>
                <a:latin typeface="+mj-lt"/>
              </a:rPr>
              <a:t> </a:t>
            </a:r>
            <a:r>
              <a:rPr lang="en-GB" sz="2800" b="1" i="1" dirty="0" err="1">
                <a:solidFill>
                  <a:schemeClr val="bg1"/>
                </a:solidFill>
                <a:latin typeface="+mj-lt"/>
              </a:rPr>
              <a:t>uns</a:t>
            </a:r>
            <a:r>
              <a:rPr lang="en-GB" sz="2800" b="1" i="1" dirty="0">
                <a:solidFill>
                  <a:schemeClr val="bg1"/>
                </a:solidFill>
                <a:latin typeface="+mj-lt"/>
              </a:rPr>
              <a:t> </a:t>
            </a:r>
            <a:r>
              <a:rPr lang="en-GB" sz="2800" b="1" i="1" dirty="0" err="1">
                <a:solidFill>
                  <a:schemeClr val="bg1"/>
                </a:solidFill>
                <a:latin typeface="+mj-lt"/>
              </a:rPr>
              <a:t>unter</a:t>
            </a:r>
            <a:endParaRPr lang="en-GB" sz="2800" b="1" i="1" dirty="0">
              <a:solidFill>
                <a:schemeClr val="bg1"/>
              </a:solidFill>
              <a:latin typeface="+mj-lt"/>
            </a:endParaRPr>
          </a:p>
        </p:txBody>
      </p:sp>
      <p:sp>
        <p:nvSpPr>
          <p:cNvPr id="19" name="TextBox 18"/>
          <p:cNvSpPr txBox="1"/>
          <p:nvPr/>
        </p:nvSpPr>
        <p:spPr>
          <a:xfrm>
            <a:off x="5076825" y="1557338"/>
            <a:ext cx="2951163" cy="1079500"/>
          </a:xfrm>
          <a:prstGeom prst="rect">
            <a:avLst/>
          </a:prstGeom>
          <a:solidFill>
            <a:schemeClr val="accent1"/>
          </a:solidFill>
        </p:spPr>
        <p:txBody>
          <a:bodyPr lIns="216000" tIns="108000" rIns="108000" bIns="108000">
            <a:spAutoFit/>
          </a:bodyPr>
          <a:lstStyle/>
          <a:p>
            <a:pPr fontAlgn="auto">
              <a:spcBef>
                <a:spcPts val="0"/>
              </a:spcBef>
              <a:spcAft>
                <a:spcPts val="0"/>
              </a:spcAft>
              <a:defRPr/>
            </a:pPr>
            <a:r>
              <a:rPr lang="en-GB" sz="2800" b="1" i="1" dirty="0" err="1">
                <a:solidFill>
                  <a:schemeClr val="bg1"/>
                </a:solidFill>
                <a:latin typeface="+mj-lt"/>
              </a:rPr>
              <a:t>Begleiten</a:t>
            </a:r>
            <a:r>
              <a:rPr lang="en-GB" sz="2800" b="1" i="1" dirty="0">
                <a:solidFill>
                  <a:schemeClr val="bg1"/>
                </a:solidFill>
                <a:latin typeface="+mj-lt"/>
              </a:rPr>
              <a:t> </a:t>
            </a:r>
            <a:r>
              <a:rPr lang="en-GB" sz="2800" b="1" i="1" dirty="0" err="1">
                <a:solidFill>
                  <a:schemeClr val="bg1"/>
                </a:solidFill>
                <a:latin typeface="+mj-lt"/>
              </a:rPr>
              <a:t>Sie</a:t>
            </a:r>
            <a:r>
              <a:rPr lang="en-GB" sz="2800" b="1" i="1" dirty="0">
                <a:solidFill>
                  <a:schemeClr val="bg1"/>
                </a:solidFill>
                <a:latin typeface="+mj-lt"/>
              </a:rPr>
              <a:t> </a:t>
            </a:r>
            <a:r>
              <a:rPr lang="en-GB" sz="2800" b="1" i="1" dirty="0" err="1">
                <a:solidFill>
                  <a:schemeClr val="bg1"/>
                </a:solidFill>
                <a:latin typeface="+mj-lt"/>
              </a:rPr>
              <a:t>uns</a:t>
            </a:r>
            <a:r>
              <a:rPr lang="en-GB" sz="2800" b="1" i="1" dirty="0">
                <a:solidFill>
                  <a:schemeClr val="bg1"/>
                </a:solidFill>
                <a:latin typeface="+mj-lt"/>
              </a:rPr>
              <a:t> auf</a:t>
            </a:r>
          </a:p>
        </p:txBody>
      </p:sp>
      <p:sp>
        <p:nvSpPr>
          <p:cNvPr id="23" name="TextBox 22"/>
          <p:cNvSpPr txBox="1"/>
          <p:nvPr/>
        </p:nvSpPr>
        <p:spPr>
          <a:xfrm>
            <a:off x="971550" y="4005263"/>
            <a:ext cx="2879725" cy="1079500"/>
          </a:xfrm>
          <a:prstGeom prst="rect">
            <a:avLst/>
          </a:prstGeom>
          <a:solidFill>
            <a:schemeClr val="accent5"/>
          </a:solidFill>
        </p:spPr>
        <p:txBody>
          <a:bodyPr lIns="216000" tIns="108000" rIns="108000" bIns="108000">
            <a:spAutoFit/>
          </a:bodyPr>
          <a:lstStyle/>
          <a:p>
            <a:pPr fontAlgn="auto">
              <a:spcBef>
                <a:spcPts val="0"/>
              </a:spcBef>
              <a:spcAft>
                <a:spcPts val="0"/>
              </a:spcAft>
              <a:defRPr/>
            </a:pPr>
            <a:r>
              <a:rPr lang="en-GB" sz="2800" b="1" i="1" dirty="0" err="1">
                <a:solidFill>
                  <a:schemeClr val="bg1"/>
                </a:solidFill>
                <a:latin typeface="+mj-lt"/>
              </a:rPr>
              <a:t>Folgen</a:t>
            </a:r>
            <a:r>
              <a:rPr lang="en-GB" sz="2800" b="1" i="1" dirty="0">
                <a:solidFill>
                  <a:schemeClr val="bg1"/>
                </a:solidFill>
                <a:latin typeface="+mj-lt"/>
              </a:rPr>
              <a:t> </a:t>
            </a:r>
            <a:r>
              <a:rPr lang="en-GB" sz="2800" b="1" i="1" dirty="0" err="1">
                <a:solidFill>
                  <a:schemeClr val="bg1"/>
                </a:solidFill>
                <a:latin typeface="+mj-lt"/>
              </a:rPr>
              <a:t>Sie</a:t>
            </a:r>
            <a:r>
              <a:rPr lang="en-GB" sz="2800" b="1" i="1" dirty="0">
                <a:solidFill>
                  <a:schemeClr val="bg1"/>
                </a:solidFill>
                <a:latin typeface="+mj-lt"/>
              </a:rPr>
              <a:t> </a:t>
            </a:r>
            <a:r>
              <a:rPr lang="en-GB" sz="2800" b="1" i="1" dirty="0" err="1">
                <a:solidFill>
                  <a:schemeClr val="bg1"/>
                </a:solidFill>
                <a:latin typeface="+mj-lt"/>
              </a:rPr>
              <a:t>uns</a:t>
            </a:r>
            <a:r>
              <a:rPr lang="en-GB" sz="2800" b="1" i="1" dirty="0">
                <a:solidFill>
                  <a:schemeClr val="bg1"/>
                </a:solidFill>
                <a:latin typeface="+mj-lt"/>
              </a:rPr>
              <a:t> auf</a:t>
            </a:r>
          </a:p>
        </p:txBody>
      </p:sp>
      <p:pic>
        <p:nvPicPr>
          <p:cNvPr id="54279"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488" y="2730500"/>
            <a:ext cx="366712" cy="431800"/>
          </a:xfrm>
          <a:prstGeom prst="rect">
            <a:avLst/>
          </a:prstGeom>
          <a:noFill/>
          <a:ln w="9525">
            <a:noFill/>
            <a:miter lim="800000"/>
            <a:headEnd/>
            <a:tailEnd/>
          </a:ln>
        </p:spPr>
      </p:pic>
      <p:sp>
        <p:nvSpPr>
          <p:cNvPr id="54280" name="Rectangle 25"/>
          <p:cNvSpPr>
            <a:spLocks noChangeArrowheads="1"/>
          </p:cNvSpPr>
          <p:nvPr/>
        </p:nvSpPr>
        <p:spPr bwMode="auto">
          <a:xfrm>
            <a:off x="1271588" y="2751138"/>
            <a:ext cx="3171825" cy="523875"/>
          </a:xfrm>
          <a:prstGeom prst="rect">
            <a:avLst/>
          </a:prstGeom>
          <a:noFill/>
          <a:ln w="9525">
            <a:noFill/>
            <a:miter lim="800000"/>
            <a:headEnd/>
            <a:tailEnd/>
          </a:ln>
        </p:spPr>
        <p:txBody>
          <a:bodyPr wrap="none">
            <a:spAutoFit/>
          </a:bodyPr>
          <a:lstStyle/>
          <a:p>
            <a:r>
              <a:rPr lang="en-GB" sz="1600">
                <a:hlinkClick r:id="rId5"/>
              </a:rPr>
              <a:t>Open Data Support</a:t>
            </a:r>
            <a:endParaRPr lang="en-GB" sz="1600"/>
          </a:p>
          <a:p>
            <a:r>
              <a:rPr lang="en-GB" sz="1200"/>
              <a:t>http://www.slideshare.net/OpenDataSupport</a:t>
            </a:r>
          </a:p>
        </p:txBody>
      </p:sp>
      <p:pic>
        <p:nvPicPr>
          <p:cNvPr id="54281" name="Picture 4" descr="image"/>
          <p:cNvPicPr>
            <a:picLocks noChangeAspect="1" noChangeArrowheads="1"/>
          </p:cNvPicPr>
          <p:nvPr/>
        </p:nvPicPr>
        <p:blipFill>
          <a:blip r:embed="rId6" cstate="print"/>
          <a:srcRect/>
          <a:stretch>
            <a:fillRect/>
          </a:stretch>
        </p:blipFill>
        <p:spPr bwMode="auto">
          <a:xfrm>
            <a:off x="5029200" y="2730500"/>
            <a:ext cx="719138" cy="708025"/>
          </a:xfrm>
          <a:prstGeom prst="rect">
            <a:avLst/>
          </a:prstGeom>
          <a:noFill/>
          <a:ln w="9525">
            <a:noFill/>
            <a:miter lim="800000"/>
            <a:headEnd/>
            <a:tailEnd/>
          </a:ln>
        </p:spPr>
      </p:pic>
      <p:sp>
        <p:nvSpPr>
          <p:cNvPr id="54282" name="Rectangle 27"/>
          <p:cNvSpPr>
            <a:spLocks noChangeArrowheads="1"/>
          </p:cNvSpPr>
          <p:nvPr/>
        </p:nvSpPr>
        <p:spPr bwMode="auto">
          <a:xfrm>
            <a:off x="4956175" y="3522663"/>
            <a:ext cx="3071813" cy="338137"/>
          </a:xfrm>
          <a:prstGeom prst="rect">
            <a:avLst/>
          </a:prstGeom>
          <a:noFill/>
          <a:ln w="9525">
            <a:noFill/>
            <a:miter lim="800000"/>
            <a:headEnd/>
            <a:tailEnd/>
          </a:ln>
        </p:spPr>
        <p:txBody>
          <a:bodyPr wrap="none">
            <a:spAutoFit/>
          </a:bodyPr>
          <a:lstStyle/>
          <a:p>
            <a:r>
              <a:rPr lang="en-GB" sz="1600">
                <a:hlinkClick r:id="rId7"/>
              </a:rPr>
              <a:t>http://www.opendatasupport.eu</a:t>
            </a:r>
            <a:r>
              <a:rPr lang="en-GB" sz="1600"/>
              <a:t> </a:t>
            </a:r>
          </a:p>
        </p:txBody>
      </p:sp>
      <p:pic>
        <p:nvPicPr>
          <p:cNvPr id="54283"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113" y="3490913"/>
            <a:ext cx="271462" cy="288925"/>
          </a:xfrm>
          <a:prstGeom prst="rect">
            <a:avLst/>
          </a:prstGeom>
          <a:noFill/>
          <a:ln w="9525">
            <a:noFill/>
            <a:miter lim="800000"/>
            <a:headEnd/>
            <a:tailEnd/>
          </a:ln>
        </p:spPr>
      </p:pic>
      <p:sp>
        <p:nvSpPr>
          <p:cNvPr id="54284" name="Rectangle 29"/>
          <p:cNvSpPr>
            <a:spLocks noChangeArrowheads="1"/>
          </p:cNvSpPr>
          <p:nvPr/>
        </p:nvSpPr>
        <p:spPr bwMode="auto">
          <a:xfrm>
            <a:off x="1284288" y="3441700"/>
            <a:ext cx="1952625" cy="522288"/>
          </a:xfrm>
          <a:prstGeom prst="rect">
            <a:avLst/>
          </a:prstGeom>
          <a:noFill/>
          <a:ln w="9525">
            <a:noFill/>
            <a:miter lim="800000"/>
            <a:headEnd/>
            <a:tailEnd/>
          </a:ln>
        </p:spPr>
        <p:txBody>
          <a:bodyPr wrap="none">
            <a:spAutoFit/>
          </a:bodyPr>
          <a:lstStyle/>
          <a:p>
            <a:r>
              <a:rPr lang="en-GB" sz="1600">
                <a:hlinkClick r:id="rId10"/>
              </a:rPr>
              <a:t>Open Data Support</a:t>
            </a:r>
            <a:endParaRPr lang="en-GB" sz="1600"/>
          </a:p>
          <a:p>
            <a:r>
              <a:rPr lang="en-GB" sz="1200"/>
              <a:t>http://goo.gl/y9ZZI</a:t>
            </a:r>
          </a:p>
        </p:txBody>
      </p:sp>
      <p:pic>
        <p:nvPicPr>
          <p:cNvPr id="54285"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71550" y="5135563"/>
            <a:ext cx="287338" cy="288925"/>
          </a:xfrm>
          <a:prstGeom prst="rect">
            <a:avLst/>
          </a:prstGeom>
          <a:noFill/>
          <a:ln w="9525">
            <a:noFill/>
            <a:miter lim="800000"/>
            <a:headEnd/>
            <a:tailEnd/>
          </a:ln>
        </p:spPr>
      </p:pic>
      <p:sp>
        <p:nvSpPr>
          <p:cNvPr id="54286" name="Rectangle 31"/>
          <p:cNvSpPr>
            <a:spLocks noChangeArrowheads="1"/>
          </p:cNvSpPr>
          <p:nvPr/>
        </p:nvSpPr>
        <p:spPr bwMode="auto">
          <a:xfrm>
            <a:off x="1306513" y="5084763"/>
            <a:ext cx="2046287" cy="339725"/>
          </a:xfrm>
          <a:prstGeom prst="rect">
            <a:avLst/>
          </a:prstGeom>
          <a:noFill/>
          <a:ln w="9525">
            <a:noFill/>
            <a:miter lim="800000"/>
            <a:headEnd/>
            <a:tailEnd/>
          </a:ln>
        </p:spPr>
        <p:txBody>
          <a:bodyPr wrap="none">
            <a:spAutoFit/>
          </a:bodyPr>
          <a:lstStyle/>
          <a:p>
            <a:r>
              <a:rPr lang="en-GB" sz="1600">
                <a:hlinkClick r:id="rId13"/>
              </a:rPr>
              <a:t>@OpenDataSupport</a:t>
            </a:r>
            <a:endParaRPr lang="en-GB" sz="1600"/>
          </a:p>
        </p:txBody>
      </p:sp>
      <p:pic>
        <p:nvPicPr>
          <p:cNvPr id="54287"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892800" y="2801938"/>
            <a:ext cx="1676400" cy="619125"/>
          </a:xfrm>
          <a:prstGeom prst="rect">
            <a:avLst/>
          </a:prstGeom>
          <a:noFill/>
          <a:ln w="9525">
            <a:noFill/>
            <a:miter lim="800000"/>
            <a:headEnd/>
            <a:tailEnd/>
          </a:ln>
        </p:spPr>
      </p:pic>
      <p:sp>
        <p:nvSpPr>
          <p:cNvPr id="54288" name="Rectangle 33"/>
          <p:cNvSpPr>
            <a:spLocks noChangeArrowheads="1"/>
          </p:cNvSpPr>
          <p:nvPr/>
        </p:nvSpPr>
        <p:spPr bwMode="auto">
          <a:xfrm>
            <a:off x="5003800" y="5076825"/>
            <a:ext cx="3455988" cy="338138"/>
          </a:xfrm>
          <a:prstGeom prst="rect">
            <a:avLst/>
          </a:prstGeom>
          <a:noFill/>
          <a:ln w="9525">
            <a:noFill/>
            <a:miter lim="800000"/>
            <a:headEnd/>
            <a:tailEnd/>
          </a:ln>
        </p:spPr>
        <p:txBody>
          <a:bodyPr>
            <a:spAutoFit/>
          </a:bodyPr>
          <a:lstStyle/>
          <a:p>
            <a:pPr marL="0" lvl="2"/>
            <a:r>
              <a:rPr lang="en-GB" sz="1600">
                <a:hlinkClick r:id="rId16"/>
              </a:rPr>
              <a:t>contact@opendatasupport.eu</a:t>
            </a:r>
            <a:r>
              <a:rPr lang="en-GB" sz="1600"/>
              <a:t> </a:t>
            </a:r>
          </a:p>
        </p:txBody>
      </p:sp>
      <p:sp>
        <p:nvSpPr>
          <p:cNvPr id="54289" name="Slide Number Placeholder 3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8D657264-6EA5-4E45-91A3-2F3125DEA087}" type="slidenum">
              <a:rPr lang="en-GB" smtClean="0"/>
              <a:pPr fontAlgn="base">
                <a:spcBef>
                  <a:spcPct val="0"/>
                </a:spcBef>
                <a:spcAft>
                  <a:spcPct val="0"/>
                </a:spcAft>
              </a:pPr>
              <a:t>42</a:t>
            </a:fld>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539750" y="2133600"/>
            <a:ext cx="8353425" cy="914400"/>
          </a:xfrm>
        </p:spPr>
        <p:txBody>
          <a:bodyPr/>
          <a:lstStyle/>
          <a:p>
            <a:pPr eaLnBrk="1" hangingPunct="1"/>
            <a:r>
              <a:rPr lang="en-GB" sz="7200" i="0" smtClean="0">
                <a:solidFill>
                  <a:schemeClr val="accent1"/>
                </a:solidFill>
                <a:latin typeface="Bradley Hand ITC" pitchFamily="66" charset="0"/>
              </a:rPr>
              <a:t>Was sind Metadaten?</a:t>
            </a:r>
            <a:r>
              <a:rPr lang="en-GB" sz="8800" i="0" smtClean="0">
                <a:solidFill>
                  <a:schemeClr val="accent1"/>
                </a:solidFill>
                <a:latin typeface="Bradley Hand ITC" pitchFamily="66" charset="0"/>
              </a:rPr>
              <a:t/>
            </a:r>
            <a:br>
              <a:rPr lang="en-GB" sz="8800" i="0" smtClean="0">
                <a:solidFill>
                  <a:schemeClr val="accent1"/>
                </a:solidFill>
                <a:latin typeface="Bradley Hand ITC" pitchFamily="66" charset="0"/>
              </a:rPr>
            </a:br>
            <a:r>
              <a:rPr lang="en-GB" b="0" smtClean="0"/>
              <a:t> Definition, Beispiele und Standards der Wiederverwendung</a:t>
            </a:r>
            <a:endParaRPr lang="en-GB" b="0" smtClean="0">
              <a:solidFill>
                <a:schemeClr val="accent1"/>
              </a:solidFill>
            </a:endParaRPr>
          </a:p>
        </p:txBody>
      </p:sp>
      <p:sp>
        <p:nvSpPr>
          <p:cNvPr id="1741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5802005-3AD4-46DF-A032-4D35898333CD}" type="slidenum">
              <a:rPr lang="en-GB" smtClean="0"/>
              <a:pPr fontAlgn="base">
                <a:spcBef>
                  <a:spcPct val="0"/>
                </a:spcBef>
                <a:spcAft>
                  <a:spcPct val="0"/>
                </a:spcAft>
              </a:pPr>
              <a:t>5</a:t>
            </a:fld>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685800"/>
            <a:ext cx="8070850" cy="914400"/>
          </a:xfrm>
        </p:spPr>
        <p:txBody>
          <a:bodyPr/>
          <a:lstStyle/>
          <a:p>
            <a:pPr eaLnBrk="1" hangingPunct="1"/>
            <a:r>
              <a:rPr lang="en-GB" smtClean="0"/>
              <a:t>Was sind Metadaten?</a:t>
            </a:r>
          </a:p>
        </p:txBody>
      </p:sp>
      <p:sp>
        <p:nvSpPr>
          <p:cNvPr id="18435" name="Content Placeholder 2"/>
          <p:cNvSpPr>
            <a:spLocks noGrp="1"/>
          </p:cNvSpPr>
          <p:nvPr>
            <p:ph sz="quarter" idx="15"/>
          </p:nvPr>
        </p:nvSpPr>
        <p:spPr/>
        <p:txBody>
          <a:bodyPr/>
          <a:lstStyle/>
          <a:p>
            <a:pPr eaLnBrk="1" hangingPunct="1"/>
            <a:r>
              <a:rPr lang="en-GB" i="1" smtClean="0">
                <a:solidFill>
                  <a:schemeClr val="accent1"/>
                </a:solidFill>
              </a:rPr>
              <a:t>“Metadaten sind strukturierte Informationen, die beschreiben, erklärken, lokalisieren, oder es sonstwie einfacher machen, eine Informationsquelle abzurufen, zu verwenden, oder zu verwalten. Metadaten werden oft Daten zu bestimmten Daten oder Informationen zu bestimmten Informationen genannt.”  </a:t>
            </a:r>
          </a:p>
          <a:p>
            <a:pPr eaLnBrk="1" hangingPunct="1"/>
            <a:r>
              <a:rPr lang="en-GB" sz="1400" i="1" smtClean="0"/>
              <a:t>-- National Information Standards Organization</a:t>
            </a:r>
          </a:p>
          <a:p>
            <a:pPr eaLnBrk="1" hangingPunct="1"/>
            <a:r>
              <a:rPr lang="en-GB" sz="1000" i="1" smtClean="0">
                <a:hlinkClick r:id="rId3"/>
              </a:rPr>
              <a:t>http://www.niso.org/publications/press/UnderstandingMetadata.pdf</a:t>
            </a:r>
            <a:r>
              <a:rPr lang="en-GB" sz="1000" i="1" smtClean="0"/>
              <a:t> </a:t>
            </a:r>
          </a:p>
          <a:p>
            <a:pPr eaLnBrk="1" hangingPunct="1"/>
            <a:endParaRPr lang="en-GB" i="1" smtClean="0">
              <a:solidFill>
                <a:schemeClr val="accent1"/>
              </a:solidFill>
            </a:endParaRPr>
          </a:p>
          <a:p>
            <a:pPr eaLnBrk="1" hangingPunct="1"/>
            <a:r>
              <a:rPr lang="en-GB" smtClean="0"/>
              <a:t>Metadaten liefern die nötigen Informationen dafür, dass </a:t>
            </a:r>
            <a:r>
              <a:rPr lang="en-GB" b="1" smtClean="0"/>
              <a:t>Daten</a:t>
            </a:r>
            <a:r>
              <a:rPr lang="en-GB" smtClean="0"/>
              <a:t> (z.B. Dokumente, Bilder, Datensätze), </a:t>
            </a:r>
            <a:r>
              <a:rPr lang="en-GB" b="1" smtClean="0"/>
              <a:t>Konzepte</a:t>
            </a:r>
            <a:r>
              <a:rPr lang="en-GB" smtClean="0"/>
              <a:t> (z.B. Klassifikationen) und </a:t>
            </a:r>
            <a:r>
              <a:rPr lang="en-GB" b="1" smtClean="0"/>
              <a:t>reale Begebenheiten</a:t>
            </a:r>
            <a:r>
              <a:rPr lang="en-GB" smtClean="0"/>
              <a:t> (z.B. Personen, Organisationen, Standorte, Bilder, Produkte) zusammenpassen.</a:t>
            </a:r>
            <a:endParaRPr lang="en-GB" sz="1600" smtClean="0"/>
          </a:p>
        </p:txBody>
      </p:sp>
      <p:sp>
        <p:nvSpPr>
          <p:cNvPr id="1843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82CD32B-2030-4C18-8D14-153A48BE5B8F}" type="slidenum">
              <a:rPr lang="en-GB" smtClean="0"/>
              <a:pPr fontAlgn="base">
                <a:spcBef>
                  <a:spcPct val="0"/>
                </a:spcBef>
                <a:spcAft>
                  <a:spcPct val="0"/>
                </a:spcAft>
              </a:pPr>
              <a:t>6</a:t>
            </a:fld>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Arten</a:t>
            </a:r>
            <a:r>
              <a:rPr lang="en-GB" dirty="0" smtClean="0"/>
              <a:t> von </a:t>
            </a:r>
            <a:r>
              <a:rPr lang="en-GB" dirty="0" err="1" smtClean="0"/>
              <a:t>Metadaten</a:t>
            </a:r>
            <a:endParaRPr lang="en-GB" dirty="0"/>
          </a:p>
        </p:txBody>
      </p:sp>
      <p:sp>
        <p:nvSpPr>
          <p:cNvPr id="3" name="Content Placeholder 2"/>
          <p:cNvSpPr>
            <a:spLocks noGrp="1"/>
          </p:cNvSpPr>
          <p:nvPr>
            <p:ph sz="quarter" idx="15"/>
          </p:nvPr>
        </p:nvSpPr>
        <p:spPr/>
        <p:txBody>
          <a:bodyPr/>
          <a:lstStyle/>
          <a:p>
            <a:pPr marL="342900" lvl="1" indent="-342900">
              <a:buFont typeface="Arial" panose="020B0604020202020204" pitchFamily="34" charset="0"/>
              <a:buChar char="•"/>
            </a:pPr>
            <a:r>
              <a:rPr lang="en-GB" b="1" dirty="0" err="1" smtClean="0"/>
              <a:t>Beschreibende</a:t>
            </a:r>
            <a:r>
              <a:rPr lang="en-GB" b="1" dirty="0" smtClean="0"/>
              <a:t> </a:t>
            </a:r>
            <a:r>
              <a:rPr lang="en-GB" b="1" dirty="0" err="1" smtClean="0"/>
              <a:t>Metadaten</a:t>
            </a:r>
            <a:r>
              <a:rPr lang="en-GB" dirty="0"/>
              <a:t> </a:t>
            </a:r>
            <a:r>
              <a:rPr lang="en-GB" dirty="0" err="1" smtClean="0"/>
              <a:t>beschreiben</a:t>
            </a:r>
            <a:r>
              <a:rPr lang="en-GB" dirty="0" smtClean="0"/>
              <a:t> </a:t>
            </a:r>
            <a:r>
              <a:rPr lang="en-GB" dirty="0" err="1" smtClean="0"/>
              <a:t>eine</a:t>
            </a:r>
            <a:r>
              <a:rPr lang="en-GB" dirty="0" smtClean="0"/>
              <a:t> </a:t>
            </a:r>
            <a:r>
              <a:rPr lang="en-GB" dirty="0" err="1" smtClean="0"/>
              <a:t>Ressource</a:t>
            </a:r>
            <a:r>
              <a:rPr lang="en-GB" dirty="0"/>
              <a:t> </a:t>
            </a:r>
            <a:r>
              <a:rPr lang="en-GB" dirty="0" err="1" smtClean="0"/>
              <a:t>für</a:t>
            </a:r>
            <a:r>
              <a:rPr lang="en-GB" dirty="0" smtClean="0"/>
              <a:t> die </a:t>
            </a:r>
            <a:r>
              <a:rPr lang="en-GB" dirty="0" err="1" smtClean="0"/>
              <a:t>Zwecke</a:t>
            </a:r>
            <a:r>
              <a:rPr lang="en-GB" dirty="0" smtClean="0"/>
              <a:t> der </a:t>
            </a:r>
            <a:r>
              <a:rPr lang="en-GB" dirty="0" err="1" smtClean="0"/>
              <a:t>Entdeckung</a:t>
            </a:r>
            <a:r>
              <a:rPr lang="en-GB" dirty="0" smtClean="0"/>
              <a:t> und der </a:t>
            </a:r>
            <a:r>
              <a:rPr lang="en-GB" dirty="0" err="1" smtClean="0"/>
              <a:t>Identifizierung</a:t>
            </a:r>
            <a:r>
              <a:rPr lang="en-GB" dirty="0" smtClean="0"/>
              <a:t>. </a:t>
            </a:r>
            <a:endParaRPr lang="en-GB" b="1" dirty="0"/>
          </a:p>
          <a:p>
            <a:pPr marL="68580" indent="-342900">
              <a:buFont typeface="Arial" panose="020B0604020202020204" pitchFamily="34" charset="0"/>
              <a:buChar char="•"/>
            </a:pPr>
            <a:r>
              <a:rPr lang="en-GB" b="1" dirty="0" err="1" smtClean="0"/>
              <a:t>Strukturelle</a:t>
            </a:r>
            <a:r>
              <a:rPr lang="en-GB" b="1" dirty="0" smtClean="0"/>
              <a:t> </a:t>
            </a:r>
            <a:r>
              <a:rPr lang="en-GB" b="1" dirty="0" err="1" smtClean="0"/>
              <a:t>M</a:t>
            </a:r>
            <a:r>
              <a:rPr lang="en-GB" b="1" dirty="0" err="1" smtClean="0"/>
              <a:t>etadaten</a:t>
            </a:r>
            <a:r>
              <a:rPr lang="en-GB" dirty="0" smtClean="0"/>
              <a:t>, </a:t>
            </a:r>
            <a:r>
              <a:rPr lang="en-GB" dirty="0" err="1" smtClean="0"/>
              <a:t>z</a:t>
            </a:r>
            <a:r>
              <a:rPr lang="en-GB" dirty="0" err="1" smtClean="0"/>
              <a:t>.B</a:t>
            </a:r>
            <a:r>
              <a:rPr lang="en-GB" dirty="0" smtClean="0"/>
              <a:t>. </a:t>
            </a:r>
            <a:r>
              <a:rPr lang="en-GB" dirty="0" err="1" smtClean="0"/>
              <a:t>Datenmodelle</a:t>
            </a:r>
            <a:r>
              <a:rPr lang="en-GB" dirty="0" smtClean="0"/>
              <a:t> und </a:t>
            </a:r>
            <a:r>
              <a:rPr lang="en-GB" dirty="0" err="1" smtClean="0"/>
              <a:t>Referenzdaten</a:t>
            </a:r>
            <a:r>
              <a:rPr lang="en-GB" dirty="0" smtClean="0"/>
              <a:t>. </a:t>
            </a:r>
            <a:endParaRPr lang="en-GB" b="1" dirty="0"/>
          </a:p>
          <a:p>
            <a:pPr marL="342900" lvl="1" indent="-342900">
              <a:buFont typeface="Arial" panose="020B0604020202020204" pitchFamily="34" charset="0"/>
              <a:buChar char="•"/>
            </a:pPr>
            <a:r>
              <a:rPr lang="en-GB" b="1" dirty="0"/>
              <a:t>Administrative </a:t>
            </a:r>
            <a:r>
              <a:rPr lang="en-GB" b="1" dirty="0" err="1" smtClean="0"/>
              <a:t>M</a:t>
            </a:r>
            <a:r>
              <a:rPr lang="en-GB" b="1" dirty="0" err="1" smtClean="0"/>
              <a:t>etadaten</a:t>
            </a:r>
            <a:r>
              <a:rPr lang="en-GB" dirty="0"/>
              <a:t> </a:t>
            </a:r>
            <a:r>
              <a:rPr lang="en-GB" dirty="0" err="1" smtClean="0"/>
              <a:t>bieten</a:t>
            </a:r>
            <a:r>
              <a:rPr lang="en-GB" dirty="0" smtClean="0"/>
              <a:t> </a:t>
            </a:r>
            <a:r>
              <a:rPr lang="en-GB" dirty="0" err="1" smtClean="0"/>
              <a:t>Informationen</a:t>
            </a:r>
            <a:r>
              <a:rPr lang="en-GB" dirty="0" smtClean="0"/>
              <a:t> </a:t>
            </a:r>
            <a:r>
              <a:rPr lang="en-GB" dirty="0" err="1" smtClean="0"/>
              <a:t>zur</a:t>
            </a:r>
            <a:r>
              <a:rPr lang="en-GB" dirty="0" smtClean="0"/>
              <a:t> </a:t>
            </a:r>
            <a:r>
              <a:rPr lang="en-GB" dirty="0" err="1" smtClean="0"/>
              <a:t>Verwaltung</a:t>
            </a:r>
            <a:r>
              <a:rPr lang="en-GB" dirty="0" smtClean="0"/>
              <a:t> </a:t>
            </a:r>
            <a:r>
              <a:rPr lang="en-GB" dirty="0" err="1" smtClean="0"/>
              <a:t>einer</a:t>
            </a:r>
            <a:r>
              <a:rPr lang="en-GB" dirty="0" smtClean="0"/>
              <a:t> </a:t>
            </a:r>
            <a:r>
              <a:rPr lang="en-GB" dirty="0" err="1" smtClean="0"/>
              <a:t>Ressource</a:t>
            </a:r>
            <a:r>
              <a:rPr lang="en-GB" dirty="0" smtClean="0"/>
              <a:t>.</a:t>
            </a:r>
            <a:r>
              <a:rPr lang="en-GB" dirty="0" smtClean="0"/>
              <a:t> </a:t>
            </a:r>
            <a:endParaRPr lang="en-GB" b="1" dirty="0" smtClean="0"/>
          </a:p>
          <a:p>
            <a:pPr indent="0"/>
            <a:endParaRPr lang="en-GB" b="1" dirty="0"/>
          </a:p>
          <a:p>
            <a:endParaRPr lang="en-GB" dirty="0"/>
          </a:p>
        </p:txBody>
      </p:sp>
      <p:sp>
        <p:nvSpPr>
          <p:cNvPr id="4" name="Slide Number Placeholder 3"/>
          <p:cNvSpPr>
            <a:spLocks noGrp="1"/>
          </p:cNvSpPr>
          <p:nvPr>
            <p:ph type="sldNum" sz="quarter" idx="4294967295"/>
          </p:nvPr>
        </p:nvSpPr>
        <p:spPr>
          <a:xfrm>
            <a:off x="7086600" y="6477000"/>
            <a:ext cx="1527048" cy="152400"/>
          </a:xfrm>
          <a:prstGeom prst="rect">
            <a:avLst/>
          </a:prstGeom>
        </p:spPr>
        <p:txBody>
          <a:bodyPr/>
          <a:lstStyle/>
          <a:p>
            <a:r>
              <a:rPr lang="en-GB" smtClean="0"/>
              <a:t>Slide </a:t>
            </a:r>
            <a:fld id="{F40CD079-BC3F-4086-BA81-31A79D845B02}" type="slidenum">
              <a:rPr lang="en-GB" smtClean="0"/>
              <a:pPr/>
              <a:t>7</a:t>
            </a:fld>
            <a:endParaRPr lang="en-GB" dirty="0"/>
          </a:p>
        </p:txBody>
      </p:sp>
      <p:sp>
        <p:nvSpPr>
          <p:cNvPr id="5" name="Rectangle 4"/>
          <p:cNvSpPr/>
          <p:nvPr/>
        </p:nvSpPr>
        <p:spPr>
          <a:xfrm>
            <a:off x="755576" y="4145304"/>
            <a:ext cx="7632848" cy="1631216"/>
          </a:xfrm>
          <a:prstGeom prst="rect">
            <a:avLst/>
          </a:prstGeom>
        </p:spPr>
        <p:txBody>
          <a:bodyPr wrap="square">
            <a:spAutoFit/>
          </a:bodyPr>
          <a:lstStyle/>
          <a:p>
            <a:r>
              <a:rPr lang="en-GB" sz="2000" dirty="0" smtClean="0">
                <a:solidFill>
                  <a:schemeClr val="accent2"/>
                </a:solidFill>
                <a:latin typeface="Hand Of Sean" pitchFamily="2" charset="-128"/>
                <a:ea typeface="Hand Of Sean" pitchFamily="2" charset="-128"/>
              </a:rPr>
              <a:t>In </a:t>
            </a:r>
            <a:r>
              <a:rPr lang="en-GB" sz="2000" dirty="0" err="1" smtClean="0">
                <a:solidFill>
                  <a:schemeClr val="accent2"/>
                </a:solidFill>
                <a:latin typeface="Hand Of Sean" pitchFamily="2" charset="-128"/>
                <a:ea typeface="Hand Of Sean" pitchFamily="2" charset="-128"/>
              </a:rPr>
              <a:t>diesem</a:t>
            </a:r>
            <a:r>
              <a:rPr lang="en-GB" sz="2000" dirty="0" smtClean="0">
                <a:solidFill>
                  <a:schemeClr val="accent2"/>
                </a:solidFill>
                <a:latin typeface="Hand Of Sean" pitchFamily="2" charset="-128"/>
                <a:ea typeface="Hand Of Sean" pitchFamily="2" charset="-128"/>
              </a:rPr>
              <a:t> Tutorial </a:t>
            </a:r>
            <a:r>
              <a:rPr lang="en-GB" sz="2000" dirty="0" err="1" smtClean="0">
                <a:solidFill>
                  <a:schemeClr val="accent2"/>
                </a:solidFill>
                <a:latin typeface="Hand Of Sean" pitchFamily="2" charset="-128"/>
                <a:ea typeface="Hand Of Sean" pitchFamily="2" charset="-128"/>
              </a:rPr>
              <a:t>werden</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wir</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vor</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allem</a:t>
            </a:r>
            <a:r>
              <a:rPr lang="en-GB" sz="2000" dirty="0" smtClean="0">
                <a:solidFill>
                  <a:schemeClr val="accent2"/>
                </a:solidFill>
                <a:latin typeface="Hand Of Sean" pitchFamily="2" charset="-128"/>
                <a:ea typeface="Hand Of Sean" pitchFamily="2" charset="-128"/>
              </a:rPr>
              <a:t> die </a:t>
            </a:r>
            <a:r>
              <a:rPr lang="en-GB" sz="2000" dirty="0" err="1" smtClean="0">
                <a:solidFill>
                  <a:schemeClr val="accent2"/>
                </a:solidFill>
                <a:latin typeface="Hand Of Sean" pitchFamily="2" charset="-128"/>
                <a:ea typeface="Hand Of Sean" pitchFamily="2" charset="-128"/>
              </a:rPr>
              <a:t>Konzentration</a:t>
            </a:r>
            <a:r>
              <a:rPr lang="en-GB" sz="2000" dirty="0" smtClean="0">
                <a:solidFill>
                  <a:schemeClr val="accent2"/>
                </a:solidFill>
                <a:latin typeface="Hand Of Sean" pitchFamily="2" charset="-128"/>
                <a:ea typeface="Hand Of Sean" pitchFamily="2" charset="-128"/>
              </a:rPr>
              <a:t> auf </a:t>
            </a:r>
            <a:r>
              <a:rPr lang="en-GB" sz="2000" dirty="0" err="1" smtClean="0">
                <a:solidFill>
                  <a:schemeClr val="accent2"/>
                </a:solidFill>
                <a:latin typeface="Hand Of Sean" pitchFamily="2" charset="-128"/>
                <a:ea typeface="Hand Of Sean" pitchFamily="2" charset="-128"/>
              </a:rPr>
              <a:t>beschreibende</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Metadaten</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für</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Datensätze</a:t>
            </a:r>
            <a:r>
              <a:rPr lang="en-GB" sz="2000" dirty="0" smtClean="0">
                <a:solidFill>
                  <a:schemeClr val="accent2"/>
                </a:solidFill>
                <a:latin typeface="Hand Of Sean" pitchFamily="2" charset="-128"/>
                <a:ea typeface="Hand Of Sean" pitchFamily="2" charset="-128"/>
              </a:rPr>
              <a:t>.</a:t>
            </a:r>
          </a:p>
          <a:p>
            <a:endParaRPr lang="en-GB" sz="2000" dirty="0" smtClean="0">
              <a:solidFill>
                <a:schemeClr val="accent2"/>
              </a:solidFill>
              <a:latin typeface="Hand Of Sean" pitchFamily="2" charset="-128"/>
              <a:ea typeface="Hand Of Sean" pitchFamily="2" charset="-128"/>
            </a:endParaRPr>
          </a:p>
          <a:p>
            <a:r>
              <a:rPr lang="en-GB" sz="2000" dirty="0" smtClean="0">
                <a:solidFill>
                  <a:schemeClr val="accent2"/>
                </a:solidFill>
                <a:latin typeface="Hand Of Sean" pitchFamily="2" charset="-128"/>
                <a:ea typeface="Hand Of Sean" pitchFamily="2" charset="-128"/>
              </a:rPr>
              <a:t>Administrative </a:t>
            </a:r>
            <a:r>
              <a:rPr lang="en-GB" sz="2000" dirty="0" err="1" smtClean="0">
                <a:solidFill>
                  <a:schemeClr val="accent2"/>
                </a:solidFill>
                <a:latin typeface="Hand Of Sean" pitchFamily="2" charset="-128"/>
                <a:ea typeface="Hand Of Sean" pitchFamily="2" charset="-128"/>
              </a:rPr>
              <a:t>Metadaten</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werden</a:t>
            </a:r>
            <a:r>
              <a:rPr lang="en-GB" sz="2000" dirty="0" smtClean="0">
                <a:solidFill>
                  <a:schemeClr val="accent2"/>
                </a:solidFill>
                <a:latin typeface="Hand Of Sean" pitchFamily="2" charset="-128"/>
                <a:ea typeface="Hand Of Sean" pitchFamily="2" charset="-128"/>
              </a:rPr>
              <a:t> </a:t>
            </a:r>
            <a:r>
              <a:rPr lang="en-GB" sz="2000" dirty="0" err="1" smtClean="0">
                <a:solidFill>
                  <a:schemeClr val="accent2"/>
                </a:solidFill>
                <a:latin typeface="Hand Of Sean" pitchFamily="2" charset="-128"/>
                <a:ea typeface="Hand Of Sean" pitchFamily="2" charset="-128"/>
              </a:rPr>
              <a:t>auch</a:t>
            </a:r>
            <a:r>
              <a:rPr lang="en-GB" sz="2000" dirty="0" smtClean="0">
                <a:solidFill>
                  <a:schemeClr val="accent2"/>
                </a:solidFill>
                <a:latin typeface="Hand Of Sean" pitchFamily="2" charset="-128"/>
                <a:ea typeface="Hand Of Sean" pitchFamily="2" charset="-128"/>
              </a:rPr>
              <a:t> </a:t>
            </a:r>
            <a:r>
              <a:rPr lang="en-GB" sz="2000" err="1" smtClean="0">
                <a:solidFill>
                  <a:schemeClr val="accent2"/>
                </a:solidFill>
                <a:latin typeface="Hand Of Sean" pitchFamily="2" charset="-128"/>
                <a:ea typeface="Hand Of Sean" pitchFamily="2" charset="-128"/>
              </a:rPr>
              <a:t>teilweise</a:t>
            </a:r>
            <a:r>
              <a:rPr lang="en-GB" sz="2000" smtClean="0">
                <a:solidFill>
                  <a:schemeClr val="accent2"/>
                </a:solidFill>
                <a:latin typeface="Hand Of Sean" pitchFamily="2" charset="-128"/>
                <a:ea typeface="Hand Of Sean" pitchFamily="2" charset="-128"/>
              </a:rPr>
              <a:t> beschrieben. </a:t>
            </a:r>
            <a:endParaRPr lang="en-GB" sz="2000" dirty="0" smtClean="0">
              <a:solidFill>
                <a:schemeClr val="accent2"/>
              </a:solidFill>
              <a:latin typeface="Hand Of Sean" pitchFamily="2" charset="-128"/>
              <a:ea typeface="Hand Of Sean" pitchFamily="2" charset="-128"/>
            </a:endParaRPr>
          </a:p>
        </p:txBody>
      </p:sp>
    </p:spTree>
    <p:extLst>
      <p:ext uri="{BB962C8B-B14F-4D97-AF65-F5344CB8AC3E}">
        <p14:creationId xmlns:p14="http://schemas.microsoft.com/office/powerpoint/2010/main" val="249185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750" y="692150"/>
            <a:ext cx="8070850" cy="914400"/>
          </a:xfrm>
        </p:spPr>
        <p:txBody>
          <a:bodyPr/>
          <a:lstStyle/>
          <a:p>
            <a:pPr eaLnBrk="1" hangingPunct="1"/>
            <a:r>
              <a:rPr lang="en-GB" smtClean="0"/>
              <a:t>Beispiele für Metadaten</a:t>
            </a:r>
          </a:p>
        </p:txBody>
      </p:sp>
      <p:sp>
        <p:nvSpPr>
          <p:cNvPr id="19459"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A539B521-0605-4EB8-84B1-8CC90C05EFA9}" type="slidenum">
              <a:rPr lang="en-GB" smtClean="0"/>
              <a:pPr fontAlgn="base">
                <a:spcBef>
                  <a:spcPct val="0"/>
                </a:spcBef>
                <a:spcAft>
                  <a:spcPct val="0"/>
                </a:spcAft>
              </a:pPr>
              <a:t>8</a:t>
            </a:fld>
            <a:endParaRPr lang="en-GB" smtClean="0"/>
          </a:p>
        </p:txBody>
      </p:sp>
      <p:sp>
        <p:nvSpPr>
          <p:cNvPr id="19460" name="Content Placeholder 6"/>
          <p:cNvSpPr>
            <a:spLocks noGrp="1"/>
          </p:cNvSpPr>
          <p:nvPr>
            <p:ph sz="quarter" idx="15"/>
          </p:nvPr>
        </p:nvSpPr>
        <p:spPr>
          <a:xfrm>
            <a:off x="4648200" y="1752600"/>
            <a:ext cx="3962400" cy="4419600"/>
          </a:xfrm>
        </p:spPr>
        <p:txBody>
          <a:bodyPr/>
          <a:lstStyle/>
          <a:p>
            <a:pPr eaLnBrk="1" hangingPunct="1"/>
            <a:r>
              <a:rPr lang="en-GB" smtClean="0"/>
              <a:t>Can</a:t>
            </a:r>
          </a:p>
          <a:p>
            <a:pPr eaLnBrk="1" hangingPunct="1"/>
            <a:endParaRPr lang="en-GB" smtClean="0"/>
          </a:p>
          <a:p>
            <a:pPr eaLnBrk="1" hangingPunct="1"/>
            <a:endParaRPr lang="en-GB" smtClean="0"/>
          </a:p>
          <a:p>
            <a:pPr eaLnBrk="1" hangingPunct="1"/>
            <a:r>
              <a:rPr lang="en-GB" smtClean="0"/>
              <a:t>Book</a:t>
            </a:r>
          </a:p>
          <a:p>
            <a:pPr eaLnBrk="1" hangingPunct="1"/>
            <a:endParaRPr lang="en-GB" smtClean="0"/>
          </a:p>
          <a:p>
            <a:pPr eaLnBrk="1" hangingPunct="1"/>
            <a:endParaRPr lang="en-GB" smtClean="0"/>
          </a:p>
          <a:p>
            <a:pPr eaLnBrk="1" hangingPunct="1">
              <a:spcBef>
                <a:spcPts val="600"/>
              </a:spcBef>
            </a:pPr>
            <a:r>
              <a:rPr lang="en-GB" smtClean="0"/>
              <a:t>Dataset</a:t>
            </a:r>
          </a:p>
        </p:txBody>
      </p:sp>
      <p:pic>
        <p:nvPicPr>
          <p:cNvPr id="8" name="Picture 7"/>
          <p:cNvPicPr>
            <a:picLocks noChangeAspect="1"/>
          </p:cNvPicPr>
          <p:nvPr/>
        </p:nvPicPr>
        <p:blipFill>
          <a:blip r:embed="rId3" cstate="print"/>
          <a:stretch>
            <a:fillRect/>
          </a:stretch>
        </p:blipFill>
        <p:spPr>
          <a:xfrm>
            <a:off x="2268538" y="2133600"/>
            <a:ext cx="539750" cy="719138"/>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print"/>
          <a:srcRect/>
          <a:stretch>
            <a:fillRect/>
          </a:stretch>
        </p:blipFill>
        <p:spPr bwMode="auto">
          <a:xfrm>
            <a:off x="5915025" y="3309938"/>
            <a:ext cx="1511300" cy="939800"/>
          </a:xfrm>
          <a:prstGeom prst="rect">
            <a:avLst/>
          </a:prstGeom>
          <a:ln>
            <a:noFill/>
          </a:ln>
          <a:effectLst>
            <a:outerShdw blurRad="292100" dist="139700" dir="2700000" algn="tl" rotWithShape="0">
              <a:srgbClr val="333333">
                <a:alpha val="65000"/>
              </a:srgbClr>
            </a:outerShdw>
          </a:effectLst>
          <a:extLst/>
        </p:spPr>
      </p:pic>
      <p:pic>
        <p:nvPicPr>
          <p:cNvPr id="10" name="Picture 2"/>
          <p:cNvPicPr>
            <a:picLocks noChangeAspect="1" noChangeArrowheads="1"/>
          </p:cNvPicPr>
          <p:nvPr/>
        </p:nvPicPr>
        <p:blipFill>
          <a:blip r:embed="rId5" cstate="print"/>
          <a:srcRect/>
          <a:stretch>
            <a:fillRect/>
          </a:stretch>
        </p:blipFill>
        <p:spPr bwMode="auto">
          <a:xfrm>
            <a:off x="5664200" y="4673600"/>
            <a:ext cx="2016125" cy="987425"/>
          </a:xfrm>
          <a:prstGeom prst="rect">
            <a:avLst/>
          </a:prstGeom>
          <a:ln>
            <a:noFill/>
          </a:ln>
          <a:effectLst>
            <a:outerShdw blurRad="292100" dist="139700" dir="2700000" algn="tl" rotWithShape="0">
              <a:srgbClr val="333333">
                <a:alpha val="65000"/>
              </a:srgbClr>
            </a:outerShdw>
          </a:effectLst>
          <a:extLst/>
        </p:spPr>
      </p:pic>
      <p:sp>
        <p:nvSpPr>
          <p:cNvPr id="19464" name="Content Placeholder 7"/>
          <p:cNvSpPr>
            <a:spLocks noGrp="1"/>
          </p:cNvSpPr>
          <p:nvPr>
            <p:ph sz="quarter" idx="14"/>
          </p:nvPr>
        </p:nvSpPr>
        <p:spPr>
          <a:xfrm>
            <a:off x="533400" y="1752600"/>
            <a:ext cx="3962400" cy="4419600"/>
          </a:xfrm>
        </p:spPr>
        <p:txBody>
          <a:bodyPr/>
          <a:lstStyle/>
          <a:p>
            <a:pPr eaLnBrk="1" hangingPunct="1"/>
            <a:r>
              <a:rPr lang="en-GB" smtClean="0"/>
              <a:t>Label</a:t>
            </a:r>
          </a:p>
          <a:p>
            <a:pPr eaLnBrk="1" hangingPunct="1"/>
            <a:endParaRPr lang="en-GB" smtClean="0"/>
          </a:p>
          <a:p>
            <a:pPr eaLnBrk="1" hangingPunct="1"/>
            <a:endParaRPr lang="en-GB" smtClean="0"/>
          </a:p>
          <a:p>
            <a:pPr eaLnBrk="1" hangingPunct="1"/>
            <a:r>
              <a:rPr lang="en-GB" smtClean="0"/>
              <a:t>Catalogue card</a:t>
            </a:r>
          </a:p>
          <a:p>
            <a:pPr eaLnBrk="1" hangingPunct="1"/>
            <a:endParaRPr lang="en-GB" smtClean="0"/>
          </a:p>
          <a:p>
            <a:pPr eaLnBrk="1" hangingPunct="1"/>
            <a:endParaRPr lang="en-GB" smtClean="0"/>
          </a:p>
          <a:p>
            <a:pPr eaLnBrk="1" hangingPunct="1">
              <a:spcBef>
                <a:spcPts val="600"/>
              </a:spcBef>
            </a:pPr>
            <a:r>
              <a:rPr lang="en-GB" smtClean="0"/>
              <a:t>Dataset description (DCAT)</a:t>
            </a:r>
          </a:p>
        </p:txBody>
      </p:sp>
      <p:pic>
        <p:nvPicPr>
          <p:cNvPr id="12" name="Picture 11"/>
          <p:cNvPicPr>
            <a:picLocks noChangeAspect="1"/>
          </p:cNvPicPr>
          <p:nvPr/>
        </p:nvPicPr>
        <p:blipFill>
          <a:blip r:embed="rId6" cstate="print"/>
          <a:stretch>
            <a:fillRect/>
          </a:stretch>
        </p:blipFill>
        <p:spPr>
          <a:xfrm>
            <a:off x="6346825" y="2060575"/>
            <a:ext cx="576263" cy="768350"/>
          </a:xfrm>
          <a:prstGeom prst="rect">
            <a:avLst/>
          </a:prstGeom>
          <a:ln>
            <a:no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7" cstate="print"/>
          <a:srcRect/>
          <a:stretch>
            <a:fillRect/>
          </a:stretch>
        </p:blipFill>
        <p:spPr bwMode="auto">
          <a:xfrm>
            <a:off x="1903413" y="3390900"/>
            <a:ext cx="1284287" cy="792163"/>
          </a:xfrm>
          <a:prstGeom prst="rect">
            <a:avLst/>
          </a:prstGeom>
          <a:ln>
            <a:noFill/>
          </a:ln>
          <a:effectLst>
            <a:outerShdw blurRad="292100" dist="139700" dir="2700000" algn="tl" rotWithShape="0">
              <a:srgbClr val="333333">
                <a:alpha val="65000"/>
              </a:srgbClr>
            </a:outerShdw>
          </a:effectLst>
          <a:extLst/>
        </p:spPr>
      </p:pic>
      <p:pic>
        <p:nvPicPr>
          <p:cNvPr id="14" name="Picture 3"/>
          <p:cNvPicPr>
            <a:picLocks noChangeAspect="1" noChangeArrowheads="1"/>
          </p:cNvPicPr>
          <p:nvPr/>
        </p:nvPicPr>
        <p:blipFill>
          <a:blip r:embed="rId8" cstate="print"/>
          <a:srcRect/>
          <a:stretch>
            <a:fillRect/>
          </a:stretch>
        </p:blipFill>
        <p:spPr bwMode="auto">
          <a:xfrm>
            <a:off x="725488" y="4665663"/>
            <a:ext cx="3630612" cy="1300162"/>
          </a:xfrm>
          <a:prstGeom prst="rect">
            <a:avLst/>
          </a:prstGeom>
          <a:ln>
            <a:noFill/>
          </a:ln>
          <a:effectLst>
            <a:outerShdw blurRad="292100" dist="139700" dir="2700000" algn="tl" rotWithShape="0">
              <a:srgbClr val="333333">
                <a:alpha val="65000"/>
              </a:srgbClr>
            </a:outerShdw>
          </a:effectLst>
          <a:extLst/>
        </p:spPr>
      </p:pic>
      <p:sp>
        <p:nvSpPr>
          <p:cNvPr id="15" name="Left Arrow 14"/>
          <p:cNvSpPr/>
          <p:nvPr/>
        </p:nvSpPr>
        <p:spPr bwMode="ltGray">
          <a:xfrm rot="10800000">
            <a:off x="4284663" y="3500438"/>
            <a:ext cx="1223962" cy="576262"/>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 name="Left Arrow 15"/>
          <p:cNvSpPr/>
          <p:nvPr/>
        </p:nvSpPr>
        <p:spPr bwMode="ltGray">
          <a:xfrm rot="10800000">
            <a:off x="4284663" y="4797425"/>
            <a:ext cx="1223962" cy="641350"/>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7" name="Left Arrow 16"/>
          <p:cNvSpPr/>
          <p:nvPr/>
        </p:nvSpPr>
        <p:spPr bwMode="ltGray">
          <a:xfrm rot="10800000">
            <a:off x="4284663" y="2276475"/>
            <a:ext cx="1223962" cy="576263"/>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9471" name="TextBox 17"/>
          <p:cNvSpPr txBox="1">
            <a:spLocks noChangeArrowheads="1"/>
          </p:cNvSpPr>
          <p:nvPr/>
        </p:nvSpPr>
        <p:spPr bwMode="auto">
          <a:xfrm>
            <a:off x="3203575" y="1773238"/>
            <a:ext cx="2808288" cy="576262"/>
          </a:xfrm>
          <a:prstGeom prst="rect">
            <a:avLst/>
          </a:prstGeom>
          <a:noFill/>
          <a:ln w="9525">
            <a:noFill/>
            <a:miter lim="800000"/>
            <a:headEnd/>
            <a:tailEnd/>
          </a:ln>
        </p:spPr>
        <p:txBody>
          <a:bodyPr lIns="0" tIns="0" rIns="0" bIns="0"/>
          <a:lstStyle/>
          <a:p>
            <a:pPr indent="-273050">
              <a:spcAft>
                <a:spcPts val="900"/>
              </a:spcAft>
            </a:pPr>
            <a:r>
              <a:rPr lang="en-GB">
                <a:latin typeface="Hand Of Sean" pitchFamily="2" charset="-128"/>
                <a:ea typeface="Hand Of Sean" pitchFamily="2" charset="-128"/>
              </a:rPr>
              <a:t>liefert Metadaten für</a:t>
            </a:r>
          </a:p>
          <a:p>
            <a:pPr indent="-273050">
              <a:spcAft>
                <a:spcPts val="900"/>
              </a:spcAft>
            </a:pPr>
            <a:endParaRPr lang="en-GB">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750" y="685800"/>
            <a:ext cx="8070850" cy="914400"/>
          </a:xfrm>
        </p:spPr>
        <p:txBody>
          <a:bodyPr/>
          <a:lstStyle/>
          <a:p>
            <a:pPr eaLnBrk="1" hangingPunct="1"/>
            <a:r>
              <a:rPr lang="en-GB" smtClean="0"/>
              <a:t>Zwei Ansätze, um Metadaten im Web zur Verfügung zu stellen</a:t>
            </a:r>
          </a:p>
        </p:txBody>
      </p:sp>
      <p:sp>
        <p:nvSpPr>
          <p:cNvPr id="20483" name="Content Placeholder 2"/>
          <p:cNvSpPr>
            <a:spLocks noGrp="1"/>
          </p:cNvSpPr>
          <p:nvPr>
            <p:ph sz="quarter" idx="14"/>
          </p:nvPr>
        </p:nvSpPr>
        <p:spPr>
          <a:xfrm>
            <a:off x="533400" y="1752600"/>
            <a:ext cx="3962400" cy="4419600"/>
          </a:xfrm>
        </p:spPr>
        <p:txBody>
          <a:bodyPr/>
          <a:lstStyle/>
          <a:p>
            <a:pPr eaLnBrk="1" hangingPunct="1"/>
            <a:r>
              <a:rPr lang="en-GB" i="1" smtClean="0">
                <a:solidFill>
                  <a:schemeClr val="accent1"/>
                </a:solidFill>
              </a:rPr>
              <a:t>XML (Baumstruktur- / Containerstruktur-Ansatz)</a:t>
            </a:r>
          </a:p>
        </p:txBody>
      </p:sp>
      <p:sp>
        <p:nvSpPr>
          <p:cNvPr id="20484" name="Content Placeholder 3"/>
          <p:cNvSpPr>
            <a:spLocks noGrp="1"/>
          </p:cNvSpPr>
          <p:nvPr>
            <p:ph sz="quarter" idx="15"/>
          </p:nvPr>
        </p:nvSpPr>
        <p:spPr>
          <a:xfrm>
            <a:off x="4648200" y="1752600"/>
            <a:ext cx="3962400" cy="4419600"/>
          </a:xfrm>
        </p:spPr>
        <p:txBody>
          <a:bodyPr/>
          <a:lstStyle/>
          <a:p>
            <a:pPr eaLnBrk="1" hangingPunct="1"/>
            <a:r>
              <a:rPr lang="en-GB" i="1" smtClean="0">
                <a:solidFill>
                  <a:schemeClr val="accent1"/>
                </a:solidFill>
              </a:rPr>
              <a:t>RDF (Triple-basierter Ansatz)</a:t>
            </a:r>
          </a:p>
        </p:txBody>
      </p:sp>
      <p:sp>
        <p:nvSpPr>
          <p:cNvPr id="20485"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ECE1D30B-D76F-47B4-B6D5-57E82503D766}" type="slidenum">
              <a:rPr lang="en-GB" smtClean="0"/>
              <a:pPr fontAlgn="base">
                <a:spcBef>
                  <a:spcPct val="0"/>
                </a:spcBef>
                <a:spcAft>
                  <a:spcPct val="0"/>
                </a:spcAft>
              </a:pPr>
              <a:t>9</a:t>
            </a:fld>
            <a:endParaRPr lang="en-GB" smtClean="0"/>
          </a:p>
        </p:txBody>
      </p:sp>
      <p:pic>
        <p:nvPicPr>
          <p:cNvPr id="6" name="Picture 2"/>
          <p:cNvPicPr>
            <a:picLocks noChangeAspect="1" noChangeArrowheads="1"/>
          </p:cNvPicPr>
          <p:nvPr/>
        </p:nvPicPr>
        <p:blipFill>
          <a:blip r:embed="rId3" cstate="print"/>
          <a:srcRect/>
          <a:stretch>
            <a:fillRect/>
          </a:stretch>
        </p:blipFill>
        <p:spPr bwMode="auto">
          <a:xfrm>
            <a:off x="179388" y="2565400"/>
            <a:ext cx="2082800" cy="1354138"/>
          </a:xfrm>
          <a:prstGeom prst="rect">
            <a:avLst/>
          </a:prstGeom>
          <a:ln>
            <a:noFill/>
          </a:ln>
          <a:effectLst>
            <a:outerShdw blurRad="292100" dist="139700" dir="2700000" algn="tl" rotWithShape="0">
              <a:srgbClr val="333333">
                <a:alpha val="65000"/>
              </a:srgbClr>
            </a:outerShdw>
          </a:effectLst>
          <a:extLst/>
        </p:spPr>
      </p:pic>
      <p:pic>
        <p:nvPicPr>
          <p:cNvPr id="7" name="Picture 6"/>
          <p:cNvPicPr>
            <a:picLocks noChangeAspect="1" noChangeArrowheads="1"/>
          </p:cNvPicPr>
          <p:nvPr/>
        </p:nvPicPr>
        <p:blipFill>
          <a:blip r:embed="rId4" cstate="print"/>
          <a:srcRect/>
          <a:stretch>
            <a:fillRect/>
          </a:stretch>
        </p:blipFill>
        <p:spPr bwMode="auto">
          <a:xfrm>
            <a:off x="1187450" y="3644900"/>
            <a:ext cx="2457450" cy="2709863"/>
          </a:xfrm>
          <a:prstGeom prst="rect">
            <a:avLst/>
          </a:prstGeom>
          <a:ln>
            <a:noFill/>
          </a:ln>
          <a:effectLst>
            <a:outerShdw blurRad="292100" dist="139700" dir="2700000" algn="tl" rotWithShape="0">
              <a:srgbClr val="333333">
                <a:alpha val="65000"/>
              </a:srgbClr>
            </a:outerShdw>
          </a:effectLst>
          <a:extLst/>
        </p:spPr>
      </p:pic>
      <p:sp>
        <p:nvSpPr>
          <p:cNvPr id="8" name="Curved Down Arrow 7"/>
          <p:cNvSpPr/>
          <p:nvPr/>
        </p:nvSpPr>
        <p:spPr bwMode="ltGray">
          <a:xfrm rot="3600525">
            <a:off x="2409032" y="2621756"/>
            <a:ext cx="1295400" cy="576263"/>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pic>
        <p:nvPicPr>
          <p:cNvPr id="9" name="Picture 3"/>
          <p:cNvPicPr>
            <a:picLocks noChangeAspect="1" noChangeArrowheads="1"/>
          </p:cNvPicPr>
          <p:nvPr/>
        </p:nvPicPr>
        <p:blipFill>
          <a:blip r:embed="rId5" cstate="print"/>
          <a:srcRect/>
          <a:stretch>
            <a:fillRect/>
          </a:stretch>
        </p:blipFill>
        <p:spPr bwMode="auto">
          <a:xfrm>
            <a:off x="5435600" y="2170113"/>
            <a:ext cx="3073400" cy="1258887"/>
          </a:xfrm>
          <a:prstGeom prst="rect">
            <a:avLst/>
          </a:prstGeom>
          <a:ln>
            <a:noFill/>
          </a:ln>
          <a:effectLst>
            <a:outerShdw blurRad="292100" dist="139700" dir="2700000" algn="tl" rotWithShape="0">
              <a:srgbClr val="333333">
                <a:alpha val="65000"/>
              </a:srgbClr>
            </a:outerShdw>
          </a:effectLst>
          <a:extLst/>
        </p:spPr>
      </p:pic>
      <p:pic>
        <p:nvPicPr>
          <p:cNvPr id="10" name="Picture 5"/>
          <p:cNvPicPr>
            <a:picLocks noChangeAspect="1" noChangeArrowheads="1"/>
          </p:cNvPicPr>
          <p:nvPr/>
        </p:nvPicPr>
        <p:blipFill>
          <a:blip r:embed="rId6" cstate="print"/>
          <a:srcRect/>
          <a:stretch>
            <a:fillRect/>
          </a:stretch>
        </p:blipFill>
        <p:spPr bwMode="auto">
          <a:xfrm>
            <a:off x="4427538" y="3716338"/>
            <a:ext cx="4140200" cy="652462"/>
          </a:xfrm>
          <a:prstGeom prst="rect">
            <a:avLst/>
          </a:prstGeom>
          <a:ln>
            <a:noFill/>
          </a:ln>
          <a:effectLst>
            <a:outerShdw blurRad="292100" dist="139700" dir="2700000" algn="tl" rotWithShape="0">
              <a:srgbClr val="333333">
                <a:alpha val="65000"/>
              </a:srgbClr>
            </a:outerShdw>
          </a:effectLst>
          <a:extLst/>
        </p:spPr>
      </p:pic>
      <p:sp>
        <p:nvSpPr>
          <p:cNvPr id="11" name="Curved Down Arrow 10"/>
          <p:cNvSpPr/>
          <p:nvPr/>
        </p:nvSpPr>
        <p:spPr bwMode="ltGray">
          <a:xfrm rot="6565288" flipV="1">
            <a:off x="4160838" y="2670175"/>
            <a:ext cx="1295400" cy="654050"/>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2.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
  <TotalTime>2167</TotalTime>
  <Words>3127</Words>
  <Application>Microsoft Office PowerPoint</Application>
  <PresentationFormat>On-screen Show (4:3)</PresentationFormat>
  <Paragraphs>392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ODS_presentation template v0.06</vt:lpstr>
      <vt:lpstr>PowerPoint Presentation</vt:lpstr>
      <vt:lpstr>Diese Präsentation wurde von PwC erstellt  Autoren:  Makx Dekkers, Michiel De Keyzer, Nikolaos Loutas and Stijn Goedertier </vt:lpstr>
      <vt:lpstr>Lernziele</vt:lpstr>
      <vt:lpstr>Inhalt</vt:lpstr>
      <vt:lpstr>Was sind Metadaten?  Definition, Beispiele und Standards der Wiederverwendung</vt:lpstr>
      <vt:lpstr>Was sind Metadaten?</vt:lpstr>
      <vt:lpstr>Arten von Metadaten</vt:lpstr>
      <vt:lpstr>Beispiele für Metadaten</vt:lpstr>
      <vt:lpstr>Zwei Ansätze, um Metadaten im Web zur Verfügung zu stellen</vt:lpstr>
      <vt:lpstr>Verwalten Sie die Metadaten Ihren Datensätzen</vt:lpstr>
      <vt:lpstr>Metadaten-Management ist wichtig</vt:lpstr>
      <vt:lpstr>Metadaten-Schema</vt:lpstr>
      <vt:lpstr>Weiterverwendung von vorhandenen Vokabeln, um Ihre Ressourcen mit Metadaten zu versorgen</vt:lpstr>
      <vt:lpstr>Entwerfen Sie Ihr Metadaten-Schema mit RDF Schema (RDFS) – wenn möglich wiederverwendbar</vt:lpstr>
      <vt:lpstr>Beispiel: Beschreibung eines offenen Datensatzs mit DCAT-AP</vt:lpstr>
      <vt:lpstr>Kontrollierte Vokabulare Thesauren, Taxonomien und standardisierte Listen von Begriffen können für die Zuweisung von Werten zu Metadaten Eigenschaften verwendet werden.  </vt:lpstr>
      <vt:lpstr>Was sind kontrollierte Vokabulare?</vt:lpstr>
      <vt:lpstr>Welches kontrollierte Vokabular eignet sich für welche Objektart?</vt:lpstr>
      <vt:lpstr>Beispiel – Auswahllisten (Named Authority Lists) des Amts für Veröffentlichungen</vt:lpstr>
      <vt:lpstr>Der Metadaten-Lebenszyklus Erstellung, Pflege, Aktualisierung, Speicherung, Veröffentlichung von Metadaten und der Umgang mit Datenlöschung  </vt:lpstr>
      <vt:lpstr>Das Erstellen Ihrer Metadaten</vt:lpstr>
      <vt:lpstr>Das Pflegen Ihrer Metadaten</vt:lpstr>
      <vt:lpstr>Das Aktualisieren Ihrer Metadaten –Änderungen planen</vt:lpstr>
      <vt:lpstr>Speichern Sie Ihre Metadaten – was sind die Optionen?</vt:lpstr>
      <vt:lpstr>Das Löschen von Daten</vt:lpstr>
      <vt:lpstr>Veröffentlichung von Metadaten – Welche Optionen haben Sie?</vt:lpstr>
      <vt:lpstr>Metadaten Qualität Die Qualität und Vollständigkeit der Metadaten-Beschreibung Ihrer Datensätze, haben einen direkten Einfluss auf ihre Auffindbarkeit und Weiterverwendung. </vt:lpstr>
      <vt:lpstr>Bei der Metadaten Qualität geht es um... (1/3)</vt:lpstr>
      <vt:lpstr>Bei der Metadaten Qualität geht es um... (2/3)</vt:lpstr>
      <vt:lpstr>Bei der Metadaten Qualität geht es um… (3/3)</vt:lpstr>
      <vt:lpstr>Austausch von Metadaten von Datensätzen Ordnen Sie Ihre Metadaten einem gemeinsamen Metadaten Vokabular zu und tauschen Sie die Metadaten über Plattformen aus. </vt:lpstr>
      <vt:lpstr>Vereinheitlichung von Metadaten</vt:lpstr>
      <vt:lpstr>Beispiel: Das Homogenisieren von Metadaten zu Datensätzen  Das DCAT Anwendungsprofil für Datenportale in Europa</vt:lpstr>
      <vt:lpstr>Abbildungsbeispiel– data.gov.uk</vt:lpstr>
      <vt:lpstr>Was kann die Open Data Interoperability Platform? </vt:lpstr>
      <vt:lpstr>Schlussfolgerungen</vt:lpstr>
      <vt:lpstr>Gruppenübung und Fragen</vt:lpstr>
      <vt:lpstr>Vielen Dank! ... Und jetzt IHRE Fragen?</vt:lpstr>
      <vt:lpstr>Referenzen</vt:lpstr>
      <vt:lpstr>Weiterführende Lektüre</vt:lpstr>
      <vt:lpstr>Verwandte Initiativen</vt:lpstr>
      <vt:lpstr>Werden Sie Teil unseres Teams...</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294</cp:revision>
  <dcterms:created xsi:type="dcterms:W3CDTF">2013-06-24T07:24:29Z</dcterms:created>
  <dcterms:modified xsi:type="dcterms:W3CDTF">2014-04-07T11:12:56Z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