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0" r:id="rId1"/>
  </p:sldMasterIdLst>
  <p:notesMasterIdLst>
    <p:notesMasterId r:id="rId44"/>
  </p:notesMasterIdLst>
  <p:handoutMasterIdLst>
    <p:handoutMasterId r:id="rId45"/>
  </p:handoutMasterIdLst>
  <p:sldIdLst>
    <p:sldId id="445" r:id="rId2"/>
    <p:sldId id="489" r:id="rId3"/>
    <p:sldId id="448" r:id="rId4"/>
    <p:sldId id="496" r:id="rId5"/>
    <p:sldId id="457" r:id="rId6"/>
    <p:sldId id="450" r:id="rId7"/>
    <p:sldId id="501" r:id="rId8"/>
    <p:sldId id="492" r:id="rId9"/>
    <p:sldId id="452" r:id="rId10"/>
    <p:sldId id="458" r:id="rId11"/>
    <p:sldId id="456" r:id="rId12"/>
    <p:sldId id="459" r:id="rId13"/>
    <p:sldId id="502" r:id="rId14"/>
    <p:sldId id="460" r:id="rId15"/>
    <p:sldId id="461" r:id="rId16"/>
    <p:sldId id="462" r:id="rId17"/>
    <p:sldId id="463" r:id="rId18"/>
    <p:sldId id="464" r:id="rId19"/>
    <p:sldId id="466" r:id="rId20"/>
    <p:sldId id="470" r:id="rId21"/>
    <p:sldId id="472" r:id="rId22"/>
    <p:sldId id="473" r:id="rId23"/>
    <p:sldId id="474" r:id="rId24"/>
    <p:sldId id="476" r:id="rId25"/>
    <p:sldId id="478" r:id="rId26"/>
    <p:sldId id="477" r:id="rId27"/>
    <p:sldId id="467" r:id="rId28"/>
    <p:sldId id="498" r:id="rId29"/>
    <p:sldId id="499" r:id="rId30"/>
    <p:sldId id="500" r:id="rId31"/>
    <p:sldId id="480" r:id="rId32"/>
    <p:sldId id="481" r:id="rId33"/>
    <p:sldId id="482" r:id="rId34"/>
    <p:sldId id="494" r:id="rId35"/>
    <p:sldId id="493" r:id="rId36"/>
    <p:sldId id="490" r:id="rId37"/>
    <p:sldId id="497" r:id="rId38"/>
    <p:sldId id="491" r:id="rId39"/>
    <p:sldId id="453" r:id="rId40"/>
    <p:sldId id="454" r:id="rId41"/>
    <p:sldId id="487" r:id="rId42"/>
    <p:sldId id="495" r:id="rId4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0E226D-1CD3-47CF-9C5B-2C12C6033831}">
          <p14:sldIdLst>
            <p14:sldId id="445"/>
            <p14:sldId id="489"/>
            <p14:sldId id="448"/>
            <p14:sldId id="496"/>
            <p14:sldId id="457"/>
            <p14:sldId id="450"/>
          </p14:sldIdLst>
        </p14:section>
        <p14:section name="Untitled Section" id="{F34DEDDB-B333-49E0-B8D9-CC14F077C547}">
          <p14:sldIdLst>
            <p14:sldId id="501"/>
            <p14:sldId id="492"/>
            <p14:sldId id="452"/>
            <p14:sldId id="458"/>
            <p14:sldId id="456"/>
            <p14:sldId id="459"/>
            <p14:sldId id="502"/>
            <p14:sldId id="460"/>
            <p14:sldId id="461"/>
            <p14:sldId id="462"/>
            <p14:sldId id="463"/>
            <p14:sldId id="464"/>
            <p14:sldId id="466"/>
            <p14:sldId id="470"/>
            <p14:sldId id="472"/>
            <p14:sldId id="473"/>
            <p14:sldId id="474"/>
            <p14:sldId id="476"/>
            <p14:sldId id="478"/>
            <p14:sldId id="477"/>
            <p14:sldId id="467"/>
            <p14:sldId id="498"/>
            <p14:sldId id="499"/>
            <p14:sldId id="500"/>
            <p14:sldId id="480"/>
            <p14:sldId id="481"/>
            <p14:sldId id="482"/>
            <p14:sldId id="494"/>
            <p14:sldId id="493"/>
            <p14:sldId id="490"/>
            <p14:sldId id="497"/>
            <p14:sldId id="491"/>
            <p14:sldId id="453"/>
            <p14:sldId id="454"/>
            <p14:sldId id="487"/>
            <p14:sldId id="49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rodriguf" initials="r" lastIdx="31" clrIdx="1"/>
  <p:cmAuthor id="2" name="Nikolaos Loutas" initials="NL" lastIdx="1" clrIdx="2"/>
  <p:cmAuthor id="3" name="Michiel De Keyzer" initials="MDK"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37" autoAdjust="0"/>
    <p:restoredTop sz="91773" autoAdjust="0"/>
  </p:normalViewPr>
  <p:slideViewPr>
    <p:cSldViewPr>
      <p:cViewPr>
        <p:scale>
          <a:sx n="110" d="100"/>
          <a:sy n="110" d="100"/>
        </p:scale>
        <p:origin x="-684" y="360"/>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5F05CFF-548C-4E04-B325-CF1209D66BDC}" type="datetimeFigureOut">
              <a:rPr lang="en-GB" smtClean="0">
                <a:latin typeface="Arial" pitchFamily="34" charset="0"/>
                <a:cs typeface="Arial" pitchFamily="34" charset="0"/>
              </a:rPr>
              <a:pPr/>
              <a:t>30/03/2014</a:t>
            </a:fld>
            <a:endParaRPr lang="en-GB" dirty="0">
              <a:latin typeface="Arial" pitchFamily="34" charset="0"/>
              <a:cs typeface="Arial" pitchFamily="34"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dirty="0">
              <a:latin typeface="Arial" pitchFamily="34" charset="0"/>
              <a:cs typeface="Arial" pitchFamily="34" charset="0"/>
            </a:endParaRPr>
          </a:p>
        </p:txBody>
      </p:sp>
    </p:spTree>
    <p:extLst>
      <p:ext uri="{BB962C8B-B14F-4D97-AF65-F5344CB8AC3E}">
        <p14:creationId xmlns:p14="http://schemas.microsoft.com/office/powerpoint/2010/main" val="120343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GB" smtClean="0"/>
              <a:pPr/>
              <a:t>30/03/2014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dirty="0"/>
          </a:p>
        </p:txBody>
      </p:sp>
    </p:spTree>
    <p:extLst>
      <p:ext uri="{BB962C8B-B14F-4D97-AF65-F5344CB8AC3E}">
        <p14:creationId xmlns:p14="http://schemas.microsoft.com/office/powerpoint/2010/main" val="408718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fixed typo</a:t>
            </a:r>
            <a:r>
              <a:rPr lang="en-GB" baseline="0" dirty="0" smtClean="0"/>
              <a:t> (5</a:t>
            </a:r>
            <a:r>
              <a:rPr lang="en-GB" baseline="30000" dirty="0" smtClean="0"/>
              <a:t>th</a:t>
            </a:r>
            <a:r>
              <a:rPr lang="en-GB" baseline="0" dirty="0" smtClean="0"/>
              <a:t> bullet point)</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a:t>
            </a:fld>
            <a:endParaRPr lang="en-GB" dirty="0"/>
          </a:p>
        </p:txBody>
      </p:sp>
    </p:spTree>
    <p:extLst>
      <p:ext uri="{BB962C8B-B14F-4D97-AF65-F5344CB8AC3E}">
        <p14:creationId xmlns:p14="http://schemas.microsoft.com/office/powerpoint/2010/main" val="3891303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Updated</a:t>
            </a:r>
            <a:r>
              <a:rPr lang="en-GB" baseline="0" dirty="0" smtClean="0"/>
              <a:t> text.</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31</a:t>
            </a:fld>
            <a:endParaRPr lang="en-GB" dirty="0"/>
          </a:p>
        </p:txBody>
      </p:sp>
    </p:spTree>
    <p:extLst>
      <p:ext uri="{BB962C8B-B14F-4D97-AF65-F5344CB8AC3E}">
        <p14:creationId xmlns:p14="http://schemas.microsoft.com/office/powerpoint/2010/main" val="4114666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should be rather the take home messages. </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36</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UPDATE: </a:t>
            </a:r>
            <a:r>
              <a:rPr lang="nl-BE" dirty="0" err="1" smtClean="0"/>
              <a:t>added</a:t>
            </a:r>
            <a:r>
              <a:rPr lang="nl-BE" baseline="0" dirty="0" smtClean="0"/>
              <a:t> “take </a:t>
            </a:r>
            <a:r>
              <a:rPr lang="nl-BE" baseline="0" dirty="0" err="1" smtClean="0"/>
              <a:t>also</a:t>
            </a:r>
            <a:r>
              <a:rPr lang="nl-BE" baseline="0" smtClean="0"/>
              <a:t> the...” + link</a:t>
            </a:r>
            <a:endParaRPr lang="nl-BE"/>
          </a:p>
        </p:txBody>
      </p:sp>
      <p:sp>
        <p:nvSpPr>
          <p:cNvPr id="4" name="Slide Number Placeholder 3"/>
          <p:cNvSpPr>
            <a:spLocks noGrp="1"/>
          </p:cNvSpPr>
          <p:nvPr>
            <p:ph type="sldNum" sz="quarter" idx="10"/>
          </p:nvPr>
        </p:nvSpPr>
        <p:spPr/>
        <p:txBody>
          <a:bodyPr/>
          <a:lstStyle/>
          <a:p>
            <a:fld id="{F07B8F03-BC93-4120-96CA-A36DF640BE24}" type="slidenum">
              <a:rPr lang="en-GB" smtClean="0"/>
              <a:pPr/>
              <a:t>37</a:t>
            </a:fld>
            <a:endParaRPr lang="en-GB" dirty="0"/>
          </a:p>
        </p:txBody>
      </p:sp>
    </p:spTree>
    <p:extLst>
      <p:ext uri="{BB962C8B-B14F-4D97-AF65-F5344CB8AC3E}">
        <p14:creationId xmlns:p14="http://schemas.microsoft.com/office/powerpoint/2010/main" val="406714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38</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a:t>
            </a:r>
            <a:r>
              <a:rPr lang="en-GB" baseline="0" dirty="0" smtClean="0"/>
              <a:t>pdated</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Added slide.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7</a:t>
            </a:fld>
            <a:endParaRPr lang="en-GB" dirty="0"/>
          </a:p>
        </p:txBody>
      </p:sp>
    </p:spTree>
    <p:extLst>
      <p:ext uri="{BB962C8B-B14F-4D97-AF65-F5344CB8AC3E}">
        <p14:creationId xmlns:p14="http://schemas.microsoft.com/office/powerpoint/2010/main" val="1265729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Updated</a:t>
            </a:r>
            <a:r>
              <a:rPr lang="en-GB" baseline="0" dirty="0" smtClean="0"/>
              <a:t> text on slide.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10</a:t>
            </a:fld>
            <a:endParaRPr lang="en-GB" dirty="0"/>
          </a:p>
        </p:txBody>
      </p:sp>
    </p:spTree>
    <p:extLst>
      <p:ext uri="{BB962C8B-B14F-4D97-AF65-F5344CB8AC3E}">
        <p14:creationId xmlns:p14="http://schemas.microsoft.com/office/powerpoint/2010/main" val="20342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moved</a:t>
            </a:r>
            <a:r>
              <a:rPr lang="en-GB" baseline="0" dirty="0" smtClean="0"/>
              <a:t> here. </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13</a:t>
            </a:fld>
            <a:endParaRPr lang="en-GB" dirty="0"/>
          </a:p>
        </p:txBody>
      </p:sp>
    </p:spTree>
    <p:extLst>
      <p:ext uri="{BB962C8B-B14F-4D97-AF65-F5344CB8AC3E}">
        <p14:creationId xmlns:p14="http://schemas.microsoft.com/office/powerpoint/2010/main" val="251037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UPDATE: </a:t>
            </a:r>
            <a:r>
              <a:rPr lang="nl-BE" dirty="0" err="1" smtClean="0"/>
              <a:t>replaced</a:t>
            </a:r>
            <a:r>
              <a:rPr lang="nl-BE" dirty="0" smtClean="0"/>
              <a:t> “infect” </a:t>
            </a:r>
            <a:r>
              <a:rPr lang="nl-BE" dirty="0" err="1" smtClean="0"/>
              <a:t>by</a:t>
            </a:r>
            <a:r>
              <a:rPr lang="nl-BE" dirty="0" smtClean="0"/>
              <a:t> “</a:t>
            </a:r>
            <a:r>
              <a:rPr lang="nl-BE" dirty="0" err="1" smtClean="0"/>
              <a:t>affects</a:t>
            </a:r>
            <a:r>
              <a:rPr lang="nl-BE" dirty="0" smtClean="0"/>
              <a:t>”</a:t>
            </a:r>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27</a:t>
            </a:fld>
            <a:endParaRPr lang="en-GB" dirty="0"/>
          </a:p>
        </p:txBody>
      </p:sp>
    </p:spTree>
    <p:extLst>
      <p:ext uri="{BB962C8B-B14F-4D97-AF65-F5344CB8AC3E}">
        <p14:creationId xmlns:p14="http://schemas.microsoft.com/office/powerpoint/2010/main" val="2181243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Fixed</a:t>
            </a:r>
            <a:r>
              <a:rPr lang="en-GB" baseline="0" dirty="0" smtClean="0"/>
              <a:t> typos.</a:t>
            </a:r>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28</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Updated first example. </a:t>
            </a:r>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29</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Updated</a:t>
            </a:r>
            <a:r>
              <a:rPr lang="en-GB" baseline="0" dirty="0" smtClean="0"/>
              <a:t> examples 1 &amp; 3. </a:t>
            </a:r>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30</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26" name="Group 25"/>
          <p:cNvGrpSpPr/>
          <p:nvPr userDrawn="1"/>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8" name="Subtitle 2"/>
          <p:cNvSpPr>
            <a:spLocks noGrp="1"/>
          </p:cNvSpPr>
          <p:nvPr>
            <p:ph type="subTitle" idx="1" hasCustomPrompt="1"/>
          </p:nvPr>
        </p:nvSpPr>
        <p:spPr bwMode="white">
          <a:xfrm>
            <a:off x="1895475" y="1628800"/>
            <a:ext cx="5343525" cy="914401"/>
          </a:xfrm>
        </p:spPr>
        <p:txBody>
          <a:bodyPr>
            <a:noAutofit/>
          </a:bodyPr>
          <a:lstStyle>
            <a:lvl1pPr marL="0" indent="0" algn="l">
              <a:lnSpc>
                <a:spcPct val="90000"/>
              </a:lnSpc>
              <a:spcAft>
                <a:spcPts val="0"/>
              </a:spcAft>
              <a:buNone/>
              <a:defRPr sz="5400" b="1" baseline="0">
                <a:solidFill>
                  <a:schemeClr val="bg1"/>
                </a:solidFill>
                <a:latin typeface="Bradley Hand ITC" pitchFamily="66"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50" name="Group 32"/>
          <p:cNvGrpSpPr/>
          <p:nvPr userDrawn="1"/>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pic>
        <p:nvPicPr>
          <p:cNvPr id="2051" name="Picture 3"/>
          <p:cNvPicPr>
            <a:picLocks noChangeAspect="1" noChangeArrowheads="1"/>
          </p:cNvPicPr>
          <p:nvPr userDrawn="1"/>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 Colour">
    <p:bg>
      <p:bgPr>
        <a:solidFill>
          <a:schemeClr val="bg1"/>
        </a:solidFill>
        <a:effectLst/>
      </p:bgPr>
    </p:bg>
    <p:spTree>
      <p:nvGrpSpPr>
        <p:cNvPr id="1" name=""/>
        <p:cNvGrpSpPr/>
        <p:nvPr/>
      </p:nvGrpSpPr>
      <p:grpSpPr>
        <a:xfrm>
          <a:off x="0" y="0"/>
          <a:ext cx="0" cy="0"/>
          <a:chOff x="0" y="0"/>
          <a:chExt cx="0" cy="0"/>
        </a:xfrm>
      </p:grpSpPr>
      <p:sp>
        <p:nvSpPr>
          <p:cNvPr id="4" name="Title 5"/>
          <p:cNvSpPr>
            <a:spLocks noGrp="1"/>
          </p:cNvSpPr>
          <p:nvPr userDrawn="1">
            <p:ph type="title" hasCustomPrompt="1"/>
          </p:nvPr>
        </p:nvSpPr>
        <p:spPr>
          <a:xfrm>
            <a:off x="539552" y="2132856"/>
            <a:ext cx="8071048" cy="914400"/>
          </a:xfrm>
        </p:spPr>
        <p:txBody>
          <a:bodyPr/>
          <a:lstStyle>
            <a:lvl1pPr>
              <a:defRPr baseline="0"/>
            </a:lvl1pPr>
          </a:lstStyle>
          <a:p>
            <a:r>
              <a:rPr lang="en-GB" sz="7200" i="0" dirty="0" smtClean="0">
                <a:solidFill>
                  <a:schemeClr val="accent1"/>
                </a:solidFill>
                <a:latin typeface="Bradley Hand ITC" pitchFamily="66" charset="0"/>
              </a:rPr>
              <a:t>Put text here</a:t>
            </a:r>
            <a:br>
              <a:rPr lang="en-GB" sz="7200" i="0" dirty="0" smtClean="0">
                <a:solidFill>
                  <a:schemeClr val="accent1"/>
                </a:solidFill>
                <a:latin typeface="Bradley Hand ITC" pitchFamily="66" charset="0"/>
              </a:rPr>
            </a:br>
            <a:endParaRPr lang="en-GB" b="0" dirty="0" smtClean="0"/>
          </a:p>
        </p:txBody>
      </p:sp>
      <p:sp>
        <p:nvSpPr>
          <p:cNvPr id="5" name="TextBox 4"/>
          <p:cNvSpPr txBox="1"/>
          <p:nvPr userDrawn="1"/>
        </p:nvSpPr>
        <p:spPr>
          <a:xfrm>
            <a:off x="683568" y="4365104"/>
            <a:ext cx="7632848" cy="914400"/>
          </a:xfrm>
          <a:prstGeom prst="rect">
            <a:avLst/>
          </a:prstGeom>
          <a:noFill/>
        </p:spPr>
        <p:txBody>
          <a:bodyPr vert="horz" wrap="none" lIns="0" tIns="0" rIns="0" bIns="0" rtlCol="0">
            <a:noAutofit/>
          </a:bodyPr>
          <a:lstStyle/>
          <a:p>
            <a:pPr indent="-274320">
              <a:spcAft>
                <a:spcPts val="900"/>
              </a:spcAft>
            </a:pPr>
            <a:r>
              <a:rPr lang="en-GB" sz="2000" b="0" dirty="0" smtClean="0"/>
              <a:t>Put text here.</a:t>
            </a:r>
            <a:endParaRPr lang="en-GB" sz="2000" dirty="0" smtClean="0">
              <a:latin typeface="Georgia" pitchFamily="18" charset="0"/>
            </a:endParaRPr>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Slide Number Placeholder 15"/>
          <p:cNvSpPr>
            <a:spLocks noGrp="1"/>
          </p:cNvSpPr>
          <p:nvPr>
            <p:ph type="sldNum" sz="quarter" idx="18"/>
          </p:nvPr>
        </p:nvSpPr>
        <p:spPr/>
        <p:txBody>
          <a:bodyPr/>
          <a:lstStyle/>
          <a:p>
            <a:r>
              <a:rPr lang="en-GB" dirty="0" smtClean="0"/>
              <a:t>Slide </a:t>
            </a:r>
            <a:fld id="{F40CD079-BC3F-4086-BA81-31A79D845B02}" type="slidenum">
              <a:rPr lang="en-GB" smtClean="0"/>
              <a:pPr/>
              <a:t>‹#›</a:t>
            </a:fld>
            <a:endParaRPr lang="en-GB" dirty="0"/>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p:txBody>
          <a:bodyPr/>
          <a:lstStyle/>
          <a:p>
            <a:r>
              <a:rPr lang="en-GB" dirty="0" smtClean="0"/>
              <a:t>Slide </a:t>
            </a:r>
            <a:fld id="{E44EE0AE-258D-448E-BE6F-A5950D950578}" type="slidenum">
              <a:rPr lang="en-GB" smtClean="0"/>
              <a:pPr/>
              <a:t>‹#›</a:t>
            </a:fld>
            <a:endParaRPr lang="en-GB" dirty="0"/>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dirty="0" smtClean="0"/>
              <a:t>Slide </a:t>
            </a:r>
            <a:fld id="{E5AEF7E6-F54B-465B-80D8-F94E30169B2B}" type="slidenum">
              <a:rPr lang="en-GB" smtClean="0"/>
              <a:pPr/>
              <a:t>‹#›</a:t>
            </a:fld>
            <a:endParaRPr lang="en-GB" dirty="0"/>
          </a:p>
        </p:txBody>
      </p:sp>
      <p:sp>
        <p:nvSpPr>
          <p:cNvPr id="2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dirty="0" smtClean="0"/>
              <a:t>Slide </a:t>
            </a:r>
            <a:fld id="{2A1DF1AB-ECF4-458D-ADC6-8F9126CBD0F9}" type="slidenum">
              <a:rPr lang="en-GB" smtClean="0"/>
              <a:pPr/>
              <a:t>‹#›</a:t>
            </a:fld>
            <a:endParaRPr lang="en-GB" dirty="0"/>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p:txBody>
          <a:bodyPr/>
          <a:lstStyle/>
          <a:p>
            <a:r>
              <a:rPr lang="en-GB" dirty="0" smtClean="0"/>
              <a:t>Slide </a:t>
            </a:r>
            <a:fld id="{A487AC06-E2A2-4E8D-9AFD-439DCFCCE529}" type="slidenum">
              <a:rPr lang="en-GB" smtClean="0"/>
              <a:pPr/>
              <a:t>‹#›</a:t>
            </a:fld>
            <a:endParaRPr lang="en-GB" dirty="0"/>
          </a:p>
        </p:txBody>
      </p:sp>
      <p:sp>
        <p:nvSpPr>
          <p:cNvPr id="18" name="PwCFirm"/>
          <p:cNvSpPr txBox="1"/>
          <p:nvPr userDrawn="1"/>
        </p:nvSpPr>
        <p:spPr>
          <a:xfrm>
            <a:off x="533400" y="6453336"/>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r>
              <a:rPr lang="en-GB" dirty="0" smtClean="0"/>
              <a:t>Slide </a:t>
            </a:r>
            <a:fld id="{7703A140-4BD5-4963-8DDB-02EE24C99514}" type="slidenum">
              <a:rPr lang="en-GB" smtClean="0"/>
              <a:pPr/>
              <a:t>‹#›</a:t>
            </a:fld>
            <a:endParaRPr lang="en-GB" dirty="0"/>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1pPr>
            <a:lvl2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2pPr>
            <a:lvl3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3pPr>
            <a:lvl4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4pPr>
            <a:lvl5pPr indent="-274320" algn="l" defTabSz="914400" rtl="0" eaLnBrk="1" latinLnBrk="0" hangingPunct="1">
              <a:lnSpc>
                <a:spcPct val="100000"/>
              </a:lnSpc>
              <a:spcBef>
                <a:spcPts val="0"/>
              </a:spcBef>
              <a:spcAft>
                <a:spcPts val="900"/>
              </a:spcAft>
              <a:buClr>
                <a:schemeClr val="tx1"/>
              </a:buClr>
              <a:defRPr lang="en-GB" sz="2000" kern="1200" baseline="0" noProof="0" dirty="0">
                <a:solidFill>
                  <a:schemeClr val="tx1"/>
                </a:solidFill>
                <a:latin typeface="Georgia" pitchFamily="18" charset="0"/>
                <a:ea typeface="+mn-ea"/>
                <a:cs typeface="+mn-cs"/>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Slide Number Placeholder 16"/>
          <p:cNvSpPr>
            <a:spLocks noGrp="1"/>
          </p:cNvSpPr>
          <p:nvPr>
            <p:ph type="sldNum" sz="quarter" idx="18"/>
          </p:nvPr>
        </p:nvSpPr>
        <p:spPr/>
        <p:txBody>
          <a:bodyPr/>
          <a:lstStyle/>
          <a:p>
            <a:r>
              <a:rPr lang="en-GB" dirty="0" smtClean="0"/>
              <a:t>Slide </a:t>
            </a:r>
            <a:fld id="{C65BB6A6-903A-4B60-A0CF-B2137834975A}" type="slidenum">
              <a:rPr lang="en-GB" smtClean="0"/>
              <a:pPr/>
              <a:t>‹#›</a:t>
            </a:fld>
            <a:endParaRPr lang="en-GB" dirty="0"/>
          </a:p>
        </p:txBody>
      </p:sp>
      <p:sp>
        <p:nvSpPr>
          <p:cNvPr id="1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bg1"/>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1524000" y="685800"/>
            <a:ext cx="7086600" cy="1066800"/>
          </a:xfrm>
        </p:spPr>
        <p:txBody>
          <a:bodyPr anchor="t" anchorCtr="0">
            <a:noAutofit/>
          </a:bodyPr>
          <a:lstStyle>
            <a:lvl1pPr>
              <a:lnSpc>
                <a:spcPct val="90000"/>
              </a:lnSpc>
              <a:defRPr sz="3200" baseline="0">
                <a:solidFill>
                  <a:sysClr val="windowText" lastClr="000000"/>
                </a:solidFill>
              </a:defRPr>
            </a:lvl1pPr>
          </a:lstStyle>
          <a:p>
            <a:r>
              <a:rPr lang="en-US" noProof="0" smtClean="0"/>
              <a:t>Click to edit Master title style</a:t>
            </a:r>
            <a:endParaRPr lang="en-GB" noProof="0" dirty="0"/>
          </a:p>
        </p:txBody>
      </p:sp>
      <p:sp>
        <p:nvSpPr>
          <p:cNvPr id="22" name="Subtitle 2"/>
          <p:cNvSpPr>
            <a:spLocks noGrp="1"/>
          </p:cNvSpPr>
          <p:nvPr>
            <p:ph type="subTitle" idx="1"/>
          </p:nvPr>
        </p:nvSpPr>
        <p:spPr bwMode="black">
          <a:xfrm>
            <a:off x="1524000" y="1905000"/>
            <a:ext cx="7086600" cy="1371600"/>
          </a:xfrm>
        </p:spPr>
        <p:txBody>
          <a:bodyPr>
            <a:noAutofit/>
          </a:bodyPr>
          <a:lstStyle>
            <a:lvl1pPr marL="0" indent="0" algn="l">
              <a:lnSpc>
                <a:spcPct val="90000"/>
              </a:lnSpc>
              <a:buNone/>
              <a:defRPr sz="3200" baseline="0">
                <a:solidFill>
                  <a:sysClr val="windowText" lastClr="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ODS_logo_white.emf"/>
          <p:cNvPicPr>
            <a:picLocks noChangeAspect="1"/>
          </p:cNvPicPr>
          <p:nvPr userDrawn="1"/>
        </p:nvPicPr>
        <p:blipFill>
          <a:blip r:embed="rId2" cstate="print"/>
          <a:srcRect l="14928" r="11976" b="3722"/>
          <a:stretch>
            <a:fillRect/>
          </a:stretch>
        </p:blipFill>
        <p:spPr>
          <a:xfrm>
            <a:off x="375487" y="595288"/>
            <a:ext cx="773913" cy="1033512"/>
          </a:xfrm>
          <a:prstGeom prst="rect">
            <a:avLst/>
          </a:prstGeom>
          <a:solidFill>
            <a:schemeClr val="bg1"/>
          </a:solidFill>
        </p:spPr>
      </p:pic>
      <p:sp>
        <p:nvSpPr>
          <p:cNvPr id="8" name="Slide Number Placeholder 16"/>
          <p:cNvSpPr>
            <a:spLocks noGrp="1"/>
          </p:cNvSpPr>
          <p:nvPr>
            <p:ph type="sldNum" sz="quarter" idx="18"/>
          </p:nvPr>
        </p:nvSpPr>
        <p:spPr>
          <a:xfrm>
            <a:off x="7086600" y="6477000"/>
            <a:ext cx="1527048" cy="152400"/>
          </a:xfrm>
        </p:spPr>
        <p:txBody>
          <a:bodyPr/>
          <a:lstStyle/>
          <a:p>
            <a:r>
              <a:rPr lang="en-GB" dirty="0" smtClean="0"/>
              <a:t>Slide </a:t>
            </a:r>
            <a:fld id="{C65BB6A6-903A-4B60-A0CF-B2137834975A}" type="slidenum">
              <a:rPr lang="en-GB" smtClean="0"/>
              <a:pPr/>
              <a:t>‹#›</a:t>
            </a:fld>
            <a:endParaRPr lang="en-GB" dirty="0"/>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creativecommons.org/licenses/by/2.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685800"/>
            <a:ext cx="8071049"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dirty="0" smtClean="0"/>
              <a:t>Slide </a:t>
            </a:r>
            <a:fld id="{4424FA8E-F7FA-40CC-BCA5-BCCDFCD308A3}" type="slidenum">
              <a:rPr lang="en-GB" smtClean="0"/>
              <a:pPr/>
              <a:t>‹#›</a:t>
            </a:fld>
            <a:endParaRPr lang="en-GB" dirty="0"/>
          </a:p>
        </p:txBody>
      </p:sp>
      <p:pic>
        <p:nvPicPr>
          <p:cNvPr id="9" name="Picture 2" descr="http://www.lib.umich.edu/files/services/copyright/cc-by.png">
            <a:hlinkClick r:id="rId12"/>
          </p:cNvPr>
          <p:cNvPicPr>
            <a:picLocks noChangeAspect="1" noChangeArrowheads="1"/>
          </p:cNvPicPr>
          <p:nvPr/>
        </p:nvPicPr>
        <p:blipFill>
          <a:blip r:embed="rId13" cstate="print"/>
          <a:srcRect/>
          <a:stretch>
            <a:fillRect/>
          </a:stretch>
        </p:blipFill>
        <p:spPr bwMode="auto">
          <a:xfrm>
            <a:off x="8090178" y="6669360"/>
            <a:ext cx="539163" cy="188640"/>
          </a:xfrm>
          <a:prstGeom prst="rect">
            <a:avLst/>
          </a:prstGeom>
          <a:noFill/>
        </p:spPr>
      </p:pic>
      <p:pic>
        <p:nvPicPr>
          <p:cNvPr id="1026" name="Picture 2"/>
          <p:cNvPicPr>
            <a:picLocks noChangeAspect="1" noChangeArrowheads="1"/>
          </p:cNvPicPr>
          <p:nvPr/>
        </p:nvPicPr>
        <p:blipFill>
          <a:blip r:embed="rId14" cstate="print"/>
          <a:srcRect/>
          <a:stretch>
            <a:fillRect/>
          </a:stretch>
        </p:blipFill>
        <p:spPr bwMode="auto">
          <a:xfrm>
            <a:off x="539552" y="6309320"/>
            <a:ext cx="2717131" cy="40124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7" r:id="rId5"/>
    <p:sldLayoutId id="2147483658" r:id="rId6"/>
    <p:sldLayoutId id="2147483659" r:id="rId7"/>
    <p:sldLayoutId id="2147483662" r:id="rId8"/>
    <p:sldLayoutId id="2147483664" r:id="rId9"/>
    <p:sldLayoutId id="2147483663" r:id="rId10"/>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joinup.ec.europa.eu/asset/dcat_application_profile/description" TargetMode="External"/><Relationship Id="rId3" Type="http://schemas.openxmlformats.org/officeDocument/2006/relationships/hyperlink" Target="http://dublincore.org/documents/dcmi-terms/" TargetMode="External"/><Relationship Id="rId7" Type="http://schemas.openxmlformats.org/officeDocument/2006/relationships/hyperlink" Target="http://www.w3.org/TR/vocab-dca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w3.org/TR/vocab-adms/" TargetMode="External"/><Relationship Id="rId5" Type="http://schemas.openxmlformats.org/officeDocument/2006/relationships/hyperlink" Target="http://www.w3.org/TR/skos-reference" TargetMode="External"/><Relationship Id="rId4" Type="http://schemas.openxmlformats.org/officeDocument/2006/relationships/hyperlink" Target="http://xmlns.com/foaf/spec/"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slideshare.net/OpenDataSupport/licence-your-data-metadat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slideshare.net/OpenDataSupport/open-data-qualit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joinup.ec.europa.eu/asset/dcat_application_profile/home" TargetMode="External"/><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slideshare.net/OpenDataSupport/promoting-the-re-use-of-open-data-through-odi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joinup.ec.europa.eu/community/ods/document/tm14-introduction-metadata-management-en"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dublincore.org/2012/06/14/dcterms.rdf" TargetMode="External"/><Relationship Id="rId3" Type="http://schemas.openxmlformats.org/officeDocument/2006/relationships/hyperlink" Target="http://www.niso.org/publications/press/UnderstandingMetadata.pdf" TargetMode="External"/><Relationship Id="rId7" Type="http://schemas.openxmlformats.org/officeDocument/2006/relationships/hyperlink" Target="http://dublincore.org/schemas/xmls/qdc/dc.xsd"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gondolin.rutgers.edu/MIC/text/how/catalog_glossary.htm" TargetMode="External"/><Relationship Id="rId11" Type="http://schemas.openxmlformats.org/officeDocument/2006/relationships/hyperlink" Target="http://open-data.europa.eu/en/data/dataset/2nM4aG8LdHG6RBMumfkNzQ" TargetMode="External"/><Relationship Id="rId5" Type="http://schemas.openxmlformats.org/officeDocument/2006/relationships/hyperlink" Target="http://www.w3.org/TR/rdf-primer/" TargetMode="External"/><Relationship Id="rId10" Type="http://schemas.openxmlformats.org/officeDocument/2006/relationships/hyperlink" Target="http://www.listpoint.co.uk/CodeList/details/ObjectInCrimeClass/1.2/1" TargetMode="External"/><Relationship Id="rId4" Type="http://schemas.openxmlformats.org/officeDocument/2006/relationships/hyperlink" Target="http://wiki.eeng.dcu.ie/ee557/g2/326-EE.html" TargetMode="External"/><Relationship Id="rId9" Type="http://schemas.openxmlformats.org/officeDocument/2006/relationships/hyperlink" Target="https://joinup.ec.europa.eu/asset/dcat_application_profile/asset_release/dcat-application-profile-data-portals-europe-final-dra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community.informatica.com/mpresources/Communities/IW2012/Docs/bos_30.pdf" TargetMode="External"/><Relationship Id="rId7" Type="http://schemas.openxmlformats.org/officeDocument/2006/relationships/image" Target="../media/image31.png"/><Relationship Id="rId2" Type="http://schemas.openxmlformats.org/officeDocument/2006/relationships/hyperlink" Target="http://www.niso.org/publications/press/UnderstandingMetadata.pdf" TargetMode="Externa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www.metaintegration.net/Publications/2006-Wilshire-DAMA-MetaIntegrationBestPractices.pdf"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libraries.mit.edu/guides/subjects/data-management/why.html" TargetMode="External"/><Relationship Id="rId7" Type="http://schemas.openxmlformats.org/officeDocument/2006/relationships/image" Target="../media/image32.png"/><Relationship Id="rId2" Type="http://schemas.openxmlformats.org/officeDocument/2006/relationships/hyperlink" Target="http://managemetadata.com/screencasts/msa/" TargetMode="External"/><Relationship Id="rId1" Type="http://schemas.openxmlformats.org/officeDocument/2006/relationships/slideLayout" Target="../slideLayouts/slideLayout2.xml"/><Relationship Id="rId6" Type="http://schemas.openxmlformats.org/officeDocument/2006/relationships/hyperlink" Target="http://dublincore.org/" TargetMode="External"/><Relationship Id="rId11" Type="http://schemas.openxmlformats.org/officeDocument/2006/relationships/image" Target="../media/image36.png"/><Relationship Id="rId5" Type="http://schemas.openxmlformats.org/officeDocument/2006/relationships/hyperlink" Target="https://joinup.ec.europa.eu/asset/adms/document/generate-adms-asset-descriptions-spreadsheet-refine-rdf" TargetMode="External"/><Relationship Id="rId10" Type="http://schemas.openxmlformats.org/officeDocument/2006/relationships/image" Target="../media/image35.jpeg"/><Relationship Id="rId4" Type="http://schemas.openxmlformats.org/officeDocument/2006/relationships/hyperlink" Target="https://joinup.ec.europa.eu/asset/dcat_application_profile/description" TargetMode="External"/><Relationship Id="rId9" Type="http://schemas.openxmlformats.org/officeDocument/2006/relationships/image" Target="../media/image34.png"/></Relationships>
</file>

<file path=ppt/slides/_rels/slide4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joinup.ec.europa.eu/" TargetMode="External"/><Relationship Id="rId3" Type="http://schemas.openxmlformats.org/officeDocument/2006/relationships/image" Target="../media/image37.jpeg"/><Relationship Id="rId7"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2" Type="http://schemas.openxmlformats.org/officeDocument/2006/relationships/hyperlink" Target="https://twitter.com/OpenDataSupport" TargetMode="External"/><Relationship Id="rId2"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1" Type="http://schemas.openxmlformats.org/officeDocument/2006/relationships/slideLayout" Target="../slideLayouts/slideLayout2.xml"/><Relationship Id="rId6" Type="http://schemas.openxmlformats.org/officeDocument/2006/relationships/hyperlink" Target="http://www.opendatasupport.eu/" TargetMode="External"/><Relationship Id="rId11" Type="http://schemas.openxmlformats.org/officeDocument/2006/relationships/image" Target="../media/image40.gif"/><Relationship Id="rId5" Type="http://schemas.openxmlformats.org/officeDocument/2006/relationships/image" Target="../media/image38.png"/><Relationship Id="rId15" Type="http://schemas.openxmlformats.org/officeDocument/2006/relationships/hyperlink" Target="mailto:contact@opendatasupport.eu" TargetMode="External"/><Relationship Id="rId10"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4" Type="http://schemas.openxmlformats.org/officeDocument/2006/relationships/hyperlink" Target="http://www.slideshare.net/OpenDataSupport" TargetMode="External"/><Relationship Id="rId9" Type="http://schemas.openxmlformats.org/officeDocument/2006/relationships/hyperlink" Target="http://www.linkedin.com/groups/Open-Data-Support-4859070?gid=4859070&amp;mostPopular=&amp;trk=tyah" TargetMode="External"/><Relationship Id="rId14"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niso.org/publications/press/UnderstandingMetadata.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895475" y="980728"/>
            <a:ext cx="5343525" cy="914401"/>
          </a:xfrm>
        </p:spPr>
        <p:txBody>
          <a:bodyPr/>
          <a:lstStyle/>
          <a:p>
            <a:r>
              <a:rPr lang="en-GB" sz="1600" dirty="0" smtClean="0">
                <a:latin typeface="+mj-lt"/>
                <a:ea typeface="+mj-ea"/>
                <a:cs typeface="+mj-cs"/>
              </a:rPr>
              <a:t>Training Module 1.4</a:t>
            </a:r>
          </a:p>
          <a:p>
            <a:endParaRPr lang="en-GB" dirty="0" smtClean="0"/>
          </a:p>
          <a:p>
            <a:r>
              <a:rPr lang="en-GB" dirty="0" smtClean="0"/>
              <a:t>Introduction to metadata management</a:t>
            </a:r>
            <a:endParaRPr lang="en-GB" dirty="0"/>
          </a:p>
        </p:txBody>
      </p:sp>
      <p:sp>
        <p:nvSpPr>
          <p:cNvPr id="4" name="Rectangle 1"/>
          <p:cNvSpPr>
            <a:spLocks noChangeArrowheads="1"/>
          </p:cNvSpPr>
          <p:nvPr/>
        </p:nvSpPr>
        <p:spPr bwMode="auto">
          <a:xfrm>
            <a:off x="1979712" y="6291173"/>
            <a:ext cx="709228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firms help organisations and individuals create the value they’re looking for. We’re a network of firms in 158 countries with close to 180,000 people who are committed to delivering quality in assurance, tax and advisory services. Tell us what matters to you and find out more by visiting us at www.pwc.com. </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refers to the PwC network and/or one or more of its member firms, each of which is a separate legal entity. Please see www.pwc.com/structure for further details.</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Managing the metadata of your datasets</a:t>
            </a:r>
            <a:r>
              <a:rPr lang="en-GB" sz="8800" i="0" dirty="0" smtClean="0">
                <a:solidFill>
                  <a:schemeClr val="accent1"/>
                </a:solidFill>
                <a:latin typeface="Bradley Hand ITC" pitchFamily="66" charset="0"/>
              </a:rPr>
              <a:t/>
            </a:r>
            <a:br>
              <a:rPr lang="en-GB" sz="8800" i="0" dirty="0" smtClean="0">
                <a:solidFill>
                  <a:schemeClr val="accent1"/>
                </a:solidFill>
                <a:latin typeface="Bradley Hand ITC" pitchFamily="66" charset="0"/>
              </a:rPr>
            </a:br>
            <a:endParaRPr lang="en-GB" b="0" dirty="0">
              <a:solidFill>
                <a:schemeClr val="accent1"/>
              </a:solidFill>
            </a:endParaRP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10</a:t>
            </a:fld>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Metadata management is important</a:t>
            </a:r>
            <a:endParaRPr lang="en-GB" dirty="0"/>
          </a:p>
        </p:txBody>
      </p:sp>
      <p:sp>
        <p:nvSpPr>
          <p:cNvPr id="3" name="Content Placeholder 2"/>
          <p:cNvSpPr>
            <a:spLocks noGrp="1"/>
          </p:cNvSpPr>
          <p:nvPr>
            <p:ph sz="quarter" idx="15"/>
          </p:nvPr>
        </p:nvSpPr>
        <p:spPr/>
        <p:txBody>
          <a:bodyPr/>
          <a:lstStyle/>
          <a:p>
            <a:r>
              <a:rPr lang="en-GB" i="1" dirty="0" smtClean="0">
                <a:solidFill>
                  <a:schemeClr val="accent1"/>
                </a:solidFill>
              </a:rPr>
              <a:t>Metadata needs to be managed to ensure ...</a:t>
            </a:r>
          </a:p>
          <a:p>
            <a:pPr lvl="1"/>
            <a:r>
              <a:rPr lang="en-GB" sz="1800" b="1" dirty="0" smtClean="0"/>
              <a:t>Availability</a:t>
            </a:r>
            <a:r>
              <a:rPr lang="en-GB" sz="1800" dirty="0" smtClean="0"/>
              <a:t>: metadata needs to be stored where it can be accessed and indexed so it can be found.</a:t>
            </a:r>
          </a:p>
          <a:p>
            <a:pPr lvl="1"/>
            <a:r>
              <a:rPr lang="en-GB" sz="1800" b="1" dirty="0" smtClean="0"/>
              <a:t>Quality</a:t>
            </a:r>
            <a:r>
              <a:rPr lang="en-GB" sz="1800" dirty="0" smtClean="0"/>
              <a:t>: metadata needs to be of consistent quality so users know that it can be trusted.</a:t>
            </a:r>
          </a:p>
          <a:p>
            <a:pPr lvl="1"/>
            <a:r>
              <a:rPr lang="en-GB" sz="1800" b="1" dirty="0" smtClean="0"/>
              <a:t>Persistence</a:t>
            </a:r>
            <a:r>
              <a:rPr lang="en-GB" sz="1800" dirty="0" smtClean="0"/>
              <a:t>: metadata needs to be kept over time.</a:t>
            </a:r>
          </a:p>
          <a:p>
            <a:pPr lvl="1"/>
            <a:r>
              <a:rPr lang="en-GB" sz="1800" b="1" dirty="0" smtClean="0"/>
              <a:t>Open License: </a:t>
            </a:r>
            <a:r>
              <a:rPr lang="en-GB" sz="1800" dirty="0" smtClean="0"/>
              <a:t>metadata should be available under a public domain license to enable its reuse.</a:t>
            </a:r>
          </a:p>
          <a:p>
            <a:r>
              <a:rPr lang="en-GB" i="1" dirty="0" smtClean="0">
                <a:solidFill>
                  <a:schemeClr val="accent1"/>
                </a:solidFill>
              </a:rPr>
              <a:t>The metadata lifecycle is </a:t>
            </a:r>
            <a:r>
              <a:rPr lang="en-GB" b="1" i="1" dirty="0" smtClean="0">
                <a:solidFill>
                  <a:schemeClr val="accent1"/>
                </a:solidFill>
              </a:rPr>
              <a:t>larger</a:t>
            </a:r>
            <a:r>
              <a:rPr lang="en-GB" i="1" dirty="0" smtClean="0">
                <a:solidFill>
                  <a:schemeClr val="accent1"/>
                </a:solidFill>
              </a:rPr>
              <a:t> than the data lifecycle:</a:t>
            </a:r>
          </a:p>
          <a:p>
            <a:pPr lvl="1"/>
            <a:r>
              <a:rPr lang="en-GB" sz="1800" dirty="0" smtClean="0"/>
              <a:t>Metadata may be </a:t>
            </a:r>
            <a:r>
              <a:rPr lang="en-GB" sz="1800" b="1" dirty="0" smtClean="0"/>
              <a:t>created before data is created </a:t>
            </a:r>
            <a:r>
              <a:rPr lang="en-GB" sz="1800" dirty="0" smtClean="0"/>
              <a:t>or captured, e.g. to inform about data that will be available in the future.</a:t>
            </a:r>
          </a:p>
          <a:p>
            <a:pPr lvl="1"/>
            <a:r>
              <a:rPr lang="en-GB" sz="1800" dirty="0" smtClean="0"/>
              <a:t>Metadata needs to be </a:t>
            </a:r>
            <a:r>
              <a:rPr lang="en-GB" sz="1800" b="1" dirty="0" smtClean="0"/>
              <a:t>kept after data has been removed, </a:t>
            </a:r>
            <a:r>
              <a:rPr lang="en-GB" sz="1800" dirty="0" smtClean="0"/>
              <a:t>e.g.  to inform about data that has been decommissioned or withdrawn.</a:t>
            </a:r>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11</a:t>
            </a:fld>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Metadata schema</a:t>
            </a:r>
            <a:endParaRPr lang="en-GB" dirty="0"/>
          </a:p>
        </p:txBody>
      </p:sp>
      <p:sp>
        <p:nvSpPr>
          <p:cNvPr id="3" name="Content Placeholder 2"/>
          <p:cNvSpPr>
            <a:spLocks noGrp="1"/>
          </p:cNvSpPr>
          <p:nvPr>
            <p:ph sz="quarter" idx="15"/>
          </p:nvPr>
        </p:nvSpPr>
        <p:spPr/>
        <p:txBody>
          <a:bodyPr/>
          <a:lstStyle/>
          <a:p>
            <a:r>
              <a:rPr lang="en-GB" i="1" dirty="0" smtClean="0">
                <a:solidFill>
                  <a:schemeClr val="accent1"/>
                </a:solidFill>
              </a:rPr>
              <a:t>“A labelling, tagging or coding system used for recording cataloguing information or structuring descriptive records. A metadata schema establishes and defines data elements and the rules governing the use of data elements to describe a resource.”</a:t>
            </a:r>
          </a:p>
          <a:p>
            <a:endParaRPr lang="en-GB" sz="180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12</a:t>
            </a:fld>
            <a:endParaRPr lang="en-GB"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356992"/>
            <a:ext cx="2304256" cy="28515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3212976"/>
            <a:ext cx="3223492" cy="308195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596336" y="3646765"/>
            <a:ext cx="1080120" cy="646331"/>
          </a:xfrm>
          <a:prstGeom prst="rect">
            <a:avLst/>
          </a:prstGeom>
        </p:spPr>
        <p:txBody>
          <a:bodyPr wrap="square">
            <a:spAutoFit/>
          </a:bodyPr>
          <a:lstStyle/>
          <a:p>
            <a:r>
              <a:rPr lang="en-GB" dirty="0" smtClean="0">
                <a:latin typeface="Hand Of Sean" pitchFamily="2" charset="-128"/>
                <a:ea typeface="Hand Of Sean" pitchFamily="2" charset="-128"/>
              </a:rPr>
              <a:t>RDF Schema</a:t>
            </a:r>
          </a:p>
        </p:txBody>
      </p:sp>
      <p:sp>
        <p:nvSpPr>
          <p:cNvPr id="8" name="Rectangle 7"/>
          <p:cNvSpPr/>
          <p:nvPr/>
        </p:nvSpPr>
        <p:spPr>
          <a:xfrm>
            <a:off x="323528" y="3573016"/>
            <a:ext cx="1224136" cy="646331"/>
          </a:xfrm>
          <a:prstGeom prst="rect">
            <a:avLst/>
          </a:prstGeom>
        </p:spPr>
        <p:txBody>
          <a:bodyPr wrap="square">
            <a:spAutoFit/>
          </a:bodyPr>
          <a:lstStyle/>
          <a:p>
            <a:pPr algn="r"/>
            <a:r>
              <a:rPr lang="en-GB" dirty="0" smtClean="0">
                <a:latin typeface="Hand Of Sean" pitchFamily="2" charset="-128"/>
                <a:ea typeface="Hand Of Sean" pitchFamily="2" charset="-128"/>
              </a:rPr>
              <a:t>XML Schema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Reuse existing vocabularies for providing metadata to your resources</a:t>
            </a:r>
            <a:endParaRPr lang="en-GB" dirty="0"/>
          </a:p>
        </p:txBody>
      </p:sp>
      <p:sp>
        <p:nvSpPr>
          <p:cNvPr id="7" name="Content Placeholder 6"/>
          <p:cNvSpPr>
            <a:spLocks noGrp="1"/>
          </p:cNvSpPr>
          <p:nvPr>
            <p:ph sz="quarter" idx="15"/>
          </p:nvPr>
        </p:nvSpPr>
        <p:spPr/>
        <p:txBody>
          <a:bodyPr/>
          <a:lstStyle/>
          <a:p>
            <a:r>
              <a:rPr lang="en-GB" i="1" dirty="0" smtClean="0">
                <a:solidFill>
                  <a:schemeClr val="accent1"/>
                </a:solidFill>
              </a:rPr>
              <a:t>General purpose standards and specifications:</a:t>
            </a:r>
          </a:p>
          <a:p>
            <a:pPr lvl="1"/>
            <a:r>
              <a:rPr lang="en-GB" sz="1800" b="1" dirty="0" smtClean="0"/>
              <a:t>Dublin Core </a:t>
            </a:r>
            <a:r>
              <a:rPr lang="en-GB" sz="1800" dirty="0" smtClean="0"/>
              <a:t>for published material (text, images), </a:t>
            </a:r>
            <a:r>
              <a:rPr lang="en-GB" sz="1800" dirty="0" smtClean="0">
                <a:hlinkClick r:id="rId3"/>
              </a:rPr>
              <a:t>http://dublincore.org/documents/dcmi-terms/</a:t>
            </a:r>
            <a:r>
              <a:rPr lang="en-GB" sz="1800" dirty="0" smtClean="0"/>
              <a:t> </a:t>
            </a:r>
          </a:p>
          <a:p>
            <a:pPr lvl="1"/>
            <a:r>
              <a:rPr lang="en-GB" sz="1800" b="1" dirty="0" smtClean="0"/>
              <a:t>FOAF</a:t>
            </a:r>
            <a:r>
              <a:rPr lang="en-GB" sz="1800" dirty="0" smtClean="0"/>
              <a:t> for people and organisations, </a:t>
            </a:r>
            <a:r>
              <a:rPr lang="en-GB" sz="1800" dirty="0" smtClean="0">
                <a:hlinkClick r:id="rId4"/>
              </a:rPr>
              <a:t>http://xmlns.com/foaf/spec/</a:t>
            </a:r>
            <a:endParaRPr lang="en-GB" sz="1800" dirty="0" smtClean="0"/>
          </a:p>
          <a:p>
            <a:pPr lvl="1"/>
            <a:r>
              <a:rPr lang="en-GB" sz="1800" b="1" dirty="0" smtClean="0"/>
              <a:t>SKOS</a:t>
            </a:r>
            <a:r>
              <a:rPr lang="en-GB" sz="1800" dirty="0" smtClean="0"/>
              <a:t> for concept collections, </a:t>
            </a:r>
            <a:r>
              <a:rPr lang="en-GB" sz="1800" dirty="0" smtClean="0">
                <a:hlinkClick r:id="rId5"/>
              </a:rPr>
              <a:t>http://www.w3.org/TR/skos-reference</a:t>
            </a:r>
            <a:r>
              <a:rPr lang="en-GB" sz="1800" dirty="0" smtClean="0"/>
              <a:t> </a:t>
            </a:r>
          </a:p>
          <a:p>
            <a:pPr lvl="1"/>
            <a:r>
              <a:rPr lang="en-GB" sz="1800" b="1" dirty="0" smtClean="0"/>
              <a:t>ADMS</a:t>
            </a:r>
            <a:r>
              <a:rPr lang="en-GB" sz="1800" dirty="0" smtClean="0"/>
              <a:t> for interoperability assets, </a:t>
            </a:r>
            <a:r>
              <a:rPr lang="en-GB" sz="1800" dirty="0" smtClean="0">
                <a:hlinkClick r:id="rId6"/>
              </a:rPr>
              <a:t>http://www.w3.org/TR/vocab-adms/</a:t>
            </a:r>
            <a:r>
              <a:rPr lang="en-GB" sz="1800" dirty="0" smtClean="0"/>
              <a:t> </a:t>
            </a:r>
          </a:p>
          <a:p>
            <a:r>
              <a:rPr lang="en-GB" i="1" dirty="0" smtClean="0">
                <a:solidFill>
                  <a:schemeClr val="accent1"/>
                </a:solidFill>
              </a:rPr>
              <a:t>Specific standard for datasets:</a:t>
            </a:r>
          </a:p>
          <a:p>
            <a:pPr lvl="1"/>
            <a:r>
              <a:rPr lang="en-GB" sz="1800" b="1" dirty="0" smtClean="0"/>
              <a:t>Data Catalog Vocabulary DCAT</a:t>
            </a:r>
            <a:r>
              <a:rPr lang="en-GB" sz="1800" dirty="0" smtClean="0"/>
              <a:t>, </a:t>
            </a:r>
            <a:r>
              <a:rPr lang="en-GB" sz="1800" dirty="0" smtClean="0">
                <a:hlinkClick r:id="rId7"/>
              </a:rPr>
              <a:t>http://www.w3.org/TR/vocab-dcat/</a:t>
            </a:r>
            <a:endParaRPr lang="en-GB" sz="1800" dirty="0" smtClean="0"/>
          </a:p>
          <a:p>
            <a:r>
              <a:rPr lang="en-GB" i="1" dirty="0" smtClean="0">
                <a:solidFill>
                  <a:schemeClr val="accent1"/>
                </a:solidFill>
              </a:rPr>
              <a:t>Specific usage of DCAT and other vocabularies to support interoperability of data portals across Europe:</a:t>
            </a:r>
          </a:p>
          <a:p>
            <a:pPr lvl="1"/>
            <a:r>
              <a:rPr lang="en-GB" sz="1800" b="1" dirty="0" smtClean="0"/>
              <a:t>DCAT application profile for data portals in Europe</a:t>
            </a:r>
            <a:r>
              <a:rPr lang="en-GB" sz="1800" dirty="0" smtClean="0"/>
              <a:t>, </a:t>
            </a:r>
            <a:r>
              <a:rPr lang="en-GB" sz="1800" dirty="0" smtClean="0">
                <a:hlinkClick r:id="rId8"/>
              </a:rPr>
              <a:t>http://joinup.ec.europa.eu/asset/dcat_application_profile/description</a:t>
            </a:r>
            <a:endParaRPr lang="en-GB" sz="1800" dirty="0" smtClean="0"/>
          </a:p>
        </p:txBody>
      </p:sp>
      <p:sp>
        <p:nvSpPr>
          <p:cNvPr id="5" name="Slide Number Placeholder 4"/>
          <p:cNvSpPr>
            <a:spLocks noGrp="1"/>
          </p:cNvSpPr>
          <p:nvPr>
            <p:ph type="sldNum" sz="quarter" idx="18"/>
          </p:nvPr>
        </p:nvSpPr>
        <p:spPr/>
        <p:txBody>
          <a:bodyPr/>
          <a:lstStyle/>
          <a:p>
            <a:r>
              <a:rPr lang="en-GB" dirty="0" smtClean="0"/>
              <a:t>Slide </a:t>
            </a:r>
            <a:fld id="{E44EE0AE-258D-448E-BE6F-A5950D950578}" type="slidenum">
              <a:rPr lang="en-GB" smtClean="0"/>
              <a:pPr/>
              <a:t>13</a:t>
            </a:fld>
            <a:endParaRPr lang="en-GB" dirty="0"/>
          </a:p>
        </p:txBody>
      </p:sp>
    </p:spTree>
    <p:extLst>
      <p:ext uri="{BB962C8B-B14F-4D97-AF65-F5344CB8AC3E}">
        <p14:creationId xmlns:p14="http://schemas.microsoft.com/office/powerpoint/2010/main" val="549568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Designing your metadata schema with RDF Schema (RDFS) – reuse where possible</a:t>
            </a:r>
            <a:endParaRPr lang="en-GB" dirty="0"/>
          </a:p>
        </p:txBody>
      </p:sp>
      <p:sp>
        <p:nvSpPr>
          <p:cNvPr id="3" name="Content Placeholder 2"/>
          <p:cNvSpPr>
            <a:spLocks noGrp="1"/>
          </p:cNvSpPr>
          <p:nvPr>
            <p:ph sz="quarter" idx="15"/>
          </p:nvPr>
        </p:nvSpPr>
        <p:spPr>
          <a:xfrm>
            <a:off x="533400" y="1752600"/>
            <a:ext cx="8077200" cy="812304"/>
          </a:xfrm>
        </p:spPr>
        <p:txBody>
          <a:bodyPr/>
          <a:lstStyle/>
          <a:p>
            <a:r>
              <a:rPr lang="en-GB" i="1" dirty="0" smtClean="0">
                <a:solidFill>
                  <a:schemeClr val="accent1"/>
                </a:solidFill>
              </a:rPr>
              <a:t>RDF schema is particularly good in combining terms from different standards and specifications.</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14</a:t>
            </a:fld>
            <a:endParaRPr lang="en-GB" dirty="0"/>
          </a:p>
        </p:txBody>
      </p:sp>
      <p:sp>
        <p:nvSpPr>
          <p:cNvPr id="13" name="Content Placeholder 2"/>
          <p:cNvSpPr txBox="1">
            <a:spLocks/>
          </p:cNvSpPr>
          <p:nvPr/>
        </p:nvSpPr>
        <p:spPr>
          <a:xfrm>
            <a:off x="539552" y="2654424"/>
            <a:ext cx="4032448" cy="3366864"/>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r>
              <a:rPr kumimoji="0" lang="en-GB" sz="2000" b="1" i="0" u="none" strike="noStrike" kern="1200" cap="none" spc="0" normalizeH="0" baseline="0" noProof="0" dirty="0" smtClean="0">
                <a:ln>
                  <a:noFill/>
                </a:ln>
                <a:solidFill>
                  <a:schemeClr val="tx1"/>
                </a:solidFill>
                <a:effectLst/>
                <a:uLnTx/>
                <a:uFillTx/>
                <a:latin typeface="Georgia" pitchFamily="18" charset="0"/>
                <a:ea typeface="+mn-ea"/>
                <a:cs typeface="+mn-cs"/>
              </a:rPr>
              <a:t>Do not re-invent </a:t>
            </a:r>
            <a:r>
              <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rPr>
              <a:t>terms that are already defined somewhere else , when designing RDF schemas – </a:t>
            </a:r>
            <a:r>
              <a:rPr kumimoji="0" lang="en-GB" sz="2000" b="1" i="0" u="none" strike="noStrike" kern="1200" cap="none" spc="0" normalizeH="0" baseline="0" noProof="0" dirty="0" smtClean="0">
                <a:ln>
                  <a:noFill/>
                </a:ln>
                <a:solidFill>
                  <a:schemeClr val="tx1"/>
                </a:solidFill>
                <a:effectLst/>
                <a:uLnTx/>
                <a:uFillTx/>
                <a:latin typeface="Georgia" pitchFamily="18" charset="0"/>
                <a:ea typeface="+mn-ea"/>
                <a:cs typeface="+mn-cs"/>
              </a:rPr>
              <a:t>reuse </a:t>
            </a:r>
            <a:r>
              <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rPr>
              <a:t>terms where possible.</a:t>
            </a:r>
          </a:p>
          <a:p>
            <a:pPr lvl="1" indent="-274320">
              <a:spcAft>
                <a:spcPts val="900"/>
              </a:spcAft>
              <a:buClr>
                <a:schemeClr val="tx1"/>
              </a:buClr>
              <a:buFont typeface="Wingdings" pitchFamily="2" charset="2"/>
              <a:buChar char="§"/>
            </a:pPr>
            <a:r>
              <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rPr>
              <a:t>For</a:t>
            </a:r>
            <a:r>
              <a:rPr kumimoji="0" lang="en-GB" sz="2000" b="0" i="0" u="none" strike="noStrike" kern="1200" cap="none" spc="0" normalizeH="0" noProof="0" dirty="0" smtClean="0">
                <a:ln>
                  <a:noFill/>
                </a:ln>
                <a:solidFill>
                  <a:schemeClr val="tx1"/>
                </a:solidFill>
                <a:effectLst/>
                <a:uLnTx/>
                <a:uFillTx/>
                <a:latin typeface="Georgia" pitchFamily="18" charset="0"/>
                <a:ea typeface="+mn-ea"/>
                <a:cs typeface="+mn-cs"/>
              </a:rPr>
              <a:t> example, t</a:t>
            </a:r>
            <a:r>
              <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rPr>
              <a:t>he DCAT Application Profile for data portals in Europe (DCAT-AP) reuses terms from DCAT, Dublin Core, FOAF, SKOS, ADMS and others.</a:t>
            </a:r>
            <a:endParaRPr kumimoji="0" lang="en-GB" sz="2000" b="1" i="0" u="none" strike="noStrike" kern="1200" cap="none" spc="0" normalizeH="0" baseline="0" noProof="0" dirty="0" smtClean="0">
              <a:ln>
                <a:noFill/>
              </a:ln>
              <a:solidFill>
                <a:schemeClr val="tx1"/>
              </a:solidFill>
              <a:effectLst/>
              <a:uLnTx/>
              <a:uFillTx/>
              <a:latin typeface="Georgia" pitchFamily="18" charset="0"/>
              <a:ea typeface="+mn-ea"/>
              <a:cs typeface="+mn-cs"/>
            </a:endParaRPr>
          </a:p>
        </p:txBody>
      </p:sp>
      <p:grpSp>
        <p:nvGrpSpPr>
          <p:cNvPr id="14" name="Group 13"/>
          <p:cNvGrpSpPr/>
          <p:nvPr/>
        </p:nvGrpSpPr>
        <p:grpSpPr>
          <a:xfrm>
            <a:off x="4910541" y="2420888"/>
            <a:ext cx="3477883" cy="3518196"/>
            <a:chOff x="5724128" y="3153668"/>
            <a:chExt cx="3261859" cy="3299668"/>
          </a:xfrm>
        </p:grpSpPr>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3153668"/>
              <a:ext cx="3261859" cy="32996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 15"/>
            <p:cNvSpPr/>
            <p:nvPr/>
          </p:nvSpPr>
          <p:spPr bwMode="ltGray">
            <a:xfrm>
              <a:off x="6130776" y="3636516"/>
              <a:ext cx="504056" cy="2160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7" name="Oval 16"/>
            <p:cNvSpPr/>
            <p:nvPr/>
          </p:nvSpPr>
          <p:spPr bwMode="ltGray">
            <a:xfrm>
              <a:off x="6761708" y="3886448"/>
              <a:ext cx="618604" cy="2033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8" name="Oval 17"/>
            <p:cNvSpPr/>
            <p:nvPr/>
          </p:nvSpPr>
          <p:spPr bwMode="ltGray">
            <a:xfrm>
              <a:off x="6787108" y="4856460"/>
              <a:ext cx="377180" cy="2033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9" name="Oval 18"/>
            <p:cNvSpPr/>
            <p:nvPr/>
          </p:nvSpPr>
          <p:spPr bwMode="ltGray">
            <a:xfrm>
              <a:off x="6113636" y="4881860"/>
              <a:ext cx="618604" cy="2033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20" name="Oval 19"/>
            <p:cNvSpPr/>
            <p:nvPr/>
          </p:nvSpPr>
          <p:spPr bwMode="ltGray">
            <a:xfrm>
              <a:off x="6118076" y="5123284"/>
              <a:ext cx="618604" cy="13131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21" name="Oval 20"/>
            <p:cNvSpPr/>
            <p:nvPr/>
          </p:nvSpPr>
          <p:spPr bwMode="ltGray">
            <a:xfrm>
              <a:off x="6787108" y="5301208"/>
              <a:ext cx="508496" cy="15671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description of an open dataset with the DCAT-AP</a:t>
            </a:r>
            <a:endParaRPr lang="en-GB" dirty="0"/>
          </a:p>
        </p:txBody>
      </p:sp>
      <p:sp>
        <p:nvSpPr>
          <p:cNvPr id="5" name="Content Placeholder 4"/>
          <p:cNvSpPr>
            <a:spLocks noGrp="1"/>
          </p:cNvSpPr>
          <p:nvPr>
            <p:ph sz="quarter" idx="14"/>
          </p:nvPr>
        </p:nvSpPr>
        <p:spPr>
          <a:xfrm>
            <a:off x="393700" y="1752601"/>
            <a:ext cx="2814464" cy="4419599"/>
          </a:xfrm>
        </p:spPr>
        <p:txBody>
          <a:bodyPr/>
          <a:lstStyle/>
          <a:p>
            <a:pPr algn="r"/>
            <a:endParaRPr lang="en-GB" dirty="0" smtClean="0">
              <a:latin typeface="Hand Of Sean" pitchFamily="2" charset="-128"/>
              <a:ea typeface="Hand Of Sean" pitchFamily="2" charset="-128"/>
            </a:endParaRPr>
          </a:p>
          <a:p>
            <a:pPr algn="r"/>
            <a:r>
              <a:rPr lang="en-GB" dirty="0" smtClean="0">
                <a:latin typeface="Hand Of Sean" pitchFamily="2" charset="-128"/>
                <a:ea typeface="Hand Of Sean" pitchFamily="2" charset="-128"/>
              </a:rPr>
              <a:t>Description of the Catalogue</a:t>
            </a:r>
          </a:p>
          <a:p>
            <a:pPr algn="r">
              <a:spcAft>
                <a:spcPts val="0"/>
              </a:spcAft>
            </a:pPr>
            <a:endParaRPr lang="en-GB" dirty="0" smtClean="0">
              <a:latin typeface="Hand Of Sean" pitchFamily="2" charset="-128"/>
              <a:ea typeface="Hand Of Sean" pitchFamily="2" charset="-128"/>
            </a:endParaRPr>
          </a:p>
          <a:p>
            <a:pPr algn="r">
              <a:spcAft>
                <a:spcPts val="0"/>
              </a:spcAft>
            </a:pPr>
            <a:endParaRPr lang="en-GB" dirty="0" smtClean="0">
              <a:latin typeface="Hand Of Sean" pitchFamily="2" charset="-128"/>
              <a:ea typeface="Hand Of Sean" pitchFamily="2" charset="-128"/>
            </a:endParaRPr>
          </a:p>
          <a:p>
            <a:pPr algn="r"/>
            <a:r>
              <a:rPr lang="en-GB" dirty="0" smtClean="0">
                <a:latin typeface="Hand Of Sean" pitchFamily="2" charset="-128"/>
                <a:ea typeface="Hand Of Sean" pitchFamily="2" charset="-128"/>
              </a:rPr>
              <a:t>Description of the </a:t>
            </a:r>
            <a:br>
              <a:rPr lang="en-GB" dirty="0" smtClean="0">
                <a:latin typeface="Hand Of Sean" pitchFamily="2" charset="-128"/>
                <a:ea typeface="Hand Of Sean" pitchFamily="2" charset="-128"/>
              </a:rPr>
            </a:br>
            <a:r>
              <a:rPr lang="en-GB" dirty="0" smtClean="0">
                <a:latin typeface="Hand Of Sean" pitchFamily="2" charset="-128"/>
                <a:ea typeface="Hand Of Sean" pitchFamily="2" charset="-128"/>
              </a:rPr>
              <a:t>Dataset</a:t>
            </a:r>
          </a:p>
          <a:p>
            <a:pPr algn="r"/>
            <a:endParaRPr lang="en-GB" dirty="0" smtClean="0">
              <a:latin typeface="Hand Of Sean" pitchFamily="2" charset="-128"/>
              <a:ea typeface="Hand Of Sean" pitchFamily="2" charset="-128"/>
            </a:endParaRPr>
          </a:p>
          <a:p>
            <a:pPr algn="r"/>
            <a:endParaRPr lang="en-GB" dirty="0" smtClean="0">
              <a:latin typeface="Hand Of Sean" pitchFamily="2" charset="-128"/>
              <a:ea typeface="Hand Of Sean" pitchFamily="2" charset="-128"/>
            </a:endParaRPr>
          </a:p>
          <a:p>
            <a:pPr algn="r"/>
            <a:endParaRPr lang="en-GB" dirty="0" smtClean="0">
              <a:latin typeface="Hand Of Sean" pitchFamily="2" charset="-128"/>
              <a:ea typeface="Hand Of Sean" pitchFamily="2" charset="-128"/>
            </a:endParaRPr>
          </a:p>
          <a:p>
            <a:pPr algn="r"/>
            <a:r>
              <a:rPr lang="en-GB" dirty="0" smtClean="0">
                <a:latin typeface="Hand Of Sean" pitchFamily="2" charset="-128"/>
                <a:ea typeface="Hand Of Sean" pitchFamily="2" charset="-128"/>
              </a:rPr>
              <a:t>Description of the Distribution</a:t>
            </a:r>
            <a:endParaRPr lang="en-GB" dirty="0">
              <a:latin typeface="Hand Of Sean" pitchFamily="2" charset="-128"/>
              <a:ea typeface="Hand Of Sean" pitchFamily="2" charset="-128"/>
            </a:endParaRP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15</a:t>
            </a:fld>
            <a:endParaRPr lang="en-GB" dirty="0"/>
          </a:p>
        </p:txBody>
      </p:sp>
      <p:grpSp>
        <p:nvGrpSpPr>
          <p:cNvPr id="15" name="Group 14"/>
          <p:cNvGrpSpPr/>
          <p:nvPr/>
        </p:nvGrpSpPr>
        <p:grpSpPr>
          <a:xfrm>
            <a:off x="3415357" y="5216500"/>
            <a:ext cx="5062091" cy="1080120"/>
            <a:chOff x="239223" y="4875113"/>
            <a:chExt cx="4791075" cy="981075"/>
          </a:xfrm>
          <a:effectLst>
            <a:outerShdw blurRad="50800" dist="38100" dir="2700000" algn="tl" rotWithShape="0">
              <a:prstClr val="black">
                <a:alpha val="40000"/>
              </a:prstClr>
            </a:outerShdw>
          </a:effectLst>
        </p:grpSpPr>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223" y="4875113"/>
              <a:ext cx="47910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bwMode="ltGray">
            <a:xfrm>
              <a:off x="569029" y="5451177"/>
              <a:ext cx="1110354" cy="144016"/>
            </a:xfrm>
            <a:prstGeom prst="rect">
              <a:avLst/>
            </a:prstGeom>
            <a:solidFill>
              <a:srgbClr val="FFFF00">
                <a:alpha val="25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grpSp>
        <p:nvGrpSpPr>
          <p:cNvPr id="20" name="Group 19"/>
          <p:cNvGrpSpPr/>
          <p:nvPr/>
        </p:nvGrpSpPr>
        <p:grpSpPr>
          <a:xfrm>
            <a:off x="3352180" y="3429000"/>
            <a:ext cx="5112568" cy="1584176"/>
            <a:chOff x="239223" y="3362945"/>
            <a:chExt cx="4876800" cy="1409700"/>
          </a:xfrm>
          <a:effectLst>
            <a:outerShdw blurRad="50800" dist="38100" dir="2700000" algn="tl" rotWithShape="0">
              <a:prstClr val="black">
                <a:alpha val="40000"/>
              </a:prstClr>
            </a:outerShdw>
          </a:effectLst>
        </p:grpSpPr>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223" y="3362945"/>
              <a:ext cx="48768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bwMode="ltGray">
            <a:xfrm>
              <a:off x="599263" y="4051907"/>
              <a:ext cx="936104" cy="144016"/>
            </a:xfrm>
            <a:prstGeom prst="rect">
              <a:avLst/>
            </a:prstGeom>
            <a:solidFill>
              <a:srgbClr val="FFFF00">
                <a:alpha val="25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grpSp>
        <p:nvGrpSpPr>
          <p:cNvPr id="23" name="Group 22"/>
          <p:cNvGrpSpPr/>
          <p:nvPr/>
        </p:nvGrpSpPr>
        <p:grpSpPr>
          <a:xfrm>
            <a:off x="3424189" y="1700808"/>
            <a:ext cx="5040560" cy="1557511"/>
            <a:chOff x="251520" y="1943869"/>
            <a:chExt cx="4905375" cy="1314450"/>
          </a:xfrm>
          <a:effectLst>
            <a:outerShdw blurRad="50800" dist="38100" dir="2700000" algn="tl" rotWithShape="0">
              <a:prstClr val="black">
                <a:alpha val="40000"/>
              </a:prstClr>
            </a:outerShdw>
          </a:effectLst>
        </p:grpSpPr>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943869"/>
              <a:ext cx="49053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bwMode="ltGray">
            <a:xfrm>
              <a:off x="569029" y="2554486"/>
              <a:ext cx="1038346" cy="144016"/>
            </a:xfrm>
            <a:prstGeom prst="rect">
              <a:avLst/>
            </a:prstGeom>
            <a:solidFill>
              <a:srgbClr val="FFFF00">
                <a:alpha val="25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Controlled vocabularies</a:t>
            </a:r>
            <a:r>
              <a:rPr lang="en-GB" sz="8800" i="0" dirty="0" smtClean="0">
                <a:solidFill>
                  <a:schemeClr val="accent1"/>
                </a:solidFill>
                <a:latin typeface="Bradley Hand ITC" pitchFamily="66" charset="0"/>
              </a:rPr>
              <a:t/>
            </a:r>
            <a:br>
              <a:rPr lang="en-GB" sz="8800" i="0" dirty="0" smtClean="0">
                <a:solidFill>
                  <a:schemeClr val="accent1"/>
                </a:solidFill>
                <a:latin typeface="Bradley Hand ITC" pitchFamily="66" charset="0"/>
              </a:rPr>
            </a:br>
            <a:r>
              <a:rPr lang="en-GB" b="0" dirty="0" smtClean="0"/>
              <a:t>Using thesauri, taxonomies and standardised lists of terms for assigning values to metadata properties.</a:t>
            </a:r>
            <a:br>
              <a:rPr lang="en-GB" b="0" dirty="0" smtClean="0"/>
            </a:br>
            <a:endParaRPr lang="en-GB" b="0" dirty="0">
              <a:solidFill>
                <a:schemeClr val="accent1"/>
              </a:solidFill>
            </a:endParaRP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16</a:t>
            </a:fld>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controlled vocabularies?</a:t>
            </a:r>
            <a:endParaRPr lang="en-GB" dirty="0"/>
          </a:p>
        </p:txBody>
      </p:sp>
      <p:sp>
        <p:nvSpPr>
          <p:cNvPr id="4" name="Content Placeholder 3"/>
          <p:cNvSpPr>
            <a:spLocks noGrp="1"/>
          </p:cNvSpPr>
          <p:nvPr>
            <p:ph sz="quarter" idx="15"/>
          </p:nvPr>
        </p:nvSpPr>
        <p:spPr/>
        <p:txBody>
          <a:bodyPr/>
          <a:lstStyle/>
          <a:p>
            <a:r>
              <a:rPr lang="en-GB" i="1" dirty="0" smtClean="0">
                <a:solidFill>
                  <a:schemeClr val="accent1"/>
                </a:solidFill>
              </a:rPr>
              <a:t>A controlled vocabulary is a predefined list of values to be used as values for a specific property in your metadata schema.</a:t>
            </a:r>
          </a:p>
          <a:p>
            <a:endParaRPr lang="en-GB" i="1" dirty="0" smtClean="0">
              <a:solidFill>
                <a:schemeClr val="accent1"/>
              </a:solidFill>
            </a:endParaRPr>
          </a:p>
          <a:p>
            <a:pPr lvl="1">
              <a:buFont typeface="Arial" pitchFamily="34" charset="0"/>
              <a:buChar char="•"/>
            </a:pPr>
            <a:r>
              <a:rPr lang="en-GB" dirty="0" smtClean="0"/>
              <a:t>In addition to careful design of schemas, the value spaces of metadata properties are important for the exchange of information, and thus interoperability.</a:t>
            </a:r>
          </a:p>
          <a:p>
            <a:pPr lvl="1">
              <a:buFont typeface="Arial" pitchFamily="34" charset="0"/>
              <a:buChar char="•"/>
            </a:pPr>
            <a:r>
              <a:rPr lang="en-GB" dirty="0" smtClean="0"/>
              <a:t>Common controlled vocabularies for value spaces make metadata understandable across systems.</a:t>
            </a:r>
          </a:p>
          <a:p>
            <a:pPr>
              <a:buFont typeface="Arial" pitchFamily="34" charset="0"/>
              <a:buChar char="•"/>
            </a:pPr>
            <a:endParaRPr lang="en-GB" i="1" dirty="0" smtClean="0">
              <a:solidFill>
                <a:schemeClr val="accent1"/>
              </a:solidFill>
            </a:endParaRPr>
          </a:p>
        </p:txBody>
      </p:sp>
      <p:sp>
        <p:nvSpPr>
          <p:cNvPr id="3" name="Slide Number Placeholder 2"/>
          <p:cNvSpPr>
            <a:spLocks noGrp="1"/>
          </p:cNvSpPr>
          <p:nvPr>
            <p:ph type="sldNum" sz="quarter" idx="18"/>
          </p:nvPr>
        </p:nvSpPr>
        <p:spPr/>
        <p:txBody>
          <a:bodyPr/>
          <a:lstStyle/>
          <a:p>
            <a:r>
              <a:rPr lang="en-GB" dirty="0" smtClean="0"/>
              <a:t>Slide </a:t>
            </a:r>
            <a:fld id="{7703A140-4BD5-4963-8DDB-02EE24C99514}" type="slidenum">
              <a:rPr lang="en-GB" smtClean="0"/>
              <a:pPr/>
              <a:t>17</a:t>
            </a:fld>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controlled vocabulary to be used for which type of property</a:t>
            </a:r>
            <a:endParaRPr lang="en-GB" dirty="0"/>
          </a:p>
        </p:txBody>
      </p:sp>
      <p:sp>
        <p:nvSpPr>
          <p:cNvPr id="5" name="Content Placeholder 4"/>
          <p:cNvSpPr>
            <a:spLocks noGrp="1"/>
          </p:cNvSpPr>
          <p:nvPr>
            <p:ph sz="quarter" idx="14"/>
          </p:nvPr>
        </p:nvSpPr>
        <p:spPr/>
        <p:txBody>
          <a:bodyPr/>
          <a:lstStyle/>
          <a:p>
            <a:pPr lvl="1">
              <a:buFont typeface="Arial" pitchFamily="34" charset="0"/>
              <a:buChar char="•"/>
            </a:pPr>
            <a:r>
              <a:rPr lang="en-GB" dirty="0" smtClean="0"/>
              <a:t>Use</a:t>
            </a:r>
            <a:r>
              <a:rPr lang="en-GB" b="1" dirty="0" smtClean="0"/>
              <a:t> code lists </a:t>
            </a:r>
            <a:r>
              <a:rPr lang="en-GB" dirty="0" smtClean="0"/>
              <a:t>as controlled vocabulary</a:t>
            </a:r>
            <a:r>
              <a:rPr lang="en-GB" b="1" dirty="0" smtClean="0"/>
              <a:t> </a:t>
            </a:r>
            <a:r>
              <a:rPr lang="en-GB" dirty="0" smtClean="0"/>
              <a:t>for free text or “string” properties.</a:t>
            </a:r>
          </a:p>
          <a:p>
            <a:pPr>
              <a:buFont typeface="Arial" pitchFamily="34" charset="0"/>
              <a:buChar char="•"/>
            </a:pPr>
            <a:r>
              <a:rPr lang="en-GB" dirty="0" smtClean="0"/>
              <a:t>Example DCAT-AP property:</a:t>
            </a:r>
            <a:br>
              <a:rPr lang="en-GB" dirty="0" smtClean="0"/>
            </a:br>
            <a:endParaRPr lang="en-GB" dirty="0" smtClean="0"/>
          </a:p>
          <a:p>
            <a:pPr>
              <a:buFont typeface="Arial" pitchFamily="34" charset="0"/>
              <a:buChar char="•"/>
            </a:pPr>
            <a:endParaRPr lang="en-GB" dirty="0" smtClean="0"/>
          </a:p>
          <a:p>
            <a:pPr>
              <a:buFont typeface="Arial" pitchFamily="34" charset="0"/>
              <a:buChar char="•"/>
            </a:pPr>
            <a:r>
              <a:rPr lang="en-GB" dirty="0" smtClean="0"/>
              <a:t>Example code list - ObjectInCrimeClass (ListPoint)</a:t>
            </a:r>
            <a:br>
              <a:rPr lang="en-GB" dirty="0" smtClean="0"/>
            </a:br>
            <a:endParaRPr lang="en-GB" dirty="0" smtClean="0"/>
          </a:p>
        </p:txBody>
      </p:sp>
      <p:sp>
        <p:nvSpPr>
          <p:cNvPr id="6" name="Content Placeholder 5"/>
          <p:cNvSpPr>
            <a:spLocks noGrp="1"/>
          </p:cNvSpPr>
          <p:nvPr>
            <p:ph sz="quarter" idx="15"/>
          </p:nvPr>
        </p:nvSpPr>
        <p:spPr/>
        <p:txBody>
          <a:bodyPr/>
          <a:lstStyle/>
          <a:p>
            <a:pPr lvl="1">
              <a:buFont typeface="Arial" pitchFamily="34" charset="0"/>
              <a:buChar char="•"/>
            </a:pPr>
            <a:r>
              <a:rPr lang="en-GB" dirty="0" smtClean="0"/>
              <a:t>Use </a:t>
            </a:r>
            <a:r>
              <a:rPr lang="en-GB" b="1" dirty="0" smtClean="0"/>
              <a:t>concepts identified by a URI </a:t>
            </a:r>
            <a:r>
              <a:rPr lang="en-GB" dirty="0" smtClean="0"/>
              <a:t>for reference to “things”.</a:t>
            </a:r>
          </a:p>
          <a:p>
            <a:pPr>
              <a:buFont typeface="Arial" pitchFamily="34" charset="0"/>
              <a:buChar char="•"/>
            </a:pPr>
            <a:r>
              <a:rPr lang="en-GB" dirty="0" smtClean="0"/>
              <a:t>Example DCAT-AP property:</a:t>
            </a:r>
            <a:br>
              <a:rPr lang="en-GB" dirty="0" smtClean="0"/>
            </a:br>
            <a:r>
              <a:rPr lang="en-GB" dirty="0" smtClean="0"/>
              <a:t/>
            </a:r>
            <a:br>
              <a:rPr lang="en-GB" dirty="0" smtClean="0"/>
            </a:br>
            <a:endParaRPr lang="en-GB" dirty="0" smtClean="0"/>
          </a:p>
          <a:p>
            <a:pPr>
              <a:buFont typeface="Arial" pitchFamily="34" charset="0"/>
              <a:buChar char="•"/>
            </a:pPr>
            <a:endParaRPr lang="en-GB" dirty="0" smtClean="0"/>
          </a:p>
          <a:p>
            <a:pPr lvl="1">
              <a:buFont typeface="Arial" pitchFamily="34" charset="0"/>
              <a:buChar char="•"/>
            </a:pPr>
            <a:r>
              <a:rPr lang="en-GB" dirty="0" smtClean="0"/>
              <a:t>Example taxonomy with terms having a URI - EuroVoc</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18</a:t>
            </a:fld>
            <a:endParaRPr lang="en-GB" dirty="0"/>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356992"/>
            <a:ext cx="3685406" cy="270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4653136"/>
            <a:ext cx="1653952" cy="13012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6071" y="4760507"/>
            <a:ext cx="3838377" cy="12607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068960"/>
            <a:ext cx="3635716" cy="437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–Publications Office’s Named Authority Lists</a:t>
            </a:r>
            <a:endParaRPr lang="en-GB" dirty="0"/>
          </a:p>
        </p:txBody>
      </p:sp>
      <p:sp>
        <p:nvSpPr>
          <p:cNvPr id="5" name="Content Placeholder 4"/>
          <p:cNvSpPr>
            <a:spLocks noGrp="1"/>
          </p:cNvSpPr>
          <p:nvPr>
            <p:ph sz="quarter" idx="14"/>
          </p:nvPr>
        </p:nvSpPr>
        <p:spPr/>
        <p:txBody>
          <a:bodyPr/>
          <a:lstStyle/>
          <a:p>
            <a:pPr lvl="1">
              <a:buFont typeface="Arial" pitchFamily="34" charset="0"/>
              <a:buChar char="•"/>
            </a:pPr>
            <a:r>
              <a:rPr lang="en-GB" dirty="0" smtClean="0"/>
              <a:t>The Named Authority Lists offer reusable controlled vocabularies for: </a:t>
            </a:r>
          </a:p>
          <a:p>
            <a:pPr lvl="3">
              <a:buFont typeface="Wingdings" pitchFamily="2" charset="2"/>
              <a:buChar char="§"/>
            </a:pPr>
            <a:r>
              <a:rPr lang="en-GB" sz="1800" dirty="0" smtClean="0"/>
              <a:t>Countries</a:t>
            </a:r>
          </a:p>
          <a:p>
            <a:pPr lvl="3">
              <a:buFont typeface="Wingdings" pitchFamily="2" charset="2"/>
              <a:buChar char="§"/>
            </a:pPr>
            <a:r>
              <a:rPr lang="en-GB" sz="1800" dirty="0" smtClean="0"/>
              <a:t>Corporate bodies</a:t>
            </a:r>
          </a:p>
          <a:p>
            <a:pPr lvl="3">
              <a:buFont typeface="Wingdings" pitchFamily="2" charset="2"/>
              <a:buChar char="§"/>
            </a:pPr>
            <a:r>
              <a:rPr lang="en-GB" sz="1800" dirty="0" smtClean="0"/>
              <a:t>File types</a:t>
            </a:r>
          </a:p>
          <a:p>
            <a:pPr lvl="3">
              <a:buFont typeface="Wingdings" pitchFamily="2" charset="2"/>
              <a:buChar char="§"/>
            </a:pPr>
            <a:r>
              <a:rPr lang="en-GB" sz="1800" dirty="0" smtClean="0"/>
              <a:t>Interinstitutional procedures</a:t>
            </a:r>
          </a:p>
          <a:p>
            <a:pPr lvl="3">
              <a:buFont typeface="Wingdings" pitchFamily="2" charset="2"/>
              <a:buChar char="§"/>
            </a:pPr>
            <a:r>
              <a:rPr lang="en-GB" sz="1800" dirty="0" smtClean="0"/>
              <a:t>Languages</a:t>
            </a:r>
          </a:p>
          <a:p>
            <a:pPr lvl="3">
              <a:buFont typeface="Wingdings" pitchFamily="2" charset="2"/>
              <a:buChar char="§"/>
            </a:pPr>
            <a:r>
              <a:rPr lang="en-GB" sz="1800" dirty="0" smtClean="0"/>
              <a:t>Multilingual</a:t>
            </a:r>
          </a:p>
          <a:p>
            <a:pPr lvl="3">
              <a:buFont typeface="Wingdings" pitchFamily="2" charset="2"/>
              <a:buChar char="§"/>
            </a:pPr>
            <a:r>
              <a:rPr lang="en-GB" sz="1800" dirty="0" smtClean="0"/>
              <a:t>Resource types</a:t>
            </a:r>
          </a:p>
          <a:p>
            <a:pPr lvl="3">
              <a:buFont typeface="Wingdings" pitchFamily="2" charset="2"/>
              <a:buChar char="§"/>
            </a:pPr>
            <a:r>
              <a:rPr lang="en-GB" sz="1800" dirty="0" smtClean="0"/>
              <a:t>Roles</a:t>
            </a:r>
          </a:p>
          <a:p>
            <a:pPr lvl="3">
              <a:buFont typeface="Wingdings" pitchFamily="2" charset="2"/>
              <a:buChar char="§"/>
            </a:pPr>
            <a:r>
              <a:rPr lang="en-GB" sz="1800" dirty="0" smtClean="0"/>
              <a:t>Treaties</a:t>
            </a:r>
            <a:endParaRPr lang="en-GB" dirty="0" smtClean="0"/>
          </a:p>
          <a:p>
            <a:pPr lvl="1">
              <a:buFont typeface="Arial" pitchFamily="34" charset="0"/>
              <a:buChar char="•"/>
            </a:pPr>
            <a:endParaRPr lang="en-GB" dirty="0" smtClean="0"/>
          </a:p>
        </p:txBody>
      </p:sp>
      <p:pic>
        <p:nvPicPr>
          <p:cNvPr id="7" name="Picture 2"/>
          <p:cNvPicPr>
            <a:picLocks noGrp="1" noChangeAspect="1" noChangeArrowheads="1"/>
          </p:cNvPicPr>
          <p:nvPr>
            <p:ph sz="quarter" idx="15"/>
          </p:nvPr>
        </p:nvPicPr>
        <p:blipFill>
          <a:blip r:embed="rId2" cstate="print">
            <a:extLst>
              <a:ext uri="{28A0092B-C50C-407E-A947-70E740481C1C}">
                <a14:useLocalDpi xmlns:a14="http://schemas.microsoft.com/office/drawing/2010/main" val="0"/>
              </a:ext>
            </a:extLst>
          </a:blip>
          <a:stretch>
            <a:fillRect/>
          </a:stretch>
        </p:blipFill>
        <p:spPr bwMode="auto">
          <a:xfrm>
            <a:off x="5033702" y="1752600"/>
            <a:ext cx="3191396" cy="441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19</a:t>
            </a:fld>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spcAft>
                <a:spcPts val="600"/>
              </a:spcAft>
            </a:pPr>
            <a:r>
              <a:rPr lang="en-GB" sz="1600" dirty="0" smtClean="0"/>
              <a:t>This presentation has been created by PwC</a:t>
            </a:r>
            <a:br>
              <a:rPr lang="en-GB" sz="1600" dirty="0" smtClean="0"/>
            </a:br>
            <a:r>
              <a:rPr lang="en-GB" sz="1600" dirty="0" smtClean="0"/>
              <a:t/>
            </a:r>
            <a:br>
              <a:rPr lang="en-GB" sz="1600" dirty="0" smtClean="0"/>
            </a:br>
            <a:r>
              <a:rPr lang="en-GB" sz="1600" dirty="0" smtClean="0"/>
              <a:t>Authors: </a:t>
            </a:r>
            <a:br>
              <a:rPr lang="en-GB" sz="1600" dirty="0" smtClean="0"/>
            </a:br>
            <a:r>
              <a:rPr lang="en-GB" sz="1600" i="0" dirty="0" smtClean="0"/>
              <a:t>Makx Dekkers,</a:t>
            </a:r>
            <a:r>
              <a:rPr lang="en-GB" sz="1600" dirty="0" smtClean="0"/>
              <a:t> </a:t>
            </a:r>
            <a:r>
              <a:rPr lang="en-GB" sz="1600" i="0" dirty="0" smtClean="0"/>
              <a:t>Michiel De Keyzer, Nikolaos Loutas and Stijn Goedertier</a:t>
            </a:r>
            <a:br>
              <a:rPr lang="en-GB" sz="1600" i="0" dirty="0" smtClean="0"/>
            </a:br>
            <a:endParaRPr lang="en-GB" sz="1600" i="0" dirty="0"/>
          </a:p>
        </p:txBody>
      </p:sp>
      <p:sp>
        <p:nvSpPr>
          <p:cNvPr id="5" name="Text Placeholder 4"/>
          <p:cNvSpPr>
            <a:spLocks noGrp="1"/>
          </p:cNvSpPr>
          <p:nvPr>
            <p:ph type="body" sz="quarter" idx="16"/>
          </p:nvPr>
        </p:nvSpPr>
        <p:spPr/>
        <p:txBody>
          <a:bodyPr/>
          <a:lstStyle/>
          <a:p>
            <a:r>
              <a:rPr lang="en-GB" dirty="0" smtClean="0"/>
              <a:t>Presentation metadata</a:t>
            </a:r>
            <a:endParaRPr lang="en-GB" dirty="0"/>
          </a:p>
        </p:txBody>
      </p:sp>
      <p:sp>
        <p:nvSpPr>
          <p:cNvPr id="4" name="Slide Number Placeholder 3"/>
          <p:cNvSpPr>
            <a:spLocks noGrp="1"/>
          </p:cNvSpPr>
          <p:nvPr>
            <p:ph type="sldNum" sz="quarter" idx="19"/>
          </p:nvPr>
        </p:nvSpPr>
        <p:spPr/>
        <p:txBody>
          <a:bodyPr/>
          <a:lstStyle/>
          <a:p>
            <a:r>
              <a:rPr lang="en-GB" dirty="0" smtClean="0"/>
              <a:t>Slide </a:t>
            </a:r>
            <a:fld id="{F40CD079-BC3F-4086-BA81-31A79D845B02}" type="slidenum">
              <a:rPr lang="en-GB" smtClean="0"/>
              <a:pPr/>
              <a:t>2</a:t>
            </a:fld>
            <a:endParaRPr lang="en-GB" dirty="0"/>
          </a:p>
        </p:txBody>
      </p:sp>
      <p:sp>
        <p:nvSpPr>
          <p:cNvPr id="6" name="Rectangle 5"/>
          <p:cNvSpPr/>
          <p:nvPr/>
        </p:nvSpPr>
        <p:spPr>
          <a:xfrm>
            <a:off x="467544" y="2924944"/>
            <a:ext cx="2376264" cy="2308324"/>
          </a:xfrm>
          <a:prstGeom prst="rect">
            <a:avLst/>
          </a:prstGeom>
        </p:spPr>
        <p:txBody>
          <a:bodyPr wrap="square">
            <a:spAutoFit/>
          </a:bodyPr>
          <a:lstStyle/>
          <a:p>
            <a:r>
              <a:rPr lang="en-GB" sz="1200" dirty="0" smtClean="0">
                <a:latin typeface="Georgia" pitchFamily="18" charset="0"/>
              </a:rPr>
              <a:t>Open Data Support is funded  by the European Commission under SMART 2012/0107 ‘Lot 2: Provision of services for the Publication, Access and Reuse of Open Public Data across the European Union, through existing open data portals’(Contract No. 30-CE-0530965/00-17).</a:t>
            </a:r>
          </a:p>
          <a:p>
            <a:endParaRPr lang="en-GB" sz="1200" dirty="0" smtClean="0">
              <a:latin typeface="Georgia" pitchFamily="18" charset="0"/>
            </a:endParaRPr>
          </a:p>
          <a:p>
            <a:r>
              <a:rPr lang="en-GB" sz="1200" dirty="0">
                <a:latin typeface="Georgia" pitchFamily="18" charset="0"/>
              </a:rPr>
              <a:t>© </a:t>
            </a:r>
            <a:r>
              <a:rPr lang="en-GB" sz="1200" dirty="0" smtClean="0">
                <a:latin typeface="Georgia" pitchFamily="18" charset="0"/>
              </a:rPr>
              <a:t>2014 </a:t>
            </a:r>
            <a:r>
              <a:rPr lang="en-GB" sz="1200" dirty="0">
                <a:latin typeface="Georgia" pitchFamily="18" charset="0"/>
              </a:rPr>
              <a:t>European </a:t>
            </a:r>
            <a:r>
              <a:rPr lang="en-GB" sz="1200" dirty="0" smtClean="0">
                <a:latin typeface="Georgia" pitchFamily="18" charset="0"/>
              </a:rPr>
              <a:t>Commission</a:t>
            </a:r>
            <a:endParaRPr lang="en-GB" sz="1200" dirty="0">
              <a:latin typeface="Georgia" pitchFamily="18" charset="0"/>
            </a:endParaRPr>
          </a:p>
        </p:txBody>
      </p:sp>
      <p:sp>
        <p:nvSpPr>
          <p:cNvPr id="8" name="Content Placeholder 2"/>
          <p:cNvSpPr txBox="1">
            <a:spLocks/>
          </p:cNvSpPr>
          <p:nvPr/>
        </p:nvSpPr>
        <p:spPr bwMode="auto">
          <a:xfrm>
            <a:off x="2987824" y="2276872"/>
            <a:ext cx="5760640" cy="3960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273050" algn="l" defTabSz="914400" rtl="0" eaLnBrk="1" fontAlgn="base" latinLnBrk="0" hangingPunct="1">
              <a:lnSpc>
                <a:spcPct val="100000"/>
              </a:lnSpc>
              <a:spcBef>
                <a:spcPct val="0"/>
              </a:spcBef>
              <a:spcAft>
                <a:spcPts val="900"/>
              </a:spcAft>
              <a:buClr>
                <a:schemeClr val="tx1"/>
              </a:buClr>
              <a:buSzTx/>
              <a:buFontTx/>
              <a:buNone/>
              <a:tabLst/>
              <a:defRPr/>
            </a:pPr>
            <a:r>
              <a:rPr kumimoji="0" lang="en-GB" sz="1200" b="1" i="1" u="none" strike="noStrike" kern="1200" cap="none" spc="0" normalizeH="0" baseline="0" noProof="0" dirty="0" smtClean="0">
                <a:ln>
                  <a:noFill/>
                </a:ln>
                <a:solidFill>
                  <a:schemeClr val="tx1"/>
                </a:solidFill>
                <a:effectLst/>
                <a:uLnTx/>
                <a:uFillTx/>
                <a:latin typeface="Georgia" pitchFamily="18" charset="0"/>
                <a:ea typeface="+mn-ea"/>
                <a:cs typeface="+mn-cs"/>
              </a:rPr>
              <a:t>Disclaimers</a:t>
            </a:r>
          </a:p>
          <a:p>
            <a:pPr marL="0" marR="0" lvl="0" indent="-273050" algn="just" defTabSz="914400" rtl="0" eaLnBrk="1" fontAlgn="base" latinLnBrk="0" hangingPunct="1">
              <a:lnSpc>
                <a:spcPct val="100000"/>
              </a:lnSpc>
              <a:spcBef>
                <a:spcPct val="0"/>
              </a:spcBef>
              <a:spcAft>
                <a:spcPts val="0"/>
              </a:spcAft>
              <a:buClr>
                <a:schemeClr val="tx1"/>
              </a:buClr>
              <a:buSzTx/>
              <a:buFont typeface="+mj-lt"/>
              <a:buAutoNum type="arabicPeriod"/>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views expressed in this presentation are purely those of the authors and may not, in any circumstances, be interpreted as stating an official position of the European Commission.</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European Commission does not guarantee the accuracy of the information included in this presentation, nor does it accept any responsibility for any use thereof.</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Reference herein to any specific products, specifications, process, or service by trade name, trademark, manufacturer, or otherwise, does not necessarily constitute or imply its endorsement, recommendation, or favouring by the European Commission.</a:t>
            </a:r>
          </a:p>
          <a:p>
            <a:pPr marL="0" marR="0" lvl="0" indent="-273050" algn="just" defTabSz="914400" rtl="0" eaLnBrk="1" fontAlgn="base" latinLnBrk="0" hangingPunct="1">
              <a:lnSpc>
                <a:spcPct val="100000"/>
              </a:lnSpc>
              <a:spcBef>
                <a:spcPct val="0"/>
              </a:spcBef>
              <a:spcAft>
                <a:spcPts val="90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All care has been taken by the author to ensure that s/he has obtained, where necessary, permission to use any parts of manuscripts including illustrations, maps, and graphs, on which intellectual property rights already exist from the titular holder(s) of such rights or from her/his or their legal representative.</a:t>
            </a:r>
          </a:p>
          <a:p>
            <a:pPr marL="0" marR="0" lvl="0" indent="-273050" algn="just" defTabSz="914400" rtl="0" eaLnBrk="1" fontAlgn="base" latinLnBrk="0" hangingPunct="1">
              <a:lnSpc>
                <a:spcPct val="100000"/>
              </a:lnSpc>
              <a:spcBef>
                <a:spcPct val="0"/>
              </a:spcBef>
              <a:spcAft>
                <a:spcPts val="900"/>
              </a:spcAft>
              <a:buClr>
                <a:schemeClr val="tx1"/>
              </a:buClr>
              <a:buSzTx/>
              <a:buFont typeface="+mj-lt"/>
              <a:buAutoNum type="arabicPeriod" startAt="2"/>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This presentation has been carefully compiled by PwC, but no representation is made or warranty given (either express or implied) as to the completeness or accuracy of the information it contains. PwC  is not liable for the information in this presentation or any decision or consequence based on the use of it.. PwC will not be liable for any damages arising from the use of the information contained in this presentation. The information contained in this presentation is of a general nature and is solely for guidance on matters of general interest. This presentation is not a substitute for professional advice on any particular matter. No reader should act on the basis of any matter contained in this publication without considering appropriate professional advice.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The metadata lifecycle</a:t>
            </a:r>
            <a:r>
              <a:rPr lang="en-GB" sz="8800" i="0" dirty="0" smtClean="0">
                <a:solidFill>
                  <a:schemeClr val="accent1"/>
                </a:solidFill>
                <a:latin typeface="Bradley Hand ITC" pitchFamily="66" charset="0"/>
              </a:rPr>
              <a:t/>
            </a:r>
            <a:br>
              <a:rPr lang="en-GB" sz="8800" i="0" dirty="0" smtClean="0">
                <a:solidFill>
                  <a:schemeClr val="accent1"/>
                </a:solidFill>
                <a:latin typeface="Bradley Hand ITC" pitchFamily="66" charset="0"/>
              </a:rPr>
            </a:br>
            <a:r>
              <a:rPr lang="en-GB" b="0" dirty="0" smtClean="0"/>
              <a:t>Creating, maintaining, updating, storing, publishing metadata and handling deletion of data. </a:t>
            </a:r>
            <a:br>
              <a:rPr lang="en-GB" b="0" dirty="0" smtClean="0"/>
            </a:br>
            <a:endParaRPr lang="en-GB" b="0" dirty="0">
              <a:solidFill>
                <a:schemeClr val="accent1"/>
              </a:solidFill>
            </a:endParaRP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20</a:t>
            </a:fld>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Creating your metadata</a:t>
            </a:r>
            <a:endParaRPr lang="en-GB" noProof="0" dirty="0"/>
          </a:p>
        </p:txBody>
      </p:sp>
      <p:sp>
        <p:nvSpPr>
          <p:cNvPr id="3" name="2 Marcador de contenido"/>
          <p:cNvSpPr>
            <a:spLocks noGrp="1"/>
          </p:cNvSpPr>
          <p:nvPr>
            <p:ph sz="quarter" idx="15"/>
          </p:nvPr>
        </p:nvSpPr>
        <p:spPr/>
        <p:txBody>
          <a:bodyPr/>
          <a:lstStyle/>
          <a:p>
            <a:r>
              <a:rPr lang="en-GB" i="1" dirty="0" smtClean="0">
                <a:solidFill>
                  <a:schemeClr val="accent1"/>
                </a:solidFill>
              </a:rPr>
              <a:t>Metadata creation can be supported by (semi-)automatic processes.</a:t>
            </a:r>
            <a:endParaRPr lang="en-GB" dirty="0" smtClean="0"/>
          </a:p>
          <a:p>
            <a:pPr lvl="1"/>
            <a:r>
              <a:rPr lang="en-GB" dirty="0" smtClean="0"/>
              <a:t>Document properties generated in (office) tools, e.g. creation date.</a:t>
            </a:r>
          </a:p>
          <a:p>
            <a:pPr lvl="1"/>
            <a:r>
              <a:rPr lang="en-GB" dirty="0" smtClean="0"/>
              <a:t>Spatial and temporal information captured by cameras, sensors...</a:t>
            </a:r>
          </a:p>
          <a:p>
            <a:pPr lvl="1"/>
            <a:r>
              <a:rPr lang="en-GB" dirty="0" smtClean="0"/>
              <a:t>Information from publication workflow, e.g. file location or URL</a:t>
            </a:r>
          </a:p>
          <a:p>
            <a:pPr lvl="1">
              <a:buNone/>
            </a:pPr>
            <a:endParaRPr lang="en-GB" dirty="0" smtClean="0"/>
          </a:p>
          <a:p>
            <a:r>
              <a:rPr lang="en-GB" i="1" dirty="0" smtClean="0">
                <a:solidFill>
                  <a:schemeClr val="accent1"/>
                </a:solidFill>
              </a:rPr>
              <a:t>However, other characteristics require human intervention</a:t>
            </a:r>
            <a:r>
              <a:rPr lang="en-GB" dirty="0" smtClean="0"/>
              <a:t>:</a:t>
            </a:r>
          </a:p>
          <a:p>
            <a:pPr lvl="1"/>
            <a:r>
              <a:rPr lang="en-GB" dirty="0" smtClean="0"/>
              <a:t>What is the resource about (e.g. linking to a subject vocabulary)?</a:t>
            </a:r>
          </a:p>
          <a:p>
            <a:pPr lvl="1"/>
            <a:r>
              <a:rPr lang="en-GB" dirty="0" smtClean="0"/>
              <a:t>How can the resource be used (e.g. linking to a licence)?</a:t>
            </a:r>
          </a:p>
          <a:p>
            <a:pPr lvl="1"/>
            <a:r>
              <a:rPr lang="en-GB" dirty="0" smtClean="0"/>
              <a:t>Where can I find more information about this resource (e.g. linking to a Web site or documentation that describes the resource)?</a:t>
            </a:r>
          </a:p>
          <a:p>
            <a:pPr lvl="1"/>
            <a:r>
              <a:rPr lang="en-GB" dirty="0" smtClean="0"/>
              <a:t>How can quality information be included?</a:t>
            </a:r>
          </a:p>
          <a:p>
            <a:endParaRPr lang="en-GB" noProof="0" dirty="0" smtClean="0"/>
          </a:p>
        </p:txBody>
      </p:sp>
      <p:sp>
        <p:nvSpPr>
          <p:cNvPr id="4" name="3 Marcador de número de diapositiva"/>
          <p:cNvSpPr>
            <a:spLocks noGrp="1"/>
          </p:cNvSpPr>
          <p:nvPr>
            <p:ph type="sldNum" sz="quarter" idx="18"/>
          </p:nvPr>
        </p:nvSpPr>
        <p:spPr/>
        <p:txBody>
          <a:bodyPr/>
          <a:lstStyle/>
          <a:p>
            <a:r>
              <a:rPr lang="en-GB" dirty="0" smtClean="0"/>
              <a:t>Slide </a:t>
            </a:r>
            <a:fld id="{F40CD079-BC3F-4086-BA81-31A79D845B02}" type="slidenum">
              <a:rPr lang="en-GB" smtClean="0"/>
              <a:pPr/>
              <a:t>21</a:t>
            </a:fld>
            <a:endParaRPr lang="en-GB" dirty="0"/>
          </a:p>
        </p:txBody>
      </p:sp>
    </p:spTree>
    <p:extLst>
      <p:ext uri="{BB962C8B-B14F-4D97-AF65-F5344CB8AC3E}">
        <p14:creationId xmlns:p14="http://schemas.microsoft.com/office/powerpoint/2010/main" val="639387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Maintaining your metadata</a:t>
            </a:r>
            <a:endParaRPr lang="en-GB" noProof="0" dirty="0"/>
          </a:p>
        </p:txBody>
      </p:sp>
      <p:sp>
        <p:nvSpPr>
          <p:cNvPr id="3" name="2 Marcador de contenido"/>
          <p:cNvSpPr>
            <a:spLocks noGrp="1"/>
          </p:cNvSpPr>
          <p:nvPr>
            <p:ph sz="quarter" idx="15"/>
          </p:nvPr>
        </p:nvSpPr>
        <p:spPr/>
        <p:txBody>
          <a:bodyPr/>
          <a:lstStyle/>
          <a:p>
            <a:r>
              <a:rPr lang="en-GB" i="1" dirty="0" smtClean="0">
                <a:solidFill>
                  <a:schemeClr val="accent1"/>
                </a:solidFill>
              </a:rPr>
              <a:t>Approaches for maintaining metadata need to be appropriate for the type of data that is being published.</a:t>
            </a:r>
          </a:p>
          <a:p>
            <a:endParaRPr lang="en-GB" i="1" dirty="0" smtClean="0">
              <a:solidFill>
                <a:schemeClr val="accent1"/>
              </a:solidFill>
            </a:endParaRPr>
          </a:p>
          <a:p>
            <a:pPr lvl="1"/>
            <a:r>
              <a:rPr lang="en-GB" dirty="0" smtClean="0"/>
              <a:t>If </a:t>
            </a:r>
            <a:r>
              <a:rPr lang="en-GB" b="1" dirty="0" smtClean="0"/>
              <a:t>data</a:t>
            </a:r>
            <a:r>
              <a:rPr lang="en-GB" dirty="0" smtClean="0"/>
              <a:t> does </a:t>
            </a:r>
            <a:r>
              <a:rPr lang="en-GB" b="1" dirty="0" smtClean="0"/>
              <a:t>not change</a:t>
            </a:r>
            <a:r>
              <a:rPr lang="en-GB" dirty="0" smtClean="0"/>
              <a:t>, </a:t>
            </a:r>
            <a:r>
              <a:rPr lang="en-GB" b="1" dirty="0" smtClean="0"/>
              <a:t>metadata</a:t>
            </a:r>
            <a:r>
              <a:rPr lang="en-GB" dirty="0" smtClean="0"/>
              <a:t> can be relatively </a:t>
            </a:r>
            <a:r>
              <a:rPr lang="en-GB" b="1" dirty="0" smtClean="0"/>
              <a:t>stable</a:t>
            </a:r>
            <a:r>
              <a:rPr lang="en-GB" dirty="0" smtClean="0"/>
              <a:t>. Changes (bulk conversions) can take place off-line when needed.</a:t>
            </a:r>
          </a:p>
          <a:p>
            <a:pPr lvl="1"/>
            <a:r>
              <a:rPr lang="en-GB" dirty="0" smtClean="0"/>
              <a:t>If </a:t>
            </a:r>
            <a:r>
              <a:rPr lang="en-GB" b="1" dirty="0" smtClean="0"/>
              <a:t>data</a:t>
            </a:r>
            <a:r>
              <a:rPr lang="en-GB" dirty="0" smtClean="0"/>
              <a:t> </a:t>
            </a:r>
            <a:r>
              <a:rPr lang="en-GB" b="1" dirty="0" smtClean="0"/>
              <a:t>changes frequently </a:t>
            </a:r>
            <a:r>
              <a:rPr lang="en-GB" dirty="0" smtClean="0"/>
              <a:t>(e.g. real-time sensor data), </a:t>
            </a:r>
            <a:r>
              <a:rPr lang="en-GB" b="1" dirty="0" smtClean="0"/>
              <a:t>metadata</a:t>
            </a:r>
            <a:r>
              <a:rPr lang="en-GB" dirty="0" smtClean="0"/>
              <a:t> needs to be closely coupled to the data workflow and </a:t>
            </a:r>
            <a:r>
              <a:rPr lang="en-GB" b="1" dirty="0" smtClean="0"/>
              <a:t>changes</a:t>
            </a:r>
            <a:r>
              <a:rPr lang="en-GB" dirty="0" smtClean="0"/>
              <a:t> need to be practically </a:t>
            </a:r>
            <a:r>
              <a:rPr lang="en-GB" b="1" dirty="0" smtClean="0"/>
              <a:t>instantaneous</a:t>
            </a:r>
            <a:r>
              <a:rPr lang="en-GB" dirty="0" smtClean="0"/>
              <a:t>.</a:t>
            </a:r>
            <a:endParaRPr lang="en-GB" b="1" dirty="0" smtClean="0"/>
          </a:p>
          <a:p>
            <a:pPr lvl="1"/>
            <a:endParaRPr lang="en-GB" noProof="0" dirty="0"/>
          </a:p>
        </p:txBody>
      </p:sp>
      <p:sp>
        <p:nvSpPr>
          <p:cNvPr id="4" name="3 Marcador de número de diapositiva"/>
          <p:cNvSpPr>
            <a:spLocks noGrp="1"/>
          </p:cNvSpPr>
          <p:nvPr>
            <p:ph type="sldNum" sz="quarter" idx="18"/>
          </p:nvPr>
        </p:nvSpPr>
        <p:spPr/>
        <p:txBody>
          <a:bodyPr/>
          <a:lstStyle/>
          <a:p>
            <a:r>
              <a:rPr lang="en-GB" dirty="0" smtClean="0"/>
              <a:t>Slide </a:t>
            </a:r>
            <a:fld id="{F40CD079-BC3F-4086-BA81-31A79D845B02}" type="slidenum">
              <a:rPr lang="en-GB" smtClean="0"/>
              <a:pPr/>
              <a:t>22</a:t>
            </a:fld>
            <a:endParaRPr lang="en-GB" dirty="0"/>
          </a:p>
        </p:txBody>
      </p:sp>
    </p:spTree>
    <p:extLst>
      <p:ext uri="{BB962C8B-B14F-4D97-AF65-F5344CB8AC3E}">
        <p14:creationId xmlns:p14="http://schemas.microsoft.com/office/powerpoint/2010/main" val="281862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Updating your metadata – planning for change</a:t>
            </a:r>
            <a:endParaRPr lang="en-GB" dirty="0"/>
          </a:p>
        </p:txBody>
      </p:sp>
      <p:sp>
        <p:nvSpPr>
          <p:cNvPr id="3" name="Content Placeholder 2"/>
          <p:cNvSpPr>
            <a:spLocks noGrp="1"/>
          </p:cNvSpPr>
          <p:nvPr>
            <p:ph sz="quarter" idx="15"/>
          </p:nvPr>
        </p:nvSpPr>
        <p:spPr/>
        <p:txBody>
          <a:bodyPr/>
          <a:lstStyle/>
          <a:p>
            <a:r>
              <a:rPr lang="en-GB" i="1" dirty="0" smtClean="0">
                <a:solidFill>
                  <a:schemeClr val="accent1"/>
                </a:solidFill>
              </a:rPr>
              <a:t>Metadata operates in a global context that is subject to change!</a:t>
            </a:r>
          </a:p>
          <a:p>
            <a:pPr lvl="1"/>
            <a:r>
              <a:rPr lang="en-GB" sz="1800" b="1" dirty="0" smtClean="0"/>
              <a:t>Organisation</a:t>
            </a:r>
            <a:r>
              <a:rPr lang="en-GB" sz="1800" dirty="0" smtClean="0"/>
              <a:t> – departments are established, merge with others, responsibilities are handed over.</a:t>
            </a:r>
          </a:p>
          <a:p>
            <a:pPr lvl="1"/>
            <a:r>
              <a:rPr lang="en-GB" sz="1800" b="1" dirty="0" smtClean="0"/>
              <a:t>Usage of the data </a:t>
            </a:r>
            <a:r>
              <a:rPr lang="en-GB" sz="1800" dirty="0" smtClean="0"/>
              <a:t>– new applications emerge around data.</a:t>
            </a:r>
          </a:p>
          <a:p>
            <a:pPr lvl="1"/>
            <a:r>
              <a:rPr lang="en-GB" sz="1800" b="1" dirty="0" smtClean="0"/>
              <a:t>Reference data</a:t>
            </a:r>
            <a:r>
              <a:rPr lang="en-GB" sz="1800" dirty="0" smtClean="0"/>
              <a:t> – controlled vocabularies evolve and get linked.</a:t>
            </a:r>
          </a:p>
          <a:p>
            <a:pPr lvl="1"/>
            <a:r>
              <a:rPr lang="en-GB" sz="1800" b="1" dirty="0" smtClean="0"/>
              <a:t>Data standards and technologies </a:t>
            </a:r>
            <a:r>
              <a:rPr lang="en-GB" sz="1800" dirty="0" smtClean="0"/>
              <a:t>– technology lifecycle is getting shorter all the time; what will tomorrow’s Web look like?</a:t>
            </a:r>
          </a:p>
          <a:p>
            <a:pPr lvl="1"/>
            <a:r>
              <a:rPr lang="en-GB" sz="1800" b="1" dirty="0" smtClean="0"/>
              <a:t>Tools and systems </a:t>
            </a:r>
            <a:r>
              <a:rPr lang="en-GB" sz="1800" dirty="0" smtClean="0"/>
              <a:t>– evolution of storage, bandwidth, mobile...</a:t>
            </a:r>
          </a:p>
          <a:p>
            <a:pPr lvl="1"/>
            <a:endParaRPr lang="en-GB" dirty="0" smtClean="0"/>
          </a:p>
          <a:p>
            <a:pPr marL="0" lvl="1" indent="0">
              <a:buNone/>
            </a:pPr>
            <a:r>
              <a:rPr lang="en-GB" i="1" dirty="0" smtClean="0">
                <a:solidFill>
                  <a:schemeClr val="accent1"/>
                </a:solidFill>
              </a:rPr>
              <a:t>Metadata needs to be kept up-to-date to the extent possible, taking into account the available time and budget.</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23</a:t>
            </a:fld>
            <a:endParaRPr lang="en-GB" dirty="0"/>
          </a:p>
        </p:txBody>
      </p:sp>
    </p:spTree>
    <p:extLst>
      <p:ext uri="{BB962C8B-B14F-4D97-AF65-F5344CB8AC3E}">
        <p14:creationId xmlns:p14="http://schemas.microsoft.com/office/powerpoint/2010/main" val="28785139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Storing your metadata – what are the options?</a:t>
            </a:r>
            <a:endParaRPr lang="en-GB" noProof="0" dirty="0"/>
          </a:p>
        </p:txBody>
      </p:sp>
      <p:sp>
        <p:nvSpPr>
          <p:cNvPr id="3" name="2 Marcador de contenido"/>
          <p:cNvSpPr>
            <a:spLocks noGrp="1"/>
          </p:cNvSpPr>
          <p:nvPr>
            <p:ph sz="quarter" idx="15"/>
          </p:nvPr>
        </p:nvSpPr>
        <p:spPr/>
        <p:txBody>
          <a:bodyPr/>
          <a:lstStyle/>
          <a:p>
            <a:pPr marL="0" lvl="1" indent="0">
              <a:buNone/>
            </a:pPr>
            <a:r>
              <a:rPr lang="en-GB" i="1" dirty="0" smtClean="0">
                <a:solidFill>
                  <a:schemeClr val="accent1"/>
                </a:solidFill>
              </a:rPr>
              <a:t>Depending on operational requirements, metadata can be embedded with the data or stored separately from the data.</a:t>
            </a:r>
          </a:p>
          <a:p>
            <a:pPr lvl="1"/>
            <a:r>
              <a:rPr lang="en-GB" dirty="0" smtClean="0"/>
              <a:t>Embedding the metadata in the data (e.g. office documents, MP3, JPG, RDF data) embedding makes data exchange easier.</a:t>
            </a:r>
          </a:p>
          <a:p>
            <a:pPr lvl="1"/>
            <a:r>
              <a:rPr lang="en-GB" dirty="0" smtClean="0"/>
              <a:t>Separating metadata from data (e.g. in a database), with links to corresponding data files makes management easier.</a:t>
            </a:r>
          </a:p>
          <a:p>
            <a:pPr marL="0" lvl="1" indent="0">
              <a:buNone/>
            </a:pPr>
            <a:endParaRPr lang="en-GB" sz="1400" dirty="0" smtClean="0"/>
          </a:p>
          <a:p>
            <a:pPr marL="0" lvl="1" indent="0">
              <a:buNone/>
            </a:pPr>
            <a:r>
              <a:rPr lang="en-GB" dirty="0" smtClean="0"/>
              <a:t>Depending on the availability of tools and requirements on performance and capacity, metadata can be stored in a </a:t>
            </a:r>
            <a:r>
              <a:rPr lang="en-GB" b="1" dirty="0" smtClean="0"/>
              <a:t>‘classic’ relational database </a:t>
            </a:r>
            <a:r>
              <a:rPr lang="en-GB" dirty="0" smtClean="0"/>
              <a:t>or an </a:t>
            </a:r>
            <a:r>
              <a:rPr lang="en-GB" b="1" dirty="0" smtClean="0"/>
              <a:t>RDF triple store</a:t>
            </a:r>
            <a:r>
              <a:rPr lang="en-GB" dirty="0" smtClean="0"/>
              <a:t>.</a:t>
            </a:r>
          </a:p>
          <a:p>
            <a:pPr marL="0" lvl="1" indent="0">
              <a:buNone/>
            </a:pPr>
            <a:endParaRPr lang="en-GB" dirty="0" smtClean="0"/>
          </a:p>
          <a:p>
            <a:endParaRPr lang="en-GB" sz="2400" dirty="0"/>
          </a:p>
        </p:txBody>
      </p:sp>
      <p:sp>
        <p:nvSpPr>
          <p:cNvPr id="4" name="3 Marcador de número de diapositiva"/>
          <p:cNvSpPr>
            <a:spLocks noGrp="1"/>
          </p:cNvSpPr>
          <p:nvPr>
            <p:ph type="sldNum" sz="quarter" idx="18"/>
          </p:nvPr>
        </p:nvSpPr>
        <p:spPr/>
        <p:txBody>
          <a:bodyPr/>
          <a:lstStyle/>
          <a:p>
            <a:r>
              <a:rPr lang="en-GB" dirty="0" smtClean="0"/>
              <a:t>Slide </a:t>
            </a:r>
            <a:fld id="{F40CD079-BC3F-4086-BA81-31A79D845B02}" type="slidenum">
              <a:rPr lang="en-GB" smtClean="0"/>
              <a:pPr/>
              <a:t>24</a:t>
            </a:fld>
            <a:endParaRPr lang="en-GB" dirty="0"/>
          </a:p>
        </p:txBody>
      </p:sp>
    </p:spTree>
    <p:extLst>
      <p:ext uri="{BB962C8B-B14F-4D97-AF65-F5344CB8AC3E}">
        <p14:creationId xmlns:p14="http://schemas.microsoft.com/office/powerpoint/2010/main" val="37596409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Handling deletions of data</a:t>
            </a:r>
            <a:endParaRPr lang="en-GB" noProof="0" dirty="0"/>
          </a:p>
        </p:txBody>
      </p:sp>
      <p:sp>
        <p:nvSpPr>
          <p:cNvPr id="3" name="2 Marcador de contenido"/>
          <p:cNvSpPr>
            <a:spLocks noGrp="1"/>
          </p:cNvSpPr>
          <p:nvPr>
            <p:ph sz="quarter" idx="15"/>
          </p:nvPr>
        </p:nvSpPr>
        <p:spPr/>
        <p:txBody>
          <a:bodyPr/>
          <a:lstStyle/>
          <a:p>
            <a:r>
              <a:rPr lang="en-GB" i="1" dirty="0" smtClean="0">
                <a:solidFill>
                  <a:schemeClr val="accent1"/>
                </a:solidFill>
              </a:rPr>
              <a:t>In many cases, metadata must survive even after deletion of the data it describes.</a:t>
            </a:r>
          </a:p>
          <a:p>
            <a:endParaRPr lang="en-GB" noProof="0" dirty="0" smtClean="0"/>
          </a:p>
          <a:p>
            <a:r>
              <a:rPr lang="en-GB" sz="1800" b="1" dirty="0" smtClean="0"/>
              <a:t>D</a:t>
            </a:r>
            <a:r>
              <a:rPr lang="en-GB" sz="1800" b="1" noProof="0" dirty="0" err="1" smtClean="0"/>
              <a:t>ecommissioning</a:t>
            </a:r>
            <a:r>
              <a:rPr lang="en-GB" sz="1800" b="1" noProof="0" dirty="0" smtClean="0"/>
              <a:t> or deletion of </a:t>
            </a:r>
            <a:r>
              <a:rPr lang="en-GB" sz="1800" noProof="0" dirty="0" smtClean="0"/>
              <a:t>data happens, for example:</a:t>
            </a:r>
          </a:p>
          <a:p>
            <a:pPr lvl="1"/>
            <a:r>
              <a:rPr lang="en-GB" sz="1800" dirty="0" smtClean="0"/>
              <a:t>When data is no longer necessary.</a:t>
            </a:r>
          </a:p>
          <a:p>
            <a:pPr lvl="1"/>
            <a:r>
              <a:rPr lang="en-GB" sz="1800" dirty="0" smtClean="0"/>
              <a:t>When data </a:t>
            </a:r>
            <a:r>
              <a:rPr lang="en-GB" sz="1800" noProof="0" dirty="0" smtClean="0"/>
              <a:t>is no longer valid.</a:t>
            </a:r>
          </a:p>
          <a:p>
            <a:pPr lvl="1"/>
            <a:r>
              <a:rPr lang="en-GB" sz="1800" dirty="0" smtClean="0"/>
              <a:t>When data is wrong.</a:t>
            </a:r>
          </a:p>
          <a:p>
            <a:pPr lvl="1"/>
            <a:r>
              <a:rPr lang="en-GB" sz="1800" dirty="0" smtClean="0"/>
              <a:t>When data</a:t>
            </a:r>
            <a:r>
              <a:rPr lang="en-GB" sz="1800" noProof="0" dirty="0" smtClean="0"/>
              <a:t> is withdrawn by the owner/publisher</a:t>
            </a:r>
          </a:p>
          <a:p>
            <a:endParaRPr lang="en-GB" sz="1800" dirty="0" smtClean="0"/>
          </a:p>
          <a:p>
            <a:r>
              <a:rPr lang="en-GB" sz="1800" dirty="0" smtClean="0"/>
              <a:t>In that case the metadata should, </a:t>
            </a:r>
            <a:r>
              <a:rPr lang="en-GB" sz="1800" b="1" dirty="0" smtClean="0"/>
              <a:t>contain information </a:t>
            </a:r>
            <a:r>
              <a:rPr lang="en-GB" sz="1800" dirty="0" smtClean="0"/>
              <a:t>that the data was </a:t>
            </a:r>
            <a:r>
              <a:rPr lang="en-GB" sz="1800" b="1" dirty="0" smtClean="0"/>
              <a:t>deleted</a:t>
            </a:r>
            <a:r>
              <a:rPr lang="en-GB" sz="1800" dirty="0" smtClean="0"/>
              <a:t>, and if it was </a:t>
            </a:r>
            <a:r>
              <a:rPr lang="en-GB" sz="1800" b="1" dirty="0" smtClean="0"/>
              <a:t>archived</a:t>
            </a:r>
            <a:r>
              <a:rPr lang="en-GB" sz="1800" dirty="0" smtClean="0"/>
              <a:t>, how and where an </a:t>
            </a:r>
            <a:r>
              <a:rPr lang="en-GB" sz="1800" b="1" dirty="0" smtClean="0"/>
              <a:t>archival copy </a:t>
            </a:r>
            <a:r>
              <a:rPr lang="en-GB" sz="1800" dirty="0" smtClean="0"/>
              <a:t>can be </a:t>
            </a:r>
            <a:r>
              <a:rPr lang="en-GB" sz="1800" b="1" dirty="0" smtClean="0"/>
              <a:t>requested</a:t>
            </a:r>
            <a:r>
              <a:rPr lang="en-GB" dirty="0" smtClean="0"/>
              <a:t>.</a:t>
            </a:r>
            <a:endParaRPr lang="en-GB" noProof="0" dirty="0"/>
          </a:p>
        </p:txBody>
      </p:sp>
      <p:sp>
        <p:nvSpPr>
          <p:cNvPr id="4" name="3 Marcador de número de diapositiva"/>
          <p:cNvSpPr>
            <a:spLocks noGrp="1"/>
          </p:cNvSpPr>
          <p:nvPr>
            <p:ph type="sldNum" sz="quarter" idx="18"/>
          </p:nvPr>
        </p:nvSpPr>
        <p:spPr/>
        <p:txBody>
          <a:bodyPr/>
          <a:lstStyle/>
          <a:p>
            <a:r>
              <a:rPr lang="en-GB" dirty="0" smtClean="0"/>
              <a:t>Slide </a:t>
            </a:r>
            <a:fld id="{F40CD079-BC3F-4086-BA81-31A79D845B02}" type="slidenum">
              <a:rPr lang="en-GB" smtClean="0"/>
              <a:pPr/>
              <a:t>25</a:t>
            </a:fld>
            <a:endParaRPr lang="en-GB" dirty="0"/>
          </a:p>
        </p:txBody>
      </p:sp>
    </p:spTree>
    <p:extLst>
      <p:ext uri="{BB962C8B-B14F-4D97-AF65-F5344CB8AC3E}">
        <p14:creationId xmlns:p14="http://schemas.microsoft.com/office/powerpoint/2010/main" val="801109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noProof="0" dirty="0" smtClean="0"/>
              <a:t>Publishing your metadata – what</a:t>
            </a:r>
            <a:r>
              <a:rPr lang="en-GB" dirty="0" smtClean="0"/>
              <a:t> are the options?</a:t>
            </a:r>
            <a:endParaRPr lang="en-GB" noProof="0" dirty="0"/>
          </a:p>
        </p:txBody>
      </p:sp>
      <p:sp>
        <p:nvSpPr>
          <p:cNvPr id="3" name="2 Marcador de contenido"/>
          <p:cNvSpPr>
            <a:spLocks noGrp="1"/>
          </p:cNvSpPr>
          <p:nvPr>
            <p:ph sz="quarter" idx="15"/>
          </p:nvPr>
        </p:nvSpPr>
        <p:spPr/>
        <p:txBody>
          <a:bodyPr/>
          <a:lstStyle/>
          <a:p>
            <a:pPr lvl="1"/>
            <a:r>
              <a:rPr lang="en-GB" noProof="0" dirty="0" smtClean="0"/>
              <a:t>‘Open’ publication: direct access on URIs</a:t>
            </a:r>
          </a:p>
          <a:p>
            <a:pPr lvl="2"/>
            <a:r>
              <a:rPr lang="en-GB" dirty="0" smtClean="0"/>
              <a:t>This is the option most in line with the vision of Linked Open Data and allows the ‘follow-your-nose’ principle.</a:t>
            </a:r>
            <a:endParaRPr lang="en-GB" noProof="0" dirty="0" smtClean="0"/>
          </a:p>
          <a:p>
            <a:pPr lvl="1"/>
            <a:r>
              <a:rPr lang="en-GB" noProof="0" dirty="0" smtClean="0"/>
              <a:t>Make your metadata available through a </a:t>
            </a:r>
            <a:r>
              <a:rPr lang="en-GB" b="1" noProof="0" dirty="0" smtClean="0"/>
              <a:t>SPARQL </a:t>
            </a:r>
            <a:r>
              <a:rPr lang="en-GB" b="1" dirty="0" smtClean="0"/>
              <a:t>endpoint</a:t>
            </a:r>
          </a:p>
          <a:p>
            <a:pPr lvl="2"/>
            <a:r>
              <a:rPr lang="en-GB" dirty="0" smtClean="0"/>
              <a:t>This allows external systems to send queries to an RDF triple store.</a:t>
            </a:r>
          </a:p>
          <a:p>
            <a:pPr lvl="2"/>
            <a:r>
              <a:rPr lang="en-GB" dirty="0" smtClean="0"/>
              <a:t>Requires knowledge about the schema used in the triple store.</a:t>
            </a:r>
          </a:p>
          <a:p>
            <a:pPr lvl="1"/>
            <a:r>
              <a:rPr lang="en-GB" dirty="0" smtClean="0"/>
              <a:t>Deferred publication: access to exported file in RDF</a:t>
            </a:r>
          </a:p>
          <a:p>
            <a:pPr lvl="2"/>
            <a:r>
              <a:rPr lang="en-GB" dirty="0" smtClean="0"/>
              <a:t>Produced by converting non-RDF data to RDF.</a:t>
            </a:r>
          </a:p>
          <a:p>
            <a:pPr lvl="2"/>
            <a:r>
              <a:rPr lang="en-GB" dirty="0" smtClean="0"/>
              <a:t>Allows off-line bulk harvesting and caching of data collections.</a:t>
            </a:r>
          </a:p>
          <a:p>
            <a:pPr lvl="2"/>
            <a:r>
              <a:rPr lang="en-GB" dirty="0" smtClean="0"/>
              <a:t>Allows implementation of access control.</a:t>
            </a:r>
          </a:p>
          <a:p>
            <a:pPr lvl="1"/>
            <a:endParaRPr lang="en-GB" noProof="0" dirty="0"/>
          </a:p>
        </p:txBody>
      </p:sp>
      <p:sp>
        <p:nvSpPr>
          <p:cNvPr id="4" name="3 Marcador de número de diapositiva"/>
          <p:cNvSpPr>
            <a:spLocks noGrp="1"/>
          </p:cNvSpPr>
          <p:nvPr>
            <p:ph type="sldNum" sz="quarter" idx="18"/>
          </p:nvPr>
        </p:nvSpPr>
        <p:spPr/>
        <p:txBody>
          <a:bodyPr/>
          <a:lstStyle/>
          <a:p>
            <a:r>
              <a:rPr lang="en-GB" dirty="0" smtClean="0"/>
              <a:t>Slide </a:t>
            </a:r>
            <a:fld id="{F40CD079-BC3F-4086-BA81-31A79D845B02}" type="slidenum">
              <a:rPr lang="en-GB" smtClean="0"/>
              <a:pPr/>
              <a:t>26</a:t>
            </a:fld>
            <a:endParaRPr lang="en-GB" dirty="0"/>
          </a:p>
        </p:txBody>
      </p:sp>
      <p:sp>
        <p:nvSpPr>
          <p:cNvPr id="5" name="Rectangle 4"/>
          <p:cNvSpPr/>
          <p:nvPr/>
        </p:nvSpPr>
        <p:spPr bwMode="ltGray">
          <a:xfrm>
            <a:off x="4788024" y="5877272"/>
            <a:ext cx="3168352"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hlinkClick r:id="rId2"/>
              </a:rPr>
              <a:t>http://www.slideshare.net/OpenDataSupport/licence-your-data-metadata</a:t>
            </a:r>
            <a:r>
              <a:rPr lang="en-GB" sz="1200" dirty="0" smtClean="0"/>
              <a:t> </a:t>
            </a:r>
            <a:endParaRPr lang="en-GB" sz="1200" dirty="0" smtClean="0">
              <a:solidFill>
                <a:schemeClr val="tx1"/>
              </a:solidFill>
            </a:endParaRPr>
          </a:p>
        </p:txBody>
      </p:sp>
    </p:spTree>
    <p:extLst>
      <p:ext uri="{BB962C8B-B14F-4D97-AF65-F5344CB8AC3E}">
        <p14:creationId xmlns:p14="http://schemas.microsoft.com/office/powerpoint/2010/main" val="2427158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Metadata quality</a:t>
            </a:r>
            <a:r>
              <a:rPr lang="en-GB" sz="8800" i="0" dirty="0" smtClean="0">
                <a:solidFill>
                  <a:schemeClr val="accent1"/>
                </a:solidFill>
                <a:latin typeface="Bradley Hand ITC" pitchFamily="66" charset="0"/>
              </a:rPr>
              <a:t/>
            </a:r>
            <a:br>
              <a:rPr lang="en-GB" sz="8800" i="0" dirty="0" smtClean="0">
                <a:solidFill>
                  <a:schemeClr val="accent1"/>
                </a:solidFill>
                <a:latin typeface="Bradley Hand ITC" pitchFamily="66" charset="0"/>
              </a:rPr>
            </a:br>
            <a:r>
              <a:rPr lang="en-GB" b="0" dirty="0" smtClean="0"/>
              <a:t>The quality and completeness of the description metadata of your datasets, directly affects their searchability and reuse.</a:t>
            </a:r>
            <a:br>
              <a:rPr lang="en-GB" b="0" dirty="0" smtClean="0"/>
            </a:br>
            <a:endParaRPr lang="en-GB" b="0" dirty="0">
              <a:solidFill>
                <a:schemeClr val="accent1"/>
              </a:solidFill>
            </a:endParaRP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27</a:t>
            </a:fld>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Metadata quality is about... (1/3)</a:t>
            </a:r>
            <a:endParaRPr lang="en-GB" dirty="0"/>
          </a:p>
        </p:txBody>
      </p:sp>
      <p:sp>
        <p:nvSpPr>
          <p:cNvPr id="4" name="Content Placeholder 3"/>
          <p:cNvSpPr>
            <a:spLocks noGrp="1"/>
          </p:cNvSpPr>
          <p:nvPr>
            <p:ph sz="quarter" idx="15"/>
          </p:nvPr>
        </p:nvSpPr>
        <p:spPr/>
        <p:txBody>
          <a:bodyPr/>
          <a:lstStyle/>
          <a:p>
            <a:pPr lvl="1"/>
            <a:r>
              <a:rPr lang="en-US" dirty="0" smtClean="0"/>
              <a:t>The </a:t>
            </a:r>
            <a:r>
              <a:rPr lang="en-US" b="1" dirty="0" smtClean="0"/>
              <a:t>accuracy</a:t>
            </a:r>
            <a:r>
              <a:rPr lang="en-US" dirty="0" smtClean="0"/>
              <a:t> of your metadata - are the characteristics of the resource correctly reflected?</a:t>
            </a:r>
          </a:p>
          <a:p>
            <a:pPr lvl="2"/>
            <a:r>
              <a:rPr lang="en-US" sz="1800" i="1" dirty="0" smtClean="0"/>
              <a:t>e.g. indicating the right title, the right license, the right publisher enables users to discover resources that they need.</a:t>
            </a:r>
            <a:endParaRPr lang="en-US" i="1" dirty="0" smtClean="0"/>
          </a:p>
          <a:p>
            <a:pPr lvl="1"/>
            <a:r>
              <a:rPr lang="en-US" dirty="0" smtClean="0"/>
              <a:t>The </a:t>
            </a:r>
            <a:r>
              <a:rPr lang="en-US" b="1" dirty="0" smtClean="0"/>
              <a:t>availability</a:t>
            </a:r>
            <a:r>
              <a:rPr lang="en-US" dirty="0" smtClean="0"/>
              <a:t> of your metadata – can the metadata be accessed now and over time into the future?</a:t>
            </a:r>
          </a:p>
          <a:p>
            <a:pPr lvl="2"/>
            <a:r>
              <a:rPr lang="en-US" sz="1800" i="1" dirty="0" smtClean="0"/>
              <a:t>e.g. making it available for indexing and  downloading, and include it in in a regular back-up process.</a:t>
            </a:r>
          </a:p>
          <a:p>
            <a:pPr lvl="1"/>
            <a:r>
              <a:rPr lang="en-US" dirty="0" smtClean="0"/>
              <a:t>The </a:t>
            </a:r>
            <a:r>
              <a:rPr lang="en-US" b="1" dirty="0" smtClean="0"/>
              <a:t>completeness </a:t>
            </a:r>
            <a:r>
              <a:rPr lang="en-US" dirty="0" smtClean="0"/>
              <a:t>of your metadata – are all relevant characteristics of the resource captured (as far as practically and economically feasible and necessary for the application)?</a:t>
            </a:r>
          </a:p>
          <a:p>
            <a:pPr lvl="2"/>
            <a:r>
              <a:rPr lang="en-US" sz="1800" i="1" dirty="0" smtClean="0"/>
              <a:t>e.g. indicating the </a:t>
            </a:r>
            <a:r>
              <a:rPr lang="en-US" sz="1800" i="1" dirty="0" err="1" smtClean="0"/>
              <a:t>licence</a:t>
            </a:r>
            <a:r>
              <a:rPr lang="en-US" sz="1800" i="1" dirty="0" smtClean="0"/>
              <a:t> </a:t>
            </a:r>
            <a:r>
              <a:rPr lang="en-US" sz="1800" i="1" dirty="0" smtClean="0"/>
              <a:t>that governs reuse or the format of the distribution enables filters on those aspects.</a:t>
            </a:r>
            <a:endParaRPr lang="en-US" i="1" dirty="0" smtClean="0"/>
          </a:p>
          <a:p>
            <a:pPr lvl="1"/>
            <a:endParaRPr lang="en-US" i="1" dirty="0" smtClean="0"/>
          </a:p>
        </p:txBody>
      </p:sp>
      <p:sp>
        <p:nvSpPr>
          <p:cNvPr id="3" name="Slide Number Placeholder 2"/>
          <p:cNvSpPr>
            <a:spLocks noGrp="1"/>
          </p:cNvSpPr>
          <p:nvPr>
            <p:ph type="sldNum" sz="quarter" idx="18"/>
          </p:nvPr>
        </p:nvSpPr>
        <p:spPr/>
        <p:txBody>
          <a:bodyPr/>
          <a:lstStyle/>
          <a:p>
            <a:r>
              <a:rPr lang="en-GB" dirty="0" smtClean="0"/>
              <a:t>Slide </a:t>
            </a:r>
            <a:fld id="{7703A140-4BD5-4963-8DDB-02EE24C99514}" type="slidenum">
              <a:rPr lang="en-GB" smtClean="0"/>
              <a:pPr/>
              <a:t>28</a:t>
            </a:fld>
            <a:endParaRPr lang="en-GB" dirty="0"/>
          </a:p>
        </p:txBody>
      </p:sp>
      <p:sp>
        <p:nvSpPr>
          <p:cNvPr id="5" name="Rectangle 4"/>
          <p:cNvSpPr/>
          <p:nvPr/>
        </p:nvSpPr>
        <p:spPr bwMode="ltGray">
          <a:xfrm>
            <a:off x="4067944" y="6165304"/>
            <a:ext cx="4680520" cy="43204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hlinkClick r:id="rId3"/>
              </a:rPr>
              <a:t>http://www.slideshare.net/OpenDataSupport/open-data-quality</a:t>
            </a:r>
            <a:endParaRPr lang="en-GB" sz="1200" dirty="0" smtClean="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Metadata quality is about ... (2/3)</a:t>
            </a:r>
            <a:endParaRPr lang="en-GB" dirty="0"/>
          </a:p>
        </p:txBody>
      </p:sp>
      <p:sp>
        <p:nvSpPr>
          <p:cNvPr id="3" name="Content Placeholder 2"/>
          <p:cNvSpPr>
            <a:spLocks noGrp="1"/>
          </p:cNvSpPr>
          <p:nvPr>
            <p:ph sz="quarter" idx="15"/>
          </p:nvPr>
        </p:nvSpPr>
        <p:spPr/>
        <p:txBody>
          <a:bodyPr/>
          <a:lstStyle/>
          <a:p>
            <a:pPr lvl="1"/>
            <a:r>
              <a:rPr lang="en-GB" dirty="0" smtClean="0"/>
              <a:t>The </a:t>
            </a:r>
            <a:r>
              <a:rPr lang="en-GB" b="1" dirty="0" smtClean="0"/>
              <a:t>conformance</a:t>
            </a:r>
            <a:r>
              <a:rPr lang="en-GB" dirty="0" smtClean="0"/>
              <a:t> of your metadata to accepted standards – is the metadata conforming to a specific metadata standard or an Application Profile?</a:t>
            </a:r>
          </a:p>
          <a:p>
            <a:pPr lvl="2"/>
            <a:r>
              <a:rPr lang="en-GB" sz="1800" i="1" dirty="0" smtClean="0"/>
              <a:t>e.g. </a:t>
            </a:r>
            <a:r>
              <a:rPr lang="en-GB" sz="1800" i="1" dirty="0" smtClean="0"/>
              <a:t>th</a:t>
            </a:r>
            <a:r>
              <a:rPr lang="en-GB" sz="1800" i="1" dirty="0" smtClean="0"/>
              <a:t>e description of a dataset conforms to the DCAT-AP. </a:t>
            </a:r>
            <a:endParaRPr lang="en-GB" i="1" dirty="0" smtClean="0"/>
          </a:p>
          <a:p>
            <a:pPr lvl="1"/>
            <a:r>
              <a:rPr lang="en-GB" dirty="0" smtClean="0"/>
              <a:t>The </a:t>
            </a:r>
            <a:r>
              <a:rPr lang="en-GB" b="1" dirty="0" smtClean="0"/>
              <a:t>consistency</a:t>
            </a:r>
            <a:r>
              <a:rPr lang="en-GB" dirty="0" smtClean="0"/>
              <a:t> of your metadata – does the data not contain contradictions?</a:t>
            </a:r>
          </a:p>
          <a:p>
            <a:pPr lvl="2"/>
            <a:r>
              <a:rPr lang="en-GB" sz="1800" i="1" dirty="0" smtClean="0"/>
              <a:t>e.g. not having multiple and contradictory license statements for the same piece of </a:t>
            </a:r>
            <a:r>
              <a:rPr lang="en-GB" sz="1800" i="1" dirty="0" smtClean="0"/>
              <a:t>data.</a:t>
            </a:r>
            <a:endParaRPr lang="en-GB" sz="1800" i="1" dirty="0" smtClean="0"/>
          </a:p>
          <a:p>
            <a:pPr lvl="1"/>
            <a:r>
              <a:rPr lang="en-GB" dirty="0" smtClean="0"/>
              <a:t>The </a:t>
            </a:r>
            <a:r>
              <a:rPr lang="en-GB" b="1" dirty="0" smtClean="0"/>
              <a:t>credibility </a:t>
            </a:r>
            <a:r>
              <a:rPr lang="en-GB" dirty="0" smtClean="0"/>
              <a:t>and</a:t>
            </a:r>
            <a:r>
              <a:rPr lang="en-GB" b="1" dirty="0" smtClean="0"/>
              <a:t> provenance </a:t>
            </a:r>
            <a:r>
              <a:rPr lang="en-GB" dirty="0" smtClean="0"/>
              <a:t>of your metadata – is the metadata based on trustworthy sources?</a:t>
            </a:r>
          </a:p>
          <a:p>
            <a:pPr lvl="2"/>
            <a:r>
              <a:rPr lang="en-GB" sz="1800" i="1" dirty="0" smtClean="0"/>
              <a:t>e.g. linking to reference data published and managed by a stable organisation (e.g. the EU Publications Office</a:t>
            </a:r>
            <a:r>
              <a:rPr lang="en-GB" sz="1800" i="1" dirty="0" smtClean="0"/>
              <a:t>).</a:t>
            </a:r>
            <a:endParaRPr lang="en-GB" sz="1800" i="1" dirty="0" smtClean="0"/>
          </a:p>
          <a:p>
            <a:pPr marL="274320" lvl="2" indent="0">
              <a:buNone/>
            </a:pPr>
            <a:endParaRPr lang="en-GB" sz="1800" i="1"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29</a:t>
            </a:fld>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Learning objectives</a:t>
            </a:r>
            <a:endParaRPr lang="en-GB" noProof="0" dirty="0"/>
          </a:p>
        </p:txBody>
      </p:sp>
      <p:sp>
        <p:nvSpPr>
          <p:cNvPr id="3" name="Content Placeholder 2"/>
          <p:cNvSpPr>
            <a:spLocks noGrp="1"/>
          </p:cNvSpPr>
          <p:nvPr>
            <p:ph sz="quarter" idx="15"/>
          </p:nvPr>
        </p:nvSpPr>
        <p:spPr/>
        <p:txBody>
          <a:bodyPr/>
          <a:lstStyle/>
          <a:p>
            <a:r>
              <a:rPr lang="en-GB" dirty="0" smtClean="0"/>
              <a:t>By the end of this training module you should have an understanding of:</a:t>
            </a:r>
          </a:p>
          <a:p>
            <a:pPr lvl="1"/>
            <a:r>
              <a:rPr lang="en-GB" dirty="0" smtClean="0"/>
              <a:t>What metadata is; </a:t>
            </a:r>
          </a:p>
          <a:p>
            <a:pPr lvl="1"/>
            <a:r>
              <a:rPr lang="en-GB" dirty="0" smtClean="0"/>
              <a:t>The terminology and objectives of metadata management;</a:t>
            </a:r>
          </a:p>
          <a:p>
            <a:pPr lvl="1"/>
            <a:r>
              <a:rPr lang="en-GB" dirty="0" smtClean="0"/>
              <a:t>The different dimensions of metadata quality;</a:t>
            </a:r>
          </a:p>
          <a:p>
            <a:pPr lvl="1"/>
            <a:r>
              <a:rPr lang="en-GB" dirty="0" smtClean="0"/>
              <a:t>The use of controlled vocabularies for metadata;</a:t>
            </a:r>
          </a:p>
          <a:p>
            <a:pPr lvl="1"/>
            <a:r>
              <a:rPr lang="en-GB" dirty="0" smtClean="0"/>
              <a:t>Metadata exchange and aggregation;</a:t>
            </a:r>
          </a:p>
          <a:p>
            <a:pPr lvl="1"/>
            <a:r>
              <a:rPr lang="en-GB" dirty="0" smtClean="0"/>
              <a:t>Metadata management in Open Data Support.</a:t>
            </a:r>
            <a:endParaRPr lang="en-GB" noProof="0" dirty="0" smtClean="0"/>
          </a:p>
          <a:p>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a:t>
            </a:fld>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Metadata quality is about ... (3/3)</a:t>
            </a:r>
            <a:endParaRPr lang="en-GB" dirty="0"/>
          </a:p>
        </p:txBody>
      </p:sp>
      <p:sp>
        <p:nvSpPr>
          <p:cNvPr id="3" name="Content Placeholder 2"/>
          <p:cNvSpPr>
            <a:spLocks noGrp="1"/>
          </p:cNvSpPr>
          <p:nvPr>
            <p:ph sz="quarter" idx="15"/>
          </p:nvPr>
        </p:nvSpPr>
        <p:spPr/>
        <p:txBody>
          <a:bodyPr/>
          <a:lstStyle/>
          <a:p>
            <a:pPr lvl="1"/>
            <a:r>
              <a:rPr lang="en-GB" dirty="0"/>
              <a:t>The</a:t>
            </a:r>
            <a:r>
              <a:rPr lang="en-GB" b="1" dirty="0"/>
              <a:t> </a:t>
            </a:r>
            <a:r>
              <a:rPr lang="en-GB" b="1" dirty="0" err="1" smtClean="0"/>
              <a:t>processability</a:t>
            </a:r>
            <a:r>
              <a:rPr lang="en-GB" dirty="0" smtClean="0"/>
              <a:t> </a:t>
            </a:r>
            <a:r>
              <a:rPr lang="en-GB" dirty="0"/>
              <a:t>of the metadata – </a:t>
            </a:r>
            <a:r>
              <a:rPr lang="en-GB" dirty="0" smtClean="0"/>
              <a:t>is the metadata properly machine-readable?</a:t>
            </a:r>
            <a:endParaRPr lang="en-GB" dirty="0"/>
          </a:p>
          <a:p>
            <a:pPr lvl="2"/>
            <a:r>
              <a:rPr lang="en-GB" sz="1800" i="1" dirty="0"/>
              <a:t>e.g. </a:t>
            </a:r>
            <a:r>
              <a:rPr lang="en-GB" sz="1800" i="1" dirty="0" smtClean="0"/>
              <a:t>making the metadata of a dataset available in RDF and/or XML, and not as free text. </a:t>
            </a:r>
            <a:endParaRPr lang="en-GB" i="1" dirty="0"/>
          </a:p>
          <a:p>
            <a:pPr lvl="1"/>
            <a:r>
              <a:rPr lang="en-GB" dirty="0" smtClean="0"/>
              <a:t>The </a:t>
            </a:r>
            <a:r>
              <a:rPr lang="en-GB" b="1" dirty="0" smtClean="0"/>
              <a:t>relevance</a:t>
            </a:r>
            <a:r>
              <a:rPr lang="en-GB" dirty="0" smtClean="0"/>
              <a:t> </a:t>
            </a:r>
            <a:r>
              <a:rPr lang="en-GB" dirty="0"/>
              <a:t>of the metadata </a:t>
            </a:r>
            <a:r>
              <a:rPr lang="en-GB" dirty="0" smtClean="0"/>
              <a:t>– does the </a:t>
            </a:r>
            <a:r>
              <a:rPr lang="en-GB" dirty="0"/>
              <a:t>metadata </a:t>
            </a:r>
            <a:r>
              <a:rPr lang="en-GB" dirty="0" smtClean="0"/>
              <a:t>contain the right amount of information for the task at hand?</a:t>
            </a:r>
            <a:endParaRPr lang="en-GB" dirty="0"/>
          </a:p>
          <a:p>
            <a:pPr lvl="2"/>
            <a:r>
              <a:rPr lang="en-GB" sz="1800" i="1" dirty="0"/>
              <a:t>e.g</a:t>
            </a:r>
            <a:r>
              <a:rPr lang="en-GB" sz="1800" i="1" dirty="0" smtClean="0"/>
              <a:t>. limit the information to optimally serve the users’ needs. </a:t>
            </a:r>
            <a:endParaRPr lang="en-GB" sz="1800" i="1" dirty="0"/>
          </a:p>
          <a:p>
            <a:pPr lvl="1"/>
            <a:r>
              <a:rPr lang="en-GB" dirty="0" smtClean="0"/>
              <a:t>The </a:t>
            </a:r>
            <a:r>
              <a:rPr lang="en-GB" b="1" dirty="0"/>
              <a:t>timeliness</a:t>
            </a:r>
            <a:r>
              <a:rPr lang="en-GB" dirty="0"/>
              <a:t> of your metadata – is the metadata corresponding to the actual (current) characteristics of the </a:t>
            </a:r>
            <a:r>
              <a:rPr lang="en-GB" dirty="0" smtClean="0"/>
              <a:t>resource and is it published soon enough?</a:t>
            </a:r>
            <a:endParaRPr lang="en-GB" dirty="0"/>
          </a:p>
          <a:p>
            <a:pPr lvl="2"/>
            <a:r>
              <a:rPr lang="en-GB" sz="1800" i="1" dirty="0"/>
              <a:t>e.g. indicating the last modification date of the </a:t>
            </a:r>
            <a:r>
              <a:rPr lang="en-GB" sz="1800" i="1" dirty="0" smtClean="0"/>
              <a:t>resource, thus making </a:t>
            </a:r>
            <a:r>
              <a:rPr lang="en-GB" sz="1800" i="1" dirty="0" smtClean="0"/>
              <a:t>sure the metadata is fresh so that users will see the latest </a:t>
            </a:r>
            <a:r>
              <a:rPr lang="en-GB" sz="1800" i="1" dirty="0" smtClean="0"/>
              <a:t>information.</a:t>
            </a:r>
            <a:endParaRPr lang="en-GB" i="1"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30</a:t>
            </a:fld>
            <a:endParaRPr lang="en-GB" dirty="0"/>
          </a:p>
        </p:txBody>
      </p:sp>
    </p:spTree>
    <p:extLst>
      <p:ext uri="{BB962C8B-B14F-4D97-AF65-F5344CB8AC3E}">
        <p14:creationId xmlns:p14="http://schemas.microsoft.com/office/powerpoint/2010/main" val="5192628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Exchanging </a:t>
            </a:r>
            <a:r>
              <a:rPr lang="en-GB" sz="7200" i="0" dirty="0" smtClean="0">
                <a:solidFill>
                  <a:schemeClr val="accent1"/>
                </a:solidFill>
                <a:latin typeface="Bradley Hand ITC" pitchFamily="66" charset="0"/>
              </a:rPr>
              <a:t>metadata of datasets</a:t>
            </a:r>
            <a:r>
              <a:rPr lang="en-GB" sz="8800" i="0" dirty="0" smtClean="0">
                <a:solidFill>
                  <a:schemeClr val="accent1"/>
                </a:solidFill>
                <a:latin typeface="Bradley Hand ITC" pitchFamily="66" charset="0"/>
              </a:rPr>
              <a:t/>
            </a:r>
            <a:br>
              <a:rPr lang="en-GB" sz="8800" i="0" dirty="0" smtClean="0">
                <a:solidFill>
                  <a:schemeClr val="accent1"/>
                </a:solidFill>
                <a:latin typeface="Bradley Hand ITC" pitchFamily="66" charset="0"/>
              </a:rPr>
            </a:br>
            <a:r>
              <a:rPr lang="en-GB" b="0" dirty="0" smtClean="0"/>
              <a:t>Mapping your metadata to a common metadata </a:t>
            </a:r>
            <a:r>
              <a:rPr lang="en-GB" b="0" dirty="0" smtClean="0"/>
              <a:t>vocabulary, such as the DCAT-AP, </a:t>
            </a:r>
            <a:r>
              <a:rPr lang="en-GB" b="0" dirty="0" smtClean="0"/>
              <a:t>and exchanging the metadata across platforms.</a:t>
            </a:r>
            <a:br>
              <a:rPr lang="en-GB" b="0" dirty="0" smtClean="0"/>
            </a:br>
            <a:endParaRPr lang="en-GB" b="0" dirty="0">
              <a:solidFill>
                <a:schemeClr val="accent1"/>
              </a:solidFill>
            </a:endParaRP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31</a:t>
            </a:fld>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Homogenising metadata</a:t>
            </a:r>
            <a:endParaRPr lang="en-GB" noProof="0" dirty="0"/>
          </a:p>
        </p:txBody>
      </p:sp>
      <p:sp>
        <p:nvSpPr>
          <p:cNvPr id="3" name="2 Marcador de contenido"/>
          <p:cNvSpPr>
            <a:spLocks noGrp="1"/>
          </p:cNvSpPr>
          <p:nvPr>
            <p:ph sz="quarter" idx="15"/>
          </p:nvPr>
        </p:nvSpPr>
        <p:spPr/>
        <p:txBody>
          <a:bodyPr/>
          <a:lstStyle/>
          <a:p>
            <a:r>
              <a:rPr lang="en-GB" i="1" dirty="0" smtClean="0">
                <a:solidFill>
                  <a:schemeClr val="accent1"/>
                </a:solidFill>
              </a:rPr>
              <a:t>When exchanged between systems, metadata should be mapped to a common model so that the sender and the recipient share a common understanding on the meaning of the metadata. </a:t>
            </a:r>
            <a:endParaRPr lang="en-GB" noProof="0" dirty="0" smtClean="0">
              <a:latin typeface="+mj-lt"/>
            </a:endParaRPr>
          </a:p>
          <a:p>
            <a:pPr lvl="1"/>
            <a:r>
              <a:rPr lang="en-GB" sz="1800" dirty="0" smtClean="0"/>
              <a:t>On the </a:t>
            </a:r>
            <a:r>
              <a:rPr lang="en-GB" sz="1800" b="1" dirty="0" smtClean="0"/>
              <a:t>schema level </a:t>
            </a:r>
            <a:r>
              <a:rPr lang="en-GB" sz="1800" dirty="0" smtClean="0"/>
              <a:t>metadata coming from different sources can be based on </a:t>
            </a:r>
            <a:r>
              <a:rPr lang="en-GB" sz="1800" b="1" dirty="0" smtClean="0"/>
              <a:t>different metadata schemas</a:t>
            </a:r>
            <a:r>
              <a:rPr lang="en-GB" sz="1800" dirty="0" smtClean="0"/>
              <a:t>, e.g. DCAT, schema.org, CERIF, own internal model...</a:t>
            </a:r>
          </a:p>
          <a:p>
            <a:pPr lvl="1"/>
            <a:r>
              <a:rPr lang="en-GB" sz="1800" dirty="0" smtClean="0"/>
              <a:t>On the </a:t>
            </a:r>
            <a:r>
              <a:rPr lang="en-GB" sz="1800" b="1" dirty="0" smtClean="0"/>
              <a:t>data</a:t>
            </a:r>
            <a:r>
              <a:rPr lang="en-GB" sz="1800" dirty="0" smtClean="0"/>
              <a:t> (value) </a:t>
            </a:r>
            <a:r>
              <a:rPr lang="en-GB" sz="1800" b="1" dirty="0" smtClean="0"/>
              <a:t>level</a:t>
            </a:r>
            <a:r>
              <a:rPr lang="en-GB" sz="1800" dirty="0" smtClean="0"/>
              <a:t>, the metadata properties should be assigned values from </a:t>
            </a:r>
            <a:r>
              <a:rPr lang="en-GB" sz="1800" b="1" dirty="0" smtClean="0"/>
              <a:t>different controlled vocabularies </a:t>
            </a:r>
            <a:r>
              <a:rPr lang="en-GB" sz="1800" dirty="0" smtClean="0"/>
              <a:t>or </a:t>
            </a:r>
            <a:r>
              <a:rPr lang="en-GB" sz="1800" b="1" dirty="0" smtClean="0"/>
              <a:t>syntaxes</a:t>
            </a:r>
            <a:r>
              <a:rPr lang="en-GB" sz="1800" dirty="0" smtClean="0"/>
              <a:t>, e.g.:</a:t>
            </a:r>
          </a:p>
          <a:p>
            <a:pPr lvl="2"/>
            <a:r>
              <a:rPr lang="en-GB" sz="1800" dirty="0" smtClean="0"/>
              <a:t>Language:  English can be expressed as http://publications.europa.eu/resource/authority/language/ENG or as http://id.loc.gov/vocabulary/iso639-1/en </a:t>
            </a:r>
          </a:p>
          <a:p>
            <a:pPr lvl="2"/>
            <a:r>
              <a:rPr lang="en-GB" sz="1800" dirty="0" smtClean="0"/>
              <a:t>Dates: ISO8601 (“20130101”) versus W3C DTF (“2013-01-01”)</a:t>
            </a:r>
          </a:p>
        </p:txBody>
      </p:sp>
      <p:sp>
        <p:nvSpPr>
          <p:cNvPr id="4" name="3 Marcador de número de diapositiva"/>
          <p:cNvSpPr>
            <a:spLocks noGrp="1"/>
          </p:cNvSpPr>
          <p:nvPr>
            <p:ph type="sldNum" sz="quarter" idx="18"/>
          </p:nvPr>
        </p:nvSpPr>
        <p:spPr/>
        <p:txBody>
          <a:bodyPr/>
          <a:lstStyle/>
          <a:p>
            <a:r>
              <a:rPr lang="en-GB" dirty="0" smtClean="0"/>
              <a:t>Slide </a:t>
            </a:r>
            <a:fld id="{F40CD079-BC3F-4086-BA81-31A79D845B02}" type="slidenum">
              <a:rPr lang="en-GB" smtClean="0"/>
              <a:pPr/>
              <a:t>32</a:t>
            </a:fld>
            <a:endParaRPr lang="en-GB" dirty="0"/>
          </a:p>
        </p:txBody>
      </p:sp>
    </p:spTree>
    <p:extLst>
      <p:ext uri="{BB962C8B-B14F-4D97-AF65-F5344CB8AC3E}">
        <p14:creationId xmlns:p14="http://schemas.microsoft.com/office/powerpoint/2010/main" val="1032603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Homogenising metadata about datasets </a:t>
            </a:r>
            <a:r>
              <a:rPr lang="en-GB" b="0" dirty="0" smtClean="0"/>
              <a:t>The DCAT Application Profile for data portals in Europe</a:t>
            </a:r>
            <a:endParaRPr lang="en-GB" b="0" dirty="0"/>
          </a:p>
        </p:txBody>
      </p:sp>
      <p:sp>
        <p:nvSpPr>
          <p:cNvPr id="3" name="Content Placeholder 2"/>
          <p:cNvSpPr>
            <a:spLocks noGrp="1"/>
          </p:cNvSpPr>
          <p:nvPr>
            <p:ph sz="quarter" idx="14"/>
          </p:nvPr>
        </p:nvSpPr>
        <p:spPr>
          <a:xfrm>
            <a:off x="533400" y="1752601"/>
            <a:ext cx="2094384" cy="4419599"/>
          </a:xfrm>
        </p:spPr>
        <p:txBody>
          <a:bodyPr/>
          <a:lstStyle/>
          <a:p>
            <a:r>
              <a:rPr lang="en-GB" sz="1800" dirty="0" smtClean="0">
                <a:latin typeface="+mj-lt"/>
              </a:rPr>
              <a:t>The DCAT-AP can be used as the common model for exchanging metadata with open data platforms across Europe and/or with a data broker (e.g. The Open Data Interoperability Platform - ODIP).</a:t>
            </a:r>
          </a:p>
        </p:txBody>
      </p:sp>
      <p:sp>
        <p:nvSpPr>
          <p:cNvPr id="7" name="Content Placeholder 6"/>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33</a:t>
            </a:fld>
            <a:endParaRPr lang="en-GB"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850" r="29488" b="10000"/>
          <a:stretch>
            <a:fillRect/>
          </a:stretch>
        </p:blipFill>
        <p:spPr bwMode="auto">
          <a:xfrm>
            <a:off x="2771800" y="1772816"/>
            <a:ext cx="5904656" cy="3240360"/>
          </a:xfrm>
          <a:prstGeom prst="rect">
            <a:avLst/>
          </a:prstGeom>
          <a:solidFill>
            <a:schemeClr val="bg1"/>
          </a:solidFill>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ltGray">
          <a:xfrm>
            <a:off x="3923928" y="5805264"/>
            <a:ext cx="4680520" cy="43204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hlinkClick r:id="rId3"/>
              </a:rPr>
              <a:t>http://joinup.ec.europa.eu/asset/dcat_application_profile/home</a:t>
            </a:r>
            <a:endParaRPr lang="en-GB" sz="1200" dirty="0" smtClean="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Mapping example – data.gov.uk</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34</a:t>
            </a:fld>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467544" y="1139623"/>
            <a:ext cx="8192591" cy="5718377"/>
          </a:xfrm>
          <a:prstGeom prst="rect">
            <a:avLst/>
          </a:prstGeom>
          <a:noFill/>
          <a:ln w="9525">
            <a:noFill/>
            <a:miter lim="800000"/>
            <a:headEnd/>
            <a:tailEnd/>
          </a:ln>
        </p:spPr>
      </p:pic>
      <p:sp>
        <p:nvSpPr>
          <p:cNvPr id="6" name="TextBox 5"/>
          <p:cNvSpPr txBox="1"/>
          <p:nvPr/>
        </p:nvSpPr>
        <p:spPr>
          <a:xfrm>
            <a:off x="4283968" y="1052736"/>
            <a:ext cx="1512168" cy="288032"/>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dct:title (Dataset) </a:t>
            </a:r>
            <a:endParaRPr lang="en-GB" sz="1400" b="1" dirty="0" smtClean="0">
              <a:solidFill>
                <a:srgbClr val="C00000"/>
              </a:solidFill>
              <a:latin typeface="Bradley Hand ITC" pitchFamily="66" charset="0"/>
            </a:endParaRPr>
          </a:p>
        </p:txBody>
      </p:sp>
      <p:sp>
        <p:nvSpPr>
          <p:cNvPr id="7" name="Freeform 6"/>
          <p:cNvSpPr/>
          <p:nvPr/>
        </p:nvSpPr>
        <p:spPr>
          <a:xfrm>
            <a:off x="3568700" y="1107017"/>
            <a:ext cx="698500" cy="188383"/>
          </a:xfrm>
          <a:custGeom>
            <a:avLst/>
            <a:gdLst>
              <a:gd name="connsiteX0" fmla="*/ 0 w 698500"/>
              <a:gd name="connsiteY0" fmla="*/ 188383 h 188383"/>
              <a:gd name="connsiteX1" fmla="*/ 393700 w 698500"/>
              <a:gd name="connsiteY1" fmla="*/ 23283 h 188383"/>
              <a:gd name="connsiteX2" fmla="*/ 698500 w 698500"/>
              <a:gd name="connsiteY2" fmla="*/ 48683 h 188383"/>
            </a:gdLst>
            <a:ahLst/>
            <a:cxnLst>
              <a:cxn ang="0">
                <a:pos x="connsiteX0" y="connsiteY0"/>
              </a:cxn>
              <a:cxn ang="0">
                <a:pos x="connsiteX1" y="connsiteY1"/>
              </a:cxn>
              <a:cxn ang="0">
                <a:pos x="connsiteX2" y="connsiteY2"/>
              </a:cxn>
            </a:cxnLst>
            <a:rect l="l" t="t" r="r" b="b"/>
            <a:pathLst>
              <a:path w="698500" h="188383">
                <a:moveTo>
                  <a:pt x="0" y="188383"/>
                </a:moveTo>
                <a:cubicBezTo>
                  <a:pt x="138641" y="117474"/>
                  <a:pt x="277283" y="46566"/>
                  <a:pt x="393700" y="23283"/>
                </a:cubicBezTo>
                <a:cubicBezTo>
                  <a:pt x="510117" y="0"/>
                  <a:pt x="630767" y="38100"/>
                  <a:pt x="698500" y="4868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 name="TextBox 7"/>
          <p:cNvSpPr txBox="1"/>
          <p:nvPr/>
        </p:nvSpPr>
        <p:spPr>
          <a:xfrm>
            <a:off x="4211960" y="2132856"/>
            <a:ext cx="2088232" cy="288032"/>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dct:description</a:t>
            </a:r>
            <a:endParaRPr lang="en-GB" sz="1400" b="1" dirty="0" smtClean="0">
              <a:solidFill>
                <a:srgbClr val="C00000"/>
              </a:solidFill>
              <a:latin typeface="Bradley Hand ITC" pitchFamily="66" charset="0"/>
            </a:endParaRPr>
          </a:p>
        </p:txBody>
      </p:sp>
      <p:sp>
        <p:nvSpPr>
          <p:cNvPr id="10" name="Freeform 9"/>
          <p:cNvSpPr/>
          <p:nvPr/>
        </p:nvSpPr>
        <p:spPr>
          <a:xfrm>
            <a:off x="3822700" y="1968500"/>
            <a:ext cx="393700" cy="300567"/>
          </a:xfrm>
          <a:custGeom>
            <a:avLst/>
            <a:gdLst>
              <a:gd name="connsiteX0" fmla="*/ 0 w 393700"/>
              <a:gd name="connsiteY0" fmla="*/ 0 h 300567"/>
              <a:gd name="connsiteX1" fmla="*/ 76200 w 393700"/>
              <a:gd name="connsiteY1" fmla="*/ 254000 h 300567"/>
              <a:gd name="connsiteX2" fmla="*/ 393700 w 393700"/>
              <a:gd name="connsiteY2" fmla="*/ 279400 h 300567"/>
            </a:gdLst>
            <a:ahLst/>
            <a:cxnLst>
              <a:cxn ang="0">
                <a:pos x="connsiteX0" y="connsiteY0"/>
              </a:cxn>
              <a:cxn ang="0">
                <a:pos x="connsiteX1" y="connsiteY1"/>
              </a:cxn>
              <a:cxn ang="0">
                <a:pos x="connsiteX2" y="connsiteY2"/>
              </a:cxn>
            </a:cxnLst>
            <a:rect l="l" t="t" r="r" b="b"/>
            <a:pathLst>
              <a:path w="393700" h="300567">
                <a:moveTo>
                  <a:pt x="0" y="0"/>
                </a:moveTo>
                <a:cubicBezTo>
                  <a:pt x="5291" y="103716"/>
                  <a:pt x="10583" y="207433"/>
                  <a:pt x="76200" y="254000"/>
                </a:cubicBezTo>
                <a:cubicBezTo>
                  <a:pt x="141817" y="300567"/>
                  <a:pt x="267758" y="289983"/>
                  <a:pt x="393700" y="2794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TextBox 10"/>
          <p:cNvSpPr txBox="1"/>
          <p:nvPr/>
        </p:nvSpPr>
        <p:spPr>
          <a:xfrm>
            <a:off x="6804248" y="1052736"/>
            <a:ext cx="2088232" cy="288032"/>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dct:publisher</a:t>
            </a:r>
            <a:endParaRPr lang="en-GB" sz="1400" b="1" dirty="0" smtClean="0">
              <a:solidFill>
                <a:srgbClr val="C00000"/>
              </a:solidFill>
              <a:latin typeface="Bradley Hand ITC" pitchFamily="66" charset="0"/>
            </a:endParaRPr>
          </a:p>
        </p:txBody>
      </p:sp>
      <p:sp>
        <p:nvSpPr>
          <p:cNvPr id="12" name="Freeform 11"/>
          <p:cNvSpPr/>
          <p:nvPr/>
        </p:nvSpPr>
        <p:spPr>
          <a:xfrm>
            <a:off x="7366000" y="1295400"/>
            <a:ext cx="457200" cy="355600"/>
          </a:xfrm>
          <a:custGeom>
            <a:avLst/>
            <a:gdLst>
              <a:gd name="connsiteX0" fmla="*/ 0 w 457200"/>
              <a:gd name="connsiteY0" fmla="*/ 355600 h 355600"/>
              <a:gd name="connsiteX1" fmla="*/ 393700 w 457200"/>
              <a:gd name="connsiteY1" fmla="*/ 203200 h 355600"/>
              <a:gd name="connsiteX2" fmla="*/ 381000 w 457200"/>
              <a:gd name="connsiteY2" fmla="*/ 0 h 355600"/>
            </a:gdLst>
            <a:ahLst/>
            <a:cxnLst>
              <a:cxn ang="0">
                <a:pos x="connsiteX0" y="connsiteY0"/>
              </a:cxn>
              <a:cxn ang="0">
                <a:pos x="connsiteX1" y="connsiteY1"/>
              </a:cxn>
              <a:cxn ang="0">
                <a:pos x="connsiteX2" y="connsiteY2"/>
              </a:cxn>
            </a:cxnLst>
            <a:rect l="l" t="t" r="r" b="b"/>
            <a:pathLst>
              <a:path w="457200" h="355600">
                <a:moveTo>
                  <a:pt x="0" y="355600"/>
                </a:moveTo>
                <a:cubicBezTo>
                  <a:pt x="165100" y="309033"/>
                  <a:pt x="330200" y="262467"/>
                  <a:pt x="393700" y="203200"/>
                </a:cubicBezTo>
                <a:cubicBezTo>
                  <a:pt x="457200" y="143933"/>
                  <a:pt x="419100" y="71966"/>
                  <a:pt x="3810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3" name="TextBox 12"/>
          <p:cNvSpPr txBox="1"/>
          <p:nvPr/>
        </p:nvSpPr>
        <p:spPr>
          <a:xfrm>
            <a:off x="2123728" y="4149080"/>
            <a:ext cx="1944216" cy="288032"/>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dct:title (Distribution) </a:t>
            </a:r>
            <a:endParaRPr lang="en-GB" sz="1400" b="1" dirty="0" smtClean="0">
              <a:solidFill>
                <a:srgbClr val="C00000"/>
              </a:solidFill>
              <a:latin typeface="Bradley Hand ITC" pitchFamily="66" charset="0"/>
            </a:endParaRPr>
          </a:p>
        </p:txBody>
      </p:sp>
      <p:sp>
        <p:nvSpPr>
          <p:cNvPr id="14" name="TextBox 13"/>
          <p:cNvSpPr txBox="1"/>
          <p:nvPr/>
        </p:nvSpPr>
        <p:spPr>
          <a:xfrm>
            <a:off x="4860032" y="3356992"/>
            <a:ext cx="1224136" cy="216024"/>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Dcat:accessURL </a:t>
            </a:r>
            <a:endParaRPr lang="en-GB" sz="1400" b="1" dirty="0" smtClean="0">
              <a:solidFill>
                <a:srgbClr val="C00000"/>
              </a:solidFill>
              <a:latin typeface="Bradley Hand ITC" pitchFamily="66" charset="0"/>
            </a:endParaRPr>
          </a:p>
        </p:txBody>
      </p:sp>
      <p:sp>
        <p:nvSpPr>
          <p:cNvPr id="15" name="Freeform 14"/>
          <p:cNvSpPr/>
          <p:nvPr/>
        </p:nvSpPr>
        <p:spPr>
          <a:xfrm>
            <a:off x="5283200" y="3581400"/>
            <a:ext cx="184150" cy="304800"/>
          </a:xfrm>
          <a:custGeom>
            <a:avLst/>
            <a:gdLst>
              <a:gd name="connsiteX0" fmla="*/ 0 w 184150"/>
              <a:gd name="connsiteY0" fmla="*/ 304800 h 304800"/>
              <a:gd name="connsiteX1" fmla="*/ 165100 w 184150"/>
              <a:gd name="connsiteY1" fmla="*/ 50800 h 304800"/>
              <a:gd name="connsiteX2" fmla="*/ 114300 w 184150"/>
              <a:gd name="connsiteY2" fmla="*/ 0 h 304800"/>
            </a:gdLst>
            <a:ahLst/>
            <a:cxnLst>
              <a:cxn ang="0">
                <a:pos x="connsiteX0" y="connsiteY0"/>
              </a:cxn>
              <a:cxn ang="0">
                <a:pos x="connsiteX1" y="connsiteY1"/>
              </a:cxn>
              <a:cxn ang="0">
                <a:pos x="connsiteX2" y="connsiteY2"/>
              </a:cxn>
            </a:cxnLst>
            <a:rect l="l" t="t" r="r" b="b"/>
            <a:pathLst>
              <a:path w="184150" h="304800">
                <a:moveTo>
                  <a:pt x="0" y="304800"/>
                </a:moveTo>
                <a:cubicBezTo>
                  <a:pt x="73025" y="203200"/>
                  <a:pt x="146050" y="101600"/>
                  <a:pt x="165100" y="50800"/>
                </a:cubicBezTo>
                <a:cubicBezTo>
                  <a:pt x="184150" y="0"/>
                  <a:pt x="167217" y="0"/>
                  <a:pt x="1143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6" name="TextBox 15"/>
          <p:cNvSpPr txBox="1"/>
          <p:nvPr/>
        </p:nvSpPr>
        <p:spPr>
          <a:xfrm>
            <a:off x="1712888" y="2492896"/>
            <a:ext cx="2088232" cy="288032"/>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dct:language</a:t>
            </a:r>
            <a:endParaRPr lang="en-GB" sz="1400" b="1" dirty="0" smtClean="0">
              <a:solidFill>
                <a:srgbClr val="C00000"/>
              </a:solidFill>
              <a:latin typeface="Bradley Hand ITC" pitchFamily="66" charset="0"/>
            </a:endParaRPr>
          </a:p>
        </p:txBody>
      </p:sp>
      <p:sp>
        <p:nvSpPr>
          <p:cNvPr id="17" name="TextBox 16"/>
          <p:cNvSpPr txBox="1"/>
          <p:nvPr/>
        </p:nvSpPr>
        <p:spPr>
          <a:xfrm>
            <a:off x="7524328" y="4005064"/>
            <a:ext cx="1296144" cy="216024"/>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dcat:keyword</a:t>
            </a:r>
            <a:endParaRPr lang="en-GB" sz="1400" b="1" dirty="0" smtClean="0">
              <a:solidFill>
                <a:srgbClr val="C00000"/>
              </a:solidFill>
              <a:latin typeface="Bradley Hand ITC" pitchFamily="66" charset="0"/>
            </a:endParaRPr>
          </a:p>
        </p:txBody>
      </p:sp>
      <p:sp>
        <p:nvSpPr>
          <p:cNvPr id="18" name="Freeform 17"/>
          <p:cNvSpPr/>
          <p:nvPr/>
        </p:nvSpPr>
        <p:spPr>
          <a:xfrm>
            <a:off x="8204200" y="3340100"/>
            <a:ext cx="283633" cy="635000"/>
          </a:xfrm>
          <a:custGeom>
            <a:avLst/>
            <a:gdLst>
              <a:gd name="connsiteX0" fmla="*/ 0 w 283633"/>
              <a:gd name="connsiteY0" fmla="*/ 0 h 635000"/>
              <a:gd name="connsiteX1" fmla="*/ 279400 w 283633"/>
              <a:gd name="connsiteY1" fmla="*/ 393700 h 635000"/>
              <a:gd name="connsiteX2" fmla="*/ 25400 w 283633"/>
              <a:gd name="connsiteY2" fmla="*/ 635000 h 635000"/>
            </a:gdLst>
            <a:ahLst/>
            <a:cxnLst>
              <a:cxn ang="0">
                <a:pos x="connsiteX0" y="connsiteY0"/>
              </a:cxn>
              <a:cxn ang="0">
                <a:pos x="connsiteX1" y="connsiteY1"/>
              </a:cxn>
              <a:cxn ang="0">
                <a:pos x="connsiteX2" y="connsiteY2"/>
              </a:cxn>
            </a:cxnLst>
            <a:rect l="l" t="t" r="r" b="b"/>
            <a:pathLst>
              <a:path w="283633" h="635000">
                <a:moveTo>
                  <a:pt x="0" y="0"/>
                </a:moveTo>
                <a:cubicBezTo>
                  <a:pt x="137583" y="143933"/>
                  <a:pt x="275167" y="287867"/>
                  <a:pt x="279400" y="393700"/>
                </a:cubicBezTo>
                <a:cubicBezTo>
                  <a:pt x="283633" y="499533"/>
                  <a:pt x="67733" y="590550"/>
                  <a:pt x="25400" y="6350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0" name="TextBox 19"/>
          <p:cNvSpPr txBox="1"/>
          <p:nvPr/>
        </p:nvSpPr>
        <p:spPr>
          <a:xfrm>
            <a:off x="1331640" y="3068960"/>
            <a:ext cx="864096" cy="288032"/>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dct:license</a:t>
            </a:r>
            <a:endParaRPr lang="en-GB" sz="1400" b="1" dirty="0" smtClean="0">
              <a:solidFill>
                <a:srgbClr val="C00000"/>
              </a:solidFill>
              <a:latin typeface="Bradley Hand ITC" pitchFamily="66" charset="0"/>
            </a:endParaRPr>
          </a:p>
        </p:txBody>
      </p:sp>
      <p:sp>
        <p:nvSpPr>
          <p:cNvPr id="21" name="TextBox 20"/>
          <p:cNvSpPr txBox="1"/>
          <p:nvPr/>
        </p:nvSpPr>
        <p:spPr>
          <a:xfrm>
            <a:off x="3275856" y="4509120"/>
            <a:ext cx="2736304" cy="360040"/>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dcat:downloadURL, dct:issued, dct:format, dct: description</a:t>
            </a:r>
            <a:endParaRPr lang="en-GB" sz="1400" b="1" dirty="0" smtClean="0">
              <a:solidFill>
                <a:srgbClr val="C00000"/>
              </a:solidFill>
              <a:latin typeface="Bradley Hand ITC" pitchFamily="66" charset="0"/>
            </a:endParaRPr>
          </a:p>
        </p:txBody>
      </p:sp>
      <p:sp>
        <p:nvSpPr>
          <p:cNvPr id="23" name="Freeform 22"/>
          <p:cNvSpPr/>
          <p:nvPr/>
        </p:nvSpPr>
        <p:spPr>
          <a:xfrm>
            <a:off x="3924300" y="4292600"/>
            <a:ext cx="254000" cy="241300"/>
          </a:xfrm>
          <a:custGeom>
            <a:avLst/>
            <a:gdLst>
              <a:gd name="connsiteX0" fmla="*/ 254000 w 254000"/>
              <a:gd name="connsiteY0" fmla="*/ 0 h 241300"/>
              <a:gd name="connsiteX1" fmla="*/ 25400 w 254000"/>
              <a:gd name="connsiteY1" fmla="*/ 50800 h 241300"/>
              <a:gd name="connsiteX2" fmla="*/ 101600 w 254000"/>
              <a:gd name="connsiteY2" fmla="*/ 241300 h 241300"/>
            </a:gdLst>
            <a:ahLst/>
            <a:cxnLst>
              <a:cxn ang="0">
                <a:pos x="connsiteX0" y="connsiteY0"/>
              </a:cxn>
              <a:cxn ang="0">
                <a:pos x="connsiteX1" y="connsiteY1"/>
              </a:cxn>
              <a:cxn ang="0">
                <a:pos x="connsiteX2" y="connsiteY2"/>
              </a:cxn>
            </a:cxnLst>
            <a:rect l="l" t="t" r="r" b="b"/>
            <a:pathLst>
              <a:path w="254000" h="241300">
                <a:moveTo>
                  <a:pt x="254000" y="0"/>
                </a:moveTo>
                <a:cubicBezTo>
                  <a:pt x="152400" y="5291"/>
                  <a:pt x="50800" y="10583"/>
                  <a:pt x="25400" y="50800"/>
                </a:cubicBezTo>
                <a:cubicBezTo>
                  <a:pt x="0" y="91017"/>
                  <a:pt x="50800" y="166158"/>
                  <a:pt x="101600" y="2413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4" name="TextBox 23"/>
          <p:cNvSpPr txBox="1"/>
          <p:nvPr/>
        </p:nvSpPr>
        <p:spPr>
          <a:xfrm>
            <a:off x="2835300" y="5301208"/>
            <a:ext cx="864096" cy="288032"/>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dct:spatial</a:t>
            </a:r>
            <a:endParaRPr lang="en-GB" sz="1400" b="1" dirty="0" smtClean="0">
              <a:solidFill>
                <a:srgbClr val="C00000"/>
              </a:solidFill>
              <a:latin typeface="Bradley Hand ITC" pitchFamily="66" charset="0"/>
            </a:endParaRPr>
          </a:p>
        </p:txBody>
      </p:sp>
      <p:sp>
        <p:nvSpPr>
          <p:cNvPr id="27" name="TextBox 26"/>
          <p:cNvSpPr txBox="1"/>
          <p:nvPr/>
        </p:nvSpPr>
        <p:spPr>
          <a:xfrm>
            <a:off x="3419872" y="5733256"/>
            <a:ext cx="864096" cy="288032"/>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dct:theme</a:t>
            </a:r>
            <a:endParaRPr lang="en-GB" sz="1400" b="1" dirty="0" smtClean="0">
              <a:solidFill>
                <a:srgbClr val="C00000"/>
              </a:solidFill>
              <a:latin typeface="Bradley Hand ITC" pitchFamily="66" charset="0"/>
            </a:endParaRPr>
          </a:p>
        </p:txBody>
      </p:sp>
      <p:sp>
        <p:nvSpPr>
          <p:cNvPr id="28" name="TextBox 27"/>
          <p:cNvSpPr txBox="1"/>
          <p:nvPr/>
        </p:nvSpPr>
        <p:spPr>
          <a:xfrm>
            <a:off x="8279904" y="4437112"/>
            <a:ext cx="864096" cy="288032"/>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dct:issued</a:t>
            </a:r>
            <a:endParaRPr lang="en-GB" sz="1400" b="1" dirty="0" smtClean="0">
              <a:solidFill>
                <a:srgbClr val="C00000"/>
              </a:solidFill>
              <a:latin typeface="Bradley Hand ITC" pitchFamily="66" charset="0"/>
            </a:endParaRPr>
          </a:p>
        </p:txBody>
      </p:sp>
      <p:sp>
        <p:nvSpPr>
          <p:cNvPr id="29" name="TextBox 28"/>
          <p:cNvSpPr txBox="1"/>
          <p:nvPr/>
        </p:nvSpPr>
        <p:spPr>
          <a:xfrm>
            <a:off x="7956376" y="4919960"/>
            <a:ext cx="1008112" cy="288032"/>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dct:modified</a:t>
            </a:r>
            <a:endParaRPr lang="en-GB" sz="1400" b="1" dirty="0" smtClean="0">
              <a:solidFill>
                <a:srgbClr val="C00000"/>
              </a:solidFill>
              <a:latin typeface="Bradley Hand ITC" pitchFamily="66" charset="0"/>
            </a:endParaRPr>
          </a:p>
        </p:txBody>
      </p:sp>
      <p:sp>
        <p:nvSpPr>
          <p:cNvPr id="31" name="Freeform 30"/>
          <p:cNvSpPr/>
          <p:nvPr/>
        </p:nvSpPr>
        <p:spPr>
          <a:xfrm>
            <a:off x="8280400" y="4610100"/>
            <a:ext cx="378883" cy="112183"/>
          </a:xfrm>
          <a:custGeom>
            <a:avLst/>
            <a:gdLst>
              <a:gd name="connsiteX0" fmla="*/ 0 w 378883"/>
              <a:gd name="connsiteY0" fmla="*/ 63500 h 112183"/>
              <a:gd name="connsiteX1" fmla="*/ 317500 w 378883"/>
              <a:gd name="connsiteY1" fmla="*/ 101600 h 112183"/>
              <a:gd name="connsiteX2" fmla="*/ 368300 w 378883"/>
              <a:gd name="connsiteY2" fmla="*/ 0 h 112183"/>
            </a:gdLst>
            <a:ahLst/>
            <a:cxnLst>
              <a:cxn ang="0">
                <a:pos x="connsiteX0" y="connsiteY0"/>
              </a:cxn>
              <a:cxn ang="0">
                <a:pos x="connsiteX1" y="connsiteY1"/>
              </a:cxn>
              <a:cxn ang="0">
                <a:pos x="connsiteX2" y="connsiteY2"/>
              </a:cxn>
            </a:cxnLst>
            <a:rect l="l" t="t" r="r" b="b"/>
            <a:pathLst>
              <a:path w="378883" h="112183">
                <a:moveTo>
                  <a:pt x="0" y="63500"/>
                </a:moveTo>
                <a:cubicBezTo>
                  <a:pt x="128058" y="87841"/>
                  <a:pt x="256117" y="112183"/>
                  <a:pt x="317500" y="101600"/>
                </a:cubicBezTo>
                <a:cubicBezTo>
                  <a:pt x="378883" y="91017"/>
                  <a:pt x="373591" y="45508"/>
                  <a:pt x="3683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2" name="Freeform 31"/>
          <p:cNvSpPr/>
          <p:nvPr/>
        </p:nvSpPr>
        <p:spPr>
          <a:xfrm>
            <a:off x="8420100" y="4817533"/>
            <a:ext cx="345017" cy="84667"/>
          </a:xfrm>
          <a:custGeom>
            <a:avLst/>
            <a:gdLst>
              <a:gd name="connsiteX0" fmla="*/ 0 w 345017"/>
              <a:gd name="connsiteY0" fmla="*/ 33867 h 84667"/>
              <a:gd name="connsiteX1" fmla="*/ 292100 w 345017"/>
              <a:gd name="connsiteY1" fmla="*/ 8467 h 84667"/>
              <a:gd name="connsiteX2" fmla="*/ 317500 w 345017"/>
              <a:gd name="connsiteY2" fmla="*/ 84667 h 84667"/>
            </a:gdLst>
            <a:ahLst/>
            <a:cxnLst>
              <a:cxn ang="0">
                <a:pos x="connsiteX0" y="connsiteY0"/>
              </a:cxn>
              <a:cxn ang="0">
                <a:pos x="connsiteX1" y="connsiteY1"/>
              </a:cxn>
              <a:cxn ang="0">
                <a:pos x="connsiteX2" y="connsiteY2"/>
              </a:cxn>
            </a:cxnLst>
            <a:rect l="l" t="t" r="r" b="b"/>
            <a:pathLst>
              <a:path w="345017" h="84667">
                <a:moveTo>
                  <a:pt x="0" y="33867"/>
                </a:moveTo>
                <a:cubicBezTo>
                  <a:pt x="119591" y="16933"/>
                  <a:pt x="239183" y="0"/>
                  <a:pt x="292100" y="8467"/>
                </a:cubicBezTo>
                <a:cubicBezTo>
                  <a:pt x="345017" y="16934"/>
                  <a:pt x="331258" y="50800"/>
                  <a:pt x="317500" y="8466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3" name="TextBox 32"/>
          <p:cNvSpPr txBox="1"/>
          <p:nvPr/>
        </p:nvSpPr>
        <p:spPr>
          <a:xfrm>
            <a:off x="7055768" y="2111648"/>
            <a:ext cx="2088232" cy="288032"/>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adms:contactPoint</a:t>
            </a:r>
            <a:endParaRPr lang="en-GB" sz="1400" b="1" dirty="0" smtClean="0">
              <a:solidFill>
                <a:srgbClr val="C00000"/>
              </a:solidFill>
              <a:latin typeface="Bradley Hand ITC" pitchFamily="66" charset="0"/>
            </a:endParaRPr>
          </a:p>
        </p:txBody>
      </p:sp>
      <p:sp>
        <p:nvSpPr>
          <p:cNvPr id="34" name="Freeform 33"/>
          <p:cNvSpPr/>
          <p:nvPr/>
        </p:nvSpPr>
        <p:spPr>
          <a:xfrm>
            <a:off x="6807200" y="2311400"/>
            <a:ext cx="698500" cy="118533"/>
          </a:xfrm>
          <a:custGeom>
            <a:avLst/>
            <a:gdLst>
              <a:gd name="connsiteX0" fmla="*/ 0 w 698500"/>
              <a:gd name="connsiteY0" fmla="*/ 25400 h 118533"/>
              <a:gd name="connsiteX1" fmla="*/ 393700 w 698500"/>
              <a:gd name="connsiteY1" fmla="*/ 114300 h 118533"/>
              <a:gd name="connsiteX2" fmla="*/ 698500 w 698500"/>
              <a:gd name="connsiteY2" fmla="*/ 0 h 118533"/>
            </a:gdLst>
            <a:ahLst/>
            <a:cxnLst>
              <a:cxn ang="0">
                <a:pos x="connsiteX0" y="connsiteY0"/>
              </a:cxn>
              <a:cxn ang="0">
                <a:pos x="connsiteX1" y="connsiteY1"/>
              </a:cxn>
              <a:cxn ang="0">
                <a:pos x="connsiteX2" y="connsiteY2"/>
              </a:cxn>
            </a:cxnLst>
            <a:rect l="l" t="t" r="r" b="b"/>
            <a:pathLst>
              <a:path w="698500" h="118533">
                <a:moveTo>
                  <a:pt x="0" y="25400"/>
                </a:moveTo>
                <a:cubicBezTo>
                  <a:pt x="138641" y="71966"/>
                  <a:pt x="277283" y="118533"/>
                  <a:pt x="393700" y="114300"/>
                </a:cubicBezTo>
                <a:cubicBezTo>
                  <a:pt x="510117" y="110067"/>
                  <a:pt x="643467" y="23283"/>
                  <a:pt x="6985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5" name="TextBox 34"/>
          <p:cNvSpPr txBox="1"/>
          <p:nvPr/>
        </p:nvSpPr>
        <p:spPr>
          <a:xfrm>
            <a:off x="2839740" y="5983188"/>
            <a:ext cx="1300212" cy="254124"/>
          </a:xfrm>
          <a:prstGeom prst="rect">
            <a:avLst/>
          </a:prstGeom>
          <a:noFill/>
        </p:spPr>
        <p:txBody>
          <a:bodyPr vert="horz" wrap="square" lIns="0" tIns="0" rIns="0" bIns="0" rtlCol="0">
            <a:noAutofit/>
          </a:bodyPr>
          <a:lstStyle/>
          <a:p>
            <a:pPr indent="-274320">
              <a:spcAft>
                <a:spcPts val="900"/>
              </a:spcAft>
            </a:pPr>
            <a:r>
              <a:rPr lang="en-GB" sz="1400" b="1" dirty="0" smtClean="0">
                <a:solidFill>
                  <a:srgbClr val="C00000"/>
                </a:solidFill>
                <a:latin typeface="Bradley Hand ITC" pitchFamily="66" charset="0"/>
                <a:sym typeface="Wingdings" pitchFamily="2" charset="2"/>
              </a:rPr>
              <a:t>dct:temporal</a:t>
            </a:r>
            <a:endParaRPr lang="en-GB" sz="1400" b="1" dirty="0" smtClean="0">
              <a:solidFill>
                <a:srgbClr val="C00000"/>
              </a:solidFill>
              <a:latin typeface="Bradley Hand ITC"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What can the Open Data Interoperability Platform do? </a:t>
            </a:r>
            <a:endParaRPr lang="en-GB" dirty="0"/>
          </a:p>
        </p:txBody>
      </p:sp>
      <p:sp>
        <p:nvSpPr>
          <p:cNvPr id="6" name="Content Placeholder 5"/>
          <p:cNvSpPr>
            <a:spLocks noGrp="1"/>
          </p:cNvSpPr>
          <p:nvPr>
            <p:ph sz="quarter" idx="15"/>
          </p:nvPr>
        </p:nvSpPr>
        <p:spPr>
          <a:xfrm>
            <a:off x="533400" y="1752600"/>
            <a:ext cx="4614664" cy="4419600"/>
          </a:xfrm>
        </p:spPr>
        <p:txBody>
          <a:bodyPr/>
          <a:lstStyle/>
          <a:p>
            <a:pPr lvl="1">
              <a:buFont typeface="Arial" pitchFamily="34" charset="0"/>
              <a:buChar char="•"/>
            </a:pPr>
            <a:r>
              <a:rPr lang="en-GB" b="1" dirty="0" smtClean="0"/>
              <a:t>Harvest</a:t>
            </a:r>
            <a:r>
              <a:rPr lang="en-GB" dirty="0" smtClean="0"/>
              <a:t> metadata from an Open Data portal.</a:t>
            </a:r>
          </a:p>
          <a:p>
            <a:pPr lvl="1">
              <a:buFont typeface="Arial" pitchFamily="34" charset="0"/>
              <a:buChar char="•"/>
            </a:pPr>
            <a:r>
              <a:rPr lang="en-GB" b="1" dirty="0" smtClean="0"/>
              <a:t>Transform </a:t>
            </a:r>
            <a:r>
              <a:rPr lang="en-GB" dirty="0" smtClean="0"/>
              <a:t>the metadata to RDF.</a:t>
            </a:r>
          </a:p>
          <a:p>
            <a:pPr lvl="1">
              <a:buFont typeface="Arial" pitchFamily="34" charset="0"/>
              <a:buChar char="•"/>
            </a:pPr>
            <a:r>
              <a:rPr lang="en-GB" b="1" dirty="0" smtClean="0"/>
              <a:t>Harmonise </a:t>
            </a:r>
            <a:r>
              <a:rPr lang="en-GB" dirty="0" smtClean="0"/>
              <a:t>the RDF metadata </a:t>
            </a:r>
            <a:br>
              <a:rPr lang="en-GB" dirty="0" smtClean="0"/>
            </a:br>
            <a:r>
              <a:rPr lang="en-GB" dirty="0" smtClean="0"/>
              <a:t>produced in the previous steps with DCAT-AP.</a:t>
            </a:r>
          </a:p>
          <a:p>
            <a:pPr lvl="1">
              <a:buFont typeface="Arial" pitchFamily="34" charset="0"/>
              <a:buChar char="•"/>
            </a:pPr>
            <a:r>
              <a:rPr lang="en-GB" b="1" dirty="0" smtClean="0"/>
              <a:t>Validate </a:t>
            </a:r>
            <a:r>
              <a:rPr lang="en-GB" dirty="0" smtClean="0"/>
              <a:t>the harmonised metadata</a:t>
            </a:r>
            <a:br>
              <a:rPr lang="en-GB" dirty="0" smtClean="0"/>
            </a:br>
            <a:r>
              <a:rPr lang="en-GB" dirty="0" smtClean="0"/>
              <a:t>against the DCAT-AP.</a:t>
            </a:r>
          </a:p>
          <a:p>
            <a:pPr lvl="1">
              <a:buFont typeface="Arial" pitchFamily="34" charset="0"/>
              <a:buChar char="•"/>
            </a:pPr>
            <a:r>
              <a:rPr lang="en-GB" b="1" dirty="0" smtClean="0"/>
              <a:t>Publish</a:t>
            </a:r>
            <a:r>
              <a:rPr lang="en-GB" dirty="0" smtClean="0"/>
              <a:t> the description metadata as Linked Open Data.</a:t>
            </a:r>
          </a:p>
        </p:txBody>
      </p:sp>
      <p:sp>
        <p:nvSpPr>
          <p:cNvPr id="4" name="Slide Number Placeholder 3"/>
          <p:cNvSpPr>
            <a:spLocks noGrp="1"/>
          </p:cNvSpPr>
          <p:nvPr>
            <p:ph type="sldNum" sz="quarter" idx="18"/>
          </p:nvPr>
        </p:nvSpPr>
        <p:spPr/>
        <p:txBody>
          <a:bodyPr/>
          <a:lstStyle/>
          <a:p>
            <a:r>
              <a:rPr lang="en-GB" dirty="0" smtClean="0"/>
              <a:t>Slide </a:t>
            </a:r>
            <a:fld id="{C65BB6A6-903A-4B60-A0CF-B2137834975A}" type="slidenum">
              <a:rPr lang="en-GB" smtClean="0"/>
              <a:pPr/>
              <a:t>35</a:t>
            </a:fld>
            <a:endParaRPr lang="en-GB" dirty="0"/>
          </a:p>
        </p:txBody>
      </p:sp>
      <p:grpSp>
        <p:nvGrpSpPr>
          <p:cNvPr id="2" name="Group 89"/>
          <p:cNvGrpSpPr/>
          <p:nvPr/>
        </p:nvGrpSpPr>
        <p:grpSpPr>
          <a:xfrm>
            <a:off x="5076056" y="1700808"/>
            <a:ext cx="3745134" cy="3780064"/>
            <a:chOff x="5220072" y="2060848"/>
            <a:chExt cx="3745134" cy="3780064"/>
          </a:xfrm>
        </p:grpSpPr>
        <p:grpSp>
          <p:nvGrpSpPr>
            <p:cNvPr id="3" name="Group 88"/>
            <p:cNvGrpSpPr/>
            <p:nvPr/>
          </p:nvGrpSpPr>
          <p:grpSpPr>
            <a:xfrm>
              <a:off x="5508104" y="2060848"/>
              <a:ext cx="3457102" cy="3780064"/>
              <a:chOff x="5508104" y="2132856"/>
              <a:chExt cx="3457102" cy="3780064"/>
            </a:xfrm>
          </p:grpSpPr>
          <p:grpSp>
            <p:nvGrpSpPr>
              <p:cNvPr id="7" name="Group 16"/>
              <p:cNvGrpSpPr>
                <a:grpSpLocks/>
              </p:cNvGrpSpPr>
              <p:nvPr/>
            </p:nvGrpSpPr>
            <p:grpSpPr bwMode="auto">
              <a:xfrm>
                <a:off x="5508104" y="2132856"/>
                <a:ext cx="3457102" cy="3780064"/>
                <a:chOff x="982" y="687"/>
                <a:chExt cx="3014" cy="3295"/>
              </a:xfrm>
              <a:solidFill>
                <a:schemeClr val="bg1">
                  <a:lumMod val="75000"/>
                </a:schemeClr>
              </a:solidFill>
            </p:grpSpPr>
            <p:sp>
              <p:nvSpPr>
                <p:cNvPr id="92" name="Freeform 3"/>
                <p:cNvSpPr>
                  <a:spLocks/>
                </p:cNvSpPr>
                <p:nvPr/>
              </p:nvSpPr>
              <p:spPr bwMode="auto">
                <a:xfrm>
                  <a:off x="2921" y="2497"/>
                  <a:ext cx="1075" cy="713"/>
                </a:xfrm>
                <a:custGeom>
                  <a:avLst/>
                  <a:gdLst/>
                  <a:ahLst/>
                  <a:cxnLst>
                    <a:cxn ang="0">
                      <a:pos x="433" y="105"/>
                    </a:cxn>
                    <a:cxn ang="0">
                      <a:pos x="388" y="91"/>
                    </a:cxn>
                    <a:cxn ang="0">
                      <a:pos x="338" y="78"/>
                    </a:cxn>
                    <a:cxn ang="0">
                      <a:pos x="307" y="48"/>
                    </a:cxn>
                    <a:cxn ang="0">
                      <a:pos x="303" y="23"/>
                    </a:cxn>
                    <a:cxn ang="0">
                      <a:pos x="273" y="7"/>
                    </a:cxn>
                    <a:cxn ang="0">
                      <a:pos x="239" y="15"/>
                    </a:cxn>
                    <a:cxn ang="0">
                      <a:pos x="202" y="42"/>
                    </a:cxn>
                    <a:cxn ang="0">
                      <a:pos x="168" y="36"/>
                    </a:cxn>
                    <a:cxn ang="0">
                      <a:pos x="119" y="28"/>
                    </a:cxn>
                    <a:cxn ang="0">
                      <a:pos x="46" y="33"/>
                    </a:cxn>
                    <a:cxn ang="0">
                      <a:pos x="43" y="53"/>
                    </a:cxn>
                    <a:cxn ang="0">
                      <a:pos x="42" y="79"/>
                    </a:cxn>
                    <a:cxn ang="0">
                      <a:pos x="16" y="120"/>
                    </a:cxn>
                    <a:cxn ang="0">
                      <a:pos x="8" y="135"/>
                    </a:cxn>
                    <a:cxn ang="0">
                      <a:pos x="15" y="161"/>
                    </a:cxn>
                    <a:cxn ang="0">
                      <a:pos x="20" y="166"/>
                    </a:cxn>
                    <a:cxn ang="0">
                      <a:pos x="39" y="166"/>
                    </a:cxn>
                    <a:cxn ang="0">
                      <a:pos x="74" y="174"/>
                    </a:cxn>
                    <a:cxn ang="0">
                      <a:pos x="112" y="156"/>
                    </a:cxn>
                    <a:cxn ang="0">
                      <a:pos x="160" y="158"/>
                    </a:cxn>
                    <a:cxn ang="0">
                      <a:pos x="175" y="176"/>
                    </a:cxn>
                    <a:cxn ang="0">
                      <a:pos x="190" y="204"/>
                    </a:cxn>
                    <a:cxn ang="0">
                      <a:pos x="191" y="222"/>
                    </a:cxn>
                    <a:cxn ang="0">
                      <a:pos x="170" y="225"/>
                    </a:cxn>
                    <a:cxn ang="0">
                      <a:pos x="151" y="255"/>
                    </a:cxn>
                    <a:cxn ang="0">
                      <a:pos x="174" y="257"/>
                    </a:cxn>
                    <a:cxn ang="0">
                      <a:pos x="186" y="250"/>
                    </a:cxn>
                    <a:cxn ang="0">
                      <a:pos x="214" y="221"/>
                    </a:cxn>
                    <a:cxn ang="0">
                      <a:pos x="241" y="210"/>
                    </a:cxn>
                    <a:cxn ang="0">
                      <a:pos x="257" y="215"/>
                    </a:cxn>
                    <a:cxn ang="0">
                      <a:pos x="251" y="232"/>
                    </a:cxn>
                    <a:cxn ang="0">
                      <a:pos x="286" y="236"/>
                    </a:cxn>
                    <a:cxn ang="0">
                      <a:pos x="283" y="273"/>
                    </a:cxn>
                    <a:cxn ang="0">
                      <a:pos x="312" y="277"/>
                    </a:cxn>
                    <a:cxn ang="0">
                      <a:pos x="349" y="270"/>
                    </a:cxn>
                    <a:cxn ang="0">
                      <a:pos x="344" y="254"/>
                    </a:cxn>
                    <a:cxn ang="0">
                      <a:pos x="317" y="227"/>
                    </a:cxn>
                    <a:cxn ang="0">
                      <a:pos x="347" y="212"/>
                    </a:cxn>
                    <a:cxn ang="0">
                      <a:pos x="399" y="198"/>
                    </a:cxn>
                    <a:cxn ang="0">
                      <a:pos x="439" y="166"/>
                    </a:cxn>
                    <a:cxn ang="0">
                      <a:pos x="442" y="135"/>
                    </a:cxn>
                    <a:cxn ang="0">
                      <a:pos x="444" y="121"/>
                    </a:cxn>
                  </a:cxnLst>
                  <a:rect l="0" t="0" r="r" b="b"/>
                  <a:pathLst>
                    <a:path w="451" h="299">
                      <a:moveTo>
                        <a:pt x="445" y="109"/>
                      </a:moveTo>
                      <a:cubicBezTo>
                        <a:pt x="446" y="102"/>
                        <a:pt x="437" y="114"/>
                        <a:pt x="433" y="105"/>
                      </a:cubicBezTo>
                      <a:cubicBezTo>
                        <a:pt x="428" y="95"/>
                        <a:pt x="418" y="102"/>
                        <a:pt x="412" y="96"/>
                      </a:cubicBezTo>
                      <a:cubicBezTo>
                        <a:pt x="401" y="84"/>
                        <a:pt x="397" y="99"/>
                        <a:pt x="388" y="91"/>
                      </a:cubicBezTo>
                      <a:cubicBezTo>
                        <a:pt x="380" y="83"/>
                        <a:pt x="384" y="71"/>
                        <a:pt x="367" y="80"/>
                      </a:cubicBezTo>
                      <a:cubicBezTo>
                        <a:pt x="350" y="89"/>
                        <a:pt x="351" y="72"/>
                        <a:pt x="338" y="78"/>
                      </a:cubicBezTo>
                      <a:cubicBezTo>
                        <a:pt x="324" y="83"/>
                        <a:pt x="334" y="67"/>
                        <a:pt x="326" y="54"/>
                      </a:cubicBezTo>
                      <a:cubicBezTo>
                        <a:pt x="317" y="42"/>
                        <a:pt x="317" y="51"/>
                        <a:pt x="307" y="48"/>
                      </a:cubicBezTo>
                      <a:cubicBezTo>
                        <a:pt x="296" y="44"/>
                        <a:pt x="306" y="46"/>
                        <a:pt x="300" y="38"/>
                      </a:cubicBezTo>
                      <a:cubicBezTo>
                        <a:pt x="293" y="29"/>
                        <a:pt x="313" y="28"/>
                        <a:pt x="303" y="23"/>
                      </a:cubicBezTo>
                      <a:cubicBezTo>
                        <a:pt x="288" y="15"/>
                        <a:pt x="299" y="1"/>
                        <a:pt x="288" y="8"/>
                      </a:cubicBezTo>
                      <a:cubicBezTo>
                        <a:pt x="281" y="12"/>
                        <a:pt x="282" y="0"/>
                        <a:pt x="273" y="7"/>
                      </a:cubicBezTo>
                      <a:cubicBezTo>
                        <a:pt x="264" y="14"/>
                        <a:pt x="254" y="1"/>
                        <a:pt x="253" y="12"/>
                      </a:cubicBezTo>
                      <a:cubicBezTo>
                        <a:pt x="252" y="22"/>
                        <a:pt x="241" y="15"/>
                        <a:pt x="239" y="15"/>
                      </a:cubicBezTo>
                      <a:cubicBezTo>
                        <a:pt x="219" y="14"/>
                        <a:pt x="210" y="24"/>
                        <a:pt x="210" y="37"/>
                      </a:cubicBezTo>
                      <a:cubicBezTo>
                        <a:pt x="210" y="49"/>
                        <a:pt x="210" y="51"/>
                        <a:pt x="202" y="42"/>
                      </a:cubicBezTo>
                      <a:cubicBezTo>
                        <a:pt x="199" y="39"/>
                        <a:pt x="188" y="39"/>
                        <a:pt x="182" y="42"/>
                      </a:cubicBezTo>
                      <a:cubicBezTo>
                        <a:pt x="174" y="47"/>
                        <a:pt x="180" y="26"/>
                        <a:pt x="168" y="36"/>
                      </a:cubicBezTo>
                      <a:cubicBezTo>
                        <a:pt x="155" y="46"/>
                        <a:pt x="172" y="33"/>
                        <a:pt x="141" y="33"/>
                      </a:cubicBezTo>
                      <a:cubicBezTo>
                        <a:pt x="122" y="34"/>
                        <a:pt x="130" y="28"/>
                        <a:pt x="119" y="28"/>
                      </a:cubicBezTo>
                      <a:cubicBezTo>
                        <a:pt x="109" y="29"/>
                        <a:pt x="102" y="18"/>
                        <a:pt x="72" y="21"/>
                      </a:cubicBezTo>
                      <a:cubicBezTo>
                        <a:pt x="42" y="25"/>
                        <a:pt x="55" y="37"/>
                        <a:pt x="46" y="33"/>
                      </a:cubicBezTo>
                      <a:cubicBezTo>
                        <a:pt x="40" y="31"/>
                        <a:pt x="38" y="37"/>
                        <a:pt x="38" y="37"/>
                      </a:cubicBezTo>
                      <a:cubicBezTo>
                        <a:pt x="42" y="44"/>
                        <a:pt x="32" y="42"/>
                        <a:pt x="43" y="53"/>
                      </a:cubicBezTo>
                      <a:cubicBezTo>
                        <a:pt x="59" y="70"/>
                        <a:pt x="42" y="60"/>
                        <a:pt x="47" y="66"/>
                      </a:cubicBezTo>
                      <a:cubicBezTo>
                        <a:pt x="51" y="71"/>
                        <a:pt x="54" y="76"/>
                        <a:pt x="42" y="79"/>
                      </a:cubicBezTo>
                      <a:cubicBezTo>
                        <a:pt x="35" y="80"/>
                        <a:pt x="25" y="95"/>
                        <a:pt x="18" y="104"/>
                      </a:cubicBezTo>
                      <a:cubicBezTo>
                        <a:pt x="11" y="112"/>
                        <a:pt x="19" y="115"/>
                        <a:pt x="16" y="120"/>
                      </a:cubicBezTo>
                      <a:cubicBezTo>
                        <a:pt x="13" y="125"/>
                        <a:pt x="27" y="130"/>
                        <a:pt x="11" y="126"/>
                      </a:cubicBezTo>
                      <a:cubicBezTo>
                        <a:pt x="12" y="129"/>
                        <a:pt x="10" y="129"/>
                        <a:pt x="8" y="135"/>
                      </a:cubicBezTo>
                      <a:cubicBezTo>
                        <a:pt x="7" y="140"/>
                        <a:pt x="3" y="138"/>
                        <a:pt x="0" y="149"/>
                      </a:cubicBezTo>
                      <a:cubicBezTo>
                        <a:pt x="13" y="154"/>
                        <a:pt x="10" y="162"/>
                        <a:pt x="15" y="161"/>
                      </a:cubicBezTo>
                      <a:cubicBezTo>
                        <a:pt x="20" y="160"/>
                        <a:pt x="20" y="163"/>
                        <a:pt x="19" y="164"/>
                      </a:cubicBezTo>
                      <a:cubicBezTo>
                        <a:pt x="19" y="164"/>
                        <a:pt x="19" y="165"/>
                        <a:pt x="20" y="166"/>
                      </a:cubicBezTo>
                      <a:cubicBezTo>
                        <a:pt x="23" y="163"/>
                        <a:pt x="22" y="168"/>
                        <a:pt x="25" y="163"/>
                      </a:cubicBezTo>
                      <a:cubicBezTo>
                        <a:pt x="29" y="158"/>
                        <a:pt x="30" y="166"/>
                        <a:pt x="39" y="166"/>
                      </a:cubicBezTo>
                      <a:cubicBezTo>
                        <a:pt x="52" y="165"/>
                        <a:pt x="50" y="169"/>
                        <a:pt x="58" y="167"/>
                      </a:cubicBezTo>
                      <a:cubicBezTo>
                        <a:pt x="66" y="164"/>
                        <a:pt x="68" y="180"/>
                        <a:pt x="74" y="174"/>
                      </a:cubicBezTo>
                      <a:cubicBezTo>
                        <a:pt x="79" y="168"/>
                        <a:pt x="77" y="168"/>
                        <a:pt x="91" y="167"/>
                      </a:cubicBezTo>
                      <a:cubicBezTo>
                        <a:pt x="106" y="165"/>
                        <a:pt x="100" y="157"/>
                        <a:pt x="112" y="156"/>
                      </a:cubicBezTo>
                      <a:cubicBezTo>
                        <a:pt x="116" y="148"/>
                        <a:pt x="128" y="152"/>
                        <a:pt x="133" y="148"/>
                      </a:cubicBezTo>
                      <a:cubicBezTo>
                        <a:pt x="139" y="144"/>
                        <a:pt x="153" y="160"/>
                        <a:pt x="160" y="158"/>
                      </a:cubicBezTo>
                      <a:cubicBezTo>
                        <a:pt x="167" y="157"/>
                        <a:pt x="168" y="167"/>
                        <a:pt x="173" y="165"/>
                      </a:cubicBezTo>
                      <a:cubicBezTo>
                        <a:pt x="178" y="163"/>
                        <a:pt x="178" y="170"/>
                        <a:pt x="175" y="176"/>
                      </a:cubicBezTo>
                      <a:cubicBezTo>
                        <a:pt x="172" y="182"/>
                        <a:pt x="177" y="189"/>
                        <a:pt x="182" y="188"/>
                      </a:cubicBezTo>
                      <a:cubicBezTo>
                        <a:pt x="187" y="187"/>
                        <a:pt x="181" y="199"/>
                        <a:pt x="190" y="204"/>
                      </a:cubicBezTo>
                      <a:cubicBezTo>
                        <a:pt x="198" y="209"/>
                        <a:pt x="190" y="214"/>
                        <a:pt x="195" y="219"/>
                      </a:cubicBezTo>
                      <a:cubicBezTo>
                        <a:pt x="201" y="223"/>
                        <a:pt x="196" y="224"/>
                        <a:pt x="191" y="222"/>
                      </a:cubicBezTo>
                      <a:cubicBezTo>
                        <a:pt x="187" y="219"/>
                        <a:pt x="181" y="224"/>
                        <a:pt x="177" y="219"/>
                      </a:cubicBezTo>
                      <a:cubicBezTo>
                        <a:pt x="172" y="214"/>
                        <a:pt x="166" y="221"/>
                        <a:pt x="170" y="225"/>
                      </a:cubicBezTo>
                      <a:cubicBezTo>
                        <a:pt x="176" y="234"/>
                        <a:pt x="158" y="243"/>
                        <a:pt x="159" y="249"/>
                      </a:cubicBezTo>
                      <a:cubicBezTo>
                        <a:pt x="160" y="255"/>
                        <a:pt x="154" y="252"/>
                        <a:pt x="151" y="255"/>
                      </a:cubicBezTo>
                      <a:cubicBezTo>
                        <a:pt x="158" y="264"/>
                        <a:pt x="163" y="265"/>
                        <a:pt x="165" y="262"/>
                      </a:cubicBezTo>
                      <a:cubicBezTo>
                        <a:pt x="166" y="258"/>
                        <a:pt x="169" y="262"/>
                        <a:pt x="174" y="257"/>
                      </a:cubicBezTo>
                      <a:cubicBezTo>
                        <a:pt x="177" y="255"/>
                        <a:pt x="185" y="254"/>
                        <a:pt x="189" y="262"/>
                      </a:cubicBezTo>
                      <a:cubicBezTo>
                        <a:pt x="189" y="252"/>
                        <a:pt x="187" y="257"/>
                        <a:pt x="186" y="250"/>
                      </a:cubicBezTo>
                      <a:cubicBezTo>
                        <a:pt x="184" y="240"/>
                        <a:pt x="189" y="251"/>
                        <a:pt x="198" y="243"/>
                      </a:cubicBezTo>
                      <a:cubicBezTo>
                        <a:pt x="208" y="234"/>
                        <a:pt x="214" y="228"/>
                        <a:pt x="214" y="221"/>
                      </a:cubicBezTo>
                      <a:cubicBezTo>
                        <a:pt x="213" y="212"/>
                        <a:pt x="225" y="216"/>
                        <a:pt x="231" y="213"/>
                      </a:cubicBezTo>
                      <a:cubicBezTo>
                        <a:pt x="238" y="210"/>
                        <a:pt x="241" y="217"/>
                        <a:pt x="241" y="210"/>
                      </a:cubicBezTo>
                      <a:cubicBezTo>
                        <a:pt x="241" y="202"/>
                        <a:pt x="242" y="192"/>
                        <a:pt x="244" y="201"/>
                      </a:cubicBezTo>
                      <a:cubicBezTo>
                        <a:pt x="246" y="210"/>
                        <a:pt x="240" y="217"/>
                        <a:pt x="257" y="215"/>
                      </a:cubicBezTo>
                      <a:cubicBezTo>
                        <a:pt x="247" y="222"/>
                        <a:pt x="235" y="212"/>
                        <a:pt x="235" y="217"/>
                      </a:cubicBezTo>
                      <a:cubicBezTo>
                        <a:pt x="234" y="221"/>
                        <a:pt x="251" y="227"/>
                        <a:pt x="251" y="232"/>
                      </a:cubicBezTo>
                      <a:cubicBezTo>
                        <a:pt x="251" y="236"/>
                        <a:pt x="272" y="228"/>
                        <a:pt x="276" y="232"/>
                      </a:cubicBezTo>
                      <a:cubicBezTo>
                        <a:pt x="281" y="236"/>
                        <a:pt x="283" y="227"/>
                        <a:pt x="286" y="236"/>
                      </a:cubicBezTo>
                      <a:cubicBezTo>
                        <a:pt x="289" y="244"/>
                        <a:pt x="253" y="251"/>
                        <a:pt x="257" y="257"/>
                      </a:cubicBezTo>
                      <a:cubicBezTo>
                        <a:pt x="261" y="263"/>
                        <a:pt x="283" y="259"/>
                        <a:pt x="283" y="273"/>
                      </a:cubicBezTo>
                      <a:cubicBezTo>
                        <a:pt x="283" y="288"/>
                        <a:pt x="272" y="279"/>
                        <a:pt x="283" y="289"/>
                      </a:cubicBezTo>
                      <a:cubicBezTo>
                        <a:pt x="294" y="299"/>
                        <a:pt x="303" y="282"/>
                        <a:pt x="312" y="277"/>
                      </a:cubicBezTo>
                      <a:cubicBezTo>
                        <a:pt x="321" y="271"/>
                        <a:pt x="317" y="281"/>
                        <a:pt x="325" y="273"/>
                      </a:cubicBezTo>
                      <a:cubicBezTo>
                        <a:pt x="338" y="260"/>
                        <a:pt x="336" y="275"/>
                        <a:pt x="349" y="270"/>
                      </a:cubicBezTo>
                      <a:cubicBezTo>
                        <a:pt x="362" y="265"/>
                        <a:pt x="350" y="266"/>
                        <a:pt x="356" y="260"/>
                      </a:cubicBezTo>
                      <a:cubicBezTo>
                        <a:pt x="359" y="256"/>
                        <a:pt x="356" y="251"/>
                        <a:pt x="344" y="254"/>
                      </a:cubicBezTo>
                      <a:cubicBezTo>
                        <a:pt x="332" y="257"/>
                        <a:pt x="332" y="269"/>
                        <a:pt x="321" y="249"/>
                      </a:cubicBezTo>
                      <a:cubicBezTo>
                        <a:pt x="309" y="229"/>
                        <a:pt x="312" y="229"/>
                        <a:pt x="317" y="227"/>
                      </a:cubicBezTo>
                      <a:cubicBezTo>
                        <a:pt x="329" y="221"/>
                        <a:pt x="316" y="236"/>
                        <a:pt x="324" y="230"/>
                      </a:cubicBezTo>
                      <a:cubicBezTo>
                        <a:pt x="332" y="224"/>
                        <a:pt x="342" y="209"/>
                        <a:pt x="347" y="212"/>
                      </a:cubicBezTo>
                      <a:cubicBezTo>
                        <a:pt x="357" y="217"/>
                        <a:pt x="383" y="196"/>
                        <a:pt x="387" y="197"/>
                      </a:cubicBezTo>
                      <a:cubicBezTo>
                        <a:pt x="396" y="197"/>
                        <a:pt x="394" y="202"/>
                        <a:pt x="399" y="198"/>
                      </a:cubicBezTo>
                      <a:cubicBezTo>
                        <a:pt x="394" y="171"/>
                        <a:pt x="410" y="182"/>
                        <a:pt x="412" y="173"/>
                      </a:cubicBezTo>
                      <a:cubicBezTo>
                        <a:pt x="415" y="164"/>
                        <a:pt x="434" y="176"/>
                        <a:pt x="439" y="166"/>
                      </a:cubicBezTo>
                      <a:cubicBezTo>
                        <a:pt x="444" y="157"/>
                        <a:pt x="442" y="148"/>
                        <a:pt x="436" y="145"/>
                      </a:cubicBezTo>
                      <a:cubicBezTo>
                        <a:pt x="429" y="141"/>
                        <a:pt x="436" y="136"/>
                        <a:pt x="442" y="135"/>
                      </a:cubicBezTo>
                      <a:cubicBezTo>
                        <a:pt x="448" y="135"/>
                        <a:pt x="444" y="131"/>
                        <a:pt x="439" y="130"/>
                      </a:cubicBezTo>
                      <a:cubicBezTo>
                        <a:pt x="433" y="130"/>
                        <a:pt x="436" y="126"/>
                        <a:pt x="444" y="121"/>
                      </a:cubicBezTo>
                      <a:cubicBezTo>
                        <a:pt x="451" y="116"/>
                        <a:pt x="444" y="117"/>
                        <a:pt x="445" y="109"/>
                      </a:cubicBezTo>
                      <a:close/>
                    </a:path>
                  </a:pathLst>
                </a:custGeom>
                <a:grpFill/>
                <a:ln w="6350" cap="rnd" cmpd="sng">
                  <a:noFill/>
                  <a:prstDash val="solid"/>
                  <a:round/>
                  <a:headEnd/>
                  <a:tailEnd/>
                </a:ln>
              </p:spPr>
              <p:txBody>
                <a:bodyPr/>
                <a:lstStyle/>
                <a:p>
                  <a:pPr>
                    <a:defRPr/>
                  </a:pPr>
                  <a:endParaRPr lang="en-GB" dirty="0"/>
                </a:p>
              </p:txBody>
            </p:sp>
            <p:sp>
              <p:nvSpPr>
                <p:cNvPr id="93" name="Freeform 5"/>
                <p:cNvSpPr>
                  <a:spLocks/>
                </p:cNvSpPr>
                <p:nvPr/>
              </p:nvSpPr>
              <p:spPr bwMode="auto">
                <a:xfrm>
                  <a:off x="982" y="2232"/>
                  <a:ext cx="294" cy="367"/>
                </a:xfrm>
                <a:custGeom>
                  <a:avLst/>
                  <a:gdLst/>
                  <a:ahLst/>
                  <a:cxnLst>
                    <a:cxn ang="0">
                      <a:pos x="116" y="71"/>
                    </a:cxn>
                    <a:cxn ang="0">
                      <a:pos x="115" y="109"/>
                    </a:cxn>
                    <a:cxn ang="0">
                      <a:pos x="108" y="124"/>
                    </a:cxn>
                    <a:cxn ang="0">
                      <a:pos x="91" y="126"/>
                    </a:cxn>
                    <a:cxn ang="0">
                      <a:pos x="65" y="136"/>
                    </a:cxn>
                    <a:cxn ang="0">
                      <a:pos x="60" y="142"/>
                    </a:cxn>
                    <a:cxn ang="0">
                      <a:pos x="28" y="145"/>
                    </a:cxn>
                    <a:cxn ang="0">
                      <a:pos x="20" y="143"/>
                    </a:cxn>
                    <a:cxn ang="0">
                      <a:pos x="15" y="132"/>
                    </a:cxn>
                    <a:cxn ang="0">
                      <a:pos x="12" y="122"/>
                    </a:cxn>
                    <a:cxn ang="0">
                      <a:pos x="25" y="118"/>
                    </a:cxn>
                    <a:cxn ang="0">
                      <a:pos x="40" y="110"/>
                    </a:cxn>
                    <a:cxn ang="0">
                      <a:pos x="44" y="105"/>
                    </a:cxn>
                    <a:cxn ang="0">
                      <a:pos x="27" y="106"/>
                    </a:cxn>
                    <a:cxn ang="0">
                      <a:pos x="40" y="88"/>
                    </a:cxn>
                    <a:cxn ang="0">
                      <a:pos x="37" y="85"/>
                    </a:cxn>
                    <a:cxn ang="0">
                      <a:pos x="19" y="73"/>
                    </a:cxn>
                    <a:cxn ang="0">
                      <a:pos x="30" y="63"/>
                    </a:cxn>
                    <a:cxn ang="0">
                      <a:pos x="20" y="55"/>
                    </a:cxn>
                    <a:cxn ang="0">
                      <a:pos x="18" y="48"/>
                    </a:cxn>
                    <a:cxn ang="0">
                      <a:pos x="38" y="46"/>
                    </a:cxn>
                    <a:cxn ang="0">
                      <a:pos x="52" y="47"/>
                    </a:cxn>
                    <a:cxn ang="0">
                      <a:pos x="65" y="36"/>
                    </a:cxn>
                    <a:cxn ang="0">
                      <a:pos x="51" y="31"/>
                    </a:cxn>
                    <a:cxn ang="0">
                      <a:pos x="60" y="21"/>
                    </a:cxn>
                    <a:cxn ang="0">
                      <a:pos x="77" y="9"/>
                    </a:cxn>
                    <a:cxn ang="0">
                      <a:pos x="91" y="6"/>
                    </a:cxn>
                    <a:cxn ang="0">
                      <a:pos x="90" y="15"/>
                    </a:cxn>
                    <a:cxn ang="0">
                      <a:pos x="78" y="29"/>
                    </a:cxn>
                    <a:cxn ang="0">
                      <a:pos x="71" y="36"/>
                    </a:cxn>
                    <a:cxn ang="0">
                      <a:pos x="91" y="48"/>
                    </a:cxn>
                    <a:cxn ang="0">
                      <a:pos x="98" y="44"/>
                    </a:cxn>
                    <a:cxn ang="0">
                      <a:pos x="104" y="52"/>
                    </a:cxn>
                    <a:cxn ang="0">
                      <a:pos x="113" y="52"/>
                    </a:cxn>
                    <a:cxn ang="0">
                      <a:pos x="113" y="58"/>
                    </a:cxn>
                    <a:cxn ang="0">
                      <a:pos x="116" y="71"/>
                    </a:cxn>
                  </a:cxnLst>
                  <a:rect l="0" t="0" r="r" b="b"/>
                  <a:pathLst>
                    <a:path w="123" h="154">
                      <a:moveTo>
                        <a:pt x="116" y="71"/>
                      </a:moveTo>
                      <a:cubicBezTo>
                        <a:pt x="120" y="82"/>
                        <a:pt x="123" y="94"/>
                        <a:pt x="115" y="109"/>
                      </a:cubicBezTo>
                      <a:cubicBezTo>
                        <a:pt x="107" y="123"/>
                        <a:pt x="117" y="126"/>
                        <a:pt x="108" y="124"/>
                      </a:cubicBezTo>
                      <a:cubicBezTo>
                        <a:pt x="99" y="121"/>
                        <a:pt x="101" y="124"/>
                        <a:pt x="91" y="126"/>
                      </a:cubicBezTo>
                      <a:cubicBezTo>
                        <a:pt x="80" y="127"/>
                        <a:pt x="67" y="142"/>
                        <a:pt x="65" y="136"/>
                      </a:cubicBezTo>
                      <a:cubicBezTo>
                        <a:pt x="63" y="130"/>
                        <a:pt x="63" y="136"/>
                        <a:pt x="60" y="142"/>
                      </a:cubicBezTo>
                      <a:cubicBezTo>
                        <a:pt x="57" y="148"/>
                        <a:pt x="18" y="154"/>
                        <a:pt x="28" y="145"/>
                      </a:cubicBezTo>
                      <a:cubicBezTo>
                        <a:pt x="41" y="133"/>
                        <a:pt x="12" y="152"/>
                        <a:pt x="20" y="143"/>
                      </a:cubicBezTo>
                      <a:cubicBezTo>
                        <a:pt x="27" y="135"/>
                        <a:pt x="4" y="143"/>
                        <a:pt x="15" y="132"/>
                      </a:cubicBezTo>
                      <a:cubicBezTo>
                        <a:pt x="26" y="121"/>
                        <a:pt x="0" y="133"/>
                        <a:pt x="12" y="122"/>
                      </a:cubicBezTo>
                      <a:cubicBezTo>
                        <a:pt x="19" y="116"/>
                        <a:pt x="29" y="123"/>
                        <a:pt x="25" y="118"/>
                      </a:cubicBezTo>
                      <a:cubicBezTo>
                        <a:pt x="22" y="114"/>
                        <a:pt x="27" y="111"/>
                        <a:pt x="40" y="110"/>
                      </a:cubicBezTo>
                      <a:cubicBezTo>
                        <a:pt x="54" y="108"/>
                        <a:pt x="50" y="102"/>
                        <a:pt x="44" y="105"/>
                      </a:cubicBezTo>
                      <a:cubicBezTo>
                        <a:pt x="39" y="107"/>
                        <a:pt x="12" y="115"/>
                        <a:pt x="27" y="106"/>
                      </a:cubicBezTo>
                      <a:cubicBezTo>
                        <a:pt x="42" y="96"/>
                        <a:pt x="28" y="92"/>
                        <a:pt x="40" y="88"/>
                      </a:cubicBezTo>
                      <a:cubicBezTo>
                        <a:pt x="52" y="85"/>
                        <a:pt x="42" y="83"/>
                        <a:pt x="37" y="85"/>
                      </a:cubicBezTo>
                      <a:cubicBezTo>
                        <a:pt x="31" y="87"/>
                        <a:pt x="14" y="77"/>
                        <a:pt x="19" y="73"/>
                      </a:cubicBezTo>
                      <a:cubicBezTo>
                        <a:pt x="25" y="69"/>
                        <a:pt x="19" y="68"/>
                        <a:pt x="30" y="63"/>
                      </a:cubicBezTo>
                      <a:cubicBezTo>
                        <a:pt x="41" y="58"/>
                        <a:pt x="14" y="64"/>
                        <a:pt x="20" y="55"/>
                      </a:cubicBezTo>
                      <a:cubicBezTo>
                        <a:pt x="27" y="45"/>
                        <a:pt x="14" y="53"/>
                        <a:pt x="18" y="48"/>
                      </a:cubicBezTo>
                      <a:cubicBezTo>
                        <a:pt x="22" y="43"/>
                        <a:pt x="33" y="41"/>
                        <a:pt x="38" y="46"/>
                      </a:cubicBezTo>
                      <a:cubicBezTo>
                        <a:pt x="44" y="50"/>
                        <a:pt x="46" y="45"/>
                        <a:pt x="52" y="47"/>
                      </a:cubicBezTo>
                      <a:cubicBezTo>
                        <a:pt x="58" y="48"/>
                        <a:pt x="55" y="43"/>
                        <a:pt x="65" y="36"/>
                      </a:cubicBezTo>
                      <a:cubicBezTo>
                        <a:pt x="75" y="30"/>
                        <a:pt x="52" y="35"/>
                        <a:pt x="51" y="31"/>
                      </a:cubicBezTo>
                      <a:cubicBezTo>
                        <a:pt x="50" y="27"/>
                        <a:pt x="62" y="27"/>
                        <a:pt x="60" y="21"/>
                      </a:cubicBezTo>
                      <a:cubicBezTo>
                        <a:pt x="58" y="15"/>
                        <a:pt x="73" y="8"/>
                        <a:pt x="77" y="9"/>
                      </a:cubicBezTo>
                      <a:cubicBezTo>
                        <a:pt x="86" y="11"/>
                        <a:pt x="82" y="0"/>
                        <a:pt x="91" y="6"/>
                      </a:cubicBezTo>
                      <a:cubicBezTo>
                        <a:pt x="101" y="11"/>
                        <a:pt x="90" y="9"/>
                        <a:pt x="90" y="15"/>
                      </a:cubicBezTo>
                      <a:cubicBezTo>
                        <a:pt x="81" y="18"/>
                        <a:pt x="88" y="28"/>
                        <a:pt x="78" y="29"/>
                      </a:cubicBezTo>
                      <a:cubicBezTo>
                        <a:pt x="68" y="30"/>
                        <a:pt x="83" y="31"/>
                        <a:pt x="71" y="36"/>
                      </a:cubicBezTo>
                      <a:cubicBezTo>
                        <a:pt x="57" y="42"/>
                        <a:pt x="90" y="56"/>
                        <a:pt x="91" y="48"/>
                      </a:cubicBezTo>
                      <a:cubicBezTo>
                        <a:pt x="91" y="42"/>
                        <a:pt x="96" y="36"/>
                        <a:pt x="98" y="44"/>
                      </a:cubicBezTo>
                      <a:cubicBezTo>
                        <a:pt x="100" y="51"/>
                        <a:pt x="103" y="47"/>
                        <a:pt x="104" y="52"/>
                      </a:cubicBezTo>
                      <a:cubicBezTo>
                        <a:pt x="105" y="58"/>
                        <a:pt x="105" y="54"/>
                        <a:pt x="113" y="52"/>
                      </a:cubicBezTo>
                      <a:cubicBezTo>
                        <a:pt x="114" y="54"/>
                        <a:pt x="117" y="57"/>
                        <a:pt x="113" y="58"/>
                      </a:cubicBezTo>
                      <a:cubicBezTo>
                        <a:pt x="109" y="59"/>
                        <a:pt x="112" y="60"/>
                        <a:pt x="116" y="71"/>
                      </a:cubicBezTo>
                      <a:close/>
                    </a:path>
                  </a:pathLst>
                </a:custGeom>
                <a:grpFill/>
                <a:ln w="6350" cap="rnd" cmpd="sng">
                  <a:noFill/>
                  <a:prstDash val="solid"/>
                  <a:round/>
                  <a:headEnd/>
                  <a:tailEnd/>
                </a:ln>
              </p:spPr>
              <p:txBody>
                <a:bodyPr/>
                <a:lstStyle/>
                <a:p>
                  <a:pPr>
                    <a:defRPr/>
                  </a:pPr>
                  <a:endParaRPr lang="en-GB" dirty="0"/>
                </a:p>
              </p:txBody>
            </p:sp>
            <p:sp>
              <p:nvSpPr>
                <p:cNvPr id="94" name="Freeform 20"/>
                <p:cNvSpPr>
                  <a:spLocks/>
                </p:cNvSpPr>
                <p:nvPr/>
              </p:nvSpPr>
              <p:spPr bwMode="auto">
                <a:xfrm>
                  <a:off x="3515" y="3889"/>
                  <a:ext cx="140" cy="93"/>
                </a:xfrm>
                <a:custGeom>
                  <a:avLst/>
                  <a:gdLst/>
                  <a:ahLst/>
                  <a:cxnLst>
                    <a:cxn ang="0">
                      <a:pos x="54" y="3"/>
                    </a:cxn>
                    <a:cxn ang="0">
                      <a:pos x="26" y="13"/>
                    </a:cxn>
                    <a:cxn ang="0">
                      <a:pos x="14" y="19"/>
                    </a:cxn>
                    <a:cxn ang="0">
                      <a:pos x="4" y="22"/>
                    </a:cxn>
                    <a:cxn ang="0">
                      <a:pos x="5" y="31"/>
                    </a:cxn>
                    <a:cxn ang="0">
                      <a:pos x="14" y="36"/>
                    </a:cxn>
                    <a:cxn ang="0">
                      <a:pos x="21" y="36"/>
                    </a:cxn>
                    <a:cxn ang="0">
                      <a:pos x="35" y="28"/>
                    </a:cxn>
                    <a:cxn ang="0">
                      <a:pos x="45" y="21"/>
                    </a:cxn>
                    <a:cxn ang="0">
                      <a:pos x="51" y="9"/>
                    </a:cxn>
                    <a:cxn ang="0">
                      <a:pos x="54" y="3"/>
                    </a:cxn>
                  </a:cxnLst>
                  <a:rect l="0" t="0" r="r" b="b"/>
                  <a:pathLst>
                    <a:path w="59" h="39">
                      <a:moveTo>
                        <a:pt x="54" y="3"/>
                      </a:moveTo>
                      <a:cubicBezTo>
                        <a:pt x="50" y="6"/>
                        <a:pt x="39" y="16"/>
                        <a:pt x="26" y="13"/>
                      </a:cubicBezTo>
                      <a:cubicBezTo>
                        <a:pt x="12" y="9"/>
                        <a:pt x="22" y="20"/>
                        <a:pt x="14" y="19"/>
                      </a:cubicBezTo>
                      <a:cubicBezTo>
                        <a:pt x="7" y="17"/>
                        <a:pt x="8" y="24"/>
                        <a:pt x="4" y="22"/>
                      </a:cubicBezTo>
                      <a:cubicBezTo>
                        <a:pt x="0" y="21"/>
                        <a:pt x="2" y="23"/>
                        <a:pt x="5" y="31"/>
                      </a:cubicBezTo>
                      <a:cubicBezTo>
                        <a:pt x="5" y="34"/>
                        <a:pt x="9" y="36"/>
                        <a:pt x="14" y="36"/>
                      </a:cubicBezTo>
                      <a:cubicBezTo>
                        <a:pt x="19" y="35"/>
                        <a:pt x="21" y="39"/>
                        <a:pt x="21" y="36"/>
                      </a:cubicBezTo>
                      <a:cubicBezTo>
                        <a:pt x="22" y="33"/>
                        <a:pt x="32" y="35"/>
                        <a:pt x="35" y="28"/>
                      </a:cubicBezTo>
                      <a:cubicBezTo>
                        <a:pt x="39" y="22"/>
                        <a:pt x="51" y="27"/>
                        <a:pt x="45" y="21"/>
                      </a:cubicBezTo>
                      <a:cubicBezTo>
                        <a:pt x="40" y="16"/>
                        <a:pt x="44" y="15"/>
                        <a:pt x="51" y="9"/>
                      </a:cubicBezTo>
                      <a:cubicBezTo>
                        <a:pt x="59" y="2"/>
                        <a:pt x="58" y="0"/>
                        <a:pt x="54" y="3"/>
                      </a:cubicBezTo>
                      <a:close/>
                    </a:path>
                  </a:pathLst>
                </a:custGeom>
                <a:grpFill/>
                <a:ln w="6350" cap="rnd" cmpd="sng">
                  <a:noFill/>
                  <a:prstDash val="solid"/>
                  <a:round/>
                  <a:headEnd/>
                  <a:tailEnd/>
                </a:ln>
              </p:spPr>
              <p:txBody>
                <a:bodyPr/>
                <a:lstStyle/>
                <a:p>
                  <a:pPr>
                    <a:defRPr/>
                  </a:pPr>
                  <a:endParaRPr lang="en-GB" dirty="0"/>
                </a:p>
              </p:txBody>
            </p:sp>
            <p:sp>
              <p:nvSpPr>
                <p:cNvPr id="95" name="Freeform 21"/>
                <p:cNvSpPr>
                  <a:spLocks/>
                </p:cNvSpPr>
                <p:nvPr/>
              </p:nvSpPr>
              <p:spPr bwMode="auto">
                <a:xfrm>
                  <a:off x="2461" y="3865"/>
                  <a:ext cx="19" cy="22"/>
                </a:xfrm>
                <a:custGeom>
                  <a:avLst/>
                  <a:gdLst/>
                  <a:ahLst/>
                  <a:cxnLst>
                    <a:cxn ang="0">
                      <a:pos x="2" y="2"/>
                    </a:cxn>
                    <a:cxn ang="0">
                      <a:pos x="6" y="8"/>
                    </a:cxn>
                    <a:cxn ang="0">
                      <a:pos x="2" y="2"/>
                    </a:cxn>
                  </a:cxnLst>
                  <a:rect l="0" t="0" r="r" b="b"/>
                  <a:pathLst>
                    <a:path w="8" h="9">
                      <a:moveTo>
                        <a:pt x="2" y="2"/>
                      </a:moveTo>
                      <a:cubicBezTo>
                        <a:pt x="0" y="3"/>
                        <a:pt x="4" y="9"/>
                        <a:pt x="6" y="8"/>
                      </a:cubicBezTo>
                      <a:cubicBezTo>
                        <a:pt x="8" y="6"/>
                        <a:pt x="4" y="0"/>
                        <a:pt x="2" y="2"/>
                      </a:cubicBezTo>
                      <a:close/>
                    </a:path>
                  </a:pathLst>
                </a:custGeom>
                <a:grpFill/>
                <a:ln w="6350" cap="rnd" cmpd="sng">
                  <a:noFill/>
                  <a:prstDash val="solid"/>
                  <a:round/>
                  <a:headEnd/>
                  <a:tailEnd/>
                </a:ln>
              </p:spPr>
              <p:txBody>
                <a:bodyPr/>
                <a:lstStyle/>
                <a:p>
                  <a:pPr>
                    <a:defRPr/>
                  </a:pPr>
                  <a:endParaRPr lang="en-GB" dirty="0"/>
                </a:p>
              </p:txBody>
            </p:sp>
            <p:sp>
              <p:nvSpPr>
                <p:cNvPr id="96" name="Freeform 29"/>
                <p:cNvSpPr>
                  <a:spLocks/>
                </p:cNvSpPr>
                <p:nvPr/>
              </p:nvSpPr>
              <p:spPr bwMode="auto">
                <a:xfrm>
                  <a:off x="3188" y="2840"/>
                  <a:ext cx="212" cy="265"/>
                </a:xfrm>
                <a:custGeom>
                  <a:avLst/>
                  <a:gdLst/>
                  <a:ahLst/>
                  <a:cxnLst>
                    <a:cxn ang="0">
                      <a:pos x="83" y="75"/>
                    </a:cxn>
                    <a:cxn ang="0">
                      <a:pos x="78" y="60"/>
                    </a:cxn>
                    <a:cxn ang="0">
                      <a:pos x="70" y="44"/>
                    </a:cxn>
                    <a:cxn ang="0">
                      <a:pos x="63" y="32"/>
                    </a:cxn>
                    <a:cxn ang="0">
                      <a:pos x="61" y="21"/>
                    </a:cxn>
                    <a:cxn ang="0">
                      <a:pos x="48" y="14"/>
                    </a:cxn>
                    <a:cxn ang="0">
                      <a:pos x="21" y="4"/>
                    </a:cxn>
                    <a:cxn ang="0">
                      <a:pos x="0" y="12"/>
                    </a:cxn>
                    <a:cxn ang="0">
                      <a:pos x="23" y="39"/>
                    </a:cxn>
                    <a:cxn ang="0">
                      <a:pos x="35" y="58"/>
                    </a:cxn>
                    <a:cxn ang="0">
                      <a:pos x="37" y="95"/>
                    </a:cxn>
                    <a:cxn ang="0">
                      <a:pos x="39" y="111"/>
                    </a:cxn>
                    <a:cxn ang="0">
                      <a:pos x="47" y="105"/>
                    </a:cxn>
                    <a:cxn ang="0">
                      <a:pos x="58" y="81"/>
                    </a:cxn>
                    <a:cxn ang="0">
                      <a:pos x="65" y="75"/>
                    </a:cxn>
                    <a:cxn ang="0">
                      <a:pos x="79" y="78"/>
                    </a:cxn>
                    <a:cxn ang="0">
                      <a:pos x="83" y="75"/>
                    </a:cxn>
                  </a:cxnLst>
                  <a:rect l="0" t="0" r="r" b="b"/>
                  <a:pathLst>
                    <a:path w="89" h="111">
                      <a:moveTo>
                        <a:pt x="83" y="75"/>
                      </a:moveTo>
                      <a:cubicBezTo>
                        <a:pt x="78" y="70"/>
                        <a:pt x="86" y="65"/>
                        <a:pt x="78" y="60"/>
                      </a:cubicBezTo>
                      <a:cubicBezTo>
                        <a:pt x="69" y="55"/>
                        <a:pt x="75" y="43"/>
                        <a:pt x="70" y="44"/>
                      </a:cubicBezTo>
                      <a:cubicBezTo>
                        <a:pt x="65" y="45"/>
                        <a:pt x="60" y="38"/>
                        <a:pt x="63" y="32"/>
                      </a:cubicBezTo>
                      <a:cubicBezTo>
                        <a:pt x="66" y="26"/>
                        <a:pt x="66" y="19"/>
                        <a:pt x="61" y="21"/>
                      </a:cubicBezTo>
                      <a:cubicBezTo>
                        <a:pt x="56" y="23"/>
                        <a:pt x="55" y="13"/>
                        <a:pt x="48" y="14"/>
                      </a:cubicBezTo>
                      <a:cubicBezTo>
                        <a:pt x="41" y="16"/>
                        <a:pt x="27" y="0"/>
                        <a:pt x="21" y="4"/>
                      </a:cubicBezTo>
                      <a:cubicBezTo>
                        <a:pt x="16" y="8"/>
                        <a:pt x="4" y="4"/>
                        <a:pt x="0" y="12"/>
                      </a:cubicBezTo>
                      <a:cubicBezTo>
                        <a:pt x="13" y="7"/>
                        <a:pt x="16" y="36"/>
                        <a:pt x="23" y="39"/>
                      </a:cubicBezTo>
                      <a:cubicBezTo>
                        <a:pt x="26" y="42"/>
                        <a:pt x="20" y="41"/>
                        <a:pt x="35" y="58"/>
                      </a:cubicBezTo>
                      <a:cubicBezTo>
                        <a:pt x="47" y="70"/>
                        <a:pt x="34" y="84"/>
                        <a:pt x="37" y="95"/>
                      </a:cubicBezTo>
                      <a:cubicBezTo>
                        <a:pt x="40" y="107"/>
                        <a:pt x="34" y="105"/>
                        <a:pt x="39" y="111"/>
                      </a:cubicBezTo>
                      <a:cubicBezTo>
                        <a:pt x="42" y="108"/>
                        <a:pt x="48" y="111"/>
                        <a:pt x="47" y="105"/>
                      </a:cubicBezTo>
                      <a:cubicBezTo>
                        <a:pt x="46" y="99"/>
                        <a:pt x="64" y="90"/>
                        <a:pt x="58" y="81"/>
                      </a:cubicBezTo>
                      <a:cubicBezTo>
                        <a:pt x="54" y="77"/>
                        <a:pt x="60" y="70"/>
                        <a:pt x="65" y="75"/>
                      </a:cubicBezTo>
                      <a:cubicBezTo>
                        <a:pt x="69" y="80"/>
                        <a:pt x="75" y="75"/>
                        <a:pt x="79" y="78"/>
                      </a:cubicBezTo>
                      <a:cubicBezTo>
                        <a:pt x="84" y="80"/>
                        <a:pt x="89" y="79"/>
                        <a:pt x="83" y="75"/>
                      </a:cubicBezTo>
                      <a:close/>
                    </a:path>
                  </a:pathLst>
                </a:custGeom>
                <a:grpFill/>
                <a:ln w="6350" cap="rnd" cmpd="sng">
                  <a:noFill/>
                  <a:prstDash val="solid"/>
                  <a:round/>
                  <a:headEnd/>
                  <a:tailEnd/>
                </a:ln>
              </p:spPr>
              <p:txBody>
                <a:bodyPr/>
                <a:lstStyle/>
                <a:p>
                  <a:pPr>
                    <a:defRPr/>
                  </a:pPr>
                  <a:endParaRPr lang="en-GB" dirty="0"/>
                </a:p>
              </p:txBody>
            </p:sp>
            <p:sp>
              <p:nvSpPr>
                <p:cNvPr id="97" name="Freeform 30"/>
                <p:cNvSpPr>
                  <a:spLocks/>
                </p:cNvSpPr>
                <p:nvPr/>
              </p:nvSpPr>
              <p:spPr bwMode="auto">
                <a:xfrm>
                  <a:off x="2814" y="2857"/>
                  <a:ext cx="558" cy="410"/>
                </a:xfrm>
                <a:custGeom>
                  <a:avLst/>
                  <a:gdLst/>
                  <a:ahLst/>
                  <a:cxnLst>
                    <a:cxn ang="0">
                      <a:pos x="219" y="106"/>
                    </a:cxn>
                    <a:cxn ang="0">
                      <a:pos x="210" y="111"/>
                    </a:cxn>
                    <a:cxn ang="0">
                      <a:pos x="196" y="104"/>
                    </a:cxn>
                    <a:cxn ang="0">
                      <a:pos x="194" y="88"/>
                    </a:cxn>
                    <a:cxn ang="0">
                      <a:pos x="192" y="51"/>
                    </a:cxn>
                    <a:cxn ang="0">
                      <a:pos x="180" y="32"/>
                    </a:cxn>
                    <a:cxn ang="0">
                      <a:pos x="157" y="5"/>
                    </a:cxn>
                    <a:cxn ang="0">
                      <a:pos x="136" y="16"/>
                    </a:cxn>
                    <a:cxn ang="0">
                      <a:pos x="119" y="23"/>
                    </a:cxn>
                    <a:cxn ang="0">
                      <a:pos x="103" y="16"/>
                    </a:cxn>
                    <a:cxn ang="0">
                      <a:pos x="84" y="15"/>
                    </a:cxn>
                    <a:cxn ang="0">
                      <a:pos x="70" y="12"/>
                    </a:cxn>
                    <a:cxn ang="0">
                      <a:pos x="65" y="15"/>
                    </a:cxn>
                    <a:cxn ang="0">
                      <a:pos x="48" y="25"/>
                    </a:cxn>
                    <a:cxn ang="0">
                      <a:pos x="39" y="41"/>
                    </a:cxn>
                    <a:cxn ang="0">
                      <a:pos x="33" y="54"/>
                    </a:cxn>
                    <a:cxn ang="0">
                      <a:pos x="19" y="76"/>
                    </a:cxn>
                    <a:cxn ang="0">
                      <a:pos x="13" y="75"/>
                    </a:cxn>
                    <a:cxn ang="0">
                      <a:pos x="11" y="78"/>
                    </a:cxn>
                    <a:cxn ang="0">
                      <a:pos x="0" y="80"/>
                    </a:cxn>
                    <a:cxn ang="0">
                      <a:pos x="13" y="97"/>
                    </a:cxn>
                    <a:cxn ang="0">
                      <a:pos x="30" y="117"/>
                    </a:cxn>
                    <a:cxn ang="0">
                      <a:pos x="44" y="135"/>
                    </a:cxn>
                    <a:cxn ang="0">
                      <a:pos x="55" y="130"/>
                    </a:cxn>
                    <a:cxn ang="0">
                      <a:pos x="60" y="146"/>
                    </a:cxn>
                    <a:cxn ang="0">
                      <a:pos x="64" y="160"/>
                    </a:cxn>
                    <a:cxn ang="0">
                      <a:pos x="86" y="162"/>
                    </a:cxn>
                    <a:cxn ang="0">
                      <a:pos x="109" y="162"/>
                    </a:cxn>
                    <a:cxn ang="0">
                      <a:pos x="138" y="162"/>
                    </a:cxn>
                    <a:cxn ang="0">
                      <a:pos x="174" y="152"/>
                    </a:cxn>
                    <a:cxn ang="0">
                      <a:pos x="191" y="158"/>
                    </a:cxn>
                    <a:cxn ang="0">
                      <a:pos x="205" y="163"/>
                    </a:cxn>
                    <a:cxn ang="0">
                      <a:pos x="226" y="126"/>
                    </a:cxn>
                    <a:cxn ang="0">
                      <a:pos x="234" y="111"/>
                    </a:cxn>
                    <a:cxn ang="0">
                      <a:pos x="219" y="106"/>
                    </a:cxn>
                  </a:cxnLst>
                  <a:rect l="0" t="0" r="r" b="b"/>
                  <a:pathLst>
                    <a:path w="234" h="172">
                      <a:moveTo>
                        <a:pt x="219" y="106"/>
                      </a:moveTo>
                      <a:cubicBezTo>
                        <a:pt x="214" y="111"/>
                        <a:pt x="211" y="107"/>
                        <a:pt x="210" y="111"/>
                      </a:cubicBezTo>
                      <a:cubicBezTo>
                        <a:pt x="208" y="114"/>
                        <a:pt x="203" y="113"/>
                        <a:pt x="196" y="104"/>
                      </a:cubicBezTo>
                      <a:cubicBezTo>
                        <a:pt x="191" y="98"/>
                        <a:pt x="197" y="100"/>
                        <a:pt x="194" y="88"/>
                      </a:cubicBezTo>
                      <a:cubicBezTo>
                        <a:pt x="191" y="77"/>
                        <a:pt x="204" y="63"/>
                        <a:pt x="192" y="51"/>
                      </a:cubicBezTo>
                      <a:cubicBezTo>
                        <a:pt x="177" y="34"/>
                        <a:pt x="183" y="35"/>
                        <a:pt x="180" y="32"/>
                      </a:cubicBezTo>
                      <a:cubicBezTo>
                        <a:pt x="173" y="29"/>
                        <a:pt x="170" y="0"/>
                        <a:pt x="157" y="5"/>
                      </a:cubicBezTo>
                      <a:cubicBezTo>
                        <a:pt x="145" y="6"/>
                        <a:pt x="151" y="14"/>
                        <a:pt x="136" y="16"/>
                      </a:cubicBezTo>
                      <a:cubicBezTo>
                        <a:pt x="122" y="17"/>
                        <a:pt x="124" y="17"/>
                        <a:pt x="119" y="23"/>
                      </a:cubicBezTo>
                      <a:cubicBezTo>
                        <a:pt x="113" y="29"/>
                        <a:pt x="111" y="13"/>
                        <a:pt x="103" y="16"/>
                      </a:cubicBezTo>
                      <a:cubicBezTo>
                        <a:pt x="95" y="18"/>
                        <a:pt x="97" y="14"/>
                        <a:pt x="84" y="15"/>
                      </a:cubicBezTo>
                      <a:cubicBezTo>
                        <a:pt x="75" y="15"/>
                        <a:pt x="74" y="7"/>
                        <a:pt x="70" y="12"/>
                      </a:cubicBezTo>
                      <a:cubicBezTo>
                        <a:pt x="67" y="17"/>
                        <a:pt x="68" y="12"/>
                        <a:pt x="65" y="15"/>
                      </a:cubicBezTo>
                      <a:cubicBezTo>
                        <a:pt x="55" y="28"/>
                        <a:pt x="54" y="17"/>
                        <a:pt x="48" y="25"/>
                      </a:cubicBezTo>
                      <a:cubicBezTo>
                        <a:pt x="42" y="31"/>
                        <a:pt x="48" y="31"/>
                        <a:pt x="39" y="41"/>
                      </a:cubicBezTo>
                      <a:cubicBezTo>
                        <a:pt x="31" y="49"/>
                        <a:pt x="37" y="46"/>
                        <a:pt x="33" y="54"/>
                      </a:cubicBezTo>
                      <a:cubicBezTo>
                        <a:pt x="29" y="61"/>
                        <a:pt x="22" y="76"/>
                        <a:pt x="19" y="76"/>
                      </a:cubicBezTo>
                      <a:cubicBezTo>
                        <a:pt x="17" y="77"/>
                        <a:pt x="16" y="74"/>
                        <a:pt x="13" y="75"/>
                      </a:cubicBezTo>
                      <a:cubicBezTo>
                        <a:pt x="9" y="76"/>
                        <a:pt x="15" y="77"/>
                        <a:pt x="11" y="78"/>
                      </a:cubicBezTo>
                      <a:cubicBezTo>
                        <a:pt x="6" y="79"/>
                        <a:pt x="1" y="79"/>
                        <a:pt x="0" y="80"/>
                      </a:cubicBezTo>
                      <a:cubicBezTo>
                        <a:pt x="6" y="90"/>
                        <a:pt x="14" y="90"/>
                        <a:pt x="13" y="97"/>
                      </a:cubicBezTo>
                      <a:cubicBezTo>
                        <a:pt x="10" y="112"/>
                        <a:pt x="36" y="108"/>
                        <a:pt x="30" y="117"/>
                      </a:cubicBezTo>
                      <a:cubicBezTo>
                        <a:pt x="26" y="122"/>
                        <a:pt x="31" y="132"/>
                        <a:pt x="44" y="135"/>
                      </a:cubicBezTo>
                      <a:cubicBezTo>
                        <a:pt x="54" y="138"/>
                        <a:pt x="49" y="127"/>
                        <a:pt x="55" y="130"/>
                      </a:cubicBezTo>
                      <a:cubicBezTo>
                        <a:pt x="74" y="140"/>
                        <a:pt x="45" y="132"/>
                        <a:pt x="60" y="146"/>
                      </a:cubicBezTo>
                      <a:cubicBezTo>
                        <a:pt x="79" y="154"/>
                        <a:pt x="58" y="155"/>
                        <a:pt x="64" y="160"/>
                      </a:cubicBezTo>
                      <a:cubicBezTo>
                        <a:pt x="71" y="165"/>
                        <a:pt x="74" y="155"/>
                        <a:pt x="86" y="162"/>
                      </a:cubicBezTo>
                      <a:cubicBezTo>
                        <a:pt x="97" y="169"/>
                        <a:pt x="100" y="161"/>
                        <a:pt x="109" y="162"/>
                      </a:cubicBezTo>
                      <a:cubicBezTo>
                        <a:pt x="118" y="163"/>
                        <a:pt x="126" y="172"/>
                        <a:pt x="138" y="162"/>
                      </a:cubicBezTo>
                      <a:cubicBezTo>
                        <a:pt x="147" y="154"/>
                        <a:pt x="167" y="145"/>
                        <a:pt x="174" y="152"/>
                      </a:cubicBezTo>
                      <a:cubicBezTo>
                        <a:pt x="179" y="158"/>
                        <a:pt x="184" y="148"/>
                        <a:pt x="191" y="158"/>
                      </a:cubicBezTo>
                      <a:cubicBezTo>
                        <a:pt x="195" y="164"/>
                        <a:pt x="200" y="162"/>
                        <a:pt x="205" y="163"/>
                      </a:cubicBezTo>
                      <a:cubicBezTo>
                        <a:pt x="206" y="139"/>
                        <a:pt x="213" y="129"/>
                        <a:pt x="226" y="126"/>
                      </a:cubicBezTo>
                      <a:cubicBezTo>
                        <a:pt x="233" y="124"/>
                        <a:pt x="233" y="118"/>
                        <a:pt x="234" y="111"/>
                      </a:cubicBezTo>
                      <a:cubicBezTo>
                        <a:pt x="230" y="103"/>
                        <a:pt x="222" y="104"/>
                        <a:pt x="219" y="106"/>
                      </a:cubicBezTo>
                      <a:close/>
                    </a:path>
                  </a:pathLst>
                </a:custGeom>
                <a:grpFill/>
                <a:ln w="6350" cap="rnd" cmpd="sng">
                  <a:noFill/>
                  <a:prstDash val="solid"/>
                  <a:round/>
                  <a:headEnd/>
                  <a:tailEnd/>
                </a:ln>
              </p:spPr>
              <p:txBody>
                <a:bodyPr/>
                <a:lstStyle/>
                <a:p>
                  <a:pPr>
                    <a:defRPr/>
                  </a:pPr>
                  <a:endParaRPr lang="en-GB" dirty="0"/>
                </a:p>
              </p:txBody>
            </p:sp>
            <p:sp>
              <p:nvSpPr>
                <p:cNvPr id="98" name="Freeform 31"/>
                <p:cNvSpPr>
                  <a:spLocks/>
                </p:cNvSpPr>
                <p:nvPr/>
              </p:nvSpPr>
              <p:spPr bwMode="auto">
                <a:xfrm>
                  <a:off x="3155" y="3372"/>
                  <a:ext cx="183" cy="179"/>
                </a:xfrm>
                <a:custGeom>
                  <a:avLst/>
                  <a:gdLst/>
                  <a:ahLst/>
                  <a:cxnLst>
                    <a:cxn ang="0">
                      <a:pos x="61" y="28"/>
                    </a:cxn>
                    <a:cxn ang="0">
                      <a:pos x="49" y="8"/>
                    </a:cxn>
                    <a:cxn ang="0">
                      <a:pos x="39" y="10"/>
                    </a:cxn>
                    <a:cxn ang="0">
                      <a:pos x="24" y="6"/>
                    </a:cxn>
                    <a:cxn ang="0">
                      <a:pos x="13" y="10"/>
                    </a:cxn>
                    <a:cxn ang="0">
                      <a:pos x="7" y="17"/>
                    </a:cxn>
                    <a:cxn ang="0">
                      <a:pos x="10" y="32"/>
                    </a:cxn>
                    <a:cxn ang="0">
                      <a:pos x="0" y="50"/>
                    </a:cxn>
                    <a:cxn ang="0">
                      <a:pos x="17" y="55"/>
                    </a:cxn>
                    <a:cxn ang="0">
                      <a:pos x="4" y="67"/>
                    </a:cxn>
                    <a:cxn ang="0">
                      <a:pos x="14" y="61"/>
                    </a:cxn>
                    <a:cxn ang="0">
                      <a:pos x="34" y="47"/>
                    </a:cxn>
                    <a:cxn ang="0">
                      <a:pos x="49" y="41"/>
                    </a:cxn>
                    <a:cxn ang="0">
                      <a:pos x="71" y="39"/>
                    </a:cxn>
                    <a:cxn ang="0">
                      <a:pos x="61" y="28"/>
                    </a:cxn>
                  </a:cxnLst>
                  <a:rect l="0" t="0" r="r" b="b"/>
                  <a:pathLst>
                    <a:path w="77" h="75">
                      <a:moveTo>
                        <a:pt x="61" y="28"/>
                      </a:moveTo>
                      <a:cubicBezTo>
                        <a:pt x="49" y="21"/>
                        <a:pt x="48" y="17"/>
                        <a:pt x="49" y="8"/>
                      </a:cubicBezTo>
                      <a:cubicBezTo>
                        <a:pt x="43" y="8"/>
                        <a:pt x="45" y="10"/>
                        <a:pt x="39" y="10"/>
                      </a:cubicBezTo>
                      <a:cubicBezTo>
                        <a:pt x="34" y="10"/>
                        <a:pt x="31" y="0"/>
                        <a:pt x="24" y="6"/>
                      </a:cubicBezTo>
                      <a:cubicBezTo>
                        <a:pt x="18" y="13"/>
                        <a:pt x="15" y="2"/>
                        <a:pt x="13" y="10"/>
                      </a:cubicBezTo>
                      <a:cubicBezTo>
                        <a:pt x="12" y="17"/>
                        <a:pt x="8" y="10"/>
                        <a:pt x="7" y="17"/>
                      </a:cubicBezTo>
                      <a:cubicBezTo>
                        <a:pt x="16" y="22"/>
                        <a:pt x="17" y="29"/>
                        <a:pt x="10" y="32"/>
                      </a:cubicBezTo>
                      <a:cubicBezTo>
                        <a:pt x="3" y="35"/>
                        <a:pt x="8" y="45"/>
                        <a:pt x="0" y="50"/>
                      </a:cubicBezTo>
                      <a:cubicBezTo>
                        <a:pt x="0" y="62"/>
                        <a:pt x="27" y="49"/>
                        <a:pt x="17" y="55"/>
                      </a:cubicBezTo>
                      <a:cubicBezTo>
                        <a:pt x="8" y="61"/>
                        <a:pt x="4" y="60"/>
                        <a:pt x="4" y="67"/>
                      </a:cubicBezTo>
                      <a:cubicBezTo>
                        <a:pt x="3" y="75"/>
                        <a:pt x="7" y="67"/>
                        <a:pt x="14" y="61"/>
                      </a:cubicBezTo>
                      <a:cubicBezTo>
                        <a:pt x="25" y="51"/>
                        <a:pt x="28" y="57"/>
                        <a:pt x="34" y="47"/>
                      </a:cubicBezTo>
                      <a:cubicBezTo>
                        <a:pt x="42" y="31"/>
                        <a:pt x="41" y="47"/>
                        <a:pt x="49" y="41"/>
                      </a:cubicBezTo>
                      <a:cubicBezTo>
                        <a:pt x="56" y="35"/>
                        <a:pt x="66" y="48"/>
                        <a:pt x="71" y="39"/>
                      </a:cubicBezTo>
                      <a:cubicBezTo>
                        <a:pt x="77" y="30"/>
                        <a:pt x="73" y="35"/>
                        <a:pt x="61" y="28"/>
                      </a:cubicBezTo>
                      <a:close/>
                    </a:path>
                  </a:pathLst>
                </a:custGeom>
                <a:grpFill/>
                <a:ln w="6350" cap="rnd" cmpd="sng">
                  <a:noFill/>
                  <a:prstDash val="solid"/>
                  <a:round/>
                  <a:headEnd/>
                  <a:tailEnd/>
                </a:ln>
              </p:spPr>
              <p:txBody>
                <a:bodyPr/>
                <a:lstStyle/>
                <a:p>
                  <a:pPr>
                    <a:defRPr/>
                  </a:pPr>
                  <a:endParaRPr lang="en-GB" dirty="0"/>
                </a:p>
              </p:txBody>
            </p:sp>
            <p:sp>
              <p:nvSpPr>
                <p:cNvPr id="99" name="Freeform 32"/>
                <p:cNvSpPr>
                  <a:spLocks/>
                </p:cNvSpPr>
                <p:nvPr/>
              </p:nvSpPr>
              <p:spPr bwMode="auto">
                <a:xfrm>
                  <a:off x="3000" y="1839"/>
                  <a:ext cx="290" cy="214"/>
                </a:xfrm>
                <a:custGeom>
                  <a:avLst/>
                  <a:gdLst/>
                  <a:ahLst/>
                  <a:cxnLst>
                    <a:cxn ang="0">
                      <a:pos x="114" y="10"/>
                    </a:cxn>
                    <a:cxn ang="0">
                      <a:pos x="108" y="24"/>
                    </a:cxn>
                    <a:cxn ang="0">
                      <a:pos x="100" y="45"/>
                    </a:cxn>
                    <a:cxn ang="0">
                      <a:pos x="103" y="65"/>
                    </a:cxn>
                    <a:cxn ang="0">
                      <a:pos x="98" y="85"/>
                    </a:cxn>
                    <a:cxn ang="0">
                      <a:pos x="82" y="85"/>
                    </a:cxn>
                    <a:cxn ang="0">
                      <a:pos x="63" y="74"/>
                    </a:cxn>
                    <a:cxn ang="0">
                      <a:pos x="45" y="65"/>
                    </a:cxn>
                    <a:cxn ang="0">
                      <a:pos x="22" y="73"/>
                    </a:cxn>
                    <a:cxn ang="0">
                      <a:pos x="21" y="55"/>
                    </a:cxn>
                    <a:cxn ang="0">
                      <a:pos x="4" y="46"/>
                    </a:cxn>
                    <a:cxn ang="0">
                      <a:pos x="2" y="26"/>
                    </a:cxn>
                    <a:cxn ang="0">
                      <a:pos x="16" y="15"/>
                    </a:cxn>
                    <a:cxn ang="0">
                      <a:pos x="43" y="9"/>
                    </a:cxn>
                    <a:cxn ang="0">
                      <a:pos x="58" y="4"/>
                    </a:cxn>
                    <a:cxn ang="0">
                      <a:pos x="87" y="10"/>
                    </a:cxn>
                    <a:cxn ang="0">
                      <a:pos x="114" y="10"/>
                    </a:cxn>
                  </a:cxnLst>
                  <a:rect l="0" t="0" r="r" b="b"/>
                  <a:pathLst>
                    <a:path w="122" h="90">
                      <a:moveTo>
                        <a:pt x="114" y="10"/>
                      </a:moveTo>
                      <a:cubicBezTo>
                        <a:pt x="122" y="19"/>
                        <a:pt x="108" y="12"/>
                        <a:pt x="108" y="24"/>
                      </a:cubicBezTo>
                      <a:cubicBezTo>
                        <a:pt x="107" y="36"/>
                        <a:pt x="93" y="29"/>
                        <a:pt x="100" y="45"/>
                      </a:cubicBezTo>
                      <a:cubicBezTo>
                        <a:pt x="108" y="61"/>
                        <a:pt x="93" y="50"/>
                        <a:pt x="103" y="65"/>
                      </a:cubicBezTo>
                      <a:cubicBezTo>
                        <a:pt x="114" y="80"/>
                        <a:pt x="102" y="68"/>
                        <a:pt x="98" y="85"/>
                      </a:cubicBezTo>
                      <a:cubicBezTo>
                        <a:pt x="91" y="90"/>
                        <a:pt x="92" y="80"/>
                        <a:pt x="82" y="85"/>
                      </a:cubicBezTo>
                      <a:cubicBezTo>
                        <a:pt x="72" y="90"/>
                        <a:pt x="68" y="74"/>
                        <a:pt x="63" y="74"/>
                      </a:cubicBezTo>
                      <a:cubicBezTo>
                        <a:pt x="54" y="73"/>
                        <a:pt x="53" y="66"/>
                        <a:pt x="45" y="65"/>
                      </a:cubicBezTo>
                      <a:cubicBezTo>
                        <a:pt x="36" y="63"/>
                        <a:pt x="37" y="69"/>
                        <a:pt x="22" y="73"/>
                      </a:cubicBezTo>
                      <a:cubicBezTo>
                        <a:pt x="26" y="57"/>
                        <a:pt x="32" y="48"/>
                        <a:pt x="21" y="55"/>
                      </a:cubicBezTo>
                      <a:cubicBezTo>
                        <a:pt x="11" y="62"/>
                        <a:pt x="7" y="52"/>
                        <a:pt x="4" y="46"/>
                      </a:cubicBezTo>
                      <a:cubicBezTo>
                        <a:pt x="0" y="40"/>
                        <a:pt x="0" y="35"/>
                        <a:pt x="2" y="26"/>
                      </a:cubicBezTo>
                      <a:cubicBezTo>
                        <a:pt x="4" y="17"/>
                        <a:pt x="13" y="21"/>
                        <a:pt x="16" y="15"/>
                      </a:cubicBezTo>
                      <a:cubicBezTo>
                        <a:pt x="18" y="9"/>
                        <a:pt x="31" y="7"/>
                        <a:pt x="43" y="9"/>
                      </a:cubicBezTo>
                      <a:cubicBezTo>
                        <a:pt x="55" y="10"/>
                        <a:pt x="44" y="0"/>
                        <a:pt x="58" y="4"/>
                      </a:cubicBezTo>
                      <a:cubicBezTo>
                        <a:pt x="71" y="7"/>
                        <a:pt x="78" y="4"/>
                        <a:pt x="87" y="10"/>
                      </a:cubicBezTo>
                      <a:cubicBezTo>
                        <a:pt x="96" y="15"/>
                        <a:pt x="105" y="13"/>
                        <a:pt x="114" y="10"/>
                      </a:cubicBezTo>
                      <a:close/>
                    </a:path>
                  </a:pathLst>
                </a:custGeom>
                <a:grpFill/>
                <a:ln w="6350" cap="rnd" cmpd="sng">
                  <a:noFill/>
                  <a:prstDash val="solid"/>
                  <a:round/>
                  <a:headEnd/>
                  <a:tailEnd/>
                </a:ln>
              </p:spPr>
              <p:txBody>
                <a:bodyPr/>
                <a:lstStyle/>
                <a:p>
                  <a:pPr>
                    <a:defRPr/>
                  </a:pPr>
                  <a:endParaRPr lang="en-GB" dirty="0"/>
                </a:p>
              </p:txBody>
            </p:sp>
            <p:sp>
              <p:nvSpPr>
                <p:cNvPr id="100" name="Freeform 33"/>
                <p:cNvSpPr>
                  <a:spLocks/>
                </p:cNvSpPr>
                <p:nvPr/>
              </p:nvSpPr>
              <p:spPr bwMode="auto">
                <a:xfrm>
                  <a:off x="2849" y="1989"/>
                  <a:ext cx="441" cy="226"/>
                </a:xfrm>
                <a:custGeom>
                  <a:avLst/>
                  <a:gdLst/>
                  <a:ahLst/>
                  <a:cxnLst>
                    <a:cxn ang="0">
                      <a:pos x="172" y="50"/>
                    </a:cxn>
                    <a:cxn ang="0">
                      <a:pos x="172" y="37"/>
                    </a:cxn>
                    <a:cxn ang="0">
                      <a:pos x="161" y="22"/>
                    </a:cxn>
                    <a:cxn ang="0">
                      <a:pos x="145" y="22"/>
                    </a:cxn>
                    <a:cxn ang="0">
                      <a:pos x="126" y="11"/>
                    </a:cxn>
                    <a:cxn ang="0">
                      <a:pos x="108" y="2"/>
                    </a:cxn>
                    <a:cxn ang="0">
                      <a:pos x="85" y="10"/>
                    </a:cxn>
                    <a:cxn ang="0">
                      <a:pos x="79" y="42"/>
                    </a:cxn>
                    <a:cxn ang="0">
                      <a:pos x="49" y="24"/>
                    </a:cxn>
                    <a:cxn ang="0">
                      <a:pos x="37" y="16"/>
                    </a:cxn>
                    <a:cxn ang="0">
                      <a:pos x="17" y="25"/>
                    </a:cxn>
                    <a:cxn ang="0">
                      <a:pos x="13" y="38"/>
                    </a:cxn>
                    <a:cxn ang="0">
                      <a:pos x="4" y="53"/>
                    </a:cxn>
                    <a:cxn ang="0">
                      <a:pos x="3" y="79"/>
                    </a:cxn>
                    <a:cxn ang="0">
                      <a:pos x="50" y="67"/>
                    </a:cxn>
                    <a:cxn ang="0">
                      <a:pos x="83" y="71"/>
                    </a:cxn>
                    <a:cxn ang="0">
                      <a:pos x="101" y="65"/>
                    </a:cxn>
                    <a:cxn ang="0">
                      <a:pos x="111" y="75"/>
                    </a:cxn>
                    <a:cxn ang="0">
                      <a:pos x="142" y="95"/>
                    </a:cxn>
                    <a:cxn ang="0">
                      <a:pos x="167" y="87"/>
                    </a:cxn>
                    <a:cxn ang="0">
                      <a:pos x="180" y="77"/>
                    </a:cxn>
                    <a:cxn ang="0">
                      <a:pos x="178" y="60"/>
                    </a:cxn>
                    <a:cxn ang="0">
                      <a:pos x="172" y="50"/>
                    </a:cxn>
                  </a:cxnLst>
                  <a:rect l="0" t="0" r="r" b="b"/>
                  <a:pathLst>
                    <a:path w="185" h="95">
                      <a:moveTo>
                        <a:pt x="172" y="50"/>
                      </a:moveTo>
                      <a:cubicBezTo>
                        <a:pt x="167" y="51"/>
                        <a:pt x="169" y="39"/>
                        <a:pt x="172" y="37"/>
                      </a:cubicBezTo>
                      <a:cubicBezTo>
                        <a:pt x="178" y="31"/>
                        <a:pt x="168" y="30"/>
                        <a:pt x="161" y="22"/>
                      </a:cubicBezTo>
                      <a:cubicBezTo>
                        <a:pt x="154" y="27"/>
                        <a:pt x="155" y="17"/>
                        <a:pt x="145" y="22"/>
                      </a:cubicBezTo>
                      <a:cubicBezTo>
                        <a:pt x="135" y="27"/>
                        <a:pt x="131" y="11"/>
                        <a:pt x="126" y="11"/>
                      </a:cubicBezTo>
                      <a:cubicBezTo>
                        <a:pt x="117" y="10"/>
                        <a:pt x="116" y="3"/>
                        <a:pt x="108" y="2"/>
                      </a:cubicBezTo>
                      <a:cubicBezTo>
                        <a:pt x="99" y="0"/>
                        <a:pt x="100" y="6"/>
                        <a:pt x="85" y="10"/>
                      </a:cubicBezTo>
                      <a:cubicBezTo>
                        <a:pt x="82" y="22"/>
                        <a:pt x="97" y="36"/>
                        <a:pt x="79" y="42"/>
                      </a:cubicBezTo>
                      <a:cubicBezTo>
                        <a:pt x="54" y="50"/>
                        <a:pt x="61" y="29"/>
                        <a:pt x="49" y="24"/>
                      </a:cubicBezTo>
                      <a:cubicBezTo>
                        <a:pt x="36" y="20"/>
                        <a:pt x="48" y="12"/>
                        <a:pt x="37" y="16"/>
                      </a:cubicBezTo>
                      <a:cubicBezTo>
                        <a:pt x="25" y="20"/>
                        <a:pt x="19" y="22"/>
                        <a:pt x="17" y="25"/>
                      </a:cubicBezTo>
                      <a:cubicBezTo>
                        <a:pt x="14" y="32"/>
                        <a:pt x="11" y="32"/>
                        <a:pt x="13" y="38"/>
                      </a:cubicBezTo>
                      <a:cubicBezTo>
                        <a:pt x="16" y="45"/>
                        <a:pt x="7" y="43"/>
                        <a:pt x="4" y="53"/>
                      </a:cubicBezTo>
                      <a:cubicBezTo>
                        <a:pt x="0" y="63"/>
                        <a:pt x="3" y="71"/>
                        <a:pt x="3" y="79"/>
                      </a:cubicBezTo>
                      <a:cubicBezTo>
                        <a:pt x="27" y="65"/>
                        <a:pt x="31" y="65"/>
                        <a:pt x="50" y="67"/>
                      </a:cubicBezTo>
                      <a:cubicBezTo>
                        <a:pt x="68" y="68"/>
                        <a:pt x="70" y="67"/>
                        <a:pt x="83" y="71"/>
                      </a:cubicBezTo>
                      <a:cubicBezTo>
                        <a:pt x="97" y="75"/>
                        <a:pt x="95" y="63"/>
                        <a:pt x="101" y="65"/>
                      </a:cubicBezTo>
                      <a:cubicBezTo>
                        <a:pt x="107" y="67"/>
                        <a:pt x="98" y="75"/>
                        <a:pt x="111" y="75"/>
                      </a:cubicBezTo>
                      <a:cubicBezTo>
                        <a:pt x="125" y="75"/>
                        <a:pt x="129" y="89"/>
                        <a:pt x="142" y="95"/>
                      </a:cubicBezTo>
                      <a:cubicBezTo>
                        <a:pt x="157" y="83"/>
                        <a:pt x="162" y="95"/>
                        <a:pt x="167" y="87"/>
                      </a:cubicBezTo>
                      <a:cubicBezTo>
                        <a:pt x="172" y="80"/>
                        <a:pt x="171" y="79"/>
                        <a:pt x="180" y="77"/>
                      </a:cubicBezTo>
                      <a:cubicBezTo>
                        <a:pt x="180" y="77"/>
                        <a:pt x="185" y="68"/>
                        <a:pt x="178" y="60"/>
                      </a:cubicBezTo>
                      <a:cubicBezTo>
                        <a:pt x="170" y="52"/>
                        <a:pt x="176" y="49"/>
                        <a:pt x="172" y="50"/>
                      </a:cubicBezTo>
                      <a:close/>
                    </a:path>
                  </a:pathLst>
                </a:custGeom>
                <a:grpFill/>
                <a:ln w="6350" cap="rnd" cmpd="sng">
                  <a:noFill/>
                  <a:prstDash val="solid"/>
                  <a:round/>
                  <a:headEnd/>
                  <a:tailEnd/>
                </a:ln>
              </p:spPr>
              <p:txBody>
                <a:bodyPr/>
                <a:lstStyle/>
                <a:p>
                  <a:pPr>
                    <a:defRPr/>
                  </a:pPr>
                  <a:endParaRPr lang="en-GB" dirty="0"/>
                </a:p>
              </p:txBody>
            </p:sp>
            <p:sp>
              <p:nvSpPr>
                <p:cNvPr id="101" name="Freeform 34"/>
                <p:cNvSpPr>
                  <a:spLocks/>
                </p:cNvSpPr>
                <p:nvPr/>
              </p:nvSpPr>
              <p:spPr bwMode="auto">
                <a:xfrm>
                  <a:off x="2857" y="2139"/>
                  <a:ext cx="348" cy="248"/>
                </a:xfrm>
                <a:custGeom>
                  <a:avLst/>
                  <a:gdLst/>
                  <a:ahLst/>
                  <a:cxnLst>
                    <a:cxn ang="0">
                      <a:pos x="139" y="32"/>
                    </a:cxn>
                    <a:cxn ang="0">
                      <a:pos x="108" y="12"/>
                    </a:cxn>
                    <a:cxn ang="0">
                      <a:pos x="98" y="2"/>
                    </a:cxn>
                    <a:cxn ang="0">
                      <a:pos x="80" y="8"/>
                    </a:cxn>
                    <a:cxn ang="0">
                      <a:pos x="47" y="4"/>
                    </a:cxn>
                    <a:cxn ang="0">
                      <a:pos x="0" y="16"/>
                    </a:cxn>
                    <a:cxn ang="0">
                      <a:pos x="3" y="31"/>
                    </a:cxn>
                    <a:cxn ang="0">
                      <a:pos x="7" y="48"/>
                    </a:cxn>
                    <a:cxn ang="0">
                      <a:pos x="42" y="58"/>
                    </a:cxn>
                    <a:cxn ang="0">
                      <a:pos x="44" y="80"/>
                    </a:cxn>
                    <a:cxn ang="0">
                      <a:pos x="62" y="97"/>
                    </a:cxn>
                    <a:cxn ang="0">
                      <a:pos x="98" y="89"/>
                    </a:cxn>
                    <a:cxn ang="0">
                      <a:pos x="117" y="89"/>
                    </a:cxn>
                    <a:cxn ang="0">
                      <a:pos x="117" y="68"/>
                    </a:cxn>
                    <a:cxn ang="0">
                      <a:pos x="141" y="49"/>
                    </a:cxn>
                    <a:cxn ang="0">
                      <a:pos x="139" y="32"/>
                    </a:cxn>
                  </a:cxnLst>
                  <a:rect l="0" t="0" r="r" b="b"/>
                  <a:pathLst>
                    <a:path w="146" h="104">
                      <a:moveTo>
                        <a:pt x="139" y="32"/>
                      </a:moveTo>
                      <a:cubicBezTo>
                        <a:pt x="126" y="26"/>
                        <a:pt x="122" y="12"/>
                        <a:pt x="108" y="12"/>
                      </a:cubicBezTo>
                      <a:cubicBezTo>
                        <a:pt x="95" y="12"/>
                        <a:pt x="104" y="4"/>
                        <a:pt x="98" y="2"/>
                      </a:cubicBezTo>
                      <a:cubicBezTo>
                        <a:pt x="92" y="0"/>
                        <a:pt x="94" y="12"/>
                        <a:pt x="80" y="8"/>
                      </a:cubicBezTo>
                      <a:cubicBezTo>
                        <a:pt x="67" y="4"/>
                        <a:pt x="65" y="5"/>
                        <a:pt x="47" y="4"/>
                      </a:cubicBezTo>
                      <a:cubicBezTo>
                        <a:pt x="28" y="2"/>
                        <a:pt x="24" y="2"/>
                        <a:pt x="0" y="16"/>
                      </a:cubicBezTo>
                      <a:cubicBezTo>
                        <a:pt x="0" y="24"/>
                        <a:pt x="0" y="27"/>
                        <a:pt x="3" y="31"/>
                      </a:cubicBezTo>
                      <a:cubicBezTo>
                        <a:pt x="7" y="36"/>
                        <a:pt x="7" y="43"/>
                        <a:pt x="7" y="48"/>
                      </a:cubicBezTo>
                      <a:cubicBezTo>
                        <a:pt x="40" y="62"/>
                        <a:pt x="30" y="49"/>
                        <a:pt x="42" y="58"/>
                      </a:cubicBezTo>
                      <a:cubicBezTo>
                        <a:pt x="51" y="64"/>
                        <a:pt x="40" y="66"/>
                        <a:pt x="44" y="80"/>
                      </a:cubicBezTo>
                      <a:cubicBezTo>
                        <a:pt x="50" y="79"/>
                        <a:pt x="65" y="88"/>
                        <a:pt x="62" y="97"/>
                      </a:cubicBezTo>
                      <a:cubicBezTo>
                        <a:pt x="80" y="93"/>
                        <a:pt x="82" y="104"/>
                        <a:pt x="98" y="89"/>
                      </a:cubicBezTo>
                      <a:cubicBezTo>
                        <a:pt x="115" y="74"/>
                        <a:pt x="110" y="94"/>
                        <a:pt x="117" y="89"/>
                      </a:cubicBezTo>
                      <a:cubicBezTo>
                        <a:pt x="125" y="83"/>
                        <a:pt x="109" y="82"/>
                        <a:pt x="117" y="68"/>
                      </a:cubicBezTo>
                      <a:cubicBezTo>
                        <a:pt x="130" y="48"/>
                        <a:pt x="136" y="60"/>
                        <a:pt x="141" y="49"/>
                      </a:cubicBezTo>
                      <a:cubicBezTo>
                        <a:pt x="146" y="39"/>
                        <a:pt x="130" y="53"/>
                        <a:pt x="139" y="32"/>
                      </a:cubicBezTo>
                      <a:close/>
                    </a:path>
                  </a:pathLst>
                </a:custGeom>
                <a:grpFill/>
                <a:ln w="6350" cap="rnd" cmpd="sng">
                  <a:noFill/>
                  <a:prstDash val="solid"/>
                  <a:round/>
                  <a:headEnd/>
                  <a:tailEnd/>
                </a:ln>
              </p:spPr>
              <p:txBody>
                <a:bodyPr/>
                <a:lstStyle/>
                <a:p>
                  <a:pPr>
                    <a:defRPr/>
                  </a:pPr>
                  <a:endParaRPr lang="en-GB" dirty="0"/>
                </a:p>
              </p:txBody>
            </p:sp>
            <p:sp>
              <p:nvSpPr>
                <p:cNvPr id="102" name="Freeform 36"/>
                <p:cNvSpPr>
                  <a:spLocks/>
                </p:cNvSpPr>
                <p:nvPr/>
              </p:nvSpPr>
              <p:spPr bwMode="auto">
                <a:xfrm>
                  <a:off x="2966" y="2170"/>
                  <a:ext cx="596" cy="448"/>
                </a:xfrm>
                <a:custGeom>
                  <a:avLst/>
                  <a:gdLst/>
                  <a:ahLst/>
                  <a:cxnLst>
                    <a:cxn ang="0">
                      <a:pos x="237" y="95"/>
                    </a:cxn>
                    <a:cxn ang="0">
                      <a:pos x="221" y="84"/>
                    </a:cxn>
                    <a:cxn ang="0">
                      <a:pos x="205" y="64"/>
                    </a:cxn>
                    <a:cxn ang="0">
                      <a:pos x="199" y="46"/>
                    </a:cxn>
                    <a:cxn ang="0">
                      <a:pos x="199" y="28"/>
                    </a:cxn>
                    <a:cxn ang="0">
                      <a:pos x="191" y="17"/>
                    </a:cxn>
                    <a:cxn ang="0">
                      <a:pos x="168" y="16"/>
                    </a:cxn>
                    <a:cxn ang="0">
                      <a:pos x="153" y="7"/>
                    </a:cxn>
                    <a:cxn ang="0">
                      <a:pos x="131" y="1"/>
                    </a:cxn>
                    <a:cxn ang="0">
                      <a:pos x="118" y="11"/>
                    </a:cxn>
                    <a:cxn ang="0">
                      <a:pos x="93" y="19"/>
                    </a:cxn>
                    <a:cxn ang="0">
                      <a:pos x="95" y="36"/>
                    </a:cxn>
                    <a:cxn ang="0">
                      <a:pos x="71" y="55"/>
                    </a:cxn>
                    <a:cxn ang="0">
                      <a:pos x="71" y="76"/>
                    </a:cxn>
                    <a:cxn ang="0">
                      <a:pos x="52" y="76"/>
                    </a:cxn>
                    <a:cxn ang="0">
                      <a:pos x="16" y="84"/>
                    </a:cxn>
                    <a:cxn ang="0">
                      <a:pos x="23" y="133"/>
                    </a:cxn>
                    <a:cxn ang="0">
                      <a:pos x="11" y="149"/>
                    </a:cxn>
                    <a:cxn ang="0">
                      <a:pos x="19" y="175"/>
                    </a:cxn>
                    <a:cxn ang="0">
                      <a:pos x="27" y="170"/>
                    </a:cxn>
                    <a:cxn ang="0">
                      <a:pos x="53" y="158"/>
                    </a:cxn>
                    <a:cxn ang="0">
                      <a:pos x="100" y="165"/>
                    </a:cxn>
                    <a:cxn ang="0">
                      <a:pos x="122" y="170"/>
                    </a:cxn>
                    <a:cxn ang="0">
                      <a:pos x="149" y="173"/>
                    </a:cxn>
                    <a:cxn ang="0">
                      <a:pos x="163" y="179"/>
                    </a:cxn>
                    <a:cxn ang="0">
                      <a:pos x="183" y="179"/>
                    </a:cxn>
                    <a:cxn ang="0">
                      <a:pos x="191" y="174"/>
                    </a:cxn>
                    <a:cxn ang="0">
                      <a:pos x="220" y="152"/>
                    </a:cxn>
                    <a:cxn ang="0">
                      <a:pos x="211" y="123"/>
                    </a:cxn>
                    <a:cxn ang="0">
                      <a:pos x="220" y="113"/>
                    </a:cxn>
                    <a:cxn ang="0">
                      <a:pos x="240" y="108"/>
                    </a:cxn>
                    <a:cxn ang="0">
                      <a:pos x="237" y="95"/>
                    </a:cxn>
                  </a:cxnLst>
                  <a:rect l="0" t="0" r="r" b="b"/>
                  <a:pathLst>
                    <a:path w="250" h="188">
                      <a:moveTo>
                        <a:pt x="237" y="95"/>
                      </a:moveTo>
                      <a:cubicBezTo>
                        <a:pt x="237" y="85"/>
                        <a:pt x="213" y="96"/>
                        <a:pt x="221" y="84"/>
                      </a:cubicBezTo>
                      <a:cubicBezTo>
                        <a:pt x="227" y="76"/>
                        <a:pt x="209" y="82"/>
                        <a:pt x="205" y="64"/>
                      </a:cubicBezTo>
                      <a:cubicBezTo>
                        <a:pt x="203" y="50"/>
                        <a:pt x="190" y="53"/>
                        <a:pt x="199" y="46"/>
                      </a:cubicBezTo>
                      <a:cubicBezTo>
                        <a:pt x="208" y="39"/>
                        <a:pt x="194" y="40"/>
                        <a:pt x="199" y="28"/>
                      </a:cubicBezTo>
                      <a:cubicBezTo>
                        <a:pt x="204" y="16"/>
                        <a:pt x="194" y="22"/>
                        <a:pt x="191" y="17"/>
                      </a:cubicBezTo>
                      <a:cubicBezTo>
                        <a:pt x="187" y="12"/>
                        <a:pt x="181" y="9"/>
                        <a:pt x="168" y="16"/>
                      </a:cubicBezTo>
                      <a:cubicBezTo>
                        <a:pt x="155" y="23"/>
                        <a:pt x="169" y="3"/>
                        <a:pt x="153" y="7"/>
                      </a:cubicBezTo>
                      <a:cubicBezTo>
                        <a:pt x="138" y="10"/>
                        <a:pt x="148" y="0"/>
                        <a:pt x="131" y="1"/>
                      </a:cubicBezTo>
                      <a:cubicBezTo>
                        <a:pt x="122" y="3"/>
                        <a:pt x="123" y="4"/>
                        <a:pt x="118" y="11"/>
                      </a:cubicBezTo>
                      <a:cubicBezTo>
                        <a:pt x="113" y="19"/>
                        <a:pt x="108" y="7"/>
                        <a:pt x="93" y="19"/>
                      </a:cubicBezTo>
                      <a:cubicBezTo>
                        <a:pt x="84" y="40"/>
                        <a:pt x="100" y="26"/>
                        <a:pt x="95" y="36"/>
                      </a:cubicBezTo>
                      <a:cubicBezTo>
                        <a:pt x="90" y="47"/>
                        <a:pt x="84" y="35"/>
                        <a:pt x="71" y="55"/>
                      </a:cubicBezTo>
                      <a:cubicBezTo>
                        <a:pt x="63" y="69"/>
                        <a:pt x="79" y="70"/>
                        <a:pt x="71" y="76"/>
                      </a:cubicBezTo>
                      <a:cubicBezTo>
                        <a:pt x="64" y="81"/>
                        <a:pt x="69" y="61"/>
                        <a:pt x="52" y="76"/>
                      </a:cubicBezTo>
                      <a:cubicBezTo>
                        <a:pt x="36" y="91"/>
                        <a:pt x="34" y="80"/>
                        <a:pt x="16" y="84"/>
                      </a:cubicBezTo>
                      <a:cubicBezTo>
                        <a:pt x="24" y="110"/>
                        <a:pt x="33" y="129"/>
                        <a:pt x="23" y="133"/>
                      </a:cubicBezTo>
                      <a:cubicBezTo>
                        <a:pt x="13" y="137"/>
                        <a:pt x="0" y="146"/>
                        <a:pt x="11" y="149"/>
                      </a:cubicBezTo>
                      <a:cubicBezTo>
                        <a:pt x="28" y="153"/>
                        <a:pt x="12" y="165"/>
                        <a:pt x="19" y="175"/>
                      </a:cubicBezTo>
                      <a:cubicBezTo>
                        <a:pt x="19" y="175"/>
                        <a:pt x="21" y="168"/>
                        <a:pt x="27" y="170"/>
                      </a:cubicBezTo>
                      <a:cubicBezTo>
                        <a:pt x="36" y="174"/>
                        <a:pt x="23" y="162"/>
                        <a:pt x="53" y="158"/>
                      </a:cubicBezTo>
                      <a:cubicBezTo>
                        <a:pt x="83" y="155"/>
                        <a:pt x="90" y="166"/>
                        <a:pt x="100" y="165"/>
                      </a:cubicBezTo>
                      <a:cubicBezTo>
                        <a:pt x="111" y="165"/>
                        <a:pt x="103" y="171"/>
                        <a:pt x="122" y="170"/>
                      </a:cubicBezTo>
                      <a:cubicBezTo>
                        <a:pt x="153" y="170"/>
                        <a:pt x="136" y="183"/>
                        <a:pt x="149" y="173"/>
                      </a:cubicBezTo>
                      <a:cubicBezTo>
                        <a:pt x="161" y="163"/>
                        <a:pt x="155" y="184"/>
                        <a:pt x="163" y="179"/>
                      </a:cubicBezTo>
                      <a:cubicBezTo>
                        <a:pt x="169" y="176"/>
                        <a:pt x="180" y="176"/>
                        <a:pt x="183" y="179"/>
                      </a:cubicBezTo>
                      <a:cubicBezTo>
                        <a:pt x="191" y="188"/>
                        <a:pt x="191" y="186"/>
                        <a:pt x="191" y="174"/>
                      </a:cubicBezTo>
                      <a:cubicBezTo>
                        <a:pt x="191" y="161"/>
                        <a:pt x="200" y="151"/>
                        <a:pt x="220" y="152"/>
                      </a:cubicBezTo>
                      <a:cubicBezTo>
                        <a:pt x="209" y="136"/>
                        <a:pt x="224" y="135"/>
                        <a:pt x="211" y="123"/>
                      </a:cubicBezTo>
                      <a:cubicBezTo>
                        <a:pt x="206" y="118"/>
                        <a:pt x="211" y="107"/>
                        <a:pt x="220" y="113"/>
                      </a:cubicBezTo>
                      <a:cubicBezTo>
                        <a:pt x="231" y="121"/>
                        <a:pt x="234" y="113"/>
                        <a:pt x="240" y="108"/>
                      </a:cubicBezTo>
                      <a:cubicBezTo>
                        <a:pt x="250" y="100"/>
                        <a:pt x="236" y="102"/>
                        <a:pt x="237" y="95"/>
                      </a:cubicBezTo>
                      <a:close/>
                    </a:path>
                  </a:pathLst>
                </a:custGeom>
                <a:grpFill/>
                <a:ln w="6350" cap="rnd" cmpd="sng">
                  <a:noFill/>
                  <a:prstDash val="solid"/>
                  <a:round/>
                  <a:headEnd/>
                  <a:tailEnd/>
                </a:ln>
              </p:spPr>
              <p:txBody>
                <a:bodyPr/>
                <a:lstStyle/>
                <a:p>
                  <a:pPr>
                    <a:defRPr/>
                  </a:pPr>
                  <a:endParaRPr lang="en-GB" dirty="0"/>
                </a:p>
              </p:txBody>
            </p:sp>
            <p:sp>
              <p:nvSpPr>
                <p:cNvPr id="103" name="Freeform 37"/>
                <p:cNvSpPr>
                  <a:spLocks/>
                </p:cNvSpPr>
                <p:nvPr/>
              </p:nvSpPr>
              <p:spPr bwMode="auto">
                <a:xfrm>
                  <a:off x="2437" y="2287"/>
                  <a:ext cx="625" cy="520"/>
                </a:xfrm>
                <a:custGeom>
                  <a:avLst/>
                  <a:gdLst/>
                  <a:ahLst/>
                  <a:cxnLst>
                    <a:cxn ang="0">
                      <a:pos x="246" y="141"/>
                    </a:cxn>
                    <a:cxn ang="0">
                      <a:pos x="241" y="125"/>
                    </a:cxn>
                    <a:cxn ang="0">
                      <a:pos x="233" y="100"/>
                    </a:cxn>
                    <a:cxn ang="0">
                      <a:pos x="245" y="84"/>
                    </a:cxn>
                    <a:cxn ang="0">
                      <a:pos x="238" y="35"/>
                    </a:cxn>
                    <a:cxn ang="0">
                      <a:pos x="220" y="18"/>
                    </a:cxn>
                    <a:cxn ang="0">
                      <a:pos x="143" y="15"/>
                    </a:cxn>
                    <a:cxn ang="0">
                      <a:pos x="116" y="14"/>
                    </a:cxn>
                    <a:cxn ang="0">
                      <a:pos x="117" y="8"/>
                    </a:cxn>
                    <a:cxn ang="0">
                      <a:pos x="122" y="8"/>
                    </a:cxn>
                    <a:cxn ang="0">
                      <a:pos x="95" y="3"/>
                    </a:cxn>
                    <a:cxn ang="0">
                      <a:pos x="72" y="11"/>
                    </a:cxn>
                    <a:cxn ang="0">
                      <a:pos x="45" y="25"/>
                    </a:cxn>
                    <a:cxn ang="0">
                      <a:pos x="9" y="35"/>
                    </a:cxn>
                    <a:cxn ang="0">
                      <a:pos x="9" y="38"/>
                    </a:cxn>
                    <a:cxn ang="0">
                      <a:pos x="16" y="39"/>
                    </a:cxn>
                    <a:cxn ang="0">
                      <a:pos x="18" y="45"/>
                    </a:cxn>
                    <a:cxn ang="0">
                      <a:pos x="10" y="44"/>
                    </a:cxn>
                    <a:cxn ang="0">
                      <a:pos x="13" y="81"/>
                    </a:cxn>
                    <a:cxn ang="0">
                      <a:pos x="19" y="98"/>
                    </a:cxn>
                    <a:cxn ang="0">
                      <a:pos x="20" y="120"/>
                    </a:cxn>
                    <a:cxn ang="0">
                      <a:pos x="25" y="147"/>
                    </a:cxn>
                    <a:cxn ang="0">
                      <a:pos x="44" y="152"/>
                    </a:cxn>
                    <a:cxn ang="0">
                      <a:pos x="64" y="158"/>
                    </a:cxn>
                    <a:cxn ang="0">
                      <a:pos x="63" y="170"/>
                    </a:cxn>
                    <a:cxn ang="0">
                      <a:pos x="76" y="168"/>
                    </a:cxn>
                    <a:cxn ang="0">
                      <a:pos x="90" y="170"/>
                    </a:cxn>
                    <a:cxn ang="0">
                      <a:pos x="95" y="178"/>
                    </a:cxn>
                    <a:cxn ang="0">
                      <a:pos x="109" y="180"/>
                    </a:cxn>
                    <a:cxn ang="0">
                      <a:pos x="123" y="198"/>
                    </a:cxn>
                    <a:cxn ang="0">
                      <a:pos x="126" y="201"/>
                    </a:cxn>
                    <a:cxn ang="0">
                      <a:pos x="134" y="198"/>
                    </a:cxn>
                    <a:cxn ang="0">
                      <a:pos x="147" y="206"/>
                    </a:cxn>
                    <a:cxn ang="0">
                      <a:pos x="152" y="210"/>
                    </a:cxn>
                    <a:cxn ang="0">
                      <a:pos x="163" y="202"/>
                    </a:cxn>
                    <a:cxn ang="0">
                      <a:pos x="199" y="205"/>
                    </a:cxn>
                    <a:cxn ang="0">
                      <a:pos x="214" y="214"/>
                    </a:cxn>
                    <a:cxn ang="0">
                      <a:pos x="219" y="208"/>
                    </a:cxn>
                    <a:cxn ang="0">
                      <a:pos x="221" y="192"/>
                    </a:cxn>
                    <a:cxn ang="0">
                      <a:pos x="245" y="167"/>
                    </a:cxn>
                    <a:cxn ang="0">
                      <a:pos x="250" y="154"/>
                    </a:cxn>
                    <a:cxn ang="0">
                      <a:pos x="246" y="141"/>
                    </a:cxn>
                  </a:cxnLst>
                  <a:rect l="0" t="0" r="r" b="b"/>
                  <a:pathLst>
                    <a:path w="262" h="218">
                      <a:moveTo>
                        <a:pt x="246" y="141"/>
                      </a:moveTo>
                      <a:cubicBezTo>
                        <a:pt x="235" y="130"/>
                        <a:pt x="245" y="132"/>
                        <a:pt x="241" y="125"/>
                      </a:cubicBezTo>
                      <a:cubicBezTo>
                        <a:pt x="233" y="115"/>
                        <a:pt x="250" y="104"/>
                        <a:pt x="233" y="100"/>
                      </a:cubicBezTo>
                      <a:cubicBezTo>
                        <a:pt x="222" y="97"/>
                        <a:pt x="235" y="88"/>
                        <a:pt x="245" y="84"/>
                      </a:cubicBezTo>
                      <a:cubicBezTo>
                        <a:pt x="255" y="80"/>
                        <a:pt x="246" y="61"/>
                        <a:pt x="238" y="35"/>
                      </a:cubicBezTo>
                      <a:cubicBezTo>
                        <a:pt x="241" y="26"/>
                        <a:pt x="226" y="17"/>
                        <a:pt x="220" y="18"/>
                      </a:cubicBezTo>
                      <a:cubicBezTo>
                        <a:pt x="203" y="24"/>
                        <a:pt x="173" y="21"/>
                        <a:pt x="143" y="15"/>
                      </a:cubicBezTo>
                      <a:cubicBezTo>
                        <a:pt x="134" y="21"/>
                        <a:pt x="119" y="22"/>
                        <a:pt x="116" y="14"/>
                      </a:cubicBezTo>
                      <a:cubicBezTo>
                        <a:pt x="113" y="5"/>
                        <a:pt x="111" y="3"/>
                        <a:pt x="117" y="8"/>
                      </a:cubicBezTo>
                      <a:cubicBezTo>
                        <a:pt x="124" y="13"/>
                        <a:pt x="126" y="10"/>
                        <a:pt x="122" y="8"/>
                      </a:cubicBezTo>
                      <a:cubicBezTo>
                        <a:pt x="109" y="0"/>
                        <a:pt x="111" y="0"/>
                        <a:pt x="95" y="3"/>
                      </a:cubicBezTo>
                      <a:cubicBezTo>
                        <a:pt x="71" y="7"/>
                        <a:pt x="88" y="7"/>
                        <a:pt x="72" y="11"/>
                      </a:cubicBezTo>
                      <a:cubicBezTo>
                        <a:pt x="56" y="15"/>
                        <a:pt x="70" y="20"/>
                        <a:pt x="45" y="25"/>
                      </a:cubicBezTo>
                      <a:cubicBezTo>
                        <a:pt x="24" y="29"/>
                        <a:pt x="21" y="37"/>
                        <a:pt x="9" y="35"/>
                      </a:cubicBezTo>
                      <a:cubicBezTo>
                        <a:pt x="9" y="38"/>
                        <a:pt x="9" y="38"/>
                        <a:pt x="9" y="38"/>
                      </a:cubicBezTo>
                      <a:cubicBezTo>
                        <a:pt x="12" y="43"/>
                        <a:pt x="13" y="37"/>
                        <a:pt x="16" y="39"/>
                      </a:cubicBezTo>
                      <a:cubicBezTo>
                        <a:pt x="19" y="41"/>
                        <a:pt x="17" y="40"/>
                        <a:pt x="18" y="45"/>
                      </a:cubicBezTo>
                      <a:cubicBezTo>
                        <a:pt x="19" y="49"/>
                        <a:pt x="16" y="45"/>
                        <a:pt x="10" y="44"/>
                      </a:cubicBezTo>
                      <a:cubicBezTo>
                        <a:pt x="18" y="67"/>
                        <a:pt x="0" y="71"/>
                        <a:pt x="13" y="81"/>
                      </a:cubicBezTo>
                      <a:cubicBezTo>
                        <a:pt x="26" y="91"/>
                        <a:pt x="14" y="90"/>
                        <a:pt x="19" y="98"/>
                      </a:cubicBezTo>
                      <a:cubicBezTo>
                        <a:pt x="28" y="111"/>
                        <a:pt x="17" y="108"/>
                        <a:pt x="20" y="120"/>
                      </a:cubicBezTo>
                      <a:cubicBezTo>
                        <a:pt x="22" y="131"/>
                        <a:pt x="34" y="121"/>
                        <a:pt x="25" y="147"/>
                      </a:cubicBezTo>
                      <a:cubicBezTo>
                        <a:pt x="38" y="139"/>
                        <a:pt x="28" y="145"/>
                        <a:pt x="44" y="152"/>
                      </a:cubicBezTo>
                      <a:cubicBezTo>
                        <a:pt x="60" y="159"/>
                        <a:pt x="60" y="153"/>
                        <a:pt x="64" y="158"/>
                      </a:cubicBezTo>
                      <a:cubicBezTo>
                        <a:pt x="67" y="162"/>
                        <a:pt x="52" y="158"/>
                        <a:pt x="63" y="170"/>
                      </a:cubicBezTo>
                      <a:cubicBezTo>
                        <a:pt x="75" y="183"/>
                        <a:pt x="79" y="172"/>
                        <a:pt x="76" y="168"/>
                      </a:cubicBezTo>
                      <a:cubicBezTo>
                        <a:pt x="72" y="163"/>
                        <a:pt x="82" y="168"/>
                        <a:pt x="90" y="170"/>
                      </a:cubicBezTo>
                      <a:cubicBezTo>
                        <a:pt x="98" y="172"/>
                        <a:pt x="90" y="173"/>
                        <a:pt x="95" y="178"/>
                      </a:cubicBezTo>
                      <a:cubicBezTo>
                        <a:pt x="101" y="183"/>
                        <a:pt x="98" y="176"/>
                        <a:pt x="109" y="180"/>
                      </a:cubicBezTo>
                      <a:cubicBezTo>
                        <a:pt x="119" y="184"/>
                        <a:pt x="121" y="191"/>
                        <a:pt x="123" y="198"/>
                      </a:cubicBezTo>
                      <a:cubicBezTo>
                        <a:pt x="125" y="199"/>
                        <a:pt x="126" y="198"/>
                        <a:pt x="126" y="201"/>
                      </a:cubicBezTo>
                      <a:cubicBezTo>
                        <a:pt x="126" y="204"/>
                        <a:pt x="129" y="204"/>
                        <a:pt x="134" y="198"/>
                      </a:cubicBezTo>
                      <a:cubicBezTo>
                        <a:pt x="138" y="192"/>
                        <a:pt x="149" y="198"/>
                        <a:pt x="147" y="206"/>
                      </a:cubicBezTo>
                      <a:cubicBezTo>
                        <a:pt x="145" y="211"/>
                        <a:pt x="149" y="207"/>
                        <a:pt x="152" y="210"/>
                      </a:cubicBezTo>
                      <a:cubicBezTo>
                        <a:pt x="155" y="212"/>
                        <a:pt x="157" y="201"/>
                        <a:pt x="163" y="202"/>
                      </a:cubicBezTo>
                      <a:cubicBezTo>
                        <a:pt x="167" y="202"/>
                        <a:pt x="185" y="200"/>
                        <a:pt x="199" y="205"/>
                      </a:cubicBezTo>
                      <a:cubicBezTo>
                        <a:pt x="203" y="206"/>
                        <a:pt x="197" y="209"/>
                        <a:pt x="214" y="214"/>
                      </a:cubicBezTo>
                      <a:cubicBezTo>
                        <a:pt x="230" y="218"/>
                        <a:pt x="216" y="213"/>
                        <a:pt x="219" y="208"/>
                      </a:cubicBezTo>
                      <a:cubicBezTo>
                        <a:pt x="222" y="203"/>
                        <a:pt x="214" y="200"/>
                        <a:pt x="221" y="192"/>
                      </a:cubicBezTo>
                      <a:cubicBezTo>
                        <a:pt x="228" y="183"/>
                        <a:pt x="238" y="168"/>
                        <a:pt x="245" y="167"/>
                      </a:cubicBezTo>
                      <a:cubicBezTo>
                        <a:pt x="257" y="164"/>
                        <a:pt x="254" y="159"/>
                        <a:pt x="250" y="154"/>
                      </a:cubicBezTo>
                      <a:cubicBezTo>
                        <a:pt x="245" y="148"/>
                        <a:pt x="262" y="158"/>
                        <a:pt x="246" y="141"/>
                      </a:cubicBezTo>
                      <a:close/>
                    </a:path>
                  </a:pathLst>
                </a:custGeom>
                <a:grpFill/>
                <a:ln w="6350" cap="rnd" cmpd="sng">
                  <a:noFill/>
                  <a:prstDash val="solid"/>
                  <a:round/>
                  <a:headEnd/>
                  <a:tailEnd/>
                </a:ln>
              </p:spPr>
              <p:txBody>
                <a:bodyPr/>
                <a:lstStyle/>
                <a:p>
                  <a:pPr>
                    <a:defRPr/>
                  </a:pPr>
                  <a:endParaRPr lang="en-GB" dirty="0"/>
                </a:p>
              </p:txBody>
            </p:sp>
            <p:sp>
              <p:nvSpPr>
                <p:cNvPr id="104" name="Freeform 38"/>
                <p:cNvSpPr>
                  <a:spLocks/>
                </p:cNvSpPr>
                <p:nvPr/>
              </p:nvSpPr>
              <p:spPr bwMode="auto">
                <a:xfrm>
                  <a:off x="1331" y="2623"/>
                  <a:ext cx="786" cy="744"/>
                </a:xfrm>
                <a:custGeom>
                  <a:avLst/>
                  <a:gdLst/>
                  <a:ahLst/>
                  <a:cxnLst>
                    <a:cxn ang="0">
                      <a:pos x="295" y="130"/>
                    </a:cxn>
                    <a:cxn ang="0">
                      <a:pos x="284" y="147"/>
                    </a:cxn>
                    <a:cxn ang="0">
                      <a:pos x="271" y="173"/>
                    </a:cxn>
                    <a:cxn ang="0">
                      <a:pos x="284" y="166"/>
                    </a:cxn>
                    <a:cxn ang="0">
                      <a:pos x="294" y="185"/>
                    </a:cxn>
                    <a:cxn ang="0">
                      <a:pos x="290" y="219"/>
                    </a:cxn>
                    <a:cxn ang="0">
                      <a:pos x="311" y="246"/>
                    </a:cxn>
                    <a:cxn ang="0">
                      <a:pos x="288" y="274"/>
                    </a:cxn>
                    <a:cxn ang="0">
                      <a:pos x="255" y="279"/>
                    </a:cxn>
                    <a:cxn ang="0">
                      <a:pos x="229" y="272"/>
                    </a:cxn>
                    <a:cxn ang="0">
                      <a:pos x="199" y="285"/>
                    </a:cxn>
                    <a:cxn ang="0">
                      <a:pos x="185" y="308"/>
                    </a:cxn>
                    <a:cxn ang="0">
                      <a:pos x="158" y="299"/>
                    </a:cxn>
                    <a:cxn ang="0">
                      <a:pos x="120" y="295"/>
                    </a:cxn>
                    <a:cxn ang="0">
                      <a:pos x="88" y="280"/>
                    </a:cxn>
                    <a:cxn ang="0">
                      <a:pos x="89" y="247"/>
                    </a:cxn>
                    <a:cxn ang="0">
                      <a:pos x="92" y="226"/>
                    </a:cxn>
                    <a:cxn ang="0">
                      <a:pos x="96" y="199"/>
                    </a:cxn>
                    <a:cxn ang="0">
                      <a:pos x="95" y="195"/>
                    </a:cxn>
                    <a:cxn ang="0">
                      <a:pos x="93" y="174"/>
                    </a:cxn>
                    <a:cxn ang="0">
                      <a:pos x="71" y="149"/>
                    </a:cxn>
                    <a:cxn ang="0">
                      <a:pos x="65" y="138"/>
                    </a:cxn>
                    <a:cxn ang="0">
                      <a:pos x="55" y="129"/>
                    </a:cxn>
                    <a:cxn ang="0">
                      <a:pos x="35" y="121"/>
                    </a:cxn>
                    <a:cxn ang="0">
                      <a:pos x="8" y="111"/>
                    </a:cxn>
                    <a:cxn ang="0">
                      <a:pos x="8" y="103"/>
                    </a:cxn>
                    <a:cxn ang="0">
                      <a:pos x="4" y="97"/>
                    </a:cxn>
                    <a:cxn ang="0">
                      <a:pos x="25" y="86"/>
                    </a:cxn>
                    <a:cxn ang="0">
                      <a:pos x="42" y="80"/>
                    </a:cxn>
                    <a:cxn ang="0">
                      <a:pos x="63" y="88"/>
                    </a:cxn>
                    <a:cxn ang="0">
                      <a:pos x="75" y="86"/>
                    </a:cxn>
                    <a:cxn ang="0">
                      <a:pos x="84" y="80"/>
                    </a:cxn>
                    <a:cxn ang="0">
                      <a:pos x="75" y="52"/>
                    </a:cxn>
                    <a:cxn ang="0">
                      <a:pos x="94" y="63"/>
                    </a:cxn>
                    <a:cxn ang="0">
                      <a:pos x="128" y="59"/>
                    </a:cxn>
                    <a:cxn ang="0">
                      <a:pos x="157" y="35"/>
                    </a:cxn>
                    <a:cxn ang="0">
                      <a:pos x="161" y="25"/>
                    </a:cxn>
                    <a:cxn ang="0">
                      <a:pos x="184" y="0"/>
                    </a:cxn>
                    <a:cxn ang="0">
                      <a:pos x="212" y="24"/>
                    </a:cxn>
                    <a:cxn ang="0">
                      <a:pos x="242" y="34"/>
                    </a:cxn>
                    <a:cxn ang="0">
                      <a:pos x="265" y="57"/>
                    </a:cxn>
                    <a:cxn ang="0">
                      <a:pos x="290" y="68"/>
                    </a:cxn>
                    <a:cxn ang="0">
                      <a:pos x="322" y="76"/>
                    </a:cxn>
                  </a:cxnLst>
                  <a:rect l="0" t="0" r="r" b="b"/>
                  <a:pathLst>
                    <a:path w="330" h="312">
                      <a:moveTo>
                        <a:pt x="308" y="126"/>
                      </a:moveTo>
                      <a:cubicBezTo>
                        <a:pt x="301" y="133"/>
                        <a:pt x="299" y="127"/>
                        <a:pt x="295" y="130"/>
                      </a:cubicBezTo>
                      <a:cubicBezTo>
                        <a:pt x="291" y="134"/>
                        <a:pt x="299" y="134"/>
                        <a:pt x="292" y="138"/>
                      </a:cubicBezTo>
                      <a:cubicBezTo>
                        <a:pt x="285" y="141"/>
                        <a:pt x="293" y="144"/>
                        <a:pt x="284" y="147"/>
                      </a:cubicBezTo>
                      <a:cubicBezTo>
                        <a:pt x="277" y="150"/>
                        <a:pt x="286" y="154"/>
                        <a:pt x="276" y="159"/>
                      </a:cubicBezTo>
                      <a:cubicBezTo>
                        <a:pt x="269" y="163"/>
                        <a:pt x="277" y="169"/>
                        <a:pt x="271" y="173"/>
                      </a:cubicBezTo>
                      <a:cubicBezTo>
                        <a:pt x="266" y="177"/>
                        <a:pt x="269" y="180"/>
                        <a:pt x="275" y="177"/>
                      </a:cubicBezTo>
                      <a:cubicBezTo>
                        <a:pt x="280" y="174"/>
                        <a:pt x="274" y="168"/>
                        <a:pt x="284" y="166"/>
                      </a:cubicBezTo>
                      <a:cubicBezTo>
                        <a:pt x="293" y="165"/>
                        <a:pt x="289" y="175"/>
                        <a:pt x="288" y="177"/>
                      </a:cubicBezTo>
                      <a:cubicBezTo>
                        <a:pt x="287" y="179"/>
                        <a:pt x="293" y="176"/>
                        <a:pt x="294" y="185"/>
                      </a:cubicBezTo>
                      <a:cubicBezTo>
                        <a:pt x="285" y="198"/>
                        <a:pt x="304" y="199"/>
                        <a:pt x="298" y="206"/>
                      </a:cubicBezTo>
                      <a:cubicBezTo>
                        <a:pt x="292" y="213"/>
                        <a:pt x="278" y="210"/>
                        <a:pt x="290" y="219"/>
                      </a:cubicBezTo>
                      <a:cubicBezTo>
                        <a:pt x="306" y="229"/>
                        <a:pt x="288" y="229"/>
                        <a:pt x="293" y="240"/>
                      </a:cubicBezTo>
                      <a:cubicBezTo>
                        <a:pt x="297" y="251"/>
                        <a:pt x="309" y="243"/>
                        <a:pt x="311" y="246"/>
                      </a:cubicBezTo>
                      <a:cubicBezTo>
                        <a:pt x="314" y="249"/>
                        <a:pt x="306" y="257"/>
                        <a:pt x="307" y="261"/>
                      </a:cubicBezTo>
                      <a:cubicBezTo>
                        <a:pt x="301" y="265"/>
                        <a:pt x="287" y="271"/>
                        <a:pt x="288" y="274"/>
                      </a:cubicBezTo>
                      <a:cubicBezTo>
                        <a:pt x="289" y="281"/>
                        <a:pt x="269" y="285"/>
                        <a:pt x="265" y="282"/>
                      </a:cubicBezTo>
                      <a:cubicBezTo>
                        <a:pt x="260" y="276"/>
                        <a:pt x="259" y="285"/>
                        <a:pt x="255" y="279"/>
                      </a:cubicBezTo>
                      <a:cubicBezTo>
                        <a:pt x="251" y="273"/>
                        <a:pt x="250" y="272"/>
                        <a:pt x="241" y="274"/>
                      </a:cubicBezTo>
                      <a:cubicBezTo>
                        <a:pt x="232" y="276"/>
                        <a:pt x="239" y="272"/>
                        <a:pt x="229" y="272"/>
                      </a:cubicBezTo>
                      <a:cubicBezTo>
                        <a:pt x="219" y="272"/>
                        <a:pt x="229" y="260"/>
                        <a:pt x="213" y="273"/>
                      </a:cubicBezTo>
                      <a:cubicBezTo>
                        <a:pt x="207" y="278"/>
                        <a:pt x="199" y="276"/>
                        <a:pt x="199" y="285"/>
                      </a:cubicBezTo>
                      <a:cubicBezTo>
                        <a:pt x="200" y="295"/>
                        <a:pt x="197" y="291"/>
                        <a:pt x="199" y="305"/>
                      </a:cubicBezTo>
                      <a:cubicBezTo>
                        <a:pt x="186" y="304"/>
                        <a:pt x="193" y="312"/>
                        <a:pt x="185" y="308"/>
                      </a:cubicBezTo>
                      <a:cubicBezTo>
                        <a:pt x="177" y="304"/>
                        <a:pt x="179" y="312"/>
                        <a:pt x="165" y="303"/>
                      </a:cubicBezTo>
                      <a:cubicBezTo>
                        <a:pt x="165" y="301"/>
                        <a:pt x="163" y="297"/>
                        <a:pt x="158" y="299"/>
                      </a:cubicBezTo>
                      <a:cubicBezTo>
                        <a:pt x="132" y="283"/>
                        <a:pt x="144" y="298"/>
                        <a:pt x="135" y="296"/>
                      </a:cubicBezTo>
                      <a:cubicBezTo>
                        <a:pt x="124" y="293"/>
                        <a:pt x="124" y="299"/>
                        <a:pt x="120" y="295"/>
                      </a:cubicBezTo>
                      <a:cubicBezTo>
                        <a:pt x="115" y="289"/>
                        <a:pt x="109" y="296"/>
                        <a:pt x="106" y="291"/>
                      </a:cubicBezTo>
                      <a:cubicBezTo>
                        <a:pt x="102" y="282"/>
                        <a:pt x="87" y="287"/>
                        <a:pt x="88" y="280"/>
                      </a:cubicBezTo>
                      <a:cubicBezTo>
                        <a:pt x="89" y="274"/>
                        <a:pt x="83" y="278"/>
                        <a:pt x="79" y="273"/>
                      </a:cubicBezTo>
                      <a:cubicBezTo>
                        <a:pt x="84" y="271"/>
                        <a:pt x="88" y="267"/>
                        <a:pt x="89" y="247"/>
                      </a:cubicBezTo>
                      <a:cubicBezTo>
                        <a:pt x="91" y="228"/>
                        <a:pt x="92" y="231"/>
                        <a:pt x="94" y="229"/>
                      </a:cubicBezTo>
                      <a:cubicBezTo>
                        <a:pt x="96" y="228"/>
                        <a:pt x="94" y="224"/>
                        <a:pt x="92" y="226"/>
                      </a:cubicBezTo>
                      <a:cubicBezTo>
                        <a:pt x="90" y="228"/>
                        <a:pt x="90" y="227"/>
                        <a:pt x="92" y="217"/>
                      </a:cubicBezTo>
                      <a:cubicBezTo>
                        <a:pt x="93" y="206"/>
                        <a:pt x="96" y="199"/>
                        <a:pt x="96" y="199"/>
                      </a:cubicBezTo>
                      <a:cubicBezTo>
                        <a:pt x="103" y="201"/>
                        <a:pt x="106" y="219"/>
                        <a:pt x="105" y="212"/>
                      </a:cubicBezTo>
                      <a:cubicBezTo>
                        <a:pt x="104" y="205"/>
                        <a:pt x="106" y="201"/>
                        <a:pt x="95" y="195"/>
                      </a:cubicBezTo>
                      <a:cubicBezTo>
                        <a:pt x="84" y="189"/>
                        <a:pt x="93" y="194"/>
                        <a:pt x="95" y="186"/>
                      </a:cubicBezTo>
                      <a:cubicBezTo>
                        <a:pt x="97" y="175"/>
                        <a:pt x="90" y="179"/>
                        <a:pt x="93" y="174"/>
                      </a:cubicBezTo>
                      <a:cubicBezTo>
                        <a:pt x="95" y="170"/>
                        <a:pt x="92" y="174"/>
                        <a:pt x="83" y="168"/>
                      </a:cubicBezTo>
                      <a:cubicBezTo>
                        <a:pt x="74" y="163"/>
                        <a:pt x="66" y="153"/>
                        <a:pt x="71" y="149"/>
                      </a:cubicBezTo>
                      <a:cubicBezTo>
                        <a:pt x="73" y="147"/>
                        <a:pt x="74" y="144"/>
                        <a:pt x="69" y="143"/>
                      </a:cubicBezTo>
                      <a:cubicBezTo>
                        <a:pt x="63" y="143"/>
                        <a:pt x="74" y="137"/>
                        <a:pt x="65" y="138"/>
                      </a:cubicBezTo>
                      <a:cubicBezTo>
                        <a:pt x="56" y="138"/>
                        <a:pt x="59" y="135"/>
                        <a:pt x="61" y="132"/>
                      </a:cubicBezTo>
                      <a:cubicBezTo>
                        <a:pt x="63" y="129"/>
                        <a:pt x="60" y="128"/>
                        <a:pt x="55" y="129"/>
                      </a:cubicBezTo>
                      <a:cubicBezTo>
                        <a:pt x="46" y="131"/>
                        <a:pt x="54" y="124"/>
                        <a:pt x="48" y="126"/>
                      </a:cubicBezTo>
                      <a:cubicBezTo>
                        <a:pt x="42" y="127"/>
                        <a:pt x="42" y="123"/>
                        <a:pt x="35" y="121"/>
                      </a:cubicBezTo>
                      <a:cubicBezTo>
                        <a:pt x="28" y="118"/>
                        <a:pt x="22" y="116"/>
                        <a:pt x="18" y="118"/>
                      </a:cubicBezTo>
                      <a:cubicBezTo>
                        <a:pt x="11" y="121"/>
                        <a:pt x="16" y="116"/>
                        <a:pt x="8" y="111"/>
                      </a:cubicBezTo>
                      <a:cubicBezTo>
                        <a:pt x="0" y="107"/>
                        <a:pt x="18" y="109"/>
                        <a:pt x="16" y="106"/>
                      </a:cubicBezTo>
                      <a:cubicBezTo>
                        <a:pt x="14" y="102"/>
                        <a:pt x="9" y="106"/>
                        <a:pt x="8" y="103"/>
                      </a:cubicBezTo>
                      <a:cubicBezTo>
                        <a:pt x="8" y="100"/>
                        <a:pt x="17" y="100"/>
                        <a:pt x="13" y="99"/>
                      </a:cubicBezTo>
                      <a:cubicBezTo>
                        <a:pt x="9" y="97"/>
                        <a:pt x="5" y="101"/>
                        <a:pt x="4" y="97"/>
                      </a:cubicBezTo>
                      <a:cubicBezTo>
                        <a:pt x="3" y="94"/>
                        <a:pt x="6" y="89"/>
                        <a:pt x="16" y="88"/>
                      </a:cubicBezTo>
                      <a:cubicBezTo>
                        <a:pt x="26" y="87"/>
                        <a:pt x="20" y="83"/>
                        <a:pt x="25" y="86"/>
                      </a:cubicBezTo>
                      <a:cubicBezTo>
                        <a:pt x="31" y="89"/>
                        <a:pt x="35" y="87"/>
                        <a:pt x="34" y="84"/>
                      </a:cubicBezTo>
                      <a:cubicBezTo>
                        <a:pt x="33" y="79"/>
                        <a:pt x="37" y="84"/>
                        <a:pt x="42" y="80"/>
                      </a:cubicBezTo>
                      <a:cubicBezTo>
                        <a:pt x="48" y="76"/>
                        <a:pt x="50" y="87"/>
                        <a:pt x="53" y="91"/>
                      </a:cubicBezTo>
                      <a:cubicBezTo>
                        <a:pt x="56" y="95"/>
                        <a:pt x="59" y="90"/>
                        <a:pt x="63" y="88"/>
                      </a:cubicBezTo>
                      <a:cubicBezTo>
                        <a:pt x="69" y="84"/>
                        <a:pt x="64" y="91"/>
                        <a:pt x="70" y="89"/>
                      </a:cubicBezTo>
                      <a:cubicBezTo>
                        <a:pt x="76" y="88"/>
                        <a:pt x="72" y="86"/>
                        <a:pt x="75" y="86"/>
                      </a:cubicBezTo>
                      <a:cubicBezTo>
                        <a:pt x="78" y="86"/>
                        <a:pt x="75" y="91"/>
                        <a:pt x="83" y="90"/>
                      </a:cubicBezTo>
                      <a:cubicBezTo>
                        <a:pt x="91" y="89"/>
                        <a:pt x="81" y="87"/>
                        <a:pt x="84" y="80"/>
                      </a:cubicBezTo>
                      <a:cubicBezTo>
                        <a:pt x="85" y="76"/>
                        <a:pt x="82" y="64"/>
                        <a:pt x="78" y="63"/>
                      </a:cubicBezTo>
                      <a:cubicBezTo>
                        <a:pt x="73" y="60"/>
                        <a:pt x="79" y="57"/>
                        <a:pt x="75" y="52"/>
                      </a:cubicBezTo>
                      <a:cubicBezTo>
                        <a:pt x="72" y="47"/>
                        <a:pt x="79" y="53"/>
                        <a:pt x="87" y="51"/>
                      </a:cubicBezTo>
                      <a:cubicBezTo>
                        <a:pt x="94" y="48"/>
                        <a:pt x="89" y="64"/>
                        <a:pt x="94" y="63"/>
                      </a:cubicBezTo>
                      <a:cubicBezTo>
                        <a:pt x="107" y="60"/>
                        <a:pt x="114" y="68"/>
                        <a:pt x="120" y="64"/>
                      </a:cubicBezTo>
                      <a:cubicBezTo>
                        <a:pt x="126" y="61"/>
                        <a:pt x="132" y="60"/>
                        <a:pt x="128" y="59"/>
                      </a:cubicBezTo>
                      <a:cubicBezTo>
                        <a:pt x="124" y="58"/>
                        <a:pt x="117" y="53"/>
                        <a:pt x="135" y="46"/>
                      </a:cubicBezTo>
                      <a:cubicBezTo>
                        <a:pt x="152" y="38"/>
                        <a:pt x="156" y="39"/>
                        <a:pt x="157" y="35"/>
                      </a:cubicBezTo>
                      <a:cubicBezTo>
                        <a:pt x="159" y="32"/>
                        <a:pt x="164" y="34"/>
                        <a:pt x="161" y="30"/>
                      </a:cubicBezTo>
                      <a:cubicBezTo>
                        <a:pt x="158" y="26"/>
                        <a:pt x="163" y="28"/>
                        <a:pt x="161" y="25"/>
                      </a:cubicBezTo>
                      <a:cubicBezTo>
                        <a:pt x="159" y="22"/>
                        <a:pt x="161" y="20"/>
                        <a:pt x="160" y="13"/>
                      </a:cubicBezTo>
                      <a:cubicBezTo>
                        <a:pt x="159" y="5"/>
                        <a:pt x="166" y="3"/>
                        <a:pt x="184" y="0"/>
                      </a:cubicBezTo>
                      <a:cubicBezTo>
                        <a:pt x="191" y="23"/>
                        <a:pt x="198" y="6"/>
                        <a:pt x="202" y="17"/>
                      </a:cubicBezTo>
                      <a:cubicBezTo>
                        <a:pt x="205" y="26"/>
                        <a:pt x="209" y="18"/>
                        <a:pt x="212" y="24"/>
                      </a:cubicBezTo>
                      <a:cubicBezTo>
                        <a:pt x="214" y="29"/>
                        <a:pt x="224" y="25"/>
                        <a:pt x="226" y="36"/>
                      </a:cubicBezTo>
                      <a:cubicBezTo>
                        <a:pt x="228" y="52"/>
                        <a:pt x="236" y="32"/>
                        <a:pt x="242" y="34"/>
                      </a:cubicBezTo>
                      <a:cubicBezTo>
                        <a:pt x="245" y="36"/>
                        <a:pt x="236" y="44"/>
                        <a:pt x="247" y="48"/>
                      </a:cubicBezTo>
                      <a:cubicBezTo>
                        <a:pt x="256" y="51"/>
                        <a:pt x="254" y="61"/>
                        <a:pt x="265" y="57"/>
                      </a:cubicBezTo>
                      <a:cubicBezTo>
                        <a:pt x="271" y="60"/>
                        <a:pt x="275" y="59"/>
                        <a:pt x="279" y="58"/>
                      </a:cubicBezTo>
                      <a:cubicBezTo>
                        <a:pt x="288" y="61"/>
                        <a:pt x="285" y="68"/>
                        <a:pt x="290" y="68"/>
                      </a:cubicBezTo>
                      <a:cubicBezTo>
                        <a:pt x="296" y="67"/>
                        <a:pt x="292" y="73"/>
                        <a:pt x="300" y="71"/>
                      </a:cubicBezTo>
                      <a:cubicBezTo>
                        <a:pt x="309" y="69"/>
                        <a:pt x="314" y="73"/>
                        <a:pt x="322" y="76"/>
                      </a:cubicBezTo>
                      <a:cubicBezTo>
                        <a:pt x="330" y="80"/>
                        <a:pt x="307" y="85"/>
                        <a:pt x="308" y="126"/>
                      </a:cubicBezTo>
                      <a:close/>
                    </a:path>
                  </a:pathLst>
                </a:custGeom>
                <a:grpFill/>
                <a:ln w="6350" cap="rnd" cmpd="sng">
                  <a:noFill/>
                  <a:prstDash val="solid"/>
                  <a:round/>
                  <a:headEnd/>
                  <a:tailEnd/>
                </a:ln>
              </p:spPr>
              <p:txBody>
                <a:bodyPr/>
                <a:lstStyle/>
                <a:p>
                  <a:pPr>
                    <a:defRPr/>
                  </a:pPr>
                  <a:endParaRPr lang="en-GB" dirty="0"/>
                </a:p>
              </p:txBody>
            </p:sp>
            <p:sp>
              <p:nvSpPr>
                <p:cNvPr id="105" name="Freeform 39"/>
                <p:cNvSpPr>
                  <a:spLocks/>
                </p:cNvSpPr>
                <p:nvPr/>
              </p:nvSpPr>
              <p:spPr bwMode="auto">
                <a:xfrm>
                  <a:off x="1047" y="3372"/>
                  <a:ext cx="229" cy="427"/>
                </a:xfrm>
                <a:custGeom>
                  <a:avLst/>
                  <a:gdLst/>
                  <a:ahLst/>
                  <a:cxnLst>
                    <a:cxn ang="0">
                      <a:pos x="83" y="18"/>
                    </a:cxn>
                    <a:cxn ang="0">
                      <a:pos x="71" y="8"/>
                    </a:cxn>
                    <a:cxn ang="0">
                      <a:pos x="53" y="11"/>
                    </a:cxn>
                    <a:cxn ang="0">
                      <a:pos x="38" y="12"/>
                    </a:cxn>
                    <a:cxn ang="0">
                      <a:pos x="40" y="2"/>
                    </a:cxn>
                    <a:cxn ang="0">
                      <a:pos x="23" y="11"/>
                    </a:cxn>
                    <a:cxn ang="0">
                      <a:pos x="23" y="20"/>
                    </a:cxn>
                    <a:cxn ang="0">
                      <a:pos x="27" y="35"/>
                    </a:cxn>
                    <a:cxn ang="0">
                      <a:pos x="22" y="67"/>
                    </a:cxn>
                    <a:cxn ang="0">
                      <a:pos x="17" y="85"/>
                    </a:cxn>
                    <a:cxn ang="0">
                      <a:pos x="9" y="98"/>
                    </a:cxn>
                    <a:cxn ang="0">
                      <a:pos x="9" y="118"/>
                    </a:cxn>
                    <a:cxn ang="0">
                      <a:pos x="13" y="122"/>
                    </a:cxn>
                    <a:cxn ang="0">
                      <a:pos x="15" y="127"/>
                    </a:cxn>
                    <a:cxn ang="0">
                      <a:pos x="23" y="137"/>
                    </a:cxn>
                    <a:cxn ang="0">
                      <a:pos x="21" y="167"/>
                    </a:cxn>
                    <a:cxn ang="0">
                      <a:pos x="21" y="175"/>
                    </a:cxn>
                    <a:cxn ang="0">
                      <a:pos x="39" y="174"/>
                    </a:cxn>
                    <a:cxn ang="0">
                      <a:pos x="58" y="169"/>
                    </a:cxn>
                    <a:cxn ang="0">
                      <a:pos x="63" y="142"/>
                    </a:cxn>
                    <a:cxn ang="0">
                      <a:pos x="65" y="134"/>
                    </a:cxn>
                    <a:cxn ang="0">
                      <a:pos x="65" y="113"/>
                    </a:cxn>
                    <a:cxn ang="0">
                      <a:pos x="61" y="99"/>
                    </a:cxn>
                    <a:cxn ang="0">
                      <a:pos x="61" y="85"/>
                    </a:cxn>
                    <a:cxn ang="0">
                      <a:pos x="68" y="73"/>
                    </a:cxn>
                    <a:cxn ang="0">
                      <a:pos x="72" y="45"/>
                    </a:cxn>
                    <a:cxn ang="0">
                      <a:pos x="83" y="18"/>
                    </a:cxn>
                  </a:cxnLst>
                  <a:rect l="0" t="0" r="r" b="b"/>
                  <a:pathLst>
                    <a:path w="96" h="179">
                      <a:moveTo>
                        <a:pt x="83" y="18"/>
                      </a:moveTo>
                      <a:cubicBezTo>
                        <a:pt x="73" y="16"/>
                        <a:pt x="86" y="9"/>
                        <a:pt x="71" y="8"/>
                      </a:cubicBezTo>
                      <a:cubicBezTo>
                        <a:pt x="56" y="6"/>
                        <a:pt x="64" y="16"/>
                        <a:pt x="53" y="11"/>
                      </a:cubicBezTo>
                      <a:cubicBezTo>
                        <a:pt x="42" y="5"/>
                        <a:pt x="42" y="15"/>
                        <a:pt x="38" y="12"/>
                      </a:cubicBezTo>
                      <a:cubicBezTo>
                        <a:pt x="34" y="9"/>
                        <a:pt x="44" y="5"/>
                        <a:pt x="40" y="2"/>
                      </a:cubicBezTo>
                      <a:cubicBezTo>
                        <a:pt x="36" y="0"/>
                        <a:pt x="35" y="0"/>
                        <a:pt x="23" y="11"/>
                      </a:cubicBezTo>
                      <a:cubicBezTo>
                        <a:pt x="20" y="17"/>
                        <a:pt x="25" y="17"/>
                        <a:pt x="23" y="20"/>
                      </a:cubicBezTo>
                      <a:cubicBezTo>
                        <a:pt x="22" y="23"/>
                        <a:pt x="23" y="28"/>
                        <a:pt x="27" y="35"/>
                      </a:cubicBezTo>
                      <a:cubicBezTo>
                        <a:pt x="31" y="43"/>
                        <a:pt x="21" y="62"/>
                        <a:pt x="22" y="67"/>
                      </a:cubicBezTo>
                      <a:cubicBezTo>
                        <a:pt x="23" y="72"/>
                        <a:pt x="21" y="70"/>
                        <a:pt x="17" y="85"/>
                      </a:cubicBezTo>
                      <a:cubicBezTo>
                        <a:pt x="12" y="99"/>
                        <a:pt x="7" y="92"/>
                        <a:pt x="9" y="98"/>
                      </a:cubicBezTo>
                      <a:cubicBezTo>
                        <a:pt x="11" y="104"/>
                        <a:pt x="0" y="119"/>
                        <a:pt x="9" y="118"/>
                      </a:cubicBezTo>
                      <a:cubicBezTo>
                        <a:pt x="19" y="118"/>
                        <a:pt x="11" y="120"/>
                        <a:pt x="13" y="122"/>
                      </a:cubicBezTo>
                      <a:cubicBezTo>
                        <a:pt x="14" y="125"/>
                        <a:pt x="11" y="130"/>
                        <a:pt x="15" y="127"/>
                      </a:cubicBezTo>
                      <a:cubicBezTo>
                        <a:pt x="18" y="125"/>
                        <a:pt x="26" y="126"/>
                        <a:pt x="23" y="137"/>
                      </a:cubicBezTo>
                      <a:cubicBezTo>
                        <a:pt x="19" y="148"/>
                        <a:pt x="27" y="142"/>
                        <a:pt x="21" y="167"/>
                      </a:cubicBezTo>
                      <a:cubicBezTo>
                        <a:pt x="19" y="176"/>
                        <a:pt x="19" y="177"/>
                        <a:pt x="21" y="175"/>
                      </a:cubicBezTo>
                      <a:cubicBezTo>
                        <a:pt x="24" y="172"/>
                        <a:pt x="26" y="170"/>
                        <a:pt x="39" y="174"/>
                      </a:cubicBezTo>
                      <a:cubicBezTo>
                        <a:pt x="52" y="179"/>
                        <a:pt x="47" y="174"/>
                        <a:pt x="58" y="169"/>
                      </a:cubicBezTo>
                      <a:cubicBezTo>
                        <a:pt x="56" y="164"/>
                        <a:pt x="54" y="150"/>
                        <a:pt x="63" y="142"/>
                      </a:cubicBezTo>
                      <a:cubicBezTo>
                        <a:pt x="72" y="135"/>
                        <a:pt x="69" y="135"/>
                        <a:pt x="65" y="134"/>
                      </a:cubicBezTo>
                      <a:cubicBezTo>
                        <a:pt x="60" y="133"/>
                        <a:pt x="55" y="127"/>
                        <a:pt x="65" y="113"/>
                      </a:cubicBezTo>
                      <a:cubicBezTo>
                        <a:pt x="75" y="100"/>
                        <a:pt x="63" y="109"/>
                        <a:pt x="61" y="99"/>
                      </a:cubicBezTo>
                      <a:cubicBezTo>
                        <a:pt x="59" y="88"/>
                        <a:pt x="50" y="86"/>
                        <a:pt x="61" y="85"/>
                      </a:cubicBezTo>
                      <a:cubicBezTo>
                        <a:pt x="71" y="84"/>
                        <a:pt x="72" y="81"/>
                        <a:pt x="68" y="73"/>
                      </a:cubicBezTo>
                      <a:cubicBezTo>
                        <a:pt x="65" y="65"/>
                        <a:pt x="74" y="65"/>
                        <a:pt x="72" y="45"/>
                      </a:cubicBezTo>
                      <a:cubicBezTo>
                        <a:pt x="71" y="37"/>
                        <a:pt x="96" y="20"/>
                        <a:pt x="83" y="18"/>
                      </a:cubicBezTo>
                      <a:close/>
                    </a:path>
                  </a:pathLst>
                </a:custGeom>
                <a:grpFill/>
                <a:ln w="6350" cap="rnd" cmpd="sng">
                  <a:noFill/>
                  <a:prstDash val="solid"/>
                  <a:round/>
                  <a:headEnd/>
                  <a:tailEnd/>
                </a:ln>
              </p:spPr>
              <p:txBody>
                <a:bodyPr/>
                <a:lstStyle/>
                <a:p>
                  <a:pPr>
                    <a:defRPr/>
                  </a:pPr>
                  <a:endParaRPr lang="en-GB" dirty="0"/>
                </a:p>
              </p:txBody>
            </p:sp>
            <p:sp>
              <p:nvSpPr>
                <p:cNvPr id="106" name="Freeform 40"/>
                <p:cNvSpPr>
                  <a:spLocks/>
                </p:cNvSpPr>
                <p:nvPr/>
              </p:nvSpPr>
              <p:spPr bwMode="auto">
                <a:xfrm>
                  <a:off x="2122" y="3303"/>
                  <a:ext cx="65" cy="138"/>
                </a:xfrm>
                <a:custGeom>
                  <a:avLst/>
                  <a:gdLst/>
                  <a:ahLst/>
                  <a:cxnLst>
                    <a:cxn ang="0">
                      <a:pos x="23" y="11"/>
                    </a:cxn>
                    <a:cxn ang="0">
                      <a:pos x="23" y="2"/>
                    </a:cxn>
                    <a:cxn ang="0">
                      <a:pos x="18" y="12"/>
                    </a:cxn>
                    <a:cxn ang="0">
                      <a:pos x="6" y="17"/>
                    </a:cxn>
                    <a:cxn ang="0">
                      <a:pos x="4" y="39"/>
                    </a:cxn>
                    <a:cxn ang="0">
                      <a:pos x="5" y="43"/>
                    </a:cxn>
                    <a:cxn ang="0">
                      <a:pos x="7" y="46"/>
                    </a:cxn>
                    <a:cxn ang="0">
                      <a:pos x="8" y="52"/>
                    </a:cxn>
                    <a:cxn ang="0">
                      <a:pos x="16" y="58"/>
                    </a:cxn>
                    <a:cxn ang="0">
                      <a:pos x="19" y="52"/>
                    </a:cxn>
                    <a:cxn ang="0">
                      <a:pos x="22" y="40"/>
                    </a:cxn>
                    <a:cxn ang="0">
                      <a:pos x="26" y="25"/>
                    </a:cxn>
                    <a:cxn ang="0">
                      <a:pos x="23" y="11"/>
                    </a:cxn>
                  </a:cxnLst>
                  <a:rect l="0" t="0" r="r" b="b"/>
                  <a:pathLst>
                    <a:path w="27" h="58">
                      <a:moveTo>
                        <a:pt x="23" y="11"/>
                      </a:moveTo>
                      <a:cubicBezTo>
                        <a:pt x="24" y="7"/>
                        <a:pt x="25" y="3"/>
                        <a:pt x="23" y="2"/>
                      </a:cubicBezTo>
                      <a:cubicBezTo>
                        <a:pt x="18" y="0"/>
                        <a:pt x="23" y="14"/>
                        <a:pt x="18" y="12"/>
                      </a:cubicBezTo>
                      <a:cubicBezTo>
                        <a:pt x="11" y="9"/>
                        <a:pt x="9" y="18"/>
                        <a:pt x="6" y="17"/>
                      </a:cubicBezTo>
                      <a:cubicBezTo>
                        <a:pt x="2" y="16"/>
                        <a:pt x="0" y="40"/>
                        <a:pt x="4" y="39"/>
                      </a:cubicBezTo>
                      <a:cubicBezTo>
                        <a:pt x="8" y="39"/>
                        <a:pt x="7" y="41"/>
                        <a:pt x="5" y="43"/>
                      </a:cubicBezTo>
                      <a:cubicBezTo>
                        <a:pt x="3" y="45"/>
                        <a:pt x="4" y="45"/>
                        <a:pt x="7" y="46"/>
                      </a:cubicBezTo>
                      <a:cubicBezTo>
                        <a:pt x="13" y="47"/>
                        <a:pt x="3" y="49"/>
                        <a:pt x="8" y="52"/>
                      </a:cubicBezTo>
                      <a:cubicBezTo>
                        <a:pt x="17" y="56"/>
                        <a:pt x="13" y="58"/>
                        <a:pt x="16" y="58"/>
                      </a:cubicBezTo>
                      <a:cubicBezTo>
                        <a:pt x="20" y="58"/>
                        <a:pt x="16" y="53"/>
                        <a:pt x="19" y="52"/>
                      </a:cubicBezTo>
                      <a:cubicBezTo>
                        <a:pt x="22" y="50"/>
                        <a:pt x="22" y="46"/>
                        <a:pt x="22" y="40"/>
                      </a:cubicBezTo>
                      <a:cubicBezTo>
                        <a:pt x="22" y="34"/>
                        <a:pt x="27" y="37"/>
                        <a:pt x="26" y="25"/>
                      </a:cubicBezTo>
                      <a:cubicBezTo>
                        <a:pt x="25" y="13"/>
                        <a:pt x="23" y="15"/>
                        <a:pt x="23" y="11"/>
                      </a:cubicBezTo>
                      <a:close/>
                    </a:path>
                  </a:pathLst>
                </a:custGeom>
                <a:grpFill/>
                <a:ln w="6350" cap="rnd" cmpd="sng">
                  <a:noFill/>
                  <a:prstDash val="solid"/>
                  <a:round/>
                  <a:headEnd/>
                  <a:tailEnd/>
                </a:ln>
              </p:spPr>
              <p:txBody>
                <a:bodyPr/>
                <a:lstStyle/>
                <a:p>
                  <a:pPr>
                    <a:defRPr/>
                  </a:pPr>
                  <a:endParaRPr lang="en-GB" dirty="0"/>
                </a:p>
              </p:txBody>
            </p:sp>
            <p:sp>
              <p:nvSpPr>
                <p:cNvPr id="107" name="Freeform 41"/>
                <p:cNvSpPr>
                  <a:spLocks noEditPoints="1"/>
                </p:cNvSpPr>
                <p:nvPr/>
              </p:nvSpPr>
              <p:spPr bwMode="auto">
                <a:xfrm>
                  <a:off x="1993" y="2962"/>
                  <a:ext cx="725" cy="858"/>
                </a:xfrm>
                <a:custGeom>
                  <a:avLst/>
                  <a:gdLst/>
                  <a:ahLst/>
                  <a:cxnLst>
                    <a:cxn ang="0">
                      <a:pos x="295" y="253"/>
                    </a:cxn>
                    <a:cxn ang="0">
                      <a:pos x="261" y="233"/>
                    </a:cxn>
                    <a:cxn ang="0">
                      <a:pos x="258" y="262"/>
                    </a:cxn>
                    <a:cxn ang="0">
                      <a:pos x="249" y="303"/>
                    </a:cxn>
                    <a:cxn ang="0">
                      <a:pos x="234" y="303"/>
                    </a:cxn>
                    <a:cxn ang="0">
                      <a:pos x="238" y="264"/>
                    </a:cxn>
                    <a:cxn ang="0">
                      <a:pos x="205" y="227"/>
                    </a:cxn>
                    <a:cxn ang="0">
                      <a:pos x="179" y="205"/>
                    </a:cxn>
                    <a:cxn ang="0">
                      <a:pos x="135" y="176"/>
                    </a:cxn>
                    <a:cxn ang="0">
                      <a:pos x="108" y="151"/>
                    </a:cxn>
                    <a:cxn ang="0">
                      <a:pos x="87" y="108"/>
                    </a:cxn>
                    <a:cxn ang="0">
                      <a:pos x="29" y="119"/>
                    </a:cxn>
                    <a:cxn ang="0">
                      <a:pos x="15" y="98"/>
                    </a:cxn>
                    <a:cxn ang="0">
                      <a:pos x="20" y="64"/>
                    </a:cxn>
                    <a:cxn ang="0">
                      <a:pos x="27" y="43"/>
                    </a:cxn>
                    <a:cxn ang="0">
                      <a:pos x="45" y="29"/>
                    </a:cxn>
                    <a:cxn ang="0">
                      <a:pos x="57" y="36"/>
                    </a:cxn>
                    <a:cxn ang="0">
                      <a:pos x="70" y="35"/>
                    </a:cxn>
                    <a:cxn ang="0">
                      <a:pos x="84" y="29"/>
                    </a:cxn>
                    <a:cxn ang="0">
                      <a:pos x="93" y="19"/>
                    </a:cxn>
                    <a:cxn ang="0">
                      <a:pos x="102" y="9"/>
                    </a:cxn>
                    <a:cxn ang="0">
                      <a:pos x="122" y="5"/>
                    </a:cxn>
                    <a:cxn ang="0">
                      <a:pos x="144" y="7"/>
                    </a:cxn>
                    <a:cxn ang="0">
                      <a:pos x="182" y="22"/>
                    </a:cxn>
                    <a:cxn ang="0">
                      <a:pos x="180" y="36"/>
                    </a:cxn>
                    <a:cxn ang="0">
                      <a:pos x="182" y="55"/>
                    </a:cxn>
                    <a:cxn ang="0">
                      <a:pos x="167" y="51"/>
                    </a:cxn>
                    <a:cxn ang="0">
                      <a:pos x="147" y="68"/>
                    </a:cxn>
                    <a:cxn ang="0">
                      <a:pos x="157" y="110"/>
                    </a:cxn>
                    <a:cxn ang="0">
                      <a:pos x="208" y="176"/>
                    </a:cxn>
                    <a:cxn ang="0">
                      <a:pos x="268" y="212"/>
                    </a:cxn>
                    <a:cxn ang="0">
                      <a:pos x="300" y="245"/>
                    </a:cxn>
                    <a:cxn ang="0">
                      <a:pos x="177" y="310"/>
                    </a:cxn>
                    <a:cxn ang="0">
                      <a:pos x="152" y="322"/>
                    </a:cxn>
                    <a:cxn ang="0">
                      <a:pos x="189" y="344"/>
                    </a:cxn>
                    <a:cxn ang="0">
                      <a:pos x="218" y="355"/>
                    </a:cxn>
                    <a:cxn ang="0">
                      <a:pos x="229" y="305"/>
                    </a:cxn>
                    <a:cxn ang="0">
                      <a:pos x="81" y="211"/>
                    </a:cxn>
                    <a:cxn ang="0">
                      <a:pos x="45" y="222"/>
                    </a:cxn>
                    <a:cxn ang="0">
                      <a:pos x="52" y="260"/>
                    </a:cxn>
                    <a:cxn ang="0">
                      <a:pos x="73" y="275"/>
                    </a:cxn>
                    <a:cxn ang="0">
                      <a:pos x="84" y="234"/>
                    </a:cxn>
                  </a:cxnLst>
                  <a:rect l="0" t="0" r="r" b="b"/>
                  <a:pathLst>
                    <a:path w="304" h="360">
                      <a:moveTo>
                        <a:pt x="300" y="245"/>
                      </a:moveTo>
                      <a:cubicBezTo>
                        <a:pt x="296" y="252"/>
                        <a:pt x="304" y="254"/>
                        <a:pt x="295" y="253"/>
                      </a:cubicBezTo>
                      <a:cubicBezTo>
                        <a:pt x="285" y="251"/>
                        <a:pt x="291" y="236"/>
                        <a:pt x="280" y="235"/>
                      </a:cubicBezTo>
                      <a:cubicBezTo>
                        <a:pt x="269" y="234"/>
                        <a:pt x="269" y="228"/>
                        <a:pt x="261" y="233"/>
                      </a:cubicBezTo>
                      <a:cubicBezTo>
                        <a:pt x="253" y="238"/>
                        <a:pt x="257" y="245"/>
                        <a:pt x="253" y="251"/>
                      </a:cubicBezTo>
                      <a:cubicBezTo>
                        <a:pt x="248" y="256"/>
                        <a:pt x="249" y="259"/>
                        <a:pt x="258" y="262"/>
                      </a:cubicBezTo>
                      <a:cubicBezTo>
                        <a:pt x="267" y="265"/>
                        <a:pt x="274" y="277"/>
                        <a:pt x="262" y="284"/>
                      </a:cubicBezTo>
                      <a:cubicBezTo>
                        <a:pt x="250" y="291"/>
                        <a:pt x="257" y="295"/>
                        <a:pt x="249" y="303"/>
                      </a:cubicBezTo>
                      <a:cubicBezTo>
                        <a:pt x="241" y="312"/>
                        <a:pt x="243" y="322"/>
                        <a:pt x="233" y="317"/>
                      </a:cubicBezTo>
                      <a:cubicBezTo>
                        <a:pt x="228" y="314"/>
                        <a:pt x="229" y="308"/>
                        <a:pt x="234" y="303"/>
                      </a:cubicBezTo>
                      <a:cubicBezTo>
                        <a:pt x="238" y="297"/>
                        <a:pt x="234" y="294"/>
                        <a:pt x="239" y="290"/>
                      </a:cubicBezTo>
                      <a:cubicBezTo>
                        <a:pt x="243" y="286"/>
                        <a:pt x="243" y="284"/>
                        <a:pt x="238" y="264"/>
                      </a:cubicBezTo>
                      <a:cubicBezTo>
                        <a:pt x="232" y="243"/>
                        <a:pt x="226" y="250"/>
                        <a:pt x="215" y="242"/>
                      </a:cubicBezTo>
                      <a:cubicBezTo>
                        <a:pt x="205" y="235"/>
                        <a:pt x="217" y="224"/>
                        <a:pt x="205" y="227"/>
                      </a:cubicBezTo>
                      <a:cubicBezTo>
                        <a:pt x="193" y="229"/>
                        <a:pt x="206" y="220"/>
                        <a:pt x="195" y="221"/>
                      </a:cubicBezTo>
                      <a:cubicBezTo>
                        <a:pt x="185" y="222"/>
                        <a:pt x="188" y="205"/>
                        <a:pt x="179" y="205"/>
                      </a:cubicBezTo>
                      <a:cubicBezTo>
                        <a:pt x="169" y="205"/>
                        <a:pt x="158" y="203"/>
                        <a:pt x="148" y="189"/>
                      </a:cubicBezTo>
                      <a:cubicBezTo>
                        <a:pt x="139" y="176"/>
                        <a:pt x="139" y="186"/>
                        <a:pt x="135" y="176"/>
                      </a:cubicBezTo>
                      <a:cubicBezTo>
                        <a:pt x="130" y="165"/>
                        <a:pt x="118" y="170"/>
                        <a:pt x="119" y="164"/>
                      </a:cubicBezTo>
                      <a:cubicBezTo>
                        <a:pt x="120" y="158"/>
                        <a:pt x="119" y="158"/>
                        <a:pt x="108" y="151"/>
                      </a:cubicBezTo>
                      <a:cubicBezTo>
                        <a:pt x="97" y="143"/>
                        <a:pt x="108" y="138"/>
                        <a:pt x="101" y="132"/>
                      </a:cubicBezTo>
                      <a:cubicBezTo>
                        <a:pt x="94" y="126"/>
                        <a:pt x="99" y="106"/>
                        <a:pt x="87" y="108"/>
                      </a:cubicBezTo>
                      <a:cubicBezTo>
                        <a:pt x="76" y="111"/>
                        <a:pt x="72" y="90"/>
                        <a:pt x="59" y="95"/>
                      </a:cubicBezTo>
                      <a:cubicBezTo>
                        <a:pt x="46" y="101"/>
                        <a:pt x="56" y="110"/>
                        <a:pt x="29" y="119"/>
                      </a:cubicBezTo>
                      <a:cubicBezTo>
                        <a:pt x="28" y="115"/>
                        <a:pt x="36" y="107"/>
                        <a:pt x="33" y="104"/>
                      </a:cubicBezTo>
                      <a:cubicBezTo>
                        <a:pt x="31" y="101"/>
                        <a:pt x="19" y="109"/>
                        <a:pt x="15" y="98"/>
                      </a:cubicBezTo>
                      <a:cubicBezTo>
                        <a:pt x="10" y="87"/>
                        <a:pt x="28" y="87"/>
                        <a:pt x="12" y="77"/>
                      </a:cubicBezTo>
                      <a:cubicBezTo>
                        <a:pt x="0" y="68"/>
                        <a:pt x="14" y="71"/>
                        <a:pt x="20" y="64"/>
                      </a:cubicBezTo>
                      <a:cubicBezTo>
                        <a:pt x="26" y="57"/>
                        <a:pt x="7" y="56"/>
                        <a:pt x="16" y="43"/>
                      </a:cubicBezTo>
                      <a:cubicBezTo>
                        <a:pt x="18" y="43"/>
                        <a:pt x="21" y="47"/>
                        <a:pt x="27" y="43"/>
                      </a:cubicBezTo>
                      <a:cubicBezTo>
                        <a:pt x="34" y="38"/>
                        <a:pt x="33" y="46"/>
                        <a:pt x="42" y="40"/>
                      </a:cubicBezTo>
                      <a:cubicBezTo>
                        <a:pt x="51" y="33"/>
                        <a:pt x="41" y="31"/>
                        <a:pt x="45" y="29"/>
                      </a:cubicBezTo>
                      <a:cubicBezTo>
                        <a:pt x="50" y="26"/>
                        <a:pt x="53" y="20"/>
                        <a:pt x="53" y="24"/>
                      </a:cubicBezTo>
                      <a:cubicBezTo>
                        <a:pt x="53" y="28"/>
                        <a:pt x="51" y="33"/>
                        <a:pt x="57" y="36"/>
                      </a:cubicBezTo>
                      <a:cubicBezTo>
                        <a:pt x="63" y="39"/>
                        <a:pt x="64" y="49"/>
                        <a:pt x="68" y="47"/>
                      </a:cubicBezTo>
                      <a:cubicBezTo>
                        <a:pt x="71" y="45"/>
                        <a:pt x="64" y="40"/>
                        <a:pt x="70" y="35"/>
                      </a:cubicBezTo>
                      <a:cubicBezTo>
                        <a:pt x="76" y="31"/>
                        <a:pt x="71" y="23"/>
                        <a:pt x="75" y="23"/>
                      </a:cubicBezTo>
                      <a:cubicBezTo>
                        <a:pt x="79" y="22"/>
                        <a:pt x="79" y="32"/>
                        <a:pt x="84" y="29"/>
                      </a:cubicBezTo>
                      <a:cubicBezTo>
                        <a:pt x="90" y="24"/>
                        <a:pt x="90" y="33"/>
                        <a:pt x="94" y="32"/>
                      </a:cubicBezTo>
                      <a:cubicBezTo>
                        <a:pt x="98" y="31"/>
                        <a:pt x="91" y="22"/>
                        <a:pt x="93" y="19"/>
                      </a:cubicBezTo>
                      <a:cubicBezTo>
                        <a:pt x="95" y="17"/>
                        <a:pt x="99" y="25"/>
                        <a:pt x="103" y="22"/>
                      </a:cubicBezTo>
                      <a:cubicBezTo>
                        <a:pt x="106" y="19"/>
                        <a:pt x="98" y="18"/>
                        <a:pt x="102" y="9"/>
                      </a:cubicBezTo>
                      <a:cubicBezTo>
                        <a:pt x="109" y="9"/>
                        <a:pt x="110" y="15"/>
                        <a:pt x="115" y="14"/>
                      </a:cubicBezTo>
                      <a:cubicBezTo>
                        <a:pt x="119" y="13"/>
                        <a:pt x="116" y="6"/>
                        <a:pt x="122" y="5"/>
                      </a:cubicBezTo>
                      <a:cubicBezTo>
                        <a:pt x="128" y="4"/>
                        <a:pt x="130" y="7"/>
                        <a:pt x="139" y="4"/>
                      </a:cubicBezTo>
                      <a:cubicBezTo>
                        <a:pt x="151" y="0"/>
                        <a:pt x="143" y="4"/>
                        <a:pt x="144" y="7"/>
                      </a:cubicBezTo>
                      <a:cubicBezTo>
                        <a:pt x="144" y="9"/>
                        <a:pt x="148" y="8"/>
                        <a:pt x="147" y="11"/>
                      </a:cubicBezTo>
                      <a:cubicBezTo>
                        <a:pt x="146" y="15"/>
                        <a:pt x="158" y="19"/>
                        <a:pt x="182" y="22"/>
                      </a:cubicBezTo>
                      <a:cubicBezTo>
                        <a:pt x="181" y="25"/>
                        <a:pt x="174" y="28"/>
                        <a:pt x="175" y="31"/>
                      </a:cubicBezTo>
                      <a:cubicBezTo>
                        <a:pt x="175" y="33"/>
                        <a:pt x="184" y="32"/>
                        <a:pt x="180" y="36"/>
                      </a:cubicBezTo>
                      <a:cubicBezTo>
                        <a:pt x="176" y="40"/>
                        <a:pt x="178" y="44"/>
                        <a:pt x="181" y="47"/>
                      </a:cubicBezTo>
                      <a:cubicBezTo>
                        <a:pt x="184" y="49"/>
                        <a:pt x="190" y="57"/>
                        <a:pt x="182" y="55"/>
                      </a:cubicBezTo>
                      <a:cubicBezTo>
                        <a:pt x="182" y="53"/>
                        <a:pt x="183" y="49"/>
                        <a:pt x="177" y="52"/>
                      </a:cubicBezTo>
                      <a:cubicBezTo>
                        <a:pt x="169" y="55"/>
                        <a:pt x="176" y="47"/>
                        <a:pt x="167" y="51"/>
                      </a:cubicBezTo>
                      <a:cubicBezTo>
                        <a:pt x="158" y="56"/>
                        <a:pt x="155" y="63"/>
                        <a:pt x="151" y="60"/>
                      </a:cubicBezTo>
                      <a:cubicBezTo>
                        <a:pt x="148" y="57"/>
                        <a:pt x="143" y="62"/>
                        <a:pt x="147" y="68"/>
                      </a:cubicBezTo>
                      <a:cubicBezTo>
                        <a:pt x="151" y="75"/>
                        <a:pt x="157" y="79"/>
                        <a:pt x="150" y="81"/>
                      </a:cubicBezTo>
                      <a:cubicBezTo>
                        <a:pt x="144" y="84"/>
                        <a:pt x="146" y="102"/>
                        <a:pt x="157" y="110"/>
                      </a:cubicBezTo>
                      <a:cubicBezTo>
                        <a:pt x="167" y="117"/>
                        <a:pt x="169" y="123"/>
                        <a:pt x="177" y="123"/>
                      </a:cubicBezTo>
                      <a:cubicBezTo>
                        <a:pt x="185" y="123"/>
                        <a:pt x="179" y="150"/>
                        <a:pt x="208" y="176"/>
                      </a:cubicBezTo>
                      <a:cubicBezTo>
                        <a:pt x="220" y="186"/>
                        <a:pt x="255" y="178"/>
                        <a:pt x="240" y="191"/>
                      </a:cubicBezTo>
                      <a:cubicBezTo>
                        <a:pt x="229" y="200"/>
                        <a:pt x="264" y="207"/>
                        <a:pt x="268" y="212"/>
                      </a:cubicBezTo>
                      <a:cubicBezTo>
                        <a:pt x="272" y="218"/>
                        <a:pt x="277" y="219"/>
                        <a:pt x="284" y="224"/>
                      </a:cubicBezTo>
                      <a:cubicBezTo>
                        <a:pt x="291" y="229"/>
                        <a:pt x="304" y="237"/>
                        <a:pt x="300" y="245"/>
                      </a:cubicBezTo>
                      <a:close/>
                      <a:moveTo>
                        <a:pt x="211" y="308"/>
                      </a:moveTo>
                      <a:cubicBezTo>
                        <a:pt x="203" y="307"/>
                        <a:pt x="190" y="322"/>
                        <a:pt x="177" y="310"/>
                      </a:cubicBezTo>
                      <a:cubicBezTo>
                        <a:pt x="164" y="298"/>
                        <a:pt x="165" y="321"/>
                        <a:pt x="160" y="310"/>
                      </a:cubicBezTo>
                      <a:cubicBezTo>
                        <a:pt x="158" y="306"/>
                        <a:pt x="151" y="310"/>
                        <a:pt x="152" y="322"/>
                      </a:cubicBezTo>
                      <a:cubicBezTo>
                        <a:pt x="152" y="327"/>
                        <a:pt x="156" y="328"/>
                        <a:pt x="164" y="330"/>
                      </a:cubicBezTo>
                      <a:cubicBezTo>
                        <a:pt x="172" y="332"/>
                        <a:pt x="182" y="344"/>
                        <a:pt x="189" y="344"/>
                      </a:cubicBezTo>
                      <a:cubicBezTo>
                        <a:pt x="197" y="344"/>
                        <a:pt x="199" y="352"/>
                        <a:pt x="208" y="355"/>
                      </a:cubicBezTo>
                      <a:cubicBezTo>
                        <a:pt x="217" y="358"/>
                        <a:pt x="218" y="360"/>
                        <a:pt x="218" y="355"/>
                      </a:cubicBezTo>
                      <a:cubicBezTo>
                        <a:pt x="217" y="350"/>
                        <a:pt x="223" y="340"/>
                        <a:pt x="217" y="336"/>
                      </a:cubicBezTo>
                      <a:cubicBezTo>
                        <a:pt x="212" y="332"/>
                        <a:pt x="226" y="310"/>
                        <a:pt x="229" y="305"/>
                      </a:cubicBezTo>
                      <a:cubicBezTo>
                        <a:pt x="232" y="300"/>
                        <a:pt x="219" y="310"/>
                        <a:pt x="211" y="308"/>
                      </a:cubicBezTo>
                      <a:close/>
                      <a:moveTo>
                        <a:pt x="81" y="211"/>
                      </a:moveTo>
                      <a:cubicBezTo>
                        <a:pt x="77" y="205"/>
                        <a:pt x="74" y="202"/>
                        <a:pt x="61" y="214"/>
                      </a:cubicBezTo>
                      <a:cubicBezTo>
                        <a:pt x="47" y="226"/>
                        <a:pt x="45" y="206"/>
                        <a:pt x="45" y="222"/>
                      </a:cubicBezTo>
                      <a:cubicBezTo>
                        <a:pt x="45" y="229"/>
                        <a:pt x="53" y="228"/>
                        <a:pt x="52" y="243"/>
                      </a:cubicBezTo>
                      <a:cubicBezTo>
                        <a:pt x="51" y="254"/>
                        <a:pt x="56" y="247"/>
                        <a:pt x="52" y="260"/>
                      </a:cubicBezTo>
                      <a:cubicBezTo>
                        <a:pt x="49" y="273"/>
                        <a:pt x="54" y="285"/>
                        <a:pt x="62" y="284"/>
                      </a:cubicBezTo>
                      <a:cubicBezTo>
                        <a:pt x="70" y="283"/>
                        <a:pt x="66" y="271"/>
                        <a:pt x="73" y="275"/>
                      </a:cubicBezTo>
                      <a:cubicBezTo>
                        <a:pt x="79" y="279"/>
                        <a:pt x="81" y="275"/>
                        <a:pt x="84" y="256"/>
                      </a:cubicBezTo>
                      <a:cubicBezTo>
                        <a:pt x="87" y="238"/>
                        <a:pt x="78" y="241"/>
                        <a:pt x="84" y="234"/>
                      </a:cubicBezTo>
                      <a:cubicBezTo>
                        <a:pt x="90" y="228"/>
                        <a:pt x="84" y="216"/>
                        <a:pt x="81" y="211"/>
                      </a:cubicBezTo>
                      <a:close/>
                    </a:path>
                  </a:pathLst>
                </a:custGeom>
                <a:grpFill/>
                <a:ln w="6350" cap="rnd" cmpd="sng">
                  <a:noFill/>
                  <a:prstDash val="solid"/>
                  <a:round/>
                  <a:headEnd/>
                  <a:tailEnd/>
                </a:ln>
              </p:spPr>
              <p:txBody>
                <a:bodyPr/>
                <a:lstStyle/>
                <a:p>
                  <a:pPr>
                    <a:defRPr/>
                  </a:pPr>
                  <a:endParaRPr lang="en-GB" dirty="0"/>
                </a:p>
              </p:txBody>
            </p:sp>
            <p:sp>
              <p:nvSpPr>
                <p:cNvPr id="108" name="Freeform 42"/>
                <p:cNvSpPr>
                  <a:spLocks/>
                </p:cNvSpPr>
                <p:nvPr/>
              </p:nvSpPr>
              <p:spPr bwMode="auto">
                <a:xfrm>
                  <a:off x="1965" y="2900"/>
                  <a:ext cx="281" cy="179"/>
                </a:xfrm>
                <a:custGeom>
                  <a:avLst/>
                  <a:gdLst/>
                  <a:ahLst/>
                  <a:cxnLst>
                    <a:cxn ang="0">
                      <a:pos x="114" y="35"/>
                    </a:cxn>
                    <a:cxn ang="0">
                      <a:pos x="105" y="36"/>
                    </a:cxn>
                    <a:cxn ang="0">
                      <a:pos x="92" y="30"/>
                    </a:cxn>
                    <a:cxn ang="0">
                      <a:pos x="92" y="12"/>
                    </a:cxn>
                    <a:cxn ang="0">
                      <a:pos x="79" y="8"/>
                    </a:cxn>
                    <a:cxn ang="0">
                      <a:pos x="67" y="3"/>
                    </a:cxn>
                    <a:cxn ang="0">
                      <a:pos x="60" y="10"/>
                    </a:cxn>
                    <a:cxn ang="0">
                      <a:pos x="42" y="10"/>
                    </a:cxn>
                    <a:cxn ang="0">
                      <a:pos x="29" y="14"/>
                    </a:cxn>
                    <a:cxn ang="0">
                      <a:pos x="26" y="22"/>
                    </a:cxn>
                    <a:cxn ang="0">
                      <a:pos x="18" y="31"/>
                    </a:cxn>
                    <a:cxn ang="0">
                      <a:pos x="10" y="43"/>
                    </a:cxn>
                    <a:cxn ang="0">
                      <a:pos x="5" y="57"/>
                    </a:cxn>
                    <a:cxn ang="0">
                      <a:pos x="9" y="61"/>
                    </a:cxn>
                    <a:cxn ang="0">
                      <a:pos x="18" y="50"/>
                    </a:cxn>
                    <a:cxn ang="0">
                      <a:pos x="22" y="61"/>
                    </a:cxn>
                    <a:cxn ang="0">
                      <a:pos x="28" y="69"/>
                    </a:cxn>
                    <a:cxn ang="0">
                      <a:pos x="39" y="69"/>
                    </a:cxn>
                    <a:cxn ang="0">
                      <a:pos x="54" y="66"/>
                    </a:cxn>
                    <a:cxn ang="0">
                      <a:pos x="57" y="55"/>
                    </a:cxn>
                    <a:cxn ang="0">
                      <a:pos x="65" y="50"/>
                    </a:cxn>
                    <a:cxn ang="0">
                      <a:pos x="69" y="62"/>
                    </a:cxn>
                    <a:cxn ang="0">
                      <a:pos x="80" y="73"/>
                    </a:cxn>
                    <a:cxn ang="0">
                      <a:pos x="82" y="61"/>
                    </a:cxn>
                    <a:cxn ang="0">
                      <a:pos x="87" y="49"/>
                    </a:cxn>
                    <a:cxn ang="0">
                      <a:pos x="96" y="55"/>
                    </a:cxn>
                    <a:cxn ang="0">
                      <a:pos x="106" y="58"/>
                    </a:cxn>
                    <a:cxn ang="0">
                      <a:pos x="105" y="45"/>
                    </a:cxn>
                    <a:cxn ang="0">
                      <a:pos x="115" y="48"/>
                    </a:cxn>
                    <a:cxn ang="0">
                      <a:pos x="114" y="35"/>
                    </a:cxn>
                  </a:cxnLst>
                  <a:rect l="0" t="0" r="r" b="b"/>
                  <a:pathLst>
                    <a:path w="118" h="75">
                      <a:moveTo>
                        <a:pt x="114" y="35"/>
                      </a:moveTo>
                      <a:cubicBezTo>
                        <a:pt x="113" y="26"/>
                        <a:pt x="111" y="36"/>
                        <a:pt x="105" y="36"/>
                      </a:cubicBezTo>
                      <a:cubicBezTo>
                        <a:pt x="99" y="36"/>
                        <a:pt x="107" y="28"/>
                        <a:pt x="92" y="30"/>
                      </a:cubicBezTo>
                      <a:cubicBezTo>
                        <a:pt x="85" y="31"/>
                        <a:pt x="98" y="19"/>
                        <a:pt x="92" y="12"/>
                      </a:cubicBezTo>
                      <a:cubicBezTo>
                        <a:pt x="90" y="10"/>
                        <a:pt x="84" y="6"/>
                        <a:pt x="79" y="8"/>
                      </a:cubicBezTo>
                      <a:cubicBezTo>
                        <a:pt x="73" y="9"/>
                        <a:pt x="74" y="0"/>
                        <a:pt x="67" y="3"/>
                      </a:cubicBezTo>
                      <a:cubicBezTo>
                        <a:pt x="61" y="6"/>
                        <a:pt x="69" y="11"/>
                        <a:pt x="60" y="10"/>
                      </a:cubicBezTo>
                      <a:cubicBezTo>
                        <a:pt x="51" y="9"/>
                        <a:pt x="51" y="13"/>
                        <a:pt x="42" y="10"/>
                      </a:cubicBezTo>
                      <a:cubicBezTo>
                        <a:pt x="35" y="17"/>
                        <a:pt x="33" y="11"/>
                        <a:pt x="29" y="14"/>
                      </a:cubicBezTo>
                      <a:cubicBezTo>
                        <a:pt x="25" y="18"/>
                        <a:pt x="33" y="18"/>
                        <a:pt x="26" y="22"/>
                      </a:cubicBezTo>
                      <a:cubicBezTo>
                        <a:pt x="19" y="25"/>
                        <a:pt x="27" y="28"/>
                        <a:pt x="18" y="31"/>
                      </a:cubicBezTo>
                      <a:cubicBezTo>
                        <a:pt x="11" y="34"/>
                        <a:pt x="20" y="38"/>
                        <a:pt x="10" y="43"/>
                      </a:cubicBezTo>
                      <a:cubicBezTo>
                        <a:pt x="3" y="47"/>
                        <a:pt x="11" y="53"/>
                        <a:pt x="5" y="57"/>
                      </a:cubicBezTo>
                      <a:cubicBezTo>
                        <a:pt x="0" y="61"/>
                        <a:pt x="3" y="64"/>
                        <a:pt x="9" y="61"/>
                      </a:cubicBezTo>
                      <a:cubicBezTo>
                        <a:pt x="14" y="58"/>
                        <a:pt x="8" y="52"/>
                        <a:pt x="18" y="50"/>
                      </a:cubicBezTo>
                      <a:cubicBezTo>
                        <a:pt x="27" y="49"/>
                        <a:pt x="23" y="59"/>
                        <a:pt x="22" y="61"/>
                      </a:cubicBezTo>
                      <a:cubicBezTo>
                        <a:pt x="21" y="63"/>
                        <a:pt x="27" y="60"/>
                        <a:pt x="28" y="69"/>
                      </a:cubicBezTo>
                      <a:cubicBezTo>
                        <a:pt x="30" y="69"/>
                        <a:pt x="33" y="73"/>
                        <a:pt x="39" y="69"/>
                      </a:cubicBezTo>
                      <a:cubicBezTo>
                        <a:pt x="46" y="64"/>
                        <a:pt x="45" y="72"/>
                        <a:pt x="54" y="66"/>
                      </a:cubicBezTo>
                      <a:cubicBezTo>
                        <a:pt x="63" y="59"/>
                        <a:pt x="53" y="57"/>
                        <a:pt x="57" y="55"/>
                      </a:cubicBezTo>
                      <a:cubicBezTo>
                        <a:pt x="62" y="52"/>
                        <a:pt x="65" y="46"/>
                        <a:pt x="65" y="50"/>
                      </a:cubicBezTo>
                      <a:cubicBezTo>
                        <a:pt x="65" y="54"/>
                        <a:pt x="63" y="59"/>
                        <a:pt x="69" y="62"/>
                      </a:cubicBezTo>
                      <a:cubicBezTo>
                        <a:pt x="75" y="65"/>
                        <a:pt x="76" y="75"/>
                        <a:pt x="80" y="73"/>
                      </a:cubicBezTo>
                      <a:cubicBezTo>
                        <a:pt x="83" y="71"/>
                        <a:pt x="76" y="66"/>
                        <a:pt x="82" y="61"/>
                      </a:cubicBezTo>
                      <a:cubicBezTo>
                        <a:pt x="88" y="57"/>
                        <a:pt x="83" y="49"/>
                        <a:pt x="87" y="49"/>
                      </a:cubicBezTo>
                      <a:cubicBezTo>
                        <a:pt x="91" y="48"/>
                        <a:pt x="91" y="58"/>
                        <a:pt x="96" y="55"/>
                      </a:cubicBezTo>
                      <a:cubicBezTo>
                        <a:pt x="102" y="50"/>
                        <a:pt x="102" y="59"/>
                        <a:pt x="106" y="58"/>
                      </a:cubicBezTo>
                      <a:cubicBezTo>
                        <a:pt x="110" y="57"/>
                        <a:pt x="103" y="48"/>
                        <a:pt x="105" y="45"/>
                      </a:cubicBezTo>
                      <a:cubicBezTo>
                        <a:pt x="107" y="43"/>
                        <a:pt x="111" y="51"/>
                        <a:pt x="115" y="48"/>
                      </a:cubicBezTo>
                      <a:cubicBezTo>
                        <a:pt x="118" y="45"/>
                        <a:pt x="110" y="44"/>
                        <a:pt x="114" y="35"/>
                      </a:cubicBezTo>
                      <a:close/>
                    </a:path>
                  </a:pathLst>
                </a:custGeom>
                <a:grpFill/>
                <a:ln w="6350" cap="rnd" cmpd="sng">
                  <a:noFill/>
                  <a:prstDash val="solid"/>
                  <a:round/>
                  <a:headEnd/>
                  <a:tailEnd/>
                </a:ln>
              </p:spPr>
              <p:txBody>
                <a:bodyPr/>
                <a:lstStyle/>
                <a:p>
                  <a:pPr>
                    <a:defRPr/>
                  </a:pPr>
                  <a:endParaRPr lang="en-GB" dirty="0"/>
                </a:p>
              </p:txBody>
            </p:sp>
            <p:sp>
              <p:nvSpPr>
                <p:cNvPr id="109" name="Freeform 43"/>
                <p:cNvSpPr>
                  <a:spLocks/>
                </p:cNvSpPr>
                <p:nvPr/>
              </p:nvSpPr>
              <p:spPr bwMode="auto">
                <a:xfrm>
                  <a:off x="2167" y="2790"/>
                  <a:ext cx="465" cy="246"/>
                </a:xfrm>
                <a:custGeom>
                  <a:avLst/>
                  <a:gdLst/>
                  <a:ahLst/>
                  <a:cxnLst>
                    <a:cxn ang="0">
                      <a:pos x="190" y="18"/>
                    </a:cxn>
                    <a:cxn ang="0">
                      <a:pos x="175" y="14"/>
                    </a:cxn>
                    <a:cxn ang="0">
                      <a:pos x="149" y="8"/>
                    </a:cxn>
                    <a:cxn ang="0">
                      <a:pos x="141" y="9"/>
                    </a:cxn>
                    <a:cxn ang="0">
                      <a:pos x="123" y="21"/>
                    </a:cxn>
                    <a:cxn ang="0">
                      <a:pos x="113" y="14"/>
                    </a:cxn>
                    <a:cxn ang="0">
                      <a:pos x="102" y="25"/>
                    </a:cxn>
                    <a:cxn ang="0">
                      <a:pos x="89" y="34"/>
                    </a:cxn>
                    <a:cxn ang="0">
                      <a:pos x="90" y="48"/>
                    </a:cxn>
                    <a:cxn ang="0">
                      <a:pos x="94" y="59"/>
                    </a:cxn>
                    <a:cxn ang="0">
                      <a:pos x="83" y="54"/>
                    </a:cxn>
                    <a:cxn ang="0">
                      <a:pos x="72" y="53"/>
                    </a:cxn>
                    <a:cxn ang="0">
                      <a:pos x="57" y="56"/>
                    </a:cxn>
                    <a:cxn ang="0">
                      <a:pos x="42" y="60"/>
                    </a:cxn>
                    <a:cxn ang="0">
                      <a:pos x="31" y="57"/>
                    </a:cxn>
                    <a:cxn ang="0">
                      <a:pos x="25" y="66"/>
                    </a:cxn>
                    <a:cxn ang="0">
                      <a:pos x="7" y="58"/>
                    </a:cxn>
                    <a:cxn ang="0">
                      <a:pos x="7" y="76"/>
                    </a:cxn>
                    <a:cxn ang="0">
                      <a:pos x="20" y="82"/>
                    </a:cxn>
                    <a:cxn ang="0">
                      <a:pos x="29" y="81"/>
                    </a:cxn>
                    <a:cxn ang="0">
                      <a:pos x="42" y="86"/>
                    </a:cxn>
                    <a:cxn ang="0">
                      <a:pos x="49" y="77"/>
                    </a:cxn>
                    <a:cxn ang="0">
                      <a:pos x="66" y="76"/>
                    </a:cxn>
                    <a:cxn ang="0">
                      <a:pos x="71" y="79"/>
                    </a:cxn>
                    <a:cxn ang="0">
                      <a:pos x="74" y="83"/>
                    </a:cxn>
                    <a:cxn ang="0">
                      <a:pos x="109" y="94"/>
                    </a:cxn>
                    <a:cxn ang="0">
                      <a:pos x="124" y="96"/>
                    </a:cxn>
                    <a:cxn ang="0">
                      <a:pos x="134" y="96"/>
                    </a:cxn>
                    <a:cxn ang="0">
                      <a:pos x="149" y="90"/>
                    </a:cxn>
                    <a:cxn ang="0">
                      <a:pos x="160" y="88"/>
                    </a:cxn>
                    <a:cxn ang="0">
                      <a:pos x="166" y="85"/>
                    </a:cxn>
                    <a:cxn ang="0">
                      <a:pos x="170" y="81"/>
                    </a:cxn>
                    <a:cxn ang="0">
                      <a:pos x="178" y="73"/>
                    </a:cxn>
                    <a:cxn ang="0">
                      <a:pos x="177" y="65"/>
                    </a:cxn>
                    <a:cxn ang="0">
                      <a:pos x="183" y="59"/>
                    </a:cxn>
                    <a:cxn ang="0">
                      <a:pos x="177" y="52"/>
                    </a:cxn>
                    <a:cxn ang="0">
                      <a:pos x="191" y="52"/>
                    </a:cxn>
                    <a:cxn ang="0">
                      <a:pos x="194" y="40"/>
                    </a:cxn>
                    <a:cxn ang="0">
                      <a:pos x="190" y="18"/>
                    </a:cxn>
                  </a:cxnLst>
                  <a:rect l="0" t="0" r="r" b="b"/>
                  <a:pathLst>
                    <a:path w="195" h="103">
                      <a:moveTo>
                        <a:pt x="190" y="18"/>
                      </a:moveTo>
                      <a:cubicBezTo>
                        <a:pt x="189" y="18"/>
                        <a:pt x="182" y="10"/>
                        <a:pt x="175" y="14"/>
                      </a:cubicBezTo>
                      <a:cubicBezTo>
                        <a:pt x="168" y="18"/>
                        <a:pt x="156" y="6"/>
                        <a:pt x="149" y="8"/>
                      </a:cubicBezTo>
                      <a:cubicBezTo>
                        <a:pt x="143" y="9"/>
                        <a:pt x="141" y="0"/>
                        <a:pt x="141" y="9"/>
                      </a:cubicBezTo>
                      <a:cubicBezTo>
                        <a:pt x="141" y="18"/>
                        <a:pt x="132" y="18"/>
                        <a:pt x="123" y="21"/>
                      </a:cubicBezTo>
                      <a:cubicBezTo>
                        <a:pt x="114" y="24"/>
                        <a:pt x="120" y="16"/>
                        <a:pt x="113" y="14"/>
                      </a:cubicBezTo>
                      <a:cubicBezTo>
                        <a:pt x="110" y="28"/>
                        <a:pt x="103" y="16"/>
                        <a:pt x="102" y="25"/>
                      </a:cubicBezTo>
                      <a:cubicBezTo>
                        <a:pt x="102" y="34"/>
                        <a:pt x="96" y="27"/>
                        <a:pt x="89" y="34"/>
                      </a:cubicBezTo>
                      <a:cubicBezTo>
                        <a:pt x="81" y="40"/>
                        <a:pt x="96" y="45"/>
                        <a:pt x="90" y="48"/>
                      </a:cubicBezTo>
                      <a:cubicBezTo>
                        <a:pt x="85" y="52"/>
                        <a:pt x="98" y="54"/>
                        <a:pt x="94" y="59"/>
                      </a:cubicBezTo>
                      <a:cubicBezTo>
                        <a:pt x="90" y="64"/>
                        <a:pt x="87" y="52"/>
                        <a:pt x="83" y="54"/>
                      </a:cubicBezTo>
                      <a:cubicBezTo>
                        <a:pt x="78" y="57"/>
                        <a:pt x="76" y="46"/>
                        <a:pt x="72" y="53"/>
                      </a:cubicBezTo>
                      <a:cubicBezTo>
                        <a:pt x="67" y="59"/>
                        <a:pt x="64" y="50"/>
                        <a:pt x="57" y="56"/>
                      </a:cubicBezTo>
                      <a:cubicBezTo>
                        <a:pt x="51" y="62"/>
                        <a:pt x="45" y="66"/>
                        <a:pt x="42" y="60"/>
                      </a:cubicBezTo>
                      <a:cubicBezTo>
                        <a:pt x="38" y="55"/>
                        <a:pt x="37" y="58"/>
                        <a:pt x="31" y="57"/>
                      </a:cubicBezTo>
                      <a:cubicBezTo>
                        <a:pt x="26" y="55"/>
                        <a:pt x="32" y="64"/>
                        <a:pt x="25" y="66"/>
                      </a:cubicBezTo>
                      <a:cubicBezTo>
                        <a:pt x="21" y="67"/>
                        <a:pt x="18" y="50"/>
                        <a:pt x="7" y="58"/>
                      </a:cubicBezTo>
                      <a:cubicBezTo>
                        <a:pt x="13" y="65"/>
                        <a:pt x="0" y="77"/>
                        <a:pt x="7" y="76"/>
                      </a:cubicBezTo>
                      <a:cubicBezTo>
                        <a:pt x="22" y="74"/>
                        <a:pt x="14" y="82"/>
                        <a:pt x="20" y="82"/>
                      </a:cubicBezTo>
                      <a:cubicBezTo>
                        <a:pt x="26" y="82"/>
                        <a:pt x="28" y="72"/>
                        <a:pt x="29" y="81"/>
                      </a:cubicBezTo>
                      <a:cubicBezTo>
                        <a:pt x="36" y="81"/>
                        <a:pt x="37" y="87"/>
                        <a:pt x="42" y="86"/>
                      </a:cubicBezTo>
                      <a:cubicBezTo>
                        <a:pt x="46" y="85"/>
                        <a:pt x="43" y="78"/>
                        <a:pt x="49" y="77"/>
                      </a:cubicBezTo>
                      <a:cubicBezTo>
                        <a:pt x="55" y="76"/>
                        <a:pt x="57" y="79"/>
                        <a:pt x="66" y="76"/>
                      </a:cubicBezTo>
                      <a:cubicBezTo>
                        <a:pt x="78" y="72"/>
                        <a:pt x="70" y="76"/>
                        <a:pt x="71" y="79"/>
                      </a:cubicBezTo>
                      <a:cubicBezTo>
                        <a:pt x="71" y="81"/>
                        <a:pt x="75" y="80"/>
                        <a:pt x="74" y="83"/>
                      </a:cubicBezTo>
                      <a:cubicBezTo>
                        <a:pt x="73" y="87"/>
                        <a:pt x="85" y="91"/>
                        <a:pt x="109" y="94"/>
                      </a:cubicBezTo>
                      <a:cubicBezTo>
                        <a:pt x="119" y="96"/>
                        <a:pt x="117" y="98"/>
                        <a:pt x="124" y="96"/>
                      </a:cubicBezTo>
                      <a:cubicBezTo>
                        <a:pt x="131" y="95"/>
                        <a:pt x="128" y="103"/>
                        <a:pt x="134" y="96"/>
                      </a:cubicBezTo>
                      <a:cubicBezTo>
                        <a:pt x="139" y="90"/>
                        <a:pt x="140" y="89"/>
                        <a:pt x="149" y="90"/>
                      </a:cubicBezTo>
                      <a:cubicBezTo>
                        <a:pt x="158" y="92"/>
                        <a:pt x="153" y="87"/>
                        <a:pt x="160" y="88"/>
                      </a:cubicBezTo>
                      <a:cubicBezTo>
                        <a:pt x="167" y="89"/>
                        <a:pt x="167" y="90"/>
                        <a:pt x="166" y="85"/>
                      </a:cubicBezTo>
                      <a:cubicBezTo>
                        <a:pt x="166" y="81"/>
                        <a:pt x="168" y="81"/>
                        <a:pt x="170" y="81"/>
                      </a:cubicBezTo>
                      <a:cubicBezTo>
                        <a:pt x="171" y="80"/>
                        <a:pt x="177" y="74"/>
                        <a:pt x="178" y="73"/>
                      </a:cubicBezTo>
                      <a:cubicBezTo>
                        <a:pt x="180" y="72"/>
                        <a:pt x="177" y="72"/>
                        <a:pt x="177" y="65"/>
                      </a:cubicBezTo>
                      <a:cubicBezTo>
                        <a:pt x="176" y="60"/>
                        <a:pt x="181" y="63"/>
                        <a:pt x="183" y="59"/>
                      </a:cubicBezTo>
                      <a:cubicBezTo>
                        <a:pt x="185" y="55"/>
                        <a:pt x="176" y="53"/>
                        <a:pt x="177" y="52"/>
                      </a:cubicBezTo>
                      <a:cubicBezTo>
                        <a:pt x="180" y="50"/>
                        <a:pt x="187" y="53"/>
                        <a:pt x="191" y="52"/>
                      </a:cubicBezTo>
                      <a:cubicBezTo>
                        <a:pt x="195" y="52"/>
                        <a:pt x="190" y="45"/>
                        <a:pt x="194" y="40"/>
                      </a:cubicBezTo>
                      <a:cubicBezTo>
                        <a:pt x="181" y="26"/>
                        <a:pt x="188" y="27"/>
                        <a:pt x="190" y="18"/>
                      </a:cubicBezTo>
                      <a:close/>
                    </a:path>
                  </a:pathLst>
                </a:custGeom>
                <a:grpFill/>
                <a:ln w="6350" cap="rnd" cmpd="sng">
                  <a:noFill/>
                  <a:prstDash val="solid"/>
                  <a:round/>
                  <a:headEnd/>
                  <a:tailEnd/>
                </a:ln>
              </p:spPr>
              <p:txBody>
                <a:bodyPr/>
                <a:lstStyle/>
                <a:p>
                  <a:pPr>
                    <a:defRPr/>
                  </a:pPr>
                  <a:endParaRPr lang="en-GB" dirty="0"/>
                </a:p>
              </p:txBody>
            </p:sp>
            <p:sp>
              <p:nvSpPr>
                <p:cNvPr id="110" name="Freeform 44"/>
                <p:cNvSpPr>
                  <a:spLocks/>
                </p:cNvSpPr>
                <p:nvPr/>
              </p:nvSpPr>
              <p:spPr bwMode="auto">
                <a:xfrm>
                  <a:off x="2327" y="2618"/>
                  <a:ext cx="403" cy="229"/>
                </a:xfrm>
                <a:custGeom>
                  <a:avLst/>
                  <a:gdLst/>
                  <a:ahLst/>
                  <a:cxnLst>
                    <a:cxn ang="0">
                      <a:pos x="155" y="41"/>
                    </a:cxn>
                    <a:cxn ang="0">
                      <a:pos x="141" y="39"/>
                    </a:cxn>
                    <a:cxn ang="0">
                      <a:pos x="136" y="31"/>
                    </a:cxn>
                    <a:cxn ang="0">
                      <a:pos x="122" y="29"/>
                    </a:cxn>
                    <a:cxn ang="0">
                      <a:pos x="109" y="31"/>
                    </a:cxn>
                    <a:cxn ang="0">
                      <a:pos x="110" y="19"/>
                    </a:cxn>
                    <a:cxn ang="0">
                      <a:pos x="90" y="13"/>
                    </a:cxn>
                    <a:cxn ang="0">
                      <a:pos x="71" y="8"/>
                    </a:cxn>
                    <a:cxn ang="0">
                      <a:pos x="57" y="4"/>
                    </a:cxn>
                    <a:cxn ang="0">
                      <a:pos x="48" y="12"/>
                    </a:cxn>
                    <a:cxn ang="0">
                      <a:pos x="19" y="27"/>
                    </a:cxn>
                    <a:cxn ang="0">
                      <a:pos x="9" y="40"/>
                    </a:cxn>
                    <a:cxn ang="0">
                      <a:pos x="20" y="63"/>
                    </a:cxn>
                    <a:cxn ang="0">
                      <a:pos x="46" y="86"/>
                    </a:cxn>
                    <a:cxn ang="0">
                      <a:pos x="56" y="93"/>
                    </a:cxn>
                    <a:cxn ang="0">
                      <a:pos x="74" y="81"/>
                    </a:cxn>
                    <a:cxn ang="0">
                      <a:pos x="82" y="80"/>
                    </a:cxn>
                    <a:cxn ang="0">
                      <a:pos x="108" y="86"/>
                    </a:cxn>
                    <a:cxn ang="0">
                      <a:pos x="123" y="90"/>
                    </a:cxn>
                    <a:cxn ang="0">
                      <a:pos x="143" y="82"/>
                    </a:cxn>
                    <a:cxn ang="0">
                      <a:pos x="169" y="59"/>
                    </a:cxn>
                    <a:cxn ang="0">
                      <a:pos x="155" y="41"/>
                    </a:cxn>
                  </a:cxnLst>
                  <a:rect l="0" t="0" r="r" b="b"/>
                  <a:pathLst>
                    <a:path w="169" h="96">
                      <a:moveTo>
                        <a:pt x="155" y="41"/>
                      </a:moveTo>
                      <a:cubicBezTo>
                        <a:pt x="144" y="37"/>
                        <a:pt x="147" y="44"/>
                        <a:pt x="141" y="39"/>
                      </a:cubicBezTo>
                      <a:cubicBezTo>
                        <a:pt x="136" y="34"/>
                        <a:pt x="144" y="33"/>
                        <a:pt x="136" y="31"/>
                      </a:cubicBezTo>
                      <a:cubicBezTo>
                        <a:pt x="128" y="29"/>
                        <a:pt x="118" y="24"/>
                        <a:pt x="122" y="29"/>
                      </a:cubicBezTo>
                      <a:cubicBezTo>
                        <a:pt x="125" y="33"/>
                        <a:pt x="121" y="44"/>
                        <a:pt x="109" y="31"/>
                      </a:cubicBezTo>
                      <a:cubicBezTo>
                        <a:pt x="98" y="19"/>
                        <a:pt x="113" y="23"/>
                        <a:pt x="110" y="19"/>
                      </a:cubicBezTo>
                      <a:cubicBezTo>
                        <a:pt x="106" y="14"/>
                        <a:pt x="106" y="20"/>
                        <a:pt x="90" y="13"/>
                      </a:cubicBezTo>
                      <a:cubicBezTo>
                        <a:pt x="74" y="6"/>
                        <a:pt x="84" y="0"/>
                        <a:pt x="71" y="8"/>
                      </a:cubicBezTo>
                      <a:cubicBezTo>
                        <a:pt x="63" y="13"/>
                        <a:pt x="61" y="2"/>
                        <a:pt x="57" y="4"/>
                      </a:cubicBezTo>
                      <a:cubicBezTo>
                        <a:pt x="53" y="6"/>
                        <a:pt x="63" y="9"/>
                        <a:pt x="48" y="12"/>
                      </a:cubicBezTo>
                      <a:cubicBezTo>
                        <a:pt x="33" y="16"/>
                        <a:pt x="32" y="23"/>
                        <a:pt x="19" y="27"/>
                      </a:cubicBezTo>
                      <a:cubicBezTo>
                        <a:pt x="6" y="31"/>
                        <a:pt x="0" y="32"/>
                        <a:pt x="9" y="40"/>
                      </a:cubicBezTo>
                      <a:cubicBezTo>
                        <a:pt x="18" y="49"/>
                        <a:pt x="1" y="54"/>
                        <a:pt x="20" y="63"/>
                      </a:cubicBezTo>
                      <a:cubicBezTo>
                        <a:pt x="30" y="67"/>
                        <a:pt x="29" y="73"/>
                        <a:pt x="46" y="86"/>
                      </a:cubicBezTo>
                      <a:cubicBezTo>
                        <a:pt x="53" y="88"/>
                        <a:pt x="47" y="96"/>
                        <a:pt x="56" y="93"/>
                      </a:cubicBezTo>
                      <a:cubicBezTo>
                        <a:pt x="65" y="90"/>
                        <a:pt x="74" y="90"/>
                        <a:pt x="74" y="81"/>
                      </a:cubicBezTo>
                      <a:cubicBezTo>
                        <a:pt x="74" y="72"/>
                        <a:pt x="76" y="81"/>
                        <a:pt x="82" y="80"/>
                      </a:cubicBezTo>
                      <a:cubicBezTo>
                        <a:pt x="89" y="78"/>
                        <a:pt x="101" y="90"/>
                        <a:pt x="108" y="86"/>
                      </a:cubicBezTo>
                      <a:cubicBezTo>
                        <a:pt x="115" y="82"/>
                        <a:pt x="122" y="90"/>
                        <a:pt x="123" y="90"/>
                      </a:cubicBezTo>
                      <a:cubicBezTo>
                        <a:pt x="129" y="77"/>
                        <a:pt x="135" y="87"/>
                        <a:pt x="143" y="82"/>
                      </a:cubicBezTo>
                      <a:cubicBezTo>
                        <a:pt x="156" y="75"/>
                        <a:pt x="143" y="68"/>
                        <a:pt x="169" y="59"/>
                      </a:cubicBezTo>
                      <a:cubicBezTo>
                        <a:pt x="167" y="52"/>
                        <a:pt x="165" y="45"/>
                        <a:pt x="155" y="41"/>
                      </a:cubicBezTo>
                      <a:close/>
                    </a:path>
                  </a:pathLst>
                </a:custGeom>
                <a:grpFill/>
                <a:ln w="6350" cap="rnd" cmpd="sng">
                  <a:noFill/>
                  <a:prstDash val="solid"/>
                  <a:round/>
                  <a:headEnd/>
                  <a:tailEnd/>
                </a:ln>
              </p:spPr>
              <p:txBody>
                <a:bodyPr/>
                <a:lstStyle/>
                <a:p>
                  <a:pPr>
                    <a:defRPr/>
                  </a:pPr>
                  <a:endParaRPr lang="en-GB" dirty="0"/>
                </a:p>
              </p:txBody>
            </p:sp>
            <p:sp>
              <p:nvSpPr>
                <p:cNvPr id="111" name="Freeform 45"/>
                <p:cNvSpPr>
                  <a:spLocks/>
                </p:cNvSpPr>
                <p:nvPr/>
              </p:nvSpPr>
              <p:spPr bwMode="auto">
                <a:xfrm>
                  <a:off x="2930" y="3202"/>
                  <a:ext cx="372" cy="258"/>
                </a:xfrm>
                <a:custGeom>
                  <a:avLst/>
                  <a:gdLst/>
                  <a:ahLst/>
                  <a:cxnLst>
                    <a:cxn ang="0">
                      <a:pos x="125" y="7"/>
                    </a:cxn>
                    <a:cxn ang="0">
                      <a:pos x="89" y="17"/>
                    </a:cxn>
                    <a:cxn ang="0">
                      <a:pos x="60" y="17"/>
                    </a:cxn>
                    <a:cxn ang="0">
                      <a:pos x="37" y="17"/>
                    </a:cxn>
                    <a:cxn ang="0">
                      <a:pos x="15" y="15"/>
                    </a:cxn>
                    <a:cxn ang="0">
                      <a:pos x="11" y="1"/>
                    </a:cxn>
                    <a:cxn ang="0">
                      <a:pos x="4" y="18"/>
                    </a:cxn>
                    <a:cxn ang="0">
                      <a:pos x="16" y="42"/>
                    </a:cxn>
                    <a:cxn ang="0">
                      <a:pos x="5" y="52"/>
                    </a:cxn>
                    <a:cxn ang="0">
                      <a:pos x="3" y="67"/>
                    </a:cxn>
                    <a:cxn ang="0">
                      <a:pos x="17" y="81"/>
                    </a:cxn>
                    <a:cxn ang="0">
                      <a:pos x="17" y="100"/>
                    </a:cxn>
                    <a:cxn ang="0">
                      <a:pos x="31" y="99"/>
                    </a:cxn>
                    <a:cxn ang="0">
                      <a:pos x="51" y="94"/>
                    </a:cxn>
                    <a:cxn ang="0">
                      <a:pos x="59" y="96"/>
                    </a:cxn>
                    <a:cxn ang="0">
                      <a:pos x="70" y="100"/>
                    </a:cxn>
                    <a:cxn ang="0">
                      <a:pos x="91" y="101"/>
                    </a:cxn>
                    <a:cxn ang="0">
                      <a:pos x="101" y="88"/>
                    </a:cxn>
                    <a:cxn ang="0">
                      <a:pos x="107" y="81"/>
                    </a:cxn>
                    <a:cxn ang="0">
                      <a:pos x="118" y="77"/>
                    </a:cxn>
                    <a:cxn ang="0">
                      <a:pos x="133" y="81"/>
                    </a:cxn>
                    <a:cxn ang="0">
                      <a:pos x="143" y="79"/>
                    </a:cxn>
                    <a:cxn ang="0">
                      <a:pos x="135" y="67"/>
                    </a:cxn>
                    <a:cxn ang="0">
                      <a:pos x="133" y="57"/>
                    </a:cxn>
                    <a:cxn ang="0">
                      <a:pos x="142" y="34"/>
                    </a:cxn>
                    <a:cxn ang="0">
                      <a:pos x="156" y="18"/>
                    </a:cxn>
                    <a:cxn ang="0">
                      <a:pos x="142" y="13"/>
                    </a:cxn>
                    <a:cxn ang="0">
                      <a:pos x="125" y="7"/>
                    </a:cxn>
                  </a:cxnLst>
                  <a:rect l="0" t="0" r="r" b="b"/>
                  <a:pathLst>
                    <a:path w="156" h="108">
                      <a:moveTo>
                        <a:pt x="125" y="7"/>
                      </a:moveTo>
                      <a:cubicBezTo>
                        <a:pt x="118" y="0"/>
                        <a:pt x="98" y="9"/>
                        <a:pt x="89" y="17"/>
                      </a:cubicBezTo>
                      <a:cubicBezTo>
                        <a:pt x="77" y="27"/>
                        <a:pt x="69" y="18"/>
                        <a:pt x="60" y="17"/>
                      </a:cubicBezTo>
                      <a:cubicBezTo>
                        <a:pt x="51" y="16"/>
                        <a:pt x="48" y="24"/>
                        <a:pt x="37" y="17"/>
                      </a:cubicBezTo>
                      <a:cubicBezTo>
                        <a:pt x="25" y="10"/>
                        <a:pt x="22" y="20"/>
                        <a:pt x="15" y="15"/>
                      </a:cubicBezTo>
                      <a:cubicBezTo>
                        <a:pt x="9" y="10"/>
                        <a:pt x="30" y="9"/>
                        <a:pt x="11" y="1"/>
                      </a:cubicBezTo>
                      <a:cubicBezTo>
                        <a:pt x="10" y="13"/>
                        <a:pt x="0" y="4"/>
                        <a:pt x="4" y="18"/>
                      </a:cubicBezTo>
                      <a:cubicBezTo>
                        <a:pt x="9" y="38"/>
                        <a:pt x="23" y="32"/>
                        <a:pt x="16" y="42"/>
                      </a:cubicBezTo>
                      <a:cubicBezTo>
                        <a:pt x="10" y="52"/>
                        <a:pt x="4" y="44"/>
                        <a:pt x="5" y="52"/>
                      </a:cubicBezTo>
                      <a:cubicBezTo>
                        <a:pt x="5" y="60"/>
                        <a:pt x="12" y="62"/>
                        <a:pt x="3" y="67"/>
                      </a:cubicBezTo>
                      <a:cubicBezTo>
                        <a:pt x="7" y="77"/>
                        <a:pt x="13" y="74"/>
                        <a:pt x="17" y="81"/>
                      </a:cubicBezTo>
                      <a:cubicBezTo>
                        <a:pt x="20" y="89"/>
                        <a:pt x="16" y="95"/>
                        <a:pt x="17" y="100"/>
                      </a:cubicBezTo>
                      <a:cubicBezTo>
                        <a:pt x="26" y="106"/>
                        <a:pt x="21" y="96"/>
                        <a:pt x="31" y="99"/>
                      </a:cubicBezTo>
                      <a:cubicBezTo>
                        <a:pt x="41" y="101"/>
                        <a:pt x="47" y="90"/>
                        <a:pt x="51" y="94"/>
                      </a:cubicBezTo>
                      <a:cubicBezTo>
                        <a:pt x="55" y="97"/>
                        <a:pt x="55" y="88"/>
                        <a:pt x="59" y="96"/>
                      </a:cubicBezTo>
                      <a:cubicBezTo>
                        <a:pt x="64" y="104"/>
                        <a:pt x="64" y="93"/>
                        <a:pt x="70" y="100"/>
                      </a:cubicBezTo>
                      <a:cubicBezTo>
                        <a:pt x="76" y="108"/>
                        <a:pt x="80" y="102"/>
                        <a:pt x="91" y="101"/>
                      </a:cubicBezTo>
                      <a:cubicBezTo>
                        <a:pt x="103" y="101"/>
                        <a:pt x="87" y="82"/>
                        <a:pt x="101" y="88"/>
                      </a:cubicBezTo>
                      <a:cubicBezTo>
                        <a:pt x="102" y="81"/>
                        <a:pt x="106" y="88"/>
                        <a:pt x="107" y="81"/>
                      </a:cubicBezTo>
                      <a:cubicBezTo>
                        <a:pt x="109" y="73"/>
                        <a:pt x="112" y="84"/>
                        <a:pt x="118" y="77"/>
                      </a:cubicBezTo>
                      <a:cubicBezTo>
                        <a:pt x="125" y="71"/>
                        <a:pt x="128" y="81"/>
                        <a:pt x="133" y="81"/>
                      </a:cubicBezTo>
                      <a:cubicBezTo>
                        <a:pt x="139" y="81"/>
                        <a:pt x="137" y="79"/>
                        <a:pt x="143" y="79"/>
                      </a:cubicBezTo>
                      <a:cubicBezTo>
                        <a:pt x="143" y="70"/>
                        <a:pt x="134" y="75"/>
                        <a:pt x="135" y="67"/>
                      </a:cubicBezTo>
                      <a:cubicBezTo>
                        <a:pt x="137" y="60"/>
                        <a:pt x="119" y="66"/>
                        <a:pt x="133" y="57"/>
                      </a:cubicBezTo>
                      <a:cubicBezTo>
                        <a:pt x="146" y="48"/>
                        <a:pt x="134" y="46"/>
                        <a:pt x="142" y="34"/>
                      </a:cubicBezTo>
                      <a:cubicBezTo>
                        <a:pt x="149" y="22"/>
                        <a:pt x="156" y="42"/>
                        <a:pt x="156" y="18"/>
                      </a:cubicBezTo>
                      <a:cubicBezTo>
                        <a:pt x="151" y="17"/>
                        <a:pt x="146" y="19"/>
                        <a:pt x="142" y="13"/>
                      </a:cubicBezTo>
                      <a:cubicBezTo>
                        <a:pt x="135" y="3"/>
                        <a:pt x="130" y="13"/>
                        <a:pt x="125" y="7"/>
                      </a:cubicBezTo>
                      <a:close/>
                    </a:path>
                  </a:pathLst>
                </a:custGeom>
                <a:grpFill/>
                <a:ln w="6350" cap="rnd" cmpd="sng">
                  <a:noFill/>
                  <a:prstDash val="solid"/>
                  <a:round/>
                  <a:headEnd/>
                  <a:tailEnd/>
                </a:ln>
              </p:spPr>
              <p:txBody>
                <a:bodyPr/>
                <a:lstStyle/>
                <a:p>
                  <a:pPr>
                    <a:defRPr/>
                  </a:pPr>
                  <a:endParaRPr lang="en-GB" dirty="0"/>
                </a:p>
              </p:txBody>
            </p:sp>
            <p:sp>
              <p:nvSpPr>
                <p:cNvPr id="112" name="Freeform 46"/>
                <p:cNvSpPr>
                  <a:spLocks/>
                </p:cNvSpPr>
                <p:nvPr/>
              </p:nvSpPr>
              <p:spPr bwMode="auto">
                <a:xfrm>
                  <a:off x="2728" y="3043"/>
                  <a:ext cx="262" cy="360"/>
                </a:xfrm>
                <a:custGeom>
                  <a:avLst/>
                  <a:gdLst/>
                  <a:ahLst/>
                  <a:cxnLst>
                    <a:cxn ang="0">
                      <a:pos x="89" y="85"/>
                    </a:cxn>
                    <a:cxn ang="0">
                      <a:pos x="96" y="68"/>
                    </a:cxn>
                    <a:cxn ang="0">
                      <a:pos x="91" y="52"/>
                    </a:cxn>
                    <a:cxn ang="0">
                      <a:pos x="80" y="57"/>
                    </a:cxn>
                    <a:cxn ang="0">
                      <a:pos x="66" y="39"/>
                    </a:cxn>
                    <a:cxn ang="0">
                      <a:pos x="49" y="19"/>
                    </a:cxn>
                    <a:cxn ang="0">
                      <a:pos x="36" y="2"/>
                    </a:cxn>
                    <a:cxn ang="0">
                      <a:pos x="19" y="1"/>
                    </a:cxn>
                    <a:cxn ang="0">
                      <a:pos x="0" y="9"/>
                    </a:cxn>
                    <a:cxn ang="0">
                      <a:pos x="6" y="29"/>
                    </a:cxn>
                    <a:cxn ang="0">
                      <a:pos x="15" y="35"/>
                    </a:cxn>
                    <a:cxn ang="0">
                      <a:pos x="5" y="46"/>
                    </a:cxn>
                    <a:cxn ang="0">
                      <a:pos x="8" y="60"/>
                    </a:cxn>
                    <a:cxn ang="0">
                      <a:pos x="20" y="77"/>
                    </a:cxn>
                    <a:cxn ang="0">
                      <a:pos x="11" y="76"/>
                    </a:cxn>
                    <a:cxn ang="0">
                      <a:pos x="18" y="91"/>
                    </a:cxn>
                    <a:cxn ang="0">
                      <a:pos x="11" y="93"/>
                    </a:cxn>
                    <a:cxn ang="0">
                      <a:pos x="39" y="115"/>
                    </a:cxn>
                    <a:cxn ang="0">
                      <a:pos x="30" y="122"/>
                    </a:cxn>
                    <a:cxn ang="0">
                      <a:pos x="31" y="126"/>
                    </a:cxn>
                    <a:cxn ang="0">
                      <a:pos x="39" y="135"/>
                    </a:cxn>
                    <a:cxn ang="0">
                      <a:pos x="44" y="149"/>
                    </a:cxn>
                    <a:cxn ang="0">
                      <a:pos x="54" y="140"/>
                    </a:cxn>
                    <a:cxn ang="0">
                      <a:pos x="69" y="136"/>
                    </a:cxn>
                    <a:cxn ang="0">
                      <a:pos x="88" y="134"/>
                    </a:cxn>
                    <a:cxn ang="0">
                      <a:pos x="90" y="119"/>
                    </a:cxn>
                    <a:cxn ang="0">
                      <a:pos x="101" y="109"/>
                    </a:cxn>
                    <a:cxn ang="0">
                      <a:pos x="89" y="85"/>
                    </a:cxn>
                  </a:cxnLst>
                  <a:rect l="0" t="0" r="r" b="b"/>
                  <a:pathLst>
                    <a:path w="110" h="151">
                      <a:moveTo>
                        <a:pt x="89" y="85"/>
                      </a:moveTo>
                      <a:cubicBezTo>
                        <a:pt x="85" y="71"/>
                        <a:pt x="95" y="80"/>
                        <a:pt x="96" y="68"/>
                      </a:cubicBezTo>
                      <a:cubicBezTo>
                        <a:pt x="81" y="54"/>
                        <a:pt x="110" y="62"/>
                        <a:pt x="91" y="52"/>
                      </a:cubicBezTo>
                      <a:cubicBezTo>
                        <a:pt x="85" y="49"/>
                        <a:pt x="90" y="60"/>
                        <a:pt x="80" y="57"/>
                      </a:cubicBezTo>
                      <a:cubicBezTo>
                        <a:pt x="67" y="54"/>
                        <a:pt x="62" y="44"/>
                        <a:pt x="66" y="39"/>
                      </a:cubicBezTo>
                      <a:cubicBezTo>
                        <a:pt x="72" y="30"/>
                        <a:pt x="46" y="34"/>
                        <a:pt x="49" y="19"/>
                      </a:cubicBezTo>
                      <a:cubicBezTo>
                        <a:pt x="50" y="12"/>
                        <a:pt x="42" y="12"/>
                        <a:pt x="36" y="2"/>
                      </a:cubicBezTo>
                      <a:cubicBezTo>
                        <a:pt x="26" y="1"/>
                        <a:pt x="23" y="0"/>
                        <a:pt x="19" y="1"/>
                      </a:cubicBezTo>
                      <a:cubicBezTo>
                        <a:pt x="15" y="1"/>
                        <a:pt x="12" y="6"/>
                        <a:pt x="0" y="9"/>
                      </a:cubicBezTo>
                      <a:cubicBezTo>
                        <a:pt x="5" y="14"/>
                        <a:pt x="3" y="26"/>
                        <a:pt x="6" y="29"/>
                      </a:cubicBezTo>
                      <a:cubicBezTo>
                        <a:pt x="13" y="36"/>
                        <a:pt x="17" y="31"/>
                        <a:pt x="15" y="35"/>
                      </a:cubicBezTo>
                      <a:cubicBezTo>
                        <a:pt x="13" y="38"/>
                        <a:pt x="7" y="34"/>
                        <a:pt x="5" y="46"/>
                      </a:cubicBezTo>
                      <a:cubicBezTo>
                        <a:pt x="17" y="43"/>
                        <a:pt x="15" y="43"/>
                        <a:pt x="8" y="60"/>
                      </a:cubicBezTo>
                      <a:cubicBezTo>
                        <a:pt x="5" y="66"/>
                        <a:pt x="23" y="74"/>
                        <a:pt x="20" y="77"/>
                      </a:cubicBezTo>
                      <a:cubicBezTo>
                        <a:pt x="16" y="80"/>
                        <a:pt x="12" y="74"/>
                        <a:pt x="11" y="76"/>
                      </a:cubicBezTo>
                      <a:cubicBezTo>
                        <a:pt x="10" y="76"/>
                        <a:pt x="21" y="87"/>
                        <a:pt x="18" y="91"/>
                      </a:cubicBezTo>
                      <a:cubicBezTo>
                        <a:pt x="16" y="93"/>
                        <a:pt x="15" y="86"/>
                        <a:pt x="11" y="93"/>
                      </a:cubicBezTo>
                      <a:cubicBezTo>
                        <a:pt x="18" y="105"/>
                        <a:pt x="38" y="111"/>
                        <a:pt x="39" y="115"/>
                      </a:cubicBezTo>
                      <a:cubicBezTo>
                        <a:pt x="40" y="119"/>
                        <a:pt x="24" y="119"/>
                        <a:pt x="30" y="122"/>
                      </a:cubicBezTo>
                      <a:cubicBezTo>
                        <a:pt x="33" y="123"/>
                        <a:pt x="29" y="123"/>
                        <a:pt x="31" y="126"/>
                      </a:cubicBezTo>
                      <a:cubicBezTo>
                        <a:pt x="37" y="128"/>
                        <a:pt x="31" y="133"/>
                        <a:pt x="39" y="135"/>
                      </a:cubicBezTo>
                      <a:cubicBezTo>
                        <a:pt x="46" y="138"/>
                        <a:pt x="44" y="143"/>
                        <a:pt x="44" y="149"/>
                      </a:cubicBezTo>
                      <a:cubicBezTo>
                        <a:pt x="51" y="151"/>
                        <a:pt x="43" y="143"/>
                        <a:pt x="54" y="140"/>
                      </a:cubicBezTo>
                      <a:cubicBezTo>
                        <a:pt x="65" y="137"/>
                        <a:pt x="60" y="135"/>
                        <a:pt x="69" y="136"/>
                      </a:cubicBezTo>
                      <a:cubicBezTo>
                        <a:pt x="78" y="138"/>
                        <a:pt x="80" y="132"/>
                        <a:pt x="88" y="134"/>
                      </a:cubicBezTo>
                      <a:cubicBezTo>
                        <a:pt x="97" y="129"/>
                        <a:pt x="90" y="127"/>
                        <a:pt x="90" y="119"/>
                      </a:cubicBezTo>
                      <a:cubicBezTo>
                        <a:pt x="89" y="111"/>
                        <a:pt x="95" y="119"/>
                        <a:pt x="101" y="109"/>
                      </a:cubicBezTo>
                      <a:cubicBezTo>
                        <a:pt x="108" y="99"/>
                        <a:pt x="94" y="105"/>
                        <a:pt x="89" y="85"/>
                      </a:cubicBezTo>
                      <a:close/>
                    </a:path>
                  </a:pathLst>
                </a:custGeom>
                <a:grpFill/>
                <a:ln w="6350" cap="rnd" cmpd="sng">
                  <a:noFill/>
                  <a:prstDash val="solid"/>
                  <a:round/>
                  <a:headEnd/>
                  <a:tailEnd/>
                </a:ln>
              </p:spPr>
              <p:txBody>
                <a:bodyPr/>
                <a:lstStyle/>
                <a:p>
                  <a:pPr>
                    <a:defRPr/>
                  </a:pPr>
                  <a:endParaRPr lang="en-GB" dirty="0"/>
                </a:p>
              </p:txBody>
            </p:sp>
            <p:sp>
              <p:nvSpPr>
                <p:cNvPr id="113" name="Freeform 47"/>
                <p:cNvSpPr>
                  <a:spLocks/>
                </p:cNvSpPr>
                <p:nvPr/>
              </p:nvSpPr>
              <p:spPr bwMode="auto">
                <a:xfrm>
                  <a:off x="2821" y="3357"/>
                  <a:ext cx="157" cy="124"/>
                </a:xfrm>
                <a:custGeom>
                  <a:avLst/>
                  <a:gdLst/>
                  <a:ahLst/>
                  <a:cxnLst>
                    <a:cxn ang="0">
                      <a:pos x="63" y="16"/>
                    </a:cxn>
                    <a:cxn ang="0">
                      <a:pos x="49" y="2"/>
                    </a:cxn>
                    <a:cxn ang="0">
                      <a:pos x="30" y="4"/>
                    </a:cxn>
                    <a:cxn ang="0">
                      <a:pos x="15" y="8"/>
                    </a:cxn>
                    <a:cxn ang="0">
                      <a:pos x="5" y="17"/>
                    </a:cxn>
                    <a:cxn ang="0">
                      <a:pos x="3" y="28"/>
                    </a:cxn>
                    <a:cxn ang="0">
                      <a:pos x="3" y="35"/>
                    </a:cxn>
                    <a:cxn ang="0">
                      <a:pos x="12" y="49"/>
                    </a:cxn>
                    <a:cxn ang="0">
                      <a:pos x="15" y="52"/>
                    </a:cxn>
                    <a:cxn ang="0">
                      <a:pos x="46" y="42"/>
                    </a:cxn>
                    <a:cxn ang="0">
                      <a:pos x="63" y="35"/>
                    </a:cxn>
                    <a:cxn ang="0">
                      <a:pos x="63" y="16"/>
                    </a:cxn>
                  </a:cxnLst>
                  <a:rect l="0" t="0" r="r" b="b"/>
                  <a:pathLst>
                    <a:path w="66" h="52">
                      <a:moveTo>
                        <a:pt x="63" y="16"/>
                      </a:moveTo>
                      <a:cubicBezTo>
                        <a:pt x="59" y="9"/>
                        <a:pt x="53" y="12"/>
                        <a:pt x="49" y="2"/>
                      </a:cubicBezTo>
                      <a:cubicBezTo>
                        <a:pt x="41" y="0"/>
                        <a:pt x="39" y="6"/>
                        <a:pt x="30" y="4"/>
                      </a:cubicBezTo>
                      <a:cubicBezTo>
                        <a:pt x="21" y="3"/>
                        <a:pt x="26" y="5"/>
                        <a:pt x="15" y="8"/>
                      </a:cubicBezTo>
                      <a:cubicBezTo>
                        <a:pt x="4" y="11"/>
                        <a:pt x="12" y="19"/>
                        <a:pt x="5" y="17"/>
                      </a:cubicBezTo>
                      <a:cubicBezTo>
                        <a:pt x="3" y="24"/>
                        <a:pt x="6" y="25"/>
                        <a:pt x="3" y="28"/>
                      </a:cubicBezTo>
                      <a:cubicBezTo>
                        <a:pt x="0" y="31"/>
                        <a:pt x="6" y="31"/>
                        <a:pt x="3" y="35"/>
                      </a:cubicBezTo>
                      <a:cubicBezTo>
                        <a:pt x="1" y="39"/>
                        <a:pt x="10" y="52"/>
                        <a:pt x="12" y="49"/>
                      </a:cubicBezTo>
                      <a:cubicBezTo>
                        <a:pt x="14" y="47"/>
                        <a:pt x="14" y="50"/>
                        <a:pt x="15" y="52"/>
                      </a:cubicBezTo>
                      <a:cubicBezTo>
                        <a:pt x="50" y="50"/>
                        <a:pt x="30" y="38"/>
                        <a:pt x="46" y="42"/>
                      </a:cubicBezTo>
                      <a:cubicBezTo>
                        <a:pt x="63" y="47"/>
                        <a:pt x="56" y="36"/>
                        <a:pt x="63" y="35"/>
                      </a:cubicBezTo>
                      <a:cubicBezTo>
                        <a:pt x="62" y="30"/>
                        <a:pt x="66" y="24"/>
                        <a:pt x="63" y="16"/>
                      </a:cubicBezTo>
                      <a:close/>
                    </a:path>
                  </a:pathLst>
                </a:custGeom>
                <a:grpFill/>
                <a:ln w="6350" cap="rnd" cmpd="sng">
                  <a:noFill/>
                  <a:prstDash val="solid"/>
                  <a:round/>
                  <a:headEnd/>
                  <a:tailEnd/>
                </a:ln>
              </p:spPr>
              <p:txBody>
                <a:bodyPr/>
                <a:lstStyle/>
                <a:p>
                  <a:pPr>
                    <a:defRPr/>
                  </a:pPr>
                  <a:endParaRPr lang="en-GB" dirty="0"/>
                </a:p>
              </p:txBody>
            </p:sp>
            <p:sp>
              <p:nvSpPr>
                <p:cNvPr id="114" name="Freeform 48"/>
                <p:cNvSpPr>
                  <a:spLocks/>
                </p:cNvSpPr>
                <p:nvPr/>
              </p:nvSpPr>
              <p:spPr bwMode="auto">
                <a:xfrm>
                  <a:off x="2744" y="3322"/>
                  <a:ext cx="120" cy="255"/>
                </a:xfrm>
                <a:custGeom>
                  <a:avLst/>
                  <a:gdLst/>
                  <a:ahLst/>
                  <a:cxnLst>
                    <a:cxn ang="0">
                      <a:pos x="44" y="64"/>
                    </a:cxn>
                    <a:cxn ang="0">
                      <a:pos x="35" y="50"/>
                    </a:cxn>
                    <a:cxn ang="0">
                      <a:pos x="35" y="43"/>
                    </a:cxn>
                    <a:cxn ang="0">
                      <a:pos x="37" y="32"/>
                    </a:cxn>
                    <a:cxn ang="0">
                      <a:pos x="32" y="18"/>
                    </a:cxn>
                    <a:cxn ang="0">
                      <a:pos x="24" y="9"/>
                    </a:cxn>
                    <a:cxn ang="0">
                      <a:pos x="16" y="7"/>
                    </a:cxn>
                    <a:cxn ang="0">
                      <a:pos x="7" y="19"/>
                    </a:cxn>
                    <a:cxn ang="0">
                      <a:pos x="7" y="32"/>
                    </a:cxn>
                    <a:cxn ang="0">
                      <a:pos x="9" y="62"/>
                    </a:cxn>
                    <a:cxn ang="0">
                      <a:pos x="6" y="77"/>
                    </a:cxn>
                    <a:cxn ang="0">
                      <a:pos x="11" y="88"/>
                    </a:cxn>
                    <a:cxn ang="0">
                      <a:pos x="24" y="107"/>
                    </a:cxn>
                    <a:cxn ang="0">
                      <a:pos x="33" y="102"/>
                    </a:cxn>
                    <a:cxn ang="0">
                      <a:pos x="31" y="96"/>
                    </a:cxn>
                    <a:cxn ang="0">
                      <a:pos x="40" y="89"/>
                    </a:cxn>
                    <a:cxn ang="0">
                      <a:pos x="48" y="77"/>
                    </a:cxn>
                    <a:cxn ang="0">
                      <a:pos x="47" y="67"/>
                    </a:cxn>
                    <a:cxn ang="0">
                      <a:pos x="44" y="64"/>
                    </a:cxn>
                  </a:cxnLst>
                  <a:rect l="0" t="0" r="r" b="b"/>
                  <a:pathLst>
                    <a:path w="50" h="107">
                      <a:moveTo>
                        <a:pt x="44" y="64"/>
                      </a:moveTo>
                      <a:cubicBezTo>
                        <a:pt x="42" y="67"/>
                        <a:pt x="33" y="54"/>
                        <a:pt x="35" y="50"/>
                      </a:cubicBezTo>
                      <a:cubicBezTo>
                        <a:pt x="38" y="46"/>
                        <a:pt x="32" y="46"/>
                        <a:pt x="35" y="43"/>
                      </a:cubicBezTo>
                      <a:cubicBezTo>
                        <a:pt x="38" y="40"/>
                        <a:pt x="35" y="39"/>
                        <a:pt x="37" y="32"/>
                      </a:cubicBezTo>
                      <a:cubicBezTo>
                        <a:pt x="37" y="26"/>
                        <a:pt x="39" y="21"/>
                        <a:pt x="32" y="18"/>
                      </a:cubicBezTo>
                      <a:cubicBezTo>
                        <a:pt x="24" y="16"/>
                        <a:pt x="30" y="11"/>
                        <a:pt x="24" y="9"/>
                      </a:cubicBezTo>
                      <a:cubicBezTo>
                        <a:pt x="19" y="13"/>
                        <a:pt x="19" y="14"/>
                        <a:pt x="16" y="7"/>
                      </a:cubicBezTo>
                      <a:cubicBezTo>
                        <a:pt x="14" y="0"/>
                        <a:pt x="12" y="13"/>
                        <a:pt x="7" y="19"/>
                      </a:cubicBezTo>
                      <a:cubicBezTo>
                        <a:pt x="2" y="24"/>
                        <a:pt x="10" y="22"/>
                        <a:pt x="7" y="32"/>
                      </a:cubicBezTo>
                      <a:cubicBezTo>
                        <a:pt x="16" y="34"/>
                        <a:pt x="6" y="58"/>
                        <a:pt x="9" y="62"/>
                      </a:cubicBezTo>
                      <a:cubicBezTo>
                        <a:pt x="12" y="66"/>
                        <a:pt x="2" y="67"/>
                        <a:pt x="6" y="77"/>
                      </a:cubicBezTo>
                      <a:cubicBezTo>
                        <a:pt x="10" y="88"/>
                        <a:pt x="0" y="81"/>
                        <a:pt x="11" y="88"/>
                      </a:cubicBezTo>
                      <a:cubicBezTo>
                        <a:pt x="26" y="98"/>
                        <a:pt x="16" y="104"/>
                        <a:pt x="24" y="107"/>
                      </a:cubicBezTo>
                      <a:cubicBezTo>
                        <a:pt x="26" y="105"/>
                        <a:pt x="32" y="105"/>
                        <a:pt x="33" y="102"/>
                      </a:cubicBezTo>
                      <a:cubicBezTo>
                        <a:pt x="33" y="100"/>
                        <a:pt x="29" y="99"/>
                        <a:pt x="31" y="96"/>
                      </a:cubicBezTo>
                      <a:cubicBezTo>
                        <a:pt x="32" y="93"/>
                        <a:pt x="39" y="96"/>
                        <a:pt x="40" y="89"/>
                      </a:cubicBezTo>
                      <a:cubicBezTo>
                        <a:pt x="41" y="74"/>
                        <a:pt x="45" y="83"/>
                        <a:pt x="48" y="77"/>
                      </a:cubicBezTo>
                      <a:cubicBezTo>
                        <a:pt x="50" y="71"/>
                        <a:pt x="46" y="71"/>
                        <a:pt x="47" y="67"/>
                      </a:cubicBezTo>
                      <a:cubicBezTo>
                        <a:pt x="46" y="65"/>
                        <a:pt x="46" y="62"/>
                        <a:pt x="44" y="64"/>
                      </a:cubicBezTo>
                      <a:close/>
                    </a:path>
                  </a:pathLst>
                </a:custGeom>
                <a:grpFill/>
                <a:ln w="6350" cap="rnd" cmpd="sng">
                  <a:noFill/>
                  <a:prstDash val="solid"/>
                  <a:round/>
                  <a:headEnd/>
                  <a:tailEnd/>
                </a:ln>
              </p:spPr>
              <p:txBody>
                <a:bodyPr/>
                <a:lstStyle/>
                <a:p>
                  <a:pPr>
                    <a:defRPr/>
                  </a:pPr>
                  <a:endParaRPr lang="en-GB" dirty="0"/>
                </a:p>
              </p:txBody>
            </p:sp>
            <p:sp>
              <p:nvSpPr>
                <p:cNvPr id="115" name="Freeform 49"/>
                <p:cNvSpPr>
                  <a:spLocks/>
                </p:cNvSpPr>
                <p:nvPr/>
              </p:nvSpPr>
              <p:spPr bwMode="auto">
                <a:xfrm>
                  <a:off x="2573" y="2831"/>
                  <a:ext cx="396" cy="252"/>
                </a:xfrm>
                <a:custGeom>
                  <a:avLst/>
                  <a:gdLst/>
                  <a:ahLst/>
                  <a:cxnLst>
                    <a:cxn ang="0">
                      <a:pos x="165" y="24"/>
                    </a:cxn>
                    <a:cxn ang="0">
                      <a:pos x="161" y="21"/>
                    </a:cxn>
                    <a:cxn ang="0">
                      <a:pos x="146" y="9"/>
                    </a:cxn>
                    <a:cxn ang="0">
                      <a:pos x="136" y="11"/>
                    </a:cxn>
                    <a:cxn ang="0">
                      <a:pos x="126" y="5"/>
                    </a:cxn>
                    <a:cxn ang="0">
                      <a:pos x="110" y="4"/>
                    </a:cxn>
                    <a:cxn ang="0">
                      <a:pos x="102" y="15"/>
                    </a:cxn>
                    <a:cxn ang="0">
                      <a:pos x="93" y="20"/>
                    </a:cxn>
                    <a:cxn ang="0">
                      <a:pos x="83" y="19"/>
                    </a:cxn>
                    <a:cxn ang="0">
                      <a:pos x="67" y="22"/>
                    </a:cxn>
                    <a:cxn ang="0">
                      <a:pos x="66" y="31"/>
                    </a:cxn>
                    <a:cxn ang="0">
                      <a:pos x="48" y="34"/>
                    </a:cxn>
                    <a:cxn ang="0">
                      <a:pos x="24" y="23"/>
                    </a:cxn>
                    <a:cxn ang="0">
                      <a:pos x="21" y="35"/>
                    </a:cxn>
                    <a:cxn ang="0">
                      <a:pos x="7" y="35"/>
                    </a:cxn>
                    <a:cxn ang="0">
                      <a:pos x="13" y="42"/>
                    </a:cxn>
                    <a:cxn ang="0">
                      <a:pos x="7" y="48"/>
                    </a:cxn>
                    <a:cxn ang="0">
                      <a:pos x="8" y="56"/>
                    </a:cxn>
                    <a:cxn ang="0">
                      <a:pos x="0" y="64"/>
                    </a:cxn>
                    <a:cxn ang="0">
                      <a:pos x="9" y="78"/>
                    </a:cxn>
                    <a:cxn ang="0">
                      <a:pos x="32" y="97"/>
                    </a:cxn>
                    <a:cxn ang="0">
                      <a:pos x="55" y="104"/>
                    </a:cxn>
                    <a:cxn ang="0">
                      <a:pos x="65" y="98"/>
                    </a:cxn>
                    <a:cxn ang="0">
                      <a:pos x="84" y="90"/>
                    </a:cxn>
                    <a:cxn ang="0">
                      <a:pos x="101" y="91"/>
                    </a:cxn>
                    <a:cxn ang="0">
                      <a:pos x="112" y="89"/>
                    </a:cxn>
                    <a:cxn ang="0">
                      <a:pos x="114" y="86"/>
                    </a:cxn>
                    <a:cxn ang="0">
                      <a:pos x="120" y="87"/>
                    </a:cxn>
                    <a:cxn ang="0">
                      <a:pos x="134" y="65"/>
                    </a:cxn>
                    <a:cxn ang="0">
                      <a:pos x="140" y="52"/>
                    </a:cxn>
                    <a:cxn ang="0">
                      <a:pos x="149" y="36"/>
                    </a:cxn>
                    <a:cxn ang="0">
                      <a:pos x="166" y="26"/>
                    </a:cxn>
                    <a:cxn ang="0">
                      <a:pos x="165" y="24"/>
                    </a:cxn>
                  </a:cxnLst>
                  <a:rect l="0" t="0" r="r" b="b"/>
                  <a:pathLst>
                    <a:path w="166" h="106">
                      <a:moveTo>
                        <a:pt x="165" y="24"/>
                      </a:moveTo>
                      <a:cubicBezTo>
                        <a:pt x="166" y="23"/>
                        <a:pt x="166" y="20"/>
                        <a:pt x="161" y="21"/>
                      </a:cubicBezTo>
                      <a:cubicBezTo>
                        <a:pt x="156" y="22"/>
                        <a:pt x="159" y="14"/>
                        <a:pt x="146" y="9"/>
                      </a:cubicBezTo>
                      <a:cubicBezTo>
                        <a:pt x="146" y="10"/>
                        <a:pt x="138" y="13"/>
                        <a:pt x="136" y="11"/>
                      </a:cubicBezTo>
                      <a:cubicBezTo>
                        <a:pt x="134" y="9"/>
                        <a:pt x="133" y="0"/>
                        <a:pt x="126" y="5"/>
                      </a:cubicBezTo>
                      <a:cubicBezTo>
                        <a:pt x="120" y="9"/>
                        <a:pt x="117" y="3"/>
                        <a:pt x="110" y="4"/>
                      </a:cubicBezTo>
                      <a:cubicBezTo>
                        <a:pt x="104" y="5"/>
                        <a:pt x="106" y="13"/>
                        <a:pt x="102" y="15"/>
                      </a:cubicBezTo>
                      <a:cubicBezTo>
                        <a:pt x="101" y="16"/>
                        <a:pt x="96" y="19"/>
                        <a:pt x="93" y="20"/>
                      </a:cubicBezTo>
                      <a:cubicBezTo>
                        <a:pt x="90" y="21"/>
                        <a:pt x="85" y="12"/>
                        <a:pt x="83" y="19"/>
                      </a:cubicBezTo>
                      <a:cubicBezTo>
                        <a:pt x="81" y="26"/>
                        <a:pt x="74" y="20"/>
                        <a:pt x="67" y="22"/>
                      </a:cubicBezTo>
                      <a:cubicBezTo>
                        <a:pt x="60" y="24"/>
                        <a:pt x="67" y="31"/>
                        <a:pt x="66" y="31"/>
                      </a:cubicBezTo>
                      <a:cubicBezTo>
                        <a:pt x="64" y="31"/>
                        <a:pt x="61" y="32"/>
                        <a:pt x="48" y="34"/>
                      </a:cubicBezTo>
                      <a:cubicBezTo>
                        <a:pt x="35" y="36"/>
                        <a:pt x="32" y="24"/>
                        <a:pt x="24" y="23"/>
                      </a:cubicBezTo>
                      <a:cubicBezTo>
                        <a:pt x="20" y="28"/>
                        <a:pt x="25" y="35"/>
                        <a:pt x="21" y="35"/>
                      </a:cubicBezTo>
                      <a:cubicBezTo>
                        <a:pt x="17" y="36"/>
                        <a:pt x="10" y="33"/>
                        <a:pt x="7" y="35"/>
                      </a:cubicBezTo>
                      <a:cubicBezTo>
                        <a:pt x="6" y="36"/>
                        <a:pt x="15" y="38"/>
                        <a:pt x="13" y="42"/>
                      </a:cubicBezTo>
                      <a:cubicBezTo>
                        <a:pt x="11" y="46"/>
                        <a:pt x="6" y="43"/>
                        <a:pt x="7" y="48"/>
                      </a:cubicBezTo>
                      <a:cubicBezTo>
                        <a:pt x="7" y="55"/>
                        <a:pt x="10" y="55"/>
                        <a:pt x="8" y="56"/>
                      </a:cubicBezTo>
                      <a:cubicBezTo>
                        <a:pt x="7" y="57"/>
                        <a:pt x="1" y="63"/>
                        <a:pt x="0" y="64"/>
                      </a:cubicBezTo>
                      <a:cubicBezTo>
                        <a:pt x="8" y="65"/>
                        <a:pt x="3" y="74"/>
                        <a:pt x="9" y="78"/>
                      </a:cubicBezTo>
                      <a:cubicBezTo>
                        <a:pt x="32" y="92"/>
                        <a:pt x="25" y="97"/>
                        <a:pt x="32" y="97"/>
                      </a:cubicBezTo>
                      <a:cubicBezTo>
                        <a:pt x="38" y="97"/>
                        <a:pt x="48" y="106"/>
                        <a:pt x="55" y="104"/>
                      </a:cubicBezTo>
                      <a:cubicBezTo>
                        <a:pt x="62" y="102"/>
                        <a:pt x="58" y="97"/>
                        <a:pt x="65" y="98"/>
                      </a:cubicBezTo>
                      <a:cubicBezTo>
                        <a:pt x="77" y="95"/>
                        <a:pt x="80" y="90"/>
                        <a:pt x="84" y="90"/>
                      </a:cubicBezTo>
                      <a:cubicBezTo>
                        <a:pt x="88" y="89"/>
                        <a:pt x="91" y="90"/>
                        <a:pt x="101" y="91"/>
                      </a:cubicBezTo>
                      <a:cubicBezTo>
                        <a:pt x="102" y="90"/>
                        <a:pt x="107" y="90"/>
                        <a:pt x="112" y="89"/>
                      </a:cubicBezTo>
                      <a:cubicBezTo>
                        <a:pt x="116" y="88"/>
                        <a:pt x="110" y="87"/>
                        <a:pt x="114" y="86"/>
                      </a:cubicBezTo>
                      <a:cubicBezTo>
                        <a:pt x="117" y="85"/>
                        <a:pt x="118" y="88"/>
                        <a:pt x="120" y="87"/>
                      </a:cubicBezTo>
                      <a:cubicBezTo>
                        <a:pt x="123" y="87"/>
                        <a:pt x="130" y="72"/>
                        <a:pt x="134" y="65"/>
                      </a:cubicBezTo>
                      <a:cubicBezTo>
                        <a:pt x="138" y="57"/>
                        <a:pt x="132" y="60"/>
                        <a:pt x="140" y="52"/>
                      </a:cubicBezTo>
                      <a:cubicBezTo>
                        <a:pt x="149" y="42"/>
                        <a:pt x="143" y="42"/>
                        <a:pt x="149" y="36"/>
                      </a:cubicBezTo>
                      <a:cubicBezTo>
                        <a:pt x="155" y="28"/>
                        <a:pt x="156" y="39"/>
                        <a:pt x="166" y="26"/>
                      </a:cubicBezTo>
                      <a:cubicBezTo>
                        <a:pt x="165" y="25"/>
                        <a:pt x="165" y="24"/>
                        <a:pt x="165" y="24"/>
                      </a:cubicBezTo>
                      <a:close/>
                    </a:path>
                  </a:pathLst>
                </a:custGeom>
                <a:grpFill/>
                <a:ln w="6350" cap="rnd" cmpd="sng">
                  <a:noFill/>
                  <a:prstDash val="solid"/>
                  <a:round/>
                  <a:headEnd/>
                  <a:tailEnd/>
                </a:ln>
              </p:spPr>
              <p:txBody>
                <a:bodyPr/>
                <a:lstStyle/>
                <a:p>
                  <a:pPr>
                    <a:defRPr/>
                  </a:pPr>
                  <a:endParaRPr lang="en-GB" dirty="0"/>
                </a:p>
              </p:txBody>
            </p:sp>
            <p:sp>
              <p:nvSpPr>
                <p:cNvPr id="116" name="Freeform 50"/>
                <p:cNvSpPr>
                  <a:spLocks/>
                </p:cNvSpPr>
                <p:nvPr/>
              </p:nvSpPr>
              <p:spPr bwMode="auto">
                <a:xfrm>
                  <a:off x="2599" y="2745"/>
                  <a:ext cx="351" cy="171"/>
                </a:xfrm>
                <a:custGeom>
                  <a:avLst/>
                  <a:gdLst/>
                  <a:ahLst/>
                  <a:cxnLst>
                    <a:cxn ang="0">
                      <a:pos x="131" y="13"/>
                    </a:cxn>
                    <a:cxn ang="0">
                      <a:pos x="95" y="10"/>
                    </a:cxn>
                    <a:cxn ang="0">
                      <a:pos x="84" y="18"/>
                    </a:cxn>
                    <a:cxn ang="0">
                      <a:pos x="79" y="14"/>
                    </a:cxn>
                    <a:cxn ang="0">
                      <a:pos x="66" y="6"/>
                    </a:cxn>
                    <a:cxn ang="0">
                      <a:pos x="58" y="9"/>
                    </a:cxn>
                    <a:cxn ang="0">
                      <a:pos x="55" y="6"/>
                    </a:cxn>
                    <a:cxn ang="0">
                      <a:pos x="29" y="29"/>
                    </a:cxn>
                    <a:cxn ang="0">
                      <a:pos x="9" y="37"/>
                    </a:cxn>
                    <a:cxn ang="0">
                      <a:pos x="13" y="59"/>
                    </a:cxn>
                    <a:cxn ang="0">
                      <a:pos x="37" y="70"/>
                    </a:cxn>
                    <a:cxn ang="0">
                      <a:pos x="55" y="67"/>
                    </a:cxn>
                    <a:cxn ang="0">
                      <a:pos x="56" y="58"/>
                    </a:cxn>
                    <a:cxn ang="0">
                      <a:pos x="72" y="55"/>
                    </a:cxn>
                    <a:cxn ang="0">
                      <a:pos x="82" y="56"/>
                    </a:cxn>
                    <a:cxn ang="0">
                      <a:pos x="91" y="51"/>
                    </a:cxn>
                    <a:cxn ang="0">
                      <a:pos x="99" y="40"/>
                    </a:cxn>
                    <a:cxn ang="0">
                      <a:pos x="115" y="41"/>
                    </a:cxn>
                    <a:cxn ang="0">
                      <a:pos x="125" y="47"/>
                    </a:cxn>
                    <a:cxn ang="0">
                      <a:pos x="135" y="45"/>
                    </a:cxn>
                    <a:cxn ang="0">
                      <a:pos x="143" y="31"/>
                    </a:cxn>
                    <a:cxn ang="0">
                      <a:pos x="146" y="22"/>
                    </a:cxn>
                    <a:cxn ang="0">
                      <a:pos x="131" y="13"/>
                    </a:cxn>
                  </a:cxnLst>
                  <a:rect l="0" t="0" r="r" b="b"/>
                  <a:pathLst>
                    <a:path w="147" h="72">
                      <a:moveTo>
                        <a:pt x="131" y="13"/>
                      </a:moveTo>
                      <a:cubicBezTo>
                        <a:pt x="117" y="8"/>
                        <a:pt x="99" y="10"/>
                        <a:pt x="95" y="10"/>
                      </a:cubicBezTo>
                      <a:cubicBezTo>
                        <a:pt x="89" y="9"/>
                        <a:pt x="87" y="20"/>
                        <a:pt x="84" y="18"/>
                      </a:cubicBezTo>
                      <a:cubicBezTo>
                        <a:pt x="81" y="15"/>
                        <a:pt x="77" y="19"/>
                        <a:pt x="79" y="14"/>
                      </a:cubicBezTo>
                      <a:cubicBezTo>
                        <a:pt x="81" y="6"/>
                        <a:pt x="70" y="0"/>
                        <a:pt x="66" y="6"/>
                      </a:cubicBezTo>
                      <a:cubicBezTo>
                        <a:pt x="61" y="12"/>
                        <a:pt x="58" y="12"/>
                        <a:pt x="58" y="9"/>
                      </a:cubicBezTo>
                      <a:cubicBezTo>
                        <a:pt x="58" y="6"/>
                        <a:pt x="57" y="7"/>
                        <a:pt x="55" y="6"/>
                      </a:cubicBezTo>
                      <a:cubicBezTo>
                        <a:pt x="29" y="15"/>
                        <a:pt x="42" y="22"/>
                        <a:pt x="29" y="29"/>
                      </a:cubicBezTo>
                      <a:cubicBezTo>
                        <a:pt x="21" y="34"/>
                        <a:pt x="15" y="24"/>
                        <a:pt x="9" y="37"/>
                      </a:cubicBezTo>
                      <a:cubicBezTo>
                        <a:pt x="7" y="46"/>
                        <a:pt x="0" y="45"/>
                        <a:pt x="13" y="59"/>
                      </a:cubicBezTo>
                      <a:cubicBezTo>
                        <a:pt x="21" y="60"/>
                        <a:pt x="24" y="72"/>
                        <a:pt x="37" y="70"/>
                      </a:cubicBezTo>
                      <a:cubicBezTo>
                        <a:pt x="50" y="68"/>
                        <a:pt x="53" y="67"/>
                        <a:pt x="55" y="67"/>
                      </a:cubicBezTo>
                      <a:cubicBezTo>
                        <a:pt x="56" y="67"/>
                        <a:pt x="49" y="60"/>
                        <a:pt x="56" y="58"/>
                      </a:cubicBezTo>
                      <a:cubicBezTo>
                        <a:pt x="63" y="56"/>
                        <a:pt x="70" y="62"/>
                        <a:pt x="72" y="55"/>
                      </a:cubicBezTo>
                      <a:cubicBezTo>
                        <a:pt x="74" y="48"/>
                        <a:pt x="79" y="57"/>
                        <a:pt x="82" y="56"/>
                      </a:cubicBezTo>
                      <a:cubicBezTo>
                        <a:pt x="85" y="55"/>
                        <a:pt x="90" y="52"/>
                        <a:pt x="91" y="51"/>
                      </a:cubicBezTo>
                      <a:cubicBezTo>
                        <a:pt x="95" y="49"/>
                        <a:pt x="93" y="41"/>
                        <a:pt x="99" y="40"/>
                      </a:cubicBezTo>
                      <a:cubicBezTo>
                        <a:pt x="106" y="39"/>
                        <a:pt x="109" y="45"/>
                        <a:pt x="115" y="41"/>
                      </a:cubicBezTo>
                      <a:cubicBezTo>
                        <a:pt x="122" y="36"/>
                        <a:pt x="123" y="45"/>
                        <a:pt x="125" y="47"/>
                      </a:cubicBezTo>
                      <a:cubicBezTo>
                        <a:pt x="127" y="49"/>
                        <a:pt x="135" y="46"/>
                        <a:pt x="135" y="45"/>
                      </a:cubicBezTo>
                      <a:cubicBezTo>
                        <a:pt x="138" y="34"/>
                        <a:pt x="142" y="36"/>
                        <a:pt x="143" y="31"/>
                      </a:cubicBezTo>
                      <a:cubicBezTo>
                        <a:pt x="145" y="25"/>
                        <a:pt x="147" y="25"/>
                        <a:pt x="146" y="22"/>
                      </a:cubicBezTo>
                      <a:cubicBezTo>
                        <a:pt x="129" y="17"/>
                        <a:pt x="135" y="14"/>
                        <a:pt x="131" y="13"/>
                      </a:cubicBezTo>
                      <a:close/>
                    </a:path>
                  </a:pathLst>
                </a:custGeom>
                <a:grpFill/>
                <a:ln w="6350" cap="rnd" cmpd="sng">
                  <a:noFill/>
                  <a:prstDash val="solid"/>
                  <a:round/>
                  <a:headEnd/>
                  <a:tailEnd/>
                </a:ln>
              </p:spPr>
              <p:txBody>
                <a:bodyPr/>
                <a:lstStyle/>
                <a:p>
                  <a:pPr>
                    <a:defRPr/>
                  </a:pPr>
                  <a:endParaRPr lang="en-GB" dirty="0"/>
                </a:p>
              </p:txBody>
            </p:sp>
            <p:sp>
              <p:nvSpPr>
                <p:cNvPr id="117" name="Freeform 51"/>
                <p:cNvSpPr>
                  <a:spLocks/>
                </p:cNvSpPr>
                <p:nvPr/>
              </p:nvSpPr>
              <p:spPr bwMode="auto">
                <a:xfrm>
                  <a:off x="2408" y="2983"/>
                  <a:ext cx="186" cy="129"/>
                </a:xfrm>
                <a:custGeom>
                  <a:avLst/>
                  <a:gdLst/>
                  <a:ahLst/>
                  <a:cxnLst>
                    <a:cxn ang="0">
                      <a:pos x="69" y="0"/>
                    </a:cxn>
                    <a:cxn ang="0">
                      <a:pos x="65" y="4"/>
                    </a:cxn>
                    <a:cxn ang="0">
                      <a:pos x="59" y="7"/>
                    </a:cxn>
                    <a:cxn ang="0">
                      <a:pos x="48" y="9"/>
                    </a:cxn>
                    <a:cxn ang="0">
                      <a:pos x="33" y="15"/>
                    </a:cxn>
                    <a:cxn ang="0">
                      <a:pos x="23" y="15"/>
                    </a:cxn>
                    <a:cxn ang="0">
                      <a:pos x="8" y="13"/>
                    </a:cxn>
                    <a:cxn ang="0">
                      <a:pos x="1" y="22"/>
                    </a:cxn>
                    <a:cxn ang="0">
                      <a:pos x="6" y="27"/>
                    </a:cxn>
                    <a:cxn ang="0">
                      <a:pos x="7" y="38"/>
                    </a:cxn>
                    <a:cxn ang="0">
                      <a:pos x="8" y="46"/>
                    </a:cxn>
                    <a:cxn ang="0">
                      <a:pos x="4" y="50"/>
                    </a:cxn>
                    <a:cxn ang="0">
                      <a:pos x="32" y="46"/>
                    </a:cxn>
                    <a:cxn ang="0">
                      <a:pos x="40" y="49"/>
                    </a:cxn>
                    <a:cxn ang="0">
                      <a:pos x="48" y="48"/>
                    </a:cxn>
                    <a:cxn ang="0">
                      <a:pos x="58" y="36"/>
                    </a:cxn>
                    <a:cxn ang="0">
                      <a:pos x="55" y="25"/>
                    </a:cxn>
                    <a:cxn ang="0">
                      <a:pos x="71" y="18"/>
                    </a:cxn>
                    <a:cxn ang="0">
                      <a:pos x="71" y="13"/>
                    </a:cxn>
                    <a:cxn ang="0">
                      <a:pos x="78" y="14"/>
                    </a:cxn>
                    <a:cxn ang="0">
                      <a:pos x="69" y="0"/>
                    </a:cxn>
                  </a:cxnLst>
                  <a:rect l="0" t="0" r="r" b="b"/>
                  <a:pathLst>
                    <a:path w="78" h="54">
                      <a:moveTo>
                        <a:pt x="69" y="0"/>
                      </a:moveTo>
                      <a:cubicBezTo>
                        <a:pt x="67" y="0"/>
                        <a:pt x="65" y="0"/>
                        <a:pt x="65" y="4"/>
                      </a:cubicBezTo>
                      <a:cubicBezTo>
                        <a:pt x="66" y="9"/>
                        <a:pt x="66" y="8"/>
                        <a:pt x="59" y="7"/>
                      </a:cubicBezTo>
                      <a:cubicBezTo>
                        <a:pt x="52" y="6"/>
                        <a:pt x="57" y="11"/>
                        <a:pt x="48" y="9"/>
                      </a:cubicBezTo>
                      <a:cubicBezTo>
                        <a:pt x="39" y="8"/>
                        <a:pt x="38" y="9"/>
                        <a:pt x="33" y="15"/>
                      </a:cubicBezTo>
                      <a:cubicBezTo>
                        <a:pt x="27" y="22"/>
                        <a:pt x="30" y="14"/>
                        <a:pt x="23" y="15"/>
                      </a:cubicBezTo>
                      <a:cubicBezTo>
                        <a:pt x="16" y="17"/>
                        <a:pt x="18" y="15"/>
                        <a:pt x="8" y="13"/>
                      </a:cubicBezTo>
                      <a:cubicBezTo>
                        <a:pt x="7" y="16"/>
                        <a:pt x="0" y="19"/>
                        <a:pt x="1" y="22"/>
                      </a:cubicBezTo>
                      <a:cubicBezTo>
                        <a:pt x="1" y="24"/>
                        <a:pt x="10" y="23"/>
                        <a:pt x="6" y="27"/>
                      </a:cubicBezTo>
                      <a:cubicBezTo>
                        <a:pt x="2" y="31"/>
                        <a:pt x="4" y="35"/>
                        <a:pt x="7" y="38"/>
                      </a:cubicBezTo>
                      <a:cubicBezTo>
                        <a:pt x="10" y="40"/>
                        <a:pt x="16" y="48"/>
                        <a:pt x="8" y="46"/>
                      </a:cubicBezTo>
                      <a:cubicBezTo>
                        <a:pt x="8" y="49"/>
                        <a:pt x="5" y="46"/>
                        <a:pt x="4" y="50"/>
                      </a:cubicBezTo>
                      <a:cubicBezTo>
                        <a:pt x="34" y="50"/>
                        <a:pt x="27" y="41"/>
                        <a:pt x="32" y="46"/>
                      </a:cubicBezTo>
                      <a:cubicBezTo>
                        <a:pt x="40" y="54"/>
                        <a:pt x="35" y="46"/>
                        <a:pt x="40" y="49"/>
                      </a:cubicBezTo>
                      <a:cubicBezTo>
                        <a:pt x="45" y="51"/>
                        <a:pt x="49" y="54"/>
                        <a:pt x="48" y="48"/>
                      </a:cubicBezTo>
                      <a:cubicBezTo>
                        <a:pt x="47" y="39"/>
                        <a:pt x="57" y="40"/>
                        <a:pt x="58" y="36"/>
                      </a:cubicBezTo>
                      <a:cubicBezTo>
                        <a:pt x="59" y="33"/>
                        <a:pt x="53" y="27"/>
                        <a:pt x="55" y="25"/>
                      </a:cubicBezTo>
                      <a:cubicBezTo>
                        <a:pt x="57" y="22"/>
                        <a:pt x="70" y="20"/>
                        <a:pt x="71" y="18"/>
                      </a:cubicBezTo>
                      <a:cubicBezTo>
                        <a:pt x="73" y="15"/>
                        <a:pt x="70" y="15"/>
                        <a:pt x="71" y="13"/>
                      </a:cubicBezTo>
                      <a:cubicBezTo>
                        <a:pt x="73" y="11"/>
                        <a:pt x="76" y="13"/>
                        <a:pt x="78" y="14"/>
                      </a:cubicBezTo>
                      <a:cubicBezTo>
                        <a:pt x="72" y="10"/>
                        <a:pt x="77" y="1"/>
                        <a:pt x="69" y="0"/>
                      </a:cubicBezTo>
                      <a:close/>
                    </a:path>
                  </a:pathLst>
                </a:custGeom>
                <a:grpFill/>
                <a:ln w="6350" cap="rnd" cmpd="sng">
                  <a:noFill/>
                  <a:prstDash val="solid"/>
                  <a:round/>
                  <a:headEnd/>
                  <a:tailEnd/>
                </a:ln>
              </p:spPr>
              <p:txBody>
                <a:bodyPr/>
                <a:lstStyle/>
                <a:p>
                  <a:pPr>
                    <a:defRPr/>
                  </a:pPr>
                  <a:endParaRPr lang="en-GB" dirty="0"/>
                </a:p>
              </p:txBody>
            </p:sp>
            <p:sp>
              <p:nvSpPr>
                <p:cNvPr id="118" name="Freeform 52"/>
                <p:cNvSpPr>
                  <a:spLocks/>
                </p:cNvSpPr>
                <p:nvPr/>
              </p:nvSpPr>
              <p:spPr bwMode="auto">
                <a:xfrm>
                  <a:off x="2539" y="3102"/>
                  <a:ext cx="244" cy="241"/>
                </a:xfrm>
                <a:custGeom>
                  <a:avLst/>
                  <a:gdLst/>
                  <a:ahLst/>
                  <a:cxnLst>
                    <a:cxn ang="0">
                      <a:pos x="87" y="35"/>
                    </a:cxn>
                    <a:cxn ang="0">
                      <a:pos x="84" y="21"/>
                    </a:cxn>
                    <a:cxn ang="0">
                      <a:pos x="74" y="13"/>
                    </a:cxn>
                    <a:cxn ang="0">
                      <a:pos x="58" y="13"/>
                    </a:cxn>
                    <a:cxn ang="0">
                      <a:pos x="41" y="11"/>
                    </a:cxn>
                    <a:cxn ang="0">
                      <a:pos x="21" y="11"/>
                    </a:cxn>
                    <a:cxn ang="0">
                      <a:pos x="13" y="12"/>
                    </a:cxn>
                    <a:cxn ang="0">
                      <a:pos x="6" y="25"/>
                    </a:cxn>
                    <a:cxn ang="0">
                      <a:pos x="14" y="38"/>
                    </a:cxn>
                    <a:cxn ang="0">
                      <a:pos x="15" y="44"/>
                    </a:cxn>
                    <a:cxn ang="0">
                      <a:pos x="37" y="67"/>
                    </a:cxn>
                    <a:cxn ang="0">
                      <a:pos x="45" y="78"/>
                    </a:cxn>
                    <a:cxn ang="0">
                      <a:pos x="51" y="87"/>
                    </a:cxn>
                    <a:cxn ang="0">
                      <a:pos x="57" y="91"/>
                    </a:cxn>
                    <a:cxn ang="0">
                      <a:pos x="70" y="101"/>
                    </a:cxn>
                    <a:cxn ang="0">
                      <a:pos x="73" y="87"/>
                    </a:cxn>
                    <a:cxn ang="0">
                      <a:pos x="80" y="74"/>
                    </a:cxn>
                    <a:cxn ang="0">
                      <a:pos x="85" y="78"/>
                    </a:cxn>
                    <a:cxn ang="0">
                      <a:pos x="90" y="68"/>
                    </a:cxn>
                    <a:cxn ang="0">
                      <a:pos x="97" y="66"/>
                    </a:cxn>
                    <a:cxn ang="0">
                      <a:pos x="90" y="51"/>
                    </a:cxn>
                    <a:cxn ang="0">
                      <a:pos x="99" y="52"/>
                    </a:cxn>
                    <a:cxn ang="0">
                      <a:pos x="87" y="35"/>
                    </a:cxn>
                  </a:cxnLst>
                  <a:rect l="0" t="0" r="r" b="b"/>
                  <a:pathLst>
                    <a:path w="102" h="101">
                      <a:moveTo>
                        <a:pt x="87" y="35"/>
                      </a:moveTo>
                      <a:cubicBezTo>
                        <a:pt x="94" y="18"/>
                        <a:pt x="96" y="18"/>
                        <a:pt x="84" y="21"/>
                      </a:cubicBezTo>
                      <a:cubicBezTo>
                        <a:pt x="75" y="22"/>
                        <a:pt x="78" y="11"/>
                        <a:pt x="74" y="13"/>
                      </a:cubicBezTo>
                      <a:cubicBezTo>
                        <a:pt x="69" y="15"/>
                        <a:pt x="63" y="8"/>
                        <a:pt x="58" y="13"/>
                      </a:cubicBezTo>
                      <a:cubicBezTo>
                        <a:pt x="52" y="18"/>
                        <a:pt x="45" y="9"/>
                        <a:pt x="41" y="11"/>
                      </a:cubicBezTo>
                      <a:cubicBezTo>
                        <a:pt x="37" y="13"/>
                        <a:pt x="25" y="5"/>
                        <a:pt x="21" y="11"/>
                      </a:cubicBezTo>
                      <a:cubicBezTo>
                        <a:pt x="17" y="17"/>
                        <a:pt x="19" y="19"/>
                        <a:pt x="13" y="12"/>
                      </a:cubicBezTo>
                      <a:cubicBezTo>
                        <a:pt x="3" y="0"/>
                        <a:pt x="0" y="22"/>
                        <a:pt x="6" y="25"/>
                      </a:cubicBezTo>
                      <a:cubicBezTo>
                        <a:pt x="11" y="27"/>
                        <a:pt x="11" y="36"/>
                        <a:pt x="14" y="38"/>
                      </a:cubicBezTo>
                      <a:cubicBezTo>
                        <a:pt x="18" y="40"/>
                        <a:pt x="10" y="44"/>
                        <a:pt x="15" y="44"/>
                      </a:cubicBezTo>
                      <a:cubicBezTo>
                        <a:pt x="20" y="45"/>
                        <a:pt x="31" y="65"/>
                        <a:pt x="37" y="67"/>
                      </a:cubicBezTo>
                      <a:cubicBezTo>
                        <a:pt x="42" y="70"/>
                        <a:pt x="38" y="74"/>
                        <a:pt x="45" y="78"/>
                      </a:cubicBezTo>
                      <a:cubicBezTo>
                        <a:pt x="51" y="82"/>
                        <a:pt x="52" y="84"/>
                        <a:pt x="51" y="87"/>
                      </a:cubicBezTo>
                      <a:cubicBezTo>
                        <a:pt x="50" y="89"/>
                        <a:pt x="54" y="87"/>
                        <a:pt x="57" y="91"/>
                      </a:cubicBezTo>
                      <a:cubicBezTo>
                        <a:pt x="59" y="95"/>
                        <a:pt x="67" y="97"/>
                        <a:pt x="70" y="101"/>
                      </a:cubicBezTo>
                      <a:cubicBezTo>
                        <a:pt x="77" y="95"/>
                        <a:pt x="65" y="92"/>
                        <a:pt x="73" y="87"/>
                      </a:cubicBezTo>
                      <a:cubicBezTo>
                        <a:pt x="80" y="82"/>
                        <a:pt x="76" y="77"/>
                        <a:pt x="80" y="74"/>
                      </a:cubicBezTo>
                      <a:cubicBezTo>
                        <a:pt x="83" y="72"/>
                        <a:pt x="84" y="79"/>
                        <a:pt x="85" y="78"/>
                      </a:cubicBezTo>
                      <a:cubicBezTo>
                        <a:pt x="89" y="74"/>
                        <a:pt x="75" y="62"/>
                        <a:pt x="90" y="68"/>
                      </a:cubicBezTo>
                      <a:cubicBezTo>
                        <a:pt x="94" y="61"/>
                        <a:pt x="95" y="68"/>
                        <a:pt x="97" y="66"/>
                      </a:cubicBezTo>
                      <a:cubicBezTo>
                        <a:pt x="100" y="62"/>
                        <a:pt x="89" y="51"/>
                        <a:pt x="90" y="51"/>
                      </a:cubicBezTo>
                      <a:cubicBezTo>
                        <a:pt x="91" y="49"/>
                        <a:pt x="95" y="55"/>
                        <a:pt x="99" y="52"/>
                      </a:cubicBezTo>
                      <a:cubicBezTo>
                        <a:pt x="102" y="49"/>
                        <a:pt x="84" y="41"/>
                        <a:pt x="87" y="35"/>
                      </a:cubicBezTo>
                      <a:close/>
                    </a:path>
                  </a:pathLst>
                </a:custGeom>
                <a:grpFill/>
                <a:ln w="6350" cap="rnd" cmpd="sng">
                  <a:noFill/>
                  <a:prstDash val="solid"/>
                  <a:round/>
                  <a:headEnd/>
                  <a:tailEnd/>
                </a:ln>
              </p:spPr>
              <p:txBody>
                <a:bodyPr/>
                <a:lstStyle/>
                <a:p>
                  <a:pPr>
                    <a:defRPr/>
                  </a:pPr>
                  <a:endParaRPr lang="en-GB" dirty="0"/>
                </a:p>
              </p:txBody>
            </p:sp>
            <p:sp>
              <p:nvSpPr>
                <p:cNvPr id="119" name="Freeform 53"/>
                <p:cNvSpPr>
                  <a:spLocks/>
                </p:cNvSpPr>
                <p:nvPr/>
              </p:nvSpPr>
              <p:spPr bwMode="auto">
                <a:xfrm>
                  <a:off x="2694" y="3250"/>
                  <a:ext cx="129" cy="148"/>
                </a:xfrm>
                <a:custGeom>
                  <a:avLst/>
                  <a:gdLst/>
                  <a:ahLst/>
                  <a:cxnLst>
                    <a:cxn ang="0">
                      <a:pos x="25" y="6"/>
                    </a:cxn>
                    <a:cxn ang="0">
                      <a:pos x="20" y="16"/>
                    </a:cxn>
                    <a:cxn ang="0">
                      <a:pos x="15" y="12"/>
                    </a:cxn>
                    <a:cxn ang="0">
                      <a:pos x="8" y="25"/>
                    </a:cxn>
                    <a:cxn ang="0">
                      <a:pos x="5" y="39"/>
                    </a:cxn>
                    <a:cxn ang="0">
                      <a:pos x="12" y="47"/>
                    </a:cxn>
                    <a:cxn ang="0">
                      <a:pos x="20" y="54"/>
                    </a:cxn>
                    <a:cxn ang="0">
                      <a:pos x="28" y="62"/>
                    </a:cxn>
                    <a:cxn ang="0">
                      <a:pos x="28" y="49"/>
                    </a:cxn>
                    <a:cxn ang="0">
                      <a:pos x="37" y="37"/>
                    </a:cxn>
                    <a:cxn ang="0">
                      <a:pos x="45" y="39"/>
                    </a:cxn>
                    <a:cxn ang="0">
                      <a:pos x="44" y="35"/>
                    </a:cxn>
                    <a:cxn ang="0">
                      <a:pos x="53" y="28"/>
                    </a:cxn>
                    <a:cxn ang="0">
                      <a:pos x="25" y="6"/>
                    </a:cxn>
                  </a:cxnLst>
                  <a:rect l="0" t="0" r="r" b="b"/>
                  <a:pathLst>
                    <a:path w="54" h="62">
                      <a:moveTo>
                        <a:pt x="25" y="6"/>
                      </a:moveTo>
                      <a:cubicBezTo>
                        <a:pt x="10" y="0"/>
                        <a:pt x="24" y="12"/>
                        <a:pt x="20" y="16"/>
                      </a:cubicBezTo>
                      <a:cubicBezTo>
                        <a:pt x="19" y="17"/>
                        <a:pt x="18" y="10"/>
                        <a:pt x="15" y="12"/>
                      </a:cubicBezTo>
                      <a:cubicBezTo>
                        <a:pt x="11" y="15"/>
                        <a:pt x="15" y="20"/>
                        <a:pt x="8" y="25"/>
                      </a:cubicBezTo>
                      <a:cubicBezTo>
                        <a:pt x="0" y="30"/>
                        <a:pt x="12" y="33"/>
                        <a:pt x="5" y="39"/>
                      </a:cubicBezTo>
                      <a:cubicBezTo>
                        <a:pt x="6" y="44"/>
                        <a:pt x="16" y="40"/>
                        <a:pt x="12" y="47"/>
                      </a:cubicBezTo>
                      <a:cubicBezTo>
                        <a:pt x="15" y="49"/>
                        <a:pt x="18" y="47"/>
                        <a:pt x="20" y="54"/>
                      </a:cubicBezTo>
                      <a:cubicBezTo>
                        <a:pt x="21" y="61"/>
                        <a:pt x="19" y="60"/>
                        <a:pt x="28" y="62"/>
                      </a:cubicBezTo>
                      <a:cubicBezTo>
                        <a:pt x="31" y="52"/>
                        <a:pt x="23" y="54"/>
                        <a:pt x="28" y="49"/>
                      </a:cubicBezTo>
                      <a:cubicBezTo>
                        <a:pt x="33" y="43"/>
                        <a:pt x="35" y="30"/>
                        <a:pt x="37" y="37"/>
                      </a:cubicBezTo>
                      <a:cubicBezTo>
                        <a:pt x="40" y="44"/>
                        <a:pt x="40" y="43"/>
                        <a:pt x="45" y="39"/>
                      </a:cubicBezTo>
                      <a:cubicBezTo>
                        <a:pt x="43" y="36"/>
                        <a:pt x="47" y="36"/>
                        <a:pt x="44" y="35"/>
                      </a:cubicBezTo>
                      <a:cubicBezTo>
                        <a:pt x="38" y="32"/>
                        <a:pt x="54" y="32"/>
                        <a:pt x="53" y="28"/>
                      </a:cubicBezTo>
                      <a:cubicBezTo>
                        <a:pt x="52" y="24"/>
                        <a:pt x="32" y="18"/>
                        <a:pt x="25" y="6"/>
                      </a:cubicBezTo>
                      <a:close/>
                    </a:path>
                  </a:pathLst>
                </a:custGeom>
                <a:grpFill/>
                <a:ln w="6350" cap="rnd" cmpd="sng">
                  <a:noFill/>
                  <a:prstDash val="solid"/>
                  <a:round/>
                  <a:headEnd/>
                  <a:tailEnd/>
                </a:ln>
              </p:spPr>
              <p:txBody>
                <a:bodyPr/>
                <a:lstStyle/>
                <a:p>
                  <a:pPr>
                    <a:defRPr/>
                  </a:pPr>
                  <a:endParaRPr lang="en-GB" dirty="0"/>
                </a:p>
              </p:txBody>
            </p:sp>
            <p:sp>
              <p:nvSpPr>
                <p:cNvPr id="120" name="Freeform 54"/>
                <p:cNvSpPr>
                  <a:spLocks noEditPoints="1"/>
                </p:cNvSpPr>
                <p:nvPr/>
              </p:nvSpPr>
              <p:spPr bwMode="auto">
                <a:xfrm>
                  <a:off x="2089" y="2020"/>
                  <a:ext cx="436" cy="303"/>
                </a:xfrm>
                <a:custGeom>
                  <a:avLst/>
                  <a:gdLst/>
                  <a:ahLst/>
                  <a:cxnLst>
                    <a:cxn ang="0">
                      <a:pos x="67" y="63"/>
                    </a:cxn>
                    <a:cxn ang="0">
                      <a:pos x="60" y="58"/>
                    </a:cxn>
                    <a:cxn ang="0">
                      <a:pos x="50" y="76"/>
                    </a:cxn>
                    <a:cxn ang="0">
                      <a:pos x="40" y="89"/>
                    </a:cxn>
                    <a:cxn ang="0">
                      <a:pos x="39" y="105"/>
                    </a:cxn>
                    <a:cxn ang="0">
                      <a:pos x="48" y="112"/>
                    </a:cxn>
                    <a:cxn ang="0">
                      <a:pos x="37" y="114"/>
                    </a:cxn>
                    <a:cxn ang="0">
                      <a:pos x="17" y="111"/>
                    </a:cxn>
                    <a:cxn ang="0">
                      <a:pos x="18" y="98"/>
                    </a:cxn>
                    <a:cxn ang="0">
                      <a:pos x="7" y="89"/>
                    </a:cxn>
                    <a:cxn ang="0">
                      <a:pos x="3" y="57"/>
                    </a:cxn>
                    <a:cxn ang="0">
                      <a:pos x="53" y="7"/>
                    </a:cxn>
                    <a:cxn ang="0">
                      <a:pos x="63" y="12"/>
                    </a:cxn>
                    <a:cxn ang="0">
                      <a:pos x="58" y="34"/>
                    </a:cxn>
                    <a:cxn ang="0">
                      <a:pos x="63" y="49"/>
                    </a:cxn>
                    <a:cxn ang="0">
                      <a:pos x="167" y="96"/>
                    </a:cxn>
                    <a:cxn ang="0">
                      <a:pos x="167" y="96"/>
                    </a:cxn>
                    <a:cxn ang="0">
                      <a:pos x="79" y="19"/>
                    </a:cxn>
                    <a:cxn ang="0">
                      <a:pos x="69" y="90"/>
                    </a:cxn>
                    <a:cxn ang="0">
                      <a:pos x="60" y="85"/>
                    </a:cxn>
                    <a:cxn ang="0">
                      <a:pos x="45" y="91"/>
                    </a:cxn>
                    <a:cxn ang="0">
                      <a:pos x="54" y="100"/>
                    </a:cxn>
                    <a:cxn ang="0">
                      <a:pos x="70" y="103"/>
                    </a:cxn>
                    <a:cxn ang="0">
                      <a:pos x="65" y="79"/>
                    </a:cxn>
                    <a:cxn ang="0">
                      <a:pos x="65" y="79"/>
                    </a:cxn>
                    <a:cxn ang="0">
                      <a:pos x="65" y="117"/>
                    </a:cxn>
                    <a:cxn ang="0">
                      <a:pos x="69" y="106"/>
                    </a:cxn>
                    <a:cxn ang="0">
                      <a:pos x="83" y="110"/>
                    </a:cxn>
                    <a:cxn ang="0">
                      <a:pos x="92" y="121"/>
                    </a:cxn>
                    <a:cxn ang="0">
                      <a:pos x="91" y="112"/>
                    </a:cxn>
                    <a:cxn ang="0">
                      <a:pos x="97" y="79"/>
                    </a:cxn>
                    <a:cxn ang="0">
                      <a:pos x="93" y="71"/>
                    </a:cxn>
                    <a:cxn ang="0">
                      <a:pos x="85" y="77"/>
                    </a:cxn>
                    <a:cxn ang="0">
                      <a:pos x="78" y="86"/>
                    </a:cxn>
                    <a:cxn ang="0">
                      <a:pos x="81" y="98"/>
                    </a:cxn>
                    <a:cxn ang="0">
                      <a:pos x="94" y="102"/>
                    </a:cxn>
                    <a:cxn ang="0">
                      <a:pos x="95" y="109"/>
                    </a:cxn>
                    <a:cxn ang="0">
                      <a:pos x="100" y="124"/>
                    </a:cxn>
                    <a:cxn ang="0">
                      <a:pos x="101" y="111"/>
                    </a:cxn>
                    <a:cxn ang="0">
                      <a:pos x="104" y="103"/>
                    </a:cxn>
                    <a:cxn ang="0">
                      <a:pos x="108" y="92"/>
                    </a:cxn>
                    <a:cxn ang="0">
                      <a:pos x="115" y="70"/>
                    </a:cxn>
                    <a:cxn ang="0">
                      <a:pos x="98" y="71"/>
                    </a:cxn>
                    <a:cxn ang="0">
                      <a:pos x="112" y="106"/>
                    </a:cxn>
                  </a:cxnLst>
                  <a:rect l="0" t="0" r="r" b="b"/>
                  <a:pathLst>
                    <a:path w="183" h="127">
                      <a:moveTo>
                        <a:pt x="74" y="54"/>
                      </a:moveTo>
                      <a:cubicBezTo>
                        <a:pt x="72" y="59"/>
                        <a:pt x="70" y="65"/>
                        <a:pt x="67" y="63"/>
                      </a:cubicBezTo>
                      <a:cubicBezTo>
                        <a:pt x="65" y="61"/>
                        <a:pt x="66" y="67"/>
                        <a:pt x="62" y="64"/>
                      </a:cubicBezTo>
                      <a:cubicBezTo>
                        <a:pt x="58" y="61"/>
                        <a:pt x="66" y="57"/>
                        <a:pt x="60" y="58"/>
                      </a:cubicBezTo>
                      <a:cubicBezTo>
                        <a:pt x="53" y="58"/>
                        <a:pt x="59" y="72"/>
                        <a:pt x="56" y="75"/>
                      </a:cubicBezTo>
                      <a:cubicBezTo>
                        <a:pt x="53" y="78"/>
                        <a:pt x="44" y="70"/>
                        <a:pt x="50" y="76"/>
                      </a:cubicBezTo>
                      <a:cubicBezTo>
                        <a:pt x="55" y="82"/>
                        <a:pt x="44" y="80"/>
                        <a:pt x="47" y="83"/>
                      </a:cubicBezTo>
                      <a:cubicBezTo>
                        <a:pt x="49" y="85"/>
                        <a:pt x="38" y="86"/>
                        <a:pt x="40" y="89"/>
                      </a:cubicBezTo>
                      <a:cubicBezTo>
                        <a:pt x="42" y="92"/>
                        <a:pt x="39" y="93"/>
                        <a:pt x="43" y="96"/>
                      </a:cubicBezTo>
                      <a:cubicBezTo>
                        <a:pt x="46" y="100"/>
                        <a:pt x="36" y="101"/>
                        <a:pt x="39" y="105"/>
                      </a:cubicBezTo>
                      <a:cubicBezTo>
                        <a:pt x="42" y="109"/>
                        <a:pt x="42" y="102"/>
                        <a:pt x="49" y="106"/>
                      </a:cubicBezTo>
                      <a:cubicBezTo>
                        <a:pt x="56" y="111"/>
                        <a:pt x="49" y="114"/>
                        <a:pt x="48" y="112"/>
                      </a:cubicBezTo>
                      <a:cubicBezTo>
                        <a:pt x="47" y="110"/>
                        <a:pt x="45" y="113"/>
                        <a:pt x="43" y="113"/>
                      </a:cubicBezTo>
                      <a:cubicBezTo>
                        <a:pt x="40" y="112"/>
                        <a:pt x="43" y="108"/>
                        <a:pt x="37" y="114"/>
                      </a:cubicBezTo>
                      <a:cubicBezTo>
                        <a:pt x="35" y="114"/>
                        <a:pt x="33" y="113"/>
                        <a:pt x="27" y="112"/>
                      </a:cubicBezTo>
                      <a:cubicBezTo>
                        <a:pt x="21" y="111"/>
                        <a:pt x="22" y="112"/>
                        <a:pt x="17" y="111"/>
                      </a:cubicBezTo>
                      <a:cubicBezTo>
                        <a:pt x="19" y="94"/>
                        <a:pt x="12" y="111"/>
                        <a:pt x="13" y="102"/>
                      </a:cubicBezTo>
                      <a:cubicBezTo>
                        <a:pt x="14" y="93"/>
                        <a:pt x="18" y="108"/>
                        <a:pt x="18" y="98"/>
                      </a:cubicBezTo>
                      <a:cubicBezTo>
                        <a:pt x="18" y="88"/>
                        <a:pt x="14" y="93"/>
                        <a:pt x="11" y="89"/>
                      </a:cubicBezTo>
                      <a:cubicBezTo>
                        <a:pt x="8" y="85"/>
                        <a:pt x="11" y="94"/>
                        <a:pt x="7" y="89"/>
                      </a:cubicBezTo>
                      <a:cubicBezTo>
                        <a:pt x="3" y="84"/>
                        <a:pt x="0" y="90"/>
                        <a:pt x="4" y="82"/>
                      </a:cubicBezTo>
                      <a:cubicBezTo>
                        <a:pt x="8" y="74"/>
                        <a:pt x="2" y="73"/>
                        <a:pt x="3" y="57"/>
                      </a:cubicBezTo>
                      <a:cubicBezTo>
                        <a:pt x="5" y="41"/>
                        <a:pt x="9" y="25"/>
                        <a:pt x="26" y="25"/>
                      </a:cubicBezTo>
                      <a:cubicBezTo>
                        <a:pt x="47" y="26"/>
                        <a:pt x="44" y="8"/>
                        <a:pt x="53" y="7"/>
                      </a:cubicBezTo>
                      <a:cubicBezTo>
                        <a:pt x="62" y="7"/>
                        <a:pt x="63" y="0"/>
                        <a:pt x="65" y="2"/>
                      </a:cubicBezTo>
                      <a:cubicBezTo>
                        <a:pt x="68" y="3"/>
                        <a:pt x="60" y="5"/>
                        <a:pt x="63" y="12"/>
                      </a:cubicBezTo>
                      <a:cubicBezTo>
                        <a:pt x="66" y="18"/>
                        <a:pt x="64" y="22"/>
                        <a:pt x="62" y="24"/>
                      </a:cubicBezTo>
                      <a:cubicBezTo>
                        <a:pt x="59" y="27"/>
                        <a:pt x="60" y="29"/>
                        <a:pt x="58" y="34"/>
                      </a:cubicBezTo>
                      <a:cubicBezTo>
                        <a:pt x="56" y="39"/>
                        <a:pt x="63" y="41"/>
                        <a:pt x="59" y="45"/>
                      </a:cubicBezTo>
                      <a:cubicBezTo>
                        <a:pt x="56" y="50"/>
                        <a:pt x="59" y="46"/>
                        <a:pt x="63" y="49"/>
                      </a:cubicBezTo>
                      <a:cubicBezTo>
                        <a:pt x="64" y="50"/>
                        <a:pt x="77" y="49"/>
                        <a:pt x="74" y="54"/>
                      </a:cubicBezTo>
                      <a:close/>
                      <a:moveTo>
                        <a:pt x="167" y="96"/>
                      </a:moveTo>
                      <a:cubicBezTo>
                        <a:pt x="165" y="98"/>
                        <a:pt x="169" y="110"/>
                        <a:pt x="176" y="107"/>
                      </a:cubicBezTo>
                      <a:cubicBezTo>
                        <a:pt x="183" y="105"/>
                        <a:pt x="171" y="94"/>
                        <a:pt x="167" y="96"/>
                      </a:cubicBezTo>
                      <a:close/>
                      <a:moveTo>
                        <a:pt x="73" y="20"/>
                      </a:moveTo>
                      <a:cubicBezTo>
                        <a:pt x="72" y="22"/>
                        <a:pt x="77" y="21"/>
                        <a:pt x="79" y="19"/>
                      </a:cubicBezTo>
                      <a:cubicBezTo>
                        <a:pt x="81" y="16"/>
                        <a:pt x="73" y="17"/>
                        <a:pt x="73" y="20"/>
                      </a:cubicBezTo>
                      <a:close/>
                      <a:moveTo>
                        <a:pt x="69" y="90"/>
                      </a:moveTo>
                      <a:cubicBezTo>
                        <a:pt x="70" y="88"/>
                        <a:pt x="65" y="83"/>
                        <a:pt x="65" y="86"/>
                      </a:cubicBezTo>
                      <a:cubicBezTo>
                        <a:pt x="65" y="89"/>
                        <a:pt x="64" y="88"/>
                        <a:pt x="60" y="85"/>
                      </a:cubicBezTo>
                      <a:cubicBezTo>
                        <a:pt x="57" y="83"/>
                        <a:pt x="50" y="88"/>
                        <a:pt x="47" y="87"/>
                      </a:cubicBezTo>
                      <a:cubicBezTo>
                        <a:pt x="44" y="86"/>
                        <a:pt x="42" y="89"/>
                        <a:pt x="45" y="91"/>
                      </a:cubicBezTo>
                      <a:cubicBezTo>
                        <a:pt x="48" y="94"/>
                        <a:pt x="48" y="94"/>
                        <a:pt x="49" y="99"/>
                      </a:cubicBezTo>
                      <a:cubicBezTo>
                        <a:pt x="51" y="104"/>
                        <a:pt x="52" y="99"/>
                        <a:pt x="54" y="100"/>
                      </a:cubicBezTo>
                      <a:cubicBezTo>
                        <a:pt x="56" y="102"/>
                        <a:pt x="51" y="103"/>
                        <a:pt x="56" y="105"/>
                      </a:cubicBezTo>
                      <a:cubicBezTo>
                        <a:pt x="62" y="106"/>
                        <a:pt x="66" y="107"/>
                        <a:pt x="70" y="103"/>
                      </a:cubicBezTo>
                      <a:cubicBezTo>
                        <a:pt x="74" y="99"/>
                        <a:pt x="68" y="92"/>
                        <a:pt x="69" y="90"/>
                      </a:cubicBezTo>
                      <a:close/>
                      <a:moveTo>
                        <a:pt x="65" y="79"/>
                      </a:moveTo>
                      <a:cubicBezTo>
                        <a:pt x="66" y="79"/>
                        <a:pt x="68" y="76"/>
                        <a:pt x="66" y="72"/>
                      </a:cubicBezTo>
                      <a:cubicBezTo>
                        <a:pt x="64" y="68"/>
                        <a:pt x="63" y="77"/>
                        <a:pt x="65" y="79"/>
                      </a:cubicBezTo>
                      <a:close/>
                      <a:moveTo>
                        <a:pt x="69" y="106"/>
                      </a:moveTo>
                      <a:cubicBezTo>
                        <a:pt x="67" y="110"/>
                        <a:pt x="64" y="114"/>
                        <a:pt x="65" y="117"/>
                      </a:cubicBezTo>
                      <a:cubicBezTo>
                        <a:pt x="67" y="121"/>
                        <a:pt x="70" y="110"/>
                        <a:pt x="72" y="106"/>
                      </a:cubicBezTo>
                      <a:cubicBezTo>
                        <a:pt x="73" y="103"/>
                        <a:pt x="71" y="102"/>
                        <a:pt x="69" y="106"/>
                      </a:cubicBezTo>
                      <a:close/>
                      <a:moveTo>
                        <a:pt x="91" y="112"/>
                      </a:moveTo>
                      <a:cubicBezTo>
                        <a:pt x="91" y="115"/>
                        <a:pt x="89" y="113"/>
                        <a:pt x="83" y="110"/>
                      </a:cubicBezTo>
                      <a:cubicBezTo>
                        <a:pt x="76" y="106"/>
                        <a:pt x="76" y="111"/>
                        <a:pt x="76" y="115"/>
                      </a:cubicBezTo>
                      <a:cubicBezTo>
                        <a:pt x="76" y="117"/>
                        <a:pt x="87" y="121"/>
                        <a:pt x="92" y="121"/>
                      </a:cubicBezTo>
                      <a:cubicBezTo>
                        <a:pt x="98" y="121"/>
                        <a:pt x="97" y="119"/>
                        <a:pt x="95" y="116"/>
                      </a:cubicBezTo>
                      <a:cubicBezTo>
                        <a:pt x="93" y="112"/>
                        <a:pt x="91" y="110"/>
                        <a:pt x="91" y="112"/>
                      </a:cubicBezTo>
                      <a:close/>
                      <a:moveTo>
                        <a:pt x="98" y="71"/>
                      </a:moveTo>
                      <a:cubicBezTo>
                        <a:pt x="100" y="74"/>
                        <a:pt x="98" y="74"/>
                        <a:pt x="97" y="79"/>
                      </a:cubicBezTo>
                      <a:cubicBezTo>
                        <a:pt x="96" y="83"/>
                        <a:pt x="93" y="81"/>
                        <a:pt x="94" y="77"/>
                      </a:cubicBezTo>
                      <a:cubicBezTo>
                        <a:pt x="95" y="73"/>
                        <a:pt x="96" y="69"/>
                        <a:pt x="93" y="71"/>
                      </a:cubicBezTo>
                      <a:cubicBezTo>
                        <a:pt x="89" y="73"/>
                        <a:pt x="84" y="68"/>
                        <a:pt x="82" y="70"/>
                      </a:cubicBezTo>
                      <a:cubicBezTo>
                        <a:pt x="80" y="71"/>
                        <a:pt x="92" y="72"/>
                        <a:pt x="85" y="77"/>
                      </a:cubicBezTo>
                      <a:cubicBezTo>
                        <a:pt x="80" y="82"/>
                        <a:pt x="76" y="77"/>
                        <a:pt x="72" y="79"/>
                      </a:cubicBezTo>
                      <a:cubicBezTo>
                        <a:pt x="69" y="81"/>
                        <a:pt x="80" y="84"/>
                        <a:pt x="78" y="86"/>
                      </a:cubicBezTo>
                      <a:cubicBezTo>
                        <a:pt x="76" y="89"/>
                        <a:pt x="83" y="90"/>
                        <a:pt x="79" y="93"/>
                      </a:cubicBezTo>
                      <a:cubicBezTo>
                        <a:pt x="75" y="96"/>
                        <a:pt x="81" y="94"/>
                        <a:pt x="81" y="98"/>
                      </a:cubicBezTo>
                      <a:cubicBezTo>
                        <a:pt x="81" y="102"/>
                        <a:pt x="85" y="98"/>
                        <a:pt x="88" y="100"/>
                      </a:cubicBezTo>
                      <a:cubicBezTo>
                        <a:pt x="90" y="101"/>
                        <a:pt x="93" y="98"/>
                        <a:pt x="94" y="102"/>
                      </a:cubicBezTo>
                      <a:cubicBezTo>
                        <a:pt x="95" y="106"/>
                        <a:pt x="91" y="103"/>
                        <a:pt x="90" y="105"/>
                      </a:cubicBezTo>
                      <a:cubicBezTo>
                        <a:pt x="90" y="106"/>
                        <a:pt x="97" y="107"/>
                        <a:pt x="95" y="109"/>
                      </a:cubicBezTo>
                      <a:cubicBezTo>
                        <a:pt x="93" y="110"/>
                        <a:pt x="94" y="112"/>
                        <a:pt x="97" y="115"/>
                      </a:cubicBezTo>
                      <a:cubicBezTo>
                        <a:pt x="100" y="118"/>
                        <a:pt x="98" y="122"/>
                        <a:pt x="100" y="124"/>
                      </a:cubicBezTo>
                      <a:cubicBezTo>
                        <a:pt x="102" y="127"/>
                        <a:pt x="100" y="119"/>
                        <a:pt x="103" y="116"/>
                      </a:cubicBezTo>
                      <a:cubicBezTo>
                        <a:pt x="106" y="114"/>
                        <a:pt x="104" y="112"/>
                        <a:pt x="101" y="111"/>
                      </a:cubicBezTo>
                      <a:cubicBezTo>
                        <a:pt x="97" y="109"/>
                        <a:pt x="97" y="108"/>
                        <a:pt x="100" y="108"/>
                      </a:cubicBezTo>
                      <a:cubicBezTo>
                        <a:pt x="103" y="109"/>
                        <a:pt x="105" y="106"/>
                        <a:pt x="104" y="103"/>
                      </a:cubicBezTo>
                      <a:cubicBezTo>
                        <a:pt x="103" y="101"/>
                        <a:pt x="103" y="100"/>
                        <a:pt x="108" y="98"/>
                      </a:cubicBezTo>
                      <a:cubicBezTo>
                        <a:pt x="113" y="97"/>
                        <a:pt x="113" y="95"/>
                        <a:pt x="108" y="92"/>
                      </a:cubicBezTo>
                      <a:cubicBezTo>
                        <a:pt x="102" y="89"/>
                        <a:pt x="105" y="86"/>
                        <a:pt x="110" y="85"/>
                      </a:cubicBezTo>
                      <a:cubicBezTo>
                        <a:pt x="116" y="84"/>
                        <a:pt x="113" y="73"/>
                        <a:pt x="115" y="70"/>
                      </a:cubicBezTo>
                      <a:cubicBezTo>
                        <a:pt x="118" y="67"/>
                        <a:pt x="113" y="66"/>
                        <a:pt x="108" y="65"/>
                      </a:cubicBezTo>
                      <a:cubicBezTo>
                        <a:pt x="104" y="63"/>
                        <a:pt x="97" y="69"/>
                        <a:pt x="98" y="71"/>
                      </a:cubicBezTo>
                      <a:close/>
                      <a:moveTo>
                        <a:pt x="105" y="109"/>
                      </a:moveTo>
                      <a:cubicBezTo>
                        <a:pt x="101" y="114"/>
                        <a:pt x="115" y="109"/>
                        <a:pt x="112" y="106"/>
                      </a:cubicBezTo>
                      <a:cubicBezTo>
                        <a:pt x="109" y="104"/>
                        <a:pt x="107" y="106"/>
                        <a:pt x="105" y="109"/>
                      </a:cubicBezTo>
                      <a:close/>
                    </a:path>
                  </a:pathLst>
                </a:custGeom>
                <a:grpFill/>
                <a:ln w="6350" cap="rnd" cmpd="sng">
                  <a:noFill/>
                  <a:prstDash val="solid"/>
                  <a:round/>
                  <a:headEnd/>
                  <a:tailEnd/>
                </a:ln>
              </p:spPr>
              <p:txBody>
                <a:bodyPr/>
                <a:lstStyle/>
                <a:p>
                  <a:pPr>
                    <a:defRPr/>
                  </a:pPr>
                  <a:endParaRPr lang="en-GB" dirty="0"/>
                </a:p>
              </p:txBody>
            </p:sp>
            <p:sp>
              <p:nvSpPr>
                <p:cNvPr id="121" name="Freeform 55"/>
                <p:cNvSpPr>
                  <a:spLocks noEditPoints="1"/>
                </p:cNvSpPr>
                <p:nvPr/>
              </p:nvSpPr>
              <p:spPr bwMode="auto">
                <a:xfrm>
                  <a:off x="1955" y="2285"/>
                  <a:ext cx="563" cy="665"/>
                </a:xfrm>
                <a:custGeom>
                  <a:avLst/>
                  <a:gdLst/>
                  <a:ahLst/>
                  <a:cxnLst>
                    <a:cxn ang="0">
                      <a:pos x="213" y="144"/>
                    </a:cxn>
                    <a:cxn ang="0">
                      <a:pos x="175" y="167"/>
                    </a:cxn>
                    <a:cxn ang="0">
                      <a:pos x="176" y="203"/>
                    </a:cxn>
                    <a:cxn ang="0">
                      <a:pos x="191" y="237"/>
                    </a:cxn>
                    <a:cxn ang="0">
                      <a:pos x="179" y="260"/>
                    </a:cxn>
                    <a:cxn ang="0">
                      <a:pos x="172" y="266"/>
                    </a:cxn>
                    <a:cxn ang="0">
                      <a:pos x="146" y="268"/>
                    </a:cxn>
                    <a:cxn ang="0">
                      <a:pos x="120" y="269"/>
                    </a:cxn>
                    <a:cxn ang="0">
                      <a:pos x="96" y="270"/>
                    </a:cxn>
                    <a:cxn ang="0">
                      <a:pos x="71" y="261"/>
                    </a:cxn>
                    <a:cxn ang="0">
                      <a:pos x="46" y="268"/>
                    </a:cxn>
                    <a:cxn ang="0">
                      <a:pos x="38" y="213"/>
                    </a:cxn>
                    <a:cxn ang="0">
                      <a:pos x="17" y="200"/>
                    </a:cxn>
                    <a:cxn ang="0">
                      <a:pos x="12" y="175"/>
                    </a:cxn>
                    <a:cxn ang="0">
                      <a:pos x="7" y="155"/>
                    </a:cxn>
                    <a:cxn ang="0">
                      <a:pos x="11" y="139"/>
                    </a:cxn>
                    <a:cxn ang="0">
                      <a:pos x="14" y="114"/>
                    </a:cxn>
                    <a:cxn ang="0">
                      <a:pos x="34" y="95"/>
                    </a:cxn>
                    <a:cxn ang="0">
                      <a:pos x="31" y="84"/>
                    </a:cxn>
                    <a:cxn ang="0">
                      <a:pos x="34" y="54"/>
                    </a:cxn>
                    <a:cxn ang="0">
                      <a:pos x="61" y="55"/>
                    </a:cxn>
                    <a:cxn ang="0">
                      <a:pos x="71" y="57"/>
                    </a:cxn>
                    <a:cxn ang="0">
                      <a:pos x="92" y="43"/>
                    </a:cxn>
                    <a:cxn ang="0">
                      <a:pos x="81" y="32"/>
                    </a:cxn>
                    <a:cxn ang="0">
                      <a:pos x="73" y="22"/>
                    </a:cxn>
                    <a:cxn ang="0">
                      <a:pos x="73" y="0"/>
                    </a:cxn>
                    <a:cxn ang="0">
                      <a:pos x="93" y="3"/>
                    </a:cxn>
                    <a:cxn ang="0">
                      <a:pos x="107" y="8"/>
                    </a:cxn>
                    <a:cxn ang="0">
                      <a:pos x="115" y="18"/>
                    </a:cxn>
                    <a:cxn ang="0">
                      <a:pos x="134" y="24"/>
                    </a:cxn>
                    <a:cxn ang="0">
                      <a:pos x="139" y="35"/>
                    </a:cxn>
                    <a:cxn ang="0">
                      <a:pos x="169" y="15"/>
                    </a:cxn>
                    <a:cxn ang="0">
                      <a:pos x="186" y="26"/>
                    </a:cxn>
                    <a:cxn ang="0">
                      <a:pos x="201" y="38"/>
                    </a:cxn>
                    <a:cxn ang="0">
                      <a:pos x="212" y="45"/>
                    </a:cxn>
                    <a:cxn ang="0">
                      <a:pos x="221" y="99"/>
                    </a:cxn>
                    <a:cxn ang="0">
                      <a:pos x="227" y="148"/>
                    </a:cxn>
                    <a:cxn ang="0">
                      <a:pos x="204" y="36"/>
                    </a:cxn>
                    <a:cxn ang="0">
                      <a:pos x="211" y="39"/>
                    </a:cxn>
                    <a:cxn ang="0">
                      <a:pos x="201" y="28"/>
                    </a:cxn>
                    <a:cxn ang="0">
                      <a:pos x="140" y="18"/>
                    </a:cxn>
                    <a:cxn ang="0">
                      <a:pos x="197" y="20"/>
                    </a:cxn>
                    <a:cxn ang="0">
                      <a:pos x="187" y="9"/>
                    </a:cxn>
                    <a:cxn ang="0">
                      <a:pos x="185" y="13"/>
                    </a:cxn>
                    <a:cxn ang="0">
                      <a:pos x="189" y="25"/>
                    </a:cxn>
                    <a:cxn ang="0">
                      <a:pos x="196" y="22"/>
                    </a:cxn>
                  </a:cxnLst>
                  <a:rect l="0" t="0" r="r" b="b"/>
                  <a:pathLst>
                    <a:path w="236" h="279">
                      <a:moveTo>
                        <a:pt x="227" y="148"/>
                      </a:moveTo>
                      <a:cubicBezTo>
                        <a:pt x="219" y="153"/>
                        <a:pt x="217" y="142"/>
                        <a:pt x="213" y="144"/>
                      </a:cubicBezTo>
                      <a:cubicBezTo>
                        <a:pt x="209" y="146"/>
                        <a:pt x="219" y="149"/>
                        <a:pt x="204" y="152"/>
                      </a:cubicBezTo>
                      <a:cubicBezTo>
                        <a:pt x="189" y="156"/>
                        <a:pt x="188" y="163"/>
                        <a:pt x="175" y="167"/>
                      </a:cubicBezTo>
                      <a:cubicBezTo>
                        <a:pt x="162" y="171"/>
                        <a:pt x="156" y="172"/>
                        <a:pt x="165" y="180"/>
                      </a:cubicBezTo>
                      <a:cubicBezTo>
                        <a:pt x="174" y="189"/>
                        <a:pt x="157" y="194"/>
                        <a:pt x="176" y="203"/>
                      </a:cubicBezTo>
                      <a:cubicBezTo>
                        <a:pt x="186" y="207"/>
                        <a:pt x="185" y="213"/>
                        <a:pt x="202" y="226"/>
                      </a:cubicBezTo>
                      <a:cubicBezTo>
                        <a:pt x="199" y="240"/>
                        <a:pt x="192" y="228"/>
                        <a:pt x="191" y="237"/>
                      </a:cubicBezTo>
                      <a:cubicBezTo>
                        <a:pt x="191" y="246"/>
                        <a:pt x="185" y="239"/>
                        <a:pt x="178" y="246"/>
                      </a:cubicBezTo>
                      <a:cubicBezTo>
                        <a:pt x="170" y="252"/>
                        <a:pt x="185" y="257"/>
                        <a:pt x="179" y="260"/>
                      </a:cubicBezTo>
                      <a:cubicBezTo>
                        <a:pt x="174" y="264"/>
                        <a:pt x="187" y="266"/>
                        <a:pt x="183" y="271"/>
                      </a:cubicBezTo>
                      <a:cubicBezTo>
                        <a:pt x="179" y="276"/>
                        <a:pt x="176" y="264"/>
                        <a:pt x="172" y="266"/>
                      </a:cubicBezTo>
                      <a:cubicBezTo>
                        <a:pt x="167" y="269"/>
                        <a:pt x="165" y="258"/>
                        <a:pt x="161" y="265"/>
                      </a:cubicBezTo>
                      <a:cubicBezTo>
                        <a:pt x="156" y="271"/>
                        <a:pt x="153" y="262"/>
                        <a:pt x="146" y="268"/>
                      </a:cubicBezTo>
                      <a:cubicBezTo>
                        <a:pt x="140" y="274"/>
                        <a:pt x="134" y="278"/>
                        <a:pt x="131" y="272"/>
                      </a:cubicBezTo>
                      <a:cubicBezTo>
                        <a:pt x="127" y="267"/>
                        <a:pt x="126" y="270"/>
                        <a:pt x="120" y="269"/>
                      </a:cubicBezTo>
                      <a:cubicBezTo>
                        <a:pt x="115" y="267"/>
                        <a:pt x="121" y="276"/>
                        <a:pt x="114" y="278"/>
                      </a:cubicBezTo>
                      <a:cubicBezTo>
                        <a:pt x="110" y="279"/>
                        <a:pt x="107" y="262"/>
                        <a:pt x="96" y="270"/>
                      </a:cubicBezTo>
                      <a:cubicBezTo>
                        <a:pt x="94" y="268"/>
                        <a:pt x="88" y="264"/>
                        <a:pt x="83" y="266"/>
                      </a:cubicBezTo>
                      <a:cubicBezTo>
                        <a:pt x="77" y="267"/>
                        <a:pt x="78" y="258"/>
                        <a:pt x="71" y="261"/>
                      </a:cubicBezTo>
                      <a:cubicBezTo>
                        <a:pt x="65" y="264"/>
                        <a:pt x="73" y="269"/>
                        <a:pt x="64" y="268"/>
                      </a:cubicBezTo>
                      <a:cubicBezTo>
                        <a:pt x="55" y="267"/>
                        <a:pt x="55" y="271"/>
                        <a:pt x="46" y="268"/>
                      </a:cubicBezTo>
                      <a:cubicBezTo>
                        <a:pt x="45" y="227"/>
                        <a:pt x="68" y="222"/>
                        <a:pt x="60" y="218"/>
                      </a:cubicBezTo>
                      <a:cubicBezTo>
                        <a:pt x="52" y="215"/>
                        <a:pt x="47" y="211"/>
                        <a:pt x="38" y="213"/>
                      </a:cubicBezTo>
                      <a:cubicBezTo>
                        <a:pt x="30" y="215"/>
                        <a:pt x="34" y="209"/>
                        <a:pt x="28" y="210"/>
                      </a:cubicBezTo>
                      <a:cubicBezTo>
                        <a:pt x="23" y="210"/>
                        <a:pt x="26" y="203"/>
                        <a:pt x="17" y="200"/>
                      </a:cubicBezTo>
                      <a:cubicBezTo>
                        <a:pt x="17" y="194"/>
                        <a:pt x="24" y="192"/>
                        <a:pt x="21" y="188"/>
                      </a:cubicBezTo>
                      <a:cubicBezTo>
                        <a:pt x="19" y="185"/>
                        <a:pt x="9" y="188"/>
                        <a:pt x="12" y="175"/>
                      </a:cubicBezTo>
                      <a:cubicBezTo>
                        <a:pt x="25" y="162"/>
                        <a:pt x="12" y="166"/>
                        <a:pt x="14" y="161"/>
                      </a:cubicBezTo>
                      <a:cubicBezTo>
                        <a:pt x="16" y="156"/>
                        <a:pt x="9" y="158"/>
                        <a:pt x="7" y="155"/>
                      </a:cubicBezTo>
                      <a:cubicBezTo>
                        <a:pt x="7" y="153"/>
                        <a:pt x="15" y="149"/>
                        <a:pt x="7" y="146"/>
                      </a:cubicBezTo>
                      <a:cubicBezTo>
                        <a:pt x="0" y="142"/>
                        <a:pt x="12" y="143"/>
                        <a:pt x="11" y="139"/>
                      </a:cubicBezTo>
                      <a:cubicBezTo>
                        <a:pt x="10" y="134"/>
                        <a:pt x="18" y="133"/>
                        <a:pt x="12" y="125"/>
                      </a:cubicBezTo>
                      <a:cubicBezTo>
                        <a:pt x="6" y="117"/>
                        <a:pt x="6" y="112"/>
                        <a:pt x="14" y="114"/>
                      </a:cubicBezTo>
                      <a:cubicBezTo>
                        <a:pt x="22" y="115"/>
                        <a:pt x="31" y="111"/>
                        <a:pt x="27" y="108"/>
                      </a:cubicBezTo>
                      <a:cubicBezTo>
                        <a:pt x="22" y="105"/>
                        <a:pt x="35" y="103"/>
                        <a:pt x="34" y="95"/>
                      </a:cubicBezTo>
                      <a:cubicBezTo>
                        <a:pt x="33" y="88"/>
                        <a:pt x="25" y="96"/>
                        <a:pt x="25" y="88"/>
                      </a:cubicBezTo>
                      <a:cubicBezTo>
                        <a:pt x="25" y="84"/>
                        <a:pt x="27" y="84"/>
                        <a:pt x="31" y="84"/>
                      </a:cubicBezTo>
                      <a:cubicBezTo>
                        <a:pt x="35" y="86"/>
                        <a:pt x="35" y="84"/>
                        <a:pt x="38" y="62"/>
                      </a:cubicBezTo>
                      <a:cubicBezTo>
                        <a:pt x="40" y="57"/>
                        <a:pt x="32" y="61"/>
                        <a:pt x="34" y="54"/>
                      </a:cubicBezTo>
                      <a:cubicBezTo>
                        <a:pt x="37" y="47"/>
                        <a:pt x="37" y="45"/>
                        <a:pt x="50" y="45"/>
                      </a:cubicBezTo>
                      <a:cubicBezTo>
                        <a:pt x="67" y="45"/>
                        <a:pt x="56" y="51"/>
                        <a:pt x="61" y="55"/>
                      </a:cubicBezTo>
                      <a:cubicBezTo>
                        <a:pt x="66" y="59"/>
                        <a:pt x="61" y="47"/>
                        <a:pt x="68" y="49"/>
                      </a:cubicBezTo>
                      <a:cubicBezTo>
                        <a:pt x="71" y="50"/>
                        <a:pt x="67" y="60"/>
                        <a:pt x="71" y="57"/>
                      </a:cubicBezTo>
                      <a:cubicBezTo>
                        <a:pt x="76" y="54"/>
                        <a:pt x="67" y="36"/>
                        <a:pt x="74" y="39"/>
                      </a:cubicBezTo>
                      <a:cubicBezTo>
                        <a:pt x="81" y="42"/>
                        <a:pt x="86" y="38"/>
                        <a:pt x="92" y="43"/>
                      </a:cubicBezTo>
                      <a:cubicBezTo>
                        <a:pt x="98" y="47"/>
                        <a:pt x="92" y="38"/>
                        <a:pt x="85" y="38"/>
                      </a:cubicBezTo>
                      <a:cubicBezTo>
                        <a:pt x="77" y="37"/>
                        <a:pt x="78" y="34"/>
                        <a:pt x="81" y="32"/>
                      </a:cubicBezTo>
                      <a:cubicBezTo>
                        <a:pt x="87" y="30"/>
                        <a:pt x="74" y="31"/>
                        <a:pt x="78" y="25"/>
                      </a:cubicBezTo>
                      <a:cubicBezTo>
                        <a:pt x="82" y="19"/>
                        <a:pt x="70" y="28"/>
                        <a:pt x="73" y="22"/>
                      </a:cubicBezTo>
                      <a:cubicBezTo>
                        <a:pt x="75" y="15"/>
                        <a:pt x="86" y="20"/>
                        <a:pt x="81" y="14"/>
                      </a:cubicBezTo>
                      <a:cubicBezTo>
                        <a:pt x="76" y="7"/>
                        <a:pt x="73" y="5"/>
                        <a:pt x="73" y="0"/>
                      </a:cubicBezTo>
                      <a:cubicBezTo>
                        <a:pt x="78" y="1"/>
                        <a:pt x="77" y="0"/>
                        <a:pt x="83" y="1"/>
                      </a:cubicBezTo>
                      <a:cubicBezTo>
                        <a:pt x="89" y="2"/>
                        <a:pt x="91" y="3"/>
                        <a:pt x="93" y="3"/>
                      </a:cubicBezTo>
                      <a:cubicBezTo>
                        <a:pt x="96" y="5"/>
                        <a:pt x="97" y="2"/>
                        <a:pt x="101" y="4"/>
                      </a:cubicBezTo>
                      <a:cubicBezTo>
                        <a:pt x="105" y="6"/>
                        <a:pt x="104" y="2"/>
                        <a:pt x="107" y="8"/>
                      </a:cubicBezTo>
                      <a:cubicBezTo>
                        <a:pt x="110" y="14"/>
                        <a:pt x="101" y="16"/>
                        <a:pt x="107" y="16"/>
                      </a:cubicBezTo>
                      <a:cubicBezTo>
                        <a:pt x="113" y="15"/>
                        <a:pt x="110" y="21"/>
                        <a:pt x="115" y="18"/>
                      </a:cubicBezTo>
                      <a:cubicBezTo>
                        <a:pt x="119" y="15"/>
                        <a:pt x="118" y="26"/>
                        <a:pt x="129" y="20"/>
                      </a:cubicBezTo>
                      <a:cubicBezTo>
                        <a:pt x="138" y="16"/>
                        <a:pt x="133" y="23"/>
                        <a:pt x="134" y="24"/>
                      </a:cubicBezTo>
                      <a:cubicBezTo>
                        <a:pt x="137" y="28"/>
                        <a:pt x="123" y="29"/>
                        <a:pt x="126" y="34"/>
                      </a:cubicBezTo>
                      <a:cubicBezTo>
                        <a:pt x="129" y="38"/>
                        <a:pt x="132" y="30"/>
                        <a:pt x="139" y="35"/>
                      </a:cubicBezTo>
                      <a:cubicBezTo>
                        <a:pt x="147" y="41"/>
                        <a:pt x="141" y="28"/>
                        <a:pt x="153" y="28"/>
                      </a:cubicBezTo>
                      <a:cubicBezTo>
                        <a:pt x="165" y="27"/>
                        <a:pt x="166" y="18"/>
                        <a:pt x="169" y="15"/>
                      </a:cubicBezTo>
                      <a:cubicBezTo>
                        <a:pt x="170" y="14"/>
                        <a:pt x="174" y="19"/>
                        <a:pt x="179" y="18"/>
                      </a:cubicBezTo>
                      <a:cubicBezTo>
                        <a:pt x="184" y="17"/>
                        <a:pt x="179" y="19"/>
                        <a:pt x="186" y="26"/>
                      </a:cubicBezTo>
                      <a:cubicBezTo>
                        <a:pt x="192" y="33"/>
                        <a:pt x="199" y="25"/>
                        <a:pt x="199" y="28"/>
                      </a:cubicBezTo>
                      <a:cubicBezTo>
                        <a:pt x="199" y="35"/>
                        <a:pt x="202" y="35"/>
                        <a:pt x="201" y="38"/>
                      </a:cubicBezTo>
                      <a:cubicBezTo>
                        <a:pt x="201" y="40"/>
                        <a:pt x="199" y="42"/>
                        <a:pt x="211" y="44"/>
                      </a:cubicBezTo>
                      <a:cubicBezTo>
                        <a:pt x="212" y="44"/>
                        <a:pt x="212" y="44"/>
                        <a:pt x="212" y="45"/>
                      </a:cubicBezTo>
                      <a:cubicBezTo>
                        <a:pt x="220" y="68"/>
                        <a:pt x="202" y="72"/>
                        <a:pt x="215" y="82"/>
                      </a:cubicBezTo>
                      <a:cubicBezTo>
                        <a:pt x="228" y="92"/>
                        <a:pt x="216" y="91"/>
                        <a:pt x="221" y="99"/>
                      </a:cubicBezTo>
                      <a:cubicBezTo>
                        <a:pt x="230" y="112"/>
                        <a:pt x="219" y="109"/>
                        <a:pt x="222" y="121"/>
                      </a:cubicBezTo>
                      <a:cubicBezTo>
                        <a:pt x="224" y="132"/>
                        <a:pt x="236" y="122"/>
                        <a:pt x="227" y="148"/>
                      </a:cubicBezTo>
                      <a:close/>
                      <a:moveTo>
                        <a:pt x="201" y="28"/>
                      </a:moveTo>
                      <a:cubicBezTo>
                        <a:pt x="199" y="26"/>
                        <a:pt x="203" y="34"/>
                        <a:pt x="204" y="36"/>
                      </a:cubicBezTo>
                      <a:cubicBezTo>
                        <a:pt x="205" y="38"/>
                        <a:pt x="202" y="38"/>
                        <a:pt x="203" y="40"/>
                      </a:cubicBezTo>
                      <a:cubicBezTo>
                        <a:pt x="204" y="41"/>
                        <a:pt x="210" y="38"/>
                        <a:pt x="211" y="39"/>
                      </a:cubicBezTo>
                      <a:cubicBezTo>
                        <a:pt x="211" y="36"/>
                        <a:pt x="211" y="36"/>
                        <a:pt x="211" y="36"/>
                      </a:cubicBezTo>
                      <a:cubicBezTo>
                        <a:pt x="207" y="35"/>
                        <a:pt x="203" y="31"/>
                        <a:pt x="201" y="28"/>
                      </a:cubicBezTo>
                      <a:close/>
                      <a:moveTo>
                        <a:pt x="132" y="15"/>
                      </a:moveTo>
                      <a:cubicBezTo>
                        <a:pt x="130" y="17"/>
                        <a:pt x="139" y="19"/>
                        <a:pt x="140" y="18"/>
                      </a:cubicBezTo>
                      <a:cubicBezTo>
                        <a:pt x="140" y="16"/>
                        <a:pt x="135" y="12"/>
                        <a:pt x="132" y="15"/>
                      </a:cubicBezTo>
                      <a:close/>
                      <a:moveTo>
                        <a:pt x="197" y="20"/>
                      </a:moveTo>
                      <a:cubicBezTo>
                        <a:pt x="193" y="17"/>
                        <a:pt x="202" y="14"/>
                        <a:pt x="195" y="11"/>
                      </a:cubicBezTo>
                      <a:cubicBezTo>
                        <a:pt x="191" y="10"/>
                        <a:pt x="191" y="6"/>
                        <a:pt x="187" y="9"/>
                      </a:cubicBezTo>
                      <a:cubicBezTo>
                        <a:pt x="183" y="12"/>
                        <a:pt x="192" y="13"/>
                        <a:pt x="193" y="15"/>
                      </a:cubicBezTo>
                      <a:cubicBezTo>
                        <a:pt x="193" y="17"/>
                        <a:pt x="186" y="13"/>
                        <a:pt x="185" y="13"/>
                      </a:cubicBezTo>
                      <a:cubicBezTo>
                        <a:pt x="183" y="14"/>
                        <a:pt x="188" y="18"/>
                        <a:pt x="185" y="19"/>
                      </a:cubicBezTo>
                      <a:cubicBezTo>
                        <a:pt x="183" y="20"/>
                        <a:pt x="185" y="22"/>
                        <a:pt x="189" y="25"/>
                      </a:cubicBezTo>
                      <a:cubicBezTo>
                        <a:pt x="191" y="26"/>
                        <a:pt x="193" y="25"/>
                        <a:pt x="192" y="24"/>
                      </a:cubicBezTo>
                      <a:cubicBezTo>
                        <a:pt x="191" y="23"/>
                        <a:pt x="193" y="18"/>
                        <a:pt x="196" y="22"/>
                      </a:cubicBezTo>
                      <a:cubicBezTo>
                        <a:pt x="200" y="26"/>
                        <a:pt x="201" y="22"/>
                        <a:pt x="197" y="20"/>
                      </a:cubicBezTo>
                      <a:close/>
                    </a:path>
                  </a:pathLst>
                </a:custGeom>
                <a:grpFill/>
                <a:ln w="6350" cap="rnd" cmpd="sng">
                  <a:noFill/>
                  <a:prstDash val="solid"/>
                  <a:round/>
                  <a:headEnd/>
                  <a:tailEnd/>
                </a:ln>
              </p:spPr>
              <p:txBody>
                <a:bodyPr/>
                <a:lstStyle/>
                <a:p>
                  <a:pPr>
                    <a:defRPr/>
                  </a:pPr>
                  <a:endParaRPr lang="en-GB" dirty="0"/>
                </a:p>
              </p:txBody>
            </p:sp>
            <p:sp>
              <p:nvSpPr>
                <p:cNvPr id="122" name="Freeform 56"/>
                <p:cNvSpPr>
                  <a:spLocks/>
                </p:cNvSpPr>
                <p:nvPr/>
              </p:nvSpPr>
              <p:spPr bwMode="auto">
                <a:xfrm>
                  <a:off x="1819" y="2411"/>
                  <a:ext cx="227" cy="243"/>
                </a:xfrm>
                <a:custGeom>
                  <a:avLst/>
                  <a:gdLst/>
                  <a:ahLst/>
                  <a:cxnLst>
                    <a:cxn ang="0">
                      <a:pos x="88" y="31"/>
                    </a:cxn>
                    <a:cxn ang="0">
                      <a:pos x="95" y="9"/>
                    </a:cxn>
                    <a:cxn ang="0">
                      <a:pos x="87" y="4"/>
                    </a:cxn>
                    <a:cxn ang="0">
                      <a:pos x="65" y="3"/>
                    </a:cxn>
                    <a:cxn ang="0">
                      <a:pos x="48" y="18"/>
                    </a:cxn>
                    <a:cxn ang="0">
                      <a:pos x="52" y="24"/>
                    </a:cxn>
                    <a:cxn ang="0">
                      <a:pos x="56" y="33"/>
                    </a:cxn>
                    <a:cxn ang="0">
                      <a:pos x="47" y="45"/>
                    </a:cxn>
                    <a:cxn ang="0">
                      <a:pos x="44" y="32"/>
                    </a:cxn>
                    <a:cxn ang="0">
                      <a:pos x="41" y="25"/>
                    </a:cxn>
                    <a:cxn ang="0">
                      <a:pos x="37" y="21"/>
                    </a:cxn>
                    <a:cxn ang="0">
                      <a:pos x="26" y="46"/>
                    </a:cxn>
                    <a:cxn ang="0">
                      <a:pos x="17" y="59"/>
                    </a:cxn>
                    <a:cxn ang="0">
                      <a:pos x="8" y="67"/>
                    </a:cxn>
                    <a:cxn ang="0">
                      <a:pos x="15" y="72"/>
                    </a:cxn>
                    <a:cxn ang="0">
                      <a:pos x="2" y="71"/>
                    </a:cxn>
                    <a:cxn ang="0">
                      <a:pos x="14" y="76"/>
                    </a:cxn>
                    <a:cxn ang="0">
                      <a:pos x="18" y="78"/>
                    </a:cxn>
                    <a:cxn ang="0">
                      <a:pos x="9" y="79"/>
                    </a:cxn>
                    <a:cxn ang="0">
                      <a:pos x="0" y="78"/>
                    </a:cxn>
                    <a:cxn ang="0">
                      <a:pos x="5" y="83"/>
                    </a:cxn>
                    <a:cxn ang="0">
                      <a:pos x="16" y="83"/>
                    </a:cxn>
                    <a:cxn ang="0">
                      <a:pos x="27" y="77"/>
                    </a:cxn>
                    <a:cxn ang="0">
                      <a:pos x="32" y="76"/>
                    </a:cxn>
                    <a:cxn ang="0">
                      <a:pos x="38" y="77"/>
                    </a:cxn>
                    <a:cxn ang="0">
                      <a:pos x="54" y="83"/>
                    </a:cxn>
                    <a:cxn ang="0">
                      <a:pos x="64" y="102"/>
                    </a:cxn>
                    <a:cxn ang="0">
                      <a:pos x="64" y="93"/>
                    </a:cxn>
                    <a:cxn ang="0">
                      <a:pos x="68" y="86"/>
                    </a:cxn>
                    <a:cxn ang="0">
                      <a:pos x="69" y="72"/>
                    </a:cxn>
                    <a:cxn ang="0">
                      <a:pos x="71" y="61"/>
                    </a:cxn>
                    <a:cxn ang="0">
                      <a:pos x="84" y="55"/>
                    </a:cxn>
                    <a:cxn ang="0">
                      <a:pos x="91" y="42"/>
                    </a:cxn>
                    <a:cxn ang="0">
                      <a:pos x="82" y="35"/>
                    </a:cxn>
                    <a:cxn ang="0">
                      <a:pos x="88" y="31"/>
                    </a:cxn>
                  </a:cxnLst>
                  <a:rect l="0" t="0" r="r" b="b"/>
                  <a:pathLst>
                    <a:path w="95" h="102">
                      <a:moveTo>
                        <a:pt x="88" y="31"/>
                      </a:moveTo>
                      <a:cubicBezTo>
                        <a:pt x="92" y="33"/>
                        <a:pt x="92" y="31"/>
                        <a:pt x="95" y="9"/>
                      </a:cubicBezTo>
                      <a:cubicBezTo>
                        <a:pt x="91" y="10"/>
                        <a:pt x="90" y="8"/>
                        <a:pt x="87" y="4"/>
                      </a:cubicBezTo>
                      <a:cubicBezTo>
                        <a:pt x="84" y="0"/>
                        <a:pt x="79" y="1"/>
                        <a:pt x="65" y="3"/>
                      </a:cubicBezTo>
                      <a:cubicBezTo>
                        <a:pt x="47" y="7"/>
                        <a:pt x="44" y="18"/>
                        <a:pt x="48" y="18"/>
                      </a:cubicBezTo>
                      <a:cubicBezTo>
                        <a:pt x="52" y="18"/>
                        <a:pt x="48" y="24"/>
                        <a:pt x="52" y="24"/>
                      </a:cubicBezTo>
                      <a:cubicBezTo>
                        <a:pt x="57" y="24"/>
                        <a:pt x="51" y="32"/>
                        <a:pt x="56" y="33"/>
                      </a:cubicBezTo>
                      <a:cubicBezTo>
                        <a:pt x="66" y="36"/>
                        <a:pt x="54" y="49"/>
                        <a:pt x="47" y="45"/>
                      </a:cubicBezTo>
                      <a:cubicBezTo>
                        <a:pt x="40" y="41"/>
                        <a:pt x="37" y="35"/>
                        <a:pt x="44" y="32"/>
                      </a:cubicBezTo>
                      <a:cubicBezTo>
                        <a:pt x="51" y="29"/>
                        <a:pt x="41" y="28"/>
                        <a:pt x="41" y="25"/>
                      </a:cubicBezTo>
                      <a:cubicBezTo>
                        <a:pt x="41" y="21"/>
                        <a:pt x="49" y="14"/>
                        <a:pt x="37" y="21"/>
                      </a:cubicBezTo>
                      <a:cubicBezTo>
                        <a:pt x="29" y="17"/>
                        <a:pt x="34" y="30"/>
                        <a:pt x="26" y="46"/>
                      </a:cubicBezTo>
                      <a:cubicBezTo>
                        <a:pt x="19" y="61"/>
                        <a:pt x="15" y="54"/>
                        <a:pt x="17" y="59"/>
                      </a:cubicBezTo>
                      <a:cubicBezTo>
                        <a:pt x="19" y="63"/>
                        <a:pt x="5" y="62"/>
                        <a:pt x="8" y="67"/>
                      </a:cubicBezTo>
                      <a:cubicBezTo>
                        <a:pt x="10" y="69"/>
                        <a:pt x="28" y="69"/>
                        <a:pt x="15" y="72"/>
                      </a:cubicBezTo>
                      <a:cubicBezTo>
                        <a:pt x="8" y="70"/>
                        <a:pt x="4" y="69"/>
                        <a:pt x="2" y="71"/>
                      </a:cubicBezTo>
                      <a:cubicBezTo>
                        <a:pt x="0" y="74"/>
                        <a:pt x="10" y="77"/>
                        <a:pt x="14" y="76"/>
                      </a:cubicBezTo>
                      <a:cubicBezTo>
                        <a:pt x="18" y="75"/>
                        <a:pt x="20" y="78"/>
                        <a:pt x="18" y="78"/>
                      </a:cubicBezTo>
                      <a:cubicBezTo>
                        <a:pt x="15" y="78"/>
                        <a:pt x="12" y="81"/>
                        <a:pt x="9" y="79"/>
                      </a:cubicBezTo>
                      <a:cubicBezTo>
                        <a:pt x="5" y="78"/>
                        <a:pt x="6" y="76"/>
                        <a:pt x="0" y="78"/>
                      </a:cubicBezTo>
                      <a:cubicBezTo>
                        <a:pt x="0" y="80"/>
                        <a:pt x="1" y="84"/>
                        <a:pt x="5" y="83"/>
                      </a:cubicBezTo>
                      <a:cubicBezTo>
                        <a:pt x="9" y="82"/>
                        <a:pt x="11" y="86"/>
                        <a:pt x="16" y="83"/>
                      </a:cubicBezTo>
                      <a:cubicBezTo>
                        <a:pt x="23" y="79"/>
                        <a:pt x="26" y="81"/>
                        <a:pt x="27" y="77"/>
                      </a:cubicBezTo>
                      <a:cubicBezTo>
                        <a:pt x="28" y="70"/>
                        <a:pt x="28" y="77"/>
                        <a:pt x="32" y="76"/>
                      </a:cubicBezTo>
                      <a:cubicBezTo>
                        <a:pt x="37" y="75"/>
                        <a:pt x="34" y="79"/>
                        <a:pt x="38" y="77"/>
                      </a:cubicBezTo>
                      <a:cubicBezTo>
                        <a:pt x="46" y="74"/>
                        <a:pt x="38" y="82"/>
                        <a:pt x="54" y="83"/>
                      </a:cubicBezTo>
                      <a:cubicBezTo>
                        <a:pt x="71" y="84"/>
                        <a:pt x="44" y="100"/>
                        <a:pt x="64" y="102"/>
                      </a:cubicBezTo>
                      <a:cubicBezTo>
                        <a:pt x="64" y="100"/>
                        <a:pt x="72" y="96"/>
                        <a:pt x="64" y="93"/>
                      </a:cubicBezTo>
                      <a:cubicBezTo>
                        <a:pt x="57" y="89"/>
                        <a:pt x="69" y="90"/>
                        <a:pt x="68" y="86"/>
                      </a:cubicBezTo>
                      <a:cubicBezTo>
                        <a:pt x="67" y="81"/>
                        <a:pt x="75" y="80"/>
                        <a:pt x="69" y="72"/>
                      </a:cubicBezTo>
                      <a:cubicBezTo>
                        <a:pt x="63" y="64"/>
                        <a:pt x="63" y="59"/>
                        <a:pt x="71" y="61"/>
                      </a:cubicBezTo>
                      <a:cubicBezTo>
                        <a:pt x="79" y="62"/>
                        <a:pt x="88" y="58"/>
                        <a:pt x="84" y="55"/>
                      </a:cubicBezTo>
                      <a:cubicBezTo>
                        <a:pt x="79" y="52"/>
                        <a:pt x="92" y="50"/>
                        <a:pt x="91" y="42"/>
                      </a:cubicBezTo>
                      <a:cubicBezTo>
                        <a:pt x="90" y="35"/>
                        <a:pt x="82" y="43"/>
                        <a:pt x="82" y="35"/>
                      </a:cubicBezTo>
                      <a:cubicBezTo>
                        <a:pt x="82" y="31"/>
                        <a:pt x="84" y="31"/>
                        <a:pt x="88" y="31"/>
                      </a:cubicBezTo>
                      <a:close/>
                    </a:path>
                  </a:pathLst>
                </a:custGeom>
                <a:grpFill/>
                <a:ln w="6350" cap="rnd" cmpd="sng">
                  <a:noFill/>
                  <a:prstDash val="solid"/>
                  <a:round/>
                  <a:headEnd/>
                  <a:tailEnd/>
                </a:ln>
              </p:spPr>
              <p:txBody>
                <a:bodyPr/>
                <a:lstStyle/>
                <a:p>
                  <a:pPr>
                    <a:defRPr/>
                  </a:pPr>
                  <a:endParaRPr lang="en-GB" dirty="0"/>
                </a:p>
              </p:txBody>
            </p:sp>
            <p:sp>
              <p:nvSpPr>
                <p:cNvPr id="123" name="Freeform 57"/>
                <p:cNvSpPr>
                  <a:spLocks/>
                </p:cNvSpPr>
                <p:nvPr/>
              </p:nvSpPr>
              <p:spPr bwMode="auto">
                <a:xfrm>
                  <a:off x="1769" y="2578"/>
                  <a:ext cx="246" cy="191"/>
                </a:xfrm>
                <a:custGeom>
                  <a:avLst/>
                  <a:gdLst/>
                  <a:ahLst/>
                  <a:cxnLst>
                    <a:cxn ang="0">
                      <a:pos x="92" y="38"/>
                    </a:cxn>
                    <a:cxn ang="0">
                      <a:pos x="85" y="32"/>
                    </a:cxn>
                    <a:cxn ang="0">
                      <a:pos x="75" y="13"/>
                    </a:cxn>
                    <a:cxn ang="0">
                      <a:pos x="59" y="7"/>
                    </a:cxn>
                    <a:cxn ang="0">
                      <a:pos x="53" y="6"/>
                    </a:cxn>
                    <a:cxn ang="0">
                      <a:pos x="48" y="7"/>
                    </a:cxn>
                    <a:cxn ang="0">
                      <a:pos x="37" y="13"/>
                    </a:cxn>
                    <a:cxn ang="0">
                      <a:pos x="26" y="13"/>
                    </a:cxn>
                    <a:cxn ang="0">
                      <a:pos x="21" y="8"/>
                    </a:cxn>
                    <a:cxn ang="0">
                      <a:pos x="0" y="19"/>
                    </a:cxn>
                    <a:cxn ang="0">
                      <a:pos x="18" y="36"/>
                    </a:cxn>
                    <a:cxn ang="0">
                      <a:pos x="28" y="43"/>
                    </a:cxn>
                    <a:cxn ang="0">
                      <a:pos x="42" y="55"/>
                    </a:cxn>
                    <a:cxn ang="0">
                      <a:pos x="58" y="53"/>
                    </a:cxn>
                    <a:cxn ang="0">
                      <a:pos x="63" y="67"/>
                    </a:cxn>
                    <a:cxn ang="0">
                      <a:pos x="81" y="76"/>
                    </a:cxn>
                    <a:cxn ang="0">
                      <a:pos x="90" y="52"/>
                    </a:cxn>
                    <a:cxn ang="0">
                      <a:pos x="92" y="38"/>
                    </a:cxn>
                  </a:cxnLst>
                  <a:rect l="0" t="0" r="r" b="b"/>
                  <a:pathLst>
                    <a:path w="103" h="80">
                      <a:moveTo>
                        <a:pt x="92" y="38"/>
                      </a:moveTo>
                      <a:cubicBezTo>
                        <a:pt x="94" y="33"/>
                        <a:pt x="87" y="35"/>
                        <a:pt x="85" y="32"/>
                      </a:cubicBezTo>
                      <a:cubicBezTo>
                        <a:pt x="65" y="30"/>
                        <a:pt x="92" y="14"/>
                        <a:pt x="75" y="13"/>
                      </a:cubicBezTo>
                      <a:cubicBezTo>
                        <a:pt x="59" y="12"/>
                        <a:pt x="67" y="4"/>
                        <a:pt x="59" y="7"/>
                      </a:cubicBezTo>
                      <a:cubicBezTo>
                        <a:pt x="55" y="9"/>
                        <a:pt x="58" y="5"/>
                        <a:pt x="53" y="6"/>
                      </a:cubicBezTo>
                      <a:cubicBezTo>
                        <a:pt x="49" y="7"/>
                        <a:pt x="49" y="0"/>
                        <a:pt x="48" y="7"/>
                      </a:cubicBezTo>
                      <a:cubicBezTo>
                        <a:pt x="47" y="11"/>
                        <a:pt x="44" y="9"/>
                        <a:pt x="37" y="13"/>
                      </a:cubicBezTo>
                      <a:cubicBezTo>
                        <a:pt x="32" y="16"/>
                        <a:pt x="30" y="12"/>
                        <a:pt x="26" y="13"/>
                      </a:cubicBezTo>
                      <a:cubicBezTo>
                        <a:pt x="22" y="14"/>
                        <a:pt x="21" y="10"/>
                        <a:pt x="21" y="8"/>
                      </a:cubicBezTo>
                      <a:cubicBezTo>
                        <a:pt x="14" y="11"/>
                        <a:pt x="7" y="17"/>
                        <a:pt x="0" y="19"/>
                      </a:cubicBezTo>
                      <a:cubicBezTo>
                        <a:pt x="7" y="42"/>
                        <a:pt x="14" y="25"/>
                        <a:pt x="18" y="36"/>
                      </a:cubicBezTo>
                      <a:cubicBezTo>
                        <a:pt x="21" y="45"/>
                        <a:pt x="25" y="37"/>
                        <a:pt x="28" y="43"/>
                      </a:cubicBezTo>
                      <a:cubicBezTo>
                        <a:pt x="30" y="48"/>
                        <a:pt x="40" y="44"/>
                        <a:pt x="42" y="55"/>
                      </a:cubicBezTo>
                      <a:cubicBezTo>
                        <a:pt x="44" y="71"/>
                        <a:pt x="52" y="51"/>
                        <a:pt x="58" y="53"/>
                      </a:cubicBezTo>
                      <a:cubicBezTo>
                        <a:pt x="61" y="55"/>
                        <a:pt x="52" y="63"/>
                        <a:pt x="63" y="67"/>
                      </a:cubicBezTo>
                      <a:cubicBezTo>
                        <a:pt x="72" y="70"/>
                        <a:pt x="70" y="80"/>
                        <a:pt x="81" y="76"/>
                      </a:cubicBezTo>
                      <a:cubicBezTo>
                        <a:pt x="82" y="71"/>
                        <a:pt x="74" y="59"/>
                        <a:pt x="90" y="52"/>
                      </a:cubicBezTo>
                      <a:cubicBezTo>
                        <a:pt x="103" y="39"/>
                        <a:pt x="90" y="43"/>
                        <a:pt x="92" y="38"/>
                      </a:cubicBezTo>
                      <a:close/>
                    </a:path>
                  </a:pathLst>
                </a:custGeom>
                <a:grpFill/>
                <a:ln w="6350" cap="rnd" cmpd="sng">
                  <a:noFill/>
                  <a:prstDash val="solid"/>
                  <a:round/>
                  <a:headEnd/>
                  <a:tailEnd/>
                </a:ln>
              </p:spPr>
              <p:txBody>
                <a:bodyPr/>
                <a:lstStyle/>
                <a:p>
                  <a:pPr>
                    <a:defRPr/>
                  </a:pPr>
                  <a:endParaRPr lang="en-GB" dirty="0"/>
                </a:p>
              </p:txBody>
            </p:sp>
            <p:sp>
              <p:nvSpPr>
                <p:cNvPr id="124" name="Freeform 58"/>
                <p:cNvSpPr>
                  <a:spLocks/>
                </p:cNvSpPr>
                <p:nvPr/>
              </p:nvSpPr>
              <p:spPr bwMode="auto">
                <a:xfrm>
                  <a:off x="1946" y="2702"/>
                  <a:ext cx="66" cy="64"/>
                </a:xfrm>
                <a:custGeom>
                  <a:avLst/>
                  <a:gdLst/>
                  <a:ahLst/>
                  <a:cxnLst>
                    <a:cxn ang="0">
                      <a:pos x="16" y="0"/>
                    </a:cxn>
                    <a:cxn ang="0">
                      <a:pos x="7" y="24"/>
                    </a:cxn>
                    <a:cxn ang="0">
                      <a:pos x="21" y="25"/>
                    </a:cxn>
                    <a:cxn ang="0">
                      <a:pos x="25" y="13"/>
                    </a:cxn>
                    <a:cxn ang="0">
                      <a:pos x="16" y="0"/>
                    </a:cxn>
                  </a:cxnLst>
                  <a:rect l="0" t="0" r="r" b="b"/>
                  <a:pathLst>
                    <a:path w="28" h="27">
                      <a:moveTo>
                        <a:pt x="16" y="0"/>
                      </a:moveTo>
                      <a:cubicBezTo>
                        <a:pt x="0" y="7"/>
                        <a:pt x="8" y="19"/>
                        <a:pt x="7" y="24"/>
                      </a:cubicBezTo>
                      <a:cubicBezTo>
                        <a:pt x="13" y="27"/>
                        <a:pt x="17" y="26"/>
                        <a:pt x="21" y="25"/>
                      </a:cubicBezTo>
                      <a:cubicBezTo>
                        <a:pt x="21" y="19"/>
                        <a:pt x="28" y="17"/>
                        <a:pt x="25" y="13"/>
                      </a:cubicBezTo>
                      <a:cubicBezTo>
                        <a:pt x="23" y="10"/>
                        <a:pt x="13" y="13"/>
                        <a:pt x="16" y="0"/>
                      </a:cubicBezTo>
                      <a:close/>
                    </a:path>
                  </a:pathLst>
                </a:custGeom>
                <a:grpFill/>
                <a:ln w="6350" cap="rnd" cmpd="sng">
                  <a:noFill/>
                  <a:prstDash val="solid"/>
                  <a:round/>
                  <a:headEnd/>
                  <a:tailEnd/>
                </a:ln>
              </p:spPr>
              <p:txBody>
                <a:bodyPr/>
                <a:lstStyle/>
                <a:p>
                  <a:pPr>
                    <a:defRPr/>
                  </a:pPr>
                  <a:endParaRPr lang="en-GB" dirty="0"/>
                </a:p>
              </p:txBody>
            </p:sp>
            <p:sp>
              <p:nvSpPr>
                <p:cNvPr id="125" name="Freeform 59"/>
                <p:cNvSpPr>
                  <a:spLocks/>
                </p:cNvSpPr>
                <p:nvPr/>
              </p:nvSpPr>
              <p:spPr bwMode="auto">
                <a:xfrm>
                  <a:off x="2902" y="1939"/>
                  <a:ext cx="98" cy="71"/>
                </a:xfrm>
                <a:custGeom>
                  <a:avLst/>
                  <a:gdLst/>
                  <a:ahLst/>
                  <a:cxnLst>
                    <a:cxn ang="0">
                      <a:pos x="33" y="5"/>
                    </a:cxn>
                    <a:cxn ang="0">
                      <a:pos x="21" y="2"/>
                    </a:cxn>
                    <a:cxn ang="0">
                      <a:pos x="9" y="7"/>
                    </a:cxn>
                    <a:cxn ang="0">
                      <a:pos x="3" y="6"/>
                    </a:cxn>
                    <a:cxn ang="0">
                      <a:pos x="5" y="13"/>
                    </a:cxn>
                    <a:cxn ang="0">
                      <a:pos x="7" y="19"/>
                    </a:cxn>
                    <a:cxn ang="0">
                      <a:pos x="7" y="24"/>
                    </a:cxn>
                    <a:cxn ang="0">
                      <a:pos x="8" y="29"/>
                    </a:cxn>
                    <a:cxn ang="0">
                      <a:pos x="12" y="25"/>
                    </a:cxn>
                    <a:cxn ang="0">
                      <a:pos x="18" y="17"/>
                    </a:cxn>
                    <a:cxn ang="0">
                      <a:pos x="33" y="10"/>
                    </a:cxn>
                    <a:cxn ang="0">
                      <a:pos x="38" y="9"/>
                    </a:cxn>
                    <a:cxn ang="0">
                      <a:pos x="33" y="5"/>
                    </a:cxn>
                  </a:cxnLst>
                  <a:rect l="0" t="0" r="r" b="b"/>
                  <a:pathLst>
                    <a:path w="41" h="30">
                      <a:moveTo>
                        <a:pt x="33" y="5"/>
                      </a:moveTo>
                      <a:cubicBezTo>
                        <a:pt x="28" y="1"/>
                        <a:pt x="23" y="5"/>
                        <a:pt x="21" y="2"/>
                      </a:cubicBezTo>
                      <a:cubicBezTo>
                        <a:pt x="20" y="0"/>
                        <a:pt x="11" y="2"/>
                        <a:pt x="9" y="7"/>
                      </a:cubicBezTo>
                      <a:cubicBezTo>
                        <a:pt x="8" y="12"/>
                        <a:pt x="7" y="5"/>
                        <a:pt x="3" y="6"/>
                      </a:cubicBezTo>
                      <a:cubicBezTo>
                        <a:pt x="0" y="7"/>
                        <a:pt x="8" y="12"/>
                        <a:pt x="5" y="13"/>
                      </a:cubicBezTo>
                      <a:cubicBezTo>
                        <a:pt x="1" y="14"/>
                        <a:pt x="0" y="16"/>
                        <a:pt x="7" y="19"/>
                      </a:cubicBezTo>
                      <a:cubicBezTo>
                        <a:pt x="13" y="21"/>
                        <a:pt x="10" y="22"/>
                        <a:pt x="7" y="24"/>
                      </a:cubicBezTo>
                      <a:cubicBezTo>
                        <a:pt x="5" y="26"/>
                        <a:pt x="3" y="30"/>
                        <a:pt x="8" y="29"/>
                      </a:cubicBezTo>
                      <a:cubicBezTo>
                        <a:pt x="10" y="29"/>
                        <a:pt x="12" y="27"/>
                        <a:pt x="12" y="25"/>
                      </a:cubicBezTo>
                      <a:cubicBezTo>
                        <a:pt x="12" y="23"/>
                        <a:pt x="16" y="16"/>
                        <a:pt x="18" y="17"/>
                      </a:cubicBezTo>
                      <a:cubicBezTo>
                        <a:pt x="21" y="19"/>
                        <a:pt x="29" y="14"/>
                        <a:pt x="33" y="10"/>
                      </a:cubicBezTo>
                      <a:cubicBezTo>
                        <a:pt x="36" y="6"/>
                        <a:pt x="35" y="10"/>
                        <a:pt x="38" y="9"/>
                      </a:cubicBezTo>
                      <a:cubicBezTo>
                        <a:pt x="41" y="8"/>
                        <a:pt x="39" y="8"/>
                        <a:pt x="33" y="5"/>
                      </a:cubicBezTo>
                      <a:close/>
                    </a:path>
                  </a:pathLst>
                </a:custGeom>
                <a:grpFill/>
                <a:ln w="6350" cap="rnd" cmpd="sng">
                  <a:noFill/>
                  <a:prstDash val="solid"/>
                  <a:round/>
                  <a:headEnd/>
                  <a:tailEnd/>
                </a:ln>
              </p:spPr>
              <p:txBody>
                <a:bodyPr/>
                <a:lstStyle/>
                <a:p>
                  <a:pPr>
                    <a:defRPr/>
                  </a:pPr>
                  <a:endParaRPr lang="en-GB" dirty="0"/>
                </a:p>
              </p:txBody>
            </p:sp>
            <p:sp>
              <p:nvSpPr>
                <p:cNvPr id="126" name="Freeform 60"/>
                <p:cNvSpPr>
                  <a:spLocks/>
                </p:cNvSpPr>
                <p:nvPr/>
              </p:nvSpPr>
              <p:spPr bwMode="auto">
                <a:xfrm>
                  <a:off x="2914" y="1893"/>
                  <a:ext cx="69" cy="46"/>
                </a:xfrm>
                <a:custGeom>
                  <a:avLst/>
                  <a:gdLst/>
                  <a:ahLst/>
                  <a:cxnLst>
                    <a:cxn ang="0">
                      <a:pos x="23" y="8"/>
                    </a:cxn>
                    <a:cxn ang="0">
                      <a:pos x="14" y="5"/>
                    </a:cxn>
                    <a:cxn ang="0">
                      <a:pos x="3" y="8"/>
                    </a:cxn>
                    <a:cxn ang="0">
                      <a:pos x="8" y="10"/>
                    </a:cxn>
                    <a:cxn ang="0">
                      <a:pos x="15" y="18"/>
                    </a:cxn>
                    <a:cxn ang="0">
                      <a:pos x="21" y="15"/>
                    </a:cxn>
                    <a:cxn ang="0">
                      <a:pos x="25" y="13"/>
                    </a:cxn>
                    <a:cxn ang="0">
                      <a:pos x="23" y="8"/>
                    </a:cxn>
                  </a:cxnLst>
                  <a:rect l="0" t="0" r="r" b="b"/>
                  <a:pathLst>
                    <a:path w="29" h="19">
                      <a:moveTo>
                        <a:pt x="23" y="8"/>
                      </a:moveTo>
                      <a:cubicBezTo>
                        <a:pt x="18" y="4"/>
                        <a:pt x="17" y="0"/>
                        <a:pt x="14" y="5"/>
                      </a:cubicBezTo>
                      <a:cubicBezTo>
                        <a:pt x="11" y="9"/>
                        <a:pt x="5" y="6"/>
                        <a:pt x="3" y="8"/>
                      </a:cubicBezTo>
                      <a:cubicBezTo>
                        <a:pt x="0" y="10"/>
                        <a:pt x="3" y="10"/>
                        <a:pt x="8" y="10"/>
                      </a:cubicBezTo>
                      <a:cubicBezTo>
                        <a:pt x="14" y="10"/>
                        <a:pt x="10" y="17"/>
                        <a:pt x="15" y="18"/>
                      </a:cubicBezTo>
                      <a:cubicBezTo>
                        <a:pt x="18" y="19"/>
                        <a:pt x="18" y="13"/>
                        <a:pt x="21" y="15"/>
                      </a:cubicBezTo>
                      <a:cubicBezTo>
                        <a:pt x="23" y="16"/>
                        <a:pt x="23" y="12"/>
                        <a:pt x="25" y="13"/>
                      </a:cubicBezTo>
                      <a:cubicBezTo>
                        <a:pt x="27" y="14"/>
                        <a:pt x="29" y="11"/>
                        <a:pt x="23" y="8"/>
                      </a:cubicBezTo>
                      <a:close/>
                    </a:path>
                  </a:pathLst>
                </a:custGeom>
                <a:grpFill/>
                <a:ln w="6350" cap="rnd" cmpd="sng">
                  <a:noFill/>
                  <a:prstDash val="solid"/>
                  <a:round/>
                  <a:headEnd/>
                  <a:tailEnd/>
                </a:ln>
              </p:spPr>
              <p:txBody>
                <a:bodyPr/>
                <a:lstStyle/>
                <a:p>
                  <a:pPr>
                    <a:defRPr/>
                  </a:pPr>
                  <a:endParaRPr lang="en-GB" dirty="0"/>
                </a:p>
              </p:txBody>
            </p:sp>
            <p:sp>
              <p:nvSpPr>
                <p:cNvPr id="127" name="Freeform 61"/>
                <p:cNvSpPr>
                  <a:spLocks/>
                </p:cNvSpPr>
                <p:nvPr/>
              </p:nvSpPr>
              <p:spPr bwMode="auto">
                <a:xfrm>
                  <a:off x="2978" y="1932"/>
                  <a:ext cx="22" cy="26"/>
                </a:xfrm>
                <a:custGeom>
                  <a:avLst/>
                  <a:gdLst/>
                  <a:ahLst/>
                  <a:cxnLst>
                    <a:cxn ang="0">
                      <a:pos x="1" y="3"/>
                    </a:cxn>
                    <a:cxn ang="0">
                      <a:pos x="7" y="8"/>
                    </a:cxn>
                    <a:cxn ang="0">
                      <a:pos x="1" y="3"/>
                    </a:cxn>
                  </a:cxnLst>
                  <a:rect l="0" t="0" r="r" b="b"/>
                  <a:pathLst>
                    <a:path w="9" h="11">
                      <a:moveTo>
                        <a:pt x="1" y="3"/>
                      </a:moveTo>
                      <a:cubicBezTo>
                        <a:pt x="0" y="6"/>
                        <a:pt x="6" y="11"/>
                        <a:pt x="7" y="8"/>
                      </a:cubicBezTo>
                      <a:cubicBezTo>
                        <a:pt x="9" y="5"/>
                        <a:pt x="3" y="0"/>
                        <a:pt x="1" y="3"/>
                      </a:cubicBezTo>
                      <a:close/>
                    </a:path>
                  </a:pathLst>
                </a:custGeom>
                <a:grpFill/>
                <a:ln w="6350" cap="rnd" cmpd="sng">
                  <a:noFill/>
                  <a:prstDash val="solid"/>
                  <a:round/>
                  <a:headEnd/>
                  <a:tailEnd/>
                </a:ln>
              </p:spPr>
              <p:txBody>
                <a:bodyPr/>
                <a:lstStyle/>
                <a:p>
                  <a:pPr>
                    <a:defRPr/>
                  </a:pPr>
                  <a:endParaRPr lang="en-GB" dirty="0"/>
                </a:p>
              </p:txBody>
            </p:sp>
            <p:sp>
              <p:nvSpPr>
                <p:cNvPr id="128" name="Freeform 62"/>
                <p:cNvSpPr>
                  <a:spLocks/>
                </p:cNvSpPr>
                <p:nvPr/>
              </p:nvSpPr>
              <p:spPr bwMode="auto">
                <a:xfrm>
                  <a:off x="2981" y="1903"/>
                  <a:ext cx="19" cy="10"/>
                </a:xfrm>
                <a:custGeom>
                  <a:avLst/>
                  <a:gdLst/>
                  <a:ahLst/>
                  <a:cxnLst>
                    <a:cxn ang="0">
                      <a:pos x="1" y="1"/>
                    </a:cxn>
                    <a:cxn ang="0">
                      <a:pos x="8" y="2"/>
                    </a:cxn>
                    <a:cxn ang="0">
                      <a:pos x="1" y="1"/>
                    </a:cxn>
                  </a:cxnLst>
                  <a:rect l="0" t="0" r="r" b="b"/>
                  <a:pathLst>
                    <a:path w="8" h="4">
                      <a:moveTo>
                        <a:pt x="1" y="1"/>
                      </a:moveTo>
                      <a:cubicBezTo>
                        <a:pt x="2" y="3"/>
                        <a:pt x="7" y="4"/>
                        <a:pt x="8" y="2"/>
                      </a:cubicBezTo>
                      <a:cubicBezTo>
                        <a:pt x="8" y="1"/>
                        <a:pt x="0" y="0"/>
                        <a:pt x="1" y="1"/>
                      </a:cubicBezTo>
                      <a:close/>
                    </a:path>
                  </a:pathLst>
                </a:custGeom>
                <a:grpFill/>
                <a:ln w="6350" cap="rnd" cmpd="sng">
                  <a:noFill/>
                  <a:prstDash val="solid"/>
                  <a:round/>
                  <a:headEnd/>
                  <a:tailEnd/>
                </a:ln>
              </p:spPr>
              <p:txBody>
                <a:bodyPr/>
                <a:lstStyle/>
                <a:p>
                  <a:pPr>
                    <a:defRPr/>
                  </a:pPr>
                  <a:endParaRPr lang="en-GB" dirty="0"/>
                </a:p>
              </p:txBody>
            </p:sp>
            <p:sp>
              <p:nvSpPr>
                <p:cNvPr id="129" name="Freeform 63"/>
                <p:cNvSpPr>
                  <a:spLocks noEditPoints="1"/>
                </p:cNvSpPr>
                <p:nvPr/>
              </p:nvSpPr>
              <p:spPr bwMode="auto">
                <a:xfrm>
                  <a:off x="2272" y="914"/>
                  <a:ext cx="773" cy="1347"/>
                </a:xfrm>
                <a:custGeom>
                  <a:avLst/>
                  <a:gdLst/>
                  <a:ahLst/>
                  <a:cxnLst>
                    <a:cxn ang="0">
                      <a:pos x="298" y="38"/>
                    </a:cxn>
                    <a:cxn ang="0">
                      <a:pos x="318" y="98"/>
                    </a:cxn>
                    <a:cxn ang="0">
                      <a:pos x="314" y="71"/>
                    </a:cxn>
                    <a:cxn ang="0">
                      <a:pos x="307" y="57"/>
                    </a:cxn>
                    <a:cxn ang="0">
                      <a:pos x="298" y="38"/>
                    </a:cxn>
                    <a:cxn ang="0">
                      <a:pos x="298" y="37"/>
                    </a:cxn>
                    <a:cxn ang="0">
                      <a:pos x="246" y="9"/>
                    </a:cxn>
                    <a:cxn ang="0">
                      <a:pos x="226" y="16"/>
                    </a:cxn>
                    <a:cxn ang="0">
                      <a:pos x="174" y="24"/>
                    </a:cxn>
                    <a:cxn ang="0">
                      <a:pos x="152" y="42"/>
                    </a:cxn>
                    <a:cxn ang="0">
                      <a:pos x="124" y="71"/>
                    </a:cxn>
                    <a:cxn ang="0">
                      <a:pos x="117" y="100"/>
                    </a:cxn>
                    <a:cxn ang="0">
                      <a:pos x="84" y="128"/>
                    </a:cxn>
                    <a:cxn ang="0">
                      <a:pos x="80" y="167"/>
                    </a:cxn>
                    <a:cxn ang="0">
                      <a:pos x="77" y="205"/>
                    </a:cxn>
                    <a:cxn ang="0">
                      <a:pos x="27" y="234"/>
                    </a:cxn>
                    <a:cxn ang="0">
                      <a:pos x="25" y="265"/>
                    </a:cxn>
                    <a:cxn ang="0">
                      <a:pos x="35" y="315"/>
                    </a:cxn>
                    <a:cxn ang="0">
                      <a:pos x="29" y="337"/>
                    </a:cxn>
                    <a:cxn ang="0">
                      <a:pos x="32" y="378"/>
                    </a:cxn>
                    <a:cxn ang="0">
                      <a:pos x="15" y="400"/>
                    </a:cxn>
                    <a:cxn ang="0">
                      <a:pos x="5" y="413"/>
                    </a:cxn>
                    <a:cxn ang="0">
                      <a:pos x="7" y="444"/>
                    </a:cxn>
                    <a:cxn ang="0">
                      <a:pos x="19" y="469"/>
                    </a:cxn>
                    <a:cxn ang="0">
                      <a:pos x="41" y="516"/>
                    </a:cxn>
                    <a:cxn ang="0">
                      <a:pos x="46" y="551"/>
                    </a:cxn>
                    <a:cxn ang="0">
                      <a:pos x="87" y="533"/>
                    </a:cxn>
                    <a:cxn ang="0">
                      <a:pos x="123" y="521"/>
                    </a:cxn>
                    <a:cxn ang="0">
                      <a:pos x="136" y="473"/>
                    </a:cxn>
                    <a:cxn ang="0">
                      <a:pos x="140" y="444"/>
                    </a:cxn>
                    <a:cxn ang="0">
                      <a:pos x="161" y="421"/>
                    </a:cxn>
                    <a:cxn ang="0">
                      <a:pos x="181" y="411"/>
                    </a:cxn>
                    <a:cxn ang="0">
                      <a:pos x="155" y="404"/>
                    </a:cxn>
                    <a:cxn ang="0">
                      <a:pos x="157" y="396"/>
                    </a:cxn>
                    <a:cxn ang="0">
                      <a:pos x="198" y="383"/>
                    </a:cxn>
                    <a:cxn ang="0">
                      <a:pos x="182" y="364"/>
                    </a:cxn>
                    <a:cxn ang="0">
                      <a:pos x="158" y="352"/>
                    </a:cxn>
                    <a:cxn ang="0">
                      <a:pos x="160" y="291"/>
                    </a:cxn>
                    <a:cxn ang="0">
                      <a:pos x="168" y="277"/>
                    </a:cxn>
                    <a:cxn ang="0">
                      <a:pos x="194" y="249"/>
                    </a:cxn>
                    <a:cxn ang="0">
                      <a:pos x="223" y="231"/>
                    </a:cxn>
                    <a:cxn ang="0">
                      <a:pos x="254" y="200"/>
                    </a:cxn>
                    <a:cxn ang="0">
                      <a:pos x="259" y="166"/>
                    </a:cxn>
                    <a:cxn ang="0">
                      <a:pos x="287" y="139"/>
                    </a:cxn>
                    <a:cxn ang="0">
                      <a:pos x="324" y="140"/>
                    </a:cxn>
                    <a:cxn ang="0">
                      <a:pos x="195" y="459"/>
                    </a:cxn>
                    <a:cxn ang="0">
                      <a:pos x="175" y="488"/>
                    </a:cxn>
                    <a:cxn ang="0">
                      <a:pos x="190" y="482"/>
                    </a:cxn>
                    <a:cxn ang="0">
                      <a:pos x="195" y="459"/>
                    </a:cxn>
                    <a:cxn ang="0">
                      <a:pos x="139" y="498"/>
                    </a:cxn>
                    <a:cxn ang="0">
                      <a:pos x="147" y="481"/>
                    </a:cxn>
                    <a:cxn ang="0">
                      <a:pos x="186" y="364"/>
                    </a:cxn>
                  </a:cxnLst>
                  <a:rect l="0" t="0" r="r" b="b"/>
                  <a:pathLst>
                    <a:path w="324" h="565">
                      <a:moveTo>
                        <a:pt x="298" y="38"/>
                      </a:moveTo>
                      <a:cubicBezTo>
                        <a:pt x="297" y="38"/>
                        <a:pt x="298" y="38"/>
                        <a:pt x="298" y="38"/>
                      </a:cubicBezTo>
                      <a:close/>
                      <a:moveTo>
                        <a:pt x="314" y="111"/>
                      </a:moveTo>
                      <a:cubicBezTo>
                        <a:pt x="320" y="105"/>
                        <a:pt x="315" y="103"/>
                        <a:pt x="318" y="98"/>
                      </a:cubicBezTo>
                      <a:cubicBezTo>
                        <a:pt x="322" y="94"/>
                        <a:pt x="310" y="90"/>
                        <a:pt x="309" y="84"/>
                      </a:cubicBezTo>
                      <a:cubicBezTo>
                        <a:pt x="308" y="77"/>
                        <a:pt x="315" y="75"/>
                        <a:pt x="314" y="71"/>
                      </a:cubicBezTo>
                      <a:cubicBezTo>
                        <a:pt x="313" y="67"/>
                        <a:pt x="306" y="72"/>
                        <a:pt x="305" y="69"/>
                      </a:cubicBezTo>
                      <a:cubicBezTo>
                        <a:pt x="304" y="63"/>
                        <a:pt x="310" y="70"/>
                        <a:pt x="307" y="57"/>
                      </a:cubicBezTo>
                      <a:cubicBezTo>
                        <a:pt x="304" y="45"/>
                        <a:pt x="319" y="54"/>
                        <a:pt x="304" y="41"/>
                      </a:cubicBezTo>
                      <a:cubicBezTo>
                        <a:pt x="300" y="38"/>
                        <a:pt x="298" y="38"/>
                        <a:pt x="298" y="38"/>
                      </a:cubicBezTo>
                      <a:cubicBezTo>
                        <a:pt x="298" y="38"/>
                        <a:pt x="297" y="38"/>
                        <a:pt x="298" y="38"/>
                      </a:cubicBezTo>
                      <a:cubicBezTo>
                        <a:pt x="298" y="38"/>
                        <a:pt x="298" y="37"/>
                        <a:pt x="298" y="37"/>
                      </a:cubicBezTo>
                      <a:cubicBezTo>
                        <a:pt x="299" y="33"/>
                        <a:pt x="291" y="28"/>
                        <a:pt x="281" y="28"/>
                      </a:cubicBezTo>
                      <a:cubicBezTo>
                        <a:pt x="272" y="27"/>
                        <a:pt x="259" y="17"/>
                        <a:pt x="246" y="9"/>
                      </a:cubicBezTo>
                      <a:cubicBezTo>
                        <a:pt x="233" y="1"/>
                        <a:pt x="247" y="4"/>
                        <a:pt x="236" y="0"/>
                      </a:cubicBezTo>
                      <a:cubicBezTo>
                        <a:pt x="212" y="0"/>
                        <a:pt x="240" y="4"/>
                        <a:pt x="226" y="16"/>
                      </a:cubicBezTo>
                      <a:cubicBezTo>
                        <a:pt x="211" y="29"/>
                        <a:pt x="235" y="21"/>
                        <a:pt x="223" y="29"/>
                      </a:cubicBezTo>
                      <a:cubicBezTo>
                        <a:pt x="211" y="37"/>
                        <a:pt x="185" y="15"/>
                        <a:pt x="174" y="24"/>
                      </a:cubicBezTo>
                      <a:cubicBezTo>
                        <a:pt x="169" y="27"/>
                        <a:pt x="180" y="41"/>
                        <a:pt x="170" y="47"/>
                      </a:cubicBezTo>
                      <a:cubicBezTo>
                        <a:pt x="164" y="51"/>
                        <a:pt x="157" y="39"/>
                        <a:pt x="152" y="42"/>
                      </a:cubicBezTo>
                      <a:cubicBezTo>
                        <a:pt x="147" y="46"/>
                        <a:pt x="141" y="47"/>
                        <a:pt x="138" y="54"/>
                      </a:cubicBezTo>
                      <a:cubicBezTo>
                        <a:pt x="130" y="71"/>
                        <a:pt x="126" y="66"/>
                        <a:pt x="124" y="71"/>
                      </a:cubicBezTo>
                      <a:cubicBezTo>
                        <a:pt x="122" y="76"/>
                        <a:pt x="135" y="78"/>
                        <a:pt x="132" y="86"/>
                      </a:cubicBezTo>
                      <a:cubicBezTo>
                        <a:pt x="129" y="94"/>
                        <a:pt x="123" y="89"/>
                        <a:pt x="117" y="100"/>
                      </a:cubicBezTo>
                      <a:cubicBezTo>
                        <a:pt x="111" y="112"/>
                        <a:pt x="103" y="107"/>
                        <a:pt x="107" y="115"/>
                      </a:cubicBezTo>
                      <a:cubicBezTo>
                        <a:pt x="114" y="127"/>
                        <a:pt x="81" y="123"/>
                        <a:pt x="84" y="128"/>
                      </a:cubicBezTo>
                      <a:cubicBezTo>
                        <a:pt x="92" y="145"/>
                        <a:pt x="83" y="142"/>
                        <a:pt x="85" y="154"/>
                      </a:cubicBezTo>
                      <a:cubicBezTo>
                        <a:pt x="87" y="165"/>
                        <a:pt x="82" y="158"/>
                        <a:pt x="80" y="167"/>
                      </a:cubicBezTo>
                      <a:cubicBezTo>
                        <a:pt x="80" y="173"/>
                        <a:pt x="60" y="189"/>
                        <a:pt x="66" y="193"/>
                      </a:cubicBezTo>
                      <a:cubicBezTo>
                        <a:pt x="71" y="197"/>
                        <a:pt x="80" y="194"/>
                        <a:pt x="77" y="205"/>
                      </a:cubicBezTo>
                      <a:cubicBezTo>
                        <a:pt x="71" y="223"/>
                        <a:pt x="59" y="207"/>
                        <a:pt x="51" y="212"/>
                      </a:cubicBezTo>
                      <a:cubicBezTo>
                        <a:pt x="42" y="216"/>
                        <a:pt x="23" y="228"/>
                        <a:pt x="27" y="234"/>
                      </a:cubicBezTo>
                      <a:cubicBezTo>
                        <a:pt x="31" y="240"/>
                        <a:pt x="15" y="242"/>
                        <a:pt x="25" y="252"/>
                      </a:cubicBezTo>
                      <a:cubicBezTo>
                        <a:pt x="31" y="258"/>
                        <a:pt x="21" y="259"/>
                        <a:pt x="25" y="265"/>
                      </a:cubicBezTo>
                      <a:cubicBezTo>
                        <a:pt x="29" y="271"/>
                        <a:pt x="19" y="268"/>
                        <a:pt x="28" y="280"/>
                      </a:cubicBezTo>
                      <a:cubicBezTo>
                        <a:pt x="37" y="292"/>
                        <a:pt x="15" y="305"/>
                        <a:pt x="35" y="315"/>
                      </a:cubicBezTo>
                      <a:cubicBezTo>
                        <a:pt x="48" y="322"/>
                        <a:pt x="45" y="324"/>
                        <a:pt x="41" y="332"/>
                      </a:cubicBezTo>
                      <a:cubicBezTo>
                        <a:pt x="38" y="338"/>
                        <a:pt x="32" y="333"/>
                        <a:pt x="29" y="337"/>
                      </a:cubicBezTo>
                      <a:cubicBezTo>
                        <a:pt x="27" y="342"/>
                        <a:pt x="42" y="357"/>
                        <a:pt x="36" y="363"/>
                      </a:cubicBezTo>
                      <a:cubicBezTo>
                        <a:pt x="30" y="369"/>
                        <a:pt x="39" y="370"/>
                        <a:pt x="32" y="378"/>
                      </a:cubicBezTo>
                      <a:cubicBezTo>
                        <a:pt x="24" y="386"/>
                        <a:pt x="17" y="378"/>
                        <a:pt x="19" y="385"/>
                      </a:cubicBezTo>
                      <a:cubicBezTo>
                        <a:pt x="22" y="393"/>
                        <a:pt x="11" y="390"/>
                        <a:pt x="15" y="400"/>
                      </a:cubicBezTo>
                      <a:cubicBezTo>
                        <a:pt x="22" y="415"/>
                        <a:pt x="12" y="426"/>
                        <a:pt x="10" y="420"/>
                      </a:cubicBezTo>
                      <a:cubicBezTo>
                        <a:pt x="8" y="415"/>
                        <a:pt x="7" y="412"/>
                        <a:pt x="5" y="413"/>
                      </a:cubicBezTo>
                      <a:cubicBezTo>
                        <a:pt x="4" y="416"/>
                        <a:pt x="0" y="416"/>
                        <a:pt x="4" y="423"/>
                      </a:cubicBezTo>
                      <a:cubicBezTo>
                        <a:pt x="7" y="429"/>
                        <a:pt x="1" y="437"/>
                        <a:pt x="7" y="444"/>
                      </a:cubicBezTo>
                      <a:cubicBezTo>
                        <a:pt x="12" y="452"/>
                        <a:pt x="16" y="438"/>
                        <a:pt x="20" y="446"/>
                      </a:cubicBezTo>
                      <a:cubicBezTo>
                        <a:pt x="23" y="454"/>
                        <a:pt x="14" y="454"/>
                        <a:pt x="19" y="469"/>
                      </a:cubicBezTo>
                      <a:cubicBezTo>
                        <a:pt x="23" y="483"/>
                        <a:pt x="36" y="510"/>
                        <a:pt x="42" y="509"/>
                      </a:cubicBezTo>
                      <a:cubicBezTo>
                        <a:pt x="49" y="507"/>
                        <a:pt x="49" y="514"/>
                        <a:pt x="41" y="516"/>
                      </a:cubicBezTo>
                      <a:cubicBezTo>
                        <a:pt x="35" y="518"/>
                        <a:pt x="49" y="528"/>
                        <a:pt x="39" y="523"/>
                      </a:cubicBezTo>
                      <a:cubicBezTo>
                        <a:pt x="26" y="518"/>
                        <a:pt x="54" y="537"/>
                        <a:pt x="46" y="551"/>
                      </a:cubicBezTo>
                      <a:cubicBezTo>
                        <a:pt x="38" y="565"/>
                        <a:pt x="61" y="555"/>
                        <a:pt x="75" y="556"/>
                      </a:cubicBezTo>
                      <a:cubicBezTo>
                        <a:pt x="85" y="558"/>
                        <a:pt x="75" y="531"/>
                        <a:pt x="87" y="533"/>
                      </a:cubicBezTo>
                      <a:cubicBezTo>
                        <a:pt x="97" y="535"/>
                        <a:pt x="84" y="529"/>
                        <a:pt x="101" y="526"/>
                      </a:cubicBezTo>
                      <a:cubicBezTo>
                        <a:pt x="119" y="524"/>
                        <a:pt x="118" y="537"/>
                        <a:pt x="123" y="521"/>
                      </a:cubicBezTo>
                      <a:cubicBezTo>
                        <a:pt x="128" y="504"/>
                        <a:pt x="135" y="500"/>
                        <a:pt x="134" y="494"/>
                      </a:cubicBezTo>
                      <a:cubicBezTo>
                        <a:pt x="133" y="487"/>
                        <a:pt x="138" y="480"/>
                        <a:pt x="136" y="473"/>
                      </a:cubicBezTo>
                      <a:cubicBezTo>
                        <a:pt x="135" y="466"/>
                        <a:pt x="143" y="462"/>
                        <a:pt x="140" y="456"/>
                      </a:cubicBezTo>
                      <a:cubicBezTo>
                        <a:pt x="137" y="450"/>
                        <a:pt x="145" y="451"/>
                        <a:pt x="140" y="444"/>
                      </a:cubicBezTo>
                      <a:cubicBezTo>
                        <a:pt x="136" y="436"/>
                        <a:pt x="145" y="441"/>
                        <a:pt x="142" y="436"/>
                      </a:cubicBezTo>
                      <a:cubicBezTo>
                        <a:pt x="138" y="431"/>
                        <a:pt x="160" y="429"/>
                        <a:pt x="161" y="421"/>
                      </a:cubicBezTo>
                      <a:cubicBezTo>
                        <a:pt x="164" y="411"/>
                        <a:pt x="165" y="427"/>
                        <a:pt x="170" y="420"/>
                      </a:cubicBezTo>
                      <a:cubicBezTo>
                        <a:pt x="175" y="413"/>
                        <a:pt x="182" y="414"/>
                        <a:pt x="181" y="411"/>
                      </a:cubicBezTo>
                      <a:cubicBezTo>
                        <a:pt x="180" y="407"/>
                        <a:pt x="190" y="410"/>
                        <a:pt x="185" y="401"/>
                      </a:cubicBezTo>
                      <a:cubicBezTo>
                        <a:pt x="182" y="396"/>
                        <a:pt x="167" y="414"/>
                        <a:pt x="155" y="404"/>
                      </a:cubicBezTo>
                      <a:cubicBezTo>
                        <a:pt x="143" y="393"/>
                        <a:pt x="118" y="404"/>
                        <a:pt x="132" y="397"/>
                      </a:cubicBezTo>
                      <a:cubicBezTo>
                        <a:pt x="145" y="390"/>
                        <a:pt x="153" y="399"/>
                        <a:pt x="157" y="396"/>
                      </a:cubicBezTo>
                      <a:cubicBezTo>
                        <a:pt x="161" y="392"/>
                        <a:pt x="165" y="407"/>
                        <a:pt x="173" y="402"/>
                      </a:cubicBezTo>
                      <a:cubicBezTo>
                        <a:pt x="180" y="397"/>
                        <a:pt x="202" y="388"/>
                        <a:pt x="198" y="383"/>
                      </a:cubicBezTo>
                      <a:cubicBezTo>
                        <a:pt x="194" y="378"/>
                        <a:pt x="192" y="372"/>
                        <a:pt x="186" y="373"/>
                      </a:cubicBezTo>
                      <a:cubicBezTo>
                        <a:pt x="179" y="374"/>
                        <a:pt x="189" y="366"/>
                        <a:pt x="182" y="364"/>
                      </a:cubicBezTo>
                      <a:cubicBezTo>
                        <a:pt x="175" y="362"/>
                        <a:pt x="175" y="354"/>
                        <a:pt x="166" y="356"/>
                      </a:cubicBezTo>
                      <a:cubicBezTo>
                        <a:pt x="157" y="358"/>
                        <a:pt x="167" y="352"/>
                        <a:pt x="158" y="352"/>
                      </a:cubicBezTo>
                      <a:cubicBezTo>
                        <a:pt x="150" y="352"/>
                        <a:pt x="148" y="312"/>
                        <a:pt x="156" y="312"/>
                      </a:cubicBezTo>
                      <a:cubicBezTo>
                        <a:pt x="164" y="312"/>
                        <a:pt x="153" y="302"/>
                        <a:pt x="160" y="291"/>
                      </a:cubicBezTo>
                      <a:cubicBezTo>
                        <a:pt x="166" y="279"/>
                        <a:pt x="154" y="289"/>
                        <a:pt x="155" y="280"/>
                      </a:cubicBezTo>
                      <a:cubicBezTo>
                        <a:pt x="156" y="270"/>
                        <a:pt x="155" y="282"/>
                        <a:pt x="168" y="277"/>
                      </a:cubicBezTo>
                      <a:cubicBezTo>
                        <a:pt x="180" y="271"/>
                        <a:pt x="158" y="268"/>
                        <a:pt x="174" y="266"/>
                      </a:cubicBezTo>
                      <a:cubicBezTo>
                        <a:pt x="189" y="263"/>
                        <a:pt x="185" y="244"/>
                        <a:pt x="194" y="249"/>
                      </a:cubicBezTo>
                      <a:cubicBezTo>
                        <a:pt x="204" y="253"/>
                        <a:pt x="198" y="237"/>
                        <a:pt x="208" y="238"/>
                      </a:cubicBezTo>
                      <a:cubicBezTo>
                        <a:pt x="219" y="239"/>
                        <a:pt x="215" y="230"/>
                        <a:pt x="223" y="231"/>
                      </a:cubicBezTo>
                      <a:cubicBezTo>
                        <a:pt x="230" y="233"/>
                        <a:pt x="226" y="224"/>
                        <a:pt x="234" y="225"/>
                      </a:cubicBezTo>
                      <a:cubicBezTo>
                        <a:pt x="242" y="225"/>
                        <a:pt x="238" y="211"/>
                        <a:pt x="254" y="200"/>
                      </a:cubicBezTo>
                      <a:cubicBezTo>
                        <a:pt x="268" y="192"/>
                        <a:pt x="253" y="195"/>
                        <a:pt x="250" y="186"/>
                      </a:cubicBezTo>
                      <a:cubicBezTo>
                        <a:pt x="247" y="176"/>
                        <a:pt x="258" y="178"/>
                        <a:pt x="259" y="166"/>
                      </a:cubicBezTo>
                      <a:cubicBezTo>
                        <a:pt x="260" y="154"/>
                        <a:pt x="270" y="160"/>
                        <a:pt x="271" y="154"/>
                      </a:cubicBezTo>
                      <a:cubicBezTo>
                        <a:pt x="272" y="149"/>
                        <a:pt x="281" y="144"/>
                        <a:pt x="287" y="139"/>
                      </a:cubicBezTo>
                      <a:cubicBezTo>
                        <a:pt x="294" y="134"/>
                        <a:pt x="290" y="147"/>
                        <a:pt x="300" y="142"/>
                      </a:cubicBezTo>
                      <a:cubicBezTo>
                        <a:pt x="310" y="137"/>
                        <a:pt x="314" y="144"/>
                        <a:pt x="324" y="140"/>
                      </a:cubicBezTo>
                      <a:cubicBezTo>
                        <a:pt x="321" y="129"/>
                        <a:pt x="304" y="121"/>
                        <a:pt x="314" y="111"/>
                      </a:cubicBezTo>
                      <a:close/>
                      <a:moveTo>
                        <a:pt x="195" y="459"/>
                      </a:moveTo>
                      <a:cubicBezTo>
                        <a:pt x="186" y="466"/>
                        <a:pt x="192" y="456"/>
                        <a:pt x="181" y="465"/>
                      </a:cubicBezTo>
                      <a:cubicBezTo>
                        <a:pt x="171" y="474"/>
                        <a:pt x="171" y="483"/>
                        <a:pt x="175" y="488"/>
                      </a:cubicBezTo>
                      <a:cubicBezTo>
                        <a:pt x="178" y="493"/>
                        <a:pt x="171" y="501"/>
                        <a:pt x="177" y="498"/>
                      </a:cubicBezTo>
                      <a:cubicBezTo>
                        <a:pt x="182" y="496"/>
                        <a:pt x="182" y="490"/>
                        <a:pt x="190" y="482"/>
                      </a:cubicBezTo>
                      <a:cubicBezTo>
                        <a:pt x="198" y="475"/>
                        <a:pt x="185" y="475"/>
                        <a:pt x="194" y="466"/>
                      </a:cubicBezTo>
                      <a:cubicBezTo>
                        <a:pt x="203" y="456"/>
                        <a:pt x="204" y="453"/>
                        <a:pt x="195" y="459"/>
                      </a:cubicBezTo>
                      <a:close/>
                      <a:moveTo>
                        <a:pt x="147" y="481"/>
                      </a:moveTo>
                      <a:cubicBezTo>
                        <a:pt x="143" y="481"/>
                        <a:pt x="144" y="493"/>
                        <a:pt x="139" y="498"/>
                      </a:cubicBezTo>
                      <a:cubicBezTo>
                        <a:pt x="134" y="503"/>
                        <a:pt x="130" y="520"/>
                        <a:pt x="133" y="525"/>
                      </a:cubicBezTo>
                      <a:cubicBezTo>
                        <a:pt x="134" y="526"/>
                        <a:pt x="152" y="482"/>
                        <a:pt x="147" y="481"/>
                      </a:cubicBezTo>
                      <a:close/>
                      <a:moveTo>
                        <a:pt x="181" y="356"/>
                      </a:moveTo>
                      <a:cubicBezTo>
                        <a:pt x="179" y="357"/>
                        <a:pt x="182" y="363"/>
                        <a:pt x="186" y="364"/>
                      </a:cubicBezTo>
                      <a:cubicBezTo>
                        <a:pt x="187" y="364"/>
                        <a:pt x="183" y="355"/>
                        <a:pt x="181" y="356"/>
                      </a:cubicBezTo>
                      <a:close/>
                    </a:path>
                  </a:pathLst>
                </a:custGeom>
                <a:grpFill/>
                <a:ln w="6350" cap="rnd" cmpd="sng">
                  <a:noFill/>
                  <a:prstDash val="solid"/>
                  <a:round/>
                  <a:headEnd/>
                  <a:tailEnd/>
                </a:ln>
              </p:spPr>
              <p:txBody>
                <a:bodyPr/>
                <a:lstStyle/>
                <a:p>
                  <a:pPr>
                    <a:defRPr/>
                  </a:pPr>
                  <a:endParaRPr lang="en-GB" dirty="0"/>
                </a:p>
              </p:txBody>
            </p:sp>
            <p:sp>
              <p:nvSpPr>
                <p:cNvPr id="130" name="Freeform 69"/>
                <p:cNvSpPr>
                  <a:spLocks noEditPoints="1"/>
                </p:cNvSpPr>
                <p:nvPr/>
              </p:nvSpPr>
              <p:spPr bwMode="auto">
                <a:xfrm>
                  <a:off x="2771" y="801"/>
                  <a:ext cx="717" cy="1038"/>
                </a:xfrm>
                <a:custGeom>
                  <a:avLst/>
                  <a:gdLst/>
                  <a:ahLst/>
                  <a:cxnLst>
                    <a:cxn ang="0">
                      <a:pos x="89" y="85"/>
                    </a:cxn>
                    <a:cxn ang="0">
                      <a:pos x="261" y="276"/>
                    </a:cxn>
                    <a:cxn ang="0">
                      <a:pos x="260" y="245"/>
                    </a:cxn>
                    <a:cxn ang="0">
                      <a:pos x="249" y="222"/>
                    </a:cxn>
                    <a:cxn ang="0">
                      <a:pos x="252" y="203"/>
                    </a:cxn>
                    <a:cxn ang="0">
                      <a:pos x="260" y="193"/>
                    </a:cxn>
                    <a:cxn ang="0">
                      <a:pos x="257" y="112"/>
                    </a:cxn>
                    <a:cxn ang="0">
                      <a:pos x="223" y="76"/>
                    </a:cxn>
                    <a:cxn ang="0">
                      <a:pos x="232" y="47"/>
                    </a:cxn>
                    <a:cxn ang="0">
                      <a:pos x="211" y="6"/>
                    </a:cxn>
                    <a:cxn ang="0">
                      <a:pos x="170" y="9"/>
                    </a:cxn>
                    <a:cxn ang="0">
                      <a:pos x="154" y="45"/>
                    </a:cxn>
                    <a:cxn ang="0">
                      <a:pos x="132" y="68"/>
                    </a:cxn>
                    <a:cxn ang="0">
                      <a:pos x="96" y="64"/>
                    </a:cxn>
                    <a:cxn ang="0">
                      <a:pos x="66" y="50"/>
                    </a:cxn>
                    <a:cxn ang="0">
                      <a:pos x="39" y="47"/>
                    </a:cxn>
                    <a:cxn ang="0">
                      <a:pos x="37" y="56"/>
                    </a:cxn>
                    <a:cxn ang="0">
                      <a:pos x="89" y="84"/>
                    </a:cxn>
                    <a:cxn ang="0">
                      <a:pos x="95" y="88"/>
                    </a:cxn>
                    <a:cxn ang="0">
                      <a:pos x="96" y="116"/>
                    </a:cxn>
                    <a:cxn ang="0">
                      <a:pos x="100" y="131"/>
                    </a:cxn>
                    <a:cxn ang="0">
                      <a:pos x="105" y="158"/>
                    </a:cxn>
                    <a:cxn ang="0">
                      <a:pos x="133" y="194"/>
                    </a:cxn>
                    <a:cxn ang="0">
                      <a:pos x="144" y="223"/>
                    </a:cxn>
                    <a:cxn ang="0">
                      <a:pos x="105" y="253"/>
                    </a:cxn>
                    <a:cxn ang="0">
                      <a:pos x="79" y="276"/>
                    </a:cxn>
                    <a:cxn ang="0">
                      <a:pos x="64" y="295"/>
                    </a:cxn>
                    <a:cxn ang="0">
                      <a:pos x="42" y="329"/>
                    </a:cxn>
                    <a:cxn ang="0">
                      <a:pos x="47" y="366"/>
                    </a:cxn>
                    <a:cxn ang="0">
                      <a:pos x="54" y="405"/>
                    </a:cxn>
                    <a:cxn ang="0">
                      <a:pos x="79" y="423"/>
                    </a:cxn>
                    <a:cxn ang="0">
                      <a:pos x="95" y="428"/>
                    </a:cxn>
                    <a:cxn ang="0">
                      <a:pos x="160" y="412"/>
                    </a:cxn>
                    <a:cxn ang="0">
                      <a:pos x="206" y="402"/>
                    </a:cxn>
                    <a:cxn ang="0">
                      <a:pos x="295" y="312"/>
                    </a:cxn>
                    <a:cxn ang="0">
                      <a:pos x="63" y="413"/>
                    </a:cxn>
                    <a:cxn ang="0">
                      <a:pos x="63" y="413"/>
                    </a:cxn>
                    <a:cxn ang="0">
                      <a:pos x="59" y="412"/>
                    </a:cxn>
                    <a:cxn ang="0">
                      <a:pos x="49" y="420"/>
                    </a:cxn>
                    <a:cxn ang="0">
                      <a:pos x="49" y="420"/>
                    </a:cxn>
                    <a:cxn ang="0">
                      <a:pos x="62" y="417"/>
                    </a:cxn>
                    <a:cxn ang="0">
                      <a:pos x="54" y="418"/>
                    </a:cxn>
                    <a:cxn ang="0">
                      <a:pos x="54" y="418"/>
                    </a:cxn>
                    <a:cxn ang="0">
                      <a:pos x="17" y="425"/>
                    </a:cxn>
                    <a:cxn ang="0">
                      <a:pos x="10" y="409"/>
                    </a:cxn>
                    <a:cxn ang="0">
                      <a:pos x="5" y="413"/>
                    </a:cxn>
                    <a:cxn ang="0">
                      <a:pos x="3" y="418"/>
                    </a:cxn>
                    <a:cxn ang="0">
                      <a:pos x="12" y="421"/>
                    </a:cxn>
                    <a:cxn ang="0">
                      <a:pos x="18" y="415"/>
                    </a:cxn>
                    <a:cxn ang="0">
                      <a:pos x="131" y="216"/>
                    </a:cxn>
                    <a:cxn ang="0">
                      <a:pos x="137" y="219"/>
                    </a:cxn>
                    <a:cxn ang="0">
                      <a:pos x="43" y="293"/>
                    </a:cxn>
                    <a:cxn ang="0">
                      <a:pos x="48" y="294"/>
                    </a:cxn>
                  </a:cxnLst>
                  <a:rect l="0" t="0" r="r" b="b"/>
                  <a:pathLst>
                    <a:path w="301" h="435">
                      <a:moveTo>
                        <a:pt x="89" y="85"/>
                      </a:moveTo>
                      <a:cubicBezTo>
                        <a:pt x="88" y="85"/>
                        <a:pt x="89" y="85"/>
                        <a:pt x="89" y="85"/>
                      </a:cubicBezTo>
                      <a:close/>
                      <a:moveTo>
                        <a:pt x="290" y="297"/>
                      </a:moveTo>
                      <a:cubicBezTo>
                        <a:pt x="287" y="289"/>
                        <a:pt x="270" y="284"/>
                        <a:pt x="261" y="276"/>
                      </a:cubicBezTo>
                      <a:cubicBezTo>
                        <a:pt x="253" y="268"/>
                        <a:pt x="273" y="270"/>
                        <a:pt x="273" y="257"/>
                      </a:cubicBezTo>
                      <a:cubicBezTo>
                        <a:pt x="274" y="249"/>
                        <a:pt x="257" y="249"/>
                        <a:pt x="260" y="245"/>
                      </a:cubicBezTo>
                      <a:cubicBezTo>
                        <a:pt x="263" y="240"/>
                        <a:pt x="255" y="241"/>
                        <a:pt x="262" y="236"/>
                      </a:cubicBezTo>
                      <a:cubicBezTo>
                        <a:pt x="269" y="231"/>
                        <a:pt x="251" y="229"/>
                        <a:pt x="249" y="222"/>
                      </a:cubicBezTo>
                      <a:cubicBezTo>
                        <a:pt x="247" y="215"/>
                        <a:pt x="261" y="216"/>
                        <a:pt x="252" y="211"/>
                      </a:cubicBezTo>
                      <a:cubicBezTo>
                        <a:pt x="246" y="208"/>
                        <a:pt x="253" y="210"/>
                        <a:pt x="252" y="203"/>
                      </a:cubicBezTo>
                      <a:cubicBezTo>
                        <a:pt x="252" y="196"/>
                        <a:pt x="258" y="200"/>
                        <a:pt x="254" y="196"/>
                      </a:cubicBezTo>
                      <a:cubicBezTo>
                        <a:pt x="250" y="191"/>
                        <a:pt x="253" y="191"/>
                        <a:pt x="260" y="193"/>
                      </a:cubicBezTo>
                      <a:cubicBezTo>
                        <a:pt x="268" y="194"/>
                        <a:pt x="246" y="151"/>
                        <a:pt x="237" y="144"/>
                      </a:cubicBezTo>
                      <a:cubicBezTo>
                        <a:pt x="228" y="137"/>
                        <a:pt x="250" y="121"/>
                        <a:pt x="257" y="112"/>
                      </a:cubicBezTo>
                      <a:cubicBezTo>
                        <a:pt x="265" y="103"/>
                        <a:pt x="255" y="107"/>
                        <a:pt x="246" y="93"/>
                      </a:cubicBezTo>
                      <a:cubicBezTo>
                        <a:pt x="237" y="79"/>
                        <a:pt x="231" y="98"/>
                        <a:pt x="223" y="76"/>
                      </a:cubicBezTo>
                      <a:cubicBezTo>
                        <a:pt x="218" y="61"/>
                        <a:pt x="231" y="64"/>
                        <a:pt x="229" y="58"/>
                      </a:cubicBezTo>
                      <a:cubicBezTo>
                        <a:pt x="226" y="51"/>
                        <a:pt x="210" y="59"/>
                        <a:pt x="232" y="47"/>
                      </a:cubicBezTo>
                      <a:cubicBezTo>
                        <a:pt x="217" y="40"/>
                        <a:pt x="245" y="32"/>
                        <a:pt x="240" y="25"/>
                      </a:cubicBezTo>
                      <a:cubicBezTo>
                        <a:pt x="236" y="18"/>
                        <a:pt x="215" y="12"/>
                        <a:pt x="211" y="6"/>
                      </a:cubicBezTo>
                      <a:cubicBezTo>
                        <a:pt x="206" y="0"/>
                        <a:pt x="204" y="1"/>
                        <a:pt x="197" y="4"/>
                      </a:cubicBezTo>
                      <a:cubicBezTo>
                        <a:pt x="177" y="14"/>
                        <a:pt x="179" y="3"/>
                        <a:pt x="170" y="9"/>
                      </a:cubicBezTo>
                      <a:cubicBezTo>
                        <a:pt x="161" y="15"/>
                        <a:pt x="155" y="22"/>
                        <a:pt x="156" y="29"/>
                      </a:cubicBezTo>
                      <a:cubicBezTo>
                        <a:pt x="156" y="36"/>
                        <a:pt x="150" y="38"/>
                        <a:pt x="154" y="45"/>
                      </a:cubicBezTo>
                      <a:cubicBezTo>
                        <a:pt x="161" y="56"/>
                        <a:pt x="143" y="49"/>
                        <a:pt x="140" y="58"/>
                      </a:cubicBezTo>
                      <a:cubicBezTo>
                        <a:pt x="137" y="67"/>
                        <a:pt x="135" y="66"/>
                        <a:pt x="132" y="68"/>
                      </a:cubicBezTo>
                      <a:cubicBezTo>
                        <a:pt x="124" y="60"/>
                        <a:pt x="114" y="58"/>
                        <a:pt x="109" y="57"/>
                      </a:cubicBezTo>
                      <a:cubicBezTo>
                        <a:pt x="104" y="55"/>
                        <a:pt x="107" y="62"/>
                        <a:pt x="96" y="64"/>
                      </a:cubicBezTo>
                      <a:cubicBezTo>
                        <a:pt x="85" y="67"/>
                        <a:pt x="94" y="61"/>
                        <a:pt x="78" y="61"/>
                      </a:cubicBezTo>
                      <a:cubicBezTo>
                        <a:pt x="62" y="62"/>
                        <a:pt x="76" y="60"/>
                        <a:pt x="66" y="50"/>
                      </a:cubicBezTo>
                      <a:cubicBezTo>
                        <a:pt x="55" y="39"/>
                        <a:pt x="46" y="31"/>
                        <a:pt x="39" y="37"/>
                      </a:cubicBezTo>
                      <a:cubicBezTo>
                        <a:pt x="35" y="41"/>
                        <a:pt x="40" y="45"/>
                        <a:pt x="39" y="47"/>
                      </a:cubicBezTo>
                      <a:cubicBezTo>
                        <a:pt x="37" y="49"/>
                        <a:pt x="30" y="42"/>
                        <a:pt x="27" y="47"/>
                      </a:cubicBezTo>
                      <a:cubicBezTo>
                        <a:pt x="38" y="51"/>
                        <a:pt x="24" y="48"/>
                        <a:pt x="37" y="56"/>
                      </a:cubicBezTo>
                      <a:cubicBezTo>
                        <a:pt x="50" y="64"/>
                        <a:pt x="63" y="74"/>
                        <a:pt x="72" y="75"/>
                      </a:cubicBezTo>
                      <a:cubicBezTo>
                        <a:pt x="82" y="75"/>
                        <a:pt x="90" y="80"/>
                        <a:pt x="89" y="84"/>
                      </a:cubicBezTo>
                      <a:cubicBezTo>
                        <a:pt x="89" y="84"/>
                        <a:pt x="89" y="85"/>
                        <a:pt x="89" y="85"/>
                      </a:cubicBezTo>
                      <a:cubicBezTo>
                        <a:pt x="89" y="85"/>
                        <a:pt x="91" y="85"/>
                        <a:pt x="95" y="88"/>
                      </a:cubicBezTo>
                      <a:cubicBezTo>
                        <a:pt x="110" y="101"/>
                        <a:pt x="95" y="92"/>
                        <a:pt x="98" y="104"/>
                      </a:cubicBezTo>
                      <a:cubicBezTo>
                        <a:pt x="101" y="117"/>
                        <a:pt x="95" y="110"/>
                        <a:pt x="96" y="116"/>
                      </a:cubicBezTo>
                      <a:cubicBezTo>
                        <a:pt x="97" y="119"/>
                        <a:pt x="104" y="114"/>
                        <a:pt x="105" y="118"/>
                      </a:cubicBezTo>
                      <a:cubicBezTo>
                        <a:pt x="106" y="122"/>
                        <a:pt x="99" y="124"/>
                        <a:pt x="100" y="131"/>
                      </a:cubicBezTo>
                      <a:cubicBezTo>
                        <a:pt x="101" y="137"/>
                        <a:pt x="113" y="141"/>
                        <a:pt x="109" y="145"/>
                      </a:cubicBezTo>
                      <a:cubicBezTo>
                        <a:pt x="106" y="150"/>
                        <a:pt x="111" y="152"/>
                        <a:pt x="105" y="158"/>
                      </a:cubicBezTo>
                      <a:cubicBezTo>
                        <a:pt x="95" y="168"/>
                        <a:pt x="112" y="176"/>
                        <a:pt x="115" y="187"/>
                      </a:cubicBezTo>
                      <a:cubicBezTo>
                        <a:pt x="128" y="189"/>
                        <a:pt x="121" y="191"/>
                        <a:pt x="133" y="194"/>
                      </a:cubicBezTo>
                      <a:cubicBezTo>
                        <a:pt x="145" y="197"/>
                        <a:pt x="143" y="202"/>
                        <a:pt x="141" y="211"/>
                      </a:cubicBezTo>
                      <a:cubicBezTo>
                        <a:pt x="139" y="220"/>
                        <a:pt x="146" y="218"/>
                        <a:pt x="144" y="223"/>
                      </a:cubicBezTo>
                      <a:cubicBezTo>
                        <a:pt x="142" y="228"/>
                        <a:pt x="143" y="222"/>
                        <a:pt x="130" y="226"/>
                      </a:cubicBezTo>
                      <a:cubicBezTo>
                        <a:pt x="118" y="230"/>
                        <a:pt x="123" y="241"/>
                        <a:pt x="105" y="253"/>
                      </a:cubicBezTo>
                      <a:cubicBezTo>
                        <a:pt x="87" y="264"/>
                        <a:pt x="103" y="264"/>
                        <a:pt x="91" y="266"/>
                      </a:cubicBezTo>
                      <a:cubicBezTo>
                        <a:pt x="80" y="268"/>
                        <a:pt x="86" y="278"/>
                        <a:pt x="79" y="276"/>
                      </a:cubicBezTo>
                      <a:cubicBezTo>
                        <a:pt x="72" y="274"/>
                        <a:pt x="74" y="283"/>
                        <a:pt x="69" y="283"/>
                      </a:cubicBezTo>
                      <a:cubicBezTo>
                        <a:pt x="63" y="283"/>
                        <a:pt x="70" y="291"/>
                        <a:pt x="64" y="295"/>
                      </a:cubicBezTo>
                      <a:cubicBezTo>
                        <a:pt x="59" y="300"/>
                        <a:pt x="50" y="291"/>
                        <a:pt x="50" y="297"/>
                      </a:cubicBezTo>
                      <a:cubicBezTo>
                        <a:pt x="50" y="304"/>
                        <a:pt x="33" y="312"/>
                        <a:pt x="42" y="329"/>
                      </a:cubicBezTo>
                      <a:cubicBezTo>
                        <a:pt x="51" y="346"/>
                        <a:pt x="32" y="336"/>
                        <a:pt x="48" y="354"/>
                      </a:cubicBezTo>
                      <a:cubicBezTo>
                        <a:pt x="58" y="365"/>
                        <a:pt x="45" y="358"/>
                        <a:pt x="47" y="366"/>
                      </a:cubicBezTo>
                      <a:cubicBezTo>
                        <a:pt x="49" y="374"/>
                        <a:pt x="48" y="377"/>
                        <a:pt x="45" y="389"/>
                      </a:cubicBezTo>
                      <a:cubicBezTo>
                        <a:pt x="42" y="400"/>
                        <a:pt x="41" y="401"/>
                        <a:pt x="54" y="405"/>
                      </a:cubicBezTo>
                      <a:cubicBezTo>
                        <a:pt x="67" y="408"/>
                        <a:pt x="76" y="407"/>
                        <a:pt x="73" y="413"/>
                      </a:cubicBezTo>
                      <a:cubicBezTo>
                        <a:pt x="70" y="420"/>
                        <a:pt x="74" y="430"/>
                        <a:pt x="79" y="423"/>
                      </a:cubicBezTo>
                      <a:cubicBezTo>
                        <a:pt x="85" y="416"/>
                        <a:pt x="93" y="418"/>
                        <a:pt x="87" y="426"/>
                      </a:cubicBezTo>
                      <a:cubicBezTo>
                        <a:pt x="82" y="434"/>
                        <a:pt x="80" y="435"/>
                        <a:pt x="95" y="428"/>
                      </a:cubicBezTo>
                      <a:cubicBezTo>
                        <a:pt x="105" y="423"/>
                        <a:pt x="111" y="428"/>
                        <a:pt x="139" y="416"/>
                      </a:cubicBezTo>
                      <a:cubicBezTo>
                        <a:pt x="159" y="407"/>
                        <a:pt x="153" y="420"/>
                        <a:pt x="160" y="412"/>
                      </a:cubicBezTo>
                      <a:cubicBezTo>
                        <a:pt x="167" y="403"/>
                        <a:pt x="161" y="414"/>
                        <a:pt x="176" y="407"/>
                      </a:cubicBezTo>
                      <a:cubicBezTo>
                        <a:pt x="192" y="401"/>
                        <a:pt x="192" y="408"/>
                        <a:pt x="206" y="402"/>
                      </a:cubicBezTo>
                      <a:cubicBezTo>
                        <a:pt x="212" y="392"/>
                        <a:pt x="223" y="389"/>
                        <a:pt x="249" y="364"/>
                      </a:cubicBezTo>
                      <a:cubicBezTo>
                        <a:pt x="275" y="338"/>
                        <a:pt x="288" y="320"/>
                        <a:pt x="295" y="312"/>
                      </a:cubicBezTo>
                      <a:cubicBezTo>
                        <a:pt x="301" y="303"/>
                        <a:pt x="293" y="306"/>
                        <a:pt x="290" y="297"/>
                      </a:cubicBezTo>
                      <a:close/>
                      <a:moveTo>
                        <a:pt x="63" y="413"/>
                      </a:moveTo>
                      <a:cubicBezTo>
                        <a:pt x="62" y="415"/>
                        <a:pt x="69" y="415"/>
                        <a:pt x="69" y="413"/>
                      </a:cubicBezTo>
                      <a:cubicBezTo>
                        <a:pt x="69" y="412"/>
                        <a:pt x="63" y="410"/>
                        <a:pt x="63" y="413"/>
                      </a:cubicBezTo>
                      <a:close/>
                      <a:moveTo>
                        <a:pt x="57" y="407"/>
                      </a:moveTo>
                      <a:cubicBezTo>
                        <a:pt x="54" y="406"/>
                        <a:pt x="56" y="413"/>
                        <a:pt x="59" y="412"/>
                      </a:cubicBezTo>
                      <a:cubicBezTo>
                        <a:pt x="61" y="412"/>
                        <a:pt x="59" y="407"/>
                        <a:pt x="57" y="407"/>
                      </a:cubicBezTo>
                      <a:close/>
                      <a:moveTo>
                        <a:pt x="49" y="420"/>
                      </a:moveTo>
                      <a:cubicBezTo>
                        <a:pt x="49" y="422"/>
                        <a:pt x="53" y="420"/>
                        <a:pt x="52" y="418"/>
                      </a:cubicBezTo>
                      <a:cubicBezTo>
                        <a:pt x="51" y="417"/>
                        <a:pt x="49" y="418"/>
                        <a:pt x="49" y="420"/>
                      </a:cubicBezTo>
                      <a:close/>
                      <a:moveTo>
                        <a:pt x="60" y="419"/>
                      </a:moveTo>
                      <a:cubicBezTo>
                        <a:pt x="60" y="420"/>
                        <a:pt x="64" y="419"/>
                        <a:pt x="62" y="417"/>
                      </a:cubicBezTo>
                      <a:cubicBezTo>
                        <a:pt x="61" y="416"/>
                        <a:pt x="59" y="417"/>
                        <a:pt x="60" y="419"/>
                      </a:cubicBezTo>
                      <a:close/>
                      <a:moveTo>
                        <a:pt x="54" y="418"/>
                      </a:moveTo>
                      <a:cubicBezTo>
                        <a:pt x="54" y="420"/>
                        <a:pt x="58" y="418"/>
                        <a:pt x="57" y="417"/>
                      </a:cubicBezTo>
                      <a:cubicBezTo>
                        <a:pt x="57" y="415"/>
                        <a:pt x="54" y="417"/>
                        <a:pt x="54" y="418"/>
                      </a:cubicBezTo>
                      <a:close/>
                      <a:moveTo>
                        <a:pt x="13" y="421"/>
                      </a:moveTo>
                      <a:cubicBezTo>
                        <a:pt x="12" y="422"/>
                        <a:pt x="16" y="427"/>
                        <a:pt x="17" y="425"/>
                      </a:cubicBezTo>
                      <a:cubicBezTo>
                        <a:pt x="18" y="423"/>
                        <a:pt x="14" y="420"/>
                        <a:pt x="13" y="421"/>
                      </a:cubicBezTo>
                      <a:close/>
                      <a:moveTo>
                        <a:pt x="10" y="409"/>
                      </a:moveTo>
                      <a:cubicBezTo>
                        <a:pt x="1" y="406"/>
                        <a:pt x="11" y="411"/>
                        <a:pt x="9" y="415"/>
                      </a:cubicBezTo>
                      <a:cubicBezTo>
                        <a:pt x="6" y="419"/>
                        <a:pt x="7" y="411"/>
                        <a:pt x="5" y="413"/>
                      </a:cubicBezTo>
                      <a:cubicBezTo>
                        <a:pt x="4" y="415"/>
                        <a:pt x="0" y="414"/>
                        <a:pt x="0" y="418"/>
                      </a:cubicBezTo>
                      <a:cubicBezTo>
                        <a:pt x="0" y="421"/>
                        <a:pt x="2" y="418"/>
                        <a:pt x="3" y="418"/>
                      </a:cubicBezTo>
                      <a:cubicBezTo>
                        <a:pt x="4" y="418"/>
                        <a:pt x="4" y="420"/>
                        <a:pt x="8" y="422"/>
                      </a:cubicBezTo>
                      <a:cubicBezTo>
                        <a:pt x="9" y="422"/>
                        <a:pt x="10" y="423"/>
                        <a:pt x="12" y="421"/>
                      </a:cubicBezTo>
                      <a:cubicBezTo>
                        <a:pt x="14" y="420"/>
                        <a:pt x="11" y="418"/>
                        <a:pt x="13" y="416"/>
                      </a:cubicBezTo>
                      <a:cubicBezTo>
                        <a:pt x="14" y="415"/>
                        <a:pt x="15" y="419"/>
                        <a:pt x="18" y="415"/>
                      </a:cubicBezTo>
                      <a:cubicBezTo>
                        <a:pt x="22" y="411"/>
                        <a:pt x="18" y="412"/>
                        <a:pt x="10" y="409"/>
                      </a:cubicBezTo>
                      <a:close/>
                      <a:moveTo>
                        <a:pt x="131" y="216"/>
                      </a:moveTo>
                      <a:cubicBezTo>
                        <a:pt x="125" y="215"/>
                        <a:pt x="125" y="222"/>
                        <a:pt x="129" y="222"/>
                      </a:cubicBezTo>
                      <a:cubicBezTo>
                        <a:pt x="134" y="222"/>
                        <a:pt x="132" y="219"/>
                        <a:pt x="137" y="219"/>
                      </a:cubicBezTo>
                      <a:cubicBezTo>
                        <a:pt x="142" y="219"/>
                        <a:pt x="136" y="217"/>
                        <a:pt x="131" y="216"/>
                      </a:cubicBezTo>
                      <a:close/>
                      <a:moveTo>
                        <a:pt x="43" y="293"/>
                      </a:moveTo>
                      <a:cubicBezTo>
                        <a:pt x="41" y="292"/>
                        <a:pt x="38" y="293"/>
                        <a:pt x="43" y="297"/>
                      </a:cubicBezTo>
                      <a:cubicBezTo>
                        <a:pt x="44" y="298"/>
                        <a:pt x="46" y="297"/>
                        <a:pt x="48" y="294"/>
                      </a:cubicBezTo>
                      <a:cubicBezTo>
                        <a:pt x="50" y="291"/>
                        <a:pt x="45" y="293"/>
                        <a:pt x="43" y="293"/>
                      </a:cubicBezTo>
                      <a:close/>
                    </a:path>
                  </a:pathLst>
                </a:custGeom>
                <a:grpFill/>
                <a:ln w="6350" cap="rnd" cmpd="sng">
                  <a:noFill/>
                  <a:prstDash val="solid"/>
                  <a:round/>
                  <a:headEnd/>
                  <a:tailEnd/>
                </a:ln>
              </p:spPr>
              <p:txBody>
                <a:bodyPr/>
                <a:lstStyle/>
                <a:p>
                  <a:pPr>
                    <a:defRPr/>
                  </a:pPr>
                  <a:endParaRPr lang="en-GB" dirty="0"/>
                </a:p>
              </p:txBody>
            </p:sp>
            <p:sp>
              <p:nvSpPr>
                <p:cNvPr id="131" name="Freeform 70"/>
                <p:cNvSpPr>
                  <a:spLocks noEditPoints="1"/>
                </p:cNvSpPr>
                <p:nvPr/>
              </p:nvSpPr>
              <p:spPr bwMode="auto">
                <a:xfrm>
                  <a:off x="1891" y="687"/>
                  <a:ext cx="1566" cy="1319"/>
                </a:xfrm>
                <a:custGeom>
                  <a:avLst/>
                  <a:gdLst/>
                  <a:ahLst/>
                  <a:cxnLst>
                    <a:cxn ang="0">
                      <a:pos x="650" y="67"/>
                    </a:cxn>
                    <a:cxn ang="0">
                      <a:pos x="525" y="77"/>
                    </a:cxn>
                    <a:cxn ang="0">
                      <a:pos x="408" y="95"/>
                    </a:cxn>
                    <a:cxn ang="0">
                      <a:pos x="292" y="181"/>
                    </a:cxn>
                    <a:cxn ang="0">
                      <a:pos x="187" y="329"/>
                    </a:cxn>
                    <a:cxn ang="0">
                      <a:pos x="179" y="480"/>
                    </a:cxn>
                    <a:cxn ang="0">
                      <a:pos x="142" y="507"/>
                    </a:cxn>
                    <a:cxn ang="0">
                      <a:pos x="50" y="549"/>
                    </a:cxn>
                    <a:cxn ang="0">
                      <a:pos x="23" y="500"/>
                    </a:cxn>
                    <a:cxn ang="0">
                      <a:pos x="19" y="451"/>
                    </a:cxn>
                    <a:cxn ang="0">
                      <a:pos x="47" y="424"/>
                    </a:cxn>
                    <a:cxn ang="0">
                      <a:pos x="24" y="387"/>
                    </a:cxn>
                    <a:cxn ang="0">
                      <a:pos x="86" y="349"/>
                    </a:cxn>
                    <a:cxn ang="0">
                      <a:pos x="155" y="325"/>
                    </a:cxn>
                    <a:cxn ang="0">
                      <a:pos x="146" y="295"/>
                    </a:cxn>
                    <a:cxn ang="0">
                      <a:pos x="165" y="272"/>
                    </a:cxn>
                    <a:cxn ang="0">
                      <a:pos x="223" y="218"/>
                    </a:cxn>
                    <a:cxn ang="0">
                      <a:pos x="225" y="186"/>
                    </a:cxn>
                    <a:cxn ang="0">
                      <a:pos x="256" y="160"/>
                    </a:cxn>
                    <a:cxn ang="0">
                      <a:pos x="279" y="133"/>
                    </a:cxn>
                    <a:cxn ang="0">
                      <a:pos x="295" y="118"/>
                    </a:cxn>
                    <a:cxn ang="0">
                      <a:pos x="360" y="82"/>
                    </a:cxn>
                    <a:cxn ang="0">
                      <a:pos x="381" y="84"/>
                    </a:cxn>
                    <a:cxn ang="0">
                      <a:pos x="415" y="41"/>
                    </a:cxn>
                    <a:cxn ang="0">
                      <a:pos x="492" y="23"/>
                    </a:cxn>
                    <a:cxn ang="0">
                      <a:pos x="508" y="36"/>
                    </a:cxn>
                    <a:cxn ang="0">
                      <a:pos x="556" y="23"/>
                    </a:cxn>
                    <a:cxn ang="0">
                      <a:pos x="579" y="28"/>
                    </a:cxn>
                    <a:cxn ang="0">
                      <a:pos x="478" y="19"/>
                    </a:cxn>
                    <a:cxn ang="0">
                      <a:pos x="456" y="38"/>
                    </a:cxn>
                    <a:cxn ang="0">
                      <a:pos x="464" y="21"/>
                    </a:cxn>
                    <a:cxn ang="0">
                      <a:pos x="381" y="43"/>
                    </a:cxn>
                    <a:cxn ang="0">
                      <a:pos x="402" y="51"/>
                    </a:cxn>
                    <a:cxn ang="0">
                      <a:pos x="371" y="56"/>
                    </a:cxn>
                    <a:cxn ang="0">
                      <a:pos x="356" y="59"/>
                    </a:cxn>
                    <a:cxn ang="0">
                      <a:pos x="324" y="70"/>
                    </a:cxn>
                    <a:cxn ang="0">
                      <a:pos x="320" y="88"/>
                    </a:cxn>
                    <a:cxn ang="0">
                      <a:pos x="303" y="106"/>
                    </a:cxn>
                    <a:cxn ang="0">
                      <a:pos x="239" y="131"/>
                    </a:cxn>
                    <a:cxn ang="0">
                      <a:pos x="244" y="107"/>
                    </a:cxn>
                    <a:cxn ang="0">
                      <a:pos x="274" y="97"/>
                    </a:cxn>
                    <a:cxn ang="0">
                      <a:pos x="279" y="108"/>
                    </a:cxn>
                    <a:cxn ang="0">
                      <a:pos x="290" y="102"/>
                    </a:cxn>
                    <a:cxn ang="0">
                      <a:pos x="234" y="127"/>
                    </a:cxn>
                    <a:cxn ang="0">
                      <a:pos x="213" y="141"/>
                    </a:cxn>
                    <a:cxn ang="0">
                      <a:pos x="269" y="142"/>
                    </a:cxn>
                    <a:cxn ang="0">
                      <a:pos x="189" y="249"/>
                    </a:cxn>
                    <a:cxn ang="0">
                      <a:pos x="186" y="261"/>
                    </a:cxn>
                    <a:cxn ang="0">
                      <a:pos x="166" y="290"/>
                    </a:cxn>
                    <a:cxn ang="0">
                      <a:pos x="205" y="214"/>
                    </a:cxn>
                    <a:cxn ang="0">
                      <a:pos x="109" y="325"/>
                    </a:cxn>
                    <a:cxn ang="0">
                      <a:pos x="74" y="348"/>
                    </a:cxn>
                    <a:cxn ang="0">
                      <a:pos x="34" y="375"/>
                    </a:cxn>
                    <a:cxn ang="0">
                      <a:pos x="7" y="430"/>
                    </a:cxn>
                    <a:cxn ang="0">
                      <a:pos x="15" y="506"/>
                    </a:cxn>
                    <a:cxn ang="0">
                      <a:pos x="10" y="456"/>
                    </a:cxn>
                  </a:cxnLst>
                  <a:rect l="0" t="0" r="r" b="b"/>
                  <a:pathLst>
                    <a:path w="657" h="553">
                      <a:moveTo>
                        <a:pt x="647" y="42"/>
                      </a:moveTo>
                      <a:cubicBezTo>
                        <a:pt x="637" y="40"/>
                        <a:pt x="637" y="54"/>
                        <a:pt x="616" y="49"/>
                      </a:cubicBezTo>
                      <a:cubicBezTo>
                        <a:pt x="594" y="44"/>
                        <a:pt x="589" y="48"/>
                        <a:pt x="596" y="49"/>
                      </a:cubicBezTo>
                      <a:cubicBezTo>
                        <a:pt x="602" y="49"/>
                        <a:pt x="602" y="52"/>
                        <a:pt x="613" y="53"/>
                      </a:cubicBezTo>
                      <a:cubicBezTo>
                        <a:pt x="624" y="54"/>
                        <a:pt x="622" y="61"/>
                        <a:pt x="620" y="64"/>
                      </a:cubicBezTo>
                      <a:cubicBezTo>
                        <a:pt x="617" y="66"/>
                        <a:pt x="621" y="66"/>
                        <a:pt x="626" y="65"/>
                      </a:cubicBezTo>
                      <a:cubicBezTo>
                        <a:pt x="632" y="63"/>
                        <a:pt x="631" y="56"/>
                        <a:pt x="635" y="60"/>
                      </a:cubicBezTo>
                      <a:cubicBezTo>
                        <a:pt x="639" y="64"/>
                        <a:pt x="640" y="61"/>
                        <a:pt x="648" y="63"/>
                      </a:cubicBezTo>
                      <a:cubicBezTo>
                        <a:pt x="649" y="64"/>
                        <a:pt x="650" y="66"/>
                        <a:pt x="650" y="67"/>
                      </a:cubicBezTo>
                      <a:cubicBezTo>
                        <a:pt x="653" y="77"/>
                        <a:pt x="644" y="74"/>
                        <a:pt x="639" y="71"/>
                      </a:cubicBezTo>
                      <a:cubicBezTo>
                        <a:pt x="633" y="69"/>
                        <a:pt x="634" y="68"/>
                        <a:pt x="631" y="73"/>
                      </a:cubicBezTo>
                      <a:cubicBezTo>
                        <a:pt x="627" y="81"/>
                        <a:pt x="610" y="78"/>
                        <a:pt x="610" y="86"/>
                      </a:cubicBezTo>
                      <a:cubicBezTo>
                        <a:pt x="609" y="95"/>
                        <a:pt x="607" y="97"/>
                        <a:pt x="601" y="95"/>
                      </a:cubicBezTo>
                      <a:cubicBezTo>
                        <a:pt x="586" y="88"/>
                        <a:pt x="614" y="80"/>
                        <a:pt x="609" y="73"/>
                      </a:cubicBezTo>
                      <a:cubicBezTo>
                        <a:pt x="605" y="66"/>
                        <a:pt x="584" y="60"/>
                        <a:pt x="580" y="54"/>
                      </a:cubicBezTo>
                      <a:cubicBezTo>
                        <a:pt x="575" y="48"/>
                        <a:pt x="573" y="49"/>
                        <a:pt x="566" y="52"/>
                      </a:cubicBezTo>
                      <a:cubicBezTo>
                        <a:pt x="546" y="62"/>
                        <a:pt x="548" y="51"/>
                        <a:pt x="539" y="57"/>
                      </a:cubicBezTo>
                      <a:cubicBezTo>
                        <a:pt x="530" y="63"/>
                        <a:pt x="524" y="70"/>
                        <a:pt x="525" y="77"/>
                      </a:cubicBezTo>
                      <a:cubicBezTo>
                        <a:pt x="525" y="84"/>
                        <a:pt x="519" y="86"/>
                        <a:pt x="523" y="93"/>
                      </a:cubicBezTo>
                      <a:cubicBezTo>
                        <a:pt x="530" y="104"/>
                        <a:pt x="512" y="97"/>
                        <a:pt x="509" y="106"/>
                      </a:cubicBezTo>
                      <a:cubicBezTo>
                        <a:pt x="506" y="115"/>
                        <a:pt x="504" y="114"/>
                        <a:pt x="501" y="116"/>
                      </a:cubicBezTo>
                      <a:cubicBezTo>
                        <a:pt x="493" y="108"/>
                        <a:pt x="483" y="106"/>
                        <a:pt x="478" y="105"/>
                      </a:cubicBezTo>
                      <a:cubicBezTo>
                        <a:pt x="473" y="103"/>
                        <a:pt x="476" y="110"/>
                        <a:pt x="465" y="112"/>
                      </a:cubicBezTo>
                      <a:cubicBezTo>
                        <a:pt x="454" y="115"/>
                        <a:pt x="463" y="109"/>
                        <a:pt x="447" y="109"/>
                      </a:cubicBezTo>
                      <a:cubicBezTo>
                        <a:pt x="431" y="110"/>
                        <a:pt x="445" y="108"/>
                        <a:pt x="435" y="98"/>
                      </a:cubicBezTo>
                      <a:cubicBezTo>
                        <a:pt x="424" y="87"/>
                        <a:pt x="415" y="79"/>
                        <a:pt x="408" y="85"/>
                      </a:cubicBezTo>
                      <a:cubicBezTo>
                        <a:pt x="404" y="89"/>
                        <a:pt x="409" y="93"/>
                        <a:pt x="408" y="95"/>
                      </a:cubicBezTo>
                      <a:cubicBezTo>
                        <a:pt x="406" y="97"/>
                        <a:pt x="399" y="90"/>
                        <a:pt x="396" y="95"/>
                      </a:cubicBezTo>
                      <a:cubicBezTo>
                        <a:pt x="372" y="95"/>
                        <a:pt x="400" y="99"/>
                        <a:pt x="386" y="111"/>
                      </a:cubicBezTo>
                      <a:cubicBezTo>
                        <a:pt x="371" y="124"/>
                        <a:pt x="395" y="116"/>
                        <a:pt x="383" y="124"/>
                      </a:cubicBezTo>
                      <a:cubicBezTo>
                        <a:pt x="371" y="132"/>
                        <a:pt x="345" y="110"/>
                        <a:pt x="334" y="119"/>
                      </a:cubicBezTo>
                      <a:cubicBezTo>
                        <a:pt x="329" y="122"/>
                        <a:pt x="340" y="136"/>
                        <a:pt x="330" y="142"/>
                      </a:cubicBezTo>
                      <a:cubicBezTo>
                        <a:pt x="324" y="146"/>
                        <a:pt x="317" y="134"/>
                        <a:pt x="312" y="137"/>
                      </a:cubicBezTo>
                      <a:cubicBezTo>
                        <a:pt x="307" y="141"/>
                        <a:pt x="301" y="142"/>
                        <a:pt x="298" y="149"/>
                      </a:cubicBezTo>
                      <a:cubicBezTo>
                        <a:pt x="290" y="166"/>
                        <a:pt x="286" y="161"/>
                        <a:pt x="284" y="166"/>
                      </a:cubicBezTo>
                      <a:cubicBezTo>
                        <a:pt x="282" y="171"/>
                        <a:pt x="295" y="173"/>
                        <a:pt x="292" y="181"/>
                      </a:cubicBezTo>
                      <a:cubicBezTo>
                        <a:pt x="289" y="189"/>
                        <a:pt x="283" y="184"/>
                        <a:pt x="277" y="195"/>
                      </a:cubicBezTo>
                      <a:cubicBezTo>
                        <a:pt x="271" y="207"/>
                        <a:pt x="263" y="202"/>
                        <a:pt x="267" y="210"/>
                      </a:cubicBezTo>
                      <a:cubicBezTo>
                        <a:pt x="274" y="222"/>
                        <a:pt x="241" y="218"/>
                        <a:pt x="244" y="223"/>
                      </a:cubicBezTo>
                      <a:cubicBezTo>
                        <a:pt x="252" y="240"/>
                        <a:pt x="243" y="237"/>
                        <a:pt x="245" y="249"/>
                      </a:cubicBezTo>
                      <a:cubicBezTo>
                        <a:pt x="247" y="260"/>
                        <a:pt x="242" y="253"/>
                        <a:pt x="240" y="262"/>
                      </a:cubicBezTo>
                      <a:cubicBezTo>
                        <a:pt x="240" y="268"/>
                        <a:pt x="220" y="284"/>
                        <a:pt x="226" y="288"/>
                      </a:cubicBezTo>
                      <a:cubicBezTo>
                        <a:pt x="231" y="292"/>
                        <a:pt x="240" y="289"/>
                        <a:pt x="237" y="300"/>
                      </a:cubicBezTo>
                      <a:cubicBezTo>
                        <a:pt x="231" y="318"/>
                        <a:pt x="219" y="302"/>
                        <a:pt x="211" y="307"/>
                      </a:cubicBezTo>
                      <a:cubicBezTo>
                        <a:pt x="202" y="311"/>
                        <a:pt x="183" y="323"/>
                        <a:pt x="187" y="329"/>
                      </a:cubicBezTo>
                      <a:cubicBezTo>
                        <a:pt x="191" y="335"/>
                        <a:pt x="175" y="337"/>
                        <a:pt x="185" y="347"/>
                      </a:cubicBezTo>
                      <a:cubicBezTo>
                        <a:pt x="191" y="353"/>
                        <a:pt x="181" y="354"/>
                        <a:pt x="185" y="360"/>
                      </a:cubicBezTo>
                      <a:cubicBezTo>
                        <a:pt x="189" y="366"/>
                        <a:pt x="179" y="363"/>
                        <a:pt x="188" y="375"/>
                      </a:cubicBezTo>
                      <a:cubicBezTo>
                        <a:pt x="197" y="387"/>
                        <a:pt x="175" y="400"/>
                        <a:pt x="195" y="410"/>
                      </a:cubicBezTo>
                      <a:cubicBezTo>
                        <a:pt x="208" y="417"/>
                        <a:pt x="205" y="419"/>
                        <a:pt x="201" y="427"/>
                      </a:cubicBezTo>
                      <a:cubicBezTo>
                        <a:pt x="198" y="433"/>
                        <a:pt x="192" y="428"/>
                        <a:pt x="189" y="432"/>
                      </a:cubicBezTo>
                      <a:cubicBezTo>
                        <a:pt x="187" y="437"/>
                        <a:pt x="202" y="452"/>
                        <a:pt x="196" y="458"/>
                      </a:cubicBezTo>
                      <a:cubicBezTo>
                        <a:pt x="190" y="464"/>
                        <a:pt x="199" y="465"/>
                        <a:pt x="192" y="473"/>
                      </a:cubicBezTo>
                      <a:cubicBezTo>
                        <a:pt x="184" y="481"/>
                        <a:pt x="177" y="473"/>
                        <a:pt x="179" y="480"/>
                      </a:cubicBezTo>
                      <a:cubicBezTo>
                        <a:pt x="182" y="488"/>
                        <a:pt x="171" y="485"/>
                        <a:pt x="175" y="495"/>
                      </a:cubicBezTo>
                      <a:cubicBezTo>
                        <a:pt x="182" y="510"/>
                        <a:pt x="172" y="521"/>
                        <a:pt x="170" y="515"/>
                      </a:cubicBezTo>
                      <a:cubicBezTo>
                        <a:pt x="168" y="510"/>
                        <a:pt x="167" y="507"/>
                        <a:pt x="165" y="508"/>
                      </a:cubicBezTo>
                      <a:cubicBezTo>
                        <a:pt x="156" y="507"/>
                        <a:pt x="161" y="505"/>
                        <a:pt x="156" y="505"/>
                      </a:cubicBezTo>
                      <a:cubicBezTo>
                        <a:pt x="149" y="505"/>
                        <a:pt x="154" y="501"/>
                        <a:pt x="150" y="497"/>
                      </a:cubicBezTo>
                      <a:cubicBezTo>
                        <a:pt x="146" y="493"/>
                        <a:pt x="151" y="495"/>
                        <a:pt x="150" y="490"/>
                      </a:cubicBezTo>
                      <a:cubicBezTo>
                        <a:pt x="149" y="484"/>
                        <a:pt x="150" y="495"/>
                        <a:pt x="145" y="490"/>
                      </a:cubicBezTo>
                      <a:cubicBezTo>
                        <a:pt x="140" y="486"/>
                        <a:pt x="141" y="492"/>
                        <a:pt x="144" y="496"/>
                      </a:cubicBezTo>
                      <a:cubicBezTo>
                        <a:pt x="151" y="504"/>
                        <a:pt x="141" y="499"/>
                        <a:pt x="142" y="507"/>
                      </a:cubicBezTo>
                      <a:cubicBezTo>
                        <a:pt x="142" y="515"/>
                        <a:pt x="136" y="510"/>
                        <a:pt x="133" y="513"/>
                      </a:cubicBezTo>
                      <a:cubicBezTo>
                        <a:pt x="129" y="516"/>
                        <a:pt x="125" y="504"/>
                        <a:pt x="126" y="512"/>
                      </a:cubicBezTo>
                      <a:cubicBezTo>
                        <a:pt x="126" y="519"/>
                        <a:pt x="112" y="514"/>
                        <a:pt x="119" y="519"/>
                      </a:cubicBezTo>
                      <a:cubicBezTo>
                        <a:pt x="125" y="524"/>
                        <a:pt x="113" y="520"/>
                        <a:pt x="114" y="525"/>
                      </a:cubicBezTo>
                      <a:cubicBezTo>
                        <a:pt x="115" y="530"/>
                        <a:pt x="109" y="524"/>
                        <a:pt x="106" y="532"/>
                      </a:cubicBezTo>
                      <a:cubicBezTo>
                        <a:pt x="102" y="540"/>
                        <a:pt x="93" y="542"/>
                        <a:pt x="91" y="545"/>
                      </a:cubicBezTo>
                      <a:cubicBezTo>
                        <a:pt x="85" y="551"/>
                        <a:pt x="70" y="548"/>
                        <a:pt x="63" y="551"/>
                      </a:cubicBezTo>
                      <a:cubicBezTo>
                        <a:pt x="57" y="553"/>
                        <a:pt x="63" y="551"/>
                        <a:pt x="57" y="548"/>
                      </a:cubicBezTo>
                      <a:cubicBezTo>
                        <a:pt x="51" y="546"/>
                        <a:pt x="54" y="552"/>
                        <a:pt x="50" y="549"/>
                      </a:cubicBezTo>
                      <a:cubicBezTo>
                        <a:pt x="46" y="545"/>
                        <a:pt x="54" y="543"/>
                        <a:pt x="49" y="542"/>
                      </a:cubicBezTo>
                      <a:cubicBezTo>
                        <a:pt x="44" y="541"/>
                        <a:pt x="37" y="538"/>
                        <a:pt x="35" y="534"/>
                      </a:cubicBezTo>
                      <a:cubicBezTo>
                        <a:pt x="34" y="530"/>
                        <a:pt x="30" y="536"/>
                        <a:pt x="24" y="527"/>
                      </a:cubicBezTo>
                      <a:cubicBezTo>
                        <a:pt x="22" y="524"/>
                        <a:pt x="21" y="524"/>
                        <a:pt x="22" y="517"/>
                      </a:cubicBezTo>
                      <a:cubicBezTo>
                        <a:pt x="25" y="504"/>
                        <a:pt x="24" y="518"/>
                        <a:pt x="31" y="514"/>
                      </a:cubicBezTo>
                      <a:cubicBezTo>
                        <a:pt x="39" y="511"/>
                        <a:pt x="28" y="510"/>
                        <a:pt x="33" y="507"/>
                      </a:cubicBezTo>
                      <a:cubicBezTo>
                        <a:pt x="39" y="504"/>
                        <a:pt x="29" y="504"/>
                        <a:pt x="34" y="501"/>
                      </a:cubicBezTo>
                      <a:cubicBezTo>
                        <a:pt x="39" y="498"/>
                        <a:pt x="33" y="492"/>
                        <a:pt x="30" y="498"/>
                      </a:cubicBezTo>
                      <a:cubicBezTo>
                        <a:pt x="28" y="504"/>
                        <a:pt x="26" y="496"/>
                        <a:pt x="23" y="500"/>
                      </a:cubicBezTo>
                      <a:cubicBezTo>
                        <a:pt x="21" y="504"/>
                        <a:pt x="10" y="495"/>
                        <a:pt x="18" y="487"/>
                      </a:cubicBezTo>
                      <a:cubicBezTo>
                        <a:pt x="26" y="479"/>
                        <a:pt x="24" y="489"/>
                        <a:pt x="30" y="484"/>
                      </a:cubicBezTo>
                      <a:cubicBezTo>
                        <a:pt x="35" y="480"/>
                        <a:pt x="21" y="479"/>
                        <a:pt x="29" y="476"/>
                      </a:cubicBezTo>
                      <a:cubicBezTo>
                        <a:pt x="34" y="475"/>
                        <a:pt x="42" y="461"/>
                        <a:pt x="36" y="462"/>
                      </a:cubicBezTo>
                      <a:cubicBezTo>
                        <a:pt x="30" y="463"/>
                        <a:pt x="34" y="471"/>
                        <a:pt x="30" y="472"/>
                      </a:cubicBezTo>
                      <a:cubicBezTo>
                        <a:pt x="26" y="474"/>
                        <a:pt x="30" y="462"/>
                        <a:pt x="27" y="466"/>
                      </a:cubicBezTo>
                      <a:cubicBezTo>
                        <a:pt x="24" y="470"/>
                        <a:pt x="26" y="461"/>
                        <a:pt x="22" y="464"/>
                      </a:cubicBezTo>
                      <a:cubicBezTo>
                        <a:pt x="18" y="468"/>
                        <a:pt x="18" y="464"/>
                        <a:pt x="12" y="459"/>
                      </a:cubicBezTo>
                      <a:cubicBezTo>
                        <a:pt x="10" y="458"/>
                        <a:pt x="18" y="460"/>
                        <a:pt x="19" y="451"/>
                      </a:cubicBezTo>
                      <a:cubicBezTo>
                        <a:pt x="21" y="443"/>
                        <a:pt x="14" y="452"/>
                        <a:pt x="11" y="445"/>
                      </a:cubicBezTo>
                      <a:cubicBezTo>
                        <a:pt x="8" y="437"/>
                        <a:pt x="19" y="449"/>
                        <a:pt x="19" y="442"/>
                      </a:cubicBezTo>
                      <a:cubicBezTo>
                        <a:pt x="18" y="436"/>
                        <a:pt x="11" y="443"/>
                        <a:pt x="11" y="436"/>
                      </a:cubicBezTo>
                      <a:cubicBezTo>
                        <a:pt x="11" y="428"/>
                        <a:pt x="10" y="430"/>
                        <a:pt x="17" y="432"/>
                      </a:cubicBezTo>
                      <a:cubicBezTo>
                        <a:pt x="25" y="434"/>
                        <a:pt x="35" y="424"/>
                        <a:pt x="42" y="429"/>
                      </a:cubicBezTo>
                      <a:cubicBezTo>
                        <a:pt x="49" y="434"/>
                        <a:pt x="46" y="420"/>
                        <a:pt x="57" y="430"/>
                      </a:cubicBezTo>
                      <a:cubicBezTo>
                        <a:pt x="69" y="440"/>
                        <a:pt x="54" y="430"/>
                        <a:pt x="66" y="428"/>
                      </a:cubicBezTo>
                      <a:cubicBezTo>
                        <a:pt x="78" y="425"/>
                        <a:pt x="72" y="423"/>
                        <a:pt x="63" y="425"/>
                      </a:cubicBezTo>
                      <a:cubicBezTo>
                        <a:pt x="53" y="427"/>
                        <a:pt x="50" y="416"/>
                        <a:pt x="47" y="424"/>
                      </a:cubicBezTo>
                      <a:cubicBezTo>
                        <a:pt x="44" y="432"/>
                        <a:pt x="35" y="421"/>
                        <a:pt x="25" y="426"/>
                      </a:cubicBezTo>
                      <a:cubicBezTo>
                        <a:pt x="15" y="432"/>
                        <a:pt x="8" y="424"/>
                        <a:pt x="12" y="421"/>
                      </a:cubicBezTo>
                      <a:cubicBezTo>
                        <a:pt x="16" y="418"/>
                        <a:pt x="2" y="417"/>
                        <a:pt x="13" y="414"/>
                      </a:cubicBezTo>
                      <a:cubicBezTo>
                        <a:pt x="24" y="410"/>
                        <a:pt x="0" y="409"/>
                        <a:pt x="14" y="400"/>
                      </a:cubicBezTo>
                      <a:cubicBezTo>
                        <a:pt x="28" y="391"/>
                        <a:pt x="31" y="404"/>
                        <a:pt x="35" y="401"/>
                      </a:cubicBezTo>
                      <a:cubicBezTo>
                        <a:pt x="39" y="398"/>
                        <a:pt x="54" y="404"/>
                        <a:pt x="41" y="398"/>
                      </a:cubicBezTo>
                      <a:cubicBezTo>
                        <a:pt x="29" y="393"/>
                        <a:pt x="16" y="398"/>
                        <a:pt x="10" y="393"/>
                      </a:cubicBezTo>
                      <a:cubicBezTo>
                        <a:pt x="5" y="388"/>
                        <a:pt x="19" y="394"/>
                        <a:pt x="15" y="389"/>
                      </a:cubicBezTo>
                      <a:cubicBezTo>
                        <a:pt x="10" y="384"/>
                        <a:pt x="12" y="385"/>
                        <a:pt x="24" y="387"/>
                      </a:cubicBezTo>
                      <a:cubicBezTo>
                        <a:pt x="35" y="389"/>
                        <a:pt x="22" y="382"/>
                        <a:pt x="31" y="384"/>
                      </a:cubicBezTo>
                      <a:cubicBezTo>
                        <a:pt x="40" y="386"/>
                        <a:pt x="27" y="383"/>
                        <a:pt x="42" y="377"/>
                      </a:cubicBezTo>
                      <a:cubicBezTo>
                        <a:pt x="58" y="371"/>
                        <a:pt x="61" y="382"/>
                        <a:pt x="58" y="376"/>
                      </a:cubicBezTo>
                      <a:cubicBezTo>
                        <a:pt x="55" y="369"/>
                        <a:pt x="32" y="373"/>
                        <a:pt x="48" y="367"/>
                      </a:cubicBezTo>
                      <a:cubicBezTo>
                        <a:pt x="65" y="362"/>
                        <a:pt x="76" y="374"/>
                        <a:pt x="71" y="368"/>
                      </a:cubicBezTo>
                      <a:cubicBezTo>
                        <a:pt x="65" y="361"/>
                        <a:pt x="81" y="359"/>
                        <a:pt x="68" y="361"/>
                      </a:cubicBezTo>
                      <a:cubicBezTo>
                        <a:pt x="56" y="362"/>
                        <a:pt x="58" y="354"/>
                        <a:pt x="59" y="353"/>
                      </a:cubicBezTo>
                      <a:cubicBezTo>
                        <a:pt x="62" y="351"/>
                        <a:pt x="70" y="355"/>
                        <a:pt x="81" y="353"/>
                      </a:cubicBezTo>
                      <a:cubicBezTo>
                        <a:pt x="91" y="351"/>
                        <a:pt x="72" y="345"/>
                        <a:pt x="86" y="349"/>
                      </a:cubicBezTo>
                      <a:cubicBezTo>
                        <a:pt x="99" y="352"/>
                        <a:pt x="79" y="346"/>
                        <a:pt x="94" y="345"/>
                      </a:cubicBezTo>
                      <a:cubicBezTo>
                        <a:pt x="108" y="344"/>
                        <a:pt x="88" y="339"/>
                        <a:pt x="95" y="337"/>
                      </a:cubicBezTo>
                      <a:cubicBezTo>
                        <a:pt x="103" y="335"/>
                        <a:pt x="107" y="330"/>
                        <a:pt x="112" y="333"/>
                      </a:cubicBezTo>
                      <a:cubicBezTo>
                        <a:pt x="116" y="336"/>
                        <a:pt x="110" y="329"/>
                        <a:pt x="118" y="328"/>
                      </a:cubicBezTo>
                      <a:cubicBezTo>
                        <a:pt x="125" y="328"/>
                        <a:pt x="125" y="321"/>
                        <a:pt x="129" y="329"/>
                      </a:cubicBezTo>
                      <a:cubicBezTo>
                        <a:pt x="134" y="337"/>
                        <a:pt x="129" y="340"/>
                        <a:pt x="134" y="336"/>
                      </a:cubicBezTo>
                      <a:cubicBezTo>
                        <a:pt x="141" y="330"/>
                        <a:pt x="150" y="336"/>
                        <a:pt x="155" y="334"/>
                      </a:cubicBezTo>
                      <a:cubicBezTo>
                        <a:pt x="159" y="331"/>
                        <a:pt x="150" y="332"/>
                        <a:pt x="153" y="329"/>
                      </a:cubicBezTo>
                      <a:cubicBezTo>
                        <a:pt x="156" y="327"/>
                        <a:pt x="145" y="330"/>
                        <a:pt x="155" y="325"/>
                      </a:cubicBezTo>
                      <a:cubicBezTo>
                        <a:pt x="164" y="320"/>
                        <a:pt x="175" y="318"/>
                        <a:pt x="167" y="317"/>
                      </a:cubicBezTo>
                      <a:cubicBezTo>
                        <a:pt x="153" y="314"/>
                        <a:pt x="178" y="310"/>
                        <a:pt x="168" y="309"/>
                      </a:cubicBezTo>
                      <a:cubicBezTo>
                        <a:pt x="160" y="308"/>
                        <a:pt x="167" y="308"/>
                        <a:pt x="156" y="313"/>
                      </a:cubicBezTo>
                      <a:cubicBezTo>
                        <a:pt x="148" y="317"/>
                        <a:pt x="169" y="311"/>
                        <a:pt x="156" y="320"/>
                      </a:cubicBezTo>
                      <a:cubicBezTo>
                        <a:pt x="144" y="330"/>
                        <a:pt x="132" y="333"/>
                        <a:pt x="132" y="328"/>
                      </a:cubicBezTo>
                      <a:cubicBezTo>
                        <a:pt x="132" y="324"/>
                        <a:pt x="129" y="327"/>
                        <a:pt x="129" y="323"/>
                      </a:cubicBezTo>
                      <a:cubicBezTo>
                        <a:pt x="129" y="319"/>
                        <a:pt x="120" y="328"/>
                        <a:pt x="122" y="321"/>
                      </a:cubicBezTo>
                      <a:cubicBezTo>
                        <a:pt x="125" y="314"/>
                        <a:pt x="133" y="317"/>
                        <a:pt x="137" y="304"/>
                      </a:cubicBezTo>
                      <a:cubicBezTo>
                        <a:pt x="139" y="296"/>
                        <a:pt x="147" y="302"/>
                        <a:pt x="146" y="295"/>
                      </a:cubicBezTo>
                      <a:cubicBezTo>
                        <a:pt x="145" y="292"/>
                        <a:pt x="147" y="290"/>
                        <a:pt x="154" y="289"/>
                      </a:cubicBezTo>
                      <a:cubicBezTo>
                        <a:pt x="159" y="289"/>
                        <a:pt x="153" y="286"/>
                        <a:pt x="158" y="286"/>
                      </a:cubicBezTo>
                      <a:cubicBezTo>
                        <a:pt x="162" y="285"/>
                        <a:pt x="160" y="293"/>
                        <a:pt x="166" y="292"/>
                      </a:cubicBezTo>
                      <a:cubicBezTo>
                        <a:pt x="172" y="292"/>
                        <a:pt x="169" y="291"/>
                        <a:pt x="173" y="287"/>
                      </a:cubicBezTo>
                      <a:cubicBezTo>
                        <a:pt x="175" y="285"/>
                        <a:pt x="165" y="283"/>
                        <a:pt x="171" y="280"/>
                      </a:cubicBezTo>
                      <a:cubicBezTo>
                        <a:pt x="176" y="278"/>
                        <a:pt x="176" y="275"/>
                        <a:pt x="171" y="277"/>
                      </a:cubicBezTo>
                      <a:cubicBezTo>
                        <a:pt x="160" y="283"/>
                        <a:pt x="172" y="277"/>
                        <a:pt x="164" y="275"/>
                      </a:cubicBezTo>
                      <a:cubicBezTo>
                        <a:pt x="157" y="274"/>
                        <a:pt x="154" y="277"/>
                        <a:pt x="155" y="274"/>
                      </a:cubicBezTo>
                      <a:cubicBezTo>
                        <a:pt x="155" y="272"/>
                        <a:pt x="162" y="272"/>
                        <a:pt x="165" y="272"/>
                      </a:cubicBezTo>
                      <a:cubicBezTo>
                        <a:pt x="169" y="273"/>
                        <a:pt x="169" y="271"/>
                        <a:pt x="175" y="270"/>
                      </a:cubicBezTo>
                      <a:cubicBezTo>
                        <a:pt x="180" y="270"/>
                        <a:pt x="179" y="266"/>
                        <a:pt x="186" y="267"/>
                      </a:cubicBezTo>
                      <a:cubicBezTo>
                        <a:pt x="193" y="267"/>
                        <a:pt x="195" y="260"/>
                        <a:pt x="191" y="258"/>
                      </a:cubicBezTo>
                      <a:cubicBezTo>
                        <a:pt x="188" y="256"/>
                        <a:pt x="198" y="254"/>
                        <a:pt x="197" y="249"/>
                      </a:cubicBezTo>
                      <a:cubicBezTo>
                        <a:pt x="196" y="243"/>
                        <a:pt x="193" y="250"/>
                        <a:pt x="191" y="243"/>
                      </a:cubicBezTo>
                      <a:cubicBezTo>
                        <a:pt x="190" y="235"/>
                        <a:pt x="196" y="243"/>
                        <a:pt x="199" y="235"/>
                      </a:cubicBezTo>
                      <a:cubicBezTo>
                        <a:pt x="201" y="227"/>
                        <a:pt x="207" y="230"/>
                        <a:pt x="207" y="226"/>
                      </a:cubicBezTo>
                      <a:cubicBezTo>
                        <a:pt x="208" y="222"/>
                        <a:pt x="193" y="226"/>
                        <a:pt x="202" y="222"/>
                      </a:cubicBezTo>
                      <a:cubicBezTo>
                        <a:pt x="210" y="219"/>
                        <a:pt x="214" y="220"/>
                        <a:pt x="223" y="218"/>
                      </a:cubicBezTo>
                      <a:cubicBezTo>
                        <a:pt x="232" y="216"/>
                        <a:pt x="242" y="211"/>
                        <a:pt x="234" y="213"/>
                      </a:cubicBezTo>
                      <a:cubicBezTo>
                        <a:pt x="226" y="215"/>
                        <a:pt x="210" y="219"/>
                        <a:pt x="208" y="218"/>
                      </a:cubicBezTo>
                      <a:cubicBezTo>
                        <a:pt x="206" y="217"/>
                        <a:pt x="221" y="214"/>
                        <a:pt x="212" y="214"/>
                      </a:cubicBezTo>
                      <a:cubicBezTo>
                        <a:pt x="203" y="214"/>
                        <a:pt x="213" y="209"/>
                        <a:pt x="209" y="206"/>
                      </a:cubicBezTo>
                      <a:cubicBezTo>
                        <a:pt x="205" y="204"/>
                        <a:pt x="209" y="203"/>
                        <a:pt x="212" y="204"/>
                      </a:cubicBezTo>
                      <a:cubicBezTo>
                        <a:pt x="215" y="206"/>
                        <a:pt x="211" y="204"/>
                        <a:pt x="215" y="201"/>
                      </a:cubicBezTo>
                      <a:cubicBezTo>
                        <a:pt x="219" y="199"/>
                        <a:pt x="208" y="201"/>
                        <a:pt x="214" y="197"/>
                      </a:cubicBezTo>
                      <a:cubicBezTo>
                        <a:pt x="220" y="193"/>
                        <a:pt x="217" y="197"/>
                        <a:pt x="223" y="193"/>
                      </a:cubicBezTo>
                      <a:cubicBezTo>
                        <a:pt x="229" y="189"/>
                        <a:pt x="214" y="186"/>
                        <a:pt x="225" y="186"/>
                      </a:cubicBezTo>
                      <a:cubicBezTo>
                        <a:pt x="239" y="185"/>
                        <a:pt x="230" y="179"/>
                        <a:pt x="235" y="179"/>
                      </a:cubicBezTo>
                      <a:cubicBezTo>
                        <a:pt x="240" y="178"/>
                        <a:pt x="236" y="176"/>
                        <a:pt x="242" y="177"/>
                      </a:cubicBezTo>
                      <a:cubicBezTo>
                        <a:pt x="248" y="177"/>
                        <a:pt x="249" y="174"/>
                        <a:pt x="258" y="174"/>
                      </a:cubicBezTo>
                      <a:cubicBezTo>
                        <a:pt x="267" y="175"/>
                        <a:pt x="271" y="184"/>
                        <a:pt x="269" y="178"/>
                      </a:cubicBezTo>
                      <a:cubicBezTo>
                        <a:pt x="267" y="172"/>
                        <a:pt x="281" y="176"/>
                        <a:pt x="262" y="173"/>
                      </a:cubicBezTo>
                      <a:cubicBezTo>
                        <a:pt x="251" y="170"/>
                        <a:pt x="249" y="174"/>
                        <a:pt x="245" y="173"/>
                      </a:cubicBezTo>
                      <a:cubicBezTo>
                        <a:pt x="242" y="173"/>
                        <a:pt x="242" y="171"/>
                        <a:pt x="246" y="167"/>
                      </a:cubicBezTo>
                      <a:cubicBezTo>
                        <a:pt x="251" y="164"/>
                        <a:pt x="252" y="170"/>
                        <a:pt x="254" y="167"/>
                      </a:cubicBezTo>
                      <a:cubicBezTo>
                        <a:pt x="257" y="165"/>
                        <a:pt x="242" y="162"/>
                        <a:pt x="256" y="160"/>
                      </a:cubicBezTo>
                      <a:cubicBezTo>
                        <a:pt x="268" y="158"/>
                        <a:pt x="256" y="158"/>
                        <a:pt x="265" y="154"/>
                      </a:cubicBezTo>
                      <a:cubicBezTo>
                        <a:pt x="273" y="151"/>
                        <a:pt x="283" y="154"/>
                        <a:pt x="273" y="151"/>
                      </a:cubicBezTo>
                      <a:cubicBezTo>
                        <a:pt x="263" y="147"/>
                        <a:pt x="262" y="158"/>
                        <a:pt x="253" y="157"/>
                      </a:cubicBezTo>
                      <a:cubicBezTo>
                        <a:pt x="244" y="155"/>
                        <a:pt x="258" y="154"/>
                        <a:pt x="252" y="151"/>
                      </a:cubicBezTo>
                      <a:cubicBezTo>
                        <a:pt x="245" y="147"/>
                        <a:pt x="273" y="143"/>
                        <a:pt x="278" y="143"/>
                      </a:cubicBezTo>
                      <a:cubicBezTo>
                        <a:pt x="282" y="143"/>
                        <a:pt x="282" y="140"/>
                        <a:pt x="274" y="139"/>
                      </a:cubicBezTo>
                      <a:cubicBezTo>
                        <a:pt x="267" y="138"/>
                        <a:pt x="267" y="143"/>
                        <a:pt x="265" y="140"/>
                      </a:cubicBezTo>
                      <a:cubicBezTo>
                        <a:pt x="264" y="137"/>
                        <a:pt x="273" y="133"/>
                        <a:pt x="274" y="135"/>
                      </a:cubicBezTo>
                      <a:cubicBezTo>
                        <a:pt x="276" y="137"/>
                        <a:pt x="277" y="138"/>
                        <a:pt x="279" y="133"/>
                      </a:cubicBezTo>
                      <a:cubicBezTo>
                        <a:pt x="282" y="128"/>
                        <a:pt x="285" y="131"/>
                        <a:pt x="284" y="137"/>
                      </a:cubicBezTo>
                      <a:cubicBezTo>
                        <a:pt x="283" y="142"/>
                        <a:pt x="288" y="149"/>
                        <a:pt x="288" y="143"/>
                      </a:cubicBezTo>
                      <a:cubicBezTo>
                        <a:pt x="288" y="137"/>
                        <a:pt x="297" y="133"/>
                        <a:pt x="290" y="132"/>
                      </a:cubicBezTo>
                      <a:cubicBezTo>
                        <a:pt x="282" y="132"/>
                        <a:pt x="291" y="131"/>
                        <a:pt x="286" y="130"/>
                      </a:cubicBezTo>
                      <a:cubicBezTo>
                        <a:pt x="280" y="128"/>
                        <a:pt x="286" y="125"/>
                        <a:pt x="295" y="124"/>
                      </a:cubicBezTo>
                      <a:cubicBezTo>
                        <a:pt x="303" y="123"/>
                        <a:pt x="299" y="127"/>
                        <a:pt x="308" y="126"/>
                      </a:cubicBezTo>
                      <a:cubicBezTo>
                        <a:pt x="316" y="125"/>
                        <a:pt x="325" y="115"/>
                        <a:pt x="317" y="119"/>
                      </a:cubicBezTo>
                      <a:cubicBezTo>
                        <a:pt x="309" y="122"/>
                        <a:pt x="306" y="123"/>
                        <a:pt x="307" y="120"/>
                      </a:cubicBezTo>
                      <a:cubicBezTo>
                        <a:pt x="308" y="117"/>
                        <a:pt x="289" y="127"/>
                        <a:pt x="295" y="118"/>
                      </a:cubicBezTo>
                      <a:cubicBezTo>
                        <a:pt x="301" y="108"/>
                        <a:pt x="305" y="113"/>
                        <a:pt x="311" y="110"/>
                      </a:cubicBezTo>
                      <a:cubicBezTo>
                        <a:pt x="316" y="108"/>
                        <a:pt x="311" y="106"/>
                        <a:pt x="321" y="103"/>
                      </a:cubicBezTo>
                      <a:cubicBezTo>
                        <a:pt x="331" y="101"/>
                        <a:pt x="315" y="103"/>
                        <a:pt x="320" y="97"/>
                      </a:cubicBezTo>
                      <a:cubicBezTo>
                        <a:pt x="325" y="90"/>
                        <a:pt x="337" y="93"/>
                        <a:pt x="333" y="87"/>
                      </a:cubicBezTo>
                      <a:cubicBezTo>
                        <a:pt x="329" y="81"/>
                        <a:pt x="337" y="83"/>
                        <a:pt x="335" y="77"/>
                      </a:cubicBezTo>
                      <a:cubicBezTo>
                        <a:pt x="333" y="72"/>
                        <a:pt x="340" y="77"/>
                        <a:pt x="343" y="80"/>
                      </a:cubicBezTo>
                      <a:cubicBezTo>
                        <a:pt x="348" y="87"/>
                        <a:pt x="351" y="84"/>
                        <a:pt x="348" y="80"/>
                      </a:cubicBezTo>
                      <a:cubicBezTo>
                        <a:pt x="344" y="77"/>
                        <a:pt x="338" y="76"/>
                        <a:pt x="347" y="74"/>
                      </a:cubicBezTo>
                      <a:cubicBezTo>
                        <a:pt x="355" y="72"/>
                        <a:pt x="349" y="79"/>
                        <a:pt x="360" y="82"/>
                      </a:cubicBezTo>
                      <a:cubicBezTo>
                        <a:pt x="371" y="85"/>
                        <a:pt x="354" y="84"/>
                        <a:pt x="369" y="89"/>
                      </a:cubicBezTo>
                      <a:cubicBezTo>
                        <a:pt x="368" y="75"/>
                        <a:pt x="354" y="80"/>
                        <a:pt x="356" y="75"/>
                      </a:cubicBezTo>
                      <a:cubicBezTo>
                        <a:pt x="358" y="69"/>
                        <a:pt x="346" y="73"/>
                        <a:pt x="362" y="64"/>
                      </a:cubicBezTo>
                      <a:cubicBezTo>
                        <a:pt x="365" y="62"/>
                        <a:pt x="378" y="57"/>
                        <a:pt x="372" y="67"/>
                      </a:cubicBezTo>
                      <a:cubicBezTo>
                        <a:pt x="370" y="72"/>
                        <a:pt x="372" y="73"/>
                        <a:pt x="376" y="70"/>
                      </a:cubicBezTo>
                      <a:cubicBezTo>
                        <a:pt x="379" y="67"/>
                        <a:pt x="373" y="69"/>
                        <a:pt x="378" y="63"/>
                      </a:cubicBezTo>
                      <a:cubicBezTo>
                        <a:pt x="382" y="56"/>
                        <a:pt x="382" y="54"/>
                        <a:pt x="385" y="57"/>
                      </a:cubicBezTo>
                      <a:cubicBezTo>
                        <a:pt x="387" y="60"/>
                        <a:pt x="389" y="50"/>
                        <a:pt x="390" y="57"/>
                      </a:cubicBezTo>
                      <a:cubicBezTo>
                        <a:pt x="390" y="64"/>
                        <a:pt x="390" y="73"/>
                        <a:pt x="381" y="84"/>
                      </a:cubicBezTo>
                      <a:cubicBezTo>
                        <a:pt x="397" y="73"/>
                        <a:pt x="392" y="64"/>
                        <a:pt x="396" y="63"/>
                      </a:cubicBezTo>
                      <a:cubicBezTo>
                        <a:pt x="399" y="62"/>
                        <a:pt x="409" y="52"/>
                        <a:pt x="408" y="56"/>
                      </a:cubicBezTo>
                      <a:cubicBezTo>
                        <a:pt x="406" y="61"/>
                        <a:pt x="414" y="58"/>
                        <a:pt x="411" y="55"/>
                      </a:cubicBezTo>
                      <a:cubicBezTo>
                        <a:pt x="409" y="53"/>
                        <a:pt x="413" y="49"/>
                        <a:pt x="421" y="56"/>
                      </a:cubicBezTo>
                      <a:cubicBezTo>
                        <a:pt x="430" y="64"/>
                        <a:pt x="436" y="67"/>
                        <a:pt x="432" y="62"/>
                      </a:cubicBezTo>
                      <a:cubicBezTo>
                        <a:pt x="427" y="57"/>
                        <a:pt x="426" y="57"/>
                        <a:pt x="429" y="54"/>
                      </a:cubicBezTo>
                      <a:cubicBezTo>
                        <a:pt x="432" y="52"/>
                        <a:pt x="426" y="53"/>
                        <a:pt x="425" y="51"/>
                      </a:cubicBezTo>
                      <a:cubicBezTo>
                        <a:pt x="424" y="48"/>
                        <a:pt x="417" y="50"/>
                        <a:pt x="417" y="47"/>
                      </a:cubicBezTo>
                      <a:cubicBezTo>
                        <a:pt x="417" y="45"/>
                        <a:pt x="406" y="45"/>
                        <a:pt x="415" y="41"/>
                      </a:cubicBezTo>
                      <a:cubicBezTo>
                        <a:pt x="424" y="36"/>
                        <a:pt x="427" y="53"/>
                        <a:pt x="427" y="44"/>
                      </a:cubicBezTo>
                      <a:cubicBezTo>
                        <a:pt x="427" y="34"/>
                        <a:pt x="432" y="42"/>
                        <a:pt x="435" y="41"/>
                      </a:cubicBezTo>
                      <a:cubicBezTo>
                        <a:pt x="438" y="39"/>
                        <a:pt x="436" y="42"/>
                        <a:pt x="441" y="42"/>
                      </a:cubicBezTo>
                      <a:cubicBezTo>
                        <a:pt x="445" y="42"/>
                        <a:pt x="458" y="43"/>
                        <a:pt x="455" y="48"/>
                      </a:cubicBezTo>
                      <a:cubicBezTo>
                        <a:pt x="452" y="54"/>
                        <a:pt x="463" y="54"/>
                        <a:pt x="466" y="54"/>
                      </a:cubicBezTo>
                      <a:cubicBezTo>
                        <a:pt x="470" y="53"/>
                        <a:pt x="455" y="50"/>
                        <a:pt x="461" y="48"/>
                      </a:cubicBezTo>
                      <a:cubicBezTo>
                        <a:pt x="467" y="46"/>
                        <a:pt x="455" y="45"/>
                        <a:pt x="465" y="41"/>
                      </a:cubicBezTo>
                      <a:cubicBezTo>
                        <a:pt x="474" y="37"/>
                        <a:pt x="462" y="39"/>
                        <a:pt x="478" y="31"/>
                      </a:cubicBezTo>
                      <a:cubicBezTo>
                        <a:pt x="495" y="23"/>
                        <a:pt x="482" y="20"/>
                        <a:pt x="492" y="23"/>
                      </a:cubicBezTo>
                      <a:cubicBezTo>
                        <a:pt x="502" y="27"/>
                        <a:pt x="501" y="23"/>
                        <a:pt x="492" y="20"/>
                      </a:cubicBezTo>
                      <a:cubicBezTo>
                        <a:pt x="483" y="17"/>
                        <a:pt x="485" y="12"/>
                        <a:pt x="491" y="16"/>
                      </a:cubicBezTo>
                      <a:cubicBezTo>
                        <a:pt x="497" y="20"/>
                        <a:pt x="496" y="15"/>
                        <a:pt x="494" y="12"/>
                      </a:cubicBezTo>
                      <a:cubicBezTo>
                        <a:pt x="491" y="10"/>
                        <a:pt x="495" y="7"/>
                        <a:pt x="498" y="10"/>
                      </a:cubicBezTo>
                      <a:cubicBezTo>
                        <a:pt x="501" y="13"/>
                        <a:pt x="502" y="9"/>
                        <a:pt x="507" y="11"/>
                      </a:cubicBezTo>
                      <a:cubicBezTo>
                        <a:pt x="511" y="14"/>
                        <a:pt x="511" y="23"/>
                        <a:pt x="512" y="13"/>
                      </a:cubicBezTo>
                      <a:cubicBezTo>
                        <a:pt x="514" y="4"/>
                        <a:pt x="513" y="14"/>
                        <a:pt x="522" y="14"/>
                      </a:cubicBezTo>
                      <a:cubicBezTo>
                        <a:pt x="531" y="13"/>
                        <a:pt x="526" y="15"/>
                        <a:pt x="515" y="24"/>
                      </a:cubicBezTo>
                      <a:cubicBezTo>
                        <a:pt x="504" y="34"/>
                        <a:pt x="516" y="30"/>
                        <a:pt x="508" y="36"/>
                      </a:cubicBezTo>
                      <a:cubicBezTo>
                        <a:pt x="505" y="39"/>
                        <a:pt x="511" y="38"/>
                        <a:pt x="505" y="44"/>
                      </a:cubicBezTo>
                      <a:cubicBezTo>
                        <a:pt x="500" y="49"/>
                        <a:pt x="502" y="51"/>
                        <a:pt x="505" y="49"/>
                      </a:cubicBezTo>
                      <a:cubicBezTo>
                        <a:pt x="507" y="46"/>
                        <a:pt x="508" y="52"/>
                        <a:pt x="514" y="45"/>
                      </a:cubicBezTo>
                      <a:cubicBezTo>
                        <a:pt x="520" y="38"/>
                        <a:pt x="511" y="40"/>
                        <a:pt x="520" y="32"/>
                      </a:cubicBezTo>
                      <a:cubicBezTo>
                        <a:pt x="528" y="25"/>
                        <a:pt x="541" y="9"/>
                        <a:pt x="545" y="11"/>
                      </a:cubicBezTo>
                      <a:cubicBezTo>
                        <a:pt x="549" y="13"/>
                        <a:pt x="543" y="22"/>
                        <a:pt x="544" y="24"/>
                      </a:cubicBezTo>
                      <a:cubicBezTo>
                        <a:pt x="546" y="27"/>
                        <a:pt x="536" y="41"/>
                        <a:pt x="545" y="36"/>
                      </a:cubicBezTo>
                      <a:cubicBezTo>
                        <a:pt x="553" y="30"/>
                        <a:pt x="555" y="34"/>
                        <a:pt x="553" y="29"/>
                      </a:cubicBezTo>
                      <a:cubicBezTo>
                        <a:pt x="551" y="25"/>
                        <a:pt x="557" y="26"/>
                        <a:pt x="556" y="23"/>
                      </a:cubicBezTo>
                      <a:cubicBezTo>
                        <a:pt x="556" y="20"/>
                        <a:pt x="563" y="20"/>
                        <a:pt x="561" y="17"/>
                      </a:cubicBezTo>
                      <a:cubicBezTo>
                        <a:pt x="561" y="18"/>
                        <a:pt x="570" y="14"/>
                        <a:pt x="562" y="14"/>
                      </a:cubicBezTo>
                      <a:cubicBezTo>
                        <a:pt x="554" y="14"/>
                        <a:pt x="558" y="5"/>
                        <a:pt x="564" y="8"/>
                      </a:cubicBezTo>
                      <a:cubicBezTo>
                        <a:pt x="569" y="11"/>
                        <a:pt x="565" y="0"/>
                        <a:pt x="572" y="5"/>
                      </a:cubicBezTo>
                      <a:cubicBezTo>
                        <a:pt x="578" y="10"/>
                        <a:pt x="584" y="2"/>
                        <a:pt x="584" y="7"/>
                      </a:cubicBezTo>
                      <a:cubicBezTo>
                        <a:pt x="584" y="13"/>
                        <a:pt x="591" y="5"/>
                        <a:pt x="592" y="10"/>
                      </a:cubicBezTo>
                      <a:cubicBezTo>
                        <a:pt x="593" y="15"/>
                        <a:pt x="581" y="16"/>
                        <a:pt x="580" y="19"/>
                      </a:cubicBezTo>
                      <a:cubicBezTo>
                        <a:pt x="580" y="21"/>
                        <a:pt x="579" y="22"/>
                        <a:pt x="584" y="21"/>
                      </a:cubicBezTo>
                      <a:cubicBezTo>
                        <a:pt x="589" y="20"/>
                        <a:pt x="586" y="25"/>
                        <a:pt x="579" y="28"/>
                      </a:cubicBezTo>
                      <a:cubicBezTo>
                        <a:pt x="573" y="32"/>
                        <a:pt x="576" y="33"/>
                        <a:pt x="582" y="32"/>
                      </a:cubicBezTo>
                      <a:cubicBezTo>
                        <a:pt x="588" y="30"/>
                        <a:pt x="592" y="38"/>
                        <a:pt x="590" y="30"/>
                      </a:cubicBezTo>
                      <a:cubicBezTo>
                        <a:pt x="588" y="23"/>
                        <a:pt x="593" y="11"/>
                        <a:pt x="606" y="15"/>
                      </a:cubicBezTo>
                      <a:cubicBezTo>
                        <a:pt x="618" y="18"/>
                        <a:pt x="606" y="25"/>
                        <a:pt x="616" y="21"/>
                      </a:cubicBezTo>
                      <a:cubicBezTo>
                        <a:pt x="626" y="18"/>
                        <a:pt x="619" y="25"/>
                        <a:pt x="626" y="22"/>
                      </a:cubicBezTo>
                      <a:cubicBezTo>
                        <a:pt x="634" y="19"/>
                        <a:pt x="632" y="28"/>
                        <a:pt x="639" y="28"/>
                      </a:cubicBezTo>
                      <a:cubicBezTo>
                        <a:pt x="646" y="29"/>
                        <a:pt x="641" y="35"/>
                        <a:pt x="649" y="34"/>
                      </a:cubicBezTo>
                      <a:cubicBezTo>
                        <a:pt x="657" y="33"/>
                        <a:pt x="656" y="44"/>
                        <a:pt x="647" y="42"/>
                      </a:cubicBezTo>
                      <a:close/>
                      <a:moveTo>
                        <a:pt x="478" y="19"/>
                      </a:moveTo>
                      <a:cubicBezTo>
                        <a:pt x="469" y="17"/>
                        <a:pt x="475" y="30"/>
                        <a:pt x="479" y="29"/>
                      </a:cubicBezTo>
                      <a:cubicBezTo>
                        <a:pt x="482" y="28"/>
                        <a:pt x="488" y="22"/>
                        <a:pt x="478" y="19"/>
                      </a:cubicBezTo>
                      <a:close/>
                      <a:moveTo>
                        <a:pt x="471" y="25"/>
                      </a:moveTo>
                      <a:cubicBezTo>
                        <a:pt x="465" y="22"/>
                        <a:pt x="471" y="26"/>
                        <a:pt x="463" y="28"/>
                      </a:cubicBezTo>
                      <a:cubicBezTo>
                        <a:pt x="454" y="30"/>
                        <a:pt x="452" y="34"/>
                        <a:pt x="459" y="37"/>
                      </a:cubicBezTo>
                      <a:cubicBezTo>
                        <a:pt x="462" y="39"/>
                        <a:pt x="465" y="40"/>
                        <a:pt x="467" y="37"/>
                      </a:cubicBezTo>
                      <a:cubicBezTo>
                        <a:pt x="469" y="33"/>
                        <a:pt x="477" y="28"/>
                        <a:pt x="471" y="25"/>
                      </a:cubicBezTo>
                      <a:close/>
                      <a:moveTo>
                        <a:pt x="443" y="37"/>
                      </a:moveTo>
                      <a:cubicBezTo>
                        <a:pt x="436" y="40"/>
                        <a:pt x="461" y="43"/>
                        <a:pt x="456" y="38"/>
                      </a:cubicBezTo>
                      <a:cubicBezTo>
                        <a:pt x="453" y="35"/>
                        <a:pt x="450" y="34"/>
                        <a:pt x="443" y="37"/>
                      </a:cubicBezTo>
                      <a:close/>
                      <a:moveTo>
                        <a:pt x="462" y="15"/>
                      </a:moveTo>
                      <a:cubicBezTo>
                        <a:pt x="455" y="17"/>
                        <a:pt x="463" y="19"/>
                        <a:pt x="458" y="20"/>
                      </a:cubicBezTo>
                      <a:cubicBezTo>
                        <a:pt x="453" y="21"/>
                        <a:pt x="453" y="16"/>
                        <a:pt x="451" y="22"/>
                      </a:cubicBezTo>
                      <a:cubicBezTo>
                        <a:pt x="448" y="27"/>
                        <a:pt x="451" y="19"/>
                        <a:pt x="444" y="21"/>
                      </a:cubicBezTo>
                      <a:cubicBezTo>
                        <a:pt x="438" y="24"/>
                        <a:pt x="429" y="25"/>
                        <a:pt x="435" y="27"/>
                      </a:cubicBezTo>
                      <a:cubicBezTo>
                        <a:pt x="442" y="29"/>
                        <a:pt x="431" y="31"/>
                        <a:pt x="441" y="30"/>
                      </a:cubicBezTo>
                      <a:cubicBezTo>
                        <a:pt x="444" y="30"/>
                        <a:pt x="446" y="26"/>
                        <a:pt x="450" y="28"/>
                      </a:cubicBezTo>
                      <a:cubicBezTo>
                        <a:pt x="454" y="30"/>
                        <a:pt x="455" y="28"/>
                        <a:pt x="464" y="21"/>
                      </a:cubicBezTo>
                      <a:cubicBezTo>
                        <a:pt x="473" y="15"/>
                        <a:pt x="468" y="14"/>
                        <a:pt x="462" y="15"/>
                      </a:cubicBezTo>
                      <a:close/>
                      <a:moveTo>
                        <a:pt x="395" y="43"/>
                      </a:moveTo>
                      <a:cubicBezTo>
                        <a:pt x="391" y="46"/>
                        <a:pt x="391" y="49"/>
                        <a:pt x="397" y="50"/>
                      </a:cubicBezTo>
                      <a:cubicBezTo>
                        <a:pt x="402" y="51"/>
                        <a:pt x="402" y="49"/>
                        <a:pt x="402" y="45"/>
                      </a:cubicBezTo>
                      <a:cubicBezTo>
                        <a:pt x="403" y="41"/>
                        <a:pt x="401" y="39"/>
                        <a:pt x="395" y="43"/>
                      </a:cubicBezTo>
                      <a:close/>
                      <a:moveTo>
                        <a:pt x="381" y="43"/>
                      </a:moveTo>
                      <a:cubicBezTo>
                        <a:pt x="376" y="42"/>
                        <a:pt x="373" y="37"/>
                        <a:pt x="372" y="41"/>
                      </a:cubicBezTo>
                      <a:cubicBezTo>
                        <a:pt x="372" y="44"/>
                        <a:pt x="377" y="50"/>
                        <a:pt x="385" y="47"/>
                      </a:cubicBezTo>
                      <a:cubicBezTo>
                        <a:pt x="388" y="46"/>
                        <a:pt x="385" y="44"/>
                        <a:pt x="381" y="43"/>
                      </a:cubicBezTo>
                      <a:close/>
                      <a:moveTo>
                        <a:pt x="485" y="9"/>
                      </a:moveTo>
                      <a:cubicBezTo>
                        <a:pt x="482" y="7"/>
                        <a:pt x="477" y="7"/>
                        <a:pt x="480" y="10"/>
                      </a:cubicBezTo>
                      <a:cubicBezTo>
                        <a:pt x="482" y="13"/>
                        <a:pt x="489" y="11"/>
                        <a:pt x="485" y="9"/>
                      </a:cubicBezTo>
                      <a:close/>
                      <a:moveTo>
                        <a:pt x="397" y="61"/>
                      </a:moveTo>
                      <a:cubicBezTo>
                        <a:pt x="399" y="60"/>
                        <a:pt x="402" y="57"/>
                        <a:pt x="400" y="55"/>
                      </a:cubicBezTo>
                      <a:cubicBezTo>
                        <a:pt x="398" y="54"/>
                        <a:pt x="394" y="62"/>
                        <a:pt x="397" y="61"/>
                      </a:cubicBezTo>
                      <a:close/>
                      <a:moveTo>
                        <a:pt x="402" y="51"/>
                      </a:moveTo>
                      <a:cubicBezTo>
                        <a:pt x="401" y="54"/>
                        <a:pt x="403" y="55"/>
                        <a:pt x="407" y="54"/>
                      </a:cubicBezTo>
                      <a:cubicBezTo>
                        <a:pt x="410" y="53"/>
                        <a:pt x="404" y="48"/>
                        <a:pt x="402" y="51"/>
                      </a:cubicBezTo>
                      <a:close/>
                      <a:moveTo>
                        <a:pt x="372" y="58"/>
                      </a:moveTo>
                      <a:cubicBezTo>
                        <a:pt x="370" y="61"/>
                        <a:pt x="380" y="56"/>
                        <a:pt x="380" y="54"/>
                      </a:cubicBezTo>
                      <a:cubicBezTo>
                        <a:pt x="380" y="51"/>
                        <a:pt x="374" y="54"/>
                        <a:pt x="372" y="58"/>
                      </a:cubicBezTo>
                      <a:close/>
                      <a:moveTo>
                        <a:pt x="372" y="50"/>
                      </a:moveTo>
                      <a:cubicBezTo>
                        <a:pt x="369" y="49"/>
                        <a:pt x="367" y="52"/>
                        <a:pt x="364" y="49"/>
                      </a:cubicBezTo>
                      <a:cubicBezTo>
                        <a:pt x="361" y="46"/>
                        <a:pt x="362" y="50"/>
                        <a:pt x="358" y="50"/>
                      </a:cubicBezTo>
                      <a:cubicBezTo>
                        <a:pt x="355" y="50"/>
                        <a:pt x="357" y="51"/>
                        <a:pt x="353" y="54"/>
                      </a:cubicBezTo>
                      <a:cubicBezTo>
                        <a:pt x="349" y="57"/>
                        <a:pt x="357" y="56"/>
                        <a:pt x="360" y="59"/>
                      </a:cubicBezTo>
                      <a:cubicBezTo>
                        <a:pt x="364" y="62"/>
                        <a:pt x="367" y="60"/>
                        <a:pt x="371" y="56"/>
                      </a:cubicBezTo>
                      <a:cubicBezTo>
                        <a:pt x="375" y="52"/>
                        <a:pt x="376" y="52"/>
                        <a:pt x="372" y="50"/>
                      </a:cubicBezTo>
                      <a:close/>
                      <a:moveTo>
                        <a:pt x="361" y="46"/>
                      </a:moveTo>
                      <a:cubicBezTo>
                        <a:pt x="363" y="46"/>
                        <a:pt x="366" y="42"/>
                        <a:pt x="364" y="41"/>
                      </a:cubicBezTo>
                      <a:cubicBezTo>
                        <a:pt x="362" y="40"/>
                        <a:pt x="356" y="46"/>
                        <a:pt x="361" y="46"/>
                      </a:cubicBezTo>
                      <a:close/>
                      <a:moveTo>
                        <a:pt x="352" y="47"/>
                      </a:moveTo>
                      <a:cubicBezTo>
                        <a:pt x="351" y="46"/>
                        <a:pt x="350" y="47"/>
                        <a:pt x="349" y="50"/>
                      </a:cubicBezTo>
                      <a:cubicBezTo>
                        <a:pt x="349" y="54"/>
                        <a:pt x="358" y="49"/>
                        <a:pt x="357" y="47"/>
                      </a:cubicBezTo>
                      <a:cubicBezTo>
                        <a:pt x="356" y="46"/>
                        <a:pt x="353" y="48"/>
                        <a:pt x="352" y="47"/>
                      </a:cubicBezTo>
                      <a:close/>
                      <a:moveTo>
                        <a:pt x="356" y="59"/>
                      </a:moveTo>
                      <a:cubicBezTo>
                        <a:pt x="348" y="55"/>
                        <a:pt x="352" y="61"/>
                        <a:pt x="349" y="60"/>
                      </a:cubicBezTo>
                      <a:cubicBezTo>
                        <a:pt x="345" y="60"/>
                        <a:pt x="346" y="63"/>
                        <a:pt x="344" y="62"/>
                      </a:cubicBezTo>
                      <a:cubicBezTo>
                        <a:pt x="342" y="61"/>
                        <a:pt x="340" y="61"/>
                        <a:pt x="339" y="66"/>
                      </a:cubicBezTo>
                      <a:cubicBezTo>
                        <a:pt x="339" y="71"/>
                        <a:pt x="334" y="67"/>
                        <a:pt x="333" y="69"/>
                      </a:cubicBezTo>
                      <a:cubicBezTo>
                        <a:pt x="332" y="72"/>
                        <a:pt x="334" y="72"/>
                        <a:pt x="344" y="72"/>
                      </a:cubicBezTo>
                      <a:cubicBezTo>
                        <a:pt x="346" y="72"/>
                        <a:pt x="352" y="73"/>
                        <a:pt x="352" y="70"/>
                      </a:cubicBezTo>
                      <a:cubicBezTo>
                        <a:pt x="352" y="67"/>
                        <a:pt x="364" y="63"/>
                        <a:pt x="356" y="59"/>
                      </a:cubicBezTo>
                      <a:close/>
                      <a:moveTo>
                        <a:pt x="329" y="71"/>
                      </a:moveTo>
                      <a:cubicBezTo>
                        <a:pt x="326" y="73"/>
                        <a:pt x="325" y="67"/>
                        <a:pt x="324" y="70"/>
                      </a:cubicBezTo>
                      <a:cubicBezTo>
                        <a:pt x="324" y="73"/>
                        <a:pt x="320" y="69"/>
                        <a:pt x="320" y="72"/>
                      </a:cubicBezTo>
                      <a:cubicBezTo>
                        <a:pt x="320" y="76"/>
                        <a:pt x="318" y="71"/>
                        <a:pt x="314" y="73"/>
                      </a:cubicBezTo>
                      <a:cubicBezTo>
                        <a:pt x="311" y="76"/>
                        <a:pt x="318" y="77"/>
                        <a:pt x="317" y="78"/>
                      </a:cubicBezTo>
                      <a:cubicBezTo>
                        <a:pt x="316" y="79"/>
                        <a:pt x="304" y="79"/>
                        <a:pt x="308" y="81"/>
                      </a:cubicBezTo>
                      <a:cubicBezTo>
                        <a:pt x="311" y="83"/>
                        <a:pt x="304" y="81"/>
                        <a:pt x="307" y="84"/>
                      </a:cubicBezTo>
                      <a:cubicBezTo>
                        <a:pt x="311" y="86"/>
                        <a:pt x="304" y="85"/>
                        <a:pt x="307" y="88"/>
                      </a:cubicBezTo>
                      <a:cubicBezTo>
                        <a:pt x="309" y="90"/>
                        <a:pt x="300" y="94"/>
                        <a:pt x="307" y="93"/>
                      </a:cubicBezTo>
                      <a:cubicBezTo>
                        <a:pt x="314" y="92"/>
                        <a:pt x="308" y="97"/>
                        <a:pt x="312" y="96"/>
                      </a:cubicBezTo>
                      <a:cubicBezTo>
                        <a:pt x="316" y="95"/>
                        <a:pt x="316" y="89"/>
                        <a:pt x="320" y="88"/>
                      </a:cubicBezTo>
                      <a:cubicBezTo>
                        <a:pt x="323" y="87"/>
                        <a:pt x="318" y="92"/>
                        <a:pt x="327" y="90"/>
                      </a:cubicBezTo>
                      <a:cubicBezTo>
                        <a:pt x="330" y="89"/>
                        <a:pt x="332" y="90"/>
                        <a:pt x="330" y="86"/>
                      </a:cubicBezTo>
                      <a:cubicBezTo>
                        <a:pt x="328" y="81"/>
                        <a:pt x="333" y="81"/>
                        <a:pt x="333" y="79"/>
                      </a:cubicBezTo>
                      <a:cubicBezTo>
                        <a:pt x="332" y="76"/>
                        <a:pt x="334" y="72"/>
                        <a:pt x="333" y="73"/>
                      </a:cubicBezTo>
                      <a:cubicBezTo>
                        <a:pt x="331" y="74"/>
                        <a:pt x="331" y="68"/>
                        <a:pt x="329" y="71"/>
                      </a:cubicBezTo>
                      <a:close/>
                      <a:moveTo>
                        <a:pt x="312" y="103"/>
                      </a:moveTo>
                      <a:cubicBezTo>
                        <a:pt x="314" y="104"/>
                        <a:pt x="319" y="101"/>
                        <a:pt x="316" y="100"/>
                      </a:cubicBezTo>
                      <a:cubicBezTo>
                        <a:pt x="314" y="98"/>
                        <a:pt x="309" y="100"/>
                        <a:pt x="312" y="103"/>
                      </a:cubicBezTo>
                      <a:close/>
                      <a:moveTo>
                        <a:pt x="303" y="106"/>
                      </a:moveTo>
                      <a:cubicBezTo>
                        <a:pt x="301" y="109"/>
                        <a:pt x="305" y="109"/>
                        <a:pt x="309" y="108"/>
                      </a:cubicBezTo>
                      <a:cubicBezTo>
                        <a:pt x="313" y="107"/>
                        <a:pt x="306" y="102"/>
                        <a:pt x="303" y="106"/>
                      </a:cubicBezTo>
                      <a:close/>
                      <a:moveTo>
                        <a:pt x="259" y="141"/>
                      </a:moveTo>
                      <a:cubicBezTo>
                        <a:pt x="256" y="140"/>
                        <a:pt x="254" y="145"/>
                        <a:pt x="258" y="144"/>
                      </a:cubicBezTo>
                      <a:cubicBezTo>
                        <a:pt x="263" y="143"/>
                        <a:pt x="262" y="142"/>
                        <a:pt x="259" y="141"/>
                      </a:cubicBezTo>
                      <a:close/>
                      <a:moveTo>
                        <a:pt x="256" y="122"/>
                      </a:moveTo>
                      <a:cubicBezTo>
                        <a:pt x="254" y="122"/>
                        <a:pt x="250" y="122"/>
                        <a:pt x="245" y="123"/>
                      </a:cubicBezTo>
                      <a:cubicBezTo>
                        <a:pt x="241" y="125"/>
                        <a:pt x="247" y="126"/>
                        <a:pt x="242" y="127"/>
                      </a:cubicBezTo>
                      <a:cubicBezTo>
                        <a:pt x="237" y="127"/>
                        <a:pt x="242" y="129"/>
                        <a:pt x="239" y="131"/>
                      </a:cubicBezTo>
                      <a:cubicBezTo>
                        <a:pt x="236" y="133"/>
                        <a:pt x="238" y="134"/>
                        <a:pt x="245" y="132"/>
                      </a:cubicBezTo>
                      <a:cubicBezTo>
                        <a:pt x="248" y="131"/>
                        <a:pt x="252" y="130"/>
                        <a:pt x="257" y="125"/>
                      </a:cubicBezTo>
                      <a:cubicBezTo>
                        <a:pt x="263" y="120"/>
                        <a:pt x="258" y="122"/>
                        <a:pt x="256" y="122"/>
                      </a:cubicBezTo>
                      <a:close/>
                      <a:moveTo>
                        <a:pt x="265" y="106"/>
                      </a:moveTo>
                      <a:cubicBezTo>
                        <a:pt x="268" y="105"/>
                        <a:pt x="262" y="95"/>
                        <a:pt x="259" y="97"/>
                      </a:cubicBezTo>
                      <a:cubicBezTo>
                        <a:pt x="255" y="99"/>
                        <a:pt x="263" y="105"/>
                        <a:pt x="258" y="104"/>
                      </a:cubicBezTo>
                      <a:cubicBezTo>
                        <a:pt x="253" y="102"/>
                        <a:pt x="255" y="107"/>
                        <a:pt x="252" y="107"/>
                      </a:cubicBezTo>
                      <a:cubicBezTo>
                        <a:pt x="249" y="107"/>
                        <a:pt x="249" y="103"/>
                        <a:pt x="248" y="105"/>
                      </a:cubicBezTo>
                      <a:cubicBezTo>
                        <a:pt x="247" y="107"/>
                        <a:pt x="244" y="105"/>
                        <a:pt x="244" y="107"/>
                      </a:cubicBezTo>
                      <a:cubicBezTo>
                        <a:pt x="243" y="110"/>
                        <a:pt x="239" y="111"/>
                        <a:pt x="243" y="113"/>
                      </a:cubicBezTo>
                      <a:cubicBezTo>
                        <a:pt x="248" y="116"/>
                        <a:pt x="246" y="112"/>
                        <a:pt x="256" y="110"/>
                      </a:cubicBezTo>
                      <a:cubicBezTo>
                        <a:pt x="267" y="108"/>
                        <a:pt x="248" y="115"/>
                        <a:pt x="253" y="115"/>
                      </a:cubicBezTo>
                      <a:cubicBezTo>
                        <a:pt x="257" y="115"/>
                        <a:pt x="261" y="114"/>
                        <a:pt x="265" y="113"/>
                      </a:cubicBezTo>
                      <a:cubicBezTo>
                        <a:pt x="269" y="111"/>
                        <a:pt x="263" y="107"/>
                        <a:pt x="265" y="106"/>
                      </a:cubicBezTo>
                      <a:close/>
                      <a:moveTo>
                        <a:pt x="281" y="85"/>
                      </a:moveTo>
                      <a:cubicBezTo>
                        <a:pt x="276" y="88"/>
                        <a:pt x="272" y="90"/>
                        <a:pt x="268" y="97"/>
                      </a:cubicBezTo>
                      <a:cubicBezTo>
                        <a:pt x="267" y="99"/>
                        <a:pt x="267" y="101"/>
                        <a:pt x="269" y="102"/>
                      </a:cubicBezTo>
                      <a:cubicBezTo>
                        <a:pt x="271" y="104"/>
                        <a:pt x="270" y="97"/>
                        <a:pt x="274" y="97"/>
                      </a:cubicBezTo>
                      <a:cubicBezTo>
                        <a:pt x="279" y="97"/>
                        <a:pt x="279" y="95"/>
                        <a:pt x="283" y="90"/>
                      </a:cubicBezTo>
                      <a:cubicBezTo>
                        <a:pt x="286" y="85"/>
                        <a:pt x="287" y="82"/>
                        <a:pt x="281" y="85"/>
                      </a:cubicBezTo>
                      <a:close/>
                      <a:moveTo>
                        <a:pt x="289" y="98"/>
                      </a:moveTo>
                      <a:cubicBezTo>
                        <a:pt x="287" y="99"/>
                        <a:pt x="294" y="102"/>
                        <a:pt x="297" y="101"/>
                      </a:cubicBezTo>
                      <a:cubicBezTo>
                        <a:pt x="299" y="99"/>
                        <a:pt x="291" y="96"/>
                        <a:pt x="289" y="98"/>
                      </a:cubicBezTo>
                      <a:close/>
                      <a:moveTo>
                        <a:pt x="290" y="102"/>
                      </a:moveTo>
                      <a:cubicBezTo>
                        <a:pt x="289" y="101"/>
                        <a:pt x="289" y="100"/>
                        <a:pt x="286" y="103"/>
                      </a:cubicBezTo>
                      <a:cubicBezTo>
                        <a:pt x="283" y="105"/>
                        <a:pt x="288" y="107"/>
                        <a:pt x="281" y="112"/>
                      </a:cubicBezTo>
                      <a:cubicBezTo>
                        <a:pt x="274" y="117"/>
                        <a:pt x="285" y="107"/>
                        <a:pt x="279" y="108"/>
                      </a:cubicBezTo>
                      <a:cubicBezTo>
                        <a:pt x="273" y="109"/>
                        <a:pt x="284" y="101"/>
                        <a:pt x="280" y="99"/>
                      </a:cubicBezTo>
                      <a:cubicBezTo>
                        <a:pt x="276" y="97"/>
                        <a:pt x="270" y="103"/>
                        <a:pt x="269" y="107"/>
                      </a:cubicBezTo>
                      <a:cubicBezTo>
                        <a:pt x="267" y="112"/>
                        <a:pt x="273" y="115"/>
                        <a:pt x="266" y="116"/>
                      </a:cubicBezTo>
                      <a:cubicBezTo>
                        <a:pt x="259" y="117"/>
                        <a:pt x="266" y="117"/>
                        <a:pt x="260" y="126"/>
                      </a:cubicBezTo>
                      <a:cubicBezTo>
                        <a:pt x="255" y="133"/>
                        <a:pt x="265" y="124"/>
                        <a:pt x="270" y="127"/>
                      </a:cubicBezTo>
                      <a:cubicBezTo>
                        <a:pt x="274" y="131"/>
                        <a:pt x="275" y="121"/>
                        <a:pt x="277" y="124"/>
                      </a:cubicBezTo>
                      <a:cubicBezTo>
                        <a:pt x="279" y="126"/>
                        <a:pt x="280" y="126"/>
                        <a:pt x="282" y="122"/>
                      </a:cubicBezTo>
                      <a:cubicBezTo>
                        <a:pt x="284" y="119"/>
                        <a:pt x="284" y="116"/>
                        <a:pt x="292" y="115"/>
                      </a:cubicBezTo>
                      <a:cubicBezTo>
                        <a:pt x="299" y="115"/>
                        <a:pt x="294" y="105"/>
                        <a:pt x="290" y="102"/>
                      </a:cubicBezTo>
                      <a:close/>
                      <a:moveTo>
                        <a:pt x="286" y="121"/>
                      </a:moveTo>
                      <a:cubicBezTo>
                        <a:pt x="284" y="125"/>
                        <a:pt x="291" y="122"/>
                        <a:pt x="293" y="120"/>
                      </a:cubicBezTo>
                      <a:cubicBezTo>
                        <a:pt x="294" y="117"/>
                        <a:pt x="287" y="117"/>
                        <a:pt x="286" y="121"/>
                      </a:cubicBezTo>
                      <a:close/>
                      <a:moveTo>
                        <a:pt x="367" y="45"/>
                      </a:moveTo>
                      <a:cubicBezTo>
                        <a:pt x="366" y="47"/>
                        <a:pt x="371" y="48"/>
                        <a:pt x="373" y="47"/>
                      </a:cubicBezTo>
                      <a:cubicBezTo>
                        <a:pt x="374" y="46"/>
                        <a:pt x="368" y="43"/>
                        <a:pt x="367" y="45"/>
                      </a:cubicBezTo>
                      <a:close/>
                      <a:moveTo>
                        <a:pt x="234" y="127"/>
                      </a:moveTo>
                      <a:cubicBezTo>
                        <a:pt x="233" y="129"/>
                        <a:pt x="238" y="131"/>
                        <a:pt x="238" y="129"/>
                      </a:cubicBezTo>
                      <a:cubicBezTo>
                        <a:pt x="239" y="127"/>
                        <a:pt x="235" y="125"/>
                        <a:pt x="234" y="127"/>
                      </a:cubicBezTo>
                      <a:close/>
                      <a:moveTo>
                        <a:pt x="220" y="133"/>
                      </a:moveTo>
                      <a:cubicBezTo>
                        <a:pt x="219" y="135"/>
                        <a:pt x="221" y="135"/>
                        <a:pt x="220" y="137"/>
                      </a:cubicBezTo>
                      <a:cubicBezTo>
                        <a:pt x="218" y="138"/>
                        <a:pt x="220" y="140"/>
                        <a:pt x="222" y="138"/>
                      </a:cubicBezTo>
                      <a:cubicBezTo>
                        <a:pt x="224" y="136"/>
                        <a:pt x="223" y="138"/>
                        <a:pt x="226" y="138"/>
                      </a:cubicBezTo>
                      <a:cubicBezTo>
                        <a:pt x="229" y="137"/>
                        <a:pt x="229" y="134"/>
                        <a:pt x="234" y="132"/>
                      </a:cubicBezTo>
                      <a:cubicBezTo>
                        <a:pt x="239" y="130"/>
                        <a:pt x="232" y="131"/>
                        <a:pt x="228" y="129"/>
                      </a:cubicBezTo>
                      <a:cubicBezTo>
                        <a:pt x="225" y="128"/>
                        <a:pt x="222" y="129"/>
                        <a:pt x="220" y="133"/>
                      </a:cubicBezTo>
                      <a:close/>
                      <a:moveTo>
                        <a:pt x="215" y="136"/>
                      </a:moveTo>
                      <a:cubicBezTo>
                        <a:pt x="216" y="140"/>
                        <a:pt x="211" y="135"/>
                        <a:pt x="213" y="141"/>
                      </a:cubicBezTo>
                      <a:cubicBezTo>
                        <a:pt x="213" y="143"/>
                        <a:pt x="214" y="142"/>
                        <a:pt x="218" y="138"/>
                      </a:cubicBezTo>
                      <a:cubicBezTo>
                        <a:pt x="221" y="135"/>
                        <a:pt x="215" y="133"/>
                        <a:pt x="215" y="136"/>
                      </a:cubicBezTo>
                      <a:close/>
                      <a:moveTo>
                        <a:pt x="205" y="144"/>
                      </a:moveTo>
                      <a:cubicBezTo>
                        <a:pt x="202" y="150"/>
                        <a:pt x="203" y="149"/>
                        <a:pt x="207" y="146"/>
                      </a:cubicBezTo>
                      <a:cubicBezTo>
                        <a:pt x="211" y="144"/>
                        <a:pt x="210" y="143"/>
                        <a:pt x="210" y="139"/>
                      </a:cubicBezTo>
                      <a:cubicBezTo>
                        <a:pt x="210" y="136"/>
                        <a:pt x="208" y="137"/>
                        <a:pt x="205" y="144"/>
                      </a:cubicBezTo>
                      <a:close/>
                      <a:moveTo>
                        <a:pt x="269" y="142"/>
                      </a:moveTo>
                      <a:cubicBezTo>
                        <a:pt x="269" y="144"/>
                        <a:pt x="278" y="142"/>
                        <a:pt x="276" y="141"/>
                      </a:cubicBezTo>
                      <a:cubicBezTo>
                        <a:pt x="274" y="141"/>
                        <a:pt x="269" y="140"/>
                        <a:pt x="269" y="142"/>
                      </a:cubicBezTo>
                      <a:close/>
                      <a:moveTo>
                        <a:pt x="195" y="219"/>
                      </a:moveTo>
                      <a:cubicBezTo>
                        <a:pt x="196" y="221"/>
                        <a:pt x="188" y="227"/>
                        <a:pt x="193" y="225"/>
                      </a:cubicBezTo>
                      <a:cubicBezTo>
                        <a:pt x="196" y="224"/>
                        <a:pt x="197" y="225"/>
                        <a:pt x="199" y="220"/>
                      </a:cubicBezTo>
                      <a:cubicBezTo>
                        <a:pt x="201" y="216"/>
                        <a:pt x="193" y="218"/>
                        <a:pt x="195" y="219"/>
                      </a:cubicBezTo>
                      <a:close/>
                      <a:moveTo>
                        <a:pt x="201" y="226"/>
                      </a:moveTo>
                      <a:cubicBezTo>
                        <a:pt x="197" y="225"/>
                        <a:pt x="196" y="225"/>
                        <a:pt x="194" y="229"/>
                      </a:cubicBezTo>
                      <a:cubicBezTo>
                        <a:pt x="193" y="232"/>
                        <a:pt x="196" y="232"/>
                        <a:pt x="199" y="229"/>
                      </a:cubicBezTo>
                      <a:cubicBezTo>
                        <a:pt x="203" y="226"/>
                        <a:pt x="205" y="226"/>
                        <a:pt x="201" y="226"/>
                      </a:cubicBezTo>
                      <a:close/>
                      <a:moveTo>
                        <a:pt x="189" y="249"/>
                      </a:moveTo>
                      <a:cubicBezTo>
                        <a:pt x="189" y="252"/>
                        <a:pt x="186" y="250"/>
                        <a:pt x="186" y="254"/>
                      </a:cubicBezTo>
                      <a:cubicBezTo>
                        <a:pt x="186" y="258"/>
                        <a:pt x="182" y="260"/>
                        <a:pt x="186" y="259"/>
                      </a:cubicBezTo>
                      <a:cubicBezTo>
                        <a:pt x="189" y="259"/>
                        <a:pt x="187" y="255"/>
                        <a:pt x="190" y="254"/>
                      </a:cubicBezTo>
                      <a:cubicBezTo>
                        <a:pt x="193" y="253"/>
                        <a:pt x="195" y="253"/>
                        <a:pt x="193" y="249"/>
                      </a:cubicBezTo>
                      <a:cubicBezTo>
                        <a:pt x="191" y="245"/>
                        <a:pt x="189" y="244"/>
                        <a:pt x="189" y="249"/>
                      </a:cubicBezTo>
                      <a:close/>
                      <a:moveTo>
                        <a:pt x="177" y="242"/>
                      </a:moveTo>
                      <a:cubicBezTo>
                        <a:pt x="178" y="245"/>
                        <a:pt x="184" y="241"/>
                        <a:pt x="183" y="239"/>
                      </a:cubicBezTo>
                      <a:cubicBezTo>
                        <a:pt x="182" y="237"/>
                        <a:pt x="176" y="239"/>
                        <a:pt x="177" y="242"/>
                      </a:cubicBezTo>
                      <a:close/>
                      <a:moveTo>
                        <a:pt x="186" y="261"/>
                      </a:moveTo>
                      <a:cubicBezTo>
                        <a:pt x="184" y="262"/>
                        <a:pt x="186" y="262"/>
                        <a:pt x="183" y="264"/>
                      </a:cubicBezTo>
                      <a:cubicBezTo>
                        <a:pt x="180" y="266"/>
                        <a:pt x="187" y="266"/>
                        <a:pt x="190" y="264"/>
                      </a:cubicBezTo>
                      <a:cubicBezTo>
                        <a:pt x="193" y="262"/>
                        <a:pt x="189" y="260"/>
                        <a:pt x="186" y="261"/>
                      </a:cubicBezTo>
                      <a:close/>
                      <a:moveTo>
                        <a:pt x="172" y="265"/>
                      </a:moveTo>
                      <a:cubicBezTo>
                        <a:pt x="171" y="267"/>
                        <a:pt x="175" y="267"/>
                        <a:pt x="178" y="265"/>
                      </a:cubicBezTo>
                      <a:cubicBezTo>
                        <a:pt x="182" y="263"/>
                        <a:pt x="175" y="262"/>
                        <a:pt x="172" y="265"/>
                      </a:cubicBezTo>
                      <a:close/>
                      <a:moveTo>
                        <a:pt x="167" y="287"/>
                      </a:moveTo>
                      <a:cubicBezTo>
                        <a:pt x="164" y="287"/>
                        <a:pt x="165" y="284"/>
                        <a:pt x="163" y="286"/>
                      </a:cubicBezTo>
                      <a:cubicBezTo>
                        <a:pt x="161" y="287"/>
                        <a:pt x="163" y="290"/>
                        <a:pt x="166" y="290"/>
                      </a:cubicBezTo>
                      <a:cubicBezTo>
                        <a:pt x="170" y="291"/>
                        <a:pt x="170" y="288"/>
                        <a:pt x="167" y="287"/>
                      </a:cubicBezTo>
                      <a:close/>
                      <a:moveTo>
                        <a:pt x="164" y="281"/>
                      </a:moveTo>
                      <a:cubicBezTo>
                        <a:pt x="162" y="281"/>
                        <a:pt x="165" y="285"/>
                        <a:pt x="167" y="285"/>
                      </a:cubicBezTo>
                      <a:cubicBezTo>
                        <a:pt x="169" y="284"/>
                        <a:pt x="167" y="282"/>
                        <a:pt x="164" y="281"/>
                      </a:cubicBezTo>
                      <a:close/>
                      <a:moveTo>
                        <a:pt x="158" y="282"/>
                      </a:moveTo>
                      <a:cubicBezTo>
                        <a:pt x="157" y="284"/>
                        <a:pt x="160" y="285"/>
                        <a:pt x="162" y="284"/>
                      </a:cubicBezTo>
                      <a:cubicBezTo>
                        <a:pt x="163" y="283"/>
                        <a:pt x="160" y="281"/>
                        <a:pt x="158" y="282"/>
                      </a:cubicBezTo>
                      <a:close/>
                      <a:moveTo>
                        <a:pt x="201" y="217"/>
                      </a:moveTo>
                      <a:cubicBezTo>
                        <a:pt x="203" y="219"/>
                        <a:pt x="206" y="215"/>
                        <a:pt x="205" y="214"/>
                      </a:cubicBezTo>
                      <a:cubicBezTo>
                        <a:pt x="203" y="213"/>
                        <a:pt x="199" y="215"/>
                        <a:pt x="201" y="217"/>
                      </a:cubicBezTo>
                      <a:close/>
                      <a:moveTo>
                        <a:pt x="79" y="335"/>
                      </a:moveTo>
                      <a:cubicBezTo>
                        <a:pt x="84" y="340"/>
                        <a:pt x="89" y="336"/>
                        <a:pt x="89" y="334"/>
                      </a:cubicBezTo>
                      <a:cubicBezTo>
                        <a:pt x="89" y="332"/>
                        <a:pt x="77" y="333"/>
                        <a:pt x="79" y="335"/>
                      </a:cubicBezTo>
                      <a:close/>
                      <a:moveTo>
                        <a:pt x="103" y="319"/>
                      </a:moveTo>
                      <a:cubicBezTo>
                        <a:pt x="102" y="321"/>
                        <a:pt x="91" y="321"/>
                        <a:pt x="92" y="324"/>
                      </a:cubicBezTo>
                      <a:cubicBezTo>
                        <a:pt x="94" y="324"/>
                        <a:pt x="98" y="324"/>
                        <a:pt x="103" y="323"/>
                      </a:cubicBezTo>
                      <a:cubicBezTo>
                        <a:pt x="108" y="322"/>
                        <a:pt x="104" y="316"/>
                        <a:pt x="103" y="319"/>
                      </a:cubicBezTo>
                      <a:close/>
                      <a:moveTo>
                        <a:pt x="109" y="325"/>
                      </a:moveTo>
                      <a:cubicBezTo>
                        <a:pt x="110" y="322"/>
                        <a:pt x="102" y="327"/>
                        <a:pt x="99" y="328"/>
                      </a:cubicBezTo>
                      <a:cubicBezTo>
                        <a:pt x="95" y="329"/>
                        <a:pt x="91" y="329"/>
                        <a:pt x="92" y="333"/>
                      </a:cubicBezTo>
                      <a:cubicBezTo>
                        <a:pt x="92" y="334"/>
                        <a:pt x="95" y="334"/>
                        <a:pt x="101" y="332"/>
                      </a:cubicBezTo>
                      <a:cubicBezTo>
                        <a:pt x="107" y="331"/>
                        <a:pt x="112" y="330"/>
                        <a:pt x="113" y="329"/>
                      </a:cubicBezTo>
                      <a:cubicBezTo>
                        <a:pt x="114" y="325"/>
                        <a:pt x="108" y="329"/>
                        <a:pt x="109" y="325"/>
                      </a:cubicBezTo>
                      <a:close/>
                      <a:moveTo>
                        <a:pt x="83" y="344"/>
                      </a:moveTo>
                      <a:cubicBezTo>
                        <a:pt x="84" y="347"/>
                        <a:pt x="89" y="346"/>
                        <a:pt x="88" y="343"/>
                      </a:cubicBezTo>
                      <a:cubicBezTo>
                        <a:pt x="87" y="340"/>
                        <a:pt x="82" y="342"/>
                        <a:pt x="83" y="344"/>
                      </a:cubicBezTo>
                      <a:close/>
                      <a:moveTo>
                        <a:pt x="74" y="348"/>
                      </a:moveTo>
                      <a:cubicBezTo>
                        <a:pt x="73" y="351"/>
                        <a:pt x="70" y="347"/>
                        <a:pt x="69" y="350"/>
                      </a:cubicBezTo>
                      <a:cubicBezTo>
                        <a:pt x="68" y="352"/>
                        <a:pt x="75" y="352"/>
                        <a:pt x="77" y="351"/>
                      </a:cubicBezTo>
                      <a:cubicBezTo>
                        <a:pt x="79" y="351"/>
                        <a:pt x="75" y="345"/>
                        <a:pt x="74" y="348"/>
                      </a:cubicBezTo>
                      <a:close/>
                      <a:moveTo>
                        <a:pt x="50" y="364"/>
                      </a:moveTo>
                      <a:cubicBezTo>
                        <a:pt x="51" y="366"/>
                        <a:pt x="59" y="365"/>
                        <a:pt x="57" y="363"/>
                      </a:cubicBezTo>
                      <a:cubicBezTo>
                        <a:pt x="56" y="360"/>
                        <a:pt x="49" y="362"/>
                        <a:pt x="50" y="364"/>
                      </a:cubicBezTo>
                      <a:close/>
                      <a:moveTo>
                        <a:pt x="34" y="375"/>
                      </a:moveTo>
                      <a:cubicBezTo>
                        <a:pt x="31" y="374"/>
                        <a:pt x="29" y="379"/>
                        <a:pt x="30" y="381"/>
                      </a:cubicBezTo>
                      <a:cubicBezTo>
                        <a:pt x="31" y="384"/>
                        <a:pt x="39" y="377"/>
                        <a:pt x="34" y="375"/>
                      </a:cubicBezTo>
                      <a:close/>
                      <a:moveTo>
                        <a:pt x="23" y="382"/>
                      </a:moveTo>
                      <a:cubicBezTo>
                        <a:pt x="22" y="385"/>
                        <a:pt x="29" y="383"/>
                        <a:pt x="28" y="381"/>
                      </a:cubicBezTo>
                      <a:cubicBezTo>
                        <a:pt x="27" y="379"/>
                        <a:pt x="23" y="379"/>
                        <a:pt x="23" y="382"/>
                      </a:cubicBezTo>
                      <a:close/>
                      <a:moveTo>
                        <a:pt x="12" y="397"/>
                      </a:moveTo>
                      <a:cubicBezTo>
                        <a:pt x="9" y="395"/>
                        <a:pt x="3" y="397"/>
                        <a:pt x="7" y="400"/>
                      </a:cubicBezTo>
                      <a:cubicBezTo>
                        <a:pt x="9" y="401"/>
                        <a:pt x="16" y="398"/>
                        <a:pt x="12" y="397"/>
                      </a:cubicBezTo>
                      <a:close/>
                      <a:moveTo>
                        <a:pt x="7" y="430"/>
                      </a:moveTo>
                      <a:cubicBezTo>
                        <a:pt x="9" y="431"/>
                        <a:pt x="9" y="426"/>
                        <a:pt x="8" y="426"/>
                      </a:cubicBezTo>
                      <a:cubicBezTo>
                        <a:pt x="6" y="426"/>
                        <a:pt x="4" y="429"/>
                        <a:pt x="7" y="430"/>
                      </a:cubicBezTo>
                      <a:close/>
                      <a:moveTo>
                        <a:pt x="18" y="474"/>
                      </a:moveTo>
                      <a:cubicBezTo>
                        <a:pt x="14" y="478"/>
                        <a:pt x="18" y="481"/>
                        <a:pt x="22" y="481"/>
                      </a:cubicBezTo>
                      <a:cubicBezTo>
                        <a:pt x="24" y="482"/>
                        <a:pt x="22" y="478"/>
                        <a:pt x="21" y="476"/>
                      </a:cubicBezTo>
                      <a:cubicBezTo>
                        <a:pt x="20" y="474"/>
                        <a:pt x="21" y="473"/>
                        <a:pt x="23" y="476"/>
                      </a:cubicBezTo>
                      <a:cubicBezTo>
                        <a:pt x="25" y="478"/>
                        <a:pt x="26" y="475"/>
                        <a:pt x="27" y="471"/>
                      </a:cubicBezTo>
                      <a:cubicBezTo>
                        <a:pt x="27" y="467"/>
                        <a:pt x="21" y="470"/>
                        <a:pt x="18" y="474"/>
                      </a:cubicBezTo>
                      <a:close/>
                      <a:moveTo>
                        <a:pt x="14" y="499"/>
                      </a:moveTo>
                      <a:cubicBezTo>
                        <a:pt x="14" y="503"/>
                        <a:pt x="12" y="507"/>
                        <a:pt x="15" y="507"/>
                      </a:cubicBezTo>
                      <a:cubicBezTo>
                        <a:pt x="15" y="506"/>
                        <a:pt x="15" y="506"/>
                        <a:pt x="15" y="506"/>
                      </a:cubicBezTo>
                      <a:cubicBezTo>
                        <a:pt x="20" y="506"/>
                        <a:pt x="13" y="493"/>
                        <a:pt x="14" y="499"/>
                      </a:cubicBezTo>
                      <a:close/>
                      <a:moveTo>
                        <a:pt x="15" y="479"/>
                      </a:moveTo>
                      <a:cubicBezTo>
                        <a:pt x="12" y="477"/>
                        <a:pt x="13" y="483"/>
                        <a:pt x="13" y="487"/>
                      </a:cubicBezTo>
                      <a:cubicBezTo>
                        <a:pt x="13" y="488"/>
                        <a:pt x="13" y="488"/>
                        <a:pt x="13" y="488"/>
                      </a:cubicBezTo>
                      <a:cubicBezTo>
                        <a:pt x="14" y="491"/>
                        <a:pt x="14" y="484"/>
                        <a:pt x="16" y="483"/>
                      </a:cubicBezTo>
                      <a:cubicBezTo>
                        <a:pt x="17" y="482"/>
                        <a:pt x="17" y="486"/>
                        <a:pt x="18" y="485"/>
                      </a:cubicBezTo>
                      <a:cubicBezTo>
                        <a:pt x="20" y="483"/>
                        <a:pt x="18" y="481"/>
                        <a:pt x="15" y="479"/>
                      </a:cubicBezTo>
                      <a:close/>
                      <a:moveTo>
                        <a:pt x="11" y="465"/>
                      </a:moveTo>
                      <a:cubicBezTo>
                        <a:pt x="14" y="466"/>
                        <a:pt x="11" y="459"/>
                        <a:pt x="10" y="456"/>
                      </a:cubicBezTo>
                      <a:cubicBezTo>
                        <a:pt x="9" y="453"/>
                        <a:pt x="8" y="464"/>
                        <a:pt x="11" y="465"/>
                      </a:cubicBezTo>
                      <a:close/>
                      <a:moveTo>
                        <a:pt x="9" y="451"/>
                      </a:moveTo>
                      <a:cubicBezTo>
                        <a:pt x="10" y="454"/>
                        <a:pt x="13" y="458"/>
                        <a:pt x="14" y="455"/>
                      </a:cubicBezTo>
                      <a:cubicBezTo>
                        <a:pt x="15" y="454"/>
                        <a:pt x="9" y="448"/>
                        <a:pt x="9" y="451"/>
                      </a:cubicBezTo>
                      <a:close/>
                      <a:moveTo>
                        <a:pt x="7" y="444"/>
                      </a:moveTo>
                      <a:cubicBezTo>
                        <a:pt x="4" y="442"/>
                        <a:pt x="7" y="446"/>
                        <a:pt x="10" y="448"/>
                      </a:cubicBezTo>
                      <a:cubicBezTo>
                        <a:pt x="10" y="448"/>
                        <a:pt x="10" y="448"/>
                        <a:pt x="10" y="448"/>
                      </a:cubicBezTo>
                      <a:cubicBezTo>
                        <a:pt x="12" y="450"/>
                        <a:pt x="11" y="445"/>
                        <a:pt x="7" y="444"/>
                      </a:cubicBezTo>
                      <a:close/>
                    </a:path>
                  </a:pathLst>
                </a:custGeom>
                <a:grpFill/>
                <a:ln w="6350" cap="rnd" cmpd="sng">
                  <a:noFill/>
                  <a:prstDash val="solid"/>
                  <a:round/>
                  <a:headEnd/>
                  <a:tailEnd/>
                </a:ln>
              </p:spPr>
              <p:txBody>
                <a:bodyPr/>
                <a:lstStyle/>
                <a:p>
                  <a:pPr>
                    <a:defRPr/>
                  </a:pPr>
                  <a:endParaRPr lang="en-GB" dirty="0"/>
                </a:p>
              </p:txBody>
            </p:sp>
            <p:sp>
              <p:nvSpPr>
                <p:cNvPr id="132" name="Freeform 71"/>
                <p:cNvSpPr>
                  <a:spLocks noEditPoints="1"/>
                </p:cNvSpPr>
                <p:nvPr/>
              </p:nvSpPr>
              <p:spPr bwMode="auto">
                <a:xfrm>
                  <a:off x="1118" y="1731"/>
                  <a:ext cx="611" cy="992"/>
                </a:xfrm>
                <a:custGeom>
                  <a:avLst/>
                  <a:gdLst/>
                  <a:ahLst/>
                  <a:cxnLst>
                    <a:cxn ang="0">
                      <a:pos x="234" y="355"/>
                    </a:cxn>
                    <a:cxn ang="0">
                      <a:pos x="240" y="374"/>
                    </a:cxn>
                    <a:cxn ang="0">
                      <a:pos x="181" y="384"/>
                    </a:cxn>
                    <a:cxn ang="0">
                      <a:pos x="127" y="391"/>
                    </a:cxn>
                    <a:cxn ang="0">
                      <a:pos x="83" y="414"/>
                    </a:cxn>
                    <a:cxn ang="0">
                      <a:pos x="96" y="385"/>
                    </a:cxn>
                    <a:cxn ang="0">
                      <a:pos x="148" y="355"/>
                    </a:cxn>
                    <a:cxn ang="0">
                      <a:pos x="105" y="355"/>
                    </a:cxn>
                    <a:cxn ang="0">
                      <a:pos x="102" y="333"/>
                    </a:cxn>
                    <a:cxn ang="0">
                      <a:pos x="95" y="309"/>
                    </a:cxn>
                    <a:cxn ang="0">
                      <a:pos x="133" y="292"/>
                    </a:cxn>
                    <a:cxn ang="0">
                      <a:pos x="140" y="266"/>
                    </a:cxn>
                    <a:cxn ang="0">
                      <a:pos x="131" y="231"/>
                    </a:cxn>
                    <a:cxn ang="0">
                      <a:pos x="100" y="239"/>
                    </a:cxn>
                    <a:cxn ang="0">
                      <a:pos x="94" y="205"/>
                    </a:cxn>
                    <a:cxn ang="0">
                      <a:pos x="78" y="189"/>
                    </a:cxn>
                    <a:cxn ang="0">
                      <a:pos x="71" y="197"/>
                    </a:cxn>
                    <a:cxn ang="0">
                      <a:pos x="75" y="168"/>
                    </a:cxn>
                    <a:cxn ang="0">
                      <a:pos x="61" y="160"/>
                    </a:cxn>
                    <a:cxn ang="0">
                      <a:pos x="67" y="136"/>
                    </a:cxn>
                    <a:cxn ang="0">
                      <a:pos x="79" y="105"/>
                    </a:cxn>
                    <a:cxn ang="0">
                      <a:pos x="104" y="91"/>
                    </a:cxn>
                    <a:cxn ang="0">
                      <a:pos x="111" y="119"/>
                    </a:cxn>
                    <a:cxn ang="0">
                      <a:pos x="165" y="129"/>
                    </a:cxn>
                    <a:cxn ang="0">
                      <a:pos x="145" y="182"/>
                    </a:cxn>
                    <a:cxn ang="0">
                      <a:pos x="167" y="204"/>
                    </a:cxn>
                    <a:cxn ang="0">
                      <a:pos x="211" y="274"/>
                    </a:cxn>
                    <a:cxn ang="0">
                      <a:pos x="214" y="308"/>
                    </a:cxn>
                    <a:cxn ang="0">
                      <a:pos x="66" y="240"/>
                    </a:cxn>
                    <a:cxn ang="0">
                      <a:pos x="32" y="227"/>
                    </a:cxn>
                    <a:cxn ang="0">
                      <a:pos x="41" y="254"/>
                    </a:cxn>
                    <a:cxn ang="0">
                      <a:pos x="73" y="255"/>
                    </a:cxn>
                    <a:cxn ang="0">
                      <a:pos x="71" y="240"/>
                    </a:cxn>
                    <a:cxn ang="0">
                      <a:pos x="98" y="290"/>
                    </a:cxn>
                    <a:cxn ang="0">
                      <a:pos x="84" y="212"/>
                    </a:cxn>
                    <a:cxn ang="0">
                      <a:pos x="174" y="390"/>
                    </a:cxn>
                    <a:cxn ang="0">
                      <a:pos x="43" y="106"/>
                    </a:cxn>
                    <a:cxn ang="0">
                      <a:pos x="36" y="122"/>
                    </a:cxn>
                    <a:cxn ang="0">
                      <a:pos x="53" y="110"/>
                    </a:cxn>
                    <a:cxn ang="0">
                      <a:pos x="34" y="125"/>
                    </a:cxn>
                    <a:cxn ang="0">
                      <a:pos x="31" y="137"/>
                    </a:cxn>
                    <a:cxn ang="0">
                      <a:pos x="62" y="141"/>
                    </a:cxn>
                    <a:cxn ang="0">
                      <a:pos x="48" y="134"/>
                    </a:cxn>
                    <a:cxn ang="0">
                      <a:pos x="62" y="145"/>
                    </a:cxn>
                    <a:cxn ang="0">
                      <a:pos x="64" y="170"/>
                    </a:cxn>
                    <a:cxn ang="0">
                      <a:pos x="54" y="180"/>
                    </a:cxn>
                    <a:cxn ang="0">
                      <a:pos x="50" y="202"/>
                    </a:cxn>
                    <a:cxn ang="0">
                      <a:pos x="60" y="194"/>
                    </a:cxn>
                    <a:cxn ang="0">
                      <a:pos x="62" y="197"/>
                    </a:cxn>
                    <a:cxn ang="0">
                      <a:pos x="141" y="75"/>
                    </a:cxn>
                    <a:cxn ang="0">
                      <a:pos x="138" y="77"/>
                    </a:cxn>
                    <a:cxn ang="0">
                      <a:pos x="138" y="84"/>
                    </a:cxn>
                    <a:cxn ang="0">
                      <a:pos x="148" y="61"/>
                    </a:cxn>
                    <a:cxn ang="0">
                      <a:pos x="144" y="69"/>
                    </a:cxn>
                    <a:cxn ang="0">
                      <a:pos x="182" y="17"/>
                    </a:cxn>
                    <a:cxn ang="0">
                      <a:pos x="178" y="20"/>
                    </a:cxn>
                    <a:cxn ang="0">
                      <a:pos x="179" y="40"/>
                    </a:cxn>
                    <a:cxn ang="0">
                      <a:pos x="182" y="17"/>
                    </a:cxn>
                    <a:cxn ang="0">
                      <a:pos x="185" y="9"/>
                    </a:cxn>
                    <a:cxn ang="0">
                      <a:pos x="189" y="0"/>
                    </a:cxn>
                  </a:cxnLst>
                  <a:rect l="0" t="0" r="r" b="b"/>
                  <a:pathLst>
                    <a:path w="256" h="416">
                      <a:moveTo>
                        <a:pt x="255" y="321"/>
                      </a:moveTo>
                      <a:cubicBezTo>
                        <a:pt x="256" y="342"/>
                        <a:pt x="238" y="341"/>
                        <a:pt x="243" y="345"/>
                      </a:cubicBezTo>
                      <a:cubicBezTo>
                        <a:pt x="248" y="350"/>
                        <a:pt x="237" y="345"/>
                        <a:pt x="233" y="349"/>
                      </a:cubicBezTo>
                      <a:cubicBezTo>
                        <a:pt x="229" y="353"/>
                        <a:pt x="237" y="348"/>
                        <a:pt x="234" y="355"/>
                      </a:cubicBezTo>
                      <a:cubicBezTo>
                        <a:pt x="232" y="359"/>
                        <a:pt x="220" y="357"/>
                        <a:pt x="225" y="360"/>
                      </a:cubicBezTo>
                      <a:cubicBezTo>
                        <a:pt x="231" y="362"/>
                        <a:pt x="223" y="361"/>
                        <a:pt x="231" y="364"/>
                      </a:cubicBezTo>
                      <a:cubicBezTo>
                        <a:pt x="235" y="366"/>
                        <a:pt x="248" y="360"/>
                        <a:pt x="246" y="363"/>
                      </a:cubicBezTo>
                      <a:cubicBezTo>
                        <a:pt x="244" y="367"/>
                        <a:pt x="249" y="371"/>
                        <a:pt x="240" y="374"/>
                      </a:cubicBezTo>
                      <a:cubicBezTo>
                        <a:pt x="232" y="377"/>
                        <a:pt x="238" y="381"/>
                        <a:pt x="231" y="381"/>
                      </a:cubicBezTo>
                      <a:cubicBezTo>
                        <a:pt x="224" y="381"/>
                        <a:pt x="220" y="389"/>
                        <a:pt x="211" y="385"/>
                      </a:cubicBezTo>
                      <a:cubicBezTo>
                        <a:pt x="201" y="381"/>
                        <a:pt x="191" y="389"/>
                        <a:pt x="189" y="386"/>
                      </a:cubicBezTo>
                      <a:cubicBezTo>
                        <a:pt x="186" y="382"/>
                        <a:pt x="188" y="388"/>
                        <a:pt x="181" y="384"/>
                      </a:cubicBezTo>
                      <a:cubicBezTo>
                        <a:pt x="174" y="381"/>
                        <a:pt x="182" y="386"/>
                        <a:pt x="170" y="387"/>
                      </a:cubicBezTo>
                      <a:cubicBezTo>
                        <a:pt x="158" y="389"/>
                        <a:pt x="167" y="394"/>
                        <a:pt x="157" y="392"/>
                      </a:cubicBezTo>
                      <a:cubicBezTo>
                        <a:pt x="148" y="390"/>
                        <a:pt x="154" y="398"/>
                        <a:pt x="146" y="390"/>
                      </a:cubicBezTo>
                      <a:cubicBezTo>
                        <a:pt x="138" y="382"/>
                        <a:pt x="131" y="393"/>
                        <a:pt x="127" y="391"/>
                      </a:cubicBezTo>
                      <a:cubicBezTo>
                        <a:pt x="123" y="389"/>
                        <a:pt x="125" y="410"/>
                        <a:pt x="118" y="406"/>
                      </a:cubicBezTo>
                      <a:cubicBezTo>
                        <a:pt x="110" y="402"/>
                        <a:pt x="110" y="399"/>
                        <a:pt x="101" y="400"/>
                      </a:cubicBezTo>
                      <a:cubicBezTo>
                        <a:pt x="91" y="402"/>
                        <a:pt x="94" y="406"/>
                        <a:pt x="88" y="408"/>
                      </a:cubicBezTo>
                      <a:cubicBezTo>
                        <a:pt x="82" y="410"/>
                        <a:pt x="87" y="412"/>
                        <a:pt x="83" y="414"/>
                      </a:cubicBezTo>
                      <a:cubicBezTo>
                        <a:pt x="79" y="416"/>
                        <a:pt x="77" y="408"/>
                        <a:pt x="73" y="411"/>
                      </a:cubicBezTo>
                      <a:cubicBezTo>
                        <a:pt x="68" y="414"/>
                        <a:pt x="67" y="404"/>
                        <a:pt x="76" y="405"/>
                      </a:cubicBezTo>
                      <a:cubicBezTo>
                        <a:pt x="83" y="405"/>
                        <a:pt x="85" y="395"/>
                        <a:pt x="91" y="392"/>
                      </a:cubicBezTo>
                      <a:cubicBezTo>
                        <a:pt x="95" y="390"/>
                        <a:pt x="92" y="388"/>
                        <a:pt x="96" y="385"/>
                      </a:cubicBezTo>
                      <a:cubicBezTo>
                        <a:pt x="101" y="382"/>
                        <a:pt x="93" y="377"/>
                        <a:pt x="103" y="376"/>
                      </a:cubicBezTo>
                      <a:cubicBezTo>
                        <a:pt x="112" y="375"/>
                        <a:pt x="99" y="369"/>
                        <a:pt x="113" y="368"/>
                      </a:cubicBezTo>
                      <a:cubicBezTo>
                        <a:pt x="126" y="368"/>
                        <a:pt x="122" y="371"/>
                        <a:pt x="133" y="370"/>
                      </a:cubicBezTo>
                      <a:cubicBezTo>
                        <a:pt x="142" y="368"/>
                        <a:pt x="132" y="366"/>
                        <a:pt x="148" y="355"/>
                      </a:cubicBezTo>
                      <a:cubicBezTo>
                        <a:pt x="150" y="353"/>
                        <a:pt x="149" y="352"/>
                        <a:pt x="152" y="349"/>
                      </a:cubicBezTo>
                      <a:cubicBezTo>
                        <a:pt x="145" y="352"/>
                        <a:pt x="144" y="356"/>
                        <a:pt x="139" y="356"/>
                      </a:cubicBezTo>
                      <a:cubicBezTo>
                        <a:pt x="134" y="357"/>
                        <a:pt x="130" y="370"/>
                        <a:pt x="121" y="360"/>
                      </a:cubicBezTo>
                      <a:cubicBezTo>
                        <a:pt x="112" y="351"/>
                        <a:pt x="103" y="362"/>
                        <a:pt x="105" y="355"/>
                      </a:cubicBezTo>
                      <a:cubicBezTo>
                        <a:pt x="106" y="351"/>
                        <a:pt x="102" y="348"/>
                        <a:pt x="94" y="352"/>
                      </a:cubicBezTo>
                      <a:cubicBezTo>
                        <a:pt x="86" y="357"/>
                        <a:pt x="81" y="352"/>
                        <a:pt x="83" y="349"/>
                      </a:cubicBezTo>
                      <a:cubicBezTo>
                        <a:pt x="88" y="344"/>
                        <a:pt x="76" y="349"/>
                        <a:pt x="81" y="342"/>
                      </a:cubicBezTo>
                      <a:cubicBezTo>
                        <a:pt x="86" y="336"/>
                        <a:pt x="89" y="342"/>
                        <a:pt x="102" y="333"/>
                      </a:cubicBezTo>
                      <a:cubicBezTo>
                        <a:pt x="116" y="325"/>
                        <a:pt x="107" y="320"/>
                        <a:pt x="110" y="315"/>
                      </a:cubicBezTo>
                      <a:cubicBezTo>
                        <a:pt x="114" y="310"/>
                        <a:pt x="106" y="313"/>
                        <a:pt x="110" y="308"/>
                      </a:cubicBezTo>
                      <a:cubicBezTo>
                        <a:pt x="113" y="302"/>
                        <a:pt x="101" y="312"/>
                        <a:pt x="98" y="311"/>
                      </a:cubicBezTo>
                      <a:cubicBezTo>
                        <a:pt x="95" y="309"/>
                        <a:pt x="90" y="316"/>
                        <a:pt x="95" y="309"/>
                      </a:cubicBezTo>
                      <a:cubicBezTo>
                        <a:pt x="97" y="304"/>
                        <a:pt x="101" y="306"/>
                        <a:pt x="106" y="298"/>
                      </a:cubicBezTo>
                      <a:cubicBezTo>
                        <a:pt x="110" y="293"/>
                        <a:pt x="113" y="294"/>
                        <a:pt x="116" y="292"/>
                      </a:cubicBezTo>
                      <a:cubicBezTo>
                        <a:pt x="118" y="290"/>
                        <a:pt x="118" y="295"/>
                        <a:pt x="125" y="292"/>
                      </a:cubicBezTo>
                      <a:cubicBezTo>
                        <a:pt x="131" y="288"/>
                        <a:pt x="137" y="297"/>
                        <a:pt x="133" y="292"/>
                      </a:cubicBezTo>
                      <a:cubicBezTo>
                        <a:pt x="130" y="286"/>
                        <a:pt x="135" y="287"/>
                        <a:pt x="138" y="291"/>
                      </a:cubicBezTo>
                      <a:cubicBezTo>
                        <a:pt x="141" y="294"/>
                        <a:pt x="141" y="293"/>
                        <a:pt x="138" y="287"/>
                      </a:cubicBezTo>
                      <a:cubicBezTo>
                        <a:pt x="131" y="276"/>
                        <a:pt x="141" y="277"/>
                        <a:pt x="138" y="276"/>
                      </a:cubicBezTo>
                      <a:cubicBezTo>
                        <a:pt x="129" y="272"/>
                        <a:pt x="143" y="268"/>
                        <a:pt x="140" y="266"/>
                      </a:cubicBezTo>
                      <a:cubicBezTo>
                        <a:pt x="137" y="264"/>
                        <a:pt x="145" y="260"/>
                        <a:pt x="139" y="259"/>
                      </a:cubicBezTo>
                      <a:cubicBezTo>
                        <a:pt x="133" y="258"/>
                        <a:pt x="134" y="268"/>
                        <a:pt x="131" y="261"/>
                      </a:cubicBezTo>
                      <a:cubicBezTo>
                        <a:pt x="127" y="254"/>
                        <a:pt x="115" y="252"/>
                        <a:pt x="124" y="239"/>
                      </a:cubicBezTo>
                      <a:cubicBezTo>
                        <a:pt x="133" y="227"/>
                        <a:pt x="126" y="237"/>
                        <a:pt x="131" y="231"/>
                      </a:cubicBezTo>
                      <a:cubicBezTo>
                        <a:pt x="133" y="228"/>
                        <a:pt x="124" y="229"/>
                        <a:pt x="123" y="231"/>
                      </a:cubicBezTo>
                      <a:cubicBezTo>
                        <a:pt x="121" y="237"/>
                        <a:pt x="120" y="228"/>
                        <a:pt x="116" y="235"/>
                      </a:cubicBezTo>
                      <a:cubicBezTo>
                        <a:pt x="111" y="242"/>
                        <a:pt x="101" y="229"/>
                        <a:pt x="103" y="234"/>
                      </a:cubicBezTo>
                      <a:cubicBezTo>
                        <a:pt x="104" y="239"/>
                        <a:pt x="103" y="243"/>
                        <a:pt x="100" y="239"/>
                      </a:cubicBezTo>
                      <a:cubicBezTo>
                        <a:pt x="95" y="234"/>
                        <a:pt x="86" y="230"/>
                        <a:pt x="89" y="238"/>
                      </a:cubicBezTo>
                      <a:cubicBezTo>
                        <a:pt x="92" y="247"/>
                        <a:pt x="81" y="232"/>
                        <a:pt x="83" y="229"/>
                      </a:cubicBezTo>
                      <a:cubicBezTo>
                        <a:pt x="86" y="225"/>
                        <a:pt x="89" y="236"/>
                        <a:pt x="88" y="227"/>
                      </a:cubicBezTo>
                      <a:cubicBezTo>
                        <a:pt x="87" y="217"/>
                        <a:pt x="102" y="213"/>
                        <a:pt x="94" y="205"/>
                      </a:cubicBezTo>
                      <a:cubicBezTo>
                        <a:pt x="85" y="196"/>
                        <a:pt x="90" y="194"/>
                        <a:pt x="98" y="193"/>
                      </a:cubicBezTo>
                      <a:cubicBezTo>
                        <a:pt x="85" y="183"/>
                        <a:pt x="91" y="198"/>
                        <a:pt x="86" y="194"/>
                      </a:cubicBezTo>
                      <a:cubicBezTo>
                        <a:pt x="82" y="190"/>
                        <a:pt x="86" y="198"/>
                        <a:pt x="81" y="195"/>
                      </a:cubicBezTo>
                      <a:cubicBezTo>
                        <a:pt x="77" y="193"/>
                        <a:pt x="84" y="185"/>
                        <a:pt x="78" y="189"/>
                      </a:cubicBezTo>
                      <a:cubicBezTo>
                        <a:pt x="73" y="194"/>
                        <a:pt x="82" y="197"/>
                        <a:pt x="79" y="200"/>
                      </a:cubicBezTo>
                      <a:cubicBezTo>
                        <a:pt x="73" y="204"/>
                        <a:pt x="75" y="220"/>
                        <a:pt x="69" y="218"/>
                      </a:cubicBezTo>
                      <a:cubicBezTo>
                        <a:pt x="64" y="215"/>
                        <a:pt x="77" y="196"/>
                        <a:pt x="74" y="198"/>
                      </a:cubicBezTo>
                      <a:cubicBezTo>
                        <a:pt x="72" y="201"/>
                        <a:pt x="71" y="201"/>
                        <a:pt x="71" y="197"/>
                      </a:cubicBezTo>
                      <a:cubicBezTo>
                        <a:pt x="72" y="193"/>
                        <a:pt x="68" y="193"/>
                        <a:pt x="72" y="188"/>
                      </a:cubicBezTo>
                      <a:cubicBezTo>
                        <a:pt x="75" y="183"/>
                        <a:pt x="70" y="180"/>
                        <a:pt x="74" y="178"/>
                      </a:cubicBezTo>
                      <a:cubicBezTo>
                        <a:pt x="77" y="176"/>
                        <a:pt x="75" y="172"/>
                        <a:pt x="78" y="167"/>
                      </a:cubicBezTo>
                      <a:cubicBezTo>
                        <a:pt x="81" y="162"/>
                        <a:pt x="80" y="162"/>
                        <a:pt x="75" y="168"/>
                      </a:cubicBezTo>
                      <a:cubicBezTo>
                        <a:pt x="69" y="173"/>
                        <a:pt x="71" y="168"/>
                        <a:pt x="67" y="169"/>
                      </a:cubicBezTo>
                      <a:cubicBezTo>
                        <a:pt x="64" y="169"/>
                        <a:pt x="60" y="166"/>
                        <a:pt x="65" y="165"/>
                      </a:cubicBezTo>
                      <a:cubicBezTo>
                        <a:pt x="70" y="165"/>
                        <a:pt x="74" y="162"/>
                        <a:pt x="64" y="164"/>
                      </a:cubicBezTo>
                      <a:cubicBezTo>
                        <a:pt x="53" y="165"/>
                        <a:pt x="57" y="159"/>
                        <a:pt x="61" y="160"/>
                      </a:cubicBezTo>
                      <a:cubicBezTo>
                        <a:pt x="65" y="162"/>
                        <a:pt x="70" y="157"/>
                        <a:pt x="67" y="156"/>
                      </a:cubicBezTo>
                      <a:cubicBezTo>
                        <a:pt x="61" y="156"/>
                        <a:pt x="71" y="154"/>
                        <a:pt x="69" y="151"/>
                      </a:cubicBezTo>
                      <a:cubicBezTo>
                        <a:pt x="66" y="148"/>
                        <a:pt x="69" y="150"/>
                        <a:pt x="72" y="144"/>
                      </a:cubicBezTo>
                      <a:cubicBezTo>
                        <a:pt x="75" y="137"/>
                        <a:pt x="68" y="142"/>
                        <a:pt x="67" y="136"/>
                      </a:cubicBezTo>
                      <a:cubicBezTo>
                        <a:pt x="66" y="126"/>
                        <a:pt x="71" y="128"/>
                        <a:pt x="68" y="122"/>
                      </a:cubicBezTo>
                      <a:cubicBezTo>
                        <a:pt x="65" y="116"/>
                        <a:pt x="72" y="118"/>
                        <a:pt x="76" y="118"/>
                      </a:cubicBezTo>
                      <a:cubicBezTo>
                        <a:pt x="80" y="118"/>
                        <a:pt x="80" y="114"/>
                        <a:pt x="77" y="111"/>
                      </a:cubicBezTo>
                      <a:cubicBezTo>
                        <a:pt x="74" y="108"/>
                        <a:pt x="86" y="113"/>
                        <a:pt x="79" y="105"/>
                      </a:cubicBezTo>
                      <a:cubicBezTo>
                        <a:pt x="74" y="99"/>
                        <a:pt x="91" y="109"/>
                        <a:pt x="85" y="102"/>
                      </a:cubicBezTo>
                      <a:cubicBezTo>
                        <a:pt x="78" y="94"/>
                        <a:pt x="88" y="101"/>
                        <a:pt x="86" y="94"/>
                      </a:cubicBezTo>
                      <a:cubicBezTo>
                        <a:pt x="85" y="87"/>
                        <a:pt x="89" y="88"/>
                        <a:pt x="94" y="91"/>
                      </a:cubicBezTo>
                      <a:cubicBezTo>
                        <a:pt x="98" y="94"/>
                        <a:pt x="98" y="89"/>
                        <a:pt x="104" y="91"/>
                      </a:cubicBezTo>
                      <a:cubicBezTo>
                        <a:pt x="109" y="94"/>
                        <a:pt x="117" y="88"/>
                        <a:pt x="123" y="89"/>
                      </a:cubicBezTo>
                      <a:cubicBezTo>
                        <a:pt x="129" y="90"/>
                        <a:pt x="122" y="86"/>
                        <a:pt x="132" y="87"/>
                      </a:cubicBezTo>
                      <a:cubicBezTo>
                        <a:pt x="141" y="87"/>
                        <a:pt x="133" y="91"/>
                        <a:pt x="136" y="94"/>
                      </a:cubicBezTo>
                      <a:cubicBezTo>
                        <a:pt x="139" y="98"/>
                        <a:pt x="116" y="116"/>
                        <a:pt x="111" y="119"/>
                      </a:cubicBezTo>
                      <a:cubicBezTo>
                        <a:pt x="107" y="122"/>
                        <a:pt x="121" y="117"/>
                        <a:pt x="117" y="121"/>
                      </a:cubicBezTo>
                      <a:cubicBezTo>
                        <a:pt x="113" y="126"/>
                        <a:pt x="107" y="131"/>
                        <a:pt x="113" y="130"/>
                      </a:cubicBezTo>
                      <a:cubicBezTo>
                        <a:pt x="119" y="128"/>
                        <a:pt x="120" y="122"/>
                        <a:pt x="137" y="125"/>
                      </a:cubicBezTo>
                      <a:cubicBezTo>
                        <a:pt x="154" y="127"/>
                        <a:pt x="161" y="121"/>
                        <a:pt x="165" y="129"/>
                      </a:cubicBezTo>
                      <a:cubicBezTo>
                        <a:pt x="170" y="136"/>
                        <a:pt x="164" y="133"/>
                        <a:pt x="156" y="153"/>
                      </a:cubicBezTo>
                      <a:cubicBezTo>
                        <a:pt x="149" y="174"/>
                        <a:pt x="145" y="174"/>
                        <a:pt x="140" y="172"/>
                      </a:cubicBezTo>
                      <a:cubicBezTo>
                        <a:pt x="135" y="171"/>
                        <a:pt x="142" y="173"/>
                        <a:pt x="141" y="176"/>
                      </a:cubicBezTo>
                      <a:cubicBezTo>
                        <a:pt x="140" y="178"/>
                        <a:pt x="152" y="178"/>
                        <a:pt x="145" y="182"/>
                      </a:cubicBezTo>
                      <a:cubicBezTo>
                        <a:pt x="138" y="185"/>
                        <a:pt x="138" y="181"/>
                        <a:pt x="136" y="185"/>
                      </a:cubicBezTo>
                      <a:cubicBezTo>
                        <a:pt x="134" y="190"/>
                        <a:pt x="122" y="190"/>
                        <a:pt x="130" y="191"/>
                      </a:cubicBezTo>
                      <a:cubicBezTo>
                        <a:pt x="144" y="194"/>
                        <a:pt x="135" y="184"/>
                        <a:pt x="150" y="190"/>
                      </a:cubicBezTo>
                      <a:cubicBezTo>
                        <a:pt x="164" y="196"/>
                        <a:pt x="161" y="200"/>
                        <a:pt x="167" y="204"/>
                      </a:cubicBezTo>
                      <a:cubicBezTo>
                        <a:pt x="174" y="209"/>
                        <a:pt x="169" y="214"/>
                        <a:pt x="177" y="231"/>
                      </a:cubicBezTo>
                      <a:cubicBezTo>
                        <a:pt x="184" y="247"/>
                        <a:pt x="181" y="242"/>
                        <a:pt x="191" y="246"/>
                      </a:cubicBezTo>
                      <a:cubicBezTo>
                        <a:pt x="202" y="249"/>
                        <a:pt x="197" y="256"/>
                        <a:pt x="205" y="258"/>
                      </a:cubicBezTo>
                      <a:cubicBezTo>
                        <a:pt x="212" y="261"/>
                        <a:pt x="203" y="264"/>
                        <a:pt x="211" y="274"/>
                      </a:cubicBezTo>
                      <a:cubicBezTo>
                        <a:pt x="219" y="283"/>
                        <a:pt x="214" y="283"/>
                        <a:pt x="208" y="279"/>
                      </a:cubicBezTo>
                      <a:cubicBezTo>
                        <a:pt x="201" y="274"/>
                        <a:pt x="200" y="277"/>
                        <a:pt x="208" y="282"/>
                      </a:cubicBezTo>
                      <a:cubicBezTo>
                        <a:pt x="217" y="287"/>
                        <a:pt x="224" y="299"/>
                        <a:pt x="218" y="301"/>
                      </a:cubicBezTo>
                      <a:cubicBezTo>
                        <a:pt x="213" y="304"/>
                        <a:pt x="209" y="308"/>
                        <a:pt x="214" y="308"/>
                      </a:cubicBezTo>
                      <a:cubicBezTo>
                        <a:pt x="218" y="308"/>
                        <a:pt x="218" y="315"/>
                        <a:pt x="223" y="307"/>
                      </a:cubicBezTo>
                      <a:cubicBezTo>
                        <a:pt x="227" y="299"/>
                        <a:pt x="254" y="304"/>
                        <a:pt x="255" y="321"/>
                      </a:cubicBezTo>
                      <a:close/>
                      <a:moveTo>
                        <a:pt x="71" y="240"/>
                      </a:moveTo>
                      <a:cubicBezTo>
                        <a:pt x="68" y="242"/>
                        <a:pt x="61" y="242"/>
                        <a:pt x="66" y="240"/>
                      </a:cubicBezTo>
                      <a:cubicBezTo>
                        <a:pt x="71" y="237"/>
                        <a:pt x="72" y="234"/>
                        <a:pt x="68" y="234"/>
                      </a:cubicBezTo>
                      <a:cubicBezTo>
                        <a:pt x="65" y="234"/>
                        <a:pt x="64" y="226"/>
                        <a:pt x="60" y="221"/>
                      </a:cubicBezTo>
                      <a:cubicBezTo>
                        <a:pt x="57" y="217"/>
                        <a:pt x="48" y="222"/>
                        <a:pt x="42" y="222"/>
                      </a:cubicBezTo>
                      <a:cubicBezTo>
                        <a:pt x="36" y="222"/>
                        <a:pt x="41" y="226"/>
                        <a:pt x="32" y="227"/>
                      </a:cubicBezTo>
                      <a:cubicBezTo>
                        <a:pt x="23" y="230"/>
                        <a:pt x="31" y="238"/>
                        <a:pt x="21" y="239"/>
                      </a:cubicBezTo>
                      <a:cubicBezTo>
                        <a:pt x="11" y="240"/>
                        <a:pt x="26" y="241"/>
                        <a:pt x="14" y="246"/>
                      </a:cubicBezTo>
                      <a:cubicBezTo>
                        <a:pt x="0" y="252"/>
                        <a:pt x="33" y="266"/>
                        <a:pt x="34" y="258"/>
                      </a:cubicBezTo>
                      <a:cubicBezTo>
                        <a:pt x="34" y="252"/>
                        <a:pt x="39" y="246"/>
                        <a:pt x="41" y="254"/>
                      </a:cubicBezTo>
                      <a:cubicBezTo>
                        <a:pt x="43" y="261"/>
                        <a:pt x="46" y="257"/>
                        <a:pt x="47" y="262"/>
                      </a:cubicBezTo>
                      <a:cubicBezTo>
                        <a:pt x="48" y="268"/>
                        <a:pt x="48" y="264"/>
                        <a:pt x="56" y="262"/>
                      </a:cubicBezTo>
                      <a:cubicBezTo>
                        <a:pt x="63" y="261"/>
                        <a:pt x="59" y="270"/>
                        <a:pt x="66" y="260"/>
                      </a:cubicBezTo>
                      <a:cubicBezTo>
                        <a:pt x="70" y="254"/>
                        <a:pt x="73" y="258"/>
                        <a:pt x="73" y="255"/>
                      </a:cubicBezTo>
                      <a:cubicBezTo>
                        <a:pt x="73" y="251"/>
                        <a:pt x="68" y="254"/>
                        <a:pt x="70" y="252"/>
                      </a:cubicBezTo>
                      <a:cubicBezTo>
                        <a:pt x="72" y="250"/>
                        <a:pt x="72" y="243"/>
                        <a:pt x="73" y="247"/>
                      </a:cubicBezTo>
                      <a:cubicBezTo>
                        <a:pt x="74" y="252"/>
                        <a:pt x="76" y="254"/>
                        <a:pt x="77" y="250"/>
                      </a:cubicBezTo>
                      <a:cubicBezTo>
                        <a:pt x="78" y="247"/>
                        <a:pt x="75" y="239"/>
                        <a:pt x="71" y="240"/>
                      </a:cubicBezTo>
                      <a:close/>
                      <a:moveTo>
                        <a:pt x="95" y="264"/>
                      </a:moveTo>
                      <a:cubicBezTo>
                        <a:pt x="101" y="266"/>
                        <a:pt x="107" y="255"/>
                        <a:pt x="102" y="251"/>
                      </a:cubicBezTo>
                      <a:cubicBezTo>
                        <a:pt x="101" y="249"/>
                        <a:pt x="89" y="263"/>
                        <a:pt x="95" y="264"/>
                      </a:cubicBezTo>
                      <a:close/>
                      <a:moveTo>
                        <a:pt x="98" y="290"/>
                      </a:moveTo>
                      <a:cubicBezTo>
                        <a:pt x="95" y="294"/>
                        <a:pt x="102" y="300"/>
                        <a:pt x="106" y="294"/>
                      </a:cubicBezTo>
                      <a:cubicBezTo>
                        <a:pt x="110" y="289"/>
                        <a:pt x="102" y="283"/>
                        <a:pt x="98" y="290"/>
                      </a:cubicBezTo>
                      <a:close/>
                      <a:moveTo>
                        <a:pt x="79" y="203"/>
                      </a:moveTo>
                      <a:cubicBezTo>
                        <a:pt x="77" y="208"/>
                        <a:pt x="79" y="212"/>
                        <a:pt x="84" y="212"/>
                      </a:cubicBezTo>
                      <a:cubicBezTo>
                        <a:pt x="88" y="212"/>
                        <a:pt x="82" y="198"/>
                        <a:pt x="79" y="203"/>
                      </a:cubicBezTo>
                      <a:close/>
                      <a:moveTo>
                        <a:pt x="174" y="390"/>
                      </a:moveTo>
                      <a:cubicBezTo>
                        <a:pt x="181" y="396"/>
                        <a:pt x="187" y="392"/>
                        <a:pt x="184" y="389"/>
                      </a:cubicBezTo>
                      <a:cubicBezTo>
                        <a:pt x="181" y="387"/>
                        <a:pt x="179" y="387"/>
                        <a:pt x="174" y="390"/>
                      </a:cubicBezTo>
                      <a:close/>
                      <a:moveTo>
                        <a:pt x="56" y="102"/>
                      </a:moveTo>
                      <a:cubicBezTo>
                        <a:pt x="59" y="100"/>
                        <a:pt x="59" y="94"/>
                        <a:pt x="58" y="93"/>
                      </a:cubicBezTo>
                      <a:cubicBezTo>
                        <a:pt x="57" y="92"/>
                        <a:pt x="51" y="97"/>
                        <a:pt x="44" y="100"/>
                      </a:cubicBezTo>
                      <a:cubicBezTo>
                        <a:pt x="42" y="101"/>
                        <a:pt x="45" y="104"/>
                        <a:pt x="43" y="106"/>
                      </a:cubicBezTo>
                      <a:cubicBezTo>
                        <a:pt x="41" y="109"/>
                        <a:pt x="40" y="103"/>
                        <a:pt x="38" y="104"/>
                      </a:cubicBezTo>
                      <a:cubicBezTo>
                        <a:pt x="36" y="106"/>
                        <a:pt x="33" y="109"/>
                        <a:pt x="37" y="111"/>
                      </a:cubicBezTo>
                      <a:cubicBezTo>
                        <a:pt x="41" y="114"/>
                        <a:pt x="31" y="113"/>
                        <a:pt x="40" y="116"/>
                      </a:cubicBezTo>
                      <a:cubicBezTo>
                        <a:pt x="46" y="117"/>
                        <a:pt x="33" y="117"/>
                        <a:pt x="36" y="122"/>
                      </a:cubicBezTo>
                      <a:cubicBezTo>
                        <a:pt x="40" y="127"/>
                        <a:pt x="39" y="121"/>
                        <a:pt x="42" y="121"/>
                      </a:cubicBezTo>
                      <a:cubicBezTo>
                        <a:pt x="46" y="121"/>
                        <a:pt x="43" y="119"/>
                        <a:pt x="46" y="117"/>
                      </a:cubicBezTo>
                      <a:cubicBezTo>
                        <a:pt x="49" y="115"/>
                        <a:pt x="52" y="116"/>
                        <a:pt x="52" y="114"/>
                      </a:cubicBezTo>
                      <a:cubicBezTo>
                        <a:pt x="51" y="112"/>
                        <a:pt x="56" y="112"/>
                        <a:pt x="53" y="110"/>
                      </a:cubicBezTo>
                      <a:cubicBezTo>
                        <a:pt x="51" y="109"/>
                        <a:pt x="54" y="108"/>
                        <a:pt x="53" y="106"/>
                      </a:cubicBezTo>
                      <a:cubicBezTo>
                        <a:pt x="52" y="104"/>
                        <a:pt x="56" y="107"/>
                        <a:pt x="59" y="104"/>
                      </a:cubicBezTo>
                      <a:cubicBezTo>
                        <a:pt x="63" y="102"/>
                        <a:pt x="53" y="105"/>
                        <a:pt x="56" y="102"/>
                      </a:cubicBezTo>
                      <a:close/>
                      <a:moveTo>
                        <a:pt x="34" y="125"/>
                      </a:moveTo>
                      <a:cubicBezTo>
                        <a:pt x="32" y="127"/>
                        <a:pt x="29" y="124"/>
                        <a:pt x="26" y="127"/>
                      </a:cubicBezTo>
                      <a:cubicBezTo>
                        <a:pt x="24" y="129"/>
                        <a:pt x="34" y="134"/>
                        <a:pt x="37" y="129"/>
                      </a:cubicBezTo>
                      <a:cubicBezTo>
                        <a:pt x="40" y="125"/>
                        <a:pt x="35" y="124"/>
                        <a:pt x="34" y="125"/>
                      </a:cubicBezTo>
                      <a:close/>
                      <a:moveTo>
                        <a:pt x="31" y="137"/>
                      </a:moveTo>
                      <a:cubicBezTo>
                        <a:pt x="25" y="135"/>
                        <a:pt x="27" y="149"/>
                        <a:pt x="31" y="149"/>
                      </a:cubicBezTo>
                      <a:cubicBezTo>
                        <a:pt x="35" y="148"/>
                        <a:pt x="29" y="144"/>
                        <a:pt x="31" y="143"/>
                      </a:cubicBezTo>
                      <a:cubicBezTo>
                        <a:pt x="33" y="141"/>
                        <a:pt x="33" y="138"/>
                        <a:pt x="31" y="137"/>
                      </a:cubicBezTo>
                      <a:close/>
                      <a:moveTo>
                        <a:pt x="62" y="141"/>
                      </a:moveTo>
                      <a:cubicBezTo>
                        <a:pt x="58" y="140"/>
                        <a:pt x="59" y="125"/>
                        <a:pt x="56" y="125"/>
                      </a:cubicBezTo>
                      <a:cubicBezTo>
                        <a:pt x="52" y="124"/>
                        <a:pt x="55" y="132"/>
                        <a:pt x="53" y="134"/>
                      </a:cubicBezTo>
                      <a:cubicBezTo>
                        <a:pt x="52" y="135"/>
                        <a:pt x="49" y="127"/>
                        <a:pt x="47" y="129"/>
                      </a:cubicBezTo>
                      <a:cubicBezTo>
                        <a:pt x="45" y="131"/>
                        <a:pt x="48" y="132"/>
                        <a:pt x="48" y="134"/>
                      </a:cubicBezTo>
                      <a:cubicBezTo>
                        <a:pt x="48" y="135"/>
                        <a:pt x="40" y="133"/>
                        <a:pt x="46" y="138"/>
                      </a:cubicBezTo>
                      <a:cubicBezTo>
                        <a:pt x="48" y="140"/>
                        <a:pt x="48" y="136"/>
                        <a:pt x="51" y="138"/>
                      </a:cubicBezTo>
                      <a:cubicBezTo>
                        <a:pt x="54" y="141"/>
                        <a:pt x="49" y="139"/>
                        <a:pt x="53" y="144"/>
                      </a:cubicBezTo>
                      <a:cubicBezTo>
                        <a:pt x="56" y="147"/>
                        <a:pt x="57" y="144"/>
                        <a:pt x="62" y="145"/>
                      </a:cubicBezTo>
                      <a:cubicBezTo>
                        <a:pt x="67" y="145"/>
                        <a:pt x="60" y="150"/>
                        <a:pt x="62" y="151"/>
                      </a:cubicBezTo>
                      <a:cubicBezTo>
                        <a:pt x="64" y="153"/>
                        <a:pt x="70" y="145"/>
                        <a:pt x="70" y="142"/>
                      </a:cubicBezTo>
                      <a:cubicBezTo>
                        <a:pt x="71" y="140"/>
                        <a:pt x="66" y="142"/>
                        <a:pt x="62" y="141"/>
                      </a:cubicBezTo>
                      <a:close/>
                      <a:moveTo>
                        <a:pt x="64" y="170"/>
                      </a:moveTo>
                      <a:cubicBezTo>
                        <a:pt x="59" y="169"/>
                        <a:pt x="60" y="164"/>
                        <a:pt x="56" y="167"/>
                      </a:cubicBezTo>
                      <a:cubicBezTo>
                        <a:pt x="53" y="171"/>
                        <a:pt x="54" y="170"/>
                        <a:pt x="59" y="172"/>
                      </a:cubicBezTo>
                      <a:cubicBezTo>
                        <a:pt x="62" y="174"/>
                        <a:pt x="57" y="174"/>
                        <a:pt x="58" y="177"/>
                      </a:cubicBezTo>
                      <a:cubicBezTo>
                        <a:pt x="59" y="179"/>
                        <a:pt x="54" y="176"/>
                        <a:pt x="54" y="180"/>
                      </a:cubicBezTo>
                      <a:cubicBezTo>
                        <a:pt x="54" y="183"/>
                        <a:pt x="62" y="179"/>
                        <a:pt x="68" y="178"/>
                      </a:cubicBezTo>
                      <a:cubicBezTo>
                        <a:pt x="74" y="177"/>
                        <a:pt x="70" y="172"/>
                        <a:pt x="64" y="170"/>
                      </a:cubicBezTo>
                      <a:close/>
                      <a:moveTo>
                        <a:pt x="55" y="196"/>
                      </a:moveTo>
                      <a:cubicBezTo>
                        <a:pt x="54" y="193"/>
                        <a:pt x="47" y="200"/>
                        <a:pt x="50" y="202"/>
                      </a:cubicBezTo>
                      <a:cubicBezTo>
                        <a:pt x="52" y="204"/>
                        <a:pt x="55" y="197"/>
                        <a:pt x="56" y="201"/>
                      </a:cubicBezTo>
                      <a:cubicBezTo>
                        <a:pt x="57" y="205"/>
                        <a:pt x="53" y="205"/>
                        <a:pt x="55" y="206"/>
                      </a:cubicBezTo>
                      <a:cubicBezTo>
                        <a:pt x="56" y="208"/>
                        <a:pt x="57" y="206"/>
                        <a:pt x="60" y="204"/>
                      </a:cubicBezTo>
                      <a:cubicBezTo>
                        <a:pt x="64" y="202"/>
                        <a:pt x="60" y="199"/>
                        <a:pt x="60" y="194"/>
                      </a:cubicBezTo>
                      <a:cubicBezTo>
                        <a:pt x="59" y="190"/>
                        <a:pt x="56" y="198"/>
                        <a:pt x="55" y="196"/>
                      </a:cubicBezTo>
                      <a:close/>
                      <a:moveTo>
                        <a:pt x="62" y="197"/>
                      </a:moveTo>
                      <a:cubicBezTo>
                        <a:pt x="64" y="200"/>
                        <a:pt x="72" y="183"/>
                        <a:pt x="69" y="185"/>
                      </a:cubicBezTo>
                      <a:cubicBezTo>
                        <a:pt x="66" y="186"/>
                        <a:pt x="60" y="193"/>
                        <a:pt x="62" y="197"/>
                      </a:cubicBezTo>
                      <a:close/>
                      <a:moveTo>
                        <a:pt x="128" y="77"/>
                      </a:moveTo>
                      <a:cubicBezTo>
                        <a:pt x="126" y="77"/>
                        <a:pt x="128" y="83"/>
                        <a:pt x="132" y="83"/>
                      </a:cubicBezTo>
                      <a:cubicBezTo>
                        <a:pt x="136" y="83"/>
                        <a:pt x="130" y="76"/>
                        <a:pt x="128" y="77"/>
                      </a:cubicBezTo>
                      <a:close/>
                      <a:moveTo>
                        <a:pt x="141" y="75"/>
                      </a:moveTo>
                      <a:cubicBezTo>
                        <a:pt x="139" y="72"/>
                        <a:pt x="134" y="75"/>
                        <a:pt x="136" y="72"/>
                      </a:cubicBezTo>
                      <a:cubicBezTo>
                        <a:pt x="138" y="69"/>
                        <a:pt x="136" y="69"/>
                        <a:pt x="133" y="68"/>
                      </a:cubicBezTo>
                      <a:cubicBezTo>
                        <a:pt x="130" y="66"/>
                        <a:pt x="128" y="72"/>
                        <a:pt x="130" y="75"/>
                      </a:cubicBezTo>
                      <a:cubicBezTo>
                        <a:pt x="133" y="79"/>
                        <a:pt x="136" y="75"/>
                        <a:pt x="138" y="77"/>
                      </a:cubicBezTo>
                      <a:cubicBezTo>
                        <a:pt x="140" y="80"/>
                        <a:pt x="144" y="76"/>
                        <a:pt x="143" y="75"/>
                      </a:cubicBezTo>
                      <a:cubicBezTo>
                        <a:pt x="142" y="74"/>
                        <a:pt x="142" y="78"/>
                        <a:pt x="141" y="75"/>
                      </a:cubicBezTo>
                      <a:close/>
                      <a:moveTo>
                        <a:pt x="137" y="80"/>
                      </a:moveTo>
                      <a:cubicBezTo>
                        <a:pt x="136" y="81"/>
                        <a:pt x="137" y="84"/>
                        <a:pt x="138" y="84"/>
                      </a:cubicBezTo>
                      <a:cubicBezTo>
                        <a:pt x="140" y="84"/>
                        <a:pt x="139" y="80"/>
                        <a:pt x="137" y="80"/>
                      </a:cubicBezTo>
                      <a:close/>
                      <a:moveTo>
                        <a:pt x="143" y="65"/>
                      </a:moveTo>
                      <a:cubicBezTo>
                        <a:pt x="143" y="66"/>
                        <a:pt x="145" y="64"/>
                        <a:pt x="146" y="65"/>
                      </a:cubicBezTo>
                      <a:cubicBezTo>
                        <a:pt x="148" y="65"/>
                        <a:pt x="151" y="60"/>
                        <a:pt x="148" y="61"/>
                      </a:cubicBezTo>
                      <a:cubicBezTo>
                        <a:pt x="146" y="63"/>
                        <a:pt x="145" y="59"/>
                        <a:pt x="143" y="65"/>
                      </a:cubicBezTo>
                      <a:close/>
                      <a:moveTo>
                        <a:pt x="144" y="69"/>
                      </a:moveTo>
                      <a:cubicBezTo>
                        <a:pt x="143" y="71"/>
                        <a:pt x="146" y="71"/>
                        <a:pt x="147" y="70"/>
                      </a:cubicBezTo>
                      <a:cubicBezTo>
                        <a:pt x="147" y="69"/>
                        <a:pt x="144" y="65"/>
                        <a:pt x="144" y="69"/>
                      </a:cubicBezTo>
                      <a:close/>
                      <a:moveTo>
                        <a:pt x="136" y="59"/>
                      </a:moveTo>
                      <a:cubicBezTo>
                        <a:pt x="135" y="61"/>
                        <a:pt x="139" y="64"/>
                        <a:pt x="140" y="64"/>
                      </a:cubicBezTo>
                      <a:cubicBezTo>
                        <a:pt x="141" y="63"/>
                        <a:pt x="138" y="58"/>
                        <a:pt x="136" y="59"/>
                      </a:cubicBezTo>
                      <a:close/>
                      <a:moveTo>
                        <a:pt x="182" y="17"/>
                      </a:moveTo>
                      <a:cubicBezTo>
                        <a:pt x="183" y="15"/>
                        <a:pt x="181" y="12"/>
                        <a:pt x="180" y="16"/>
                      </a:cubicBezTo>
                      <a:cubicBezTo>
                        <a:pt x="179" y="19"/>
                        <a:pt x="178" y="14"/>
                        <a:pt x="179" y="10"/>
                      </a:cubicBezTo>
                      <a:cubicBezTo>
                        <a:pt x="180" y="5"/>
                        <a:pt x="169" y="15"/>
                        <a:pt x="171" y="15"/>
                      </a:cubicBezTo>
                      <a:cubicBezTo>
                        <a:pt x="174" y="15"/>
                        <a:pt x="179" y="18"/>
                        <a:pt x="178" y="20"/>
                      </a:cubicBezTo>
                      <a:cubicBezTo>
                        <a:pt x="176" y="23"/>
                        <a:pt x="170" y="20"/>
                        <a:pt x="170" y="24"/>
                      </a:cubicBezTo>
                      <a:cubicBezTo>
                        <a:pt x="170" y="29"/>
                        <a:pt x="172" y="24"/>
                        <a:pt x="174" y="27"/>
                      </a:cubicBezTo>
                      <a:cubicBezTo>
                        <a:pt x="176" y="30"/>
                        <a:pt x="176" y="24"/>
                        <a:pt x="179" y="27"/>
                      </a:cubicBezTo>
                      <a:cubicBezTo>
                        <a:pt x="182" y="29"/>
                        <a:pt x="175" y="36"/>
                        <a:pt x="179" y="40"/>
                      </a:cubicBezTo>
                      <a:cubicBezTo>
                        <a:pt x="181" y="43"/>
                        <a:pt x="180" y="36"/>
                        <a:pt x="181" y="34"/>
                      </a:cubicBezTo>
                      <a:cubicBezTo>
                        <a:pt x="183" y="32"/>
                        <a:pt x="183" y="29"/>
                        <a:pt x="182" y="27"/>
                      </a:cubicBezTo>
                      <a:cubicBezTo>
                        <a:pt x="181" y="24"/>
                        <a:pt x="183" y="24"/>
                        <a:pt x="184" y="18"/>
                      </a:cubicBezTo>
                      <a:cubicBezTo>
                        <a:pt x="186" y="12"/>
                        <a:pt x="182" y="20"/>
                        <a:pt x="182" y="17"/>
                      </a:cubicBezTo>
                      <a:close/>
                      <a:moveTo>
                        <a:pt x="185" y="4"/>
                      </a:moveTo>
                      <a:cubicBezTo>
                        <a:pt x="183" y="4"/>
                        <a:pt x="184" y="7"/>
                        <a:pt x="182" y="8"/>
                      </a:cubicBezTo>
                      <a:cubicBezTo>
                        <a:pt x="181" y="9"/>
                        <a:pt x="181" y="10"/>
                        <a:pt x="183" y="13"/>
                      </a:cubicBezTo>
                      <a:cubicBezTo>
                        <a:pt x="184" y="16"/>
                        <a:pt x="184" y="10"/>
                        <a:pt x="185" y="9"/>
                      </a:cubicBezTo>
                      <a:cubicBezTo>
                        <a:pt x="187" y="8"/>
                        <a:pt x="186" y="5"/>
                        <a:pt x="185" y="4"/>
                      </a:cubicBezTo>
                      <a:close/>
                      <a:moveTo>
                        <a:pt x="189" y="0"/>
                      </a:moveTo>
                      <a:cubicBezTo>
                        <a:pt x="187" y="0"/>
                        <a:pt x="186" y="4"/>
                        <a:pt x="189" y="6"/>
                      </a:cubicBezTo>
                      <a:cubicBezTo>
                        <a:pt x="191" y="7"/>
                        <a:pt x="192" y="0"/>
                        <a:pt x="189" y="0"/>
                      </a:cubicBezTo>
                      <a:close/>
                    </a:path>
                  </a:pathLst>
                </a:custGeom>
                <a:grpFill/>
                <a:ln w="6350" cap="rnd" cmpd="sng">
                  <a:noFill/>
                  <a:prstDash val="solid"/>
                  <a:round/>
                  <a:headEnd/>
                  <a:tailEnd/>
                </a:ln>
              </p:spPr>
              <p:txBody>
                <a:bodyPr/>
                <a:lstStyle/>
                <a:p>
                  <a:pPr>
                    <a:defRPr/>
                  </a:pPr>
                  <a:endParaRPr lang="en-GB" dirty="0"/>
                </a:p>
              </p:txBody>
            </p:sp>
            <p:sp>
              <p:nvSpPr>
                <p:cNvPr id="133" name="Freeform 72"/>
                <p:cNvSpPr>
                  <a:spLocks/>
                </p:cNvSpPr>
                <p:nvPr/>
              </p:nvSpPr>
              <p:spPr bwMode="auto">
                <a:xfrm>
                  <a:off x="1180" y="1600"/>
                  <a:ext cx="31" cy="22"/>
                </a:xfrm>
                <a:custGeom>
                  <a:avLst/>
                  <a:gdLst/>
                  <a:ahLst/>
                  <a:cxnLst>
                    <a:cxn ang="0">
                      <a:pos x="3" y="2"/>
                    </a:cxn>
                    <a:cxn ang="0">
                      <a:pos x="7" y="7"/>
                    </a:cxn>
                    <a:cxn ang="0">
                      <a:pos x="10" y="3"/>
                    </a:cxn>
                    <a:cxn ang="0">
                      <a:pos x="3" y="2"/>
                    </a:cxn>
                  </a:cxnLst>
                  <a:rect l="0" t="0" r="r" b="b"/>
                  <a:pathLst>
                    <a:path w="13" h="9">
                      <a:moveTo>
                        <a:pt x="3" y="2"/>
                      </a:moveTo>
                      <a:cubicBezTo>
                        <a:pt x="0" y="2"/>
                        <a:pt x="3" y="5"/>
                        <a:pt x="7" y="7"/>
                      </a:cubicBezTo>
                      <a:cubicBezTo>
                        <a:pt x="10" y="9"/>
                        <a:pt x="13" y="7"/>
                        <a:pt x="10" y="3"/>
                      </a:cubicBezTo>
                      <a:cubicBezTo>
                        <a:pt x="6" y="0"/>
                        <a:pt x="5" y="2"/>
                        <a:pt x="3" y="2"/>
                      </a:cubicBezTo>
                      <a:close/>
                    </a:path>
                  </a:pathLst>
                </a:custGeom>
                <a:grpFill/>
                <a:ln w="6350" cap="rnd" cmpd="sng">
                  <a:noFill/>
                  <a:prstDash val="solid"/>
                  <a:round/>
                  <a:headEnd/>
                  <a:tailEnd/>
                </a:ln>
              </p:spPr>
              <p:txBody>
                <a:bodyPr/>
                <a:lstStyle/>
                <a:p>
                  <a:pPr>
                    <a:defRPr/>
                  </a:pPr>
                  <a:endParaRPr lang="en-GB" dirty="0"/>
                </a:p>
              </p:txBody>
            </p:sp>
            <p:sp>
              <p:nvSpPr>
                <p:cNvPr id="134" name="Freeform 73"/>
                <p:cNvSpPr>
                  <a:spLocks/>
                </p:cNvSpPr>
                <p:nvPr/>
              </p:nvSpPr>
              <p:spPr bwMode="auto">
                <a:xfrm>
                  <a:off x="1218" y="1624"/>
                  <a:ext cx="22" cy="24"/>
                </a:xfrm>
                <a:custGeom>
                  <a:avLst/>
                  <a:gdLst/>
                  <a:ahLst/>
                  <a:cxnLst>
                    <a:cxn ang="0">
                      <a:pos x="1" y="4"/>
                    </a:cxn>
                    <a:cxn ang="0">
                      <a:pos x="4" y="7"/>
                    </a:cxn>
                    <a:cxn ang="0">
                      <a:pos x="8" y="8"/>
                    </a:cxn>
                    <a:cxn ang="0">
                      <a:pos x="1" y="4"/>
                    </a:cxn>
                  </a:cxnLst>
                  <a:rect l="0" t="0" r="r" b="b"/>
                  <a:pathLst>
                    <a:path w="9" h="10">
                      <a:moveTo>
                        <a:pt x="1" y="4"/>
                      </a:moveTo>
                      <a:cubicBezTo>
                        <a:pt x="1" y="5"/>
                        <a:pt x="2" y="6"/>
                        <a:pt x="4" y="7"/>
                      </a:cubicBezTo>
                      <a:cubicBezTo>
                        <a:pt x="6" y="8"/>
                        <a:pt x="6" y="10"/>
                        <a:pt x="8" y="8"/>
                      </a:cubicBezTo>
                      <a:cubicBezTo>
                        <a:pt x="9" y="6"/>
                        <a:pt x="0" y="0"/>
                        <a:pt x="1" y="4"/>
                      </a:cubicBezTo>
                      <a:close/>
                    </a:path>
                  </a:pathLst>
                </a:custGeom>
                <a:grpFill/>
                <a:ln w="6350" cap="rnd" cmpd="sng">
                  <a:noFill/>
                  <a:prstDash val="solid"/>
                  <a:round/>
                  <a:headEnd/>
                  <a:tailEnd/>
                </a:ln>
              </p:spPr>
              <p:txBody>
                <a:bodyPr/>
                <a:lstStyle/>
                <a:p>
                  <a:pPr>
                    <a:defRPr/>
                  </a:pPr>
                  <a:endParaRPr lang="en-GB" dirty="0"/>
                </a:p>
              </p:txBody>
            </p:sp>
            <p:sp>
              <p:nvSpPr>
                <p:cNvPr id="135" name="Freeform 74"/>
                <p:cNvSpPr>
                  <a:spLocks/>
                </p:cNvSpPr>
                <p:nvPr/>
              </p:nvSpPr>
              <p:spPr bwMode="auto">
                <a:xfrm>
                  <a:off x="1214" y="1653"/>
                  <a:ext cx="21" cy="35"/>
                </a:xfrm>
                <a:custGeom>
                  <a:avLst/>
                  <a:gdLst/>
                  <a:ahLst/>
                  <a:cxnLst>
                    <a:cxn ang="0">
                      <a:pos x="5" y="4"/>
                    </a:cxn>
                    <a:cxn ang="0">
                      <a:pos x="1" y="2"/>
                    </a:cxn>
                    <a:cxn ang="0">
                      <a:pos x="5" y="11"/>
                    </a:cxn>
                    <a:cxn ang="0">
                      <a:pos x="8" y="11"/>
                    </a:cxn>
                    <a:cxn ang="0">
                      <a:pos x="5" y="4"/>
                    </a:cxn>
                  </a:cxnLst>
                  <a:rect l="0" t="0" r="r" b="b"/>
                  <a:pathLst>
                    <a:path w="9" h="15">
                      <a:moveTo>
                        <a:pt x="5" y="4"/>
                      </a:moveTo>
                      <a:cubicBezTo>
                        <a:pt x="1" y="3"/>
                        <a:pt x="3" y="0"/>
                        <a:pt x="1" y="2"/>
                      </a:cubicBezTo>
                      <a:cubicBezTo>
                        <a:pt x="0" y="3"/>
                        <a:pt x="2" y="7"/>
                        <a:pt x="5" y="11"/>
                      </a:cubicBezTo>
                      <a:cubicBezTo>
                        <a:pt x="8" y="15"/>
                        <a:pt x="9" y="12"/>
                        <a:pt x="8" y="11"/>
                      </a:cubicBezTo>
                      <a:cubicBezTo>
                        <a:pt x="7" y="9"/>
                        <a:pt x="8" y="5"/>
                        <a:pt x="5" y="4"/>
                      </a:cubicBezTo>
                      <a:close/>
                    </a:path>
                  </a:pathLst>
                </a:custGeom>
                <a:grpFill/>
                <a:ln w="6350" cap="rnd" cmpd="sng">
                  <a:noFill/>
                  <a:prstDash val="solid"/>
                  <a:round/>
                  <a:headEnd/>
                  <a:tailEnd/>
                </a:ln>
              </p:spPr>
              <p:txBody>
                <a:bodyPr/>
                <a:lstStyle/>
                <a:p>
                  <a:pPr>
                    <a:defRPr/>
                  </a:pPr>
                  <a:endParaRPr lang="en-GB" dirty="0"/>
                </a:p>
              </p:txBody>
            </p:sp>
            <p:sp>
              <p:nvSpPr>
                <p:cNvPr id="136" name="Freeform 75"/>
                <p:cNvSpPr>
                  <a:spLocks/>
                </p:cNvSpPr>
                <p:nvPr/>
              </p:nvSpPr>
              <p:spPr bwMode="auto">
                <a:xfrm>
                  <a:off x="1197" y="1586"/>
                  <a:ext cx="36" cy="48"/>
                </a:xfrm>
                <a:custGeom>
                  <a:avLst/>
                  <a:gdLst/>
                  <a:ahLst/>
                  <a:cxnLst>
                    <a:cxn ang="0">
                      <a:pos x="6" y="4"/>
                    </a:cxn>
                    <a:cxn ang="0">
                      <a:pos x="2" y="3"/>
                    </a:cxn>
                    <a:cxn ang="0">
                      <a:pos x="3" y="8"/>
                    </a:cxn>
                    <a:cxn ang="0">
                      <a:pos x="11" y="15"/>
                    </a:cxn>
                    <a:cxn ang="0">
                      <a:pos x="12" y="11"/>
                    </a:cxn>
                    <a:cxn ang="0">
                      <a:pos x="6" y="4"/>
                    </a:cxn>
                  </a:cxnLst>
                  <a:rect l="0" t="0" r="r" b="b"/>
                  <a:pathLst>
                    <a:path w="15" h="20">
                      <a:moveTo>
                        <a:pt x="6" y="4"/>
                      </a:moveTo>
                      <a:cubicBezTo>
                        <a:pt x="5" y="0"/>
                        <a:pt x="1" y="0"/>
                        <a:pt x="2" y="3"/>
                      </a:cubicBezTo>
                      <a:cubicBezTo>
                        <a:pt x="3" y="5"/>
                        <a:pt x="0" y="4"/>
                        <a:pt x="3" y="8"/>
                      </a:cubicBezTo>
                      <a:cubicBezTo>
                        <a:pt x="5" y="10"/>
                        <a:pt x="5" y="6"/>
                        <a:pt x="11" y="15"/>
                      </a:cubicBezTo>
                      <a:cubicBezTo>
                        <a:pt x="14" y="20"/>
                        <a:pt x="15" y="16"/>
                        <a:pt x="12" y="11"/>
                      </a:cubicBezTo>
                      <a:cubicBezTo>
                        <a:pt x="8" y="5"/>
                        <a:pt x="8" y="9"/>
                        <a:pt x="6" y="4"/>
                      </a:cubicBezTo>
                      <a:close/>
                    </a:path>
                  </a:pathLst>
                </a:custGeom>
                <a:grpFill/>
                <a:ln w="6350" cap="rnd" cmpd="sng">
                  <a:noFill/>
                  <a:prstDash val="solid"/>
                  <a:round/>
                  <a:headEnd/>
                  <a:tailEnd/>
                </a:ln>
              </p:spPr>
              <p:txBody>
                <a:bodyPr/>
                <a:lstStyle/>
                <a:p>
                  <a:pPr>
                    <a:defRPr/>
                  </a:pPr>
                  <a:endParaRPr lang="en-GB" dirty="0"/>
                </a:p>
              </p:txBody>
            </p:sp>
            <p:sp>
              <p:nvSpPr>
                <p:cNvPr id="137" name="Freeform 76"/>
                <p:cNvSpPr>
                  <a:spLocks/>
                </p:cNvSpPr>
                <p:nvPr/>
              </p:nvSpPr>
              <p:spPr bwMode="auto">
                <a:xfrm>
                  <a:off x="1209" y="1584"/>
                  <a:ext cx="36" cy="33"/>
                </a:xfrm>
                <a:custGeom>
                  <a:avLst/>
                  <a:gdLst/>
                  <a:ahLst/>
                  <a:cxnLst>
                    <a:cxn ang="0">
                      <a:pos x="11" y="6"/>
                    </a:cxn>
                    <a:cxn ang="0">
                      <a:pos x="7" y="3"/>
                    </a:cxn>
                    <a:cxn ang="0">
                      <a:pos x="3" y="0"/>
                    </a:cxn>
                    <a:cxn ang="0">
                      <a:pos x="2" y="4"/>
                    </a:cxn>
                    <a:cxn ang="0">
                      <a:pos x="9" y="10"/>
                    </a:cxn>
                    <a:cxn ang="0">
                      <a:pos x="12" y="9"/>
                    </a:cxn>
                    <a:cxn ang="0">
                      <a:pos x="11" y="6"/>
                    </a:cxn>
                  </a:cxnLst>
                  <a:rect l="0" t="0" r="r" b="b"/>
                  <a:pathLst>
                    <a:path w="15" h="14">
                      <a:moveTo>
                        <a:pt x="11" y="6"/>
                      </a:moveTo>
                      <a:cubicBezTo>
                        <a:pt x="7" y="6"/>
                        <a:pt x="10" y="3"/>
                        <a:pt x="7" y="3"/>
                      </a:cubicBezTo>
                      <a:cubicBezTo>
                        <a:pt x="3" y="3"/>
                        <a:pt x="7" y="0"/>
                        <a:pt x="3" y="0"/>
                      </a:cubicBezTo>
                      <a:cubicBezTo>
                        <a:pt x="0" y="0"/>
                        <a:pt x="0" y="0"/>
                        <a:pt x="2" y="4"/>
                      </a:cubicBezTo>
                      <a:cubicBezTo>
                        <a:pt x="4" y="8"/>
                        <a:pt x="6" y="7"/>
                        <a:pt x="9" y="10"/>
                      </a:cubicBezTo>
                      <a:cubicBezTo>
                        <a:pt x="11" y="14"/>
                        <a:pt x="15" y="10"/>
                        <a:pt x="12" y="9"/>
                      </a:cubicBezTo>
                      <a:cubicBezTo>
                        <a:pt x="9" y="8"/>
                        <a:pt x="14" y="7"/>
                        <a:pt x="11" y="6"/>
                      </a:cubicBezTo>
                      <a:close/>
                    </a:path>
                  </a:pathLst>
                </a:custGeom>
                <a:grpFill/>
                <a:ln w="6350" cap="rnd" cmpd="sng">
                  <a:noFill/>
                  <a:prstDash val="solid"/>
                  <a:round/>
                  <a:headEnd/>
                  <a:tailEnd/>
                </a:ln>
              </p:spPr>
              <p:txBody>
                <a:bodyPr/>
                <a:lstStyle/>
                <a:p>
                  <a:pPr>
                    <a:defRPr/>
                  </a:pPr>
                  <a:endParaRPr lang="en-GB" dirty="0"/>
                </a:p>
              </p:txBody>
            </p:sp>
            <p:sp>
              <p:nvSpPr>
                <p:cNvPr id="138" name="Freeform 77"/>
                <p:cNvSpPr>
                  <a:spLocks/>
                </p:cNvSpPr>
                <p:nvPr/>
              </p:nvSpPr>
              <p:spPr bwMode="auto">
                <a:xfrm>
                  <a:off x="1242" y="1581"/>
                  <a:ext cx="15" cy="24"/>
                </a:xfrm>
                <a:custGeom>
                  <a:avLst/>
                  <a:gdLst/>
                  <a:ahLst/>
                  <a:cxnLst>
                    <a:cxn ang="0">
                      <a:pos x="3" y="4"/>
                    </a:cxn>
                    <a:cxn ang="0">
                      <a:pos x="1" y="3"/>
                    </a:cxn>
                    <a:cxn ang="0">
                      <a:pos x="1" y="9"/>
                    </a:cxn>
                    <a:cxn ang="0">
                      <a:pos x="1" y="9"/>
                    </a:cxn>
                    <a:cxn ang="0">
                      <a:pos x="4" y="8"/>
                    </a:cxn>
                    <a:cxn ang="0">
                      <a:pos x="3" y="4"/>
                    </a:cxn>
                  </a:cxnLst>
                  <a:rect l="0" t="0" r="r" b="b"/>
                  <a:pathLst>
                    <a:path w="6" h="10">
                      <a:moveTo>
                        <a:pt x="3" y="4"/>
                      </a:moveTo>
                      <a:cubicBezTo>
                        <a:pt x="1" y="2"/>
                        <a:pt x="0" y="0"/>
                        <a:pt x="1" y="3"/>
                      </a:cubicBezTo>
                      <a:cubicBezTo>
                        <a:pt x="2" y="5"/>
                        <a:pt x="0" y="6"/>
                        <a:pt x="1" y="9"/>
                      </a:cubicBezTo>
                      <a:cubicBezTo>
                        <a:pt x="1" y="9"/>
                        <a:pt x="1" y="9"/>
                        <a:pt x="1" y="9"/>
                      </a:cubicBezTo>
                      <a:cubicBezTo>
                        <a:pt x="3" y="7"/>
                        <a:pt x="3" y="10"/>
                        <a:pt x="4" y="8"/>
                      </a:cubicBezTo>
                      <a:cubicBezTo>
                        <a:pt x="6" y="6"/>
                        <a:pt x="4" y="7"/>
                        <a:pt x="3" y="4"/>
                      </a:cubicBezTo>
                      <a:close/>
                    </a:path>
                  </a:pathLst>
                </a:custGeom>
                <a:grpFill/>
                <a:ln w="6350" cap="rnd" cmpd="sng">
                  <a:noFill/>
                  <a:prstDash val="solid"/>
                  <a:round/>
                  <a:headEnd/>
                  <a:tailEnd/>
                </a:ln>
              </p:spPr>
              <p:txBody>
                <a:bodyPr/>
                <a:lstStyle/>
                <a:p>
                  <a:pPr>
                    <a:defRPr/>
                  </a:pPr>
                  <a:endParaRPr lang="en-GB" dirty="0"/>
                </a:p>
              </p:txBody>
            </p:sp>
            <p:sp>
              <p:nvSpPr>
                <p:cNvPr id="139" name="Freeform 78"/>
                <p:cNvSpPr>
                  <a:spLocks/>
                </p:cNvSpPr>
                <p:nvPr/>
              </p:nvSpPr>
              <p:spPr bwMode="auto">
                <a:xfrm>
                  <a:off x="1235" y="1581"/>
                  <a:ext cx="7" cy="14"/>
                </a:xfrm>
                <a:custGeom>
                  <a:avLst/>
                  <a:gdLst/>
                  <a:ahLst/>
                  <a:cxnLst>
                    <a:cxn ang="0">
                      <a:pos x="1" y="1"/>
                    </a:cxn>
                    <a:cxn ang="0">
                      <a:pos x="2" y="5"/>
                    </a:cxn>
                    <a:cxn ang="0">
                      <a:pos x="1" y="1"/>
                    </a:cxn>
                  </a:cxnLst>
                  <a:rect l="0" t="0" r="r" b="b"/>
                  <a:pathLst>
                    <a:path w="3" h="6">
                      <a:moveTo>
                        <a:pt x="1" y="1"/>
                      </a:moveTo>
                      <a:cubicBezTo>
                        <a:pt x="0" y="1"/>
                        <a:pt x="1" y="6"/>
                        <a:pt x="2" y="5"/>
                      </a:cubicBezTo>
                      <a:cubicBezTo>
                        <a:pt x="3" y="5"/>
                        <a:pt x="2" y="0"/>
                        <a:pt x="1" y="1"/>
                      </a:cubicBezTo>
                      <a:close/>
                    </a:path>
                  </a:pathLst>
                </a:custGeom>
                <a:grpFill/>
                <a:ln w="6350" cap="rnd" cmpd="sng">
                  <a:noFill/>
                  <a:prstDash val="solid"/>
                  <a:round/>
                  <a:headEnd/>
                  <a:tailEnd/>
                </a:ln>
              </p:spPr>
              <p:txBody>
                <a:bodyPr/>
                <a:lstStyle/>
                <a:p>
                  <a:pPr>
                    <a:defRPr/>
                  </a:pPr>
                  <a:endParaRPr lang="en-GB" dirty="0"/>
                </a:p>
              </p:txBody>
            </p:sp>
            <p:sp>
              <p:nvSpPr>
                <p:cNvPr id="140" name="Freeform 79"/>
                <p:cNvSpPr>
                  <a:spLocks/>
                </p:cNvSpPr>
                <p:nvPr/>
              </p:nvSpPr>
              <p:spPr bwMode="auto">
                <a:xfrm>
                  <a:off x="1254" y="1588"/>
                  <a:ext cx="10" cy="7"/>
                </a:xfrm>
                <a:custGeom>
                  <a:avLst/>
                  <a:gdLst/>
                  <a:ahLst/>
                  <a:cxnLst>
                    <a:cxn ang="0">
                      <a:pos x="2" y="0"/>
                    </a:cxn>
                    <a:cxn ang="0">
                      <a:pos x="2" y="3"/>
                    </a:cxn>
                    <a:cxn ang="0">
                      <a:pos x="2" y="0"/>
                    </a:cxn>
                  </a:cxnLst>
                  <a:rect l="0" t="0" r="r" b="b"/>
                  <a:pathLst>
                    <a:path w="4" h="3">
                      <a:moveTo>
                        <a:pt x="2" y="0"/>
                      </a:moveTo>
                      <a:cubicBezTo>
                        <a:pt x="1" y="0"/>
                        <a:pt x="0" y="3"/>
                        <a:pt x="2" y="3"/>
                      </a:cubicBezTo>
                      <a:cubicBezTo>
                        <a:pt x="3" y="3"/>
                        <a:pt x="4" y="1"/>
                        <a:pt x="2" y="0"/>
                      </a:cubicBezTo>
                      <a:close/>
                    </a:path>
                  </a:pathLst>
                </a:custGeom>
                <a:grpFill/>
                <a:ln w="6350" cap="rnd" cmpd="sng">
                  <a:noFill/>
                  <a:prstDash val="solid"/>
                  <a:round/>
                  <a:headEnd/>
                  <a:tailEnd/>
                </a:ln>
              </p:spPr>
              <p:txBody>
                <a:bodyPr/>
                <a:lstStyle/>
                <a:p>
                  <a:pPr>
                    <a:defRPr/>
                  </a:pPr>
                  <a:endParaRPr lang="en-GB" dirty="0"/>
                </a:p>
              </p:txBody>
            </p:sp>
            <p:sp>
              <p:nvSpPr>
                <p:cNvPr id="141" name="Freeform 80"/>
                <p:cNvSpPr>
                  <a:spLocks noEditPoints="1"/>
                </p:cNvSpPr>
                <p:nvPr/>
              </p:nvSpPr>
              <p:spPr bwMode="auto">
                <a:xfrm>
                  <a:off x="1066" y="3236"/>
                  <a:ext cx="808" cy="639"/>
                </a:xfrm>
                <a:custGeom>
                  <a:avLst/>
                  <a:gdLst/>
                  <a:ahLst/>
                  <a:cxnLst>
                    <a:cxn ang="0">
                      <a:pos x="312" y="61"/>
                    </a:cxn>
                    <a:cxn ang="0">
                      <a:pos x="287" y="86"/>
                    </a:cxn>
                    <a:cxn ang="0">
                      <a:pos x="252" y="102"/>
                    </a:cxn>
                    <a:cxn ang="0">
                      <a:pos x="250" y="112"/>
                    </a:cxn>
                    <a:cxn ang="0">
                      <a:pos x="225" y="157"/>
                    </a:cxn>
                    <a:cxn ang="0">
                      <a:pos x="238" y="174"/>
                    </a:cxn>
                    <a:cxn ang="0">
                      <a:pos x="214" y="209"/>
                    </a:cxn>
                    <a:cxn ang="0">
                      <a:pos x="204" y="215"/>
                    </a:cxn>
                    <a:cxn ang="0">
                      <a:pos x="177" y="240"/>
                    </a:cxn>
                    <a:cxn ang="0">
                      <a:pos x="143" y="241"/>
                    </a:cxn>
                    <a:cxn ang="0">
                      <a:pos x="122" y="246"/>
                    </a:cxn>
                    <a:cxn ang="0">
                      <a:pos x="104" y="254"/>
                    </a:cxn>
                    <a:cxn ang="0">
                      <a:pos x="97" y="263"/>
                    </a:cxn>
                    <a:cxn ang="0">
                      <a:pos x="86" y="260"/>
                    </a:cxn>
                    <a:cxn ang="0">
                      <a:pos x="73" y="239"/>
                    </a:cxn>
                    <a:cxn ang="0">
                      <a:pos x="50" y="226"/>
                    </a:cxn>
                    <a:cxn ang="0">
                      <a:pos x="55" y="199"/>
                    </a:cxn>
                    <a:cxn ang="0">
                      <a:pos x="57" y="191"/>
                    </a:cxn>
                    <a:cxn ang="0">
                      <a:pos x="57" y="170"/>
                    </a:cxn>
                    <a:cxn ang="0">
                      <a:pos x="53" y="156"/>
                    </a:cxn>
                    <a:cxn ang="0">
                      <a:pos x="53" y="142"/>
                    </a:cxn>
                    <a:cxn ang="0">
                      <a:pos x="60" y="130"/>
                    </a:cxn>
                    <a:cxn ang="0">
                      <a:pos x="64" y="102"/>
                    </a:cxn>
                    <a:cxn ang="0">
                      <a:pos x="75" y="75"/>
                    </a:cxn>
                    <a:cxn ang="0">
                      <a:pos x="63" y="65"/>
                    </a:cxn>
                    <a:cxn ang="0">
                      <a:pos x="45" y="68"/>
                    </a:cxn>
                    <a:cxn ang="0">
                      <a:pos x="30" y="69"/>
                    </a:cxn>
                    <a:cxn ang="0">
                      <a:pos x="32" y="59"/>
                    </a:cxn>
                    <a:cxn ang="0">
                      <a:pos x="15" y="68"/>
                    </a:cxn>
                    <a:cxn ang="0">
                      <a:pos x="11" y="46"/>
                    </a:cxn>
                    <a:cxn ang="0">
                      <a:pos x="5" y="33"/>
                    </a:cxn>
                    <a:cxn ang="0">
                      <a:pos x="22" y="18"/>
                    </a:cxn>
                    <a:cxn ang="0">
                      <a:pos x="34" y="5"/>
                    </a:cxn>
                    <a:cxn ang="0">
                      <a:pos x="68" y="10"/>
                    </a:cxn>
                    <a:cxn ang="0">
                      <a:pos x="100" y="10"/>
                    </a:cxn>
                    <a:cxn ang="0">
                      <a:pos x="150" y="14"/>
                    </a:cxn>
                    <a:cxn ang="0">
                      <a:pos x="173" y="16"/>
                    </a:cxn>
                    <a:cxn ang="0">
                      <a:pos x="190" y="16"/>
                    </a:cxn>
                    <a:cxn ang="0">
                      <a:pos x="199" y="23"/>
                    </a:cxn>
                    <a:cxn ang="0">
                      <a:pos x="217" y="34"/>
                    </a:cxn>
                    <a:cxn ang="0">
                      <a:pos x="231" y="38"/>
                    </a:cxn>
                    <a:cxn ang="0">
                      <a:pos x="246" y="39"/>
                    </a:cxn>
                    <a:cxn ang="0">
                      <a:pos x="269" y="42"/>
                    </a:cxn>
                    <a:cxn ang="0">
                      <a:pos x="276" y="46"/>
                    </a:cxn>
                    <a:cxn ang="0">
                      <a:pos x="296" y="51"/>
                    </a:cxn>
                    <a:cxn ang="0">
                      <a:pos x="310" y="48"/>
                    </a:cxn>
                    <a:cxn ang="0">
                      <a:pos x="312" y="61"/>
                    </a:cxn>
                    <a:cxn ang="0">
                      <a:pos x="311" y="137"/>
                    </a:cxn>
                    <a:cxn ang="0">
                      <a:pos x="292" y="148"/>
                    </a:cxn>
                    <a:cxn ang="0">
                      <a:pos x="297" y="148"/>
                    </a:cxn>
                    <a:cxn ang="0">
                      <a:pos x="306" y="155"/>
                    </a:cxn>
                    <a:cxn ang="0">
                      <a:pos x="319" y="142"/>
                    </a:cxn>
                    <a:cxn ang="0">
                      <a:pos x="311" y="137"/>
                    </a:cxn>
                    <a:cxn ang="0">
                      <a:pos x="327" y="133"/>
                    </a:cxn>
                    <a:cxn ang="0">
                      <a:pos x="335" y="136"/>
                    </a:cxn>
                    <a:cxn ang="0">
                      <a:pos x="338" y="132"/>
                    </a:cxn>
                    <a:cxn ang="0">
                      <a:pos x="327" y="133"/>
                    </a:cxn>
                    <a:cxn ang="0">
                      <a:pos x="263" y="170"/>
                    </a:cxn>
                    <a:cxn ang="0">
                      <a:pos x="271" y="162"/>
                    </a:cxn>
                    <a:cxn ang="0">
                      <a:pos x="263" y="170"/>
                    </a:cxn>
                  </a:cxnLst>
                  <a:rect l="0" t="0" r="r" b="b"/>
                  <a:pathLst>
                    <a:path w="339" h="268">
                      <a:moveTo>
                        <a:pt x="312" y="61"/>
                      </a:moveTo>
                      <a:cubicBezTo>
                        <a:pt x="319" y="74"/>
                        <a:pt x="288" y="79"/>
                        <a:pt x="287" y="86"/>
                      </a:cubicBezTo>
                      <a:cubicBezTo>
                        <a:pt x="286" y="93"/>
                        <a:pt x="256" y="93"/>
                        <a:pt x="252" y="102"/>
                      </a:cubicBezTo>
                      <a:cubicBezTo>
                        <a:pt x="250" y="108"/>
                        <a:pt x="264" y="107"/>
                        <a:pt x="250" y="112"/>
                      </a:cubicBezTo>
                      <a:cubicBezTo>
                        <a:pt x="244" y="115"/>
                        <a:pt x="222" y="145"/>
                        <a:pt x="225" y="157"/>
                      </a:cubicBezTo>
                      <a:cubicBezTo>
                        <a:pt x="229" y="171"/>
                        <a:pt x="237" y="170"/>
                        <a:pt x="238" y="174"/>
                      </a:cubicBezTo>
                      <a:cubicBezTo>
                        <a:pt x="238" y="178"/>
                        <a:pt x="211" y="190"/>
                        <a:pt x="214" y="209"/>
                      </a:cubicBezTo>
                      <a:cubicBezTo>
                        <a:pt x="214" y="215"/>
                        <a:pt x="215" y="214"/>
                        <a:pt x="204" y="215"/>
                      </a:cubicBezTo>
                      <a:cubicBezTo>
                        <a:pt x="185" y="216"/>
                        <a:pt x="185" y="246"/>
                        <a:pt x="177" y="240"/>
                      </a:cubicBezTo>
                      <a:cubicBezTo>
                        <a:pt x="173" y="236"/>
                        <a:pt x="157" y="247"/>
                        <a:pt x="143" y="241"/>
                      </a:cubicBezTo>
                      <a:cubicBezTo>
                        <a:pt x="133" y="236"/>
                        <a:pt x="123" y="241"/>
                        <a:pt x="122" y="246"/>
                      </a:cubicBezTo>
                      <a:cubicBezTo>
                        <a:pt x="120" y="252"/>
                        <a:pt x="108" y="247"/>
                        <a:pt x="104" y="254"/>
                      </a:cubicBezTo>
                      <a:cubicBezTo>
                        <a:pt x="101" y="261"/>
                        <a:pt x="99" y="260"/>
                        <a:pt x="97" y="263"/>
                      </a:cubicBezTo>
                      <a:cubicBezTo>
                        <a:pt x="96" y="267"/>
                        <a:pt x="93" y="268"/>
                        <a:pt x="86" y="260"/>
                      </a:cubicBezTo>
                      <a:cubicBezTo>
                        <a:pt x="78" y="252"/>
                        <a:pt x="73" y="245"/>
                        <a:pt x="73" y="239"/>
                      </a:cubicBezTo>
                      <a:cubicBezTo>
                        <a:pt x="73" y="233"/>
                        <a:pt x="60" y="221"/>
                        <a:pt x="50" y="226"/>
                      </a:cubicBezTo>
                      <a:cubicBezTo>
                        <a:pt x="48" y="221"/>
                        <a:pt x="46" y="207"/>
                        <a:pt x="55" y="199"/>
                      </a:cubicBezTo>
                      <a:cubicBezTo>
                        <a:pt x="64" y="192"/>
                        <a:pt x="61" y="192"/>
                        <a:pt x="57" y="191"/>
                      </a:cubicBezTo>
                      <a:cubicBezTo>
                        <a:pt x="52" y="190"/>
                        <a:pt x="47" y="184"/>
                        <a:pt x="57" y="170"/>
                      </a:cubicBezTo>
                      <a:cubicBezTo>
                        <a:pt x="67" y="157"/>
                        <a:pt x="55" y="166"/>
                        <a:pt x="53" y="156"/>
                      </a:cubicBezTo>
                      <a:cubicBezTo>
                        <a:pt x="51" y="145"/>
                        <a:pt x="42" y="143"/>
                        <a:pt x="53" y="142"/>
                      </a:cubicBezTo>
                      <a:cubicBezTo>
                        <a:pt x="63" y="141"/>
                        <a:pt x="64" y="138"/>
                        <a:pt x="60" y="130"/>
                      </a:cubicBezTo>
                      <a:cubicBezTo>
                        <a:pt x="57" y="122"/>
                        <a:pt x="66" y="122"/>
                        <a:pt x="64" y="102"/>
                      </a:cubicBezTo>
                      <a:cubicBezTo>
                        <a:pt x="63" y="94"/>
                        <a:pt x="88" y="77"/>
                        <a:pt x="75" y="75"/>
                      </a:cubicBezTo>
                      <a:cubicBezTo>
                        <a:pt x="65" y="73"/>
                        <a:pt x="78" y="66"/>
                        <a:pt x="63" y="65"/>
                      </a:cubicBezTo>
                      <a:cubicBezTo>
                        <a:pt x="48" y="63"/>
                        <a:pt x="56" y="73"/>
                        <a:pt x="45" y="68"/>
                      </a:cubicBezTo>
                      <a:cubicBezTo>
                        <a:pt x="34" y="62"/>
                        <a:pt x="34" y="72"/>
                        <a:pt x="30" y="69"/>
                      </a:cubicBezTo>
                      <a:cubicBezTo>
                        <a:pt x="26" y="66"/>
                        <a:pt x="36" y="62"/>
                        <a:pt x="32" y="59"/>
                      </a:cubicBezTo>
                      <a:cubicBezTo>
                        <a:pt x="28" y="57"/>
                        <a:pt x="27" y="57"/>
                        <a:pt x="15" y="68"/>
                      </a:cubicBezTo>
                      <a:cubicBezTo>
                        <a:pt x="12" y="61"/>
                        <a:pt x="16" y="52"/>
                        <a:pt x="11" y="46"/>
                      </a:cubicBezTo>
                      <a:cubicBezTo>
                        <a:pt x="7" y="40"/>
                        <a:pt x="11" y="36"/>
                        <a:pt x="5" y="33"/>
                      </a:cubicBezTo>
                      <a:cubicBezTo>
                        <a:pt x="0" y="29"/>
                        <a:pt x="12" y="18"/>
                        <a:pt x="22" y="18"/>
                      </a:cubicBezTo>
                      <a:cubicBezTo>
                        <a:pt x="32" y="18"/>
                        <a:pt x="22" y="11"/>
                        <a:pt x="34" y="5"/>
                      </a:cubicBezTo>
                      <a:cubicBezTo>
                        <a:pt x="46" y="0"/>
                        <a:pt x="49" y="10"/>
                        <a:pt x="68" y="10"/>
                      </a:cubicBezTo>
                      <a:cubicBezTo>
                        <a:pt x="88" y="10"/>
                        <a:pt x="87" y="6"/>
                        <a:pt x="100" y="10"/>
                      </a:cubicBezTo>
                      <a:cubicBezTo>
                        <a:pt x="125" y="18"/>
                        <a:pt x="135" y="9"/>
                        <a:pt x="150" y="14"/>
                      </a:cubicBezTo>
                      <a:cubicBezTo>
                        <a:pt x="165" y="18"/>
                        <a:pt x="160" y="11"/>
                        <a:pt x="173" y="16"/>
                      </a:cubicBezTo>
                      <a:cubicBezTo>
                        <a:pt x="182" y="20"/>
                        <a:pt x="185" y="16"/>
                        <a:pt x="190" y="16"/>
                      </a:cubicBezTo>
                      <a:cubicBezTo>
                        <a:pt x="194" y="21"/>
                        <a:pt x="200" y="17"/>
                        <a:pt x="199" y="23"/>
                      </a:cubicBezTo>
                      <a:cubicBezTo>
                        <a:pt x="198" y="30"/>
                        <a:pt x="213" y="25"/>
                        <a:pt x="217" y="34"/>
                      </a:cubicBezTo>
                      <a:cubicBezTo>
                        <a:pt x="220" y="39"/>
                        <a:pt x="226" y="32"/>
                        <a:pt x="231" y="38"/>
                      </a:cubicBezTo>
                      <a:cubicBezTo>
                        <a:pt x="235" y="42"/>
                        <a:pt x="235" y="36"/>
                        <a:pt x="246" y="39"/>
                      </a:cubicBezTo>
                      <a:cubicBezTo>
                        <a:pt x="255" y="41"/>
                        <a:pt x="243" y="26"/>
                        <a:pt x="269" y="42"/>
                      </a:cubicBezTo>
                      <a:cubicBezTo>
                        <a:pt x="269" y="48"/>
                        <a:pt x="274" y="48"/>
                        <a:pt x="276" y="46"/>
                      </a:cubicBezTo>
                      <a:cubicBezTo>
                        <a:pt x="290" y="55"/>
                        <a:pt x="288" y="47"/>
                        <a:pt x="296" y="51"/>
                      </a:cubicBezTo>
                      <a:cubicBezTo>
                        <a:pt x="304" y="55"/>
                        <a:pt x="297" y="47"/>
                        <a:pt x="310" y="48"/>
                      </a:cubicBezTo>
                      <a:cubicBezTo>
                        <a:pt x="322" y="57"/>
                        <a:pt x="308" y="54"/>
                        <a:pt x="312" y="61"/>
                      </a:cubicBezTo>
                      <a:close/>
                      <a:moveTo>
                        <a:pt x="311" y="137"/>
                      </a:moveTo>
                      <a:cubicBezTo>
                        <a:pt x="310" y="129"/>
                        <a:pt x="288" y="144"/>
                        <a:pt x="292" y="148"/>
                      </a:cubicBezTo>
                      <a:cubicBezTo>
                        <a:pt x="293" y="149"/>
                        <a:pt x="292" y="150"/>
                        <a:pt x="297" y="148"/>
                      </a:cubicBezTo>
                      <a:cubicBezTo>
                        <a:pt x="301" y="146"/>
                        <a:pt x="299" y="151"/>
                        <a:pt x="306" y="155"/>
                      </a:cubicBezTo>
                      <a:cubicBezTo>
                        <a:pt x="312" y="160"/>
                        <a:pt x="314" y="149"/>
                        <a:pt x="319" y="142"/>
                      </a:cubicBezTo>
                      <a:cubicBezTo>
                        <a:pt x="323" y="135"/>
                        <a:pt x="311" y="145"/>
                        <a:pt x="311" y="137"/>
                      </a:cubicBezTo>
                      <a:close/>
                      <a:moveTo>
                        <a:pt x="327" y="133"/>
                      </a:moveTo>
                      <a:cubicBezTo>
                        <a:pt x="328" y="136"/>
                        <a:pt x="331" y="132"/>
                        <a:pt x="335" y="136"/>
                      </a:cubicBezTo>
                      <a:cubicBezTo>
                        <a:pt x="339" y="140"/>
                        <a:pt x="339" y="137"/>
                        <a:pt x="338" y="132"/>
                      </a:cubicBezTo>
                      <a:cubicBezTo>
                        <a:pt x="337" y="127"/>
                        <a:pt x="326" y="128"/>
                        <a:pt x="327" y="133"/>
                      </a:cubicBezTo>
                      <a:close/>
                      <a:moveTo>
                        <a:pt x="263" y="170"/>
                      </a:moveTo>
                      <a:cubicBezTo>
                        <a:pt x="265" y="173"/>
                        <a:pt x="274" y="165"/>
                        <a:pt x="271" y="162"/>
                      </a:cubicBezTo>
                      <a:cubicBezTo>
                        <a:pt x="268" y="158"/>
                        <a:pt x="260" y="168"/>
                        <a:pt x="263" y="170"/>
                      </a:cubicBezTo>
                      <a:close/>
                    </a:path>
                  </a:pathLst>
                </a:custGeom>
                <a:grpFill/>
                <a:ln w="6350" cap="rnd" cmpd="sng">
                  <a:noFill/>
                  <a:prstDash val="solid"/>
                  <a:round/>
                  <a:headEnd/>
                  <a:tailEnd/>
                </a:ln>
              </p:spPr>
              <p:txBody>
                <a:bodyPr/>
                <a:lstStyle/>
                <a:p>
                  <a:pPr>
                    <a:defRPr/>
                  </a:pPr>
                  <a:endParaRPr lang="en-GB" dirty="0"/>
                </a:p>
              </p:txBody>
            </p:sp>
            <p:sp>
              <p:nvSpPr>
                <p:cNvPr id="142" name="Freeform 84"/>
                <p:cNvSpPr>
                  <a:spLocks noEditPoints="1"/>
                </p:cNvSpPr>
                <p:nvPr/>
              </p:nvSpPr>
              <p:spPr bwMode="auto">
                <a:xfrm>
                  <a:off x="2775" y="3398"/>
                  <a:ext cx="511" cy="563"/>
                </a:xfrm>
                <a:custGeom>
                  <a:avLst/>
                  <a:gdLst/>
                  <a:ahLst/>
                  <a:cxnLst>
                    <a:cxn ang="0">
                      <a:pos x="141" y="32"/>
                    </a:cxn>
                    <a:cxn ang="0">
                      <a:pos x="105" y="47"/>
                    </a:cxn>
                    <a:cxn ang="0">
                      <a:pos x="106" y="58"/>
                    </a:cxn>
                    <a:cxn ang="0">
                      <a:pos x="91" y="60"/>
                    </a:cxn>
                    <a:cxn ang="0">
                      <a:pos x="89" y="94"/>
                    </a:cxn>
                    <a:cxn ang="0">
                      <a:pos x="90" y="110"/>
                    </a:cxn>
                    <a:cxn ang="0">
                      <a:pos x="110" y="142"/>
                    </a:cxn>
                    <a:cxn ang="0">
                      <a:pos x="90" y="144"/>
                    </a:cxn>
                    <a:cxn ang="0">
                      <a:pos x="78" y="145"/>
                    </a:cxn>
                    <a:cxn ang="0">
                      <a:pos x="67" y="178"/>
                    </a:cxn>
                    <a:cxn ang="0">
                      <a:pos x="44" y="145"/>
                    </a:cxn>
                    <a:cxn ang="0">
                      <a:pos x="52" y="125"/>
                    </a:cxn>
                    <a:cxn ang="0">
                      <a:pos x="83" y="124"/>
                    </a:cxn>
                    <a:cxn ang="0">
                      <a:pos x="41" y="120"/>
                    </a:cxn>
                    <a:cxn ang="0">
                      <a:pos x="26" y="96"/>
                    </a:cxn>
                    <a:cxn ang="0">
                      <a:pos x="18" y="64"/>
                    </a:cxn>
                    <a:cxn ang="0">
                      <a:pos x="34" y="35"/>
                    </a:cxn>
                    <a:cxn ang="0">
                      <a:pos x="96" y="17"/>
                    </a:cxn>
                    <a:cxn ang="0">
                      <a:pos x="135" y="18"/>
                    </a:cxn>
                    <a:cxn ang="0">
                      <a:pos x="169" y="21"/>
                    </a:cxn>
                    <a:cxn ang="0">
                      <a:pos x="25" y="134"/>
                    </a:cxn>
                    <a:cxn ang="0">
                      <a:pos x="26" y="128"/>
                    </a:cxn>
                    <a:cxn ang="0">
                      <a:pos x="83" y="192"/>
                    </a:cxn>
                    <a:cxn ang="0">
                      <a:pos x="156" y="224"/>
                    </a:cxn>
                    <a:cxn ang="0">
                      <a:pos x="110" y="212"/>
                    </a:cxn>
                    <a:cxn ang="0">
                      <a:pos x="125" y="229"/>
                    </a:cxn>
                    <a:cxn ang="0">
                      <a:pos x="200" y="193"/>
                    </a:cxn>
                    <a:cxn ang="0">
                      <a:pos x="200" y="193"/>
                    </a:cxn>
                    <a:cxn ang="0">
                      <a:pos x="158" y="126"/>
                    </a:cxn>
                    <a:cxn ang="0">
                      <a:pos x="156" y="88"/>
                    </a:cxn>
                    <a:cxn ang="0">
                      <a:pos x="166" y="85"/>
                    </a:cxn>
                    <a:cxn ang="0">
                      <a:pos x="124" y="37"/>
                    </a:cxn>
                    <a:cxn ang="0">
                      <a:pos x="94" y="100"/>
                    </a:cxn>
                    <a:cxn ang="0">
                      <a:pos x="104" y="118"/>
                    </a:cxn>
                    <a:cxn ang="0">
                      <a:pos x="144" y="159"/>
                    </a:cxn>
                    <a:cxn ang="0">
                      <a:pos x="187" y="217"/>
                    </a:cxn>
                    <a:cxn ang="0">
                      <a:pos x="0" y="73"/>
                    </a:cxn>
                    <a:cxn ang="0">
                      <a:pos x="0" y="73"/>
                    </a:cxn>
                    <a:cxn ang="0">
                      <a:pos x="137" y="69"/>
                    </a:cxn>
                    <a:cxn ang="0">
                      <a:pos x="149" y="59"/>
                    </a:cxn>
                    <a:cxn ang="0">
                      <a:pos x="136" y="164"/>
                    </a:cxn>
                    <a:cxn ang="0">
                      <a:pos x="116" y="173"/>
                    </a:cxn>
                    <a:cxn ang="0">
                      <a:pos x="116" y="173"/>
                    </a:cxn>
                    <a:cxn ang="0">
                      <a:pos x="115" y="146"/>
                    </a:cxn>
                    <a:cxn ang="0">
                      <a:pos x="118" y="154"/>
                    </a:cxn>
                    <a:cxn ang="0">
                      <a:pos x="157" y="146"/>
                    </a:cxn>
                    <a:cxn ang="0">
                      <a:pos x="24" y="111"/>
                    </a:cxn>
                    <a:cxn ang="0">
                      <a:pos x="120" y="98"/>
                    </a:cxn>
                    <a:cxn ang="0">
                      <a:pos x="137" y="143"/>
                    </a:cxn>
                  </a:cxnLst>
                  <a:rect l="0" t="0" r="r" b="b"/>
                  <a:pathLst>
                    <a:path w="214" h="236">
                      <a:moveTo>
                        <a:pt x="169" y="21"/>
                      </a:moveTo>
                      <a:cubicBezTo>
                        <a:pt x="162" y="24"/>
                        <a:pt x="167" y="34"/>
                        <a:pt x="159" y="39"/>
                      </a:cubicBezTo>
                      <a:cubicBezTo>
                        <a:pt x="159" y="30"/>
                        <a:pt x="151" y="38"/>
                        <a:pt x="141" y="32"/>
                      </a:cubicBezTo>
                      <a:cubicBezTo>
                        <a:pt x="132" y="27"/>
                        <a:pt x="134" y="37"/>
                        <a:pt x="125" y="33"/>
                      </a:cubicBezTo>
                      <a:cubicBezTo>
                        <a:pt x="116" y="30"/>
                        <a:pt x="117" y="38"/>
                        <a:pt x="107" y="40"/>
                      </a:cubicBezTo>
                      <a:cubicBezTo>
                        <a:pt x="97" y="41"/>
                        <a:pt x="107" y="42"/>
                        <a:pt x="105" y="47"/>
                      </a:cubicBezTo>
                      <a:cubicBezTo>
                        <a:pt x="103" y="52"/>
                        <a:pt x="108" y="47"/>
                        <a:pt x="114" y="54"/>
                      </a:cubicBezTo>
                      <a:cubicBezTo>
                        <a:pt x="121" y="61"/>
                        <a:pt x="119" y="61"/>
                        <a:pt x="111" y="57"/>
                      </a:cubicBezTo>
                      <a:cubicBezTo>
                        <a:pt x="104" y="53"/>
                        <a:pt x="98" y="49"/>
                        <a:pt x="106" y="58"/>
                      </a:cubicBezTo>
                      <a:cubicBezTo>
                        <a:pt x="113" y="67"/>
                        <a:pt x="109" y="67"/>
                        <a:pt x="101" y="59"/>
                      </a:cubicBezTo>
                      <a:cubicBezTo>
                        <a:pt x="93" y="51"/>
                        <a:pt x="93" y="57"/>
                        <a:pt x="99" y="63"/>
                      </a:cubicBezTo>
                      <a:cubicBezTo>
                        <a:pt x="104" y="68"/>
                        <a:pt x="92" y="69"/>
                        <a:pt x="91" y="60"/>
                      </a:cubicBezTo>
                      <a:cubicBezTo>
                        <a:pt x="89" y="49"/>
                        <a:pt x="80" y="55"/>
                        <a:pt x="81" y="49"/>
                      </a:cubicBezTo>
                      <a:cubicBezTo>
                        <a:pt x="83" y="38"/>
                        <a:pt x="75" y="47"/>
                        <a:pt x="73" y="53"/>
                      </a:cubicBezTo>
                      <a:cubicBezTo>
                        <a:pt x="67" y="66"/>
                        <a:pt x="99" y="86"/>
                        <a:pt x="89" y="94"/>
                      </a:cubicBezTo>
                      <a:cubicBezTo>
                        <a:pt x="84" y="98"/>
                        <a:pt x="90" y="86"/>
                        <a:pt x="83" y="87"/>
                      </a:cubicBezTo>
                      <a:cubicBezTo>
                        <a:pt x="73" y="87"/>
                        <a:pt x="92" y="99"/>
                        <a:pt x="77" y="100"/>
                      </a:cubicBezTo>
                      <a:cubicBezTo>
                        <a:pt x="63" y="102"/>
                        <a:pt x="88" y="104"/>
                        <a:pt x="90" y="110"/>
                      </a:cubicBezTo>
                      <a:cubicBezTo>
                        <a:pt x="93" y="116"/>
                        <a:pt x="96" y="112"/>
                        <a:pt x="98" y="117"/>
                      </a:cubicBezTo>
                      <a:cubicBezTo>
                        <a:pt x="101" y="123"/>
                        <a:pt x="111" y="122"/>
                        <a:pt x="110" y="128"/>
                      </a:cubicBezTo>
                      <a:cubicBezTo>
                        <a:pt x="108" y="133"/>
                        <a:pt x="113" y="140"/>
                        <a:pt x="110" y="142"/>
                      </a:cubicBezTo>
                      <a:cubicBezTo>
                        <a:pt x="106" y="144"/>
                        <a:pt x="101" y="136"/>
                        <a:pt x="98" y="132"/>
                      </a:cubicBezTo>
                      <a:cubicBezTo>
                        <a:pt x="95" y="127"/>
                        <a:pt x="83" y="134"/>
                        <a:pt x="86" y="138"/>
                      </a:cubicBezTo>
                      <a:cubicBezTo>
                        <a:pt x="90" y="142"/>
                        <a:pt x="85" y="144"/>
                        <a:pt x="90" y="144"/>
                      </a:cubicBezTo>
                      <a:cubicBezTo>
                        <a:pt x="96" y="144"/>
                        <a:pt x="100" y="151"/>
                        <a:pt x="95" y="152"/>
                      </a:cubicBezTo>
                      <a:cubicBezTo>
                        <a:pt x="91" y="153"/>
                        <a:pt x="87" y="158"/>
                        <a:pt x="86" y="153"/>
                      </a:cubicBezTo>
                      <a:cubicBezTo>
                        <a:pt x="85" y="148"/>
                        <a:pt x="84" y="146"/>
                        <a:pt x="78" y="145"/>
                      </a:cubicBezTo>
                      <a:cubicBezTo>
                        <a:pt x="72" y="145"/>
                        <a:pt x="93" y="181"/>
                        <a:pt x="87" y="183"/>
                      </a:cubicBezTo>
                      <a:cubicBezTo>
                        <a:pt x="81" y="186"/>
                        <a:pt x="75" y="159"/>
                        <a:pt x="73" y="175"/>
                      </a:cubicBezTo>
                      <a:cubicBezTo>
                        <a:pt x="72" y="184"/>
                        <a:pt x="67" y="189"/>
                        <a:pt x="67" y="178"/>
                      </a:cubicBezTo>
                      <a:cubicBezTo>
                        <a:pt x="67" y="168"/>
                        <a:pt x="59" y="156"/>
                        <a:pt x="58" y="168"/>
                      </a:cubicBezTo>
                      <a:cubicBezTo>
                        <a:pt x="57" y="180"/>
                        <a:pt x="45" y="162"/>
                        <a:pt x="48" y="157"/>
                      </a:cubicBezTo>
                      <a:cubicBezTo>
                        <a:pt x="52" y="153"/>
                        <a:pt x="51" y="144"/>
                        <a:pt x="44" y="145"/>
                      </a:cubicBezTo>
                      <a:cubicBezTo>
                        <a:pt x="37" y="145"/>
                        <a:pt x="44" y="141"/>
                        <a:pt x="38" y="137"/>
                      </a:cubicBezTo>
                      <a:cubicBezTo>
                        <a:pt x="33" y="134"/>
                        <a:pt x="41" y="137"/>
                        <a:pt x="41" y="129"/>
                      </a:cubicBezTo>
                      <a:cubicBezTo>
                        <a:pt x="42" y="120"/>
                        <a:pt x="48" y="129"/>
                        <a:pt x="52" y="125"/>
                      </a:cubicBezTo>
                      <a:cubicBezTo>
                        <a:pt x="56" y="120"/>
                        <a:pt x="57" y="120"/>
                        <a:pt x="66" y="125"/>
                      </a:cubicBezTo>
                      <a:cubicBezTo>
                        <a:pt x="76" y="130"/>
                        <a:pt x="76" y="133"/>
                        <a:pt x="84" y="130"/>
                      </a:cubicBezTo>
                      <a:cubicBezTo>
                        <a:pt x="93" y="127"/>
                        <a:pt x="88" y="124"/>
                        <a:pt x="83" y="124"/>
                      </a:cubicBezTo>
                      <a:cubicBezTo>
                        <a:pt x="78" y="125"/>
                        <a:pt x="74" y="118"/>
                        <a:pt x="68" y="120"/>
                      </a:cubicBezTo>
                      <a:cubicBezTo>
                        <a:pt x="62" y="122"/>
                        <a:pt x="66" y="116"/>
                        <a:pt x="54" y="119"/>
                      </a:cubicBezTo>
                      <a:cubicBezTo>
                        <a:pt x="41" y="122"/>
                        <a:pt x="46" y="115"/>
                        <a:pt x="41" y="120"/>
                      </a:cubicBezTo>
                      <a:cubicBezTo>
                        <a:pt x="35" y="125"/>
                        <a:pt x="37" y="114"/>
                        <a:pt x="29" y="106"/>
                      </a:cubicBezTo>
                      <a:cubicBezTo>
                        <a:pt x="21" y="98"/>
                        <a:pt x="44" y="104"/>
                        <a:pt x="37" y="99"/>
                      </a:cubicBezTo>
                      <a:cubicBezTo>
                        <a:pt x="25" y="92"/>
                        <a:pt x="30" y="104"/>
                        <a:pt x="26" y="96"/>
                      </a:cubicBezTo>
                      <a:cubicBezTo>
                        <a:pt x="23" y="91"/>
                        <a:pt x="19" y="93"/>
                        <a:pt x="11" y="75"/>
                      </a:cubicBezTo>
                      <a:cubicBezTo>
                        <a:pt x="13" y="73"/>
                        <a:pt x="19" y="73"/>
                        <a:pt x="20" y="70"/>
                      </a:cubicBezTo>
                      <a:cubicBezTo>
                        <a:pt x="20" y="68"/>
                        <a:pt x="16" y="67"/>
                        <a:pt x="18" y="64"/>
                      </a:cubicBezTo>
                      <a:cubicBezTo>
                        <a:pt x="19" y="61"/>
                        <a:pt x="26" y="64"/>
                        <a:pt x="27" y="57"/>
                      </a:cubicBezTo>
                      <a:cubicBezTo>
                        <a:pt x="28" y="42"/>
                        <a:pt x="32" y="51"/>
                        <a:pt x="35" y="45"/>
                      </a:cubicBezTo>
                      <a:cubicBezTo>
                        <a:pt x="37" y="39"/>
                        <a:pt x="33" y="39"/>
                        <a:pt x="34" y="35"/>
                      </a:cubicBezTo>
                      <a:cubicBezTo>
                        <a:pt x="69" y="33"/>
                        <a:pt x="49" y="21"/>
                        <a:pt x="65" y="25"/>
                      </a:cubicBezTo>
                      <a:cubicBezTo>
                        <a:pt x="82" y="30"/>
                        <a:pt x="75" y="19"/>
                        <a:pt x="82" y="18"/>
                      </a:cubicBezTo>
                      <a:cubicBezTo>
                        <a:pt x="91" y="24"/>
                        <a:pt x="86" y="14"/>
                        <a:pt x="96" y="17"/>
                      </a:cubicBezTo>
                      <a:cubicBezTo>
                        <a:pt x="106" y="19"/>
                        <a:pt x="112" y="8"/>
                        <a:pt x="116" y="12"/>
                      </a:cubicBezTo>
                      <a:cubicBezTo>
                        <a:pt x="120" y="15"/>
                        <a:pt x="120" y="6"/>
                        <a:pt x="124" y="14"/>
                      </a:cubicBezTo>
                      <a:cubicBezTo>
                        <a:pt x="129" y="22"/>
                        <a:pt x="129" y="11"/>
                        <a:pt x="135" y="18"/>
                      </a:cubicBezTo>
                      <a:cubicBezTo>
                        <a:pt x="141" y="26"/>
                        <a:pt x="145" y="20"/>
                        <a:pt x="156" y="19"/>
                      </a:cubicBezTo>
                      <a:cubicBezTo>
                        <a:pt x="168" y="19"/>
                        <a:pt x="152" y="0"/>
                        <a:pt x="166" y="6"/>
                      </a:cubicBezTo>
                      <a:cubicBezTo>
                        <a:pt x="175" y="11"/>
                        <a:pt x="176" y="18"/>
                        <a:pt x="169" y="21"/>
                      </a:cubicBezTo>
                      <a:close/>
                      <a:moveTo>
                        <a:pt x="25" y="134"/>
                      </a:moveTo>
                      <a:cubicBezTo>
                        <a:pt x="23" y="136"/>
                        <a:pt x="27" y="143"/>
                        <a:pt x="32" y="142"/>
                      </a:cubicBezTo>
                      <a:cubicBezTo>
                        <a:pt x="37" y="141"/>
                        <a:pt x="26" y="132"/>
                        <a:pt x="25" y="134"/>
                      </a:cubicBezTo>
                      <a:close/>
                      <a:moveTo>
                        <a:pt x="23" y="118"/>
                      </a:moveTo>
                      <a:cubicBezTo>
                        <a:pt x="21" y="122"/>
                        <a:pt x="17" y="117"/>
                        <a:pt x="18" y="123"/>
                      </a:cubicBezTo>
                      <a:cubicBezTo>
                        <a:pt x="19" y="128"/>
                        <a:pt x="22" y="126"/>
                        <a:pt x="26" y="128"/>
                      </a:cubicBezTo>
                      <a:cubicBezTo>
                        <a:pt x="30" y="130"/>
                        <a:pt x="30" y="128"/>
                        <a:pt x="27" y="124"/>
                      </a:cubicBezTo>
                      <a:cubicBezTo>
                        <a:pt x="24" y="121"/>
                        <a:pt x="24" y="115"/>
                        <a:pt x="23" y="118"/>
                      </a:cubicBezTo>
                      <a:close/>
                      <a:moveTo>
                        <a:pt x="83" y="192"/>
                      </a:moveTo>
                      <a:cubicBezTo>
                        <a:pt x="86" y="196"/>
                        <a:pt x="87" y="191"/>
                        <a:pt x="84" y="186"/>
                      </a:cubicBezTo>
                      <a:cubicBezTo>
                        <a:pt x="81" y="182"/>
                        <a:pt x="79" y="189"/>
                        <a:pt x="83" y="192"/>
                      </a:cubicBezTo>
                      <a:close/>
                      <a:moveTo>
                        <a:pt x="156" y="224"/>
                      </a:moveTo>
                      <a:cubicBezTo>
                        <a:pt x="147" y="230"/>
                        <a:pt x="157" y="218"/>
                        <a:pt x="146" y="220"/>
                      </a:cubicBezTo>
                      <a:cubicBezTo>
                        <a:pt x="136" y="222"/>
                        <a:pt x="136" y="214"/>
                        <a:pt x="121" y="218"/>
                      </a:cubicBezTo>
                      <a:cubicBezTo>
                        <a:pt x="112" y="220"/>
                        <a:pt x="115" y="209"/>
                        <a:pt x="110" y="212"/>
                      </a:cubicBezTo>
                      <a:cubicBezTo>
                        <a:pt x="105" y="215"/>
                        <a:pt x="102" y="206"/>
                        <a:pt x="101" y="210"/>
                      </a:cubicBezTo>
                      <a:cubicBezTo>
                        <a:pt x="100" y="214"/>
                        <a:pt x="96" y="211"/>
                        <a:pt x="97" y="220"/>
                      </a:cubicBezTo>
                      <a:cubicBezTo>
                        <a:pt x="98" y="228"/>
                        <a:pt x="113" y="219"/>
                        <a:pt x="125" y="229"/>
                      </a:cubicBezTo>
                      <a:cubicBezTo>
                        <a:pt x="134" y="236"/>
                        <a:pt x="142" y="230"/>
                        <a:pt x="156" y="230"/>
                      </a:cubicBezTo>
                      <a:cubicBezTo>
                        <a:pt x="170" y="230"/>
                        <a:pt x="167" y="217"/>
                        <a:pt x="156" y="224"/>
                      </a:cubicBezTo>
                      <a:close/>
                      <a:moveTo>
                        <a:pt x="200" y="193"/>
                      </a:moveTo>
                      <a:cubicBezTo>
                        <a:pt x="202" y="196"/>
                        <a:pt x="197" y="198"/>
                        <a:pt x="201" y="202"/>
                      </a:cubicBezTo>
                      <a:cubicBezTo>
                        <a:pt x="205" y="205"/>
                        <a:pt x="214" y="185"/>
                        <a:pt x="212" y="183"/>
                      </a:cubicBezTo>
                      <a:cubicBezTo>
                        <a:pt x="210" y="181"/>
                        <a:pt x="197" y="190"/>
                        <a:pt x="200" y="193"/>
                      </a:cubicBezTo>
                      <a:close/>
                      <a:moveTo>
                        <a:pt x="155" y="112"/>
                      </a:moveTo>
                      <a:cubicBezTo>
                        <a:pt x="153" y="113"/>
                        <a:pt x="154" y="115"/>
                        <a:pt x="156" y="117"/>
                      </a:cubicBezTo>
                      <a:cubicBezTo>
                        <a:pt x="158" y="118"/>
                        <a:pt x="151" y="129"/>
                        <a:pt x="158" y="126"/>
                      </a:cubicBezTo>
                      <a:cubicBezTo>
                        <a:pt x="164" y="123"/>
                        <a:pt x="162" y="108"/>
                        <a:pt x="155" y="112"/>
                      </a:cubicBezTo>
                      <a:close/>
                      <a:moveTo>
                        <a:pt x="166" y="85"/>
                      </a:moveTo>
                      <a:cubicBezTo>
                        <a:pt x="163" y="83"/>
                        <a:pt x="162" y="85"/>
                        <a:pt x="156" y="88"/>
                      </a:cubicBezTo>
                      <a:cubicBezTo>
                        <a:pt x="150" y="91"/>
                        <a:pt x="156" y="94"/>
                        <a:pt x="164" y="98"/>
                      </a:cubicBezTo>
                      <a:cubicBezTo>
                        <a:pt x="168" y="100"/>
                        <a:pt x="176" y="97"/>
                        <a:pt x="170" y="92"/>
                      </a:cubicBezTo>
                      <a:cubicBezTo>
                        <a:pt x="165" y="87"/>
                        <a:pt x="169" y="87"/>
                        <a:pt x="166" y="85"/>
                      </a:cubicBezTo>
                      <a:close/>
                      <a:moveTo>
                        <a:pt x="124" y="37"/>
                      </a:moveTo>
                      <a:cubicBezTo>
                        <a:pt x="120" y="37"/>
                        <a:pt x="119" y="43"/>
                        <a:pt x="123" y="44"/>
                      </a:cubicBezTo>
                      <a:cubicBezTo>
                        <a:pt x="127" y="45"/>
                        <a:pt x="129" y="37"/>
                        <a:pt x="124" y="37"/>
                      </a:cubicBezTo>
                      <a:close/>
                      <a:moveTo>
                        <a:pt x="119" y="126"/>
                      </a:moveTo>
                      <a:cubicBezTo>
                        <a:pt x="114" y="123"/>
                        <a:pt x="114" y="120"/>
                        <a:pt x="112" y="111"/>
                      </a:cubicBezTo>
                      <a:cubicBezTo>
                        <a:pt x="111" y="103"/>
                        <a:pt x="108" y="113"/>
                        <a:pt x="94" y="100"/>
                      </a:cubicBezTo>
                      <a:cubicBezTo>
                        <a:pt x="90" y="96"/>
                        <a:pt x="78" y="100"/>
                        <a:pt x="81" y="103"/>
                      </a:cubicBezTo>
                      <a:cubicBezTo>
                        <a:pt x="83" y="103"/>
                        <a:pt x="87" y="103"/>
                        <a:pt x="95" y="108"/>
                      </a:cubicBezTo>
                      <a:cubicBezTo>
                        <a:pt x="103" y="114"/>
                        <a:pt x="97" y="118"/>
                        <a:pt x="104" y="118"/>
                      </a:cubicBezTo>
                      <a:cubicBezTo>
                        <a:pt x="111" y="118"/>
                        <a:pt x="115" y="130"/>
                        <a:pt x="119" y="132"/>
                      </a:cubicBezTo>
                      <a:cubicBezTo>
                        <a:pt x="124" y="135"/>
                        <a:pt x="124" y="129"/>
                        <a:pt x="119" y="126"/>
                      </a:cubicBezTo>
                      <a:close/>
                      <a:moveTo>
                        <a:pt x="144" y="159"/>
                      </a:moveTo>
                      <a:cubicBezTo>
                        <a:pt x="141" y="160"/>
                        <a:pt x="141" y="164"/>
                        <a:pt x="144" y="166"/>
                      </a:cubicBezTo>
                      <a:cubicBezTo>
                        <a:pt x="148" y="169"/>
                        <a:pt x="149" y="157"/>
                        <a:pt x="144" y="159"/>
                      </a:cubicBezTo>
                      <a:close/>
                      <a:moveTo>
                        <a:pt x="187" y="217"/>
                      </a:moveTo>
                      <a:cubicBezTo>
                        <a:pt x="190" y="216"/>
                        <a:pt x="188" y="213"/>
                        <a:pt x="186" y="208"/>
                      </a:cubicBezTo>
                      <a:cubicBezTo>
                        <a:pt x="185" y="202"/>
                        <a:pt x="182" y="217"/>
                        <a:pt x="187" y="217"/>
                      </a:cubicBezTo>
                      <a:close/>
                      <a:moveTo>
                        <a:pt x="0" y="73"/>
                      </a:moveTo>
                      <a:cubicBezTo>
                        <a:pt x="0" y="76"/>
                        <a:pt x="4" y="83"/>
                        <a:pt x="11" y="85"/>
                      </a:cubicBezTo>
                      <a:cubicBezTo>
                        <a:pt x="14" y="85"/>
                        <a:pt x="5" y="77"/>
                        <a:pt x="6" y="74"/>
                      </a:cubicBezTo>
                      <a:cubicBezTo>
                        <a:pt x="6" y="70"/>
                        <a:pt x="1" y="68"/>
                        <a:pt x="0" y="73"/>
                      </a:cubicBezTo>
                      <a:close/>
                      <a:moveTo>
                        <a:pt x="142" y="64"/>
                      </a:moveTo>
                      <a:cubicBezTo>
                        <a:pt x="139" y="66"/>
                        <a:pt x="134" y="60"/>
                        <a:pt x="133" y="67"/>
                      </a:cubicBezTo>
                      <a:cubicBezTo>
                        <a:pt x="133" y="71"/>
                        <a:pt x="135" y="72"/>
                        <a:pt x="137" y="69"/>
                      </a:cubicBezTo>
                      <a:cubicBezTo>
                        <a:pt x="139" y="66"/>
                        <a:pt x="141" y="74"/>
                        <a:pt x="142" y="70"/>
                      </a:cubicBezTo>
                      <a:cubicBezTo>
                        <a:pt x="143" y="66"/>
                        <a:pt x="145" y="62"/>
                        <a:pt x="142" y="64"/>
                      </a:cubicBezTo>
                      <a:close/>
                      <a:moveTo>
                        <a:pt x="149" y="59"/>
                      </a:moveTo>
                      <a:cubicBezTo>
                        <a:pt x="149" y="61"/>
                        <a:pt x="153" y="61"/>
                        <a:pt x="158" y="59"/>
                      </a:cubicBezTo>
                      <a:cubicBezTo>
                        <a:pt x="162" y="58"/>
                        <a:pt x="151" y="52"/>
                        <a:pt x="149" y="59"/>
                      </a:cubicBezTo>
                      <a:close/>
                      <a:moveTo>
                        <a:pt x="136" y="164"/>
                      </a:moveTo>
                      <a:cubicBezTo>
                        <a:pt x="139" y="165"/>
                        <a:pt x="141" y="161"/>
                        <a:pt x="139" y="159"/>
                      </a:cubicBezTo>
                      <a:cubicBezTo>
                        <a:pt x="137" y="158"/>
                        <a:pt x="133" y="163"/>
                        <a:pt x="136" y="164"/>
                      </a:cubicBezTo>
                      <a:close/>
                      <a:moveTo>
                        <a:pt x="116" y="173"/>
                      </a:moveTo>
                      <a:cubicBezTo>
                        <a:pt x="116" y="174"/>
                        <a:pt x="116" y="174"/>
                        <a:pt x="116" y="174"/>
                      </a:cubicBezTo>
                      <a:cubicBezTo>
                        <a:pt x="111" y="176"/>
                        <a:pt x="119" y="178"/>
                        <a:pt x="121" y="175"/>
                      </a:cubicBezTo>
                      <a:cubicBezTo>
                        <a:pt x="123" y="172"/>
                        <a:pt x="120" y="170"/>
                        <a:pt x="116" y="173"/>
                      </a:cubicBezTo>
                      <a:close/>
                      <a:moveTo>
                        <a:pt x="115" y="146"/>
                      </a:moveTo>
                      <a:cubicBezTo>
                        <a:pt x="117" y="147"/>
                        <a:pt x="119" y="143"/>
                        <a:pt x="117" y="142"/>
                      </a:cubicBezTo>
                      <a:cubicBezTo>
                        <a:pt x="116" y="140"/>
                        <a:pt x="114" y="145"/>
                        <a:pt x="115" y="146"/>
                      </a:cubicBezTo>
                      <a:close/>
                      <a:moveTo>
                        <a:pt x="118" y="154"/>
                      </a:moveTo>
                      <a:cubicBezTo>
                        <a:pt x="120" y="154"/>
                        <a:pt x="121" y="153"/>
                        <a:pt x="119" y="150"/>
                      </a:cubicBezTo>
                      <a:cubicBezTo>
                        <a:pt x="118" y="147"/>
                        <a:pt x="114" y="154"/>
                        <a:pt x="118" y="154"/>
                      </a:cubicBezTo>
                      <a:close/>
                      <a:moveTo>
                        <a:pt x="157" y="146"/>
                      </a:moveTo>
                      <a:cubicBezTo>
                        <a:pt x="157" y="149"/>
                        <a:pt x="166" y="144"/>
                        <a:pt x="167" y="142"/>
                      </a:cubicBezTo>
                      <a:cubicBezTo>
                        <a:pt x="167" y="140"/>
                        <a:pt x="157" y="142"/>
                        <a:pt x="157" y="146"/>
                      </a:cubicBezTo>
                      <a:close/>
                      <a:moveTo>
                        <a:pt x="24" y="111"/>
                      </a:moveTo>
                      <a:cubicBezTo>
                        <a:pt x="26" y="111"/>
                        <a:pt x="27" y="109"/>
                        <a:pt x="26" y="105"/>
                      </a:cubicBezTo>
                      <a:cubicBezTo>
                        <a:pt x="24" y="102"/>
                        <a:pt x="19" y="111"/>
                        <a:pt x="24" y="111"/>
                      </a:cubicBezTo>
                      <a:close/>
                      <a:moveTo>
                        <a:pt x="120" y="98"/>
                      </a:moveTo>
                      <a:cubicBezTo>
                        <a:pt x="120" y="101"/>
                        <a:pt x="120" y="106"/>
                        <a:pt x="125" y="105"/>
                      </a:cubicBezTo>
                      <a:cubicBezTo>
                        <a:pt x="127" y="105"/>
                        <a:pt x="120" y="96"/>
                        <a:pt x="120" y="98"/>
                      </a:cubicBezTo>
                      <a:close/>
                      <a:moveTo>
                        <a:pt x="126" y="132"/>
                      </a:moveTo>
                      <a:cubicBezTo>
                        <a:pt x="124" y="135"/>
                        <a:pt x="129" y="138"/>
                        <a:pt x="133" y="144"/>
                      </a:cubicBezTo>
                      <a:cubicBezTo>
                        <a:pt x="138" y="150"/>
                        <a:pt x="141" y="146"/>
                        <a:pt x="137" y="143"/>
                      </a:cubicBezTo>
                      <a:cubicBezTo>
                        <a:pt x="133" y="140"/>
                        <a:pt x="129" y="128"/>
                        <a:pt x="126" y="132"/>
                      </a:cubicBezTo>
                      <a:close/>
                    </a:path>
                  </a:pathLst>
                </a:custGeom>
                <a:grpFill/>
                <a:ln w="6350" cap="rnd" cmpd="sng">
                  <a:noFill/>
                  <a:prstDash val="solid"/>
                  <a:round/>
                  <a:headEnd/>
                  <a:tailEnd/>
                </a:ln>
              </p:spPr>
              <p:txBody>
                <a:bodyPr/>
                <a:lstStyle/>
                <a:p>
                  <a:pPr>
                    <a:defRPr/>
                  </a:pPr>
                  <a:endParaRPr lang="en-GB" dirty="0"/>
                </a:p>
              </p:txBody>
            </p:sp>
            <p:sp>
              <p:nvSpPr>
                <p:cNvPr id="143" name="Freeform 85"/>
                <p:cNvSpPr>
                  <a:spLocks/>
                </p:cNvSpPr>
                <p:nvPr/>
              </p:nvSpPr>
              <p:spPr bwMode="auto">
                <a:xfrm>
                  <a:off x="2415" y="3009"/>
                  <a:ext cx="353" cy="353"/>
                </a:xfrm>
                <a:custGeom>
                  <a:avLst/>
                  <a:gdLst/>
                  <a:ahLst/>
                  <a:cxnLst>
                    <a:cxn ang="0">
                      <a:pos x="137" y="43"/>
                    </a:cxn>
                    <a:cxn ang="0">
                      <a:pos x="131" y="23"/>
                    </a:cxn>
                    <a:cxn ang="0">
                      <a:pos x="121" y="29"/>
                    </a:cxn>
                    <a:cxn ang="0">
                      <a:pos x="98" y="22"/>
                    </a:cxn>
                    <a:cxn ang="0">
                      <a:pos x="75" y="3"/>
                    </a:cxn>
                    <a:cxn ang="0">
                      <a:pos x="68" y="2"/>
                    </a:cxn>
                    <a:cxn ang="0">
                      <a:pos x="68" y="7"/>
                    </a:cxn>
                    <a:cxn ang="0">
                      <a:pos x="52" y="14"/>
                    </a:cxn>
                    <a:cxn ang="0">
                      <a:pos x="55" y="25"/>
                    </a:cxn>
                    <a:cxn ang="0">
                      <a:pos x="45" y="37"/>
                    </a:cxn>
                    <a:cxn ang="0">
                      <a:pos x="37" y="38"/>
                    </a:cxn>
                    <a:cxn ang="0">
                      <a:pos x="29" y="35"/>
                    </a:cxn>
                    <a:cxn ang="0">
                      <a:pos x="1" y="39"/>
                    </a:cxn>
                    <a:cxn ang="0">
                      <a:pos x="1" y="40"/>
                    </a:cxn>
                    <a:cxn ang="0">
                      <a:pos x="13" y="63"/>
                    </a:cxn>
                    <a:cxn ang="0">
                      <a:pos x="26" y="46"/>
                    </a:cxn>
                    <a:cxn ang="0">
                      <a:pos x="39" y="73"/>
                    </a:cxn>
                    <a:cxn ang="0">
                      <a:pos x="49" y="92"/>
                    </a:cxn>
                    <a:cxn ang="0">
                      <a:pos x="68" y="107"/>
                    </a:cxn>
                    <a:cxn ang="0">
                      <a:pos x="99" y="126"/>
                    </a:cxn>
                    <a:cxn ang="0">
                      <a:pos x="103" y="132"/>
                    </a:cxn>
                    <a:cxn ang="0">
                      <a:pos x="123" y="146"/>
                    </a:cxn>
                    <a:cxn ang="0">
                      <a:pos x="129" y="148"/>
                    </a:cxn>
                    <a:cxn ang="0">
                      <a:pos x="122" y="140"/>
                    </a:cxn>
                    <a:cxn ang="0">
                      <a:pos x="109" y="130"/>
                    </a:cxn>
                    <a:cxn ang="0">
                      <a:pos x="103" y="126"/>
                    </a:cxn>
                    <a:cxn ang="0">
                      <a:pos x="97" y="117"/>
                    </a:cxn>
                    <a:cxn ang="0">
                      <a:pos x="89" y="106"/>
                    </a:cxn>
                    <a:cxn ang="0">
                      <a:pos x="67" y="83"/>
                    </a:cxn>
                    <a:cxn ang="0">
                      <a:pos x="66" y="77"/>
                    </a:cxn>
                    <a:cxn ang="0">
                      <a:pos x="58" y="64"/>
                    </a:cxn>
                    <a:cxn ang="0">
                      <a:pos x="65" y="51"/>
                    </a:cxn>
                    <a:cxn ang="0">
                      <a:pos x="73" y="50"/>
                    </a:cxn>
                    <a:cxn ang="0">
                      <a:pos x="93" y="50"/>
                    </a:cxn>
                    <a:cxn ang="0">
                      <a:pos x="110" y="52"/>
                    </a:cxn>
                    <a:cxn ang="0">
                      <a:pos x="126" y="52"/>
                    </a:cxn>
                    <a:cxn ang="0">
                      <a:pos x="136" y="60"/>
                    </a:cxn>
                    <a:cxn ang="0">
                      <a:pos x="146" y="49"/>
                    </a:cxn>
                    <a:cxn ang="0">
                      <a:pos x="137" y="43"/>
                    </a:cxn>
                  </a:cxnLst>
                  <a:rect l="0" t="0" r="r" b="b"/>
                  <a:pathLst>
                    <a:path w="148" h="148">
                      <a:moveTo>
                        <a:pt x="137" y="43"/>
                      </a:moveTo>
                      <a:cubicBezTo>
                        <a:pt x="134" y="40"/>
                        <a:pt x="136" y="28"/>
                        <a:pt x="131" y="23"/>
                      </a:cubicBezTo>
                      <a:cubicBezTo>
                        <a:pt x="124" y="22"/>
                        <a:pt x="128" y="27"/>
                        <a:pt x="121" y="29"/>
                      </a:cubicBezTo>
                      <a:cubicBezTo>
                        <a:pt x="114" y="31"/>
                        <a:pt x="104" y="22"/>
                        <a:pt x="98" y="22"/>
                      </a:cubicBezTo>
                      <a:cubicBezTo>
                        <a:pt x="91" y="22"/>
                        <a:pt x="98" y="17"/>
                        <a:pt x="75" y="3"/>
                      </a:cubicBezTo>
                      <a:cubicBezTo>
                        <a:pt x="73" y="2"/>
                        <a:pt x="70" y="0"/>
                        <a:pt x="68" y="2"/>
                      </a:cubicBezTo>
                      <a:cubicBezTo>
                        <a:pt x="67" y="4"/>
                        <a:pt x="70" y="4"/>
                        <a:pt x="68" y="7"/>
                      </a:cubicBezTo>
                      <a:cubicBezTo>
                        <a:pt x="67" y="9"/>
                        <a:pt x="54" y="11"/>
                        <a:pt x="52" y="14"/>
                      </a:cubicBezTo>
                      <a:cubicBezTo>
                        <a:pt x="50" y="16"/>
                        <a:pt x="56" y="22"/>
                        <a:pt x="55" y="25"/>
                      </a:cubicBezTo>
                      <a:cubicBezTo>
                        <a:pt x="54" y="29"/>
                        <a:pt x="44" y="28"/>
                        <a:pt x="45" y="37"/>
                      </a:cubicBezTo>
                      <a:cubicBezTo>
                        <a:pt x="46" y="43"/>
                        <a:pt x="42" y="40"/>
                        <a:pt x="37" y="38"/>
                      </a:cubicBezTo>
                      <a:cubicBezTo>
                        <a:pt x="32" y="35"/>
                        <a:pt x="37" y="43"/>
                        <a:pt x="29" y="35"/>
                      </a:cubicBezTo>
                      <a:cubicBezTo>
                        <a:pt x="24" y="30"/>
                        <a:pt x="31" y="39"/>
                        <a:pt x="1" y="39"/>
                      </a:cubicBezTo>
                      <a:cubicBezTo>
                        <a:pt x="1" y="39"/>
                        <a:pt x="1" y="39"/>
                        <a:pt x="1" y="40"/>
                      </a:cubicBezTo>
                      <a:cubicBezTo>
                        <a:pt x="0" y="45"/>
                        <a:pt x="10" y="71"/>
                        <a:pt x="13" y="63"/>
                      </a:cubicBezTo>
                      <a:cubicBezTo>
                        <a:pt x="16" y="55"/>
                        <a:pt x="16" y="39"/>
                        <a:pt x="26" y="46"/>
                      </a:cubicBezTo>
                      <a:cubicBezTo>
                        <a:pt x="42" y="59"/>
                        <a:pt x="28" y="61"/>
                        <a:pt x="39" y="73"/>
                      </a:cubicBezTo>
                      <a:cubicBezTo>
                        <a:pt x="50" y="85"/>
                        <a:pt x="31" y="78"/>
                        <a:pt x="49" y="92"/>
                      </a:cubicBezTo>
                      <a:cubicBezTo>
                        <a:pt x="67" y="107"/>
                        <a:pt x="56" y="108"/>
                        <a:pt x="68" y="107"/>
                      </a:cubicBezTo>
                      <a:cubicBezTo>
                        <a:pt x="79" y="105"/>
                        <a:pt x="88" y="116"/>
                        <a:pt x="99" y="126"/>
                      </a:cubicBezTo>
                      <a:cubicBezTo>
                        <a:pt x="82" y="122"/>
                        <a:pt x="83" y="125"/>
                        <a:pt x="103" y="132"/>
                      </a:cubicBezTo>
                      <a:cubicBezTo>
                        <a:pt x="122" y="139"/>
                        <a:pt x="118" y="146"/>
                        <a:pt x="123" y="146"/>
                      </a:cubicBezTo>
                      <a:cubicBezTo>
                        <a:pt x="128" y="145"/>
                        <a:pt x="126" y="146"/>
                        <a:pt x="129" y="148"/>
                      </a:cubicBezTo>
                      <a:cubicBezTo>
                        <a:pt x="133" y="141"/>
                        <a:pt x="123" y="145"/>
                        <a:pt x="122" y="140"/>
                      </a:cubicBezTo>
                      <a:cubicBezTo>
                        <a:pt x="119" y="136"/>
                        <a:pt x="111" y="134"/>
                        <a:pt x="109" y="130"/>
                      </a:cubicBezTo>
                      <a:cubicBezTo>
                        <a:pt x="106" y="126"/>
                        <a:pt x="102" y="128"/>
                        <a:pt x="103" y="126"/>
                      </a:cubicBezTo>
                      <a:cubicBezTo>
                        <a:pt x="104" y="123"/>
                        <a:pt x="103" y="121"/>
                        <a:pt x="97" y="117"/>
                      </a:cubicBezTo>
                      <a:cubicBezTo>
                        <a:pt x="90" y="113"/>
                        <a:pt x="94" y="109"/>
                        <a:pt x="89" y="106"/>
                      </a:cubicBezTo>
                      <a:cubicBezTo>
                        <a:pt x="83" y="104"/>
                        <a:pt x="72" y="84"/>
                        <a:pt x="67" y="83"/>
                      </a:cubicBezTo>
                      <a:cubicBezTo>
                        <a:pt x="62" y="83"/>
                        <a:pt x="70" y="79"/>
                        <a:pt x="66" y="77"/>
                      </a:cubicBezTo>
                      <a:cubicBezTo>
                        <a:pt x="63" y="75"/>
                        <a:pt x="63" y="66"/>
                        <a:pt x="58" y="64"/>
                      </a:cubicBezTo>
                      <a:cubicBezTo>
                        <a:pt x="52" y="61"/>
                        <a:pt x="55" y="39"/>
                        <a:pt x="65" y="51"/>
                      </a:cubicBezTo>
                      <a:cubicBezTo>
                        <a:pt x="71" y="58"/>
                        <a:pt x="69" y="56"/>
                        <a:pt x="73" y="50"/>
                      </a:cubicBezTo>
                      <a:cubicBezTo>
                        <a:pt x="77" y="44"/>
                        <a:pt x="89" y="52"/>
                        <a:pt x="93" y="50"/>
                      </a:cubicBezTo>
                      <a:cubicBezTo>
                        <a:pt x="97" y="48"/>
                        <a:pt x="104" y="57"/>
                        <a:pt x="110" y="52"/>
                      </a:cubicBezTo>
                      <a:cubicBezTo>
                        <a:pt x="115" y="47"/>
                        <a:pt x="121" y="54"/>
                        <a:pt x="126" y="52"/>
                      </a:cubicBezTo>
                      <a:cubicBezTo>
                        <a:pt x="130" y="50"/>
                        <a:pt x="127" y="61"/>
                        <a:pt x="136" y="60"/>
                      </a:cubicBezTo>
                      <a:cubicBezTo>
                        <a:pt x="138" y="48"/>
                        <a:pt x="144" y="52"/>
                        <a:pt x="146" y="49"/>
                      </a:cubicBezTo>
                      <a:cubicBezTo>
                        <a:pt x="148" y="45"/>
                        <a:pt x="144" y="50"/>
                        <a:pt x="137" y="43"/>
                      </a:cubicBezTo>
                      <a:close/>
                    </a:path>
                  </a:pathLst>
                </a:custGeom>
                <a:grpFill/>
                <a:ln w="6350" cap="rnd" cmpd="sng">
                  <a:noFill/>
                  <a:prstDash val="solid"/>
                  <a:round/>
                  <a:headEnd/>
                  <a:tailEnd/>
                </a:ln>
              </p:spPr>
              <p:txBody>
                <a:bodyPr/>
                <a:lstStyle/>
                <a:p>
                  <a:pPr>
                    <a:defRPr/>
                  </a:pPr>
                  <a:endParaRPr lang="en-GB" dirty="0"/>
                </a:p>
              </p:txBody>
            </p:sp>
            <p:sp>
              <p:nvSpPr>
                <p:cNvPr id="144" name="Freeform 86"/>
                <p:cNvSpPr>
                  <a:spLocks/>
                </p:cNvSpPr>
                <p:nvPr/>
              </p:nvSpPr>
              <p:spPr bwMode="auto">
                <a:xfrm>
                  <a:off x="2582" y="3288"/>
                  <a:ext cx="50" cy="12"/>
                </a:xfrm>
                <a:custGeom>
                  <a:avLst/>
                  <a:gdLst/>
                  <a:ahLst/>
                  <a:cxnLst>
                    <a:cxn ang="0">
                      <a:pos x="17" y="2"/>
                    </a:cxn>
                    <a:cxn ang="0">
                      <a:pos x="4" y="1"/>
                    </a:cxn>
                    <a:cxn ang="0">
                      <a:pos x="7" y="3"/>
                    </a:cxn>
                    <a:cxn ang="0">
                      <a:pos x="17" y="2"/>
                    </a:cxn>
                  </a:cxnLst>
                  <a:rect l="0" t="0" r="r" b="b"/>
                  <a:pathLst>
                    <a:path w="21" h="5">
                      <a:moveTo>
                        <a:pt x="17" y="2"/>
                      </a:moveTo>
                      <a:cubicBezTo>
                        <a:pt x="15" y="1"/>
                        <a:pt x="8" y="0"/>
                        <a:pt x="4" y="1"/>
                      </a:cubicBezTo>
                      <a:cubicBezTo>
                        <a:pt x="0" y="1"/>
                        <a:pt x="0" y="2"/>
                        <a:pt x="7" y="3"/>
                      </a:cubicBezTo>
                      <a:cubicBezTo>
                        <a:pt x="15" y="4"/>
                        <a:pt x="21" y="5"/>
                        <a:pt x="17" y="2"/>
                      </a:cubicBezTo>
                      <a:close/>
                    </a:path>
                  </a:pathLst>
                </a:custGeom>
                <a:grpFill/>
                <a:ln w="6350" cap="rnd" cmpd="sng">
                  <a:noFill/>
                  <a:prstDash val="solid"/>
                  <a:round/>
                  <a:headEnd/>
                  <a:tailEnd/>
                </a:ln>
              </p:spPr>
              <p:txBody>
                <a:bodyPr/>
                <a:lstStyle/>
                <a:p>
                  <a:pPr>
                    <a:defRPr/>
                  </a:pPr>
                  <a:endParaRPr lang="en-GB" dirty="0"/>
                </a:p>
              </p:txBody>
            </p:sp>
            <p:sp>
              <p:nvSpPr>
                <p:cNvPr id="145" name="Freeform 87"/>
                <p:cNvSpPr>
                  <a:spLocks/>
                </p:cNvSpPr>
                <p:nvPr/>
              </p:nvSpPr>
              <p:spPr bwMode="auto">
                <a:xfrm>
                  <a:off x="2582" y="3272"/>
                  <a:ext cx="38" cy="14"/>
                </a:xfrm>
                <a:custGeom>
                  <a:avLst/>
                  <a:gdLst/>
                  <a:ahLst/>
                  <a:cxnLst>
                    <a:cxn ang="0">
                      <a:pos x="2" y="3"/>
                    </a:cxn>
                    <a:cxn ang="0">
                      <a:pos x="12" y="4"/>
                    </a:cxn>
                    <a:cxn ang="0">
                      <a:pos x="2" y="3"/>
                    </a:cxn>
                  </a:cxnLst>
                  <a:rect l="0" t="0" r="r" b="b"/>
                  <a:pathLst>
                    <a:path w="16" h="6">
                      <a:moveTo>
                        <a:pt x="2" y="3"/>
                      </a:moveTo>
                      <a:cubicBezTo>
                        <a:pt x="4" y="5"/>
                        <a:pt x="9" y="6"/>
                        <a:pt x="12" y="4"/>
                      </a:cubicBezTo>
                      <a:cubicBezTo>
                        <a:pt x="16" y="3"/>
                        <a:pt x="0" y="0"/>
                        <a:pt x="2" y="3"/>
                      </a:cubicBezTo>
                      <a:close/>
                    </a:path>
                  </a:pathLst>
                </a:custGeom>
                <a:grpFill/>
                <a:ln w="6350" cap="rnd" cmpd="sng">
                  <a:noFill/>
                  <a:prstDash val="solid"/>
                  <a:round/>
                  <a:headEnd/>
                  <a:tailEnd/>
                </a:ln>
              </p:spPr>
              <p:txBody>
                <a:bodyPr/>
                <a:lstStyle/>
                <a:p>
                  <a:pPr>
                    <a:defRPr/>
                  </a:pPr>
                  <a:endParaRPr lang="en-GB" dirty="0"/>
                </a:p>
              </p:txBody>
            </p:sp>
            <p:sp>
              <p:nvSpPr>
                <p:cNvPr id="146" name="Freeform 88"/>
                <p:cNvSpPr>
                  <a:spLocks/>
                </p:cNvSpPr>
                <p:nvPr/>
              </p:nvSpPr>
              <p:spPr bwMode="auto">
                <a:xfrm>
                  <a:off x="2589" y="3305"/>
                  <a:ext cx="41" cy="14"/>
                </a:xfrm>
                <a:custGeom>
                  <a:avLst/>
                  <a:gdLst/>
                  <a:ahLst/>
                  <a:cxnLst>
                    <a:cxn ang="0">
                      <a:pos x="5" y="4"/>
                    </a:cxn>
                    <a:cxn ang="0">
                      <a:pos x="10" y="5"/>
                    </a:cxn>
                    <a:cxn ang="0">
                      <a:pos x="16" y="3"/>
                    </a:cxn>
                    <a:cxn ang="0">
                      <a:pos x="5" y="4"/>
                    </a:cxn>
                  </a:cxnLst>
                  <a:rect l="0" t="0" r="r" b="b"/>
                  <a:pathLst>
                    <a:path w="17" h="6">
                      <a:moveTo>
                        <a:pt x="5" y="4"/>
                      </a:moveTo>
                      <a:cubicBezTo>
                        <a:pt x="6" y="6"/>
                        <a:pt x="6" y="5"/>
                        <a:pt x="10" y="5"/>
                      </a:cubicBezTo>
                      <a:cubicBezTo>
                        <a:pt x="14" y="4"/>
                        <a:pt x="17" y="4"/>
                        <a:pt x="16" y="3"/>
                      </a:cubicBezTo>
                      <a:cubicBezTo>
                        <a:pt x="14" y="2"/>
                        <a:pt x="0" y="0"/>
                        <a:pt x="5" y="4"/>
                      </a:cubicBezTo>
                      <a:close/>
                    </a:path>
                  </a:pathLst>
                </a:custGeom>
                <a:grpFill/>
                <a:ln w="6350" cap="rnd" cmpd="sng">
                  <a:noFill/>
                  <a:prstDash val="solid"/>
                  <a:round/>
                  <a:headEnd/>
                  <a:tailEnd/>
                </a:ln>
              </p:spPr>
              <p:txBody>
                <a:bodyPr/>
                <a:lstStyle/>
                <a:p>
                  <a:pPr>
                    <a:defRPr/>
                  </a:pPr>
                  <a:endParaRPr lang="en-GB" dirty="0"/>
                </a:p>
              </p:txBody>
            </p:sp>
            <p:sp>
              <p:nvSpPr>
                <p:cNvPr id="147" name="Freeform 89"/>
                <p:cNvSpPr>
                  <a:spLocks/>
                </p:cNvSpPr>
                <p:nvPr/>
              </p:nvSpPr>
              <p:spPr bwMode="auto">
                <a:xfrm>
                  <a:off x="2468" y="3124"/>
                  <a:ext cx="24" cy="21"/>
                </a:xfrm>
                <a:custGeom>
                  <a:avLst/>
                  <a:gdLst/>
                  <a:ahLst/>
                  <a:cxnLst>
                    <a:cxn ang="0">
                      <a:pos x="8" y="5"/>
                    </a:cxn>
                    <a:cxn ang="0">
                      <a:pos x="3" y="0"/>
                    </a:cxn>
                    <a:cxn ang="0">
                      <a:pos x="2" y="4"/>
                    </a:cxn>
                    <a:cxn ang="0">
                      <a:pos x="10" y="8"/>
                    </a:cxn>
                    <a:cxn ang="0">
                      <a:pos x="8" y="5"/>
                    </a:cxn>
                  </a:cxnLst>
                  <a:rect l="0" t="0" r="r" b="b"/>
                  <a:pathLst>
                    <a:path w="10" h="9">
                      <a:moveTo>
                        <a:pt x="8" y="5"/>
                      </a:moveTo>
                      <a:cubicBezTo>
                        <a:pt x="5" y="3"/>
                        <a:pt x="6" y="1"/>
                        <a:pt x="3" y="0"/>
                      </a:cubicBezTo>
                      <a:cubicBezTo>
                        <a:pt x="1" y="0"/>
                        <a:pt x="3" y="1"/>
                        <a:pt x="2" y="4"/>
                      </a:cubicBezTo>
                      <a:cubicBezTo>
                        <a:pt x="0" y="6"/>
                        <a:pt x="6" y="9"/>
                        <a:pt x="10" y="8"/>
                      </a:cubicBezTo>
                      <a:cubicBezTo>
                        <a:pt x="10" y="8"/>
                        <a:pt x="10" y="7"/>
                        <a:pt x="8" y="5"/>
                      </a:cubicBezTo>
                      <a:close/>
                    </a:path>
                  </a:pathLst>
                </a:custGeom>
                <a:grpFill/>
                <a:ln w="6350" cap="rnd" cmpd="sng">
                  <a:noFill/>
                  <a:prstDash val="solid"/>
                  <a:round/>
                  <a:headEnd/>
                  <a:tailEnd/>
                </a:ln>
              </p:spPr>
              <p:txBody>
                <a:bodyPr/>
                <a:lstStyle/>
                <a:p>
                  <a:pPr>
                    <a:defRPr/>
                  </a:pPr>
                  <a:endParaRPr lang="en-GB" dirty="0"/>
                </a:p>
              </p:txBody>
            </p:sp>
            <p:sp>
              <p:nvSpPr>
                <p:cNvPr id="148" name="Freeform 90"/>
                <p:cNvSpPr>
                  <a:spLocks/>
                </p:cNvSpPr>
                <p:nvPr/>
              </p:nvSpPr>
              <p:spPr bwMode="auto">
                <a:xfrm>
                  <a:off x="2458" y="3121"/>
                  <a:ext cx="19" cy="55"/>
                </a:xfrm>
                <a:custGeom>
                  <a:avLst/>
                  <a:gdLst/>
                  <a:ahLst/>
                  <a:cxnLst>
                    <a:cxn ang="0">
                      <a:pos x="3" y="8"/>
                    </a:cxn>
                    <a:cxn ang="0">
                      <a:pos x="2" y="11"/>
                    </a:cxn>
                    <a:cxn ang="0">
                      <a:pos x="7" y="21"/>
                    </a:cxn>
                    <a:cxn ang="0">
                      <a:pos x="3" y="3"/>
                    </a:cxn>
                    <a:cxn ang="0">
                      <a:pos x="3" y="8"/>
                    </a:cxn>
                  </a:cxnLst>
                  <a:rect l="0" t="0" r="r" b="b"/>
                  <a:pathLst>
                    <a:path w="8" h="23">
                      <a:moveTo>
                        <a:pt x="3" y="8"/>
                      </a:moveTo>
                      <a:cubicBezTo>
                        <a:pt x="5" y="14"/>
                        <a:pt x="2" y="10"/>
                        <a:pt x="2" y="11"/>
                      </a:cubicBezTo>
                      <a:cubicBezTo>
                        <a:pt x="1" y="13"/>
                        <a:pt x="3" y="17"/>
                        <a:pt x="7" y="21"/>
                      </a:cubicBezTo>
                      <a:cubicBezTo>
                        <a:pt x="8" y="23"/>
                        <a:pt x="4" y="6"/>
                        <a:pt x="3" y="3"/>
                      </a:cubicBezTo>
                      <a:cubicBezTo>
                        <a:pt x="3" y="0"/>
                        <a:pt x="0" y="3"/>
                        <a:pt x="3" y="8"/>
                      </a:cubicBezTo>
                      <a:close/>
                    </a:path>
                  </a:pathLst>
                </a:custGeom>
                <a:grpFill/>
                <a:ln w="6350" cap="rnd" cmpd="sng">
                  <a:noFill/>
                  <a:prstDash val="solid"/>
                  <a:round/>
                  <a:headEnd/>
                  <a:tailEnd/>
                </a:ln>
              </p:spPr>
              <p:txBody>
                <a:bodyPr/>
                <a:lstStyle/>
                <a:p>
                  <a:pPr>
                    <a:defRPr/>
                  </a:pPr>
                  <a:endParaRPr lang="en-GB" dirty="0"/>
                </a:p>
              </p:txBody>
            </p:sp>
            <p:sp>
              <p:nvSpPr>
                <p:cNvPr id="149" name="Freeform 91"/>
                <p:cNvSpPr>
                  <a:spLocks/>
                </p:cNvSpPr>
                <p:nvPr/>
              </p:nvSpPr>
              <p:spPr bwMode="auto">
                <a:xfrm>
                  <a:off x="2482" y="3162"/>
                  <a:ext cx="34" cy="40"/>
                </a:xfrm>
                <a:custGeom>
                  <a:avLst/>
                  <a:gdLst/>
                  <a:ahLst/>
                  <a:cxnLst>
                    <a:cxn ang="0">
                      <a:pos x="6" y="6"/>
                    </a:cxn>
                    <a:cxn ang="0">
                      <a:pos x="1" y="4"/>
                    </a:cxn>
                    <a:cxn ang="0">
                      <a:pos x="11" y="14"/>
                    </a:cxn>
                    <a:cxn ang="0">
                      <a:pos x="6" y="6"/>
                    </a:cxn>
                  </a:cxnLst>
                  <a:rect l="0" t="0" r="r" b="b"/>
                  <a:pathLst>
                    <a:path w="14" h="17">
                      <a:moveTo>
                        <a:pt x="6" y="6"/>
                      </a:moveTo>
                      <a:cubicBezTo>
                        <a:pt x="2" y="3"/>
                        <a:pt x="0" y="0"/>
                        <a:pt x="1" y="4"/>
                      </a:cubicBezTo>
                      <a:cubicBezTo>
                        <a:pt x="3" y="7"/>
                        <a:pt x="6" y="10"/>
                        <a:pt x="11" y="14"/>
                      </a:cubicBezTo>
                      <a:cubicBezTo>
                        <a:pt x="14" y="17"/>
                        <a:pt x="10" y="10"/>
                        <a:pt x="6" y="6"/>
                      </a:cubicBezTo>
                      <a:close/>
                    </a:path>
                  </a:pathLst>
                </a:custGeom>
                <a:grpFill/>
                <a:ln w="6350" cap="rnd" cmpd="sng">
                  <a:noFill/>
                  <a:prstDash val="solid"/>
                  <a:round/>
                  <a:headEnd/>
                  <a:tailEnd/>
                </a:ln>
              </p:spPr>
              <p:txBody>
                <a:bodyPr/>
                <a:lstStyle/>
                <a:p>
                  <a:pPr>
                    <a:defRPr/>
                  </a:pPr>
                  <a:endParaRPr lang="en-GB" dirty="0"/>
                </a:p>
              </p:txBody>
            </p:sp>
            <p:sp>
              <p:nvSpPr>
                <p:cNvPr id="150" name="Freeform 92"/>
                <p:cNvSpPr>
                  <a:spLocks/>
                </p:cNvSpPr>
                <p:nvPr/>
              </p:nvSpPr>
              <p:spPr bwMode="auto">
                <a:xfrm>
                  <a:off x="1707" y="3331"/>
                  <a:ext cx="17" cy="19"/>
                </a:xfrm>
                <a:custGeom>
                  <a:avLst/>
                  <a:gdLst/>
                  <a:ahLst/>
                  <a:cxnLst>
                    <a:cxn ang="0">
                      <a:pos x="0" y="2"/>
                    </a:cxn>
                    <a:cxn ang="0">
                      <a:pos x="7" y="6"/>
                    </a:cxn>
                    <a:cxn ang="0">
                      <a:pos x="0" y="2"/>
                    </a:cxn>
                  </a:cxnLst>
                  <a:rect l="0" t="0" r="r" b="b"/>
                  <a:pathLst>
                    <a:path w="7" h="8">
                      <a:moveTo>
                        <a:pt x="0" y="2"/>
                      </a:moveTo>
                      <a:cubicBezTo>
                        <a:pt x="0" y="8"/>
                        <a:pt x="5" y="8"/>
                        <a:pt x="7" y="6"/>
                      </a:cubicBezTo>
                      <a:cubicBezTo>
                        <a:pt x="7" y="4"/>
                        <a:pt x="5" y="0"/>
                        <a:pt x="0" y="2"/>
                      </a:cubicBezTo>
                      <a:close/>
                    </a:path>
                  </a:pathLst>
                </a:custGeom>
                <a:grpFill/>
                <a:ln w="6350" cap="rnd" cmpd="sng">
                  <a:noFill/>
                  <a:prstDash val="solid"/>
                  <a:round/>
                  <a:headEnd/>
                  <a:tailEnd/>
                </a:ln>
              </p:spPr>
              <p:txBody>
                <a:bodyPr/>
                <a:lstStyle/>
                <a:p>
                  <a:pPr>
                    <a:defRPr/>
                  </a:pPr>
                  <a:endParaRPr lang="en-GB" dirty="0"/>
                </a:p>
              </p:txBody>
            </p:sp>
          </p:grpSp>
          <p:sp>
            <p:nvSpPr>
              <p:cNvPr id="151" name="Flowchart: Magnetic Disk 150"/>
              <p:cNvSpPr/>
              <p:nvPr/>
            </p:nvSpPr>
            <p:spPr bwMode="ltGray">
              <a:xfrm>
                <a:off x="5955678" y="4150279"/>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52" name="Flowchart: Magnetic Disk 151"/>
              <p:cNvSpPr/>
              <p:nvPr/>
            </p:nvSpPr>
            <p:spPr bwMode="ltGray">
              <a:xfrm>
                <a:off x="5883670" y="5380856"/>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53" name="Flowchart: Magnetic Disk 152"/>
              <p:cNvSpPr/>
              <p:nvPr/>
            </p:nvSpPr>
            <p:spPr bwMode="ltGray">
              <a:xfrm>
                <a:off x="7179814" y="3364632"/>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54" name="Flowchart: Magnetic Disk 153"/>
              <p:cNvSpPr/>
              <p:nvPr/>
            </p:nvSpPr>
            <p:spPr bwMode="ltGray">
              <a:xfrm>
                <a:off x="6675758" y="3220616"/>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55" name="Flowchart: Magnetic Disk 154"/>
              <p:cNvSpPr/>
              <p:nvPr/>
            </p:nvSpPr>
            <p:spPr bwMode="ltGray">
              <a:xfrm>
                <a:off x="7035798" y="5164832"/>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56" name="Flowchart: Magnetic Disk 155"/>
              <p:cNvSpPr/>
              <p:nvPr/>
            </p:nvSpPr>
            <p:spPr bwMode="ltGray">
              <a:xfrm>
                <a:off x="7683870" y="5380856"/>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57" name="Flowchart: Magnetic Disk 156"/>
              <p:cNvSpPr/>
              <p:nvPr/>
            </p:nvSpPr>
            <p:spPr bwMode="ltGray">
              <a:xfrm>
                <a:off x="7755878" y="5020816"/>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58" name="Flowchart: Magnetic Disk 157"/>
              <p:cNvSpPr/>
              <p:nvPr/>
            </p:nvSpPr>
            <p:spPr bwMode="ltGray">
              <a:xfrm>
                <a:off x="6819774" y="4228728"/>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59" name="Flowchart: Magnetic Disk 158"/>
              <p:cNvSpPr/>
              <p:nvPr/>
            </p:nvSpPr>
            <p:spPr bwMode="ltGray">
              <a:xfrm>
                <a:off x="6387726" y="4294295"/>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60" name="Flowchart: Magnetic Disk 159"/>
              <p:cNvSpPr/>
              <p:nvPr/>
            </p:nvSpPr>
            <p:spPr bwMode="ltGray">
              <a:xfrm>
                <a:off x="7899894" y="4156720"/>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61" name="Flowchart: Magnetic Disk 160"/>
              <p:cNvSpPr/>
              <p:nvPr/>
            </p:nvSpPr>
            <p:spPr bwMode="ltGray">
              <a:xfrm>
                <a:off x="5667646" y="4660776"/>
                <a:ext cx="527480" cy="351656"/>
              </a:xfrm>
              <a:prstGeom prst="flowChartMagneticDisk">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cxnSp>
            <p:nvCxnSpPr>
              <p:cNvPr id="162" name="Straight Connector 161"/>
              <p:cNvCxnSpPr>
                <a:stCxn id="153" idx="3"/>
                <a:endCxn id="170" idx="1"/>
              </p:cNvCxnSpPr>
              <p:nvPr/>
            </p:nvCxnSpPr>
            <p:spPr>
              <a:xfrm flipH="1">
                <a:off x="6628042" y="3515089"/>
                <a:ext cx="664614" cy="11456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54" idx="3"/>
                <a:endCxn id="170" idx="1"/>
              </p:cNvCxnSpPr>
              <p:nvPr/>
            </p:nvCxnSpPr>
            <p:spPr>
              <a:xfrm flipH="1">
                <a:off x="6628042" y="3371073"/>
                <a:ext cx="160558" cy="12897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60" idx="2"/>
              </p:cNvCxnSpPr>
              <p:nvPr/>
            </p:nvCxnSpPr>
            <p:spPr>
              <a:xfrm flipH="1">
                <a:off x="6603750" y="4231949"/>
                <a:ext cx="1296144" cy="4288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57" idx="2"/>
                <a:endCxn id="170" idx="4"/>
              </p:cNvCxnSpPr>
              <p:nvPr/>
            </p:nvCxnSpPr>
            <p:spPr>
              <a:xfrm flipH="1" flipV="1">
                <a:off x="6891782" y="4836604"/>
                <a:ext cx="864096" cy="25944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61" idx="4"/>
                <a:endCxn id="170" idx="2"/>
              </p:cNvCxnSpPr>
              <p:nvPr/>
            </p:nvCxnSpPr>
            <p:spPr>
              <a:xfrm>
                <a:off x="6195126" y="4836604"/>
                <a:ext cx="16917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51" idx="3"/>
                <a:endCxn id="170" idx="1"/>
              </p:cNvCxnSpPr>
              <p:nvPr/>
            </p:nvCxnSpPr>
            <p:spPr>
              <a:xfrm>
                <a:off x="6068520" y="4300736"/>
                <a:ext cx="559522" cy="3600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52" idx="4"/>
                <a:endCxn id="170" idx="3"/>
              </p:cNvCxnSpPr>
              <p:nvPr/>
            </p:nvCxnSpPr>
            <p:spPr>
              <a:xfrm flipV="1">
                <a:off x="6109354" y="5012432"/>
                <a:ext cx="518688" cy="4436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55" idx="1"/>
              </p:cNvCxnSpPr>
              <p:nvPr/>
            </p:nvCxnSpPr>
            <p:spPr>
              <a:xfrm flipH="1" flipV="1">
                <a:off x="6603750" y="5020816"/>
                <a:ext cx="544890" cy="144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0" name="Flowchart: Magnetic Disk 169"/>
              <p:cNvSpPr/>
              <p:nvPr/>
            </p:nvSpPr>
            <p:spPr bwMode="ltGray">
              <a:xfrm>
                <a:off x="6364302" y="4660776"/>
                <a:ext cx="527480" cy="351656"/>
              </a:xfrm>
              <a:prstGeom prst="flowChartMagneticDisk">
                <a:avLst/>
              </a:prstGeom>
              <a:solidFill>
                <a:schemeClr val="accent4">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ODIPP</a:t>
                </a:r>
              </a:p>
            </p:txBody>
          </p:sp>
          <p:cxnSp>
            <p:nvCxnSpPr>
              <p:cNvPr id="171" name="Straight Connector 170"/>
              <p:cNvCxnSpPr>
                <a:stCxn id="156" idx="1"/>
                <a:endCxn id="170" idx="4"/>
              </p:cNvCxnSpPr>
              <p:nvPr/>
            </p:nvCxnSpPr>
            <p:spPr>
              <a:xfrm flipH="1" flipV="1">
                <a:off x="6891782" y="4836604"/>
                <a:ext cx="904930" cy="5442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endCxn id="158" idx="3"/>
              </p:cNvCxnSpPr>
              <p:nvPr/>
            </p:nvCxnSpPr>
            <p:spPr>
              <a:xfrm flipV="1">
                <a:off x="6603750" y="4379185"/>
                <a:ext cx="328866" cy="28159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endCxn id="159" idx="3"/>
              </p:cNvCxnSpPr>
              <p:nvPr/>
            </p:nvCxnSpPr>
            <p:spPr>
              <a:xfrm flipH="1" flipV="1">
                <a:off x="6500568" y="4444752"/>
                <a:ext cx="31174" cy="1375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74" name="Rectangle 173"/>
            <p:cNvSpPr/>
            <p:nvPr/>
          </p:nvSpPr>
          <p:spPr>
            <a:xfrm>
              <a:off x="5220072" y="4941168"/>
              <a:ext cx="1160182" cy="400110"/>
            </a:xfrm>
            <a:prstGeom prst="rect">
              <a:avLst/>
            </a:prstGeom>
          </p:spPr>
          <p:txBody>
            <a:bodyPr wrap="square">
              <a:spAutoFit/>
            </a:bodyPr>
            <a:lstStyle/>
            <a:p>
              <a:pPr algn="r"/>
              <a:r>
                <a:rPr lang="en-GB" sz="1000" dirty="0" smtClean="0"/>
                <a:t>Pan-European Data portal</a:t>
              </a:r>
              <a:endParaRPr lang="en-GB" sz="1000" dirty="0"/>
            </a:p>
          </p:txBody>
        </p:sp>
      </p:grpSp>
      <p:sp>
        <p:nvSpPr>
          <p:cNvPr id="91" name="Rectangle 90"/>
          <p:cNvSpPr/>
          <p:nvPr/>
        </p:nvSpPr>
        <p:spPr bwMode="ltGray">
          <a:xfrm>
            <a:off x="3779912" y="5733256"/>
            <a:ext cx="4824536"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hlinkClick r:id="rId2"/>
              </a:rPr>
              <a:t>http://www.slideshare.net/OpenDataSupport/promoting-the-re-use-of-open-data-through-odip</a:t>
            </a:r>
            <a:endParaRPr lang="en-GB" sz="1200" dirty="0" smtClean="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Conclusions</a:t>
            </a:r>
            <a:endParaRPr lang="en-GB" noProof="0" dirty="0"/>
          </a:p>
        </p:txBody>
      </p:sp>
      <p:sp>
        <p:nvSpPr>
          <p:cNvPr id="3" name="Content Placeholder 2"/>
          <p:cNvSpPr>
            <a:spLocks noGrp="1"/>
          </p:cNvSpPr>
          <p:nvPr>
            <p:ph sz="quarter" idx="15"/>
          </p:nvPr>
        </p:nvSpPr>
        <p:spPr/>
        <p:txBody>
          <a:bodyPr/>
          <a:lstStyle/>
          <a:p>
            <a:pPr lvl="1" indent="-273600"/>
            <a:r>
              <a:rPr lang="en-GB" noProof="0" dirty="0" smtClean="0"/>
              <a:t>Metadata provides information on your data and resources. The quality of the metadata directly affects the discoverability and reuse of your the resources.</a:t>
            </a:r>
          </a:p>
          <a:p>
            <a:pPr lvl="1" indent="-273600"/>
            <a:r>
              <a:rPr lang="en-GB" dirty="0" smtClean="0"/>
              <a:t>A structured approach should be followed for metadata management. </a:t>
            </a:r>
            <a:endParaRPr lang="en-GB" noProof="0" dirty="0" smtClean="0"/>
          </a:p>
          <a:p>
            <a:pPr lvl="1" indent="-273600"/>
            <a:r>
              <a:rPr lang="en-GB" noProof="0" dirty="0" smtClean="0"/>
              <a:t>The metadata lifecycle extends the lifecycle of datasets (metadata before publication and after deletion).</a:t>
            </a:r>
          </a:p>
          <a:p>
            <a:pPr lvl="1" indent="-273600"/>
            <a:r>
              <a:rPr lang="en-GB" dirty="0" smtClean="0"/>
              <a:t>Homogenised metadata enable the operation of metadata brokers, which can in turn </a:t>
            </a:r>
            <a:r>
              <a:rPr lang="en-GB" noProof="0" dirty="0" smtClean="0"/>
              <a:t>lower the access barriers to your resources, leading to improved visibility and discoverability, and </a:t>
            </a:r>
            <a:r>
              <a:rPr lang="en-GB" dirty="0" smtClean="0"/>
              <a:t>thus increasing </a:t>
            </a:r>
            <a:r>
              <a:rPr lang="en-GB" noProof="0" dirty="0" smtClean="0"/>
              <a:t>their reuse potential.</a:t>
            </a:r>
          </a:p>
          <a:p>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36</a:t>
            </a:fld>
            <a:endParaRPr lang="en-GB" dirty="0"/>
          </a:p>
        </p:txBody>
      </p:sp>
    </p:spTree>
    <p:extLst>
      <p:ext uri="{BB962C8B-B14F-4D97-AF65-F5344CB8AC3E}">
        <p14:creationId xmlns:p14="http://schemas.microsoft.com/office/powerpoint/2010/main" val="1186699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exercise and questions</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37</a:t>
            </a:fld>
            <a:endParaRPr lang="en-GB"/>
          </a:p>
        </p:txBody>
      </p:sp>
      <p:sp>
        <p:nvSpPr>
          <p:cNvPr id="6" name="Content Placeholder 2"/>
          <p:cNvSpPr>
            <a:spLocks noGrp="1"/>
          </p:cNvSpPr>
          <p:nvPr>
            <p:ph sz="quarter" idx="15"/>
          </p:nvPr>
        </p:nvSpPr>
        <p:spPr>
          <a:xfrm>
            <a:off x="1547664" y="1556792"/>
            <a:ext cx="7062936" cy="4419600"/>
          </a:xfrm>
        </p:spPr>
        <p:txBody>
          <a:bodyPr/>
          <a:lstStyle/>
          <a:p>
            <a:pPr marL="0" lvl="1" indent="0">
              <a:buClr>
                <a:srgbClr val="000000"/>
              </a:buClr>
              <a:buNone/>
            </a:pPr>
            <a:r>
              <a:rPr lang="en-GB" dirty="0" smtClean="0">
                <a:solidFill>
                  <a:srgbClr val="000000"/>
                </a:solidFill>
              </a:rPr>
              <a:t>In groups of two, select one dataset from your country and describe it with the DCAT Application Profile.</a:t>
            </a:r>
          </a:p>
          <a:p>
            <a:pPr marL="0" lvl="1" indent="0">
              <a:buClr>
                <a:srgbClr val="000000"/>
              </a:buClr>
              <a:buNone/>
            </a:pPr>
            <a:endParaRPr lang="en-GB" dirty="0">
              <a:solidFill>
                <a:srgbClr val="000000"/>
              </a:solidFill>
            </a:endParaRPr>
          </a:p>
          <a:p>
            <a:pPr marL="0" lvl="1" indent="0">
              <a:buClr>
                <a:srgbClr val="000000"/>
              </a:buClr>
              <a:buNone/>
            </a:pPr>
            <a:r>
              <a:rPr lang="en-GB" dirty="0" smtClean="0">
                <a:solidFill>
                  <a:srgbClr val="000000"/>
                </a:solidFill>
              </a:rPr>
              <a:t>Does your organisation have a minimum set of metadata to be provided together with Open Data?</a:t>
            </a:r>
          </a:p>
          <a:p>
            <a:pPr marL="0" lvl="1" indent="0">
              <a:buClr>
                <a:srgbClr val="000000"/>
              </a:buClr>
              <a:buNone/>
            </a:pPr>
            <a:endParaRPr lang="en-GB" dirty="0" smtClean="0">
              <a:solidFill>
                <a:srgbClr val="000000"/>
              </a:solidFill>
            </a:endParaRPr>
          </a:p>
          <a:p>
            <a:pPr marL="0" lvl="1" indent="0">
              <a:buClr>
                <a:srgbClr val="000000"/>
              </a:buClr>
              <a:buNone/>
            </a:pPr>
            <a:r>
              <a:rPr lang="en-GB" dirty="0" smtClean="0">
                <a:solidFill>
                  <a:srgbClr val="000000"/>
                </a:solidFill>
              </a:rPr>
              <a:t>What would be the main barriers, according to you, for the (re)use of standard controlled vocabularies in your metadata?</a:t>
            </a:r>
          </a:p>
          <a:p>
            <a:pPr marL="0" lvl="1" indent="0">
              <a:buClr>
                <a:srgbClr val="000000"/>
              </a:buClr>
              <a:buNone/>
            </a:pPr>
            <a:endParaRPr lang="en-GB" dirty="0">
              <a:solidFill>
                <a:srgbClr val="000000"/>
              </a:solidFill>
            </a:endParaRPr>
          </a:p>
          <a:p>
            <a:pPr marL="0" lvl="1" indent="0">
              <a:buClr>
                <a:srgbClr val="000000"/>
              </a:buClr>
              <a:buNone/>
            </a:pPr>
            <a:r>
              <a:rPr lang="en-GB" dirty="0">
                <a:solidFill>
                  <a:srgbClr val="000000"/>
                </a:solidFill>
              </a:rPr>
              <a:t>Do you have any data and/or metadata governance methodology at the corporate level?</a:t>
            </a:r>
          </a:p>
          <a:p>
            <a:pPr marL="0" lvl="1" indent="0">
              <a:buClr>
                <a:srgbClr val="000000"/>
              </a:buClr>
              <a:buNone/>
            </a:pPr>
            <a:endParaRPr lang="en-GB" dirty="0"/>
          </a:p>
        </p:txBody>
      </p:sp>
      <p:pic>
        <p:nvPicPr>
          <p:cNvPr id="7"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56" y="1412776"/>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2198" y="2194093"/>
            <a:ext cx="1277888" cy="184666"/>
          </a:xfrm>
          <a:prstGeom prst="rect">
            <a:avLst/>
          </a:prstGeom>
        </p:spPr>
        <p:txBody>
          <a:bodyPr wrap="square">
            <a:spAutoFit/>
          </a:bodyPr>
          <a:lstStyle/>
          <a:p>
            <a:r>
              <a:rPr lang="en-GB" sz="600" dirty="0"/>
              <a:t> http://www.visualpharm.com</a:t>
            </a:r>
          </a:p>
        </p:txBody>
      </p:sp>
      <p:pic>
        <p:nvPicPr>
          <p:cNvPr id="9"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2607033"/>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520" y="3388350"/>
            <a:ext cx="1277888" cy="184666"/>
          </a:xfrm>
          <a:prstGeom prst="rect">
            <a:avLst/>
          </a:prstGeom>
        </p:spPr>
        <p:txBody>
          <a:bodyPr wrap="square">
            <a:spAutoFit/>
          </a:bodyPr>
          <a:lstStyle/>
          <a:p>
            <a:r>
              <a:rPr lang="en-GB" sz="600" dirty="0"/>
              <a:t> http://www.visualpharm.com</a:t>
            </a:r>
          </a:p>
        </p:txBody>
      </p:sp>
      <p:pic>
        <p:nvPicPr>
          <p:cNvPr id="11"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3759161"/>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1520" y="4540478"/>
            <a:ext cx="1277888" cy="184666"/>
          </a:xfrm>
          <a:prstGeom prst="rect">
            <a:avLst/>
          </a:prstGeom>
        </p:spPr>
        <p:txBody>
          <a:bodyPr wrap="square">
            <a:spAutoFit/>
          </a:bodyPr>
          <a:lstStyle/>
          <a:p>
            <a:r>
              <a:rPr lang="en-GB" sz="600" dirty="0"/>
              <a:t> http://www.visualpharm.com</a:t>
            </a:r>
          </a:p>
        </p:txBody>
      </p:sp>
      <p:pic>
        <p:nvPicPr>
          <p:cNvPr id="13"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4911289"/>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51520" y="5692606"/>
            <a:ext cx="1277888" cy="184666"/>
          </a:xfrm>
          <a:prstGeom prst="rect">
            <a:avLst/>
          </a:prstGeom>
        </p:spPr>
        <p:txBody>
          <a:bodyPr wrap="square">
            <a:spAutoFit/>
          </a:bodyPr>
          <a:lstStyle/>
          <a:p>
            <a:r>
              <a:rPr lang="en-GB" sz="600" dirty="0"/>
              <a:t> http://www.visualpharm.com</a:t>
            </a:r>
          </a:p>
        </p:txBody>
      </p:sp>
      <p:sp>
        <p:nvSpPr>
          <p:cNvPr id="15" name="Title 5"/>
          <p:cNvSpPr txBox="1">
            <a:spLocks/>
          </p:cNvSpPr>
          <p:nvPr/>
        </p:nvSpPr>
        <p:spPr>
          <a:xfrm>
            <a:off x="605408" y="5804108"/>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en-GB" sz="4000" i="0" dirty="0" smtClean="0">
                <a:solidFill>
                  <a:schemeClr val="accent1"/>
                </a:solidFill>
                <a:latin typeface="Bradley Hand ITC" pitchFamily="66" charset="0"/>
              </a:rPr>
              <a:t>Take also the online test </a:t>
            </a:r>
            <a:r>
              <a:rPr lang="en-GB" sz="4000" i="0" dirty="0" smtClean="0">
                <a:solidFill>
                  <a:schemeClr val="accent1"/>
                </a:solidFill>
                <a:latin typeface="Bradley Hand ITC" pitchFamily="66" charset="0"/>
                <a:hlinkClick r:id="rId4"/>
              </a:rPr>
              <a:t>here</a:t>
            </a:r>
            <a:r>
              <a:rPr lang="en-GB" sz="4000" i="0" dirty="0" smtClean="0">
                <a:solidFill>
                  <a:schemeClr val="accent1"/>
                </a:solidFill>
                <a:latin typeface="Bradley Hand ITC" pitchFamily="66" charset="0"/>
              </a:rPr>
              <a:t>!</a:t>
            </a:r>
            <a:endParaRPr lang="en-GB" sz="4000" b="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Thank you!</a:t>
            </a:r>
            <a:br>
              <a:rPr lang="en-GB" sz="7200" i="0" dirty="0" smtClean="0">
                <a:solidFill>
                  <a:schemeClr val="accent1"/>
                </a:solidFill>
                <a:latin typeface="Bradley Hand ITC" pitchFamily="66" charset="0"/>
              </a:rPr>
            </a:br>
            <a:r>
              <a:rPr lang="en-GB" sz="4800" i="0" dirty="0" smtClean="0">
                <a:solidFill>
                  <a:schemeClr val="accent1"/>
                </a:solidFill>
                <a:latin typeface="Bradley Hand ITC" pitchFamily="66" charset="0"/>
              </a:rPr>
              <a:t>...and now YOUR questions?</a:t>
            </a:r>
            <a:endParaRPr lang="en-GB" b="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38</a:t>
            </a:fld>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References</a:t>
            </a:r>
            <a:endParaRPr lang="en-GB" noProof="0" dirty="0"/>
          </a:p>
        </p:txBody>
      </p:sp>
      <p:sp>
        <p:nvSpPr>
          <p:cNvPr id="5" name="Content Placeholder 4"/>
          <p:cNvSpPr>
            <a:spLocks noGrp="1"/>
          </p:cNvSpPr>
          <p:nvPr>
            <p:ph sz="quarter" idx="14"/>
          </p:nvPr>
        </p:nvSpPr>
        <p:spPr>
          <a:xfrm>
            <a:off x="533400" y="1752601"/>
            <a:ext cx="3962400" cy="4628727"/>
          </a:xfrm>
        </p:spPr>
        <p:txBody>
          <a:bodyPr/>
          <a:lstStyle/>
          <a:p>
            <a:pPr>
              <a:spcAft>
                <a:spcPts val="300"/>
              </a:spcAft>
            </a:pPr>
            <a:r>
              <a:rPr lang="en-GB" sz="700" dirty="0"/>
              <a:t>Slide </a:t>
            </a:r>
            <a:r>
              <a:rPr lang="en-GB" sz="700" dirty="0" smtClean="0"/>
              <a:t>6, 7: </a:t>
            </a:r>
            <a:endParaRPr lang="en-GB" sz="700" dirty="0" smtClean="0"/>
          </a:p>
          <a:p>
            <a:pPr>
              <a:buFont typeface="Arial" pitchFamily="34" charset="0"/>
              <a:buChar char="•"/>
            </a:pPr>
            <a:r>
              <a:rPr lang="en-GB" sz="800" dirty="0" smtClean="0"/>
              <a:t>NISO. Understanding Metadata. </a:t>
            </a:r>
            <a:r>
              <a:rPr lang="en-GB" sz="800" dirty="0" smtClean="0">
                <a:hlinkClick r:id="rId3"/>
              </a:rPr>
              <a:t>http://www.niso.org/publications/press/UnderstandingMetadata.pdf</a:t>
            </a:r>
            <a:endParaRPr lang="en-GB" sz="800" dirty="0" smtClean="0"/>
          </a:p>
          <a:p>
            <a:r>
              <a:rPr lang="en-GB" sz="800" dirty="0" smtClean="0"/>
              <a:t>Slide </a:t>
            </a:r>
            <a:r>
              <a:rPr lang="en-GB" sz="800" dirty="0" smtClean="0"/>
              <a:t>9:</a:t>
            </a:r>
            <a:endParaRPr lang="en-GB" sz="800" dirty="0" smtClean="0"/>
          </a:p>
          <a:p>
            <a:pPr lvl="1">
              <a:buFont typeface="Arial" pitchFamily="34" charset="0"/>
              <a:buChar char="•"/>
            </a:pPr>
            <a:r>
              <a:rPr lang="en-GB" sz="800" dirty="0" smtClean="0"/>
              <a:t>Dublin City University. Chapter 3: Introduction to XML. </a:t>
            </a:r>
            <a:r>
              <a:rPr lang="en-GB" sz="800" dirty="0" smtClean="0">
                <a:hlinkClick r:id="rId4"/>
              </a:rPr>
              <a:t>http://wiki.eeng.dcu.ie/ee557/g2/326-EE.html</a:t>
            </a:r>
            <a:endParaRPr lang="en-GB" sz="800" dirty="0" smtClean="0"/>
          </a:p>
          <a:p>
            <a:pPr>
              <a:buFont typeface="Arial" pitchFamily="34" charset="0"/>
              <a:buChar char="•"/>
            </a:pPr>
            <a:r>
              <a:rPr lang="en-GB" sz="800" dirty="0" smtClean="0"/>
              <a:t>W3C. RDF Primer. </a:t>
            </a:r>
            <a:r>
              <a:rPr lang="en-GB" sz="800" dirty="0" smtClean="0">
                <a:hlinkClick r:id="rId5"/>
              </a:rPr>
              <a:t>http://www.w3.org/TR/rdf-primer/</a:t>
            </a:r>
            <a:endParaRPr lang="en-GB" sz="800" dirty="0" smtClean="0"/>
          </a:p>
          <a:p>
            <a:r>
              <a:rPr lang="en-GB" sz="800" dirty="0" smtClean="0"/>
              <a:t>Slide </a:t>
            </a:r>
            <a:r>
              <a:rPr lang="en-GB" sz="800" dirty="0" smtClean="0"/>
              <a:t>12:</a:t>
            </a:r>
            <a:endParaRPr lang="en-GB" sz="800" dirty="0" smtClean="0"/>
          </a:p>
          <a:p>
            <a:pPr>
              <a:buFont typeface="Arial" pitchFamily="34" charset="0"/>
              <a:buChar char="•"/>
            </a:pPr>
            <a:r>
              <a:rPr lang="en-GB" sz="800" dirty="0" smtClean="0">
                <a:hlinkClick r:id="rId6"/>
              </a:rPr>
              <a:t>http://gondolin.rutgers.edu/MIC/text/how/catalog_glossary.htm</a:t>
            </a:r>
            <a:endParaRPr lang="en-GB" sz="800" dirty="0" smtClean="0"/>
          </a:p>
          <a:p>
            <a:pPr lvl="1">
              <a:buFont typeface="Arial" pitchFamily="34" charset="0"/>
              <a:buChar char="•"/>
            </a:pPr>
            <a:r>
              <a:rPr lang="en-GB" sz="800" dirty="0" smtClean="0"/>
              <a:t>Dublin Core. Example XML Schema. </a:t>
            </a:r>
            <a:r>
              <a:rPr lang="en-GB" sz="800" dirty="0" smtClean="0">
                <a:hlinkClick r:id="rId7"/>
              </a:rPr>
              <a:t>http://dublincore.org/schemas/xmls/qdc/dc.xsd</a:t>
            </a:r>
            <a:endParaRPr lang="en-GB" sz="800" dirty="0" smtClean="0"/>
          </a:p>
          <a:p>
            <a:pPr lvl="1">
              <a:buFont typeface="Arial" pitchFamily="34" charset="0"/>
              <a:buChar char="•"/>
            </a:pPr>
            <a:r>
              <a:rPr lang="en-GB" sz="800" dirty="0" smtClean="0"/>
              <a:t>Dublin Core, Example RDF Schema. </a:t>
            </a:r>
            <a:r>
              <a:rPr lang="en-GB" sz="800" dirty="0" smtClean="0">
                <a:hlinkClick r:id="rId8"/>
              </a:rPr>
              <a:t>http://dublincore.org/2012/06/14/dcterms.rdf</a:t>
            </a:r>
            <a:endParaRPr lang="en-GB" sz="800" dirty="0" smtClean="0"/>
          </a:p>
          <a:p>
            <a:r>
              <a:rPr lang="en-GB" sz="800" dirty="0" smtClean="0"/>
              <a:t>Slide </a:t>
            </a:r>
            <a:r>
              <a:rPr lang="en-GB" sz="800" dirty="0" smtClean="0"/>
              <a:t>14, 33:</a:t>
            </a:r>
            <a:endParaRPr lang="en-GB" sz="800" dirty="0" smtClean="0"/>
          </a:p>
          <a:p>
            <a:pPr lvl="1">
              <a:buFont typeface="Arial" pitchFamily="34" charset="0"/>
              <a:buChar char="•"/>
            </a:pPr>
            <a:r>
              <a:rPr lang="en-GB" sz="800" dirty="0" smtClean="0"/>
              <a:t>The ISA Programme. DCAT Application Profile for Data Portals in Europe - Final Draft. </a:t>
            </a:r>
            <a:r>
              <a:rPr lang="en-GB" sz="800" dirty="0" smtClean="0">
                <a:hlinkClick r:id="rId9"/>
              </a:rPr>
              <a:t>https://joinup.ec.europa.eu/asset/dcat_application_profile/asset_release/dcat-application-profile-data-portals-europe-final-draf</a:t>
            </a:r>
            <a:endParaRPr lang="en-GB" sz="800" dirty="0" smtClean="0"/>
          </a:p>
          <a:p>
            <a:r>
              <a:rPr lang="en-GB" sz="800" dirty="0" smtClean="0"/>
              <a:t>Slide </a:t>
            </a:r>
            <a:r>
              <a:rPr lang="en-GB" sz="800" dirty="0" smtClean="0"/>
              <a:t>18:</a:t>
            </a:r>
            <a:endParaRPr lang="en-GB" sz="800" dirty="0" smtClean="0"/>
          </a:p>
          <a:p>
            <a:pPr lvl="1">
              <a:buFont typeface="Arial" pitchFamily="34" charset="0"/>
              <a:buChar char="•"/>
            </a:pPr>
            <a:r>
              <a:rPr lang="en-GB" sz="800" dirty="0" smtClean="0"/>
              <a:t>ListPoint. ObjectInCrimeClass. </a:t>
            </a:r>
            <a:r>
              <a:rPr lang="en-GB" sz="800" dirty="0" smtClean="0">
                <a:hlinkClick r:id="rId10"/>
              </a:rPr>
              <a:t>http://www.listpoint.co.uk/CodeList/details/ObjectInCrimeClass/1.2/1</a:t>
            </a:r>
            <a:endParaRPr lang="en-GB" sz="800" dirty="0" smtClean="0"/>
          </a:p>
          <a:p>
            <a:pPr>
              <a:buFont typeface="Arial" pitchFamily="34" charset="0"/>
              <a:buChar char="•"/>
            </a:pPr>
            <a:endParaRPr lang="en-GB" sz="800" dirty="0" smtClean="0"/>
          </a:p>
          <a:p>
            <a:pPr>
              <a:buFont typeface="Arial" pitchFamily="34" charset="0"/>
              <a:buChar char="•"/>
            </a:pPr>
            <a:endParaRPr lang="en-GB" sz="800" dirty="0"/>
          </a:p>
          <a:p>
            <a:endParaRPr lang="en-GB" sz="800" dirty="0" smtClean="0"/>
          </a:p>
          <a:p>
            <a:endParaRPr lang="en-GB" sz="800" dirty="0"/>
          </a:p>
          <a:p>
            <a:endParaRPr lang="en-GB" sz="800" dirty="0"/>
          </a:p>
          <a:p>
            <a:endParaRPr lang="en-GB" sz="800" dirty="0"/>
          </a:p>
        </p:txBody>
      </p:sp>
      <p:sp>
        <p:nvSpPr>
          <p:cNvPr id="6" name="Content Placeholder 5"/>
          <p:cNvSpPr>
            <a:spLocks noGrp="1"/>
          </p:cNvSpPr>
          <p:nvPr>
            <p:ph sz="quarter" idx="15"/>
          </p:nvPr>
        </p:nvSpPr>
        <p:spPr/>
        <p:txBody>
          <a:bodyPr/>
          <a:lstStyle/>
          <a:p>
            <a:r>
              <a:rPr lang="en-GB" sz="800" dirty="0" smtClean="0"/>
              <a:t>Slide </a:t>
            </a:r>
            <a:r>
              <a:rPr lang="en-GB" sz="800" dirty="0" smtClean="0"/>
              <a:t>19:</a:t>
            </a:r>
            <a:endParaRPr lang="en-GB" sz="800" dirty="0" smtClean="0"/>
          </a:p>
          <a:p>
            <a:pPr lvl="1">
              <a:buFont typeface="Arial" pitchFamily="34" charset="0"/>
              <a:buChar char="•"/>
            </a:pPr>
            <a:r>
              <a:rPr lang="en-GB" sz="800" dirty="0" smtClean="0"/>
              <a:t>Publications </a:t>
            </a:r>
            <a:r>
              <a:rPr lang="en-GB" sz="800" dirty="0" smtClean="0"/>
              <a:t>Office. Countries Name Authority List. </a:t>
            </a:r>
            <a:r>
              <a:rPr lang="en-GB" sz="800" dirty="0" smtClean="0">
                <a:hlinkClick r:id="rId11"/>
              </a:rPr>
              <a:t>http://open-data.europa.eu/en/data/dataset/2nM4aG8LdHG6RBMumfkNzQ</a:t>
            </a:r>
            <a:endParaRPr lang="en-GB" sz="800" dirty="0" smtClean="0"/>
          </a:p>
          <a:p>
            <a:endParaRPr lang="en-GB" sz="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39</a:t>
            </a:fld>
            <a:endParaRPr lang="en-GB" dirty="0"/>
          </a:p>
        </p:txBody>
      </p:sp>
    </p:spTree>
    <p:extLst>
      <p:ext uri="{BB962C8B-B14F-4D97-AF65-F5344CB8AC3E}">
        <p14:creationId xmlns:p14="http://schemas.microsoft.com/office/powerpoint/2010/main" val="904127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sz="quarter" idx="15"/>
          </p:nvPr>
        </p:nvSpPr>
        <p:spPr/>
        <p:txBody>
          <a:bodyPr/>
          <a:lstStyle/>
          <a:p>
            <a:r>
              <a:rPr lang="en-GB" dirty="0" smtClean="0"/>
              <a:t>This module contains ...</a:t>
            </a:r>
          </a:p>
          <a:p>
            <a:pPr>
              <a:buFont typeface="Arial" pitchFamily="34" charset="0"/>
              <a:buChar char="•"/>
            </a:pPr>
            <a:r>
              <a:rPr lang="en-GB" dirty="0" smtClean="0"/>
              <a:t>An explanation of what is metadata;</a:t>
            </a:r>
          </a:p>
          <a:p>
            <a:pPr>
              <a:buFont typeface="Arial" pitchFamily="34" charset="0"/>
              <a:buChar char="•"/>
            </a:pPr>
            <a:r>
              <a:rPr lang="en-GB" dirty="0" smtClean="0"/>
              <a:t>An outline of the metadata lifecycle;</a:t>
            </a:r>
          </a:p>
          <a:p>
            <a:pPr lvl="1">
              <a:buFont typeface="Arial" pitchFamily="34" charset="0"/>
              <a:buChar char="•"/>
            </a:pPr>
            <a:r>
              <a:rPr lang="en-GB" dirty="0" smtClean="0"/>
              <a:t>An introduction to metadata quality; </a:t>
            </a:r>
          </a:p>
          <a:p>
            <a:pPr lvl="1">
              <a:buFont typeface="Arial" pitchFamily="34" charset="0"/>
              <a:buChar char="•"/>
            </a:pPr>
            <a:r>
              <a:rPr lang="en-GB" dirty="0" smtClean="0"/>
              <a:t>An overview of the metadata management and exchange approach implemented by Open Data Support through the Open Data Interoperability Platform. </a:t>
            </a:r>
          </a:p>
          <a:p>
            <a:pPr>
              <a:buFont typeface="Arial" pitchFamily="34" charset="0"/>
              <a:buChar char="•"/>
            </a:pP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a:t>
            </a:fld>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reading</a:t>
            </a:r>
            <a:endParaRPr lang="en-GB" dirty="0"/>
          </a:p>
        </p:txBody>
      </p:sp>
      <p:sp>
        <p:nvSpPr>
          <p:cNvPr id="5" name="Content Placeholder 4"/>
          <p:cNvSpPr>
            <a:spLocks noGrp="1"/>
          </p:cNvSpPr>
          <p:nvPr>
            <p:ph sz="quarter" idx="15"/>
          </p:nvPr>
        </p:nvSpPr>
        <p:spPr>
          <a:xfrm>
            <a:off x="1475656" y="1752600"/>
            <a:ext cx="7134944" cy="4419600"/>
          </a:xfrm>
        </p:spPr>
        <p:txBody>
          <a:bodyPr/>
          <a:lstStyle/>
          <a:p>
            <a:r>
              <a:rPr lang="en-GB" sz="1800" dirty="0" smtClean="0"/>
              <a:t>Understanding Metadata, NISO. </a:t>
            </a:r>
            <a:r>
              <a:rPr lang="en-GB" sz="1800" dirty="0" smtClean="0">
                <a:hlinkClick r:id="rId2"/>
              </a:rPr>
              <a:t>http://www.niso.org/publications/press/UnderstandingMetadata.pdf</a:t>
            </a:r>
            <a:endParaRPr lang="en-GB" sz="1800" dirty="0" smtClean="0"/>
          </a:p>
          <a:p>
            <a:endParaRPr lang="en-GB" sz="1800" dirty="0" smtClean="0"/>
          </a:p>
          <a:p>
            <a:r>
              <a:rPr lang="en-GB" sz="1800" dirty="0" smtClean="0"/>
              <a:t>Ben Jareo and Malcolm Saldanha. The value proposition of a metadata driven data governance program. Best Practices Metadata. May 2012. </a:t>
            </a:r>
            <a:r>
              <a:rPr lang="en-GB" sz="1800" dirty="0" smtClean="0">
                <a:hlinkClick r:id="rId3"/>
              </a:rPr>
              <a:t>https://community.informatica.com/mpresources/Communities/IW2012/Docs/bos_30.pdf</a:t>
            </a:r>
            <a:r>
              <a:rPr lang="en-GB" sz="1800" dirty="0" smtClean="0"/>
              <a:t> </a:t>
            </a:r>
          </a:p>
          <a:p>
            <a:endParaRPr lang="en-GB" sz="1800" dirty="0" smtClean="0"/>
          </a:p>
          <a:p>
            <a:r>
              <a:rPr lang="en-GB" sz="1800" dirty="0" smtClean="0"/>
              <a:t>John R. Friedrich, II. Metadata Management Best Practices and Lessons Learned. The 10th Annual Wilshire Meta-Data Conference and the 18th Annual DAMA International Symposium. April 2006. </a:t>
            </a:r>
            <a:r>
              <a:rPr lang="en-GB" sz="1800" dirty="0" smtClean="0">
                <a:hlinkClick r:id="rId4"/>
              </a:rPr>
              <a:t>http://www.metaintegration.net/Publications/2006-Wilshire-DAMA-MetaIntegrationBestPractices.pdf</a:t>
            </a:r>
            <a:r>
              <a:rPr lang="en-GB" sz="1800" dirty="0" smtClean="0"/>
              <a:t> </a:t>
            </a:r>
          </a:p>
          <a:p>
            <a:endParaRPr lang="en-GB" sz="1800" dirty="0" smtClean="0"/>
          </a:p>
          <a:p>
            <a:endParaRPr lang="en-GB" sz="1800" dirty="0" smtClean="0"/>
          </a:p>
        </p:txBody>
      </p:sp>
      <p:sp>
        <p:nvSpPr>
          <p:cNvPr id="3" name="Slide Number Placeholder 2"/>
          <p:cNvSpPr>
            <a:spLocks noGrp="1"/>
          </p:cNvSpPr>
          <p:nvPr>
            <p:ph type="sldNum" sz="quarter" idx="18"/>
          </p:nvPr>
        </p:nvSpPr>
        <p:spPr/>
        <p:txBody>
          <a:bodyPr/>
          <a:lstStyle/>
          <a:p>
            <a:r>
              <a:rPr lang="en-GB" dirty="0" smtClean="0"/>
              <a:t>Slide </a:t>
            </a:r>
            <a:fld id="{7703A140-4BD5-4963-8DDB-02EE24C99514}" type="slidenum">
              <a:rPr lang="en-GB" smtClean="0"/>
              <a:pPr/>
              <a:t>40</a:t>
            </a:fld>
            <a:endParaRPr lang="en-GB" dirty="0"/>
          </a:p>
        </p:txBody>
      </p:sp>
      <p:pic>
        <p:nvPicPr>
          <p:cNvPr id="4" name="Picture 2"/>
          <p:cNvPicPr>
            <a:picLocks noChangeAspect="1" noChangeArrowheads="1"/>
          </p:cNvPicPr>
          <p:nvPr/>
        </p:nvPicPr>
        <p:blipFill>
          <a:blip r:embed="rId5" cstate="print"/>
          <a:srcRect/>
          <a:stretch>
            <a:fillRect/>
          </a:stretch>
        </p:blipFill>
        <p:spPr bwMode="auto">
          <a:xfrm>
            <a:off x="527154" y="1628800"/>
            <a:ext cx="588462" cy="7666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3"/>
          <p:cNvPicPr>
            <a:picLocks noChangeAspect="1" noChangeArrowheads="1"/>
          </p:cNvPicPr>
          <p:nvPr/>
        </p:nvPicPr>
        <p:blipFill>
          <a:blip r:embed="rId6" cstate="print"/>
          <a:srcRect/>
          <a:stretch>
            <a:fillRect/>
          </a:stretch>
        </p:blipFill>
        <p:spPr bwMode="auto">
          <a:xfrm>
            <a:off x="203515" y="3068960"/>
            <a:ext cx="1056117" cy="792088"/>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7" cstate="print"/>
          <a:srcRect/>
          <a:stretch>
            <a:fillRect/>
          </a:stretch>
        </p:blipFill>
        <p:spPr bwMode="auto">
          <a:xfrm>
            <a:off x="192212" y="4941168"/>
            <a:ext cx="1048457" cy="77174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Related initiatives</a:t>
            </a:r>
            <a:endParaRPr lang="en-GB" dirty="0"/>
          </a:p>
        </p:txBody>
      </p:sp>
      <p:sp>
        <p:nvSpPr>
          <p:cNvPr id="5" name="Content Placeholder 4"/>
          <p:cNvSpPr>
            <a:spLocks noGrp="1"/>
          </p:cNvSpPr>
          <p:nvPr>
            <p:ph sz="quarter" idx="15"/>
          </p:nvPr>
        </p:nvSpPr>
        <p:spPr>
          <a:xfrm>
            <a:off x="1475656" y="1752600"/>
            <a:ext cx="7134944" cy="4419600"/>
          </a:xfrm>
        </p:spPr>
        <p:txBody>
          <a:bodyPr/>
          <a:lstStyle/>
          <a:p>
            <a:pPr marL="0" lvl="1">
              <a:buNone/>
            </a:pPr>
            <a:r>
              <a:rPr lang="en-GB" sz="1800" dirty="0" smtClean="0">
                <a:latin typeface="+mj-lt"/>
              </a:rPr>
              <a:t>Metadata Management. Trainer screencasts, </a:t>
            </a:r>
            <a:r>
              <a:rPr lang="en-GB" sz="1800" dirty="0" smtClean="0">
                <a:latin typeface="+mj-lt"/>
                <a:hlinkClick r:id="rId2"/>
              </a:rPr>
              <a:t>http://managemetadata.com/screencasts/msa/</a:t>
            </a:r>
            <a:r>
              <a:rPr lang="en-GB" sz="1800" dirty="0" smtClean="0">
                <a:latin typeface="+mj-lt"/>
              </a:rPr>
              <a:t> </a:t>
            </a:r>
          </a:p>
          <a:p>
            <a:pPr>
              <a:spcAft>
                <a:spcPts val="1200"/>
              </a:spcAft>
            </a:pPr>
            <a:r>
              <a:rPr lang="en-GB" sz="1800" dirty="0" smtClean="0">
                <a:latin typeface="+mj-lt"/>
              </a:rPr>
              <a:t>MIT Libraries. Data Management and Publishing. Reasons to Manage and Publish Your Data, </a:t>
            </a:r>
            <a:r>
              <a:rPr lang="en-GB" sz="1800" dirty="0" smtClean="0">
                <a:latin typeface="+mj-lt"/>
                <a:hlinkClick r:id="rId3"/>
              </a:rPr>
              <a:t>http://libraries.mit.edu/guides/subjects/data-management/why.html</a:t>
            </a:r>
            <a:r>
              <a:rPr lang="en-GB" sz="1800" dirty="0" smtClean="0">
                <a:latin typeface="+mj-lt"/>
              </a:rPr>
              <a:t> </a:t>
            </a:r>
          </a:p>
          <a:p>
            <a:r>
              <a:rPr lang="en-GB" sz="1800" dirty="0" smtClean="0">
                <a:latin typeface="+mj-lt"/>
              </a:rPr>
              <a:t>ISA Programme. DCAT Application Profile for European Data Portals, </a:t>
            </a:r>
            <a:r>
              <a:rPr lang="en-GB" sz="1800" dirty="0" smtClean="0">
                <a:hlinkClick r:id="rId4"/>
              </a:rPr>
              <a:t>https://joinup.ec.europa.eu/asset/dcat_application_profile/description</a:t>
            </a:r>
            <a:endParaRPr lang="en-GB" sz="1800" dirty="0" smtClean="0"/>
          </a:p>
          <a:p>
            <a:r>
              <a:rPr lang="en-GB" sz="1800" dirty="0" smtClean="0"/>
              <a:t>Generating ADMS-based descriptions of assets using Open Refine RDF, </a:t>
            </a:r>
            <a:r>
              <a:rPr lang="en-GB" sz="1800" dirty="0" smtClean="0">
                <a:hlinkClick r:id="rId5"/>
              </a:rPr>
              <a:t>https://joinup.ec.europa.eu/asset/adms/document/generate-adms-asset-descriptions-spreadsheet-refine-rdf</a:t>
            </a:r>
            <a:endParaRPr lang="en-GB" sz="1800" dirty="0" smtClean="0">
              <a:latin typeface="+mj-lt"/>
            </a:endParaRPr>
          </a:p>
          <a:p>
            <a:r>
              <a:rPr lang="en-GB" sz="1800" dirty="0" smtClean="0">
                <a:latin typeface="+mj-lt"/>
              </a:rPr>
              <a:t>The Dublin Core Medatata Initiative,</a:t>
            </a:r>
            <a:r>
              <a:rPr lang="en-GB" sz="1800" dirty="0" smtClean="0">
                <a:hlinkClick r:id="rId6"/>
              </a:rPr>
              <a:t> http://dublincore.org/</a:t>
            </a:r>
            <a:endParaRPr lang="en-GB" sz="1800" dirty="0" smtClean="0">
              <a:latin typeface="+mj-lt"/>
            </a:endParaRPr>
          </a:p>
        </p:txBody>
      </p:sp>
      <p:sp>
        <p:nvSpPr>
          <p:cNvPr id="3" name="Slide Number Placeholder 2"/>
          <p:cNvSpPr>
            <a:spLocks noGrp="1"/>
          </p:cNvSpPr>
          <p:nvPr>
            <p:ph type="sldNum" sz="quarter" idx="18"/>
          </p:nvPr>
        </p:nvSpPr>
        <p:spPr/>
        <p:txBody>
          <a:bodyPr/>
          <a:lstStyle/>
          <a:p>
            <a:r>
              <a:rPr lang="en-GB" dirty="0" smtClean="0"/>
              <a:t>Slide </a:t>
            </a:r>
            <a:fld id="{7703A140-4BD5-4963-8DDB-02EE24C99514}" type="slidenum">
              <a:rPr lang="en-GB" smtClean="0"/>
              <a:pPr/>
              <a:t>41</a:t>
            </a:fld>
            <a:endParaRPr lang="en-GB" dirty="0"/>
          </a:p>
        </p:txBody>
      </p:sp>
      <p:pic>
        <p:nvPicPr>
          <p:cNvPr id="2051" name="Picture 3"/>
          <p:cNvPicPr>
            <a:picLocks noChangeAspect="1" noChangeArrowheads="1"/>
          </p:cNvPicPr>
          <p:nvPr/>
        </p:nvPicPr>
        <p:blipFill>
          <a:blip r:embed="rId7" cstate="print"/>
          <a:srcRect/>
          <a:stretch>
            <a:fillRect/>
          </a:stretch>
        </p:blipFill>
        <p:spPr bwMode="auto">
          <a:xfrm>
            <a:off x="539552" y="1895872"/>
            <a:ext cx="552450" cy="381000"/>
          </a:xfrm>
          <a:prstGeom prst="rect">
            <a:avLst/>
          </a:prstGeom>
          <a:ln>
            <a:noFill/>
          </a:ln>
          <a:effectLst>
            <a:outerShdw blurRad="292100" dist="139700" dir="2700000" algn="tl" rotWithShape="0">
              <a:srgbClr val="333333">
                <a:alpha val="65000"/>
              </a:srgbClr>
            </a:outerShdw>
          </a:effectLst>
        </p:spPr>
      </p:pic>
      <p:pic>
        <p:nvPicPr>
          <p:cNvPr id="2054" name="Picture 6"/>
          <p:cNvPicPr>
            <a:picLocks noChangeAspect="1" noChangeArrowheads="1"/>
          </p:cNvPicPr>
          <p:nvPr/>
        </p:nvPicPr>
        <p:blipFill>
          <a:blip r:embed="rId8" cstate="print"/>
          <a:srcRect/>
          <a:stretch>
            <a:fillRect/>
          </a:stretch>
        </p:blipFill>
        <p:spPr bwMode="auto">
          <a:xfrm>
            <a:off x="467544" y="2678435"/>
            <a:ext cx="752475" cy="390525"/>
          </a:xfrm>
          <a:prstGeom prst="rect">
            <a:avLst/>
          </a:prstGeom>
          <a:ln>
            <a:noFill/>
          </a:ln>
          <a:effectLst>
            <a:outerShdw blurRad="292100" dist="139700" dir="2700000" algn="tl" rotWithShape="0">
              <a:srgbClr val="333333">
                <a:alpha val="65000"/>
              </a:srgbClr>
            </a:outerShdw>
          </a:effectLst>
        </p:spPr>
      </p:pic>
      <p:pic>
        <p:nvPicPr>
          <p:cNvPr id="2056" name="Picture 8" descr="DCAT application profile for data portals in Europe"/>
          <p:cNvPicPr>
            <a:picLocks noChangeAspect="1" noChangeArrowheads="1"/>
          </p:cNvPicPr>
          <p:nvPr/>
        </p:nvPicPr>
        <p:blipFill>
          <a:blip r:embed="rId9" cstate="print"/>
          <a:srcRect/>
          <a:stretch>
            <a:fillRect/>
          </a:stretch>
        </p:blipFill>
        <p:spPr bwMode="auto">
          <a:xfrm>
            <a:off x="539552" y="3410321"/>
            <a:ext cx="666750" cy="666751"/>
          </a:xfrm>
          <a:prstGeom prst="rect">
            <a:avLst/>
          </a:prstGeom>
          <a:ln>
            <a:noFill/>
          </a:ln>
          <a:effectLst>
            <a:outerShdw blurRad="292100" dist="139700" dir="2700000" algn="tl" rotWithShape="0">
              <a:srgbClr val="333333">
                <a:alpha val="65000"/>
              </a:srgbClr>
            </a:outerShdw>
          </a:effectLst>
        </p:spPr>
      </p:pic>
      <p:pic>
        <p:nvPicPr>
          <p:cNvPr id="4098" name="Picture 2" descr="Dublin Core (Registered Trademark) logo in banner"/>
          <p:cNvPicPr>
            <a:picLocks noChangeAspect="1" noChangeArrowheads="1"/>
          </p:cNvPicPr>
          <p:nvPr/>
        </p:nvPicPr>
        <p:blipFill>
          <a:blip r:embed="rId10" cstate="print"/>
          <a:srcRect r="84636" b="-6651"/>
          <a:stretch>
            <a:fillRect/>
          </a:stretch>
        </p:blipFill>
        <p:spPr bwMode="auto">
          <a:xfrm>
            <a:off x="577652" y="5277916"/>
            <a:ext cx="600001" cy="599356"/>
          </a:xfrm>
          <a:prstGeom prst="rect">
            <a:avLst/>
          </a:prstGeom>
          <a:ln>
            <a:noFill/>
          </a:ln>
          <a:effectLst>
            <a:outerShdw blurRad="292100" dist="139700" dir="2700000" algn="tl" rotWithShape="0">
              <a:srgbClr val="333333">
                <a:alpha val="65000"/>
              </a:srgbClr>
            </a:outerShdw>
          </a:effectLst>
        </p:spPr>
      </p:pic>
      <p:pic>
        <p:nvPicPr>
          <p:cNvPr id="2050" name="Picture 2" descr="Asset Description Metadata Schema (ADMS)"/>
          <p:cNvPicPr>
            <a:picLocks noChangeAspect="1" noChangeArrowheads="1"/>
          </p:cNvPicPr>
          <p:nvPr/>
        </p:nvPicPr>
        <p:blipFill>
          <a:blip r:embed="rId11" cstate="print"/>
          <a:srcRect/>
          <a:stretch>
            <a:fillRect/>
          </a:stretch>
        </p:blipFill>
        <p:spPr bwMode="auto">
          <a:xfrm>
            <a:off x="539552" y="4437112"/>
            <a:ext cx="666750" cy="66675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Be part of our team...</a:t>
            </a:r>
            <a:endParaRPr lang="en-GB" sz="2800" dirty="0"/>
          </a:p>
        </p:txBody>
      </p:sp>
      <p:sp>
        <p:nvSpPr>
          <p:cNvPr id="7" name="TextBox 6"/>
          <p:cNvSpPr txBox="1"/>
          <p:nvPr/>
        </p:nvSpPr>
        <p:spPr>
          <a:xfrm>
            <a:off x="899592" y="1916832"/>
            <a:ext cx="2952328" cy="648997"/>
          </a:xfrm>
          <a:prstGeom prst="rect">
            <a:avLst/>
          </a:prstGeom>
          <a:solidFill>
            <a:schemeClr val="accent4">
              <a:lumMod val="75000"/>
            </a:schemeClr>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Find us on</a:t>
            </a:r>
            <a:endParaRPr lang="en-GB" sz="2800" b="1" i="1" dirty="0">
              <a:solidFill>
                <a:schemeClr val="bg1"/>
              </a:solidFill>
              <a:latin typeface="+mj-lt"/>
              <a:cs typeface="Arial" pitchFamily="34" charset="0"/>
            </a:endParaRPr>
          </a:p>
        </p:txBody>
      </p:sp>
      <p:sp>
        <p:nvSpPr>
          <p:cNvPr id="10" name="TextBox 9"/>
          <p:cNvSpPr txBox="1"/>
          <p:nvPr/>
        </p:nvSpPr>
        <p:spPr>
          <a:xfrm>
            <a:off x="5076056" y="4292171"/>
            <a:ext cx="2952328" cy="648997"/>
          </a:xfrm>
          <a:prstGeom prst="rect">
            <a:avLst/>
          </a:prstGeom>
          <a:solidFill>
            <a:schemeClr val="accent2"/>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Contact us</a:t>
            </a:r>
            <a:endParaRPr lang="en-GB" sz="2800" b="1" i="1" dirty="0">
              <a:solidFill>
                <a:schemeClr val="bg1"/>
              </a:solidFill>
              <a:latin typeface="+mj-lt"/>
              <a:cs typeface="Arial" pitchFamily="34" charset="0"/>
            </a:endParaRPr>
          </a:p>
        </p:txBody>
      </p:sp>
      <p:sp>
        <p:nvSpPr>
          <p:cNvPr id="19" name="TextBox 18"/>
          <p:cNvSpPr txBox="1"/>
          <p:nvPr/>
        </p:nvSpPr>
        <p:spPr>
          <a:xfrm>
            <a:off x="5076056" y="1916832"/>
            <a:ext cx="2952328" cy="648997"/>
          </a:xfrm>
          <a:prstGeom prst="rect">
            <a:avLst/>
          </a:prstGeom>
          <a:solidFill>
            <a:schemeClr val="accent1"/>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Join us on</a:t>
            </a:r>
            <a:endParaRPr lang="en-GB" sz="2800" b="1" i="1" dirty="0">
              <a:solidFill>
                <a:schemeClr val="bg1"/>
              </a:solidFill>
              <a:latin typeface="+mj-lt"/>
              <a:cs typeface="Arial" pitchFamily="34" charset="0"/>
            </a:endParaRPr>
          </a:p>
        </p:txBody>
      </p:sp>
      <p:sp>
        <p:nvSpPr>
          <p:cNvPr id="23" name="TextBox 22"/>
          <p:cNvSpPr txBox="1"/>
          <p:nvPr/>
        </p:nvSpPr>
        <p:spPr>
          <a:xfrm>
            <a:off x="971600" y="4293096"/>
            <a:ext cx="2880320" cy="648997"/>
          </a:xfrm>
          <a:prstGeom prst="rect">
            <a:avLst/>
          </a:prstGeom>
          <a:solidFill>
            <a:schemeClr val="accent5"/>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Follow us</a:t>
            </a:r>
            <a:endParaRPr lang="en-GB" sz="2800" b="1" i="1" dirty="0">
              <a:solidFill>
                <a:schemeClr val="bg1"/>
              </a:solidFill>
              <a:latin typeface="+mj-lt"/>
              <a:cs typeface="Arial" pitchFamily="34" charset="0"/>
            </a:endParaRPr>
          </a:p>
        </p:txBody>
      </p:sp>
      <p:pic>
        <p:nvPicPr>
          <p:cNvPr id="64514" name="Picture 2" descr="http://iwebask.com/blog/wp-content/uploads/2012/06/slideshare-marketing-content.jpg">
            <a:hlinkClick r:id="rId2"/>
          </p:cNvPr>
          <p:cNvPicPr>
            <a:picLocks noChangeAspect="1" noChangeArrowheads="1"/>
          </p:cNvPicPr>
          <p:nvPr/>
        </p:nvPicPr>
        <p:blipFill>
          <a:blip r:embed="rId3" cstate="print"/>
          <a:srcRect r="70772"/>
          <a:stretch>
            <a:fillRect/>
          </a:stretch>
        </p:blipFill>
        <p:spPr bwMode="auto">
          <a:xfrm>
            <a:off x="852382" y="2730406"/>
            <a:ext cx="366636" cy="432048"/>
          </a:xfrm>
          <a:prstGeom prst="rect">
            <a:avLst/>
          </a:prstGeom>
          <a:noFill/>
        </p:spPr>
      </p:pic>
      <p:sp>
        <p:nvSpPr>
          <p:cNvPr id="26" name="Rectangle 25"/>
          <p:cNvSpPr/>
          <p:nvPr/>
        </p:nvSpPr>
        <p:spPr>
          <a:xfrm>
            <a:off x="1272280" y="2751892"/>
            <a:ext cx="3170612" cy="523220"/>
          </a:xfrm>
          <a:prstGeom prst="rect">
            <a:avLst/>
          </a:prstGeom>
        </p:spPr>
        <p:txBody>
          <a:bodyPr wrap="none">
            <a:spAutoFit/>
          </a:bodyPr>
          <a:lstStyle/>
          <a:p>
            <a:r>
              <a:rPr lang="en-GB" sz="1600" dirty="0" smtClean="0">
                <a:hlinkClick r:id="rId4"/>
              </a:rPr>
              <a:t>Open Data Support</a:t>
            </a:r>
            <a:endParaRPr lang="en-GB" sz="1600" dirty="0" smtClean="0"/>
          </a:p>
          <a:p>
            <a:r>
              <a:rPr lang="en-GB" sz="1200" dirty="0" smtClean="0"/>
              <a:t>http://www.slideshare.net/OpenDataSupport</a:t>
            </a:r>
            <a:endParaRPr lang="en-GB" sz="1200" dirty="0"/>
          </a:p>
        </p:txBody>
      </p:sp>
      <p:pic>
        <p:nvPicPr>
          <p:cNvPr id="64516" name="Picture 4" descr="image"/>
          <p:cNvPicPr>
            <a:picLocks noChangeAspect="1" noChangeArrowheads="1"/>
          </p:cNvPicPr>
          <p:nvPr/>
        </p:nvPicPr>
        <p:blipFill>
          <a:blip r:embed="rId5" cstate="print"/>
          <a:srcRect/>
          <a:stretch>
            <a:fillRect/>
          </a:stretch>
        </p:blipFill>
        <p:spPr bwMode="auto">
          <a:xfrm>
            <a:off x="5028845" y="2730406"/>
            <a:ext cx="720081" cy="708670"/>
          </a:xfrm>
          <a:prstGeom prst="rect">
            <a:avLst/>
          </a:prstGeom>
          <a:noFill/>
        </p:spPr>
      </p:pic>
      <p:sp>
        <p:nvSpPr>
          <p:cNvPr id="28" name="Rectangle 27"/>
          <p:cNvSpPr/>
          <p:nvPr/>
        </p:nvSpPr>
        <p:spPr>
          <a:xfrm>
            <a:off x="4956838" y="3522494"/>
            <a:ext cx="3071546" cy="338554"/>
          </a:xfrm>
          <a:prstGeom prst="rect">
            <a:avLst/>
          </a:prstGeom>
        </p:spPr>
        <p:txBody>
          <a:bodyPr wrap="none">
            <a:spAutoFit/>
          </a:bodyPr>
          <a:lstStyle/>
          <a:p>
            <a:r>
              <a:rPr lang="en-GB" sz="1600" dirty="0" smtClean="0">
                <a:hlinkClick r:id="rId6"/>
              </a:rPr>
              <a:t>http://www.opendatasupport.eu</a:t>
            </a:r>
            <a:r>
              <a:rPr lang="en-GB" sz="1600" dirty="0" smtClean="0"/>
              <a:t> </a:t>
            </a:r>
            <a:endParaRPr lang="en-GB" sz="1600" dirty="0"/>
          </a:p>
        </p:txBody>
      </p:sp>
      <p:pic>
        <p:nvPicPr>
          <p:cNvPr id="64518" name="Picture 6" descr="http://www.collaboration133.com/wp-content/uploads/2011/12/linkedin-icon.png">
            <a:hlinkClick r:id="rId7"/>
          </p:cNvPr>
          <p:cNvPicPr>
            <a:picLocks noChangeAspect="1" noChangeArrowheads="1"/>
          </p:cNvPicPr>
          <p:nvPr/>
        </p:nvPicPr>
        <p:blipFill>
          <a:blip r:embed="rId8" cstate="print"/>
          <a:srcRect/>
          <a:stretch>
            <a:fillRect/>
          </a:stretch>
        </p:blipFill>
        <p:spPr bwMode="auto">
          <a:xfrm>
            <a:off x="900640" y="3491483"/>
            <a:ext cx="271089" cy="288032"/>
          </a:xfrm>
          <a:prstGeom prst="rect">
            <a:avLst/>
          </a:prstGeom>
          <a:noFill/>
        </p:spPr>
      </p:pic>
      <p:sp>
        <p:nvSpPr>
          <p:cNvPr id="30" name="Rectangle 29"/>
          <p:cNvSpPr/>
          <p:nvPr/>
        </p:nvSpPr>
        <p:spPr>
          <a:xfrm>
            <a:off x="1284430" y="3440960"/>
            <a:ext cx="1952779" cy="523220"/>
          </a:xfrm>
          <a:prstGeom prst="rect">
            <a:avLst/>
          </a:prstGeom>
        </p:spPr>
        <p:txBody>
          <a:bodyPr wrap="none">
            <a:spAutoFit/>
          </a:bodyPr>
          <a:lstStyle/>
          <a:p>
            <a:r>
              <a:rPr lang="en-GB" sz="1600" dirty="0" smtClean="0">
                <a:hlinkClick r:id="rId9"/>
              </a:rPr>
              <a:t>Open Data Support</a:t>
            </a:r>
            <a:endParaRPr lang="en-GB" sz="1600" dirty="0" smtClean="0"/>
          </a:p>
          <a:p>
            <a:r>
              <a:rPr lang="en-GB" sz="1200" dirty="0" smtClean="0"/>
              <a:t>http://goo.gl/y9ZZI</a:t>
            </a:r>
            <a:endParaRPr lang="en-GB" sz="1200" dirty="0"/>
          </a:p>
        </p:txBody>
      </p:sp>
      <p:pic>
        <p:nvPicPr>
          <p:cNvPr id="64520" name="Picture 8" descr="http://info.hjmt.com/Portals/150282/images/Twitter_Logo.gif">
            <a:hlinkClick r:id="rId10"/>
          </p:cNvPr>
          <p:cNvPicPr>
            <a:picLocks noChangeAspect="1" noChangeArrowheads="1"/>
          </p:cNvPicPr>
          <p:nvPr/>
        </p:nvPicPr>
        <p:blipFill>
          <a:blip r:embed="rId11" cstate="print"/>
          <a:srcRect/>
          <a:stretch>
            <a:fillRect/>
          </a:stretch>
        </p:blipFill>
        <p:spPr bwMode="auto">
          <a:xfrm>
            <a:off x="971600" y="5135706"/>
            <a:ext cx="288031" cy="288031"/>
          </a:xfrm>
          <a:prstGeom prst="rect">
            <a:avLst/>
          </a:prstGeom>
          <a:noFill/>
        </p:spPr>
      </p:pic>
      <p:sp>
        <p:nvSpPr>
          <p:cNvPr id="32" name="Rectangle 31"/>
          <p:cNvSpPr/>
          <p:nvPr/>
        </p:nvSpPr>
        <p:spPr>
          <a:xfrm>
            <a:off x="1307131" y="5085184"/>
            <a:ext cx="2045753" cy="338554"/>
          </a:xfrm>
          <a:prstGeom prst="rect">
            <a:avLst/>
          </a:prstGeom>
        </p:spPr>
        <p:txBody>
          <a:bodyPr wrap="none">
            <a:spAutoFit/>
          </a:bodyPr>
          <a:lstStyle/>
          <a:p>
            <a:r>
              <a:rPr lang="en-GB" sz="1600" dirty="0" smtClean="0">
                <a:hlinkClick r:id="rId12"/>
              </a:rPr>
              <a:t>@OpenDataSupport</a:t>
            </a:r>
            <a:endParaRPr lang="en-GB" sz="1600" dirty="0"/>
          </a:p>
        </p:txBody>
      </p:sp>
      <p:pic>
        <p:nvPicPr>
          <p:cNvPr id="33" name="Picture 2" descr="Go to the home page">
            <a:hlinkClick r:id="rId13" tooltip="Go to the home page"/>
          </p:cNvPr>
          <p:cNvPicPr>
            <a:picLocks noChangeAspect="1" noChangeArrowheads="1"/>
          </p:cNvPicPr>
          <p:nvPr/>
        </p:nvPicPr>
        <p:blipFill>
          <a:blip r:embed="rId14" cstate="print"/>
          <a:srcRect/>
          <a:stretch>
            <a:fillRect/>
          </a:stretch>
        </p:blipFill>
        <p:spPr bwMode="auto">
          <a:xfrm>
            <a:off x="5892942" y="2802414"/>
            <a:ext cx="1676400" cy="619126"/>
          </a:xfrm>
          <a:prstGeom prst="rect">
            <a:avLst/>
          </a:prstGeom>
          <a:noFill/>
        </p:spPr>
      </p:pic>
      <p:sp>
        <p:nvSpPr>
          <p:cNvPr id="34" name="Rectangle 33"/>
          <p:cNvSpPr/>
          <p:nvPr/>
        </p:nvSpPr>
        <p:spPr>
          <a:xfrm>
            <a:off x="5004048" y="5076473"/>
            <a:ext cx="3456384" cy="338554"/>
          </a:xfrm>
          <a:prstGeom prst="rect">
            <a:avLst/>
          </a:prstGeom>
        </p:spPr>
        <p:txBody>
          <a:bodyPr wrap="square">
            <a:spAutoFit/>
          </a:bodyPr>
          <a:lstStyle/>
          <a:p>
            <a:pPr marL="0" lvl="2">
              <a:defRPr/>
            </a:pPr>
            <a:r>
              <a:rPr lang="en-GB" sz="1600" dirty="0" smtClean="0">
                <a:hlinkClick r:id="rId15"/>
              </a:rPr>
              <a:t>contact@opendatasupport.eu</a:t>
            </a:r>
            <a:r>
              <a:rPr lang="en-GB" sz="1600" dirty="0" smtClean="0"/>
              <a:t> </a:t>
            </a:r>
            <a:endParaRPr lang="en-GB" sz="1600" dirty="0"/>
          </a:p>
        </p:txBody>
      </p:sp>
      <p:sp>
        <p:nvSpPr>
          <p:cNvPr id="35" name="Slide Number Placeholder 34"/>
          <p:cNvSpPr>
            <a:spLocks noGrp="1"/>
          </p:cNvSpPr>
          <p:nvPr>
            <p:ph type="sldNum" sz="quarter" idx="18"/>
          </p:nvPr>
        </p:nvSpPr>
        <p:spPr/>
        <p:txBody>
          <a:bodyPr/>
          <a:lstStyle/>
          <a:p>
            <a:r>
              <a:rPr lang="en-GB" dirty="0" smtClean="0"/>
              <a:t>Slide </a:t>
            </a:r>
            <a:fld id="{F40CD079-BC3F-4086-BA81-31A79D845B02}" type="slidenum">
              <a:rPr lang="en-GB" smtClean="0"/>
              <a:pPr/>
              <a:t>42</a:t>
            </a:fld>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What is metadata?</a:t>
            </a:r>
            <a:r>
              <a:rPr lang="en-GB" sz="8800" i="0" dirty="0" smtClean="0">
                <a:solidFill>
                  <a:schemeClr val="accent1"/>
                </a:solidFill>
                <a:latin typeface="Bradley Hand ITC" pitchFamily="66" charset="0"/>
              </a:rPr>
              <a:t/>
            </a:r>
            <a:br>
              <a:rPr lang="en-GB" sz="8800" i="0" dirty="0" smtClean="0">
                <a:solidFill>
                  <a:schemeClr val="accent1"/>
                </a:solidFill>
                <a:latin typeface="Bradley Hand ITC" pitchFamily="66" charset="0"/>
              </a:rPr>
            </a:br>
            <a:r>
              <a:rPr lang="en-GB" b="0" dirty="0" smtClean="0"/>
              <a:t> Definition, examples and reusable standards.</a:t>
            </a:r>
            <a:endParaRPr lang="en-GB" b="0" dirty="0">
              <a:solidFill>
                <a:schemeClr val="accent1"/>
              </a:solidFill>
            </a:endParaRP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5</a:t>
            </a:fld>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metadata?</a:t>
            </a:r>
            <a:endParaRPr lang="en-GB" dirty="0"/>
          </a:p>
        </p:txBody>
      </p:sp>
      <p:sp>
        <p:nvSpPr>
          <p:cNvPr id="3" name="Content Placeholder 2"/>
          <p:cNvSpPr>
            <a:spLocks noGrp="1"/>
          </p:cNvSpPr>
          <p:nvPr>
            <p:ph sz="quarter" idx="15"/>
          </p:nvPr>
        </p:nvSpPr>
        <p:spPr/>
        <p:txBody>
          <a:bodyPr/>
          <a:lstStyle/>
          <a:p>
            <a:r>
              <a:rPr lang="en-GB" i="1" dirty="0" smtClean="0">
                <a:solidFill>
                  <a:schemeClr val="accent1"/>
                </a:solidFill>
              </a:rPr>
              <a:t>“Metadata is structured information that describes, explains, locates, or otherwise makes it easier to retrieve, use, or manage an information resource. Metadata is often called data about data or information about information.”  </a:t>
            </a:r>
          </a:p>
          <a:p>
            <a:r>
              <a:rPr lang="en-GB" sz="1400" i="1" dirty="0" smtClean="0"/>
              <a:t>-- National Information Standards Organization</a:t>
            </a:r>
            <a:endParaRPr lang="en-GB" sz="1400" i="1" dirty="0" smtClean="0">
              <a:latin typeface="+mj-lt"/>
            </a:endParaRPr>
          </a:p>
          <a:p>
            <a:r>
              <a:rPr lang="en-GB" sz="1000" i="1" dirty="0" smtClean="0">
                <a:hlinkClick r:id="rId2"/>
              </a:rPr>
              <a:t>http://www.niso.org/publications/press/UnderstandingMetadata.pdf</a:t>
            </a:r>
            <a:r>
              <a:rPr lang="en-GB" sz="1000" i="1" dirty="0" smtClean="0"/>
              <a:t> </a:t>
            </a:r>
          </a:p>
          <a:p>
            <a:endParaRPr lang="en-GB" i="1" dirty="0" smtClean="0">
              <a:solidFill>
                <a:schemeClr val="accent1"/>
              </a:solidFill>
            </a:endParaRPr>
          </a:p>
          <a:p>
            <a:r>
              <a:rPr lang="en-GB" dirty="0" smtClean="0"/>
              <a:t>Metadata provides information enabling to make sense of</a:t>
            </a:r>
            <a:r>
              <a:rPr lang="en-GB" b="1" dirty="0" smtClean="0"/>
              <a:t> data </a:t>
            </a:r>
            <a:r>
              <a:rPr lang="en-GB" dirty="0" smtClean="0"/>
              <a:t>(e.g. documents, images, datasets), </a:t>
            </a:r>
            <a:r>
              <a:rPr lang="en-GB" b="1" dirty="0" smtClean="0"/>
              <a:t>concepts</a:t>
            </a:r>
            <a:r>
              <a:rPr lang="en-GB" dirty="0" smtClean="0"/>
              <a:t> (e.g. classification schemes) and </a:t>
            </a:r>
            <a:r>
              <a:rPr lang="en-GB" b="1" dirty="0" smtClean="0"/>
              <a:t>real-world entities </a:t>
            </a:r>
            <a:r>
              <a:rPr lang="en-GB" dirty="0" smtClean="0"/>
              <a:t>(e.g. people, organisations, places, paintings, products).</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a:t>
            </a:fld>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metadata</a:t>
            </a:r>
            <a:endParaRPr lang="en-GB" dirty="0"/>
          </a:p>
        </p:txBody>
      </p:sp>
      <p:sp>
        <p:nvSpPr>
          <p:cNvPr id="3" name="Content Placeholder 2"/>
          <p:cNvSpPr>
            <a:spLocks noGrp="1"/>
          </p:cNvSpPr>
          <p:nvPr>
            <p:ph sz="quarter" idx="15"/>
          </p:nvPr>
        </p:nvSpPr>
        <p:spPr/>
        <p:txBody>
          <a:bodyPr/>
          <a:lstStyle/>
          <a:p>
            <a:pPr marL="342900" lvl="1" indent="-342900">
              <a:buFont typeface="Arial" panose="020B0604020202020204" pitchFamily="34" charset="0"/>
              <a:buChar char="•"/>
            </a:pPr>
            <a:r>
              <a:rPr lang="en-GB" b="1" dirty="0"/>
              <a:t>Descriptive </a:t>
            </a:r>
            <a:r>
              <a:rPr lang="en-GB" b="1" dirty="0" smtClean="0"/>
              <a:t>metadata</a:t>
            </a:r>
            <a:r>
              <a:rPr lang="en-GB" dirty="0" smtClean="0"/>
              <a:t>, describe a resource for purposes of discovery and identification. </a:t>
            </a:r>
            <a:endParaRPr lang="en-GB" b="1" dirty="0"/>
          </a:p>
          <a:p>
            <a:pPr marL="68580" indent="-342900">
              <a:buFont typeface="Arial" panose="020B0604020202020204" pitchFamily="34" charset="0"/>
              <a:buChar char="•"/>
            </a:pPr>
            <a:r>
              <a:rPr lang="en-GB" b="1" dirty="0"/>
              <a:t>Structural </a:t>
            </a:r>
            <a:r>
              <a:rPr lang="en-GB" b="1" dirty="0" smtClean="0"/>
              <a:t>metadata</a:t>
            </a:r>
            <a:r>
              <a:rPr lang="en-GB" dirty="0" smtClean="0"/>
              <a:t>, e.g. data models and reference data. </a:t>
            </a:r>
            <a:endParaRPr lang="en-GB" b="1" dirty="0"/>
          </a:p>
          <a:p>
            <a:pPr marL="342900" lvl="1" indent="-342900">
              <a:buFont typeface="Arial" panose="020B0604020202020204" pitchFamily="34" charset="0"/>
              <a:buChar char="•"/>
            </a:pPr>
            <a:r>
              <a:rPr lang="en-GB" b="1" dirty="0"/>
              <a:t>Administrative </a:t>
            </a:r>
            <a:r>
              <a:rPr lang="en-GB" b="1" dirty="0" smtClean="0"/>
              <a:t>metadata</a:t>
            </a:r>
            <a:r>
              <a:rPr lang="en-GB" dirty="0" smtClean="0"/>
              <a:t>, provides information to help manage a resource. </a:t>
            </a:r>
            <a:endParaRPr lang="en-GB" b="1" dirty="0" smtClean="0"/>
          </a:p>
          <a:p>
            <a:pPr indent="0"/>
            <a:endParaRPr lang="en-GB" b="1" dirty="0"/>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7</a:t>
            </a:fld>
            <a:endParaRPr lang="en-GB" dirty="0"/>
          </a:p>
        </p:txBody>
      </p:sp>
      <p:sp>
        <p:nvSpPr>
          <p:cNvPr id="5" name="Rectangle 4"/>
          <p:cNvSpPr/>
          <p:nvPr/>
        </p:nvSpPr>
        <p:spPr>
          <a:xfrm>
            <a:off x="755576" y="4145304"/>
            <a:ext cx="7632848" cy="1323439"/>
          </a:xfrm>
          <a:prstGeom prst="rect">
            <a:avLst/>
          </a:prstGeom>
        </p:spPr>
        <p:txBody>
          <a:bodyPr wrap="square">
            <a:spAutoFit/>
          </a:bodyPr>
          <a:lstStyle/>
          <a:p>
            <a:r>
              <a:rPr lang="en-GB" sz="2000" dirty="0" smtClean="0">
                <a:solidFill>
                  <a:schemeClr val="accent2"/>
                </a:solidFill>
                <a:latin typeface="Hand Of Sean" pitchFamily="2" charset="-128"/>
                <a:ea typeface="Hand Of Sean" pitchFamily="2" charset="-128"/>
              </a:rPr>
              <a:t>In this tutorial we are focusing mainly on descriptive metadata for datasets.</a:t>
            </a:r>
          </a:p>
          <a:p>
            <a:endParaRPr lang="en-GB" sz="2000" dirty="0" smtClean="0">
              <a:solidFill>
                <a:schemeClr val="accent2"/>
              </a:solidFill>
              <a:latin typeface="Hand Of Sean" pitchFamily="2" charset="-128"/>
              <a:ea typeface="Hand Of Sean" pitchFamily="2" charset="-128"/>
            </a:endParaRPr>
          </a:p>
          <a:p>
            <a:r>
              <a:rPr lang="en-GB" sz="2000" dirty="0" smtClean="0">
                <a:solidFill>
                  <a:schemeClr val="accent2"/>
                </a:solidFill>
                <a:latin typeface="Hand Of Sean" pitchFamily="2" charset="-128"/>
                <a:ea typeface="Hand Of Sean" pitchFamily="2" charset="-128"/>
              </a:rPr>
              <a:t>Administrative metadata is also partly covered. </a:t>
            </a:r>
          </a:p>
        </p:txBody>
      </p:sp>
    </p:spTree>
    <p:extLst>
      <p:ext uri="{BB962C8B-B14F-4D97-AF65-F5344CB8AC3E}">
        <p14:creationId xmlns:p14="http://schemas.microsoft.com/office/powerpoint/2010/main" val="4167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metadata</a:t>
            </a:r>
            <a:endParaRPr lang="en-GB" dirty="0"/>
          </a:p>
        </p:txBody>
      </p:sp>
      <p:sp>
        <p:nvSpPr>
          <p:cNvPr id="5" name="Slide Number Placeholder 4"/>
          <p:cNvSpPr>
            <a:spLocks noGrp="1"/>
          </p:cNvSpPr>
          <p:nvPr>
            <p:ph type="sldNum" sz="quarter" idx="18"/>
          </p:nvPr>
        </p:nvSpPr>
        <p:spPr/>
        <p:txBody>
          <a:bodyPr/>
          <a:lstStyle/>
          <a:p>
            <a:r>
              <a:rPr lang="en-GB" dirty="0" smtClean="0"/>
              <a:t>Slide </a:t>
            </a:r>
            <a:fld id="{E44EE0AE-258D-448E-BE6F-A5950D950578}" type="slidenum">
              <a:rPr lang="en-GB" smtClean="0"/>
              <a:pPr/>
              <a:t>8</a:t>
            </a:fld>
            <a:endParaRPr lang="en-GB" dirty="0"/>
          </a:p>
        </p:txBody>
      </p:sp>
      <p:sp>
        <p:nvSpPr>
          <p:cNvPr id="7" name="Content Placeholder 6"/>
          <p:cNvSpPr>
            <a:spLocks noGrp="1"/>
          </p:cNvSpPr>
          <p:nvPr>
            <p:ph sz="quarter" idx="15"/>
          </p:nvPr>
        </p:nvSpPr>
        <p:spPr/>
        <p:txBody>
          <a:bodyPr/>
          <a:lstStyle/>
          <a:p>
            <a:pPr algn="ctr"/>
            <a:r>
              <a:rPr lang="en-GB" dirty="0" smtClean="0"/>
              <a:t>Can</a:t>
            </a:r>
          </a:p>
          <a:p>
            <a:pPr algn="ctr"/>
            <a:endParaRPr lang="en-GB" dirty="0" smtClean="0"/>
          </a:p>
          <a:p>
            <a:pPr algn="ctr"/>
            <a:endParaRPr lang="en-GB" dirty="0" smtClean="0"/>
          </a:p>
          <a:p>
            <a:pPr algn="ctr"/>
            <a:r>
              <a:rPr lang="en-GB" dirty="0" smtClean="0"/>
              <a:t>Book</a:t>
            </a:r>
          </a:p>
          <a:p>
            <a:pPr algn="ctr"/>
            <a:endParaRPr lang="en-GB" dirty="0" smtClean="0"/>
          </a:p>
          <a:p>
            <a:pPr algn="ctr"/>
            <a:endParaRPr lang="en-GB" dirty="0" smtClean="0"/>
          </a:p>
          <a:p>
            <a:pPr algn="ctr">
              <a:spcBef>
                <a:spcPts val="600"/>
              </a:spcBef>
            </a:pPr>
            <a:r>
              <a:rPr lang="en-GB" dirty="0" smtClean="0"/>
              <a:t>Dataset</a:t>
            </a: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2132856"/>
            <a:ext cx="540060" cy="720080"/>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4752" y="3310384"/>
            <a:ext cx="1512168" cy="9397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4820" y="4673633"/>
            <a:ext cx="2016224" cy="9876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7"/>
          <p:cNvSpPr>
            <a:spLocks noGrp="1"/>
          </p:cNvSpPr>
          <p:nvPr>
            <p:ph sz="quarter" idx="14"/>
          </p:nvPr>
        </p:nvSpPr>
        <p:spPr/>
        <p:txBody>
          <a:bodyPr/>
          <a:lstStyle/>
          <a:p>
            <a:pPr algn="ctr"/>
            <a:r>
              <a:rPr lang="en-GB" dirty="0" smtClean="0"/>
              <a:t>Label</a:t>
            </a:r>
          </a:p>
          <a:p>
            <a:pPr algn="ctr"/>
            <a:endParaRPr lang="en-GB" dirty="0" smtClean="0"/>
          </a:p>
          <a:p>
            <a:pPr algn="ctr"/>
            <a:endParaRPr lang="en-GB" dirty="0" smtClean="0"/>
          </a:p>
          <a:p>
            <a:pPr algn="ctr"/>
            <a:r>
              <a:rPr lang="en-GB" dirty="0" smtClean="0"/>
              <a:t>Catalogue card</a:t>
            </a:r>
          </a:p>
          <a:p>
            <a:pPr algn="ctr"/>
            <a:endParaRPr lang="en-GB" dirty="0" smtClean="0"/>
          </a:p>
          <a:p>
            <a:pPr algn="ctr"/>
            <a:endParaRPr lang="en-GB" dirty="0" smtClean="0"/>
          </a:p>
          <a:p>
            <a:pPr algn="ctr">
              <a:spcBef>
                <a:spcPts val="600"/>
              </a:spcBef>
            </a:pPr>
            <a:r>
              <a:rPr lang="en-GB" dirty="0" smtClean="0"/>
              <a:t>Dataset description (DCAT)</a:t>
            </a:r>
            <a:endParaRPr lang="en-GB"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6800" y="2060848"/>
            <a:ext cx="576064" cy="768086"/>
          </a:xfrm>
          <a:prstGeom prst="rect">
            <a:avLst/>
          </a:prstGeom>
          <a:ln>
            <a:noFill/>
          </a:ln>
          <a:effectLst>
            <a:outerShdw blurRad="292100" dist="139700" dir="2700000" algn="tl" rotWithShape="0">
              <a:srgbClr val="333333">
                <a:alpha val="65000"/>
              </a:srgbClr>
            </a:outerShdw>
          </a:effectLst>
        </p:spPr>
      </p:pic>
      <p:pic>
        <p:nvPicPr>
          <p:cNvPr id="1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3512" y="3390900"/>
            <a:ext cx="1284586" cy="792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5101" y="4665836"/>
            <a:ext cx="3630875" cy="13006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Left Arrow 14"/>
          <p:cNvSpPr/>
          <p:nvPr/>
        </p:nvSpPr>
        <p:spPr bwMode="ltGray">
          <a:xfrm rot="10800000">
            <a:off x="4283968" y="3501008"/>
            <a:ext cx="1224136" cy="576064"/>
          </a:xfrm>
          <a:prstGeom prst="lef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6" name="Left Arrow 15"/>
          <p:cNvSpPr/>
          <p:nvPr/>
        </p:nvSpPr>
        <p:spPr bwMode="ltGray">
          <a:xfrm rot="10800000">
            <a:off x="4283968" y="4797152"/>
            <a:ext cx="1224136" cy="641214"/>
          </a:xfrm>
          <a:prstGeom prst="lef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7" name="Left Arrow 16"/>
          <p:cNvSpPr/>
          <p:nvPr/>
        </p:nvSpPr>
        <p:spPr bwMode="ltGray">
          <a:xfrm rot="10800000">
            <a:off x="4283968" y="2276872"/>
            <a:ext cx="1224136" cy="576064"/>
          </a:xfrm>
          <a:prstGeom prst="lef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8" name="TextBox 17"/>
          <p:cNvSpPr txBox="1"/>
          <p:nvPr/>
        </p:nvSpPr>
        <p:spPr>
          <a:xfrm>
            <a:off x="3491880" y="1772816"/>
            <a:ext cx="2520280" cy="576064"/>
          </a:xfrm>
          <a:prstGeom prst="rect">
            <a:avLst/>
          </a:prstGeom>
          <a:noFill/>
        </p:spPr>
        <p:txBody>
          <a:bodyPr vert="horz" wrap="square" lIns="0" tIns="0" rIns="0" bIns="0" rtlCol="0">
            <a:noAutofit/>
          </a:bodyPr>
          <a:lstStyle/>
          <a:p>
            <a:pPr indent="-274320">
              <a:spcAft>
                <a:spcPts val="900"/>
              </a:spcAft>
            </a:pPr>
            <a:r>
              <a:rPr lang="en-GB" dirty="0" smtClean="0">
                <a:latin typeface="Hand Of Sean" pitchFamily="2" charset="-128"/>
                <a:ea typeface="Hand Of Sean" pitchFamily="2" charset="-128"/>
              </a:rPr>
              <a:t>Provides metadata 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approaches for providing metadata on the Web</a:t>
            </a:r>
            <a:endParaRPr lang="en-GB" dirty="0"/>
          </a:p>
        </p:txBody>
      </p:sp>
      <p:sp>
        <p:nvSpPr>
          <p:cNvPr id="3" name="Content Placeholder 2"/>
          <p:cNvSpPr>
            <a:spLocks noGrp="1"/>
          </p:cNvSpPr>
          <p:nvPr>
            <p:ph sz="quarter" idx="14"/>
          </p:nvPr>
        </p:nvSpPr>
        <p:spPr/>
        <p:txBody>
          <a:bodyPr/>
          <a:lstStyle/>
          <a:p>
            <a:r>
              <a:rPr lang="en-GB" i="1" dirty="0" smtClean="0">
                <a:solidFill>
                  <a:schemeClr val="accent1"/>
                </a:solidFill>
              </a:rPr>
              <a:t>XML (Tree/container approach)</a:t>
            </a:r>
          </a:p>
        </p:txBody>
      </p:sp>
      <p:sp>
        <p:nvSpPr>
          <p:cNvPr id="4" name="Content Placeholder 3"/>
          <p:cNvSpPr>
            <a:spLocks noGrp="1"/>
          </p:cNvSpPr>
          <p:nvPr>
            <p:ph sz="quarter" idx="15"/>
          </p:nvPr>
        </p:nvSpPr>
        <p:spPr/>
        <p:txBody>
          <a:bodyPr/>
          <a:lstStyle/>
          <a:p>
            <a:r>
              <a:rPr lang="en-GB" i="1" dirty="0" smtClean="0">
                <a:solidFill>
                  <a:schemeClr val="accent1"/>
                </a:solidFill>
              </a:rPr>
              <a:t>RDF (Triple-based approach)</a:t>
            </a:r>
          </a:p>
        </p:txBody>
      </p:sp>
      <p:sp>
        <p:nvSpPr>
          <p:cNvPr id="5" name="Slide Number Placeholder 4"/>
          <p:cNvSpPr>
            <a:spLocks noGrp="1"/>
          </p:cNvSpPr>
          <p:nvPr>
            <p:ph type="sldNum" sz="quarter" idx="18"/>
          </p:nvPr>
        </p:nvSpPr>
        <p:spPr/>
        <p:txBody>
          <a:bodyPr/>
          <a:lstStyle/>
          <a:p>
            <a:r>
              <a:rPr lang="en-GB" dirty="0" smtClean="0"/>
              <a:t>Slide </a:t>
            </a:r>
            <a:fld id="{E44EE0AE-258D-448E-BE6F-A5950D950578}" type="slidenum">
              <a:rPr lang="en-GB" smtClean="0"/>
              <a:pPr/>
              <a:t>9</a:t>
            </a:fld>
            <a:endParaRPr lang="en-GB"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132856"/>
            <a:ext cx="2083726" cy="13555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645024"/>
            <a:ext cx="2456580" cy="2709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urved Down Arrow 7"/>
          <p:cNvSpPr/>
          <p:nvPr/>
        </p:nvSpPr>
        <p:spPr bwMode="ltGray">
          <a:xfrm rot="3600525">
            <a:off x="2409111" y="2622107"/>
            <a:ext cx="1296144" cy="576064"/>
          </a:xfrm>
          <a:prstGeom prst="curvedDownArrow">
            <a:avLst>
              <a:gd name="adj1" fmla="val 25000"/>
              <a:gd name="adj2" fmla="val 50000"/>
              <a:gd name="adj3" fmla="val 78246"/>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2170289"/>
            <a:ext cx="3073352" cy="12587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3717032"/>
            <a:ext cx="4139952" cy="651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urved Down Arrow 10"/>
          <p:cNvSpPr/>
          <p:nvPr/>
        </p:nvSpPr>
        <p:spPr bwMode="ltGray">
          <a:xfrm rot="6565288" flipV="1">
            <a:off x="4160285" y="2669445"/>
            <a:ext cx="1296144" cy="655065"/>
          </a:xfrm>
          <a:prstGeom prst="curvedDownArrow">
            <a:avLst>
              <a:gd name="adj1" fmla="val 25000"/>
              <a:gd name="adj2" fmla="val 50000"/>
              <a:gd name="adj3" fmla="val 78246"/>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DS_presentation template v0.06">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themeOverride>
</file>

<file path=ppt/theme/themeOverride2.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themeOverride>
</file>

<file path=docProps/app.xml><?xml version="1.0" encoding="utf-8"?>
<Properties xmlns="http://schemas.openxmlformats.org/officeDocument/2006/extended-properties" xmlns:vt="http://schemas.openxmlformats.org/officeDocument/2006/docPropsVTypes">
  <Template/>
  <TotalTime>910</TotalTime>
  <Words>3068</Words>
  <Application>Microsoft Office PowerPoint</Application>
  <PresentationFormat>On-screen Show (4:3)</PresentationFormat>
  <Paragraphs>372</Paragraphs>
  <Slides>42</Slides>
  <Notes>14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ODS_presentation template v0.06</vt:lpstr>
      <vt:lpstr>PowerPoint Presentation</vt:lpstr>
      <vt:lpstr>This presentation has been created by PwC  Authors:  Makx Dekkers, Michiel De Keyzer, Nikolaos Loutas and Stijn Goedertier </vt:lpstr>
      <vt:lpstr>Learning objectives</vt:lpstr>
      <vt:lpstr>Content</vt:lpstr>
      <vt:lpstr>What is metadata?  Definition, examples and reusable standards.</vt:lpstr>
      <vt:lpstr>What is metadata?</vt:lpstr>
      <vt:lpstr>Types of metadata</vt:lpstr>
      <vt:lpstr>Examples of metadata</vt:lpstr>
      <vt:lpstr>Two approaches for providing metadata on the Web</vt:lpstr>
      <vt:lpstr>Managing the metadata of your datasets </vt:lpstr>
      <vt:lpstr>Metadata management is important</vt:lpstr>
      <vt:lpstr>Metadata schema</vt:lpstr>
      <vt:lpstr>Reuse existing vocabularies for providing metadata to your resources</vt:lpstr>
      <vt:lpstr>Designing your metadata schema with RDF Schema (RDFS) – reuse where possible</vt:lpstr>
      <vt:lpstr>Example: description of an open dataset with the DCAT-AP</vt:lpstr>
      <vt:lpstr>Controlled vocabularies Using thesauri, taxonomies and standardised lists of terms for assigning values to metadata properties. </vt:lpstr>
      <vt:lpstr>What are controlled vocabularies?</vt:lpstr>
      <vt:lpstr>Which controlled vocabulary to be used for which type of property</vt:lpstr>
      <vt:lpstr>Example –Publications Office’s Named Authority Lists</vt:lpstr>
      <vt:lpstr>The metadata lifecycle Creating, maintaining, updating, storing, publishing metadata and handling deletion of data.  </vt:lpstr>
      <vt:lpstr>Creating your metadata</vt:lpstr>
      <vt:lpstr>Maintaining your metadata</vt:lpstr>
      <vt:lpstr>Updating your metadata – planning for change</vt:lpstr>
      <vt:lpstr>Storing your metadata – what are the options?</vt:lpstr>
      <vt:lpstr>Handling deletions of data</vt:lpstr>
      <vt:lpstr>Publishing your metadata – what are the options?</vt:lpstr>
      <vt:lpstr>Metadata quality The quality and completeness of the description metadata of your datasets, directly affects their searchability and reuse. </vt:lpstr>
      <vt:lpstr>Metadata quality is about... (1/3)</vt:lpstr>
      <vt:lpstr>Metadata quality is about ... (2/3)</vt:lpstr>
      <vt:lpstr>Metadata quality is about ... (3/3)</vt:lpstr>
      <vt:lpstr>Exchanging metadata of datasets Mapping your metadata to a common metadata vocabulary, such as the DCAT-AP, and exchanging the metadata across platforms. </vt:lpstr>
      <vt:lpstr>Homogenising metadata</vt:lpstr>
      <vt:lpstr>Example: Homogenising metadata about datasets The DCAT Application Profile for data portals in Europe</vt:lpstr>
      <vt:lpstr>Mapping example – data.gov.uk</vt:lpstr>
      <vt:lpstr>What can the Open Data Interoperability Platform do? </vt:lpstr>
      <vt:lpstr>Conclusions</vt:lpstr>
      <vt:lpstr>Group exercise and questions</vt:lpstr>
      <vt:lpstr>Thank you! ...and now YOUR questions?</vt:lpstr>
      <vt:lpstr>References</vt:lpstr>
      <vt:lpstr>Further reading</vt:lpstr>
      <vt:lpstr>Related initiatives</vt:lpstr>
      <vt:lpstr>Be part of our team...</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Michiel De Keyzer</dc:creator>
  <cp:lastModifiedBy>Nikolaos Loutas</cp:lastModifiedBy>
  <cp:revision>200</cp:revision>
  <dcterms:created xsi:type="dcterms:W3CDTF">2013-06-24T07:24:29Z</dcterms:created>
  <dcterms:modified xsi:type="dcterms:W3CDTF">2014-03-30T22:04:58Z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