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0" r:id="rId1"/>
  </p:sldMasterIdLst>
  <p:notesMasterIdLst>
    <p:notesMasterId r:id="rId54"/>
  </p:notesMasterIdLst>
  <p:handoutMasterIdLst>
    <p:handoutMasterId r:id="rId55"/>
  </p:handoutMasterIdLst>
  <p:sldIdLst>
    <p:sldId id="482" r:id="rId2"/>
    <p:sldId id="503" r:id="rId3"/>
    <p:sldId id="448" r:id="rId4"/>
    <p:sldId id="536" r:id="rId5"/>
    <p:sldId id="450" r:id="rId6"/>
    <p:sldId id="449" r:id="rId7"/>
    <p:sldId id="466" r:id="rId8"/>
    <p:sldId id="452" r:id="rId9"/>
    <p:sldId id="483" r:id="rId10"/>
    <p:sldId id="454" r:id="rId11"/>
    <p:sldId id="455" r:id="rId12"/>
    <p:sldId id="484" r:id="rId13"/>
    <p:sldId id="504" r:id="rId14"/>
    <p:sldId id="505" r:id="rId15"/>
    <p:sldId id="512" r:id="rId16"/>
    <p:sldId id="513" r:id="rId17"/>
    <p:sldId id="514" r:id="rId18"/>
    <p:sldId id="515" r:id="rId19"/>
    <p:sldId id="521" r:id="rId20"/>
    <p:sldId id="516" r:id="rId21"/>
    <p:sldId id="518" r:id="rId22"/>
    <p:sldId id="535" r:id="rId23"/>
    <p:sldId id="523" r:id="rId24"/>
    <p:sldId id="526" r:id="rId25"/>
    <p:sldId id="485" r:id="rId26"/>
    <p:sldId id="480" r:id="rId27"/>
    <p:sldId id="538" r:id="rId28"/>
    <p:sldId id="525" r:id="rId29"/>
    <p:sldId id="541" r:id="rId30"/>
    <p:sldId id="548" r:id="rId31"/>
    <p:sldId id="542" r:id="rId32"/>
    <p:sldId id="543" r:id="rId33"/>
    <p:sldId id="544" r:id="rId34"/>
    <p:sldId id="545" r:id="rId35"/>
    <p:sldId id="491" r:id="rId36"/>
    <p:sldId id="493" r:id="rId37"/>
    <p:sldId id="497" r:id="rId38"/>
    <p:sldId id="533" r:id="rId39"/>
    <p:sldId id="500" r:id="rId40"/>
    <p:sldId id="495" r:id="rId41"/>
    <p:sldId id="501" r:id="rId42"/>
    <p:sldId id="546" r:id="rId43"/>
    <p:sldId id="527" r:id="rId44"/>
    <p:sldId id="528" r:id="rId45"/>
    <p:sldId id="530" r:id="rId46"/>
    <p:sldId id="481" r:id="rId47"/>
    <p:sldId id="534" r:id="rId48"/>
    <p:sldId id="537" r:id="rId49"/>
    <p:sldId id="489" r:id="rId50"/>
    <p:sldId id="486" r:id="rId51"/>
    <p:sldId id="488" r:id="rId52"/>
    <p:sldId id="549" r:id="rId5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 id="4" name="Christophe Colas" initials="cc"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887D"/>
    <a:srgbClr val="315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6" autoAdjust="0"/>
    <p:restoredTop sz="86619" autoAdjust="0"/>
  </p:normalViewPr>
  <p:slideViewPr>
    <p:cSldViewPr>
      <p:cViewPr>
        <p:scale>
          <a:sx n="125" d="100"/>
          <a:sy n="125" d="100"/>
        </p:scale>
        <p:origin x="108" y="786"/>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39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08/04/2014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08/04/2014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dirty="0" smtClean="0"/>
              <a:t>Transforming the metadata according to the DCAT-AP (3/3)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48</a:t>
            </a:fld>
            <a:endParaRPr lang="en-GB"/>
          </a:p>
        </p:txBody>
      </p:sp>
    </p:spTree>
    <p:extLst>
      <p:ext uri="{BB962C8B-B14F-4D97-AF65-F5344CB8AC3E}">
        <p14:creationId xmlns:p14="http://schemas.microsoft.com/office/powerpoint/2010/main" val="2889848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n-GB" smtClean="0"/>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lideshare.net/OpenDataSuppo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joinup.ec.europa.eu/community/semic/description"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joinup.ec.europa.eu/asset/dcat_application_profile/descrip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joinup.ec.europa.eu/elibrary/document/isa-deliverable-vision-enhanced-software-description-metadata-schema-and-softwar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semantic-web.at/linked-open-data-management-suite-lodms" TargetMode="External"/><Relationship Id="rId7"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gnu.org/licenses/gpl-2.0.html" TargetMode="External"/><Relationship Id="rId5" Type="http://schemas.openxmlformats.org/officeDocument/2006/relationships/hyperlink" Target="http://lod2.eu/" TargetMode="External"/><Relationship Id="rId4" Type="http://schemas.openxmlformats.org/officeDocument/2006/relationships/hyperlink" Target="http://www.semantic-web.at/" TargetMode="External"/><Relationship Id="rId9" Type="http://schemas.openxmlformats.org/officeDocument/2006/relationships/image" Target="../media/image38.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testmoz.com/190947"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lideshare.net/OpenDataSupport/open-data-support-service-description" TargetMode="External"/><Relationship Id="rId7" Type="http://schemas.openxmlformats.org/officeDocument/2006/relationships/hyperlink" Target="http://www.semantic-web.at/linked-open-data-management-suite-lodms"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joinup.ec.europa.eu/asset/dcat_application_profile/asset_release/all" TargetMode="External"/><Relationship Id="rId5" Type="http://schemas.openxmlformats.org/officeDocument/2006/relationships/hyperlink" Target="https://joinup.ec.europa.eu/asset/dcat_application_profile/description" TargetMode="External"/><Relationship Id="rId4" Type="http://schemas.openxmlformats.org/officeDocument/2006/relationships/hyperlink" Target="http://www.w3.org/TR/vocab-dca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virtuoso.openlinksw.com/" TargetMode="External"/><Relationship Id="rId13" Type="http://schemas.openxmlformats.org/officeDocument/2006/relationships/image" Target="../media/image37.jpeg"/><Relationship Id="rId3" Type="http://schemas.openxmlformats.org/officeDocument/2006/relationships/hyperlink" Target="https://joinup.ec.europa.eu/asset/dcat_application_profile/description" TargetMode="External"/><Relationship Id="rId7" Type="http://schemas.openxmlformats.org/officeDocument/2006/relationships/hyperlink" Target="http://www.semantic-web.at/linked-open-data-management-suite-lodms" TargetMode="External"/><Relationship Id="rId12"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semantic-web.at/" TargetMode="External"/><Relationship Id="rId11" Type="http://schemas.openxmlformats.org/officeDocument/2006/relationships/image" Target="../media/image41.png"/><Relationship Id="rId5" Type="http://schemas.openxmlformats.org/officeDocument/2006/relationships/hyperlink" Target="http://lod2.eu/" TargetMode="External"/><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hyperlink" Target="http://www.w3.org/2011/gld/wiki/Main_Page" TargetMode="External"/><Relationship Id="rId9" Type="http://schemas.openxmlformats.org/officeDocument/2006/relationships/hyperlink" Target="http://spec.datacatalogs.org/" TargetMode="External"/><Relationship Id="rId14" Type="http://schemas.openxmlformats.org/officeDocument/2006/relationships/image" Target="../media/image42.png"/></Relationships>
</file>

<file path=ppt/slides/_rels/slide52.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47.gif"/><Relationship Id="rId2" Type="http://schemas.openxmlformats.org/officeDocument/2006/relationships/notesSlide" Target="../notesSlides/notesSlide52.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48.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44.jpeg"/><Relationship Id="rId9" Type="http://schemas.openxmlformats.org/officeDocument/2006/relationships/image" Target="../media/image46.png"/><Relationship Id="rId14" Type="http://schemas.openxmlformats.org/officeDocument/2006/relationships/hyperlink" Target="http://joinup.ec.europa.eu/"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sz="2000" i="0" dirty="0" smtClean="0"/>
              <a:t>Trainingsmodul 1.5</a:t>
            </a:r>
            <a:r>
              <a:rPr lang="de-DE" sz="1800" i="0" dirty="0" smtClean="0"/>
              <a:t/>
            </a:r>
            <a:br>
              <a:rPr lang="de-DE" sz="1800" i="0" dirty="0" smtClean="0"/>
            </a:br>
            <a:r>
              <a:rPr lang="de-DE" sz="1800" i="0" dirty="0" smtClean="0"/>
              <a:t/>
            </a:r>
            <a:br>
              <a:rPr lang="de-DE" sz="1800" i="0" dirty="0" smtClean="0"/>
            </a:br>
            <a:r>
              <a:rPr lang="de-DE" i="0" dirty="0" smtClean="0">
                <a:latin typeface="Bradley Hand ITC" pitchFamily="66" charset="0"/>
              </a:rPr>
              <a:t/>
            </a:r>
            <a:br>
              <a:rPr lang="de-DE" i="0" dirty="0" smtClean="0">
                <a:latin typeface="Bradley Hand ITC" pitchFamily="66" charset="0"/>
              </a:rPr>
            </a:br>
            <a:r>
              <a:rPr lang="de-DE" sz="4800" i="0" dirty="0" smtClean="0">
                <a:latin typeface="Bradley Hand ITC" pitchFamily="66" charset="0"/>
              </a:rPr>
              <a:t>Förderung der Weiterverwendung von offenen Regierungsdaten durch die Open Data </a:t>
            </a:r>
            <a:r>
              <a:rPr lang="de-DE" sz="4800" i="0" dirty="0" err="1" smtClean="0">
                <a:latin typeface="Bradley Hand ITC" pitchFamily="66" charset="0"/>
              </a:rPr>
              <a:t>Interoperability</a:t>
            </a:r>
            <a:r>
              <a:rPr lang="de-DE" sz="4800" i="0" dirty="0" smtClean="0">
                <a:latin typeface="Bradley Hand ITC" pitchFamily="66" charset="0"/>
              </a:rPr>
              <a:t> </a:t>
            </a:r>
            <a:r>
              <a:rPr lang="de-DE" sz="4800" i="0" dirty="0" err="1" smtClean="0">
                <a:latin typeface="Bradley Hand ITC" pitchFamily="66" charset="0"/>
              </a:rPr>
              <a:t>Platform</a:t>
            </a:r>
            <a:r>
              <a:rPr lang="de-DE" sz="4800" i="0" dirty="0" smtClean="0">
                <a:latin typeface="Bradley Hand ITC" pitchFamily="66" charset="0"/>
              </a:rPr>
              <a:t> (ODIP)</a:t>
            </a:r>
            <a:endParaRPr lang="de-DE"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Die Aufgabe von Open Data Support...</a:t>
            </a:r>
            <a:endParaRPr lang="de-DE" dirty="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10</a:t>
            </a:fld>
            <a:endParaRPr lang="en-GB"/>
          </a:p>
        </p:txBody>
      </p:sp>
      <p:sp>
        <p:nvSpPr>
          <p:cNvPr id="7" name="Subtitle 5"/>
          <p:cNvSpPr txBox="1">
            <a:spLocks/>
          </p:cNvSpPr>
          <p:nvPr/>
        </p:nvSpPr>
        <p:spPr>
          <a:xfrm>
            <a:off x="539552" y="2201824"/>
            <a:ext cx="8077200" cy="261250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ct val="0"/>
              </a:spcBef>
              <a:spcAft>
                <a:spcPts val="900"/>
              </a:spcAft>
              <a:buClr>
                <a:schemeClr val="tx1"/>
              </a:buClr>
              <a:buSzTx/>
              <a:buFontTx/>
              <a:buNone/>
              <a:tabLst/>
              <a:defRPr/>
            </a:pPr>
            <a:r>
              <a:rPr lang="de-DE" sz="3200" dirty="0" smtClean="0">
                <a:latin typeface="Georgia" pitchFamily="18" charset="0"/>
                <a:ea typeface="+mj-ea"/>
                <a:cs typeface="+mj-cs"/>
              </a:rPr>
              <a:t>Die </a:t>
            </a:r>
            <a:r>
              <a:rPr lang="de-DE" sz="3200" b="1" dirty="0" smtClean="0">
                <a:solidFill>
                  <a:schemeClr val="accent4">
                    <a:lumMod val="75000"/>
                  </a:schemeClr>
                </a:solidFill>
                <a:latin typeface="Georgia" pitchFamily="18" charset="0"/>
                <a:ea typeface="+mj-ea"/>
                <a:cs typeface="+mj-cs"/>
              </a:rPr>
              <a:t>Sichtbarkeit</a:t>
            </a:r>
            <a:r>
              <a:rPr lang="de-DE" sz="3200" dirty="0" smtClean="0">
                <a:latin typeface="Georgia" pitchFamily="18" charset="0"/>
                <a:ea typeface="+mj-ea"/>
                <a:cs typeface="+mj-cs"/>
              </a:rPr>
              <a:t> und der </a:t>
            </a:r>
            <a:r>
              <a:rPr lang="de-DE" sz="3200" b="1" dirty="0" smtClean="0">
                <a:solidFill>
                  <a:schemeClr val="accent4">
                    <a:lumMod val="75000"/>
                  </a:schemeClr>
                </a:solidFill>
                <a:latin typeface="Georgia" pitchFamily="18" charset="0"/>
                <a:ea typeface="+mj-ea"/>
                <a:cs typeface="+mj-cs"/>
              </a:rPr>
              <a:t>Zugang</a:t>
            </a:r>
            <a:r>
              <a:rPr lang="de-DE" sz="3200" dirty="0" smtClean="0">
                <a:latin typeface="Georgia" pitchFamily="18" charset="0"/>
                <a:ea typeface="+mj-ea"/>
                <a:cs typeface="+mj-cs"/>
              </a:rPr>
              <a:t> zu Datensätzen auf lokalen und nationalen offene Datenportalen soll verbessert werden, um damit deren </a:t>
            </a:r>
            <a:r>
              <a:rPr lang="de-DE" sz="3200" b="1" dirty="0" smtClean="0">
                <a:solidFill>
                  <a:schemeClr val="accent4">
                    <a:lumMod val="75000"/>
                  </a:schemeClr>
                </a:solidFill>
                <a:latin typeface="Georgia" pitchFamily="18" charset="0"/>
                <a:ea typeface="+mj-ea"/>
                <a:cs typeface="+mj-cs"/>
              </a:rPr>
              <a:t>Weiterverwendung</a:t>
            </a:r>
            <a:r>
              <a:rPr lang="de-DE" sz="3200" dirty="0" smtClean="0">
                <a:latin typeface="Georgia" pitchFamily="18" charset="0"/>
                <a:ea typeface="+mj-ea"/>
                <a:cs typeface="+mj-cs"/>
              </a:rPr>
              <a:t> innerhalb von Grenzen und grenzüberschreitend zu steigern. </a:t>
            </a:r>
            <a:endParaRPr kumimoji="0" lang="de-DE" sz="3200" b="0" i="0" u="none" strike="noStrike" kern="1200" cap="none" spc="0" normalizeH="0" baseline="0" dirty="0" smtClean="0">
              <a:ln>
                <a:noFill/>
              </a:ln>
              <a:solidFill>
                <a:schemeClr val="tx1"/>
              </a:solidFill>
              <a:effectLst/>
              <a:uLnTx/>
              <a:uFillTx/>
              <a:latin typeface="Georgia" pitchFamily="18" charset="0"/>
              <a:ea typeface="+mj-ea"/>
              <a:cs typeface="+mj-cs"/>
            </a:endParaRPr>
          </a:p>
        </p:txBody>
      </p:sp>
      <p:sp>
        <p:nvSpPr>
          <p:cNvPr id="14" name="Rectangle 13"/>
          <p:cNvSpPr/>
          <p:nvPr/>
        </p:nvSpPr>
        <p:spPr bwMode="ltGray">
          <a:xfrm>
            <a:off x="5436096" y="5877272"/>
            <a:ext cx="3168352"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hlinkClick r:id="rId3"/>
              </a:rPr>
              <a:t>http://www.slideshare.net/OpenDataSupport</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Mit Hilfe von</a:t>
            </a:r>
            <a:r>
              <a:rPr lang="en-GB" sz="2800" dirty="0" smtClean="0"/>
              <a:t>...</a:t>
            </a:r>
            <a:endParaRPr lang="en-GB" sz="2800" dirty="0"/>
          </a:p>
        </p:txBody>
      </p:sp>
      <p:sp>
        <p:nvSpPr>
          <p:cNvPr id="11" name="Subtitle 5"/>
          <p:cNvSpPr>
            <a:spLocks noGrp="1"/>
          </p:cNvSpPr>
          <p:nvPr>
            <p:ph sz="quarter" idx="15"/>
          </p:nvPr>
        </p:nvSpPr>
        <p:spPr>
          <a:xfrm>
            <a:off x="533400" y="1752600"/>
            <a:ext cx="3894584" cy="4419600"/>
          </a:xfrm>
        </p:spPr>
        <p:txBody>
          <a:bodyPr/>
          <a:lstStyle/>
          <a:p>
            <a:pPr lvl="0">
              <a:lnSpc>
                <a:spcPct val="100000"/>
              </a:lnSpc>
            </a:pPr>
            <a:r>
              <a:rPr lang="de-DE" sz="2800" b="1" dirty="0" smtClean="0">
                <a:solidFill>
                  <a:schemeClr val="accent4">
                    <a:lumMod val="75000"/>
                  </a:schemeClr>
                </a:solidFill>
                <a:latin typeface="Bradley Hand ITC" pitchFamily="66" charset="0"/>
              </a:rPr>
              <a:t>Einem vereinheitlichten Zugang </a:t>
            </a:r>
            <a:r>
              <a:rPr lang="de-DE" sz="2800" dirty="0" smtClean="0"/>
              <a:t>zu Metadaten-Beschreibungen von offenen Datensätzen von </a:t>
            </a:r>
            <a:r>
              <a:rPr lang="de-DE" sz="2800" b="1" dirty="0" smtClean="0">
                <a:solidFill>
                  <a:schemeClr val="accent4">
                    <a:lumMod val="75000"/>
                  </a:schemeClr>
                </a:solidFill>
                <a:latin typeface="Bradley Hand ITC" pitchFamily="66" charset="0"/>
              </a:rPr>
              <a:t>einem einzelnen Zugangspunkt </a:t>
            </a:r>
            <a:r>
              <a:rPr lang="de-DE" sz="2800" dirty="0" smtClean="0">
                <a:solidFill>
                  <a:srgbClr val="000000"/>
                </a:solidFill>
              </a:rPr>
              <a:t>aus.</a:t>
            </a:r>
          </a:p>
        </p:txBody>
      </p:sp>
      <p:grpSp>
        <p:nvGrpSpPr>
          <p:cNvPr id="3" name="Group 16"/>
          <p:cNvGrpSpPr>
            <a:grpSpLocks/>
          </p:cNvGrpSpPr>
          <p:nvPr/>
        </p:nvGrpSpPr>
        <p:grpSpPr bwMode="auto">
          <a:xfrm>
            <a:off x="5204546" y="1665160"/>
            <a:ext cx="3457102" cy="3780064"/>
            <a:chOff x="982" y="687"/>
            <a:chExt cx="3014" cy="3295"/>
          </a:xfrm>
          <a:solidFill>
            <a:schemeClr val="bg1">
              <a:lumMod val="75000"/>
            </a:schemeClr>
          </a:solidFill>
        </p:grpSpPr>
        <p:sp>
          <p:nvSpPr>
            <p:cNvPr id="6"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a:defRPr/>
              </a:pPr>
              <a:endParaRPr lang="en-GB"/>
            </a:p>
          </p:txBody>
        </p:sp>
        <p:sp>
          <p:nvSpPr>
            <p:cNvPr id="8"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a:defRPr/>
              </a:pPr>
              <a:endParaRPr lang="en-GB"/>
            </a:p>
          </p:txBody>
        </p:sp>
        <p:sp>
          <p:nvSpPr>
            <p:cNvPr id="9"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a:defRPr/>
              </a:pPr>
              <a:endParaRPr lang="en-GB"/>
            </a:p>
          </p:txBody>
        </p:sp>
        <p:sp>
          <p:nvSpPr>
            <p:cNvPr id="10"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a:defRPr/>
              </a:pPr>
              <a:endParaRPr lang="en-GB"/>
            </a:p>
          </p:txBody>
        </p:sp>
        <p:sp>
          <p:nvSpPr>
            <p:cNvPr id="12"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a:defRPr/>
              </a:pPr>
              <a:endParaRPr lang="en-GB"/>
            </a:p>
          </p:txBody>
        </p:sp>
        <p:sp>
          <p:nvSpPr>
            <p:cNvPr id="13"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a:defRPr/>
              </a:pPr>
              <a:endParaRPr lang="en-GB"/>
            </a:p>
          </p:txBody>
        </p:sp>
        <p:sp>
          <p:nvSpPr>
            <p:cNvPr id="14"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a:defRPr/>
              </a:pPr>
              <a:endParaRPr lang="en-GB"/>
            </a:p>
          </p:txBody>
        </p:sp>
        <p:sp>
          <p:nvSpPr>
            <p:cNvPr id="15"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a:defRPr/>
              </a:pPr>
              <a:endParaRPr lang="en-GB"/>
            </a:p>
          </p:txBody>
        </p:sp>
        <p:sp>
          <p:nvSpPr>
            <p:cNvPr id="16"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a:defRPr/>
              </a:pPr>
              <a:endParaRPr lang="en-GB"/>
            </a:p>
          </p:txBody>
        </p:sp>
        <p:sp>
          <p:nvSpPr>
            <p:cNvPr id="17"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a:defRPr/>
              </a:pPr>
              <a:endParaRPr lang="en-GB"/>
            </a:p>
          </p:txBody>
        </p:sp>
        <p:sp>
          <p:nvSpPr>
            <p:cNvPr id="18"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a:defRPr/>
              </a:pPr>
              <a:endParaRPr lang="en-GB"/>
            </a:p>
          </p:txBody>
        </p:sp>
        <p:sp>
          <p:nvSpPr>
            <p:cNvPr id="19"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a:defRPr/>
              </a:pPr>
              <a:endParaRPr lang="en-GB"/>
            </a:p>
          </p:txBody>
        </p:sp>
        <p:sp>
          <p:nvSpPr>
            <p:cNvPr id="20"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a:defRPr/>
              </a:pPr>
              <a:endParaRPr lang="en-GB"/>
            </a:p>
          </p:txBody>
        </p:sp>
        <p:sp>
          <p:nvSpPr>
            <p:cNvPr id="21"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a:defRPr/>
              </a:pPr>
              <a:endParaRPr lang="en-GB"/>
            </a:p>
          </p:txBody>
        </p:sp>
        <p:sp>
          <p:nvSpPr>
            <p:cNvPr id="22"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a:defRPr/>
              </a:pPr>
              <a:endParaRPr lang="en-GB"/>
            </a:p>
          </p:txBody>
        </p:sp>
        <p:sp>
          <p:nvSpPr>
            <p:cNvPr id="23"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a:defRPr/>
              </a:pPr>
              <a:endParaRPr lang="en-GB"/>
            </a:p>
          </p:txBody>
        </p:sp>
        <p:sp>
          <p:nvSpPr>
            <p:cNvPr id="24"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a:defRPr/>
              </a:pPr>
              <a:endParaRPr lang="en-GB"/>
            </a:p>
          </p:txBody>
        </p:sp>
        <p:sp>
          <p:nvSpPr>
            <p:cNvPr id="25"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a:defRPr/>
              </a:pPr>
              <a:endParaRPr lang="en-GB"/>
            </a:p>
          </p:txBody>
        </p:sp>
        <p:sp>
          <p:nvSpPr>
            <p:cNvPr id="26"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a:defRPr/>
              </a:pPr>
              <a:endParaRPr lang="en-GB"/>
            </a:p>
          </p:txBody>
        </p:sp>
        <p:sp>
          <p:nvSpPr>
            <p:cNvPr id="27"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a:defRPr/>
              </a:pPr>
              <a:endParaRPr lang="en-GB"/>
            </a:p>
          </p:txBody>
        </p:sp>
        <p:sp>
          <p:nvSpPr>
            <p:cNvPr id="28"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a:defRPr/>
              </a:pPr>
              <a:endParaRPr lang="en-GB"/>
            </a:p>
          </p:txBody>
        </p:sp>
        <p:sp>
          <p:nvSpPr>
            <p:cNvPr id="29"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a:defRPr/>
              </a:pPr>
              <a:endParaRPr lang="en-GB"/>
            </a:p>
          </p:txBody>
        </p:sp>
        <p:sp>
          <p:nvSpPr>
            <p:cNvPr id="30"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a:defRPr/>
              </a:pPr>
              <a:endParaRPr lang="en-GB"/>
            </a:p>
          </p:txBody>
        </p:sp>
        <p:sp>
          <p:nvSpPr>
            <p:cNvPr id="31"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a:defRPr/>
              </a:pPr>
              <a:endParaRPr lang="en-GB"/>
            </a:p>
          </p:txBody>
        </p:sp>
        <p:sp>
          <p:nvSpPr>
            <p:cNvPr id="32"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a:defRPr/>
              </a:pPr>
              <a:endParaRPr lang="en-GB"/>
            </a:p>
          </p:txBody>
        </p:sp>
        <p:sp>
          <p:nvSpPr>
            <p:cNvPr id="33"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a:defRPr/>
              </a:pPr>
              <a:endParaRPr lang="en-GB"/>
            </a:p>
          </p:txBody>
        </p:sp>
        <p:sp>
          <p:nvSpPr>
            <p:cNvPr id="34"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a:defRPr/>
              </a:pPr>
              <a:endParaRPr lang="en-GB"/>
            </a:p>
          </p:txBody>
        </p:sp>
        <p:sp>
          <p:nvSpPr>
            <p:cNvPr id="35"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a:defRPr/>
              </a:pPr>
              <a:endParaRPr lang="en-GB"/>
            </a:p>
          </p:txBody>
        </p:sp>
        <p:sp>
          <p:nvSpPr>
            <p:cNvPr id="36"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a:defRPr/>
              </a:pPr>
              <a:endParaRPr lang="en-GB"/>
            </a:p>
          </p:txBody>
        </p:sp>
        <p:sp>
          <p:nvSpPr>
            <p:cNvPr id="37"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a:defRPr/>
              </a:pPr>
              <a:endParaRPr lang="en-GB"/>
            </a:p>
          </p:txBody>
        </p:sp>
        <p:sp>
          <p:nvSpPr>
            <p:cNvPr id="38"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a:defRPr/>
              </a:pPr>
              <a:endParaRPr lang="en-GB"/>
            </a:p>
          </p:txBody>
        </p:sp>
        <p:sp>
          <p:nvSpPr>
            <p:cNvPr id="39"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a:defRPr/>
              </a:pPr>
              <a:endParaRPr lang="en-GB"/>
            </a:p>
          </p:txBody>
        </p:sp>
        <p:sp>
          <p:nvSpPr>
            <p:cNvPr id="40"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a:defRPr/>
              </a:pPr>
              <a:endParaRPr lang="en-GB"/>
            </a:p>
          </p:txBody>
        </p:sp>
        <p:sp>
          <p:nvSpPr>
            <p:cNvPr id="41"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a:defRPr/>
              </a:pPr>
              <a:endParaRPr lang="en-GB"/>
            </a:p>
          </p:txBody>
        </p:sp>
        <p:sp>
          <p:nvSpPr>
            <p:cNvPr id="42"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a:defRPr/>
              </a:pPr>
              <a:endParaRPr lang="en-GB"/>
            </a:p>
          </p:txBody>
        </p:sp>
        <p:sp>
          <p:nvSpPr>
            <p:cNvPr id="43"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a:defRPr/>
              </a:pPr>
              <a:endParaRPr lang="en-GB"/>
            </a:p>
          </p:txBody>
        </p:sp>
        <p:sp>
          <p:nvSpPr>
            <p:cNvPr id="44"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a:defRPr/>
              </a:pPr>
              <a:endParaRPr lang="en-GB"/>
            </a:p>
          </p:txBody>
        </p:sp>
        <p:sp>
          <p:nvSpPr>
            <p:cNvPr id="45"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a:defRPr/>
              </a:pPr>
              <a:endParaRPr lang="en-GB"/>
            </a:p>
          </p:txBody>
        </p:sp>
        <p:sp>
          <p:nvSpPr>
            <p:cNvPr id="46"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a:defRPr/>
              </a:pPr>
              <a:endParaRPr lang="en-GB"/>
            </a:p>
          </p:txBody>
        </p:sp>
        <p:sp>
          <p:nvSpPr>
            <p:cNvPr id="47"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a:defRPr/>
              </a:pPr>
              <a:endParaRPr lang="en-GB"/>
            </a:p>
          </p:txBody>
        </p:sp>
        <p:sp>
          <p:nvSpPr>
            <p:cNvPr id="48"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a:defRPr/>
              </a:pPr>
              <a:endParaRPr lang="en-GB"/>
            </a:p>
          </p:txBody>
        </p:sp>
        <p:sp>
          <p:nvSpPr>
            <p:cNvPr id="49"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a:defRPr/>
              </a:pPr>
              <a:endParaRPr lang="en-GB"/>
            </a:p>
          </p:txBody>
        </p:sp>
        <p:sp>
          <p:nvSpPr>
            <p:cNvPr id="50"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a:defRPr/>
              </a:pPr>
              <a:endParaRPr lang="en-GB"/>
            </a:p>
          </p:txBody>
        </p:sp>
        <p:sp>
          <p:nvSpPr>
            <p:cNvPr id="51"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a:defRPr/>
              </a:pPr>
              <a:endParaRPr lang="en-GB"/>
            </a:p>
          </p:txBody>
        </p:sp>
        <p:sp>
          <p:nvSpPr>
            <p:cNvPr id="52"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a:defRPr/>
              </a:pPr>
              <a:endParaRPr lang="en-GB"/>
            </a:p>
          </p:txBody>
        </p:sp>
        <p:sp>
          <p:nvSpPr>
            <p:cNvPr id="53"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a:defRPr/>
              </a:pPr>
              <a:endParaRPr lang="en-GB"/>
            </a:p>
          </p:txBody>
        </p:sp>
        <p:sp>
          <p:nvSpPr>
            <p:cNvPr id="54"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a:defRPr/>
              </a:pPr>
              <a:endParaRPr lang="en-GB"/>
            </a:p>
          </p:txBody>
        </p:sp>
        <p:sp>
          <p:nvSpPr>
            <p:cNvPr id="55"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a:defRPr/>
              </a:pPr>
              <a:endParaRPr lang="en-GB"/>
            </a:p>
          </p:txBody>
        </p:sp>
        <p:sp>
          <p:nvSpPr>
            <p:cNvPr id="56"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a:defRPr/>
              </a:pPr>
              <a:endParaRPr lang="en-GB"/>
            </a:p>
          </p:txBody>
        </p:sp>
        <p:sp>
          <p:nvSpPr>
            <p:cNvPr id="57"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a:defRPr/>
              </a:pPr>
              <a:endParaRPr lang="en-GB"/>
            </a:p>
          </p:txBody>
        </p:sp>
        <p:sp>
          <p:nvSpPr>
            <p:cNvPr id="58"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a:defRPr/>
              </a:pPr>
              <a:endParaRPr lang="en-GB"/>
            </a:p>
          </p:txBody>
        </p:sp>
        <p:sp>
          <p:nvSpPr>
            <p:cNvPr id="59"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a:defRPr/>
              </a:pPr>
              <a:endParaRPr lang="en-GB"/>
            </a:p>
          </p:txBody>
        </p:sp>
        <p:sp>
          <p:nvSpPr>
            <p:cNvPr id="60"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a:defRPr/>
              </a:pPr>
              <a:endParaRPr lang="en-GB"/>
            </a:p>
          </p:txBody>
        </p:sp>
        <p:sp>
          <p:nvSpPr>
            <p:cNvPr id="61"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a:defRPr/>
              </a:pPr>
              <a:endParaRPr lang="en-GB"/>
            </a:p>
          </p:txBody>
        </p:sp>
        <p:sp>
          <p:nvSpPr>
            <p:cNvPr id="62"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a:defRPr/>
              </a:pPr>
              <a:endParaRPr lang="en-GB"/>
            </a:p>
          </p:txBody>
        </p:sp>
        <p:sp>
          <p:nvSpPr>
            <p:cNvPr id="63"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a:defRPr/>
              </a:pPr>
              <a:endParaRPr lang="en-GB"/>
            </a:p>
          </p:txBody>
        </p:sp>
        <p:sp>
          <p:nvSpPr>
            <p:cNvPr id="64"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a:defRPr/>
              </a:pPr>
              <a:endParaRPr lang="en-GB"/>
            </a:p>
          </p:txBody>
        </p:sp>
        <p:sp>
          <p:nvSpPr>
            <p:cNvPr id="65"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a:defRPr/>
              </a:pPr>
              <a:endParaRPr lang="en-GB"/>
            </a:p>
          </p:txBody>
        </p:sp>
        <p:sp>
          <p:nvSpPr>
            <p:cNvPr id="66"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a:defRPr/>
              </a:pPr>
              <a:endParaRPr lang="en-GB"/>
            </a:p>
          </p:txBody>
        </p:sp>
      </p:grpSp>
      <p:sp>
        <p:nvSpPr>
          <p:cNvPr id="133" name="Flowchart: Magnetic Disk 132"/>
          <p:cNvSpPr/>
          <p:nvPr/>
        </p:nvSpPr>
        <p:spPr bwMode="ltGray">
          <a:xfrm>
            <a:off x="5652120" y="3682583"/>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4" name="Flowchart: Magnetic Disk 133"/>
          <p:cNvSpPr/>
          <p:nvPr/>
        </p:nvSpPr>
        <p:spPr bwMode="ltGray">
          <a:xfrm>
            <a:off x="5580112" y="491316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5" name="Flowchart: Magnetic Disk 134"/>
          <p:cNvSpPr/>
          <p:nvPr/>
        </p:nvSpPr>
        <p:spPr bwMode="ltGray">
          <a:xfrm>
            <a:off x="6876256" y="289693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6" name="Flowchart: Magnetic Disk 135"/>
          <p:cNvSpPr/>
          <p:nvPr/>
        </p:nvSpPr>
        <p:spPr bwMode="ltGray">
          <a:xfrm>
            <a:off x="6372200" y="27529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7" name="Flowchart: Magnetic Disk 136"/>
          <p:cNvSpPr/>
          <p:nvPr/>
        </p:nvSpPr>
        <p:spPr bwMode="ltGray">
          <a:xfrm>
            <a:off x="6732240" y="469713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8" name="Flowchart: Magnetic Disk 137"/>
          <p:cNvSpPr/>
          <p:nvPr/>
        </p:nvSpPr>
        <p:spPr bwMode="ltGray">
          <a:xfrm>
            <a:off x="7380312" y="491316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9" name="Flowchart: Magnetic Disk 138"/>
          <p:cNvSpPr/>
          <p:nvPr/>
        </p:nvSpPr>
        <p:spPr bwMode="ltGray">
          <a:xfrm>
            <a:off x="7452320" y="45531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0" name="Flowchart: Magnetic Disk 139"/>
          <p:cNvSpPr/>
          <p:nvPr/>
        </p:nvSpPr>
        <p:spPr bwMode="ltGray">
          <a:xfrm>
            <a:off x="6516216" y="37610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1" name="Flowchart: Magnetic Disk 140"/>
          <p:cNvSpPr/>
          <p:nvPr/>
        </p:nvSpPr>
        <p:spPr bwMode="ltGray">
          <a:xfrm>
            <a:off x="6084168" y="3826599"/>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2" name="Flowchart: Magnetic Disk 141"/>
          <p:cNvSpPr/>
          <p:nvPr/>
        </p:nvSpPr>
        <p:spPr bwMode="ltGray">
          <a:xfrm>
            <a:off x="7596336" y="3689024"/>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3" name="Flowchart: Magnetic Disk 142"/>
          <p:cNvSpPr/>
          <p:nvPr/>
        </p:nvSpPr>
        <p:spPr bwMode="ltGray">
          <a:xfrm>
            <a:off x="5364088" y="4193080"/>
            <a:ext cx="527480" cy="351656"/>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cxnSp>
        <p:nvCxnSpPr>
          <p:cNvPr id="146" name="Straight Connector 145"/>
          <p:cNvCxnSpPr>
            <a:stCxn id="135" idx="3"/>
            <a:endCxn id="144" idx="1"/>
          </p:cNvCxnSpPr>
          <p:nvPr/>
        </p:nvCxnSpPr>
        <p:spPr>
          <a:xfrm flipH="1">
            <a:off x="6324484" y="3047393"/>
            <a:ext cx="664614" cy="1145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36" idx="3"/>
            <a:endCxn id="144" idx="1"/>
          </p:cNvCxnSpPr>
          <p:nvPr/>
        </p:nvCxnSpPr>
        <p:spPr>
          <a:xfrm flipH="1">
            <a:off x="6324484" y="2903377"/>
            <a:ext cx="160558" cy="1289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2" idx="2"/>
          </p:cNvCxnSpPr>
          <p:nvPr/>
        </p:nvCxnSpPr>
        <p:spPr>
          <a:xfrm flipH="1">
            <a:off x="6300192" y="3764253"/>
            <a:ext cx="1296144" cy="428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9" idx="2"/>
            <a:endCxn id="144" idx="4"/>
          </p:cNvCxnSpPr>
          <p:nvPr/>
        </p:nvCxnSpPr>
        <p:spPr>
          <a:xfrm flipH="1" flipV="1">
            <a:off x="6588224" y="4368908"/>
            <a:ext cx="864096" cy="2594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3" idx="4"/>
            <a:endCxn id="144" idx="2"/>
          </p:cNvCxnSpPr>
          <p:nvPr/>
        </p:nvCxnSpPr>
        <p:spPr>
          <a:xfrm>
            <a:off x="5891568" y="4368908"/>
            <a:ext cx="169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33" idx="3"/>
            <a:endCxn id="144" idx="1"/>
          </p:cNvCxnSpPr>
          <p:nvPr/>
        </p:nvCxnSpPr>
        <p:spPr>
          <a:xfrm>
            <a:off x="5764962" y="3833040"/>
            <a:ext cx="55952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34" idx="4"/>
            <a:endCxn id="144" idx="3"/>
          </p:cNvCxnSpPr>
          <p:nvPr/>
        </p:nvCxnSpPr>
        <p:spPr>
          <a:xfrm flipV="1">
            <a:off x="5805796" y="4544736"/>
            <a:ext cx="518688" cy="4436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37" idx="1"/>
          </p:cNvCxnSpPr>
          <p:nvPr/>
        </p:nvCxnSpPr>
        <p:spPr>
          <a:xfrm flipH="1" flipV="1">
            <a:off x="6300192" y="4553120"/>
            <a:ext cx="544890"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4" name="Flowchart: Magnetic Disk 143"/>
          <p:cNvSpPr/>
          <p:nvPr/>
        </p:nvSpPr>
        <p:spPr bwMode="ltGray">
          <a:xfrm>
            <a:off x="6060744" y="4193080"/>
            <a:ext cx="527480" cy="351656"/>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ODIPP</a:t>
            </a:r>
          </a:p>
        </p:txBody>
      </p:sp>
      <p:cxnSp>
        <p:nvCxnSpPr>
          <p:cNvPr id="162" name="Straight Connector 161"/>
          <p:cNvCxnSpPr>
            <a:stCxn id="138" idx="1"/>
            <a:endCxn id="144" idx="4"/>
          </p:cNvCxnSpPr>
          <p:nvPr/>
        </p:nvCxnSpPr>
        <p:spPr>
          <a:xfrm flipH="1" flipV="1">
            <a:off x="6588224" y="4368908"/>
            <a:ext cx="904930" cy="544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40" idx="3"/>
          </p:cNvCxnSpPr>
          <p:nvPr/>
        </p:nvCxnSpPr>
        <p:spPr>
          <a:xfrm flipV="1">
            <a:off x="6300192" y="3911489"/>
            <a:ext cx="328866" cy="2815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41" idx="3"/>
          </p:cNvCxnSpPr>
          <p:nvPr/>
        </p:nvCxnSpPr>
        <p:spPr>
          <a:xfrm flipH="1" flipV="1">
            <a:off x="6197010" y="3977056"/>
            <a:ext cx="31174" cy="137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2" name="Rectangle 171"/>
          <p:cNvSpPr/>
          <p:nvPr/>
        </p:nvSpPr>
        <p:spPr>
          <a:xfrm>
            <a:off x="4139952" y="4193080"/>
            <a:ext cx="1160182" cy="415498"/>
          </a:xfrm>
          <a:prstGeom prst="rect">
            <a:avLst/>
          </a:prstGeom>
        </p:spPr>
        <p:txBody>
          <a:bodyPr wrap="square">
            <a:spAutoFit/>
          </a:bodyPr>
          <a:lstStyle/>
          <a:p>
            <a:pPr algn="r"/>
            <a:r>
              <a:rPr lang="en-GB" sz="1050" dirty="0" smtClean="0">
                <a:latin typeface="+mj-lt"/>
              </a:rPr>
              <a:t>Pan-European Data portal</a:t>
            </a:r>
            <a:endParaRPr lang="en-GB" sz="1050" dirty="0">
              <a:latin typeface="+mj-lt"/>
            </a:endParaRPr>
          </a:p>
        </p:txBody>
      </p:sp>
      <p:sp>
        <p:nvSpPr>
          <p:cNvPr id="173" name="Slide Number Placeholder 172"/>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1988840"/>
            <a:ext cx="8071048" cy="914400"/>
          </a:xfrm>
        </p:spPr>
        <p:txBody>
          <a:bodyPr/>
          <a:lstStyle/>
          <a:p>
            <a:r>
              <a:rPr lang="de-DE" sz="7200" i="0" dirty="0" smtClean="0">
                <a:solidFill>
                  <a:schemeClr val="accent1"/>
                </a:solidFill>
                <a:latin typeface="Bradley Hand ITC" pitchFamily="66" charset="0"/>
              </a:rPr>
              <a:t>DCAT Anwendungsprofil</a:t>
            </a:r>
            <a:br>
              <a:rPr lang="de-DE" sz="7200" i="0" dirty="0" smtClean="0">
                <a:solidFill>
                  <a:schemeClr val="accent1"/>
                </a:solidFill>
                <a:latin typeface="Bradley Hand ITC" pitchFamily="66" charset="0"/>
              </a:rPr>
            </a:br>
            <a:r>
              <a:rPr lang="de-DE" b="0" dirty="0" smtClean="0"/>
              <a:t>Ein gemeinsames Vokabular für die Beschreibung von Datensätzen, die in Datenportalen </a:t>
            </a:r>
            <a:r>
              <a:rPr lang="de-DE" b="0" dirty="0" err="1" smtClean="0"/>
              <a:t>gehostet</a:t>
            </a:r>
            <a:r>
              <a:rPr lang="de-DE" b="0" dirty="0" smtClean="0"/>
              <a:t> sind und die auf dem „Data Catalogue </a:t>
            </a:r>
            <a:r>
              <a:rPr lang="de-DE" b="0" dirty="0" err="1" smtClean="0"/>
              <a:t>vocabulary</a:t>
            </a:r>
            <a:r>
              <a:rPr lang="de-DE" b="0" dirty="0" smtClean="0"/>
              <a:t>“ (DCAT) basieren.</a:t>
            </a:r>
            <a:r>
              <a:rPr lang="de-DE" dirty="0" smtClean="0"/>
              <a:t/>
            </a:r>
            <a:br>
              <a:rPr lang="de-DE" dirty="0" smtClean="0"/>
            </a:br>
            <a:endParaRPr lang="de-DE"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Eine gemeinsame Initiative von...</a:t>
            </a:r>
            <a:endParaRPr lang="de-DE" dirty="0"/>
          </a:p>
        </p:txBody>
      </p:sp>
      <p:sp>
        <p:nvSpPr>
          <p:cNvPr id="8" name="Content Placeholder 7"/>
          <p:cNvSpPr>
            <a:spLocks noGrp="1"/>
          </p:cNvSpPr>
          <p:nvPr>
            <p:ph sz="quarter" idx="15"/>
          </p:nvPr>
        </p:nvSpPr>
        <p:spPr>
          <a:xfrm>
            <a:off x="2051720" y="1752600"/>
            <a:ext cx="6558880" cy="4419600"/>
          </a:xfrm>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Funded by the ISA Programme under Action 1.1. “Improving semantic interoperability in European </a:t>
            </a:r>
            <a:r>
              <a:rPr lang="en-GB" dirty="0" err="1" smtClean="0"/>
              <a:t>eGovernment</a:t>
            </a:r>
            <a:r>
              <a:rPr lang="en-GB" dirty="0" smtClean="0"/>
              <a:t> systems” (</a:t>
            </a:r>
            <a:r>
              <a:rPr lang="en-GB" dirty="0" err="1" smtClean="0"/>
              <a:t>a.k.a</a:t>
            </a:r>
            <a:r>
              <a:rPr lang="en-GB" dirty="0" smtClean="0"/>
              <a:t> the </a:t>
            </a:r>
            <a:r>
              <a:rPr lang="en-GB" dirty="0" smtClean="0">
                <a:hlinkClick r:id="rId3"/>
              </a:rPr>
              <a:t>SEMIC</a:t>
            </a:r>
            <a:r>
              <a:rPr lang="en-GB" dirty="0" smtClean="0"/>
              <a:t> project).</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pic>
        <p:nvPicPr>
          <p:cNvPr id="5" name="Picture 2" descr="http://ec.europa.eu/belgium/events/euopendoors/images/op_en.jpg"/>
          <p:cNvPicPr>
            <a:picLocks noChangeAspect="1" noChangeArrowheads="1"/>
          </p:cNvPicPr>
          <p:nvPr/>
        </p:nvPicPr>
        <p:blipFill>
          <a:blip r:embed="rId4" cstate="print"/>
          <a:srcRect/>
          <a:stretch>
            <a:fillRect/>
          </a:stretch>
        </p:blipFill>
        <p:spPr bwMode="auto">
          <a:xfrm>
            <a:off x="4139952" y="1340768"/>
            <a:ext cx="2668531" cy="1512168"/>
          </a:xfrm>
          <a:prstGeom prst="rect">
            <a:avLst/>
          </a:prstGeom>
          <a:noFill/>
        </p:spPr>
      </p:pic>
      <p:pic>
        <p:nvPicPr>
          <p:cNvPr id="6" name="Picture 4" descr="http://ec.europa.eu/yourvoice/ipm/forms/images/isa_logo2.png"/>
          <p:cNvPicPr>
            <a:picLocks noChangeAspect="1" noChangeArrowheads="1"/>
          </p:cNvPicPr>
          <p:nvPr/>
        </p:nvPicPr>
        <p:blipFill>
          <a:blip r:embed="rId5" cstate="print"/>
          <a:srcRect/>
          <a:stretch>
            <a:fillRect/>
          </a:stretch>
        </p:blipFill>
        <p:spPr bwMode="auto">
          <a:xfrm>
            <a:off x="539552" y="1412776"/>
            <a:ext cx="2767160" cy="1440160"/>
          </a:xfrm>
          <a:prstGeom prst="rect">
            <a:avLst/>
          </a:prstGeom>
          <a:noFill/>
        </p:spPr>
      </p:pic>
      <p:pic>
        <p:nvPicPr>
          <p:cNvPr id="7" name="Picture 6" descr="http://www.ehma.org/files/DG%20CONNECT_2.jpg"/>
          <p:cNvPicPr>
            <a:picLocks noChangeAspect="1" noChangeArrowheads="1"/>
          </p:cNvPicPr>
          <p:nvPr/>
        </p:nvPicPr>
        <p:blipFill>
          <a:blip r:embed="rId6" cstate="print"/>
          <a:srcRect b="5775"/>
          <a:stretch>
            <a:fillRect/>
          </a:stretch>
        </p:blipFill>
        <p:spPr bwMode="auto">
          <a:xfrm>
            <a:off x="742876" y="3005460"/>
            <a:ext cx="4500168" cy="936104"/>
          </a:xfrm>
          <a:prstGeom prst="rect">
            <a:avLst/>
          </a:prstGeom>
          <a:noFill/>
        </p:spPr>
      </p:pic>
      <p:pic>
        <p:nvPicPr>
          <p:cNvPr id="21506" name="Picture 2" descr="SEMIC - Semantic Interoperability Community">
            <a:hlinkClick r:id="rId3"/>
          </p:cNvPr>
          <p:cNvPicPr>
            <a:picLocks noChangeAspect="1" noChangeArrowheads="1"/>
          </p:cNvPicPr>
          <p:nvPr/>
        </p:nvPicPr>
        <p:blipFill>
          <a:blip r:embed="rId7" cstate="print"/>
          <a:srcRect/>
          <a:stretch>
            <a:fillRect/>
          </a:stretch>
        </p:blipFill>
        <p:spPr bwMode="auto">
          <a:xfrm>
            <a:off x="539552" y="4509120"/>
            <a:ext cx="1368152" cy="13681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Eine internationale Arbeitsgruppe von Experten</a:t>
            </a:r>
            <a:endParaRPr lang="de-DE" dirty="0"/>
          </a:p>
        </p:txBody>
      </p:sp>
      <p:sp>
        <p:nvSpPr>
          <p:cNvPr id="3" name="Content Placeholder 2"/>
          <p:cNvSpPr>
            <a:spLocks noGrp="1"/>
          </p:cNvSpPr>
          <p:nvPr>
            <p:ph sz="quarter" idx="15"/>
          </p:nvPr>
        </p:nvSpPr>
        <p:spPr/>
        <p:txBody>
          <a:bodyPr/>
          <a:lstStyle/>
          <a:p>
            <a:pPr>
              <a:buClr>
                <a:schemeClr val="accent2"/>
              </a:buClr>
              <a:buFont typeface="Arial" pitchFamily="34" charset="0"/>
              <a:buChar char="•"/>
            </a:pPr>
            <a:r>
              <a:rPr lang="de-DE" sz="2400" dirty="0" smtClean="0"/>
              <a:t>Vorsitzender: Antonio </a:t>
            </a:r>
            <a:r>
              <a:rPr lang="de-DE" sz="2400" dirty="0" err="1" smtClean="0"/>
              <a:t>Carneiro</a:t>
            </a:r>
            <a:r>
              <a:rPr lang="de-DE" sz="2400" dirty="0" smtClean="0"/>
              <a:t> (Amt für Veröffentlichungen)</a:t>
            </a:r>
          </a:p>
          <a:p>
            <a:pPr>
              <a:buClr>
                <a:schemeClr val="accent2"/>
              </a:buClr>
              <a:buFont typeface="Arial" pitchFamily="34" charset="0"/>
              <a:buChar char="•"/>
            </a:pPr>
            <a:r>
              <a:rPr lang="de-DE" sz="2400" dirty="0" smtClean="0"/>
              <a:t>59 Arbeitsgruppenmitglieder, bestehend aus:</a:t>
            </a:r>
          </a:p>
          <a:p>
            <a:pPr lvl="2">
              <a:buClr>
                <a:schemeClr val="accent2"/>
              </a:buClr>
            </a:pPr>
            <a:r>
              <a:rPr lang="de-DE" dirty="0" smtClean="0"/>
              <a:t>16 europäischen Mitgliedstaaten (</a:t>
            </a:r>
            <a:r>
              <a:rPr lang="de-DE" dirty="0" smtClean="0"/>
              <a:t>UK,IT,ES,DK,DE,SK,BE,AT,SE,FI,FR,IE,NL,GR,SI </a:t>
            </a:r>
            <a:r>
              <a:rPr lang="de-DE" dirty="0" smtClean="0"/>
              <a:t>)</a:t>
            </a:r>
          </a:p>
          <a:p>
            <a:pPr lvl="2">
              <a:buClr>
                <a:schemeClr val="accent2"/>
              </a:buClr>
            </a:pPr>
            <a:r>
              <a:rPr lang="de-DE" dirty="0" smtClean="0"/>
              <a:t>den USA</a:t>
            </a:r>
          </a:p>
          <a:p>
            <a:pPr lvl="2">
              <a:buClr>
                <a:schemeClr val="accent2"/>
              </a:buClr>
            </a:pPr>
            <a:r>
              <a:rPr lang="de-DE" dirty="0" smtClean="0"/>
              <a:t>mehreren europäischen Institutionen und internationalen Organisationen</a:t>
            </a:r>
          </a:p>
          <a:p>
            <a:pPr lvl="2">
              <a:buClr>
                <a:schemeClr val="accent2"/>
              </a:buClr>
            </a:pPr>
            <a:r>
              <a:rPr lang="de-DE" dirty="0" smtClean="0"/>
              <a:t>40 verschiedenen Datenportalen</a:t>
            </a:r>
          </a:p>
          <a:p>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14</a:t>
            </a:fld>
            <a:endParaRPr lang="en-GB"/>
          </a:p>
        </p:txBody>
      </p:sp>
      <p:sp>
        <p:nvSpPr>
          <p:cNvPr id="5" name="Rectangle 4"/>
          <p:cNvSpPr/>
          <p:nvPr/>
        </p:nvSpPr>
        <p:spPr bwMode="ltGray">
          <a:xfrm>
            <a:off x="3419872" y="5805264"/>
            <a:ext cx="5184576"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solidFill>
                  <a:schemeClr val="tx1"/>
                </a:solidFill>
                <a:hlinkClick r:id="rId3"/>
              </a:rPr>
              <a:t>https://joinup.ec.europa.eu/asset/dcat_application_profile/description</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Durch die Verwendung eines gemeinsamen Metadaten-Schema, um Datensätze zu beschreiben und Metadaten auszutauschen... </a:t>
            </a:r>
            <a:endParaRPr lang="de-DE" dirty="0"/>
          </a:p>
        </p:txBody>
      </p:sp>
      <p:sp>
        <p:nvSpPr>
          <p:cNvPr id="3" name="Content Placeholder 2"/>
          <p:cNvSpPr>
            <a:spLocks noGrp="1"/>
          </p:cNvSpPr>
          <p:nvPr>
            <p:ph sz="quarter" idx="15"/>
          </p:nvPr>
        </p:nvSpPr>
        <p:spPr>
          <a:xfrm>
            <a:off x="533400" y="1988840"/>
            <a:ext cx="8077200" cy="4752528"/>
          </a:xfrm>
        </p:spPr>
        <p:txBody>
          <a:bodyPr/>
          <a:lstStyle/>
          <a:p>
            <a:pPr lvl="1">
              <a:buClr>
                <a:schemeClr val="accent2"/>
              </a:buClr>
              <a:buFont typeface="Arial" pitchFamily="34" charset="0"/>
              <a:buChar char="•"/>
            </a:pPr>
            <a:r>
              <a:rPr lang="de-DE" sz="2400" b="1" dirty="0" smtClean="0"/>
              <a:t>Datenherausgeber </a:t>
            </a:r>
            <a:r>
              <a:rPr lang="de-DE" sz="2400" dirty="0" smtClean="0"/>
              <a:t>erhöhen die </a:t>
            </a:r>
            <a:r>
              <a:rPr lang="de-DE" sz="2400" dirty="0" err="1" smtClean="0"/>
              <a:t>Auffindbarkeit</a:t>
            </a:r>
            <a:r>
              <a:rPr lang="de-DE" sz="2400" dirty="0" smtClean="0"/>
              <a:t> und so die Weiterverwendung ihrer Daten.</a:t>
            </a:r>
            <a:endParaRPr lang="de-DE" sz="2400" b="1" dirty="0" smtClean="0"/>
          </a:p>
          <a:p>
            <a:pPr lvl="1">
              <a:buClr>
                <a:schemeClr val="accent2"/>
              </a:buClr>
              <a:buFont typeface="Arial" pitchFamily="34" charset="0"/>
              <a:buChar char="•"/>
            </a:pPr>
            <a:r>
              <a:rPr lang="de-DE" sz="2400" b="1" dirty="0" smtClean="0"/>
              <a:t>Datenverwender </a:t>
            </a:r>
            <a:r>
              <a:rPr lang="de-DE" sz="2400" dirty="0" smtClean="0"/>
              <a:t>können gleichmäßig über Plattformen hinweg suchen, ohne mit Schwierigkeiten konfrontiert zu sein, die durch die Verwendung von separaten Modellen oder durch Sprachunterschieden entstehen. </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15</a:t>
            </a:fld>
            <a:endParaRPr lang="en-GB"/>
          </a:p>
        </p:txBody>
      </p:sp>
      <p:sp>
        <p:nvSpPr>
          <p:cNvPr id="5" name="Rectangle 4"/>
          <p:cNvSpPr/>
          <p:nvPr/>
        </p:nvSpPr>
        <p:spPr bwMode="auto">
          <a:xfrm>
            <a:off x="611560" y="4869160"/>
            <a:ext cx="7920880" cy="936104"/>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buClr>
                <a:schemeClr val="accent2"/>
              </a:buClr>
            </a:pPr>
            <a:r>
              <a:rPr lang="de-DE" sz="2000" dirty="0" smtClean="0">
                <a:latin typeface="+mj-lt"/>
              </a:rPr>
              <a:t>Die Qualität und die Verfügbarkeit der Beschreibung von Metadaten hat einen direkten Einfluss darauf, wie leicht Datensätze gefunden werden können!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Die DCAT-AP ermöglicht den Austausch von Metadaten-Beschreibungen zwischen Datenportalen</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16</a:t>
            </a:fld>
            <a:endParaRPr lang="en-GB"/>
          </a:p>
        </p:txBody>
      </p:sp>
      <p:pic>
        <p:nvPicPr>
          <p:cNvPr id="5" name="Picture 4"/>
          <p:cNvPicPr>
            <a:picLocks noChangeAspect="1" noChangeArrowheads="1"/>
          </p:cNvPicPr>
          <p:nvPr/>
        </p:nvPicPr>
        <p:blipFill>
          <a:blip r:embed="rId3" cstate="print"/>
          <a:srcRect/>
          <a:stretch>
            <a:fillRect/>
          </a:stretch>
        </p:blipFill>
        <p:spPr bwMode="auto">
          <a:xfrm>
            <a:off x="539552" y="2060848"/>
            <a:ext cx="8064897" cy="4345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Was macht die Spezifikation aus?</a:t>
            </a:r>
            <a:br>
              <a:rPr lang="de-DE" sz="7200" i="0" dirty="0" smtClean="0">
                <a:solidFill>
                  <a:schemeClr val="accent1"/>
                </a:solidFill>
                <a:latin typeface="Bradley Hand ITC" pitchFamily="66" charset="0"/>
              </a:rPr>
            </a:br>
            <a:endParaRPr lang="de-DE"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dirty="0" smtClean="0"/>
              <a:t>Die DCAT Anwendungsprofil Datenmodel</a:t>
            </a:r>
            <a:endParaRPr lang="de-DE" dirty="0"/>
          </a:p>
        </p:txBody>
      </p:sp>
      <p:sp>
        <p:nvSpPr>
          <p:cNvPr id="11" name="Content Placeholder 10"/>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18</a:t>
            </a:fld>
            <a:endParaRPr lang="en-GB"/>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39552" y="1209452"/>
            <a:ext cx="8064896" cy="5112568"/>
          </a:xfrm>
          <a:prstGeom prst="rect">
            <a:avLst/>
          </a:prstGeom>
          <a:solidFill>
            <a:schemeClr val="bg1"/>
          </a:solidFill>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Verwendung des DCAT Anwendungsprofils</a:t>
            </a:r>
            <a:endParaRPr lang="de-DE" dirty="0"/>
          </a:p>
        </p:txBody>
      </p:sp>
      <p:sp>
        <p:nvSpPr>
          <p:cNvPr id="3" name="Content Placeholder 2"/>
          <p:cNvSpPr>
            <a:spLocks noGrp="1"/>
          </p:cNvSpPr>
          <p:nvPr>
            <p:ph sz="quarter" idx="15"/>
          </p:nvPr>
        </p:nvSpPr>
        <p:spPr>
          <a:xfrm>
            <a:off x="611560" y="1628800"/>
            <a:ext cx="8077200" cy="4419600"/>
          </a:xfrm>
        </p:spPr>
        <p:txBody>
          <a:bodyPr>
            <a:normAutofit fontScale="92500" lnSpcReduction="20000"/>
          </a:bodyPr>
          <a:lstStyle/>
          <a:p>
            <a:r>
              <a:rPr lang="de-DE" sz="1800" b="1" dirty="0" smtClean="0"/>
              <a:t>Obligatorische Klasse</a:t>
            </a:r>
            <a:r>
              <a:rPr lang="de-DE" sz="1800" dirty="0" smtClean="0"/>
              <a:t>: Ein Empfänger von Daten  MUSS in der Lage sein, Informationen über Instanzen der Klasse zu verarbeiten; ein Absender von Daten MUSS Informationen über Instanzen der Klasse liefern. </a:t>
            </a:r>
          </a:p>
          <a:p>
            <a:r>
              <a:rPr lang="de-DE" sz="1800" b="1" dirty="0" smtClean="0"/>
              <a:t>Empfohlene Klasse</a:t>
            </a:r>
            <a:r>
              <a:rPr lang="de-DE" sz="1800" dirty="0" smtClean="0"/>
              <a:t>: Ein Empfänger von Daten MUSS in der Lage sein, Informationen über Instanzen der Klasse zu verarbeiten; ein Absender von Daten MUSS Informationen über Instanzen der Klasse liefern, wenn diese verfügbar sind.</a:t>
            </a:r>
          </a:p>
          <a:p>
            <a:r>
              <a:rPr lang="de-DE" sz="1800" b="1" dirty="0" smtClean="0"/>
              <a:t>Fakultative Klasse</a:t>
            </a:r>
            <a:r>
              <a:rPr lang="de-DE" sz="1800" dirty="0" smtClean="0"/>
              <a:t>: Ein Empfänger von Daten MUSS in der Lage sein, Informationen über Instanzen der Klasse zu verarbeiten; ein Absender von Daten KANN die Informationen liefern, ist aber nicht verpflichtet, dies zu tun.</a:t>
            </a:r>
          </a:p>
          <a:p>
            <a:r>
              <a:rPr lang="de-DE" sz="1800" b="1" dirty="0" smtClean="0"/>
              <a:t>Obligatorische Eigenschaft</a:t>
            </a:r>
            <a:r>
              <a:rPr lang="de-DE" sz="1800" dirty="0" smtClean="0"/>
              <a:t>: Ein Empfänger von Daten MUSS in der Lage sein, Informationen für diese Eigenschaft zu verarbeiten; ein Absender von Daten MUSS Informationen für diese Eigenschaft liefern.</a:t>
            </a:r>
          </a:p>
          <a:p>
            <a:r>
              <a:rPr lang="de-DE" sz="1800" b="1" dirty="0" smtClean="0"/>
              <a:t>Empfohlene Eigenschaft</a:t>
            </a:r>
            <a:r>
              <a:rPr lang="de-DE" sz="1800" dirty="0" smtClean="0"/>
              <a:t>: Ein Empfänger von Daten MUSS in der Lage sein, Informationen für diese Eigenschaft zu verarbeiten; ein Absender von Daten SOLLTE Informationen für diese Eigenschaft liefern, wenn diese verfügbar sind.</a:t>
            </a:r>
          </a:p>
          <a:p>
            <a:r>
              <a:rPr lang="de-DE" sz="1800" b="1" dirty="0" smtClean="0"/>
              <a:t>Fakultative Eigenschaft</a:t>
            </a:r>
            <a:r>
              <a:rPr lang="de-DE" sz="1800" dirty="0" smtClean="0"/>
              <a:t>: Ein Empfänger von Daten MUSS in der Lage sein, Informationen für diese Eigenschaft zu verarbeiten; ein Absender von Daten KANN Informationen für diese Eigenschaft liefern, ist aber nicht verpflichtet, dies zu tun.</a:t>
            </a:r>
          </a:p>
          <a:p>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692696"/>
            <a:ext cx="5334000" cy="914400"/>
          </a:xfrm>
        </p:spPr>
        <p:txBody>
          <a:bodyPr>
            <a:noAutofit/>
          </a:bodyPr>
          <a:lstStyle/>
          <a:p>
            <a:pPr>
              <a:spcBef>
                <a:spcPts val="600"/>
              </a:spcBef>
              <a:spcAft>
                <a:spcPts val="600"/>
              </a:spcAft>
            </a:pPr>
            <a:r>
              <a:rPr lang="de-DE" sz="1600" dirty="0" smtClean="0"/>
              <a:t>Diese Präsentation wurde von PwC erstellt</a:t>
            </a:r>
            <a:br>
              <a:rPr lang="de-DE" sz="1600" dirty="0" smtClean="0"/>
            </a:br>
            <a:r>
              <a:rPr lang="de-DE" sz="1600" dirty="0" smtClean="0"/>
              <a:t/>
            </a:r>
            <a:br>
              <a:rPr lang="de-DE" sz="1600" dirty="0" smtClean="0"/>
            </a:br>
            <a:r>
              <a:rPr lang="de-DE" sz="1600" dirty="0" smtClean="0"/>
              <a:t>Autoren: </a:t>
            </a:r>
            <a:r>
              <a:rPr lang="en-GB" sz="1600" dirty="0" smtClean="0"/>
              <a:t/>
            </a:r>
            <a:br>
              <a:rPr lang="en-GB" sz="1600" dirty="0" smtClean="0"/>
            </a:br>
            <a:r>
              <a:rPr lang="en-GB" sz="1600" i="0" dirty="0" smtClean="0"/>
              <a:t>Michiel De </a:t>
            </a:r>
            <a:r>
              <a:rPr lang="en-GB" sz="1600" i="0" dirty="0" err="1" smtClean="0"/>
              <a:t>Keyzer</a:t>
            </a:r>
            <a:r>
              <a:rPr lang="en-GB" sz="1600" i="0" dirty="0" smtClean="0"/>
              <a:t>, </a:t>
            </a:r>
            <a:r>
              <a:rPr lang="en-GB" sz="1600" i="0" dirty="0" err="1" smtClean="0"/>
              <a:t>Nikolaos</a:t>
            </a:r>
            <a:r>
              <a:rPr lang="en-GB" sz="1600" i="0" dirty="0" smtClean="0"/>
              <a:t> </a:t>
            </a:r>
            <a:r>
              <a:rPr lang="en-GB" sz="1600" i="0" dirty="0" err="1" smtClean="0"/>
              <a:t>Loutas</a:t>
            </a:r>
            <a:r>
              <a:rPr lang="en-GB" sz="1600" i="0" dirty="0" smtClean="0"/>
              <a:t> and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err="1" smtClean="0"/>
              <a:t>Präsentation</a:t>
            </a:r>
            <a:r>
              <a:rPr lang="en-GB" dirty="0" smtClean="0"/>
              <a:t> </a:t>
            </a:r>
            <a:r>
              <a:rPr lang="en-GB" dirty="0" err="1" smtClean="0"/>
              <a:t>Metadaten</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2</a:t>
            </a:fld>
            <a:endParaRPr lang="en-GB"/>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de-DE" sz="1200" dirty="0" smtClean="0">
                <a:latin typeface="Georgia" pitchFamily="18" charset="0"/>
              </a:rPr>
              <a:t>Open Data Support wird von der Europäischen Kommission finanziert, gemäß SMART 2012/0107 ‘Lot 2: Provision </a:t>
            </a:r>
            <a:r>
              <a:rPr lang="de-DE" sz="1200" dirty="0" err="1" smtClean="0">
                <a:latin typeface="Georgia" pitchFamily="18" charset="0"/>
              </a:rPr>
              <a:t>of</a:t>
            </a:r>
            <a:r>
              <a:rPr lang="de-DE" sz="1200" dirty="0" smtClean="0">
                <a:latin typeface="Georgia" pitchFamily="18" charset="0"/>
              </a:rPr>
              <a:t> </a:t>
            </a:r>
            <a:r>
              <a:rPr lang="de-DE" sz="1200" dirty="0" err="1" smtClean="0">
                <a:latin typeface="Georgia" pitchFamily="18" charset="0"/>
              </a:rPr>
              <a:t>services</a:t>
            </a:r>
            <a:r>
              <a:rPr lang="de-DE" sz="1200" dirty="0" smtClean="0">
                <a:latin typeface="Georgia" pitchFamily="18" charset="0"/>
              </a:rPr>
              <a:t> </a:t>
            </a:r>
            <a:r>
              <a:rPr lang="de-DE" sz="1200" dirty="0" err="1" smtClean="0">
                <a:latin typeface="Georgia" pitchFamily="18" charset="0"/>
              </a:rPr>
              <a:t>for</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a:t>
            </a:r>
            <a:r>
              <a:rPr lang="de-DE" sz="1200" dirty="0" err="1" smtClean="0">
                <a:latin typeface="Georgia" pitchFamily="18" charset="0"/>
              </a:rPr>
              <a:t>Publication</a:t>
            </a:r>
            <a:r>
              <a:rPr lang="de-DE" sz="1200" dirty="0" smtClean="0">
                <a:latin typeface="Georgia" pitchFamily="18" charset="0"/>
              </a:rPr>
              <a:t>, Access </a:t>
            </a:r>
            <a:r>
              <a:rPr lang="de-DE" sz="1200" dirty="0" err="1" smtClean="0">
                <a:latin typeface="Georgia" pitchFamily="18" charset="0"/>
              </a:rPr>
              <a:t>and</a:t>
            </a:r>
            <a:r>
              <a:rPr lang="de-DE" sz="1200" dirty="0" smtClean="0">
                <a:latin typeface="Georgia" pitchFamily="18" charset="0"/>
              </a:rPr>
              <a:t> Reuse </a:t>
            </a:r>
            <a:r>
              <a:rPr lang="de-DE" sz="1200" dirty="0" err="1" smtClean="0">
                <a:latin typeface="Georgia" pitchFamily="18" charset="0"/>
              </a:rPr>
              <a:t>of</a:t>
            </a:r>
            <a:r>
              <a:rPr lang="de-DE" sz="1200" dirty="0" smtClean="0">
                <a:latin typeface="Georgia" pitchFamily="18" charset="0"/>
              </a:rPr>
              <a:t> Open Public Data </a:t>
            </a:r>
            <a:r>
              <a:rPr lang="de-DE" sz="1200" dirty="0" err="1" smtClean="0">
                <a:latin typeface="Georgia" pitchFamily="18" charset="0"/>
              </a:rPr>
              <a:t>across</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European Union, </a:t>
            </a:r>
            <a:r>
              <a:rPr lang="de-DE" sz="1200" dirty="0" err="1" smtClean="0">
                <a:latin typeface="Georgia" pitchFamily="18" charset="0"/>
              </a:rPr>
              <a:t>through</a:t>
            </a:r>
            <a:r>
              <a:rPr lang="de-DE" sz="1200" dirty="0" smtClean="0">
                <a:latin typeface="Georgia" pitchFamily="18" charset="0"/>
              </a:rPr>
              <a:t> </a:t>
            </a:r>
            <a:r>
              <a:rPr lang="de-DE" sz="1200" dirty="0" err="1" smtClean="0">
                <a:latin typeface="Georgia" pitchFamily="18" charset="0"/>
              </a:rPr>
              <a:t>existing</a:t>
            </a:r>
            <a:r>
              <a:rPr lang="de-DE" sz="1200" dirty="0" smtClean="0">
                <a:latin typeface="Georgia" pitchFamily="18" charset="0"/>
              </a:rPr>
              <a:t> open </a:t>
            </a:r>
            <a:r>
              <a:rPr lang="de-DE" sz="1200" dirty="0" err="1" smtClean="0">
                <a:latin typeface="Georgia" pitchFamily="18" charset="0"/>
              </a:rPr>
              <a:t>data</a:t>
            </a:r>
            <a:r>
              <a:rPr lang="de-DE" sz="1200" dirty="0" smtClean="0">
                <a:latin typeface="Georgia" pitchFamily="18" charset="0"/>
              </a:rPr>
              <a:t> </a:t>
            </a:r>
            <a:r>
              <a:rPr lang="de-DE" sz="1200" dirty="0" err="1" smtClean="0">
                <a:latin typeface="Georgia" pitchFamily="18" charset="0"/>
              </a:rPr>
              <a:t>portals</a:t>
            </a:r>
            <a:r>
              <a:rPr lang="de-DE" sz="1200" dirty="0" smtClean="0">
                <a:latin typeface="Georgia" pitchFamily="18" charset="0"/>
              </a:rPr>
              <a:t>’(Vertrag </a:t>
            </a:r>
            <a:r>
              <a:rPr lang="de-DE" sz="1200" dirty="0" err="1" smtClean="0">
                <a:latin typeface="Georgia" pitchFamily="18" charset="0"/>
              </a:rPr>
              <a:t>No</a:t>
            </a:r>
            <a:r>
              <a:rPr lang="de-DE" sz="1200" dirty="0" smtClean="0">
                <a:latin typeface="Georgia" pitchFamily="18" charset="0"/>
              </a:rPr>
              <a:t>. 30-CE-0530965/00-17).</a:t>
            </a:r>
          </a:p>
          <a:p>
            <a:endParaRPr lang="de-DE"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Kontrollierte Vokabulare</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20</a:t>
            </a:fld>
            <a:endParaRPr lang="en-GB"/>
          </a:p>
        </p:txBody>
      </p:sp>
      <p:graphicFrame>
        <p:nvGraphicFramePr>
          <p:cNvPr id="6" name="Table 5"/>
          <p:cNvGraphicFramePr>
            <a:graphicFrameLocks noGrp="1"/>
          </p:cNvGraphicFramePr>
          <p:nvPr/>
        </p:nvGraphicFramePr>
        <p:xfrm>
          <a:off x="539552" y="1196752"/>
          <a:ext cx="8136903" cy="5204274"/>
        </p:xfrm>
        <a:graphic>
          <a:graphicData uri="http://schemas.openxmlformats.org/drawingml/2006/table">
            <a:tbl>
              <a:tblPr firstRow="1" bandRow="1">
                <a:tableStyleId>{0E3FDE45-AF77-4B5C-9715-49D594BDF05E}</a:tableStyleId>
              </a:tblPr>
              <a:tblGrid>
                <a:gridCol w="1944216"/>
                <a:gridCol w="2016224"/>
                <a:gridCol w="4176463"/>
              </a:tblGrid>
              <a:tr h="469202">
                <a:tc>
                  <a:txBody>
                    <a:bodyPr/>
                    <a:lstStyle/>
                    <a:p>
                      <a:pPr>
                        <a:lnSpc>
                          <a:spcPct val="115000"/>
                        </a:lnSpc>
                        <a:spcAft>
                          <a:spcPts val="0"/>
                        </a:spcAft>
                      </a:pPr>
                      <a:r>
                        <a:rPr lang="de-DE" sz="1400" noProof="0" dirty="0" smtClean="0"/>
                        <a:t>URI Eigenschaft</a:t>
                      </a:r>
                      <a:endParaRPr lang="de-DE" sz="1400" b="1" noProof="0" dirty="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Verwendet für Klasse</a:t>
                      </a:r>
                      <a:endParaRPr lang="de-DE" sz="1400" b="1"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vorgeschlagene Vokabular</a:t>
                      </a:r>
                      <a:endParaRPr lang="de-DE" sz="1400" b="1"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dcat:mediaType</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Verteilung</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MDR File types Name Authority List</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dcat:theme</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Datensatz</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EuroVoc domains</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dcat:themeTaxonomy</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Katalog</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EuroVoc </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dct:accrualPeriodicity</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Datensatz</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Dublin Core Collection Description Frequency Vocabulary</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dct:format</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Verteilung</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MDR File Type Named Authority List</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dct:language</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Katalog, Datensatz</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MDR Languages Named Authority List</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dct:publisher</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Katalog, Datensatz</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MDR Corporate bodies Named Authority List</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dirty="0" err="1" smtClean="0"/>
                        <a:t>dct:spatial</a:t>
                      </a:r>
                      <a:endParaRPr lang="de-DE" sz="1400" noProof="0" dirty="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Katalog, Datensatz</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MDR Countries Named Authority List, MDR Places Named Authority List</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adms:status</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dirty="0" smtClean="0"/>
                        <a:t>Katalog, Eintragung</a:t>
                      </a:r>
                      <a:endParaRPr lang="de-DE" sz="1400" noProof="0" dirty="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solidFill>
                            <a:schemeClr val="bg1"/>
                          </a:solidFill>
                        </a:rPr>
                        <a:t>ADMS change type vocabulary</a:t>
                      </a:r>
                      <a:endParaRPr lang="de-DE" sz="1400" noProof="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de-DE" sz="1400" noProof="0" smtClean="0"/>
                        <a:t>dct:type</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smtClean="0"/>
                        <a:t>Lizenz Dokument</a:t>
                      </a:r>
                      <a:endParaRPr lang="de-DE" sz="1400" noProof="0">
                        <a:latin typeface="Verdana"/>
                        <a:ea typeface="Times New Roman"/>
                        <a:cs typeface="Times New Roman"/>
                      </a:endParaRPr>
                    </a:p>
                  </a:txBody>
                  <a:tcPr marL="60181" marR="60181" marT="0" marB="0" anchor="ctr"/>
                </a:tc>
                <a:tc>
                  <a:txBody>
                    <a:bodyPr/>
                    <a:lstStyle/>
                    <a:p>
                      <a:pPr>
                        <a:lnSpc>
                          <a:spcPct val="115000"/>
                        </a:lnSpc>
                        <a:spcAft>
                          <a:spcPts val="0"/>
                        </a:spcAft>
                      </a:pPr>
                      <a:r>
                        <a:rPr lang="de-DE" sz="1400" noProof="0" dirty="0" smtClean="0">
                          <a:solidFill>
                            <a:schemeClr val="bg1"/>
                          </a:solidFill>
                        </a:rPr>
                        <a:t>ADMS </a:t>
                      </a:r>
                      <a:r>
                        <a:rPr lang="de-DE" sz="1400" noProof="0" dirty="0" err="1" smtClean="0">
                          <a:solidFill>
                            <a:schemeClr val="bg1"/>
                          </a:solidFill>
                        </a:rPr>
                        <a:t>license</a:t>
                      </a:r>
                      <a:r>
                        <a:rPr lang="de-DE" sz="1400" noProof="0" dirty="0" smtClean="0">
                          <a:solidFill>
                            <a:schemeClr val="bg1"/>
                          </a:solidFill>
                        </a:rPr>
                        <a:t> type </a:t>
                      </a:r>
                      <a:r>
                        <a:rPr lang="de-DE" sz="1400" noProof="0" dirty="0" err="1" smtClean="0">
                          <a:solidFill>
                            <a:schemeClr val="bg1"/>
                          </a:solidFill>
                        </a:rPr>
                        <a:t>vocabulary</a:t>
                      </a:r>
                      <a:endParaRPr lang="de-DE" sz="1400" noProof="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Mapping Beispiel</a:t>
            </a:r>
            <a:r>
              <a:rPr lang="en-GB" dirty="0" smtClean="0"/>
              <a:t>– data.gov.uk</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21</a:t>
            </a:fld>
            <a:endParaRPr lang="en-GB"/>
          </a:p>
        </p:txBody>
      </p:sp>
      <p:pic>
        <p:nvPicPr>
          <p:cNvPr id="1026" name="Picture 2"/>
          <p:cNvPicPr>
            <a:picLocks noChangeAspect="1" noChangeArrowheads="1"/>
          </p:cNvPicPr>
          <p:nvPr/>
        </p:nvPicPr>
        <p:blipFill>
          <a:blip r:embed="rId3" cstate="print"/>
          <a:srcRect/>
          <a:stretch>
            <a:fillRect/>
          </a:stretch>
        </p:blipFill>
        <p:spPr bwMode="auto">
          <a:xfrm>
            <a:off x="467544" y="1139623"/>
            <a:ext cx="8192591" cy="5718377"/>
          </a:xfrm>
          <a:prstGeom prst="rect">
            <a:avLst/>
          </a:prstGeom>
          <a:noFill/>
          <a:ln w="9525">
            <a:noFill/>
            <a:miter lim="800000"/>
            <a:headEnd/>
            <a:tailEnd/>
          </a:ln>
        </p:spPr>
      </p:pic>
      <p:sp>
        <p:nvSpPr>
          <p:cNvPr id="6" name="TextBox 5"/>
          <p:cNvSpPr txBox="1"/>
          <p:nvPr/>
        </p:nvSpPr>
        <p:spPr>
          <a:xfrm>
            <a:off x="4283968" y="1052736"/>
            <a:ext cx="1512168"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dct:title</a:t>
            </a:r>
            <a:r>
              <a:rPr lang="en-GB" sz="1400" b="1" dirty="0" smtClean="0">
                <a:solidFill>
                  <a:srgbClr val="C00000"/>
                </a:solidFill>
                <a:latin typeface="Bradley Hand ITC" pitchFamily="66" charset="0"/>
                <a:sym typeface="Wingdings" pitchFamily="2" charset="2"/>
              </a:rPr>
              <a:t> (</a:t>
            </a:r>
            <a:r>
              <a:rPr lang="en-GB" sz="1400" b="1" dirty="0" err="1" smtClean="0">
                <a:solidFill>
                  <a:srgbClr val="C00000"/>
                </a:solidFill>
                <a:latin typeface="Bradley Hand ITC" pitchFamily="66" charset="0"/>
                <a:sym typeface="Wingdings" pitchFamily="2" charset="2"/>
              </a:rPr>
              <a:t>Datensatz</a:t>
            </a:r>
            <a:r>
              <a:rPr lang="en-GB" sz="1400" b="1" dirty="0" smtClean="0">
                <a:solidFill>
                  <a:srgbClr val="C00000"/>
                </a:solidFill>
                <a:latin typeface="Bradley Hand ITC" pitchFamily="66" charset="0"/>
                <a:sym typeface="Wingdings" pitchFamily="2" charset="2"/>
              </a:rPr>
              <a:t>) </a:t>
            </a:r>
            <a:endParaRPr lang="en-GB" sz="1400" b="1" dirty="0" smtClean="0">
              <a:solidFill>
                <a:srgbClr val="C00000"/>
              </a:solidFill>
              <a:latin typeface="Bradley Hand ITC" pitchFamily="66" charset="0"/>
            </a:endParaRPr>
          </a:p>
        </p:txBody>
      </p:sp>
      <p:sp>
        <p:nvSpPr>
          <p:cNvPr id="7" name="Freeform 6"/>
          <p:cNvSpPr/>
          <p:nvPr/>
        </p:nvSpPr>
        <p:spPr>
          <a:xfrm>
            <a:off x="3568700" y="1107017"/>
            <a:ext cx="698500" cy="188383"/>
          </a:xfrm>
          <a:custGeom>
            <a:avLst/>
            <a:gdLst>
              <a:gd name="connsiteX0" fmla="*/ 0 w 698500"/>
              <a:gd name="connsiteY0" fmla="*/ 188383 h 188383"/>
              <a:gd name="connsiteX1" fmla="*/ 393700 w 698500"/>
              <a:gd name="connsiteY1" fmla="*/ 23283 h 188383"/>
              <a:gd name="connsiteX2" fmla="*/ 698500 w 698500"/>
              <a:gd name="connsiteY2" fmla="*/ 48683 h 188383"/>
            </a:gdLst>
            <a:ahLst/>
            <a:cxnLst>
              <a:cxn ang="0">
                <a:pos x="connsiteX0" y="connsiteY0"/>
              </a:cxn>
              <a:cxn ang="0">
                <a:pos x="connsiteX1" y="connsiteY1"/>
              </a:cxn>
              <a:cxn ang="0">
                <a:pos x="connsiteX2" y="connsiteY2"/>
              </a:cxn>
            </a:cxnLst>
            <a:rect l="l" t="t" r="r" b="b"/>
            <a:pathLst>
              <a:path w="698500" h="188383">
                <a:moveTo>
                  <a:pt x="0" y="188383"/>
                </a:moveTo>
                <a:cubicBezTo>
                  <a:pt x="138641" y="117474"/>
                  <a:pt x="277283" y="46566"/>
                  <a:pt x="393700" y="23283"/>
                </a:cubicBezTo>
                <a:cubicBezTo>
                  <a:pt x="510117" y="0"/>
                  <a:pt x="630767" y="38100"/>
                  <a:pt x="698500" y="486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4211960" y="2132856"/>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dct:description</a:t>
            </a:r>
            <a:endParaRPr lang="en-GB" sz="1400" b="1" dirty="0" smtClean="0">
              <a:solidFill>
                <a:srgbClr val="C00000"/>
              </a:solidFill>
              <a:latin typeface="Bradley Hand ITC" pitchFamily="66" charset="0"/>
            </a:endParaRPr>
          </a:p>
        </p:txBody>
      </p:sp>
      <p:sp>
        <p:nvSpPr>
          <p:cNvPr id="10" name="Freeform 9"/>
          <p:cNvSpPr/>
          <p:nvPr/>
        </p:nvSpPr>
        <p:spPr>
          <a:xfrm>
            <a:off x="3822700" y="1968500"/>
            <a:ext cx="393700" cy="300567"/>
          </a:xfrm>
          <a:custGeom>
            <a:avLst/>
            <a:gdLst>
              <a:gd name="connsiteX0" fmla="*/ 0 w 393700"/>
              <a:gd name="connsiteY0" fmla="*/ 0 h 300567"/>
              <a:gd name="connsiteX1" fmla="*/ 76200 w 393700"/>
              <a:gd name="connsiteY1" fmla="*/ 254000 h 300567"/>
              <a:gd name="connsiteX2" fmla="*/ 393700 w 393700"/>
              <a:gd name="connsiteY2" fmla="*/ 279400 h 300567"/>
            </a:gdLst>
            <a:ahLst/>
            <a:cxnLst>
              <a:cxn ang="0">
                <a:pos x="connsiteX0" y="connsiteY0"/>
              </a:cxn>
              <a:cxn ang="0">
                <a:pos x="connsiteX1" y="connsiteY1"/>
              </a:cxn>
              <a:cxn ang="0">
                <a:pos x="connsiteX2" y="connsiteY2"/>
              </a:cxn>
            </a:cxnLst>
            <a:rect l="l" t="t" r="r" b="b"/>
            <a:pathLst>
              <a:path w="393700" h="300567">
                <a:moveTo>
                  <a:pt x="0" y="0"/>
                </a:moveTo>
                <a:cubicBezTo>
                  <a:pt x="5291" y="103716"/>
                  <a:pt x="10583" y="207433"/>
                  <a:pt x="76200" y="254000"/>
                </a:cubicBezTo>
                <a:cubicBezTo>
                  <a:pt x="141817" y="300567"/>
                  <a:pt x="267758" y="289983"/>
                  <a:pt x="393700" y="279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6804248" y="1052736"/>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dct:publisher</a:t>
            </a:r>
            <a:endParaRPr lang="en-GB" sz="1400" b="1" dirty="0" smtClean="0">
              <a:solidFill>
                <a:srgbClr val="C00000"/>
              </a:solidFill>
              <a:latin typeface="Bradley Hand ITC" pitchFamily="66" charset="0"/>
            </a:endParaRPr>
          </a:p>
        </p:txBody>
      </p:sp>
      <p:sp>
        <p:nvSpPr>
          <p:cNvPr id="12" name="Freeform 11"/>
          <p:cNvSpPr/>
          <p:nvPr/>
        </p:nvSpPr>
        <p:spPr>
          <a:xfrm>
            <a:off x="7366000" y="1295400"/>
            <a:ext cx="457200" cy="355600"/>
          </a:xfrm>
          <a:custGeom>
            <a:avLst/>
            <a:gdLst>
              <a:gd name="connsiteX0" fmla="*/ 0 w 457200"/>
              <a:gd name="connsiteY0" fmla="*/ 355600 h 355600"/>
              <a:gd name="connsiteX1" fmla="*/ 393700 w 457200"/>
              <a:gd name="connsiteY1" fmla="*/ 203200 h 355600"/>
              <a:gd name="connsiteX2" fmla="*/ 381000 w 457200"/>
              <a:gd name="connsiteY2" fmla="*/ 0 h 355600"/>
            </a:gdLst>
            <a:ahLst/>
            <a:cxnLst>
              <a:cxn ang="0">
                <a:pos x="connsiteX0" y="connsiteY0"/>
              </a:cxn>
              <a:cxn ang="0">
                <a:pos x="connsiteX1" y="connsiteY1"/>
              </a:cxn>
              <a:cxn ang="0">
                <a:pos x="connsiteX2" y="connsiteY2"/>
              </a:cxn>
            </a:cxnLst>
            <a:rect l="l" t="t" r="r" b="b"/>
            <a:pathLst>
              <a:path w="457200" h="355600">
                <a:moveTo>
                  <a:pt x="0" y="355600"/>
                </a:moveTo>
                <a:cubicBezTo>
                  <a:pt x="165100" y="309033"/>
                  <a:pt x="330200" y="262467"/>
                  <a:pt x="393700" y="203200"/>
                </a:cubicBezTo>
                <a:cubicBezTo>
                  <a:pt x="457200" y="143933"/>
                  <a:pt x="419100" y="71966"/>
                  <a:pt x="3810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2123728" y="4149080"/>
            <a:ext cx="194421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dct:title</a:t>
            </a:r>
            <a:r>
              <a:rPr lang="en-GB" sz="1400" b="1" dirty="0" smtClean="0">
                <a:solidFill>
                  <a:srgbClr val="C00000"/>
                </a:solidFill>
                <a:latin typeface="Bradley Hand ITC" pitchFamily="66" charset="0"/>
                <a:sym typeface="Wingdings" pitchFamily="2" charset="2"/>
              </a:rPr>
              <a:t> (Distribution) </a:t>
            </a:r>
            <a:endParaRPr lang="en-GB" sz="1400" b="1" dirty="0" smtClean="0">
              <a:solidFill>
                <a:srgbClr val="C00000"/>
              </a:solidFill>
              <a:latin typeface="Bradley Hand ITC" pitchFamily="66" charset="0"/>
            </a:endParaRPr>
          </a:p>
        </p:txBody>
      </p:sp>
      <p:sp>
        <p:nvSpPr>
          <p:cNvPr id="14" name="TextBox 13"/>
          <p:cNvSpPr txBox="1"/>
          <p:nvPr/>
        </p:nvSpPr>
        <p:spPr>
          <a:xfrm>
            <a:off x="4860032" y="3356992"/>
            <a:ext cx="1224136" cy="216024"/>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Dcat:accessURL</a:t>
            </a:r>
            <a:r>
              <a:rPr lang="en-GB" sz="1400" b="1" dirty="0" smtClean="0">
                <a:solidFill>
                  <a:srgbClr val="C00000"/>
                </a:solidFill>
                <a:latin typeface="Bradley Hand ITC" pitchFamily="66" charset="0"/>
                <a:sym typeface="Wingdings" pitchFamily="2" charset="2"/>
              </a:rPr>
              <a:t> </a:t>
            </a:r>
            <a:endParaRPr lang="en-GB" sz="1400" b="1" dirty="0" smtClean="0">
              <a:solidFill>
                <a:srgbClr val="C00000"/>
              </a:solidFill>
              <a:latin typeface="Bradley Hand ITC" pitchFamily="66" charset="0"/>
            </a:endParaRPr>
          </a:p>
        </p:txBody>
      </p:sp>
      <p:sp>
        <p:nvSpPr>
          <p:cNvPr id="15" name="Freeform 14"/>
          <p:cNvSpPr/>
          <p:nvPr/>
        </p:nvSpPr>
        <p:spPr>
          <a:xfrm>
            <a:off x="5283200" y="3581400"/>
            <a:ext cx="184150" cy="304800"/>
          </a:xfrm>
          <a:custGeom>
            <a:avLst/>
            <a:gdLst>
              <a:gd name="connsiteX0" fmla="*/ 0 w 184150"/>
              <a:gd name="connsiteY0" fmla="*/ 304800 h 304800"/>
              <a:gd name="connsiteX1" fmla="*/ 165100 w 184150"/>
              <a:gd name="connsiteY1" fmla="*/ 50800 h 304800"/>
              <a:gd name="connsiteX2" fmla="*/ 114300 w 184150"/>
              <a:gd name="connsiteY2" fmla="*/ 0 h 304800"/>
            </a:gdLst>
            <a:ahLst/>
            <a:cxnLst>
              <a:cxn ang="0">
                <a:pos x="connsiteX0" y="connsiteY0"/>
              </a:cxn>
              <a:cxn ang="0">
                <a:pos x="connsiteX1" y="connsiteY1"/>
              </a:cxn>
              <a:cxn ang="0">
                <a:pos x="connsiteX2" y="connsiteY2"/>
              </a:cxn>
            </a:cxnLst>
            <a:rect l="l" t="t" r="r" b="b"/>
            <a:pathLst>
              <a:path w="184150" h="304800">
                <a:moveTo>
                  <a:pt x="0" y="304800"/>
                </a:moveTo>
                <a:cubicBezTo>
                  <a:pt x="73025" y="203200"/>
                  <a:pt x="146050" y="101600"/>
                  <a:pt x="165100" y="50800"/>
                </a:cubicBezTo>
                <a:cubicBezTo>
                  <a:pt x="184150" y="0"/>
                  <a:pt x="167217" y="0"/>
                  <a:pt x="114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1712888" y="2492896"/>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dct:language</a:t>
            </a:r>
            <a:endParaRPr lang="en-GB" sz="1400" b="1" dirty="0" smtClean="0">
              <a:solidFill>
                <a:srgbClr val="C00000"/>
              </a:solidFill>
              <a:latin typeface="Bradley Hand ITC" pitchFamily="66" charset="0"/>
            </a:endParaRPr>
          </a:p>
        </p:txBody>
      </p:sp>
      <p:sp>
        <p:nvSpPr>
          <p:cNvPr id="17" name="TextBox 16"/>
          <p:cNvSpPr txBox="1"/>
          <p:nvPr/>
        </p:nvSpPr>
        <p:spPr>
          <a:xfrm>
            <a:off x="7524328" y="4005064"/>
            <a:ext cx="1296144" cy="216024"/>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dcat:keyword</a:t>
            </a:r>
            <a:endParaRPr lang="en-GB" sz="1400" b="1" dirty="0" smtClean="0">
              <a:solidFill>
                <a:srgbClr val="C00000"/>
              </a:solidFill>
              <a:latin typeface="Bradley Hand ITC" pitchFamily="66" charset="0"/>
            </a:endParaRPr>
          </a:p>
        </p:txBody>
      </p:sp>
      <p:sp>
        <p:nvSpPr>
          <p:cNvPr id="18" name="Freeform 17"/>
          <p:cNvSpPr/>
          <p:nvPr/>
        </p:nvSpPr>
        <p:spPr>
          <a:xfrm>
            <a:off x="8204200" y="3340100"/>
            <a:ext cx="283633" cy="635000"/>
          </a:xfrm>
          <a:custGeom>
            <a:avLst/>
            <a:gdLst>
              <a:gd name="connsiteX0" fmla="*/ 0 w 283633"/>
              <a:gd name="connsiteY0" fmla="*/ 0 h 635000"/>
              <a:gd name="connsiteX1" fmla="*/ 279400 w 283633"/>
              <a:gd name="connsiteY1" fmla="*/ 393700 h 635000"/>
              <a:gd name="connsiteX2" fmla="*/ 25400 w 283633"/>
              <a:gd name="connsiteY2" fmla="*/ 635000 h 635000"/>
            </a:gdLst>
            <a:ahLst/>
            <a:cxnLst>
              <a:cxn ang="0">
                <a:pos x="connsiteX0" y="connsiteY0"/>
              </a:cxn>
              <a:cxn ang="0">
                <a:pos x="connsiteX1" y="connsiteY1"/>
              </a:cxn>
              <a:cxn ang="0">
                <a:pos x="connsiteX2" y="connsiteY2"/>
              </a:cxn>
            </a:cxnLst>
            <a:rect l="l" t="t" r="r" b="b"/>
            <a:pathLst>
              <a:path w="283633" h="635000">
                <a:moveTo>
                  <a:pt x="0" y="0"/>
                </a:moveTo>
                <a:cubicBezTo>
                  <a:pt x="137583" y="143933"/>
                  <a:pt x="275167" y="287867"/>
                  <a:pt x="279400" y="393700"/>
                </a:cubicBezTo>
                <a:cubicBezTo>
                  <a:pt x="283633" y="499533"/>
                  <a:pt x="67733" y="590550"/>
                  <a:pt x="25400" y="635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1331640" y="3068960"/>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dct:license</a:t>
            </a:r>
            <a:endParaRPr lang="en-GB" sz="1400" b="1" dirty="0" smtClean="0">
              <a:solidFill>
                <a:srgbClr val="C00000"/>
              </a:solidFill>
              <a:latin typeface="Bradley Hand ITC" pitchFamily="66" charset="0"/>
            </a:endParaRPr>
          </a:p>
        </p:txBody>
      </p:sp>
      <p:sp>
        <p:nvSpPr>
          <p:cNvPr id="21" name="TextBox 20"/>
          <p:cNvSpPr txBox="1"/>
          <p:nvPr/>
        </p:nvSpPr>
        <p:spPr>
          <a:xfrm>
            <a:off x="3275856" y="4509120"/>
            <a:ext cx="2736304" cy="360040"/>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dcat:downloadURL</a:t>
            </a:r>
            <a:r>
              <a:rPr lang="en-GB" sz="1400" b="1" dirty="0" smtClean="0">
                <a:solidFill>
                  <a:srgbClr val="C00000"/>
                </a:solidFill>
                <a:latin typeface="Bradley Hand ITC" pitchFamily="66" charset="0"/>
                <a:sym typeface="Wingdings" pitchFamily="2" charset="2"/>
              </a:rPr>
              <a:t>, </a:t>
            </a:r>
            <a:r>
              <a:rPr lang="en-GB" sz="1400" b="1" dirty="0" err="1" smtClean="0">
                <a:solidFill>
                  <a:srgbClr val="C00000"/>
                </a:solidFill>
                <a:latin typeface="Bradley Hand ITC" pitchFamily="66" charset="0"/>
                <a:sym typeface="Wingdings" pitchFamily="2" charset="2"/>
              </a:rPr>
              <a:t>dct:issued</a:t>
            </a:r>
            <a:r>
              <a:rPr lang="en-GB" sz="1400" b="1" dirty="0" smtClean="0">
                <a:solidFill>
                  <a:srgbClr val="C00000"/>
                </a:solidFill>
                <a:latin typeface="Bradley Hand ITC" pitchFamily="66" charset="0"/>
                <a:sym typeface="Wingdings" pitchFamily="2" charset="2"/>
              </a:rPr>
              <a:t>, </a:t>
            </a:r>
            <a:r>
              <a:rPr lang="en-GB" sz="1400" b="1" dirty="0" err="1" smtClean="0">
                <a:solidFill>
                  <a:srgbClr val="C00000"/>
                </a:solidFill>
                <a:latin typeface="Bradley Hand ITC" pitchFamily="66" charset="0"/>
                <a:sym typeface="Wingdings" pitchFamily="2" charset="2"/>
              </a:rPr>
              <a:t>dct:format</a:t>
            </a:r>
            <a:r>
              <a:rPr lang="en-GB" sz="1400" b="1" dirty="0" smtClean="0">
                <a:solidFill>
                  <a:srgbClr val="C00000"/>
                </a:solidFill>
                <a:latin typeface="Bradley Hand ITC" pitchFamily="66" charset="0"/>
                <a:sym typeface="Wingdings" pitchFamily="2" charset="2"/>
              </a:rPr>
              <a:t>, </a:t>
            </a:r>
            <a:r>
              <a:rPr lang="en-GB" sz="1400" b="1" dirty="0" err="1" smtClean="0">
                <a:solidFill>
                  <a:srgbClr val="C00000"/>
                </a:solidFill>
                <a:latin typeface="Bradley Hand ITC" pitchFamily="66" charset="0"/>
                <a:sym typeface="Wingdings" pitchFamily="2" charset="2"/>
              </a:rPr>
              <a:t>dct</a:t>
            </a:r>
            <a:r>
              <a:rPr lang="en-GB" sz="1400" b="1" dirty="0" smtClean="0">
                <a:solidFill>
                  <a:srgbClr val="C00000"/>
                </a:solidFill>
                <a:latin typeface="Bradley Hand ITC" pitchFamily="66" charset="0"/>
                <a:sym typeface="Wingdings" pitchFamily="2" charset="2"/>
              </a:rPr>
              <a:t>: description</a:t>
            </a:r>
            <a:endParaRPr lang="en-GB" sz="1400" b="1" dirty="0" smtClean="0">
              <a:solidFill>
                <a:srgbClr val="C00000"/>
              </a:solidFill>
              <a:latin typeface="Bradley Hand ITC" pitchFamily="66" charset="0"/>
            </a:endParaRPr>
          </a:p>
        </p:txBody>
      </p:sp>
      <p:sp>
        <p:nvSpPr>
          <p:cNvPr id="23" name="Freeform 22"/>
          <p:cNvSpPr/>
          <p:nvPr/>
        </p:nvSpPr>
        <p:spPr>
          <a:xfrm>
            <a:off x="3924300" y="4292600"/>
            <a:ext cx="254000" cy="241300"/>
          </a:xfrm>
          <a:custGeom>
            <a:avLst/>
            <a:gdLst>
              <a:gd name="connsiteX0" fmla="*/ 254000 w 254000"/>
              <a:gd name="connsiteY0" fmla="*/ 0 h 241300"/>
              <a:gd name="connsiteX1" fmla="*/ 25400 w 254000"/>
              <a:gd name="connsiteY1" fmla="*/ 50800 h 241300"/>
              <a:gd name="connsiteX2" fmla="*/ 101600 w 254000"/>
              <a:gd name="connsiteY2" fmla="*/ 241300 h 241300"/>
            </a:gdLst>
            <a:ahLst/>
            <a:cxnLst>
              <a:cxn ang="0">
                <a:pos x="connsiteX0" y="connsiteY0"/>
              </a:cxn>
              <a:cxn ang="0">
                <a:pos x="connsiteX1" y="connsiteY1"/>
              </a:cxn>
              <a:cxn ang="0">
                <a:pos x="connsiteX2" y="connsiteY2"/>
              </a:cxn>
            </a:cxnLst>
            <a:rect l="l" t="t" r="r" b="b"/>
            <a:pathLst>
              <a:path w="254000" h="241300">
                <a:moveTo>
                  <a:pt x="254000" y="0"/>
                </a:moveTo>
                <a:cubicBezTo>
                  <a:pt x="152400" y="5291"/>
                  <a:pt x="50800" y="10583"/>
                  <a:pt x="25400" y="50800"/>
                </a:cubicBezTo>
                <a:cubicBezTo>
                  <a:pt x="0" y="91017"/>
                  <a:pt x="50800" y="166158"/>
                  <a:pt x="101600" y="2413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2835300" y="5301208"/>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dct:spatial</a:t>
            </a:r>
            <a:endParaRPr lang="en-GB" sz="1400" b="1" dirty="0" smtClean="0">
              <a:solidFill>
                <a:srgbClr val="C00000"/>
              </a:solidFill>
              <a:latin typeface="Bradley Hand ITC" pitchFamily="66" charset="0"/>
            </a:endParaRPr>
          </a:p>
        </p:txBody>
      </p:sp>
      <p:sp>
        <p:nvSpPr>
          <p:cNvPr id="27" name="TextBox 26"/>
          <p:cNvSpPr txBox="1"/>
          <p:nvPr/>
        </p:nvSpPr>
        <p:spPr>
          <a:xfrm>
            <a:off x="3419872" y="5733256"/>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dct:theme</a:t>
            </a:r>
            <a:endParaRPr lang="en-GB" sz="1400" b="1" dirty="0" smtClean="0">
              <a:solidFill>
                <a:srgbClr val="C00000"/>
              </a:solidFill>
              <a:latin typeface="Bradley Hand ITC" pitchFamily="66" charset="0"/>
            </a:endParaRPr>
          </a:p>
        </p:txBody>
      </p:sp>
      <p:sp>
        <p:nvSpPr>
          <p:cNvPr id="28" name="TextBox 27"/>
          <p:cNvSpPr txBox="1"/>
          <p:nvPr/>
        </p:nvSpPr>
        <p:spPr>
          <a:xfrm>
            <a:off x="8279904" y="4437112"/>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dct:issued</a:t>
            </a:r>
            <a:endParaRPr lang="en-GB" sz="1400" b="1" dirty="0" smtClean="0">
              <a:solidFill>
                <a:srgbClr val="C00000"/>
              </a:solidFill>
              <a:latin typeface="Bradley Hand ITC" pitchFamily="66" charset="0"/>
            </a:endParaRPr>
          </a:p>
        </p:txBody>
      </p:sp>
      <p:sp>
        <p:nvSpPr>
          <p:cNvPr id="29" name="TextBox 28"/>
          <p:cNvSpPr txBox="1"/>
          <p:nvPr/>
        </p:nvSpPr>
        <p:spPr>
          <a:xfrm>
            <a:off x="7956376" y="4919960"/>
            <a:ext cx="100811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dct:modified</a:t>
            </a:r>
            <a:endParaRPr lang="en-GB" sz="1400" b="1" dirty="0" smtClean="0">
              <a:solidFill>
                <a:srgbClr val="C00000"/>
              </a:solidFill>
              <a:latin typeface="Bradley Hand ITC" pitchFamily="66" charset="0"/>
            </a:endParaRPr>
          </a:p>
        </p:txBody>
      </p:sp>
      <p:sp>
        <p:nvSpPr>
          <p:cNvPr id="31" name="Freeform 30"/>
          <p:cNvSpPr/>
          <p:nvPr/>
        </p:nvSpPr>
        <p:spPr>
          <a:xfrm>
            <a:off x="8280400" y="4610100"/>
            <a:ext cx="378883" cy="112183"/>
          </a:xfrm>
          <a:custGeom>
            <a:avLst/>
            <a:gdLst>
              <a:gd name="connsiteX0" fmla="*/ 0 w 378883"/>
              <a:gd name="connsiteY0" fmla="*/ 63500 h 112183"/>
              <a:gd name="connsiteX1" fmla="*/ 317500 w 378883"/>
              <a:gd name="connsiteY1" fmla="*/ 101600 h 112183"/>
              <a:gd name="connsiteX2" fmla="*/ 368300 w 378883"/>
              <a:gd name="connsiteY2" fmla="*/ 0 h 112183"/>
            </a:gdLst>
            <a:ahLst/>
            <a:cxnLst>
              <a:cxn ang="0">
                <a:pos x="connsiteX0" y="connsiteY0"/>
              </a:cxn>
              <a:cxn ang="0">
                <a:pos x="connsiteX1" y="connsiteY1"/>
              </a:cxn>
              <a:cxn ang="0">
                <a:pos x="connsiteX2" y="connsiteY2"/>
              </a:cxn>
            </a:cxnLst>
            <a:rect l="l" t="t" r="r" b="b"/>
            <a:pathLst>
              <a:path w="378883" h="112183">
                <a:moveTo>
                  <a:pt x="0" y="63500"/>
                </a:moveTo>
                <a:cubicBezTo>
                  <a:pt x="128058" y="87841"/>
                  <a:pt x="256117" y="112183"/>
                  <a:pt x="317500" y="101600"/>
                </a:cubicBezTo>
                <a:cubicBezTo>
                  <a:pt x="378883" y="91017"/>
                  <a:pt x="373591" y="45508"/>
                  <a:pt x="368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8420100" y="4817533"/>
            <a:ext cx="345017" cy="84667"/>
          </a:xfrm>
          <a:custGeom>
            <a:avLst/>
            <a:gdLst>
              <a:gd name="connsiteX0" fmla="*/ 0 w 345017"/>
              <a:gd name="connsiteY0" fmla="*/ 33867 h 84667"/>
              <a:gd name="connsiteX1" fmla="*/ 292100 w 345017"/>
              <a:gd name="connsiteY1" fmla="*/ 8467 h 84667"/>
              <a:gd name="connsiteX2" fmla="*/ 317500 w 345017"/>
              <a:gd name="connsiteY2" fmla="*/ 84667 h 84667"/>
            </a:gdLst>
            <a:ahLst/>
            <a:cxnLst>
              <a:cxn ang="0">
                <a:pos x="connsiteX0" y="connsiteY0"/>
              </a:cxn>
              <a:cxn ang="0">
                <a:pos x="connsiteX1" y="connsiteY1"/>
              </a:cxn>
              <a:cxn ang="0">
                <a:pos x="connsiteX2" y="connsiteY2"/>
              </a:cxn>
            </a:cxnLst>
            <a:rect l="l" t="t" r="r" b="b"/>
            <a:pathLst>
              <a:path w="345017" h="84667">
                <a:moveTo>
                  <a:pt x="0" y="33867"/>
                </a:moveTo>
                <a:cubicBezTo>
                  <a:pt x="119591" y="16933"/>
                  <a:pt x="239183" y="0"/>
                  <a:pt x="292100" y="8467"/>
                </a:cubicBezTo>
                <a:cubicBezTo>
                  <a:pt x="345017" y="16934"/>
                  <a:pt x="331258" y="50800"/>
                  <a:pt x="317500" y="8466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7055768" y="2111648"/>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adms:contactPoint</a:t>
            </a:r>
            <a:endParaRPr lang="en-GB" sz="1400" b="1" dirty="0" smtClean="0">
              <a:solidFill>
                <a:srgbClr val="C00000"/>
              </a:solidFill>
              <a:latin typeface="Bradley Hand ITC" pitchFamily="66" charset="0"/>
            </a:endParaRPr>
          </a:p>
        </p:txBody>
      </p:sp>
      <p:sp>
        <p:nvSpPr>
          <p:cNvPr id="34" name="Freeform 33"/>
          <p:cNvSpPr/>
          <p:nvPr/>
        </p:nvSpPr>
        <p:spPr>
          <a:xfrm>
            <a:off x="6807200" y="2311400"/>
            <a:ext cx="698500" cy="118533"/>
          </a:xfrm>
          <a:custGeom>
            <a:avLst/>
            <a:gdLst>
              <a:gd name="connsiteX0" fmla="*/ 0 w 698500"/>
              <a:gd name="connsiteY0" fmla="*/ 25400 h 118533"/>
              <a:gd name="connsiteX1" fmla="*/ 393700 w 698500"/>
              <a:gd name="connsiteY1" fmla="*/ 114300 h 118533"/>
              <a:gd name="connsiteX2" fmla="*/ 698500 w 698500"/>
              <a:gd name="connsiteY2" fmla="*/ 0 h 118533"/>
            </a:gdLst>
            <a:ahLst/>
            <a:cxnLst>
              <a:cxn ang="0">
                <a:pos x="connsiteX0" y="connsiteY0"/>
              </a:cxn>
              <a:cxn ang="0">
                <a:pos x="connsiteX1" y="connsiteY1"/>
              </a:cxn>
              <a:cxn ang="0">
                <a:pos x="connsiteX2" y="connsiteY2"/>
              </a:cxn>
            </a:cxnLst>
            <a:rect l="l" t="t" r="r" b="b"/>
            <a:pathLst>
              <a:path w="698500" h="118533">
                <a:moveTo>
                  <a:pt x="0" y="25400"/>
                </a:moveTo>
                <a:cubicBezTo>
                  <a:pt x="138641" y="71966"/>
                  <a:pt x="277283" y="118533"/>
                  <a:pt x="393700" y="114300"/>
                </a:cubicBezTo>
                <a:cubicBezTo>
                  <a:pt x="510117" y="110067"/>
                  <a:pt x="643467" y="23283"/>
                  <a:pt x="6985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2839740" y="5983188"/>
            <a:ext cx="1300212" cy="254124"/>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dct:temporal</a:t>
            </a:r>
            <a:endParaRPr lang="en-GB" sz="1400" b="1" dirty="0" smtClean="0">
              <a:solidFill>
                <a:srgbClr val="C00000"/>
              </a:solidFill>
              <a:latin typeface="Bradley Hand ITC"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Beispiel: Beschreibung eines Datensatzes mit d</a:t>
            </a:r>
            <a:r>
              <a:rPr lang="en-GB" dirty="0" err="1" smtClean="0"/>
              <a:t>er</a:t>
            </a:r>
            <a:r>
              <a:rPr lang="en-GB" dirty="0" smtClean="0"/>
              <a:t> DCAT-AP</a:t>
            </a:r>
            <a:endParaRPr lang="en-GB" dirty="0"/>
          </a:p>
        </p:txBody>
      </p:sp>
      <p:sp>
        <p:nvSpPr>
          <p:cNvPr id="3" name="Content Placeholder 2"/>
          <p:cNvSpPr>
            <a:spLocks noGrp="1"/>
          </p:cNvSpPr>
          <p:nvPr>
            <p:ph sz="quarter" idx="15"/>
          </p:nvPr>
        </p:nvSpPr>
        <p:spPr>
          <a:xfrm>
            <a:off x="533400" y="1412776"/>
            <a:ext cx="8077200" cy="4419600"/>
          </a:xfrm>
        </p:spPr>
        <p:txBody>
          <a:bodyPr/>
          <a:lstStyle/>
          <a:p>
            <a:r>
              <a:rPr lang="en-GB" sz="1000" dirty="0" smtClean="0"/>
              <a:t>&lt;</a:t>
            </a:r>
            <a:r>
              <a:rPr lang="en-GB" sz="1000" dirty="0" err="1" smtClean="0"/>
              <a:t>rdf:Description</a:t>
            </a:r>
            <a:r>
              <a:rPr lang="en-GB" sz="1000" dirty="0" smtClean="0"/>
              <a:t> </a:t>
            </a:r>
            <a:r>
              <a:rPr lang="en-GB" sz="1000" dirty="0" err="1" smtClean="0"/>
              <a:t>rdf:about</a:t>
            </a:r>
            <a:r>
              <a:rPr lang="en-GB" sz="1000" dirty="0" smtClean="0"/>
              <a:t>=“http://data.gov.uk/data "&gt;    </a:t>
            </a:r>
          </a:p>
          <a:p>
            <a:r>
              <a:rPr lang="en-GB" sz="1000" dirty="0" smtClean="0"/>
              <a:t>	&lt;</a:t>
            </a:r>
            <a:r>
              <a:rPr lang="en-GB" sz="1000" dirty="0" err="1" smtClean="0"/>
              <a:t>rdf:type</a:t>
            </a:r>
            <a:r>
              <a:rPr lang="en-GB" sz="1000" dirty="0" smtClean="0"/>
              <a:t> </a:t>
            </a:r>
            <a:r>
              <a:rPr lang="en-GB" sz="1000" dirty="0" err="1" smtClean="0"/>
              <a:t>rdf:resource</a:t>
            </a:r>
            <a:r>
              <a:rPr lang="en-GB" sz="1000" dirty="0" smtClean="0"/>
              <a:t>=“http://www.w3.org/ns/dcat#Catalog”/&gt;</a:t>
            </a:r>
          </a:p>
          <a:p>
            <a:r>
              <a:rPr lang="en-GB" sz="1000" dirty="0" smtClean="0"/>
              <a:t>	&lt;</a:t>
            </a:r>
            <a:r>
              <a:rPr lang="en-GB" sz="1000" dirty="0" err="1" smtClean="0"/>
              <a:t>dct:title</a:t>
            </a:r>
            <a:r>
              <a:rPr lang="en-GB" sz="1000" dirty="0" smtClean="0"/>
              <a:t> </a:t>
            </a:r>
            <a:r>
              <a:rPr lang="en-GB" sz="1000" dirty="0" err="1" smtClean="0"/>
              <a:t>xml:lang</a:t>
            </a:r>
            <a:r>
              <a:rPr lang="en-GB" sz="1000" dirty="0" smtClean="0"/>
              <a:t>=“en”&gt;data.gov.uk&lt;/</a:t>
            </a:r>
            <a:r>
              <a:rPr lang="en-GB" sz="1000" dirty="0" err="1" smtClean="0"/>
              <a:t>dct:title</a:t>
            </a:r>
            <a:r>
              <a:rPr lang="en-GB" sz="1000" dirty="0" smtClean="0"/>
              <a:t>&gt;</a:t>
            </a:r>
          </a:p>
          <a:p>
            <a:r>
              <a:rPr lang="en-GB" sz="1000" dirty="0" smtClean="0"/>
              <a:t>	&lt;</a:t>
            </a:r>
            <a:r>
              <a:rPr lang="en-GB" sz="1000" dirty="0" err="1" smtClean="0"/>
              <a:t>dct:description</a:t>
            </a:r>
            <a:r>
              <a:rPr lang="en-GB" sz="1000" dirty="0" smtClean="0"/>
              <a:t> </a:t>
            </a:r>
            <a:r>
              <a:rPr lang="en-GB" sz="1000" dirty="0" err="1" smtClean="0"/>
              <a:t>xml:lang</a:t>
            </a:r>
            <a:r>
              <a:rPr lang="en-GB" sz="1000" dirty="0" smtClean="0"/>
              <a:t>=“en”&gt;Description of the data portal&lt;/</a:t>
            </a:r>
            <a:r>
              <a:rPr lang="en-GB" sz="1000" dirty="0" err="1" smtClean="0"/>
              <a:t>dct:description</a:t>
            </a:r>
            <a:r>
              <a:rPr lang="en-GB" sz="1000" dirty="0" smtClean="0"/>
              <a:t>&gt;</a:t>
            </a:r>
          </a:p>
          <a:p>
            <a:r>
              <a:rPr lang="en-GB" sz="1000" dirty="0" smtClean="0"/>
              <a:t>	&lt;</a:t>
            </a:r>
            <a:r>
              <a:rPr lang="en-GB" sz="1000" dirty="0" err="1" smtClean="0"/>
              <a:t>dct:license</a:t>
            </a:r>
            <a:r>
              <a:rPr lang="en-GB" sz="1000" dirty="0" smtClean="0"/>
              <a:t> </a:t>
            </a:r>
            <a:r>
              <a:rPr lang="en-GB" sz="1000" dirty="0" err="1" smtClean="0"/>
              <a:t>rdf:resource</a:t>
            </a:r>
            <a:r>
              <a:rPr lang="en-GB" sz="1000" dirty="0" smtClean="0"/>
              <a:t>=” http://www.nationalarchives.gov.uk/doc/open-government-licence”/&gt;</a:t>
            </a:r>
          </a:p>
          <a:p>
            <a:r>
              <a:rPr lang="en-GB" sz="1000" dirty="0" smtClean="0"/>
              <a:t>&lt;/</a:t>
            </a:r>
            <a:r>
              <a:rPr lang="en-GB" sz="1000" dirty="0" err="1" smtClean="0"/>
              <a:t>rdf:Description</a:t>
            </a:r>
            <a:r>
              <a:rPr lang="en-GB" sz="1000" dirty="0" smtClean="0"/>
              <a:t>&gt;</a:t>
            </a:r>
          </a:p>
          <a:p>
            <a:r>
              <a:rPr lang="en-GB" sz="1000" dirty="0" smtClean="0"/>
              <a:t>&lt;</a:t>
            </a:r>
            <a:r>
              <a:rPr lang="en-GB" sz="1000" dirty="0" err="1" smtClean="0"/>
              <a:t>rdf:Description</a:t>
            </a:r>
            <a:r>
              <a:rPr lang="en-GB" sz="1000" dirty="0" smtClean="0"/>
              <a:t> </a:t>
            </a:r>
            <a:r>
              <a:rPr lang="en-GB" sz="1000" dirty="0" err="1" smtClean="0"/>
              <a:t>rdf:about</a:t>
            </a:r>
            <a:r>
              <a:rPr lang="en-GB" sz="1000" dirty="0" smtClean="0"/>
              <a:t>=“http://data.gov.uk/dataset/east-sussex-county-council-election-results”/&gt;</a:t>
            </a:r>
          </a:p>
          <a:p>
            <a:r>
              <a:rPr lang="en-GB" sz="1000" dirty="0" smtClean="0"/>
              <a:t>	 &lt;</a:t>
            </a:r>
            <a:r>
              <a:rPr lang="en-GB" sz="1000" dirty="0" err="1" smtClean="0"/>
              <a:t>rdf:type</a:t>
            </a:r>
            <a:r>
              <a:rPr lang="en-GB" sz="1000" dirty="0" smtClean="0"/>
              <a:t> </a:t>
            </a:r>
            <a:r>
              <a:rPr lang="en-GB" sz="1000" dirty="0" err="1" smtClean="0"/>
              <a:t>rdf:resource</a:t>
            </a:r>
            <a:r>
              <a:rPr lang="en-GB" sz="1000" dirty="0" smtClean="0"/>
              <a:t>=“http://www.w3.org/ns/dcat#Dataset”/&gt;</a:t>
            </a:r>
          </a:p>
          <a:p>
            <a:r>
              <a:rPr lang="en-GB" sz="1000" dirty="0" smtClean="0"/>
              <a:t>	&lt;</a:t>
            </a:r>
            <a:r>
              <a:rPr lang="en-GB" sz="1000" dirty="0" err="1" smtClean="0"/>
              <a:t>dct:title</a:t>
            </a:r>
            <a:r>
              <a:rPr lang="en-GB" sz="1000" dirty="0" smtClean="0"/>
              <a:t> </a:t>
            </a:r>
            <a:r>
              <a:rPr lang="en-GB" sz="1000" dirty="0" err="1" smtClean="0"/>
              <a:t>xml:lang</a:t>
            </a:r>
            <a:r>
              <a:rPr lang="en-GB" sz="1000" dirty="0" smtClean="0"/>
              <a:t>=”en”&gt;East Sussex County Council election results&lt;/</a:t>
            </a:r>
            <a:r>
              <a:rPr lang="en-GB" sz="1000" dirty="0" err="1" smtClean="0"/>
              <a:t>dct:title</a:t>
            </a:r>
            <a:r>
              <a:rPr lang="en-GB" sz="1000" dirty="0" smtClean="0"/>
              <a:t>&gt;</a:t>
            </a:r>
          </a:p>
          <a:p>
            <a:r>
              <a:rPr lang="en-GB" sz="1000" dirty="0" smtClean="0"/>
              <a:t>	&lt;</a:t>
            </a:r>
            <a:r>
              <a:rPr lang="en-GB" sz="1000" dirty="0" err="1" smtClean="0"/>
              <a:t>dct:description</a:t>
            </a:r>
            <a:r>
              <a:rPr lang="en-GB" sz="1000" dirty="0" smtClean="0"/>
              <a:t> </a:t>
            </a:r>
            <a:r>
              <a:rPr lang="en-GB" sz="1000" dirty="0" err="1" smtClean="0"/>
              <a:t>xml:lang</a:t>
            </a:r>
            <a:r>
              <a:rPr lang="en-GB" sz="1000" dirty="0" smtClean="0"/>
              <a:t>=“en”&gt;A list of elections to East Sussex County Council, which leads to data about candidates, 	parties, electoral divisions and votes cast. Uses the Open Election Data RDF vocabulary from http://openelectiondata.org/</a:t>
            </a:r>
          </a:p>
          <a:p>
            <a:r>
              <a:rPr lang="en-GB" sz="1000" dirty="0" smtClean="0"/>
              <a:t>	&lt;/</a:t>
            </a:r>
            <a:r>
              <a:rPr lang="en-GB" sz="1000" dirty="0" err="1" smtClean="0"/>
              <a:t>dct:description</a:t>
            </a:r>
            <a:r>
              <a:rPr lang="en-GB" sz="1000" dirty="0" smtClean="0"/>
              <a:t>&gt;</a:t>
            </a:r>
          </a:p>
          <a:p>
            <a:r>
              <a:rPr lang="en-GB" sz="1000" dirty="0" smtClean="0"/>
              <a:t>&lt;/</a:t>
            </a:r>
            <a:r>
              <a:rPr lang="en-GB" sz="1000" dirty="0" err="1" smtClean="0"/>
              <a:t>rdf:Description</a:t>
            </a:r>
            <a:r>
              <a:rPr lang="en-GB" sz="1000" dirty="0" smtClean="0"/>
              <a:t>&gt;</a:t>
            </a:r>
          </a:p>
          <a:p>
            <a:r>
              <a:rPr lang="en-GB" sz="1000" dirty="0" smtClean="0"/>
              <a:t>&lt;</a:t>
            </a:r>
            <a:r>
              <a:rPr lang="en-GB" sz="1000" dirty="0" err="1" smtClean="0"/>
              <a:t>rdf:Description</a:t>
            </a:r>
            <a:r>
              <a:rPr lang="en-GB" sz="1000" dirty="0" smtClean="0"/>
              <a:t> </a:t>
            </a:r>
            <a:r>
              <a:rPr lang="en-GB" sz="1000" dirty="0" err="1" smtClean="0"/>
              <a:t>rdf:adbout</a:t>
            </a:r>
            <a:r>
              <a:rPr lang="en-GB" sz="1000" dirty="0" smtClean="0"/>
              <a:t>=“http://www.eastsussex.gov.uk/yourcouncil/localelections/election2009/default.aspx”/&gt;</a:t>
            </a:r>
          </a:p>
          <a:p>
            <a:r>
              <a:rPr lang="en-GB" sz="1000" dirty="0" smtClean="0"/>
              <a:t>	&lt;</a:t>
            </a:r>
            <a:r>
              <a:rPr lang="en-GB" sz="1000" dirty="0" err="1" smtClean="0"/>
              <a:t>rdf:type</a:t>
            </a:r>
            <a:r>
              <a:rPr lang="en-GB" sz="1000" dirty="0" smtClean="0"/>
              <a:t> </a:t>
            </a:r>
            <a:r>
              <a:rPr lang="en-GB" sz="1000" dirty="0" err="1" smtClean="0"/>
              <a:t>rdf:resource</a:t>
            </a:r>
            <a:r>
              <a:rPr lang="en-GB" sz="1000" dirty="0" smtClean="0"/>
              <a:t>=“http://www.w3.org/ns/dcat#Distribution”/&gt;</a:t>
            </a:r>
          </a:p>
          <a:p>
            <a:r>
              <a:rPr lang="en-GB" sz="1000" dirty="0" smtClean="0"/>
              <a:t>	&lt;</a:t>
            </a:r>
            <a:r>
              <a:rPr lang="en-GB" sz="1000" dirty="0" err="1" smtClean="0"/>
              <a:t>dct:title</a:t>
            </a:r>
            <a:r>
              <a:rPr lang="en-GB" sz="1000" dirty="0" smtClean="0"/>
              <a:t> </a:t>
            </a:r>
            <a:r>
              <a:rPr lang="en-GB" sz="1000" dirty="0" err="1" smtClean="0"/>
              <a:t>xml:lang</a:t>
            </a:r>
            <a:r>
              <a:rPr lang="en-GB" sz="1000" dirty="0" smtClean="0"/>
              <a:t>=“en”&gt;East Sussex County Council election 4 June 2009, and subsequent bi-elections&lt;/</a:t>
            </a:r>
            <a:r>
              <a:rPr lang="en-GB" sz="1000" dirty="0" err="1" smtClean="0"/>
              <a:t>dct:title</a:t>
            </a:r>
            <a:r>
              <a:rPr lang="en-GB" sz="1000" dirty="0" smtClean="0"/>
              <a:t>&gt;</a:t>
            </a:r>
          </a:p>
          <a:p>
            <a:r>
              <a:rPr lang="en-GB" sz="1000" dirty="0" smtClean="0"/>
              <a:t>	&lt;</a:t>
            </a:r>
            <a:r>
              <a:rPr lang="en-GB" sz="1000" dirty="0" err="1" smtClean="0"/>
              <a:t>dcat:accessURL</a:t>
            </a:r>
            <a:r>
              <a:rPr lang="en-GB" sz="1000" dirty="0" smtClean="0"/>
              <a:t> </a:t>
            </a:r>
            <a:r>
              <a:rPr lang="en-GB" sz="1000" dirty="0" err="1" smtClean="0"/>
              <a:t>rdf:resource</a:t>
            </a:r>
            <a:r>
              <a:rPr lang="en-GB" sz="1000" dirty="0" smtClean="0"/>
              <a:t>=“http://www.eastsussex.gov.uk/yourcouncil/localelections/election2009/default.aspx “/&gt;</a:t>
            </a:r>
          </a:p>
          <a:p>
            <a:r>
              <a:rPr lang="en-GB" sz="1000" dirty="0" smtClean="0"/>
              <a:t>	&lt;</a:t>
            </a:r>
            <a:r>
              <a:rPr lang="en-GB" sz="1000" dirty="0" err="1" smtClean="0"/>
              <a:t>dct:license</a:t>
            </a:r>
            <a:r>
              <a:rPr lang="en-GB" sz="1000" dirty="0" smtClean="0"/>
              <a:t> </a:t>
            </a:r>
            <a:r>
              <a:rPr lang="en-GB" sz="1000" dirty="0" err="1" smtClean="0"/>
              <a:t>rdf:resource</a:t>
            </a:r>
            <a:r>
              <a:rPr lang="en-GB" sz="1000" dirty="0" smtClean="0"/>
              <a:t>=“http://www.nationalarchives.gov.uk/doc/open-government-licence”/&gt;</a:t>
            </a:r>
          </a:p>
          <a:p>
            <a:r>
              <a:rPr lang="en-GB" sz="1000" dirty="0" smtClean="0"/>
              <a:t>&lt;/</a:t>
            </a:r>
            <a:r>
              <a:rPr lang="en-GB" sz="1000" dirty="0" err="1" smtClean="0"/>
              <a:t>rdf:Description</a:t>
            </a:r>
            <a:r>
              <a:rPr lang="en-GB" sz="1000" dirty="0" smtClean="0"/>
              <a:t>&gt;	</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Wo können Sie es finden</a:t>
            </a:r>
            <a:r>
              <a:rPr lang="en-GB" dirty="0" smtClean="0"/>
              <a:t>?</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23</a:t>
            </a:fld>
            <a:endParaRPr lang="en-GB"/>
          </a:p>
        </p:txBody>
      </p:sp>
      <p:pic>
        <p:nvPicPr>
          <p:cNvPr id="5" name="Picture 2"/>
          <p:cNvPicPr>
            <a:picLocks noChangeAspect="1" noChangeArrowheads="1"/>
          </p:cNvPicPr>
          <p:nvPr/>
        </p:nvPicPr>
        <p:blipFill>
          <a:blip r:embed="rId3" cstate="print"/>
          <a:srcRect l="18692" t="9162" r="19692" b="4547"/>
          <a:stretch>
            <a:fillRect/>
          </a:stretch>
        </p:blipFill>
        <p:spPr bwMode="auto">
          <a:xfrm>
            <a:off x="1648178" y="1107846"/>
            <a:ext cx="6259688" cy="493116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Flowchart: Manual Operation 5">
            <a:hlinkClick r:id="rId4"/>
          </p:cNvPr>
          <p:cNvSpPr/>
          <p:nvPr/>
        </p:nvSpPr>
        <p:spPr>
          <a:xfrm rot="5400000">
            <a:off x="4830735" y="2234162"/>
            <a:ext cx="886179" cy="7596336"/>
          </a:xfrm>
          <a:prstGeom prst="flowChartManualOperation">
            <a:avLst/>
          </a:prstGeom>
          <a:solidFill>
            <a:schemeClr val="bg2">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r>
              <a:rPr lang="en-GB" sz="1600" dirty="0" smtClean="0"/>
              <a:t>https://joinup.ec.europa.eu/asset/dcat_application_profile/description</a:t>
            </a:r>
            <a:endParaRPr lang="en-GB"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Erstellen von </a:t>
            </a:r>
            <a:r>
              <a:rPr lang="de-DE" dirty="0" err="1" smtClean="0"/>
              <a:t>Mappings</a:t>
            </a:r>
            <a:r>
              <a:rPr lang="de-DE" dirty="0" smtClean="0"/>
              <a:t> zur DCAT-AP</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24</a:t>
            </a:fld>
            <a:endParaRPr lang="en-GB"/>
          </a:p>
        </p:txBody>
      </p:sp>
      <p:pic>
        <p:nvPicPr>
          <p:cNvPr id="5" name="Content Placeholder 4" descr="IMAGE$159FC38018C0B9FC.jpg"/>
          <p:cNvPicPr>
            <a:picLocks noGrp="1" noChangeAspect="1"/>
          </p:cNvPicPr>
          <p:nvPr/>
        </p:nvPicPr>
        <p:blipFill>
          <a:blip r:embed="rId3" cstate="print"/>
          <a:stretch>
            <a:fillRect/>
          </a:stretch>
        </p:blipFill>
        <p:spPr>
          <a:xfrm>
            <a:off x="89755" y="1689857"/>
            <a:ext cx="8964489" cy="347828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1434480"/>
            <a:ext cx="8071048" cy="914400"/>
          </a:xfrm>
        </p:spPr>
        <p:txBody>
          <a:bodyPr/>
          <a:lstStyle/>
          <a:p>
            <a:r>
              <a:rPr lang="de-DE" sz="7200" i="0" dirty="0" smtClean="0">
                <a:solidFill>
                  <a:schemeClr val="accent1"/>
                </a:solidFill>
                <a:latin typeface="Bradley Hand ITC" pitchFamily="66" charset="0"/>
              </a:rPr>
              <a:t>Teilen Sie Ihre Metadaten auf ODIP</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de-DE" b="0" dirty="0" smtClean="0"/>
              <a:t>Die Open Data </a:t>
            </a:r>
            <a:r>
              <a:rPr lang="de-DE" b="0" dirty="0" err="1" smtClean="0"/>
              <a:t>Interoperability</a:t>
            </a:r>
            <a:r>
              <a:rPr lang="de-DE" b="0" dirty="0" smtClean="0"/>
              <a:t> </a:t>
            </a:r>
            <a:r>
              <a:rPr lang="de-DE" b="0" dirty="0" err="1" smtClean="0"/>
              <a:t>Platform</a:t>
            </a:r>
            <a:r>
              <a:rPr lang="de-DE" b="0" dirty="0" smtClean="0"/>
              <a:t> (ODIP) ermöglicht Ihnen, Metadaten </a:t>
            </a:r>
            <a:r>
              <a:rPr lang="de-DE" b="0" dirty="0"/>
              <a:t>Datensätze mit </a:t>
            </a:r>
            <a:r>
              <a:rPr lang="de-DE" b="0" dirty="0" smtClean="0"/>
              <a:t>DCAT-AP </a:t>
            </a:r>
            <a:r>
              <a:rPr lang="de-DE" b="0" dirty="0" smtClean="0"/>
              <a:t>zu </a:t>
            </a:r>
            <a:r>
              <a:rPr lang="de-DE" b="0" dirty="0" smtClean="0"/>
              <a:t>teilen, </a:t>
            </a:r>
            <a:r>
              <a:rPr lang="de-DE" b="0" dirty="0" smtClean="0"/>
              <a:t>um so die Auffindbarkeit und Sichtbarkeit Ihrer Datensätze zu verbessern, was schließlich zu breiterer Weiterverwendung führen kann. </a:t>
            </a:r>
            <a:br>
              <a:rPr lang="de-DE" b="0" dirty="0" smtClean="0"/>
            </a:br>
            <a:endParaRPr lang="de-DE"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Was kann ODIP machen</a:t>
            </a:r>
            <a:r>
              <a:rPr lang="en-GB" dirty="0" smtClean="0"/>
              <a:t>? </a:t>
            </a:r>
            <a:endParaRPr lang="en-GB" dirty="0"/>
          </a:p>
        </p:txBody>
      </p:sp>
      <p:sp>
        <p:nvSpPr>
          <p:cNvPr id="6" name="Content Placeholder 5"/>
          <p:cNvSpPr>
            <a:spLocks noGrp="1"/>
          </p:cNvSpPr>
          <p:nvPr>
            <p:ph sz="quarter" idx="15"/>
          </p:nvPr>
        </p:nvSpPr>
        <p:spPr>
          <a:xfrm>
            <a:off x="533400" y="1693912"/>
            <a:ext cx="4614664" cy="4615408"/>
          </a:xfrm>
        </p:spPr>
        <p:txBody>
          <a:bodyPr>
            <a:normAutofit fontScale="92500"/>
          </a:bodyPr>
          <a:lstStyle/>
          <a:p>
            <a:pPr lvl="1">
              <a:buFont typeface="Arial" pitchFamily="34" charset="0"/>
              <a:buChar char="•"/>
            </a:pPr>
            <a:r>
              <a:rPr lang="de-DE" b="1" dirty="0" smtClean="0"/>
              <a:t>Sammeln </a:t>
            </a:r>
            <a:r>
              <a:rPr lang="de-DE" dirty="0" smtClean="0"/>
              <a:t>Sie Metadaten von einem offene Datenportal.</a:t>
            </a:r>
          </a:p>
          <a:p>
            <a:pPr lvl="1">
              <a:buFont typeface="Arial" pitchFamily="34" charset="0"/>
              <a:buChar char="•"/>
            </a:pPr>
            <a:r>
              <a:rPr lang="de-DE" b="1" dirty="0" smtClean="0"/>
              <a:t>Verwandeln </a:t>
            </a:r>
            <a:r>
              <a:rPr lang="de-DE" dirty="0" smtClean="0"/>
              <a:t>Sie die Metadaten in RDF.</a:t>
            </a:r>
          </a:p>
          <a:p>
            <a:pPr lvl="1">
              <a:buFont typeface="Arial" pitchFamily="34" charset="0"/>
              <a:buChar char="•"/>
            </a:pPr>
            <a:r>
              <a:rPr lang="de-DE" b="1" dirty="0" smtClean="0"/>
              <a:t>Stimmen </a:t>
            </a:r>
            <a:r>
              <a:rPr lang="de-DE" dirty="0" smtClean="0"/>
              <a:t>Sie die RDF-Metadaten, die in den vorherigen Schritten mit DCAT-AP produziert wurden, aufeinander ab.</a:t>
            </a:r>
          </a:p>
          <a:p>
            <a:pPr lvl="1">
              <a:buFont typeface="Arial" pitchFamily="34" charset="0"/>
              <a:buChar char="•"/>
            </a:pPr>
            <a:r>
              <a:rPr lang="de-DE" b="1" dirty="0" smtClean="0"/>
              <a:t>Bestätigen </a:t>
            </a:r>
            <a:r>
              <a:rPr lang="de-DE" dirty="0" smtClean="0"/>
              <a:t>Sie die abgestimmten Metadaten in der DCAT-AP.</a:t>
            </a:r>
          </a:p>
          <a:p>
            <a:pPr lvl="1">
              <a:buFont typeface="Arial" pitchFamily="34" charset="0"/>
              <a:buChar char="•"/>
            </a:pPr>
            <a:r>
              <a:rPr lang="de-DE" b="1" dirty="0" smtClean="0"/>
              <a:t>Veröffentlichen </a:t>
            </a:r>
            <a:r>
              <a:rPr lang="de-DE" dirty="0" smtClean="0"/>
              <a:t>Sie die Beschreibung der Metadaten als </a:t>
            </a:r>
            <a:r>
              <a:rPr lang="de-DE" dirty="0" err="1" smtClean="0"/>
              <a:t>Linked</a:t>
            </a:r>
            <a:r>
              <a:rPr lang="de-DE" dirty="0" smtClean="0"/>
              <a:t> </a:t>
            </a:r>
            <a:r>
              <a:rPr lang="de-DE" dirty="0" smtClean="0"/>
              <a:t>Open Data</a:t>
            </a:r>
            <a:r>
              <a:rPr lang="de-DE" dirty="0" smtClean="0"/>
              <a:t>.</a:t>
            </a:r>
            <a:endParaRPr lang="de-DE" dirty="0"/>
          </a:p>
          <a:p>
            <a:pPr lvl="1">
              <a:buFont typeface="Arial" pitchFamily="34" charset="0"/>
              <a:buChar char="•"/>
            </a:pPr>
            <a:r>
              <a:rPr lang="de-DE" b="1" dirty="0" smtClean="0"/>
              <a:t>Übersetzen</a:t>
            </a:r>
            <a:r>
              <a:rPr lang="de-DE" dirty="0" smtClean="0"/>
              <a:t> Sie Metadaten automatisch auf English</a:t>
            </a:r>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26</a:t>
            </a:fld>
            <a:endParaRPr lang="en-GB"/>
          </a:p>
        </p:txBody>
      </p:sp>
      <p:grpSp>
        <p:nvGrpSpPr>
          <p:cNvPr id="90" name="Group 89"/>
          <p:cNvGrpSpPr/>
          <p:nvPr/>
        </p:nvGrpSpPr>
        <p:grpSpPr>
          <a:xfrm>
            <a:off x="5076056" y="1700808"/>
            <a:ext cx="3745134" cy="3780064"/>
            <a:chOff x="5220072" y="2060848"/>
            <a:chExt cx="3745134" cy="3780064"/>
          </a:xfrm>
        </p:grpSpPr>
        <p:grpSp>
          <p:nvGrpSpPr>
            <p:cNvPr id="89" name="Group 88"/>
            <p:cNvGrpSpPr/>
            <p:nvPr/>
          </p:nvGrpSpPr>
          <p:grpSpPr>
            <a:xfrm>
              <a:off x="5508104" y="2060848"/>
              <a:ext cx="3457102" cy="3780064"/>
              <a:chOff x="5508104" y="2132856"/>
              <a:chExt cx="3457102" cy="3780064"/>
            </a:xfrm>
          </p:grpSpPr>
          <p:grpSp>
            <p:nvGrpSpPr>
              <p:cNvPr id="91" name="Group 16"/>
              <p:cNvGrpSpPr>
                <a:grpSpLocks/>
              </p:cNvGrpSpPr>
              <p:nvPr/>
            </p:nvGrpSpPr>
            <p:grpSpPr bwMode="auto">
              <a:xfrm>
                <a:off x="5508104" y="2132856"/>
                <a:ext cx="3457102" cy="3780064"/>
                <a:chOff x="982" y="687"/>
                <a:chExt cx="3014" cy="3295"/>
              </a:xfrm>
              <a:solidFill>
                <a:schemeClr val="bg1">
                  <a:lumMod val="75000"/>
                </a:schemeClr>
              </a:solidFill>
            </p:grpSpPr>
            <p:sp>
              <p:nvSpPr>
                <p:cNvPr id="92"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a:defRPr/>
                  </a:pPr>
                  <a:endParaRPr lang="en-GB"/>
                </a:p>
              </p:txBody>
            </p:sp>
            <p:sp>
              <p:nvSpPr>
                <p:cNvPr id="93"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a:defRPr/>
                  </a:pPr>
                  <a:endParaRPr lang="en-GB"/>
                </a:p>
              </p:txBody>
            </p:sp>
            <p:sp>
              <p:nvSpPr>
                <p:cNvPr id="94"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a:defRPr/>
                  </a:pPr>
                  <a:endParaRPr lang="en-GB"/>
                </a:p>
              </p:txBody>
            </p:sp>
            <p:sp>
              <p:nvSpPr>
                <p:cNvPr id="95"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a:defRPr/>
                  </a:pPr>
                  <a:endParaRPr lang="en-GB"/>
                </a:p>
              </p:txBody>
            </p:sp>
            <p:sp>
              <p:nvSpPr>
                <p:cNvPr id="96"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a:defRPr/>
                  </a:pPr>
                  <a:endParaRPr lang="en-GB"/>
                </a:p>
              </p:txBody>
            </p:sp>
            <p:sp>
              <p:nvSpPr>
                <p:cNvPr id="97"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a:defRPr/>
                  </a:pPr>
                  <a:endParaRPr lang="en-GB"/>
                </a:p>
              </p:txBody>
            </p:sp>
            <p:sp>
              <p:nvSpPr>
                <p:cNvPr id="98"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a:defRPr/>
                  </a:pPr>
                  <a:endParaRPr lang="en-GB"/>
                </a:p>
              </p:txBody>
            </p:sp>
            <p:sp>
              <p:nvSpPr>
                <p:cNvPr id="99"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a:defRPr/>
                  </a:pPr>
                  <a:endParaRPr lang="en-GB"/>
                </a:p>
              </p:txBody>
            </p:sp>
            <p:sp>
              <p:nvSpPr>
                <p:cNvPr id="100"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a:defRPr/>
                  </a:pPr>
                  <a:endParaRPr lang="en-GB"/>
                </a:p>
              </p:txBody>
            </p:sp>
            <p:sp>
              <p:nvSpPr>
                <p:cNvPr id="101"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a:defRPr/>
                  </a:pPr>
                  <a:endParaRPr lang="en-GB"/>
                </a:p>
              </p:txBody>
            </p:sp>
            <p:sp>
              <p:nvSpPr>
                <p:cNvPr id="102"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a:defRPr/>
                  </a:pPr>
                  <a:endParaRPr lang="en-GB"/>
                </a:p>
              </p:txBody>
            </p:sp>
            <p:sp>
              <p:nvSpPr>
                <p:cNvPr id="103"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a:defRPr/>
                  </a:pPr>
                  <a:endParaRPr lang="en-GB"/>
                </a:p>
              </p:txBody>
            </p:sp>
            <p:sp>
              <p:nvSpPr>
                <p:cNvPr id="104"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a:defRPr/>
                  </a:pPr>
                  <a:endParaRPr lang="en-GB"/>
                </a:p>
              </p:txBody>
            </p:sp>
            <p:sp>
              <p:nvSpPr>
                <p:cNvPr id="105"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a:defRPr/>
                  </a:pPr>
                  <a:endParaRPr lang="en-GB"/>
                </a:p>
              </p:txBody>
            </p:sp>
            <p:sp>
              <p:nvSpPr>
                <p:cNvPr id="106"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a:defRPr/>
                  </a:pPr>
                  <a:endParaRPr lang="en-GB"/>
                </a:p>
              </p:txBody>
            </p:sp>
            <p:sp>
              <p:nvSpPr>
                <p:cNvPr id="107"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a:defRPr/>
                  </a:pPr>
                  <a:endParaRPr lang="en-GB"/>
                </a:p>
              </p:txBody>
            </p:sp>
            <p:sp>
              <p:nvSpPr>
                <p:cNvPr id="108"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a:defRPr/>
                  </a:pPr>
                  <a:endParaRPr lang="en-GB"/>
                </a:p>
              </p:txBody>
            </p:sp>
            <p:sp>
              <p:nvSpPr>
                <p:cNvPr id="109"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a:defRPr/>
                  </a:pPr>
                  <a:endParaRPr lang="en-GB"/>
                </a:p>
              </p:txBody>
            </p:sp>
            <p:sp>
              <p:nvSpPr>
                <p:cNvPr id="110"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a:defRPr/>
                  </a:pPr>
                  <a:endParaRPr lang="en-GB"/>
                </a:p>
              </p:txBody>
            </p:sp>
            <p:sp>
              <p:nvSpPr>
                <p:cNvPr id="111"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a:defRPr/>
                  </a:pPr>
                  <a:endParaRPr lang="en-GB"/>
                </a:p>
              </p:txBody>
            </p:sp>
            <p:sp>
              <p:nvSpPr>
                <p:cNvPr id="112"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a:defRPr/>
                  </a:pPr>
                  <a:endParaRPr lang="en-GB"/>
                </a:p>
              </p:txBody>
            </p:sp>
            <p:sp>
              <p:nvSpPr>
                <p:cNvPr id="113"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a:defRPr/>
                  </a:pPr>
                  <a:endParaRPr lang="en-GB"/>
                </a:p>
              </p:txBody>
            </p:sp>
            <p:sp>
              <p:nvSpPr>
                <p:cNvPr id="114"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a:defRPr/>
                  </a:pPr>
                  <a:endParaRPr lang="en-GB"/>
                </a:p>
              </p:txBody>
            </p:sp>
            <p:sp>
              <p:nvSpPr>
                <p:cNvPr id="115"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a:defRPr/>
                  </a:pPr>
                  <a:endParaRPr lang="en-GB"/>
                </a:p>
              </p:txBody>
            </p:sp>
            <p:sp>
              <p:nvSpPr>
                <p:cNvPr id="116"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a:defRPr/>
                  </a:pPr>
                  <a:endParaRPr lang="en-GB"/>
                </a:p>
              </p:txBody>
            </p:sp>
            <p:sp>
              <p:nvSpPr>
                <p:cNvPr id="117"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a:defRPr/>
                  </a:pPr>
                  <a:endParaRPr lang="en-GB"/>
                </a:p>
              </p:txBody>
            </p:sp>
            <p:sp>
              <p:nvSpPr>
                <p:cNvPr id="118"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a:defRPr/>
                  </a:pPr>
                  <a:endParaRPr lang="en-GB"/>
                </a:p>
              </p:txBody>
            </p:sp>
            <p:sp>
              <p:nvSpPr>
                <p:cNvPr id="119"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a:defRPr/>
                  </a:pPr>
                  <a:endParaRPr lang="en-GB"/>
                </a:p>
              </p:txBody>
            </p:sp>
            <p:sp>
              <p:nvSpPr>
                <p:cNvPr id="120"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a:defRPr/>
                  </a:pPr>
                  <a:endParaRPr lang="en-GB"/>
                </a:p>
              </p:txBody>
            </p:sp>
            <p:sp>
              <p:nvSpPr>
                <p:cNvPr id="121"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a:defRPr/>
                  </a:pPr>
                  <a:endParaRPr lang="en-GB"/>
                </a:p>
              </p:txBody>
            </p:sp>
            <p:sp>
              <p:nvSpPr>
                <p:cNvPr id="122"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a:defRPr/>
                  </a:pPr>
                  <a:endParaRPr lang="en-GB"/>
                </a:p>
              </p:txBody>
            </p:sp>
            <p:sp>
              <p:nvSpPr>
                <p:cNvPr id="123"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a:defRPr/>
                  </a:pPr>
                  <a:endParaRPr lang="en-GB"/>
                </a:p>
              </p:txBody>
            </p:sp>
            <p:sp>
              <p:nvSpPr>
                <p:cNvPr id="124"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a:defRPr/>
                  </a:pPr>
                  <a:endParaRPr lang="en-GB"/>
                </a:p>
              </p:txBody>
            </p:sp>
            <p:sp>
              <p:nvSpPr>
                <p:cNvPr id="125"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a:defRPr/>
                  </a:pPr>
                  <a:endParaRPr lang="en-GB"/>
                </a:p>
              </p:txBody>
            </p:sp>
            <p:sp>
              <p:nvSpPr>
                <p:cNvPr id="126"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a:defRPr/>
                  </a:pPr>
                  <a:endParaRPr lang="en-GB"/>
                </a:p>
              </p:txBody>
            </p:sp>
            <p:sp>
              <p:nvSpPr>
                <p:cNvPr id="127"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a:defRPr/>
                  </a:pPr>
                  <a:endParaRPr lang="en-GB"/>
                </a:p>
              </p:txBody>
            </p:sp>
            <p:sp>
              <p:nvSpPr>
                <p:cNvPr id="128"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a:defRPr/>
                  </a:pPr>
                  <a:endParaRPr lang="en-GB"/>
                </a:p>
              </p:txBody>
            </p:sp>
            <p:sp>
              <p:nvSpPr>
                <p:cNvPr id="129"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a:defRPr/>
                  </a:pPr>
                  <a:endParaRPr lang="en-GB"/>
                </a:p>
              </p:txBody>
            </p:sp>
            <p:sp>
              <p:nvSpPr>
                <p:cNvPr id="130"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a:defRPr/>
                  </a:pPr>
                  <a:endParaRPr lang="en-GB"/>
                </a:p>
              </p:txBody>
            </p:sp>
            <p:sp>
              <p:nvSpPr>
                <p:cNvPr id="131"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a:defRPr/>
                  </a:pPr>
                  <a:endParaRPr lang="en-GB"/>
                </a:p>
              </p:txBody>
            </p:sp>
            <p:sp>
              <p:nvSpPr>
                <p:cNvPr id="132"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a:defRPr/>
                  </a:pPr>
                  <a:endParaRPr lang="en-GB"/>
                </a:p>
              </p:txBody>
            </p:sp>
            <p:sp>
              <p:nvSpPr>
                <p:cNvPr id="133"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a:defRPr/>
                  </a:pPr>
                  <a:endParaRPr lang="en-GB"/>
                </a:p>
              </p:txBody>
            </p:sp>
            <p:sp>
              <p:nvSpPr>
                <p:cNvPr id="134"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a:defRPr/>
                  </a:pPr>
                  <a:endParaRPr lang="en-GB"/>
                </a:p>
              </p:txBody>
            </p:sp>
            <p:sp>
              <p:nvSpPr>
                <p:cNvPr id="135"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a:defRPr/>
                  </a:pPr>
                  <a:endParaRPr lang="en-GB"/>
                </a:p>
              </p:txBody>
            </p:sp>
            <p:sp>
              <p:nvSpPr>
                <p:cNvPr id="136"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a:defRPr/>
                  </a:pPr>
                  <a:endParaRPr lang="en-GB"/>
                </a:p>
              </p:txBody>
            </p:sp>
            <p:sp>
              <p:nvSpPr>
                <p:cNvPr id="137"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a:defRPr/>
                  </a:pPr>
                  <a:endParaRPr lang="en-GB"/>
                </a:p>
              </p:txBody>
            </p:sp>
            <p:sp>
              <p:nvSpPr>
                <p:cNvPr id="138"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a:defRPr/>
                  </a:pPr>
                  <a:endParaRPr lang="en-GB"/>
                </a:p>
              </p:txBody>
            </p:sp>
            <p:sp>
              <p:nvSpPr>
                <p:cNvPr id="139"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a:defRPr/>
                  </a:pPr>
                  <a:endParaRPr lang="en-GB"/>
                </a:p>
              </p:txBody>
            </p:sp>
            <p:sp>
              <p:nvSpPr>
                <p:cNvPr id="140"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a:defRPr/>
                  </a:pPr>
                  <a:endParaRPr lang="en-GB"/>
                </a:p>
              </p:txBody>
            </p:sp>
            <p:sp>
              <p:nvSpPr>
                <p:cNvPr id="141"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a:defRPr/>
                  </a:pPr>
                  <a:endParaRPr lang="en-GB"/>
                </a:p>
              </p:txBody>
            </p:sp>
            <p:sp>
              <p:nvSpPr>
                <p:cNvPr id="142"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a:defRPr/>
                  </a:pPr>
                  <a:endParaRPr lang="en-GB"/>
                </a:p>
              </p:txBody>
            </p:sp>
            <p:sp>
              <p:nvSpPr>
                <p:cNvPr id="143"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a:defRPr/>
                  </a:pPr>
                  <a:endParaRPr lang="en-GB"/>
                </a:p>
              </p:txBody>
            </p:sp>
            <p:sp>
              <p:nvSpPr>
                <p:cNvPr id="144"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a:defRPr/>
                  </a:pPr>
                  <a:endParaRPr lang="en-GB"/>
                </a:p>
              </p:txBody>
            </p:sp>
            <p:sp>
              <p:nvSpPr>
                <p:cNvPr id="145"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a:defRPr/>
                  </a:pPr>
                  <a:endParaRPr lang="en-GB"/>
                </a:p>
              </p:txBody>
            </p:sp>
            <p:sp>
              <p:nvSpPr>
                <p:cNvPr id="146"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a:defRPr/>
                  </a:pPr>
                  <a:endParaRPr lang="en-GB"/>
                </a:p>
              </p:txBody>
            </p:sp>
            <p:sp>
              <p:nvSpPr>
                <p:cNvPr id="147"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a:defRPr/>
                  </a:pPr>
                  <a:endParaRPr lang="en-GB"/>
                </a:p>
              </p:txBody>
            </p:sp>
            <p:sp>
              <p:nvSpPr>
                <p:cNvPr id="148"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a:defRPr/>
                  </a:pPr>
                  <a:endParaRPr lang="en-GB"/>
                </a:p>
              </p:txBody>
            </p:sp>
            <p:sp>
              <p:nvSpPr>
                <p:cNvPr id="149"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a:defRPr/>
                  </a:pPr>
                  <a:endParaRPr lang="en-GB"/>
                </a:p>
              </p:txBody>
            </p:sp>
            <p:sp>
              <p:nvSpPr>
                <p:cNvPr id="150"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a:defRPr/>
                  </a:pPr>
                  <a:endParaRPr lang="en-GB"/>
                </a:p>
              </p:txBody>
            </p:sp>
          </p:grpSp>
          <p:sp>
            <p:nvSpPr>
              <p:cNvPr id="151" name="Flowchart: Magnetic Disk 150"/>
              <p:cNvSpPr/>
              <p:nvPr/>
            </p:nvSpPr>
            <p:spPr bwMode="ltGray">
              <a:xfrm>
                <a:off x="5955678" y="4150279"/>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2" name="Flowchart: Magnetic Disk 151"/>
              <p:cNvSpPr/>
              <p:nvPr/>
            </p:nvSpPr>
            <p:spPr bwMode="ltGray">
              <a:xfrm>
                <a:off x="58836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3" name="Flowchart: Magnetic Disk 152"/>
              <p:cNvSpPr/>
              <p:nvPr/>
            </p:nvSpPr>
            <p:spPr bwMode="ltGray">
              <a:xfrm>
                <a:off x="7179814" y="33646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4" name="Flowchart: Magnetic Disk 153"/>
              <p:cNvSpPr/>
              <p:nvPr/>
            </p:nvSpPr>
            <p:spPr bwMode="ltGray">
              <a:xfrm>
                <a:off x="6675758" y="32206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5" name="Flowchart: Magnetic Disk 154"/>
              <p:cNvSpPr/>
              <p:nvPr/>
            </p:nvSpPr>
            <p:spPr bwMode="ltGray">
              <a:xfrm>
                <a:off x="7035798" y="51648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6" name="Flowchart: Magnetic Disk 155"/>
              <p:cNvSpPr/>
              <p:nvPr/>
            </p:nvSpPr>
            <p:spPr bwMode="ltGray">
              <a:xfrm>
                <a:off x="76838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7" name="Flowchart: Magnetic Disk 156"/>
              <p:cNvSpPr/>
              <p:nvPr/>
            </p:nvSpPr>
            <p:spPr bwMode="ltGray">
              <a:xfrm>
                <a:off x="7755878" y="50208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8" name="Flowchart: Magnetic Disk 157"/>
              <p:cNvSpPr/>
              <p:nvPr/>
            </p:nvSpPr>
            <p:spPr bwMode="ltGray">
              <a:xfrm>
                <a:off x="6819774" y="4228728"/>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9" name="Flowchart: Magnetic Disk 158"/>
              <p:cNvSpPr/>
              <p:nvPr/>
            </p:nvSpPr>
            <p:spPr bwMode="ltGray">
              <a:xfrm>
                <a:off x="6387726" y="4294295"/>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60" name="Flowchart: Magnetic Disk 159"/>
              <p:cNvSpPr/>
              <p:nvPr/>
            </p:nvSpPr>
            <p:spPr bwMode="ltGray">
              <a:xfrm>
                <a:off x="7899894" y="41567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61" name="Flowchart: Magnetic Disk 160"/>
              <p:cNvSpPr/>
              <p:nvPr/>
            </p:nvSpPr>
            <p:spPr bwMode="ltGray">
              <a:xfrm>
                <a:off x="5667646" y="4660776"/>
                <a:ext cx="527480" cy="351656"/>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cxnSp>
            <p:nvCxnSpPr>
              <p:cNvPr id="162" name="Straight Connector 161"/>
              <p:cNvCxnSpPr>
                <a:stCxn id="153" idx="3"/>
                <a:endCxn id="170" idx="1"/>
              </p:cNvCxnSpPr>
              <p:nvPr/>
            </p:nvCxnSpPr>
            <p:spPr>
              <a:xfrm flipH="1">
                <a:off x="6628042" y="3515089"/>
                <a:ext cx="664614" cy="1145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4" idx="3"/>
                <a:endCxn id="170" idx="1"/>
              </p:cNvCxnSpPr>
              <p:nvPr/>
            </p:nvCxnSpPr>
            <p:spPr>
              <a:xfrm flipH="1">
                <a:off x="6628042" y="3371073"/>
                <a:ext cx="160558" cy="1289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flipH="1">
                <a:off x="6603750" y="4231949"/>
                <a:ext cx="1296144" cy="428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7" idx="2"/>
                <a:endCxn id="170" idx="4"/>
              </p:cNvCxnSpPr>
              <p:nvPr/>
            </p:nvCxnSpPr>
            <p:spPr>
              <a:xfrm flipH="1" flipV="1">
                <a:off x="6891782" y="4836604"/>
                <a:ext cx="864096" cy="2594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a:endCxn id="170" idx="2"/>
              </p:cNvCxnSpPr>
              <p:nvPr/>
            </p:nvCxnSpPr>
            <p:spPr>
              <a:xfrm>
                <a:off x="6195126" y="4836604"/>
                <a:ext cx="169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1" idx="3"/>
                <a:endCxn id="170" idx="1"/>
              </p:cNvCxnSpPr>
              <p:nvPr/>
            </p:nvCxnSpPr>
            <p:spPr>
              <a:xfrm>
                <a:off x="6068520" y="4300736"/>
                <a:ext cx="55952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52" idx="4"/>
                <a:endCxn id="170" idx="3"/>
              </p:cNvCxnSpPr>
              <p:nvPr/>
            </p:nvCxnSpPr>
            <p:spPr>
              <a:xfrm flipV="1">
                <a:off x="6109354" y="5012432"/>
                <a:ext cx="518688" cy="4436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1"/>
              </p:cNvCxnSpPr>
              <p:nvPr/>
            </p:nvCxnSpPr>
            <p:spPr>
              <a:xfrm flipH="1" flipV="1">
                <a:off x="6603750" y="5020816"/>
                <a:ext cx="544890"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Flowchart: Magnetic Disk 169"/>
              <p:cNvSpPr/>
              <p:nvPr/>
            </p:nvSpPr>
            <p:spPr bwMode="ltGray">
              <a:xfrm>
                <a:off x="6364302" y="4660776"/>
                <a:ext cx="527480" cy="351656"/>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ODIPP</a:t>
                </a:r>
              </a:p>
            </p:txBody>
          </p:sp>
          <p:cxnSp>
            <p:nvCxnSpPr>
              <p:cNvPr id="171" name="Straight Connector 170"/>
              <p:cNvCxnSpPr>
                <a:stCxn id="156" idx="1"/>
                <a:endCxn id="170" idx="4"/>
              </p:cNvCxnSpPr>
              <p:nvPr/>
            </p:nvCxnSpPr>
            <p:spPr>
              <a:xfrm flipH="1" flipV="1">
                <a:off x="6891782" y="4836604"/>
                <a:ext cx="904930" cy="544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8" idx="3"/>
              </p:cNvCxnSpPr>
              <p:nvPr/>
            </p:nvCxnSpPr>
            <p:spPr>
              <a:xfrm flipV="1">
                <a:off x="6603750" y="4379185"/>
                <a:ext cx="328866" cy="2815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9" idx="3"/>
              </p:cNvCxnSpPr>
              <p:nvPr/>
            </p:nvCxnSpPr>
            <p:spPr>
              <a:xfrm flipH="1" flipV="1">
                <a:off x="6500568" y="4444752"/>
                <a:ext cx="31174" cy="137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74" name="Rectangle 173"/>
            <p:cNvSpPr/>
            <p:nvPr/>
          </p:nvSpPr>
          <p:spPr>
            <a:xfrm>
              <a:off x="5220072" y="4941168"/>
              <a:ext cx="1160182" cy="400110"/>
            </a:xfrm>
            <a:prstGeom prst="rect">
              <a:avLst/>
            </a:prstGeom>
          </p:spPr>
          <p:txBody>
            <a:bodyPr wrap="square">
              <a:spAutoFit/>
            </a:bodyPr>
            <a:lstStyle/>
            <a:p>
              <a:pPr algn="r"/>
              <a:r>
                <a:rPr lang="en-GB" sz="1000" dirty="0" smtClean="0"/>
                <a:t>Pan-European Data portal</a:t>
              </a:r>
              <a:endParaRPr lang="en-GB" sz="10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Wie kann ODIP Ihnen helfen, Ihre Metadaten zu verbessern?</a:t>
            </a:r>
            <a:endParaRPr lang="de-DE" dirty="0"/>
          </a:p>
        </p:txBody>
      </p:sp>
      <p:sp>
        <p:nvSpPr>
          <p:cNvPr id="3" name="Content Placeholder 2"/>
          <p:cNvSpPr>
            <a:spLocks noGrp="1"/>
          </p:cNvSpPr>
          <p:nvPr>
            <p:ph sz="quarter" idx="15"/>
          </p:nvPr>
        </p:nvSpPr>
        <p:spPr/>
        <p:txBody>
          <a:bodyPr/>
          <a:lstStyle/>
          <a:p>
            <a:pPr>
              <a:buFont typeface="Arial" pitchFamily="34" charset="0"/>
              <a:buChar char="•"/>
            </a:pPr>
            <a:r>
              <a:rPr lang="de-DE" dirty="0" smtClean="0"/>
              <a:t>ODIP bildet Ihre Metadaten auf ein Standardmodell ab, d.h. die DCAT-AP. </a:t>
            </a:r>
          </a:p>
          <a:p>
            <a:pPr lvl="1">
              <a:buFont typeface="Arial" pitchFamily="34" charset="0"/>
              <a:buChar char="•"/>
            </a:pPr>
            <a:r>
              <a:rPr lang="de-DE" dirty="0" smtClean="0"/>
              <a:t>ODIP hilft Ihnen, standardisierte, mehrsprachige, kontrollierte Vokabulare in Ihren Metadaten wiederzuverwenden und ersetzt fehleranfällige Textwerte oder maßgeschneiderte Listen. </a:t>
            </a:r>
          </a:p>
          <a:p>
            <a:pPr lvl="1">
              <a:buFont typeface="Arial" pitchFamily="34" charset="0"/>
              <a:buChar char="•"/>
            </a:pPr>
            <a:r>
              <a:rPr lang="de-DE" dirty="0" smtClean="0"/>
              <a:t>Mittels seines Validierungsservices erlaubt Ihnen ODIP, Unstimmigkeiten und Fehler in Ihren Metadaten zu entdecken.</a:t>
            </a:r>
          </a:p>
          <a:p>
            <a:pPr lvl="1">
              <a:buFont typeface="Arial" pitchFamily="34" charset="0"/>
              <a:buChar char="•"/>
            </a:pPr>
            <a:r>
              <a:rPr lang="de-DE" dirty="0" smtClean="0"/>
              <a:t>ODIP ordnet Ihren Metadaten dauernde URIs zu.</a:t>
            </a:r>
          </a:p>
          <a:p>
            <a:pPr lvl="1">
              <a:buFont typeface="Arial" pitchFamily="34" charset="0"/>
              <a:buChar char="•"/>
            </a:pPr>
            <a:r>
              <a:rPr lang="de-DE" dirty="0" smtClean="0"/>
              <a:t>ODIP verknüpft Ihre Metadaten mit anderen Metadaten und bereichert sie durch zusätzlichen Kontext, dadurch gewinnen diese an Bedeutung. </a:t>
            </a:r>
            <a:endParaRPr lang="de-DE" dirty="0" smtClean="0"/>
          </a:p>
          <a:p>
            <a:pPr lvl="1">
              <a:buFont typeface="Arial" pitchFamily="34" charset="0"/>
              <a:buChar char="•"/>
            </a:pPr>
            <a:r>
              <a:rPr lang="de-DE" dirty="0" smtClean="0"/>
              <a:t>ODIP übersetzt </a:t>
            </a:r>
            <a:r>
              <a:rPr lang="de-DE" dirty="0"/>
              <a:t>automatisch </a:t>
            </a:r>
            <a:r>
              <a:rPr lang="de-DE" dirty="0" smtClean="0"/>
              <a:t>die Titel und Beschreibung der Metadaten auf English</a:t>
            </a:r>
            <a:endParaRPr lang="de-DE" dirty="0" smtClean="0"/>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Wie sieht ODIP aus?</a:t>
            </a:r>
            <a:endParaRPr lang="de-DE" dirty="0"/>
          </a:p>
        </p:txBody>
      </p:sp>
      <p:sp>
        <p:nvSpPr>
          <p:cNvPr id="3" name="Content Placeholder 2"/>
          <p:cNvSpPr>
            <a:spLocks noGrp="1"/>
          </p:cNvSpPr>
          <p:nvPr>
            <p:ph sz="quarter" idx="15"/>
          </p:nvPr>
        </p:nvSpPr>
        <p:spPr>
          <a:xfrm>
            <a:off x="533400" y="5229200"/>
            <a:ext cx="8077200" cy="943000"/>
          </a:xfrm>
        </p:spPr>
        <p:txBody>
          <a:bodyPr/>
          <a:lstStyle/>
          <a:p>
            <a:pPr algn="ctr"/>
            <a:r>
              <a:rPr lang="en-GB" sz="3600" b="1" dirty="0" smtClean="0">
                <a:solidFill>
                  <a:schemeClr val="tx2"/>
                </a:solidFill>
                <a:latin typeface="Bradley Hand ITC" pitchFamily="66" charset="0"/>
              </a:rPr>
              <a:t>http://odip.opendatasupport.eu</a:t>
            </a:r>
            <a:r>
              <a:rPr lang="en-GB" b="1" dirty="0" smtClean="0"/>
              <a:t> </a:t>
            </a:r>
            <a:endParaRPr lang="en-GB" b="1"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pic>
        <p:nvPicPr>
          <p:cNvPr id="1027" name="Picture 3"/>
          <p:cNvPicPr>
            <a:picLocks noChangeAspect="1" noChangeArrowheads="1"/>
          </p:cNvPicPr>
          <p:nvPr/>
        </p:nvPicPr>
        <p:blipFill>
          <a:blip r:embed="rId3" cstate="print"/>
          <a:srcRect/>
          <a:stretch>
            <a:fillRect/>
          </a:stretch>
        </p:blipFill>
        <p:spPr bwMode="auto">
          <a:xfrm>
            <a:off x="539551" y="1700808"/>
            <a:ext cx="8121671" cy="33123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Eine ODIP Aufgabe</a:t>
            </a:r>
            <a:endParaRPr lang="de-DE" dirty="0"/>
          </a:p>
        </p:txBody>
      </p:sp>
      <p:sp>
        <p:nvSpPr>
          <p:cNvPr id="6" name="Content Placeholder 5"/>
          <p:cNvSpPr>
            <a:spLocks noGrp="1"/>
          </p:cNvSpPr>
          <p:nvPr>
            <p:ph sz="quarter" idx="15"/>
          </p:nvPr>
        </p:nvSpPr>
        <p:spPr>
          <a:xfrm>
            <a:off x="533400" y="1752600"/>
            <a:ext cx="8077200" cy="2036440"/>
          </a:xfrm>
        </p:spPr>
        <p:txBody>
          <a:bodyPr/>
          <a:lstStyle/>
          <a:p>
            <a:r>
              <a:rPr lang="de-DE" dirty="0" smtClean="0"/>
              <a:t>Die ODIP Aufgabe besteht aus drei möglichen Phasen, die in einer bestimmten Reihenfolge gemacht werden müssen, und die aus mehreren Plug-Ins zusammengesetzt sind.</a:t>
            </a:r>
          </a:p>
          <a:p>
            <a:endParaRPr lang="en-GB" dirty="0" smtClean="0"/>
          </a:p>
          <a:p>
            <a:pPr marL="812800" indent="-457200">
              <a:buFont typeface="+mj-lt"/>
              <a:buAutoNum type="arabicPeriod"/>
            </a:pPr>
            <a:r>
              <a:rPr lang="de-DE" sz="2400" b="1" dirty="0" smtClean="0"/>
              <a:t>Extraktion</a:t>
            </a:r>
          </a:p>
          <a:p>
            <a:pPr marL="812800" indent="-457200">
              <a:buFont typeface="+mj-lt"/>
              <a:buAutoNum type="arabicPeriod"/>
            </a:pPr>
            <a:r>
              <a:rPr lang="de-DE" sz="2400" b="1" dirty="0" smtClean="0"/>
              <a:t>Transformation</a:t>
            </a:r>
          </a:p>
          <a:p>
            <a:pPr marL="812800" indent="-457200">
              <a:buFont typeface="+mj-lt"/>
              <a:buAutoNum type="arabicPeriod"/>
            </a:pPr>
            <a:r>
              <a:rPr lang="de-DE" sz="2400" b="1" dirty="0" smtClean="0"/>
              <a:t>Laden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sp>
        <p:nvSpPr>
          <p:cNvPr id="8" name="Down Arrow 7"/>
          <p:cNvSpPr/>
          <p:nvPr/>
        </p:nvSpPr>
        <p:spPr bwMode="ltGray">
          <a:xfrm>
            <a:off x="323528" y="2996952"/>
            <a:ext cx="432048" cy="1296144"/>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16" name="Picture 2" descr="https://lh5.googleusercontent.com/1wmTEMgAcqcRNOGrETfwRKXrKdO1RiWBYBKv_IaUpRXOlJ5Jx0RTlNc54K29mOXcPrbPGwMDV6JkOSezFHBQUDJ4PYxAbr8Mq3oLWZZLi41qN390d2rkpeo4gw"/>
          <p:cNvPicPr>
            <a:picLocks noChangeAspect="1" noChangeArrowheads="1"/>
          </p:cNvPicPr>
          <p:nvPr/>
        </p:nvPicPr>
        <p:blipFill>
          <a:blip r:embed="rId3" cstate="print"/>
          <a:srcRect r="9033" b="14894"/>
          <a:stretch>
            <a:fillRect/>
          </a:stretch>
        </p:blipFill>
        <p:spPr bwMode="auto">
          <a:xfrm>
            <a:off x="4211960" y="3191797"/>
            <a:ext cx="4528503" cy="2397443"/>
          </a:xfrm>
          <a:prstGeom prst="rect">
            <a:avLst/>
          </a:prstGeom>
          <a:ln>
            <a:noFill/>
          </a:ln>
          <a:effectLst>
            <a:outerShdw blurRad="292100" dist="139700" dir="2700000" algn="tl" rotWithShape="0">
              <a:srgbClr val="333333">
                <a:alpha val="65000"/>
              </a:srgbClr>
            </a:outerShdw>
          </a:effectLst>
        </p:spPr>
      </p:pic>
      <p:sp>
        <p:nvSpPr>
          <p:cNvPr id="7" name="Content Placeholder 5"/>
          <p:cNvSpPr txBox="1">
            <a:spLocks/>
          </p:cNvSpPr>
          <p:nvPr/>
        </p:nvSpPr>
        <p:spPr>
          <a:xfrm>
            <a:off x="539552" y="4676388"/>
            <a:ext cx="3528392" cy="874107"/>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r>
              <a:rPr lang="de-DE" dirty="0" smtClean="0"/>
              <a:t>Außerdem können diese Aufgaben geplant werden, so dass sie periodisch, nacheinander oder manuell gestartet werden können.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Lernziele</a:t>
            </a:r>
            <a:endParaRPr lang="de-DE" dirty="0"/>
          </a:p>
        </p:txBody>
      </p:sp>
      <p:sp>
        <p:nvSpPr>
          <p:cNvPr id="3" name="Content Placeholder 2"/>
          <p:cNvSpPr>
            <a:spLocks noGrp="1"/>
          </p:cNvSpPr>
          <p:nvPr>
            <p:ph sz="quarter" idx="15"/>
          </p:nvPr>
        </p:nvSpPr>
        <p:spPr/>
        <p:txBody>
          <a:bodyPr/>
          <a:lstStyle/>
          <a:p>
            <a:r>
              <a:rPr lang="de-DE" dirty="0" smtClean="0"/>
              <a:t>Am Ende dieses Trainingsmodul sollten Sie verstehen :</a:t>
            </a:r>
          </a:p>
          <a:p>
            <a:pPr>
              <a:buFont typeface="Arial" pitchFamily="34" charset="0"/>
              <a:buChar char="•"/>
            </a:pPr>
            <a:r>
              <a:rPr lang="de-DE" dirty="0" smtClean="0"/>
              <a:t>wie Sie die Barrieren der Weiterverwendung für Ihre Datensätze überwinden können.</a:t>
            </a:r>
          </a:p>
          <a:p>
            <a:pPr>
              <a:buFont typeface="Arial" pitchFamily="34" charset="0"/>
              <a:buChar char="•"/>
            </a:pPr>
            <a:r>
              <a:rPr lang="de-DE" dirty="0" smtClean="0"/>
              <a:t>wie Open Data Support die Weiterverwendung von Datensätzen fördern kann.</a:t>
            </a:r>
          </a:p>
          <a:p>
            <a:pPr>
              <a:buFont typeface="Arial" pitchFamily="34" charset="0"/>
              <a:buChar char="•"/>
            </a:pPr>
            <a:r>
              <a:rPr lang="de-DE" dirty="0" smtClean="0"/>
              <a:t>was das DCAT Anwendungsprofil ist und wie es verwendet werden kann.</a:t>
            </a:r>
          </a:p>
          <a:p>
            <a:pPr lvl="1">
              <a:buFont typeface="Arial" pitchFamily="34" charset="0"/>
              <a:buChar char="•"/>
            </a:pPr>
            <a:r>
              <a:rPr lang="de-DE" dirty="0" smtClean="0"/>
              <a:t>was die Open Data </a:t>
            </a:r>
            <a:r>
              <a:rPr lang="de-DE" dirty="0" err="1" smtClean="0"/>
              <a:t>Interoperability</a:t>
            </a:r>
            <a:r>
              <a:rPr lang="de-DE" dirty="0" smtClean="0"/>
              <a:t> </a:t>
            </a:r>
            <a:r>
              <a:rPr lang="de-DE" dirty="0" err="1" smtClean="0"/>
              <a:t>Platform</a:t>
            </a:r>
            <a:r>
              <a:rPr lang="de-DE" dirty="0" smtClean="0"/>
              <a:t> (ODIP) ist und wie sie verwendet werden kann.</a:t>
            </a:r>
          </a:p>
          <a:p>
            <a:pPr lvl="1">
              <a:buFont typeface="Arial" pitchFamily="34" charset="0"/>
              <a:buChar char="•"/>
            </a:pPr>
            <a:endParaRPr lang="de-DE" dirty="0" smtClean="0"/>
          </a:p>
          <a:p>
            <a:pPr>
              <a:buFont typeface="Arial" pitchFamily="34" charset="0"/>
              <a:buChar char="•"/>
            </a:pP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1484784"/>
            <a:ext cx="8071048" cy="914400"/>
          </a:xfrm>
        </p:spPr>
        <p:txBody>
          <a:bodyPr/>
          <a:lstStyle/>
          <a:p>
            <a:r>
              <a:rPr lang="de-DE" sz="6600" i="0" dirty="0" smtClean="0">
                <a:solidFill>
                  <a:schemeClr val="accent1"/>
                </a:solidFill>
                <a:latin typeface="Bradley Hand ITC" pitchFamily="66" charset="0"/>
              </a:rPr>
              <a:t>Überblick über den ODIP Prozess Extrahieren-Transformieren-Laden</a:t>
            </a:r>
            <a:endParaRPr lang="de-DE" sz="6600"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30</a:t>
            </a:fld>
            <a:endParaRPr lang="en-GB"/>
          </a:p>
        </p:txBody>
      </p:sp>
    </p:spTree>
    <p:extLst>
      <p:ext uri="{BB962C8B-B14F-4D97-AF65-F5344CB8AC3E}">
        <p14:creationId xmlns:p14="http://schemas.microsoft.com/office/powerpoint/2010/main" val="3590374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a:t>
            </a:r>
            <a:r>
              <a:rPr lang="de-DE" dirty="0" smtClean="0"/>
              <a:t>Extraktion</a:t>
            </a:r>
            <a:endParaRPr lang="de-DE" dirty="0"/>
          </a:p>
        </p:txBody>
      </p:sp>
      <p:sp>
        <p:nvSpPr>
          <p:cNvPr id="3" name="Content Placeholder 2"/>
          <p:cNvSpPr>
            <a:spLocks noGrp="1"/>
          </p:cNvSpPr>
          <p:nvPr>
            <p:ph sz="quarter" idx="14"/>
          </p:nvPr>
        </p:nvSpPr>
        <p:spPr>
          <a:xfrm>
            <a:off x="533400" y="1556792"/>
            <a:ext cx="3962400" cy="4419599"/>
          </a:xfrm>
        </p:spPr>
        <p:txBody>
          <a:bodyPr/>
          <a:lstStyle/>
          <a:p>
            <a:pPr lvl="1"/>
            <a:r>
              <a:rPr lang="de-DE" dirty="0" smtClean="0"/>
              <a:t>In der Extraktionsphase werden Rohdaten aus einem gegebenen Herkunfts- Open Data Portal mit Hilfe des entsprechende Plug-Ins abgefragt, abhängig von der Technologie des Herkunftsortes.</a:t>
            </a:r>
          </a:p>
          <a:p>
            <a:pPr lvl="1"/>
            <a:r>
              <a:rPr lang="de-DE" dirty="0" smtClean="0"/>
              <a:t>Mögliche </a:t>
            </a:r>
            <a:r>
              <a:rPr lang="de-DE" dirty="0" err="1" smtClean="0"/>
              <a:t>Extraktoren</a:t>
            </a:r>
            <a:r>
              <a:rPr lang="de-DE" dirty="0" smtClean="0"/>
              <a:t>:</a:t>
            </a:r>
          </a:p>
          <a:p>
            <a:pPr lvl="2">
              <a:buFont typeface="Wingdings" pitchFamily="2" charset="2"/>
              <a:buChar char="§"/>
            </a:pPr>
            <a:r>
              <a:rPr lang="de-DE" dirty="0" smtClean="0"/>
              <a:t>CKAN Extractor</a:t>
            </a:r>
          </a:p>
          <a:p>
            <a:pPr lvl="2">
              <a:buFont typeface="Wingdings" pitchFamily="2" charset="2"/>
              <a:buChar char="§"/>
            </a:pPr>
            <a:r>
              <a:rPr lang="de-DE" dirty="0" smtClean="0"/>
              <a:t>RDF Extractor</a:t>
            </a:r>
          </a:p>
          <a:p>
            <a:pPr lvl="2">
              <a:buFont typeface="Wingdings" pitchFamily="2" charset="2"/>
              <a:buChar char="§"/>
            </a:pPr>
            <a:r>
              <a:rPr lang="de-DE" dirty="0" smtClean="0"/>
              <a:t>SPARQL Extractor</a:t>
            </a:r>
          </a:p>
          <a:p>
            <a:pPr lvl="2">
              <a:buFont typeface="Wingdings" pitchFamily="2" charset="2"/>
              <a:buChar char="§"/>
            </a:pPr>
            <a:r>
              <a:rPr lang="de-DE" dirty="0" err="1" smtClean="0"/>
              <a:t>Virtuoso</a:t>
            </a:r>
            <a:r>
              <a:rPr lang="de-DE" dirty="0" smtClean="0"/>
              <a:t> Extractor</a:t>
            </a:r>
          </a:p>
          <a:p>
            <a:pPr lvl="2">
              <a:buFont typeface="Wingdings" pitchFamily="2" charset="2"/>
              <a:buChar char="§"/>
            </a:pPr>
            <a:r>
              <a:rPr lang="de-DE" dirty="0" smtClean="0"/>
              <a:t>CSV Extractor</a:t>
            </a:r>
            <a:endParaRPr lang="de-DE"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31</a:t>
            </a:fld>
            <a:endParaRPr lang="en-GB"/>
          </a:p>
        </p:txBody>
      </p:sp>
      <p:pic>
        <p:nvPicPr>
          <p:cNvPr id="1026" name="Picture 2"/>
          <p:cNvPicPr>
            <a:picLocks noChangeAspect="1" noChangeArrowheads="1"/>
          </p:cNvPicPr>
          <p:nvPr/>
        </p:nvPicPr>
        <p:blipFill>
          <a:blip r:embed="rId3" cstate="print"/>
          <a:srcRect/>
          <a:stretch>
            <a:fillRect/>
          </a:stretch>
        </p:blipFill>
        <p:spPr bwMode="auto">
          <a:xfrm>
            <a:off x="4644009" y="1772817"/>
            <a:ext cx="3600400" cy="43907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Transformation (1/3)</a:t>
            </a:r>
            <a:endParaRPr lang="en-GB" dirty="0"/>
          </a:p>
        </p:txBody>
      </p:sp>
      <p:sp>
        <p:nvSpPr>
          <p:cNvPr id="3" name="Content Placeholder 2"/>
          <p:cNvSpPr>
            <a:spLocks noGrp="1"/>
          </p:cNvSpPr>
          <p:nvPr>
            <p:ph sz="quarter" idx="14"/>
          </p:nvPr>
        </p:nvSpPr>
        <p:spPr>
          <a:xfrm>
            <a:off x="533400" y="1457673"/>
            <a:ext cx="4542656" cy="4995663"/>
          </a:xfrm>
        </p:spPr>
        <p:txBody>
          <a:bodyPr>
            <a:normAutofit fontScale="92500" lnSpcReduction="10000"/>
          </a:bodyPr>
          <a:lstStyle/>
          <a:p>
            <a:pPr marL="330517" lvl="1" indent="-342900">
              <a:buFont typeface="Arial" pitchFamily="34" charset="0"/>
              <a:buChar char="•"/>
            </a:pPr>
            <a:r>
              <a:rPr lang="de-DE" dirty="0" smtClean="0"/>
              <a:t>Ziel der Transformationsphase ist es, die von den Open Data Portalen gesammelten Metadaten abzugleichen, zu bereinigen und darauf vorzubereiten, auf ODIP gespeichert zu werden.</a:t>
            </a:r>
            <a:endParaRPr lang="de-DE" u="sng" dirty="0" smtClean="0"/>
          </a:p>
          <a:p>
            <a:pPr marL="330517" lvl="1" indent="-342900">
              <a:buFont typeface="Arial" pitchFamily="34" charset="0"/>
              <a:buChar char="•"/>
            </a:pPr>
            <a:r>
              <a:rPr lang="de-DE" dirty="0" smtClean="0"/>
              <a:t>Vorhandene Transformatoren:</a:t>
            </a:r>
          </a:p>
          <a:p>
            <a:pPr lvl="2">
              <a:buFont typeface="Wingdings" pitchFamily="2" charset="2"/>
              <a:buChar char="§"/>
            </a:pPr>
            <a:r>
              <a:rPr lang="en-GB" dirty="0"/>
              <a:t>ODS Value Mapper.</a:t>
            </a:r>
          </a:p>
          <a:p>
            <a:pPr lvl="2">
              <a:buFont typeface="Wingdings" pitchFamily="2" charset="2"/>
              <a:buChar char="§"/>
            </a:pPr>
            <a:r>
              <a:rPr lang="en-GB" dirty="0"/>
              <a:t>SPARQL Update Query Transformer</a:t>
            </a:r>
            <a:r>
              <a:rPr lang="en-GB" sz="2400" dirty="0"/>
              <a:t>.</a:t>
            </a:r>
          </a:p>
          <a:p>
            <a:pPr lvl="2">
              <a:buFont typeface="Wingdings" pitchFamily="2" charset="2"/>
              <a:buChar char="§"/>
            </a:pPr>
            <a:r>
              <a:rPr lang="en-GB" dirty="0"/>
              <a:t>ODS Cleaner.</a:t>
            </a:r>
          </a:p>
          <a:p>
            <a:pPr lvl="2">
              <a:buFont typeface="Wingdings" pitchFamily="2" charset="2"/>
              <a:buChar char="§"/>
            </a:pPr>
            <a:r>
              <a:rPr lang="en-GB" dirty="0"/>
              <a:t>ODS DCAT Application Profile Harmoniser.</a:t>
            </a:r>
          </a:p>
          <a:p>
            <a:pPr lvl="2">
              <a:buFont typeface="Wingdings" pitchFamily="2" charset="2"/>
              <a:buChar char="§"/>
            </a:pPr>
            <a:r>
              <a:rPr lang="en-GB" dirty="0"/>
              <a:t>ODS Modification Detector.</a:t>
            </a:r>
          </a:p>
          <a:p>
            <a:pPr lvl="2">
              <a:buFont typeface="Wingdings" pitchFamily="2" charset="2"/>
              <a:buChar char="§"/>
            </a:pPr>
            <a:r>
              <a:rPr lang="en-GB" dirty="0"/>
              <a:t>ODS Validator.</a:t>
            </a:r>
          </a:p>
          <a:p>
            <a:pPr lvl="2">
              <a:buFont typeface="Wingdings" pitchFamily="2" charset="2"/>
              <a:buChar char="§"/>
            </a:pPr>
            <a:r>
              <a:rPr lang="en-GB" dirty="0"/>
              <a:t>Web Translations.</a:t>
            </a:r>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32</a:t>
            </a:fld>
            <a:endParaRPr lang="en-GB"/>
          </a:p>
        </p:txBody>
      </p:sp>
      <p:pic>
        <p:nvPicPr>
          <p:cNvPr id="6" name="Picture 2" descr="C:\Users\roussees\Documents\Projects\ODS\Transform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732606"/>
            <a:ext cx="1870698" cy="6125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Laden</a:t>
            </a:r>
            <a:endParaRPr lang="en-GB" dirty="0"/>
          </a:p>
        </p:txBody>
      </p:sp>
      <p:sp>
        <p:nvSpPr>
          <p:cNvPr id="3" name="Content Placeholder 2"/>
          <p:cNvSpPr>
            <a:spLocks noGrp="1"/>
          </p:cNvSpPr>
          <p:nvPr>
            <p:ph sz="quarter" idx="14"/>
          </p:nvPr>
        </p:nvSpPr>
        <p:spPr/>
        <p:txBody>
          <a:bodyPr/>
          <a:lstStyle/>
          <a:p>
            <a:pPr lvl="1"/>
            <a:r>
              <a:rPr lang="de-DE" dirty="0" smtClean="0"/>
              <a:t>In der Ladephase werden die gesammelten und abgeglichenen Metadaten mit Hilfe des </a:t>
            </a:r>
            <a:r>
              <a:rPr lang="de-DE" dirty="0" err="1" smtClean="0"/>
              <a:t>Virtuoso</a:t>
            </a:r>
            <a:r>
              <a:rPr lang="de-DE" dirty="0" smtClean="0"/>
              <a:t> </a:t>
            </a:r>
            <a:r>
              <a:rPr lang="de-DE" dirty="0" err="1" smtClean="0"/>
              <a:t>Loaders</a:t>
            </a:r>
            <a:r>
              <a:rPr lang="de-DE" dirty="0" smtClean="0"/>
              <a:t> auf dem </a:t>
            </a:r>
            <a:r>
              <a:rPr lang="de-DE" dirty="0" err="1" smtClean="0"/>
              <a:t>Virtuoso</a:t>
            </a:r>
            <a:r>
              <a:rPr lang="de-DE" dirty="0" smtClean="0"/>
              <a:t> RDF Speicher gespeichert.</a:t>
            </a:r>
            <a:endParaRPr lang="de-DE"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33</a:t>
            </a:fld>
            <a:endParaRPr lang="en-GB"/>
          </a:p>
        </p:txBody>
      </p:sp>
      <p:pic>
        <p:nvPicPr>
          <p:cNvPr id="3074" name="Picture 2"/>
          <p:cNvPicPr>
            <a:picLocks noChangeAspect="1" noChangeArrowheads="1"/>
          </p:cNvPicPr>
          <p:nvPr/>
        </p:nvPicPr>
        <p:blipFill>
          <a:blip r:embed="rId3" cstate="print"/>
          <a:srcRect/>
          <a:stretch>
            <a:fillRect/>
          </a:stretch>
        </p:blipFill>
        <p:spPr bwMode="auto">
          <a:xfrm>
            <a:off x="4644008" y="1772816"/>
            <a:ext cx="3810000" cy="44386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Beispiel</a:t>
            </a:r>
            <a:br>
              <a:rPr lang="de-DE" dirty="0" smtClean="0"/>
            </a:br>
            <a:r>
              <a:rPr lang="de-DE" sz="2000" b="0" dirty="0" smtClean="0"/>
              <a:t>Die Übernahme eines CKAN-basierten offenen Datenportals</a:t>
            </a:r>
            <a:endParaRPr lang="de-DE" b="0" dirty="0"/>
          </a:p>
        </p:txBody>
      </p:sp>
      <p:sp>
        <p:nvSpPr>
          <p:cNvPr id="3" name="Content Placeholder 2"/>
          <p:cNvSpPr>
            <a:spLocks noGrp="1"/>
          </p:cNvSpPr>
          <p:nvPr>
            <p:ph sz="quarter" idx="15"/>
          </p:nvPr>
        </p:nvSpPr>
        <p:spPr>
          <a:xfrm>
            <a:off x="533400" y="1772816"/>
            <a:ext cx="8077200" cy="4536504"/>
          </a:xfrm>
        </p:spPr>
        <p:txBody>
          <a:bodyPr>
            <a:normAutofit fontScale="92500" lnSpcReduction="10000"/>
          </a:bodyPr>
          <a:lstStyle/>
          <a:p>
            <a:pPr marL="182880" indent="-457200">
              <a:spcAft>
                <a:spcPts val="0"/>
              </a:spcAft>
              <a:buFont typeface="+mj-lt"/>
              <a:buAutoNum type="arabicPeriod"/>
            </a:pPr>
            <a:r>
              <a:rPr lang="de-DE" sz="2400" dirty="0" smtClean="0"/>
              <a:t>Erstellen Sie einen neuen Job auf ODIP</a:t>
            </a:r>
          </a:p>
          <a:p>
            <a:pPr marL="182880" indent="-457200">
              <a:spcAft>
                <a:spcPts val="0"/>
              </a:spcAft>
              <a:buFont typeface="+mj-lt"/>
              <a:buAutoNum type="arabicPeriod"/>
            </a:pPr>
            <a:r>
              <a:rPr lang="de-DE" sz="2400" dirty="0" err="1" smtClean="0"/>
              <a:t>Extraktionphase</a:t>
            </a:r>
            <a:endParaRPr lang="de-DE" sz="2400" dirty="0" smtClean="0"/>
          </a:p>
          <a:p>
            <a:pPr marL="731520" lvl="2" indent="-457200">
              <a:spcAft>
                <a:spcPts val="0"/>
              </a:spcAft>
            </a:pPr>
            <a:r>
              <a:rPr lang="de-DE" sz="1800" dirty="0" smtClean="0"/>
              <a:t>Fügen und konfigurieren Sie eines CKAN Extractor hinzu, um Daten von einem CKAN API zu übernehmen. </a:t>
            </a:r>
          </a:p>
          <a:p>
            <a:pPr marL="182880" indent="-457200">
              <a:spcAft>
                <a:spcPts val="0"/>
              </a:spcAft>
              <a:buFont typeface="+mj-lt"/>
              <a:buAutoNum type="arabicPeriod"/>
            </a:pPr>
            <a:r>
              <a:rPr lang="de-DE" sz="2400" dirty="0" smtClean="0"/>
              <a:t>Transformationsphase</a:t>
            </a:r>
          </a:p>
          <a:p>
            <a:pPr marL="731520" lvl="2" indent="-457200">
              <a:spcAft>
                <a:spcPts val="0"/>
              </a:spcAft>
            </a:pPr>
            <a:r>
              <a:rPr lang="de-DE" sz="1800" dirty="0" smtClean="0"/>
              <a:t>Fügen Sie ODS Value </a:t>
            </a:r>
            <a:r>
              <a:rPr lang="de-DE" sz="1800" dirty="0" err="1" smtClean="0"/>
              <a:t>mapper</a:t>
            </a:r>
            <a:r>
              <a:rPr lang="de-DE" sz="1800" dirty="0" smtClean="0"/>
              <a:t> hinzu</a:t>
            </a:r>
          </a:p>
          <a:p>
            <a:pPr marL="731520" lvl="2" indent="-457200">
              <a:spcAft>
                <a:spcPts val="0"/>
              </a:spcAft>
            </a:pPr>
            <a:r>
              <a:rPr lang="de-DE" sz="1800" dirty="0" smtClean="0"/>
              <a:t>Fügen </a:t>
            </a:r>
            <a:r>
              <a:rPr lang="de-DE" sz="1800" dirty="0"/>
              <a:t>Sie ein SPARQL Update Query Transformer mit den relevanten Fragen hinzu</a:t>
            </a:r>
          </a:p>
          <a:p>
            <a:pPr marL="731520" lvl="2" indent="-457200">
              <a:spcAft>
                <a:spcPts val="0"/>
              </a:spcAft>
            </a:pPr>
            <a:r>
              <a:rPr lang="de-DE" sz="1800" dirty="0" smtClean="0"/>
              <a:t>Fügen Sie ODS Cleaner hinzu</a:t>
            </a:r>
          </a:p>
          <a:p>
            <a:pPr marL="731520" lvl="2" indent="-457200">
              <a:spcAft>
                <a:spcPts val="0"/>
              </a:spcAft>
            </a:pPr>
            <a:r>
              <a:rPr lang="de-DE" sz="1800" dirty="0" smtClean="0"/>
              <a:t>Fügen </a:t>
            </a:r>
            <a:r>
              <a:rPr lang="de-DE" sz="1800" dirty="0" smtClean="0"/>
              <a:t>Sie den DCAT </a:t>
            </a:r>
            <a:r>
              <a:rPr lang="de-DE" sz="1800" dirty="0" err="1" smtClean="0"/>
              <a:t>Application</a:t>
            </a:r>
            <a:r>
              <a:rPr lang="de-DE" sz="1800" dirty="0" smtClean="0"/>
              <a:t> Profile </a:t>
            </a:r>
            <a:r>
              <a:rPr lang="de-DE" sz="1800" dirty="0" err="1" smtClean="0"/>
              <a:t>Harmoniser</a:t>
            </a:r>
            <a:r>
              <a:rPr lang="de-DE" sz="1800" dirty="0" smtClean="0"/>
              <a:t> hinzu</a:t>
            </a:r>
          </a:p>
          <a:p>
            <a:pPr marL="731520" lvl="2" indent="-457200">
              <a:spcAft>
                <a:spcPts val="0"/>
              </a:spcAft>
            </a:pPr>
            <a:r>
              <a:rPr lang="de-DE" sz="1800" dirty="0" smtClean="0"/>
              <a:t>Fügen Sie einen Änderungsdetektor </a:t>
            </a:r>
            <a:r>
              <a:rPr lang="de-DE" sz="1800" dirty="0" smtClean="0"/>
              <a:t>hinzu</a:t>
            </a:r>
          </a:p>
          <a:p>
            <a:pPr marL="731520" lvl="2" indent="-457200">
              <a:spcAft>
                <a:spcPts val="0"/>
              </a:spcAft>
            </a:pPr>
            <a:r>
              <a:rPr lang="de-DE" sz="1800" dirty="0" smtClean="0"/>
              <a:t>Fügen Sie ODS </a:t>
            </a:r>
            <a:r>
              <a:rPr lang="de-DE" sz="1800" dirty="0" err="1" smtClean="0"/>
              <a:t>Validator</a:t>
            </a:r>
            <a:r>
              <a:rPr lang="de-DE" sz="1800" dirty="0" smtClean="0"/>
              <a:t> hinzu</a:t>
            </a:r>
          </a:p>
          <a:p>
            <a:pPr marL="731520" lvl="2" indent="-457200">
              <a:spcAft>
                <a:spcPts val="0"/>
              </a:spcAft>
            </a:pPr>
            <a:r>
              <a:rPr lang="de-DE" sz="1800" dirty="0" smtClean="0"/>
              <a:t>Fügen Sie Web </a:t>
            </a:r>
            <a:r>
              <a:rPr lang="de-DE" sz="1800" dirty="0" err="1" smtClean="0"/>
              <a:t>Translations</a:t>
            </a:r>
            <a:r>
              <a:rPr lang="de-DE" sz="1800" dirty="0" smtClean="0"/>
              <a:t> hinzu</a:t>
            </a:r>
            <a:endParaRPr lang="de-DE" sz="1800" dirty="0" smtClean="0"/>
          </a:p>
          <a:p>
            <a:pPr marL="182880" indent="-457200">
              <a:spcAft>
                <a:spcPts val="0"/>
              </a:spcAft>
              <a:buFont typeface="+mj-lt"/>
              <a:buAutoNum type="arabicPeriod"/>
            </a:pPr>
            <a:r>
              <a:rPr lang="de-DE" sz="2400" dirty="0" smtClean="0"/>
              <a:t>Ladephase</a:t>
            </a:r>
            <a:endParaRPr lang="de-DE" sz="2400" dirty="0" smtClean="0"/>
          </a:p>
          <a:p>
            <a:pPr marL="731520" lvl="2" indent="-457200">
              <a:spcAft>
                <a:spcPts val="0"/>
              </a:spcAft>
            </a:pPr>
            <a:r>
              <a:rPr lang="de-DE" sz="1800" dirty="0" smtClean="0"/>
              <a:t>Laden Sie die extrahierten Daten mit Hilfe des </a:t>
            </a:r>
            <a:r>
              <a:rPr lang="de-DE" sz="1800" dirty="0" err="1" smtClean="0"/>
              <a:t>Virtuoso</a:t>
            </a:r>
            <a:r>
              <a:rPr lang="de-DE" sz="1800" dirty="0" smtClean="0"/>
              <a:t> </a:t>
            </a:r>
            <a:r>
              <a:rPr lang="de-DE" sz="1800" dirty="0" err="1" smtClean="0"/>
              <a:t>Loader</a:t>
            </a:r>
            <a:r>
              <a:rPr lang="de-DE" sz="1800" dirty="0" smtClean="0"/>
              <a:t>  in einem </a:t>
            </a:r>
            <a:r>
              <a:rPr lang="de-DE" sz="1800" dirty="0" err="1" smtClean="0"/>
              <a:t>Virtuoso</a:t>
            </a:r>
            <a:r>
              <a:rPr lang="de-DE" sz="1800" dirty="0" smtClean="0"/>
              <a:t> RDF Store hoch</a:t>
            </a:r>
          </a:p>
          <a:p>
            <a:pPr marL="182880" indent="-457200">
              <a:spcAft>
                <a:spcPts val="0"/>
              </a:spcAft>
              <a:buFont typeface="+mj-lt"/>
              <a:buAutoNum type="arabicPeriod"/>
            </a:pPr>
            <a:r>
              <a:rPr lang="de-DE" sz="2400" dirty="0" smtClean="0"/>
              <a:t>Erstellen Sie den Aufgabenplan auf ODIP</a:t>
            </a:r>
          </a:p>
          <a:p>
            <a:endParaRPr lang="en-GB" sz="2400" dirty="0" smtClean="0"/>
          </a:p>
          <a:p>
            <a:endParaRPr lang="en-GB" sz="2400" dirty="0" smtClean="0"/>
          </a:p>
          <a:p>
            <a:pPr marL="182880" indent="-457200">
              <a:buFont typeface="+mj-lt"/>
              <a:buAutoNum type="arabicPeriod"/>
            </a:pPr>
            <a:endParaRPr lang="en-GB" sz="2400" dirty="0" smtClean="0"/>
          </a:p>
          <a:p>
            <a:endParaRPr lang="en-GB" sz="2400" dirty="0" smtClean="0"/>
          </a:p>
          <a:p>
            <a:endParaRPr lang="en-GB" sz="2400"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Beispiel – 1.</a:t>
            </a:r>
            <a:r>
              <a:rPr lang="de-DE" dirty="0" smtClean="0">
                <a:solidFill>
                  <a:schemeClr val="accent1"/>
                </a:solidFill>
              </a:rPr>
              <a:t> </a:t>
            </a:r>
            <a:r>
              <a:rPr lang="de-DE" dirty="0" smtClean="0"/>
              <a:t>Erstellen Sie eine Job auf ODIP</a:t>
            </a:r>
            <a:endParaRPr lang="de-DE" dirty="0"/>
          </a:p>
        </p:txBody>
      </p:sp>
      <p:sp>
        <p:nvSpPr>
          <p:cNvPr id="3" name="Content Placeholder 2"/>
          <p:cNvSpPr>
            <a:spLocks noGrp="1"/>
          </p:cNvSpPr>
          <p:nvPr>
            <p:ph sz="quarter" idx="14"/>
          </p:nvPr>
        </p:nvSpPr>
        <p:spPr>
          <a:xfrm>
            <a:off x="533400" y="1752601"/>
            <a:ext cx="3534544" cy="4419599"/>
          </a:xfrm>
        </p:spPr>
        <p:txBody>
          <a:bodyPr/>
          <a:lstStyle/>
          <a:p>
            <a:pPr lvl="1">
              <a:buFont typeface="Arial" pitchFamily="34" charset="0"/>
              <a:buChar char="•"/>
            </a:pPr>
            <a:r>
              <a:rPr lang="de-DE" dirty="0" smtClean="0"/>
              <a:t>Um einen neuen Job zu erstellen, klicken Sie auf “</a:t>
            </a:r>
            <a:r>
              <a:rPr lang="de-DE" i="1" dirty="0" smtClean="0"/>
              <a:t>New Job</a:t>
            </a:r>
            <a:r>
              <a:rPr lang="de-DE" dirty="0" smtClean="0"/>
              <a:t>”.</a:t>
            </a:r>
          </a:p>
          <a:p>
            <a:pPr lvl="1">
              <a:buFont typeface="Arial" pitchFamily="34" charset="0"/>
              <a:buChar char="•"/>
            </a:pPr>
            <a:r>
              <a:rPr lang="de-DE" dirty="0" smtClean="0"/>
              <a:t>Am unteren Teil des Bildschirms können Sie die aktuelle Aufgabenstellung innerhalb jeder der drei Phasen konfigurieren, indem Sie einen Tab auswählen.</a:t>
            </a:r>
          </a:p>
          <a:p>
            <a:pPr lvl="1">
              <a:buFont typeface="Arial" pitchFamily="34" charset="0"/>
              <a:buChar char="•"/>
            </a:pPr>
            <a:r>
              <a:rPr lang="de-DE" dirty="0" smtClean="0"/>
              <a:t>Für jede Phase können Sie die entsprechenden Module hinzufügen und konfigurieren.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35</a:t>
            </a:fld>
            <a:endParaRPr lang="en-GB"/>
          </a:p>
        </p:txBody>
      </p:sp>
      <p:pic>
        <p:nvPicPr>
          <p:cNvPr id="7" name="Picture 2"/>
          <p:cNvPicPr>
            <a:picLocks noChangeAspect="1" noChangeArrowheads="1"/>
          </p:cNvPicPr>
          <p:nvPr/>
        </p:nvPicPr>
        <p:blipFill>
          <a:blip r:embed="rId3" cstate="print"/>
          <a:srcRect b="2890"/>
          <a:stretch>
            <a:fillRect/>
          </a:stretch>
        </p:blipFill>
        <p:spPr bwMode="auto">
          <a:xfrm>
            <a:off x="4427984" y="1556792"/>
            <a:ext cx="4198737" cy="4630739"/>
          </a:xfrm>
          <a:prstGeom prst="rect">
            <a:avLst/>
          </a:prstGeom>
          <a:ln>
            <a:noFill/>
          </a:ln>
          <a:effectLst>
            <a:outerShdw blurRad="292100" dist="139700" dir="2700000" algn="tl" rotWithShape="0">
              <a:srgbClr val="333333">
                <a:alpha val="65000"/>
              </a:srgbClr>
            </a:outerShdw>
          </a:effectLst>
        </p:spPr>
      </p:pic>
      <p:sp>
        <p:nvSpPr>
          <p:cNvPr id="11" name="Rounded Rectangular Callout 10"/>
          <p:cNvSpPr/>
          <p:nvPr/>
        </p:nvSpPr>
        <p:spPr bwMode="ltGray">
          <a:xfrm>
            <a:off x="7164288" y="1268760"/>
            <a:ext cx="1728192" cy="576064"/>
          </a:xfrm>
          <a:prstGeom prst="wedgeRoundRectCallout">
            <a:avLst>
              <a:gd name="adj1" fmla="val -121043"/>
              <a:gd name="adj2" fmla="val 119820"/>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Geben</a:t>
            </a:r>
            <a:r>
              <a:rPr lang="en-GB" sz="1400" dirty="0" smtClean="0"/>
              <a:t> </a:t>
            </a:r>
            <a:r>
              <a:rPr lang="en-GB" sz="1400" dirty="0" err="1" smtClean="0"/>
              <a:t>Sie</a:t>
            </a:r>
            <a:r>
              <a:rPr lang="en-GB" sz="1400" dirty="0" smtClean="0"/>
              <a:t> </a:t>
            </a:r>
            <a:r>
              <a:rPr lang="en-GB" sz="1400" dirty="0" err="1" smtClean="0"/>
              <a:t>einen</a:t>
            </a:r>
            <a:r>
              <a:rPr lang="en-GB" sz="1400" dirty="0" smtClean="0"/>
              <a:t> </a:t>
            </a:r>
            <a:r>
              <a:rPr lang="en-GB" sz="1400" dirty="0" err="1" smtClean="0"/>
              <a:t>Namen</a:t>
            </a:r>
            <a:r>
              <a:rPr lang="en-GB" sz="1400" dirty="0" smtClean="0"/>
              <a:t> </a:t>
            </a:r>
            <a:r>
              <a:rPr lang="en-GB" sz="1400" dirty="0" err="1" smtClean="0"/>
              <a:t>für</a:t>
            </a:r>
            <a:r>
              <a:rPr lang="en-GB" sz="1400" dirty="0" smtClean="0"/>
              <a:t> den Job</a:t>
            </a:r>
          </a:p>
        </p:txBody>
      </p:sp>
      <p:sp>
        <p:nvSpPr>
          <p:cNvPr id="12" name="Rounded Rectangular Callout 11"/>
          <p:cNvSpPr/>
          <p:nvPr/>
        </p:nvSpPr>
        <p:spPr bwMode="ltGray">
          <a:xfrm>
            <a:off x="7092280" y="2564904"/>
            <a:ext cx="1584176" cy="1008112"/>
          </a:xfrm>
          <a:prstGeom prst="wedgeRoundRectCallout">
            <a:avLst>
              <a:gd name="adj1" fmla="val -60116"/>
              <a:gd name="adj2" fmla="val -44581"/>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Präsentieren</a:t>
            </a:r>
            <a:r>
              <a:rPr lang="en-GB" sz="1400" dirty="0" smtClean="0"/>
              <a:t> </a:t>
            </a:r>
            <a:r>
              <a:rPr lang="en-GB" sz="1400" dirty="0" err="1" smtClean="0"/>
              <a:t>Sie</a:t>
            </a:r>
            <a:r>
              <a:rPr lang="en-GB" sz="1400" dirty="0" smtClean="0"/>
              <a:t> den Job </a:t>
            </a:r>
            <a:r>
              <a:rPr lang="en-GB" sz="1400" dirty="0" err="1" smtClean="0"/>
              <a:t>mit</a:t>
            </a:r>
            <a:r>
              <a:rPr lang="en-GB" sz="1400" dirty="0" smtClean="0"/>
              <a:t> </a:t>
            </a:r>
            <a:r>
              <a:rPr lang="en-GB" sz="1400" dirty="0" err="1" smtClean="0"/>
              <a:t>einer</a:t>
            </a:r>
            <a:r>
              <a:rPr lang="en-GB" sz="1400" dirty="0" smtClean="0"/>
              <a:t> </a:t>
            </a:r>
            <a:r>
              <a:rPr lang="en-GB" sz="1400" dirty="0" err="1" smtClean="0"/>
              <a:t>kurzen</a:t>
            </a:r>
            <a:r>
              <a:rPr lang="en-GB" sz="1400" dirty="0" smtClean="0"/>
              <a:t> </a:t>
            </a:r>
            <a:r>
              <a:rPr lang="en-GB" sz="1400" dirty="0" err="1" smtClean="0"/>
              <a:t>Beschreibung</a:t>
            </a:r>
            <a:endParaRPr lang="en-GB" sz="1400" dirty="0" smtClean="0"/>
          </a:p>
        </p:txBody>
      </p:sp>
      <p:sp>
        <p:nvSpPr>
          <p:cNvPr id="13" name="Rounded Rectangular Callout 12"/>
          <p:cNvSpPr/>
          <p:nvPr/>
        </p:nvSpPr>
        <p:spPr bwMode="ltGray">
          <a:xfrm>
            <a:off x="6660232" y="3861048"/>
            <a:ext cx="2483768" cy="1008112"/>
          </a:xfrm>
          <a:prstGeom prst="wedgeRoundRectCallout">
            <a:avLst>
              <a:gd name="adj1" fmla="val -78831"/>
              <a:gd name="adj2" fmla="val -5528"/>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Drücken</a:t>
            </a:r>
            <a:r>
              <a:rPr lang="en-GB" sz="1400" dirty="0" smtClean="0"/>
              <a:t> </a:t>
            </a:r>
            <a:r>
              <a:rPr lang="en-GB" sz="1400" dirty="0" err="1" smtClean="0"/>
              <a:t>Sie</a:t>
            </a:r>
            <a:r>
              <a:rPr lang="en-GB" sz="1400" dirty="0" smtClean="0"/>
              <a:t> auf den “Add”-Knopf , </a:t>
            </a:r>
            <a:r>
              <a:rPr lang="de-DE" sz="1400" dirty="0" smtClean="0"/>
              <a:t>um die  Plug-Ins, die zu deployen sein sollte, zu bestimmen</a:t>
            </a:r>
            <a:endParaRPr lang="en-GB" sz="1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1015008"/>
          </a:xfrm>
        </p:spPr>
        <p:txBody>
          <a:bodyPr>
            <a:normAutofit fontScale="90000"/>
          </a:bodyPr>
          <a:lstStyle/>
          <a:p>
            <a:r>
              <a:rPr lang="de-DE" dirty="0" smtClean="0"/>
              <a:t>Beispiel – 2.Extraktion : Das Hinzufügen und das Konfigurieren eines CKAN </a:t>
            </a:r>
            <a:r>
              <a:rPr lang="de-DE" dirty="0" err="1" smtClean="0"/>
              <a:t>Extraktors</a:t>
            </a:r>
            <a:r>
              <a:rPr lang="de-DE" dirty="0" smtClean="0"/>
              <a:t>, um Daten von einem CKAN API zu übernehmen</a:t>
            </a:r>
            <a:endParaRPr lang="de-DE" dirty="0"/>
          </a:p>
        </p:txBody>
      </p:sp>
      <p:sp>
        <p:nvSpPr>
          <p:cNvPr id="7" name="Content Placeholder 6"/>
          <p:cNvSpPr>
            <a:spLocks noGrp="1"/>
          </p:cNvSpPr>
          <p:nvPr>
            <p:ph sz="quarter" idx="15"/>
          </p:nvPr>
        </p:nvSpPr>
        <p:spPr/>
        <p:txBody>
          <a:bodyPr/>
          <a:lstStyle/>
          <a:p>
            <a:r>
              <a:rPr lang="de-DE" dirty="0" smtClean="0"/>
              <a:t>Nach dem Hinzufügen des CKAN </a:t>
            </a:r>
            <a:r>
              <a:rPr lang="de-DE" dirty="0" err="1" smtClean="0"/>
              <a:t>Extraktor</a:t>
            </a:r>
            <a:r>
              <a:rPr lang="de-DE" dirty="0" smtClean="0"/>
              <a:t> Plug-Ins werden Sie aufgefordert, das folgende Formular auszufüllen:</a:t>
            </a:r>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36</a:t>
            </a:fld>
            <a:endParaRPr lang="en-GB"/>
          </a:p>
        </p:txBody>
      </p:sp>
      <p:pic>
        <p:nvPicPr>
          <p:cNvPr id="48132" name="Picture 4" descr="https://lh6.googleusercontent.com/qtM12uM2Jqxcr2FaJiHB__fbpdG0I-yofaCcbe1f-gZzHPs6nYrI6F6ID57t6atR2w6WOFOX6QfFE16EWLCFtuPTZThoeSEFTImq84CNPYKhD9g6iMJMt04dzg"/>
          <p:cNvPicPr>
            <a:picLocks noChangeAspect="1" noChangeArrowheads="1"/>
          </p:cNvPicPr>
          <p:nvPr/>
        </p:nvPicPr>
        <p:blipFill>
          <a:blip r:embed="rId3" cstate="print"/>
          <a:srcRect r="20690" b="1478"/>
          <a:stretch>
            <a:fillRect/>
          </a:stretch>
        </p:blipFill>
        <p:spPr bwMode="auto">
          <a:xfrm>
            <a:off x="2411760" y="2348880"/>
            <a:ext cx="4968552" cy="3456384"/>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bwMode="ltGray">
          <a:xfrm>
            <a:off x="6228184" y="2276872"/>
            <a:ext cx="2664296" cy="1296144"/>
          </a:xfrm>
          <a:prstGeom prst="wedgeRoundRectCallout">
            <a:avLst>
              <a:gd name="adj1" fmla="val -95866"/>
              <a:gd name="adj2" fmla="val 3220"/>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t>Der Web Standort des CKAN-Portals, das Sie übernehmen möchten.</a:t>
            </a:r>
          </a:p>
          <a:p>
            <a:pPr marL="0" lvl="2"/>
            <a:r>
              <a:rPr lang="de-DE" sz="1200" u="sng" dirty="0" smtClean="0"/>
              <a:t>Das Portal sollte API Version 3 unterstützen, und API muss aktiviert sein. </a:t>
            </a:r>
            <a:r>
              <a:rPr lang="de-DE" sz="1400" u="sng" dirty="0" smtClean="0"/>
              <a:t> </a:t>
            </a:r>
          </a:p>
        </p:txBody>
      </p:sp>
      <p:sp>
        <p:nvSpPr>
          <p:cNvPr id="8" name="Rounded Rectangular Callout 7"/>
          <p:cNvSpPr/>
          <p:nvPr/>
        </p:nvSpPr>
        <p:spPr bwMode="ltGray">
          <a:xfrm>
            <a:off x="0" y="2492896"/>
            <a:ext cx="2627784" cy="1440160"/>
          </a:xfrm>
          <a:prstGeom prst="wedgeRoundRectCallout">
            <a:avLst>
              <a:gd name="adj1" fmla="val 72893"/>
              <a:gd name="adj2" fmla="val 30166"/>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t>Herausgeber, Lizenz, Titel und Beschreibung: Verwendet im gespeicherten Katalog für die </a:t>
            </a:r>
            <a:r>
              <a:rPr lang="de-DE" sz="1400" dirty="0" err="1" smtClean="0"/>
              <a:t>Eigenchaften</a:t>
            </a:r>
            <a:r>
              <a:rPr lang="de-DE" sz="1400" dirty="0" smtClean="0"/>
              <a:t> von </a:t>
            </a:r>
            <a:r>
              <a:rPr lang="de-DE" sz="1400" dirty="0" err="1" smtClean="0"/>
              <a:t>dct:publisher</a:t>
            </a:r>
            <a:r>
              <a:rPr lang="de-DE" sz="1400" dirty="0" smtClean="0"/>
              <a:t>, </a:t>
            </a:r>
            <a:r>
              <a:rPr lang="de-DE" sz="1400" dirty="0" err="1" smtClean="0"/>
              <a:t>dct:license</a:t>
            </a:r>
            <a:r>
              <a:rPr lang="de-DE" sz="1400" dirty="0" smtClean="0"/>
              <a:t>, </a:t>
            </a:r>
            <a:r>
              <a:rPr lang="de-DE" sz="1400" dirty="0" err="1" smtClean="0"/>
              <a:t>dct:title</a:t>
            </a:r>
            <a:r>
              <a:rPr lang="de-DE" sz="1400" dirty="0" smtClean="0"/>
              <a:t> und </a:t>
            </a:r>
            <a:r>
              <a:rPr lang="de-DE" sz="1400" dirty="0" err="1" smtClean="0"/>
              <a:t>dct:description</a:t>
            </a:r>
            <a:r>
              <a:rPr lang="de-DE" sz="1400" dirty="0" smtClean="0"/>
              <a:t>.</a:t>
            </a:r>
          </a:p>
        </p:txBody>
      </p:sp>
      <p:sp>
        <p:nvSpPr>
          <p:cNvPr id="9" name="Rounded Rectangular Callout 8"/>
          <p:cNvSpPr/>
          <p:nvPr/>
        </p:nvSpPr>
        <p:spPr bwMode="ltGray">
          <a:xfrm>
            <a:off x="5796136" y="4437112"/>
            <a:ext cx="3312368" cy="1296144"/>
          </a:xfrm>
          <a:prstGeom prst="wedgeRoundRectCallout">
            <a:avLst>
              <a:gd name="adj1" fmla="val -59279"/>
              <a:gd name="adj2" fmla="val -77494"/>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smtClean="0"/>
              <a:t>Prädikat Präfix</a:t>
            </a:r>
            <a:r>
              <a:rPr lang="de-DE" sz="1400" dirty="0" smtClean="0"/>
              <a:t>: JSON-Attribute werden in Prädikate umgewandelt, indem sie an das Prädikat-Präfix angehängt werden.</a:t>
            </a:r>
          </a:p>
          <a:p>
            <a:pPr marL="0" lvl="2"/>
            <a:r>
              <a:rPr lang="de-DE" sz="1200" u="sng" dirty="0" smtClean="0"/>
              <a:t>Die CKAN-API-Antwort ist in JSON, die wir dann in RDF umwandeln.</a:t>
            </a:r>
          </a:p>
        </p:txBody>
      </p:sp>
      <p:cxnSp>
        <p:nvCxnSpPr>
          <p:cNvPr id="11" name="Straight Connector 10"/>
          <p:cNvCxnSpPr/>
          <p:nvPr/>
        </p:nvCxnSpPr>
        <p:spPr>
          <a:xfrm>
            <a:off x="3275856" y="3140968"/>
            <a:ext cx="0" cy="792088"/>
          </a:xfrm>
          <a:prstGeom prst="line">
            <a:avLst/>
          </a:prstGeom>
          <a:solidFill>
            <a:schemeClr val="accent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14" name="Rounded Rectangular Callout 13"/>
          <p:cNvSpPr/>
          <p:nvPr/>
        </p:nvSpPr>
        <p:spPr bwMode="ltGray">
          <a:xfrm>
            <a:off x="72008" y="4797152"/>
            <a:ext cx="3131840" cy="1296144"/>
          </a:xfrm>
          <a:prstGeom prst="wedgeRoundRectCallout">
            <a:avLst>
              <a:gd name="adj1" fmla="val 29232"/>
              <a:gd name="adj2" fmla="val -84721"/>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smtClean="0"/>
              <a:t>Themenpräfix: Das</a:t>
            </a:r>
            <a:r>
              <a:rPr lang="de-DE" sz="1400" dirty="0" smtClean="0"/>
              <a:t> Präfix wird genutzt, um einen URI für die Metadaten der übernommenen Datensätze zu erstellen.</a:t>
            </a:r>
          </a:p>
          <a:p>
            <a:r>
              <a:rPr lang="de-DE" sz="1200" u="sng" dirty="0" smtClean="0"/>
              <a:t>Das Thema wird erstellt als </a:t>
            </a:r>
            <a:r>
              <a:rPr lang="de-DE" sz="1200" dirty="0" smtClean="0"/>
              <a:t>&lt;</a:t>
            </a:r>
            <a:r>
              <a:rPr lang="de-DE" sz="1200" dirty="0" err="1" smtClean="0"/>
              <a:t>subjectprefix</a:t>
            </a:r>
            <a:r>
              <a:rPr lang="de-DE" sz="1200" dirty="0" smtClean="0"/>
              <a:t>&gt;/</a:t>
            </a:r>
            <a:r>
              <a:rPr lang="de-DE" sz="1200" dirty="0" err="1" smtClean="0"/>
              <a:t>dataset</a:t>
            </a:r>
            <a:r>
              <a:rPr lang="de-DE" sz="1200" dirty="0" smtClean="0"/>
              <a:t>/&lt;</a:t>
            </a:r>
            <a:r>
              <a:rPr lang="de-DE" sz="1200" dirty="0" err="1" smtClean="0"/>
              <a:t>datasetid</a:t>
            </a:r>
            <a:r>
              <a:rPr lang="de-DE" sz="1200" dirty="0" smtClean="0"/>
              <a:t>&gt;</a:t>
            </a:r>
          </a:p>
        </p:txBody>
      </p:sp>
      <p:sp>
        <p:nvSpPr>
          <p:cNvPr id="15" name="Rounded Rectangular Callout 14"/>
          <p:cNvSpPr/>
          <p:nvPr/>
        </p:nvSpPr>
        <p:spPr bwMode="ltGray">
          <a:xfrm>
            <a:off x="3347864" y="5877272"/>
            <a:ext cx="3131840" cy="864096"/>
          </a:xfrm>
          <a:prstGeom prst="wedgeRoundRectCallout">
            <a:avLst>
              <a:gd name="adj1" fmla="val -15374"/>
              <a:gd name="adj2" fmla="val -204639"/>
              <a:gd name="adj3" fmla="val 16667"/>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smtClean="0"/>
              <a:t>Ignorierte Tasten</a:t>
            </a:r>
            <a:r>
              <a:rPr lang="de-DE" sz="1400" dirty="0" smtClean="0"/>
              <a:t>: Eine durch Komma getrennte Liste von JSON-Attributen, die nicht in RDF-Triple umgewandelt werden sollten.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71048" cy="1008112"/>
          </a:xfrm>
        </p:spPr>
        <p:txBody>
          <a:bodyPr>
            <a:normAutofit fontScale="90000"/>
          </a:bodyPr>
          <a:lstStyle/>
          <a:p>
            <a:r>
              <a:rPr lang="de-DE" dirty="0" smtClean="0"/>
              <a:t>Beispiel – 3. Transformation : Hinzufügen und Konfigurieren von Plug-Ins, um Daten abzugleichen (1/3)</a:t>
            </a:r>
            <a:endParaRPr lang="de-DE" sz="2200" dirty="0"/>
          </a:p>
        </p:txBody>
      </p:sp>
      <p:sp>
        <p:nvSpPr>
          <p:cNvPr id="3" name="Content Placeholder 2"/>
          <p:cNvSpPr>
            <a:spLocks noGrp="1"/>
          </p:cNvSpPr>
          <p:nvPr>
            <p:ph sz="quarter" idx="15"/>
          </p:nvPr>
        </p:nvSpPr>
        <p:spPr>
          <a:xfrm>
            <a:off x="533400" y="1556792"/>
            <a:ext cx="8077200" cy="4680520"/>
          </a:xfrm>
        </p:spPr>
        <p:txBody>
          <a:bodyPr>
            <a:normAutofit/>
          </a:bodyPr>
          <a:lstStyle/>
          <a:p>
            <a:pPr>
              <a:buFont typeface="Arial" pitchFamily="34" charset="0"/>
              <a:buChar char="•"/>
            </a:pPr>
            <a:r>
              <a:rPr lang="de-DE" dirty="0" smtClean="0"/>
              <a:t>Beginnen Sie, indem Sie den </a:t>
            </a:r>
            <a:r>
              <a:rPr lang="de-DE" b="1" dirty="0" smtClean="0"/>
              <a:t>ODS DCAT </a:t>
            </a:r>
            <a:r>
              <a:rPr lang="de-DE" b="1" dirty="0" err="1" smtClean="0"/>
              <a:t>Application</a:t>
            </a:r>
            <a:r>
              <a:rPr lang="de-DE" b="1" dirty="0" smtClean="0"/>
              <a:t> Profile </a:t>
            </a:r>
            <a:r>
              <a:rPr lang="de-DE" b="1" dirty="0" err="1" smtClean="0"/>
              <a:t>Harmonizer</a:t>
            </a:r>
            <a:r>
              <a:rPr lang="de-DE" b="1" dirty="0" smtClean="0"/>
              <a:t> </a:t>
            </a:r>
            <a:r>
              <a:rPr lang="de-DE" dirty="0" smtClean="0"/>
              <a:t>hinzufügen</a:t>
            </a:r>
            <a:r>
              <a:rPr lang="de-DE" b="1" dirty="0" smtClean="0"/>
              <a:t>. </a:t>
            </a:r>
            <a:endParaRPr lang="de-DE" dirty="0" smtClean="0"/>
          </a:p>
          <a:p>
            <a:pPr lvl="2">
              <a:buFont typeface="Wingdings" pitchFamily="2" charset="2"/>
              <a:buChar char="ü"/>
            </a:pPr>
            <a:r>
              <a:rPr lang="de-DE" dirty="0" smtClean="0"/>
              <a:t>Dieses </a:t>
            </a:r>
            <a:r>
              <a:rPr lang="de-DE" dirty="0" err="1" smtClean="0"/>
              <a:t>Plugin</a:t>
            </a:r>
            <a:r>
              <a:rPr lang="de-DE" dirty="0" smtClean="0"/>
              <a:t> erstellt die harmonisierten Katalogdaten und ein Grundgerüst für jeden Datensatz, den es identifiziert.</a:t>
            </a:r>
          </a:p>
          <a:p>
            <a:pPr lvl="2">
              <a:buFont typeface="Wingdings" pitchFamily="2" charset="2"/>
              <a:buChar char="ü"/>
            </a:pPr>
            <a:endParaRPr lang="de-DE" dirty="0" smtClean="0"/>
          </a:p>
          <a:p>
            <a:pPr lvl="2">
              <a:buFont typeface="Wingdings" pitchFamily="2" charset="2"/>
              <a:buChar char="ü"/>
            </a:pPr>
            <a:endParaRPr lang="de-DE" dirty="0" smtClean="0"/>
          </a:p>
          <a:p>
            <a:pPr lvl="2">
              <a:buNone/>
            </a:pPr>
            <a:endParaRPr lang="de-DE" dirty="0" smtClean="0"/>
          </a:p>
          <a:p>
            <a:pPr lvl="1">
              <a:buFont typeface="Arial" pitchFamily="34" charset="0"/>
              <a:buChar char="•"/>
            </a:pPr>
            <a:r>
              <a:rPr lang="de-DE" dirty="0" smtClean="0"/>
              <a:t>Verwenden Sie die </a:t>
            </a:r>
            <a:r>
              <a:rPr lang="de-DE" b="1" dirty="0" err="1" smtClean="0"/>
              <a:t>Modification</a:t>
            </a:r>
            <a:r>
              <a:rPr lang="de-DE" b="1" dirty="0" smtClean="0"/>
              <a:t> </a:t>
            </a:r>
            <a:r>
              <a:rPr lang="de-DE" b="1" dirty="0" err="1" smtClean="0"/>
              <a:t>Detector</a:t>
            </a:r>
            <a:r>
              <a:rPr lang="de-DE" b="1" dirty="0" smtClean="0"/>
              <a:t> (Änderungsdetektor), </a:t>
            </a:r>
            <a:r>
              <a:rPr lang="de-DE" dirty="0" smtClean="0"/>
              <a:t>um die Herkunft von Daten, die vom CKAN-</a:t>
            </a:r>
            <a:r>
              <a:rPr lang="de-DE" dirty="0" err="1" smtClean="0"/>
              <a:t>Extraktor</a:t>
            </a:r>
            <a:r>
              <a:rPr lang="de-DE" dirty="0" smtClean="0"/>
              <a:t> zwischen der gegenwärtigen und vorherigen Version der Rohdaten erzeugt wurde, zu vergleichen und das </a:t>
            </a:r>
            <a:r>
              <a:rPr lang="de-DE" dirty="0" err="1" smtClean="0"/>
              <a:t>dct:modified</a:t>
            </a:r>
            <a:r>
              <a:rPr lang="de-DE" dirty="0" smtClean="0"/>
              <a:t> Feld für Datensätze in Katalogen zu setzen.  </a:t>
            </a:r>
          </a:p>
          <a:p>
            <a:pPr lvl="2">
              <a:buFont typeface="Wingdings" pitchFamily="2" charset="2"/>
              <a:buChar char="ü"/>
            </a:pPr>
            <a:r>
              <a:rPr lang="de-DE" dirty="0" smtClean="0"/>
              <a:t>Es ist keine Konfiguration erforderlich.</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37</a:t>
            </a:fld>
            <a:endParaRPr lang="en-GB"/>
          </a:p>
        </p:txBody>
      </p:sp>
      <p:pic>
        <p:nvPicPr>
          <p:cNvPr id="7" name="Picture 2"/>
          <p:cNvPicPr>
            <a:picLocks noChangeAspect="1" noChangeArrowheads="1"/>
          </p:cNvPicPr>
          <p:nvPr/>
        </p:nvPicPr>
        <p:blipFill>
          <a:blip r:embed="rId3" cstate="print"/>
          <a:srcRect l="23385" t="19884" r="19916" b="56381"/>
          <a:stretch>
            <a:fillRect/>
          </a:stretch>
        </p:blipFill>
        <p:spPr bwMode="auto">
          <a:xfrm>
            <a:off x="1547664" y="2996952"/>
            <a:ext cx="5440604" cy="1224136"/>
          </a:xfrm>
          <a:prstGeom prst="rect">
            <a:avLst/>
          </a:prstGeom>
          <a:noFill/>
          <a:ln w="9525">
            <a:noFill/>
            <a:miter lim="800000"/>
            <a:headEnd/>
            <a:tailEnd/>
          </a:ln>
        </p:spPr>
      </p:pic>
      <p:sp>
        <p:nvSpPr>
          <p:cNvPr id="8" name="Rounded Rectangular Callout 7"/>
          <p:cNvSpPr/>
          <p:nvPr/>
        </p:nvSpPr>
        <p:spPr bwMode="ltGray">
          <a:xfrm>
            <a:off x="5508104" y="3140968"/>
            <a:ext cx="3312368" cy="432048"/>
          </a:xfrm>
          <a:prstGeom prst="wedgeRoundRectCallout">
            <a:avLst>
              <a:gd name="adj1" fmla="val -139794"/>
              <a:gd name="adj2" fmla="val 34572"/>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GB" sz="1400" dirty="0" err="1" smtClean="0"/>
              <a:t>Geben</a:t>
            </a:r>
            <a:r>
              <a:rPr lang="en-GB" sz="1400" dirty="0" smtClean="0"/>
              <a:t> </a:t>
            </a:r>
            <a:r>
              <a:rPr lang="en-GB" sz="1400" dirty="0" err="1" smtClean="0"/>
              <a:t>Sie</a:t>
            </a:r>
            <a:r>
              <a:rPr lang="en-GB" sz="1400" dirty="0" smtClean="0"/>
              <a:t> </a:t>
            </a:r>
            <a:r>
              <a:rPr lang="en-GB" sz="1400" dirty="0" err="1" smtClean="0"/>
              <a:t>einen</a:t>
            </a:r>
            <a:r>
              <a:rPr lang="en-GB" sz="1400" dirty="0" smtClean="0"/>
              <a:t> </a:t>
            </a:r>
            <a:r>
              <a:rPr lang="en-GB" sz="1400" dirty="0" err="1" smtClean="0"/>
              <a:t>Namen</a:t>
            </a:r>
            <a:r>
              <a:rPr lang="en-GB" sz="1400" dirty="0" smtClean="0"/>
              <a:t>, um das </a:t>
            </a:r>
            <a:r>
              <a:rPr lang="en-GB" sz="1400" dirty="0" err="1" smtClean="0"/>
              <a:t>Katalog</a:t>
            </a:r>
            <a:r>
              <a:rPr lang="en-GB" sz="1400" dirty="0" smtClean="0"/>
              <a:t> </a:t>
            </a:r>
            <a:r>
              <a:rPr lang="en-GB" sz="1400" dirty="0" err="1" smtClean="0"/>
              <a:t>zu</a:t>
            </a:r>
            <a:r>
              <a:rPr lang="en-GB" sz="1400" dirty="0" smtClean="0"/>
              <a:t> </a:t>
            </a:r>
            <a:r>
              <a:rPr lang="en-GB" sz="1400" dirty="0" err="1" smtClean="0"/>
              <a:t>identifizieren</a:t>
            </a:r>
            <a:r>
              <a:rPr lang="en-GB" sz="1400" dirty="0"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1015008"/>
          </a:xfrm>
        </p:spPr>
        <p:txBody>
          <a:bodyPr>
            <a:normAutofit fontScale="90000"/>
          </a:bodyPr>
          <a:lstStyle/>
          <a:p>
            <a:r>
              <a:rPr lang="de-DE" dirty="0" smtClean="0"/>
              <a:t>Beispiel – 3. Transformation : Hinzufügen und Konfigurieren von Plug-Ins, um Daten abzugleichen (2/3)</a:t>
            </a:r>
            <a:endParaRPr lang="de-DE" sz="2200" dirty="0"/>
          </a:p>
        </p:txBody>
      </p:sp>
      <p:sp>
        <p:nvSpPr>
          <p:cNvPr id="3" name="Content Placeholder 2"/>
          <p:cNvSpPr>
            <a:spLocks noGrp="1"/>
          </p:cNvSpPr>
          <p:nvPr>
            <p:ph sz="quarter" idx="15"/>
          </p:nvPr>
        </p:nvSpPr>
        <p:spPr/>
        <p:txBody>
          <a:bodyPr/>
          <a:lstStyle/>
          <a:p>
            <a:pPr marL="355600" lvl="1" indent="-355600"/>
            <a:r>
              <a:rPr lang="de-DE" dirty="0" smtClean="0"/>
              <a:t>Das Mapping der Beschreibung des Datensatzes zu </a:t>
            </a:r>
            <a:r>
              <a:rPr lang="de-DE" dirty="0" err="1" smtClean="0"/>
              <a:t>dct:description</a:t>
            </a:r>
            <a:r>
              <a:rPr lang="de-DE" dirty="0" smtClean="0"/>
              <a:t>, wie es die DCAT-AP erfordert.</a:t>
            </a:r>
          </a:p>
          <a:p>
            <a:pPr lvl="1">
              <a:buNone/>
            </a:pPr>
            <a:endParaRPr lang="de-DE" dirty="0" smtClean="0"/>
          </a:p>
          <a:p>
            <a:pPr lvl="1">
              <a:buNone/>
            </a:pPr>
            <a:endParaRPr lang="de-DE" dirty="0" smtClean="0"/>
          </a:p>
          <a:p>
            <a:pPr lvl="1">
              <a:buNone/>
            </a:pPr>
            <a:endParaRPr lang="de-DE" dirty="0" smtClean="0"/>
          </a:p>
          <a:p>
            <a:pPr lvl="1">
              <a:buNone/>
            </a:pPr>
            <a:endParaRPr lang="de-DE" dirty="0" smtClean="0"/>
          </a:p>
          <a:p>
            <a:pPr lvl="1">
              <a:buFont typeface="Arial" pitchFamily="34" charset="0"/>
              <a:buChar char="•"/>
            </a:pPr>
            <a:endParaRPr lang="de-DE" dirty="0" smtClean="0"/>
          </a:p>
          <a:p>
            <a:pPr lvl="1">
              <a:buFont typeface="Arial" pitchFamily="34" charset="0"/>
              <a:buChar char="•"/>
            </a:pPr>
            <a:endParaRPr lang="de-DE" dirty="0" smtClean="0"/>
          </a:p>
          <a:p>
            <a:pPr lvl="1">
              <a:buFont typeface="Arial" pitchFamily="34" charset="0"/>
              <a:buChar char="•"/>
            </a:pPr>
            <a:r>
              <a:rPr lang="de-DE" dirty="0" smtClean="0"/>
              <a:t>Verwenden Sie die </a:t>
            </a:r>
            <a:r>
              <a:rPr lang="de-DE" b="1" dirty="0" smtClean="0"/>
              <a:t>ODS Cleaner </a:t>
            </a:r>
            <a:r>
              <a:rPr lang="de-DE" b="1" dirty="0" err="1" smtClean="0"/>
              <a:t>Plugin</a:t>
            </a:r>
            <a:r>
              <a:rPr lang="de-DE" dirty="0" smtClean="0"/>
              <a:t>, um die in den aktiven Datensatz geladenen Rohdaten zu entfernen, bevor Sie diese in einer abgeglichenen Grafik speichern.</a:t>
            </a:r>
          </a:p>
          <a:p>
            <a:pPr lvl="2">
              <a:buClr>
                <a:srgbClr val="000000"/>
              </a:buClr>
              <a:buFont typeface="Wingdings" pitchFamily="2" charset="2"/>
              <a:buChar char="ü"/>
            </a:pPr>
            <a:r>
              <a:rPr lang="de-DE" dirty="0" smtClean="0">
                <a:solidFill>
                  <a:srgbClr val="000000"/>
                </a:solidFill>
              </a:rPr>
              <a:t>Keine Konfiguration ist erforderlich.</a:t>
            </a:r>
          </a:p>
          <a:p>
            <a:pPr lvl="1">
              <a:buFont typeface="Arial" pitchFamily="34" charset="0"/>
              <a:buChar char="•"/>
            </a:pPr>
            <a:endParaRPr lang="en-GB" dirty="0" smtClean="0"/>
          </a:p>
          <a:p>
            <a:pPr lvl="1">
              <a:buFont typeface="Arial" pitchFamily="34" charset="0"/>
              <a:buChar char="•"/>
            </a:pPr>
            <a:endParaRPr lang="en-GB" dirty="0" smtClean="0"/>
          </a:p>
          <a:p>
            <a:pPr lvl="2">
              <a:buFont typeface="Wingdings" pitchFamily="2" charset="2"/>
              <a:buChar char="ü"/>
            </a:pPr>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38</a:t>
            </a:fld>
            <a:endParaRPr lang="en-GB"/>
          </a:p>
        </p:txBody>
      </p:sp>
      <p:pic>
        <p:nvPicPr>
          <p:cNvPr id="6" name="Picture 2" descr="https://lh3.googleusercontent.com/pTVU1Lwm6rDU1zxWRTkXiaQ2u-opN_qnB_IqkHXrPlNHmcXA8H8AerOpMfifOXEyuiIDtZ8qpxaoey6lLPkuFZY6JjEEohJGvbAfLXqbfDQIxFQvY-ReDWJy9w"/>
          <p:cNvPicPr>
            <a:picLocks noChangeAspect="1" noChangeArrowheads="1"/>
          </p:cNvPicPr>
          <p:nvPr/>
        </p:nvPicPr>
        <p:blipFill>
          <a:blip r:embed="rId3" cstate="print"/>
          <a:srcRect/>
          <a:stretch>
            <a:fillRect/>
          </a:stretch>
        </p:blipFill>
        <p:spPr bwMode="auto">
          <a:xfrm>
            <a:off x="1829434" y="2487136"/>
            <a:ext cx="5190838" cy="2387784"/>
          </a:xfrm>
          <a:prstGeom prst="rect">
            <a:avLst/>
          </a:prstGeom>
          <a:ln>
            <a:noFill/>
          </a:ln>
          <a:effectLst>
            <a:outerShdw blurRad="292100" dist="139700" dir="2700000" algn="tl" rotWithShape="0">
              <a:srgbClr val="333333">
                <a:alpha val="65000"/>
              </a:srgbClr>
            </a:outerShdw>
          </a:effectLst>
        </p:spPr>
      </p:pic>
      <p:sp>
        <p:nvSpPr>
          <p:cNvPr id="7" name="Rounded Rectangular Callout 6"/>
          <p:cNvSpPr/>
          <p:nvPr/>
        </p:nvSpPr>
        <p:spPr bwMode="ltGray">
          <a:xfrm>
            <a:off x="5436096" y="2780928"/>
            <a:ext cx="3312368" cy="1152128"/>
          </a:xfrm>
          <a:prstGeom prst="wedgeRoundRectCallout">
            <a:avLst>
              <a:gd name="adj1" fmla="val -69631"/>
              <a:gd name="adj2" fmla="val -35608"/>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de-DE" sz="1400" dirty="0" smtClean="0"/>
              <a:t>Verwenden Sie den </a:t>
            </a:r>
            <a:r>
              <a:rPr lang="de-DE" sz="1400" b="1" dirty="0" smtClean="0"/>
              <a:t>SPARQL Update Query Transformer, </a:t>
            </a:r>
            <a:r>
              <a:rPr lang="de-DE" sz="1400" dirty="0" smtClean="0"/>
              <a:t>um vorhandene Eigenschaften und Werte, zusätzlich zu den von der DCAT-AP empfohlenen, abzubilden.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1015008"/>
          </a:xfrm>
          <a:noFill/>
          <a:ln>
            <a:solidFill>
              <a:schemeClr val="bg1"/>
            </a:solidFill>
          </a:ln>
        </p:spPr>
        <p:txBody>
          <a:bodyPr>
            <a:normAutofit fontScale="90000"/>
          </a:bodyPr>
          <a:lstStyle/>
          <a:p>
            <a:r>
              <a:rPr lang="de-DE" dirty="0" smtClean="0"/>
              <a:t>Beispiel – 3. Transformation : Das Hinzufügen und das Konfigurieren von Plug-Ins zum Abgleichen von Daten (3/3)</a:t>
            </a:r>
            <a:endParaRPr lang="de-DE" b="0" dirty="0"/>
          </a:p>
        </p:txBody>
      </p:sp>
      <p:sp>
        <p:nvSpPr>
          <p:cNvPr id="3" name="Content Placeholder 2"/>
          <p:cNvSpPr>
            <a:spLocks noGrp="1"/>
          </p:cNvSpPr>
          <p:nvPr>
            <p:ph sz="quarter" idx="15"/>
          </p:nvPr>
        </p:nvSpPr>
        <p:spPr>
          <a:xfrm>
            <a:off x="539552" y="1916832"/>
            <a:ext cx="8077200" cy="4039344"/>
          </a:xfrm>
        </p:spPr>
        <p:txBody>
          <a:bodyPr/>
          <a:lstStyle/>
          <a:p>
            <a:r>
              <a:rPr lang="de-DE" dirty="0" smtClean="0"/>
              <a:t>Das endgültige Ergebnis Ihrer Abgleichungspipeline sollte ähnlich wie das folgenden aussehen:</a:t>
            </a:r>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Konfigurieren Sie den </a:t>
            </a:r>
            <a:r>
              <a:rPr lang="de-DE" dirty="0" err="1" smtClean="0"/>
              <a:t>Virtuoso</a:t>
            </a:r>
            <a:r>
              <a:rPr lang="de-DE" dirty="0" smtClean="0"/>
              <a:t> </a:t>
            </a:r>
            <a:r>
              <a:rPr lang="de-DE" dirty="0" err="1" smtClean="0"/>
              <a:t>Loader</a:t>
            </a:r>
            <a:r>
              <a:rPr lang="de-DE" dirty="0" smtClean="0"/>
              <a:t>, um die abgeglichenen Daten in </a:t>
            </a:r>
            <a:r>
              <a:rPr lang="de-DE" dirty="0" err="1" smtClean="0"/>
              <a:t>Virtuoso</a:t>
            </a:r>
            <a:r>
              <a:rPr lang="de-DE" dirty="0" smtClean="0"/>
              <a:t> hochzuladen.</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39</a:t>
            </a:fld>
            <a:endParaRPr lang="en-GB"/>
          </a:p>
        </p:txBody>
      </p:sp>
      <p:pic>
        <p:nvPicPr>
          <p:cNvPr id="6147" name="Picture 3"/>
          <p:cNvPicPr>
            <a:picLocks noChangeAspect="1" noChangeArrowheads="1"/>
          </p:cNvPicPr>
          <p:nvPr/>
        </p:nvPicPr>
        <p:blipFill>
          <a:blip r:embed="rId3" cstate="print"/>
          <a:srcRect l="50472" t="54200" r="388" b="18241"/>
          <a:stretch>
            <a:fillRect/>
          </a:stretch>
        </p:blipFill>
        <p:spPr bwMode="auto">
          <a:xfrm>
            <a:off x="1331640" y="2703381"/>
            <a:ext cx="6408712" cy="202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Inhalt</a:t>
            </a:r>
            <a:endParaRPr lang="de-DE" dirty="0"/>
          </a:p>
        </p:txBody>
      </p:sp>
      <p:sp>
        <p:nvSpPr>
          <p:cNvPr id="3" name="Content Placeholder 2"/>
          <p:cNvSpPr>
            <a:spLocks noGrp="1"/>
          </p:cNvSpPr>
          <p:nvPr>
            <p:ph sz="quarter" idx="15"/>
          </p:nvPr>
        </p:nvSpPr>
        <p:spPr/>
        <p:txBody>
          <a:bodyPr/>
          <a:lstStyle/>
          <a:p>
            <a:r>
              <a:rPr lang="de-DE" dirty="0" smtClean="0"/>
              <a:t>Dieses Modul enthält...</a:t>
            </a:r>
          </a:p>
          <a:p>
            <a:pPr>
              <a:buFont typeface="Arial" pitchFamily="34" charset="0"/>
              <a:buChar char="•"/>
            </a:pPr>
            <a:r>
              <a:rPr lang="de-DE" dirty="0" smtClean="0"/>
              <a:t>einen Überblick über den Kontext von offenen Regierungsdaten in Europa.</a:t>
            </a:r>
          </a:p>
          <a:p>
            <a:pPr>
              <a:buFont typeface="Arial" pitchFamily="34" charset="0"/>
              <a:buChar char="•"/>
            </a:pPr>
            <a:r>
              <a:rPr lang="de-DE" dirty="0" smtClean="0"/>
              <a:t>einen Überblick über das Open Data Support Projekt.</a:t>
            </a:r>
          </a:p>
          <a:p>
            <a:pPr lvl="1">
              <a:buFont typeface="Arial" pitchFamily="34" charset="0"/>
              <a:buChar char="•"/>
            </a:pPr>
            <a:r>
              <a:rPr lang="de-DE" dirty="0" smtClean="0"/>
              <a:t>Informationen über das DCAT Anwendungsprofil für Datenportale in Europa als ein homogenisiertes Metadaten Modell.</a:t>
            </a:r>
          </a:p>
          <a:p>
            <a:pPr>
              <a:buFont typeface="Arial" pitchFamily="34" charset="0"/>
              <a:buChar char="•"/>
            </a:pPr>
            <a:r>
              <a:rPr lang="de-DE" dirty="0" smtClean="0"/>
              <a:t>Information darüber, wie die Open Data </a:t>
            </a:r>
            <a:r>
              <a:rPr lang="de-DE" dirty="0" err="1" smtClean="0"/>
              <a:t>Interoperability</a:t>
            </a:r>
            <a:r>
              <a:rPr lang="de-DE" dirty="0" smtClean="0"/>
              <a:t> </a:t>
            </a:r>
            <a:r>
              <a:rPr lang="de-DE" dirty="0" err="1" smtClean="0"/>
              <a:t>Platform</a:t>
            </a:r>
            <a:r>
              <a:rPr lang="de-DE" dirty="0" smtClean="0"/>
              <a:t> verwendet werden kann.</a:t>
            </a:r>
          </a:p>
          <a:p>
            <a:pPr>
              <a:buFont typeface="Arial" pitchFamily="34" charset="0"/>
              <a:buChar char="•"/>
            </a:pPr>
            <a:endParaRPr lang="de-DE" dirty="0" smtClean="0"/>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1015008"/>
          </a:xfrm>
        </p:spPr>
        <p:txBody>
          <a:bodyPr>
            <a:normAutofit fontScale="90000"/>
          </a:bodyPr>
          <a:lstStyle/>
          <a:p>
            <a:pPr marL="182880" indent="-457200">
              <a:spcAft>
                <a:spcPts val="0"/>
              </a:spcAft>
            </a:pPr>
            <a:r>
              <a:rPr lang="de-DE" dirty="0" smtClean="0"/>
              <a:t>Beispiel– 4. Laden:</a:t>
            </a:r>
            <a:r>
              <a:rPr lang="de-DE" sz="3200" dirty="0" smtClean="0"/>
              <a:t> </a:t>
            </a:r>
            <a:r>
              <a:rPr lang="de-DE" dirty="0" smtClean="0"/>
              <a:t>Laden Sie die extrahierten Daten mit </a:t>
            </a:r>
            <a:r>
              <a:rPr lang="de-DE" dirty="0" err="1" smtClean="0"/>
              <a:t>Virtuoso</a:t>
            </a:r>
            <a:r>
              <a:rPr lang="de-DE" dirty="0" smtClean="0"/>
              <a:t> </a:t>
            </a:r>
            <a:r>
              <a:rPr lang="de-DE" dirty="0" err="1" smtClean="0"/>
              <a:t>Loader</a:t>
            </a:r>
            <a:r>
              <a:rPr lang="de-DE" dirty="0" smtClean="0"/>
              <a:t> in den </a:t>
            </a:r>
            <a:r>
              <a:rPr lang="de-DE" dirty="0" err="1" smtClean="0"/>
              <a:t>Virtuoso</a:t>
            </a:r>
            <a:r>
              <a:rPr lang="de-DE" dirty="0" smtClean="0"/>
              <a:t> RDF Store hoch</a:t>
            </a:r>
            <a:endParaRPr lang="en-GB" dirty="0"/>
          </a:p>
        </p:txBody>
      </p:sp>
      <p:sp>
        <p:nvSpPr>
          <p:cNvPr id="3" name="Content Placeholder 2"/>
          <p:cNvSpPr>
            <a:spLocks noGrp="1"/>
          </p:cNvSpPr>
          <p:nvPr>
            <p:ph sz="quarter" idx="15"/>
          </p:nvPr>
        </p:nvSpPr>
        <p:spPr/>
        <p:txBody>
          <a:bodyPr/>
          <a:lstStyle/>
          <a:p>
            <a:r>
              <a:rPr lang="de-DE" sz="1800" dirty="0" smtClean="0"/>
              <a:t>Das </a:t>
            </a:r>
            <a:r>
              <a:rPr lang="de-DE" sz="1800" dirty="0" err="1" smtClean="0"/>
              <a:t>Virtuoso</a:t>
            </a:r>
            <a:r>
              <a:rPr lang="de-DE" sz="1800" dirty="0" smtClean="0"/>
              <a:t> </a:t>
            </a:r>
            <a:r>
              <a:rPr lang="de-DE" sz="1800" dirty="0" err="1" smtClean="0"/>
              <a:t>Loader</a:t>
            </a:r>
            <a:r>
              <a:rPr lang="de-DE" sz="1800" dirty="0" smtClean="0"/>
              <a:t> wird die generierten Tripel in den </a:t>
            </a:r>
            <a:r>
              <a:rPr lang="de-DE" sz="1800" dirty="0" err="1" smtClean="0"/>
              <a:t>Virtuoso</a:t>
            </a:r>
            <a:r>
              <a:rPr lang="de-DE" sz="1800" dirty="0" smtClean="0"/>
              <a:t> RDF-Speicher speichern. Die Tripel werden in eine Grafikdatei Ihrer Wahl eingefügt.</a:t>
            </a:r>
          </a:p>
          <a:p>
            <a:r>
              <a:rPr lang="de-DE" sz="1800" dirty="0" smtClean="0"/>
              <a:t>Das </a:t>
            </a:r>
            <a:r>
              <a:rPr lang="de-DE" sz="1800" dirty="0" err="1" smtClean="0"/>
              <a:t>Virtuoso</a:t>
            </a:r>
            <a:r>
              <a:rPr lang="de-DE" sz="1800" dirty="0" smtClean="0"/>
              <a:t> </a:t>
            </a:r>
            <a:r>
              <a:rPr lang="de-DE" sz="1800" dirty="0" err="1" smtClean="0"/>
              <a:t>Loader</a:t>
            </a:r>
            <a:r>
              <a:rPr lang="de-DE" sz="1800" dirty="0" smtClean="0"/>
              <a:t> braucht einen Host,  einen Port und die Benutzeranmeldedaten, um sich mit Ihrem </a:t>
            </a:r>
            <a:r>
              <a:rPr lang="de-DE" sz="1800" dirty="0" err="1" smtClean="0"/>
              <a:t>Virtuoso</a:t>
            </a:r>
            <a:r>
              <a:rPr lang="de-DE" sz="1800" dirty="0" smtClean="0"/>
              <a:t>-Server zu verbinden.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40</a:t>
            </a:fld>
            <a:endParaRPr lang="en-GB"/>
          </a:p>
        </p:txBody>
      </p:sp>
      <p:pic>
        <p:nvPicPr>
          <p:cNvPr id="49154" name="Picture 2" descr="https://lh4.googleusercontent.com/Kp9v0FnarIcImbXd4gk5T1MtoDlFpnu0TKOEVd5cX7bE8XrL2N8UFKA1QYMBaK2o-PJsewwLsyUyVJAGCWsjoSXpEKP-GQcSzJQrsWHectcObSk-ifIYwDEJtQ"/>
          <p:cNvPicPr>
            <a:picLocks noChangeAspect="1" noChangeArrowheads="1"/>
          </p:cNvPicPr>
          <p:nvPr/>
        </p:nvPicPr>
        <p:blipFill>
          <a:blip r:embed="rId3" cstate="print"/>
          <a:srcRect/>
          <a:stretch>
            <a:fillRect/>
          </a:stretch>
        </p:blipFill>
        <p:spPr bwMode="auto">
          <a:xfrm>
            <a:off x="1403648" y="3284984"/>
            <a:ext cx="5760640" cy="27412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2880" indent="-457200">
              <a:spcAft>
                <a:spcPts val="0"/>
              </a:spcAft>
            </a:pPr>
            <a:r>
              <a:rPr lang="en-GB" dirty="0" smtClean="0"/>
              <a:t>5. </a:t>
            </a:r>
            <a:r>
              <a:rPr lang="de-DE" dirty="0" smtClean="0"/>
              <a:t>Planen Sie einen Job auf ODIP</a:t>
            </a:r>
          </a:p>
        </p:txBody>
      </p:sp>
      <p:sp>
        <p:nvSpPr>
          <p:cNvPr id="3" name="Content Placeholder 2"/>
          <p:cNvSpPr>
            <a:spLocks noGrp="1"/>
          </p:cNvSpPr>
          <p:nvPr>
            <p:ph sz="quarter" idx="15"/>
          </p:nvPr>
        </p:nvSpPr>
        <p:spPr/>
        <p:txBody>
          <a:bodyPr/>
          <a:lstStyle/>
          <a:p>
            <a:r>
              <a:rPr lang="de-DE" dirty="0" smtClean="0"/>
              <a:t>Ein Job kann so geplant werden, dass er in einem festgelegten Intervall läuft, oder sich einem anderen Job anschließt:</a:t>
            </a:r>
          </a:p>
          <a:p>
            <a:pPr lvl="1">
              <a:buFont typeface="Arial" pitchFamily="34" charset="0"/>
              <a:buChar char="•"/>
            </a:pPr>
            <a:r>
              <a:rPr lang="de-DE" b="1" dirty="0" smtClean="0"/>
              <a:t>Intervallplanung</a:t>
            </a:r>
            <a:r>
              <a:rPr lang="de-DE" dirty="0" smtClean="0"/>
              <a:t>: </a:t>
            </a:r>
            <a:br>
              <a:rPr lang="de-DE" dirty="0" smtClean="0"/>
            </a:br>
            <a:r>
              <a:rPr lang="de-DE" dirty="0" smtClean="0"/>
              <a:t>&lt;sec&gt; &lt;min&gt; &lt;</a:t>
            </a:r>
            <a:r>
              <a:rPr lang="de-DE" dirty="0" err="1" smtClean="0"/>
              <a:t>hour</a:t>
            </a:r>
            <a:r>
              <a:rPr lang="de-DE" dirty="0" smtClean="0"/>
              <a:t>&gt; &lt;</a:t>
            </a:r>
            <a:r>
              <a:rPr lang="de-DE" dirty="0" err="1" smtClean="0"/>
              <a:t>day-of-month</a:t>
            </a:r>
            <a:r>
              <a:rPr lang="de-DE" dirty="0" smtClean="0"/>
              <a:t>&gt; &lt;</a:t>
            </a:r>
            <a:r>
              <a:rPr lang="de-DE" dirty="0" err="1" smtClean="0"/>
              <a:t>month</a:t>
            </a:r>
            <a:r>
              <a:rPr lang="de-DE" dirty="0" smtClean="0"/>
              <a:t>&gt; &lt;</a:t>
            </a:r>
            <a:r>
              <a:rPr lang="de-DE" dirty="0" err="1" smtClean="0"/>
              <a:t>day-of-week</a:t>
            </a:r>
            <a:r>
              <a:rPr lang="de-DE" dirty="0" smtClean="0"/>
              <a:t>&gt;</a:t>
            </a:r>
          </a:p>
          <a:p>
            <a:pPr lvl="2">
              <a:buFont typeface="Wingdings" pitchFamily="2" charset="2"/>
              <a:buChar char="q"/>
            </a:pPr>
            <a:r>
              <a:rPr lang="de-DE" dirty="0" smtClean="0"/>
              <a:t>Beispiel:</a:t>
            </a:r>
          </a:p>
          <a:p>
            <a:pPr lvl="3">
              <a:buFont typeface="Wingdings" pitchFamily="2" charset="2"/>
              <a:buChar char="§"/>
            </a:pPr>
            <a:r>
              <a:rPr lang="de-DE" dirty="0" smtClean="0"/>
              <a:t>0 0 4 * * *  -  jeden Tag um 4 Uhr</a:t>
            </a:r>
          </a:p>
          <a:p>
            <a:pPr lvl="3">
              <a:buFont typeface="Wingdings" pitchFamily="2" charset="2"/>
              <a:buChar char="§"/>
            </a:pPr>
            <a:r>
              <a:rPr lang="de-DE" dirty="0" smtClean="0"/>
              <a:t>0 0 0 * * 1  -  jeden Montag um Mitternacht</a:t>
            </a:r>
          </a:p>
          <a:p>
            <a:pPr lvl="3">
              <a:buFont typeface="Wingdings" pitchFamily="2" charset="2"/>
              <a:buChar char="§"/>
            </a:pPr>
            <a:r>
              <a:rPr lang="de-DE" dirty="0" smtClean="0"/>
              <a:t> 0 30 * * * - jede Hälfte jeder Stunde vorbei</a:t>
            </a:r>
          </a:p>
          <a:p>
            <a:pPr lvl="1">
              <a:buFont typeface="Arial" pitchFamily="34" charset="0"/>
              <a:buChar char="•"/>
            </a:pPr>
            <a:r>
              <a:rPr lang="de-DE" b="1" dirty="0" smtClean="0"/>
              <a:t>Verkettete Planung:</a:t>
            </a:r>
            <a:r>
              <a:rPr lang="de-DE" dirty="0" smtClean="0"/>
              <a:t> Wählen Sie einen Job, nach dem dieser Job ausgeführt werden soll.</a:t>
            </a:r>
            <a:br>
              <a:rPr lang="de-DE" dirty="0" smtClean="0"/>
            </a:br>
            <a:endParaRPr lang="de-D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ODIP Reporting-Tool</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42</a:t>
            </a:fld>
            <a:endParaRPr lang="en-GB"/>
          </a:p>
        </p:txBody>
      </p:sp>
      <p:pic>
        <p:nvPicPr>
          <p:cNvPr id="7170" name="Picture 2"/>
          <p:cNvPicPr>
            <a:picLocks noGrp="1" noChangeAspect="1" noChangeArrowheads="1"/>
          </p:cNvPicPr>
          <p:nvPr>
            <p:ph sz="quarter" idx="15"/>
          </p:nvPr>
        </p:nvPicPr>
        <p:blipFill>
          <a:blip r:embed="rId3" cstate="print"/>
          <a:srcRect l="510" t="5345" r="510" b="5044"/>
          <a:stretch>
            <a:fillRect/>
          </a:stretch>
        </p:blipFill>
        <p:spPr bwMode="auto">
          <a:xfrm>
            <a:off x="683568" y="2276872"/>
            <a:ext cx="7776864" cy="3960440"/>
          </a:xfrm>
          <a:prstGeom prst="rect">
            <a:avLst/>
          </a:prstGeom>
          <a:noFill/>
          <a:ln w="9525">
            <a:noFill/>
            <a:miter lim="800000"/>
            <a:headEnd/>
            <a:tailEnd/>
          </a:ln>
        </p:spPr>
      </p:pic>
      <p:sp>
        <p:nvSpPr>
          <p:cNvPr id="7" name="Content Placeholder 2"/>
          <p:cNvSpPr txBox="1">
            <a:spLocks/>
          </p:cNvSpPr>
          <p:nvPr/>
        </p:nvSpPr>
        <p:spPr>
          <a:xfrm>
            <a:off x="533400" y="1556792"/>
            <a:ext cx="8077200" cy="441960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lang="de-DE" sz="2000" dirty="0" smtClean="0">
                <a:latin typeface="Georgia" pitchFamily="18" charset="0"/>
              </a:rPr>
              <a:t>Jedes Mal wenn ein “Job” gelaufen ist, wird ein Bericht erstellt, den man einsehen kann, wie man im folgenden </a:t>
            </a:r>
            <a:r>
              <a:rPr lang="de-DE" sz="2000" dirty="0" err="1" smtClean="0">
                <a:latin typeface="Georgia" pitchFamily="18" charset="0"/>
              </a:rPr>
              <a:t>Screenshot</a:t>
            </a:r>
            <a:r>
              <a:rPr lang="de-DE" sz="2000" dirty="0" smtClean="0">
                <a:latin typeface="Georgia" pitchFamily="18" charset="0"/>
              </a:rPr>
              <a:t> sehen kann: </a:t>
            </a:r>
            <a:r>
              <a:rPr kumimoji="0" lang="de-DE" sz="2000" b="0" i="0" u="none" strike="noStrike" kern="1200" cap="none" spc="0" normalizeH="0" baseline="0" dirty="0" smtClean="0">
                <a:ln>
                  <a:noFill/>
                </a:ln>
                <a:solidFill>
                  <a:schemeClr val="tx1"/>
                </a:solidFill>
                <a:effectLst/>
                <a:uLnTx/>
                <a:uFillTx/>
                <a:latin typeface="Georgia" pitchFamily="18" charset="0"/>
                <a:ea typeface="+mn-ea"/>
                <a:cs typeface="+mn-cs"/>
              </a:rPr>
              <a:t/>
            </a:r>
            <a:br>
              <a:rPr kumimoji="0" lang="de-DE" sz="2000" b="0" i="0" u="none" strike="noStrike" kern="1200" cap="none" spc="0" normalizeH="0" baseline="0" dirty="0" smtClean="0">
                <a:ln>
                  <a:noFill/>
                </a:ln>
                <a:solidFill>
                  <a:schemeClr val="tx1"/>
                </a:solidFill>
                <a:effectLst/>
                <a:uLnTx/>
                <a:uFillTx/>
                <a:latin typeface="Georgia" pitchFamily="18" charset="0"/>
                <a:ea typeface="+mn-ea"/>
                <a:cs typeface="+mn-cs"/>
              </a:rPr>
            </a:br>
            <a:endParaRPr kumimoji="0" lang="de-DE" sz="2000" b="0" i="0" u="none" strike="noStrike" kern="1200" cap="none" spc="0" normalizeH="0" baseline="0" dirty="0">
              <a:ln>
                <a:noFill/>
              </a:ln>
              <a:solidFill>
                <a:schemeClr val="tx1"/>
              </a:solidFill>
              <a:effectLst/>
              <a:uLnTx/>
              <a:uFillTx/>
              <a:latin typeface="Georgia" pitchFamily="18" charset="0"/>
              <a:ea typeface="+mn-ea"/>
              <a:cs typeface="+mn-cs"/>
            </a:endParaRPr>
          </a:p>
        </p:txBody>
      </p:sp>
      <p:sp>
        <p:nvSpPr>
          <p:cNvPr id="14" name="Rounded Rectangular Callout 13"/>
          <p:cNvSpPr/>
          <p:nvPr/>
        </p:nvSpPr>
        <p:spPr bwMode="ltGray">
          <a:xfrm>
            <a:off x="5724128" y="3284984"/>
            <a:ext cx="2664296" cy="720080"/>
          </a:xfrm>
          <a:prstGeom prst="wedgeRoundRectCallout">
            <a:avLst>
              <a:gd name="adj1" fmla="val -44861"/>
              <a:gd name="adj2" fmla="val 131382"/>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t>Informiert Benutzer, ob ein Plug-In funktioniert oder nicht</a:t>
            </a:r>
            <a:endParaRPr lang="de-DE" sz="1400" u="sng" dirty="0" smtClean="0"/>
          </a:p>
        </p:txBody>
      </p:sp>
      <p:sp>
        <p:nvSpPr>
          <p:cNvPr id="15" name="Rounded Rectangular Callout 14"/>
          <p:cNvSpPr/>
          <p:nvPr/>
        </p:nvSpPr>
        <p:spPr bwMode="ltGray">
          <a:xfrm>
            <a:off x="395536" y="4149080"/>
            <a:ext cx="2664296" cy="360040"/>
          </a:xfrm>
          <a:prstGeom prst="wedgeRoundRectCallout">
            <a:avLst>
              <a:gd name="adj1" fmla="val -13401"/>
              <a:gd name="adj2" fmla="val -173149"/>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t>Wählen</a:t>
            </a:r>
            <a:r>
              <a:rPr lang="en-GB" sz="1400" dirty="0" smtClean="0"/>
              <a:t> </a:t>
            </a:r>
            <a:r>
              <a:rPr lang="en-GB" sz="1400" dirty="0" err="1" smtClean="0"/>
              <a:t>Sie</a:t>
            </a:r>
            <a:r>
              <a:rPr lang="en-GB" sz="1400" dirty="0" smtClean="0"/>
              <a:t> den </a:t>
            </a:r>
            <a:r>
              <a:rPr lang="en-GB" sz="1400" dirty="0" err="1" smtClean="0"/>
              <a:t>entsprechenden</a:t>
            </a:r>
            <a:r>
              <a:rPr lang="en-GB" sz="1400" dirty="0" smtClean="0"/>
              <a:t> Job</a:t>
            </a:r>
            <a:endParaRPr lang="en-GB" sz="1400" u="sng"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1844824"/>
            <a:ext cx="8568952" cy="914400"/>
          </a:xfrm>
        </p:spPr>
        <p:txBody>
          <a:bodyPr/>
          <a:lstStyle/>
          <a:p>
            <a:r>
              <a:rPr lang="de-DE" sz="6000" i="0" dirty="0" smtClean="0">
                <a:solidFill>
                  <a:schemeClr val="accent1"/>
                </a:solidFill>
                <a:latin typeface="Bradley Hand ITC" pitchFamily="66" charset="0"/>
              </a:rPr>
              <a:t>Entdecken Sie Datensätze durch ODIP</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smtClean="0"/>
              <a:t> </a:t>
            </a:r>
            <a:r>
              <a:rPr lang="de-DE" b="0" dirty="0" smtClean="0"/>
              <a:t>Die Open Data </a:t>
            </a:r>
            <a:r>
              <a:rPr lang="de-DE" b="0" dirty="0" err="1" smtClean="0"/>
              <a:t>Interoperability</a:t>
            </a:r>
            <a:r>
              <a:rPr lang="de-DE" b="0" dirty="0" smtClean="0"/>
              <a:t> </a:t>
            </a:r>
            <a:r>
              <a:rPr lang="de-DE" b="0" dirty="0" err="1" smtClean="0"/>
              <a:t>Platform</a:t>
            </a:r>
            <a:r>
              <a:rPr lang="de-DE" b="0" dirty="0" smtClean="0"/>
              <a:t> (ODIP) ermöglicht Ihnen, mit Hilfe der DCAT-AP Metadaten von beschriebenen Datensätzen zu teilen, und so die </a:t>
            </a:r>
            <a:r>
              <a:rPr lang="de-DE" b="0" dirty="0" err="1" smtClean="0"/>
              <a:t>Auffindbarkeit</a:t>
            </a:r>
            <a:r>
              <a:rPr lang="de-DE" b="0" dirty="0" smtClean="0"/>
              <a:t> und Sichtbarkeit Ihrer Datensätze zu verbessern, was schließlich zu einer breiteren Weiterverwendung führt. </a:t>
            </a:r>
            <a:br>
              <a:rPr lang="de-DE" b="0" dirty="0" smtClean="0"/>
            </a:br>
            <a:endParaRPr lang="de-DE"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Der öffentliche SPARQL-Endpunkt von ODIP</a:t>
            </a:r>
            <a:br>
              <a:rPr lang="de-DE" dirty="0" smtClean="0"/>
            </a:br>
            <a:r>
              <a:rPr lang="de-DE" b="0" dirty="0" smtClean="0"/>
              <a:t>Abfrageschnittstelle</a:t>
            </a:r>
            <a:endParaRPr lang="de-DE" b="0"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44</a:t>
            </a:fld>
            <a:endParaRPr lang="en-GB"/>
          </a:p>
        </p:txBody>
      </p:sp>
      <p:sp>
        <p:nvSpPr>
          <p:cNvPr id="5" name="Content Placeholder 2"/>
          <p:cNvSpPr txBox="1">
            <a:spLocks/>
          </p:cNvSpPr>
          <p:nvPr/>
        </p:nvSpPr>
        <p:spPr>
          <a:xfrm>
            <a:off x="533400" y="5229200"/>
            <a:ext cx="8077200" cy="943000"/>
          </a:xfrm>
          <a:prstGeom prst="rect">
            <a:avLst/>
          </a:prstGeom>
        </p:spPr>
        <p:txBody>
          <a:bodyPr vert="horz" lIns="0" tIns="0" rIns="0" bIns="0" rtlCol="0">
            <a:noAutofit/>
          </a:bodyPr>
          <a:lstStyle/>
          <a:p>
            <a:pPr marL="0" marR="0" lvl="0" indent="-274320" algn="ctr" defTabSz="914400" rtl="0" eaLnBrk="1" fontAlgn="auto" latinLnBrk="0" hangingPunct="1">
              <a:lnSpc>
                <a:spcPct val="100000"/>
              </a:lnSpc>
              <a:spcBef>
                <a:spcPts val="0"/>
              </a:spcBef>
              <a:spcAft>
                <a:spcPts val="900"/>
              </a:spcAft>
              <a:buClr>
                <a:schemeClr val="tx1"/>
              </a:buClr>
              <a:buSzTx/>
              <a:buFontTx/>
              <a:buNone/>
              <a:tabLst/>
              <a:defRPr/>
            </a:pPr>
            <a:r>
              <a:rPr kumimoji="0" lang="en-GB" sz="3600" b="1" i="0" u="none" strike="noStrike" kern="1200" cap="none" spc="0" normalizeH="0" baseline="0" noProof="0" dirty="0" smtClean="0">
                <a:ln>
                  <a:noFill/>
                </a:ln>
                <a:solidFill>
                  <a:schemeClr val="tx2"/>
                </a:solidFill>
                <a:effectLst/>
                <a:uLnTx/>
                <a:uFillTx/>
                <a:latin typeface="Bradley Hand ITC" pitchFamily="66" charset="0"/>
                <a:ea typeface="+mn-ea"/>
                <a:cs typeface="+mn-cs"/>
              </a:rPr>
              <a:t>http://data.opendatasupport.eu</a:t>
            </a:r>
            <a:r>
              <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rPr>
              <a:t> </a:t>
            </a:r>
            <a:endParaRPr kumimoji="0" lang="en-GB" sz="2000" b="1" i="0" u="none" strike="noStrike" kern="1200" cap="none" spc="0" normalizeH="0" baseline="0" noProof="0" dirty="0">
              <a:ln>
                <a:noFill/>
              </a:ln>
              <a:solidFill>
                <a:schemeClr val="tx1"/>
              </a:solidFill>
              <a:effectLst/>
              <a:uLnTx/>
              <a:uFillTx/>
              <a:latin typeface="Georgia" pitchFamily="18"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48" y="1988840"/>
            <a:ext cx="8080152" cy="2540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Der öffentliche SPARQL-Endpunkt von ODIP </a:t>
            </a:r>
            <a:br>
              <a:rPr lang="de-DE" dirty="0" smtClean="0"/>
            </a:br>
            <a:r>
              <a:rPr lang="de-DE" b="0" dirty="0" smtClean="0"/>
              <a:t>Ergebnis-Set </a:t>
            </a:r>
            <a:endParaRPr lang="de-DE" dirty="0"/>
          </a:p>
        </p:txBody>
      </p:sp>
      <p:sp>
        <p:nvSpPr>
          <p:cNvPr id="4" name="Content Placeholder 3"/>
          <p:cNvSpPr>
            <a:spLocks noGrp="1"/>
          </p:cNvSpPr>
          <p:nvPr>
            <p:ph sz="quarter" idx="15"/>
          </p:nvPr>
        </p:nvSpPr>
        <p:spPr/>
        <p:txBody>
          <a:bodyPr/>
          <a:lstStyle/>
          <a:p>
            <a:endParaRPr lang="en-GB"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45</a:t>
            </a:fld>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00806"/>
            <a:ext cx="7488832" cy="4476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Mehr über ODIP</a:t>
            </a:r>
            <a:endParaRPr lang="de-DE" dirty="0"/>
          </a:p>
        </p:txBody>
      </p:sp>
      <p:sp>
        <p:nvSpPr>
          <p:cNvPr id="3" name="Content Placeholder 2"/>
          <p:cNvSpPr>
            <a:spLocks noGrp="1"/>
          </p:cNvSpPr>
          <p:nvPr>
            <p:ph sz="quarter" idx="15"/>
          </p:nvPr>
        </p:nvSpPr>
        <p:spPr>
          <a:xfrm>
            <a:off x="2843808" y="1752600"/>
            <a:ext cx="5766792" cy="4419600"/>
          </a:xfrm>
        </p:spPr>
        <p:txBody>
          <a:bodyPr/>
          <a:lstStyle/>
          <a:p>
            <a:pPr lvl="1">
              <a:buFont typeface="Arial" pitchFamily="34" charset="0"/>
              <a:buChar char="•"/>
            </a:pPr>
            <a:r>
              <a:rPr lang="de-DE" dirty="0" smtClean="0"/>
              <a:t>ODIP basiert auf der </a:t>
            </a:r>
            <a:r>
              <a:rPr lang="de-DE" dirty="0" smtClean="0">
                <a:hlinkClick r:id="rId3"/>
              </a:rPr>
              <a:t>LOD Management Suite</a:t>
            </a:r>
            <a:r>
              <a:rPr lang="de-DE" dirty="0" smtClean="0"/>
              <a:t>, die ursprünglich von der </a:t>
            </a:r>
            <a:r>
              <a:rPr lang="de-DE" dirty="0" err="1" smtClean="0">
                <a:hlinkClick r:id="rId4"/>
              </a:rPr>
              <a:t>Semantic</a:t>
            </a:r>
            <a:r>
              <a:rPr lang="de-DE" dirty="0" smtClean="0">
                <a:hlinkClick r:id="rId4"/>
              </a:rPr>
              <a:t> Web Company</a:t>
            </a:r>
            <a:r>
              <a:rPr lang="de-DE" dirty="0" smtClean="0"/>
              <a:t> im Kontext des </a:t>
            </a:r>
            <a:r>
              <a:rPr lang="de-DE" dirty="0" smtClean="0">
                <a:hlinkClick r:id="rId5"/>
              </a:rPr>
              <a:t>LOD2 </a:t>
            </a:r>
            <a:r>
              <a:rPr lang="de-DE" dirty="0" smtClean="0"/>
              <a:t>FP7-Projekts erstellt wurde.</a:t>
            </a:r>
          </a:p>
          <a:p>
            <a:pPr>
              <a:buFont typeface="Arial" pitchFamily="34" charset="0"/>
              <a:buChar char="•"/>
            </a:pPr>
            <a:endParaRPr lang="de-DE" dirty="0" smtClean="0"/>
          </a:p>
          <a:p>
            <a:pPr>
              <a:buFont typeface="Arial" pitchFamily="34" charset="0"/>
              <a:buChar char="•"/>
            </a:pPr>
            <a:endParaRPr lang="de-DE" dirty="0" smtClean="0"/>
          </a:p>
          <a:p>
            <a:pPr lvl="1">
              <a:buFont typeface="Arial" pitchFamily="34" charset="0"/>
              <a:buChar char="•"/>
            </a:pPr>
            <a:r>
              <a:rPr lang="de-DE" dirty="0" smtClean="0"/>
              <a:t>Die LOD Manager Suite wurde von </a:t>
            </a:r>
            <a:r>
              <a:rPr lang="de-DE" dirty="0" err="1" smtClean="0"/>
              <a:t>TenForce</a:t>
            </a:r>
            <a:r>
              <a:rPr lang="de-DE" dirty="0" smtClean="0"/>
              <a:t> im Kontext von Open Data Support für den Einsatz von ODIP erweitert.</a:t>
            </a:r>
          </a:p>
          <a:p>
            <a:pPr lvl="1">
              <a:buFont typeface="Arial" pitchFamily="34" charset="0"/>
              <a:buChar char="•"/>
            </a:pPr>
            <a:endParaRPr lang="de-DE" dirty="0" smtClean="0"/>
          </a:p>
          <a:p>
            <a:pPr lvl="1">
              <a:buFont typeface="Arial" pitchFamily="34" charset="0"/>
              <a:buChar char="•"/>
            </a:pPr>
            <a:r>
              <a:rPr lang="de-DE" dirty="0" smtClean="0"/>
              <a:t>Es wird auf </a:t>
            </a:r>
            <a:r>
              <a:rPr lang="de-DE" dirty="0" err="1" smtClean="0"/>
              <a:t>GitHub</a:t>
            </a:r>
            <a:r>
              <a:rPr lang="de-DE" dirty="0" smtClean="0"/>
              <a:t> unter  </a:t>
            </a:r>
            <a:r>
              <a:rPr lang="de-DE" dirty="0" smtClean="0">
                <a:hlinkClick r:id="rId6"/>
              </a:rPr>
              <a:t>GPLv2</a:t>
            </a:r>
            <a:r>
              <a:rPr lang="de-DE" dirty="0" smtClean="0"/>
              <a:t> verfügbar gemacht werden. </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46</a:t>
            </a:fld>
            <a:endParaRPr lang="en-GB"/>
          </a:p>
        </p:txBody>
      </p:sp>
      <p:pic>
        <p:nvPicPr>
          <p:cNvPr id="7170" name="Picture 2" descr="http://www.earld.org/wp-content/uploads/2011/06/SWC-logo1.jpg">
            <a:hlinkClick r:id="rId4"/>
          </p:cNvPr>
          <p:cNvPicPr>
            <a:picLocks noChangeAspect="1" noChangeArrowheads="1"/>
          </p:cNvPicPr>
          <p:nvPr/>
        </p:nvPicPr>
        <p:blipFill>
          <a:blip r:embed="rId7" cstate="print"/>
          <a:srcRect/>
          <a:stretch>
            <a:fillRect/>
          </a:stretch>
        </p:blipFill>
        <p:spPr bwMode="auto">
          <a:xfrm>
            <a:off x="539552" y="1700808"/>
            <a:ext cx="2160240" cy="534190"/>
          </a:xfrm>
          <a:prstGeom prst="rect">
            <a:avLst/>
          </a:prstGeom>
          <a:noFill/>
        </p:spPr>
      </p:pic>
      <p:pic>
        <p:nvPicPr>
          <p:cNvPr id="7172" name="Picture 4" descr="http://blog.semantic-web.at/wp-content/uploads/2010/09/lod2-logo.jpg">
            <a:hlinkClick r:id="rId5"/>
          </p:cNvPr>
          <p:cNvPicPr>
            <a:picLocks noChangeAspect="1" noChangeArrowheads="1"/>
          </p:cNvPicPr>
          <p:nvPr/>
        </p:nvPicPr>
        <p:blipFill>
          <a:blip r:embed="rId8" cstate="print"/>
          <a:srcRect/>
          <a:stretch>
            <a:fillRect/>
          </a:stretch>
        </p:blipFill>
        <p:spPr bwMode="auto">
          <a:xfrm>
            <a:off x="902657" y="2348880"/>
            <a:ext cx="1149063" cy="864096"/>
          </a:xfrm>
          <a:prstGeom prst="rect">
            <a:avLst/>
          </a:prstGeom>
          <a:noFill/>
        </p:spPr>
      </p:pic>
      <p:pic>
        <p:nvPicPr>
          <p:cNvPr id="7174" name="Picture 6" descr="http://www.tenforce.com/sites/default/files/tenforce-logo.gif"/>
          <p:cNvPicPr>
            <a:picLocks noChangeAspect="1" noChangeArrowheads="1"/>
          </p:cNvPicPr>
          <p:nvPr/>
        </p:nvPicPr>
        <p:blipFill>
          <a:blip r:embed="rId9" cstate="print"/>
          <a:srcRect/>
          <a:stretch>
            <a:fillRect/>
          </a:stretch>
        </p:blipFill>
        <p:spPr bwMode="auto">
          <a:xfrm>
            <a:off x="611560" y="3933056"/>
            <a:ext cx="2088232" cy="45105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Schlussfolgerungen</a:t>
            </a:r>
            <a:endParaRPr lang="de-DE" dirty="0"/>
          </a:p>
        </p:txBody>
      </p:sp>
      <p:sp>
        <p:nvSpPr>
          <p:cNvPr id="3" name="Content Placeholder 2"/>
          <p:cNvSpPr>
            <a:spLocks noGrp="1"/>
          </p:cNvSpPr>
          <p:nvPr>
            <p:ph sz="quarter" idx="15"/>
          </p:nvPr>
        </p:nvSpPr>
        <p:spPr>
          <a:xfrm>
            <a:off x="533400" y="1556792"/>
            <a:ext cx="8077200" cy="4680520"/>
          </a:xfrm>
        </p:spPr>
        <p:txBody>
          <a:bodyPr>
            <a:normAutofit lnSpcReduction="10000"/>
          </a:bodyPr>
          <a:lstStyle/>
          <a:p>
            <a:pPr lvl="1">
              <a:buFont typeface="Arial" pitchFamily="34" charset="0"/>
              <a:buChar char="•"/>
            </a:pPr>
            <a:r>
              <a:rPr lang="de-DE" dirty="0" smtClean="0"/>
              <a:t>Gute Qualität von Beschreibungsmetadaten kann die </a:t>
            </a:r>
            <a:r>
              <a:rPr lang="de-DE" dirty="0" err="1" smtClean="0"/>
              <a:t>Auffindbarkeit</a:t>
            </a:r>
            <a:r>
              <a:rPr lang="de-DE" dirty="0" smtClean="0"/>
              <a:t> von offenen Datensätzen verbessern. </a:t>
            </a:r>
          </a:p>
          <a:p>
            <a:pPr lvl="1">
              <a:buFont typeface="Arial" pitchFamily="34" charset="0"/>
              <a:buChar char="•"/>
            </a:pPr>
            <a:r>
              <a:rPr lang="de-DE" dirty="0" smtClean="0"/>
              <a:t>DCAT-AP kann für das Abgleichen von Metadaten der Datensätze, die auf verschiedenen offenen Datenportalen </a:t>
            </a:r>
            <a:r>
              <a:rPr lang="de-DE" dirty="0" err="1" smtClean="0"/>
              <a:t>gehostet</a:t>
            </a:r>
            <a:r>
              <a:rPr lang="de-DE" dirty="0" smtClean="0"/>
              <a:t> sind, verwendet werden. Es ermöglicht deren Abfrage mit einem gleichförmigen Vokabular. </a:t>
            </a:r>
          </a:p>
          <a:p>
            <a:pPr lvl="1">
              <a:buFont typeface="Arial" pitchFamily="34" charset="0"/>
              <a:buChar char="•"/>
            </a:pPr>
            <a:r>
              <a:rPr lang="de-DE" dirty="0" smtClean="0"/>
              <a:t>ODIP kann die Sammlung und die Harmonisierung nach dem DCAT-AP sowie die Veröffentlichung als </a:t>
            </a:r>
            <a:r>
              <a:rPr lang="de-DE" dirty="0" err="1" smtClean="0"/>
              <a:t>Linked</a:t>
            </a:r>
            <a:r>
              <a:rPr lang="de-DE" dirty="0" smtClean="0"/>
              <a:t> Data der Metadaten von Datensätzen, die auf verschiedenen offenen Datenportalen veröffentlicht werden, unterstützen .  </a:t>
            </a:r>
          </a:p>
          <a:p>
            <a:pPr lvl="1">
              <a:buFont typeface="Arial" pitchFamily="34" charset="0"/>
              <a:buChar char="•"/>
            </a:pPr>
            <a:r>
              <a:rPr lang="de-DE" dirty="0" smtClean="0"/>
              <a:t>Durch seinen öffentlichen SPARQL-Endpunkt liefert ODIP einen einzelnen Zugangspunkt zu Datensätzen aus ganz Europa</a:t>
            </a:r>
          </a:p>
          <a:p>
            <a:pPr lvl="1">
              <a:buFont typeface="Arial" pitchFamily="34" charset="0"/>
              <a:buChar char="•"/>
            </a:pPr>
            <a:r>
              <a:rPr lang="de-DE" dirty="0" smtClean="0"/>
              <a:t>Leichterer Zugang zu Datensätzen bedeutet höhere Widerverwendung von Datensätzen.</a:t>
            </a:r>
          </a:p>
          <a:p>
            <a:pPr lvl="1">
              <a:buFont typeface="Arial" pitchFamily="34" charset="0"/>
              <a:buChar char="•"/>
            </a:pPr>
            <a:endParaRPr lang="de-DE" dirty="0" smtClean="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47</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Gruppenfragen</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48</a:t>
            </a:fld>
            <a:endParaRPr lang="en-GB"/>
          </a:p>
        </p:txBody>
      </p:sp>
      <p:sp>
        <p:nvSpPr>
          <p:cNvPr id="6" name="Content Placeholder 2"/>
          <p:cNvSpPr>
            <a:spLocks noGrp="1"/>
          </p:cNvSpPr>
          <p:nvPr>
            <p:ph sz="quarter" idx="15"/>
          </p:nvPr>
        </p:nvSpPr>
        <p:spPr>
          <a:xfrm>
            <a:off x="1547664" y="1484784"/>
            <a:ext cx="7062936" cy="4419600"/>
          </a:xfrm>
        </p:spPr>
        <p:txBody>
          <a:bodyPr/>
          <a:lstStyle/>
          <a:p>
            <a:r>
              <a:rPr lang="de-DE" dirty="0" smtClean="0"/>
              <a:t>Wie viele offene Regierungsdatenportale kennen Sie in Ihrem Land? </a:t>
            </a:r>
          </a:p>
          <a:p>
            <a:endParaRPr lang="de-DE" dirty="0" smtClean="0"/>
          </a:p>
          <a:p>
            <a:r>
              <a:rPr lang="de-DE" dirty="0" smtClean="0"/>
              <a:t>Kennen Sie in Ihrem Land Anwendungen oder Dienste, die auf offenen Regierungsdaten aufbauen?</a:t>
            </a:r>
          </a:p>
          <a:p>
            <a:endParaRPr lang="de-DE" dirty="0" smtClean="0"/>
          </a:p>
          <a:p>
            <a:r>
              <a:rPr lang="de-DE" dirty="0" smtClean="0"/>
              <a:t>Wie würden Sie die Sichtbarkeit von offenen Regierungsdatenportalen mit denjenigen von traditionellen Datenanbietern wie den nationalen statistischen Ämtern vergleichen? </a:t>
            </a:r>
          </a:p>
          <a:p>
            <a:endParaRPr lang="de-DE" sz="1100" dirty="0" smtClean="0"/>
          </a:p>
          <a:p>
            <a:r>
              <a:rPr lang="de-DE" dirty="0" smtClean="0"/>
              <a:t>Haben Sie von der Initiative der Open </a:t>
            </a:r>
            <a:r>
              <a:rPr lang="de-DE" dirty="0" err="1" smtClean="0"/>
              <a:t>Government</a:t>
            </a:r>
            <a:r>
              <a:rPr lang="de-DE" dirty="0" smtClean="0"/>
              <a:t> Data der Europäischen Kommission gehört?</a:t>
            </a:r>
            <a:endParaRPr lang="de-DE" dirty="0"/>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371703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4498349"/>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535025"/>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3316342"/>
            <a:ext cx="1277888" cy="184666"/>
          </a:xfrm>
          <a:prstGeom prst="rect">
            <a:avLst/>
          </a:prstGeom>
        </p:spPr>
        <p:txBody>
          <a:bodyPr wrap="square">
            <a:spAutoFit/>
          </a:bodyPr>
          <a:lstStyle/>
          <a:p>
            <a:r>
              <a:rPr lang="en-GB" sz="600" dirty="0"/>
              <a:t> http://www.visualpharm.com</a:t>
            </a:r>
          </a:p>
        </p:txBody>
      </p:sp>
      <p:pic>
        <p:nvPicPr>
          <p:cNvPr id="13"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134" y="515719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69776" y="5938509"/>
            <a:ext cx="1277888" cy="184666"/>
          </a:xfrm>
          <a:prstGeom prst="rect">
            <a:avLst/>
          </a:prstGeom>
        </p:spPr>
        <p:txBody>
          <a:bodyPr wrap="square">
            <a:spAutoFit/>
          </a:bodyPr>
          <a:lstStyle/>
          <a:p>
            <a:r>
              <a:rPr lang="en-GB" sz="600" dirty="0"/>
              <a:t> http://www.visualpharm.com</a:t>
            </a:r>
          </a:p>
        </p:txBody>
      </p:sp>
      <p:sp>
        <p:nvSpPr>
          <p:cNvPr id="15" name="Title 5"/>
          <p:cNvSpPr txBox="1">
            <a:spLocks/>
          </p:cNvSpPr>
          <p:nvPr/>
        </p:nvSpPr>
        <p:spPr>
          <a:xfrm>
            <a:off x="605408" y="5898976"/>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err="1" smtClean="0">
                <a:solidFill>
                  <a:schemeClr val="accent1"/>
                </a:solidFill>
                <a:latin typeface="Bradley Hand ITC" pitchFamily="66" charset="0"/>
              </a:rPr>
              <a:t>Nehmen</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Sie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auch</a:t>
            </a:r>
            <a:r>
              <a:rPr lang="en-GB" sz="4000" i="0" dirty="0" smtClean="0">
                <a:solidFill>
                  <a:schemeClr val="accent1"/>
                </a:solidFill>
                <a:latin typeface="Bradley Hand ITC" pitchFamily="66" charset="0"/>
              </a:rPr>
              <a:t> den </a:t>
            </a:r>
            <a:r>
              <a:rPr lang="en-GB" sz="4000" i="0" dirty="0" smtClean="0">
                <a:solidFill>
                  <a:schemeClr val="accent1"/>
                </a:solidFill>
                <a:latin typeface="Bradley Hand ITC" pitchFamily="66" charset="0"/>
                <a:hlinkClick r:id="rId4"/>
              </a:rPr>
              <a:t>Online-Test</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Vielen Dank!</a:t>
            </a:r>
            <a:br>
              <a:rPr lang="de-DE" sz="7200" i="0" dirty="0" smtClean="0">
                <a:solidFill>
                  <a:schemeClr val="accent1"/>
                </a:solidFill>
                <a:latin typeface="Bradley Hand ITC" pitchFamily="66" charset="0"/>
              </a:rPr>
            </a:br>
            <a:r>
              <a:rPr lang="de-DE" sz="4800" i="0" dirty="0" smtClean="0">
                <a:solidFill>
                  <a:schemeClr val="accent1"/>
                </a:solidFill>
                <a:latin typeface="Bradley Hand ITC" pitchFamily="66" charset="0"/>
              </a:rPr>
              <a:t>...und jetzt IHRE Fragen?</a:t>
            </a:r>
            <a:endParaRPr lang="de-DE"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Es gibt mehr als </a:t>
            </a:r>
            <a:r>
              <a:rPr lang="de-DE" sz="2800" dirty="0" smtClean="0"/>
              <a:t>160 </a:t>
            </a:r>
            <a:r>
              <a:rPr lang="de-DE" sz="2800" dirty="0" smtClean="0"/>
              <a:t>Portale in Europa, die offene Regierungsdaten hosten.</a:t>
            </a:r>
            <a:endParaRPr lang="de-DE" sz="2000" b="0" i="0" dirty="0"/>
          </a:p>
        </p:txBody>
      </p:sp>
      <p:sp>
        <p:nvSpPr>
          <p:cNvPr id="7" name="TextBox 6"/>
          <p:cNvSpPr txBox="1"/>
          <p:nvPr/>
        </p:nvSpPr>
        <p:spPr>
          <a:xfrm>
            <a:off x="381000" y="4267199"/>
            <a:ext cx="3599261" cy="2133601"/>
          </a:xfrm>
          <a:prstGeom prst="rect">
            <a:avLst/>
          </a:prstGeom>
          <a:noFill/>
        </p:spPr>
        <p:txBody>
          <a:bodyPr wrap="none" lIns="0" tIns="0" rIns="0" bIns="0" rtlCol="0">
            <a:noAutofit/>
          </a:bodyPr>
          <a:lstStyle/>
          <a:p>
            <a:r>
              <a:rPr lang="en-GB" sz="9600" b="1" i="1" dirty="0" smtClean="0">
                <a:solidFill>
                  <a:schemeClr val="accent1"/>
                </a:solidFill>
                <a:latin typeface="Georgia" pitchFamily="18" charset="0"/>
              </a:rPr>
              <a:t>160</a:t>
            </a:r>
            <a:r>
              <a:rPr lang="en-GB" sz="9600" b="1" i="1" dirty="0" smtClean="0">
                <a:solidFill>
                  <a:schemeClr val="accent1"/>
                </a:solidFill>
                <a:latin typeface="Georgia" pitchFamily="18" charset="0"/>
              </a:rPr>
              <a:t>+</a:t>
            </a:r>
          </a:p>
        </p:txBody>
      </p:sp>
      <p:grpSp>
        <p:nvGrpSpPr>
          <p:cNvPr id="3" name="Group 89"/>
          <p:cNvGrpSpPr/>
          <p:nvPr/>
        </p:nvGrpSpPr>
        <p:grpSpPr>
          <a:xfrm>
            <a:off x="4772498" y="1981200"/>
            <a:ext cx="3457102" cy="3780064"/>
            <a:chOff x="4772498" y="1981200"/>
            <a:chExt cx="3457102" cy="3780064"/>
          </a:xfrm>
        </p:grpSpPr>
        <p:sp>
          <p:nvSpPr>
            <p:cNvPr id="155" name="Freeform 3"/>
            <p:cNvSpPr>
              <a:spLocks/>
            </p:cNvSpPr>
            <p:nvPr/>
          </p:nvSpPr>
          <p:spPr bwMode="auto">
            <a:xfrm>
              <a:off x="6996559" y="4057654"/>
              <a:ext cx="1233041" cy="817962"/>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6" name="Freeform 5"/>
            <p:cNvSpPr>
              <a:spLocks/>
            </p:cNvSpPr>
            <p:nvPr/>
          </p:nvSpPr>
          <p:spPr bwMode="auto">
            <a:xfrm>
              <a:off x="4772498" y="3753643"/>
              <a:ext cx="337222" cy="42102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7" name="Freeform 20"/>
            <p:cNvSpPr>
              <a:spLocks/>
            </p:cNvSpPr>
            <p:nvPr/>
          </p:nvSpPr>
          <p:spPr bwMode="auto">
            <a:xfrm>
              <a:off x="7677886" y="5654573"/>
              <a:ext cx="160582" cy="106691"/>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8" name="Freeform 21"/>
            <p:cNvSpPr>
              <a:spLocks/>
            </p:cNvSpPr>
            <p:nvPr/>
          </p:nvSpPr>
          <p:spPr bwMode="auto">
            <a:xfrm>
              <a:off x="6468933" y="5627040"/>
              <a:ext cx="21793" cy="25239"/>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9" name="Freeform 29"/>
            <p:cNvSpPr>
              <a:spLocks/>
            </p:cNvSpPr>
            <p:nvPr/>
          </p:nvSpPr>
          <p:spPr bwMode="auto">
            <a:xfrm>
              <a:off x="7302812" y="4451148"/>
              <a:ext cx="243167" cy="304011"/>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0" name="Freeform 30"/>
            <p:cNvSpPr>
              <a:spLocks/>
            </p:cNvSpPr>
            <p:nvPr/>
          </p:nvSpPr>
          <p:spPr bwMode="auto">
            <a:xfrm>
              <a:off x="6873829" y="4470650"/>
              <a:ext cx="640034" cy="470357"/>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1" name="Freeform 31"/>
            <p:cNvSpPr>
              <a:spLocks/>
            </p:cNvSpPr>
            <p:nvPr/>
          </p:nvSpPr>
          <p:spPr bwMode="auto">
            <a:xfrm>
              <a:off x="7264961" y="5061464"/>
              <a:ext cx="209904" cy="205351"/>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2" name="Freeform 32"/>
            <p:cNvSpPr>
              <a:spLocks/>
            </p:cNvSpPr>
            <p:nvPr/>
          </p:nvSpPr>
          <p:spPr bwMode="auto">
            <a:xfrm>
              <a:off x="7087174" y="3302788"/>
              <a:ext cx="332634" cy="245503"/>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3" name="Freeform 33"/>
            <p:cNvSpPr>
              <a:spLocks/>
            </p:cNvSpPr>
            <p:nvPr/>
          </p:nvSpPr>
          <p:spPr bwMode="auto">
            <a:xfrm>
              <a:off x="6913974" y="3474870"/>
              <a:ext cx="505833" cy="259270"/>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4" name="Freeform 34"/>
            <p:cNvSpPr>
              <a:spLocks/>
            </p:cNvSpPr>
            <p:nvPr/>
          </p:nvSpPr>
          <p:spPr bwMode="auto">
            <a:xfrm>
              <a:off x="6923151" y="3646952"/>
              <a:ext cx="399161" cy="284509"/>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5" name="Freeform 36"/>
            <p:cNvSpPr>
              <a:spLocks/>
            </p:cNvSpPr>
            <p:nvPr/>
          </p:nvSpPr>
          <p:spPr bwMode="auto">
            <a:xfrm>
              <a:off x="7048175" y="3682515"/>
              <a:ext cx="683621" cy="513951"/>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6" name="Freeform 37"/>
            <p:cNvSpPr>
              <a:spLocks/>
            </p:cNvSpPr>
            <p:nvPr/>
          </p:nvSpPr>
          <p:spPr bwMode="auto">
            <a:xfrm>
              <a:off x="6441404" y="3816739"/>
              <a:ext cx="716884" cy="59655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7" name="Freeform 38"/>
            <p:cNvSpPr>
              <a:spLocks/>
            </p:cNvSpPr>
            <p:nvPr/>
          </p:nvSpPr>
          <p:spPr bwMode="auto">
            <a:xfrm>
              <a:off x="5172806" y="4202203"/>
              <a:ext cx="901554" cy="853526"/>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8" name="Freeform 39"/>
            <p:cNvSpPr>
              <a:spLocks/>
            </p:cNvSpPr>
            <p:nvPr/>
          </p:nvSpPr>
          <p:spPr bwMode="auto">
            <a:xfrm>
              <a:off x="4847054" y="5061464"/>
              <a:ext cx="262666" cy="489860"/>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9" name="Freeform 40"/>
            <p:cNvSpPr>
              <a:spLocks/>
            </p:cNvSpPr>
            <p:nvPr/>
          </p:nvSpPr>
          <p:spPr bwMode="auto">
            <a:xfrm>
              <a:off x="6080095" y="4982307"/>
              <a:ext cx="74556" cy="158315"/>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0" name="Freeform 41"/>
            <p:cNvSpPr>
              <a:spLocks noEditPoints="1"/>
            </p:cNvSpPr>
            <p:nvPr/>
          </p:nvSpPr>
          <p:spPr bwMode="auto">
            <a:xfrm>
              <a:off x="5932130" y="4591107"/>
              <a:ext cx="831586" cy="98430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1" name="Freeform 42"/>
            <p:cNvSpPr>
              <a:spLocks/>
            </p:cNvSpPr>
            <p:nvPr/>
          </p:nvSpPr>
          <p:spPr bwMode="auto">
            <a:xfrm>
              <a:off x="5900013" y="4519980"/>
              <a:ext cx="322311" cy="205351"/>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2" name="Freeform 43"/>
            <p:cNvSpPr>
              <a:spLocks/>
            </p:cNvSpPr>
            <p:nvPr/>
          </p:nvSpPr>
          <p:spPr bwMode="auto">
            <a:xfrm>
              <a:off x="6131710" y="4393787"/>
              <a:ext cx="533362" cy="282214"/>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3" name="Freeform 44"/>
            <p:cNvSpPr>
              <a:spLocks/>
            </p:cNvSpPr>
            <p:nvPr/>
          </p:nvSpPr>
          <p:spPr bwMode="auto">
            <a:xfrm>
              <a:off x="6315233" y="4196466"/>
              <a:ext cx="462247" cy="262712"/>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4" name="Freeform 45"/>
            <p:cNvSpPr>
              <a:spLocks/>
            </p:cNvSpPr>
            <p:nvPr/>
          </p:nvSpPr>
          <p:spPr bwMode="auto">
            <a:xfrm>
              <a:off x="7006883" y="4866438"/>
              <a:ext cx="426689" cy="295981"/>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5" name="Freeform 46"/>
            <p:cNvSpPr>
              <a:spLocks/>
            </p:cNvSpPr>
            <p:nvPr/>
          </p:nvSpPr>
          <p:spPr bwMode="auto">
            <a:xfrm>
              <a:off x="6775186" y="4684032"/>
              <a:ext cx="300518" cy="412996"/>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6" name="Freeform 47"/>
            <p:cNvSpPr>
              <a:spLocks/>
            </p:cNvSpPr>
            <p:nvPr/>
          </p:nvSpPr>
          <p:spPr bwMode="auto">
            <a:xfrm>
              <a:off x="6881858" y="5044256"/>
              <a:ext cx="180081" cy="14225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7" name="Freeform 48"/>
            <p:cNvSpPr>
              <a:spLocks/>
            </p:cNvSpPr>
            <p:nvPr/>
          </p:nvSpPr>
          <p:spPr bwMode="auto">
            <a:xfrm>
              <a:off x="6793538" y="5004104"/>
              <a:ext cx="137642" cy="292539"/>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8" name="Freeform 49"/>
            <p:cNvSpPr>
              <a:spLocks/>
            </p:cNvSpPr>
            <p:nvPr/>
          </p:nvSpPr>
          <p:spPr bwMode="auto">
            <a:xfrm>
              <a:off x="6597398" y="4440823"/>
              <a:ext cx="454218" cy="289097"/>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9" name="Freeform 50"/>
            <p:cNvSpPr>
              <a:spLocks/>
            </p:cNvSpPr>
            <p:nvPr/>
          </p:nvSpPr>
          <p:spPr bwMode="auto">
            <a:xfrm>
              <a:off x="6627221" y="4342162"/>
              <a:ext cx="402602" cy="196173"/>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0" name="Freeform 51"/>
            <p:cNvSpPr>
              <a:spLocks/>
            </p:cNvSpPr>
            <p:nvPr/>
          </p:nvSpPr>
          <p:spPr bwMode="auto">
            <a:xfrm>
              <a:off x="6408141" y="4615199"/>
              <a:ext cx="213345" cy="147990"/>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1" name="Freeform 52"/>
            <p:cNvSpPr>
              <a:spLocks/>
            </p:cNvSpPr>
            <p:nvPr/>
          </p:nvSpPr>
          <p:spPr bwMode="auto">
            <a:xfrm>
              <a:off x="6558400" y="4751717"/>
              <a:ext cx="279872" cy="276478"/>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2" name="Freeform 53"/>
            <p:cNvSpPr>
              <a:spLocks/>
            </p:cNvSpPr>
            <p:nvPr/>
          </p:nvSpPr>
          <p:spPr bwMode="auto">
            <a:xfrm>
              <a:off x="6736187" y="4921505"/>
              <a:ext cx="147965" cy="169787"/>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3" name="Freeform 54"/>
            <p:cNvSpPr>
              <a:spLocks noEditPoints="1"/>
            </p:cNvSpPr>
            <p:nvPr/>
          </p:nvSpPr>
          <p:spPr bwMode="auto">
            <a:xfrm>
              <a:off x="6042243" y="3510434"/>
              <a:ext cx="500098" cy="347605"/>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4" name="Freeform 55"/>
            <p:cNvSpPr>
              <a:spLocks noEditPoints="1"/>
            </p:cNvSpPr>
            <p:nvPr/>
          </p:nvSpPr>
          <p:spPr bwMode="auto">
            <a:xfrm>
              <a:off x="5888543" y="3814445"/>
              <a:ext cx="645769" cy="762896"/>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5" name="Freeform 56"/>
            <p:cNvSpPr>
              <a:spLocks/>
            </p:cNvSpPr>
            <p:nvPr/>
          </p:nvSpPr>
          <p:spPr bwMode="auto">
            <a:xfrm>
              <a:off x="5732549" y="3958994"/>
              <a:ext cx="260372" cy="27877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6" name="Freeform 57"/>
            <p:cNvSpPr>
              <a:spLocks/>
            </p:cNvSpPr>
            <p:nvPr/>
          </p:nvSpPr>
          <p:spPr bwMode="auto">
            <a:xfrm>
              <a:off x="5675199" y="4150578"/>
              <a:ext cx="282166" cy="219118"/>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7" name="Freeform 58"/>
            <p:cNvSpPr>
              <a:spLocks/>
            </p:cNvSpPr>
            <p:nvPr/>
          </p:nvSpPr>
          <p:spPr bwMode="auto">
            <a:xfrm>
              <a:off x="5878220" y="4292832"/>
              <a:ext cx="75703" cy="73422"/>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8" name="Freeform 59"/>
            <p:cNvSpPr>
              <a:spLocks/>
            </p:cNvSpPr>
            <p:nvPr/>
          </p:nvSpPr>
          <p:spPr bwMode="auto">
            <a:xfrm>
              <a:off x="6974766" y="3417509"/>
              <a:ext cx="112407" cy="81452"/>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9" name="Freeform 60"/>
            <p:cNvSpPr>
              <a:spLocks/>
            </p:cNvSpPr>
            <p:nvPr/>
          </p:nvSpPr>
          <p:spPr bwMode="auto">
            <a:xfrm>
              <a:off x="6988530" y="3364738"/>
              <a:ext cx="79144" cy="52772"/>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0" name="Freeform 61"/>
            <p:cNvSpPr>
              <a:spLocks/>
            </p:cNvSpPr>
            <p:nvPr/>
          </p:nvSpPr>
          <p:spPr bwMode="auto">
            <a:xfrm>
              <a:off x="7061939" y="3409479"/>
              <a:ext cx="25234" cy="29828"/>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1" name="Freeform 62"/>
            <p:cNvSpPr>
              <a:spLocks/>
            </p:cNvSpPr>
            <p:nvPr/>
          </p:nvSpPr>
          <p:spPr bwMode="auto">
            <a:xfrm>
              <a:off x="7065380" y="3376210"/>
              <a:ext cx="21793" cy="11472"/>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2" name="Freeform 63"/>
            <p:cNvSpPr>
              <a:spLocks noEditPoints="1"/>
            </p:cNvSpPr>
            <p:nvPr/>
          </p:nvSpPr>
          <p:spPr bwMode="auto">
            <a:xfrm>
              <a:off x="6252147" y="2241617"/>
              <a:ext cx="886642" cy="1545295"/>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3" name="Freeform 69"/>
            <p:cNvSpPr>
              <a:spLocks noEditPoints="1"/>
            </p:cNvSpPr>
            <p:nvPr/>
          </p:nvSpPr>
          <p:spPr bwMode="auto">
            <a:xfrm>
              <a:off x="6824507" y="2111982"/>
              <a:ext cx="822410" cy="1190806"/>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4" name="Freeform 70"/>
            <p:cNvSpPr>
              <a:spLocks noEditPoints="1"/>
            </p:cNvSpPr>
            <p:nvPr/>
          </p:nvSpPr>
          <p:spPr bwMode="auto">
            <a:xfrm>
              <a:off x="5815134" y="1981200"/>
              <a:ext cx="1796225" cy="1513173"/>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5" name="Freeform 71"/>
            <p:cNvSpPr>
              <a:spLocks noEditPoints="1"/>
            </p:cNvSpPr>
            <p:nvPr/>
          </p:nvSpPr>
          <p:spPr bwMode="auto">
            <a:xfrm>
              <a:off x="4928492" y="3178889"/>
              <a:ext cx="700826" cy="1138034"/>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6" name="Freeform 72"/>
            <p:cNvSpPr>
              <a:spLocks/>
            </p:cNvSpPr>
            <p:nvPr/>
          </p:nvSpPr>
          <p:spPr bwMode="auto">
            <a:xfrm>
              <a:off x="4999607" y="3028605"/>
              <a:ext cx="35557" cy="25239"/>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7" name="Freeform 73"/>
            <p:cNvSpPr>
              <a:spLocks/>
            </p:cNvSpPr>
            <p:nvPr/>
          </p:nvSpPr>
          <p:spPr bwMode="auto">
            <a:xfrm>
              <a:off x="5043193" y="3056138"/>
              <a:ext cx="25234" cy="27533"/>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8" name="Freeform 74"/>
            <p:cNvSpPr>
              <a:spLocks/>
            </p:cNvSpPr>
            <p:nvPr/>
          </p:nvSpPr>
          <p:spPr bwMode="auto">
            <a:xfrm>
              <a:off x="5038605" y="3089407"/>
              <a:ext cx="24087" cy="40152"/>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9" name="Freeform 75"/>
            <p:cNvSpPr>
              <a:spLocks/>
            </p:cNvSpPr>
            <p:nvPr/>
          </p:nvSpPr>
          <p:spPr bwMode="auto">
            <a:xfrm>
              <a:off x="5019106" y="3012544"/>
              <a:ext cx="41293" cy="55066"/>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0" name="Freeform 76"/>
            <p:cNvSpPr>
              <a:spLocks/>
            </p:cNvSpPr>
            <p:nvPr/>
          </p:nvSpPr>
          <p:spPr bwMode="auto">
            <a:xfrm>
              <a:off x="5032870" y="3010249"/>
              <a:ext cx="41293" cy="37858"/>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1" name="Freeform 77"/>
            <p:cNvSpPr>
              <a:spLocks/>
            </p:cNvSpPr>
            <p:nvPr/>
          </p:nvSpPr>
          <p:spPr bwMode="auto">
            <a:xfrm>
              <a:off x="5070722" y="3006808"/>
              <a:ext cx="17205" cy="27533"/>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2" name="Freeform 78"/>
            <p:cNvSpPr>
              <a:spLocks/>
            </p:cNvSpPr>
            <p:nvPr/>
          </p:nvSpPr>
          <p:spPr bwMode="auto">
            <a:xfrm>
              <a:off x="5062693" y="3006808"/>
              <a:ext cx="8029" cy="16061"/>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3" name="Freeform 79"/>
            <p:cNvSpPr>
              <a:spLocks/>
            </p:cNvSpPr>
            <p:nvPr/>
          </p:nvSpPr>
          <p:spPr bwMode="auto">
            <a:xfrm>
              <a:off x="5084486" y="3014838"/>
              <a:ext cx="11470" cy="8030"/>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4" name="Freeform 80"/>
            <p:cNvSpPr>
              <a:spLocks noEditPoints="1"/>
            </p:cNvSpPr>
            <p:nvPr/>
          </p:nvSpPr>
          <p:spPr bwMode="auto">
            <a:xfrm>
              <a:off x="4868847" y="4905444"/>
              <a:ext cx="926788" cy="73306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5" name="Freeform 84"/>
            <p:cNvSpPr>
              <a:spLocks noEditPoints="1"/>
            </p:cNvSpPr>
            <p:nvPr/>
          </p:nvSpPr>
          <p:spPr bwMode="auto">
            <a:xfrm>
              <a:off x="6829095" y="5091292"/>
              <a:ext cx="586124" cy="645880"/>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6" name="Freeform 85"/>
            <p:cNvSpPr>
              <a:spLocks/>
            </p:cNvSpPr>
            <p:nvPr/>
          </p:nvSpPr>
          <p:spPr bwMode="auto">
            <a:xfrm>
              <a:off x="6416170" y="4645026"/>
              <a:ext cx="404896" cy="404966"/>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7" name="Freeform 86"/>
            <p:cNvSpPr>
              <a:spLocks/>
            </p:cNvSpPr>
            <p:nvPr/>
          </p:nvSpPr>
          <p:spPr bwMode="auto">
            <a:xfrm>
              <a:off x="6607721" y="4965099"/>
              <a:ext cx="57351" cy="13767"/>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8" name="Freeform 87"/>
            <p:cNvSpPr>
              <a:spLocks/>
            </p:cNvSpPr>
            <p:nvPr/>
          </p:nvSpPr>
          <p:spPr bwMode="auto">
            <a:xfrm>
              <a:off x="6607721" y="4946743"/>
              <a:ext cx="43587" cy="16061"/>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9" name="Freeform 88"/>
            <p:cNvSpPr>
              <a:spLocks/>
            </p:cNvSpPr>
            <p:nvPr/>
          </p:nvSpPr>
          <p:spPr bwMode="auto">
            <a:xfrm>
              <a:off x="6615751" y="4984601"/>
              <a:ext cx="47028" cy="16061"/>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0" name="Freeform 89"/>
            <p:cNvSpPr>
              <a:spLocks/>
            </p:cNvSpPr>
            <p:nvPr/>
          </p:nvSpPr>
          <p:spPr bwMode="auto">
            <a:xfrm>
              <a:off x="6476962" y="4776956"/>
              <a:ext cx="27528" cy="2409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1" name="Freeform 90"/>
            <p:cNvSpPr>
              <a:spLocks/>
            </p:cNvSpPr>
            <p:nvPr/>
          </p:nvSpPr>
          <p:spPr bwMode="auto">
            <a:xfrm>
              <a:off x="6465492" y="4773514"/>
              <a:ext cx="21793" cy="63097"/>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2" name="Freeform 91"/>
            <p:cNvSpPr>
              <a:spLocks/>
            </p:cNvSpPr>
            <p:nvPr/>
          </p:nvSpPr>
          <p:spPr bwMode="auto">
            <a:xfrm>
              <a:off x="6493020" y="4820550"/>
              <a:ext cx="38998" cy="45888"/>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3" name="Freeform 92"/>
            <p:cNvSpPr>
              <a:spLocks/>
            </p:cNvSpPr>
            <p:nvPr/>
          </p:nvSpPr>
          <p:spPr bwMode="auto">
            <a:xfrm>
              <a:off x="5604084" y="5014429"/>
              <a:ext cx="19499" cy="21797"/>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grpSp>
      <p:pic>
        <p:nvPicPr>
          <p:cNvPr id="216" name="Picture 8" descr="camera, computer, notebook icon"/>
          <p:cNvPicPr>
            <a:picLocks noChangeAspect="1" noChangeArrowheads="1"/>
          </p:cNvPicPr>
          <p:nvPr/>
        </p:nvPicPr>
        <p:blipFill>
          <a:blip r:embed="rId3" cstate="print"/>
          <a:srcRect t="33333"/>
          <a:stretch>
            <a:fillRect/>
          </a:stretch>
        </p:blipFill>
        <p:spPr bwMode="auto">
          <a:xfrm>
            <a:off x="5943600" y="3733800"/>
            <a:ext cx="571499" cy="381000"/>
          </a:xfrm>
          <a:prstGeom prst="rect">
            <a:avLst/>
          </a:prstGeom>
          <a:noFill/>
        </p:spPr>
      </p:pic>
      <p:pic>
        <p:nvPicPr>
          <p:cNvPr id="218" name="Picture 8" descr="camera, computer, notebook icon"/>
          <p:cNvPicPr>
            <a:picLocks noChangeAspect="1" noChangeArrowheads="1"/>
          </p:cNvPicPr>
          <p:nvPr/>
        </p:nvPicPr>
        <p:blipFill>
          <a:blip r:embed="rId3" cstate="print"/>
          <a:srcRect t="33333"/>
          <a:stretch>
            <a:fillRect/>
          </a:stretch>
        </p:blipFill>
        <p:spPr bwMode="auto">
          <a:xfrm>
            <a:off x="5029200" y="3733800"/>
            <a:ext cx="571499" cy="381000"/>
          </a:xfrm>
          <a:prstGeom prst="rect">
            <a:avLst/>
          </a:prstGeom>
          <a:noFill/>
        </p:spPr>
      </p:pic>
      <p:pic>
        <p:nvPicPr>
          <p:cNvPr id="219" name="Picture 8" descr="camera, computer, notebook icon"/>
          <p:cNvPicPr>
            <a:picLocks noChangeAspect="1" noChangeArrowheads="1"/>
          </p:cNvPicPr>
          <p:nvPr/>
        </p:nvPicPr>
        <p:blipFill>
          <a:blip r:embed="rId3" cstate="print"/>
          <a:srcRect t="33333"/>
          <a:stretch>
            <a:fillRect/>
          </a:stretch>
        </p:blipFill>
        <p:spPr bwMode="auto">
          <a:xfrm>
            <a:off x="5410200" y="4419600"/>
            <a:ext cx="571499" cy="381000"/>
          </a:xfrm>
          <a:prstGeom prst="rect">
            <a:avLst/>
          </a:prstGeom>
          <a:noFill/>
        </p:spPr>
      </p:pic>
      <p:pic>
        <p:nvPicPr>
          <p:cNvPr id="220" name="Picture 8" descr="camera, computer, notebook icon"/>
          <p:cNvPicPr>
            <a:picLocks noChangeAspect="1" noChangeArrowheads="1"/>
          </p:cNvPicPr>
          <p:nvPr/>
        </p:nvPicPr>
        <p:blipFill>
          <a:blip r:embed="rId3" cstate="print"/>
          <a:srcRect t="33333"/>
          <a:stretch>
            <a:fillRect/>
          </a:stretch>
        </p:blipFill>
        <p:spPr bwMode="auto">
          <a:xfrm>
            <a:off x="4953000" y="5105400"/>
            <a:ext cx="571499" cy="381000"/>
          </a:xfrm>
          <a:prstGeom prst="rect">
            <a:avLst/>
          </a:prstGeom>
          <a:noFill/>
        </p:spPr>
      </p:pic>
      <p:pic>
        <p:nvPicPr>
          <p:cNvPr id="221" name="Picture 8" descr="camera, computer, notebook icon"/>
          <p:cNvPicPr>
            <a:picLocks noChangeAspect="1" noChangeArrowheads="1"/>
          </p:cNvPicPr>
          <p:nvPr/>
        </p:nvPicPr>
        <p:blipFill>
          <a:blip r:embed="rId3" cstate="print"/>
          <a:srcRect t="33333"/>
          <a:stretch>
            <a:fillRect/>
          </a:stretch>
        </p:blipFill>
        <p:spPr bwMode="auto">
          <a:xfrm>
            <a:off x="6248400" y="2667000"/>
            <a:ext cx="571499" cy="381000"/>
          </a:xfrm>
          <a:prstGeom prst="rect">
            <a:avLst/>
          </a:prstGeom>
          <a:noFill/>
        </p:spPr>
      </p:pic>
      <p:pic>
        <p:nvPicPr>
          <p:cNvPr id="222" name="Picture 8" descr="camera, computer, notebook icon"/>
          <p:cNvPicPr>
            <a:picLocks noChangeAspect="1" noChangeArrowheads="1"/>
          </p:cNvPicPr>
          <p:nvPr/>
        </p:nvPicPr>
        <p:blipFill>
          <a:blip r:embed="rId3" cstate="print"/>
          <a:srcRect t="33333"/>
          <a:stretch>
            <a:fillRect/>
          </a:stretch>
        </p:blipFill>
        <p:spPr bwMode="auto">
          <a:xfrm>
            <a:off x="7162800" y="2743200"/>
            <a:ext cx="571499" cy="381000"/>
          </a:xfrm>
          <a:prstGeom prst="rect">
            <a:avLst/>
          </a:prstGeom>
          <a:noFill/>
        </p:spPr>
      </p:pic>
      <p:pic>
        <p:nvPicPr>
          <p:cNvPr id="223" name="Picture 8" descr="camera, computer, notebook icon"/>
          <p:cNvPicPr>
            <a:picLocks noChangeAspect="1" noChangeArrowheads="1"/>
          </p:cNvPicPr>
          <p:nvPr/>
        </p:nvPicPr>
        <p:blipFill>
          <a:blip r:embed="rId3" cstate="print"/>
          <a:srcRect t="33333"/>
          <a:stretch>
            <a:fillRect/>
          </a:stretch>
        </p:blipFill>
        <p:spPr bwMode="auto">
          <a:xfrm>
            <a:off x="6400800" y="4267200"/>
            <a:ext cx="571499" cy="381000"/>
          </a:xfrm>
          <a:prstGeom prst="rect">
            <a:avLst/>
          </a:prstGeom>
          <a:noFill/>
        </p:spPr>
      </p:pic>
      <p:pic>
        <p:nvPicPr>
          <p:cNvPr id="74" name="Picture 8" descr="camera, computer, notebook icon"/>
          <p:cNvPicPr>
            <a:picLocks noChangeAspect="1" noChangeArrowheads="1"/>
          </p:cNvPicPr>
          <p:nvPr/>
        </p:nvPicPr>
        <p:blipFill>
          <a:blip r:embed="rId3" cstate="print"/>
          <a:srcRect t="33333"/>
          <a:stretch>
            <a:fillRect/>
          </a:stretch>
        </p:blipFill>
        <p:spPr bwMode="auto">
          <a:xfrm>
            <a:off x="6876256" y="5085184"/>
            <a:ext cx="571499" cy="381000"/>
          </a:xfrm>
          <a:prstGeom prst="rect">
            <a:avLst/>
          </a:prstGeom>
          <a:noFill/>
        </p:spPr>
      </p:pic>
      <p:pic>
        <p:nvPicPr>
          <p:cNvPr id="75" name="Picture 8" descr="camera, computer, notebook icon"/>
          <p:cNvPicPr>
            <a:picLocks noChangeAspect="1" noChangeArrowheads="1"/>
          </p:cNvPicPr>
          <p:nvPr/>
        </p:nvPicPr>
        <p:blipFill>
          <a:blip r:embed="rId3" cstate="print"/>
          <a:srcRect t="33333"/>
          <a:stretch>
            <a:fillRect/>
          </a:stretch>
        </p:blipFill>
        <p:spPr bwMode="auto">
          <a:xfrm>
            <a:off x="6084168" y="4941168"/>
            <a:ext cx="571499" cy="381000"/>
          </a:xfrm>
          <a:prstGeom prst="rect">
            <a:avLst/>
          </a:prstGeom>
          <a:noFill/>
        </p:spPr>
      </p:pic>
      <p:pic>
        <p:nvPicPr>
          <p:cNvPr id="76" name="Picture 8" descr="camera, computer, notebook icon"/>
          <p:cNvPicPr>
            <a:picLocks noChangeAspect="1" noChangeArrowheads="1"/>
          </p:cNvPicPr>
          <p:nvPr/>
        </p:nvPicPr>
        <p:blipFill>
          <a:blip r:embed="rId3" cstate="print"/>
          <a:srcRect t="33333"/>
          <a:stretch>
            <a:fillRect/>
          </a:stretch>
        </p:blipFill>
        <p:spPr bwMode="auto">
          <a:xfrm>
            <a:off x="5796136" y="4077072"/>
            <a:ext cx="571499" cy="381000"/>
          </a:xfrm>
          <a:prstGeom prst="rect">
            <a:avLst/>
          </a:prstGeom>
          <a:noFill/>
        </p:spPr>
      </p:pic>
      <p:sp>
        <p:nvSpPr>
          <p:cNvPr id="94" name="Slide Number Placeholder 9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sp>
        <p:nvSpPr>
          <p:cNvPr id="77" name="TextBox 76"/>
          <p:cNvSpPr txBox="1"/>
          <p:nvPr/>
        </p:nvSpPr>
        <p:spPr>
          <a:xfrm>
            <a:off x="539552" y="1878927"/>
            <a:ext cx="2361307" cy="613969"/>
          </a:xfrm>
          <a:prstGeom prst="rect">
            <a:avLst/>
          </a:prstGeom>
          <a:noFill/>
          <a:effectLst/>
        </p:spPr>
        <p:txBody>
          <a:bodyPr wrap="none" lIns="0" tIns="0" rIns="0" bIns="0" rtlCol="0">
            <a:noAutofit/>
          </a:bodyPr>
          <a:lstStyle/>
          <a:p>
            <a:r>
              <a:rPr lang="en-GB" sz="2800" b="1" i="1" dirty="0" smtClean="0">
                <a:solidFill>
                  <a:schemeClr val="accent1"/>
                </a:solidFill>
                <a:latin typeface="Georgia" pitchFamily="18" charset="0"/>
              </a:rPr>
              <a:t>Provenance?</a:t>
            </a:r>
          </a:p>
        </p:txBody>
      </p:sp>
      <p:sp>
        <p:nvSpPr>
          <p:cNvPr id="78" name="TextBox 77"/>
          <p:cNvSpPr txBox="1"/>
          <p:nvPr/>
        </p:nvSpPr>
        <p:spPr>
          <a:xfrm>
            <a:off x="410493" y="2564904"/>
            <a:ext cx="2361307" cy="613969"/>
          </a:xfrm>
          <a:prstGeom prst="rect">
            <a:avLst/>
          </a:prstGeom>
          <a:noFill/>
          <a:effectLst/>
        </p:spPr>
        <p:txBody>
          <a:bodyPr wrap="none" lIns="0" tIns="0" rIns="0" bIns="0" rtlCol="0">
            <a:noAutofit/>
          </a:bodyPr>
          <a:lstStyle/>
          <a:p>
            <a:r>
              <a:rPr lang="en-GB" sz="2800" b="1" i="1" dirty="0" smtClean="0">
                <a:solidFill>
                  <a:schemeClr val="accent2"/>
                </a:solidFill>
                <a:latin typeface="Georgia" pitchFamily="18" charset="0"/>
              </a:rPr>
              <a:t>Licence?</a:t>
            </a:r>
          </a:p>
        </p:txBody>
      </p:sp>
      <p:sp>
        <p:nvSpPr>
          <p:cNvPr id="79" name="TextBox 78"/>
          <p:cNvSpPr txBox="1"/>
          <p:nvPr/>
        </p:nvSpPr>
        <p:spPr>
          <a:xfrm>
            <a:off x="2657799" y="2427255"/>
            <a:ext cx="2361307" cy="613969"/>
          </a:xfrm>
          <a:prstGeom prst="rect">
            <a:avLst/>
          </a:prstGeom>
          <a:noFill/>
          <a:effectLst/>
        </p:spPr>
        <p:txBody>
          <a:bodyPr wrap="none" lIns="0" tIns="0" rIns="0" bIns="0" rtlCol="0">
            <a:noAutofit/>
          </a:bodyPr>
          <a:lstStyle/>
          <a:p>
            <a:r>
              <a:rPr lang="en-GB" sz="2800" b="1" i="1" dirty="0" smtClean="0">
                <a:solidFill>
                  <a:schemeClr val="accent1"/>
                </a:solidFill>
                <a:latin typeface="Georgia" pitchFamily="18" charset="0"/>
              </a:rPr>
              <a:t>Persistence?</a:t>
            </a:r>
          </a:p>
        </p:txBody>
      </p:sp>
      <p:sp>
        <p:nvSpPr>
          <p:cNvPr id="80" name="TextBox 79"/>
          <p:cNvSpPr txBox="1"/>
          <p:nvPr/>
        </p:nvSpPr>
        <p:spPr>
          <a:xfrm>
            <a:off x="395536" y="3391124"/>
            <a:ext cx="2361307" cy="613969"/>
          </a:xfrm>
          <a:prstGeom prst="rect">
            <a:avLst/>
          </a:prstGeom>
          <a:noFill/>
          <a:effectLst/>
        </p:spPr>
        <p:txBody>
          <a:bodyPr wrap="none" lIns="0" tIns="0" rIns="0" bIns="0" rtlCol="0">
            <a:noAutofit/>
          </a:bodyPr>
          <a:lstStyle/>
          <a:p>
            <a:r>
              <a:rPr lang="en-GB" sz="2800" b="1" i="1" dirty="0" smtClean="0">
                <a:solidFill>
                  <a:schemeClr val="accent6"/>
                </a:solidFill>
                <a:latin typeface="Georgia" pitchFamily="18" charset="0"/>
              </a:rPr>
              <a:t>Trust?</a:t>
            </a:r>
          </a:p>
        </p:txBody>
      </p:sp>
      <p:sp>
        <p:nvSpPr>
          <p:cNvPr id="82" name="TextBox 81"/>
          <p:cNvSpPr txBox="1"/>
          <p:nvPr/>
        </p:nvSpPr>
        <p:spPr>
          <a:xfrm>
            <a:off x="2051720" y="3241306"/>
            <a:ext cx="2361307" cy="613969"/>
          </a:xfrm>
          <a:prstGeom prst="rect">
            <a:avLst/>
          </a:prstGeom>
          <a:noFill/>
          <a:effectLst/>
        </p:spPr>
        <p:txBody>
          <a:bodyPr wrap="none" lIns="0" tIns="0" rIns="0" bIns="0" rtlCol="0">
            <a:noAutofit/>
          </a:bodyPr>
          <a:lstStyle/>
          <a:p>
            <a:r>
              <a:rPr lang="en-GB" sz="2800" b="1" i="1" dirty="0" smtClean="0">
                <a:solidFill>
                  <a:schemeClr val="accent4"/>
                </a:solidFill>
                <a:latin typeface="Georgia" pitchFamily="18" charset="0"/>
              </a:rPr>
              <a:t>Availability?</a:t>
            </a:r>
          </a:p>
        </p:txBody>
      </p:sp>
      <p:sp>
        <p:nvSpPr>
          <p:cNvPr id="84" name="TextBox 83"/>
          <p:cNvSpPr txBox="1"/>
          <p:nvPr/>
        </p:nvSpPr>
        <p:spPr>
          <a:xfrm>
            <a:off x="871066" y="4125026"/>
            <a:ext cx="2361307" cy="613969"/>
          </a:xfrm>
          <a:prstGeom prst="rect">
            <a:avLst/>
          </a:prstGeom>
          <a:noFill/>
          <a:effectLst/>
        </p:spPr>
        <p:txBody>
          <a:bodyPr wrap="none" lIns="0" tIns="0" rIns="0" bIns="0" rtlCol="0">
            <a:noAutofit/>
          </a:bodyPr>
          <a:lstStyle/>
          <a:p>
            <a:r>
              <a:rPr lang="en-GB" sz="2800" b="1" i="1" dirty="0" smtClean="0">
                <a:solidFill>
                  <a:schemeClr val="accent5"/>
                </a:solidFill>
                <a:latin typeface="Georgia" pitchFamily="18" charset="0"/>
              </a:rPr>
              <a:t>Quality?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Referenzen</a:t>
            </a:r>
            <a:endParaRPr lang="de-DE" dirty="0"/>
          </a:p>
        </p:txBody>
      </p:sp>
      <p:sp>
        <p:nvSpPr>
          <p:cNvPr id="5" name="Content Placeholder 4"/>
          <p:cNvSpPr>
            <a:spLocks noGrp="1"/>
          </p:cNvSpPr>
          <p:nvPr>
            <p:ph sz="quarter" idx="14"/>
          </p:nvPr>
        </p:nvSpPr>
        <p:spPr>
          <a:xfrm>
            <a:off x="533400" y="1752601"/>
            <a:ext cx="3962400" cy="4628727"/>
          </a:xfrm>
        </p:spPr>
        <p:txBody>
          <a:bodyPr/>
          <a:lstStyle/>
          <a:p>
            <a:r>
              <a:rPr lang="en-GB" sz="800" dirty="0" err="1" smtClean="0"/>
              <a:t>Folien</a:t>
            </a:r>
            <a:r>
              <a:rPr lang="en-GB" sz="800" dirty="0" smtClean="0"/>
              <a:t> 4, 6, 9, 10, 11 &amp; 12:</a:t>
            </a:r>
          </a:p>
          <a:p>
            <a:pPr lvl="1">
              <a:buFont typeface="Arial" pitchFamily="34" charset="0"/>
              <a:buChar char="•"/>
            </a:pPr>
            <a:r>
              <a:rPr lang="en-GB" sz="800" dirty="0" smtClean="0"/>
              <a:t>Open Data Support: How can we help you?. Open Data Support. </a:t>
            </a:r>
            <a:r>
              <a:rPr lang="en-GB" sz="800" dirty="0" smtClean="0">
                <a:hlinkClick r:id="rId3"/>
              </a:rPr>
              <a:t>http://www.slideshare.net/OpenDataSupport/open-data-support-service-description</a:t>
            </a:r>
            <a:endParaRPr lang="en-GB" sz="800" dirty="0" smtClean="0"/>
          </a:p>
          <a:p>
            <a:pPr lvl="1">
              <a:buNone/>
            </a:pPr>
            <a:r>
              <a:rPr lang="en-GB" sz="800" dirty="0" err="1" smtClean="0"/>
              <a:t>Folie</a:t>
            </a:r>
            <a:r>
              <a:rPr lang="en-GB" sz="800" dirty="0" smtClean="0"/>
              <a:t> 12: </a:t>
            </a:r>
          </a:p>
          <a:p>
            <a:pPr lvl="1"/>
            <a:r>
              <a:rPr lang="en-GB" sz="800" dirty="0" smtClean="0"/>
              <a:t>Data Catalogue Vocabulary. </a:t>
            </a:r>
            <a:r>
              <a:rPr lang="en-GB" sz="800" dirty="0" smtClean="0">
                <a:hlinkClick r:id="rId4"/>
              </a:rPr>
              <a:t>http://www.w3.org/TR/vocab-dcat/</a:t>
            </a:r>
            <a:endParaRPr lang="en-GB" sz="800" dirty="0" smtClean="0"/>
          </a:p>
          <a:p>
            <a:r>
              <a:rPr lang="en-GB" sz="800" dirty="0" err="1" smtClean="0"/>
              <a:t>Folien</a:t>
            </a:r>
            <a:r>
              <a:rPr lang="en-GB" sz="800" dirty="0" smtClean="0"/>
              <a:t> 13-21:</a:t>
            </a:r>
          </a:p>
          <a:p>
            <a:pPr lvl="1">
              <a:buFont typeface="Arial" pitchFamily="34" charset="0"/>
              <a:buChar char="•"/>
            </a:pPr>
            <a:r>
              <a:rPr lang="en-GB" sz="800" dirty="0" smtClean="0"/>
              <a:t>DCAT Application Profile for data portals in Europe Community. ISA Programme. </a:t>
            </a:r>
            <a:r>
              <a:rPr lang="en-GB" sz="800" dirty="0" smtClean="0">
                <a:hlinkClick r:id="rId5"/>
              </a:rPr>
              <a:t>https://joinup.ec.europa.eu/asset/dcat_application_profile/description</a:t>
            </a:r>
            <a:r>
              <a:rPr lang="en-GB" sz="800" dirty="0" smtClean="0"/>
              <a:t/>
            </a:r>
            <a:br>
              <a:rPr lang="en-GB" sz="800" dirty="0" smtClean="0"/>
            </a:br>
            <a:r>
              <a:rPr lang="en-GB" sz="800" dirty="0" smtClean="0">
                <a:hlinkClick r:id="rId6"/>
              </a:rPr>
              <a:t>https://joinup.ec.europa.eu/asset/dcat_application_profile/asset_release/all</a:t>
            </a:r>
            <a:endParaRPr lang="en-GB" sz="800" dirty="0" smtClean="0"/>
          </a:p>
          <a:p>
            <a:r>
              <a:rPr lang="en-GB" sz="800" dirty="0" err="1" smtClean="0"/>
              <a:t>Folien</a:t>
            </a:r>
            <a:r>
              <a:rPr lang="en-GB" sz="800" dirty="0" smtClean="0"/>
              <a:t> 23-35:</a:t>
            </a:r>
          </a:p>
          <a:p>
            <a:pPr>
              <a:buFont typeface="Arial" pitchFamily="34" charset="0"/>
              <a:buChar char="•"/>
            </a:pPr>
            <a:r>
              <a:rPr lang="en-GB" sz="800" dirty="0" smtClean="0"/>
              <a:t>LODMS User Manual for Open Data Support. Open Data Support</a:t>
            </a:r>
          </a:p>
          <a:p>
            <a:r>
              <a:rPr lang="en-GB" sz="800" dirty="0" err="1" smtClean="0"/>
              <a:t>Folie</a:t>
            </a:r>
            <a:r>
              <a:rPr lang="en-GB" sz="800" dirty="0" smtClean="0"/>
              <a:t> 29: </a:t>
            </a:r>
          </a:p>
          <a:p>
            <a:pPr lvl="1">
              <a:buFont typeface="Arial" pitchFamily="34" charset="0"/>
              <a:buChar char="•"/>
            </a:pPr>
            <a:r>
              <a:rPr lang="en-GB" sz="800" dirty="0" smtClean="0"/>
              <a:t>Figure from </a:t>
            </a:r>
            <a:r>
              <a:rPr lang="en-GB" sz="800" dirty="0" smtClean="0">
                <a:hlinkClick r:id="rId7"/>
              </a:rPr>
              <a:t>http://www.semantic-web.at/linked-open-data-management-suite-lodms</a:t>
            </a:r>
            <a:endParaRPr lang="en-GB" sz="800" dirty="0" smtClean="0"/>
          </a:p>
          <a:p>
            <a:pPr>
              <a:buFont typeface="Arial" pitchFamily="34" charset="0"/>
              <a:buChar char="•"/>
            </a:pPr>
            <a:endParaRPr lang="en-GB" sz="800" dirty="0" smtClean="0"/>
          </a:p>
          <a:p>
            <a:pPr>
              <a:buFont typeface="Arial" pitchFamily="34" charset="0"/>
              <a:buChar char="•"/>
            </a:pPr>
            <a:endParaRPr lang="en-GB" sz="800" dirty="0" smtClean="0"/>
          </a:p>
        </p:txBody>
      </p:sp>
      <p:sp>
        <p:nvSpPr>
          <p:cNvPr id="6" name="Content Placeholder 5"/>
          <p:cNvSpPr>
            <a:spLocks noGrp="1"/>
          </p:cNvSpPr>
          <p:nvPr>
            <p:ph sz="quarter" idx="15"/>
          </p:nvPr>
        </p:nvSpPr>
        <p:spPr/>
        <p:txBody>
          <a:bodyPr/>
          <a:lstStyle/>
          <a:p>
            <a:pPr>
              <a:buFont typeface="Arial" pitchFamily="34" charset="0"/>
              <a:buChar char="•"/>
            </a:pPr>
            <a:endParaRPr lang="en-GB" sz="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50</a:t>
            </a:fld>
            <a:endParaRPr lang="en-GB"/>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Verwandte Projekte und Initiativen</a:t>
            </a:r>
            <a:endParaRPr lang="de-DE" dirty="0"/>
          </a:p>
        </p:txBody>
      </p:sp>
      <p:sp>
        <p:nvSpPr>
          <p:cNvPr id="3" name="Content Placeholder 2"/>
          <p:cNvSpPr>
            <a:spLocks noGrp="1"/>
          </p:cNvSpPr>
          <p:nvPr>
            <p:ph sz="quarter" idx="15"/>
          </p:nvPr>
        </p:nvSpPr>
        <p:spPr>
          <a:xfrm>
            <a:off x="1691680" y="1752600"/>
            <a:ext cx="7452320" cy="4419600"/>
          </a:xfrm>
        </p:spPr>
        <p:txBody>
          <a:bodyPr/>
          <a:lstStyle/>
          <a:p>
            <a:pPr>
              <a:spcAft>
                <a:spcPts val="2400"/>
              </a:spcAft>
            </a:pPr>
            <a:r>
              <a:rPr lang="en-GB" sz="1800" dirty="0" smtClean="0"/>
              <a:t>DCAT Application Profile for Data Portals in Europe, </a:t>
            </a:r>
            <a:r>
              <a:rPr lang="en-GB" sz="1800" dirty="0" smtClean="0">
                <a:hlinkClick r:id="rId3"/>
              </a:rPr>
              <a:t>https://joinup.ec.europa.eu/asset/dcat_application_profile/description</a:t>
            </a:r>
            <a:endParaRPr lang="en-GB" sz="1800" dirty="0" smtClean="0"/>
          </a:p>
          <a:p>
            <a:pPr lvl="1">
              <a:spcAft>
                <a:spcPts val="2400"/>
              </a:spcAft>
              <a:buNone/>
            </a:pPr>
            <a:r>
              <a:rPr lang="en-GB" sz="1800" dirty="0" smtClean="0"/>
              <a:t>Publicdata.eu, </a:t>
            </a:r>
            <a:r>
              <a:rPr lang="en-GB" sz="1800" dirty="0" smtClean="0">
                <a:hlinkClick r:id="rId4"/>
              </a:rPr>
              <a:t>http://www.w3.org/2011/gld/wiki/Main_Page</a:t>
            </a:r>
            <a:endParaRPr lang="en-GB" sz="1800" dirty="0" smtClean="0"/>
          </a:p>
          <a:p>
            <a:pPr lvl="1">
              <a:spcAft>
                <a:spcPts val="2400"/>
              </a:spcAft>
              <a:buNone/>
            </a:pPr>
            <a:r>
              <a:rPr lang="en-GB" sz="1800" dirty="0" smtClean="0"/>
              <a:t>LOD2  FP7 Project, </a:t>
            </a:r>
            <a:r>
              <a:rPr lang="en-GB" sz="1800" dirty="0" smtClean="0">
                <a:hlinkClick r:id="rId5"/>
              </a:rPr>
              <a:t>http://lod2.eu/</a:t>
            </a:r>
            <a:r>
              <a:rPr lang="en-GB" sz="1800" dirty="0" smtClean="0"/>
              <a:t> </a:t>
            </a:r>
          </a:p>
          <a:p>
            <a:pPr lvl="1">
              <a:spcAft>
                <a:spcPts val="2400"/>
              </a:spcAft>
              <a:buNone/>
            </a:pPr>
            <a:r>
              <a:rPr lang="en-GB" sz="1800" dirty="0" smtClean="0"/>
              <a:t>The Semantic Web Company, </a:t>
            </a:r>
            <a:r>
              <a:rPr lang="en-GB" sz="1800" dirty="0" smtClean="0">
                <a:hlinkClick r:id="rId6"/>
              </a:rPr>
              <a:t>http://www.semantic-web.at/</a:t>
            </a:r>
            <a:endParaRPr lang="en-GB" sz="1800" dirty="0" smtClean="0"/>
          </a:p>
          <a:p>
            <a:pPr lvl="1">
              <a:spcAft>
                <a:spcPts val="2400"/>
              </a:spcAft>
              <a:buNone/>
            </a:pPr>
            <a:r>
              <a:rPr lang="en-GB" sz="1800" dirty="0" smtClean="0"/>
              <a:t>Linked Open Data Management Suite, </a:t>
            </a:r>
            <a:r>
              <a:rPr lang="en-GB" sz="1800" dirty="0" smtClean="0">
                <a:hlinkClick r:id="rId7"/>
              </a:rPr>
              <a:t>http://www.semantic-web.at/linked-open-data-management-suite-lodms</a:t>
            </a:r>
            <a:endParaRPr lang="en-GB" sz="1800" dirty="0" smtClean="0"/>
          </a:p>
          <a:p>
            <a:pPr lvl="1">
              <a:spcAft>
                <a:spcPts val="2400"/>
              </a:spcAft>
              <a:buNone/>
            </a:pPr>
            <a:r>
              <a:rPr lang="en-GB" sz="1800" dirty="0" err="1" smtClean="0"/>
              <a:t>OpenLink</a:t>
            </a:r>
            <a:r>
              <a:rPr lang="en-GB" sz="1800" dirty="0" smtClean="0"/>
              <a:t> Virtuoso, </a:t>
            </a:r>
            <a:r>
              <a:rPr lang="en-GB" sz="1800" dirty="0" smtClean="0">
                <a:hlinkClick r:id="rId8"/>
              </a:rPr>
              <a:t>http://virtuoso.openlinksw.com/</a:t>
            </a:r>
            <a:endParaRPr lang="en-GB" sz="1800" dirty="0" smtClean="0"/>
          </a:p>
          <a:p>
            <a:pPr lvl="1">
              <a:spcAft>
                <a:spcPts val="2400"/>
              </a:spcAft>
              <a:buNone/>
            </a:pPr>
            <a:r>
              <a:rPr lang="en-GB" sz="1800" dirty="0" smtClean="0"/>
              <a:t>Data </a:t>
            </a:r>
            <a:r>
              <a:rPr lang="en-GB" sz="1800" dirty="0" err="1" smtClean="0"/>
              <a:t>Catalog</a:t>
            </a:r>
            <a:r>
              <a:rPr lang="en-GB" sz="1800" dirty="0" smtClean="0"/>
              <a:t> Interoperability Protocol, </a:t>
            </a:r>
            <a:r>
              <a:rPr lang="en-GB" sz="1800" dirty="0" smtClean="0">
                <a:hlinkClick r:id="rId9"/>
              </a:rPr>
              <a:t>http://spec.datacatalogs.org/</a:t>
            </a:r>
            <a:endParaRPr lang="en-GB" sz="1800" dirty="0" smtClean="0"/>
          </a:p>
          <a:p>
            <a:pPr lvl="1">
              <a:spcAft>
                <a:spcPts val="2400"/>
              </a:spcAft>
              <a:buNone/>
            </a:pPr>
            <a:endParaRPr lang="en-GB" sz="1800" dirty="0" smtClean="0"/>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51</a:t>
            </a:fld>
            <a:endParaRPr lang="en-GB"/>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4" name="Picture 2" descr="DCAT application profile for data portals in Europe"/>
          <p:cNvPicPr>
            <a:picLocks noChangeAspect="1" noChangeArrowheads="1"/>
          </p:cNvPicPr>
          <p:nvPr/>
        </p:nvPicPr>
        <p:blipFill>
          <a:blip r:embed="rId10" cstate="print"/>
          <a:srcRect/>
          <a:stretch>
            <a:fillRect/>
          </a:stretch>
        </p:blipFill>
        <p:spPr bwMode="auto">
          <a:xfrm>
            <a:off x="611560" y="1826145"/>
            <a:ext cx="666750" cy="666751"/>
          </a:xfrm>
          <a:prstGeom prst="rect">
            <a:avLst/>
          </a:prstGeom>
          <a:ln>
            <a:noFill/>
          </a:ln>
          <a:effectLst/>
        </p:spPr>
      </p:pic>
      <p:grpSp>
        <p:nvGrpSpPr>
          <p:cNvPr id="16" name="Group 15"/>
          <p:cNvGrpSpPr/>
          <p:nvPr/>
        </p:nvGrpSpPr>
        <p:grpSpPr>
          <a:xfrm>
            <a:off x="323528" y="2636912"/>
            <a:ext cx="1296144" cy="314217"/>
            <a:chOff x="1835696" y="5589240"/>
            <a:chExt cx="2376264" cy="576064"/>
          </a:xfrm>
          <a:effectLst/>
        </p:grpSpPr>
        <p:sp>
          <p:nvSpPr>
            <p:cNvPr id="15" name="Rectangle 14"/>
            <p:cNvSpPr/>
            <p:nvPr/>
          </p:nvSpPr>
          <p:spPr bwMode="ltGray">
            <a:xfrm>
              <a:off x="1835696" y="5589240"/>
              <a:ext cx="2376264" cy="576064"/>
            </a:xfrm>
            <a:prstGeom prst="rect">
              <a:avLst/>
            </a:prstGeom>
            <a:solidFill>
              <a:srgbClr val="31508D"/>
            </a:solidFill>
            <a:ln w="3175">
              <a:solidFill>
                <a:srgbClr val="315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3078" name="Picture 6" descr="PublicData.eu Logo"/>
            <p:cNvPicPr>
              <a:picLocks noChangeAspect="1" noChangeArrowheads="1"/>
            </p:cNvPicPr>
            <p:nvPr/>
          </p:nvPicPr>
          <p:blipFill>
            <a:blip r:embed="rId11" cstate="print"/>
            <a:srcRect/>
            <a:stretch>
              <a:fillRect/>
            </a:stretch>
          </p:blipFill>
          <p:spPr bwMode="auto">
            <a:xfrm>
              <a:off x="1979712" y="5661248"/>
              <a:ext cx="1905000" cy="476250"/>
            </a:xfrm>
            <a:prstGeom prst="rect">
              <a:avLst/>
            </a:prstGeom>
            <a:ln>
              <a:noFill/>
            </a:ln>
            <a:effectLst>
              <a:outerShdw blurRad="292100" dist="139700" dir="2700000" algn="tl" rotWithShape="0">
                <a:srgbClr val="333333">
                  <a:alpha val="65000"/>
                </a:srgbClr>
              </a:outerShdw>
            </a:effectLst>
          </p:spPr>
        </p:pic>
      </p:grpSp>
      <p:pic>
        <p:nvPicPr>
          <p:cNvPr id="12" name="Picture 2" descr="http://www.earld.org/wp-content/uploads/2011/06/SWC-logo1.jpg">
            <a:hlinkClick r:id="rId6"/>
          </p:cNvPr>
          <p:cNvPicPr>
            <a:picLocks noChangeAspect="1" noChangeArrowheads="1"/>
          </p:cNvPicPr>
          <p:nvPr/>
        </p:nvPicPr>
        <p:blipFill>
          <a:blip r:embed="rId12" cstate="print"/>
          <a:srcRect/>
          <a:stretch>
            <a:fillRect/>
          </a:stretch>
        </p:blipFill>
        <p:spPr bwMode="auto">
          <a:xfrm>
            <a:off x="251520" y="3815225"/>
            <a:ext cx="1296144" cy="320514"/>
          </a:xfrm>
          <a:prstGeom prst="rect">
            <a:avLst/>
          </a:prstGeom>
          <a:ln>
            <a:noFill/>
          </a:ln>
          <a:effectLst/>
        </p:spPr>
      </p:pic>
      <p:pic>
        <p:nvPicPr>
          <p:cNvPr id="13" name="Picture 4" descr="http://blog.semantic-web.at/wp-content/uploads/2010/09/lod2-logo.jpg"/>
          <p:cNvPicPr>
            <a:picLocks noChangeAspect="1" noChangeArrowheads="1"/>
          </p:cNvPicPr>
          <p:nvPr/>
        </p:nvPicPr>
        <p:blipFill>
          <a:blip r:embed="rId13" cstate="print"/>
          <a:srcRect/>
          <a:stretch>
            <a:fillRect/>
          </a:stretch>
        </p:blipFill>
        <p:spPr bwMode="auto">
          <a:xfrm>
            <a:off x="611560" y="3075558"/>
            <a:ext cx="792088" cy="595651"/>
          </a:xfrm>
          <a:prstGeom prst="rect">
            <a:avLst/>
          </a:prstGeom>
          <a:ln>
            <a:noFill/>
          </a:ln>
          <a:effectLst/>
        </p:spPr>
      </p:pic>
      <p:pic>
        <p:nvPicPr>
          <p:cNvPr id="17410" name="Picture 2" descr="http://www.semantic-web.at/sites/default/files/u33/lodms.png"/>
          <p:cNvPicPr>
            <a:picLocks noChangeAspect="1" noChangeArrowheads="1"/>
          </p:cNvPicPr>
          <p:nvPr/>
        </p:nvPicPr>
        <p:blipFill>
          <a:blip r:embed="rId14" cstate="print"/>
          <a:srcRect/>
          <a:stretch>
            <a:fillRect/>
          </a:stretch>
        </p:blipFill>
        <p:spPr bwMode="auto">
          <a:xfrm>
            <a:off x="179512" y="4365104"/>
            <a:ext cx="1469899" cy="432048"/>
          </a:xfrm>
          <a:prstGeom prst="rect">
            <a:avLst/>
          </a:prstGeom>
          <a:noFill/>
        </p:spPr>
      </p:pic>
      <p:pic>
        <p:nvPicPr>
          <p:cNvPr id="17412" name="Picture 4" descr="OpenLink Software"/>
          <p:cNvPicPr>
            <a:picLocks noChangeAspect="1" noChangeArrowheads="1"/>
          </p:cNvPicPr>
          <p:nvPr/>
        </p:nvPicPr>
        <p:blipFill>
          <a:blip r:embed="rId15" cstate="print"/>
          <a:srcRect/>
          <a:stretch>
            <a:fillRect/>
          </a:stretch>
        </p:blipFill>
        <p:spPr bwMode="auto">
          <a:xfrm>
            <a:off x="298128" y="5157192"/>
            <a:ext cx="1296144" cy="444393"/>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Werden Sie Teil unseres Teams...</a:t>
            </a:r>
            <a:endParaRPr lang="de-DE" sz="2800" dirty="0"/>
          </a:p>
        </p:txBody>
      </p:sp>
      <p:sp>
        <p:nvSpPr>
          <p:cNvPr id="7" name="TextBox 6"/>
          <p:cNvSpPr txBox="1"/>
          <p:nvPr/>
        </p:nvSpPr>
        <p:spPr>
          <a:xfrm>
            <a:off x="899592" y="1628800"/>
            <a:ext cx="3024336" cy="1079884"/>
          </a:xfrm>
          <a:prstGeom prst="rect">
            <a:avLst/>
          </a:prstGeom>
          <a:solidFill>
            <a:schemeClr val="accent4">
              <a:lumMod val="75000"/>
            </a:schemeClr>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Finden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sp>
        <p:nvSpPr>
          <p:cNvPr id="10" name="TextBox 9"/>
          <p:cNvSpPr txBox="1"/>
          <p:nvPr/>
        </p:nvSpPr>
        <p:spPr>
          <a:xfrm>
            <a:off x="5076056" y="4005064"/>
            <a:ext cx="2952328" cy="1079884"/>
          </a:xfrm>
          <a:prstGeom prst="rect">
            <a:avLst/>
          </a:prstGeom>
          <a:solidFill>
            <a:schemeClr val="accent2"/>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Kontaktieren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unter</a:t>
            </a:r>
            <a:endParaRPr lang="en-GB" sz="2800" b="1" i="1" dirty="0">
              <a:solidFill>
                <a:schemeClr val="bg1"/>
              </a:solidFill>
              <a:latin typeface="+mj-lt"/>
              <a:cs typeface="Arial" pitchFamily="34" charset="0"/>
            </a:endParaRPr>
          </a:p>
        </p:txBody>
      </p:sp>
      <p:sp>
        <p:nvSpPr>
          <p:cNvPr id="19" name="TextBox 18"/>
          <p:cNvSpPr txBox="1"/>
          <p:nvPr/>
        </p:nvSpPr>
        <p:spPr>
          <a:xfrm>
            <a:off x="5076056" y="1556792"/>
            <a:ext cx="2952328" cy="1079884"/>
          </a:xfrm>
          <a:prstGeom prst="rect">
            <a:avLst/>
          </a:prstGeom>
          <a:solidFill>
            <a:schemeClr val="accent1"/>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Begleiten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sp>
        <p:nvSpPr>
          <p:cNvPr id="23" name="TextBox 22"/>
          <p:cNvSpPr txBox="1"/>
          <p:nvPr/>
        </p:nvSpPr>
        <p:spPr>
          <a:xfrm>
            <a:off x="971600" y="4005064"/>
            <a:ext cx="2880320" cy="1079884"/>
          </a:xfrm>
          <a:prstGeom prst="rect">
            <a:avLst/>
          </a:prstGeom>
          <a:solidFill>
            <a:schemeClr val="accent5"/>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Folgen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5"/>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6"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7"/>
              </a:rPr>
              <a:t>http://www.opendatasupport.eu</a:t>
            </a:r>
            <a:r>
              <a:rPr lang="en-GB" sz="1600" dirty="0" smtClean="0"/>
              <a:t> </a:t>
            </a:r>
            <a:endParaRPr lang="en-GB" sz="1600" dirty="0"/>
          </a:p>
        </p:txBody>
      </p:sp>
      <p:pic>
        <p:nvPicPr>
          <p:cNvPr id="64518"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10"/>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3"/>
              </a:rPr>
              <a:t>@OpenDataSupport</a:t>
            </a:r>
            <a:endParaRPr lang="en-GB" sz="1600" dirty="0"/>
          </a:p>
        </p:txBody>
      </p:sp>
      <p:pic>
        <p:nvPicPr>
          <p:cNvPr id="33"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6"/>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52</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e-DE" sz="2800" dirty="0" smtClean="0"/>
              <a:t>Open Data haben ein großes Potenzial, um sozialen und ökonomischen Wert zu schaffen</a:t>
            </a:r>
            <a:endParaRPr lang="de-DE" sz="2800" dirty="0"/>
          </a:p>
        </p:txBody>
      </p:sp>
      <p:sp>
        <p:nvSpPr>
          <p:cNvPr id="60" name="Slide Number Placeholder 59"/>
          <p:cNvSpPr>
            <a:spLocks noGrp="1"/>
          </p:cNvSpPr>
          <p:nvPr>
            <p:ph type="sldNum" sz="quarter" idx="18"/>
          </p:nvPr>
        </p:nvSpPr>
        <p:spPr/>
        <p:txBody>
          <a:bodyPr/>
          <a:lstStyle/>
          <a:p>
            <a:r>
              <a:rPr lang="en-GB" smtClean="0"/>
              <a:t>Slide </a:t>
            </a:r>
            <a:fld id="{F40CD079-BC3F-4086-BA81-31A79D845B02}" type="slidenum">
              <a:rPr lang="en-GB" smtClean="0"/>
              <a:pPr/>
              <a:t>6</a:t>
            </a:fld>
            <a:endParaRPr lang="en-GB"/>
          </a:p>
        </p:txBody>
      </p:sp>
      <p:grpSp>
        <p:nvGrpSpPr>
          <p:cNvPr id="32" name="Group 31"/>
          <p:cNvGrpSpPr/>
          <p:nvPr/>
        </p:nvGrpSpPr>
        <p:grpSpPr>
          <a:xfrm>
            <a:off x="323528" y="2060848"/>
            <a:ext cx="8424936" cy="3600400"/>
            <a:chOff x="323528" y="2060848"/>
            <a:chExt cx="8424936" cy="3600400"/>
          </a:xfrm>
        </p:grpSpPr>
        <p:pic>
          <p:nvPicPr>
            <p:cNvPr id="21508" name="Picture 4" descr="call, iphone, mobile, phone, telephone icon"/>
            <p:cNvPicPr>
              <a:picLocks noChangeAspect="1" noChangeArrowheads="1"/>
            </p:cNvPicPr>
            <p:nvPr/>
          </p:nvPicPr>
          <p:blipFill>
            <a:blip r:embed="rId3" cstate="print"/>
            <a:srcRect/>
            <a:stretch>
              <a:fillRect/>
            </a:stretch>
          </p:blipFill>
          <p:spPr bwMode="auto">
            <a:xfrm>
              <a:off x="6516216" y="3573016"/>
              <a:ext cx="755576" cy="755577"/>
            </a:xfrm>
            <a:prstGeom prst="rect">
              <a:avLst/>
            </a:prstGeom>
            <a:noFill/>
          </p:spPr>
        </p:pic>
        <p:pic>
          <p:nvPicPr>
            <p:cNvPr id="21510" name="Picture 6" descr="policy, public icon"/>
            <p:cNvPicPr>
              <a:picLocks noChangeAspect="1" noChangeArrowheads="1"/>
            </p:cNvPicPr>
            <p:nvPr/>
          </p:nvPicPr>
          <p:blipFill>
            <a:blip r:embed="rId4" cstate="print">
              <a:grayscl/>
            </a:blip>
            <a:srcRect/>
            <a:stretch>
              <a:fillRect/>
            </a:stretch>
          </p:blipFill>
          <p:spPr bwMode="auto">
            <a:xfrm>
              <a:off x="467544" y="3573016"/>
              <a:ext cx="792088" cy="792089"/>
            </a:xfrm>
            <a:prstGeom prst="rect">
              <a:avLst/>
            </a:prstGeom>
            <a:noFill/>
          </p:spPr>
        </p:pic>
        <p:pic>
          <p:nvPicPr>
            <p:cNvPr id="21514" name="Picture 10" descr="friends, group, people, users icon"/>
            <p:cNvPicPr>
              <a:picLocks noChangeAspect="1" noChangeArrowheads="1"/>
            </p:cNvPicPr>
            <p:nvPr/>
          </p:nvPicPr>
          <p:blipFill>
            <a:blip r:embed="rId5" cstate="print"/>
            <a:srcRect/>
            <a:stretch>
              <a:fillRect/>
            </a:stretch>
          </p:blipFill>
          <p:spPr bwMode="auto">
            <a:xfrm>
              <a:off x="8100392" y="3645024"/>
              <a:ext cx="533400" cy="533400"/>
            </a:xfrm>
            <a:prstGeom prst="rect">
              <a:avLst/>
            </a:prstGeom>
            <a:noFill/>
          </p:spPr>
        </p:pic>
        <p:grpSp>
          <p:nvGrpSpPr>
            <p:cNvPr id="3" name="Group 24"/>
            <p:cNvGrpSpPr/>
            <p:nvPr/>
          </p:nvGrpSpPr>
          <p:grpSpPr>
            <a:xfrm>
              <a:off x="1403648" y="3861048"/>
              <a:ext cx="864096" cy="176773"/>
              <a:chOff x="-990600" y="3609975"/>
              <a:chExt cx="1676400" cy="161925"/>
            </a:xfrm>
          </p:grpSpPr>
          <p:cxnSp>
            <p:nvCxnSpPr>
              <p:cNvPr id="20" name="Straight Connector 19"/>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46" name="Rectangle 45"/>
            <p:cNvSpPr/>
            <p:nvPr/>
          </p:nvSpPr>
          <p:spPr>
            <a:xfrm>
              <a:off x="5580112" y="2690336"/>
              <a:ext cx="1584176" cy="738664"/>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integrate data into app (services)</a:t>
              </a:r>
            </a:p>
          </p:txBody>
        </p:sp>
        <p:sp>
          <p:nvSpPr>
            <p:cNvPr id="47" name="Rectangle 46"/>
            <p:cNvSpPr/>
            <p:nvPr/>
          </p:nvSpPr>
          <p:spPr>
            <a:xfrm>
              <a:off x="1259632" y="2708920"/>
              <a:ext cx="1440160"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Public administrations share data online</a:t>
              </a:r>
            </a:p>
          </p:txBody>
        </p:sp>
        <p:sp>
          <p:nvSpPr>
            <p:cNvPr id="48" name="Rectangle 47"/>
            <p:cNvSpPr/>
            <p:nvPr/>
          </p:nvSpPr>
          <p:spPr>
            <a:xfrm>
              <a:off x="7092280" y="4508103"/>
              <a:ext cx="1512168"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Citizens/businesses  benefits from the app (services)</a:t>
              </a:r>
            </a:p>
          </p:txBody>
        </p:sp>
        <p:pic>
          <p:nvPicPr>
            <p:cNvPr id="21512" name="Picture 8" descr="camera, computer, notebook icon"/>
            <p:cNvPicPr>
              <a:picLocks noChangeAspect="1" noChangeArrowheads="1"/>
            </p:cNvPicPr>
            <p:nvPr/>
          </p:nvPicPr>
          <p:blipFill>
            <a:blip r:embed="rId6" cstate="print"/>
            <a:srcRect t="33333"/>
            <a:stretch>
              <a:fillRect/>
            </a:stretch>
          </p:blipFill>
          <p:spPr bwMode="auto">
            <a:xfrm>
              <a:off x="2339752" y="3501008"/>
              <a:ext cx="1440160" cy="936104"/>
            </a:xfrm>
            <a:prstGeom prst="rect">
              <a:avLst/>
            </a:prstGeom>
            <a:noFill/>
          </p:spPr>
        </p:pic>
        <p:pic>
          <p:nvPicPr>
            <p:cNvPr id="42"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356992"/>
              <a:ext cx="1186254" cy="1186254"/>
            </a:xfrm>
            <a:prstGeom prst="rect">
              <a:avLst/>
            </a:prstGeom>
            <a:noFill/>
            <a:ln>
              <a:noFill/>
            </a:ln>
          </p:spPr>
        </p:pic>
        <p:grpSp>
          <p:nvGrpSpPr>
            <p:cNvPr id="4" name="Group 24"/>
            <p:cNvGrpSpPr/>
            <p:nvPr/>
          </p:nvGrpSpPr>
          <p:grpSpPr>
            <a:xfrm>
              <a:off x="3923928" y="3861048"/>
              <a:ext cx="864096" cy="176773"/>
              <a:chOff x="-990600" y="3609975"/>
              <a:chExt cx="1676400" cy="161925"/>
            </a:xfrm>
          </p:grpSpPr>
          <p:cxnSp>
            <p:nvCxnSpPr>
              <p:cNvPr id="44" name="Straight Connector 4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Isosceles Triangle 49"/>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5" name="Group 24"/>
            <p:cNvGrpSpPr/>
            <p:nvPr/>
          </p:nvGrpSpPr>
          <p:grpSpPr>
            <a:xfrm>
              <a:off x="5652120" y="3861048"/>
              <a:ext cx="864096" cy="176773"/>
              <a:chOff x="-990600" y="3609975"/>
              <a:chExt cx="1676400" cy="161925"/>
            </a:xfrm>
          </p:grpSpPr>
          <p:cxnSp>
            <p:nvCxnSpPr>
              <p:cNvPr id="52" name="Straight Connector 51"/>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6" name="Group 24"/>
            <p:cNvGrpSpPr/>
            <p:nvPr/>
          </p:nvGrpSpPr>
          <p:grpSpPr>
            <a:xfrm>
              <a:off x="7236296" y="3861048"/>
              <a:ext cx="864096" cy="176773"/>
              <a:chOff x="-990600" y="3609975"/>
              <a:chExt cx="1676400" cy="161925"/>
            </a:xfrm>
          </p:grpSpPr>
          <p:cxnSp>
            <p:nvCxnSpPr>
              <p:cNvPr id="56" name="Straight Connector 55"/>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59" name="Rectangle 58"/>
            <p:cNvSpPr/>
            <p:nvPr/>
          </p:nvSpPr>
          <p:spPr>
            <a:xfrm>
              <a:off x="3779912" y="4508103"/>
              <a:ext cx="1224136"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search for data</a:t>
              </a:r>
            </a:p>
          </p:txBody>
        </p:sp>
        <p:pic>
          <p:nvPicPr>
            <p:cNvPr id="32770" name="Picture 2" descr="developers, folder icon"/>
            <p:cNvPicPr>
              <a:picLocks noChangeAspect="1" noChangeArrowheads="1"/>
            </p:cNvPicPr>
            <p:nvPr/>
          </p:nvPicPr>
          <p:blipFill>
            <a:blip r:embed="rId8" cstate="print"/>
            <a:srcRect/>
            <a:stretch>
              <a:fillRect/>
            </a:stretch>
          </p:blipFill>
          <p:spPr bwMode="auto">
            <a:xfrm>
              <a:off x="5004048" y="4149080"/>
              <a:ext cx="648071" cy="648072"/>
            </a:xfrm>
            <a:prstGeom prst="rect">
              <a:avLst/>
            </a:prstGeom>
            <a:noFill/>
          </p:spPr>
        </p:pic>
        <p:sp>
          <p:nvSpPr>
            <p:cNvPr id="30" name="Rectangle 29"/>
            <p:cNvSpPr/>
            <p:nvPr/>
          </p:nvSpPr>
          <p:spPr bwMode="ltGray">
            <a:xfrm>
              <a:off x="323528" y="2060848"/>
              <a:ext cx="345638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Publishing data</a:t>
              </a:r>
            </a:p>
          </p:txBody>
        </p:sp>
        <p:sp>
          <p:nvSpPr>
            <p:cNvPr id="31" name="Rectangle 30"/>
            <p:cNvSpPr/>
            <p:nvPr/>
          </p:nvSpPr>
          <p:spPr bwMode="ltGray">
            <a:xfrm>
              <a:off x="3851920" y="5157192"/>
              <a:ext cx="489654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Reusing data</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Hindernisse für die Veröffentlichung und Weiterverwendung von Open Data</a:t>
            </a:r>
          </a:p>
        </p:txBody>
      </p:sp>
      <p:graphicFrame>
        <p:nvGraphicFramePr>
          <p:cNvPr id="5" name="Content Placeholder 4"/>
          <p:cNvGraphicFramePr>
            <a:graphicFrameLocks noGrp="1"/>
          </p:cNvGraphicFramePr>
          <p:nvPr>
            <p:ph sz="quarter" idx="15"/>
          </p:nvPr>
        </p:nvGraphicFramePr>
        <p:xfrm>
          <a:off x="971600" y="1556792"/>
          <a:ext cx="7344816" cy="4793828"/>
        </p:xfrm>
        <a:graphic>
          <a:graphicData uri="http://schemas.openxmlformats.org/drawingml/2006/table">
            <a:tbl>
              <a:tblPr firstRow="1" bandRow="1">
                <a:tableStyleId>{0E3FDE45-AF77-4B5C-9715-49D594BDF05E}</a:tableStyleId>
              </a:tblPr>
              <a:tblGrid>
                <a:gridCol w="3672408"/>
                <a:gridCol w="3672408"/>
              </a:tblGrid>
              <a:tr h="340390">
                <a:tc>
                  <a:txBody>
                    <a:bodyPr/>
                    <a:lstStyle/>
                    <a:p>
                      <a:r>
                        <a:rPr lang="de-DE" sz="1600" noProof="0" dirty="0" smtClean="0">
                          <a:latin typeface="+mj-lt"/>
                        </a:rPr>
                        <a:t>Herausgeber</a:t>
                      </a:r>
                      <a:endParaRPr lang="de-DE" sz="1600" noProof="0" dirty="0">
                        <a:latin typeface="+mj-lt"/>
                      </a:endParaRPr>
                    </a:p>
                  </a:txBody>
                  <a:tcPr marL="110506" marR="110506"/>
                </a:tc>
                <a:tc>
                  <a:txBody>
                    <a:bodyPr/>
                    <a:lstStyle/>
                    <a:p>
                      <a:r>
                        <a:rPr lang="de-DE" sz="1600" noProof="0" dirty="0" smtClean="0">
                          <a:latin typeface="+mj-lt"/>
                        </a:rPr>
                        <a:t>Wiederverwender</a:t>
                      </a:r>
                      <a:endParaRPr lang="de-DE" sz="1600" noProof="0" dirty="0">
                        <a:latin typeface="+mj-lt"/>
                      </a:endParaRPr>
                    </a:p>
                  </a:txBody>
                  <a:tcPr marL="110506" marR="110506"/>
                </a:tc>
              </a:tr>
              <a:tr h="992805">
                <a:tc>
                  <a:txBody>
                    <a:bodyPr/>
                    <a:lstStyle/>
                    <a:p>
                      <a:r>
                        <a:rPr lang="de-DE" sz="1400" noProof="0" dirty="0" smtClean="0">
                          <a:latin typeface="+mj-lt"/>
                        </a:rPr>
                        <a:t>Keine Übersicht darüber, welche Daten mit höherer Wahrscheinlichkeit wiedergenutzt</a:t>
                      </a:r>
                      <a:r>
                        <a:rPr lang="de-DE" sz="1400" baseline="0" noProof="0" dirty="0" smtClean="0">
                          <a:latin typeface="+mj-lt"/>
                        </a:rPr>
                        <a:t> werden /welche ein höheres ROI-Potenzial haben.</a:t>
                      </a:r>
                      <a:endParaRPr lang="de-DE" sz="1400" noProof="0" dirty="0">
                        <a:latin typeface="+mj-lt"/>
                      </a:endParaRPr>
                    </a:p>
                  </a:txBody>
                  <a:tcPr marL="110506" marR="1105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mj-lt"/>
                          <a:ea typeface="+mn-ea"/>
                          <a:cs typeface="+mn-cs"/>
                        </a:rPr>
                        <a:t>Mangel an Überblick über vorhandene/verfügbare Datensätze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mj-lt"/>
                        <a:ea typeface="+mn-ea"/>
                        <a:cs typeface="+mn-cs"/>
                      </a:endParaRPr>
                    </a:p>
                  </a:txBody>
                  <a:tcPr marL="110506" marR="110506"/>
                </a:tc>
              </a:tr>
              <a:tr h="538951">
                <a:tc>
                  <a:txBody>
                    <a:bodyPr/>
                    <a:lstStyle/>
                    <a:p>
                      <a:r>
                        <a:rPr lang="de-DE" sz="1400" noProof="0" dirty="0" smtClean="0">
                          <a:latin typeface="+mj-lt"/>
                        </a:rPr>
                        <a:t>Unklare</a:t>
                      </a:r>
                      <a:r>
                        <a:rPr lang="de-DE" sz="1400" baseline="0" noProof="0" dirty="0" smtClean="0">
                          <a:latin typeface="+mj-lt"/>
                        </a:rPr>
                        <a:t> Geschäftsmodelle für die Veröffentlichung von Open Data</a:t>
                      </a:r>
                      <a:endParaRPr lang="de-DE" sz="1400" noProof="0" dirty="0">
                        <a:latin typeface="+mj-lt"/>
                      </a:endParaRPr>
                    </a:p>
                  </a:txBody>
                  <a:tcPr marL="110506" marR="110506"/>
                </a:tc>
                <a:tc>
                  <a:txBody>
                    <a:bodyPr/>
                    <a:lstStyle/>
                    <a:p>
                      <a:r>
                        <a:rPr lang="de-DE" sz="1400" kern="1200" baseline="0" noProof="0" dirty="0" smtClean="0">
                          <a:solidFill>
                            <a:schemeClr val="tx1"/>
                          </a:solidFill>
                          <a:latin typeface="+mj-lt"/>
                          <a:ea typeface="+mn-ea"/>
                          <a:cs typeface="+mn-cs"/>
                        </a:rPr>
                        <a:t>Unklare Geschäftsmodell für das Veröffentlichen von Open Data.</a:t>
                      </a:r>
                      <a:endParaRPr lang="de-DE" sz="1400" kern="1200" baseline="0" noProof="0" dirty="0">
                        <a:solidFill>
                          <a:schemeClr val="tx1"/>
                        </a:solidFill>
                        <a:latin typeface="+mj-lt"/>
                        <a:ea typeface="+mn-ea"/>
                        <a:cs typeface="+mn-cs"/>
                      </a:endParaRPr>
                    </a:p>
                  </a:txBody>
                  <a:tcPr marL="110506" marR="110506"/>
                </a:tc>
              </a:tr>
              <a:tr h="765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noProof="0" dirty="0" smtClean="0">
                          <a:latin typeface="+mj-lt"/>
                        </a:rPr>
                        <a:t>Beschränkte Toolunterstützung.</a:t>
                      </a:r>
                    </a:p>
                  </a:txBody>
                  <a:tcPr marL="110506" marR="110506"/>
                </a:tc>
                <a:tc>
                  <a:txBody>
                    <a:bodyPr/>
                    <a:lstStyle/>
                    <a:p>
                      <a:r>
                        <a:rPr lang="de-DE" sz="1400" noProof="0" dirty="0" smtClean="0">
                          <a:latin typeface="+mj-lt"/>
                        </a:rPr>
                        <a:t>Daten sind oft von geringer Qualität,</a:t>
                      </a:r>
                      <a:r>
                        <a:rPr lang="de-DE" sz="1400" baseline="0" noProof="0" dirty="0" smtClean="0">
                          <a:latin typeface="+mj-lt"/>
                        </a:rPr>
                        <a:t> veraltet, unstrukturiert und/oder nicht maschinenlesbar</a:t>
                      </a:r>
                      <a:endParaRPr lang="de-DE" sz="1400" noProof="0" dirty="0" smtClean="0">
                        <a:latin typeface="+mj-lt"/>
                      </a:endParaRPr>
                    </a:p>
                  </a:txBody>
                  <a:tcPr marL="110506" marR="110506"/>
                </a:tc>
              </a:tr>
              <a:tr h="538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noProof="0" dirty="0" smtClean="0">
                          <a:latin typeface="+mj-lt"/>
                        </a:rPr>
                        <a:t>Konkurrierende</a:t>
                      </a:r>
                      <a:r>
                        <a:rPr lang="de-DE" sz="1400" baseline="0" noProof="0" dirty="0" smtClean="0">
                          <a:latin typeface="+mj-lt"/>
                        </a:rPr>
                        <a:t> L</a:t>
                      </a:r>
                      <a:r>
                        <a:rPr lang="de-DE" sz="1400" noProof="0" dirty="0" smtClean="0">
                          <a:latin typeface="+mj-lt"/>
                        </a:rPr>
                        <a:t>izenzen</a:t>
                      </a:r>
                      <a:r>
                        <a:rPr lang="de-DE" sz="1400" baseline="0" noProof="0" dirty="0" smtClean="0">
                          <a:latin typeface="+mj-lt"/>
                        </a:rPr>
                        <a:t> für Datensätze</a:t>
                      </a:r>
                      <a:endParaRPr lang="de-DE" sz="1400" noProof="0" dirty="0" smtClean="0">
                        <a:latin typeface="+mj-lt"/>
                      </a:endParaRPr>
                    </a:p>
                  </a:txBody>
                  <a:tcPr marL="110506" marR="110506"/>
                </a:tc>
                <a:tc>
                  <a:txBody>
                    <a:bodyPr/>
                    <a:lstStyle/>
                    <a:p>
                      <a:r>
                        <a:rPr lang="de-DE" sz="1400" noProof="0" dirty="0" smtClean="0">
                          <a:latin typeface="+mj-lt"/>
                        </a:rPr>
                        <a:t>Mangel an Lizenzinformation oder</a:t>
                      </a:r>
                      <a:r>
                        <a:rPr lang="de-DE" sz="1400" baseline="0" noProof="0" dirty="0" smtClean="0">
                          <a:latin typeface="+mj-lt"/>
                        </a:rPr>
                        <a:t> inkompatible Lizenzen</a:t>
                      </a:r>
                      <a:endParaRPr lang="de-DE" sz="1400" noProof="0" dirty="0" smtClean="0">
                        <a:latin typeface="+mj-lt"/>
                      </a:endParaRPr>
                    </a:p>
                  </a:txBody>
                  <a:tcPr marL="110506" marR="110506"/>
                </a:tc>
              </a:tr>
              <a:tr h="538951">
                <a:tc>
                  <a:txBody>
                    <a:bodyPr/>
                    <a:lstStyle/>
                    <a:p>
                      <a:r>
                        <a:rPr lang="de-DE" sz="1400" kern="1200" noProof="0" dirty="0" smtClean="0">
                          <a:solidFill>
                            <a:schemeClr val="tx1"/>
                          </a:solidFill>
                          <a:latin typeface="+mj-lt"/>
                          <a:ea typeface="+mn-ea"/>
                          <a:cs typeface="+mn-cs"/>
                        </a:rPr>
                        <a:t>Konkurrierende V</a:t>
                      </a:r>
                      <a:r>
                        <a:rPr lang="de-DE" sz="1400" noProof="0" dirty="0" smtClean="0">
                          <a:latin typeface="+mj-lt"/>
                        </a:rPr>
                        <a:t>okabulare,</a:t>
                      </a:r>
                      <a:r>
                        <a:rPr lang="de-DE" sz="1400" baseline="0" noProof="0" dirty="0" smtClean="0">
                          <a:latin typeface="+mj-lt"/>
                        </a:rPr>
                        <a:t> mit denen Datensätze beschrieben werden.</a:t>
                      </a:r>
                      <a:endParaRPr lang="de-DE" sz="1400" noProof="0" dirty="0">
                        <a:latin typeface="+mj-lt"/>
                      </a:endParaRPr>
                    </a:p>
                  </a:txBody>
                  <a:tcPr marL="110506" marR="110506"/>
                </a:tc>
                <a:tc>
                  <a:txBody>
                    <a:bodyPr/>
                    <a:lstStyle/>
                    <a:p>
                      <a:r>
                        <a:rPr lang="de-DE" sz="1400" noProof="0" dirty="0" smtClean="0">
                          <a:latin typeface="+mj-lt"/>
                        </a:rPr>
                        <a:t>Unterschiedliche</a:t>
                      </a:r>
                      <a:r>
                        <a:rPr lang="de-DE" sz="1400" baseline="0" noProof="0" dirty="0" smtClean="0">
                          <a:latin typeface="+mj-lt"/>
                        </a:rPr>
                        <a:t> </a:t>
                      </a:r>
                      <a:r>
                        <a:rPr lang="de-DE" sz="1400" noProof="0" dirty="0" smtClean="0">
                          <a:latin typeface="+mj-lt"/>
                        </a:rPr>
                        <a:t>Vokabulare bei der Suche nach Datensätzen</a:t>
                      </a:r>
                    </a:p>
                  </a:txBody>
                  <a:tcPr marL="110506" marR="110506"/>
                </a:tc>
              </a:tr>
              <a:tr h="538951">
                <a:tc>
                  <a:txBody>
                    <a:bodyPr/>
                    <a:lstStyle/>
                    <a:p>
                      <a:r>
                        <a:rPr lang="de-DE" sz="1400" noProof="0" dirty="0" smtClean="0">
                          <a:latin typeface="+mj-lt"/>
                        </a:rPr>
                        <a:t>Domainspezifische</a:t>
                      </a:r>
                      <a:r>
                        <a:rPr lang="de-DE" sz="1400" baseline="0" noProof="0" dirty="0" smtClean="0">
                          <a:latin typeface="+mj-lt"/>
                        </a:rPr>
                        <a:t> M</a:t>
                      </a:r>
                      <a:r>
                        <a:rPr lang="de-DE" sz="1400" noProof="0" dirty="0" smtClean="0">
                          <a:latin typeface="+mj-lt"/>
                        </a:rPr>
                        <a:t>etadaten</a:t>
                      </a:r>
                      <a:r>
                        <a:rPr lang="de-DE" sz="1400" baseline="0" noProof="0" dirty="0" smtClean="0">
                          <a:latin typeface="+mj-lt"/>
                        </a:rPr>
                        <a:t> -Anforderungen</a:t>
                      </a:r>
                      <a:endParaRPr lang="de-DE" sz="1400" noProof="0" dirty="0">
                        <a:latin typeface="+mj-lt"/>
                      </a:endParaRPr>
                    </a:p>
                  </a:txBody>
                  <a:tcPr marL="110506" marR="1105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kern="1200" noProof="0" dirty="0" smtClean="0">
                          <a:solidFill>
                            <a:schemeClr val="tx1"/>
                          </a:solidFill>
                          <a:latin typeface="+mj-lt"/>
                          <a:ea typeface="+mn-ea"/>
                          <a:cs typeface="+mn-cs"/>
                        </a:rPr>
                        <a:t>Mangel</a:t>
                      </a:r>
                      <a:r>
                        <a:rPr lang="de-DE" sz="1400" kern="1200" baseline="0" noProof="0" dirty="0" smtClean="0">
                          <a:solidFill>
                            <a:schemeClr val="tx1"/>
                          </a:solidFill>
                          <a:latin typeface="+mj-lt"/>
                          <a:ea typeface="+mn-ea"/>
                          <a:cs typeface="+mn-cs"/>
                        </a:rPr>
                        <a:t> an</a:t>
                      </a:r>
                      <a:r>
                        <a:rPr lang="de-DE" sz="1400" kern="1200" noProof="0" dirty="0" smtClean="0">
                          <a:solidFill>
                            <a:schemeClr val="tx1"/>
                          </a:solidFill>
                          <a:latin typeface="+mj-lt"/>
                          <a:ea typeface="+mn-ea"/>
                          <a:cs typeface="+mn-cs"/>
                        </a:rPr>
                        <a:t> Metadaten (von hoher Qualität)</a:t>
                      </a:r>
                    </a:p>
                  </a:txBody>
                  <a:tcPr marL="110506" marR="110506"/>
                </a:tc>
              </a:tr>
              <a:tr h="538951">
                <a:tc>
                  <a:txBody>
                    <a:bodyPr/>
                    <a:lstStyle/>
                    <a:p>
                      <a:r>
                        <a:rPr lang="de-DE" sz="1400" noProof="0" dirty="0" smtClean="0">
                          <a:latin typeface="+mj-lt"/>
                        </a:rPr>
                        <a:t>Anstrengungen</a:t>
                      </a:r>
                      <a:r>
                        <a:rPr lang="de-DE" sz="1400" baseline="0" noProof="0" dirty="0" smtClean="0">
                          <a:latin typeface="+mj-lt"/>
                        </a:rPr>
                        <a:t>, die nötig sind, um die Metadaten aktuell zu halten.</a:t>
                      </a:r>
                      <a:endParaRPr lang="de-DE" sz="1400" noProof="0" dirty="0">
                        <a:latin typeface="+mj-lt"/>
                      </a:endParaRPr>
                    </a:p>
                  </a:txBody>
                  <a:tcPr marL="110506" marR="1105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Georgia"/>
                          <a:ea typeface="+mn-ea"/>
                          <a:cs typeface="+mn-cs"/>
                        </a:rPr>
                        <a:t>Mangel an Informationen über die Herkunft</a:t>
                      </a:r>
                    </a:p>
                  </a:txBody>
                  <a:tcPr marL="110506" marR="110506"/>
                </a:tc>
              </a:tr>
            </a:tbl>
          </a:graphicData>
        </a:graphic>
      </p:graphicFrame>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7" name="Right Brace 6"/>
          <p:cNvSpPr/>
          <p:nvPr/>
        </p:nvSpPr>
        <p:spPr>
          <a:xfrm>
            <a:off x="8316416" y="4356596"/>
            <a:ext cx="288032" cy="18593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p:cNvSpPr/>
          <p:nvPr/>
        </p:nvSpPr>
        <p:spPr bwMode="ltGray">
          <a:xfrm>
            <a:off x="8676456" y="4250556"/>
            <a:ext cx="288032" cy="194421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smtClean="0">
                <a:solidFill>
                  <a:sysClr val="windowText" lastClr="000000"/>
                </a:solidFill>
                <a:latin typeface="Georgia" pitchFamily="18" charset="0"/>
              </a:rPr>
              <a:t>Metadaten</a:t>
            </a:r>
            <a:endParaRPr lang="en-GB" dirty="0" smtClean="0">
              <a:solidFill>
                <a:sysClr val="windowText" lastClr="000000"/>
              </a:solidFill>
              <a:latin typeface="Georgia" pitchFamily="18" charset="0"/>
            </a:endParaRPr>
          </a:p>
        </p:txBody>
      </p:sp>
      <p:sp>
        <p:nvSpPr>
          <p:cNvPr id="10" name="Left Brace 9"/>
          <p:cNvSpPr/>
          <p:nvPr/>
        </p:nvSpPr>
        <p:spPr>
          <a:xfrm>
            <a:off x="598860" y="4818112"/>
            <a:ext cx="288032"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p:cNvSpPr/>
          <p:nvPr/>
        </p:nvSpPr>
        <p:spPr bwMode="ltGray">
          <a:xfrm rot="10800000">
            <a:off x="166810" y="4733404"/>
            <a:ext cx="288033" cy="158417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smtClean="0">
                <a:solidFill>
                  <a:schemeClr val="tx1"/>
                </a:solidFill>
                <a:latin typeface="Georgia" pitchFamily="18" charset="0"/>
              </a:rPr>
              <a:t>Metadaten</a:t>
            </a:r>
            <a:endParaRPr lang="en-GB"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539552" y="685800"/>
            <a:ext cx="8071048" cy="861774"/>
          </a:xfrm>
          <a:prstGeom prst="rect">
            <a:avLst/>
          </a:prstGeom>
        </p:spPr>
        <p:txBody>
          <a:bodyPr wrap="square">
            <a:spAutoFit/>
          </a:bodyPr>
          <a:lstStyle/>
          <a:p>
            <a:r>
              <a:rPr lang="de-DE" sz="2800" dirty="0" smtClean="0"/>
              <a:t>Keine Weiterverwendung= kein sozialer und ökonomischer Wert</a:t>
            </a:r>
            <a:endParaRPr lang="de-DE" sz="2800" dirty="0"/>
          </a:p>
        </p:txBody>
      </p:sp>
      <p:sp>
        <p:nvSpPr>
          <p:cNvPr id="92" name="Slide Number Placeholder 91"/>
          <p:cNvSpPr>
            <a:spLocks noGrp="1"/>
          </p:cNvSpPr>
          <p:nvPr>
            <p:ph type="sldNum" sz="quarter" idx="18"/>
          </p:nvPr>
        </p:nvSpPr>
        <p:spPr/>
        <p:txBody>
          <a:bodyPr/>
          <a:lstStyle/>
          <a:p>
            <a:r>
              <a:rPr lang="en-GB" smtClean="0"/>
              <a:t>Slide </a:t>
            </a:r>
            <a:fld id="{F40CD079-BC3F-4086-BA81-31A79D845B02}" type="slidenum">
              <a:rPr lang="en-GB" smtClean="0"/>
              <a:pPr/>
              <a:t>8</a:t>
            </a:fld>
            <a:endParaRPr lang="en-GB"/>
          </a:p>
        </p:txBody>
      </p:sp>
      <p:pic>
        <p:nvPicPr>
          <p:cNvPr id="93" name="Picture 4" descr="call, iphone, mobile, phone, telephone icon"/>
          <p:cNvPicPr>
            <a:picLocks noChangeAspect="1" noChangeArrowheads="1"/>
          </p:cNvPicPr>
          <p:nvPr/>
        </p:nvPicPr>
        <p:blipFill>
          <a:blip r:embed="rId3" cstate="print"/>
          <a:srcRect/>
          <a:stretch>
            <a:fillRect/>
          </a:stretch>
        </p:blipFill>
        <p:spPr bwMode="auto">
          <a:xfrm>
            <a:off x="6516216" y="3356992"/>
            <a:ext cx="755576" cy="755577"/>
          </a:xfrm>
          <a:prstGeom prst="rect">
            <a:avLst/>
          </a:prstGeom>
          <a:noFill/>
        </p:spPr>
      </p:pic>
      <p:pic>
        <p:nvPicPr>
          <p:cNvPr id="94" name="Picture 6" descr="policy, public icon"/>
          <p:cNvPicPr>
            <a:picLocks noChangeAspect="1" noChangeArrowheads="1"/>
          </p:cNvPicPr>
          <p:nvPr/>
        </p:nvPicPr>
        <p:blipFill>
          <a:blip r:embed="rId4" cstate="print">
            <a:grayscl/>
          </a:blip>
          <a:srcRect/>
          <a:stretch>
            <a:fillRect/>
          </a:stretch>
        </p:blipFill>
        <p:spPr bwMode="auto">
          <a:xfrm>
            <a:off x="467544" y="3356992"/>
            <a:ext cx="792088" cy="792089"/>
          </a:xfrm>
          <a:prstGeom prst="rect">
            <a:avLst/>
          </a:prstGeom>
          <a:noFill/>
        </p:spPr>
      </p:pic>
      <p:pic>
        <p:nvPicPr>
          <p:cNvPr id="95" name="Picture 10" descr="friends, group, people, users icon"/>
          <p:cNvPicPr>
            <a:picLocks noChangeAspect="1" noChangeArrowheads="1"/>
          </p:cNvPicPr>
          <p:nvPr/>
        </p:nvPicPr>
        <p:blipFill>
          <a:blip r:embed="rId5" cstate="print"/>
          <a:srcRect/>
          <a:stretch>
            <a:fillRect/>
          </a:stretch>
        </p:blipFill>
        <p:spPr bwMode="auto">
          <a:xfrm>
            <a:off x="8100392" y="3429000"/>
            <a:ext cx="533400" cy="533400"/>
          </a:xfrm>
          <a:prstGeom prst="rect">
            <a:avLst/>
          </a:prstGeom>
          <a:noFill/>
        </p:spPr>
      </p:pic>
      <p:grpSp>
        <p:nvGrpSpPr>
          <p:cNvPr id="2" name="Group 24"/>
          <p:cNvGrpSpPr/>
          <p:nvPr/>
        </p:nvGrpSpPr>
        <p:grpSpPr>
          <a:xfrm>
            <a:off x="1403648" y="3645024"/>
            <a:ext cx="864096" cy="176773"/>
            <a:chOff x="-990600" y="3609975"/>
            <a:chExt cx="1676400" cy="161925"/>
          </a:xfrm>
        </p:grpSpPr>
        <p:cxnSp>
          <p:nvCxnSpPr>
            <p:cNvPr id="97" name="Straight Connector 96"/>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Isosceles Triangle 98"/>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101" name="Rectangle 100"/>
          <p:cNvSpPr/>
          <p:nvPr/>
        </p:nvSpPr>
        <p:spPr>
          <a:xfrm>
            <a:off x="1259632" y="2492896"/>
            <a:ext cx="1440160"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Public administrations share data online</a:t>
            </a:r>
          </a:p>
        </p:txBody>
      </p:sp>
      <p:pic>
        <p:nvPicPr>
          <p:cNvPr id="103" name="Picture 8" descr="camera, computer, notebook icon"/>
          <p:cNvPicPr>
            <a:picLocks noChangeAspect="1" noChangeArrowheads="1"/>
          </p:cNvPicPr>
          <p:nvPr/>
        </p:nvPicPr>
        <p:blipFill>
          <a:blip r:embed="rId6" cstate="print"/>
          <a:srcRect t="33333"/>
          <a:stretch>
            <a:fillRect/>
          </a:stretch>
        </p:blipFill>
        <p:spPr bwMode="auto">
          <a:xfrm>
            <a:off x="2339752" y="3284984"/>
            <a:ext cx="1440160" cy="936104"/>
          </a:xfrm>
          <a:prstGeom prst="rect">
            <a:avLst/>
          </a:prstGeom>
          <a:noFill/>
        </p:spPr>
      </p:pic>
      <p:pic>
        <p:nvPicPr>
          <p:cNvPr id="104"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140968"/>
            <a:ext cx="1186254" cy="1186254"/>
          </a:xfrm>
          <a:prstGeom prst="rect">
            <a:avLst/>
          </a:prstGeom>
          <a:noFill/>
          <a:ln>
            <a:noFill/>
          </a:ln>
        </p:spPr>
      </p:pic>
      <p:grpSp>
        <p:nvGrpSpPr>
          <p:cNvPr id="3" name="Group 24"/>
          <p:cNvGrpSpPr/>
          <p:nvPr/>
        </p:nvGrpSpPr>
        <p:grpSpPr>
          <a:xfrm>
            <a:off x="3923928" y="3645024"/>
            <a:ext cx="864096" cy="176773"/>
            <a:chOff x="-990600" y="3609975"/>
            <a:chExt cx="1676400" cy="161925"/>
          </a:xfrm>
        </p:grpSpPr>
        <p:cxnSp>
          <p:nvCxnSpPr>
            <p:cNvPr id="106" name="Straight Connector 105"/>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8" name="Isosceles Triangle 107"/>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4" name="Group 24"/>
          <p:cNvGrpSpPr/>
          <p:nvPr/>
        </p:nvGrpSpPr>
        <p:grpSpPr>
          <a:xfrm>
            <a:off x="5652120" y="3645024"/>
            <a:ext cx="864096" cy="176773"/>
            <a:chOff x="-990600" y="3609975"/>
            <a:chExt cx="1676400" cy="161925"/>
          </a:xfrm>
        </p:grpSpPr>
        <p:cxnSp>
          <p:nvCxnSpPr>
            <p:cNvPr id="110" name="Straight Connector 109"/>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5" name="Group 24"/>
          <p:cNvGrpSpPr/>
          <p:nvPr/>
        </p:nvGrpSpPr>
        <p:grpSpPr>
          <a:xfrm>
            <a:off x="7236296" y="3645024"/>
            <a:ext cx="864096" cy="176773"/>
            <a:chOff x="-990600" y="3609975"/>
            <a:chExt cx="1676400" cy="161925"/>
          </a:xfrm>
        </p:grpSpPr>
        <p:cxnSp>
          <p:nvCxnSpPr>
            <p:cNvPr id="114" name="Straight Connector 11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pic>
        <p:nvPicPr>
          <p:cNvPr id="118" name="Picture 2" descr="developers, folder icon"/>
          <p:cNvPicPr>
            <a:picLocks noChangeAspect="1" noChangeArrowheads="1"/>
          </p:cNvPicPr>
          <p:nvPr/>
        </p:nvPicPr>
        <p:blipFill>
          <a:blip r:embed="rId8" cstate="print"/>
          <a:srcRect/>
          <a:stretch>
            <a:fillRect/>
          </a:stretch>
        </p:blipFill>
        <p:spPr bwMode="auto">
          <a:xfrm>
            <a:off x="5004048" y="3933056"/>
            <a:ext cx="648071" cy="648072"/>
          </a:xfrm>
          <a:prstGeom prst="rect">
            <a:avLst/>
          </a:prstGeom>
          <a:noFill/>
        </p:spPr>
      </p:pic>
      <p:pic>
        <p:nvPicPr>
          <p:cNvPr id="64" name="Picture 2" descr="add, cross, delete, exit, remove icon"/>
          <p:cNvPicPr>
            <a:picLocks noChangeAspect="1" noChangeArrowheads="1"/>
          </p:cNvPicPr>
          <p:nvPr/>
        </p:nvPicPr>
        <p:blipFill>
          <a:blip r:embed="rId9" cstate="print"/>
          <a:srcRect/>
          <a:stretch>
            <a:fillRect/>
          </a:stretch>
        </p:blipFill>
        <p:spPr bwMode="auto">
          <a:xfrm>
            <a:off x="5580112" y="3248471"/>
            <a:ext cx="1116632" cy="1116633"/>
          </a:xfrm>
          <a:prstGeom prst="rect">
            <a:avLst/>
          </a:prstGeom>
          <a:noFill/>
        </p:spPr>
      </p:pic>
      <p:pic>
        <p:nvPicPr>
          <p:cNvPr id="65" name="Picture 2" descr="add, cross, delete, exit, remove icon"/>
          <p:cNvPicPr>
            <a:picLocks noChangeAspect="1" noChangeArrowheads="1"/>
          </p:cNvPicPr>
          <p:nvPr/>
        </p:nvPicPr>
        <p:blipFill>
          <a:blip r:embed="rId9" cstate="print"/>
          <a:srcRect/>
          <a:stretch>
            <a:fillRect/>
          </a:stretch>
        </p:blipFill>
        <p:spPr bwMode="auto">
          <a:xfrm>
            <a:off x="7164288" y="3248471"/>
            <a:ext cx="1116632" cy="1116633"/>
          </a:xfrm>
          <a:prstGeom prst="rect">
            <a:avLst/>
          </a:prstGeom>
          <a:noFill/>
        </p:spPr>
      </p:pic>
      <p:pic>
        <p:nvPicPr>
          <p:cNvPr id="67586" name="Picture 2" descr="add, cross, delete, exit, remove icon"/>
          <p:cNvPicPr>
            <a:picLocks noChangeAspect="1" noChangeArrowheads="1"/>
          </p:cNvPicPr>
          <p:nvPr/>
        </p:nvPicPr>
        <p:blipFill>
          <a:blip r:embed="rId9" cstate="print"/>
          <a:srcRect/>
          <a:stretch>
            <a:fillRect/>
          </a:stretch>
        </p:blipFill>
        <p:spPr bwMode="auto">
          <a:xfrm>
            <a:off x="3707904" y="3248471"/>
            <a:ext cx="1116632" cy="1116633"/>
          </a:xfrm>
          <a:prstGeom prst="rect">
            <a:avLst/>
          </a:prstGeom>
          <a:noFill/>
        </p:spPr>
      </p:pic>
      <p:sp>
        <p:nvSpPr>
          <p:cNvPr id="33" name="Rectangle 32"/>
          <p:cNvSpPr/>
          <p:nvPr/>
        </p:nvSpPr>
        <p:spPr>
          <a:xfrm>
            <a:off x="5436096" y="2492896"/>
            <a:ext cx="1584176" cy="738664"/>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integrate data into app (services)</a:t>
            </a:r>
          </a:p>
        </p:txBody>
      </p:sp>
      <p:sp>
        <p:nvSpPr>
          <p:cNvPr id="34" name="Rectangle 33"/>
          <p:cNvSpPr/>
          <p:nvPr/>
        </p:nvSpPr>
        <p:spPr>
          <a:xfrm>
            <a:off x="6948264" y="4310663"/>
            <a:ext cx="1512168"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Citizens/businesses  benefits from the app (services)</a:t>
            </a:r>
          </a:p>
        </p:txBody>
      </p:sp>
      <p:sp>
        <p:nvSpPr>
          <p:cNvPr id="35" name="Rectangle 34"/>
          <p:cNvSpPr/>
          <p:nvPr/>
        </p:nvSpPr>
        <p:spPr>
          <a:xfrm>
            <a:off x="3635896" y="4310663"/>
            <a:ext cx="1224136"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search for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Open Data Support</a:t>
            </a:r>
            <a:br>
              <a:rPr lang="en-GB" sz="7200" i="0" dirty="0" smtClean="0">
                <a:solidFill>
                  <a:schemeClr val="accent1"/>
                </a:solidFill>
                <a:latin typeface="Bradley Hand ITC" pitchFamily="66" charset="0"/>
              </a:rPr>
            </a:br>
            <a:r>
              <a:rPr lang="en-GB" sz="1400" i="0" dirty="0" smtClean="0">
                <a:solidFill>
                  <a:schemeClr val="accent1"/>
                </a:solidFill>
                <a:latin typeface="Bradley Hand ITC" pitchFamily="66" charset="0"/>
              </a:rPr>
              <a:t/>
            </a:r>
            <a:br>
              <a:rPr lang="en-GB" sz="1400" i="0" dirty="0" smtClean="0">
                <a:solidFill>
                  <a:schemeClr val="accent1"/>
                </a:solidFill>
                <a:latin typeface="Bradley Hand ITC" pitchFamily="66" charset="0"/>
              </a:rPr>
            </a:br>
            <a:r>
              <a:rPr lang="en-GB" b="0" dirty="0" smtClean="0"/>
              <a:t>...</a:t>
            </a:r>
            <a:r>
              <a:rPr lang="de-DE" b="0" dirty="0" smtClean="0"/>
              <a:t>von der Europäischen Kommission finanziert, zielt </a:t>
            </a:r>
            <a:br>
              <a:rPr lang="de-DE" b="0" dirty="0" smtClean="0"/>
            </a:br>
            <a:r>
              <a:rPr lang="de-DE" b="0" dirty="0" smtClean="0"/>
              <a:t>DG</a:t>
            </a:r>
            <a:r>
              <a:rPr lang="de-DE" dirty="0" smtClean="0"/>
              <a:t> </a:t>
            </a:r>
            <a:r>
              <a:rPr lang="de-DE" b="0" dirty="0" smtClean="0"/>
              <a:t>CONNECT darauf ab, Zugangs- und Bewusstseinsbarrieren zu senken.</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34</TotalTime>
  <Words>3047</Words>
  <Application>Microsoft Office PowerPoint</Application>
  <PresentationFormat>On-screen Show (4:3)</PresentationFormat>
  <Paragraphs>489</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ODS_presentation template v0.05</vt:lpstr>
      <vt:lpstr>Trainingsmodul 1.5   Förderung der Weiterverwendung von offenen Regierungsdaten durch die Open Data Interoperability Platform (ODIP)</vt:lpstr>
      <vt:lpstr>Diese Präsentation wurde von PwC erstellt  Autoren:  Michiel De Keyzer, Nikolaos Loutas and Stijn Goedertier </vt:lpstr>
      <vt:lpstr>Lernziele</vt:lpstr>
      <vt:lpstr>Inhalt</vt:lpstr>
      <vt:lpstr>Es gibt mehr als 160 Portale in Europa, die offene Regierungsdaten hosten.</vt:lpstr>
      <vt:lpstr>Open Data haben ein großes Potenzial, um sozialen und ökonomischen Wert zu schaffen</vt:lpstr>
      <vt:lpstr>Hindernisse für die Veröffentlichung und Weiterverwendung von Open Data</vt:lpstr>
      <vt:lpstr>Keine Weiterverwendung= kein sozialer und ökonomischer Wert</vt:lpstr>
      <vt:lpstr>Open Data Support  ...von der Europäischen Kommission finanziert, zielt  DG CONNECT darauf ab, Zugangs- und Bewusstseinsbarrieren zu senken.</vt:lpstr>
      <vt:lpstr>Die Aufgabe von Open Data Support...</vt:lpstr>
      <vt:lpstr>Mit Hilfe von...</vt:lpstr>
      <vt:lpstr>DCAT Anwendungsprofil Ein gemeinsames Vokabular für die Beschreibung von Datensätzen, die in Datenportalen gehostet sind und die auf dem „Data Catalogue vocabulary“ (DCAT) basieren. </vt:lpstr>
      <vt:lpstr>Eine gemeinsame Initiative von...</vt:lpstr>
      <vt:lpstr>Eine internationale Arbeitsgruppe von Experten</vt:lpstr>
      <vt:lpstr>Durch die Verwendung eines gemeinsamen Metadaten-Schema, um Datensätze zu beschreiben und Metadaten auszutauschen... </vt:lpstr>
      <vt:lpstr>Die DCAT-AP ermöglicht den Austausch von Metadaten-Beschreibungen zwischen Datenportalen</vt:lpstr>
      <vt:lpstr>Was macht die Spezifikation aus? </vt:lpstr>
      <vt:lpstr>Die DCAT Anwendungsprofil Datenmodel</vt:lpstr>
      <vt:lpstr>Verwendung des DCAT Anwendungsprofils</vt:lpstr>
      <vt:lpstr>Kontrollierte Vokabulare</vt:lpstr>
      <vt:lpstr>Mapping Beispiel– data.gov.uk</vt:lpstr>
      <vt:lpstr>Beispiel: Beschreibung eines Datensatzes mit der DCAT-AP</vt:lpstr>
      <vt:lpstr>Wo können Sie es finden?</vt:lpstr>
      <vt:lpstr>Erstellen von Mappings zur DCAT-AP</vt:lpstr>
      <vt:lpstr>Teilen Sie Ihre Metadaten auf ODIP Die Open Data Interoperability Platform (ODIP) ermöglicht Ihnen, Metadaten Datensätze mit DCAT-AP zu teilen, um so die Auffindbarkeit und Sichtbarkeit Ihrer Datensätze zu verbessern, was schließlich zu breiterer Weiterverwendung führen kann.  </vt:lpstr>
      <vt:lpstr>Was kann ODIP machen? </vt:lpstr>
      <vt:lpstr>Wie kann ODIP Ihnen helfen, Ihre Metadaten zu verbessern?</vt:lpstr>
      <vt:lpstr>Wie sieht ODIP aus?</vt:lpstr>
      <vt:lpstr>Eine ODIP Aufgabe</vt:lpstr>
      <vt:lpstr>Überblick über den ODIP Prozess Extrahieren-Transformieren-Laden</vt:lpstr>
      <vt:lpstr>1. Extraktion</vt:lpstr>
      <vt:lpstr>2. Transformation (1/3)</vt:lpstr>
      <vt:lpstr>Laden</vt:lpstr>
      <vt:lpstr>Beispiel Die Übernahme eines CKAN-basierten offenen Datenportals</vt:lpstr>
      <vt:lpstr>Beispiel – 1. Erstellen Sie eine Job auf ODIP</vt:lpstr>
      <vt:lpstr>Beispiel – 2.Extraktion : Das Hinzufügen und das Konfigurieren eines CKAN Extraktors, um Daten von einem CKAN API zu übernehmen</vt:lpstr>
      <vt:lpstr>Beispiel – 3. Transformation : Hinzufügen und Konfigurieren von Plug-Ins, um Daten abzugleichen (1/3)</vt:lpstr>
      <vt:lpstr>Beispiel – 3. Transformation : Hinzufügen und Konfigurieren von Plug-Ins, um Daten abzugleichen (2/3)</vt:lpstr>
      <vt:lpstr>Beispiel – 3. Transformation : Das Hinzufügen und das Konfigurieren von Plug-Ins zum Abgleichen von Daten (3/3)</vt:lpstr>
      <vt:lpstr>Beispiel– 4. Laden: Laden Sie die extrahierten Daten mit Virtuoso Loader in den Virtuoso RDF Store hoch</vt:lpstr>
      <vt:lpstr>5. Planen Sie einen Job auf ODIP</vt:lpstr>
      <vt:lpstr>ODIP Reporting-Tool</vt:lpstr>
      <vt:lpstr>Entdecken Sie Datensätze durch ODIP  Die Open Data Interoperability Platform (ODIP) ermöglicht Ihnen, mit Hilfe der DCAT-AP Metadaten von beschriebenen Datensätzen zu teilen, und so die Auffindbarkeit und Sichtbarkeit Ihrer Datensätze zu verbessern, was schließlich zu einer breiteren Weiterverwendung führt.  </vt:lpstr>
      <vt:lpstr>Der öffentliche SPARQL-Endpunkt von ODIP Abfrageschnittstelle</vt:lpstr>
      <vt:lpstr>Der öffentliche SPARQL-Endpunkt von ODIP  Ergebnis-Set </vt:lpstr>
      <vt:lpstr>Mehr über ODIP</vt:lpstr>
      <vt:lpstr>Schlussfolgerungen</vt:lpstr>
      <vt:lpstr>Gruppenfragen</vt:lpstr>
      <vt:lpstr>Vielen Dank! ...und jetzt IHRE Fragen?</vt:lpstr>
      <vt:lpstr>Referenzen</vt:lpstr>
      <vt:lpstr>Verwandte Projekte und Initiativen</vt:lpstr>
      <vt:lpstr>Werden Sie Teil unseres Teams...</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422</cp:revision>
  <dcterms:created xsi:type="dcterms:W3CDTF">2013-05-24T14:08:16Z</dcterms:created>
  <dcterms:modified xsi:type="dcterms:W3CDTF">2014-04-08T11:48:47Z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