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50" r:id="rId1"/>
  </p:sldMasterIdLst>
  <p:notesMasterIdLst>
    <p:notesMasterId r:id="rId54"/>
  </p:notesMasterIdLst>
  <p:handoutMasterIdLst>
    <p:handoutMasterId r:id="rId55"/>
  </p:handoutMasterIdLst>
  <p:sldIdLst>
    <p:sldId id="482" r:id="rId2"/>
    <p:sldId id="503" r:id="rId3"/>
    <p:sldId id="448" r:id="rId4"/>
    <p:sldId id="536" r:id="rId5"/>
    <p:sldId id="549" r:id="rId6"/>
    <p:sldId id="449" r:id="rId7"/>
    <p:sldId id="466" r:id="rId8"/>
    <p:sldId id="452" r:id="rId9"/>
    <p:sldId id="483" r:id="rId10"/>
    <p:sldId id="454" r:id="rId11"/>
    <p:sldId id="455" r:id="rId12"/>
    <p:sldId id="484" r:id="rId13"/>
    <p:sldId id="504" r:id="rId14"/>
    <p:sldId id="505" r:id="rId15"/>
    <p:sldId id="512" r:id="rId16"/>
    <p:sldId id="513" r:id="rId17"/>
    <p:sldId id="514" r:id="rId18"/>
    <p:sldId id="515" r:id="rId19"/>
    <p:sldId id="521" r:id="rId20"/>
    <p:sldId id="516" r:id="rId21"/>
    <p:sldId id="518" r:id="rId22"/>
    <p:sldId id="535" r:id="rId23"/>
    <p:sldId id="526" r:id="rId24"/>
    <p:sldId id="550" r:id="rId25"/>
    <p:sldId id="485" r:id="rId26"/>
    <p:sldId id="480" r:id="rId27"/>
    <p:sldId id="538" r:id="rId28"/>
    <p:sldId id="525" r:id="rId29"/>
    <p:sldId id="541" r:id="rId30"/>
    <p:sldId id="548" r:id="rId31"/>
    <p:sldId id="542" r:id="rId32"/>
    <p:sldId id="543" r:id="rId33"/>
    <p:sldId id="544" r:id="rId34"/>
    <p:sldId id="545" r:id="rId35"/>
    <p:sldId id="491" r:id="rId36"/>
    <p:sldId id="493" r:id="rId37"/>
    <p:sldId id="497" r:id="rId38"/>
    <p:sldId id="533" r:id="rId39"/>
    <p:sldId id="500" r:id="rId40"/>
    <p:sldId id="495" r:id="rId41"/>
    <p:sldId id="501" r:id="rId42"/>
    <p:sldId id="546" r:id="rId43"/>
    <p:sldId id="527" r:id="rId44"/>
    <p:sldId id="528" r:id="rId45"/>
    <p:sldId id="530" r:id="rId46"/>
    <p:sldId id="481" r:id="rId47"/>
    <p:sldId id="534" r:id="rId48"/>
    <p:sldId id="537" r:id="rId49"/>
    <p:sldId id="489" r:id="rId50"/>
    <p:sldId id="486" r:id="rId51"/>
    <p:sldId id="488" r:id="rId52"/>
    <p:sldId id="502" r:id="rId5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rodriguf" initials="r" lastIdx="31" clrIdx="1"/>
  <p:cmAuthor id="2" name="Nikolaos Loutas" initials="NL" lastIdx="1" clrIdx="2"/>
  <p:cmAuthor id="3" name="Michiel De Keyzer" initials="MDK" lastIdx="1" clrIdx="3"/>
  <p:cmAuthor id="4" name="Christophe Colas" initials="cc"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87D"/>
    <a:srgbClr val="315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9" autoAdjust="0"/>
    <p:restoredTop sz="78298" autoAdjust="0"/>
  </p:normalViewPr>
  <p:slideViewPr>
    <p:cSldViewPr>
      <p:cViewPr>
        <p:scale>
          <a:sx n="60" d="100"/>
          <a:sy n="60" d="100"/>
        </p:scale>
        <p:origin x="-66" y="-168"/>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3390"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5F05CFF-548C-4E04-B325-CF1209D66BDC}" type="datetimeFigureOut">
              <a:rPr lang="en-GB" smtClean="0">
                <a:latin typeface="Arial" pitchFamily="34" charset="0"/>
                <a:cs typeface="Arial" pitchFamily="34" charset="0"/>
              </a:rPr>
              <a:pPr/>
              <a:t>08/04/2014</a:t>
            </a:fld>
            <a:endParaRPr lang="en-GB">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a:latin typeface="Arial" pitchFamily="34" charset="0"/>
              <a:cs typeface="Arial" pitchFamily="34" charset="0"/>
            </a:endParaRPr>
          </a:p>
        </p:txBody>
      </p:sp>
    </p:spTree>
    <p:extLst>
      <p:ext uri="{BB962C8B-B14F-4D97-AF65-F5344CB8AC3E}">
        <p14:creationId xmlns:p14="http://schemas.microsoft.com/office/powerpoint/2010/main" val="1203437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en-GB" smtClean="0"/>
              <a:pPr/>
              <a:t>08/04/2014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a:p>
        </p:txBody>
      </p:sp>
    </p:spTree>
    <p:extLst>
      <p:ext uri="{BB962C8B-B14F-4D97-AF65-F5344CB8AC3E}">
        <p14:creationId xmlns:p14="http://schemas.microsoft.com/office/powerpoint/2010/main" val="4087182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uropa.eu/rapid/press-release_MEMO-11-891_en.htm"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Updated</a:t>
            </a:r>
            <a:r>
              <a:rPr lang="en-GB" baseline="0" dirty="0" smtClean="0"/>
              <a:t> slide. </a:t>
            </a:r>
            <a:endParaRPr lang="en-GB" dirty="0"/>
          </a:p>
        </p:txBody>
      </p:sp>
      <p:sp>
        <p:nvSpPr>
          <p:cNvPr id="4" name="Slide Number Placeholder 3"/>
          <p:cNvSpPr>
            <a:spLocks noGrp="1"/>
          </p:cNvSpPr>
          <p:nvPr>
            <p:ph type="sldNum" sz="quarter" idx="10"/>
          </p:nvPr>
        </p:nvSpPr>
        <p:spPr/>
        <p:txBody>
          <a:bodyPr/>
          <a:lstStyle/>
          <a:p>
            <a:fld id="{E6D5EE04-6622-4AD6-A6DC-40BC47304F9B}" type="slidenum">
              <a:rPr lang="en-GB" smtClean="0"/>
              <a:pPr/>
              <a:t>5</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Updated text.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25</a:t>
            </a:fld>
            <a:endParaRPr lang="en-GB"/>
          </a:p>
        </p:txBody>
      </p:sp>
    </p:spTree>
    <p:extLst>
      <p:ext uri="{BB962C8B-B14F-4D97-AF65-F5344CB8AC3E}">
        <p14:creationId xmlns:p14="http://schemas.microsoft.com/office/powerpoint/2010/main" val="841227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translate function</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26</a:t>
            </a:fld>
            <a:endParaRPr lang="en-GB"/>
          </a:p>
        </p:txBody>
      </p:sp>
    </p:spTree>
    <p:extLst>
      <p:ext uri="{BB962C8B-B14F-4D97-AF65-F5344CB8AC3E}">
        <p14:creationId xmlns:p14="http://schemas.microsoft.com/office/powerpoint/2010/main" val="3988384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 last point</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27</a:t>
            </a:fld>
            <a:endParaRPr lang="en-GB"/>
          </a:p>
        </p:txBody>
      </p:sp>
    </p:spTree>
    <p:extLst>
      <p:ext uri="{BB962C8B-B14F-4D97-AF65-F5344CB8AC3E}">
        <p14:creationId xmlns:p14="http://schemas.microsoft.com/office/powerpoint/2010/main" val="73896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31</a:t>
            </a:fld>
            <a:endParaRPr lang="en-GB"/>
          </a:p>
        </p:txBody>
      </p:sp>
    </p:spTree>
    <p:extLst>
      <p:ext uri="{BB962C8B-B14F-4D97-AF65-F5344CB8AC3E}">
        <p14:creationId xmlns:p14="http://schemas.microsoft.com/office/powerpoint/2010/main" val="4071123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a:t>
            </a:r>
            <a:r>
              <a:rPr lang="en-GB" baseline="0" dirty="0" smtClean="0"/>
              <a:t>:  </a:t>
            </a:r>
            <a:r>
              <a:rPr lang="en-GB" baseline="0" smtClean="0"/>
              <a:t>available trans</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32</a:t>
            </a:fld>
            <a:endParaRPr lang="en-GB"/>
          </a:p>
        </p:txBody>
      </p:sp>
    </p:spTree>
    <p:extLst>
      <p:ext uri="{BB962C8B-B14F-4D97-AF65-F5344CB8AC3E}">
        <p14:creationId xmlns:p14="http://schemas.microsoft.com/office/powerpoint/2010/main" val="3399532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dirty="0" smtClean="0"/>
              <a:t>UPDATE:</a:t>
            </a:r>
            <a:r>
              <a:rPr lang="en-GB" sz="1200" b="0" baseline="0" dirty="0" smtClean="0"/>
              <a:t> TRANSFORMATION PHASE</a:t>
            </a:r>
            <a:endParaRPr lang="en-GB" sz="1200" b="0" dirty="0" smtClean="0"/>
          </a:p>
          <a:p>
            <a:r>
              <a:rPr lang="en-GB" sz="1200" b="0" dirty="0" smtClean="0"/>
              <a:t>Transforming the metadata according to the DCAT-AP (3/3) </a:t>
            </a:r>
          </a:p>
        </p:txBody>
      </p:sp>
      <p:sp>
        <p:nvSpPr>
          <p:cNvPr id="4" name="Slide Number Placeholder 3"/>
          <p:cNvSpPr>
            <a:spLocks noGrp="1"/>
          </p:cNvSpPr>
          <p:nvPr>
            <p:ph type="sldNum" sz="quarter" idx="10"/>
          </p:nvPr>
        </p:nvSpPr>
        <p:spPr/>
        <p:txBody>
          <a:bodyPr/>
          <a:lstStyle/>
          <a:p>
            <a:fld id="{F07B8F03-BC93-4120-96CA-A36DF640BE24}" type="slidenum">
              <a:rPr lang="en-GB" smtClean="0"/>
              <a:pPr/>
              <a:t>34</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36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48</a:t>
            </a:fld>
            <a:endParaRPr lang="en-GB"/>
          </a:p>
        </p:txBody>
      </p:sp>
    </p:spTree>
    <p:extLst>
      <p:ext uri="{BB962C8B-B14F-4D97-AF65-F5344CB8AC3E}">
        <p14:creationId xmlns:p14="http://schemas.microsoft.com/office/powerpoint/2010/main" val="288984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See also: </a:t>
            </a:r>
            <a:r>
              <a:rPr lang="en-GB" dirty="0" smtClean="0">
                <a:hlinkClick r:id="rId3"/>
              </a:rPr>
              <a:t>http://europa.eu/rapid/press-release_MEMO-11-891_en.htm</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49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To</a:t>
            </a:r>
            <a:r>
              <a:rPr lang="en-GB" baseline="0" dirty="0" smtClean="0"/>
              <a:t> be updated.</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50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11</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Updated the number and the list of</a:t>
            </a:r>
            <a:r>
              <a:rPr lang="en-GB" baseline="0" dirty="0" smtClean="0"/>
              <a:t> EU MSs, removed Norway.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14</a:t>
            </a:fld>
            <a:endParaRPr lang="en-GB"/>
          </a:p>
        </p:txBody>
      </p:sp>
    </p:spTree>
    <p:extLst>
      <p:ext uri="{BB962C8B-B14F-4D97-AF65-F5344CB8AC3E}">
        <p14:creationId xmlns:p14="http://schemas.microsoft.com/office/powerpoint/2010/main" val="222945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19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20</a:t>
            </a:fld>
            <a:endParaRPr lang="en-GB"/>
          </a:p>
        </p:txBody>
      </p:sp>
    </p:spTree>
    <p:extLst>
      <p:ext uri="{BB962C8B-B14F-4D97-AF65-F5344CB8AC3E}">
        <p14:creationId xmlns:p14="http://schemas.microsoft.com/office/powerpoint/2010/main" val="1959338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Moved the slide here. </a:t>
            </a:r>
            <a:endParaRPr lang="en-GB" dirty="0"/>
          </a:p>
        </p:txBody>
      </p:sp>
      <p:sp>
        <p:nvSpPr>
          <p:cNvPr id="4" name="Slide Number Placeholder 3"/>
          <p:cNvSpPr>
            <a:spLocks noGrp="1"/>
          </p:cNvSpPr>
          <p:nvPr>
            <p:ph type="sldNum" sz="quarter" idx="10"/>
          </p:nvPr>
        </p:nvSpPr>
        <p:spPr/>
        <p:txBody>
          <a:bodyPr/>
          <a:lstStyle/>
          <a:p>
            <a:fld id="{F07B8F03-BC93-4120-96CA-A36DF640BE24}" type="slidenum">
              <a:rPr lang="en-GB" smtClean="0"/>
              <a:pPr/>
              <a:t>24</a:t>
            </a:fld>
            <a:endParaRPr lang="en-GB"/>
          </a:p>
        </p:txBody>
      </p:sp>
    </p:spTree>
    <p:extLst>
      <p:ext uri="{BB962C8B-B14F-4D97-AF65-F5344CB8AC3E}">
        <p14:creationId xmlns:p14="http://schemas.microsoft.com/office/powerpoint/2010/main" val="2236889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26" name="Group 25"/>
          <p:cNvGrpSpPr/>
          <p:nvPr userDrawn="1"/>
        </p:nvGrpSpPr>
        <p:grpSpPr bwMode="gray">
          <a:xfrm>
            <a:off x="1752601" y="1"/>
            <a:ext cx="7391400" cy="6176009"/>
            <a:chOff x="19140488" y="13674"/>
            <a:chExt cx="7443798" cy="6145827"/>
          </a:xfrm>
        </p:grpSpPr>
        <p:sp>
          <p:nvSpPr>
            <p:cNvPr id="27"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47"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9"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50" name="Group 32"/>
          <p:cNvGrpSpPr/>
          <p:nvPr userDrawn="1"/>
        </p:nvGrpSpPr>
        <p:grpSpPr>
          <a:xfrm>
            <a:off x="968592" y="6170991"/>
            <a:ext cx="914400" cy="533479"/>
            <a:chOff x="518032" y="978681"/>
            <a:chExt cx="4572000" cy="2667393"/>
          </a:xfrm>
        </p:grpSpPr>
        <p:sp>
          <p:nvSpPr>
            <p:cNvPr id="51"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pic>
        <p:nvPicPr>
          <p:cNvPr id="2051" name="Picture 3"/>
          <p:cNvPicPr>
            <a:picLocks noChangeAspect="1" noChangeArrowheads="1"/>
          </p:cNvPicPr>
          <p:nvPr userDrawn="1"/>
        </p:nvPicPr>
        <p:blipFill>
          <a:blip r:embed="rId2" cstate="print"/>
          <a:srcRect/>
          <a:stretch>
            <a:fillRect/>
          </a:stretch>
        </p:blipFill>
        <p:spPr bwMode="auto">
          <a:xfrm>
            <a:off x="-108520" y="764705"/>
            <a:ext cx="1948024" cy="2160239"/>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Colour">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9552" y="685800"/>
            <a:ext cx="8071048"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Slide Number Placeholder 15"/>
          <p:cNvSpPr>
            <a:spLocks noGrp="1"/>
          </p:cNvSpPr>
          <p:nvPr>
            <p:ph type="sldNum" sz="quarter" idx="18"/>
          </p:nvPr>
        </p:nvSpPr>
        <p:spPr/>
        <p:txBody>
          <a:bodyPr/>
          <a:lstStyle/>
          <a:p>
            <a:r>
              <a:rPr lang="en-GB" smtClean="0"/>
              <a:t>Slide </a:t>
            </a:r>
            <a:fld id="{F40CD079-BC3F-4086-BA81-31A79D845B02}" type="slidenum">
              <a:rPr lang="en-GB" smtClean="0"/>
              <a:pPr/>
              <a:t>‹#›</a:t>
            </a:fld>
            <a:endParaRPr lang="en-GB"/>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8"/>
          </p:nvPr>
        </p:nvSpPr>
        <p:spPr/>
        <p:txBody>
          <a:bodyPr/>
          <a:lstStyle/>
          <a:p>
            <a:r>
              <a:rPr lang="en-GB" smtClean="0"/>
              <a:t>Slide </a:t>
            </a:r>
            <a:fld id="{E44EE0AE-258D-448E-BE6F-A5950D950578}" type="slidenum">
              <a:rPr lang="en-GB" smtClean="0"/>
              <a:pPr/>
              <a:t>‹#›</a:t>
            </a:fld>
            <a:endParaRPr lang="en-GB"/>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E5AEF7E6-F54B-465B-80D8-F94E30169B2B}" type="slidenum">
              <a:rPr lang="en-GB" smtClean="0"/>
              <a:pPr/>
              <a:t>‹#›</a:t>
            </a:fld>
            <a:endParaRPr lang="en-GB"/>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Slide Number Placeholder 18"/>
          <p:cNvSpPr>
            <a:spLocks noGrp="1"/>
          </p:cNvSpPr>
          <p:nvPr>
            <p:ph type="sldNum" sz="quarter" idx="19"/>
          </p:nvPr>
        </p:nvSpPr>
        <p:spPr/>
        <p:txBody>
          <a:bodyPr/>
          <a:lstStyle/>
          <a:p>
            <a:r>
              <a:rPr lang="en-GB" smtClean="0"/>
              <a:t>Slide </a:t>
            </a:r>
            <a:fld id="{2A1DF1AB-ECF4-458D-ADC6-8F9126CBD0F9}" type="slidenum">
              <a:rPr lang="en-GB" smtClean="0"/>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p:cNvSpPr>
            <a:spLocks noGrp="1"/>
          </p:cNvSpPr>
          <p:nvPr>
            <p:ph type="sldNum" sz="quarter" idx="19"/>
          </p:nvPr>
        </p:nvSpPr>
        <p:spPr/>
        <p:txBody>
          <a:bodyPr/>
          <a:lstStyle/>
          <a:p>
            <a:r>
              <a:rPr lang="en-GB" smtClean="0"/>
              <a:t>Slide </a:t>
            </a:r>
            <a:fld id="{A487AC06-E2A2-4E8D-9AFD-439DCFCCE529}" type="slidenum">
              <a:rPr lang="en-GB" smtClean="0"/>
              <a:pPr/>
              <a:t>‹#›</a:t>
            </a:fld>
            <a:endParaRPr lang="en-GB"/>
          </a:p>
        </p:txBody>
      </p:sp>
      <p:sp>
        <p:nvSpPr>
          <p:cNvPr id="18" name="PwCFirm"/>
          <p:cNvSpPr txBox="1"/>
          <p:nvPr userDrawn="1"/>
        </p:nvSpPr>
        <p:spPr>
          <a:xfrm>
            <a:off x="533400" y="6453336"/>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p>
            <a:r>
              <a:rPr lang="en-US" noProof="0" smtClean="0"/>
              <a:t>Click to edit Master title style</a:t>
            </a:r>
            <a:endParaRPr lang="en-GB"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lide Number Placeholder 14"/>
          <p:cNvSpPr>
            <a:spLocks noGrp="1"/>
          </p:cNvSpPr>
          <p:nvPr>
            <p:ph type="sldNum" sz="quarter" idx="12"/>
          </p:nvPr>
        </p:nvSpPr>
        <p:spPr/>
        <p:txBody>
          <a:bodyPr/>
          <a:lstStyle/>
          <a:p>
            <a:r>
              <a:rPr lang="en-GB" smtClean="0"/>
              <a:t>Slide </a:t>
            </a:r>
            <a:fld id="{7703A140-4BD5-4963-8DDB-02EE24C99514}" type="slidenum">
              <a:rPr lang="en-GB" smtClean="0"/>
              <a:pPr/>
              <a:t>‹#›</a:t>
            </a:fld>
            <a:endParaRPr lang="en-GB"/>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685800"/>
            <a:ext cx="8071048"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1pPr>
            <a:lvl2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2pPr>
            <a:lvl3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3pPr>
            <a:lvl4pPr indent="-274320" algn="l" defTabSz="914400" rtl="0" eaLnBrk="1" latinLnBrk="0" hangingPunct="1">
              <a:lnSpc>
                <a:spcPct val="100000"/>
              </a:lnSpc>
              <a:spcBef>
                <a:spcPts val="0"/>
              </a:spcBef>
              <a:spcAft>
                <a:spcPts val="900"/>
              </a:spcAft>
              <a:buClr>
                <a:schemeClr val="tx1"/>
              </a:buClr>
              <a:defRPr lang="en-US" sz="2000" kern="1200" baseline="0" noProof="0" dirty="0" smtClean="0">
                <a:solidFill>
                  <a:schemeClr val="tx1"/>
                </a:solidFill>
                <a:latin typeface="Georgia" pitchFamily="18" charset="0"/>
                <a:ea typeface="+mn-ea"/>
                <a:cs typeface="+mn-cs"/>
              </a:defRPr>
            </a:lvl4pPr>
            <a:lvl5pPr indent="-274320" algn="l" defTabSz="914400" rtl="0" eaLnBrk="1" latinLnBrk="0" hangingPunct="1">
              <a:lnSpc>
                <a:spcPct val="100000"/>
              </a:lnSpc>
              <a:spcBef>
                <a:spcPts val="0"/>
              </a:spcBef>
              <a:spcAft>
                <a:spcPts val="900"/>
              </a:spcAft>
              <a:buClr>
                <a:schemeClr val="tx1"/>
              </a:buClr>
              <a:defRPr lang="en-GB" sz="2000" kern="1200" baseline="0" noProof="0" dirty="0">
                <a:solidFill>
                  <a:schemeClr val="tx1"/>
                </a:solidFill>
                <a:latin typeface="Georgia" pitchFamily="18" charset="0"/>
                <a:ea typeface="+mn-ea"/>
                <a:cs typeface="+mn-cs"/>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Slide Number Placeholder 16"/>
          <p:cNvSpPr>
            <a:spLocks noGrp="1"/>
          </p:cNvSpPr>
          <p:nvPr>
            <p:ph type="sldNum" sz="quarter" idx="18"/>
          </p:nvPr>
        </p:nvSpPr>
        <p:spPr/>
        <p:txBody>
          <a:bodyPr/>
          <a:lstStyle/>
          <a:p>
            <a:r>
              <a:rPr lang="en-GB" smtClean="0"/>
              <a:t>Slide </a:t>
            </a:r>
            <a:fld id="{C65BB6A6-903A-4B60-A0CF-B2137834975A}" type="slidenum">
              <a:rPr lang="en-GB" smtClean="0"/>
              <a:pPr/>
              <a:t>‹#›</a:t>
            </a:fld>
            <a:endParaRPr lang="en-GB"/>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bg1"/>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1524000" y="685800"/>
            <a:ext cx="7086600" cy="1066800"/>
          </a:xfrm>
        </p:spPr>
        <p:txBody>
          <a:bodyPr anchor="t" anchorCtr="0">
            <a:noAutofit/>
          </a:bodyPr>
          <a:lstStyle>
            <a:lvl1pPr>
              <a:lnSpc>
                <a:spcPct val="90000"/>
              </a:lnSpc>
              <a:defRPr sz="3200" baseline="0">
                <a:solidFill>
                  <a:sysClr val="windowText" lastClr="000000"/>
                </a:solidFill>
              </a:defRPr>
            </a:lvl1pPr>
          </a:lstStyle>
          <a:p>
            <a:r>
              <a:rPr lang="en-US" noProof="0" smtClean="0"/>
              <a:t>Click to edit Master title style</a:t>
            </a:r>
            <a:endParaRPr lang="en-GB" noProof="0" dirty="0"/>
          </a:p>
        </p:txBody>
      </p:sp>
      <p:sp>
        <p:nvSpPr>
          <p:cNvPr id="22" name="Subtitle 2"/>
          <p:cNvSpPr>
            <a:spLocks noGrp="1"/>
          </p:cNvSpPr>
          <p:nvPr>
            <p:ph type="subTitle" idx="1"/>
          </p:nvPr>
        </p:nvSpPr>
        <p:spPr bwMode="black">
          <a:xfrm>
            <a:off x="1524000" y="1905000"/>
            <a:ext cx="7086600" cy="1371600"/>
          </a:xfrm>
        </p:spPr>
        <p:txBody>
          <a:bodyPr>
            <a:noAutofit/>
          </a:bodyPr>
          <a:lstStyle>
            <a:lvl1pPr marL="0" indent="0" algn="l">
              <a:lnSpc>
                <a:spcPct val="90000"/>
              </a:lnSpc>
              <a:buNone/>
              <a:defRPr sz="3200" baseline="0">
                <a:solidFill>
                  <a:sysClr val="windowText" lastClr="000000"/>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ODS_logo_white.emf"/>
          <p:cNvPicPr>
            <a:picLocks noChangeAspect="1"/>
          </p:cNvPicPr>
          <p:nvPr userDrawn="1"/>
        </p:nvPicPr>
        <p:blipFill>
          <a:blip r:embed="rId2" cstate="print"/>
          <a:srcRect l="14928" r="11976" b="3722"/>
          <a:stretch>
            <a:fillRect/>
          </a:stretch>
        </p:blipFill>
        <p:spPr>
          <a:xfrm>
            <a:off x="375487" y="595288"/>
            <a:ext cx="773913" cy="1033512"/>
          </a:xfrm>
          <a:prstGeom prst="rect">
            <a:avLst/>
          </a:prstGeom>
          <a:solidFill>
            <a:schemeClr val="bg1"/>
          </a:solidFill>
        </p:spPr>
      </p:pic>
      <p:sp>
        <p:nvSpPr>
          <p:cNvPr id="8" name="Slide Number Placeholder 16"/>
          <p:cNvSpPr>
            <a:spLocks noGrp="1"/>
          </p:cNvSpPr>
          <p:nvPr>
            <p:ph type="sldNum" sz="quarter" idx="18"/>
          </p:nvPr>
        </p:nvSpPr>
        <p:spPr>
          <a:xfrm>
            <a:off x="7086600" y="6477000"/>
            <a:ext cx="1527048" cy="152400"/>
          </a:xfrm>
        </p:spPr>
        <p:txBody>
          <a:bodyPr/>
          <a:lstStyle/>
          <a:p>
            <a:r>
              <a:rPr lang="en-GB" smtClean="0"/>
              <a:t>Slide </a:t>
            </a:r>
            <a:fld id="{C65BB6A6-903A-4B60-A0CF-B2137834975A}" type="slidenum">
              <a:rPr lang="en-GB" smtClean="0"/>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creativecommons.org/licenses/by/2.0/"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552" y="685800"/>
            <a:ext cx="8071049"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12"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4424FA8E-F7FA-40CC-BCA5-BCCDFCD308A3}" type="slidenum">
              <a:rPr lang="en-GB" smtClean="0"/>
              <a:pPr/>
              <a:t>‹#›</a:t>
            </a:fld>
            <a:endParaRPr lang="en-GB"/>
          </a:p>
        </p:txBody>
      </p:sp>
      <p:pic>
        <p:nvPicPr>
          <p:cNvPr id="9" name="Picture 2" descr="http://www.lib.umich.edu/files/services/copyright/cc-by.png">
            <a:hlinkClick r:id="rId12"/>
          </p:cNvPr>
          <p:cNvPicPr>
            <a:picLocks noChangeAspect="1" noChangeArrowheads="1"/>
          </p:cNvPicPr>
          <p:nvPr/>
        </p:nvPicPr>
        <p:blipFill>
          <a:blip r:embed="rId13" cstate="print"/>
          <a:srcRect/>
          <a:stretch>
            <a:fillRect/>
          </a:stretch>
        </p:blipFill>
        <p:spPr bwMode="auto">
          <a:xfrm>
            <a:off x="8090178" y="6669360"/>
            <a:ext cx="539163" cy="188640"/>
          </a:xfrm>
          <a:prstGeom prst="rect">
            <a:avLst/>
          </a:prstGeom>
          <a:noFill/>
        </p:spPr>
      </p:pic>
      <p:pic>
        <p:nvPicPr>
          <p:cNvPr id="1026" name="Picture 2"/>
          <p:cNvPicPr>
            <a:picLocks noChangeAspect="1" noChangeArrowheads="1"/>
          </p:cNvPicPr>
          <p:nvPr/>
        </p:nvPicPr>
        <p:blipFill>
          <a:blip r:embed="rId14" cstate="print"/>
          <a:srcRect/>
          <a:stretch>
            <a:fillRect/>
          </a:stretch>
        </p:blipFill>
        <p:spPr bwMode="auto">
          <a:xfrm>
            <a:off x="539552" y="6309320"/>
            <a:ext cx="2717131" cy="40124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8" r:id="rId6"/>
    <p:sldLayoutId id="2147483659" r:id="rId7"/>
    <p:sldLayoutId id="2147483662" r:id="rId8"/>
    <p:sldLayoutId id="2147483664" r:id="rId9"/>
    <p:sldLayoutId id="2147483663" r:id="rId10"/>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www.slideshare.net/OpenDataSupport"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joinup.ec.europa.eu/community/semic/description"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joinup.ec.europa.eu/asset/dcat_application_profile/descrip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joinup.ec.europa.eu/elibrary/document/isa-deliverable-vision-enhanced-software-description-metadata-schema-and-software-"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hyperlink" Target="http://www.semantic-web.at/" TargetMode="External"/><Relationship Id="rId7" Type="http://schemas.openxmlformats.org/officeDocument/2006/relationships/image" Target="../media/image42.jpeg"/><Relationship Id="rId2" Type="http://schemas.openxmlformats.org/officeDocument/2006/relationships/hyperlink" Target="http://www.semantic-web.at/linked-open-data-management-suite-lodms" TargetMode="Externa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www.gnu.org/licenses/gpl-2.0.html" TargetMode="External"/><Relationship Id="rId4" Type="http://schemas.openxmlformats.org/officeDocument/2006/relationships/hyperlink" Target="http://lod2.eu/"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testmoz.com/185961"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slideshare.net/OpenDataSupport/open-data-support-service-description" TargetMode="External"/><Relationship Id="rId7" Type="http://schemas.openxmlformats.org/officeDocument/2006/relationships/hyperlink" Target="http://www.semantic-web.at/linked-open-data-management-suite-lodm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joinup.ec.europa.eu/asset/dcat_application_profile/asset_release/all" TargetMode="External"/><Relationship Id="rId5" Type="http://schemas.openxmlformats.org/officeDocument/2006/relationships/hyperlink" Target="https://joinup.ec.europa.eu/asset/dcat_application_profile/description" TargetMode="External"/><Relationship Id="rId4" Type="http://schemas.openxmlformats.org/officeDocument/2006/relationships/hyperlink" Target="http://www.w3.org/TR/vocab-dcat/"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pec.datacatalogs.org/" TargetMode="External"/><Relationship Id="rId13" Type="http://schemas.openxmlformats.org/officeDocument/2006/relationships/image" Target="../media/image47.png"/><Relationship Id="rId3" Type="http://schemas.openxmlformats.org/officeDocument/2006/relationships/hyperlink" Target="http://www.w3.org/2011/gld/wiki/Main_Page" TargetMode="External"/><Relationship Id="rId7" Type="http://schemas.openxmlformats.org/officeDocument/2006/relationships/hyperlink" Target="http://virtuoso.openlinksw.com/" TargetMode="External"/><Relationship Id="rId12" Type="http://schemas.openxmlformats.org/officeDocument/2006/relationships/image" Target="../media/image42.jpeg"/><Relationship Id="rId2" Type="http://schemas.openxmlformats.org/officeDocument/2006/relationships/hyperlink" Target="https://joinup.ec.europa.eu/asset/dcat_application_profile/description" TargetMode="External"/><Relationship Id="rId1" Type="http://schemas.openxmlformats.org/officeDocument/2006/relationships/slideLayout" Target="../slideLayouts/slideLayout2.xml"/><Relationship Id="rId6" Type="http://schemas.openxmlformats.org/officeDocument/2006/relationships/hyperlink" Target="http://www.semantic-web.at/linked-open-data-management-suite-lodms" TargetMode="External"/><Relationship Id="rId11" Type="http://schemas.openxmlformats.org/officeDocument/2006/relationships/image" Target="../media/image41.jpeg"/><Relationship Id="rId5" Type="http://schemas.openxmlformats.org/officeDocument/2006/relationships/hyperlink" Target="http://www.semantic-web.at/" TargetMode="External"/><Relationship Id="rId10" Type="http://schemas.openxmlformats.org/officeDocument/2006/relationships/image" Target="../media/image46.png"/><Relationship Id="rId4" Type="http://schemas.openxmlformats.org/officeDocument/2006/relationships/hyperlink" Target="http://lod2.eu/" TargetMode="External"/><Relationship Id="rId9" Type="http://schemas.openxmlformats.org/officeDocument/2006/relationships/image" Target="../media/image45.png"/><Relationship Id="rId14" Type="http://schemas.openxmlformats.org/officeDocument/2006/relationships/image" Target="../media/image48.png"/></Relationships>
</file>

<file path=ppt/slides/_rels/slide5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hyperlink" Target="http://joinup.ec.europa.eu/" TargetMode="External"/><Relationship Id="rId3" Type="http://schemas.openxmlformats.org/officeDocument/2006/relationships/image" Target="../media/image49.jpeg"/><Relationship Id="rId7" Type="http://schemas.openxmlformats.org/officeDocument/2006/relationships/hyperlink" Target="http://www.google.co.uk/url?sa=i&amp;source=images&amp;cd=&amp;cad=rja&amp;docid=SE7FMEdJDXLGRM&amp;tbnid=iOAlFfmdXacIzM:&amp;ved=0CAgQjRwwAA&amp;url=http://www.collaboration133.com/despite-posting-huge-profits-linkedin-still-hasnt-figured-out-rss-feeds/1329/linkedin-icon/&amp;ei=qViTUeDwDsfesgbKloCIDQ&amp;psig=AFQjCNFUKf5qekIs09Vjl6j4tqvs6rCrxQ&amp;ust=1368697385296369" TargetMode="External"/><Relationship Id="rId12" Type="http://schemas.openxmlformats.org/officeDocument/2006/relationships/hyperlink" Target="https://twitter.com/OpenDataSupport" TargetMode="External"/><Relationship Id="rId2" Type="http://schemas.openxmlformats.org/officeDocument/2006/relationships/hyperlink" Target="http://www.google.co.uk/url?sa=i&amp;rct=j&amp;q=&amp;esrc=s&amp;frm=1&amp;source=images&amp;cd=&amp;cad=rja&amp;docid=kQOSE_Qm988B-M&amp;tbnid=wtsKUGiNqTAINM:&amp;ved=&amp;url=http://iwebask.com/blog/2012/06/11/leverage-slideshare-increase-traffic-website/&amp;ei=TliTUf7PFMKXtAahwoCQDg&amp;bvm=bv.46471029,d.Yms&amp;psig=AFQjCNHXFJZYAyHNHJZynmy81ri4lsG6Hw&amp;ust=1368697294780597" TargetMode="External"/><Relationship Id="rId1" Type="http://schemas.openxmlformats.org/officeDocument/2006/relationships/slideLayout" Target="../slideLayouts/slideLayout2.xml"/><Relationship Id="rId6" Type="http://schemas.openxmlformats.org/officeDocument/2006/relationships/hyperlink" Target="http://www.opendatasupport.eu/" TargetMode="External"/><Relationship Id="rId11" Type="http://schemas.openxmlformats.org/officeDocument/2006/relationships/image" Target="../media/image52.gif"/><Relationship Id="rId5" Type="http://schemas.openxmlformats.org/officeDocument/2006/relationships/image" Target="../media/image50.png"/><Relationship Id="rId15" Type="http://schemas.openxmlformats.org/officeDocument/2006/relationships/hyperlink" Target="mailto:contact@opendatasupport.eu" TargetMode="External"/><Relationship Id="rId10" Type="http://schemas.openxmlformats.org/officeDocument/2006/relationships/hyperlink" Target="http://www.google.co.uk/url?sa=i&amp;rct=j&amp;q=&amp;esrc=s&amp;frm=1&amp;source=images&amp;cd=&amp;cad=rja&amp;docid=H73Bp3_m1xl35M&amp;tbnid=RL8r_BDa6hOUiM:&amp;ved=0CAUQjRw&amp;url=http://info.hjmt.com/blog/bid/271040/Should-You-Use-a-Live-Twitter-Stream-at-Your-Next-Event&amp;ei=dFmTUfTsGMWItQaWtIHoDA&amp;bvm=bv.46471029,d.Yms&amp;psig=AFQjCNEdFo_vMlWlFwv7YoyBHrTZ8pUvFA&amp;ust=1368697574802004" TargetMode="External"/><Relationship Id="rId4" Type="http://schemas.openxmlformats.org/officeDocument/2006/relationships/hyperlink" Target="http://www.slideshare.net/OpenDataSupport" TargetMode="External"/><Relationship Id="rId9" Type="http://schemas.openxmlformats.org/officeDocument/2006/relationships/hyperlink" Target="http://www.linkedin.com/groups/Open-Data-Support-4859070?gid=4859070&amp;mostPopular=&amp;trk=tyah" TargetMode="External"/><Relationship Id="rId14" Type="http://schemas.openxmlformats.org/officeDocument/2006/relationships/image" Target="../media/image5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1600" i="0" dirty="0" smtClean="0"/>
              <a:t>Training Module 1.5</a:t>
            </a:r>
            <a:r>
              <a:rPr lang="en-GB" sz="1400" i="0" dirty="0" smtClean="0"/>
              <a:t/>
            </a:r>
            <a:br>
              <a:rPr lang="en-GB" sz="1400" i="0" dirty="0" smtClean="0"/>
            </a:br>
            <a:r>
              <a:rPr lang="en-GB" sz="1800" i="0" dirty="0" smtClean="0"/>
              <a:t/>
            </a:r>
            <a:br>
              <a:rPr lang="en-GB" sz="1800" i="0" dirty="0" smtClean="0"/>
            </a:br>
            <a:r>
              <a:rPr lang="en-GB" sz="1800" i="0" dirty="0" smtClean="0"/>
              <a:t/>
            </a:r>
            <a:br>
              <a:rPr lang="en-GB" sz="1800" i="0" dirty="0" smtClean="0"/>
            </a:br>
            <a:r>
              <a:rPr lang="en-GB" i="0" dirty="0" smtClean="0">
                <a:latin typeface="Bradley Hand ITC" pitchFamily="66" charset="0"/>
              </a:rPr>
              <a:t/>
            </a:r>
            <a:br>
              <a:rPr lang="en-GB" i="0" dirty="0" smtClean="0">
                <a:latin typeface="Bradley Hand ITC" pitchFamily="66" charset="0"/>
              </a:rPr>
            </a:br>
            <a:r>
              <a:rPr lang="en-GB" sz="4800" i="0" dirty="0" smtClean="0">
                <a:latin typeface="Bradley Hand ITC" pitchFamily="66" charset="0"/>
              </a:rPr>
              <a:t>Promoting the reuse of Open Government Data through the Open Data Interoperability Platform (ODIP)</a:t>
            </a:r>
            <a:endParaRPr lang="en-GB" sz="5400" i="0" dirty="0" smtClean="0">
              <a:latin typeface="Bradley Hand ITC" pitchFamily="66" charset="0"/>
            </a:endParaRPr>
          </a:p>
        </p:txBody>
      </p:sp>
      <p:sp>
        <p:nvSpPr>
          <p:cNvPr id="4" name="Rectangle 1"/>
          <p:cNvSpPr>
            <a:spLocks noChangeArrowheads="1"/>
          </p:cNvSpPr>
          <p:nvPr/>
        </p:nvSpPr>
        <p:spPr bwMode="auto">
          <a:xfrm>
            <a:off x="1979712" y="6291173"/>
            <a:ext cx="7092280"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firms help organisations and individuals create the value they’re looking for. We’re a network of firms in 158 countries with close to 180,000 people who are committed to delivering quality in assurance, tax and advisory services. Tell us what matters to you and find out more by visiting us at www.pwc.com. </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700" b="0" i="1" u="none" strike="noStrike" cap="none" normalizeH="0" baseline="0" dirty="0" smtClean="0">
                <a:ln>
                  <a:noFill/>
                </a:ln>
                <a:solidFill>
                  <a:schemeClr val="bg2">
                    <a:lumMod val="50000"/>
                  </a:schemeClr>
                </a:solidFill>
                <a:effectLst/>
                <a:latin typeface="Arial" pitchFamily="34" charset="0"/>
                <a:ea typeface="Arial" pitchFamily="34" charset="0"/>
                <a:cs typeface="Arial" pitchFamily="34" charset="0"/>
              </a:rPr>
              <a:t>PwC refers to the PwC network and/or one or more of its member firms, each of which is a separate legal entity. Please see www.pwc.com/structure for further details.</a:t>
            </a:r>
            <a:endParaRPr kumimoji="0" lang="en-GB" sz="7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Open Data Support mission...</a:t>
            </a:r>
            <a:endParaRPr lang="en-GB" dirty="0"/>
          </a:p>
        </p:txBody>
      </p:sp>
      <p:sp>
        <p:nvSpPr>
          <p:cNvPr id="4" name="Slide Number Placeholder 3"/>
          <p:cNvSpPr>
            <a:spLocks noGrp="1"/>
          </p:cNvSpPr>
          <p:nvPr>
            <p:ph type="sldNum" sz="quarter" idx="18"/>
          </p:nvPr>
        </p:nvSpPr>
        <p:spPr/>
        <p:txBody>
          <a:bodyPr/>
          <a:lstStyle/>
          <a:p>
            <a:r>
              <a:rPr lang="en-GB" smtClean="0"/>
              <a:t>Slide </a:t>
            </a:r>
            <a:fld id="{C65BB6A6-903A-4B60-A0CF-B2137834975A}" type="slidenum">
              <a:rPr lang="en-GB" smtClean="0"/>
              <a:pPr/>
              <a:t>10</a:t>
            </a:fld>
            <a:endParaRPr lang="en-GB"/>
          </a:p>
        </p:txBody>
      </p:sp>
      <p:grpSp>
        <p:nvGrpSpPr>
          <p:cNvPr id="11" name="Group 10"/>
          <p:cNvGrpSpPr/>
          <p:nvPr/>
        </p:nvGrpSpPr>
        <p:grpSpPr>
          <a:xfrm>
            <a:off x="455587" y="2132856"/>
            <a:ext cx="8161165" cy="2681472"/>
            <a:chOff x="389731" y="1772816"/>
            <a:chExt cx="8161165" cy="2681472"/>
          </a:xfrm>
        </p:grpSpPr>
        <p:sp>
          <p:nvSpPr>
            <p:cNvPr id="7" name="Subtitle 5"/>
            <p:cNvSpPr txBox="1">
              <a:spLocks/>
            </p:cNvSpPr>
            <p:nvPr/>
          </p:nvSpPr>
          <p:spPr>
            <a:xfrm>
              <a:off x="473696" y="1841784"/>
              <a:ext cx="8077200" cy="2612504"/>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ct val="0"/>
                </a:spcBef>
                <a:spcAft>
                  <a:spcPts val="900"/>
                </a:spcAft>
                <a:buClr>
                  <a:schemeClr val="tx1"/>
                </a:buClr>
                <a:buSzTx/>
                <a:buFontTx/>
                <a:buNone/>
                <a:tabLst/>
                <a:defRPr/>
              </a:pPr>
              <a:r>
                <a:rPr kumimoji="0" lang="en-GB" sz="3200" b="0" i="0" u="none" strike="noStrike" kern="1200" cap="none" spc="0" normalizeH="0" baseline="0" noProof="0" dirty="0" smtClean="0">
                  <a:ln>
                    <a:noFill/>
                  </a:ln>
                  <a:solidFill>
                    <a:schemeClr val="tx1"/>
                  </a:solidFill>
                  <a:effectLst/>
                  <a:uLnTx/>
                  <a:uFillTx/>
                  <a:latin typeface="Georgia" pitchFamily="18" charset="0"/>
                  <a:ea typeface="+mj-ea"/>
                  <a:cs typeface="+mj-cs"/>
                </a:rPr>
                <a:t>To Improve the </a:t>
              </a:r>
              <a:r>
                <a:rPr kumimoji="0" lang="en-GB" sz="3200" b="0" i="0" u="none" strike="noStrike" kern="1200" cap="none" spc="0" normalizeH="0" baseline="0" noProof="0" dirty="0" smtClean="0">
                  <a:ln>
                    <a:noFill/>
                  </a:ln>
                  <a:solidFill>
                    <a:schemeClr val="accent4">
                      <a:lumMod val="75000"/>
                    </a:schemeClr>
                  </a:solidFill>
                  <a:effectLst/>
                  <a:uLnTx/>
                  <a:uFillTx/>
                  <a:latin typeface="Georgia" pitchFamily="18" charset="0"/>
                  <a:ea typeface="+mj-ea"/>
                  <a:cs typeface="+mj-cs"/>
                </a:rPr>
                <a:t>		   </a:t>
              </a:r>
              <a:r>
                <a:rPr kumimoji="0" lang="en-GB" sz="3200" b="0" i="0" u="none" strike="noStrike" kern="1200" cap="none" spc="0" normalizeH="0" baseline="0" noProof="0" dirty="0" smtClean="0">
                  <a:ln>
                    <a:noFill/>
                  </a:ln>
                  <a:solidFill>
                    <a:schemeClr val="tx1"/>
                  </a:solidFill>
                  <a:effectLst/>
                  <a:uLnTx/>
                  <a:uFillTx/>
                  <a:latin typeface="Georgia" pitchFamily="18" charset="0"/>
                  <a:ea typeface="+mj-ea"/>
                  <a:cs typeface="+mj-cs"/>
                </a:rPr>
                <a:t>and facilitate the </a:t>
              </a:r>
              <a:r>
                <a:rPr kumimoji="0" lang="en-GB" sz="3200" b="0" i="0" u="none" strike="noStrike" kern="1200" cap="none" spc="0" normalizeH="0" baseline="0" noProof="0" dirty="0" smtClean="0">
                  <a:ln>
                    <a:noFill/>
                  </a:ln>
                  <a:solidFill>
                    <a:schemeClr val="accent4">
                      <a:lumMod val="75000"/>
                    </a:schemeClr>
                  </a:solidFill>
                  <a:effectLst/>
                  <a:uLnTx/>
                  <a:uFillTx/>
                  <a:latin typeface="Georgia" pitchFamily="18" charset="0"/>
                  <a:ea typeface="+mj-ea"/>
                  <a:cs typeface="+mj-cs"/>
                </a:rPr>
                <a:t>		</a:t>
              </a:r>
              <a:r>
                <a:rPr kumimoji="0" lang="en-GB" sz="3200" b="0" i="0" u="none" strike="noStrike" kern="1200" cap="none" spc="0" normalizeH="0" baseline="0" noProof="0" dirty="0" smtClean="0">
                  <a:ln>
                    <a:noFill/>
                  </a:ln>
                  <a:solidFill>
                    <a:schemeClr val="tx1"/>
                  </a:solidFill>
                  <a:effectLst/>
                  <a:uLnTx/>
                  <a:uFillTx/>
                  <a:latin typeface="Georgia" pitchFamily="18" charset="0"/>
                  <a:ea typeface="+mj-ea"/>
                  <a:cs typeface="+mj-cs"/>
                </a:rPr>
                <a:t>to datasets published on local and national Open Data portals in order to increase their 		   within and across borders.</a:t>
              </a:r>
            </a:p>
          </p:txBody>
        </p:sp>
        <p:pic>
          <p:nvPicPr>
            <p:cNvPr id="8" name="Picture 4"/>
            <p:cNvPicPr>
              <a:picLocks noChangeAspect="1" noChangeArrowheads="1"/>
            </p:cNvPicPr>
            <p:nvPr/>
          </p:nvPicPr>
          <p:blipFill>
            <a:blip r:embed="rId2" cstate="print"/>
            <a:srcRect/>
            <a:stretch>
              <a:fillRect/>
            </a:stretch>
          </p:blipFill>
          <p:spPr bwMode="auto">
            <a:xfrm>
              <a:off x="389731" y="2222040"/>
              <a:ext cx="1878013" cy="706437"/>
            </a:xfrm>
            <a:prstGeom prst="rect">
              <a:avLst/>
            </a:prstGeom>
            <a:noFill/>
            <a:ln w="9525">
              <a:noFill/>
              <a:miter lim="800000"/>
              <a:headEnd/>
              <a:tailEnd/>
            </a:ln>
            <a:effectLst/>
          </p:spPr>
        </p:pic>
        <p:pic>
          <p:nvPicPr>
            <p:cNvPr id="9" name="Picture 5"/>
            <p:cNvPicPr>
              <a:picLocks noChangeAspect="1" noChangeArrowheads="1"/>
            </p:cNvPicPr>
            <p:nvPr/>
          </p:nvPicPr>
          <p:blipFill>
            <a:blip r:embed="rId3" cstate="print"/>
            <a:srcRect/>
            <a:stretch>
              <a:fillRect/>
            </a:stretch>
          </p:blipFill>
          <p:spPr bwMode="auto">
            <a:xfrm>
              <a:off x="3354016" y="1772816"/>
              <a:ext cx="1872208" cy="1025288"/>
            </a:xfrm>
            <a:prstGeom prst="rect">
              <a:avLst/>
            </a:prstGeom>
            <a:noFill/>
            <a:ln w="9525">
              <a:noFill/>
              <a:miter lim="800000"/>
              <a:headEnd/>
              <a:tailEnd/>
            </a:ln>
            <a:effectLst/>
          </p:spPr>
        </p:pic>
        <p:pic>
          <p:nvPicPr>
            <p:cNvPr id="10" name="Picture 6"/>
            <p:cNvPicPr>
              <a:picLocks noChangeAspect="1" noChangeArrowheads="1"/>
            </p:cNvPicPr>
            <p:nvPr/>
          </p:nvPicPr>
          <p:blipFill>
            <a:blip r:embed="rId4" cstate="print"/>
            <a:srcRect/>
            <a:stretch>
              <a:fillRect/>
            </a:stretch>
          </p:blipFill>
          <p:spPr bwMode="auto">
            <a:xfrm>
              <a:off x="2947483" y="3216705"/>
              <a:ext cx="1620896" cy="648072"/>
            </a:xfrm>
            <a:prstGeom prst="rect">
              <a:avLst/>
            </a:prstGeom>
            <a:noFill/>
            <a:ln w="9525">
              <a:noFill/>
              <a:miter lim="800000"/>
              <a:headEnd/>
              <a:tailEnd/>
            </a:ln>
            <a:effectLst/>
          </p:spPr>
        </p:pic>
      </p:grpSp>
      <p:sp>
        <p:nvSpPr>
          <p:cNvPr id="14" name="Rectangle 13"/>
          <p:cNvSpPr/>
          <p:nvPr/>
        </p:nvSpPr>
        <p:spPr bwMode="ltGray">
          <a:xfrm>
            <a:off x="5436096" y="5877272"/>
            <a:ext cx="3168352" cy="432048"/>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hlinkClick r:id="rId5"/>
              </a:rPr>
              <a:t>http://www.slideshare.net/OpenDataSupport</a:t>
            </a:r>
            <a:endParaRPr lang="en-GB" sz="1200"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By ...</a:t>
            </a:r>
            <a:endParaRPr lang="en-GB" sz="2800" dirty="0"/>
          </a:p>
        </p:txBody>
      </p:sp>
      <p:sp>
        <p:nvSpPr>
          <p:cNvPr id="11" name="Subtitle 5"/>
          <p:cNvSpPr>
            <a:spLocks noGrp="1"/>
          </p:cNvSpPr>
          <p:nvPr>
            <p:ph sz="quarter" idx="15"/>
          </p:nvPr>
        </p:nvSpPr>
        <p:spPr>
          <a:xfrm>
            <a:off x="533400" y="1752600"/>
            <a:ext cx="3894584" cy="4419600"/>
          </a:xfrm>
        </p:spPr>
        <p:txBody>
          <a:bodyPr/>
          <a:lstStyle/>
          <a:p>
            <a:pPr lvl="0">
              <a:lnSpc>
                <a:spcPct val="100000"/>
              </a:lnSpc>
            </a:pPr>
            <a:r>
              <a:rPr lang="en-GB" sz="3200" dirty="0" smtClean="0"/>
              <a:t>Providing </a:t>
            </a:r>
            <a:endParaRPr lang="en-GB" sz="3200" dirty="0" smtClean="0">
              <a:solidFill>
                <a:schemeClr val="accent4">
                  <a:lumMod val="75000"/>
                </a:schemeClr>
              </a:solidFill>
            </a:endParaRPr>
          </a:p>
          <a:p>
            <a:pPr lvl="0">
              <a:lnSpc>
                <a:spcPct val="100000"/>
              </a:lnSpc>
            </a:pPr>
            <a:endParaRPr lang="en-GB" sz="3200" dirty="0" smtClean="0">
              <a:solidFill>
                <a:schemeClr val="accent4">
                  <a:lumMod val="75000"/>
                </a:schemeClr>
              </a:solidFill>
            </a:endParaRPr>
          </a:p>
          <a:p>
            <a:pPr lvl="0">
              <a:lnSpc>
                <a:spcPct val="100000"/>
              </a:lnSpc>
            </a:pPr>
            <a:r>
              <a:rPr lang="en-GB" sz="3200" dirty="0" smtClean="0"/>
              <a:t>to metadata descriptions of open datasets via a</a:t>
            </a:r>
            <a:endParaRPr lang="en-GB" sz="2800" dirty="0" smtClean="0"/>
          </a:p>
        </p:txBody>
      </p:sp>
      <p:grpSp>
        <p:nvGrpSpPr>
          <p:cNvPr id="3" name="Group 16"/>
          <p:cNvGrpSpPr>
            <a:grpSpLocks/>
          </p:cNvGrpSpPr>
          <p:nvPr/>
        </p:nvGrpSpPr>
        <p:grpSpPr bwMode="auto">
          <a:xfrm>
            <a:off x="5204546" y="1665160"/>
            <a:ext cx="3457102" cy="3780064"/>
            <a:chOff x="982" y="687"/>
            <a:chExt cx="3014" cy="3295"/>
          </a:xfrm>
          <a:solidFill>
            <a:schemeClr val="bg1">
              <a:lumMod val="75000"/>
            </a:schemeClr>
          </a:solidFill>
        </p:grpSpPr>
        <p:sp>
          <p:nvSpPr>
            <p:cNvPr id="6" name="Freeform 3"/>
            <p:cNvSpPr>
              <a:spLocks/>
            </p:cNvSpPr>
            <p:nvPr/>
          </p:nvSpPr>
          <p:spPr bwMode="auto">
            <a:xfrm>
              <a:off x="2921" y="2497"/>
              <a:ext cx="1075" cy="713"/>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grpFill/>
            <a:ln w="6350" cap="rnd" cmpd="sng">
              <a:noFill/>
              <a:prstDash val="solid"/>
              <a:round/>
              <a:headEnd/>
              <a:tailEnd/>
            </a:ln>
          </p:spPr>
          <p:txBody>
            <a:bodyPr/>
            <a:lstStyle/>
            <a:p>
              <a:pPr>
                <a:defRPr/>
              </a:pPr>
              <a:endParaRPr lang="en-GB"/>
            </a:p>
          </p:txBody>
        </p:sp>
        <p:sp>
          <p:nvSpPr>
            <p:cNvPr id="8" name="Freeform 5"/>
            <p:cNvSpPr>
              <a:spLocks/>
            </p:cNvSpPr>
            <p:nvPr/>
          </p:nvSpPr>
          <p:spPr bwMode="auto">
            <a:xfrm>
              <a:off x="982" y="2232"/>
              <a:ext cx="294" cy="36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grpFill/>
            <a:ln w="6350" cap="rnd" cmpd="sng">
              <a:noFill/>
              <a:prstDash val="solid"/>
              <a:round/>
              <a:headEnd/>
              <a:tailEnd/>
            </a:ln>
          </p:spPr>
          <p:txBody>
            <a:bodyPr/>
            <a:lstStyle/>
            <a:p>
              <a:pPr>
                <a:defRPr/>
              </a:pPr>
              <a:endParaRPr lang="en-GB"/>
            </a:p>
          </p:txBody>
        </p:sp>
        <p:sp>
          <p:nvSpPr>
            <p:cNvPr id="9" name="Freeform 20"/>
            <p:cNvSpPr>
              <a:spLocks/>
            </p:cNvSpPr>
            <p:nvPr/>
          </p:nvSpPr>
          <p:spPr bwMode="auto">
            <a:xfrm>
              <a:off x="3515" y="3889"/>
              <a:ext cx="140" cy="93"/>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grpFill/>
            <a:ln w="6350" cap="rnd" cmpd="sng">
              <a:noFill/>
              <a:prstDash val="solid"/>
              <a:round/>
              <a:headEnd/>
              <a:tailEnd/>
            </a:ln>
          </p:spPr>
          <p:txBody>
            <a:bodyPr/>
            <a:lstStyle/>
            <a:p>
              <a:pPr>
                <a:defRPr/>
              </a:pPr>
              <a:endParaRPr lang="en-GB"/>
            </a:p>
          </p:txBody>
        </p:sp>
        <p:sp>
          <p:nvSpPr>
            <p:cNvPr id="10" name="Freeform 21"/>
            <p:cNvSpPr>
              <a:spLocks/>
            </p:cNvSpPr>
            <p:nvPr/>
          </p:nvSpPr>
          <p:spPr bwMode="auto">
            <a:xfrm>
              <a:off x="2461" y="3865"/>
              <a:ext cx="19" cy="22"/>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grpFill/>
            <a:ln w="6350" cap="rnd" cmpd="sng">
              <a:noFill/>
              <a:prstDash val="solid"/>
              <a:round/>
              <a:headEnd/>
              <a:tailEnd/>
            </a:ln>
          </p:spPr>
          <p:txBody>
            <a:bodyPr/>
            <a:lstStyle/>
            <a:p>
              <a:pPr>
                <a:defRPr/>
              </a:pPr>
              <a:endParaRPr lang="en-GB"/>
            </a:p>
          </p:txBody>
        </p:sp>
        <p:sp>
          <p:nvSpPr>
            <p:cNvPr id="12" name="Freeform 29"/>
            <p:cNvSpPr>
              <a:spLocks/>
            </p:cNvSpPr>
            <p:nvPr/>
          </p:nvSpPr>
          <p:spPr bwMode="auto">
            <a:xfrm>
              <a:off x="3188" y="2840"/>
              <a:ext cx="212" cy="265"/>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grpFill/>
            <a:ln w="6350" cap="rnd" cmpd="sng">
              <a:noFill/>
              <a:prstDash val="solid"/>
              <a:round/>
              <a:headEnd/>
              <a:tailEnd/>
            </a:ln>
          </p:spPr>
          <p:txBody>
            <a:bodyPr/>
            <a:lstStyle/>
            <a:p>
              <a:pPr>
                <a:defRPr/>
              </a:pPr>
              <a:endParaRPr lang="en-GB"/>
            </a:p>
          </p:txBody>
        </p:sp>
        <p:sp>
          <p:nvSpPr>
            <p:cNvPr id="13" name="Freeform 30"/>
            <p:cNvSpPr>
              <a:spLocks/>
            </p:cNvSpPr>
            <p:nvPr/>
          </p:nvSpPr>
          <p:spPr bwMode="auto">
            <a:xfrm>
              <a:off x="2814" y="2857"/>
              <a:ext cx="558" cy="410"/>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grpFill/>
            <a:ln w="6350" cap="rnd" cmpd="sng">
              <a:noFill/>
              <a:prstDash val="solid"/>
              <a:round/>
              <a:headEnd/>
              <a:tailEnd/>
            </a:ln>
          </p:spPr>
          <p:txBody>
            <a:bodyPr/>
            <a:lstStyle/>
            <a:p>
              <a:pPr>
                <a:defRPr/>
              </a:pPr>
              <a:endParaRPr lang="en-GB"/>
            </a:p>
          </p:txBody>
        </p:sp>
        <p:sp>
          <p:nvSpPr>
            <p:cNvPr id="14" name="Freeform 31"/>
            <p:cNvSpPr>
              <a:spLocks/>
            </p:cNvSpPr>
            <p:nvPr/>
          </p:nvSpPr>
          <p:spPr bwMode="auto">
            <a:xfrm>
              <a:off x="3155" y="3372"/>
              <a:ext cx="183" cy="179"/>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grpFill/>
            <a:ln w="6350" cap="rnd" cmpd="sng">
              <a:noFill/>
              <a:prstDash val="solid"/>
              <a:round/>
              <a:headEnd/>
              <a:tailEnd/>
            </a:ln>
          </p:spPr>
          <p:txBody>
            <a:bodyPr/>
            <a:lstStyle/>
            <a:p>
              <a:pPr>
                <a:defRPr/>
              </a:pPr>
              <a:endParaRPr lang="en-GB"/>
            </a:p>
          </p:txBody>
        </p:sp>
        <p:sp>
          <p:nvSpPr>
            <p:cNvPr id="15" name="Freeform 32"/>
            <p:cNvSpPr>
              <a:spLocks/>
            </p:cNvSpPr>
            <p:nvPr/>
          </p:nvSpPr>
          <p:spPr bwMode="auto">
            <a:xfrm>
              <a:off x="3000" y="1839"/>
              <a:ext cx="290" cy="214"/>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grpFill/>
            <a:ln w="6350" cap="rnd" cmpd="sng">
              <a:noFill/>
              <a:prstDash val="solid"/>
              <a:round/>
              <a:headEnd/>
              <a:tailEnd/>
            </a:ln>
          </p:spPr>
          <p:txBody>
            <a:bodyPr/>
            <a:lstStyle/>
            <a:p>
              <a:pPr>
                <a:defRPr/>
              </a:pPr>
              <a:endParaRPr lang="en-GB"/>
            </a:p>
          </p:txBody>
        </p:sp>
        <p:sp>
          <p:nvSpPr>
            <p:cNvPr id="16" name="Freeform 33"/>
            <p:cNvSpPr>
              <a:spLocks/>
            </p:cNvSpPr>
            <p:nvPr/>
          </p:nvSpPr>
          <p:spPr bwMode="auto">
            <a:xfrm>
              <a:off x="2849" y="1989"/>
              <a:ext cx="441" cy="226"/>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grpFill/>
            <a:ln w="6350" cap="rnd" cmpd="sng">
              <a:noFill/>
              <a:prstDash val="solid"/>
              <a:round/>
              <a:headEnd/>
              <a:tailEnd/>
            </a:ln>
          </p:spPr>
          <p:txBody>
            <a:bodyPr/>
            <a:lstStyle/>
            <a:p>
              <a:pPr>
                <a:defRPr/>
              </a:pPr>
              <a:endParaRPr lang="en-GB"/>
            </a:p>
          </p:txBody>
        </p:sp>
        <p:sp>
          <p:nvSpPr>
            <p:cNvPr id="17" name="Freeform 34"/>
            <p:cNvSpPr>
              <a:spLocks/>
            </p:cNvSpPr>
            <p:nvPr/>
          </p:nvSpPr>
          <p:spPr bwMode="auto">
            <a:xfrm>
              <a:off x="2857" y="2139"/>
              <a:ext cx="348" cy="248"/>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grpFill/>
            <a:ln w="6350" cap="rnd" cmpd="sng">
              <a:noFill/>
              <a:prstDash val="solid"/>
              <a:round/>
              <a:headEnd/>
              <a:tailEnd/>
            </a:ln>
          </p:spPr>
          <p:txBody>
            <a:bodyPr/>
            <a:lstStyle/>
            <a:p>
              <a:pPr>
                <a:defRPr/>
              </a:pPr>
              <a:endParaRPr lang="en-GB"/>
            </a:p>
          </p:txBody>
        </p:sp>
        <p:sp>
          <p:nvSpPr>
            <p:cNvPr id="18" name="Freeform 36"/>
            <p:cNvSpPr>
              <a:spLocks/>
            </p:cNvSpPr>
            <p:nvPr/>
          </p:nvSpPr>
          <p:spPr bwMode="auto">
            <a:xfrm>
              <a:off x="2966" y="2170"/>
              <a:ext cx="596" cy="448"/>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grpFill/>
            <a:ln w="6350" cap="rnd" cmpd="sng">
              <a:noFill/>
              <a:prstDash val="solid"/>
              <a:round/>
              <a:headEnd/>
              <a:tailEnd/>
            </a:ln>
          </p:spPr>
          <p:txBody>
            <a:bodyPr/>
            <a:lstStyle/>
            <a:p>
              <a:pPr>
                <a:defRPr/>
              </a:pPr>
              <a:endParaRPr lang="en-GB"/>
            </a:p>
          </p:txBody>
        </p:sp>
        <p:sp>
          <p:nvSpPr>
            <p:cNvPr id="19" name="Freeform 37"/>
            <p:cNvSpPr>
              <a:spLocks/>
            </p:cNvSpPr>
            <p:nvPr/>
          </p:nvSpPr>
          <p:spPr bwMode="auto">
            <a:xfrm>
              <a:off x="2437" y="2287"/>
              <a:ext cx="625" cy="52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grpFill/>
            <a:ln w="6350" cap="rnd" cmpd="sng">
              <a:noFill/>
              <a:prstDash val="solid"/>
              <a:round/>
              <a:headEnd/>
              <a:tailEnd/>
            </a:ln>
          </p:spPr>
          <p:txBody>
            <a:bodyPr/>
            <a:lstStyle/>
            <a:p>
              <a:pPr>
                <a:defRPr/>
              </a:pPr>
              <a:endParaRPr lang="en-GB"/>
            </a:p>
          </p:txBody>
        </p:sp>
        <p:sp>
          <p:nvSpPr>
            <p:cNvPr id="20" name="Freeform 38"/>
            <p:cNvSpPr>
              <a:spLocks/>
            </p:cNvSpPr>
            <p:nvPr/>
          </p:nvSpPr>
          <p:spPr bwMode="auto">
            <a:xfrm>
              <a:off x="1331" y="2623"/>
              <a:ext cx="786" cy="744"/>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grpFill/>
            <a:ln w="6350" cap="rnd" cmpd="sng">
              <a:noFill/>
              <a:prstDash val="solid"/>
              <a:round/>
              <a:headEnd/>
              <a:tailEnd/>
            </a:ln>
          </p:spPr>
          <p:txBody>
            <a:bodyPr/>
            <a:lstStyle/>
            <a:p>
              <a:pPr>
                <a:defRPr/>
              </a:pPr>
              <a:endParaRPr lang="en-GB"/>
            </a:p>
          </p:txBody>
        </p:sp>
        <p:sp>
          <p:nvSpPr>
            <p:cNvPr id="21" name="Freeform 39"/>
            <p:cNvSpPr>
              <a:spLocks/>
            </p:cNvSpPr>
            <p:nvPr/>
          </p:nvSpPr>
          <p:spPr bwMode="auto">
            <a:xfrm>
              <a:off x="1047" y="3372"/>
              <a:ext cx="229" cy="427"/>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grpFill/>
            <a:ln w="6350" cap="rnd" cmpd="sng">
              <a:noFill/>
              <a:prstDash val="solid"/>
              <a:round/>
              <a:headEnd/>
              <a:tailEnd/>
            </a:ln>
          </p:spPr>
          <p:txBody>
            <a:bodyPr/>
            <a:lstStyle/>
            <a:p>
              <a:pPr>
                <a:defRPr/>
              </a:pPr>
              <a:endParaRPr lang="en-GB"/>
            </a:p>
          </p:txBody>
        </p:sp>
        <p:sp>
          <p:nvSpPr>
            <p:cNvPr id="22" name="Freeform 40"/>
            <p:cNvSpPr>
              <a:spLocks/>
            </p:cNvSpPr>
            <p:nvPr/>
          </p:nvSpPr>
          <p:spPr bwMode="auto">
            <a:xfrm>
              <a:off x="2122" y="3303"/>
              <a:ext cx="65" cy="138"/>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grpFill/>
            <a:ln w="6350" cap="rnd" cmpd="sng">
              <a:noFill/>
              <a:prstDash val="solid"/>
              <a:round/>
              <a:headEnd/>
              <a:tailEnd/>
            </a:ln>
          </p:spPr>
          <p:txBody>
            <a:bodyPr/>
            <a:lstStyle/>
            <a:p>
              <a:pPr>
                <a:defRPr/>
              </a:pPr>
              <a:endParaRPr lang="en-GB"/>
            </a:p>
          </p:txBody>
        </p:sp>
        <p:sp>
          <p:nvSpPr>
            <p:cNvPr id="23" name="Freeform 41"/>
            <p:cNvSpPr>
              <a:spLocks noEditPoints="1"/>
            </p:cNvSpPr>
            <p:nvPr/>
          </p:nvSpPr>
          <p:spPr bwMode="auto">
            <a:xfrm>
              <a:off x="1993" y="2962"/>
              <a:ext cx="725" cy="85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grpFill/>
            <a:ln w="6350" cap="rnd" cmpd="sng">
              <a:noFill/>
              <a:prstDash val="solid"/>
              <a:round/>
              <a:headEnd/>
              <a:tailEnd/>
            </a:ln>
          </p:spPr>
          <p:txBody>
            <a:bodyPr/>
            <a:lstStyle/>
            <a:p>
              <a:pPr>
                <a:defRPr/>
              </a:pPr>
              <a:endParaRPr lang="en-GB"/>
            </a:p>
          </p:txBody>
        </p:sp>
        <p:sp>
          <p:nvSpPr>
            <p:cNvPr id="24" name="Freeform 42"/>
            <p:cNvSpPr>
              <a:spLocks/>
            </p:cNvSpPr>
            <p:nvPr/>
          </p:nvSpPr>
          <p:spPr bwMode="auto">
            <a:xfrm>
              <a:off x="1965" y="2900"/>
              <a:ext cx="281" cy="179"/>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grpFill/>
            <a:ln w="6350" cap="rnd" cmpd="sng">
              <a:noFill/>
              <a:prstDash val="solid"/>
              <a:round/>
              <a:headEnd/>
              <a:tailEnd/>
            </a:ln>
          </p:spPr>
          <p:txBody>
            <a:bodyPr/>
            <a:lstStyle/>
            <a:p>
              <a:pPr>
                <a:defRPr/>
              </a:pPr>
              <a:endParaRPr lang="en-GB"/>
            </a:p>
          </p:txBody>
        </p:sp>
        <p:sp>
          <p:nvSpPr>
            <p:cNvPr id="25" name="Freeform 43"/>
            <p:cNvSpPr>
              <a:spLocks/>
            </p:cNvSpPr>
            <p:nvPr/>
          </p:nvSpPr>
          <p:spPr bwMode="auto">
            <a:xfrm>
              <a:off x="2167" y="2790"/>
              <a:ext cx="465" cy="246"/>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grpFill/>
            <a:ln w="6350" cap="rnd" cmpd="sng">
              <a:noFill/>
              <a:prstDash val="solid"/>
              <a:round/>
              <a:headEnd/>
              <a:tailEnd/>
            </a:ln>
          </p:spPr>
          <p:txBody>
            <a:bodyPr/>
            <a:lstStyle/>
            <a:p>
              <a:pPr>
                <a:defRPr/>
              </a:pPr>
              <a:endParaRPr lang="en-GB"/>
            </a:p>
          </p:txBody>
        </p:sp>
        <p:sp>
          <p:nvSpPr>
            <p:cNvPr id="26" name="Freeform 44"/>
            <p:cNvSpPr>
              <a:spLocks/>
            </p:cNvSpPr>
            <p:nvPr/>
          </p:nvSpPr>
          <p:spPr bwMode="auto">
            <a:xfrm>
              <a:off x="2327" y="2618"/>
              <a:ext cx="403" cy="229"/>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grpFill/>
            <a:ln w="6350" cap="rnd" cmpd="sng">
              <a:noFill/>
              <a:prstDash val="solid"/>
              <a:round/>
              <a:headEnd/>
              <a:tailEnd/>
            </a:ln>
          </p:spPr>
          <p:txBody>
            <a:bodyPr/>
            <a:lstStyle/>
            <a:p>
              <a:pPr>
                <a:defRPr/>
              </a:pPr>
              <a:endParaRPr lang="en-GB"/>
            </a:p>
          </p:txBody>
        </p:sp>
        <p:sp>
          <p:nvSpPr>
            <p:cNvPr id="27" name="Freeform 45"/>
            <p:cNvSpPr>
              <a:spLocks/>
            </p:cNvSpPr>
            <p:nvPr/>
          </p:nvSpPr>
          <p:spPr bwMode="auto">
            <a:xfrm>
              <a:off x="2930" y="3202"/>
              <a:ext cx="372" cy="258"/>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grpFill/>
            <a:ln w="6350" cap="rnd" cmpd="sng">
              <a:noFill/>
              <a:prstDash val="solid"/>
              <a:round/>
              <a:headEnd/>
              <a:tailEnd/>
            </a:ln>
          </p:spPr>
          <p:txBody>
            <a:bodyPr/>
            <a:lstStyle/>
            <a:p>
              <a:pPr>
                <a:defRPr/>
              </a:pPr>
              <a:endParaRPr lang="en-GB"/>
            </a:p>
          </p:txBody>
        </p:sp>
        <p:sp>
          <p:nvSpPr>
            <p:cNvPr id="28" name="Freeform 46"/>
            <p:cNvSpPr>
              <a:spLocks/>
            </p:cNvSpPr>
            <p:nvPr/>
          </p:nvSpPr>
          <p:spPr bwMode="auto">
            <a:xfrm>
              <a:off x="2728" y="3043"/>
              <a:ext cx="262" cy="360"/>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grpFill/>
            <a:ln w="6350" cap="rnd" cmpd="sng">
              <a:noFill/>
              <a:prstDash val="solid"/>
              <a:round/>
              <a:headEnd/>
              <a:tailEnd/>
            </a:ln>
          </p:spPr>
          <p:txBody>
            <a:bodyPr/>
            <a:lstStyle/>
            <a:p>
              <a:pPr>
                <a:defRPr/>
              </a:pPr>
              <a:endParaRPr lang="en-GB"/>
            </a:p>
          </p:txBody>
        </p:sp>
        <p:sp>
          <p:nvSpPr>
            <p:cNvPr id="29" name="Freeform 47"/>
            <p:cNvSpPr>
              <a:spLocks/>
            </p:cNvSpPr>
            <p:nvPr/>
          </p:nvSpPr>
          <p:spPr bwMode="auto">
            <a:xfrm>
              <a:off x="2821" y="3357"/>
              <a:ext cx="157" cy="12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grpFill/>
            <a:ln w="6350" cap="rnd" cmpd="sng">
              <a:noFill/>
              <a:prstDash val="solid"/>
              <a:round/>
              <a:headEnd/>
              <a:tailEnd/>
            </a:ln>
          </p:spPr>
          <p:txBody>
            <a:bodyPr/>
            <a:lstStyle/>
            <a:p>
              <a:pPr>
                <a:defRPr/>
              </a:pPr>
              <a:endParaRPr lang="en-GB"/>
            </a:p>
          </p:txBody>
        </p:sp>
        <p:sp>
          <p:nvSpPr>
            <p:cNvPr id="30" name="Freeform 48"/>
            <p:cNvSpPr>
              <a:spLocks/>
            </p:cNvSpPr>
            <p:nvPr/>
          </p:nvSpPr>
          <p:spPr bwMode="auto">
            <a:xfrm>
              <a:off x="2744" y="3322"/>
              <a:ext cx="120" cy="255"/>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grpFill/>
            <a:ln w="6350" cap="rnd" cmpd="sng">
              <a:noFill/>
              <a:prstDash val="solid"/>
              <a:round/>
              <a:headEnd/>
              <a:tailEnd/>
            </a:ln>
          </p:spPr>
          <p:txBody>
            <a:bodyPr/>
            <a:lstStyle/>
            <a:p>
              <a:pPr>
                <a:defRPr/>
              </a:pPr>
              <a:endParaRPr lang="en-GB"/>
            </a:p>
          </p:txBody>
        </p:sp>
        <p:sp>
          <p:nvSpPr>
            <p:cNvPr id="31" name="Freeform 49"/>
            <p:cNvSpPr>
              <a:spLocks/>
            </p:cNvSpPr>
            <p:nvPr/>
          </p:nvSpPr>
          <p:spPr bwMode="auto">
            <a:xfrm>
              <a:off x="2573" y="2831"/>
              <a:ext cx="396" cy="252"/>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grpFill/>
            <a:ln w="6350" cap="rnd" cmpd="sng">
              <a:noFill/>
              <a:prstDash val="solid"/>
              <a:round/>
              <a:headEnd/>
              <a:tailEnd/>
            </a:ln>
          </p:spPr>
          <p:txBody>
            <a:bodyPr/>
            <a:lstStyle/>
            <a:p>
              <a:pPr>
                <a:defRPr/>
              </a:pPr>
              <a:endParaRPr lang="en-GB"/>
            </a:p>
          </p:txBody>
        </p:sp>
        <p:sp>
          <p:nvSpPr>
            <p:cNvPr id="32" name="Freeform 50"/>
            <p:cNvSpPr>
              <a:spLocks/>
            </p:cNvSpPr>
            <p:nvPr/>
          </p:nvSpPr>
          <p:spPr bwMode="auto">
            <a:xfrm>
              <a:off x="2599" y="2745"/>
              <a:ext cx="351" cy="171"/>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grpFill/>
            <a:ln w="6350" cap="rnd" cmpd="sng">
              <a:noFill/>
              <a:prstDash val="solid"/>
              <a:round/>
              <a:headEnd/>
              <a:tailEnd/>
            </a:ln>
          </p:spPr>
          <p:txBody>
            <a:bodyPr/>
            <a:lstStyle/>
            <a:p>
              <a:pPr>
                <a:defRPr/>
              </a:pPr>
              <a:endParaRPr lang="en-GB"/>
            </a:p>
          </p:txBody>
        </p:sp>
        <p:sp>
          <p:nvSpPr>
            <p:cNvPr id="33" name="Freeform 51"/>
            <p:cNvSpPr>
              <a:spLocks/>
            </p:cNvSpPr>
            <p:nvPr/>
          </p:nvSpPr>
          <p:spPr bwMode="auto">
            <a:xfrm>
              <a:off x="2408" y="2983"/>
              <a:ext cx="186" cy="129"/>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grpFill/>
            <a:ln w="6350" cap="rnd" cmpd="sng">
              <a:noFill/>
              <a:prstDash val="solid"/>
              <a:round/>
              <a:headEnd/>
              <a:tailEnd/>
            </a:ln>
          </p:spPr>
          <p:txBody>
            <a:bodyPr/>
            <a:lstStyle/>
            <a:p>
              <a:pPr>
                <a:defRPr/>
              </a:pPr>
              <a:endParaRPr lang="en-GB"/>
            </a:p>
          </p:txBody>
        </p:sp>
        <p:sp>
          <p:nvSpPr>
            <p:cNvPr id="34" name="Freeform 52"/>
            <p:cNvSpPr>
              <a:spLocks/>
            </p:cNvSpPr>
            <p:nvPr/>
          </p:nvSpPr>
          <p:spPr bwMode="auto">
            <a:xfrm>
              <a:off x="2539" y="3102"/>
              <a:ext cx="244" cy="241"/>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grpFill/>
            <a:ln w="6350" cap="rnd" cmpd="sng">
              <a:noFill/>
              <a:prstDash val="solid"/>
              <a:round/>
              <a:headEnd/>
              <a:tailEnd/>
            </a:ln>
          </p:spPr>
          <p:txBody>
            <a:bodyPr/>
            <a:lstStyle/>
            <a:p>
              <a:pPr>
                <a:defRPr/>
              </a:pPr>
              <a:endParaRPr lang="en-GB"/>
            </a:p>
          </p:txBody>
        </p:sp>
        <p:sp>
          <p:nvSpPr>
            <p:cNvPr id="35" name="Freeform 53"/>
            <p:cNvSpPr>
              <a:spLocks/>
            </p:cNvSpPr>
            <p:nvPr/>
          </p:nvSpPr>
          <p:spPr bwMode="auto">
            <a:xfrm>
              <a:off x="2694" y="3250"/>
              <a:ext cx="129" cy="148"/>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grpFill/>
            <a:ln w="6350" cap="rnd" cmpd="sng">
              <a:noFill/>
              <a:prstDash val="solid"/>
              <a:round/>
              <a:headEnd/>
              <a:tailEnd/>
            </a:ln>
          </p:spPr>
          <p:txBody>
            <a:bodyPr/>
            <a:lstStyle/>
            <a:p>
              <a:pPr>
                <a:defRPr/>
              </a:pPr>
              <a:endParaRPr lang="en-GB"/>
            </a:p>
          </p:txBody>
        </p:sp>
        <p:sp>
          <p:nvSpPr>
            <p:cNvPr id="36" name="Freeform 54"/>
            <p:cNvSpPr>
              <a:spLocks noEditPoints="1"/>
            </p:cNvSpPr>
            <p:nvPr/>
          </p:nvSpPr>
          <p:spPr bwMode="auto">
            <a:xfrm>
              <a:off x="2089" y="2020"/>
              <a:ext cx="436" cy="303"/>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grpFill/>
            <a:ln w="6350" cap="rnd" cmpd="sng">
              <a:noFill/>
              <a:prstDash val="solid"/>
              <a:round/>
              <a:headEnd/>
              <a:tailEnd/>
            </a:ln>
          </p:spPr>
          <p:txBody>
            <a:bodyPr/>
            <a:lstStyle/>
            <a:p>
              <a:pPr>
                <a:defRPr/>
              </a:pPr>
              <a:endParaRPr lang="en-GB"/>
            </a:p>
          </p:txBody>
        </p:sp>
        <p:sp>
          <p:nvSpPr>
            <p:cNvPr id="37" name="Freeform 55"/>
            <p:cNvSpPr>
              <a:spLocks noEditPoints="1"/>
            </p:cNvSpPr>
            <p:nvPr/>
          </p:nvSpPr>
          <p:spPr bwMode="auto">
            <a:xfrm>
              <a:off x="1955" y="2285"/>
              <a:ext cx="563" cy="665"/>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grpFill/>
            <a:ln w="6350" cap="rnd" cmpd="sng">
              <a:noFill/>
              <a:prstDash val="solid"/>
              <a:round/>
              <a:headEnd/>
              <a:tailEnd/>
            </a:ln>
          </p:spPr>
          <p:txBody>
            <a:bodyPr/>
            <a:lstStyle/>
            <a:p>
              <a:pPr>
                <a:defRPr/>
              </a:pPr>
              <a:endParaRPr lang="en-GB"/>
            </a:p>
          </p:txBody>
        </p:sp>
        <p:sp>
          <p:nvSpPr>
            <p:cNvPr id="38" name="Freeform 56"/>
            <p:cNvSpPr>
              <a:spLocks/>
            </p:cNvSpPr>
            <p:nvPr/>
          </p:nvSpPr>
          <p:spPr bwMode="auto">
            <a:xfrm>
              <a:off x="1819" y="2411"/>
              <a:ext cx="227" cy="24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grpFill/>
            <a:ln w="6350" cap="rnd" cmpd="sng">
              <a:noFill/>
              <a:prstDash val="solid"/>
              <a:round/>
              <a:headEnd/>
              <a:tailEnd/>
            </a:ln>
          </p:spPr>
          <p:txBody>
            <a:bodyPr/>
            <a:lstStyle/>
            <a:p>
              <a:pPr>
                <a:defRPr/>
              </a:pPr>
              <a:endParaRPr lang="en-GB"/>
            </a:p>
          </p:txBody>
        </p:sp>
        <p:sp>
          <p:nvSpPr>
            <p:cNvPr id="39" name="Freeform 57"/>
            <p:cNvSpPr>
              <a:spLocks/>
            </p:cNvSpPr>
            <p:nvPr/>
          </p:nvSpPr>
          <p:spPr bwMode="auto">
            <a:xfrm>
              <a:off x="1769" y="2578"/>
              <a:ext cx="246" cy="191"/>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grpFill/>
            <a:ln w="6350" cap="rnd" cmpd="sng">
              <a:noFill/>
              <a:prstDash val="solid"/>
              <a:round/>
              <a:headEnd/>
              <a:tailEnd/>
            </a:ln>
          </p:spPr>
          <p:txBody>
            <a:bodyPr/>
            <a:lstStyle/>
            <a:p>
              <a:pPr>
                <a:defRPr/>
              </a:pPr>
              <a:endParaRPr lang="en-GB"/>
            </a:p>
          </p:txBody>
        </p:sp>
        <p:sp>
          <p:nvSpPr>
            <p:cNvPr id="40" name="Freeform 58"/>
            <p:cNvSpPr>
              <a:spLocks/>
            </p:cNvSpPr>
            <p:nvPr/>
          </p:nvSpPr>
          <p:spPr bwMode="auto">
            <a:xfrm>
              <a:off x="1946" y="2702"/>
              <a:ext cx="66" cy="64"/>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grpFill/>
            <a:ln w="6350" cap="rnd" cmpd="sng">
              <a:noFill/>
              <a:prstDash val="solid"/>
              <a:round/>
              <a:headEnd/>
              <a:tailEnd/>
            </a:ln>
          </p:spPr>
          <p:txBody>
            <a:bodyPr/>
            <a:lstStyle/>
            <a:p>
              <a:pPr>
                <a:defRPr/>
              </a:pPr>
              <a:endParaRPr lang="en-GB"/>
            </a:p>
          </p:txBody>
        </p:sp>
        <p:sp>
          <p:nvSpPr>
            <p:cNvPr id="41" name="Freeform 59"/>
            <p:cNvSpPr>
              <a:spLocks/>
            </p:cNvSpPr>
            <p:nvPr/>
          </p:nvSpPr>
          <p:spPr bwMode="auto">
            <a:xfrm>
              <a:off x="2902" y="1939"/>
              <a:ext cx="98" cy="71"/>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grpFill/>
            <a:ln w="6350" cap="rnd" cmpd="sng">
              <a:noFill/>
              <a:prstDash val="solid"/>
              <a:round/>
              <a:headEnd/>
              <a:tailEnd/>
            </a:ln>
          </p:spPr>
          <p:txBody>
            <a:bodyPr/>
            <a:lstStyle/>
            <a:p>
              <a:pPr>
                <a:defRPr/>
              </a:pPr>
              <a:endParaRPr lang="en-GB"/>
            </a:p>
          </p:txBody>
        </p:sp>
        <p:sp>
          <p:nvSpPr>
            <p:cNvPr id="42" name="Freeform 60"/>
            <p:cNvSpPr>
              <a:spLocks/>
            </p:cNvSpPr>
            <p:nvPr/>
          </p:nvSpPr>
          <p:spPr bwMode="auto">
            <a:xfrm>
              <a:off x="2914" y="1893"/>
              <a:ext cx="69" cy="46"/>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grpFill/>
            <a:ln w="6350" cap="rnd" cmpd="sng">
              <a:noFill/>
              <a:prstDash val="solid"/>
              <a:round/>
              <a:headEnd/>
              <a:tailEnd/>
            </a:ln>
          </p:spPr>
          <p:txBody>
            <a:bodyPr/>
            <a:lstStyle/>
            <a:p>
              <a:pPr>
                <a:defRPr/>
              </a:pPr>
              <a:endParaRPr lang="en-GB"/>
            </a:p>
          </p:txBody>
        </p:sp>
        <p:sp>
          <p:nvSpPr>
            <p:cNvPr id="43" name="Freeform 61"/>
            <p:cNvSpPr>
              <a:spLocks/>
            </p:cNvSpPr>
            <p:nvPr/>
          </p:nvSpPr>
          <p:spPr bwMode="auto">
            <a:xfrm>
              <a:off x="2978" y="1932"/>
              <a:ext cx="22" cy="26"/>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grpFill/>
            <a:ln w="6350" cap="rnd" cmpd="sng">
              <a:noFill/>
              <a:prstDash val="solid"/>
              <a:round/>
              <a:headEnd/>
              <a:tailEnd/>
            </a:ln>
          </p:spPr>
          <p:txBody>
            <a:bodyPr/>
            <a:lstStyle/>
            <a:p>
              <a:pPr>
                <a:defRPr/>
              </a:pPr>
              <a:endParaRPr lang="en-GB"/>
            </a:p>
          </p:txBody>
        </p:sp>
        <p:sp>
          <p:nvSpPr>
            <p:cNvPr id="44" name="Freeform 62"/>
            <p:cNvSpPr>
              <a:spLocks/>
            </p:cNvSpPr>
            <p:nvPr/>
          </p:nvSpPr>
          <p:spPr bwMode="auto">
            <a:xfrm>
              <a:off x="2981" y="1903"/>
              <a:ext cx="19" cy="10"/>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grpFill/>
            <a:ln w="6350" cap="rnd" cmpd="sng">
              <a:noFill/>
              <a:prstDash val="solid"/>
              <a:round/>
              <a:headEnd/>
              <a:tailEnd/>
            </a:ln>
          </p:spPr>
          <p:txBody>
            <a:bodyPr/>
            <a:lstStyle/>
            <a:p>
              <a:pPr>
                <a:defRPr/>
              </a:pPr>
              <a:endParaRPr lang="en-GB"/>
            </a:p>
          </p:txBody>
        </p:sp>
        <p:sp>
          <p:nvSpPr>
            <p:cNvPr id="45" name="Freeform 63"/>
            <p:cNvSpPr>
              <a:spLocks noEditPoints="1"/>
            </p:cNvSpPr>
            <p:nvPr/>
          </p:nvSpPr>
          <p:spPr bwMode="auto">
            <a:xfrm>
              <a:off x="2272" y="914"/>
              <a:ext cx="773" cy="1347"/>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grpFill/>
            <a:ln w="6350" cap="rnd" cmpd="sng">
              <a:noFill/>
              <a:prstDash val="solid"/>
              <a:round/>
              <a:headEnd/>
              <a:tailEnd/>
            </a:ln>
          </p:spPr>
          <p:txBody>
            <a:bodyPr/>
            <a:lstStyle/>
            <a:p>
              <a:pPr>
                <a:defRPr/>
              </a:pPr>
              <a:endParaRPr lang="en-GB"/>
            </a:p>
          </p:txBody>
        </p:sp>
        <p:sp>
          <p:nvSpPr>
            <p:cNvPr id="46" name="Freeform 69"/>
            <p:cNvSpPr>
              <a:spLocks noEditPoints="1"/>
            </p:cNvSpPr>
            <p:nvPr/>
          </p:nvSpPr>
          <p:spPr bwMode="auto">
            <a:xfrm>
              <a:off x="2771" y="801"/>
              <a:ext cx="717" cy="1038"/>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grpFill/>
            <a:ln w="6350" cap="rnd" cmpd="sng">
              <a:noFill/>
              <a:prstDash val="solid"/>
              <a:round/>
              <a:headEnd/>
              <a:tailEnd/>
            </a:ln>
          </p:spPr>
          <p:txBody>
            <a:bodyPr/>
            <a:lstStyle/>
            <a:p>
              <a:pPr>
                <a:defRPr/>
              </a:pPr>
              <a:endParaRPr lang="en-GB"/>
            </a:p>
          </p:txBody>
        </p:sp>
        <p:sp>
          <p:nvSpPr>
            <p:cNvPr id="47" name="Freeform 70"/>
            <p:cNvSpPr>
              <a:spLocks noEditPoints="1"/>
            </p:cNvSpPr>
            <p:nvPr/>
          </p:nvSpPr>
          <p:spPr bwMode="auto">
            <a:xfrm>
              <a:off x="1891" y="687"/>
              <a:ext cx="1566" cy="1319"/>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grpFill/>
            <a:ln w="6350" cap="rnd" cmpd="sng">
              <a:noFill/>
              <a:prstDash val="solid"/>
              <a:round/>
              <a:headEnd/>
              <a:tailEnd/>
            </a:ln>
          </p:spPr>
          <p:txBody>
            <a:bodyPr/>
            <a:lstStyle/>
            <a:p>
              <a:pPr>
                <a:defRPr/>
              </a:pPr>
              <a:endParaRPr lang="en-GB"/>
            </a:p>
          </p:txBody>
        </p:sp>
        <p:sp>
          <p:nvSpPr>
            <p:cNvPr id="48" name="Freeform 71"/>
            <p:cNvSpPr>
              <a:spLocks noEditPoints="1"/>
            </p:cNvSpPr>
            <p:nvPr/>
          </p:nvSpPr>
          <p:spPr bwMode="auto">
            <a:xfrm>
              <a:off x="1118" y="1731"/>
              <a:ext cx="611" cy="992"/>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grpFill/>
            <a:ln w="6350" cap="rnd" cmpd="sng">
              <a:noFill/>
              <a:prstDash val="solid"/>
              <a:round/>
              <a:headEnd/>
              <a:tailEnd/>
            </a:ln>
          </p:spPr>
          <p:txBody>
            <a:bodyPr/>
            <a:lstStyle/>
            <a:p>
              <a:pPr>
                <a:defRPr/>
              </a:pPr>
              <a:endParaRPr lang="en-GB"/>
            </a:p>
          </p:txBody>
        </p:sp>
        <p:sp>
          <p:nvSpPr>
            <p:cNvPr id="49" name="Freeform 72"/>
            <p:cNvSpPr>
              <a:spLocks/>
            </p:cNvSpPr>
            <p:nvPr/>
          </p:nvSpPr>
          <p:spPr bwMode="auto">
            <a:xfrm>
              <a:off x="1180" y="1600"/>
              <a:ext cx="31" cy="22"/>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grpFill/>
            <a:ln w="6350" cap="rnd" cmpd="sng">
              <a:noFill/>
              <a:prstDash val="solid"/>
              <a:round/>
              <a:headEnd/>
              <a:tailEnd/>
            </a:ln>
          </p:spPr>
          <p:txBody>
            <a:bodyPr/>
            <a:lstStyle/>
            <a:p>
              <a:pPr>
                <a:defRPr/>
              </a:pPr>
              <a:endParaRPr lang="en-GB"/>
            </a:p>
          </p:txBody>
        </p:sp>
        <p:sp>
          <p:nvSpPr>
            <p:cNvPr id="50" name="Freeform 73"/>
            <p:cNvSpPr>
              <a:spLocks/>
            </p:cNvSpPr>
            <p:nvPr/>
          </p:nvSpPr>
          <p:spPr bwMode="auto">
            <a:xfrm>
              <a:off x="1218" y="1624"/>
              <a:ext cx="22" cy="24"/>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grpFill/>
            <a:ln w="6350" cap="rnd" cmpd="sng">
              <a:noFill/>
              <a:prstDash val="solid"/>
              <a:round/>
              <a:headEnd/>
              <a:tailEnd/>
            </a:ln>
          </p:spPr>
          <p:txBody>
            <a:bodyPr/>
            <a:lstStyle/>
            <a:p>
              <a:pPr>
                <a:defRPr/>
              </a:pPr>
              <a:endParaRPr lang="en-GB"/>
            </a:p>
          </p:txBody>
        </p:sp>
        <p:sp>
          <p:nvSpPr>
            <p:cNvPr id="51" name="Freeform 74"/>
            <p:cNvSpPr>
              <a:spLocks/>
            </p:cNvSpPr>
            <p:nvPr/>
          </p:nvSpPr>
          <p:spPr bwMode="auto">
            <a:xfrm>
              <a:off x="1214" y="1653"/>
              <a:ext cx="21" cy="35"/>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grpFill/>
            <a:ln w="6350" cap="rnd" cmpd="sng">
              <a:noFill/>
              <a:prstDash val="solid"/>
              <a:round/>
              <a:headEnd/>
              <a:tailEnd/>
            </a:ln>
          </p:spPr>
          <p:txBody>
            <a:bodyPr/>
            <a:lstStyle/>
            <a:p>
              <a:pPr>
                <a:defRPr/>
              </a:pPr>
              <a:endParaRPr lang="en-GB"/>
            </a:p>
          </p:txBody>
        </p:sp>
        <p:sp>
          <p:nvSpPr>
            <p:cNvPr id="52" name="Freeform 75"/>
            <p:cNvSpPr>
              <a:spLocks/>
            </p:cNvSpPr>
            <p:nvPr/>
          </p:nvSpPr>
          <p:spPr bwMode="auto">
            <a:xfrm>
              <a:off x="1197" y="1586"/>
              <a:ext cx="36" cy="48"/>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grpFill/>
            <a:ln w="6350" cap="rnd" cmpd="sng">
              <a:noFill/>
              <a:prstDash val="solid"/>
              <a:round/>
              <a:headEnd/>
              <a:tailEnd/>
            </a:ln>
          </p:spPr>
          <p:txBody>
            <a:bodyPr/>
            <a:lstStyle/>
            <a:p>
              <a:pPr>
                <a:defRPr/>
              </a:pPr>
              <a:endParaRPr lang="en-GB"/>
            </a:p>
          </p:txBody>
        </p:sp>
        <p:sp>
          <p:nvSpPr>
            <p:cNvPr id="53" name="Freeform 76"/>
            <p:cNvSpPr>
              <a:spLocks/>
            </p:cNvSpPr>
            <p:nvPr/>
          </p:nvSpPr>
          <p:spPr bwMode="auto">
            <a:xfrm>
              <a:off x="1209" y="1584"/>
              <a:ext cx="36" cy="33"/>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grpFill/>
            <a:ln w="6350" cap="rnd" cmpd="sng">
              <a:noFill/>
              <a:prstDash val="solid"/>
              <a:round/>
              <a:headEnd/>
              <a:tailEnd/>
            </a:ln>
          </p:spPr>
          <p:txBody>
            <a:bodyPr/>
            <a:lstStyle/>
            <a:p>
              <a:pPr>
                <a:defRPr/>
              </a:pPr>
              <a:endParaRPr lang="en-GB"/>
            </a:p>
          </p:txBody>
        </p:sp>
        <p:sp>
          <p:nvSpPr>
            <p:cNvPr id="54" name="Freeform 77"/>
            <p:cNvSpPr>
              <a:spLocks/>
            </p:cNvSpPr>
            <p:nvPr/>
          </p:nvSpPr>
          <p:spPr bwMode="auto">
            <a:xfrm>
              <a:off x="1242" y="1581"/>
              <a:ext cx="15" cy="24"/>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grpFill/>
            <a:ln w="6350" cap="rnd" cmpd="sng">
              <a:noFill/>
              <a:prstDash val="solid"/>
              <a:round/>
              <a:headEnd/>
              <a:tailEnd/>
            </a:ln>
          </p:spPr>
          <p:txBody>
            <a:bodyPr/>
            <a:lstStyle/>
            <a:p>
              <a:pPr>
                <a:defRPr/>
              </a:pPr>
              <a:endParaRPr lang="en-GB"/>
            </a:p>
          </p:txBody>
        </p:sp>
        <p:sp>
          <p:nvSpPr>
            <p:cNvPr id="55" name="Freeform 78"/>
            <p:cNvSpPr>
              <a:spLocks/>
            </p:cNvSpPr>
            <p:nvPr/>
          </p:nvSpPr>
          <p:spPr bwMode="auto">
            <a:xfrm>
              <a:off x="1235" y="1581"/>
              <a:ext cx="7" cy="14"/>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grpFill/>
            <a:ln w="6350" cap="rnd" cmpd="sng">
              <a:noFill/>
              <a:prstDash val="solid"/>
              <a:round/>
              <a:headEnd/>
              <a:tailEnd/>
            </a:ln>
          </p:spPr>
          <p:txBody>
            <a:bodyPr/>
            <a:lstStyle/>
            <a:p>
              <a:pPr>
                <a:defRPr/>
              </a:pPr>
              <a:endParaRPr lang="en-GB"/>
            </a:p>
          </p:txBody>
        </p:sp>
        <p:sp>
          <p:nvSpPr>
            <p:cNvPr id="56" name="Freeform 79"/>
            <p:cNvSpPr>
              <a:spLocks/>
            </p:cNvSpPr>
            <p:nvPr/>
          </p:nvSpPr>
          <p:spPr bwMode="auto">
            <a:xfrm>
              <a:off x="1254" y="1588"/>
              <a:ext cx="10" cy="7"/>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grpFill/>
            <a:ln w="6350" cap="rnd" cmpd="sng">
              <a:noFill/>
              <a:prstDash val="solid"/>
              <a:round/>
              <a:headEnd/>
              <a:tailEnd/>
            </a:ln>
          </p:spPr>
          <p:txBody>
            <a:bodyPr/>
            <a:lstStyle/>
            <a:p>
              <a:pPr>
                <a:defRPr/>
              </a:pPr>
              <a:endParaRPr lang="en-GB"/>
            </a:p>
          </p:txBody>
        </p:sp>
        <p:sp>
          <p:nvSpPr>
            <p:cNvPr id="57" name="Freeform 80"/>
            <p:cNvSpPr>
              <a:spLocks noEditPoints="1"/>
            </p:cNvSpPr>
            <p:nvPr/>
          </p:nvSpPr>
          <p:spPr bwMode="auto">
            <a:xfrm>
              <a:off x="1066" y="3236"/>
              <a:ext cx="808" cy="63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grpFill/>
            <a:ln w="6350" cap="rnd" cmpd="sng">
              <a:noFill/>
              <a:prstDash val="solid"/>
              <a:round/>
              <a:headEnd/>
              <a:tailEnd/>
            </a:ln>
          </p:spPr>
          <p:txBody>
            <a:bodyPr/>
            <a:lstStyle/>
            <a:p>
              <a:pPr>
                <a:defRPr/>
              </a:pPr>
              <a:endParaRPr lang="en-GB"/>
            </a:p>
          </p:txBody>
        </p:sp>
        <p:sp>
          <p:nvSpPr>
            <p:cNvPr id="58" name="Freeform 84"/>
            <p:cNvSpPr>
              <a:spLocks noEditPoints="1"/>
            </p:cNvSpPr>
            <p:nvPr/>
          </p:nvSpPr>
          <p:spPr bwMode="auto">
            <a:xfrm>
              <a:off x="2775" y="3398"/>
              <a:ext cx="511" cy="563"/>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grpFill/>
            <a:ln w="6350" cap="rnd" cmpd="sng">
              <a:noFill/>
              <a:prstDash val="solid"/>
              <a:round/>
              <a:headEnd/>
              <a:tailEnd/>
            </a:ln>
          </p:spPr>
          <p:txBody>
            <a:bodyPr/>
            <a:lstStyle/>
            <a:p>
              <a:pPr>
                <a:defRPr/>
              </a:pPr>
              <a:endParaRPr lang="en-GB"/>
            </a:p>
          </p:txBody>
        </p:sp>
        <p:sp>
          <p:nvSpPr>
            <p:cNvPr id="59" name="Freeform 85"/>
            <p:cNvSpPr>
              <a:spLocks/>
            </p:cNvSpPr>
            <p:nvPr/>
          </p:nvSpPr>
          <p:spPr bwMode="auto">
            <a:xfrm>
              <a:off x="2415" y="3009"/>
              <a:ext cx="353" cy="353"/>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grpFill/>
            <a:ln w="6350" cap="rnd" cmpd="sng">
              <a:noFill/>
              <a:prstDash val="solid"/>
              <a:round/>
              <a:headEnd/>
              <a:tailEnd/>
            </a:ln>
          </p:spPr>
          <p:txBody>
            <a:bodyPr/>
            <a:lstStyle/>
            <a:p>
              <a:pPr>
                <a:defRPr/>
              </a:pPr>
              <a:endParaRPr lang="en-GB"/>
            </a:p>
          </p:txBody>
        </p:sp>
        <p:sp>
          <p:nvSpPr>
            <p:cNvPr id="60" name="Freeform 86"/>
            <p:cNvSpPr>
              <a:spLocks/>
            </p:cNvSpPr>
            <p:nvPr/>
          </p:nvSpPr>
          <p:spPr bwMode="auto">
            <a:xfrm>
              <a:off x="2582" y="3288"/>
              <a:ext cx="50" cy="12"/>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grpFill/>
            <a:ln w="6350" cap="rnd" cmpd="sng">
              <a:noFill/>
              <a:prstDash val="solid"/>
              <a:round/>
              <a:headEnd/>
              <a:tailEnd/>
            </a:ln>
          </p:spPr>
          <p:txBody>
            <a:bodyPr/>
            <a:lstStyle/>
            <a:p>
              <a:pPr>
                <a:defRPr/>
              </a:pPr>
              <a:endParaRPr lang="en-GB"/>
            </a:p>
          </p:txBody>
        </p:sp>
        <p:sp>
          <p:nvSpPr>
            <p:cNvPr id="61" name="Freeform 87"/>
            <p:cNvSpPr>
              <a:spLocks/>
            </p:cNvSpPr>
            <p:nvPr/>
          </p:nvSpPr>
          <p:spPr bwMode="auto">
            <a:xfrm>
              <a:off x="2582" y="3272"/>
              <a:ext cx="38" cy="14"/>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grpFill/>
            <a:ln w="6350" cap="rnd" cmpd="sng">
              <a:noFill/>
              <a:prstDash val="solid"/>
              <a:round/>
              <a:headEnd/>
              <a:tailEnd/>
            </a:ln>
          </p:spPr>
          <p:txBody>
            <a:bodyPr/>
            <a:lstStyle/>
            <a:p>
              <a:pPr>
                <a:defRPr/>
              </a:pPr>
              <a:endParaRPr lang="en-GB"/>
            </a:p>
          </p:txBody>
        </p:sp>
        <p:sp>
          <p:nvSpPr>
            <p:cNvPr id="62" name="Freeform 88"/>
            <p:cNvSpPr>
              <a:spLocks/>
            </p:cNvSpPr>
            <p:nvPr/>
          </p:nvSpPr>
          <p:spPr bwMode="auto">
            <a:xfrm>
              <a:off x="2589" y="3305"/>
              <a:ext cx="41" cy="14"/>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grpFill/>
            <a:ln w="6350" cap="rnd" cmpd="sng">
              <a:noFill/>
              <a:prstDash val="solid"/>
              <a:round/>
              <a:headEnd/>
              <a:tailEnd/>
            </a:ln>
          </p:spPr>
          <p:txBody>
            <a:bodyPr/>
            <a:lstStyle/>
            <a:p>
              <a:pPr>
                <a:defRPr/>
              </a:pPr>
              <a:endParaRPr lang="en-GB"/>
            </a:p>
          </p:txBody>
        </p:sp>
        <p:sp>
          <p:nvSpPr>
            <p:cNvPr id="63" name="Freeform 89"/>
            <p:cNvSpPr>
              <a:spLocks/>
            </p:cNvSpPr>
            <p:nvPr/>
          </p:nvSpPr>
          <p:spPr bwMode="auto">
            <a:xfrm>
              <a:off x="2468" y="3124"/>
              <a:ext cx="24" cy="2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grpFill/>
            <a:ln w="6350" cap="rnd" cmpd="sng">
              <a:noFill/>
              <a:prstDash val="solid"/>
              <a:round/>
              <a:headEnd/>
              <a:tailEnd/>
            </a:ln>
          </p:spPr>
          <p:txBody>
            <a:bodyPr/>
            <a:lstStyle/>
            <a:p>
              <a:pPr>
                <a:defRPr/>
              </a:pPr>
              <a:endParaRPr lang="en-GB"/>
            </a:p>
          </p:txBody>
        </p:sp>
        <p:sp>
          <p:nvSpPr>
            <p:cNvPr id="64" name="Freeform 90"/>
            <p:cNvSpPr>
              <a:spLocks/>
            </p:cNvSpPr>
            <p:nvPr/>
          </p:nvSpPr>
          <p:spPr bwMode="auto">
            <a:xfrm>
              <a:off x="2458" y="3121"/>
              <a:ext cx="19" cy="55"/>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grpFill/>
            <a:ln w="6350" cap="rnd" cmpd="sng">
              <a:noFill/>
              <a:prstDash val="solid"/>
              <a:round/>
              <a:headEnd/>
              <a:tailEnd/>
            </a:ln>
          </p:spPr>
          <p:txBody>
            <a:bodyPr/>
            <a:lstStyle/>
            <a:p>
              <a:pPr>
                <a:defRPr/>
              </a:pPr>
              <a:endParaRPr lang="en-GB"/>
            </a:p>
          </p:txBody>
        </p:sp>
        <p:sp>
          <p:nvSpPr>
            <p:cNvPr id="65" name="Freeform 91"/>
            <p:cNvSpPr>
              <a:spLocks/>
            </p:cNvSpPr>
            <p:nvPr/>
          </p:nvSpPr>
          <p:spPr bwMode="auto">
            <a:xfrm>
              <a:off x="2482" y="3162"/>
              <a:ext cx="34" cy="40"/>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grpFill/>
            <a:ln w="6350" cap="rnd" cmpd="sng">
              <a:noFill/>
              <a:prstDash val="solid"/>
              <a:round/>
              <a:headEnd/>
              <a:tailEnd/>
            </a:ln>
          </p:spPr>
          <p:txBody>
            <a:bodyPr/>
            <a:lstStyle/>
            <a:p>
              <a:pPr>
                <a:defRPr/>
              </a:pPr>
              <a:endParaRPr lang="en-GB"/>
            </a:p>
          </p:txBody>
        </p:sp>
        <p:sp>
          <p:nvSpPr>
            <p:cNvPr id="66" name="Freeform 92"/>
            <p:cNvSpPr>
              <a:spLocks/>
            </p:cNvSpPr>
            <p:nvPr/>
          </p:nvSpPr>
          <p:spPr bwMode="auto">
            <a:xfrm>
              <a:off x="1707" y="3331"/>
              <a:ext cx="17" cy="19"/>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grpFill/>
            <a:ln w="6350" cap="rnd" cmpd="sng">
              <a:noFill/>
              <a:prstDash val="solid"/>
              <a:round/>
              <a:headEnd/>
              <a:tailEnd/>
            </a:ln>
          </p:spPr>
          <p:txBody>
            <a:bodyPr/>
            <a:lstStyle/>
            <a:p>
              <a:pPr>
                <a:defRPr/>
              </a:pPr>
              <a:endParaRPr lang="en-GB"/>
            </a:p>
          </p:txBody>
        </p:sp>
      </p:grpSp>
      <p:sp>
        <p:nvSpPr>
          <p:cNvPr id="133" name="Flowchart: Magnetic Disk 132"/>
          <p:cNvSpPr/>
          <p:nvPr/>
        </p:nvSpPr>
        <p:spPr bwMode="ltGray">
          <a:xfrm>
            <a:off x="5652120" y="3682583"/>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4" name="Flowchart: Magnetic Disk 133"/>
          <p:cNvSpPr/>
          <p:nvPr/>
        </p:nvSpPr>
        <p:spPr bwMode="ltGray">
          <a:xfrm>
            <a:off x="5580112" y="4913160"/>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5" name="Flowchart: Magnetic Disk 134"/>
          <p:cNvSpPr/>
          <p:nvPr/>
        </p:nvSpPr>
        <p:spPr bwMode="ltGray">
          <a:xfrm>
            <a:off x="6876256" y="289693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6" name="Flowchart: Magnetic Disk 135"/>
          <p:cNvSpPr/>
          <p:nvPr/>
        </p:nvSpPr>
        <p:spPr bwMode="ltGray">
          <a:xfrm>
            <a:off x="6372200" y="2752920"/>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7" name="Flowchart: Magnetic Disk 136"/>
          <p:cNvSpPr/>
          <p:nvPr/>
        </p:nvSpPr>
        <p:spPr bwMode="ltGray">
          <a:xfrm>
            <a:off x="6732240" y="469713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8" name="Flowchart: Magnetic Disk 137"/>
          <p:cNvSpPr/>
          <p:nvPr/>
        </p:nvSpPr>
        <p:spPr bwMode="ltGray">
          <a:xfrm>
            <a:off x="7380312" y="4913160"/>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39" name="Flowchart: Magnetic Disk 138"/>
          <p:cNvSpPr/>
          <p:nvPr/>
        </p:nvSpPr>
        <p:spPr bwMode="ltGray">
          <a:xfrm>
            <a:off x="7452320" y="4553120"/>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40" name="Flowchart: Magnetic Disk 139"/>
          <p:cNvSpPr/>
          <p:nvPr/>
        </p:nvSpPr>
        <p:spPr bwMode="ltGray">
          <a:xfrm>
            <a:off x="6516216" y="3761032"/>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41" name="Flowchart: Magnetic Disk 140"/>
          <p:cNvSpPr/>
          <p:nvPr/>
        </p:nvSpPr>
        <p:spPr bwMode="ltGray">
          <a:xfrm>
            <a:off x="6084168" y="3826599"/>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42" name="Flowchart: Magnetic Disk 141"/>
          <p:cNvSpPr/>
          <p:nvPr/>
        </p:nvSpPr>
        <p:spPr bwMode="ltGray">
          <a:xfrm>
            <a:off x="7596336" y="3689024"/>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43" name="Flowchart: Magnetic Disk 142"/>
          <p:cNvSpPr/>
          <p:nvPr/>
        </p:nvSpPr>
        <p:spPr bwMode="ltGray">
          <a:xfrm>
            <a:off x="5364088" y="4193080"/>
            <a:ext cx="527480" cy="351656"/>
          </a:xfrm>
          <a:prstGeom prst="flowChartMagneticDisk">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cxnSp>
        <p:nvCxnSpPr>
          <p:cNvPr id="146" name="Straight Connector 145"/>
          <p:cNvCxnSpPr>
            <a:stCxn id="135" idx="3"/>
            <a:endCxn id="144" idx="1"/>
          </p:cNvCxnSpPr>
          <p:nvPr/>
        </p:nvCxnSpPr>
        <p:spPr>
          <a:xfrm flipH="1">
            <a:off x="6324484" y="3047393"/>
            <a:ext cx="664614" cy="11456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36" idx="3"/>
            <a:endCxn id="144" idx="1"/>
          </p:cNvCxnSpPr>
          <p:nvPr/>
        </p:nvCxnSpPr>
        <p:spPr>
          <a:xfrm flipH="1">
            <a:off x="6324484" y="2903377"/>
            <a:ext cx="160558" cy="12897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2" idx="2"/>
          </p:cNvCxnSpPr>
          <p:nvPr/>
        </p:nvCxnSpPr>
        <p:spPr>
          <a:xfrm flipH="1">
            <a:off x="6300192" y="3764253"/>
            <a:ext cx="1296144" cy="4288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39" idx="2"/>
            <a:endCxn id="144" idx="4"/>
          </p:cNvCxnSpPr>
          <p:nvPr/>
        </p:nvCxnSpPr>
        <p:spPr>
          <a:xfrm flipH="1" flipV="1">
            <a:off x="6588224" y="4368908"/>
            <a:ext cx="864096" cy="2594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43" idx="4"/>
            <a:endCxn id="144" idx="2"/>
          </p:cNvCxnSpPr>
          <p:nvPr/>
        </p:nvCxnSpPr>
        <p:spPr>
          <a:xfrm>
            <a:off x="5891568" y="4368908"/>
            <a:ext cx="1691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stCxn id="133" idx="3"/>
            <a:endCxn id="144" idx="1"/>
          </p:cNvCxnSpPr>
          <p:nvPr/>
        </p:nvCxnSpPr>
        <p:spPr>
          <a:xfrm>
            <a:off x="5764962" y="3833040"/>
            <a:ext cx="559522" cy="3600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34" idx="4"/>
            <a:endCxn id="144" idx="3"/>
          </p:cNvCxnSpPr>
          <p:nvPr/>
        </p:nvCxnSpPr>
        <p:spPr>
          <a:xfrm flipV="1">
            <a:off x="5805796" y="4544736"/>
            <a:ext cx="518688" cy="4436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37" idx="1"/>
          </p:cNvCxnSpPr>
          <p:nvPr/>
        </p:nvCxnSpPr>
        <p:spPr>
          <a:xfrm flipH="1" flipV="1">
            <a:off x="6300192" y="4553120"/>
            <a:ext cx="544890"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4" name="Flowchart: Magnetic Disk 143"/>
          <p:cNvSpPr/>
          <p:nvPr/>
        </p:nvSpPr>
        <p:spPr bwMode="ltGray">
          <a:xfrm>
            <a:off x="6060744" y="4193080"/>
            <a:ext cx="527480" cy="351656"/>
          </a:xfrm>
          <a:prstGeom prst="flowChartMagneticDisk">
            <a:avLst/>
          </a:prstGeom>
          <a:solidFill>
            <a:schemeClr val="accent4">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ODIPP</a:t>
            </a:r>
          </a:p>
        </p:txBody>
      </p:sp>
      <p:cxnSp>
        <p:nvCxnSpPr>
          <p:cNvPr id="162" name="Straight Connector 161"/>
          <p:cNvCxnSpPr>
            <a:stCxn id="138" idx="1"/>
            <a:endCxn id="144" idx="4"/>
          </p:cNvCxnSpPr>
          <p:nvPr/>
        </p:nvCxnSpPr>
        <p:spPr>
          <a:xfrm flipH="1" flipV="1">
            <a:off x="6588224" y="4368908"/>
            <a:ext cx="904930" cy="5442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endCxn id="140" idx="3"/>
          </p:cNvCxnSpPr>
          <p:nvPr/>
        </p:nvCxnSpPr>
        <p:spPr>
          <a:xfrm flipV="1">
            <a:off x="6300192" y="3911489"/>
            <a:ext cx="328866" cy="2815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endCxn id="141" idx="3"/>
          </p:cNvCxnSpPr>
          <p:nvPr/>
        </p:nvCxnSpPr>
        <p:spPr>
          <a:xfrm flipH="1" flipV="1">
            <a:off x="6197010" y="3977056"/>
            <a:ext cx="31174" cy="137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2" name="Rectangle 171"/>
          <p:cNvSpPr/>
          <p:nvPr/>
        </p:nvSpPr>
        <p:spPr>
          <a:xfrm>
            <a:off x="4139952" y="4193080"/>
            <a:ext cx="1160182" cy="415498"/>
          </a:xfrm>
          <a:prstGeom prst="rect">
            <a:avLst/>
          </a:prstGeom>
        </p:spPr>
        <p:txBody>
          <a:bodyPr wrap="square">
            <a:spAutoFit/>
          </a:bodyPr>
          <a:lstStyle/>
          <a:p>
            <a:pPr algn="r"/>
            <a:r>
              <a:rPr lang="en-GB" sz="1050" dirty="0" smtClean="0">
                <a:latin typeface="+mj-lt"/>
              </a:rPr>
              <a:t>Pan-European Data portal</a:t>
            </a:r>
            <a:endParaRPr lang="en-GB" sz="1050" dirty="0">
              <a:latin typeface="+mj-lt"/>
            </a:endParaRPr>
          </a:p>
        </p:txBody>
      </p:sp>
      <p:sp>
        <p:nvSpPr>
          <p:cNvPr id="173" name="Slide Number Placeholder 172"/>
          <p:cNvSpPr>
            <a:spLocks noGrp="1"/>
          </p:cNvSpPr>
          <p:nvPr>
            <p:ph type="sldNum" sz="quarter" idx="18"/>
          </p:nvPr>
        </p:nvSpPr>
        <p:spPr/>
        <p:txBody>
          <a:bodyPr/>
          <a:lstStyle/>
          <a:p>
            <a:r>
              <a:rPr lang="en-GB" smtClean="0"/>
              <a:t>Slide </a:t>
            </a:r>
            <a:fld id="{F40CD079-BC3F-4086-BA81-31A79D845B02}" type="slidenum">
              <a:rPr lang="en-GB" smtClean="0"/>
              <a:pPr/>
              <a:t>11</a:t>
            </a:fld>
            <a:endParaRPr lang="en-GB"/>
          </a:p>
        </p:txBody>
      </p:sp>
      <p:pic>
        <p:nvPicPr>
          <p:cNvPr id="52228" name="Picture 4"/>
          <p:cNvPicPr>
            <a:picLocks noChangeAspect="1" noChangeArrowheads="1"/>
          </p:cNvPicPr>
          <p:nvPr/>
        </p:nvPicPr>
        <p:blipFill>
          <a:blip r:embed="rId3" cstate="print"/>
          <a:srcRect/>
          <a:stretch>
            <a:fillRect/>
          </a:stretch>
        </p:blipFill>
        <p:spPr bwMode="auto">
          <a:xfrm>
            <a:off x="332157" y="2344107"/>
            <a:ext cx="3735788" cy="674670"/>
          </a:xfrm>
          <a:prstGeom prst="rect">
            <a:avLst/>
          </a:prstGeom>
          <a:noFill/>
          <a:ln w="9525">
            <a:noFill/>
            <a:miter lim="800000"/>
            <a:headEnd/>
            <a:tailEnd/>
          </a:ln>
          <a:effectLst/>
        </p:spPr>
      </p:pic>
      <p:pic>
        <p:nvPicPr>
          <p:cNvPr id="52229" name="Picture 5"/>
          <p:cNvPicPr>
            <a:picLocks noChangeAspect="1" noChangeArrowheads="1"/>
          </p:cNvPicPr>
          <p:nvPr/>
        </p:nvPicPr>
        <p:blipFill>
          <a:blip r:embed="rId4" cstate="print"/>
          <a:srcRect/>
          <a:stretch>
            <a:fillRect/>
          </a:stretch>
        </p:blipFill>
        <p:spPr bwMode="auto">
          <a:xfrm>
            <a:off x="323528" y="4479900"/>
            <a:ext cx="4265962" cy="8933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DCAT Application Profile</a:t>
            </a:r>
            <a:br>
              <a:rPr lang="en-GB" sz="7200" i="0" dirty="0" smtClean="0">
                <a:solidFill>
                  <a:schemeClr val="accent1"/>
                </a:solidFill>
                <a:latin typeface="Bradley Hand ITC" pitchFamily="66" charset="0"/>
              </a:rPr>
            </a:br>
            <a:r>
              <a:rPr lang="en-GB" b="0" dirty="0" smtClean="0"/>
              <a:t>A common vocabulary for describing datasets hosted in data portals in Europe, based on the Data Catalogue vocabulary (DCAT).</a:t>
            </a:r>
            <a:r>
              <a:rPr lang="en-GB" dirty="0" smtClean="0"/>
              <a:t/>
            </a:r>
            <a:br>
              <a:rPr lang="en-GB" dirty="0" smtClean="0"/>
            </a:br>
            <a:endParaRPr lang="en-GB"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shared initiative of ...</a:t>
            </a:r>
            <a:endParaRPr lang="en-GB" dirty="0"/>
          </a:p>
        </p:txBody>
      </p:sp>
      <p:sp>
        <p:nvSpPr>
          <p:cNvPr id="8" name="Content Placeholder 7"/>
          <p:cNvSpPr>
            <a:spLocks noGrp="1"/>
          </p:cNvSpPr>
          <p:nvPr>
            <p:ph sz="quarter" idx="15"/>
          </p:nvPr>
        </p:nvSpPr>
        <p:spPr>
          <a:xfrm>
            <a:off x="2051720" y="1752600"/>
            <a:ext cx="6558880" cy="4419600"/>
          </a:xfrm>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Funded by the ISA Programme under Action 1.1. “Improving semantic interoperability in European </a:t>
            </a:r>
            <a:r>
              <a:rPr lang="en-GB" dirty="0" err="1" smtClean="0"/>
              <a:t>eGovernment</a:t>
            </a:r>
            <a:r>
              <a:rPr lang="en-GB" dirty="0" smtClean="0"/>
              <a:t> systems” (</a:t>
            </a:r>
            <a:r>
              <a:rPr lang="en-GB" dirty="0" err="1" smtClean="0"/>
              <a:t>a.k.a</a:t>
            </a:r>
            <a:r>
              <a:rPr lang="en-GB" dirty="0" smtClean="0"/>
              <a:t> the </a:t>
            </a:r>
            <a:r>
              <a:rPr lang="en-GB" dirty="0" smtClean="0">
                <a:hlinkClick r:id="rId2"/>
              </a:rPr>
              <a:t>SEMIC</a:t>
            </a:r>
            <a:r>
              <a:rPr lang="en-GB" dirty="0" smtClean="0"/>
              <a:t> project).</a:t>
            </a: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13</a:t>
            </a:fld>
            <a:endParaRPr lang="en-GB"/>
          </a:p>
        </p:txBody>
      </p:sp>
      <p:pic>
        <p:nvPicPr>
          <p:cNvPr id="5" name="Picture 2" descr="http://ec.europa.eu/belgium/events/euopendoors/images/op_en.jpg"/>
          <p:cNvPicPr>
            <a:picLocks noChangeAspect="1" noChangeArrowheads="1"/>
          </p:cNvPicPr>
          <p:nvPr/>
        </p:nvPicPr>
        <p:blipFill>
          <a:blip r:embed="rId3" cstate="print"/>
          <a:srcRect/>
          <a:stretch>
            <a:fillRect/>
          </a:stretch>
        </p:blipFill>
        <p:spPr bwMode="auto">
          <a:xfrm>
            <a:off x="4139952" y="1340768"/>
            <a:ext cx="2668531" cy="1512168"/>
          </a:xfrm>
          <a:prstGeom prst="rect">
            <a:avLst/>
          </a:prstGeom>
          <a:noFill/>
        </p:spPr>
      </p:pic>
      <p:pic>
        <p:nvPicPr>
          <p:cNvPr id="6" name="Picture 4" descr="http://ec.europa.eu/yourvoice/ipm/forms/images/isa_logo2.png"/>
          <p:cNvPicPr>
            <a:picLocks noChangeAspect="1" noChangeArrowheads="1"/>
          </p:cNvPicPr>
          <p:nvPr/>
        </p:nvPicPr>
        <p:blipFill>
          <a:blip r:embed="rId4" cstate="print"/>
          <a:srcRect/>
          <a:stretch>
            <a:fillRect/>
          </a:stretch>
        </p:blipFill>
        <p:spPr bwMode="auto">
          <a:xfrm>
            <a:off x="539552" y="1412776"/>
            <a:ext cx="2767160" cy="1440160"/>
          </a:xfrm>
          <a:prstGeom prst="rect">
            <a:avLst/>
          </a:prstGeom>
          <a:noFill/>
        </p:spPr>
      </p:pic>
      <p:pic>
        <p:nvPicPr>
          <p:cNvPr id="7" name="Picture 6" descr="http://www.ehma.org/files/DG%20CONNECT_2.jpg"/>
          <p:cNvPicPr>
            <a:picLocks noChangeAspect="1" noChangeArrowheads="1"/>
          </p:cNvPicPr>
          <p:nvPr/>
        </p:nvPicPr>
        <p:blipFill>
          <a:blip r:embed="rId5" cstate="print"/>
          <a:srcRect b="5775"/>
          <a:stretch>
            <a:fillRect/>
          </a:stretch>
        </p:blipFill>
        <p:spPr bwMode="auto">
          <a:xfrm>
            <a:off x="742876" y="3005460"/>
            <a:ext cx="4500168" cy="936104"/>
          </a:xfrm>
          <a:prstGeom prst="rect">
            <a:avLst/>
          </a:prstGeom>
          <a:noFill/>
        </p:spPr>
      </p:pic>
      <p:pic>
        <p:nvPicPr>
          <p:cNvPr id="21506" name="Picture 2" descr="SEMIC - Semantic Interoperability Community">
            <a:hlinkClick r:id="rId2"/>
          </p:cNvPr>
          <p:cNvPicPr>
            <a:picLocks noChangeAspect="1" noChangeArrowheads="1"/>
          </p:cNvPicPr>
          <p:nvPr/>
        </p:nvPicPr>
        <p:blipFill>
          <a:blip r:embed="rId6" cstate="print"/>
          <a:srcRect/>
          <a:stretch>
            <a:fillRect/>
          </a:stretch>
        </p:blipFill>
        <p:spPr bwMode="auto">
          <a:xfrm>
            <a:off x="539552" y="4509120"/>
            <a:ext cx="1368152" cy="136815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international Working Group of experts</a:t>
            </a:r>
            <a:endParaRPr lang="en-GB" dirty="0"/>
          </a:p>
        </p:txBody>
      </p:sp>
      <p:sp>
        <p:nvSpPr>
          <p:cNvPr id="3" name="Content Placeholder 2"/>
          <p:cNvSpPr>
            <a:spLocks noGrp="1"/>
          </p:cNvSpPr>
          <p:nvPr>
            <p:ph sz="quarter" idx="15"/>
          </p:nvPr>
        </p:nvSpPr>
        <p:spPr/>
        <p:txBody>
          <a:bodyPr/>
          <a:lstStyle/>
          <a:p>
            <a:pPr>
              <a:buClr>
                <a:schemeClr val="accent2"/>
              </a:buClr>
              <a:buFont typeface="Arial" pitchFamily="34" charset="0"/>
              <a:buChar char="•"/>
            </a:pPr>
            <a:r>
              <a:rPr lang="en-GB" sz="2400" dirty="0" smtClean="0"/>
              <a:t>Chair: Antonio </a:t>
            </a:r>
            <a:r>
              <a:rPr lang="en-GB" sz="2400" dirty="0" err="1" smtClean="0"/>
              <a:t>Carneiro</a:t>
            </a:r>
            <a:r>
              <a:rPr lang="en-GB" sz="2400" dirty="0" smtClean="0"/>
              <a:t> (Publications Office)</a:t>
            </a:r>
          </a:p>
          <a:p>
            <a:pPr>
              <a:buClr>
                <a:schemeClr val="accent2"/>
              </a:buClr>
              <a:buFont typeface="Arial" pitchFamily="34" charset="0"/>
              <a:buChar char="•"/>
            </a:pPr>
            <a:r>
              <a:rPr lang="en-GB" sz="2400" dirty="0" smtClean="0"/>
              <a:t>59 Working Group members representing:</a:t>
            </a:r>
          </a:p>
          <a:p>
            <a:pPr lvl="2">
              <a:buClr>
                <a:schemeClr val="accent2"/>
              </a:buClr>
            </a:pPr>
            <a:r>
              <a:rPr lang="en-GB" dirty="0" smtClean="0"/>
              <a:t>15 different European Member States (UK,IT,ES,DK,DE,SK,BE,AT,SE,FI,FR,IE,NL,GR,SI )</a:t>
            </a:r>
          </a:p>
          <a:p>
            <a:pPr lvl="2">
              <a:buClr>
                <a:schemeClr val="accent2"/>
              </a:buClr>
            </a:pPr>
            <a:r>
              <a:rPr lang="en-GB" dirty="0" smtClean="0"/>
              <a:t>US</a:t>
            </a:r>
          </a:p>
          <a:p>
            <a:pPr lvl="2">
              <a:buClr>
                <a:schemeClr val="accent2"/>
              </a:buClr>
            </a:pPr>
            <a:r>
              <a:rPr lang="en-GB" dirty="0" smtClean="0"/>
              <a:t>Several European Institutions and international organisations</a:t>
            </a:r>
          </a:p>
          <a:p>
            <a:pPr lvl="2">
              <a:buClr>
                <a:schemeClr val="accent2"/>
              </a:buClr>
            </a:pPr>
            <a:r>
              <a:rPr lang="en-GB" dirty="0" smtClean="0"/>
              <a:t>40 different Data Portals</a:t>
            </a: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14</a:t>
            </a:fld>
            <a:endParaRPr lang="en-GB"/>
          </a:p>
        </p:txBody>
      </p:sp>
      <p:sp>
        <p:nvSpPr>
          <p:cNvPr id="5" name="Rectangle 4"/>
          <p:cNvSpPr/>
          <p:nvPr/>
        </p:nvSpPr>
        <p:spPr bwMode="ltGray">
          <a:xfrm>
            <a:off x="3419872" y="5805264"/>
            <a:ext cx="5184576" cy="504056"/>
          </a:xfrm>
          <a:prstGeom prst="rect">
            <a:avLst/>
          </a:prstGeom>
          <a:solidFill>
            <a:schemeClr val="bg1"/>
          </a:solidFill>
          <a:ln w="3175"/>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200" b="1" dirty="0" smtClean="0">
                <a:solidFill>
                  <a:schemeClr val="tx1"/>
                </a:solidFill>
                <a:latin typeface="Georgia" pitchFamily="18" charset="0"/>
              </a:rPr>
              <a:t>See also:</a:t>
            </a:r>
          </a:p>
          <a:p>
            <a:r>
              <a:rPr lang="en-GB" sz="1200" dirty="0" smtClean="0">
                <a:solidFill>
                  <a:schemeClr val="tx1"/>
                </a:solidFill>
                <a:hlinkClick r:id="rId3"/>
              </a:rPr>
              <a:t>https://joinup.ec.europa.eu/asset/dcat_application_profile/description</a:t>
            </a:r>
            <a:r>
              <a:rPr lang="en-GB" sz="1200" dirty="0" smtClean="0">
                <a:solidFill>
                  <a:schemeClr val="tx1"/>
                </a:solidFill>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By using a common metadata schema to describe datasets and sharing metadata... </a:t>
            </a:r>
            <a:endParaRPr lang="en-GB" dirty="0"/>
          </a:p>
        </p:txBody>
      </p:sp>
      <p:sp>
        <p:nvSpPr>
          <p:cNvPr id="3" name="Content Placeholder 2"/>
          <p:cNvSpPr>
            <a:spLocks noGrp="1"/>
          </p:cNvSpPr>
          <p:nvPr>
            <p:ph sz="quarter" idx="15"/>
          </p:nvPr>
        </p:nvSpPr>
        <p:spPr/>
        <p:txBody>
          <a:bodyPr/>
          <a:lstStyle/>
          <a:p>
            <a:pPr lvl="1">
              <a:buClr>
                <a:schemeClr val="accent2"/>
              </a:buClr>
              <a:buFont typeface="Arial" pitchFamily="34" charset="0"/>
              <a:buChar char="•"/>
            </a:pPr>
            <a:r>
              <a:rPr lang="en-GB" sz="2400" b="1" dirty="0" smtClean="0"/>
              <a:t>Data publishers </a:t>
            </a:r>
            <a:r>
              <a:rPr lang="en-GB" sz="2400" dirty="0" smtClean="0"/>
              <a:t>increase discoverability and thus reuse of their data.</a:t>
            </a:r>
            <a:endParaRPr lang="en-GB" sz="2400" b="1" dirty="0" smtClean="0"/>
          </a:p>
          <a:p>
            <a:pPr lvl="1">
              <a:buClr>
                <a:schemeClr val="accent2"/>
              </a:buClr>
              <a:buFont typeface="Arial" pitchFamily="34" charset="0"/>
              <a:buChar char="•"/>
            </a:pPr>
            <a:r>
              <a:rPr lang="en-GB" sz="2400" b="1" dirty="0" smtClean="0"/>
              <a:t>Data </a:t>
            </a:r>
            <a:r>
              <a:rPr lang="en-GB" sz="2400" b="1" dirty="0" err="1" smtClean="0"/>
              <a:t>reusers</a:t>
            </a:r>
            <a:r>
              <a:rPr lang="en-GB" sz="2400" b="1" dirty="0" smtClean="0"/>
              <a:t> </a:t>
            </a:r>
            <a:r>
              <a:rPr lang="en-GB" sz="2400" dirty="0" smtClean="0"/>
              <a:t>can uniformly search across platforms without facing difficulties caused by the use of separate models or language differences.</a:t>
            </a: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15</a:t>
            </a:fld>
            <a:endParaRPr lang="en-GB"/>
          </a:p>
        </p:txBody>
      </p:sp>
      <p:sp>
        <p:nvSpPr>
          <p:cNvPr id="5" name="Rectangle 4"/>
          <p:cNvSpPr/>
          <p:nvPr/>
        </p:nvSpPr>
        <p:spPr bwMode="auto">
          <a:xfrm>
            <a:off x="611560" y="4437112"/>
            <a:ext cx="7920880" cy="936104"/>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buClr>
                <a:schemeClr val="accent2"/>
              </a:buClr>
            </a:pPr>
            <a:r>
              <a:rPr lang="en-GB" sz="2000" dirty="0" smtClean="0">
                <a:latin typeface="+mj-lt"/>
              </a:rPr>
              <a:t>The quality and the availability of the description metadata directly affects how easily datasets can be found!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DCAT-AP enables the exchange of description metadata between data portals</a:t>
            </a:r>
            <a:endParaRPr lang="en-GB" dirty="0"/>
          </a:p>
        </p:txBody>
      </p:sp>
      <p:sp>
        <p:nvSpPr>
          <p:cNvPr id="3" name="Content Placeholder 2"/>
          <p:cNvSpPr>
            <a:spLocks noGrp="1"/>
          </p:cNvSpPr>
          <p:nvPr>
            <p:ph sz="quarter" idx="15"/>
          </p:nvPr>
        </p:nvSpPr>
        <p:spPr/>
        <p:txBody>
          <a:bodyPr/>
          <a:lstStyle/>
          <a:p>
            <a:endParaRPr lang="en-GB"/>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16</a:t>
            </a:fld>
            <a:endParaRPr lang="en-GB"/>
          </a:p>
        </p:txBody>
      </p:sp>
      <p:pic>
        <p:nvPicPr>
          <p:cNvPr id="5" name="Picture 4"/>
          <p:cNvPicPr>
            <a:picLocks noChangeAspect="1" noChangeArrowheads="1"/>
          </p:cNvPicPr>
          <p:nvPr/>
        </p:nvPicPr>
        <p:blipFill>
          <a:blip r:embed="rId2" cstate="print"/>
          <a:srcRect/>
          <a:stretch>
            <a:fillRect/>
          </a:stretch>
        </p:blipFill>
        <p:spPr bwMode="auto">
          <a:xfrm>
            <a:off x="539552" y="2060848"/>
            <a:ext cx="8064897" cy="43457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What’s in the specification?</a:t>
            </a:r>
            <a:br>
              <a:rPr lang="en-GB" sz="7200" i="0" dirty="0" smtClean="0">
                <a:solidFill>
                  <a:schemeClr val="accent1"/>
                </a:solidFill>
                <a:latin typeface="Bradley Hand ITC" pitchFamily="66" charset="0"/>
              </a:rPr>
            </a:br>
            <a:endParaRPr lang="en-GB"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The DCAT Application Profile data model</a:t>
            </a:r>
            <a:endParaRPr lang="en-GB" dirty="0"/>
          </a:p>
        </p:txBody>
      </p:sp>
      <p:sp>
        <p:nvSpPr>
          <p:cNvPr id="11" name="Content Placeholder 10"/>
          <p:cNvSpPr>
            <a:spLocks noGrp="1"/>
          </p:cNvSpPr>
          <p:nvPr>
            <p:ph sz="quarter" idx="15"/>
          </p:nvPr>
        </p:nvSpPr>
        <p:spPr/>
        <p:txBody>
          <a:bodyPr/>
          <a:lstStyle/>
          <a:p>
            <a:endParaRPr lang="en-GB"/>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18</a:t>
            </a:fld>
            <a:endParaRPr lang="en-GB"/>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539552" y="1209452"/>
            <a:ext cx="8064896" cy="5112568"/>
          </a:xfrm>
          <a:prstGeom prst="rect">
            <a:avLst/>
          </a:prstGeom>
          <a:solidFill>
            <a:schemeClr val="bg1"/>
          </a:solidFill>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Usage of the DCAT Application Profile</a:t>
            </a:r>
            <a:endParaRPr lang="en-GB" dirty="0"/>
          </a:p>
        </p:txBody>
      </p:sp>
      <p:sp>
        <p:nvSpPr>
          <p:cNvPr id="3" name="Content Placeholder 2"/>
          <p:cNvSpPr>
            <a:spLocks noGrp="1"/>
          </p:cNvSpPr>
          <p:nvPr>
            <p:ph sz="quarter" idx="15"/>
          </p:nvPr>
        </p:nvSpPr>
        <p:spPr/>
        <p:txBody>
          <a:bodyPr>
            <a:normAutofit fontScale="92500" lnSpcReduction="10000"/>
          </a:bodyPr>
          <a:lstStyle/>
          <a:p>
            <a:r>
              <a:rPr lang="en-GB" sz="1800" b="1" dirty="0" smtClean="0"/>
              <a:t>Mandatory class</a:t>
            </a:r>
            <a:r>
              <a:rPr lang="en-GB" sz="1800" dirty="0" smtClean="0"/>
              <a:t>: a receiver of data </a:t>
            </a:r>
            <a:r>
              <a:rPr lang="en-GB" sz="1800" cap="small" dirty="0" smtClean="0"/>
              <a:t>must</a:t>
            </a:r>
            <a:r>
              <a:rPr lang="en-GB" sz="1800" dirty="0" smtClean="0"/>
              <a:t> be able to process information about instances of the class; a sender of data </a:t>
            </a:r>
            <a:r>
              <a:rPr lang="en-GB" sz="1800" cap="small" dirty="0" smtClean="0"/>
              <a:t>must</a:t>
            </a:r>
            <a:r>
              <a:rPr lang="en-GB" sz="1800" dirty="0" smtClean="0"/>
              <a:t> provide information about instances of the class. </a:t>
            </a:r>
          </a:p>
          <a:p>
            <a:r>
              <a:rPr lang="en-GB" sz="1800" b="1" dirty="0" smtClean="0"/>
              <a:t>Recommended </a:t>
            </a:r>
            <a:r>
              <a:rPr lang="en-GB" sz="1800" b="1" dirty="0"/>
              <a:t>class</a:t>
            </a:r>
            <a:r>
              <a:rPr lang="en-GB" sz="1800" dirty="0"/>
              <a:t>: a receiver of data </a:t>
            </a:r>
            <a:r>
              <a:rPr lang="en-GB" sz="1800" cap="small" dirty="0"/>
              <a:t>must</a:t>
            </a:r>
            <a:r>
              <a:rPr lang="en-GB" sz="1800" dirty="0"/>
              <a:t> be able to process information about instances of the class; a sender of data </a:t>
            </a:r>
            <a:r>
              <a:rPr lang="en-GB" sz="1800" cap="small" dirty="0"/>
              <a:t>must</a:t>
            </a:r>
            <a:r>
              <a:rPr lang="en-GB" sz="1800" dirty="0"/>
              <a:t> provide information about instances of the class, if it is available. </a:t>
            </a:r>
          </a:p>
          <a:p>
            <a:r>
              <a:rPr lang="en-GB" sz="1800" b="1" dirty="0" smtClean="0"/>
              <a:t>Optional class</a:t>
            </a:r>
            <a:r>
              <a:rPr lang="en-GB" sz="1800" dirty="0" smtClean="0"/>
              <a:t>: a receiver </a:t>
            </a:r>
            <a:r>
              <a:rPr lang="en-GB" sz="1800" cap="small" dirty="0" smtClean="0"/>
              <a:t>must</a:t>
            </a:r>
            <a:r>
              <a:rPr lang="en-GB" sz="1800" dirty="0" smtClean="0"/>
              <a:t> be able to process information about instances of the class; a sender </a:t>
            </a:r>
            <a:r>
              <a:rPr lang="en-GB" sz="1800" cap="small" dirty="0" smtClean="0"/>
              <a:t>may</a:t>
            </a:r>
            <a:r>
              <a:rPr lang="en-GB" sz="1800" dirty="0" smtClean="0"/>
              <a:t> provide the information but is not obliged to do so.</a:t>
            </a:r>
          </a:p>
          <a:p>
            <a:r>
              <a:rPr lang="en-GB" sz="1800" b="1" dirty="0" smtClean="0"/>
              <a:t>Mandatory property</a:t>
            </a:r>
            <a:r>
              <a:rPr lang="en-GB" sz="1800" dirty="0" smtClean="0"/>
              <a:t>: a receiver </a:t>
            </a:r>
            <a:r>
              <a:rPr lang="en-GB" sz="1800" cap="small" dirty="0" smtClean="0"/>
              <a:t>must</a:t>
            </a:r>
            <a:r>
              <a:rPr lang="en-GB" sz="1800" dirty="0" smtClean="0"/>
              <a:t> be able to process the information for that property; a sender </a:t>
            </a:r>
            <a:r>
              <a:rPr lang="en-GB" sz="1800" cap="small" dirty="0" smtClean="0"/>
              <a:t>must</a:t>
            </a:r>
            <a:r>
              <a:rPr lang="en-GB" sz="1800" dirty="0" smtClean="0"/>
              <a:t> provide the information for that property.</a:t>
            </a:r>
          </a:p>
          <a:p>
            <a:r>
              <a:rPr lang="en-GB" sz="1800" b="1" dirty="0" smtClean="0"/>
              <a:t>Recommended property</a:t>
            </a:r>
            <a:r>
              <a:rPr lang="en-GB" sz="1800" dirty="0" smtClean="0"/>
              <a:t>: a receiver </a:t>
            </a:r>
            <a:r>
              <a:rPr lang="en-GB" sz="1800" cap="small" dirty="0" smtClean="0"/>
              <a:t>must</a:t>
            </a:r>
            <a:r>
              <a:rPr lang="en-GB" sz="1800" dirty="0" smtClean="0"/>
              <a:t> be able to process the information for that property; a sender </a:t>
            </a:r>
            <a:r>
              <a:rPr lang="en-GB" sz="1800" cap="small" dirty="0" smtClean="0"/>
              <a:t>should</a:t>
            </a:r>
            <a:r>
              <a:rPr lang="en-GB" sz="1800" dirty="0" smtClean="0"/>
              <a:t> provide the information for that property if it is available.</a:t>
            </a:r>
          </a:p>
          <a:p>
            <a:r>
              <a:rPr lang="en-GB" sz="1800" b="1" dirty="0" smtClean="0"/>
              <a:t>Optional property</a:t>
            </a:r>
            <a:r>
              <a:rPr lang="en-GB" sz="1800" dirty="0" smtClean="0"/>
              <a:t>: a receiver </a:t>
            </a:r>
            <a:r>
              <a:rPr lang="en-GB" sz="1800" cap="small" dirty="0" smtClean="0"/>
              <a:t>must</a:t>
            </a:r>
            <a:r>
              <a:rPr lang="en-GB" sz="1800" dirty="0" smtClean="0"/>
              <a:t> be able to process the information for that property; a sender </a:t>
            </a:r>
            <a:r>
              <a:rPr lang="en-GB" sz="1800" cap="small" dirty="0" smtClean="0"/>
              <a:t>may</a:t>
            </a:r>
            <a:r>
              <a:rPr lang="en-GB" sz="1800" dirty="0" smtClean="0"/>
              <a:t> provide the information for that property but is not obliged to do so.</a:t>
            </a:r>
          </a:p>
          <a:p>
            <a:endParaRPr lang="en-GB" sz="1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600"/>
              </a:spcBef>
              <a:spcAft>
                <a:spcPts val="600"/>
              </a:spcAft>
            </a:pPr>
            <a:r>
              <a:rPr lang="en-GB" sz="1600" dirty="0" smtClean="0"/>
              <a:t>This presentation has been created by PwC</a:t>
            </a:r>
            <a:br>
              <a:rPr lang="en-GB" sz="1600" dirty="0" smtClean="0"/>
            </a:br>
            <a:r>
              <a:rPr lang="en-GB" sz="1600" dirty="0" smtClean="0"/>
              <a:t/>
            </a:r>
            <a:br>
              <a:rPr lang="en-GB" sz="1600" dirty="0" smtClean="0"/>
            </a:br>
            <a:r>
              <a:rPr lang="en-GB" sz="1600" dirty="0" smtClean="0"/>
              <a:t>Authors: </a:t>
            </a:r>
            <a:br>
              <a:rPr lang="en-GB" sz="1600" dirty="0" smtClean="0"/>
            </a:br>
            <a:r>
              <a:rPr lang="en-GB" sz="1600" i="0" dirty="0" smtClean="0"/>
              <a:t>Michiel De </a:t>
            </a:r>
            <a:r>
              <a:rPr lang="en-GB" sz="1600" i="0" dirty="0" err="1" smtClean="0"/>
              <a:t>Keyzer</a:t>
            </a:r>
            <a:r>
              <a:rPr lang="en-GB" sz="1600" i="0" dirty="0" smtClean="0"/>
              <a:t>, </a:t>
            </a:r>
            <a:r>
              <a:rPr lang="en-GB" sz="1600" i="0" dirty="0" err="1" smtClean="0"/>
              <a:t>Nikolaos</a:t>
            </a:r>
            <a:r>
              <a:rPr lang="en-GB" sz="1600" i="0" dirty="0" smtClean="0"/>
              <a:t> </a:t>
            </a:r>
            <a:r>
              <a:rPr lang="en-GB" sz="1600" i="0" dirty="0" err="1" smtClean="0"/>
              <a:t>Loutas</a:t>
            </a:r>
            <a:r>
              <a:rPr lang="en-GB" sz="1600" i="0" dirty="0" smtClean="0"/>
              <a:t> and </a:t>
            </a:r>
            <a:r>
              <a:rPr lang="en-GB" sz="1600" i="0" dirty="0" err="1" smtClean="0"/>
              <a:t>Stijn</a:t>
            </a:r>
            <a:r>
              <a:rPr lang="en-GB" sz="1600" i="0" dirty="0" smtClean="0"/>
              <a:t> </a:t>
            </a:r>
            <a:r>
              <a:rPr lang="en-GB" sz="1600" i="0" dirty="0" err="1" smtClean="0"/>
              <a:t>Goedertier</a:t>
            </a:r>
            <a:r>
              <a:rPr lang="en-GB" sz="1600" i="0" dirty="0" smtClean="0"/>
              <a:t/>
            </a:r>
            <a:br>
              <a:rPr lang="en-GB" sz="1600" i="0" dirty="0" smtClean="0"/>
            </a:br>
            <a:endParaRPr lang="en-GB" sz="1600" i="0" dirty="0"/>
          </a:p>
        </p:txBody>
      </p:sp>
      <p:sp>
        <p:nvSpPr>
          <p:cNvPr id="5" name="Text Placeholder 4"/>
          <p:cNvSpPr>
            <a:spLocks noGrp="1"/>
          </p:cNvSpPr>
          <p:nvPr>
            <p:ph type="body" sz="quarter" idx="16"/>
          </p:nvPr>
        </p:nvSpPr>
        <p:spPr/>
        <p:txBody>
          <a:bodyPr/>
          <a:lstStyle/>
          <a:p>
            <a:r>
              <a:rPr lang="en-GB" dirty="0" smtClean="0"/>
              <a:t>Presentation metadata</a:t>
            </a:r>
            <a:endParaRPr lang="en-GB" dirty="0"/>
          </a:p>
        </p:txBody>
      </p:sp>
      <p:sp>
        <p:nvSpPr>
          <p:cNvPr id="4" name="Slide Number Placeholder 3"/>
          <p:cNvSpPr>
            <a:spLocks noGrp="1"/>
          </p:cNvSpPr>
          <p:nvPr>
            <p:ph type="sldNum" sz="quarter" idx="19"/>
          </p:nvPr>
        </p:nvSpPr>
        <p:spPr/>
        <p:txBody>
          <a:bodyPr/>
          <a:lstStyle/>
          <a:p>
            <a:r>
              <a:rPr lang="en-GB" smtClean="0"/>
              <a:t>Slide </a:t>
            </a:r>
            <a:fld id="{F40CD079-BC3F-4086-BA81-31A79D845B02}" type="slidenum">
              <a:rPr lang="en-GB" smtClean="0"/>
              <a:pPr/>
              <a:t>2</a:t>
            </a:fld>
            <a:endParaRPr lang="en-GB"/>
          </a:p>
        </p:txBody>
      </p:sp>
      <p:sp>
        <p:nvSpPr>
          <p:cNvPr id="8" name="Content Placeholder 2"/>
          <p:cNvSpPr txBox="1">
            <a:spLocks/>
          </p:cNvSpPr>
          <p:nvPr/>
        </p:nvSpPr>
        <p:spPr bwMode="auto">
          <a:xfrm>
            <a:off x="2987824" y="2276872"/>
            <a:ext cx="5760640" cy="3960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273050" algn="l" defTabSz="914400" rtl="0" eaLnBrk="1" fontAlgn="base" latinLnBrk="0" hangingPunct="1">
              <a:lnSpc>
                <a:spcPct val="100000"/>
              </a:lnSpc>
              <a:spcBef>
                <a:spcPct val="0"/>
              </a:spcBef>
              <a:spcAft>
                <a:spcPts val="900"/>
              </a:spcAft>
              <a:buClr>
                <a:schemeClr val="tx1"/>
              </a:buClr>
              <a:buSzTx/>
              <a:buFontTx/>
              <a:buNone/>
              <a:tabLst/>
              <a:defRPr/>
            </a:pPr>
            <a:r>
              <a:rPr kumimoji="0" lang="en-GB" sz="1200" b="1" i="1" u="none" strike="noStrike" kern="1200" cap="none" spc="0" normalizeH="0" baseline="0" noProof="0" dirty="0" smtClean="0">
                <a:ln>
                  <a:noFill/>
                </a:ln>
                <a:solidFill>
                  <a:schemeClr val="tx1"/>
                </a:solidFill>
                <a:effectLst/>
                <a:uLnTx/>
                <a:uFillTx/>
                <a:latin typeface="Georgia" pitchFamily="18" charset="0"/>
                <a:ea typeface="+mn-ea"/>
                <a:cs typeface="+mn-cs"/>
              </a:rPr>
              <a:t>Disclaimers</a:t>
            </a:r>
          </a:p>
          <a:p>
            <a:pPr marL="0" marR="0" lvl="0" indent="-273050" algn="just" defTabSz="914400" rtl="0" eaLnBrk="1" fontAlgn="base" latinLnBrk="0" hangingPunct="1">
              <a:lnSpc>
                <a:spcPct val="100000"/>
              </a:lnSpc>
              <a:spcBef>
                <a:spcPct val="0"/>
              </a:spcBef>
              <a:spcAft>
                <a:spcPts val="0"/>
              </a:spcAft>
              <a:buClr>
                <a:schemeClr val="tx1"/>
              </a:buClr>
              <a:buSzTx/>
              <a:buFont typeface="+mj-lt"/>
              <a:buAutoNum type="arabicPeriod"/>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views expressed in this presentation are purely those of the authors and may not, in any circumstances, be interpreted as stating an official position of the European Commission.</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The European Commission does not guarantee the accuracy of the information included in this presentation, nor does it accept any responsibility for any use thereof.</a:t>
            </a:r>
          </a:p>
          <a:p>
            <a:pPr marL="0" marR="0" lvl="0" indent="-273050" algn="just" defTabSz="914400" rtl="0" eaLnBrk="1" fontAlgn="base" latinLnBrk="0" hangingPunct="1">
              <a:lnSpc>
                <a:spcPct val="100000"/>
              </a:lnSpc>
              <a:spcBef>
                <a:spcPct val="0"/>
              </a:spcBef>
              <a:spcAft>
                <a:spcPts val="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Reference herein to any specific products, specifications, process, or service by trade name, trademark, manufacturer, or otherwise, does not necessarily constitute or imply its endorsement, recommendation, or favouring by the European Commission.</a:t>
            </a:r>
          </a:p>
          <a:p>
            <a:pPr marL="0" marR="0" lvl="0" indent="-273050" algn="just" defTabSz="914400" rtl="0" eaLnBrk="1" fontAlgn="base" latinLnBrk="0" hangingPunct="1">
              <a:lnSpc>
                <a:spcPct val="100000"/>
              </a:lnSpc>
              <a:spcBef>
                <a:spcPct val="0"/>
              </a:spcBef>
              <a:spcAft>
                <a:spcPts val="900"/>
              </a:spcAft>
              <a:buClr>
                <a:schemeClr val="tx1"/>
              </a:buClr>
              <a:buSzTx/>
              <a:buFontTx/>
              <a:buNone/>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All care has been taken by the author to ensure that s/he has obtained, where necessary, permission to use any parts of manuscripts including illustrations, maps, and graphs, on which intellectual property rights already exist from the titular holder(s) of such rights or from her/his or their legal representative.</a:t>
            </a:r>
          </a:p>
          <a:p>
            <a:pPr marL="0" marR="0" lvl="0" indent="-273050" algn="just" defTabSz="914400" rtl="0" eaLnBrk="1" fontAlgn="base" latinLnBrk="0" hangingPunct="1">
              <a:lnSpc>
                <a:spcPct val="100000"/>
              </a:lnSpc>
              <a:spcBef>
                <a:spcPct val="0"/>
              </a:spcBef>
              <a:spcAft>
                <a:spcPts val="900"/>
              </a:spcAft>
              <a:buClr>
                <a:schemeClr val="tx1"/>
              </a:buClr>
              <a:buSzTx/>
              <a:buFont typeface="+mj-lt"/>
              <a:buAutoNum type="arabicPeriod" startAt="2"/>
              <a:tabLst/>
              <a:defRPr/>
            </a:pPr>
            <a:r>
              <a:rPr kumimoji="0" lang="en-GB" sz="1050" b="0" i="0" u="none" strike="noStrike" kern="1200" cap="none" spc="0" normalizeH="0" baseline="0" noProof="0" dirty="0" smtClean="0">
                <a:ln>
                  <a:noFill/>
                </a:ln>
                <a:solidFill>
                  <a:schemeClr val="tx1"/>
                </a:solidFill>
                <a:effectLst/>
                <a:uLnTx/>
                <a:uFillTx/>
                <a:latin typeface="Georgia" pitchFamily="18" charset="0"/>
                <a:ea typeface="+mn-ea"/>
                <a:cs typeface="+mn-cs"/>
              </a:rPr>
              <a:t>This presentation has been carefully compiled by PwC, but no representation is made or warranty given (either express or implied) as to the completeness or accuracy of the information it contains. PwC  is not liable for the information in this presentation or any decision or consequence based on the use of it.. PwC will not be liable for any damages arising from the use of the information contained in this presentation. The information contained in this presentation is of a general nature and is solely for guidance on matters of general interest. This presentation is not a substitute for professional advice on any particular matter. No reader should act on the basis of any matter contained in this publication without considering appropriate professional advice.</a:t>
            </a:r>
          </a:p>
        </p:txBody>
      </p:sp>
      <p:sp>
        <p:nvSpPr>
          <p:cNvPr id="7" name="Rectangle 6"/>
          <p:cNvSpPr/>
          <p:nvPr/>
        </p:nvSpPr>
        <p:spPr>
          <a:xfrm>
            <a:off x="467544" y="2924944"/>
            <a:ext cx="2376264" cy="2308324"/>
          </a:xfrm>
          <a:prstGeom prst="rect">
            <a:avLst/>
          </a:prstGeom>
        </p:spPr>
        <p:txBody>
          <a:bodyPr wrap="square">
            <a:spAutoFit/>
          </a:bodyPr>
          <a:lstStyle/>
          <a:p>
            <a:r>
              <a:rPr lang="en-GB" sz="1200" dirty="0" smtClean="0">
                <a:latin typeface="Georgia" pitchFamily="18" charset="0"/>
              </a:rPr>
              <a:t>Open Data Support is funded  by the European Commission under SMART 2012/0107 ‘Lot 2: Provision of services for the Publication, Access and Reuse of Open Public Data across the European Union, through existing open data portals’ (Contract No. 30-CE-0530965/00-17).</a:t>
            </a:r>
          </a:p>
          <a:p>
            <a:endParaRPr lang="en-GB" sz="1200" dirty="0" smtClean="0">
              <a:latin typeface="Georgia" pitchFamily="18" charset="0"/>
            </a:endParaRPr>
          </a:p>
          <a:p>
            <a:r>
              <a:rPr lang="en-GB" sz="1200" dirty="0" smtClean="0">
                <a:latin typeface="Georgia" pitchFamily="18" charset="0"/>
              </a:rPr>
              <a:t>© 2014 European Commission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Controlled vocabularies</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20</a:t>
            </a:fld>
            <a:endParaRPr lang="en-GB"/>
          </a:p>
        </p:txBody>
      </p:sp>
      <p:graphicFrame>
        <p:nvGraphicFramePr>
          <p:cNvPr id="6" name="Table 5"/>
          <p:cNvGraphicFramePr>
            <a:graphicFrameLocks noGrp="1"/>
          </p:cNvGraphicFramePr>
          <p:nvPr/>
        </p:nvGraphicFramePr>
        <p:xfrm>
          <a:off x="539552" y="1196752"/>
          <a:ext cx="8136903" cy="5204274"/>
        </p:xfrm>
        <a:graphic>
          <a:graphicData uri="http://schemas.openxmlformats.org/drawingml/2006/table">
            <a:tbl>
              <a:tblPr firstRow="1" bandRow="1">
                <a:tableStyleId>{0E3FDE45-AF77-4B5C-9715-49D594BDF05E}</a:tableStyleId>
              </a:tblPr>
              <a:tblGrid>
                <a:gridCol w="1944216"/>
                <a:gridCol w="2016224"/>
                <a:gridCol w="4176463"/>
              </a:tblGrid>
              <a:tr h="469202">
                <a:tc>
                  <a:txBody>
                    <a:bodyPr/>
                    <a:lstStyle/>
                    <a:p>
                      <a:pPr>
                        <a:lnSpc>
                          <a:spcPct val="115000"/>
                        </a:lnSpc>
                        <a:spcAft>
                          <a:spcPts val="0"/>
                        </a:spcAft>
                      </a:pPr>
                      <a:r>
                        <a:rPr lang="en-GB" sz="1400" dirty="0"/>
                        <a:t>Property URI</a:t>
                      </a:r>
                      <a:endParaRPr lang="en-GB" sz="1400" b="1" dirty="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a:t>Used for Class</a:t>
                      </a:r>
                      <a:endParaRPr lang="en-GB" sz="1400" b="1">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dirty="0">
                          <a:solidFill>
                            <a:schemeClr val="bg1"/>
                          </a:solidFill>
                        </a:rPr>
                        <a:t>Proposed vocabulary</a:t>
                      </a:r>
                      <a:endParaRPr lang="en-GB" sz="1400" b="1" dirty="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en-GB" sz="1400" dirty="0" err="1"/>
                        <a:t>dcat:mediaType</a:t>
                      </a:r>
                      <a:endParaRPr lang="en-GB" sz="1400" dirty="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dirty="0"/>
                        <a:t>Distribution</a:t>
                      </a:r>
                      <a:endParaRPr lang="en-GB" sz="1400" dirty="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dirty="0">
                          <a:solidFill>
                            <a:schemeClr val="bg1"/>
                          </a:solidFill>
                        </a:rPr>
                        <a:t>MDR File types Name Authority List</a:t>
                      </a:r>
                      <a:endParaRPr lang="en-GB" sz="1400" dirty="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en-GB" sz="1400"/>
                        <a:t>dcat:theme</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dirty="0"/>
                        <a:t>Dataset</a:t>
                      </a:r>
                      <a:endParaRPr lang="en-GB" sz="1400" dirty="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dirty="0" err="1">
                          <a:solidFill>
                            <a:schemeClr val="bg1"/>
                          </a:solidFill>
                        </a:rPr>
                        <a:t>EuroVoc</a:t>
                      </a:r>
                      <a:r>
                        <a:rPr lang="en-GB" sz="1400" dirty="0">
                          <a:solidFill>
                            <a:schemeClr val="bg1"/>
                          </a:solidFill>
                        </a:rPr>
                        <a:t> domains</a:t>
                      </a:r>
                      <a:endParaRPr lang="en-GB" sz="1400" dirty="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en-GB" sz="1400"/>
                        <a:t>dcat:themeTaxonomy</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dirty="0" err="1"/>
                        <a:t>Catalog</a:t>
                      </a:r>
                      <a:endParaRPr lang="en-GB" sz="1400" dirty="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dirty="0" err="1">
                          <a:solidFill>
                            <a:schemeClr val="bg1"/>
                          </a:solidFill>
                        </a:rPr>
                        <a:t>EuroVoc</a:t>
                      </a:r>
                      <a:r>
                        <a:rPr lang="en-GB" sz="1400" dirty="0">
                          <a:solidFill>
                            <a:schemeClr val="bg1"/>
                          </a:solidFill>
                        </a:rPr>
                        <a:t> </a:t>
                      </a:r>
                      <a:endParaRPr lang="en-GB" sz="1400" dirty="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en-GB" sz="1400"/>
                        <a:t>dct:accrualPeriodicity</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a:t>Dataset</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dirty="0">
                          <a:solidFill>
                            <a:schemeClr val="bg1"/>
                          </a:solidFill>
                        </a:rPr>
                        <a:t>Dublin Core Collection Description Frequency Vocabulary</a:t>
                      </a:r>
                      <a:endParaRPr lang="en-GB" sz="1400" dirty="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en-GB" sz="1400"/>
                        <a:t>dct:format</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a:t>Distribution</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dirty="0">
                          <a:solidFill>
                            <a:schemeClr val="bg1"/>
                          </a:solidFill>
                        </a:rPr>
                        <a:t>MDR File Type Named Authority List</a:t>
                      </a:r>
                      <a:endParaRPr lang="en-GB" sz="1400" dirty="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en-GB" sz="1400"/>
                        <a:t>dct:language</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a:t>Catalog, Dataset</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dirty="0">
                          <a:solidFill>
                            <a:schemeClr val="bg1"/>
                          </a:solidFill>
                        </a:rPr>
                        <a:t>MDR Languages Named Authority List</a:t>
                      </a:r>
                      <a:endParaRPr lang="en-GB" sz="1400" dirty="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en-GB" sz="1400"/>
                        <a:t>dct:publisher</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a:t>Catalog, Dataset</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dirty="0">
                          <a:solidFill>
                            <a:schemeClr val="bg1"/>
                          </a:solidFill>
                        </a:rPr>
                        <a:t>MDR Corporate bodies Named Authority List</a:t>
                      </a:r>
                      <a:endParaRPr lang="en-GB" sz="1400" dirty="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en-GB" sz="1400"/>
                        <a:t>dct:spatial</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a:t>Catalog, Dataset</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dirty="0">
                          <a:solidFill>
                            <a:schemeClr val="bg1"/>
                          </a:solidFill>
                        </a:rPr>
                        <a:t>MDR Countries Named Authority List, MDR Places Named Authority List</a:t>
                      </a:r>
                      <a:endParaRPr lang="en-GB" sz="1400" dirty="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en-GB" sz="1400"/>
                        <a:t>adms:status</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a:t>CatalogRecord</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dirty="0">
                          <a:solidFill>
                            <a:schemeClr val="bg1"/>
                          </a:solidFill>
                        </a:rPr>
                        <a:t>ADMS change type vocabulary</a:t>
                      </a:r>
                      <a:endParaRPr lang="en-GB" sz="1400" dirty="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r h="469202">
                <a:tc>
                  <a:txBody>
                    <a:bodyPr/>
                    <a:lstStyle/>
                    <a:p>
                      <a:pPr>
                        <a:lnSpc>
                          <a:spcPct val="115000"/>
                        </a:lnSpc>
                        <a:spcBef>
                          <a:spcPts val="200"/>
                        </a:spcBef>
                        <a:spcAft>
                          <a:spcPts val="0"/>
                        </a:spcAft>
                      </a:pPr>
                      <a:r>
                        <a:rPr lang="en-GB" sz="1400"/>
                        <a:t>dct:type</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a:t>License Document</a:t>
                      </a:r>
                      <a:endParaRPr lang="en-GB" sz="1400">
                        <a:latin typeface="Verdana"/>
                        <a:ea typeface="Times New Roman"/>
                        <a:cs typeface="Times New Roman"/>
                      </a:endParaRPr>
                    </a:p>
                  </a:txBody>
                  <a:tcPr marL="60181" marR="60181" marT="0" marB="0" anchor="ctr"/>
                </a:tc>
                <a:tc>
                  <a:txBody>
                    <a:bodyPr/>
                    <a:lstStyle/>
                    <a:p>
                      <a:pPr>
                        <a:lnSpc>
                          <a:spcPct val="115000"/>
                        </a:lnSpc>
                        <a:spcAft>
                          <a:spcPts val="0"/>
                        </a:spcAft>
                      </a:pPr>
                      <a:r>
                        <a:rPr lang="en-GB" sz="1400" dirty="0">
                          <a:solidFill>
                            <a:schemeClr val="bg1"/>
                          </a:solidFill>
                        </a:rPr>
                        <a:t>ADMS license type vocabulary</a:t>
                      </a:r>
                      <a:endParaRPr lang="en-GB" sz="1400" dirty="0">
                        <a:solidFill>
                          <a:schemeClr val="bg1"/>
                        </a:solidFill>
                        <a:latin typeface="Verdana"/>
                        <a:ea typeface="Times New Roman"/>
                        <a:cs typeface="Times New Roman"/>
                      </a:endParaRPr>
                    </a:p>
                  </a:txBody>
                  <a:tcPr marL="60181" marR="60181" marT="0" marB="0" anchor="ctr">
                    <a:solidFill>
                      <a:schemeClr val="accent2">
                        <a:lumMod val="75000"/>
                      </a:scheme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Mapping example – data.gov.uk</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21</a:t>
            </a:fld>
            <a:endParaRPr lang="en-GB"/>
          </a:p>
        </p:txBody>
      </p:sp>
      <p:pic>
        <p:nvPicPr>
          <p:cNvPr id="1026" name="Picture 2"/>
          <p:cNvPicPr>
            <a:picLocks noChangeAspect="1" noChangeArrowheads="1"/>
          </p:cNvPicPr>
          <p:nvPr/>
        </p:nvPicPr>
        <p:blipFill>
          <a:blip r:embed="rId2" cstate="print"/>
          <a:srcRect/>
          <a:stretch>
            <a:fillRect/>
          </a:stretch>
        </p:blipFill>
        <p:spPr bwMode="auto">
          <a:xfrm>
            <a:off x="467544" y="1139623"/>
            <a:ext cx="8192591" cy="5718377"/>
          </a:xfrm>
          <a:prstGeom prst="rect">
            <a:avLst/>
          </a:prstGeom>
          <a:noFill/>
          <a:ln w="9525">
            <a:noFill/>
            <a:miter lim="800000"/>
            <a:headEnd/>
            <a:tailEnd/>
          </a:ln>
        </p:spPr>
      </p:pic>
      <p:sp>
        <p:nvSpPr>
          <p:cNvPr id="6" name="TextBox 5"/>
          <p:cNvSpPr txBox="1"/>
          <p:nvPr/>
        </p:nvSpPr>
        <p:spPr>
          <a:xfrm>
            <a:off x="4283968" y="1052736"/>
            <a:ext cx="1512168"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dct:title</a:t>
            </a:r>
            <a:r>
              <a:rPr lang="en-GB" sz="1400" b="1" dirty="0" smtClean="0">
                <a:solidFill>
                  <a:srgbClr val="C00000"/>
                </a:solidFill>
                <a:latin typeface="Bradley Hand ITC" pitchFamily="66" charset="0"/>
                <a:sym typeface="Wingdings" pitchFamily="2" charset="2"/>
              </a:rPr>
              <a:t> (Dataset) </a:t>
            </a:r>
            <a:endParaRPr lang="en-GB" sz="1400" b="1" dirty="0" smtClean="0">
              <a:solidFill>
                <a:srgbClr val="C00000"/>
              </a:solidFill>
              <a:latin typeface="Bradley Hand ITC" pitchFamily="66" charset="0"/>
            </a:endParaRPr>
          </a:p>
        </p:txBody>
      </p:sp>
      <p:sp>
        <p:nvSpPr>
          <p:cNvPr id="7" name="Freeform 6"/>
          <p:cNvSpPr/>
          <p:nvPr/>
        </p:nvSpPr>
        <p:spPr>
          <a:xfrm>
            <a:off x="3568700" y="1107017"/>
            <a:ext cx="698500" cy="188383"/>
          </a:xfrm>
          <a:custGeom>
            <a:avLst/>
            <a:gdLst>
              <a:gd name="connsiteX0" fmla="*/ 0 w 698500"/>
              <a:gd name="connsiteY0" fmla="*/ 188383 h 188383"/>
              <a:gd name="connsiteX1" fmla="*/ 393700 w 698500"/>
              <a:gd name="connsiteY1" fmla="*/ 23283 h 188383"/>
              <a:gd name="connsiteX2" fmla="*/ 698500 w 698500"/>
              <a:gd name="connsiteY2" fmla="*/ 48683 h 188383"/>
            </a:gdLst>
            <a:ahLst/>
            <a:cxnLst>
              <a:cxn ang="0">
                <a:pos x="connsiteX0" y="connsiteY0"/>
              </a:cxn>
              <a:cxn ang="0">
                <a:pos x="connsiteX1" y="connsiteY1"/>
              </a:cxn>
              <a:cxn ang="0">
                <a:pos x="connsiteX2" y="connsiteY2"/>
              </a:cxn>
            </a:cxnLst>
            <a:rect l="l" t="t" r="r" b="b"/>
            <a:pathLst>
              <a:path w="698500" h="188383">
                <a:moveTo>
                  <a:pt x="0" y="188383"/>
                </a:moveTo>
                <a:cubicBezTo>
                  <a:pt x="138641" y="117474"/>
                  <a:pt x="277283" y="46566"/>
                  <a:pt x="393700" y="23283"/>
                </a:cubicBezTo>
                <a:cubicBezTo>
                  <a:pt x="510117" y="0"/>
                  <a:pt x="630767" y="38100"/>
                  <a:pt x="698500" y="4868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4211960" y="2132856"/>
            <a:ext cx="2088232"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dct:description</a:t>
            </a:r>
            <a:endParaRPr lang="en-GB" sz="1400" b="1" dirty="0" smtClean="0">
              <a:solidFill>
                <a:srgbClr val="C00000"/>
              </a:solidFill>
              <a:latin typeface="Bradley Hand ITC" pitchFamily="66" charset="0"/>
            </a:endParaRPr>
          </a:p>
        </p:txBody>
      </p:sp>
      <p:sp>
        <p:nvSpPr>
          <p:cNvPr id="10" name="Freeform 9"/>
          <p:cNvSpPr/>
          <p:nvPr/>
        </p:nvSpPr>
        <p:spPr>
          <a:xfrm>
            <a:off x="3822700" y="1968500"/>
            <a:ext cx="393700" cy="300567"/>
          </a:xfrm>
          <a:custGeom>
            <a:avLst/>
            <a:gdLst>
              <a:gd name="connsiteX0" fmla="*/ 0 w 393700"/>
              <a:gd name="connsiteY0" fmla="*/ 0 h 300567"/>
              <a:gd name="connsiteX1" fmla="*/ 76200 w 393700"/>
              <a:gd name="connsiteY1" fmla="*/ 254000 h 300567"/>
              <a:gd name="connsiteX2" fmla="*/ 393700 w 393700"/>
              <a:gd name="connsiteY2" fmla="*/ 279400 h 300567"/>
            </a:gdLst>
            <a:ahLst/>
            <a:cxnLst>
              <a:cxn ang="0">
                <a:pos x="connsiteX0" y="connsiteY0"/>
              </a:cxn>
              <a:cxn ang="0">
                <a:pos x="connsiteX1" y="connsiteY1"/>
              </a:cxn>
              <a:cxn ang="0">
                <a:pos x="connsiteX2" y="connsiteY2"/>
              </a:cxn>
            </a:cxnLst>
            <a:rect l="l" t="t" r="r" b="b"/>
            <a:pathLst>
              <a:path w="393700" h="300567">
                <a:moveTo>
                  <a:pt x="0" y="0"/>
                </a:moveTo>
                <a:cubicBezTo>
                  <a:pt x="5291" y="103716"/>
                  <a:pt x="10583" y="207433"/>
                  <a:pt x="76200" y="254000"/>
                </a:cubicBezTo>
                <a:cubicBezTo>
                  <a:pt x="141817" y="300567"/>
                  <a:pt x="267758" y="289983"/>
                  <a:pt x="393700" y="2794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6804248" y="1052736"/>
            <a:ext cx="2088232"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dct:publisher</a:t>
            </a:r>
            <a:endParaRPr lang="en-GB" sz="1400" b="1" dirty="0" smtClean="0">
              <a:solidFill>
                <a:srgbClr val="C00000"/>
              </a:solidFill>
              <a:latin typeface="Bradley Hand ITC" pitchFamily="66" charset="0"/>
            </a:endParaRPr>
          </a:p>
        </p:txBody>
      </p:sp>
      <p:sp>
        <p:nvSpPr>
          <p:cNvPr id="12" name="Freeform 11"/>
          <p:cNvSpPr/>
          <p:nvPr/>
        </p:nvSpPr>
        <p:spPr>
          <a:xfrm>
            <a:off x="7366000" y="1295400"/>
            <a:ext cx="457200" cy="355600"/>
          </a:xfrm>
          <a:custGeom>
            <a:avLst/>
            <a:gdLst>
              <a:gd name="connsiteX0" fmla="*/ 0 w 457200"/>
              <a:gd name="connsiteY0" fmla="*/ 355600 h 355600"/>
              <a:gd name="connsiteX1" fmla="*/ 393700 w 457200"/>
              <a:gd name="connsiteY1" fmla="*/ 203200 h 355600"/>
              <a:gd name="connsiteX2" fmla="*/ 381000 w 457200"/>
              <a:gd name="connsiteY2" fmla="*/ 0 h 355600"/>
            </a:gdLst>
            <a:ahLst/>
            <a:cxnLst>
              <a:cxn ang="0">
                <a:pos x="connsiteX0" y="connsiteY0"/>
              </a:cxn>
              <a:cxn ang="0">
                <a:pos x="connsiteX1" y="connsiteY1"/>
              </a:cxn>
              <a:cxn ang="0">
                <a:pos x="connsiteX2" y="connsiteY2"/>
              </a:cxn>
            </a:cxnLst>
            <a:rect l="l" t="t" r="r" b="b"/>
            <a:pathLst>
              <a:path w="457200" h="355600">
                <a:moveTo>
                  <a:pt x="0" y="355600"/>
                </a:moveTo>
                <a:cubicBezTo>
                  <a:pt x="165100" y="309033"/>
                  <a:pt x="330200" y="262467"/>
                  <a:pt x="393700" y="203200"/>
                </a:cubicBezTo>
                <a:cubicBezTo>
                  <a:pt x="457200" y="143933"/>
                  <a:pt x="419100" y="71966"/>
                  <a:pt x="3810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2123728" y="4149080"/>
            <a:ext cx="1944216"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dct:title</a:t>
            </a:r>
            <a:r>
              <a:rPr lang="en-GB" sz="1400" b="1" dirty="0" smtClean="0">
                <a:solidFill>
                  <a:srgbClr val="C00000"/>
                </a:solidFill>
                <a:latin typeface="Bradley Hand ITC" pitchFamily="66" charset="0"/>
                <a:sym typeface="Wingdings" pitchFamily="2" charset="2"/>
              </a:rPr>
              <a:t> (Distribution) </a:t>
            </a:r>
            <a:endParaRPr lang="en-GB" sz="1400" b="1" dirty="0" smtClean="0">
              <a:solidFill>
                <a:srgbClr val="C00000"/>
              </a:solidFill>
              <a:latin typeface="Bradley Hand ITC" pitchFamily="66" charset="0"/>
            </a:endParaRPr>
          </a:p>
        </p:txBody>
      </p:sp>
      <p:sp>
        <p:nvSpPr>
          <p:cNvPr id="14" name="TextBox 13"/>
          <p:cNvSpPr txBox="1"/>
          <p:nvPr/>
        </p:nvSpPr>
        <p:spPr>
          <a:xfrm>
            <a:off x="4860032" y="3356992"/>
            <a:ext cx="1224136" cy="216024"/>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Dcat:accessURL</a:t>
            </a:r>
            <a:r>
              <a:rPr lang="en-GB" sz="1400" b="1" dirty="0" smtClean="0">
                <a:solidFill>
                  <a:srgbClr val="C00000"/>
                </a:solidFill>
                <a:latin typeface="Bradley Hand ITC" pitchFamily="66" charset="0"/>
                <a:sym typeface="Wingdings" pitchFamily="2" charset="2"/>
              </a:rPr>
              <a:t> </a:t>
            </a:r>
            <a:endParaRPr lang="en-GB" sz="1400" b="1" dirty="0" smtClean="0">
              <a:solidFill>
                <a:srgbClr val="C00000"/>
              </a:solidFill>
              <a:latin typeface="Bradley Hand ITC" pitchFamily="66" charset="0"/>
            </a:endParaRPr>
          </a:p>
        </p:txBody>
      </p:sp>
      <p:sp>
        <p:nvSpPr>
          <p:cNvPr id="15" name="Freeform 14"/>
          <p:cNvSpPr/>
          <p:nvPr/>
        </p:nvSpPr>
        <p:spPr>
          <a:xfrm>
            <a:off x="5283200" y="3581400"/>
            <a:ext cx="184150" cy="304800"/>
          </a:xfrm>
          <a:custGeom>
            <a:avLst/>
            <a:gdLst>
              <a:gd name="connsiteX0" fmla="*/ 0 w 184150"/>
              <a:gd name="connsiteY0" fmla="*/ 304800 h 304800"/>
              <a:gd name="connsiteX1" fmla="*/ 165100 w 184150"/>
              <a:gd name="connsiteY1" fmla="*/ 50800 h 304800"/>
              <a:gd name="connsiteX2" fmla="*/ 114300 w 184150"/>
              <a:gd name="connsiteY2" fmla="*/ 0 h 304800"/>
            </a:gdLst>
            <a:ahLst/>
            <a:cxnLst>
              <a:cxn ang="0">
                <a:pos x="connsiteX0" y="connsiteY0"/>
              </a:cxn>
              <a:cxn ang="0">
                <a:pos x="connsiteX1" y="connsiteY1"/>
              </a:cxn>
              <a:cxn ang="0">
                <a:pos x="connsiteX2" y="connsiteY2"/>
              </a:cxn>
            </a:cxnLst>
            <a:rect l="l" t="t" r="r" b="b"/>
            <a:pathLst>
              <a:path w="184150" h="304800">
                <a:moveTo>
                  <a:pt x="0" y="304800"/>
                </a:moveTo>
                <a:cubicBezTo>
                  <a:pt x="73025" y="203200"/>
                  <a:pt x="146050" y="101600"/>
                  <a:pt x="165100" y="50800"/>
                </a:cubicBezTo>
                <a:cubicBezTo>
                  <a:pt x="184150" y="0"/>
                  <a:pt x="167217" y="0"/>
                  <a:pt x="1143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p:cNvSpPr txBox="1"/>
          <p:nvPr/>
        </p:nvSpPr>
        <p:spPr>
          <a:xfrm>
            <a:off x="1712888" y="2492896"/>
            <a:ext cx="2088232"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dct:language</a:t>
            </a:r>
            <a:endParaRPr lang="en-GB" sz="1400" b="1" dirty="0" smtClean="0">
              <a:solidFill>
                <a:srgbClr val="C00000"/>
              </a:solidFill>
              <a:latin typeface="Bradley Hand ITC" pitchFamily="66" charset="0"/>
            </a:endParaRPr>
          </a:p>
        </p:txBody>
      </p:sp>
      <p:sp>
        <p:nvSpPr>
          <p:cNvPr id="17" name="TextBox 16"/>
          <p:cNvSpPr txBox="1"/>
          <p:nvPr/>
        </p:nvSpPr>
        <p:spPr>
          <a:xfrm>
            <a:off x="7524328" y="4005064"/>
            <a:ext cx="1296144" cy="216024"/>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dcat:keyword</a:t>
            </a:r>
            <a:endParaRPr lang="en-GB" sz="1400" b="1" dirty="0" smtClean="0">
              <a:solidFill>
                <a:srgbClr val="C00000"/>
              </a:solidFill>
              <a:latin typeface="Bradley Hand ITC" pitchFamily="66" charset="0"/>
            </a:endParaRPr>
          </a:p>
        </p:txBody>
      </p:sp>
      <p:sp>
        <p:nvSpPr>
          <p:cNvPr id="18" name="Freeform 17"/>
          <p:cNvSpPr/>
          <p:nvPr/>
        </p:nvSpPr>
        <p:spPr>
          <a:xfrm>
            <a:off x="8204200" y="3340100"/>
            <a:ext cx="283633" cy="635000"/>
          </a:xfrm>
          <a:custGeom>
            <a:avLst/>
            <a:gdLst>
              <a:gd name="connsiteX0" fmla="*/ 0 w 283633"/>
              <a:gd name="connsiteY0" fmla="*/ 0 h 635000"/>
              <a:gd name="connsiteX1" fmla="*/ 279400 w 283633"/>
              <a:gd name="connsiteY1" fmla="*/ 393700 h 635000"/>
              <a:gd name="connsiteX2" fmla="*/ 25400 w 283633"/>
              <a:gd name="connsiteY2" fmla="*/ 635000 h 635000"/>
            </a:gdLst>
            <a:ahLst/>
            <a:cxnLst>
              <a:cxn ang="0">
                <a:pos x="connsiteX0" y="connsiteY0"/>
              </a:cxn>
              <a:cxn ang="0">
                <a:pos x="connsiteX1" y="connsiteY1"/>
              </a:cxn>
              <a:cxn ang="0">
                <a:pos x="connsiteX2" y="connsiteY2"/>
              </a:cxn>
            </a:cxnLst>
            <a:rect l="l" t="t" r="r" b="b"/>
            <a:pathLst>
              <a:path w="283633" h="635000">
                <a:moveTo>
                  <a:pt x="0" y="0"/>
                </a:moveTo>
                <a:cubicBezTo>
                  <a:pt x="137583" y="143933"/>
                  <a:pt x="275167" y="287867"/>
                  <a:pt x="279400" y="393700"/>
                </a:cubicBezTo>
                <a:cubicBezTo>
                  <a:pt x="283633" y="499533"/>
                  <a:pt x="67733" y="590550"/>
                  <a:pt x="25400" y="6350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p:cNvSpPr txBox="1"/>
          <p:nvPr/>
        </p:nvSpPr>
        <p:spPr>
          <a:xfrm>
            <a:off x="1331640" y="3068960"/>
            <a:ext cx="864096"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dct:license</a:t>
            </a:r>
            <a:endParaRPr lang="en-GB" sz="1400" b="1" dirty="0" smtClean="0">
              <a:solidFill>
                <a:srgbClr val="C00000"/>
              </a:solidFill>
              <a:latin typeface="Bradley Hand ITC" pitchFamily="66" charset="0"/>
            </a:endParaRPr>
          </a:p>
        </p:txBody>
      </p:sp>
      <p:sp>
        <p:nvSpPr>
          <p:cNvPr id="21" name="TextBox 20"/>
          <p:cNvSpPr txBox="1"/>
          <p:nvPr/>
        </p:nvSpPr>
        <p:spPr>
          <a:xfrm>
            <a:off x="3275856" y="4509120"/>
            <a:ext cx="2736304" cy="360040"/>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dcat:downloadURL</a:t>
            </a:r>
            <a:r>
              <a:rPr lang="en-GB" sz="1400" b="1" dirty="0" smtClean="0">
                <a:solidFill>
                  <a:srgbClr val="C00000"/>
                </a:solidFill>
                <a:latin typeface="Bradley Hand ITC" pitchFamily="66" charset="0"/>
                <a:sym typeface="Wingdings" pitchFamily="2" charset="2"/>
              </a:rPr>
              <a:t>, </a:t>
            </a:r>
            <a:r>
              <a:rPr lang="en-GB" sz="1400" b="1" dirty="0" err="1" smtClean="0">
                <a:solidFill>
                  <a:srgbClr val="C00000"/>
                </a:solidFill>
                <a:latin typeface="Bradley Hand ITC" pitchFamily="66" charset="0"/>
                <a:sym typeface="Wingdings" pitchFamily="2" charset="2"/>
              </a:rPr>
              <a:t>dct:issued</a:t>
            </a:r>
            <a:r>
              <a:rPr lang="en-GB" sz="1400" b="1" dirty="0" smtClean="0">
                <a:solidFill>
                  <a:srgbClr val="C00000"/>
                </a:solidFill>
                <a:latin typeface="Bradley Hand ITC" pitchFamily="66" charset="0"/>
                <a:sym typeface="Wingdings" pitchFamily="2" charset="2"/>
              </a:rPr>
              <a:t>, </a:t>
            </a:r>
            <a:r>
              <a:rPr lang="en-GB" sz="1400" b="1" dirty="0" err="1" smtClean="0">
                <a:solidFill>
                  <a:srgbClr val="C00000"/>
                </a:solidFill>
                <a:latin typeface="Bradley Hand ITC" pitchFamily="66" charset="0"/>
                <a:sym typeface="Wingdings" pitchFamily="2" charset="2"/>
              </a:rPr>
              <a:t>dct:format</a:t>
            </a:r>
            <a:r>
              <a:rPr lang="en-GB" sz="1400" b="1" dirty="0" smtClean="0">
                <a:solidFill>
                  <a:srgbClr val="C00000"/>
                </a:solidFill>
                <a:latin typeface="Bradley Hand ITC" pitchFamily="66" charset="0"/>
                <a:sym typeface="Wingdings" pitchFamily="2" charset="2"/>
              </a:rPr>
              <a:t>, </a:t>
            </a:r>
            <a:r>
              <a:rPr lang="en-GB" sz="1400" b="1" dirty="0" err="1" smtClean="0">
                <a:solidFill>
                  <a:srgbClr val="C00000"/>
                </a:solidFill>
                <a:latin typeface="Bradley Hand ITC" pitchFamily="66" charset="0"/>
                <a:sym typeface="Wingdings" pitchFamily="2" charset="2"/>
              </a:rPr>
              <a:t>dct</a:t>
            </a:r>
            <a:r>
              <a:rPr lang="en-GB" sz="1400" b="1" dirty="0" smtClean="0">
                <a:solidFill>
                  <a:srgbClr val="C00000"/>
                </a:solidFill>
                <a:latin typeface="Bradley Hand ITC" pitchFamily="66" charset="0"/>
                <a:sym typeface="Wingdings" pitchFamily="2" charset="2"/>
              </a:rPr>
              <a:t>: description</a:t>
            </a:r>
            <a:endParaRPr lang="en-GB" sz="1400" b="1" dirty="0" smtClean="0">
              <a:solidFill>
                <a:srgbClr val="C00000"/>
              </a:solidFill>
              <a:latin typeface="Bradley Hand ITC" pitchFamily="66" charset="0"/>
            </a:endParaRPr>
          </a:p>
        </p:txBody>
      </p:sp>
      <p:sp>
        <p:nvSpPr>
          <p:cNvPr id="23" name="Freeform 22"/>
          <p:cNvSpPr/>
          <p:nvPr/>
        </p:nvSpPr>
        <p:spPr>
          <a:xfrm>
            <a:off x="3924300" y="4292600"/>
            <a:ext cx="254000" cy="241300"/>
          </a:xfrm>
          <a:custGeom>
            <a:avLst/>
            <a:gdLst>
              <a:gd name="connsiteX0" fmla="*/ 254000 w 254000"/>
              <a:gd name="connsiteY0" fmla="*/ 0 h 241300"/>
              <a:gd name="connsiteX1" fmla="*/ 25400 w 254000"/>
              <a:gd name="connsiteY1" fmla="*/ 50800 h 241300"/>
              <a:gd name="connsiteX2" fmla="*/ 101600 w 254000"/>
              <a:gd name="connsiteY2" fmla="*/ 241300 h 241300"/>
            </a:gdLst>
            <a:ahLst/>
            <a:cxnLst>
              <a:cxn ang="0">
                <a:pos x="connsiteX0" y="connsiteY0"/>
              </a:cxn>
              <a:cxn ang="0">
                <a:pos x="connsiteX1" y="connsiteY1"/>
              </a:cxn>
              <a:cxn ang="0">
                <a:pos x="connsiteX2" y="connsiteY2"/>
              </a:cxn>
            </a:cxnLst>
            <a:rect l="l" t="t" r="r" b="b"/>
            <a:pathLst>
              <a:path w="254000" h="241300">
                <a:moveTo>
                  <a:pt x="254000" y="0"/>
                </a:moveTo>
                <a:cubicBezTo>
                  <a:pt x="152400" y="5291"/>
                  <a:pt x="50800" y="10583"/>
                  <a:pt x="25400" y="50800"/>
                </a:cubicBezTo>
                <a:cubicBezTo>
                  <a:pt x="0" y="91017"/>
                  <a:pt x="50800" y="166158"/>
                  <a:pt x="101600" y="2413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2835300" y="5301208"/>
            <a:ext cx="864096"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dct:spatial</a:t>
            </a:r>
            <a:endParaRPr lang="en-GB" sz="1400" b="1" dirty="0" smtClean="0">
              <a:solidFill>
                <a:srgbClr val="C00000"/>
              </a:solidFill>
              <a:latin typeface="Bradley Hand ITC" pitchFamily="66" charset="0"/>
            </a:endParaRPr>
          </a:p>
        </p:txBody>
      </p:sp>
      <p:sp>
        <p:nvSpPr>
          <p:cNvPr id="27" name="TextBox 26"/>
          <p:cNvSpPr txBox="1"/>
          <p:nvPr/>
        </p:nvSpPr>
        <p:spPr>
          <a:xfrm>
            <a:off x="3419872" y="5733256"/>
            <a:ext cx="864096"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dct:theme</a:t>
            </a:r>
            <a:endParaRPr lang="en-GB" sz="1400" b="1" dirty="0" smtClean="0">
              <a:solidFill>
                <a:srgbClr val="C00000"/>
              </a:solidFill>
              <a:latin typeface="Bradley Hand ITC" pitchFamily="66" charset="0"/>
            </a:endParaRPr>
          </a:p>
        </p:txBody>
      </p:sp>
      <p:sp>
        <p:nvSpPr>
          <p:cNvPr id="28" name="TextBox 27"/>
          <p:cNvSpPr txBox="1"/>
          <p:nvPr/>
        </p:nvSpPr>
        <p:spPr>
          <a:xfrm>
            <a:off x="8279904" y="4437112"/>
            <a:ext cx="864096"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dct:issued</a:t>
            </a:r>
            <a:endParaRPr lang="en-GB" sz="1400" b="1" dirty="0" smtClean="0">
              <a:solidFill>
                <a:srgbClr val="C00000"/>
              </a:solidFill>
              <a:latin typeface="Bradley Hand ITC" pitchFamily="66" charset="0"/>
            </a:endParaRPr>
          </a:p>
        </p:txBody>
      </p:sp>
      <p:sp>
        <p:nvSpPr>
          <p:cNvPr id="29" name="TextBox 28"/>
          <p:cNvSpPr txBox="1"/>
          <p:nvPr/>
        </p:nvSpPr>
        <p:spPr>
          <a:xfrm>
            <a:off x="7956376" y="4919960"/>
            <a:ext cx="1008112"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dct:modified</a:t>
            </a:r>
            <a:endParaRPr lang="en-GB" sz="1400" b="1" dirty="0" smtClean="0">
              <a:solidFill>
                <a:srgbClr val="C00000"/>
              </a:solidFill>
              <a:latin typeface="Bradley Hand ITC" pitchFamily="66" charset="0"/>
            </a:endParaRPr>
          </a:p>
        </p:txBody>
      </p:sp>
      <p:sp>
        <p:nvSpPr>
          <p:cNvPr id="31" name="Freeform 30"/>
          <p:cNvSpPr/>
          <p:nvPr/>
        </p:nvSpPr>
        <p:spPr>
          <a:xfrm>
            <a:off x="8280400" y="4610100"/>
            <a:ext cx="378883" cy="112183"/>
          </a:xfrm>
          <a:custGeom>
            <a:avLst/>
            <a:gdLst>
              <a:gd name="connsiteX0" fmla="*/ 0 w 378883"/>
              <a:gd name="connsiteY0" fmla="*/ 63500 h 112183"/>
              <a:gd name="connsiteX1" fmla="*/ 317500 w 378883"/>
              <a:gd name="connsiteY1" fmla="*/ 101600 h 112183"/>
              <a:gd name="connsiteX2" fmla="*/ 368300 w 378883"/>
              <a:gd name="connsiteY2" fmla="*/ 0 h 112183"/>
            </a:gdLst>
            <a:ahLst/>
            <a:cxnLst>
              <a:cxn ang="0">
                <a:pos x="connsiteX0" y="connsiteY0"/>
              </a:cxn>
              <a:cxn ang="0">
                <a:pos x="connsiteX1" y="connsiteY1"/>
              </a:cxn>
              <a:cxn ang="0">
                <a:pos x="connsiteX2" y="connsiteY2"/>
              </a:cxn>
            </a:cxnLst>
            <a:rect l="l" t="t" r="r" b="b"/>
            <a:pathLst>
              <a:path w="378883" h="112183">
                <a:moveTo>
                  <a:pt x="0" y="63500"/>
                </a:moveTo>
                <a:cubicBezTo>
                  <a:pt x="128058" y="87841"/>
                  <a:pt x="256117" y="112183"/>
                  <a:pt x="317500" y="101600"/>
                </a:cubicBezTo>
                <a:cubicBezTo>
                  <a:pt x="378883" y="91017"/>
                  <a:pt x="373591" y="45508"/>
                  <a:pt x="3683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Freeform 31"/>
          <p:cNvSpPr/>
          <p:nvPr/>
        </p:nvSpPr>
        <p:spPr>
          <a:xfrm>
            <a:off x="8420100" y="4817533"/>
            <a:ext cx="345017" cy="84667"/>
          </a:xfrm>
          <a:custGeom>
            <a:avLst/>
            <a:gdLst>
              <a:gd name="connsiteX0" fmla="*/ 0 w 345017"/>
              <a:gd name="connsiteY0" fmla="*/ 33867 h 84667"/>
              <a:gd name="connsiteX1" fmla="*/ 292100 w 345017"/>
              <a:gd name="connsiteY1" fmla="*/ 8467 h 84667"/>
              <a:gd name="connsiteX2" fmla="*/ 317500 w 345017"/>
              <a:gd name="connsiteY2" fmla="*/ 84667 h 84667"/>
            </a:gdLst>
            <a:ahLst/>
            <a:cxnLst>
              <a:cxn ang="0">
                <a:pos x="connsiteX0" y="connsiteY0"/>
              </a:cxn>
              <a:cxn ang="0">
                <a:pos x="connsiteX1" y="connsiteY1"/>
              </a:cxn>
              <a:cxn ang="0">
                <a:pos x="connsiteX2" y="connsiteY2"/>
              </a:cxn>
            </a:cxnLst>
            <a:rect l="l" t="t" r="r" b="b"/>
            <a:pathLst>
              <a:path w="345017" h="84667">
                <a:moveTo>
                  <a:pt x="0" y="33867"/>
                </a:moveTo>
                <a:cubicBezTo>
                  <a:pt x="119591" y="16933"/>
                  <a:pt x="239183" y="0"/>
                  <a:pt x="292100" y="8467"/>
                </a:cubicBezTo>
                <a:cubicBezTo>
                  <a:pt x="345017" y="16934"/>
                  <a:pt x="331258" y="50800"/>
                  <a:pt x="317500" y="8466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TextBox 32"/>
          <p:cNvSpPr txBox="1"/>
          <p:nvPr/>
        </p:nvSpPr>
        <p:spPr>
          <a:xfrm>
            <a:off x="7055768" y="2111648"/>
            <a:ext cx="2088232" cy="288032"/>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adms:contactPoint</a:t>
            </a:r>
            <a:endParaRPr lang="en-GB" sz="1400" b="1" dirty="0" smtClean="0">
              <a:solidFill>
                <a:srgbClr val="C00000"/>
              </a:solidFill>
              <a:latin typeface="Bradley Hand ITC" pitchFamily="66" charset="0"/>
            </a:endParaRPr>
          </a:p>
        </p:txBody>
      </p:sp>
      <p:sp>
        <p:nvSpPr>
          <p:cNvPr id="34" name="Freeform 33"/>
          <p:cNvSpPr/>
          <p:nvPr/>
        </p:nvSpPr>
        <p:spPr>
          <a:xfrm>
            <a:off x="6807200" y="2311400"/>
            <a:ext cx="698500" cy="118533"/>
          </a:xfrm>
          <a:custGeom>
            <a:avLst/>
            <a:gdLst>
              <a:gd name="connsiteX0" fmla="*/ 0 w 698500"/>
              <a:gd name="connsiteY0" fmla="*/ 25400 h 118533"/>
              <a:gd name="connsiteX1" fmla="*/ 393700 w 698500"/>
              <a:gd name="connsiteY1" fmla="*/ 114300 h 118533"/>
              <a:gd name="connsiteX2" fmla="*/ 698500 w 698500"/>
              <a:gd name="connsiteY2" fmla="*/ 0 h 118533"/>
            </a:gdLst>
            <a:ahLst/>
            <a:cxnLst>
              <a:cxn ang="0">
                <a:pos x="connsiteX0" y="connsiteY0"/>
              </a:cxn>
              <a:cxn ang="0">
                <a:pos x="connsiteX1" y="connsiteY1"/>
              </a:cxn>
              <a:cxn ang="0">
                <a:pos x="connsiteX2" y="connsiteY2"/>
              </a:cxn>
            </a:cxnLst>
            <a:rect l="l" t="t" r="r" b="b"/>
            <a:pathLst>
              <a:path w="698500" h="118533">
                <a:moveTo>
                  <a:pt x="0" y="25400"/>
                </a:moveTo>
                <a:cubicBezTo>
                  <a:pt x="138641" y="71966"/>
                  <a:pt x="277283" y="118533"/>
                  <a:pt x="393700" y="114300"/>
                </a:cubicBezTo>
                <a:cubicBezTo>
                  <a:pt x="510117" y="110067"/>
                  <a:pt x="643467" y="23283"/>
                  <a:pt x="6985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2839740" y="5983188"/>
            <a:ext cx="1300212" cy="254124"/>
          </a:xfrm>
          <a:prstGeom prst="rect">
            <a:avLst/>
          </a:prstGeom>
          <a:noFill/>
        </p:spPr>
        <p:txBody>
          <a:bodyPr vert="horz" wrap="square" lIns="0" tIns="0" rIns="0" bIns="0" rtlCol="0">
            <a:noAutofit/>
          </a:bodyPr>
          <a:lstStyle/>
          <a:p>
            <a:pPr indent="-274320">
              <a:spcAft>
                <a:spcPts val="900"/>
              </a:spcAft>
            </a:pPr>
            <a:r>
              <a:rPr lang="en-GB" sz="1400" b="1" dirty="0" err="1" smtClean="0">
                <a:solidFill>
                  <a:srgbClr val="C00000"/>
                </a:solidFill>
                <a:latin typeface="Bradley Hand ITC" pitchFamily="66" charset="0"/>
                <a:sym typeface="Wingdings" pitchFamily="2" charset="2"/>
              </a:rPr>
              <a:t>dct:temporal</a:t>
            </a:r>
            <a:endParaRPr lang="en-GB" sz="1400" b="1" dirty="0" smtClean="0">
              <a:solidFill>
                <a:srgbClr val="C00000"/>
              </a:solidFill>
              <a:latin typeface="Bradley Hand ITC"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description of dataset with the DCAT-AP</a:t>
            </a:r>
            <a:endParaRPr lang="en-GB" dirty="0"/>
          </a:p>
        </p:txBody>
      </p:sp>
      <p:sp>
        <p:nvSpPr>
          <p:cNvPr id="3" name="Content Placeholder 2"/>
          <p:cNvSpPr>
            <a:spLocks noGrp="1"/>
          </p:cNvSpPr>
          <p:nvPr>
            <p:ph sz="quarter" idx="15"/>
          </p:nvPr>
        </p:nvSpPr>
        <p:spPr>
          <a:xfrm>
            <a:off x="533400" y="1412776"/>
            <a:ext cx="8077200" cy="4419600"/>
          </a:xfrm>
        </p:spPr>
        <p:txBody>
          <a:bodyPr/>
          <a:lstStyle/>
          <a:p>
            <a:r>
              <a:rPr lang="en-GB" sz="1000" dirty="0" smtClean="0"/>
              <a:t>&lt;</a:t>
            </a:r>
            <a:r>
              <a:rPr lang="en-GB" sz="1000" dirty="0" err="1" smtClean="0"/>
              <a:t>rdf:Description</a:t>
            </a:r>
            <a:r>
              <a:rPr lang="en-GB" sz="1000" dirty="0" smtClean="0"/>
              <a:t> </a:t>
            </a:r>
            <a:r>
              <a:rPr lang="en-GB" sz="1000" dirty="0" err="1" smtClean="0"/>
              <a:t>rdf:about</a:t>
            </a:r>
            <a:r>
              <a:rPr lang="en-GB" sz="1000" dirty="0" smtClean="0"/>
              <a:t>=“http://data.gov.uk/data "&gt;    </a:t>
            </a:r>
          </a:p>
          <a:p>
            <a:r>
              <a:rPr lang="en-GB" sz="1000" dirty="0" smtClean="0"/>
              <a:t>	&lt;</a:t>
            </a:r>
            <a:r>
              <a:rPr lang="en-GB" sz="1000" dirty="0" err="1" smtClean="0"/>
              <a:t>rdf:type</a:t>
            </a:r>
            <a:r>
              <a:rPr lang="en-GB" sz="1000" dirty="0" smtClean="0"/>
              <a:t> </a:t>
            </a:r>
            <a:r>
              <a:rPr lang="en-GB" sz="1000" dirty="0" err="1" smtClean="0"/>
              <a:t>rdf:resource</a:t>
            </a:r>
            <a:r>
              <a:rPr lang="en-GB" sz="1000" dirty="0" smtClean="0"/>
              <a:t>=“http://www.w3.org/ns/dcat#Catalog”/&gt;</a:t>
            </a:r>
          </a:p>
          <a:p>
            <a:r>
              <a:rPr lang="en-GB" sz="1000" dirty="0" smtClean="0"/>
              <a:t>	&lt;</a:t>
            </a:r>
            <a:r>
              <a:rPr lang="en-GB" sz="1000" dirty="0" err="1" smtClean="0"/>
              <a:t>dct:title</a:t>
            </a:r>
            <a:r>
              <a:rPr lang="en-GB" sz="1000" dirty="0" smtClean="0"/>
              <a:t> </a:t>
            </a:r>
            <a:r>
              <a:rPr lang="en-GB" sz="1000" dirty="0" err="1" smtClean="0"/>
              <a:t>xml:lang</a:t>
            </a:r>
            <a:r>
              <a:rPr lang="en-GB" sz="1000" dirty="0" smtClean="0"/>
              <a:t>=“en”&gt;data.gov.uk&lt;/</a:t>
            </a:r>
            <a:r>
              <a:rPr lang="en-GB" sz="1000" dirty="0" err="1" smtClean="0"/>
              <a:t>dct:title</a:t>
            </a:r>
            <a:r>
              <a:rPr lang="en-GB" sz="1000" dirty="0" smtClean="0"/>
              <a:t>&gt;</a:t>
            </a:r>
          </a:p>
          <a:p>
            <a:r>
              <a:rPr lang="en-GB" sz="1000" dirty="0" smtClean="0"/>
              <a:t>	&lt;</a:t>
            </a:r>
            <a:r>
              <a:rPr lang="en-GB" sz="1000" dirty="0" err="1" smtClean="0"/>
              <a:t>dct:description</a:t>
            </a:r>
            <a:r>
              <a:rPr lang="en-GB" sz="1000" dirty="0" smtClean="0"/>
              <a:t> </a:t>
            </a:r>
            <a:r>
              <a:rPr lang="en-GB" sz="1000" dirty="0" err="1" smtClean="0"/>
              <a:t>xml:lang</a:t>
            </a:r>
            <a:r>
              <a:rPr lang="en-GB" sz="1000" dirty="0" smtClean="0"/>
              <a:t>=“en”&gt;Description of the data portal&lt;/</a:t>
            </a:r>
            <a:r>
              <a:rPr lang="en-GB" sz="1000" dirty="0" err="1" smtClean="0"/>
              <a:t>dct:description</a:t>
            </a:r>
            <a:r>
              <a:rPr lang="en-GB" sz="1000" dirty="0" smtClean="0"/>
              <a:t>&gt;</a:t>
            </a:r>
          </a:p>
          <a:p>
            <a:r>
              <a:rPr lang="en-GB" sz="1000" dirty="0" smtClean="0"/>
              <a:t>	&lt;</a:t>
            </a:r>
            <a:r>
              <a:rPr lang="en-GB" sz="1000" dirty="0" err="1" smtClean="0"/>
              <a:t>dct:license</a:t>
            </a:r>
            <a:r>
              <a:rPr lang="en-GB" sz="1000" dirty="0" smtClean="0"/>
              <a:t> </a:t>
            </a:r>
            <a:r>
              <a:rPr lang="en-GB" sz="1000" dirty="0" err="1" smtClean="0"/>
              <a:t>rdf:resource</a:t>
            </a:r>
            <a:r>
              <a:rPr lang="en-GB" sz="1000" dirty="0" smtClean="0"/>
              <a:t>=” http://www.nationalarchives.gov.uk/doc/open-government-licence”/&gt;</a:t>
            </a:r>
          </a:p>
          <a:p>
            <a:r>
              <a:rPr lang="en-GB" sz="1000" dirty="0" smtClean="0"/>
              <a:t>&lt;/</a:t>
            </a:r>
            <a:r>
              <a:rPr lang="en-GB" sz="1000" dirty="0" err="1" smtClean="0"/>
              <a:t>rdf:Description</a:t>
            </a:r>
            <a:r>
              <a:rPr lang="en-GB" sz="1000" dirty="0" smtClean="0"/>
              <a:t>&gt;</a:t>
            </a:r>
          </a:p>
          <a:p>
            <a:r>
              <a:rPr lang="en-GB" sz="1000" dirty="0" smtClean="0"/>
              <a:t>&lt;</a:t>
            </a:r>
            <a:r>
              <a:rPr lang="en-GB" sz="1000" dirty="0" err="1" smtClean="0"/>
              <a:t>rdf:Description</a:t>
            </a:r>
            <a:r>
              <a:rPr lang="en-GB" sz="1000" dirty="0" smtClean="0"/>
              <a:t> </a:t>
            </a:r>
            <a:r>
              <a:rPr lang="en-GB" sz="1000" dirty="0" err="1" smtClean="0"/>
              <a:t>rdf:about</a:t>
            </a:r>
            <a:r>
              <a:rPr lang="en-GB" sz="1000" dirty="0" smtClean="0"/>
              <a:t>=“http://data.gov.uk/dataset/east-sussex-county-council-election-results”/&gt;</a:t>
            </a:r>
          </a:p>
          <a:p>
            <a:r>
              <a:rPr lang="en-GB" sz="1000" dirty="0" smtClean="0"/>
              <a:t>	 &lt;</a:t>
            </a:r>
            <a:r>
              <a:rPr lang="en-GB" sz="1000" dirty="0" err="1" smtClean="0"/>
              <a:t>rdf:type</a:t>
            </a:r>
            <a:r>
              <a:rPr lang="en-GB" sz="1000" dirty="0" smtClean="0"/>
              <a:t> </a:t>
            </a:r>
            <a:r>
              <a:rPr lang="en-GB" sz="1000" dirty="0" err="1" smtClean="0"/>
              <a:t>rdf:resource</a:t>
            </a:r>
            <a:r>
              <a:rPr lang="en-GB" sz="1000" dirty="0" smtClean="0"/>
              <a:t>=“http://www.w3.org/ns/dcat#Dataset”/&gt;</a:t>
            </a:r>
          </a:p>
          <a:p>
            <a:r>
              <a:rPr lang="en-GB" sz="1000" dirty="0" smtClean="0"/>
              <a:t>	&lt;</a:t>
            </a:r>
            <a:r>
              <a:rPr lang="en-GB" sz="1000" dirty="0" err="1" smtClean="0"/>
              <a:t>dct:title</a:t>
            </a:r>
            <a:r>
              <a:rPr lang="en-GB" sz="1000" dirty="0" smtClean="0"/>
              <a:t> </a:t>
            </a:r>
            <a:r>
              <a:rPr lang="en-GB" sz="1000" dirty="0" err="1" smtClean="0"/>
              <a:t>xml:lang</a:t>
            </a:r>
            <a:r>
              <a:rPr lang="en-GB" sz="1000" dirty="0" smtClean="0"/>
              <a:t>=”en”&gt;East Sussex County Council election results&lt;/</a:t>
            </a:r>
            <a:r>
              <a:rPr lang="en-GB" sz="1000" dirty="0" err="1" smtClean="0"/>
              <a:t>dct:title</a:t>
            </a:r>
            <a:r>
              <a:rPr lang="en-GB" sz="1000" dirty="0" smtClean="0"/>
              <a:t>&gt;</a:t>
            </a:r>
          </a:p>
          <a:p>
            <a:r>
              <a:rPr lang="en-GB" sz="1000" dirty="0" smtClean="0"/>
              <a:t>	&lt;</a:t>
            </a:r>
            <a:r>
              <a:rPr lang="en-GB" sz="1000" dirty="0" err="1" smtClean="0"/>
              <a:t>dct:description</a:t>
            </a:r>
            <a:r>
              <a:rPr lang="en-GB" sz="1000" dirty="0" smtClean="0"/>
              <a:t> </a:t>
            </a:r>
            <a:r>
              <a:rPr lang="en-GB" sz="1000" dirty="0" err="1" smtClean="0"/>
              <a:t>xml:lang</a:t>
            </a:r>
            <a:r>
              <a:rPr lang="en-GB" sz="1000" dirty="0" smtClean="0"/>
              <a:t>=“en”&gt;A list of elections to East Sussex County Council, which leads to data about candidates, 	parties, electoral divisions and votes cast. Uses the Open Election Data RDF vocabulary from http://openelectiondata.org/</a:t>
            </a:r>
          </a:p>
          <a:p>
            <a:r>
              <a:rPr lang="en-GB" sz="1000" dirty="0" smtClean="0"/>
              <a:t>	&lt;/</a:t>
            </a:r>
            <a:r>
              <a:rPr lang="en-GB" sz="1000" dirty="0" err="1" smtClean="0"/>
              <a:t>dct:description</a:t>
            </a:r>
            <a:r>
              <a:rPr lang="en-GB" sz="1000" dirty="0" smtClean="0"/>
              <a:t>&gt;</a:t>
            </a:r>
          </a:p>
          <a:p>
            <a:r>
              <a:rPr lang="en-GB" sz="1000" dirty="0" smtClean="0"/>
              <a:t>&lt;/</a:t>
            </a:r>
            <a:r>
              <a:rPr lang="en-GB" sz="1000" dirty="0" err="1" smtClean="0"/>
              <a:t>rdf:Description</a:t>
            </a:r>
            <a:r>
              <a:rPr lang="en-GB" sz="1000" dirty="0" smtClean="0"/>
              <a:t>&gt;</a:t>
            </a:r>
          </a:p>
          <a:p>
            <a:r>
              <a:rPr lang="en-GB" sz="1000" dirty="0" smtClean="0"/>
              <a:t>&lt;</a:t>
            </a:r>
            <a:r>
              <a:rPr lang="en-GB" sz="1000" dirty="0" err="1" smtClean="0"/>
              <a:t>rdf:Description</a:t>
            </a:r>
            <a:r>
              <a:rPr lang="en-GB" sz="1000" dirty="0" smtClean="0"/>
              <a:t> </a:t>
            </a:r>
            <a:r>
              <a:rPr lang="en-GB" sz="1000" dirty="0" err="1" smtClean="0"/>
              <a:t>rdf:adbout</a:t>
            </a:r>
            <a:r>
              <a:rPr lang="en-GB" sz="1000" dirty="0" smtClean="0"/>
              <a:t>=“http://www.eastsussex.gov.uk/yourcouncil/localelections/election2009/default.aspx”/&gt;</a:t>
            </a:r>
          </a:p>
          <a:p>
            <a:r>
              <a:rPr lang="en-GB" sz="1000" dirty="0" smtClean="0"/>
              <a:t>	&lt;</a:t>
            </a:r>
            <a:r>
              <a:rPr lang="en-GB" sz="1000" dirty="0" err="1" smtClean="0"/>
              <a:t>rdf:type</a:t>
            </a:r>
            <a:r>
              <a:rPr lang="en-GB" sz="1000" dirty="0" smtClean="0"/>
              <a:t> </a:t>
            </a:r>
            <a:r>
              <a:rPr lang="en-GB" sz="1000" dirty="0" err="1" smtClean="0"/>
              <a:t>rdf:resource</a:t>
            </a:r>
            <a:r>
              <a:rPr lang="en-GB" sz="1000" dirty="0" smtClean="0"/>
              <a:t>=“http://www.w3.org/ns/dcat#Distribution”/&gt;</a:t>
            </a:r>
          </a:p>
          <a:p>
            <a:r>
              <a:rPr lang="en-GB" sz="1000" dirty="0" smtClean="0"/>
              <a:t>	&lt;</a:t>
            </a:r>
            <a:r>
              <a:rPr lang="en-GB" sz="1000" dirty="0" err="1" smtClean="0"/>
              <a:t>dct:title</a:t>
            </a:r>
            <a:r>
              <a:rPr lang="en-GB" sz="1000" dirty="0" smtClean="0"/>
              <a:t> </a:t>
            </a:r>
            <a:r>
              <a:rPr lang="en-GB" sz="1000" dirty="0" err="1" smtClean="0"/>
              <a:t>xml:lang</a:t>
            </a:r>
            <a:r>
              <a:rPr lang="en-GB" sz="1000" dirty="0" smtClean="0"/>
              <a:t>=“en”&gt;East Sussex County Council election 4 June 2009, and subsequent bi-elections&lt;/</a:t>
            </a:r>
            <a:r>
              <a:rPr lang="en-GB" sz="1000" dirty="0" err="1" smtClean="0"/>
              <a:t>dct:title</a:t>
            </a:r>
            <a:r>
              <a:rPr lang="en-GB" sz="1000" dirty="0" smtClean="0"/>
              <a:t>&gt;</a:t>
            </a:r>
          </a:p>
          <a:p>
            <a:r>
              <a:rPr lang="en-GB" sz="1000" dirty="0" smtClean="0"/>
              <a:t>	&lt;</a:t>
            </a:r>
            <a:r>
              <a:rPr lang="en-GB" sz="1000" dirty="0" err="1" smtClean="0"/>
              <a:t>dcat:accessURL</a:t>
            </a:r>
            <a:r>
              <a:rPr lang="en-GB" sz="1000" dirty="0" smtClean="0"/>
              <a:t> </a:t>
            </a:r>
            <a:r>
              <a:rPr lang="en-GB" sz="1000" dirty="0" err="1" smtClean="0"/>
              <a:t>rdf:resource</a:t>
            </a:r>
            <a:r>
              <a:rPr lang="en-GB" sz="1000" dirty="0" smtClean="0"/>
              <a:t>=“http://www.eastsussex.gov.uk/yourcouncil/localelections/election2009/default.aspx “/&gt;</a:t>
            </a:r>
          </a:p>
          <a:p>
            <a:r>
              <a:rPr lang="en-GB" sz="1000" dirty="0" smtClean="0"/>
              <a:t>	&lt;</a:t>
            </a:r>
            <a:r>
              <a:rPr lang="en-GB" sz="1000" dirty="0" err="1" smtClean="0"/>
              <a:t>dct:license</a:t>
            </a:r>
            <a:r>
              <a:rPr lang="en-GB" sz="1000" dirty="0" smtClean="0"/>
              <a:t> </a:t>
            </a:r>
            <a:r>
              <a:rPr lang="en-GB" sz="1000" dirty="0" err="1" smtClean="0"/>
              <a:t>rdf:resource</a:t>
            </a:r>
            <a:r>
              <a:rPr lang="en-GB" sz="1000" dirty="0" smtClean="0"/>
              <a:t>=“http://www.nationalarchives.gov.uk/doc/open-government-licence”/&gt;</a:t>
            </a:r>
          </a:p>
          <a:p>
            <a:r>
              <a:rPr lang="en-GB" sz="1000" dirty="0" smtClean="0"/>
              <a:t>&lt;/</a:t>
            </a:r>
            <a:r>
              <a:rPr lang="en-GB" sz="1000" dirty="0" err="1" smtClean="0"/>
              <a:t>rdf:Description</a:t>
            </a:r>
            <a:r>
              <a:rPr lang="en-GB" sz="1000" dirty="0" smtClean="0"/>
              <a:t>&gt;	</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mappings to the DCAT-AP</a:t>
            </a:r>
            <a:endParaRPr lang="en-GB" dirty="0"/>
          </a:p>
        </p:txBody>
      </p:sp>
      <p:pic>
        <p:nvPicPr>
          <p:cNvPr id="5" name="Content Placeholder 4" descr="IMAGE$159FC38018C0B9FC.jpg"/>
          <p:cNvPicPr>
            <a:picLocks noGrp="1" noChangeAspect="1"/>
          </p:cNvPicPr>
          <p:nvPr>
            <p:ph sz="quarter" idx="15"/>
          </p:nvPr>
        </p:nvPicPr>
        <p:blipFill>
          <a:blip r:embed="rId2" cstate="print"/>
          <a:stretch>
            <a:fillRect/>
          </a:stretch>
        </p:blipFill>
        <p:spPr>
          <a:xfrm>
            <a:off x="72007" y="1844824"/>
            <a:ext cx="8964489" cy="3478286"/>
          </a:xfrm>
        </p:spPr>
      </p:pic>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can you find it?</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24</a:t>
            </a:fld>
            <a:endParaRPr lang="en-GB"/>
          </a:p>
        </p:txBody>
      </p:sp>
      <p:pic>
        <p:nvPicPr>
          <p:cNvPr id="5" name="Picture 2"/>
          <p:cNvPicPr>
            <a:picLocks noChangeAspect="1" noChangeArrowheads="1"/>
          </p:cNvPicPr>
          <p:nvPr/>
        </p:nvPicPr>
        <p:blipFill>
          <a:blip r:embed="rId3" cstate="print"/>
          <a:srcRect l="18692" t="9162" r="19692" b="4547"/>
          <a:stretch>
            <a:fillRect/>
          </a:stretch>
        </p:blipFill>
        <p:spPr bwMode="auto">
          <a:xfrm>
            <a:off x="1648178" y="1107846"/>
            <a:ext cx="6259688" cy="493116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Flowchart: Manual Operation 5">
            <a:hlinkClick r:id="rId4"/>
          </p:cNvPr>
          <p:cNvSpPr/>
          <p:nvPr/>
        </p:nvSpPr>
        <p:spPr>
          <a:xfrm rot="5400000">
            <a:off x="4830735" y="2234162"/>
            <a:ext cx="886179" cy="7596336"/>
          </a:xfrm>
          <a:prstGeom prst="flowChartManualOperation">
            <a:avLst/>
          </a:prstGeom>
          <a:solidFill>
            <a:schemeClr val="bg2">
              <a:lumMod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vert="vert270"/>
          <a:lstStyle/>
          <a:p>
            <a:r>
              <a:rPr lang="en-GB" sz="1600" dirty="0" smtClean="0"/>
              <a:t>https://joinup.ec.europa.eu/asset/dcat_application_profile/description</a:t>
            </a:r>
            <a:endParaRPr lang="en-GB" sz="1600" dirty="0"/>
          </a:p>
        </p:txBody>
      </p:sp>
    </p:spTree>
    <p:extLst>
      <p:ext uri="{BB962C8B-B14F-4D97-AF65-F5344CB8AC3E}">
        <p14:creationId xmlns:p14="http://schemas.microsoft.com/office/powerpoint/2010/main" val="180945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6600" i="0" dirty="0" smtClean="0">
                <a:solidFill>
                  <a:schemeClr val="accent1"/>
                </a:solidFill>
                <a:latin typeface="Bradley Hand ITC" pitchFamily="66" charset="0"/>
              </a:rPr>
              <a:t>Share the metadata of you datasets on ODIP</a:t>
            </a:r>
            <a:r>
              <a:rPr lang="en-GB" sz="7200" i="0" dirty="0" smtClean="0">
                <a:solidFill>
                  <a:schemeClr val="accent1"/>
                </a:solidFill>
                <a:latin typeface="Bradley Hand ITC" pitchFamily="66" charset="0"/>
              </a:rPr>
              <a:t/>
            </a:r>
            <a:br>
              <a:rPr lang="en-GB" sz="7200" i="0" dirty="0" smtClean="0">
                <a:solidFill>
                  <a:schemeClr val="accent1"/>
                </a:solidFill>
                <a:latin typeface="Bradley Hand ITC" pitchFamily="66" charset="0"/>
              </a:rPr>
            </a:br>
            <a:r>
              <a:rPr lang="en-GB" b="0" dirty="0" smtClean="0"/>
              <a:t>The Open Data Interoperability Platform (ODIP) enables you to share metadata of datasets described using the DCAT-AP,  thus improving the discoverability and visibility of your datasets, eventually leading to wider reuse.</a:t>
            </a:r>
            <a:br>
              <a:rPr lang="en-GB" b="0" dirty="0" smtClean="0"/>
            </a:br>
            <a:endParaRPr lang="en-GB"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can ODIP do? </a:t>
            </a:r>
            <a:endParaRPr lang="en-GB" dirty="0"/>
          </a:p>
        </p:txBody>
      </p:sp>
      <p:sp>
        <p:nvSpPr>
          <p:cNvPr id="6" name="Content Placeholder 5"/>
          <p:cNvSpPr>
            <a:spLocks noGrp="1"/>
          </p:cNvSpPr>
          <p:nvPr>
            <p:ph sz="quarter" idx="15"/>
          </p:nvPr>
        </p:nvSpPr>
        <p:spPr>
          <a:xfrm>
            <a:off x="533400" y="1752600"/>
            <a:ext cx="4614664" cy="4419600"/>
          </a:xfrm>
        </p:spPr>
        <p:txBody>
          <a:bodyPr/>
          <a:lstStyle/>
          <a:p>
            <a:pPr lvl="1">
              <a:buFont typeface="Arial" pitchFamily="34" charset="0"/>
              <a:buChar char="•"/>
            </a:pPr>
            <a:r>
              <a:rPr lang="en-GB" b="1" dirty="0" smtClean="0"/>
              <a:t>Harvest</a:t>
            </a:r>
            <a:r>
              <a:rPr lang="en-GB" dirty="0" smtClean="0"/>
              <a:t> metadata from an Open Data portal.</a:t>
            </a:r>
          </a:p>
          <a:p>
            <a:pPr lvl="1">
              <a:buFont typeface="Arial" pitchFamily="34" charset="0"/>
              <a:buChar char="•"/>
            </a:pPr>
            <a:r>
              <a:rPr lang="en-GB" b="1" dirty="0" smtClean="0"/>
              <a:t>Transform </a:t>
            </a:r>
            <a:r>
              <a:rPr lang="en-GB" dirty="0" smtClean="0"/>
              <a:t>the metadata to RDF.</a:t>
            </a:r>
          </a:p>
          <a:p>
            <a:pPr lvl="1">
              <a:buFont typeface="Arial" pitchFamily="34" charset="0"/>
              <a:buChar char="•"/>
            </a:pPr>
            <a:r>
              <a:rPr lang="en-GB" b="1" dirty="0" smtClean="0"/>
              <a:t>Harmonise </a:t>
            </a:r>
            <a:r>
              <a:rPr lang="en-GB" dirty="0" smtClean="0"/>
              <a:t>the RDF metadata </a:t>
            </a:r>
            <a:br>
              <a:rPr lang="en-GB" dirty="0" smtClean="0"/>
            </a:br>
            <a:r>
              <a:rPr lang="en-GB" dirty="0" smtClean="0"/>
              <a:t>produced in the previous steps with DCAT-AP.</a:t>
            </a:r>
          </a:p>
          <a:p>
            <a:pPr lvl="1">
              <a:buFont typeface="Arial" pitchFamily="34" charset="0"/>
              <a:buChar char="•"/>
            </a:pPr>
            <a:r>
              <a:rPr lang="en-GB" b="1" dirty="0" smtClean="0"/>
              <a:t>Validate </a:t>
            </a:r>
            <a:r>
              <a:rPr lang="en-GB" dirty="0" smtClean="0"/>
              <a:t>the harmonised metadata</a:t>
            </a:r>
            <a:br>
              <a:rPr lang="en-GB" dirty="0" smtClean="0"/>
            </a:br>
            <a:r>
              <a:rPr lang="en-GB" dirty="0" smtClean="0"/>
              <a:t>against the DCAT-AP.</a:t>
            </a:r>
          </a:p>
          <a:p>
            <a:pPr lvl="1">
              <a:buFont typeface="Arial" pitchFamily="34" charset="0"/>
              <a:buChar char="•"/>
            </a:pPr>
            <a:r>
              <a:rPr lang="en-GB" b="1" dirty="0" smtClean="0"/>
              <a:t>Publish</a:t>
            </a:r>
            <a:r>
              <a:rPr lang="en-GB" dirty="0" smtClean="0"/>
              <a:t> the description metadata as Linked Open Metadata.</a:t>
            </a:r>
          </a:p>
          <a:p>
            <a:pPr lvl="1">
              <a:buFont typeface="Arial" pitchFamily="34" charset="0"/>
              <a:buChar char="•"/>
            </a:pPr>
            <a:r>
              <a:rPr lang="en-GB" b="1" dirty="0" smtClean="0"/>
              <a:t>Translate </a:t>
            </a:r>
            <a:r>
              <a:rPr lang="en-GB" dirty="0" smtClean="0"/>
              <a:t>metadata automatically in English</a:t>
            </a:r>
            <a:endParaRPr lang="en-GB" b="1" dirty="0" smtClean="0"/>
          </a:p>
        </p:txBody>
      </p:sp>
      <p:sp>
        <p:nvSpPr>
          <p:cNvPr id="4" name="Slide Number Placeholder 3"/>
          <p:cNvSpPr>
            <a:spLocks noGrp="1"/>
          </p:cNvSpPr>
          <p:nvPr>
            <p:ph type="sldNum" sz="quarter" idx="18"/>
          </p:nvPr>
        </p:nvSpPr>
        <p:spPr/>
        <p:txBody>
          <a:bodyPr/>
          <a:lstStyle/>
          <a:p>
            <a:r>
              <a:rPr lang="en-GB" smtClean="0"/>
              <a:t>Slide </a:t>
            </a:r>
            <a:fld id="{C65BB6A6-903A-4B60-A0CF-B2137834975A}" type="slidenum">
              <a:rPr lang="en-GB" smtClean="0"/>
              <a:pPr/>
              <a:t>26</a:t>
            </a:fld>
            <a:endParaRPr lang="en-GB"/>
          </a:p>
        </p:txBody>
      </p:sp>
      <p:grpSp>
        <p:nvGrpSpPr>
          <p:cNvPr id="90" name="Group 89"/>
          <p:cNvGrpSpPr/>
          <p:nvPr/>
        </p:nvGrpSpPr>
        <p:grpSpPr>
          <a:xfrm>
            <a:off x="5076056" y="1700808"/>
            <a:ext cx="3745134" cy="3780064"/>
            <a:chOff x="5220072" y="2060848"/>
            <a:chExt cx="3745134" cy="3780064"/>
          </a:xfrm>
        </p:grpSpPr>
        <p:grpSp>
          <p:nvGrpSpPr>
            <p:cNvPr id="89" name="Group 88"/>
            <p:cNvGrpSpPr/>
            <p:nvPr/>
          </p:nvGrpSpPr>
          <p:grpSpPr>
            <a:xfrm>
              <a:off x="5508104" y="2060848"/>
              <a:ext cx="3457102" cy="3780064"/>
              <a:chOff x="5508104" y="2132856"/>
              <a:chExt cx="3457102" cy="3780064"/>
            </a:xfrm>
          </p:grpSpPr>
          <p:grpSp>
            <p:nvGrpSpPr>
              <p:cNvPr id="91" name="Group 16"/>
              <p:cNvGrpSpPr>
                <a:grpSpLocks/>
              </p:cNvGrpSpPr>
              <p:nvPr/>
            </p:nvGrpSpPr>
            <p:grpSpPr bwMode="auto">
              <a:xfrm>
                <a:off x="5508104" y="2132856"/>
                <a:ext cx="3457102" cy="3780064"/>
                <a:chOff x="982" y="687"/>
                <a:chExt cx="3014" cy="3295"/>
              </a:xfrm>
              <a:solidFill>
                <a:schemeClr val="bg1">
                  <a:lumMod val="75000"/>
                </a:schemeClr>
              </a:solidFill>
            </p:grpSpPr>
            <p:sp>
              <p:nvSpPr>
                <p:cNvPr id="92" name="Freeform 3"/>
                <p:cNvSpPr>
                  <a:spLocks/>
                </p:cNvSpPr>
                <p:nvPr/>
              </p:nvSpPr>
              <p:spPr bwMode="auto">
                <a:xfrm>
                  <a:off x="2921" y="2497"/>
                  <a:ext cx="1075" cy="713"/>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grpFill/>
                <a:ln w="6350" cap="rnd" cmpd="sng">
                  <a:noFill/>
                  <a:prstDash val="solid"/>
                  <a:round/>
                  <a:headEnd/>
                  <a:tailEnd/>
                </a:ln>
              </p:spPr>
              <p:txBody>
                <a:bodyPr/>
                <a:lstStyle/>
                <a:p>
                  <a:pPr>
                    <a:defRPr/>
                  </a:pPr>
                  <a:endParaRPr lang="en-GB"/>
                </a:p>
              </p:txBody>
            </p:sp>
            <p:sp>
              <p:nvSpPr>
                <p:cNvPr id="93" name="Freeform 5"/>
                <p:cNvSpPr>
                  <a:spLocks/>
                </p:cNvSpPr>
                <p:nvPr/>
              </p:nvSpPr>
              <p:spPr bwMode="auto">
                <a:xfrm>
                  <a:off x="982" y="2232"/>
                  <a:ext cx="294" cy="36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grpFill/>
                <a:ln w="6350" cap="rnd" cmpd="sng">
                  <a:noFill/>
                  <a:prstDash val="solid"/>
                  <a:round/>
                  <a:headEnd/>
                  <a:tailEnd/>
                </a:ln>
              </p:spPr>
              <p:txBody>
                <a:bodyPr/>
                <a:lstStyle/>
                <a:p>
                  <a:pPr>
                    <a:defRPr/>
                  </a:pPr>
                  <a:endParaRPr lang="en-GB"/>
                </a:p>
              </p:txBody>
            </p:sp>
            <p:sp>
              <p:nvSpPr>
                <p:cNvPr id="94" name="Freeform 20"/>
                <p:cNvSpPr>
                  <a:spLocks/>
                </p:cNvSpPr>
                <p:nvPr/>
              </p:nvSpPr>
              <p:spPr bwMode="auto">
                <a:xfrm>
                  <a:off x="3515" y="3889"/>
                  <a:ext cx="140" cy="93"/>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grpFill/>
                <a:ln w="6350" cap="rnd" cmpd="sng">
                  <a:noFill/>
                  <a:prstDash val="solid"/>
                  <a:round/>
                  <a:headEnd/>
                  <a:tailEnd/>
                </a:ln>
              </p:spPr>
              <p:txBody>
                <a:bodyPr/>
                <a:lstStyle/>
                <a:p>
                  <a:pPr>
                    <a:defRPr/>
                  </a:pPr>
                  <a:endParaRPr lang="en-GB"/>
                </a:p>
              </p:txBody>
            </p:sp>
            <p:sp>
              <p:nvSpPr>
                <p:cNvPr id="95" name="Freeform 21"/>
                <p:cNvSpPr>
                  <a:spLocks/>
                </p:cNvSpPr>
                <p:nvPr/>
              </p:nvSpPr>
              <p:spPr bwMode="auto">
                <a:xfrm>
                  <a:off x="2461" y="3865"/>
                  <a:ext cx="19" cy="22"/>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grpFill/>
                <a:ln w="6350" cap="rnd" cmpd="sng">
                  <a:noFill/>
                  <a:prstDash val="solid"/>
                  <a:round/>
                  <a:headEnd/>
                  <a:tailEnd/>
                </a:ln>
              </p:spPr>
              <p:txBody>
                <a:bodyPr/>
                <a:lstStyle/>
                <a:p>
                  <a:pPr>
                    <a:defRPr/>
                  </a:pPr>
                  <a:endParaRPr lang="en-GB"/>
                </a:p>
              </p:txBody>
            </p:sp>
            <p:sp>
              <p:nvSpPr>
                <p:cNvPr id="96" name="Freeform 29"/>
                <p:cNvSpPr>
                  <a:spLocks/>
                </p:cNvSpPr>
                <p:nvPr/>
              </p:nvSpPr>
              <p:spPr bwMode="auto">
                <a:xfrm>
                  <a:off x="3188" y="2840"/>
                  <a:ext cx="212" cy="265"/>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grpFill/>
                <a:ln w="6350" cap="rnd" cmpd="sng">
                  <a:noFill/>
                  <a:prstDash val="solid"/>
                  <a:round/>
                  <a:headEnd/>
                  <a:tailEnd/>
                </a:ln>
              </p:spPr>
              <p:txBody>
                <a:bodyPr/>
                <a:lstStyle/>
                <a:p>
                  <a:pPr>
                    <a:defRPr/>
                  </a:pPr>
                  <a:endParaRPr lang="en-GB"/>
                </a:p>
              </p:txBody>
            </p:sp>
            <p:sp>
              <p:nvSpPr>
                <p:cNvPr id="97" name="Freeform 30"/>
                <p:cNvSpPr>
                  <a:spLocks/>
                </p:cNvSpPr>
                <p:nvPr/>
              </p:nvSpPr>
              <p:spPr bwMode="auto">
                <a:xfrm>
                  <a:off x="2814" y="2857"/>
                  <a:ext cx="558" cy="410"/>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grpFill/>
                <a:ln w="6350" cap="rnd" cmpd="sng">
                  <a:noFill/>
                  <a:prstDash val="solid"/>
                  <a:round/>
                  <a:headEnd/>
                  <a:tailEnd/>
                </a:ln>
              </p:spPr>
              <p:txBody>
                <a:bodyPr/>
                <a:lstStyle/>
                <a:p>
                  <a:pPr>
                    <a:defRPr/>
                  </a:pPr>
                  <a:endParaRPr lang="en-GB"/>
                </a:p>
              </p:txBody>
            </p:sp>
            <p:sp>
              <p:nvSpPr>
                <p:cNvPr id="98" name="Freeform 31"/>
                <p:cNvSpPr>
                  <a:spLocks/>
                </p:cNvSpPr>
                <p:nvPr/>
              </p:nvSpPr>
              <p:spPr bwMode="auto">
                <a:xfrm>
                  <a:off x="3155" y="3372"/>
                  <a:ext cx="183" cy="179"/>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grpFill/>
                <a:ln w="6350" cap="rnd" cmpd="sng">
                  <a:noFill/>
                  <a:prstDash val="solid"/>
                  <a:round/>
                  <a:headEnd/>
                  <a:tailEnd/>
                </a:ln>
              </p:spPr>
              <p:txBody>
                <a:bodyPr/>
                <a:lstStyle/>
                <a:p>
                  <a:pPr>
                    <a:defRPr/>
                  </a:pPr>
                  <a:endParaRPr lang="en-GB"/>
                </a:p>
              </p:txBody>
            </p:sp>
            <p:sp>
              <p:nvSpPr>
                <p:cNvPr id="99" name="Freeform 32"/>
                <p:cNvSpPr>
                  <a:spLocks/>
                </p:cNvSpPr>
                <p:nvPr/>
              </p:nvSpPr>
              <p:spPr bwMode="auto">
                <a:xfrm>
                  <a:off x="3000" y="1839"/>
                  <a:ext cx="290" cy="214"/>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grpFill/>
                <a:ln w="6350" cap="rnd" cmpd="sng">
                  <a:noFill/>
                  <a:prstDash val="solid"/>
                  <a:round/>
                  <a:headEnd/>
                  <a:tailEnd/>
                </a:ln>
              </p:spPr>
              <p:txBody>
                <a:bodyPr/>
                <a:lstStyle/>
                <a:p>
                  <a:pPr>
                    <a:defRPr/>
                  </a:pPr>
                  <a:endParaRPr lang="en-GB"/>
                </a:p>
              </p:txBody>
            </p:sp>
            <p:sp>
              <p:nvSpPr>
                <p:cNvPr id="100" name="Freeform 33"/>
                <p:cNvSpPr>
                  <a:spLocks/>
                </p:cNvSpPr>
                <p:nvPr/>
              </p:nvSpPr>
              <p:spPr bwMode="auto">
                <a:xfrm>
                  <a:off x="2849" y="1989"/>
                  <a:ext cx="441" cy="226"/>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grpFill/>
                <a:ln w="6350" cap="rnd" cmpd="sng">
                  <a:noFill/>
                  <a:prstDash val="solid"/>
                  <a:round/>
                  <a:headEnd/>
                  <a:tailEnd/>
                </a:ln>
              </p:spPr>
              <p:txBody>
                <a:bodyPr/>
                <a:lstStyle/>
                <a:p>
                  <a:pPr>
                    <a:defRPr/>
                  </a:pPr>
                  <a:endParaRPr lang="en-GB"/>
                </a:p>
              </p:txBody>
            </p:sp>
            <p:sp>
              <p:nvSpPr>
                <p:cNvPr id="101" name="Freeform 34"/>
                <p:cNvSpPr>
                  <a:spLocks/>
                </p:cNvSpPr>
                <p:nvPr/>
              </p:nvSpPr>
              <p:spPr bwMode="auto">
                <a:xfrm>
                  <a:off x="2857" y="2139"/>
                  <a:ext cx="348" cy="248"/>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grpFill/>
                <a:ln w="6350" cap="rnd" cmpd="sng">
                  <a:noFill/>
                  <a:prstDash val="solid"/>
                  <a:round/>
                  <a:headEnd/>
                  <a:tailEnd/>
                </a:ln>
              </p:spPr>
              <p:txBody>
                <a:bodyPr/>
                <a:lstStyle/>
                <a:p>
                  <a:pPr>
                    <a:defRPr/>
                  </a:pPr>
                  <a:endParaRPr lang="en-GB"/>
                </a:p>
              </p:txBody>
            </p:sp>
            <p:sp>
              <p:nvSpPr>
                <p:cNvPr id="102" name="Freeform 36"/>
                <p:cNvSpPr>
                  <a:spLocks/>
                </p:cNvSpPr>
                <p:nvPr/>
              </p:nvSpPr>
              <p:spPr bwMode="auto">
                <a:xfrm>
                  <a:off x="2966" y="2170"/>
                  <a:ext cx="596" cy="448"/>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grpFill/>
                <a:ln w="6350" cap="rnd" cmpd="sng">
                  <a:noFill/>
                  <a:prstDash val="solid"/>
                  <a:round/>
                  <a:headEnd/>
                  <a:tailEnd/>
                </a:ln>
              </p:spPr>
              <p:txBody>
                <a:bodyPr/>
                <a:lstStyle/>
                <a:p>
                  <a:pPr>
                    <a:defRPr/>
                  </a:pPr>
                  <a:endParaRPr lang="en-GB"/>
                </a:p>
              </p:txBody>
            </p:sp>
            <p:sp>
              <p:nvSpPr>
                <p:cNvPr id="103" name="Freeform 37"/>
                <p:cNvSpPr>
                  <a:spLocks/>
                </p:cNvSpPr>
                <p:nvPr/>
              </p:nvSpPr>
              <p:spPr bwMode="auto">
                <a:xfrm>
                  <a:off x="2437" y="2287"/>
                  <a:ext cx="625" cy="52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grpFill/>
                <a:ln w="6350" cap="rnd" cmpd="sng">
                  <a:noFill/>
                  <a:prstDash val="solid"/>
                  <a:round/>
                  <a:headEnd/>
                  <a:tailEnd/>
                </a:ln>
              </p:spPr>
              <p:txBody>
                <a:bodyPr/>
                <a:lstStyle/>
                <a:p>
                  <a:pPr>
                    <a:defRPr/>
                  </a:pPr>
                  <a:endParaRPr lang="en-GB"/>
                </a:p>
              </p:txBody>
            </p:sp>
            <p:sp>
              <p:nvSpPr>
                <p:cNvPr id="104" name="Freeform 38"/>
                <p:cNvSpPr>
                  <a:spLocks/>
                </p:cNvSpPr>
                <p:nvPr/>
              </p:nvSpPr>
              <p:spPr bwMode="auto">
                <a:xfrm>
                  <a:off x="1331" y="2623"/>
                  <a:ext cx="786" cy="744"/>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grpFill/>
                <a:ln w="6350" cap="rnd" cmpd="sng">
                  <a:noFill/>
                  <a:prstDash val="solid"/>
                  <a:round/>
                  <a:headEnd/>
                  <a:tailEnd/>
                </a:ln>
              </p:spPr>
              <p:txBody>
                <a:bodyPr/>
                <a:lstStyle/>
                <a:p>
                  <a:pPr>
                    <a:defRPr/>
                  </a:pPr>
                  <a:endParaRPr lang="en-GB"/>
                </a:p>
              </p:txBody>
            </p:sp>
            <p:sp>
              <p:nvSpPr>
                <p:cNvPr id="105" name="Freeform 39"/>
                <p:cNvSpPr>
                  <a:spLocks/>
                </p:cNvSpPr>
                <p:nvPr/>
              </p:nvSpPr>
              <p:spPr bwMode="auto">
                <a:xfrm>
                  <a:off x="1047" y="3372"/>
                  <a:ext cx="229" cy="427"/>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grpFill/>
                <a:ln w="6350" cap="rnd" cmpd="sng">
                  <a:noFill/>
                  <a:prstDash val="solid"/>
                  <a:round/>
                  <a:headEnd/>
                  <a:tailEnd/>
                </a:ln>
              </p:spPr>
              <p:txBody>
                <a:bodyPr/>
                <a:lstStyle/>
                <a:p>
                  <a:pPr>
                    <a:defRPr/>
                  </a:pPr>
                  <a:endParaRPr lang="en-GB"/>
                </a:p>
              </p:txBody>
            </p:sp>
            <p:sp>
              <p:nvSpPr>
                <p:cNvPr id="106" name="Freeform 40"/>
                <p:cNvSpPr>
                  <a:spLocks/>
                </p:cNvSpPr>
                <p:nvPr/>
              </p:nvSpPr>
              <p:spPr bwMode="auto">
                <a:xfrm>
                  <a:off x="2122" y="3303"/>
                  <a:ext cx="65" cy="138"/>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grpFill/>
                <a:ln w="6350" cap="rnd" cmpd="sng">
                  <a:noFill/>
                  <a:prstDash val="solid"/>
                  <a:round/>
                  <a:headEnd/>
                  <a:tailEnd/>
                </a:ln>
              </p:spPr>
              <p:txBody>
                <a:bodyPr/>
                <a:lstStyle/>
                <a:p>
                  <a:pPr>
                    <a:defRPr/>
                  </a:pPr>
                  <a:endParaRPr lang="en-GB"/>
                </a:p>
              </p:txBody>
            </p:sp>
            <p:sp>
              <p:nvSpPr>
                <p:cNvPr id="107" name="Freeform 41"/>
                <p:cNvSpPr>
                  <a:spLocks noEditPoints="1"/>
                </p:cNvSpPr>
                <p:nvPr/>
              </p:nvSpPr>
              <p:spPr bwMode="auto">
                <a:xfrm>
                  <a:off x="1993" y="2962"/>
                  <a:ext cx="725" cy="85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grpFill/>
                <a:ln w="6350" cap="rnd" cmpd="sng">
                  <a:noFill/>
                  <a:prstDash val="solid"/>
                  <a:round/>
                  <a:headEnd/>
                  <a:tailEnd/>
                </a:ln>
              </p:spPr>
              <p:txBody>
                <a:bodyPr/>
                <a:lstStyle/>
                <a:p>
                  <a:pPr>
                    <a:defRPr/>
                  </a:pPr>
                  <a:endParaRPr lang="en-GB"/>
                </a:p>
              </p:txBody>
            </p:sp>
            <p:sp>
              <p:nvSpPr>
                <p:cNvPr id="108" name="Freeform 42"/>
                <p:cNvSpPr>
                  <a:spLocks/>
                </p:cNvSpPr>
                <p:nvPr/>
              </p:nvSpPr>
              <p:spPr bwMode="auto">
                <a:xfrm>
                  <a:off x="1965" y="2900"/>
                  <a:ext cx="281" cy="179"/>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grpFill/>
                <a:ln w="6350" cap="rnd" cmpd="sng">
                  <a:noFill/>
                  <a:prstDash val="solid"/>
                  <a:round/>
                  <a:headEnd/>
                  <a:tailEnd/>
                </a:ln>
              </p:spPr>
              <p:txBody>
                <a:bodyPr/>
                <a:lstStyle/>
                <a:p>
                  <a:pPr>
                    <a:defRPr/>
                  </a:pPr>
                  <a:endParaRPr lang="en-GB"/>
                </a:p>
              </p:txBody>
            </p:sp>
            <p:sp>
              <p:nvSpPr>
                <p:cNvPr id="109" name="Freeform 43"/>
                <p:cNvSpPr>
                  <a:spLocks/>
                </p:cNvSpPr>
                <p:nvPr/>
              </p:nvSpPr>
              <p:spPr bwMode="auto">
                <a:xfrm>
                  <a:off x="2167" y="2790"/>
                  <a:ext cx="465" cy="246"/>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grpFill/>
                <a:ln w="6350" cap="rnd" cmpd="sng">
                  <a:noFill/>
                  <a:prstDash val="solid"/>
                  <a:round/>
                  <a:headEnd/>
                  <a:tailEnd/>
                </a:ln>
              </p:spPr>
              <p:txBody>
                <a:bodyPr/>
                <a:lstStyle/>
                <a:p>
                  <a:pPr>
                    <a:defRPr/>
                  </a:pPr>
                  <a:endParaRPr lang="en-GB"/>
                </a:p>
              </p:txBody>
            </p:sp>
            <p:sp>
              <p:nvSpPr>
                <p:cNvPr id="110" name="Freeform 44"/>
                <p:cNvSpPr>
                  <a:spLocks/>
                </p:cNvSpPr>
                <p:nvPr/>
              </p:nvSpPr>
              <p:spPr bwMode="auto">
                <a:xfrm>
                  <a:off x="2327" y="2618"/>
                  <a:ext cx="403" cy="229"/>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grpFill/>
                <a:ln w="6350" cap="rnd" cmpd="sng">
                  <a:noFill/>
                  <a:prstDash val="solid"/>
                  <a:round/>
                  <a:headEnd/>
                  <a:tailEnd/>
                </a:ln>
              </p:spPr>
              <p:txBody>
                <a:bodyPr/>
                <a:lstStyle/>
                <a:p>
                  <a:pPr>
                    <a:defRPr/>
                  </a:pPr>
                  <a:endParaRPr lang="en-GB"/>
                </a:p>
              </p:txBody>
            </p:sp>
            <p:sp>
              <p:nvSpPr>
                <p:cNvPr id="111" name="Freeform 45"/>
                <p:cNvSpPr>
                  <a:spLocks/>
                </p:cNvSpPr>
                <p:nvPr/>
              </p:nvSpPr>
              <p:spPr bwMode="auto">
                <a:xfrm>
                  <a:off x="2930" y="3202"/>
                  <a:ext cx="372" cy="258"/>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grpFill/>
                <a:ln w="6350" cap="rnd" cmpd="sng">
                  <a:noFill/>
                  <a:prstDash val="solid"/>
                  <a:round/>
                  <a:headEnd/>
                  <a:tailEnd/>
                </a:ln>
              </p:spPr>
              <p:txBody>
                <a:bodyPr/>
                <a:lstStyle/>
                <a:p>
                  <a:pPr>
                    <a:defRPr/>
                  </a:pPr>
                  <a:endParaRPr lang="en-GB"/>
                </a:p>
              </p:txBody>
            </p:sp>
            <p:sp>
              <p:nvSpPr>
                <p:cNvPr id="112" name="Freeform 46"/>
                <p:cNvSpPr>
                  <a:spLocks/>
                </p:cNvSpPr>
                <p:nvPr/>
              </p:nvSpPr>
              <p:spPr bwMode="auto">
                <a:xfrm>
                  <a:off x="2728" y="3043"/>
                  <a:ext cx="262" cy="360"/>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grpFill/>
                <a:ln w="6350" cap="rnd" cmpd="sng">
                  <a:noFill/>
                  <a:prstDash val="solid"/>
                  <a:round/>
                  <a:headEnd/>
                  <a:tailEnd/>
                </a:ln>
              </p:spPr>
              <p:txBody>
                <a:bodyPr/>
                <a:lstStyle/>
                <a:p>
                  <a:pPr>
                    <a:defRPr/>
                  </a:pPr>
                  <a:endParaRPr lang="en-GB"/>
                </a:p>
              </p:txBody>
            </p:sp>
            <p:sp>
              <p:nvSpPr>
                <p:cNvPr id="113" name="Freeform 47"/>
                <p:cNvSpPr>
                  <a:spLocks/>
                </p:cNvSpPr>
                <p:nvPr/>
              </p:nvSpPr>
              <p:spPr bwMode="auto">
                <a:xfrm>
                  <a:off x="2821" y="3357"/>
                  <a:ext cx="157" cy="12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grpFill/>
                <a:ln w="6350" cap="rnd" cmpd="sng">
                  <a:noFill/>
                  <a:prstDash val="solid"/>
                  <a:round/>
                  <a:headEnd/>
                  <a:tailEnd/>
                </a:ln>
              </p:spPr>
              <p:txBody>
                <a:bodyPr/>
                <a:lstStyle/>
                <a:p>
                  <a:pPr>
                    <a:defRPr/>
                  </a:pPr>
                  <a:endParaRPr lang="en-GB"/>
                </a:p>
              </p:txBody>
            </p:sp>
            <p:sp>
              <p:nvSpPr>
                <p:cNvPr id="114" name="Freeform 48"/>
                <p:cNvSpPr>
                  <a:spLocks/>
                </p:cNvSpPr>
                <p:nvPr/>
              </p:nvSpPr>
              <p:spPr bwMode="auto">
                <a:xfrm>
                  <a:off x="2744" y="3322"/>
                  <a:ext cx="120" cy="255"/>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grpFill/>
                <a:ln w="6350" cap="rnd" cmpd="sng">
                  <a:noFill/>
                  <a:prstDash val="solid"/>
                  <a:round/>
                  <a:headEnd/>
                  <a:tailEnd/>
                </a:ln>
              </p:spPr>
              <p:txBody>
                <a:bodyPr/>
                <a:lstStyle/>
                <a:p>
                  <a:pPr>
                    <a:defRPr/>
                  </a:pPr>
                  <a:endParaRPr lang="en-GB"/>
                </a:p>
              </p:txBody>
            </p:sp>
            <p:sp>
              <p:nvSpPr>
                <p:cNvPr id="115" name="Freeform 49"/>
                <p:cNvSpPr>
                  <a:spLocks/>
                </p:cNvSpPr>
                <p:nvPr/>
              </p:nvSpPr>
              <p:spPr bwMode="auto">
                <a:xfrm>
                  <a:off x="2573" y="2831"/>
                  <a:ext cx="396" cy="252"/>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grpFill/>
                <a:ln w="6350" cap="rnd" cmpd="sng">
                  <a:noFill/>
                  <a:prstDash val="solid"/>
                  <a:round/>
                  <a:headEnd/>
                  <a:tailEnd/>
                </a:ln>
              </p:spPr>
              <p:txBody>
                <a:bodyPr/>
                <a:lstStyle/>
                <a:p>
                  <a:pPr>
                    <a:defRPr/>
                  </a:pPr>
                  <a:endParaRPr lang="en-GB"/>
                </a:p>
              </p:txBody>
            </p:sp>
            <p:sp>
              <p:nvSpPr>
                <p:cNvPr id="116" name="Freeform 50"/>
                <p:cNvSpPr>
                  <a:spLocks/>
                </p:cNvSpPr>
                <p:nvPr/>
              </p:nvSpPr>
              <p:spPr bwMode="auto">
                <a:xfrm>
                  <a:off x="2599" y="2745"/>
                  <a:ext cx="351" cy="171"/>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grpFill/>
                <a:ln w="6350" cap="rnd" cmpd="sng">
                  <a:noFill/>
                  <a:prstDash val="solid"/>
                  <a:round/>
                  <a:headEnd/>
                  <a:tailEnd/>
                </a:ln>
              </p:spPr>
              <p:txBody>
                <a:bodyPr/>
                <a:lstStyle/>
                <a:p>
                  <a:pPr>
                    <a:defRPr/>
                  </a:pPr>
                  <a:endParaRPr lang="en-GB"/>
                </a:p>
              </p:txBody>
            </p:sp>
            <p:sp>
              <p:nvSpPr>
                <p:cNvPr id="117" name="Freeform 51"/>
                <p:cNvSpPr>
                  <a:spLocks/>
                </p:cNvSpPr>
                <p:nvPr/>
              </p:nvSpPr>
              <p:spPr bwMode="auto">
                <a:xfrm>
                  <a:off x="2408" y="2983"/>
                  <a:ext cx="186" cy="129"/>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grpFill/>
                <a:ln w="6350" cap="rnd" cmpd="sng">
                  <a:noFill/>
                  <a:prstDash val="solid"/>
                  <a:round/>
                  <a:headEnd/>
                  <a:tailEnd/>
                </a:ln>
              </p:spPr>
              <p:txBody>
                <a:bodyPr/>
                <a:lstStyle/>
                <a:p>
                  <a:pPr>
                    <a:defRPr/>
                  </a:pPr>
                  <a:endParaRPr lang="en-GB"/>
                </a:p>
              </p:txBody>
            </p:sp>
            <p:sp>
              <p:nvSpPr>
                <p:cNvPr id="118" name="Freeform 52"/>
                <p:cNvSpPr>
                  <a:spLocks/>
                </p:cNvSpPr>
                <p:nvPr/>
              </p:nvSpPr>
              <p:spPr bwMode="auto">
                <a:xfrm>
                  <a:off x="2539" y="3102"/>
                  <a:ext cx="244" cy="241"/>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grpFill/>
                <a:ln w="6350" cap="rnd" cmpd="sng">
                  <a:noFill/>
                  <a:prstDash val="solid"/>
                  <a:round/>
                  <a:headEnd/>
                  <a:tailEnd/>
                </a:ln>
              </p:spPr>
              <p:txBody>
                <a:bodyPr/>
                <a:lstStyle/>
                <a:p>
                  <a:pPr>
                    <a:defRPr/>
                  </a:pPr>
                  <a:endParaRPr lang="en-GB"/>
                </a:p>
              </p:txBody>
            </p:sp>
            <p:sp>
              <p:nvSpPr>
                <p:cNvPr id="119" name="Freeform 53"/>
                <p:cNvSpPr>
                  <a:spLocks/>
                </p:cNvSpPr>
                <p:nvPr/>
              </p:nvSpPr>
              <p:spPr bwMode="auto">
                <a:xfrm>
                  <a:off x="2694" y="3250"/>
                  <a:ext cx="129" cy="148"/>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grpFill/>
                <a:ln w="6350" cap="rnd" cmpd="sng">
                  <a:noFill/>
                  <a:prstDash val="solid"/>
                  <a:round/>
                  <a:headEnd/>
                  <a:tailEnd/>
                </a:ln>
              </p:spPr>
              <p:txBody>
                <a:bodyPr/>
                <a:lstStyle/>
                <a:p>
                  <a:pPr>
                    <a:defRPr/>
                  </a:pPr>
                  <a:endParaRPr lang="en-GB"/>
                </a:p>
              </p:txBody>
            </p:sp>
            <p:sp>
              <p:nvSpPr>
                <p:cNvPr id="120" name="Freeform 54"/>
                <p:cNvSpPr>
                  <a:spLocks noEditPoints="1"/>
                </p:cNvSpPr>
                <p:nvPr/>
              </p:nvSpPr>
              <p:spPr bwMode="auto">
                <a:xfrm>
                  <a:off x="2089" y="2020"/>
                  <a:ext cx="436" cy="303"/>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grpFill/>
                <a:ln w="6350" cap="rnd" cmpd="sng">
                  <a:noFill/>
                  <a:prstDash val="solid"/>
                  <a:round/>
                  <a:headEnd/>
                  <a:tailEnd/>
                </a:ln>
              </p:spPr>
              <p:txBody>
                <a:bodyPr/>
                <a:lstStyle/>
                <a:p>
                  <a:pPr>
                    <a:defRPr/>
                  </a:pPr>
                  <a:endParaRPr lang="en-GB"/>
                </a:p>
              </p:txBody>
            </p:sp>
            <p:sp>
              <p:nvSpPr>
                <p:cNvPr id="121" name="Freeform 55"/>
                <p:cNvSpPr>
                  <a:spLocks noEditPoints="1"/>
                </p:cNvSpPr>
                <p:nvPr/>
              </p:nvSpPr>
              <p:spPr bwMode="auto">
                <a:xfrm>
                  <a:off x="1955" y="2285"/>
                  <a:ext cx="563" cy="665"/>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grpFill/>
                <a:ln w="6350" cap="rnd" cmpd="sng">
                  <a:noFill/>
                  <a:prstDash val="solid"/>
                  <a:round/>
                  <a:headEnd/>
                  <a:tailEnd/>
                </a:ln>
              </p:spPr>
              <p:txBody>
                <a:bodyPr/>
                <a:lstStyle/>
                <a:p>
                  <a:pPr>
                    <a:defRPr/>
                  </a:pPr>
                  <a:endParaRPr lang="en-GB"/>
                </a:p>
              </p:txBody>
            </p:sp>
            <p:sp>
              <p:nvSpPr>
                <p:cNvPr id="122" name="Freeform 56"/>
                <p:cNvSpPr>
                  <a:spLocks/>
                </p:cNvSpPr>
                <p:nvPr/>
              </p:nvSpPr>
              <p:spPr bwMode="auto">
                <a:xfrm>
                  <a:off x="1819" y="2411"/>
                  <a:ext cx="227" cy="24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grpFill/>
                <a:ln w="6350" cap="rnd" cmpd="sng">
                  <a:noFill/>
                  <a:prstDash val="solid"/>
                  <a:round/>
                  <a:headEnd/>
                  <a:tailEnd/>
                </a:ln>
              </p:spPr>
              <p:txBody>
                <a:bodyPr/>
                <a:lstStyle/>
                <a:p>
                  <a:pPr>
                    <a:defRPr/>
                  </a:pPr>
                  <a:endParaRPr lang="en-GB"/>
                </a:p>
              </p:txBody>
            </p:sp>
            <p:sp>
              <p:nvSpPr>
                <p:cNvPr id="123" name="Freeform 57"/>
                <p:cNvSpPr>
                  <a:spLocks/>
                </p:cNvSpPr>
                <p:nvPr/>
              </p:nvSpPr>
              <p:spPr bwMode="auto">
                <a:xfrm>
                  <a:off x="1769" y="2578"/>
                  <a:ext cx="246" cy="191"/>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grpFill/>
                <a:ln w="6350" cap="rnd" cmpd="sng">
                  <a:noFill/>
                  <a:prstDash val="solid"/>
                  <a:round/>
                  <a:headEnd/>
                  <a:tailEnd/>
                </a:ln>
              </p:spPr>
              <p:txBody>
                <a:bodyPr/>
                <a:lstStyle/>
                <a:p>
                  <a:pPr>
                    <a:defRPr/>
                  </a:pPr>
                  <a:endParaRPr lang="en-GB"/>
                </a:p>
              </p:txBody>
            </p:sp>
            <p:sp>
              <p:nvSpPr>
                <p:cNvPr id="124" name="Freeform 58"/>
                <p:cNvSpPr>
                  <a:spLocks/>
                </p:cNvSpPr>
                <p:nvPr/>
              </p:nvSpPr>
              <p:spPr bwMode="auto">
                <a:xfrm>
                  <a:off x="1946" y="2702"/>
                  <a:ext cx="66" cy="64"/>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grpFill/>
                <a:ln w="6350" cap="rnd" cmpd="sng">
                  <a:noFill/>
                  <a:prstDash val="solid"/>
                  <a:round/>
                  <a:headEnd/>
                  <a:tailEnd/>
                </a:ln>
              </p:spPr>
              <p:txBody>
                <a:bodyPr/>
                <a:lstStyle/>
                <a:p>
                  <a:pPr>
                    <a:defRPr/>
                  </a:pPr>
                  <a:endParaRPr lang="en-GB"/>
                </a:p>
              </p:txBody>
            </p:sp>
            <p:sp>
              <p:nvSpPr>
                <p:cNvPr id="125" name="Freeform 59"/>
                <p:cNvSpPr>
                  <a:spLocks/>
                </p:cNvSpPr>
                <p:nvPr/>
              </p:nvSpPr>
              <p:spPr bwMode="auto">
                <a:xfrm>
                  <a:off x="2902" y="1939"/>
                  <a:ext cx="98" cy="71"/>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grpFill/>
                <a:ln w="6350" cap="rnd" cmpd="sng">
                  <a:noFill/>
                  <a:prstDash val="solid"/>
                  <a:round/>
                  <a:headEnd/>
                  <a:tailEnd/>
                </a:ln>
              </p:spPr>
              <p:txBody>
                <a:bodyPr/>
                <a:lstStyle/>
                <a:p>
                  <a:pPr>
                    <a:defRPr/>
                  </a:pPr>
                  <a:endParaRPr lang="en-GB"/>
                </a:p>
              </p:txBody>
            </p:sp>
            <p:sp>
              <p:nvSpPr>
                <p:cNvPr id="126" name="Freeform 60"/>
                <p:cNvSpPr>
                  <a:spLocks/>
                </p:cNvSpPr>
                <p:nvPr/>
              </p:nvSpPr>
              <p:spPr bwMode="auto">
                <a:xfrm>
                  <a:off x="2914" y="1893"/>
                  <a:ext cx="69" cy="46"/>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grpFill/>
                <a:ln w="6350" cap="rnd" cmpd="sng">
                  <a:noFill/>
                  <a:prstDash val="solid"/>
                  <a:round/>
                  <a:headEnd/>
                  <a:tailEnd/>
                </a:ln>
              </p:spPr>
              <p:txBody>
                <a:bodyPr/>
                <a:lstStyle/>
                <a:p>
                  <a:pPr>
                    <a:defRPr/>
                  </a:pPr>
                  <a:endParaRPr lang="en-GB"/>
                </a:p>
              </p:txBody>
            </p:sp>
            <p:sp>
              <p:nvSpPr>
                <p:cNvPr id="127" name="Freeform 61"/>
                <p:cNvSpPr>
                  <a:spLocks/>
                </p:cNvSpPr>
                <p:nvPr/>
              </p:nvSpPr>
              <p:spPr bwMode="auto">
                <a:xfrm>
                  <a:off x="2978" y="1932"/>
                  <a:ext cx="22" cy="26"/>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grpFill/>
                <a:ln w="6350" cap="rnd" cmpd="sng">
                  <a:noFill/>
                  <a:prstDash val="solid"/>
                  <a:round/>
                  <a:headEnd/>
                  <a:tailEnd/>
                </a:ln>
              </p:spPr>
              <p:txBody>
                <a:bodyPr/>
                <a:lstStyle/>
                <a:p>
                  <a:pPr>
                    <a:defRPr/>
                  </a:pPr>
                  <a:endParaRPr lang="en-GB"/>
                </a:p>
              </p:txBody>
            </p:sp>
            <p:sp>
              <p:nvSpPr>
                <p:cNvPr id="128" name="Freeform 62"/>
                <p:cNvSpPr>
                  <a:spLocks/>
                </p:cNvSpPr>
                <p:nvPr/>
              </p:nvSpPr>
              <p:spPr bwMode="auto">
                <a:xfrm>
                  <a:off x="2981" y="1903"/>
                  <a:ext cx="19" cy="10"/>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grpFill/>
                <a:ln w="6350" cap="rnd" cmpd="sng">
                  <a:noFill/>
                  <a:prstDash val="solid"/>
                  <a:round/>
                  <a:headEnd/>
                  <a:tailEnd/>
                </a:ln>
              </p:spPr>
              <p:txBody>
                <a:bodyPr/>
                <a:lstStyle/>
                <a:p>
                  <a:pPr>
                    <a:defRPr/>
                  </a:pPr>
                  <a:endParaRPr lang="en-GB"/>
                </a:p>
              </p:txBody>
            </p:sp>
            <p:sp>
              <p:nvSpPr>
                <p:cNvPr id="129" name="Freeform 63"/>
                <p:cNvSpPr>
                  <a:spLocks noEditPoints="1"/>
                </p:cNvSpPr>
                <p:nvPr/>
              </p:nvSpPr>
              <p:spPr bwMode="auto">
                <a:xfrm>
                  <a:off x="2272" y="914"/>
                  <a:ext cx="773" cy="1347"/>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grpFill/>
                <a:ln w="6350" cap="rnd" cmpd="sng">
                  <a:noFill/>
                  <a:prstDash val="solid"/>
                  <a:round/>
                  <a:headEnd/>
                  <a:tailEnd/>
                </a:ln>
              </p:spPr>
              <p:txBody>
                <a:bodyPr/>
                <a:lstStyle/>
                <a:p>
                  <a:pPr>
                    <a:defRPr/>
                  </a:pPr>
                  <a:endParaRPr lang="en-GB"/>
                </a:p>
              </p:txBody>
            </p:sp>
            <p:sp>
              <p:nvSpPr>
                <p:cNvPr id="130" name="Freeform 69"/>
                <p:cNvSpPr>
                  <a:spLocks noEditPoints="1"/>
                </p:cNvSpPr>
                <p:nvPr/>
              </p:nvSpPr>
              <p:spPr bwMode="auto">
                <a:xfrm>
                  <a:off x="2771" y="801"/>
                  <a:ext cx="717" cy="1038"/>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grpFill/>
                <a:ln w="6350" cap="rnd" cmpd="sng">
                  <a:noFill/>
                  <a:prstDash val="solid"/>
                  <a:round/>
                  <a:headEnd/>
                  <a:tailEnd/>
                </a:ln>
              </p:spPr>
              <p:txBody>
                <a:bodyPr/>
                <a:lstStyle/>
                <a:p>
                  <a:pPr>
                    <a:defRPr/>
                  </a:pPr>
                  <a:endParaRPr lang="en-GB"/>
                </a:p>
              </p:txBody>
            </p:sp>
            <p:sp>
              <p:nvSpPr>
                <p:cNvPr id="131" name="Freeform 70"/>
                <p:cNvSpPr>
                  <a:spLocks noEditPoints="1"/>
                </p:cNvSpPr>
                <p:nvPr/>
              </p:nvSpPr>
              <p:spPr bwMode="auto">
                <a:xfrm>
                  <a:off x="1891" y="687"/>
                  <a:ext cx="1566" cy="1319"/>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grpFill/>
                <a:ln w="6350" cap="rnd" cmpd="sng">
                  <a:noFill/>
                  <a:prstDash val="solid"/>
                  <a:round/>
                  <a:headEnd/>
                  <a:tailEnd/>
                </a:ln>
              </p:spPr>
              <p:txBody>
                <a:bodyPr/>
                <a:lstStyle/>
                <a:p>
                  <a:pPr>
                    <a:defRPr/>
                  </a:pPr>
                  <a:endParaRPr lang="en-GB"/>
                </a:p>
              </p:txBody>
            </p:sp>
            <p:sp>
              <p:nvSpPr>
                <p:cNvPr id="132" name="Freeform 71"/>
                <p:cNvSpPr>
                  <a:spLocks noEditPoints="1"/>
                </p:cNvSpPr>
                <p:nvPr/>
              </p:nvSpPr>
              <p:spPr bwMode="auto">
                <a:xfrm>
                  <a:off x="1118" y="1731"/>
                  <a:ext cx="611" cy="992"/>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grpFill/>
                <a:ln w="6350" cap="rnd" cmpd="sng">
                  <a:noFill/>
                  <a:prstDash val="solid"/>
                  <a:round/>
                  <a:headEnd/>
                  <a:tailEnd/>
                </a:ln>
              </p:spPr>
              <p:txBody>
                <a:bodyPr/>
                <a:lstStyle/>
                <a:p>
                  <a:pPr>
                    <a:defRPr/>
                  </a:pPr>
                  <a:endParaRPr lang="en-GB"/>
                </a:p>
              </p:txBody>
            </p:sp>
            <p:sp>
              <p:nvSpPr>
                <p:cNvPr id="133" name="Freeform 72"/>
                <p:cNvSpPr>
                  <a:spLocks/>
                </p:cNvSpPr>
                <p:nvPr/>
              </p:nvSpPr>
              <p:spPr bwMode="auto">
                <a:xfrm>
                  <a:off x="1180" y="1600"/>
                  <a:ext cx="31" cy="22"/>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grpFill/>
                <a:ln w="6350" cap="rnd" cmpd="sng">
                  <a:noFill/>
                  <a:prstDash val="solid"/>
                  <a:round/>
                  <a:headEnd/>
                  <a:tailEnd/>
                </a:ln>
              </p:spPr>
              <p:txBody>
                <a:bodyPr/>
                <a:lstStyle/>
                <a:p>
                  <a:pPr>
                    <a:defRPr/>
                  </a:pPr>
                  <a:endParaRPr lang="en-GB"/>
                </a:p>
              </p:txBody>
            </p:sp>
            <p:sp>
              <p:nvSpPr>
                <p:cNvPr id="134" name="Freeform 73"/>
                <p:cNvSpPr>
                  <a:spLocks/>
                </p:cNvSpPr>
                <p:nvPr/>
              </p:nvSpPr>
              <p:spPr bwMode="auto">
                <a:xfrm>
                  <a:off x="1218" y="1624"/>
                  <a:ext cx="22" cy="24"/>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grpFill/>
                <a:ln w="6350" cap="rnd" cmpd="sng">
                  <a:noFill/>
                  <a:prstDash val="solid"/>
                  <a:round/>
                  <a:headEnd/>
                  <a:tailEnd/>
                </a:ln>
              </p:spPr>
              <p:txBody>
                <a:bodyPr/>
                <a:lstStyle/>
                <a:p>
                  <a:pPr>
                    <a:defRPr/>
                  </a:pPr>
                  <a:endParaRPr lang="en-GB"/>
                </a:p>
              </p:txBody>
            </p:sp>
            <p:sp>
              <p:nvSpPr>
                <p:cNvPr id="135" name="Freeform 74"/>
                <p:cNvSpPr>
                  <a:spLocks/>
                </p:cNvSpPr>
                <p:nvPr/>
              </p:nvSpPr>
              <p:spPr bwMode="auto">
                <a:xfrm>
                  <a:off x="1214" y="1653"/>
                  <a:ext cx="21" cy="35"/>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grpFill/>
                <a:ln w="6350" cap="rnd" cmpd="sng">
                  <a:noFill/>
                  <a:prstDash val="solid"/>
                  <a:round/>
                  <a:headEnd/>
                  <a:tailEnd/>
                </a:ln>
              </p:spPr>
              <p:txBody>
                <a:bodyPr/>
                <a:lstStyle/>
                <a:p>
                  <a:pPr>
                    <a:defRPr/>
                  </a:pPr>
                  <a:endParaRPr lang="en-GB"/>
                </a:p>
              </p:txBody>
            </p:sp>
            <p:sp>
              <p:nvSpPr>
                <p:cNvPr id="136" name="Freeform 75"/>
                <p:cNvSpPr>
                  <a:spLocks/>
                </p:cNvSpPr>
                <p:nvPr/>
              </p:nvSpPr>
              <p:spPr bwMode="auto">
                <a:xfrm>
                  <a:off x="1197" y="1586"/>
                  <a:ext cx="36" cy="48"/>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grpFill/>
                <a:ln w="6350" cap="rnd" cmpd="sng">
                  <a:noFill/>
                  <a:prstDash val="solid"/>
                  <a:round/>
                  <a:headEnd/>
                  <a:tailEnd/>
                </a:ln>
              </p:spPr>
              <p:txBody>
                <a:bodyPr/>
                <a:lstStyle/>
                <a:p>
                  <a:pPr>
                    <a:defRPr/>
                  </a:pPr>
                  <a:endParaRPr lang="en-GB"/>
                </a:p>
              </p:txBody>
            </p:sp>
            <p:sp>
              <p:nvSpPr>
                <p:cNvPr id="137" name="Freeform 76"/>
                <p:cNvSpPr>
                  <a:spLocks/>
                </p:cNvSpPr>
                <p:nvPr/>
              </p:nvSpPr>
              <p:spPr bwMode="auto">
                <a:xfrm>
                  <a:off x="1209" y="1584"/>
                  <a:ext cx="36" cy="33"/>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grpFill/>
                <a:ln w="6350" cap="rnd" cmpd="sng">
                  <a:noFill/>
                  <a:prstDash val="solid"/>
                  <a:round/>
                  <a:headEnd/>
                  <a:tailEnd/>
                </a:ln>
              </p:spPr>
              <p:txBody>
                <a:bodyPr/>
                <a:lstStyle/>
                <a:p>
                  <a:pPr>
                    <a:defRPr/>
                  </a:pPr>
                  <a:endParaRPr lang="en-GB"/>
                </a:p>
              </p:txBody>
            </p:sp>
            <p:sp>
              <p:nvSpPr>
                <p:cNvPr id="138" name="Freeform 77"/>
                <p:cNvSpPr>
                  <a:spLocks/>
                </p:cNvSpPr>
                <p:nvPr/>
              </p:nvSpPr>
              <p:spPr bwMode="auto">
                <a:xfrm>
                  <a:off x="1242" y="1581"/>
                  <a:ext cx="15" cy="24"/>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grpFill/>
                <a:ln w="6350" cap="rnd" cmpd="sng">
                  <a:noFill/>
                  <a:prstDash val="solid"/>
                  <a:round/>
                  <a:headEnd/>
                  <a:tailEnd/>
                </a:ln>
              </p:spPr>
              <p:txBody>
                <a:bodyPr/>
                <a:lstStyle/>
                <a:p>
                  <a:pPr>
                    <a:defRPr/>
                  </a:pPr>
                  <a:endParaRPr lang="en-GB"/>
                </a:p>
              </p:txBody>
            </p:sp>
            <p:sp>
              <p:nvSpPr>
                <p:cNvPr id="139" name="Freeform 78"/>
                <p:cNvSpPr>
                  <a:spLocks/>
                </p:cNvSpPr>
                <p:nvPr/>
              </p:nvSpPr>
              <p:spPr bwMode="auto">
                <a:xfrm>
                  <a:off x="1235" y="1581"/>
                  <a:ext cx="7" cy="14"/>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grpFill/>
                <a:ln w="6350" cap="rnd" cmpd="sng">
                  <a:noFill/>
                  <a:prstDash val="solid"/>
                  <a:round/>
                  <a:headEnd/>
                  <a:tailEnd/>
                </a:ln>
              </p:spPr>
              <p:txBody>
                <a:bodyPr/>
                <a:lstStyle/>
                <a:p>
                  <a:pPr>
                    <a:defRPr/>
                  </a:pPr>
                  <a:endParaRPr lang="en-GB"/>
                </a:p>
              </p:txBody>
            </p:sp>
            <p:sp>
              <p:nvSpPr>
                <p:cNvPr id="140" name="Freeform 79"/>
                <p:cNvSpPr>
                  <a:spLocks/>
                </p:cNvSpPr>
                <p:nvPr/>
              </p:nvSpPr>
              <p:spPr bwMode="auto">
                <a:xfrm>
                  <a:off x="1254" y="1588"/>
                  <a:ext cx="10" cy="7"/>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grpFill/>
                <a:ln w="6350" cap="rnd" cmpd="sng">
                  <a:noFill/>
                  <a:prstDash val="solid"/>
                  <a:round/>
                  <a:headEnd/>
                  <a:tailEnd/>
                </a:ln>
              </p:spPr>
              <p:txBody>
                <a:bodyPr/>
                <a:lstStyle/>
                <a:p>
                  <a:pPr>
                    <a:defRPr/>
                  </a:pPr>
                  <a:endParaRPr lang="en-GB"/>
                </a:p>
              </p:txBody>
            </p:sp>
            <p:sp>
              <p:nvSpPr>
                <p:cNvPr id="141" name="Freeform 80"/>
                <p:cNvSpPr>
                  <a:spLocks noEditPoints="1"/>
                </p:cNvSpPr>
                <p:nvPr/>
              </p:nvSpPr>
              <p:spPr bwMode="auto">
                <a:xfrm>
                  <a:off x="1066" y="3236"/>
                  <a:ext cx="808" cy="63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grpFill/>
                <a:ln w="6350" cap="rnd" cmpd="sng">
                  <a:noFill/>
                  <a:prstDash val="solid"/>
                  <a:round/>
                  <a:headEnd/>
                  <a:tailEnd/>
                </a:ln>
              </p:spPr>
              <p:txBody>
                <a:bodyPr/>
                <a:lstStyle/>
                <a:p>
                  <a:pPr>
                    <a:defRPr/>
                  </a:pPr>
                  <a:endParaRPr lang="en-GB"/>
                </a:p>
              </p:txBody>
            </p:sp>
            <p:sp>
              <p:nvSpPr>
                <p:cNvPr id="142" name="Freeform 84"/>
                <p:cNvSpPr>
                  <a:spLocks noEditPoints="1"/>
                </p:cNvSpPr>
                <p:nvPr/>
              </p:nvSpPr>
              <p:spPr bwMode="auto">
                <a:xfrm>
                  <a:off x="2775" y="3398"/>
                  <a:ext cx="511" cy="563"/>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grpFill/>
                <a:ln w="6350" cap="rnd" cmpd="sng">
                  <a:noFill/>
                  <a:prstDash val="solid"/>
                  <a:round/>
                  <a:headEnd/>
                  <a:tailEnd/>
                </a:ln>
              </p:spPr>
              <p:txBody>
                <a:bodyPr/>
                <a:lstStyle/>
                <a:p>
                  <a:pPr>
                    <a:defRPr/>
                  </a:pPr>
                  <a:endParaRPr lang="en-GB"/>
                </a:p>
              </p:txBody>
            </p:sp>
            <p:sp>
              <p:nvSpPr>
                <p:cNvPr id="143" name="Freeform 85"/>
                <p:cNvSpPr>
                  <a:spLocks/>
                </p:cNvSpPr>
                <p:nvPr/>
              </p:nvSpPr>
              <p:spPr bwMode="auto">
                <a:xfrm>
                  <a:off x="2415" y="3009"/>
                  <a:ext cx="353" cy="353"/>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grpFill/>
                <a:ln w="6350" cap="rnd" cmpd="sng">
                  <a:noFill/>
                  <a:prstDash val="solid"/>
                  <a:round/>
                  <a:headEnd/>
                  <a:tailEnd/>
                </a:ln>
              </p:spPr>
              <p:txBody>
                <a:bodyPr/>
                <a:lstStyle/>
                <a:p>
                  <a:pPr>
                    <a:defRPr/>
                  </a:pPr>
                  <a:endParaRPr lang="en-GB"/>
                </a:p>
              </p:txBody>
            </p:sp>
            <p:sp>
              <p:nvSpPr>
                <p:cNvPr id="144" name="Freeform 86"/>
                <p:cNvSpPr>
                  <a:spLocks/>
                </p:cNvSpPr>
                <p:nvPr/>
              </p:nvSpPr>
              <p:spPr bwMode="auto">
                <a:xfrm>
                  <a:off x="2582" y="3288"/>
                  <a:ext cx="50" cy="12"/>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grpFill/>
                <a:ln w="6350" cap="rnd" cmpd="sng">
                  <a:noFill/>
                  <a:prstDash val="solid"/>
                  <a:round/>
                  <a:headEnd/>
                  <a:tailEnd/>
                </a:ln>
              </p:spPr>
              <p:txBody>
                <a:bodyPr/>
                <a:lstStyle/>
                <a:p>
                  <a:pPr>
                    <a:defRPr/>
                  </a:pPr>
                  <a:endParaRPr lang="en-GB"/>
                </a:p>
              </p:txBody>
            </p:sp>
            <p:sp>
              <p:nvSpPr>
                <p:cNvPr id="145" name="Freeform 87"/>
                <p:cNvSpPr>
                  <a:spLocks/>
                </p:cNvSpPr>
                <p:nvPr/>
              </p:nvSpPr>
              <p:spPr bwMode="auto">
                <a:xfrm>
                  <a:off x="2582" y="3272"/>
                  <a:ext cx="38" cy="14"/>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grpFill/>
                <a:ln w="6350" cap="rnd" cmpd="sng">
                  <a:noFill/>
                  <a:prstDash val="solid"/>
                  <a:round/>
                  <a:headEnd/>
                  <a:tailEnd/>
                </a:ln>
              </p:spPr>
              <p:txBody>
                <a:bodyPr/>
                <a:lstStyle/>
                <a:p>
                  <a:pPr>
                    <a:defRPr/>
                  </a:pPr>
                  <a:endParaRPr lang="en-GB"/>
                </a:p>
              </p:txBody>
            </p:sp>
            <p:sp>
              <p:nvSpPr>
                <p:cNvPr id="146" name="Freeform 88"/>
                <p:cNvSpPr>
                  <a:spLocks/>
                </p:cNvSpPr>
                <p:nvPr/>
              </p:nvSpPr>
              <p:spPr bwMode="auto">
                <a:xfrm>
                  <a:off x="2589" y="3305"/>
                  <a:ext cx="41" cy="14"/>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grpFill/>
                <a:ln w="6350" cap="rnd" cmpd="sng">
                  <a:noFill/>
                  <a:prstDash val="solid"/>
                  <a:round/>
                  <a:headEnd/>
                  <a:tailEnd/>
                </a:ln>
              </p:spPr>
              <p:txBody>
                <a:bodyPr/>
                <a:lstStyle/>
                <a:p>
                  <a:pPr>
                    <a:defRPr/>
                  </a:pPr>
                  <a:endParaRPr lang="en-GB"/>
                </a:p>
              </p:txBody>
            </p:sp>
            <p:sp>
              <p:nvSpPr>
                <p:cNvPr id="147" name="Freeform 89"/>
                <p:cNvSpPr>
                  <a:spLocks/>
                </p:cNvSpPr>
                <p:nvPr/>
              </p:nvSpPr>
              <p:spPr bwMode="auto">
                <a:xfrm>
                  <a:off x="2468" y="3124"/>
                  <a:ext cx="24" cy="2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grpFill/>
                <a:ln w="6350" cap="rnd" cmpd="sng">
                  <a:noFill/>
                  <a:prstDash val="solid"/>
                  <a:round/>
                  <a:headEnd/>
                  <a:tailEnd/>
                </a:ln>
              </p:spPr>
              <p:txBody>
                <a:bodyPr/>
                <a:lstStyle/>
                <a:p>
                  <a:pPr>
                    <a:defRPr/>
                  </a:pPr>
                  <a:endParaRPr lang="en-GB"/>
                </a:p>
              </p:txBody>
            </p:sp>
            <p:sp>
              <p:nvSpPr>
                <p:cNvPr id="148" name="Freeform 90"/>
                <p:cNvSpPr>
                  <a:spLocks/>
                </p:cNvSpPr>
                <p:nvPr/>
              </p:nvSpPr>
              <p:spPr bwMode="auto">
                <a:xfrm>
                  <a:off x="2458" y="3121"/>
                  <a:ext cx="19" cy="55"/>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grpFill/>
                <a:ln w="6350" cap="rnd" cmpd="sng">
                  <a:noFill/>
                  <a:prstDash val="solid"/>
                  <a:round/>
                  <a:headEnd/>
                  <a:tailEnd/>
                </a:ln>
              </p:spPr>
              <p:txBody>
                <a:bodyPr/>
                <a:lstStyle/>
                <a:p>
                  <a:pPr>
                    <a:defRPr/>
                  </a:pPr>
                  <a:endParaRPr lang="en-GB"/>
                </a:p>
              </p:txBody>
            </p:sp>
            <p:sp>
              <p:nvSpPr>
                <p:cNvPr id="149" name="Freeform 91"/>
                <p:cNvSpPr>
                  <a:spLocks/>
                </p:cNvSpPr>
                <p:nvPr/>
              </p:nvSpPr>
              <p:spPr bwMode="auto">
                <a:xfrm>
                  <a:off x="2482" y="3162"/>
                  <a:ext cx="34" cy="40"/>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grpFill/>
                <a:ln w="6350" cap="rnd" cmpd="sng">
                  <a:noFill/>
                  <a:prstDash val="solid"/>
                  <a:round/>
                  <a:headEnd/>
                  <a:tailEnd/>
                </a:ln>
              </p:spPr>
              <p:txBody>
                <a:bodyPr/>
                <a:lstStyle/>
                <a:p>
                  <a:pPr>
                    <a:defRPr/>
                  </a:pPr>
                  <a:endParaRPr lang="en-GB"/>
                </a:p>
              </p:txBody>
            </p:sp>
            <p:sp>
              <p:nvSpPr>
                <p:cNvPr id="150" name="Freeform 92"/>
                <p:cNvSpPr>
                  <a:spLocks/>
                </p:cNvSpPr>
                <p:nvPr/>
              </p:nvSpPr>
              <p:spPr bwMode="auto">
                <a:xfrm>
                  <a:off x="1707" y="3331"/>
                  <a:ext cx="17" cy="19"/>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grpFill/>
                <a:ln w="6350" cap="rnd" cmpd="sng">
                  <a:noFill/>
                  <a:prstDash val="solid"/>
                  <a:round/>
                  <a:headEnd/>
                  <a:tailEnd/>
                </a:ln>
              </p:spPr>
              <p:txBody>
                <a:bodyPr/>
                <a:lstStyle/>
                <a:p>
                  <a:pPr>
                    <a:defRPr/>
                  </a:pPr>
                  <a:endParaRPr lang="en-GB"/>
                </a:p>
              </p:txBody>
            </p:sp>
          </p:grpSp>
          <p:sp>
            <p:nvSpPr>
              <p:cNvPr id="151" name="Flowchart: Magnetic Disk 150"/>
              <p:cNvSpPr/>
              <p:nvPr/>
            </p:nvSpPr>
            <p:spPr bwMode="ltGray">
              <a:xfrm>
                <a:off x="5955678" y="4150279"/>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2" name="Flowchart: Magnetic Disk 151"/>
              <p:cNvSpPr/>
              <p:nvPr/>
            </p:nvSpPr>
            <p:spPr bwMode="ltGray">
              <a:xfrm>
                <a:off x="5883670" y="538085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3" name="Flowchart: Magnetic Disk 152"/>
              <p:cNvSpPr/>
              <p:nvPr/>
            </p:nvSpPr>
            <p:spPr bwMode="ltGray">
              <a:xfrm>
                <a:off x="7179814" y="3364632"/>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4" name="Flowchart: Magnetic Disk 153"/>
              <p:cNvSpPr/>
              <p:nvPr/>
            </p:nvSpPr>
            <p:spPr bwMode="ltGray">
              <a:xfrm>
                <a:off x="6675758" y="322061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5" name="Flowchart: Magnetic Disk 154"/>
              <p:cNvSpPr/>
              <p:nvPr/>
            </p:nvSpPr>
            <p:spPr bwMode="ltGray">
              <a:xfrm>
                <a:off x="7035798" y="5164832"/>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6" name="Flowchart: Magnetic Disk 155"/>
              <p:cNvSpPr/>
              <p:nvPr/>
            </p:nvSpPr>
            <p:spPr bwMode="ltGray">
              <a:xfrm>
                <a:off x="7683870" y="538085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7" name="Flowchart: Magnetic Disk 156"/>
              <p:cNvSpPr/>
              <p:nvPr/>
            </p:nvSpPr>
            <p:spPr bwMode="ltGray">
              <a:xfrm>
                <a:off x="7755878" y="5020816"/>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8" name="Flowchart: Magnetic Disk 157"/>
              <p:cNvSpPr/>
              <p:nvPr/>
            </p:nvSpPr>
            <p:spPr bwMode="ltGray">
              <a:xfrm>
                <a:off x="6819774" y="4228728"/>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59" name="Flowchart: Magnetic Disk 158"/>
              <p:cNvSpPr/>
              <p:nvPr/>
            </p:nvSpPr>
            <p:spPr bwMode="ltGray">
              <a:xfrm>
                <a:off x="6387726" y="4294295"/>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60" name="Flowchart: Magnetic Disk 159"/>
              <p:cNvSpPr/>
              <p:nvPr/>
            </p:nvSpPr>
            <p:spPr bwMode="ltGray">
              <a:xfrm>
                <a:off x="7899894" y="4156720"/>
                <a:ext cx="225684" cy="150457"/>
              </a:xfrm>
              <a:prstGeom prst="flowChartMagneticDisk">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sp>
            <p:nvSpPr>
              <p:cNvPr id="161" name="Flowchart: Magnetic Disk 160"/>
              <p:cNvSpPr/>
              <p:nvPr/>
            </p:nvSpPr>
            <p:spPr bwMode="ltGray">
              <a:xfrm>
                <a:off x="5667646" y="4660776"/>
                <a:ext cx="527480" cy="351656"/>
              </a:xfrm>
              <a:prstGeom prst="flowChartMagneticDisk">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cxnSp>
            <p:nvCxnSpPr>
              <p:cNvPr id="162" name="Straight Connector 161"/>
              <p:cNvCxnSpPr>
                <a:stCxn id="153" idx="3"/>
                <a:endCxn id="170" idx="1"/>
              </p:cNvCxnSpPr>
              <p:nvPr/>
            </p:nvCxnSpPr>
            <p:spPr>
              <a:xfrm flipH="1">
                <a:off x="6628042" y="3515089"/>
                <a:ext cx="664614" cy="11456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54" idx="3"/>
                <a:endCxn id="170" idx="1"/>
              </p:cNvCxnSpPr>
              <p:nvPr/>
            </p:nvCxnSpPr>
            <p:spPr>
              <a:xfrm flipH="1">
                <a:off x="6628042" y="3371073"/>
                <a:ext cx="160558" cy="12897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stCxn id="160" idx="2"/>
              </p:cNvCxnSpPr>
              <p:nvPr/>
            </p:nvCxnSpPr>
            <p:spPr>
              <a:xfrm flipH="1">
                <a:off x="6603750" y="4231949"/>
                <a:ext cx="1296144" cy="42882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57" idx="2"/>
                <a:endCxn id="170" idx="4"/>
              </p:cNvCxnSpPr>
              <p:nvPr/>
            </p:nvCxnSpPr>
            <p:spPr>
              <a:xfrm flipH="1" flipV="1">
                <a:off x="6891782" y="4836604"/>
                <a:ext cx="864096" cy="25944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61" idx="4"/>
                <a:endCxn id="170" idx="2"/>
              </p:cNvCxnSpPr>
              <p:nvPr/>
            </p:nvCxnSpPr>
            <p:spPr>
              <a:xfrm>
                <a:off x="6195126" y="4836604"/>
                <a:ext cx="16917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51" idx="3"/>
                <a:endCxn id="170" idx="1"/>
              </p:cNvCxnSpPr>
              <p:nvPr/>
            </p:nvCxnSpPr>
            <p:spPr>
              <a:xfrm>
                <a:off x="6068520" y="4300736"/>
                <a:ext cx="559522" cy="3600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52" idx="4"/>
                <a:endCxn id="170" idx="3"/>
              </p:cNvCxnSpPr>
              <p:nvPr/>
            </p:nvCxnSpPr>
            <p:spPr>
              <a:xfrm flipV="1">
                <a:off x="6109354" y="5012432"/>
                <a:ext cx="518688" cy="4436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55" idx="1"/>
              </p:cNvCxnSpPr>
              <p:nvPr/>
            </p:nvCxnSpPr>
            <p:spPr>
              <a:xfrm flipH="1" flipV="1">
                <a:off x="6603750" y="5020816"/>
                <a:ext cx="544890" cy="1440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0" name="Flowchart: Magnetic Disk 169"/>
              <p:cNvSpPr/>
              <p:nvPr/>
            </p:nvSpPr>
            <p:spPr bwMode="ltGray">
              <a:xfrm>
                <a:off x="6364302" y="4660776"/>
                <a:ext cx="527480" cy="351656"/>
              </a:xfrm>
              <a:prstGeom prst="flowChartMagneticDisk">
                <a:avLst/>
              </a:prstGeom>
              <a:solidFill>
                <a:schemeClr val="accent4">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b="1" dirty="0" smtClean="0">
                    <a:solidFill>
                      <a:schemeClr val="bg1"/>
                    </a:solidFill>
                  </a:rPr>
                  <a:t>ODIPP</a:t>
                </a:r>
              </a:p>
            </p:txBody>
          </p:sp>
          <p:cxnSp>
            <p:nvCxnSpPr>
              <p:cNvPr id="171" name="Straight Connector 170"/>
              <p:cNvCxnSpPr>
                <a:stCxn id="156" idx="1"/>
                <a:endCxn id="170" idx="4"/>
              </p:cNvCxnSpPr>
              <p:nvPr/>
            </p:nvCxnSpPr>
            <p:spPr>
              <a:xfrm flipH="1" flipV="1">
                <a:off x="6891782" y="4836604"/>
                <a:ext cx="904930" cy="54425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endCxn id="158" idx="3"/>
              </p:cNvCxnSpPr>
              <p:nvPr/>
            </p:nvCxnSpPr>
            <p:spPr>
              <a:xfrm flipV="1">
                <a:off x="6603750" y="4379185"/>
                <a:ext cx="328866" cy="28159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59" idx="3"/>
              </p:cNvCxnSpPr>
              <p:nvPr/>
            </p:nvCxnSpPr>
            <p:spPr>
              <a:xfrm flipH="1" flipV="1">
                <a:off x="6500568" y="4444752"/>
                <a:ext cx="31174" cy="1375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74" name="Rectangle 173"/>
            <p:cNvSpPr/>
            <p:nvPr/>
          </p:nvSpPr>
          <p:spPr>
            <a:xfrm>
              <a:off x="5220072" y="4941168"/>
              <a:ext cx="1160182" cy="400110"/>
            </a:xfrm>
            <a:prstGeom prst="rect">
              <a:avLst/>
            </a:prstGeom>
          </p:spPr>
          <p:txBody>
            <a:bodyPr wrap="square">
              <a:spAutoFit/>
            </a:bodyPr>
            <a:lstStyle/>
            <a:p>
              <a:pPr algn="r"/>
              <a:r>
                <a:rPr lang="en-GB" sz="1000" dirty="0" smtClean="0"/>
                <a:t>Pan-European Data portal</a:t>
              </a:r>
              <a:endParaRPr lang="en-GB" sz="1000"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ODIP help you improve your metadata?</a:t>
            </a:r>
            <a:endParaRPr lang="en-GB" dirty="0"/>
          </a:p>
        </p:txBody>
      </p:sp>
      <p:sp>
        <p:nvSpPr>
          <p:cNvPr id="3" name="Content Placeholder 2"/>
          <p:cNvSpPr>
            <a:spLocks noGrp="1"/>
          </p:cNvSpPr>
          <p:nvPr>
            <p:ph sz="quarter" idx="15"/>
          </p:nvPr>
        </p:nvSpPr>
        <p:spPr/>
        <p:txBody>
          <a:bodyPr/>
          <a:lstStyle/>
          <a:p>
            <a:pPr>
              <a:buFont typeface="Arial" pitchFamily="34" charset="0"/>
              <a:buChar char="•"/>
            </a:pPr>
            <a:r>
              <a:rPr lang="en-GB" dirty="0" smtClean="0"/>
              <a:t>ODIP maps your metadata to a standard model, i.e. the DCAT-AP. </a:t>
            </a:r>
          </a:p>
          <a:p>
            <a:pPr lvl="1">
              <a:buFont typeface="Arial" pitchFamily="34" charset="0"/>
              <a:buChar char="•"/>
            </a:pPr>
            <a:r>
              <a:rPr lang="en-GB" dirty="0" smtClean="0"/>
              <a:t>ODIP helps you reuse standardised multilingual controlled vocabularies in your metadata, replacing error-prone text values or tailor-made lists.</a:t>
            </a:r>
          </a:p>
          <a:p>
            <a:pPr lvl="1">
              <a:buFont typeface="Arial" pitchFamily="34" charset="0"/>
              <a:buChar char="•"/>
            </a:pPr>
            <a:r>
              <a:rPr lang="en-GB" dirty="0" smtClean="0"/>
              <a:t>By means of its validation services, ODIP allows you to detect inconsistencies and errors in your metadata.</a:t>
            </a:r>
          </a:p>
          <a:p>
            <a:pPr lvl="1">
              <a:buFont typeface="Arial" pitchFamily="34" charset="0"/>
              <a:buChar char="•"/>
            </a:pPr>
            <a:r>
              <a:rPr lang="en-GB" dirty="0" smtClean="0"/>
              <a:t>ODIP assigns persistent URIs to your metadata.</a:t>
            </a:r>
          </a:p>
          <a:p>
            <a:pPr lvl="1">
              <a:buFont typeface="Arial" pitchFamily="34" charset="0"/>
              <a:buChar char="•"/>
            </a:pPr>
            <a:r>
              <a:rPr lang="en-GB" dirty="0" smtClean="0"/>
              <a:t>ODIP links your metadata with other metadata, thus adding context to it and enriching its meaning. </a:t>
            </a:r>
          </a:p>
          <a:p>
            <a:pPr lvl="1">
              <a:buFont typeface="Arial" pitchFamily="34" charset="0"/>
              <a:buChar char="•"/>
            </a:pPr>
            <a:r>
              <a:rPr lang="en-GB" dirty="0" smtClean="0"/>
              <a:t>ODIP automatically translates the title and description of the metadata to English.</a:t>
            </a:r>
          </a:p>
          <a:p>
            <a:pPr>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ODIP look like?</a:t>
            </a:r>
            <a:endParaRPr lang="en-GB" dirty="0"/>
          </a:p>
        </p:txBody>
      </p:sp>
      <p:sp>
        <p:nvSpPr>
          <p:cNvPr id="3" name="Content Placeholder 2"/>
          <p:cNvSpPr>
            <a:spLocks noGrp="1"/>
          </p:cNvSpPr>
          <p:nvPr>
            <p:ph sz="quarter" idx="15"/>
          </p:nvPr>
        </p:nvSpPr>
        <p:spPr>
          <a:xfrm>
            <a:off x="533400" y="5229200"/>
            <a:ext cx="8077200" cy="943000"/>
          </a:xfrm>
        </p:spPr>
        <p:txBody>
          <a:bodyPr/>
          <a:lstStyle/>
          <a:p>
            <a:pPr algn="ctr"/>
            <a:r>
              <a:rPr lang="en-GB" sz="3600" b="1" dirty="0" smtClean="0">
                <a:solidFill>
                  <a:schemeClr val="tx2"/>
                </a:solidFill>
                <a:latin typeface="Bradley Hand ITC" pitchFamily="66" charset="0"/>
              </a:rPr>
              <a:t>http://odip.opendatasupport.eu</a:t>
            </a:r>
            <a:r>
              <a:rPr lang="en-GB" b="1" dirty="0" smtClean="0"/>
              <a:t> </a:t>
            </a:r>
            <a:endParaRPr lang="en-GB" b="1"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28</a:t>
            </a:fld>
            <a:endParaRPr lang="en-GB"/>
          </a:p>
        </p:txBody>
      </p:sp>
      <p:pic>
        <p:nvPicPr>
          <p:cNvPr id="1027" name="Picture 3"/>
          <p:cNvPicPr>
            <a:picLocks noChangeAspect="1" noChangeArrowheads="1"/>
          </p:cNvPicPr>
          <p:nvPr/>
        </p:nvPicPr>
        <p:blipFill>
          <a:blip r:embed="rId2" cstate="print"/>
          <a:srcRect/>
          <a:stretch>
            <a:fillRect/>
          </a:stretch>
        </p:blipFill>
        <p:spPr bwMode="auto">
          <a:xfrm>
            <a:off x="539551" y="1700808"/>
            <a:ext cx="8121671" cy="33123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An ODIP Job</a:t>
            </a:r>
            <a:endParaRPr lang="en-GB" dirty="0"/>
          </a:p>
        </p:txBody>
      </p:sp>
      <p:sp>
        <p:nvSpPr>
          <p:cNvPr id="6" name="Content Placeholder 5"/>
          <p:cNvSpPr>
            <a:spLocks noGrp="1"/>
          </p:cNvSpPr>
          <p:nvPr>
            <p:ph sz="quarter" idx="15"/>
          </p:nvPr>
        </p:nvSpPr>
        <p:spPr>
          <a:xfrm>
            <a:off x="533400" y="1752600"/>
            <a:ext cx="8077200" cy="2036440"/>
          </a:xfrm>
        </p:spPr>
        <p:txBody>
          <a:bodyPr/>
          <a:lstStyle/>
          <a:p>
            <a:r>
              <a:rPr lang="en-GB" dirty="0" smtClean="0"/>
              <a:t>The ODIP job consists of three possible phases which need to be ran in order and that are composed of several plug-ins :</a:t>
            </a:r>
          </a:p>
          <a:p>
            <a:endParaRPr lang="en-GB" dirty="0" smtClean="0"/>
          </a:p>
          <a:p>
            <a:pPr marL="812800" indent="-457200">
              <a:buFont typeface="+mj-lt"/>
              <a:buAutoNum type="arabicPeriod"/>
            </a:pPr>
            <a:r>
              <a:rPr lang="en-GB" sz="2400" b="1" dirty="0" smtClean="0"/>
              <a:t>Extraction</a:t>
            </a:r>
          </a:p>
          <a:p>
            <a:pPr marL="812800" indent="-457200">
              <a:buFont typeface="+mj-lt"/>
              <a:buAutoNum type="arabicPeriod"/>
            </a:pPr>
            <a:r>
              <a:rPr lang="en-GB" sz="2400" b="1" dirty="0" smtClean="0"/>
              <a:t>Transformation</a:t>
            </a:r>
          </a:p>
          <a:p>
            <a:pPr marL="812800" indent="-457200">
              <a:buFont typeface="+mj-lt"/>
              <a:buAutoNum type="arabicPeriod"/>
            </a:pPr>
            <a:r>
              <a:rPr lang="en-GB" sz="2400" b="1" dirty="0" smtClean="0"/>
              <a:t>Loading</a:t>
            </a:r>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29</a:t>
            </a:fld>
            <a:endParaRPr lang="en-GB" dirty="0"/>
          </a:p>
        </p:txBody>
      </p:sp>
      <p:sp>
        <p:nvSpPr>
          <p:cNvPr id="8" name="Down Arrow 7"/>
          <p:cNvSpPr/>
          <p:nvPr/>
        </p:nvSpPr>
        <p:spPr bwMode="ltGray">
          <a:xfrm>
            <a:off x="323528" y="2996952"/>
            <a:ext cx="432048" cy="1296144"/>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pic>
        <p:nvPicPr>
          <p:cNvPr id="16" name="Picture 2" descr="https://lh5.googleusercontent.com/1wmTEMgAcqcRNOGrETfwRKXrKdO1RiWBYBKv_IaUpRXOlJ5Jx0RTlNc54K29mOXcPrbPGwMDV6JkOSezFHBQUDJ4PYxAbr8Mq3oLWZZLi41qN390d2rkpeo4gw"/>
          <p:cNvPicPr>
            <a:picLocks noChangeAspect="1" noChangeArrowheads="1"/>
          </p:cNvPicPr>
          <p:nvPr/>
        </p:nvPicPr>
        <p:blipFill>
          <a:blip r:embed="rId2" cstate="print"/>
          <a:srcRect r="9033" b="14894"/>
          <a:stretch>
            <a:fillRect/>
          </a:stretch>
        </p:blipFill>
        <p:spPr bwMode="auto">
          <a:xfrm>
            <a:off x="4211960" y="3191797"/>
            <a:ext cx="4528503" cy="2397443"/>
          </a:xfrm>
          <a:prstGeom prst="rect">
            <a:avLst/>
          </a:prstGeom>
          <a:ln>
            <a:noFill/>
          </a:ln>
          <a:effectLst>
            <a:outerShdw blurRad="292100" dist="139700" dir="2700000" algn="tl" rotWithShape="0">
              <a:srgbClr val="333333">
                <a:alpha val="65000"/>
              </a:srgbClr>
            </a:outerShdw>
          </a:effectLst>
        </p:spPr>
      </p:pic>
      <p:sp>
        <p:nvSpPr>
          <p:cNvPr id="7" name="Content Placeholder 5"/>
          <p:cNvSpPr txBox="1">
            <a:spLocks/>
          </p:cNvSpPr>
          <p:nvPr/>
        </p:nvSpPr>
        <p:spPr>
          <a:xfrm>
            <a:off x="539552" y="4676388"/>
            <a:ext cx="3528392" cy="874107"/>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r>
              <a:rPr lang="en-GB" dirty="0" smtClean="0"/>
              <a:t>Furthermore these jobs can be scheduled to be launched periodically, in succession or manually.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sz="quarter" idx="15"/>
          </p:nvPr>
        </p:nvSpPr>
        <p:spPr/>
        <p:txBody>
          <a:bodyPr/>
          <a:lstStyle/>
          <a:p>
            <a:r>
              <a:rPr lang="en-GB" dirty="0" smtClean="0"/>
              <a:t>By the end of this training module you should have an understanding of:</a:t>
            </a:r>
          </a:p>
          <a:p>
            <a:pPr>
              <a:buFont typeface="Arial" pitchFamily="34" charset="0"/>
              <a:buChar char="•"/>
            </a:pPr>
            <a:r>
              <a:rPr lang="en-GB" dirty="0" smtClean="0"/>
              <a:t>How you can overcome the barriers of reuse for your datasets.</a:t>
            </a:r>
          </a:p>
          <a:p>
            <a:pPr>
              <a:buFont typeface="Arial" pitchFamily="34" charset="0"/>
              <a:buChar char="•"/>
            </a:pPr>
            <a:r>
              <a:rPr lang="en-GB" dirty="0" smtClean="0"/>
              <a:t>How Open Data Support can promote the reuse of datasets.</a:t>
            </a:r>
          </a:p>
          <a:p>
            <a:pPr>
              <a:buFont typeface="Arial" pitchFamily="34" charset="0"/>
              <a:buChar char="•"/>
            </a:pPr>
            <a:r>
              <a:rPr lang="en-GB" dirty="0" smtClean="0"/>
              <a:t>What the DCAT Application Profile is and how it can be used.</a:t>
            </a:r>
          </a:p>
          <a:p>
            <a:pPr lvl="1">
              <a:buFont typeface="Arial" pitchFamily="34" charset="0"/>
              <a:buChar char="•"/>
            </a:pPr>
            <a:r>
              <a:rPr lang="en-GB" dirty="0" smtClean="0"/>
              <a:t>What Open Data Interoperability Platform (ODIP) is and how it can be used.</a:t>
            </a:r>
          </a:p>
          <a:p>
            <a:pPr lvl="1">
              <a:buFont typeface="Arial" pitchFamily="34" charset="0"/>
              <a:buChar char="•"/>
            </a:pPr>
            <a:endParaRPr lang="en-GB" dirty="0" smtClean="0"/>
          </a:p>
          <a:p>
            <a:pPr>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Overview of ODIP’s Extract-Transform-Load process</a:t>
            </a:r>
            <a:endParaRPr lang="en-GB"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30</a:t>
            </a:fld>
            <a:endParaRPr lang="en-GB"/>
          </a:p>
        </p:txBody>
      </p:sp>
    </p:spTree>
    <p:extLst>
      <p:ext uri="{BB962C8B-B14F-4D97-AF65-F5344CB8AC3E}">
        <p14:creationId xmlns:p14="http://schemas.microsoft.com/office/powerpoint/2010/main" val="3590374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Extraction</a:t>
            </a:r>
            <a:endParaRPr lang="en-GB" dirty="0"/>
          </a:p>
        </p:txBody>
      </p:sp>
      <p:sp>
        <p:nvSpPr>
          <p:cNvPr id="3" name="Content Placeholder 2"/>
          <p:cNvSpPr>
            <a:spLocks noGrp="1"/>
          </p:cNvSpPr>
          <p:nvPr>
            <p:ph sz="quarter" idx="14"/>
          </p:nvPr>
        </p:nvSpPr>
        <p:spPr/>
        <p:txBody>
          <a:bodyPr/>
          <a:lstStyle/>
          <a:p>
            <a:pPr lvl="1"/>
            <a:r>
              <a:rPr lang="en-GB" dirty="0" smtClean="0"/>
              <a:t>The extraction phase entails retrieving (extracting) raw data from a given source Open Data portal using the appropriate plug-in, depending on the technology of the source.</a:t>
            </a:r>
          </a:p>
          <a:p>
            <a:pPr lvl="1"/>
            <a:r>
              <a:rPr lang="en-GB" dirty="0" smtClean="0"/>
              <a:t>Available extractors:</a:t>
            </a:r>
          </a:p>
          <a:p>
            <a:pPr lvl="2">
              <a:buFont typeface="Wingdings" pitchFamily="2" charset="2"/>
              <a:buChar char="§"/>
            </a:pPr>
            <a:r>
              <a:rPr lang="en-GB" dirty="0" smtClean="0"/>
              <a:t>CKAN Extractor</a:t>
            </a:r>
          </a:p>
          <a:p>
            <a:pPr lvl="2">
              <a:buFont typeface="Wingdings" pitchFamily="2" charset="2"/>
              <a:buChar char="§"/>
            </a:pPr>
            <a:r>
              <a:rPr lang="en-GB" dirty="0" smtClean="0"/>
              <a:t>RDF extractor</a:t>
            </a:r>
          </a:p>
          <a:p>
            <a:pPr lvl="2">
              <a:buFont typeface="Wingdings" pitchFamily="2" charset="2"/>
              <a:buChar char="§"/>
            </a:pPr>
            <a:r>
              <a:rPr lang="en-GB" dirty="0" smtClean="0"/>
              <a:t>SPARQL Extractor</a:t>
            </a:r>
          </a:p>
          <a:p>
            <a:pPr lvl="2">
              <a:buFont typeface="Wingdings" pitchFamily="2" charset="2"/>
              <a:buChar char="§"/>
            </a:pPr>
            <a:r>
              <a:rPr lang="en-GB" dirty="0" smtClean="0"/>
              <a:t>Virtuoso Extractor</a:t>
            </a:r>
          </a:p>
          <a:p>
            <a:pPr lvl="2">
              <a:buFont typeface="Wingdings" pitchFamily="2" charset="2"/>
              <a:buChar char="§"/>
            </a:pPr>
            <a:r>
              <a:rPr lang="en-GB" dirty="0" smtClean="0"/>
              <a:t>CSV Extractor</a:t>
            </a:r>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31</a:t>
            </a:fld>
            <a:endParaRPr lang="en-GB"/>
          </a:p>
        </p:txBody>
      </p:sp>
      <p:pic>
        <p:nvPicPr>
          <p:cNvPr id="1026" name="Picture 2"/>
          <p:cNvPicPr>
            <a:picLocks noChangeAspect="1" noChangeArrowheads="1"/>
          </p:cNvPicPr>
          <p:nvPr/>
        </p:nvPicPr>
        <p:blipFill>
          <a:blip r:embed="rId3" cstate="print"/>
          <a:srcRect/>
          <a:stretch>
            <a:fillRect/>
          </a:stretch>
        </p:blipFill>
        <p:spPr bwMode="auto">
          <a:xfrm>
            <a:off x="4644009" y="1772817"/>
            <a:ext cx="3600400" cy="439073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Transformation (1/3)</a:t>
            </a:r>
            <a:endParaRPr lang="en-GB" dirty="0"/>
          </a:p>
        </p:txBody>
      </p:sp>
      <p:sp>
        <p:nvSpPr>
          <p:cNvPr id="3" name="Content Placeholder 2"/>
          <p:cNvSpPr>
            <a:spLocks noGrp="1"/>
          </p:cNvSpPr>
          <p:nvPr>
            <p:ph sz="quarter" idx="14"/>
          </p:nvPr>
        </p:nvSpPr>
        <p:spPr>
          <a:xfrm>
            <a:off x="539552" y="1124744"/>
            <a:ext cx="4542656" cy="5472608"/>
          </a:xfrm>
        </p:spPr>
        <p:txBody>
          <a:bodyPr/>
          <a:lstStyle/>
          <a:p>
            <a:pPr marL="330517" lvl="1" indent="-342900">
              <a:buFont typeface="Arial" pitchFamily="34" charset="0"/>
              <a:buChar char="•"/>
            </a:pPr>
            <a:r>
              <a:rPr lang="en-GB" dirty="0" smtClean="0"/>
              <a:t>The goal of the transformation phase is to harmonise, cleanse and prepare for storing on ODIP metadata harvested from Open Data portals.</a:t>
            </a:r>
            <a:endParaRPr lang="en-GB" u="sng" dirty="0"/>
          </a:p>
          <a:p>
            <a:pPr marL="330517" lvl="1" indent="-342900">
              <a:buFont typeface="Arial" pitchFamily="34" charset="0"/>
              <a:buChar char="•"/>
            </a:pPr>
            <a:r>
              <a:rPr lang="en-GB" dirty="0" smtClean="0"/>
              <a:t>Available transformers:</a:t>
            </a:r>
          </a:p>
          <a:p>
            <a:pPr lvl="2">
              <a:buFont typeface="Wingdings" pitchFamily="2" charset="2"/>
              <a:buChar char="§"/>
            </a:pPr>
            <a:r>
              <a:rPr lang="en-GB" dirty="0" smtClean="0"/>
              <a:t>ODS Value Mapper.</a:t>
            </a:r>
          </a:p>
          <a:p>
            <a:pPr lvl="2">
              <a:buFont typeface="Wingdings" pitchFamily="2" charset="2"/>
              <a:buChar char="§"/>
            </a:pPr>
            <a:r>
              <a:rPr lang="en-GB" dirty="0"/>
              <a:t>SPARQL Update Query Transformer</a:t>
            </a:r>
            <a:r>
              <a:rPr lang="en-GB" sz="2400" dirty="0" smtClean="0"/>
              <a:t>.</a:t>
            </a:r>
          </a:p>
          <a:p>
            <a:pPr lvl="2">
              <a:buFont typeface="Wingdings" pitchFamily="2" charset="2"/>
              <a:buChar char="§"/>
            </a:pPr>
            <a:r>
              <a:rPr lang="en-GB" dirty="0"/>
              <a:t>ODS </a:t>
            </a:r>
            <a:r>
              <a:rPr lang="en-GB" dirty="0" smtClean="0"/>
              <a:t>Cleaner.</a:t>
            </a:r>
          </a:p>
          <a:p>
            <a:pPr lvl="2">
              <a:buFont typeface="Wingdings" pitchFamily="2" charset="2"/>
              <a:buChar char="§"/>
            </a:pPr>
            <a:r>
              <a:rPr lang="en-GB" dirty="0"/>
              <a:t>ODS DCAT Application Profile Harmoniser</a:t>
            </a:r>
            <a:r>
              <a:rPr lang="en-GB" dirty="0" smtClean="0"/>
              <a:t>.</a:t>
            </a:r>
            <a:endParaRPr lang="en-GB" dirty="0"/>
          </a:p>
          <a:p>
            <a:pPr lvl="2">
              <a:buFont typeface="Wingdings" pitchFamily="2" charset="2"/>
              <a:buChar char="§"/>
            </a:pPr>
            <a:r>
              <a:rPr lang="en-GB" dirty="0" smtClean="0"/>
              <a:t>ODS Modification Detector.</a:t>
            </a:r>
          </a:p>
          <a:p>
            <a:pPr lvl="2">
              <a:buFont typeface="Wingdings" pitchFamily="2" charset="2"/>
              <a:buChar char="§"/>
            </a:pPr>
            <a:r>
              <a:rPr lang="en-GB" dirty="0" smtClean="0"/>
              <a:t>ODS Validator.</a:t>
            </a:r>
          </a:p>
          <a:p>
            <a:pPr lvl="2">
              <a:buFont typeface="Wingdings" pitchFamily="2" charset="2"/>
              <a:buChar char="§"/>
            </a:pPr>
            <a:r>
              <a:rPr lang="en-GB" smtClean="0"/>
              <a:t>Web Translations.</a:t>
            </a:r>
            <a:endParaRPr lang="en-GB" dirty="0" smtClean="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32</a:t>
            </a:fld>
            <a:endParaRPr lang="en-GB"/>
          </a:p>
        </p:txBody>
      </p:sp>
      <p:pic>
        <p:nvPicPr>
          <p:cNvPr id="1026" name="Picture 2" descr="C:\Users\roussees\Documents\Projects\ODS\Transform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732606"/>
            <a:ext cx="1870698" cy="6125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Loading</a:t>
            </a:r>
            <a:endParaRPr lang="en-GB" dirty="0"/>
          </a:p>
        </p:txBody>
      </p:sp>
      <p:sp>
        <p:nvSpPr>
          <p:cNvPr id="3" name="Content Placeholder 2"/>
          <p:cNvSpPr>
            <a:spLocks noGrp="1"/>
          </p:cNvSpPr>
          <p:nvPr>
            <p:ph sz="quarter" idx="14"/>
          </p:nvPr>
        </p:nvSpPr>
        <p:spPr/>
        <p:txBody>
          <a:bodyPr/>
          <a:lstStyle/>
          <a:p>
            <a:pPr lvl="1"/>
            <a:r>
              <a:rPr lang="en-GB" dirty="0" smtClean="0"/>
              <a:t>In the loading phase, the harvested and harmonised metadata is stored on </a:t>
            </a:r>
            <a:r>
              <a:rPr lang="en-GB" dirty="0"/>
              <a:t>Virtuoso’s RDF repository using the Virtuoso Loader. </a:t>
            </a:r>
          </a:p>
          <a:p>
            <a:endParaRPr lang="en-GB"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33</a:t>
            </a:fld>
            <a:endParaRPr lang="en-GB"/>
          </a:p>
        </p:txBody>
      </p:sp>
      <p:pic>
        <p:nvPicPr>
          <p:cNvPr id="3074" name="Picture 2"/>
          <p:cNvPicPr>
            <a:picLocks noChangeAspect="1" noChangeArrowheads="1"/>
          </p:cNvPicPr>
          <p:nvPr/>
        </p:nvPicPr>
        <p:blipFill>
          <a:blip r:embed="rId2" cstate="print"/>
          <a:srcRect/>
          <a:stretch>
            <a:fillRect/>
          </a:stretch>
        </p:blipFill>
        <p:spPr bwMode="auto">
          <a:xfrm>
            <a:off x="4644008" y="1772816"/>
            <a:ext cx="3810000" cy="44386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br>
              <a:rPr lang="en-GB" dirty="0" smtClean="0"/>
            </a:br>
            <a:r>
              <a:rPr lang="en-GB" sz="2000" b="0" dirty="0" smtClean="0"/>
              <a:t>Harvesting a CKAN-based Open Data portal</a:t>
            </a:r>
            <a:endParaRPr lang="en-GB" b="0" dirty="0"/>
          </a:p>
        </p:txBody>
      </p:sp>
      <p:sp>
        <p:nvSpPr>
          <p:cNvPr id="3" name="Content Placeholder 2"/>
          <p:cNvSpPr>
            <a:spLocks noGrp="1"/>
          </p:cNvSpPr>
          <p:nvPr>
            <p:ph sz="quarter" idx="15"/>
          </p:nvPr>
        </p:nvSpPr>
        <p:spPr/>
        <p:txBody>
          <a:bodyPr/>
          <a:lstStyle/>
          <a:p>
            <a:pPr marL="182880" indent="-457200">
              <a:spcAft>
                <a:spcPts val="0"/>
              </a:spcAft>
              <a:buFont typeface="+mj-lt"/>
              <a:buAutoNum type="arabicPeriod"/>
            </a:pPr>
            <a:r>
              <a:rPr lang="en-GB" sz="2400" dirty="0" smtClean="0"/>
              <a:t>Create a new job on ODIP</a:t>
            </a:r>
          </a:p>
          <a:p>
            <a:pPr marL="182880" indent="-457200">
              <a:spcAft>
                <a:spcPts val="0"/>
              </a:spcAft>
              <a:buFont typeface="+mj-lt"/>
              <a:buAutoNum type="arabicPeriod"/>
            </a:pPr>
            <a:r>
              <a:rPr lang="en-GB" sz="2400" dirty="0" smtClean="0"/>
              <a:t>Extraction phase</a:t>
            </a:r>
          </a:p>
          <a:p>
            <a:pPr marL="731520" lvl="2" indent="-457200">
              <a:spcAft>
                <a:spcPts val="0"/>
              </a:spcAft>
            </a:pPr>
            <a:r>
              <a:rPr lang="en-GB" sz="1800" dirty="0" smtClean="0"/>
              <a:t>Add and Configure a CKAN Extractor to harvest data from a CKAN API. </a:t>
            </a:r>
          </a:p>
          <a:p>
            <a:pPr marL="182880" indent="-457200">
              <a:spcAft>
                <a:spcPts val="0"/>
              </a:spcAft>
              <a:buFont typeface="+mj-lt"/>
              <a:buAutoNum type="arabicPeriod"/>
            </a:pPr>
            <a:r>
              <a:rPr lang="en-GB" sz="2400" dirty="0" smtClean="0"/>
              <a:t>Transformation phase</a:t>
            </a:r>
          </a:p>
          <a:p>
            <a:pPr marL="731520" lvl="2" indent="-457200">
              <a:spcAft>
                <a:spcPts val="0"/>
              </a:spcAft>
            </a:pPr>
            <a:r>
              <a:rPr lang="en-GB" sz="1800" dirty="0" smtClean="0"/>
              <a:t>Add ODS Value mapper</a:t>
            </a:r>
          </a:p>
          <a:p>
            <a:pPr marL="731520" lvl="2" indent="-457200">
              <a:spcAft>
                <a:spcPts val="0"/>
              </a:spcAft>
            </a:pPr>
            <a:r>
              <a:rPr lang="en-GB" sz="1800" dirty="0"/>
              <a:t>Add a SPARQL Update Query Transformer with the pertinent </a:t>
            </a:r>
            <a:r>
              <a:rPr lang="en-GB" sz="1800" dirty="0" smtClean="0"/>
              <a:t>queries</a:t>
            </a:r>
          </a:p>
          <a:p>
            <a:pPr marL="731520" lvl="2" indent="-457200">
              <a:spcAft>
                <a:spcPts val="0"/>
              </a:spcAft>
            </a:pPr>
            <a:r>
              <a:rPr lang="en-GB" sz="1800" dirty="0" smtClean="0"/>
              <a:t>Add ODS Cleaner</a:t>
            </a:r>
          </a:p>
          <a:p>
            <a:pPr marL="731520" lvl="2" indent="-457200">
              <a:spcAft>
                <a:spcPts val="0"/>
              </a:spcAft>
            </a:pPr>
            <a:r>
              <a:rPr lang="en-GB" sz="1800" dirty="0" smtClean="0"/>
              <a:t>Add and configure DCAT Application Profile Harmoniser</a:t>
            </a:r>
          </a:p>
          <a:p>
            <a:pPr marL="731520" lvl="2" indent="-457200">
              <a:spcAft>
                <a:spcPts val="0"/>
              </a:spcAft>
            </a:pPr>
            <a:r>
              <a:rPr lang="en-GB" sz="1800" dirty="0" smtClean="0"/>
              <a:t>Add Modification detector</a:t>
            </a:r>
          </a:p>
          <a:p>
            <a:pPr marL="731520" lvl="2" indent="-457200">
              <a:spcAft>
                <a:spcPts val="0"/>
              </a:spcAft>
            </a:pPr>
            <a:r>
              <a:rPr lang="en-GB" sz="1800" dirty="0" smtClean="0"/>
              <a:t>Add ODS Validator</a:t>
            </a:r>
          </a:p>
          <a:p>
            <a:pPr marL="731520" lvl="2" indent="-457200">
              <a:spcAft>
                <a:spcPts val="0"/>
              </a:spcAft>
            </a:pPr>
            <a:r>
              <a:rPr lang="en-GB" sz="1800" dirty="0" smtClean="0"/>
              <a:t>Add Web Translations</a:t>
            </a:r>
          </a:p>
          <a:p>
            <a:pPr marL="182880" indent="-457200">
              <a:spcAft>
                <a:spcPts val="0"/>
              </a:spcAft>
              <a:buFont typeface="+mj-lt"/>
              <a:buAutoNum type="arabicPeriod"/>
            </a:pPr>
            <a:r>
              <a:rPr lang="en-GB" sz="2400" dirty="0" smtClean="0"/>
              <a:t>Loading phase</a:t>
            </a:r>
          </a:p>
          <a:p>
            <a:pPr marL="731520" lvl="2" indent="-457200">
              <a:spcAft>
                <a:spcPts val="0"/>
              </a:spcAft>
            </a:pPr>
            <a:r>
              <a:rPr lang="en-GB" sz="1800" dirty="0" smtClean="0"/>
              <a:t>Load the extracted data  in a Virtuoso RDF Store via the Virtuoso Loader </a:t>
            </a:r>
          </a:p>
          <a:p>
            <a:pPr marL="182880" indent="-457200">
              <a:spcAft>
                <a:spcPts val="0"/>
              </a:spcAft>
              <a:buFont typeface="+mj-lt"/>
              <a:buAutoNum type="arabicPeriod"/>
            </a:pPr>
            <a:r>
              <a:rPr lang="en-GB" sz="2400" dirty="0" smtClean="0"/>
              <a:t>Scheduling the job on ODIP</a:t>
            </a:r>
          </a:p>
          <a:p>
            <a:endParaRPr lang="en-GB" sz="2400" dirty="0" smtClean="0"/>
          </a:p>
          <a:p>
            <a:endParaRPr lang="en-GB" sz="2400" dirty="0" smtClean="0"/>
          </a:p>
          <a:p>
            <a:pPr marL="182880" indent="-457200">
              <a:buFont typeface="+mj-lt"/>
              <a:buAutoNum type="arabicPeriod"/>
            </a:pPr>
            <a:endParaRPr lang="en-GB" sz="2400" dirty="0" smtClean="0"/>
          </a:p>
          <a:p>
            <a:endParaRPr lang="en-GB" sz="2400" dirty="0" smtClean="0"/>
          </a:p>
          <a:p>
            <a:endParaRPr lang="en-GB" sz="2400" dirty="0"/>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34</a:t>
            </a:fld>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1.</a:t>
            </a:r>
            <a:r>
              <a:rPr lang="en-GB" dirty="0" smtClean="0">
                <a:solidFill>
                  <a:schemeClr val="accent1"/>
                </a:solidFill>
              </a:rPr>
              <a:t> </a:t>
            </a:r>
            <a:r>
              <a:rPr lang="en-GB" dirty="0" smtClean="0"/>
              <a:t>Create Job :</a:t>
            </a:r>
            <a:r>
              <a:rPr lang="en-GB" dirty="0" smtClean="0">
                <a:solidFill>
                  <a:schemeClr val="accent1"/>
                </a:solidFill>
              </a:rPr>
              <a:t> </a:t>
            </a:r>
            <a:r>
              <a:rPr lang="en-GB" dirty="0" smtClean="0"/>
              <a:t>Creating a job on ODIP</a:t>
            </a:r>
            <a:endParaRPr lang="en-GB" dirty="0"/>
          </a:p>
        </p:txBody>
      </p:sp>
      <p:sp>
        <p:nvSpPr>
          <p:cNvPr id="3" name="Content Placeholder 2"/>
          <p:cNvSpPr>
            <a:spLocks noGrp="1"/>
          </p:cNvSpPr>
          <p:nvPr>
            <p:ph sz="quarter" idx="14"/>
          </p:nvPr>
        </p:nvSpPr>
        <p:spPr>
          <a:xfrm>
            <a:off x="533400" y="1752601"/>
            <a:ext cx="3534544" cy="4419599"/>
          </a:xfrm>
        </p:spPr>
        <p:txBody>
          <a:bodyPr/>
          <a:lstStyle/>
          <a:p>
            <a:pPr lvl="1">
              <a:buFont typeface="Arial" pitchFamily="34" charset="0"/>
              <a:buChar char="•"/>
            </a:pPr>
            <a:r>
              <a:rPr lang="en-GB" dirty="0" smtClean="0"/>
              <a:t>To create a new job, click on “</a:t>
            </a:r>
            <a:r>
              <a:rPr lang="en-GB" i="1" dirty="0" smtClean="0"/>
              <a:t>New Job</a:t>
            </a:r>
            <a:r>
              <a:rPr lang="en-GB" dirty="0" smtClean="0"/>
              <a:t>”.</a:t>
            </a:r>
          </a:p>
          <a:p>
            <a:pPr lvl="1">
              <a:buFont typeface="Arial" pitchFamily="34" charset="0"/>
              <a:buChar char="•"/>
            </a:pPr>
            <a:r>
              <a:rPr lang="en-GB" dirty="0" smtClean="0"/>
              <a:t>At the bottom part of the screen you can configure the actual tasks within each of the three phases by selecting a tab.</a:t>
            </a:r>
          </a:p>
          <a:p>
            <a:pPr lvl="1">
              <a:buFont typeface="Arial" pitchFamily="34" charset="0"/>
              <a:buChar char="•"/>
            </a:pPr>
            <a:r>
              <a:rPr lang="en-GB" dirty="0" smtClean="0"/>
              <a:t>For each phase you can add and configure modules accordingly.</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35</a:t>
            </a:fld>
            <a:endParaRPr lang="en-GB"/>
          </a:p>
        </p:txBody>
      </p:sp>
      <p:pic>
        <p:nvPicPr>
          <p:cNvPr id="7" name="Picture 2"/>
          <p:cNvPicPr>
            <a:picLocks noChangeAspect="1" noChangeArrowheads="1"/>
          </p:cNvPicPr>
          <p:nvPr/>
        </p:nvPicPr>
        <p:blipFill>
          <a:blip r:embed="rId2" cstate="print"/>
          <a:srcRect b="2890"/>
          <a:stretch>
            <a:fillRect/>
          </a:stretch>
        </p:blipFill>
        <p:spPr bwMode="auto">
          <a:xfrm>
            <a:off x="4427984" y="1556792"/>
            <a:ext cx="4198737" cy="4630739"/>
          </a:xfrm>
          <a:prstGeom prst="rect">
            <a:avLst/>
          </a:prstGeom>
          <a:ln>
            <a:noFill/>
          </a:ln>
          <a:effectLst>
            <a:outerShdw blurRad="292100" dist="139700" dir="2700000" algn="tl" rotWithShape="0">
              <a:srgbClr val="333333">
                <a:alpha val="65000"/>
              </a:srgbClr>
            </a:outerShdw>
          </a:effectLst>
        </p:spPr>
      </p:pic>
      <p:sp>
        <p:nvSpPr>
          <p:cNvPr id="11" name="Rounded Rectangular Callout 10"/>
          <p:cNvSpPr/>
          <p:nvPr/>
        </p:nvSpPr>
        <p:spPr bwMode="ltGray">
          <a:xfrm>
            <a:off x="7164288" y="1268760"/>
            <a:ext cx="1584176" cy="576064"/>
          </a:xfrm>
          <a:prstGeom prst="wedgeRoundRectCallout">
            <a:avLst>
              <a:gd name="adj1" fmla="val -121043"/>
              <a:gd name="adj2" fmla="val 119820"/>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Provide a name for the Job.</a:t>
            </a:r>
          </a:p>
        </p:txBody>
      </p:sp>
      <p:sp>
        <p:nvSpPr>
          <p:cNvPr id="12" name="Rounded Rectangular Callout 11"/>
          <p:cNvSpPr/>
          <p:nvPr/>
        </p:nvSpPr>
        <p:spPr bwMode="ltGray">
          <a:xfrm>
            <a:off x="7092280" y="2564904"/>
            <a:ext cx="1584176" cy="1008112"/>
          </a:xfrm>
          <a:prstGeom prst="wedgeRoundRectCallout">
            <a:avLst>
              <a:gd name="adj1" fmla="val -60116"/>
              <a:gd name="adj2" fmla="val -44581"/>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Present the job with a short description.</a:t>
            </a:r>
          </a:p>
        </p:txBody>
      </p:sp>
      <p:sp>
        <p:nvSpPr>
          <p:cNvPr id="13" name="Rounded Rectangular Callout 12"/>
          <p:cNvSpPr/>
          <p:nvPr/>
        </p:nvSpPr>
        <p:spPr bwMode="ltGray">
          <a:xfrm>
            <a:off x="6876256" y="3861048"/>
            <a:ext cx="2088232" cy="1008112"/>
          </a:xfrm>
          <a:prstGeom prst="wedgeRoundRectCallout">
            <a:avLst>
              <a:gd name="adj1" fmla="val -78831"/>
              <a:gd name="adj2" fmla="val -5528"/>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Press the “Add” button to determine the plug-ins to deploy.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2.Extraction : Adding and Configuring a CKAN Extractor to harvest data from a CKAN API </a:t>
            </a:r>
            <a:endParaRPr lang="en-GB" dirty="0"/>
          </a:p>
        </p:txBody>
      </p:sp>
      <p:sp>
        <p:nvSpPr>
          <p:cNvPr id="7" name="Content Placeholder 6"/>
          <p:cNvSpPr>
            <a:spLocks noGrp="1"/>
          </p:cNvSpPr>
          <p:nvPr>
            <p:ph sz="quarter" idx="15"/>
          </p:nvPr>
        </p:nvSpPr>
        <p:spPr/>
        <p:txBody>
          <a:bodyPr/>
          <a:lstStyle/>
          <a:p>
            <a:r>
              <a:rPr lang="en-GB" dirty="0" smtClean="0"/>
              <a:t>After adding the CKAN extractor plugin you will be prompted to fill out the following form:</a:t>
            </a:r>
          </a:p>
        </p:txBody>
      </p:sp>
      <p:sp>
        <p:nvSpPr>
          <p:cNvPr id="5" name="Slide Number Placeholder 4"/>
          <p:cNvSpPr>
            <a:spLocks noGrp="1"/>
          </p:cNvSpPr>
          <p:nvPr>
            <p:ph type="sldNum" sz="quarter" idx="18"/>
          </p:nvPr>
        </p:nvSpPr>
        <p:spPr/>
        <p:txBody>
          <a:bodyPr/>
          <a:lstStyle/>
          <a:p>
            <a:r>
              <a:rPr lang="en-GB" smtClean="0"/>
              <a:t>Slide </a:t>
            </a:r>
            <a:fld id="{E44EE0AE-258D-448E-BE6F-A5950D950578}" type="slidenum">
              <a:rPr lang="en-GB" smtClean="0"/>
              <a:pPr/>
              <a:t>36</a:t>
            </a:fld>
            <a:endParaRPr lang="en-GB"/>
          </a:p>
        </p:txBody>
      </p:sp>
      <p:pic>
        <p:nvPicPr>
          <p:cNvPr id="48132" name="Picture 4" descr="https://lh6.googleusercontent.com/qtM12uM2Jqxcr2FaJiHB__fbpdG0I-yofaCcbe1f-gZzHPs6nYrI6F6ID57t6atR2w6WOFOX6QfFE16EWLCFtuPTZThoeSEFTImq84CNPYKhD9g6iMJMt04dzg"/>
          <p:cNvPicPr>
            <a:picLocks noChangeAspect="1" noChangeArrowheads="1"/>
          </p:cNvPicPr>
          <p:nvPr/>
        </p:nvPicPr>
        <p:blipFill>
          <a:blip r:embed="rId3" cstate="print"/>
          <a:srcRect r="20690" b="1478"/>
          <a:stretch>
            <a:fillRect/>
          </a:stretch>
        </p:blipFill>
        <p:spPr bwMode="auto">
          <a:xfrm>
            <a:off x="2411760" y="2348880"/>
            <a:ext cx="4968552" cy="3456384"/>
          </a:xfrm>
          <a:prstGeom prst="rect">
            <a:avLst/>
          </a:prstGeom>
          <a:ln>
            <a:noFill/>
          </a:ln>
          <a:effectLst>
            <a:outerShdw blurRad="292100" dist="139700" dir="2700000" algn="tl" rotWithShape="0">
              <a:srgbClr val="333333">
                <a:alpha val="65000"/>
              </a:srgbClr>
            </a:outerShdw>
          </a:effectLst>
        </p:spPr>
      </p:pic>
      <p:sp>
        <p:nvSpPr>
          <p:cNvPr id="6" name="Rounded Rectangular Callout 5"/>
          <p:cNvSpPr/>
          <p:nvPr/>
        </p:nvSpPr>
        <p:spPr bwMode="ltGray">
          <a:xfrm>
            <a:off x="6156176" y="2204864"/>
            <a:ext cx="2664296" cy="1296144"/>
          </a:xfrm>
          <a:prstGeom prst="wedgeRoundRectCallout">
            <a:avLst>
              <a:gd name="adj1" fmla="val -95866"/>
              <a:gd name="adj2" fmla="val 3220"/>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t>The Web location of the CKAN portal you wish to harvest.</a:t>
            </a:r>
          </a:p>
          <a:p>
            <a:pPr marL="0" lvl="2"/>
            <a:r>
              <a:rPr lang="en-GB" sz="1200" u="sng" dirty="0" smtClean="0"/>
              <a:t>The portal should support API version 3 and the API must be enabled. </a:t>
            </a:r>
            <a:r>
              <a:rPr lang="en-GB" sz="1400" u="sng" dirty="0" smtClean="0"/>
              <a:t> </a:t>
            </a:r>
          </a:p>
        </p:txBody>
      </p:sp>
      <p:sp>
        <p:nvSpPr>
          <p:cNvPr id="8" name="Rounded Rectangular Callout 7"/>
          <p:cNvSpPr/>
          <p:nvPr/>
        </p:nvSpPr>
        <p:spPr bwMode="ltGray">
          <a:xfrm>
            <a:off x="107504" y="2492896"/>
            <a:ext cx="2448272" cy="1440160"/>
          </a:xfrm>
          <a:prstGeom prst="wedgeRoundRectCallout">
            <a:avLst>
              <a:gd name="adj1" fmla="val 72893"/>
              <a:gd name="adj2" fmla="val 30166"/>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t>Publisher, license, title and description: Used in the stored </a:t>
            </a:r>
            <a:r>
              <a:rPr lang="en-GB" sz="1400" dirty="0" err="1" smtClean="0"/>
              <a:t>catalog</a:t>
            </a:r>
            <a:r>
              <a:rPr lang="en-GB" sz="1400" dirty="0" smtClean="0"/>
              <a:t> for the </a:t>
            </a:r>
            <a:r>
              <a:rPr lang="en-GB" sz="1400" dirty="0" err="1" smtClean="0"/>
              <a:t>dct:publisher</a:t>
            </a:r>
            <a:r>
              <a:rPr lang="en-GB" sz="1400" dirty="0" smtClean="0"/>
              <a:t>, </a:t>
            </a:r>
            <a:r>
              <a:rPr lang="en-GB" sz="1400" dirty="0" err="1" smtClean="0"/>
              <a:t>dct:license</a:t>
            </a:r>
            <a:r>
              <a:rPr lang="en-GB" sz="1400" dirty="0" smtClean="0"/>
              <a:t>, </a:t>
            </a:r>
            <a:r>
              <a:rPr lang="en-GB" sz="1400" dirty="0" err="1" smtClean="0"/>
              <a:t>dct:title</a:t>
            </a:r>
            <a:r>
              <a:rPr lang="en-GB" sz="1400" dirty="0" smtClean="0"/>
              <a:t> and </a:t>
            </a:r>
            <a:r>
              <a:rPr lang="en-GB" sz="1400" dirty="0" err="1" smtClean="0"/>
              <a:t>dct:description</a:t>
            </a:r>
            <a:r>
              <a:rPr lang="en-GB" sz="1400" dirty="0" smtClean="0"/>
              <a:t> properties.</a:t>
            </a:r>
          </a:p>
        </p:txBody>
      </p:sp>
      <p:sp>
        <p:nvSpPr>
          <p:cNvPr id="9" name="Rounded Rectangular Callout 8"/>
          <p:cNvSpPr/>
          <p:nvPr/>
        </p:nvSpPr>
        <p:spPr bwMode="ltGray">
          <a:xfrm>
            <a:off x="5796136" y="4437112"/>
            <a:ext cx="3312368" cy="1152128"/>
          </a:xfrm>
          <a:prstGeom prst="wedgeRoundRectCallout">
            <a:avLst>
              <a:gd name="adj1" fmla="val -59279"/>
              <a:gd name="adj2" fmla="val -77494"/>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t>Predicate prefix</a:t>
            </a:r>
            <a:r>
              <a:rPr lang="en-GB" sz="1400" dirty="0" smtClean="0"/>
              <a:t>: JSON attributes are converted to predicates by  appending them to the predicate prefix.</a:t>
            </a:r>
          </a:p>
          <a:p>
            <a:pPr marL="0" lvl="2"/>
            <a:r>
              <a:rPr lang="en-GB" sz="1200" u="sng" dirty="0" smtClean="0"/>
              <a:t>The CKAN API response is in JSON, we then convert this into RDF.</a:t>
            </a:r>
          </a:p>
        </p:txBody>
      </p:sp>
      <p:cxnSp>
        <p:nvCxnSpPr>
          <p:cNvPr id="11" name="Straight Connector 10"/>
          <p:cNvCxnSpPr/>
          <p:nvPr/>
        </p:nvCxnSpPr>
        <p:spPr>
          <a:xfrm>
            <a:off x="3275856" y="3140968"/>
            <a:ext cx="0" cy="792088"/>
          </a:xfrm>
          <a:prstGeom prst="line">
            <a:avLst/>
          </a:prstGeom>
          <a:solidFill>
            <a:schemeClr val="accent2"/>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cxnSp>
      <p:sp>
        <p:nvSpPr>
          <p:cNvPr id="14" name="Rounded Rectangular Callout 13"/>
          <p:cNvSpPr/>
          <p:nvPr/>
        </p:nvSpPr>
        <p:spPr bwMode="ltGray">
          <a:xfrm>
            <a:off x="72008" y="4797152"/>
            <a:ext cx="3131840" cy="1296144"/>
          </a:xfrm>
          <a:prstGeom prst="wedgeRoundRectCallout">
            <a:avLst>
              <a:gd name="adj1" fmla="val 29232"/>
              <a:gd name="adj2" fmla="val -84721"/>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t>Subject prefix: </a:t>
            </a:r>
            <a:r>
              <a:rPr lang="en-GB" sz="1400" dirty="0" smtClean="0"/>
              <a:t>The prefix used to create a URI for each the metadata of harvested dataset. </a:t>
            </a:r>
          </a:p>
          <a:p>
            <a:r>
              <a:rPr lang="en-GB" sz="1200" u="sng" dirty="0" smtClean="0"/>
              <a:t>The subject is created as </a:t>
            </a:r>
            <a:r>
              <a:rPr lang="en-GB" sz="1200" dirty="0" smtClean="0"/>
              <a:t>&lt;</a:t>
            </a:r>
            <a:r>
              <a:rPr lang="en-GB" sz="1200" dirty="0" err="1" smtClean="0"/>
              <a:t>subjectprefix</a:t>
            </a:r>
            <a:r>
              <a:rPr lang="en-GB" sz="1200" dirty="0" smtClean="0"/>
              <a:t>&gt;/dataset/&lt;</a:t>
            </a:r>
            <a:r>
              <a:rPr lang="en-GB" sz="1200" dirty="0" err="1" smtClean="0"/>
              <a:t>datasetid</a:t>
            </a:r>
            <a:r>
              <a:rPr lang="en-GB" sz="1200" dirty="0" smtClean="0"/>
              <a:t>&gt;</a:t>
            </a:r>
          </a:p>
        </p:txBody>
      </p:sp>
      <p:sp>
        <p:nvSpPr>
          <p:cNvPr id="15" name="Rounded Rectangular Callout 14"/>
          <p:cNvSpPr/>
          <p:nvPr/>
        </p:nvSpPr>
        <p:spPr bwMode="ltGray">
          <a:xfrm>
            <a:off x="3347864" y="5877272"/>
            <a:ext cx="3131840" cy="792000"/>
          </a:xfrm>
          <a:prstGeom prst="wedgeRoundRectCallout">
            <a:avLst>
              <a:gd name="adj1" fmla="val -15374"/>
              <a:gd name="adj2" fmla="val -204639"/>
              <a:gd name="adj3" fmla="val 16667"/>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smtClean="0"/>
              <a:t>Ignored keys</a:t>
            </a:r>
            <a:r>
              <a:rPr lang="en-GB" sz="1400" dirty="0" smtClean="0"/>
              <a:t>: A comma </a:t>
            </a:r>
            <a:r>
              <a:rPr lang="en-GB" sz="1400" dirty="0" err="1" smtClean="0"/>
              <a:t>seperated</a:t>
            </a:r>
            <a:r>
              <a:rPr lang="en-GB" sz="1400" dirty="0" smtClean="0"/>
              <a:t> list of JSON attributes that should not be converted to RDF triples.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3. Transformation : Adding and configuring plug-ins to harmonise data(1/3)</a:t>
            </a:r>
            <a:endParaRPr lang="en-GB" sz="2200" dirty="0"/>
          </a:p>
        </p:txBody>
      </p:sp>
      <p:sp>
        <p:nvSpPr>
          <p:cNvPr id="3" name="Content Placeholder 2"/>
          <p:cNvSpPr>
            <a:spLocks noGrp="1"/>
          </p:cNvSpPr>
          <p:nvPr>
            <p:ph sz="quarter" idx="15"/>
          </p:nvPr>
        </p:nvSpPr>
        <p:spPr>
          <a:xfrm>
            <a:off x="533400" y="1484784"/>
            <a:ext cx="8077200" cy="4419600"/>
          </a:xfrm>
        </p:spPr>
        <p:txBody>
          <a:bodyPr/>
          <a:lstStyle/>
          <a:p>
            <a:pPr lvl="1">
              <a:buFont typeface="Arial" pitchFamily="34" charset="0"/>
              <a:buChar char="•"/>
            </a:pPr>
            <a:r>
              <a:rPr lang="en-GB" dirty="0" smtClean="0"/>
              <a:t>Start by adding the </a:t>
            </a:r>
            <a:r>
              <a:rPr lang="en-GB" b="1" dirty="0" smtClean="0"/>
              <a:t>ODS DCAT Application Profile Harmonizer</a:t>
            </a:r>
            <a:r>
              <a:rPr lang="en-GB" dirty="0" smtClean="0"/>
              <a:t>. </a:t>
            </a:r>
          </a:p>
          <a:p>
            <a:pPr lvl="2">
              <a:buFont typeface="Wingdings" pitchFamily="2" charset="2"/>
              <a:buChar char="ü"/>
            </a:pPr>
            <a:r>
              <a:rPr lang="en-GB" dirty="0" smtClean="0"/>
              <a:t>This plugin will create the harmonized </a:t>
            </a:r>
            <a:r>
              <a:rPr lang="en-GB" dirty="0" err="1" smtClean="0"/>
              <a:t>catalog</a:t>
            </a:r>
            <a:r>
              <a:rPr lang="en-GB" dirty="0" smtClean="0"/>
              <a:t> data and a basic skeleton for each dataset it identifies.</a:t>
            </a:r>
          </a:p>
          <a:p>
            <a:pPr lvl="2">
              <a:buFont typeface="Wingdings" pitchFamily="2" charset="2"/>
              <a:buChar char="ü"/>
            </a:pPr>
            <a:endParaRPr lang="en-GB" dirty="0" smtClean="0"/>
          </a:p>
          <a:p>
            <a:pPr lvl="2">
              <a:buFont typeface="Wingdings" pitchFamily="2" charset="2"/>
              <a:buChar char="ü"/>
            </a:pPr>
            <a:endParaRPr lang="en-GB" dirty="0" smtClean="0"/>
          </a:p>
          <a:p>
            <a:pPr lvl="2">
              <a:buNone/>
            </a:pPr>
            <a:endParaRPr lang="en-GB" dirty="0" smtClean="0"/>
          </a:p>
          <a:p>
            <a:pPr lvl="1">
              <a:buFont typeface="Arial" pitchFamily="34" charset="0"/>
              <a:buChar char="•"/>
            </a:pPr>
            <a:r>
              <a:rPr lang="en-GB" dirty="0" smtClean="0"/>
              <a:t>Use the </a:t>
            </a:r>
            <a:r>
              <a:rPr lang="en-GB" b="1" dirty="0" smtClean="0"/>
              <a:t>Modification Detector</a:t>
            </a:r>
            <a:r>
              <a:rPr lang="en-GB" dirty="0" smtClean="0"/>
              <a:t> to compare provenance data generated by the CKAN extractor between the current and previous version of the raw data to set the </a:t>
            </a:r>
            <a:r>
              <a:rPr lang="en-GB" dirty="0" err="1" smtClean="0"/>
              <a:t>dct:modified</a:t>
            </a:r>
            <a:r>
              <a:rPr lang="en-GB" dirty="0" smtClean="0"/>
              <a:t> field of the </a:t>
            </a:r>
            <a:r>
              <a:rPr lang="en-GB" dirty="0" err="1" smtClean="0"/>
              <a:t>catalog</a:t>
            </a:r>
            <a:r>
              <a:rPr lang="en-GB" dirty="0" smtClean="0"/>
              <a:t> records. </a:t>
            </a:r>
          </a:p>
          <a:p>
            <a:pPr lvl="2">
              <a:buFont typeface="Wingdings" pitchFamily="2" charset="2"/>
              <a:buChar char="ü"/>
            </a:pPr>
            <a:r>
              <a:rPr lang="en-GB" dirty="0" smtClean="0"/>
              <a:t>No configuration is required.</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37</a:t>
            </a:fld>
            <a:endParaRPr lang="en-GB"/>
          </a:p>
        </p:txBody>
      </p:sp>
      <p:pic>
        <p:nvPicPr>
          <p:cNvPr id="7" name="Picture 2"/>
          <p:cNvPicPr>
            <a:picLocks noChangeAspect="1" noChangeArrowheads="1"/>
          </p:cNvPicPr>
          <p:nvPr/>
        </p:nvPicPr>
        <p:blipFill>
          <a:blip r:embed="rId2" cstate="print"/>
          <a:srcRect l="23385" t="19884" r="19916" b="56381"/>
          <a:stretch>
            <a:fillRect/>
          </a:stretch>
        </p:blipFill>
        <p:spPr bwMode="auto">
          <a:xfrm>
            <a:off x="1763688" y="2852936"/>
            <a:ext cx="5440604" cy="1224136"/>
          </a:xfrm>
          <a:prstGeom prst="rect">
            <a:avLst/>
          </a:prstGeom>
          <a:noFill/>
          <a:ln w="9525">
            <a:noFill/>
            <a:miter lim="800000"/>
            <a:headEnd/>
            <a:tailEnd/>
          </a:ln>
        </p:spPr>
      </p:pic>
      <p:sp>
        <p:nvSpPr>
          <p:cNvPr id="8" name="Rounded Rectangular Callout 7"/>
          <p:cNvSpPr/>
          <p:nvPr/>
        </p:nvSpPr>
        <p:spPr bwMode="ltGray">
          <a:xfrm>
            <a:off x="5580112" y="2996952"/>
            <a:ext cx="3312368" cy="432048"/>
          </a:xfrm>
          <a:prstGeom prst="wedgeRoundRectCallout">
            <a:avLst>
              <a:gd name="adj1" fmla="val -139794"/>
              <a:gd name="adj2" fmla="val 34572"/>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GB" sz="1400" dirty="0" smtClean="0"/>
              <a:t>Provide a name to identify the </a:t>
            </a:r>
            <a:r>
              <a:rPr lang="en-GB" sz="1400" dirty="0" err="1" smtClean="0"/>
              <a:t>catalog</a:t>
            </a:r>
            <a:endParaRPr lang="en-GB" sz="1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3. Transformation : Adding and configuring plug-ins to harmonise data (2/3)</a:t>
            </a:r>
            <a:endParaRPr lang="en-GB" sz="2200" dirty="0"/>
          </a:p>
        </p:txBody>
      </p:sp>
      <p:sp>
        <p:nvSpPr>
          <p:cNvPr id="3" name="Content Placeholder 2"/>
          <p:cNvSpPr>
            <a:spLocks noGrp="1"/>
          </p:cNvSpPr>
          <p:nvPr>
            <p:ph sz="quarter" idx="15"/>
          </p:nvPr>
        </p:nvSpPr>
        <p:spPr/>
        <p:txBody>
          <a:bodyPr/>
          <a:lstStyle/>
          <a:p>
            <a:pPr marL="355600" lvl="1" indent="-355600"/>
            <a:r>
              <a:rPr lang="en-GB" dirty="0" smtClean="0"/>
              <a:t>Mapping the description of dataset to </a:t>
            </a:r>
            <a:r>
              <a:rPr lang="en-GB" dirty="0" err="1" smtClean="0"/>
              <a:t>dct:description</a:t>
            </a:r>
            <a:r>
              <a:rPr lang="en-GB" dirty="0" smtClean="0"/>
              <a:t> as required by the DCAT-AP.</a:t>
            </a:r>
          </a:p>
          <a:p>
            <a:pPr lvl="1">
              <a:buNone/>
            </a:pPr>
            <a:endParaRPr lang="en-GB" dirty="0" smtClean="0"/>
          </a:p>
          <a:p>
            <a:pPr lvl="1">
              <a:buNone/>
            </a:pPr>
            <a:endParaRPr lang="en-GB" dirty="0" smtClean="0"/>
          </a:p>
          <a:p>
            <a:pPr lvl="1">
              <a:buNone/>
            </a:pPr>
            <a:endParaRPr lang="en-GB" dirty="0" smtClean="0"/>
          </a:p>
          <a:p>
            <a:pPr lvl="1">
              <a:buNone/>
            </a:pPr>
            <a:endParaRPr lang="en-GB" dirty="0" smtClean="0"/>
          </a:p>
          <a:p>
            <a:pPr lvl="1">
              <a:buFont typeface="Arial" pitchFamily="34" charset="0"/>
              <a:buChar char="•"/>
            </a:pPr>
            <a:endParaRPr lang="en-GB" dirty="0" smtClean="0"/>
          </a:p>
          <a:p>
            <a:pPr lvl="1">
              <a:buFont typeface="Arial" pitchFamily="34" charset="0"/>
              <a:buChar char="•"/>
            </a:pPr>
            <a:endParaRPr lang="en-GB" dirty="0" smtClean="0"/>
          </a:p>
          <a:p>
            <a:pPr lvl="1">
              <a:buFont typeface="Arial" pitchFamily="34" charset="0"/>
              <a:buChar char="•"/>
            </a:pPr>
            <a:r>
              <a:rPr lang="en-GB" dirty="0" smtClean="0"/>
              <a:t>Use the </a:t>
            </a:r>
            <a:r>
              <a:rPr lang="en-GB" b="1" dirty="0" smtClean="0"/>
              <a:t>ODS Cleaner </a:t>
            </a:r>
            <a:r>
              <a:rPr lang="en-GB" b="1" dirty="0" err="1" smtClean="0"/>
              <a:t>Plugin</a:t>
            </a:r>
            <a:r>
              <a:rPr lang="en-GB" dirty="0" smtClean="0"/>
              <a:t> to remove raw data loaded into the working set before storing it into a harmonized graph.</a:t>
            </a:r>
          </a:p>
          <a:p>
            <a:pPr lvl="2">
              <a:buClr>
                <a:srgbClr val="000000"/>
              </a:buClr>
              <a:buFont typeface="Wingdings" pitchFamily="2" charset="2"/>
              <a:buChar char="ü"/>
            </a:pPr>
            <a:r>
              <a:rPr lang="en-GB" dirty="0" smtClean="0">
                <a:solidFill>
                  <a:srgbClr val="000000"/>
                </a:solidFill>
              </a:rPr>
              <a:t>No configuration is required.</a:t>
            </a:r>
          </a:p>
          <a:p>
            <a:pPr lvl="1">
              <a:buFont typeface="Arial" pitchFamily="34" charset="0"/>
              <a:buChar char="•"/>
            </a:pPr>
            <a:endParaRPr lang="en-GB" dirty="0" smtClean="0"/>
          </a:p>
          <a:p>
            <a:pPr lvl="1">
              <a:buFont typeface="Arial" pitchFamily="34" charset="0"/>
              <a:buChar char="•"/>
            </a:pPr>
            <a:endParaRPr lang="en-GB" dirty="0" smtClean="0"/>
          </a:p>
          <a:p>
            <a:pPr lvl="2">
              <a:buFont typeface="Wingdings" pitchFamily="2" charset="2"/>
              <a:buChar char="ü"/>
            </a:pPr>
            <a:endParaRPr lang="en-GB"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38</a:t>
            </a:fld>
            <a:endParaRPr lang="en-GB"/>
          </a:p>
        </p:txBody>
      </p:sp>
      <p:pic>
        <p:nvPicPr>
          <p:cNvPr id="6" name="Picture 2" descr="https://lh3.googleusercontent.com/pTVU1Lwm6rDU1zxWRTkXiaQ2u-opN_qnB_IqkHXrPlNHmcXA8H8AerOpMfifOXEyuiIDtZ8qpxaoey6lLPkuFZY6JjEEohJGvbAfLXqbfDQIxFQvY-ReDWJy9w"/>
          <p:cNvPicPr>
            <a:picLocks noChangeAspect="1" noChangeArrowheads="1"/>
          </p:cNvPicPr>
          <p:nvPr/>
        </p:nvPicPr>
        <p:blipFill>
          <a:blip r:embed="rId2" cstate="print"/>
          <a:srcRect/>
          <a:stretch>
            <a:fillRect/>
          </a:stretch>
        </p:blipFill>
        <p:spPr bwMode="auto">
          <a:xfrm>
            <a:off x="1829434" y="2487136"/>
            <a:ext cx="5190838" cy="2387784"/>
          </a:xfrm>
          <a:prstGeom prst="rect">
            <a:avLst/>
          </a:prstGeom>
          <a:ln>
            <a:noFill/>
          </a:ln>
          <a:effectLst>
            <a:outerShdw blurRad="292100" dist="139700" dir="2700000" algn="tl" rotWithShape="0">
              <a:srgbClr val="333333">
                <a:alpha val="65000"/>
              </a:srgbClr>
            </a:outerShdw>
          </a:effectLst>
        </p:spPr>
      </p:pic>
      <p:sp>
        <p:nvSpPr>
          <p:cNvPr id="7" name="Rounded Rectangular Callout 6"/>
          <p:cNvSpPr/>
          <p:nvPr/>
        </p:nvSpPr>
        <p:spPr bwMode="ltGray">
          <a:xfrm>
            <a:off x="5436096" y="2780928"/>
            <a:ext cx="3312368" cy="1152128"/>
          </a:xfrm>
          <a:prstGeom prst="wedgeRoundRectCallout">
            <a:avLst>
              <a:gd name="adj1" fmla="val -69631"/>
              <a:gd name="adj2" fmla="val -35608"/>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GB" sz="1400" dirty="0" smtClean="0"/>
              <a:t>Use the </a:t>
            </a:r>
            <a:r>
              <a:rPr lang="en-GB" sz="1400" b="1" dirty="0" smtClean="0"/>
              <a:t>SPARQL Update Query Transformer </a:t>
            </a:r>
            <a:r>
              <a:rPr lang="en-GB" sz="1400" dirty="0" smtClean="0"/>
              <a:t>to map existing properties and values to the ones of recommended by the DCAT-AP.</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3. Transformation : Adding and configuring plug-ins to harmonise data (3/3)</a:t>
            </a:r>
            <a:br>
              <a:rPr lang="en-GB" dirty="0" smtClean="0"/>
            </a:br>
            <a:r>
              <a:rPr lang="en-GB" b="0" dirty="0" smtClean="0"/>
              <a:t>Result</a:t>
            </a:r>
            <a:endParaRPr lang="en-GB" b="0" dirty="0"/>
          </a:p>
        </p:txBody>
      </p:sp>
      <p:sp>
        <p:nvSpPr>
          <p:cNvPr id="3" name="Content Placeholder 2"/>
          <p:cNvSpPr>
            <a:spLocks noGrp="1"/>
          </p:cNvSpPr>
          <p:nvPr>
            <p:ph sz="quarter" idx="15"/>
          </p:nvPr>
        </p:nvSpPr>
        <p:spPr/>
        <p:txBody>
          <a:bodyPr/>
          <a:lstStyle/>
          <a:p>
            <a:r>
              <a:rPr lang="en-GB" dirty="0" smtClean="0"/>
              <a:t>The final result of your harmonisation pipeline should look similar to the following :</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Configure the Virtuoso Loader to load the harmonized data into Virtuoso.</a:t>
            </a:r>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39</a:t>
            </a:fld>
            <a:endParaRPr lang="en-GB"/>
          </a:p>
        </p:txBody>
      </p:sp>
      <p:pic>
        <p:nvPicPr>
          <p:cNvPr id="6147" name="Picture 3"/>
          <p:cNvPicPr>
            <a:picLocks noChangeAspect="1" noChangeArrowheads="1"/>
          </p:cNvPicPr>
          <p:nvPr/>
        </p:nvPicPr>
        <p:blipFill>
          <a:blip r:embed="rId2" cstate="print"/>
          <a:srcRect l="50472" t="54200" r="388" b="18241"/>
          <a:stretch>
            <a:fillRect/>
          </a:stretch>
        </p:blipFill>
        <p:spPr bwMode="auto">
          <a:xfrm>
            <a:off x="1331640" y="2703381"/>
            <a:ext cx="6408712" cy="202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3" name="Content Placeholder 2"/>
          <p:cNvSpPr>
            <a:spLocks noGrp="1"/>
          </p:cNvSpPr>
          <p:nvPr>
            <p:ph sz="quarter" idx="15"/>
          </p:nvPr>
        </p:nvSpPr>
        <p:spPr/>
        <p:txBody>
          <a:bodyPr/>
          <a:lstStyle/>
          <a:p>
            <a:r>
              <a:rPr lang="en-GB" dirty="0" smtClean="0"/>
              <a:t>This module contains...</a:t>
            </a:r>
          </a:p>
          <a:p>
            <a:pPr>
              <a:buFont typeface="Arial" pitchFamily="34" charset="0"/>
              <a:buChar char="•"/>
            </a:pPr>
            <a:r>
              <a:rPr lang="en-GB" dirty="0" smtClean="0"/>
              <a:t>An outline of the context of Open Government Data in Europe.</a:t>
            </a:r>
          </a:p>
          <a:p>
            <a:pPr>
              <a:buFont typeface="Arial" pitchFamily="34" charset="0"/>
              <a:buChar char="•"/>
            </a:pPr>
            <a:r>
              <a:rPr lang="en-GB" dirty="0" smtClean="0"/>
              <a:t>An outline of the Open Data Support project.</a:t>
            </a:r>
          </a:p>
          <a:p>
            <a:pPr lvl="1">
              <a:buFont typeface="Arial" pitchFamily="34" charset="0"/>
              <a:buChar char="•"/>
            </a:pPr>
            <a:r>
              <a:rPr lang="en-GB" dirty="0" smtClean="0"/>
              <a:t>Information about the DCAT Application Profile for Data Portals in Europe as a homogenised metadata model.</a:t>
            </a:r>
          </a:p>
          <a:p>
            <a:pPr>
              <a:buFont typeface="Arial" pitchFamily="34" charset="0"/>
              <a:buChar char="•"/>
            </a:pPr>
            <a:r>
              <a:rPr lang="en-GB" dirty="0" smtClean="0"/>
              <a:t>Information on how to use the Open Data Interoperability Platform.</a:t>
            </a:r>
          </a:p>
          <a:p>
            <a:pPr>
              <a:buFont typeface="Arial" pitchFamily="34" charset="0"/>
              <a:buChar char="•"/>
            </a:pPr>
            <a:endParaRPr lang="en-GB" dirty="0" smtClean="0"/>
          </a:p>
          <a:p>
            <a:pPr>
              <a:buFont typeface="Arial" pitchFamily="34" charset="0"/>
              <a:buChar char="•"/>
            </a:pP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 4. Loading: Load the extracted data  in a Virtuoso RDF Store via the Virtuoso Loader </a:t>
            </a:r>
            <a:endParaRPr lang="en-GB" dirty="0"/>
          </a:p>
        </p:txBody>
      </p:sp>
      <p:sp>
        <p:nvSpPr>
          <p:cNvPr id="3" name="Content Placeholder 2"/>
          <p:cNvSpPr>
            <a:spLocks noGrp="1"/>
          </p:cNvSpPr>
          <p:nvPr>
            <p:ph sz="quarter" idx="15"/>
          </p:nvPr>
        </p:nvSpPr>
        <p:spPr/>
        <p:txBody>
          <a:bodyPr/>
          <a:lstStyle/>
          <a:p>
            <a:r>
              <a:rPr lang="en-GB" dirty="0" smtClean="0"/>
              <a:t>The Virtuoso Loader will store the generated triples in the Virtuoso RDF store. The triples will be inserted into a graph of your choice.</a:t>
            </a:r>
          </a:p>
          <a:p>
            <a:r>
              <a:rPr lang="en-GB" dirty="0" smtClean="0"/>
              <a:t>The Virtuoso Loader needs host, port and user credentials to connect to your Virtuoso server.</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40</a:t>
            </a:fld>
            <a:endParaRPr lang="en-GB"/>
          </a:p>
        </p:txBody>
      </p:sp>
      <p:pic>
        <p:nvPicPr>
          <p:cNvPr id="49154" name="Picture 2" descr="https://lh4.googleusercontent.com/Kp9v0FnarIcImbXd4gk5T1MtoDlFpnu0TKOEVd5cX7bE8XrL2N8UFKA1QYMBaK2o-PJsewwLsyUyVJAGCWsjoSXpEKP-GQcSzJQrsWHectcObSk-ifIYwDEJtQ"/>
          <p:cNvPicPr>
            <a:picLocks noChangeAspect="1" noChangeArrowheads="1"/>
          </p:cNvPicPr>
          <p:nvPr/>
        </p:nvPicPr>
        <p:blipFill>
          <a:blip r:embed="rId2" cstate="print"/>
          <a:srcRect/>
          <a:stretch>
            <a:fillRect/>
          </a:stretch>
        </p:blipFill>
        <p:spPr bwMode="auto">
          <a:xfrm>
            <a:off x="1403648" y="3284984"/>
            <a:ext cx="5760640" cy="274122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Scheduling a job on ODIP</a:t>
            </a:r>
            <a:endParaRPr lang="en-GB" dirty="0"/>
          </a:p>
        </p:txBody>
      </p:sp>
      <p:sp>
        <p:nvSpPr>
          <p:cNvPr id="3" name="Content Placeholder 2"/>
          <p:cNvSpPr>
            <a:spLocks noGrp="1"/>
          </p:cNvSpPr>
          <p:nvPr>
            <p:ph sz="quarter" idx="15"/>
          </p:nvPr>
        </p:nvSpPr>
        <p:spPr/>
        <p:txBody>
          <a:bodyPr/>
          <a:lstStyle/>
          <a:p>
            <a:r>
              <a:rPr lang="en-GB" dirty="0" smtClean="0"/>
              <a:t>A job can be scheduled to run at a set interval or chained after another job:</a:t>
            </a:r>
          </a:p>
          <a:p>
            <a:pPr lvl="1">
              <a:buFont typeface="Arial" pitchFamily="34" charset="0"/>
              <a:buChar char="•"/>
            </a:pPr>
            <a:r>
              <a:rPr lang="en-GB" b="1" dirty="0" smtClean="0"/>
              <a:t>Interval Scheduling</a:t>
            </a:r>
            <a:r>
              <a:rPr lang="en-GB" dirty="0" smtClean="0"/>
              <a:t>: </a:t>
            </a:r>
            <a:br>
              <a:rPr lang="en-GB" dirty="0" smtClean="0"/>
            </a:br>
            <a:r>
              <a:rPr lang="en-GB" dirty="0" smtClean="0"/>
              <a:t>&lt;sec&gt; &lt;min&gt; &lt;hour&gt; &lt;day-of-month&gt; &lt;month&gt; &lt;day-of-week&gt;</a:t>
            </a:r>
          </a:p>
          <a:p>
            <a:pPr lvl="2">
              <a:buFont typeface="Wingdings" pitchFamily="2" charset="2"/>
              <a:buChar char="q"/>
            </a:pPr>
            <a:r>
              <a:rPr lang="en-GB" dirty="0" smtClean="0"/>
              <a:t>Example:</a:t>
            </a:r>
          </a:p>
          <a:p>
            <a:pPr lvl="3">
              <a:buFont typeface="Wingdings" pitchFamily="2" charset="2"/>
              <a:buChar char="§"/>
            </a:pPr>
            <a:r>
              <a:rPr lang="en-GB" dirty="0" smtClean="0"/>
              <a:t>0 0 4 * * *  -  each day at 4 am</a:t>
            </a:r>
          </a:p>
          <a:p>
            <a:pPr lvl="3">
              <a:buFont typeface="Wingdings" pitchFamily="2" charset="2"/>
              <a:buChar char="§"/>
            </a:pPr>
            <a:r>
              <a:rPr lang="en-GB" dirty="0" smtClean="0"/>
              <a:t> 0 0 0 * * 1  -  each Monday at midnight</a:t>
            </a:r>
          </a:p>
          <a:p>
            <a:pPr lvl="3">
              <a:buFont typeface="Wingdings" pitchFamily="2" charset="2"/>
              <a:buChar char="§"/>
            </a:pPr>
            <a:r>
              <a:rPr lang="en-GB" dirty="0" smtClean="0"/>
              <a:t> 0 30 * * * - every half past the hour</a:t>
            </a:r>
          </a:p>
          <a:p>
            <a:pPr lvl="1">
              <a:buFont typeface="Arial" pitchFamily="34" charset="0"/>
              <a:buChar char="•"/>
            </a:pPr>
            <a:r>
              <a:rPr lang="en-GB" b="1" dirty="0" smtClean="0"/>
              <a:t>Chained scheduling:</a:t>
            </a:r>
            <a:r>
              <a:rPr lang="en-GB" dirty="0" smtClean="0"/>
              <a:t> Select a job after which this job should be executed.</a:t>
            </a:r>
            <a:endParaRPr lang="en-GB" b="1" dirty="0" smtClean="0"/>
          </a:p>
          <a:p>
            <a:r>
              <a:rPr lang="en-GB" dirty="0" smtClean="0"/>
              <a:t/>
            </a:r>
            <a:br>
              <a:rPr lang="en-GB" dirty="0" smtClean="0"/>
            </a:br>
            <a:endParaRPr lang="en-GB" dirty="0"/>
          </a:p>
        </p:txBody>
      </p:sp>
      <p:sp>
        <p:nvSpPr>
          <p:cNvPr id="4" name="Slide Number Placeholder 3"/>
          <p:cNvSpPr>
            <a:spLocks noGrp="1"/>
          </p:cNvSpPr>
          <p:nvPr>
            <p:ph type="sldNum" sz="quarter" idx="18"/>
          </p:nvPr>
        </p:nvSpPr>
        <p:spPr/>
        <p:txBody>
          <a:bodyPr/>
          <a:lstStyle/>
          <a:p>
            <a:r>
              <a:rPr lang="en-GB" dirty="0" smtClean="0"/>
              <a:t>Slide </a:t>
            </a:r>
            <a:fld id="{F40CD079-BC3F-4086-BA81-31A79D845B02}" type="slidenum">
              <a:rPr lang="en-GB" smtClean="0"/>
              <a:pPr/>
              <a:t>41</a:t>
            </a:fld>
            <a:endParaRPr lang="en-GB"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ODIP Reporting tool</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42</a:t>
            </a:fld>
            <a:endParaRPr lang="en-GB"/>
          </a:p>
        </p:txBody>
      </p:sp>
      <p:pic>
        <p:nvPicPr>
          <p:cNvPr id="7170" name="Picture 2"/>
          <p:cNvPicPr>
            <a:picLocks noGrp="1" noChangeAspect="1" noChangeArrowheads="1"/>
          </p:cNvPicPr>
          <p:nvPr>
            <p:ph sz="quarter" idx="15"/>
          </p:nvPr>
        </p:nvPicPr>
        <p:blipFill>
          <a:blip r:embed="rId2" cstate="print"/>
          <a:srcRect l="510" t="5345" r="510" b="5044"/>
          <a:stretch>
            <a:fillRect/>
          </a:stretch>
        </p:blipFill>
        <p:spPr bwMode="auto">
          <a:xfrm>
            <a:off x="683568" y="2276872"/>
            <a:ext cx="7776864" cy="3960440"/>
          </a:xfrm>
          <a:prstGeom prst="rect">
            <a:avLst/>
          </a:prstGeom>
          <a:noFill/>
          <a:ln w="9525">
            <a:noFill/>
            <a:miter lim="800000"/>
            <a:headEnd/>
            <a:tailEnd/>
          </a:ln>
        </p:spPr>
      </p:pic>
      <p:sp>
        <p:nvSpPr>
          <p:cNvPr id="7" name="Content Placeholder 2"/>
          <p:cNvSpPr txBox="1">
            <a:spLocks/>
          </p:cNvSpPr>
          <p:nvPr/>
        </p:nvSpPr>
        <p:spPr>
          <a:xfrm>
            <a:off x="533400" y="1556792"/>
            <a:ext cx="8077200" cy="4419600"/>
          </a:xfrm>
          <a:prstGeom prst="rect">
            <a:avLst/>
          </a:prstGeom>
        </p:spPr>
        <p:txBody>
          <a:bodyPr vert="horz" lIns="0" tIns="0" rIns="0" bIns="0" rtlCol="0">
            <a:noAutofit/>
          </a:bodyPr>
          <a:lstStyle/>
          <a:p>
            <a:pPr marL="0" marR="0" lvl="0" indent="-274320" algn="l" defTabSz="914400" rtl="0" eaLnBrk="1" fontAlgn="auto" latinLnBrk="0" hangingPunct="1">
              <a:lnSpc>
                <a:spcPct val="100000"/>
              </a:lnSpc>
              <a:spcBef>
                <a:spcPts val="0"/>
              </a:spcBef>
              <a:spcAft>
                <a:spcPts val="900"/>
              </a:spcAft>
              <a:buClr>
                <a:schemeClr val="tx1"/>
              </a:buClr>
              <a:buSzTx/>
              <a:buFontTx/>
              <a:buNone/>
              <a:tabLst/>
              <a:defRPr/>
            </a:pPr>
            <a:r>
              <a:rPr lang="en-GB" sz="2000" dirty="0" smtClean="0">
                <a:latin typeface="Georgia" pitchFamily="18" charset="0"/>
              </a:rPr>
              <a:t>Whenever a “job” is ran, a report is created and can be reviewed as can be seen in the following screenshot: </a:t>
            </a:r>
            <a: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t/>
            </a:r>
            <a:br>
              <a:rPr kumimoji="0" lang="en-GB" sz="2000" b="0" i="0" u="none" strike="noStrike" kern="1200" cap="none" spc="0" normalizeH="0" baseline="0" noProof="0" dirty="0" smtClean="0">
                <a:ln>
                  <a:noFill/>
                </a:ln>
                <a:solidFill>
                  <a:schemeClr val="tx1"/>
                </a:solidFill>
                <a:effectLst/>
                <a:uLnTx/>
                <a:uFillTx/>
                <a:latin typeface="Georgia" pitchFamily="18" charset="0"/>
                <a:ea typeface="+mn-ea"/>
                <a:cs typeface="+mn-cs"/>
              </a:rPr>
            </a:br>
            <a:endParaRPr kumimoji="0" lang="en-GB" sz="20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
        <p:nvSpPr>
          <p:cNvPr id="14" name="Rounded Rectangular Callout 13"/>
          <p:cNvSpPr/>
          <p:nvPr/>
        </p:nvSpPr>
        <p:spPr bwMode="ltGray">
          <a:xfrm>
            <a:off x="5724128" y="3284984"/>
            <a:ext cx="2664296" cy="720080"/>
          </a:xfrm>
          <a:prstGeom prst="wedgeRoundRectCallout">
            <a:avLst>
              <a:gd name="adj1" fmla="val -44861"/>
              <a:gd name="adj2" fmla="val 131382"/>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t>Informs user whether or not a plug-in functioned correctly or not.</a:t>
            </a:r>
            <a:endParaRPr lang="en-GB" sz="1400" u="sng" dirty="0" smtClean="0"/>
          </a:p>
        </p:txBody>
      </p:sp>
      <p:sp>
        <p:nvSpPr>
          <p:cNvPr id="15" name="Rounded Rectangular Callout 14"/>
          <p:cNvSpPr/>
          <p:nvPr/>
        </p:nvSpPr>
        <p:spPr bwMode="ltGray">
          <a:xfrm>
            <a:off x="395536" y="4149080"/>
            <a:ext cx="2664296" cy="360040"/>
          </a:xfrm>
          <a:prstGeom prst="wedgeRoundRectCallout">
            <a:avLst>
              <a:gd name="adj1" fmla="val -13401"/>
              <a:gd name="adj2" fmla="val -173149"/>
              <a:gd name="adj3" fmla="val 16667"/>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t>Select the appropriate job</a:t>
            </a:r>
            <a:endParaRPr lang="en-GB" sz="1400" u="sng"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Discover datasets through ODIP</a:t>
            </a:r>
            <a:br>
              <a:rPr lang="en-GB" sz="7200" i="0" dirty="0" smtClean="0">
                <a:solidFill>
                  <a:schemeClr val="accent1"/>
                </a:solidFill>
                <a:latin typeface="Bradley Hand ITC" pitchFamily="66" charset="0"/>
              </a:rPr>
            </a:br>
            <a:r>
              <a:rPr lang="en-GB" b="0" dirty="0" smtClean="0"/>
              <a:t>The Open Data Interoperability Platform (ODIP) enables you to share metadata of datasets described using the DCAT-AP,  thus improving the discoverability and visibility of your datasets, eventually leading to wider reuse.</a:t>
            </a:r>
            <a:br>
              <a:rPr lang="en-GB" b="0" dirty="0" smtClean="0"/>
            </a:br>
            <a:endParaRPr lang="en-GB"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43</a:t>
            </a:fld>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public SPARQL endpoint of ODIP</a:t>
            </a:r>
            <a:br>
              <a:rPr lang="en-GB" dirty="0" smtClean="0"/>
            </a:br>
            <a:r>
              <a:rPr lang="en-GB" b="0" dirty="0" smtClean="0"/>
              <a:t>Query interface</a:t>
            </a:r>
            <a:endParaRPr lang="en-GB" b="0" dirty="0"/>
          </a:p>
        </p:txBody>
      </p:sp>
      <p:sp>
        <p:nvSpPr>
          <p:cNvPr id="4" name="Content Placeholder 3"/>
          <p:cNvSpPr>
            <a:spLocks noGrp="1"/>
          </p:cNvSpPr>
          <p:nvPr>
            <p:ph sz="quarter" idx="15"/>
          </p:nvPr>
        </p:nvSpPr>
        <p:spPr/>
        <p:txBody>
          <a:bodyPr/>
          <a:lstStyle/>
          <a:p>
            <a:endParaRPr lang="en-GB" dirty="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44</a:t>
            </a:fld>
            <a:endParaRPr lang="en-GB"/>
          </a:p>
        </p:txBody>
      </p:sp>
      <p:sp>
        <p:nvSpPr>
          <p:cNvPr id="5" name="Content Placeholder 2"/>
          <p:cNvSpPr txBox="1">
            <a:spLocks/>
          </p:cNvSpPr>
          <p:nvPr/>
        </p:nvSpPr>
        <p:spPr>
          <a:xfrm>
            <a:off x="533400" y="5229200"/>
            <a:ext cx="8077200" cy="943000"/>
          </a:xfrm>
          <a:prstGeom prst="rect">
            <a:avLst/>
          </a:prstGeom>
        </p:spPr>
        <p:txBody>
          <a:bodyPr vert="horz" lIns="0" tIns="0" rIns="0" bIns="0" rtlCol="0">
            <a:noAutofit/>
          </a:bodyPr>
          <a:lstStyle/>
          <a:p>
            <a:pPr marL="0" marR="0" lvl="0" indent="-274320" algn="ctr" defTabSz="914400" rtl="0" eaLnBrk="1" fontAlgn="auto" latinLnBrk="0" hangingPunct="1">
              <a:lnSpc>
                <a:spcPct val="100000"/>
              </a:lnSpc>
              <a:spcBef>
                <a:spcPts val="0"/>
              </a:spcBef>
              <a:spcAft>
                <a:spcPts val="900"/>
              </a:spcAft>
              <a:buClr>
                <a:schemeClr val="tx1"/>
              </a:buClr>
              <a:buSzTx/>
              <a:buFontTx/>
              <a:buNone/>
              <a:tabLst/>
              <a:defRPr/>
            </a:pPr>
            <a:r>
              <a:rPr kumimoji="0" lang="en-GB" sz="3600" b="1" i="0" u="none" strike="noStrike" kern="1200" cap="none" spc="0" normalizeH="0" baseline="0" noProof="0" dirty="0" smtClean="0">
                <a:ln>
                  <a:noFill/>
                </a:ln>
                <a:solidFill>
                  <a:schemeClr val="tx2"/>
                </a:solidFill>
                <a:effectLst/>
                <a:uLnTx/>
                <a:uFillTx/>
                <a:latin typeface="Bradley Hand ITC" pitchFamily="66" charset="0"/>
                <a:ea typeface="+mn-ea"/>
                <a:cs typeface="+mn-cs"/>
              </a:rPr>
              <a:t>http://data.opendatasupport.eu</a:t>
            </a:r>
            <a:r>
              <a:rPr kumimoji="0" lang="en-GB" sz="2000" b="1" i="0" u="none" strike="noStrike" kern="1200" cap="none" spc="0" normalizeH="0" baseline="0" noProof="0" dirty="0" smtClean="0">
                <a:ln>
                  <a:noFill/>
                </a:ln>
                <a:solidFill>
                  <a:schemeClr val="tx1"/>
                </a:solidFill>
                <a:effectLst/>
                <a:uLnTx/>
                <a:uFillTx/>
                <a:latin typeface="Georgia" pitchFamily="18" charset="0"/>
                <a:ea typeface="+mn-ea"/>
                <a:cs typeface="+mn-cs"/>
              </a:rPr>
              <a:t> </a:t>
            </a:r>
            <a:endParaRPr kumimoji="0" lang="en-GB" sz="2000" b="1" i="0" u="none" strike="noStrike" kern="1200" cap="none" spc="0" normalizeH="0" baseline="0" noProof="0" dirty="0">
              <a:ln>
                <a:noFill/>
              </a:ln>
              <a:solidFill>
                <a:schemeClr val="tx1"/>
              </a:solidFill>
              <a:effectLst/>
              <a:uLnTx/>
              <a:uFillTx/>
              <a:latin typeface="Georgia" pitchFamily="18" charset="0"/>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448" y="1988840"/>
            <a:ext cx="8080152" cy="2540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public SPARQL endpoint of ODIP</a:t>
            </a:r>
            <a:br>
              <a:rPr lang="en-GB" dirty="0" smtClean="0"/>
            </a:br>
            <a:r>
              <a:rPr lang="en-GB" b="0" dirty="0" smtClean="0"/>
              <a:t>Result set </a:t>
            </a:r>
            <a:endParaRPr lang="en-GB" dirty="0"/>
          </a:p>
        </p:txBody>
      </p:sp>
      <p:sp>
        <p:nvSpPr>
          <p:cNvPr id="4" name="Content Placeholder 3"/>
          <p:cNvSpPr>
            <a:spLocks noGrp="1"/>
          </p:cNvSpPr>
          <p:nvPr>
            <p:ph sz="quarter" idx="15"/>
          </p:nvPr>
        </p:nvSpPr>
        <p:spPr/>
        <p:txBody>
          <a:bodyPr/>
          <a:lstStyle/>
          <a:p>
            <a:endParaRPr lang="en-GB" dirty="0"/>
          </a:p>
        </p:txBody>
      </p:sp>
      <p:sp>
        <p:nvSpPr>
          <p:cNvPr id="3" name="Slide Number Placeholder 2"/>
          <p:cNvSpPr>
            <a:spLocks noGrp="1"/>
          </p:cNvSpPr>
          <p:nvPr>
            <p:ph type="sldNum" sz="quarter" idx="18"/>
          </p:nvPr>
        </p:nvSpPr>
        <p:spPr/>
        <p:txBody>
          <a:bodyPr/>
          <a:lstStyle/>
          <a:p>
            <a:r>
              <a:rPr lang="en-GB" smtClean="0"/>
              <a:t>Slide </a:t>
            </a:r>
            <a:fld id="{7703A140-4BD5-4963-8DDB-02EE24C99514}" type="slidenum">
              <a:rPr lang="en-GB" smtClean="0"/>
              <a:pPr/>
              <a:t>45</a:t>
            </a:fld>
            <a:endParaRPr lang="en-GB"/>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00806"/>
            <a:ext cx="7488832" cy="4476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about ODIP</a:t>
            </a:r>
            <a:endParaRPr lang="en-GB" dirty="0"/>
          </a:p>
        </p:txBody>
      </p:sp>
      <p:sp>
        <p:nvSpPr>
          <p:cNvPr id="3" name="Content Placeholder 2"/>
          <p:cNvSpPr>
            <a:spLocks noGrp="1"/>
          </p:cNvSpPr>
          <p:nvPr>
            <p:ph sz="quarter" idx="15"/>
          </p:nvPr>
        </p:nvSpPr>
        <p:spPr>
          <a:xfrm>
            <a:off x="2843808" y="1752600"/>
            <a:ext cx="5766792" cy="4419600"/>
          </a:xfrm>
        </p:spPr>
        <p:txBody>
          <a:bodyPr/>
          <a:lstStyle/>
          <a:p>
            <a:pPr lvl="1">
              <a:buFont typeface="Arial" pitchFamily="34" charset="0"/>
              <a:buChar char="•"/>
            </a:pPr>
            <a:r>
              <a:rPr lang="en-GB" dirty="0" smtClean="0"/>
              <a:t>ODIP is based on the </a:t>
            </a:r>
            <a:r>
              <a:rPr lang="en-GB" dirty="0" smtClean="0">
                <a:hlinkClick r:id="rId2"/>
              </a:rPr>
              <a:t>LOD Management Suite</a:t>
            </a:r>
            <a:r>
              <a:rPr lang="en-GB" dirty="0" smtClean="0"/>
              <a:t>, originally created by the </a:t>
            </a:r>
            <a:r>
              <a:rPr lang="en-GB" dirty="0" smtClean="0">
                <a:hlinkClick r:id="rId3"/>
              </a:rPr>
              <a:t>Semantic Web Company</a:t>
            </a:r>
            <a:r>
              <a:rPr lang="en-GB" dirty="0" smtClean="0"/>
              <a:t> in the context of </a:t>
            </a:r>
            <a:r>
              <a:rPr lang="en-GB" dirty="0" smtClean="0">
                <a:hlinkClick r:id="rId4"/>
              </a:rPr>
              <a:t>LOD2 </a:t>
            </a:r>
            <a:r>
              <a:rPr lang="en-GB" dirty="0" smtClean="0"/>
              <a:t>FP7 project.</a:t>
            </a:r>
          </a:p>
          <a:p>
            <a:pPr>
              <a:buFont typeface="Arial" pitchFamily="34" charset="0"/>
              <a:buChar char="•"/>
            </a:pPr>
            <a:endParaRPr lang="en-GB" dirty="0" smtClean="0"/>
          </a:p>
          <a:p>
            <a:pPr>
              <a:buFont typeface="Arial" pitchFamily="34" charset="0"/>
              <a:buChar char="•"/>
            </a:pPr>
            <a:endParaRPr lang="en-GB" dirty="0" smtClean="0"/>
          </a:p>
          <a:p>
            <a:pPr lvl="1">
              <a:buFont typeface="Arial" pitchFamily="34" charset="0"/>
              <a:buChar char="•"/>
            </a:pPr>
            <a:r>
              <a:rPr lang="en-GB" dirty="0" smtClean="0"/>
              <a:t>The LOD Manager Suite was further extended by </a:t>
            </a:r>
            <a:r>
              <a:rPr lang="en-GB" dirty="0" err="1" smtClean="0"/>
              <a:t>TenForce</a:t>
            </a:r>
            <a:r>
              <a:rPr lang="en-GB" dirty="0" smtClean="0"/>
              <a:t> in the context of Open Data Support for the deployment of ODIP.</a:t>
            </a:r>
          </a:p>
          <a:p>
            <a:pPr lvl="1">
              <a:buFont typeface="Arial" pitchFamily="34" charset="0"/>
              <a:buChar char="•"/>
            </a:pPr>
            <a:endParaRPr lang="en-GB" dirty="0" smtClean="0"/>
          </a:p>
          <a:p>
            <a:pPr lvl="1">
              <a:buFont typeface="Arial" pitchFamily="34" charset="0"/>
              <a:buChar char="•"/>
            </a:pPr>
            <a:r>
              <a:rPr lang="en-GB" dirty="0" smtClean="0"/>
              <a:t>It will be made available on </a:t>
            </a:r>
            <a:r>
              <a:rPr lang="en-GB" dirty="0" err="1" smtClean="0"/>
              <a:t>GitHub</a:t>
            </a:r>
            <a:r>
              <a:rPr lang="en-GB" dirty="0" smtClean="0"/>
              <a:t> under  </a:t>
            </a:r>
            <a:r>
              <a:rPr lang="en-GB" dirty="0" smtClean="0">
                <a:hlinkClick r:id="rId5"/>
              </a:rPr>
              <a:t>GPLv2</a:t>
            </a:r>
            <a:r>
              <a:rPr lang="en-GB" dirty="0" smtClean="0"/>
              <a:t>. </a:t>
            </a:r>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46</a:t>
            </a:fld>
            <a:endParaRPr lang="en-GB"/>
          </a:p>
        </p:txBody>
      </p:sp>
      <p:pic>
        <p:nvPicPr>
          <p:cNvPr id="7170" name="Picture 2" descr="http://www.earld.org/wp-content/uploads/2011/06/SWC-logo1.jpg">
            <a:hlinkClick r:id="rId3"/>
          </p:cNvPr>
          <p:cNvPicPr>
            <a:picLocks noChangeAspect="1" noChangeArrowheads="1"/>
          </p:cNvPicPr>
          <p:nvPr/>
        </p:nvPicPr>
        <p:blipFill>
          <a:blip r:embed="rId6" cstate="print"/>
          <a:srcRect/>
          <a:stretch>
            <a:fillRect/>
          </a:stretch>
        </p:blipFill>
        <p:spPr bwMode="auto">
          <a:xfrm>
            <a:off x="539552" y="1700808"/>
            <a:ext cx="2160240" cy="534190"/>
          </a:xfrm>
          <a:prstGeom prst="rect">
            <a:avLst/>
          </a:prstGeom>
          <a:noFill/>
        </p:spPr>
      </p:pic>
      <p:pic>
        <p:nvPicPr>
          <p:cNvPr id="7172" name="Picture 4" descr="http://blog.semantic-web.at/wp-content/uploads/2010/09/lod2-logo.jpg">
            <a:hlinkClick r:id="rId4"/>
          </p:cNvPr>
          <p:cNvPicPr>
            <a:picLocks noChangeAspect="1" noChangeArrowheads="1"/>
          </p:cNvPicPr>
          <p:nvPr/>
        </p:nvPicPr>
        <p:blipFill>
          <a:blip r:embed="rId7" cstate="print"/>
          <a:srcRect/>
          <a:stretch>
            <a:fillRect/>
          </a:stretch>
        </p:blipFill>
        <p:spPr bwMode="auto">
          <a:xfrm>
            <a:off x="902657" y="2348880"/>
            <a:ext cx="1149063" cy="864096"/>
          </a:xfrm>
          <a:prstGeom prst="rect">
            <a:avLst/>
          </a:prstGeom>
          <a:noFill/>
        </p:spPr>
      </p:pic>
      <p:pic>
        <p:nvPicPr>
          <p:cNvPr id="7174" name="Picture 6" descr="http://www.tenforce.com/sites/default/files/tenforce-logo.gif"/>
          <p:cNvPicPr>
            <a:picLocks noChangeAspect="1" noChangeArrowheads="1"/>
          </p:cNvPicPr>
          <p:nvPr/>
        </p:nvPicPr>
        <p:blipFill>
          <a:blip r:embed="rId8" cstate="print"/>
          <a:srcRect/>
          <a:stretch>
            <a:fillRect/>
          </a:stretch>
        </p:blipFill>
        <p:spPr bwMode="auto">
          <a:xfrm>
            <a:off x="611560" y="3933056"/>
            <a:ext cx="2088232" cy="451059"/>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sz="quarter" idx="15"/>
          </p:nvPr>
        </p:nvSpPr>
        <p:spPr/>
        <p:txBody>
          <a:bodyPr/>
          <a:lstStyle/>
          <a:p>
            <a:pPr lvl="1">
              <a:buFont typeface="Arial" pitchFamily="34" charset="0"/>
              <a:buChar char="•"/>
            </a:pPr>
            <a:r>
              <a:rPr lang="en-GB" dirty="0" smtClean="0"/>
              <a:t>Good quality description metadata can improve the discoverability of open datasets. </a:t>
            </a:r>
          </a:p>
          <a:p>
            <a:pPr lvl="1">
              <a:buFont typeface="Arial" pitchFamily="34" charset="0"/>
              <a:buChar char="•"/>
            </a:pPr>
            <a:r>
              <a:rPr lang="en-GB" dirty="0" smtClean="0"/>
              <a:t>DCAT-AP can be used for homogenising metadata of datasets hosted on different Open Data portals and allows for querying them using a uniform vocabulary. </a:t>
            </a:r>
          </a:p>
          <a:p>
            <a:pPr lvl="1">
              <a:buFont typeface="Arial" pitchFamily="34" charset="0"/>
              <a:buChar char="•"/>
            </a:pPr>
            <a:r>
              <a:rPr lang="en-GB" dirty="0" smtClean="0"/>
              <a:t>ODIP can support harvesting, harmonising according to the DCAT-AP and publishing as linked data metadata of datasets published on different Open Data portals.</a:t>
            </a:r>
          </a:p>
          <a:p>
            <a:pPr lvl="1">
              <a:buFont typeface="Arial" pitchFamily="34" charset="0"/>
              <a:buChar char="•"/>
            </a:pPr>
            <a:r>
              <a:rPr lang="en-GB" dirty="0" smtClean="0"/>
              <a:t>ODIP, through its public SPARQL endpoint, provides a single point of access to datasets from all over Europe.</a:t>
            </a:r>
          </a:p>
          <a:p>
            <a:pPr lvl="1">
              <a:buFont typeface="Arial" pitchFamily="34" charset="0"/>
              <a:buChar char="•"/>
            </a:pPr>
            <a:r>
              <a:rPr lang="en-GB" dirty="0" smtClean="0"/>
              <a:t>Easier access to datasets means higher reuse of datasets. </a:t>
            </a:r>
          </a:p>
          <a:p>
            <a:pPr lvl="1">
              <a:buFont typeface="Arial" pitchFamily="34" charset="0"/>
              <a:buChar char="•"/>
            </a:pPr>
            <a:endParaRPr lang="en-GB" dirty="0" smtClean="0"/>
          </a:p>
          <a:p>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47</a:t>
            </a:fld>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questions</a:t>
            </a:r>
            <a:endParaRPr lang="en-GB"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48</a:t>
            </a:fld>
            <a:endParaRPr lang="en-GB"/>
          </a:p>
        </p:txBody>
      </p:sp>
      <p:sp>
        <p:nvSpPr>
          <p:cNvPr id="6" name="Content Placeholder 2"/>
          <p:cNvSpPr>
            <a:spLocks noGrp="1"/>
          </p:cNvSpPr>
          <p:nvPr>
            <p:ph sz="quarter" idx="15"/>
          </p:nvPr>
        </p:nvSpPr>
        <p:spPr>
          <a:xfrm>
            <a:off x="1547664" y="1484784"/>
            <a:ext cx="7062936" cy="4419600"/>
          </a:xfrm>
        </p:spPr>
        <p:txBody>
          <a:bodyPr/>
          <a:lstStyle/>
          <a:p>
            <a:r>
              <a:rPr lang="en-GB" dirty="0" smtClean="0"/>
              <a:t>How many Open Government Data portals do you know in your country? </a:t>
            </a:r>
          </a:p>
          <a:p>
            <a:endParaRPr lang="en-GB" dirty="0" smtClean="0"/>
          </a:p>
          <a:p>
            <a:r>
              <a:rPr lang="en-GB" dirty="0" smtClean="0"/>
              <a:t>In your country, are you aware of any applications or services that were built upon </a:t>
            </a:r>
            <a:r>
              <a:rPr lang="en-GB" dirty="0"/>
              <a:t>Open </a:t>
            </a:r>
            <a:r>
              <a:rPr lang="en-GB" dirty="0" smtClean="0"/>
              <a:t>Government Data?</a:t>
            </a:r>
          </a:p>
          <a:p>
            <a:endParaRPr lang="en-GB" dirty="0" smtClean="0"/>
          </a:p>
          <a:p>
            <a:r>
              <a:rPr lang="en-GB" dirty="0" smtClean="0"/>
              <a:t>How would you compare the visibility of </a:t>
            </a:r>
            <a:r>
              <a:rPr lang="en-GB" dirty="0"/>
              <a:t>Open </a:t>
            </a:r>
            <a:r>
              <a:rPr lang="en-GB" dirty="0" smtClean="0"/>
              <a:t>Government Data portals with that of traditional data providers such as national statistics offices?</a:t>
            </a:r>
          </a:p>
          <a:p>
            <a:endParaRPr lang="en-GB" dirty="0" smtClean="0"/>
          </a:p>
          <a:p>
            <a:r>
              <a:rPr lang="en-GB" dirty="0" smtClean="0"/>
              <a:t>Have you heard about the </a:t>
            </a:r>
            <a:r>
              <a:rPr lang="en-GB" dirty="0"/>
              <a:t>Open </a:t>
            </a:r>
            <a:r>
              <a:rPr lang="en-GB" dirty="0" smtClean="0"/>
              <a:t>Government Data initiatives of the European Commission?  </a:t>
            </a:r>
            <a:endParaRPr lang="en-GB" dirty="0"/>
          </a:p>
        </p:txBody>
      </p:sp>
      <p:pic>
        <p:nvPicPr>
          <p:cNvPr id="7"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1412776"/>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2198" y="2194093"/>
            <a:ext cx="1277888" cy="184666"/>
          </a:xfrm>
          <a:prstGeom prst="rect">
            <a:avLst/>
          </a:prstGeom>
        </p:spPr>
        <p:txBody>
          <a:bodyPr wrap="square">
            <a:spAutoFit/>
          </a:bodyPr>
          <a:lstStyle/>
          <a:p>
            <a:r>
              <a:rPr lang="en-GB" sz="600" dirty="0"/>
              <a:t> http://www.visualpharm.com</a:t>
            </a:r>
          </a:p>
        </p:txBody>
      </p:sp>
      <p:pic>
        <p:nvPicPr>
          <p:cNvPr id="9"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371703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51520" y="4498349"/>
            <a:ext cx="1277888" cy="184666"/>
          </a:xfrm>
          <a:prstGeom prst="rect">
            <a:avLst/>
          </a:prstGeom>
        </p:spPr>
        <p:txBody>
          <a:bodyPr wrap="square">
            <a:spAutoFit/>
          </a:bodyPr>
          <a:lstStyle/>
          <a:p>
            <a:r>
              <a:rPr lang="en-GB" sz="600" dirty="0"/>
              <a:t> http://www.visualpharm.com</a:t>
            </a:r>
          </a:p>
        </p:txBody>
      </p:sp>
      <p:pic>
        <p:nvPicPr>
          <p:cNvPr id="11"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78" y="2535025"/>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3316342"/>
            <a:ext cx="1277888" cy="184666"/>
          </a:xfrm>
          <a:prstGeom prst="rect">
            <a:avLst/>
          </a:prstGeom>
        </p:spPr>
        <p:txBody>
          <a:bodyPr wrap="square">
            <a:spAutoFit/>
          </a:bodyPr>
          <a:lstStyle/>
          <a:p>
            <a:r>
              <a:rPr lang="en-GB" sz="600" dirty="0"/>
              <a:t> http://www.visualpharm.com</a:t>
            </a:r>
          </a:p>
        </p:txBody>
      </p:sp>
      <p:pic>
        <p:nvPicPr>
          <p:cNvPr id="13" name="Picture 2" descr="C:\Users\loutasn\Downloads\1377268100_tal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134" y="5157192"/>
            <a:ext cx="792089" cy="79208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69776" y="5938509"/>
            <a:ext cx="1277888" cy="184666"/>
          </a:xfrm>
          <a:prstGeom prst="rect">
            <a:avLst/>
          </a:prstGeom>
        </p:spPr>
        <p:txBody>
          <a:bodyPr wrap="square">
            <a:spAutoFit/>
          </a:bodyPr>
          <a:lstStyle/>
          <a:p>
            <a:r>
              <a:rPr lang="en-GB" sz="600" dirty="0"/>
              <a:t> http://www.visualpharm.com</a:t>
            </a:r>
          </a:p>
        </p:txBody>
      </p:sp>
      <p:sp>
        <p:nvSpPr>
          <p:cNvPr id="15" name="Title 5"/>
          <p:cNvSpPr txBox="1">
            <a:spLocks/>
          </p:cNvSpPr>
          <p:nvPr/>
        </p:nvSpPr>
        <p:spPr>
          <a:xfrm>
            <a:off x="605408" y="5826968"/>
            <a:ext cx="8071048"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lgn="ctr"/>
            <a:r>
              <a:rPr lang="en-GB" sz="4000" i="0" dirty="0" smtClean="0">
                <a:solidFill>
                  <a:schemeClr val="accent1"/>
                </a:solidFill>
                <a:latin typeface="Bradley Hand ITC" pitchFamily="66" charset="0"/>
              </a:rPr>
              <a:t>Take also the online test </a:t>
            </a:r>
            <a:r>
              <a:rPr lang="en-GB" sz="4000" i="0" dirty="0" smtClean="0">
                <a:solidFill>
                  <a:schemeClr val="accent1"/>
                </a:solidFill>
                <a:latin typeface="Bradley Hand ITC" pitchFamily="66" charset="0"/>
                <a:hlinkClick r:id="rId4"/>
              </a:rPr>
              <a:t>here</a:t>
            </a:r>
            <a:r>
              <a:rPr lang="en-GB" sz="4000" i="0" dirty="0" smtClean="0">
                <a:solidFill>
                  <a:schemeClr val="accent1"/>
                </a:solidFill>
                <a:latin typeface="Bradley Hand ITC" pitchFamily="66" charset="0"/>
              </a:rPr>
              <a:t>!</a:t>
            </a:r>
            <a:endParaRPr lang="en-GB" sz="4000" b="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Thank you!</a:t>
            </a:r>
            <a:br>
              <a:rPr lang="en-GB" sz="7200" i="0" dirty="0" smtClean="0">
                <a:solidFill>
                  <a:schemeClr val="accent1"/>
                </a:solidFill>
                <a:latin typeface="Bradley Hand ITC" pitchFamily="66" charset="0"/>
              </a:rPr>
            </a:br>
            <a:r>
              <a:rPr lang="en-GB" sz="4800" i="0" dirty="0" smtClean="0">
                <a:solidFill>
                  <a:schemeClr val="accent1"/>
                </a:solidFill>
                <a:latin typeface="Bradley Hand ITC" pitchFamily="66" charset="0"/>
              </a:rPr>
              <a:t>...and now YOUR questions?</a:t>
            </a:r>
            <a:endParaRPr lang="en-GB" b="0" dirty="0" smtClean="0"/>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49</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There are more than 160 portals in Europe hosting Open Government Data </a:t>
            </a:r>
            <a:r>
              <a:rPr lang="en-GB" sz="2000" dirty="0" smtClean="0"/>
              <a:t/>
            </a:r>
            <a:br>
              <a:rPr lang="en-GB" sz="2000" dirty="0" smtClean="0"/>
            </a:br>
            <a:endParaRPr lang="en-GB" sz="2000" b="0" i="0" dirty="0"/>
          </a:p>
        </p:txBody>
      </p:sp>
      <p:sp>
        <p:nvSpPr>
          <p:cNvPr id="7" name="TextBox 6"/>
          <p:cNvSpPr txBox="1"/>
          <p:nvPr/>
        </p:nvSpPr>
        <p:spPr>
          <a:xfrm>
            <a:off x="1548803" y="4751783"/>
            <a:ext cx="3599261" cy="2133601"/>
          </a:xfrm>
          <a:prstGeom prst="rect">
            <a:avLst/>
          </a:prstGeom>
          <a:noFill/>
        </p:spPr>
        <p:txBody>
          <a:bodyPr wrap="none" lIns="0" tIns="0" rIns="0" bIns="0" rtlCol="0">
            <a:noAutofit/>
          </a:bodyPr>
          <a:lstStyle/>
          <a:p>
            <a:r>
              <a:rPr lang="en-GB" sz="9600" b="1" i="1" dirty="0" smtClean="0">
                <a:solidFill>
                  <a:schemeClr val="accent1"/>
                </a:solidFill>
                <a:latin typeface="Georgia" pitchFamily="18" charset="0"/>
              </a:rPr>
              <a:t>160+</a:t>
            </a:r>
          </a:p>
        </p:txBody>
      </p:sp>
      <p:grpSp>
        <p:nvGrpSpPr>
          <p:cNvPr id="90" name="Group 89"/>
          <p:cNvGrpSpPr/>
          <p:nvPr/>
        </p:nvGrpSpPr>
        <p:grpSpPr>
          <a:xfrm>
            <a:off x="4772498" y="1981200"/>
            <a:ext cx="3457102" cy="3780064"/>
            <a:chOff x="4772498" y="1981200"/>
            <a:chExt cx="3457102" cy="3780064"/>
          </a:xfrm>
        </p:grpSpPr>
        <p:sp>
          <p:nvSpPr>
            <p:cNvPr id="155" name="Freeform 3"/>
            <p:cNvSpPr>
              <a:spLocks/>
            </p:cNvSpPr>
            <p:nvPr/>
          </p:nvSpPr>
          <p:spPr bwMode="auto">
            <a:xfrm>
              <a:off x="6996559" y="4057654"/>
              <a:ext cx="1233041" cy="817962"/>
            </a:xfrm>
            <a:custGeom>
              <a:avLst/>
              <a:gdLst/>
              <a:ahLst/>
              <a:cxnLst>
                <a:cxn ang="0">
                  <a:pos x="433" y="105"/>
                </a:cxn>
                <a:cxn ang="0">
                  <a:pos x="388" y="91"/>
                </a:cxn>
                <a:cxn ang="0">
                  <a:pos x="338" y="78"/>
                </a:cxn>
                <a:cxn ang="0">
                  <a:pos x="307" y="48"/>
                </a:cxn>
                <a:cxn ang="0">
                  <a:pos x="303" y="23"/>
                </a:cxn>
                <a:cxn ang="0">
                  <a:pos x="273" y="7"/>
                </a:cxn>
                <a:cxn ang="0">
                  <a:pos x="239" y="15"/>
                </a:cxn>
                <a:cxn ang="0">
                  <a:pos x="202" y="42"/>
                </a:cxn>
                <a:cxn ang="0">
                  <a:pos x="168" y="36"/>
                </a:cxn>
                <a:cxn ang="0">
                  <a:pos x="119" y="28"/>
                </a:cxn>
                <a:cxn ang="0">
                  <a:pos x="46" y="33"/>
                </a:cxn>
                <a:cxn ang="0">
                  <a:pos x="43" y="53"/>
                </a:cxn>
                <a:cxn ang="0">
                  <a:pos x="42" y="79"/>
                </a:cxn>
                <a:cxn ang="0">
                  <a:pos x="16" y="120"/>
                </a:cxn>
                <a:cxn ang="0">
                  <a:pos x="8" y="135"/>
                </a:cxn>
                <a:cxn ang="0">
                  <a:pos x="15" y="161"/>
                </a:cxn>
                <a:cxn ang="0">
                  <a:pos x="20" y="166"/>
                </a:cxn>
                <a:cxn ang="0">
                  <a:pos x="39" y="166"/>
                </a:cxn>
                <a:cxn ang="0">
                  <a:pos x="74" y="174"/>
                </a:cxn>
                <a:cxn ang="0">
                  <a:pos x="112" y="156"/>
                </a:cxn>
                <a:cxn ang="0">
                  <a:pos x="160" y="158"/>
                </a:cxn>
                <a:cxn ang="0">
                  <a:pos x="175" y="176"/>
                </a:cxn>
                <a:cxn ang="0">
                  <a:pos x="190" y="204"/>
                </a:cxn>
                <a:cxn ang="0">
                  <a:pos x="191" y="222"/>
                </a:cxn>
                <a:cxn ang="0">
                  <a:pos x="170" y="225"/>
                </a:cxn>
                <a:cxn ang="0">
                  <a:pos x="151" y="255"/>
                </a:cxn>
                <a:cxn ang="0">
                  <a:pos x="174" y="257"/>
                </a:cxn>
                <a:cxn ang="0">
                  <a:pos x="186" y="250"/>
                </a:cxn>
                <a:cxn ang="0">
                  <a:pos x="214" y="221"/>
                </a:cxn>
                <a:cxn ang="0">
                  <a:pos x="241" y="210"/>
                </a:cxn>
                <a:cxn ang="0">
                  <a:pos x="257" y="215"/>
                </a:cxn>
                <a:cxn ang="0">
                  <a:pos x="251" y="232"/>
                </a:cxn>
                <a:cxn ang="0">
                  <a:pos x="286" y="236"/>
                </a:cxn>
                <a:cxn ang="0">
                  <a:pos x="283" y="273"/>
                </a:cxn>
                <a:cxn ang="0">
                  <a:pos x="312" y="277"/>
                </a:cxn>
                <a:cxn ang="0">
                  <a:pos x="349" y="270"/>
                </a:cxn>
                <a:cxn ang="0">
                  <a:pos x="344" y="254"/>
                </a:cxn>
                <a:cxn ang="0">
                  <a:pos x="317" y="227"/>
                </a:cxn>
                <a:cxn ang="0">
                  <a:pos x="347" y="212"/>
                </a:cxn>
                <a:cxn ang="0">
                  <a:pos x="399" y="198"/>
                </a:cxn>
                <a:cxn ang="0">
                  <a:pos x="439" y="166"/>
                </a:cxn>
                <a:cxn ang="0">
                  <a:pos x="442" y="135"/>
                </a:cxn>
                <a:cxn ang="0">
                  <a:pos x="444" y="121"/>
                </a:cxn>
              </a:cxnLst>
              <a:rect l="0" t="0" r="r" b="b"/>
              <a:pathLst>
                <a:path w="451" h="299">
                  <a:moveTo>
                    <a:pt x="445" y="109"/>
                  </a:moveTo>
                  <a:cubicBezTo>
                    <a:pt x="446" y="102"/>
                    <a:pt x="437" y="114"/>
                    <a:pt x="433" y="105"/>
                  </a:cubicBezTo>
                  <a:cubicBezTo>
                    <a:pt x="428" y="95"/>
                    <a:pt x="418" y="102"/>
                    <a:pt x="412" y="96"/>
                  </a:cubicBezTo>
                  <a:cubicBezTo>
                    <a:pt x="401" y="84"/>
                    <a:pt x="397" y="99"/>
                    <a:pt x="388" y="91"/>
                  </a:cubicBezTo>
                  <a:cubicBezTo>
                    <a:pt x="380" y="83"/>
                    <a:pt x="384" y="71"/>
                    <a:pt x="367" y="80"/>
                  </a:cubicBezTo>
                  <a:cubicBezTo>
                    <a:pt x="350" y="89"/>
                    <a:pt x="351" y="72"/>
                    <a:pt x="338" y="78"/>
                  </a:cubicBezTo>
                  <a:cubicBezTo>
                    <a:pt x="324" y="83"/>
                    <a:pt x="334" y="67"/>
                    <a:pt x="326" y="54"/>
                  </a:cubicBezTo>
                  <a:cubicBezTo>
                    <a:pt x="317" y="42"/>
                    <a:pt x="317" y="51"/>
                    <a:pt x="307" y="48"/>
                  </a:cubicBezTo>
                  <a:cubicBezTo>
                    <a:pt x="296" y="44"/>
                    <a:pt x="306" y="46"/>
                    <a:pt x="300" y="38"/>
                  </a:cubicBezTo>
                  <a:cubicBezTo>
                    <a:pt x="293" y="29"/>
                    <a:pt x="313" y="28"/>
                    <a:pt x="303" y="23"/>
                  </a:cubicBezTo>
                  <a:cubicBezTo>
                    <a:pt x="288" y="15"/>
                    <a:pt x="299" y="1"/>
                    <a:pt x="288" y="8"/>
                  </a:cubicBezTo>
                  <a:cubicBezTo>
                    <a:pt x="281" y="12"/>
                    <a:pt x="282" y="0"/>
                    <a:pt x="273" y="7"/>
                  </a:cubicBezTo>
                  <a:cubicBezTo>
                    <a:pt x="264" y="14"/>
                    <a:pt x="254" y="1"/>
                    <a:pt x="253" y="12"/>
                  </a:cubicBezTo>
                  <a:cubicBezTo>
                    <a:pt x="252" y="22"/>
                    <a:pt x="241" y="15"/>
                    <a:pt x="239" y="15"/>
                  </a:cubicBezTo>
                  <a:cubicBezTo>
                    <a:pt x="219" y="14"/>
                    <a:pt x="210" y="24"/>
                    <a:pt x="210" y="37"/>
                  </a:cubicBezTo>
                  <a:cubicBezTo>
                    <a:pt x="210" y="49"/>
                    <a:pt x="210" y="51"/>
                    <a:pt x="202" y="42"/>
                  </a:cubicBezTo>
                  <a:cubicBezTo>
                    <a:pt x="199" y="39"/>
                    <a:pt x="188" y="39"/>
                    <a:pt x="182" y="42"/>
                  </a:cubicBezTo>
                  <a:cubicBezTo>
                    <a:pt x="174" y="47"/>
                    <a:pt x="180" y="26"/>
                    <a:pt x="168" y="36"/>
                  </a:cubicBezTo>
                  <a:cubicBezTo>
                    <a:pt x="155" y="46"/>
                    <a:pt x="172" y="33"/>
                    <a:pt x="141" y="33"/>
                  </a:cubicBezTo>
                  <a:cubicBezTo>
                    <a:pt x="122" y="34"/>
                    <a:pt x="130" y="28"/>
                    <a:pt x="119" y="28"/>
                  </a:cubicBezTo>
                  <a:cubicBezTo>
                    <a:pt x="109" y="29"/>
                    <a:pt x="102" y="18"/>
                    <a:pt x="72" y="21"/>
                  </a:cubicBezTo>
                  <a:cubicBezTo>
                    <a:pt x="42" y="25"/>
                    <a:pt x="55" y="37"/>
                    <a:pt x="46" y="33"/>
                  </a:cubicBezTo>
                  <a:cubicBezTo>
                    <a:pt x="40" y="31"/>
                    <a:pt x="38" y="37"/>
                    <a:pt x="38" y="37"/>
                  </a:cubicBezTo>
                  <a:cubicBezTo>
                    <a:pt x="42" y="44"/>
                    <a:pt x="32" y="42"/>
                    <a:pt x="43" y="53"/>
                  </a:cubicBezTo>
                  <a:cubicBezTo>
                    <a:pt x="59" y="70"/>
                    <a:pt x="42" y="60"/>
                    <a:pt x="47" y="66"/>
                  </a:cubicBezTo>
                  <a:cubicBezTo>
                    <a:pt x="51" y="71"/>
                    <a:pt x="54" y="76"/>
                    <a:pt x="42" y="79"/>
                  </a:cubicBezTo>
                  <a:cubicBezTo>
                    <a:pt x="35" y="80"/>
                    <a:pt x="25" y="95"/>
                    <a:pt x="18" y="104"/>
                  </a:cubicBezTo>
                  <a:cubicBezTo>
                    <a:pt x="11" y="112"/>
                    <a:pt x="19" y="115"/>
                    <a:pt x="16" y="120"/>
                  </a:cubicBezTo>
                  <a:cubicBezTo>
                    <a:pt x="13" y="125"/>
                    <a:pt x="27" y="130"/>
                    <a:pt x="11" y="126"/>
                  </a:cubicBezTo>
                  <a:cubicBezTo>
                    <a:pt x="12" y="129"/>
                    <a:pt x="10" y="129"/>
                    <a:pt x="8" y="135"/>
                  </a:cubicBezTo>
                  <a:cubicBezTo>
                    <a:pt x="7" y="140"/>
                    <a:pt x="3" y="138"/>
                    <a:pt x="0" y="149"/>
                  </a:cubicBezTo>
                  <a:cubicBezTo>
                    <a:pt x="13" y="154"/>
                    <a:pt x="10" y="162"/>
                    <a:pt x="15" y="161"/>
                  </a:cubicBezTo>
                  <a:cubicBezTo>
                    <a:pt x="20" y="160"/>
                    <a:pt x="20" y="163"/>
                    <a:pt x="19" y="164"/>
                  </a:cubicBezTo>
                  <a:cubicBezTo>
                    <a:pt x="19" y="164"/>
                    <a:pt x="19" y="165"/>
                    <a:pt x="20" y="166"/>
                  </a:cubicBezTo>
                  <a:cubicBezTo>
                    <a:pt x="23" y="163"/>
                    <a:pt x="22" y="168"/>
                    <a:pt x="25" y="163"/>
                  </a:cubicBezTo>
                  <a:cubicBezTo>
                    <a:pt x="29" y="158"/>
                    <a:pt x="30" y="166"/>
                    <a:pt x="39" y="166"/>
                  </a:cubicBezTo>
                  <a:cubicBezTo>
                    <a:pt x="52" y="165"/>
                    <a:pt x="50" y="169"/>
                    <a:pt x="58" y="167"/>
                  </a:cubicBezTo>
                  <a:cubicBezTo>
                    <a:pt x="66" y="164"/>
                    <a:pt x="68" y="180"/>
                    <a:pt x="74" y="174"/>
                  </a:cubicBezTo>
                  <a:cubicBezTo>
                    <a:pt x="79" y="168"/>
                    <a:pt x="77" y="168"/>
                    <a:pt x="91" y="167"/>
                  </a:cubicBezTo>
                  <a:cubicBezTo>
                    <a:pt x="106" y="165"/>
                    <a:pt x="100" y="157"/>
                    <a:pt x="112" y="156"/>
                  </a:cubicBezTo>
                  <a:cubicBezTo>
                    <a:pt x="116" y="148"/>
                    <a:pt x="128" y="152"/>
                    <a:pt x="133" y="148"/>
                  </a:cubicBezTo>
                  <a:cubicBezTo>
                    <a:pt x="139" y="144"/>
                    <a:pt x="153" y="160"/>
                    <a:pt x="160" y="158"/>
                  </a:cubicBezTo>
                  <a:cubicBezTo>
                    <a:pt x="167" y="157"/>
                    <a:pt x="168" y="167"/>
                    <a:pt x="173" y="165"/>
                  </a:cubicBezTo>
                  <a:cubicBezTo>
                    <a:pt x="178" y="163"/>
                    <a:pt x="178" y="170"/>
                    <a:pt x="175" y="176"/>
                  </a:cubicBezTo>
                  <a:cubicBezTo>
                    <a:pt x="172" y="182"/>
                    <a:pt x="177" y="189"/>
                    <a:pt x="182" y="188"/>
                  </a:cubicBezTo>
                  <a:cubicBezTo>
                    <a:pt x="187" y="187"/>
                    <a:pt x="181" y="199"/>
                    <a:pt x="190" y="204"/>
                  </a:cubicBezTo>
                  <a:cubicBezTo>
                    <a:pt x="198" y="209"/>
                    <a:pt x="190" y="214"/>
                    <a:pt x="195" y="219"/>
                  </a:cubicBezTo>
                  <a:cubicBezTo>
                    <a:pt x="201" y="223"/>
                    <a:pt x="196" y="224"/>
                    <a:pt x="191" y="222"/>
                  </a:cubicBezTo>
                  <a:cubicBezTo>
                    <a:pt x="187" y="219"/>
                    <a:pt x="181" y="224"/>
                    <a:pt x="177" y="219"/>
                  </a:cubicBezTo>
                  <a:cubicBezTo>
                    <a:pt x="172" y="214"/>
                    <a:pt x="166" y="221"/>
                    <a:pt x="170" y="225"/>
                  </a:cubicBezTo>
                  <a:cubicBezTo>
                    <a:pt x="176" y="234"/>
                    <a:pt x="158" y="243"/>
                    <a:pt x="159" y="249"/>
                  </a:cubicBezTo>
                  <a:cubicBezTo>
                    <a:pt x="160" y="255"/>
                    <a:pt x="154" y="252"/>
                    <a:pt x="151" y="255"/>
                  </a:cubicBezTo>
                  <a:cubicBezTo>
                    <a:pt x="158" y="264"/>
                    <a:pt x="163" y="265"/>
                    <a:pt x="165" y="262"/>
                  </a:cubicBezTo>
                  <a:cubicBezTo>
                    <a:pt x="166" y="258"/>
                    <a:pt x="169" y="262"/>
                    <a:pt x="174" y="257"/>
                  </a:cubicBezTo>
                  <a:cubicBezTo>
                    <a:pt x="177" y="255"/>
                    <a:pt x="185" y="254"/>
                    <a:pt x="189" y="262"/>
                  </a:cubicBezTo>
                  <a:cubicBezTo>
                    <a:pt x="189" y="252"/>
                    <a:pt x="187" y="257"/>
                    <a:pt x="186" y="250"/>
                  </a:cubicBezTo>
                  <a:cubicBezTo>
                    <a:pt x="184" y="240"/>
                    <a:pt x="189" y="251"/>
                    <a:pt x="198" y="243"/>
                  </a:cubicBezTo>
                  <a:cubicBezTo>
                    <a:pt x="208" y="234"/>
                    <a:pt x="214" y="228"/>
                    <a:pt x="214" y="221"/>
                  </a:cubicBezTo>
                  <a:cubicBezTo>
                    <a:pt x="213" y="212"/>
                    <a:pt x="225" y="216"/>
                    <a:pt x="231" y="213"/>
                  </a:cubicBezTo>
                  <a:cubicBezTo>
                    <a:pt x="238" y="210"/>
                    <a:pt x="241" y="217"/>
                    <a:pt x="241" y="210"/>
                  </a:cubicBezTo>
                  <a:cubicBezTo>
                    <a:pt x="241" y="202"/>
                    <a:pt x="242" y="192"/>
                    <a:pt x="244" y="201"/>
                  </a:cubicBezTo>
                  <a:cubicBezTo>
                    <a:pt x="246" y="210"/>
                    <a:pt x="240" y="217"/>
                    <a:pt x="257" y="215"/>
                  </a:cubicBezTo>
                  <a:cubicBezTo>
                    <a:pt x="247" y="222"/>
                    <a:pt x="235" y="212"/>
                    <a:pt x="235" y="217"/>
                  </a:cubicBezTo>
                  <a:cubicBezTo>
                    <a:pt x="234" y="221"/>
                    <a:pt x="251" y="227"/>
                    <a:pt x="251" y="232"/>
                  </a:cubicBezTo>
                  <a:cubicBezTo>
                    <a:pt x="251" y="236"/>
                    <a:pt x="272" y="228"/>
                    <a:pt x="276" y="232"/>
                  </a:cubicBezTo>
                  <a:cubicBezTo>
                    <a:pt x="281" y="236"/>
                    <a:pt x="283" y="227"/>
                    <a:pt x="286" y="236"/>
                  </a:cubicBezTo>
                  <a:cubicBezTo>
                    <a:pt x="289" y="244"/>
                    <a:pt x="253" y="251"/>
                    <a:pt x="257" y="257"/>
                  </a:cubicBezTo>
                  <a:cubicBezTo>
                    <a:pt x="261" y="263"/>
                    <a:pt x="283" y="259"/>
                    <a:pt x="283" y="273"/>
                  </a:cubicBezTo>
                  <a:cubicBezTo>
                    <a:pt x="283" y="288"/>
                    <a:pt x="272" y="279"/>
                    <a:pt x="283" y="289"/>
                  </a:cubicBezTo>
                  <a:cubicBezTo>
                    <a:pt x="294" y="299"/>
                    <a:pt x="303" y="282"/>
                    <a:pt x="312" y="277"/>
                  </a:cubicBezTo>
                  <a:cubicBezTo>
                    <a:pt x="321" y="271"/>
                    <a:pt x="317" y="281"/>
                    <a:pt x="325" y="273"/>
                  </a:cubicBezTo>
                  <a:cubicBezTo>
                    <a:pt x="338" y="260"/>
                    <a:pt x="336" y="275"/>
                    <a:pt x="349" y="270"/>
                  </a:cubicBezTo>
                  <a:cubicBezTo>
                    <a:pt x="362" y="265"/>
                    <a:pt x="350" y="266"/>
                    <a:pt x="356" y="260"/>
                  </a:cubicBezTo>
                  <a:cubicBezTo>
                    <a:pt x="359" y="256"/>
                    <a:pt x="356" y="251"/>
                    <a:pt x="344" y="254"/>
                  </a:cubicBezTo>
                  <a:cubicBezTo>
                    <a:pt x="332" y="257"/>
                    <a:pt x="332" y="269"/>
                    <a:pt x="321" y="249"/>
                  </a:cubicBezTo>
                  <a:cubicBezTo>
                    <a:pt x="309" y="229"/>
                    <a:pt x="312" y="229"/>
                    <a:pt x="317" y="227"/>
                  </a:cubicBezTo>
                  <a:cubicBezTo>
                    <a:pt x="329" y="221"/>
                    <a:pt x="316" y="236"/>
                    <a:pt x="324" y="230"/>
                  </a:cubicBezTo>
                  <a:cubicBezTo>
                    <a:pt x="332" y="224"/>
                    <a:pt x="342" y="209"/>
                    <a:pt x="347" y="212"/>
                  </a:cubicBezTo>
                  <a:cubicBezTo>
                    <a:pt x="357" y="217"/>
                    <a:pt x="383" y="196"/>
                    <a:pt x="387" y="197"/>
                  </a:cubicBezTo>
                  <a:cubicBezTo>
                    <a:pt x="396" y="197"/>
                    <a:pt x="394" y="202"/>
                    <a:pt x="399" y="198"/>
                  </a:cubicBezTo>
                  <a:cubicBezTo>
                    <a:pt x="394" y="171"/>
                    <a:pt x="410" y="182"/>
                    <a:pt x="412" y="173"/>
                  </a:cubicBezTo>
                  <a:cubicBezTo>
                    <a:pt x="415" y="164"/>
                    <a:pt x="434" y="176"/>
                    <a:pt x="439" y="166"/>
                  </a:cubicBezTo>
                  <a:cubicBezTo>
                    <a:pt x="444" y="157"/>
                    <a:pt x="442" y="148"/>
                    <a:pt x="436" y="145"/>
                  </a:cubicBezTo>
                  <a:cubicBezTo>
                    <a:pt x="429" y="141"/>
                    <a:pt x="436" y="136"/>
                    <a:pt x="442" y="135"/>
                  </a:cubicBezTo>
                  <a:cubicBezTo>
                    <a:pt x="448" y="135"/>
                    <a:pt x="444" y="131"/>
                    <a:pt x="439" y="130"/>
                  </a:cubicBezTo>
                  <a:cubicBezTo>
                    <a:pt x="433" y="130"/>
                    <a:pt x="436" y="126"/>
                    <a:pt x="444" y="121"/>
                  </a:cubicBezTo>
                  <a:cubicBezTo>
                    <a:pt x="451" y="116"/>
                    <a:pt x="444" y="117"/>
                    <a:pt x="445" y="109"/>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56" name="Freeform 5"/>
            <p:cNvSpPr>
              <a:spLocks/>
            </p:cNvSpPr>
            <p:nvPr/>
          </p:nvSpPr>
          <p:spPr bwMode="auto">
            <a:xfrm>
              <a:off x="4772498" y="3753643"/>
              <a:ext cx="337222" cy="421027"/>
            </a:xfrm>
            <a:custGeom>
              <a:avLst/>
              <a:gdLst/>
              <a:ahLst/>
              <a:cxnLst>
                <a:cxn ang="0">
                  <a:pos x="116" y="71"/>
                </a:cxn>
                <a:cxn ang="0">
                  <a:pos x="115" y="109"/>
                </a:cxn>
                <a:cxn ang="0">
                  <a:pos x="108" y="124"/>
                </a:cxn>
                <a:cxn ang="0">
                  <a:pos x="91" y="126"/>
                </a:cxn>
                <a:cxn ang="0">
                  <a:pos x="65" y="136"/>
                </a:cxn>
                <a:cxn ang="0">
                  <a:pos x="60" y="142"/>
                </a:cxn>
                <a:cxn ang="0">
                  <a:pos x="28" y="145"/>
                </a:cxn>
                <a:cxn ang="0">
                  <a:pos x="20" y="143"/>
                </a:cxn>
                <a:cxn ang="0">
                  <a:pos x="15" y="132"/>
                </a:cxn>
                <a:cxn ang="0">
                  <a:pos x="12" y="122"/>
                </a:cxn>
                <a:cxn ang="0">
                  <a:pos x="25" y="118"/>
                </a:cxn>
                <a:cxn ang="0">
                  <a:pos x="40" y="110"/>
                </a:cxn>
                <a:cxn ang="0">
                  <a:pos x="44" y="105"/>
                </a:cxn>
                <a:cxn ang="0">
                  <a:pos x="27" y="106"/>
                </a:cxn>
                <a:cxn ang="0">
                  <a:pos x="40" y="88"/>
                </a:cxn>
                <a:cxn ang="0">
                  <a:pos x="37" y="85"/>
                </a:cxn>
                <a:cxn ang="0">
                  <a:pos x="19" y="73"/>
                </a:cxn>
                <a:cxn ang="0">
                  <a:pos x="30" y="63"/>
                </a:cxn>
                <a:cxn ang="0">
                  <a:pos x="20" y="55"/>
                </a:cxn>
                <a:cxn ang="0">
                  <a:pos x="18" y="48"/>
                </a:cxn>
                <a:cxn ang="0">
                  <a:pos x="38" y="46"/>
                </a:cxn>
                <a:cxn ang="0">
                  <a:pos x="52" y="47"/>
                </a:cxn>
                <a:cxn ang="0">
                  <a:pos x="65" y="36"/>
                </a:cxn>
                <a:cxn ang="0">
                  <a:pos x="51" y="31"/>
                </a:cxn>
                <a:cxn ang="0">
                  <a:pos x="60" y="21"/>
                </a:cxn>
                <a:cxn ang="0">
                  <a:pos x="77" y="9"/>
                </a:cxn>
                <a:cxn ang="0">
                  <a:pos x="91" y="6"/>
                </a:cxn>
                <a:cxn ang="0">
                  <a:pos x="90" y="15"/>
                </a:cxn>
                <a:cxn ang="0">
                  <a:pos x="78" y="29"/>
                </a:cxn>
                <a:cxn ang="0">
                  <a:pos x="71" y="36"/>
                </a:cxn>
                <a:cxn ang="0">
                  <a:pos x="91" y="48"/>
                </a:cxn>
                <a:cxn ang="0">
                  <a:pos x="98" y="44"/>
                </a:cxn>
                <a:cxn ang="0">
                  <a:pos x="104" y="52"/>
                </a:cxn>
                <a:cxn ang="0">
                  <a:pos x="113" y="52"/>
                </a:cxn>
                <a:cxn ang="0">
                  <a:pos x="113" y="58"/>
                </a:cxn>
                <a:cxn ang="0">
                  <a:pos x="116" y="71"/>
                </a:cxn>
              </a:cxnLst>
              <a:rect l="0" t="0" r="r" b="b"/>
              <a:pathLst>
                <a:path w="123" h="154">
                  <a:moveTo>
                    <a:pt x="116" y="71"/>
                  </a:moveTo>
                  <a:cubicBezTo>
                    <a:pt x="120" y="82"/>
                    <a:pt x="123" y="94"/>
                    <a:pt x="115" y="109"/>
                  </a:cubicBezTo>
                  <a:cubicBezTo>
                    <a:pt x="107" y="123"/>
                    <a:pt x="117" y="126"/>
                    <a:pt x="108" y="124"/>
                  </a:cubicBezTo>
                  <a:cubicBezTo>
                    <a:pt x="99" y="121"/>
                    <a:pt x="101" y="124"/>
                    <a:pt x="91" y="126"/>
                  </a:cubicBezTo>
                  <a:cubicBezTo>
                    <a:pt x="80" y="127"/>
                    <a:pt x="67" y="142"/>
                    <a:pt x="65" y="136"/>
                  </a:cubicBezTo>
                  <a:cubicBezTo>
                    <a:pt x="63" y="130"/>
                    <a:pt x="63" y="136"/>
                    <a:pt x="60" y="142"/>
                  </a:cubicBezTo>
                  <a:cubicBezTo>
                    <a:pt x="57" y="148"/>
                    <a:pt x="18" y="154"/>
                    <a:pt x="28" y="145"/>
                  </a:cubicBezTo>
                  <a:cubicBezTo>
                    <a:pt x="41" y="133"/>
                    <a:pt x="12" y="152"/>
                    <a:pt x="20" y="143"/>
                  </a:cubicBezTo>
                  <a:cubicBezTo>
                    <a:pt x="27" y="135"/>
                    <a:pt x="4" y="143"/>
                    <a:pt x="15" y="132"/>
                  </a:cubicBezTo>
                  <a:cubicBezTo>
                    <a:pt x="26" y="121"/>
                    <a:pt x="0" y="133"/>
                    <a:pt x="12" y="122"/>
                  </a:cubicBezTo>
                  <a:cubicBezTo>
                    <a:pt x="19" y="116"/>
                    <a:pt x="29" y="123"/>
                    <a:pt x="25" y="118"/>
                  </a:cubicBezTo>
                  <a:cubicBezTo>
                    <a:pt x="22" y="114"/>
                    <a:pt x="27" y="111"/>
                    <a:pt x="40" y="110"/>
                  </a:cubicBezTo>
                  <a:cubicBezTo>
                    <a:pt x="54" y="108"/>
                    <a:pt x="50" y="102"/>
                    <a:pt x="44" y="105"/>
                  </a:cubicBezTo>
                  <a:cubicBezTo>
                    <a:pt x="39" y="107"/>
                    <a:pt x="12" y="115"/>
                    <a:pt x="27" y="106"/>
                  </a:cubicBezTo>
                  <a:cubicBezTo>
                    <a:pt x="42" y="96"/>
                    <a:pt x="28" y="92"/>
                    <a:pt x="40" y="88"/>
                  </a:cubicBezTo>
                  <a:cubicBezTo>
                    <a:pt x="52" y="85"/>
                    <a:pt x="42" y="83"/>
                    <a:pt x="37" y="85"/>
                  </a:cubicBezTo>
                  <a:cubicBezTo>
                    <a:pt x="31" y="87"/>
                    <a:pt x="14" y="77"/>
                    <a:pt x="19" y="73"/>
                  </a:cubicBezTo>
                  <a:cubicBezTo>
                    <a:pt x="25" y="69"/>
                    <a:pt x="19" y="68"/>
                    <a:pt x="30" y="63"/>
                  </a:cubicBezTo>
                  <a:cubicBezTo>
                    <a:pt x="41" y="58"/>
                    <a:pt x="14" y="64"/>
                    <a:pt x="20" y="55"/>
                  </a:cubicBezTo>
                  <a:cubicBezTo>
                    <a:pt x="27" y="45"/>
                    <a:pt x="14" y="53"/>
                    <a:pt x="18" y="48"/>
                  </a:cubicBezTo>
                  <a:cubicBezTo>
                    <a:pt x="22" y="43"/>
                    <a:pt x="33" y="41"/>
                    <a:pt x="38" y="46"/>
                  </a:cubicBezTo>
                  <a:cubicBezTo>
                    <a:pt x="44" y="50"/>
                    <a:pt x="46" y="45"/>
                    <a:pt x="52" y="47"/>
                  </a:cubicBezTo>
                  <a:cubicBezTo>
                    <a:pt x="58" y="48"/>
                    <a:pt x="55" y="43"/>
                    <a:pt x="65" y="36"/>
                  </a:cubicBezTo>
                  <a:cubicBezTo>
                    <a:pt x="75" y="30"/>
                    <a:pt x="52" y="35"/>
                    <a:pt x="51" y="31"/>
                  </a:cubicBezTo>
                  <a:cubicBezTo>
                    <a:pt x="50" y="27"/>
                    <a:pt x="62" y="27"/>
                    <a:pt x="60" y="21"/>
                  </a:cubicBezTo>
                  <a:cubicBezTo>
                    <a:pt x="58" y="15"/>
                    <a:pt x="73" y="8"/>
                    <a:pt x="77" y="9"/>
                  </a:cubicBezTo>
                  <a:cubicBezTo>
                    <a:pt x="86" y="11"/>
                    <a:pt x="82" y="0"/>
                    <a:pt x="91" y="6"/>
                  </a:cubicBezTo>
                  <a:cubicBezTo>
                    <a:pt x="101" y="11"/>
                    <a:pt x="90" y="9"/>
                    <a:pt x="90" y="15"/>
                  </a:cubicBezTo>
                  <a:cubicBezTo>
                    <a:pt x="81" y="18"/>
                    <a:pt x="88" y="28"/>
                    <a:pt x="78" y="29"/>
                  </a:cubicBezTo>
                  <a:cubicBezTo>
                    <a:pt x="68" y="30"/>
                    <a:pt x="83" y="31"/>
                    <a:pt x="71" y="36"/>
                  </a:cubicBezTo>
                  <a:cubicBezTo>
                    <a:pt x="57" y="42"/>
                    <a:pt x="90" y="56"/>
                    <a:pt x="91" y="48"/>
                  </a:cubicBezTo>
                  <a:cubicBezTo>
                    <a:pt x="91" y="42"/>
                    <a:pt x="96" y="36"/>
                    <a:pt x="98" y="44"/>
                  </a:cubicBezTo>
                  <a:cubicBezTo>
                    <a:pt x="100" y="51"/>
                    <a:pt x="103" y="47"/>
                    <a:pt x="104" y="52"/>
                  </a:cubicBezTo>
                  <a:cubicBezTo>
                    <a:pt x="105" y="58"/>
                    <a:pt x="105" y="54"/>
                    <a:pt x="113" y="52"/>
                  </a:cubicBezTo>
                  <a:cubicBezTo>
                    <a:pt x="114" y="54"/>
                    <a:pt x="117" y="57"/>
                    <a:pt x="113" y="58"/>
                  </a:cubicBezTo>
                  <a:cubicBezTo>
                    <a:pt x="109" y="59"/>
                    <a:pt x="112" y="60"/>
                    <a:pt x="116" y="71"/>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57" name="Freeform 20"/>
            <p:cNvSpPr>
              <a:spLocks/>
            </p:cNvSpPr>
            <p:nvPr/>
          </p:nvSpPr>
          <p:spPr bwMode="auto">
            <a:xfrm>
              <a:off x="7677886" y="5654573"/>
              <a:ext cx="160582" cy="106691"/>
            </a:xfrm>
            <a:custGeom>
              <a:avLst/>
              <a:gdLst/>
              <a:ahLst/>
              <a:cxnLst>
                <a:cxn ang="0">
                  <a:pos x="54" y="3"/>
                </a:cxn>
                <a:cxn ang="0">
                  <a:pos x="26" y="13"/>
                </a:cxn>
                <a:cxn ang="0">
                  <a:pos x="14" y="19"/>
                </a:cxn>
                <a:cxn ang="0">
                  <a:pos x="4" y="22"/>
                </a:cxn>
                <a:cxn ang="0">
                  <a:pos x="5" y="31"/>
                </a:cxn>
                <a:cxn ang="0">
                  <a:pos x="14" y="36"/>
                </a:cxn>
                <a:cxn ang="0">
                  <a:pos x="21" y="36"/>
                </a:cxn>
                <a:cxn ang="0">
                  <a:pos x="35" y="28"/>
                </a:cxn>
                <a:cxn ang="0">
                  <a:pos x="45" y="21"/>
                </a:cxn>
                <a:cxn ang="0">
                  <a:pos x="51" y="9"/>
                </a:cxn>
                <a:cxn ang="0">
                  <a:pos x="54" y="3"/>
                </a:cxn>
              </a:cxnLst>
              <a:rect l="0" t="0" r="r" b="b"/>
              <a:pathLst>
                <a:path w="59" h="39">
                  <a:moveTo>
                    <a:pt x="54" y="3"/>
                  </a:moveTo>
                  <a:cubicBezTo>
                    <a:pt x="50" y="6"/>
                    <a:pt x="39" y="16"/>
                    <a:pt x="26" y="13"/>
                  </a:cubicBezTo>
                  <a:cubicBezTo>
                    <a:pt x="12" y="9"/>
                    <a:pt x="22" y="20"/>
                    <a:pt x="14" y="19"/>
                  </a:cubicBezTo>
                  <a:cubicBezTo>
                    <a:pt x="7" y="17"/>
                    <a:pt x="8" y="24"/>
                    <a:pt x="4" y="22"/>
                  </a:cubicBezTo>
                  <a:cubicBezTo>
                    <a:pt x="0" y="21"/>
                    <a:pt x="2" y="23"/>
                    <a:pt x="5" y="31"/>
                  </a:cubicBezTo>
                  <a:cubicBezTo>
                    <a:pt x="5" y="34"/>
                    <a:pt x="9" y="36"/>
                    <a:pt x="14" y="36"/>
                  </a:cubicBezTo>
                  <a:cubicBezTo>
                    <a:pt x="19" y="35"/>
                    <a:pt x="21" y="39"/>
                    <a:pt x="21" y="36"/>
                  </a:cubicBezTo>
                  <a:cubicBezTo>
                    <a:pt x="22" y="33"/>
                    <a:pt x="32" y="35"/>
                    <a:pt x="35" y="28"/>
                  </a:cubicBezTo>
                  <a:cubicBezTo>
                    <a:pt x="39" y="22"/>
                    <a:pt x="51" y="27"/>
                    <a:pt x="45" y="21"/>
                  </a:cubicBezTo>
                  <a:cubicBezTo>
                    <a:pt x="40" y="16"/>
                    <a:pt x="44" y="15"/>
                    <a:pt x="51" y="9"/>
                  </a:cubicBezTo>
                  <a:cubicBezTo>
                    <a:pt x="59" y="2"/>
                    <a:pt x="58" y="0"/>
                    <a:pt x="54" y="3"/>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58" name="Freeform 21"/>
            <p:cNvSpPr>
              <a:spLocks/>
            </p:cNvSpPr>
            <p:nvPr/>
          </p:nvSpPr>
          <p:spPr bwMode="auto">
            <a:xfrm>
              <a:off x="6468933" y="5627040"/>
              <a:ext cx="21793" cy="25239"/>
            </a:xfrm>
            <a:custGeom>
              <a:avLst/>
              <a:gdLst/>
              <a:ahLst/>
              <a:cxnLst>
                <a:cxn ang="0">
                  <a:pos x="2" y="2"/>
                </a:cxn>
                <a:cxn ang="0">
                  <a:pos x="6" y="8"/>
                </a:cxn>
                <a:cxn ang="0">
                  <a:pos x="2" y="2"/>
                </a:cxn>
              </a:cxnLst>
              <a:rect l="0" t="0" r="r" b="b"/>
              <a:pathLst>
                <a:path w="8" h="9">
                  <a:moveTo>
                    <a:pt x="2" y="2"/>
                  </a:moveTo>
                  <a:cubicBezTo>
                    <a:pt x="0" y="3"/>
                    <a:pt x="4" y="9"/>
                    <a:pt x="6" y="8"/>
                  </a:cubicBezTo>
                  <a:cubicBezTo>
                    <a:pt x="8" y="6"/>
                    <a:pt x="4" y="0"/>
                    <a:pt x="2" y="2"/>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59" name="Freeform 29"/>
            <p:cNvSpPr>
              <a:spLocks/>
            </p:cNvSpPr>
            <p:nvPr/>
          </p:nvSpPr>
          <p:spPr bwMode="auto">
            <a:xfrm>
              <a:off x="7302812" y="4451148"/>
              <a:ext cx="243167" cy="304011"/>
            </a:xfrm>
            <a:custGeom>
              <a:avLst/>
              <a:gdLst/>
              <a:ahLst/>
              <a:cxnLst>
                <a:cxn ang="0">
                  <a:pos x="83" y="75"/>
                </a:cxn>
                <a:cxn ang="0">
                  <a:pos x="78" y="60"/>
                </a:cxn>
                <a:cxn ang="0">
                  <a:pos x="70" y="44"/>
                </a:cxn>
                <a:cxn ang="0">
                  <a:pos x="63" y="32"/>
                </a:cxn>
                <a:cxn ang="0">
                  <a:pos x="61" y="21"/>
                </a:cxn>
                <a:cxn ang="0">
                  <a:pos x="48" y="14"/>
                </a:cxn>
                <a:cxn ang="0">
                  <a:pos x="21" y="4"/>
                </a:cxn>
                <a:cxn ang="0">
                  <a:pos x="0" y="12"/>
                </a:cxn>
                <a:cxn ang="0">
                  <a:pos x="23" y="39"/>
                </a:cxn>
                <a:cxn ang="0">
                  <a:pos x="35" y="58"/>
                </a:cxn>
                <a:cxn ang="0">
                  <a:pos x="37" y="95"/>
                </a:cxn>
                <a:cxn ang="0">
                  <a:pos x="39" y="111"/>
                </a:cxn>
                <a:cxn ang="0">
                  <a:pos x="47" y="105"/>
                </a:cxn>
                <a:cxn ang="0">
                  <a:pos x="58" y="81"/>
                </a:cxn>
                <a:cxn ang="0">
                  <a:pos x="65" y="75"/>
                </a:cxn>
                <a:cxn ang="0">
                  <a:pos x="79" y="78"/>
                </a:cxn>
                <a:cxn ang="0">
                  <a:pos x="83" y="75"/>
                </a:cxn>
              </a:cxnLst>
              <a:rect l="0" t="0" r="r" b="b"/>
              <a:pathLst>
                <a:path w="89" h="111">
                  <a:moveTo>
                    <a:pt x="83" y="75"/>
                  </a:moveTo>
                  <a:cubicBezTo>
                    <a:pt x="78" y="70"/>
                    <a:pt x="86" y="65"/>
                    <a:pt x="78" y="60"/>
                  </a:cubicBezTo>
                  <a:cubicBezTo>
                    <a:pt x="69" y="55"/>
                    <a:pt x="75" y="43"/>
                    <a:pt x="70" y="44"/>
                  </a:cubicBezTo>
                  <a:cubicBezTo>
                    <a:pt x="65" y="45"/>
                    <a:pt x="60" y="38"/>
                    <a:pt x="63" y="32"/>
                  </a:cubicBezTo>
                  <a:cubicBezTo>
                    <a:pt x="66" y="26"/>
                    <a:pt x="66" y="19"/>
                    <a:pt x="61" y="21"/>
                  </a:cubicBezTo>
                  <a:cubicBezTo>
                    <a:pt x="56" y="23"/>
                    <a:pt x="55" y="13"/>
                    <a:pt x="48" y="14"/>
                  </a:cubicBezTo>
                  <a:cubicBezTo>
                    <a:pt x="41" y="16"/>
                    <a:pt x="27" y="0"/>
                    <a:pt x="21" y="4"/>
                  </a:cubicBezTo>
                  <a:cubicBezTo>
                    <a:pt x="16" y="8"/>
                    <a:pt x="4" y="4"/>
                    <a:pt x="0" y="12"/>
                  </a:cubicBezTo>
                  <a:cubicBezTo>
                    <a:pt x="13" y="7"/>
                    <a:pt x="16" y="36"/>
                    <a:pt x="23" y="39"/>
                  </a:cubicBezTo>
                  <a:cubicBezTo>
                    <a:pt x="26" y="42"/>
                    <a:pt x="20" y="41"/>
                    <a:pt x="35" y="58"/>
                  </a:cubicBezTo>
                  <a:cubicBezTo>
                    <a:pt x="47" y="70"/>
                    <a:pt x="34" y="84"/>
                    <a:pt x="37" y="95"/>
                  </a:cubicBezTo>
                  <a:cubicBezTo>
                    <a:pt x="40" y="107"/>
                    <a:pt x="34" y="105"/>
                    <a:pt x="39" y="111"/>
                  </a:cubicBezTo>
                  <a:cubicBezTo>
                    <a:pt x="42" y="108"/>
                    <a:pt x="48" y="111"/>
                    <a:pt x="47" y="105"/>
                  </a:cubicBezTo>
                  <a:cubicBezTo>
                    <a:pt x="46" y="99"/>
                    <a:pt x="64" y="90"/>
                    <a:pt x="58" y="81"/>
                  </a:cubicBezTo>
                  <a:cubicBezTo>
                    <a:pt x="54" y="77"/>
                    <a:pt x="60" y="70"/>
                    <a:pt x="65" y="75"/>
                  </a:cubicBezTo>
                  <a:cubicBezTo>
                    <a:pt x="69" y="80"/>
                    <a:pt x="75" y="75"/>
                    <a:pt x="79" y="78"/>
                  </a:cubicBezTo>
                  <a:cubicBezTo>
                    <a:pt x="84" y="80"/>
                    <a:pt x="89" y="79"/>
                    <a:pt x="83" y="75"/>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60" name="Freeform 30"/>
            <p:cNvSpPr>
              <a:spLocks/>
            </p:cNvSpPr>
            <p:nvPr/>
          </p:nvSpPr>
          <p:spPr bwMode="auto">
            <a:xfrm>
              <a:off x="6873829" y="4470650"/>
              <a:ext cx="640034" cy="470357"/>
            </a:xfrm>
            <a:custGeom>
              <a:avLst/>
              <a:gdLst/>
              <a:ahLst/>
              <a:cxnLst>
                <a:cxn ang="0">
                  <a:pos x="219" y="106"/>
                </a:cxn>
                <a:cxn ang="0">
                  <a:pos x="210" y="111"/>
                </a:cxn>
                <a:cxn ang="0">
                  <a:pos x="196" y="104"/>
                </a:cxn>
                <a:cxn ang="0">
                  <a:pos x="194" y="88"/>
                </a:cxn>
                <a:cxn ang="0">
                  <a:pos x="192" y="51"/>
                </a:cxn>
                <a:cxn ang="0">
                  <a:pos x="180" y="32"/>
                </a:cxn>
                <a:cxn ang="0">
                  <a:pos x="157" y="5"/>
                </a:cxn>
                <a:cxn ang="0">
                  <a:pos x="136" y="16"/>
                </a:cxn>
                <a:cxn ang="0">
                  <a:pos x="119" y="23"/>
                </a:cxn>
                <a:cxn ang="0">
                  <a:pos x="103" y="16"/>
                </a:cxn>
                <a:cxn ang="0">
                  <a:pos x="84" y="15"/>
                </a:cxn>
                <a:cxn ang="0">
                  <a:pos x="70" y="12"/>
                </a:cxn>
                <a:cxn ang="0">
                  <a:pos x="65" y="15"/>
                </a:cxn>
                <a:cxn ang="0">
                  <a:pos x="48" y="25"/>
                </a:cxn>
                <a:cxn ang="0">
                  <a:pos x="39" y="41"/>
                </a:cxn>
                <a:cxn ang="0">
                  <a:pos x="33" y="54"/>
                </a:cxn>
                <a:cxn ang="0">
                  <a:pos x="19" y="76"/>
                </a:cxn>
                <a:cxn ang="0">
                  <a:pos x="13" y="75"/>
                </a:cxn>
                <a:cxn ang="0">
                  <a:pos x="11" y="78"/>
                </a:cxn>
                <a:cxn ang="0">
                  <a:pos x="0" y="80"/>
                </a:cxn>
                <a:cxn ang="0">
                  <a:pos x="13" y="97"/>
                </a:cxn>
                <a:cxn ang="0">
                  <a:pos x="30" y="117"/>
                </a:cxn>
                <a:cxn ang="0">
                  <a:pos x="44" y="135"/>
                </a:cxn>
                <a:cxn ang="0">
                  <a:pos x="55" y="130"/>
                </a:cxn>
                <a:cxn ang="0">
                  <a:pos x="60" y="146"/>
                </a:cxn>
                <a:cxn ang="0">
                  <a:pos x="64" y="160"/>
                </a:cxn>
                <a:cxn ang="0">
                  <a:pos x="86" y="162"/>
                </a:cxn>
                <a:cxn ang="0">
                  <a:pos x="109" y="162"/>
                </a:cxn>
                <a:cxn ang="0">
                  <a:pos x="138" y="162"/>
                </a:cxn>
                <a:cxn ang="0">
                  <a:pos x="174" y="152"/>
                </a:cxn>
                <a:cxn ang="0">
                  <a:pos x="191" y="158"/>
                </a:cxn>
                <a:cxn ang="0">
                  <a:pos x="205" y="163"/>
                </a:cxn>
                <a:cxn ang="0">
                  <a:pos x="226" y="126"/>
                </a:cxn>
                <a:cxn ang="0">
                  <a:pos x="234" y="111"/>
                </a:cxn>
                <a:cxn ang="0">
                  <a:pos x="219" y="106"/>
                </a:cxn>
              </a:cxnLst>
              <a:rect l="0" t="0" r="r" b="b"/>
              <a:pathLst>
                <a:path w="234" h="172">
                  <a:moveTo>
                    <a:pt x="219" y="106"/>
                  </a:moveTo>
                  <a:cubicBezTo>
                    <a:pt x="214" y="111"/>
                    <a:pt x="211" y="107"/>
                    <a:pt x="210" y="111"/>
                  </a:cubicBezTo>
                  <a:cubicBezTo>
                    <a:pt x="208" y="114"/>
                    <a:pt x="203" y="113"/>
                    <a:pt x="196" y="104"/>
                  </a:cubicBezTo>
                  <a:cubicBezTo>
                    <a:pt x="191" y="98"/>
                    <a:pt x="197" y="100"/>
                    <a:pt x="194" y="88"/>
                  </a:cubicBezTo>
                  <a:cubicBezTo>
                    <a:pt x="191" y="77"/>
                    <a:pt x="204" y="63"/>
                    <a:pt x="192" y="51"/>
                  </a:cubicBezTo>
                  <a:cubicBezTo>
                    <a:pt x="177" y="34"/>
                    <a:pt x="183" y="35"/>
                    <a:pt x="180" y="32"/>
                  </a:cubicBezTo>
                  <a:cubicBezTo>
                    <a:pt x="173" y="29"/>
                    <a:pt x="170" y="0"/>
                    <a:pt x="157" y="5"/>
                  </a:cubicBezTo>
                  <a:cubicBezTo>
                    <a:pt x="145" y="6"/>
                    <a:pt x="151" y="14"/>
                    <a:pt x="136" y="16"/>
                  </a:cubicBezTo>
                  <a:cubicBezTo>
                    <a:pt x="122" y="17"/>
                    <a:pt x="124" y="17"/>
                    <a:pt x="119" y="23"/>
                  </a:cubicBezTo>
                  <a:cubicBezTo>
                    <a:pt x="113" y="29"/>
                    <a:pt x="111" y="13"/>
                    <a:pt x="103" y="16"/>
                  </a:cubicBezTo>
                  <a:cubicBezTo>
                    <a:pt x="95" y="18"/>
                    <a:pt x="97" y="14"/>
                    <a:pt x="84" y="15"/>
                  </a:cubicBezTo>
                  <a:cubicBezTo>
                    <a:pt x="75" y="15"/>
                    <a:pt x="74" y="7"/>
                    <a:pt x="70" y="12"/>
                  </a:cubicBezTo>
                  <a:cubicBezTo>
                    <a:pt x="67" y="17"/>
                    <a:pt x="68" y="12"/>
                    <a:pt x="65" y="15"/>
                  </a:cubicBezTo>
                  <a:cubicBezTo>
                    <a:pt x="55" y="28"/>
                    <a:pt x="54" y="17"/>
                    <a:pt x="48" y="25"/>
                  </a:cubicBezTo>
                  <a:cubicBezTo>
                    <a:pt x="42" y="31"/>
                    <a:pt x="48" y="31"/>
                    <a:pt x="39" y="41"/>
                  </a:cubicBezTo>
                  <a:cubicBezTo>
                    <a:pt x="31" y="49"/>
                    <a:pt x="37" y="46"/>
                    <a:pt x="33" y="54"/>
                  </a:cubicBezTo>
                  <a:cubicBezTo>
                    <a:pt x="29" y="61"/>
                    <a:pt x="22" y="76"/>
                    <a:pt x="19" y="76"/>
                  </a:cubicBezTo>
                  <a:cubicBezTo>
                    <a:pt x="17" y="77"/>
                    <a:pt x="16" y="74"/>
                    <a:pt x="13" y="75"/>
                  </a:cubicBezTo>
                  <a:cubicBezTo>
                    <a:pt x="9" y="76"/>
                    <a:pt x="15" y="77"/>
                    <a:pt x="11" y="78"/>
                  </a:cubicBezTo>
                  <a:cubicBezTo>
                    <a:pt x="6" y="79"/>
                    <a:pt x="1" y="79"/>
                    <a:pt x="0" y="80"/>
                  </a:cubicBezTo>
                  <a:cubicBezTo>
                    <a:pt x="6" y="90"/>
                    <a:pt x="14" y="90"/>
                    <a:pt x="13" y="97"/>
                  </a:cubicBezTo>
                  <a:cubicBezTo>
                    <a:pt x="10" y="112"/>
                    <a:pt x="36" y="108"/>
                    <a:pt x="30" y="117"/>
                  </a:cubicBezTo>
                  <a:cubicBezTo>
                    <a:pt x="26" y="122"/>
                    <a:pt x="31" y="132"/>
                    <a:pt x="44" y="135"/>
                  </a:cubicBezTo>
                  <a:cubicBezTo>
                    <a:pt x="54" y="138"/>
                    <a:pt x="49" y="127"/>
                    <a:pt x="55" y="130"/>
                  </a:cubicBezTo>
                  <a:cubicBezTo>
                    <a:pt x="74" y="140"/>
                    <a:pt x="45" y="132"/>
                    <a:pt x="60" y="146"/>
                  </a:cubicBezTo>
                  <a:cubicBezTo>
                    <a:pt x="79" y="154"/>
                    <a:pt x="58" y="155"/>
                    <a:pt x="64" y="160"/>
                  </a:cubicBezTo>
                  <a:cubicBezTo>
                    <a:pt x="71" y="165"/>
                    <a:pt x="74" y="155"/>
                    <a:pt x="86" y="162"/>
                  </a:cubicBezTo>
                  <a:cubicBezTo>
                    <a:pt x="97" y="169"/>
                    <a:pt x="100" y="161"/>
                    <a:pt x="109" y="162"/>
                  </a:cubicBezTo>
                  <a:cubicBezTo>
                    <a:pt x="118" y="163"/>
                    <a:pt x="126" y="172"/>
                    <a:pt x="138" y="162"/>
                  </a:cubicBezTo>
                  <a:cubicBezTo>
                    <a:pt x="147" y="154"/>
                    <a:pt x="167" y="145"/>
                    <a:pt x="174" y="152"/>
                  </a:cubicBezTo>
                  <a:cubicBezTo>
                    <a:pt x="179" y="158"/>
                    <a:pt x="184" y="148"/>
                    <a:pt x="191" y="158"/>
                  </a:cubicBezTo>
                  <a:cubicBezTo>
                    <a:pt x="195" y="164"/>
                    <a:pt x="200" y="162"/>
                    <a:pt x="205" y="163"/>
                  </a:cubicBezTo>
                  <a:cubicBezTo>
                    <a:pt x="206" y="139"/>
                    <a:pt x="213" y="129"/>
                    <a:pt x="226" y="126"/>
                  </a:cubicBezTo>
                  <a:cubicBezTo>
                    <a:pt x="233" y="124"/>
                    <a:pt x="233" y="118"/>
                    <a:pt x="234" y="111"/>
                  </a:cubicBezTo>
                  <a:cubicBezTo>
                    <a:pt x="230" y="103"/>
                    <a:pt x="222" y="104"/>
                    <a:pt x="219" y="106"/>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61" name="Freeform 31"/>
            <p:cNvSpPr>
              <a:spLocks/>
            </p:cNvSpPr>
            <p:nvPr/>
          </p:nvSpPr>
          <p:spPr bwMode="auto">
            <a:xfrm>
              <a:off x="7264961" y="5061464"/>
              <a:ext cx="209904" cy="205351"/>
            </a:xfrm>
            <a:custGeom>
              <a:avLst/>
              <a:gdLst/>
              <a:ahLst/>
              <a:cxnLst>
                <a:cxn ang="0">
                  <a:pos x="61" y="28"/>
                </a:cxn>
                <a:cxn ang="0">
                  <a:pos x="49" y="8"/>
                </a:cxn>
                <a:cxn ang="0">
                  <a:pos x="39" y="10"/>
                </a:cxn>
                <a:cxn ang="0">
                  <a:pos x="24" y="6"/>
                </a:cxn>
                <a:cxn ang="0">
                  <a:pos x="13" y="10"/>
                </a:cxn>
                <a:cxn ang="0">
                  <a:pos x="7" y="17"/>
                </a:cxn>
                <a:cxn ang="0">
                  <a:pos x="10" y="32"/>
                </a:cxn>
                <a:cxn ang="0">
                  <a:pos x="0" y="50"/>
                </a:cxn>
                <a:cxn ang="0">
                  <a:pos x="17" y="55"/>
                </a:cxn>
                <a:cxn ang="0">
                  <a:pos x="4" y="67"/>
                </a:cxn>
                <a:cxn ang="0">
                  <a:pos x="14" y="61"/>
                </a:cxn>
                <a:cxn ang="0">
                  <a:pos x="34" y="47"/>
                </a:cxn>
                <a:cxn ang="0">
                  <a:pos x="49" y="41"/>
                </a:cxn>
                <a:cxn ang="0">
                  <a:pos x="71" y="39"/>
                </a:cxn>
                <a:cxn ang="0">
                  <a:pos x="61" y="28"/>
                </a:cxn>
              </a:cxnLst>
              <a:rect l="0" t="0" r="r" b="b"/>
              <a:pathLst>
                <a:path w="77" h="75">
                  <a:moveTo>
                    <a:pt x="61" y="28"/>
                  </a:moveTo>
                  <a:cubicBezTo>
                    <a:pt x="49" y="21"/>
                    <a:pt x="48" y="17"/>
                    <a:pt x="49" y="8"/>
                  </a:cubicBezTo>
                  <a:cubicBezTo>
                    <a:pt x="43" y="8"/>
                    <a:pt x="45" y="10"/>
                    <a:pt x="39" y="10"/>
                  </a:cubicBezTo>
                  <a:cubicBezTo>
                    <a:pt x="34" y="10"/>
                    <a:pt x="31" y="0"/>
                    <a:pt x="24" y="6"/>
                  </a:cubicBezTo>
                  <a:cubicBezTo>
                    <a:pt x="18" y="13"/>
                    <a:pt x="15" y="2"/>
                    <a:pt x="13" y="10"/>
                  </a:cubicBezTo>
                  <a:cubicBezTo>
                    <a:pt x="12" y="17"/>
                    <a:pt x="8" y="10"/>
                    <a:pt x="7" y="17"/>
                  </a:cubicBezTo>
                  <a:cubicBezTo>
                    <a:pt x="16" y="22"/>
                    <a:pt x="17" y="29"/>
                    <a:pt x="10" y="32"/>
                  </a:cubicBezTo>
                  <a:cubicBezTo>
                    <a:pt x="3" y="35"/>
                    <a:pt x="8" y="45"/>
                    <a:pt x="0" y="50"/>
                  </a:cubicBezTo>
                  <a:cubicBezTo>
                    <a:pt x="0" y="62"/>
                    <a:pt x="27" y="49"/>
                    <a:pt x="17" y="55"/>
                  </a:cubicBezTo>
                  <a:cubicBezTo>
                    <a:pt x="8" y="61"/>
                    <a:pt x="4" y="60"/>
                    <a:pt x="4" y="67"/>
                  </a:cubicBezTo>
                  <a:cubicBezTo>
                    <a:pt x="3" y="75"/>
                    <a:pt x="7" y="67"/>
                    <a:pt x="14" y="61"/>
                  </a:cubicBezTo>
                  <a:cubicBezTo>
                    <a:pt x="25" y="51"/>
                    <a:pt x="28" y="57"/>
                    <a:pt x="34" y="47"/>
                  </a:cubicBezTo>
                  <a:cubicBezTo>
                    <a:pt x="42" y="31"/>
                    <a:pt x="41" y="47"/>
                    <a:pt x="49" y="41"/>
                  </a:cubicBezTo>
                  <a:cubicBezTo>
                    <a:pt x="56" y="35"/>
                    <a:pt x="66" y="48"/>
                    <a:pt x="71" y="39"/>
                  </a:cubicBezTo>
                  <a:cubicBezTo>
                    <a:pt x="77" y="30"/>
                    <a:pt x="73" y="35"/>
                    <a:pt x="61" y="28"/>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62" name="Freeform 32"/>
            <p:cNvSpPr>
              <a:spLocks/>
            </p:cNvSpPr>
            <p:nvPr/>
          </p:nvSpPr>
          <p:spPr bwMode="auto">
            <a:xfrm>
              <a:off x="7087174" y="3302788"/>
              <a:ext cx="332634" cy="245503"/>
            </a:xfrm>
            <a:custGeom>
              <a:avLst/>
              <a:gdLst/>
              <a:ahLst/>
              <a:cxnLst>
                <a:cxn ang="0">
                  <a:pos x="114" y="10"/>
                </a:cxn>
                <a:cxn ang="0">
                  <a:pos x="108" y="24"/>
                </a:cxn>
                <a:cxn ang="0">
                  <a:pos x="100" y="45"/>
                </a:cxn>
                <a:cxn ang="0">
                  <a:pos x="103" y="65"/>
                </a:cxn>
                <a:cxn ang="0">
                  <a:pos x="98" y="85"/>
                </a:cxn>
                <a:cxn ang="0">
                  <a:pos x="82" y="85"/>
                </a:cxn>
                <a:cxn ang="0">
                  <a:pos x="63" y="74"/>
                </a:cxn>
                <a:cxn ang="0">
                  <a:pos x="45" y="65"/>
                </a:cxn>
                <a:cxn ang="0">
                  <a:pos x="22" y="73"/>
                </a:cxn>
                <a:cxn ang="0">
                  <a:pos x="21" y="55"/>
                </a:cxn>
                <a:cxn ang="0">
                  <a:pos x="4" y="46"/>
                </a:cxn>
                <a:cxn ang="0">
                  <a:pos x="2" y="26"/>
                </a:cxn>
                <a:cxn ang="0">
                  <a:pos x="16" y="15"/>
                </a:cxn>
                <a:cxn ang="0">
                  <a:pos x="43" y="9"/>
                </a:cxn>
                <a:cxn ang="0">
                  <a:pos x="58" y="4"/>
                </a:cxn>
                <a:cxn ang="0">
                  <a:pos x="87" y="10"/>
                </a:cxn>
                <a:cxn ang="0">
                  <a:pos x="114" y="10"/>
                </a:cxn>
              </a:cxnLst>
              <a:rect l="0" t="0" r="r" b="b"/>
              <a:pathLst>
                <a:path w="122" h="90">
                  <a:moveTo>
                    <a:pt x="114" y="10"/>
                  </a:moveTo>
                  <a:cubicBezTo>
                    <a:pt x="122" y="19"/>
                    <a:pt x="108" y="12"/>
                    <a:pt x="108" y="24"/>
                  </a:cubicBezTo>
                  <a:cubicBezTo>
                    <a:pt x="107" y="36"/>
                    <a:pt x="93" y="29"/>
                    <a:pt x="100" y="45"/>
                  </a:cubicBezTo>
                  <a:cubicBezTo>
                    <a:pt x="108" y="61"/>
                    <a:pt x="93" y="50"/>
                    <a:pt x="103" y="65"/>
                  </a:cubicBezTo>
                  <a:cubicBezTo>
                    <a:pt x="114" y="80"/>
                    <a:pt x="102" y="68"/>
                    <a:pt x="98" y="85"/>
                  </a:cubicBezTo>
                  <a:cubicBezTo>
                    <a:pt x="91" y="90"/>
                    <a:pt x="92" y="80"/>
                    <a:pt x="82" y="85"/>
                  </a:cubicBezTo>
                  <a:cubicBezTo>
                    <a:pt x="72" y="90"/>
                    <a:pt x="68" y="74"/>
                    <a:pt x="63" y="74"/>
                  </a:cubicBezTo>
                  <a:cubicBezTo>
                    <a:pt x="54" y="73"/>
                    <a:pt x="53" y="66"/>
                    <a:pt x="45" y="65"/>
                  </a:cubicBezTo>
                  <a:cubicBezTo>
                    <a:pt x="36" y="63"/>
                    <a:pt x="37" y="69"/>
                    <a:pt x="22" y="73"/>
                  </a:cubicBezTo>
                  <a:cubicBezTo>
                    <a:pt x="26" y="57"/>
                    <a:pt x="32" y="48"/>
                    <a:pt x="21" y="55"/>
                  </a:cubicBezTo>
                  <a:cubicBezTo>
                    <a:pt x="11" y="62"/>
                    <a:pt x="7" y="52"/>
                    <a:pt x="4" y="46"/>
                  </a:cubicBezTo>
                  <a:cubicBezTo>
                    <a:pt x="0" y="40"/>
                    <a:pt x="0" y="35"/>
                    <a:pt x="2" y="26"/>
                  </a:cubicBezTo>
                  <a:cubicBezTo>
                    <a:pt x="4" y="17"/>
                    <a:pt x="13" y="21"/>
                    <a:pt x="16" y="15"/>
                  </a:cubicBezTo>
                  <a:cubicBezTo>
                    <a:pt x="18" y="9"/>
                    <a:pt x="31" y="7"/>
                    <a:pt x="43" y="9"/>
                  </a:cubicBezTo>
                  <a:cubicBezTo>
                    <a:pt x="55" y="10"/>
                    <a:pt x="44" y="0"/>
                    <a:pt x="58" y="4"/>
                  </a:cubicBezTo>
                  <a:cubicBezTo>
                    <a:pt x="71" y="7"/>
                    <a:pt x="78" y="4"/>
                    <a:pt x="87" y="10"/>
                  </a:cubicBezTo>
                  <a:cubicBezTo>
                    <a:pt x="96" y="15"/>
                    <a:pt x="105" y="13"/>
                    <a:pt x="114" y="10"/>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63" name="Freeform 33"/>
            <p:cNvSpPr>
              <a:spLocks/>
            </p:cNvSpPr>
            <p:nvPr/>
          </p:nvSpPr>
          <p:spPr bwMode="auto">
            <a:xfrm>
              <a:off x="6913974" y="3474870"/>
              <a:ext cx="505833" cy="259270"/>
            </a:xfrm>
            <a:custGeom>
              <a:avLst/>
              <a:gdLst/>
              <a:ahLst/>
              <a:cxnLst>
                <a:cxn ang="0">
                  <a:pos x="172" y="50"/>
                </a:cxn>
                <a:cxn ang="0">
                  <a:pos x="172" y="37"/>
                </a:cxn>
                <a:cxn ang="0">
                  <a:pos x="161" y="22"/>
                </a:cxn>
                <a:cxn ang="0">
                  <a:pos x="145" y="22"/>
                </a:cxn>
                <a:cxn ang="0">
                  <a:pos x="126" y="11"/>
                </a:cxn>
                <a:cxn ang="0">
                  <a:pos x="108" y="2"/>
                </a:cxn>
                <a:cxn ang="0">
                  <a:pos x="85" y="10"/>
                </a:cxn>
                <a:cxn ang="0">
                  <a:pos x="79" y="42"/>
                </a:cxn>
                <a:cxn ang="0">
                  <a:pos x="49" y="24"/>
                </a:cxn>
                <a:cxn ang="0">
                  <a:pos x="37" y="16"/>
                </a:cxn>
                <a:cxn ang="0">
                  <a:pos x="17" y="25"/>
                </a:cxn>
                <a:cxn ang="0">
                  <a:pos x="13" y="38"/>
                </a:cxn>
                <a:cxn ang="0">
                  <a:pos x="4" y="53"/>
                </a:cxn>
                <a:cxn ang="0">
                  <a:pos x="3" y="79"/>
                </a:cxn>
                <a:cxn ang="0">
                  <a:pos x="50" y="67"/>
                </a:cxn>
                <a:cxn ang="0">
                  <a:pos x="83" y="71"/>
                </a:cxn>
                <a:cxn ang="0">
                  <a:pos x="101" y="65"/>
                </a:cxn>
                <a:cxn ang="0">
                  <a:pos x="111" y="75"/>
                </a:cxn>
                <a:cxn ang="0">
                  <a:pos x="142" y="95"/>
                </a:cxn>
                <a:cxn ang="0">
                  <a:pos x="167" y="87"/>
                </a:cxn>
                <a:cxn ang="0">
                  <a:pos x="180" y="77"/>
                </a:cxn>
                <a:cxn ang="0">
                  <a:pos x="178" y="60"/>
                </a:cxn>
                <a:cxn ang="0">
                  <a:pos x="172" y="50"/>
                </a:cxn>
              </a:cxnLst>
              <a:rect l="0" t="0" r="r" b="b"/>
              <a:pathLst>
                <a:path w="185" h="95">
                  <a:moveTo>
                    <a:pt x="172" y="50"/>
                  </a:moveTo>
                  <a:cubicBezTo>
                    <a:pt x="167" y="51"/>
                    <a:pt x="169" y="39"/>
                    <a:pt x="172" y="37"/>
                  </a:cubicBezTo>
                  <a:cubicBezTo>
                    <a:pt x="178" y="31"/>
                    <a:pt x="168" y="30"/>
                    <a:pt x="161" y="22"/>
                  </a:cubicBezTo>
                  <a:cubicBezTo>
                    <a:pt x="154" y="27"/>
                    <a:pt x="155" y="17"/>
                    <a:pt x="145" y="22"/>
                  </a:cubicBezTo>
                  <a:cubicBezTo>
                    <a:pt x="135" y="27"/>
                    <a:pt x="131" y="11"/>
                    <a:pt x="126" y="11"/>
                  </a:cubicBezTo>
                  <a:cubicBezTo>
                    <a:pt x="117" y="10"/>
                    <a:pt x="116" y="3"/>
                    <a:pt x="108" y="2"/>
                  </a:cubicBezTo>
                  <a:cubicBezTo>
                    <a:pt x="99" y="0"/>
                    <a:pt x="100" y="6"/>
                    <a:pt x="85" y="10"/>
                  </a:cubicBezTo>
                  <a:cubicBezTo>
                    <a:pt x="82" y="22"/>
                    <a:pt x="97" y="36"/>
                    <a:pt x="79" y="42"/>
                  </a:cubicBezTo>
                  <a:cubicBezTo>
                    <a:pt x="54" y="50"/>
                    <a:pt x="61" y="29"/>
                    <a:pt x="49" y="24"/>
                  </a:cubicBezTo>
                  <a:cubicBezTo>
                    <a:pt x="36" y="20"/>
                    <a:pt x="48" y="12"/>
                    <a:pt x="37" y="16"/>
                  </a:cubicBezTo>
                  <a:cubicBezTo>
                    <a:pt x="25" y="20"/>
                    <a:pt x="19" y="22"/>
                    <a:pt x="17" y="25"/>
                  </a:cubicBezTo>
                  <a:cubicBezTo>
                    <a:pt x="14" y="32"/>
                    <a:pt x="11" y="32"/>
                    <a:pt x="13" y="38"/>
                  </a:cubicBezTo>
                  <a:cubicBezTo>
                    <a:pt x="16" y="45"/>
                    <a:pt x="7" y="43"/>
                    <a:pt x="4" y="53"/>
                  </a:cubicBezTo>
                  <a:cubicBezTo>
                    <a:pt x="0" y="63"/>
                    <a:pt x="3" y="71"/>
                    <a:pt x="3" y="79"/>
                  </a:cubicBezTo>
                  <a:cubicBezTo>
                    <a:pt x="27" y="65"/>
                    <a:pt x="31" y="65"/>
                    <a:pt x="50" y="67"/>
                  </a:cubicBezTo>
                  <a:cubicBezTo>
                    <a:pt x="68" y="68"/>
                    <a:pt x="70" y="67"/>
                    <a:pt x="83" y="71"/>
                  </a:cubicBezTo>
                  <a:cubicBezTo>
                    <a:pt x="97" y="75"/>
                    <a:pt x="95" y="63"/>
                    <a:pt x="101" y="65"/>
                  </a:cubicBezTo>
                  <a:cubicBezTo>
                    <a:pt x="107" y="67"/>
                    <a:pt x="98" y="75"/>
                    <a:pt x="111" y="75"/>
                  </a:cubicBezTo>
                  <a:cubicBezTo>
                    <a:pt x="125" y="75"/>
                    <a:pt x="129" y="89"/>
                    <a:pt x="142" y="95"/>
                  </a:cubicBezTo>
                  <a:cubicBezTo>
                    <a:pt x="157" y="83"/>
                    <a:pt x="162" y="95"/>
                    <a:pt x="167" y="87"/>
                  </a:cubicBezTo>
                  <a:cubicBezTo>
                    <a:pt x="172" y="80"/>
                    <a:pt x="171" y="79"/>
                    <a:pt x="180" y="77"/>
                  </a:cubicBezTo>
                  <a:cubicBezTo>
                    <a:pt x="180" y="77"/>
                    <a:pt x="185" y="68"/>
                    <a:pt x="178" y="60"/>
                  </a:cubicBezTo>
                  <a:cubicBezTo>
                    <a:pt x="170" y="52"/>
                    <a:pt x="176" y="49"/>
                    <a:pt x="172" y="50"/>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64" name="Freeform 34"/>
            <p:cNvSpPr>
              <a:spLocks/>
            </p:cNvSpPr>
            <p:nvPr/>
          </p:nvSpPr>
          <p:spPr bwMode="auto">
            <a:xfrm>
              <a:off x="6923151" y="3646952"/>
              <a:ext cx="399161" cy="284509"/>
            </a:xfrm>
            <a:custGeom>
              <a:avLst/>
              <a:gdLst/>
              <a:ahLst/>
              <a:cxnLst>
                <a:cxn ang="0">
                  <a:pos x="139" y="32"/>
                </a:cxn>
                <a:cxn ang="0">
                  <a:pos x="108" y="12"/>
                </a:cxn>
                <a:cxn ang="0">
                  <a:pos x="98" y="2"/>
                </a:cxn>
                <a:cxn ang="0">
                  <a:pos x="80" y="8"/>
                </a:cxn>
                <a:cxn ang="0">
                  <a:pos x="47" y="4"/>
                </a:cxn>
                <a:cxn ang="0">
                  <a:pos x="0" y="16"/>
                </a:cxn>
                <a:cxn ang="0">
                  <a:pos x="3" y="31"/>
                </a:cxn>
                <a:cxn ang="0">
                  <a:pos x="7" y="48"/>
                </a:cxn>
                <a:cxn ang="0">
                  <a:pos x="42" y="58"/>
                </a:cxn>
                <a:cxn ang="0">
                  <a:pos x="44" y="80"/>
                </a:cxn>
                <a:cxn ang="0">
                  <a:pos x="62" y="97"/>
                </a:cxn>
                <a:cxn ang="0">
                  <a:pos x="98" y="89"/>
                </a:cxn>
                <a:cxn ang="0">
                  <a:pos x="117" y="89"/>
                </a:cxn>
                <a:cxn ang="0">
                  <a:pos x="117" y="68"/>
                </a:cxn>
                <a:cxn ang="0">
                  <a:pos x="141" y="49"/>
                </a:cxn>
                <a:cxn ang="0">
                  <a:pos x="139" y="32"/>
                </a:cxn>
              </a:cxnLst>
              <a:rect l="0" t="0" r="r" b="b"/>
              <a:pathLst>
                <a:path w="146" h="104">
                  <a:moveTo>
                    <a:pt x="139" y="32"/>
                  </a:moveTo>
                  <a:cubicBezTo>
                    <a:pt x="126" y="26"/>
                    <a:pt x="122" y="12"/>
                    <a:pt x="108" y="12"/>
                  </a:cubicBezTo>
                  <a:cubicBezTo>
                    <a:pt x="95" y="12"/>
                    <a:pt x="104" y="4"/>
                    <a:pt x="98" y="2"/>
                  </a:cubicBezTo>
                  <a:cubicBezTo>
                    <a:pt x="92" y="0"/>
                    <a:pt x="94" y="12"/>
                    <a:pt x="80" y="8"/>
                  </a:cubicBezTo>
                  <a:cubicBezTo>
                    <a:pt x="67" y="4"/>
                    <a:pt x="65" y="5"/>
                    <a:pt x="47" y="4"/>
                  </a:cubicBezTo>
                  <a:cubicBezTo>
                    <a:pt x="28" y="2"/>
                    <a:pt x="24" y="2"/>
                    <a:pt x="0" y="16"/>
                  </a:cubicBezTo>
                  <a:cubicBezTo>
                    <a:pt x="0" y="24"/>
                    <a:pt x="0" y="27"/>
                    <a:pt x="3" y="31"/>
                  </a:cubicBezTo>
                  <a:cubicBezTo>
                    <a:pt x="7" y="36"/>
                    <a:pt x="7" y="43"/>
                    <a:pt x="7" y="48"/>
                  </a:cubicBezTo>
                  <a:cubicBezTo>
                    <a:pt x="40" y="62"/>
                    <a:pt x="30" y="49"/>
                    <a:pt x="42" y="58"/>
                  </a:cubicBezTo>
                  <a:cubicBezTo>
                    <a:pt x="51" y="64"/>
                    <a:pt x="40" y="66"/>
                    <a:pt x="44" y="80"/>
                  </a:cubicBezTo>
                  <a:cubicBezTo>
                    <a:pt x="50" y="79"/>
                    <a:pt x="65" y="88"/>
                    <a:pt x="62" y="97"/>
                  </a:cubicBezTo>
                  <a:cubicBezTo>
                    <a:pt x="80" y="93"/>
                    <a:pt x="82" y="104"/>
                    <a:pt x="98" y="89"/>
                  </a:cubicBezTo>
                  <a:cubicBezTo>
                    <a:pt x="115" y="74"/>
                    <a:pt x="110" y="94"/>
                    <a:pt x="117" y="89"/>
                  </a:cubicBezTo>
                  <a:cubicBezTo>
                    <a:pt x="125" y="83"/>
                    <a:pt x="109" y="82"/>
                    <a:pt x="117" y="68"/>
                  </a:cubicBezTo>
                  <a:cubicBezTo>
                    <a:pt x="130" y="48"/>
                    <a:pt x="136" y="60"/>
                    <a:pt x="141" y="49"/>
                  </a:cubicBezTo>
                  <a:cubicBezTo>
                    <a:pt x="146" y="39"/>
                    <a:pt x="130" y="53"/>
                    <a:pt x="139" y="32"/>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65" name="Freeform 36"/>
            <p:cNvSpPr>
              <a:spLocks/>
            </p:cNvSpPr>
            <p:nvPr/>
          </p:nvSpPr>
          <p:spPr bwMode="auto">
            <a:xfrm>
              <a:off x="7048175" y="3682515"/>
              <a:ext cx="683621" cy="513951"/>
            </a:xfrm>
            <a:custGeom>
              <a:avLst/>
              <a:gdLst/>
              <a:ahLst/>
              <a:cxnLst>
                <a:cxn ang="0">
                  <a:pos x="237" y="95"/>
                </a:cxn>
                <a:cxn ang="0">
                  <a:pos x="221" y="84"/>
                </a:cxn>
                <a:cxn ang="0">
                  <a:pos x="205" y="64"/>
                </a:cxn>
                <a:cxn ang="0">
                  <a:pos x="199" y="46"/>
                </a:cxn>
                <a:cxn ang="0">
                  <a:pos x="199" y="28"/>
                </a:cxn>
                <a:cxn ang="0">
                  <a:pos x="191" y="17"/>
                </a:cxn>
                <a:cxn ang="0">
                  <a:pos x="168" y="16"/>
                </a:cxn>
                <a:cxn ang="0">
                  <a:pos x="153" y="7"/>
                </a:cxn>
                <a:cxn ang="0">
                  <a:pos x="131" y="1"/>
                </a:cxn>
                <a:cxn ang="0">
                  <a:pos x="118" y="11"/>
                </a:cxn>
                <a:cxn ang="0">
                  <a:pos x="93" y="19"/>
                </a:cxn>
                <a:cxn ang="0">
                  <a:pos x="95" y="36"/>
                </a:cxn>
                <a:cxn ang="0">
                  <a:pos x="71" y="55"/>
                </a:cxn>
                <a:cxn ang="0">
                  <a:pos x="71" y="76"/>
                </a:cxn>
                <a:cxn ang="0">
                  <a:pos x="52" y="76"/>
                </a:cxn>
                <a:cxn ang="0">
                  <a:pos x="16" y="84"/>
                </a:cxn>
                <a:cxn ang="0">
                  <a:pos x="23" y="133"/>
                </a:cxn>
                <a:cxn ang="0">
                  <a:pos x="11" y="149"/>
                </a:cxn>
                <a:cxn ang="0">
                  <a:pos x="19" y="175"/>
                </a:cxn>
                <a:cxn ang="0">
                  <a:pos x="27" y="170"/>
                </a:cxn>
                <a:cxn ang="0">
                  <a:pos x="53" y="158"/>
                </a:cxn>
                <a:cxn ang="0">
                  <a:pos x="100" y="165"/>
                </a:cxn>
                <a:cxn ang="0">
                  <a:pos x="122" y="170"/>
                </a:cxn>
                <a:cxn ang="0">
                  <a:pos x="149" y="173"/>
                </a:cxn>
                <a:cxn ang="0">
                  <a:pos x="163" y="179"/>
                </a:cxn>
                <a:cxn ang="0">
                  <a:pos x="183" y="179"/>
                </a:cxn>
                <a:cxn ang="0">
                  <a:pos x="191" y="174"/>
                </a:cxn>
                <a:cxn ang="0">
                  <a:pos x="220" y="152"/>
                </a:cxn>
                <a:cxn ang="0">
                  <a:pos x="211" y="123"/>
                </a:cxn>
                <a:cxn ang="0">
                  <a:pos x="220" y="113"/>
                </a:cxn>
                <a:cxn ang="0">
                  <a:pos x="240" y="108"/>
                </a:cxn>
                <a:cxn ang="0">
                  <a:pos x="237" y="95"/>
                </a:cxn>
              </a:cxnLst>
              <a:rect l="0" t="0" r="r" b="b"/>
              <a:pathLst>
                <a:path w="250" h="188">
                  <a:moveTo>
                    <a:pt x="237" y="95"/>
                  </a:moveTo>
                  <a:cubicBezTo>
                    <a:pt x="237" y="85"/>
                    <a:pt x="213" y="96"/>
                    <a:pt x="221" y="84"/>
                  </a:cubicBezTo>
                  <a:cubicBezTo>
                    <a:pt x="227" y="76"/>
                    <a:pt x="209" y="82"/>
                    <a:pt x="205" y="64"/>
                  </a:cubicBezTo>
                  <a:cubicBezTo>
                    <a:pt x="203" y="50"/>
                    <a:pt x="190" y="53"/>
                    <a:pt x="199" y="46"/>
                  </a:cubicBezTo>
                  <a:cubicBezTo>
                    <a:pt x="208" y="39"/>
                    <a:pt x="194" y="40"/>
                    <a:pt x="199" y="28"/>
                  </a:cubicBezTo>
                  <a:cubicBezTo>
                    <a:pt x="204" y="16"/>
                    <a:pt x="194" y="22"/>
                    <a:pt x="191" y="17"/>
                  </a:cubicBezTo>
                  <a:cubicBezTo>
                    <a:pt x="187" y="12"/>
                    <a:pt x="181" y="9"/>
                    <a:pt x="168" y="16"/>
                  </a:cubicBezTo>
                  <a:cubicBezTo>
                    <a:pt x="155" y="23"/>
                    <a:pt x="169" y="3"/>
                    <a:pt x="153" y="7"/>
                  </a:cubicBezTo>
                  <a:cubicBezTo>
                    <a:pt x="138" y="10"/>
                    <a:pt x="148" y="0"/>
                    <a:pt x="131" y="1"/>
                  </a:cubicBezTo>
                  <a:cubicBezTo>
                    <a:pt x="122" y="3"/>
                    <a:pt x="123" y="4"/>
                    <a:pt x="118" y="11"/>
                  </a:cubicBezTo>
                  <a:cubicBezTo>
                    <a:pt x="113" y="19"/>
                    <a:pt x="108" y="7"/>
                    <a:pt x="93" y="19"/>
                  </a:cubicBezTo>
                  <a:cubicBezTo>
                    <a:pt x="84" y="40"/>
                    <a:pt x="100" y="26"/>
                    <a:pt x="95" y="36"/>
                  </a:cubicBezTo>
                  <a:cubicBezTo>
                    <a:pt x="90" y="47"/>
                    <a:pt x="84" y="35"/>
                    <a:pt x="71" y="55"/>
                  </a:cubicBezTo>
                  <a:cubicBezTo>
                    <a:pt x="63" y="69"/>
                    <a:pt x="79" y="70"/>
                    <a:pt x="71" y="76"/>
                  </a:cubicBezTo>
                  <a:cubicBezTo>
                    <a:pt x="64" y="81"/>
                    <a:pt x="69" y="61"/>
                    <a:pt x="52" y="76"/>
                  </a:cubicBezTo>
                  <a:cubicBezTo>
                    <a:pt x="36" y="91"/>
                    <a:pt x="34" y="80"/>
                    <a:pt x="16" y="84"/>
                  </a:cubicBezTo>
                  <a:cubicBezTo>
                    <a:pt x="24" y="110"/>
                    <a:pt x="33" y="129"/>
                    <a:pt x="23" y="133"/>
                  </a:cubicBezTo>
                  <a:cubicBezTo>
                    <a:pt x="13" y="137"/>
                    <a:pt x="0" y="146"/>
                    <a:pt x="11" y="149"/>
                  </a:cubicBezTo>
                  <a:cubicBezTo>
                    <a:pt x="28" y="153"/>
                    <a:pt x="12" y="165"/>
                    <a:pt x="19" y="175"/>
                  </a:cubicBezTo>
                  <a:cubicBezTo>
                    <a:pt x="19" y="175"/>
                    <a:pt x="21" y="168"/>
                    <a:pt x="27" y="170"/>
                  </a:cubicBezTo>
                  <a:cubicBezTo>
                    <a:pt x="36" y="174"/>
                    <a:pt x="23" y="162"/>
                    <a:pt x="53" y="158"/>
                  </a:cubicBezTo>
                  <a:cubicBezTo>
                    <a:pt x="83" y="155"/>
                    <a:pt x="90" y="166"/>
                    <a:pt x="100" y="165"/>
                  </a:cubicBezTo>
                  <a:cubicBezTo>
                    <a:pt x="111" y="165"/>
                    <a:pt x="103" y="171"/>
                    <a:pt x="122" y="170"/>
                  </a:cubicBezTo>
                  <a:cubicBezTo>
                    <a:pt x="153" y="170"/>
                    <a:pt x="136" y="183"/>
                    <a:pt x="149" y="173"/>
                  </a:cubicBezTo>
                  <a:cubicBezTo>
                    <a:pt x="161" y="163"/>
                    <a:pt x="155" y="184"/>
                    <a:pt x="163" y="179"/>
                  </a:cubicBezTo>
                  <a:cubicBezTo>
                    <a:pt x="169" y="176"/>
                    <a:pt x="180" y="176"/>
                    <a:pt x="183" y="179"/>
                  </a:cubicBezTo>
                  <a:cubicBezTo>
                    <a:pt x="191" y="188"/>
                    <a:pt x="191" y="186"/>
                    <a:pt x="191" y="174"/>
                  </a:cubicBezTo>
                  <a:cubicBezTo>
                    <a:pt x="191" y="161"/>
                    <a:pt x="200" y="151"/>
                    <a:pt x="220" y="152"/>
                  </a:cubicBezTo>
                  <a:cubicBezTo>
                    <a:pt x="209" y="136"/>
                    <a:pt x="224" y="135"/>
                    <a:pt x="211" y="123"/>
                  </a:cubicBezTo>
                  <a:cubicBezTo>
                    <a:pt x="206" y="118"/>
                    <a:pt x="211" y="107"/>
                    <a:pt x="220" y="113"/>
                  </a:cubicBezTo>
                  <a:cubicBezTo>
                    <a:pt x="231" y="121"/>
                    <a:pt x="234" y="113"/>
                    <a:pt x="240" y="108"/>
                  </a:cubicBezTo>
                  <a:cubicBezTo>
                    <a:pt x="250" y="100"/>
                    <a:pt x="236" y="102"/>
                    <a:pt x="237" y="95"/>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66" name="Freeform 37"/>
            <p:cNvSpPr>
              <a:spLocks/>
            </p:cNvSpPr>
            <p:nvPr/>
          </p:nvSpPr>
          <p:spPr bwMode="auto">
            <a:xfrm>
              <a:off x="6441404" y="3816739"/>
              <a:ext cx="716884" cy="596550"/>
            </a:xfrm>
            <a:custGeom>
              <a:avLst/>
              <a:gdLst/>
              <a:ahLst/>
              <a:cxnLst>
                <a:cxn ang="0">
                  <a:pos x="246" y="141"/>
                </a:cxn>
                <a:cxn ang="0">
                  <a:pos x="241" y="125"/>
                </a:cxn>
                <a:cxn ang="0">
                  <a:pos x="233" y="100"/>
                </a:cxn>
                <a:cxn ang="0">
                  <a:pos x="245" y="84"/>
                </a:cxn>
                <a:cxn ang="0">
                  <a:pos x="238" y="35"/>
                </a:cxn>
                <a:cxn ang="0">
                  <a:pos x="220" y="18"/>
                </a:cxn>
                <a:cxn ang="0">
                  <a:pos x="143" y="15"/>
                </a:cxn>
                <a:cxn ang="0">
                  <a:pos x="116" y="14"/>
                </a:cxn>
                <a:cxn ang="0">
                  <a:pos x="117" y="8"/>
                </a:cxn>
                <a:cxn ang="0">
                  <a:pos x="122" y="8"/>
                </a:cxn>
                <a:cxn ang="0">
                  <a:pos x="95" y="3"/>
                </a:cxn>
                <a:cxn ang="0">
                  <a:pos x="72" y="11"/>
                </a:cxn>
                <a:cxn ang="0">
                  <a:pos x="45" y="25"/>
                </a:cxn>
                <a:cxn ang="0">
                  <a:pos x="9" y="35"/>
                </a:cxn>
                <a:cxn ang="0">
                  <a:pos x="9" y="38"/>
                </a:cxn>
                <a:cxn ang="0">
                  <a:pos x="16" y="39"/>
                </a:cxn>
                <a:cxn ang="0">
                  <a:pos x="18" y="45"/>
                </a:cxn>
                <a:cxn ang="0">
                  <a:pos x="10" y="44"/>
                </a:cxn>
                <a:cxn ang="0">
                  <a:pos x="13" y="81"/>
                </a:cxn>
                <a:cxn ang="0">
                  <a:pos x="19" y="98"/>
                </a:cxn>
                <a:cxn ang="0">
                  <a:pos x="20" y="120"/>
                </a:cxn>
                <a:cxn ang="0">
                  <a:pos x="25" y="147"/>
                </a:cxn>
                <a:cxn ang="0">
                  <a:pos x="44" y="152"/>
                </a:cxn>
                <a:cxn ang="0">
                  <a:pos x="64" y="158"/>
                </a:cxn>
                <a:cxn ang="0">
                  <a:pos x="63" y="170"/>
                </a:cxn>
                <a:cxn ang="0">
                  <a:pos x="76" y="168"/>
                </a:cxn>
                <a:cxn ang="0">
                  <a:pos x="90" y="170"/>
                </a:cxn>
                <a:cxn ang="0">
                  <a:pos x="95" y="178"/>
                </a:cxn>
                <a:cxn ang="0">
                  <a:pos x="109" y="180"/>
                </a:cxn>
                <a:cxn ang="0">
                  <a:pos x="123" y="198"/>
                </a:cxn>
                <a:cxn ang="0">
                  <a:pos x="126" y="201"/>
                </a:cxn>
                <a:cxn ang="0">
                  <a:pos x="134" y="198"/>
                </a:cxn>
                <a:cxn ang="0">
                  <a:pos x="147" y="206"/>
                </a:cxn>
                <a:cxn ang="0">
                  <a:pos x="152" y="210"/>
                </a:cxn>
                <a:cxn ang="0">
                  <a:pos x="163" y="202"/>
                </a:cxn>
                <a:cxn ang="0">
                  <a:pos x="199" y="205"/>
                </a:cxn>
                <a:cxn ang="0">
                  <a:pos x="214" y="214"/>
                </a:cxn>
                <a:cxn ang="0">
                  <a:pos x="219" y="208"/>
                </a:cxn>
                <a:cxn ang="0">
                  <a:pos x="221" y="192"/>
                </a:cxn>
                <a:cxn ang="0">
                  <a:pos x="245" y="167"/>
                </a:cxn>
                <a:cxn ang="0">
                  <a:pos x="250" y="154"/>
                </a:cxn>
                <a:cxn ang="0">
                  <a:pos x="246" y="141"/>
                </a:cxn>
              </a:cxnLst>
              <a:rect l="0" t="0" r="r" b="b"/>
              <a:pathLst>
                <a:path w="262" h="218">
                  <a:moveTo>
                    <a:pt x="246" y="141"/>
                  </a:moveTo>
                  <a:cubicBezTo>
                    <a:pt x="235" y="130"/>
                    <a:pt x="245" y="132"/>
                    <a:pt x="241" y="125"/>
                  </a:cubicBezTo>
                  <a:cubicBezTo>
                    <a:pt x="233" y="115"/>
                    <a:pt x="250" y="104"/>
                    <a:pt x="233" y="100"/>
                  </a:cubicBezTo>
                  <a:cubicBezTo>
                    <a:pt x="222" y="97"/>
                    <a:pt x="235" y="88"/>
                    <a:pt x="245" y="84"/>
                  </a:cubicBezTo>
                  <a:cubicBezTo>
                    <a:pt x="255" y="80"/>
                    <a:pt x="246" y="61"/>
                    <a:pt x="238" y="35"/>
                  </a:cubicBezTo>
                  <a:cubicBezTo>
                    <a:pt x="241" y="26"/>
                    <a:pt x="226" y="17"/>
                    <a:pt x="220" y="18"/>
                  </a:cubicBezTo>
                  <a:cubicBezTo>
                    <a:pt x="203" y="24"/>
                    <a:pt x="173" y="21"/>
                    <a:pt x="143" y="15"/>
                  </a:cubicBezTo>
                  <a:cubicBezTo>
                    <a:pt x="134" y="21"/>
                    <a:pt x="119" y="22"/>
                    <a:pt x="116" y="14"/>
                  </a:cubicBezTo>
                  <a:cubicBezTo>
                    <a:pt x="113" y="5"/>
                    <a:pt x="111" y="3"/>
                    <a:pt x="117" y="8"/>
                  </a:cubicBezTo>
                  <a:cubicBezTo>
                    <a:pt x="124" y="13"/>
                    <a:pt x="126" y="10"/>
                    <a:pt x="122" y="8"/>
                  </a:cubicBezTo>
                  <a:cubicBezTo>
                    <a:pt x="109" y="0"/>
                    <a:pt x="111" y="0"/>
                    <a:pt x="95" y="3"/>
                  </a:cubicBezTo>
                  <a:cubicBezTo>
                    <a:pt x="71" y="7"/>
                    <a:pt x="88" y="7"/>
                    <a:pt x="72" y="11"/>
                  </a:cubicBezTo>
                  <a:cubicBezTo>
                    <a:pt x="56" y="15"/>
                    <a:pt x="70" y="20"/>
                    <a:pt x="45" y="25"/>
                  </a:cubicBezTo>
                  <a:cubicBezTo>
                    <a:pt x="24" y="29"/>
                    <a:pt x="21" y="37"/>
                    <a:pt x="9" y="35"/>
                  </a:cubicBezTo>
                  <a:cubicBezTo>
                    <a:pt x="9" y="38"/>
                    <a:pt x="9" y="38"/>
                    <a:pt x="9" y="38"/>
                  </a:cubicBezTo>
                  <a:cubicBezTo>
                    <a:pt x="12" y="43"/>
                    <a:pt x="13" y="37"/>
                    <a:pt x="16" y="39"/>
                  </a:cubicBezTo>
                  <a:cubicBezTo>
                    <a:pt x="19" y="41"/>
                    <a:pt x="17" y="40"/>
                    <a:pt x="18" y="45"/>
                  </a:cubicBezTo>
                  <a:cubicBezTo>
                    <a:pt x="19" y="49"/>
                    <a:pt x="16" y="45"/>
                    <a:pt x="10" y="44"/>
                  </a:cubicBezTo>
                  <a:cubicBezTo>
                    <a:pt x="18" y="67"/>
                    <a:pt x="0" y="71"/>
                    <a:pt x="13" y="81"/>
                  </a:cubicBezTo>
                  <a:cubicBezTo>
                    <a:pt x="26" y="91"/>
                    <a:pt x="14" y="90"/>
                    <a:pt x="19" y="98"/>
                  </a:cubicBezTo>
                  <a:cubicBezTo>
                    <a:pt x="28" y="111"/>
                    <a:pt x="17" y="108"/>
                    <a:pt x="20" y="120"/>
                  </a:cubicBezTo>
                  <a:cubicBezTo>
                    <a:pt x="22" y="131"/>
                    <a:pt x="34" y="121"/>
                    <a:pt x="25" y="147"/>
                  </a:cubicBezTo>
                  <a:cubicBezTo>
                    <a:pt x="38" y="139"/>
                    <a:pt x="28" y="145"/>
                    <a:pt x="44" y="152"/>
                  </a:cubicBezTo>
                  <a:cubicBezTo>
                    <a:pt x="60" y="159"/>
                    <a:pt x="60" y="153"/>
                    <a:pt x="64" y="158"/>
                  </a:cubicBezTo>
                  <a:cubicBezTo>
                    <a:pt x="67" y="162"/>
                    <a:pt x="52" y="158"/>
                    <a:pt x="63" y="170"/>
                  </a:cubicBezTo>
                  <a:cubicBezTo>
                    <a:pt x="75" y="183"/>
                    <a:pt x="79" y="172"/>
                    <a:pt x="76" y="168"/>
                  </a:cubicBezTo>
                  <a:cubicBezTo>
                    <a:pt x="72" y="163"/>
                    <a:pt x="82" y="168"/>
                    <a:pt x="90" y="170"/>
                  </a:cubicBezTo>
                  <a:cubicBezTo>
                    <a:pt x="98" y="172"/>
                    <a:pt x="90" y="173"/>
                    <a:pt x="95" y="178"/>
                  </a:cubicBezTo>
                  <a:cubicBezTo>
                    <a:pt x="101" y="183"/>
                    <a:pt x="98" y="176"/>
                    <a:pt x="109" y="180"/>
                  </a:cubicBezTo>
                  <a:cubicBezTo>
                    <a:pt x="119" y="184"/>
                    <a:pt x="121" y="191"/>
                    <a:pt x="123" y="198"/>
                  </a:cubicBezTo>
                  <a:cubicBezTo>
                    <a:pt x="125" y="199"/>
                    <a:pt x="126" y="198"/>
                    <a:pt x="126" y="201"/>
                  </a:cubicBezTo>
                  <a:cubicBezTo>
                    <a:pt x="126" y="204"/>
                    <a:pt x="129" y="204"/>
                    <a:pt x="134" y="198"/>
                  </a:cubicBezTo>
                  <a:cubicBezTo>
                    <a:pt x="138" y="192"/>
                    <a:pt x="149" y="198"/>
                    <a:pt x="147" y="206"/>
                  </a:cubicBezTo>
                  <a:cubicBezTo>
                    <a:pt x="145" y="211"/>
                    <a:pt x="149" y="207"/>
                    <a:pt x="152" y="210"/>
                  </a:cubicBezTo>
                  <a:cubicBezTo>
                    <a:pt x="155" y="212"/>
                    <a:pt x="157" y="201"/>
                    <a:pt x="163" y="202"/>
                  </a:cubicBezTo>
                  <a:cubicBezTo>
                    <a:pt x="167" y="202"/>
                    <a:pt x="185" y="200"/>
                    <a:pt x="199" y="205"/>
                  </a:cubicBezTo>
                  <a:cubicBezTo>
                    <a:pt x="203" y="206"/>
                    <a:pt x="197" y="209"/>
                    <a:pt x="214" y="214"/>
                  </a:cubicBezTo>
                  <a:cubicBezTo>
                    <a:pt x="230" y="218"/>
                    <a:pt x="216" y="213"/>
                    <a:pt x="219" y="208"/>
                  </a:cubicBezTo>
                  <a:cubicBezTo>
                    <a:pt x="222" y="203"/>
                    <a:pt x="214" y="200"/>
                    <a:pt x="221" y="192"/>
                  </a:cubicBezTo>
                  <a:cubicBezTo>
                    <a:pt x="228" y="183"/>
                    <a:pt x="238" y="168"/>
                    <a:pt x="245" y="167"/>
                  </a:cubicBezTo>
                  <a:cubicBezTo>
                    <a:pt x="257" y="164"/>
                    <a:pt x="254" y="159"/>
                    <a:pt x="250" y="154"/>
                  </a:cubicBezTo>
                  <a:cubicBezTo>
                    <a:pt x="245" y="148"/>
                    <a:pt x="262" y="158"/>
                    <a:pt x="246" y="141"/>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67" name="Freeform 38"/>
            <p:cNvSpPr>
              <a:spLocks/>
            </p:cNvSpPr>
            <p:nvPr/>
          </p:nvSpPr>
          <p:spPr bwMode="auto">
            <a:xfrm>
              <a:off x="5172806" y="4202203"/>
              <a:ext cx="901554" cy="853526"/>
            </a:xfrm>
            <a:custGeom>
              <a:avLst/>
              <a:gdLst/>
              <a:ahLst/>
              <a:cxnLst>
                <a:cxn ang="0">
                  <a:pos x="295" y="130"/>
                </a:cxn>
                <a:cxn ang="0">
                  <a:pos x="284" y="147"/>
                </a:cxn>
                <a:cxn ang="0">
                  <a:pos x="271" y="173"/>
                </a:cxn>
                <a:cxn ang="0">
                  <a:pos x="284" y="166"/>
                </a:cxn>
                <a:cxn ang="0">
                  <a:pos x="294" y="185"/>
                </a:cxn>
                <a:cxn ang="0">
                  <a:pos x="290" y="219"/>
                </a:cxn>
                <a:cxn ang="0">
                  <a:pos x="311" y="246"/>
                </a:cxn>
                <a:cxn ang="0">
                  <a:pos x="288" y="274"/>
                </a:cxn>
                <a:cxn ang="0">
                  <a:pos x="255" y="279"/>
                </a:cxn>
                <a:cxn ang="0">
                  <a:pos x="229" y="272"/>
                </a:cxn>
                <a:cxn ang="0">
                  <a:pos x="199" y="285"/>
                </a:cxn>
                <a:cxn ang="0">
                  <a:pos x="185" y="308"/>
                </a:cxn>
                <a:cxn ang="0">
                  <a:pos x="158" y="299"/>
                </a:cxn>
                <a:cxn ang="0">
                  <a:pos x="120" y="295"/>
                </a:cxn>
                <a:cxn ang="0">
                  <a:pos x="88" y="280"/>
                </a:cxn>
                <a:cxn ang="0">
                  <a:pos x="89" y="247"/>
                </a:cxn>
                <a:cxn ang="0">
                  <a:pos x="92" y="226"/>
                </a:cxn>
                <a:cxn ang="0">
                  <a:pos x="96" y="199"/>
                </a:cxn>
                <a:cxn ang="0">
                  <a:pos x="95" y="195"/>
                </a:cxn>
                <a:cxn ang="0">
                  <a:pos x="93" y="174"/>
                </a:cxn>
                <a:cxn ang="0">
                  <a:pos x="71" y="149"/>
                </a:cxn>
                <a:cxn ang="0">
                  <a:pos x="65" y="138"/>
                </a:cxn>
                <a:cxn ang="0">
                  <a:pos x="55" y="129"/>
                </a:cxn>
                <a:cxn ang="0">
                  <a:pos x="35" y="121"/>
                </a:cxn>
                <a:cxn ang="0">
                  <a:pos x="8" y="111"/>
                </a:cxn>
                <a:cxn ang="0">
                  <a:pos x="8" y="103"/>
                </a:cxn>
                <a:cxn ang="0">
                  <a:pos x="4" y="97"/>
                </a:cxn>
                <a:cxn ang="0">
                  <a:pos x="25" y="86"/>
                </a:cxn>
                <a:cxn ang="0">
                  <a:pos x="42" y="80"/>
                </a:cxn>
                <a:cxn ang="0">
                  <a:pos x="63" y="88"/>
                </a:cxn>
                <a:cxn ang="0">
                  <a:pos x="75" y="86"/>
                </a:cxn>
                <a:cxn ang="0">
                  <a:pos x="84" y="80"/>
                </a:cxn>
                <a:cxn ang="0">
                  <a:pos x="75" y="52"/>
                </a:cxn>
                <a:cxn ang="0">
                  <a:pos x="94" y="63"/>
                </a:cxn>
                <a:cxn ang="0">
                  <a:pos x="128" y="59"/>
                </a:cxn>
                <a:cxn ang="0">
                  <a:pos x="157" y="35"/>
                </a:cxn>
                <a:cxn ang="0">
                  <a:pos x="161" y="25"/>
                </a:cxn>
                <a:cxn ang="0">
                  <a:pos x="184" y="0"/>
                </a:cxn>
                <a:cxn ang="0">
                  <a:pos x="212" y="24"/>
                </a:cxn>
                <a:cxn ang="0">
                  <a:pos x="242" y="34"/>
                </a:cxn>
                <a:cxn ang="0">
                  <a:pos x="265" y="57"/>
                </a:cxn>
                <a:cxn ang="0">
                  <a:pos x="290" y="68"/>
                </a:cxn>
                <a:cxn ang="0">
                  <a:pos x="322" y="76"/>
                </a:cxn>
              </a:cxnLst>
              <a:rect l="0" t="0" r="r" b="b"/>
              <a:pathLst>
                <a:path w="330" h="312">
                  <a:moveTo>
                    <a:pt x="308" y="126"/>
                  </a:moveTo>
                  <a:cubicBezTo>
                    <a:pt x="301" y="133"/>
                    <a:pt x="299" y="127"/>
                    <a:pt x="295" y="130"/>
                  </a:cubicBezTo>
                  <a:cubicBezTo>
                    <a:pt x="291" y="134"/>
                    <a:pt x="299" y="134"/>
                    <a:pt x="292" y="138"/>
                  </a:cubicBezTo>
                  <a:cubicBezTo>
                    <a:pt x="285" y="141"/>
                    <a:pt x="293" y="144"/>
                    <a:pt x="284" y="147"/>
                  </a:cubicBezTo>
                  <a:cubicBezTo>
                    <a:pt x="277" y="150"/>
                    <a:pt x="286" y="154"/>
                    <a:pt x="276" y="159"/>
                  </a:cubicBezTo>
                  <a:cubicBezTo>
                    <a:pt x="269" y="163"/>
                    <a:pt x="277" y="169"/>
                    <a:pt x="271" y="173"/>
                  </a:cubicBezTo>
                  <a:cubicBezTo>
                    <a:pt x="266" y="177"/>
                    <a:pt x="269" y="180"/>
                    <a:pt x="275" y="177"/>
                  </a:cubicBezTo>
                  <a:cubicBezTo>
                    <a:pt x="280" y="174"/>
                    <a:pt x="274" y="168"/>
                    <a:pt x="284" y="166"/>
                  </a:cubicBezTo>
                  <a:cubicBezTo>
                    <a:pt x="293" y="165"/>
                    <a:pt x="289" y="175"/>
                    <a:pt x="288" y="177"/>
                  </a:cubicBezTo>
                  <a:cubicBezTo>
                    <a:pt x="287" y="179"/>
                    <a:pt x="293" y="176"/>
                    <a:pt x="294" y="185"/>
                  </a:cubicBezTo>
                  <a:cubicBezTo>
                    <a:pt x="285" y="198"/>
                    <a:pt x="304" y="199"/>
                    <a:pt x="298" y="206"/>
                  </a:cubicBezTo>
                  <a:cubicBezTo>
                    <a:pt x="292" y="213"/>
                    <a:pt x="278" y="210"/>
                    <a:pt x="290" y="219"/>
                  </a:cubicBezTo>
                  <a:cubicBezTo>
                    <a:pt x="306" y="229"/>
                    <a:pt x="288" y="229"/>
                    <a:pt x="293" y="240"/>
                  </a:cubicBezTo>
                  <a:cubicBezTo>
                    <a:pt x="297" y="251"/>
                    <a:pt x="309" y="243"/>
                    <a:pt x="311" y="246"/>
                  </a:cubicBezTo>
                  <a:cubicBezTo>
                    <a:pt x="314" y="249"/>
                    <a:pt x="306" y="257"/>
                    <a:pt x="307" y="261"/>
                  </a:cubicBezTo>
                  <a:cubicBezTo>
                    <a:pt x="301" y="265"/>
                    <a:pt x="287" y="271"/>
                    <a:pt x="288" y="274"/>
                  </a:cubicBezTo>
                  <a:cubicBezTo>
                    <a:pt x="289" y="281"/>
                    <a:pt x="269" y="285"/>
                    <a:pt x="265" y="282"/>
                  </a:cubicBezTo>
                  <a:cubicBezTo>
                    <a:pt x="260" y="276"/>
                    <a:pt x="259" y="285"/>
                    <a:pt x="255" y="279"/>
                  </a:cubicBezTo>
                  <a:cubicBezTo>
                    <a:pt x="251" y="273"/>
                    <a:pt x="250" y="272"/>
                    <a:pt x="241" y="274"/>
                  </a:cubicBezTo>
                  <a:cubicBezTo>
                    <a:pt x="232" y="276"/>
                    <a:pt x="239" y="272"/>
                    <a:pt x="229" y="272"/>
                  </a:cubicBezTo>
                  <a:cubicBezTo>
                    <a:pt x="219" y="272"/>
                    <a:pt x="229" y="260"/>
                    <a:pt x="213" y="273"/>
                  </a:cubicBezTo>
                  <a:cubicBezTo>
                    <a:pt x="207" y="278"/>
                    <a:pt x="199" y="276"/>
                    <a:pt x="199" y="285"/>
                  </a:cubicBezTo>
                  <a:cubicBezTo>
                    <a:pt x="200" y="295"/>
                    <a:pt x="197" y="291"/>
                    <a:pt x="199" y="305"/>
                  </a:cubicBezTo>
                  <a:cubicBezTo>
                    <a:pt x="186" y="304"/>
                    <a:pt x="193" y="312"/>
                    <a:pt x="185" y="308"/>
                  </a:cubicBezTo>
                  <a:cubicBezTo>
                    <a:pt x="177" y="304"/>
                    <a:pt x="179" y="312"/>
                    <a:pt x="165" y="303"/>
                  </a:cubicBezTo>
                  <a:cubicBezTo>
                    <a:pt x="165" y="301"/>
                    <a:pt x="163" y="297"/>
                    <a:pt x="158" y="299"/>
                  </a:cubicBezTo>
                  <a:cubicBezTo>
                    <a:pt x="132" y="283"/>
                    <a:pt x="144" y="298"/>
                    <a:pt x="135" y="296"/>
                  </a:cubicBezTo>
                  <a:cubicBezTo>
                    <a:pt x="124" y="293"/>
                    <a:pt x="124" y="299"/>
                    <a:pt x="120" y="295"/>
                  </a:cubicBezTo>
                  <a:cubicBezTo>
                    <a:pt x="115" y="289"/>
                    <a:pt x="109" y="296"/>
                    <a:pt x="106" y="291"/>
                  </a:cubicBezTo>
                  <a:cubicBezTo>
                    <a:pt x="102" y="282"/>
                    <a:pt x="87" y="287"/>
                    <a:pt x="88" y="280"/>
                  </a:cubicBezTo>
                  <a:cubicBezTo>
                    <a:pt x="89" y="274"/>
                    <a:pt x="83" y="278"/>
                    <a:pt x="79" y="273"/>
                  </a:cubicBezTo>
                  <a:cubicBezTo>
                    <a:pt x="84" y="271"/>
                    <a:pt x="88" y="267"/>
                    <a:pt x="89" y="247"/>
                  </a:cubicBezTo>
                  <a:cubicBezTo>
                    <a:pt x="91" y="228"/>
                    <a:pt x="92" y="231"/>
                    <a:pt x="94" y="229"/>
                  </a:cubicBezTo>
                  <a:cubicBezTo>
                    <a:pt x="96" y="228"/>
                    <a:pt x="94" y="224"/>
                    <a:pt x="92" y="226"/>
                  </a:cubicBezTo>
                  <a:cubicBezTo>
                    <a:pt x="90" y="228"/>
                    <a:pt x="90" y="227"/>
                    <a:pt x="92" y="217"/>
                  </a:cubicBezTo>
                  <a:cubicBezTo>
                    <a:pt x="93" y="206"/>
                    <a:pt x="96" y="199"/>
                    <a:pt x="96" y="199"/>
                  </a:cubicBezTo>
                  <a:cubicBezTo>
                    <a:pt x="103" y="201"/>
                    <a:pt x="106" y="219"/>
                    <a:pt x="105" y="212"/>
                  </a:cubicBezTo>
                  <a:cubicBezTo>
                    <a:pt x="104" y="205"/>
                    <a:pt x="106" y="201"/>
                    <a:pt x="95" y="195"/>
                  </a:cubicBezTo>
                  <a:cubicBezTo>
                    <a:pt x="84" y="189"/>
                    <a:pt x="93" y="194"/>
                    <a:pt x="95" y="186"/>
                  </a:cubicBezTo>
                  <a:cubicBezTo>
                    <a:pt x="97" y="175"/>
                    <a:pt x="90" y="179"/>
                    <a:pt x="93" y="174"/>
                  </a:cubicBezTo>
                  <a:cubicBezTo>
                    <a:pt x="95" y="170"/>
                    <a:pt x="92" y="174"/>
                    <a:pt x="83" y="168"/>
                  </a:cubicBezTo>
                  <a:cubicBezTo>
                    <a:pt x="74" y="163"/>
                    <a:pt x="66" y="153"/>
                    <a:pt x="71" y="149"/>
                  </a:cubicBezTo>
                  <a:cubicBezTo>
                    <a:pt x="73" y="147"/>
                    <a:pt x="74" y="144"/>
                    <a:pt x="69" y="143"/>
                  </a:cubicBezTo>
                  <a:cubicBezTo>
                    <a:pt x="63" y="143"/>
                    <a:pt x="74" y="137"/>
                    <a:pt x="65" y="138"/>
                  </a:cubicBezTo>
                  <a:cubicBezTo>
                    <a:pt x="56" y="138"/>
                    <a:pt x="59" y="135"/>
                    <a:pt x="61" y="132"/>
                  </a:cubicBezTo>
                  <a:cubicBezTo>
                    <a:pt x="63" y="129"/>
                    <a:pt x="60" y="128"/>
                    <a:pt x="55" y="129"/>
                  </a:cubicBezTo>
                  <a:cubicBezTo>
                    <a:pt x="46" y="131"/>
                    <a:pt x="54" y="124"/>
                    <a:pt x="48" y="126"/>
                  </a:cubicBezTo>
                  <a:cubicBezTo>
                    <a:pt x="42" y="127"/>
                    <a:pt x="42" y="123"/>
                    <a:pt x="35" y="121"/>
                  </a:cubicBezTo>
                  <a:cubicBezTo>
                    <a:pt x="28" y="118"/>
                    <a:pt x="22" y="116"/>
                    <a:pt x="18" y="118"/>
                  </a:cubicBezTo>
                  <a:cubicBezTo>
                    <a:pt x="11" y="121"/>
                    <a:pt x="16" y="116"/>
                    <a:pt x="8" y="111"/>
                  </a:cubicBezTo>
                  <a:cubicBezTo>
                    <a:pt x="0" y="107"/>
                    <a:pt x="18" y="109"/>
                    <a:pt x="16" y="106"/>
                  </a:cubicBezTo>
                  <a:cubicBezTo>
                    <a:pt x="14" y="102"/>
                    <a:pt x="9" y="106"/>
                    <a:pt x="8" y="103"/>
                  </a:cubicBezTo>
                  <a:cubicBezTo>
                    <a:pt x="8" y="100"/>
                    <a:pt x="17" y="100"/>
                    <a:pt x="13" y="99"/>
                  </a:cubicBezTo>
                  <a:cubicBezTo>
                    <a:pt x="9" y="97"/>
                    <a:pt x="5" y="101"/>
                    <a:pt x="4" y="97"/>
                  </a:cubicBezTo>
                  <a:cubicBezTo>
                    <a:pt x="3" y="94"/>
                    <a:pt x="6" y="89"/>
                    <a:pt x="16" y="88"/>
                  </a:cubicBezTo>
                  <a:cubicBezTo>
                    <a:pt x="26" y="87"/>
                    <a:pt x="20" y="83"/>
                    <a:pt x="25" y="86"/>
                  </a:cubicBezTo>
                  <a:cubicBezTo>
                    <a:pt x="31" y="89"/>
                    <a:pt x="35" y="87"/>
                    <a:pt x="34" y="84"/>
                  </a:cubicBezTo>
                  <a:cubicBezTo>
                    <a:pt x="33" y="79"/>
                    <a:pt x="37" y="84"/>
                    <a:pt x="42" y="80"/>
                  </a:cubicBezTo>
                  <a:cubicBezTo>
                    <a:pt x="48" y="76"/>
                    <a:pt x="50" y="87"/>
                    <a:pt x="53" y="91"/>
                  </a:cubicBezTo>
                  <a:cubicBezTo>
                    <a:pt x="56" y="95"/>
                    <a:pt x="59" y="90"/>
                    <a:pt x="63" y="88"/>
                  </a:cubicBezTo>
                  <a:cubicBezTo>
                    <a:pt x="69" y="84"/>
                    <a:pt x="64" y="91"/>
                    <a:pt x="70" y="89"/>
                  </a:cubicBezTo>
                  <a:cubicBezTo>
                    <a:pt x="76" y="88"/>
                    <a:pt x="72" y="86"/>
                    <a:pt x="75" y="86"/>
                  </a:cubicBezTo>
                  <a:cubicBezTo>
                    <a:pt x="78" y="86"/>
                    <a:pt x="75" y="91"/>
                    <a:pt x="83" y="90"/>
                  </a:cubicBezTo>
                  <a:cubicBezTo>
                    <a:pt x="91" y="89"/>
                    <a:pt x="81" y="87"/>
                    <a:pt x="84" y="80"/>
                  </a:cubicBezTo>
                  <a:cubicBezTo>
                    <a:pt x="85" y="76"/>
                    <a:pt x="82" y="64"/>
                    <a:pt x="78" y="63"/>
                  </a:cubicBezTo>
                  <a:cubicBezTo>
                    <a:pt x="73" y="60"/>
                    <a:pt x="79" y="57"/>
                    <a:pt x="75" y="52"/>
                  </a:cubicBezTo>
                  <a:cubicBezTo>
                    <a:pt x="72" y="47"/>
                    <a:pt x="79" y="53"/>
                    <a:pt x="87" y="51"/>
                  </a:cubicBezTo>
                  <a:cubicBezTo>
                    <a:pt x="94" y="48"/>
                    <a:pt x="89" y="64"/>
                    <a:pt x="94" y="63"/>
                  </a:cubicBezTo>
                  <a:cubicBezTo>
                    <a:pt x="107" y="60"/>
                    <a:pt x="114" y="68"/>
                    <a:pt x="120" y="64"/>
                  </a:cubicBezTo>
                  <a:cubicBezTo>
                    <a:pt x="126" y="61"/>
                    <a:pt x="132" y="60"/>
                    <a:pt x="128" y="59"/>
                  </a:cubicBezTo>
                  <a:cubicBezTo>
                    <a:pt x="124" y="58"/>
                    <a:pt x="117" y="53"/>
                    <a:pt x="135" y="46"/>
                  </a:cubicBezTo>
                  <a:cubicBezTo>
                    <a:pt x="152" y="38"/>
                    <a:pt x="156" y="39"/>
                    <a:pt x="157" y="35"/>
                  </a:cubicBezTo>
                  <a:cubicBezTo>
                    <a:pt x="159" y="32"/>
                    <a:pt x="164" y="34"/>
                    <a:pt x="161" y="30"/>
                  </a:cubicBezTo>
                  <a:cubicBezTo>
                    <a:pt x="158" y="26"/>
                    <a:pt x="163" y="28"/>
                    <a:pt x="161" y="25"/>
                  </a:cubicBezTo>
                  <a:cubicBezTo>
                    <a:pt x="159" y="22"/>
                    <a:pt x="161" y="20"/>
                    <a:pt x="160" y="13"/>
                  </a:cubicBezTo>
                  <a:cubicBezTo>
                    <a:pt x="159" y="5"/>
                    <a:pt x="166" y="3"/>
                    <a:pt x="184" y="0"/>
                  </a:cubicBezTo>
                  <a:cubicBezTo>
                    <a:pt x="191" y="23"/>
                    <a:pt x="198" y="6"/>
                    <a:pt x="202" y="17"/>
                  </a:cubicBezTo>
                  <a:cubicBezTo>
                    <a:pt x="205" y="26"/>
                    <a:pt x="209" y="18"/>
                    <a:pt x="212" y="24"/>
                  </a:cubicBezTo>
                  <a:cubicBezTo>
                    <a:pt x="214" y="29"/>
                    <a:pt x="224" y="25"/>
                    <a:pt x="226" y="36"/>
                  </a:cubicBezTo>
                  <a:cubicBezTo>
                    <a:pt x="228" y="52"/>
                    <a:pt x="236" y="32"/>
                    <a:pt x="242" y="34"/>
                  </a:cubicBezTo>
                  <a:cubicBezTo>
                    <a:pt x="245" y="36"/>
                    <a:pt x="236" y="44"/>
                    <a:pt x="247" y="48"/>
                  </a:cubicBezTo>
                  <a:cubicBezTo>
                    <a:pt x="256" y="51"/>
                    <a:pt x="254" y="61"/>
                    <a:pt x="265" y="57"/>
                  </a:cubicBezTo>
                  <a:cubicBezTo>
                    <a:pt x="271" y="60"/>
                    <a:pt x="275" y="59"/>
                    <a:pt x="279" y="58"/>
                  </a:cubicBezTo>
                  <a:cubicBezTo>
                    <a:pt x="288" y="61"/>
                    <a:pt x="285" y="68"/>
                    <a:pt x="290" y="68"/>
                  </a:cubicBezTo>
                  <a:cubicBezTo>
                    <a:pt x="296" y="67"/>
                    <a:pt x="292" y="73"/>
                    <a:pt x="300" y="71"/>
                  </a:cubicBezTo>
                  <a:cubicBezTo>
                    <a:pt x="309" y="69"/>
                    <a:pt x="314" y="73"/>
                    <a:pt x="322" y="76"/>
                  </a:cubicBezTo>
                  <a:cubicBezTo>
                    <a:pt x="330" y="80"/>
                    <a:pt x="307" y="85"/>
                    <a:pt x="308" y="126"/>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68" name="Freeform 39"/>
            <p:cNvSpPr>
              <a:spLocks/>
            </p:cNvSpPr>
            <p:nvPr/>
          </p:nvSpPr>
          <p:spPr bwMode="auto">
            <a:xfrm>
              <a:off x="4847054" y="5061464"/>
              <a:ext cx="262666" cy="489860"/>
            </a:xfrm>
            <a:custGeom>
              <a:avLst/>
              <a:gdLst/>
              <a:ahLst/>
              <a:cxnLst>
                <a:cxn ang="0">
                  <a:pos x="83" y="18"/>
                </a:cxn>
                <a:cxn ang="0">
                  <a:pos x="71" y="8"/>
                </a:cxn>
                <a:cxn ang="0">
                  <a:pos x="53" y="11"/>
                </a:cxn>
                <a:cxn ang="0">
                  <a:pos x="38" y="12"/>
                </a:cxn>
                <a:cxn ang="0">
                  <a:pos x="40" y="2"/>
                </a:cxn>
                <a:cxn ang="0">
                  <a:pos x="23" y="11"/>
                </a:cxn>
                <a:cxn ang="0">
                  <a:pos x="23" y="20"/>
                </a:cxn>
                <a:cxn ang="0">
                  <a:pos x="27" y="35"/>
                </a:cxn>
                <a:cxn ang="0">
                  <a:pos x="22" y="67"/>
                </a:cxn>
                <a:cxn ang="0">
                  <a:pos x="17" y="85"/>
                </a:cxn>
                <a:cxn ang="0">
                  <a:pos x="9" y="98"/>
                </a:cxn>
                <a:cxn ang="0">
                  <a:pos x="9" y="118"/>
                </a:cxn>
                <a:cxn ang="0">
                  <a:pos x="13" y="122"/>
                </a:cxn>
                <a:cxn ang="0">
                  <a:pos x="15" y="127"/>
                </a:cxn>
                <a:cxn ang="0">
                  <a:pos x="23" y="137"/>
                </a:cxn>
                <a:cxn ang="0">
                  <a:pos x="21" y="167"/>
                </a:cxn>
                <a:cxn ang="0">
                  <a:pos x="21" y="175"/>
                </a:cxn>
                <a:cxn ang="0">
                  <a:pos x="39" y="174"/>
                </a:cxn>
                <a:cxn ang="0">
                  <a:pos x="58" y="169"/>
                </a:cxn>
                <a:cxn ang="0">
                  <a:pos x="63" y="142"/>
                </a:cxn>
                <a:cxn ang="0">
                  <a:pos x="65" y="134"/>
                </a:cxn>
                <a:cxn ang="0">
                  <a:pos x="65" y="113"/>
                </a:cxn>
                <a:cxn ang="0">
                  <a:pos x="61" y="99"/>
                </a:cxn>
                <a:cxn ang="0">
                  <a:pos x="61" y="85"/>
                </a:cxn>
                <a:cxn ang="0">
                  <a:pos x="68" y="73"/>
                </a:cxn>
                <a:cxn ang="0">
                  <a:pos x="72" y="45"/>
                </a:cxn>
                <a:cxn ang="0">
                  <a:pos x="83" y="18"/>
                </a:cxn>
              </a:cxnLst>
              <a:rect l="0" t="0" r="r" b="b"/>
              <a:pathLst>
                <a:path w="96" h="179">
                  <a:moveTo>
                    <a:pt x="83" y="18"/>
                  </a:moveTo>
                  <a:cubicBezTo>
                    <a:pt x="73" y="16"/>
                    <a:pt x="86" y="9"/>
                    <a:pt x="71" y="8"/>
                  </a:cubicBezTo>
                  <a:cubicBezTo>
                    <a:pt x="56" y="6"/>
                    <a:pt x="64" y="16"/>
                    <a:pt x="53" y="11"/>
                  </a:cubicBezTo>
                  <a:cubicBezTo>
                    <a:pt x="42" y="5"/>
                    <a:pt x="42" y="15"/>
                    <a:pt x="38" y="12"/>
                  </a:cubicBezTo>
                  <a:cubicBezTo>
                    <a:pt x="34" y="9"/>
                    <a:pt x="44" y="5"/>
                    <a:pt x="40" y="2"/>
                  </a:cubicBezTo>
                  <a:cubicBezTo>
                    <a:pt x="36" y="0"/>
                    <a:pt x="35" y="0"/>
                    <a:pt x="23" y="11"/>
                  </a:cubicBezTo>
                  <a:cubicBezTo>
                    <a:pt x="20" y="17"/>
                    <a:pt x="25" y="17"/>
                    <a:pt x="23" y="20"/>
                  </a:cubicBezTo>
                  <a:cubicBezTo>
                    <a:pt x="22" y="23"/>
                    <a:pt x="23" y="28"/>
                    <a:pt x="27" y="35"/>
                  </a:cubicBezTo>
                  <a:cubicBezTo>
                    <a:pt x="31" y="43"/>
                    <a:pt x="21" y="62"/>
                    <a:pt x="22" y="67"/>
                  </a:cubicBezTo>
                  <a:cubicBezTo>
                    <a:pt x="23" y="72"/>
                    <a:pt x="21" y="70"/>
                    <a:pt x="17" y="85"/>
                  </a:cubicBezTo>
                  <a:cubicBezTo>
                    <a:pt x="12" y="99"/>
                    <a:pt x="7" y="92"/>
                    <a:pt x="9" y="98"/>
                  </a:cubicBezTo>
                  <a:cubicBezTo>
                    <a:pt x="11" y="104"/>
                    <a:pt x="0" y="119"/>
                    <a:pt x="9" y="118"/>
                  </a:cubicBezTo>
                  <a:cubicBezTo>
                    <a:pt x="19" y="118"/>
                    <a:pt x="11" y="120"/>
                    <a:pt x="13" y="122"/>
                  </a:cubicBezTo>
                  <a:cubicBezTo>
                    <a:pt x="14" y="125"/>
                    <a:pt x="11" y="130"/>
                    <a:pt x="15" y="127"/>
                  </a:cubicBezTo>
                  <a:cubicBezTo>
                    <a:pt x="18" y="125"/>
                    <a:pt x="26" y="126"/>
                    <a:pt x="23" y="137"/>
                  </a:cubicBezTo>
                  <a:cubicBezTo>
                    <a:pt x="19" y="148"/>
                    <a:pt x="27" y="142"/>
                    <a:pt x="21" y="167"/>
                  </a:cubicBezTo>
                  <a:cubicBezTo>
                    <a:pt x="19" y="176"/>
                    <a:pt x="19" y="177"/>
                    <a:pt x="21" y="175"/>
                  </a:cubicBezTo>
                  <a:cubicBezTo>
                    <a:pt x="24" y="172"/>
                    <a:pt x="26" y="170"/>
                    <a:pt x="39" y="174"/>
                  </a:cubicBezTo>
                  <a:cubicBezTo>
                    <a:pt x="52" y="179"/>
                    <a:pt x="47" y="174"/>
                    <a:pt x="58" y="169"/>
                  </a:cubicBezTo>
                  <a:cubicBezTo>
                    <a:pt x="56" y="164"/>
                    <a:pt x="54" y="150"/>
                    <a:pt x="63" y="142"/>
                  </a:cubicBezTo>
                  <a:cubicBezTo>
                    <a:pt x="72" y="135"/>
                    <a:pt x="69" y="135"/>
                    <a:pt x="65" y="134"/>
                  </a:cubicBezTo>
                  <a:cubicBezTo>
                    <a:pt x="60" y="133"/>
                    <a:pt x="55" y="127"/>
                    <a:pt x="65" y="113"/>
                  </a:cubicBezTo>
                  <a:cubicBezTo>
                    <a:pt x="75" y="100"/>
                    <a:pt x="63" y="109"/>
                    <a:pt x="61" y="99"/>
                  </a:cubicBezTo>
                  <a:cubicBezTo>
                    <a:pt x="59" y="88"/>
                    <a:pt x="50" y="86"/>
                    <a:pt x="61" y="85"/>
                  </a:cubicBezTo>
                  <a:cubicBezTo>
                    <a:pt x="71" y="84"/>
                    <a:pt x="72" y="81"/>
                    <a:pt x="68" y="73"/>
                  </a:cubicBezTo>
                  <a:cubicBezTo>
                    <a:pt x="65" y="65"/>
                    <a:pt x="74" y="65"/>
                    <a:pt x="72" y="45"/>
                  </a:cubicBezTo>
                  <a:cubicBezTo>
                    <a:pt x="71" y="37"/>
                    <a:pt x="96" y="20"/>
                    <a:pt x="83" y="18"/>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69" name="Freeform 40"/>
            <p:cNvSpPr>
              <a:spLocks/>
            </p:cNvSpPr>
            <p:nvPr/>
          </p:nvSpPr>
          <p:spPr bwMode="auto">
            <a:xfrm>
              <a:off x="6080095" y="4982307"/>
              <a:ext cx="74556" cy="158315"/>
            </a:xfrm>
            <a:custGeom>
              <a:avLst/>
              <a:gdLst/>
              <a:ahLst/>
              <a:cxnLst>
                <a:cxn ang="0">
                  <a:pos x="23" y="11"/>
                </a:cxn>
                <a:cxn ang="0">
                  <a:pos x="23" y="2"/>
                </a:cxn>
                <a:cxn ang="0">
                  <a:pos x="18" y="12"/>
                </a:cxn>
                <a:cxn ang="0">
                  <a:pos x="6" y="17"/>
                </a:cxn>
                <a:cxn ang="0">
                  <a:pos x="4" y="39"/>
                </a:cxn>
                <a:cxn ang="0">
                  <a:pos x="5" y="43"/>
                </a:cxn>
                <a:cxn ang="0">
                  <a:pos x="7" y="46"/>
                </a:cxn>
                <a:cxn ang="0">
                  <a:pos x="8" y="52"/>
                </a:cxn>
                <a:cxn ang="0">
                  <a:pos x="16" y="58"/>
                </a:cxn>
                <a:cxn ang="0">
                  <a:pos x="19" y="52"/>
                </a:cxn>
                <a:cxn ang="0">
                  <a:pos x="22" y="40"/>
                </a:cxn>
                <a:cxn ang="0">
                  <a:pos x="26" y="25"/>
                </a:cxn>
                <a:cxn ang="0">
                  <a:pos x="23" y="11"/>
                </a:cxn>
              </a:cxnLst>
              <a:rect l="0" t="0" r="r" b="b"/>
              <a:pathLst>
                <a:path w="27" h="58">
                  <a:moveTo>
                    <a:pt x="23" y="11"/>
                  </a:moveTo>
                  <a:cubicBezTo>
                    <a:pt x="24" y="7"/>
                    <a:pt x="25" y="3"/>
                    <a:pt x="23" y="2"/>
                  </a:cubicBezTo>
                  <a:cubicBezTo>
                    <a:pt x="18" y="0"/>
                    <a:pt x="23" y="14"/>
                    <a:pt x="18" y="12"/>
                  </a:cubicBezTo>
                  <a:cubicBezTo>
                    <a:pt x="11" y="9"/>
                    <a:pt x="9" y="18"/>
                    <a:pt x="6" y="17"/>
                  </a:cubicBezTo>
                  <a:cubicBezTo>
                    <a:pt x="2" y="16"/>
                    <a:pt x="0" y="40"/>
                    <a:pt x="4" y="39"/>
                  </a:cubicBezTo>
                  <a:cubicBezTo>
                    <a:pt x="8" y="39"/>
                    <a:pt x="7" y="41"/>
                    <a:pt x="5" y="43"/>
                  </a:cubicBezTo>
                  <a:cubicBezTo>
                    <a:pt x="3" y="45"/>
                    <a:pt x="4" y="45"/>
                    <a:pt x="7" y="46"/>
                  </a:cubicBezTo>
                  <a:cubicBezTo>
                    <a:pt x="13" y="47"/>
                    <a:pt x="3" y="49"/>
                    <a:pt x="8" y="52"/>
                  </a:cubicBezTo>
                  <a:cubicBezTo>
                    <a:pt x="17" y="56"/>
                    <a:pt x="13" y="58"/>
                    <a:pt x="16" y="58"/>
                  </a:cubicBezTo>
                  <a:cubicBezTo>
                    <a:pt x="20" y="58"/>
                    <a:pt x="16" y="53"/>
                    <a:pt x="19" y="52"/>
                  </a:cubicBezTo>
                  <a:cubicBezTo>
                    <a:pt x="22" y="50"/>
                    <a:pt x="22" y="46"/>
                    <a:pt x="22" y="40"/>
                  </a:cubicBezTo>
                  <a:cubicBezTo>
                    <a:pt x="22" y="34"/>
                    <a:pt x="27" y="37"/>
                    <a:pt x="26" y="25"/>
                  </a:cubicBezTo>
                  <a:cubicBezTo>
                    <a:pt x="25" y="13"/>
                    <a:pt x="23" y="15"/>
                    <a:pt x="23" y="11"/>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70" name="Freeform 41"/>
            <p:cNvSpPr>
              <a:spLocks noEditPoints="1"/>
            </p:cNvSpPr>
            <p:nvPr/>
          </p:nvSpPr>
          <p:spPr bwMode="auto">
            <a:xfrm>
              <a:off x="5932130" y="4591107"/>
              <a:ext cx="831586" cy="984308"/>
            </a:xfrm>
            <a:custGeom>
              <a:avLst/>
              <a:gdLst/>
              <a:ahLst/>
              <a:cxnLst>
                <a:cxn ang="0">
                  <a:pos x="295" y="253"/>
                </a:cxn>
                <a:cxn ang="0">
                  <a:pos x="261" y="233"/>
                </a:cxn>
                <a:cxn ang="0">
                  <a:pos x="258" y="262"/>
                </a:cxn>
                <a:cxn ang="0">
                  <a:pos x="249" y="303"/>
                </a:cxn>
                <a:cxn ang="0">
                  <a:pos x="234" y="303"/>
                </a:cxn>
                <a:cxn ang="0">
                  <a:pos x="238" y="264"/>
                </a:cxn>
                <a:cxn ang="0">
                  <a:pos x="205" y="227"/>
                </a:cxn>
                <a:cxn ang="0">
                  <a:pos x="179" y="205"/>
                </a:cxn>
                <a:cxn ang="0">
                  <a:pos x="135" y="176"/>
                </a:cxn>
                <a:cxn ang="0">
                  <a:pos x="108" y="151"/>
                </a:cxn>
                <a:cxn ang="0">
                  <a:pos x="87" y="108"/>
                </a:cxn>
                <a:cxn ang="0">
                  <a:pos x="29" y="119"/>
                </a:cxn>
                <a:cxn ang="0">
                  <a:pos x="15" y="98"/>
                </a:cxn>
                <a:cxn ang="0">
                  <a:pos x="20" y="64"/>
                </a:cxn>
                <a:cxn ang="0">
                  <a:pos x="27" y="43"/>
                </a:cxn>
                <a:cxn ang="0">
                  <a:pos x="45" y="29"/>
                </a:cxn>
                <a:cxn ang="0">
                  <a:pos x="57" y="36"/>
                </a:cxn>
                <a:cxn ang="0">
                  <a:pos x="70" y="35"/>
                </a:cxn>
                <a:cxn ang="0">
                  <a:pos x="84" y="29"/>
                </a:cxn>
                <a:cxn ang="0">
                  <a:pos x="93" y="19"/>
                </a:cxn>
                <a:cxn ang="0">
                  <a:pos x="102" y="9"/>
                </a:cxn>
                <a:cxn ang="0">
                  <a:pos x="122" y="5"/>
                </a:cxn>
                <a:cxn ang="0">
                  <a:pos x="144" y="7"/>
                </a:cxn>
                <a:cxn ang="0">
                  <a:pos x="182" y="22"/>
                </a:cxn>
                <a:cxn ang="0">
                  <a:pos x="180" y="36"/>
                </a:cxn>
                <a:cxn ang="0">
                  <a:pos x="182" y="55"/>
                </a:cxn>
                <a:cxn ang="0">
                  <a:pos x="167" y="51"/>
                </a:cxn>
                <a:cxn ang="0">
                  <a:pos x="147" y="68"/>
                </a:cxn>
                <a:cxn ang="0">
                  <a:pos x="157" y="110"/>
                </a:cxn>
                <a:cxn ang="0">
                  <a:pos x="208" y="176"/>
                </a:cxn>
                <a:cxn ang="0">
                  <a:pos x="268" y="212"/>
                </a:cxn>
                <a:cxn ang="0">
                  <a:pos x="300" y="245"/>
                </a:cxn>
                <a:cxn ang="0">
                  <a:pos x="177" y="310"/>
                </a:cxn>
                <a:cxn ang="0">
                  <a:pos x="152" y="322"/>
                </a:cxn>
                <a:cxn ang="0">
                  <a:pos x="189" y="344"/>
                </a:cxn>
                <a:cxn ang="0">
                  <a:pos x="218" y="355"/>
                </a:cxn>
                <a:cxn ang="0">
                  <a:pos x="229" y="305"/>
                </a:cxn>
                <a:cxn ang="0">
                  <a:pos x="81" y="211"/>
                </a:cxn>
                <a:cxn ang="0">
                  <a:pos x="45" y="222"/>
                </a:cxn>
                <a:cxn ang="0">
                  <a:pos x="52" y="260"/>
                </a:cxn>
                <a:cxn ang="0">
                  <a:pos x="73" y="275"/>
                </a:cxn>
                <a:cxn ang="0">
                  <a:pos x="84" y="234"/>
                </a:cxn>
              </a:cxnLst>
              <a:rect l="0" t="0" r="r" b="b"/>
              <a:pathLst>
                <a:path w="304" h="360">
                  <a:moveTo>
                    <a:pt x="300" y="245"/>
                  </a:moveTo>
                  <a:cubicBezTo>
                    <a:pt x="296" y="252"/>
                    <a:pt x="304" y="254"/>
                    <a:pt x="295" y="253"/>
                  </a:cubicBezTo>
                  <a:cubicBezTo>
                    <a:pt x="285" y="251"/>
                    <a:pt x="291" y="236"/>
                    <a:pt x="280" y="235"/>
                  </a:cubicBezTo>
                  <a:cubicBezTo>
                    <a:pt x="269" y="234"/>
                    <a:pt x="269" y="228"/>
                    <a:pt x="261" y="233"/>
                  </a:cubicBezTo>
                  <a:cubicBezTo>
                    <a:pt x="253" y="238"/>
                    <a:pt x="257" y="245"/>
                    <a:pt x="253" y="251"/>
                  </a:cubicBezTo>
                  <a:cubicBezTo>
                    <a:pt x="248" y="256"/>
                    <a:pt x="249" y="259"/>
                    <a:pt x="258" y="262"/>
                  </a:cubicBezTo>
                  <a:cubicBezTo>
                    <a:pt x="267" y="265"/>
                    <a:pt x="274" y="277"/>
                    <a:pt x="262" y="284"/>
                  </a:cubicBezTo>
                  <a:cubicBezTo>
                    <a:pt x="250" y="291"/>
                    <a:pt x="257" y="295"/>
                    <a:pt x="249" y="303"/>
                  </a:cubicBezTo>
                  <a:cubicBezTo>
                    <a:pt x="241" y="312"/>
                    <a:pt x="243" y="322"/>
                    <a:pt x="233" y="317"/>
                  </a:cubicBezTo>
                  <a:cubicBezTo>
                    <a:pt x="228" y="314"/>
                    <a:pt x="229" y="308"/>
                    <a:pt x="234" y="303"/>
                  </a:cubicBezTo>
                  <a:cubicBezTo>
                    <a:pt x="238" y="297"/>
                    <a:pt x="234" y="294"/>
                    <a:pt x="239" y="290"/>
                  </a:cubicBezTo>
                  <a:cubicBezTo>
                    <a:pt x="243" y="286"/>
                    <a:pt x="243" y="284"/>
                    <a:pt x="238" y="264"/>
                  </a:cubicBezTo>
                  <a:cubicBezTo>
                    <a:pt x="232" y="243"/>
                    <a:pt x="226" y="250"/>
                    <a:pt x="215" y="242"/>
                  </a:cubicBezTo>
                  <a:cubicBezTo>
                    <a:pt x="205" y="235"/>
                    <a:pt x="217" y="224"/>
                    <a:pt x="205" y="227"/>
                  </a:cubicBezTo>
                  <a:cubicBezTo>
                    <a:pt x="193" y="229"/>
                    <a:pt x="206" y="220"/>
                    <a:pt x="195" y="221"/>
                  </a:cubicBezTo>
                  <a:cubicBezTo>
                    <a:pt x="185" y="222"/>
                    <a:pt x="188" y="205"/>
                    <a:pt x="179" y="205"/>
                  </a:cubicBezTo>
                  <a:cubicBezTo>
                    <a:pt x="169" y="205"/>
                    <a:pt x="158" y="203"/>
                    <a:pt x="148" y="189"/>
                  </a:cubicBezTo>
                  <a:cubicBezTo>
                    <a:pt x="139" y="176"/>
                    <a:pt x="139" y="186"/>
                    <a:pt x="135" y="176"/>
                  </a:cubicBezTo>
                  <a:cubicBezTo>
                    <a:pt x="130" y="165"/>
                    <a:pt x="118" y="170"/>
                    <a:pt x="119" y="164"/>
                  </a:cubicBezTo>
                  <a:cubicBezTo>
                    <a:pt x="120" y="158"/>
                    <a:pt x="119" y="158"/>
                    <a:pt x="108" y="151"/>
                  </a:cubicBezTo>
                  <a:cubicBezTo>
                    <a:pt x="97" y="143"/>
                    <a:pt x="108" y="138"/>
                    <a:pt x="101" y="132"/>
                  </a:cubicBezTo>
                  <a:cubicBezTo>
                    <a:pt x="94" y="126"/>
                    <a:pt x="99" y="106"/>
                    <a:pt x="87" y="108"/>
                  </a:cubicBezTo>
                  <a:cubicBezTo>
                    <a:pt x="76" y="111"/>
                    <a:pt x="72" y="90"/>
                    <a:pt x="59" y="95"/>
                  </a:cubicBezTo>
                  <a:cubicBezTo>
                    <a:pt x="46" y="101"/>
                    <a:pt x="56" y="110"/>
                    <a:pt x="29" y="119"/>
                  </a:cubicBezTo>
                  <a:cubicBezTo>
                    <a:pt x="28" y="115"/>
                    <a:pt x="36" y="107"/>
                    <a:pt x="33" y="104"/>
                  </a:cubicBezTo>
                  <a:cubicBezTo>
                    <a:pt x="31" y="101"/>
                    <a:pt x="19" y="109"/>
                    <a:pt x="15" y="98"/>
                  </a:cubicBezTo>
                  <a:cubicBezTo>
                    <a:pt x="10" y="87"/>
                    <a:pt x="28" y="87"/>
                    <a:pt x="12" y="77"/>
                  </a:cubicBezTo>
                  <a:cubicBezTo>
                    <a:pt x="0" y="68"/>
                    <a:pt x="14" y="71"/>
                    <a:pt x="20" y="64"/>
                  </a:cubicBezTo>
                  <a:cubicBezTo>
                    <a:pt x="26" y="57"/>
                    <a:pt x="7" y="56"/>
                    <a:pt x="16" y="43"/>
                  </a:cubicBezTo>
                  <a:cubicBezTo>
                    <a:pt x="18" y="43"/>
                    <a:pt x="21" y="47"/>
                    <a:pt x="27" y="43"/>
                  </a:cubicBezTo>
                  <a:cubicBezTo>
                    <a:pt x="34" y="38"/>
                    <a:pt x="33" y="46"/>
                    <a:pt x="42" y="40"/>
                  </a:cubicBezTo>
                  <a:cubicBezTo>
                    <a:pt x="51" y="33"/>
                    <a:pt x="41" y="31"/>
                    <a:pt x="45" y="29"/>
                  </a:cubicBezTo>
                  <a:cubicBezTo>
                    <a:pt x="50" y="26"/>
                    <a:pt x="53" y="20"/>
                    <a:pt x="53" y="24"/>
                  </a:cubicBezTo>
                  <a:cubicBezTo>
                    <a:pt x="53" y="28"/>
                    <a:pt x="51" y="33"/>
                    <a:pt x="57" y="36"/>
                  </a:cubicBezTo>
                  <a:cubicBezTo>
                    <a:pt x="63" y="39"/>
                    <a:pt x="64" y="49"/>
                    <a:pt x="68" y="47"/>
                  </a:cubicBezTo>
                  <a:cubicBezTo>
                    <a:pt x="71" y="45"/>
                    <a:pt x="64" y="40"/>
                    <a:pt x="70" y="35"/>
                  </a:cubicBezTo>
                  <a:cubicBezTo>
                    <a:pt x="76" y="31"/>
                    <a:pt x="71" y="23"/>
                    <a:pt x="75" y="23"/>
                  </a:cubicBezTo>
                  <a:cubicBezTo>
                    <a:pt x="79" y="22"/>
                    <a:pt x="79" y="32"/>
                    <a:pt x="84" y="29"/>
                  </a:cubicBezTo>
                  <a:cubicBezTo>
                    <a:pt x="90" y="24"/>
                    <a:pt x="90" y="33"/>
                    <a:pt x="94" y="32"/>
                  </a:cubicBezTo>
                  <a:cubicBezTo>
                    <a:pt x="98" y="31"/>
                    <a:pt x="91" y="22"/>
                    <a:pt x="93" y="19"/>
                  </a:cubicBezTo>
                  <a:cubicBezTo>
                    <a:pt x="95" y="17"/>
                    <a:pt x="99" y="25"/>
                    <a:pt x="103" y="22"/>
                  </a:cubicBezTo>
                  <a:cubicBezTo>
                    <a:pt x="106" y="19"/>
                    <a:pt x="98" y="18"/>
                    <a:pt x="102" y="9"/>
                  </a:cubicBezTo>
                  <a:cubicBezTo>
                    <a:pt x="109" y="9"/>
                    <a:pt x="110" y="15"/>
                    <a:pt x="115" y="14"/>
                  </a:cubicBezTo>
                  <a:cubicBezTo>
                    <a:pt x="119" y="13"/>
                    <a:pt x="116" y="6"/>
                    <a:pt x="122" y="5"/>
                  </a:cubicBezTo>
                  <a:cubicBezTo>
                    <a:pt x="128" y="4"/>
                    <a:pt x="130" y="7"/>
                    <a:pt x="139" y="4"/>
                  </a:cubicBezTo>
                  <a:cubicBezTo>
                    <a:pt x="151" y="0"/>
                    <a:pt x="143" y="4"/>
                    <a:pt x="144" y="7"/>
                  </a:cubicBezTo>
                  <a:cubicBezTo>
                    <a:pt x="144" y="9"/>
                    <a:pt x="148" y="8"/>
                    <a:pt x="147" y="11"/>
                  </a:cubicBezTo>
                  <a:cubicBezTo>
                    <a:pt x="146" y="15"/>
                    <a:pt x="158" y="19"/>
                    <a:pt x="182" y="22"/>
                  </a:cubicBezTo>
                  <a:cubicBezTo>
                    <a:pt x="181" y="25"/>
                    <a:pt x="174" y="28"/>
                    <a:pt x="175" y="31"/>
                  </a:cubicBezTo>
                  <a:cubicBezTo>
                    <a:pt x="175" y="33"/>
                    <a:pt x="184" y="32"/>
                    <a:pt x="180" y="36"/>
                  </a:cubicBezTo>
                  <a:cubicBezTo>
                    <a:pt x="176" y="40"/>
                    <a:pt x="178" y="44"/>
                    <a:pt x="181" y="47"/>
                  </a:cubicBezTo>
                  <a:cubicBezTo>
                    <a:pt x="184" y="49"/>
                    <a:pt x="190" y="57"/>
                    <a:pt x="182" y="55"/>
                  </a:cubicBezTo>
                  <a:cubicBezTo>
                    <a:pt x="182" y="53"/>
                    <a:pt x="183" y="49"/>
                    <a:pt x="177" y="52"/>
                  </a:cubicBezTo>
                  <a:cubicBezTo>
                    <a:pt x="169" y="55"/>
                    <a:pt x="176" y="47"/>
                    <a:pt x="167" y="51"/>
                  </a:cubicBezTo>
                  <a:cubicBezTo>
                    <a:pt x="158" y="56"/>
                    <a:pt x="155" y="63"/>
                    <a:pt x="151" y="60"/>
                  </a:cubicBezTo>
                  <a:cubicBezTo>
                    <a:pt x="148" y="57"/>
                    <a:pt x="143" y="62"/>
                    <a:pt x="147" y="68"/>
                  </a:cubicBezTo>
                  <a:cubicBezTo>
                    <a:pt x="151" y="75"/>
                    <a:pt x="157" y="79"/>
                    <a:pt x="150" y="81"/>
                  </a:cubicBezTo>
                  <a:cubicBezTo>
                    <a:pt x="144" y="84"/>
                    <a:pt x="146" y="102"/>
                    <a:pt x="157" y="110"/>
                  </a:cubicBezTo>
                  <a:cubicBezTo>
                    <a:pt x="167" y="117"/>
                    <a:pt x="169" y="123"/>
                    <a:pt x="177" y="123"/>
                  </a:cubicBezTo>
                  <a:cubicBezTo>
                    <a:pt x="185" y="123"/>
                    <a:pt x="179" y="150"/>
                    <a:pt x="208" y="176"/>
                  </a:cubicBezTo>
                  <a:cubicBezTo>
                    <a:pt x="220" y="186"/>
                    <a:pt x="255" y="178"/>
                    <a:pt x="240" y="191"/>
                  </a:cubicBezTo>
                  <a:cubicBezTo>
                    <a:pt x="229" y="200"/>
                    <a:pt x="264" y="207"/>
                    <a:pt x="268" y="212"/>
                  </a:cubicBezTo>
                  <a:cubicBezTo>
                    <a:pt x="272" y="218"/>
                    <a:pt x="277" y="219"/>
                    <a:pt x="284" y="224"/>
                  </a:cubicBezTo>
                  <a:cubicBezTo>
                    <a:pt x="291" y="229"/>
                    <a:pt x="304" y="237"/>
                    <a:pt x="300" y="245"/>
                  </a:cubicBezTo>
                  <a:close/>
                  <a:moveTo>
                    <a:pt x="211" y="308"/>
                  </a:moveTo>
                  <a:cubicBezTo>
                    <a:pt x="203" y="307"/>
                    <a:pt x="190" y="322"/>
                    <a:pt x="177" y="310"/>
                  </a:cubicBezTo>
                  <a:cubicBezTo>
                    <a:pt x="164" y="298"/>
                    <a:pt x="165" y="321"/>
                    <a:pt x="160" y="310"/>
                  </a:cubicBezTo>
                  <a:cubicBezTo>
                    <a:pt x="158" y="306"/>
                    <a:pt x="151" y="310"/>
                    <a:pt x="152" y="322"/>
                  </a:cubicBezTo>
                  <a:cubicBezTo>
                    <a:pt x="152" y="327"/>
                    <a:pt x="156" y="328"/>
                    <a:pt x="164" y="330"/>
                  </a:cubicBezTo>
                  <a:cubicBezTo>
                    <a:pt x="172" y="332"/>
                    <a:pt x="182" y="344"/>
                    <a:pt x="189" y="344"/>
                  </a:cubicBezTo>
                  <a:cubicBezTo>
                    <a:pt x="197" y="344"/>
                    <a:pt x="199" y="352"/>
                    <a:pt x="208" y="355"/>
                  </a:cubicBezTo>
                  <a:cubicBezTo>
                    <a:pt x="217" y="358"/>
                    <a:pt x="218" y="360"/>
                    <a:pt x="218" y="355"/>
                  </a:cubicBezTo>
                  <a:cubicBezTo>
                    <a:pt x="217" y="350"/>
                    <a:pt x="223" y="340"/>
                    <a:pt x="217" y="336"/>
                  </a:cubicBezTo>
                  <a:cubicBezTo>
                    <a:pt x="212" y="332"/>
                    <a:pt x="226" y="310"/>
                    <a:pt x="229" y="305"/>
                  </a:cubicBezTo>
                  <a:cubicBezTo>
                    <a:pt x="232" y="300"/>
                    <a:pt x="219" y="310"/>
                    <a:pt x="211" y="308"/>
                  </a:cubicBezTo>
                  <a:close/>
                  <a:moveTo>
                    <a:pt x="81" y="211"/>
                  </a:moveTo>
                  <a:cubicBezTo>
                    <a:pt x="77" y="205"/>
                    <a:pt x="74" y="202"/>
                    <a:pt x="61" y="214"/>
                  </a:cubicBezTo>
                  <a:cubicBezTo>
                    <a:pt x="47" y="226"/>
                    <a:pt x="45" y="206"/>
                    <a:pt x="45" y="222"/>
                  </a:cubicBezTo>
                  <a:cubicBezTo>
                    <a:pt x="45" y="229"/>
                    <a:pt x="53" y="228"/>
                    <a:pt x="52" y="243"/>
                  </a:cubicBezTo>
                  <a:cubicBezTo>
                    <a:pt x="51" y="254"/>
                    <a:pt x="56" y="247"/>
                    <a:pt x="52" y="260"/>
                  </a:cubicBezTo>
                  <a:cubicBezTo>
                    <a:pt x="49" y="273"/>
                    <a:pt x="54" y="285"/>
                    <a:pt x="62" y="284"/>
                  </a:cubicBezTo>
                  <a:cubicBezTo>
                    <a:pt x="70" y="283"/>
                    <a:pt x="66" y="271"/>
                    <a:pt x="73" y="275"/>
                  </a:cubicBezTo>
                  <a:cubicBezTo>
                    <a:pt x="79" y="279"/>
                    <a:pt x="81" y="275"/>
                    <a:pt x="84" y="256"/>
                  </a:cubicBezTo>
                  <a:cubicBezTo>
                    <a:pt x="87" y="238"/>
                    <a:pt x="78" y="241"/>
                    <a:pt x="84" y="234"/>
                  </a:cubicBezTo>
                  <a:cubicBezTo>
                    <a:pt x="90" y="228"/>
                    <a:pt x="84" y="216"/>
                    <a:pt x="81" y="211"/>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71" name="Freeform 42"/>
            <p:cNvSpPr>
              <a:spLocks/>
            </p:cNvSpPr>
            <p:nvPr/>
          </p:nvSpPr>
          <p:spPr bwMode="auto">
            <a:xfrm>
              <a:off x="5900013" y="4519980"/>
              <a:ext cx="322311" cy="205351"/>
            </a:xfrm>
            <a:custGeom>
              <a:avLst/>
              <a:gdLst/>
              <a:ahLst/>
              <a:cxnLst>
                <a:cxn ang="0">
                  <a:pos x="114" y="35"/>
                </a:cxn>
                <a:cxn ang="0">
                  <a:pos x="105" y="36"/>
                </a:cxn>
                <a:cxn ang="0">
                  <a:pos x="92" y="30"/>
                </a:cxn>
                <a:cxn ang="0">
                  <a:pos x="92" y="12"/>
                </a:cxn>
                <a:cxn ang="0">
                  <a:pos x="79" y="8"/>
                </a:cxn>
                <a:cxn ang="0">
                  <a:pos x="67" y="3"/>
                </a:cxn>
                <a:cxn ang="0">
                  <a:pos x="60" y="10"/>
                </a:cxn>
                <a:cxn ang="0">
                  <a:pos x="42" y="10"/>
                </a:cxn>
                <a:cxn ang="0">
                  <a:pos x="29" y="14"/>
                </a:cxn>
                <a:cxn ang="0">
                  <a:pos x="26" y="22"/>
                </a:cxn>
                <a:cxn ang="0">
                  <a:pos x="18" y="31"/>
                </a:cxn>
                <a:cxn ang="0">
                  <a:pos x="10" y="43"/>
                </a:cxn>
                <a:cxn ang="0">
                  <a:pos x="5" y="57"/>
                </a:cxn>
                <a:cxn ang="0">
                  <a:pos x="9" y="61"/>
                </a:cxn>
                <a:cxn ang="0">
                  <a:pos x="18" y="50"/>
                </a:cxn>
                <a:cxn ang="0">
                  <a:pos x="22" y="61"/>
                </a:cxn>
                <a:cxn ang="0">
                  <a:pos x="28" y="69"/>
                </a:cxn>
                <a:cxn ang="0">
                  <a:pos x="39" y="69"/>
                </a:cxn>
                <a:cxn ang="0">
                  <a:pos x="54" y="66"/>
                </a:cxn>
                <a:cxn ang="0">
                  <a:pos x="57" y="55"/>
                </a:cxn>
                <a:cxn ang="0">
                  <a:pos x="65" y="50"/>
                </a:cxn>
                <a:cxn ang="0">
                  <a:pos x="69" y="62"/>
                </a:cxn>
                <a:cxn ang="0">
                  <a:pos x="80" y="73"/>
                </a:cxn>
                <a:cxn ang="0">
                  <a:pos x="82" y="61"/>
                </a:cxn>
                <a:cxn ang="0">
                  <a:pos x="87" y="49"/>
                </a:cxn>
                <a:cxn ang="0">
                  <a:pos x="96" y="55"/>
                </a:cxn>
                <a:cxn ang="0">
                  <a:pos x="106" y="58"/>
                </a:cxn>
                <a:cxn ang="0">
                  <a:pos x="105" y="45"/>
                </a:cxn>
                <a:cxn ang="0">
                  <a:pos x="115" y="48"/>
                </a:cxn>
                <a:cxn ang="0">
                  <a:pos x="114" y="35"/>
                </a:cxn>
              </a:cxnLst>
              <a:rect l="0" t="0" r="r" b="b"/>
              <a:pathLst>
                <a:path w="118" h="75">
                  <a:moveTo>
                    <a:pt x="114" y="35"/>
                  </a:moveTo>
                  <a:cubicBezTo>
                    <a:pt x="113" y="26"/>
                    <a:pt x="111" y="36"/>
                    <a:pt x="105" y="36"/>
                  </a:cubicBezTo>
                  <a:cubicBezTo>
                    <a:pt x="99" y="36"/>
                    <a:pt x="107" y="28"/>
                    <a:pt x="92" y="30"/>
                  </a:cubicBezTo>
                  <a:cubicBezTo>
                    <a:pt x="85" y="31"/>
                    <a:pt x="98" y="19"/>
                    <a:pt x="92" y="12"/>
                  </a:cubicBezTo>
                  <a:cubicBezTo>
                    <a:pt x="90" y="10"/>
                    <a:pt x="84" y="6"/>
                    <a:pt x="79" y="8"/>
                  </a:cubicBezTo>
                  <a:cubicBezTo>
                    <a:pt x="73" y="9"/>
                    <a:pt x="74" y="0"/>
                    <a:pt x="67" y="3"/>
                  </a:cubicBezTo>
                  <a:cubicBezTo>
                    <a:pt x="61" y="6"/>
                    <a:pt x="69" y="11"/>
                    <a:pt x="60" y="10"/>
                  </a:cubicBezTo>
                  <a:cubicBezTo>
                    <a:pt x="51" y="9"/>
                    <a:pt x="51" y="13"/>
                    <a:pt x="42" y="10"/>
                  </a:cubicBezTo>
                  <a:cubicBezTo>
                    <a:pt x="35" y="17"/>
                    <a:pt x="33" y="11"/>
                    <a:pt x="29" y="14"/>
                  </a:cubicBezTo>
                  <a:cubicBezTo>
                    <a:pt x="25" y="18"/>
                    <a:pt x="33" y="18"/>
                    <a:pt x="26" y="22"/>
                  </a:cubicBezTo>
                  <a:cubicBezTo>
                    <a:pt x="19" y="25"/>
                    <a:pt x="27" y="28"/>
                    <a:pt x="18" y="31"/>
                  </a:cubicBezTo>
                  <a:cubicBezTo>
                    <a:pt x="11" y="34"/>
                    <a:pt x="20" y="38"/>
                    <a:pt x="10" y="43"/>
                  </a:cubicBezTo>
                  <a:cubicBezTo>
                    <a:pt x="3" y="47"/>
                    <a:pt x="11" y="53"/>
                    <a:pt x="5" y="57"/>
                  </a:cubicBezTo>
                  <a:cubicBezTo>
                    <a:pt x="0" y="61"/>
                    <a:pt x="3" y="64"/>
                    <a:pt x="9" y="61"/>
                  </a:cubicBezTo>
                  <a:cubicBezTo>
                    <a:pt x="14" y="58"/>
                    <a:pt x="8" y="52"/>
                    <a:pt x="18" y="50"/>
                  </a:cubicBezTo>
                  <a:cubicBezTo>
                    <a:pt x="27" y="49"/>
                    <a:pt x="23" y="59"/>
                    <a:pt x="22" y="61"/>
                  </a:cubicBezTo>
                  <a:cubicBezTo>
                    <a:pt x="21" y="63"/>
                    <a:pt x="27" y="60"/>
                    <a:pt x="28" y="69"/>
                  </a:cubicBezTo>
                  <a:cubicBezTo>
                    <a:pt x="30" y="69"/>
                    <a:pt x="33" y="73"/>
                    <a:pt x="39" y="69"/>
                  </a:cubicBezTo>
                  <a:cubicBezTo>
                    <a:pt x="46" y="64"/>
                    <a:pt x="45" y="72"/>
                    <a:pt x="54" y="66"/>
                  </a:cubicBezTo>
                  <a:cubicBezTo>
                    <a:pt x="63" y="59"/>
                    <a:pt x="53" y="57"/>
                    <a:pt x="57" y="55"/>
                  </a:cubicBezTo>
                  <a:cubicBezTo>
                    <a:pt x="62" y="52"/>
                    <a:pt x="65" y="46"/>
                    <a:pt x="65" y="50"/>
                  </a:cubicBezTo>
                  <a:cubicBezTo>
                    <a:pt x="65" y="54"/>
                    <a:pt x="63" y="59"/>
                    <a:pt x="69" y="62"/>
                  </a:cubicBezTo>
                  <a:cubicBezTo>
                    <a:pt x="75" y="65"/>
                    <a:pt x="76" y="75"/>
                    <a:pt x="80" y="73"/>
                  </a:cubicBezTo>
                  <a:cubicBezTo>
                    <a:pt x="83" y="71"/>
                    <a:pt x="76" y="66"/>
                    <a:pt x="82" y="61"/>
                  </a:cubicBezTo>
                  <a:cubicBezTo>
                    <a:pt x="88" y="57"/>
                    <a:pt x="83" y="49"/>
                    <a:pt x="87" y="49"/>
                  </a:cubicBezTo>
                  <a:cubicBezTo>
                    <a:pt x="91" y="48"/>
                    <a:pt x="91" y="58"/>
                    <a:pt x="96" y="55"/>
                  </a:cubicBezTo>
                  <a:cubicBezTo>
                    <a:pt x="102" y="50"/>
                    <a:pt x="102" y="59"/>
                    <a:pt x="106" y="58"/>
                  </a:cubicBezTo>
                  <a:cubicBezTo>
                    <a:pt x="110" y="57"/>
                    <a:pt x="103" y="48"/>
                    <a:pt x="105" y="45"/>
                  </a:cubicBezTo>
                  <a:cubicBezTo>
                    <a:pt x="107" y="43"/>
                    <a:pt x="111" y="51"/>
                    <a:pt x="115" y="48"/>
                  </a:cubicBezTo>
                  <a:cubicBezTo>
                    <a:pt x="118" y="45"/>
                    <a:pt x="110" y="44"/>
                    <a:pt x="114" y="35"/>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72" name="Freeform 43"/>
            <p:cNvSpPr>
              <a:spLocks/>
            </p:cNvSpPr>
            <p:nvPr/>
          </p:nvSpPr>
          <p:spPr bwMode="auto">
            <a:xfrm>
              <a:off x="6131710" y="4393787"/>
              <a:ext cx="533362" cy="282214"/>
            </a:xfrm>
            <a:custGeom>
              <a:avLst/>
              <a:gdLst/>
              <a:ahLst/>
              <a:cxnLst>
                <a:cxn ang="0">
                  <a:pos x="190" y="18"/>
                </a:cxn>
                <a:cxn ang="0">
                  <a:pos x="175" y="14"/>
                </a:cxn>
                <a:cxn ang="0">
                  <a:pos x="149" y="8"/>
                </a:cxn>
                <a:cxn ang="0">
                  <a:pos x="141" y="9"/>
                </a:cxn>
                <a:cxn ang="0">
                  <a:pos x="123" y="21"/>
                </a:cxn>
                <a:cxn ang="0">
                  <a:pos x="113" y="14"/>
                </a:cxn>
                <a:cxn ang="0">
                  <a:pos x="102" y="25"/>
                </a:cxn>
                <a:cxn ang="0">
                  <a:pos x="89" y="34"/>
                </a:cxn>
                <a:cxn ang="0">
                  <a:pos x="90" y="48"/>
                </a:cxn>
                <a:cxn ang="0">
                  <a:pos x="94" y="59"/>
                </a:cxn>
                <a:cxn ang="0">
                  <a:pos x="83" y="54"/>
                </a:cxn>
                <a:cxn ang="0">
                  <a:pos x="72" y="53"/>
                </a:cxn>
                <a:cxn ang="0">
                  <a:pos x="57" y="56"/>
                </a:cxn>
                <a:cxn ang="0">
                  <a:pos x="42" y="60"/>
                </a:cxn>
                <a:cxn ang="0">
                  <a:pos x="31" y="57"/>
                </a:cxn>
                <a:cxn ang="0">
                  <a:pos x="25" y="66"/>
                </a:cxn>
                <a:cxn ang="0">
                  <a:pos x="7" y="58"/>
                </a:cxn>
                <a:cxn ang="0">
                  <a:pos x="7" y="76"/>
                </a:cxn>
                <a:cxn ang="0">
                  <a:pos x="20" y="82"/>
                </a:cxn>
                <a:cxn ang="0">
                  <a:pos x="29" y="81"/>
                </a:cxn>
                <a:cxn ang="0">
                  <a:pos x="42" y="86"/>
                </a:cxn>
                <a:cxn ang="0">
                  <a:pos x="49" y="77"/>
                </a:cxn>
                <a:cxn ang="0">
                  <a:pos x="66" y="76"/>
                </a:cxn>
                <a:cxn ang="0">
                  <a:pos x="71" y="79"/>
                </a:cxn>
                <a:cxn ang="0">
                  <a:pos x="74" y="83"/>
                </a:cxn>
                <a:cxn ang="0">
                  <a:pos x="109" y="94"/>
                </a:cxn>
                <a:cxn ang="0">
                  <a:pos x="124" y="96"/>
                </a:cxn>
                <a:cxn ang="0">
                  <a:pos x="134" y="96"/>
                </a:cxn>
                <a:cxn ang="0">
                  <a:pos x="149" y="90"/>
                </a:cxn>
                <a:cxn ang="0">
                  <a:pos x="160" y="88"/>
                </a:cxn>
                <a:cxn ang="0">
                  <a:pos x="166" y="85"/>
                </a:cxn>
                <a:cxn ang="0">
                  <a:pos x="170" y="81"/>
                </a:cxn>
                <a:cxn ang="0">
                  <a:pos x="178" y="73"/>
                </a:cxn>
                <a:cxn ang="0">
                  <a:pos x="177" y="65"/>
                </a:cxn>
                <a:cxn ang="0">
                  <a:pos x="183" y="59"/>
                </a:cxn>
                <a:cxn ang="0">
                  <a:pos x="177" y="52"/>
                </a:cxn>
                <a:cxn ang="0">
                  <a:pos x="191" y="52"/>
                </a:cxn>
                <a:cxn ang="0">
                  <a:pos x="194" y="40"/>
                </a:cxn>
                <a:cxn ang="0">
                  <a:pos x="190" y="18"/>
                </a:cxn>
              </a:cxnLst>
              <a:rect l="0" t="0" r="r" b="b"/>
              <a:pathLst>
                <a:path w="195" h="103">
                  <a:moveTo>
                    <a:pt x="190" y="18"/>
                  </a:moveTo>
                  <a:cubicBezTo>
                    <a:pt x="189" y="18"/>
                    <a:pt x="182" y="10"/>
                    <a:pt x="175" y="14"/>
                  </a:cubicBezTo>
                  <a:cubicBezTo>
                    <a:pt x="168" y="18"/>
                    <a:pt x="156" y="6"/>
                    <a:pt x="149" y="8"/>
                  </a:cubicBezTo>
                  <a:cubicBezTo>
                    <a:pt x="143" y="9"/>
                    <a:pt x="141" y="0"/>
                    <a:pt x="141" y="9"/>
                  </a:cubicBezTo>
                  <a:cubicBezTo>
                    <a:pt x="141" y="18"/>
                    <a:pt x="132" y="18"/>
                    <a:pt x="123" y="21"/>
                  </a:cubicBezTo>
                  <a:cubicBezTo>
                    <a:pt x="114" y="24"/>
                    <a:pt x="120" y="16"/>
                    <a:pt x="113" y="14"/>
                  </a:cubicBezTo>
                  <a:cubicBezTo>
                    <a:pt x="110" y="28"/>
                    <a:pt x="103" y="16"/>
                    <a:pt x="102" y="25"/>
                  </a:cubicBezTo>
                  <a:cubicBezTo>
                    <a:pt x="102" y="34"/>
                    <a:pt x="96" y="27"/>
                    <a:pt x="89" y="34"/>
                  </a:cubicBezTo>
                  <a:cubicBezTo>
                    <a:pt x="81" y="40"/>
                    <a:pt x="96" y="45"/>
                    <a:pt x="90" y="48"/>
                  </a:cubicBezTo>
                  <a:cubicBezTo>
                    <a:pt x="85" y="52"/>
                    <a:pt x="98" y="54"/>
                    <a:pt x="94" y="59"/>
                  </a:cubicBezTo>
                  <a:cubicBezTo>
                    <a:pt x="90" y="64"/>
                    <a:pt x="87" y="52"/>
                    <a:pt x="83" y="54"/>
                  </a:cubicBezTo>
                  <a:cubicBezTo>
                    <a:pt x="78" y="57"/>
                    <a:pt x="76" y="46"/>
                    <a:pt x="72" y="53"/>
                  </a:cubicBezTo>
                  <a:cubicBezTo>
                    <a:pt x="67" y="59"/>
                    <a:pt x="64" y="50"/>
                    <a:pt x="57" y="56"/>
                  </a:cubicBezTo>
                  <a:cubicBezTo>
                    <a:pt x="51" y="62"/>
                    <a:pt x="45" y="66"/>
                    <a:pt x="42" y="60"/>
                  </a:cubicBezTo>
                  <a:cubicBezTo>
                    <a:pt x="38" y="55"/>
                    <a:pt x="37" y="58"/>
                    <a:pt x="31" y="57"/>
                  </a:cubicBezTo>
                  <a:cubicBezTo>
                    <a:pt x="26" y="55"/>
                    <a:pt x="32" y="64"/>
                    <a:pt x="25" y="66"/>
                  </a:cubicBezTo>
                  <a:cubicBezTo>
                    <a:pt x="21" y="67"/>
                    <a:pt x="18" y="50"/>
                    <a:pt x="7" y="58"/>
                  </a:cubicBezTo>
                  <a:cubicBezTo>
                    <a:pt x="13" y="65"/>
                    <a:pt x="0" y="77"/>
                    <a:pt x="7" y="76"/>
                  </a:cubicBezTo>
                  <a:cubicBezTo>
                    <a:pt x="22" y="74"/>
                    <a:pt x="14" y="82"/>
                    <a:pt x="20" y="82"/>
                  </a:cubicBezTo>
                  <a:cubicBezTo>
                    <a:pt x="26" y="82"/>
                    <a:pt x="28" y="72"/>
                    <a:pt x="29" y="81"/>
                  </a:cubicBezTo>
                  <a:cubicBezTo>
                    <a:pt x="36" y="81"/>
                    <a:pt x="37" y="87"/>
                    <a:pt x="42" y="86"/>
                  </a:cubicBezTo>
                  <a:cubicBezTo>
                    <a:pt x="46" y="85"/>
                    <a:pt x="43" y="78"/>
                    <a:pt x="49" y="77"/>
                  </a:cubicBezTo>
                  <a:cubicBezTo>
                    <a:pt x="55" y="76"/>
                    <a:pt x="57" y="79"/>
                    <a:pt x="66" y="76"/>
                  </a:cubicBezTo>
                  <a:cubicBezTo>
                    <a:pt x="78" y="72"/>
                    <a:pt x="70" y="76"/>
                    <a:pt x="71" y="79"/>
                  </a:cubicBezTo>
                  <a:cubicBezTo>
                    <a:pt x="71" y="81"/>
                    <a:pt x="75" y="80"/>
                    <a:pt x="74" y="83"/>
                  </a:cubicBezTo>
                  <a:cubicBezTo>
                    <a:pt x="73" y="87"/>
                    <a:pt x="85" y="91"/>
                    <a:pt x="109" y="94"/>
                  </a:cubicBezTo>
                  <a:cubicBezTo>
                    <a:pt x="119" y="96"/>
                    <a:pt x="117" y="98"/>
                    <a:pt x="124" y="96"/>
                  </a:cubicBezTo>
                  <a:cubicBezTo>
                    <a:pt x="131" y="95"/>
                    <a:pt x="128" y="103"/>
                    <a:pt x="134" y="96"/>
                  </a:cubicBezTo>
                  <a:cubicBezTo>
                    <a:pt x="139" y="90"/>
                    <a:pt x="140" y="89"/>
                    <a:pt x="149" y="90"/>
                  </a:cubicBezTo>
                  <a:cubicBezTo>
                    <a:pt x="158" y="92"/>
                    <a:pt x="153" y="87"/>
                    <a:pt x="160" y="88"/>
                  </a:cubicBezTo>
                  <a:cubicBezTo>
                    <a:pt x="167" y="89"/>
                    <a:pt x="167" y="90"/>
                    <a:pt x="166" y="85"/>
                  </a:cubicBezTo>
                  <a:cubicBezTo>
                    <a:pt x="166" y="81"/>
                    <a:pt x="168" y="81"/>
                    <a:pt x="170" y="81"/>
                  </a:cubicBezTo>
                  <a:cubicBezTo>
                    <a:pt x="171" y="80"/>
                    <a:pt x="177" y="74"/>
                    <a:pt x="178" y="73"/>
                  </a:cubicBezTo>
                  <a:cubicBezTo>
                    <a:pt x="180" y="72"/>
                    <a:pt x="177" y="72"/>
                    <a:pt x="177" y="65"/>
                  </a:cubicBezTo>
                  <a:cubicBezTo>
                    <a:pt x="176" y="60"/>
                    <a:pt x="181" y="63"/>
                    <a:pt x="183" y="59"/>
                  </a:cubicBezTo>
                  <a:cubicBezTo>
                    <a:pt x="185" y="55"/>
                    <a:pt x="176" y="53"/>
                    <a:pt x="177" y="52"/>
                  </a:cubicBezTo>
                  <a:cubicBezTo>
                    <a:pt x="180" y="50"/>
                    <a:pt x="187" y="53"/>
                    <a:pt x="191" y="52"/>
                  </a:cubicBezTo>
                  <a:cubicBezTo>
                    <a:pt x="195" y="52"/>
                    <a:pt x="190" y="45"/>
                    <a:pt x="194" y="40"/>
                  </a:cubicBezTo>
                  <a:cubicBezTo>
                    <a:pt x="181" y="26"/>
                    <a:pt x="188" y="27"/>
                    <a:pt x="190" y="18"/>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73" name="Freeform 44"/>
            <p:cNvSpPr>
              <a:spLocks/>
            </p:cNvSpPr>
            <p:nvPr/>
          </p:nvSpPr>
          <p:spPr bwMode="auto">
            <a:xfrm>
              <a:off x="6315233" y="4196466"/>
              <a:ext cx="462247" cy="262712"/>
            </a:xfrm>
            <a:custGeom>
              <a:avLst/>
              <a:gdLst/>
              <a:ahLst/>
              <a:cxnLst>
                <a:cxn ang="0">
                  <a:pos x="155" y="41"/>
                </a:cxn>
                <a:cxn ang="0">
                  <a:pos x="141" y="39"/>
                </a:cxn>
                <a:cxn ang="0">
                  <a:pos x="136" y="31"/>
                </a:cxn>
                <a:cxn ang="0">
                  <a:pos x="122" y="29"/>
                </a:cxn>
                <a:cxn ang="0">
                  <a:pos x="109" y="31"/>
                </a:cxn>
                <a:cxn ang="0">
                  <a:pos x="110" y="19"/>
                </a:cxn>
                <a:cxn ang="0">
                  <a:pos x="90" y="13"/>
                </a:cxn>
                <a:cxn ang="0">
                  <a:pos x="71" y="8"/>
                </a:cxn>
                <a:cxn ang="0">
                  <a:pos x="57" y="4"/>
                </a:cxn>
                <a:cxn ang="0">
                  <a:pos x="48" y="12"/>
                </a:cxn>
                <a:cxn ang="0">
                  <a:pos x="19" y="27"/>
                </a:cxn>
                <a:cxn ang="0">
                  <a:pos x="9" y="40"/>
                </a:cxn>
                <a:cxn ang="0">
                  <a:pos x="20" y="63"/>
                </a:cxn>
                <a:cxn ang="0">
                  <a:pos x="46" y="86"/>
                </a:cxn>
                <a:cxn ang="0">
                  <a:pos x="56" y="93"/>
                </a:cxn>
                <a:cxn ang="0">
                  <a:pos x="74" y="81"/>
                </a:cxn>
                <a:cxn ang="0">
                  <a:pos x="82" y="80"/>
                </a:cxn>
                <a:cxn ang="0">
                  <a:pos x="108" y="86"/>
                </a:cxn>
                <a:cxn ang="0">
                  <a:pos x="123" y="90"/>
                </a:cxn>
                <a:cxn ang="0">
                  <a:pos x="143" y="82"/>
                </a:cxn>
                <a:cxn ang="0">
                  <a:pos x="169" y="59"/>
                </a:cxn>
                <a:cxn ang="0">
                  <a:pos x="155" y="41"/>
                </a:cxn>
              </a:cxnLst>
              <a:rect l="0" t="0" r="r" b="b"/>
              <a:pathLst>
                <a:path w="169" h="96">
                  <a:moveTo>
                    <a:pt x="155" y="41"/>
                  </a:moveTo>
                  <a:cubicBezTo>
                    <a:pt x="144" y="37"/>
                    <a:pt x="147" y="44"/>
                    <a:pt x="141" y="39"/>
                  </a:cubicBezTo>
                  <a:cubicBezTo>
                    <a:pt x="136" y="34"/>
                    <a:pt x="144" y="33"/>
                    <a:pt x="136" y="31"/>
                  </a:cubicBezTo>
                  <a:cubicBezTo>
                    <a:pt x="128" y="29"/>
                    <a:pt x="118" y="24"/>
                    <a:pt x="122" y="29"/>
                  </a:cubicBezTo>
                  <a:cubicBezTo>
                    <a:pt x="125" y="33"/>
                    <a:pt x="121" y="44"/>
                    <a:pt x="109" y="31"/>
                  </a:cubicBezTo>
                  <a:cubicBezTo>
                    <a:pt x="98" y="19"/>
                    <a:pt x="113" y="23"/>
                    <a:pt x="110" y="19"/>
                  </a:cubicBezTo>
                  <a:cubicBezTo>
                    <a:pt x="106" y="14"/>
                    <a:pt x="106" y="20"/>
                    <a:pt x="90" y="13"/>
                  </a:cubicBezTo>
                  <a:cubicBezTo>
                    <a:pt x="74" y="6"/>
                    <a:pt x="84" y="0"/>
                    <a:pt x="71" y="8"/>
                  </a:cubicBezTo>
                  <a:cubicBezTo>
                    <a:pt x="63" y="13"/>
                    <a:pt x="61" y="2"/>
                    <a:pt x="57" y="4"/>
                  </a:cubicBezTo>
                  <a:cubicBezTo>
                    <a:pt x="53" y="6"/>
                    <a:pt x="63" y="9"/>
                    <a:pt x="48" y="12"/>
                  </a:cubicBezTo>
                  <a:cubicBezTo>
                    <a:pt x="33" y="16"/>
                    <a:pt x="32" y="23"/>
                    <a:pt x="19" y="27"/>
                  </a:cubicBezTo>
                  <a:cubicBezTo>
                    <a:pt x="6" y="31"/>
                    <a:pt x="0" y="32"/>
                    <a:pt x="9" y="40"/>
                  </a:cubicBezTo>
                  <a:cubicBezTo>
                    <a:pt x="18" y="49"/>
                    <a:pt x="1" y="54"/>
                    <a:pt x="20" y="63"/>
                  </a:cubicBezTo>
                  <a:cubicBezTo>
                    <a:pt x="30" y="67"/>
                    <a:pt x="29" y="73"/>
                    <a:pt x="46" y="86"/>
                  </a:cubicBezTo>
                  <a:cubicBezTo>
                    <a:pt x="53" y="88"/>
                    <a:pt x="47" y="96"/>
                    <a:pt x="56" y="93"/>
                  </a:cubicBezTo>
                  <a:cubicBezTo>
                    <a:pt x="65" y="90"/>
                    <a:pt x="74" y="90"/>
                    <a:pt x="74" y="81"/>
                  </a:cubicBezTo>
                  <a:cubicBezTo>
                    <a:pt x="74" y="72"/>
                    <a:pt x="76" y="81"/>
                    <a:pt x="82" y="80"/>
                  </a:cubicBezTo>
                  <a:cubicBezTo>
                    <a:pt x="89" y="78"/>
                    <a:pt x="101" y="90"/>
                    <a:pt x="108" y="86"/>
                  </a:cubicBezTo>
                  <a:cubicBezTo>
                    <a:pt x="115" y="82"/>
                    <a:pt x="122" y="90"/>
                    <a:pt x="123" y="90"/>
                  </a:cubicBezTo>
                  <a:cubicBezTo>
                    <a:pt x="129" y="77"/>
                    <a:pt x="135" y="87"/>
                    <a:pt x="143" y="82"/>
                  </a:cubicBezTo>
                  <a:cubicBezTo>
                    <a:pt x="156" y="75"/>
                    <a:pt x="143" y="68"/>
                    <a:pt x="169" y="59"/>
                  </a:cubicBezTo>
                  <a:cubicBezTo>
                    <a:pt x="167" y="52"/>
                    <a:pt x="165" y="45"/>
                    <a:pt x="155" y="41"/>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74" name="Freeform 45"/>
            <p:cNvSpPr>
              <a:spLocks/>
            </p:cNvSpPr>
            <p:nvPr/>
          </p:nvSpPr>
          <p:spPr bwMode="auto">
            <a:xfrm>
              <a:off x="7006883" y="4866438"/>
              <a:ext cx="426689" cy="295981"/>
            </a:xfrm>
            <a:custGeom>
              <a:avLst/>
              <a:gdLst/>
              <a:ahLst/>
              <a:cxnLst>
                <a:cxn ang="0">
                  <a:pos x="125" y="7"/>
                </a:cxn>
                <a:cxn ang="0">
                  <a:pos x="89" y="17"/>
                </a:cxn>
                <a:cxn ang="0">
                  <a:pos x="60" y="17"/>
                </a:cxn>
                <a:cxn ang="0">
                  <a:pos x="37" y="17"/>
                </a:cxn>
                <a:cxn ang="0">
                  <a:pos x="15" y="15"/>
                </a:cxn>
                <a:cxn ang="0">
                  <a:pos x="11" y="1"/>
                </a:cxn>
                <a:cxn ang="0">
                  <a:pos x="4" y="18"/>
                </a:cxn>
                <a:cxn ang="0">
                  <a:pos x="16" y="42"/>
                </a:cxn>
                <a:cxn ang="0">
                  <a:pos x="5" y="52"/>
                </a:cxn>
                <a:cxn ang="0">
                  <a:pos x="3" y="67"/>
                </a:cxn>
                <a:cxn ang="0">
                  <a:pos x="17" y="81"/>
                </a:cxn>
                <a:cxn ang="0">
                  <a:pos x="17" y="100"/>
                </a:cxn>
                <a:cxn ang="0">
                  <a:pos x="31" y="99"/>
                </a:cxn>
                <a:cxn ang="0">
                  <a:pos x="51" y="94"/>
                </a:cxn>
                <a:cxn ang="0">
                  <a:pos x="59" y="96"/>
                </a:cxn>
                <a:cxn ang="0">
                  <a:pos x="70" y="100"/>
                </a:cxn>
                <a:cxn ang="0">
                  <a:pos x="91" y="101"/>
                </a:cxn>
                <a:cxn ang="0">
                  <a:pos x="101" y="88"/>
                </a:cxn>
                <a:cxn ang="0">
                  <a:pos x="107" y="81"/>
                </a:cxn>
                <a:cxn ang="0">
                  <a:pos x="118" y="77"/>
                </a:cxn>
                <a:cxn ang="0">
                  <a:pos x="133" y="81"/>
                </a:cxn>
                <a:cxn ang="0">
                  <a:pos x="143" y="79"/>
                </a:cxn>
                <a:cxn ang="0">
                  <a:pos x="135" y="67"/>
                </a:cxn>
                <a:cxn ang="0">
                  <a:pos x="133" y="57"/>
                </a:cxn>
                <a:cxn ang="0">
                  <a:pos x="142" y="34"/>
                </a:cxn>
                <a:cxn ang="0">
                  <a:pos x="156" y="18"/>
                </a:cxn>
                <a:cxn ang="0">
                  <a:pos x="142" y="13"/>
                </a:cxn>
                <a:cxn ang="0">
                  <a:pos x="125" y="7"/>
                </a:cxn>
              </a:cxnLst>
              <a:rect l="0" t="0" r="r" b="b"/>
              <a:pathLst>
                <a:path w="156" h="108">
                  <a:moveTo>
                    <a:pt x="125" y="7"/>
                  </a:moveTo>
                  <a:cubicBezTo>
                    <a:pt x="118" y="0"/>
                    <a:pt x="98" y="9"/>
                    <a:pt x="89" y="17"/>
                  </a:cubicBezTo>
                  <a:cubicBezTo>
                    <a:pt x="77" y="27"/>
                    <a:pt x="69" y="18"/>
                    <a:pt x="60" y="17"/>
                  </a:cubicBezTo>
                  <a:cubicBezTo>
                    <a:pt x="51" y="16"/>
                    <a:pt x="48" y="24"/>
                    <a:pt x="37" y="17"/>
                  </a:cubicBezTo>
                  <a:cubicBezTo>
                    <a:pt x="25" y="10"/>
                    <a:pt x="22" y="20"/>
                    <a:pt x="15" y="15"/>
                  </a:cubicBezTo>
                  <a:cubicBezTo>
                    <a:pt x="9" y="10"/>
                    <a:pt x="30" y="9"/>
                    <a:pt x="11" y="1"/>
                  </a:cubicBezTo>
                  <a:cubicBezTo>
                    <a:pt x="10" y="13"/>
                    <a:pt x="0" y="4"/>
                    <a:pt x="4" y="18"/>
                  </a:cubicBezTo>
                  <a:cubicBezTo>
                    <a:pt x="9" y="38"/>
                    <a:pt x="23" y="32"/>
                    <a:pt x="16" y="42"/>
                  </a:cubicBezTo>
                  <a:cubicBezTo>
                    <a:pt x="10" y="52"/>
                    <a:pt x="4" y="44"/>
                    <a:pt x="5" y="52"/>
                  </a:cubicBezTo>
                  <a:cubicBezTo>
                    <a:pt x="5" y="60"/>
                    <a:pt x="12" y="62"/>
                    <a:pt x="3" y="67"/>
                  </a:cubicBezTo>
                  <a:cubicBezTo>
                    <a:pt x="7" y="77"/>
                    <a:pt x="13" y="74"/>
                    <a:pt x="17" y="81"/>
                  </a:cubicBezTo>
                  <a:cubicBezTo>
                    <a:pt x="20" y="89"/>
                    <a:pt x="16" y="95"/>
                    <a:pt x="17" y="100"/>
                  </a:cubicBezTo>
                  <a:cubicBezTo>
                    <a:pt x="26" y="106"/>
                    <a:pt x="21" y="96"/>
                    <a:pt x="31" y="99"/>
                  </a:cubicBezTo>
                  <a:cubicBezTo>
                    <a:pt x="41" y="101"/>
                    <a:pt x="47" y="90"/>
                    <a:pt x="51" y="94"/>
                  </a:cubicBezTo>
                  <a:cubicBezTo>
                    <a:pt x="55" y="97"/>
                    <a:pt x="55" y="88"/>
                    <a:pt x="59" y="96"/>
                  </a:cubicBezTo>
                  <a:cubicBezTo>
                    <a:pt x="64" y="104"/>
                    <a:pt x="64" y="93"/>
                    <a:pt x="70" y="100"/>
                  </a:cubicBezTo>
                  <a:cubicBezTo>
                    <a:pt x="76" y="108"/>
                    <a:pt x="80" y="102"/>
                    <a:pt x="91" y="101"/>
                  </a:cubicBezTo>
                  <a:cubicBezTo>
                    <a:pt x="103" y="101"/>
                    <a:pt x="87" y="82"/>
                    <a:pt x="101" y="88"/>
                  </a:cubicBezTo>
                  <a:cubicBezTo>
                    <a:pt x="102" y="81"/>
                    <a:pt x="106" y="88"/>
                    <a:pt x="107" y="81"/>
                  </a:cubicBezTo>
                  <a:cubicBezTo>
                    <a:pt x="109" y="73"/>
                    <a:pt x="112" y="84"/>
                    <a:pt x="118" y="77"/>
                  </a:cubicBezTo>
                  <a:cubicBezTo>
                    <a:pt x="125" y="71"/>
                    <a:pt x="128" y="81"/>
                    <a:pt x="133" y="81"/>
                  </a:cubicBezTo>
                  <a:cubicBezTo>
                    <a:pt x="139" y="81"/>
                    <a:pt x="137" y="79"/>
                    <a:pt x="143" y="79"/>
                  </a:cubicBezTo>
                  <a:cubicBezTo>
                    <a:pt x="143" y="70"/>
                    <a:pt x="134" y="75"/>
                    <a:pt x="135" y="67"/>
                  </a:cubicBezTo>
                  <a:cubicBezTo>
                    <a:pt x="137" y="60"/>
                    <a:pt x="119" y="66"/>
                    <a:pt x="133" y="57"/>
                  </a:cubicBezTo>
                  <a:cubicBezTo>
                    <a:pt x="146" y="48"/>
                    <a:pt x="134" y="46"/>
                    <a:pt x="142" y="34"/>
                  </a:cubicBezTo>
                  <a:cubicBezTo>
                    <a:pt x="149" y="22"/>
                    <a:pt x="156" y="42"/>
                    <a:pt x="156" y="18"/>
                  </a:cubicBezTo>
                  <a:cubicBezTo>
                    <a:pt x="151" y="17"/>
                    <a:pt x="146" y="19"/>
                    <a:pt x="142" y="13"/>
                  </a:cubicBezTo>
                  <a:cubicBezTo>
                    <a:pt x="135" y="3"/>
                    <a:pt x="130" y="13"/>
                    <a:pt x="125" y="7"/>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75" name="Freeform 46"/>
            <p:cNvSpPr>
              <a:spLocks/>
            </p:cNvSpPr>
            <p:nvPr/>
          </p:nvSpPr>
          <p:spPr bwMode="auto">
            <a:xfrm>
              <a:off x="6775186" y="4684032"/>
              <a:ext cx="300518" cy="412996"/>
            </a:xfrm>
            <a:custGeom>
              <a:avLst/>
              <a:gdLst/>
              <a:ahLst/>
              <a:cxnLst>
                <a:cxn ang="0">
                  <a:pos x="89" y="85"/>
                </a:cxn>
                <a:cxn ang="0">
                  <a:pos x="96" y="68"/>
                </a:cxn>
                <a:cxn ang="0">
                  <a:pos x="91" y="52"/>
                </a:cxn>
                <a:cxn ang="0">
                  <a:pos x="80" y="57"/>
                </a:cxn>
                <a:cxn ang="0">
                  <a:pos x="66" y="39"/>
                </a:cxn>
                <a:cxn ang="0">
                  <a:pos x="49" y="19"/>
                </a:cxn>
                <a:cxn ang="0">
                  <a:pos x="36" y="2"/>
                </a:cxn>
                <a:cxn ang="0">
                  <a:pos x="19" y="1"/>
                </a:cxn>
                <a:cxn ang="0">
                  <a:pos x="0" y="9"/>
                </a:cxn>
                <a:cxn ang="0">
                  <a:pos x="6" y="29"/>
                </a:cxn>
                <a:cxn ang="0">
                  <a:pos x="15" y="35"/>
                </a:cxn>
                <a:cxn ang="0">
                  <a:pos x="5" y="46"/>
                </a:cxn>
                <a:cxn ang="0">
                  <a:pos x="8" y="60"/>
                </a:cxn>
                <a:cxn ang="0">
                  <a:pos x="20" y="77"/>
                </a:cxn>
                <a:cxn ang="0">
                  <a:pos x="11" y="76"/>
                </a:cxn>
                <a:cxn ang="0">
                  <a:pos x="18" y="91"/>
                </a:cxn>
                <a:cxn ang="0">
                  <a:pos x="11" y="93"/>
                </a:cxn>
                <a:cxn ang="0">
                  <a:pos x="39" y="115"/>
                </a:cxn>
                <a:cxn ang="0">
                  <a:pos x="30" y="122"/>
                </a:cxn>
                <a:cxn ang="0">
                  <a:pos x="31" y="126"/>
                </a:cxn>
                <a:cxn ang="0">
                  <a:pos x="39" y="135"/>
                </a:cxn>
                <a:cxn ang="0">
                  <a:pos x="44" y="149"/>
                </a:cxn>
                <a:cxn ang="0">
                  <a:pos x="54" y="140"/>
                </a:cxn>
                <a:cxn ang="0">
                  <a:pos x="69" y="136"/>
                </a:cxn>
                <a:cxn ang="0">
                  <a:pos x="88" y="134"/>
                </a:cxn>
                <a:cxn ang="0">
                  <a:pos x="90" y="119"/>
                </a:cxn>
                <a:cxn ang="0">
                  <a:pos x="101" y="109"/>
                </a:cxn>
                <a:cxn ang="0">
                  <a:pos x="89" y="85"/>
                </a:cxn>
              </a:cxnLst>
              <a:rect l="0" t="0" r="r" b="b"/>
              <a:pathLst>
                <a:path w="110" h="151">
                  <a:moveTo>
                    <a:pt x="89" y="85"/>
                  </a:moveTo>
                  <a:cubicBezTo>
                    <a:pt x="85" y="71"/>
                    <a:pt x="95" y="80"/>
                    <a:pt x="96" y="68"/>
                  </a:cubicBezTo>
                  <a:cubicBezTo>
                    <a:pt x="81" y="54"/>
                    <a:pt x="110" y="62"/>
                    <a:pt x="91" y="52"/>
                  </a:cubicBezTo>
                  <a:cubicBezTo>
                    <a:pt x="85" y="49"/>
                    <a:pt x="90" y="60"/>
                    <a:pt x="80" y="57"/>
                  </a:cubicBezTo>
                  <a:cubicBezTo>
                    <a:pt x="67" y="54"/>
                    <a:pt x="62" y="44"/>
                    <a:pt x="66" y="39"/>
                  </a:cubicBezTo>
                  <a:cubicBezTo>
                    <a:pt x="72" y="30"/>
                    <a:pt x="46" y="34"/>
                    <a:pt x="49" y="19"/>
                  </a:cubicBezTo>
                  <a:cubicBezTo>
                    <a:pt x="50" y="12"/>
                    <a:pt x="42" y="12"/>
                    <a:pt x="36" y="2"/>
                  </a:cubicBezTo>
                  <a:cubicBezTo>
                    <a:pt x="26" y="1"/>
                    <a:pt x="23" y="0"/>
                    <a:pt x="19" y="1"/>
                  </a:cubicBezTo>
                  <a:cubicBezTo>
                    <a:pt x="15" y="1"/>
                    <a:pt x="12" y="6"/>
                    <a:pt x="0" y="9"/>
                  </a:cubicBezTo>
                  <a:cubicBezTo>
                    <a:pt x="5" y="14"/>
                    <a:pt x="3" y="26"/>
                    <a:pt x="6" y="29"/>
                  </a:cubicBezTo>
                  <a:cubicBezTo>
                    <a:pt x="13" y="36"/>
                    <a:pt x="17" y="31"/>
                    <a:pt x="15" y="35"/>
                  </a:cubicBezTo>
                  <a:cubicBezTo>
                    <a:pt x="13" y="38"/>
                    <a:pt x="7" y="34"/>
                    <a:pt x="5" y="46"/>
                  </a:cubicBezTo>
                  <a:cubicBezTo>
                    <a:pt x="17" y="43"/>
                    <a:pt x="15" y="43"/>
                    <a:pt x="8" y="60"/>
                  </a:cubicBezTo>
                  <a:cubicBezTo>
                    <a:pt x="5" y="66"/>
                    <a:pt x="23" y="74"/>
                    <a:pt x="20" y="77"/>
                  </a:cubicBezTo>
                  <a:cubicBezTo>
                    <a:pt x="16" y="80"/>
                    <a:pt x="12" y="74"/>
                    <a:pt x="11" y="76"/>
                  </a:cubicBezTo>
                  <a:cubicBezTo>
                    <a:pt x="10" y="76"/>
                    <a:pt x="21" y="87"/>
                    <a:pt x="18" y="91"/>
                  </a:cubicBezTo>
                  <a:cubicBezTo>
                    <a:pt x="16" y="93"/>
                    <a:pt x="15" y="86"/>
                    <a:pt x="11" y="93"/>
                  </a:cubicBezTo>
                  <a:cubicBezTo>
                    <a:pt x="18" y="105"/>
                    <a:pt x="38" y="111"/>
                    <a:pt x="39" y="115"/>
                  </a:cubicBezTo>
                  <a:cubicBezTo>
                    <a:pt x="40" y="119"/>
                    <a:pt x="24" y="119"/>
                    <a:pt x="30" y="122"/>
                  </a:cubicBezTo>
                  <a:cubicBezTo>
                    <a:pt x="33" y="123"/>
                    <a:pt x="29" y="123"/>
                    <a:pt x="31" y="126"/>
                  </a:cubicBezTo>
                  <a:cubicBezTo>
                    <a:pt x="37" y="128"/>
                    <a:pt x="31" y="133"/>
                    <a:pt x="39" y="135"/>
                  </a:cubicBezTo>
                  <a:cubicBezTo>
                    <a:pt x="46" y="138"/>
                    <a:pt x="44" y="143"/>
                    <a:pt x="44" y="149"/>
                  </a:cubicBezTo>
                  <a:cubicBezTo>
                    <a:pt x="51" y="151"/>
                    <a:pt x="43" y="143"/>
                    <a:pt x="54" y="140"/>
                  </a:cubicBezTo>
                  <a:cubicBezTo>
                    <a:pt x="65" y="137"/>
                    <a:pt x="60" y="135"/>
                    <a:pt x="69" y="136"/>
                  </a:cubicBezTo>
                  <a:cubicBezTo>
                    <a:pt x="78" y="138"/>
                    <a:pt x="80" y="132"/>
                    <a:pt x="88" y="134"/>
                  </a:cubicBezTo>
                  <a:cubicBezTo>
                    <a:pt x="97" y="129"/>
                    <a:pt x="90" y="127"/>
                    <a:pt x="90" y="119"/>
                  </a:cubicBezTo>
                  <a:cubicBezTo>
                    <a:pt x="89" y="111"/>
                    <a:pt x="95" y="119"/>
                    <a:pt x="101" y="109"/>
                  </a:cubicBezTo>
                  <a:cubicBezTo>
                    <a:pt x="108" y="99"/>
                    <a:pt x="94" y="105"/>
                    <a:pt x="89" y="85"/>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76" name="Freeform 47"/>
            <p:cNvSpPr>
              <a:spLocks/>
            </p:cNvSpPr>
            <p:nvPr/>
          </p:nvSpPr>
          <p:spPr bwMode="auto">
            <a:xfrm>
              <a:off x="6881858" y="5044256"/>
              <a:ext cx="180081" cy="142254"/>
            </a:xfrm>
            <a:custGeom>
              <a:avLst/>
              <a:gdLst/>
              <a:ahLst/>
              <a:cxnLst>
                <a:cxn ang="0">
                  <a:pos x="63" y="16"/>
                </a:cxn>
                <a:cxn ang="0">
                  <a:pos x="49" y="2"/>
                </a:cxn>
                <a:cxn ang="0">
                  <a:pos x="30" y="4"/>
                </a:cxn>
                <a:cxn ang="0">
                  <a:pos x="15" y="8"/>
                </a:cxn>
                <a:cxn ang="0">
                  <a:pos x="5" y="17"/>
                </a:cxn>
                <a:cxn ang="0">
                  <a:pos x="3" y="28"/>
                </a:cxn>
                <a:cxn ang="0">
                  <a:pos x="3" y="35"/>
                </a:cxn>
                <a:cxn ang="0">
                  <a:pos x="12" y="49"/>
                </a:cxn>
                <a:cxn ang="0">
                  <a:pos x="15" y="52"/>
                </a:cxn>
                <a:cxn ang="0">
                  <a:pos x="46" y="42"/>
                </a:cxn>
                <a:cxn ang="0">
                  <a:pos x="63" y="35"/>
                </a:cxn>
                <a:cxn ang="0">
                  <a:pos x="63" y="16"/>
                </a:cxn>
              </a:cxnLst>
              <a:rect l="0" t="0" r="r" b="b"/>
              <a:pathLst>
                <a:path w="66" h="52">
                  <a:moveTo>
                    <a:pt x="63" y="16"/>
                  </a:moveTo>
                  <a:cubicBezTo>
                    <a:pt x="59" y="9"/>
                    <a:pt x="53" y="12"/>
                    <a:pt x="49" y="2"/>
                  </a:cubicBezTo>
                  <a:cubicBezTo>
                    <a:pt x="41" y="0"/>
                    <a:pt x="39" y="6"/>
                    <a:pt x="30" y="4"/>
                  </a:cubicBezTo>
                  <a:cubicBezTo>
                    <a:pt x="21" y="3"/>
                    <a:pt x="26" y="5"/>
                    <a:pt x="15" y="8"/>
                  </a:cubicBezTo>
                  <a:cubicBezTo>
                    <a:pt x="4" y="11"/>
                    <a:pt x="12" y="19"/>
                    <a:pt x="5" y="17"/>
                  </a:cubicBezTo>
                  <a:cubicBezTo>
                    <a:pt x="3" y="24"/>
                    <a:pt x="6" y="25"/>
                    <a:pt x="3" y="28"/>
                  </a:cubicBezTo>
                  <a:cubicBezTo>
                    <a:pt x="0" y="31"/>
                    <a:pt x="6" y="31"/>
                    <a:pt x="3" y="35"/>
                  </a:cubicBezTo>
                  <a:cubicBezTo>
                    <a:pt x="1" y="39"/>
                    <a:pt x="10" y="52"/>
                    <a:pt x="12" y="49"/>
                  </a:cubicBezTo>
                  <a:cubicBezTo>
                    <a:pt x="14" y="47"/>
                    <a:pt x="14" y="50"/>
                    <a:pt x="15" y="52"/>
                  </a:cubicBezTo>
                  <a:cubicBezTo>
                    <a:pt x="50" y="50"/>
                    <a:pt x="30" y="38"/>
                    <a:pt x="46" y="42"/>
                  </a:cubicBezTo>
                  <a:cubicBezTo>
                    <a:pt x="63" y="47"/>
                    <a:pt x="56" y="36"/>
                    <a:pt x="63" y="35"/>
                  </a:cubicBezTo>
                  <a:cubicBezTo>
                    <a:pt x="62" y="30"/>
                    <a:pt x="66" y="24"/>
                    <a:pt x="63" y="16"/>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77" name="Freeform 48"/>
            <p:cNvSpPr>
              <a:spLocks/>
            </p:cNvSpPr>
            <p:nvPr/>
          </p:nvSpPr>
          <p:spPr bwMode="auto">
            <a:xfrm>
              <a:off x="6793538" y="5004104"/>
              <a:ext cx="137642" cy="292539"/>
            </a:xfrm>
            <a:custGeom>
              <a:avLst/>
              <a:gdLst/>
              <a:ahLst/>
              <a:cxnLst>
                <a:cxn ang="0">
                  <a:pos x="44" y="64"/>
                </a:cxn>
                <a:cxn ang="0">
                  <a:pos x="35" y="50"/>
                </a:cxn>
                <a:cxn ang="0">
                  <a:pos x="35" y="43"/>
                </a:cxn>
                <a:cxn ang="0">
                  <a:pos x="37" y="32"/>
                </a:cxn>
                <a:cxn ang="0">
                  <a:pos x="32" y="18"/>
                </a:cxn>
                <a:cxn ang="0">
                  <a:pos x="24" y="9"/>
                </a:cxn>
                <a:cxn ang="0">
                  <a:pos x="16" y="7"/>
                </a:cxn>
                <a:cxn ang="0">
                  <a:pos x="7" y="19"/>
                </a:cxn>
                <a:cxn ang="0">
                  <a:pos x="7" y="32"/>
                </a:cxn>
                <a:cxn ang="0">
                  <a:pos x="9" y="62"/>
                </a:cxn>
                <a:cxn ang="0">
                  <a:pos x="6" y="77"/>
                </a:cxn>
                <a:cxn ang="0">
                  <a:pos x="11" y="88"/>
                </a:cxn>
                <a:cxn ang="0">
                  <a:pos x="24" y="107"/>
                </a:cxn>
                <a:cxn ang="0">
                  <a:pos x="33" y="102"/>
                </a:cxn>
                <a:cxn ang="0">
                  <a:pos x="31" y="96"/>
                </a:cxn>
                <a:cxn ang="0">
                  <a:pos x="40" y="89"/>
                </a:cxn>
                <a:cxn ang="0">
                  <a:pos x="48" y="77"/>
                </a:cxn>
                <a:cxn ang="0">
                  <a:pos x="47" y="67"/>
                </a:cxn>
                <a:cxn ang="0">
                  <a:pos x="44" y="64"/>
                </a:cxn>
              </a:cxnLst>
              <a:rect l="0" t="0" r="r" b="b"/>
              <a:pathLst>
                <a:path w="50" h="107">
                  <a:moveTo>
                    <a:pt x="44" y="64"/>
                  </a:moveTo>
                  <a:cubicBezTo>
                    <a:pt x="42" y="67"/>
                    <a:pt x="33" y="54"/>
                    <a:pt x="35" y="50"/>
                  </a:cubicBezTo>
                  <a:cubicBezTo>
                    <a:pt x="38" y="46"/>
                    <a:pt x="32" y="46"/>
                    <a:pt x="35" y="43"/>
                  </a:cubicBezTo>
                  <a:cubicBezTo>
                    <a:pt x="38" y="40"/>
                    <a:pt x="35" y="39"/>
                    <a:pt x="37" y="32"/>
                  </a:cubicBezTo>
                  <a:cubicBezTo>
                    <a:pt x="37" y="26"/>
                    <a:pt x="39" y="21"/>
                    <a:pt x="32" y="18"/>
                  </a:cubicBezTo>
                  <a:cubicBezTo>
                    <a:pt x="24" y="16"/>
                    <a:pt x="30" y="11"/>
                    <a:pt x="24" y="9"/>
                  </a:cubicBezTo>
                  <a:cubicBezTo>
                    <a:pt x="19" y="13"/>
                    <a:pt x="19" y="14"/>
                    <a:pt x="16" y="7"/>
                  </a:cubicBezTo>
                  <a:cubicBezTo>
                    <a:pt x="14" y="0"/>
                    <a:pt x="12" y="13"/>
                    <a:pt x="7" y="19"/>
                  </a:cubicBezTo>
                  <a:cubicBezTo>
                    <a:pt x="2" y="24"/>
                    <a:pt x="10" y="22"/>
                    <a:pt x="7" y="32"/>
                  </a:cubicBezTo>
                  <a:cubicBezTo>
                    <a:pt x="16" y="34"/>
                    <a:pt x="6" y="58"/>
                    <a:pt x="9" y="62"/>
                  </a:cubicBezTo>
                  <a:cubicBezTo>
                    <a:pt x="12" y="66"/>
                    <a:pt x="2" y="67"/>
                    <a:pt x="6" y="77"/>
                  </a:cubicBezTo>
                  <a:cubicBezTo>
                    <a:pt x="10" y="88"/>
                    <a:pt x="0" y="81"/>
                    <a:pt x="11" y="88"/>
                  </a:cubicBezTo>
                  <a:cubicBezTo>
                    <a:pt x="26" y="98"/>
                    <a:pt x="16" y="104"/>
                    <a:pt x="24" y="107"/>
                  </a:cubicBezTo>
                  <a:cubicBezTo>
                    <a:pt x="26" y="105"/>
                    <a:pt x="32" y="105"/>
                    <a:pt x="33" y="102"/>
                  </a:cubicBezTo>
                  <a:cubicBezTo>
                    <a:pt x="33" y="100"/>
                    <a:pt x="29" y="99"/>
                    <a:pt x="31" y="96"/>
                  </a:cubicBezTo>
                  <a:cubicBezTo>
                    <a:pt x="32" y="93"/>
                    <a:pt x="39" y="96"/>
                    <a:pt x="40" y="89"/>
                  </a:cubicBezTo>
                  <a:cubicBezTo>
                    <a:pt x="41" y="74"/>
                    <a:pt x="45" y="83"/>
                    <a:pt x="48" y="77"/>
                  </a:cubicBezTo>
                  <a:cubicBezTo>
                    <a:pt x="50" y="71"/>
                    <a:pt x="46" y="71"/>
                    <a:pt x="47" y="67"/>
                  </a:cubicBezTo>
                  <a:cubicBezTo>
                    <a:pt x="46" y="65"/>
                    <a:pt x="46" y="62"/>
                    <a:pt x="44" y="64"/>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78" name="Freeform 49"/>
            <p:cNvSpPr>
              <a:spLocks/>
            </p:cNvSpPr>
            <p:nvPr/>
          </p:nvSpPr>
          <p:spPr bwMode="auto">
            <a:xfrm>
              <a:off x="6597398" y="4440823"/>
              <a:ext cx="454218" cy="289097"/>
            </a:xfrm>
            <a:custGeom>
              <a:avLst/>
              <a:gdLst/>
              <a:ahLst/>
              <a:cxnLst>
                <a:cxn ang="0">
                  <a:pos x="165" y="24"/>
                </a:cxn>
                <a:cxn ang="0">
                  <a:pos x="161" y="21"/>
                </a:cxn>
                <a:cxn ang="0">
                  <a:pos x="146" y="9"/>
                </a:cxn>
                <a:cxn ang="0">
                  <a:pos x="136" y="11"/>
                </a:cxn>
                <a:cxn ang="0">
                  <a:pos x="126" y="5"/>
                </a:cxn>
                <a:cxn ang="0">
                  <a:pos x="110" y="4"/>
                </a:cxn>
                <a:cxn ang="0">
                  <a:pos x="102" y="15"/>
                </a:cxn>
                <a:cxn ang="0">
                  <a:pos x="93" y="20"/>
                </a:cxn>
                <a:cxn ang="0">
                  <a:pos x="83" y="19"/>
                </a:cxn>
                <a:cxn ang="0">
                  <a:pos x="67" y="22"/>
                </a:cxn>
                <a:cxn ang="0">
                  <a:pos x="66" y="31"/>
                </a:cxn>
                <a:cxn ang="0">
                  <a:pos x="48" y="34"/>
                </a:cxn>
                <a:cxn ang="0">
                  <a:pos x="24" y="23"/>
                </a:cxn>
                <a:cxn ang="0">
                  <a:pos x="21" y="35"/>
                </a:cxn>
                <a:cxn ang="0">
                  <a:pos x="7" y="35"/>
                </a:cxn>
                <a:cxn ang="0">
                  <a:pos x="13" y="42"/>
                </a:cxn>
                <a:cxn ang="0">
                  <a:pos x="7" y="48"/>
                </a:cxn>
                <a:cxn ang="0">
                  <a:pos x="8" y="56"/>
                </a:cxn>
                <a:cxn ang="0">
                  <a:pos x="0" y="64"/>
                </a:cxn>
                <a:cxn ang="0">
                  <a:pos x="9" y="78"/>
                </a:cxn>
                <a:cxn ang="0">
                  <a:pos x="32" y="97"/>
                </a:cxn>
                <a:cxn ang="0">
                  <a:pos x="55" y="104"/>
                </a:cxn>
                <a:cxn ang="0">
                  <a:pos x="65" y="98"/>
                </a:cxn>
                <a:cxn ang="0">
                  <a:pos x="84" y="90"/>
                </a:cxn>
                <a:cxn ang="0">
                  <a:pos x="101" y="91"/>
                </a:cxn>
                <a:cxn ang="0">
                  <a:pos x="112" y="89"/>
                </a:cxn>
                <a:cxn ang="0">
                  <a:pos x="114" y="86"/>
                </a:cxn>
                <a:cxn ang="0">
                  <a:pos x="120" y="87"/>
                </a:cxn>
                <a:cxn ang="0">
                  <a:pos x="134" y="65"/>
                </a:cxn>
                <a:cxn ang="0">
                  <a:pos x="140" y="52"/>
                </a:cxn>
                <a:cxn ang="0">
                  <a:pos x="149" y="36"/>
                </a:cxn>
                <a:cxn ang="0">
                  <a:pos x="166" y="26"/>
                </a:cxn>
                <a:cxn ang="0">
                  <a:pos x="165" y="24"/>
                </a:cxn>
              </a:cxnLst>
              <a:rect l="0" t="0" r="r" b="b"/>
              <a:pathLst>
                <a:path w="166" h="106">
                  <a:moveTo>
                    <a:pt x="165" y="24"/>
                  </a:moveTo>
                  <a:cubicBezTo>
                    <a:pt x="166" y="23"/>
                    <a:pt x="166" y="20"/>
                    <a:pt x="161" y="21"/>
                  </a:cubicBezTo>
                  <a:cubicBezTo>
                    <a:pt x="156" y="22"/>
                    <a:pt x="159" y="14"/>
                    <a:pt x="146" y="9"/>
                  </a:cubicBezTo>
                  <a:cubicBezTo>
                    <a:pt x="146" y="10"/>
                    <a:pt x="138" y="13"/>
                    <a:pt x="136" y="11"/>
                  </a:cubicBezTo>
                  <a:cubicBezTo>
                    <a:pt x="134" y="9"/>
                    <a:pt x="133" y="0"/>
                    <a:pt x="126" y="5"/>
                  </a:cubicBezTo>
                  <a:cubicBezTo>
                    <a:pt x="120" y="9"/>
                    <a:pt x="117" y="3"/>
                    <a:pt x="110" y="4"/>
                  </a:cubicBezTo>
                  <a:cubicBezTo>
                    <a:pt x="104" y="5"/>
                    <a:pt x="106" y="13"/>
                    <a:pt x="102" y="15"/>
                  </a:cubicBezTo>
                  <a:cubicBezTo>
                    <a:pt x="101" y="16"/>
                    <a:pt x="96" y="19"/>
                    <a:pt x="93" y="20"/>
                  </a:cubicBezTo>
                  <a:cubicBezTo>
                    <a:pt x="90" y="21"/>
                    <a:pt x="85" y="12"/>
                    <a:pt x="83" y="19"/>
                  </a:cubicBezTo>
                  <a:cubicBezTo>
                    <a:pt x="81" y="26"/>
                    <a:pt x="74" y="20"/>
                    <a:pt x="67" y="22"/>
                  </a:cubicBezTo>
                  <a:cubicBezTo>
                    <a:pt x="60" y="24"/>
                    <a:pt x="67" y="31"/>
                    <a:pt x="66" y="31"/>
                  </a:cubicBezTo>
                  <a:cubicBezTo>
                    <a:pt x="64" y="31"/>
                    <a:pt x="61" y="32"/>
                    <a:pt x="48" y="34"/>
                  </a:cubicBezTo>
                  <a:cubicBezTo>
                    <a:pt x="35" y="36"/>
                    <a:pt x="32" y="24"/>
                    <a:pt x="24" y="23"/>
                  </a:cubicBezTo>
                  <a:cubicBezTo>
                    <a:pt x="20" y="28"/>
                    <a:pt x="25" y="35"/>
                    <a:pt x="21" y="35"/>
                  </a:cubicBezTo>
                  <a:cubicBezTo>
                    <a:pt x="17" y="36"/>
                    <a:pt x="10" y="33"/>
                    <a:pt x="7" y="35"/>
                  </a:cubicBezTo>
                  <a:cubicBezTo>
                    <a:pt x="6" y="36"/>
                    <a:pt x="15" y="38"/>
                    <a:pt x="13" y="42"/>
                  </a:cubicBezTo>
                  <a:cubicBezTo>
                    <a:pt x="11" y="46"/>
                    <a:pt x="6" y="43"/>
                    <a:pt x="7" y="48"/>
                  </a:cubicBezTo>
                  <a:cubicBezTo>
                    <a:pt x="7" y="55"/>
                    <a:pt x="10" y="55"/>
                    <a:pt x="8" y="56"/>
                  </a:cubicBezTo>
                  <a:cubicBezTo>
                    <a:pt x="7" y="57"/>
                    <a:pt x="1" y="63"/>
                    <a:pt x="0" y="64"/>
                  </a:cubicBezTo>
                  <a:cubicBezTo>
                    <a:pt x="8" y="65"/>
                    <a:pt x="3" y="74"/>
                    <a:pt x="9" y="78"/>
                  </a:cubicBezTo>
                  <a:cubicBezTo>
                    <a:pt x="32" y="92"/>
                    <a:pt x="25" y="97"/>
                    <a:pt x="32" y="97"/>
                  </a:cubicBezTo>
                  <a:cubicBezTo>
                    <a:pt x="38" y="97"/>
                    <a:pt x="48" y="106"/>
                    <a:pt x="55" y="104"/>
                  </a:cubicBezTo>
                  <a:cubicBezTo>
                    <a:pt x="62" y="102"/>
                    <a:pt x="58" y="97"/>
                    <a:pt x="65" y="98"/>
                  </a:cubicBezTo>
                  <a:cubicBezTo>
                    <a:pt x="77" y="95"/>
                    <a:pt x="80" y="90"/>
                    <a:pt x="84" y="90"/>
                  </a:cubicBezTo>
                  <a:cubicBezTo>
                    <a:pt x="88" y="89"/>
                    <a:pt x="91" y="90"/>
                    <a:pt x="101" y="91"/>
                  </a:cubicBezTo>
                  <a:cubicBezTo>
                    <a:pt x="102" y="90"/>
                    <a:pt x="107" y="90"/>
                    <a:pt x="112" y="89"/>
                  </a:cubicBezTo>
                  <a:cubicBezTo>
                    <a:pt x="116" y="88"/>
                    <a:pt x="110" y="87"/>
                    <a:pt x="114" y="86"/>
                  </a:cubicBezTo>
                  <a:cubicBezTo>
                    <a:pt x="117" y="85"/>
                    <a:pt x="118" y="88"/>
                    <a:pt x="120" y="87"/>
                  </a:cubicBezTo>
                  <a:cubicBezTo>
                    <a:pt x="123" y="87"/>
                    <a:pt x="130" y="72"/>
                    <a:pt x="134" y="65"/>
                  </a:cubicBezTo>
                  <a:cubicBezTo>
                    <a:pt x="138" y="57"/>
                    <a:pt x="132" y="60"/>
                    <a:pt x="140" y="52"/>
                  </a:cubicBezTo>
                  <a:cubicBezTo>
                    <a:pt x="149" y="42"/>
                    <a:pt x="143" y="42"/>
                    <a:pt x="149" y="36"/>
                  </a:cubicBezTo>
                  <a:cubicBezTo>
                    <a:pt x="155" y="28"/>
                    <a:pt x="156" y="39"/>
                    <a:pt x="166" y="26"/>
                  </a:cubicBezTo>
                  <a:cubicBezTo>
                    <a:pt x="165" y="25"/>
                    <a:pt x="165" y="24"/>
                    <a:pt x="165" y="24"/>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79" name="Freeform 50"/>
            <p:cNvSpPr>
              <a:spLocks/>
            </p:cNvSpPr>
            <p:nvPr/>
          </p:nvSpPr>
          <p:spPr bwMode="auto">
            <a:xfrm>
              <a:off x="6627221" y="4342162"/>
              <a:ext cx="402602" cy="196173"/>
            </a:xfrm>
            <a:custGeom>
              <a:avLst/>
              <a:gdLst/>
              <a:ahLst/>
              <a:cxnLst>
                <a:cxn ang="0">
                  <a:pos x="131" y="13"/>
                </a:cxn>
                <a:cxn ang="0">
                  <a:pos x="95" y="10"/>
                </a:cxn>
                <a:cxn ang="0">
                  <a:pos x="84" y="18"/>
                </a:cxn>
                <a:cxn ang="0">
                  <a:pos x="79" y="14"/>
                </a:cxn>
                <a:cxn ang="0">
                  <a:pos x="66" y="6"/>
                </a:cxn>
                <a:cxn ang="0">
                  <a:pos x="58" y="9"/>
                </a:cxn>
                <a:cxn ang="0">
                  <a:pos x="55" y="6"/>
                </a:cxn>
                <a:cxn ang="0">
                  <a:pos x="29" y="29"/>
                </a:cxn>
                <a:cxn ang="0">
                  <a:pos x="9" y="37"/>
                </a:cxn>
                <a:cxn ang="0">
                  <a:pos x="13" y="59"/>
                </a:cxn>
                <a:cxn ang="0">
                  <a:pos x="37" y="70"/>
                </a:cxn>
                <a:cxn ang="0">
                  <a:pos x="55" y="67"/>
                </a:cxn>
                <a:cxn ang="0">
                  <a:pos x="56" y="58"/>
                </a:cxn>
                <a:cxn ang="0">
                  <a:pos x="72" y="55"/>
                </a:cxn>
                <a:cxn ang="0">
                  <a:pos x="82" y="56"/>
                </a:cxn>
                <a:cxn ang="0">
                  <a:pos x="91" y="51"/>
                </a:cxn>
                <a:cxn ang="0">
                  <a:pos x="99" y="40"/>
                </a:cxn>
                <a:cxn ang="0">
                  <a:pos x="115" y="41"/>
                </a:cxn>
                <a:cxn ang="0">
                  <a:pos x="125" y="47"/>
                </a:cxn>
                <a:cxn ang="0">
                  <a:pos x="135" y="45"/>
                </a:cxn>
                <a:cxn ang="0">
                  <a:pos x="143" y="31"/>
                </a:cxn>
                <a:cxn ang="0">
                  <a:pos x="146" y="22"/>
                </a:cxn>
                <a:cxn ang="0">
                  <a:pos x="131" y="13"/>
                </a:cxn>
              </a:cxnLst>
              <a:rect l="0" t="0" r="r" b="b"/>
              <a:pathLst>
                <a:path w="147" h="72">
                  <a:moveTo>
                    <a:pt x="131" y="13"/>
                  </a:moveTo>
                  <a:cubicBezTo>
                    <a:pt x="117" y="8"/>
                    <a:pt x="99" y="10"/>
                    <a:pt x="95" y="10"/>
                  </a:cubicBezTo>
                  <a:cubicBezTo>
                    <a:pt x="89" y="9"/>
                    <a:pt x="87" y="20"/>
                    <a:pt x="84" y="18"/>
                  </a:cubicBezTo>
                  <a:cubicBezTo>
                    <a:pt x="81" y="15"/>
                    <a:pt x="77" y="19"/>
                    <a:pt x="79" y="14"/>
                  </a:cubicBezTo>
                  <a:cubicBezTo>
                    <a:pt x="81" y="6"/>
                    <a:pt x="70" y="0"/>
                    <a:pt x="66" y="6"/>
                  </a:cubicBezTo>
                  <a:cubicBezTo>
                    <a:pt x="61" y="12"/>
                    <a:pt x="58" y="12"/>
                    <a:pt x="58" y="9"/>
                  </a:cubicBezTo>
                  <a:cubicBezTo>
                    <a:pt x="58" y="6"/>
                    <a:pt x="57" y="7"/>
                    <a:pt x="55" y="6"/>
                  </a:cubicBezTo>
                  <a:cubicBezTo>
                    <a:pt x="29" y="15"/>
                    <a:pt x="42" y="22"/>
                    <a:pt x="29" y="29"/>
                  </a:cubicBezTo>
                  <a:cubicBezTo>
                    <a:pt x="21" y="34"/>
                    <a:pt x="15" y="24"/>
                    <a:pt x="9" y="37"/>
                  </a:cubicBezTo>
                  <a:cubicBezTo>
                    <a:pt x="7" y="46"/>
                    <a:pt x="0" y="45"/>
                    <a:pt x="13" y="59"/>
                  </a:cubicBezTo>
                  <a:cubicBezTo>
                    <a:pt x="21" y="60"/>
                    <a:pt x="24" y="72"/>
                    <a:pt x="37" y="70"/>
                  </a:cubicBezTo>
                  <a:cubicBezTo>
                    <a:pt x="50" y="68"/>
                    <a:pt x="53" y="67"/>
                    <a:pt x="55" y="67"/>
                  </a:cubicBezTo>
                  <a:cubicBezTo>
                    <a:pt x="56" y="67"/>
                    <a:pt x="49" y="60"/>
                    <a:pt x="56" y="58"/>
                  </a:cubicBezTo>
                  <a:cubicBezTo>
                    <a:pt x="63" y="56"/>
                    <a:pt x="70" y="62"/>
                    <a:pt x="72" y="55"/>
                  </a:cubicBezTo>
                  <a:cubicBezTo>
                    <a:pt x="74" y="48"/>
                    <a:pt x="79" y="57"/>
                    <a:pt x="82" y="56"/>
                  </a:cubicBezTo>
                  <a:cubicBezTo>
                    <a:pt x="85" y="55"/>
                    <a:pt x="90" y="52"/>
                    <a:pt x="91" y="51"/>
                  </a:cubicBezTo>
                  <a:cubicBezTo>
                    <a:pt x="95" y="49"/>
                    <a:pt x="93" y="41"/>
                    <a:pt x="99" y="40"/>
                  </a:cubicBezTo>
                  <a:cubicBezTo>
                    <a:pt x="106" y="39"/>
                    <a:pt x="109" y="45"/>
                    <a:pt x="115" y="41"/>
                  </a:cubicBezTo>
                  <a:cubicBezTo>
                    <a:pt x="122" y="36"/>
                    <a:pt x="123" y="45"/>
                    <a:pt x="125" y="47"/>
                  </a:cubicBezTo>
                  <a:cubicBezTo>
                    <a:pt x="127" y="49"/>
                    <a:pt x="135" y="46"/>
                    <a:pt x="135" y="45"/>
                  </a:cubicBezTo>
                  <a:cubicBezTo>
                    <a:pt x="138" y="34"/>
                    <a:pt x="142" y="36"/>
                    <a:pt x="143" y="31"/>
                  </a:cubicBezTo>
                  <a:cubicBezTo>
                    <a:pt x="145" y="25"/>
                    <a:pt x="147" y="25"/>
                    <a:pt x="146" y="22"/>
                  </a:cubicBezTo>
                  <a:cubicBezTo>
                    <a:pt x="129" y="17"/>
                    <a:pt x="135" y="14"/>
                    <a:pt x="131" y="13"/>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80" name="Freeform 51"/>
            <p:cNvSpPr>
              <a:spLocks/>
            </p:cNvSpPr>
            <p:nvPr/>
          </p:nvSpPr>
          <p:spPr bwMode="auto">
            <a:xfrm>
              <a:off x="6408141" y="4615199"/>
              <a:ext cx="213345" cy="147990"/>
            </a:xfrm>
            <a:custGeom>
              <a:avLst/>
              <a:gdLst/>
              <a:ahLst/>
              <a:cxnLst>
                <a:cxn ang="0">
                  <a:pos x="69" y="0"/>
                </a:cxn>
                <a:cxn ang="0">
                  <a:pos x="65" y="4"/>
                </a:cxn>
                <a:cxn ang="0">
                  <a:pos x="59" y="7"/>
                </a:cxn>
                <a:cxn ang="0">
                  <a:pos x="48" y="9"/>
                </a:cxn>
                <a:cxn ang="0">
                  <a:pos x="33" y="15"/>
                </a:cxn>
                <a:cxn ang="0">
                  <a:pos x="23" y="15"/>
                </a:cxn>
                <a:cxn ang="0">
                  <a:pos x="8" y="13"/>
                </a:cxn>
                <a:cxn ang="0">
                  <a:pos x="1" y="22"/>
                </a:cxn>
                <a:cxn ang="0">
                  <a:pos x="6" y="27"/>
                </a:cxn>
                <a:cxn ang="0">
                  <a:pos x="7" y="38"/>
                </a:cxn>
                <a:cxn ang="0">
                  <a:pos x="8" y="46"/>
                </a:cxn>
                <a:cxn ang="0">
                  <a:pos x="4" y="50"/>
                </a:cxn>
                <a:cxn ang="0">
                  <a:pos x="32" y="46"/>
                </a:cxn>
                <a:cxn ang="0">
                  <a:pos x="40" y="49"/>
                </a:cxn>
                <a:cxn ang="0">
                  <a:pos x="48" y="48"/>
                </a:cxn>
                <a:cxn ang="0">
                  <a:pos x="58" y="36"/>
                </a:cxn>
                <a:cxn ang="0">
                  <a:pos x="55" y="25"/>
                </a:cxn>
                <a:cxn ang="0">
                  <a:pos x="71" y="18"/>
                </a:cxn>
                <a:cxn ang="0">
                  <a:pos x="71" y="13"/>
                </a:cxn>
                <a:cxn ang="0">
                  <a:pos x="78" y="14"/>
                </a:cxn>
                <a:cxn ang="0">
                  <a:pos x="69" y="0"/>
                </a:cxn>
              </a:cxnLst>
              <a:rect l="0" t="0" r="r" b="b"/>
              <a:pathLst>
                <a:path w="78" h="54">
                  <a:moveTo>
                    <a:pt x="69" y="0"/>
                  </a:moveTo>
                  <a:cubicBezTo>
                    <a:pt x="67" y="0"/>
                    <a:pt x="65" y="0"/>
                    <a:pt x="65" y="4"/>
                  </a:cubicBezTo>
                  <a:cubicBezTo>
                    <a:pt x="66" y="9"/>
                    <a:pt x="66" y="8"/>
                    <a:pt x="59" y="7"/>
                  </a:cubicBezTo>
                  <a:cubicBezTo>
                    <a:pt x="52" y="6"/>
                    <a:pt x="57" y="11"/>
                    <a:pt x="48" y="9"/>
                  </a:cubicBezTo>
                  <a:cubicBezTo>
                    <a:pt x="39" y="8"/>
                    <a:pt x="38" y="9"/>
                    <a:pt x="33" y="15"/>
                  </a:cubicBezTo>
                  <a:cubicBezTo>
                    <a:pt x="27" y="22"/>
                    <a:pt x="30" y="14"/>
                    <a:pt x="23" y="15"/>
                  </a:cubicBezTo>
                  <a:cubicBezTo>
                    <a:pt x="16" y="17"/>
                    <a:pt x="18" y="15"/>
                    <a:pt x="8" y="13"/>
                  </a:cubicBezTo>
                  <a:cubicBezTo>
                    <a:pt x="7" y="16"/>
                    <a:pt x="0" y="19"/>
                    <a:pt x="1" y="22"/>
                  </a:cubicBezTo>
                  <a:cubicBezTo>
                    <a:pt x="1" y="24"/>
                    <a:pt x="10" y="23"/>
                    <a:pt x="6" y="27"/>
                  </a:cubicBezTo>
                  <a:cubicBezTo>
                    <a:pt x="2" y="31"/>
                    <a:pt x="4" y="35"/>
                    <a:pt x="7" y="38"/>
                  </a:cubicBezTo>
                  <a:cubicBezTo>
                    <a:pt x="10" y="40"/>
                    <a:pt x="16" y="48"/>
                    <a:pt x="8" y="46"/>
                  </a:cubicBezTo>
                  <a:cubicBezTo>
                    <a:pt x="8" y="49"/>
                    <a:pt x="5" y="46"/>
                    <a:pt x="4" y="50"/>
                  </a:cubicBezTo>
                  <a:cubicBezTo>
                    <a:pt x="34" y="50"/>
                    <a:pt x="27" y="41"/>
                    <a:pt x="32" y="46"/>
                  </a:cubicBezTo>
                  <a:cubicBezTo>
                    <a:pt x="40" y="54"/>
                    <a:pt x="35" y="46"/>
                    <a:pt x="40" y="49"/>
                  </a:cubicBezTo>
                  <a:cubicBezTo>
                    <a:pt x="45" y="51"/>
                    <a:pt x="49" y="54"/>
                    <a:pt x="48" y="48"/>
                  </a:cubicBezTo>
                  <a:cubicBezTo>
                    <a:pt x="47" y="39"/>
                    <a:pt x="57" y="40"/>
                    <a:pt x="58" y="36"/>
                  </a:cubicBezTo>
                  <a:cubicBezTo>
                    <a:pt x="59" y="33"/>
                    <a:pt x="53" y="27"/>
                    <a:pt x="55" y="25"/>
                  </a:cubicBezTo>
                  <a:cubicBezTo>
                    <a:pt x="57" y="22"/>
                    <a:pt x="70" y="20"/>
                    <a:pt x="71" y="18"/>
                  </a:cubicBezTo>
                  <a:cubicBezTo>
                    <a:pt x="73" y="15"/>
                    <a:pt x="70" y="15"/>
                    <a:pt x="71" y="13"/>
                  </a:cubicBezTo>
                  <a:cubicBezTo>
                    <a:pt x="73" y="11"/>
                    <a:pt x="76" y="13"/>
                    <a:pt x="78" y="14"/>
                  </a:cubicBezTo>
                  <a:cubicBezTo>
                    <a:pt x="72" y="10"/>
                    <a:pt x="77" y="1"/>
                    <a:pt x="69" y="0"/>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81" name="Freeform 52"/>
            <p:cNvSpPr>
              <a:spLocks/>
            </p:cNvSpPr>
            <p:nvPr/>
          </p:nvSpPr>
          <p:spPr bwMode="auto">
            <a:xfrm>
              <a:off x="6558400" y="4751717"/>
              <a:ext cx="279872" cy="276478"/>
            </a:xfrm>
            <a:custGeom>
              <a:avLst/>
              <a:gdLst/>
              <a:ahLst/>
              <a:cxnLst>
                <a:cxn ang="0">
                  <a:pos x="87" y="35"/>
                </a:cxn>
                <a:cxn ang="0">
                  <a:pos x="84" y="21"/>
                </a:cxn>
                <a:cxn ang="0">
                  <a:pos x="74" y="13"/>
                </a:cxn>
                <a:cxn ang="0">
                  <a:pos x="58" y="13"/>
                </a:cxn>
                <a:cxn ang="0">
                  <a:pos x="41" y="11"/>
                </a:cxn>
                <a:cxn ang="0">
                  <a:pos x="21" y="11"/>
                </a:cxn>
                <a:cxn ang="0">
                  <a:pos x="13" y="12"/>
                </a:cxn>
                <a:cxn ang="0">
                  <a:pos x="6" y="25"/>
                </a:cxn>
                <a:cxn ang="0">
                  <a:pos x="14" y="38"/>
                </a:cxn>
                <a:cxn ang="0">
                  <a:pos x="15" y="44"/>
                </a:cxn>
                <a:cxn ang="0">
                  <a:pos x="37" y="67"/>
                </a:cxn>
                <a:cxn ang="0">
                  <a:pos x="45" y="78"/>
                </a:cxn>
                <a:cxn ang="0">
                  <a:pos x="51" y="87"/>
                </a:cxn>
                <a:cxn ang="0">
                  <a:pos x="57" y="91"/>
                </a:cxn>
                <a:cxn ang="0">
                  <a:pos x="70" y="101"/>
                </a:cxn>
                <a:cxn ang="0">
                  <a:pos x="73" y="87"/>
                </a:cxn>
                <a:cxn ang="0">
                  <a:pos x="80" y="74"/>
                </a:cxn>
                <a:cxn ang="0">
                  <a:pos x="85" y="78"/>
                </a:cxn>
                <a:cxn ang="0">
                  <a:pos x="90" y="68"/>
                </a:cxn>
                <a:cxn ang="0">
                  <a:pos x="97" y="66"/>
                </a:cxn>
                <a:cxn ang="0">
                  <a:pos x="90" y="51"/>
                </a:cxn>
                <a:cxn ang="0">
                  <a:pos x="99" y="52"/>
                </a:cxn>
                <a:cxn ang="0">
                  <a:pos x="87" y="35"/>
                </a:cxn>
              </a:cxnLst>
              <a:rect l="0" t="0" r="r" b="b"/>
              <a:pathLst>
                <a:path w="102" h="101">
                  <a:moveTo>
                    <a:pt x="87" y="35"/>
                  </a:moveTo>
                  <a:cubicBezTo>
                    <a:pt x="94" y="18"/>
                    <a:pt x="96" y="18"/>
                    <a:pt x="84" y="21"/>
                  </a:cubicBezTo>
                  <a:cubicBezTo>
                    <a:pt x="75" y="22"/>
                    <a:pt x="78" y="11"/>
                    <a:pt x="74" y="13"/>
                  </a:cubicBezTo>
                  <a:cubicBezTo>
                    <a:pt x="69" y="15"/>
                    <a:pt x="63" y="8"/>
                    <a:pt x="58" y="13"/>
                  </a:cubicBezTo>
                  <a:cubicBezTo>
                    <a:pt x="52" y="18"/>
                    <a:pt x="45" y="9"/>
                    <a:pt x="41" y="11"/>
                  </a:cubicBezTo>
                  <a:cubicBezTo>
                    <a:pt x="37" y="13"/>
                    <a:pt x="25" y="5"/>
                    <a:pt x="21" y="11"/>
                  </a:cubicBezTo>
                  <a:cubicBezTo>
                    <a:pt x="17" y="17"/>
                    <a:pt x="19" y="19"/>
                    <a:pt x="13" y="12"/>
                  </a:cubicBezTo>
                  <a:cubicBezTo>
                    <a:pt x="3" y="0"/>
                    <a:pt x="0" y="22"/>
                    <a:pt x="6" y="25"/>
                  </a:cubicBezTo>
                  <a:cubicBezTo>
                    <a:pt x="11" y="27"/>
                    <a:pt x="11" y="36"/>
                    <a:pt x="14" y="38"/>
                  </a:cubicBezTo>
                  <a:cubicBezTo>
                    <a:pt x="18" y="40"/>
                    <a:pt x="10" y="44"/>
                    <a:pt x="15" y="44"/>
                  </a:cubicBezTo>
                  <a:cubicBezTo>
                    <a:pt x="20" y="45"/>
                    <a:pt x="31" y="65"/>
                    <a:pt x="37" y="67"/>
                  </a:cubicBezTo>
                  <a:cubicBezTo>
                    <a:pt x="42" y="70"/>
                    <a:pt x="38" y="74"/>
                    <a:pt x="45" y="78"/>
                  </a:cubicBezTo>
                  <a:cubicBezTo>
                    <a:pt x="51" y="82"/>
                    <a:pt x="52" y="84"/>
                    <a:pt x="51" y="87"/>
                  </a:cubicBezTo>
                  <a:cubicBezTo>
                    <a:pt x="50" y="89"/>
                    <a:pt x="54" y="87"/>
                    <a:pt x="57" y="91"/>
                  </a:cubicBezTo>
                  <a:cubicBezTo>
                    <a:pt x="59" y="95"/>
                    <a:pt x="67" y="97"/>
                    <a:pt x="70" y="101"/>
                  </a:cubicBezTo>
                  <a:cubicBezTo>
                    <a:pt x="77" y="95"/>
                    <a:pt x="65" y="92"/>
                    <a:pt x="73" y="87"/>
                  </a:cubicBezTo>
                  <a:cubicBezTo>
                    <a:pt x="80" y="82"/>
                    <a:pt x="76" y="77"/>
                    <a:pt x="80" y="74"/>
                  </a:cubicBezTo>
                  <a:cubicBezTo>
                    <a:pt x="83" y="72"/>
                    <a:pt x="84" y="79"/>
                    <a:pt x="85" y="78"/>
                  </a:cubicBezTo>
                  <a:cubicBezTo>
                    <a:pt x="89" y="74"/>
                    <a:pt x="75" y="62"/>
                    <a:pt x="90" y="68"/>
                  </a:cubicBezTo>
                  <a:cubicBezTo>
                    <a:pt x="94" y="61"/>
                    <a:pt x="95" y="68"/>
                    <a:pt x="97" y="66"/>
                  </a:cubicBezTo>
                  <a:cubicBezTo>
                    <a:pt x="100" y="62"/>
                    <a:pt x="89" y="51"/>
                    <a:pt x="90" y="51"/>
                  </a:cubicBezTo>
                  <a:cubicBezTo>
                    <a:pt x="91" y="49"/>
                    <a:pt x="95" y="55"/>
                    <a:pt x="99" y="52"/>
                  </a:cubicBezTo>
                  <a:cubicBezTo>
                    <a:pt x="102" y="49"/>
                    <a:pt x="84" y="41"/>
                    <a:pt x="87" y="35"/>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82" name="Freeform 53"/>
            <p:cNvSpPr>
              <a:spLocks/>
            </p:cNvSpPr>
            <p:nvPr/>
          </p:nvSpPr>
          <p:spPr bwMode="auto">
            <a:xfrm>
              <a:off x="6736187" y="4921505"/>
              <a:ext cx="147965" cy="169787"/>
            </a:xfrm>
            <a:custGeom>
              <a:avLst/>
              <a:gdLst/>
              <a:ahLst/>
              <a:cxnLst>
                <a:cxn ang="0">
                  <a:pos x="25" y="6"/>
                </a:cxn>
                <a:cxn ang="0">
                  <a:pos x="20" y="16"/>
                </a:cxn>
                <a:cxn ang="0">
                  <a:pos x="15" y="12"/>
                </a:cxn>
                <a:cxn ang="0">
                  <a:pos x="8" y="25"/>
                </a:cxn>
                <a:cxn ang="0">
                  <a:pos x="5" y="39"/>
                </a:cxn>
                <a:cxn ang="0">
                  <a:pos x="12" y="47"/>
                </a:cxn>
                <a:cxn ang="0">
                  <a:pos x="20" y="54"/>
                </a:cxn>
                <a:cxn ang="0">
                  <a:pos x="28" y="62"/>
                </a:cxn>
                <a:cxn ang="0">
                  <a:pos x="28" y="49"/>
                </a:cxn>
                <a:cxn ang="0">
                  <a:pos x="37" y="37"/>
                </a:cxn>
                <a:cxn ang="0">
                  <a:pos x="45" y="39"/>
                </a:cxn>
                <a:cxn ang="0">
                  <a:pos x="44" y="35"/>
                </a:cxn>
                <a:cxn ang="0">
                  <a:pos x="53" y="28"/>
                </a:cxn>
                <a:cxn ang="0">
                  <a:pos x="25" y="6"/>
                </a:cxn>
              </a:cxnLst>
              <a:rect l="0" t="0" r="r" b="b"/>
              <a:pathLst>
                <a:path w="54" h="62">
                  <a:moveTo>
                    <a:pt x="25" y="6"/>
                  </a:moveTo>
                  <a:cubicBezTo>
                    <a:pt x="10" y="0"/>
                    <a:pt x="24" y="12"/>
                    <a:pt x="20" y="16"/>
                  </a:cubicBezTo>
                  <a:cubicBezTo>
                    <a:pt x="19" y="17"/>
                    <a:pt x="18" y="10"/>
                    <a:pt x="15" y="12"/>
                  </a:cubicBezTo>
                  <a:cubicBezTo>
                    <a:pt x="11" y="15"/>
                    <a:pt x="15" y="20"/>
                    <a:pt x="8" y="25"/>
                  </a:cubicBezTo>
                  <a:cubicBezTo>
                    <a:pt x="0" y="30"/>
                    <a:pt x="12" y="33"/>
                    <a:pt x="5" y="39"/>
                  </a:cubicBezTo>
                  <a:cubicBezTo>
                    <a:pt x="6" y="44"/>
                    <a:pt x="16" y="40"/>
                    <a:pt x="12" y="47"/>
                  </a:cubicBezTo>
                  <a:cubicBezTo>
                    <a:pt x="15" y="49"/>
                    <a:pt x="18" y="47"/>
                    <a:pt x="20" y="54"/>
                  </a:cubicBezTo>
                  <a:cubicBezTo>
                    <a:pt x="21" y="61"/>
                    <a:pt x="19" y="60"/>
                    <a:pt x="28" y="62"/>
                  </a:cubicBezTo>
                  <a:cubicBezTo>
                    <a:pt x="31" y="52"/>
                    <a:pt x="23" y="54"/>
                    <a:pt x="28" y="49"/>
                  </a:cubicBezTo>
                  <a:cubicBezTo>
                    <a:pt x="33" y="43"/>
                    <a:pt x="35" y="30"/>
                    <a:pt x="37" y="37"/>
                  </a:cubicBezTo>
                  <a:cubicBezTo>
                    <a:pt x="40" y="44"/>
                    <a:pt x="40" y="43"/>
                    <a:pt x="45" y="39"/>
                  </a:cubicBezTo>
                  <a:cubicBezTo>
                    <a:pt x="43" y="36"/>
                    <a:pt x="47" y="36"/>
                    <a:pt x="44" y="35"/>
                  </a:cubicBezTo>
                  <a:cubicBezTo>
                    <a:pt x="38" y="32"/>
                    <a:pt x="54" y="32"/>
                    <a:pt x="53" y="28"/>
                  </a:cubicBezTo>
                  <a:cubicBezTo>
                    <a:pt x="52" y="24"/>
                    <a:pt x="32" y="18"/>
                    <a:pt x="25" y="6"/>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83" name="Freeform 54"/>
            <p:cNvSpPr>
              <a:spLocks noEditPoints="1"/>
            </p:cNvSpPr>
            <p:nvPr/>
          </p:nvSpPr>
          <p:spPr bwMode="auto">
            <a:xfrm>
              <a:off x="6042243" y="3510434"/>
              <a:ext cx="500098" cy="347605"/>
            </a:xfrm>
            <a:custGeom>
              <a:avLst/>
              <a:gdLst/>
              <a:ahLst/>
              <a:cxnLst>
                <a:cxn ang="0">
                  <a:pos x="67" y="63"/>
                </a:cxn>
                <a:cxn ang="0">
                  <a:pos x="60" y="58"/>
                </a:cxn>
                <a:cxn ang="0">
                  <a:pos x="50" y="76"/>
                </a:cxn>
                <a:cxn ang="0">
                  <a:pos x="40" y="89"/>
                </a:cxn>
                <a:cxn ang="0">
                  <a:pos x="39" y="105"/>
                </a:cxn>
                <a:cxn ang="0">
                  <a:pos x="48" y="112"/>
                </a:cxn>
                <a:cxn ang="0">
                  <a:pos x="37" y="114"/>
                </a:cxn>
                <a:cxn ang="0">
                  <a:pos x="17" y="111"/>
                </a:cxn>
                <a:cxn ang="0">
                  <a:pos x="18" y="98"/>
                </a:cxn>
                <a:cxn ang="0">
                  <a:pos x="7" y="89"/>
                </a:cxn>
                <a:cxn ang="0">
                  <a:pos x="3" y="57"/>
                </a:cxn>
                <a:cxn ang="0">
                  <a:pos x="53" y="7"/>
                </a:cxn>
                <a:cxn ang="0">
                  <a:pos x="63" y="12"/>
                </a:cxn>
                <a:cxn ang="0">
                  <a:pos x="58" y="34"/>
                </a:cxn>
                <a:cxn ang="0">
                  <a:pos x="63" y="49"/>
                </a:cxn>
                <a:cxn ang="0">
                  <a:pos x="167" y="96"/>
                </a:cxn>
                <a:cxn ang="0">
                  <a:pos x="167" y="96"/>
                </a:cxn>
                <a:cxn ang="0">
                  <a:pos x="79" y="19"/>
                </a:cxn>
                <a:cxn ang="0">
                  <a:pos x="69" y="90"/>
                </a:cxn>
                <a:cxn ang="0">
                  <a:pos x="60" y="85"/>
                </a:cxn>
                <a:cxn ang="0">
                  <a:pos x="45" y="91"/>
                </a:cxn>
                <a:cxn ang="0">
                  <a:pos x="54" y="100"/>
                </a:cxn>
                <a:cxn ang="0">
                  <a:pos x="70" y="103"/>
                </a:cxn>
                <a:cxn ang="0">
                  <a:pos x="65" y="79"/>
                </a:cxn>
                <a:cxn ang="0">
                  <a:pos x="65" y="79"/>
                </a:cxn>
                <a:cxn ang="0">
                  <a:pos x="65" y="117"/>
                </a:cxn>
                <a:cxn ang="0">
                  <a:pos x="69" y="106"/>
                </a:cxn>
                <a:cxn ang="0">
                  <a:pos x="83" y="110"/>
                </a:cxn>
                <a:cxn ang="0">
                  <a:pos x="92" y="121"/>
                </a:cxn>
                <a:cxn ang="0">
                  <a:pos x="91" y="112"/>
                </a:cxn>
                <a:cxn ang="0">
                  <a:pos x="97" y="79"/>
                </a:cxn>
                <a:cxn ang="0">
                  <a:pos x="93" y="71"/>
                </a:cxn>
                <a:cxn ang="0">
                  <a:pos x="85" y="77"/>
                </a:cxn>
                <a:cxn ang="0">
                  <a:pos x="78" y="86"/>
                </a:cxn>
                <a:cxn ang="0">
                  <a:pos x="81" y="98"/>
                </a:cxn>
                <a:cxn ang="0">
                  <a:pos x="94" y="102"/>
                </a:cxn>
                <a:cxn ang="0">
                  <a:pos x="95" y="109"/>
                </a:cxn>
                <a:cxn ang="0">
                  <a:pos x="100" y="124"/>
                </a:cxn>
                <a:cxn ang="0">
                  <a:pos x="101" y="111"/>
                </a:cxn>
                <a:cxn ang="0">
                  <a:pos x="104" y="103"/>
                </a:cxn>
                <a:cxn ang="0">
                  <a:pos x="108" y="92"/>
                </a:cxn>
                <a:cxn ang="0">
                  <a:pos x="115" y="70"/>
                </a:cxn>
                <a:cxn ang="0">
                  <a:pos x="98" y="71"/>
                </a:cxn>
                <a:cxn ang="0">
                  <a:pos x="112" y="106"/>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84" name="Freeform 55"/>
            <p:cNvSpPr>
              <a:spLocks noEditPoints="1"/>
            </p:cNvSpPr>
            <p:nvPr/>
          </p:nvSpPr>
          <p:spPr bwMode="auto">
            <a:xfrm>
              <a:off x="5888543" y="3814445"/>
              <a:ext cx="645769" cy="762896"/>
            </a:xfrm>
            <a:custGeom>
              <a:avLst/>
              <a:gdLst/>
              <a:ahLst/>
              <a:cxnLst>
                <a:cxn ang="0">
                  <a:pos x="213" y="144"/>
                </a:cxn>
                <a:cxn ang="0">
                  <a:pos x="175" y="167"/>
                </a:cxn>
                <a:cxn ang="0">
                  <a:pos x="176" y="203"/>
                </a:cxn>
                <a:cxn ang="0">
                  <a:pos x="191" y="237"/>
                </a:cxn>
                <a:cxn ang="0">
                  <a:pos x="179" y="260"/>
                </a:cxn>
                <a:cxn ang="0">
                  <a:pos x="172" y="266"/>
                </a:cxn>
                <a:cxn ang="0">
                  <a:pos x="146" y="268"/>
                </a:cxn>
                <a:cxn ang="0">
                  <a:pos x="120" y="269"/>
                </a:cxn>
                <a:cxn ang="0">
                  <a:pos x="96" y="270"/>
                </a:cxn>
                <a:cxn ang="0">
                  <a:pos x="71" y="261"/>
                </a:cxn>
                <a:cxn ang="0">
                  <a:pos x="46" y="268"/>
                </a:cxn>
                <a:cxn ang="0">
                  <a:pos x="38" y="213"/>
                </a:cxn>
                <a:cxn ang="0">
                  <a:pos x="17" y="200"/>
                </a:cxn>
                <a:cxn ang="0">
                  <a:pos x="12" y="175"/>
                </a:cxn>
                <a:cxn ang="0">
                  <a:pos x="7" y="155"/>
                </a:cxn>
                <a:cxn ang="0">
                  <a:pos x="11" y="139"/>
                </a:cxn>
                <a:cxn ang="0">
                  <a:pos x="14" y="114"/>
                </a:cxn>
                <a:cxn ang="0">
                  <a:pos x="34" y="95"/>
                </a:cxn>
                <a:cxn ang="0">
                  <a:pos x="31" y="84"/>
                </a:cxn>
                <a:cxn ang="0">
                  <a:pos x="34" y="54"/>
                </a:cxn>
                <a:cxn ang="0">
                  <a:pos x="61" y="55"/>
                </a:cxn>
                <a:cxn ang="0">
                  <a:pos x="71" y="57"/>
                </a:cxn>
                <a:cxn ang="0">
                  <a:pos x="92" y="43"/>
                </a:cxn>
                <a:cxn ang="0">
                  <a:pos x="81" y="32"/>
                </a:cxn>
                <a:cxn ang="0">
                  <a:pos x="73" y="22"/>
                </a:cxn>
                <a:cxn ang="0">
                  <a:pos x="73" y="0"/>
                </a:cxn>
                <a:cxn ang="0">
                  <a:pos x="93" y="3"/>
                </a:cxn>
                <a:cxn ang="0">
                  <a:pos x="107" y="8"/>
                </a:cxn>
                <a:cxn ang="0">
                  <a:pos x="115" y="18"/>
                </a:cxn>
                <a:cxn ang="0">
                  <a:pos x="134" y="24"/>
                </a:cxn>
                <a:cxn ang="0">
                  <a:pos x="139" y="35"/>
                </a:cxn>
                <a:cxn ang="0">
                  <a:pos x="169" y="15"/>
                </a:cxn>
                <a:cxn ang="0">
                  <a:pos x="186" y="26"/>
                </a:cxn>
                <a:cxn ang="0">
                  <a:pos x="201" y="38"/>
                </a:cxn>
                <a:cxn ang="0">
                  <a:pos x="212" y="45"/>
                </a:cxn>
                <a:cxn ang="0">
                  <a:pos x="221" y="99"/>
                </a:cxn>
                <a:cxn ang="0">
                  <a:pos x="227" y="148"/>
                </a:cxn>
                <a:cxn ang="0">
                  <a:pos x="204" y="36"/>
                </a:cxn>
                <a:cxn ang="0">
                  <a:pos x="211" y="39"/>
                </a:cxn>
                <a:cxn ang="0">
                  <a:pos x="201" y="28"/>
                </a:cxn>
                <a:cxn ang="0">
                  <a:pos x="140" y="18"/>
                </a:cxn>
                <a:cxn ang="0">
                  <a:pos x="197" y="20"/>
                </a:cxn>
                <a:cxn ang="0">
                  <a:pos x="187" y="9"/>
                </a:cxn>
                <a:cxn ang="0">
                  <a:pos x="185" y="13"/>
                </a:cxn>
                <a:cxn ang="0">
                  <a:pos x="189" y="25"/>
                </a:cxn>
                <a:cxn ang="0">
                  <a:pos x="196" y="22"/>
                </a:cxn>
              </a:cxnLst>
              <a:rect l="0" t="0" r="r" b="b"/>
              <a:pathLst>
                <a:path w="236" h="279">
                  <a:moveTo>
                    <a:pt x="227" y="148"/>
                  </a:moveTo>
                  <a:cubicBezTo>
                    <a:pt x="219" y="153"/>
                    <a:pt x="217" y="142"/>
                    <a:pt x="213" y="144"/>
                  </a:cubicBezTo>
                  <a:cubicBezTo>
                    <a:pt x="209" y="146"/>
                    <a:pt x="219" y="149"/>
                    <a:pt x="204" y="152"/>
                  </a:cubicBezTo>
                  <a:cubicBezTo>
                    <a:pt x="189" y="156"/>
                    <a:pt x="188" y="163"/>
                    <a:pt x="175" y="167"/>
                  </a:cubicBezTo>
                  <a:cubicBezTo>
                    <a:pt x="162" y="171"/>
                    <a:pt x="156" y="172"/>
                    <a:pt x="165" y="180"/>
                  </a:cubicBezTo>
                  <a:cubicBezTo>
                    <a:pt x="174" y="189"/>
                    <a:pt x="157" y="194"/>
                    <a:pt x="176" y="203"/>
                  </a:cubicBezTo>
                  <a:cubicBezTo>
                    <a:pt x="186" y="207"/>
                    <a:pt x="185" y="213"/>
                    <a:pt x="202" y="226"/>
                  </a:cubicBezTo>
                  <a:cubicBezTo>
                    <a:pt x="199" y="240"/>
                    <a:pt x="192" y="228"/>
                    <a:pt x="191" y="237"/>
                  </a:cubicBezTo>
                  <a:cubicBezTo>
                    <a:pt x="191" y="246"/>
                    <a:pt x="185" y="239"/>
                    <a:pt x="178" y="246"/>
                  </a:cubicBezTo>
                  <a:cubicBezTo>
                    <a:pt x="170" y="252"/>
                    <a:pt x="185" y="257"/>
                    <a:pt x="179" y="260"/>
                  </a:cubicBezTo>
                  <a:cubicBezTo>
                    <a:pt x="174" y="264"/>
                    <a:pt x="187" y="266"/>
                    <a:pt x="183" y="271"/>
                  </a:cubicBezTo>
                  <a:cubicBezTo>
                    <a:pt x="179" y="276"/>
                    <a:pt x="176" y="264"/>
                    <a:pt x="172" y="266"/>
                  </a:cubicBezTo>
                  <a:cubicBezTo>
                    <a:pt x="167" y="269"/>
                    <a:pt x="165" y="258"/>
                    <a:pt x="161" y="265"/>
                  </a:cubicBezTo>
                  <a:cubicBezTo>
                    <a:pt x="156" y="271"/>
                    <a:pt x="153" y="262"/>
                    <a:pt x="146" y="268"/>
                  </a:cubicBezTo>
                  <a:cubicBezTo>
                    <a:pt x="140" y="274"/>
                    <a:pt x="134" y="278"/>
                    <a:pt x="131" y="272"/>
                  </a:cubicBezTo>
                  <a:cubicBezTo>
                    <a:pt x="127" y="267"/>
                    <a:pt x="126" y="270"/>
                    <a:pt x="120" y="269"/>
                  </a:cubicBezTo>
                  <a:cubicBezTo>
                    <a:pt x="115" y="267"/>
                    <a:pt x="121" y="276"/>
                    <a:pt x="114" y="278"/>
                  </a:cubicBezTo>
                  <a:cubicBezTo>
                    <a:pt x="110" y="279"/>
                    <a:pt x="107" y="262"/>
                    <a:pt x="96" y="270"/>
                  </a:cubicBezTo>
                  <a:cubicBezTo>
                    <a:pt x="94" y="268"/>
                    <a:pt x="88" y="264"/>
                    <a:pt x="83" y="266"/>
                  </a:cubicBezTo>
                  <a:cubicBezTo>
                    <a:pt x="77" y="267"/>
                    <a:pt x="78" y="258"/>
                    <a:pt x="71" y="261"/>
                  </a:cubicBezTo>
                  <a:cubicBezTo>
                    <a:pt x="65" y="264"/>
                    <a:pt x="73" y="269"/>
                    <a:pt x="64" y="268"/>
                  </a:cubicBezTo>
                  <a:cubicBezTo>
                    <a:pt x="55" y="267"/>
                    <a:pt x="55" y="271"/>
                    <a:pt x="46" y="268"/>
                  </a:cubicBezTo>
                  <a:cubicBezTo>
                    <a:pt x="45" y="227"/>
                    <a:pt x="68" y="222"/>
                    <a:pt x="60" y="218"/>
                  </a:cubicBezTo>
                  <a:cubicBezTo>
                    <a:pt x="52" y="215"/>
                    <a:pt x="47" y="211"/>
                    <a:pt x="38" y="213"/>
                  </a:cubicBezTo>
                  <a:cubicBezTo>
                    <a:pt x="30" y="215"/>
                    <a:pt x="34" y="209"/>
                    <a:pt x="28" y="210"/>
                  </a:cubicBezTo>
                  <a:cubicBezTo>
                    <a:pt x="23" y="210"/>
                    <a:pt x="26" y="203"/>
                    <a:pt x="17" y="200"/>
                  </a:cubicBezTo>
                  <a:cubicBezTo>
                    <a:pt x="17" y="194"/>
                    <a:pt x="24" y="192"/>
                    <a:pt x="21" y="188"/>
                  </a:cubicBezTo>
                  <a:cubicBezTo>
                    <a:pt x="19" y="185"/>
                    <a:pt x="9" y="188"/>
                    <a:pt x="12" y="175"/>
                  </a:cubicBezTo>
                  <a:cubicBezTo>
                    <a:pt x="25" y="162"/>
                    <a:pt x="12" y="166"/>
                    <a:pt x="14" y="161"/>
                  </a:cubicBezTo>
                  <a:cubicBezTo>
                    <a:pt x="16" y="156"/>
                    <a:pt x="9" y="158"/>
                    <a:pt x="7" y="155"/>
                  </a:cubicBezTo>
                  <a:cubicBezTo>
                    <a:pt x="7" y="153"/>
                    <a:pt x="15" y="149"/>
                    <a:pt x="7" y="146"/>
                  </a:cubicBezTo>
                  <a:cubicBezTo>
                    <a:pt x="0" y="142"/>
                    <a:pt x="12" y="143"/>
                    <a:pt x="11" y="139"/>
                  </a:cubicBezTo>
                  <a:cubicBezTo>
                    <a:pt x="10" y="134"/>
                    <a:pt x="18" y="133"/>
                    <a:pt x="12" y="125"/>
                  </a:cubicBezTo>
                  <a:cubicBezTo>
                    <a:pt x="6" y="117"/>
                    <a:pt x="6" y="112"/>
                    <a:pt x="14" y="114"/>
                  </a:cubicBezTo>
                  <a:cubicBezTo>
                    <a:pt x="22" y="115"/>
                    <a:pt x="31" y="111"/>
                    <a:pt x="27" y="108"/>
                  </a:cubicBezTo>
                  <a:cubicBezTo>
                    <a:pt x="22" y="105"/>
                    <a:pt x="35" y="103"/>
                    <a:pt x="34" y="95"/>
                  </a:cubicBezTo>
                  <a:cubicBezTo>
                    <a:pt x="33" y="88"/>
                    <a:pt x="25" y="96"/>
                    <a:pt x="25" y="88"/>
                  </a:cubicBezTo>
                  <a:cubicBezTo>
                    <a:pt x="25" y="84"/>
                    <a:pt x="27" y="84"/>
                    <a:pt x="31" y="84"/>
                  </a:cubicBezTo>
                  <a:cubicBezTo>
                    <a:pt x="35" y="86"/>
                    <a:pt x="35" y="84"/>
                    <a:pt x="38" y="62"/>
                  </a:cubicBezTo>
                  <a:cubicBezTo>
                    <a:pt x="40" y="57"/>
                    <a:pt x="32" y="61"/>
                    <a:pt x="34" y="54"/>
                  </a:cubicBezTo>
                  <a:cubicBezTo>
                    <a:pt x="37" y="47"/>
                    <a:pt x="37" y="45"/>
                    <a:pt x="50" y="45"/>
                  </a:cubicBezTo>
                  <a:cubicBezTo>
                    <a:pt x="67" y="45"/>
                    <a:pt x="56" y="51"/>
                    <a:pt x="61" y="55"/>
                  </a:cubicBezTo>
                  <a:cubicBezTo>
                    <a:pt x="66" y="59"/>
                    <a:pt x="61" y="47"/>
                    <a:pt x="68" y="49"/>
                  </a:cubicBezTo>
                  <a:cubicBezTo>
                    <a:pt x="71" y="50"/>
                    <a:pt x="67" y="60"/>
                    <a:pt x="71" y="57"/>
                  </a:cubicBezTo>
                  <a:cubicBezTo>
                    <a:pt x="76" y="54"/>
                    <a:pt x="67" y="36"/>
                    <a:pt x="74" y="39"/>
                  </a:cubicBezTo>
                  <a:cubicBezTo>
                    <a:pt x="81" y="42"/>
                    <a:pt x="86" y="38"/>
                    <a:pt x="92" y="43"/>
                  </a:cubicBezTo>
                  <a:cubicBezTo>
                    <a:pt x="98" y="47"/>
                    <a:pt x="92" y="38"/>
                    <a:pt x="85" y="38"/>
                  </a:cubicBezTo>
                  <a:cubicBezTo>
                    <a:pt x="77" y="37"/>
                    <a:pt x="78" y="34"/>
                    <a:pt x="81" y="32"/>
                  </a:cubicBezTo>
                  <a:cubicBezTo>
                    <a:pt x="87" y="30"/>
                    <a:pt x="74" y="31"/>
                    <a:pt x="78" y="25"/>
                  </a:cubicBezTo>
                  <a:cubicBezTo>
                    <a:pt x="82" y="19"/>
                    <a:pt x="70" y="28"/>
                    <a:pt x="73" y="22"/>
                  </a:cubicBezTo>
                  <a:cubicBezTo>
                    <a:pt x="75" y="15"/>
                    <a:pt x="86" y="20"/>
                    <a:pt x="81" y="14"/>
                  </a:cubicBezTo>
                  <a:cubicBezTo>
                    <a:pt x="76" y="7"/>
                    <a:pt x="73" y="5"/>
                    <a:pt x="73" y="0"/>
                  </a:cubicBezTo>
                  <a:cubicBezTo>
                    <a:pt x="78" y="1"/>
                    <a:pt x="77" y="0"/>
                    <a:pt x="83" y="1"/>
                  </a:cubicBezTo>
                  <a:cubicBezTo>
                    <a:pt x="89" y="2"/>
                    <a:pt x="91" y="3"/>
                    <a:pt x="93" y="3"/>
                  </a:cubicBezTo>
                  <a:cubicBezTo>
                    <a:pt x="96" y="5"/>
                    <a:pt x="97" y="2"/>
                    <a:pt x="101" y="4"/>
                  </a:cubicBezTo>
                  <a:cubicBezTo>
                    <a:pt x="105" y="6"/>
                    <a:pt x="104" y="2"/>
                    <a:pt x="107" y="8"/>
                  </a:cubicBezTo>
                  <a:cubicBezTo>
                    <a:pt x="110" y="14"/>
                    <a:pt x="101" y="16"/>
                    <a:pt x="107" y="16"/>
                  </a:cubicBezTo>
                  <a:cubicBezTo>
                    <a:pt x="113" y="15"/>
                    <a:pt x="110" y="21"/>
                    <a:pt x="115" y="18"/>
                  </a:cubicBezTo>
                  <a:cubicBezTo>
                    <a:pt x="119" y="15"/>
                    <a:pt x="118" y="26"/>
                    <a:pt x="129" y="20"/>
                  </a:cubicBezTo>
                  <a:cubicBezTo>
                    <a:pt x="138" y="16"/>
                    <a:pt x="133" y="23"/>
                    <a:pt x="134" y="24"/>
                  </a:cubicBezTo>
                  <a:cubicBezTo>
                    <a:pt x="137" y="28"/>
                    <a:pt x="123" y="29"/>
                    <a:pt x="126" y="34"/>
                  </a:cubicBezTo>
                  <a:cubicBezTo>
                    <a:pt x="129" y="38"/>
                    <a:pt x="132" y="30"/>
                    <a:pt x="139" y="35"/>
                  </a:cubicBezTo>
                  <a:cubicBezTo>
                    <a:pt x="147" y="41"/>
                    <a:pt x="141" y="28"/>
                    <a:pt x="153" y="28"/>
                  </a:cubicBezTo>
                  <a:cubicBezTo>
                    <a:pt x="165" y="27"/>
                    <a:pt x="166" y="18"/>
                    <a:pt x="169" y="15"/>
                  </a:cubicBezTo>
                  <a:cubicBezTo>
                    <a:pt x="170" y="14"/>
                    <a:pt x="174" y="19"/>
                    <a:pt x="179" y="18"/>
                  </a:cubicBezTo>
                  <a:cubicBezTo>
                    <a:pt x="184" y="17"/>
                    <a:pt x="179" y="19"/>
                    <a:pt x="186" y="26"/>
                  </a:cubicBezTo>
                  <a:cubicBezTo>
                    <a:pt x="192" y="33"/>
                    <a:pt x="199" y="25"/>
                    <a:pt x="199" y="28"/>
                  </a:cubicBezTo>
                  <a:cubicBezTo>
                    <a:pt x="199" y="35"/>
                    <a:pt x="202" y="35"/>
                    <a:pt x="201" y="38"/>
                  </a:cubicBezTo>
                  <a:cubicBezTo>
                    <a:pt x="201" y="40"/>
                    <a:pt x="199" y="42"/>
                    <a:pt x="211" y="44"/>
                  </a:cubicBezTo>
                  <a:cubicBezTo>
                    <a:pt x="212" y="44"/>
                    <a:pt x="212" y="44"/>
                    <a:pt x="212" y="45"/>
                  </a:cubicBezTo>
                  <a:cubicBezTo>
                    <a:pt x="220" y="68"/>
                    <a:pt x="202" y="72"/>
                    <a:pt x="215" y="82"/>
                  </a:cubicBezTo>
                  <a:cubicBezTo>
                    <a:pt x="228" y="92"/>
                    <a:pt x="216" y="91"/>
                    <a:pt x="221" y="99"/>
                  </a:cubicBezTo>
                  <a:cubicBezTo>
                    <a:pt x="230" y="112"/>
                    <a:pt x="219" y="109"/>
                    <a:pt x="222" y="121"/>
                  </a:cubicBezTo>
                  <a:cubicBezTo>
                    <a:pt x="224" y="132"/>
                    <a:pt x="236" y="122"/>
                    <a:pt x="227" y="148"/>
                  </a:cubicBezTo>
                  <a:close/>
                  <a:moveTo>
                    <a:pt x="201" y="28"/>
                  </a:moveTo>
                  <a:cubicBezTo>
                    <a:pt x="199" y="26"/>
                    <a:pt x="203" y="34"/>
                    <a:pt x="204" y="36"/>
                  </a:cubicBezTo>
                  <a:cubicBezTo>
                    <a:pt x="205" y="38"/>
                    <a:pt x="202" y="38"/>
                    <a:pt x="203" y="40"/>
                  </a:cubicBezTo>
                  <a:cubicBezTo>
                    <a:pt x="204" y="41"/>
                    <a:pt x="210" y="38"/>
                    <a:pt x="211" y="39"/>
                  </a:cubicBezTo>
                  <a:cubicBezTo>
                    <a:pt x="211" y="36"/>
                    <a:pt x="211" y="36"/>
                    <a:pt x="211" y="36"/>
                  </a:cubicBezTo>
                  <a:cubicBezTo>
                    <a:pt x="207" y="35"/>
                    <a:pt x="203" y="31"/>
                    <a:pt x="201" y="28"/>
                  </a:cubicBezTo>
                  <a:close/>
                  <a:moveTo>
                    <a:pt x="132" y="15"/>
                  </a:moveTo>
                  <a:cubicBezTo>
                    <a:pt x="130" y="17"/>
                    <a:pt x="139" y="19"/>
                    <a:pt x="140" y="18"/>
                  </a:cubicBezTo>
                  <a:cubicBezTo>
                    <a:pt x="140" y="16"/>
                    <a:pt x="135" y="12"/>
                    <a:pt x="132" y="15"/>
                  </a:cubicBezTo>
                  <a:close/>
                  <a:moveTo>
                    <a:pt x="197" y="20"/>
                  </a:moveTo>
                  <a:cubicBezTo>
                    <a:pt x="193" y="17"/>
                    <a:pt x="202" y="14"/>
                    <a:pt x="195" y="11"/>
                  </a:cubicBezTo>
                  <a:cubicBezTo>
                    <a:pt x="191" y="10"/>
                    <a:pt x="191" y="6"/>
                    <a:pt x="187" y="9"/>
                  </a:cubicBezTo>
                  <a:cubicBezTo>
                    <a:pt x="183" y="12"/>
                    <a:pt x="192" y="13"/>
                    <a:pt x="193" y="15"/>
                  </a:cubicBezTo>
                  <a:cubicBezTo>
                    <a:pt x="193" y="17"/>
                    <a:pt x="186" y="13"/>
                    <a:pt x="185" y="13"/>
                  </a:cubicBezTo>
                  <a:cubicBezTo>
                    <a:pt x="183" y="14"/>
                    <a:pt x="188" y="18"/>
                    <a:pt x="185" y="19"/>
                  </a:cubicBezTo>
                  <a:cubicBezTo>
                    <a:pt x="183" y="20"/>
                    <a:pt x="185" y="22"/>
                    <a:pt x="189" y="25"/>
                  </a:cubicBezTo>
                  <a:cubicBezTo>
                    <a:pt x="191" y="26"/>
                    <a:pt x="193" y="25"/>
                    <a:pt x="192" y="24"/>
                  </a:cubicBezTo>
                  <a:cubicBezTo>
                    <a:pt x="191" y="23"/>
                    <a:pt x="193" y="18"/>
                    <a:pt x="196" y="22"/>
                  </a:cubicBezTo>
                  <a:cubicBezTo>
                    <a:pt x="200" y="26"/>
                    <a:pt x="201" y="22"/>
                    <a:pt x="197" y="20"/>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85" name="Freeform 56"/>
            <p:cNvSpPr>
              <a:spLocks/>
            </p:cNvSpPr>
            <p:nvPr/>
          </p:nvSpPr>
          <p:spPr bwMode="auto">
            <a:xfrm>
              <a:off x="5732549" y="3958994"/>
              <a:ext cx="260372" cy="278773"/>
            </a:xfrm>
            <a:custGeom>
              <a:avLst/>
              <a:gdLst/>
              <a:ahLst/>
              <a:cxnLst>
                <a:cxn ang="0">
                  <a:pos x="88" y="31"/>
                </a:cxn>
                <a:cxn ang="0">
                  <a:pos x="95" y="9"/>
                </a:cxn>
                <a:cxn ang="0">
                  <a:pos x="87" y="4"/>
                </a:cxn>
                <a:cxn ang="0">
                  <a:pos x="65" y="3"/>
                </a:cxn>
                <a:cxn ang="0">
                  <a:pos x="48" y="18"/>
                </a:cxn>
                <a:cxn ang="0">
                  <a:pos x="52" y="24"/>
                </a:cxn>
                <a:cxn ang="0">
                  <a:pos x="56" y="33"/>
                </a:cxn>
                <a:cxn ang="0">
                  <a:pos x="47" y="45"/>
                </a:cxn>
                <a:cxn ang="0">
                  <a:pos x="44" y="32"/>
                </a:cxn>
                <a:cxn ang="0">
                  <a:pos x="41" y="25"/>
                </a:cxn>
                <a:cxn ang="0">
                  <a:pos x="37" y="21"/>
                </a:cxn>
                <a:cxn ang="0">
                  <a:pos x="26" y="46"/>
                </a:cxn>
                <a:cxn ang="0">
                  <a:pos x="17" y="59"/>
                </a:cxn>
                <a:cxn ang="0">
                  <a:pos x="8" y="67"/>
                </a:cxn>
                <a:cxn ang="0">
                  <a:pos x="15" y="72"/>
                </a:cxn>
                <a:cxn ang="0">
                  <a:pos x="2" y="71"/>
                </a:cxn>
                <a:cxn ang="0">
                  <a:pos x="14" y="76"/>
                </a:cxn>
                <a:cxn ang="0">
                  <a:pos x="18" y="78"/>
                </a:cxn>
                <a:cxn ang="0">
                  <a:pos x="9" y="79"/>
                </a:cxn>
                <a:cxn ang="0">
                  <a:pos x="0" y="78"/>
                </a:cxn>
                <a:cxn ang="0">
                  <a:pos x="5" y="83"/>
                </a:cxn>
                <a:cxn ang="0">
                  <a:pos x="16" y="83"/>
                </a:cxn>
                <a:cxn ang="0">
                  <a:pos x="27" y="77"/>
                </a:cxn>
                <a:cxn ang="0">
                  <a:pos x="32" y="76"/>
                </a:cxn>
                <a:cxn ang="0">
                  <a:pos x="38" y="77"/>
                </a:cxn>
                <a:cxn ang="0">
                  <a:pos x="54" y="83"/>
                </a:cxn>
                <a:cxn ang="0">
                  <a:pos x="64" y="102"/>
                </a:cxn>
                <a:cxn ang="0">
                  <a:pos x="64" y="93"/>
                </a:cxn>
                <a:cxn ang="0">
                  <a:pos x="68" y="86"/>
                </a:cxn>
                <a:cxn ang="0">
                  <a:pos x="69" y="72"/>
                </a:cxn>
                <a:cxn ang="0">
                  <a:pos x="71" y="61"/>
                </a:cxn>
                <a:cxn ang="0">
                  <a:pos x="84" y="55"/>
                </a:cxn>
                <a:cxn ang="0">
                  <a:pos x="91" y="42"/>
                </a:cxn>
                <a:cxn ang="0">
                  <a:pos x="82" y="35"/>
                </a:cxn>
                <a:cxn ang="0">
                  <a:pos x="88" y="31"/>
                </a:cxn>
              </a:cxnLst>
              <a:rect l="0" t="0" r="r" b="b"/>
              <a:pathLst>
                <a:path w="95" h="102">
                  <a:moveTo>
                    <a:pt x="88" y="31"/>
                  </a:moveTo>
                  <a:cubicBezTo>
                    <a:pt x="92" y="33"/>
                    <a:pt x="92" y="31"/>
                    <a:pt x="95" y="9"/>
                  </a:cubicBezTo>
                  <a:cubicBezTo>
                    <a:pt x="91" y="10"/>
                    <a:pt x="90" y="8"/>
                    <a:pt x="87" y="4"/>
                  </a:cubicBezTo>
                  <a:cubicBezTo>
                    <a:pt x="84" y="0"/>
                    <a:pt x="79" y="1"/>
                    <a:pt x="65" y="3"/>
                  </a:cubicBezTo>
                  <a:cubicBezTo>
                    <a:pt x="47" y="7"/>
                    <a:pt x="44" y="18"/>
                    <a:pt x="48" y="18"/>
                  </a:cubicBezTo>
                  <a:cubicBezTo>
                    <a:pt x="52" y="18"/>
                    <a:pt x="48" y="24"/>
                    <a:pt x="52" y="24"/>
                  </a:cubicBezTo>
                  <a:cubicBezTo>
                    <a:pt x="57" y="24"/>
                    <a:pt x="51" y="32"/>
                    <a:pt x="56" y="33"/>
                  </a:cubicBezTo>
                  <a:cubicBezTo>
                    <a:pt x="66" y="36"/>
                    <a:pt x="54" y="49"/>
                    <a:pt x="47" y="45"/>
                  </a:cubicBezTo>
                  <a:cubicBezTo>
                    <a:pt x="40" y="41"/>
                    <a:pt x="37" y="35"/>
                    <a:pt x="44" y="32"/>
                  </a:cubicBezTo>
                  <a:cubicBezTo>
                    <a:pt x="51" y="29"/>
                    <a:pt x="41" y="28"/>
                    <a:pt x="41" y="25"/>
                  </a:cubicBezTo>
                  <a:cubicBezTo>
                    <a:pt x="41" y="21"/>
                    <a:pt x="49" y="14"/>
                    <a:pt x="37" y="21"/>
                  </a:cubicBezTo>
                  <a:cubicBezTo>
                    <a:pt x="29" y="17"/>
                    <a:pt x="34" y="30"/>
                    <a:pt x="26" y="46"/>
                  </a:cubicBezTo>
                  <a:cubicBezTo>
                    <a:pt x="19" y="61"/>
                    <a:pt x="15" y="54"/>
                    <a:pt x="17" y="59"/>
                  </a:cubicBezTo>
                  <a:cubicBezTo>
                    <a:pt x="19" y="63"/>
                    <a:pt x="5" y="62"/>
                    <a:pt x="8" y="67"/>
                  </a:cubicBezTo>
                  <a:cubicBezTo>
                    <a:pt x="10" y="69"/>
                    <a:pt x="28" y="69"/>
                    <a:pt x="15" y="72"/>
                  </a:cubicBezTo>
                  <a:cubicBezTo>
                    <a:pt x="8" y="70"/>
                    <a:pt x="4" y="69"/>
                    <a:pt x="2" y="71"/>
                  </a:cubicBezTo>
                  <a:cubicBezTo>
                    <a:pt x="0" y="74"/>
                    <a:pt x="10" y="77"/>
                    <a:pt x="14" y="76"/>
                  </a:cubicBezTo>
                  <a:cubicBezTo>
                    <a:pt x="18" y="75"/>
                    <a:pt x="20" y="78"/>
                    <a:pt x="18" y="78"/>
                  </a:cubicBezTo>
                  <a:cubicBezTo>
                    <a:pt x="15" y="78"/>
                    <a:pt x="12" y="81"/>
                    <a:pt x="9" y="79"/>
                  </a:cubicBezTo>
                  <a:cubicBezTo>
                    <a:pt x="5" y="78"/>
                    <a:pt x="6" y="76"/>
                    <a:pt x="0" y="78"/>
                  </a:cubicBezTo>
                  <a:cubicBezTo>
                    <a:pt x="0" y="80"/>
                    <a:pt x="1" y="84"/>
                    <a:pt x="5" y="83"/>
                  </a:cubicBezTo>
                  <a:cubicBezTo>
                    <a:pt x="9" y="82"/>
                    <a:pt x="11" y="86"/>
                    <a:pt x="16" y="83"/>
                  </a:cubicBezTo>
                  <a:cubicBezTo>
                    <a:pt x="23" y="79"/>
                    <a:pt x="26" y="81"/>
                    <a:pt x="27" y="77"/>
                  </a:cubicBezTo>
                  <a:cubicBezTo>
                    <a:pt x="28" y="70"/>
                    <a:pt x="28" y="77"/>
                    <a:pt x="32" y="76"/>
                  </a:cubicBezTo>
                  <a:cubicBezTo>
                    <a:pt x="37" y="75"/>
                    <a:pt x="34" y="79"/>
                    <a:pt x="38" y="77"/>
                  </a:cubicBezTo>
                  <a:cubicBezTo>
                    <a:pt x="46" y="74"/>
                    <a:pt x="38" y="82"/>
                    <a:pt x="54" y="83"/>
                  </a:cubicBezTo>
                  <a:cubicBezTo>
                    <a:pt x="71" y="84"/>
                    <a:pt x="44" y="100"/>
                    <a:pt x="64" y="102"/>
                  </a:cubicBezTo>
                  <a:cubicBezTo>
                    <a:pt x="64" y="100"/>
                    <a:pt x="72" y="96"/>
                    <a:pt x="64" y="93"/>
                  </a:cubicBezTo>
                  <a:cubicBezTo>
                    <a:pt x="57" y="89"/>
                    <a:pt x="69" y="90"/>
                    <a:pt x="68" y="86"/>
                  </a:cubicBezTo>
                  <a:cubicBezTo>
                    <a:pt x="67" y="81"/>
                    <a:pt x="75" y="80"/>
                    <a:pt x="69" y="72"/>
                  </a:cubicBezTo>
                  <a:cubicBezTo>
                    <a:pt x="63" y="64"/>
                    <a:pt x="63" y="59"/>
                    <a:pt x="71" y="61"/>
                  </a:cubicBezTo>
                  <a:cubicBezTo>
                    <a:pt x="79" y="62"/>
                    <a:pt x="88" y="58"/>
                    <a:pt x="84" y="55"/>
                  </a:cubicBezTo>
                  <a:cubicBezTo>
                    <a:pt x="79" y="52"/>
                    <a:pt x="92" y="50"/>
                    <a:pt x="91" y="42"/>
                  </a:cubicBezTo>
                  <a:cubicBezTo>
                    <a:pt x="90" y="35"/>
                    <a:pt x="82" y="43"/>
                    <a:pt x="82" y="35"/>
                  </a:cubicBezTo>
                  <a:cubicBezTo>
                    <a:pt x="82" y="31"/>
                    <a:pt x="84" y="31"/>
                    <a:pt x="88" y="31"/>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86" name="Freeform 57"/>
            <p:cNvSpPr>
              <a:spLocks/>
            </p:cNvSpPr>
            <p:nvPr/>
          </p:nvSpPr>
          <p:spPr bwMode="auto">
            <a:xfrm>
              <a:off x="5675199" y="4150578"/>
              <a:ext cx="282166" cy="219118"/>
            </a:xfrm>
            <a:custGeom>
              <a:avLst/>
              <a:gdLst/>
              <a:ahLst/>
              <a:cxnLst>
                <a:cxn ang="0">
                  <a:pos x="92" y="38"/>
                </a:cxn>
                <a:cxn ang="0">
                  <a:pos x="85" y="32"/>
                </a:cxn>
                <a:cxn ang="0">
                  <a:pos x="75" y="13"/>
                </a:cxn>
                <a:cxn ang="0">
                  <a:pos x="59" y="7"/>
                </a:cxn>
                <a:cxn ang="0">
                  <a:pos x="53" y="6"/>
                </a:cxn>
                <a:cxn ang="0">
                  <a:pos x="48" y="7"/>
                </a:cxn>
                <a:cxn ang="0">
                  <a:pos x="37" y="13"/>
                </a:cxn>
                <a:cxn ang="0">
                  <a:pos x="26" y="13"/>
                </a:cxn>
                <a:cxn ang="0">
                  <a:pos x="21" y="8"/>
                </a:cxn>
                <a:cxn ang="0">
                  <a:pos x="0" y="19"/>
                </a:cxn>
                <a:cxn ang="0">
                  <a:pos x="18" y="36"/>
                </a:cxn>
                <a:cxn ang="0">
                  <a:pos x="28" y="43"/>
                </a:cxn>
                <a:cxn ang="0">
                  <a:pos x="42" y="55"/>
                </a:cxn>
                <a:cxn ang="0">
                  <a:pos x="58" y="53"/>
                </a:cxn>
                <a:cxn ang="0">
                  <a:pos x="63" y="67"/>
                </a:cxn>
                <a:cxn ang="0">
                  <a:pos x="81" y="76"/>
                </a:cxn>
                <a:cxn ang="0">
                  <a:pos x="90" y="52"/>
                </a:cxn>
                <a:cxn ang="0">
                  <a:pos x="92" y="38"/>
                </a:cxn>
              </a:cxnLst>
              <a:rect l="0" t="0" r="r" b="b"/>
              <a:pathLst>
                <a:path w="103" h="80">
                  <a:moveTo>
                    <a:pt x="92" y="38"/>
                  </a:moveTo>
                  <a:cubicBezTo>
                    <a:pt x="94" y="33"/>
                    <a:pt x="87" y="35"/>
                    <a:pt x="85" y="32"/>
                  </a:cubicBezTo>
                  <a:cubicBezTo>
                    <a:pt x="65" y="30"/>
                    <a:pt x="92" y="14"/>
                    <a:pt x="75" y="13"/>
                  </a:cubicBezTo>
                  <a:cubicBezTo>
                    <a:pt x="59" y="12"/>
                    <a:pt x="67" y="4"/>
                    <a:pt x="59" y="7"/>
                  </a:cubicBezTo>
                  <a:cubicBezTo>
                    <a:pt x="55" y="9"/>
                    <a:pt x="58" y="5"/>
                    <a:pt x="53" y="6"/>
                  </a:cubicBezTo>
                  <a:cubicBezTo>
                    <a:pt x="49" y="7"/>
                    <a:pt x="49" y="0"/>
                    <a:pt x="48" y="7"/>
                  </a:cubicBezTo>
                  <a:cubicBezTo>
                    <a:pt x="47" y="11"/>
                    <a:pt x="44" y="9"/>
                    <a:pt x="37" y="13"/>
                  </a:cubicBezTo>
                  <a:cubicBezTo>
                    <a:pt x="32" y="16"/>
                    <a:pt x="30" y="12"/>
                    <a:pt x="26" y="13"/>
                  </a:cubicBezTo>
                  <a:cubicBezTo>
                    <a:pt x="22" y="14"/>
                    <a:pt x="21" y="10"/>
                    <a:pt x="21" y="8"/>
                  </a:cubicBezTo>
                  <a:cubicBezTo>
                    <a:pt x="14" y="11"/>
                    <a:pt x="7" y="17"/>
                    <a:pt x="0" y="19"/>
                  </a:cubicBezTo>
                  <a:cubicBezTo>
                    <a:pt x="7" y="42"/>
                    <a:pt x="14" y="25"/>
                    <a:pt x="18" y="36"/>
                  </a:cubicBezTo>
                  <a:cubicBezTo>
                    <a:pt x="21" y="45"/>
                    <a:pt x="25" y="37"/>
                    <a:pt x="28" y="43"/>
                  </a:cubicBezTo>
                  <a:cubicBezTo>
                    <a:pt x="30" y="48"/>
                    <a:pt x="40" y="44"/>
                    <a:pt x="42" y="55"/>
                  </a:cubicBezTo>
                  <a:cubicBezTo>
                    <a:pt x="44" y="71"/>
                    <a:pt x="52" y="51"/>
                    <a:pt x="58" y="53"/>
                  </a:cubicBezTo>
                  <a:cubicBezTo>
                    <a:pt x="61" y="55"/>
                    <a:pt x="52" y="63"/>
                    <a:pt x="63" y="67"/>
                  </a:cubicBezTo>
                  <a:cubicBezTo>
                    <a:pt x="72" y="70"/>
                    <a:pt x="70" y="80"/>
                    <a:pt x="81" y="76"/>
                  </a:cubicBezTo>
                  <a:cubicBezTo>
                    <a:pt x="82" y="71"/>
                    <a:pt x="74" y="59"/>
                    <a:pt x="90" y="52"/>
                  </a:cubicBezTo>
                  <a:cubicBezTo>
                    <a:pt x="103" y="39"/>
                    <a:pt x="90" y="43"/>
                    <a:pt x="92" y="38"/>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87" name="Freeform 58"/>
            <p:cNvSpPr>
              <a:spLocks/>
            </p:cNvSpPr>
            <p:nvPr/>
          </p:nvSpPr>
          <p:spPr bwMode="auto">
            <a:xfrm>
              <a:off x="5878220" y="4292832"/>
              <a:ext cx="75703" cy="73422"/>
            </a:xfrm>
            <a:custGeom>
              <a:avLst/>
              <a:gdLst/>
              <a:ahLst/>
              <a:cxnLst>
                <a:cxn ang="0">
                  <a:pos x="16" y="0"/>
                </a:cxn>
                <a:cxn ang="0">
                  <a:pos x="7" y="24"/>
                </a:cxn>
                <a:cxn ang="0">
                  <a:pos x="21" y="25"/>
                </a:cxn>
                <a:cxn ang="0">
                  <a:pos x="25" y="13"/>
                </a:cxn>
                <a:cxn ang="0">
                  <a:pos x="16" y="0"/>
                </a:cxn>
              </a:cxnLst>
              <a:rect l="0" t="0" r="r" b="b"/>
              <a:pathLst>
                <a:path w="28" h="27">
                  <a:moveTo>
                    <a:pt x="16" y="0"/>
                  </a:moveTo>
                  <a:cubicBezTo>
                    <a:pt x="0" y="7"/>
                    <a:pt x="8" y="19"/>
                    <a:pt x="7" y="24"/>
                  </a:cubicBezTo>
                  <a:cubicBezTo>
                    <a:pt x="13" y="27"/>
                    <a:pt x="17" y="26"/>
                    <a:pt x="21" y="25"/>
                  </a:cubicBezTo>
                  <a:cubicBezTo>
                    <a:pt x="21" y="19"/>
                    <a:pt x="28" y="17"/>
                    <a:pt x="25" y="13"/>
                  </a:cubicBezTo>
                  <a:cubicBezTo>
                    <a:pt x="23" y="10"/>
                    <a:pt x="13" y="13"/>
                    <a:pt x="16" y="0"/>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88" name="Freeform 59"/>
            <p:cNvSpPr>
              <a:spLocks/>
            </p:cNvSpPr>
            <p:nvPr/>
          </p:nvSpPr>
          <p:spPr bwMode="auto">
            <a:xfrm>
              <a:off x="6974766" y="3417509"/>
              <a:ext cx="112407" cy="81452"/>
            </a:xfrm>
            <a:custGeom>
              <a:avLst/>
              <a:gdLst/>
              <a:ahLst/>
              <a:cxnLst>
                <a:cxn ang="0">
                  <a:pos x="33" y="5"/>
                </a:cxn>
                <a:cxn ang="0">
                  <a:pos x="21" y="2"/>
                </a:cxn>
                <a:cxn ang="0">
                  <a:pos x="9" y="7"/>
                </a:cxn>
                <a:cxn ang="0">
                  <a:pos x="3" y="6"/>
                </a:cxn>
                <a:cxn ang="0">
                  <a:pos x="5" y="13"/>
                </a:cxn>
                <a:cxn ang="0">
                  <a:pos x="7" y="19"/>
                </a:cxn>
                <a:cxn ang="0">
                  <a:pos x="7" y="24"/>
                </a:cxn>
                <a:cxn ang="0">
                  <a:pos x="8" y="29"/>
                </a:cxn>
                <a:cxn ang="0">
                  <a:pos x="12" y="25"/>
                </a:cxn>
                <a:cxn ang="0">
                  <a:pos x="18" y="17"/>
                </a:cxn>
                <a:cxn ang="0">
                  <a:pos x="33" y="10"/>
                </a:cxn>
                <a:cxn ang="0">
                  <a:pos x="38" y="9"/>
                </a:cxn>
                <a:cxn ang="0">
                  <a:pos x="33" y="5"/>
                </a:cxn>
              </a:cxnLst>
              <a:rect l="0" t="0" r="r" b="b"/>
              <a:pathLst>
                <a:path w="41" h="30">
                  <a:moveTo>
                    <a:pt x="33" y="5"/>
                  </a:moveTo>
                  <a:cubicBezTo>
                    <a:pt x="28" y="1"/>
                    <a:pt x="23" y="5"/>
                    <a:pt x="21" y="2"/>
                  </a:cubicBezTo>
                  <a:cubicBezTo>
                    <a:pt x="20" y="0"/>
                    <a:pt x="11" y="2"/>
                    <a:pt x="9" y="7"/>
                  </a:cubicBezTo>
                  <a:cubicBezTo>
                    <a:pt x="8" y="12"/>
                    <a:pt x="7" y="5"/>
                    <a:pt x="3" y="6"/>
                  </a:cubicBezTo>
                  <a:cubicBezTo>
                    <a:pt x="0" y="7"/>
                    <a:pt x="8" y="12"/>
                    <a:pt x="5" y="13"/>
                  </a:cubicBezTo>
                  <a:cubicBezTo>
                    <a:pt x="1" y="14"/>
                    <a:pt x="0" y="16"/>
                    <a:pt x="7" y="19"/>
                  </a:cubicBezTo>
                  <a:cubicBezTo>
                    <a:pt x="13" y="21"/>
                    <a:pt x="10" y="22"/>
                    <a:pt x="7" y="24"/>
                  </a:cubicBezTo>
                  <a:cubicBezTo>
                    <a:pt x="5" y="26"/>
                    <a:pt x="3" y="30"/>
                    <a:pt x="8" y="29"/>
                  </a:cubicBezTo>
                  <a:cubicBezTo>
                    <a:pt x="10" y="29"/>
                    <a:pt x="12" y="27"/>
                    <a:pt x="12" y="25"/>
                  </a:cubicBezTo>
                  <a:cubicBezTo>
                    <a:pt x="12" y="23"/>
                    <a:pt x="16" y="16"/>
                    <a:pt x="18" y="17"/>
                  </a:cubicBezTo>
                  <a:cubicBezTo>
                    <a:pt x="21" y="19"/>
                    <a:pt x="29" y="14"/>
                    <a:pt x="33" y="10"/>
                  </a:cubicBezTo>
                  <a:cubicBezTo>
                    <a:pt x="36" y="6"/>
                    <a:pt x="35" y="10"/>
                    <a:pt x="38" y="9"/>
                  </a:cubicBezTo>
                  <a:cubicBezTo>
                    <a:pt x="41" y="8"/>
                    <a:pt x="39" y="8"/>
                    <a:pt x="33" y="5"/>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89" name="Freeform 60"/>
            <p:cNvSpPr>
              <a:spLocks/>
            </p:cNvSpPr>
            <p:nvPr/>
          </p:nvSpPr>
          <p:spPr bwMode="auto">
            <a:xfrm>
              <a:off x="6988530" y="3364738"/>
              <a:ext cx="79144" cy="52772"/>
            </a:xfrm>
            <a:custGeom>
              <a:avLst/>
              <a:gdLst/>
              <a:ahLst/>
              <a:cxnLst>
                <a:cxn ang="0">
                  <a:pos x="23" y="8"/>
                </a:cxn>
                <a:cxn ang="0">
                  <a:pos x="14" y="5"/>
                </a:cxn>
                <a:cxn ang="0">
                  <a:pos x="3" y="8"/>
                </a:cxn>
                <a:cxn ang="0">
                  <a:pos x="8" y="10"/>
                </a:cxn>
                <a:cxn ang="0">
                  <a:pos x="15" y="18"/>
                </a:cxn>
                <a:cxn ang="0">
                  <a:pos x="21" y="15"/>
                </a:cxn>
                <a:cxn ang="0">
                  <a:pos x="25" y="13"/>
                </a:cxn>
                <a:cxn ang="0">
                  <a:pos x="23" y="8"/>
                </a:cxn>
              </a:cxnLst>
              <a:rect l="0" t="0" r="r" b="b"/>
              <a:pathLst>
                <a:path w="29" h="19">
                  <a:moveTo>
                    <a:pt x="23" y="8"/>
                  </a:moveTo>
                  <a:cubicBezTo>
                    <a:pt x="18" y="4"/>
                    <a:pt x="17" y="0"/>
                    <a:pt x="14" y="5"/>
                  </a:cubicBezTo>
                  <a:cubicBezTo>
                    <a:pt x="11" y="9"/>
                    <a:pt x="5" y="6"/>
                    <a:pt x="3" y="8"/>
                  </a:cubicBezTo>
                  <a:cubicBezTo>
                    <a:pt x="0" y="10"/>
                    <a:pt x="3" y="10"/>
                    <a:pt x="8" y="10"/>
                  </a:cubicBezTo>
                  <a:cubicBezTo>
                    <a:pt x="14" y="10"/>
                    <a:pt x="10" y="17"/>
                    <a:pt x="15" y="18"/>
                  </a:cubicBezTo>
                  <a:cubicBezTo>
                    <a:pt x="18" y="19"/>
                    <a:pt x="18" y="13"/>
                    <a:pt x="21" y="15"/>
                  </a:cubicBezTo>
                  <a:cubicBezTo>
                    <a:pt x="23" y="16"/>
                    <a:pt x="23" y="12"/>
                    <a:pt x="25" y="13"/>
                  </a:cubicBezTo>
                  <a:cubicBezTo>
                    <a:pt x="27" y="14"/>
                    <a:pt x="29" y="11"/>
                    <a:pt x="23" y="8"/>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90" name="Freeform 61"/>
            <p:cNvSpPr>
              <a:spLocks/>
            </p:cNvSpPr>
            <p:nvPr/>
          </p:nvSpPr>
          <p:spPr bwMode="auto">
            <a:xfrm>
              <a:off x="7061939" y="3409479"/>
              <a:ext cx="25234" cy="29828"/>
            </a:xfrm>
            <a:custGeom>
              <a:avLst/>
              <a:gdLst/>
              <a:ahLst/>
              <a:cxnLst>
                <a:cxn ang="0">
                  <a:pos x="1" y="3"/>
                </a:cxn>
                <a:cxn ang="0">
                  <a:pos x="7" y="8"/>
                </a:cxn>
                <a:cxn ang="0">
                  <a:pos x="1" y="3"/>
                </a:cxn>
              </a:cxnLst>
              <a:rect l="0" t="0" r="r" b="b"/>
              <a:pathLst>
                <a:path w="9" h="11">
                  <a:moveTo>
                    <a:pt x="1" y="3"/>
                  </a:moveTo>
                  <a:cubicBezTo>
                    <a:pt x="0" y="6"/>
                    <a:pt x="6" y="11"/>
                    <a:pt x="7" y="8"/>
                  </a:cubicBezTo>
                  <a:cubicBezTo>
                    <a:pt x="9" y="5"/>
                    <a:pt x="3" y="0"/>
                    <a:pt x="1" y="3"/>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91" name="Freeform 62"/>
            <p:cNvSpPr>
              <a:spLocks/>
            </p:cNvSpPr>
            <p:nvPr/>
          </p:nvSpPr>
          <p:spPr bwMode="auto">
            <a:xfrm>
              <a:off x="7065380" y="3376210"/>
              <a:ext cx="21793" cy="11472"/>
            </a:xfrm>
            <a:custGeom>
              <a:avLst/>
              <a:gdLst/>
              <a:ahLst/>
              <a:cxnLst>
                <a:cxn ang="0">
                  <a:pos x="1" y="1"/>
                </a:cxn>
                <a:cxn ang="0">
                  <a:pos x="8" y="2"/>
                </a:cxn>
                <a:cxn ang="0">
                  <a:pos x="1" y="1"/>
                </a:cxn>
              </a:cxnLst>
              <a:rect l="0" t="0" r="r" b="b"/>
              <a:pathLst>
                <a:path w="8" h="4">
                  <a:moveTo>
                    <a:pt x="1" y="1"/>
                  </a:moveTo>
                  <a:cubicBezTo>
                    <a:pt x="2" y="3"/>
                    <a:pt x="7" y="4"/>
                    <a:pt x="8" y="2"/>
                  </a:cubicBezTo>
                  <a:cubicBezTo>
                    <a:pt x="8" y="1"/>
                    <a:pt x="0" y="0"/>
                    <a:pt x="1" y="1"/>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92" name="Freeform 63"/>
            <p:cNvSpPr>
              <a:spLocks noEditPoints="1"/>
            </p:cNvSpPr>
            <p:nvPr/>
          </p:nvSpPr>
          <p:spPr bwMode="auto">
            <a:xfrm>
              <a:off x="6252147" y="2241617"/>
              <a:ext cx="886642" cy="1545295"/>
            </a:xfrm>
            <a:custGeom>
              <a:avLst/>
              <a:gdLst/>
              <a:ahLst/>
              <a:cxnLst>
                <a:cxn ang="0">
                  <a:pos x="298" y="38"/>
                </a:cxn>
                <a:cxn ang="0">
                  <a:pos x="318" y="98"/>
                </a:cxn>
                <a:cxn ang="0">
                  <a:pos x="314" y="71"/>
                </a:cxn>
                <a:cxn ang="0">
                  <a:pos x="307" y="57"/>
                </a:cxn>
                <a:cxn ang="0">
                  <a:pos x="298" y="38"/>
                </a:cxn>
                <a:cxn ang="0">
                  <a:pos x="298" y="37"/>
                </a:cxn>
                <a:cxn ang="0">
                  <a:pos x="246" y="9"/>
                </a:cxn>
                <a:cxn ang="0">
                  <a:pos x="226" y="16"/>
                </a:cxn>
                <a:cxn ang="0">
                  <a:pos x="174" y="24"/>
                </a:cxn>
                <a:cxn ang="0">
                  <a:pos x="152" y="42"/>
                </a:cxn>
                <a:cxn ang="0">
                  <a:pos x="124" y="71"/>
                </a:cxn>
                <a:cxn ang="0">
                  <a:pos x="117" y="100"/>
                </a:cxn>
                <a:cxn ang="0">
                  <a:pos x="84" y="128"/>
                </a:cxn>
                <a:cxn ang="0">
                  <a:pos x="80" y="167"/>
                </a:cxn>
                <a:cxn ang="0">
                  <a:pos x="77" y="205"/>
                </a:cxn>
                <a:cxn ang="0">
                  <a:pos x="27" y="234"/>
                </a:cxn>
                <a:cxn ang="0">
                  <a:pos x="25" y="265"/>
                </a:cxn>
                <a:cxn ang="0">
                  <a:pos x="35" y="315"/>
                </a:cxn>
                <a:cxn ang="0">
                  <a:pos x="29" y="337"/>
                </a:cxn>
                <a:cxn ang="0">
                  <a:pos x="32" y="378"/>
                </a:cxn>
                <a:cxn ang="0">
                  <a:pos x="15" y="400"/>
                </a:cxn>
                <a:cxn ang="0">
                  <a:pos x="5" y="413"/>
                </a:cxn>
                <a:cxn ang="0">
                  <a:pos x="7" y="444"/>
                </a:cxn>
                <a:cxn ang="0">
                  <a:pos x="19" y="469"/>
                </a:cxn>
                <a:cxn ang="0">
                  <a:pos x="41" y="516"/>
                </a:cxn>
                <a:cxn ang="0">
                  <a:pos x="46" y="551"/>
                </a:cxn>
                <a:cxn ang="0">
                  <a:pos x="87" y="533"/>
                </a:cxn>
                <a:cxn ang="0">
                  <a:pos x="123" y="521"/>
                </a:cxn>
                <a:cxn ang="0">
                  <a:pos x="136" y="473"/>
                </a:cxn>
                <a:cxn ang="0">
                  <a:pos x="140" y="444"/>
                </a:cxn>
                <a:cxn ang="0">
                  <a:pos x="161" y="421"/>
                </a:cxn>
                <a:cxn ang="0">
                  <a:pos x="181" y="411"/>
                </a:cxn>
                <a:cxn ang="0">
                  <a:pos x="155" y="404"/>
                </a:cxn>
                <a:cxn ang="0">
                  <a:pos x="157" y="396"/>
                </a:cxn>
                <a:cxn ang="0">
                  <a:pos x="198" y="383"/>
                </a:cxn>
                <a:cxn ang="0">
                  <a:pos x="182" y="364"/>
                </a:cxn>
                <a:cxn ang="0">
                  <a:pos x="158" y="352"/>
                </a:cxn>
                <a:cxn ang="0">
                  <a:pos x="160" y="291"/>
                </a:cxn>
                <a:cxn ang="0">
                  <a:pos x="168" y="277"/>
                </a:cxn>
                <a:cxn ang="0">
                  <a:pos x="194" y="249"/>
                </a:cxn>
                <a:cxn ang="0">
                  <a:pos x="223" y="231"/>
                </a:cxn>
                <a:cxn ang="0">
                  <a:pos x="254" y="200"/>
                </a:cxn>
                <a:cxn ang="0">
                  <a:pos x="259" y="166"/>
                </a:cxn>
                <a:cxn ang="0">
                  <a:pos x="287" y="139"/>
                </a:cxn>
                <a:cxn ang="0">
                  <a:pos x="324" y="140"/>
                </a:cxn>
                <a:cxn ang="0">
                  <a:pos x="195" y="459"/>
                </a:cxn>
                <a:cxn ang="0">
                  <a:pos x="175" y="488"/>
                </a:cxn>
                <a:cxn ang="0">
                  <a:pos x="190" y="482"/>
                </a:cxn>
                <a:cxn ang="0">
                  <a:pos x="195" y="459"/>
                </a:cxn>
                <a:cxn ang="0">
                  <a:pos x="139" y="498"/>
                </a:cxn>
                <a:cxn ang="0">
                  <a:pos x="147" y="481"/>
                </a:cxn>
                <a:cxn ang="0">
                  <a:pos x="186" y="364"/>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93" name="Freeform 69"/>
            <p:cNvSpPr>
              <a:spLocks noEditPoints="1"/>
            </p:cNvSpPr>
            <p:nvPr/>
          </p:nvSpPr>
          <p:spPr bwMode="auto">
            <a:xfrm>
              <a:off x="6824507" y="2111982"/>
              <a:ext cx="822410" cy="1190806"/>
            </a:xfrm>
            <a:custGeom>
              <a:avLst/>
              <a:gdLst/>
              <a:ahLst/>
              <a:cxnLst>
                <a:cxn ang="0">
                  <a:pos x="89" y="85"/>
                </a:cxn>
                <a:cxn ang="0">
                  <a:pos x="261" y="276"/>
                </a:cxn>
                <a:cxn ang="0">
                  <a:pos x="260" y="245"/>
                </a:cxn>
                <a:cxn ang="0">
                  <a:pos x="249" y="222"/>
                </a:cxn>
                <a:cxn ang="0">
                  <a:pos x="252" y="203"/>
                </a:cxn>
                <a:cxn ang="0">
                  <a:pos x="260" y="193"/>
                </a:cxn>
                <a:cxn ang="0">
                  <a:pos x="257" y="112"/>
                </a:cxn>
                <a:cxn ang="0">
                  <a:pos x="223" y="76"/>
                </a:cxn>
                <a:cxn ang="0">
                  <a:pos x="232" y="47"/>
                </a:cxn>
                <a:cxn ang="0">
                  <a:pos x="211" y="6"/>
                </a:cxn>
                <a:cxn ang="0">
                  <a:pos x="170" y="9"/>
                </a:cxn>
                <a:cxn ang="0">
                  <a:pos x="154" y="45"/>
                </a:cxn>
                <a:cxn ang="0">
                  <a:pos x="132" y="68"/>
                </a:cxn>
                <a:cxn ang="0">
                  <a:pos x="96" y="64"/>
                </a:cxn>
                <a:cxn ang="0">
                  <a:pos x="66" y="50"/>
                </a:cxn>
                <a:cxn ang="0">
                  <a:pos x="39" y="47"/>
                </a:cxn>
                <a:cxn ang="0">
                  <a:pos x="37" y="56"/>
                </a:cxn>
                <a:cxn ang="0">
                  <a:pos x="89" y="84"/>
                </a:cxn>
                <a:cxn ang="0">
                  <a:pos x="95" y="88"/>
                </a:cxn>
                <a:cxn ang="0">
                  <a:pos x="96" y="116"/>
                </a:cxn>
                <a:cxn ang="0">
                  <a:pos x="100" y="131"/>
                </a:cxn>
                <a:cxn ang="0">
                  <a:pos x="105" y="158"/>
                </a:cxn>
                <a:cxn ang="0">
                  <a:pos x="133" y="194"/>
                </a:cxn>
                <a:cxn ang="0">
                  <a:pos x="144" y="223"/>
                </a:cxn>
                <a:cxn ang="0">
                  <a:pos x="105" y="253"/>
                </a:cxn>
                <a:cxn ang="0">
                  <a:pos x="79" y="276"/>
                </a:cxn>
                <a:cxn ang="0">
                  <a:pos x="64" y="295"/>
                </a:cxn>
                <a:cxn ang="0">
                  <a:pos x="42" y="329"/>
                </a:cxn>
                <a:cxn ang="0">
                  <a:pos x="47" y="366"/>
                </a:cxn>
                <a:cxn ang="0">
                  <a:pos x="54" y="405"/>
                </a:cxn>
                <a:cxn ang="0">
                  <a:pos x="79" y="423"/>
                </a:cxn>
                <a:cxn ang="0">
                  <a:pos x="95" y="428"/>
                </a:cxn>
                <a:cxn ang="0">
                  <a:pos x="160" y="412"/>
                </a:cxn>
                <a:cxn ang="0">
                  <a:pos x="206" y="402"/>
                </a:cxn>
                <a:cxn ang="0">
                  <a:pos x="295" y="312"/>
                </a:cxn>
                <a:cxn ang="0">
                  <a:pos x="63" y="413"/>
                </a:cxn>
                <a:cxn ang="0">
                  <a:pos x="63" y="413"/>
                </a:cxn>
                <a:cxn ang="0">
                  <a:pos x="59" y="412"/>
                </a:cxn>
                <a:cxn ang="0">
                  <a:pos x="49" y="420"/>
                </a:cxn>
                <a:cxn ang="0">
                  <a:pos x="49" y="420"/>
                </a:cxn>
                <a:cxn ang="0">
                  <a:pos x="62" y="417"/>
                </a:cxn>
                <a:cxn ang="0">
                  <a:pos x="54" y="418"/>
                </a:cxn>
                <a:cxn ang="0">
                  <a:pos x="54" y="418"/>
                </a:cxn>
                <a:cxn ang="0">
                  <a:pos x="17" y="425"/>
                </a:cxn>
                <a:cxn ang="0">
                  <a:pos x="10" y="409"/>
                </a:cxn>
                <a:cxn ang="0">
                  <a:pos x="5" y="413"/>
                </a:cxn>
                <a:cxn ang="0">
                  <a:pos x="3" y="418"/>
                </a:cxn>
                <a:cxn ang="0">
                  <a:pos x="12" y="421"/>
                </a:cxn>
                <a:cxn ang="0">
                  <a:pos x="18" y="415"/>
                </a:cxn>
                <a:cxn ang="0">
                  <a:pos x="131" y="216"/>
                </a:cxn>
                <a:cxn ang="0">
                  <a:pos x="137" y="219"/>
                </a:cxn>
                <a:cxn ang="0">
                  <a:pos x="43" y="293"/>
                </a:cxn>
                <a:cxn ang="0">
                  <a:pos x="48" y="294"/>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94" name="Freeform 70"/>
            <p:cNvSpPr>
              <a:spLocks noEditPoints="1"/>
            </p:cNvSpPr>
            <p:nvPr/>
          </p:nvSpPr>
          <p:spPr bwMode="auto">
            <a:xfrm>
              <a:off x="5815134" y="1981200"/>
              <a:ext cx="1796225" cy="1513173"/>
            </a:xfrm>
            <a:custGeom>
              <a:avLst/>
              <a:gdLst/>
              <a:ahLst/>
              <a:cxnLst>
                <a:cxn ang="0">
                  <a:pos x="650" y="67"/>
                </a:cxn>
                <a:cxn ang="0">
                  <a:pos x="525" y="77"/>
                </a:cxn>
                <a:cxn ang="0">
                  <a:pos x="408" y="95"/>
                </a:cxn>
                <a:cxn ang="0">
                  <a:pos x="292" y="181"/>
                </a:cxn>
                <a:cxn ang="0">
                  <a:pos x="187" y="329"/>
                </a:cxn>
                <a:cxn ang="0">
                  <a:pos x="179" y="480"/>
                </a:cxn>
                <a:cxn ang="0">
                  <a:pos x="142" y="507"/>
                </a:cxn>
                <a:cxn ang="0">
                  <a:pos x="50" y="549"/>
                </a:cxn>
                <a:cxn ang="0">
                  <a:pos x="23" y="500"/>
                </a:cxn>
                <a:cxn ang="0">
                  <a:pos x="19" y="451"/>
                </a:cxn>
                <a:cxn ang="0">
                  <a:pos x="47" y="424"/>
                </a:cxn>
                <a:cxn ang="0">
                  <a:pos x="24" y="387"/>
                </a:cxn>
                <a:cxn ang="0">
                  <a:pos x="86" y="349"/>
                </a:cxn>
                <a:cxn ang="0">
                  <a:pos x="155" y="325"/>
                </a:cxn>
                <a:cxn ang="0">
                  <a:pos x="146" y="295"/>
                </a:cxn>
                <a:cxn ang="0">
                  <a:pos x="165" y="272"/>
                </a:cxn>
                <a:cxn ang="0">
                  <a:pos x="223" y="218"/>
                </a:cxn>
                <a:cxn ang="0">
                  <a:pos x="225" y="186"/>
                </a:cxn>
                <a:cxn ang="0">
                  <a:pos x="256" y="160"/>
                </a:cxn>
                <a:cxn ang="0">
                  <a:pos x="279" y="133"/>
                </a:cxn>
                <a:cxn ang="0">
                  <a:pos x="295" y="118"/>
                </a:cxn>
                <a:cxn ang="0">
                  <a:pos x="360" y="82"/>
                </a:cxn>
                <a:cxn ang="0">
                  <a:pos x="381" y="84"/>
                </a:cxn>
                <a:cxn ang="0">
                  <a:pos x="415" y="41"/>
                </a:cxn>
                <a:cxn ang="0">
                  <a:pos x="492" y="23"/>
                </a:cxn>
                <a:cxn ang="0">
                  <a:pos x="508" y="36"/>
                </a:cxn>
                <a:cxn ang="0">
                  <a:pos x="556" y="23"/>
                </a:cxn>
                <a:cxn ang="0">
                  <a:pos x="579" y="28"/>
                </a:cxn>
                <a:cxn ang="0">
                  <a:pos x="478" y="19"/>
                </a:cxn>
                <a:cxn ang="0">
                  <a:pos x="456" y="38"/>
                </a:cxn>
                <a:cxn ang="0">
                  <a:pos x="464" y="21"/>
                </a:cxn>
                <a:cxn ang="0">
                  <a:pos x="381" y="43"/>
                </a:cxn>
                <a:cxn ang="0">
                  <a:pos x="402" y="51"/>
                </a:cxn>
                <a:cxn ang="0">
                  <a:pos x="371" y="56"/>
                </a:cxn>
                <a:cxn ang="0">
                  <a:pos x="356" y="59"/>
                </a:cxn>
                <a:cxn ang="0">
                  <a:pos x="324" y="70"/>
                </a:cxn>
                <a:cxn ang="0">
                  <a:pos x="320" y="88"/>
                </a:cxn>
                <a:cxn ang="0">
                  <a:pos x="303" y="106"/>
                </a:cxn>
                <a:cxn ang="0">
                  <a:pos x="239" y="131"/>
                </a:cxn>
                <a:cxn ang="0">
                  <a:pos x="244" y="107"/>
                </a:cxn>
                <a:cxn ang="0">
                  <a:pos x="274" y="97"/>
                </a:cxn>
                <a:cxn ang="0">
                  <a:pos x="279" y="108"/>
                </a:cxn>
                <a:cxn ang="0">
                  <a:pos x="290" y="102"/>
                </a:cxn>
                <a:cxn ang="0">
                  <a:pos x="234" y="127"/>
                </a:cxn>
                <a:cxn ang="0">
                  <a:pos x="213" y="141"/>
                </a:cxn>
                <a:cxn ang="0">
                  <a:pos x="269" y="142"/>
                </a:cxn>
                <a:cxn ang="0">
                  <a:pos x="189" y="249"/>
                </a:cxn>
                <a:cxn ang="0">
                  <a:pos x="186" y="261"/>
                </a:cxn>
                <a:cxn ang="0">
                  <a:pos x="166" y="290"/>
                </a:cxn>
                <a:cxn ang="0">
                  <a:pos x="205" y="214"/>
                </a:cxn>
                <a:cxn ang="0">
                  <a:pos x="109" y="325"/>
                </a:cxn>
                <a:cxn ang="0">
                  <a:pos x="74" y="348"/>
                </a:cxn>
                <a:cxn ang="0">
                  <a:pos x="34" y="375"/>
                </a:cxn>
                <a:cxn ang="0">
                  <a:pos x="7" y="430"/>
                </a:cxn>
                <a:cxn ang="0">
                  <a:pos x="15" y="506"/>
                </a:cxn>
                <a:cxn ang="0">
                  <a:pos x="10" y="456"/>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95" name="Freeform 71"/>
            <p:cNvSpPr>
              <a:spLocks noEditPoints="1"/>
            </p:cNvSpPr>
            <p:nvPr/>
          </p:nvSpPr>
          <p:spPr bwMode="auto">
            <a:xfrm>
              <a:off x="4928492" y="3178889"/>
              <a:ext cx="700826" cy="1138034"/>
            </a:xfrm>
            <a:custGeom>
              <a:avLst/>
              <a:gdLst/>
              <a:ahLst/>
              <a:cxnLst>
                <a:cxn ang="0">
                  <a:pos x="234" y="355"/>
                </a:cxn>
                <a:cxn ang="0">
                  <a:pos x="240" y="374"/>
                </a:cxn>
                <a:cxn ang="0">
                  <a:pos x="181" y="384"/>
                </a:cxn>
                <a:cxn ang="0">
                  <a:pos x="127" y="391"/>
                </a:cxn>
                <a:cxn ang="0">
                  <a:pos x="83" y="414"/>
                </a:cxn>
                <a:cxn ang="0">
                  <a:pos x="96" y="385"/>
                </a:cxn>
                <a:cxn ang="0">
                  <a:pos x="148" y="355"/>
                </a:cxn>
                <a:cxn ang="0">
                  <a:pos x="105" y="355"/>
                </a:cxn>
                <a:cxn ang="0">
                  <a:pos x="102" y="333"/>
                </a:cxn>
                <a:cxn ang="0">
                  <a:pos x="95" y="309"/>
                </a:cxn>
                <a:cxn ang="0">
                  <a:pos x="133" y="292"/>
                </a:cxn>
                <a:cxn ang="0">
                  <a:pos x="140" y="266"/>
                </a:cxn>
                <a:cxn ang="0">
                  <a:pos x="131" y="231"/>
                </a:cxn>
                <a:cxn ang="0">
                  <a:pos x="100" y="239"/>
                </a:cxn>
                <a:cxn ang="0">
                  <a:pos x="94" y="205"/>
                </a:cxn>
                <a:cxn ang="0">
                  <a:pos x="78" y="189"/>
                </a:cxn>
                <a:cxn ang="0">
                  <a:pos x="71" y="197"/>
                </a:cxn>
                <a:cxn ang="0">
                  <a:pos x="75" y="168"/>
                </a:cxn>
                <a:cxn ang="0">
                  <a:pos x="61" y="160"/>
                </a:cxn>
                <a:cxn ang="0">
                  <a:pos x="67" y="136"/>
                </a:cxn>
                <a:cxn ang="0">
                  <a:pos x="79" y="105"/>
                </a:cxn>
                <a:cxn ang="0">
                  <a:pos x="104" y="91"/>
                </a:cxn>
                <a:cxn ang="0">
                  <a:pos x="111" y="119"/>
                </a:cxn>
                <a:cxn ang="0">
                  <a:pos x="165" y="129"/>
                </a:cxn>
                <a:cxn ang="0">
                  <a:pos x="145" y="182"/>
                </a:cxn>
                <a:cxn ang="0">
                  <a:pos x="167" y="204"/>
                </a:cxn>
                <a:cxn ang="0">
                  <a:pos x="211" y="274"/>
                </a:cxn>
                <a:cxn ang="0">
                  <a:pos x="214" y="308"/>
                </a:cxn>
                <a:cxn ang="0">
                  <a:pos x="66" y="240"/>
                </a:cxn>
                <a:cxn ang="0">
                  <a:pos x="32" y="227"/>
                </a:cxn>
                <a:cxn ang="0">
                  <a:pos x="41" y="254"/>
                </a:cxn>
                <a:cxn ang="0">
                  <a:pos x="73" y="255"/>
                </a:cxn>
                <a:cxn ang="0">
                  <a:pos x="71" y="240"/>
                </a:cxn>
                <a:cxn ang="0">
                  <a:pos x="98" y="290"/>
                </a:cxn>
                <a:cxn ang="0">
                  <a:pos x="84" y="212"/>
                </a:cxn>
                <a:cxn ang="0">
                  <a:pos x="174" y="390"/>
                </a:cxn>
                <a:cxn ang="0">
                  <a:pos x="43" y="106"/>
                </a:cxn>
                <a:cxn ang="0">
                  <a:pos x="36" y="122"/>
                </a:cxn>
                <a:cxn ang="0">
                  <a:pos x="53" y="110"/>
                </a:cxn>
                <a:cxn ang="0">
                  <a:pos x="34" y="125"/>
                </a:cxn>
                <a:cxn ang="0">
                  <a:pos x="31" y="137"/>
                </a:cxn>
                <a:cxn ang="0">
                  <a:pos x="62" y="141"/>
                </a:cxn>
                <a:cxn ang="0">
                  <a:pos x="48" y="134"/>
                </a:cxn>
                <a:cxn ang="0">
                  <a:pos x="62" y="145"/>
                </a:cxn>
                <a:cxn ang="0">
                  <a:pos x="64" y="170"/>
                </a:cxn>
                <a:cxn ang="0">
                  <a:pos x="54" y="180"/>
                </a:cxn>
                <a:cxn ang="0">
                  <a:pos x="50" y="202"/>
                </a:cxn>
                <a:cxn ang="0">
                  <a:pos x="60" y="194"/>
                </a:cxn>
                <a:cxn ang="0">
                  <a:pos x="62" y="197"/>
                </a:cxn>
                <a:cxn ang="0">
                  <a:pos x="141" y="75"/>
                </a:cxn>
                <a:cxn ang="0">
                  <a:pos x="138" y="77"/>
                </a:cxn>
                <a:cxn ang="0">
                  <a:pos x="138" y="84"/>
                </a:cxn>
                <a:cxn ang="0">
                  <a:pos x="148" y="61"/>
                </a:cxn>
                <a:cxn ang="0">
                  <a:pos x="144" y="69"/>
                </a:cxn>
                <a:cxn ang="0">
                  <a:pos x="182" y="17"/>
                </a:cxn>
                <a:cxn ang="0">
                  <a:pos x="178" y="20"/>
                </a:cxn>
                <a:cxn ang="0">
                  <a:pos x="179" y="40"/>
                </a:cxn>
                <a:cxn ang="0">
                  <a:pos x="182" y="17"/>
                </a:cxn>
                <a:cxn ang="0">
                  <a:pos x="185" y="9"/>
                </a:cxn>
                <a:cxn ang="0">
                  <a:pos x="189" y="0"/>
                </a:cxn>
              </a:cxnLst>
              <a:rect l="0" t="0" r="r" b="b"/>
              <a:pathLst>
                <a:path w="256" h="416">
                  <a:moveTo>
                    <a:pt x="255" y="321"/>
                  </a:moveTo>
                  <a:cubicBezTo>
                    <a:pt x="256" y="342"/>
                    <a:pt x="238" y="341"/>
                    <a:pt x="243" y="345"/>
                  </a:cubicBezTo>
                  <a:cubicBezTo>
                    <a:pt x="248" y="350"/>
                    <a:pt x="237" y="345"/>
                    <a:pt x="233" y="349"/>
                  </a:cubicBezTo>
                  <a:cubicBezTo>
                    <a:pt x="229" y="353"/>
                    <a:pt x="237" y="348"/>
                    <a:pt x="234" y="355"/>
                  </a:cubicBezTo>
                  <a:cubicBezTo>
                    <a:pt x="232" y="359"/>
                    <a:pt x="220" y="357"/>
                    <a:pt x="225" y="360"/>
                  </a:cubicBezTo>
                  <a:cubicBezTo>
                    <a:pt x="231" y="362"/>
                    <a:pt x="223" y="361"/>
                    <a:pt x="231" y="364"/>
                  </a:cubicBezTo>
                  <a:cubicBezTo>
                    <a:pt x="235" y="366"/>
                    <a:pt x="248" y="360"/>
                    <a:pt x="246" y="363"/>
                  </a:cubicBezTo>
                  <a:cubicBezTo>
                    <a:pt x="244" y="367"/>
                    <a:pt x="249" y="371"/>
                    <a:pt x="240" y="374"/>
                  </a:cubicBezTo>
                  <a:cubicBezTo>
                    <a:pt x="232" y="377"/>
                    <a:pt x="238" y="381"/>
                    <a:pt x="231" y="381"/>
                  </a:cubicBezTo>
                  <a:cubicBezTo>
                    <a:pt x="224" y="381"/>
                    <a:pt x="220" y="389"/>
                    <a:pt x="211" y="385"/>
                  </a:cubicBezTo>
                  <a:cubicBezTo>
                    <a:pt x="201" y="381"/>
                    <a:pt x="191" y="389"/>
                    <a:pt x="189" y="386"/>
                  </a:cubicBezTo>
                  <a:cubicBezTo>
                    <a:pt x="186" y="382"/>
                    <a:pt x="188" y="388"/>
                    <a:pt x="181" y="384"/>
                  </a:cubicBezTo>
                  <a:cubicBezTo>
                    <a:pt x="174" y="381"/>
                    <a:pt x="182" y="386"/>
                    <a:pt x="170" y="387"/>
                  </a:cubicBezTo>
                  <a:cubicBezTo>
                    <a:pt x="158" y="389"/>
                    <a:pt x="167" y="394"/>
                    <a:pt x="157" y="392"/>
                  </a:cubicBezTo>
                  <a:cubicBezTo>
                    <a:pt x="148" y="390"/>
                    <a:pt x="154" y="398"/>
                    <a:pt x="146" y="390"/>
                  </a:cubicBezTo>
                  <a:cubicBezTo>
                    <a:pt x="138" y="382"/>
                    <a:pt x="131" y="393"/>
                    <a:pt x="127" y="391"/>
                  </a:cubicBezTo>
                  <a:cubicBezTo>
                    <a:pt x="123" y="389"/>
                    <a:pt x="125" y="410"/>
                    <a:pt x="118" y="406"/>
                  </a:cubicBezTo>
                  <a:cubicBezTo>
                    <a:pt x="110" y="402"/>
                    <a:pt x="110" y="399"/>
                    <a:pt x="101" y="400"/>
                  </a:cubicBezTo>
                  <a:cubicBezTo>
                    <a:pt x="91" y="402"/>
                    <a:pt x="94" y="406"/>
                    <a:pt x="88" y="408"/>
                  </a:cubicBezTo>
                  <a:cubicBezTo>
                    <a:pt x="82" y="410"/>
                    <a:pt x="87" y="412"/>
                    <a:pt x="83" y="414"/>
                  </a:cubicBezTo>
                  <a:cubicBezTo>
                    <a:pt x="79" y="416"/>
                    <a:pt x="77" y="408"/>
                    <a:pt x="73" y="411"/>
                  </a:cubicBezTo>
                  <a:cubicBezTo>
                    <a:pt x="68" y="414"/>
                    <a:pt x="67" y="404"/>
                    <a:pt x="76" y="405"/>
                  </a:cubicBezTo>
                  <a:cubicBezTo>
                    <a:pt x="83" y="405"/>
                    <a:pt x="85" y="395"/>
                    <a:pt x="91" y="392"/>
                  </a:cubicBezTo>
                  <a:cubicBezTo>
                    <a:pt x="95" y="390"/>
                    <a:pt x="92" y="388"/>
                    <a:pt x="96" y="385"/>
                  </a:cubicBezTo>
                  <a:cubicBezTo>
                    <a:pt x="101" y="382"/>
                    <a:pt x="93" y="377"/>
                    <a:pt x="103" y="376"/>
                  </a:cubicBezTo>
                  <a:cubicBezTo>
                    <a:pt x="112" y="375"/>
                    <a:pt x="99" y="369"/>
                    <a:pt x="113" y="368"/>
                  </a:cubicBezTo>
                  <a:cubicBezTo>
                    <a:pt x="126" y="368"/>
                    <a:pt x="122" y="371"/>
                    <a:pt x="133" y="370"/>
                  </a:cubicBezTo>
                  <a:cubicBezTo>
                    <a:pt x="142" y="368"/>
                    <a:pt x="132" y="366"/>
                    <a:pt x="148" y="355"/>
                  </a:cubicBezTo>
                  <a:cubicBezTo>
                    <a:pt x="150" y="353"/>
                    <a:pt x="149" y="352"/>
                    <a:pt x="152" y="349"/>
                  </a:cubicBezTo>
                  <a:cubicBezTo>
                    <a:pt x="145" y="352"/>
                    <a:pt x="144" y="356"/>
                    <a:pt x="139" y="356"/>
                  </a:cubicBezTo>
                  <a:cubicBezTo>
                    <a:pt x="134" y="357"/>
                    <a:pt x="130" y="370"/>
                    <a:pt x="121" y="360"/>
                  </a:cubicBezTo>
                  <a:cubicBezTo>
                    <a:pt x="112" y="351"/>
                    <a:pt x="103" y="362"/>
                    <a:pt x="105" y="355"/>
                  </a:cubicBezTo>
                  <a:cubicBezTo>
                    <a:pt x="106" y="351"/>
                    <a:pt x="102" y="348"/>
                    <a:pt x="94" y="352"/>
                  </a:cubicBezTo>
                  <a:cubicBezTo>
                    <a:pt x="86" y="357"/>
                    <a:pt x="81" y="352"/>
                    <a:pt x="83" y="349"/>
                  </a:cubicBezTo>
                  <a:cubicBezTo>
                    <a:pt x="88" y="344"/>
                    <a:pt x="76" y="349"/>
                    <a:pt x="81" y="342"/>
                  </a:cubicBezTo>
                  <a:cubicBezTo>
                    <a:pt x="86" y="336"/>
                    <a:pt x="89" y="342"/>
                    <a:pt x="102" y="333"/>
                  </a:cubicBezTo>
                  <a:cubicBezTo>
                    <a:pt x="116" y="325"/>
                    <a:pt x="107" y="320"/>
                    <a:pt x="110" y="315"/>
                  </a:cubicBezTo>
                  <a:cubicBezTo>
                    <a:pt x="114" y="310"/>
                    <a:pt x="106" y="313"/>
                    <a:pt x="110" y="308"/>
                  </a:cubicBezTo>
                  <a:cubicBezTo>
                    <a:pt x="113" y="302"/>
                    <a:pt x="101" y="312"/>
                    <a:pt x="98" y="311"/>
                  </a:cubicBezTo>
                  <a:cubicBezTo>
                    <a:pt x="95" y="309"/>
                    <a:pt x="90" y="316"/>
                    <a:pt x="95" y="309"/>
                  </a:cubicBezTo>
                  <a:cubicBezTo>
                    <a:pt x="97" y="304"/>
                    <a:pt x="101" y="306"/>
                    <a:pt x="106" y="298"/>
                  </a:cubicBezTo>
                  <a:cubicBezTo>
                    <a:pt x="110" y="293"/>
                    <a:pt x="113" y="294"/>
                    <a:pt x="116" y="292"/>
                  </a:cubicBezTo>
                  <a:cubicBezTo>
                    <a:pt x="118" y="290"/>
                    <a:pt x="118" y="295"/>
                    <a:pt x="125" y="292"/>
                  </a:cubicBezTo>
                  <a:cubicBezTo>
                    <a:pt x="131" y="288"/>
                    <a:pt x="137" y="297"/>
                    <a:pt x="133" y="292"/>
                  </a:cubicBezTo>
                  <a:cubicBezTo>
                    <a:pt x="130" y="286"/>
                    <a:pt x="135" y="287"/>
                    <a:pt x="138" y="291"/>
                  </a:cubicBezTo>
                  <a:cubicBezTo>
                    <a:pt x="141" y="294"/>
                    <a:pt x="141" y="293"/>
                    <a:pt x="138" y="287"/>
                  </a:cubicBezTo>
                  <a:cubicBezTo>
                    <a:pt x="131" y="276"/>
                    <a:pt x="141" y="277"/>
                    <a:pt x="138" y="276"/>
                  </a:cubicBezTo>
                  <a:cubicBezTo>
                    <a:pt x="129" y="272"/>
                    <a:pt x="143" y="268"/>
                    <a:pt x="140" y="266"/>
                  </a:cubicBezTo>
                  <a:cubicBezTo>
                    <a:pt x="137" y="264"/>
                    <a:pt x="145" y="260"/>
                    <a:pt x="139" y="259"/>
                  </a:cubicBezTo>
                  <a:cubicBezTo>
                    <a:pt x="133" y="258"/>
                    <a:pt x="134" y="268"/>
                    <a:pt x="131" y="261"/>
                  </a:cubicBezTo>
                  <a:cubicBezTo>
                    <a:pt x="127" y="254"/>
                    <a:pt x="115" y="252"/>
                    <a:pt x="124" y="239"/>
                  </a:cubicBezTo>
                  <a:cubicBezTo>
                    <a:pt x="133" y="227"/>
                    <a:pt x="126" y="237"/>
                    <a:pt x="131" y="231"/>
                  </a:cubicBezTo>
                  <a:cubicBezTo>
                    <a:pt x="133" y="228"/>
                    <a:pt x="124" y="229"/>
                    <a:pt x="123" y="231"/>
                  </a:cubicBezTo>
                  <a:cubicBezTo>
                    <a:pt x="121" y="237"/>
                    <a:pt x="120" y="228"/>
                    <a:pt x="116" y="235"/>
                  </a:cubicBezTo>
                  <a:cubicBezTo>
                    <a:pt x="111" y="242"/>
                    <a:pt x="101" y="229"/>
                    <a:pt x="103" y="234"/>
                  </a:cubicBezTo>
                  <a:cubicBezTo>
                    <a:pt x="104" y="239"/>
                    <a:pt x="103" y="243"/>
                    <a:pt x="100" y="239"/>
                  </a:cubicBezTo>
                  <a:cubicBezTo>
                    <a:pt x="95" y="234"/>
                    <a:pt x="86" y="230"/>
                    <a:pt x="89" y="238"/>
                  </a:cubicBezTo>
                  <a:cubicBezTo>
                    <a:pt x="92" y="247"/>
                    <a:pt x="81" y="232"/>
                    <a:pt x="83" y="229"/>
                  </a:cubicBezTo>
                  <a:cubicBezTo>
                    <a:pt x="86" y="225"/>
                    <a:pt x="89" y="236"/>
                    <a:pt x="88" y="227"/>
                  </a:cubicBezTo>
                  <a:cubicBezTo>
                    <a:pt x="87" y="217"/>
                    <a:pt x="102" y="213"/>
                    <a:pt x="94" y="205"/>
                  </a:cubicBezTo>
                  <a:cubicBezTo>
                    <a:pt x="85" y="196"/>
                    <a:pt x="90" y="194"/>
                    <a:pt x="98" y="193"/>
                  </a:cubicBezTo>
                  <a:cubicBezTo>
                    <a:pt x="85" y="183"/>
                    <a:pt x="91" y="198"/>
                    <a:pt x="86" y="194"/>
                  </a:cubicBezTo>
                  <a:cubicBezTo>
                    <a:pt x="82" y="190"/>
                    <a:pt x="86" y="198"/>
                    <a:pt x="81" y="195"/>
                  </a:cubicBezTo>
                  <a:cubicBezTo>
                    <a:pt x="77" y="193"/>
                    <a:pt x="84" y="185"/>
                    <a:pt x="78" y="189"/>
                  </a:cubicBezTo>
                  <a:cubicBezTo>
                    <a:pt x="73" y="194"/>
                    <a:pt x="82" y="197"/>
                    <a:pt x="79" y="200"/>
                  </a:cubicBezTo>
                  <a:cubicBezTo>
                    <a:pt x="73" y="204"/>
                    <a:pt x="75" y="220"/>
                    <a:pt x="69" y="218"/>
                  </a:cubicBezTo>
                  <a:cubicBezTo>
                    <a:pt x="64" y="215"/>
                    <a:pt x="77" y="196"/>
                    <a:pt x="74" y="198"/>
                  </a:cubicBezTo>
                  <a:cubicBezTo>
                    <a:pt x="72" y="201"/>
                    <a:pt x="71" y="201"/>
                    <a:pt x="71" y="197"/>
                  </a:cubicBezTo>
                  <a:cubicBezTo>
                    <a:pt x="72" y="193"/>
                    <a:pt x="68" y="193"/>
                    <a:pt x="72" y="188"/>
                  </a:cubicBezTo>
                  <a:cubicBezTo>
                    <a:pt x="75" y="183"/>
                    <a:pt x="70" y="180"/>
                    <a:pt x="74" y="178"/>
                  </a:cubicBezTo>
                  <a:cubicBezTo>
                    <a:pt x="77" y="176"/>
                    <a:pt x="75" y="172"/>
                    <a:pt x="78" y="167"/>
                  </a:cubicBezTo>
                  <a:cubicBezTo>
                    <a:pt x="81" y="162"/>
                    <a:pt x="80" y="162"/>
                    <a:pt x="75" y="168"/>
                  </a:cubicBezTo>
                  <a:cubicBezTo>
                    <a:pt x="69" y="173"/>
                    <a:pt x="71" y="168"/>
                    <a:pt x="67" y="169"/>
                  </a:cubicBezTo>
                  <a:cubicBezTo>
                    <a:pt x="64" y="169"/>
                    <a:pt x="60" y="166"/>
                    <a:pt x="65" y="165"/>
                  </a:cubicBezTo>
                  <a:cubicBezTo>
                    <a:pt x="70" y="165"/>
                    <a:pt x="74" y="162"/>
                    <a:pt x="64" y="164"/>
                  </a:cubicBezTo>
                  <a:cubicBezTo>
                    <a:pt x="53" y="165"/>
                    <a:pt x="57" y="159"/>
                    <a:pt x="61" y="160"/>
                  </a:cubicBezTo>
                  <a:cubicBezTo>
                    <a:pt x="65" y="162"/>
                    <a:pt x="70" y="157"/>
                    <a:pt x="67" y="156"/>
                  </a:cubicBezTo>
                  <a:cubicBezTo>
                    <a:pt x="61" y="156"/>
                    <a:pt x="71" y="154"/>
                    <a:pt x="69" y="151"/>
                  </a:cubicBezTo>
                  <a:cubicBezTo>
                    <a:pt x="66" y="148"/>
                    <a:pt x="69" y="150"/>
                    <a:pt x="72" y="144"/>
                  </a:cubicBezTo>
                  <a:cubicBezTo>
                    <a:pt x="75" y="137"/>
                    <a:pt x="68" y="142"/>
                    <a:pt x="67" y="136"/>
                  </a:cubicBezTo>
                  <a:cubicBezTo>
                    <a:pt x="66" y="126"/>
                    <a:pt x="71" y="128"/>
                    <a:pt x="68" y="122"/>
                  </a:cubicBezTo>
                  <a:cubicBezTo>
                    <a:pt x="65" y="116"/>
                    <a:pt x="72" y="118"/>
                    <a:pt x="76" y="118"/>
                  </a:cubicBezTo>
                  <a:cubicBezTo>
                    <a:pt x="80" y="118"/>
                    <a:pt x="80" y="114"/>
                    <a:pt x="77" y="111"/>
                  </a:cubicBezTo>
                  <a:cubicBezTo>
                    <a:pt x="74" y="108"/>
                    <a:pt x="86" y="113"/>
                    <a:pt x="79" y="105"/>
                  </a:cubicBezTo>
                  <a:cubicBezTo>
                    <a:pt x="74" y="99"/>
                    <a:pt x="91" y="109"/>
                    <a:pt x="85" y="102"/>
                  </a:cubicBezTo>
                  <a:cubicBezTo>
                    <a:pt x="78" y="94"/>
                    <a:pt x="88" y="101"/>
                    <a:pt x="86" y="94"/>
                  </a:cubicBezTo>
                  <a:cubicBezTo>
                    <a:pt x="85" y="87"/>
                    <a:pt x="89" y="88"/>
                    <a:pt x="94" y="91"/>
                  </a:cubicBezTo>
                  <a:cubicBezTo>
                    <a:pt x="98" y="94"/>
                    <a:pt x="98" y="89"/>
                    <a:pt x="104" y="91"/>
                  </a:cubicBezTo>
                  <a:cubicBezTo>
                    <a:pt x="109" y="94"/>
                    <a:pt x="117" y="88"/>
                    <a:pt x="123" y="89"/>
                  </a:cubicBezTo>
                  <a:cubicBezTo>
                    <a:pt x="129" y="90"/>
                    <a:pt x="122" y="86"/>
                    <a:pt x="132" y="87"/>
                  </a:cubicBezTo>
                  <a:cubicBezTo>
                    <a:pt x="141" y="87"/>
                    <a:pt x="133" y="91"/>
                    <a:pt x="136" y="94"/>
                  </a:cubicBezTo>
                  <a:cubicBezTo>
                    <a:pt x="139" y="98"/>
                    <a:pt x="116" y="116"/>
                    <a:pt x="111" y="119"/>
                  </a:cubicBezTo>
                  <a:cubicBezTo>
                    <a:pt x="107" y="122"/>
                    <a:pt x="121" y="117"/>
                    <a:pt x="117" y="121"/>
                  </a:cubicBezTo>
                  <a:cubicBezTo>
                    <a:pt x="113" y="126"/>
                    <a:pt x="107" y="131"/>
                    <a:pt x="113" y="130"/>
                  </a:cubicBezTo>
                  <a:cubicBezTo>
                    <a:pt x="119" y="128"/>
                    <a:pt x="120" y="122"/>
                    <a:pt x="137" y="125"/>
                  </a:cubicBezTo>
                  <a:cubicBezTo>
                    <a:pt x="154" y="127"/>
                    <a:pt x="161" y="121"/>
                    <a:pt x="165" y="129"/>
                  </a:cubicBezTo>
                  <a:cubicBezTo>
                    <a:pt x="170" y="136"/>
                    <a:pt x="164" y="133"/>
                    <a:pt x="156" y="153"/>
                  </a:cubicBezTo>
                  <a:cubicBezTo>
                    <a:pt x="149" y="174"/>
                    <a:pt x="145" y="174"/>
                    <a:pt x="140" y="172"/>
                  </a:cubicBezTo>
                  <a:cubicBezTo>
                    <a:pt x="135" y="171"/>
                    <a:pt x="142" y="173"/>
                    <a:pt x="141" y="176"/>
                  </a:cubicBezTo>
                  <a:cubicBezTo>
                    <a:pt x="140" y="178"/>
                    <a:pt x="152" y="178"/>
                    <a:pt x="145" y="182"/>
                  </a:cubicBezTo>
                  <a:cubicBezTo>
                    <a:pt x="138" y="185"/>
                    <a:pt x="138" y="181"/>
                    <a:pt x="136" y="185"/>
                  </a:cubicBezTo>
                  <a:cubicBezTo>
                    <a:pt x="134" y="190"/>
                    <a:pt x="122" y="190"/>
                    <a:pt x="130" y="191"/>
                  </a:cubicBezTo>
                  <a:cubicBezTo>
                    <a:pt x="144" y="194"/>
                    <a:pt x="135" y="184"/>
                    <a:pt x="150" y="190"/>
                  </a:cubicBezTo>
                  <a:cubicBezTo>
                    <a:pt x="164" y="196"/>
                    <a:pt x="161" y="200"/>
                    <a:pt x="167" y="204"/>
                  </a:cubicBezTo>
                  <a:cubicBezTo>
                    <a:pt x="174" y="209"/>
                    <a:pt x="169" y="214"/>
                    <a:pt x="177" y="231"/>
                  </a:cubicBezTo>
                  <a:cubicBezTo>
                    <a:pt x="184" y="247"/>
                    <a:pt x="181" y="242"/>
                    <a:pt x="191" y="246"/>
                  </a:cubicBezTo>
                  <a:cubicBezTo>
                    <a:pt x="202" y="249"/>
                    <a:pt x="197" y="256"/>
                    <a:pt x="205" y="258"/>
                  </a:cubicBezTo>
                  <a:cubicBezTo>
                    <a:pt x="212" y="261"/>
                    <a:pt x="203" y="264"/>
                    <a:pt x="211" y="274"/>
                  </a:cubicBezTo>
                  <a:cubicBezTo>
                    <a:pt x="219" y="283"/>
                    <a:pt x="214" y="283"/>
                    <a:pt x="208" y="279"/>
                  </a:cubicBezTo>
                  <a:cubicBezTo>
                    <a:pt x="201" y="274"/>
                    <a:pt x="200" y="277"/>
                    <a:pt x="208" y="282"/>
                  </a:cubicBezTo>
                  <a:cubicBezTo>
                    <a:pt x="217" y="287"/>
                    <a:pt x="224" y="299"/>
                    <a:pt x="218" y="301"/>
                  </a:cubicBezTo>
                  <a:cubicBezTo>
                    <a:pt x="213" y="304"/>
                    <a:pt x="209" y="308"/>
                    <a:pt x="214" y="308"/>
                  </a:cubicBezTo>
                  <a:cubicBezTo>
                    <a:pt x="218" y="308"/>
                    <a:pt x="218" y="315"/>
                    <a:pt x="223" y="307"/>
                  </a:cubicBezTo>
                  <a:cubicBezTo>
                    <a:pt x="227" y="299"/>
                    <a:pt x="254" y="304"/>
                    <a:pt x="255" y="321"/>
                  </a:cubicBezTo>
                  <a:close/>
                  <a:moveTo>
                    <a:pt x="71" y="240"/>
                  </a:moveTo>
                  <a:cubicBezTo>
                    <a:pt x="68" y="242"/>
                    <a:pt x="61" y="242"/>
                    <a:pt x="66" y="240"/>
                  </a:cubicBezTo>
                  <a:cubicBezTo>
                    <a:pt x="71" y="237"/>
                    <a:pt x="72" y="234"/>
                    <a:pt x="68" y="234"/>
                  </a:cubicBezTo>
                  <a:cubicBezTo>
                    <a:pt x="65" y="234"/>
                    <a:pt x="64" y="226"/>
                    <a:pt x="60" y="221"/>
                  </a:cubicBezTo>
                  <a:cubicBezTo>
                    <a:pt x="57" y="217"/>
                    <a:pt x="48" y="222"/>
                    <a:pt x="42" y="222"/>
                  </a:cubicBezTo>
                  <a:cubicBezTo>
                    <a:pt x="36" y="222"/>
                    <a:pt x="41" y="226"/>
                    <a:pt x="32" y="227"/>
                  </a:cubicBezTo>
                  <a:cubicBezTo>
                    <a:pt x="23" y="230"/>
                    <a:pt x="31" y="238"/>
                    <a:pt x="21" y="239"/>
                  </a:cubicBezTo>
                  <a:cubicBezTo>
                    <a:pt x="11" y="240"/>
                    <a:pt x="26" y="241"/>
                    <a:pt x="14" y="246"/>
                  </a:cubicBezTo>
                  <a:cubicBezTo>
                    <a:pt x="0" y="252"/>
                    <a:pt x="33" y="266"/>
                    <a:pt x="34" y="258"/>
                  </a:cubicBezTo>
                  <a:cubicBezTo>
                    <a:pt x="34" y="252"/>
                    <a:pt x="39" y="246"/>
                    <a:pt x="41" y="254"/>
                  </a:cubicBezTo>
                  <a:cubicBezTo>
                    <a:pt x="43" y="261"/>
                    <a:pt x="46" y="257"/>
                    <a:pt x="47" y="262"/>
                  </a:cubicBezTo>
                  <a:cubicBezTo>
                    <a:pt x="48" y="268"/>
                    <a:pt x="48" y="264"/>
                    <a:pt x="56" y="262"/>
                  </a:cubicBezTo>
                  <a:cubicBezTo>
                    <a:pt x="63" y="261"/>
                    <a:pt x="59" y="270"/>
                    <a:pt x="66" y="260"/>
                  </a:cubicBezTo>
                  <a:cubicBezTo>
                    <a:pt x="70" y="254"/>
                    <a:pt x="73" y="258"/>
                    <a:pt x="73" y="255"/>
                  </a:cubicBezTo>
                  <a:cubicBezTo>
                    <a:pt x="73" y="251"/>
                    <a:pt x="68" y="254"/>
                    <a:pt x="70" y="252"/>
                  </a:cubicBezTo>
                  <a:cubicBezTo>
                    <a:pt x="72" y="250"/>
                    <a:pt x="72" y="243"/>
                    <a:pt x="73" y="247"/>
                  </a:cubicBezTo>
                  <a:cubicBezTo>
                    <a:pt x="74" y="252"/>
                    <a:pt x="76" y="254"/>
                    <a:pt x="77" y="250"/>
                  </a:cubicBezTo>
                  <a:cubicBezTo>
                    <a:pt x="78" y="247"/>
                    <a:pt x="75" y="239"/>
                    <a:pt x="71" y="240"/>
                  </a:cubicBezTo>
                  <a:close/>
                  <a:moveTo>
                    <a:pt x="95" y="264"/>
                  </a:moveTo>
                  <a:cubicBezTo>
                    <a:pt x="101" y="266"/>
                    <a:pt x="107" y="255"/>
                    <a:pt x="102" y="251"/>
                  </a:cubicBezTo>
                  <a:cubicBezTo>
                    <a:pt x="101" y="249"/>
                    <a:pt x="89" y="263"/>
                    <a:pt x="95" y="264"/>
                  </a:cubicBezTo>
                  <a:close/>
                  <a:moveTo>
                    <a:pt x="98" y="290"/>
                  </a:moveTo>
                  <a:cubicBezTo>
                    <a:pt x="95" y="294"/>
                    <a:pt x="102" y="300"/>
                    <a:pt x="106" y="294"/>
                  </a:cubicBezTo>
                  <a:cubicBezTo>
                    <a:pt x="110" y="289"/>
                    <a:pt x="102" y="283"/>
                    <a:pt x="98" y="290"/>
                  </a:cubicBezTo>
                  <a:close/>
                  <a:moveTo>
                    <a:pt x="79" y="203"/>
                  </a:moveTo>
                  <a:cubicBezTo>
                    <a:pt x="77" y="208"/>
                    <a:pt x="79" y="212"/>
                    <a:pt x="84" y="212"/>
                  </a:cubicBezTo>
                  <a:cubicBezTo>
                    <a:pt x="88" y="212"/>
                    <a:pt x="82" y="198"/>
                    <a:pt x="79" y="203"/>
                  </a:cubicBezTo>
                  <a:close/>
                  <a:moveTo>
                    <a:pt x="174" y="390"/>
                  </a:moveTo>
                  <a:cubicBezTo>
                    <a:pt x="181" y="396"/>
                    <a:pt x="187" y="392"/>
                    <a:pt x="184" y="389"/>
                  </a:cubicBezTo>
                  <a:cubicBezTo>
                    <a:pt x="181" y="387"/>
                    <a:pt x="179" y="387"/>
                    <a:pt x="174" y="390"/>
                  </a:cubicBezTo>
                  <a:close/>
                  <a:moveTo>
                    <a:pt x="56" y="102"/>
                  </a:moveTo>
                  <a:cubicBezTo>
                    <a:pt x="59" y="100"/>
                    <a:pt x="59" y="94"/>
                    <a:pt x="58" y="93"/>
                  </a:cubicBezTo>
                  <a:cubicBezTo>
                    <a:pt x="57" y="92"/>
                    <a:pt x="51" y="97"/>
                    <a:pt x="44" y="100"/>
                  </a:cubicBezTo>
                  <a:cubicBezTo>
                    <a:pt x="42" y="101"/>
                    <a:pt x="45" y="104"/>
                    <a:pt x="43" y="106"/>
                  </a:cubicBezTo>
                  <a:cubicBezTo>
                    <a:pt x="41" y="109"/>
                    <a:pt x="40" y="103"/>
                    <a:pt x="38" y="104"/>
                  </a:cubicBezTo>
                  <a:cubicBezTo>
                    <a:pt x="36" y="106"/>
                    <a:pt x="33" y="109"/>
                    <a:pt x="37" y="111"/>
                  </a:cubicBezTo>
                  <a:cubicBezTo>
                    <a:pt x="41" y="114"/>
                    <a:pt x="31" y="113"/>
                    <a:pt x="40" y="116"/>
                  </a:cubicBezTo>
                  <a:cubicBezTo>
                    <a:pt x="46" y="117"/>
                    <a:pt x="33" y="117"/>
                    <a:pt x="36" y="122"/>
                  </a:cubicBezTo>
                  <a:cubicBezTo>
                    <a:pt x="40" y="127"/>
                    <a:pt x="39" y="121"/>
                    <a:pt x="42" y="121"/>
                  </a:cubicBezTo>
                  <a:cubicBezTo>
                    <a:pt x="46" y="121"/>
                    <a:pt x="43" y="119"/>
                    <a:pt x="46" y="117"/>
                  </a:cubicBezTo>
                  <a:cubicBezTo>
                    <a:pt x="49" y="115"/>
                    <a:pt x="52" y="116"/>
                    <a:pt x="52" y="114"/>
                  </a:cubicBezTo>
                  <a:cubicBezTo>
                    <a:pt x="51" y="112"/>
                    <a:pt x="56" y="112"/>
                    <a:pt x="53" y="110"/>
                  </a:cubicBezTo>
                  <a:cubicBezTo>
                    <a:pt x="51" y="109"/>
                    <a:pt x="54" y="108"/>
                    <a:pt x="53" y="106"/>
                  </a:cubicBezTo>
                  <a:cubicBezTo>
                    <a:pt x="52" y="104"/>
                    <a:pt x="56" y="107"/>
                    <a:pt x="59" y="104"/>
                  </a:cubicBezTo>
                  <a:cubicBezTo>
                    <a:pt x="63" y="102"/>
                    <a:pt x="53" y="105"/>
                    <a:pt x="56" y="102"/>
                  </a:cubicBezTo>
                  <a:close/>
                  <a:moveTo>
                    <a:pt x="34" y="125"/>
                  </a:moveTo>
                  <a:cubicBezTo>
                    <a:pt x="32" y="127"/>
                    <a:pt x="29" y="124"/>
                    <a:pt x="26" y="127"/>
                  </a:cubicBezTo>
                  <a:cubicBezTo>
                    <a:pt x="24" y="129"/>
                    <a:pt x="34" y="134"/>
                    <a:pt x="37" y="129"/>
                  </a:cubicBezTo>
                  <a:cubicBezTo>
                    <a:pt x="40" y="125"/>
                    <a:pt x="35" y="124"/>
                    <a:pt x="34" y="125"/>
                  </a:cubicBezTo>
                  <a:close/>
                  <a:moveTo>
                    <a:pt x="31" y="137"/>
                  </a:moveTo>
                  <a:cubicBezTo>
                    <a:pt x="25" y="135"/>
                    <a:pt x="27" y="149"/>
                    <a:pt x="31" y="149"/>
                  </a:cubicBezTo>
                  <a:cubicBezTo>
                    <a:pt x="35" y="148"/>
                    <a:pt x="29" y="144"/>
                    <a:pt x="31" y="143"/>
                  </a:cubicBezTo>
                  <a:cubicBezTo>
                    <a:pt x="33" y="141"/>
                    <a:pt x="33" y="138"/>
                    <a:pt x="31" y="137"/>
                  </a:cubicBezTo>
                  <a:close/>
                  <a:moveTo>
                    <a:pt x="62" y="141"/>
                  </a:moveTo>
                  <a:cubicBezTo>
                    <a:pt x="58" y="140"/>
                    <a:pt x="59" y="125"/>
                    <a:pt x="56" y="125"/>
                  </a:cubicBezTo>
                  <a:cubicBezTo>
                    <a:pt x="52" y="124"/>
                    <a:pt x="55" y="132"/>
                    <a:pt x="53" y="134"/>
                  </a:cubicBezTo>
                  <a:cubicBezTo>
                    <a:pt x="52" y="135"/>
                    <a:pt x="49" y="127"/>
                    <a:pt x="47" y="129"/>
                  </a:cubicBezTo>
                  <a:cubicBezTo>
                    <a:pt x="45" y="131"/>
                    <a:pt x="48" y="132"/>
                    <a:pt x="48" y="134"/>
                  </a:cubicBezTo>
                  <a:cubicBezTo>
                    <a:pt x="48" y="135"/>
                    <a:pt x="40" y="133"/>
                    <a:pt x="46" y="138"/>
                  </a:cubicBezTo>
                  <a:cubicBezTo>
                    <a:pt x="48" y="140"/>
                    <a:pt x="48" y="136"/>
                    <a:pt x="51" y="138"/>
                  </a:cubicBezTo>
                  <a:cubicBezTo>
                    <a:pt x="54" y="141"/>
                    <a:pt x="49" y="139"/>
                    <a:pt x="53" y="144"/>
                  </a:cubicBezTo>
                  <a:cubicBezTo>
                    <a:pt x="56" y="147"/>
                    <a:pt x="57" y="144"/>
                    <a:pt x="62" y="145"/>
                  </a:cubicBezTo>
                  <a:cubicBezTo>
                    <a:pt x="67" y="145"/>
                    <a:pt x="60" y="150"/>
                    <a:pt x="62" y="151"/>
                  </a:cubicBezTo>
                  <a:cubicBezTo>
                    <a:pt x="64" y="153"/>
                    <a:pt x="70" y="145"/>
                    <a:pt x="70" y="142"/>
                  </a:cubicBezTo>
                  <a:cubicBezTo>
                    <a:pt x="71" y="140"/>
                    <a:pt x="66" y="142"/>
                    <a:pt x="62" y="141"/>
                  </a:cubicBezTo>
                  <a:close/>
                  <a:moveTo>
                    <a:pt x="64" y="170"/>
                  </a:moveTo>
                  <a:cubicBezTo>
                    <a:pt x="59" y="169"/>
                    <a:pt x="60" y="164"/>
                    <a:pt x="56" y="167"/>
                  </a:cubicBezTo>
                  <a:cubicBezTo>
                    <a:pt x="53" y="171"/>
                    <a:pt x="54" y="170"/>
                    <a:pt x="59" y="172"/>
                  </a:cubicBezTo>
                  <a:cubicBezTo>
                    <a:pt x="62" y="174"/>
                    <a:pt x="57" y="174"/>
                    <a:pt x="58" y="177"/>
                  </a:cubicBezTo>
                  <a:cubicBezTo>
                    <a:pt x="59" y="179"/>
                    <a:pt x="54" y="176"/>
                    <a:pt x="54" y="180"/>
                  </a:cubicBezTo>
                  <a:cubicBezTo>
                    <a:pt x="54" y="183"/>
                    <a:pt x="62" y="179"/>
                    <a:pt x="68" y="178"/>
                  </a:cubicBezTo>
                  <a:cubicBezTo>
                    <a:pt x="74" y="177"/>
                    <a:pt x="70" y="172"/>
                    <a:pt x="64" y="170"/>
                  </a:cubicBezTo>
                  <a:close/>
                  <a:moveTo>
                    <a:pt x="55" y="196"/>
                  </a:moveTo>
                  <a:cubicBezTo>
                    <a:pt x="54" y="193"/>
                    <a:pt x="47" y="200"/>
                    <a:pt x="50" y="202"/>
                  </a:cubicBezTo>
                  <a:cubicBezTo>
                    <a:pt x="52" y="204"/>
                    <a:pt x="55" y="197"/>
                    <a:pt x="56" y="201"/>
                  </a:cubicBezTo>
                  <a:cubicBezTo>
                    <a:pt x="57" y="205"/>
                    <a:pt x="53" y="205"/>
                    <a:pt x="55" y="206"/>
                  </a:cubicBezTo>
                  <a:cubicBezTo>
                    <a:pt x="56" y="208"/>
                    <a:pt x="57" y="206"/>
                    <a:pt x="60" y="204"/>
                  </a:cubicBezTo>
                  <a:cubicBezTo>
                    <a:pt x="64" y="202"/>
                    <a:pt x="60" y="199"/>
                    <a:pt x="60" y="194"/>
                  </a:cubicBezTo>
                  <a:cubicBezTo>
                    <a:pt x="59" y="190"/>
                    <a:pt x="56" y="198"/>
                    <a:pt x="55" y="196"/>
                  </a:cubicBezTo>
                  <a:close/>
                  <a:moveTo>
                    <a:pt x="62" y="197"/>
                  </a:moveTo>
                  <a:cubicBezTo>
                    <a:pt x="64" y="200"/>
                    <a:pt x="72" y="183"/>
                    <a:pt x="69" y="185"/>
                  </a:cubicBezTo>
                  <a:cubicBezTo>
                    <a:pt x="66" y="186"/>
                    <a:pt x="60" y="193"/>
                    <a:pt x="62" y="197"/>
                  </a:cubicBezTo>
                  <a:close/>
                  <a:moveTo>
                    <a:pt x="128" y="77"/>
                  </a:moveTo>
                  <a:cubicBezTo>
                    <a:pt x="126" y="77"/>
                    <a:pt x="128" y="83"/>
                    <a:pt x="132" y="83"/>
                  </a:cubicBezTo>
                  <a:cubicBezTo>
                    <a:pt x="136" y="83"/>
                    <a:pt x="130" y="76"/>
                    <a:pt x="128" y="77"/>
                  </a:cubicBezTo>
                  <a:close/>
                  <a:moveTo>
                    <a:pt x="141" y="75"/>
                  </a:moveTo>
                  <a:cubicBezTo>
                    <a:pt x="139" y="72"/>
                    <a:pt x="134" y="75"/>
                    <a:pt x="136" y="72"/>
                  </a:cubicBezTo>
                  <a:cubicBezTo>
                    <a:pt x="138" y="69"/>
                    <a:pt x="136" y="69"/>
                    <a:pt x="133" y="68"/>
                  </a:cubicBezTo>
                  <a:cubicBezTo>
                    <a:pt x="130" y="66"/>
                    <a:pt x="128" y="72"/>
                    <a:pt x="130" y="75"/>
                  </a:cubicBezTo>
                  <a:cubicBezTo>
                    <a:pt x="133" y="79"/>
                    <a:pt x="136" y="75"/>
                    <a:pt x="138" y="77"/>
                  </a:cubicBezTo>
                  <a:cubicBezTo>
                    <a:pt x="140" y="80"/>
                    <a:pt x="144" y="76"/>
                    <a:pt x="143" y="75"/>
                  </a:cubicBezTo>
                  <a:cubicBezTo>
                    <a:pt x="142" y="74"/>
                    <a:pt x="142" y="78"/>
                    <a:pt x="141" y="75"/>
                  </a:cubicBezTo>
                  <a:close/>
                  <a:moveTo>
                    <a:pt x="137" y="80"/>
                  </a:moveTo>
                  <a:cubicBezTo>
                    <a:pt x="136" y="81"/>
                    <a:pt x="137" y="84"/>
                    <a:pt x="138" y="84"/>
                  </a:cubicBezTo>
                  <a:cubicBezTo>
                    <a:pt x="140" y="84"/>
                    <a:pt x="139" y="80"/>
                    <a:pt x="137" y="80"/>
                  </a:cubicBezTo>
                  <a:close/>
                  <a:moveTo>
                    <a:pt x="143" y="65"/>
                  </a:moveTo>
                  <a:cubicBezTo>
                    <a:pt x="143" y="66"/>
                    <a:pt x="145" y="64"/>
                    <a:pt x="146" y="65"/>
                  </a:cubicBezTo>
                  <a:cubicBezTo>
                    <a:pt x="148" y="65"/>
                    <a:pt x="151" y="60"/>
                    <a:pt x="148" y="61"/>
                  </a:cubicBezTo>
                  <a:cubicBezTo>
                    <a:pt x="146" y="63"/>
                    <a:pt x="145" y="59"/>
                    <a:pt x="143" y="65"/>
                  </a:cubicBezTo>
                  <a:close/>
                  <a:moveTo>
                    <a:pt x="144" y="69"/>
                  </a:moveTo>
                  <a:cubicBezTo>
                    <a:pt x="143" y="71"/>
                    <a:pt x="146" y="71"/>
                    <a:pt x="147" y="70"/>
                  </a:cubicBezTo>
                  <a:cubicBezTo>
                    <a:pt x="147" y="69"/>
                    <a:pt x="144" y="65"/>
                    <a:pt x="144" y="69"/>
                  </a:cubicBezTo>
                  <a:close/>
                  <a:moveTo>
                    <a:pt x="136" y="59"/>
                  </a:moveTo>
                  <a:cubicBezTo>
                    <a:pt x="135" y="61"/>
                    <a:pt x="139" y="64"/>
                    <a:pt x="140" y="64"/>
                  </a:cubicBezTo>
                  <a:cubicBezTo>
                    <a:pt x="141" y="63"/>
                    <a:pt x="138" y="58"/>
                    <a:pt x="136" y="59"/>
                  </a:cubicBezTo>
                  <a:close/>
                  <a:moveTo>
                    <a:pt x="182" y="17"/>
                  </a:moveTo>
                  <a:cubicBezTo>
                    <a:pt x="183" y="15"/>
                    <a:pt x="181" y="12"/>
                    <a:pt x="180" y="16"/>
                  </a:cubicBezTo>
                  <a:cubicBezTo>
                    <a:pt x="179" y="19"/>
                    <a:pt x="178" y="14"/>
                    <a:pt x="179" y="10"/>
                  </a:cubicBezTo>
                  <a:cubicBezTo>
                    <a:pt x="180" y="5"/>
                    <a:pt x="169" y="15"/>
                    <a:pt x="171" y="15"/>
                  </a:cubicBezTo>
                  <a:cubicBezTo>
                    <a:pt x="174" y="15"/>
                    <a:pt x="179" y="18"/>
                    <a:pt x="178" y="20"/>
                  </a:cubicBezTo>
                  <a:cubicBezTo>
                    <a:pt x="176" y="23"/>
                    <a:pt x="170" y="20"/>
                    <a:pt x="170" y="24"/>
                  </a:cubicBezTo>
                  <a:cubicBezTo>
                    <a:pt x="170" y="29"/>
                    <a:pt x="172" y="24"/>
                    <a:pt x="174" y="27"/>
                  </a:cubicBezTo>
                  <a:cubicBezTo>
                    <a:pt x="176" y="30"/>
                    <a:pt x="176" y="24"/>
                    <a:pt x="179" y="27"/>
                  </a:cubicBezTo>
                  <a:cubicBezTo>
                    <a:pt x="182" y="29"/>
                    <a:pt x="175" y="36"/>
                    <a:pt x="179" y="40"/>
                  </a:cubicBezTo>
                  <a:cubicBezTo>
                    <a:pt x="181" y="43"/>
                    <a:pt x="180" y="36"/>
                    <a:pt x="181" y="34"/>
                  </a:cubicBezTo>
                  <a:cubicBezTo>
                    <a:pt x="183" y="32"/>
                    <a:pt x="183" y="29"/>
                    <a:pt x="182" y="27"/>
                  </a:cubicBezTo>
                  <a:cubicBezTo>
                    <a:pt x="181" y="24"/>
                    <a:pt x="183" y="24"/>
                    <a:pt x="184" y="18"/>
                  </a:cubicBezTo>
                  <a:cubicBezTo>
                    <a:pt x="186" y="12"/>
                    <a:pt x="182" y="20"/>
                    <a:pt x="182" y="17"/>
                  </a:cubicBezTo>
                  <a:close/>
                  <a:moveTo>
                    <a:pt x="185" y="4"/>
                  </a:moveTo>
                  <a:cubicBezTo>
                    <a:pt x="183" y="4"/>
                    <a:pt x="184" y="7"/>
                    <a:pt x="182" y="8"/>
                  </a:cubicBezTo>
                  <a:cubicBezTo>
                    <a:pt x="181" y="9"/>
                    <a:pt x="181" y="10"/>
                    <a:pt x="183" y="13"/>
                  </a:cubicBezTo>
                  <a:cubicBezTo>
                    <a:pt x="184" y="16"/>
                    <a:pt x="184" y="10"/>
                    <a:pt x="185" y="9"/>
                  </a:cubicBezTo>
                  <a:cubicBezTo>
                    <a:pt x="187" y="8"/>
                    <a:pt x="186" y="5"/>
                    <a:pt x="185" y="4"/>
                  </a:cubicBezTo>
                  <a:close/>
                  <a:moveTo>
                    <a:pt x="189" y="0"/>
                  </a:moveTo>
                  <a:cubicBezTo>
                    <a:pt x="187" y="0"/>
                    <a:pt x="186" y="4"/>
                    <a:pt x="189" y="6"/>
                  </a:cubicBezTo>
                  <a:cubicBezTo>
                    <a:pt x="191" y="7"/>
                    <a:pt x="192" y="0"/>
                    <a:pt x="189" y="0"/>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96" name="Freeform 72"/>
            <p:cNvSpPr>
              <a:spLocks/>
            </p:cNvSpPr>
            <p:nvPr/>
          </p:nvSpPr>
          <p:spPr bwMode="auto">
            <a:xfrm>
              <a:off x="4999607" y="3028605"/>
              <a:ext cx="35557" cy="25239"/>
            </a:xfrm>
            <a:custGeom>
              <a:avLst/>
              <a:gdLst/>
              <a:ahLst/>
              <a:cxnLst>
                <a:cxn ang="0">
                  <a:pos x="3" y="2"/>
                </a:cxn>
                <a:cxn ang="0">
                  <a:pos x="7" y="7"/>
                </a:cxn>
                <a:cxn ang="0">
                  <a:pos x="10" y="3"/>
                </a:cxn>
                <a:cxn ang="0">
                  <a:pos x="3" y="2"/>
                </a:cxn>
              </a:cxnLst>
              <a:rect l="0" t="0" r="r" b="b"/>
              <a:pathLst>
                <a:path w="13" h="9">
                  <a:moveTo>
                    <a:pt x="3" y="2"/>
                  </a:moveTo>
                  <a:cubicBezTo>
                    <a:pt x="0" y="2"/>
                    <a:pt x="3" y="5"/>
                    <a:pt x="7" y="7"/>
                  </a:cubicBezTo>
                  <a:cubicBezTo>
                    <a:pt x="10" y="9"/>
                    <a:pt x="13" y="7"/>
                    <a:pt x="10" y="3"/>
                  </a:cubicBezTo>
                  <a:cubicBezTo>
                    <a:pt x="6" y="0"/>
                    <a:pt x="5" y="2"/>
                    <a:pt x="3" y="2"/>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97" name="Freeform 73"/>
            <p:cNvSpPr>
              <a:spLocks/>
            </p:cNvSpPr>
            <p:nvPr/>
          </p:nvSpPr>
          <p:spPr bwMode="auto">
            <a:xfrm>
              <a:off x="5043193" y="3056138"/>
              <a:ext cx="25234" cy="27533"/>
            </a:xfrm>
            <a:custGeom>
              <a:avLst/>
              <a:gdLst/>
              <a:ahLst/>
              <a:cxnLst>
                <a:cxn ang="0">
                  <a:pos x="1" y="4"/>
                </a:cxn>
                <a:cxn ang="0">
                  <a:pos x="4" y="7"/>
                </a:cxn>
                <a:cxn ang="0">
                  <a:pos x="8" y="8"/>
                </a:cxn>
                <a:cxn ang="0">
                  <a:pos x="1" y="4"/>
                </a:cxn>
              </a:cxnLst>
              <a:rect l="0" t="0" r="r" b="b"/>
              <a:pathLst>
                <a:path w="9" h="10">
                  <a:moveTo>
                    <a:pt x="1" y="4"/>
                  </a:moveTo>
                  <a:cubicBezTo>
                    <a:pt x="1" y="5"/>
                    <a:pt x="2" y="6"/>
                    <a:pt x="4" y="7"/>
                  </a:cubicBezTo>
                  <a:cubicBezTo>
                    <a:pt x="6" y="8"/>
                    <a:pt x="6" y="10"/>
                    <a:pt x="8" y="8"/>
                  </a:cubicBezTo>
                  <a:cubicBezTo>
                    <a:pt x="9" y="6"/>
                    <a:pt x="0" y="0"/>
                    <a:pt x="1" y="4"/>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98" name="Freeform 74"/>
            <p:cNvSpPr>
              <a:spLocks/>
            </p:cNvSpPr>
            <p:nvPr/>
          </p:nvSpPr>
          <p:spPr bwMode="auto">
            <a:xfrm>
              <a:off x="5038605" y="3089407"/>
              <a:ext cx="24087" cy="40152"/>
            </a:xfrm>
            <a:custGeom>
              <a:avLst/>
              <a:gdLst/>
              <a:ahLst/>
              <a:cxnLst>
                <a:cxn ang="0">
                  <a:pos x="5" y="4"/>
                </a:cxn>
                <a:cxn ang="0">
                  <a:pos x="1" y="2"/>
                </a:cxn>
                <a:cxn ang="0">
                  <a:pos x="5" y="11"/>
                </a:cxn>
                <a:cxn ang="0">
                  <a:pos x="8" y="11"/>
                </a:cxn>
                <a:cxn ang="0">
                  <a:pos x="5" y="4"/>
                </a:cxn>
              </a:cxnLst>
              <a:rect l="0" t="0" r="r" b="b"/>
              <a:pathLst>
                <a:path w="9" h="15">
                  <a:moveTo>
                    <a:pt x="5" y="4"/>
                  </a:moveTo>
                  <a:cubicBezTo>
                    <a:pt x="1" y="3"/>
                    <a:pt x="3" y="0"/>
                    <a:pt x="1" y="2"/>
                  </a:cubicBezTo>
                  <a:cubicBezTo>
                    <a:pt x="0" y="3"/>
                    <a:pt x="2" y="7"/>
                    <a:pt x="5" y="11"/>
                  </a:cubicBezTo>
                  <a:cubicBezTo>
                    <a:pt x="8" y="15"/>
                    <a:pt x="9" y="12"/>
                    <a:pt x="8" y="11"/>
                  </a:cubicBezTo>
                  <a:cubicBezTo>
                    <a:pt x="7" y="9"/>
                    <a:pt x="8" y="5"/>
                    <a:pt x="5" y="4"/>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199" name="Freeform 75"/>
            <p:cNvSpPr>
              <a:spLocks/>
            </p:cNvSpPr>
            <p:nvPr/>
          </p:nvSpPr>
          <p:spPr bwMode="auto">
            <a:xfrm>
              <a:off x="5019106" y="3012544"/>
              <a:ext cx="41293" cy="55066"/>
            </a:xfrm>
            <a:custGeom>
              <a:avLst/>
              <a:gdLst/>
              <a:ahLst/>
              <a:cxnLst>
                <a:cxn ang="0">
                  <a:pos x="6" y="4"/>
                </a:cxn>
                <a:cxn ang="0">
                  <a:pos x="2" y="3"/>
                </a:cxn>
                <a:cxn ang="0">
                  <a:pos x="3" y="8"/>
                </a:cxn>
                <a:cxn ang="0">
                  <a:pos x="11" y="15"/>
                </a:cxn>
                <a:cxn ang="0">
                  <a:pos x="12" y="11"/>
                </a:cxn>
                <a:cxn ang="0">
                  <a:pos x="6" y="4"/>
                </a:cxn>
              </a:cxnLst>
              <a:rect l="0" t="0" r="r" b="b"/>
              <a:pathLst>
                <a:path w="15" h="20">
                  <a:moveTo>
                    <a:pt x="6" y="4"/>
                  </a:moveTo>
                  <a:cubicBezTo>
                    <a:pt x="5" y="0"/>
                    <a:pt x="1" y="0"/>
                    <a:pt x="2" y="3"/>
                  </a:cubicBezTo>
                  <a:cubicBezTo>
                    <a:pt x="3" y="5"/>
                    <a:pt x="0" y="4"/>
                    <a:pt x="3" y="8"/>
                  </a:cubicBezTo>
                  <a:cubicBezTo>
                    <a:pt x="5" y="10"/>
                    <a:pt x="5" y="6"/>
                    <a:pt x="11" y="15"/>
                  </a:cubicBezTo>
                  <a:cubicBezTo>
                    <a:pt x="14" y="20"/>
                    <a:pt x="15" y="16"/>
                    <a:pt x="12" y="11"/>
                  </a:cubicBezTo>
                  <a:cubicBezTo>
                    <a:pt x="8" y="5"/>
                    <a:pt x="8" y="9"/>
                    <a:pt x="6" y="4"/>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200" name="Freeform 76"/>
            <p:cNvSpPr>
              <a:spLocks/>
            </p:cNvSpPr>
            <p:nvPr/>
          </p:nvSpPr>
          <p:spPr bwMode="auto">
            <a:xfrm>
              <a:off x="5032870" y="3010249"/>
              <a:ext cx="41293" cy="37858"/>
            </a:xfrm>
            <a:custGeom>
              <a:avLst/>
              <a:gdLst/>
              <a:ahLst/>
              <a:cxnLst>
                <a:cxn ang="0">
                  <a:pos x="11" y="6"/>
                </a:cxn>
                <a:cxn ang="0">
                  <a:pos x="7" y="3"/>
                </a:cxn>
                <a:cxn ang="0">
                  <a:pos x="3" y="0"/>
                </a:cxn>
                <a:cxn ang="0">
                  <a:pos x="2" y="4"/>
                </a:cxn>
                <a:cxn ang="0">
                  <a:pos x="9" y="10"/>
                </a:cxn>
                <a:cxn ang="0">
                  <a:pos x="12" y="9"/>
                </a:cxn>
                <a:cxn ang="0">
                  <a:pos x="11" y="6"/>
                </a:cxn>
              </a:cxnLst>
              <a:rect l="0" t="0" r="r" b="b"/>
              <a:pathLst>
                <a:path w="15" h="14">
                  <a:moveTo>
                    <a:pt x="11" y="6"/>
                  </a:moveTo>
                  <a:cubicBezTo>
                    <a:pt x="7" y="6"/>
                    <a:pt x="10" y="3"/>
                    <a:pt x="7" y="3"/>
                  </a:cubicBezTo>
                  <a:cubicBezTo>
                    <a:pt x="3" y="3"/>
                    <a:pt x="7" y="0"/>
                    <a:pt x="3" y="0"/>
                  </a:cubicBezTo>
                  <a:cubicBezTo>
                    <a:pt x="0" y="0"/>
                    <a:pt x="0" y="0"/>
                    <a:pt x="2" y="4"/>
                  </a:cubicBezTo>
                  <a:cubicBezTo>
                    <a:pt x="4" y="8"/>
                    <a:pt x="6" y="7"/>
                    <a:pt x="9" y="10"/>
                  </a:cubicBezTo>
                  <a:cubicBezTo>
                    <a:pt x="11" y="14"/>
                    <a:pt x="15" y="10"/>
                    <a:pt x="12" y="9"/>
                  </a:cubicBezTo>
                  <a:cubicBezTo>
                    <a:pt x="9" y="8"/>
                    <a:pt x="14" y="7"/>
                    <a:pt x="11" y="6"/>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201" name="Freeform 77"/>
            <p:cNvSpPr>
              <a:spLocks/>
            </p:cNvSpPr>
            <p:nvPr/>
          </p:nvSpPr>
          <p:spPr bwMode="auto">
            <a:xfrm>
              <a:off x="5070722" y="3006808"/>
              <a:ext cx="17205" cy="27533"/>
            </a:xfrm>
            <a:custGeom>
              <a:avLst/>
              <a:gdLst/>
              <a:ahLst/>
              <a:cxnLst>
                <a:cxn ang="0">
                  <a:pos x="3" y="4"/>
                </a:cxn>
                <a:cxn ang="0">
                  <a:pos x="1" y="3"/>
                </a:cxn>
                <a:cxn ang="0">
                  <a:pos x="1" y="9"/>
                </a:cxn>
                <a:cxn ang="0">
                  <a:pos x="1" y="9"/>
                </a:cxn>
                <a:cxn ang="0">
                  <a:pos x="4" y="8"/>
                </a:cxn>
                <a:cxn ang="0">
                  <a:pos x="3" y="4"/>
                </a:cxn>
              </a:cxnLst>
              <a:rect l="0" t="0" r="r" b="b"/>
              <a:pathLst>
                <a:path w="6" h="10">
                  <a:moveTo>
                    <a:pt x="3" y="4"/>
                  </a:moveTo>
                  <a:cubicBezTo>
                    <a:pt x="1" y="2"/>
                    <a:pt x="0" y="0"/>
                    <a:pt x="1" y="3"/>
                  </a:cubicBezTo>
                  <a:cubicBezTo>
                    <a:pt x="2" y="5"/>
                    <a:pt x="0" y="6"/>
                    <a:pt x="1" y="9"/>
                  </a:cubicBezTo>
                  <a:cubicBezTo>
                    <a:pt x="1" y="9"/>
                    <a:pt x="1" y="9"/>
                    <a:pt x="1" y="9"/>
                  </a:cubicBezTo>
                  <a:cubicBezTo>
                    <a:pt x="3" y="7"/>
                    <a:pt x="3" y="10"/>
                    <a:pt x="4" y="8"/>
                  </a:cubicBezTo>
                  <a:cubicBezTo>
                    <a:pt x="6" y="6"/>
                    <a:pt x="4" y="7"/>
                    <a:pt x="3" y="4"/>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202" name="Freeform 78"/>
            <p:cNvSpPr>
              <a:spLocks/>
            </p:cNvSpPr>
            <p:nvPr/>
          </p:nvSpPr>
          <p:spPr bwMode="auto">
            <a:xfrm>
              <a:off x="5062693" y="3006808"/>
              <a:ext cx="8029" cy="16061"/>
            </a:xfrm>
            <a:custGeom>
              <a:avLst/>
              <a:gdLst/>
              <a:ahLst/>
              <a:cxnLst>
                <a:cxn ang="0">
                  <a:pos x="1" y="1"/>
                </a:cxn>
                <a:cxn ang="0">
                  <a:pos x="2" y="5"/>
                </a:cxn>
                <a:cxn ang="0">
                  <a:pos x="1" y="1"/>
                </a:cxn>
              </a:cxnLst>
              <a:rect l="0" t="0" r="r" b="b"/>
              <a:pathLst>
                <a:path w="3" h="6">
                  <a:moveTo>
                    <a:pt x="1" y="1"/>
                  </a:moveTo>
                  <a:cubicBezTo>
                    <a:pt x="0" y="1"/>
                    <a:pt x="1" y="6"/>
                    <a:pt x="2" y="5"/>
                  </a:cubicBezTo>
                  <a:cubicBezTo>
                    <a:pt x="3" y="5"/>
                    <a:pt x="2" y="0"/>
                    <a:pt x="1" y="1"/>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203" name="Freeform 79"/>
            <p:cNvSpPr>
              <a:spLocks/>
            </p:cNvSpPr>
            <p:nvPr/>
          </p:nvSpPr>
          <p:spPr bwMode="auto">
            <a:xfrm>
              <a:off x="5084486" y="3014838"/>
              <a:ext cx="11470" cy="8030"/>
            </a:xfrm>
            <a:custGeom>
              <a:avLst/>
              <a:gdLst/>
              <a:ahLst/>
              <a:cxnLst>
                <a:cxn ang="0">
                  <a:pos x="2" y="0"/>
                </a:cxn>
                <a:cxn ang="0">
                  <a:pos x="2" y="3"/>
                </a:cxn>
                <a:cxn ang="0">
                  <a:pos x="2" y="0"/>
                </a:cxn>
              </a:cxnLst>
              <a:rect l="0" t="0" r="r" b="b"/>
              <a:pathLst>
                <a:path w="4" h="3">
                  <a:moveTo>
                    <a:pt x="2" y="0"/>
                  </a:moveTo>
                  <a:cubicBezTo>
                    <a:pt x="1" y="0"/>
                    <a:pt x="0" y="3"/>
                    <a:pt x="2" y="3"/>
                  </a:cubicBezTo>
                  <a:cubicBezTo>
                    <a:pt x="3" y="3"/>
                    <a:pt x="4" y="1"/>
                    <a:pt x="2" y="0"/>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204" name="Freeform 80"/>
            <p:cNvSpPr>
              <a:spLocks noEditPoints="1"/>
            </p:cNvSpPr>
            <p:nvPr/>
          </p:nvSpPr>
          <p:spPr bwMode="auto">
            <a:xfrm>
              <a:off x="4868847" y="4905444"/>
              <a:ext cx="926788" cy="733069"/>
            </a:xfrm>
            <a:custGeom>
              <a:avLst/>
              <a:gdLst/>
              <a:ahLst/>
              <a:cxnLst>
                <a:cxn ang="0">
                  <a:pos x="312" y="61"/>
                </a:cxn>
                <a:cxn ang="0">
                  <a:pos x="287" y="86"/>
                </a:cxn>
                <a:cxn ang="0">
                  <a:pos x="252" y="102"/>
                </a:cxn>
                <a:cxn ang="0">
                  <a:pos x="250" y="112"/>
                </a:cxn>
                <a:cxn ang="0">
                  <a:pos x="225" y="157"/>
                </a:cxn>
                <a:cxn ang="0">
                  <a:pos x="238" y="174"/>
                </a:cxn>
                <a:cxn ang="0">
                  <a:pos x="214" y="209"/>
                </a:cxn>
                <a:cxn ang="0">
                  <a:pos x="204" y="215"/>
                </a:cxn>
                <a:cxn ang="0">
                  <a:pos x="177" y="240"/>
                </a:cxn>
                <a:cxn ang="0">
                  <a:pos x="143" y="241"/>
                </a:cxn>
                <a:cxn ang="0">
                  <a:pos x="122" y="246"/>
                </a:cxn>
                <a:cxn ang="0">
                  <a:pos x="104" y="254"/>
                </a:cxn>
                <a:cxn ang="0">
                  <a:pos x="97" y="263"/>
                </a:cxn>
                <a:cxn ang="0">
                  <a:pos x="86" y="260"/>
                </a:cxn>
                <a:cxn ang="0">
                  <a:pos x="73" y="239"/>
                </a:cxn>
                <a:cxn ang="0">
                  <a:pos x="50" y="226"/>
                </a:cxn>
                <a:cxn ang="0">
                  <a:pos x="55" y="199"/>
                </a:cxn>
                <a:cxn ang="0">
                  <a:pos x="57" y="191"/>
                </a:cxn>
                <a:cxn ang="0">
                  <a:pos x="57" y="170"/>
                </a:cxn>
                <a:cxn ang="0">
                  <a:pos x="53" y="156"/>
                </a:cxn>
                <a:cxn ang="0">
                  <a:pos x="53" y="142"/>
                </a:cxn>
                <a:cxn ang="0">
                  <a:pos x="60" y="130"/>
                </a:cxn>
                <a:cxn ang="0">
                  <a:pos x="64" y="102"/>
                </a:cxn>
                <a:cxn ang="0">
                  <a:pos x="75" y="75"/>
                </a:cxn>
                <a:cxn ang="0">
                  <a:pos x="63" y="65"/>
                </a:cxn>
                <a:cxn ang="0">
                  <a:pos x="45" y="68"/>
                </a:cxn>
                <a:cxn ang="0">
                  <a:pos x="30" y="69"/>
                </a:cxn>
                <a:cxn ang="0">
                  <a:pos x="32" y="59"/>
                </a:cxn>
                <a:cxn ang="0">
                  <a:pos x="15" y="68"/>
                </a:cxn>
                <a:cxn ang="0">
                  <a:pos x="11" y="46"/>
                </a:cxn>
                <a:cxn ang="0">
                  <a:pos x="5" y="33"/>
                </a:cxn>
                <a:cxn ang="0">
                  <a:pos x="22" y="18"/>
                </a:cxn>
                <a:cxn ang="0">
                  <a:pos x="34" y="5"/>
                </a:cxn>
                <a:cxn ang="0">
                  <a:pos x="68" y="10"/>
                </a:cxn>
                <a:cxn ang="0">
                  <a:pos x="100" y="10"/>
                </a:cxn>
                <a:cxn ang="0">
                  <a:pos x="150" y="14"/>
                </a:cxn>
                <a:cxn ang="0">
                  <a:pos x="173" y="16"/>
                </a:cxn>
                <a:cxn ang="0">
                  <a:pos x="190" y="16"/>
                </a:cxn>
                <a:cxn ang="0">
                  <a:pos x="199" y="23"/>
                </a:cxn>
                <a:cxn ang="0">
                  <a:pos x="217" y="34"/>
                </a:cxn>
                <a:cxn ang="0">
                  <a:pos x="231" y="38"/>
                </a:cxn>
                <a:cxn ang="0">
                  <a:pos x="246" y="39"/>
                </a:cxn>
                <a:cxn ang="0">
                  <a:pos x="269" y="42"/>
                </a:cxn>
                <a:cxn ang="0">
                  <a:pos x="276" y="46"/>
                </a:cxn>
                <a:cxn ang="0">
                  <a:pos x="296" y="51"/>
                </a:cxn>
                <a:cxn ang="0">
                  <a:pos x="310" y="48"/>
                </a:cxn>
                <a:cxn ang="0">
                  <a:pos x="312" y="61"/>
                </a:cxn>
                <a:cxn ang="0">
                  <a:pos x="311" y="137"/>
                </a:cxn>
                <a:cxn ang="0">
                  <a:pos x="292" y="148"/>
                </a:cxn>
                <a:cxn ang="0">
                  <a:pos x="297" y="148"/>
                </a:cxn>
                <a:cxn ang="0">
                  <a:pos x="306" y="155"/>
                </a:cxn>
                <a:cxn ang="0">
                  <a:pos x="319" y="142"/>
                </a:cxn>
                <a:cxn ang="0">
                  <a:pos x="311" y="137"/>
                </a:cxn>
                <a:cxn ang="0">
                  <a:pos x="327" y="133"/>
                </a:cxn>
                <a:cxn ang="0">
                  <a:pos x="335" y="136"/>
                </a:cxn>
                <a:cxn ang="0">
                  <a:pos x="338" y="132"/>
                </a:cxn>
                <a:cxn ang="0">
                  <a:pos x="327" y="133"/>
                </a:cxn>
                <a:cxn ang="0">
                  <a:pos x="263" y="170"/>
                </a:cxn>
                <a:cxn ang="0">
                  <a:pos x="271" y="162"/>
                </a:cxn>
                <a:cxn ang="0">
                  <a:pos x="263" y="170"/>
                </a:cxn>
              </a:cxnLst>
              <a:rect l="0" t="0" r="r" b="b"/>
              <a:pathLst>
                <a:path w="339" h="268">
                  <a:moveTo>
                    <a:pt x="312" y="61"/>
                  </a:moveTo>
                  <a:cubicBezTo>
                    <a:pt x="319" y="74"/>
                    <a:pt x="288" y="79"/>
                    <a:pt x="287" y="86"/>
                  </a:cubicBezTo>
                  <a:cubicBezTo>
                    <a:pt x="286" y="93"/>
                    <a:pt x="256" y="93"/>
                    <a:pt x="252" y="102"/>
                  </a:cubicBezTo>
                  <a:cubicBezTo>
                    <a:pt x="250" y="108"/>
                    <a:pt x="264" y="107"/>
                    <a:pt x="250" y="112"/>
                  </a:cubicBezTo>
                  <a:cubicBezTo>
                    <a:pt x="244" y="115"/>
                    <a:pt x="222" y="145"/>
                    <a:pt x="225" y="157"/>
                  </a:cubicBezTo>
                  <a:cubicBezTo>
                    <a:pt x="229" y="171"/>
                    <a:pt x="237" y="170"/>
                    <a:pt x="238" y="174"/>
                  </a:cubicBezTo>
                  <a:cubicBezTo>
                    <a:pt x="238" y="178"/>
                    <a:pt x="211" y="190"/>
                    <a:pt x="214" y="209"/>
                  </a:cubicBezTo>
                  <a:cubicBezTo>
                    <a:pt x="214" y="215"/>
                    <a:pt x="215" y="214"/>
                    <a:pt x="204" y="215"/>
                  </a:cubicBezTo>
                  <a:cubicBezTo>
                    <a:pt x="185" y="216"/>
                    <a:pt x="185" y="246"/>
                    <a:pt x="177" y="240"/>
                  </a:cubicBezTo>
                  <a:cubicBezTo>
                    <a:pt x="173" y="236"/>
                    <a:pt x="157" y="247"/>
                    <a:pt x="143" y="241"/>
                  </a:cubicBezTo>
                  <a:cubicBezTo>
                    <a:pt x="133" y="236"/>
                    <a:pt x="123" y="241"/>
                    <a:pt x="122" y="246"/>
                  </a:cubicBezTo>
                  <a:cubicBezTo>
                    <a:pt x="120" y="252"/>
                    <a:pt x="108" y="247"/>
                    <a:pt x="104" y="254"/>
                  </a:cubicBezTo>
                  <a:cubicBezTo>
                    <a:pt x="101" y="261"/>
                    <a:pt x="99" y="260"/>
                    <a:pt x="97" y="263"/>
                  </a:cubicBezTo>
                  <a:cubicBezTo>
                    <a:pt x="96" y="267"/>
                    <a:pt x="93" y="268"/>
                    <a:pt x="86" y="260"/>
                  </a:cubicBezTo>
                  <a:cubicBezTo>
                    <a:pt x="78" y="252"/>
                    <a:pt x="73" y="245"/>
                    <a:pt x="73" y="239"/>
                  </a:cubicBezTo>
                  <a:cubicBezTo>
                    <a:pt x="73" y="233"/>
                    <a:pt x="60" y="221"/>
                    <a:pt x="50" y="226"/>
                  </a:cubicBezTo>
                  <a:cubicBezTo>
                    <a:pt x="48" y="221"/>
                    <a:pt x="46" y="207"/>
                    <a:pt x="55" y="199"/>
                  </a:cubicBezTo>
                  <a:cubicBezTo>
                    <a:pt x="64" y="192"/>
                    <a:pt x="61" y="192"/>
                    <a:pt x="57" y="191"/>
                  </a:cubicBezTo>
                  <a:cubicBezTo>
                    <a:pt x="52" y="190"/>
                    <a:pt x="47" y="184"/>
                    <a:pt x="57" y="170"/>
                  </a:cubicBezTo>
                  <a:cubicBezTo>
                    <a:pt x="67" y="157"/>
                    <a:pt x="55" y="166"/>
                    <a:pt x="53" y="156"/>
                  </a:cubicBezTo>
                  <a:cubicBezTo>
                    <a:pt x="51" y="145"/>
                    <a:pt x="42" y="143"/>
                    <a:pt x="53" y="142"/>
                  </a:cubicBezTo>
                  <a:cubicBezTo>
                    <a:pt x="63" y="141"/>
                    <a:pt x="64" y="138"/>
                    <a:pt x="60" y="130"/>
                  </a:cubicBezTo>
                  <a:cubicBezTo>
                    <a:pt x="57" y="122"/>
                    <a:pt x="66" y="122"/>
                    <a:pt x="64" y="102"/>
                  </a:cubicBezTo>
                  <a:cubicBezTo>
                    <a:pt x="63" y="94"/>
                    <a:pt x="88" y="77"/>
                    <a:pt x="75" y="75"/>
                  </a:cubicBezTo>
                  <a:cubicBezTo>
                    <a:pt x="65" y="73"/>
                    <a:pt x="78" y="66"/>
                    <a:pt x="63" y="65"/>
                  </a:cubicBezTo>
                  <a:cubicBezTo>
                    <a:pt x="48" y="63"/>
                    <a:pt x="56" y="73"/>
                    <a:pt x="45" y="68"/>
                  </a:cubicBezTo>
                  <a:cubicBezTo>
                    <a:pt x="34" y="62"/>
                    <a:pt x="34" y="72"/>
                    <a:pt x="30" y="69"/>
                  </a:cubicBezTo>
                  <a:cubicBezTo>
                    <a:pt x="26" y="66"/>
                    <a:pt x="36" y="62"/>
                    <a:pt x="32" y="59"/>
                  </a:cubicBezTo>
                  <a:cubicBezTo>
                    <a:pt x="28" y="57"/>
                    <a:pt x="27" y="57"/>
                    <a:pt x="15" y="68"/>
                  </a:cubicBezTo>
                  <a:cubicBezTo>
                    <a:pt x="12" y="61"/>
                    <a:pt x="16" y="52"/>
                    <a:pt x="11" y="46"/>
                  </a:cubicBezTo>
                  <a:cubicBezTo>
                    <a:pt x="7" y="40"/>
                    <a:pt x="11" y="36"/>
                    <a:pt x="5" y="33"/>
                  </a:cubicBezTo>
                  <a:cubicBezTo>
                    <a:pt x="0" y="29"/>
                    <a:pt x="12" y="18"/>
                    <a:pt x="22" y="18"/>
                  </a:cubicBezTo>
                  <a:cubicBezTo>
                    <a:pt x="32" y="18"/>
                    <a:pt x="22" y="11"/>
                    <a:pt x="34" y="5"/>
                  </a:cubicBezTo>
                  <a:cubicBezTo>
                    <a:pt x="46" y="0"/>
                    <a:pt x="49" y="10"/>
                    <a:pt x="68" y="10"/>
                  </a:cubicBezTo>
                  <a:cubicBezTo>
                    <a:pt x="88" y="10"/>
                    <a:pt x="87" y="6"/>
                    <a:pt x="100" y="10"/>
                  </a:cubicBezTo>
                  <a:cubicBezTo>
                    <a:pt x="125" y="18"/>
                    <a:pt x="135" y="9"/>
                    <a:pt x="150" y="14"/>
                  </a:cubicBezTo>
                  <a:cubicBezTo>
                    <a:pt x="165" y="18"/>
                    <a:pt x="160" y="11"/>
                    <a:pt x="173" y="16"/>
                  </a:cubicBezTo>
                  <a:cubicBezTo>
                    <a:pt x="182" y="20"/>
                    <a:pt x="185" y="16"/>
                    <a:pt x="190" y="16"/>
                  </a:cubicBezTo>
                  <a:cubicBezTo>
                    <a:pt x="194" y="21"/>
                    <a:pt x="200" y="17"/>
                    <a:pt x="199" y="23"/>
                  </a:cubicBezTo>
                  <a:cubicBezTo>
                    <a:pt x="198" y="30"/>
                    <a:pt x="213" y="25"/>
                    <a:pt x="217" y="34"/>
                  </a:cubicBezTo>
                  <a:cubicBezTo>
                    <a:pt x="220" y="39"/>
                    <a:pt x="226" y="32"/>
                    <a:pt x="231" y="38"/>
                  </a:cubicBezTo>
                  <a:cubicBezTo>
                    <a:pt x="235" y="42"/>
                    <a:pt x="235" y="36"/>
                    <a:pt x="246" y="39"/>
                  </a:cubicBezTo>
                  <a:cubicBezTo>
                    <a:pt x="255" y="41"/>
                    <a:pt x="243" y="26"/>
                    <a:pt x="269" y="42"/>
                  </a:cubicBezTo>
                  <a:cubicBezTo>
                    <a:pt x="269" y="48"/>
                    <a:pt x="274" y="48"/>
                    <a:pt x="276" y="46"/>
                  </a:cubicBezTo>
                  <a:cubicBezTo>
                    <a:pt x="290" y="55"/>
                    <a:pt x="288" y="47"/>
                    <a:pt x="296" y="51"/>
                  </a:cubicBezTo>
                  <a:cubicBezTo>
                    <a:pt x="304" y="55"/>
                    <a:pt x="297" y="47"/>
                    <a:pt x="310" y="48"/>
                  </a:cubicBezTo>
                  <a:cubicBezTo>
                    <a:pt x="322" y="57"/>
                    <a:pt x="308" y="54"/>
                    <a:pt x="312" y="61"/>
                  </a:cubicBezTo>
                  <a:close/>
                  <a:moveTo>
                    <a:pt x="311" y="137"/>
                  </a:moveTo>
                  <a:cubicBezTo>
                    <a:pt x="310" y="129"/>
                    <a:pt x="288" y="144"/>
                    <a:pt x="292" y="148"/>
                  </a:cubicBezTo>
                  <a:cubicBezTo>
                    <a:pt x="293" y="149"/>
                    <a:pt x="292" y="150"/>
                    <a:pt x="297" y="148"/>
                  </a:cubicBezTo>
                  <a:cubicBezTo>
                    <a:pt x="301" y="146"/>
                    <a:pt x="299" y="151"/>
                    <a:pt x="306" y="155"/>
                  </a:cubicBezTo>
                  <a:cubicBezTo>
                    <a:pt x="312" y="160"/>
                    <a:pt x="314" y="149"/>
                    <a:pt x="319" y="142"/>
                  </a:cubicBezTo>
                  <a:cubicBezTo>
                    <a:pt x="323" y="135"/>
                    <a:pt x="311" y="145"/>
                    <a:pt x="311" y="137"/>
                  </a:cubicBezTo>
                  <a:close/>
                  <a:moveTo>
                    <a:pt x="327" y="133"/>
                  </a:moveTo>
                  <a:cubicBezTo>
                    <a:pt x="328" y="136"/>
                    <a:pt x="331" y="132"/>
                    <a:pt x="335" y="136"/>
                  </a:cubicBezTo>
                  <a:cubicBezTo>
                    <a:pt x="339" y="140"/>
                    <a:pt x="339" y="137"/>
                    <a:pt x="338" y="132"/>
                  </a:cubicBezTo>
                  <a:cubicBezTo>
                    <a:pt x="337" y="127"/>
                    <a:pt x="326" y="128"/>
                    <a:pt x="327" y="133"/>
                  </a:cubicBezTo>
                  <a:close/>
                  <a:moveTo>
                    <a:pt x="263" y="170"/>
                  </a:moveTo>
                  <a:cubicBezTo>
                    <a:pt x="265" y="173"/>
                    <a:pt x="274" y="165"/>
                    <a:pt x="271" y="162"/>
                  </a:cubicBezTo>
                  <a:cubicBezTo>
                    <a:pt x="268" y="158"/>
                    <a:pt x="260" y="168"/>
                    <a:pt x="263" y="170"/>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205" name="Freeform 84"/>
            <p:cNvSpPr>
              <a:spLocks noEditPoints="1"/>
            </p:cNvSpPr>
            <p:nvPr/>
          </p:nvSpPr>
          <p:spPr bwMode="auto">
            <a:xfrm>
              <a:off x="6829095" y="5091292"/>
              <a:ext cx="586124" cy="645880"/>
            </a:xfrm>
            <a:custGeom>
              <a:avLst/>
              <a:gdLst/>
              <a:ahLst/>
              <a:cxnLst>
                <a:cxn ang="0">
                  <a:pos x="141" y="32"/>
                </a:cxn>
                <a:cxn ang="0">
                  <a:pos x="105" y="47"/>
                </a:cxn>
                <a:cxn ang="0">
                  <a:pos x="106" y="58"/>
                </a:cxn>
                <a:cxn ang="0">
                  <a:pos x="91" y="60"/>
                </a:cxn>
                <a:cxn ang="0">
                  <a:pos x="89" y="94"/>
                </a:cxn>
                <a:cxn ang="0">
                  <a:pos x="90" y="110"/>
                </a:cxn>
                <a:cxn ang="0">
                  <a:pos x="110" y="142"/>
                </a:cxn>
                <a:cxn ang="0">
                  <a:pos x="90" y="144"/>
                </a:cxn>
                <a:cxn ang="0">
                  <a:pos x="78" y="145"/>
                </a:cxn>
                <a:cxn ang="0">
                  <a:pos x="67" y="178"/>
                </a:cxn>
                <a:cxn ang="0">
                  <a:pos x="44" y="145"/>
                </a:cxn>
                <a:cxn ang="0">
                  <a:pos x="52" y="125"/>
                </a:cxn>
                <a:cxn ang="0">
                  <a:pos x="83" y="124"/>
                </a:cxn>
                <a:cxn ang="0">
                  <a:pos x="41" y="120"/>
                </a:cxn>
                <a:cxn ang="0">
                  <a:pos x="26" y="96"/>
                </a:cxn>
                <a:cxn ang="0">
                  <a:pos x="18" y="64"/>
                </a:cxn>
                <a:cxn ang="0">
                  <a:pos x="34" y="35"/>
                </a:cxn>
                <a:cxn ang="0">
                  <a:pos x="96" y="17"/>
                </a:cxn>
                <a:cxn ang="0">
                  <a:pos x="135" y="18"/>
                </a:cxn>
                <a:cxn ang="0">
                  <a:pos x="169" y="21"/>
                </a:cxn>
                <a:cxn ang="0">
                  <a:pos x="25" y="134"/>
                </a:cxn>
                <a:cxn ang="0">
                  <a:pos x="26" y="128"/>
                </a:cxn>
                <a:cxn ang="0">
                  <a:pos x="83" y="192"/>
                </a:cxn>
                <a:cxn ang="0">
                  <a:pos x="156" y="224"/>
                </a:cxn>
                <a:cxn ang="0">
                  <a:pos x="110" y="212"/>
                </a:cxn>
                <a:cxn ang="0">
                  <a:pos x="125" y="229"/>
                </a:cxn>
                <a:cxn ang="0">
                  <a:pos x="200" y="193"/>
                </a:cxn>
                <a:cxn ang="0">
                  <a:pos x="200" y="193"/>
                </a:cxn>
                <a:cxn ang="0">
                  <a:pos x="158" y="126"/>
                </a:cxn>
                <a:cxn ang="0">
                  <a:pos x="156" y="88"/>
                </a:cxn>
                <a:cxn ang="0">
                  <a:pos x="166" y="85"/>
                </a:cxn>
                <a:cxn ang="0">
                  <a:pos x="124" y="37"/>
                </a:cxn>
                <a:cxn ang="0">
                  <a:pos x="94" y="100"/>
                </a:cxn>
                <a:cxn ang="0">
                  <a:pos x="104" y="118"/>
                </a:cxn>
                <a:cxn ang="0">
                  <a:pos x="144" y="159"/>
                </a:cxn>
                <a:cxn ang="0">
                  <a:pos x="187" y="217"/>
                </a:cxn>
                <a:cxn ang="0">
                  <a:pos x="0" y="73"/>
                </a:cxn>
                <a:cxn ang="0">
                  <a:pos x="0" y="73"/>
                </a:cxn>
                <a:cxn ang="0">
                  <a:pos x="137" y="69"/>
                </a:cxn>
                <a:cxn ang="0">
                  <a:pos x="149" y="59"/>
                </a:cxn>
                <a:cxn ang="0">
                  <a:pos x="136" y="164"/>
                </a:cxn>
                <a:cxn ang="0">
                  <a:pos x="116" y="173"/>
                </a:cxn>
                <a:cxn ang="0">
                  <a:pos x="116" y="173"/>
                </a:cxn>
                <a:cxn ang="0">
                  <a:pos x="115" y="146"/>
                </a:cxn>
                <a:cxn ang="0">
                  <a:pos x="118" y="154"/>
                </a:cxn>
                <a:cxn ang="0">
                  <a:pos x="157" y="146"/>
                </a:cxn>
                <a:cxn ang="0">
                  <a:pos x="24" y="111"/>
                </a:cxn>
                <a:cxn ang="0">
                  <a:pos x="120" y="98"/>
                </a:cxn>
                <a:cxn ang="0">
                  <a:pos x="137" y="143"/>
                </a:cxn>
              </a:cxnLst>
              <a:rect l="0" t="0" r="r" b="b"/>
              <a:pathLst>
                <a:path w="214" h="236">
                  <a:moveTo>
                    <a:pt x="169" y="21"/>
                  </a:moveTo>
                  <a:cubicBezTo>
                    <a:pt x="162" y="24"/>
                    <a:pt x="167" y="34"/>
                    <a:pt x="159" y="39"/>
                  </a:cubicBezTo>
                  <a:cubicBezTo>
                    <a:pt x="159" y="30"/>
                    <a:pt x="151" y="38"/>
                    <a:pt x="141" y="32"/>
                  </a:cubicBezTo>
                  <a:cubicBezTo>
                    <a:pt x="132" y="27"/>
                    <a:pt x="134" y="37"/>
                    <a:pt x="125" y="33"/>
                  </a:cubicBezTo>
                  <a:cubicBezTo>
                    <a:pt x="116" y="30"/>
                    <a:pt x="117" y="38"/>
                    <a:pt x="107" y="40"/>
                  </a:cubicBezTo>
                  <a:cubicBezTo>
                    <a:pt x="97" y="41"/>
                    <a:pt x="107" y="42"/>
                    <a:pt x="105" y="47"/>
                  </a:cubicBezTo>
                  <a:cubicBezTo>
                    <a:pt x="103" y="52"/>
                    <a:pt x="108" y="47"/>
                    <a:pt x="114" y="54"/>
                  </a:cubicBezTo>
                  <a:cubicBezTo>
                    <a:pt x="121" y="61"/>
                    <a:pt x="119" y="61"/>
                    <a:pt x="111" y="57"/>
                  </a:cubicBezTo>
                  <a:cubicBezTo>
                    <a:pt x="104" y="53"/>
                    <a:pt x="98" y="49"/>
                    <a:pt x="106" y="58"/>
                  </a:cubicBezTo>
                  <a:cubicBezTo>
                    <a:pt x="113" y="67"/>
                    <a:pt x="109" y="67"/>
                    <a:pt x="101" y="59"/>
                  </a:cubicBezTo>
                  <a:cubicBezTo>
                    <a:pt x="93" y="51"/>
                    <a:pt x="93" y="57"/>
                    <a:pt x="99" y="63"/>
                  </a:cubicBezTo>
                  <a:cubicBezTo>
                    <a:pt x="104" y="68"/>
                    <a:pt x="92" y="69"/>
                    <a:pt x="91" y="60"/>
                  </a:cubicBezTo>
                  <a:cubicBezTo>
                    <a:pt x="89" y="49"/>
                    <a:pt x="80" y="55"/>
                    <a:pt x="81" y="49"/>
                  </a:cubicBezTo>
                  <a:cubicBezTo>
                    <a:pt x="83" y="38"/>
                    <a:pt x="75" y="47"/>
                    <a:pt x="73" y="53"/>
                  </a:cubicBezTo>
                  <a:cubicBezTo>
                    <a:pt x="67" y="66"/>
                    <a:pt x="99" y="86"/>
                    <a:pt x="89" y="94"/>
                  </a:cubicBezTo>
                  <a:cubicBezTo>
                    <a:pt x="84" y="98"/>
                    <a:pt x="90" y="86"/>
                    <a:pt x="83" y="87"/>
                  </a:cubicBezTo>
                  <a:cubicBezTo>
                    <a:pt x="73" y="87"/>
                    <a:pt x="92" y="99"/>
                    <a:pt x="77" y="100"/>
                  </a:cubicBezTo>
                  <a:cubicBezTo>
                    <a:pt x="63" y="102"/>
                    <a:pt x="88" y="104"/>
                    <a:pt x="90" y="110"/>
                  </a:cubicBezTo>
                  <a:cubicBezTo>
                    <a:pt x="93" y="116"/>
                    <a:pt x="96" y="112"/>
                    <a:pt x="98" y="117"/>
                  </a:cubicBezTo>
                  <a:cubicBezTo>
                    <a:pt x="101" y="123"/>
                    <a:pt x="111" y="122"/>
                    <a:pt x="110" y="128"/>
                  </a:cubicBezTo>
                  <a:cubicBezTo>
                    <a:pt x="108" y="133"/>
                    <a:pt x="113" y="140"/>
                    <a:pt x="110" y="142"/>
                  </a:cubicBezTo>
                  <a:cubicBezTo>
                    <a:pt x="106" y="144"/>
                    <a:pt x="101" y="136"/>
                    <a:pt x="98" y="132"/>
                  </a:cubicBezTo>
                  <a:cubicBezTo>
                    <a:pt x="95" y="127"/>
                    <a:pt x="83" y="134"/>
                    <a:pt x="86" y="138"/>
                  </a:cubicBezTo>
                  <a:cubicBezTo>
                    <a:pt x="90" y="142"/>
                    <a:pt x="85" y="144"/>
                    <a:pt x="90" y="144"/>
                  </a:cubicBezTo>
                  <a:cubicBezTo>
                    <a:pt x="96" y="144"/>
                    <a:pt x="100" y="151"/>
                    <a:pt x="95" y="152"/>
                  </a:cubicBezTo>
                  <a:cubicBezTo>
                    <a:pt x="91" y="153"/>
                    <a:pt x="87" y="158"/>
                    <a:pt x="86" y="153"/>
                  </a:cubicBezTo>
                  <a:cubicBezTo>
                    <a:pt x="85" y="148"/>
                    <a:pt x="84" y="146"/>
                    <a:pt x="78" y="145"/>
                  </a:cubicBezTo>
                  <a:cubicBezTo>
                    <a:pt x="72" y="145"/>
                    <a:pt x="93" y="181"/>
                    <a:pt x="87" y="183"/>
                  </a:cubicBezTo>
                  <a:cubicBezTo>
                    <a:pt x="81" y="186"/>
                    <a:pt x="75" y="159"/>
                    <a:pt x="73" y="175"/>
                  </a:cubicBezTo>
                  <a:cubicBezTo>
                    <a:pt x="72" y="184"/>
                    <a:pt x="67" y="189"/>
                    <a:pt x="67" y="178"/>
                  </a:cubicBezTo>
                  <a:cubicBezTo>
                    <a:pt x="67" y="168"/>
                    <a:pt x="59" y="156"/>
                    <a:pt x="58" y="168"/>
                  </a:cubicBezTo>
                  <a:cubicBezTo>
                    <a:pt x="57" y="180"/>
                    <a:pt x="45" y="162"/>
                    <a:pt x="48" y="157"/>
                  </a:cubicBezTo>
                  <a:cubicBezTo>
                    <a:pt x="52" y="153"/>
                    <a:pt x="51" y="144"/>
                    <a:pt x="44" y="145"/>
                  </a:cubicBezTo>
                  <a:cubicBezTo>
                    <a:pt x="37" y="145"/>
                    <a:pt x="44" y="141"/>
                    <a:pt x="38" y="137"/>
                  </a:cubicBezTo>
                  <a:cubicBezTo>
                    <a:pt x="33" y="134"/>
                    <a:pt x="41" y="137"/>
                    <a:pt x="41" y="129"/>
                  </a:cubicBezTo>
                  <a:cubicBezTo>
                    <a:pt x="42" y="120"/>
                    <a:pt x="48" y="129"/>
                    <a:pt x="52" y="125"/>
                  </a:cubicBezTo>
                  <a:cubicBezTo>
                    <a:pt x="56" y="120"/>
                    <a:pt x="57" y="120"/>
                    <a:pt x="66" y="125"/>
                  </a:cubicBezTo>
                  <a:cubicBezTo>
                    <a:pt x="76" y="130"/>
                    <a:pt x="76" y="133"/>
                    <a:pt x="84" y="130"/>
                  </a:cubicBezTo>
                  <a:cubicBezTo>
                    <a:pt x="93" y="127"/>
                    <a:pt x="88" y="124"/>
                    <a:pt x="83" y="124"/>
                  </a:cubicBezTo>
                  <a:cubicBezTo>
                    <a:pt x="78" y="125"/>
                    <a:pt x="74" y="118"/>
                    <a:pt x="68" y="120"/>
                  </a:cubicBezTo>
                  <a:cubicBezTo>
                    <a:pt x="62" y="122"/>
                    <a:pt x="66" y="116"/>
                    <a:pt x="54" y="119"/>
                  </a:cubicBezTo>
                  <a:cubicBezTo>
                    <a:pt x="41" y="122"/>
                    <a:pt x="46" y="115"/>
                    <a:pt x="41" y="120"/>
                  </a:cubicBezTo>
                  <a:cubicBezTo>
                    <a:pt x="35" y="125"/>
                    <a:pt x="37" y="114"/>
                    <a:pt x="29" y="106"/>
                  </a:cubicBezTo>
                  <a:cubicBezTo>
                    <a:pt x="21" y="98"/>
                    <a:pt x="44" y="104"/>
                    <a:pt x="37" y="99"/>
                  </a:cubicBezTo>
                  <a:cubicBezTo>
                    <a:pt x="25" y="92"/>
                    <a:pt x="30" y="104"/>
                    <a:pt x="26" y="96"/>
                  </a:cubicBezTo>
                  <a:cubicBezTo>
                    <a:pt x="23" y="91"/>
                    <a:pt x="19" y="93"/>
                    <a:pt x="11" y="75"/>
                  </a:cubicBezTo>
                  <a:cubicBezTo>
                    <a:pt x="13" y="73"/>
                    <a:pt x="19" y="73"/>
                    <a:pt x="20" y="70"/>
                  </a:cubicBezTo>
                  <a:cubicBezTo>
                    <a:pt x="20" y="68"/>
                    <a:pt x="16" y="67"/>
                    <a:pt x="18" y="64"/>
                  </a:cubicBezTo>
                  <a:cubicBezTo>
                    <a:pt x="19" y="61"/>
                    <a:pt x="26" y="64"/>
                    <a:pt x="27" y="57"/>
                  </a:cubicBezTo>
                  <a:cubicBezTo>
                    <a:pt x="28" y="42"/>
                    <a:pt x="32" y="51"/>
                    <a:pt x="35" y="45"/>
                  </a:cubicBezTo>
                  <a:cubicBezTo>
                    <a:pt x="37" y="39"/>
                    <a:pt x="33" y="39"/>
                    <a:pt x="34" y="35"/>
                  </a:cubicBezTo>
                  <a:cubicBezTo>
                    <a:pt x="69" y="33"/>
                    <a:pt x="49" y="21"/>
                    <a:pt x="65" y="25"/>
                  </a:cubicBezTo>
                  <a:cubicBezTo>
                    <a:pt x="82" y="30"/>
                    <a:pt x="75" y="19"/>
                    <a:pt x="82" y="18"/>
                  </a:cubicBezTo>
                  <a:cubicBezTo>
                    <a:pt x="91" y="24"/>
                    <a:pt x="86" y="14"/>
                    <a:pt x="96" y="17"/>
                  </a:cubicBezTo>
                  <a:cubicBezTo>
                    <a:pt x="106" y="19"/>
                    <a:pt x="112" y="8"/>
                    <a:pt x="116" y="12"/>
                  </a:cubicBezTo>
                  <a:cubicBezTo>
                    <a:pt x="120" y="15"/>
                    <a:pt x="120" y="6"/>
                    <a:pt x="124" y="14"/>
                  </a:cubicBezTo>
                  <a:cubicBezTo>
                    <a:pt x="129" y="22"/>
                    <a:pt x="129" y="11"/>
                    <a:pt x="135" y="18"/>
                  </a:cubicBezTo>
                  <a:cubicBezTo>
                    <a:pt x="141" y="26"/>
                    <a:pt x="145" y="20"/>
                    <a:pt x="156" y="19"/>
                  </a:cubicBezTo>
                  <a:cubicBezTo>
                    <a:pt x="168" y="19"/>
                    <a:pt x="152" y="0"/>
                    <a:pt x="166" y="6"/>
                  </a:cubicBezTo>
                  <a:cubicBezTo>
                    <a:pt x="175" y="11"/>
                    <a:pt x="176" y="18"/>
                    <a:pt x="169" y="21"/>
                  </a:cubicBezTo>
                  <a:close/>
                  <a:moveTo>
                    <a:pt x="25" y="134"/>
                  </a:moveTo>
                  <a:cubicBezTo>
                    <a:pt x="23" y="136"/>
                    <a:pt x="27" y="143"/>
                    <a:pt x="32" y="142"/>
                  </a:cubicBezTo>
                  <a:cubicBezTo>
                    <a:pt x="37" y="141"/>
                    <a:pt x="26" y="132"/>
                    <a:pt x="25" y="134"/>
                  </a:cubicBezTo>
                  <a:close/>
                  <a:moveTo>
                    <a:pt x="23" y="118"/>
                  </a:moveTo>
                  <a:cubicBezTo>
                    <a:pt x="21" y="122"/>
                    <a:pt x="17" y="117"/>
                    <a:pt x="18" y="123"/>
                  </a:cubicBezTo>
                  <a:cubicBezTo>
                    <a:pt x="19" y="128"/>
                    <a:pt x="22" y="126"/>
                    <a:pt x="26" y="128"/>
                  </a:cubicBezTo>
                  <a:cubicBezTo>
                    <a:pt x="30" y="130"/>
                    <a:pt x="30" y="128"/>
                    <a:pt x="27" y="124"/>
                  </a:cubicBezTo>
                  <a:cubicBezTo>
                    <a:pt x="24" y="121"/>
                    <a:pt x="24" y="115"/>
                    <a:pt x="23" y="118"/>
                  </a:cubicBezTo>
                  <a:close/>
                  <a:moveTo>
                    <a:pt x="83" y="192"/>
                  </a:moveTo>
                  <a:cubicBezTo>
                    <a:pt x="86" y="196"/>
                    <a:pt x="87" y="191"/>
                    <a:pt x="84" y="186"/>
                  </a:cubicBezTo>
                  <a:cubicBezTo>
                    <a:pt x="81" y="182"/>
                    <a:pt x="79" y="189"/>
                    <a:pt x="83" y="192"/>
                  </a:cubicBezTo>
                  <a:close/>
                  <a:moveTo>
                    <a:pt x="156" y="224"/>
                  </a:moveTo>
                  <a:cubicBezTo>
                    <a:pt x="147" y="230"/>
                    <a:pt x="157" y="218"/>
                    <a:pt x="146" y="220"/>
                  </a:cubicBezTo>
                  <a:cubicBezTo>
                    <a:pt x="136" y="222"/>
                    <a:pt x="136" y="214"/>
                    <a:pt x="121" y="218"/>
                  </a:cubicBezTo>
                  <a:cubicBezTo>
                    <a:pt x="112" y="220"/>
                    <a:pt x="115" y="209"/>
                    <a:pt x="110" y="212"/>
                  </a:cubicBezTo>
                  <a:cubicBezTo>
                    <a:pt x="105" y="215"/>
                    <a:pt x="102" y="206"/>
                    <a:pt x="101" y="210"/>
                  </a:cubicBezTo>
                  <a:cubicBezTo>
                    <a:pt x="100" y="214"/>
                    <a:pt x="96" y="211"/>
                    <a:pt x="97" y="220"/>
                  </a:cubicBezTo>
                  <a:cubicBezTo>
                    <a:pt x="98" y="228"/>
                    <a:pt x="113" y="219"/>
                    <a:pt x="125" y="229"/>
                  </a:cubicBezTo>
                  <a:cubicBezTo>
                    <a:pt x="134" y="236"/>
                    <a:pt x="142" y="230"/>
                    <a:pt x="156" y="230"/>
                  </a:cubicBezTo>
                  <a:cubicBezTo>
                    <a:pt x="170" y="230"/>
                    <a:pt x="167" y="217"/>
                    <a:pt x="156" y="224"/>
                  </a:cubicBezTo>
                  <a:close/>
                  <a:moveTo>
                    <a:pt x="200" y="193"/>
                  </a:moveTo>
                  <a:cubicBezTo>
                    <a:pt x="202" y="196"/>
                    <a:pt x="197" y="198"/>
                    <a:pt x="201" y="202"/>
                  </a:cubicBezTo>
                  <a:cubicBezTo>
                    <a:pt x="205" y="205"/>
                    <a:pt x="214" y="185"/>
                    <a:pt x="212" y="183"/>
                  </a:cubicBezTo>
                  <a:cubicBezTo>
                    <a:pt x="210" y="181"/>
                    <a:pt x="197" y="190"/>
                    <a:pt x="200" y="193"/>
                  </a:cubicBezTo>
                  <a:close/>
                  <a:moveTo>
                    <a:pt x="155" y="112"/>
                  </a:moveTo>
                  <a:cubicBezTo>
                    <a:pt x="153" y="113"/>
                    <a:pt x="154" y="115"/>
                    <a:pt x="156" y="117"/>
                  </a:cubicBezTo>
                  <a:cubicBezTo>
                    <a:pt x="158" y="118"/>
                    <a:pt x="151" y="129"/>
                    <a:pt x="158" y="126"/>
                  </a:cubicBezTo>
                  <a:cubicBezTo>
                    <a:pt x="164" y="123"/>
                    <a:pt x="162" y="108"/>
                    <a:pt x="155" y="112"/>
                  </a:cubicBezTo>
                  <a:close/>
                  <a:moveTo>
                    <a:pt x="166" y="85"/>
                  </a:moveTo>
                  <a:cubicBezTo>
                    <a:pt x="163" y="83"/>
                    <a:pt x="162" y="85"/>
                    <a:pt x="156" y="88"/>
                  </a:cubicBezTo>
                  <a:cubicBezTo>
                    <a:pt x="150" y="91"/>
                    <a:pt x="156" y="94"/>
                    <a:pt x="164" y="98"/>
                  </a:cubicBezTo>
                  <a:cubicBezTo>
                    <a:pt x="168" y="100"/>
                    <a:pt x="176" y="97"/>
                    <a:pt x="170" y="92"/>
                  </a:cubicBezTo>
                  <a:cubicBezTo>
                    <a:pt x="165" y="87"/>
                    <a:pt x="169" y="87"/>
                    <a:pt x="166" y="85"/>
                  </a:cubicBezTo>
                  <a:close/>
                  <a:moveTo>
                    <a:pt x="124" y="37"/>
                  </a:moveTo>
                  <a:cubicBezTo>
                    <a:pt x="120" y="37"/>
                    <a:pt x="119" y="43"/>
                    <a:pt x="123" y="44"/>
                  </a:cubicBezTo>
                  <a:cubicBezTo>
                    <a:pt x="127" y="45"/>
                    <a:pt x="129" y="37"/>
                    <a:pt x="124" y="37"/>
                  </a:cubicBezTo>
                  <a:close/>
                  <a:moveTo>
                    <a:pt x="119" y="126"/>
                  </a:moveTo>
                  <a:cubicBezTo>
                    <a:pt x="114" y="123"/>
                    <a:pt x="114" y="120"/>
                    <a:pt x="112" y="111"/>
                  </a:cubicBezTo>
                  <a:cubicBezTo>
                    <a:pt x="111" y="103"/>
                    <a:pt x="108" y="113"/>
                    <a:pt x="94" y="100"/>
                  </a:cubicBezTo>
                  <a:cubicBezTo>
                    <a:pt x="90" y="96"/>
                    <a:pt x="78" y="100"/>
                    <a:pt x="81" y="103"/>
                  </a:cubicBezTo>
                  <a:cubicBezTo>
                    <a:pt x="83" y="103"/>
                    <a:pt x="87" y="103"/>
                    <a:pt x="95" y="108"/>
                  </a:cubicBezTo>
                  <a:cubicBezTo>
                    <a:pt x="103" y="114"/>
                    <a:pt x="97" y="118"/>
                    <a:pt x="104" y="118"/>
                  </a:cubicBezTo>
                  <a:cubicBezTo>
                    <a:pt x="111" y="118"/>
                    <a:pt x="115" y="130"/>
                    <a:pt x="119" y="132"/>
                  </a:cubicBezTo>
                  <a:cubicBezTo>
                    <a:pt x="124" y="135"/>
                    <a:pt x="124" y="129"/>
                    <a:pt x="119" y="126"/>
                  </a:cubicBezTo>
                  <a:close/>
                  <a:moveTo>
                    <a:pt x="144" y="159"/>
                  </a:moveTo>
                  <a:cubicBezTo>
                    <a:pt x="141" y="160"/>
                    <a:pt x="141" y="164"/>
                    <a:pt x="144" y="166"/>
                  </a:cubicBezTo>
                  <a:cubicBezTo>
                    <a:pt x="148" y="169"/>
                    <a:pt x="149" y="157"/>
                    <a:pt x="144" y="159"/>
                  </a:cubicBezTo>
                  <a:close/>
                  <a:moveTo>
                    <a:pt x="187" y="217"/>
                  </a:moveTo>
                  <a:cubicBezTo>
                    <a:pt x="190" y="216"/>
                    <a:pt x="188" y="213"/>
                    <a:pt x="186" y="208"/>
                  </a:cubicBezTo>
                  <a:cubicBezTo>
                    <a:pt x="185" y="202"/>
                    <a:pt x="182" y="217"/>
                    <a:pt x="187" y="217"/>
                  </a:cubicBezTo>
                  <a:close/>
                  <a:moveTo>
                    <a:pt x="0" y="73"/>
                  </a:moveTo>
                  <a:cubicBezTo>
                    <a:pt x="0" y="76"/>
                    <a:pt x="4" y="83"/>
                    <a:pt x="11" y="85"/>
                  </a:cubicBezTo>
                  <a:cubicBezTo>
                    <a:pt x="14" y="85"/>
                    <a:pt x="5" y="77"/>
                    <a:pt x="6" y="74"/>
                  </a:cubicBezTo>
                  <a:cubicBezTo>
                    <a:pt x="6" y="70"/>
                    <a:pt x="1" y="68"/>
                    <a:pt x="0" y="73"/>
                  </a:cubicBezTo>
                  <a:close/>
                  <a:moveTo>
                    <a:pt x="142" y="64"/>
                  </a:moveTo>
                  <a:cubicBezTo>
                    <a:pt x="139" y="66"/>
                    <a:pt x="134" y="60"/>
                    <a:pt x="133" y="67"/>
                  </a:cubicBezTo>
                  <a:cubicBezTo>
                    <a:pt x="133" y="71"/>
                    <a:pt x="135" y="72"/>
                    <a:pt x="137" y="69"/>
                  </a:cubicBezTo>
                  <a:cubicBezTo>
                    <a:pt x="139" y="66"/>
                    <a:pt x="141" y="74"/>
                    <a:pt x="142" y="70"/>
                  </a:cubicBezTo>
                  <a:cubicBezTo>
                    <a:pt x="143" y="66"/>
                    <a:pt x="145" y="62"/>
                    <a:pt x="142" y="64"/>
                  </a:cubicBezTo>
                  <a:close/>
                  <a:moveTo>
                    <a:pt x="149" y="59"/>
                  </a:moveTo>
                  <a:cubicBezTo>
                    <a:pt x="149" y="61"/>
                    <a:pt x="153" y="61"/>
                    <a:pt x="158" y="59"/>
                  </a:cubicBezTo>
                  <a:cubicBezTo>
                    <a:pt x="162" y="58"/>
                    <a:pt x="151" y="52"/>
                    <a:pt x="149" y="59"/>
                  </a:cubicBezTo>
                  <a:close/>
                  <a:moveTo>
                    <a:pt x="136" y="164"/>
                  </a:moveTo>
                  <a:cubicBezTo>
                    <a:pt x="139" y="165"/>
                    <a:pt x="141" y="161"/>
                    <a:pt x="139" y="159"/>
                  </a:cubicBezTo>
                  <a:cubicBezTo>
                    <a:pt x="137" y="158"/>
                    <a:pt x="133" y="163"/>
                    <a:pt x="136" y="164"/>
                  </a:cubicBezTo>
                  <a:close/>
                  <a:moveTo>
                    <a:pt x="116" y="173"/>
                  </a:moveTo>
                  <a:cubicBezTo>
                    <a:pt x="116" y="174"/>
                    <a:pt x="116" y="174"/>
                    <a:pt x="116" y="174"/>
                  </a:cubicBezTo>
                  <a:cubicBezTo>
                    <a:pt x="111" y="176"/>
                    <a:pt x="119" y="178"/>
                    <a:pt x="121" y="175"/>
                  </a:cubicBezTo>
                  <a:cubicBezTo>
                    <a:pt x="123" y="172"/>
                    <a:pt x="120" y="170"/>
                    <a:pt x="116" y="173"/>
                  </a:cubicBezTo>
                  <a:close/>
                  <a:moveTo>
                    <a:pt x="115" y="146"/>
                  </a:moveTo>
                  <a:cubicBezTo>
                    <a:pt x="117" y="147"/>
                    <a:pt x="119" y="143"/>
                    <a:pt x="117" y="142"/>
                  </a:cubicBezTo>
                  <a:cubicBezTo>
                    <a:pt x="116" y="140"/>
                    <a:pt x="114" y="145"/>
                    <a:pt x="115" y="146"/>
                  </a:cubicBezTo>
                  <a:close/>
                  <a:moveTo>
                    <a:pt x="118" y="154"/>
                  </a:moveTo>
                  <a:cubicBezTo>
                    <a:pt x="120" y="154"/>
                    <a:pt x="121" y="153"/>
                    <a:pt x="119" y="150"/>
                  </a:cubicBezTo>
                  <a:cubicBezTo>
                    <a:pt x="118" y="147"/>
                    <a:pt x="114" y="154"/>
                    <a:pt x="118" y="154"/>
                  </a:cubicBezTo>
                  <a:close/>
                  <a:moveTo>
                    <a:pt x="157" y="146"/>
                  </a:moveTo>
                  <a:cubicBezTo>
                    <a:pt x="157" y="149"/>
                    <a:pt x="166" y="144"/>
                    <a:pt x="167" y="142"/>
                  </a:cubicBezTo>
                  <a:cubicBezTo>
                    <a:pt x="167" y="140"/>
                    <a:pt x="157" y="142"/>
                    <a:pt x="157" y="146"/>
                  </a:cubicBezTo>
                  <a:close/>
                  <a:moveTo>
                    <a:pt x="24" y="111"/>
                  </a:moveTo>
                  <a:cubicBezTo>
                    <a:pt x="26" y="111"/>
                    <a:pt x="27" y="109"/>
                    <a:pt x="26" y="105"/>
                  </a:cubicBezTo>
                  <a:cubicBezTo>
                    <a:pt x="24" y="102"/>
                    <a:pt x="19" y="111"/>
                    <a:pt x="24" y="111"/>
                  </a:cubicBezTo>
                  <a:close/>
                  <a:moveTo>
                    <a:pt x="120" y="98"/>
                  </a:moveTo>
                  <a:cubicBezTo>
                    <a:pt x="120" y="101"/>
                    <a:pt x="120" y="106"/>
                    <a:pt x="125" y="105"/>
                  </a:cubicBezTo>
                  <a:cubicBezTo>
                    <a:pt x="127" y="105"/>
                    <a:pt x="120" y="96"/>
                    <a:pt x="120" y="98"/>
                  </a:cubicBezTo>
                  <a:close/>
                  <a:moveTo>
                    <a:pt x="126" y="132"/>
                  </a:moveTo>
                  <a:cubicBezTo>
                    <a:pt x="124" y="135"/>
                    <a:pt x="129" y="138"/>
                    <a:pt x="133" y="144"/>
                  </a:cubicBezTo>
                  <a:cubicBezTo>
                    <a:pt x="138" y="150"/>
                    <a:pt x="141" y="146"/>
                    <a:pt x="137" y="143"/>
                  </a:cubicBezTo>
                  <a:cubicBezTo>
                    <a:pt x="133" y="140"/>
                    <a:pt x="129" y="128"/>
                    <a:pt x="126" y="132"/>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206" name="Freeform 85"/>
            <p:cNvSpPr>
              <a:spLocks/>
            </p:cNvSpPr>
            <p:nvPr/>
          </p:nvSpPr>
          <p:spPr bwMode="auto">
            <a:xfrm>
              <a:off x="6416170" y="4645026"/>
              <a:ext cx="404896" cy="404966"/>
            </a:xfrm>
            <a:custGeom>
              <a:avLst/>
              <a:gdLst/>
              <a:ahLst/>
              <a:cxnLst>
                <a:cxn ang="0">
                  <a:pos x="137" y="43"/>
                </a:cxn>
                <a:cxn ang="0">
                  <a:pos x="131" y="23"/>
                </a:cxn>
                <a:cxn ang="0">
                  <a:pos x="121" y="29"/>
                </a:cxn>
                <a:cxn ang="0">
                  <a:pos x="98" y="22"/>
                </a:cxn>
                <a:cxn ang="0">
                  <a:pos x="75" y="3"/>
                </a:cxn>
                <a:cxn ang="0">
                  <a:pos x="68" y="2"/>
                </a:cxn>
                <a:cxn ang="0">
                  <a:pos x="68" y="7"/>
                </a:cxn>
                <a:cxn ang="0">
                  <a:pos x="52" y="14"/>
                </a:cxn>
                <a:cxn ang="0">
                  <a:pos x="55" y="25"/>
                </a:cxn>
                <a:cxn ang="0">
                  <a:pos x="45" y="37"/>
                </a:cxn>
                <a:cxn ang="0">
                  <a:pos x="37" y="38"/>
                </a:cxn>
                <a:cxn ang="0">
                  <a:pos x="29" y="35"/>
                </a:cxn>
                <a:cxn ang="0">
                  <a:pos x="1" y="39"/>
                </a:cxn>
                <a:cxn ang="0">
                  <a:pos x="1" y="40"/>
                </a:cxn>
                <a:cxn ang="0">
                  <a:pos x="13" y="63"/>
                </a:cxn>
                <a:cxn ang="0">
                  <a:pos x="26" y="46"/>
                </a:cxn>
                <a:cxn ang="0">
                  <a:pos x="39" y="73"/>
                </a:cxn>
                <a:cxn ang="0">
                  <a:pos x="49" y="92"/>
                </a:cxn>
                <a:cxn ang="0">
                  <a:pos x="68" y="107"/>
                </a:cxn>
                <a:cxn ang="0">
                  <a:pos x="99" y="126"/>
                </a:cxn>
                <a:cxn ang="0">
                  <a:pos x="103" y="132"/>
                </a:cxn>
                <a:cxn ang="0">
                  <a:pos x="123" y="146"/>
                </a:cxn>
                <a:cxn ang="0">
                  <a:pos x="129" y="148"/>
                </a:cxn>
                <a:cxn ang="0">
                  <a:pos x="122" y="140"/>
                </a:cxn>
                <a:cxn ang="0">
                  <a:pos x="109" y="130"/>
                </a:cxn>
                <a:cxn ang="0">
                  <a:pos x="103" y="126"/>
                </a:cxn>
                <a:cxn ang="0">
                  <a:pos x="97" y="117"/>
                </a:cxn>
                <a:cxn ang="0">
                  <a:pos x="89" y="106"/>
                </a:cxn>
                <a:cxn ang="0">
                  <a:pos x="67" y="83"/>
                </a:cxn>
                <a:cxn ang="0">
                  <a:pos x="66" y="77"/>
                </a:cxn>
                <a:cxn ang="0">
                  <a:pos x="58" y="64"/>
                </a:cxn>
                <a:cxn ang="0">
                  <a:pos x="65" y="51"/>
                </a:cxn>
                <a:cxn ang="0">
                  <a:pos x="73" y="50"/>
                </a:cxn>
                <a:cxn ang="0">
                  <a:pos x="93" y="50"/>
                </a:cxn>
                <a:cxn ang="0">
                  <a:pos x="110" y="52"/>
                </a:cxn>
                <a:cxn ang="0">
                  <a:pos x="126" y="52"/>
                </a:cxn>
                <a:cxn ang="0">
                  <a:pos x="136" y="60"/>
                </a:cxn>
                <a:cxn ang="0">
                  <a:pos x="146" y="49"/>
                </a:cxn>
                <a:cxn ang="0">
                  <a:pos x="137" y="43"/>
                </a:cxn>
              </a:cxnLst>
              <a:rect l="0" t="0" r="r" b="b"/>
              <a:pathLst>
                <a:path w="148" h="148">
                  <a:moveTo>
                    <a:pt x="137" y="43"/>
                  </a:moveTo>
                  <a:cubicBezTo>
                    <a:pt x="134" y="40"/>
                    <a:pt x="136" y="28"/>
                    <a:pt x="131" y="23"/>
                  </a:cubicBezTo>
                  <a:cubicBezTo>
                    <a:pt x="124" y="22"/>
                    <a:pt x="128" y="27"/>
                    <a:pt x="121" y="29"/>
                  </a:cubicBezTo>
                  <a:cubicBezTo>
                    <a:pt x="114" y="31"/>
                    <a:pt x="104" y="22"/>
                    <a:pt x="98" y="22"/>
                  </a:cubicBezTo>
                  <a:cubicBezTo>
                    <a:pt x="91" y="22"/>
                    <a:pt x="98" y="17"/>
                    <a:pt x="75" y="3"/>
                  </a:cubicBezTo>
                  <a:cubicBezTo>
                    <a:pt x="73" y="2"/>
                    <a:pt x="70" y="0"/>
                    <a:pt x="68" y="2"/>
                  </a:cubicBezTo>
                  <a:cubicBezTo>
                    <a:pt x="67" y="4"/>
                    <a:pt x="70" y="4"/>
                    <a:pt x="68" y="7"/>
                  </a:cubicBezTo>
                  <a:cubicBezTo>
                    <a:pt x="67" y="9"/>
                    <a:pt x="54" y="11"/>
                    <a:pt x="52" y="14"/>
                  </a:cubicBezTo>
                  <a:cubicBezTo>
                    <a:pt x="50" y="16"/>
                    <a:pt x="56" y="22"/>
                    <a:pt x="55" y="25"/>
                  </a:cubicBezTo>
                  <a:cubicBezTo>
                    <a:pt x="54" y="29"/>
                    <a:pt x="44" y="28"/>
                    <a:pt x="45" y="37"/>
                  </a:cubicBezTo>
                  <a:cubicBezTo>
                    <a:pt x="46" y="43"/>
                    <a:pt x="42" y="40"/>
                    <a:pt x="37" y="38"/>
                  </a:cubicBezTo>
                  <a:cubicBezTo>
                    <a:pt x="32" y="35"/>
                    <a:pt x="37" y="43"/>
                    <a:pt x="29" y="35"/>
                  </a:cubicBezTo>
                  <a:cubicBezTo>
                    <a:pt x="24" y="30"/>
                    <a:pt x="31" y="39"/>
                    <a:pt x="1" y="39"/>
                  </a:cubicBezTo>
                  <a:cubicBezTo>
                    <a:pt x="1" y="39"/>
                    <a:pt x="1" y="39"/>
                    <a:pt x="1" y="40"/>
                  </a:cubicBezTo>
                  <a:cubicBezTo>
                    <a:pt x="0" y="45"/>
                    <a:pt x="10" y="71"/>
                    <a:pt x="13" y="63"/>
                  </a:cubicBezTo>
                  <a:cubicBezTo>
                    <a:pt x="16" y="55"/>
                    <a:pt x="16" y="39"/>
                    <a:pt x="26" y="46"/>
                  </a:cubicBezTo>
                  <a:cubicBezTo>
                    <a:pt x="42" y="59"/>
                    <a:pt x="28" y="61"/>
                    <a:pt x="39" y="73"/>
                  </a:cubicBezTo>
                  <a:cubicBezTo>
                    <a:pt x="50" y="85"/>
                    <a:pt x="31" y="78"/>
                    <a:pt x="49" y="92"/>
                  </a:cubicBezTo>
                  <a:cubicBezTo>
                    <a:pt x="67" y="107"/>
                    <a:pt x="56" y="108"/>
                    <a:pt x="68" y="107"/>
                  </a:cubicBezTo>
                  <a:cubicBezTo>
                    <a:pt x="79" y="105"/>
                    <a:pt x="88" y="116"/>
                    <a:pt x="99" y="126"/>
                  </a:cubicBezTo>
                  <a:cubicBezTo>
                    <a:pt x="82" y="122"/>
                    <a:pt x="83" y="125"/>
                    <a:pt x="103" y="132"/>
                  </a:cubicBezTo>
                  <a:cubicBezTo>
                    <a:pt x="122" y="139"/>
                    <a:pt x="118" y="146"/>
                    <a:pt x="123" y="146"/>
                  </a:cubicBezTo>
                  <a:cubicBezTo>
                    <a:pt x="128" y="145"/>
                    <a:pt x="126" y="146"/>
                    <a:pt x="129" y="148"/>
                  </a:cubicBezTo>
                  <a:cubicBezTo>
                    <a:pt x="133" y="141"/>
                    <a:pt x="123" y="145"/>
                    <a:pt x="122" y="140"/>
                  </a:cubicBezTo>
                  <a:cubicBezTo>
                    <a:pt x="119" y="136"/>
                    <a:pt x="111" y="134"/>
                    <a:pt x="109" y="130"/>
                  </a:cubicBezTo>
                  <a:cubicBezTo>
                    <a:pt x="106" y="126"/>
                    <a:pt x="102" y="128"/>
                    <a:pt x="103" y="126"/>
                  </a:cubicBezTo>
                  <a:cubicBezTo>
                    <a:pt x="104" y="123"/>
                    <a:pt x="103" y="121"/>
                    <a:pt x="97" y="117"/>
                  </a:cubicBezTo>
                  <a:cubicBezTo>
                    <a:pt x="90" y="113"/>
                    <a:pt x="94" y="109"/>
                    <a:pt x="89" y="106"/>
                  </a:cubicBezTo>
                  <a:cubicBezTo>
                    <a:pt x="83" y="104"/>
                    <a:pt x="72" y="84"/>
                    <a:pt x="67" y="83"/>
                  </a:cubicBezTo>
                  <a:cubicBezTo>
                    <a:pt x="62" y="83"/>
                    <a:pt x="70" y="79"/>
                    <a:pt x="66" y="77"/>
                  </a:cubicBezTo>
                  <a:cubicBezTo>
                    <a:pt x="63" y="75"/>
                    <a:pt x="63" y="66"/>
                    <a:pt x="58" y="64"/>
                  </a:cubicBezTo>
                  <a:cubicBezTo>
                    <a:pt x="52" y="61"/>
                    <a:pt x="55" y="39"/>
                    <a:pt x="65" y="51"/>
                  </a:cubicBezTo>
                  <a:cubicBezTo>
                    <a:pt x="71" y="58"/>
                    <a:pt x="69" y="56"/>
                    <a:pt x="73" y="50"/>
                  </a:cubicBezTo>
                  <a:cubicBezTo>
                    <a:pt x="77" y="44"/>
                    <a:pt x="89" y="52"/>
                    <a:pt x="93" y="50"/>
                  </a:cubicBezTo>
                  <a:cubicBezTo>
                    <a:pt x="97" y="48"/>
                    <a:pt x="104" y="57"/>
                    <a:pt x="110" y="52"/>
                  </a:cubicBezTo>
                  <a:cubicBezTo>
                    <a:pt x="115" y="47"/>
                    <a:pt x="121" y="54"/>
                    <a:pt x="126" y="52"/>
                  </a:cubicBezTo>
                  <a:cubicBezTo>
                    <a:pt x="130" y="50"/>
                    <a:pt x="127" y="61"/>
                    <a:pt x="136" y="60"/>
                  </a:cubicBezTo>
                  <a:cubicBezTo>
                    <a:pt x="138" y="48"/>
                    <a:pt x="144" y="52"/>
                    <a:pt x="146" y="49"/>
                  </a:cubicBezTo>
                  <a:cubicBezTo>
                    <a:pt x="148" y="45"/>
                    <a:pt x="144" y="50"/>
                    <a:pt x="137" y="43"/>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207" name="Freeform 86"/>
            <p:cNvSpPr>
              <a:spLocks/>
            </p:cNvSpPr>
            <p:nvPr/>
          </p:nvSpPr>
          <p:spPr bwMode="auto">
            <a:xfrm>
              <a:off x="6607721" y="4965099"/>
              <a:ext cx="57351" cy="13767"/>
            </a:xfrm>
            <a:custGeom>
              <a:avLst/>
              <a:gdLst/>
              <a:ahLst/>
              <a:cxnLst>
                <a:cxn ang="0">
                  <a:pos x="17" y="2"/>
                </a:cxn>
                <a:cxn ang="0">
                  <a:pos x="4" y="1"/>
                </a:cxn>
                <a:cxn ang="0">
                  <a:pos x="7" y="3"/>
                </a:cxn>
                <a:cxn ang="0">
                  <a:pos x="17" y="2"/>
                </a:cxn>
              </a:cxnLst>
              <a:rect l="0" t="0" r="r" b="b"/>
              <a:pathLst>
                <a:path w="21" h="5">
                  <a:moveTo>
                    <a:pt x="17" y="2"/>
                  </a:moveTo>
                  <a:cubicBezTo>
                    <a:pt x="15" y="1"/>
                    <a:pt x="8" y="0"/>
                    <a:pt x="4" y="1"/>
                  </a:cubicBezTo>
                  <a:cubicBezTo>
                    <a:pt x="0" y="1"/>
                    <a:pt x="0" y="2"/>
                    <a:pt x="7" y="3"/>
                  </a:cubicBezTo>
                  <a:cubicBezTo>
                    <a:pt x="15" y="4"/>
                    <a:pt x="21" y="5"/>
                    <a:pt x="17" y="2"/>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208" name="Freeform 87"/>
            <p:cNvSpPr>
              <a:spLocks/>
            </p:cNvSpPr>
            <p:nvPr/>
          </p:nvSpPr>
          <p:spPr bwMode="auto">
            <a:xfrm>
              <a:off x="6607721" y="4946743"/>
              <a:ext cx="43587" cy="16061"/>
            </a:xfrm>
            <a:custGeom>
              <a:avLst/>
              <a:gdLst/>
              <a:ahLst/>
              <a:cxnLst>
                <a:cxn ang="0">
                  <a:pos x="2" y="3"/>
                </a:cxn>
                <a:cxn ang="0">
                  <a:pos x="12" y="4"/>
                </a:cxn>
                <a:cxn ang="0">
                  <a:pos x="2" y="3"/>
                </a:cxn>
              </a:cxnLst>
              <a:rect l="0" t="0" r="r" b="b"/>
              <a:pathLst>
                <a:path w="16" h="6">
                  <a:moveTo>
                    <a:pt x="2" y="3"/>
                  </a:moveTo>
                  <a:cubicBezTo>
                    <a:pt x="4" y="5"/>
                    <a:pt x="9" y="6"/>
                    <a:pt x="12" y="4"/>
                  </a:cubicBezTo>
                  <a:cubicBezTo>
                    <a:pt x="16" y="3"/>
                    <a:pt x="0" y="0"/>
                    <a:pt x="2" y="3"/>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209" name="Freeform 88"/>
            <p:cNvSpPr>
              <a:spLocks/>
            </p:cNvSpPr>
            <p:nvPr/>
          </p:nvSpPr>
          <p:spPr bwMode="auto">
            <a:xfrm>
              <a:off x="6615751" y="4984601"/>
              <a:ext cx="47028" cy="16061"/>
            </a:xfrm>
            <a:custGeom>
              <a:avLst/>
              <a:gdLst/>
              <a:ahLst/>
              <a:cxnLst>
                <a:cxn ang="0">
                  <a:pos x="5" y="4"/>
                </a:cxn>
                <a:cxn ang="0">
                  <a:pos x="10" y="5"/>
                </a:cxn>
                <a:cxn ang="0">
                  <a:pos x="16" y="3"/>
                </a:cxn>
                <a:cxn ang="0">
                  <a:pos x="5" y="4"/>
                </a:cxn>
              </a:cxnLst>
              <a:rect l="0" t="0" r="r" b="b"/>
              <a:pathLst>
                <a:path w="17" h="6">
                  <a:moveTo>
                    <a:pt x="5" y="4"/>
                  </a:moveTo>
                  <a:cubicBezTo>
                    <a:pt x="6" y="6"/>
                    <a:pt x="6" y="5"/>
                    <a:pt x="10" y="5"/>
                  </a:cubicBezTo>
                  <a:cubicBezTo>
                    <a:pt x="14" y="4"/>
                    <a:pt x="17" y="4"/>
                    <a:pt x="16" y="3"/>
                  </a:cubicBezTo>
                  <a:cubicBezTo>
                    <a:pt x="14" y="2"/>
                    <a:pt x="0" y="0"/>
                    <a:pt x="5" y="4"/>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210" name="Freeform 89"/>
            <p:cNvSpPr>
              <a:spLocks/>
            </p:cNvSpPr>
            <p:nvPr/>
          </p:nvSpPr>
          <p:spPr bwMode="auto">
            <a:xfrm>
              <a:off x="6476962" y="4776956"/>
              <a:ext cx="27528" cy="24091"/>
            </a:xfrm>
            <a:custGeom>
              <a:avLst/>
              <a:gdLst/>
              <a:ahLst/>
              <a:cxnLst>
                <a:cxn ang="0">
                  <a:pos x="8" y="5"/>
                </a:cxn>
                <a:cxn ang="0">
                  <a:pos x="3" y="0"/>
                </a:cxn>
                <a:cxn ang="0">
                  <a:pos x="2" y="4"/>
                </a:cxn>
                <a:cxn ang="0">
                  <a:pos x="10" y="8"/>
                </a:cxn>
                <a:cxn ang="0">
                  <a:pos x="8" y="5"/>
                </a:cxn>
              </a:cxnLst>
              <a:rect l="0" t="0" r="r" b="b"/>
              <a:pathLst>
                <a:path w="10" h="9">
                  <a:moveTo>
                    <a:pt x="8" y="5"/>
                  </a:moveTo>
                  <a:cubicBezTo>
                    <a:pt x="5" y="3"/>
                    <a:pt x="6" y="1"/>
                    <a:pt x="3" y="0"/>
                  </a:cubicBezTo>
                  <a:cubicBezTo>
                    <a:pt x="1" y="0"/>
                    <a:pt x="3" y="1"/>
                    <a:pt x="2" y="4"/>
                  </a:cubicBezTo>
                  <a:cubicBezTo>
                    <a:pt x="0" y="6"/>
                    <a:pt x="6" y="9"/>
                    <a:pt x="10" y="8"/>
                  </a:cubicBezTo>
                  <a:cubicBezTo>
                    <a:pt x="10" y="8"/>
                    <a:pt x="10" y="7"/>
                    <a:pt x="8" y="5"/>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211" name="Freeform 90"/>
            <p:cNvSpPr>
              <a:spLocks/>
            </p:cNvSpPr>
            <p:nvPr/>
          </p:nvSpPr>
          <p:spPr bwMode="auto">
            <a:xfrm>
              <a:off x="6465492" y="4773514"/>
              <a:ext cx="21793" cy="63097"/>
            </a:xfrm>
            <a:custGeom>
              <a:avLst/>
              <a:gdLst/>
              <a:ahLst/>
              <a:cxnLst>
                <a:cxn ang="0">
                  <a:pos x="3" y="8"/>
                </a:cxn>
                <a:cxn ang="0">
                  <a:pos x="2" y="11"/>
                </a:cxn>
                <a:cxn ang="0">
                  <a:pos x="7" y="21"/>
                </a:cxn>
                <a:cxn ang="0">
                  <a:pos x="3" y="3"/>
                </a:cxn>
                <a:cxn ang="0">
                  <a:pos x="3" y="8"/>
                </a:cxn>
              </a:cxnLst>
              <a:rect l="0" t="0" r="r" b="b"/>
              <a:pathLst>
                <a:path w="8" h="23">
                  <a:moveTo>
                    <a:pt x="3" y="8"/>
                  </a:moveTo>
                  <a:cubicBezTo>
                    <a:pt x="5" y="14"/>
                    <a:pt x="2" y="10"/>
                    <a:pt x="2" y="11"/>
                  </a:cubicBezTo>
                  <a:cubicBezTo>
                    <a:pt x="1" y="13"/>
                    <a:pt x="3" y="17"/>
                    <a:pt x="7" y="21"/>
                  </a:cubicBezTo>
                  <a:cubicBezTo>
                    <a:pt x="8" y="23"/>
                    <a:pt x="4" y="6"/>
                    <a:pt x="3" y="3"/>
                  </a:cubicBezTo>
                  <a:cubicBezTo>
                    <a:pt x="3" y="0"/>
                    <a:pt x="0" y="3"/>
                    <a:pt x="3" y="8"/>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212" name="Freeform 91"/>
            <p:cNvSpPr>
              <a:spLocks/>
            </p:cNvSpPr>
            <p:nvPr/>
          </p:nvSpPr>
          <p:spPr bwMode="auto">
            <a:xfrm>
              <a:off x="6493020" y="4820550"/>
              <a:ext cx="38998" cy="45888"/>
            </a:xfrm>
            <a:custGeom>
              <a:avLst/>
              <a:gdLst/>
              <a:ahLst/>
              <a:cxnLst>
                <a:cxn ang="0">
                  <a:pos x="6" y="6"/>
                </a:cxn>
                <a:cxn ang="0">
                  <a:pos x="1" y="4"/>
                </a:cxn>
                <a:cxn ang="0">
                  <a:pos x="11" y="14"/>
                </a:cxn>
                <a:cxn ang="0">
                  <a:pos x="6" y="6"/>
                </a:cxn>
              </a:cxnLst>
              <a:rect l="0" t="0" r="r" b="b"/>
              <a:pathLst>
                <a:path w="14" h="17">
                  <a:moveTo>
                    <a:pt x="6" y="6"/>
                  </a:moveTo>
                  <a:cubicBezTo>
                    <a:pt x="2" y="3"/>
                    <a:pt x="0" y="0"/>
                    <a:pt x="1" y="4"/>
                  </a:cubicBezTo>
                  <a:cubicBezTo>
                    <a:pt x="3" y="7"/>
                    <a:pt x="6" y="10"/>
                    <a:pt x="11" y="14"/>
                  </a:cubicBezTo>
                  <a:cubicBezTo>
                    <a:pt x="14" y="17"/>
                    <a:pt x="10" y="10"/>
                    <a:pt x="6" y="6"/>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sp>
          <p:nvSpPr>
            <p:cNvPr id="213" name="Freeform 92"/>
            <p:cNvSpPr>
              <a:spLocks/>
            </p:cNvSpPr>
            <p:nvPr/>
          </p:nvSpPr>
          <p:spPr bwMode="auto">
            <a:xfrm>
              <a:off x="5604084" y="5014429"/>
              <a:ext cx="19499" cy="21797"/>
            </a:xfrm>
            <a:custGeom>
              <a:avLst/>
              <a:gdLst/>
              <a:ahLst/>
              <a:cxnLst>
                <a:cxn ang="0">
                  <a:pos x="0" y="2"/>
                </a:cxn>
                <a:cxn ang="0">
                  <a:pos x="7" y="6"/>
                </a:cxn>
                <a:cxn ang="0">
                  <a:pos x="0" y="2"/>
                </a:cxn>
              </a:cxnLst>
              <a:rect l="0" t="0" r="r" b="b"/>
              <a:pathLst>
                <a:path w="7" h="8">
                  <a:moveTo>
                    <a:pt x="0" y="2"/>
                  </a:moveTo>
                  <a:cubicBezTo>
                    <a:pt x="0" y="8"/>
                    <a:pt x="5" y="8"/>
                    <a:pt x="7" y="6"/>
                  </a:cubicBezTo>
                  <a:cubicBezTo>
                    <a:pt x="7" y="4"/>
                    <a:pt x="5" y="0"/>
                    <a:pt x="0" y="2"/>
                  </a:cubicBezTo>
                  <a:close/>
                </a:path>
              </a:pathLst>
            </a:custGeom>
            <a:solidFill>
              <a:schemeClr val="bg1">
                <a:lumMod val="75000"/>
              </a:schemeClr>
            </a:solidFill>
            <a:ln w="6350" cap="rnd" cmpd="sng">
              <a:noFill/>
              <a:prstDash val="solid"/>
              <a:round/>
              <a:headEnd/>
              <a:tailEnd/>
            </a:ln>
          </p:spPr>
          <p:txBody>
            <a:bodyPr/>
            <a:lstStyle/>
            <a:p>
              <a:pPr>
                <a:defRPr/>
              </a:pPr>
              <a:endParaRPr lang="en-GB" dirty="0"/>
            </a:p>
          </p:txBody>
        </p:sp>
      </p:grpSp>
      <p:pic>
        <p:nvPicPr>
          <p:cNvPr id="216" name="Picture 8" descr="camera, computer, notebook icon"/>
          <p:cNvPicPr>
            <a:picLocks noChangeAspect="1" noChangeArrowheads="1"/>
          </p:cNvPicPr>
          <p:nvPr/>
        </p:nvPicPr>
        <p:blipFill>
          <a:blip r:embed="rId3" cstate="print"/>
          <a:srcRect t="33333"/>
          <a:stretch>
            <a:fillRect/>
          </a:stretch>
        </p:blipFill>
        <p:spPr bwMode="auto">
          <a:xfrm>
            <a:off x="5943600" y="3733800"/>
            <a:ext cx="571499" cy="381000"/>
          </a:xfrm>
          <a:prstGeom prst="rect">
            <a:avLst/>
          </a:prstGeom>
          <a:noFill/>
        </p:spPr>
      </p:pic>
      <p:pic>
        <p:nvPicPr>
          <p:cNvPr id="218" name="Picture 8" descr="camera, computer, notebook icon"/>
          <p:cNvPicPr>
            <a:picLocks noChangeAspect="1" noChangeArrowheads="1"/>
          </p:cNvPicPr>
          <p:nvPr/>
        </p:nvPicPr>
        <p:blipFill>
          <a:blip r:embed="rId3" cstate="print"/>
          <a:srcRect t="33333"/>
          <a:stretch>
            <a:fillRect/>
          </a:stretch>
        </p:blipFill>
        <p:spPr bwMode="auto">
          <a:xfrm>
            <a:off x="5029200" y="3733800"/>
            <a:ext cx="571499" cy="381000"/>
          </a:xfrm>
          <a:prstGeom prst="rect">
            <a:avLst/>
          </a:prstGeom>
          <a:noFill/>
        </p:spPr>
      </p:pic>
      <p:pic>
        <p:nvPicPr>
          <p:cNvPr id="219" name="Picture 8" descr="camera, computer, notebook icon"/>
          <p:cNvPicPr>
            <a:picLocks noChangeAspect="1" noChangeArrowheads="1"/>
          </p:cNvPicPr>
          <p:nvPr/>
        </p:nvPicPr>
        <p:blipFill>
          <a:blip r:embed="rId3" cstate="print"/>
          <a:srcRect t="33333"/>
          <a:stretch>
            <a:fillRect/>
          </a:stretch>
        </p:blipFill>
        <p:spPr bwMode="auto">
          <a:xfrm>
            <a:off x="5410200" y="4419600"/>
            <a:ext cx="571499" cy="381000"/>
          </a:xfrm>
          <a:prstGeom prst="rect">
            <a:avLst/>
          </a:prstGeom>
          <a:noFill/>
        </p:spPr>
      </p:pic>
      <p:pic>
        <p:nvPicPr>
          <p:cNvPr id="220" name="Picture 8" descr="camera, computer, notebook icon"/>
          <p:cNvPicPr>
            <a:picLocks noChangeAspect="1" noChangeArrowheads="1"/>
          </p:cNvPicPr>
          <p:nvPr/>
        </p:nvPicPr>
        <p:blipFill>
          <a:blip r:embed="rId3" cstate="print"/>
          <a:srcRect t="33333"/>
          <a:stretch>
            <a:fillRect/>
          </a:stretch>
        </p:blipFill>
        <p:spPr bwMode="auto">
          <a:xfrm>
            <a:off x="4953000" y="5105400"/>
            <a:ext cx="571499" cy="381000"/>
          </a:xfrm>
          <a:prstGeom prst="rect">
            <a:avLst/>
          </a:prstGeom>
          <a:noFill/>
        </p:spPr>
      </p:pic>
      <p:pic>
        <p:nvPicPr>
          <p:cNvPr id="221" name="Picture 8" descr="camera, computer, notebook icon"/>
          <p:cNvPicPr>
            <a:picLocks noChangeAspect="1" noChangeArrowheads="1"/>
          </p:cNvPicPr>
          <p:nvPr/>
        </p:nvPicPr>
        <p:blipFill>
          <a:blip r:embed="rId3" cstate="print"/>
          <a:srcRect t="33333"/>
          <a:stretch>
            <a:fillRect/>
          </a:stretch>
        </p:blipFill>
        <p:spPr bwMode="auto">
          <a:xfrm>
            <a:off x="6248400" y="2667000"/>
            <a:ext cx="571499" cy="381000"/>
          </a:xfrm>
          <a:prstGeom prst="rect">
            <a:avLst/>
          </a:prstGeom>
          <a:noFill/>
        </p:spPr>
      </p:pic>
      <p:pic>
        <p:nvPicPr>
          <p:cNvPr id="222" name="Picture 8" descr="camera, computer, notebook icon"/>
          <p:cNvPicPr>
            <a:picLocks noChangeAspect="1" noChangeArrowheads="1"/>
          </p:cNvPicPr>
          <p:nvPr/>
        </p:nvPicPr>
        <p:blipFill>
          <a:blip r:embed="rId3" cstate="print"/>
          <a:srcRect t="33333"/>
          <a:stretch>
            <a:fillRect/>
          </a:stretch>
        </p:blipFill>
        <p:spPr bwMode="auto">
          <a:xfrm>
            <a:off x="7162800" y="2743200"/>
            <a:ext cx="571499" cy="381000"/>
          </a:xfrm>
          <a:prstGeom prst="rect">
            <a:avLst/>
          </a:prstGeom>
          <a:noFill/>
        </p:spPr>
      </p:pic>
      <p:pic>
        <p:nvPicPr>
          <p:cNvPr id="223" name="Picture 8" descr="camera, computer, notebook icon"/>
          <p:cNvPicPr>
            <a:picLocks noChangeAspect="1" noChangeArrowheads="1"/>
          </p:cNvPicPr>
          <p:nvPr/>
        </p:nvPicPr>
        <p:blipFill>
          <a:blip r:embed="rId3" cstate="print"/>
          <a:srcRect t="33333"/>
          <a:stretch>
            <a:fillRect/>
          </a:stretch>
        </p:blipFill>
        <p:spPr bwMode="auto">
          <a:xfrm>
            <a:off x="6400800" y="4267200"/>
            <a:ext cx="571499" cy="381000"/>
          </a:xfrm>
          <a:prstGeom prst="rect">
            <a:avLst/>
          </a:prstGeom>
          <a:noFill/>
        </p:spPr>
      </p:pic>
      <p:pic>
        <p:nvPicPr>
          <p:cNvPr id="74" name="Picture 8" descr="camera, computer, notebook icon"/>
          <p:cNvPicPr>
            <a:picLocks noChangeAspect="1" noChangeArrowheads="1"/>
          </p:cNvPicPr>
          <p:nvPr/>
        </p:nvPicPr>
        <p:blipFill>
          <a:blip r:embed="rId3" cstate="print"/>
          <a:srcRect t="33333"/>
          <a:stretch>
            <a:fillRect/>
          </a:stretch>
        </p:blipFill>
        <p:spPr bwMode="auto">
          <a:xfrm>
            <a:off x="6876256" y="5085184"/>
            <a:ext cx="571499" cy="381000"/>
          </a:xfrm>
          <a:prstGeom prst="rect">
            <a:avLst/>
          </a:prstGeom>
          <a:noFill/>
        </p:spPr>
      </p:pic>
      <p:pic>
        <p:nvPicPr>
          <p:cNvPr id="75" name="Picture 8" descr="camera, computer, notebook icon"/>
          <p:cNvPicPr>
            <a:picLocks noChangeAspect="1" noChangeArrowheads="1"/>
          </p:cNvPicPr>
          <p:nvPr/>
        </p:nvPicPr>
        <p:blipFill>
          <a:blip r:embed="rId3" cstate="print"/>
          <a:srcRect t="33333"/>
          <a:stretch>
            <a:fillRect/>
          </a:stretch>
        </p:blipFill>
        <p:spPr bwMode="auto">
          <a:xfrm>
            <a:off x="6084168" y="4941168"/>
            <a:ext cx="571499" cy="381000"/>
          </a:xfrm>
          <a:prstGeom prst="rect">
            <a:avLst/>
          </a:prstGeom>
          <a:noFill/>
        </p:spPr>
      </p:pic>
      <p:pic>
        <p:nvPicPr>
          <p:cNvPr id="76" name="Picture 8" descr="camera, computer, notebook icon"/>
          <p:cNvPicPr>
            <a:picLocks noChangeAspect="1" noChangeArrowheads="1"/>
          </p:cNvPicPr>
          <p:nvPr/>
        </p:nvPicPr>
        <p:blipFill>
          <a:blip r:embed="rId3" cstate="print"/>
          <a:srcRect t="33333"/>
          <a:stretch>
            <a:fillRect/>
          </a:stretch>
        </p:blipFill>
        <p:spPr bwMode="auto">
          <a:xfrm>
            <a:off x="5796136" y="4077072"/>
            <a:ext cx="571499" cy="381000"/>
          </a:xfrm>
          <a:prstGeom prst="rect">
            <a:avLst/>
          </a:prstGeom>
          <a:noFill/>
        </p:spPr>
      </p:pic>
      <p:sp>
        <p:nvSpPr>
          <p:cNvPr id="94" name="Slide Number Placeholder 93"/>
          <p:cNvSpPr>
            <a:spLocks noGrp="1"/>
          </p:cNvSpPr>
          <p:nvPr>
            <p:ph type="sldNum" sz="quarter" idx="18"/>
          </p:nvPr>
        </p:nvSpPr>
        <p:spPr/>
        <p:txBody>
          <a:bodyPr/>
          <a:lstStyle/>
          <a:p>
            <a:r>
              <a:rPr lang="en-GB" dirty="0" smtClean="0"/>
              <a:t>Slide </a:t>
            </a:r>
            <a:fld id="{F40CD079-BC3F-4086-BA81-31A79D845B02}" type="slidenum">
              <a:rPr lang="en-GB" smtClean="0"/>
              <a:pPr/>
              <a:t>5</a:t>
            </a:fld>
            <a:endParaRPr lang="en-GB" dirty="0"/>
          </a:p>
        </p:txBody>
      </p:sp>
      <p:sp>
        <p:nvSpPr>
          <p:cNvPr id="78" name="TextBox 77"/>
          <p:cNvSpPr txBox="1"/>
          <p:nvPr/>
        </p:nvSpPr>
        <p:spPr>
          <a:xfrm>
            <a:off x="539552" y="1878927"/>
            <a:ext cx="2361307" cy="613969"/>
          </a:xfrm>
          <a:prstGeom prst="rect">
            <a:avLst/>
          </a:prstGeom>
          <a:noFill/>
          <a:effectLst/>
        </p:spPr>
        <p:txBody>
          <a:bodyPr wrap="none" lIns="0" tIns="0" rIns="0" bIns="0" rtlCol="0">
            <a:noAutofit/>
          </a:bodyPr>
          <a:lstStyle/>
          <a:p>
            <a:r>
              <a:rPr lang="en-GB" sz="2800" b="1" i="1" dirty="0" smtClean="0">
                <a:solidFill>
                  <a:schemeClr val="accent1"/>
                </a:solidFill>
                <a:latin typeface="Georgia" pitchFamily="18" charset="0"/>
              </a:rPr>
              <a:t>Provenance?</a:t>
            </a:r>
          </a:p>
        </p:txBody>
      </p:sp>
      <p:sp>
        <p:nvSpPr>
          <p:cNvPr id="79" name="TextBox 78"/>
          <p:cNvSpPr txBox="1"/>
          <p:nvPr/>
        </p:nvSpPr>
        <p:spPr>
          <a:xfrm>
            <a:off x="410493" y="2564904"/>
            <a:ext cx="2361307" cy="613969"/>
          </a:xfrm>
          <a:prstGeom prst="rect">
            <a:avLst/>
          </a:prstGeom>
          <a:noFill/>
          <a:effectLst/>
        </p:spPr>
        <p:txBody>
          <a:bodyPr wrap="none" lIns="0" tIns="0" rIns="0" bIns="0" rtlCol="0">
            <a:noAutofit/>
          </a:bodyPr>
          <a:lstStyle/>
          <a:p>
            <a:r>
              <a:rPr lang="en-GB" sz="2800" b="1" i="1" dirty="0" smtClean="0">
                <a:solidFill>
                  <a:schemeClr val="accent2"/>
                </a:solidFill>
                <a:latin typeface="Georgia" pitchFamily="18" charset="0"/>
              </a:rPr>
              <a:t>Licence?</a:t>
            </a:r>
          </a:p>
        </p:txBody>
      </p:sp>
      <p:sp>
        <p:nvSpPr>
          <p:cNvPr id="80" name="TextBox 79"/>
          <p:cNvSpPr txBox="1"/>
          <p:nvPr/>
        </p:nvSpPr>
        <p:spPr>
          <a:xfrm>
            <a:off x="2657799" y="2427255"/>
            <a:ext cx="2361307" cy="613969"/>
          </a:xfrm>
          <a:prstGeom prst="rect">
            <a:avLst/>
          </a:prstGeom>
          <a:noFill/>
          <a:effectLst/>
        </p:spPr>
        <p:txBody>
          <a:bodyPr wrap="none" lIns="0" tIns="0" rIns="0" bIns="0" rtlCol="0">
            <a:noAutofit/>
          </a:bodyPr>
          <a:lstStyle/>
          <a:p>
            <a:r>
              <a:rPr lang="en-GB" sz="2800" b="1" i="1" dirty="0" smtClean="0">
                <a:solidFill>
                  <a:schemeClr val="accent1"/>
                </a:solidFill>
                <a:latin typeface="Georgia" pitchFamily="18" charset="0"/>
              </a:rPr>
              <a:t>Persistence?</a:t>
            </a:r>
          </a:p>
        </p:txBody>
      </p:sp>
      <p:sp>
        <p:nvSpPr>
          <p:cNvPr id="82" name="TextBox 81"/>
          <p:cNvSpPr txBox="1"/>
          <p:nvPr/>
        </p:nvSpPr>
        <p:spPr>
          <a:xfrm>
            <a:off x="395536" y="3391124"/>
            <a:ext cx="2361307" cy="613969"/>
          </a:xfrm>
          <a:prstGeom prst="rect">
            <a:avLst/>
          </a:prstGeom>
          <a:noFill/>
          <a:effectLst/>
        </p:spPr>
        <p:txBody>
          <a:bodyPr wrap="none" lIns="0" tIns="0" rIns="0" bIns="0" rtlCol="0">
            <a:noAutofit/>
          </a:bodyPr>
          <a:lstStyle/>
          <a:p>
            <a:r>
              <a:rPr lang="en-GB" sz="2800" b="1" i="1" dirty="0" smtClean="0">
                <a:solidFill>
                  <a:schemeClr val="accent6"/>
                </a:solidFill>
                <a:latin typeface="Georgia" pitchFamily="18" charset="0"/>
              </a:rPr>
              <a:t>Trust?</a:t>
            </a:r>
          </a:p>
        </p:txBody>
      </p:sp>
      <p:sp>
        <p:nvSpPr>
          <p:cNvPr id="84" name="TextBox 83"/>
          <p:cNvSpPr txBox="1"/>
          <p:nvPr/>
        </p:nvSpPr>
        <p:spPr>
          <a:xfrm>
            <a:off x="2051720" y="3244070"/>
            <a:ext cx="2361307" cy="613969"/>
          </a:xfrm>
          <a:prstGeom prst="rect">
            <a:avLst/>
          </a:prstGeom>
          <a:noFill/>
          <a:effectLst/>
        </p:spPr>
        <p:txBody>
          <a:bodyPr wrap="none" lIns="0" tIns="0" rIns="0" bIns="0" rtlCol="0">
            <a:noAutofit/>
          </a:bodyPr>
          <a:lstStyle/>
          <a:p>
            <a:r>
              <a:rPr lang="en-GB" sz="2800" b="1" i="1" dirty="0" smtClean="0">
                <a:solidFill>
                  <a:schemeClr val="accent4"/>
                </a:solidFill>
                <a:latin typeface="Georgia" pitchFamily="18" charset="0"/>
              </a:rPr>
              <a:t>Availability?</a:t>
            </a:r>
          </a:p>
        </p:txBody>
      </p:sp>
      <p:sp>
        <p:nvSpPr>
          <p:cNvPr id="85" name="TextBox 84"/>
          <p:cNvSpPr txBox="1"/>
          <p:nvPr/>
        </p:nvSpPr>
        <p:spPr>
          <a:xfrm>
            <a:off x="871066" y="4125026"/>
            <a:ext cx="2361307" cy="613969"/>
          </a:xfrm>
          <a:prstGeom prst="rect">
            <a:avLst/>
          </a:prstGeom>
          <a:noFill/>
          <a:effectLst/>
        </p:spPr>
        <p:txBody>
          <a:bodyPr wrap="none" lIns="0" tIns="0" rIns="0" bIns="0" rtlCol="0">
            <a:noAutofit/>
          </a:bodyPr>
          <a:lstStyle/>
          <a:p>
            <a:r>
              <a:rPr lang="en-GB" sz="2800" b="1" i="1" dirty="0" smtClean="0">
                <a:solidFill>
                  <a:schemeClr val="accent5"/>
                </a:solidFill>
                <a:latin typeface="Georgia" pitchFamily="18" charset="0"/>
              </a:rPr>
              <a:t>Quality?</a:t>
            </a:r>
          </a:p>
        </p:txBody>
      </p:sp>
    </p:spTree>
    <p:extLst>
      <p:ext uri="{BB962C8B-B14F-4D97-AF65-F5344CB8AC3E}">
        <p14:creationId xmlns:p14="http://schemas.microsoft.com/office/powerpoint/2010/main" val="51821347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References</a:t>
            </a:r>
            <a:endParaRPr lang="en-GB" noProof="0" dirty="0"/>
          </a:p>
        </p:txBody>
      </p:sp>
      <p:sp>
        <p:nvSpPr>
          <p:cNvPr id="5" name="Content Placeholder 4"/>
          <p:cNvSpPr>
            <a:spLocks noGrp="1"/>
          </p:cNvSpPr>
          <p:nvPr>
            <p:ph sz="quarter" idx="14"/>
          </p:nvPr>
        </p:nvSpPr>
        <p:spPr>
          <a:xfrm>
            <a:off x="533400" y="1752601"/>
            <a:ext cx="3962400" cy="4628727"/>
          </a:xfrm>
        </p:spPr>
        <p:txBody>
          <a:bodyPr/>
          <a:lstStyle/>
          <a:p>
            <a:r>
              <a:rPr lang="en-GB" sz="800" dirty="0" smtClean="0"/>
              <a:t>Slide 4, 6, 9, 10, 11 &amp; 12:</a:t>
            </a:r>
          </a:p>
          <a:p>
            <a:pPr lvl="1">
              <a:buFont typeface="Arial" pitchFamily="34" charset="0"/>
              <a:buChar char="•"/>
            </a:pPr>
            <a:r>
              <a:rPr lang="en-GB" sz="800" dirty="0" smtClean="0"/>
              <a:t>Open Data Support: How can we help you?. Open Data Support. </a:t>
            </a:r>
            <a:r>
              <a:rPr lang="en-GB" sz="800" dirty="0" smtClean="0">
                <a:hlinkClick r:id="rId3"/>
              </a:rPr>
              <a:t>http://www.slideshare.net/OpenDataSupport/open-data-support-service-description</a:t>
            </a:r>
            <a:endParaRPr lang="en-GB" sz="800" dirty="0" smtClean="0"/>
          </a:p>
          <a:p>
            <a:pPr lvl="1">
              <a:buNone/>
            </a:pPr>
            <a:r>
              <a:rPr lang="en-GB" sz="800" dirty="0" smtClean="0"/>
              <a:t>Slide 12: </a:t>
            </a:r>
          </a:p>
          <a:p>
            <a:pPr lvl="1"/>
            <a:r>
              <a:rPr lang="en-GB" sz="800" dirty="0" smtClean="0"/>
              <a:t>Data Catalogue Vocabulary. </a:t>
            </a:r>
            <a:r>
              <a:rPr lang="en-GB" sz="800" dirty="0" smtClean="0">
                <a:hlinkClick r:id="rId4"/>
              </a:rPr>
              <a:t>http://www.w3.org/TR/vocab-dcat/</a:t>
            </a:r>
            <a:endParaRPr lang="en-GB" sz="800" dirty="0" smtClean="0"/>
          </a:p>
          <a:p>
            <a:r>
              <a:rPr lang="en-GB" sz="800" dirty="0" smtClean="0"/>
              <a:t>Slide 13-21:</a:t>
            </a:r>
          </a:p>
          <a:p>
            <a:pPr lvl="1">
              <a:buFont typeface="Arial" pitchFamily="34" charset="0"/>
              <a:buChar char="•"/>
            </a:pPr>
            <a:r>
              <a:rPr lang="en-GB" sz="800" dirty="0" smtClean="0"/>
              <a:t>DCAT Application Profile for data portals in Europe Community. ISA Programme. </a:t>
            </a:r>
            <a:r>
              <a:rPr lang="en-GB" sz="800" dirty="0" smtClean="0">
                <a:hlinkClick r:id="rId5"/>
              </a:rPr>
              <a:t>https://joinup.ec.europa.eu/asset/dcat_application_profile/description</a:t>
            </a:r>
            <a:r>
              <a:rPr lang="en-GB" sz="800" dirty="0" smtClean="0"/>
              <a:t/>
            </a:r>
            <a:br>
              <a:rPr lang="en-GB" sz="800" dirty="0" smtClean="0"/>
            </a:br>
            <a:r>
              <a:rPr lang="en-GB" sz="800" dirty="0" smtClean="0">
                <a:hlinkClick r:id="rId6"/>
              </a:rPr>
              <a:t>https://joinup.ec.europa.eu/asset/dcat_application_profile/asset_release/all</a:t>
            </a:r>
            <a:endParaRPr lang="en-GB" sz="800" dirty="0" smtClean="0"/>
          </a:p>
          <a:p>
            <a:r>
              <a:rPr lang="en-GB" sz="800" dirty="0" smtClean="0"/>
              <a:t>Slide 23-35:</a:t>
            </a:r>
          </a:p>
          <a:p>
            <a:pPr>
              <a:buFont typeface="Arial" pitchFamily="34" charset="0"/>
              <a:buChar char="•"/>
            </a:pPr>
            <a:r>
              <a:rPr lang="en-GB" sz="800" dirty="0" smtClean="0"/>
              <a:t>LODMS User Manual for Open Data Support. Open Data Support</a:t>
            </a:r>
          </a:p>
          <a:p>
            <a:r>
              <a:rPr lang="en-GB" sz="800" dirty="0" smtClean="0"/>
              <a:t>Slide 29: </a:t>
            </a:r>
          </a:p>
          <a:p>
            <a:pPr lvl="1">
              <a:buFont typeface="Arial" pitchFamily="34" charset="0"/>
              <a:buChar char="•"/>
            </a:pPr>
            <a:r>
              <a:rPr lang="en-GB" sz="800" dirty="0" smtClean="0"/>
              <a:t>Figure from </a:t>
            </a:r>
            <a:r>
              <a:rPr lang="en-GB" sz="800" dirty="0" smtClean="0">
                <a:hlinkClick r:id="rId7"/>
              </a:rPr>
              <a:t>http://www.semantic-web.at/linked-open-data-management-suite-lodms</a:t>
            </a:r>
            <a:endParaRPr lang="en-GB" sz="800" dirty="0" smtClean="0"/>
          </a:p>
          <a:p>
            <a:pPr>
              <a:buFont typeface="Arial" pitchFamily="34" charset="0"/>
              <a:buChar char="•"/>
            </a:pPr>
            <a:endParaRPr lang="en-GB" sz="800" dirty="0" smtClean="0"/>
          </a:p>
          <a:p>
            <a:pPr>
              <a:buFont typeface="Arial" pitchFamily="34" charset="0"/>
              <a:buChar char="•"/>
            </a:pPr>
            <a:endParaRPr lang="en-GB" sz="800" dirty="0" smtClean="0"/>
          </a:p>
        </p:txBody>
      </p:sp>
      <p:sp>
        <p:nvSpPr>
          <p:cNvPr id="6" name="Content Placeholder 5"/>
          <p:cNvSpPr>
            <a:spLocks noGrp="1"/>
          </p:cNvSpPr>
          <p:nvPr>
            <p:ph sz="quarter" idx="15"/>
          </p:nvPr>
        </p:nvSpPr>
        <p:spPr/>
        <p:txBody>
          <a:bodyPr/>
          <a:lstStyle/>
          <a:p>
            <a:pPr>
              <a:buFont typeface="Arial" pitchFamily="34" charset="0"/>
              <a:buChar char="•"/>
            </a:pPr>
            <a:endParaRPr lang="en-GB" sz="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50</a:t>
            </a:fld>
            <a:endParaRPr lang="en-GB"/>
          </a:p>
        </p:txBody>
      </p:sp>
    </p:spTree>
    <p:extLst>
      <p:ext uri="{BB962C8B-B14F-4D97-AF65-F5344CB8AC3E}">
        <p14:creationId xmlns:p14="http://schemas.microsoft.com/office/powerpoint/2010/main" val="9041272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Related projects and initiatives</a:t>
            </a:r>
            <a:endParaRPr lang="en-GB" dirty="0"/>
          </a:p>
        </p:txBody>
      </p:sp>
      <p:sp>
        <p:nvSpPr>
          <p:cNvPr id="3" name="Content Placeholder 2"/>
          <p:cNvSpPr>
            <a:spLocks noGrp="1"/>
          </p:cNvSpPr>
          <p:nvPr>
            <p:ph sz="quarter" idx="15"/>
          </p:nvPr>
        </p:nvSpPr>
        <p:spPr>
          <a:xfrm>
            <a:off x="1691680" y="1752600"/>
            <a:ext cx="7452320" cy="4419600"/>
          </a:xfrm>
        </p:spPr>
        <p:txBody>
          <a:bodyPr/>
          <a:lstStyle/>
          <a:p>
            <a:pPr>
              <a:spcAft>
                <a:spcPts val="2400"/>
              </a:spcAft>
            </a:pPr>
            <a:r>
              <a:rPr lang="en-GB" sz="1800" dirty="0" smtClean="0"/>
              <a:t>DCAT Application Profile for Data Portals in Europe, </a:t>
            </a:r>
            <a:r>
              <a:rPr lang="en-GB" sz="1800" dirty="0" smtClean="0">
                <a:hlinkClick r:id="rId2"/>
              </a:rPr>
              <a:t>https://joinup.ec.europa.eu/asset/dcat_application_profile/description</a:t>
            </a:r>
            <a:endParaRPr lang="en-GB" sz="1800" dirty="0" smtClean="0"/>
          </a:p>
          <a:p>
            <a:pPr lvl="1">
              <a:spcAft>
                <a:spcPts val="2400"/>
              </a:spcAft>
              <a:buNone/>
            </a:pPr>
            <a:r>
              <a:rPr lang="en-GB" sz="1800" dirty="0" smtClean="0"/>
              <a:t>Publicdata.eu, </a:t>
            </a:r>
            <a:r>
              <a:rPr lang="en-GB" sz="1800" dirty="0" smtClean="0">
                <a:hlinkClick r:id="rId3"/>
              </a:rPr>
              <a:t>http://www.w3.org/2011/gld/wiki/Main_Page</a:t>
            </a:r>
            <a:endParaRPr lang="en-GB" sz="1800" dirty="0" smtClean="0"/>
          </a:p>
          <a:p>
            <a:pPr lvl="1">
              <a:spcAft>
                <a:spcPts val="2400"/>
              </a:spcAft>
              <a:buNone/>
            </a:pPr>
            <a:r>
              <a:rPr lang="en-GB" sz="1800" dirty="0" smtClean="0"/>
              <a:t>LOD2  FP7 Project, </a:t>
            </a:r>
            <a:r>
              <a:rPr lang="en-GB" sz="1800" dirty="0" smtClean="0">
                <a:hlinkClick r:id="rId4"/>
              </a:rPr>
              <a:t>http://lod2.eu/</a:t>
            </a:r>
            <a:r>
              <a:rPr lang="en-GB" sz="1800" dirty="0" smtClean="0"/>
              <a:t> </a:t>
            </a:r>
          </a:p>
          <a:p>
            <a:pPr lvl="1">
              <a:spcAft>
                <a:spcPts val="2400"/>
              </a:spcAft>
              <a:buNone/>
            </a:pPr>
            <a:r>
              <a:rPr lang="en-GB" sz="1800" dirty="0" smtClean="0"/>
              <a:t>The Semantic Web Company, </a:t>
            </a:r>
            <a:r>
              <a:rPr lang="en-GB" sz="1800" dirty="0" smtClean="0">
                <a:hlinkClick r:id="rId5"/>
              </a:rPr>
              <a:t>http://www.semantic-web.at/</a:t>
            </a:r>
            <a:endParaRPr lang="en-GB" sz="1800" dirty="0" smtClean="0"/>
          </a:p>
          <a:p>
            <a:pPr lvl="1">
              <a:spcAft>
                <a:spcPts val="2400"/>
              </a:spcAft>
              <a:buNone/>
            </a:pPr>
            <a:r>
              <a:rPr lang="en-GB" sz="1800" dirty="0" smtClean="0"/>
              <a:t>Linked Open Data Management Suite, </a:t>
            </a:r>
            <a:r>
              <a:rPr lang="en-GB" sz="1800" dirty="0" smtClean="0">
                <a:hlinkClick r:id="rId6"/>
              </a:rPr>
              <a:t>http://www.semantic-web.at/linked-open-data-management-suite-lodms</a:t>
            </a:r>
            <a:endParaRPr lang="en-GB" sz="1800" dirty="0" smtClean="0"/>
          </a:p>
          <a:p>
            <a:pPr lvl="1">
              <a:spcAft>
                <a:spcPts val="2400"/>
              </a:spcAft>
              <a:buNone/>
            </a:pPr>
            <a:r>
              <a:rPr lang="en-GB" sz="1800" dirty="0" err="1" smtClean="0"/>
              <a:t>OpenLink</a:t>
            </a:r>
            <a:r>
              <a:rPr lang="en-GB" sz="1800" dirty="0" smtClean="0"/>
              <a:t> Virtuoso, </a:t>
            </a:r>
            <a:r>
              <a:rPr lang="en-GB" sz="1800" dirty="0" smtClean="0">
                <a:hlinkClick r:id="rId7"/>
              </a:rPr>
              <a:t>http://virtuoso.openlinksw.com/</a:t>
            </a:r>
            <a:endParaRPr lang="en-GB" sz="1800" dirty="0" smtClean="0"/>
          </a:p>
          <a:p>
            <a:pPr lvl="1">
              <a:spcAft>
                <a:spcPts val="2400"/>
              </a:spcAft>
              <a:buNone/>
            </a:pPr>
            <a:r>
              <a:rPr lang="en-GB" sz="1800" dirty="0" smtClean="0"/>
              <a:t>Data </a:t>
            </a:r>
            <a:r>
              <a:rPr lang="en-GB" sz="1800" dirty="0" err="1" smtClean="0"/>
              <a:t>Catalog</a:t>
            </a:r>
            <a:r>
              <a:rPr lang="en-GB" sz="1800" dirty="0" smtClean="0"/>
              <a:t> Interoperability Protocol, </a:t>
            </a:r>
            <a:r>
              <a:rPr lang="en-GB" sz="1800" dirty="0" smtClean="0">
                <a:hlinkClick r:id="rId8"/>
              </a:rPr>
              <a:t>http://spec.datacatalogs.org/</a:t>
            </a:r>
            <a:endParaRPr lang="en-GB" sz="1800" dirty="0" smtClean="0"/>
          </a:p>
          <a:p>
            <a:pPr lvl="1">
              <a:spcAft>
                <a:spcPts val="2400"/>
              </a:spcAft>
              <a:buNone/>
            </a:pPr>
            <a:endParaRPr lang="en-GB" sz="1800" dirty="0" smtClean="0"/>
          </a:p>
          <a:p>
            <a:pPr marL="0" lvl="1" indent="0">
              <a:spcAft>
                <a:spcPts val="2400"/>
              </a:spcAft>
              <a:buNone/>
            </a:pPr>
            <a:endParaRPr lang="en-GB" sz="1800" dirty="0" smtClean="0"/>
          </a:p>
          <a:p>
            <a:pPr lvl="1">
              <a:spcAft>
                <a:spcPts val="2400"/>
              </a:spcAft>
              <a:buNone/>
            </a:pPr>
            <a:endParaRPr lang="en-GB" sz="1800" dirty="0" smtClean="0"/>
          </a:p>
          <a:p>
            <a:pPr lvl="1">
              <a:spcAft>
                <a:spcPts val="2400"/>
              </a:spcAft>
              <a:buNone/>
            </a:pPr>
            <a:endParaRPr lang="en-GB" sz="1800" dirty="0"/>
          </a:p>
        </p:txBody>
      </p:sp>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51</a:t>
            </a:fld>
            <a:endParaRPr lang="en-GB"/>
          </a:p>
        </p:txBody>
      </p:sp>
      <p:sp>
        <p:nvSpPr>
          <p:cNvPr id="76815" name="AutoShape 15"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6817" name="AutoShape 17" descr="data:image/jpeg;base64,/9j/4AAQSkZJRgABAQAAAQABAAD/2wCEAAkGBxQHBhUTEhQUFhUXGR0bFhgXGBUbIBwgHBscHh4cFhgYHCghGhslHRsgIjEjJSkrLi4uFx8zODMtNygtLisBCgoKDg0OGxAQGywkICUvLDQ3NC80LCwsLDI0LCwsLywsLCwsLCwsLCw0MiwsLCwsLCwsLCwsLCwsLCwsLCwsLP/AABEIALkBEAMBEQACEQEDEQH/xAAcAAEAAgMBAQEAAAAAAAAAAAAABgcEBQgDAgH/xABIEAABAwEEBgcFBgQDBgcAAAABAAIDEQQFBiEHEjFBYYETFSJRcYKRFDJykqIjQlKhsdEIYsHCFnOyVIOzw+HxJCUzNENTY//EABoBAQEAAwEBAAAAAAAAAAAAAAAFAwQGAgH/xAAyEQEAAgEDAwMCBAUEAwAAAAAAAQIDBBESBSFRMUFhE4EUMnHBUpGx0fAjJDPhFSJC/9oADAMBAAIRAxEAPwC8UBAQEBAQEBAQEBAQEBAQEBAQEBAQEBAQEBAQEBAQEBAQEBAQEBAQEBAQEBAQEBAQEBAQEBAQEBAQEBAQEBAQEBAQEBAQEBAQEBAQEBAQEBAQEBAQEBAQEBAQEBAQEBAQEBAQEBAQfjnBjakgDvKDx9sj/Gz5m/uvvGfD5yh9MtTHuoHtJ7g4JtJvD1Xx9EBB5yzNi95zRXZUgfqvsRMvm749sj/Gz5m/unGfByh6RzNl91wNNtCD+iTEwbvtfH0QEBA2IPD2yP8A+xnzN/dfeM+HzlB7ZH+NnzN/dOM+DlB7ZH+NnzN/dOM+DlB7ZH+NnzN/dOM+DlB7ZH+NnzN/dOM+DlB7ZH+NnzN/dOM+DlB7ZH+NnzN/dOM+DlD0jlbKOyQfAg/okxs+7vtfAQEBAQEBB+BwcTQ7Mjw358j+aD9Qecs7Yj2nNFdlSB+qD0QEGPeNkbeFgkif7sjHMPg4Ef1XqtpraLR7PNqxaJiXM9os5stocx4o5ji1w4tND+YXRxO8bw5u0TWZiXrddsN23lHM3bG9r8t+qQacxlzXy9edZr5esd5reLOmIpBNEHNNQ4Ag94OYXOTG3Z0kTu+18BBBtL12e2YYEoGcLw7Z913ZI9S0+VbugvxybeWlrqcsW/hSlFZRd070PXj7JiR0JyEzDTi5naH0660dfTfHy8N/p+Ta818rpUdYEBAQR/Ht5dV4TneDRxbqN76v7NR4VryWfTU55Yhg1F+GKZc9aq6Bz+79ovhuUQ3KIblENyiG5RDdcWhUUw9N/nH/AEMUjqH/ACR+n7ysdP8A+Of1WEtBviCm9I2mYXbaHWe7tR721D5z2mtPdENjyPxHLLYUFSWnHt5Wm067rdaQe5sr2N+RhDfyQS3CWmu2XXOG2ylpirmSGtkaO9rgAHd9HDPvCDoDD9+QYiuts9meHxu9Qd7XDa1w7jw3FB9X/e8dw3LLaZTRkTS47M+5orvcaAcSEEC0FYgkv+6bY+Z2tIbU6Q8BI1tAK7GgtIA7gglOI7fNab0jsNlf0ckjDJNNQEwxA6tWg5dI91WtrWmq807KCGWOGyzXpaYYbmNtfBJqTTzSWd73Op7xdaXaxJA3ZDgg97kvCOzXfNa7sZPG2zPc223fIagaldcwt1iI5AKkapDXatCK7Asuy2htssrZI3BzHtDmOGwhwqCOBBqg9UFEaULt6vxfIQKNlAkHPJ3PWaTzVzRX5Yo+OyHrqccu/lEltNNfejO8escHxVPairE7ye79BaoWspxyz891/SX54o+OyUrWbIgxb0sQvK7ZIXbJGOafMCK8l6pbjaLR7PN68qzE+7miWIwSlrhRzSQ4dxBoR6rpImJjeHNWiYnaWVctvN1XvFMK/Zva403gHMcxUc14yU50mvl7xX4XizpZjg9gIzBzBXOOkfqAgIKv01XlRkFmB2kyuHh2W+tX+ip9Op3m/wBkzqN+0U+6q1TSmwu25LResZdBDJIGmhLRUA91e9Y75aU7WnZlphveN6xuzP8ACFu/2Wb5V4/E4v4oe/wub+E/whbv9lm+VPxOL+KD8Lm/hYt43Dabsg15oZI21oC4UFTXIccj6L3TNS87Vnd4vgyUje0bNasjEybusT7yt7IYxV73BrR47z3ADMnuBXm94pWbT7PdKTe0Vh0ZcV1MuS6Y4I9jBSv4jtLjxJqea57JknJabS6LHSKVisM9eHtVGnfGzrkuwWKB1Jp21kcNrI8xl3OeaivcHd4KDnNAQEEz0XY2dg2/wXEmzSENnbmctz2gfebt4io3igTn+ITFwtBisELwW0Esxaag1FY21B2UOvT+aMoPH+Gq0ll7WyOho6NjiaGgLHEAE7ATrmg30PcgtW7D0WkW2td70lnszo+LWOma6ng5wr8YQQW64Lc6+r7ksE7WPZOSIjC15kcGkgNeXDVJ2DI5kIJJowfZosDPtuu5xn15rZJIW16QA9IDQANaKGgpsNd6De6PYnQYGsTX1DhZ46g7R2QQD4CgQSFBXGmi7eluuG0AZxvLHfC8bT4OaB5lQ6ffa018p/UKb0i3hUSrI6y9C15altns5OTmiRo4tOq7mQ5vyqd1CnaL/ZT6dfvNVsqUqiAgoXSZdvV2MJaCjZaSt83vfWHequ6O/LFHx2QtbTjln57oqtlqL/0dXl1nhCEk9pg6N3kyFeJbqnmoOrpwyz/N0GlvzxRKSrXbAgIOf9Id5dZ4umcDVrD0bfBmR+rWPNXtJThij57oOsvzyz8dkbWw1XQmArs6qwnAylHObrv76v7WfEAhvlUDU355Zl0Omx8McQkCwM4gozSdiPrq/OjYawwktbTY533nccxQcBXerejw/TpvPrKJrc/O/GPSEOW20lsaIMOdDAbbIM31bDXc37zuZFBwB3OUrX5t5+nH3V9Bg2j6k+6zFOUXzLIIYi5xoACSTuA2koON8Y387EuJZ7U6v2jzqA/dYMmN8Q0DnVBnYEwRaMa3l0cPYjbTpZXA6rAeH3nHc39Bmg6Hw9osu25LOB7Oyd/3nzgSE+Vw1W8h6oM69dHt23rZyx9jgbX70TGxuHEOjAPrkgobSXoulwf9tEXTWUmmuQNaMk5CUDKh2B4yrkQKioV895kNSScgM+4CgHgAKckHU+h7Cf8AhbCbS9tJ56SS1GYy7DDv7LTs3Oc5BvsTXG+8jHNZ5BDaoCTE8jWaQffimb96N4ArTMENcMxmGmsN6vuaaQvum0smldrSus3QyskcNjg/pGuz/ma2iDwsmHZL4Lo3WZthsT5OklhDmmW0uyNJRGSyKMkDWALnODQKgIJ2BQIP1BqcV3b1vhyeECpcw6vxN7TfqAWXDfhkizFmpzxzVziMwuhc43WDLy6qxRBLWg1w13wv7JJ8Aa8lh1FOeKYZ9NfhliXRS590IgIKE0l3l1jjCWhq2KkTfL731lyu6OnHFHz3Qtbflln47IstlqLP0K3lqzT2YnaBK0eHZf8Aqz0U3qNPS/2VOnX9afdaqlqggwb8t4uu55Zj/wDGxzhxIGQ5mg5r3jpztFfLxktxrNvDmpzi9xJNScyTvPeujc3M7zu2OHLu63v2GDaHvAd8Izd9IKx5r8KTZkwU55Iq6SAoFzroxBEdJOI+obiLWGk01WsptaPvP5A0HFwW1pMP1L9/SGrq8306dvWVE7FcQW4wpcbsQ34yEVDT2pHD7rBtPjsA4uCxZ8sYqTZn0+H6t4q6Is8DbNA1jAGtaA1oGwACgA5Ln5mZneXQRERG0PRfH1DdMF59V6O7U4bXtEQ/3hDXfQXHkg5buW65L6vWOzwiskrg1vdnvNNjQMydwBQdfYTw7Fha4mWaAdloq5297j7z3cT+QAGwBBuEBB52mzttVndHI0OY8FrmuAIIIoQQdoIQUZdOiQ2TSpqFpdYowJ2k1IIqdSJxO1weDUb2tqaayC90BAQEBAQEHO2NLt6qxTPHSg1y5vwv7QA8K05LoNPfniiXP6qnDLMNIcwszXdHYUvLrfDkExNS5g1vib2XfUCuez04ZJq6PDfnjizbLEysW9LaLtu2SZ2yNjnHygmnNeqV5Wise7ze3GszPs5ollM8pc41c4kuPeSak+q6SIiI2hzVpmZ3l8I+N/gS8uq8WQPr2S7Ud4P7OfAEg+VYNTTnimGzpL8MsOhVAXxBAtMV4+zYdZCDnM8VH8rO0fq1PVb2gpvk5eGjr77Y+PlTCsIqwtDV2+0X5JORlEyg+J52jytcPMtDqF9qRXyo9OpvabeFxKQrviaUQQlziA1oJcTsAGZJ4UX2I3naHyZ2jeXPGL7+OIr9fNnqe7EDuYNnM5uPFxV/T4vpUirn9Tm+reZ9mlWZgXnoyw51JcfSPFJpqOdXa1v3W8DQ1PF1NyiazN9S+0ekLujw/TpvPrKYrUbYgqX+I+0amEoGfitAJ8sb/wCrh6II1/DjcQtF7T2xwyiaI4yfxPzcRxDRTwkQX+gICAgICAgICAgICCptNV26lsgtAHvNMbjxadZvMgu+VVenX7TT7pXUael1aKimLe0L3l0t1TQE5xvD2/C8bB4OaT5lJ6hTa0W8rHT770mvhYynqCD6Xry9kwv0QOczw3yt7RPqAPMt3Q05Zd/DS11+OLbypNWUR6OhcyJriCGurqnvptp4L5vG+z7NZiN3mvr46Sw3eXW9wwzb3sBdT8Wxw5OBHJc7lpwvNXSYr86RZsljZFJaXLy9sxT0YPZhYG+Z3acfQtHlVnQU449/KL1C++Tj4QhbrRXloou32HCTXkUdM4yHw91vLVaD5lE1t+WXbwu6KnHFHymS1G2rfS9iP2ayCxxntSDWlpuZXJvmI9B/MqOgw7z9SfZP1+fjXhHrKo1VR27wayzuxDGbW8MiadbMEhxHutNBkK5knKjSN6w6jn9OeEd2xpop9SOc9nQtnnbaYQ9jmvacw5pBB8CMioExMTtK/ExMbw9F8fRBTH8Sx/8AK7GN3SSf6WoJToPuvq3R5CaUdM58ruZ1Wn5GtQT5AQEBAQEBAQEBAQEEX0lXd1jg+bLtR0lbw1Pe+jWHNbOkvxyx89mtq6c8U/HdQauoCW6Lry6vxfGCezKDGeebees0DzLV1tOWKfju3NDfjl28r3UNcUvphvL2rEjYQcoWCvxP7R+nUVjQU2x8vKP1C+94r4QPYt5PWTjPDfsOjuyOp24adJw6bN1e+kmqFO0+flqLfP7f9KmpwcdPX4/dWyopa4tDN5dPckkBOcT6j4X5/wCoO9VI6hTa8W8rPT7745r4T+aUQwlzjQNBJPcBmVoxG87N+Z2c0XnbTeN4yTO2yPc/w1iTTls5Lo6V41ivhzWS/O828vKyWd1stTI2e89wa3xcQB+ZX21orEzPs+UrNrREe7pmxWZtisbI2ZNY0Nb4NFB+QXN2tNpmZdLWIiNoey+Prmm/LY+8L4llkNXOea8jQAcAAAOAXR4qxWkRDnM1ptkmZYK9sQg22HsRT4etWvA+gJ7TDUsd8Te/iM+KxZcNMsbWZsOe+Kd6rzwpiWLE13dJH2XNykjJzYf6tO47+BBAiZ8FsVtpXMGeuWu8N2sLMqL+JKDWwvZn/hn1fmjef7EFiYLs/suD7Gz8NniB8ejbX80G5QEBAQEBAQEBAQEBB8yRiWMtcKgihHeCkTsOaL2sJuy9JYTWsb3Nz30NAeYz5rpMd+dYt5c3lpwvNXjZp3WW0tkZk5jg5vi01H5hfbRFo2l5raa2iYdLWO2ttd3MmB7D2B4PAiufJc5as1tNXSVtExu5xvm3m9b2lmNftHucK7gTkOQoOS6HHThSK+HO5b87zZlYSu3rfEkEJFQ54Lh/K3tOHNoI5rznvwxzZ70+PnkiF+Yiu7re45ocqvYQ2u51KtPJ1DyULFfheLeF7LTnSa+XNpFDnkuic1MbJjoovH2HFrWE9mZrmHx95p9W08y09dTli38N3QX45dvKyNJt5dXYPloaOlpE3ze99Acp+jpyyx8d1LV34Yp+eyhVcQEw0V3b7fi5jiOzC10h8fdbzq6vlWprb8cW3lu6GnLLv4Xooi2IIbJozsMjyS2WpNT9od6241uWOzUnRYpneYYFu0T2aVp6KWaM7q6r2+lAT8yyV6hkj1iJY7dPxz6TMK+xTg60YadWQB8RNBIzZ4OG1p8cu4lb+HU0y+nr4T8+lvi7+sI6thrNxhS/nYdvpkzaluyRo+8w7R4jaOICxZ8MZacWfT5pxX39nRMEzbRC17SC1wBaRsIIqCOS5+YmJ2l0ETvG8IdpiuvrXR5aQB2o2iUf7shzvo1l8fUkw+da4bORs6GP/QEGwQEBAQEBAQEBAQEBAQUppfu32TEwlAymYD5mdk/Tq+qs6C/LHx8I3UMe2Tl5QZbrQWXduJOi0SStr22k2cVOZD8xTwY51PgU2+HfVR49VWmfbSz59FaKklLI0L3b0t5TWgjJjQxvi81NOIDR86ndQvtWKqfTqd5utxSlVz5j67eq8WztAo1zukb4P7WXAOJHJXtLfniiUDV04ZZaSxWk2K2Mlb70bmvb4tII/RZ7V5RMT7sFLcbRbwn+l6+m2+SzRxmrOj6bx6T3OYAPzLQ0GKa8pn9FDqGXfjEfqrpUE1cGhm7eguaWcjOV+q34Wd3mc4eVSeoX3vFfCz0+m1Jt5WIp7fEBAQeNssrLbZXRyNDmOFHNOwgr7W01neHyYiY2lztii5jcN+yQGpDTVhO9pzafGmR4groMOX6lIs57Pi+leatUsrCvDRNeZt+FQxxq6FxZ5cnN5AHV8qi66nHLv5XdFk5Yv0TGaITRFrgC1wIIO8HIgrTbbEuKxG7LmhgJJ6KNsYJ2kMGqHHiQAeaDOQEBAQEBAQEBAQEBAQQXTBdvteGRKBnC8Hyv7JHqWnyrd0F+OTj5aWvpyxb+FKqyiPQTuFnLKnVLg4jdVocAfEBx9V82jfd95Ttt7PNfXxfOjG7ersIREijpaynze79Aaoesvyyz8dl/R04Yo+e6VrVbKrdNd2/+haQO+Jx9XM/vVPp1/Wn3TOo07Rf7KtVNKek07p3AuJNGhoruDQAAOAAXyIiPR9taberzX18dI4Zu3qi4IYd7GDW+I5uPNxJXO5r87zZ0mKnCkVbNY2QQEBAQVHprsoZednl3vY5p8jgR/wAQqr063/raErqNe9bK3VFMWZoSnpa7Szvax3oXD+4eim9RjtWf1VOmz+aP0WwpaoICAgICAgICAgICAgICDDvewi87qlhdskY5te6opXlt5L3S3C0W8PN68qzXy5pkjMUha4UcCQR3EZEeq6OJ3jeHNTG07S+UfGTdliN43jHC3bI9rBw1iBXlt5Lze3Gs28PeOnO8V8umIYhBC1rRRrQAB3ACgXOTO87ukiNuz7Xx9R7H929aYSnYBVzW67e+rO1QcSARzWfTX4ZYlg1NOeKYc+K+54Qb7A129aYrgZTsh+u7wZ2s+BIA8ywam/DFMtjS055Yh0MoDoBAQEBAQVbpvP8A7Qf5v/LVPp3/ANfb90zqXpX7/sq1U0pYOhyQQ3raHuNGthq49w1ga+gKn9R/JH6qXTvzWXGpKsICAgICAgVzQEBAQEBAQEBBQWki7ercXzACjZKSt8/vfWHK7o78sUfHZC1tOOWfnujC2Wom+iK7fbMUdKR2YWF3md2W/kXHyrS19+OPby3+n03ycvC7VGWRB+EVCDm3EN3dUX5NBuY8hvw7W+rSCuixX50iznM9OGSatcsjEs7QrdutPPaSNgETT49p/wCjPVTeo37RT7qnTsfrf7LWUtUaq+sR2a42fbzNadzdrj4MbU86UWXHhvk/LDHkzUx/mlgYUxlDie0Ssja5hjoQH0q4HKoAJpQ8d4717z6a2KImfdjwamuWZivski12wICCmNMV4C04jZEDlFGK8HPOsR8ur6qxoKbY5t5R+oX3vFfCBLeT1p6FLJWO1SEZHUYOWsXD6mqZ1G35aqvTq9rSkmCb2LLXPd0x+2sjqMqSTJAaGJ9TtIaQx23MAk1cpimlqAgICAgx7wtsd22F80rg2ONpc9x3ACp/7IKr0SY2dirHFvc+oEjGOhYfuRxOc0Dur9qCe8koLcQEBAQEBAQEFZ6art17JBaAPdcY3eDhrNrwBafmVLp9+81Tuo03rFlTqokLo0PXb7Lht0xGczyQf5WdkfVrHmo+vvvk4+FrQU449/KeLRbwgIKc0y3b7Pfsc4GUrKH4mZVPlLR5VX6ffek18JHUabWi3lXy305f+jm7erMIQgjtPHSO8+YrxDdUclB1d+eWf5Og0tOGKISC1w+02V7KubrNLdZpIIqKVaRmCNxWCs7TuzzG8bOabysr7FeEkcteka4h9a5kHM1O2u2u+q6OlotWJj0c3krNbTFvVk4evh9w3syePMt2trQOadrT4j0IB3LzlxRkpNZesOWcV4tDoO5L4ivy72zQuq07Rvad7Xjc4f8AXYQVAyY7Y7cbOgx5K5K8qs9eHtrMRX3HcF1OmlOQya3e525reJ/IAncsmLFbJbjDHly1x15Wc7XhbH3hbnyyGr3uLneJO7uA2AdwXQUrFaxWPZzt7ze02n3Y69PK/wDR3dBufCkTXCj3/aP8X7AeIbqjkoOqyc8sy6DS4/p4ohF9MN3z3W+G97FlPZezKKVD4ifvgbWgk14PJqNWq12wk2A8bQY0uvpIjqytA6WEntMP9zDudv4GoASdAQEHlabQyyWd0kjmsY0Euc4gAAbSScgEHNelvSWcWWj2ezFzbIw7cwZnDY5wOYYPutPic6BoZ38O11Sz4qktLcoo4yx5p7xfSjRx7Ose6g7wg6LQEBAQEBAQEGkxrdvW2Fp4wKu1C5o/mZ2mgeJFOazae/DJEsOenPHNXPEbDK8BoqSaAd5OwLoJnbvLnoiZnZ0tc1gF13TFCNkbGtr30GZ5nPmucyX52m3l0tK8axXwzF4ehAQQ3Svdvt2E3PA7ULhIPD3XcqOr5Vt6K/HLt5amtpyxT8KauWwG9b3ihFftHtaabgTmeQqeSsZL8KTbwjYqc7xV0sxoYwAZAZALnHSP1BWGlvC5k/8AGxNrQATgdwyEnIZHgGnYCqWhz7f6dvt/ZN12n3/1K/dVSqJLOum957mtGvZ5HRu30pQ/E01DuYXjJjrkja0bsmPLfHO9Z2StmlS2tjpq2cnvLH1/KQD8lq/gMXz/AJ9m3/5DJ4hF77vue/bVr2iQvI90ZANHc1oyH6mgrVbOPFTHG1YauXNfLO9pa5ZGJLtHGGDf97h7x9hEQX12OO0M4954eIWpq8/06bR6y3NHp/qW5T6QvZRFx5zwttMDmPaHNcC1zSKggihBG8EIOYcdYatOjPFQmsr3sicSbPK0nLeY5NxI2UNQ4Z94ATPC+nkdEGXhAa7OlgpnxdG4inEgngAgmkemC6HsqbUW8DDaP6RkINRfmnKwWKM+ztltDt1GmNvmc8aw5NKCm8baQ7ZjF+rK4MhBq2GOobwL6mr3cTl3AINLhy4psSXuyz2dus955NG9zzuaN59KkgIOtsH4biwpcLLNDsbm91KF7z7z3cTTkABuQbpAQEBAQEBAQEFLXDhvo9KRgp2IZHS07mijo/zcwKxlzf7bl7z2/v8AukY8H+6mPaO/9l0qOriAgIPG22Zttsb435te0td4OFD+RX2tprMTD5aImNpVFopuVzcXSukGdmDmng8ks/QPVbW5Y+lG3v8A0/zZK0OKYyzv7LjUhWEH45oc2hFQdoKCpsa6NnQyumsLdZhzdCNrf8v8Tf5do3V2Crp9bExxyfz/ALpWp0M78sf8v7K3kjMUha4FrhkQQQRwIOYVGJie8JsxMTtL5R8NiCW4TwHaL/kDngwwb3uFC4f/AJtO3xOXjSi1c+rpj7R3n/PVuYNHfJO89oXZdV2x3RYGwwtDWNGQ/Uk7yd5UW97XtystUpFI41Za8vQg19+3NDf92PgtDA+N4zB3HcWnc4biEHOGO9E1rw3M58DXWmz7Q5gq9o7pGDPL8QyyqdXYgrtAQSfB+A7Zi6cdBERFXtTPq1g76H754Nqe+m1B0tgTBNnwXdnRwjWkdTpZnAazz/a0bmjZxNSQkyAgICAgICAgICDEju2KO83WgMHSvaGOdU5tBqBStOfAdy9c7cePs88Y5cvdlry9CAgICDEsd2xWG0SvjYGuldrSGp7RpSuZy5d5716te1oiJ9nmKxEzMe7LXl6EBAQYF5XNZ71H28McncXNBI8HbRyXumS9Pyzs8Wx1t+aN2ldo7u5zq+z+ks4/IPWf8Zm/i/ow/g8P8P8AVsLuwrY7seDFZ4g4bHEazh4OdUj1WK+fJf1tLJTBjp6RDcrEyiAgICAg0954WsV7Sl09ls8jjtc6Nhd81K/mg8LJgm7rHIHMsVmDhsPRMJHgSDRBvgNUUCD9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4" name="Picture 2" descr="DCAT application profile for data portals in Europe"/>
          <p:cNvPicPr>
            <a:picLocks noChangeAspect="1" noChangeArrowheads="1"/>
          </p:cNvPicPr>
          <p:nvPr/>
        </p:nvPicPr>
        <p:blipFill>
          <a:blip r:embed="rId9" cstate="print"/>
          <a:srcRect/>
          <a:stretch>
            <a:fillRect/>
          </a:stretch>
        </p:blipFill>
        <p:spPr bwMode="auto">
          <a:xfrm>
            <a:off x="611560" y="1826145"/>
            <a:ext cx="666750" cy="666751"/>
          </a:xfrm>
          <a:prstGeom prst="rect">
            <a:avLst/>
          </a:prstGeom>
          <a:ln>
            <a:noFill/>
          </a:ln>
          <a:effectLst/>
        </p:spPr>
      </p:pic>
      <p:grpSp>
        <p:nvGrpSpPr>
          <p:cNvPr id="16" name="Group 15"/>
          <p:cNvGrpSpPr/>
          <p:nvPr/>
        </p:nvGrpSpPr>
        <p:grpSpPr>
          <a:xfrm>
            <a:off x="323528" y="2636912"/>
            <a:ext cx="1296144" cy="314217"/>
            <a:chOff x="1835696" y="5589240"/>
            <a:chExt cx="2376264" cy="576064"/>
          </a:xfrm>
          <a:effectLst/>
        </p:grpSpPr>
        <p:sp>
          <p:nvSpPr>
            <p:cNvPr id="15" name="Rectangle 14"/>
            <p:cNvSpPr/>
            <p:nvPr/>
          </p:nvSpPr>
          <p:spPr bwMode="ltGray">
            <a:xfrm>
              <a:off x="1835696" y="5589240"/>
              <a:ext cx="2376264" cy="576064"/>
            </a:xfrm>
            <a:prstGeom prst="rect">
              <a:avLst/>
            </a:prstGeom>
            <a:solidFill>
              <a:srgbClr val="31508D"/>
            </a:solidFill>
            <a:ln w="3175">
              <a:solidFill>
                <a:srgbClr val="315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pic>
          <p:nvPicPr>
            <p:cNvPr id="3078" name="Picture 6" descr="PublicData.eu Logo"/>
            <p:cNvPicPr>
              <a:picLocks noChangeAspect="1" noChangeArrowheads="1"/>
            </p:cNvPicPr>
            <p:nvPr/>
          </p:nvPicPr>
          <p:blipFill>
            <a:blip r:embed="rId10" cstate="print"/>
            <a:srcRect/>
            <a:stretch>
              <a:fillRect/>
            </a:stretch>
          </p:blipFill>
          <p:spPr bwMode="auto">
            <a:xfrm>
              <a:off x="1979712" y="5661248"/>
              <a:ext cx="1905000" cy="476250"/>
            </a:xfrm>
            <a:prstGeom prst="rect">
              <a:avLst/>
            </a:prstGeom>
            <a:ln>
              <a:noFill/>
            </a:ln>
            <a:effectLst>
              <a:outerShdw blurRad="292100" dist="139700" dir="2700000" algn="tl" rotWithShape="0">
                <a:srgbClr val="333333">
                  <a:alpha val="65000"/>
                </a:srgbClr>
              </a:outerShdw>
            </a:effectLst>
          </p:spPr>
        </p:pic>
      </p:grpSp>
      <p:pic>
        <p:nvPicPr>
          <p:cNvPr id="12" name="Picture 2" descr="http://www.earld.org/wp-content/uploads/2011/06/SWC-logo1.jpg">
            <a:hlinkClick r:id="rId5"/>
          </p:cNvPr>
          <p:cNvPicPr>
            <a:picLocks noChangeAspect="1" noChangeArrowheads="1"/>
          </p:cNvPicPr>
          <p:nvPr/>
        </p:nvPicPr>
        <p:blipFill>
          <a:blip r:embed="rId11" cstate="print"/>
          <a:srcRect/>
          <a:stretch>
            <a:fillRect/>
          </a:stretch>
        </p:blipFill>
        <p:spPr bwMode="auto">
          <a:xfrm>
            <a:off x="251520" y="3815225"/>
            <a:ext cx="1296144" cy="320514"/>
          </a:xfrm>
          <a:prstGeom prst="rect">
            <a:avLst/>
          </a:prstGeom>
          <a:ln>
            <a:noFill/>
          </a:ln>
          <a:effectLst/>
        </p:spPr>
      </p:pic>
      <p:pic>
        <p:nvPicPr>
          <p:cNvPr id="13" name="Picture 4" descr="http://blog.semantic-web.at/wp-content/uploads/2010/09/lod2-logo.jpg"/>
          <p:cNvPicPr>
            <a:picLocks noChangeAspect="1" noChangeArrowheads="1"/>
          </p:cNvPicPr>
          <p:nvPr/>
        </p:nvPicPr>
        <p:blipFill>
          <a:blip r:embed="rId12" cstate="print"/>
          <a:srcRect/>
          <a:stretch>
            <a:fillRect/>
          </a:stretch>
        </p:blipFill>
        <p:spPr bwMode="auto">
          <a:xfrm>
            <a:off x="611560" y="3075558"/>
            <a:ext cx="792088" cy="595651"/>
          </a:xfrm>
          <a:prstGeom prst="rect">
            <a:avLst/>
          </a:prstGeom>
          <a:ln>
            <a:noFill/>
          </a:ln>
          <a:effectLst/>
        </p:spPr>
      </p:pic>
      <p:pic>
        <p:nvPicPr>
          <p:cNvPr id="17410" name="Picture 2" descr="http://www.semantic-web.at/sites/default/files/u33/lodms.png"/>
          <p:cNvPicPr>
            <a:picLocks noChangeAspect="1" noChangeArrowheads="1"/>
          </p:cNvPicPr>
          <p:nvPr/>
        </p:nvPicPr>
        <p:blipFill>
          <a:blip r:embed="rId13" cstate="print"/>
          <a:srcRect/>
          <a:stretch>
            <a:fillRect/>
          </a:stretch>
        </p:blipFill>
        <p:spPr bwMode="auto">
          <a:xfrm>
            <a:off x="179512" y="4365104"/>
            <a:ext cx="1469899" cy="432048"/>
          </a:xfrm>
          <a:prstGeom prst="rect">
            <a:avLst/>
          </a:prstGeom>
          <a:noFill/>
        </p:spPr>
      </p:pic>
      <p:pic>
        <p:nvPicPr>
          <p:cNvPr id="17412" name="Picture 4" descr="OpenLink Software"/>
          <p:cNvPicPr>
            <a:picLocks noChangeAspect="1" noChangeArrowheads="1"/>
          </p:cNvPicPr>
          <p:nvPr/>
        </p:nvPicPr>
        <p:blipFill>
          <a:blip r:embed="rId14" cstate="print"/>
          <a:srcRect/>
          <a:stretch>
            <a:fillRect/>
          </a:stretch>
        </p:blipFill>
        <p:spPr bwMode="auto">
          <a:xfrm>
            <a:off x="298128" y="5157192"/>
            <a:ext cx="1296144" cy="444393"/>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Be part of our team...</a:t>
            </a:r>
            <a:endParaRPr lang="en-GB" sz="2800" dirty="0"/>
          </a:p>
        </p:txBody>
      </p:sp>
      <p:sp>
        <p:nvSpPr>
          <p:cNvPr id="7" name="TextBox 6"/>
          <p:cNvSpPr txBox="1"/>
          <p:nvPr/>
        </p:nvSpPr>
        <p:spPr>
          <a:xfrm>
            <a:off x="899592" y="1916832"/>
            <a:ext cx="2952328" cy="648997"/>
          </a:xfrm>
          <a:prstGeom prst="rect">
            <a:avLst/>
          </a:prstGeom>
          <a:solidFill>
            <a:schemeClr val="accent4">
              <a:lumMod val="75000"/>
            </a:schemeClr>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Find us on</a:t>
            </a:r>
            <a:endParaRPr lang="en-GB" sz="2800" b="1" i="1" dirty="0">
              <a:solidFill>
                <a:schemeClr val="bg1"/>
              </a:solidFill>
              <a:latin typeface="+mj-lt"/>
              <a:cs typeface="Arial" pitchFamily="34" charset="0"/>
            </a:endParaRPr>
          </a:p>
        </p:txBody>
      </p:sp>
      <p:sp>
        <p:nvSpPr>
          <p:cNvPr id="10" name="TextBox 9"/>
          <p:cNvSpPr txBox="1"/>
          <p:nvPr/>
        </p:nvSpPr>
        <p:spPr>
          <a:xfrm>
            <a:off x="5076056" y="4292171"/>
            <a:ext cx="2952328" cy="648997"/>
          </a:xfrm>
          <a:prstGeom prst="rect">
            <a:avLst/>
          </a:prstGeom>
          <a:solidFill>
            <a:schemeClr val="accent2"/>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Contact us</a:t>
            </a:r>
            <a:endParaRPr lang="en-GB" sz="2800" b="1" i="1" dirty="0">
              <a:solidFill>
                <a:schemeClr val="bg1"/>
              </a:solidFill>
              <a:latin typeface="+mj-lt"/>
              <a:cs typeface="Arial" pitchFamily="34" charset="0"/>
            </a:endParaRPr>
          </a:p>
        </p:txBody>
      </p:sp>
      <p:sp>
        <p:nvSpPr>
          <p:cNvPr id="19" name="TextBox 18"/>
          <p:cNvSpPr txBox="1"/>
          <p:nvPr/>
        </p:nvSpPr>
        <p:spPr>
          <a:xfrm>
            <a:off x="5076056" y="1916832"/>
            <a:ext cx="2952328" cy="648997"/>
          </a:xfrm>
          <a:prstGeom prst="rect">
            <a:avLst/>
          </a:prstGeom>
          <a:solidFill>
            <a:schemeClr val="accent1"/>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Join us on</a:t>
            </a:r>
            <a:endParaRPr lang="en-GB" sz="2800" b="1" i="1" dirty="0">
              <a:solidFill>
                <a:schemeClr val="bg1"/>
              </a:solidFill>
              <a:latin typeface="+mj-lt"/>
              <a:cs typeface="Arial" pitchFamily="34" charset="0"/>
            </a:endParaRPr>
          </a:p>
        </p:txBody>
      </p:sp>
      <p:sp>
        <p:nvSpPr>
          <p:cNvPr id="23" name="TextBox 22"/>
          <p:cNvSpPr txBox="1"/>
          <p:nvPr/>
        </p:nvSpPr>
        <p:spPr>
          <a:xfrm>
            <a:off x="971600" y="4293096"/>
            <a:ext cx="2880320" cy="648997"/>
          </a:xfrm>
          <a:prstGeom prst="rect">
            <a:avLst/>
          </a:prstGeom>
          <a:solidFill>
            <a:schemeClr val="accent5"/>
          </a:solidFill>
        </p:spPr>
        <p:txBody>
          <a:bodyPr wrap="square" lIns="216000" tIns="108000" rIns="108000" bIns="108000" rtlCol="0">
            <a:spAutoFit/>
          </a:bodyPr>
          <a:lstStyle/>
          <a:p>
            <a:r>
              <a:rPr lang="en-GB" sz="2800" b="1" i="1" dirty="0" smtClean="0">
                <a:solidFill>
                  <a:schemeClr val="bg1"/>
                </a:solidFill>
                <a:latin typeface="+mj-lt"/>
                <a:cs typeface="Arial" pitchFamily="34" charset="0"/>
              </a:rPr>
              <a:t>Follow us</a:t>
            </a:r>
            <a:endParaRPr lang="en-GB" sz="2800" b="1" i="1" dirty="0">
              <a:solidFill>
                <a:schemeClr val="bg1"/>
              </a:solidFill>
              <a:latin typeface="+mj-lt"/>
              <a:cs typeface="Arial" pitchFamily="34" charset="0"/>
            </a:endParaRPr>
          </a:p>
        </p:txBody>
      </p:sp>
      <p:pic>
        <p:nvPicPr>
          <p:cNvPr id="64514" name="Picture 2" descr="http://iwebask.com/blog/wp-content/uploads/2012/06/slideshare-marketing-content.jpg">
            <a:hlinkClick r:id="rId2"/>
          </p:cNvPr>
          <p:cNvPicPr>
            <a:picLocks noChangeAspect="1" noChangeArrowheads="1"/>
          </p:cNvPicPr>
          <p:nvPr/>
        </p:nvPicPr>
        <p:blipFill>
          <a:blip r:embed="rId3" cstate="print"/>
          <a:srcRect r="70772"/>
          <a:stretch>
            <a:fillRect/>
          </a:stretch>
        </p:blipFill>
        <p:spPr bwMode="auto">
          <a:xfrm>
            <a:off x="852382" y="2730406"/>
            <a:ext cx="366636" cy="432048"/>
          </a:xfrm>
          <a:prstGeom prst="rect">
            <a:avLst/>
          </a:prstGeom>
          <a:noFill/>
        </p:spPr>
      </p:pic>
      <p:sp>
        <p:nvSpPr>
          <p:cNvPr id="26" name="Rectangle 25"/>
          <p:cNvSpPr/>
          <p:nvPr/>
        </p:nvSpPr>
        <p:spPr>
          <a:xfrm>
            <a:off x="1272280" y="2751892"/>
            <a:ext cx="3170612" cy="523220"/>
          </a:xfrm>
          <a:prstGeom prst="rect">
            <a:avLst/>
          </a:prstGeom>
        </p:spPr>
        <p:txBody>
          <a:bodyPr wrap="none">
            <a:spAutoFit/>
          </a:bodyPr>
          <a:lstStyle/>
          <a:p>
            <a:r>
              <a:rPr lang="en-GB" sz="1600" dirty="0" smtClean="0">
                <a:hlinkClick r:id="rId4"/>
              </a:rPr>
              <a:t>Open Data Support</a:t>
            </a:r>
            <a:endParaRPr lang="en-GB" sz="1600" dirty="0" smtClean="0"/>
          </a:p>
          <a:p>
            <a:r>
              <a:rPr lang="en-GB" sz="1200" dirty="0" smtClean="0"/>
              <a:t>http://www.slideshare.net/OpenDataSupport</a:t>
            </a:r>
            <a:endParaRPr lang="en-GB" sz="1200" dirty="0"/>
          </a:p>
        </p:txBody>
      </p:sp>
      <p:pic>
        <p:nvPicPr>
          <p:cNvPr id="64516" name="Picture 4" descr="image"/>
          <p:cNvPicPr>
            <a:picLocks noChangeAspect="1" noChangeArrowheads="1"/>
          </p:cNvPicPr>
          <p:nvPr/>
        </p:nvPicPr>
        <p:blipFill>
          <a:blip r:embed="rId5" cstate="print"/>
          <a:srcRect/>
          <a:stretch>
            <a:fillRect/>
          </a:stretch>
        </p:blipFill>
        <p:spPr bwMode="auto">
          <a:xfrm>
            <a:off x="5028845" y="2730406"/>
            <a:ext cx="720081" cy="708670"/>
          </a:xfrm>
          <a:prstGeom prst="rect">
            <a:avLst/>
          </a:prstGeom>
          <a:noFill/>
        </p:spPr>
      </p:pic>
      <p:sp>
        <p:nvSpPr>
          <p:cNvPr id="28" name="Rectangle 27"/>
          <p:cNvSpPr/>
          <p:nvPr/>
        </p:nvSpPr>
        <p:spPr>
          <a:xfrm>
            <a:off x="4956838" y="3522494"/>
            <a:ext cx="3071546" cy="338554"/>
          </a:xfrm>
          <a:prstGeom prst="rect">
            <a:avLst/>
          </a:prstGeom>
        </p:spPr>
        <p:txBody>
          <a:bodyPr wrap="none">
            <a:spAutoFit/>
          </a:bodyPr>
          <a:lstStyle/>
          <a:p>
            <a:r>
              <a:rPr lang="en-GB" sz="1600" dirty="0" smtClean="0">
                <a:hlinkClick r:id="rId6"/>
              </a:rPr>
              <a:t>http://www.opendatasupport.eu</a:t>
            </a:r>
            <a:r>
              <a:rPr lang="en-GB" sz="1600" dirty="0" smtClean="0"/>
              <a:t> </a:t>
            </a:r>
            <a:endParaRPr lang="en-GB" sz="1600" dirty="0"/>
          </a:p>
        </p:txBody>
      </p:sp>
      <p:pic>
        <p:nvPicPr>
          <p:cNvPr id="64518" name="Picture 6" descr="http://www.collaboration133.com/wp-content/uploads/2011/12/linkedin-icon.png">
            <a:hlinkClick r:id="rId7"/>
          </p:cNvPr>
          <p:cNvPicPr>
            <a:picLocks noChangeAspect="1" noChangeArrowheads="1"/>
          </p:cNvPicPr>
          <p:nvPr/>
        </p:nvPicPr>
        <p:blipFill>
          <a:blip r:embed="rId8" cstate="print"/>
          <a:srcRect/>
          <a:stretch>
            <a:fillRect/>
          </a:stretch>
        </p:blipFill>
        <p:spPr bwMode="auto">
          <a:xfrm>
            <a:off x="900640" y="3491483"/>
            <a:ext cx="271089" cy="288032"/>
          </a:xfrm>
          <a:prstGeom prst="rect">
            <a:avLst/>
          </a:prstGeom>
          <a:noFill/>
        </p:spPr>
      </p:pic>
      <p:sp>
        <p:nvSpPr>
          <p:cNvPr id="30" name="Rectangle 29"/>
          <p:cNvSpPr/>
          <p:nvPr/>
        </p:nvSpPr>
        <p:spPr>
          <a:xfrm>
            <a:off x="1284430" y="3440960"/>
            <a:ext cx="1952779" cy="523220"/>
          </a:xfrm>
          <a:prstGeom prst="rect">
            <a:avLst/>
          </a:prstGeom>
        </p:spPr>
        <p:txBody>
          <a:bodyPr wrap="none">
            <a:spAutoFit/>
          </a:bodyPr>
          <a:lstStyle/>
          <a:p>
            <a:r>
              <a:rPr lang="en-GB" sz="1600" dirty="0" smtClean="0">
                <a:hlinkClick r:id="rId9"/>
              </a:rPr>
              <a:t>Open Data Support</a:t>
            </a:r>
            <a:endParaRPr lang="en-GB" sz="1600" dirty="0" smtClean="0"/>
          </a:p>
          <a:p>
            <a:r>
              <a:rPr lang="en-GB" sz="1200" dirty="0" smtClean="0"/>
              <a:t>http://goo.gl/y9ZZI</a:t>
            </a:r>
            <a:endParaRPr lang="en-GB" sz="1200" dirty="0"/>
          </a:p>
        </p:txBody>
      </p:sp>
      <p:pic>
        <p:nvPicPr>
          <p:cNvPr id="64520" name="Picture 8" descr="http://info.hjmt.com/Portals/150282/images/Twitter_Logo.gif">
            <a:hlinkClick r:id="rId10"/>
          </p:cNvPr>
          <p:cNvPicPr>
            <a:picLocks noChangeAspect="1" noChangeArrowheads="1"/>
          </p:cNvPicPr>
          <p:nvPr/>
        </p:nvPicPr>
        <p:blipFill>
          <a:blip r:embed="rId11" cstate="print"/>
          <a:srcRect/>
          <a:stretch>
            <a:fillRect/>
          </a:stretch>
        </p:blipFill>
        <p:spPr bwMode="auto">
          <a:xfrm>
            <a:off x="971600" y="5135706"/>
            <a:ext cx="288031" cy="288031"/>
          </a:xfrm>
          <a:prstGeom prst="rect">
            <a:avLst/>
          </a:prstGeom>
          <a:noFill/>
        </p:spPr>
      </p:pic>
      <p:sp>
        <p:nvSpPr>
          <p:cNvPr id="32" name="Rectangle 31"/>
          <p:cNvSpPr/>
          <p:nvPr/>
        </p:nvSpPr>
        <p:spPr>
          <a:xfrm>
            <a:off x="1307131" y="5085184"/>
            <a:ext cx="2045753" cy="338554"/>
          </a:xfrm>
          <a:prstGeom prst="rect">
            <a:avLst/>
          </a:prstGeom>
        </p:spPr>
        <p:txBody>
          <a:bodyPr wrap="none">
            <a:spAutoFit/>
          </a:bodyPr>
          <a:lstStyle/>
          <a:p>
            <a:r>
              <a:rPr lang="en-GB" sz="1600" dirty="0" smtClean="0">
                <a:hlinkClick r:id="rId12"/>
              </a:rPr>
              <a:t>@OpenDataSupport</a:t>
            </a:r>
            <a:endParaRPr lang="en-GB" sz="1600" dirty="0"/>
          </a:p>
        </p:txBody>
      </p:sp>
      <p:pic>
        <p:nvPicPr>
          <p:cNvPr id="33" name="Picture 2" descr="Go to the home page">
            <a:hlinkClick r:id="rId13" tooltip="Go to the home page"/>
          </p:cNvPr>
          <p:cNvPicPr>
            <a:picLocks noChangeAspect="1" noChangeArrowheads="1"/>
          </p:cNvPicPr>
          <p:nvPr/>
        </p:nvPicPr>
        <p:blipFill>
          <a:blip r:embed="rId14" cstate="print"/>
          <a:srcRect/>
          <a:stretch>
            <a:fillRect/>
          </a:stretch>
        </p:blipFill>
        <p:spPr bwMode="auto">
          <a:xfrm>
            <a:off x="5892942" y="2802414"/>
            <a:ext cx="1676400" cy="619126"/>
          </a:xfrm>
          <a:prstGeom prst="rect">
            <a:avLst/>
          </a:prstGeom>
          <a:noFill/>
        </p:spPr>
      </p:pic>
      <p:sp>
        <p:nvSpPr>
          <p:cNvPr id="34" name="Rectangle 33"/>
          <p:cNvSpPr/>
          <p:nvPr/>
        </p:nvSpPr>
        <p:spPr>
          <a:xfrm>
            <a:off x="5004048" y="5076473"/>
            <a:ext cx="3456384" cy="338554"/>
          </a:xfrm>
          <a:prstGeom prst="rect">
            <a:avLst/>
          </a:prstGeom>
        </p:spPr>
        <p:txBody>
          <a:bodyPr wrap="square">
            <a:spAutoFit/>
          </a:bodyPr>
          <a:lstStyle/>
          <a:p>
            <a:pPr marL="0" lvl="2">
              <a:defRPr/>
            </a:pPr>
            <a:r>
              <a:rPr lang="en-GB" sz="1600" dirty="0" smtClean="0">
                <a:hlinkClick r:id="rId15"/>
              </a:rPr>
              <a:t>contact@opendatasupport.eu</a:t>
            </a:r>
            <a:r>
              <a:rPr lang="en-GB" sz="1600" dirty="0" smtClean="0"/>
              <a:t> </a:t>
            </a:r>
            <a:endParaRPr lang="en-GB" sz="1600" dirty="0"/>
          </a:p>
        </p:txBody>
      </p:sp>
      <p:sp>
        <p:nvSpPr>
          <p:cNvPr id="35" name="Slide Number Placeholder 34"/>
          <p:cNvSpPr>
            <a:spLocks noGrp="1"/>
          </p:cNvSpPr>
          <p:nvPr>
            <p:ph type="sldNum" sz="quarter" idx="18"/>
          </p:nvPr>
        </p:nvSpPr>
        <p:spPr/>
        <p:txBody>
          <a:bodyPr/>
          <a:lstStyle/>
          <a:p>
            <a:r>
              <a:rPr lang="en-GB" smtClean="0"/>
              <a:t>Slide </a:t>
            </a:r>
            <a:fld id="{F40CD079-BC3F-4086-BA81-31A79D845B02}" type="slidenum">
              <a:rPr lang="en-GB" smtClean="0"/>
              <a:pPr/>
              <a:t>52</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GB" sz="2800" dirty="0" smtClean="0"/>
              <a:t>Open Data has a great potential to create social and economic value</a:t>
            </a:r>
            <a:endParaRPr lang="en-GB" sz="2800" dirty="0"/>
          </a:p>
        </p:txBody>
      </p:sp>
      <p:sp>
        <p:nvSpPr>
          <p:cNvPr id="60" name="Slide Number Placeholder 59"/>
          <p:cNvSpPr>
            <a:spLocks noGrp="1"/>
          </p:cNvSpPr>
          <p:nvPr>
            <p:ph type="sldNum" sz="quarter" idx="18"/>
          </p:nvPr>
        </p:nvSpPr>
        <p:spPr/>
        <p:txBody>
          <a:bodyPr/>
          <a:lstStyle/>
          <a:p>
            <a:r>
              <a:rPr lang="en-GB" smtClean="0"/>
              <a:t>Slide </a:t>
            </a:r>
            <a:fld id="{F40CD079-BC3F-4086-BA81-31A79D845B02}" type="slidenum">
              <a:rPr lang="en-GB" smtClean="0"/>
              <a:pPr/>
              <a:t>6</a:t>
            </a:fld>
            <a:endParaRPr lang="en-GB"/>
          </a:p>
        </p:txBody>
      </p:sp>
      <p:grpSp>
        <p:nvGrpSpPr>
          <p:cNvPr id="32" name="Group 31"/>
          <p:cNvGrpSpPr/>
          <p:nvPr/>
        </p:nvGrpSpPr>
        <p:grpSpPr>
          <a:xfrm>
            <a:off x="323528" y="2060848"/>
            <a:ext cx="8424936" cy="3600400"/>
            <a:chOff x="323528" y="2060848"/>
            <a:chExt cx="8424936" cy="3600400"/>
          </a:xfrm>
        </p:grpSpPr>
        <p:pic>
          <p:nvPicPr>
            <p:cNvPr id="21508" name="Picture 4" descr="call, iphone, mobile, phone, telephone icon"/>
            <p:cNvPicPr>
              <a:picLocks noChangeAspect="1" noChangeArrowheads="1"/>
            </p:cNvPicPr>
            <p:nvPr/>
          </p:nvPicPr>
          <p:blipFill>
            <a:blip r:embed="rId3" cstate="print"/>
            <a:srcRect/>
            <a:stretch>
              <a:fillRect/>
            </a:stretch>
          </p:blipFill>
          <p:spPr bwMode="auto">
            <a:xfrm>
              <a:off x="6516216" y="3573016"/>
              <a:ext cx="755576" cy="755577"/>
            </a:xfrm>
            <a:prstGeom prst="rect">
              <a:avLst/>
            </a:prstGeom>
            <a:noFill/>
          </p:spPr>
        </p:pic>
        <p:pic>
          <p:nvPicPr>
            <p:cNvPr id="21510" name="Picture 6" descr="policy, public icon"/>
            <p:cNvPicPr>
              <a:picLocks noChangeAspect="1" noChangeArrowheads="1"/>
            </p:cNvPicPr>
            <p:nvPr/>
          </p:nvPicPr>
          <p:blipFill>
            <a:blip r:embed="rId4" cstate="print">
              <a:grayscl/>
            </a:blip>
            <a:srcRect/>
            <a:stretch>
              <a:fillRect/>
            </a:stretch>
          </p:blipFill>
          <p:spPr bwMode="auto">
            <a:xfrm>
              <a:off x="467544" y="3573016"/>
              <a:ext cx="792088" cy="792089"/>
            </a:xfrm>
            <a:prstGeom prst="rect">
              <a:avLst/>
            </a:prstGeom>
            <a:noFill/>
          </p:spPr>
        </p:pic>
        <p:pic>
          <p:nvPicPr>
            <p:cNvPr id="21514" name="Picture 10" descr="friends, group, people, users icon"/>
            <p:cNvPicPr>
              <a:picLocks noChangeAspect="1" noChangeArrowheads="1"/>
            </p:cNvPicPr>
            <p:nvPr/>
          </p:nvPicPr>
          <p:blipFill>
            <a:blip r:embed="rId5" cstate="print"/>
            <a:srcRect/>
            <a:stretch>
              <a:fillRect/>
            </a:stretch>
          </p:blipFill>
          <p:spPr bwMode="auto">
            <a:xfrm>
              <a:off x="8100392" y="3645024"/>
              <a:ext cx="533400" cy="533400"/>
            </a:xfrm>
            <a:prstGeom prst="rect">
              <a:avLst/>
            </a:prstGeom>
            <a:noFill/>
          </p:spPr>
        </p:pic>
        <p:grpSp>
          <p:nvGrpSpPr>
            <p:cNvPr id="3" name="Group 24"/>
            <p:cNvGrpSpPr/>
            <p:nvPr/>
          </p:nvGrpSpPr>
          <p:grpSpPr>
            <a:xfrm>
              <a:off x="1403648" y="3861048"/>
              <a:ext cx="864096" cy="176773"/>
              <a:chOff x="-990600" y="3609975"/>
              <a:chExt cx="1676400" cy="161925"/>
            </a:xfrm>
          </p:grpSpPr>
          <p:cxnSp>
            <p:nvCxnSpPr>
              <p:cNvPr id="20" name="Straight Connector 19"/>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46" name="Rectangle 45"/>
            <p:cNvSpPr/>
            <p:nvPr/>
          </p:nvSpPr>
          <p:spPr>
            <a:xfrm>
              <a:off x="5580112" y="2690336"/>
              <a:ext cx="1584176" cy="738664"/>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Developers / Companies integrate data into app (services)</a:t>
              </a:r>
            </a:p>
          </p:txBody>
        </p:sp>
        <p:sp>
          <p:nvSpPr>
            <p:cNvPr id="47" name="Rectangle 46"/>
            <p:cNvSpPr/>
            <p:nvPr/>
          </p:nvSpPr>
          <p:spPr>
            <a:xfrm>
              <a:off x="1259632" y="2708920"/>
              <a:ext cx="1440160"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Public administrations share data online</a:t>
              </a:r>
            </a:p>
          </p:txBody>
        </p:sp>
        <p:sp>
          <p:nvSpPr>
            <p:cNvPr id="48" name="Rectangle 47"/>
            <p:cNvSpPr/>
            <p:nvPr/>
          </p:nvSpPr>
          <p:spPr>
            <a:xfrm>
              <a:off x="7092280" y="4508103"/>
              <a:ext cx="1512168"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Citizens/businesses  benefits from the app (services)</a:t>
              </a:r>
            </a:p>
          </p:txBody>
        </p:sp>
        <p:pic>
          <p:nvPicPr>
            <p:cNvPr id="21512" name="Picture 8" descr="camera, computer, notebook icon"/>
            <p:cNvPicPr>
              <a:picLocks noChangeAspect="1" noChangeArrowheads="1"/>
            </p:cNvPicPr>
            <p:nvPr/>
          </p:nvPicPr>
          <p:blipFill>
            <a:blip r:embed="rId6" cstate="print"/>
            <a:srcRect t="33333"/>
            <a:stretch>
              <a:fillRect/>
            </a:stretch>
          </p:blipFill>
          <p:spPr bwMode="auto">
            <a:xfrm>
              <a:off x="2339752" y="3501008"/>
              <a:ext cx="1440160" cy="936104"/>
            </a:xfrm>
            <a:prstGeom prst="rect">
              <a:avLst/>
            </a:prstGeom>
            <a:noFill/>
          </p:spPr>
        </p:pic>
        <p:pic>
          <p:nvPicPr>
            <p:cNvPr id="42" name="Picture 10" descr="http://www.gettyicons.com/free-icons/142/business/png/256/company_256.png"/>
            <p:cNvPicPr>
              <a:picLocks noChangeAspect="1" noChangeArrowheads="1"/>
            </p:cNvPicPr>
            <p:nvPr/>
          </p:nvPicPr>
          <p:blipFill>
            <a:blip r:embed="rId7" cstate="print">
              <a:grayscl/>
            </a:blip>
            <a:srcRect/>
            <a:stretch>
              <a:fillRect/>
            </a:stretch>
          </p:blipFill>
          <p:spPr bwMode="auto">
            <a:xfrm>
              <a:off x="4716016" y="3356992"/>
              <a:ext cx="1186254" cy="1186254"/>
            </a:xfrm>
            <a:prstGeom prst="rect">
              <a:avLst/>
            </a:prstGeom>
            <a:noFill/>
            <a:ln>
              <a:noFill/>
            </a:ln>
          </p:spPr>
        </p:pic>
        <p:grpSp>
          <p:nvGrpSpPr>
            <p:cNvPr id="4" name="Group 24"/>
            <p:cNvGrpSpPr/>
            <p:nvPr/>
          </p:nvGrpSpPr>
          <p:grpSpPr>
            <a:xfrm>
              <a:off x="3923928" y="3861048"/>
              <a:ext cx="864096" cy="176773"/>
              <a:chOff x="-990600" y="3609975"/>
              <a:chExt cx="1676400" cy="161925"/>
            </a:xfrm>
          </p:grpSpPr>
          <p:cxnSp>
            <p:nvCxnSpPr>
              <p:cNvPr id="44" name="Straight Connector 43"/>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0" name="Isosceles Triangle 49"/>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5" name="Group 24"/>
            <p:cNvGrpSpPr/>
            <p:nvPr/>
          </p:nvGrpSpPr>
          <p:grpSpPr>
            <a:xfrm>
              <a:off x="5652120" y="3861048"/>
              <a:ext cx="864096" cy="176773"/>
              <a:chOff x="-990600" y="3609975"/>
              <a:chExt cx="1676400" cy="161925"/>
            </a:xfrm>
          </p:grpSpPr>
          <p:cxnSp>
            <p:nvCxnSpPr>
              <p:cNvPr id="52" name="Straight Connector 51"/>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4" name="Isosceles Triangle 53"/>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6" name="Group 24"/>
            <p:cNvGrpSpPr/>
            <p:nvPr/>
          </p:nvGrpSpPr>
          <p:grpSpPr>
            <a:xfrm>
              <a:off x="7236296" y="3861048"/>
              <a:ext cx="864096" cy="176773"/>
              <a:chOff x="-990600" y="3609975"/>
              <a:chExt cx="1676400" cy="161925"/>
            </a:xfrm>
          </p:grpSpPr>
          <p:cxnSp>
            <p:nvCxnSpPr>
              <p:cNvPr id="56" name="Straight Connector 55"/>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59" name="Rectangle 58"/>
            <p:cNvSpPr/>
            <p:nvPr/>
          </p:nvSpPr>
          <p:spPr>
            <a:xfrm>
              <a:off x="3779912" y="4508103"/>
              <a:ext cx="1224136"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Developers / Companies search for data</a:t>
              </a:r>
            </a:p>
          </p:txBody>
        </p:sp>
        <p:pic>
          <p:nvPicPr>
            <p:cNvPr id="32770" name="Picture 2" descr="developers, folder icon"/>
            <p:cNvPicPr>
              <a:picLocks noChangeAspect="1" noChangeArrowheads="1"/>
            </p:cNvPicPr>
            <p:nvPr/>
          </p:nvPicPr>
          <p:blipFill>
            <a:blip r:embed="rId8" cstate="print"/>
            <a:srcRect/>
            <a:stretch>
              <a:fillRect/>
            </a:stretch>
          </p:blipFill>
          <p:spPr bwMode="auto">
            <a:xfrm>
              <a:off x="5004048" y="4149080"/>
              <a:ext cx="648071" cy="648072"/>
            </a:xfrm>
            <a:prstGeom prst="rect">
              <a:avLst/>
            </a:prstGeom>
            <a:noFill/>
          </p:spPr>
        </p:pic>
        <p:sp>
          <p:nvSpPr>
            <p:cNvPr id="30" name="Rectangle 29"/>
            <p:cNvSpPr/>
            <p:nvPr/>
          </p:nvSpPr>
          <p:spPr bwMode="ltGray">
            <a:xfrm>
              <a:off x="323528" y="2060848"/>
              <a:ext cx="3456384" cy="504056"/>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Georgia" pitchFamily="18" charset="0"/>
                </a:rPr>
                <a:t>Publishing data</a:t>
              </a:r>
            </a:p>
          </p:txBody>
        </p:sp>
        <p:sp>
          <p:nvSpPr>
            <p:cNvPr id="31" name="Rectangle 30"/>
            <p:cNvSpPr/>
            <p:nvPr/>
          </p:nvSpPr>
          <p:spPr bwMode="ltGray">
            <a:xfrm>
              <a:off x="3851920" y="5157192"/>
              <a:ext cx="4896544" cy="504056"/>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latin typeface="Georgia" pitchFamily="18" charset="0"/>
                </a:rPr>
                <a:t>Reusing data</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to Open Data publishing and reuse </a:t>
            </a:r>
          </a:p>
        </p:txBody>
      </p:sp>
      <p:graphicFrame>
        <p:nvGraphicFramePr>
          <p:cNvPr id="5" name="Content Placeholder 4"/>
          <p:cNvGraphicFramePr>
            <a:graphicFrameLocks noGrp="1"/>
          </p:cNvGraphicFramePr>
          <p:nvPr>
            <p:ph sz="quarter" idx="15"/>
          </p:nvPr>
        </p:nvGraphicFramePr>
        <p:xfrm>
          <a:off x="971600" y="1587500"/>
          <a:ext cx="7344816" cy="4704080"/>
        </p:xfrm>
        <a:graphic>
          <a:graphicData uri="http://schemas.openxmlformats.org/drawingml/2006/table">
            <a:tbl>
              <a:tblPr firstRow="1" bandRow="1">
                <a:tableStyleId>{0E3FDE45-AF77-4B5C-9715-49D594BDF05E}</a:tableStyleId>
              </a:tblPr>
              <a:tblGrid>
                <a:gridCol w="3672408"/>
                <a:gridCol w="3672408"/>
              </a:tblGrid>
              <a:tr h="370840">
                <a:tc>
                  <a:txBody>
                    <a:bodyPr/>
                    <a:lstStyle/>
                    <a:p>
                      <a:r>
                        <a:rPr lang="en-GB" dirty="0" smtClean="0">
                          <a:latin typeface="+mj-lt"/>
                        </a:rPr>
                        <a:t>Data publishers</a:t>
                      </a:r>
                      <a:endParaRPr lang="en-GB" dirty="0">
                        <a:latin typeface="+mj-lt"/>
                      </a:endParaRPr>
                    </a:p>
                  </a:txBody>
                  <a:tcPr marL="110506" marR="110506"/>
                </a:tc>
                <a:tc>
                  <a:txBody>
                    <a:bodyPr/>
                    <a:lstStyle/>
                    <a:p>
                      <a:r>
                        <a:rPr lang="en-GB" dirty="0" smtClean="0">
                          <a:latin typeface="+mj-lt"/>
                        </a:rPr>
                        <a:t>Data </a:t>
                      </a:r>
                      <a:r>
                        <a:rPr lang="en-GB" dirty="0" err="1" smtClean="0">
                          <a:latin typeface="+mj-lt"/>
                        </a:rPr>
                        <a:t>reusers</a:t>
                      </a:r>
                      <a:endParaRPr lang="en-GB" dirty="0">
                        <a:latin typeface="+mj-lt"/>
                      </a:endParaRPr>
                    </a:p>
                  </a:txBody>
                  <a:tcPr marL="110506" marR="110506"/>
                </a:tc>
              </a:tr>
              <a:tr h="370840">
                <a:tc>
                  <a:txBody>
                    <a:bodyPr/>
                    <a:lstStyle/>
                    <a:p>
                      <a:r>
                        <a:rPr lang="en-GB" sz="1600" dirty="0" smtClean="0">
                          <a:latin typeface="+mj-lt"/>
                        </a:rPr>
                        <a:t>No view on which data is more likely to be reused / has a higher ROI potential.</a:t>
                      </a:r>
                      <a:endParaRPr lang="en-GB" sz="1600" dirty="0">
                        <a:latin typeface="+mj-lt"/>
                      </a:endParaRPr>
                    </a:p>
                  </a:txBody>
                  <a:tcPr marL="110506" marR="1105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000000"/>
                          </a:solidFill>
                          <a:effectLst/>
                          <a:uLnTx/>
                          <a:uFillTx/>
                          <a:latin typeface="+mj-lt"/>
                          <a:ea typeface="+mn-ea"/>
                          <a:cs typeface="+mn-cs"/>
                        </a:rPr>
                        <a:t>Lack of overview of existing/available datasets.</a:t>
                      </a:r>
                      <a:endParaRPr kumimoji="0" lang="en-GB" sz="1600" b="0" i="0" u="none" strike="noStrike" kern="1200" cap="none" spc="0" normalizeH="0" baseline="0" noProof="0" dirty="0">
                        <a:ln>
                          <a:noFill/>
                        </a:ln>
                        <a:solidFill>
                          <a:srgbClr val="000000"/>
                        </a:solidFill>
                        <a:effectLst/>
                        <a:uLnTx/>
                        <a:uFillTx/>
                        <a:latin typeface="+mj-lt"/>
                        <a:ea typeface="+mn-ea"/>
                        <a:cs typeface="+mn-cs"/>
                      </a:endParaRPr>
                    </a:p>
                  </a:txBody>
                  <a:tcPr marL="110506" marR="110506"/>
                </a:tc>
              </a:tr>
              <a:tr h="370840">
                <a:tc>
                  <a:txBody>
                    <a:bodyPr/>
                    <a:lstStyle/>
                    <a:p>
                      <a:r>
                        <a:rPr lang="en-GB" sz="1600" dirty="0" smtClean="0">
                          <a:latin typeface="+mj-lt"/>
                        </a:rPr>
                        <a:t>Unclear business</a:t>
                      </a:r>
                      <a:r>
                        <a:rPr lang="en-GB" sz="1600" baseline="0" dirty="0" smtClean="0">
                          <a:latin typeface="+mj-lt"/>
                        </a:rPr>
                        <a:t> model</a:t>
                      </a:r>
                      <a:r>
                        <a:rPr lang="en-GB" sz="1600" dirty="0" smtClean="0">
                          <a:latin typeface="+mj-lt"/>
                        </a:rPr>
                        <a:t> for publishing Open Data.</a:t>
                      </a:r>
                      <a:endParaRPr lang="en-GB" sz="1600" dirty="0">
                        <a:latin typeface="+mj-lt"/>
                      </a:endParaRPr>
                    </a:p>
                  </a:txBody>
                  <a:tcPr marL="110506" marR="110506"/>
                </a:tc>
                <a:tc>
                  <a:txBody>
                    <a:bodyPr/>
                    <a:lstStyle/>
                    <a:p>
                      <a:r>
                        <a:rPr lang="en-GB" sz="1600" dirty="0" smtClean="0">
                          <a:latin typeface="+mj-lt"/>
                        </a:rPr>
                        <a:t>Unclear business model for reusing  Open Data.</a:t>
                      </a:r>
                      <a:endParaRPr lang="en-GB" sz="1600" dirty="0">
                        <a:latin typeface="+mj-lt"/>
                      </a:endParaRPr>
                    </a:p>
                  </a:txBody>
                  <a:tcPr marL="110506" marR="110506"/>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mj-lt"/>
                        </a:rPr>
                        <a:t>Limited tool support. </a:t>
                      </a:r>
                    </a:p>
                  </a:txBody>
                  <a:tcPr marL="110506" marR="110506"/>
                </a:tc>
                <a:tc>
                  <a:txBody>
                    <a:bodyPr/>
                    <a:lstStyle/>
                    <a:p>
                      <a:r>
                        <a:rPr lang="en-GB" sz="1600" dirty="0" smtClean="0">
                          <a:latin typeface="+mj-lt"/>
                        </a:rPr>
                        <a:t>Data is often of low quality, outdated, unstructured and/or not machine-readable.</a:t>
                      </a:r>
                    </a:p>
                  </a:txBody>
                  <a:tcPr marL="110506" marR="110506"/>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mj-lt"/>
                        </a:rPr>
                        <a:t>Competing licenses</a:t>
                      </a:r>
                      <a:r>
                        <a:rPr lang="en-GB" sz="1600" baseline="0" dirty="0" smtClean="0">
                          <a:latin typeface="+mj-lt"/>
                        </a:rPr>
                        <a:t> for datasets.</a:t>
                      </a:r>
                      <a:endParaRPr lang="en-GB" sz="1600" dirty="0" smtClean="0">
                        <a:latin typeface="+mj-lt"/>
                      </a:endParaRPr>
                    </a:p>
                  </a:txBody>
                  <a:tcPr marL="110506" marR="110506"/>
                </a:tc>
                <a:tc>
                  <a:txBody>
                    <a:bodyPr/>
                    <a:lstStyle/>
                    <a:p>
                      <a:r>
                        <a:rPr lang="en-GB" sz="1600" dirty="0" smtClean="0">
                          <a:latin typeface="+mj-lt"/>
                        </a:rPr>
                        <a:t>Lack of licensing information or incompatible licenses. </a:t>
                      </a:r>
                    </a:p>
                  </a:txBody>
                  <a:tcPr marL="110506" marR="110506"/>
                </a:tc>
              </a:tr>
              <a:tr h="370840">
                <a:tc>
                  <a:txBody>
                    <a:bodyPr/>
                    <a:lstStyle/>
                    <a:p>
                      <a:r>
                        <a:rPr lang="en-GB" sz="1600" dirty="0" smtClean="0">
                          <a:latin typeface="+mj-lt"/>
                        </a:rPr>
                        <a:t>Competing vocabularies </a:t>
                      </a:r>
                      <a:r>
                        <a:rPr lang="en-GB" sz="1600" baseline="0" dirty="0" smtClean="0">
                          <a:latin typeface="+mj-lt"/>
                        </a:rPr>
                        <a:t>for describing datasets.</a:t>
                      </a:r>
                      <a:endParaRPr lang="en-GB" sz="1600" dirty="0">
                        <a:latin typeface="+mj-lt"/>
                      </a:endParaRPr>
                    </a:p>
                  </a:txBody>
                  <a:tcPr marL="110506" marR="110506"/>
                </a:tc>
                <a:tc>
                  <a:txBody>
                    <a:bodyPr/>
                    <a:lstStyle/>
                    <a:p>
                      <a:r>
                        <a:rPr lang="en-GB" sz="1600" dirty="0" smtClean="0">
                          <a:latin typeface="+mj-lt"/>
                        </a:rPr>
                        <a:t>Different</a:t>
                      </a:r>
                      <a:r>
                        <a:rPr lang="en-GB" sz="1600" baseline="0" dirty="0" smtClean="0">
                          <a:latin typeface="+mj-lt"/>
                        </a:rPr>
                        <a:t> </a:t>
                      </a:r>
                      <a:r>
                        <a:rPr lang="en-GB" sz="1600" dirty="0" smtClean="0">
                          <a:latin typeface="+mj-lt"/>
                        </a:rPr>
                        <a:t>vocabularies when searching for datasets.</a:t>
                      </a:r>
                    </a:p>
                  </a:txBody>
                  <a:tcPr marL="110506" marR="110506"/>
                </a:tc>
              </a:tr>
              <a:tr h="370840">
                <a:tc>
                  <a:txBody>
                    <a:bodyPr/>
                    <a:lstStyle/>
                    <a:p>
                      <a:r>
                        <a:rPr lang="en-GB" sz="1600" dirty="0" smtClean="0">
                          <a:latin typeface="+mj-lt"/>
                        </a:rPr>
                        <a:t>Domain-specific</a:t>
                      </a:r>
                      <a:r>
                        <a:rPr lang="en-GB" sz="1600" baseline="0" dirty="0" smtClean="0">
                          <a:latin typeface="+mj-lt"/>
                        </a:rPr>
                        <a:t> </a:t>
                      </a:r>
                      <a:r>
                        <a:rPr lang="en-GB" sz="1600" dirty="0" smtClean="0">
                          <a:latin typeface="+mj-lt"/>
                        </a:rPr>
                        <a:t>metadata</a:t>
                      </a:r>
                      <a:r>
                        <a:rPr lang="en-GB" sz="1600" baseline="0" dirty="0" smtClean="0">
                          <a:latin typeface="+mj-lt"/>
                        </a:rPr>
                        <a:t> needs.</a:t>
                      </a:r>
                      <a:endParaRPr lang="en-GB" sz="1600" dirty="0">
                        <a:latin typeface="+mj-lt"/>
                      </a:endParaRPr>
                    </a:p>
                  </a:txBody>
                  <a:tcPr marL="110506" marR="1105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j-lt"/>
                          <a:ea typeface="+mn-ea"/>
                          <a:cs typeface="+mn-cs"/>
                        </a:rPr>
                        <a:t>Lack of (good quality) metadata</a:t>
                      </a:r>
                      <a:r>
                        <a:rPr lang="en-GB" sz="1600" kern="1200" dirty="0">
                          <a:solidFill>
                            <a:schemeClr val="tx1"/>
                          </a:solidFill>
                          <a:latin typeface="+mj-lt"/>
                          <a:ea typeface="+mn-ea"/>
                          <a:cs typeface="+mn-cs"/>
                        </a:rPr>
                        <a:t>.</a:t>
                      </a:r>
                      <a:endParaRPr lang="en-GB" sz="1600" kern="1200" dirty="0" smtClean="0">
                        <a:solidFill>
                          <a:schemeClr val="tx1"/>
                        </a:solidFill>
                        <a:latin typeface="+mj-lt"/>
                        <a:ea typeface="+mn-ea"/>
                        <a:cs typeface="+mn-cs"/>
                      </a:endParaRPr>
                    </a:p>
                  </a:txBody>
                  <a:tcPr marL="110506" marR="110506"/>
                </a:tc>
              </a:tr>
              <a:tr h="370840">
                <a:tc>
                  <a:txBody>
                    <a:bodyPr/>
                    <a:lstStyle/>
                    <a:p>
                      <a:r>
                        <a:rPr lang="en-GB" sz="1600" dirty="0" smtClean="0">
                          <a:latin typeface="+mj-lt"/>
                        </a:rPr>
                        <a:t>Effort required for keeping</a:t>
                      </a:r>
                      <a:r>
                        <a:rPr lang="en-GB" sz="1600" baseline="0" dirty="0" smtClean="0">
                          <a:latin typeface="+mj-lt"/>
                        </a:rPr>
                        <a:t> the metadata up-to-date.</a:t>
                      </a:r>
                      <a:endParaRPr lang="en-GB" sz="1600" dirty="0">
                        <a:latin typeface="+mj-lt"/>
                      </a:endParaRPr>
                    </a:p>
                  </a:txBody>
                  <a:tcPr marL="110506" marR="1105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000000"/>
                          </a:solidFill>
                          <a:effectLst/>
                          <a:uLnTx/>
                          <a:uFillTx/>
                          <a:latin typeface="Georgia"/>
                          <a:ea typeface="+mn-ea"/>
                          <a:cs typeface="+mn-cs"/>
                        </a:rPr>
                        <a:t>Lack of provenance information. </a:t>
                      </a:r>
                    </a:p>
                  </a:txBody>
                  <a:tcPr marL="110506" marR="110506"/>
                </a:tc>
              </a:tr>
            </a:tbl>
          </a:graphicData>
        </a:graphic>
      </p:graphicFrame>
      <p:sp>
        <p:nvSpPr>
          <p:cNvPr id="4" name="Slide Number Placeholder 3"/>
          <p:cNvSpPr>
            <a:spLocks noGrp="1"/>
          </p:cNvSpPr>
          <p:nvPr>
            <p:ph type="sldNum" sz="quarter" idx="18"/>
          </p:nvPr>
        </p:nvSpPr>
        <p:spPr/>
        <p:txBody>
          <a:bodyPr/>
          <a:lstStyle/>
          <a:p>
            <a:r>
              <a:rPr lang="en-GB" smtClean="0"/>
              <a:t>Slide </a:t>
            </a:r>
            <a:fld id="{F40CD079-BC3F-4086-BA81-31A79D845B02}" type="slidenum">
              <a:rPr lang="en-GB" smtClean="0"/>
              <a:pPr/>
              <a:t>7</a:t>
            </a:fld>
            <a:endParaRPr lang="en-GB"/>
          </a:p>
        </p:txBody>
      </p:sp>
      <p:sp>
        <p:nvSpPr>
          <p:cNvPr id="7" name="Right Brace 6"/>
          <p:cNvSpPr/>
          <p:nvPr/>
        </p:nvSpPr>
        <p:spPr>
          <a:xfrm>
            <a:off x="8316416" y="4356596"/>
            <a:ext cx="288032" cy="18593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Rectangle 8"/>
          <p:cNvSpPr/>
          <p:nvPr/>
        </p:nvSpPr>
        <p:spPr bwMode="ltGray">
          <a:xfrm>
            <a:off x="8676456" y="4250556"/>
            <a:ext cx="288032" cy="194421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ysClr val="windowText" lastClr="000000"/>
                </a:solidFill>
                <a:latin typeface="Georgia" pitchFamily="18" charset="0"/>
              </a:rPr>
              <a:t>Metadata</a:t>
            </a:r>
          </a:p>
        </p:txBody>
      </p:sp>
      <p:sp>
        <p:nvSpPr>
          <p:cNvPr id="10" name="Left Brace 9"/>
          <p:cNvSpPr/>
          <p:nvPr/>
        </p:nvSpPr>
        <p:spPr>
          <a:xfrm>
            <a:off x="598860" y="4818112"/>
            <a:ext cx="288032" cy="1440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ectangle 10"/>
          <p:cNvSpPr/>
          <p:nvPr/>
        </p:nvSpPr>
        <p:spPr bwMode="ltGray">
          <a:xfrm rot="10800000">
            <a:off x="166810" y="4733404"/>
            <a:ext cx="288033" cy="1584176"/>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smtClean="0">
                <a:solidFill>
                  <a:schemeClr val="tx1"/>
                </a:solidFill>
                <a:latin typeface="Georgia" pitchFamily="18" charset="0"/>
              </a:rPr>
              <a:t>Metadata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a:xfrm>
            <a:off x="539552" y="685800"/>
            <a:ext cx="8071048" cy="430887"/>
          </a:xfrm>
          <a:prstGeom prst="rect">
            <a:avLst/>
          </a:prstGeom>
        </p:spPr>
        <p:txBody>
          <a:bodyPr wrap="square">
            <a:spAutoFit/>
          </a:bodyPr>
          <a:lstStyle/>
          <a:p>
            <a:r>
              <a:rPr lang="en-GB" sz="2800" dirty="0" smtClean="0"/>
              <a:t>No reuse = No social and economic value</a:t>
            </a:r>
            <a:endParaRPr lang="en-GB" sz="2800" dirty="0"/>
          </a:p>
        </p:txBody>
      </p:sp>
      <p:sp>
        <p:nvSpPr>
          <p:cNvPr id="92" name="Slide Number Placeholder 91"/>
          <p:cNvSpPr>
            <a:spLocks noGrp="1"/>
          </p:cNvSpPr>
          <p:nvPr>
            <p:ph type="sldNum" sz="quarter" idx="18"/>
          </p:nvPr>
        </p:nvSpPr>
        <p:spPr/>
        <p:txBody>
          <a:bodyPr/>
          <a:lstStyle/>
          <a:p>
            <a:r>
              <a:rPr lang="en-GB" smtClean="0"/>
              <a:t>Slide </a:t>
            </a:r>
            <a:fld id="{F40CD079-BC3F-4086-BA81-31A79D845B02}" type="slidenum">
              <a:rPr lang="en-GB" smtClean="0"/>
              <a:pPr/>
              <a:t>8</a:t>
            </a:fld>
            <a:endParaRPr lang="en-GB"/>
          </a:p>
        </p:txBody>
      </p:sp>
      <p:pic>
        <p:nvPicPr>
          <p:cNvPr id="93" name="Picture 4" descr="call, iphone, mobile, phone, telephone icon"/>
          <p:cNvPicPr>
            <a:picLocks noChangeAspect="1" noChangeArrowheads="1"/>
          </p:cNvPicPr>
          <p:nvPr/>
        </p:nvPicPr>
        <p:blipFill>
          <a:blip r:embed="rId3" cstate="print"/>
          <a:srcRect/>
          <a:stretch>
            <a:fillRect/>
          </a:stretch>
        </p:blipFill>
        <p:spPr bwMode="auto">
          <a:xfrm>
            <a:off x="6516216" y="3356992"/>
            <a:ext cx="755576" cy="755577"/>
          </a:xfrm>
          <a:prstGeom prst="rect">
            <a:avLst/>
          </a:prstGeom>
          <a:noFill/>
        </p:spPr>
      </p:pic>
      <p:pic>
        <p:nvPicPr>
          <p:cNvPr id="94" name="Picture 6" descr="policy, public icon"/>
          <p:cNvPicPr>
            <a:picLocks noChangeAspect="1" noChangeArrowheads="1"/>
          </p:cNvPicPr>
          <p:nvPr/>
        </p:nvPicPr>
        <p:blipFill>
          <a:blip r:embed="rId4" cstate="print">
            <a:grayscl/>
          </a:blip>
          <a:srcRect/>
          <a:stretch>
            <a:fillRect/>
          </a:stretch>
        </p:blipFill>
        <p:spPr bwMode="auto">
          <a:xfrm>
            <a:off x="467544" y="3356992"/>
            <a:ext cx="792088" cy="792089"/>
          </a:xfrm>
          <a:prstGeom prst="rect">
            <a:avLst/>
          </a:prstGeom>
          <a:noFill/>
        </p:spPr>
      </p:pic>
      <p:pic>
        <p:nvPicPr>
          <p:cNvPr id="95" name="Picture 10" descr="friends, group, people, users icon"/>
          <p:cNvPicPr>
            <a:picLocks noChangeAspect="1" noChangeArrowheads="1"/>
          </p:cNvPicPr>
          <p:nvPr/>
        </p:nvPicPr>
        <p:blipFill>
          <a:blip r:embed="rId5" cstate="print"/>
          <a:srcRect/>
          <a:stretch>
            <a:fillRect/>
          </a:stretch>
        </p:blipFill>
        <p:spPr bwMode="auto">
          <a:xfrm>
            <a:off x="8100392" y="3429000"/>
            <a:ext cx="533400" cy="533400"/>
          </a:xfrm>
          <a:prstGeom prst="rect">
            <a:avLst/>
          </a:prstGeom>
          <a:noFill/>
        </p:spPr>
      </p:pic>
      <p:grpSp>
        <p:nvGrpSpPr>
          <p:cNvPr id="2" name="Group 24"/>
          <p:cNvGrpSpPr/>
          <p:nvPr/>
        </p:nvGrpSpPr>
        <p:grpSpPr>
          <a:xfrm>
            <a:off x="1403648" y="3645024"/>
            <a:ext cx="864096" cy="176773"/>
            <a:chOff x="-990600" y="3609975"/>
            <a:chExt cx="1676400" cy="161925"/>
          </a:xfrm>
        </p:grpSpPr>
        <p:cxnSp>
          <p:nvCxnSpPr>
            <p:cNvPr id="97" name="Straight Connector 96"/>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9" name="Isosceles Triangle 98"/>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sp>
        <p:nvSpPr>
          <p:cNvPr id="101" name="Rectangle 100"/>
          <p:cNvSpPr/>
          <p:nvPr/>
        </p:nvSpPr>
        <p:spPr>
          <a:xfrm>
            <a:off x="1259632" y="2492896"/>
            <a:ext cx="1440160"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Public administrations share data online</a:t>
            </a:r>
          </a:p>
        </p:txBody>
      </p:sp>
      <p:pic>
        <p:nvPicPr>
          <p:cNvPr id="103" name="Picture 8" descr="camera, computer, notebook icon"/>
          <p:cNvPicPr>
            <a:picLocks noChangeAspect="1" noChangeArrowheads="1"/>
          </p:cNvPicPr>
          <p:nvPr/>
        </p:nvPicPr>
        <p:blipFill>
          <a:blip r:embed="rId6" cstate="print"/>
          <a:srcRect t="33333"/>
          <a:stretch>
            <a:fillRect/>
          </a:stretch>
        </p:blipFill>
        <p:spPr bwMode="auto">
          <a:xfrm>
            <a:off x="2339752" y="3284984"/>
            <a:ext cx="1440160" cy="936104"/>
          </a:xfrm>
          <a:prstGeom prst="rect">
            <a:avLst/>
          </a:prstGeom>
          <a:noFill/>
        </p:spPr>
      </p:pic>
      <p:pic>
        <p:nvPicPr>
          <p:cNvPr id="104" name="Picture 10" descr="http://www.gettyicons.com/free-icons/142/business/png/256/company_256.png"/>
          <p:cNvPicPr>
            <a:picLocks noChangeAspect="1" noChangeArrowheads="1"/>
          </p:cNvPicPr>
          <p:nvPr/>
        </p:nvPicPr>
        <p:blipFill>
          <a:blip r:embed="rId7" cstate="print">
            <a:grayscl/>
          </a:blip>
          <a:srcRect/>
          <a:stretch>
            <a:fillRect/>
          </a:stretch>
        </p:blipFill>
        <p:spPr bwMode="auto">
          <a:xfrm>
            <a:off x="4716016" y="3140968"/>
            <a:ext cx="1186254" cy="1186254"/>
          </a:xfrm>
          <a:prstGeom prst="rect">
            <a:avLst/>
          </a:prstGeom>
          <a:noFill/>
          <a:ln>
            <a:noFill/>
          </a:ln>
        </p:spPr>
      </p:pic>
      <p:grpSp>
        <p:nvGrpSpPr>
          <p:cNvPr id="3" name="Group 24"/>
          <p:cNvGrpSpPr/>
          <p:nvPr/>
        </p:nvGrpSpPr>
        <p:grpSpPr>
          <a:xfrm>
            <a:off x="3923928" y="3645024"/>
            <a:ext cx="864096" cy="176773"/>
            <a:chOff x="-990600" y="3609975"/>
            <a:chExt cx="1676400" cy="161925"/>
          </a:xfrm>
        </p:grpSpPr>
        <p:cxnSp>
          <p:nvCxnSpPr>
            <p:cNvPr id="106" name="Straight Connector 105"/>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8" name="Isosceles Triangle 107"/>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4" name="Group 24"/>
          <p:cNvGrpSpPr/>
          <p:nvPr/>
        </p:nvGrpSpPr>
        <p:grpSpPr>
          <a:xfrm>
            <a:off x="5652120" y="3645024"/>
            <a:ext cx="864096" cy="176773"/>
            <a:chOff x="-990600" y="3609975"/>
            <a:chExt cx="1676400" cy="161925"/>
          </a:xfrm>
        </p:grpSpPr>
        <p:cxnSp>
          <p:nvCxnSpPr>
            <p:cNvPr id="110" name="Straight Connector 109"/>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2" name="Isosceles Triangle 111"/>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grpSp>
        <p:nvGrpSpPr>
          <p:cNvPr id="5" name="Group 24"/>
          <p:cNvGrpSpPr/>
          <p:nvPr/>
        </p:nvGrpSpPr>
        <p:grpSpPr>
          <a:xfrm>
            <a:off x="7236296" y="3645024"/>
            <a:ext cx="864096" cy="176773"/>
            <a:chOff x="-990600" y="3609975"/>
            <a:chExt cx="1676400" cy="161925"/>
          </a:xfrm>
        </p:grpSpPr>
        <p:cxnSp>
          <p:nvCxnSpPr>
            <p:cNvPr id="114" name="Straight Connector 113"/>
            <p:cNvCxnSpPr/>
            <p:nvPr/>
          </p:nvCxnSpPr>
          <p:spPr>
            <a:xfrm>
              <a:off x="-990600" y="3609975"/>
              <a:ext cx="0" cy="161925"/>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90600" y="3695700"/>
              <a:ext cx="1600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6" name="Isosceles Triangle 115"/>
            <p:cNvSpPr/>
            <p:nvPr/>
          </p:nvSpPr>
          <p:spPr bwMode="ltGray">
            <a:xfrm rot="5400000">
              <a:off x="533400" y="3619500"/>
              <a:ext cx="152400" cy="152400"/>
            </a:xfrm>
            <a:prstGeom prst="triangle">
              <a:avLst/>
            </a:prstGeom>
            <a:solidFill>
              <a:schemeClr val="tx2"/>
            </a:solidFill>
            <a:ln w="25400" cap="rnd">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Georgia" pitchFamily="18" charset="0"/>
              </a:endParaRPr>
            </a:p>
          </p:txBody>
        </p:sp>
      </p:grpSp>
      <p:pic>
        <p:nvPicPr>
          <p:cNvPr id="118" name="Picture 2" descr="developers, folder icon"/>
          <p:cNvPicPr>
            <a:picLocks noChangeAspect="1" noChangeArrowheads="1"/>
          </p:cNvPicPr>
          <p:nvPr/>
        </p:nvPicPr>
        <p:blipFill>
          <a:blip r:embed="rId8" cstate="print"/>
          <a:srcRect/>
          <a:stretch>
            <a:fillRect/>
          </a:stretch>
        </p:blipFill>
        <p:spPr bwMode="auto">
          <a:xfrm>
            <a:off x="5004048" y="3933056"/>
            <a:ext cx="648071" cy="648072"/>
          </a:xfrm>
          <a:prstGeom prst="rect">
            <a:avLst/>
          </a:prstGeom>
          <a:noFill/>
        </p:spPr>
      </p:pic>
      <p:pic>
        <p:nvPicPr>
          <p:cNvPr id="64" name="Picture 2" descr="add, cross, delete, exit, remove icon"/>
          <p:cNvPicPr>
            <a:picLocks noChangeAspect="1" noChangeArrowheads="1"/>
          </p:cNvPicPr>
          <p:nvPr/>
        </p:nvPicPr>
        <p:blipFill>
          <a:blip r:embed="rId9" cstate="print"/>
          <a:srcRect/>
          <a:stretch>
            <a:fillRect/>
          </a:stretch>
        </p:blipFill>
        <p:spPr bwMode="auto">
          <a:xfrm>
            <a:off x="5580112" y="3248471"/>
            <a:ext cx="1116632" cy="1116633"/>
          </a:xfrm>
          <a:prstGeom prst="rect">
            <a:avLst/>
          </a:prstGeom>
          <a:noFill/>
        </p:spPr>
      </p:pic>
      <p:pic>
        <p:nvPicPr>
          <p:cNvPr id="65" name="Picture 2" descr="add, cross, delete, exit, remove icon"/>
          <p:cNvPicPr>
            <a:picLocks noChangeAspect="1" noChangeArrowheads="1"/>
          </p:cNvPicPr>
          <p:nvPr/>
        </p:nvPicPr>
        <p:blipFill>
          <a:blip r:embed="rId9" cstate="print"/>
          <a:srcRect/>
          <a:stretch>
            <a:fillRect/>
          </a:stretch>
        </p:blipFill>
        <p:spPr bwMode="auto">
          <a:xfrm>
            <a:off x="7164288" y="3248471"/>
            <a:ext cx="1116632" cy="1116633"/>
          </a:xfrm>
          <a:prstGeom prst="rect">
            <a:avLst/>
          </a:prstGeom>
          <a:noFill/>
        </p:spPr>
      </p:pic>
      <p:pic>
        <p:nvPicPr>
          <p:cNvPr id="67586" name="Picture 2" descr="add, cross, delete, exit, remove icon"/>
          <p:cNvPicPr>
            <a:picLocks noChangeAspect="1" noChangeArrowheads="1"/>
          </p:cNvPicPr>
          <p:nvPr/>
        </p:nvPicPr>
        <p:blipFill>
          <a:blip r:embed="rId9" cstate="print"/>
          <a:srcRect/>
          <a:stretch>
            <a:fillRect/>
          </a:stretch>
        </p:blipFill>
        <p:spPr bwMode="auto">
          <a:xfrm>
            <a:off x="3707904" y="3248471"/>
            <a:ext cx="1116632" cy="1116633"/>
          </a:xfrm>
          <a:prstGeom prst="rect">
            <a:avLst/>
          </a:prstGeom>
          <a:noFill/>
        </p:spPr>
      </p:pic>
      <p:sp>
        <p:nvSpPr>
          <p:cNvPr id="33" name="Rectangle 32"/>
          <p:cNvSpPr/>
          <p:nvPr/>
        </p:nvSpPr>
        <p:spPr>
          <a:xfrm>
            <a:off x="5436096" y="2492896"/>
            <a:ext cx="1584176" cy="738664"/>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Developers / Companies integrate data into app (services)</a:t>
            </a:r>
          </a:p>
        </p:txBody>
      </p:sp>
      <p:sp>
        <p:nvSpPr>
          <p:cNvPr id="34" name="Rectangle 33"/>
          <p:cNvSpPr/>
          <p:nvPr/>
        </p:nvSpPr>
        <p:spPr>
          <a:xfrm>
            <a:off x="6948264" y="4310663"/>
            <a:ext cx="1512168"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Citizens/businesses  benefits from the app (services)</a:t>
            </a:r>
          </a:p>
        </p:txBody>
      </p:sp>
      <p:sp>
        <p:nvSpPr>
          <p:cNvPr id="35" name="Rectangle 34"/>
          <p:cNvSpPr/>
          <p:nvPr/>
        </p:nvSpPr>
        <p:spPr>
          <a:xfrm>
            <a:off x="3635896" y="4310663"/>
            <a:ext cx="1224136" cy="577081"/>
          </a:xfrm>
          <a:prstGeom prst="rect">
            <a:avLst/>
          </a:prstGeom>
        </p:spPr>
        <p:txBody>
          <a:bodyPr wrap="square">
            <a:spAutoFit/>
          </a:bodyPr>
          <a:lstStyle/>
          <a:p>
            <a:pPr indent="-274320">
              <a:spcAft>
                <a:spcPts val="900"/>
              </a:spcAft>
            </a:pPr>
            <a:r>
              <a:rPr lang="en-GB" sz="1050" b="1" dirty="0" smtClean="0">
                <a:solidFill>
                  <a:schemeClr val="accent4">
                    <a:lumMod val="75000"/>
                  </a:schemeClr>
                </a:solidFill>
              </a:rPr>
              <a:t>Developers / Companies search for data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9552" y="2132856"/>
            <a:ext cx="8071048" cy="914400"/>
          </a:xfrm>
        </p:spPr>
        <p:txBody>
          <a:bodyPr/>
          <a:lstStyle/>
          <a:p>
            <a:r>
              <a:rPr lang="en-GB" sz="7200" i="0" dirty="0" smtClean="0">
                <a:solidFill>
                  <a:schemeClr val="accent1"/>
                </a:solidFill>
                <a:latin typeface="Bradley Hand ITC" pitchFamily="66" charset="0"/>
              </a:rPr>
              <a:t>Open Data Support</a:t>
            </a:r>
            <a:br>
              <a:rPr lang="en-GB" sz="7200" i="0" dirty="0" smtClean="0">
                <a:solidFill>
                  <a:schemeClr val="accent1"/>
                </a:solidFill>
                <a:latin typeface="Bradley Hand ITC" pitchFamily="66" charset="0"/>
              </a:rPr>
            </a:br>
            <a:r>
              <a:rPr lang="en-GB" sz="1400" i="0" dirty="0" smtClean="0">
                <a:solidFill>
                  <a:schemeClr val="accent1"/>
                </a:solidFill>
                <a:latin typeface="Bradley Hand ITC" pitchFamily="66" charset="0"/>
              </a:rPr>
              <a:t/>
            </a:r>
            <a:br>
              <a:rPr lang="en-GB" sz="1400" i="0" dirty="0" smtClean="0">
                <a:solidFill>
                  <a:schemeClr val="accent1"/>
                </a:solidFill>
                <a:latin typeface="Bradley Hand ITC" pitchFamily="66" charset="0"/>
              </a:rPr>
            </a:br>
            <a:r>
              <a:rPr lang="en-GB" b="0" dirty="0" smtClean="0"/>
              <a:t>...funded  by the European Commission, DG CONNECT, aims at lowering accessibility and awareness barriers.</a:t>
            </a:r>
          </a:p>
        </p:txBody>
      </p:sp>
      <p:sp>
        <p:nvSpPr>
          <p:cNvPr id="4" name="Slide Number Placeholder 3"/>
          <p:cNvSpPr>
            <a:spLocks noGrp="1"/>
          </p:cNvSpPr>
          <p:nvPr>
            <p:ph type="sldNum" sz="quarter" idx="12"/>
          </p:nvPr>
        </p:nvSpPr>
        <p:spPr/>
        <p:txBody>
          <a:bodyPr/>
          <a:lstStyle/>
          <a:p>
            <a:r>
              <a:rPr lang="en-GB" smtClean="0"/>
              <a:t>Slide </a:t>
            </a:r>
            <a:fld id="{F40CD079-BC3F-4086-BA81-31A79D845B02}" type="slidenum">
              <a:rPr lang="en-GB" smtClean="0"/>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S_presentation template v0.05">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E27588"/>
      </a:accent4>
      <a:accent5>
        <a:srgbClr val="DC6900"/>
      </a:accent5>
      <a:accent6>
        <a:srgbClr val="FFB600"/>
      </a:accent6>
      <a:hlink>
        <a:srgbClr val="0000FF"/>
      </a:hlink>
      <a:folHlink>
        <a:srgbClr val="0000FF"/>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ODS_presentation template v0.05</Template>
  <TotalTime>2831</TotalTime>
  <Words>2870</Words>
  <Application>Microsoft Office PowerPoint</Application>
  <PresentationFormat>On-screen Show (4:3)</PresentationFormat>
  <Paragraphs>467</Paragraphs>
  <Slides>52</Slides>
  <Notes>19</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ODS_presentation template v0.05</vt:lpstr>
      <vt:lpstr>Training Module 1.5    Promoting the reuse of Open Government Data through the Open Data Interoperability Platform (ODIP)</vt:lpstr>
      <vt:lpstr>This presentation has been created by PwC  Authors:  Michiel De Keyzer, Nikolaos Loutas and Stijn Goedertier </vt:lpstr>
      <vt:lpstr>Learning objectives</vt:lpstr>
      <vt:lpstr>Content</vt:lpstr>
      <vt:lpstr>There are more than 160 portals in Europe hosting Open Government Data  </vt:lpstr>
      <vt:lpstr>Open Data has a great potential to create social and economic value</vt:lpstr>
      <vt:lpstr>Barriers to Open Data publishing and reuse </vt:lpstr>
      <vt:lpstr>No reuse = No social and economic value</vt:lpstr>
      <vt:lpstr>Open Data Support  ...funded  by the European Commission, DG CONNECT, aims at lowering accessibility and awareness barriers.</vt:lpstr>
      <vt:lpstr>Open Data Support mission...</vt:lpstr>
      <vt:lpstr>By ...</vt:lpstr>
      <vt:lpstr>DCAT Application Profile A common vocabulary for describing datasets hosted in data portals in Europe, based on the Data Catalogue vocabulary (DCAT). </vt:lpstr>
      <vt:lpstr>A shared initiative of ...</vt:lpstr>
      <vt:lpstr>An international Working Group of experts</vt:lpstr>
      <vt:lpstr>By using a common metadata schema to describe datasets and sharing metadata... </vt:lpstr>
      <vt:lpstr>The DCAT-AP enables the exchange of description metadata between data portals</vt:lpstr>
      <vt:lpstr>What’s in the specification? </vt:lpstr>
      <vt:lpstr>The DCAT Application Profile data model</vt:lpstr>
      <vt:lpstr>Usage of the DCAT Application Profile</vt:lpstr>
      <vt:lpstr>Controlled vocabularies</vt:lpstr>
      <vt:lpstr>Mapping example – data.gov.uk</vt:lpstr>
      <vt:lpstr>Example description of dataset with the DCAT-AP</vt:lpstr>
      <vt:lpstr>Creating mappings to the DCAT-AP</vt:lpstr>
      <vt:lpstr>Where can you find it?</vt:lpstr>
      <vt:lpstr>Share the metadata of you datasets on ODIP The Open Data Interoperability Platform (ODIP) enables you to share metadata of datasets described using the DCAT-AP,  thus improving the discoverability and visibility of your datasets, eventually leading to wider reuse. </vt:lpstr>
      <vt:lpstr>What can ODIP do? </vt:lpstr>
      <vt:lpstr>How can ODIP help you improve your metadata?</vt:lpstr>
      <vt:lpstr>How does ODIP look like?</vt:lpstr>
      <vt:lpstr>An ODIP Job</vt:lpstr>
      <vt:lpstr>Overview of ODIP’s Extract-Transform-Load process</vt:lpstr>
      <vt:lpstr>1. Extraction</vt:lpstr>
      <vt:lpstr>2. Transformation (1/3)</vt:lpstr>
      <vt:lpstr>Loading</vt:lpstr>
      <vt:lpstr>Example Harvesting a CKAN-based Open Data portal</vt:lpstr>
      <vt:lpstr>Example – 1. Create Job : Creating a job on ODIP</vt:lpstr>
      <vt:lpstr>Example – 2.Extraction : Adding and Configuring a CKAN Extractor to harvest data from a CKAN API </vt:lpstr>
      <vt:lpstr>Example – 3. Transformation : Adding and configuring plug-ins to harmonise data(1/3)</vt:lpstr>
      <vt:lpstr>Example – 3. Transformation : Adding and configuring plug-ins to harmonise data (2/3)</vt:lpstr>
      <vt:lpstr>Example – 3. Transformation : Adding and configuring plug-ins to harmonise data (3/3) Result</vt:lpstr>
      <vt:lpstr>Example – 4. Loading: Load the extracted data  in a Virtuoso RDF Store via the Virtuoso Loader </vt:lpstr>
      <vt:lpstr>5. Scheduling a job on ODIP</vt:lpstr>
      <vt:lpstr>ODIP Reporting tool</vt:lpstr>
      <vt:lpstr>Discover datasets through ODIP The Open Data Interoperability Platform (ODIP) enables you to share metadata of datasets described using the DCAT-AP,  thus improving the discoverability and visibility of your datasets, eventually leading to wider reuse. </vt:lpstr>
      <vt:lpstr>The public SPARQL endpoint of ODIP Query interface</vt:lpstr>
      <vt:lpstr>The public SPARQL endpoint of ODIP Result set </vt:lpstr>
      <vt:lpstr>More about ODIP</vt:lpstr>
      <vt:lpstr>Conclusions</vt:lpstr>
      <vt:lpstr>Group questions</vt:lpstr>
      <vt:lpstr>Thank you! ...and now YOUR questions?</vt:lpstr>
      <vt:lpstr>References</vt:lpstr>
      <vt:lpstr>Related projects and initiatives</vt:lpstr>
      <vt:lpstr>Be part of our team...</vt:lpstr>
    </vt:vector>
  </TitlesOfParts>
  <Company>PricewaterhouseCoopers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Michiel De Keyzer</dc:creator>
  <cp:lastModifiedBy>prudhomr</cp:lastModifiedBy>
  <cp:revision>329</cp:revision>
  <dcterms:created xsi:type="dcterms:W3CDTF">2013-05-24T14:08:16Z</dcterms:created>
  <dcterms:modified xsi:type="dcterms:W3CDTF">2014-04-08T11:39:31Z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