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63"/>
  </p:notesMasterIdLst>
  <p:handoutMasterIdLst>
    <p:handoutMasterId r:id="rId64"/>
  </p:handoutMasterIdLst>
  <p:sldIdLst>
    <p:sldId id="512" r:id="rId2"/>
    <p:sldId id="517" r:id="rId3"/>
    <p:sldId id="467" r:id="rId4"/>
    <p:sldId id="534" r:id="rId5"/>
    <p:sldId id="450" r:id="rId6"/>
    <p:sldId id="500" r:id="rId7"/>
    <p:sldId id="543" r:id="rId8"/>
    <p:sldId id="519" r:id="rId9"/>
    <p:sldId id="458" r:id="rId10"/>
    <p:sldId id="528" r:id="rId11"/>
    <p:sldId id="535" r:id="rId12"/>
    <p:sldId id="547" r:id="rId13"/>
    <p:sldId id="536" r:id="rId14"/>
    <p:sldId id="537" r:id="rId15"/>
    <p:sldId id="538" r:id="rId16"/>
    <p:sldId id="539" r:id="rId17"/>
    <p:sldId id="540" r:id="rId18"/>
    <p:sldId id="541" r:id="rId19"/>
    <p:sldId id="548" r:id="rId20"/>
    <p:sldId id="457" r:id="rId21"/>
    <p:sldId id="469" r:id="rId22"/>
    <p:sldId id="503" r:id="rId23"/>
    <p:sldId id="504" r:id="rId24"/>
    <p:sldId id="474" r:id="rId25"/>
    <p:sldId id="471" r:id="rId26"/>
    <p:sldId id="489" r:id="rId27"/>
    <p:sldId id="505" r:id="rId28"/>
    <p:sldId id="459" r:id="rId29"/>
    <p:sldId id="473" r:id="rId30"/>
    <p:sldId id="472" r:id="rId31"/>
    <p:sldId id="460" r:id="rId32"/>
    <p:sldId id="470" r:id="rId33"/>
    <p:sldId id="478" r:id="rId34"/>
    <p:sldId id="506" r:id="rId35"/>
    <p:sldId id="510" r:id="rId36"/>
    <p:sldId id="476" r:id="rId37"/>
    <p:sldId id="508" r:id="rId38"/>
    <p:sldId id="498" r:id="rId39"/>
    <p:sldId id="529" r:id="rId40"/>
    <p:sldId id="509" r:id="rId41"/>
    <p:sldId id="462" r:id="rId42"/>
    <p:sldId id="511" r:id="rId43"/>
    <p:sldId id="479" r:id="rId44"/>
    <p:sldId id="530" r:id="rId45"/>
    <p:sldId id="520" r:id="rId46"/>
    <p:sldId id="522" r:id="rId47"/>
    <p:sldId id="523" r:id="rId48"/>
    <p:sldId id="524" r:id="rId49"/>
    <p:sldId id="525" r:id="rId50"/>
    <p:sldId id="531" r:id="rId51"/>
    <p:sldId id="526" r:id="rId52"/>
    <p:sldId id="527" r:id="rId53"/>
    <p:sldId id="480" r:id="rId54"/>
    <p:sldId id="544" r:id="rId55"/>
    <p:sldId id="546" r:id="rId56"/>
    <p:sldId id="514" r:id="rId57"/>
    <p:sldId id="515" r:id="rId58"/>
    <p:sldId id="533" r:id="rId59"/>
    <p:sldId id="516" r:id="rId60"/>
    <p:sldId id="549" r:id="rId61"/>
    <p:sldId id="545" r:id="rId6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1" autoAdjust="0"/>
    <p:restoredTop sz="96340" autoAdjust="0"/>
  </p:normalViewPr>
  <p:slideViewPr>
    <p:cSldViewPr>
      <p:cViewPr>
        <p:scale>
          <a:sx n="100" d="100"/>
          <a:sy n="100" d="100"/>
        </p:scale>
        <p:origin x="-72" y="708"/>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70C0"/>
            </a:solidFill>
          </c:spPr>
          <c:invertIfNegative val="0"/>
          <c:cat>
            <c:strRef>
              <c:f>Sheet1!$A$2:$A$9</c:f>
              <c:strCache>
                <c:ptCount val="8"/>
                <c:pt idx="0">
                  <c:v>Geo-data</c:v>
                </c:pt>
                <c:pt idx="1">
                  <c:v>Business/financial data</c:v>
                </c:pt>
                <c:pt idx="2">
                  <c:v>Socio-demographic/statistical data</c:v>
                </c:pt>
                <c:pt idx="3">
                  <c:v>Legal data</c:v>
                </c:pt>
                <c:pt idx="4">
                  <c:v>Meteo data</c:v>
                </c:pt>
                <c:pt idx="5">
                  <c:v>Transport data</c:v>
                </c:pt>
                <c:pt idx="6">
                  <c:v>Other</c:v>
                </c:pt>
                <c:pt idx="7">
                  <c:v>Museum and cultural data</c:v>
                </c:pt>
              </c:strCache>
            </c:strRef>
          </c:cat>
          <c:val>
            <c:numRef>
              <c:f>Sheet1!$B$2:$B$9</c:f>
              <c:numCache>
                <c:formatCode>0.0%</c:formatCode>
                <c:ptCount val="8"/>
                <c:pt idx="0">
                  <c:v>0.51100000000000001</c:v>
                </c:pt>
                <c:pt idx="1">
                  <c:v>0.46800000000000008</c:v>
                </c:pt>
                <c:pt idx="2">
                  <c:v>0.29700000000000032</c:v>
                </c:pt>
                <c:pt idx="3">
                  <c:v>0.27700000000000002</c:v>
                </c:pt>
                <c:pt idx="4">
                  <c:v>0.128</c:v>
                </c:pt>
                <c:pt idx="5">
                  <c:v>0.128</c:v>
                </c:pt>
                <c:pt idx="6">
                  <c:v>0.128</c:v>
                </c:pt>
                <c:pt idx="7">
                  <c:v>0.1</c:v>
                </c:pt>
              </c:numCache>
            </c:numRef>
          </c:val>
        </c:ser>
        <c:dLbls>
          <c:showLegendKey val="0"/>
          <c:showVal val="1"/>
          <c:showCatName val="0"/>
          <c:showSerName val="0"/>
          <c:showPercent val="0"/>
          <c:showBubbleSize val="0"/>
        </c:dLbls>
        <c:gapWidth val="150"/>
        <c:overlap val="-25"/>
        <c:axId val="82562048"/>
        <c:axId val="82592512"/>
      </c:barChart>
      <c:catAx>
        <c:axId val="82562048"/>
        <c:scaling>
          <c:orientation val="minMax"/>
        </c:scaling>
        <c:delete val="0"/>
        <c:axPos val="b"/>
        <c:numFmt formatCode="General" sourceLinked="1"/>
        <c:majorTickMark val="none"/>
        <c:minorTickMark val="none"/>
        <c:tickLblPos val="nextTo"/>
        <c:crossAx val="82592512"/>
        <c:crosses val="autoZero"/>
        <c:auto val="1"/>
        <c:lblAlgn val="ctr"/>
        <c:lblOffset val="100"/>
        <c:noMultiLvlLbl val="0"/>
      </c:catAx>
      <c:valAx>
        <c:axId val="82592512"/>
        <c:scaling>
          <c:orientation val="minMax"/>
        </c:scaling>
        <c:delete val="1"/>
        <c:axPos val="l"/>
        <c:numFmt formatCode="0.0%" sourceLinked="1"/>
        <c:majorTickMark val="none"/>
        <c:minorTickMark val="none"/>
        <c:tickLblPos val="none"/>
        <c:crossAx val="8256204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08/04/2014</a:t>
            </a:fld>
            <a:endParaRPr lang="en-GB">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08/04/2014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UDPATE: additional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a:t>
            </a:fld>
            <a:endParaRPr lang="en-GB" dirty="0"/>
          </a:p>
        </p:txBody>
      </p:sp>
    </p:spTree>
    <p:extLst>
      <p:ext uri="{BB962C8B-B14F-4D97-AF65-F5344CB8AC3E}">
        <p14:creationId xmlns:p14="http://schemas.microsoft.com/office/powerpoint/2010/main" val="2556874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additional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19</a:t>
            </a:fld>
            <a:endParaRPr lang="en-GB" dirty="0"/>
          </a:p>
        </p:txBody>
      </p:sp>
    </p:spTree>
    <p:extLst>
      <p:ext uri="{BB962C8B-B14F-4D97-AF65-F5344CB8AC3E}">
        <p14:creationId xmlns:p14="http://schemas.microsoft.com/office/powerpoint/2010/main" val="290969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36</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41</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43</a:t>
            </a:fld>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45</a:t>
            </a:fld>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51</a:t>
            </a:fld>
            <a:endParaRPr lang="en-GB"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See also: </a:t>
            </a:r>
            <a:r>
              <a:rPr lang="en-GB" dirty="0" smtClean="0">
                <a:hlinkClick r:id="rId3"/>
              </a:rPr>
              <a:t>http://europa.eu/rapid/press-release_MEMO-11-891_en.htm</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a:t>
            </a:r>
            <a:r>
              <a:rPr lang="en-GB" baseline="0" dirty="0" smtClean="0"/>
              <a:t> be updated.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58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6</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addition of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60</a:t>
            </a:fld>
            <a:endParaRPr lang="en-GB" dirty="0"/>
          </a:p>
        </p:txBody>
      </p:sp>
    </p:spTree>
    <p:extLst>
      <p:ext uri="{BB962C8B-B14F-4D97-AF65-F5344CB8AC3E}">
        <p14:creationId xmlns:p14="http://schemas.microsoft.com/office/powerpoint/2010/main" val="31033002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61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smtClean="0"/>
              <a:t>Slide </a:t>
            </a:r>
            <a:fld id="{F40CD079-BC3F-4086-BA81-31A79D845B02}" type="slidenum">
              <a:rPr lang="en-GB" smtClean="0"/>
              <a:pPr/>
              <a:t>‹#›</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smtClean="0"/>
              <a:t>Slide </a:t>
            </a:r>
            <a:fld id="{E44EE0AE-258D-448E-BE6F-A5950D950578}" type="slidenum">
              <a:rPr lang="en-GB" smtClean="0"/>
              <a:pPr/>
              <a:t>‹#›</a:t>
            </a:fld>
            <a:endParaRPr lang="en-GB"/>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E5AEF7E6-F54B-465B-80D8-F94E30169B2B}" type="slidenum">
              <a:rPr lang="en-GB" smtClean="0"/>
              <a:pPr/>
              <a:t>‹#›</a:t>
            </a:fld>
            <a:endParaRPr lang="en-GB"/>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2A1DF1AB-ECF4-458D-ADC6-8F9126CBD0F9}" type="slidenum">
              <a:rPr lang="en-GB" smtClean="0"/>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smtClean="0"/>
              <a:t>Slide </a:t>
            </a:r>
            <a:fld id="{A487AC06-E2A2-4E8D-9AFD-439DCFCCE529}" type="slidenum">
              <a:rPr lang="en-GB" smtClean="0"/>
              <a:pPr/>
              <a:t>‹#›</a:t>
            </a:fld>
            <a:endParaRPr lang="en-GB"/>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smtClean="0"/>
              <a:t>Slide </a:t>
            </a:r>
            <a:fld id="{7703A140-4BD5-4963-8DDB-02EE24C99514}" type="slidenum">
              <a:rPr lang="en-GB" smtClean="0"/>
              <a:pPr/>
              <a:t>‹#›</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smtClean="0"/>
              <a:t>Slide </a:t>
            </a:r>
            <a:fld id="{C65BB6A6-903A-4B60-A0CF-B2137834975A}" type="slidenum">
              <a:rPr lang="en-GB" smtClean="0"/>
              <a:pPr/>
              <a:t>‹#›</a:t>
            </a:fld>
            <a:endParaRPr lang="en-GB"/>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smtClean="0"/>
              <a:t>Slide </a:t>
            </a:r>
            <a:fld id="{C65BB6A6-903A-4B60-A0CF-B2137834975A}" type="slidenum">
              <a:rPr lang="en-GB" smtClean="0"/>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4424FA8E-F7FA-40CC-BCA5-BCCDFCD308A3}" type="slidenum">
              <a:rPr lang="en-GB" smtClean="0"/>
              <a:pPr/>
              <a:t>‹#›</a:t>
            </a:fld>
            <a:endParaRPr lang="en-GB"/>
          </a:p>
        </p:txBody>
      </p:sp>
      <p:pic>
        <p:nvPicPr>
          <p:cNvPr id="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4"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datos.gob.es/datos/sites/default/files/files/Estudio_infomediario/121001%20RED%20007%20Final%20Report_2012%20Edition_vF_en.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open-data.europa.eu/en/data/datas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data.gov.uk/data"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data.gov.uk/data/site-usage/dataset" TargetMode="External"/><Relationship Id="rId5" Type="http://schemas.openxmlformats.org/officeDocument/2006/relationships/image" Target="../media/image17.png"/><Relationship Id="rId4" Type="http://schemas.openxmlformats.org/officeDocument/2006/relationships/hyperlink" Target="http://data.gov.uk/data/site-usage/publisher?month="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lideshare.net/OpenDataSupport/model-your-data-metadat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w3.org/TR/rdf-schema/" TargetMode="External"/><Relationship Id="rId4" Type="http://schemas.openxmlformats.org/officeDocument/2006/relationships/hyperlink" Target="http://www.w3.org/TR/owl-features/"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gif"/><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joinup.ec.europa.eu/" TargetMode="External"/><Relationship Id="rId7" Type="http://schemas.openxmlformats.org/officeDocument/2006/relationships/image" Target="../media/image30.emf"/><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lov.okfn.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lideshare.net/OpenDataSupport/introduction-to-rdf-sparq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code.google.com/p/google-refin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joinup.ec.europa.eu/asset/dcat_application_profile/descrip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joinup.ec.europa.eu/community/semic/document/10-rules-persistent-uris" TargetMode="External"/><Relationship Id="rId4" Type="http://schemas.openxmlformats.org/officeDocument/2006/relationships/hyperlink" Target="http://www.slideshare.net/OpenDataSupport/design-and-manage-persitent-uri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lideshare.net/OpenDataSupport/licence-your-data-metadat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reativecommons.org/licens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discovery.ac.uk/files/pdf/Licensing_Open_Data_A_Practical_Guide.pdf" TargetMode="External"/><Relationship Id="rId5" Type="http://schemas.openxmlformats.org/officeDocument/2006/relationships/hyperlink" Target="http://www.nationalarchives.gov.uk/doc/open-government-licence/" TargetMode="External"/><Relationship Id="rId4" Type="http://schemas.openxmlformats.org/officeDocument/2006/relationships/hyperlink" Target="http://opendatacommons.org/licens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data.opendatasupport.eu/"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slideshare.net/OpenDataSupport/promoting-the-re-use-of-open-data-through-odi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hyperlink" Target="http://www.slideshare.net/OpenDataSupport/introduction-to-metadata-managemen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data.gov.uk/data/search" TargetMode="External"/><Relationship Id="rId5" Type="http://schemas.openxmlformats.org/officeDocument/2006/relationships/hyperlink" Target="http://data.gov.uk/sparql" TargetMode="Externa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hyperlink" Target="http://www.isi.edu/integration/karma/" TargetMode="External"/><Relationship Id="rId7" Type="http://schemas.openxmlformats.org/officeDocument/2006/relationships/hyperlink" Target="http://www.slideshare.net/OpenDataSupport/introduction-to-linked-data-23402165"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www.talend.com/products/data-integration"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github.com/OpenRefin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refine.deri.ie/"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8" Type="http://schemas.openxmlformats.org/officeDocument/2006/relationships/hyperlink" Target="http://www.w3.org/2011/gld/wiki/GLD_Life_cycle"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hyperlink" Target="http://stack.lod2.eu/"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ifo5-03.informatik.uni-mannheim.de/bizer/silk/"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testmoz.com/190949"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hyperlink" Target="http://publicdata.eu/" TargetMode="External"/><Relationship Id="rId13" Type="http://schemas.openxmlformats.org/officeDocument/2006/relationships/hyperlink" Target="https://joinup.ec.europa.eu/elibrary/document/adms-brochure" TargetMode="External"/><Relationship Id="rId18" Type="http://schemas.openxmlformats.org/officeDocument/2006/relationships/hyperlink" Target="http://lod2.eu/BlogPost/1034-announcement-of-intermediate-lod2-stack-release-march-2012.html" TargetMode="External"/><Relationship Id="rId3" Type="http://schemas.openxmlformats.org/officeDocument/2006/relationships/hyperlink" Target="http://www.w3.org/2011/gld/wiki/GLD_Life_cycle" TargetMode="External"/><Relationship Id="rId7" Type="http://schemas.openxmlformats.org/officeDocument/2006/relationships/hyperlink" Target="http://data.gov.uk/data" TargetMode="External"/><Relationship Id="rId12" Type="http://schemas.openxmlformats.org/officeDocument/2006/relationships/hyperlink" Target="https://joinup.ec.europa.eu/community/semic/document/cookbook-translating-data-models-rdf-schemas" TargetMode="External"/><Relationship Id="rId17" Type="http://schemas.openxmlformats.org/officeDocument/2006/relationships/hyperlink" Target="http://discovery.ac.uk/files/pdf/Licensing_Open_Data_A_Practical_Guide.pdf" TargetMode="External"/><Relationship Id="rId2" Type="http://schemas.openxmlformats.org/officeDocument/2006/relationships/notesSlide" Target="../notesSlides/notesSlide56.xml"/><Relationship Id="rId16" Type="http://schemas.openxmlformats.org/officeDocument/2006/relationships/hyperlink" Target="https://joinup.ec.europa.eu/community/semic/document/10-rules-persistent-uris" TargetMode="External"/><Relationship Id="rId1" Type="http://schemas.openxmlformats.org/officeDocument/2006/relationships/slideLayout" Target="../slideLayouts/slideLayout3.xml"/><Relationship Id="rId6" Type="http://schemas.openxmlformats.org/officeDocument/2006/relationships/hyperlink" Target="http://datos.gob.es/datos/sites/default/files/files/Estudio_infomediario/121001%20RED%20007%20Final%20Report_2012%20Edition_vF_en.pdf" TargetMode="External"/><Relationship Id="rId11" Type="http://schemas.openxmlformats.org/officeDocument/2006/relationships/hyperlink" Target="http://data.gov.uk/data/site-usage/dataset" TargetMode="External"/><Relationship Id="rId5" Type="http://schemas.openxmlformats.org/officeDocument/2006/relationships/hyperlink" Target="http://unstats.un.org/unsd/cr/registry/regcst.asp?Cl=4" TargetMode="External"/><Relationship Id="rId15" Type="http://schemas.openxmlformats.org/officeDocument/2006/relationships/hyperlink" Target="https://joinup.ec.europa.eu/asset/dcat_application_profile/description" TargetMode="External"/><Relationship Id="rId10" Type="http://schemas.openxmlformats.org/officeDocument/2006/relationships/hyperlink" Target="http://data.gov.uk/data/site-usage/publisher?month=" TargetMode="External"/><Relationship Id="rId19" Type="http://schemas.openxmlformats.org/officeDocument/2006/relationships/hyperlink" Target="http://wifo5-03.informatik.uni-mannheim.de/bizer/silk/" TargetMode="External"/><Relationship Id="rId4" Type="http://schemas.openxmlformats.org/officeDocument/2006/relationships/hyperlink" Target="http://www.w3.org/2011/gld/wiki/Linked_Data_Cookbook" TargetMode="External"/><Relationship Id="rId9" Type="http://schemas.openxmlformats.org/officeDocument/2006/relationships/hyperlink" Target="http://open-data.europa.eu/en/data/dataset" TargetMode="External"/><Relationship Id="rId14" Type="http://schemas.openxmlformats.org/officeDocument/2006/relationships/hyperlink" Target="http://lov.okfn.org/"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www.w3.org/2011/gld/wiki/Linked_Data_Cookbook" TargetMode="External"/><Relationship Id="rId7"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discovery.ac.uk/files/pdf/Licensing_Open_Data_A_Practical_Guide.pdf" TargetMode="External"/><Relationship Id="rId5" Type="http://schemas.openxmlformats.org/officeDocument/2006/relationships/hyperlink" Target="http://www.w3.org/TR/gov-data/" TargetMode="External"/><Relationship Id="rId4" Type="http://schemas.openxmlformats.org/officeDocument/2006/relationships/hyperlink" Target="https://joinup.ec.europa.eu/community/semic/document/cookbook-translating-data-models-rdf-schemas" TargetMode="External"/><Relationship Id="rId9" Type="http://schemas.openxmlformats.org/officeDocument/2006/relationships/image" Target="../media/image59.png"/></Relationships>
</file>

<file path=ppt/slides/_rels/slide5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www.semantic-web.at/LOD-TheEssentials.pdf" TargetMode="External"/><Relationship Id="rId7"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www.euclid-project.eu/modules/course1" TargetMode="External"/><Relationship Id="rId5" Type="http://schemas.openxmlformats.org/officeDocument/2006/relationships/hyperlink" Target="http://ieeexplore.ieee.org/stamp/stamp.jsp?tp=&amp;arnumber=6237454" TargetMode="External"/><Relationship Id="rId10" Type="http://schemas.openxmlformats.org/officeDocument/2006/relationships/image" Target="../media/image63.png"/><Relationship Id="rId4" Type="http://schemas.openxmlformats.org/officeDocument/2006/relationships/hyperlink" Target="http://linkeddatabook.com/editions/1.0/" TargetMode="External"/><Relationship Id="rId9" Type="http://schemas.openxmlformats.org/officeDocument/2006/relationships/image" Target="../media/image62.jpeg"/></Relationships>
</file>

<file path=ppt/slides/_rels/slide5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http://stack.lod2.eu/" TargetMode="External"/><Relationship Id="rId7" Type="http://schemas.openxmlformats.org/officeDocument/2006/relationships/image" Target="../media/image64.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joinup.ec.europa.eu/community/semic/document/cookbook-translating-data-models-rdf-schemas" TargetMode="External"/><Relationship Id="rId5" Type="http://schemas.openxmlformats.org/officeDocument/2006/relationships/hyperlink" Target="http://www.w3.org/2011/gld/wiki/Linked_Data_Cookbook" TargetMode="External"/><Relationship Id="rId10" Type="http://schemas.openxmlformats.org/officeDocument/2006/relationships/image" Target="../media/image67.png"/><Relationship Id="rId4" Type="http://schemas.openxmlformats.org/officeDocument/2006/relationships/hyperlink" Target="http://sw.deri.ie/content/odpp" TargetMode="External"/><Relationship Id="rId9" Type="http://schemas.openxmlformats.org/officeDocument/2006/relationships/image" Target="../media/image6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hyperlink" Target="http://projecteuclid.org/" TargetMode="External"/><Relationship Id="rId7" Type="http://schemas.openxmlformats.org/officeDocument/2006/relationships/image" Target="../media/image69.gif"/><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hyperlink" Target="http://www1.unece.org/stat/platform/display/GSBPM/Generic+Statistical+Business+Process+Model+Paper" TargetMode="External"/><Relationship Id="rId4" Type="http://schemas.openxmlformats.org/officeDocument/2006/relationships/hyperlink" Target="http://latc-project.eu/"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3" Type="http://schemas.openxmlformats.org/officeDocument/2006/relationships/hyperlink" Target="https://twitter.com/OpenDataSupport" TargetMode="External"/><Relationship Id="rId3"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7" Type="http://schemas.openxmlformats.org/officeDocument/2006/relationships/hyperlink" Target="http://www.opendatasupport.eu/" TargetMode="External"/><Relationship Id="rId12" Type="http://schemas.openxmlformats.org/officeDocument/2006/relationships/image" Target="../media/image74.gif"/><Relationship Id="rId2" Type="http://schemas.openxmlformats.org/officeDocument/2006/relationships/notesSlide" Target="../notesSlides/notesSlide61.xml"/><Relationship Id="rId16" Type="http://schemas.openxmlformats.org/officeDocument/2006/relationships/hyperlink" Target="mailto:contact@opendatasupport.eu" TargetMode="Externa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5" Type="http://schemas.openxmlformats.org/officeDocument/2006/relationships/hyperlink" Target="http://www.slideshare.net/OpenDataSupport" TargetMode="External"/><Relationship Id="rId15" Type="http://schemas.openxmlformats.org/officeDocument/2006/relationships/image" Target="../media/image75.png"/><Relationship Id="rId10" Type="http://schemas.openxmlformats.org/officeDocument/2006/relationships/hyperlink" Target="http://www.linkedin.com/groups/Open-Data-Support-4859070?gid=4859070&amp;mostPopular=&amp;trk=tyah" TargetMode="External"/><Relationship Id="rId4" Type="http://schemas.openxmlformats.org/officeDocument/2006/relationships/image" Target="../media/image71.jpeg"/><Relationship Id="rId9" Type="http://schemas.openxmlformats.org/officeDocument/2006/relationships/image" Target="../media/image73.png"/><Relationship Id="rId14" Type="http://schemas.openxmlformats.org/officeDocument/2006/relationships/hyperlink" Target="http://joinup.ec.europa.e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niso.org/publications/press/UnderstandingMetadata.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w3.org/TR/gov-data/"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w3.org/2011/gld/wiki/Linked_Data_Cookboo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600" i="0" dirty="0" err="1" smtClean="0"/>
              <a:t>Trainingsmodul</a:t>
            </a:r>
            <a:r>
              <a:rPr lang="en-GB" sz="1600" i="0" dirty="0" smtClean="0"/>
              <a:t> 2.1</a:t>
            </a:r>
            <a:r>
              <a:rPr lang="en-GB" sz="1400" i="0" dirty="0" smtClean="0"/>
              <a:t/>
            </a:r>
            <a:br>
              <a:rPr lang="en-GB" sz="1400" i="0" dirty="0" smtClean="0"/>
            </a:br>
            <a:r>
              <a:rPr lang="en-GB" sz="1800" i="0" dirty="0" smtClean="0"/>
              <a:t/>
            </a:r>
            <a:br>
              <a:rPr lang="en-GB" sz="1800" i="0" dirty="0" smtClean="0"/>
            </a:br>
            <a:r>
              <a:rPr lang="en-GB" sz="1800" i="0" dirty="0" smtClean="0"/>
              <a:t/>
            </a:r>
            <a:br>
              <a:rPr lang="en-GB" sz="1800" i="0" dirty="0" smtClean="0"/>
            </a:br>
            <a:r>
              <a:rPr lang="en-GB" i="0" dirty="0" smtClean="0">
                <a:latin typeface="Bradley Hand ITC" pitchFamily="66" charset="0"/>
              </a:rPr>
              <a:t/>
            </a:r>
            <a:br>
              <a:rPr lang="en-GB" i="0" dirty="0" smtClean="0">
                <a:latin typeface="Bradley Hand ITC" pitchFamily="66" charset="0"/>
              </a:rPr>
            </a:br>
            <a:r>
              <a:rPr lang="de-DE" sz="5400" i="0" dirty="0" smtClean="0">
                <a:latin typeface="Bradley Hand ITC" pitchFamily="66" charset="0"/>
              </a:rPr>
              <a:t>Der Lebenszyklus von Linked Offenen Regierungsdaten &amp; -Metadaten</a:t>
            </a:r>
            <a:endParaRPr lang="en-GB" sz="5400" i="0" dirty="0" smtClean="0">
              <a:latin typeface="Bradley Hand ITC" pitchFamily="66" charset="0"/>
            </a:endParaRP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de-DE" sz="7200" i="0" dirty="0" smtClean="0">
                <a:solidFill>
                  <a:schemeClr val="accent1"/>
                </a:solidFill>
                <a:latin typeface="Bradley Hand ITC" pitchFamily="66" charset="0"/>
              </a:rPr>
              <a:t>LOGD &amp; Metadaten Angebot</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de-DE" b="0" dirty="0" smtClean="0"/>
              <a:t>Regierungen, die ihre Daten öffentlich machen und sie als </a:t>
            </a:r>
            <a:r>
              <a:rPr lang="de-DE" b="0" dirty="0" err="1" smtClean="0"/>
              <a:t>Linked</a:t>
            </a:r>
            <a:r>
              <a:rPr lang="de-DE" b="0" dirty="0" smtClean="0"/>
              <a:t> Data zusammen mit den entsprechenden Metadaten-Beschreibungen veröffentlichen. </a:t>
            </a: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Auswahl von hochwertigen Daten</a:t>
            </a:r>
            <a:endParaRPr lang="de-DE" dirty="0"/>
          </a:p>
        </p:txBody>
      </p:sp>
      <p:sp>
        <p:nvSpPr>
          <p:cNvPr id="3" name="Content Placeholder 2"/>
          <p:cNvSpPr>
            <a:spLocks noGrp="1"/>
          </p:cNvSpPr>
          <p:nvPr>
            <p:ph sz="quarter" idx="15"/>
          </p:nvPr>
        </p:nvSpPr>
        <p:spPr>
          <a:xfrm>
            <a:off x="533400" y="1484784"/>
            <a:ext cx="8077200" cy="4752528"/>
          </a:xfrm>
        </p:spPr>
        <p:txBody>
          <a:bodyPr>
            <a:normAutofit fontScale="92500" lnSpcReduction="10000"/>
          </a:bodyPr>
          <a:lstStyle/>
          <a:p>
            <a:r>
              <a:rPr lang="de-DE" i="1" dirty="0" smtClean="0">
                <a:solidFill>
                  <a:schemeClr val="accent1"/>
                </a:solidFill>
              </a:rPr>
              <a:t>Mehrere Dimensionen können im Auswahlprozess von </a:t>
            </a:r>
            <a:r>
              <a:rPr lang="de-DE" i="1" dirty="0" err="1" smtClean="0">
                <a:solidFill>
                  <a:schemeClr val="accent1"/>
                </a:solidFill>
              </a:rPr>
              <a:t>Linked</a:t>
            </a:r>
            <a:r>
              <a:rPr lang="de-DE" i="1" dirty="0" smtClean="0">
                <a:solidFill>
                  <a:schemeClr val="accent1"/>
                </a:solidFill>
              </a:rPr>
              <a:t> Open </a:t>
            </a:r>
            <a:r>
              <a:rPr lang="de-DE" i="1" dirty="0" err="1" smtClean="0">
                <a:solidFill>
                  <a:schemeClr val="accent1"/>
                </a:solidFill>
              </a:rPr>
              <a:t>Government</a:t>
            </a:r>
            <a:r>
              <a:rPr lang="de-DE" i="1" dirty="0" smtClean="0">
                <a:solidFill>
                  <a:schemeClr val="accent1"/>
                </a:solidFill>
              </a:rPr>
              <a:t> Data  berücksichtigt </a:t>
            </a:r>
            <a:r>
              <a:rPr lang="de-DE" i="1" dirty="0" smtClean="0">
                <a:solidFill>
                  <a:schemeClr val="accent1"/>
                </a:solidFill>
              </a:rPr>
              <a:t>werden, sowohl aus der </a:t>
            </a:r>
            <a:r>
              <a:rPr lang="de-DE" i="1" dirty="0" err="1" smtClean="0">
                <a:solidFill>
                  <a:schemeClr val="accent1"/>
                </a:solidFill>
              </a:rPr>
              <a:t>Verlager</a:t>
            </a:r>
            <a:r>
              <a:rPr lang="de-DE" i="1" dirty="0" smtClean="0">
                <a:solidFill>
                  <a:schemeClr val="accent1"/>
                </a:solidFill>
              </a:rPr>
              <a:t> als aus der Wiederverwender Sicht.</a:t>
            </a:r>
            <a:endParaRPr lang="de-DE" i="1" dirty="0" smtClean="0">
              <a:solidFill>
                <a:schemeClr val="accent1"/>
              </a:solidFill>
            </a:endParaRPr>
          </a:p>
          <a:p>
            <a:pPr lvl="1"/>
            <a:r>
              <a:rPr lang="de-DE" sz="1800" b="1" dirty="0" smtClean="0"/>
              <a:t>Transparenz</a:t>
            </a:r>
            <a:r>
              <a:rPr lang="de-DE" sz="1800" dirty="0" smtClean="0"/>
              <a:t>: Erhöht die Veröffentlichung des Datensatzes die Transparenz und die Offenheit der Regierung gegenüber ihren Bürgern?</a:t>
            </a:r>
            <a:endParaRPr lang="de-DE" sz="1800" b="1" dirty="0" smtClean="0"/>
          </a:p>
          <a:p>
            <a:pPr lvl="1"/>
            <a:r>
              <a:rPr lang="de-DE" sz="1800" b="1" dirty="0" smtClean="0"/>
              <a:t>Gesetzliche </a:t>
            </a:r>
            <a:r>
              <a:rPr lang="de-DE" sz="1800" b="1" dirty="0" smtClean="0"/>
              <a:t>Anforderungen</a:t>
            </a:r>
            <a:r>
              <a:rPr lang="de-DE" sz="1800" dirty="0" smtClean="0"/>
              <a:t>: Gibt es ein Gesetz, das offene Veröffentlichung verpflichtend macht oder gibt es keine bestimmte Verpflichtung? </a:t>
            </a:r>
          </a:p>
          <a:p>
            <a:pPr lvl="1"/>
            <a:r>
              <a:rPr lang="de-DE" sz="1800" b="1" dirty="0" smtClean="0"/>
              <a:t>Verbindung mit öffentlicher Aufgabe:</a:t>
            </a:r>
            <a:r>
              <a:rPr lang="de-DE" sz="1800" dirty="0" smtClean="0"/>
              <a:t> Sind die Daten das direkte Ergebnis einer öffentlichen Kernaufgabe der Regierung oder sind sie ein Produkt einer nicht wesentlichen Aktivität?</a:t>
            </a:r>
          </a:p>
          <a:p>
            <a:pPr lvl="1"/>
            <a:r>
              <a:rPr lang="de-DE" sz="1800" b="1" dirty="0" smtClean="0"/>
              <a:t>Aktueller Stand offener Veröffentlichung :</a:t>
            </a:r>
            <a:r>
              <a:rPr lang="de-DE" sz="1800" dirty="0" smtClean="0"/>
              <a:t> Sind die Daten schon öffentlich verfügbar oder müssen sie noch eröffnet werden?</a:t>
            </a:r>
          </a:p>
          <a:p>
            <a:pPr lvl="1"/>
            <a:r>
              <a:rPr lang="de-DE" sz="1800" b="1" dirty="0" smtClean="0"/>
              <a:t>Art des Werts:</a:t>
            </a:r>
            <a:r>
              <a:rPr lang="de-DE" sz="1800" dirty="0" smtClean="0"/>
              <a:t> Sind die Daten für soziale Verpflichtung nützlich oder haben sie kommerziellen Wert?</a:t>
            </a:r>
          </a:p>
          <a:p>
            <a:pPr lvl="1"/>
            <a:r>
              <a:rPr lang="de-DE" sz="1800" b="1" dirty="0" smtClean="0"/>
              <a:t>Zielgruppe:</a:t>
            </a:r>
            <a:r>
              <a:rPr lang="de-DE" sz="1800" dirty="0" smtClean="0"/>
              <a:t> Sind die Daten in erster Linie für die Öffentlichkeit oder für eine Back-Office-Integration bestimmt?</a:t>
            </a:r>
            <a:endParaRPr lang="de-DE" sz="1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11</a:t>
            </a:fld>
            <a:endParaRPr lang="en-GB"/>
          </a:p>
        </p:txBody>
      </p:sp>
    </p:spTree>
    <p:extLst>
      <p:ext uri="{BB962C8B-B14F-4D97-AF65-F5344CB8AC3E}">
        <p14:creationId xmlns:p14="http://schemas.microsoft.com/office/powerpoint/2010/main" val="259157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Auswahl</a:t>
            </a:r>
            <a:r>
              <a:rPr lang="en-GB" dirty="0" smtClean="0"/>
              <a:t> </a:t>
            </a:r>
            <a:r>
              <a:rPr lang="en-GB" dirty="0" err="1" smtClean="0"/>
              <a:t>aus</a:t>
            </a:r>
            <a:r>
              <a:rPr lang="en-GB" dirty="0" smtClean="0"/>
              <a:t> </a:t>
            </a:r>
            <a:r>
              <a:rPr lang="en-GB" dirty="0" err="1" smtClean="0"/>
              <a:t>Transparenz</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In </a:t>
            </a:r>
            <a:r>
              <a:rPr lang="en-GB" i="1" dirty="0" err="1" smtClean="0">
                <a:solidFill>
                  <a:schemeClr val="accent1"/>
                </a:solidFill>
              </a:rPr>
              <a:t>einigen</a:t>
            </a:r>
            <a:r>
              <a:rPr lang="en-GB" i="1" dirty="0" smtClean="0">
                <a:solidFill>
                  <a:schemeClr val="accent1"/>
                </a:solidFill>
              </a:rPr>
              <a:t> </a:t>
            </a:r>
            <a:r>
              <a:rPr lang="en-GB" i="1" dirty="0" err="1" smtClean="0">
                <a:solidFill>
                  <a:schemeClr val="accent1"/>
                </a:solidFill>
              </a:rPr>
              <a:t>Fällen</a:t>
            </a:r>
            <a:r>
              <a:rPr lang="en-GB" i="1" dirty="0" smtClean="0">
                <a:solidFill>
                  <a:schemeClr val="accent1"/>
                </a:solidFill>
              </a:rPr>
              <a:t> </a:t>
            </a:r>
            <a:r>
              <a:rPr lang="en-GB" i="1" dirty="0" err="1" smtClean="0">
                <a:solidFill>
                  <a:schemeClr val="accent1"/>
                </a:solidFill>
              </a:rPr>
              <a:t>kann</a:t>
            </a:r>
            <a:r>
              <a:rPr lang="en-GB" i="1" dirty="0" smtClean="0">
                <a:solidFill>
                  <a:schemeClr val="accent1"/>
                </a:solidFill>
              </a:rPr>
              <a:t> die </a:t>
            </a:r>
            <a:r>
              <a:rPr lang="en-GB" i="1" dirty="0" err="1" smtClean="0">
                <a:solidFill>
                  <a:schemeClr val="accent1"/>
                </a:solidFill>
              </a:rPr>
              <a:t>Veröffentlichung</a:t>
            </a:r>
            <a:r>
              <a:rPr lang="en-GB" i="1" dirty="0" smtClean="0">
                <a:solidFill>
                  <a:schemeClr val="accent1"/>
                </a:solidFill>
              </a:rPr>
              <a:t> </a:t>
            </a:r>
            <a:r>
              <a:rPr lang="en-GB" i="1" dirty="0" err="1" smtClean="0">
                <a:solidFill>
                  <a:schemeClr val="accent1"/>
                </a:solidFill>
              </a:rPr>
              <a:t>eines</a:t>
            </a:r>
            <a:r>
              <a:rPr lang="en-GB" i="1" dirty="0" smtClean="0">
                <a:solidFill>
                  <a:schemeClr val="accent1"/>
                </a:solidFill>
              </a:rPr>
              <a:t> </a:t>
            </a:r>
            <a:r>
              <a:rPr lang="en-GB" i="1" dirty="0" err="1" smtClean="0">
                <a:solidFill>
                  <a:schemeClr val="accent1"/>
                </a:solidFill>
              </a:rPr>
              <a:t>Datensatzes</a:t>
            </a:r>
            <a:r>
              <a:rPr lang="en-GB" i="1" dirty="0" smtClean="0">
                <a:solidFill>
                  <a:schemeClr val="accent1"/>
                </a:solidFill>
              </a:rPr>
              <a:t> die </a:t>
            </a:r>
            <a:r>
              <a:rPr lang="en-GB" i="1" dirty="0" err="1" smtClean="0">
                <a:solidFill>
                  <a:schemeClr val="accent1"/>
                </a:solidFill>
              </a:rPr>
              <a:t>Transparenz</a:t>
            </a:r>
            <a:r>
              <a:rPr lang="en-GB" i="1" dirty="0" smtClean="0">
                <a:solidFill>
                  <a:schemeClr val="accent1"/>
                </a:solidFill>
              </a:rPr>
              <a:t> und </a:t>
            </a:r>
            <a:r>
              <a:rPr lang="en-GB" i="1" dirty="0" err="1" smtClean="0">
                <a:solidFill>
                  <a:schemeClr val="accent1"/>
                </a:solidFill>
              </a:rPr>
              <a:t>Offenheit</a:t>
            </a:r>
            <a:r>
              <a:rPr lang="en-GB" i="1" dirty="0" smtClean="0">
                <a:solidFill>
                  <a:schemeClr val="accent1"/>
                </a:solidFill>
              </a:rPr>
              <a:t> der </a:t>
            </a:r>
            <a:r>
              <a:rPr lang="en-GB" i="1" dirty="0" err="1" smtClean="0">
                <a:solidFill>
                  <a:schemeClr val="accent1"/>
                </a:solidFill>
              </a:rPr>
              <a:t>Regierung</a:t>
            </a:r>
            <a:r>
              <a:rPr lang="en-GB" i="1" dirty="0" smtClean="0">
                <a:solidFill>
                  <a:schemeClr val="accent1"/>
                </a:solidFill>
              </a:rPr>
              <a:t> </a:t>
            </a:r>
            <a:r>
              <a:rPr lang="en-GB" i="1" dirty="0" err="1" smtClean="0">
                <a:solidFill>
                  <a:schemeClr val="accent1"/>
                </a:solidFill>
              </a:rPr>
              <a:t>gegenüber</a:t>
            </a:r>
            <a:r>
              <a:rPr lang="en-GB" i="1" dirty="0" smtClean="0">
                <a:solidFill>
                  <a:schemeClr val="accent1"/>
                </a:solidFill>
              </a:rPr>
              <a:t> </a:t>
            </a:r>
            <a:r>
              <a:rPr lang="en-GB" i="1" dirty="0" err="1" smtClean="0">
                <a:solidFill>
                  <a:schemeClr val="accent1"/>
                </a:solidFill>
              </a:rPr>
              <a:t>ihren</a:t>
            </a:r>
            <a:r>
              <a:rPr lang="en-GB" i="1" dirty="0" smtClean="0">
                <a:solidFill>
                  <a:schemeClr val="accent1"/>
                </a:solidFill>
              </a:rPr>
              <a:t> </a:t>
            </a:r>
            <a:r>
              <a:rPr lang="en-GB" i="1" dirty="0" err="1" smtClean="0">
                <a:solidFill>
                  <a:schemeClr val="accent1"/>
                </a:solidFill>
              </a:rPr>
              <a:t>Bürgern</a:t>
            </a:r>
            <a:r>
              <a:rPr lang="en-GB" i="1" dirty="0" smtClean="0">
                <a:solidFill>
                  <a:schemeClr val="accent1"/>
                </a:solidFill>
              </a:rPr>
              <a:t> </a:t>
            </a:r>
            <a:r>
              <a:rPr lang="en-GB" i="1" dirty="0" err="1" smtClean="0">
                <a:solidFill>
                  <a:schemeClr val="accent1"/>
                </a:solidFill>
              </a:rPr>
              <a:t>erhöhen</a:t>
            </a:r>
            <a:r>
              <a:rPr lang="en-GB" i="1" dirty="0" smtClean="0">
                <a:solidFill>
                  <a:schemeClr val="accent1"/>
                </a:solidFill>
              </a:rPr>
              <a:t>, </a:t>
            </a:r>
            <a:r>
              <a:rPr lang="en-GB" i="1" dirty="0" err="1" smtClean="0">
                <a:solidFill>
                  <a:schemeClr val="accent1"/>
                </a:solidFill>
              </a:rPr>
              <a:t>z.B</a:t>
            </a:r>
            <a:r>
              <a:rPr lang="en-GB" i="1" dirty="0" smtClean="0">
                <a:solidFill>
                  <a:schemeClr val="accent1"/>
                </a:solidFill>
              </a:rPr>
              <a:t>.:</a:t>
            </a:r>
            <a:endParaRPr lang="en-GB" i="1" dirty="0" smtClean="0">
              <a:solidFill>
                <a:schemeClr val="accent1"/>
              </a:solidFill>
            </a:endParaRPr>
          </a:p>
          <a:p>
            <a:pPr lvl="1"/>
            <a:r>
              <a:rPr lang="en-GB" sz="1800" dirty="0" err="1" smtClean="0"/>
              <a:t>Parliamente</a:t>
            </a:r>
            <a:r>
              <a:rPr lang="en-GB" sz="1800" dirty="0" smtClean="0"/>
              <a:t> </a:t>
            </a:r>
            <a:r>
              <a:rPr lang="en-GB" sz="1800" dirty="0" err="1" smtClean="0"/>
              <a:t>Daten</a:t>
            </a:r>
            <a:r>
              <a:rPr lang="en-GB" sz="1800" dirty="0" smtClean="0"/>
              <a:t>, </a:t>
            </a:r>
            <a:r>
              <a:rPr lang="en-GB" sz="1800" dirty="0" err="1" smtClean="0"/>
              <a:t>wie</a:t>
            </a:r>
            <a:r>
              <a:rPr lang="en-GB" sz="1800" dirty="0" smtClean="0"/>
              <a:t> </a:t>
            </a:r>
            <a:r>
              <a:rPr lang="en-GB" sz="1800" dirty="0" err="1" smtClean="0"/>
              <a:t>Wahlergebnisse</a:t>
            </a:r>
            <a:r>
              <a:rPr lang="en-GB" sz="1800" dirty="0" smtClean="0"/>
              <a:t>. </a:t>
            </a:r>
            <a:endParaRPr lang="en-GB" sz="1800" dirty="0" smtClean="0"/>
          </a:p>
          <a:p>
            <a:pPr lvl="1"/>
            <a:r>
              <a:rPr lang="en-GB" sz="1800" dirty="0" smtClean="0"/>
              <a:t>Die Art und Weise </a:t>
            </a:r>
            <a:r>
              <a:rPr lang="en-GB" sz="1800" dirty="0" err="1" smtClean="0"/>
              <a:t>öffentlichen</a:t>
            </a:r>
            <a:r>
              <a:rPr lang="en-GB" sz="1800" dirty="0" smtClean="0"/>
              <a:t> </a:t>
            </a:r>
            <a:r>
              <a:rPr lang="en-GB" sz="1800" dirty="0" err="1" smtClean="0"/>
              <a:t>Haushalte</a:t>
            </a:r>
            <a:r>
              <a:rPr lang="en-GB" sz="1800" dirty="0" smtClean="0"/>
              <a:t> </a:t>
            </a:r>
            <a:r>
              <a:rPr lang="en-GB" sz="1800" dirty="0" err="1" smtClean="0"/>
              <a:t>ausgegen</a:t>
            </a:r>
            <a:r>
              <a:rPr lang="en-GB" sz="1800" dirty="0" smtClean="0"/>
              <a:t> </a:t>
            </a:r>
            <a:r>
              <a:rPr lang="en-GB" sz="1800" dirty="0" err="1" smtClean="0"/>
              <a:t>werden</a:t>
            </a:r>
            <a:r>
              <a:rPr lang="en-GB" sz="1800" dirty="0" smtClean="0"/>
              <a:t>. </a:t>
            </a:r>
            <a:endParaRPr lang="en-GB" sz="1800" dirty="0" smtClean="0"/>
          </a:p>
          <a:p>
            <a:pPr lvl="1"/>
            <a:r>
              <a:rPr lang="en-GB" sz="1800" dirty="0" err="1" smtClean="0"/>
              <a:t>Personalkosten</a:t>
            </a:r>
            <a:r>
              <a:rPr lang="en-GB" sz="1800" dirty="0" smtClean="0"/>
              <a:t> der </a:t>
            </a:r>
            <a:r>
              <a:rPr lang="en-GB" sz="1800" dirty="0" err="1" smtClean="0"/>
              <a:t>öffentlichen</a:t>
            </a:r>
            <a:r>
              <a:rPr lang="en-GB" sz="1800" dirty="0" smtClean="0"/>
              <a:t> </a:t>
            </a:r>
            <a:r>
              <a:rPr lang="en-GB" sz="1800" dirty="0" err="1" smtClean="0"/>
              <a:t>Verwaltungen</a:t>
            </a:r>
            <a:r>
              <a:rPr lang="en-GB" sz="1800" dirty="0" smtClean="0"/>
              <a:t> </a:t>
            </a:r>
            <a:endParaRPr lang="en-GB" sz="1800" dirty="0" smtClean="0"/>
          </a:p>
          <a:p>
            <a:pPr marL="0" lvl="1" indent="0">
              <a:buNone/>
            </a:pPr>
            <a:r>
              <a:rPr lang="en-GB" sz="1800" dirty="0" err="1" smtClean="0"/>
              <a:t>Alle</a:t>
            </a:r>
            <a:r>
              <a:rPr lang="en-GB" sz="1800" dirty="0" smtClean="0"/>
              <a:t> </a:t>
            </a:r>
            <a:r>
              <a:rPr lang="en-GB" sz="1800" dirty="0" err="1" smtClean="0"/>
              <a:t>oben</a:t>
            </a:r>
            <a:r>
              <a:rPr lang="en-GB" sz="1800" dirty="0" smtClean="0"/>
              <a:t> </a:t>
            </a:r>
            <a:r>
              <a:rPr lang="en-GB" sz="1800" dirty="0" err="1" smtClean="0"/>
              <a:t>genannten</a:t>
            </a:r>
            <a:r>
              <a:rPr lang="en-GB" sz="1800" dirty="0" smtClean="0"/>
              <a:t> </a:t>
            </a:r>
            <a:r>
              <a:rPr lang="en-GB" sz="1800" dirty="0" err="1" smtClean="0"/>
              <a:t>Beispiele</a:t>
            </a:r>
            <a:r>
              <a:rPr lang="en-GB" sz="1800" dirty="0" smtClean="0"/>
              <a:t> </a:t>
            </a:r>
            <a:r>
              <a:rPr lang="en-GB" sz="1800" dirty="0" err="1" smtClean="0"/>
              <a:t>tragen</a:t>
            </a:r>
            <a:r>
              <a:rPr lang="en-GB" sz="1800" dirty="0" smtClean="0"/>
              <a:t> </a:t>
            </a:r>
            <a:r>
              <a:rPr lang="en-GB" sz="1800" dirty="0" err="1" smtClean="0"/>
              <a:t>zur</a:t>
            </a:r>
            <a:r>
              <a:rPr lang="en-GB" sz="1800" dirty="0" smtClean="0"/>
              <a:t> </a:t>
            </a:r>
            <a:r>
              <a:rPr lang="en-GB" sz="1800" dirty="0" err="1" smtClean="0"/>
              <a:t>Transparenz</a:t>
            </a:r>
            <a:r>
              <a:rPr lang="en-GB" sz="1800" dirty="0" smtClean="0"/>
              <a:t> der </a:t>
            </a:r>
            <a:r>
              <a:rPr lang="en-GB" sz="1800" dirty="0" err="1" smtClean="0"/>
              <a:t>Arbeit</a:t>
            </a:r>
            <a:r>
              <a:rPr lang="en-GB" sz="1800" dirty="0" smtClean="0"/>
              <a:t> der </a:t>
            </a:r>
            <a:r>
              <a:rPr lang="en-GB" sz="1800" dirty="0" err="1" smtClean="0"/>
              <a:t>öffentlichen</a:t>
            </a:r>
            <a:r>
              <a:rPr lang="en-GB" sz="1800" dirty="0" smtClean="0"/>
              <a:t> </a:t>
            </a:r>
            <a:r>
              <a:rPr lang="en-GB" sz="1800" dirty="0" err="1" smtClean="0"/>
              <a:t>Verwaltungen</a:t>
            </a:r>
            <a:r>
              <a:rPr lang="en-GB" sz="1800" dirty="0" smtClean="0"/>
              <a:t>.</a:t>
            </a: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12</a:t>
            </a:fld>
            <a:endParaRPr lang="en-GB" dirty="0"/>
          </a:p>
        </p:txBody>
      </p:sp>
    </p:spTree>
    <p:extLst>
      <p:ext uri="{BB962C8B-B14F-4D97-AF65-F5344CB8AC3E}">
        <p14:creationId xmlns:p14="http://schemas.microsoft.com/office/powerpoint/2010/main" val="230136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Auswahl, die auf gesetzlichen Anforderungen basiert</a:t>
            </a:r>
            <a:endParaRPr lang="de-DE" dirty="0"/>
          </a:p>
        </p:txBody>
      </p:sp>
      <p:sp>
        <p:nvSpPr>
          <p:cNvPr id="3" name="Content Placeholder 2"/>
          <p:cNvSpPr>
            <a:spLocks noGrp="1"/>
          </p:cNvSpPr>
          <p:nvPr>
            <p:ph sz="quarter" idx="15"/>
          </p:nvPr>
        </p:nvSpPr>
        <p:spPr/>
        <p:txBody>
          <a:bodyPr/>
          <a:lstStyle/>
          <a:p>
            <a:r>
              <a:rPr lang="de-DE" i="1" dirty="0" smtClean="0">
                <a:solidFill>
                  <a:schemeClr val="tx2"/>
                </a:solidFill>
              </a:rPr>
              <a:t>Einige Daten können durch ein Gesetz oder eine Verordnung, das/die ihre Veröffentlichung anordnet, bestimmt werden, z.B.:</a:t>
            </a:r>
          </a:p>
          <a:p>
            <a:pPr lvl="1"/>
            <a:r>
              <a:rPr lang="de-DE" sz="1800" dirty="0" smtClean="0"/>
              <a:t>Gesetzestexte, Richtlinien, Verordnungen usw.</a:t>
            </a:r>
          </a:p>
          <a:p>
            <a:pPr lvl="1"/>
            <a:r>
              <a:rPr lang="de-DE" sz="1800" dirty="0" smtClean="0"/>
              <a:t>Vorschläge und Beratungen von Parlament und Komitees. </a:t>
            </a:r>
          </a:p>
          <a:p>
            <a:pPr lvl="1"/>
            <a:r>
              <a:rPr lang="de-DE" sz="1800" dirty="0" smtClean="0"/>
              <a:t>Wahlergebnisse.</a:t>
            </a:r>
          </a:p>
          <a:p>
            <a:pPr lvl="1"/>
            <a:r>
              <a:rPr lang="de-DE" sz="1800" dirty="0" smtClean="0"/>
              <a:t>Öffentliche Budgets und Ausgaben.</a:t>
            </a:r>
          </a:p>
          <a:p>
            <a:pPr lvl="1"/>
            <a:r>
              <a:rPr lang="de-DE" sz="1800" dirty="0" smtClean="0"/>
              <a:t>Ausschreibungen zu Angeboten und Vertragspreisen.</a:t>
            </a:r>
          </a:p>
          <a:p>
            <a:r>
              <a:rPr lang="de-DE" i="1" dirty="0" smtClean="0">
                <a:solidFill>
                  <a:schemeClr val="tx2"/>
                </a:solidFill>
              </a:rPr>
              <a:t>Andere Daten können das </a:t>
            </a:r>
            <a:r>
              <a:rPr lang="de-DE" b="1" i="1" dirty="0" smtClean="0">
                <a:solidFill>
                  <a:schemeClr val="tx2"/>
                </a:solidFill>
              </a:rPr>
              <a:t>Nebenprodukt der Regierungsaktivität </a:t>
            </a:r>
            <a:r>
              <a:rPr lang="de-DE" i="1" dirty="0" smtClean="0">
                <a:solidFill>
                  <a:schemeClr val="tx2"/>
                </a:solidFill>
              </a:rPr>
              <a:t>sein und es könnte für Bürger und Unternehmen nützlich sein, den Zugang dazu zu haben, z.B.:</a:t>
            </a:r>
          </a:p>
          <a:p>
            <a:pPr lvl="1"/>
            <a:r>
              <a:rPr lang="de-DE" sz="1800" dirty="0" smtClean="0"/>
              <a:t>Zustand der Infrastruktur und der öffentlichen Räume (Straßen , Bäume).</a:t>
            </a:r>
          </a:p>
          <a:p>
            <a:pPr lvl="1"/>
            <a:r>
              <a:rPr lang="de-DE" sz="1800" dirty="0" smtClean="0"/>
              <a:t>Fahrpläne der öffentlichen Verkehrsmittel und Abholzeiten der Müllabfuhr.</a:t>
            </a:r>
          </a:p>
          <a:p>
            <a:pPr lvl="1"/>
            <a:endParaRPr lang="en-GB"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13</a:t>
            </a:fld>
            <a:endParaRPr lang="en-GB"/>
          </a:p>
        </p:txBody>
      </p:sp>
    </p:spTree>
    <p:extLst>
      <p:ext uri="{BB962C8B-B14F-4D97-AF65-F5344CB8AC3E}">
        <p14:creationId xmlns:p14="http://schemas.microsoft.com/office/powerpoint/2010/main" val="2243438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Auswahl mit Bezug auf die öffentliche Aufgabe</a:t>
            </a:r>
            <a:endParaRPr lang="de-DE" dirty="0"/>
          </a:p>
        </p:txBody>
      </p:sp>
      <p:sp>
        <p:nvSpPr>
          <p:cNvPr id="3" name="Content Placeholder 2"/>
          <p:cNvSpPr>
            <a:spLocks noGrp="1"/>
          </p:cNvSpPr>
          <p:nvPr>
            <p:ph sz="quarter" idx="15"/>
          </p:nvPr>
        </p:nvSpPr>
        <p:spPr>
          <a:xfrm>
            <a:off x="533400" y="1700808"/>
            <a:ext cx="8077200" cy="4196680"/>
          </a:xfrm>
        </p:spPr>
        <p:txBody>
          <a:bodyPr/>
          <a:lstStyle/>
          <a:p>
            <a:r>
              <a:rPr lang="de-DE" i="1" dirty="0" smtClean="0">
                <a:solidFill>
                  <a:schemeClr val="tx2"/>
                </a:solidFill>
              </a:rPr>
              <a:t>Einige Daten können </a:t>
            </a:r>
            <a:r>
              <a:rPr lang="de-DE" b="1" i="1" dirty="0" smtClean="0">
                <a:solidFill>
                  <a:schemeClr val="tx2"/>
                </a:solidFill>
              </a:rPr>
              <a:t>das direkte Ergebnis der vorrangigen öffentlichen Regierungsaufgabe </a:t>
            </a:r>
            <a:r>
              <a:rPr lang="de-DE" i="1" dirty="0" smtClean="0">
                <a:solidFill>
                  <a:schemeClr val="tx2"/>
                </a:solidFill>
              </a:rPr>
              <a:t>sein, beispielsweise die Funktionen, die in COFOG aufgeführt sind, z.B.:</a:t>
            </a:r>
            <a:r>
              <a:rPr lang="de-DE" dirty="0" smtClean="0">
                <a:solidFill>
                  <a:schemeClr val="tx2"/>
                </a:solidFill>
              </a:rPr>
              <a:t> </a:t>
            </a:r>
          </a:p>
          <a:p>
            <a:pPr lvl="1">
              <a:spcAft>
                <a:spcPts val="300"/>
              </a:spcAft>
            </a:pPr>
            <a:r>
              <a:rPr lang="de-DE" sz="1800" dirty="0" smtClean="0"/>
              <a:t>Exekutive,  gesetzgebende Organe, Finanz-/Steuerangelegenheiten usw.).</a:t>
            </a:r>
          </a:p>
          <a:p>
            <a:pPr lvl="1">
              <a:spcAft>
                <a:spcPts val="300"/>
              </a:spcAft>
            </a:pPr>
            <a:r>
              <a:rPr lang="de-DE" sz="1800" dirty="0" smtClean="0"/>
              <a:t>Öffentliche Ordnung  und Sicherheit.</a:t>
            </a:r>
          </a:p>
          <a:p>
            <a:pPr lvl="1">
              <a:spcAft>
                <a:spcPts val="300"/>
              </a:spcAft>
            </a:pPr>
            <a:r>
              <a:rPr lang="de-DE" sz="1800" dirty="0" smtClean="0"/>
              <a:t>Umweltschutz.</a:t>
            </a:r>
          </a:p>
          <a:p>
            <a:pPr lvl="1">
              <a:spcAft>
                <a:spcPts val="300"/>
              </a:spcAft>
            </a:pPr>
            <a:r>
              <a:rPr lang="de-DE" sz="1800" dirty="0" smtClean="0"/>
              <a:t>Gesundheit.</a:t>
            </a:r>
          </a:p>
          <a:p>
            <a:pPr lvl="1">
              <a:spcAft>
                <a:spcPts val="300"/>
              </a:spcAft>
            </a:pPr>
            <a:r>
              <a:rPr lang="de-DE" sz="1800" dirty="0" smtClean="0"/>
              <a:t>Kultur.</a:t>
            </a:r>
          </a:p>
          <a:p>
            <a:pPr lvl="1"/>
            <a:r>
              <a:rPr lang="de-DE" sz="1800" dirty="0" smtClean="0"/>
              <a:t>Bildung.</a:t>
            </a:r>
          </a:p>
          <a:p>
            <a:pPr>
              <a:spcAft>
                <a:spcPts val="300"/>
              </a:spcAft>
            </a:pPr>
            <a:r>
              <a:rPr lang="de-DE" i="1" dirty="0" smtClean="0">
                <a:solidFill>
                  <a:schemeClr val="tx2"/>
                </a:solidFill>
              </a:rPr>
              <a:t>Andere von der Regierung hergestellte Daten sind </a:t>
            </a:r>
            <a:r>
              <a:rPr lang="de-DE" b="1" i="1" dirty="0" smtClean="0">
                <a:solidFill>
                  <a:schemeClr val="tx2"/>
                </a:solidFill>
              </a:rPr>
              <a:t>unwesentlich </a:t>
            </a:r>
            <a:r>
              <a:rPr lang="de-DE" i="1" dirty="0" smtClean="0">
                <a:solidFill>
                  <a:schemeClr val="tx2"/>
                </a:solidFill>
              </a:rPr>
              <a:t>(Sie können – und werden dies manchmal – vom privaten Sektor geliefert werden), z.B.:</a:t>
            </a:r>
          </a:p>
          <a:p>
            <a:pPr lvl="1">
              <a:spcAft>
                <a:spcPts val="300"/>
              </a:spcAft>
            </a:pPr>
            <a:r>
              <a:rPr lang="de-DE" sz="1800" dirty="0" smtClean="0"/>
              <a:t>Mapping für die Navigation (siehe Google Street View)</a:t>
            </a:r>
          </a:p>
          <a:p>
            <a:pPr lvl="1">
              <a:spcAft>
                <a:spcPts val="300"/>
              </a:spcAft>
            </a:pPr>
            <a:r>
              <a:rPr lang="de-DE" sz="1800" dirty="0" smtClean="0"/>
              <a:t>Wettervorhersage (cf. </a:t>
            </a:r>
            <a:r>
              <a:rPr lang="de-DE" sz="1800" dirty="0" err="1" smtClean="0"/>
              <a:t>Weather</a:t>
            </a:r>
            <a:r>
              <a:rPr lang="de-DE" sz="1800" dirty="0" smtClean="0"/>
              <a:t> Channel)</a:t>
            </a:r>
          </a:p>
          <a:p>
            <a:pPr lvl="1">
              <a:spcAft>
                <a:spcPts val="300"/>
              </a:spcAft>
            </a:pPr>
            <a:endParaRPr lang="en-GB" noProof="0" dirty="0" smtClean="0"/>
          </a:p>
          <a:p>
            <a:pPr lvl="1">
              <a:spcAft>
                <a:spcPts val="300"/>
              </a:spcAft>
            </a:pPr>
            <a:endParaRPr lang="en-GB" noProof="0" dirty="0" smtClean="0"/>
          </a:p>
          <a:p>
            <a:pPr lvl="1"/>
            <a:endParaRPr lang="en-GB" noProof="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14</a:t>
            </a:fld>
            <a:endParaRPr lang="en-GB"/>
          </a:p>
        </p:txBody>
      </p:sp>
    </p:spTree>
    <p:extLst>
      <p:ext uri="{BB962C8B-B14F-4D97-AF65-F5344CB8AC3E}">
        <p14:creationId xmlns:p14="http://schemas.microsoft.com/office/powerpoint/2010/main" val="1152221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Auswahl, die auf dem Status der Offenheit basiert</a:t>
            </a:r>
            <a:endParaRPr lang="de-DE" dirty="0"/>
          </a:p>
        </p:txBody>
      </p:sp>
      <p:sp>
        <p:nvSpPr>
          <p:cNvPr id="3" name="Content Placeholder 2"/>
          <p:cNvSpPr>
            <a:spLocks noGrp="1"/>
          </p:cNvSpPr>
          <p:nvPr>
            <p:ph sz="quarter" idx="15"/>
          </p:nvPr>
        </p:nvSpPr>
        <p:spPr/>
        <p:txBody>
          <a:bodyPr/>
          <a:lstStyle/>
          <a:p>
            <a:r>
              <a:rPr lang="de-DE" i="1" dirty="0" smtClean="0">
                <a:solidFill>
                  <a:schemeClr val="tx2"/>
                </a:solidFill>
              </a:rPr>
              <a:t>Einige Daten werden </a:t>
            </a:r>
            <a:r>
              <a:rPr lang="de-DE" b="1" i="1" dirty="0" smtClean="0">
                <a:solidFill>
                  <a:schemeClr val="tx2"/>
                </a:solidFill>
              </a:rPr>
              <a:t>bereits </a:t>
            </a:r>
            <a:r>
              <a:rPr lang="de-DE" i="1" dirty="0" smtClean="0">
                <a:solidFill>
                  <a:schemeClr val="tx2"/>
                </a:solidFill>
              </a:rPr>
              <a:t>offen und elektronisch </a:t>
            </a:r>
            <a:r>
              <a:rPr lang="de-DE" b="1" i="1" dirty="0" smtClean="0">
                <a:solidFill>
                  <a:schemeClr val="tx2"/>
                </a:solidFill>
              </a:rPr>
              <a:t>veröffentlicht</a:t>
            </a:r>
            <a:r>
              <a:rPr lang="de-DE" i="1" dirty="0" smtClean="0">
                <a:solidFill>
                  <a:schemeClr val="tx2"/>
                </a:solidFill>
              </a:rPr>
              <a:t>, z.B. (in einigen Ländern):</a:t>
            </a:r>
          </a:p>
          <a:p>
            <a:pPr lvl="1"/>
            <a:r>
              <a:rPr lang="de-DE" sz="1800" dirty="0" smtClean="0"/>
              <a:t>Katasterdaten.</a:t>
            </a:r>
          </a:p>
          <a:p>
            <a:pPr lvl="1"/>
            <a:r>
              <a:rPr lang="de-DE" sz="1800" dirty="0" smtClean="0"/>
              <a:t>Topographische Karten.</a:t>
            </a:r>
          </a:p>
          <a:p>
            <a:pPr lvl="1"/>
            <a:r>
              <a:rPr lang="de-DE" sz="1800" dirty="0" smtClean="0"/>
              <a:t>Verkehrsinformationen.</a:t>
            </a:r>
          </a:p>
          <a:p>
            <a:pPr lvl="1"/>
            <a:r>
              <a:rPr lang="de-DE" sz="1800" dirty="0" smtClean="0"/>
              <a:t>Wettervorhersagen.</a:t>
            </a:r>
          </a:p>
          <a:p>
            <a:endParaRPr lang="de-DE" dirty="0" smtClean="0"/>
          </a:p>
          <a:p>
            <a:r>
              <a:rPr lang="de-DE" i="1" dirty="0" smtClean="0">
                <a:solidFill>
                  <a:schemeClr val="tx2"/>
                </a:solidFill>
              </a:rPr>
              <a:t>Andere Daten können noch vor der Öffentlichkeit versteckt werden (vielleicht, weil es schwer ist, sie zu veröffentlichen oder weil sie persönliche oder vertrauliche Daten betreffen oder weil sie teilweise der Lizenzierung durch Dritte unterliegen).</a:t>
            </a:r>
          </a:p>
          <a:p>
            <a:endParaRPr lang="de-DE"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15</a:t>
            </a:fld>
            <a:endParaRPr lang="en-GB" dirty="0"/>
          </a:p>
        </p:txBody>
      </p:sp>
    </p:spTree>
    <p:extLst>
      <p:ext uri="{BB962C8B-B14F-4D97-AF65-F5344CB8AC3E}">
        <p14:creationId xmlns:p14="http://schemas.microsoft.com/office/powerpoint/2010/main" val="1275900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Auswahl, die Werten basiert</a:t>
            </a:r>
            <a:endParaRPr lang="de-DE" dirty="0"/>
          </a:p>
        </p:txBody>
      </p:sp>
      <p:sp>
        <p:nvSpPr>
          <p:cNvPr id="3" name="Content Placeholder 2"/>
          <p:cNvSpPr>
            <a:spLocks noGrp="1"/>
          </p:cNvSpPr>
          <p:nvPr>
            <p:ph sz="quarter" idx="15"/>
          </p:nvPr>
        </p:nvSpPr>
        <p:spPr/>
        <p:txBody>
          <a:bodyPr/>
          <a:lstStyle/>
          <a:p>
            <a:r>
              <a:rPr lang="de-DE" i="1" dirty="0" smtClean="0">
                <a:solidFill>
                  <a:schemeClr val="tx2"/>
                </a:solidFill>
              </a:rPr>
              <a:t>Einige Daten können in erster Linie </a:t>
            </a:r>
            <a:r>
              <a:rPr lang="de-DE" b="1" i="1" dirty="0" smtClean="0">
                <a:solidFill>
                  <a:schemeClr val="tx2"/>
                </a:solidFill>
              </a:rPr>
              <a:t>gesellschaftlichen Wert </a:t>
            </a:r>
            <a:r>
              <a:rPr lang="de-DE" i="1" dirty="0" smtClean="0">
                <a:solidFill>
                  <a:schemeClr val="tx2"/>
                </a:solidFill>
              </a:rPr>
              <a:t>haben, z.B.:</a:t>
            </a:r>
          </a:p>
          <a:p>
            <a:pPr lvl="1">
              <a:spcAft>
                <a:spcPts val="300"/>
              </a:spcAft>
            </a:pPr>
            <a:r>
              <a:rPr lang="de-DE" sz="1800" dirty="0" smtClean="0"/>
              <a:t>Gesetze und parlamentarische Daten (z.B. Abstimmungsverhalten der Vertreter)</a:t>
            </a:r>
          </a:p>
          <a:p>
            <a:pPr lvl="1">
              <a:spcAft>
                <a:spcPts val="300"/>
              </a:spcAft>
            </a:pPr>
            <a:r>
              <a:rPr lang="de-DE" sz="1800" dirty="0" smtClean="0"/>
              <a:t>Informationen vor Wahlen (z.B. Programme der politischen Parteien)</a:t>
            </a:r>
          </a:p>
          <a:p>
            <a:pPr lvl="1"/>
            <a:r>
              <a:rPr lang="de-DE" sz="1800" dirty="0" smtClean="0"/>
              <a:t>E-Demokratie und E-Partizipation (z.B. öffentliche Anhörungen)</a:t>
            </a:r>
          </a:p>
          <a:p>
            <a:endParaRPr lang="de-DE" i="1" dirty="0" smtClean="0"/>
          </a:p>
          <a:p>
            <a:r>
              <a:rPr lang="de-DE" i="1" dirty="0" smtClean="0">
                <a:solidFill>
                  <a:schemeClr val="tx2"/>
                </a:solidFill>
              </a:rPr>
              <a:t>Andere Daten können mehr </a:t>
            </a:r>
            <a:r>
              <a:rPr lang="de-DE" b="1" i="1" dirty="0" smtClean="0">
                <a:solidFill>
                  <a:schemeClr val="tx2"/>
                </a:solidFill>
              </a:rPr>
              <a:t>kommerziellen </a:t>
            </a:r>
            <a:r>
              <a:rPr lang="de-DE" b="1" i="1" dirty="0" smtClean="0">
                <a:solidFill>
                  <a:schemeClr val="tx2"/>
                </a:solidFill>
              </a:rPr>
              <a:t>Wert </a:t>
            </a:r>
            <a:r>
              <a:rPr lang="de-DE" i="1" dirty="0">
                <a:solidFill>
                  <a:schemeClr val="tx2"/>
                </a:solidFill>
              </a:rPr>
              <a:t>(</a:t>
            </a:r>
            <a:r>
              <a:rPr lang="de-DE" i="1" dirty="0" smtClean="0">
                <a:solidFill>
                  <a:schemeClr val="tx2"/>
                </a:solidFill>
              </a:rPr>
              <a:t>Geschäftsmodell)</a:t>
            </a:r>
            <a:r>
              <a:rPr lang="de-DE" b="1" i="1" dirty="0" smtClean="0">
                <a:solidFill>
                  <a:schemeClr val="tx2"/>
                </a:solidFill>
              </a:rPr>
              <a:t> </a:t>
            </a:r>
            <a:r>
              <a:rPr lang="de-DE" i="1" dirty="0" smtClean="0">
                <a:solidFill>
                  <a:schemeClr val="tx2"/>
                </a:solidFill>
              </a:rPr>
              <a:t>haben, z.B.: </a:t>
            </a:r>
          </a:p>
          <a:p>
            <a:pPr>
              <a:buFont typeface="Arial" pitchFamily="34" charset="0"/>
              <a:buChar char="•"/>
            </a:pPr>
            <a:r>
              <a:rPr lang="de-DE" sz="1800" dirty="0" smtClean="0"/>
              <a:t>Straßenkarten, Echtzeitverkehrsinformationen</a:t>
            </a:r>
          </a:p>
          <a:p>
            <a:pPr lvl="1">
              <a:spcAft>
                <a:spcPts val="300"/>
              </a:spcAft>
            </a:pPr>
            <a:r>
              <a:rPr lang="de-DE" sz="1800" dirty="0" smtClean="0"/>
              <a:t>Echtzeit-Wetterdaten</a:t>
            </a:r>
          </a:p>
          <a:p>
            <a:pPr lvl="1"/>
            <a:r>
              <a:rPr lang="de-DE" sz="1800" dirty="0" smtClean="0"/>
              <a:t> Wirtschaftsinformationen</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16</a:t>
            </a:fld>
            <a:endParaRPr lang="en-GB" dirty="0"/>
          </a:p>
        </p:txBody>
      </p:sp>
    </p:spTree>
    <p:extLst>
      <p:ext uri="{BB962C8B-B14F-4D97-AF65-F5344CB8AC3E}">
        <p14:creationId xmlns:p14="http://schemas.microsoft.com/office/powerpoint/2010/main" val="4038247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Auswahl, die auf einer Zielgruppe basiert</a:t>
            </a:r>
            <a:endParaRPr lang="de-DE" dirty="0"/>
          </a:p>
        </p:txBody>
      </p:sp>
      <p:sp>
        <p:nvSpPr>
          <p:cNvPr id="3" name="Content Placeholder 2"/>
          <p:cNvSpPr>
            <a:spLocks noGrp="1"/>
          </p:cNvSpPr>
          <p:nvPr>
            <p:ph sz="quarter" idx="15"/>
          </p:nvPr>
        </p:nvSpPr>
        <p:spPr/>
        <p:txBody>
          <a:bodyPr/>
          <a:lstStyle/>
          <a:p>
            <a:r>
              <a:rPr lang="de-DE" i="1" dirty="0" smtClean="0">
                <a:solidFill>
                  <a:schemeClr val="tx2"/>
                </a:solidFill>
              </a:rPr>
              <a:t>Einige Daten sind für die </a:t>
            </a:r>
            <a:r>
              <a:rPr lang="de-DE" b="1" i="1" dirty="0" smtClean="0">
                <a:solidFill>
                  <a:schemeClr val="tx2"/>
                </a:solidFill>
              </a:rPr>
              <a:t>Gesellschaft</a:t>
            </a:r>
            <a:r>
              <a:rPr lang="de-DE" i="1" dirty="0" smtClean="0">
                <a:solidFill>
                  <a:schemeClr val="tx2"/>
                </a:solidFill>
              </a:rPr>
              <a:t> (Bürger und Unternehmen) bestimmt, z.B.:</a:t>
            </a:r>
          </a:p>
          <a:p>
            <a:pPr lvl="1"/>
            <a:r>
              <a:rPr lang="de-DE" sz="1800" dirty="0" smtClean="0"/>
              <a:t>rechtliche Informationen.</a:t>
            </a:r>
          </a:p>
          <a:p>
            <a:pPr lvl="1"/>
            <a:r>
              <a:rPr lang="de-DE" sz="1800" dirty="0" smtClean="0"/>
              <a:t>E-Demokratie, E-Partizipation und öffentliche Anhörungen.</a:t>
            </a:r>
          </a:p>
          <a:p>
            <a:pPr lvl="1"/>
            <a:r>
              <a:rPr lang="de-DE" sz="1800" dirty="0" smtClean="0"/>
              <a:t>Beschaffung.</a:t>
            </a:r>
          </a:p>
          <a:p>
            <a:endParaRPr lang="de-DE" dirty="0" smtClean="0"/>
          </a:p>
          <a:p>
            <a:r>
              <a:rPr lang="de-DE" i="1" dirty="0" smtClean="0">
                <a:solidFill>
                  <a:schemeClr val="tx2"/>
                </a:solidFill>
              </a:rPr>
              <a:t>Andere Daten beziehen sich </a:t>
            </a:r>
            <a:r>
              <a:rPr lang="de-DE" b="1" i="1" dirty="0" smtClean="0">
                <a:solidFill>
                  <a:schemeClr val="tx2"/>
                </a:solidFill>
              </a:rPr>
              <a:t>auf  die interne Nutzung oder auf die Integration in das Backoffice</a:t>
            </a:r>
            <a:r>
              <a:rPr lang="de-DE" i="1" dirty="0" smtClean="0">
                <a:solidFill>
                  <a:schemeClr val="tx2"/>
                </a:solidFill>
              </a:rPr>
              <a:t>, z.B.:</a:t>
            </a:r>
          </a:p>
          <a:p>
            <a:pPr lvl="1"/>
            <a:r>
              <a:rPr lang="de-DE" sz="1800" dirty="0" smtClean="0"/>
              <a:t>Verschiedene Quellen, die für die Strafverfolgung genutzt werden.</a:t>
            </a:r>
          </a:p>
          <a:p>
            <a:pPr lvl="1"/>
            <a:r>
              <a:rPr lang="de-DE" sz="1800" dirty="0" smtClean="0"/>
              <a:t>Indikatoren der Service-Leistungskennzahlen.</a:t>
            </a:r>
          </a:p>
          <a:p>
            <a:pPr lvl="1"/>
            <a:r>
              <a:rPr lang="de-DE" sz="1800" dirty="0" smtClean="0"/>
              <a:t>Stellenbeschreibungen von Beamten.</a:t>
            </a:r>
            <a:endParaRPr lang="de-DE"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17</a:t>
            </a:fld>
            <a:endParaRPr lang="en-GB" dirty="0"/>
          </a:p>
        </p:txBody>
      </p:sp>
    </p:spTree>
    <p:extLst>
      <p:ext uri="{BB962C8B-B14F-4D97-AF65-F5344CB8AC3E}">
        <p14:creationId xmlns:p14="http://schemas.microsoft.com/office/powerpoint/2010/main" val="743668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Auswahl, die auf der Größe der Zielgruppe basiert</a:t>
            </a:r>
            <a:br>
              <a:rPr lang="de-DE" dirty="0" smtClean="0"/>
            </a:br>
            <a:endParaRPr lang="de-DE" dirty="0"/>
          </a:p>
        </p:txBody>
      </p:sp>
      <p:sp>
        <p:nvSpPr>
          <p:cNvPr id="3" name="Content Placeholder 2"/>
          <p:cNvSpPr>
            <a:spLocks noGrp="1"/>
          </p:cNvSpPr>
          <p:nvPr>
            <p:ph sz="quarter" idx="15"/>
          </p:nvPr>
        </p:nvSpPr>
        <p:spPr/>
        <p:txBody>
          <a:bodyPr/>
          <a:lstStyle/>
          <a:p>
            <a:r>
              <a:rPr lang="de-DE" i="1" dirty="0" smtClean="0">
                <a:solidFill>
                  <a:schemeClr val="tx2"/>
                </a:solidFill>
              </a:rPr>
              <a:t>Einige Daten werden auf </a:t>
            </a:r>
            <a:r>
              <a:rPr lang="de-DE" b="1" i="1" dirty="0" smtClean="0">
                <a:solidFill>
                  <a:schemeClr val="tx2"/>
                </a:solidFill>
              </a:rPr>
              <a:t>große Zielgruppen </a:t>
            </a:r>
            <a:r>
              <a:rPr lang="de-DE" i="1" dirty="0" smtClean="0">
                <a:solidFill>
                  <a:schemeClr val="tx2"/>
                </a:solidFill>
              </a:rPr>
              <a:t>und</a:t>
            </a:r>
            <a:r>
              <a:rPr lang="de-DE" b="1" i="1" dirty="0" smtClean="0">
                <a:solidFill>
                  <a:schemeClr val="tx2"/>
                </a:solidFill>
              </a:rPr>
              <a:t> Massenmärkte </a:t>
            </a:r>
            <a:r>
              <a:rPr lang="de-DE" i="1" dirty="0" smtClean="0">
                <a:solidFill>
                  <a:schemeClr val="tx2"/>
                </a:solidFill>
              </a:rPr>
              <a:t>ausgerichtet, z.B.:</a:t>
            </a:r>
          </a:p>
          <a:p>
            <a:pPr lvl="1"/>
            <a:r>
              <a:rPr lang="de-DE" sz="1800" dirty="0" smtClean="0"/>
              <a:t>Verkehrsinformationen.</a:t>
            </a:r>
          </a:p>
          <a:p>
            <a:pPr lvl="1"/>
            <a:r>
              <a:rPr lang="de-DE" sz="1800" dirty="0" smtClean="0"/>
              <a:t>Öffentliche Verkehrsmittel.</a:t>
            </a:r>
          </a:p>
          <a:p>
            <a:pPr lvl="1"/>
            <a:r>
              <a:rPr lang="de-DE" sz="1800" dirty="0" smtClean="0"/>
              <a:t>Wahldaten.</a:t>
            </a:r>
          </a:p>
          <a:p>
            <a:endParaRPr lang="de-DE" dirty="0" smtClean="0"/>
          </a:p>
          <a:p>
            <a:r>
              <a:rPr lang="de-DE" i="1" dirty="0" smtClean="0">
                <a:solidFill>
                  <a:schemeClr val="tx2"/>
                </a:solidFill>
              </a:rPr>
              <a:t>Andere Daten sind für </a:t>
            </a:r>
            <a:r>
              <a:rPr lang="de-DE" b="1" i="1" dirty="0" smtClean="0">
                <a:solidFill>
                  <a:schemeClr val="tx2"/>
                </a:solidFill>
              </a:rPr>
              <a:t>kleine</a:t>
            </a:r>
            <a:r>
              <a:rPr lang="de-DE" i="1" dirty="0" smtClean="0">
                <a:solidFill>
                  <a:schemeClr val="tx2"/>
                </a:solidFill>
              </a:rPr>
              <a:t> </a:t>
            </a:r>
            <a:r>
              <a:rPr lang="de-DE" b="1" i="1" dirty="0" smtClean="0">
                <a:solidFill>
                  <a:schemeClr val="tx2"/>
                </a:solidFill>
              </a:rPr>
              <a:t>Gruppen</a:t>
            </a:r>
            <a:r>
              <a:rPr lang="de-DE" i="1" dirty="0" smtClean="0">
                <a:solidFill>
                  <a:schemeClr val="tx2"/>
                </a:solidFill>
              </a:rPr>
              <a:t> und </a:t>
            </a:r>
            <a:r>
              <a:rPr lang="de-DE" b="1" i="1" dirty="0" smtClean="0">
                <a:solidFill>
                  <a:schemeClr val="tx2"/>
                </a:solidFill>
              </a:rPr>
              <a:t>Nischenmärkte von Bedeutung</a:t>
            </a:r>
            <a:r>
              <a:rPr lang="de-DE" i="1" dirty="0" smtClean="0">
                <a:solidFill>
                  <a:schemeClr val="tx2"/>
                </a:solidFill>
              </a:rPr>
              <a:t>, z.B.:</a:t>
            </a:r>
          </a:p>
          <a:p>
            <a:pPr lvl="1"/>
            <a:r>
              <a:rPr lang="de-DE" sz="1800" dirty="0" smtClean="0"/>
              <a:t>Informationen über Einrichtungen und finanzielle Unterstützung für Menschen mit besonderen Bedarfen </a:t>
            </a:r>
          </a:p>
          <a:p>
            <a:pPr lvl="1"/>
            <a:r>
              <a:rPr lang="de-DE" sz="1800" dirty="0" smtClean="0"/>
              <a:t>Wirtschaftsstatistiken.</a:t>
            </a:r>
          </a:p>
          <a:p>
            <a:pPr lvl="1"/>
            <a:r>
              <a:rPr lang="de-DE" sz="1800" dirty="0" smtClean="0"/>
              <a:t>Gerichtsentscheidungen.</a:t>
            </a:r>
          </a:p>
          <a:p>
            <a:pPr lvl="1"/>
            <a:endParaRPr lang="en-GB" noProof="0" dirty="0" smtClean="0"/>
          </a:p>
          <a:p>
            <a:pPr lvl="1"/>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18</a:t>
            </a:fld>
            <a:endParaRPr lang="en-GB" dirty="0"/>
          </a:p>
        </p:txBody>
      </p:sp>
    </p:spTree>
    <p:extLst>
      <p:ext uri="{BB962C8B-B14F-4D97-AF65-F5344CB8AC3E}">
        <p14:creationId xmlns:p14="http://schemas.microsoft.com/office/powerpoint/2010/main" val="3306938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Hohe Wert aus der Perspektive eines </a:t>
            </a:r>
            <a:r>
              <a:rPr lang="de-DE" dirty="0" smtClean="0"/>
              <a:t>Wiederverwender</a:t>
            </a:r>
            <a:endParaRPr lang="en-GB" dirty="0"/>
          </a:p>
        </p:txBody>
      </p:sp>
      <p:sp>
        <p:nvSpPr>
          <p:cNvPr id="3" name="Content Placeholder 2"/>
          <p:cNvSpPr>
            <a:spLocks noGrp="1"/>
          </p:cNvSpPr>
          <p:nvPr>
            <p:ph sz="quarter" idx="15"/>
          </p:nvPr>
        </p:nvSpPr>
        <p:spPr>
          <a:xfrm>
            <a:off x="533400" y="1752600"/>
            <a:ext cx="8077200" cy="4556720"/>
          </a:xfrm>
        </p:spPr>
        <p:txBody>
          <a:bodyPr>
            <a:normAutofit fontScale="92500" lnSpcReduction="10000"/>
          </a:bodyPr>
          <a:lstStyle/>
          <a:p>
            <a:r>
              <a:rPr lang="de-DE" i="1" dirty="0">
                <a:solidFill>
                  <a:srgbClr val="A32020"/>
                </a:solidFill>
              </a:rPr>
              <a:t>Aus der Sicht eines Wiederverwender, der Wert eines Datensatzes hängt vor allem von seiner </a:t>
            </a:r>
            <a:r>
              <a:rPr lang="de-DE" b="1" i="1" dirty="0">
                <a:solidFill>
                  <a:srgbClr val="A32020"/>
                </a:solidFill>
              </a:rPr>
              <a:t>Verwendung und Wiederverwendung Potenzial</a:t>
            </a:r>
            <a:r>
              <a:rPr lang="de-DE" i="1" dirty="0">
                <a:solidFill>
                  <a:srgbClr val="A32020"/>
                </a:solidFill>
              </a:rPr>
              <a:t>, die effektiv zur Erzeugung von (neuen) Geschäftsmodelle führen </a:t>
            </a:r>
            <a:r>
              <a:rPr lang="de-DE" i="1" dirty="0" smtClean="0">
                <a:solidFill>
                  <a:srgbClr val="A32020"/>
                </a:solidFill>
              </a:rPr>
              <a:t>kann</a:t>
            </a:r>
            <a:r>
              <a:rPr lang="en-GB" b="1" i="1" dirty="0" smtClean="0">
                <a:solidFill>
                  <a:srgbClr val="A32020"/>
                </a:solidFill>
              </a:rPr>
              <a:t>. </a:t>
            </a:r>
            <a:endParaRPr lang="en-GB" i="1" dirty="0" smtClean="0">
              <a:solidFill>
                <a:srgbClr val="A32020"/>
              </a:solidFill>
            </a:endParaRPr>
          </a:p>
          <a:p>
            <a:endParaRPr lang="en-GB" sz="1200" dirty="0" smtClean="0"/>
          </a:p>
          <a:p>
            <a:r>
              <a:rPr lang="de-DE" sz="1800" dirty="0"/>
              <a:t>Die Verwendung und Wiederverwendung Potenzial eines Datensatzes ist </a:t>
            </a:r>
            <a:r>
              <a:rPr lang="de-DE" sz="1800" dirty="0" smtClean="0"/>
              <a:t>definiert durch</a:t>
            </a:r>
            <a:r>
              <a:rPr lang="en-GB" sz="1800" dirty="0" smtClean="0"/>
              <a:t>:</a:t>
            </a:r>
            <a:endParaRPr lang="en-GB" sz="1800" dirty="0" smtClean="0"/>
          </a:p>
          <a:p>
            <a:pPr marL="68580" indent="-342900">
              <a:buFont typeface="Arial" panose="020B0604020202020204" pitchFamily="34" charset="0"/>
              <a:buChar char="•"/>
            </a:pPr>
            <a:r>
              <a:rPr lang="de-DE" sz="1800" dirty="0"/>
              <a:t>Die Größe und die Dynamik der Zielgruppe des Datensatzes; und </a:t>
            </a:r>
          </a:p>
          <a:p>
            <a:pPr marL="68580" indent="-342900">
              <a:buFont typeface="Arial" panose="020B0604020202020204" pitchFamily="34" charset="0"/>
              <a:buChar char="•"/>
            </a:pPr>
            <a:r>
              <a:rPr lang="de-DE" sz="1800" dirty="0"/>
              <a:t>Die Anzahl der neuen und bestehenden Systemen und Dienstleistungen, die </a:t>
            </a:r>
            <a:r>
              <a:rPr lang="de-DE" sz="1800" dirty="0" smtClean="0"/>
              <a:t>die Datensätze benützt.</a:t>
            </a:r>
          </a:p>
          <a:p>
            <a:pPr marL="68580" indent="-342900">
              <a:buFont typeface="Arial" panose="020B0604020202020204" pitchFamily="34" charset="0"/>
              <a:buChar char="•"/>
            </a:pPr>
            <a:endParaRPr lang="en-GB" sz="1100" dirty="0" smtClean="0"/>
          </a:p>
          <a:p>
            <a:r>
              <a:rPr lang="en-GB" i="1" dirty="0" smtClean="0">
                <a:solidFill>
                  <a:srgbClr val="A32020"/>
                </a:solidFill>
              </a:rPr>
              <a:t>Die </a:t>
            </a:r>
            <a:r>
              <a:rPr lang="en-GB" i="1" dirty="0" err="1" smtClean="0">
                <a:solidFill>
                  <a:srgbClr val="A32020"/>
                </a:solidFill>
              </a:rPr>
              <a:t>Öffnung</a:t>
            </a:r>
            <a:r>
              <a:rPr lang="en-GB" i="1" dirty="0" smtClean="0">
                <a:solidFill>
                  <a:srgbClr val="A32020"/>
                </a:solidFill>
              </a:rPr>
              <a:t> von </a:t>
            </a:r>
            <a:r>
              <a:rPr lang="en-GB" i="1" dirty="0" err="1" smtClean="0">
                <a:solidFill>
                  <a:srgbClr val="A32020"/>
                </a:solidFill>
              </a:rPr>
              <a:t>Datensätzen</a:t>
            </a:r>
            <a:r>
              <a:rPr lang="en-GB" i="1" dirty="0" smtClean="0">
                <a:solidFill>
                  <a:srgbClr val="A32020"/>
                </a:solidFill>
              </a:rPr>
              <a:t> </a:t>
            </a:r>
            <a:r>
              <a:rPr lang="en-GB" i="1" dirty="0" err="1" smtClean="0">
                <a:solidFill>
                  <a:srgbClr val="A32020"/>
                </a:solidFill>
              </a:rPr>
              <a:t>mit</a:t>
            </a:r>
            <a:r>
              <a:rPr lang="en-GB" i="1" dirty="0" smtClean="0">
                <a:solidFill>
                  <a:srgbClr val="A32020"/>
                </a:solidFill>
              </a:rPr>
              <a:t> </a:t>
            </a:r>
            <a:r>
              <a:rPr lang="en-GB" i="1" dirty="0" err="1" smtClean="0">
                <a:solidFill>
                  <a:srgbClr val="A32020"/>
                </a:solidFill>
              </a:rPr>
              <a:t>einem</a:t>
            </a:r>
            <a:r>
              <a:rPr lang="en-GB" i="1" dirty="0" smtClean="0">
                <a:solidFill>
                  <a:srgbClr val="A32020"/>
                </a:solidFill>
              </a:rPr>
              <a:t> </a:t>
            </a:r>
            <a:r>
              <a:rPr lang="en-GB" i="1" dirty="0" err="1" smtClean="0">
                <a:solidFill>
                  <a:srgbClr val="A32020"/>
                </a:solidFill>
              </a:rPr>
              <a:t>hohen</a:t>
            </a:r>
            <a:r>
              <a:rPr lang="en-GB" i="1" dirty="0" smtClean="0">
                <a:solidFill>
                  <a:srgbClr val="A32020"/>
                </a:solidFill>
              </a:rPr>
              <a:t> </a:t>
            </a:r>
            <a:r>
              <a:rPr lang="en-GB" i="1" dirty="0" err="1" smtClean="0">
                <a:solidFill>
                  <a:srgbClr val="A32020"/>
                </a:solidFill>
              </a:rPr>
              <a:t>Einsatz</a:t>
            </a:r>
            <a:r>
              <a:rPr lang="en-GB" i="1" dirty="0" smtClean="0">
                <a:solidFill>
                  <a:srgbClr val="A32020"/>
                </a:solidFill>
              </a:rPr>
              <a:t> und </a:t>
            </a:r>
            <a:r>
              <a:rPr lang="en-GB" i="1" dirty="0" err="1" smtClean="0">
                <a:solidFill>
                  <a:srgbClr val="A32020"/>
                </a:solidFill>
              </a:rPr>
              <a:t>Wiederverwendung</a:t>
            </a:r>
            <a:r>
              <a:rPr lang="en-GB" i="1" dirty="0" smtClean="0">
                <a:solidFill>
                  <a:srgbClr val="A32020"/>
                </a:solidFill>
              </a:rPr>
              <a:t> </a:t>
            </a:r>
            <a:r>
              <a:rPr lang="en-GB" i="1" dirty="0" err="1" smtClean="0">
                <a:solidFill>
                  <a:srgbClr val="A32020"/>
                </a:solidFill>
              </a:rPr>
              <a:t>Potenzial</a:t>
            </a:r>
            <a:r>
              <a:rPr lang="en-GB" i="1" dirty="0" smtClean="0">
                <a:solidFill>
                  <a:srgbClr val="A32020"/>
                </a:solidFill>
              </a:rPr>
              <a:t> </a:t>
            </a:r>
            <a:r>
              <a:rPr lang="en-GB" i="1" dirty="0" err="1" smtClean="0">
                <a:solidFill>
                  <a:srgbClr val="A32020"/>
                </a:solidFill>
              </a:rPr>
              <a:t>führt</a:t>
            </a:r>
            <a:r>
              <a:rPr lang="en-GB" i="1" dirty="0" smtClean="0">
                <a:solidFill>
                  <a:srgbClr val="A32020"/>
                </a:solidFill>
              </a:rPr>
              <a:t> </a:t>
            </a:r>
            <a:r>
              <a:rPr lang="en-GB" i="1" dirty="0" err="1" smtClean="0">
                <a:solidFill>
                  <a:srgbClr val="A32020"/>
                </a:solidFill>
              </a:rPr>
              <a:t>zur</a:t>
            </a:r>
            <a:r>
              <a:rPr lang="en-GB" i="1" dirty="0" smtClean="0">
                <a:solidFill>
                  <a:srgbClr val="A32020"/>
                </a:solidFill>
              </a:rPr>
              <a:t> </a:t>
            </a:r>
            <a:r>
              <a:rPr lang="en-GB" b="1" i="1" dirty="0" err="1" smtClean="0">
                <a:solidFill>
                  <a:srgbClr val="A32020"/>
                </a:solidFill>
              </a:rPr>
              <a:t>Schaffung</a:t>
            </a:r>
            <a:r>
              <a:rPr lang="en-GB" b="1" i="1" dirty="0" smtClean="0">
                <a:solidFill>
                  <a:srgbClr val="A32020"/>
                </a:solidFill>
              </a:rPr>
              <a:t> </a:t>
            </a:r>
            <a:r>
              <a:rPr lang="en-GB" b="1" i="1" dirty="0" err="1" smtClean="0">
                <a:solidFill>
                  <a:srgbClr val="A32020"/>
                </a:solidFill>
              </a:rPr>
              <a:t>neuer</a:t>
            </a:r>
            <a:r>
              <a:rPr lang="en-GB" b="1" i="1" dirty="0" smtClean="0">
                <a:solidFill>
                  <a:srgbClr val="A32020"/>
                </a:solidFill>
              </a:rPr>
              <a:t> </a:t>
            </a:r>
            <a:r>
              <a:rPr lang="en-GB" b="1" i="1" dirty="0" err="1" smtClean="0">
                <a:solidFill>
                  <a:srgbClr val="A32020"/>
                </a:solidFill>
              </a:rPr>
              <a:t>Produkte</a:t>
            </a:r>
            <a:r>
              <a:rPr lang="en-GB" b="1" i="1" dirty="0" smtClean="0">
                <a:solidFill>
                  <a:srgbClr val="A32020"/>
                </a:solidFill>
              </a:rPr>
              <a:t> und/</a:t>
            </a:r>
            <a:r>
              <a:rPr lang="en-GB" b="1" i="1" dirty="0" err="1" smtClean="0">
                <a:solidFill>
                  <a:srgbClr val="A32020"/>
                </a:solidFill>
              </a:rPr>
              <a:t>oder</a:t>
            </a:r>
            <a:r>
              <a:rPr lang="en-GB" b="1" i="1" dirty="0" smtClean="0">
                <a:solidFill>
                  <a:srgbClr val="A32020"/>
                </a:solidFill>
              </a:rPr>
              <a:t> </a:t>
            </a:r>
            <a:r>
              <a:rPr lang="en-GB" b="1" i="1" dirty="0" err="1" smtClean="0">
                <a:solidFill>
                  <a:srgbClr val="A32020"/>
                </a:solidFill>
              </a:rPr>
              <a:t>Dienstleistungen</a:t>
            </a:r>
            <a:r>
              <a:rPr lang="en-GB" i="1" dirty="0" smtClean="0">
                <a:solidFill>
                  <a:srgbClr val="A32020"/>
                </a:solidFill>
              </a:rPr>
              <a:t>, die un- </a:t>
            </a:r>
            <a:r>
              <a:rPr lang="en-GB" i="1" dirty="0" err="1" smtClean="0">
                <a:solidFill>
                  <a:srgbClr val="A32020"/>
                </a:solidFill>
              </a:rPr>
              <a:t>oder</a:t>
            </a:r>
            <a:r>
              <a:rPr lang="en-GB" i="1" dirty="0" smtClean="0">
                <a:solidFill>
                  <a:srgbClr val="A32020"/>
                </a:solidFill>
              </a:rPr>
              <a:t> </a:t>
            </a:r>
            <a:r>
              <a:rPr lang="en-GB" i="1" dirty="0" err="1" smtClean="0">
                <a:solidFill>
                  <a:srgbClr val="A32020"/>
                </a:solidFill>
              </a:rPr>
              <a:t>mittelbaren</a:t>
            </a:r>
            <a:r>
              <a:rPr lang="en-GB" i="1" dirty="0" smtClean="0">
                <a:solidFill>
                  <a:srgbClr val="A32020"/>
                </a:solidFill>
              </a:rPr>
              <a:t> </a:t>
            </a:r>
            <a:r>
              <a:rPr lang="en-GB" b="1" i="1" dirty="0" err="1" smtClean="0">
                <a:solidFill>
                  <a:srgbClr val="A32020"/>
                </a:solidFill>
              </a:rPr>
              <a:t>wirtschaftlichen</a:t>
            </a:r>
            <a:r>
              <a:rPr lang="en-GB" b="1" i="1" dirty="0" smtClean="0">
                <a:solidFill>
                  <a:srgbClr val="A32020"/>
                </a:solidFill>
              </a:rPr>
              <a:t> </a:t>
            </a:r>
            <a:r>
              <a:rPr lang="en-GB" b="1" i="1" dirty="0" err="1" smtClean="0">
                <a:solidFill>
                  <a:srgbClr val="A32020"/>
                </a:solidFill>
              </a:rPr>
              <a:t>oder</a:t>
            </a:r>
            <a:r>
              <a:rPr lang="en-GB" b="1" i="1" dirty="0" smtClean="0">
                <a:solidFill>
                  <a:srgbClr val="A32020"/>
                </a:solidFill>
              </a:rPr>
              <a:t> </a:t>
            </a:r>
            <a:r>
              <a:rPr lang="en-GB" b="1" i="1" dirty="0" err="1" smtClean="0">
                <a:solidFill>
                  <a:srgbClr val="A32020"/>
                </a:solidFill>
              </a:rPr>
              <a:t>sozialen</a:t>
            </a:r>
            <a:r>
              <a:rPr lang="en-GB" b="1" i="1" dirty="0" smtClean="0">
                <a:solidFill>
                  <a:srgbClr val="A32020"/>
                </a:solidFill>
              </a:rPr>
              <a:t> </a:t>
            </a:r>
            <a:r>
              <a:rPr lang="en-GB" b="1" i="1" dirty="0" err="1" smtClean="0">
                <a:solidFill>
                  <a:srgbClr val="A32020"/>
                </a:solidFill>
              </a:rPr>
              <a:t>Auswirkungen</a:t>
            </a:r>
            <a:r>
              <a:rPr lang="en-GB" b="1" i="1" dirty="0" smtClean="0">
                <a:solidFill>
                  <a:srgbClr val="A32020"/>
                </a:solidFill>
              </a:rPr>
              <a:t> </a:t>
            </a:r>
            <a:r>
              <a:rPr lang="en-GB" i="1" dirty="0" smtClean="0">
                <a:solidFill>
                  <a:srgbClr val="A32020"/>
                </a:solidFill>
              </a:rPr>
              <a:t>und/</a:t>
            </a:r>
            <a:r>
              <a:rPr lang="en-GB" i="1" dirty="0" err="1" smtClean="0">
                <a:solidFill>
                  <a:srgbClr val="A32020"/>
                </a:solidFill>
              </a:rPr>
              <a:t>oder</a:t>
            </a:r>
            <a:r>
              <a:rPr lang="en-GB" i="1" dirty="0" smtClean="0">
                <a:solidFill>
                  <a:srgbClr val="A32020"/>
                </a:solidFill>
              </a:rPr>
              <a:t> positive </a:t>
            </a:r>
            <a:r>
              <a:rPr lang="en-GB" b="1" i="1" dirty="0" err="1" smtClean="0">
                <a:solidFill>
                  <a:srgbClr val="A32020"/>
                </a:solidFill>
              </a:rPr>
              <a:t>wirtschaftliche</a:t>
            </a:r>
            <a:r>
              <a:rPr lang="en-GB" b="1" i="1" dirty="0" smtClean="0">
                <a:solidFill>
                  <a:srgbClr val="A32020"/>
                </a:solidFill>
              </a:rPr>
              <a:t> </a:t>
            </a:r>
            <a:r>
              <a:rPr lang="en-GB" b="1" i="1" dirty="0" err="1" smtClean="0">
                <a:solidFill>
                  <a:srgbClr val="A32020"/>
                </a:solidFill>
              </a:rPr>
              <a:t>Externe</a:t>
            </a:r>
            <a:r>
              <a:rPr lang="en-GB" b="1" i="1" dirty="0" smtClean="0">
                <a:solidFill>
                  <a:srgbClr val="A32020"/>
                </a:solidFill>
              </a:rPr>
              <a:t> </a:t>
            </a:r>
            <a:r>
              <a:rPr lang="en-GB" i="1" dirty="0" err="1" smtClean="0">
                <a:solidFill>
                  <a:srgbClr val="A32020"/>
                </a:solidFill>
              </a:rPr>
              <a:t>haben</a:t>
            </a:r>
            <a:r>
              <a:rPr lang="en-GB" i="1" dirty="0" smtClean="0">
                <a:solidFill>
                  <a:srgbClr val="A32020"/>
                </a:solidFill>
              </a:rPr>
              <a:t>. </a:t>
            </a:r>
            <a:endParaRPr lang="en-GB" i="1" dirty="0">
              <a:solidFill>
                <a:srgbClr val="A32020"/>
              </a:solidFill>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19</a:t>
            </a:fld>
            <a:endParaRPr lang="en-GB" dirty="0"/>
          </a:p>
        </p:txBody>
      </p:sp>
    </p:spTree>
    <p:extLst>
      <p:ext uri="{BB962C8B-B14F-4D97-AF65-F5344CB8AC3E}">
        <p14:creationId xmlns:p14="http://schemas.microsoft.com/office/powerpoint/2010/main" val="1651332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de-DE" sz="1600" dirty="0" smtClean="0"/>
              <a:t>Diese Präsentation wurde von PwC erstellt</a:t>
            </a:r>
            <a:br>
              <a:rPr lang="de-DE" sz="1600" dirty="0" smtClean="0"/>
            </a:br>
            <a:r>
              <a:rPr lang="de-DE" sz="1600" dirty="0" smtClean="0"/>
              <a:t/>
            </a:r>
            <a:br>
              <a:rPr lang="de-DE" sz="1600" dirty="0" smtClean="0"/>
            </a:br>
            <a:r>
              <a:rPr lang="de-DE" sz="1600" dirty="0" smtClean="0"/>
              <a:t>Autoren: </a:t>
            </a:r>
            <a:r>
              <a:rPr lang="en-GB" sz="1600" dirty="0" smtClean="0"/>
              <a:t/>
            </a:r>
            <a:br>
              <a:rPr lang="en-GB" sz="1600" dirty="0" smtClean="0"/>
            </a:br>
            <a:r>
              <a:rPr lang="en-GB" sz="1600" i="0" dirty="0" smtClean="0"/>
              <a:t>Michiel De </a:t>
            </a:r>
            <a:r>
              <a:rPr lang="en-GB" sz="1600" i="0" dirty="0" err="1" smtClean="0"/>
              <a:t>Keyzer</a:t>
            </a:r>
            <a:r>
              <a:rPr lang="en-GB" sz="1600" i="0" dirty="0" smtClean="0"/>
              <a:t>, </a:t>
            </a:r>
            <a:r>
              <a:rPr lang="en-GB" sz="1600" i="0" dirty="0" err="1" smtClean="0"/>
              <a:t>Nikolaos</a:t>
            </a:r>
            <a:r>
              <a:rPr lang="en-GB" sz="1600" i="0" dirty="0" smtClean="0"/>
              <a:t> </a:t>
            </a:r>
            <a:r>
              <a:rPr lang="en-GB" sz="1600" i="0" dirty="0" err="1" smtClean="0"/>
              <a:t>Loutas</a:t>
            </a:r>
            <a:r>
              <a:rPr lang="en-GB" sz="1600" i="0" dirty="0" smtClean="0"/>
              <a:t> and </a:t>
            </a:r>
            <a:r>
              <a:rPr lang="en-GB" sz="1600" i="0" dirty="0" err="1" smtClean="0"/>
              <a:t>Stijn</a:t>
            </a:r>
            <a:r>
              <a:rPr lang="en-GB" sz="1600" i="0" dirty="0" smtClean="0"/>
              <a:t> </a:t>
            </a:r>
            <a:r>
              <a:rPr lang="en-GB" sz="1600" i="0" dirty="0" err="1" smtClean="0"/>
              <a:t>Goedertier</a:t>
            </a:r>
            <a:r>
              <a:rPr lang="en-GB" sz="1600" i="0" dirty="0" smtClean="0"/>
              <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de-DE" dirty="0" smtClean="0"/>
              <a:t>Präsentation Metadaten</a:t>
            </a:r>
            <a:endParaRPr lang="de-DE" dirty="0"/>
          </a:p>
        </p:txBody>
      </p:sp>
      <p:sp>
        <p:nvSpPr>
          <p:cNvPr id="4" name="Slide Number Placeholder 3"/>
          <p:cNvSpPr>
            <a:spLocks noGrp="1"/>
          </p:cNvSpPr>
          <p:nvPr>
            <p:ph type="sldNum" sz="quarter" idx="19"/>
          </p:nvPr>
        </p:nvSpPr>
        <p:spPr/>
        <p:txBody>
          <a:bodyPr/>
          <a:lstStyle/>
          <a:p>
            <a:r>
              <a:rPr lang="en-GB" smtClean="0"/>
              <a:t>Slide </a:t>
            </a:r>
            <a:fld id="{F40CD079-BC3F-4086-BA81-31A79D845B02}" type="slidenum">
              <a:rPr lang="en-GB" smtClean="0"/>
              <a:pPr/>
              <a:t>2</a:t>
            </a:fld>
            <a:endParaRPr lang="en-GB"/>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marL="0" marR="0" lvl="0" indent="-273050" algn="just" defTabSz="914400" rtl="0" eaLnBrk="1" fontAlgn="base" latinLnBrk="0" hangingPunct="1">
              <a:lnSpc>
                <a:spcPct val="100000"/>
              </a:lnSpc>
              <a:spcBef>
                <a:spcPct val="0"/>
              </a:spcBef>
              <a:spcAft>
                <a:spcPts val="0"/>
              </a:spcAft>
              <a:buClr>
                <a:schemeClr val="tx1"/>
              </a:buClr>
              <a:buSzTx/>
              <a:buFont typeface="+mj-lt"/>
              <a:buAutoNum type="arabicPeriod"/>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3050" algn="just" defTabSz="914400" rtl="0" eaLnBrk="1" fontAlgn="base" latinLnBrk="0" hangingPunct="1">
              <a:lnSpc>
                <a:spcPct val="100000"/>
              </a:lnSpc>
              <a:spcBef>
                <a:spcPct val="0"/>
              </a:spcBef>
              <a:spcAft>
                <a:spcPts val="90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3050" algn="just" defTabSz="914400" rtl="0" eaLnBrk="1" fontAlgn="base" latinLnBrk="0" hangingPunct="1">
              <a:lnSpc>
                <a:spcPct val="100000"/>
              </a:lnSpc>
              <a:spcBef>
                <a:spcPct val="0"/>
              </a:spcBef>
              <a:spcAft>
                <a:spcPts val="900"/>
              </a:spcAft>
              <a:buClr>
                <a:schemeClr val="tx1"/>
              </a:buClr>
              <a:buSzTx/>
              <a:buFont typeface="+mj-lt"/>
              <a:buAutoNum type="arabicPeriod" startAt="2"/>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p>
        </p:txBody>
      </p:sp>
      <p:sp>
        <p:nvSpPr>
          <p:cNvPr id="7" name="Rectangle 6"/>
          <p:cNvSpPr/>
          <p:nvPr/>
        </p:nvSpPr>
        <p:spPr>
          <a:xfrm>
            <a:off x="467544" y="2924944"/>
            <a:ext cx="2376264" cy="2308324"/>
          </a:xfrm>
          <a:prstGeom prst="rect">
            <a:avLst/>
          </a:prstGeom>
        </p:spPr>
        <p:txBody>
          <a:bodyPr wrap="square">
            <a:spAutoFit/>
          </a:bodyPr>
          <a:lstStyle/>
          <a:p>
            <a:r>
              <a:rPr lang="de-DE" sz="1200" dirty="0" smtClean="0">
                <a:latin typeface="Georgia" pitchFamily="18" charset="0"/>
              </a:rPr>
              <a:t>Open Data Support wird von der Europäischen Kommission finanziert, gemäß SMART 2012/0107 ‘Lot 2: Provision </a:t>
            </a:r>
            <a:r>
              <a:rPr lang="de-DE" sz="1200" dirty="0" err="1" smtClean="0">
                <a:latin typeface="Georgia" pitchFamily="18" charset="0"/>
              </a:rPr>
              <a:t>of</a:t>
            </a:r>
            <a:r>
              <a:rPr lang="de-DE" sz="1200" dirty="0" smtClean="0">
                <a:latin typeface="Georgia" pitchFamily="18" charset="0"/>
              </a:rPr>
              <a:t> </a:t>
            </a:r>
            <a:r>
              <a:rPr lang="de-DE" sz="1200" dirty="0" err="1" smtClean="0">
                <a:latin typeface="Georgia" pitchFamily="18" charset="0"/>
              </a:rPr>
              <a:t>services</a:t>
            </a:r>
            <a:r>
              <a:rPr lang="de-DE" sz="1200" dirty="0" smtClean="0">
                <a:latin typeface="Georgia" pitchFamily="18" charset="0"/>
              </a:rPr>
              <a:t> </a:t>
            </a:r>
            <a:r>
              <a:rPr lang="de-DE" sz="1200" dirty="0" err="1" smtClean="0">
                <a:latin typeface="Georgia" pitchFamily="18" charset="0"/>
              </a:rPr>
              <a:t>for</a:t>
            </a:r>
            <a:r>
              <a:rPr lang="de-DE" sz="1200" dirty="0" smtClean="0">
                <a:latin typeface="Georgia" pitchFamily="18" charset="0"/>
              </a:rPr>
              <a:t> </a:t>
            </a:r>
            <a:r>
              <a:rPr lang="de-DE" sz="1200" dirty="0" err="1" smtClean="0">
                <a:latin typeface="Georgia" pitchFamily="18" charset="0"/>
              </a:rPr>
              <a:t>the</a:t>
            </a:r>
            <a:r>
              <a:rPr lang="de-DE" sz="1200" dirty="0" smtClean="0">
                <a:latin typeface="Georgia" pitchFamily="18" charset="0"/>
              </a:rPr>
              <a:t> </a:t>
            </a:r>
            <a:r>
              <a:rPr lang="de-DE" sz="1200" dirty="0" err="1" smtClean="0">
                <a:latin typeface="Georgia" pitchFamily="18" charset="0"/>
              </a:rPr>
              <a:t>Publication</a:t>
            </a:r>
            <a:r>
              <a:rPr lang="de-DE" sz="1200" dirty="0" smtClean="0">
                <a:latin typeface="Georgia" pitchFamily="18" charset="0"/>
              </a:rPr>
              <a:t>, Access </a:t>
            </a:r>
            <a:r>
              <a:rPr lang="de-DE" sz="1200" dirty="0" err="1" smtClean="0">
                <a:latin typeface="Georgia" pitchFamily="18" charset="0"/>
              </a:rPr>
              <a:t>and</a:t>
            </a:r>
            <a:r>
              <a:rPr lang="de-DE" sz="1200" dirty="0" smtClean="0">
                <a:latin typeface="Georgia" pitchFamily="18" charset="0"/>
              </a:rPr>
              <a:t> Reuse </a:t>
            </a:r>
            <a:r>
              <a:rPr lang="de-DE" sz="1200" dirty="0" err="1" smtClean="0">
                <a:latin typeface="Georgia" pitchFamily="18" charset="0"/>
              </a:rPr>
              <a:t>of</a:t>
            </a:r>
            <a:r>
              <a:rPr lang="de-DE" sz="1200" dirty="0" smtClean="0">
                <a:latin typeface="Georgia" pitchFamily="18" charset="0"/>
              </a:rPr>
              <a:t> Open Public Data </a:t>
            </a:r>
            <a:r>
              <a:rPr lang="de-DE" sz="1200" dirty="0" err="1" smtClean="0">
                <a:latin typeface="Georgia" pitchFamily="18" charset="0"/>
              </a:rPr>
              <a:t>across</a:t>
            </a:r>
            <a:r>
              <a:rPr lang="de-DE" sz="1200" dirty="0" smtClean="0">
                <a:latin typeface="Georgia" pitchFamily="18" charset="0"/>
              </a:rPr>
              <a:t> </a:t>
            </a:r>
            <a:r>
              <a:rPr lang="de-DE" sz="1200" dirty="0" err="1" smtClean="0">
                <a:latin typeface="Georgia" pitchFamily="18" charset="0"/>
              </a:rPr>
              <a:t>the</a:t>
            </a:r>
            <a:r>
              <a:rPr lang="de-DE" sz="1200" dirty="0" smtClean="0">
                <a:latin typeface="Georgia" pitchFamily="18" charset="0"/>
              </a:rPr>
              <a:t> European Union, </a:t>
            </a:r>
            <a:r>
              <a:rPr lang="de-DE" sz="1200" dirty="0" err="1" smtClean="0">
                <a:latin typeface="Georgia" pitchFamily="18" charset="0"/>
              </a:rPr>
              <a:t>through</a:t>
            </a:r>
            <a:r>
              <a:rPr lang="de-DE" sz="1200" dirty="0" smtClean="0">
                <a:latin typeface="Georgia" pitchFamily="18" charset="0"/>
              </a:rPr>
              <a:t> </a:t>
            </a:r>
            <a:r>
              <a:rPr lang="de-DE" sz="1200" dirty="0" err="1" smtClean="0">
                <a:latin typeface="Georgia" pitchFamily="18" charset="0"/>
              </a:rPr>
              <a:t>existing</a:t>
            </a:r>
            <a:r>
              <a:rPr lang="de-DE" sz="1200" dirty="0" smtClean="0">
                <a:latin typeface="Georgia" pitchFamily="18" charset="0"/>
              </a:rPr>
              <a:t> open </a:t>
            </a:r>
            <a:r>
              <a:rPr lang="de-DE" sz="1200" dirty="0" err="1" smtClean="0">
                <a:latin typeface="Georgia" pitchFamily="18" charset="0"/>
              </a:rPr>
              <a:t>data</a:t>
            </a:r>
            <a:r>
              <a:rPr lang="de-DE" sz="1200" dirty="0" smtClean="0">
                <a:latin typeface="Georgia" pitchFamily="18" charset="0"/>
              </a:rPr>
              <a:t> </a:t>
            </a:r>
            <a:r>
              <a:rPr lang="de-DE" sz="1200" dirty="0" err="1" smtClean="0">
                <a:latin typeface="Georgia" pitchFamily="18" charset="0"/>
              </a:rPr>
              <a:t>portals</a:t>
            </a:r>
            <a:r>
              <a:rPr lang="de-DE" sz="1200" dirty="0" smtClean="0">
                <a:latin typeface="Georgia" pitchFamily="18" charset="0"/>
              </a:rPr>
              <a:t>’(Vertrag </a:t>
            </a:r>
            <a:r>
              <a:rPr lang="de-DE" sz="1200" dirty="0" err="1" smtClean="0">
                <a:latin typeface="Georgia" pitchFamily="18" charset="0"/>
              </a:rPr>
              <a:t>No</a:t>
            </a:r>
            <a:r>
              <a:rPr lang="de-DE" sz="1200" dirty="0" smtClean="0">
                <a:latin typeface="Georgia" pitchFamily="18" charset="0"/>
              </a:rPr>
              <a:t>. 30-CE-0530965/00-17).</a:t>
            </a:r>
          </a:p>
          <a:p>
            <a:endParaRPr lang="de-DE" sz="1200" dirty="0" smtClean="0">
              <a:latin typeface="Georgia" pitchFamily="18" charset="0"/>
            </a:endParaRPr>
          </a:p>
          <a:p>
            <a:r>
              <a:rPr lang="en-GB" sz="1200" dirty="0" smtClean="0">
                <a:latin typeface="Georgia" pitchFamily="18" charset="0"/>
              </a:rPr>
              <a:t>© 2013 European Commission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685800"/>
            <a:ext cx="8071048" cy="1015008"/>
          </a:xfrm>
        </p:spPr>
        <p:txBody>
          <a:bodyPr>
            <a:noAutofit/>
          </a:bodyPr>
          <a:lstStyle/>
          <a:p>
            <a:r>
              <a:rPr lang="de-DE" sz="2300" dirty="0" smtClean="0"/>
              <a:t>Auswahl, die auf den Bedürfnissen der Zielgruppe basiert</a:t>
            </a:r>
            <a:br>
              <a:rPr lang="de-DE" sz="2300" dirty="0" smtClean="0"/>
            </a:br>
            <a:r>
              <a:rPr lang="de-DE" sz="2300" b="0" dirty="0" smtClean="0"/>
              <a:t>Welche Daten brauchen/möchten die Wiederverwender</a:t>
            </a:r>
            <a:r>
              <a:rPr lang="en-GB" sz="2300" b="0" dirty="0" smtClean="0"/>
              <a:t>?</a:t>
            </a:r>
            <a:endParaRPr lang="en-GB" sz="2300" b="0" dirty="0"/>
          </a:p>
        </p:txBody>
      </p:sp>
      <p:sp>
        <p:nvSpPr>
          <p:cNvPr id="6" name="Content Placeholder 5"/>
          <p:cNvSpPr>
            <a:spLocks noGrp="1"/>
          </p:cNvSpPr>
          <p:nvPr>
            <p:ph sz="quarter" idx="15"/>
          </p:nvPr>
        </p:nvSpPr>
        <p:spPr>
          <a:xfrm>
            <a:off x="683568" y="1700808"/>
            <a:ext cx="8077200" cy="4419600"/>
          </a:xfrm>
        </p:spPr>
        <p:txBody>
          <a:bodyPr/>
          <a:lstStyle/>
          <a:p>
            <a:r>
              <a:rPr lang="de-DE" sz="1800" dirty="0" smtClean="0"/>
              <a:t>Nach einer spanischen Studie werden die folgenden Arten von Informationen am meisten von Unternehmen wiederverwendet:</a:t>
            </a:r>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smtClean="0"/>
              <a:t>Slide </a:t>
            </a:r>
            <a:fld id="{C65BB6A6-903A-4B60-A0CF-B2137834975A}" type="slidenum">
              <a:rPr lang="en-GB" smtClean="0"/>
              <a:pPr/>
              <a:t>20</a:t>
            </a:fld>
            <a:endParaRPr lang="en-GB"/>
          </a:p>
        </p:txBody>
      </p:sp>
      <p:graphicFrame>
        <p:nvGraphicFramePr>
          <p:cNvPr id="10" name="Chart 9"/>
          <p:cNvGraphicFramePr/>
          <p:nvPr/>
        </p:nvGraphicFramePr>
        <p:xfrm>
          <a:off x="683568" y="2204865"/>
          <a:ext cx="7704856" cy="431772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bwMode="ltGray">
          <a:xfrm>
            <a:off x="4860032" y="2772544"/>
            <a:ext cx="3528392" cy="8004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p>
          <a:p>
            <a:r>
              <a:rPr lang="en-GB" sz="1200" dirty="0" smtClean="0">
                <a:solidFill>
                  <a:schemeClr val="tx1"/>
                </a:solidFill>
                <a:hlinkClick r:id="rId4"/>
              </a:rPr>
              <a:t>http://datos.gob.es/datos/sites/default/files/files/Estudio_infomediario/121001%20RED%20007%20Final%20Report_2012%20Edition_vF_en.pdf</a:t>
            </a:r>
            <a:r>
              <a:rPr lang="en-GB" sz="1200" dirty="0" smtClean="0">
                <a:solidFill>
                  <a:schemeClr val="tx1"/>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352928" cy="914400"/>
          </a:xfrm>
        </p:spPr>
        <p:txBody>
          <a:bodyPr/>
          <a:lstStyle/>
          <a:p>
            <a:r>
              <a:rPr lang="de-DE" dirty="0" smtClean="0"/>
              <a:t>Datensätze Domains in europäischen Datenportalen</a:t>
            </a:r>
            <a:endParaRPr lang="de-DE" dirty="0"/>
          </a:p>
        </p:txBody>
      </p:sp>
      <p:sp>
        <p:nvSpPr>
          <p:cNvPr id="3" name="Content Placeholder 2"/>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21</a:t>
            </a:fld>
            <a:endParaRPr lang="en-GB"/>
          </a:p>
        </p:txBody>
      </p:sp>
      <p:pic>
        <p:nvPicPr>
          <p:cNvPr id="1028" name="Picture 4"/>
          <p:cNvPicPr>
            <a:picLocks noChangeAspect="1" noChangeArrowheads="1"/>
          </p:cNvPicPr>
          <p:nvPr/>
        </p:nvPicPr>
        <p:blipFill>
          <a:blip r:embed="rId3" cstate="print"/>
          <a:srcRect/>
          <a:stretch>
            <a:fillRect/>
          </a:stretch>
        </p:blipFill>
        <p:spPr bwMode="auto">
          <a:xfrm>
            <a:off x="683568" y="3999316"/>
            <a:ext cx="2819400" cy="2371725"/>
          </a:xfrm>
          <a:prstGeom prst="rect">
            <a:avLst/>
          </a:prstGeom>
          <a:ln>
            <a:noFill/>
          </a:ln>
          <a:effectLst>
            <a:outerShdw blurRad="190500" algn="tl" rotWithShape="0">
              <a:srgbClr val="000000">
                <a:alpha val="70000"/>
              </a:srgbClr>
            </a:outerShdw>
          </a:effectLst>
        </p:spPr>
      </p:pic>
      <p:grpSp>
        <p:nvGrpSpPr>
          <p:cNvPr id="7" name="Group 6"/>
          <p:cNvGrpSpPr/>
          <p:nvPr/>
        </p:nvGrpSpPr>
        <p:grpSpPr>
          <a:xfrm>
            <a:off x="251520" y="1412776"/>
            <a:ext cx="6445830" cy="2880320"/>
            <a:chOff x="251520" y="1412776"/>
            <a:chExt cx="6445830" cy="2880320"/>
          </a:xfrm>
        </p:grpSpPr>
        <p:pic>
          <p:nvPicPr>
            <p:cNvPr id="1026" name="Picture 2"/>
            <p:cNvPicPr>
              <a:picLocks noChangeAspect="1" noChangeArrowheads="1"/>
            </p:cNvPicPr>
            <p:nvPr/>
          </p:nvPicPr>
          <p:blipFill>
            <a:blip r:embed="rId4" cstate="print"/>
            <a:srcRect/>
            <a:stretch>
              <a:fillRect/>
            </a:stretch>
          </p:blipFill>
          <p:spPr bwMode="auto">
            <a:xfrm>
              <a:off x="251520" y="1412776"/>
              <a:ext cx="6445830" cy="2736304"/>
            </a:xfrm>
            <a:prstGeom prst="rect">
              <a:avLst/>
            </a:prstGeom>
            <a:ln>
              <a:noFill/>
            </a:ln>
            <a:effectLst>
              <a:outerShdw blurRad="190500" algn="tl" rotWithShape="0">
                <a:srgbClr val="000000">
                  <a:alpha val="70000"/>
                </a:srgbClr>
              </a:outerShdw>
            </a:effectLst>
          </p:spPr>
        </p:pic>
        <p:sp>
          <p:nvSpPr>
            <p:cNvPr id="6" name="TextBox 5"/>
            <p:cNvSpPr txBox="1"/>
            <p:nvPr/>
          </p:nvSpPr>
          <p:spPr>
            <a:xfrm>
              <a:off x="323528" y="3861048"/>
              <a:ext cx="2880320" cy="432048"/>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Source:[</a:t>
              </a:r>
              <a:r>
                <a:rPr lang="en-GB" sz="1200" dirty="0" smtClean="0">
                  <a:hlinkClick r:id="rId5"/>
                </a:rPr>
                <a:t>http://data.gov.uk/data</a:t>
              </a:r>
              <a:r>
                <a:rPr lang="en-GB" sz="1200" dirty="0" smtClean="0"/>
                <a:t>]</a:t>
              </a:r>
              <a:endParaRPr lang="en-GB" sz="1200" dirty="0" smtClean="0">
                <a:latin typeface="Georgia" pitchFamily="18" charset="0"/>
              </a:endParaRPr>
            </a:p>
          </p:txBody>
        </p:sp>
      </p:grpSp>
      <p:grpSp>
        <p:nvGrpSpPr>
          <p:cNvPr id="10" name="Group 9"/>
          <p:cNvGrpSpPr/>
          <p:nvPr/>
        </p:nvGrpSpPr>
        <p:grpSpPr>
          <a:xfrm>
            <a:off x="5076056" y="2276872"/>
            <a:ext cx="3895725" cy="3842928"/>
            <a:chOff x="5076056" y="2276872"/>
            <a:chExt cx="3895725" cy="3842928"/>
          </a:xfrm>
        </p:grpSpPr>
        <p:pic>
          <p:nvPicPr>
            <p:cNvPr id="1027" name="Picture 3"/>
            <p:cNvPicPr>
              <a:picLocks noChangeAspect="1" noChangeArrowheads="1"/>
            </p:cNvPicPr>
            <p:nvPr/>
          </p:nvPicPr>
          <p:blipFill>
            <a:blip r:embed="rId6" cstate="print"/>
            <a:srcRect/>
            <a:stretch>
              <a:fillRect/>
            </a:stretch>
          </p:blipFill>
          <p:spPr bwMode="auto">
            <a:xfrm>
              <a:off x="5076056" y="2276872"/>
              <a:ext cx="3895725" cy="3629025"/>
            </a:xfrm>
            <a:prstGeom prst="rect">
              <a:avLst/>
            </a:prstGeom>
            <a:ln>
              <a:noFill/>
            </a:ln>
            <a:effectLst>
              <a:outerShdw blurRad="190500" algn="tl" rotWithShape="0">
                <a:srgbClr val="000000">
                  <a:alpha val="70000"/>
                </a:srgbClr>
              </a:outerShdw>
            </a:effectLst>
          </p:spPr>
        </p:pic>
        <p:sp>
          <p:nvSpPr>
            <p:cNvPr id="9" name="TextBox 8"/>
            <p:cNvSpPr txBox="1"/>
            <p:nvPr/>
          </p:nvSpPr>
          <p:spPr>
            <a:xfrm>
              <a:off x="5102560" y="5687752"/>
              <a:ext cx="2880320" cy="432048"/>
            </a:xfrm>
            <a:prstGeom prst="rect">
              <a:avLst/>
            </a:prstGeom>
            <a:noFill/>
          </p:spPr>
          <p:txBody>
            <a:bodyPr vert="horz" wrap="square" lIns="0" tIns="0" rIns="0" bIns="0" rtlCol="0">
              <a:noAutofit/>
            </a:bodyPr>
            <a:lstStyle/>
            <a:p>
              <a:pPr indent="-274320">
                <a:spcAft>
                  <a:spcPts val="900"/>
                </a:spcAft>
              </a:pPr>
              <a:r>
                <a:rPr lang="en-GB" sz="1200" dirty="0" smtClean="0">
                  <a:solidFill>
                    <a:schemeClr val="bg1"/>
                  </a:solidFill>
                  <a:latin typeface="Georgia" pitchFamily="18" charset="0"/>
                </a:rPr>
                <a:t>Source:[</a:t>
              </a:r>
              <a:r>
                <a:rPr lang="en-GB" sz="1200" dirty="0" smtClean="0">
                  <a:solidFill>
                    <a:schemeClr val="bg1"/>
                  </a:solidFill>
                </a:rPr>
                <a:t>http://publicdata.eu/]</a:t>
              </a:r>
              <a:endParaRPr lang="en-GB" sz="1200" dirty="0" smtClean="0">
                <a:solidFill>
                  <a:schemeClr val="bg1"/>
                </a:solidFill>
                <a:latin typeface="Georgia" pitchFamily="18" charset="0"/>
              </a:endParaRPr>
            </a:p>
          </p:txBody>
        </p:sp>
      </p:grpSp>
      <p:sp>
        <p:nvSpPr>
          <p:cNvPr id="12" name="TextBox 11"/>
          <p:cNvSpPr txBox="1"/>
          <p:nvPr/>
        </p:nvSpPr>
        <p:spPr>
          <a:xfrm>
            <a:off x="827584" y="6199312"/>
            <a:ext cx="3744416" cy="432048"/>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Source:[</a:t>
            </a:r>
            <a:r>
              <a:rPr lang="en-GB" sz="1200" dirty="0" smtClean="0">
                <a:hlinkClick r:id="rId7"/>
              </a:rPr>
              <a:t>http://open-data.europa.eu/en/data/dataset</a:t>
            </a:r>
            <a:r>
              <a:rPr lang="en-GB" sz="1200" dirty="0" smtClean="0"/>
              <a:t>]</a:t>
            </a:r>
            <a:endParaRPr lang="en-GB" sz="1200" dirty="0" smtClean="0">
              <a:latin typeface="Georgia" pitchFamily="18" charset="0"/>
            </a:endParaRPr>
          </a:p>
        </p:txBody>
      </p:sp>
      <p:sp>
        <p:nvSpPr>
          <p:cNvPr id="13" name="Rectangle 12"/>
          <p:cNvSpPr/>
          <p:nvPr/>
        </p:nvSpPr>
        <p:spPr bwMode="ltGray">
          <a:xfrm>
            <a:off x="4716016" y="6093296"/>
            <a:ext cx="1944216" cy="21602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ysClr val="windowText" lastClr="000000"/>
                </a:solidFill>
                <a:latin typeface="Hand Of Sean" pitchFamily="2" charset="-128"/>
                <a:ea typeface="Hand Of Sean" pitchFamily="2" charset="-128"/>
              </a:rPr>
              <a:t>Metadaten</a:t>
            </a:r>
            <a:endParaRPr lang="en-GB" sz="2400" dirty="0" smtClean="0">
              <a:solidFill>
                <a:sysClr val="windowText" lastClr="000000"/>
              </a:solidFill>
              <a:latin typeface="Hand Of Sean" pitchFamily="2" charset="-128"/>
              <a:ea typeface="Hand Of Sean" pitchFamily="2" charset="-128"/>
            </a:endParaRPr>
          </a:p>
        </p:txBody>
      </p:sp>
      <p:cxnSp>
        <p:nvCxnSpPr>
          <p:cNvPr id="17" name="Shape 16"/>
          <p:cNvCxnSpPr>
            <a:stCxn id="13" idx="1"/>
          </p:cNvCxnSpPr>
          <p:nvPr/>
        </p:nvCxnSpPr>
        <p:spPr>
          <a:xfrm rot="10800000">
            <a:off x="4211960" y="4149080"/>
            <a:ext cx="504056" cy="205222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hape 20"/>
          <p:cNvCxnSpPr>
            <a:stCxn id="13" idx="1"/>
            <a:endCxn id="1028" idx="3"/>
          </p:cNvCxnSpPr>
          <p:nvPr/>
        </p:nvCxnSpPr>
        <p:spPr>
          <a:xfrm rot="10800000">
            <a:off x="3502968" y="5185180"/>
            <a:ext cx="1213048" cy="1016129"/>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13" idx="3"/>
            <a:endCxn id="1027" idx="2"/>
          </p:cNvCxnSpPr>
          <p:nvPr/>
        </p:nvCxnSpPr>
        <p:spPr>
          <a:xfrm flipV="1">
            <a:off x="6660232" y="5905897"/>
            <a:ext cx="363687" cy="29541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Welche Datensätze auf Data.gov.uk  am meisten angesehen werden </a:t>
            </a:r>
            <a:endParaRPr lang="de-DE" dirty="0"/>
          </a:p>
        </p:txBody>
      </p:sp>
      <p:sp>
        <p:nvSpPr>
          <p:cNvPr id="9" name="Content Placeholder 8"/>
          <p:cNvSpPr>
            <a:spLocks noGrp="1"/>
          </p:cNvSpPr>
          <p:nvPr>
            <p:ph sz="quarter" idx="14"/>
          </p:nvPr>
        </p:nvSpPr>
        <p:spPr/>
        <p:txBody>
          <a:bodyPr/>
          <a:lstStyle/>
          <a:p>
            <a:endParaRPr lang="en-GB"/>
          </a:p>
        </p:txBody>
      </p:sp>
      <p:sp>
        <p:nvSpPr>
          <p:cNvPr id="10" name="Content Placeholder 9"/>
          <p:cNvSpPr>
            <a:spLocks noGrp="1"/>
          </p:cNvSpPr>
          <p:nvPr>
            <p:ph sz="quarter" idx="15"/>
          </p:nvPr>
        </p:nvSpPr>
        <p:spPr/>
        <p:txBody>
          <a:bodyPr/>
          <a:lstStyle/>
          <a:p>
            <a:endParaRPr lang="en-GB"/>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22</a:t>
            </a:fld>
            <a:endParaRPr lang="en-GB"/>
          </a:p>
        </p:txBody>
      </p:sp>
      <p:pic>
        <p:nvPicPr>
          <p:cNvPr id="59394" name="Picture 2"/>
          <p:cNvPicPr>
            <a:picLocks noChangeAspect="1" noChangeArrowheads="1"/>
          </p:cNvPicPr>
          <p:nvPr/>
        </p:nvPicPr>
        <p:blipFill>
          <a:blip r:embed="rId3" cstate="print"/>
          <a:srcRect t="6449" r="34848"/>
          <a:stretch>
            <a:fillRect/>
          </a:stretch>
        </p:blipFill>
        <p:spPr bwMode="auto">
          <a:xfrm>
            <a:off x="539552" y="1772816"/>
            <a:ext cx="3816424" cy="482453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55576" y="6584994"/>
            <a:ext cx="3600400" cy="297720"/>
          </a:xfrm>
          <a:prstGeom prst="rect">
            <a:avLst/>
          </a:prstGeom>
          <a:noFill/>
        </p:spPr>
        <p:txBody>
          <a:bodyPr vert="horz" wrap="square" lIns="0" tIns="0" rIns="0" bIns="0" rtlCol="0">
            <a:noAutofit/>
          </a:bodyPr>
          <a:lstStyle/>
          <a:p>
            <a:pPr indent="-274320">
              <a:spcAft>
                <a:spcPts val="900"/>
              </a:spcAft>
            </a:pPr>
            <a:r>
              <a:rPr lang="en-GB" sz="1200" dirty="0" smtClean="0">
                <a:hlinkClick r:id="rId4"/>
              </a:rPr>
              <a:t>http://data.gov.uk/data/site-usage/publisher?month=</a:t>
            </a:r>
            <a:endParaRPr lang="en-GB" sz="1200" dirty="0" smtClean="0">
              <a:latin typeface="Georgia" pitchFamily="18" charset="0"/>
            </a:endParaRPr>
          </a:p>
        </p:txBody>
      </p:sp>
      <p:pic>
        <p:nvPicPr>
          <p:cNvPr id="59395" name="Picture 3"/>
          <p:cNvPicPr>
            <a:picLocks noChangeAspect="1" noChangeArrowheads="1"/>
          </p:cNvPicPr>
          <p:nvPr/>
        </p:nvPicPr>
        <p:blipFill>
          <a:blip r:embed="rId5" cstate="print"/>
          <a:srcRect t="6169" r="35892"/>
          <a:stretch>
            <a:fillRect/>
          </a:stretch>
        </p:blipFill>
        <p:spPr bwMode="auto">
          <a:xfrm>
            <a:off x="4668722" y="1748102"/>
            <a:ext cx="3816424" cy="479715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148064" y="6544103"/>
            <a:ext cx="2808312" cy="288032"/>
          </a:xfrm>
          <a:prstGeom prst="rect">
            <a:avLst/>
          </a:prstGeom>
          <a:noFill/>
        </p:spPr>
        <p:txBody>
          <a:bodyPr vert="horz" wrap="square" lIns="0" tIns="0" rIns="0" bIns="0" rtlCol="0">
            <a:noAutofit/>
          </a:bodyPr>
          <a:lstStyle/>
          <a:p>
            <a:pPr indent="-274320">
              <a:spcAft>
                <a:spcPts val="900"/>
              </a:spcAft>
            </a:pPr>
            <a:r>
              <a:rPr lang="en-GB" sz="1200" dirty="0" smtClean="0">
                <a:hlinkClick r:id="rId6"/>
              </a:rPr>
              <a:t>http://data.gov.uk/data/site-usage/dataset</a:t>
            </a:r>
            <a:endParaRPr lang="en-GB" sz="1200" dirty="0" smtClean="0">
              <a:latin typeface="Georgia" pitchFamily="18" charset="0"/>
            </a:endParaRPr>
          </a:p>
        </p:txBody>
      </p:sp>
      <p:sp>
        <p:nvSpPr>
          <p:cNvPr id="11" name="TextBox 10"/>
          <p:cNvSpPr txBox="1"/>
          <p:nvPr/>
        </p:nvSpPr>
        <p:spPr>
          <a:xfrm>
            <a:off x="539552" y="1484784"/>
            <a:ext cx="2664296" cy="360040"/>
          </a:xfrm>
          <a:prstGeom prst="rect">
            <a:avLst/>
          </a:prstGeom>
          <a:noFill/>
        </p:spPr>
        <p:txBody>
          <a:bodyPr vert="horz" wrap="square" lIns="0" tIns="0" rIns="0" bIns="0" rtlCol="0">
            <a:noAutofit/>
          </a:bodyPr>
          <a:lstStyle/>
          <a:p>
            <a:pPr indent="-274320">
              <a:spcAft>
                <a:spcPts val="900"/>
              </a:spcAft>
            </a:pPr>
            <a:r>
              <a:rPr lang="de-DE" dirty="0" smtClean="0">
                <a:latin typeface="Hand Of Sean" pitchFamily="2" charset="-128"/>
                <a:ea typeface="Hand Of Sean" pitchFamily="2" charset="-128"/>
              </a:rPr>
              <a:t>durch Herausgeber</a:t>
            </a:r>
          </a:p>
        </p:txBody>
      </p:sp>
      <p:sp>
        <p:nvSpPr>
          <p:cNvPr id="12" name="TextBox 11"/>
          <p:cNvSpPr txBox="1"/>
          <p:nvPr/>
        </p:nvSpPr>
        <p:spPr>
          <a:xfrm>
            <a:off x="4644008" y="1484784"/>
            <a:ext cx="2664296" cy="360040"/>
          </a:xfrm>
          <a:prstGeom prst="rect">
            <a:avLst/>
          </a:prstGeom>
          <a:noFill/>
        </p:spPr>
        <p:txBody>
          <a:bodyPr vert="horz" wrap="square" lIns="0" tIns="0" rIns="0" bIns="0" rtlCol="0">
            <a:noAutofit/>
          </a:bodyPr>
          <a:lstStyle/>
          <a:p>
            <a:pPr indent="-274320">
              <a:spcAft>
                <a:spcPts val="900"/>
              </a:spcAft>
            </a:pPr>
            <a:r>
              <a:rPr lang="de-DE" dirty="0" smtClean="0">
                <a:latin typeface="Hand Of Sean" pitchFamily="2" charset="-128"/>
                <a:ea typeface="Hand Of Sean" pitchFamily="2" charset="-128"/>
              </a:rPr>
              <a:t>durch Datensatz</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Ihre Daten und Metadaten zu entwickeln, bedeutet...</a:t>
            </a:r>
            <a:endParaRPr lang="de-DE" dirty="0"/>
          </a:p>
        </p:txBody>
      </p:sp>
      <p:sp>
        <p:nvSpPr>
          <p:cNvPr id="3" name="Content Placeholder 2"/>
          <p:cNvSpPr>
            <a:spLocks noGrp="1"/>
          </p:cNvSpPr>
          <p:nvPr>
            <p:ph sz="quarter" idx="15"/>
          </p:nvPr>
        </p:nvSpPr>
        <p:spPr/>
        <p:txBody>
          <a:bodyPr/>
          <a:lstStyle/>
          <a:p>
            <a:pPr lvl="1">
              <a:buFont typeface="Arial" pitchFamily="34" charset="0"/>
              <a:buChar char="•"/>
            </a:pPr>
            <a:r>
              <a:rPr lang="de-DE" dirty="0" smtClean="0"/>
              <a:t>Ihre Daten in einer </a:t>
            </a:r>
            <a:r>
              <a:rPr lang="de-DE" b="1" dirty="0" smtClean="0"/>
              <a:t>strukturierten</a:t>
            </a:r>
            <a:r>
              <a:rPr lang="de-DE" dirty="0" smtClean="0"/>
              <a:t>, </a:t>
            </a:r>
            <a:r>
              <a:rPr lang="de-DE" b="1" dirty="0" smtClean="0"/>
              <a:t>verständlichen</a:t>
            </a:r>
            <a:r>
              <a:rPr lang="de-DE" dirty="0" smtClean="0"/>
              <a:t> und </a:t>
            </a:r>
            <a:r>
              <a:rPr lang="de-DE" b="1" dirty="0" smtClean="0"/>
              <a:t>maschinenlesbaren</a:t>
            </a:r>
            <a:r>
              <a:rPr lang="de-DE" dirty="0" smtClean="0"/>
              <a:t> Weise erreichbar zu machen.</a:t>
            </a:r>
          </a:p>
          <a:p>
            <a:pPr lvl="1">
              <a:buFont typeface="Arial" pitchFamily="34" charset="0"/>
              <a:buChar char="•"/>
            </a:pPr>
            <a:r>
              <a:rPr lang="de-DE" b="1" dirty="0" smtClean="0"/>
              <a:t>Wiederzuverwenden, </a:t>
            </a:r>
            <a:r>
              <a:rPr lang="de-DE" dirty="0" smtClean="0"/>
              <a:t>was schon in Bezug auf Vokabulare und Referenzdaten existiert.</a:t>
            </a:r>
          </a:p>
          <a:p>
            <a:pPr lvl="1">
              <a:buFont typeface="Arial" pitchFamily="34" charset="0"/>
              <a:buChar char="•"/>
            </a:pPr>
            <a:r>
              <a:rPr lang="de-DE" dirty="0" smtClean="0"/>
              <a:t>Die richtige Qualitätsebene durch die </a:t>
            </a:r>
            <a:r>
              <a:rPr lang="de-DE" b="1" dirty="0" smtClean="0"/>
              <a:t>Bereinigung </a:t>
            </a:r>
            <a:r>
              <a:rPr lang="de-DE" dirty="0" smtClean="0"/>
              <a:t>Ihrer Daten zu erreichen.</a:t>
            </a:r>
          </a:p>
          <a:p>
            <a:pPr lvl="1">
              <a:buFont typeface="Arial" pitchFamily="34" charset="0"/>
              <a:buChar char="•"/>
            </a:pPr>
            <a:r>
              <a:rPr lang="de-DE" b="1" dirty="0" smtClean="0"/>
              <a:t>Lizenzinformationen</a:t>
            </a:r>
            <a:r>
              <a:rPr lang="de-DE" dirty="0" smtClean="0"/>
              <a:t> zu liefern, so dass Datenverbraucher wissen, was die Bedingungen der Weiterverwendung sind.</a:t>
            </a:r>
          </a:p>
          <a:p>
            <a:pPr lvl="1">
              <a:buFont typeface="Arial" pitchFamily="34" charset="0"/>
              <a:buChar char="•"/>
            </a:pPr>
            <a:r>
              <a:rPr lang="de-DE" dirty="0" smtClean="0"/>
              <a:t>Einer umfangreiche Beschreibung (</a:t>
            </a:r>
            <a:r>
              <a:rPr lang="de-DE" b="1" dirty="0" smtClean="0"/>
              <a:t>Metadaten</a:t>
            </a:r>
            <a:r>
              <a:rPr lang="de-DE" dirty="0" smtClean="0"/>
              <a:t>) zu liefern.</a:t>
            </a:r>
          </a:p>
          <a:p>
            <a:pPr lvl="1">
              <a:buFont typeface="Arial" pitchFamily="34" charset="0"/>
              <a:buChar char="•"/>
            </a:pPr>
            <a:r>
              <a:rPr lang="de-DE" b="1" dirty="0" smtClean="0"/>
              <a:t>Semantische Technologien </a:t>
            </a:r>
            <a:r>
              <a:rPr lang="de-DE" dirty="0" smtClean="0"/>
              <a:t>(RDF, HTTP URIs...) zur Beschreibung Ihrer Daten zu verwenden.</a:t>
            </a:r>
          </a:p>
          <a:p>
            <a:pPr lvl="1">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280920" cy="914400"/>
          </a:xfrm>
        </p:spPr>
        <p:txBody>
          <a:bodyPr/>
          <a:lstStyle/>
          <a:p>
            <a:r>
              <a:rPr lang="de-DE" dirty="0" smtClean="0"/>
              <a:t>Entwickeln Sie Ihre Daten: wiederverwenden, wenn möglich, prägen, wenn nötig</a:t>
            </a:r>
            <a:endParaRPr lang="de-DE" dirty="0"/>
          </a:p>
        </p:txBody>
      </p:sp>
      <p:sp>
        <p:nvSpPr>
          <p:cNvPr id="3" name="Content Placeholder 2"/>
          <p:cNvSpPr>
            <a:spLocks noGrp="1"/>
          </p:cNvSpPr>
          <p:nvPr>
            <p:ph sz="quarter" idx="15"/>
          </p:nvPr>
        </p:nvSpPr>
        <p:spPr/>
        <p:txBody>
          <a:bodyPr/>
          <a:lstStyle/>
          <a:p>
            <a:pPr>
              <a:buFont typeface="Arial" pitchFamily="34" charset="0"/>
              <a:buChar char="•"/>
            </a:pPr>
            <a:r>
              <a:rPr lang="de-DE" b="1" dirty="0" smtClean="0"/>
              <a:t>Verwenden </a:t>
            </a:r>
            <a:r>
              <a:rPr lang="de-DE" dirty="0" smtClean="0"/>
              <a:t>Sie vorhandene Vokabulare </a:t>
            </a:r>
            <a:r>
              <a:rPr lang="de-DE" b="1" dirty="0" smtClean="0"/>
              <a:t>so oft wie möglich wieder</a:t>
            </a:r>
            <a:r>
              <a:rPr lang="de-DE" dirty="0" smtClean="0"/>
              <a:t>.</a:t>
            </a:r>
          </a:p>
          <a:p>
            <a:pPr lvl="1" indent="265113">
              <a:buFont typeface="Wingdings" pitchFamily="2" charset="2"/>
              <a:buChar char="§"/>
            </a:pPr>
            <a:r>
              <a:rPr lang="de-DE" dirty="0" smtClean="0"/>
              <a:t>Wenn Sie erkennen, dass es für eine spezielle Domain keine wiederverwendbare, maßgebliche Quelle gibt, </a:t>
            </a:r>
            <a:r>
              <a:rPr lang="de-DE" b="1" dirty="0" smtClean="0"/>
              <a:t>erstellen Sie Ihre eigene mit Hilfe von</a:t>
            </a:r>
            <a:r>
              <a:rPr lang="de-DE" dirty="0" smtClean="0"/>
              <a:t>:</a:t>
            </a:r>
          </a:p>
          <a:p>
            <a:pPr lvl="3"/>
            <a:r>
              <a:rPr lang="de-DE" dirty="0" smtClean="0"/>
              <a:t>RDF Schemata (RDFS): Basis RDF Vokabular, um die Klassen und die Eigenschaften von Klassen zu beschreiben.</a:t>
            </a:r>
          </a:p>
          <a:p>
            <a:pPr lvl="3"/>
            <a:r>
              <a:rPr lang="de-DE" dirty="0" smtClean="0"/>
              <a:t>Web </a:t>
            </a:r>
            <a:r>
              <a:rPr lang="de-DE" dirty="0" err="1" smtClean="0"/>
              <a:t>Ontology</a:t>
            </a:r>
            <a:r>
              <a:rPr lang="de-DE" dirty="0" smtClean="0"/>
              <a:t> Language (OWL): Sprache zur Darstellung von Wissen, um </a:t>
            </a:r>
            <a:r>
              <a:rPr lang="de-DE" dirty="0" err="1" smtClean="0"/>
              <a:t>Ontologien</a:t>
            </a:r>
            <a:r>
              <a:rPr lang="de-DE" dirty="0" smtClean="0"/>
              <a:t> zu beschreiben.</a:t>
            </a:r>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24</a:t>
            </a:fld>
            <a:endParaRPr lang="en-GB"/>
          </a:p>
        </p:txBody>
      </p:sp>
      <p:sp>
        <p:nvSpPr>
          <p:cNvPr id="7" name="Rectangle 6"/>
          <p:cNvSpPr/>
          <p:nvPr/>
        </p:nvSpPr>
        <p:spPr bwMode="ltGray">
          <a:xfrm>
            <a:off x="3203848" y="5373216"/>
            <a:ext cx="5328592" cy="86409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p>
          <a:p>
            <a:r>
              <a:rPr lang="en-GB" sz="1200" dirty="0" smtClean="0">
                <a:solidFill>
                  <a:schemeClr val="tx1"/>
                </a:solidFill>
                <a:hlinkClick r:id="rId3"/>
              </a:rPr>
              <a:t>http://www.slideshare.net/OpenDataSupport/model-your-data-metadata</a:t>
            </a:r>
            <a:r>
              <a:rPr lang="en-GB" sz="1200" dirty="0" smtClean="0">
                <a:solidFill>
                  <a:schemeClr val="tx1"/>
                </a:solidFill>
              </a:rPr>
              <a:t> </a:t>
            </a:r>
          </a:p>
          <a:p>
            <a:r>
              <a:rPr lang="en-GB" sz="1200" dirty="0" smtClean="0">
                <a:solidFill>
                  <a:schemeClr val="tx1"/>
                </a:solidFill>
                <a:hlinkClick r:id="rId4"/>
              </a:rPr>
              <a:t>http//www.w3.org/TR/owl-features/</a:t>
            </a:r>
            <a:r>
              <a:rPr lang="en-GB" sz="1200" dirty="0" smtClean="0">
                <a:solidFill>
                  <a:schemeClr val="tx1"/>
                </a:solidFill>
              </a:rPr>
              <a:t> </a:t>
            </a:r>
          </a:p>
          <a:p>
            <a:r>
              <a:rPr lang="en-GB" sz="1200" dirty="0" smtClean="0">
                <a:solidFill>
                  <a:schemeClr val="tx1"/>
                </a:solidFill>
                <a:hlinkClick r:id="rId5"/>
              </a:rPr>
              <a:t>http://www.w3.org/TR/rdf-schema/</a:t>
            </a:r>
            <a:r>
              <a:rPr lang="en-GB" sz="1200" dirty="0" smtClean="0">
                <a:solidFill>
                  <a:schemeClr val="tx1"/>
                </a:solidFill>
              </a:rPr>
              <a:t> </a:t>
            </a:r>
            <a:endParaRPr lang="en-GB" sz="1200"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Verwenden Sie gemeinsame Vokabulare wieder, um Ihre Daten zu entwickeln und zu beschreiben ... (in RDF)</a:t>
            </a:r>
            <a:endParaRPr lang="de-DE" dirty="0"/>
          </a:p>
        </p:txBody>
      </p:sp>
      <p:sp>
        <p:nvSpPr>
          <p:cNvPr id="6" name="Content Placeholder 5"/>
          <p:cNvSpPr>
            <a:spLocks noGrp="1"/>
          </p:cNvSpPr>
          <p:nvPr>
            <p:ph sz="quarter" idx="15"/>
          </p:nvPr>
        </p:nvSpPr>
        <p:spPr>
          <a:xfrm>
            <a:off x="1763688" y="1844824"/>
            <a:ext cx="6984776" cy="4412704"/>
          </a:xfrm>
        </p:spPr>
        <p:txBody>
          <a:bodyPr>
            <a:normAutofit lnSpcReduction="10000"/>
          </a:bodyPr>
          <a:lstStyle/>
          <a:p>
            <a:r>
              <a:rPr lang="de-DE" sz="1800" dirty="0" smtClean="0"/>
              <a:t>Generelle Vokabulare: DCMI, RDFS</a:t>
            </a:r>
          </a:p>
          <a:p>
            <a:r>
              <a:rPr lang="de-DE" sz="1800" dirty="0" smtClean="0"/>
              <a:t>Um Dinge zu benennen: </a:t>
            </a:r>
            <a:r>
              <a:rPr lang="de-DE" sz="1800" dirty="0" err="1" smtClean="0"/>
              <a:t>rdfs:label</a:t>
            </a:r>
            <a:r>
              <a:rPr lang="de-DE" sz="1800" dirty="0" smtClean="0"/>
              <a:t>, </a:t>
            </a:r>
            <a:r>
              <a:rPr lang="de-DE" sz="1800" dirty="0" err="1" smtClean="0"/>
              <a:t>foaf:name</a:t>
            </a:r>
            <a:r>
              <a:rPr lang="de-DE" sz="1800" dirty="0" smtClean="0"/>
              <a:t>, </a:t>
            </a:r>
            <a:r>
              <a:rPr lang="de-DE" sz="1800" dirty="0" err="1" smtClean="0"/>
              <a:t>skos:prefLabel</a:t>
            </a:r>
            <a:endParaRPr lang="de-DE" sz="1800" dirty="0" smtClean="0"/>
          </a:p>
          <a:p>
            <a:r>
              <a:rPr lang="de-DE" sz="1800" dirty="0" smtClean="0"/>
              <a:t>Um Personen zu beschreiben: FOAF, </a:t>
            </a:r>
            <a:r>
              <a:rPr lang="de-DE" sz="1800" dirty="0" err="1" smtClean="0"/>
              <a:t>vCard</a:t>
            </a:r>
            <a:r>
              <a:rPr lang="de-DE" sz="1800" dirty="0" smtClean="0"/>
              <a:t>, Core Person </a:t>
            </a:r>
            <a:r>
              <a:rPr lang="de-DE" sz="1800" dirty="0" err="1" smtClean="0"/>
              <a:t>Vocabulary</a:t>
            </a:r>
            <a:endParaRPr lang="de-DE" sz="1800" dirty="0" smtClean="0"/>
          </a:p>
          <a:p>
            <a:pPr lvl="1">
              <a:buNone/>
            </a:pPr>
            <a:r>
              <a:rPr lang="de-DE" sz="1800" dirty="0" smtClean="0"/>
              <a:t>Um registrierte Organisationen zu beschreiben: Registered Organisation </a:t>
            </a:r>
            <a:r>
              <a:rPr lang="de-DE" sz="1800" dirty="0" err="1" smtClean="0"/>
              <a:t>Vocabulary</a:t>
            </a:r>
            <a:endParaRPr lang="de-DE" sz="1800" dirty="0" smtClean="0"/>
          </a:p>
          <a:p>
            <a:r>
              <a:rPr lang="de-DE" sz="1800" dirty="0" smtClean="0"/>
              <a:t>Um Adressen zu beschreiben: </a:t>
            </a:r>
            <a:r>
              <a:rPr lang="de-DE" sz="1800" dirty="0" err="1" smtClean="0"/>
              <a:t>vCard</a:t>
            </a:r>
            <a:r>
              <a:rPr lang="de-DE" sz="1800" dirty="0" smtClean="0"/>
              <a:t>, Core </a:t>
            </a:r>
            <a:r>
              <a:rPr lang="de-DE" sz="1800" dirty="0" err="1" smtClean="0"/>
              <a:t>Location</a:t>
            </a:r>
            <a:r>
              <a:rPr lang="de-DE" sz="1800" dirty="0" smtClean="0"/>
              <a:t> </a:t>
            </a:r>
            <a:r>
              <a:rPr lang="de-DE" sz="1800" dirty="0" err="1" smtClean="0"/>
              <a:t>Vocabulary</a:t>
            </a:r>
            <a:endParaRPr lang="de-DE" sz="1800" dirty="0" smtClean="0"/>
          </a:p>
          <a:p>
            <a:r>
              <a:rPr lang="de-DE" sz="1800" dirty="0" smtClean="0"/>
              <a:t>Um öffentliche Dienste zu beschreiben: Core Public Service </a:t>
            </a:r>
            <a:r>
              <a:rPr lang="de-DE" sz="1800" dirty="0" err="1" smtClean="0"/>
              <a:t>Vocabulary</a:t>
            </a:r>
            <a:endParaRPr lang="de-DE" sz="1800" dirty="0" smtClean="0"/>
          </a:p>
          <a:p>
            <a:pPr lvl="1">
              <a:buNone/>
            </a:pPr>
            <a:r>
              <a:rPr lang="de-DE" sz="1800" b="1" i="1" dirty="0" smtClean="0"/>
              <a:t>...und Metadaten...</a:t>
            </a:r>
          </a:p>
          <a:p>
            <a:pPr lvl="1">
              <a:buNone/>
            </a:pPr>
            <a:r>
              <a:rPr lang="de-DE" sz="1800" dirty="0" smtClean="0"/>
              <a:t>Um Datensätze zu beschreiben (Metadaten): DCAT, DCAT </a:t>
            </a:r>
            <a:r>
              <a:rPr lang="de-DE" sz="1800" dirty="0" err="1" smtClean="0"/>
              <a:t>Application</a:t>
            </a:r>
            <a:r>
              <a:rPr lang="de-DE" sz="1800" dirty="0" smtClean="0"/>
              <a:t> Profile, </a:t>
            </a:r>
            <a:r>
              <a:rPr lang="de-DE" sz="1800" dirty="0" err="1" smtClean="0"/>
              <a:t>VoID</a:t>
            </a:r>
            <a:endParaRPr lang="de-DE" sz="1800" dirty="0" smtClean="0"/>
          </a:p>
          <a:p>
            <a:r>
              <a:rPr lang="de-DE" sz="1800" dirty="0" smtClean="0"/>
              <a:t>Um Projekte zu beschreiben: DOAP, ADMS.SW</a:t>
            </a:r>
          </a:p>
          <a:p>
            <a:r>
              <a:rPr lang="de-DE" sz="1800" dirty="0" smtClean="0"/>
              <a:t>Um die Werte der Interoperabilität zu beschreiben: ADMS</a:t>
            </a:r>
          </a:p>
          <a:p>
            <a:pPr lvl="1">
              <a:buNone/>
            </a:pPr>
            <a:endParaRPr lang="en-GB" sz="1800" dirty="0" smtClean="0"/>
          </a:p>
          <a:p>
            <a:endParaRPr lang="en-GB" sz="1800" dirty="0" smtClean="0"/>
          </a:p>
          <a:p>
            <a:endParaRPr lang="en-GB" sz="1800" dirty="0" smtClean="0"/>
          </a:p>
          <a:p>
            <a:endParaRPr lang="en-GB" sz="1800" dirty="0" smtClean="0"/>
          </a:p>
          <a:p>
            <a:endParaRPr lang="en-GB" sz="180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25</a:t>
            </a:fld>
            <a:endParaRPr lang="en-GB"/>
          </a:p>
        </p:txBody>
      </p:sp>
      <p:pic>
        <p:nvPicPr>
          <p:cNvPr id="33798" name="Picture 6" descr="http://odrl.net/images/dcmi-logo.gif"/>
          <p:cNvPicPr>
            <a:picLocks noChangeAspect="1" noChangeArrowheads="1"/>
          </p:cNvPicPr>
          <p:nvPr/>
        </p:nvPicPr>
        <p:blipFill>
          <a:blip r:embed="rId3" cstate="print"/>
          <a:srcRect/>
          <a:stretch>
            <a:fillRect/>
          </a:stretch>
        </p:blipFill>
        <p:spPr bwMode="auto">
          <a:xfrm>
            <a:off x="251520" y="1697369"/>
            <a:ext cx="1481336" cy="507495"/>
          </a:xfrm>
          <a:prstGeom prst="rect">
            <a:avLst/>
          </a:prstGeom>
          <a:noFill/>
        </p:spPr>
      </p:pic>
      <p:pic>
        <p:nvPicPr>
          <p:cNvPr id="33800" name="Picture 8" descr="http://upload.wikimedia.org/wikipedia/commons/thumb/b/b1/FoafLogo.svg/220px-FoafLogo.svg.png"/>
          <p:cNvPicPr>
            <a:picLocks noChangeAspect="1" noChangeArrowheads="1"/>
          </p:cNvPicPr>
          <p:nvPr/>
        </p:nvPicPr>
        <p:blipFill>
          <a:blip r:embed="rId4" cstate="print"/>
          <a:srcRect/>
          <a:stretch>
            <a:fillRect/>
          </a:stretch>
        </p:blipFill>
        <p:spPr bwMode="auto">
          <a:xfrm>
            <a:off x="1115616" y="2132856"/>
            <a:ext cx="542602" cy="384754"/>
          </a:xfrm>
          <a:prstGeom prst="rect">
            <a:avLst/>
          </a:prstGeom>
          <a:noFill/>
        </p:spPr>
      </p:pic>
      <p:pic>
        <p:nvPicPr>
          <p:cNvPr id="33802" name="Picture 10" descr="http://joinup.ec.europa.eu/sites/default/files/imagecache/community_logo/core_person_logo.png"/>
          <p:cNvPicPr>
            <a:picLocks noChangeAspect="1" noChangeArrowheads="1"/>
          </p:cNvPicPr>
          <p:nvPr/>
        </p:nvPicPr>
        <p:blipFill>
          <a:blip r:embed="rId5" cstate="print"/>
          <a:srcRect/>
          <a:stretch>
            <a:fillRect/>
          </a:stretch>
        </p:blipFill>
        <p:spPr bwMode="auto">
          <a:xfrm>
            <a:off x="1259632" y="2564904"/>
            <a:ext cx="360039" cy="360040"/>
          </a:xfrm>
          <a:prstGeom prst="rect">
            <a:avLst/>
          </a:prstGeom>
          <a:noFill/>
        </p:spPr>
      </p:pic>
      <p:pic>
        <p:nvPicPr>
          <p:cNvPr id="33804" name="Picture 12" descr="https://joinup.ec.europa.eu/sites/default/files/imagecache/community_logo/ADMS_SW_Logo.png"/>
          <p:cNvPicPr>
            <a:picLocks noChangeAspect="1" noChangeArrowheads="1"/>
          </p:cNvPicPr>
          <p:nvPr/>
        </p:nvPicPr>
        <p:blipFill>
          <a:blip r:embed="rId6" cstate="print"/>
          <a:srcRect/>
          <a:stretch>
            <a:fillRect/>
          </a:stretch>
        </p:blipFill>
        <p:spPr bwMode="auto">
          <a:xfrm>
            <a:off x="1259632" y="5229200"/>
            <a:ext cx="432048" cy="432049"/>
          </a:xfrm>
          <a:prstGeom prst="rect">
            <a:avLst/>
          </a:prstGeom>
          <a:noFill/>
        </p:spPr>
      </p:pic>
      <p:pic>
        <p:nvPicPr>
          <p:cNvPr id="33806" name="Picture 14" descr="Asset Description Metadata Schema (ADMS) logo"/>
          <p:cNvPicPr>
            <a:picLocks noChangeAspect="1" noChangeArrowheads="1"/>
          </p:cNvPicPr>
          <p:nvPr/>
        </p:nvPicPr>
        <p:blipFill>
          <a:blip r:embed="rId7" cstate="print"/>
          <a:srcRect/>
          <a:stretch>
            <a:fillRect/>
          </a:stretch>
        </p:blipFill>
        <p:spPr bwMode="auto">
          <a:xfrm>
            <a:off x="1259632" y="5733256"/>
            <a:ext cx="432048" cy="432049"/>
          </a:xfrm>
          <a:prstGeom prst="rect">
            <a:avLst/>
          </a:prstGeom>
          <a:noFill/>
        </p:spPr>
      </p:pic>
      <p:pic>
        <p:nvPicPr>
          <p:cNvPr id="33808" name="Picture 16" descr="https://joinup.ec.europa.eu/sites/default/files/imagecache/community_logo/core_location_logo.png"/>
          <p:cNvPicPr>
            <a:picLocks noChangeAspect="1" noChangeArrowheads="1"/>
          </p:cNvPicPr>
          <p:nvPr/>
        </p:nvPicPr>
        <p:blipFill>
          <a:blip r:embed="rId8" cstate="print"/>
          <a:srcRect/>
          <a:stretch>
            <a:fillRect/>
          </a:stretch>
        </p:blipFill>
        <p:spPr bwMode="auto">
          <a:xfrm>
            <a:off x="1259632" y="3501008"/>
            <a:ext cx="432047" cy="432048"/>
          </a:xfrm>
          <a:prstGeom prst="rect">
            <a:avLst/>
          </a:prstGeom>
          <a:noFill/>
        </p:spPr>
      </p:pic>
      <p:pic>
        <p:nvPicPr>
          <p:cNvPr id="33810" name="Picture 18" descr="https://joinup.ec.europa.eu/sites/default/files/ckeditor_files/images/Core_Public_Service_Vocabulary_clean.png"/>
          <p:cNvPicPr>
            <a:picLocks noChangeAspect="1" noChangeArrowheads="1"/>
          </p:cNvPicPr>
          <p:nvPr/>
        </p:nvPicPr>
        <p:blipFill>
          <a:blip r:embed="rId9" cstate="print"/>
          <a:srcRect/>
          <a:stretch>
            <a:fillRect/>
          </a:stretch>
        </p:blipFill>
        <p:spPr bwMode="auto">
          <a:xfrm>
            <a:off x="1259632" y="4005064"/>
            <a:ext cx="422323" cy="419944"/>
          </a:xfrm>
          <a:prstGeom prst="rect">
            <a:avLst/>
          </a:prstGeom>
          <a:noFill/>
        </p:spPr>
      </p:pic>
      <p:pic>
        <p:nvPicPr>
          <p:cNvPr id="23554" name="Picture 2" descr="http://joinup.ec.europa.eu/sites/default/files/imagecache/community_logo/DCAT_application_profile_for_European_data_portals_logo_0.png"/>
          <p:cNvPicPr>
            <a:picLocks noChangeAspect="1" noChangeArrowheads="1"/>
          </p:cNvPicPr>
          <p:nvPr/>
        </p:nvPicPr>
        <p:blipFill>
          <a:blip r:embed="rId10" cstate="print"/>
          <a:srcRect/>
          <a:stretch>
            <a:fillRect/>
          </a:stretch>
        </p:blipFill>
        <p:spPr bwMode="auto">
          <a:xfrm>
            <a:off x="1259632" y="4725144"/>
            <a:ext cx="432047" cy="432048"/>
          </a:xfrm>
          <a:prstGeom prst="rect">
            <a:avLst/>
          </a:prstGeom>
          <a:noFill/>
        </p:spPr>
      </p:pic>
      <p:pic>
        <p:nvPicPr>
          <p:cNvPr id="51202" name="Picture 2" descr="Core Business Vocabulary"/>
          <p:cNvPicPr>
            <a:picLocks noChangeAspect="1" noChangeArrowheads="1"/>
          </p:cNvPicPr>
          <p:nvPr/>
        </p:nvPicPr>
        <p:blipFill>
          <a:blip r:embed="rId11" cstate="print"/>
          <a:srcRect/>
          <a:stretch>
            <a:fillRect/>
          </a:stretch>
        </p:blipFill>
        <p:spPr bwMode="auto">
          <a:xfrm>
            <a:off x="1259632" y="2996952"/>
            <a:ext cx="360040" cy="36004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Wiederverwendbar  Vokabulare finden</a:t>
            </a:r>
            <a:br>
              <a:rPr lang="de-DE" dirty="0" smtClean="0"/>
            </a:br>
            <a:r>
              <a:rPr lang="de-DE" b="0" dirty="0" err="1" smtClean="0"/>
              <a:t>Joinup</a:t>
            </a:r>
            <a:endParaRPr lang="de-DE" b="0" dirty="0"/>
          </a:p>
        </p:txBody>
      </p:sp>
      <p:sp>
        <p:nvSpPr>
          <p:cNvPr id="9" name="Content Placeholder 8"/>
          <p:cNvSpPr>
            <a:spLocks noGrp="1"/>
          </p:cNvSpPr>
          <p:nvPr>
            <p:ph sz="quarter" idx="14"/>
          </p:nvPr>
        </p:nvSpPr>
        <p:spPr>
          <a:xfrm>
            <a:off x="539552" y="1772816"/>
            <a:ext cx="3312368" cy="4419599"/>
          </a:xfrm>
        </p:spPr>
        <p:txBody>
          <a:bodyPr/>
          <a:lstStyle/>
          <a:p>
            <a:pPr lvl="1">
              <a:buFont typeface="Arial" pitchFamily="34" charset="0"/>
              <a:buChar char="•"/>
            </a:pPr>
            <a:r>
              <a:rPr lang="de-DE" dirty="0" smtClean="0"/>
              <a:t>Online-Plattform für die Suche nach und den Austausch von Werten der Interoperabilität mit ADMS.</a:t>
            </a:r>
          </a:p>
          <a:p>
            <a:pPr lvl="2">
              <a:buFont typeface="Wingdings" pitchFamily="2" charset="2"/>
              <a:buChar char="§"/>
            </a:pPr>
            <a:r>
              <a:rPr lang="de-DE" sz="1800" dirty="0" smtClean="0"/>
              <a:t>Entwickelt von dem ISA-Programm der EK.</a:t>
            </a:r>
            <a:endParaRPr lang="de-DE" sz="1800" dirty="0"/>
          </a:p>
        </p:txBody>
      </p:sp>
      <p:sp>
        <p:nvSpPr>
          <p:cNvPr id="10" name="Content Placeholder 9"/>
          <p:cNvSpPr>
            <a:spLocks noGrp="1"/>
          </p:cNvSpPr>
          <p:nvPr>
            <p:ph sz="quarter" idx="15"/>
          </p:nvPr>
        </p:nvSpPr>
        <p:spPr/>
        <p:txBody>
          <a:bodyPr/>
          <a:lstStyle/>
          <a:p>
            <a:endParaRPr lang="en-GB"/>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26</a:t>
            </a:fld>
            <a:endParaRPr lang="en-GB"/>
          </a:p>
        </p:txBody>
      </p:sp>
      <p:sp>
        <p:nvSpPr>
          <p:cNvPr id="7" name="TextBox 6"/>
          <p:cNvSpPr txBox="1"/>
          <p:nvPr/>
        </p:nvSpPr>
        <p:spPr>
          <a:xfrm>
            <a:off x="4355976" y="6278824"/>
            <a:ext cx="3096344" cy="288032"/>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hlinkClick r:id="rId3"/>
              </a:rPr>
              <a:t>http://joinup.ec.europa.eu/</a:t>
            </a:r>
            <a:r>
              <a:rPr lang="en-GB" sz="1600" dirty="0" smtClean="0">
                <a:latin typeface="Georgia" pitchFamily="18" charset="0"/>
              </a:rPr>
              <a:t> </a:t>
            </a:r>
          </a:p>
        </p:txBody>
      </p:sp>
      <p:grpSp>
        <p:nvGrpSpPr>
          <p:cNvPr id="29" name="Group 28"/>
          <p:cNvGrpSpPr/>
          <p:nvPr/>
        </p:nvGrpSpPr>
        <p:grpSpPr>
          <a:xfrm>
            <a:off x="1360134" y="1196752"/>
            <a:ext cx="7676362" cy="5058219"/>
            <a:chOff x="1648166" y="1196752"/>
            <a:chExt cx="7676362" cy="5058219"/>
          </a:xfrm>
        </p:grpSpPr>
        <p:pic>
          <p:nvPicPr>
            <p:cNvPr id="35841" name="Picture 1"/>
            <p:cNvPicPr>
              <a:picLocks noChangeAspect="1" noChangeArrowheads="1"/>
            </p:cNvPicPr>
            <p:nvPr/>
          </p:nvPicPr>
          <p:blipFill>
            <a:blip r:embed="rId4" cstate="print"/>
            <a:srcRect/>
            <a:stretch>
              <a:fillRect/>
            </a:stretch>
          </p:blipFill>
          <p:spPr bwMode="auto">
            <a:xfrm>
              <a:off x="4139952" y="1196752"/>
              <a:ext cx="5004048" cy="5058219"/>
            </a:xfrm>
            <a:prstGeom prst="rect">
              <a:avLst/>
            </a:prstGeom>
            <a:noFill/>
            <a:ln w="9525">
              <a:noFill/>
              <a:miter lim="800000"/>
              <a:headEnd/>
              <a:tailEnd/>
            </a:ln>
          </p:spPr>
        </p:pic>
        <p:sp>
          <p:nvSpPr>
            <p:cNvPr id="12" name="TextBox 11"/>
            <p:cNvSpPr txBox="1"/>
            <p:nvPr/>
          </p:nvSpPr>
          <p:spPr>
            <a:xfrm>
              <a:off x="1648166" y="4387383"/>
              <a:ext cx="2568967"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chemeClr val="bg1">
                      <a:lumMod val="50000"/>
                    </a:schemeClr>
                  </a:solidFill>
                  <a:effectLst/>
                  <a:uLnTx/>
                  <a:uFillTx/>
                  <a:latin typeface="Hand Of Sean" pitchFamily="2" charset="-128"/>
                  <a:ea typeface="Hand Of Sean" pitchFamily="2" charset="-128"/>
                  <a:cs typeface="Arial" pitchFamily="34" charset="0"/>
                </a:rPr>
                <a:t>Refine the search results via the faceted search filters. </a:t>
              </a:r>
            </a:p>
          </p:txBody>
        </p:sp>
        <p:sp>
          <p:nvSpPr>
            <p:cNvPr id="13" name="Oval 12"/>
            <p:cNvSpPr>
              <a:spLocks noChangeAspect="1"/>
            </p:cNvSpPr>
            <p:nvPr/>
          </p:nvSpPr>
          <p:spPr>
            <a:xfrm>
              <a:off x="3995936" y="4725144"/>
              <a:ext cx="504056" cy="504056"/>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ysClr val="window" lastClr="FFFFFF"/>
                  </a:solidFill>
                  <a:effectLst/>
                  <a:uLnTx/>
                  <a:uFillTx/>
                  <a:latin typeface="PF Square Sans Pro" pitchFamily="2" charset="0"/>
                  <a:cs typeface="+mn-cs"/>
                </a:rPr>
                <a:t>2</a:t>
              </a:r>
            </a:p>
          </p:txBody>
        </p:sp>
        <p:pic>
          <p:nvPicPr>
            <p:cNvPr id="14" name="Picture 5"/>
            <p:cNvPicPr>
              <a:picLocks noChangeAspect="1" noChangeArrowheads="1"/>
            </p:cNvPicPr>
            <p:nvPr/>
          </p:nvPicPr>
          <p:blipFill>
            <a:blip r:embed="rId5" cstate="print"/>
            <a:srcRect/>
            <a:stretch>
              <a:fillRect/>
            </a:stretch>
          </p:blipFill>
          <p:spPr bwMode="auto">
            <a:xfrm>
              <a:off x="1907704" y="3966238"/>
              <a:ext cx="2480612" cy="439707"/>
            </a:xfrm>
            <a:prstGeom prst="rect">
              <a:avLst/>
            </a:prstGeom>
            <a:noFill/>
            <a:ln w="9525">
              <a:noFill/>
              <a:miter lim="800000"/>
              <a:headEnd/>
              <a:tailEnd/>
            </a:ln>
            <a:effectLst/>
          </p:spPr>
        </p:pic>
        <p:sp>
          <p:nvSpPr>
            <p:cNvPr id="15" name="TextBox 14"/>
            <p:cNvSpPr txBox="1"/>
            <p:nvPr/>
          </p:nvSpPr>
          <p:spPr>
            <a:xfrm>
              <a:off x="6327000" y="2507363"/>
              <a:ext cx="2817000" cy="954107"/>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chemeClr val="bg1">
                      <a:lumMod val="50000"/>
                    </a:schemeClr>
                  </a:solidFill>
                  <a:effectLst/>
                  <a:uLnTx/>
                  <a:uFillTx/>
                  <a:latin typeface="Hand Of Sean" pitchFamily="2" charset="-128"/>
                  <a:ea typeface="Hand Of Sean" pitchFamily="2" charset="-128"/>
                  <a:cs typeface="Arial" pitchFamily="34" charset="0"/>
                </a:rPr>
                <a:t>Enter a search keyword to find interoperability assets available on different websites.</a:t>
              </a:r>
            </a:p>
          </p:txBody>
        </p:sp>
        <p:sp>
          <p:nvSpPr>
            <p:cNvPr id="16" name="Oval 15"/>
            <p:cNvSpPr>
              <a:spLocks noChangeAspect="1"/>
            </p:cNvSpPr>
            <p:nvPr/>
          </p:nvSpPr>
          <p:spPr>
            <a:xfrm>
              <a:off x="5772367" y="2539310"/>
              <a:ext cx="529650" cy="529650"/>
            </a:xfrm>
            <a:prstGeom prst="ellipse">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ysClr val="window" lastClr="FFFFFF"/>
                  </a:solidFill>
                  <a:effectLst/>
                  <a:uLnTx/>
                  <a:uFillTx/>
                  <a:latin typeface="PF Square Sans Pro" pitchFamily="2" charset="0"/>
                  <a:cs typeface="+mn-cs"/>
                </a:rPr>
                <a:t>1</a:t>
              </a:r>
            </a:p>
          </p:txBody>
        </p:sp>
        <p:pic>
          <p:nvPicPr>
            <p:cNvPr id="17" name="Picture 4"/>
            <p:cNvPicPr>
              <a:picLocks noChangeAspect="1" noChangeArrowheads="1"/>
            </p:cNvPicPr>
            <p:nvPr/>
          </p:nvPicPr>
          <p:blipFill>
            <a:blip r:embed="rId6" cstate="print"/>
            <a:srcRect/>
            <a:stretch>
              <a:fillRect/>
            </a:stretch>
          </p:blipFill>
          <p:spPr bwMode="auto">
            <a:xfrm>
              <a:off x="6444208" y="2103477"/>
              <a:ext cx="2433065" cy="462195"/>
            </a:xfrm>
            <a:prstGeom prst="rect">
              <a:avLst/>
            </a:prstGeom>
            <a:noFill/>
            <a:ln w="9525">
              <a:noFill/>
              <a:miter lim="800000"/>
              <a:headEnd/>
              <a:tailEnd/>
            </a:ln>
            <a:effectLst/>
          </p:spPr>
        </p:pic>
        <p:sp>
          <p:nvSpPr>
            <p:cNvPr id="18" name="TextBox 17"/>
            <p:cNvSpPr txBox="1"/>
            <p:nvPr/>
          </p:nvSpPr>
          <p:spPr>
            <a:xfrm>
              <a:off x="7092280" y="4432111"/>
              <a:ext cx="2051720" cy="1384995"/>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smtClean="0">
                  <a:solidFill>
                    <a:schemeClr val="bg1">
                      <a:lumMod val="50000"/>
                    </a:schemeClr>
                  </a:solidFill>
                  <a:latin typeface="Hand Of Sean" pitchFamily="2" charset="-128"/>
                  <a:ea typeface="Hand Of Sean" pitchFamily="2" charset="-128"/>
                  <a:cs typeface="Arial" pitchFamily="34" charset="0"/>
                </a:rPr>
                <a:t>The search results contain a relevant description of the assets and the link from where they can be downloaded.</a:t>
              </a:r>
              <a:endParaRPr kumimoji="0" lang="en-GB" sz="1400" b="0" i="0" u="none" strike="noStrike" kern="0" cap="none" spc="0" normalizeH="0" baseline="0" noProof="0" dirty="0" smtClean="0">
                <a:ln>
                  <a:noFill/>
                </a:ln>
                <a:solidFill>
                  <a:schemeClr val="bg1">
                    <a:lumMod val="50000"/>
                  </a:schemeClr>
                </a:solidFill>
                <a:effectLst/>
                <a:uLnTx/>
                <a:uFillTx/>
                <a:latin typeface="Hand Of Sean" pitchFamily="2" charset="-128"/>
                <a:ea typeface="Hand Of Sean" pitchFamily="2" charset="-128"/>
                <a:cs typeface="Arial" pitchFamily="34" charset="0"/>
              </a:endParaRPr>
            </a:p>
          </p:txBody>
        </p:sp>
        <p:sp>
          <p:nvSpPr>
            <p:cNvPr id="19" name="Oval 18"/>
            <p:cNvSpPr>
              <a:spLocks noChangeAspect="1"/>
            </p:cNvSpPr>
            <p:nvPr/>
          </p:nvSpPr>
          <p:spPr>
            <a:xfrm>
              <a:off x="6516216" y="4581128"/>
              <a:ext cx="504056" cy="504056"/>
            </a:xfrm>
            <a:prstGeom prst="ellipse">
              <a:avLst/>
            </a:prstGeom>
            <a:solidFill>
              <a:srgbClr val="E46C0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ysClr val="window" lastClr="FFFFFF"/>
                  </a:solidFill>
                  <a:effectLst/>
                  <a:uLnTx/>
                  <a:uFillTx/>
                  <a:latin typeface="PF Square Sans Pro" pitchFamily="2" charset="0"/>
                  <a:cs typeface="+mn-cs"/>
                </a:rPr>
                <a:t>3</a:t>
              </a:r>
            </a:p>
          </p:txBody>
        </p:sp>
        <p:pic>
          <p:nvPicPr>
            <p:cNvPr id="20" name="Picture 6"/>
            <p:cNvPicPr>
              <a:picLocks noChangeAspect="1" noChangeArrowheads="1"/>
            </p:cNvPicPr>
            <p:nvPr/>
          </p:nvPicPr>
          <p:blipFill>
            <a:blip r:embed="rId7" cstate="print"/>
            <a:srcRect/>
            <a:stretch>
              <a:fillRect/>
            </a:stretch>
          </p:blipFill>
          <p:spPr bwMode="auto">
            <a:xfrm>
              <a:off x="6732240" y="4004183"/>
              <a:ext cx="2592288" cy="48207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Finden Sie wiederverwendbare Vokabulare</a:t>
            </a:r>
            <a:br>
              <a:rPr lang="de-DE" dirty="0" smtClean="0"/>
            </a:br>
            <a:r>
              <a:rPr lang="de-DE" b="0" dirty="0" err="1" smtClean="0"/>
              <a:t>Linked</a:t>
            </a:r>
            <a:r>
              <a:rPr lang="de-DE" b="0" dirty="0" smtClean="0"/>
              <a:t> Open </a:t>
            </a:r>
            <a:r>
              <a:rPr lang="de-DE" b="0" dirty="0" err="1" smtClean="0"/>
              <a:t>Vocabularies</a:t>
            </a:r>
            <a:endParaRPr lang="de-DE" b="0" dirty="0"/>
          </a:p>
        </p:txBody>
      </p:sp>
      <p:sp>
        <p:nvSpPr>
          <p:cNvPr id="8" name="Content Placeholder 7"/>
          <p:cNvSpPr>
            <a:spLocks noGrp="1"/>
          </p:cNvSpPr>
          <p:nvPr>
            <p:ph sz="quarter" idx="15"/>
          </p:nvPr>
        </p:nvSpPr>
        <p:spPr/>
        <p:txBody>
          <a:bodyPr/>
          <a:lstStyle/>
          <a:p>
            <a:endParaRPr lang="en-GB"/>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27</a:t>
            </a:fld>
            <a:endParaRPr lang="en-GB"/>
          </a:p>
        </p:txBody>
      </p:sp>
      <p:pic>
        <p:nvPicPr>
          <p:cNvPr id="5" name="Picture 2"/>
          <p:cNvPicPr>
            <a:picLocks noChangeAspect="1" noChangeArrowheads="1"/>
          </p:cNvPicPr>
          <p:nvPr/>
        </p:nvPicPr>
        <p:blipFill>
          <a:blip r:embed="rId3" cstate="print"/>
          <a:srcRect/>
          <a:stretch>
            <a:fillRect/>
          </a:stretch>
        </p:blipFill>
        <p:spPr bwMode="auto">
          <a:xfrm>
            <a:off x="4201945" y="2132856"/>
            <a:ext cx="4769300" cy="3640262"/>
          </a:xfrm>
          <a:prstGeom prst="rect">
            <a:avLst/>
          </a:prstGeom>
          <a:ln>
            <a:noFill/>
          </a:ln>
          <a:effectLst>
            <a:outerShdw blurRad="190500" algn="tl" rotWithShape="0">
              <a:srgbClr val="000000">
                <a:alpha val="70000"/>
              </a:srgbClr>
            </a:outerShdw>
          </a:effectLst>
        </p:spPr>
      </p:pic>
      <p:sp>
        <p:nvSpPr>
          <p:cNvPr id="6" name="TextBox 5"/>
          <p:cNvSpPr txBox="1"/>
          <p:nvPr/>
        </p:nvSpPr>
        <p:spPr>
          <a:xfrm>
            <a:off x="4211960" y="5805264"/>
            <a:ext cx="3096344" cy="288032"/>
          </a:xfrm>
          <a:prstGeom prst="rect">
            <a:avLst/>
          </a:prstGeom>
          <a:noFill/>
        </p:spPr>
        <p:txBody>
          <a:bodyPr vert="horz" wrap="square" lIns="0" tIns="0" rIns="0" bIns="0" rtlCol="0">
            <a:noAutofit/>
          </a:bodyPr>
          <a:lstStyle/>
          <a:p>
            <a:pPr indent="-274320">
              <a:spcAft>
                <a:spcPts val="900"/>
              </a:spcAft>
            </a:pPr>
            <a:r>
              <a:rPr lang="en-GB" sz="1600" dirty="0" smtClean="0">
                <a:latin typeface="+mj-lt"/>
                <a:hlinkClick r:id="rId4"/>
              </a:rPr>
              <a:t>http://lov.okfn.org/</a:t>
            </a:r>
            <a:r>
              <a:rPr lang="en-GB" sz="1600" dirty="0" smtClean="0">
                <a:latin typeface="+mj-lt"/>
              </a:rPr>
              <a:t> </a:t>
            </a:r>
          </a:p>
        </p:txBody>
      </p:sp>
      <p:sp>
        <p:nvSpPr>
          <p:cNvPr id="7" name="Content Placeholder 6"/>
          <p:cNvSpPr>
            <a:spLocks noGrp="1"/>
          </p:cNvSpPr>
          <p:nvPr>
            <p:ph sz="quarter" idx="14"/>
          </p:nvPr>
        </p:nvSpPr>
        <p:spPr>
          <a:xfrm>
            <a:off x="533400" y="1752601"/>
            <a:ext cx="3606552" cy="4419599"/>
          </a:xfrm>
        </p:spPr>
        <p:txBody>
          <a:bodyPr/>
          <a:lstStyle/>
          <a:p>
            <a:pPr lvl="1">
              <a:buFont typeface="Arial" pitchFamily="34" charset="0"/>
              <a:buChar char="•"/>
            </a:pPr>
            <a:r>
              <a:rPr lang="de-DE" dirty="0" smtClean="0"/>
              <a:t>Liefern Sie leichte Zugangsmethoden zum Ökosystem von Vokabularen.</a:t>
            </a:r>
          </a:p>
          <a:p>
            <a:pPr lvl="1">
              <a:buFont typeface="Arial" pitchFamily="34" charset="0"/>
              <a:buChar char="•"/>
            </a:pPr>
            <a:r>
              <a:rPr lang="de-DE" dirty="0" smtClean="0"/>
              <a:t>Macht die Art und Weise, wie sie auf miteinander verknüpft sind, deutlich.</a:t>
            </a:r>
          </a:p>
          <a:p>
            <a:pPr lvl="1">
              <a:buFont typeface="Arial" pitchFamily="34" charset="0"/>
              <a:buChar char="•"/>
            </a:pPr>
            <a:r>
              <a:rPr lang="de-DE" dirty="0" smtClean="0"/>
              <a:t>Liefert </a:t>
            </a:r>
            <a:r>
              <a:rPr lang="de-DE" dirty="0" err="1" smtClean="0"/>
              <a:t>Metriken</a:t>
            </a:r>
            <a:r>
              <a:rPr lang="de-DE" dirty="0" smtClean="0"/>
              <a:t> dazu, wie sie in der LOGD-</a:t>
            </a:r>
            <a:r>
              <a:rPr lang="de-DE" dirty="0" err="1" smtClean="0"/>
              <a:t>Cloud</a:t>
            </a:r>
            <a:r>
              <a:rPr lang="de-DE" dirty="0" smtClean="0"/>
              <a:t> genutzt werden.</a:t>
            </a:r>
          </a:p>
          <a:p>
            <a:pPr lvl="1">
              <a:buFont typeface="Arial" pitchFamily="34" charset="0"/>
              <a:buChar char="•"/>
            </a:pPr>
            <a:r>
              <a:rPr lang="de-DE" dirty="0" smtClean="0"/>
              <a:t>Entwickelt von der Open </a:t>
            </a:r>
            <a:r>
              <a:rPr lang="de-DE" dirty="0" err="1" smtClean="0"/>
              <a:t>Knowledge</a:t>
            </a:r>
            <a:r>
              <a:rPr lang="de-DE" dirty="0" smtClean="0"/>
              <a:t> </a:t>
            </a:r>
            <a:r>
              <a:rPr lang="de-DE" dirty="0" err="1" smtClean="0"/>
              <a:t>Foundation</a:t>
            </a:r>
            <a:r>
              <a:rPr lang="de-DE" dirty="0" smtClean="0"/>
              <a:t>.</a:t>
            </a:r>
          </a:p>
          <a:p>
            <a:pPr lvl="1">
              <a:buFont typeface="Arial" pitchFamily="34" charset="0"/>
              <a:buChar char="•"/>
            </a:pP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de-DE" i="1" dirty="0" smtClean="0">
                <a:solidFill>
                  <a:schemeClr val="accent1"/>
                </a:solidFill>
              </a:rPr>
              <a:t>Damit stellen Sie sicher, dass Daten und Metadaten auf einem entsprechenden Qualitätsniveau und mit geringstmöglichen Fehlern veröffentlicht werden können.</a:t>
            </a:r>
          </a:p>
          <a:p>
            <a:r>
              <a:rPr lang="de-DE" sz="1800" dirty="0" smtClean="0"/>
              <a:t>Das bedeutet: </a:t>
            </a:r>
          </a:p>
          <a:p>
            <a:pPr>
              <a:buFont typeface="Arial" pitchFamily="34" charset="0"/>
              <a:buChar char="•"/>
            </a:pPr>
            <a:r>
              <a:rPr lang="de-DE" sz="1800" dirty="0" smtClean="0"/>
              <a:t>Fehler feststellen.</a:t>
            </a:r>
          </a:p>
          <a:p>
            <a:pPr>
              <a:buFont typeface="Arial" pitchFamily="34" charset="0"/>
              <a:buChar char="•"/>
            </a:pPr>
            <a:r>
              <a:rPr lang="de-DE" sz="1800" dirty="0" smtClean="0"/>
              <a:t>Formate transformieren und homogenisieren.</a:t>
            </a:r>
          </a:p>
          <a:p>
            <a:pPr>
              <a:buFont typeface="Arial" pitchFamily="34" charset="0"/>
              <a:buChar char="•"/>
            </a:pPr>
            <a:r>
              <a:rPr lang="de-DE" sz="1800" dirty="0" smtClean="0"/>
              <a:t>Inkonsistenzen in Daten und Metadaten angleichen.</a:t>
            </a:r>
          </a:p>
          <a:p>
            <a:pPr>
              <a:buFont typeface="Arial" pitchFamily="34" charset="0"/>
              <a:buChar char="•"/>
            </a:pPr>
            <a:r>
              <a:rPr lang="de-DE" sz="1800" dirty="0" smtClean="0"/>
              <a:t>Doppelte/redundante Informationen entfernen.</a:t>
            </a:r>
          </a:p>
          <a:p>
            <a:pPr>
              <a:buFont typeface="Arial" pitchFamily="34" charset="0"/>
              <a:buChar char="•"/>
            </a:pPr>
            <a:r>
              <a:rPr lang="de-DE" sz="1800" dirty="0" smtClean="0"/>
              <a:t>Mangelnde Informationen hinzufügen.</a:t>
            </a:r>
          </a:p>
          <a:p>
            <a:pPr>
              <a:buFont typeface="Arial" pitchFamily="34" charset="0"/>
              <a:buChar char="•"/>
            </a:pPr>
            <a:r>
              <a:rPr lang="de-DE" sz="1800" dirty="0" smtClean="0"/>
              <a:t>Sicherstellen, dass die Informationen aktuell sind.</a:t>
            </a:r>
          </a:p>
          <a:p>
            <a:endParaRPr lang="en-GB" sz="1800" dirty="0" smtClean="0"/>
          </a:p>
          <a:p>
            <a:pPr>
              <a:buFont typeface="Arial" pitchFamily="34" charset="0"/>
              <a:buChar char="•"/>
            </a:pPr>
            <a:endParaRPr lang="en-GB" dirty="0" smtClean="0">
              <a:sym typeface="Wingdings" pitchFamily="2" charset="2"/>
            </a:endParaRPr>
          </a:p>
          <a:p>
            <a:endParaRPr lang="en-GB" dirty="0"/>
          </a:p>
        </p:txBody>
      </p:sp>
      <p:sp>
        <p:nvSpPr>
          <p:cNvPr id="2" name="Title 1"/>
          <p:cNvSpPr>
            <a:spLocks noGrp="1"/>
          </p:cNvSpPr>
          <p:nvPr>
            <p:ph type="title"/>
          </p:nvPr>
        </p:nvSpPr>
        <p:spPr/>
        <p:txBody>
          <a:bodyPr/>
          <a:lstStyle/>
          <a:p>
            <a:r>
              <a:rPr lang="de-DE" dirty="0" smtClean="0"/>
              <a:t>Ihre Daten &amp; Metadaten bereinigen</a:t>
            </a:r>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28</a:t>
            </a:fld>
            <a:endParaRPr lang="en-GB"/>
          </a:p>
        </p:txBody>
      </p:sp>
      <p:sp>
        <p:nvSpPr>
          <p:cNvPr id="9" name="Rectangle 8"/>
          <p:cNvSpPr/>
          <p:nvPr/>
        </p:nvSpPr>
        <p:spPr bwMode="ltGray">
          <a:xfrm>
            <a:off x="3707904" y="5517232"/>
            <a:ext cx="4896544" cy="86409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endParaRPr lang="en-GB" sz="1200" dirty="0" smtClean="0">
              <a:solidFill>
                <a:schemeClr val="tx1"/>
              </a:solidFill>
            </a:endParaRPr>
          </a:p>
          <a:p>
            <a:r>
              <a:rPr lang="en-GB" sz="1200" dirty="0" smtClean="0">
                <a:hlinkClick r:id="rId3"/>
              </a:rPr>
              <a:t>http://www.slideshare.net/OpenDataSupport/introduction-to-rdf-sparql</a:t>
            </a:r>
            <a:endParaRPr lang="en-GB" sz="1200" dirty="0" smtClean="0">
              <a:solidFill>
                <a:schemeClr val="tx1"/>
              </a:solidFill>
            </a:endParaRPr>
          </a:p>
          <a:p>
            <a:r>
              <a:rPr lang="en-GB" sz="1200" dirty="0" smtClean="0">
                <a:solidFill>
                  <a:schemeClr val="tx1"/>
                </a:solidFill>
              </a:rPr>
              <a:t>Cleanse your data with Open Refine (Google Refine) - </a:t>
            </a:r>
            <a:r>
              <a:rPr lang="en-GB" sz="1200" dirty="0" smtClean="0">
                <a:hlinkClick r:id="rId4"/>
              </a:rPr>
              <a:t>https://code.google.com/p/google-refine/</a:t>
            </a:r>
            <a:endParaRPr lang="en-GB" sz="1200" dirty="0" smtClean="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1296144" y="1778564"/>
          <a:ext cx="7674697" cy="1728190"/>
        </p:xfrm>
        <a:graphic>
          <a:graphicData uri="http://schemas.openxmlformats.org/drawingml/2006/table">
            <a:tbl>
              <a:tblPr firstRow="1">
                <a:tableStyleId>{D113A9D2-9D6B-4929-AA2D-F23B5EE8CBE7}</a:tableStyleId>
              </a:tblPr>
              <a:tblGrid>
                <a:gridCol w="1413031"/>
                <a:gridCol w="1593123"/>
                <a:gridCol w="1468444"/>
                <a:gridCol w="1468444"/>
                <a:gridCol w="1731655"/>
              </a:tblGrid>
              <a:tr h="345638">
                <a:tc>
                  <a:txBody>
                    <a:bodyPr/>
                    <a:lstStyle/>
                    <a:p>
                      <a:pPr algn="l" fontAlgn="b"/>
                      <a:r>
                        <a:rPr lang="en-GB" sz="1300" u="none" strike="noStrike" dirty="0" err="1"/>
                        <a:t>Company_name</a:t>
                      </a:r>
                      <a:endParaRPr lang="en-GB" sz="1300" b="1" i="0" u="none" strike="noStrike" dirty="0">
                        <a:solidFill>
                          <a:srgbClr val="FFFFFF"/>
                        </a:solidFill>
                        <a:latin typeface="Arial"/>
                      </a:endParaRPr>
                    </a:p>
                  </a:txBody>
                  <a:tcPr marL="10390" marR="10390" marT="10390" marB="0" anchor="b"/>
                </a:tc>
                <a:tc>
                  <a:txBody>
                    <a:bodyPr/>
                    <a:lstStyle/>
                    <a:p>
                      <a:pPr algn="l" fontAlgn="b"/>
                      <a:r>
                        <a:rPr lang="en-GB" sz="1300" u="none" strike="noStrike"/>
                        <a:t>Registration date</a:t>
                      </a:r>
                      <a:endParaRPr lang="en-GB" sz="1300" b="1" i="0" u="none" strike="noStrike">
                        <a:solidFill>
                          <a:srgbClr val="FFFFFF"/>
                        </a:solidFill>
                        <a:latin typeface="Arial"/>
                      </a:endParaRPr>
                    </a:p>
                  </a:txBody>
                  <a:tcPr marL="10390" marR="10390" marT="10390" marB="0" anchor="b"/>
                </a:tc>
                <a:tc>
                  <a:txBody>
                    <a:bodyPr/>
                    <a:lstStyle/>
                    <a:p>
                      <a:pPr algn="l" fontAlgn="b"/>
                      <a:r>
                        <a:rPr lang="en-GB" sz="1300" u="none" strike="noStrike"/>
                        <a:t>Country</a:t>
                      </a:r>
                      <a:endParaRPr lang="en-GB" sz="1300" b="1" i="0" u="none" strike="noStrike">
                        <a:solidFill>
                          <a:srgbClr val="FFFFFF"/>
                        </a:solidFill>
                        <a:latin typeface="Arial"/>
                      </a:endParaRPr>
                    </a:p>
                  </a:txBody>
                  <a:tcPr marL="10390" marR="10390" marT="10390" marB="0" anchor="b"/>
                </a:tc>
                <a:tc>
                  <a:txBody>
                    <a:bodyPr/>
                    <a:lstStyle/>
                    <a:p>
                      <a:pPr algn="l" fontAlgn="b"/>
                      <a:r>
                        <a:rPr lang="en-GB" sz="1300" u="none" strike="noStrike"/>
                        <a:t>E-mail</a:t>
                      </a:r>
                      <a:endParaRPr lang="en-GB" sz="1300" b="1" i="0" u="none" strike="noStrike">
                        <a:solidFill>
                          <a:srgbClr val="FFFFFF"/>
                        </a:solidFill>
                        <a:latin typeface="Arial"/>
                      </a:endParaRPr>
                    </a:p>
                  </a:txBody>
                  <a:tcPr marL="10390" marR="10390" marT="10390" marB="0" anchor="b"/>
                </a:tc>
                <a:tc>
                  <a:txBody>
                    <a:bodyPr/>
                    <a:lstStyle/>
                    <a:p>
                      <a:pPr algn="l" fontAlgn="b"/>
                      <a:r>
                        <a:rPr lang="en-GB" sz="1300" u="none" strike="noStrike"/>
                        <a:t># Establishments</a:t>
                      </a:r>
                      <a:endParaRPr lang="en-GB" sz="1300" b="1" i="0" u="none" strike="noStrike">
                        <a:solidFill>
                          <a:srgbClr val="FFFFFF"/>
                        </a:solidFill>
                        <a:latin typeface="Arial"/>
                      </a:endParaRPr>
                    </a:p>
                  </a:txBody>
                  <a:tcPr marL="10390" marR="10390" marT="10390" marB="0" anchor="b"/>
                </a:tc>
              </a:tr>
              <a:tr h="345638">
                <a:tc>
                  <a:txBody>
                    <a:bodyPr/>
                    <a:lstStyle/>
                    <a:p>
                      <a:pPr algn="l" fontAlgn="b"/>
                      <a:r>
                        <a:rPr lang="en-GB" sz="1300" u="none" strike="noStrike"/>
                        <a:t>Nikè</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1991-04-28</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Belgium</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niké</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7</a:t>
                      </a:r>
                      <a:endParaRPr lang="en-GB" sz="1300" b="0" i="0" u="none" strike="noStrike">
                        <a:solidFill>
                          <a:srgbClr val="000000"/>
                        </a:solidFill>
                        <a:latin typeface="Arial"/>
                      </a:endParaRPr>
                    </a:p>
                  </a:txBody>
                  <a:tcPr marL="10390" marR="10390" marT="10390" marB="0" anchor="b"/>
                </a:tc>
              </a:tr>
              <a:tr h="345638">
                <a:tc>
                  <a:txBody>
                    <a:bodyPr/>
                    <a:lstStyle/>
                    <a:p>
                      <a:pPr algn="l" fontAlgn="b"/>
                      <a:r>
                        <a:rPr lang="en-GB" sz="1300" u="none" strike="noStrike"/>
                        <a:t>BARCO</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15 September 1986</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BE</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Barco@email.be</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2</a:t>
                      </a:r>
                      <a:endParaRPr lang="en-GB" sz="1300" b="0" i="0" u="none" strike="noStrike">
                        <a:solidFill>
                          <a:srgbClr val="000000"/>
                        </a:solidFill>
                        <a:latin typeface="Arial"/>
                      </a:endParaRPr>
                    </a:p>
                  </a:txBody>
                  <a:tcPr marL="10390" marR="10390" marT="10390" marB="0" anchor="b"/>
                </a:tc>
              </a:tr>
              <a:tr h="345638">
                <a:tc>
                  <a:txBody>
                    <a:bodyPr/>
                    <a:lstStyle/>
                    <a:p>
                      <a:pPr algn="l" fontAlgn="b"/>
                      <a:r>
                        <a:rPr lang="en-GB" sz="1300" u="none" strike="noStrike"/>
                        <a:t>Nikè</a:t>
                      </a:r>
                      <a:endParaRPr lang="en-GB" sz="1300" b="0" i="0" u="none" strike="noStrike">
                        <a:solidFill>
                          <a:srgbClr val="000000"/>
                        </a:solidFill>
                        <a:latin typeface="Arial"/>
                      </a:endParaRPr>
                    </a:p>
                  </a:txBody>
                  <a:tcPr marL="10390" marR="10390" marT="10390" marB="0" anchor="b"/>
                </a:tc>
                <a:tc>
                  <a:txBody>
                    <a:bodyPr/>
                    <a:lstStyle/>
                    <a:p>
                      <a:pPr algn="l" fontAlgn="b"/>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België</a:t>
                      </a:r>
                      <a:endParaRPr lang="en-GB" sz="1300" b="0" i="0" u="none" strike="noStrike">
                        <a:solidFill>
                          <a:srgbClr val="000000"/>
                        </a:solidFill>
                        <a:latin typeface="Arial"/>
                      </a:endParaRPr>
                    </a:p>
                  </a:txBody>
                  <a:tcPr marL="10390" marR="10390" marT="10390" marB="0" anchor="b"/>
                </a:tc>
                <a:tc>
                  <a:txBody>
                    <a:bodyPr/>
                    <a:lstStyle/>
                    <a:p>
                      <a:pPr algn="l" fontAlgn="b"/>
                      <a:endParaRPr lang="en-GB" sz="1300" b="0" i="0" u="none" strike="noStrike">
                        <a:solidFill>
                          <a:srgbClr val="000000"/>
                        </a:solidFill>
                        <a:latin typeface="Arial"/>
                      </a:endParaRPr>
                    </a:p>
                  </a:txBody>
                  <a:tcPr marL="10390" marR="10390" marT="10390" marB="0" anchor="b"/>
                </a:tc>
                <a:tc>
                  <a:txBody>
                    <a:bodyPr/>
                    <a:lstStyle/>
                    <a:p>
                      <a:pPr algn="l" fontAlgn="b"/>
                      <a:endParaRPr lang="en-GB" sz="1300" b="0" i="0" u="none" strike="noStrike">
                        <a:solidFill>
                          <a:srgbClr val="000000"/>
                        </a:solidFill>
                        <a:latin typeface="Arial"/>
                      </a:endParaRPr>
                    </a:p>
                  </a:txBody>
                  <a:tcPr marL="10390" marR="10390" marT="10390" marB="0" anchor="b"/>
                </a:tc>
              </a:tr>
              <a:tr h="345638">
                <a:tc>
                  <a:txBody>
                    <a:bodyPr/>
                    <a:lstStyle/>
                    <a:p>
                      <a:pPr algn="l" fontAlgn="b"/>
                      <a:r>
                        <a:rPr lang="en-GB" sz="1300" u="none" strike="noStrike"/>
                        <a:t>Coca-Cola</a:t>
                      </a:r>
                      <a:endParaRPr lang="en-GB" sz="1300" b="0" i="0" u="none" strike="noStrike">
                        <a:solidFill>
                          <a:srgbClr val="000000"/>
                        </a:solidFill>
                        <a:latin typeface="Arial"/>
                      </a:endParaRPr>
                    </a:p>
                  </a:txBody>
                  <a:tcPr marL="10390" marR="10390" marT="10390" marB="0" anchor="b"/>
                </a:tc>
                <a:tc>
                  <a:txBody>
                    <a:bodyPr/>
                    <a:lstStyle/>
                    <a:p>
                      <a:pPr algn="l" fontAlgn="b"/>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United States</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coca@cola.com</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dirty="0"/>
                        <a:t>3</a:t>
                      </a:r>
                      <a:endParaRPr lang="en-GB" sz="1300" b="0" i="0" u="none" strike="noStrike" dirty="0">
                        <a:solidFill>
                          <a:srgbClr val="000000"/>
                        </a:solidFill>
                        <a:latin typeface="Arial"/>
                      </a:endParaRPr>
                    </a:p>
                  </a:txBody>
                  <a:tcPr marL="10390" marR="10390" marT="10390" marB="0" anchor="b"/>
                </a:tc>
              </a:tr>
            </a:tbl>
          </a:graphicData>
        </a:graphic>
      </p:graphicFrame>
      <p:sp>
        <p:nvSpPr>
          <p:cNvPr id="2" name="Title 1"/>
          <p:cNvSpPr>
            <a:spLocks noGrp="1"/>
          </p:cNvSpPr>
          <p:nvPr>
            <p:ph type="title"/>
          </p:nvPr>
        </p:nvSpPr>
        <p:spPr/>
        <p:txBody>
          <a:bodyPr/>
          <a:lstStyle/>
          <a:p>
            <a:r>
              <a:rPr lang="de-DE" dirty="0" smtClean="0"/>
              <a:t>Datenbereinigung – Ein Beispiel</a:t>
            </a:r>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29</a:t>
            </a:fld>
            <a:endParaRPr lang="en-GB"/>
          </a:p>
        </p:txBody>
      </p:sp>
      <p:sp>
        <p:nvSpPr>
          <p:cNvPr id="6" name="Content Placeholder 5"/>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p:txBody>
      </p:sp>
      <p:sp>
        <p:nvSpPr>
          <p:cNvPr id="8" name="Oval Callout 7"/>
          <p:cNvSpPr/>
          <p:nvPr/>
        </p:nvSpPr>
        <p:spPr bwMode="ltGray">
          <a:xfrm>
            <a:off x="3744416" y="1052736"/>
            <a:ext cx="2411760" cy="720080"/>
          </a:xfrm>
          <a:prstGeom prst="wedgeEllipseCallout">
            <a:avLst>
              <a:gd name="adj1" fmla="val -46247"/>
              <a:gd name="adj2" fmla="val 179824"/>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Hand Of Sean" pitchFamily="2" charset="-128"/>
                <a:ea typeface="Hand Of Sean" pitchFamily="2" charset="-128"/>
              </a:rPr>
              <a:t>Formatierungsproblem</a:t>
            </a:r>
          </a:p>
        </p:txBody>
      </p:sp>
      <p:sp>
        <p:nvSpPr>
          <p:cNvPr id="10" name="Oval Callout 9"/>
          <p:cNvSpPr/>
          <p:nvPr/>
        </p:nvSpPr>
        <p:spPr bwMode="ltGray">
          <a:xfrm>
            <a:off x="2555776" y="3717032"/>
            <a:ext cx="2160240" cy="576064"/>
          </a:xfrm>
          <a:prstGeom prst="wedgeEllipseCallout">
            <a:avLst>
              <a:gd name="adj1" fmla="val -27230"/>
              <a:gd name="adj2" fmla="val -112336"/>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Hand Of Sean" pitchFamily="2" charset="-128"/>
                <a:ea typeface="Hand Of Sean" pitchFamily="2" charset="-128"/>
              </a:rPr>
              <a:t>Fehlende Information</a:t>
            </a:r>
          </a:p>
        </p:txBody>
      </p:sp>
      <p:sp>
        <p:nvSpPr>
          <p:cNvPr id="11" name="Oval Callout 10"/>
          <p:cNvSpPr/>
          <p:nvPr/>
        </p:nvSpPr>
        <p:spPr bwMode="ltGray">
          <a:xfrm>
            <a:off x="323528" y="1124744"/>
            <a:ext cx="1728192" cy="576064"/>
          </a:xfrm>
          <a:prstGeom prst="wedgeEllipseCallout">
            <a:avLst>
              <a:gd name="adj1" fmla="val 19085"/>
              <a:gd name="adj2" fmla="val 145316"/>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Hand Of Sean" pitchFamily="2" charset="-128"/>
                <a:ea typeface="Hand Of Sean" pitchFamily="2" charset="-128"/>
              </a:rPr>
              <a:t>Duplikat</a:t>
            </a:r>
          </a:p>
        </p:txBody>
      </p:sp>
      <p:sp>
        <p:nvSpPr>
          <p:cNvPr id="12" name="Oval Callout 11"/>
          <p:cNvSpPr/>
          <p:nvPr/>
        </p:nvSpPr>
        <p:spPr bwMode="ltGray">
          <a:xfrm>
            <a:off x="6336704" y="1202500"/>
            <a:ext cx="1584176" cy="576064"/>
          </a:xfrm>
          <a:prstGeom prst="wedgeEllipseCallout">
            <a:avLst>
              <a:gd name="adj1" fmla="val -29796"/>
              <a:gd name="adj2" fmla="val 166021"/>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Hand Of Sean" pitchFamily="2" charset="-128"/>
                <a:ea typeface="Hand Of Sean" pitchFamily="2" charset="-128"/>
              </a:rPr>
              <a:t>Fehler</a:t>
            </a:r>
          </a:p>
        </p:txBody>
      </p:sp>
      <p:sp>
        <p:nvSpPr>
          <p:cNvPr id="13" name="Oval Callout 12"/>
          <p:cNvSpPr/>
          <p:nvPr/>
        </p:nvSpPr>
        <p:spPr bwMode="ltGray">
          <a:xfrm>
            <a:off x="7020272" y="3722780"/>
            <a:ext cx="2088232" cy="576064"/>
          </a:xfrm>
          <a:prstGeom prst="wedgeEllipseCallout">
            <a:avLst>
              <a:gd name="adj1" fmla="val -31179"/>
              <a:gd name="adj2" fmla="val -236561"/>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Hand Of Sean" pitchFamily="2" charset="-128"/>
                <a:ea typeface="Hand Of Sean" pitchFamily="2" charset="-128"/>
              </a:rPr>
              <a:t>Redundante Information</a:t>
            </a:r>
          </a:p>
        </p:txBody>
      </p:sp>
      <p:sp>
        <p:nvSpPr>
          <p:cNvPr id="14" name="Oval Callout 13"/>
          <p:cNvSpPr/>
          <p:nvPr/>
        </p:nvSpPr>
        <p:spPr bwMode="ltGray">
          <a:xfrm>
            <a:off x="4932040" y="3789040"/>
            <a:ext cx="2160240" cy="720080"/>
          </a:xfrm>
          <a:prstGeom prst="wedgeEllipseCallout">
            <a:avLst>
              <a:gd name="adj1" fmla="val -56062"/>
              <a:gd name="adj2" fmla="val -227360"/>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Hand Of Sean" pitchFamily="2" charset="-128"/>
                <a:ea typeface="Hand Of Sean" pitchFamily="2" charset="-128"/>
              </a:rPr>
              <a:t>Widersprüchliche</a:t>
            </a:r>
          </a:p>
          <a:p>
            <a:pPr algn="ctr"/>
            <a:r>
              <a:rPr lang="en-GB" sz="1600" dirty="0" smtClean="0">
                <a:solidFill>
                  <a:schemeClr val="tx1"/>
                </a:solidFill>
                <a:latin typeface="Hand Of Sean" pitchFamily="2" charset="-128"/>
                <a:ea typeface="Hand Of Sean" pitchFamily="2" charset="-128"/>
              </a:rPr>
              <a:t>Information</a:t>
            </a:r>
          </a:p>
        </p:txBody>
      </p:sp>
      <p:sp>
        <p:nvSpPr>
          <p:cNvPr id="16" name="Curved Right Arrow 15"/>
          <p:cNvSpPr/>
          <p:nvPr/>
        </p:nvSpPr>
        <p:spPr bwMode="ltGray">
          <a:xfrm rot="21136353">
            <a:off x="178938" y="2479285"/>
            <a:ext cx="1092388" cy="3313343"/>
          </a:xfrm>
          <a:prstGeom prst="curvedRightArrow">
            <a:avLst>
              <a:gd name="adj1" fmla="val 25000"/>
              <a:gd name="adj2" fmla="val 50000"/>
              <a:gd name="adj3" fmla="val 57341"/>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latin typeface="Georgia" pitchFamily="18" charset="0"/>
            </a:endParaRPr>
          </a:p>
        </p:txBody>
      </p:sp>
      <p:graphicFrame>
        <p:nvGraphicFramePr>
          <p:cNvPr id="19" name="Table 18"/>
          <p:cNvGraphicFramePr>
            <a:graphicFrameLocks noGrp="1"/>
          </p:cNvGraphicFramePr>
          <p:nvPr/>
        </p:nvGraphicFramePr>
        <p:xfrm>
          <a:off x="1835697" y="4666388"/>
          <a:ext cx="6336703" cy="1617400"/>
        </p:xfrm>
        <a:graphic>
          <a:graphicData uri="http://schemas.openxmlformats.org/drawingml/2006/table">
            <a:tbl>
              <a:tblPr firstRow="1">
                <a:tableStyleId>{D113A9D2-9D6B-4929-AA2D-F23B5EE8CBE7}</a:tableStyleId>
              </a:tblPr>
              <a:tblGrid>
                <a:gridCol w="1653053"/>
                <a:gridCol w="1847530"/>
                <a:gridCol w="1264099"/>
                <a:gridCol w="1572021"/>
              </a:tblGrid>
              <a:tr h="404350">
                <a:tc>
                  <a:txBody>
                    <a:bodyPr/>
                    <a:lstStyle/>
                    <a:p>
                      <a:pPr algn="l" fontAlgn="b"/>
                      <a:r>
                        <a:rPr lang="en-GB" sz="1600" u="none" strike="noStrike" dirty="0" err="1"/>
                        <a:t>Company_name</a:t>
                      </a:r>
                      <a:endParaRPr lang="en-GB" sz="1600" b="1" i="0" u="none" strike="noStrike" dirty="0">
                        <a:solidFill>
                          <a:srgbClr val="FFFFFF"/>
                        </a:solidFill>
                        <a:latin typeface="Arial"/>
                      </a:endParaRPr>
                    </a:p>
                  </a:txBody>
                  <a:tcPr marL="12446" marR="12446" marT="12446" marB="0" anchor="b">
                    <a:solidFill>
                      <a:srgbClr val="008E40"/>
                    </a:solidFill>
                  </a:tcPr>
                </a:tc>
                <a:tc>
                  <a:txBody>
                    <a:bodyPr/>
                    <a:lstStyle/>
                    <a:p>
                      <a:pPr algn="l" fontAlgn="b"/>
                      <a:r>
                        <a:rPr lang="en-GB" sz="1600" u="none" strike="noStrike"/>
                        <a:t>Registration date</a:t>
                      </a:r>
                      <a:endParaRPr lang="en-GB" sz="1600" b="1" i="0" u="none" strike="noStrike">
                        <a:solidFill>
                          <a:srgbClr val="FFFFFF"/>
                        </a:solidFill>
                        <a:latin typeface="Arial"/>
                      </a:endParaRPr>
                    </a:p>
                  </a:txBody>
                  <a:tcPr marL="12446" marR="12446" marT="12446" marB="0" anchor="b">
                    <a:solidFill>
                      <a:srgbClr val="008E40"/>
                    </a:solidFill>
                  </a:tcPr>
                </a:tc>
                <a:tc>
                  <a:txBody>
                    <a:bodyPr/>
                    <a:lstStyle/>
                    <a:p>
                      <a:pPr algn="l" fontAlgn="b"/>
                      <a:r>
                        <a:rPr lang="en-GB" sz="1600" u="none" strike="noStrike"/>
                        <a:t>Country</a:t>
                      </a:r>
                      <a:endParaRPr lang="en-GB" sz="1600" b="1" i="0" u="none" strike="noStrike">
                        <a:solidFill>
                          <a:srgbClr val="FFFFFF"/>
                        </a:solidFill>
                        <a:latin typeface="Arial"/>
                      </a:endParaRPr>
                    </a:p>
                  </a:txBody>
                  <a:tcPr marL="12446" marR="12446" marT="12446" marB="0" anchor="b">
                    <a:solidFill>
                      <a:srgbClr val="008E40"/>
                    </a:solidFill>
                  </a:tcPr>
                </a:tc>
                <a:tc>
                  <a:txBody>
                    <a:bodyPr/>
                    <a:lstStyle/>
                    <a:p>
                      <a:pPr algn="l" fontAlgn="b"/>
                      <a:r>
                        <a:rPr lang="en-GB" sz="1600" u="none" strike="noStrike"/>
                        <a:t>E-mail</a:t>
                      </a:r>
                      <a:endParaRPr lang="en-GB" sz="1600" b="1" i="0" u="none" strike="noStrike">
                        <a:solidFill>
                          <a:srgbClr val="FFFFFF"/>
                        </a:solidFill>
                        <a:latin typeface="Arial"/>
                      </a:endParaRPr>
                    </a:p>
                  </a:txBody>
                  <a:tcPr marL="12446" marR="12446" marT="12446" marB="0" anchor="b">
                    <a:solidFill>
                      <a:srgbClr val="008E40"/>
                    </a:solidFill>
                  </a:tcPr>
                </a:tc>
              </a:tr>
              <a:tr h="404350">
                <a:tc>
                  <a:txBody>
                    <a:bodyPr/>
                    <a:lstStyle/>
                    <a:p>
                      <a:pPr algn="l" fontAlgn="b"/>
                      <a:r>
                        <a:rPr lang="en-GB" sz="1600" u="none" strike="noStrike"/>
                        <a:t>Nikè</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a:t>1991-04-28</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a:t>BE</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niké@sport.org</a:t>
                      </a:r>
                      <a:endParaRPr lang="en-GB" sz="1600" b="0" i="0" u="none" strike="noStrike" dirty="0">
                        <a:solidFill>
                          <a:srgbClr val="000000"/>
                        </a:solidFill>
                        <a:latin typeface="Arial"/>
                      </a:endParaRPr>
                    </a:p>
                  </a:txBody>
                  <a:tcPr marL="12446" marR="12446" marT="12446" marB="0" anchor="b">
                    <a:solidFill>
                      <a:srgbClr val="008E40"/>
                    </a:solidFill>
                  </a:tcPr>
                </a:tc>
              </a:tr>
              <a:tr h="404350">
                <a:tc>
                  <a:txBody>
                    <a:bodyPr/>
                    <a:lstStyle/>
                    <a:p>
                      <a:pPr algn="l" fontAlgn="b"/>
                      <a:r>
                        <a:rPr lang="en-GB" sz="1600" u="none" strike="noStrike"/>
                        <a:t>BARCO</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a:t>1986-09-05</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a:t>BE</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a:t>Barco@email.be</a:t>
                      </a:r>
                      <a:endParaRPr lang="en-GB" sz="1600" b="0" i="0" u="none" strike="noStrike">
                        <a:solidFill>
                          <a:srgbClr val="000000"/>
                        </a:solidFill>
                        <a:latin typeface="Arial"/>
                      </a:endParaRPr>
                    </a:p>
                  </a:txBody>
                  <a:tcPr marL="12446" marR="12446" marT="12446" marB="0" anchor="b">
                    <a:solidFill>
                      <a:srgbClr val="008E40"/>
                    </a:solidFill>
                  </a:tcPr>
                </a:tc>
              </a:tr>
              <a:tr h="404350">
                <a:tc>
                  <a:txBody>
                    <a:bodyPr/>
                    <a:lstStyle/>
                    <a:p>
                      <a:pPr algn="l" fontAlgn="b"/>
                      <a:r>
                        <a:rPr lang="en-GB" sz="1600" u="none" strike="noStrike"/>
                        <a:t>Coca-Cola</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a:t>1964-03-26</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a:t>US</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coca@cola.com</a:t>
                      </a:r>
                      <a:endParaRPr lang="en-GB" sz="1600" b="0" i="0" u="none" strike="noStrike" dirty="0">
                        <a:solidFill>
                          <a:srgbClr val="000000"/>
                        </a:solidFill>
                        <a:latin typeface="Arial"/>
                      </a:endParaRPr>
                    </a:p>
                  </a:txBody>
                  <a:tcPr marL="12446" marR="12446" marT="12446" marB="0" anchor="b">
                    <a:solidFill>
                      <a:srgbClr val="008E40"/>
                    </a:solidFill>
                  </a:tcPr>
                </a:tc>
              </a:tr>
            </a:tbl>
          </a:graphicData>
        </a:graphic>
      </p:graphicFrame>
      <p:sp>
        <p:nvSpPr>
          <p:cNvPr id="18" name="Rectangle 17"/>
          <p:cNvSpPr/>
          <p:nvPr/>
        </p:nvSpPr>
        <p:spPr bwMode="ltGray">
          <a:xfrm>
            <a:off x="467544" y="3861048"/>
            <a:ext cx="1440160" cy="5040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Hand Of Sean" pitchFamily="2" charset="-128"/>
                <a:ea typeface="Hand Of Sean" pitchFamily="2" charset="-128"/>
              </a:rPr>
              <a:t>Reinigungsoperationen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smtClean="0"/>
              <a:t>Lernziele</a:t>
            </a:r>
            <a:endParaRPr lang="de-DE" dirty="0"/>
          </a:p>
        </p:txBody>
      </p:sp>
      <p:sp>
        <p:nvSpPr>
          <p:cNvPr id="6" name="Content Placeholder 5"/>
          <p:cNvSpPr>
            <a:spLocks noGrp="1"/>
          </p:cNvSpPr>
          <p:nvPr>
            <p:ph sz="quarter" idx="15"/>
          </p:nvPr>
        </p:nvSpPr>
        <p:spPr/>
        <p:txBody>
          <a:bodyPr/>
          <a:lstStyle/>
          <a:p>
            <a:r>
              <a:rPr lang="de-DE" dirty="0" smtClean="0"/>
              <a:t>Am Ende dieses Trainingsmodul sollten Sie</a:t>
            </a:r>
          </a:p>
          <a:p>
            <a:pPr>
              <a:buFont typeface="Arial" pitchFamily="34" charset="0"/>
              <a:buChar char="•"/>
            </a:pPr>
            <a:r>
              <a:rPr lang="de-DE" dirty="0" smtClean="0"/>
              <a:t>einen Überblick über existierende Lebenszyklen von Verlinkten Offenen Regierungsdaten (in Folge: </a:t>
            </a:r>
            <a:r>
              <a:rPr lang="de-DE" dirty="0" err="1" smtClean="0"/>
              <a:t>Linked</a:t>
            </a:r>
            <a:r>
              <a:rPr lang="de-DE" dirty="0" smtClean="0"/>
              <a:t> Open </a:t>
            </a:r>
            <a:r>
              <a:rPr lang="de-DE" dirty="0" err="1" smtClean="0"/>
              <a:t>Government</a:t>
            </a:r>
            <a:r>
              <a:rPr lang="de-DE" dirty="0" smtClean="0"/>
              <a:t> Data (LOGD)) haben;</a:t>
            </a:r>
          </a:p>
          <a:p>
            <a:pPr>
              <a:buFont typeface="Arial" pitchFamily="34" charset="0"/>
              <a:buChar char="•"/>
            </a:pPr>
            <a:r>
              <a:rPr lang="de-DE" dirty="0" smtClean="0"/>
              <a:t>den Unterschied zwischen Angebot und Nachfrage von Daten kennen; </a:t>
            </a:r>
          </a:p>
          <a:p>
            <a:pPr>
              <a:buFont typeface="Arial" pitchFamily="34" charset="0"/>
              <a:buChar char="•"/>
            </a:pPr>
            <a:r>
              <a:rPr lang="de-DE" dirty="0" smtClean="0"/>
              <a:t>die verschiedenen Schritte eines LOGD Lebenszyklus kennen;</a:t>
            </a:r>
          </a:p>
          <a:p>
            <a:pPr>
              <a:buFont typeface="Arial" pitchFamily="34" charset="0"/>
              <a:buChar char="•"/>
            </a:pPr>
            <a:r>
              <a:rPr lang="de-DE" dirty="0" smtClean="0"/>
              <a:t>die mit jedem Schritt im Lebenszyklus verbundenen Werkzeuge und beste Praktiken kennen.</a:t>
            </a:r>
          </a:p>
        </p:txBody>
      </p:sp>
      <p:sp>
        <p:nvSpPr>
          <p:cNvPr id="4" name="Slide Number Placeholder 3"/>
          <p:cNvSpPr>
            <a:spLocks noGrp="1"/>
          </p:cNvSpPr>
          <p:nvPr>
            <p:ph type="sldNum" sz="quarter" idx="18"/>
          </p:nvPr>
        </p:nvSpPr>
        <p:spPr/>
        <p:txBody>
          <a:bodyPr/>
          <a:lstStyle/>
          <a:p>
            <a:r>
              <a:rPr lang="en-GB" smtClean="0"/>
              <a:t>Slide </a:t>
            </a:r>
            <a:fld id="{C65BB6A6-903A-4B60-A0CF-B2137834975A}"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Entwickeln Sie Ihre Metadaten</a:t>
            </a:r>
            <a:endParaRPr lang="de-DE" dirty="0"/>
          </a:p>
        </p:txBody>
      </p:sp>
      <p:sp>
        <p:nvSpPr>
          <p:cNvPr id="9" name="Content Placeholder 8"/>
          <p:cNvSpPr>
            <a:spLocks noGrp="1"/>
          </p:cNvSpPr>
          <p:nvPr>
            <p:ph sz="quarter" idx="14"/>
          </p:nvPr>
        </p:nvSpPr>
        <p:spPr/>
        <p:txBody>
          <a:bodyPr/>
          <a:lstStyle/>
          <a:p>
            <a:r>
              <a:rPr lang="de-DE" i="1" dirty="0" smtClean="0">
                <a:solidFill>
                  <a:schemeClr val="accent1"/>
                </a:solidFill>
              </a:rPr>
              <a:t>Das </a:t>
            </a:r>
            <a:r>
              <a:rPr lang="de-DE" b="1" i="1" dirty="0" smtClean="0">
                <a:solidFill>
                  <a:schemeClr val="accent1"/>
                </a:solidFill>
              </a:rPr>
              <a:t>DCAT Anwendungsprofil für Datenportale in Europa</a:t>
            </a:r>
            <a:r>
              <a:rPr lang="de-DE" i="1" dirty="0" smtClean="0">
                <a:solidFill>
                  <a:schemeClr val="accent1"/>
                </a:solidFill>
              </a:rPr>
              <a:t> (DCAT-AP) ist eine Besonderheit, die auf dem Datenkatalogvokabular (DCAT) zur Beschreibung der Datensätze des öffentlichen Sektors in Europa basiert.</a:t>
            </a:r>
          </a:p>
          <a:p>
            <a:endParaRPr lang="de-DE" dirty="0" smtClean="0"/>
          </a:p>
          <a:p>
            <a:r>
              <a:rPr lang="de-DE" dirty="0" smtClean="0"/>
              <a:t>DCAT-AP verbessert die Entdeckung von Datensätzen des öffentlichen Sektors grenz- und sektorenüberschreitend. </a:t>
            </a:r>
            <a:endParaRPr lang="de-DE" dirty="0" smtClean="0">
              <a:solidFill>
                <a:schemeClr val="bg1"/>
              </a:solidFill>
            </a:endParaRP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30</a:t>
            </a:fld>
            <a:endParaRPr lang="en-GB"/>
          </a:p>
        </p:txBody>
      </p:sp>
      <p:pic>
        <p:nvPicPr>
          <p:cNvPr id="32771" name="Picture 3" descr="C:\Users\dekeyzem\Documents\workfiles\ODS\Logo\DCAT_Application_Profile.png"/>
          <p:cNvPicPr>
            <a:picLocks noChangeAspect="1" noChangeArrowheads="1"/>
          </p:cNvPicPr>
          <p:nvPr/>
        </p:nvPicPr>
        <p:blipFill>
          <a:blip r:embed="rId3" cstate="print"/>
          <a:srcRect/>
          <a:stretch>
            <a:fillRect/>
          </a:stretch>
        </p:blipFill>
        <p:spPr bwMode="auto">
          <a:xfrm>
            <a:off x="5364088" y="2405403"/>
            <a:ext cx="2317180" cy="2319741"/>
          </a:xfrm>
          <a:prstGeom prst="rect">
            <a:avLst/>
          </a:prstGeom>
          <a:noFill/>
        </p:spPr>
      </p:pic>
      <p:sp>
        <p:nvSpPr>
          <p:cNvPr id="11" name="Rectangle 10"/>
          <p:cNvSpPr/>
          <p:nvPr/>
        </p:nvSpPr>
        <p:spPr bwMode="ltGray">
          <a:xfrm>
            <a:off x="4644008" y="5517232"/>
            <a:ext cx="4032448"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p>
          <a:p>
            <a:r>
              <a:rPr lang="en-GB" sz="1200" dirty="0" smtClean="0">
                <a:solidFill>
                  <a:schemeClr val="tx1"/>
                </a:solidFill>
                <a:hlinkClick r:id="rId4"/>
              </a:rPr>
              <a:t>https://joinup.ec.europa.eu/asset/dcat_application_profile/description</a:t>
            </a:r>
            <a:r>
              <a:rPr lang="en-GB" sz="1200" dirty="0" smtClean="0">
                <a:solidFill>
                  <a:schemeClr val="tx1"/>
                </a:solid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Verwenden Sie persistente Uniform </a:t>
            </a:r>
            <a:r>
              <a:rPr lang="de-DE" dirty="0" err="1" smtClean="0"/>
              <a:t>Resource</a:t>
            </a:r>
            <a:r>
              <a:rPr lang="de-DE" dirty="0" smtClean="0"/>
              <a:t> </a:t>
            </a:r>
            <a:r>
              <a:rPr lang="de-DE" dirty="0" err="1" smtClean="0"/>
              <a:t>Identifiers</a:t>
            </a:r>
            <a:r>
              <a:rPr lang="de-DE" dirty="0" smtClean="0"/>
              <a:t> (URI) für die Namensgebung</a:t>
            </a:r>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31</a:t>
            </a:fld>
            <a:endParaRPr lang="en-GB"/>
          </a:p>
        </p:txBody>
      </p:sp>
      <p:pic>
        <p:nvPicPr>
          <p:cNvPr id="1026" name="Picture 3"/>
          <p:cNvPicPr>
            <a:picLocks noChangeAspect="1" noChangeArrowheads="1"/>
          </p:cNvPicPr>
          <p:nvPr/>
        </p:nvPicPr>
        <p:blipFill>
          <a:blip r:embed="rId3" cstate="print"/>
          <a:srcRect t="16414" b="13004"/>
          <a:stretch>
            <a:fillRect/>
          </a:stretch>
        </p:blipFill>
        <p:spPr bwMode="auto">
          <a:xfrm>
            <a:off x="56345" y="1984572"/>
            <a:ext cx="8970031" cy="3600400"/>
          </a:xfrm>
          <a:prstGeom prst="rect">
            <a:avLst/>
          </a:prstGeom>
          <a:noFill/>
          <a:ln w="9525">
            <a:noFill/>
            <a:miter lim="800000"/>
            <a:headEnd/>
            <a:tailEnd/>
          </a:ln>
        </p:spPr>
      </p:pic>
      <p:sp>
        <p:nvSpPr>
          <p:cNvPr id="11" name="Rectangle 10"/>
          <p:cNvSpPr/>
          <p:nvPr/>
        </p:nvSpPr>
        <p:spPr bwMode="ltGray">
          <a:xfrm>
            <a:off x="539552" y="5733256"/>
            <a:ext cx="6048672"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p>
          <a:p>
            <a:r>
              <a:rPr lang="en-GB" sz="1200" dirty="0" smtClean="0">
                <a:solidFill>
                  <a:schemeClr val="tx1"/>
                </a:solidFill>
                <a:latin typeface="Georgia"/>
                <a:hlinkClick r:id="rId4"/>
              </a:rPr>
              <a:t>http://www.slideshare.net/OpenDataSupport/design-and-manage-persitent-uris</a:t>
            </a:r>
            <a:endParaRPr lang="en-GB" sz="1200" dirty="0" smtClean="0">
              <a:solidFill>
                <a:schemeClr val="tx1"/>
              </a:solidFill>
              <a:latin typeface="Georgia"/>
            </a:endParaRPr>
          </a:p>
          <a:p>
            <a:r>
              <a:rPr lang="en-GB" sz="1200" dirty="0" smtClean="0">
                <a:solidFill>
                  <a:schemeClr val="tx1"/>
                </a:solidFill>
                <a:latin typeface="Georgia"/>
                <a:hlinkClick r:id="rId5"/>
              </a:rPr>
              <a:t>https://joinup.ec.europa.eu/community/semic/document/10-rules-persistent-uris</a:t>
            </a:r>
            <a:r>
              <a:rPr lang="en-GB" sz="1200" dirty="0" smtClean="0">
                <a:solidFill>
                  <a:schemeClr val="tx1"/>
                </a:solidFill>
                <a:latin typeface="Georgia"/>
              </a:rPr>
              <a:t> </a:t>
            </a:r>
          </a:p>
        </p:txBody>
      </p:sp>
      <p:sp>
        <p:nvSpPr>
          <p:cNvPr id="3" name="Content Placeholder 2"/>
          <p:cNvSpPr>
            <a:spLocks noGrp="1"/>
          </p:cNvSpPr>
          <p:nvPr>
            <p:ph sz="quarter" idx="15"/>
          </p:nvPr>
        </p:nvSpPr>
        <p:spPr>
          <a:xfrm>
            <a:off x="533400" y="1752600"/>
            <a:ext cx="8077200" cy="3836640"/>
          </a:xfrm>
        </p:spPr>
        <p:txBody>
          <a:bodyPr/>
          <a:lstStyle/>
          <a:p>
            <a:r>
              <a:rPr lang="de-DE" i="1" dirty="0" smtClean="0">
                <a:solidFill>
                  <a:schemeClr val="accent1"/>
                </a:solidFill>
                <a:sym typeface="Wingdings" pitchFamily="2" charset="2"/>
              </a:rPr>
              <a:t>Persistente URIs setzen die Grundlagen für </a:t>
            </a:r>
            <a:r>
              <a:rPr lang="de-DE" i="1" dirty="0" err="1" smtClean="0">
                <a:solidFill>
                  <a:schemeClr val="accent1"/>
                </a:solidFill>
                <a:sym typeface="Wingdings" pitchFamily="2" charset="2"/>
              </a:rPr>
              <a:t>Linked</a:t>
            </a:r>
            <a:r>
              <a:rPr lang="de-DE" i="1" dirty="0" smtClean="0">
                <a:solidFill>
                  <a:schemeClr val="accent1"/>
                </a:solidFill>
                <a:sym typeface="Wingdings" pitchFamily="2" charset="2"/>
              </a:rPr>
              <a:t> Data.</a:t>
            </a:r>
          </a:p>
          <a:p>
            <a:pPr>
              <a:buFont typeface="Arial" pitchFamily="34" charset="0"/>
              <a:buChar char="•"/>
            </a:pPr>
            <a:endParaRPr lang="en-GB" dirty="0" smtClean="0">
              <a:sym typeface="Wingdings" pitchFamily="2" charset="2"/>
            </a:endParaRP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Bei der Lizensierung Ihrer Daten und Metadaten geht es darum:</a:t>
            </a:r>
            <a:endParaRPr lang="de-DE" dirty="0"/>
          </a:p>
        </p:txBody>
      </p:sp>
      <p:sp>
        <p:nvSpPr>
          <p:cNvPr id="3" name="Content Placeholder 2"/>
          <p:cNvSpPr>
            <a:spLocks noGrp="1"/>
          </p:cNvSpPr>
          <p:nvPr>
            <p:ph sz="quarter" idx="15"/>
          </p:nvPr>
        </p:nvSpPr>
        <p:spPr/>
        <p:txBody>
          <a:bodyPr/>
          <a:lstStyle/>
          <a:p>
            <a:pPr lvl="1">
              <a:buFont typeface="Arial" pitchFamily="34" charset="0"/>
              <a:buChar char="•"/>
            </a:pPr>
            <a:r>
              <a:rPr lang="de-DE" dirty="0" smtClean="0">
                <a:sym typeface="Wingdings" pitchFamily="2" charset="2"/>
              </a:rPr>
              <a:t>Potentielle Wiederverwender werden darüber informiert, wie </a:t>
            </a:r>
            <a:r>
              <a:rPr lang="de-DE" b="1" dirty="0" smtClean="0">
                <a:sym typeface="Wingdings" pitchFamily="2" charset="2"/>
              </a:rPr>
              <a:t>Daten und Metadaten </a:t>
            </a:r>
            <a:r>
              <a:rPr lang="de-DE" dirty="0" smtClean="0">
                <a:sym typeface="Wingdings" pitchFamily="2" charset="2"/>
              </a:rPr>
              <a:t>(wieder)verwendet und/oder angepasst werden können;</a:t>
            </a:r>
          </a:p>
          <a:p>
            <a:pPr lvl="1">
              <a:buFont typeface="Arial" pitchFamily="34" charset="0"/>
              <a:buChar char="•"/>
            </a:pPr>
            <a:r>
              <a:rPr lang="de-DE" b="1" dirty="0" smtClean="0">
                <a:sym typeface="Wingdings" pitchFamily="2" charset="2"/>
              </a:rPr>
              <a:t>Ihre Daten und Metadaten sollten </a:t>
            </a:r>
            <a:r>
              <a:rPr lang="de-DE" dirty="0" smtClean="0">
                <a:sym typeface="Wingdings" pitchFamily="2" charset="2"/>
              </a:rPr>
              <a:t>nicht mit Lizenzinformationen verbunden sein: Sie sind ein besonderes Hindernis für die Weiterverwendung und senken den Wert, der bei der Öffnung Ihrer Daten entsteht.</a:t>
            </a:r>
          </a:p>
          <a:p>
            <a:pPr lvl="1">
              <a:buFont typeface="Arial" pitchFamily="34" charset="0"/>
              <a:buChar char="•"/>
            </a:pPr>
            <a:r>
              <a:rPr lang="de-DE" dirty="0" smtClean="0">
                <a:sym typeface="Wingdings" pitchFamily="2" charset="2"/>
              </a:rPr>
              <a:t>Offene Daten sollten, so sagt es der Name, unter einer </a:t>
            </a:r>
            <a:r>
              <a:rPr lang="de-DE" b="1" dirty="0" smtClean="0">
                <a:sym typeface="Wingdings" pitchFamily="2" charset="2"/>
              </a:rPr>
              <a:t>offenen Lizenz </a:t>
            </a:r>
            <a:r>
              <a:rPr lang="de-DE" dirty="0" smtClean="0">
                <a:sym typeface="Wingdings" pitchFamily="2" charset="2"/>
              </a:rPr>
              <a:t>veröffentlicht werden.</a:t>
            </a:r>
          </a:p>
          <a:p>
            <a:pPr lvl="1">
              <a:buFont typeface="Arial" pitchFamily="34" charset="0"/>
              <a:buChar char="•"/>
            </a:pPr>
            <a:r>
              <a:rPr lang="de-DE" dirty="0" smtClean="0">
                <a:sym typeface="Wingdings" pitchFamily="2" charset="2"/>
              </a:rPr>
              <a:t>Metadaten sollte unter einer Lizenz veröffentlicht werden, die anzeigt, dass sie Allgemeingut sind. So verstärken sie die Weiterverwendung und </a:t>
            </a:r>
            <a:r>
              <a:rPr lang="de-DE" dirty="0" err="1" smtClean="0">
                <a:sym typeface="Wingdings" pitchFamily="2" charset="2"/>
              </a:rPr>
              <a:t>Auffindbarkeit</a:t>
            </a:r>
            <a:r>
              <a:rPr lang="de-DE" dirty="0" smtClean="0">
                <a:sym typeface="Wingdings" pitchFamily="2" charset="2"/>
              </a:rPr>
              <a:t> Ihrer Daten.</a:t>
            </a:r>
          </a:p>
          <a:p>
            <a:pPr lvl="1"/>
            <a:endParaRPr lang="en-GB" dirty="0" smtClean="0">
              <a:sym typeface="Wingdings" pitchFamily="2" charset="2"/>
            </a:endParaRPr>
          </a:p>
          <a:p>
            <a:pPr lvl="2"/>
            <a:endParaRPr lang="en-GB" b="1" dirty="0" smtClean="0">
              <a:sym typeface="Wingdings" pitchFamily="2" charset="2"/>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32</a:t>
            </a:fld>
            <a:endParaRPr lang="en-GB"/>
          </a:p>
        </p:txBody>
      </p:sp>
      <p:sp>
        <p:nvSpPr>
          <p:cNvPr id="7" name="Rectangle 6"/>
          <p:cNvSpPr/>
          <p:nvPr/>
        </p:nvSpPr>
        <p:spPr bwMode="ltGray">
          <a:xfrm>
            <a:off x="3491880" y="5805264"/>
            <a:ext cx="5112568" cy="5040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br>
              <a:rPr lang="en-GB" sz="1200" b="1" dirty="0" smtClean="0">
                <a:solidFill>
                  <a:schemeClr val="tx1"/>
                </a:solidFill>
                <a:latin typeface="Georgia" pitchFamily="18" charset="0"/>
              </a:rPr>
            </a:br>
            <a:r>
              <a:rPr lang="en-GB" sz="1200" dirty="0" smtClean="0">
                <a:hlinkClick r:id="rId3"/>
              </a:rPr>
              <a:t>http://www.slideshare.net/OpenDataSupport/licence-your-data-metadata</a:t>
            </a:r>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Offene Lizenzen</a:t>
            </a:r>
            <a:endParaRPr lang="de-DE" dirty="0"/>
          </a:p>
        </p:txBody>
      </p:sp>
      <p:sp>
        <p:nvSpPr>
          <p:cNvPr id="3" name="Content Placeholder 2"/>
          <p:cNvSpPr>
            <a:spLocks noGrp="1"/>
          </p:cNvSpPr>
          <p:nvPr>
            <p:ph sz="quarter" idx="15"/>
          </p:nvPr>
        </p:nvSpPr>
        <p:spPr>
          <a:xfrm>
            <a:off x="533400" y="1633332"/>
            <a:ext cx="8077200" cy="4603980"/>
          </a:xfrm>
        </p:spPr>
        <p:txBody>
          <a:bodyPr>
            <a:normAutofit fontScale="92500"/>
          </a:bodyPr>
          <a:lstStyle/>
          <a:p>
            <a:pPr>
              <a:buFont typeface="Arial" pitchFamily="34" charset="0"/>
              <a:buChar char="•"/>
            </a:pPr>
            <a:r>
              <a:rPr lang="de-DE" dirty="0" smtClean="0">
                <a:sym typeface="Wingdings" pitchFamily="2" charset="2"/>
              </a:rPr>
              <a:t>Creative </a:t>
            </a:r>
            <a:r>
              <a:rPr lang="de-DE" dirty="0" err="1" smtClean="0">
                <a:sym typeface="Wingdings" pitchFamily="2" charset="2"/>
              </a:rPr>
              <a:t>Commons</a:t>
            </a:r>
            <a:r>
              <a:rPr lang="de-DE" dirty="0" smtClean="0">
                <a:sym typeface="Wingdings" pitchFamily="2" charset="2"/>
              </a:rPr>
              <a:t> (CC) </a:t>
            </a:r>
            <a:r>
              <a:rPr lang="de-DE" sz="1200" dirty="0" smtClean="0">
                <a:sym typeface="Wingdings" pitchFamily="2" charset="2"/>
              </a:rPr>
              <a:t>(</a:t>
            </a:r>
            <a:r>
              <a:rPr lang="de-DE" sz="1200" dirty="0" smtClean="0">
                <a:hlinkClick r:id="rId3"/>
              </a:rPr>
              <a:t>http://creativecommons.org/licenses/</a:t>
            </a:r>
            <a:r>
              <a:rPr lang="de-DE" sz="1200" dirty="0" smtClean="0"/>
              <a:t>)</a:t>
            </a:r>
            <a:endParaRPr lang="de-DE" sz="1200" dirty="0" smtClean="0">
              <a:sym typeface="Wingdings" pitchFamily="2" charset="2"/>
            </a:endParaRPr>
          </a:p>
          <a:p>
            <a:pPr lvl="2"/>
            <a:r>
              <a:rPr lang="de-DE" sz="1600" dirty="0" err="1" smtClean="0">
                <a:sym typeface="Wingdings" pitchFamily="2" charset="2"/>
              </a:rPr>
              <a:t>Attribution</a:t>
            </a:r>
            <a:r>
              <a:rPr lang="de-DE" sz="1600" dirty="0" smtClean="0">
                <a:sym typeface="Wingdings" pitchFamily="2" charset="2"/>
              </a:rPr>
              <a:t> (BY): Der Schöpfer des Werkes sollte erwähnt werden.</a:t>
            </a:r>
          </a:p>
          <a:p>
            <a:pPr lvl="2"/>
            <a:r>
              <a:rPr lang="de-DE" sz="1600" dirty="0" smtClean="0">
                <a:sym typeface="Wingdings" pitchFamily="2" charset="2"/>
              </a:rPr>
              <a:t>Non Commercial (NC): Das Werk kann nicht für kommerzielle Zwecke verwendet werden.</a:t>
            </a:r>
          </a:p>
          <a:p>
            <a:pPr lvl="2"/>
            <a:r>
              <a:rPr lang="de-DE" sz="1600" dirty="0" err="1" smtClean="0">
                <a:sym typeface="Wingdings" pitchFamily="2" charset="2"/>
              </a:rPr>
              <a:t>No</a:t>
            </a:r>
            <a:r>
              <a:rPr lang="de-DE" sz="1600" dirty="0" smtClean="0">
                <a:sym typeface="Wingdings" pitchFamily="2" charset="2"/>
              </a:rPr>
              <a:t> Derivatives (ND): Das Werk kann nicht mit anderen Werken angepasst oder vereint werden.</a:t>
            </a:r>
          </a:p>
          <a:p>
            <a:pPr lvl="2"/>
            <a:r>
              <a:rPr lang="de-DE" sz="1600" dirty="0" smtClean="0">
                <a:sym typeface="Wingdings" pitchFamily="2" charset="2"/>
              </a:rPr>
              <a:t>Share </a:t>
            </a:r>
            <a:r>
              <a:rPr lang="de-DE" sz="1600" dirty="0" err="1" smtClean="0">
                <a:sym typeface="Wingdings" pitchFamily="2" charset="2"/>
              </a:rPr>
              <a:t>Alike</a:t>
            </a:r>
            <a:r>
              <a:rPr lang="de-DE" sz="1600" dirty="0" smtClean="0">
                <a:sym typeface="Wingdings" pitchFamily="2" charset="2"/>
              </a:rPr>
              <a:t> (SA): Das Werk kann angepasst werden, muss aber derselben Lizenz zugeschrieben werden, wenn Sie es verfügbar machen. </a:t>
            </a:r>
          </a:p>
          <a:p>
            <a:pPr lvl="2"/>
            <a:r>
              <a:rPr lang="de-DE" sz="1600" dirty="0" smtClean="0">
                <a:sym typeface="Wingdings" pitchFamily="2" charset="2"/>
              </a:rPr>
              <a:t>CC Zero (CC0): Das Werk ist Allgemeingut</a:t>
            </a:r>
          </a:p>
          <a:p>
            <a:pPr marL="0" lvl="2">
              <a:buFont typeface="Arial" pitchFamily="34" charset="0"/>
              <a:buChar char="•"/>
            </a:pPr>
            <a:r>
              <a:rPr lang="de-DE" dirty="0" smtClean="0">
                <a:sym typeface="Wingdings" pitchFamily="2" charset="2"/>
              </a:rPr>
              <a:t>Open Data </a:t>
            </a:r>
            <a:r>
              <a:rPr lang="de-DE" dirty="0" err="1" smtClean="0">
                <a:sym typeface="Wingdings" pitchFamily="2" charset="2"/>
              </a:rPr>
              <a:t>Commons</a:t>
            </a:r>
            <a:r>
              <a:rPr lang="de-DE" dirty="0" smtClean="0">
                <a:sym typeface="Wingdings" pitchFamily="2" charset="2"/>
              </a:rPr>
              <a:t> </a:t>
            </a:r>
            <a:r>
              <a:rPr lang="de-DE" sz="1200" dirty="0" smtClean="0">
                <a:sym typeface="Wingdings" pitchFamily="2" charset="2"/>
              </a:rPr>
              <a:t>(</a:t>
            </a:r>
            <a:r>
              <a:rPr lang="de-DE" sz="1200" dirty="0" smtClean="0">
                <a:hlinkClick r:id="rId4"/>
              </a:rPr>
              <a:t>http://opendatacommons.org/licenses/</a:t>
            </a:r>
            <a:r>
              <a:rPr lang="de-DE" sz="1200" dirty="0" smtClean="0"/>
              <a:t>)</a:t>
            </a:r>
            <a:endParaRPr lang="de-DE" sz="1200" dirty="0" smtClean="0">
              <a:sym typeface="Wingdings" pitchFamily="2" charset="2"/>
            </a:endParaRPr>
          </a:p>
          <a:p>
            <a:pPr lvl="2"/>
            <a:r>
              <a:rPr lang="de-DE" sz="1600" dirty="0" smtClean="0"/>
              <a:t>Open Data </a:t>
            </a:r>
            <a:r>
              <a:rPr lang="de-DE" sz="1600" dirty="0" err="1" smtClean="0"/>
              <a:t>Commons</a:t>
            </a:r>
            <a:r>
              <a:rPr lang="de-DE" sz="1600" dirty="0" smtClean="0"/>
              <a:t> </a:t>
            </a:r>
            <a:r>
              <a:rPr lang="de-DE" sz="1600" dirty="0" err="1" smtClean="0"/>
              <a:t>Attribution</a:t>
            </a:r>
            <a:r>
              <a:rPr lang="de-DE" sz="1600" dirty="0" smtClean="0"/>
              <a:t> </a:t>
            </a:r>
            <a:r>
              <a:rPr lang="de-DE" sz="1600" dirty="0" err="1" smtClean="0"/>
              <a:t>Licence</a:t>
            </a:r>
            <a:r>
              <a:rPr lang="de-DE" sz="1600" dirty="0" smtClean="0"/>
              <a:t> (ODC-</a:t>
            </a:r>
            <a:r>
              <a:rPr lang="de-DE" sz="1600" dirty="0" err="1" smtClean="0"/>
              <a:t>By</a:t>
            </a:r>
            <a:r>
              <a:rPr lang="de-DE" sz="1600" dirty="0" smtClean="0"/>
              <a:t>): kompatibel mit CC BY</a:t>
            </a:r>
          </a:p>
          <a:p>
            <a:pPr lvl="2"/>
            <a:r>
              <a:rPr lang="de-DE" sz="1600" dirty="0" smtClean="0"/>
              <a:t>Open Data </a:t>
            </a:r>
            <a:r>
              <a:rPr lang="de-DE" sz="1600" dirty="0" err="1" smtClean="0"/>
              <a:t>Commons</a:t>
            </a:r>
            <a:r>
              <a:rPr lang="de-DE" sz="1600" dirty="0" smtClean="0"/>
              <a:t> Open Database </a:t>
            </a:r>
            <a:r>
              <a:rPr lang="de-DE" sz="1600" dirty="0" err="1" smtClean="0"/>
              <a:t>Licence</a:t>
            </a:r>
            <a:r>
              <a:rPr lang="de-DE" sz="1600" dirty="0" smtClean="0"/>
              <a:t> (ODC-</a:t>
            </a:r>
            <a:r>
              <a:rPr lang="de-DE" sz="1600" dirty="0" err="1" smtClean="0"/>
              <a:t>ODbL</a:t>
            </a:r>
            <a:r>
              <a:rPr lang="de-DE" sz="1600" dirty="0" smtClean="0"/>
              <a:t>): kompatibel mit CC BY SA)</a:t>
            </a:r>
          </a:p>
          <a:p>
            <a:pPr lvl="2"/>
            <a:r>
              <a:rPr lang="de-DE" sz="1600" dirty="0" smtClean="0"/>
              <a:t>Public Domain </a:t>
            </a:r>
            <a:r>
              <a:rPr lang="de-DE" sz="1600" dirty="0" err="1" smtClean="0"/>
              <a:t>Dedication</a:t>
            </a:r>
            <a:r>
              <a:rPr lang="de-DE" sz="1600" dirty="0" smtClean="0"/>
              <a:t> </a:t>
            </a:r>
            <a:r>
              <a:rPr lang="de-DE" sz="1600" dirty="0" err="1" smtClean="0"/>
              <a:t>Licence</a:t>
            </a:r>
            <a:r>
              <a:rPr lang="de-DE" sz="1600" dirty="0" smtClean="0"/>
              <a:t> (PDDL): kompatibel mit CC Zero</a:t>
            </a:r>
          </a:p>
          <a:p>
            <a:pPr marL="274320" lvl="3">
              <a:buFont typeface="Arial" pitchFamily="34" charset="0"/>
              <a:buChar char="•"/>
            </a:pPr>
            <a:r>
              <a:rPr lang="de-DE" dirty="0" smtClean="0">
                <a:sym typeface="Wingdings" pitchFamily="2" charset="2"/>
              </a:rPr>
              <a:t>The Open </a:t>
            </a:r>
            <a:r>
              <a:rPr lang="de-DE" dirty="0" err="1" smtClean="0">
                <a:sym typeface="Wingdings" pitchFamily="2" charset="2"/>
              </a:rPr>
              <a:t>Government</a:t>
            </a:r>
            <a:r>
              <a:rPr lang="de-DE" dirty="0" smtClean="0">
                <a:sym typeface="Wingdings" pitchFamily="2" charset="2"/>
              </a:rPr>
              <a:t> </a:t>
            </a:r>
            <a:r>
              <a:rPr lang="de-DE" dirty="0" err="1" smtClean="0">
                <a:sym typeface="Wingdings" pitchFamily="2" charset="2"/>
              </a:rPr>
              <a:t>Licence</a:t>
            </a:r>
            <a:r>
              <a:rPr lang="de-DE" dirty="0" smtClean="0">
                <a:sym typeface="Wingdings" pitchFamily="2" charset="2"/>
              </a:rPr>
              <a:t> </a:t>
            </a:r>
            <a:r>
              <a:rPr lang="de-DE" sz="1200" dirty="0" smtClean="0">
                <a:sym typeface="Wingdings" pitchFamily="2" charset="2"/>
              </a:rPr>
              <a:t>(</a:t>
            </a:r>
            <a:r>
              <a:rPr lang="de-DE" sz="1200" dirty="0" smtClean="0">
                <a:hlinkClick r:id="rId5"/>
              </a:rPr>
              <a:t>http://www.nationalarchives.gov.uk/doc/open-government-licence/</a:t>
            </a:r>
            <a:r>
              <a:rPr lang="de-DE" sz="1200" dirty="0" smtClean="0"/>
              <a:t>)</a:t>
            </a:r>
            <a:endParaRPr lang="de-DE" sz="1200" dirty="0" smtClean="0">
              <a:sym typeface="Wingdings" pitchFamily="2" charset="2"/>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33</a:t>
            </a:fld>
            <a:endParaRPr lang="en-GB"/>
          </a:p>
        </p:txBody>
      </p:sp>
      <p:sp>
        <p:nvSpPr>
          <p:cNvPr id="7" name="Rectangle 6"/>
          <p:cNvSpPr/>
          <p:nvPr/>
        </p:nvSpPr>
        <p:spPr bwMode="ltGray">
          <a:xfrm>
            <a:off x="5292080" y="692696"/>
            <a:ext cx="3347864"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1200" b="1" dirty="0" smtClean="0">
                <a:solidFill>
                  <a:schemeClr val="tx1"/>
                </a:solidFill>
                <a:latin typeface="Georgia" pitchFamily="18" charset="0"/>
              </a:rPr>
              <a:t>Siehe auch:</a:t>
            </a:r>
            <a:r>
              <a:rPr lang="en-GB" sz="1200" b="1" dirty="0" smtClean="0">
                <a:solidFill>
                  <a:schemeClr val="tx1"/>
                </a:solidFill>
                <a:latin typeface="Georgia" pitchFamily="18" charset="0"/>
              </a:rPr>
              <a:t/>
            </a:r>
            <a:br>
              <a:rPr lang="en-GB" sz="1200" b="1" dirty="0" smtClean="0">
                <a:solidFill>
                  <a:schemeClr val="tx1"/>
                </a:solidFill>
                <a:latin typeface="Georgia" pitchFamily="18" charset="0"/>
              </a:rPr>
            </a:br>
            <a:r>
              <a:rPr lang="en-GB" sz="1200" dirty="0" smtClean="0">
                <a:hlinkClick r:id="rId6"/>
              </a:rPr>
              <a:t>http://discovery.ac.uk/files/pdf/Licensing_Open_Data_A_Practical_Guide.pdf</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Bei der Veröffentlichung von </a:t>
            </a:r>
            <a:r>
              <a:rPr lang="de-DE" dirty="0" err="1" smtClean="0"/>
              <a:t>Linked</a:t>
            </a:r>
            <a:r>
              <a:rPr lang="de-DE" dirty="0" smtClean="0"/>
              <a:t> Data geht es darum...</a:t>
            </a:r>
            <a:endParaRPr lang="de-DE" dirty="0"/>
          </a:p>
        </p:txBody>
      </p:sp>
      <p:sp>
        <p:nvSpPr>
          <p:cNvPr id="3" name="Content Placeholder 2"/>
          <p:cNvSpPr>
            <a:spLocks noGrp="1"/>
          </p:cNvSpPr>
          <p:nvPr>
            <p:ph sz="quarter" idx="15"/>
          </p:nvPr>
        </p:nvSpPr>
        <p:spPr/>
        <p:txBody>
          <a:bodyPr/>
          <a:lstStyle/>
          <a:p>
            <a:pPr marL="0" lvl="2">
              <a:buNone/>
            </a:pPr>
            <a:r>
              <a:rPr lang="de-DE" b="1" i="1" dirty="0" smtClean="0">
                <a:solidFill>
                  <a:schemeClr val="accent1"/>
                </a:solidFill>
              </a:rPr>
              <a:t>… Silowände aufzubrechen, um mehr Wert zu schaffen.</a:t>
            </a:r>
          </a:p>
          <a:p>
            <a:endParaRPr lang="de-DE" dirty="0" smtClean="0"/>
          </a:p>
          <a:p>
            <a:pPr lvl="1">
              <a:buFont typeface="Arial" pitchFamily="34" charset="0"/>
              <a:buChar char="•"/>
            </a:pPr>
            <a:r>
              <a:rPr lang="de-DE" dirty="0" smtClean="0"/>
              <a:t>Machen Sie Ihre Daten und Metadaten öffentlich und im Web leicht zugänglich.</a:t>
            </a:r>
          </a:p>
          <a:p>
            <a:pPr lvl="1">
              <a:buFont typeface="Arial" pitchFamily="34" charset="0"/>
              <a:buChar char="•"/>
            </a:pPr>
            <a:r>
              <a:rPr lang="de-DE" dirty="0" smtClean="0"/>
              <a:t>Verknüpfen Sie Ihre Daten und Metadaten mit anderen Daten (oder Metadaten), um:</a:t>
            </a:r>
          </a:p>
          <a:p>
            <a:pPr lvl="2">
              <a:buFont typeface="Wingdings" pitchFamily="2" charset="2"/>
              <a:buChar char="§"/>
            </a:pPr>
            <a:r>
              <a:rPr lang="de-DE" sz="1800" dirty="0" smtClean="0"/>
              <a:t>ihnen mehr Bedeutung und Inhalt zu geben;</a:t>
            </a:r>
          </a:p>
          <a:p>
            <a:pPr lvl="2">
              <a:buFont typeface="Wingdings" pitchFamily="2" charset="2"/>
              <a:buChar char="§"/>
            </a:pPr>
            <a:r>
              <a:rPr lang="de-DE" sz="1800" dirty="0" smtClean="0"/>
              <a:t>sie in einen Kontext zu stellen;</a:t>
            </a:r>
          </a:p>
          <a:p>
            <a:pPr lvl="2">
              <a:buFont typeface="Wingdings" pitchFamily="2" charset="2"/>
              <a:buChar char="§"/>
            </a:pPr>
            <a:r>
              <a:rPr lang="de-DE" sz="1800" dirty="0" smtClean="0"/>
              <a:t>sie zu bereichern;</a:t>
            </a:r>
          </a:p>
          <a:p>
            <a:pPr lvl="2">
              <a:buFont typeface="Wingdings" pitchFamily="2" charset="2"/>
              <a:buChar char="§"/>
            </a:pPr>
            <a:r>
              <a:rPr lang="de-DE" sz="1800" dirty="0" smtClean="0"/>
              <a:t>Nutzern zu erlauben, mehr zu entdecken.</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34</a:t>
            </a:fld>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Stellen Sie einen SPARQL Endpunkt bereit</a:t>
            </a:r>
            <a:endParaRPr lang="de-DE" dirty="0"/>
          </a:p>
        </p:txBody>
      </p:sp>
      <p:sp>
        <p:nvSpPr>
          <p:cNvPr id="3" name="Content Placeholder 2"/>
          <p:cNvSpPr>
            <a:spLocks noGrp="1"/>
          </p:cNvSpPr>
          <p:nvPr>
            <p:ph sz="quarter" idx="15"/>
          </p:nvPr>
        </p:nvSpPr>
        <p:spPr/>
        <p:txBody>
          <a:bodyPr/>
          <a:lstStyle/>
          <a:p>
            <a:r>
              <a:rPr lang="de-DE" i="1" dirty="0" smtClean="0">
                <a:solidFill>
                  <a:schemeClr val="accent1"/>
                </a:solidFill>
              </a:rPr>
              <a:t>ein SPARQL Endpunkt ist ein Dienst, der anderen erlaubt, Ihre </a:t>
            </a:r>
            <a:r>
              <a:rPr lang="de-DE" i="1" dirty="0" err="1" smtClean="0">
                <a:solidFill>
                  <a:schemeClr val="accent1"/>
                </a:solidFill>
              </a:rPr>
              <a:t>Linked</a:t>
            </a:r>
            <a:r>
              <a:rPr lang="de-DE" i="1" dirty="0" smtClean="0">
                <a:solidFill>
                  <a:schemeClr val="accent1"/>
                </a:solidFill>
              </a:rPr>
              <a:t> Data (und/oder Metadaten) abzufragen. </a:t>
            </a:r>
          </a:p>
          <a:p>
            <a:endParaRPr lang="en-GB"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35</a:t>
            </a:fld>
            <a:endParaRPr lang="en-GB"/>
          </a:p>
        </p:txBody>
      </p:sp>
      <p:pic>
        <p:nvPicPr>
          <p:cNvPr id="78850" name="Picture 2"/>
          <p:cNvPicPr>
            <a:picLocks noChangeAspect="1" noChangeArrowheads="1"/>
          </p:cNvPicPr>
          <p:nvPr/>
        </p:nvPicPr>
        <p:blipFill>
          <a:blip r:embed="rId3" cstate="print"/>
          <a:srcRect b="12409"/>
          <a:stretch>
            <a:fillRect/>
          </a:stretch>
        </p:blipFill>
        <p:spPr bwMode="auto">
          <a:xfrm>
            <a:off x="971600" y="2708920"/>
            <a:ext cx="6948264" cy="315636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115616" y="5877272"/>
            <a:ext cx="4032448" cy="216024"/>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hlinkClick r:id="rId4"/>
              </a:rPr>
              <a:t>http://data.opendatasupport.eu</a:t>
            </a:r>
            <a:r>
              <a:rPr lang="en-GB" sz="1200" dirty="0" smtClean="0">
                <a:latin typeface="Georgia" pitchFamily="18"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Die Veröffentlichung Ihrer Metadaten</a:t>
            </a:r>
            <a:endParaRPr lang="de-DE" dirty="0"/>
          </a:p>
        </p:txBody>
      </p:sp>
      <p:sp>
        <p:nvSpPr>
          <p:cNvPr id="3" name="Content Placeholder 2"/>
          <p:cNvSpPr>
            <a:spLocks noGrp="1"/>
          </p:cNvSpPr>
          <p:nvPr>
            <p:ph sz="quarter" idx="15"/>
          </p:nvPr>
        </p:nvSpPr>
        <p:spPr>
          <a:xfrm>
            <a:off x="533400" y="1556792"/>
            <a:ext cx="8077200" cy="4419600"/>
          </a:xfrm>
        </p:spPr>
        <p:txBody>
          <a:bodyPr/>
          <a:lstStyle/>
          <a:p>
            <a:r>
              <a:rPr lang="de-DE" i="1" dirty="0" smtClean="0">
                <a:solidFill>
                  <a:schemeClr val="accent1"/>
                </a:solidFill>
              </a:rPr>
              <a:t>Veröffentlichen Sie Ihre Metadaten auf einem zentralen Datenbroker, um ihnen mehr Sichtbarkeit zu geben, und um die Weiterverwendung Ihrer Datensätze zu verbessern.</a:t>
            </a:r>
          </a:p>
          <a:p>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36</a:t>
            </a:fld>
            <a:endParaRPr lang="en-GB" dirty="0"/>
          </a:p>
        </p:txBody>
      </p:sp>
      <p:sp>
        <p:nvSpPr>
          <p:cNvPr id="8" name="Rectangle 7"/>
          <p:cNvSpPr/>
          <p:nvPr/>
        </p:nvSpPr>
        <p:spPr bwMode="ltGray">
          <a:xfrm>
            <a:off x="5220072" y="5517232"/>
            <a:ext cx="3347864"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br>
              <a:rPr lang="en-GB" sz="1200" b="1" dirty="0" smtClean="0">
                <a:solidFill>
                  <a:schemeClr val="tx1"/>
                </a:solidFill>
                <a:latin typeface="Georgia" pitchFamily="18" charset="0"/>
              </a:rPr>
            </a:br>
            <a:r>
              <a:rPr lang="en-GB" sz="1200" dirty="0" smtClean="0">
                <a:hlinkClick r:id="rId3"/>
              </a:rPr>
              <a:t>http://www.slideshare.net/OpenDataSupport/promoting-the-re-use-of-open-data-through-odip</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pic>
        <p:nvPicPr>
          <p:cNvPr id="9" name="Picture 2"/>
          <p:cNvPicPr>
            <a:picLocks noChangeAspect="1" noChangeArrowheads="1"/>
          </p:cNvPicPr>
          <p:nvPr/>
        </p:nvPicPr>
        <p:blipFill>
          <a:blip r:embed="rId4" cstate="print"/>
          <a:srcRect b="2890"/>
          <a:stretch>
            <a:fillRect/>
          </a:stretch>
        </p:blipFill>
        <p:spPr bwMode="auto">
          <a:xfrm>
            <a:off x="539552" y="2564904"/>
            <a:ext cx="3240359" cy="3573755"/>
          </a:xfrm>
          <a:prstGeom prst="rect">
            <a:avLst/>
          </a:prstGeom>
          <a:ln>
            <a:noFill/>
          </a:ln>
          <a:effectLst>
            <a:outerShdw blurRad="292100" dist="139700" dir="2700000" algn="tl" rotWithShape="0">
              <a:srgbClr val="333333">
                <a:alpha val="65000"/>
              </a:srgbClr>
            </a:outerShdw>
          </a:effectLst>
        </p:spPr>
      </p:pic>
      <p:sp>
        <p:nvSpPr>
          <p:cNvPr id="10" name="Content Placeholder 2"/>
          <p:cNvSpPr txBox="1">
            <a:spLocks/>
          </p:cNvSpPr>
          <p:nvPr/>
        </p:nvSpPr>
        <p:spPr>
          <a:xfrm>
            <a:off x="4139952" y="2561970"/>
            <a:ext cx="4392488" cy="3243294"/>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de-DE" sz="1600" b="1" i="0" u="none" strike="noStrike" kern="1200" cap="none" spc="0" normalizeH="0" baseline="0" dirty="0" smtClean="0">
                <a:ln>
                  <a:noFill/>
                </a:ln>
                <a:solidFill>
                  <a:schemeClr val="tx1"/>
                </a:solidFill>
                <a:effectLst/>
                <a:uLnTx/>
                <a:uFillTx/>
                <a:latin typeface="Georgia" pitchFamily="18" charset="0"/>
                <a:ea typeface="+mn-ea"/>
                <a:cs typeface="+mn-cs"/>
              </a:rPr>
              <a:t>The Open Data </a:t>
            </a:r>
            <a:r>
              <a:rPr kumimoji="0" lang="de-DE" sz="1600" b="1" i="0" u="none" strike="noStrike" kern="1200" cap="none" spc="0" normalizeH="0" baseline="0" dirty="0" err="1" smtClean="0">
                <a:ln>
                  <a:noFill/>
                </a:ln>
                <a:solidFill>
                  <a:schemeClr val="tx1"/>
                </a:solidFill>
                <a:effectLst/>
                <a:uLnTx/>
                <a:uFillTx/>
                <a:latin typeface="Georgia" pitchFamily="18" charset="0"/>
                <a:ea typeface="+mn-ea"/>
                <a:cs typeface="+mn-cs"/>
              </a:rPr>
              <a:t>Interoperability</a:t>
            </a:r>
            <a:r>
              <a:rPr kumimoji="0" lang="de-DE" sz="1600" b="1" i="0" u="none" strike="noStrike" kern="1200" cap="none" spc="0" normalizeH="0" baseline="0" dirty="0" smtClean="0">
                <a:ln>
                  <a:noFill/>
                </a:ln>
                <a:solidFill>
                  <a:schemeClr val="tx1"/>
                </a:solidFill>
                <a:effectLst/>
                <a:uLnTx/>
                <a:uFillTx/>
                <a:latin typeface="Georgia" pitchFamily="18" charset="0"/>
                <a:ea typeface="+mn-ea"/>
                <a:cs typeface="+mn-cs"/>
              </a:rPr>
              <a:t> </a:t>
            </a:r>
            <a:r>
              <a:rPr kumimoji="0" lang="de-DE" sz="1600" b="1" i="0" u="none" strike="noStrike" kern="1200" cap="none" spc="0" normalizeH="0" baseline="0" dirty="0" err="1" smtClean="0">
                <a:ln>
                  <a:noFill/>
                </a:ln>
                <a:solidFill>
                  <a:schemeClr val="tx1"/>
                </a:solidFill>
                <a:effectLst/>
                <a:uLnTx/>
                <a:uFillTx/>
                <a:latin typeface="Georgia" pitchFamily="18" charset="0"/>
                <a:ea typeface="+mn-ea"/>
                <a:cs typeface="+mn-cs"/>
              </a:rPr>
              <a:t>Platform</a:t>
            </a:r>
            <a:r>
              <a:rPr kumimoji="0" lang="de-DE" sz="1600" b="1" i="0" u="none" strike="noStrike" kern="1200" cap="none" spc="0" normalizeH="0" baseline="0" dirty="0" smtClean="0">
                <a:ln>
                  <a:noFill/>
                </a:ln>
                <a:solidFill>
                  <a:schemeClr val="tx1"/>
                </a:solidFill>
                <a:effectLst/>
                <a:uLnTx/>
                <a:uFillTx/>
                <a:latin typeface="Georgia" pitchFamily="18" charset="0"/>
                <a:ea typeface="+mn-ea"/>
                <a:cs typeface="+mn-cs"/>
              </a:rPr>
              <a:t> (ODIP):</a:t>
            </a:r>
          </a:p>
          <a:p>
            <a:pPr marL="274320" lvl="1" indent="-274320" algn="just">
              <a:spcAft>
                <a:spcPts val="900"/>
              </a:spcAft>
              <a:buClr>
                <a:schemeClr val="tx1"/>
              </a:buClr>
              <a:buFont typeface="Arial" pitchFamily="34" charset="0"/>
              <a:buChar char="•"/>
              <a:defRPr/>
            </a:pPr>
            <a:r>
              <a:rPr kumimoji="0" lang="de-DE" sz="1600" b="0" i="0" u="none" strike="noStrike" kern="1200" cap="none" spc="0" normalizeH="0" baseline="0" dirty="0" smtClean="0">
                <a:ln>
                  <a:noFill/>
                </a:ln>
                <a:solidFill>
                  <a:schemeClr val="tx1"/>
                </a:solidFill>
                <a:effectLst/>
                <a:uLnTx/>
                <a:uFillTx/>
                <a:latin typeface="Georgia" pitchFamily="18" charset="0"/>
                <a:ea typeface="+mn-ea"/>
                <a:cs typeface="+mn-cs"/>
              </a:rPr>
              <a:t>ODIP ist ein zentraler </a:t>
            </a:r>
            <a:r>
              <a:rPr kumimoji="0" lang="de-DE" sz="1600" b="0" i="0" u="none" strike="noStrike" kern="1200" cap="none" spc="0" normalizeH="0" dirty="0" smtClean="0">
                <a:ln>
                  <a:noFill/>
                </a:ln>
                <a:solidFill>
                  <a:schemeClr val="tx1"/>
                </a:solidFill>
                <a:effectLst/>
                <a:uLnTx/>
                <a:uFillTx/>
                <a:latin typeface="Georgia" pitchFamily="18" charset="0"/>
                <a:ea typeface="+mn-ea"/>
                <a:cs typeface="+mn-cs"/>
              </a:rPr>
              <a:t>Datenbroker, der </a:t>
            </a:r>
            <a:r>
              <a:rPr lang="de-DE" sz="1600" dirty="0" smtClean="0">
                <a:latin typeface="Georgia" pitchFamily="18" charset="0"/>
              </a:rPr>
              <a:t>von der Europäischen Kommission entwickelt wurde, um die grenzüberschreitende europäische Suche nach Datensätzen zu ermöglichen</a:t>
            </a:r>
            <a:r>
              <a:rPr kumimoji="0" lang="de-DE" sz="1600" b="0" i="0" u="none" strike="noStrike" kern="1200" cap="none" spc="0" normalizeH="0" baseline="0" dirty="0" smtClean="0">
                <a:ln>
                  <a:noFill/>
                </a:ln>
                <a:solidFill>
                  <a:schemeClr val="tx1"/>
                </a:solidFill>
                <a:effectLst/>
                <a:uLnTx/>
                <a:uFillTx/>
                <a:latin typeface="Georgia" pitchFamily="18" charset="0"/>
                <a:ea typeface="+mn-ea"/>
                <a:cs typeface="+mn-cs"/>
              </a:rPr>
              <a:t>. </a:t>
            </a:r>
          </a:p>
          <a:p>
            <a:pPr marL="274320" marR="0" lvl="1" indent="-274320" algn="just"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de-DE" sz="1600" b="0" i="0" u="none" strike="noStrike" kern="1200" cap="none" spc="0" normalizeH="0" baseline="0" dirty="0" smtClean="0">
                <a:ln>
                  <a:noFill/>
                </a:ln>
                <a:solidFill>
                  <a:schemeClr val="tx1"/>
                </a:solidFill>
                <a:effectLst/>
                <a:uLnTx/>
                <a:uFillTx/>
                <a:latin typeface="Georgia" pitchFamily="18" charset="0"/>
                <a:ea typeface="+mn-ea"/>
                <a:cs typeface="+mn-cs"/>
              </a:rPr>
              <a:t>ODIP ermöglicht Datenherausgebern und Datenportalen, Beschreibungs-Metadaten</a:t>
            </a:r>
            <a:r>
              <a:rPr kumimoji="0" lang="de-DE" sz="1600" b="0" i="0" u="none" strike="noStrike" kern="1200" cap="none" spc="0" normalizeH="0" dirty="0" smtClean="0">
                <a:ln>
                  <a:noFill/>
                </a:ln>
                <a:solidFill>
                  <a:schemeClr val="tx1"/>
                </a:solidFill>
                <a:effectLst/>
                <a:uLnTx/>
                <a:uFillTx/>
                <a:latin typeface="Georgia" pitchFamily="18" charset="0"/>
                <a:ea typeface="+mn-ea"/>
                <a:cs typeface="+mn-cs"/>
              </a:rPr>
              <a:t> von Datensätze zentral zu veröffentlichen.</a:t>
            </a:r>
            <a:endParaRPr kumimoji="0" lang="de-DE" b="1" i="0" u="none" strike="noStrike" kern="1200" cap="none" spc="0" normalizeH="0" baseline="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endParaRPr kumimoji="0" lang="en-GB" sz="20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Bei dem Daten &amp; Metadaten Management geht es um...</a:t>
            </a:r>
            <a:endParaRPr lang="de-DE" dirty="0"/>
          </a:p>
        </p:txBody>
      </p:sp>
      <p:sp>
        <p:nvSpPr>
          <p:cNvPr id="3" name="Content Placeholder 2"/>
          <p:cNvSpPr>
            <a:spLocks noGrp="1"/>
          </p:cNvSpPr>
          <p:nvPr>
            <p:ph sz="quarter" idx="15"/>
          </p:nvPr>
        </p:nvSpPr>
        <p:spPr/>
        <p:txBody>
          <a:bodyPr/>
          <a:lstStyle/>
          <a:p>
            <a:pPr lvl="1">
              <a:buFont typeface="Arial" pitchFamily="34" charset="0"/>
              <a:buChar char="•"/>
            </a:pPr>
            <a:r>
              <a:rPr lang="de-DE" dirty="0" smtClean="0"/>
              <a:t>Das Verwalten des Lebenszyklus der Daten: Datensätze erstellen, aktualisieren, instandhalten und stilllegen. </a:t>
            </a:r>
          </a:p>
          <a:p>
            <a:pPr lvl="1">
              <a:buFont typeface="Arial" pitchFamily="34" charset="0"/>
              <a:buChar char="•"/>
            </a:pPr>
            <a:r>
              <a:rPr lang="de-DE" dirty="0" smtClean="0"/>
              <a:t>Das Verwalten des Lebenszyklus der Metadaten.</a:t>
            </a:r>
          </a:p>
          <a:p>
            <a:pPr lvl="1">
              <a:buFont typeface="Arial" pitchFamily="34" charset="0"/>
              <a:buChar char="•"/>
            </a:pPr>
            <a:r>
              <a:rPr lang="de-DE" dirty="0" smtClean="0"/>
              <a:t>Das Implementierung von Prozessen, um sicher zu stellen, dass Ihre Daten und Metadaten ein entsprechendes Qualitätsniveau haben.</a:t>
            </a:r>
          </a:p>
          <a:p>
            <a:pPr>
              <a:buFont typeface="Arial" pitchFamily="34" charset="0"/>
              <a:buChar char="•"/>
            </a:pPr>
            <a:r>
              <a:rPr lang="de-DE" dirty="0" smtClean="0"/>
              <a:t>Die Angabe des Besitzes von Daten(</a:t>
            </a:r>
            <a:r>
              <a:rPr lang="de-DE" dirty="0" err="1" smtClean="0"/>
              <a:t>sätzen</a:t>
            </a:r>
            <a:r>
              <a:rPr lang="de-DE" dirty="0" smtClean="0"/>
              <a:t>) und Metadaten.</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37</a:t>
            </a:fld>
            <a:endParaRPr lang="en-GB" dirty="0"/>
          </a:p>
        </p:txBody>
      </p:sp>
      <p:sp>
        <p:nvSpPr>
          <p:cNvPr id="5" name="Rectangle 4"/>
          <p:cNvSpPr/>
          <p:nvPr/>
        </p:nvSpPr>
        <p:spPr bwMode="ltGray">
          <a:xfrm>
            <a:off x="5220072" y="5661248"/>
            <a:ext cx="3347864"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br>
              <a:rPr lang="en-GB" sz="1200" b="1" dirty="0" smtClean="0">
                <a:solidFill>
                  <a:schemeClr val="tx1"/>
                </a:solidFill>
                <a:latin typeface="Georgia" pitchFamily="18" charset="0"/>
              </a:rPr>
            </a:br>
            <a:r>
              <a:rPr lang="en-GB" sz="1200" dirty="0" smtClean="0">
                <a:hlinkClick r:id="rId3"/>
              </a:rPr>
              <a:t>http://www.slideshare.net/OpenDataSupport/introduction-to-metadata-management</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Sammeln Sie die Rückmeldungen der Wiederverwender Ihrer Daten</a:t>
            </a:r>
            <a:endParaRPr lang="de-DE" dirty="0"/>
          </a:p>
        </p:txBody>
      </p:sp>
      <p:sp>
        <p:nvSpPr>
          <p:cNvPr id="3" name="Content Placeholder 2"/>
          <p:cNvSpPr>
            <a:spLocks noGrp="1"/>
          </p:cNvSpPr>
          <p:nvPr>
            <p:ph sz="quarter" idx="14"/>
          </p:nvPr>
        </p:nvSpPr>
        <p:spPr>
          <a:xfrm>
            <a:off x="533400" y="1752601"/>
            <a:ext cx="3678560" cy="4419599"/>
          </a:xfrm>
        </p:spPr>
        <p:txBody>
          <a:bodyPr/>
          <a:lstStyle/>
          <a:p>
            <a:r>
              <a:rPr lang="de-DE" dirty="0" smtClean="0"/>
              <a:t>Bitten Sie die (potenziellen) Verwender der Daten um ihr Feedback:</a:t>
            </a:r>
          </a:p>
          <a:p>
            <a:pPr>
              <a:buFont typeface="Arial" pitchFamily="34" charset="0"/>
              <a:buChar char="•"/>
            </a:pPr>
            <a:r>
              <a:rPr lang="de-DE" dirty="0" smtClean="0"/>
              <a:t>Welche Daten brauchen sie.</a:t>
            </a:r>
          </a:p>
          <a:p>
            <a:pPr lvl="1">
              <a:buFont typeface="Arial" pitchFamily="34" charset="0"/>
              <a:buChar char="•"/>
            </a:pPr>
            <a:r>
              <a:rPr lang="de-DE" dirty="0" smtClean="0"/>
              <a:t>Wie haben sie die Daten genutzt.</a:t>
            </a:r>
          </a:p>
          <a:p>
            <a:pPr lvl="1">
              <a:buFont typeface="Arial" pitchFamily="34" charset="0"/>
              <a:buChar char="•"/>
            </a:pPr>
            <a:r>
              <a:rPr lang="de-DE" dirty="0" smtClean="0"/>
              <a:t>Was dachten sie über die Qualität.</a:t>
            </a:r>
          </a:p>
          <a:p>
            <a:pPr lvl="1">
              <a:buFont typeface="Arial" pitchFamily="34" charset="0"/>
              <a:buChar char="•"/>
            </a:pPr>
            <a:r>
              <a:rPr lang="de-DE" dirty="0" smtClean="0"/>
              <a:t>Stellen Sie sicher, dass Anfragen und Korrekturen Sie erreichen: </a:t>
            </a:r>
            <a:r>
              <a:rPr lang="de-DE" dirty="0" err="1" smtClean="0"/>
              <a:t>Crowdsource</a:t>
            </a:r>
            <a:r>
              <a:rPr lang="de-DE" dirty="0" smtClean="0"/>
              <a:t> Datenqualität!</a:t>
            </a:r>
            <a:endParaRPr lang="de-DE"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38</a:t>
            </a:fld>
            <a:endParaRPr lang="en-GB" dirty="0"/>
          </a:p>
        </p:txBody>
      </p:sp>
      <p:grpSp>
        <p:nvGrpSpPr>
          <p:cNvPr id="9" name="Group 8"/>
          <p:cNvGrpSpPr/>
          <p:nvPr/>
        </p:nvGrpSpPr>
        <p:grpSpPr>
          <a:xfrm>
            <a:off x="4644008" y="1484784"/>
            <a:ext cx="3537846" cy="2592288"/>
            <a:chOff x="179512" y="1916832"/>
            <a:chExt cx="3537846" cy="2592288"/>
          </a:xfrm>
        </p:grpSpPr>
        <p:pic>
          <p:nvPicPr>
            <p:cNvPr id="5" name="Picture 2"/>
            <p:cNvPicPr>
              <a:picLocks noChangeAspect="1" noChangeArrowheads="1"/>
            </p:cNvPicPr>
            <p:nvPr/>
          </p:nvPicPr>
          <p:blipFill>
            <a:blip r:embed="rId3" cstate="print"/>
            <a:srcRect/>
            <a:stretch>
              <a:fillRect/>
            </a:stretch>
          </p:blipFill>
          <p:spPr bwMode="auto">
            <a:xfrm>
              <a:off x="179512" y="1916832"/>
              <a:ext cx="3537846" cy="2304255"/>
            </a:xfrm>
            <a:prstGeom prst="rect">
              <a:avLst/>
            </a:prstGeom>
            <a:ln>
              <a:noFill/>
            </a:ln>
            <a:effectLst>
              <a:outerShdw blurRad="190500" algn="tl" rotWithShape="0">
                <a:srgbClr val="000000">
                  <a:alpha val="70000"/>
                </a:srgbClr>
              </a:outerShdw>
            </a:effectLst>
          </p:spPr>
        </p:pic>
        <p:sp>
          <p:nvSpPr>
            <p:cNvPr id="6" name="TextBox 5"/>
            <p:cNvSpPr txBox="1"/>
            <p:nvPr/>
          </p:nvSpPr>
          <p:spPr>
            <a:xfrm>
              <a:off x="179512" y="4221088"/>
              <a:ext cx="2016224" cy="288032"/>
            </a:xfrm>
            <a:prstGeom prst="rect">
              <a:avLst/>
            </a:prstGeom>
            <a:noFill/>
          </p:spPr>
          <p:txBody>
            <a:bodyPr vert="horz" wrap="square" lIns="0" tIns="0" rIns="0" bIns="0" rtlCol="0">
              <a:noAutofit/>
            </a:bodyPr>
            <a:lstStyle/>
            <a:p>
              <a:pPr indent="-274320">
                <a:spcAft>
                  <a:spcPts val="900"/>
                </a:spcAft>
              </a:pPr>
              <a:r>
                <a:rPr lang="en-GB" sz="1400" dirty="0" smtClean="0">
                  <a:latin typeface="Georgia" pitchFamily="18" charset="0"/>
                </a:rPr>
                <a:t>data.overheid.nl</a:t>
              </a:r>
            </a:p>
          </p:txBody>
        </p:sp>
      </p:grpSp>
      <p:grpSp>
        <p:nvGrpSpPr>
          <p:cNvPr id="10" name="Group 9"/>
          <p:cNvGrpSpPr/>
          <p:nvPr/>
        </p:nvGrpSpPr>
        <p:grpSpPr>
          <a:xfrm>
            <a:off x="4499992" y="4149080"/>
            <a:ext cx="4171950" cy="2520280"/>
            <a:chOff x="4067944" y="3933056"/>
            <a:chExt cx="4171950" cy="2520280"/>
          </a:xfrm>
        </p:grpSpPr>
        <p:sp>
          <p:nvSpPr>
            <p:cNvPr id="7" name="TextBox 6"/>
            <p:cNvSpPr txBox="1"/>
            <p:nvPr/>
          </p:nvSpPr>
          <p:spPr>
            <a:xfrm>
              <a:off x="4067944" y="6165304"/>
              <a:ext cx="2016224" cy="288032"/>
            </a:xfrm>
            <a:prstGeom prst="rect">
              <a:avLst/>
            </a:prstGeom>
            <a:noFill/>
          </p:spPr>
          <p:txBody>
            <a:bodyPr vert="horz" wrap="square" lIns="0" tIns="0" rIns="0" bIns="0" rtlCol="0">
              <a:noAutofit/>
            </a:bodyPr>
            <a:lstStyle/>
            <a:p>
              <a:pPr indent="-274320">
                <a:spcAft>
                  <a:spcPts val="900"/>
                </a:spcAft>
              </a:pPr>
              <a:r>
                <a:rPr lang="en-GB" sz="1400" dirty="0" smtClean="0">
                  <a:latin typeface="Georgia" pitchFamily="18" charset="0"/>
                </a:rPr>
                <a:t>data.gov.uk</a:t>
              </a:r>
            </a:p>
          </p:txBody>
        </p:sp>
        <p:pic>
          <p:nvPicPr>
            <p:cNvPr id="8" name="Picture 4"/>
            <p:cNvPicPr>
              <a:picLocks noChangeAspect="1" noChangeArrowheads="1"/>
            </p:cNvPicPr>
            <p:nvPr/>
          </p:nvPicPr>
          <p:blipFill>
            <a:blip r:embed="rId4" cstate="print"/>
            <a:srcRect/>
            <a:stretch>
              <a:fillRect/>
            </a:stretch>
          </p:blipFill>
          <p:spPr bwMode="auto">
            <a:xfrm>
              <a:off x="4067944" y="3933056"/>
              <a:ext cx="4171950" cy="2247900"/>
            </a:xfrm>
            <a:prstGeom prst="rect">
              <a:avLst/>
            </a:prstGeom>
            <a:ln>
              <a:noFill/>
            </a:ln>
            <a:effectLst>
              <a:outerShdw blurRad="190500" algn="tl" rotWithShape="0">
                <a:srgbClr val="000000">
                  <a:alpha val="70000"/>
                </a:srgbClr>
              </a:outerShdw>
            </a:effectLst>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de-DE" sz="7200" i="0" dirty="0" smtClean="0">
                <a:solidFill>
                  <a:schemeClr val="accent1"/>
                </a:solidFill>
                <a:latin typeface="Bradley Hand ITC" pitchFamily="66" charset="0"/>
              </a:rPr>
              <a:t>LOGD-Nachfrage</a:t>
            </a:r>
            <a:br>
              <a:rPr lang="de-DE" sz="7200" i="0" dirty="0" smtClean="0">
                <a:solidFill>
                  <a:schemeClr val="accent1"/>
                </a:solidFill>
                <a:latin typeface="Bradley Hand ITC" pitchFamily="66" charset="0"/>
              </a:rPr>
            </a:br>
            <a:r>
              <a:rPr lang="de-DE" b="0" dirty="0" smtClean="0"/>
              <a:t>Die Nachfrage von Unternehmen, Unternehmern, Forschern und Regierungen nach </a:t>
            </a:r>
            <a:r>
              <a:rPr lang="de-DE" b="0" dirty="0" err="1" smtClean="0"/>
              <a:t>Linked</a:t>
            </a:r>
            <a:r>
              <a:rPr lang="de-DE" b="0" dirty="0" smtClean="0"/>
              <a:t> Data. </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39</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Inhalt</a:t>
            </a:r>
            <a:endParaRPr lang="de-DE" dirty="0"/>
          </a:p>
        </p:txBody>
      </p:sp>
      <p:sp>
        <p:nvSpPr>
          <p:cNvPr id="3" name="Content Placeholder 2"/>
          <p:cNvSpPr>
            <a:spLocks noGrp="1"/>
          </p:cNvSpPr>
          <p:nvPr>
            <p:ph sz="quarter" idx="15"/>
          </p:nvPr>
        </p:nvSpPr>
        <p:spPr/>
        <p:txBody>
          <a:bodyPr/>
          <a:lstStyle/>
          <a:p>
            <a:r>
              <a:rPr lang="de-DE" sz="1800" dirty="0" smtClean="0"/>
              <a:t>Dieses Modul enthält ...</a:t>
            </a:r>
          </a:p>
          <a:p>
            <a:pPr lvl="1">
              <a:buFont typeface="Arial" pitchFamily="34" charset="0"/>
              <a:buChar char="•"/>
            </a:pPr>
            <a:r>
              <a:rPr lang="de-DE" sz="1800" dirty="0" smtClean="0"/>
              <a:t>einen Überblick über die vorhandenen Lebenszyklen für </a:t>
            </a:r>
            <a:r>
              <a:rPr lang="de-DE" sz="1800" dirty="0" err="1" smtClean="0"/>
              <a:t>Linked</a:t>
            </a:r>
            <a:r>
              <a:rPr lang="de-DE" sz="1800" dirty="0" smtClean="0"/>
              <a:t> Open </a:t>
            </a:r>
            <a:r>
              <a:rPr lang="de-DE" sz="1800" dirty="0" err="1" smtClean="0"/>
              <a:t>Governement</a:t>
            </a:r>
            <a:r>
              <a:rPr lang="de-DE" sz="1800" dirty="0" smtClean="0"/>
              <a:t> Data (LOGD).</a:t>
            </a:r>
          </a:p>
          <a:p>
            <a:pPr lvl="1">
              <a:buFont typeface="Arial" pitchFamily="34" charset="0"/>
              <a:buChar char="•"/>
            </a:pPr>
            <a:r>
              <a:rPr lang="de-DE" sz="1800" dirty="0" smtClean="0"/>
              <a:t>einen hybriden Lebenszyklus für LOGD und Metadaten, die sowohl die Angebots- als auch die Nachfrageseite abdecken. </a:t>
            </a:r>
          </a:p>
          <a:p>
            <a:pPr lvl="1"/>
            <a:r>
              <a:rPr lang="de-DE" sz="1800" dirty="0" smtClean="0"/>
              <a:t>einen Überblick über vorhandene Technologien für LOGD und Metadaten, einschließlich der Open Data </a:t>
            </a:r>
            <a:r>
              <a:rPr lang="de-DE" sz="1800" dirty="0" err="1" smtClean="0"/>
              <a:t>Interoperability</a:t>
            </a:r>
            <a:r>
              <a:rPr lang="de-DE" sz="1800" dirty="0" smtClean="0"/>
              <a:t> </a:t>
            </a:r>
            <a:r>
              <a:rPr lang="de-DE" sz="1800" dirty="0" err="1" smtClean="0"/>
              <a:t>Platform</a:t>
            </a:r>
            <a:r>
              <a:rPr lang="de-DE" sz="1800" dirty="0" smtClean="0"/>
              <a:t> (ODIP).  </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Bei der Nachfrageseite des LOGD-Lebenszyklus geht es um ...</a:t>
            </a:r>
            <a:endParaRPr lang="de-DE" dirty="0"/>
          </a:p>
        </p:txBody>
      </p:sp>
      <p:sp>
        <p:nvSpPr>
          <p:cNvPr id="3" name="Content Placeholder 2"/>
          <p:cNvSpPr>
            <a:spLocks noGrp="1"/>
          </p:cNvSpPr>
          <p:nvPr>
            <p:ph sz="quarter" idx="15"/>
          </p:nvPr>
        </p:nvSpPr>
        <p:spPr>
          <a:xfrm>
            <a:off x="533400" y="1752600"/>
            <a:ext cx="8077200" cy="1748408"/>
          </a:xfrm>
        </p:spPr>
        <p:txBody>
          <a:bodyPr>
            <a:normAutofit fontScale="85000" lnSpcReduction="20000"/>
          </a:bodyPr>
          <a:lstStyle/>
          <a:p>
            <a:r>
              <a:rPr lang="de-DE" dirty="0" smtClean="0"/>
              <a:t>Datenwiederverwender, die in der Lage sind: </a:t>
            </a:r>
          </a:p>
          <a:p>
            <a:pPr>
              <a:buFont typeface="Arial" pitchFamily="34" charset="0"/>
              <a:buChar char="•"/>
            </a:pPr>
            <a:r>
              <a:rPr lang="de-DE" dirty="0" smtClean="0"/>
              <a:t>entsprechende Datensätze zu finden;</a:t>
            </a:r>
          </a:p>
          <a:p>
            <a:pPr>
              <a:buFont typeface="Arial" pitchFamily="34" charset="0"/>
              <a:buChar char="•"/>
            </a:pPr>
            <a:r>
              <a:rPr lang="de-DE" dirty="0" smtClean="0"/>
              <a:t>Datensätze Analysezwecke und die Entwicklung von Anwendungen und Dienste zu nutzten</a:t>
            </a:r>
            <a:r>
              <a:rPr lang="de-DE" dirty="0" smtClean="0"/>
              <a:t>.</a:t>
            </a:r>
          </a:p>
          <a:p>
            <a:pPr>
              <a:buFont typeface="Arial" pitchFamily="34" charset="0"/>
              <a:buChar char="•"/>
            </a:pPr>
            <a:r>
              <a:rPr lang="de-DE" dirty="0" smtClean="0"/>
              <a:t>Zu wissen, was ihre Regierung tut (Transparenz)</a:t>
            </a:r>
          </a:p>
          <a:p>
            <a:pPr>
              <a:buFont typeface="Arial" pitchFamily="34" charset="0"/>
              <a:buChar char="•"/>
            </a:pPr>
            <a:r>
              <a:rPr lang="de-DE" dirty="0" smtClean="0"/>
              <a:t>Kosten zu sparen</a:t>
            </a:r>
            <a:endParaRPr lang="de-DE"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40</a:t>
            </a:fld>
            <a:endParaRPr lang="en-GB" dirty="0"/>
          </a:p>
        </p:txBody>
      </p:sp>
      <p:grpSp>
        <p:nvGrpSpPr>
          <p:cNvPr id="5" name="Group 4"/>
          <p:cNvGrpSpPr/>
          <p:nvPr/>
        </p:nvGrpSpPr>
        <p:grpSpPr>
          <a:xfrm>
            <a:off x="755576" y="3501008"/>
            <a:ext cx="7511412" cy="3096344"/>
            <a:chOff x="216083" y="2220866"/>
            <a:chExt cx="8532381" cy="3440382"/>
          </a:xfrm>
        </p:grpSpPr>
        <p:pic>
          <p:nvPicPr>
            <p:cNvPr id="6" name="Picture 4" descr="call, iphone, mobile, phone, telephone icon"/>
            <p:cNvPicPr>
              <a:picLocks noChangeAspect="1" noChangeArrowheads="1"/>
            </p:cNvPicPr>
            <p:nvPr/>
          </p:nvPicPr>
          <p:blipFill>
            <a:blip r:embed="rId3" cstate="print"/>
            <a:srcRect/>
            <a:stretch>
              <a:fillRect/>
            </a:stretch>
          </p:blipFill>
          <p:spPr bwMode="auto">
            <a:xfrm>
              <a:off x="6516216" y="3573016"/>
              <a:ext cx="755576" cy="755577"/>
            </a:xfrm>
            <a:prstGeom prst="rect">
              <a:avLst/>
            </a:prstGeom>
            <a:noFill/>
          </p:spPr>
        </p:pic>
        <p:pic>
          <p:nvPicPr>
            <p:cNvPr id="7" name="Picture 6" descr="policy, public icon"/>
            <p:cNvPicPr>
              <a:picLocks noChangeAspect="1" noChangeArrowheads="1"/>
            </p:cNvPicPr>
            <p:nvPr/>
          </p:nvPicPr>
          <p:blipFill>
            <a:blip r:embed="rId4" cstate="print">
              <a:grayscl/>
            </a:blip>
            <a:srcRect/>
            <a:stretch>
              <a:fillRect/>
            </a:stretch>
          </p:blipFill>
          <p:spPr bwMode="auto">
            <a:xfrm>
              <a:off x="467544" y="3573016"/>
              <a:ext cx="792088" cy="792089"/>
            </a:xfrm>
            <a:prstGeom prst="rect">
              <a:avLst/>
            </a:prstGeom>
            <a:noFill/>
          </p:spPr>
        </p:pic>
        <p:pic>
          <p:nvPicPr>
            <p:cNvPr id="8" name="Picture 10" descr="friends, group, people, users icon"/>
            <p:cNvPicPr>
              <a:picLocks noChangeAspect="1" noChangeArrowheads="1"/>
            </p:cNvPicPr>
            <p:nvPr/>
          </p:nvPicPr>
          <p:blipFill>
            <a:blip r:embed="rId5" cstate="print"/>
            <a:srcRect/>
            <a:stretch>
              <a:fillRect/>
            </a:stretch>
          </p:blipFill>
          <p:spPr bwMode="auto">
            <a:xfrm>
              <a:off x="8100392" y="3645024"/>
              <a:ext cx="533400" cy="533400"/>
            </a:xfrm>
            <a:prstGeom prst="rect">
              <a:avLst/>
            </a:prstGeom>
            <a:noFill/>
          </p:spPr>
        </p:pic>
        <p:grpSp>
          <p:nvGrpSpPr>
            <p:cNvPr id="9" name="Group 24"/>
            <p:cNvGrpSpPr/>
            <p:nvPr/>
          </p:nvGrpSpPr>
          <p:grpSpPr>
            <a:xfrm>
              <a:off x="1403648" y="3861048"/>
              <a:ext cx="864096" cy="176773"/>
              <a:chOff x="-990600" y="3609975"/>
              <a:chExt cx="1676400" cy="161925"/>
            </a:xfrm>
          </p:grpSpPr>
          <p:cxnSp>
            <p:nvCxnSpPr>
              <p:cNvPr id="31" name="Straight Connector 30"/>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sp>
          <p:nvSpPr>
            <p:cNvPr id="10" name="Rectangle 9"/>
            <p:cNvSpPr/>
            <p:nvPr/>
          </p:nvSpPr>
          <p:spPr>
            <a:xfrm>
              <a:off x="5580112" y="2690336"/>
              <a:ext cx="1584176" cy="738664"/>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Developers / Companies integrate data into app (services)</a:t>
              </a:r>
            </a:p>
          </p:txBody>
        </p:sp>
        <p:sp>
          <p:nvSpPr>
            <p:cNvPr id="11" name="Rectangle 10"/>
            <p:cNvSpPr/>
            <p:nvPr/>
          </p:nvSpPr>
          <p:spPr>
            <a:xfrm>
              <a:off x="1259632" y="2708920"/>
              <a:ext cx="1440160"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Public administrations share data online</a:t>
              </a:r>
            </a:p>
          </p:txBody>
        </p:sp>
        <p:sp>
          <p:nvSpPr>
            <p:cNvPr id="12" name="Rectangle 11"/>
            <p:cNvSpPr/>
            <p:nvPr/>
          </p:nvSpPr>
          <p:spPr>
            <a:xfrm>
              <a:off x="7092280" y="4508103"/>
              <a:ext cx="1512168"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Citizens/businesses  benefits from the app (services)</a:t>
              </a:r>
            </a:p>
          </p:txBody>
        </p:sp>
        <p:pic>
          <p:nvPicPr>
            <p:cNvPr id="13" name="Picture 8" descr="camera, computer, notebook icon"/>
            <p:cNvPicPr>
              <a:picLocks noChangeAspect="1" noChangeArrowheads="1"/>
            </p:cNvPicPr>
            <p:nvPr/>
          </p:nvPicPr>
          <p:blipFill>
            <a:blip r:embed="rId6" cstate="print"/>
            <a:srcRect t="33333"/>
            <a:stretch>
              <a:fillRect/>
            </a:stretch>
          </p:blipFill>
          <p:spPr bwMode="auto">
            <a:xfrm>
              <a:off x="2339752" y="3501008"/>
              <a:ext cx="1440160" cy="936104"/>
            </a:xfrm>
            <a:prstGeom prst="rect">
              <a:avLst/>
            </a:prstGeom>
            <a:noFill/>
          </p:spPr>
        </p:pic>
        <p:pic>
          <p:nvPicPr>
            <p:cNvPr id="14" name="Picture 10" descr="http://www.gettyicons.com/free-icons/142/business/png/256/company_256.png"/>
            <p:cNvPicPr>
              <a:picLocks noChangeAspect="1" noChangeArrowheads="1"/>
            </p:cNvPicPr>
            <p:nvPr/>
          </p:nvPicPr>
          <p:blipFill>
            <a:blip r:embed="rId7" cstate="print">
              <a:grayscl/>
            </a:blip>
            <a:srcRect/>
            <a:stretch>
              <a:fillRect/>
            </a:stretch>
          </p:blipFill>
          <p:spPr bwMode="auto">
            <a:xfrm>
              <a:off x="4716016" y="3356992"/>
              <a:ext cx="1186254" cy="1186254"/>
            </a:xfrm>
            <a:prstGeom prst="rect">
              <a:avLst/>
            </a:prstGeom>
            <a:noFill/>
            <a:ln>
              <a:noFill/>
            </a:ln>
          </p:spPr>
        </p:pic>
        <p:grpSp>
          <p:nvGrpSpPr>
            <p:cNvPr id="15" name="Group 24"/>
            <p:cNvGrpSpPr/>
            <p:nvPr/>
          </p:nvGrpSpPr>
          <p:grpSpPr>
            <a:xfrm>
              <a:off x="3923928" y="3861048"/>
              <a:ext cx="864096" cy="176773"/>
              <a:chOff x="-990600" y="3609975"/>
              <a:chExt cx="1676400" cy="161925"/>
            </a:xfrm>
          </p:grpSpPr>
          <p:cxnSp>
            <p:nvCxnSpPr>
              <p:cNvPr id="28" name="Straight Connector 27"/>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Isosceles Triangle 29"/>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grpSp>
          <p:nvGrpSpPr>
            <p:cNvPr id="16" name="Group 24"/>
            <p:cNvGrpSpPr/>
            <p:nvPr/>
          </p:nvGrpSpPr>
          <p:grpSpPr>
            <a:xfrm>
              <a:off x="5652120" y="3861048"/>
              <a:ext cx="864096" cy="176773"/>
              <a:chOff x="-990600" y="3609975"/>
              <a:chExt cx="1676400" cy="161925"/>
            </a:xfrm>
          </p:grpSpPr>
          <p:cxnSp>
            <p:nvCxnSpPr>
              <p:cNvPr id="25" name="Straight Connector 24"/>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grpSp>
          <p:nvGrpSpPr>
            <p:cNvPr id="17" name="Group 24"/>
            <p:cNvGrpSpPr/>
            <p:nvPr/>
          </p:nvGrpSpPr>
          <p:grpSpPr>
            <a:xfrm>
              <a:off x="7236296" y="3861048"/>
              <a:ext cx="864096" cy="176773"/>
              <a:chOff x="-990600" y="3609975"/>
              <a:chExt cx="1676400" cy="161925"/>
            </a:xfrm>
          </p:grpSpPr>
          <p:cxnSp>
            <p:nvCxnSpPr>
              <p:cNvPr id="22" name="Straight Connector 21"/>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sp>
          <p:nvSpPr>
            <p:cNvPr id="18" name="Rectangle 17"/>
            <p:cNvSpPr/>
            <p:nvPr/>
          </p:nvSpPr>
          <p:spPr>
            <a:xfrm>
              <a:off x="3779912" y="4508104"/>
              <a:ext cx="1343901" cy="64120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Developers / Companies search for data</a:t>
              </a:r>
            </a:p>
          </p:txBody>
        </p:sp>
        <p:pic>
          <p:nvPicPr>
            <p:cNvPr id="19" name="Picture 2" descr="developers, folder icon"/>
            <p:cNvPicPr>
              <a:picLocks noChangeAspect="1" noChangeArrowheads="1"/>
            </p:cNvPicPr>
            <p:nvPr/>
          </p:nvPicPr>
          <p:blipFill>
            <a:blip r:embed="rId8" cstate="print"/>
            <a:srcRect/>
            <a:stretch>
              <a:fillRect/>
            </a:stretch>
          </p:blipFill>
          <p:spPr bwMode="auto">
            <a:xfrm>
              <a:off x="5004048" y="4149080"/>
              <a:ext cx="648071" cy="648072"/>
            </a:xfrm>
            <a:prstGeom prst="rect">
              <a:avLst/>
            </a:prstGeom>
            <a:noFill/>
          </p:spPr>
        </p:pic>
        <p:sp>
          <p:nvSpPr>
            <p:cNvPr id="20" name="Rectangle 19"/>
            <p:cNvSpPr/>
            <p:nvPr/>
          </p:nvSpPr>
          <p:spPr bwMode="ltGray">
            <a:xfrm>
              <a:off x="216083" y="2220866"/>
              <a:ext cx="3573353" cy="504056"/>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latin typeface="Georgia" pitchFamily="18" charset="0"/>
                </a:rPr>
                <a:t>Veröffentlichung von Daten</a:t>
              </a:r>
            </a:p>
          </p:txBody>
        </p:sp>
        <p:sp>
          <p:nvSpPr>
            <p:cNvPr id="21" name="Rectangle 20"/>
            <p:cNvSpPr/>
            <p:nvPr/>
          </p:nvSpPr>
          <p:spPr bwMode="ltGray">
            <a:xfrm>
              <a:off x="3851920" y="5157192"/>
              <a:ext cx="4896544" cy="504056"/>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solidFill>
                    <a:schemeClr val="bg1"/>
                  </a:solidFill>
                  <a:latin typeface="Georgia" pitchFamily="18" charset="0"/>
                </a:rPr>
                <a:t>Weiterverwendung </a:t>
              </a:r>
              <a:r>
                <a:rPr lang="en-GB" dirty="0" smtClean="0">
                  <a:solidFill>
                    <a:schemeClr val="bg1"/>
                  </a:solidFill>
                  <a:latin typeface="Georgia" pitchFamily="18" charset="0"/>
                </a:rPr>
                <a:t>von </a:t>
              </a:r>
              <a:r>
                <a:rPr lang="en-GB" dirty="0" err="1" smtClean="0">
                  <a:solidFill>
                    <a:schemeClr val="bg1"/>
                  </a:solidFill>
                  <a:latin typeface="Georgia" pitchFamily="18" charset="0"/>
                </a:rPr>
                <a:t>Daten</a:t>
              </a:r>
              <a:endParaRPr lang="en-GB" dirty="0" smtClean="0">
                <a:solidFill>
                  <a:schemeClr val="bg1"/>
                </a:solidFill>
                <a:latin typeface="Georgia" pitchFamily="18"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Wo finden Sie Datensätze?</a:t>
            </a:r>
            <a:br>
              <a:rPr lang="de-DE" dirty="0" smtClean="0"/>
            </a:br>
            <a:endParaRPr lang="de-DE" dirty="0"/>
          </a:p>
        </p:txBody>
      </p:sp>
      <p:sp>
        <p:nvSpPr>
          <p:cNvPr id="3" name="Content Placeholder 2"/>
          <p:cNvSpPr>
            <a:spLocks noGrp="1"/>
          </p:cNvSpPr>
          <p:nvPr>
            <p:ph sz="quarter" idx="14"/>
          </p:nvPr>
        </p:nvSpPr>
        <p:spPr>
          <a:xfrm>
            <a:off x="533400" y="1752601"/>
            <a:ext cx="4038600" cy="4412703"/>
          </a:xfrm>
        </p:spPr>
        <p:txBody>
          <a:bodyPr/>
          <a:lstStyle/>
          <a:p>
            <a:r>
              <a:rPr lang="de-DE" sz="1800" b="1" dirty="0" smtClean="0"/>
              <a:t>Datensätze werden auf verschiedenen Plattformen verfügbar gemacht, die über Europa verteilt sind.</a:t>
            </a:r>
          </a:p>
          <a:p>
            <a:endParaRPr lang="de-DE" sz="1800" b="1" dirty="0" smtClean="0"/>
          </a:p>
          <a:p>
            <a:r>
              <a:rPr lang="de-DE" i="1" dirty="0" smtClean="0">
                <a:solidFill>
                  <a:schemeClr val="accent1"/>
                </a:solidFill>
              </a:rPr>
              <a:t>“Ein Datenbroker sammelt die </a:t>
            </a:r>
            <a:r>
              <a:rPr lang="de-DE" b="1" i="1" dirty="0" smtClean="0">
                <a:solidFill>
                  <a:schemeClr val="accent1"/>
                </a:solidFill>
              </a:rPr>
              <a:t>Metadaten</a:t>
            </a:r>
            <a:r>
              <a:rPr lang="de-DE" i="1" dirty="0" smtClean="0">
                <a:solidFill>
                  <a:schemeClr val="accent1"/>
                </a:solidFill>
              </a:rPr>
              <a:t> aus verschiedenen offenen Datenplattformen und veröffentlicht sie mit Hilfe </a:t>
            </a:r>
            <a:r>
              <a:rPr lang="de-DE" b="1" i="1" dirty="0" smtClean="0">
                <a:solidFill>
                  <a:schemeClr val="accent1"/>
                </a:solidFill>
              </a:rPr>
              <a:t>eines gemeinsamen Metadaten-Modells</a:t>
            </a:r>
            <a:r>
              <a:rPr lang="de-DE" i="1" dirty="0" smtClean="0">
                <a:solidFill>
                  <a:schemeClr val="accent1"/>
                </a:solidFill>
              </a:rPr>
              <a:t>. Auf diese Art können die Datensätze auf</a:t>
            </a:r>
            <a:r>
              <a:rPr lang="de-DE" b="1" i="1" dirty="0" smtClean="0">
                <a:solidFill>
                  <a:schemeClr val="accent1"/>
                </a:solidFill>
              </a:rPr>
              <a:t> eine einheitliche Weise </a:t>
            </a:r>
            <a:r>
              <a:rPr lang="de-DE" i="1" dirty="0" smtClean="0">
                <a:solidFill>
                  <a:schemeClr val="accent1"/>
                </a:solidFill>
              </a:rPr>
              <a:t>von</a:t>
            </a:r>
            <a:r>
              <a:rPr lang="de-DE" b="1" i="1" dirty="0" smtClean="0">
                <a:solidFill>
                  <a:schemeClr val="accent1"/>
                </a:solidFill>
              </a:rPr>
              <a:t> einem einzelnen Zugangspunkt </a:t>
            </a:r>
            <a:r>
              <a:rPr lang="de-DE" i="1" dirty="0" smtClean="0">
                <a:solidFill>
                  <a:schemeClr val="accent1"/>
                </a:solidFill>
              </a:rPr>
              <a:t>abgefragt werden</a:t>
            </a:r>
            <a:r>
              <a:rPr lang="en-GB" i="1" dirty="0" smtClean="0">
                <a:solidFill>
                  <a:schemeClr val="accent1"/>
                </a:solidFill>
              </a:rPr>
              <a:t>.”</a:t>
            </a:r>
            <a:endParaRPr lang="en-GB" i="1" dirty="0">
              <a:solidFill>
                <a:schemeClr val="accent1"/>
              </a:solidFill>
            </a:endParaRPr>
          </a:p>
        </p:txBody>
      </p:sp>
      <p:sp>
        <p:nvSpPr>
          <p:cNvPr id="5" name="Content Placeholder 4"/>
          <p:cNvSpPr>
            <a:spLocks noGrp="1"/>
          </p:cNvSpPr>
          <p:nvPr>
            <p:ph sz="quarter" idx="15"/>
          </p:nvPr>
        </p:nvSpPr>
        <p:spPr/>
        <p:txBody>
          <a:bodyPr/>
          <a:lstStyle/>
          <a:p>
            <a:pPr>
              <a:buFont typeface="Arial" pitchFamily="34" charset="0"/>
              <a:buChar char="•"/>
            </a:pPr>
            <a:r>
              <a:rPr lang="de-DE" sz="1600" dirty="0" smtClean="0"/>
              <a:t>Lokale offene Datenportale, z.B.</a:t>
            </a:r>
          </a:p>
          <a:p>
            <a:pPr lvl="2"/>
            <a:r>
              <a:rPr lang="de-DE" sz="1400" dirty="0" smtClean="0"/>
              <a:t>opendatamanchester.org.uk</a:t>
            </a:r>
          </a:p>
          <a:p>
            <a:pPr lvl="2"/>
            <a:r>
              <a:rPr lang="de-DE" sz="1400" dirty="0" smtClean="0"/>
              <a:t>Data.gent.be</a:t>
            </a:r>
          </a:p>
          <a:p>
            <a:pPr>
              <a:buFont typeface="Arial" pitchFamily="34" charset="0"/>
              <a:buChar char="•"/>
            </a:pPr>
            <a:r>
              <a:rPr lang="de-DE" sz="1600" dirty="0" smtClean="0"/>
              <a:t>Regionale offene Datenportale z.B.</a:t>
            </a:r>
          </a:p>
          <a:p>
            <a:pPr lvl="2"/>
            <a:r>
              <a:rPr lang="de-DE" sz="1400" dirty="0" smtClean="0"/>
              <a:t>opendata.regionpaca.fr</a:t>
            </a:r>
          </a:p>
          <a:p>
            <a:pPr lvl="2"/>
            <a:r>
              <a:rPr lang="de-DE" sz="1400" dirty="0" smtClean="0"/>
              <a:t>Open </a:t>
            </a:r>
            <a:r>
              <a:rPr lang="de-DE" sz="1400" dirty="0" err="1" smtClean="0"/>
              <a:t>public</a:t>
            </a:r>
            <a:r>
              <a:rPr lang="de-DE" sz="1400" dirty="0" smtClean="0"/>
              <a:t> </a:t>
            </a:r>
            <a:r>
              <a:rPr lang="de-DE" sz="1400" dirty="0" err="1" smtClean="0"/>
              <a:t>data</a:t>
            </a:r>
            <a:r>
              <a:rPr lang="de-DE" sz="1400" dirty="0" smtClean="0"/>
              <a:t> </a:t>
            </a:r>
            <a:r>
              <a:rPr lang="de-DE" sz="1400" dirty="0" err="1" smtClean="0"/>
              <a:t>of</a:t>
            </a:r>
            <a:r>
              <a:rPr lang="de-DE" sz="1400" dirty="0" smtClean="0"/>
              <a:t> </a:t>
            </a:r>
            <a:r>
              <a:rPr lang="de-DE" sz="1400" dirty="0" err="1" smtClean="0"/>
              <a:t>the</a:t>
            </a:r>
            <a:r>
              <a:rPr lang="de-DE" sz="1400" dirty="0" smtClean="0"/>
              <a:t> </a:t>
            </a:r>
            <a:r>
              <a:rPr lang="de-DE" sz="1400" dirty="0" err="1" smtClean="0"/>
              <a:t>government</a:t>
            </a:r>
            <a:r>
              <a:rPr lang="de-DE" sz="1400" dirty="0" smtClean="0"/>
              <a:t> </a:t>
            </a:r>
            <a:r>
              <a:rPr lang="de-DE" sz="1400" dirty="0" err="1" smtClean="0"/>
              <a:t>of</a:t>
            </a:r>
            <a:r>
              <a:rPr lang="de-DE" sz="1400" dirty="0" smtClean="0"/>
              <a:t> </a:t>
            </a:r>
            <a:r>
              <a:rPr lang="de-DE" sz="1400" dirty="0" err="1" smtClean="0"/>
              <a:t>Catalonia</a:t>
            </a:r>
            <a:endParaRPr lang="de-DE" sz="1400" dirty="0" smtClean="0"/>
          </a:p>
          <a:p>
            <a:pPr>
              <a:buFont typeface="Arial" pitchFamily="34" charset="0"/>
              <a:buChar char="•"/>
            </a:pPr>
            <a:r>
              <a:rPr lang="de-DE" sz="1600" dirty="0" smtClean="0"/>
              <a:t>Nationale offene Datenportale, z.B.</a:t>
            </a:r>
          </a:p>
          <a:p>
            <a:pPr lvl="2"/>
            <a:r>
              <a:rPr lang="de-DE" sz="1400" dirty="0" smtClean="0"/>
              <a:t>Opendata.at</a:t>
            </a:r>
          </a:p>
          <a:p>
            <a:pPr lvl="2"/>
            <a:r>
              <a:rPr lang="de-DE" sz="1400" dirty="0" smtClean="0"/>
              <a:t>opendata.lu</a:t>
            </a:r>
          </a:p>
          <a:p>
            <a:pPr>
              <a:buFont typeface="Arial" pitchFamily="34" charset="0"/>
              <a:buChar char="•"/>
            </a:pPr>
            <a:r>
              <a:rPr lang="de-DE" sz="1600" dirty="0" smtClean="0"/>
              <a:t>Europäische offene Datenportale, z.B.</a:t>
            </a:r>
          </a:p>
          <a:p>
            <a:pPr lvl="2"/>
            <a:r>
              <a:rPr lang="de-DE" sz="1600" dirty="0" smtClean="0"/>
              <a:t>O</a:t>
            </a:r>
            <a:r>
              <a:rPr lang="de-DE" sz="1400" dirty="0" smtClean="0"/>
              <a:t>pen-data.europa.eu</a:t>
            </a:r>
          </a:p>
          <a:p>
            <a:pPr>
              <a:buFont typeface="Arial" pitchFamily="34" charset="0"/>
              <a:buChar char="•"/>
            </a:pPr>
            <a:r>
              <a:rPr lang="de-DE" sz="1600" dirty="0" smtClean="0"/>
              <a:t>Offene Datenbroker, z.B.</a:t>
            </a:r>
          </a:p>
          <a:p>
            <a:pPr lvl="2"/>
            <a:r>
              <a:rPr lang="de-DE" sz="1400" dirty="0" smtClean="0"/>
              <a:t>Publicdata.eu</a:t>
            </a:r>
          </a:p>
          <a:p>
            <a:pPr lvl="2"/>
            <a:r>
              <a:rPr lang="en-GB" sz="1400" dirty="0" smtClean="0"/>
              <a:t>ODIP</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41</a:t>
            </a:fld>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Verwenden Sie den SPARQL-Endpunkt oder einen </a:t>
            </a:r>
            <a:br>
              <a:rPr lang="de-DE" dirty="0" smtClean="0"/>
            </a:br>
            <a:r>
              <a:rPr lang="de-DE" dirty="0" err="1" smtClean="0"/>
              <a:t>Faceted</a:t>
            </a:r>
            <a:r>
              <a:rPr lang="de-DE" dirty="0" smtClean="0"/>
              <a:t> Browser, um Datensätze zu finden</a:t>
            </a:r>
            <a:endParaRPr lang="de-DE" dirty="0"/>
          </a:p>
        </p:txBody>
      </p:sp>
      <p:sp>
        <p:nvSpPr>
          <p:cNvPr id="3" name="Content Placeholder 2"/>
          <p:cNvSpPr>
            <a:spLocks noGrp="1"/>
          </p:cNvSpPr>
          <p:nvPr>
            <p:ph sz="quarter" idx="15"/>
          </p:nvPr>
        </p:nvSpPr>
        <p:spPr/>
        <p:txBody>
          <a:bodyPr/>
          <a:lstStyle/>
          <a:p>
            <a:r>
              <a:rPr lang="de-DE" sz="1800" dirty="0" smtClean="0"/>
              <a:t>Ein Benutzer kann eine SPARQL-Abfrage auf einem </a:t>
            </a:r>
            <a:r>
              <a:rPr lang="de-DE" sz="1800" b="1" dirty="0" smtClean="0"/>
              <a:t>SPARQL-Endpunkt </a:t>
            </a:r>
            <a:r>
              <a:rPr lang="de-DE" sz="1800" dirty="0" smtClean="0"/>
              <a:t>ausführen um Datensätze zu finden, oder  „seinen Weg durch die Sammlung von Datensätzen“, die einen </a:t>
            </a:r>
            <a:r>
              <a:rPr lang="de-DE" sz="1800" b="1" dirty="0" err="1" smtClean="0"/>
              <a:t>Faceted</a:t>
            </a:r>
            <a:r>
              <a:rPr lang="de-DE" sz="1800" b="1" dirty="0" smtClean="0"/>
              <a:t> Browser </a:t>
            </a:r>
            <a:r>
              <a:rPr lang="de-DE" sz="1800" dirty="0" smtClean="0"/>
              <a:t>verwenden, filtern .</a:t>
            </a:r>
            <a:endParaRPr lang="de-DE"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42</a:t>
            </a:fld>
            <a:endParaRPr lang="en-GB" dirty="0"/>
          </a:p>
        </p:txBody>
      </p:sp>
      <p:pic>
        <p:nvPicPr>
          <p:cNvPr id="79874" name="Picture 2"/>
          <p:cNvPicPr>
            <a:picLocks noChangeAspect="1" noChangeArrowheads="1"/>
          </p:cNvPicPr>
          <p:nvPr/>
        </p:nvPicPr>
        <p:blipFill>
          <a:blip r:embed="rId3" cstate="print"/>
          <a:srcRect/>
          <a:stretch>
            <a:fillRect/>
          </a:stretch>
        </p:blipFill>
        <p:spPr bwMode="auto">
          <a:xfrm>
            <a:off x="5007619" y="2708920"/>
            <a:ext cx="3526383" cy="3312368"/>
          </a:xfrm>
          <a:prstGeom prst="rect">
            <a:avLst/>
          </a:prstGeom>
          <a:ln>
            <a:noFill/>
          </a:ln>
          <a:effectLst>
            <a:outerShdw blurRad="292100" dist="139700" dir="2700000" algn="tl" rotWithShape="0">
              <a:srgbClr val="333333">
                <a:alpha val="65000"/>
              </a:srgbClr>
            </a:outerShdw>
          </a:effectLst>
        </p:spPr>
      </p:pic>
      <p:pic>
        <p:nvPicPr>
          <p:cNvPr id="79875" name="Picture 3"/>
          <p:cNvPicPr>
            <a:picLocks noChangeAspect="1" noChangeArrowheads="1"/>
          </p:cNvPicPr>
          <p:nvPr/>
        </p:nvPicPr>
        <p:blipFill>
          <a:blip r:embed="rId4" cstate="print"/>
          <a:srcRect/>
          <a:stretch>
            <a:fillRect/>
          </a:stretch>
        </p:blipFill>
        <p:spPr bwMode="auto">
          <a:xfrm>
            <a:off x="537522" y="2799929"/>
            <a:ext cx="4403690" cy="278931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195736" y="2852936"/>
            <a:ext cx="2664296" cy="360040"/>
          </a:xfrm>
          <a:prstGeom prst="rect">
            <a:avLst/>
          </a:prstGeom>
          <a:noFill/>
        </p:spPr>
        <p:txBody>
          <a:bodyPr vert="horz" wrap="square" lIns="0" tIns="0" rIns="0" bIns="0" rtlCol="0">
            <a:noAutofit/>
          </a:bodyPr>
          <a:lstStyle/>
          <a:p>
            <a:pPr indent="-274320">
              <a:spcAft>
                <a:spcPts val="900"/>
              </a:spcAft>
            </a:pPr>
            <a:r>
              <a:rPr lang="en-GB" sz="2000" dirty="0" smtClean="0">
                <a:solidFill>
                  <a:schemeClr val="bg1"/>
                </a:solidFill>
                <a:latin typeface="Hand Of Sean" pitchFamily="2" charset="-128"/>
                <a:ea typeface="Hand Of Sean" pitchFamily="2" charset="-128"/>
              </a:rPr>
              <a:t>SPARQL-</a:t>
            </a:r>
            <a:r>
              <a:rPr lang="en-GB" sz="2000" dirty="0" err="1" smtClean="0">
                <a:solidFill>
                  <a:schemeClr val="bg1"/>
                </a:solidFill>
                <a:latin typeface="Hand Of Sean" pitchFamily="2" charset="-128"/>
                <a:ea typeface="Hand Of Sean" pitchFamily="2" charset="-128"/>
              </a:rPr>
              <a:t>Endpunkt</a:t>
            </a:r>
            <a:endParaRPr lang="en-GB" sz="2000" dirty="0" smtClean="0">
              <a:solidFill>
                <a:schemeClr val="bg1"/>
              </a:solidFill>
              <a:latin typeface="Hand Of Sean" pitchFamily="2" charset="-128"/>
              <a:ea typeface="Hand Of Sean" pitchFamily="2" charset="-128"/>
            </a:endParaRPr>
          </a:p>
        </p:txBody>
      </p:sp>
      <p:sp>
        <p:nvSpPr>
          <p:cNvPr id="9" name="TextBox 8"/>
          <p:cNvSpPr txBox="1"/>
          <p:nvPr/>
        </p:nvSpPr>
        <p:spPr>
          <a:xfrm>
            <a:off x="6012160" y="2780928"/>
            <a:ext cx="2520280" cy="360040"/>
          </a:xfrm>
          <a:prstGeom prst="rect">
            <a:avLst/>
          </a:prstGeom>
          <a:noFill/>
        </p:spPr>
        <p:txBody>
          <a:bodyPr vert="horz" wrap="square" lIns="0" tIns="0" rIns="0" bIns="0" rtlCol="0">
            <a:noAutofit/>
          </a:bodyPr>
          <a:lstStyle/>
          <a:p>
            <a:pPr indent="-274320">
              <a:spcAft>
                <a:spcPts val="900"/>
              </a:spcAft>
            </a:pPr>
            <a:r>
              <a:rPr lang="en-GB" sz="2000" dirty="0" err="1" smtClean="0">
                <a:solidFill>
                  <a:schemeClr val="bg1"/>
                </a:solidFill>
                <a:latin typeface="Hand Of Sean" pitchFamily="2" charset="-128"/>
                <a:ea typeface="Hand Of Sean" pitchFamily="2" charset="-128"/>
              </a:rPr>
              <a:t>Facettierte</a:t>
            </a:r>
            <a:r>
              <a:rPr lang="en-GB" sz="2000" dirty="0" smtClean="0">
                <a:solidFill>
                  <a:schemeClr val="bg1"/>
                </a:solidFill>
                <a:latin typeface="Hand Of Sean" pitchFamily="2" charset="-128"/>
                <a:ea typeface="Hand Of Sean" pitchFamily="2" charset="-128"/>
              </a:rPr>
              <a:t> Browser</a:t>
            </a:r>
          </a:p>
        </p:txBody>
      </p:sp>
      <p:sp>
        <p:nvSpPr>
          <p:cNvPr id="10" name="TextBox 9"/>
          <p:cNvSpPr txBox="1"/>
          <p:nvPr/>
        </p:nvSpPr>
        <p:spPr>
          <a:xfrm>
            <a:off x="539552" y="5589240"/>
            <a:ext cx="2339752" cy="288032"/>
          </a:xfrm>
          <a:prstGeom prst="rect">
            <a:avLst/>
          </a:prstGeom>
          <a:noFill/>
        </p:spPr>
        <p:txBody>
          <a:bodyPr vert="horz" wrap="square" lIns="0" tIns="0" rIns="0" bIns="0" rtlCol="0">
            <a:noAutofit/>
          </a:bodyPr>
          <a:lstStyle/>
          <a:p>
            <a:pPr indent="-274320">
              <a:spcAft>
                <a:spcPts val="900"/>
              </a:spcAft>
            </a:pPr>
            <a:r>
              <a:rPr lang="en-GB" sz="1200" dirty="0" smtClean="0">
                <a:hlinkClick r:id="rId5"/>
              </a:rPr>
              <a:t>http://data.gov.uk/sparql</a:t>
            </a:r>
            <a:endParaRPr lang="en-GB" sz="1200" dirty="0" smtClean="0">
              <a:latin typeface="Georgia" pitchFamily="18" charset="0"/>
            </a:endParaRPr>
          </a:p>
        </p:txBody>
      </p:sp>
      <p:sp>
        <p:nvSpPr>
          <p:cNvPr id="11" name="TextBox 10"/>
          <p:cNvSpPr txBox="1"/>
          <p:nvPr/>
        </p:nvSpPr>
        <p:spPr>
          <a:xfrm>
            <a:off x="5148064" y="6309320"/>
            <a:ext cx="2339752" cy="288032"/>
          </a:xfrm>
          <a:prstGeom prst="rect">
            <a:avLst/>
          </a:prstGeom>
          <a:noFill/>
        </p:spPr>
        <p:txBody>
          <a:bodyPr vert="horz" wrap="square" lIns="0" tIns="0" rIns="0" bIns="0" rtlCol="0">
            <a:noAutofit/>
          </a:bodyPr>
          <a:lstStyle/>
          <a:p>
            <a:pPr indent="-274320">
              <a:spcAft>
                <a:spcPts val="900"/>
              </a:spcAft>
            </a:pPr>
            <a:r>
              <a:rPr lang="en-GB" sz="1200" dirty="0" smtClean="0">
                <a:hlinkClick r:id="rId6"/>
              </a:rPr>
              <a:t>http://data.gov.uk/data/search</a:t>
            </a:r>
            <a:endParaRPr lang="en-GB" sz="1200" dirty="0" smtClean="0">
              <a:latin typeface="Georgi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Integration von Datensätze und der Aufbau von Anwendungen &amp; Dienstleistungen</a:t>
            </a:r>
            <a:endParaRPr lang="de-DE" dirty="0"/>
          </a:p>
        </p:txBody>
      </p:sp>
      <p:sp>
        <p:nvSpPr>
          <p:cNvPr id="3" name="Content Placeholder 2"/>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de-DE" sz="1600" dirty="0" smtClean="0"/>
              <a:t>Einige Werkzeuge für die Integration von Datensätzen:</a:t>
            </a:r>
          </a:p>
          <a:p>
            <a:pPr>
              <a:buFont typeface="Arial" pitchFamily="34" charset="0"/>
              <a:buChar char="•"/>
            </a:pPr>
            <a:r>
              <a:rPr lang="en-GB" sz="1600" dirty="0" smtClean="0"/>
              <a:t>Karma (</a:t>
            </a:r>
            <a:r>
              <a:rPr lang="en-GB" sz="1600" dirty="0" smtClean="0">
                <a:hlinkClick r:id="rId3"/>
              </a:rPr>
              <a:t>http://www.isi.edu/integration/karma/</a:t>
            </a:r>
            <a:r>
              <a:rPr lang="en-GB" sz="1600" dirty="0" smtClean="0"/>
              <a:t>)</a:t>
            </a:r>
          </a:p>
          <a:p>
            <a:pPr>
              <a:buFont typeface="Arial" pitchFamily="34" charset="0"/>
              <a:buChar char="•"/>
            </a:pPr>
            <a:r>
              <a:rPr lang="en-GB" sz="1600" dirty="0" smtClean="0"/>
              <a:t>Talend (</a:t>
            </a:r>
            <a:r>
              <a:rPr lang="en-GB" sz="1600" dirty="0" smtClean="0">
                <a:hlinkClick r:id="rId4"/>
              </a:rPr>
              <a:t>http://www.talend.com/products/data-integration</a:t>
            </a:r>
            <a:r>
              <a:rPr lang="en-GB" sz="1600" dirty="0" smtClean="0"/>
              <a:t>)</a:t>
            </a:r>
          </a:p>
          <a:p>
            <a:endParaRPr lang="en-GB" sz="12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43</a:t>
            </a:fld>
            <a:endParaRPr lang="en-GB" dirty="0"/>
          </a:p>
        </p:txBody>
      </p:sp>
      <p:pic>
        <p:nvPicPr>
          <p:cNvPr id="16385" name="Picture 1"/>
          <p:cNvPicPr>
            <a:picLocks noChangeAspect="1" noChangeArrowheads="1"/>
          </p:cNvPicPr>
          <p:nvPr/>
        </p:nvPicPr>
        <p:blipFill>
          <a:blip r:embed="rId5" cstate="print"/>
          <a:srcRect/>
          <a:stretch>
            <a:fillRect/>
          </a:stretch>
        </p:blipFill>
        <p:spPr bwMode="auto">
          <a:xfrm>
            <a:off x="251520" y="1484784"/>
            <a:ext cx="4362004" cy="2654134"/>
          </a:xfrm>
          <a:prstGeom prst="rect">
            <a:avLst/>
          </a:prstGeom>
          <a:noFill/>
          <a:ln w="9525">
            <a:noFill/>
            <a:miter lim="800000"/>
            <a:headEnd/>
            <a:tailEnd/>
          </a:ln>
          <a:effectLst/>
        </p:spPr>
      </p:pic>
      <p:pic>
        <p:nvPicPr>
          <p:cNvPr id="16386" name="Picture 2"/>
          <p:cNvPicPr>
            <a:picLocks noChangeAspect="1" noChangeArrowheads="1"/>
          </p:cNvPicPr>
          <p:nvPr/>
        </p:nvPicPr>
        <p:blipFill>
          <a:blip r:embed="rId6" cstate="print"/>
          <a:srcRect/>
          <a:stretch>
            <a:fillRect/>
          </a:stretch>
        </p:blipFill>
        <p:spPr bwMode="auto">
          <a:xfrm>
            <a:off x="4716016" y="1556792"/>
            <a:ext cx="4205070" cy="2232248"/>
          </a:xfrm>
          <a:prstGeom prst="rect">
            <a:avLst/>
          </a:prstGeom>
          <a:noFill/>
          <a:ln w="9525">
            <a:noFill/>
            <a:miter lim="800000"/>
            <a:headEnd/>
            <a:tailEnd/>
          </a:ln>
          <a:effectLst/>
        </p:spPr>
      </p:pic>
      <p:sp>
        <p:nvSpPr>
          <p:cNvPr id="13" name="Rectangle 12"/>
          <p:cNvSpPr/>
          <p:nvPr/>
        </p:nvSpPr>
        <p:spPr bwMode="ltGray">
          <a:xfrm>
            <a:off x="5292080" y="5733256"/>
            <a:ext cx="3347864"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br>
              <a:rPr lang="en-GB" sz="1200" b="1" dirty="0" smtClean="0">
                <a:solidFill>
                  <a:schemeClr val="tx1"/>
                </a:solidFill>
                <a:latin typeface="Georgia" pitchFamily="18" charset="0"/>
              </a:rPr>
            </a:br>
            <a:r>
              <a:rPr lang="en-GB" sz="1200" dirty="0" smtClean="0">
                <a:hlinkClick r:id="rId7"/>
              </a:rPr>
              <a:t>http://www.slideshare.net/OpenDataSupport/introduction-to-linked-data-23402165</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de-DE" sz="7200" i="0" dirty="0" smtClean="0">
                <a:solidFill>
                  <a:schemeClr val="accent1"/>
                </a:solidFill>
                <a:latin typeface="Bradley Hand ITC" pitchFamily="66" charset="0"/>
              </a:rPr>
              <a:t>Die Veröffentlichung von </a:t>
            </a:r>
            <a:r>
              <a:rPr lang="de-DE" sz="7200" i="0" dirty="0" err="1" smtClean="0">
                <a:solidFill>
                  <a:schemeClr val="accent1"/>
                </a:solidFill>
                <a:latin typeface="Bradley Hand ITC" pitchFamily="66" charset="0"/>
              </a:rPr>
              <a:t>LoGD</a:t>
            </a:r>
            <a:r>
              <a:rPr lang="de-DE" sz="7200" i="0" dirty="0" smtClean="0">
                <a:solidFill>
                  <a:schemeClr val="accent1"/>
                </a:solidFill>
                <a:latin typeface="Bradley Hand ITC" pitchFamily="66" charset="0"/>
              </a:rPr>
              <a:t> mit Open </a:t>
            </a:r>
            <a:r>
              <a:rPr lang="de-DE" sz="7200" i="0" dirty="0" err="1" smtClean="0">
                <a:solidFill>
                  <a:schemeClr val="accent1"/>
                </a:solidFill>
                <a:latin typeface="Bradley Hand ITC" pitchFamily="66" charset="0"/>
              </a:rPr>
              <a:t>Refine</a:t>
            </a:r>
            <a:endParaRPr lang="de-DE"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44</a:t>
            </a:fld>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Die Entwicklung und Veröffentlichung von Open Data mit Open </a:t>
            </a:r>
            <a:r>
              <a:rPr lang="de-DE" dirty="0" err="1" smtClean="0"/>
              <a:t>Refine</a:t>
            </a:r>
            <a:r>
              <a:rPr lang="de-DE" dirty="0" smtClean="0"/>
              <a:t> </a:t>
            </a:r>
            <a:br>
              <a:rPr lang="de-DE" dirty="0" smtClean="0"/>
            </a:br>
            <a:r>
              <a:rPr lang="de-DE" b="0" dirty="0" smtClean="0"/>
              <a:t>Erste Schritte</a:t>
            </a:r>
            <a:endParaRPr lang="de-DE" b="0" dirty="0"/>
          </a:p>
        </p:txBody>
      </p:sp>
      <p:sp>
        <p:nvSpPr>
          <p:cNvPr id="3" name="Content Placeholder 2"/>
          <p:cNvSpPr>
            <a:spLocks noGrp="1"/>
          </p:cNvSpPr>
          <p:nvPr>
            <p:ph sz="quarter" idx="15"/>
          </p:nvPr>
        </p:nvSpPr>
        <p:spPr>
          <a:xfrm>
            <a:off x="533400" y="1981944"/>
            <a:ext cx="8077200" cy="4327376"/>
          </a:xfrm>
        </p:spPr>
        <p:txBody>
          <a:bodyPr/>
          <a:lstStyle/>
          <a:p>
            <a:pPr marL="182880" indent="-457200">
              <a:buFont typeface="+mj-lt"/>
              <a:buAutoNum type="arabicPeriod"/>
            </a:pPr>
            <a:r>
              <a:rPr lang="de-DE" dirty="0" smtClean="0"/>
              <a:t>Installieren Sie Open </a:t>
            </a:r>
            <a:r>
              <a:rPr lang="de-DE" dirty="0" err="1" smtClean="0"/>
              <a:t>Refine</a:t>
            </a:r>
            <a:r>
              <a:rPr lang="de-DE" dirty="0" smtClean="0"/>
              <a:t>: </a:t>
            </a:r>
            <a:r>
              <a:rPr lang="de-DE" dirty="0" smtClean="0">
                <a:hlinkClick r:id="rId3"/>
              </a:rPr>
              <a:t>https://github.com/OpenRefine</a:t>
            </a:r>
            <a:endParaRPr lang="de-DE" dirty="0" smtClean="0"/>
          </a:p>
          <a:p>
            <a:pPr marL="182880" indent="-457200">
              <a:buFont typeface="+mj-lt"/>
              <a:buAutoNum type="arabicPeriod"/>
            </a:pPr>
            <a:r>
              <a:rPr lang="de-DE" dirty="0" smtClean="0"/>
              <a:t>Installieren Sie die RDF-Erweiterung :  </a:t>
            </a:r>
            <a:r>
              <a:rPr lang="de-DE" dirty="0" smtClean="0">
                <a:hlinkClick r:id="rId4"/>
              </a:rPr>
              <a:t>http://refine.deri.ie/</a:t>
            </a:r>
            <a:endParaRPr lang="de-DE" dirty="0" smtClean="0"/>
          </a:p>
          <a:p>
            <a:pPr marL="182880" indent="-457200">
              <a:buFont typeface="+mj-lt"/>
              <a:buAutoNum type="arabicPeriod"/>
            </a:pPr>
            <a:endParaRPr lang="de-DE" sz="1400" dirty="0" smtClean="0"/>
          </a:p>
          <a:p>
            <a:pPr marL="182880" indent="-457200"/>
            <a:r>
              <a:rPr lang="de-DE" dirty="0" smtClean="0"/>
              <a:t>Und dann...</a:t>
            </a:r>
          </a:p>
          <a:p>
            <a:pPr marL="182880" indent="-457200">
              <a:spcAft>
                <a:spcPts val="0"/>
              </a:spcAft>
            </a:pPr>
            <a:endParaRPr lang="de-DE" sz="800" dirty="0" smtClean="0"/>
          </a:p>
          <a:p>
            <a:pPr lvl="4">
              <a:lnSpc>
                <a:spcPct val="150000"/>
              </a:lnSpc>
              <a:buNone/>
            </a:pPr>
            <a:r>
              <a:rPr lang="de-DE" dirty="0" smtClean="0"/>
              <a:t>Beschreiben Sie Ihre Daten in eine Tabellenkalkulation.</a:t>
            </a:r>
          </a:p>
          <a:p>
            <a:pPr lvl="4">
              <a:lnSpc>
                <a:spcPct val="150000"/>
              </a:lnSpc>
              <a:buNone/>
            </a:pPr>
            <a:r>
              <a:rPr lang="de-DE" dirty="0" smtClean="0"/>
              <a:t>Erstellen Sie ein Projekt und laden Sie es in Open </a:t>
            </a:r>
            <a:r>
              <a:rPr lang="de-DE" dirty="0" err="1" smtClean="0"/>
              <a:t>Refine</a:t>
            </a:r>
            <a:r>
              <a:rPr lang="de-DE" dirty="0" smtClean="0"/>
              <a:t>.</a:t>
            </a:r>
          </a:p>
          <a:p>
            <a:pPr lvl="4">
              <a:lnSpc>
                <a:spcPct val="150000"/>
              </a:lnSpc>
              <a:buNone/>
            </a:pPr>
            <a:r>
              <a:rPr lang="de-DE" dirty="0" smtClean="0"/>
              <a:t>Bilden Sie Ihre Daten auf entsprechende RDF Klassen &amp; Eigenschaften ab.</a:t>
            </a:r>
          </a:p>
          <a:p>
            <a:pPr lvl="4">
              <a:lnSpc>
                <a:spcPct val="150000"/>
              </a:lnSpc>
              <a:buNone/>
            </a:pPr>
            <a:r>
              <a:rPr lang="de-DE" dirty="0" smtClean="0"/>
              <a:t>Exportieren Sie die Daten in RDF.</a:t>
            </a:r>
          </a:p>
          <a:p>
            <a:pPr marL="182880" indent="-457200"/>
            <a:endParaRPr lang="en-GB" dirty="0" smtClean="0"/>
          </a:p>
          <a:p>
            <a:pPr marL="182880" indent="-457200">
              <a:buFont typeface="+mj-lt"/>
              <a:buAutoNum type="arabicPeriod"/>
            </a:pPr>
            <a:endParaRPr lang="en-GB" dirty="0" smtClean="0"/>
          </a:p>
          <a:p>
            <a:pPr>
              <a:buFontTx/>
              <a:buChar char="-"/>
            </a:pP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45</a:t>
            </a:fld>
            <a:endParaRPr lang="en-GB" dirty="0"/>
          </a:p>
        </p:txBody>
      </p:sp>
      <p:sp>
        <p:nvSpPr>
          <p:cNvPr id="6" name="TextBox 5"/>
          <p:cNvSpPr txBox="1"/>
          <p:nvPr/>
        </p:nvSpPr>
        <p:spPr>
          <a:xfrm>
            <a:off x="827584" y="3717032"/>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1</a:t>
            </a:r>
          </a:p>
        </p:txBody>
      </p:sp>
      <p:sp>
        <p:nvSpPr>
          <p:cNvPr id="7" name="TextBox 6"/>
          <p:cNvSpPr txBox="1"/>
          <p:nvPr/>
        </p:nvSpPr>
        <p:spPr>
          <a:xfrm>
            <a:off x="827584" y="4293096"/>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2</a:t>
            </a:r>
          </a:p>
        </p:txBody>
      </p:sp>
      <p:sp>
        <p:nvSpPr>
          <p:cNvPr id="8" name="TextBox 7"/>
          <p:cNvSpPr txBox="1"/>
          <p:nvPr/>
        </p:nvSpPr>
        <p:spPr>
          <a:xfrm>
            <a:off x="827584" y="4869160"/>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3</a:t>
            </a:r>
          </a:p>
        </p:txBody>
      </p:sp>
      <p:sp>
        <p:nvSpPr>
          <p:cNvPr id="9" name="TextBox 8"/>
          <p:cNvSpPr txBox="1"/>
          <p:nvPr/>
        </p:nvSpPr>
        <p:spPr>
          <a:xfrm>
            <a:off x="827584" y="5877272"/>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4</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de-DE" dirty="0" smtClean="0"/>
              <a:t>Beschreiben Sie Ihre Daten in einer Tabellenkalkulation</a:t>
            </a:r>
            <a:endParaRPr lang="de-DE"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46</a:t>
            </a:fld>
            <a:endParaRPr lang="en-GB" dirty="0"/>
          </a:p>
        </p:txBody>
      </p:sp>
      <p:graphicFrame>
        <p:nvGraphicFramePr>
          <p:cNvPr id="5" name="Table 4"/>
          <p:cNvGraphicFramePr>
            <a:graphicFrameLocks noGrp="1"/>
          </p:cNvGraphicFramePr>
          <p:nvPr/>
        </p:nvGraphicFramePr>
        <p:xfrm>
          <a:off x="827584" y="2636912"/>
          <a:ext cx="7334988" cy="1872208"/>
        </p:xfrm>
        <a:graphic>
          <a:graphicData uri="http://schemas.openxmlformats.org/drawingml/2006/table">
            <a:tbl>
              <a:tblPr firstRow="1">
                <a:tableStyleId>{9D7B26C5-4107-4FEC-AEDC-1716B250A1EF}</a:tableStyleId>
              </a:tblPr>
              <a:tblGrid>
                <a:gridCol w="1913475"/>
                <a:gridCol w="2138590"/>
                <a:gridCol w="1463246"/>
                <a:gridCol w="1819677"/>
              </a:tblGrid>
              <a:tr h="468052">
                <a:tc>
                  <a:txBody>
                    <a:bodyPr/>
                    <a:lstStyle/>
                    <a:p>
                      <a:pPr algn="l" fontAlgn="b"/>
                      <a:r>
                        <a:rPr lang="en-GB" sz="1800" u="none" strike="noStrike" dirty="0"/>
                        <a:t>Company_name</a:t>
                      </a:r>
                      <a:endParaRPr lang="en-GB" sz="1800" b="1" i="0" u="none" strike="noStrike" dirty="0">
                        <a:solidFill>
                          <a:srgbClr val="FFFFFF"/>
                        </a:solidFill>
                        <a:latin typeface="Arial"/>
                      </a:endParaRPr>
                    </a:p>
                  </a:txBody>
                  <a:tcPr marL="14070" marR="14070" marT="14070" marB="0" anchor="b"/>
                </a:tc>
                <a:tc>
                  <a:txBody>
                    <a:bodyPr/>
                    <a:lstStyle/>
                    <a:p>
                      <a:pPr algn="l" fontAlgn="b"/>
                      <a:r>
                        <a:rPr lang="en-GB" sz="1800" u="none" strike="noStrike" dirty="0"/>
                        <a:t>Registration date</a:t>
                      </a:r>
                      <a:endParaRPr lang="en-GB" sz="1800" b="1" i="0" u="none" strike="noStrike" dirty="0">
                        <a:solidFill>
                          <a:srgbClr val="FFFFFF"/>
                        </a:solidFill>
                        <a:latin typeface="Arial"/>
                      </a:endParaRPr>
                    </a:p>
                  </a:txBody>
                  <a:tcPr marL="14070" marR="14070" marT="14070" marB="0" anchor="b"/>
                </a:tc>
                <a:tc>
                  <a:txBody>
                    <a:bodyPr/>
                    <a:lstStyle/>
                    <a:p>
                      <a:pPr algn="l" fontAlgn="b"/>
                      <a:r>
                        <a:rPr lang="en-GB" sz="1800" u="none" strike="noStrike" dirty="0"/>
                        <a:t>Country</a:t>
                      </a:r>
                      <a:endParaRPr lang="en-GB" sz="1800" b="1" i="0" u="none" strike="noStrike" dirty="0">
                        <a:solidFill>
                          <a:srgbClr val="FFFFFF"/>
                        </a:solidFill>
                        <a:latin typeface="Arial"/>
                      </a:endParaRPr>
                    </a:p>
                  </a:txBody>
                  <a:tcPr marL="14070" marR="14070" marT="14070" marB="0" anchor="b"/>
                </a:tc>
                <a:tc>
                  <a:txBody>
                    <a:bodyPr/>
                    <a:lstStyle/>
                    <a:p>
                      <a:pPr algn="l" fontAlgn="b"/>
                      <a:r>
                        <a:rPr lang="en-GB" sz="1800" u="none" strike="noStrike" dirty="0"/>
                        <a:t>E-mail</a:t>
                      </a:r>
                      <a:endParaRPr lang="en-GB" sz="1800" b="1" i="0" u="none" strike="noStrike" dirty="0">
                        <a:solidFill>
                          <a:srgbClr val="FFFFFF"/>
                        </a:solidFill>
                        <a:latin typeface="Arial"/>
                      </a:endParaRPr>
                    </a:p>
                  </a:txBody>
                  <a:tcPr marL="14070" marR="14070" marT="14070" marB="0" anchor="b"/>
                </a:tc>
              </a:tr>
              <a:tr h="468052">
                <a:tc>
                  <a:txBody>
                    <a:bodyPr/>
                    <a:lstStyle/>
                    <a:p>
                      <a:pPr algn="l" fontAlgn="b"/>
                      <a:r>
                        <a:rPr lang="en-GB" sz="1800" u="none" strike="noStrike" dirty="0"/>
                        <a:t>Nikè</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1991-04-28</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BE</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niké@sport.org</a:t>
                      </a:r>
                      <a:endParaRPr lang="en-GB" sz="1800" b="0" i="0" u="none" strike="noStrike" dirty="0">
                        <a:solidFill>
                          <a:srgbClr val="000000"/>
                        </a:solidFill>
                        <a:latin typeface="Arial"/>
                      </a:endParaRPr>
                    </a:p>
                  </a:txBody>
                  <a:tcPr marL="14070" marR="14070" marT="14070" marB="0" anchor="b"/>
                </a:tc>
              </a:tr>
              <a:tr h="468052">
                <a:tc>
                  <a:txBody>
                    <a:bodyPr/>
                    <a:lstStyle/>
                    <a:p>
                      <a:pPr algn="l" fontAlgn="b"/>
                      <a:r>
                        <a:rPr lang="en-GB" sz="1800" u="none" strike="noStrike" dirty="0"/>
                        <a:t>BARCO</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1986-09-05</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BE</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Barco@email.be</a:t>
                      </a:r>
                      <a:endParaRPr lang="en-GB" sz="1800" b="0" i="0" u="none" strike="noStrike" dirty="0">
                        <a:solidFill>
                          <a:srgbClr val="000000"/>
                        </a:solidFill>
                        <a:latin typeface="Arial"/>
                      </a:endParaRPr>
                    </a:p>
                  </a:txBody>
                  <a:tcPr marL="14070" marR="14070" marT="14070" marB="0" anchor="b"/>
                </a:tc>
              </a:tr>
              <a:tr h="468052">
                <a:tc>
                  <a:txBody>
                    <a:bodyPr/>
                    <a:lstStyle/>
                    <a:p>
                      <a:pPr algn="l" fontAlgn="b"/>
                      <a:r>
                        <a:rPr lang="en-GB" sz="1800" u="none" strike="noStrike" dirty="0"/>
                        <a:t>Coca-Cola</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1964-03-26</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US</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coca@cola.com</a:t>
                      </a:r>
                      <a:endParaRPr lang="en-GB" sz="1800" b="0" i="0" u="none" strike="noStrike" dirty="0">
                        <a:solidFill>
                          <a:srgbClr val="000000"/>
                        </a:solidFill>
                        <a:latin typeface="Arial"/>
                      </a:endParaRPr>
                    </a:p>
                  </a:txBody>
                  <a:tcPr marL="14070" marR="14070" marT="14070" marB="0" anchor="b"/>
                </a:tc>
              </a:tr>
            </a:tbl>
          </a:graphicData>
        </a:graphic>
      </p:graphicFrame>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de-DE" dirty="0" smtClean="0"/>
              <a:t>Erstellen Sie ein Projekt und laden Sie es in Google </a:t>
            </a:r>
            <a:r>
              <a:rPr lang="de-DE" dirty="0" err="1" smtClean="0"/>
              <a:t>Refine</a:t>
            </a:r>
            <a:endParaRPr lang="de-DE"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47</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pic>
        <p:nvPicPr>
          <p:cNvPr id="1026" name="Picture 2"/>
          <p:cNvPicPr>
            <a:picLocks noChangeAspect="1" noChangeArrowheads="1"/>
          </p:cNvPicPr>
          <p:nvPr/>
        </p:nvPicPr>
        <p:blipFill>
          <a:blip r:embed="rId3" cstate="print"/>
          <a:srcRect/>
          <a:stretch>
            <a:fillRect/>
          </a:stretch>
        </p:blipFill>
        <p:spPr bwMode="auto">
          <a:xfrm>
            <a:off x="2915816" y="4775616"/>
            <a:ext cx="5899026" cy="1378277"/>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558526" y="1484785"/>
            <a:ext cx="4476877" cy="1440160"/>
          </a:xfrm>
          <a:prstGeom prst="rect">
            <a:avLst/>
          </a:prstGeom>
          <a:ln>
            <a:noFill/>
          </a:ln>
          <a:effectLst>
            <a:outerShdw blurRad="190500" algn="tl" rotWithShape="0">
              <a:srgbClr val="000000">
                <a:alpha val="70000"/>
              </a:srgbClr>
            </a:outerShdw>
          </a:effectLst>
        </p:spPr>
      </p:pic>
      <p:pic>
        <p:nvPicPr>
          <p:cNvPr id="1028" name="Picture 4"/>
          <p:cNvPicPr>
            <a:picLocks noGrp="1" noChangeAspect="1" noChangeArrowheads="1"/>
          </p:cNvPicPr>
          <p:nvPr>
            <p:ph sz="quarter" idx="15"/>
          </p:nvPr>
        </p:nvPicPr>
        <p:blipFill>
          <a:blip r:embed="rId5" cstate="print"/>
          <a:srcRect/>
          <a:stretch>
            <a:fillRect/>
          </a:stretch>
        </p:blipFill>
        <p:spPr bwMode="auto">
          <a:xfrm>
            <a:off x="2195736" y="3068960"/>
            <a:ext cx="6231979" cy="1375450"/>
          </a:xfrm>
          <a:prstGeom prst="rect">
            <a:avLst/>
          </a:prstGeom>
          <a:ln>
            <a:noFill/>
          </a:ln>
          <a:effectLst>
            <a:outerShdw blurRad="190500" algn="tl" rotWithShape="0">
              <a:srgbClr val="000000">
                <a:alpha val="70000"/>
              </a:srgbClr>
            </a:outerShdw>
          </a:effectLst>
        </p:spPr>
      </p:pic>
      <p:sp>
        <p:nvSpPr>
          <p:cNvPr id="11" name="Curved Left Arrow 10"/>
          <p:cNvSpPr/>
          <p:nvPr/>
        </p:nvSpPr>
        <p:spPr bwMode="ltGray">
          <a:xfrm rot="19275363">
            <a:off x="5503799" y="1652401"/>
            <a:ext cx="898909" cy="1599261"/>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2" name="Curved Left Arrow 11"/>
          <p:cNvSpPr/>
          <p:nvPr/>
        </p:nvSpPr>
        <p:spPr bwMode="ltGray">
          <a:xfrm rot="19275363">
            <a:off x="8222390" y="3298437"/>
            <a:ext cx="796203" cy="1487740"/>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3" name="TextBox 12"/>
          <p:cNvSpPr txBox="1"/>
          <p:nvPr/>
        </p:nvSpPr>
        <p:spPr>
          <a:xfrm>
            <a:off x="6588224" y="1916832"/>
            <a:ext cx="2016224" cy="864096"/>
          </a:xfrm>
          <a:prstGeom prst="rect">
            <a:avLst/>
          </a:prstGeom>
          <a:noFill/>
          <a:ln>
            <a:noFill/>
          </a:ln>
        </p:spPr>
        <p:txBody>
          <a:bodyPr vert="horz" wrap="square" lIns="0" tIns="0" rIns="0" bIns="0" rtlCol="0">
            <a:noAutofit/>
          </a:bodyPr>
          <a:lstStyle/>
          <a:p>
            <a:pPr marL="92075">
              <a:spcAft>
                <a:spcPts val="900"/>
              </a:spcAft>
            </a:pPr>
            <a:r>
              <a:rPr lang="de-DE" sz="1600" dirty="0" smtClean="0">
                <a:latin typeface="Hand Of Sean" pitchFamily="2" charset="-128"/>
                <a:ea typeface="Hand Of Sean" pitchFamily="2" charset="-128"/>
              </a:rPr>
              <a:t>Laden Sie die Tabellenkalkulation</a:t>
            </a:r>
          </a:p>
        </p:txBody>
      </p:sp>
      <p:sp>
        <p:nvSpPr>
          <p:cNvPr id="14" name="TextBox 13"/>
          <p:cNvSpPr txBox="1"/>
          <p:nvPr/>
        </p:nvSpPr>
        <p:spPr>
          <a:xfrm>
            <a:off x="72008" y="3501008"/>
            <a:ext cx="1979712" cy="936104"/>
          </a:xfrm>
          <a:prstGeom prst="rect">
            <a:avLst/>
          </a:prstGeom>
          <a:noFill/>
          <a:ln>
            <a:noFill/>
          </a:ln>
        </p:spPr>
        <p:txBody>
          <a:bodyPr vert="horz" wrap="square" lIns="0" tIns="0" rIns="0" bIns="0" rtlCol="0">
            <a:noAutofit/>
          </a:bodyPr>
          <a:lstStyle/>
          <a:p>
            <a:pPr marL="92075">
              <a:spcAft>
                <a:spcPts val="900"/>
              </a:spcAft>
            </a:pPr>
            <a:r>
              <a:rPr lang="de-DE" sz="1600" dirty="0" smtClean="0">
                <a:latin typeface="Hand Of Sean" pitchFamily="2" charset="-128"/>
                <a:ea typeface="Hand Of Sean" pitchFamily="2" charset="-128"/>
              </a:rPr>
              <a:t>Wählen Sie die entsprechenden Tabs</a:t>
            </a:r>
          </a:p>
        </p:txBody>
      </p:sp>
      <p:sp>
        <p:nvSpPr>
          <p:cNvPr id="15" name="TextBox 14"/>
          <p:cNvSpPr txBox="1"/>
          <p:nvPr/>
        </p:nvSpPr>
        <p:spPr>
          <a:xfrm>
            <a:off x="1187624" y="5157192"/>
            <a:ext cx="1475656" cy="1008112"/>
          </a:xfrm>
          <a:prstGeom prst="rect">
            <a:avLst/>
          </a:prstGeom>
          <a:noFill/>
          <a:ln>
            <a:noFill/>
          </a:ln>
        </p:spPr>
        <p:txBody>
          <a:bodyPr vert="horz" wrap="square" lIns="0" tIns="0" rIns="0" bIns="0" rtlCol="0">
            <a:noAutofit/>
          </a:bodyPr>
          <a:lstStyle/>
          <a:p>
            <a:pPr marL="92075">
              <a:spcAft>
                <a:spcPts val="900"/>
              </a:spcAft>
            </a:pPr>
            <a:r>
              <a:rPr lang="de-DE" sz="1600" dirty="0" smtClean="0">
                <a:latin typeface="Hand Of Sean" pitchFamily="2" charset="-128"/>
                <a:ea typeface="Hand Of Sean" pitchFamily="2" charset="-128"/>
              </a:rPr>
              <a:t>Erstellen Sie das Projekt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normAutofit fontScale="90000"/>
          </a:bodyPr>
          <a:lstStyle/>
          <a:p>
            <a:r>
              <a:rPr lang="de-DE" dirty="0" smtClean="0"/>
              <a:t>Zeigen Sie Ihre Daten auf, um sie RDF Klassen &amp; Eigenschaften zuzuordnen (Entwickeln Sie Ihre Daten) </a:t>
            </a:r>
            <a:endParaRPr lang="de-DE"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48</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pic>
        <p:nvPicPr>
          <p:cNvPr id="2051" name="Picture 3"/>
          <p:cNvPicPr>
            <a:picLocks noChangeAspect="1" noChangeArrowheads="1"/>
          </p:cNvPicPr>
          <p:nvPr/>
        </p:nvPicPr>
        <p:blipFill>
          <a:blip r:embed="rId3" cstate="print"/>
          <a:srcRect l="68984" t="9240" b="70600"/>
          <a:stretch>
            <a:fillRect/>
          </a:stretch>
        </p:blipFill>
        <p:spPr bwMode="auto">
          <a:xfrm>
            <a:off x="133200" y="1772816"/>
            <a:ext cx="4726832" cy="1728192"/>
          </a:xfrm>
          <a:prstGeom prst="rect">
            <a:avLst/>
          </a:prstGeom>
          <a:ln>
            <a:noFill/>
          </a:ln>
          <a:effectLst>
            <a:outerShdw blurRad="190500" algn="tl" rotWithShape="0">
              <a:srgbClr val="000000">
                <a:alpha val="70000"/>
              </a:srgbClr>
            </a:outerShdw>
          </a:effectLst>
        </p:spPr>
      </p:pic>
      <p:pic>
        <p:nvPicPr>
          <p:cNvPr id="2050" name="Picture 2"/>
          <p:cNvPicPr>
            <a:picLocks noChangeAspect="1" noChangeArrowheads="1"/>
          </p:cNvPicPr>
          <p:nvPr/>
        </p:nvPicPr>
        <p:blipFill>
          <a:blip r:embed="rId4" cstate="print"/>
          <a:srcRect/>
          <a:stretch>
            <a:fillRect/>
          </a:stretch>
        </p:blipFill>
        <p:spPr bwMode="auto">
          <a:xfrm>
            <a:off x="3116564" y="2904188"/>
            <a:ext cx="5616624" cy="3525148"/>
          </a:xfrm>
          <a:prstGeom prst="rect">
            <a:avLst/>
          </a:prstGeom>
          <a:ln>
            <a:noFill/>
          </a:ln>
          <a:effectLst>
            <a:outerShdw blurRad="190500" algn="tl" rotWithShape="0">
              <a:srgbClr val="000000">
                <a:alpha val="70000"/>
              </a:srgbClr>
            </a:outerShdw>
          </a:effectLst>
        </p:spPr>
      </p:pic>
      <p:sp>
        <p:nvSpPr>
          <p:cNvPr id="14" name="Curved Left Arrow 13"/>
          <p:cNvSpPr/>
          <p:nvPr/>
        </p:nvSpPr>
        <p:spPr bwMode="ltGray">
          <a:xfrm rot="19275363">
            <a:off x="5344963" y="1539421"/>
            <a:ext cx="898909" cy="1405522"/>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9" name="TextBox 8"/>
          <p:cNvSpPr txBox="1"/>
          <p:nvPr/>
        </p:nvSpPr>
        <p:spPr>
          <a:xfrm>
            <a:off x="6372200" y="1700808"/>
            <a:ext cx="2639278" cy="1152128"/>
          </a:xfrm>
          <a:prstGeom prst="rect">
            <a:avLst/>
          </a:prstGeom>
          <a:noFill/>
          <a:ln>
            <a:noFill/>
          </a:ln>
        </p:spPr>
        <p:txBody>
          <a:bodyPr vert="horz" wrap="square" lIns="0" tIns="0" rIns="0" bIns="0" rtlCol="0">
            <a:noAutofit/>
          </a:bodyPr>
          <a:lstStyle/>
          <a:p>
            <a:pPr marL="92075">
              <a:spcAft>
                <a:spcPts val="900"/>
              </a:spcAft>
            </a:pPr>
            <a:r>
              <a:rPr lang="de-DE" sz="1600" dirty="0" smtClean="0">
                <a:latin typeface="Hand Of Sean" pitchFamily="2" charset="-128"/>
                <a:ea typeface="Hand Of Sean" pitchFamily="2" charset="-128"/>
              </a:rPr>
              <a:t>Definieren Sie ein Grundgerüst, um die Daten Ihrer Tabelle in RDF umzuwandeln.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de-DE" dirty="0" smtClean="0"/>
              <a:t>Exportieren Sie Ihre Daten zu RDF/XML oder Turtle</a:t>
            </a:r>
            <a:endParaRPr lang="de-DE"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49</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pic>
        <p:nvPicPr>
          <p:cNvPr id="3074" name="Picture 2"/>
          <p:cNvPicPr>
            <a:picLocks noChangeAspect="1" noChangeArrowheads="1"/>
          </p:cNvPicPr>
          <p:nvPr/>
        </p:nvPicPr>
        <p:blipFill>
          <a:blip r:embed="rId3" cstate="print"/>
          <a:srcRect l="63024" t="9536" b="47554"/>
          <a:stretch>
            <a:fillRect/>
          </a:stretch>
        </p:blipFill>
        <p:spPr bwMode="auto">
          <a:xfrm>
            <a:off x="611560" y="1523831"/>
            <a:ext cx="2808312" cy="1833161"/>
          </a:xfrm>
          <a:prstGeom prst="rect">
            <a:avLst/>
          </a:prstGeom>
          <a:ln>
            <a:noFill/>
          </a:ln>
          <a:effectLst>
            <a:outerShdw blurRad="190500" algn="tl" rotWithShape="0">
              <a:srgbClr val="000000">
                <a:alpha val="70000"/>
              </a:srgbClr>
            </a:outerShdw>
          </a:effectLst>
        </p:spPr>
      </p:pic>
      <p:pic>
        <p:nvPicPr>
          <p:cNvPr id="3075" name="Picture 3"/>
          <p:cNvPicPr>
            <a:picLocks noChangeAspect="1" noChangeArrowheads="1"/>
          </p:cNvPicPr>
          <p:nvPr/>
        </p:nvPicPr>
        <p:blipFill>
          <a:blip r:embed="rId4" cstate="print"/>
          <a:srcRect/>
          <a:stretch>
            <a:fillRect/>
          </a:stretch>
        </p:blipFill>
        <p:spPr bwMode="auto">
          <a:xfrm>
            <a:off x="1562065" y="3140968"/>
            <a:ext cx="7042383" cy="3240360"/>
          </a:xfrm>
          <a:prstGeom prst="rect">
            <a:avLst/>
          </a:prstGeom>
          <a:ln>
            <a:noFill/>
          </a:ln>
          <a:effectLst>
            <a:outerShdw blurRad="190500" algn="tl" rotWithShape="0">
              <a:srgbClr val="000000">
                <a:alpha val="70000"/>
              </a:srgbClr>
            </a:outerShdw>
          </a:effectLst>
        </p:spPr>
      </p:pic>
      <p:sp>
        <p:nvSpPr>
          <p:cNvPr id="11" name="Curved Left Arrow 10"/>
          <p:cNvSpPr/>
          <p:nvPr/>
        </p:nvSpPr>
        <p:spPr bwMode="ltGray">
          <a:xfrm rot="19275363">
            <a:off x="3904803" y="1536793"/>
            <a:ext cx="898909" cy="1405522"/>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Verschiedene LOGD-Lebenszyklen</a:t>
            </a:r>
            <a:br>
              <a:rPr lang="de-DE" dirty="0" smtClean="0"/>
            </a:br>
            <a:r>
              <a:rPr lang="de-DE" b="0" dirty="0" smtClean="0"/>
              <a:t>Der Stand der Dinge</a:t>
            </a:r>
            <a:endParaRPr lang="de-DE" b="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a:t>
            </a:fld>
            <a:endParaRPr lang="en-GB"/>
          </a:p>
        </p:txBody>
      </p:sp>
      <p:pic>
        <p:nvPicPr>
          <p:cNvPr id="1026" name="Picture 2" descr="File:Hyland.PNG"/>
          <p:cNvPicPr>
            <a:picLocks noChangeAspect="1" noChangeArrowheads="1"/>
          </p:cNvPicPr>
          <p:nvPr/>
        </p:nvPicPr>
        <p:blipFill>
          <a:blip r:embed="rId3" cstate="print"/>
          <a:srcRect t="38037" b="22341"/>
          <a:stretch>
            <a:fillRect/>
          </a:stretch>
        </p:blipFill>
        <p:spPr bwMode="auto">
          <a:xfrm>
            <a:off x="755576" y="1951881"/>
            <a:ext cx="4932040" cy="1014301"/>
          </a:xfrm>
          <a:prstGeom prst="rect">
            <a:avLst/>
          </a:prstGeom>
          <a:noFill/>
        </p:spPr>
      </p:pic>
      <p:sp>
        <p:nvSpPr>
          <p:cNvPr id="8" name="TextBox 7"/>
          <p:cNvSpPr txBox="1"/>
          <p:nvPr/>
        </p:nvSpPr>
        <p:spPr>
          <a:xfrm>
            <a:off x="827584" y="1816360"/>
            <a:ext cx="2664296" cy="360040"/>
          </a:xfrm>
          <a:prstGeom prst="rect">
            <a:avLst/>
          </a:prstGeom>
          <a:noFill/>
        </p:spPr>
        <p:txBody>
          <a:bodyPr vert="horz" wrap="square" lIns="0" tIns="0" rIns="0" bIns="0" rtlCol="0">
            <a:noAutofit/>
          </a:bodyPr>
          <a:lstStyle/>
          <a:p>
            <a:pPr indent="-274320">
              <a:spcAft>
                <a:spcPts val="900"/>
              </a:spcAft>
            </a:pPr>
            <a:r>
              <a:rPr lang="en-GB" sz="1400" dirty="0" smtClean="0">
                <a:latin typeface="Hand Of Sean" pitchFamily="2" charset="-128"/>
                <a:ea typeface="Hand Of Sean" pitchFamily="2" charset="-128"/>
              </a:rPr>
              <a:t>Hyland et al.</a:t>
            </a:r>
            <a:endParaRPr lang="en-GB" sz="1400" dirty="0" err="1" smtClean="0">
              <a:latin typeface="Hand Of Sean" pitchFamily="2" charset="-128"/>
              <a:ea typeface="Hand Of Sean" pitchFamily="2" charset="-128"/>
            </a:endParaRPr>
          </a:p>
        </p:txBody>
      </p:sp>
      <p:pic>
        <p:nvPicPr>
          <p:cNvPr id="9" name="Picture 2" descr="File:Hausenblas.PNG"/>
          <p:cNvPicPr>
            <a:picLocks noChangeAspect="1" noChangeArrowheads="1"/>
          </p:cNvPicPr>
          <p:nvPr/>
        </p:nvPicPr>
        <p:blipFill>
          <a:blip r:embed="rId4" cstate="print"/>
          <a:srcRect t="39681" b="39965"/>
          <a:stretch>
            <a:fillRect/>
          </a:stretch>
        </p:blipFill>
        <p:spPr bwMode="auto">
          <a:xfrm>
            <a:off x="2801599" y="3212976"/>
            <a:ext cx="6306905" cy="720080"/>
          </a:xfrm>
          <a:prstGeom prst="rect">
            <a:avLst/>
          </a:prstGeom>
          <a:noFill/>
        </p:spPr>
      </p:pic>
      <p:sp>
        <p:nvSpPr>
          <p:cNvPr id="10" name="TextBox 9"/>
          <p:cNvSpPr txBox="1"/>
          <p:nvPr/>
        </p:nvSpPr>
        <p:spPr>
          <a:xfrm>
            <a:off x="5868144" y="3140968"/>
            <a:ext cx="2664296" cy="360040"/>
          </a:xfrm>
          <a:prstGeom prst="rect">
            <a:avLst/>
          </a:prstGeom>
          <a:noFill/>
        </p:spPr>
        <p:txBody>
          <a:bodyPr vert="horz" wrap="square" lIns="0" tIns="0" rIns="0" bIns="0" rtlCol="0">
            <a:noAutofit/>
          </a:bodyPr>
          <a:lstStyle/>
          <a:p>
            <a:pPr indent="-274320">
              <a:spcAft>
                <a:spcPts val="900"/>
              </a:spcAft>
            </a:pPr>
            <a:r>
              <a:rPr lang="en-GB" sz="1400" dirty="0" err="1" smtClean="0">
                <a:latin typeface="Hand Of Sean" pitchFamily="2" charset="-128"/>
                <a:ea typeface="Hand Of Sean" pitchFamily="2" charset="-128"/>
              </a:rPr>
              <a:t>Hausenblas</a:t>
            </a:r>
            <a:r>
              <a:rPr lang="en-GB" sz="1400" dirty="0" smtClean="0">
                <a:latin typeface="Hand Of Sean" pitchFamily="2" charset="-128"/>
                <a:ea typeface="Hand Of Sean" pitchFamily="2" charset="-128"/>
              </a:rPr>
              <a:t> et al.</a:t>
            </a:r>
          </a:p>
        </p:txBody>
      </p:sp>
      <p:pic>
        <p:nvPicPr>
          <p:cNvPr id="13" name="Picture 2" descr="File:Villazon-terrazas.PNG"/>
          <p:cNvPicPr>
            <a:picLocks noChangeAspect="1" noChangeArrowheads="1"/>
          </p:cNvPicPr>
          <p:nvPr/>
        </p:nvPicPr>
        <p:blipFill>
          <a:blip r:embed="rId5" cstate="print">
            <a:duotone>
              <a:schemeClr val="accent1">
                <a:shade val="45000"/>
                <a:satMod val="135000"/>
              </a:schemeClr>
              <a:prstClr val="white"/>
            </a:duotone>
          </a:blip>
          <a:srcRect l="17047" r="17385"/>
          <a:stretch>
            <a:fillRect/>
          </a:stretch>
        </p:blipFill>
        <p:spPr bwMode="auto">
          <a:xfrm>
            <a:off x="395536" y="3284984"/>
            <a:ext cx="2338294" cy="2134964"/>
          </a:xfrm>
          <a:prstGeom prst="rect">
            <a:avLst/>
          </a:prstGeom>
          <a:noFill/>
        </p:spPr>
      </p:pic>
      <p:sp>
        <p:nvSpPr>
          <p:cNvPr id="14" name="TextBox 13"/>
          <p:cNvSpPr txBox="1"/>
          <p:nvPr/>
        </p:nvSpPr>
        <p:spPr>
          <a:xfrm>
            <a:off x="323528" y="5445224"/>
            <a:ext cx="1296144" cy="360040"/>
          </a:xfrm>
          <a:prstGeom prst="rect">
            <a:avLst/>
          </a:prstGeom>
          <a:noFill/>
        </p:spPr>
        <p:txBody>
          <a:bodyPr vert="horz" wrap="square" lIns="0" tIns="0" rIns="0" bIns="0" rtlCol="0">
            <a:noAutofit/>
          </a:bodyPr>
          <a:lstStyle/>
          <a:p>
            <a:pPr indent="-274320">
              <a:spcAft>
                <a:spcPts val="900"/>
              </a:spcAft>
            </a:pPr>
            <a:r>
              <a:rPr lang="en-GB" sz="1400" dirty="0" err="1" smtClean="0">
                <a:latin typeface="Hand Of Sean" pitchFamily="2" charset="-128"/>
                <a:ea typeface="Hand Of Sean" pitchFamily="2" charset="-128"/>
              </a:rPr>
              <a:t>Villazon-Terrazas</a:t>
            </a:r>
            <a:r>
              <a:rPr lang="en-GB" sz="1400" dirty="0" smtClean="0">
                <a:latin typeface="Hand Of Sean" pitchFamily="2" charset="-128"/>
                <a:ea typeface="Hand Of Sean" pitchFamily="2" charset="-128"/>
              </a:rPr>
              <a:t> et al.</a:t>
            </a:r>
            <a:endParaRPr lang="en-GB" sz="1400" dirty="0" err="1" smtClean="0">
              <a:latin typeface="Hand Of Sean" pitchFamily="2" charset="-128"/>
              <a:ea typeface="Hand Of Sean" pitchFamily="2" charset="-128"/>
            </a:endParaRPr>
          </a:p>
        </p:txBody>
      </p:sp>
      <p:pic>
        <p:nvPicPr>
          <p:cNvPr id="15" name="Picture 2" descr="File:Datalift_vision.png"/>
          <p:cNvPicPr>
            <a:picLocks noChangeAspect="1" noChangeArrowheads="1"/>
          </p:cNvPicPr>
          <p:nvPr/>
        </p:nvPicPr>
        <p:blipFill>
          <a:blip r:embed="rId6" cstate="print"/>
          <a:srcRect/>
          <a:stretch>
            <a:fillRect/>
          </a:stretch>
        </p:blipFill>
        <p:spPr bwMode="auto">
          <a:xfrm>
            <a:off x="7380312" y="4149080"/>
            <a:ext cx="1348766" cy="2360341"/>
          </a:xfrm>
          <a:prstGeom prst="rect">
            <a:avLst/>
          </a:prstGeom>
          <a:noFill/>
        </p:spPr>
      </p:pic>
      <p:sp>
        <p:nvSpPr>
          <p:cNvPr id="16" name="TextBox 15"/>
          <p:cNvSpPr txBox="1"/>
          <p:nvPr/>
        </p:nvSpPr>
        <p:spPr>
          <a:xfrm>
            <a:off x="6588224" y="4221088"/>
            <a:ext cx="720080" cy="360040"/>
          </a:xfrm>
          <a:prstGeom prst="rect">
            <a:avLst/>
          </a:prstGeom>
          <a:noFill/>
        </p:spPr>
        <p:txBody>
          <a:bodyPr vert="horz" wrap="square" lIns="0" tIns="0" rIns="0" bIns="0" rtlCol="0">
            <a:noAutofit/>
          </a:bodyPr>
          <a:lstStyle/>
          <a:p>
            <a:pPr indent="-274320" algn="r">
              <a:spcAft>
                <a:spcPts val="900"/>
              </a:spcAft>
            </a:pPr>
            <a:r>
              <a:rPr lang="en-GB" sz="1400" dirty="0" err="1" smtClean="0">
                <a:latin typeface="Hand Of Sean" pitchFamily="2" charset="-128"/>
                <a:ea typeface="Hand Of Sean" pitchFamily="2" charset="-128"/>
              </a:rPr>
              <a:t>Datalift</a:t>
            </a:r>
            <a:r>
              <a:rPr lang="en-GB" sz="1400" dirty="0" smtClean="0">
                <a:latin typeface="Hand Of Sean" pitchFamily="2" charset="-128"/>
                <a:ea typeface="Hand Of Sean" pitchFamily="2" charset="-128"/>
              </a:rPr>
              <a:t> Vision</a:t>
            </a:r>
          </a:p>
        </p:txBody>
      </p:sp>
      <p:pic>
        <p:nvPicPr>
          <p:cNvPr id="17" name="Picture 4" descr="http://demo.lod2.eu/lod2demo/VAADIN/themes/lod2/app_images/lod-lifecycle-small.png"/>
          <p:cNvPicPr>
            <a:picLocks noChangeAspect="1" noChangeArrowheads="1"/>
          </p:cNvPicPr>
          <p:nvPr/>
        </p:nvPicPr>
        <p:blipFill>
          <a:blip r:embed="rId7" cstate="print"/>
          <a:srcRect l="12000" r="11200"/>
          <a:stretch>
            <a:fillRect/>
          </a:stretch>
        </p:blipFill>
        <p:spPr bwMode="auto">
          <a:xfrm>
            <a:off x="3584050" y="3933056"/>
            <a:ext cx="2788150" cy="2722804"/>
          </a:xfrm>
          <a:prstGeom prst="rect">
            <a:avLst/>
          </a:prstGeom>
          <a:noFill/>
        </p:spPr>
      </p:pic>
      <p:sp>
        <p:nvSpPr>
          <p:cNvPr id="18" name="TextBox 17"/>
          <p:cNvSpPr txBox="1"/>
          <p:nvPr/>
        </p:nvSpPr>
        <p:spPr>
          <a:xfrm>
            <a:off x="4305858" y="4941168"/>
            <a:ext cx="1224136" cy="360040"/>
          </a:xfrm>
          <a:prstGeom prst="rect">
            <a:avLst/>
          </a:prstGeom>
          <a:noFill/>
        </p:spPr>
        <p:txBody>
          <a:bodyPr vert="horz" wrap="square" lIns="0" tIns="0" rIns="0" bIns="0" rtlCol="0">
            <a:noAutofit/>
          </a:bodyPr>
          <a:lstStyle/>
          <a:p>
            <a:pPr indent="-274320" algn="ctr">
              <a:spcAft>
                <a:spcPts val="900"/>
              </a:spcAft>
            </a:pPr>
            <a:r>
              <a:rPr lang="en-GB" sz="1400" dirty="0" smtClean="0">
                <a:latin typeface="Hand Of Sean" pitchFamily="2" charset="-128"/>
                <a:ea typeface="Hand Of Sean" pitchFamily="2" charset="-128"/>
              </a:rPr>
              <a:t>LOD2 Linked </a:t>
            </a:r>
            <a:br>
              <a:rPr lang="en-GB" sz="1400" dirty="0" smtClean="0">
                <a:latin typeface="Hand Of Sean" pitchFamily="2" charset="-128"/>
                <a:ea typeface="Hand Of Sean" pitchFamily="2" charset="-128"/>
              </a:rPr>
            </a:br>
            <a:r>
              <a:rPr lang="en-GB" sz="1400" dirty="0" smtClean="0">
                <a:latin typeface="Hand Of Sean" pitchFamily="2" charset="-128"/>
                <a:ea typeface="Hand Of Sean" pitchFamily="2" charset="-128"/>
              </a:rPr>
              <a:t>Open Data Lifecycle</a:t>
            </a:r>
          </a:p>
        </p:txBody>
      </p:sp>
      <p:sp>
        <p:nvSpPr>
          <p:cNvPr id="19" name="Rectangle 18"/>
          <p:cNvSpPr/>
          <p:nvPr/>
        </p:nvSpPr>
        <p:spPr bwMode="ltGray">
          <a:xfrm>
            <a:off x="6516216" y="1124744"/>
            <a:ext cx="2088232" cy="629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p>
          <a:p>
            <a:r>
              <a:rPr lang="en-GB" sz="1200" dirty="0" smtClean="0">
                <a:solidFill>
                  <a:schemeClr val="tx1"/>
                </a:solidFill>
                <a:hlinkClick r:id="rId8"/>
              </a:rPr>
              <a:t>http://www.w3.org/2011/gld/wiki/GLD_Life_cycle</a:t>
            </a:r>
            <a:r>
              <a:rPr lang="en-GB" sz="1200" dirty="0" smtClean="0">
                <a:solidFill>
                  <a:schemeClr val="tx1"/>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de-DE" sz="7200" i="0" dirty="0" smtClean="0">
                <a:solidFill>
                  <a:schemeClr val="accent1"/>
                </a:solidFill>
                <a:latin typeface="Bradley Hand ITC" pitchFamily="66" charset="0"/>
              </a:rPr>
              <a:t>Der LOD2-Stack</a:t>
            </a:r>
            <a:br>
              <a:rPr lang="de-DE" sz="7200" i="0" dirty="0" smtClean="0">
                <a:solidFill>
                  <a:schemeClr val="accent1"/>
                </a:solidFill>
                <a:latin typeface="Bradley Hand ITC" pitchFamily="66" charset="0"/>
              </a:rPr>
            </a:br>
            <a:r>
              <a:rPr lang="de-DE" b="0" dirty="0" smtClean="0"/>
              <a:t>Werkzeuge für die Veröffentlichung und Abfrage von LOGD</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50</a:t>
            </a:fld>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Veröffentlichen Sie Ihre Daten mit dem LOD2 </a:t>
            </a:r>
            <a:r>
              <a:rPr lang="de-DE" dirty="0" err="1" smtClean="0"/>
              <a:t>Stack</a:t>
            </a:r>
            <a:endParaRPr lang="de-DE" dirty="0"/>
          </a:p>
        </p:txBody>
      </p:sp>
      <p:sp>
        <p:nvSpPr>
          <p:cNvPr id="3" name="Content Placeholder 2"/>
          <p:cNvSpPr>
            <a:spLocks noGrp="1"/>
          </p:cNvSpPr>
          <p:nvPr>
            <p:ph sz="quarter" idx="14"/>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pPr>
              <a:buFont typeface="Arial" pitchFamily="34" charset="0"/>
              <a:buChar char="•"/>
            </a:pPr>
            <a:endParaRPr lang="en-GB" dirty="0"/>
          </a:p>
        </p:txBody>
      </p:sp>
      <p:sp>
        <p:nvSpPr>
          <p:cNvPr id="10" name="Content Placeholder 9"/>
          <p:cNvSpPr>
            <a:spLocks noGrp="1"/>
          </p:cNvSpPr>
          <p:nvPr>
            <p:ph sz="quarter" idx="15"/>
          </p:nvPr>
        </p:nvSpPr>
        <p:spPr>
          <a:xfrm>
            <a:off x="395536" y="1772816"/>
            <a:ext cx="3744416" cy="4419600"/>
          </a:xfrm>
        </p:spPr>
        <p:txBody>
          <a:bodyPr/>
          <a:lstStyle/>
          <a:p>
            <a:r>
              <a:rPr lang="en-GB" i="1" dirty="0" smtClean="0">
                <a:solidFill>
                  <a:schemeClr val="accent1"/>
                </a:solidFill>
              </a:rPr>
              <a:t>“</a:t>
            </a:r>
            <a:r>
              <a:rPr lang="de-DE" i="1" dirty="0" smtClean="0">
                <a:solidFill>
                  <a:schemeClr val="accent1"/>
                </a:solidFill>
              </a:rPr>
              <a:t>DerLOD2-Stack ist eine integrierte Verteilung von aufeinander abgestimmten Werkzeugen, die den Lebenszyklus von </a:t>
            </a:r>
            <a:r>
              <a:rPr lang="de-DE" i="1" dirty="0" err="1" smtClean="0">
                <a:solidFill>
                  <a:schemeClr val="accent1"/>
                </a:solidFill>
              </a:rPr>
              <a:t>Linked</a:t>
            </a:r>
            <a:r>
              <a:rPr lang="de-DE" i="1" dirty="0" smtClean="0">
                <a:solidFill>
                  <a:schemeClr val="accent1"/>
                </a:solidFill>
              </a:rPr>
              <a:t> (Open) Data unterstützen durch Extraktion, Bereicherung durch Verfassen/ Erstellen, Verknüpfung, Verschmelzung mit der Visualisierung und Instandhaltung. Der </a:t>
            </a:r>
            <a:r>
              <a:rPr lang="de-DE" i="1" dirty="0" err="1" smtClean="0">
                <a:solidFill>
                  <a:schemeClr val="accent1"/>
                </a:solidFill>
              </a:rPr>
              <a:t>Stack</a:t>
            </a:r>
            <a:r>
              <a:rPr lang="de-DE" i="1" dirty="0" smtClean="0">
                <a:solidFill>
                  <a:schemeClr val="accent1"/>
                </a:solidFill>
              </a:rPr>
              <a:t> umfasst Werkzeuge von LOD2 Partnern und Dritten.”</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51</a:t>
            </a:fld>
            <a:endParaRPr lang="en-GB" dirty="0"/>
          </a:p>
        </p:txBody>
      </p:sp>
      <p:pic>
        <p:nvPicPr>
          <p:cNvPr id="34818" name="Picture 2" descr="http://stack.lod2.eu/blog/wp-content/uploads/2012/11/lifecyle1.png"/>
          <p:cNvPicPr>
            <a:picLocks noChangeAspect="1" noChangeArrowheads="1"/>
          </p:cNvPicPr>
          <p:nvPr/>
        </p:nvPicPr>
        <p:blipFill>
          <a:blip r:embed="rId3" cstate="print"/>
          <a:srcRect/>
          <a:stretch>
            <a:fillRect/>
          </a:stretch>
        </p:blipFill>
        <p:spPr bwMode="auto">
          <a:xfrm>
            <a:off x="4139952" y="1340768"/>
            <a:ext cx="4608512" cy="4608512"/>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588224" y="5877272"/>
            <a:ext cx="2016224" cy="216024"/>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Source: [</a:t>
            </a:r>
            <a:r>
              <a:rPr lang="en-GB" sz="1200" dirty="0" smtClean="0">
                <a:hlinkClick r:id="rId4"/>
              </a:rPr>
              <a:t>http://stack.lod2.eu/</a:t>
            </a:r>
            <a:r>
              <a:rPr lang="en-GB" sz="1200" dirty="0" smtClean="0"/>
              <a:t>]</a:t>
            </a:r>
            <a:endParaRPr lang="en-GB" sz="1200" dirty="0" smtClean="0">
              <a:latin typeface="Georgia"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smtClean="0"/>
              <a:t>Silk – Ein Werkzeug für die Verknüpfung Ihrer Daten</a:t>
            </a:r>
            <a:endParaRPr lang="de-DE" dirty="0"/>
          </a:p>
        </p:txBody>
      </p:sp>
      <p:sp>
        <p:nvSpPr>
          <p:cNvPr id="7" name="Content Placeholder 6"/>
          <p:cNvSpPr>
            <a:spLocks noGrp="1"/>
          </p:cNvSpPr>
          <p:nvPr>
            <p:ph sz="quarter" idx="15"/>
          </p:nvPr>
        </p:nvSpPr>
        <p:spPr/>
        <p:txBody>
          <a:bodyPr/>
          <a:lstStyle/>
          <a:p>
            <a:r>
              <a:rPr lang="en-GB" dirty="0" smtClean="0"/>
              <a:t>“</a:t>
            </a:r>
            <a:r>
              <a:rPr lang="de-DE" i="1" dirty="0" smtClean="0">
                <a:solidFill>
                  <a:schemeClr val="accent1"/>
                </a:solidFill>
              </a:rPr>
              <a:t>Der Silk Rahmen ist ein Instrument, das die Beziehungen zwischen Datenelementen innerhalb verschiedenen Quellen von </a:t>
            </a:r>
            <a:r>
              <a:rPr lang="de-DE" i="1" dirty="0" err="1" smtClean="0">
                <a:solidFill>
                  <a:schemeClr val="accent1"/>
                </a:solidFill>
              </a:rPr>
              <a:t>Linked</a:t>
            </a:r>
            <a:r>
              <a:rPr lang="de-DE" i="1" dirty="0" smtClean="0">
                <a:solidFill>
                  <a:schemeClr val="accent1"/>
                </a:solidFill>
              </a:rPr>
              <a:t> Data erkennt.</a:t>
            </a:r>
            <a:br>
              <a:rPr lang="de-DE" i="1" dirty="0" smtClean="0">
                <a:solidFill>
                  <a:schemeClr val="accent1"/>
                </a:solidFill>
              </a:rPr>
            </a:br>
            <a:r>
              <a:rPr lang="de-DE" i="1" dirty="0" smtClean="0">
                <a:solidFill>
                  <a:schemeClr val="accent1"/>
                </a:solidFill>
              </a:rPr>
              <a:t>Datenherausgeber können Silk verwenden, um RDF-Links von ihren Datenquellen zu anderen Datenquellen im Web zu setzen.</a:t>
            </a:r>
            <a:r>
              <a:rPr lang="de-DE" dirty="0" smtClean="0"/>
              <a:t>”</a:t>
            </a:r>
          </a:p>
          <a:p>
            <a:endParaRPr lang="de-DE" dirty="0" smtClean="0"/>
          </a:p>
          <a:p>
            <a:r>
              <a:rPr lang="de-DE" dirty="0" smtClean="0"/>
              <a:t>Download und mehr Informationen:</a:t>
            </a:r>
          </a:p>
          <a:p>
            <a:r>
              <a:rPr lang="de-DE" dirty="0" smtClean="0">
                <a:hlinkClick r:id="rId3"/>
              </a:rPr>
              <a:t>http://wifo5-03.informatik.uni-mannheim.de/bizer/silk</a:t>
            </a:r>
            <a:endParaRPr lang="de-DE" dirty="0"/>
          </a:p>
        </p:txBody>
      </p:sp>
      <p:sp>
        <p:nvSpPr>
          <p:cNvPr id="5" name="Slide Number Placeholder 4"/>
          <p:cNvSpPr>
            <a:spLocks noGrp="1"/>
          </p:cNvSpPr>
          <p:nvPr>
            <p:ph type="sldNum" sz="quarter" idx="18"/>
          </p:nvPr>
        </p:nvSpPr>
        <p:spPr/>
        <p:txBody>
          <a:bodyPr/>
          <a:lstStyle/>
          <a:p>
            <a:r>
              <a:rPr lang="en-GB" dirty="0" smtClean="0"/>
              <a:t>Slide </a:t>
            </a:r>
            <a:fld id="{E44EE0AE-258D-448E-BE6F-A5950D950578}" type="slidenum">
              <a:rPr lang="en-GB" smtClean="0"/>
              <a:pPr/>
              <a:t>52</a:t>
            </a:fld>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Schlussfolgerungen</a:t>
            </a:r>
            <a:endParaRPr lang="de-DE" dirty="0"/>
          </a:p>
        </p:txBody>
      </p:sp>
      <p:sp>
        <p:nvSpPr>
          <p:cNvPr id="3" name="Content Placeholder 2"/>
          <p:cNvSpPr>
            <a:spLocks noGrp="1"/>
          </p:cNvSpPr>
          <p:nvPr>
            <p:ph sz="quarter" idx="15"/>
          </p:nvPr>
        </p:nvSpPr>
        <p:spPr>
          <a:xfrm>
            <a:off x="539552" y="1412776"/>
            <a:ext cx="8077200" cy="4896544"/>
          </a:xfrm>
        </p:spPr>
        <p:txBody>
          <a:bodyPr>
            <a:normAutofit fontScale="92500" lnSpcReduction="10000"/>
          </a:bodyPr>
          <a:lstStyle/>
          <a:p>
            <a:pPr lvl="1">
              <a:buFont typeface="Arial" pitchFamily="34" charset="0"/>
              <a:buChar char="•"/>
            </a:pPr>
            <a:r>
              <a:rPr lang="de-DE" sz="1800" dirty="0" smtClean="0"/>
              <a:t>Der LOGD- und Metadaten-Lebenszyklus sollten die Angebots- und Nachfrageseite gleichermaßen ansprechen.</a:t>
            </a:r>
          </a:p>
          <a:p>
            <a:pPr lvl="1">
              <a:buFont typeface="Arial" pitchFamily="34" charset="0"/>
              <a:buChar char="•"/>
            </a:pPr>
            <a:r>
              <a:rPr lang="de-DE" sz="1800" dirty="0" smtClean="0"/>
              <a:t>Die Auswahl der Daten und Metadaten, die veröffentlicht werden sollen, bedeutet, verschiedene Dimensionen in Betracht zu ziehen.</a:t>
            </a:r>
          </a:p>
          <a:p>
            <a:pPr lvl="1">
              <a:buFont typeface="Arial" pitchFamily="34" charset="0"/>
              <a:buChar char="•"/>
            </a:pPr>
            <a:r>
              <a:rPr lang="de-DE" sz="1800" dirty="0" smtClean="0"/>
              <a:t>Bei der Entwicklung geht es darum, die Daten und Metadaten zu strukturieren und eine entsprechende Qualitätsebene zu erreichen.</a:t>
            </a:r>
          </a:p>
          <a:p>
            <a:pPr lvl="1">
              <a:buFont typeface="Arial" pitchFamily="34" charset="0"/>
              <a:buChar char="•"/>
            </a:pPr>
            <a:r>
              <a:rPr lang="de-DE" sz="1800" dirty="0" smtClean="0"/>
              <a:t>Bei der Veröffentlichung geht es darum, die Daten und Metadaten öffentlich, leicht zugänglich und durchsuchbar zu machen. </a:t>
            </a:r>
          </a:p>
          <a:p>
            <a:pPr lvl="1">
              <a:buFont typeface="Arial" pitchFamily="34" charset="0"/>
              <a:buChar char="•"/>
            </a:pPr>
            <a:r>
              <a:rPr lang="de-DE" sz="1800" dirty="0" smtClean="0"/>
              <a:t>Das Daten- und Metadaten-Management sollte sicherstellen, dass Prozesse und Richtlinien existieren, um den Lebenszyklus der Daten und Metadaten zu verwalten. </a:t>
            </a:r>
          </a:p>
          <a:p>
            <a:pPr lvl="1">
              <a:buFont typeface="Arial" pitchFamily="34" charset="0"/>
              <a:buChar char="•"/>
            </a:pPr>
            <a:r>
              <a:rPr lang="de-DE" sz="1800" dirty="0" smtClean="0"/>
              <a:t>Der Datenherausgeber sollte die nötigen Mittel liefern, um Rückmeldung vom Datenwiederverwender  zu erhalten und so die Nachfrage und </a:t>
            </a:r>
            <a:r>
              <a:rPr lang="de-DE" sz="1800" dirty="0" err="1" smtClean="0"/>
              <a:t>Crowdsourcing</a:t>
            </a:r>
            <a:r>
              <a:rPr lang="de-DE" sz="1800" dirty="0" smtClean="0"/>
              <a:t> Qualität aufzuspüren.</a:t>
            </a:r>
          </a:p>
          <a:p>
            <a:pPr lvl="1">
              <a:buFont typeface="Arial" pitchFamily="34" charset="0"/>
              <a:buChar char="•"/>
            </a:pPr>
            <a:r>
              <a:rPr lang="de-DE" sz="1800" dirty="0" smtClean="0"/>
              <a:t>Mehrere Werkzeuge sind für die Entwicklung und Veröffentlichung von LOGD verfügbar, aber nur wenige sind von einer produktionsreifen Qualität.</a:t>
            </a:r>
          </a:p>
          <a:p>
            <a:pPr lvl="1">
              <a:buFont typeface="Arial" pitchFamily="34" charset="0"/>
              <a:buChar char="•"/>
            </a:pPr>
            <a:endParaRPr lang="de-DE"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53</a:t>
            </a:fld>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Gruppenfragen</a:t>
            </a:r>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54</a:t>
            </a:fld>
            <a:endParaRPr lang="en-GB"/>
          </a:p>
        </p:txBody>
      </p:sp>
      <p:sp>
        <p:nvSpPr>
          <p:cNvPr id="6" name="Content Placeholder 2"/>
          <p:cNvSpPr>
            <a:spLocks noGrp="1"/>
          </p:cNvSpPr>
          <p:nvPr>
            <p:ph sz="quarter" idx="15"/>
          </p:nvPr>
        </p:nvSpPr>
        <p:spPr>
          <a:xfrm>
            <a:off x="1547664" y="1556792"/>
            <a:ext cx="7062936" cy="4419600"/>
          </a:xfrm>
        </p:spPr>
        <p:txBody>
          <a:bodyPr/>
          <a:lstStyle/>
          <a:p>
            <a:pPr marL="0" lvl="1" indent="0">
              <a:buClr>
                <a:srgbClr val="000000"/>
              </a:buClr>
              <a:buNone/>
            </a:pPr>
            <a:r>
              <a:rPr lang="de-DE" dirty="0" smtClean="0">
                <a:solidFill>
                  <a:srgbClr val="000000"/>
                </a:solidFill>
              </a:rPr>
              <a:t>Haben Sie auf der betrieblichen Ebene eine Daten- und/oder Metadaten-Verwaltungsmethodik?</a:t>
            </a:r>
          </a:p>
          <a:p>
            <a:pPr marL="0" lvl="1" indent="0">
              <a:buClr>
                <a:srgbClr val="000000"/>
              </a:buClr>
              <a:buNone/>
            </a:pPr>
            <a:endParaRPr lang="de-DE" dirty="0" smtClean="0">
              <a:solidFill>
                <a:srgbClr val="000000"/>
              </a:solidFill>
            </a:endParaRPr>
          </a:p>
          <a:p>
            <a:pPr marL="0" lvl="1" indent="0">
              <a:buClr>
                <a:srgbClr val="000000"/>
              </a:buClr>
              <a:buNone/>
            </a:pPr>
            <a:r>
              <a:rPr lang="de-DE" dirty="0" smtClean="0">
                <a:solidFill>
                  <a:srgbClr val="000000"/>
                </a:solidFill>
              </a:rPr>
              <a:t>Gibt es Angebot und Nachfrage für (</a:t>
            </a:r>
            <a:r>
              <a:rPr lang="de-DE" dirty="0" err="1" smtClean="0">
                <a:solidFill>
                  <a:srgbClr val="000000"/>
                </a:solidFill>
              </a:rPr>
              <a:t>Linked</a:t>
            </a:r>
            <a:r>
              <a:rPr lang="de-DE" dirty="0" smtClean="0">
                <a:solidFill>
                  <a:srgbClr val="000000"/>
                </a:solidFill>
              </a:rPr>
              <a:t>) Open </a:t>
            </a:r>
            <a:r>
              <a:rPr lang="de-DE" dirty="0" err="1" smtClean="0">
                <a:solidFill>
                  <a:srgbClr val="000000"/>
                </a:solidFill>
              </a:rPr>
              <a:t>Government</a:t>
            </a:r>
            <a:r>
              <a:rPr lang="de-DE" dirty="0" smtClean="0">
                <a:solidFill>
                  <a:srgbClr val="000000"/>
                </a:solidFill>
              </a:rPr>
              <a:t> Data in Ihrem Land? Wenn ja, wer liefert was an wen?</a:t>
            </a:r>
          </a:p>
          <a:p>
            <a:pPr marL="0" lvl="1" indent="0">
              <a:buClr>
                <a:srgbClr val="000000"/>
              </a:buClr>
              <a:buNone/>
            </a:pPr>
            <a:endParaRPr lang="de-DE" dirty="0" smtClean="0">
              <a:solidFill>
                <a:srgbClr val="000000"/>
              </a:solidFill>
            </a:endParaRPr>
          </a:p>
          <a:p>
            <a:pPr marL="0" lvl="1" indent="0">
              <a:buClr>
                <a:srgbClr val="000000"/>
              </a:buClr>
              <a:buNone/>
            </a:pPr>
            <a:r>
              <a:rPr lang="de-DE" dirty="0" smtClean="0"/>
              <a:t>Was sind, Ihrer Meinung nach, die wichtigsten Hindernisse bei der Bereitstellung von (</a:t>
            </a:r>
            <a:r>
              <a:rPr lang="de-DE" dirty="0" err="1" smtClean="0">
                <a:solidFill>
                  <a:srgbClr val="000000"/>
                </a:solidFill>
              </a:rPr>
              <a:t>Linked</a:t>
            </a:r>
            <a:r>
              <a:rPr lang="de-DE" dirty="0" smtClean="0">
                <a:solidFill>
                  <a:srgbClr val="000000"/>
                </a:solidFill>
              </a:rPr>
              <a:t>) Open </a:t>
            </a:r>
            <a:r>
              <a:rPr lang="de-DE" dirty="0" err="1" smtClean="0">
                <a:solidFill>
                  <a:srgbClr val="000000"/>
                </a:solidFill>
              </a:rPr>
              <a:t>Government</a:t>
            </a:r>
            <a:r>
              <a:rPr lang="de-DE" dirty="0" smtClean="0">
                <a:solidFill>
                  <a:srgbClr val="000000"/>
                </a:solidFill>
              </a:rPr>
              <a:t> Data </a:t>
            </a:r>
            <a:r>
              <a:rPr lang="de-DE" dirty="0" smtClean="0"/>
              <a:t>in Ihrem Land?</a:t>
            </a:r>
            <a:endParaRPr lang="de-DE" dirty="0"/>
          </a:p>
        </p:txBody>
      </p:sp>
      <p:pic>
        <p:nvPicPr>
          <p:cNvPr id="7"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412776"/>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194093"/>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2636911"/>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460358"/>
            <a:ext cx="1277888" cy="184666"/>
          </a:xfrm>
          <a:prstGeom prst="rect">
            <a:avLst/>
          </a:prstGeom>
        </p:spPr>
        <p:txBody>
          <a:bodyPr wrap="square">
            <a:spAutoFit/>
          </a:bodyPr>
          <a:lstStyle/>
          <a:p>
            <a:r>
              <a:rPr lang="en-GB" sz="600" dirty="0"/>
              <a:t> http://www.visualpharm.com</a:t>
            </a:r>
          </a:p>
        </p:txBody>
      </p:sp>
      <p:pic>
        <p:nvPicPr>
          <p:cNvPr id="11"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59" y="4077071"/>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41784" y="4900518"/>
            <a:ext cx="1277888" cy="184666"/>
          </a:xfrm>
          <a:prstGeom prst="rect">
            <a:avLst/>
          </a:prstGeom>
        </p:spPr>
        <p:txBody>
          <a:bodyPr wrap="square">
            <a:spAutoFit/>
          </a:bodyPr>
          <a:lstStyle/>
          <a:p>
            <a:r>
              <a:rPr lang="en-GB" sz="600" dirty="0"/>
              <a:t> http://www.visualpharm.com</a:t>
            </a:r>
          </a:p>
        </p:txBody>
      </p:sp>
      <p:sp>
        <p:nvSpPr>
          <p:cNvPr id="13" name="Title 5"/>
          <p:cNvSpPr txBox="1">
            <a:spLocks/>
          </p:cNvSpPr>
          <p:nvPr/>
        </p:nvSpPr>
        <p:spPr>
          <a:xfrm>
            <a:off x="605408" y="5178896"/>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err="1" smtClean="0">
                <a:solidFill>
                  <a:schemeClr val="accent1"/>
                </a:solidFill>
                <a:latin typeface="Bradley Hand ITC" pitchFamily="66" charset="0"/>
              </a:rPr>
              <a:t>Nehmen</a:t>
            </a:r>
            <a:r>
              <a:rPr lang="en-GB" sz="4000" i="0" dirty="0" smtClean="0">
                <a:solidFill>
                  <a:schemeClr val="accent1"/>
                </a:solidFill>
                <a:latin typeface="Bradley Hand ITC" pitchFamily="66" charset="0"/>
              </a:rPr>
              <a:t> </a:t>
            </a:r>
            <a:r>
              <a:rPr lang="en-GB" sz="4000" i="0" dirty="0" err="1" smtClean="0">
                <a:solidFill>
                  <a:schemeClr val="accent1"/>
                </a:solidFill>
                <a:latin typeface="Bradley Hand ITC" pitchFamily="66" charset="0"/>
              </a:rPr>
              <a:t>Sie</a:t>
            </a:r>
            <a:r>
              <a:rPr lang="en-GB" sz="4000" i="0" dirty="0" smtClean="0">
                <a:solidFill>
                  <a:schemeClr val="accent1"/>
                </a:solidFill>
                <a:latin typeface="Bradley Hand ITC" pitchFamily="66" charset="0"/>
              </a:rPr>
              <a:t> </a:t>
            </a:r>
            <a:r>
              <a:rPr lang="en-GB" sz="4000" i="0" dirty="0" err="1" smtClean="0">
                <a:solidFill>
                  <a:schemeClr val="accent1"/>
                </a:solidFill>
                <a:latin typeface="Bradley Hand ITC" pitchFamily="66" charset="0"/>
              </a:rPr>
              <a:t>auch</a:t>
            </a:r>
            <a:r>
              <a:rPr lang="en-GB" sz="4000" i="0" dirty="0" smtClean="0">
                <a:solidFill>
                  <a:schemeClr val="accent1"/>
                </a:solidFill>
                <a:latin typeface="Bradley Hand ITC" pitchFamily="66" charset="0"/>
              </a:rPr>
              <a:t> den </a:t>
            </a:r>
            <a:r>
              <a:rPr lang="en-GB" sz="4000" i="0" dirty="0" smtClean="0">
                <a:solidFill>
                  <a:schemeClr val="accent1"/>
                </a:solidFill>
                <a:latin typeface="Bradley Hand ITC" pitchFamily="66" charset="0"/>
                <a:hlinkClick r:id="rId4"/>
              </a:rPr>
              <a:t>Online-Test</a:t>
            </a:r>
            <a:r>
              <a:rPr lang="en-GB" sz="4000" i="0" dirty="0" smtClean="0">
                <a:solidFill>
                  <a:schemeClr val="accent1"/>
                </a:solidFill>
                <a:latin typeface="Bradley Hand ITC" pitchFamily="66" charset="0"/>
              </a:rPr>
              <a:t>!</a:t>
            </a:r>
            <a:endParaRPr lang="en-GB" sz="4000" b="0"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de-DE" sz="7200" i="0" dirty="0" smtClean="0">
                <a:solidFill>
                  <a:schemeClr val="accent1"/>
                </a:solidFill>
                <a:latin typeface="Bradley Hand ITC" pitchFamily="66" charset="0"/>
              </a:rPr>
              <a:t>Vielen Dank!</a:t>
            </a:r>
            <a:br>
              <a:rPr lang="de-DE" sz="7200" i="0" dirty="0" smtClean="0">
                <a:solidFill>
                  <a:schemeClr val="accent1"/>
                </a:solidFill>
                <a:latin typeface="Bradley Hand ITC" pitchFamily="66" charset="0"/>
              </a:rPr>
            </a:br>
            <a:r>
              <a:rPr lang="de-DE" sz="4800" i="0" dirty="0" smtClean="0">
                <a:solidFill>
                  <a:schemeClr val="accent1"/>
                </a:solidFill>
                <a:latin typeface="Bradley Hand ITC" pitchFamily="66" charset="0"/>
              </a:rPr>
              <a:t>...und jetzt IHRE Fragen?</a:t>
            </a:r>
            <a:endParaRPr lang="de-DE"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55</a:t>
            </a:fld>
            <a:endParaRPr lang="en-GB"/>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Referenzen</a:t>
            </a:r>
            <a:endParaRPr lang="de-DE" dirty="0"/>
          </a:p>
        </p:txBody>
      </p:sp>
      <p:sp>
        <p:nvSpPr>
          <p:cNvPr id="5" name="Content Placeholder 4"/>
          <p:cNvSpPr>
            <a:spLocks noGrp="1"/>
          </p:cNvSpPr>
          <p:nvPr>
            <p:ph sz="quarter" idx="14"/>
          </p:nvPr>
        </p:nvSpPr>
        <p:spPr>
          <a:xfrm>
            <a:off x="533400" y="1628800"/>
            <a:ext cx="3962400" cy="4628727"/>
          </a:xfrm>
        </p:spPr>
        <p:txBody>
          <a:bodyPr/>
          <a:lstStyle/>
          <a:p>
            <a:r>
              <a:rPr lang="en-GB" sz="800" dirty="0" err="1" smtClean="0"/>
              <a:t>Folie</a:t>
            </a:r>
            <a:r>
              <a:rPr lang="en-GB" sz="800" dirty="0" smtClean="0"/>
              <a:t> 5:</a:t>
            </a:r>
          </a:p>
          <a:p>
            <a:pPr>
              <a:buFont typeface="Arial" pitchFamily="34" charset="0"/>
              <a:buChar char="•"/>
            </a:pPr>
            <a:r>
              <a:rPr lang="en-GB" sz="800" dirty="0" smtClean="0"/>
              <a:t>GLD Life cycle. W3C. </a:t>
            </a:r>
            <a:r>
              <a:rPr lang="en-GB" sz="800" dirty="0" smtClean="0">
                <a:hlinkClick r:id="rId3"/>
              </a:rPr>
              <a:t>http://www.w3.org/2011/gld/wiki/GLD_Life_cycle</a:t>
            </a:r>
            <a:endParaRPr lang="en-GB" sz="800" dirty="0" smtClean="0"/>
          </a:p>
          <a:p>
            <a:r>
              <a:rPr lang="en-GB" sz="800" dirty="0" err="1" smtClean="0"/>
              <a:t>Folie</a:t>
            </a:r>
            <a:r>
              <a:rPr lang="en-GB" sz="800" dirty="0" smtClean="0"/>
              <a:t> 8:</a:t>
            </a:r>
          </a:p>
          <a:p>
            <a:pPr lvl="1">
              <a:buFont typeface="Arial" pitchFamily="34" charset="0"/>
              <a:buChar char="•"/>
            </a:pPr>
            <a:r>
              <a:rPr lang="en-GB" sz="800" dirty="0" smtClean="0"/>
              <a:t>Linked Data Cookbook. W3C. </a:t>
            </a:r>
            <a:r>
              <a:rPr lang="en-GB" sz="800" dirty="0" smtClean="0">
                <a:hlinkClick r:id="rId4"/>
              </a:rPr>
              <a:t>http://www.w3.org/2011/gld/wiki/Linked_Data_Cookbook</a:t>
            </a:r>
            <a:r>
              <a:rPr lang="en-GB" sz="800" dirty="0" smtClean="0"/>
              <a:t> </a:t>
            </a:r>
          </a:p>
          <a:p>
            <a:r>
              <a:rPr lang="en-GB" sz="800" dirty="0" err="1" smtClean="0"/>
              <a:t>Folie</a:t>
            </a:r>
            <a:r>
              <a:rPr lang="en-GB" sz="800" dirty="0" smtClean="0"/>
              <a:t> </a:t>
            </a:r>
            <a:r>
              <a:rPr lang="en-GB" sz="800" dirty="0" smtClean="0"/>
              <a:t>14:</a:t>
            </a:r>
            <a:endParaRPr lang="en-GB" sz="800" dirty="0" smtClean="0"/>
          </a:p>
          <a:p>
            <a:pPr lvl="1">
              <a:buFont typeface="Arial" pitchFamily="34" charset="0"/>
              <a:buChar char="•"/>
            </a:pPr>
            <a:r>
              <a:rPr lang="en-GB" sz="800" dirty="0" smtClean="0"/>
              <a:t>United Nations Statistics Division. COFOG (Classification of the Functions of Government). </a:t>
            </a:r>
            <a:r>
              <a:rPr lang="en-GB" sz="800" dirty="0" smtClean="0">
                <a:hlinkClick r:id="rId5"/>
              </a:rPr>
              <a:t>http://unstats.un.org/unsd/cr/registry/regcst.asp?Cl=4</a:t>
            </a:r>
            <a:endParaRPr lang="en-GB" sz="800" dirty="0" smtClean="0"/>
          </a:p>
          <a:p>
            <a:r>
              <a:rPr lang="en-GB" sz="800" dirty="0" err="1" smtClean="0"/>
              <a:t>Folie</a:t>
            </a:r>
            <a:r>
              <a:rPr lang="en-GB" sz="800" dirty="0" smtClean="0"/>
              <a:t> </a:t>
            </a:r>
            <a:r>
              <a:rPr lang="en-GB" sz="800" dirty="0" smtClean="0"/>
              <a:t>21</a:t>
            </a:r>
            <a:r>
              <a:rPr lang="en-GB" sz="800" dirty="0" smtClean="0"/>
              <a:t>:</a:t>
            </a:r>
            <a:endParaRPr lang="en-GB" sz="800" dirty="0" smtClean="0"/>
          </a:p>
          <a:p>
            <a:pPr lvl="1">
              <a:buFont typeface="Arial" pitchFamily="34" charset="0"/>
              <a:buChar char="•"/>
            </a:pPr>
            <a:r>
              <a:rPr lang="en-GB" sz="800" dirty="0" smtClean="0"/>
              <a:t>Characterization Study of the </a:t>
            </a:r>
            <a:r>
              <a:rPr lang="en-GB" sz="800" dirty="0" err="1" smtClean="0"/>
              <a:t>Infomediary</a:t>
            </a:r>
            <a:r>
              <a:rPr lang="en-GB" sz="800" dirty="0" smtClean="0"/>
              <a:t> Sector - 2012 Edition. Datos.gob.es. </a:t>
            </a:r>
            <a:r>
              <a:rPr lang="en-GB" sz="800" dirty="0" smtClean="0">
                <a:hlinkClick r:id="rId6"/>
              </a:rPr>
              <a:t>http://datos.gob.es/datos/sites/default/files/files/Estudio_infomediario/121001%20RED%20007%20Final%20Report_2012%20Edition_vF_en.pdf</a:t>
            </a:r>
            <a:r>
              <a:rPr lang="en-GB" sz="800" dirty="0" smtClean="0"/>
              <a:t> </a:t>
            </a:r>
          </a:p>
          <a:p>
            <a:r>
              <a:rPr lang="en-GB" sz="800" dirty="0" err="1" smtClean="0"/>
              <a:t>Folie</a:t>
            </a:r>
            <a:r>
              <a:rPr lang="en-GB" sz="800" dirty="0" smtClean="0"/>
              <a:t> </a:t>
            </a:r>
            <a:r>
              <a:rPr lang="en-GB" sz="800" dirty="0" smtClean="0"/>
              <a:t>21</a:t>
            </a:r>
            <a:r>
              <a:rPr lang="en-GB" sz="800" dirty="0" smtClean="0"/>
              <a:t>:</a:t>
            </a:r>
            <a:endParaRPr lang="en-GB" sz="800" dirty="0" smtClean="0"/>
          </a:p>
          <a:p>
            <a:pPr>
              <a:buFont typeface="Arial" pitchFamily="34" charset="0"/>
              <a:buChar char="•"/>
            </a:pPr>
            <a:r>
              <a:rPr lang="en-GB" sz="800" dirty="0" smtClean="0">
                <a:hlinkClick r:id="rId7"/>
              </a:rPr>
              <a:t>http://data.gov.uk/data</a:t>
            </a:r>
            <a:endParaRPr lang="en-GB" sz="800" dirty="0" smtClean="0"/>
          </a:p>
          <a:p>
            <a:pPr>
              <a:buFont typeface="Arial" pitchFamily="34" charset="0"/>
              <a:buChar char="•"/>
            </a:pPr>
            <a:r>
              <a:rPr lang="en-GB" sz="800" dirty="0" smtClean="0">
                <a:hlinkClick r:id="rId8"/>
              </a:rPr>
              <a:t>http://publicdata.eu/</a:t>
            </a:r>
            <a:r>
              <a:rPr lang="en-GB" sz="800" dirty="0" smtClean="0"/>
              <a:t> </a:t>
            </a:r>
          </a:p>
          <a:p>
            <a:pPr>
              <a:buFont typeface="Arial" pitchFamily="34" charset="0"/>
              <a:buChar char="•"/>
            </a:pPr>
            <a:r>
              <a:rPr lang="en-GB" sz="800" dirty="0" smtClean="0">
                <a:hlinkClick r:id="rId9"/>
              </a:rPr>
              <a:t>http://open-data.europa.eu/en/data/dataset</a:t>
            </a:r>
            <a:r>
              <a:rPr lang="en-GB" sz="800" dirty="0" smtClean="0"/>
              <a:t> </a:t>
            </a:r>
          </a:p>
          <a:p>
            <a:r>
              <a:rPr lang="en-GB" sz="800" dirty="0" err="1" smtClean="0"/>
              <a:t>Folie</a:t>
            </a:r>
            <a:r>
              <a:rPr lang="en-GB" sz="800" dirty="0" smtClean="0"/>
              <a:t> </a:t>
            </a:r>
            <a:r>
              <a:rPr lang="en-GB" sz="800" dirty="0" smtClean="0"/>
              <a:t>21:</a:t>
            </a:r>
            <a:endParaRPr lang="en-GB" sz="800" dirty="0" smtClean="0"/>
          </a:p>
          <a:p>
            <a:pPr>
              <a:buFont typeface="Arial" pitchFamily="34" charset="0"/>
              <a:buChar char="•"/>
            </a:pPr>
            <a:r>
              <a:rPr lang="en-GB" sz="800" dirty="0" smtClean="0">
                <a:hlinkClick r:id="rId10"/>
              </a:rPr>
              <a:t>http://data.gov.uk/data/site-usage/publisher?month=</a:t>
            </a:r>
            <a:endParaRPr lang="en-GB" sz="800" dirty="0" smtClean="0"/>
          </a:p>
          <a:p>
            <a:pPr>
              <a:buFont typeface="Arial" pitchFamily="34" charset="0"/>
              <a:buChar char="•"/>
            </a:pPr>
            <a:r>
              <a:rPr lang="en-GB" sz="800" dirty="0" smtClean="0">
                <a:hlinkClick r:id="rId11"/>
              </a:rPr>
              <a:t>http://data.gov.uk/data/site-usage/dataset</a:t>
            </a:r>
            <a:endParaRPr lang="en-GB" sz="800" dirty="0" smtClean="0"/>
          </a:p>
          <a:p>
            <a:r>
              <a:rPr lang="en-GB" sz="800" dirty="0" err="1" smtClean="0"/>
              <a:t>Folien</a:t>
            </a:r>
            <a:r>
              <a:rPr lang="en-GB" sz="800" dirty="0" smtClean="0"/>
              <a:t> </a:t>
            </a:r>
            <a:r>
              <a:rPr lang="en-GB" sz="800" dirty="0" smtClean="0"/>
              <a:t>24-25:</a:t>
            </a:r>
            <a:endParaRPr lang="en-GB" sz="800" dirty="0" smtClean="0"/>
          </a:p>
          <a:p>
            <a:pPr lvl="1">
              <a:buFont typeface="Arial" pitchFamily="34" charset="0"/>
              <a:buChar char="•"/>
            </a:pPr>
            <a:r>
              <a:rPr lang="en-GB" sz="800" dirty="0" smtClean="0"/>
              <a:t>Cookbook for translating Data Models to RDF Schemas. IAS Programme. </a:t>
            </a:r>
            <a:r>
              <a:rPr lang="en-GB" sz="800" dirty="0" smtClean="0">
                <a:hlinkClick r:id="rId12"/>
              </a:rPr>
              <a:t>https://joinup.ec.europa.eu/community/semic/document/cookbook-translating-data-models-rdf-schemas</a:t>
            </a:r>
            <a:endParaRPr lang="en-GB" sz="800" dirty="0" smtClean="0"/>
          </a:p>
          <a:p>
            <a:pPr>
              <a:buFont typeface="Arial" pitchFamily="34" charset="0"/>
              <a:buChar char="•"/>
            </a:pPr>
            <a:endParaRPr lang="en-GB" sz="800" dirty="0" smtClean="0"/>
          </a:p>
        </p:txBody>
      </p:sp>
      <p:sp>
        <p:nvSpPr>
          <p:cNvPr id="6" name="Content Placeholder 5"/>
          <p:cNvSpPr>
            <a:spLocks noGrp="1"/>
          </p:cNvSpPr>
          <p:nvPr>
            <p:ph sz="quarter" idx="15"/>
          </p:nvPr>
        </p:nvSpPr>
        <p:spPr>
          <a:xfrm>
            <a:off x="4648201" y="1628800"/>
            <a:ext cx="3962399" cy="4419600"/>
          </a:xfrm>
        </p:spPr>
        <p:txBody>
          <a:bodyPr/>
          <a:lstStyle/>
          <a:p>
            <a:r>
              <a:rPr lang="en-GB" sz="800" dirty="0" err="1" smtClean="0"/>
              <a:t>Folie</a:t>
            </a:r>
            <a:r>
              <a:rPr lang="en-GB" sz="800" dirty="0" smtClean="0"/>
              <a:t> </a:t>
            </a:r>
            <a:r>
              <a:rPr lang="en-GB" sz="800" dirty="0" smtClean="0"/>
              <a:t>26:</a:t>
            </a:r>
            <a:endParaRPr lang="en-GB" sz="800" dirty="0" smtClean="0"/>
          </a:p>
          <a:p>
            <a:pPr lvl="1">
              <a:buFont typeface="Arial" pitchFamily="34" charset="0"/>
              <a:buChar char="•"/>
            </a:pPr>
            <a:r>
              <a:rPr lang="en-GB" sz="800" dirty="0" smtClean="0"/>
              <a:t>ADMS Brochure. ISA Programme. </a:t>
            </a:r>
            <a:r>
              <a:rPr lang="en-GB" sz="800" dirty="0" smtClean="0">
                <a:hlinkClick r:id="rId13"/>
              </a:rPr>
              <a:t>https://joinup.ec.europa.eu/elibrary/document/adms-brochure</a:t>
            </a:r>
            <a:endParaRPr lang="en-GB" sz="800" dirty="0" smtClean="0"/>
          </a:p>
          <a:p>
            <a:r>
              <a:rPr lang="en-GB" sz="800" dirty="0" err="1" smtClean="0"/>
              <a:t>Folie</a:t>
            </a:r>
            <a:r>
              <a:rPr lang="en-GB" sz="800" dirty="0" smtClean="0"/>
              <a:t> </a:t>
            </a:r>
            <a:r>
              <a:rPr lang="en-GB" sz="800" dirty="0" smtClean="0"/>
              <a:t>27:</a:t>
            </a:r>
            <a:endParaRPr lang="en-GB" sz="800" dirty="0" smtClean="0"/>
          </a:p>
          <a:p>
            <a:pPr>
              <a:buFont typeface="Arial" pitchFamily="34" charset="0"/>
              <a:buChar char="•"/>
            </a:pPr>
            <a:r>
              <a:rPr lang="en-GB" sz="800" dirty="0" smtClean="0"/>
              <a:t> </a:t>
            </a:r>
            <a:r>
              <a:rPr lang="en-GB" sz="800" dirty="0" smtClean="0">
                <a:hlinkClick r:id="rId14"/>
              </a:rPr>
              <a:t>http://lov.okfn.org/</a:t>
            </a:r>
            <a:r>
              <a:rPr lang="en-GB" sz="800" dirty="0" smtClean="0"/>
              <a:t> </a:t>
            </a:r>
          </a:p>
          <a:p>
            <a:r>
              <a:rPr lang="en-GB" sz="800" dirty="0" err="1" smtClean="0"/>
              <a:t>Folie</a:t>
            </a:r>
            <a:r>
              <a:rPr lang="en-GB" sz="800" dirty="0" smtClean="0"/>
              <a:t> </a:t>
            </a:r>
            <a:r>
              <a:rPr lang="en-GB" sz="800" dirty="0" smtClean="0"/>
              <a:t>29:</a:t>
            </a:r>
            <a:endParaRPr lang="en-GB" sz="800" dirty="0" smtClean="0"/>
          </a:p>
          <a:p>
            <a:pPr lvl="1">
              <a:buFont typeface="Arial" pitchFamily="34" charset="0"/>
              <a:buChar char="•"/>
            </a:pPr>
            <a:r>
              <a:rPr lang="en-GB" sz="800" dirty="0" smtClean="0"/>
              <a:t>DCAT application profile for data portals in Europe. ISA Programme. </a:t>
            </a:r>
            <a:r>
              <a:rPr lang="en-GB" sz="800" dirty="0" smtClean="0">
                <a:hlinkClick r:id="rId15"/>
              </a:rPr>
              <a:t>https://joinup.ec.europa.eu/asset/dcat_application_profile/description</a:t>
            </a:r>
            <a:endParaRPr lang="en-GB" sz="800" dirty="0" smtClean="0"/>
          </a:p>
          <a:p>
            <a:r>
              <a:rPr lang="en-GB" sz="800" dirty="0" err="1" smtClean="0"/>
              <a:t>Folie</a:t>
            </a:r>
            <a:r>
              <a:rPr lang="en-GB" sz="800" dirty="0" smtClean="0"/>
              <a:t> </a:t>
            </a:r>
            <a:r>
              <a:rPr lang="en-GB" sz="800" dirty="0" smtClean="0"/>
              <a:t>31</a:t>
            </a:r>
            <a:r>
              <a:rPr lang="en-GB" sz="800" dirty="0" smtClean="0"/>
              <a:t>:</a:t>
            </a:r>
            <a:endParaRPr lang="en-GB" sz="800" dirty="0" smtClean="0"/>
          </a:p>
          <a:p>
            <a:pPr lvl="1">
              <a:buFont typeface="Arial" pitchFamily="34" charset="0"/>
              <a:buChar char="•"/>
            </a:pPr>
            <a:r>
              <a:rPr lang="en-GB" sz="800" dirty="0" smtClean="0"/>
              <a:t>10 Rules for Persistent URIs. ISA Programme. </a:t>
            </a:r>
            <a:r>
              <a:rPr lang="en-GB" sz="800" dirty="0" smtClean="0">
                <a:hlinkClick r:id="rId16"/>
              </a:rPr>
              <a:t>https://joinup.ec.europa.eu/community/semic/document/10-rules-persistent-uris</a:t>
            </a:r>
            <a:endParaRPr lang="en-GB" sz="800" dirty="0" smtClean="0"/>
          </a:p>
          <a:p>
            <a:r>
              <a:rPr lang="en-GB" sz="800" dirty="0" err="1" smtClean="0"/>
              <a:t>Folien</a:t>
            </a:r>
            <a:r>
              <a:rPr lang="en-GB" sz="800" dirty="0" smtClean="0"/>
              <a:t> </a:t>
            </a:r>
            <a:r>
              <a:rPr lang="en-GB" sz="800" dirty="0" smtClean="0"/>
              <a:t>32-33:</a:t>
            </a:r>
            <a:endParaRPr lang="en-GB" sz="800" dirty="0" smtClean="0"/>
          </a:p>
          <a:p>
            <a:pPr lvl="1">
              <a:buFont typeface="Arial" pitchFamily="34" charset="0"/>
              <a:buChar char="•"/>
            </a:pPr>
            <a:r>
              <a:rPr lang="en-GB" sz="800" dirty="0" smtClean="0"/>
              <a:t>Licensing Open Data: A Practical Guide. Naomi </a:t>
            </a:r>
            <a:r>
              <a:rPr lang="en-GB" sz="800" dirty="0" err="1" smtClean="0"/>
              <a:t>Korn</a:t>
            </a:r>
            <a:r>
              <a:rPr lang="en-GB" sz="800" dirty="0" smtClean="0"/>
              <a:t> and Professor Charles Oppenheim. </a:t>
            </a:r>
            <a:r>
              <a:rPr lang="en-GB" sz="800" dirty="0" smtClean="0">
                <a:hlinkClick r:id="rId17"/>
              </a:rPr>
              <a:t>http://discovery.ac.uk/files/pdf/Licensing_Open_Data_A_Practical_Guide.pdf</a:t>
            </a:r>
            <a:endParaRPr lang="en-GB" sz="800" dirty="0" smtClean="0"/>
          </a:p>
          <a:p>
            <a:r>
              <a:rPr lang="en-GB" sz="800" dirty="0" err="1" smtClean="0"/>
              <a:t>Folie</a:t>
            </a:r>
            <a:r>
              <a:rPr lang="en-GB" sz="800" dirty="0" smtClean="0"/>
              <a:t> </a:t>
            </a:r>
            <a:r>
              <a:rPr lang="en-GB" sz="800" dirty="0" smtClean="0"/>
              <a:t>51</a:t>
            </a:r>
            <a:r>
              <a:rPr lang="en-GB" sz="800" dirty="0" smtClean="0"/>
              <a:t>:</a:t>
            </a:r>
            <a:endParaRPr lang="en-GB" sz="800" dirty="0" smtClean="0"/>
          </a:p>
          <a:p>
            <a:pPr lvl="1">
              <a:buFont typeface="Arial" pitchFamily="34" charset="0"/>
              <a:buChar char="•"/>
            </a:pPr>
            <a:r>
              <a:rPr lang="en-GB" sz="800" dirty="0" smtClean="0"/>
              <a:t>Announcement of intermediate LOD2 Stack release, March 2012. Martin </a:t>
            </a:r>
            <a:r>
              <a:rPr lang="en-GB" sz="800" dirty="0" err="1" smtClean="0"/>
              <a:t>Kaltenboeck</a:t>
            </a:r>
            <a:r>
              <a:rPr lang="en-GB" sz="800" dirty="0" smtClean="0"/>
              <a:t>. </a:t>
            </a:r>
            <a:r>
              <a:rPr lang="en-GB" sz="800" dirty="0" smtClean="0">
                <a:hlinkClick r:id="rId18"/>
              </a:rPr>
              <a:t>http://lod2.eu/BlogPost/1034-announcement-of-intermediate-lod2-stack-release-march-2012.html</a:t>
            </a:r>
            <a:endParaRPr lang="en-GB" sz="800" dirty="0" smtClean="0"/>
          </a:p>
          <a:p>
            <a:r>
              <a:rPr lang="en-GB" sz="800" dirty="0" err="1" smtClean="0"/>
              <a:t>Folie</a:t>
            </a:r>
            <a:r>
              <a:rPr lang="en-GB" sz="800" dirty="0" smtClean="0"/>
              <a:t> </a:t>
            </a:r>
            <a:r>
              <a:rPr lang="en-GB" sz="800" dirty="0" smtClean="0"/>
              <a:t>52:</a:t>
            </a:r>
            <a:endParaRPr lang="en-GB" sz="800" dirty="0" smtClean="0"/>
          </a:p>
          <a:p>
            <a:pPr lvl="1">
              <a:buFont typeface="Arial" pitchFamily="34" charset="0"/>
              <a:buChar char="•"/>
            </a:pPr>
            <a:r>
              <a:rPr lang="en-GB" sz="800" dirty="0" smtClean="0"/>
              <a:t>Silk - A Link Discovery Framework for the Web of Data. University of Mannheim. </a:t>
            </a:r>
            <a:r>
              <a:rPr lang="en-GB" sz="800" dirty="0" smtClean="0">
                <a:hlinkClick r:id="rId19"/>
              </a:rPr>
              <a:t>http://wifo5-03.informatik.uni-mannheim.de/bizer/silk/</a:t>
            </a:r>
            <a:endParaRPr lang="en-GB" sz="8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56</a:t>
            </a:fld>
            <a:endParaRPr lang="en-GB" dirty="0"/>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Weiter lesen (1/2)</a:t>
            </a:r>
            <a:endParaRPr lang="de-DE"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Linked Data Cookbook. W3C. </a:t>
            </a:r>
          </a:p>
          <a:p>
            <a:r>
              <a:rPr lang="en-GB" sz="1800" dirty="0" smtClean="0">
                <a:hlinkClick r:id="rId3"/>
              </a:rPr>
              <a:t>http://www.w3.org/2011/gld/wiki/Linked_Data_Cookbook</a:t>
            </a:r>
            <a:endParaRPr lang="en-GB" sz="1800" dirty="0" smtClean="0"/>
          </a:p>
          <a:p>
            <a:endParaRPr lang="en-GB" sz="1800" dirty="0" smtClean="0"/>
          </a:p>
          <a:p>
            <a:r>
              <a:rPr lang="en-GB" sz="1800" dirty="0" smtClean="0"/>
              <a:t>Cookbook for translating Data Models to RDF Schemas. ISA Programme. </a:t>
            </a:r>
            <a:r>
              <a:rPr lang="en-GB" sz="1800" dirty="0" smtClean="0">
                <a:hlinkClick r:id="rId4"/>
              </a:rPr>
              <a:t>https://joinup.ec.europa.eu/community/semic/document/cookbook-translating-data-models-rdf-schemas</a:t>
            </a:r>
            <a:endParaRPr lang="en-GB" sz="1800" dirty="0" smtClean="0"/>
          </a:p>
          <a:p>
            <a:endParaRPr lang="en-GB" sz="1800" dirty="0" smtClean="0"/>
          </a:p>
          <a:p>
            <a:r>
              <a:rPr lang="en-GB" sz="1800" dirty="0" smtClean="0"/>
              <a:t>Publishing Open Government Data. Daniel Bennett &amp; Adam Harvey. </a:t>
            </a:r>
            <a:r>
              <a:rPr lang="en-GB" sz="1800" dirty="0" smtClean="0">
                <a:hlinkClick r:id="rId5"/>
              </a:rPr>
              <a:t>http://www.w3.org/TR/gov-data/</a:t>
            </a:r>
            <a:endParaRPr lang="en-GB" sz="1800" dirty="0" smtClean="0"/>
          </a:p>
          <a:p>
            <a:r>
              <a:rPr lang="en-GB" sz="1800" dirty="0" smtClean="0"/>
              <a:t/>
            </a:r>
            <a:br>
              <a:rPr lang="en-GB" sz="1800" dirty="0" smtClean="0"/>
            </a:br>
            <a:r>
              <a:rPr lang="en-GB" sz="1800" dirty="0" smtClean="0"/>
              <a:t>N. </a:t>
            </a:r>
            <a:r>
              <a:rPr lang="en-GB" sz="1800" dirty="0" err="1" smtClean="0"/>
              <a:t>Korn</a:t>
            </a:r>
            <a:r>
              <a:rPr lang="en-GB" sz="1800" dirty="0" smtClean="0"/>
              <a:t> &amp; C. Oppenheim, Licensing Open Data: A Practical Guide. </a:t>
            </a:r>
          </a:p>
          <a:p>
            <a:r>
              <a:rPr lang="en-GB" sz="1800" dirty="0" smtClean="0">
                <a:hlinkClick r:id="rId6"/>
              </a:rPr>
              <a:t>http://discovery.ac.uk/files/pdf/Licensing_Open_Data_A_Practical_Guide.pdf</a:t>
            </a:r>
            <a:endParaRPr lang="en-GB" sz="1800" dirty="0" smtClean="0"/>
          </a:p>
          <a:p>
            <a:endParaRPr lang="en-GB" sz="1800" dirty="0" smtClean="0"/>
          </a:p>
          <a:p>
            <a:endParaRPr lang="en-GB" sz="1800" dirty="0" smtClean="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57</a:t>
            </a:fld>
            <a:endParaRPr lang="en-GB"/>
          </a:p>
        </p:txBody>
      </p:sp>
      <p:pic>
        <p:nvPicPr>
          <p:cNvPr id="2049" name="Picture 1"/>
          <p:cNvPicPr>
            <a:picLocks noChangeAspect="1" noChangeArrowheads="1"/>
          </p:cNvPicPr>
          <p:nvPr/>
        </p:nvPicPr>
        <p:blipFill>
          <a:blip r:embed="rId7" cstate="print"/>
          <a:srcRect/>
          <a:stretch>
            <a:fillRect/>
          </a:stretch>
        </p:blipFill>
        <p:spPr bwMode="auto">
          <a:xfrm>
            <a:off x="251520" y="1556792"/>
            <a:ext cx="1104641" cy="10940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8" cstate="print"/>
          <a:srcRect/>
          <a:stretch>
            <a:fillRect/>
          </a:stretch>
        </p:blipFill>
        <p:spPr bwMode="auto">
          <a:xfrm>
            <a:off x="395536" y="2924944"/>
            <a:ext cx="792088" cy="112126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52" name="Picture 4"/>
          <p:cNvPicPr>
            <a:picLocks noChangeAspect="1" noChangeArrowheads="1"/>
          </p:cNvPicPr>
          <p:nvPr/>
        </p:nvPicPr>
        <p:blipFill>
          <a:blip r:embed="rId9" cstate="print"/>
          <a:srcRect/>
          <a:stretch>
            <a:fillRect/>
          </a:stretch>
        </p:blipFill>
        <p:spPr bwMode="auto">
          <a:xfrm>
            <a:off x="251520" y="4437112"/>
            <a:ext cx="1118179" cy="100811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Weiter lesen (2/2)</a:t>
            </a:r>
            <a:endParaRPr lang="de-DE"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Linked Open Data: The Essentials. </a:t>
            </a:r>
            <a:r>
              <a:rPr lang="en-GB" sz="1800" dirty="0" err="1" smtClean="0"/>
              <a:t>Florian</a:t>
            </a:r>
            <a:r>
              <a:rPr lang="en-GB" sz="1800" dirty="0" smtClean="0"/>
              <a:t> Bauer, Martin </a:t>
            </a:r>
            <a:r>
              <a:rPr lang="en-GB" sz="1800" dirty="0" err="1" smtClean="0"/>
              <a:t>Kaltenböck</a:t>
            </a:r>
            <a:r>
              <a:rPr lang="en-GB" sz="1800" dirty="0" smtClean="0"/>
              <a:t>. </a:t>
            </a:r>
          </a:p>
          <a:p>
            <a:r>
              <a:rPr lang="en-GB" sz="1800" dirty="0" smtClean="0">
                <a:hlinkClick r:id="rId3"/>
              </a:rPr>
              <a:t>http://www.semantic-web.at/LOD-TheEssentials.pdf</a:t>
            </a:r>
            <a:endParaRPr lang="en-GB" sz="1800" dirty="0" smtClean="0"/>
          </a:p>
          <a:p>
            <a:endParaRPr lang="en-GB" sz="1800" dirty="0" smtClean="0"/>
          </a:p>
          <a:p>
            <a:r>
              <a:rPr lang="en-GB" sz="1800" dirty="0" smtClean="0"/>
              <a:t>Linked Data: Evolving the Web into a Global Data Space. Tom Heath and Christian </a:t>
            </a:r>
            <a:r>
              <a:rPr lang="en-GB" sz="1800" dirty="0" err="1" smtClean="0"/>
              <a:t>Bizer</a:t>
            </a:r>
            <a:r>
              <a:rPr lang="en-GB" sz="1800" dirty="0" smtClean="0"/>
              <a:t>.</a:t>
            </a:r>
          </a:p>
          <a:p>
            <a:r>
              <a:rPr lang="en-GB" sz="1800" dirty="0" smtClean="0">
                <a:hlinkClick r:id="rId4"/>
              </a:rPr>
              <a:t>http://linkeddatabook.com/editions/1.0/</a:t>
            </a:r>
            <a:endParaRPr lang="en-GB" sz="1800" dirty="0" smtClean="0"/>
          </a:p>
          <a:p>
            <a:r>
              <a:rPr lang="en-GB" sz="1800" dirty="0" smtClean="0"/>
              <a:t/>
            </a:r>
            <a:br>
              <a:rPr lang="en-GB" sz="1800" dirty="0" smtClean="0"/>
            </a:br>
            <a:r>
              <a:rPr lang="en-GB" sz="1800" dirty="0" smtClean="0"/>
              <a:t>Linked Open Government Data. Li Ding Qualcomm, </a:t>
            </a:r>
            <a:r>
              <a:rPr lang="en-GB" sz="1800" dirty="0" err="1" smtClean="0"/>
              <a:t>Vassilios</a:t>
            </a:r>
            <a:r>
              <a:rPr lang="en-GB" sz="1800" dirty="0" smtClean="0"/>
              <a:t> </a:t>
            </a:r>
            <a:r>
              <a:rPr lang="en-GB" sz="1800" dirty="0" err="1" smtClean="0"/>
              <a:t>Peristeras</a:t>
            </a:r>
            <a:r>
              <a:rPr lang="en-GB" sz="1800" dirty="0" smtClean="0"/>
              <a:t> and Michael </a:t>
            </a:r>
            <a:r>
              <a:rPr lang="en-GB" sz="1800" dirty="0" err="1" smtClean="0"/>
              <a:t>Hausenblas</a:t>
            </a:r>
            <a:r>
              <a:rPr lang="en-GB" sz="1800" dirty="0" smtClean="0"/>
              <a:t>.</a:t>
            </a:r>
          </a:p>
          <a:p>
            <a:r>
              <a:rPr lang="en-GB" sz="1800" dirty="0" smtClean="0">
                <a:hlinkClick r:id="rId5"/>
              </a:rPr>
              <a:t>http://ieeexplore.ieee.org/stamp/stamp.jsp?tp=&amp;arnumber=6237454</a:t>
            </a:r>
            <a:endParaRPr lang="en-GB" sz="1800" dirty="0" smtClean="0"/>
          </a:p>
          <a:p>
            <a:endParaRPr lang="en-GB" sz="1800" dirty="0" smtClean="0"/>
          </a:p>
          <a:p>
            <a:r>
              <a:rPr lang="en-GB" sz="1800" dirty="0" smtClean="0"/>
              <a:t>EUCLID - Course 1: Introduction and Application Scenarios</a:t>
            </a:r>
          </a:p>
          <a:p>
            <a:r>
              <a:rPr lang="en-GB" sz="1800" dirty="0" smtClean="0"/>
              <a:t> </a:t>
            </a:r>
            <a:r>
              <a:rPr lang="en-GB" sz="1800" dirty="0" smtClean="0">
                <a:hlinkClick r:id="rId6"/>
              </a:rPr>
              <a:t>http://www.euclid-project.eu/modules/course1</a:t>
            </a:r>
            <a:endParaRPr lang="en-GB" sz="1800" dirty="0" smtClean="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58</a:t>
            </a:fld>
            <a:endParaRPr lang="en-GB"/>
          </a:p>
        </p:txBody>
      </p:sp>
      <p:pic>
        <p:nvPicPr>
          <p:cNvPr id="6" name="Picture 1"/>
          <p:cNvPicPr>
            <a:picLocks noChangeAspect="1" noChangeArrowheads="1"/>
          </p:cNvPicPr>
          <p:nvPr/>
        </p:nvPicPr>
        <p:blipFill>
          <a:blip r:embed="rId7" cstate="print"/>
          <a:srcRect/>
          <a:stretch>
            <a:fillRect/>
          </a:stretch>
        </p:blipFill>
        <p:spPr bwMode="auto">
          <a:xfrm>
            <a:off x="438969" y="1700808"/>
            <a:ext cx="792088" cy="1111906"/>
          </a:xfrm>
          <a:prstGeom prst="rect">
            <a:avLst/>
          </a:prstGeom>
          <a:ln>
            <a:noFill/>
          </a:ln>
          <a:effectLst>
            <a:outerShdw blurRad="50800" dist="38100" dir="2700000" algn="tl" rotWithShape="0">
              <a:prstClr val="black">
                <a:alpha val="40000"/>
              </a:prstClr>
            </a:outerShdw>
          </a:effectLst>
        </p:spPr>
      </p:pic>
      <p:pic>
        <p:nvPicPr>
          <p:cNvPr id="7" name="Picture 3" descr="http://linkeddatabook.com/editions/1.0/images/LinkedDataBookCoverCropped.jpg"/>
          <p:cNvPicPr>
            <a:picLocks noChangeAspect="1" noChangeArrowheads="1"/>
          </p:cNvPicPr>
          <p:nvPr/>
        </p:nvPicPr>
        <p:blipFill>
          <a:blip r:embed="rId8" cstate="print"/>
          <a:srcRect l="1985"/>
          <a:stretch>
            <a:fillRect/>
          </a:stretch>
        </p:blipFill>
        <p:spPr bwMode="auto">
          <a:xfrm>
            <a:off x="467544" y="2929136"/>
            <a:ext cx="746250" cy="936104"/>
          </a:xfrm>
          <a:prstGeom prst="rect">
            <a:avLst/>
          </a:prstGeom>
          <a:ln>
            <a:noFill/>
          </a:ln>
          <a:effectLst>
            <a:outerShdw blurRad="50800" dist="38100" dir="2700000" algn="tl" rotWithShape="0">
              <a:prstClr val="black">
                <a:alpha val="40000"/>
              </a:prstClr>
            </a:outerShdw>
          </a:effectLst>
        </p:spPr>
      </p:pic>
      <p:pic>
        <p:nvPicPr>
          <p:cNvPr id="8" name="Picture 2" descr="http://techontheedge.files.wordpress.com/2012/08/image_gallery.jpg?w=750"/>
          <p:cNvPicPr>
            <a:picLocks noChangeAspect="1" noChangeArrowheads="1"/>
          </p:cNvPicPr>
          <p:nvPr/>
        </p:nvPicPr>
        <p:blipFill>
          <a:blip r:embed="rId9" cstate="print"/>
          <a:srcRect/>
          <a:stretch>
            <a:fillRect/>
          </a:stretch>
        </p:blipFill>
        <p:spPr bwMode="auto">
          <a:xfrm>
            <a:off x="467544" y="4221088"/>
            <a:ext cx="741022" cy="936104"/>
          </a:xfrm>
          <a:prstGeom prst="rect">
            <a:avLst/>
          </a:prstGeom>
          <a:noFill/>
          <a:effectLst>
            <a:outerShdw blurRad="50800" dist="38100" dir="2700000" algn="tl" rotWithShape="0">
              <a:prstClr val="black">
                <a:alpha val="40000"/>
              </a:prstClr>
            </a:outerShdw>
          </a:effectLst>
        </p:spPr>
      </p:pic>
      <p:pic>
        <p:nvPicPr>
          <p:cNvPr id="9" name="Picture 2" descr="Home"/>
          <p:cNvPicPr>
            <a:picLocks noChangeAspect="1" noChangeArrowheads="1"/>
          </p:cNvPicPr>
          <p:nvPr/>
        </p:nvPicPr>
        <p:blipFill>
          <a:blip r:embed="rId10" cstate="print"/>
          <a:srcRect/>
          <a:stretch>
            <a:fillRect/>
          </a:stretch>
        </p:blipFill>
        <p:spPr bwMode="auto">
          <a:xfrm>
            <a:off x="323528" y="5752306"/>
            <a:ext cx="1048279" cy="432048"/>
          </a:xfrm>
          <a:prstGeom prst="rect">
            <a:avLst/>
          </a:prstGeom>
          <a:solidFill>
            <a:schemeClr val="bg2"/>
          </a:solid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Verwandte Projekte und </a:t>
            </a:r>
            <a:r>
              <a:rPr lang="de-DE" dirty="0" smtClean="0"/>
              <a:t>Initiativen (1)</a:t>
            </a:r>
            <a:endParaRPr lang="de-DE" dirty="0"/>
          </a:p>
        </p:txBody>
      </p:sp>
      <p:sp>
        <p:nvSpPr>
          <p:cNvPr id="3" name="Content Placeholder 2"/>
          <p:cNvSpPr>
            <a:spLocks noGrp="1"/>
          </p:cNvSpPr>
          <p:nvPr>
            <p:ph sz="quarter" idx="15"/>
          </p:nvPr>
        </p:nvSpPr>
        <p:spPr>
          <a:xfrm>
            <a:off x="1691680" y="1752600"/>
            <a:ext cx="6918920" cy="4419600"/>
          </a:xfrm>
        </p:spPr>
        <p:txBody>
          <a:bodyPr/>
          <a:lstStyle/>
          <a:p>
            <a:pPr>
              <a:spcAft>
                <a:spcPts val="2400"/>
              </a:spcAft>
            </a:pPr>
            <a:r>
              <a:rPr lang="en-GB" sz="1800" dirty="0" smtClean="0"/>
              <a:t>LOD2 Technology Stack, </a:t>
            </a:r>
            <a:r>
              <a:rPr lang="en-GB" sz="1800" dirty="0" smtClean="0">
                <a:hlinkClick r:id="rId3"/>
              </a:rPr>
              <a:t>http://stack.lod2.eu/</a:t>
            </a:r>
            <a:endParaRPr lang="en-GB" sz="1800" dirty="0" smtClean="0"/>
          </a:p>
          <a:p>
            <a:pPr>
              <a:spcAft>
                <a:spcPts val="2400"/>
              </a:spcAft>
            </a:pPr>
            <a:r>
              <a:rPr lang="en-GB" sz="1800" dirty="0" smtClean="0"/>
              <a:t>Open Data Publishing Pipeline DERI, </a:t>
            </a:r>
            <a:r>
              <a:rPr lang="en-GB" sz="1800" dirty="0" smtClean="0">
                <a:hlinkClick r:id="rId4"/>
              </a:rPr>
              <a:t>http://sw.deri.ie/content/odpp</a:t>
            </a:r>
            <a:endParaRPr lang="en-GB" sz="1800" dirty="0" smtClean="0"/>
          </a:p>
          <a:p>
            <a:pPr lvl="1">
              <a:spcAft>
                <a:spcPts val="2400"/>
              </a:spcAft>
              <a:buNone/>
            </a:pPr>
            <a:r>
              <a:rPr lang="en-GB" sz="1800" dirty="0" smtClean="0"/>
              <a:t> W3C Linked Data Cookbook,</a:t>
            </a:r>
            <a:br>
              <a:rPr lang="en-GB" sz="1800" dirty="0" smtClean="0"/>
            </a:br>
            <a:r>
              <a:rPr lang="en-GB" sz="1800" dirty="0" smtClean="0">
                <a:hlinkClick r:id="rId5"/>
              </a:rPr>
              <a:t>http://www.w3.org/2011/gld/wiki/Linked_Data_Cookbook</a:t>
            </a:r>
            <a:endParaRPr lang="en-GB" sz="1800" dirty="0" smtClean="0"/>
          </a:p>
          <a:p>
            <a:pPr lvl="1">
              <a:spcAft>
                <a:spcPts val="2400"/>
              </a:spcAft>
              <a:buNone/>
            </a:pPr>
            <a:r>
              <a:rPr lang="en-GB" sz="1800" dirty="0" smtClean="0"/>
              <a:t>Cookbook for translating Data Models to RDF Schemas, </a:t>
            </a:r>
            <a:r>
              <a:rPr lang="en-GB" sz="1800" dirty="0" smtClean="0">
                <a:hlinkClick r:id="rId6"/>
              </a:rPr>
              <a:t>https://joinup.ec.europa.eu/community/semic/document/cookbook-translating-data-models-rdf-schemas</a:t>
            </a:r>
            <a:endParaRPr lang="en-GB" sz="1800" dirty="0" smtClean="0"/>
          </a:p>
          <a:p>
            <a:pPr lvl="1">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59</a:t>
            </a:fld>
            <a:endParaRPr lang="en-GB"/>
          </a:p>
        </p:txBody>
      </p:sp>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6819" name="Picture 19" descr="https://encrypted-tbn2.gstatic.com/images?q=tbn:ANd9GcQfdYAVhInu_Bg8m6_fSN-qjNrDdCSuq3lcFIa5qZTobhOb6vu15Q"/>
          <p:cNvPicPr>
            <a:picLocks noChangeAspect="1" noChangeArrowheads="1"/>
          </p:cNvPicPr>
          <p:nvPr/>
        </p:nvPicPr>
        <p:blipFill>
          <a:blip r:embed="rId7" cstate="print"/>
          <a:srcRect/>
          <a:stretch>
            <a:fillRect/>
          </a:stretch>
        </p:blipFill>
        <p:spPr bwMode="auto">
          <a:xfrm>
            <a:off x="611560" y="3192320"/>
            <a:ext cx="648072" cy="440784"/>
          </a:xfrm>
          <a:prstGeom prst="rect">
            <a:avLst/>
          </a:prstGeom>
          <a:noFill/>
        </p:spPr>
      </p:pic>
      <p:pic>
        <p:nvPicPr>
          <p:cNvPr id="1026" name="Picture 2" descr="http://semtech2011.semanticweb.com/uploads/ConfSiteAssets/62/image/DERI_logo.JPG"/>
          <p:cNvPicPr>
            <a:picLocks noChangeAspect="1" noChangeArrowheads="1"/>
          </p:cNvPicPr>
          <p:nvPr/>
        </p:nvPicPr>
        <p:blipFill>
          <a:blip r:embed="rId8" cstate="print"/>
          <a:srcRect/>
          <a:stretch>
            <a:fillRect/>
          </a:stretch>
        </p:blipFill>
        <p:spPr bwMode="auto">
          <a:xfrm>
            <a:off x="480796" y="2345668"/>
            <a:ext cx="984506" cy="504056"/>
          </a:xfrm>
          <a:prstGeom prst="rect">
            <a:avLst/>
          </a:prstGeom>
          <a:noFill/>
        </p:spPr>
      </p:pic>
      <p:pic>
        <p:nvPicPr>
          <p:cNvPr id="1028" name="Picture 4" descr="http://blog.semantic-web.at/wp-content/uploads/2010/09/lod2-logo.jpg"/>
          <p:cNvPicPr>
            <a:picLocks noChangeAspect="1" noChangeArrowheads="1"/>
          </p:cNvPicPr>
          <p:nvPr/>
        </p:nvPicPr>
        <p:blipFill>
          <a:blip r:embed="rId9" cstate="print"/>
          <a:srcRect/>
          <a:stretch>
            <a:fillRect/>
          </a:stretch>
        </p:blipFill>
        <p:spPr bwMode="auto">
          <a:xfrm>
            <a:off x="592102" y="1537792"/>
            <a:ext cx="766042" cy="576064"/>
          </a:xfrm>
          <a:prstGeom prst="rect">
            <a:avLst/>
          </a:prstGeom>
          <a:noFill/>
        </p:spPr>
      </p:pic>
      <p:pic>
        <p:nvPicPr>
          <p:cNvPr id="1032" name="Picture 8" descr="http://ec.europa.eu/yourvoice/ipm/forms/images/isa_logo2.png"/>
          <p:cNvPicPr>
            <a:picLocks noChangeAspect="1" noChangeArrowheads="1"/>
          </p:cNvPicPr>
          <p:nvPr/>
        </p:nvPicPr>
        <p:blipFill>
          <a:blip r:embed="rId10" cstate="print"/>
          <a:srcRect/>
          <a:stretch>
            <a:fillRect/>
          </a:stretch>
        </p:blipFill>
        <p:spPr bwMode="auto">
          <a:xfrm>
            <a:off x="611560" y="4131412"/>
            <a:ext cx="864096" cy="4497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Unterschiedliche LOGD-Lebenszyklen </a:t>
            </a:r>
            <a:br>
              <a:rPr lang="de-DE" dirty="0" smtClean="0"/>
            </a:br>
            <a:r>
              <a:rPr lang="de-DE" b="0" dirty="0" smtClean="0"/>
              <a:t>Beobachtungen</a:t>
            </a:r>
            <a:endParaRPr lang="de-DE" b="0" dirty="0"/>
          </a:p>
        </p:txBody>
      </p:sp>
      <p:sp>
        <p:nvSpPr>
          <p:cNvPr id="3" name="Content Placeholder 2"/>
          <p:cNvSpPr>
            <a:spLocks noGrp="1"/>
          </p:cNvSpPr>
          <p:nvPr>
            <p:ph sz="quarter" idx="15"/>
          </p:nvPr>
        </p:nvSpPr>
        <p:spPr/>
        <p:txBody>
          <a:bodyPr/>
          <a:lstStyle/>
          <a:p>
            <a:pPr>
              <a:buFont typeface="Arial" pitchFamily="34" charset="0"/>
              <a:buChar char="•"/>
            </a:pPr>
            <a:r>
              <a:rPr lang="de-DE" dirty="0" smtClean="0"/>
              <a:t>Kein standardisierter LOGD-Lebenszyklus.</a:t>
            </a:r>
          </a:p>
          <a:p>
            <a:pPr lvl="1">
              <a:buFont typeface="Arial" pitchFamily="34" charset="0"/>
              <a:buChar char="•"/>
            </a:pPr>
            <a:r>
              <a:rPr lang="de-DE" dirty="0" smtClean="0"/>
              <a:t>Die meisten Ansätze einigen sich auf einen Kernsatz von Phasen, z.B. die Identifizierung des Modells, seine Veröffentlichung. </a:t>
            </a:r>
          </a:p>
          <a:p>
            <a:pPr>
              <a:buFont typeface="Arial" pitchFamily="34" charset="0"/>
              <a:buChar char="•"/>
            </a:pPr>
            <a:r>
              <a:rPr lang="de-DE" dirty="0" smtClean="0"/>
              <a:t> Die aktuellen Lebenszyklen konzentrieren sich hauptsächlich auf das </a:t>
            </a:r>
            <a:r>
              <a:rPr lang="de-DE" i="1" dirty="0" smtClean="0"/>
              <a:t>Liefern </a:t>
            </a:r>
            <a:r>
              <a:rPr lang="de-DE" dirty="0" smtClean="0"/>
              <a:t>von offenen Daten:</a:t>
            </a:r>
          </a:p>
          <a:p>
            <a:pPr lvl="2">
              <a:buFont typeface="Wingdings" pitchFamily="2" charset="2"/>
              <a:buChar char="§"/>
            </a:pPr>
            <a:r>
              <a:rPr lang="de-DE" sz="1800" dirty="0" smtClean="0"/>
              <a:t>Identifizierung und Auswahl von LOGD.</a:t>
            </a:r>
          </a:p>
          <a:p>
            <a:pPr lvl="2">
              <a:buFont typeface="Wingdings" pitchFamily="2" charset="2"/>
              <a:buChar char="§"/>
            </a:pPr>
            <a:r>
              <a:rPr lang="de-DE" sz="1800" dirty="0" smtClean="0"/>
              <a:t>Modellierung und Reinigung von LOGD.</a:t>
            </a:r>
          </a:p>
          <a:p>
            <a:pPr lvl="2">
              <a:buFont typeface="Wingdings" pitchFamily="2" charset="2"/>
              <a:buChar char="§"/>
            </a:pPr>
            <a:r>
              <a:rPr lang="de-DE" sz="1800" dirty="0" smtClean="0"/>
              <a:t>Veröffentlichung und Verknüpfung von Daten.</a:t>
            </a:r>
          </a:p>
          <a:p>
            <a:pPr>
              <a:buFont typeface="Arial" pitchFamily="34" charset="0"/>
              <a:buChar char="•"/>
            </a:pPr>
            <a:r>
              <a:rPr lang="de-DE" dirty="0" smtClean="0"/>
              <a:t>Aber was mit der </a:t>
            </a:r>
            <a:r>
              <a:rPr lang="de-DE" i="1" dirty="0" smtClean="0"/>
              <a:t>Nachfrageseite</a:t>
            </a:r>
            <a:r>
              <a:rPr lang="de-DE" dirty="0" smtClean="0"/>
              <a:t>?</a:t>
            </a:r>
          </a:p>
          <a:p>
            <a:pPr lvl="2">
              <a:buFont typeface="Wingdings" pitchFamily="2" charset="2"/>
              <a:buChar char="§"/>
            </a:pPr>
            <a:r>
              <a:rPr lang="de-DE" sz="1800" dirty="0" smtClean="0"/>
              <a:t>LOGD finden und abrufen.</a:t>
            </a:r>
          </a:p>
          <a:p>
            <a:pPr lvl="2">
              <a:buFont typeface="Wingdings" pitchFamily="2" charset="2"/>
              <a:buChar char="§"/>
            </a:pPr>
            <a:r>
              <a:rPr lang="de-DE" sz="1800" dirty="0" smtClean="0"/>
              <a:t>Offene Daten integrieren und weiterverwenden. </a:t>
            </a:r>
          </a:p>
          <a:p>
            <a:pPr lvl="2">
              <a:buFont typeface="Wingdings" pitchFamily="2" charset="2"/>
              <a:buChar char="§"/>
            </a:pPr>
            <a:r>
              <a:rPr lang="de-DE" sz="1800" dirty="0" smtClean="0"/>
              <a:t>Rückmeldung zu LOGD ermöglichen.</a:t>
            </a:r>
            <a:r>
              <a:rPr lang="de-DE" dirty="0" smtClean="0"/>
              <a:t/>
            </a:r>
            <a:br>
              <a:rPr lang="de-DE" dirty="0" smtClean="0"/>
            </a:br>
            <a:endParaRPr lang="de-DE"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a:t>
            </a:fld>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Verwandte Projekte und Initiativen</a:t>
            </a:r>
            <a:r>
              <a:rPr lang="en-GB" dirty="0" smtClean="0"/>
              <a:t> </a:t>
            </a:r>
            <a:r>
              <a:rPr lang="en-GB" dirty="0" smtClean="0"/>
              <a:t>(2)</a:t>
            </a:r>
            <a:endParaRPr lang="en-GB" dirty="0"/>
          </a:p>
        </p:txBody>
      </p:sp>
      <p:sp>
        <p:nvSpPr>
          <p:cNvPr id="3" name="Content Placeholder 2"/>
          <p:cNvSpPr>
            <a:spLocks noGrp="1"/>
          </p:cNvSpPr>
          <p:nvPr>
            <p:ph sz="quarter" idx="15"/>
          </p:nvPr>
        </p:nvSpPr>
        <p:spPr>
          <a:xfrm>
            <a:off x="1691680" y="1752600"/>
            <a:ext cx="6918920" cy="4419600"/>
          </a:xfrm>
        </p:spPr>
        <p:txBody>
          <a:bodyPr/>
          <a:lstStyle/>
          <a:p>
            <a:pPr lvl="1">
              <a:spcAft>
                <a:spcPts val="2400"/>
              </a:spcAft>
              <a:buNone/>
            </a:pPr>
            <a:r>
              <a:rPr lang="en-GB" sz="1800" dirty="0" smtClean="0"/>
              <a:t>EUCLID FP7 Project, </a:t>
            </a:r>
            <a:r>
              <a:rPr lang="en-GB" sz="1800" dirty="0" smtClean="0">
                <a:hlinkClick r:id="rId3"/>
              </a:rPr>
              <a:t>http://projecteuclid.org/</a:t>
            </a:r>
            <a:endParaRPr lang="en-GB" sz="1800" dirty="0" smtClean="0"/>
          </a:p>
          <a:p>
            <a:pPr marL="0" lvl="1" indent="0">
              <a:spcAft>
                <a:spcPts val="2400"/>
              </a:spcAft>
              <a:buNone/>
            </a:pPr>
            <a:r>
              <a:rPr lang="en-GB" sz="1800" dirty="0" smtClean="0"/>
              <a:t>LOD Around The Clock FP7 project, </a:t>
            </a:r>
            <a:r>
              <a:rPr lang="en-GB" sz="1800" dirty="0" smtClean="0">
                <a:hlinkClick r:id="rId4"/>
              </a:rPr>
              <a:t>http://latc-project.eu/</a:t>
            </a:r>
            <a:endParaRPr lang="en-GB" sz="1800" dirty="0" smtClean="0"/>
          </a:p>
          <a:p>
            <a:pPr marL="0" lvl="1" indent="0">
              <a:spcAft>
                <a:spcPts val="2400"/>
              </a:spcAft>
              <a:buNone/>
            </a:pPr>
            <a:r>
              <a:rPr lang="en-GB" sz="1800" dirty="0"/>
              <a:t>Generic Statistical Business Process Model, </a:t>
            </a:r>
            <a:r>
              <a:rPr lang="en-GB" sz="1800" dirty="0">
                <a:hlinkClick r:id="rId5"/>
              </a:rPr>
              <a:t>http://</a:t>
            </a:r>
            <a:r>
              <a:rPr lang="en-GB" sz="1800" dirty="0" smtClean="0">
                <a:hlinkClick r:id="rId5"/>
              </a:rPr>
              <a:t>www1.unece.org/stat/platform/display/GSBPM/Generic+Statistical+Business+Process+Model+Paper</a:t>
            </a:r>
            <a:r>
              <a:rPr lang="en-GB" sz="1800" dirty="0" smtClean="0"/>
              <a:t> </a:t>
            </a:r>
          </a:p>
          <a:p>
            <a:pPr marL="0" lvl="1" indent="0">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60</a:t>
            </a:fld>
            <a:endParaRPr lang="en-GB" dirty="0"/>
          </a:p>
        </p:txBody>
      </p:sp>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4" name="Picture 4" descr="http://b.vimeocdn.com/ps/476/550/4765500_300.jpg"/>
          <p:cNvPicPr>
            <a:picLocks noChangeAspect="1" noChangeArrowheads="1"/>
          </p:cNvPicPr>
          <p:nvPr/>
        </p:nvPicPr>
        <p:blipFill>
          <a:blip r:embed="rId6" cstate="print"/>
          <a:srcRect l="5040" t="27720" r="6761" b="24401"/>
          <a:stretch>
            <a:fillRect/>
          </a:stretch>
        </p:blipFill>
        <p:spPr bwMode="auto">
          <a:xfrm>
            <a:off x="539552" y="1718090"/>
            <a:ext cx="864096" cy="469081"/>
          </a:xfrm>
          <a:prstGeom prst="rect">
            <a:avLst/>
          </a:prstGeom>
          <a:noFill/>
        </p:spPr>
      </p:pic>
      <p:pic>
        <p:nvPicPr>
          <p:cNvPr id="15" name="Picture 8" descr="Home"/>
          <p:cNvPicPr>
            <a:picLocks noChangeAspect="1" noChangeArrowheads="1"/>
          </p:cNvPicPr>
          <p:nvPr/>
        </p:nvPicPr>
        <p:blipFill>
          <a:blip r:embed="rId7" cstate="print"/>
          <a:srcRect/>
          <a:stretch>
            <a:fillRect/>
          </a:stretch>
        </p:blipFill>
        <p:spPr bwMode="auto">
          <a:xfrm>
            <a:off x="539552" y="2438170"/>
            <a:ext cx="864096" cy="198742"/>
          </a:xfrm>
          <a:prstGeom prst="rect">
            <a:avLst/>
          </a:prstGeom>
          <a:noFill/>
        </p:spPr>
      </p:pic>
      <p:pic>
        <p:nvPicPr>
          <p:cNvPr id="5" name="Picture 2" descr="http://www.emnbelgium.be/sites/default/files/imagecache/news_image/images_news/eurostat_0.jpg"/>
          <p:cNvPicPr>
            <a:picLocks noChangeAspect="1" noChangeArrowheads="1"/>
          </p:cNvPicPr>
          <p:nvPr/>
        </p:nvPicPr>
        <p:blipFill rotWithShape="1">
          <a:blip r:embed="rId8">
            <a:extLst>
              <a:ext uri="{28A0092B-C50C-407E-A947-70E740481C1C}">
                <a14:useLocalDpi xmlns:a14="http://schemas.microsoft.com/office/drawing/2010/main" val="0"/>
              </a:ext>
            </a:extLst>
          </a:blip>
          <a:srcRect t="17580" b="25732"/>
          <a:stretch/>
        </p:blipFill>
        <p:spPr bwMode="auto">
          <a:xfrm>
            <a:off x="352277" y="3050158"/>
            <a:ext cx="1195387" cy="45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8211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Werden Sie Teil unseres Teams...</a:t>
            </a:r>
            <a:endParaRPr lang="de-DE" sz="2800" dirty="0"/>
          </a:p>
        </p:txBody>
      </p:sp>
      <p:sp>
        <p:nvSpPr>
          <p:cNvPr id="7" name="TextBox 6"/>
          <p:cNvSpPr txBox="1"/>
          <p:nvPr/>
        </p:nvSpPr>
        <p:spPr>
          <a:xfrm>
            <a:off x="899592" y="1628800"/>
            <a:ext cx="3024336" cy="1079884"/>
          </a:xfrm>
          <a:prstGeom prst="rect">
            <a:avLst/>
          </a:prstGeom>
          <a:solidFill>
            <a:schemeClr val="accent4">
              <a:lumMod val="75000"/>
            </a:schemeClr>
          </a:solidFill>
        </p:spPr>
        <p:txBody>
          <a:bodyPr wrap="square" lIns="216000" tIns="108000" rIns="108000" bIns="108000" rtlCol="0">
            <a:spAutoFit/>
          </a:bodyPr>
          <a:lstStyle/>
          <a:p>
            <a:r>
              <a:rPr lang="en-GB" sz="2800" b="1" i="1" dirty="0" err="1" smtClean="0">
                <a:solidFill>
                  <a:schemeClr val="bg1"/>
                </a:solidFill>
                <a:latin typeface="+mj-lt"/>
                <a:cs typeface="Arial" pitchFamily="34" charset="0"/>
              </a:rPr>
              <a:t>Finden</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Sie</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uns</a:t>
            </a:r>
            <a:r>
              <a:rPr lang="en-GB" sz="2800" b="1" i="1" dirty="0" smtClean="0">
                <a:solidFill>
                  <a:schemeClr val="bg1"/>
                </a:solidFill>
                <a:latin typeface="+mj-lt"/>
                <a:cs typeface="Arial" pitchFamily="34" charset="0"/>
              </a:rPr>
              <a:t> auf</a:t>
            </a:r>
            <a:endParaRPr lang="en-GB" sz="2800" b="1" i="1" dirty="0">
              <a:solidFill>
                <a:schemeClr val="bg1"/>
              </a:solidFill>
              <a:latin typeface="+mj-lt"/>
              <a:cs typeface="Arial" pitchFamily="34" charset="0"/>
            </a:endParaRPr>
          </a:p>
        </p:txBody>
      </p:sp>
      <p:sp>
        <p:nvSpPr>
          <p:cNvPr id="10" name="TextBox 9"/>
          <p:cNvSpPr txBox="1"/>
          <p:nvPr/>
        </p:nvSpPr>
        <p:spPr>
          <a:xfrm>
            <a:off x="5076056" y="4005064"/>
            <a:ext cx="2952328" cy="1079884"/>
          </a:xfrm>
          <a:prstGeom prst="rect">
            <a:avLst/>
          </a:prstGeom>
          <a:solidFill>
            <a:schemeClr val="accent2"/>
          </a:solidFill>
        </p:spPr>
        <p:txBody>
          <a:bodyPr wrap="square" lIns="216000" tIns="108000" rIns="108000" bIns="108000" rtlCol="0">
            <a:spAutoFit/>
          </a:bodyPr>
          <a:lstStyle/>
          <a:p>
            <a:r>
              <a:rPr lang="en-GB" sz="2800" b="1" i="1" dirty="0" err="1" smtClean="0">
                <a:solidFill>
                  <a:schemeClr val="bg1"/>
                </a:solidFill>
                <a:latin typeface="+mj-lt"/>
                <a:cs typeface="Arial" pitchFamily="34" charset="0"/>
              </a:rPr>
              <a:t>Kontaktieren</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Sie</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uns</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unter</a:t>
            </a:r>
            <a:endParaRPr lang="en-GB" sz="2800" b="1" i="1" dirty="0">
              <a:solidFill>
                <a:schemeClr val="bg1"/>
              </a:solidFill>
              <a:latin typeface="+mj-lt"/>
              <a:cs typeface="Arial" pitchFamily="34" charset="0"/>
            </a:endParaRPr>
          </a:p>
        </p:txBody>
      </p:sp>
      <p:sp>
        <p:nvSpPr>
          <p:cNvPr id="19" name="TextBox 18"/>
          <p:cNvSpPr txBox="1"/>
          <p:nvPr/>
        </p:nvSpPr>
        <p:spPr>
          <a:xfrm>
            <a:off x="5076056" y="1556792"/>
            <a:ext cx="2952328" cy="1079884"/>
          </a:xfrm>
          <a:prstGeom prst="rect">
            <a:avLst/>
          </a:prstGeom>
          <a:solidFill>
            <a:schemeClr val="accent1"/>
          </a:solidFill>
        </p:spPr>
        <p:txBody>
          <a:bodyPr wrap="square" lIns="216000" tIns="108000" rIns="108000" bIns="108000" rtlCol="0">
            <a:spAutoFit/>
          </a:bodyPr>
          <a:lstStyle/>
          <a:p>
            <a:r>
              <a:rPr lang="en-GB" sz="2800" b="1" i="1" dirty="0" err="1" smtClean="0">
                <a:solidFill>
                  <a:schemeClr val="bg1"/>
                </a:solidFill>
                <a:latin typeface="+mj-lt"/>
                <a:cs typeface="Arial" pitchFamily="34" charset="0"/>
              </a:rPr>
              <a:t>Begleiten</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Sie</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uns</a:t>
            </a:r>
            <a:r>
              <a:rPr lang="en-GB" sz="2800" b="1" i="1" dirty="0" smtClean="0">
                <a:solidFill>
                  <a:schemeClr val="bg1"/>
                </a:solidFill>
                <a:latin typeface="+mj-lt"/>
                <a:cs typeface="Arial" pitchFamily="34" charset="0"/>
              </a:rPr>
              <a:t> auf</a:t>
            </a:r>
            <a:endParaRPr lang="en-GB" sz="2800" b="1" i="1" dirty="0">
              <a:solidFill>
                <a:schemeClr val="bg1"/>
              </a:solidFill>
              <a:latin typeface="+mj-lt"/>
              <a:cs typeface="Arial" pitchFamily="34" charset="0"/>
            </a:endParaRPr>
          </a:p>
        </p:txBody>
      </p:sp>
      <p:sp>
        <p:nvSpPr>
          <p:cNvPr id="23" name="TextBox 22"/>
          <p:cNvSpPr txBox="1"/>
          <p:nvPr/>
        </p:nvSpPr>
        <p:spPr>
          <a:xfrm>
            <a:off x="971600" y="4005064"/>
            <a:ext cx="2880320" cy="1079884"/>
          </a:xfrm>
          <a:prstGeom prst="rect">
            <a:avLst/>
          </a:prstGeom>
          <a:solidFill>
            <a:schemeClr val="accent5"/>
          </a:solidFill>
        </p:spPr>
        <p:txBody>
          <a:bodyPr wrap="square" lIns="216000" tIns="108000" rIns="108000" bIns="108000" rtlCol="0">
            <a:spAutoFit/>
          </a:bodyPr>
          <a:lstStyle/>
          <a:p>
            <a:r>
              <a:rPr lang="en-GB" sz="2800" b="1" i="1" dirty="0" err="1" smtClean="0">
                <a:solidFill>
                  <a:schemeClr val="bg1"/>
                </a:solidFill>
                <a:latin typeface="+mj-lt"/>
                <a:cs typeface="Arial" pitchFamily="34" charset="0"/>
              </a:rPr>
              <a:t>Folgen</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Sie</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uns</a:t>
            </a:r>
            <a:r>
              <a:rPr lang="en-GB" sz="2800" b="1" i="1" dirty="0" smtClean="0">
                <a:solidFill>
                  <a:schemeClr val="bg1"/>
                </a:solidFill>
                <a:latin typeface="+mj-lt"/>
                <a:cs typeface="Arial" pitchFamily="34" charset="0"/>
              </a:rPr>
              <a:t> auf</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3"/>
          </p:cNvPr>
          <p:cNvPicPr>
            <a:picLocks noChangeAspect="1" noChangeArrowheads="1"/>
          </p:cNvPicPr>
          <p:nvPr/>
        </p:nvPicPr>
        <p:blipFill>
          <a:blip r:embed="rId4"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5"/>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6"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7"/>
              </a:rPr>
              <a:t>http://www.opendatasupport.eu</a:t>
            </a:r>
            <a:r>
              <a:rPr lang="en-GB" sz="1600" dirty="0" smtClean="0"/>
              <a:t> </a:t>
            </a:r>
            <a:endParaRPr lang="en-GB" sz="1600" dirty="0"/>
          </a:p>
        </p:txBody>
      </p:sp>
      <p:pic>
        <p:nvPicPr>
          <p:cNvPr id="64518" name="Picture 6" descr="http://www.collaboration133.com/wp-content/uploads/2011/12/linkedin-icon.png">
            <a:hlinkClick r:id="rId8"/>
          </p:cNvPr>
          <p:cNvPicPr>
            <a:picLocks noChangeAspect="1" noChangeArrowheads="1"/>
          </p:cNvPicPr>
          <p:nvPr/>
        </p:nvPicPr>
        <p:blipFill>
          <a:blip r:embed="rId9"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10"/>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1"/>
          </p:cNvPr>
          <p:cNvPicPr>
            <a:picLocks noChangeAspect="1" noChangeArrowheads="1"/>
          </p:cNvPicPr>
          <p:nvPr/>
        </p:nvPicPr>
        <p:blipFill>
          <a:blip r:embed="rId12"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3"/>
              </a:rPr>
              <a:t>@OpenDataSupport</a:t>
            </a:r>
            <a:endParaRPr lang="en-GB" sz="1600" dirty="0"/>
          </a:p>
        </p:txBody>
      </p:sp>
      <p:pic>
        <p:nvPicPr>
          <p:cNvPr id="33" name="Picture 2" descr="Go to the home page">
            <a:hlinkClick r:id="rId14" tooltip="Go to the home page"/>
          </p:cNvPr>
          <p:cNvPicPr>
            <a:picLocks noChangeAspect="1" noChangeArrowheads="1"/>
          </p:cNvPicPr>
          <p:nvPr/>
        </p:nvPicPr>
        <p:blipFill>
          <a:blip r:embed="rId15"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6"/>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smtClean="0"/>
              <a:t>Slide </a:t>
            </a:r>
            <a:fld id="{F40CD079-BC3F-4086-BA81-31A79D845B02}" type="slidenum">
              <a:rPr lang="en-GB" smtClean="0"/>
              <a:pPr/>
              <a:t>61</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Was sind Metadaten?</a:t>
            </a:r>
            <a:endParaRPr lang="de-DE" dirty="0"/>
          </a:p>
        </p:txBody>
      </p:sp>
      <p:sp>
        <p:nvSpPr>
          <p:cNvPr id="3" name="Content Placeholder 2"/>
          <p:cNvSpPr>
            <a:spLocks noGrp="1"/>
          </p:cNvSpPr>
          <p:nvPr>
            <p:ph sz="quarter" idx="15"/>
          </p:nvPr>
        </p:nvSpPr>
        <p:spPr/>
        <p:txBody>
          <a:bodyPr/>
          <a:lstStyle/>
          <a:p>
            <a:r>
              <a:rPr lang="de-DE" i="1" dirty="0" smtClean="0">
                <a:solidFill>
                  <a:schemeClr val="accent1"/>
                </a:solidFill>
              </a:rPr>
              <a:t>“Metadaten sind strukturierte Informationen, die beschreiben, erklären, lokalisieren, oder es sonst wie einfacher machen, eine Informationsquelle abzurufen, zu verwenden, oder zu verwalten. Metadaten werden oft Daten zu bestimmten Daten oder Informationen zu bestimmten Informationen genannt.”  </a:t>
            </a:r>
          </a:p>
          <a:p>
            <a:r>
              <a:rPr lang="en-GB" sz="1400" i="1" dirty="0" smtClean="0"/>
              <a:t>-- National Information Standards Organization</a:t>
            </a:r>
            <a:endParaRPr lang="en-GB" sz="1400" i="1" dirty="0" smtClean="0">
              <a:latin typeface="+mj-lt"/>
            </a:endParaRPr>
          </a:p>
          <a:p>
            <a:r>
              <a:rPr lang="en-GB" sz="1000" i="1" dirty="0" smtClean="0">
                <a:hlinkClick r:id="rId3"/>
              </a:rPr>
              <a:t>http://www.niso.org/publications/press/UnderstandingMetadata.pdf</a:t>
            </a:r>
            <a:r>
              <a:rPr lang="en-GB" sz="1000" i="1" dirty="0" smtClean="0"/>
              <a:t>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a:t>
            </a:fld>
            <a:endParaRPr lang="en-GB"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4581128"/>
            <a:ext cx="2751249" cy="1347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581128"/>
            <a:ext cx="4185748" cy="1499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bwMode="ltGray">
          <a:xfrm rot="10800000">
            <a:off x="4283968" y="4797152"/>
            <a:ext cx="1224136" cy="641214"/>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8" name="Rectangle 7"/>
          <p:cNvSpPr/>
          <p:nvPr/>
        </p:nvSpPr>
        <p:spPr>
          <a:xfrm>
            <a:off x="755576" y="4077072"/>
            <a:ext cx="3600400" cy="646331"/>
          </a:xfrm>
          <a:prstGeom prst="rect">
            <a:avLst/>
          </a:prstGeom>
        </p:spPr>
        <p:txBody>
          <a:bodyPr wrap="square">
            <a:spAutoFit/>
          </a:bodyPr>
          <a:lstStyle/>
          <a:p>
            <a:pPr algn="ctr">
              <a:spcBef>
                <a:spcPts val="600"/>
              </a:spcBef>
            </a:pPr>
            <a:r>
              <a:rPr lang="de-DE" dirty="0" smtClean="0">
                <a:latin typeface="Hand Of Sean" pitchFamily="2" charset="-128"/>
                <a:ea typeface="Hand Of Sean" pitchFamily="2" charset="-128"/>
              </a:rPr>
              <a:t>Datensatz Beschreibung (DCAT)</a:t>
            </a:r>
            <a:endParaRPr lang="de-DE" dirty="0">
              <a:latin typeface="Hand Of Sean" pitchFamily="2" charset="-128"/>
              <a:ea typeface="Hand Of Sean" pitchFamily="2" charset="-128"/>
            </a:endParaRPr>
          </a:p>
        </p:txBody>
      </p:sp>
      <p:sp>
        <p:nvSpPr>
          <p:cNvPr id="9" name="Rectangle 8"/>
          <p:cNvSpPr/>
          <p:nvPr/>
        </p:nvSpPr>
        <p:spPr>
          <a:xfrm>
            <a:off x="5868144" y="4149080"/>
            <a:ext cx="2088232" cy="369332"/>
          </a:xfrm>
          <a:prstGeom prst="rect">
            <a:avLst/>
          </a:prstGeom>
        </p:spPr>
        <p:txBody>
          <a:bodyPr wrap="square">
            <a:spAutoFit/>
          </a:bodyPr>
          <a:lstStyle/>
          <a:p>
            <a:pPr algn="ctr">
              <a:spcBef>
                <a:spcPts val="600"/>
              </a:spcBef>
            </a:pPr>
            <a:r>
              <a:rPr lang="de-DE" dirty="0" smtClean="0">
                <a:latin typeface="Hand Of Sean" pitchFamily="2" charset="-128"/>
                <a:ea typeface="Hand Of Sean" pitchFamily="2" charset="-128"/>
              </a:rPr>
              <a:t>Datensatz</a:t>
            </a:r>
            <a:endParaRPr lang="de-DE" dirty="0">
              <a:latin typeface="Hand Of Sean" pitchFamily="2" charset="-128"/>
              <a:ea typeface="Hand Of Sean" pitchFamily="2"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1015008"/>
          </a:xfrm>
        </p:spPr>
        <p:txBody>
          <a:bodyPr>
            <a:normAutofit fontScale="90000"/>
          </a:bodyPr>
          <a:lstStyle/>
          <a:p>
            <a:r>
              <a:rPr lang="de-DE" dirty="0" smtClean="0"/>
              <a:t>Best Practices für die Veröffentlichung Ihrer Daten &amp; Metadaten</a:t>
            </a:r>
            <a:endParaRPr lang="de-DE" dirty="0"/>
          </a:p>
        </p:txBody>
      </p:sp>
      <p:sp>
        <p:nvSpPr>
          <p:cNvPr id="3" name="Content Placeholder 2"/>
          <p:cNvSpPr>
            <a:spLocks noGrp="1"/>
          </p:cNvSpPr>
          <p:nvPr>
            <p:ph sz="quarter" idx="15"/>
          </p:nvPr>
        </p:nvSpPr>
        <p:spPr>
          <a:xfrm>
            <a:off x="3276600" y="1772816"/>
            <a:ext cx="5471864" cy="4399384"/>
          </a:xfrm>
        </p:spPr>
        <p:txBody>
          <a:bodyPr/>
          <a:lstStyle/>
          <a:p>
            <a:pPr marL="1005840" lvl="3" indent="-457200">
              <a:buFont typeface="+mj-lt"/>
              <a:buAutoNum type="arabicPeriod"/>
            </a:pPr>
            <a:r>
              <a:rPr lang="de-DE" dirty="0" smtClean="0">
                <a:latin typeface="+mj-lt"/>
              </a:rPr>
              <a:t>Entwickeln Sie die Daten;</a:t>
            </a:r>
          </a:p>
          <a:p>
            <a:pPr marL="1005840" lvl="3" indent="-457200">
              <a:buFont typeface="+mj-lt"/>
              <a:buAutoNum type="arabicPeriod"/>
            </a:pPr>
            <a:r>
              <a:rPr lang="de-DE" dirty="0" smtClean="0">
                <a:latin typeface="+mj-lt"/>
              </a:rPr>
              <a:t>Benennen Sie Dinge mit URIs;</a:t>
            </a:r>
          </a:p>
          <a:p>
            <a:pPr marL="1005840" lvl="3" indent="-457200">
              <a:buFont typeface="+mj-lt"/>
              <a:buAutoNum type="arabicPeriod"/>
            </a:pPr>
            <a:r>
              <a:rPr lang="de-DE" dirty="0" smtClean="0">
                <a:latin typeface="+mj-lt"/>
              </a:rPr>
              <a:t>Verwenden Sie vorhandene Vokabulare wieder, wann immer möglich;</a:t>
            </a:r>
          </a:p>
          <a:p>
            <a:pPr marL="1005840" lvl="3" indent="-457200">
              <a:buFont typeface="+mj-lt"/>
              <a:buAutoNum type="arabicPeriod"/>
            </a:pPr>
            <a:r>
              <a:rPr lang="de-DE" dirty="0" smtClean="0">
                <a:latin typeface="+mj-lt"/>
              </a:rPr>
              <a:t>Veröffentlichen Sie von Mensch und Maschine lesbare Beschreibungen – </a:t>
            </a:r>
            <a:r>
              <a:rPr lang="de-DE" b="1" i="1" dirty="0" smtClean="0">
                <a:latin typeface="+mj-lt"/>
              </a:rPr>
              <a:t>Metadaten</a:t>
            </a:r>
            <a:r>
              <a:rPr lang="de-DE" i="1" dirty="0" smtClean="0">
                <a:latin typeface="+mj-lt"/>
              </a:rPr>
              <a:t>;</a:t>
            </a:r>
          </a:p>
          <a:p>
            <a:pPr marL="1005840" lvl="3" indent="-457200">
              <a:buFont typeface="+mj-lt"/>
              <a:buAutoNum type="arabicPeriod"/>
            </a:pPr>
            <a:r>
              <a:rPr lang="de-DE" dirty="0" smtClean="0">
                <a:latin typeface="+mj-lt"/>
              </a:rPr>
              <a:t>Konvertieren Sie die Daten in RDF;</a:t>
            </a:r>
          </a:p>
          <a:p>
            <a:pPr marL="1005840" lvl="3" indent="-457200">
              <a:buFont typeface="+mj-lt"/>
              <a:buAutoNum type="arabicPeriod"/>
            </a:pPr>
            <a:r>
              <a:rPr lang="de-DE" dirty="0" smtClean="0">
                <a:latin typeface="+mj-lt"/>
              </a:rPr>
              <a:t>Bestimmen Sie eine entsprechende Lizenz;</a:t>
            </a:r>
          </a:p>
          <a:p>
            <a:pPr marL="1005840" lvl="3" indent="-457200">
              <a:buFont typeface="+mj-lt"/>
              <a:buAutoNum type="arabicPeriod"/>
            </a:pPr>
            <a:r>
              <a:rPr lang="de-DE" dirty="0" err="1" smtClean="0">
                <a:latin typeface="+mj-lt"/>
              </a:rPr>
              <a:t>Hosten</a:t>
            </a:r>
            <a:r>
              <a:rPr lang="de-DE" dirty="0" smtClean="0">
                <a:latin typeface="+mj-lt"/>
              </a:rPr>
              <a:t> Sie öffentlich den verknüpften Datensatz und seine Metadaten und geben Sie dies bekannt!</a:t>
            </a:r>
          </a:p>
        </p:txBody>
      </p:sp>
      <p:sp>
        <p:nvSpPr>
          <p:cNvPr id="7" name="Text Placeholder 6"/>
          <p:cNvSpPr>
            <a:spLocks noGrp="1"/>
          </p:cNvSpPr>
          <p:nvPr>
            <p:ph type="body" sz="quarter" idx="16"/>
          </p:nvPr>
        </p:nvSpPr>
        <p:spPr/>
        <p:txBody>
          <a:bodyPr/>
          <a:lstStyle/>
          <a:p>
            <a:r>
              <a:rPr lang="en-GB" dirty="0" smtClean="0"/>
              <a:t>W3C Linked Data Cookbook</a:t>
            </a:r>
            <a:endParaRPr lang="en-GB" dirty="0"/>
          </a:p>
        </p:txBody>
      </p:sp>
      <p:sp>
        <p:nvSpPr>
          <p:cNvPr id="4" name="Slide Number Placeholder 3"/>
          <p:cNvSpPr>
            <a:spLocks noGrp="1"/>
          </p:cNvSpPr>
          <p:nvPr>
            <p:ph type="sldNum" sz="quarter" idx="19"/>
          </p:nvPr>
        </p:nvSpPr>
        <p:spPr/>
        <p:txBody>
          <a:bodyPr/>
          <a:lstStyle/>
          <a:p>
            <a:r>
              <a:rPr lang="en-GB" smtClean="0"/>
              <a:t>Slide </a:t>
            </a:r>
            <a:fld id="{F40CD079-BC3F-4086-BA81-31A79D845B02}" type="slidenum">
              <a:rPr lang="en-GB" smtClean="0"/>
              <a:pPr/>
              <a:t>8</a:t>
            </a:fld>
            <a:endParaRPr lang="en-GB"/>
          </a:p>
        </p:txBody>
      </p:sp>
      <p:sp>
        <p:nvSpPr>
          <p:cNvPr id="5" name="Rectangle 4"/>
          <p:cNvSpPr/>
          <p:nvPr/>
        </p:nvSpPr>
        <p:spPr bwMode="ltGray">
          <a:xfrm>
            <a:off x="323528" y="5373216"/>
            <a:ext cx="3384376" cy="86409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br>
              <a:rPr lang="en-GB" sz="1200" b="1" dirty="0" smtClean="0">
                <a:solidFill>
                  <a:schemeClr val="tx1"/>
                </a:solidFill>
                <a:latin typeface="Georgia" pitchFamily="18" charset="0"/>
              </a:rPr>
            </a:br>
            <a:r>
              <a:rPr lang="en-GB" sz="1200" dirty="0" smtClean="0">
                <a:hlinkClick r:id="rId3"/>
              </a:rPr>
              <a:t>http://www.w3.org/TR/gov-data/</a:t>
            </a:r>
            <a:r>
              <a:rPr lang="en-GB" sz="1200" dirty="0" smtClean="0"/>
              <a:t>)</a:t>
            </a:r>
            <a:r>
              <a:rPr lang="en-GB" sz="1200" dirty="0" smtClean="0">
                <a:hlinkClick r:id="rId4"/>
              </a:rPr>
              <a:t> http://www.w3.org/2011/gld/wiki/Linked_Data_Cookbook</a:t>
            </a:r>
            <a:r>
              <a:rPr lang="en-GB" sz="1200" dirty="0" smtClean="0"/>
              <a:t> </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smtClean="0"/>
              <a:t>LOGD- und Metadatenlebenszyklus</a:t>
            </a:r>
            <a:br>
              <a:rPr lang="de-DE" dirty="0" smtClean="0"/>
            </a:br>
            <a:r>
              <a:rPr lang="de-DE" b="0" dirty="0" smtClean="0"/>
              <a:t>Schwerpunkt auf Angebot und Nachfrage</a:t>
            </a:r>
            <a:endParaRPr lang="de-DE" b="0" dirty="0"/>
          </a:p>
        </p:txBody>
      </p:sp>
      <p:sp>
        <p:nvSpPr>
          <p:cNvPr id="4" name="Slide Number Placeholder 3"/>
          <p:cNvSpPr>
            <a:spLocks noGrp="1"/>
          </p:cNvSpPr>
          <p:nvPr>
            <p:ph type="sldNum" sz="quarter" idx="18"/>
          </p:nvPr>
        </p:nvSpPr>
        <p:spPr/>
        <p:txBody>
          <a:bodyPr/>
          <a:lstStyle/>
          <a:p>
            <a:r>
              <a:rPr lang="en-GB" smtClean="0"/>
              <a:t>Slide </a:t>
            </a:r>
            <a:fld id="{C65BB6A6-903A-4B60-A0CF-B2137834975A}" type="slidenum">
              <a:rPr lang="en-GB" smtClean="0"/>
              <a:pPr/>
              <a:t>9</a:t>
            </a:fld>
            <a:endParaRPr lang="en-GB"/>
          </a:p>
        </p:txBody>
      </p:sp>
      <p:pic>
        <p:nvPicPr>
          <p:cNvPr id="7" name="Content Placeholder 4"/>
          <p:cNvPicPr>
            <a:picLocks/>
          </p:cNvPicPr>
          <p:nvPr/>
        </p:nvPicPr>
        <p:blipFill>
          <a:blip r:embed="rId3" cstate="print"/>
          <a:srcRect/>
          <a:stretch>
            <a:fillRect/>
          </a:stretch>
        </p:blipFill>
        <p:spPr bwMode="auto">
          <a:xfrm>
            <a:off x="899592" y="1988840"/>
            <a:ext cx="7272808" cy="3307641"/>
          </a:xfrm>
          <a:prstGeom prst="rect">
            <a:avLst/>
          </a:prstGeom>
          <a:noFill/>
          <a:ln w="9525">
            <a:noFill/>
            <a:miter lim="800000"/>
            <a:headEnd/>
            <a:tailEnd/>
          </a:ln>
        </p:spPr>
      </p:pic>
      <p:sp>
        <p:nvSpPr>
          <p:cNvPr id="9" name="Left Brace 8"/>
          <p:cNvSpPr/>
          <p:nvPr/>
        </p:nvSpPr>
        <p:spPr>
          <a:xfrm rot="16200000">
            <a:off x="2555776" y="3636516"/>
            <a:ext cx="360040" cy="3528392"/>
          </a:xfrm>
          <a:prstGeom prst="leftBrace">
            <a:avLst>
              <a:gd name="adj1" fmla="val 8593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Left Brace 9"/>
          <p:cNvSpPr/>
          <p:nvPr/>
        </p:nvSpPr>
        <p:spPr>
          <a:xfrm rot="16200000">
            <a:off x="6156176" y="3636516"/>
            <a:ext cx="360040" cy="3528392"/>
          </a:xfrm>
          <a:prstGeom prst="leftBrace">
            <a:avLst>
              <a:gd name="adj1" fmla="val 8593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ectangle 10"/>
          <p:cNvSpPr/>
          <p:nvPr/>
        </p:nvSpPr>
        <p:spPr bwMode="ltGray">
          <a:xfrm>
            <a:off x="971600" y="5665440"/>
            <a:ext cx="3528392" cy="2880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ysClr val="windowText" lastClr="000000"/>
                </a:solidFill>
                <a:latin typeface="Hand Of Sean" pitchFamily="2" charset="-128"/>
                <a:ea typeface="Hand Of Sean" pitchFamily="2" charset="-128"/>
              </a:rPr>
              <a:t>Angebot</a:t>
            </a:r>
          </a:p>
        </p:txBody>
      </p:sp>
      <p:sp>
        <p:nvSpPr>
          <p:cNvPr id="12" name="Rectangle 11"/>
          <p:cNvSpPr/>
          <p:nvPr/>
        </p:nvSpPr>
        <p:spPr bwMode="ltGray">
          <a:xfrm>
            <a:off x="4631308" y="5665440"/>
            <a:ext cx="3528392" cy="2880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ysClr val="windowText" lastClr="000000"/>
                </a:solidFill>
                <a:latin typeface="Hand Of Sean" pitchFamily="2" charset="-128"/>
                <a:ea typeface="Hand Of Sean" pitchFamily="2" charset="-128"/>
              </a:rPr>
              <a:t>Nachfrage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5">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v0.05</Template>
  <TotalTime>53</TotalTime>
  <Words>4138</Words>
  <Application>Microsoft Office PowerPoint</Application>
  <PresentationFormat>On-screen Show (4:3)</PresentationFormat>
  <Paragraphs>660</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ODS_presentation template v0.05</vt:lpstr>
      <vt:lpstr>Trainingsmodul 2.1    Der Lebenszyklus von Linked Offenen Regierungsdaten &amp; -Metadaten</vt:lpstr>
      <vt:lpstr>Diese Präsentation wurde von PwC erstellt  Autoren:  Michiel De Keyzer, Nikolaos Loutas and Stijn Goedertier </vt:lpstr>
      <vt:lpstr>Lernziele</vt:lpstr>
      <vt:lpstr>Inhalt</vt:lpstr>
      <vt:lpstr>Verschiedene LOGD-Lebenszyklen Der Stand der Dinge</vt:lpstr>
      <vt:lpstr>Unterschiedliche LOGD-Lebenszyklen  Beobachtungen</vt:lpstr>
      <vt:lpstr>Was sind Metadaten?</vt:lpstr>
      <vt:lpstr>Best Practices für die Veröffentlichung Ihrer Daten &amp; Metadaten</vt:lpstr>
      <vt:lpstr>LOGD- und Metadatenlebenszyklus Schwerpunkt auf Angebot und Nachfrage</vt:lpstr>
      <vt:lpstr>LOGD &amp; Metadaten Angebot Regierungen, die ihre Daten öffentlich machen und sie als Linked Data zusammen mit den entsprechenden Metadaten-Beschreibungen veröffentlichen. </vt:lpstr>
      <vt:lpstr>Auswahl von hochwertigen Daten</vt:lpstr>
      <vt:lpstr>Auswahl aus Transparenz</vt:lpstr>
      <vt:lpstr>Auswahl, die auf gesetzlichen Anforderungen basiert</vt:lpstr>
      <vt:lpstr>Auswahl mit Bezug auf die öffentliche Aufgabe</vt:lpstr>
      <vt:lpstr>Auswahl, die auf dem Status der Offenheit basiert</vt:lpstr>
      <vt:lpstr>Auswahl, die Werten basiert</vt:lpstr>
      <vt:lpstr>Auswahl, die auf einer Zielgruppe basiert</vt:lpstr>
      <vt:lpstr>Auswahl, die auf der Größe der Zielgruppe basiert </vt:lpstr>
      <vt:lpstr>Hohe Wert aus der Perspektive eines Wiederverwender</vt:lpstr>
      <vt:lpstr>Auswahl, die auf den Bedürfnissen der Zielgruppe basiert Welche Daten brauchen/möchten die Wiederverwender?</vt:lpstr>
      <vt:lpstr>Datensätze Domains in europäischen Datenportalen</vt:lpstr>
      <vt:lpstr>Welche Datensätze auf Data.gov.uk  am meisten angesehen werden </vt:lpstr>
      <vt:lpstr>Ihre Daten und Metadaten zu entwickeln, bedeutet...</vt:lpstr>
      <vt:lpstr>Entwickeln Sie Ihre Daten: wiederverwenden, wenn möglich, prägen, wenn nötig</vt:lpstr>
      <vt:lpstr>Verwenden Sie gemeinsame Vokabulare wieder, um Ihre Daten zu entwickeln und zu beschreiben ... (in RDF)</vt:lpstr>
      <vt:lpstr>Wiederverwendbar  Vokabulare finden Joinup</vt:lpstr>
      <vt:lpstr>Finden Sie wiederverwendbare Vokabulare Linked Open Vocabularies</vt:lpstr>
      <vt:lpstr>Ihre Daten &amp; Metadaten bereinigen</vt:lpstr>
      <vt:lpstr>Datenbereinigung – Ein Beispiel</vt:lpstr>
      <vt:lpstr>Entwickeln Sie Ihre Metadaten</vt:lpstr>
      <vt:lpstr>Verwenden Sie persistente Uniform Resource Identifiers (URI) für die Namensgebung</vt:lpstr>
      <vt:lpstr>Bei der Lizensierung Ihrer Daten und Metadaten geht es darum:</vt:lpstr>
      <vt:lpstr>Offene Lizenzen</vt:lpstr>
      <vt:lpstr>Bei der Veröffentlichung von Linked Data geht es darum...</vt:lpstr>
      <vt:lpstr>Stellen Sie einen SPARQL Endpunkt bereit</vt:lpstr>
      <vt:lpstr>Die Veröffentlichung Ihrer Metadaten</vt:lpstr>
      <vt:lpstr>Bei dem Daten &amp; Metadaten Management geht es um...</vt:lpstr>
      <vt:lpstr>Sammeln Sie die Rückmeldungen der Wiederverwender Ihrer Daten</vt:lpstr>
      <vt:lpstr>LOGD-Nachfrage Die Nachfrage von Unternehmen, Unternehmern, Forschern und Regierungen nach Linked Data. </vt:lpstr>
      <vt:lpstr>Bei der Nachfrageseite des LOGD-Lebenszyklus geht es um ...</vt:lpstr>
      <vt:lpstr>Wo finden Sie Datensätze? </vt:lpstr>
      <vt:lpstr>Verwenden Sie den SPARQL-Endpunkt oder einen  Faceted Browser, um Datensätze zu finden</vt:lpstr>
      <vt:lpstr>Integration von Datensätze und der Aufbau von Anwendungen &amp; Dienstleistungen</vt:lpstr>
      <vt:lpstr>Die Veröffentlichung von LoGD mit Open Refine</vt:lpstr>
      <vt:lpstr>Die Entwicklung und Veröffentlichung von Open Data mit Open Refine  Erste Schritte</vt:lpstr>
      <vt:lpstr>Beschreiben Sie Ihre Daten in einer Tabellenkalkulation</vt:lpstr>
      <vt:lpstr>Erstellen Sie ein Projekt und laden Sie es in Google Refine</vt:lpstr>
      <vt:lpstr>Zeigen Sie Ihre Daten auf, um sie RDF Klassen &amp; Eigenschaften zuzuordnen (Entwickeln Sie Ihre Daten) </vt:lpstr>
      <vt:lpstr>Exportieren Sie Ihre Daten zu RDF/XML oder Turtle</vt:lpstr>
      <vt:lpstr>Der LOD2-Stack Werkzeuge für die Veröffentlichung und Abfrage von LOGD</vt:lpstr>
      <vt:lpstr>Veröffentlichen Sie Ihre Daten mit dem LOD2 Stack</vt:lpstr>
      <vt:lpstr>Silk – Ein Werkzeug für die Verknüpfung Ihrer Daten</vt:lpstr>
      <vt:lpstr>Schlussfolgerungen</vt:lpstr>
      <vt:lpstr>Gruppenfragen</vt:lpstr>
      <vt:lpstr>Vielen Dank! ...und jetzt IHRE Fragen?</vt:lpstr>
      <vt:lpstr>Referenzen</vt:lpstr>
      <vt:lpstr>Weiter lesen (1/2)</vt:lpstr>
      <vt:lpstr>Weiter lesen (2/2)</vt:lpstr>
      <vt:lpstr>Verwandte Projekte und Initiativen (1)</vt:lpstr>
      <vt:lpstr>Verwandte Projekte und Initiativen (2)</vt:lpstr>
      <vt:lpstr>Werden Sie Teil unseres Teams...</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prudhomr</cp:lastModifiedBy>
  <cp:revision>467</cp:revision>
  <dcterms:created xsi:type="dcterms:W3CDTF">2013-05-15T15:29:41Z</dcterms:created>
  <dcterms:modified xsi:type="dcterms:W3CDTF">2014-04-08T12:42:05Z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