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0" r:id="rId1"/>
  </p:sldMasterIdLst>
  <p:notesMasterIdLst>
    <p:notesMasterId r:id="rId63"/>
  </p:notesMasterIdLst>
  <p:handoutMasterIdLst>
    <p:handoutMasterId r:id="rId64"/>
  </p:handoutMasterIdLst>
  <p:sldIdLst>
    <p:sldId id="512" r:id="rId2"/>
    <p:sldId id="517" r:id="rId3"/>
    <p:sldId id="467" r:id="rId4"/>
    <p:sldId id="534" r:id="rId5"/>
    <p:sldId id="450" r:id="rId6"/>
    <p:sldId id="500" r:id="rId7"/>
    <p:sldId id="543" r:id="rId8"/>
    <p:sldId id="519" r:id="rId9"/>
    <p:sldId id="458" r:id="rId10"/>
    <p:sldId id="528" r:id="rId11"/>
    <p:sldId id="535" r:id="rId12"/>
    <p:sldId id="546" r:id="rId13"/>
    <p:sldId id="536" r:id="rId14"/>
    <p:sldId id="537" r:id="rId15"/>
    <p:sldId id="538" r:id="rId16"/>
    <p:sldId id="539" r:id="rId17"/>
    <p:sldId id="540" r:id="rId18"/>
    <p:sldId id="541" r:id="rId19"/>
    <p:sldId id="547" r:id="rId20"/>
    <p:sldId id="457" r:id="rId21"/>
    <p:sldId id="469" r:id="rId22"/>
    <p:sldId id="503" r:id="rId23"/>
    <p:sldId id="504" r:id="rId24"/>
    <p:sldId id="474" r:id="rId25"/>
    <p:sldId id="471" r:id="rId26"/>
    <p:sldId id="489" r:id="rId27"/>
    <p:sldId id="505" r:id="rId28"/>
    <p:sldId id="459" r:id="rId29"/>
    <p:sldId id="473" r:id="rId30"/>
    <p:sldId id="472" r:id="rId31"/>
    <p:sldId id="460" r:id="rId32"/>
    <p:sldId id="470" r:id="rId33"/>
    <p:sldId id="478" r:id="rId34"/>
    <p:sldId id="506" r:id="rId35"/>
    <p:sldId id="510" r:id="rId36"/>
    <p:sldId id="476" r:id="rId37"/>
    <p:sldId id="508" r:id="rId38"/>
    <p:sldId id="498" r:id="rId39"/>
    <p:sldId id="529" r:id="rId40"/>
    <p:sldId id="509" r:id="rId41"/>
    <p:sldId id="462" r:id="rId42"/>
    <p:sldId id="511" r:id="rId43"/>
    <p:sldId id="479" r:id="rId44"/>
    <p:sldId id="530" r:id="rId45"/>
    <p:sldId id="520" r:id="rId46"/>
    <p:sldId id="522" r:id="rId47"/>
    <p:sldId id="523" r:id="rId48"/>
    <p:sldId id="524" r:id="rId49"/>
    <p:sldId id="525" r:id="rId50"/>
    <p:sldId id="531" r:id="rId51"/>
    <p:sldId id="526" r:id="rId52"/>
    <p:sldId id="527" r:id="rId53"/>
    <p:sldId id="480" r:id="rId54"/>
    <p:sldId id="544" r:id="rId55"/>
    <p:sldId id="513" r:id="rId56"/>
    <p:sldId id="514" r:id="rId57"/>
    <p:sldId id="515" r:id="rId58"/>
    <p:sldId id="533" r:id="rId59"/>
    <p:sldId id="516" r:id="rId60"/>
    <p:sldId id="545" r:id="rId61"/>
    <p:sldId id="518" r:id="rId6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020"/>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83453" autoAdjust="0"/>
  </p:normalViewPr>
  <p:slideViewPr>
    <p:cSldViewPr>
      <p:cViewPr>
        <p:scale>
          <a:sx n="80" d="100"/>
          <a:sy n="80" d="100"/>
        </p:scale>
        <p:origin x="-72" y="384"/>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0C0"/>
            </a:solidFill>
          </c:spPr>
          <c:invertIfNegative val="0"/>
          <c:cat>
            <c:strRef>
              <c:f>Sheet1!$A$2:$A$9</c:f>
              <c:strCache>
                <c:ptCount val="8"/>
                <c:pt idx="0">
                  <c:v>Geo-data</c:v>
                </c:pt>
                <c:pt idx="1">
                  <c:v>Business/financial data</c:v>
                </c:pt>
                <c:pt idx="2">
                  <c:v>Socio-demographic/statistical data</c:v>
                </c:pt>
                <c:pt idx="3">
                  <c:v>Legal data</c:v>
                </c:pt>
                <c:pt idx="4">
                  <c:v>Meteo data</c:v>
                </c:pt>
                <c:pt idx="5">
                  <c:v>Transport data</c:v>
                </c:pt>
                <c:pt idx="6">
                  <c:v>Other</c:v>
                </c:pt>
                <c:pt idx="7">
                  <c:v>Museum and cultural data</c:v>
                </c:pt>
              </c:strCache>
            </c:strRef>
          </c:cat>
          <c:val>
            <c:numRef>
              <c:f>Sheet1!$B$2:$B$9</c:f>
              <c:numCache>
                <c:formatCode>0.0%</c:formatCode>
                <c:ptCount val="8"/>
                <c:pt idx="0">
                  <c:v>0.51100000000000001</c:v>
                </c:pt>
                <c:pt idx="1">
                  <c:v>0.46800000000000008</c:v>
                </c:pt>
                <c:pt idx="2">
                  <c:v>0.29700000000000032</c:v>
                </c:pt>
                <c:pt idx="3">
                  <c:v>0.27700000000000002</c:v>
                </c:pt>
                <c:pt idx="4">
                  <c:v>0.128</c:v>
                </c:pt>
                <c:pt idx="5">
                  <c:v>0.128</c:v>
                </c:pt>
                <c:pt idx="6">
                  <c:v>0.128</c:v>
                </c:pt>
                <c:pt idx="7">
                  <c:v>0.1</c:v>
                </c:pt>
              </c:numCache>
            </c:numRef>
          </c:val>
        </c:ser>
        <c:dLbls>
          <c:showLegendKey val="0"/>
          <c:showVal val="1"/>
          <c:showCatName val="0"/>
          <c:showSerName val="0"/>
          <c:showPercent val="0"/>
          <c:showBubbleSize val="0"/>
        </c:dLbls>
        <c:gapWidth val="150"/>
        <c:overlap val="-25"/>
        <c:axId val="35770752"/>
        <c:axId val="35772288"/>
      </c:barChart>
      <c:catAx>
        <c:axId val="35770752"/>
        <c:scaling>
          <c:orientation val="minMax"/>
        </c:scaling>
        <c:delete val="0"/>
        <c:axPos val="b"/>
        <c:numFmt formatCode="General" sourceLinked="1"/>
        <c:majorTickMark val="none"/>
        <c:minorTickMark val="none"/>
        <c:tickLblPos val="nextTo"/>
        <c:crossAx val="35772288"/>
        <c:crosses val="autoZero"/>
        <c:auto val="1"/>
        <c:lblAlgn val="ctr"/>
        <c:lblOffset val="100"/>
        <c:noMultiLvlLbl val="0"/>
      </c:catAx>
      <c:valAx>
        <c:axId val="35772288"/>
        <c:scaling>
          <c:orientation val="minMax"/>
        </c:scaling>
        <c:delete val="1"/>
        <c:axPos val="l"/>
        <c:numFmt formatCode="0.0%" sourceLinked="1"/>
        <c:majorTickMark val="none"/>
        <c:minorTickMark val="none"/>
        <c:tickLblPos val="none"/>
        <c:crossAx val="357707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2301027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10</a:t>
            </a:fld>
            <a:endParaRPr lang="en-GB" dirty="0"/>
          </a:p>
        </p:txBody>
      </p:sp>
    </p:spTree>
    <p:extLst>
      <p:ext uri="{BB962C8B-B14F-4D97-AF65-F5344CB8AC3E}">
        <p14:creationId xmlns:p14="http://schemas.microsoft.com/office/powerpoint/2010/main" val="206855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UPDATE: added “</a:t>
            </a:r>
            <a:r>
              <a:rPr lang="en-GB" i="1" dirty="0" smtClean="0">
                <a:solidFill>
                  <a:schemeClr val="accent1"/>
                </a:solidFill>
              </a:rPr>
              <a:t>both from the publisher’s and the re-user’s point of view”</a:t>
            </a:r>
            <a:r>
              <a:rPr lang="en-GB" dirty="0" smtClean="0"/>
              <a:t>  + added “</a:t>
            </a:r>
            <a:r>
              <a:rPr lang="en-GB" sz="1800" b="1" noProof="0" dirty="0" err="1" smtClean="0"/>
              <a:t>Transparancy</a:t>
            </a:r>
            <a:r>
              <a:rPr lang="en-GB" sz="1800" b="1" dirty="0" smtClean="0"/>
              <a:t>:  </a:t>
            </a:r>
            <a:r>
              <a:rPr lang="en-GB" sz="1800" dirty="0" smtClean="0"/>
              <a:t>Does the publication of the dataset increase transparency and openness of the government towards its citizens?”</a:t>
            </a:r>
          </a:p>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dirty="0"/>
          </a:p>
        </p:txBody>
      </p:sp>
    </p:spTree>
    <p:extLst>
      <p:ext uri="{BB962C8B-B14F-4D97-AF65-F5344CB8AC3E}">
        <p14:creationId xmlns:p14="http://schemas.microsoft.com/office/powerpoint/2010/main" val="165967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UDPATE: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12</a:t>
            </a:fld>
            <a:endParaRPr lang="en-GB" dirty="0"/>
          </a:p>
        </p:txBody>
      </p:sp>
    </p:spTree>
    <p:extLst>
      <p:ext uri="{BB962C8B-B14F-4D97-AF65-F5344CB8AC3E}">
        <p14:creationId xmlns:p14="http://schemas.microsoft.com/office/powerpoint/2010/main" val="255687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13</a:t>
            </a:fld>
            <a:endParaRPr lang="en-GB" dirty="0"/>
          </a:p>
        </p:txBody>
      </p:sp>
    </p:spTree>
    <p:extLst>
      <p:ext uri="{BB962C8B-B14F-4D97-AF65-F5344CB8AC3E}">
        <p14:creationId xmlns:p14="http://schemas.microsoft.com/office/powerpoint/2010/main" val="413142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dirty="0"/>
          </a:p>
        </p:txBody>
      </p:sp>
    </p:spTree>
    <p:extLst>
      <p:ext uri="{BB962C8B-B14F-4D97-AF65-F5344CB8AC3E}">
        <p14:creationId xmlns:p14="http://schemas.microsoft.com/office/powerpoint/2010/main" val="13827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15</a:t>
            </a:fld>
            <a:endParaRPr lang="en-GB" dirty="0"/>
          </a:p>
        </p:txBody>
      </p:sp>
    </p:spTree>
    <p:extLst>
      <p:ext uri="{BB962C8B-B14F-4D97-AF65-F5344CB8AC3E}">
        <p14:creationId xmlns:p14="http://schemas.microsoft.com/office/powerpoint/2010/main" val="348243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added “(business model)”</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16</a:t>
            </a:fld>
            <a:endParaRPr lang="en-GB" dirty="0"/>
          </a:p>
        </p:txBody>
      </p:sp>
    </p:spTree>
    <p:extLst>
      <p:ext uri="{BB962C8B-B14F-4D97-AF65-F5344CB8AC3E}">
        <p14:creationId xmlns:p14="http://schemas.microsoft.com/office/powerpoint/2010/main" val="279051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17</a:t>
            </a:fld>
            <a:endParaRPr lang="en-GB" dirty="0"/>
          </a:p>
        </p:txBody>
      </p:sp>
    </p:spTree>
    <p:extLst>
      <p:ext uri="{BB962C8B-B14F-4D97-AF65-F5344CB8AC3E}">
        <p14:creationId xmlns:p14="http://schemas.microsoft.com/office/powerpoint/2010/main" val="4070296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dirty="0"/>
          </a:p>
        </p:txBody>
      </p:sp>
    </p:spTree>
    <p:extLst>
      <p:ext uri="{BB962C8B-B14F-4D97-AF65-F5344CB8AC3E}">
        <p14:creationId xmlns:p14="http://schemas.microsoft.com/office/powerpoint/2010/main" val="2544589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additional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dirty="0"/>
          </a:p>
        </p:txBody>
      </p:sp>
    </p:spTree>
    <p:extLst>
      <p:ext uri="{BB962C8B-B14F-4D97-AF65-F5344CB8AC3E}">
        <p14:creationId xmlns:p14="http://schemas.microsoft.com/office/powerpoint/2010/main" val="290969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a:t>
            </a:fld>
            <a:endParaRPr lang="en-GB" dirty="0"/>
          </a:p>
        </p:txBody>
      </p:sp>
    </p:spTree>
    <p:extLst>
      <p:ext uri="{BB962C8B-B14F-4D97-AF65-F5344CB8AC3E}">
        <p14:creationId xmlns:p14="http://schemas.microsoft.com/office/powerpoint/2010/main" val="15011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dirty="0"/>
          </a:p>
        </p:txBody>
      </p:sp>
    </p:spTree>
    <p:extLst>
      <p:ext uri="{BB962C8B-B14F-4D97-AF65-F5344CB8AC3E}">
        <p14:creationId xmlns:p14="http://schemas.microsoft.com/office/powerpoint/2010/main" val="4189276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21</a:t>
            </a:fld>
            <a:endParaRPr lang="en-GB" dirty="0"/>
          </a:p>
        </p:txBody>
      </p:sp>
    </p:spTree>
    <p:extLst>
      <p:ext uri="{BB962C8B-B14F-4D97-AF65-F5344CB8AC3E}">
        <p14:creationId xmlns:p14="http://schemas.microsoft.com/office/powerpoint/2010/main" val="371556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23</a:t>
            </a:fld>
            <a:endParaRPr lang="en-GB" dirty="0"/>
          </a:p>
        </p:txBody>
      </p:sp>
    </p:spTree>
    <p:extLst>
      <p:ext uri="{BB962C8B-B14F-4D97-AF65-F5344CB8AC3E}">
        <p14:creationId xmlns:p14="http://schemas.microsoft.com/office/powerpoint/2010/main" val="4060284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dirty="0"/>
          </a:p>
        </p:txBody>
      </p:sp>
    </p:spTree>
    <p:extLst>
      <p:ext uri="{BB962C8B-B14F-4D97-AF65-F5344CB8AC3E}">
        <p14:creationId xmlns:p14="http://schemas.microsoft.com/office/powerpoint/2010/main" val="4142997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dirty="0"/>
          </a:p>
        </p:txBody>
      </p:sp>
    </p:spTree>
    <p:extLst>
      <p:ext uri="{BB962C8B-B14F-4D97-AF65-F5344CB8AC3E}">
        <p14:creationId xmlns:p14="http://schemas.microsoft.com/office/powerpoint/2010/main" val="3862463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a:t>
            </a:fld>
            <a:endParaRPr lang="en-GB" dirty="0"/>
          </a:p>
        </p:txBody>
      </p:sp>
    </p:spTree>
    <p:extLst>
      <p:ext uri="{BB962C8B-B14F-4D97-AF65-F5344CB8AC3E}">
        <p14:creationId xmlns:p14="http://schemas.microsoft.com/office/powerpoint/2010/main" val="3122742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33</a:t>
            </a:fld>
            <a:endParaRPr lang="en-GB" dirty="0"/>
          </a:p>
        </p:txBody>
      </p:sp>
    </p:spTree>
    <p:extLst>
      <p:ext uri="{BB962C8B-B14F-4D97-AF65-F5344CB8AC3E}">
        <p14:creationId xmlns:p14="http://schemas.microsoft.com/office/powerpoint/2010/main" val="3153643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dirty="0"/>
          </a:p>
        </p:txBody>
      </p:sp>
    </p:spTree>
    <p:extLst>
      <p:ext uri="{BB962C8B-B14F-4D97-AF65-F5344CB8AC3E}">
        <p14:creationId xmlns:p14="http://schemas.microsoft.com/office/powerpoint/2010/main" val="764659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35</a:t>
            </a:fld>
            <a:endParaRPr lang="en-GB" dirty="0"/>
          </a:p>
        </p:txBody>
      </p:sp>
    </p:spTree>
    <p:extLst>
      <p:ext uri="{BB962C8B-B14F-4D97-AF65-F5344CB8AC3E}">
        <p14:creationId xmlns:p14="http://schemas.microsoft.com/office/powerpoint/2010/main" val="169448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37</a:t>
            </a:fld>
            <a:endParaRPr lang="en-GB" dirty="0"/>
          </a:p>
        </p:txBody>
      </p:sp>
    </p:spTree>
    <p:extLst>
      <p:ext uri="{BB962C8B-B14F-4D97-AF65-F5344CB8AC3E}">
        <p14:creationId xmlns:p14="http://schemas.microsoft.com/office/powerpoint/2010/main" val="180519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38</a:t>
            </a:fld>
            <a:endParaRPr lang="en-GB" dirty="0"/>
          </a:p>
        </p:txBody>
      </p:sp>
    </p:spTree>
    <p:extLst>
      <p:ext uri="{BB962C8B-B14F-4D97-AF65-F5344CB8AC3E}">
        <p14:creationId xmlns:p14="http://schemas.microsoft.com/office/powerpoint/2010/main" val="3752965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39</a:t>
            </a:fld>
            <a:endParaRPr lang="en-GB" dirty="0"/>
          </a:p>
        </p:txBody>
      </p:sp>
    </p:spTree>
    <p:extLst>
      <p:ext uri="{BB962C8B-B14F-4D97-AF65-F5344CB8AC3E}">
        <p14:creationId xmlns:p14="http://schemas.microsoft.com/office/powerpoint/2010/main" val="39026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a:t>
            </a:fld>
            <a:endParaRPr lang="en-GB" dirty="0"/>
          </a:p>
        </p:txBody>
      </p:sp>
    </p:spTree>
    <p:extLst>
      <p:ext uri="{BB962C8B-B14F-4D97-AF65-F5344CB8AC3E}">
        <p14:creationId xmlns:p14="http://schemas.microsoft.com/office/powerpoint/2010/main" val="1439584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 the text – added</a:t>
            </a:r>
            <a:r>
              <a:rPr lang="en-GB" baseline="0" dirty="0" smtClean="0"/>
              <a:t> two bullet points.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40</a:t>
            </a:fld>
            <a:endParaRPr lang="en-GB" dirty="0"/>
          </a:p>
        </p:txBody>
      </p:sp>
    </p:spTree>
    <p:extLst>
      <p:ext uri="{BB962C8B-B14F-4D97-AF65-F5344CB8AC3E}">
        <p14:creationId xmlns:p14="http://schemas.microsoft.com/office/powerpoint/2010/main" val="14822147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42</a:t>
            </a:fld>
            <a:endParaRPr lang="en-GB" dirty="0"/>
          </a:p>
        </p:txBody>
      </p:sp>
    </p:spTree>
    <p:extLst>
      <p:ext uri="{BB962C8B-B14F-4D97-AF65-F5344CB8AC3E}">
        <p14:creationId xmlns:p14="http://schemas.microsoft.com/office/powerpoint/2010/main" val="2925841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44</a:t>
            </a:fld>
            <a:endParaRPr lang="en-GB" dirty="0"/>
          </a:p>
        </p:txBody>
      </p:sp>
    </p:spTree>
    <p:extLst>
      <p:ext uri="{BB962C8B-B14F-4D97-AF65-F5344CB8AC3E}">
        <p14:creationId xmlns:p14="http://schemas.microsoft.com/office/powerpoint/2010/main" val="2512765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46</a:t>
            </a:fld>
            <a:endParaRPr lang="en-GB" dirty="0"/>
          </a:p>
        </p:txBody>
      </p:sp>
    </p:spTree>
    <p:extLst>
      <p:ext uri="{BB962C8B-B14F-4D97-AF65-F5344CB8AC3E}">
        <p14:creationId xmlns:p14="http://schemas.microsoft.com/office/powerpoint/2010/main" val="2830694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47</a:t>
            </a:fld>
            <a:endParaRPr lang="en-GB" dirty="0"/>
          </a:p>
        </p:txBody>
      </p:sp>
    </p:spTree>
    <p:extLst>
      <p:ext uri="{BB962C8B-B14F-4D97-AF65-F5344CB8AC3E}">
        <p14:creationId xmlns:p14="http://schemas.microsoft.com/office/powerpoint/2010/main" val="145925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dirty="0"/>
          </a:p>
        </p:txBody>
      </p:sp>
    </p:spTree>
    <p:extLst>
      <p:ext uri="{BB962C8B-B14F-4D97-AF65-F5344CB8AC3E}">
        <p14:creationId xmlns:p14="http://schemas.microsoft.com/office/powerpoint/2010/main" val="3469064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49</a:t>
            </a:fld>
            <a:endParaRPr lang="en-GB" dirty="0"/>
          </a:p>
        </p:txBody>
      </p:sp>
    </p:spTree>
    <p:extLst>
      <p:ext uri="{BB962C8B-B14F-4D97-AF65-F5344CB8AC3E}">
        <p14:creationId xmlns:p14="http://schemas.microsoft.com/office/powerpoint/2010/main" val="373598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fld id="{F07B8F03-BC93-4120-96CA-A36DF640BE24}"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50</a:t>
            </a:fld>
            <a:endParaRPr lang="en-GB" dirty="0"/>
          </a:p>
        </p:txBody>
      </p:sp>
    </p:spTree>
    <p:extLst>
      <p:ext uri="{BB962C8B-B14F-4D97-AF65-F5344CB8AC3E}">
        <p14:creationId xmlns:p14="http://schemas.microsoft.com/office/powerpoint/2010/main" val="3579370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51</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52</a:t>
            </a:fld>
            <a:endParaRPr lang="en-GB" dirty="0"/>
          </a:p>
        </p:txBody>
      </p:sp>
    </p:spTree>
    <p:extLst>
      <p:ext uri="{BB962C8B-B14F-4D97-AF65-F5344CB8AC3E}">
        <p14:creationId xmlns:p14="http://schemas.microsoft.com/office/powerpoint/2010/main" val="1300069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53</a:t>
            </a:fld>
            <a:endParaRPr lang="en-GB" dirty="0"/>
          </a:p>
        </p:txBody>
      </p:sp>
    </p:spTree>
    <p:extLst>
      <p:ext uri="{BB962C8B-B14F-4D97-AF65-F5344CB8AC3E}">
        <p14:creationId xmlns:p14="http://schemas.microsoft.com/office/powerpoint/2010/main" val="18251110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added</a:t>
            </a:r>
            <a:r>
              <a:rPr lang="en-GB" baseline="0" dirty="0" smtClean="0"/>
              <a:t> “take also...” + link</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54</a:t>
            </a:fld>
            <a:endParaRPr lang="en-GB" dirty="0"/>
          </a:p>
        </p:txBody>
      </p:sp>
    </p:spTree>
    <p:extLst>
      <p:ext uri="{BB962C8B-B14F-4D97-AF65-F5344CB8AC3E}">
        <p14:creationId xmlns:p14="http://schemas.microsoft.com/office/powerpoint/2010/main" val="341263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55</a:t>
            </a:fld>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56</a:t>
            </a:fld>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TODO: add</a:t>
            </a:r>
            <a:r>
              <a:rPr lang="en-GB" baseline="0" dirty="0" smtClean="0"/>
              <a:t> also the business models for LOGD – here or even as a slide in the </a:t>
            </a:r>
            <a:r>
              <a:rPr lang="en-GB" baseline="0" dirty="0" err="1" smtClean="0"/>
              <a:t>ppt</a:t>
            </a:r>
            <a:r>
              <a:rPr lang="en-GB" baseline="0" dirty="0" smtClean="0"/>
              <a:t> as you did in one of the other ones.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57</a:t>
            </a:fld>
            <a:endParaRPr lang="en-GB" dirty="0"/>
          </a:p>
        </p:txBody>
      </p:sp>
    </p:spTree>
    <p:extLst>
      <p:ext uri="{BB962C8B-B14F-4D97-AF65-F5344CB8AC3E}">
        <p14:creationId xmlns:p14="http://schemas.microsoft.com/office/powerpoint/2010/main" val="15605978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58</a:t>
            </a:fld>
            <a:endParaRPr lang="en-GB" dirty="0"/>
          </a:p>
        </p:txBody>
      </p:sp>
    </p:spTree>
    <p:extLst>
      <p:ext uri="{BB962C8B-B14F-4D97-AF65-F5344CB8AC3E}">
        <p14:creationId xmlns:p14="http://schemas.microsoft.com/office/powerpoint/2010/main" val="38792369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moved Euclid and LOD to next slide + (1)</a:t>
            </a:r>
            <a:r>
              <a:rPr lang="en-GB" baseline="0" dirty="0" smtClean="0"/>
              <a:t> in the title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59</a:t>
            </a:fld>
            <a:endParaRPr lang="en-GB" dirty="0"/>
          </a:p>
        </p:txBody>
      </p:sp>
    </p:spTree>
    <p:extLst>
      <p:ext uri="{BB962C8B-B14F-4D97-AF65-F5344CB8AC3E}">
        <p14:creationId xmlns:p14="http://schemas.microsoft.com/office/powerpoint/2010/main" val="3103300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extLst>
      <p:ext uri="{BB962C8B-B14F-4D97-AF65-F5344CB8AC3E}">
        <p14:creationId xmlns:p14="http://schemas.microsoft.com/office/powerpoint/2010/main" val="17871658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addition of slide</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60</a:t>
            </a:fld>
            <a:endParaRPr lang="en-GB" dirty="0"/>
          </a:p>
        </p:txBody>
      </p:sp>
    </p:spTree>
    <p:extLst>
      <p:ext uri="{BB962C8B-B14F-4D97-AF65-F5344CB8AC3E}">
        <p14:creationId xmlns:p14="http://schemas.microsoft.com/office/powerpoint/2010/main" val="31033002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61</a:t>
            </a:fld>
            <a:endParaRPr lang="en-GB" dirty="0"/>
          </a:p>
        </p:txBody>
      </p:sp>
    </p:spTree>
    <p:extLst>
      <p:ext uri="{BB962C8B-B14F-4D97-AF65-F5344CB8AC3E}">
        <p14:creationId xmlns:p14="http://schemas.microsoft.com/office/powerpoint/2010/main" val="269433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270981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9</a:t>
            </a:fld>
            <a:endParaRPr lang="en-GB" dirty="0"/>
          </a:p>
        </p:txBody>
      </p:sp>
    </p:spTree>
    <p:extLst>
      <p:ext uri="{BB962C8B-B14F-4D97-AF65-F5344CB8AC3E}">
        <p14:creationId xmlns:p14="http://schemas.microsoft.com/office/powerpoint/2010/main" val="426885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6" name="Slide Number Placeholder 15"/>
          <p:cNvSpPr>
            <a:spLocks noGrp="1"/>
          </p:cNvSpPr>
          <p:nvPr>
            <p:ph type="sldNum" sz="quarter" idx="18"/>
          </p:nvPr>
        </p:nvSpPr>
        <p:spPr/>
        <p:txBody>
          <a:bodyPr/>
          <a:lstStyle/>
          <a:p>
            <a:r>
              <a:rPr lang="en-GB" dirty="0" smtClean="0"/>
              <a:t>Slide </a:t>
            </a:r>
            <a:fld id="{F40CD079-BC3F-4086-BA81-31A79D845B02}" type="slidenum">
              <a:rPr lang="en-GB" smtClean="0"/>
              <a:pPr/>
              <a:t>‹#›</a:t>
            </a:fld>
            <a:endParaRPr lang="en-GB"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019800" y="1752600"/>
            <a:ext cx="25908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E5AEF7E6-F54B-465B-80D8-F94E30169B2B}" type="slidenum">
              <a:rPr lang="en-GB" smtClean="0"/>
              <a:pPr/>
              <a:t>‹#›</a:t>
            </a:fld>
            <a:endParaRPr lang="en-GB" dirty="0"/>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33400" y="4038600"/>
            <a:ext cx="25908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GB" noProof="0" dirty="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dirty="0" smtClean="0"/>
              <a:t>Slide </a:t>
            </a:r>
            <a:fld id="{2A1DF1AB-ECF4-458D-ADC6-8F9126CBD0F9}" type="slidenum">
              <a:rPr lang="en-GB" smtClean="0"/>
              <a:pPr/>
              <a:t>‹#›</a:t>
            </a:fld>
            <a:endParaRPr lang="en-GB"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dirty="0" smtClean="0"/>
              <a:t>Slide </a:t>
            </a:r>
            <a:fld id="{7703A140-4BD5-4963-8DDB-02EE24C99514}" type="slidenum">
              <a:rPr lang="en-GB" smtClean="0"/>
              <a:pPr/>
              <a:t>‹#›</a:t>
            </a:fld>
            <a:endParaRPr lang="en-GB" dirty="0"/>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7" name="Slide Number Placeholder 16"/>
          <p:cNvSpPr>
            <a:spLocks noGrp="1"/>
          </p:cNvSpPr>
          <p:nvPr>
            <p:ph type="sldNum" sz="quarter" idx="18"/>
          </p:nvPr>
        </p:nvSpPr>
        <p:spPr/>
        <p:txBody>
          <a:bodyPr/>
          <a:lstStyle/>
          <a:p>
            <a:r>
              <a:rPr lang="en-GB" dirty="0" smtClean="0"/>
              <a:t>Slide </a:t>
            </a:r>
            <a:fld id="{C65BB6A6-903A-4B60-A0CF-B2137834975A}" type="slidenum">
              <a:rPr lang="en-GB" smtClean="0"/>
              <a:pPr/>
              <a:t>‹#›</a:t>
            </a:fld>
            <a:endParaRPr lang="en-GB" dirty="0"/>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dirty="0" smtClean="0"/>
              <a:t>Slide </a:t>
            </a:r>
            <a:fld id="{C65BB6A6-903A-4B60-A0CF-B2137834975A}" type="slidenum">
              <a:rPr lang="en-GB" smtClean="0"/>
              <a:pPr/>
              <a:t>‹#›</a:t>
            </a:fld>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dirty="0" smtClean="0"/>
              <a:t>Slide </a:t>
            </a:r>
            <a:fld id="{4424FA8E-F7FA-40CC-BCA5-BCCDFCD308A3}" type="slidenum">
              <a:rPr lang="en-GB" smtClean="0"/>
              <a:pPr/>
              <a:t>‹#›</a:t>
            </a:fld>
            <a:endParaRPr lang="en-GB" dirty="0"/>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atos.gob.es/datos/sites/default/files/files/Estudio_infomediario/121001%20RED%20007%20Final%20Report_2012%20Edition_vF_en.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open-data.europa.eu/en/data/datas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data.gov.uk/data"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data.gov.uk/data/site-usage/dataset" TargetMode="External"/><Relationship Id="rId5" Type="http://schemas.openxmlformats.org/officeDocument/2006/relationships/image" Target="../media/image17.png"/><Relationship Id="rId4" Type="http://schemas.openxmlformats.org/officeDocument/2006/relationships/hyperlink" Target="http://data.gov.uk/data/site-usage/publisher?month="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lideshare.net/OpenDataSupport/model-your-data-metadat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w3.org/TR/rdf-schema/" TargetMode="External"/><Relationship Id="rId4" Type="http://schemas.openxmlformats.org/officeDocument/2006/relationships/hyperlink" Target="http://www.w3.org/TR/owl-feature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gif"/><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joinup.ec.europa.eu/" TargetMode="External"/><Relationship Id="rId7"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lov.okfn.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lideshare.net/OpenDataSupport/introduction-to-rdf-sparq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ode.google.com/p/google-refin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joinup.ec.europa.eu/asset/dcat_application_profile/descrip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joinup.ec.europa.eu/community/semic/document/10-rules-persistent-uris" TargetMode="External"/><Relationship Id="rId4" Type="http://schemas.openxmlformats.org/officeDocument/2006/relationships/hyperlink" Target="http://www.slideshare.net/OpenDataSupport/design-and-manage-persitent-uri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net/OpenDataSupport/licence-your-data-metadat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reativecommons.org/licens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discovery.ac.uk/files/pdf/Licensing_Open_Data_A_Practical_Guide.pdf" TargetMode="External"/><Relationship Id="rId5" Type="http://schemas.openxmlformats.org/officeDocument/2006/relationships/hyperlink" Target="http://www.nationalarchives.gov.uk/doc/open-government-licence/" TargetMode="External"/><Relationship Id="rId4" Type="http://schemas.openxmlformats.org/officeDocument/2006/relationships/hyperlink" Target="http://opendatacommons.org/licens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data.opendatasupport.e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lideshare.net/OpenDataSupport/promoting-the-re-use-of-open-data-through-odi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hare.net/OpenDataSupport/introduction-to-metadata-managemen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data.gov.uk/data/search" TargetMode="External"/><Relationship Id="rId5" Type="http://schemas.openxmlformats.org/officeDocument/2006/relationships/hyperlink" Target="http://data.gov.uk/sparql" TargetMode="Externa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hyperlink" Target="http://www.isi.edu/integration/karma/" TargetMode="External"/><Relationship Id="rId7" Type="http://schemas.openxmlformats.org/officeDocument/2006/relationships/hyperlink" Target="http://www.slideshare.net/OpenDataSupport/introduction-to-linked-data-23402165"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talend.com/products/data-integration"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OpenRefin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refine.deri.ie/"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8" Type="http://schemas.openxmlformats.org/officeDocument/2006/relationships/hyperlink" Target="http://www.w3.org/2011/gld/wiki/GLD_Life_cycle"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hyperlink" Target="http://stack.lod2.eu/"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ifo5-03.informatik.uni-mannheim.de/bizer/silk/"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testmoz.com/187053"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hyperlink" Target="http://publicdata.eu/" TargetMode="External"/><Relationship Id="rId13" Type="http://schemas.openxmlformats.org/officeDocument/2006/relationships/hyperlink" Target="https://joinup.ec.europa.eu/elibrary/document/adms-brochure" TargetMode="External"/><Relationship Id="rId18" Type="http://schemas.openxmlformats.org/officeDocument/2006/relationships/hyperlink" Target="http://lod2.eu/BlogPost/1034-announcement-of-intermediate-lod2-stack-release-march-2012.html" TargetMode="External"/><Relationship Id="rId3" Type="http://schemas.openxmlformats.org/officeDocument/2006/relationships/hyperlink" Target="http://www.w3.org/2011/gld/wiki/GLD_Life_cycle" TargetMode="External"/><Relationship Id="rId7" Type="http://schemas.openxmlformats.org/officeDocument/2006/relationships/hyperlink" Target="http://data.gov.uk/data" TargetMode="External"/><Relationship Id="rId12" Type="http://schemas.openxmlformats.org/officeDocument/2006/relationships/hyperlink" Target="https://joinup.ec.europa.eu/community/semic/document/cookbook-translating-data-models-rdf-schemas" TargetMode="External"/><Relationship Id="rId17" Type="http://schemas.openxmlformats.org/officeDocument/2006/relationships/hyperlink" Target="http://discovery.ac.uk/files/pdf/Licensing_Open_Data_A_Practical_Guide.pdf" TargetMode="External"/><Relationship Id="rId2" Type="http://schemas.openxmlformats.org/officeDocument/2006/relationships/notesSlide" Target="../notesSlides/notesSlide56.xml"/><Relationship Id="rId16" Type="http://schemas.openxmlformats.org/officeDocument/2006/relationships/hyperlink" Target="https://joinup.ec.europa.eu/community/semic/document/10-rules-persistent-uris" TargetMode="External"/><Relationship Id="rId1" Type="http://schemas.openxmlformats.org/officeDocument/2006/relationships/slideLayout" Target="../slideLayouts/slideLayout3.xml"/><Relationship Id="rId6" Type="http://schemas.openxmlformats.org/officeDocument/2006/relationships/hyperlink" Target="http://datos.gob.es/datos/sites/default/files/files/Estudio_infomediario/121001%20RED%20007%20Final%20Report_2012%20Edition_vF_en.pdf" TargetMode="External"/><Relationship Id="rId11" Type="http://schemas.openxmlformats.org/officeDocument/2006/relationships/hyperlink" Target="http://data.gov.uk/data/site-usage/dataset" TargetMode="External"/><Relationship Id="rId5" Type="http://schemas.openxmlformats.org/officeDocument/2006/relationships/hyperlink" Target="http://unstats.un.org/unsd/cr/registry/regcst.asp?Cl=4" TargetMode="External"/><Relationship Id="rId15" Type="http://schemas.openxmlformats.org/officeDocument/2006/relationships/hyperlink" Target="https://joinup.ec.europa.eu/asset/dcat_application_profile/description" TargetMode="External"/><Relationship Id="rId10" Type="http://schemas.openxmlformats.org/officeDocument/2006/relationships/hyperlink" Target="http://data.gov.uk/data/site-usage/publisher?month=" TargetMode="External"/><Relationship Id="rId19" Type="http://schemas.openxmlformats.org/officeDocument/2006/relationships/hyperlink" Target="http://wifo5-03.informatik.uni-mannheim.de/bizer/silk/" TargetMode="External"/><Relationship Id="rId4" Type="http://schemas.openxmlformats.org/officeDocument/2006/relationships/hyperlink" Target="http://www.w3.org/2011/gld/wiki/Linked_Data_Cookbook" TargetMode="External"/><Relationship Id="rId9" Type="http://schemas.openxmlformats.org/officeDocument/2006/relationships/hyperlink" Target="http://open-data.europa.eu/en/data/dataset" TargetMode="External"/><Relationship Id="rId14" Type="http://schemas.openxmlformats.org/officeDocument/2006/relationships/hyperlink" Target="http://lov.okfn.org/"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www.w3.org/2011/gld/wiki/Linked_Data_Cookbook" TargetMode="External"/><Relationship Id="rId7"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discovery.ac.uk/files/pdf/Licensing_Open_Data_A_Practical_Guide.pdf" TargetMode="External"/><Relationship Id="rId5" Type="http://schemas.openxmlformats.org/officeDocument/2006/relationships/hyperlink" Target="http://www.w3.org/TR/gov-data/" TargetMode="External"/><Relationship Id="rId4" Type="http://schemas.openxmlformats.org/officeDocument/2006/relationships/hyperlink" Target="https://joinup.ec.europa.eu/community/semic/document/cookbook-translating-data-models-rdf-schemas" TargetMode="External"/><Relationship Id="rId9" Type="http://schemas.openxmlformats.org/officeDocument/2006/relationships/image" Target="../media/image59.png"/></Relationships>
</file>

<file path=ppt/slides/_rels/slide5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www.semantic-web.at/LOD-TheEssentials.pdf" TargetMode="External"/><Relationship Id="rId7"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www.euclid-project.eu/modules/course1" TargetMode="External"/><Relationship Id="rId5" Type="http://schemas.openxmlformats.org/officeDocument/2006/relationships/hyperlink" Target="http://ieeexplore.ieee.org/stamp/stamp.jsp?tp=&amp;arnumber=6237454" TargetMode="External"/><Relationship Id="rId10" Type="http://schemas.openxmlformats.org/officeDocument/2006/relationships/image" Target="../media/image63.png"/><Relationship Id="rId4" Type="http://schemas.openxmlformats.org/officeDocument/2006/relationships/hyperlink" Target="http://linkeddatabook.com/editions/1.0/" TargetMode="External"/><Relationship Id="rId9" Type="http://schemas.openxmlformats.org/officeDocument/2006/relationships/image" Target="../media/image62.jpeg"/></Relationships>
</file>

<file path=ppt/slides/_rels/slide5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stack.lod2.eu/" TargetMode="External"/><Relationship Id="rId7" Type="http://schemas.openxmlformats.org/officeDocument/2006/relationships/image" Target="../media/image6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joinup.ec.europa.eu/community/semic/document/cookbook-translating-data-models-rdf-schemas" TargetMode="External"/><Relationship Id="rId5" Type="http://schemas.openxmlformats.org/officeDocument/2006/relationships/hyperlink" Target="http://www.w3.org/2011/gld/wiki/Linked_Data_Cookbook" TargetMode="External"/><Relationship Id="rId10" Type="http://schemas.openxmlformats.org/officeDocument/2006/relationships/image" Target="../media/image67.png"/><Relationship Id="rId4" Type="http://schemas.openxmlformats.org/officeDocument/2006/relationships/hyperlink" Target="http://sw.deri.ie/content/odpp" TargetMode="External"/><Relationship Id="rId9" Type="http://schemas.openxmlformats.org/officeDocument/2006/relationships/image" Target="../media/image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projecteuclid.org/" TargetMode="External"/><Relationship Id="rId7" Type="http://schemas.openxmlformats.org/officeDocument/2006/relationships/image" Target="../media/image69.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hyperlink" Target="http://www1.unece.org/stat/platform/display/GSBPM/Generic+Statistical+Business+Process+Model+Paper" TargetMode="External"/><Relationship Id="rId4" Type="http://schemas.openxmlformats.org/officeDocument/2006/relationships/hyperlink" Target="http://latc-project.eu/"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3" Type="http://schemas.openxmlformats.org/officeDocument/2006/relationships/hyperlink" Target="https://twitter.com/OpenDataSupport" TargetMode="External"/><Relationship Id="rId3"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7" Type="http://schemas.openxmlformats.org/officeDocument/2006/relationships/hyperlink" Target="http://www.opendatasupport.eu/" TargetMode="External"/><Relationship Id="rId12" Type="http://schemas.openxmlformats.org/officeDocument/2006/relationships/image" Target="../media/image74.gif"/><Relationship Id="rId2" Type="http://schemas.openxmlformats.org/officeDocument/2006/relationships/notesSlide" Target="../notesSlides/notesSlide61.xml"/><Relationship Id="rId16" Type="http://schemas.openxmlformats.org/officeDocument/2006/relationships/hyperlink" Target="mailto:contact@opendatasupport.eu" TargetMode="Externa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5" Type="http://schemas.openxmlformats.org/officeDocument/2006/relationships/hyperlink" Target="http://www.slideshare.net/OpenDataSupport" TargetMode="External"/><Relationship Id="rId15" Type="http://schemas.openxmlformats.org/officeDocument/2006/relationships/image" Target="../media/image75.png"/><Relationship Id="rId10" Type="http://schemas.openxmlformats.org/officeDocument/2006/relationships/hyperlink" Target="http://www.linkedin.com/groups/Open-Data-Support-4859070?gid=4859070&amp;mostPopular=&amp;trk=tyah" TargetMode="External"/><Relationship Id="rId4" Type="http://schemas.openxmlformats.org/officeDocument/2006/relationships/image" Target="../media/image71.jpeg"/><Relationship Id="rId9" Type="http://schemas.openxmlformats.org/officeDocument/2006/relationships/image" Target="../media/image73.png"/><Relationship Id="rId14" Type="http://schemas.openxmlformats.org/officeDocument/2006/relationships/hyperlink" Target="http://joinup.ec.europa.e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niso.org/publications/press/UnderstandingMetadata.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gov-dat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w3.org/2011/gld/wiki/Linked_Data_Cookboo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2.1</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5400" i="0" dirty="0" smtClean="0">
                <a:latin typeface="Bradley Hand ITC" pitchFamily="66" charset="0"/>
              </a:rPr>
              <a:t>The Linked Open Government Data &amp; Metadata Lifecycle</a:t>
            </a: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LOGD &amp; metadata supply </a:t>
            </a:r>
            <a:br>
              <a:rPr lang="en-GB" sz="7200" i="0" dirty="0" smtClean="0">
                <a:solidFill>
                  <a:schemeClr val="accent1"/>
                </a:solidFill>
                <a:latin typeface="Bradley Hand ITC" pitchFamily="66" charset="0"/>
              </a:rPr>
            </a:br>
            <a:r>
              <a:rPr lang="en-GB" b="0" dirty="0" smtClean="0"/>
              <a:t>Governments opening up their data and publishing it as linked data along with appropriate metadata descriptions.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10</a:t>
            </a:fld>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of high-value data</a:t>
            </a:r>
            <a:endParaRPr lang="en-GB" noProof="0" dirty="0"/>
          </a:p>
        </p:txBody>
      </p:sp>
      <p:sp>
        <p:nvSpPr>
          <p:cNvPr id="3" name="Content Placeholder 2"/>
          <p:cNvSpPr>
            <a:spLocks noGrp="1"/>
          </p:cNvSpPr>
          <p:nvPr>
            <p:ph sz="quarter" idx="15"/>
          </p:nvPr>
        </p:nvSpPr>
        <p:spPr>
          <a:xfrm>
            <a:off x="533400" y="1412776"/>
            <a:ext cx="8077200" cy="4759424"/>
          </a:xfrm>
        </p:spPr>
        <p:txBody>
          <a:bodyPr/>
          <a:lstStyle/>
          <a:p>
            <a:r>
              <a:rPr lang="en-GB" i="1" dirty="0" smtClean="0">
                <a:solidFill>
                  <a:schemeClr val="accent1"/>
                </a:solidFill>
              </a:rPr>
              <a:t>Several dimensions can be considered in the selection process of Linked Open Government Data, both from the publisher’s and the re-user’s point of view:</a:t>
            </a:r>
          </a:p>
          <a:p>
            <a:pPr lvl="1"/>
            <a:r>
              <a:rPr lang="en-GB" sz="1800" b="1" noProof="0" dirty="0" smtClean="0"/>
              <a:t>Transparency</a:t>
            </a:r>
            <a:r>
              <a:rPr lang="en-GB" sz="1800" b="1" dirty="0" smtClean="0"/>
              <a:t>:  </a:t>
            </a:r>
            <a:r>
              <a:rPr lang="en-GB" sz="1800" dirty="0" smtClean="0"/>
              <a:t>Does the publication of the dataset increase transparency </a:t>
            </a:r>
            <a:r>
              <a:rPr lang="en-GB" sz="1800" dirty="0"/>
              <a:t>and openness of the government towards its </a:t>
            </a:r>
            <a:r>
              <a:rPr lang="en-GB" sz="1800" dirty="0" smtClean="0"/>
              <a:t>citizens</a:t>
            </a:r>
            <a:r>
              <a:rPr lang="en-GB" sz="1800" dirty="0"/>
              <a:t>?</a:t>
            </a:r>
          </a:p>
          <a:p>
            <a:pPr lvl="1"/>
            <a:r>
              <a:rPr lang="en-GB" sz="1800" b="1" noProof="0" dirty="0" smtClean="0"/>
              <a:t>Legal requirements</a:t>
            </a:r>
            <a:r>
              <a:rPr lang="en-GB" sz="1800" noProof="0" dirty="0" smtClean="0"/>
              <a:t>: </a:t>
            </a:r>
            <a:r>
              <a:rPr lang="en-GB" sz="1800" dirty="0" smtClean="0"/>
              <a:t>I</a:t>
            </a:r>
            <a:r>
              <a:rPr lang="en-GB" sz="1800" noProof="0" dirty="0" smtClean="0"/>
              <a:t>s there a law that makes open publication mandatory or is there no specific obligation?</a:t>
            </a:r>
          </a:p>
          <a:p>
            <a:pPr lvl="1"/>
            <a:r>
              <a:rPr lang="en-GB" sz="1800" b="1" noProof="0" dirty="0" smtClean="0"/>
              <a:t>Relation to public task:</a:t>
            </a:r>
            <a:r>
              <a:rPr lang="en-GB" sz="1800" noProof="0" dirty="0" smtClean="0"/>
              <a:t> Is the data the direct result of the primary public task of government or is it a product of a non-essential activity?</a:t>
            </a:r>
          </a:p>
          <a:p>
            <a:pPr lvl="1"/>
            <a:r>
              <a:rPr lang="en-GB" sz="1800" b="1" noProof="0" dirty="0" smtClean="0"/>
              <a:t>Current status of open publication:</a:t>
            </a:r>
            <a:r>
              <a:rPr lang="en-GB" sz="1800" noProof="0" dirty="0" smtClean="0"/>
              <a:t> Is the data already openly available or does it still need to be opened up?</a:t>
            </a:r>
          </a:p>
          <a:p>
            <a:pPr lvl="1"/>
            <a:r>
              <a:rPr lang="en-GB" sz="1800" b="1" noProof="0" dirty="0" smtClean="0"/>
              <a:t>Type of value:</a:t>
            </a:r>
            <a:r>
              <a:rPr lang="en-GB" sz="1800" noProof="0" dirty="0" smtClean="0"/>
              <a:t> Is the data useful for social engagement or does it have commercial value?</a:t>
            </a:r>
          </a:p>
          <a:p>
            <a:pPr lvl="1"/>
            <a:r>
              <a:rPr lang="en-GB" sz="1800" b="1" noProof="0" dirty="0" smtClean="0"/>
              <a:t>Audience:</a:t>
            </a:r>
            <a:r>
              <a:rPr lang="en-GB" sz="1800" noProof="0" dirty="0" smtClean="0"/>
              <a:t> Is the data primarily intended for the public or is it primarily aimed at back-office integration?</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11</a:t>
            </a:fld>
            <a:endParaRPr lang="en-GB" dirty="0"/>
          </a:p>
        </p:txBody>
      </p:sp>
    </p:spTree>
    <p:extLst>
      <p:ext uri="{BB962C8B-B14F-4D97-AF65-F5344CB8AC3E}">
        <p14:creationId xmlns:p14="http://schemas.microsoft.com/office/powerpoint/2010/main" val="25915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based on </a:t>
            </a:r>
            <a:r>
              <a:rPr lang="en-GB" dirty="0" smtClean="0"/>
              <a:t>transparency</a:t>
            </a:r>
            <a:endParaRPr lang="en-GB" dirty="0"/>
          </a:p>
        </p:txBody>
      </p:sp>
      <p:sp>
        <p:nvSpPr>
          <p:cNvPr id="3" name="Content Placeholder 2"/>
          <p:cNvSpPr>
            <a:spLocks noGrp="1"/>
          </p:cNvSpPr>
          <p:nvPr>
            <p:ph sz="quarter" idx="15"/>
          </p:nvPr>
        </p:nvSpPr>
        <p:spPr/>
        <p:txBody>
          <a:bodyPr/>
          <a:lstStyle/>
          <a:p>
            <a:r>
              <a:rPr lang="en-GB" i="1" dirty="0">
                <a:solidFill>
                  <a:schemeClr val="accent1"/>
                </a:solidFill>
              </a:rPr>
              <a:t>In some cases the publication of a dataset can increase the transparency and openness of the government towards its </a:t>
            </a:r>
            <a:r>
              <a:rPr lang="en-GB" i="1" dirty="0" smtClean="0">
                <a:solidFill>
                  <a:schemeClr val="accent1"/>
                </a:solidFill>
              </a:rPr>
              <a:t>citizens, e.g.:</a:t>
            </a:r>
          </a:p>
          <a:p>
            <a:pPr lvl="1"/>
            <a:r>
              <a:rPr lang="en-GB" sz="1800" dirty="0"/>
              <a:t>P</a:t>
            </a:r>
            <a:r>
              <a:rPr lang="en-GB" sz="1800" dirty="0" smtClean="0"/>
              <a:t>arliaments</a:t>
            </a:r>
            <a:r>
              <a:rPr lang="en-GB" sz="1800" dirty="0"/>
              <a:t>’ data, such as election </a:t>
            </a:r>
            <a:r>
              <a:rPr lang="en-GB" sz="1800" dirty="0" smtClean="0"/>
              <a:t>results. </a:t>
            </a:r>
          </a:p>
          <a:p>
            <a:pPr lvl="1"/>
            <a:r>
              <a:rPr lang="en-GB" sz="1800" dirty="0" smtClean="0"/>
              <a:t>The </a:t>
            </a:r>
            <a:r>
              <a:rPr lang="en-GB" sz="1800" dirty="0"/>
              <a:t>way governmental budgets are </a:t>
            </a:r>
            <a:r>
              <a:rPr lang="en-GB" sz="1800" dirty="0" smtClean="0"/>
              <a:t>spent. </a:t>
            </a:r>
          </a:p>
          <a:p>
            <a:pPr lvl="1"/>
            <a:r>
              <a:rPr lang="en-GB" sz="1800" dirty="0" smtClean="0"/>
              <a:t>Staff </a:t>
            </a:r>
            <a:r>
              <a:rPr lang="en-GB" sz="1800" dirty="0"/>
              <a:t>cost of public administrations </a:t>
            </a:r>
            <a:endParaRPr lang="en-GB" sz="1800" dirty="0" smtClean="0"/>
          </a:p>
          <a:p>
            <a:pPr marL="0" lvl="1" indent="0">
              <a:buNone/>
            </a:pPr>
            <a:r>
              <a:rPr lang="en-GB" sz="1800" dirty="0" smtClean="0"/>
              <a:t>All the above-mentioned examples </a:t>
            </a:r>
            <a:r>
              <a:rPr lang="en-GB" sz="1800" dirty="0"/>
              <a:t>contribute to the transparency of the way public administrations are </a:t>
            </a:r>
            <a:r>
              <a:rPr lang="en-GB" sz="1800" dirty="0" smtClean="0"/>
              <a:t>working.</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12</a:t>
            </a:fld>
            <a:endParaRPr lang="en-GB" dirty="0"/>
          </a:p>
        </p:txBody>
      </p:sp>
    </p:spTree>
    <p:extLst>
      <p:ext uri="{BB962C8B-B14F-4D97-AF65-F5344CB8AC3E}">
        <p14:creationId xmlns:p14="http://schemas.microsoft.com/office/powerpoint/2010/main" val="204671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legal requirements</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tx2"/>
                </a:solidFill>
              </a:rPr>
              <a:t>Some data may be </a:t>
            </a:r>
            <a:r>
              <a:rPr lang="en-GB" b="1" i="1" noProof="0" dirty="0" smtClean="0">
                <a:solidFill>
                  <a:schemeClr val="tx2"/>
                </a:solidFill>
              </a:rPr>
              <a:t>covered by a law or regulation </a:t>
            </a:r>
            <a:r>
              <a:rPr lang="en-GB" i="1" noProof="0" dirty="0" smtClean="0">
                <a:solidFill>
                  <a:schemeClr val="tx2"/>
                </a:solidFill>
              </a:rPr>
              <a:t>that mandates its open publication, e.g.:</a:t>
            </a:r>
          </a:p>
          <a:p>
            <a:pPr lvl="1"/>
            <a:r>
              <a:rPr lang="en-GB" sz="1800" noProof="0" dirty="0" smtClean="0"/>
              <a:t>Text of laws, directives, regulations etc.</a:t>
            </a:r>
          </a:p>
          <a:p>
            <a:pPr lvl="1"/>
            <a:r>
              <a:rPr lang="en-GB" sz="1800" noProof="0" dirty="0" smtClean="0"/>
              <a:t>Proposals and proceedings of parliament and committees.</a:t>
            </a:r>
          </a:p>
          <a:p>
            <a:pPr lvl="1"/>
            <a:r>
              <a:rPr lang="en-GB" sz="1800" noProof="0" dirty="0" smtClean="0"/>
              <a:t>Election results.</a:t>
            </a:r>
          </a:p>
          <a:p>
            <a:pPr lvl="1"/>
            <a:r>
              <a:rPr lang="en-GB" sz="1800" noProof="0" dirty="0" smtClean="0"/>
              <a:t>Public budgets and expenditures.</a:t>
            </a:r>
          </a:p>
          <a:p>
            <a:pPr lvl="1"/>
            <a:r>
              <a:rPr lang="en-GB" sz="1800" noProof="0" dirty="0" smtClean="0"/>
              <a:t>Invitations to tender and contract awards.</a:t>
            </a:r>
          </a:p>
          <a:p>
            <a:r>
              <a:rPr lang="en-GB" i="1" noProof="0" dirty="0" smtClean="0">
                <a:solidFill>
                  <a:schemeClr val="tx2"/>
                </a:solidFill>
              </a:rPr>
              <a:t>Other data may be the </a:t>
            </a:r>
            <a:r>
              <a:rPr lang="en-GB" b="1" i="1" noProof="0" dirty="0" smtClean="0">
                <a:solidFill>
                  <a:schemeClr val="tx2"/>
                </a:solidFill>
              </a:rPr>
              <a:t>by-product of government activity </a:t>
            </a:r>
            <a:r>
              <a:rPr lang="en-GB" i="1" noProof="0" dirty="0" smtClean="0">
                <a:solidFill>
                  <a:schemeClr val="tx2"/>
                </a:solidFill>
              </a:rPr>
              <a:t>and would be useful for citizens and business to have access to, e.g.:</a:t>
            </a:r>
          </a:p>
          <a:p>
            <a:pPr lvl="1"/>
            <a:r>
              <a:rPr lang="en-GB" sz="1800" noProof="0" dirty="0" smtClean="0"/>
              <a:t>Condition of infrastructure and public spaces (roads, trees) .</a:t>
            </a:r>
          </a:p>
          <a:p>
            <a:pPr lvl="1"/>
            <a:r>
              <a:rPr lang="en-GB" sz="1800" noProof="0" dirty="0" smtClean="0"/>
              <a:t>Timetables of public transport and schedules of garbage collection.</a:t>
            </a:r>
          </a:p>
          <a:p>
            <a:pPr lvl="1"/>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13</a:t>
            </a:fld>
            <a:endParaRPr lang="en-GB" dirty="0"/>
          </a:p>
        </p:txBody>
      </p:sp>
    </p:spTree>
    <p:extLst>
      <p:ext uri="{BB962C8B-B14F-4D97-AF65-F5344CB8AC3E}">
        <p14:creationId xmlns:p14="http://schemas.microsoft.com/office/powerpoint/2010/main" val="224343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relation to public task</a:t>
            </a:r>
            <a:endParaRPr lang="en-GB" noProof="0" dirty="0"/>
          </a:p>
        </p:txBody>
      </p:sp>
      <p:sp>
        <p:nvSpPr>
          <p:cNvPr id="3" name="Content Placeholder 2"/>
          <p:cNvSpPr>
            <a:spLocks noGrp="1"/>
          </p:cNvSpPr>
          <p:nvPr>
            <p:ph sz="quarter" idx="15"/>
          </p:nvPr>
        </p:nvSpPr>
        <p:spPr>
          <a:xfrm>
            <a:off x="533400" y="1752600"/>
            <a:ext cx="8077200" cy="4196680"/>
          </a:xfrm>
        </p:spPr>
        <p:txBody>
          <a:bodyPr/>
          <a:lstStyle/>
          <a:p>
            <a:r>
              <a:rPr lang="en-GB" i="1" noProof="0" dirty="0" smtClean="0">
                <a:solidFill>
                  <a:schemeClr val="tx2"/>
                </a:solidFill>
              </a:rPr>
              <a:t>Some data may be </a:t>
            </a:r>
            <a:r>
              <a:rPr lang="en-GB" b="1" i="1" noProof="0" dirty="0" smtClean="0">
                <a:solidFill>
                  <a:schemeClr val="tx2"/>
                </a:solidFill>
              </a:rPr>
              <a:t>the direct result of the primary public task </a:t>
            </a:r>
            <a:r>
              <a:rPr lang="en-GB" i="1" noProof="0" dirty="0" smtClean="0">
                <a:solidFill>
                  <a:schemeClr val="tx2"/>
                </a:solidFill>
              </a:rPr>
              <a:t>of government, for example the functions listed in COFOG, e.g.:</a:t>
            </a:r>
            <a:r>
              <a:rPr lang="en-GB" noProof="0" dirty="0" smtClean="0">
                <a:solidFill>
                  <a:schemeClr val="tx2"/>
                </a:solidFill>
              </a:rPr>
              <a:t> </a:t>
            </a:r>
          </a:p>
          <a:p>
            <a:pPr lvl="1">
              <a:spcAft>
                <a:spcPts val="300"/>
              </a:spcAft>
            </a:pPr>
            <a:r>
              <a:rPr lang="en-GB" sz="1800" noProof="0" dirty="0" smtClean="0"/>
              <a:t>Executive, legislative organs, financial/fiscal affairs etc.).</a:t>
            </a:r>
          </a:p>
          <a:p>
            <a:pPr lvl="1">
              <a:spcAft>
                <a:spcPts val="300"/>
              </a:spcAft>
            </a:pPr>
            <a:r>
              <a:rPr lang="en-GB" sz="1800" noProof="0" dirty="0" smtClean="0"/>
              <a:t>Public order and safety.</a:t>
            </a:r>
          </a:p>
          <a:p>
            <a:pPr lvl="1">
              <a:spcAft>
                <a:spcPts val="300"/>
              </a:spcAft>
            </a:pPr>
            <a:r>
              <a:rPr lang="en-GB" sz="1800" noProof="0" dirty="0" smtClean="0"/>
              <a:t>Environmental protection.</a:t>
            </a:r>
          </a:p>
          <a:p>
            <a:pPr lvl="1">
              <a:spcAft>
                <a:spcPts val="300"/>
              </a:spcAft>
            </a:pPr>
            <a:r>
              <a:rPr lang="en-GB" sz="1800" noProof="0" dirty="0" smtClean="0"/>
              <a:t>Health.</a:t>
            </a:r>
          </a:p>
          <a:p>
            <a:pPr lvl="1">
              <a:spcAft>
                <a:spcPts val="300"/>
              </a:spcAft>
            </a:pPr>
            <a:r>
              <a:rPr lang="en-GB" sz="1800" noProof="0" dirty="0" smtClean="0"/>
              <a:t>Culture.</a:t>
            </a:r>
          </a:p>
          <a:p>
            <a:pPr lvl="1"/>
            <a:r>
              <a:rPr lang="en-GB" sz="1800" noProof="0" dirty="0" smtClean="0"/>
              <a:t>Education.</a:t>
            </a:r>
          </a:p>
          <a:p>
            <a:pPr>
              <a:spcAft>
                <a:spcPts val="300"/>
              </a:spcAft>
            </a:pPr>
            <a:r>
              <a:rPr lang="en-GB" i="1" noProof="0" dirty="0" smtClean="0">
                <a:solidFill>
                  <a:schemeClr val="tx2"/>
                </a:solidFill>
              </a:rPr>
              <a:t>Other data produced by government are </a:t>
            </a:r>
            <a:r>
              <a:rPr lang="en-GB" b="1" i="1" noProof="0" dirty="0" smtClean="0">
                <a:solidFill>
                  <a:schemeClr val="tx2"/>
                </a:solidFill>
              </a:rPr>
              <a:t>non-essential</a:t>
            </a:r>
            <a:r>
              <a:rPr lang="en-GB" i="1" noProof="0" dirty="0" smtClean="0">
                <a:solidFill>
                  <a:schemeClr val="tx2"/>
                </a:solidFill>
              </a:rPr>
              <a:t> (they could be – and sometimes are – provided by the private sector) e.g.:</a:t>
            </a:r>
          </a:p>
          <a:p>
            <a:pPr lvl="1">
              <a:spcAft>
                <a:spcPts val="300"/>
              </a:spcAft>
            </a:pPr>
            <a:r>
              <a:rPr lang="en-GB" sz="1800" noProof="0" dirty="0" smtClean="0"/>
              <a:t>Mapping for navigation (cf. Google Street View)</a:t>
            </a:r>
          </a:p>
          <a:p>
            <a:pPr lvl="1">
              <a:spcAft>
                <a:spcPts val="300"/>
              </a:spcAft>
            </a:pPr>
            <a:r>
              <a:rPr lang="en-GB" sz="1800" noProof="0" dirty="0" smtClean="0"/>
              <a:t>Weather forecasts (cf. Weather Channel)</a:t>
            </a:r>
          </a:p>
          <a:p>
            <a:pPr lvl="1">
              <a:spcAft>
                <a:spcPts val="300"/>
              </a:spcAft>
            </a:pPr>
            <a:endParaRPr lang="en-GB" noProof="0" dirty="0" smtClean="0"/>
          </a:p>
          <a:p>
            <a:pPr lvl="1">
              <a:spcAft>
                <a:spcPts val="300"/>
              </a:spcAft>
            </a:pPr>
            <a:endParaRPr lang="en-GB" noProof="0" dirty="0" smtClean="0"/>
          </a:p>
          <a:p>
            <a:pPr lvl="1"/>
            <a:endParaRPr lang="en-GB" noProof="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14</a:t>
            </a:fld>
            <a:endParaRPr lang="en-GB" dirty="0"/>
          </a:p>
        </p:txBody>
      </p:sp>
    </p:spTree>
    <p:extLst>
      <p:ext uri="{BB962C8B-B14F-4D97-AF65-F5344CB8AC3E}">
        <p14:creationId xmlns:p14="http://schemas.microsoft.com/office/powerpoint/2010/main" val="115222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status of openness</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tx2"/>
                </a:solidFill>
              </a:rPr>
              <a:t>Some data is </a:t>
            </a:r>
            <a:r>
              <a:rPr lang="en-GB" b="1" i="1" noProof="0" dirty="0" smtClean="0">
                <a:solidFill>
                  <a:schemeClr val="tx2"/>
                </a:solidFill>
              </a:rPr>
              <a:t>already published</a:t>
            </a:r>
            <a:r>
              <a:rPr lang="en-GB" i="1" noProof="0" dirty="0" smtClean="0">
                <a:solidFill>
                  <a:schemeClr val="tx2"/>
                </a:solidFill>
              </a:rPr>
              <a:t> openly and electronically, e.g. (in some countries):</a:t>
            </a:r>
          </a:p>
          <a:p>
            <a:pPr lvl="1"/>
            <a:r>
              <a:rPr lang="en-GB" sz="1800" noProof="0" dirty="0" smtClean="0"/>
              <a:t>Cadastral information.</a:t>
            </a:r>
          </a:p>
          <a:p>
            <a:pPr lvl="1"/>
            <a:r>
              <a:rPr lang="en-GB" sz="1800" noProof="0" dirty="0" smtClean="0"/>
              <a:t>Topographic maps.</a:t>
            </a:r>
          </a:p>
          <a:p>
            <a:pPr lvl="1"/>
            <a:r>
              <a:rPr lang="en-GB" sz="1800" noProof="0" dirty="0" smtClean="0"/>
              <a:t>Traffic information.</a:t>
            </a:r>
          </a:p>
          <a:p>
            <a:pPr lvl="1"/>
            <a:r>
              <a:rPr lang="en-GB" sz="1800" noProof="0" dirty="0" smtClean="0"/>
              <a:t>Weather forecasts.</a:t>
            </a:r>
          </a:p>
          <a:p>
            <a:endParaRPr lang="en-GB" noProof="0" dirty="0" smtClean="0"/>
          </a:p>
          <a:p>
            <a:r>
              <a:rPr lang="en-GB" i="1" noProof="0" dirty="0" smtClean="0">
                <a:solidFill>
                  <a:schemeClr val="tx2"/>
                </a:solidFill>
              </a:rPr>
              <a:t>Other data may still be hidden from the public (maybe because it is hard to publish or includes personal data, sensitive data or is partly subject to third-party licensing).</a:t>
            </a:r>
          </a:p>
          <a:p>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15</a:t>
            </a:fld>
            <a:endParaRPr lang="en-GB" dirty="0"/>
          </a:p>
        </p:txBody>
      </p:sp>
    </p:spTree>
    <p:extLst>
      <p:ext uri="{BB962C8B-B14F-4D97-AF65-F5344CB8AC3E}">
        <p14:creationId xmlns:p14="http://schemas.microsoft.com/office/powerpoint/2010/main" val="127590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type of value</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tx2"/>
                </a:solidFill>
              </a:rPr>
              <a:t>Some data may have primarily </a:t>
            </a:r>
            <a:r>
              <a:rPr lang="en-GB" b="1" i="1" noProof="0" dirty="0" smtClean="0">
                <a:solidFill>
                  <a:schemeClr val="tx2"/>
                </a:solidFill>
              </a:rPr>
              <a:t>societal value</a:t>
            </a:r>
            <a:r>
              <a:rPr lang="en-GB" i="1" noProof="0" dirty="0" smtClean="0">
                <a:solidFill>
                  <a:schemeClr val="tx2"/>
                </a:solidFill>
              </a:rPr>
              <a:t>, e.g.:</a:t>
            </a:r>
          </a:p>
          <a:p>
            <a:pPr lvl="1">
              <a:spcAft>
                <a:spcPts val="300"/>
              </a:spcAft>
            </a:pPr>
            <a:r>
              <a:rPr lang="en-GB" sz="1800" noProof="0" dirty="0" smtClean="0"/>
              <a:t>Laws and parliamentary data (e.g. voting records of representatives)</a:t>
            </a:r>
          </a:p>
          <a:p>
            <a:pPr lvl="1">
              <a:spcAft>
                <a:spcPts val="300"/>
              </a:spcAft>
            </a:pPr>
            <a:r>
              <a:rPr lang="en-GB" sz="1800" noProof="0" dirty="0" smtClean="0"/>
              <a:t>Pre-election information (e.g. programmes of political parties)</a:t>
            </a:r>
          </a:p>
          <a:p>
            <a:pPr lvl="1"/>
            <a:r>
              <a:rPr lang="en-GB" sz="1800" noProof="0" dirty="0" smtClean="0"/>
              <a:t>eDemocracy and eParticipation (e.g. public consultations)</a:t>
            </a:r>
          </a:p>
          <a:p>
            <a:endParaRPr lang="en-GB" i="1" dirty="0" smtClean="0"/>
          </a:p>
          <a:p>
            <a:r>
              <a:rPr lang="en-GB" i="1" dirty="0" smtClean="0">
                <a:solidFill>
                  <a:schemeClr val="tx2"/>
                </a:solidFill>
              </a:rPr>
              <a:t>Other data may have more </a:t>
            </a:r>
            <a:r>
              <a:rPr lang="en-GB" b="1" i="1" dirty="0" smtClean="0">
                <a:solidFill>
                  <a:schemeClr val="tx2"/>
                </a:solidFill>
              </a:rPr>
              <a:t>commercial value </a:t>
            </a:r>
            <a:r>
              <a:rPr lang="en-GB" i="1" dirty="0" smtClean="0">
                <a:solidFill>
                  <a:schemeClr val="tx2"/>
                </a:solidFill>
              </a:rPr>
              <a:t>(business model), e.g.: </a:t>
            </a:r>
          </a:p>
          <a:p>
            <a:pPr>
              <a:buFont typeface="Arial" pitchFamily="34" charset="0"/>
              <a:buChar char="•"/>
            </a:pPr>
            <a:r>
              <a:rPr lang="en-GB" sz="1800" noProof="0" dirty="0" smtClean="0"/>
              <a:t>Road maps, real-time traffic information</a:t>
            </a:r>
          </a:p>
          <a:p>
            <a:pPr lvl="1">
              <a:spcAft>
                <a:spcPts val="300"/>
              </a:spcAft>
            </a:pPr>
            <a:r>
              <a:rPr lang="en-GB" sz="1800" noProof="0" dirty="0" smtClean="0"/>
              <a:t>Real-time weather information</a:t>
            </a:r>
          </a:p>
          <a:p>
            <a:pPr lvl="1"/>
            <a:r>
              <a:rPr lang="en-GB" sz="1800" noProof="0" dirty="0" smtClean="0"/>
              <a:t>Business information</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16</a:t>
            </a:fld>
            <a:endParaRPr lang="en-GB" dirty="0"/>
          </a:p>
        </p:txBody>
      </p:sp>
    </p:spTree>
    <p:extLst>
      <p:ext uri="{BB962C8B-B14F-4D97-AF65-F5344CB8AC3E}">
        <p14:creationId xmlns:p14="http://schemas.microsoft.com/office/powerpoint/2010/main" val="4038247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a:t>
            </a:r>
            <a:r>
              <a:rPr lang="en-GB" dirty="0" smtClean="0"/>
              <a:t>type of </a:t>
            </a:r>
            <a:r>
              <a:rPr lang="en-GB" noProof="0" dirty="0" smtClean="0"/>
              <a:t>audience</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tx2"/>
                </a:solidFill>
              </a:rPr>
              <a:t>Some data is aimed at </a:t>
            </a:r>
            <a:r>
              <a:rPr lang="en-GB" b="1" i="1" noProof="0" dirty="0" smtClean="0">
                <a:solidFill>
                  <a:schemeClr val="tx2"/>
                </a:solidFill>
              </a:rPr>
              <a:t>society</a:t>
            </a:r>
            <a:r>
              <a:rPr lang="en-GB" i="1" noProof="0" dirty="0" smtClean="0">
                <a:solidFill>
                  <a:schemeClr val="tx2"/>
                </a:solidFill>
              </a:rPr>
              <a:t> (citizens and business), e.g.:</a:t>
            </a:r>
          </a:p>
          <a:p>
            <a:pPr lvl="1"/>
            <a:r>
              <a:rPr lang="en-GB" sz="1800" noProof="0" dirty="0" smtClean="0"/>
              <a:t>Legal information.</a:t>
            </a:r>
          </a:p>
          <a:p>
            <a:pPr lvl="1"/>
            <a:r>
              <a:rPr lang="en-GB" sz="1800" noProof="0" dirty="0" smtClean="0"/>
              <a:t>eDemocracy, eParticipation and public consultation.</a:t>
            </a:r>
          </a:p>
          <a:p>
            <a:pPr lvl="1"/>
            <a:r>
              <a:rPr lang="en-GB" sz="1800" noProof="0" dirty="0" smtClean="0"/>
              <a:t>Procurement.</a:t>
            </a:r>
          </a:p>
          <a:p>
            <a:endParaRPr lang="en-GB" noProof="0" dirty="0" smtClean="0"/>
          </a:p>
          <a:p>
            <a:r>
              <a:rPr lang="en-GB" i="1" noProof="0" dirty="0" smtClean="0">
                <a:solidFill>
                  <a:schemeClr val="tx2"/>
                </a:solidFill>
              </a:rPr>
              <a:t>Other data are focused on </a:t>
            </a:r>
            <a:r>
              <a:rPr lang="en-GB" b="1" i="1" noProof="0" dirty="0" smtClean="0">
                <a:solidFill>
                  <a:schemeClr val="tx2"/>
                </a:solidFill>
              </a:rPr>
              <a:t>internal usage or for integration in the back office</a:t>
            </a:r>
            <a:r>
              <a:rPr lang="en-GB" i="1" noProof="0" dirty="0" smtClean="0">
                <a:solidFill>
                  <a:schemeClr val="tx2"/>
                </a:solidFill>
              </a:rPr>
              <a:t>, e.g.:</a:t>
            </a:r>
          </a:p>
          <a:p>
            <a:pPr lvl="1"/>
            <a:r>
              <a:rPr lang="en-GB" sz="1800" noProof="0" dirty="0" smtClean="0"/>
              <a:t>Various sources that are used for law enforcement.</a:t>
            </a:r>
          </a:p>
          <a:p>
            <a:pPr lvl="1"/>
            <a:r>
              <a:rPr lang="en-GB" sz="1800" noProof="0" dirty="0" smtClean="0"/>
              <a:t>Service performance indicators.</a:t>
            </a:r>
          </a:p>
          <a:p>
            <a:pPr lvl="1"/>
            <a:r>
              <a:rPr lang="en-GB" sz="1800" noProof="0" dirty="0" smtClean="0"/>
              <a:t>Job descriptions of civil servants.</a:t>
            </a:r>
            <a:endParaRPr lang="en-GB" sz="1800"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17</a:t>
            </a:fld>
            <a:endParaRPr lang="en-GB" dirty="0"/>
          </a:p>
        </p:txBody>
      </p:sp>
    </p:spTree>
    <p:extLst>
      <p:ext uri="{BB962C8B-B14F-4D97-AF65-F5344CB8AC3E}">
        <p14:creationId xmlns:p14="http://schemas.microsoft.com/office/powerpoint/2010/main" val="743668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Selection based on </a:t>
            </a:r>
            <a:r>
              <a:rPr lang="en-GB" dirty="0" smtClean="0"/>
              <a:t>size of </a:t>
            </a:r>
            <a:r>
              <a:rPr lang="en-GB" noProof="0" dirty="0" smtClean="0"/>
              <a:t>audience</a:t>
            </a:r>
            <a:endParaRPr lang="en-GB" noProof="0" dirty="0"/>
          </a:p>
        </p:txBody>
      </p:sp>
      <p:sp>
        <p:nvSpPr>
          <p:cNvPr id="3" name="Content Placeholder 2"/>
          <p:cNvSpPr>
            <a:spLocks noGrp="1"/>
          </p:cNvSpPr>
          <p:nvPr>
            <p:ph sz="quarter" idx="15"/>
          </p:nvPr>
        </p:nvSpPr>
        <p:spPr/>
        <p:txBody>
          <a:bodyPr/>
          <a:lstStyle/>
          <a:p>
            <a:r>
              <a:rPr lang="en-GB" i="1" noProof="0" dirty="0" smtClean="0">
                <a:solidFill>
                  <a:schemeClr val="tx2"/>
                </a:solidFill>
              </a:rPr>
              <a:t>Some data are aimed at </a:t>
            </a:r>
            <a:r>
              <a:rPr lang="en-GB" b="1" i="1" dirty="0" smtClean="0">
                <a:solidFill>
                  <a:schemeClr val="tx2"/>
                </a:solidFill>
              </a:rPr>
              <a:t>large audiences </a:t>
            </a:r>
            <a:r>
              <a:rPr lang="en-GB" i="1" dirty="0" smtClean="0">
                <a:solidFill>
                  <a:schemeClr val="tx2"/>
                </a:solidFill>
              </a:rPr>
              <a:t>and </a:t>
            </a:r>
            <a:r>
              <a:rPr lang="en-GB" b="1" i="1" dirty="0" smtClean="0">
                <a:solidFill>
                  <a:schemeClr val="tx2"/>
                </a:solidFill>
              </a:rPr>
              <a:t>mass markets</a:t>
            </a:r>
            <a:r>
              <a:rPr lang="en-GB" i="1" dirty="0" smtClean="0">
                <a:solidFill>
                  <a:schemeClr val="tx2"/>
                </a:solidFill>
              </a:rPr>
              <a:t>, e.g.</a:t>
            </a:r>
            <a:r>
              <a:rPr lang="en-GB" i="1" noProof="0" dirty="0" smtClean="0">
                <a:solidFill>
                  <a:schemeClr val="tx2"/>
                </a:solidFill>
              </a:rPr>
              <a:t>:</a:t>
            </a:r>
          </a:p>
          <a:p>
            <a:pPr lvl="1"/>
            <a:r>
              <a:rPr lang="en-GB" sz="1800" noProof="0" dirty="0" smtClean="0"/>
              <a:t>Traffic information.</a:t>
            </a:r>
          </a:p>
          <a:p>
            <a:pPr lvl="1"/>
            <a:r>
              <a:rPr lang="en-GB" sz="1800" noProof="0" dirty="0" smtClean="0"/>
              <a:t>Public transport.</a:t>
            </a:r>
          </a:p>
          <a:p>
            <a:pPr lvl="1"/>
            <a:r>
              <a:rPr lang="en-GB" sz="1800" dirty="0" smtClean="0"/>
              <a:t>Election data.</a:t>
            </a:r>
            <a:endParaRPr lang="en-GB" sz="1800" noProof="0" dirty="0" smtClean="0"/>
          </a:p>
          <a:p>
            <a:endParaRPr lang="en-GB" noProof="0" dirty="0" smtClean="0"/>
          </a:p>
          <a:p>
            <a:r>
              <a:rPr lang="en-GB" i="1" noProof="0" dirty="0" smtClean="0">
                <a:solidFill>
                  <a:schemeClr val="tx2"/>
                </a:solidFill>
              </a:rPr>
              <a:t>Other data are essential for </a:t>
            </a:r>
            <a:r>
              <a:rPr lang="en-GB" b="1" i="1" noProof="0" dirty="0" smtClean="0">
                <a:solidFill>
                  <a:schemeClr val="tx2"/>
                </a:solidFill>
              </a:rPr>
              <a:t>small groups of people </a:t>
            </a:r>
            <a:r>
              <a:rPr lang="en-GB" i="1" noProof="0" dirty="0" smtClean="0">
                <a:solidFill>
                  <a:schemeClr val="tx2"/>
                </a:solidFill>
              </a:rPr>
              <a:t>and </a:t>
            </a:r>
            <a:r>
              <a:rPr lang="en-GB" b="1" i="1" noProof="0" dirty="0" smtClean="0">
                <a:solidFill>
                  <a:schemeClr val="tx2"/>
                </a:solidFill>
              </a:rPr>
              <a:t>niche markets</a:t>
            </a:r>
            <a:r>
              <a:rPr lang="en-GB" i="1" noProof="0" dirty="0" smtClean="0">
                <a:solidFill>
                  <a:schemeClr val="tx2"/>
                </a:solidFill>
              </a:rPr>
              <a:t>, e.g.:</a:t>
            </a:r>
          </a:p>
          <a:p>
            <a:pPr lvl="1"/>
            <a:r>
              <a:rPr lang="en-GB" sz="1800" noProof="0" dirty="0" smtClean="0"/>
              <a:t>Information about facilities and financial support for people with special needs.</a:t>
            </a:r>
          </a:p>
          <a:p>
            <a:pPr lvl="1"/>
            <a:r>
              <a:rPr lang="en-GB" sz="1800" dirty="0" smtClean="0"/>
              <a:t>Economic statistics.</a:t>
            </a:r>
          </a:p>
          <a:p>
            <a:pPr lvl="1"/>
            <a:r>
              <a:rPr lang="en-GB" sz="1800" noProof="0" dirty="0" smtClean="0"/>
              <a:t>Court decisions.</a:t>
            </a:r>
          </a:p>
          <a:p>
            <a:pPr lvl="1"/>
            <a:endParaRPr lang="en-GB" noProof="0" dirty="0" smtClean="0"/>
          </a:p>
          <a:p>
            <a:pPr lvl="1"/>
            <a:endParaRPr lang="en-GB" noProof="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18</a:t>
            </a:fld>
            <a:endParaRPr lang="en-GB" dirty="0"/>
          </a:p>
        </p:txBody>
      </p:sp>
    </p:spTree>
    <p:extLst>
      <p:ext uri="{BB962C8B-B14F-4D97-AF65-F5344CB8AC3E}">
        <p14:creationId xmlns:p14="http://schemas.microsoft.com/office/powerpoint/2010/main" val="3306938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value from a re-users perspective</a:t>
            </a:r>
            <a:endParaRPr lang="en-GB" dirty="0"/>
          </a:p>
        </p:txBody>
      </p:sp>
      <p:sp>
        <p:nvSpPr>
          <p:cNvPr id="3" name="Content Placeholder 2"/>
          <p:cNvSpPr>
            <a:spLocks noGrp="1"/>
          </p:cNvSpPr>
          <p:nvPr>
            <p:ph sz="quarter" idx="15"/>
          </p:nvPr>
        </p:nvSpPr>
        <p:spPr/>
        <p:txBody>
          <a:bodyPr/>
          <a:lstStyle/>
          <a:p>
            <a:r>
              <a:rPr lang="en-GB" i="1" dirty="0" smtClean="0">
                <a:solidFill>
                  <a:srgbClr val="A32020"/>
                </a:solidFill>
              </a:rPr>
              <a:t>From a re-user’s perspective, the value of a dataset depends primarily on its </a:t>
            </a:r>
            <a:r>
              <a:rPr lang="en-GB" b="1" i="1" dirty="0" smtClean="0">
                <a:solidFill>
                  <a:srgbClr val="A32020"/>
                </a:solidFill>
              </a:rPr>
              <a:t>use and re-use potential</a:t>
            </a:r>
            <a:r>
              <a:rPr lang="en-GB" i="1" dirty="0" smtClean="0">
                <a:solidFill>
                  <a:srgbClr val="A32020"/>
                </a:solidFill>
              </a:rPr>
              <a:t>, which can effectively lead to the generation of (new) </a:t>
            </a:r>
            <a:r>
              <a:rPr lang="en-GB" b="1" i="1" dirty="0" smtClean="0">
                <a:solidFill>
                  <a:srgbClr val="A32020"/>
                </a:solidFill>
              </a:rPr>
              <a:t>business models. </a:t>
            </a:r>
            <a:endParaRPr lang="en-GB" i="1" dirty="0" smtClean="0">
              <a:solidFill>
                <a:srgbClr val="A32020"/>
              </a:solidFill>
            </a:endParaRPr>
          </a:p>
          <a:p>
            <a:endParaRPr lang="en-GB" dirty="0" smtClean="0"/>
          </a:p>
          <a:p>
            <a:r>
              <a:rPr lang="en-GB" sz="1800" dirty="0" smtClean="0"/>
              <a:t>The use and re-use potential of a dataset is defined by:</a:t>
            </a:r>
          </a:p>
          <a:p>
            <a:pPr marL="68580" indent="-342900">
              <a:buFont typeface="Arial" panose="020B0604020202020204" pitchFamily="34" charset="0"/>
              <a:buChar char="•"/>
            </a:pPr>
            <a:r>
              <a:rPr lang="en-GB" sz="1800" dirty="0" smtClean="0"/>
              <a:t>The size and the dynamics of the target audience of the dataset; and</a:t>
            </a:r>
          </a:p>
          <a:p>
            <a:pPr marL="342900" indent="-342900">
              <a:buFont typeface="Arial" panose="020B0604020202020204" pitchFamily="34" charset="0"/>
              <a:buChar char="•"/>
            </a:pPr>
            <a:r>
              <a:rPr lang="en-GB" sz="1800" dirty="0" smtClean="0"/>
              <a:t>The number of new and existing systems and services that are using the dataset. </a:t>
            </a:r>
          </a:p>
          <a:p>
            <a:pPr indent="0"/>
            <a:endParaRPr lang="en-GB" sz="1100" dirty="0" smtClean="0"/>
          </a:p>
          <a:p>
            <a:r>
              <a:rPr lang="en-GB" i="1" dirty="0" smtClean="0">
                <a:solidFill>
                  <a:srgbClr val="A32020"/>
                </a:solidFill>
              </a:rPr>
              <a:t>Opening up datasets with a high use and re-use potential leads to the </a:t>
            </a:r>
            <a:r>
              <a:rPr lang="en-GB" b="1" i="1" dirty="0" smtClean="0">
                <a:solidFill>
                  <a:srgbClr val="A32020"/>
                </a:solidFill>
              </a:rPr>
              <a:t>creation of new products and/or services </a:t>
            </a:r>
            <a:r>
              <a:rPr lang="en-GB" i="1" dirty="0" smtClean="0">
                <a:solidFill>
                  <a:srgbClr val="A32020"/>
                </a:solidFill>
              </a:rPr>
              <a:t>that have direct or indirect </a:t>
            </a:r>
            <a:r>
              <a:rPr lang="en-GB" b="1" i="1" dirty="0" smtClean="0">
                <a:solidFill>
                  <a:srgbClr val="A32020"/>
                </a:solidFill>
              </a:rPr>
              <a:t>economic or social impact </a:t>
            </a:r>
            <a:r>
              <a:rPr lang="en-GB" i="1" dirty="0" smtClean="0">
                <a:solidFill>
                  <a:srgbClr val="A32020"/>
                </a:solidFill>
              </a:rPr>
              <a:t>and/or positive </a:t>
            </a:r>
            <a:r>
              <a:rPr lang="en-GB" b="1" i="1" dirty="0" smtClean="0">
                <a:solidFill>
                  <a:srgbClr val="A32020"/>
                </a:solidFill>
              </a:rPr>
              <a:t>economic externalities</a:t>
            </a:r>
            <a:r>
              <a:rPr lang="en-GB" i="1" dirty="0" smtClean="0">
                <a:solidFill>
                  <a:srgbClr val="A32020"/>
                </a:solidFill>
              </a:rPr>
              <a:t>.</a:t>
            </a:r>
            <a:endParaRPr lang="en-GB" i="1" dirty="0">
              <a:solidFill>
                <a:srgbClr val="A32020"/>
              </a:solidFill>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19</a:t>
            </a:fld>
            <a:endParaRPr lang="en-GB" dirty="0"/>
          </a:p>
        </p:txBody>
      </p:sp>
    </p:spTree>
    <p:extLst>
      <p:ext uri="{BB962C8B-B14F-4D97-AF65-F5344CB8AC3E}">
        <p14:creationId xmlns:p14="http://schemas.microsoft.com/office/powerpoint/2010/main" val="1037313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a:t>
            </a:r>
            <a:r>
              <a:rPr lang="en-GB" sz="1600" i="0" dirty="0" err="1" smtClean="0"/>
              <a:t>Keyzer</a:t>
            </a:r>
            <a:r>
              <a:rPr lang="en-GB" sz="1600" i="0" dirty="0" smtClean="0"/>
              <a:t>, </a:t>
            </a:r>
            <a:r>
              <a:rPr lang="en-GB" sz="1600" i="0" dirty="0" err="1" smtClean="0"/>
              <a:t>Nikolaos</a:t>
            </a:r>
            <a:r>
              <a:rPr lang="en-GB" sz="1600" i="0" dirty="0" smtClean="0"/>
              <a:t> </a:t>
            </a:r>
            <a:r>
              <a:rPr lang="en-GB" sz="1600" i="0" dirty="0" err="1" smtClean="0"/>
              <a:t>Loutas</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2</a:t>
            </a:fld>
            <a:endParaRPr lang="en-GB" dirty="0"/>
          </a:p>
        </p:txBody>
      </p:sp>
      <p:sp>
        <p:nvSpPr>
          <p:cNvPr id="6" name="Rectangle 5"/>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portals’(Contract No. 30-CE-0530965/00-17).</a:t>
            </a:r>
          </a:p>
          <a:p>
            <a:endParaRPr lang="en-GB" sz="1200" dirty="0">
              <a:latin typeface="Georgia" pitchFamily="18" charset="0"/>
            </a:endParaRPr>
          </a:p>
          <a:p>
            <a:r>
              <a:rPr lang="en-GB" sz="1200" dirty="0">
                <a:latin typeface="Georgia" pitchFamily="18" charset="0"/>
              </a:rPr>
              <a:t>© </a:t>
            </a:r>
            <a:r>
              <a:rPr lang="en-GB" sz="1200" dirty="0" smtClean="0">
                <a:latin typeface="Georgia" pitchFamily="18" charset="0"/>
              </a:rPr>
              <a:t>2014 </a:t>
            </a:r>
            <a:r>
              <a:rPr lang="en-GB" sz="1200" dirty="0">
                <a:latin typeface="Georgia" pitchFamily="18" charset="0"/>
              </a:rPr>
              <a:t>European </a:t>
            </a:r>
            <a:r>
              <a:rPr lang="en-GB" sz="1200" dirty="0" smtClean="0">
                <a:latin typeface="Georgia" pitchFamily="18" charset="0"/>
              </a:rPr>
              <a:t>Commission</a:t>
            </a:r>
            <a:endParaRPr lang="en-GB" sz="1200" dirty="0">
              <a:latin typeface="Georgia" pitchFamily="18" charset="0"/>
            </a:endParaRPr>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Selection based on the needs of the audience</a:t>
            </a:r>
            <a:br>
              <a:rPr lang="en-GB" dirty="0" smtClean="0"/>
            </a:br>
            <a:r>
              <a:rPr lang="en-GB" b="0" dirty="0" smtClean="0"/>
              <a:t>What data do the </a:t>
            </a:r>
            <a:r>
              <a:rPr lang="en-GB" b="0" dirty="0" err="1" smtClean="0"/>
              <a:t>reusers</a:t>
            </a:r>
            <a:r>
              <a:rPr lang="en-GB" b="0" dirty="0" smtClean="0"/>
              <a:t> need/want?</a:t>
            </a:r>
            <a:endParaRPr lang="en-GB" b="0" dirty="0"/>
          </a:p>
        </p:txBody>
      </p:sp>
      <p:sp>
        <p:nvSpPr>
          <p:cNvPr id="6" name="Content Placeholder 5"/>
          <p:cNvSpPr>
            <a:spLocks noGrp="1"/>
          </p:cNvSpPr>
          <p:nvPr>
            <p:ph sz="quarter" idx="15"/>
          </p:nvPr>
        </p:nvSpPr>
        <p:spPr>
          <a:xfrm>
            <a:off x="683568" y="1700808"/>
            <a:ext cx="8077200" cy="4419600"/>
          </a:xfrm>
        </p:spPr>
        <p:txBody>
          <a:bodyPr/>
          <a:lstStyle/>
          <a:p>
            <a:r>
              <a:rPr lang="en-GB" dirty="0" smtClean="0"/>
              <a:t>According to a Spanish study, the following types of information are reused the most by businesses:</a:t>
            </a:r>
          </a:p>
          <a:p>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20</a:t>
            </a:fld>
            <a:endParaRPr lang="en-GB" dirty="0"/>
          </a:p>
        </p:txBody>
      </p:sp>
      <p:graphicFrame>
        <p:nvGraphicFramePr>
          <p:cNvPr id="10" name="Chart 9"/>
          <p:cNvGraphicFramePr/>
          <p:nvPr/>
        </p:nvGraphicFramePr>
        <p:xfrm>
          <a:off x="683568" y="2204865"/>
          <a:ext cx="7704856" cy="43177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ltGray">
          <a:xfrm>
            <a:off x="4860032" y="2276872"/>
            <a:ext cx="3528392" cy="8004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4"/>
              </a:rPr>
              <a:t>http://datos.gob.es/datos/sites/default/files/files/Estudio_infomediario/121001%20RED%20007%20Final%20Report_2012%20Edition_vF_en.pdf</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Datasets domains in European data portals</a:t>
            </a:r>
            <a:endParaRPr lang="en-GB" dirty="0"/>
          </a:p>
        </p:txBody>
      </p:sp>
      <p:sp>
        <p:nvSpPr>
          <p:cNvPr id="3" name="Content Placeholder 2"/>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21</a:t>
            </a:fld>
            <a:endParaRPr lang="en-GB" dirty="0"/>
          </a:p>
        </p:txBody>
      </p:sp>
      <p:pic>
        <p:nvPicPr>
          <p:cNvPr id="1028" name="Picture 4"/>
          <p:cNvPicPr>
            <a:picLocks noChangeAspect="1" noChangeArrowheads="1"/>
          </p:cNvPicPr>
          <p:nvPr/>
        </p:nvPicPr>
        <p:blipFill>
          <a:blip r:embed="rId3" cstate="print"/>
          <a:srcRect/>
          <a:stretch>
            <a:fillRect/>
          </a:stretch>
        </p:blipFill>
        <p:spPr bwMode="auto">
          <a:xfrm>
            <a:off x="683568" y="3999316"/>
            <a:ext cx="2819400" cy="2371725"/>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251520" y="1412776"/>
            <a:ext cx="6445830" cy="2880320"/>
            <a:chOff x="251520" y="1412776"/>
            <a:chExt cx="6445830" cy="2880320"/>
          </a:xfrm>
        </p:grpSpPr>
        <p:pic>
          <p:nvPicPr>
            <p:cNvPr id="1026" name="Picture 2"/>
            <p:cNvPicPr>
              <a:picLocks noChangeAspect="1" noChangeArrowheads="1"/>
            </p:cNvPicPr>
            <p:nvPr/>
          </p:nvPicPr>
          <p:blipFill>
            <a:blip r:embed="rId4" cstate="print"/>
            <a:srcRect/>
            <a:stretch>
              <a:fillRect/>
            </a:stretch>
          </p:blipFill>
          <p:spPr bwMode="auto">
            <a:xfrm>
              <a:off x="251520" y="1412776"/>
              <a:ext cx="6445830" cy="2736304"/>
            </a:xfrm>
            <a:prstGeom prst="rect">
              <a:avLst/>
            </a:prstGeom>
            <a:ln>
              <a:noFill/>
            </a:ln>
            <a:effectLst>
              <a:outerShdw blurRad="190500" algn="tl" rotWithShape="0">
                <a:srgbClr val="000000">
                  <a:alpha val="70000"/>
                </a:srgbClr>
              </a:outerShdw>
            </a:effectLst>
          </p:spPr>
        </p:pic>
        <p:sp>
          <p:nvSpPr>
            <p:cNvPr id="6" name="TextBox 5"/>
            <p:cNvSpPr txBox="1"/>
            <p:nvPr/>
          </p:nvSpPr>
          <p:spPr>
            <a:xfrm>
              <a:off x="323528" y="3861048"/>
              <a:ext cx="2880320"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5"/>
                </a:rPr>
                <a:t>http://data.gov.uk/data</a:t>
              </a:r>
              <a:r>
                <a:rPr lang="en-GB" sz="1200" dirty="0" smtClean="0"/>
                <a:t>]</a:t>
              </a:r>
              <a:endParaRPr lang="en-GB" sz="1200" dirty="0" smtClean="0">
                <a:latin typeface="Georgia" pitchFamily="18" charset="0"/>
              </a:endParaRPr>
            </a:p>
          </p:txBody>
        </p:sp>
      </p:grpSp>
      <p:grpSp>
        <p:nvGrpSpPr>
          <p:cNvPr id="10" name="Group 9"/>
          <p:cNvGrpSpPr/>
          <p:nvPr/>
        </p:nvGrpSpPr>
        <p:grpSpPr>
          <a:xfrm>
            <a:off x="5076056" y="2276872"/>
            <a:ext cx="3895725" cy="3842928"/>
            <a:chOff x="5076056" y="2276872"/>
            <a:chExt cx="3895725" cy="3842928"/>
          </a:xfrm>
        </p:grpSpPr>
        <p:pic>
          <p:nvPicPr>
            <p:cNvPr id="1027" name="Picture 3"/>
            <p:cNvPicPr>
              <a:picLocks noChangeAspect="1" noChangeArrowheads="1"/>
            </p:cNvPicPr>
            <p:nvPr/>
          </p:nvPicPr>
          <p:blipFill>
            <a:blip r:embed="rId6" cstate="print"/>
            <a:srcRect/>
            <a:stretch>
              <a:fillRect/>
            </a:stretch>
          </p:blipFill>
          <p:spPr bwMode="auto">
            <a:xfrm>
              <a:off x="5076056" y="2276872"/>
              <a:ext cx="3895725" cy="3629025"/>
            </a:xfrm>
            <a:prstGeom prst="rect">
              <a:avLst/>
            </a:prstGeom>
            <a:ln>
              <a:noFill/>
            </a:ln>
            <a:effectLst>
              <a:outerShdw blurRad="190500" algn="tl" rotWithShape="0">
                <a:srgbClr val="000000">
                  <a:alpha val="70000"/>
                </a:srgbClr>
              </a:outerShdw>
            </a:effectLst>
          </p:spPr>
        </p:pic>
        <p:sp>
          <p:nvSpPr>
            <p:cNvPr id="9" name="TextBox 8"/>
            <p:cNvSpPr txBox="1"/>
            <p:nvPr/>
          </p:nvSpPr>
          <p:spPr>
            <a:xfrm>
              <a:off x="5102560" y="5687752"/>
              <a:ext cx="2880320" cy="432048"/>
            </a:xfrm>
            <a:prstGeom prst="rect">
              <a:avLst/>
            </a:prstGeom>
            <a:noFill/>
          </p:spPr>
          <p:txBody>
            <a:bodyPr vert="horz" wrap="square" lIns="0" tIns="0" rIns="0" bIns="0" rtlCol="0">
              <a:noAutofit/>
            </a:bodyPr>
            <a:lstStyle/>
            <a:p>
              <a:pPr indent="-274320">
                <a:spcAft>
                  <a:spcPts val="900"/>
                </a:spcAft>
              </a:pPr>
              <a:r>
                <a:rPr lang="en-GB" sz="1200" dirty="0" smtClean="0">
                  <a:solidFill>
                    <a:schemeClr val="bg1"/>
                  </a:solidFill>
                  <a:latin typeface="Georgia" pitchFamily="18" charset="0"/>
                </a:rPr>
                <a:t>Source:[</a:t>
              </a:r>
              <a:r>
                <a:rPr lang="en-GB" sz="1200" dirty="0" smtClean="0">
                  <a:solidFill>
                    <a:schemeClr val="bg1"/>
                  </a:solidFill>
                </a:rPr>
                <a:t>http://publicdata.eu/]</a:t>
              </a:r>
              <a:endParaRPr lang="en-GB" sz="1200" dirty="0" smtClean="0">
                <a:solidFill>
                  <a:schemeClr val="bg1"/>
                </a:solidFill>
                <a:latin typeface="Georgia" pitchFamily="18" charset="0"/>
              </a:endParaRPr>
            </a:p>
          </p:txBody>
        </p:sp>
      </p:grpSp>
      <p:sp>
        <p:nvSpPr>
          <p:cNvPr id="12" name="TextBox 11"/>
          <p:cNvSpPr txBox="1"/>
          <p:nvPr/>
        </p:nvSpPr>
        <p:spPr>
          <a:xfrm>
            <a:off x="827584" y="6199312"/>
            <a:ext cx="3744416" cy="432048"/>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a:t>
            </a:r>
            <a:r>
              <a:rPr lang="en-GB" sz="1200" dirty="0" smtClean="0">
                <a:hlinkClick r:id="rId7"/>
              </a:rPr>
              <a:t>http://open-data.europa.eu/en/data/dataset</a:t>
            </a:r>
            <a:r>
              <a:rPr lang="en-GB" sz="1200" dirty="0" smtClean="0"/>
              <a:t>]</a:t>
            </a:r>
            <a:endParaRPr lang="en-GB" sz="1200" dirty="0" smtClean="0">
              <a:latin typeface="Georgia" pitchFamily="18" charset="0"/>
            </a:endParaRPr>
          </a:p>
        </p:txBody>
      </p:sp>
      <p:sp>
        <p:nvSpPr>
          <p:cNvPr id="13" name="Rectangle 12"/>
          <p:cNvSpPr/>
          <p:nvPr/>
        </p:nvSpPr>
        <p:spPr bwMode="ltGray">
          <a:xfrm>
            <a:off x="4716016" y="6093296"/>
            <a:ext cx="1944216" cy="21602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Metadata</a:t>
            </a:r>
          </a:p>
        </p:txBody>
      </p:sp>
      <p:cxnSp>
        <p:nvCxnSpPr>
          <p:cNvPr id="17" name="Shape 16"/>
          <p:cNvCxnSpPr>
            <a:stCxn id="13" idx="1"/>
          </p:cNvCxnSpPr>
          <p:nvPr/>
        </p:nvCxnSpPr>
        <p:spPr>
          <a:xfrm rot="10800000">
            <a:off x="4211960" y="4149080"/>
            <a:ext cx="504056" cy="205222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3" idx="1"/>
            <a:endCxn id="1028" idx="3"/>
          </p:cNvCxnSpPr>
          <p:nvPr/>
        </p:nvCxnSpPr>
        <p:spPr>
          <a:xfrm rot="10800000">
            <a:off x="3502968" y="5185180"/>
            <a:ext cx="1213048" cy="101612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3" idx="3"/>
            <a:endCxn id="1027" idx="2"/>
          </p:cNvCxnSpPr>
          <p:nvPr/>
        </p:nvCxnSpPr>
        <p:spPr>
          <a:xfrm flipV="1">
            <a:off x="6660232" y="5905897"/>
            <a:ext cx="363687" cy="29541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datasets are mostly viewed on Data.gov.uk</a:t>
            </a:r>
            <a:endParaRPr lang="en-GB" dirty="0"/>
          </a:p>
        </p:txBody>
      </p:sp>
      <p:sp>
        <p:nvSpPr>
          <p:cNvPr id="9" name="Content Placeholder 8"/>
          <p:cNvSpPr>
            <a:spLocks noGrp="1"/>
          </p:cNvSpPr>
          <p:nvPr>
            <p:ph sz="quarter" idx="14"/>
          </p:nvPr>
        </p:nvSpPr>
        <p:spPr/>
        <p:txBody>
          <a:bodyPr/>
          <a:lstStyle/>
          <a:p>
            <a:endParaRPr lang="en-GB" dirty="0"/>
          </a:p>
        </p:txBody>
      </p:sp>
      <p:sp>
        <p:nvSpPr>
          <p:cNvPr id="10" name="Content Placeholder 9"/>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22</a:t>
            </a:fld>
            <a:endParaRPr lang="en-GB" dirty="0"/>
          </a:p>
        </p:txBody>
      </p:sp>
      <p:pic>
        <p:nvPicPr>
          <p:cNvPr id="59394" name="Picture 2"/>
          <p:cNvPicPr>
            <a:picLocks noChangeAspect="1" noChangeArrowheads="1"/>
          </p:cNvPicPr>
          <p:nvPr/>
        </p:nvPicPr>
        <p:blipFill>
          <a:blip r:embed="rId3" cstate="print"/>
          <a:srcRect t="6449" r="34848"/>
          <a:stretch>
            <a:fillRect/>
          </a:stretch>
        </p:blipFill>
        <p:spPr bwMode="auto">
          <a:xfrm>
            <a:off x="539552" y="1772816"/>
            <a:ext cx="3816424" cy="482453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6584994"/>
            <a:ext cx="3600400" cy="297720"/>
          </a:xfrm>
          <a:prstGeom prst="rect">
            <a:avLst/>
          </a:prstGeom>
          <a:noFill/>
        </p:spPr>
        <p:txBody>
          <a:bodyPr vert="horz" wrap="square" lIns="0" tIns="0" rIns="0" bIns="0" rtlCol="0">
            <a:noAutofit/>
          </a:bodyPr>
          <a:lstStyle/>
          <a:p>
            <a:pPr indent="-274320">
              <a:spcAft>
                <a:spcPts val="900"/>
              </a:spcAft>
            </a:pPr>
            <a:r>
              <a:rPr lang="en-GB" sz="1200" dirty="0" smtClean="0">
                <a:hlinkClick r:id="rId4"/>
              </a:rPr>
              <a:t>http://data.gov.uk/data/site-usage/publisher?month=</a:t>
            </a:r>
            <a:endParaRPr lang="en-GB" sz="1200" dirty="0" smtClean="0">
              <a:latin typeface="Georgia" pitchFamily="18" charset="0"/>
            </a:endParaRPr>
          </a:p>
        </p:txBody>
      </p:sp>
      <p:pic>
        <p:nvPicPr>
          <p:cNvPr id="59395" name="Picture 3"/>
          <p:cNvPicPr>
            <a:picLocks noChangeAspect="1" noChangeArrowheads="1"/>
          </p:cNvPicPr>
          <p:nvPr/>
        </p:nvPicPr>
        <p:blipFill>
          <a:blip r:embed="rId5" cstate="print"/>
          <a:srcRect t="6169" r="35892"/>
          <a:stretch>
            <a:fillRect/>
          </a:stretch>
        </p:blipFill>
        <p:spPr bwMode="auto">
          <a:xfrm>
            <a:off x="4668722" y="1748102"/>
            <a:ext cx="3816424" cy="479715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148064" y="6544103"/>
            <a:ext cx="280831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http://data.gov.uk/data/site-usage/dataset</a:t>
            </a:r>
            <a:endParaRPr lang="en-GB" sz="1200" dirty="0" smtClean="0">
              <a:latin typeface="Georgia" pitchFamily="18" charset="0"/>
            </a:endParaRPr>
          </a:p>
        </p:txBody>
      </p:sp>
      <p:sp>
        <p:nvSpPr>
          <p:cNvPr id="11" name="TextBox 10"/>
          <p:cNvSpPr txBox="1"/>
          <p:nvPr/>
        </p:nvSpPr>
        <p:spPr>
          <a:xfrm>
            <a:off x="539552" y="1484784"/>
            <a:ext cx="2664296" cy="360040"/>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Per publisher</a:t>
            </a:r>
          </a:p>
        </p:txBody>
      </p:sp>
      <p:sp>
        <p:nvSpPr>
          <p:cNvPr id="12" name="TextBox 11"/>
          <p:cNvSpPr txBox="1"/>
          <p:nvPr/>
        </p:nvSpPr>
        <p:spPr>
          <a:xfrm>
            <a:off x="4644008" y="1484784"/>
            <a:ext cx="2664296" cy="360040"/>
          </a:xfrm>
          <a:prstGeom prst="rect">
            <a:avLst/>
          </a:prstGeom>
          <a:noFill/>
        </p:spPr>
        <p:txBody>
          <a:bodyPr vert="horz" wrap="square" lIns="0" tIns="0" rIns="0" bIns="0" rtlCol="0">
            <a:noAutofit/>
          </a:bodyPr>
          <a:lstStyle/>
          <a:p>
            <a:pPr indent="-274320">
              <a:spcAft>
                <a:spcPts val="900"/>
              </a:spcAft>
            </a:pPr>
            <a:r>
              <a:rPr lang="en-GB" dirty="0" smtClean="0">
                <a:latin typeface="Hand Of Sean" pitchFamily="2" charset="-128"/>
                <a:ea typeface="Hand Of Sean" pitchFamily="2" charset="-128"/>
              </a:rPr>
              <a:t>Per dataset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your data &amp; metadata is about ...</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Making your data available in a </a:t>
            </a:r>
            <a:r>
              <a:rPr lang="en-GB" b="1" dirty="0" smtClean="0"/>
              <a:t>structured</a:t>
            </a:r>
            <a:r>
              <a:rPr lang="en-GB" dirty="0" smtClean="0"/>
              <a:t>, </a:t>
            </a:r>
            <a:r>
              <a:rPr lang="en-GB" b="1" dirty="0" smtClean="0"/>
              <a:t>comprehensible</a:t>
            </a:r>
            <a:r>
              <a:rPr lang="en-GB" dirty="0" smtClean="0"/>
              <a:t> and </a:t>
            </a:r>
            <a:r>
              <a:rPr lang="en-GB" b="1" dirty="0" smtClean="0"/>
              <a:t>machine-readabl</a:t>
            </a:r>
            <a:r>
              <a:rPr lang="en-GB" dirty="0" smtClean="0"/>
              <a:t>e way.</a:t>
            </a:r>
          </a:p>
          <a:p>
            <a:pPr lvl="1">
              <a:buFont typeface="Arial" pitchFamily="34" charset="0"/>
              <a:buChar char="•"/>
            </a:pPr>
            <a:r>
              <a:rPr lang="en-GB" b="1" dirty="0" smtClean="0"/>
              <a:t>Reusing</a:t>
            </a:r>
            <a:r>
              <a:rPr lang="en-GB" dirty="0" smtClean="0"/>
              <a:t> what already exists in terms of vocabularies and reference data.</a:t>
            </a:r>
          </a:p>
          <a:p>
            <a:pPr>
              <a:buFont typeface="Arial" pitchFamily="34" charset="0"/>
              <a:buChar char="•"/>
            </a:pPr>
            <a:r>
              <a:rPr lang="en-GB" dirty="0" smtClean="0"/>
              <a:t>Reaching the right quality level by </a:t>
            </a:r>
            <a:r>
              <a:rPr lang="en-GB" b="1" dirty="0" smtClean="0"/>
              <a:t>cleansing</a:t>
            </a:r>
            <a:r>
              <a:rPr lang="en-GB" dirty="0" smtClean="0"/>
              <a:t> your data.</a:t>
            </a:r>
          </a:p>
          <a:p>
            <a:pPr lvl="1">
              <a:buFont typeface="Arial" pitchFamily="34" charset="0"/>
              <a:buChar char="•"/>
            </a:pPr>
            <a:r>
              <a:rPr lang="en-GB" dirty="0" smtClean="0"/>
              <a:t>Providing </a:t>
            </a:r>
            <a:r>
              <a:rPr lang="en-GB" b="1" dirty="0" smtClean="0"/>
              <a:t>licensing information </a:t>
            </a:r>
            <a:r>
              <a:rPr lang="en-GB" dirty="0" smtClean="0"/>
              <a:t>so that data consumers know what the conditions of reuse are.</a:t>
            </a:r>
          </a:p>
          <a:p>
            <a:pPr lvl="1">
              <a:buFont typeface="Arial" pitchFamily="34" charset="0"/>
              <a:buChar char="•"/>
            </a:pPr>
            <a:r>
              <a:rPr lang="en-GB" dirty="0" smtClean="0"/>
              <a:t>Providing a rich description (</a:t>
            </a:r>
            <a:r>
              <a:rPr lang="en-GB" b="1" dirty="0" smtClean="0"/>
              <a:t>metadata</a:t>
            </a:r>
            <a:r>
              <a:rPr lang="en-GB" dirty="0" smtClean="0"/>
              <a:t>).</a:t>
            </a:r>
          </a:p>
          <a:p>
            <a:pPr lvl="1">
              <a:buFont typeface="Arial" pitchFamily="34" charset="0"/>
              <a:buChar char="•"/>
            </a:pPr>
            <a:r>
              <a:rPr lang="en-GB" dirty="0" smtClean="0"/>
              <a:t>Using </a:t>
            </a:r>
            <a:r>
              <a:rPr lang="en-GB" b="1" dirty="0" smtClean="0"/>
              <a:t>semantic technologies </a:t>
            </a:r>
            <a:r>
              <a:rPr lang="en-GB" dirty="0" smtClean="0"/>
              <a:t>(RDF, HTTP URIs...) for describing your data.</a:t>
            </a:r>
          </a:p>
          <a:p>
            <a:pPr lvl="1">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23</a:t>
            </a:fld>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your data – reuse if possible, mint if necessary</a:t>
            </a:r>
            <a:endParaRPr lang="en-GB" dirty="0"/>
          </a:p>
        </p:txBody>
      </p:sp>
      <p:sp>
        <p:nvSpPr>
          <p:cNvPr id="3" name="Content Placeholder 2"/>
          <p:cNvSpPr>
            <a:spLocks noGrp="1"/>
          </p:cNvSpPr>
          <p:nvPr>
            <p:ph sz="quarter" idx="15"/>
          </p:nvPr>
        </p:nvSpPr>
        <p:spPr/>
        <p:txBody>
          <a:bodyPr/>
          <a:lstStyle/>
          <a:p>
            <a:pPr>
              <a:buFont typeface="Arial" pitchFamily="34" charset="0"/>
              <a:buChar char="•"/>
            </a:pPr>
            <a:r>
              <a:rPr lang="en-GB" b="1" dirty="0" smtClean="0"/>
              <a:t>Reuse</a:t>
            </a:r>
            <a:r>
              <a:rPr lang="en-GB" dirty="0" smtClean="0"/>
              <a:t> existing vocabularies </a:t>
            </a:r>
            <a:r>
              <a:rPr lang="en-GB" b="1" dirty="0" smtClean="0"/>
              <a:t>as much as possible</a:t>
            </a:r>
            <a:r>
              <a:rPr lang="en-GB" dirty="0" smtClean="0"/>
              <a:t>.</a:t>
            </a:r>
          </a:p>
          <a:p>
            <a:pPr lvl="1" indent="265113">
              <a:buFont typeface="Wingdings" pitchFamily="2" charset="2"/>
              <a:buChar char="§"/>
            </a:pPr>
            <a:r>
              <a:rPr lang="en-GB" dirty="0" smtClean="0"/>
              <a:t>If you determine there is no reusable, authoritative source for the specific domain, </a:t>
            </a:r>
            <a:r>
              <a:rPr lang="en-GB" b="1" dirty="0" smtClean="0"/>
              <a:t>create your own using</a:t>
            </a:r>
            <a:r>
              <a:rPr lang="en-GB" dirty="0" smtClean="0"/>
              <a:t>:</a:t>
            </a:r>
          </a:p>
          <a:p>
            <a:pPr lvl="3"/>
            <a:r>
              <a:rPr lang="en-GB" dirty="0" smtClean="0"/>
              <a:t>RDF Schema (RDFS): Basic RDF vocabulary to describe the classes and properties of classes.</a:t>
            </a:r>
          </a:p>
          <a:p>
            <a:pPr lvl="3"/>
            <a:r>
              <a:rPr lang="en-GB" dirty="0" smtClean="0"/>
              <a:t>Web Ontology Language (OWL): knowledge representation language for describing </a:t>
            </a:r>
            <a:r>
              <a:rPr lang="en-GB" dirty="0" err="1" smtClean="0"/>
              <a:t>ontologies</a:t>
            </a:r>
            <a:r>
              <a:rPr lang="en-GB" dirty="0" smtClean="0"/>
              <a:t>.</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24</a:t>
            </a:fld>
            <a:endParaRPr lang="en-GB" dirty="0"/>
          </a:p>
        </p:txBody>
      </p:sp>
      <p:sp>
        <p:nvSpPr>
          <p:cNvPr id="7" name="Rectangle 6"/>
          <p:cNvSpPr/>
          <p:nvPr/>
        </p:nvSpPr>
        <p:spPr bwMode="ltGray">
          <a:xfrm>
            <a:off x="3203848" y="5373216"/>
            <a:ext cx="5328592"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3"/>
              </a:rPr>
              <a:t>http://www.slideshare.net/OpenDataSupport/model-your-data-metadata</a:t>
            </a:r>
            <a:r>
              <a:rPr lang="en-GB" sz="1200" dirty="0" smtClean="0">
                <a:solidFill>
                  <a:schemeClr val="tx1"/>
                </a:solidFill>
              </a:rPr>
              <a:t> </a:t>
            </a:r>
          </a:p>
          <a:p>
            <a:r>
              <a:rPr lang="en-GB" sz="1200" dirty="0" smtClean="0">
                <a:solidFill>
                  <a:schemeClr val="tx1"/>
                </a:solidFill>
                <a:hlinkClick r:id="rId4"/>
              </a:rPr>
              <a:t>http//www.w3.org/TR/owl-features/</a:t>
            </a:r>
            <a:r>
              <a:rPr lang="en-GB" sz="1200" dirty="0" smtClean="0">
                <a:solidFill>
                  <a:schemeClr val="tx1"/>
                </a:solidFill>
              </a:rPr>
              <a:t> </a:t>
            </a:r>
          </a:p>
          <a:p>
            <a:r>
              <a:rPr lang="en-GB" sz="1200" dirty="0" smtClean="0">
                <a:solidFill>
                  <a:schemeClr val="tx1"/>
                </a:solidFill>
                <a:hlinkClick r:id="rId5"/>
              </a:rPr>
              <a:t>http://www.w3.org/TR/rdf-schema/</a:t>
            </a:r>
            <a:r>
              <a:rPr lang="en-GB" sz="1200" dirty="0" smtClean="0">
                <a:solidFill>
                  <a:schemeClr val="tx1"/>
                </a:solidFill>
              </a:rPr>
              <a:t> </a:t>
            </a:r>
            <a:endParaRPr lang="en-GB" sz="1200"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Reuse common vocabularies to model and describe your data ... (in RDF)</a:t>
            </a:r>
            <a:endParaRPr lang="en-GB" dirty="0"/>
          </a:p>
        </p:txBody>
      </p:sp>
      <p:sp>
        <p:nvSpPr>
          <p:cNvPr id="6" name="Content Placeholder 5"/>
          <p:cNvSpPr>
            <a:spLocks noGrp="1"/>
          </p:cNvSpPr>
          <p:nvPr>
            <p:ph sz="quarter" idx="15"/>
          </p:nvPr>
        </p:nvSpPr>
        <p:spPr>
          <a:xfrm>
            <a:off x="1763688" y="1752600"/>
            <a:ext cx="6846912" cy="4419600"/>
          </a:xfrm>
        </p:spPr>
        <p:txBody>
          <a:bodyPr/>
          <a:lstStyle/>
          <a:p>
            <a:r>
              <a:rPr lang="en-GB" sz="1800" dirty="0" smtClean="0"/>
              <a:t>General purpose vocabularies: DCMI, RDFS</a:t>
            </a:r>
          </a:p>
          <a:p>
            <a:r>
              <a:rPr lang="en-GB" sz="1800" dirty="0" smtClean="0"/>
              <a:t>To name things: </a:t>
            </a:r>
            <a:r>
              <a:rPr lang="en-GB" sz="1800" dirty="0" err="1" smtClean="0"/>
              <a:t>rdfs:label</a:t>
            </a:r>
            <a:r>
              <a:rPr lang="en-GB" sz="1800" dirty="0" smtClean="0"/>
              <a:t>, </a:t>
            </a:r>
            <a:r>
              <a:rPr lang="en-GB" sz="1800" dirty="0" err="1" smtClean="0"/>
              <a:t>foaf:name</a:t>
            </a:r>
            <a:r>
              <a:rPr lang="en-GB" sz="1800" dirty="0" smtClean="0"/>
              <a:t>, </a:t>
            </a:r>
            <a:r>
              <a:rPr lang="en-GB" sz="1800" dirty="0" err="1" smtClean="0"/>
              <a:t>skos:prefLabel</a:t>
            </a:r>
            <a:endParaRPr lang="en-GB" sz="1800" dirty="0" smtClean="0"/>
          </a:p>
          <a:p>
            <a:r>
              <a:rPr lang="en-GB" sz="1800" dirty="0" smtClean="0"/>
              <a:t>To describe people: FOAF, vCard, Core Person Vocabulary</a:t>
            </a:r>
          </a:p>
          <a:p>
            <a:pPr lvl="1">
              <a:buNone/>
            </a:pPr>
            <a:r>
              <a:rPr lang="en-GB" sz="1800" dirty="0" smtClean="0"/>
              <a:t>To describe registered organisations: Registered Organisation Vocabulary</a:t>
            </a:r>
          </a:p>
          <a:p>
            <a:r>
              <a:rPr lang="en-GB" sz="1800" dirty="0" smtClean="0"/>
              <a:t>To describe addresses: vCard, Core Location Vocabulary</a:t>
            </a:r>
          </a:p>
          <a:p>
            <a:r>
              <a:rPr lang="en-GB" sz="1800" dirty="0" smtClean="0"/>
              <a:t>To describe public services: Core Public Service Vocabulary</a:t>
            </a:r>
          </a:p>
          <a:p>
            <a:pPr lvl="1">
              <a:buNone/>
            </a:pPr>
            <a:r>
              <a:rPr lang="en-GB" sz="1800" b="1" i="1" dirty="0" smtClean="0"/>
              <a:t>...and metadata...</a:t>
            </a:r>
          </a:p>
          <a:p>
            <a:pPr lvl="1">
              <a:buNone/>
            </a:pPr>
            <a:r>
              <a:rPr lang="en-GB" sz="1800" dirty="0" smtClean="0"/>
              <a:t>To describe datasets (metadata): DCAT, DCAT Application Profile, </a:t>
            </a:r>
            <a:r>
              <a:rPr lang="en-GB" sz="1800" dirty="0" err="1" smtClean="0"/>
              <a:t>VoID</a:t>
            </a:r>
            <a:endParaRPr lang="en-GB" sz="1800" dirty="0" smtClean="0"/>
          </a:p>
          <a:p>
            <a:r>
              <a:rPr lang="en-GB" sz="1800" dirty="0" smtClean="0"/>
              <a:t>To describe projects: DOAP, ADMS.SW</a:t>
            </a:r>
          </a:p>
          <a:p>
            <a:r>
              <a:rPr lang="en-GB" sz="1800" dirty="0" smtClean="0"/>
              <a:t>To describe interoperability assets: ADMS</a:t>
            </a:r>
          </a:p>
          <a:p>
            <a:pPr lvl="1">
              <a:buNone/>
            </a:pPr>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25</a:t>
            </a:fld>
            <a:endParaRPr lang="en-GB" dirty="0"/>
          </a:p>
        </p:txBody>
      </p:sp>
      <p:pic>
        <p:nvPicPr>
          <p:cNvPr id="33798" name="Picture 6" descr="http://odrl.net/images/dcmi-logo.gif"/>
          <p:cNvPicPr>
            <a:picLocks noChangeAspect="1" noChangeArrowheads="1"/>
          </p:cNvPicPr>
          <p:nvPr/>
        </p:nvPicPr>
        <p:blipFill>
          <a:blip r:embed="rId3" cstate="print"/>
          <a:srcRect/>
          <a:stretch>
            <a:fillRect/>
          </a:stretch>
        </p:blipFill>
        <p:spPr bwMode="auto">
          <a:xfrm>
            <a:off x="251520" y="1697369"/>
            <a:ext cx="1481336" cy="507495"/>
          </a:xfrm>
          <a:prstGeom prst="rect">
            <a:avLst/>
          </a:prstGeom>
          <a:noFill/>
        </p:spPr>
      </p:pic>
      <p:pic>
        <p:nvPicPr>
          <p:cNvPr id="33800" name="Picture 8" descr="http://upload.wikimedia.org/wikipedia/commons/thumb/b/b1/FoafLogo.svg/220px-FoafLogo.svg.png"/>
          <p:cNvPicPr>
            <a:picLocks noChangeAspect="1" noChangeArrowheads="1"/>
          </p:cNvPicPr>
          <p:nvPr/>
        </p:nvPicPr>
        <p:blipFill>
          <a:blip r:embed="rId4" cstate="print"/>
          <a:srcRect/>
          <a:stretch>
            <a:fillRect/>
          </a:stretch>
        </p:blipFill>
        <p:spPr bwMode="auto">
          <a:xfrm>
            <a:off x="1115616" y="2132856"/>
            <a:ext cx="542602" cy="384754"/>
          </a:xfrm>
          <a:prstGeom prst="rect">
            <a:avLst/>
          </a:prstGeom>
          <a:noFill/>
        </p:spPr>
      </p:pic>
      <p:pic>
        <p:nvPicPr>
          <p:cNvPr id="33802" name="Picture 10" descr="http://joinup.ec.europa.eu/sites/default/files/imagecache/community_logo/core_person_logo.png"/>
          <p:cNvPicPr>
            <a:picLocks noChangeAspect="1" noChangeArrowheads="1"/>
          </p:cNvPicPr>
          <p:nvPr/>
        </p:nvPicPr>
        <p:blipFill>
          <a:blip r:embed="rId5" cstate="print"/>
          <a:srcRect/>
          <a:stretch>
            <a:fillRect/>
          </a:stretch>
        </p:blipFill>
        <p:spPr bwMode="auto">
          <a:xfrm>
            <a:off x="1259632" y="2564904"/>
            <a:ext cx="360039" cy="360040"/>
          </a:xfrm>
          <a:prstGeom prst="rect">
            <a:avLst/>
          </a:prstGeom>
          <a:noFill/>
        </p:spPr>
      </p:pic>
      <p:pic>
        <p:nvPicPr>
          <p:cNvPr id="33804" name="Picture 12" descr="https://joinup.ec.europa.eu/sites/default/files/imagecache/community_logo/ADMS_SW_Logo.png"/>
          <p:cNvPicPr>
            <a:picLocks noChangeAspect="1" noChangeArrowheads="1"/>
          </p:cNvPicPr>
          <p:nvPr/>
        </p:nvPicPr>
        <p:blipFill>
          <a:blip r:embed="rId6" cstate="print"/>
          <a:srcRect/>
          <a:stretch>
            <a:fillRect/>
          </a:stretch>
        </p:blipFill>
        <p:spPr bwMode="auto">
          <a:xfrm>
            <a:off x="1259632" y="5229200"/>
            <a:ext cx="432048" cy="432049"/>
          </a:xfrm>
          <a:prstGeom prst="rect">
            <a:avLst/>
          </a:prstGeom>
          <a:noFill/>
        </p:spPr>
      </p:pic>
      <p:pic>
        <p:nvPicPr>
          <p:cNvPr id="33806" name="Picture 14" descr="Asset Description Metadata Schema (ADMS) logo"/>
          <p:cNvPicPr>
            <a:picLocks noChangeAspect="1" noChangeArrowheads="1"/>
          </p:cNvPicPr>
          <p:nvPr/>
        </p:nvPicPr>
        <p:blipFill>
          <a:blip r:embed="rId7" cstate="print"/>
          <a:srcRect/>
          <a:stretch>
            <a:fillRect/>
          </a:stretch>
        </p:blipFill>
        <p:spPr bwMode="auto">
          <a:xfrm>
            <a:off x="1259632" y="5733256"/>
            <a:ext cx="432048" cy="432049"/>
          </a:xfrm>
          <a:prstGeom prst="rect">
            <a:avLst/>
          </a:prstGeom>
          <a:noFill/>
        </p:spPr>
      </p:pic>
      <p:pic>
        <p:nvPicPr>
          <p:cNvPr id="33808" name="Picture 16" descr="https://joinup.ec.europa.eu/sites/default/files/imagecache/community_logo/core_location_logo.png"/>
          <p:cNvPicPr>
            <a:picLocks noChangeAspect="1" noChangeArrowheads="1"/>
          </p:cNvPicPr>
          <p:nvPr/>
        </p:nvPicPr>
        <p:blipFill>
          <a:blip r:embed="rId8" cstate="print"/>
          <a:srcRect/>
          <a:stretch>
            <a:fillRect/>
          </a:stretch>
        </p:blipFill>
        <p:spPr bwMode="auto">
          <a:xfrm>
            <a:off x="1259632" y="3501008"/>
            <a:ext cx="432047" cy="432048"/>
          </a:xfrm>
          <a:prstGeom prst="rect">
            <a:avLst/>
          </a:prstGeom>
          <a:noFill/>
        </p:spPr>
      </p:pic>
      <p:pic>
        <p:nvPicPr>
          <p:cNvPr id="33810" name="Picture 18" descr="https://joinup.ec.europa.eu/sites/default/files/ckeditor_files/images/Core_Public_Service_Vocabulary_clean.png"/>
          <p:cNvPicPr>
            <a:picLocks noChangeAspect="1" noChangeArrowheads="1"/>
          </p:cNvPicPr>
          <p:nvPr/>
        </p:nvPicPr>
        <p:blipFill>
          <a:blip r:embed="rId9" cstate="print"/>
          <a:srcRect/>
          <a:stretch>
            <a:fillRect/>
          </a:stretch>
        </p:blipFill>
        <p:spPr bwMode="auto">
          <a:xfrm>
            <a:off x="1259632" y="4005064"/>
            <a:ext cx="422323" cy="419944"/>
          </a:xfrm>
          <a:prstGeom prst="rect">
            <a:avLst/>
          </a:prstGeom>
          <a:noFill/>
        </p:spPr>
      </p:pic>
      <p:pic>
        <p:nvPicPr>
          <p:cNvPr id="23554" name="Picture 2" descr="http://joinup.ec.europa.eu/sites/default/files/imagecache/community_logo/DCAT_application_profile_for_European_data_portals_logo_0.png"/>
          <p:cNvPicPr>
            <a:picLocks noChangeAspect="1" noChangeArrowheads="1"/>
          </p:cNvPicPr>
          <p:nvPr/>
        </p:nvPicPr>
        <p:blipFill>
          <a:blip r:embed="rId10" cstate="print"/>
          <a:srcRect/>
          <a:stretch>
            <a:fillRect/>
          </a:stretch>
        </p:blipFill>
        <p:spPr bwMode="auto">
          <a:xfrm>
            <a:off x="1259632" y="4725144"/>
            <a:ext cx="432047" cy="432048"/>
          </a:xfrm>
          <a:prstGeom prst="rect">
            <a:avLst/>
          </a:prstGeom>
          <a:noFill/>
        </p:spPr>
      </p:pic>
      <p:pic>
        <p:nvPicPr>
          <p:cNvPr id="51202" name="Picture 2" descr="Core Business Vocabulary"/>
          <p:cNvPicPr>
            <a:picLocks noChangeAspect="1" noChangeArrowheads="1"/>
          </p:cNvPicPr>
          <p:nvPr/>
        </p:nvPicPr>
        <p:blipFill>
          <a:blip r:embed="rId11" cstate="print"/>
          <a:srcRect/>
          <a:stretch>
            <a:fillRect/>
          </a:stretch>
        </p:blipFill>
        <p:spPr bwMode="auto">
          <a:xfrm>
            <a:off x="1259632" y="2996952"/>
            <a:ext cx="360040" cy="36004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reusable vocabularies </a:t>
            </a:r>
            <a:br>
              <a:rPr lang="en-GB" dirty="0" smtClean="0"/>
            </a:br>
            <a:r>
              <a:rPr lang="en-GB" b="0" dirty="0" err="1" smtClean="0"/>
              <a:t>Joinup</a:t>
            </a:r>
            <a:endParaRPr lang="en-GB" b="0" dirty="0"/>
          </a:p>
        </p:txBody>
      </p:sp>
      <p:sp>
        <p:nvSpPr>
          <p:cNvPr id="9" name="Content Placeholder 8"/>
          <p:cNvSpPr>
            <a:spLocks noGrp="1"/>
          </p:cNvSpPr>
          <p:nvPr>
            <p:ph sz="quarter" idx="14"/>
          </p:nvPr>
        </p:nvSpPr>
        <p:spPr>
          <a:xfrm>
            <a:off x="539552" y="1772816"/>
            <a:ext cx="3390528" cy="4419599"/>
          </a:xfrm>
        </p:spPr>
        <p:txBody>
          <a:bodyPr/>
          <a:lstStyle/>
          <a:p>
            <a:pPr lvl="1">
              <a:buFont typeface="Arial" pitchFamily="34" charset="0"/>
              <a:buChar char="•"/>
            </a:pPr>
            <a:r>
              <a:rPr lang="en-GB" dirty="0" smtClean="0"/>
              <a:t>Online platform for searching for and sharing interoperability assets described with ADMS.</a:t>
            </a:r>
          </a:p>
          <a:p>
            <a:pPr lvl="2">
              <a:buFont typeface="Wingdings" pitchFamily="2" charset="2"/>
              <a:buChar char="§"/>
            </a:pPr>
            <a:r>
              <a:rPr lang="en-GB" sz="1800" dirty="0" smtClean="0"/>
              <a:t>Developed by the ISA Programme of the EC.</a:t>
            </a:r>
            <a:endParaRPr lang="en-GB" sz="1800" dirty="0"/>
          </a:p>
        </p:txBody>
      </p:sp>
      <p:sp>
        <p:nvSpPr>
          <p:cNvPr id="10" name="Content Placeholder 9"/>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26</a:t>
            </a:fld>
            <a:endParaRPr lang="en-GB" dirty="0"/>
          </a:p>
        </p:txBody>
      </p:sp>
      <p:sp>
        <p:nvSpPr>
          <p:cNvPr id="7" name="TextBox 6"/>
          <p:cNvSpPr txBox="1"/>
          <p:nvPr/>
        </p:nvSpPr>
        <p:spPr>
          <a:xfrm>
            <a:off x="4355976" y="627882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Georgia" pitchFamily="18" charset="0"/>
                <a:hlinkClick r:id="rId3"/>
              </a:rPr>
              <a:t>http://joinup.ec.europa.eu/</a:t>
            </a:r>
            <a:r>
              <a:rPr lang="en-GB" sz="1600" dirty="0" smtClean="0">
                <a:latin typeface="Georgia" pitchFamily="18" charset="0"/>
              </a:rPr>
              <a:t> </a:t>
            </a:r>
          </a:p>
        </p:txBody>
      </p:sp>
      <p:grpSp>
        <p:nvGrpSpPr>
          <p:cNvPr id="29" name="Group 28"/>
          <p:cNvGrpSpPr/>
          <p:nvPr/>
        </p:nvGrpSpPr>
        <p:grpSpPr>
          <a:xfrm>
            <a:off x="1360134" y="1196752"/>
            <a:ext cx="7676362" cy="5058219"/>
            <a:chOff x="1648166" y="1196752"/>
            <a:chExt cx="7676362" cy="5058219"/>
          </a:xfrm>
        </p:grpSpPr>
        <p:pic>
          <p:nvPicPr>
            <p:cNvPr id="35841" name="Picture 1"/>
            <p:cNvPicPr>
              <a:picLocks noChangeAspect="1" noChangeArrowheads="1"/>
            </p:cNvPicPr>
            <p:nvPr/>
          </p:nvPicPr>
          <p:blipFill>
            <a:blip r:embed="rId4" cstate="print"/>
            <a:srcRect/>
            <a:stretch>
              <a:fillRect/>
            </a:stretch>
          </p:blipFill>
          <p:spPr bwMode="auto">
            <a:xfrm>
              <a:off x="4139952" y="1196752"/>
              <a:ext cx="5004048" cy="5058219"/>
            </a:xfrm>
            <a:prstGeom prst="rect">
              <a:avLst/>
            </a:prstGeom>
            <a:noFill/>
            <a:ln w="9525">
              <a:noFill/>
              <a:miter lim="800000"/>
              <a:headEnd/>
              <a:tailEnd/>
            </a:ln>
          </p:spPr>
        </p:pic>
        <p:sp>
          <p:nvSpPr>
            <p:cNvPr id="12" name="TextBox 11"/>
            <p:cNvSpPr txBox="1"/>
            <p:nvPr/>
          </p:nvSpPr>
          <p:spPr>
            <a:xfrm>
              <a:off x="1648166" y="4387383"/>
              <a:ext cx="25689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Refine the search results via the faceted search filters. </a:t>
              </a:r>
            </a:p>
          </p:txBody>
        </p:sp>
        <p:sp>
          <p:nvSpPr>
            <p:cNvPr id="13" name="Oval 12"/>
            <p:cNvSpPr>
              <a:spLocks noChangeAspect="1"/>
            </p:cNvSpPr>
            <p:nvPr/>
          </p:nvSpPr>
          <p:spPr>
            <a:xfrm>
              <a:off x="3995936" y="4725144"/>
              <a:ext cx="504056" cy="504056"/>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2</a:t>
              </a:r>
            </a:p>
          </p:txBody>
        </p:sp>
        <p:pic>
          <p:nvPicPr>
            <p:cNvPr id="14" name="Picture 5"/>
            <p:cNvPicPr>
              <a:picLocks noChangeAspect="1" noChangeArrowheads="1"/>
            </p:cNvPicPr>
            <p:nvPr/>
          </p:nvPicPr>
          <p:blipFill>
            <a:blip r:embed="rId5" cstate="print"/>
            <a:srcRect/>
            <a:stretch>
              <a:fillRect/>
            </a:stretch>
          </p:blipFill>
          <p:spPr bwMode="auto">
            <a:xfrm>
              <a:off x="1907704" y="3966238"/>
              <a:ext cx="2480612" cy="439707"/>
            </a:xfrm>
            <a:prstGeom prst="rect">
              <a:avLst/>
            </a:prstGeom>
            <a:noFill/>
            <a:ln w="9525">
              <a:noFill/>
              <a:miter lim="800000"/>
              <a:headEnd/>
              <a:tailEnd/>
            </a:ln>
            <a:effectLst/>
          </p:spPr>
        </p:pic>
        <p:sp>
          <p:nvSpPr>
            <p:cNvPr id="15" name="TextBox 14"/>
            <p:cNvSpPr txBox="1"/>
            <p:nvPr/>
          </p:nvSpPr>
          <p:spPr>
            <a:xfrm>
              <a:off x="6327000" y="2507363"/>
              <a:ext cx="2817000" cy="738664"/>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rPr>
                <a:t>Enter a search keyword to find interoperability assets available on different websites.</a:t>
              </a:r>
            </a:p>
          </p:txBody>
        </p:sp>
        <p:sp>
          <p:nvSpPr>
            <p:cNvPr id="16" name="Oval 15"/>
            <p:cNvSpPr>
              <a:spLocks noChangeAspect="1"/>
            </p:cNvSpPr>
            <p:nvPr/>
          </p:nvSpPr>
          <p:spPr>
            <a:xfrm>
              <a:off x="5772367" y="2539310"/>
              <a:ext cx="529650" cy="529650"/>
            </a:xfrm>
            <a:prstGeom prst="ellipse">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1</a:t>
              </a:r>
            </a:p>
          </p:txBody>
        </p:sp>
        <p:pic>
          <p:nvPicPr>
            <p:cNvPr id="17" name="Picture 4"/>
            <p:cNvPicPr>
              <a:picLocks noChangeAspect="1" noChangeArrowheads="1"/>
            </p:cNvPicPr>
            <p:nvPr/>
          </p:nvPicPr>
          <p:blipFill>
            <a:blip r:embed="rId6" cstate="print"/>
            <a:srcRect/>
            <a:stretch>
              <a:fillRect/>
            </a:stretch>
          </p:blipFill>
          <p:spPr bwMode="auto">
            <a:xfrm>
              <a:off x="6444208" y="2103477"/>
              <a:ext cx="2433065" cy="462195"/>
            </a:xfrm>
            <a:prstGeom prst="rect">
              <a:avLst/>
            </a:prstGeom>
            <a:noFill/>
            <a:ln w="9525">
              <a:noFill/>
              <a:miter lim="800000"/>
              <a:headEnd/>
              <a:tailEnd/>
            </a:ln>
            <a:effectLst/>
          </p:spPr>
        </p:pic>
        <p:sp>
          <p:nvSpPr>
            <p:cNvPr id="18" name="TextBox 17"/>
            <p:cNvSpPr txBox="1"/>
            <p:nvPr/>
          </p:nvSpPr>
          <p:spPr>
            <a:xfrm>
              <a:off x="7092280" y="4432111"/>
              <a:ext cx="2051720" cy="1169551"/>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smtClean="0">
                  <a:solidFill>
                    <a:schemeClr val="bg1">
                      <a:lumMod val="50000"/>
                    </a:schemeClr>
                  </a:solidFill>
                  <a:latin typeface="Hand Of Sean" pitchFamily="2" charset="-128"/>
                  <a:ea typeface="Hand Of Sean" pitchFamily="2" charset="-128"/>
                  <a:cs typeface="Arial" pitchFamily="34" charset="0"/>
                </a:rPr>
                <a:t>The search results contain a relevant description of the assets and the link from where they can be downloaded.</a:t>
              </a:r>
              <a:endParaRPr kumimoji="0" lang="en-GB" sz="1400" b="0" i="0" u="none" strike="noStrike" kern="0" cap="none" spc="0" normalizeH="0" baseline="0" noProof="0" dirty="0" smtClean="0">
                <a:ln>
                  <a:noFill/>
                </a:ln>
                <a:solidFill>
                  <a:schemeClr val="bg1">
                    <a:lumMod val="50000"/>
                  </a:schemeClr>
                </a:solidFill>
                <a:effectLst/>
                <a:uLnTx/>
                <a:uFillTx/>
                <a:latin typeface="Hand Of Sean" pitchFamily="2" charset="-128"/>
                <a:ea typeface="Hand Of Sean" pitchFamily="2" charset="-128"/>
                <a:cs typeface="Arial" pitchFamily="34" charset="0"/>
              </a:endParaRPr>
            </a:p>
          </p:txBody>
        </p:sp>
        <p:sp>
          <p:nvSpPr>
            <p:cNvPr id="19" name="Oval 18"/>
            <p:cNvSpPr>
              <a:spLocks noChangeAspect="1"/>
            </p:cNvSpPr>
            <p:nvPr/>
          </p:nvSpPr>
          <p:spPr>
            <a:xfrm>
              <a:off x="6516216" y="4581128"/>
              <a:ext cx="504056" cy="504056"/>
            </a:xfrm>
            <a:prstGeom prst="ellipse">
              <a:avLst/>
            </a:prstGeom>
            <a:solidFill>
              <a:srgbClr val="E46C0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ysClr val="window" lastClr="FFFFFF"/>
                  </a:solidFill>
                  <a:effectLst/>
                  <a:uLnTx/>
                  <a:uFillTx/>
                  <a:latin typeface="PF Square Sans Pro" pitchFamily="2" charset="0"/>
                  <a:cs typeface="+mn-cs"/>
                </a:rPr>
                <a:t>3</a:t>
              </a:r>
            </a:p>
          </p:txBody>
        </p:sp>
        <p:pic>
          <p:nvPicPr>
            <p:cNvPr id="20" name="Picture 6"/>
            <p:cNvPicPr>
              <a:picLocks noChangeAspect="1" noChangeArrowheads="1"/>
            </p:cNvPicPr>
            <p:nvPr/>
          </p:nvPicPr>
          <p:blipFill>
            <a:blip r:embed="rId7" cstate="print"/>
            <a:srcRect/>
            <a:stretch>
              <a:fillRect/>
            </a:stretch>
          </p:blipFill>
          <p:spPr bwMode="auto">
            <a:xfrm>
              <a:off x="6732240" y="4004183"/>
              <a:ext cx="2592288" cy="48207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reusable vocabularies</a:t>
            </a:r>
            <a:br>
              <a:rPr lang="en-GB" dirty="0" smtClean="0"/>
            </a:br>
            <a:r>
              <a:rPr lang="en-GB" b="0" dirty="0" smtClean="0"/>
              <a:t>Linked Open Vocabularies</a:t>
            </a:r>
            <a:endParaRPr lang="en-GB" b="0" dirty="0"/>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27</a:t>
            </a:fld>
            <a:endParaRPr lang="en-GB" dirty="0"/>
          </a:p>
        </p:txBody>
      </p:sp>
      <p:pic>
        <p:nvPicPr>
          <p:cNvPr id="5" name="Picture 2"/>
          <p:cNvPicPr>
            <a:picLocks noChangeAspect="1" noChangeArrowheads="1"/>
          </p:cNvPicPr>
          <p:nvPr/>
        </p:nvPicPr>
        <p:blipFill>
          <a:blip r:embed="rId3" cstate="print"/>
          <a:srcRect/>
          <a:stretch>
            <a:fillRect/>
          </a:stretch>
        </p:blipFill>
        <p:spPr bwMode="auto">
          <a:xfrm>
            <a:off x="4201945" y="2132856"/>
            <a:ext cx="4769300" cy="3640262"/>
          </a:xfrm>
          <a:prstGeom prst="rect">
            <a:avLst/>
          </a:prstGeom>
          <a:ln>
            <a:noFill/>
          </a:ln>
          <a:effectLst>
            <a:outerShdw blurRad="190500" algn="tl" rotWithShape="0">
              <a:srgbClr val="000000">
                <a:alpha val="70000"/>
              </a:srgbClr>
            </a:outerShdw>
          </a:effectLst>
        </p:spPr>
      </p:pic>
      <p:sp>
        <p:nvSpPr>
          <p:cNvPr id="6" name="TextBox 5"/>
          <p:cNvSpPr txBox="1"/>
          <p:nvPr/>
        </p:nvSpPr>
        <p:spPr>
          <a:xfrm>
            <a:off x="4211960" y="5805264"/>
            <a:ext cx="3096344" cy="288032"/>
          </a:xfrm>
          <a:prstGeom prst="rect">
            <a:avLst/>
          </a:prstGeom>
          <a:noFill/>
        </p:spPr>
        <p:txBody>
          <a:bodyPr vert="horz" wrap="square" lIns="0" tIns="0" rIns="0" bIns="0" rtlCol="0">
            <a:noAutofit/>
          </a:bodyPr>
          <a:lstStyle/>
          <a:p>
            <a:pPr indent="-274320">
              <a:spcAft>
                <a:spcPts val="900"/>
              </a:spcAft>
            </a:pPr>
            <a:r>
              <a:rPr lang="en-GB" sz="1600" dirty="0" smtClean="0">
                <a:latin typeface="+mj-lt"/>
                <a:hlinkClick r:id="rId4"/>
              </a:rPr>
              <a:t>http://lov.okfn.org/</a:t>
            </a:r>
            <a:r>
              <a:rPr lang="en-GB" sz="1600" dirty="0" smtClean="0">
                <a:latin typeface="+mj-lt"/>
              </a:rPr>
              <a:t> </a:t>
            </a:r>
          </a:p>
        </p:txBody>
      </p:sp>
      <p:sp>
        <p:nvSpPr>
          <p:cNvPr id="7" name="Content Placeholder 6"/>
          <p:cNvSpPr>
            <a:spLocks noGrp="1"/>
          </p:cNvSpPr>
          <p:nvPr>
            <p:ph sz="quarter" idx="14"/>
          </p:nvPr>
        </p:nvSpPr>
        <p:spPr>
          <a:xfrm>
            <a:off x="533400" y="1752601"/>
            <a:ext cx="3606552" cy="4419599"/>
          </a:xfrm>
        </p:spPr>
        <p:txBody>
          <a:bodyPr/>
          <a:lstStyle/>
          <a:p>
            <a:pPr lvl="1">
              <a:buFont typeface="Arial" pitchFamily="34" charset="0"/>
              <a:buChar char="•"/>
            </a:pPr>
            <a:r>
              <a:rPr lang="en-GB" dirty="0" smtClean="0"/>
              <a:t>Provides easy access methods to the ecosystem of vocabularies .</a:t>
            </a:r>
          </a:p>
          <a:p>
            <a:pPr lvl="1">
              <a:buFont typeface="Arial" pitchFamily="34" charset="0"/>
              <a:buChar char="•"/>
            </a:pPr>
            <a:r>
              <a:rPr lang="en-GB" dirty="0" smtClean="0"/>
              <a:t>Makes the ways they link to each other explicit.</a:t>
            </a:r>
          </a:p>
          <a:p>
            <a:pPr lvl="1">
              <a:buFont typeface="Arial" pitchFamily="34" charset="0"/>
              <a:buChar char="•"/>
            </a:pPr>
            <a:r>
              <a:rPr lang="en-GB" dirty="0" smtClean="0"/>
              <a:t>Provides metrics on how they are used in the LOGD cloud.</a:t>
            </a:r>
          </a:p>
          <a:p>
            <a:pPr lvl="1">
              <a:buFont typeface="Arial" pitchFamily="34" charset="0"/>
              <a:buChar char="•"/>
            </a:pPr>
            <a:r>
              <a:rPr lang="en-GB" dirty="0" smtClean="0"/>
              <a:t>Developed by the Open Knowledge Foundation.</a:t>
            </a:r>
          </a:p>
          <a:p>
            <a:pPr lvl="1">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GB" i="1" dirty="0" smtClean="0">
                <a:solidFill>
                  <a:schemeClr val="accent1"/>
                </a:solidFill>
              </a:rPr>
              <a:t>To ensure data and metadata can be published with an appropriate level of quality and minimum errors.</a:t>
            </a:r>
          </a:p>
          <a:p>
            <a:r>
              <a:rPr lang="en-GB" sz="1800" dirty="0" smtClean="0"/>
              <a:t>This means: </a:t>
            </a:r>
          </a:p>
          <a:p>
            <a:pPr>
              <a:buFont typeface="Arial" pitchFamily="34" charset="0"/>
              <a:buChar char="•"/>
            </a:pPr>
            <a:r>
              <a:rPr lang="en-GB" sz="1800" dirty="0" smtClean="0"/>
              <a:t>Fixing errors.</a:t>
            </a:r>
          </a:p>
          <a:p>
            <a:pPr>
              <a:buFont typeface="Arial" pitchFamily="34" charset="0"/>
              <a:buChar char="•"/>
            </a:pPr>
            <a:r>
              <a:rPr lang="en-GB" sz="1800" dirty="0" smtClean="0"/>
              <a:t>Transforming/homogenising formats.</a:t>
            </a:r>
          </a:p>
          <a:p>
            <a:pPr>
              <a:buFont typeface="Arial" pitchFamily="34" charset="0"/>
              <a:buChar char="•"/>
            </a:pPr>
            <a:r>
              <a:rPr lang="en-GB" sz="1800" dirty="0" smtClean="0"/>
              <a:t>Aligning inconsistencies in data and metadata.</a:t>
            </a:r>
          </a:p>
          <a:p>
            <a:pPr>
              <a:buFont typeface="Arial" pitchFamily="34" charset="0"/>
              <a:buChar char="•"/>
            </a:pPr>
            <a:r>
              <a:rPr lang="en-GB" sz="1800" dirty="0" smtClean="0"/>
              <a:t>Removing duplicate/redundant information.</a:t>
            </a:r>
          </a:p>
          <a:p>
            <a:pPr>
              <a:buFont typeface="Arial" pitchFamily="34" charset="0"/>
              <a:buChar char="•"/>
            </a:pPr>
            <a:r>
              <a:rPr lang="en-GB" sz="1800" dirty="0" smtClean="0"/>
              <a:t>Adding lacking information.</a:t>
            </a:r>
          </a:p>
          <a:p>
            <a:pPr>
              <a:buFont typeface="Arial" pitchFamily="34" charset="0"/>
              <a:buChar char="•"/>
            </a:pPr>
            <a:r>
              <a:rPr lang="en-GB" sz="1800" dirty="0" smtClean="0"/>
              <a:t>Making sure the information is up-to-date.</a:t>
            </a:r>
          </a:p>
          <a:p>
            <a:endParaRPr lang="en-GB" sz="1800" dirty="0" smtClean="0"/>
          </a:p>
          <a:p>
            <a:pPr>
              <a:buFont typeface="Arial" pitchFamily="34" charset="0"/>
              <a:buChar char="•"/>
            </a:pPr>
            <a:endParaRPr lang="en-GB" dirty="0" smtClean="0">
              <a:sym typeface="Wingdings" pitchFamily="2" charset="2"/>
            </a:endParaRPr>
          </a:p>
          <a:p>
            <a:endParaRPr lang="en-GB" dirty="0"/>
          </a:p>
        </p:txBody>
      </p:sp>
      <p:sp>
        <p:nvSpPr>
          <p:cNvPr id="2" name="Title 1"/>
          <p:cNvSpPr>
            <a:spLocks noGrp="1"/>
          </p:cNvSpPr>
          <p:nvPr>
            <p:ph type="title"/>
          </p:nvPr>
        </p:nvSpPr>
        <p:spPr/>
        <p:txBody>
          <a:bodyPr/>
          <a:lstStyle/>
          <a:p>
            <a:r>
              <a:rPr lang="en-GB" dirty="0" smtClean="0"/>
              <a:t>Cleansing your data &amp; metadata</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28</a:t>
            </a:fld>
            <a:endParaRPr lang="en-GB" dirty="0"/>
          </a:p>
        </p:txBody>
      </p:sp>
      <p:sp>
        <p:nvSpPr>
          <p:cNvPr id="9" name="Rectangle 8"/>
          <p:cNvSpPr/>
          <p:nvPr/>
        </p:nvSpPr>
        <p:spPr bwMode="ltGray">
          <a:xfrm>
            <a:off x="3707904" y="5517232"/>
            <a:ext cx="4896544" cy="86409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endParaRPr lang="en-GB" sz="1200" dirty="0" smtClean="0">
              <a:solidFill>
                <a:schemeClr val="tx1"/>
              </a:solidFill>
            </a:endParaRPr>
          </a:p>
          <a:p>
            <a:r>
              <a:rPr lang="en-GB" sz="1200" dirty="0" smtClean="0">
                <a:hlinkClick r:id="rId3"/>
              </a:rPr>
              <a:t>http://www.slideshare.net/OpenDataSupport/introduction-to-rdf-sparql</a:t>
            </a:r>
            <a:endParaRPr lang="en-GB" sz="1200" dirty="0" smtClean="0">
              <a:solidFill>
                <a:schemeClr val="tx1"/>
              </a:solidFill>
            </a:endParaRPr>
          </a:p>
          <a:p>
            <a:r>
              <a:rPr lang="en-GB" sz="1200" dirty="0" smtClean="0">
                <a:solidFill>
                  <a:schemeClr val="tx1"/>
                </a:solidFill>
              </a:rPr>
              <a:t>Cleanse your data with Open Refine (Google Refine) - </a:t>
            </a:r>
            <a:r>
              <a:rPr lang="en-GB" sz="1200" dirty="0" smtClean="0">
                <a:hlinkClick r:id="rId4"/>
              </a:rPr>
              <a:t>https://code.google.com/p/google-refine/</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1296144" y="1778564"/>
          <a:ext cx="7674697" cy="1728190"/>
        </p:xfrm>
        <a:graphic>
          <a:graphicData uri="http://schemas.openxmlformats.org/drawingml/2006/table">
            <a:tbl>
              <a:tblPr firstRow="1">
                <a:tableStyleId>{D113A9D2-9D6B-4929-AA2D-F23B5EE8CBE7}</a:tableStyleId>
              </a:tblPr>
              <a:tblGrid>
                <a:gridCol w="1413031"/>
                <a:gridCol w="1593123"/>
                <a:gridCol w="1468444"/>
                <a:gridCol w="1468444"/>
                <a:gridCol w="1731655"/>
              </a:tblGrid>
              <a:tr h="345638">
                <a:tc>
                  <a:txBody>
                    <a:bodyPr/>
                    <a:lstStyle/>
                    <a:p>
                      <a:pPr algn="l" fontAlgn="b"/>
                      <a:r>
                        <a:rPr lang="en-GB" sz="1300" u="none" strike="noStrike" dirty="0" err="1"/>
                        <a:t>Company_name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Registration date</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Country</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E-mail</a:t>
                      </a:r>
                      <a:endParaRPr lang="en-GB" sz="1300" b="1" i="0" u="none" strike="noStrike" dirty="0">
                        <a:solidFill>
                          <a:srgbClr val="FFFFFF"/>
                        </a:solidFill>
                        <a:latin typeface="Arial"/>
                      </a:endParaRPr>
                    </a:p>
                  </a:txBody>
                  <a:tcPr marL="10390" marR="10390" marT="10390" marB="0" anchor="b"/>
                </a:tc>
                <a:tc>
                  <a:txBody>
                    <a:bodyPr/>
                    <a:lstStyle/>
                    <a:p>
                      <a:pPr algn="l" fontAlgn="b"/>
                      <a:r>
                        <a:rPr lang="en-GB" sz="1300" u="none" strike="noStrike" dirty="0"/>
                        <a:t># Establishments</a:t>
                      </a:r>
                      <a:endParaRPr lang="en-GB" sz="1300" b="1" i="0" u="none" strike="noStrike" dirty="0">
                        <a:solidFill>
                          <a:srgbClr val="FFFFFF"/>
                        </a:solidFill>
                        <a:latin typeface="Arial"/>
                      </a:endParaRPr>
                    </a:p>
                  </a:txBody>
                  <a:tcPr marL="10390" marR="10390" marT="10390" marB="0" anchor="b"/>
                </a:tc>
              </a:tr>
              <a:tr h="345638">
                <a:tc>
                  <a:txBody>
                    <a:bodyPr/>
                    <a:lstStyle/>
                    <a:p>
                      <a:pPr algn="l" fontAlgn="b"/>
                      <a:r>
                        <a:rPr lang="en-GB" sz="1300" u="none" strike="noStrike" dirty="0" err="1"/>
                        <a:t>Nikè</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1991-04-28</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Belgium</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err="1"/>
                        <a:t>niké</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7</a:t>
                      </a:r>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a:t>BARCO</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15 September 1986</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BE</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Barco@email.be</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2</a:t>
                      </a:r>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err="1"/>
                        <a:t>Nikè</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err="1"/>
                        <a:t>België</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r>
              <a:tr h="345638">
                <a:tc>
                  <a:txBody>
                    <a:bodyPr/>
                    <a:lstStyle/>
                    <a:p>
                      <a:pPr algn="l" fontAlgn="b"/>
                      <a:r>
                        <a:rPr lang="en-GB" sz="1300" u="none" strike="noStrike" dirty="0"/>
                        <a:t>Coca-Cola</a:t>
                      </a:r>
                      <a:endParaRPr lang="en-GB" sz="1300" b="0" i="0" u="none" strike="noStrike" dirty="0">
                        <a:solidFill>
                          <a:srgbClr val="000000"/>
                        </a:solidFill>
                        <a:latin typeface="Arial"/>
                      </a:endParaRPr>
                    </a:p>
                  </a:txBody>
                  <a:tcPr marL="10390" marR="10390" marT="10390" marB="0" anchor="b"/>
                </a:tc>
                <a:tc>
                  <a:txBody>
                    <a:bodyPr/>
                    <a:lstStyle/>
                    <a:p>
                      <a:pPr algn="l" fontAlgn="b"/>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United States</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coca@cola.com</a:t>
                      </a:r>
                      <a:endParaRPr lang="en-GB" sz="1300" b="0" i="0" u="none" strike="noStrike" dirty="0">
                        <a:solidFill>
                          <a:srgbClr val="000000"/>
                        </a:solidFill>
                        <a:latin typeface="Arial"/>
                      </a:endParaRPr>
                    </a:p>
                  </a:txBody>
                  <a:tcPr marL="10390" marR="10390" marT="10390" marB="0" anchor="b"/>
                </a:tc>
                <a:tc>
                  <a:txBody>
                    <a:bodyPr/>
                    <a:lstStyle/>
                    <a:p>
                      <a:pPr algn="l" fontAlgn="b"/>
                      <a:r>
                        <a:rPr lang="en-GB" sz="1300" u="none" strike="noStrike" dirty="0"/>
                        <a:t>3</a:t>
                      </a:r>
                      <a:endParaRPr lang="en-GB" sz="1300" b="0" i="0" u="none" strike="noStrike" dirty="0">
                        <a:solidFill>
                          <a:srgbClr val="000000"/>
                        </a:solidFill>
                        <a:latin typeface="Arial"/>
                      </a:endParaRPr>
                    </a:p>
                  </a:txBody>
                  <a:tcPr marL="10390" marR="10390" marT="10390" marB="0" anchor="b"/>
                </a:tc>
              </a:tr>
            </a:tbl>
          </a:graphicData>
        </a:graphic>
      </p:graphicFrame>
      <p:sp>
        <p:nvSpPr>
          <p:cNvPr id="2" name="Title 1"/>
          <p:cNvSpPr>
            <a:spLocks noGrp="1"/>
          </p:cNvSpPr>
          <p:nvPr>
            <p:ph type="title"/>
          </p:nvPr>
        </p:nvSpPr>
        <p:spPr/>
        <p:txBody>
          <a:bodyPr/>
          <a:lstStyle/>
          <a:p>
            <a:r>
              <a:rPr lang="en-GB" dirty="0" smtClean="0"/>
              <a:t>Cleansing data - example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
        <p:nvSpPr>
          <p:cNvPr id="6" name="Content Placeholder 5"/>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p:txBody>
      </p:sp>
      <p:sp>
        <p:nvSpPr>
          <p:cNvPr id="8" name="Oval Callout 7"/>
          <p:cNvSpPr/>
          <p:nvPr/>
        </p:nvSpPr>
        <p:spPr bwMode="ltGray">
          <a:xfrm>
            <a:off x="3744416" y="1052736"/>
            <a:ext cx="2160240" cy="576064"/>
          </a:xfrm>
          <a:prstGeom prst="wedgeEllipseCallout">
            <a:avLst>
              <a:gd name="adj1" fmla="val -46247"/>
              <a:gd name="adj2" fmla="val 179824"/>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Formatting issue</a:t>
            </a:r>
          </a:p>
        </p:txBody>
      </p:sp>
      <p:sp>
        <p:nvSpPr>
          <p:cNvPr id="10" name="Oval Callout 9"/>
          <p:cNvSpPr/>
          <p:nvPr/>
        </p:nvSpPr>
        <p:spPr bwMode="ltGray">
          <a:xfrm>
            <a:off x="2555776" y="3717032"/>
            <a:ext cx="2160240" cy="576064"/>
          </a:xfrm>
          <a:prstGeom prst="wedgeEllipseCallout">
            <a:avLst>
              <a:gd name="adj1" fmla="val -27230"/>
              <a:gd name="adj2" fmla="val -11233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Missing information</a:t>
            </a:r>
          </a:p>
        </p:txBody>
      </p:sp>
      <p:sp>
        <p:nvSpPr>
          <p:cNvPr id="11" name="Oval Callout 10"/>
          <p:cNvSpPr/>
          <p:nvPr/>
        </p:nvSpPr>
        <p:spPr bwMode="ltGray">
          <a:xfrm>
            <a:off x="323528" y="1124744"/>
            <a:ext cx="1728192" cy="576064"/>
          </a:xfrm>
          <a:prstGeom prst="wedgeEllipseCallout">
            <a:avLst>
              <a:gd name="adj1" fmla="val 19085"/>
              <a:gd name="adj2" fmla="val 145316"/>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Duplicate</a:t>
            </a:r>
          </a:p>
        </p:txBody>
      </p:sp>
      <p:sp>
        <p:nvSpPr>
          <p:cNvPr id="12" name="Oval Callout 11"/>
          <p:cNvSpPr/>
          <p:nvPr/>
        </p:nvSpPr>
        <p:spPr bwMode="ltGray">
          <a:xfrm>
            <a:off x="6336704" y="1202500"/>
            <a:ext cx="1584176" cy="576064"/>
          </a:xfrm>
          <a:prstGeom prst="wedgeEllipseCallout">
            <a:avLst>
              <a:gd name="adj1" fmla="val -29796"/>
              <a:gd name="adj2" fmla="val 16602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error</a:t>
            </a:r>
          </a:p>
        </p:txBody>
      </p:sp>
      <p:sp>
        <p:nvSpPr>
          <p:cNvPr id="13" name="Oval Callout 12"/>
          <p:cNvSpPr/>
          <p:nvPr/>
        </p:nvSpPr>
        <p:spPr bwMode="ltGray">
          <a:xfrm>
            <a:off x="7020272" y="3722780"/>
            <a:ext cx="2088232" cy="576064"/>
          </a:xfrm>
          <a:prstGeom prst="wedgeEllipseCallout">
            <a:avLst>
              <a:gd name="adj1" fmla="val -31179"/>
              <a:gd name="adj2" fmla="val -236561"/>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Redundant information</a:t>
            </a:r>
          </a:p>
        </p:txBody>
      </p:sp>
      <p:sp>
        <p:nvSpPr>
          <p:cNvPr id="14" name="Oval Callout 13"/>
          <p:cNvSpPr/>
          <p:nvPr/>
        </p:nvSpPr>
        <p:spPr bwMode="ltGray">
          <a:xfrm>
            <a:off x="4788024" y="3861048"/>
            <a:ext cx="2160240" cy="576064"/>
          </a:xfrm>
          <a:prstGeom prst="wedgeEllipseCallout">
            <a:avLst>
              <a:gd name="adj1" fmla="val -56062"/>
              <a:gd name="adj2" fmla="val -227360"/>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Hand Of Sean" pitchFamily="2" charset="-128"/>
                <a:ea typeface="Hand Of Sean" pitchFamily="2" charset="-128"/>
              </a:rPr>
              <a:t>Inconsistent</a:t>
            </a:r>
          </a:p>
          <a:p>
            <a:pPr algn="ctr"/>
            <a:r>
              <a:rPr lang="en-GB" sz="1600" dirty="0" smtClean="0">
                <a:solidFill>
                  <a:schemeClr val="tx1"/>
                </a:solidFill>
                <a:latin typeface="Hand Of Sean" pitchFamily="2" charset="-128"/>
                <a:ea typeface="Hand Of Sean" pitchFamily="2" charset="-128"/>
              </a:rPr>
              <a:t>information</a:t>
            </a:r>
          </a:p>
        </p:txBody>
      </p:sp>
      <p:sp>
        <p:nvSpPr>
          <p:cNvPr id="16" name="Curved Right Arrow 15"/>
          <p:cNvSpPr/>
          <p:nvPr/>
        </p:nvSpPr>
        <p:spPr bwMode="ltGray">
          <a:xfrm rot="21136353">
            <a:off x="178938" y="2479285"/>
            <a:ext cx="1092388" cy="3313343"/>
          </a:xfrm>
          <a:prstGeom prst="curvedRightArrow">
            <a:avLst>
              <a:gd name="adj1" fmla="val 25000"/>
              <a:gd name="adj2" fmla="val 50000"/>
              <a:gd name="adj3" fmla="val 5734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latin typeface="Georgia" pitchFamily="18" charset="0"/>
            </a:endParaRPr>
          </a:p>
        </p:txBody>
      </p:sp>
      <p:graphicFrame>
        <p:nvGraphicFramePr>
          <p:cNvPr id="19" name="Table 18"/>
          <p:cNvGraphicFramePr>
            <a:graphicFrameLocks noGrp="1"/>
          </p:cNvGraphicFramePr>
          <p:nvPr/>
        </p:nvGraphicFramePr>
        <p:xfrm>
          <a:off x="1835697" y="4666388"/>
          <a:ext cx="6336703" cy="1617400"/>
        </p:xfrm>
        <a:graphic>
          <a:graphicData uri="http://schemas.openxmlformats.org/drawingml/2006/table">
            <a:tbl>
              <a:tblPr firstRow="1">
                <a:tableStyleId>{D113A9D2-9D6B-4929-AA2D-F23B5EE8CBE7}</a:tableStyleId>
              </a:tblPr>
              <a:tblGrid>
                <a:gridCol w="1653053"/>
                <a:gridCol w="1847530"/>
                <a:gridCol w="1264099"/>
                <a:gridCol w="1572021"/>
              </a:tblGrid>
              <a:tr h="404350">
                <a:tc>
                  <a:txBody>
                    <a:bodyPr/>
                    <a:lstStyle/>
                    <a:p>
                      <a:pPr algn="l" fontAlgn="b"/>
                      <a:r>
                        <a:rPr lang="en-GB" sz="1600" u="none" strike="noStrike" dirty="0" err="1"/>
                        <a:t>Company_name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Registration date</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Country</a:t>
                      </a:r>
                      <a:endParaRPr lang="en-GB" sz="1600" b="1" i="0" u="none" strike="noStrike" dirty="0">
                        <a:solidFill>
                          <a:srgbClr val="FFFFFF"/>
                        </a:solidFill>
                        <a:latin typeface="Arial"/>
                      </a:endParaRPr>
                    </a:p>
                  </a:txBody>
                  <a:tcPr marL="12446" marR="12446" marT="12446" marB="0" anchor="b">
                    <a:solidFill>
                      <a:srgbClr val="008E40"/>
                    </a:solidFill>
                  </a:tcPr>
                </a:tc>
                <a:tc>
                  <a:txBody>
                    <a:bodyPr/>
                    <a:lstStyle/>
                    <a:p>
                      <a:pPr algn="l" fontAlgn="b"/>
                      <a:r>
                        <a:rPr lang="en-GB" sz="1600" u="none" strike="noStrike" dirty="0"/>
                        <a:t>E-mail</a:t>
                      </a:r>
                      <a:endParaRPr lang="en-GB" sz="1600" b="1" i="0" u="none" strike="noStrike" dirty="0">
                        <a:solidFill>
                          <a:srgbClr val="FFFFFF"/>
                        </a:solidFill>
                        <a:latin typeface="Arial"/>
                      </a:endParaRPr>
                    </a:p>
                  </a:txBody>
                  <a:tcPr marL="12446" marR="12446" marT="12446" marB="0" anchor="b">
                    <a:solidFill>
                      <a:srgbClr val="008E40"/>
                    </a:solidFill>
                  </a:tcPr>
                </a:tc>
              </a:tr>
              <a:tr h="404350">
                <a:tc>
                  <a:txBody>
                    <a:bodyPr/>
                    <a:lstStyle/>
                    <a:p>
                      <a:pPr algn="l" fontAlgn="b"/>
                      <a:r>
                        <a:rPr lang="en-GB" sz="1600" u="none" strike="noStrike" dirty="0" err="1"/>
                        <a:t>Nikè</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1991-04-28</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BE</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niké@sport.org</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dirty="0"/>
                        <a:t>BARCO</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1986-09-05</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BE</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Barco@email.be</a:t>
                      </a:r>
                      <a:endParaRPr lang="en-GB" sz="1600" b="0" i="0" u="none" strike="noStrike" dirty="0">
                        <a:solidFill>
                          <a:srgbClr val="000000"/>
                        </a:solidFill>
                        <a:latin typeface="Arial"/>
                      </a:endParaRPr>
                    </a:p>
                  </a:txBody>
                  <a:tcPr marL="12446" marR="12446" marT="12446" marB="0" anchor="b">
                    <a:solidFill>
                      <a:srgbClr val="008E40"/>
                    </a:solidFill>
                  </a:tcPr>
                </a:tc>
              </a:tr>
              <a:tr h="404350">
                <a:tc>
                  <a:txBody>
                    <a:bodyPr/>
                    <a:lstStyle/>
                    <a:p>
                      <a:pPr algn="l" fontAlgn="b"/>
                      <a:r>
                        <a:rPr lang="en-GB" sz="1600" u="none" strike="noStrike" dirty="0"/>
                        <a:t>Coca-Cola</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1964-03-26</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US</a:t>
                      </a:r>
                      <a:endParaRPr lang="en-GB" sz="1600" b="0" i="0" u="none" strike="noStrike" dirty="0">
                        <a:solidFill>
                          <a:srgbClr val="000000"/>
                        </a:solidFill>
                        <a:latin typeface="Arial"/>
                      </a:endParaRPr>
                    </a:p>
                  </a:txBody>
                  <a:tcPr marL="12446" marR="12446" marT="12446" marB="0" anchor="b">
                    <a:solidFill>
                      <a:srgbClr val="008E40"/>
                    </a:solidFill>
                  </a:tcPr>
                </a:tc>
                <a:tc>
                  <a:txBody>
                    <a:bodyPr/>
                    <a:lstStyle/>
                    <a:p>
                      <a:pPr algn="l" fontAlgn="b"/>
                      <a:r>
                        <a:rPr lang="en-GB" sz="1600" u="none" strike="noStrike" dirty="0"/>
                        <a:t>coca@cola.com</a:t>
                      </a:r>
                      <a:endParaRPr lang="en-GB" sz="1600" b="0" i="0" u="none" strike="noStrike" dirty="0">
                        <a:solidFill>
                          <a:srgbClr val="000000"/>
                        </a:solidFill>
                        <a:latin typeface="Arial"/>
                      </a:endParaRPr>
                    </a:p>
                  </a:txBody>
                  <a:tcPr marL="12446" marR="12446" marT="12446" marB="0" anchor="b">
                    <a:solidFill>
                      <a:srgbClr val="008E40"/>
                    </a:solidFill>
                  </a:tcPr>
                </a:tc>
              </a:tr>
            </a:tbl>
          </a:graphicData>
        </a:graphic>
      </p:graphicFrame>
      <p:sp>
        <p:nvSpPr>
          <p:cNvPr id="18" name="Rectangle 17"/>
          <p:cNvSpPr/>
          <p:nvPr/>
        </p:nvSpPr>
        <p:spPr bwMode="ltGray">
          <a:xfrm>
            <a:off x="323528" y="3861048"/>
            <a:ext cx="1368152" cy="5040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Hand Of Sean" pitchFamily="2" charset="-128"/>
                <a:ea typeface="Hand Of Sean" pitchFamily="2" charset="-128"/>
              </a:rPr>
              <a:t>Cleansing operations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Learning objectives</a:t>
            </a:r>
            <a:endParaRPr lang="en-GB" dirty="0"/>
          </a:p>
        </p:txBody>
      </p:sp>
      <p:sp>
        <p:nvSpPr>
          <p:cNvPr id="6" name="Content Placeholder 5"/>
          <p:cNvSpPr>
            <a:spLocks noGrp="1"/>
          </p:cNvSpPr>
          <p:nvPr>
            <p:ph sz="quarter" idx="15"/>
          </p:nvPr>
        </p:nvSpPr>
        <p:spPr/>
        <p:txBody>
          <a:bodyPr/>
          <a:lstStyle/>
          <a:p>
            <a:r>
              <a:rPr lang="en-GB" dirty="0" smtClean="0"/>
              <a:t>By the end of this training module you should have an understanding of:</a:t>
            </a:r>
          </a:p>
          <a:p>
            <a:pPr>
              <a:buFont typeface="Arial" pitchFamily="34" charset="0"/>
              <a:buChar char="•"/>
            </a:pPr>
            <a:r>
              <a:rPr lang="en-GB" dirty="0" smtClean="0"/>
              <a:t>What a lifecycle for Linked Open Government Data (LOGD) is.</a:t>
            </a:r>
          </a:p>
          <a:p>
            <a:pPr>
              <a:buFont typeface="Arial" pitchFamily="34" charset="0"/>
              <a:buChar char="•"/>
            </a:pPr>
            <a:r>
              <a:rPr lang="en-GB" dirty="0" smtClean="0"/>
              <a:t>The difference between supply and demand of data.</a:t>
            </a:r>
          </a:p>
          <a:p>
            <a:pPr>
              <a:buFont typeface="Arial" pitchFamily="34" charset="0"/>
              <a:buChar char="•"/>
            </a:pPr>
            <a:r>
              <a:rPr lang="en-GB" dirty="0" smtClean="0"/>
              <a:t>The different steps of an LOGD lifecycle.</a:t>
            </a:r>
          </a:p>
          <a:p>
            <a:pPr>
              <a:buFont typeface="Arial" pitchFamily="34" charset="0"/>
              <a:buChar char="•"/>
            </a:pPr>
            <a:r>
              <a:rPr lang="en-GB" dirty="0" smtClean="0"/>
              <a:t>Tools and best practices associated with each step in the lifecycle.</a:t>
            </a:r>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your metadata</a:t>
            </a:r>
            <a:endParaRPr lang="en-GB" dirty="0"/>
          </a:p>
        </p:txBody>
      </p:sp>
      <p:sp>
        <p:nvSpPr>
          <p:cNvPr id="9" name="Content Placeholder 8"/>
          <p:cNvSpPr>
            <a:spLocks noGrp="1"/>
          </p:cNvSpPr>
          <p:nvPr>
            <p:ph sz="quarter" idx="14"/>
          </p:nvPr>
        </p:nvSpPr>
        <p:spPr/>
        <p:txBody>
          <a:bodyPr/>
          <a:lstStyle/>
          <a:p>
            <a:r>
              <a:rPr lang="en-GB" i="1" dirty="0" smtClean="0">
                <a:solidFill>
                  <a:schemeClr val="accent1"/>
                </a:solidFill>
              </a:rPr>
              <a:t>The </a:t>
            </a:r>
            <a:r>
              <a:rPr lang="en-GB" b="1" i="1" dirty="0" smtClean="0">
                <a:solidFill>
                  <a:schemeClr val="accent1"/>
                </a:solidFill>
              </a:rPr>
              <a:t>DCAT Application profile for data portals in Europe</a:t>
            </a:r>
            <a:r>
              <a:rPr lang="en-GB" i="1" dirty="0" smtClean="0">
                <a:solidFill>
                  <a:schemeClr val="accent1"/>
                </a:solidFill>
              </a:rPr>
              <a:t> (DCAT-AP) is a specification based on the Data Catalogue vocabulary (DCAT) for describing public sector datasets in Europe.</a:t>
            </a:r>
          </a:p>
          <a:p>
            <a:endParaRPr lang="en-GB" dirty="0" smtClean="0"/>
          </a:p>
          <a:p>
            <a:r>
              <a:rPr lang="en-GB" dirty="0" smtClean="0"/>
              <a:t>DCAT-AP improves the discovery of public sector datasets across borders and sectors. </a:t>
            </a:r>
            <a:endParaRPr lang="en-GB" dirty="0" smtClean="0">
              <a:solidFill>
                <a:schemeClr val="bg1"/>
              </a:solidFill>
            </a:endParaRPr>
          </a:p>
          <a:p>
            <a:endParaRPr lang="en-GB" dirty="0"/>
          </a:p>
        </p:txBody>
      </p:sp>
      <p:sp>
        <p:nvSpPr>
          <p:cNvPr id="8" name="Content Placeholder 7"/>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30</a:t>
            </a:fld>
            <a:endParaRPr lang="en-GB" dirty="0"/>
          </a:p>
        </p:txBody>
      </p:sp>
      <p:pic>
        <p:nvPicPr>
          <p:cNvPr id="32771" name="Picture 3" descr="C:\Users\dekeyzem\Documents\workfiles\ODS\Logo\DCAT_Application_Profile.png"/>
          <p:cNvPicPr>
            <a:picLocks noChangeAspect="1" noChangeArrowheads="1"/>
          </p:cNvPicPr>
          <p:nvPr/>
        </p:nvPicPr>
        <p:blipFill>
          <a:blip r:embed="rId3" cstate="print"/>
          <a:srcRect/>
          <a:stretch>
            <a:fillRect/>
          </a:stretch>
        </p:blipFill>
        <p:spPr bwMode="auto">
          <a:xfrm>
            <a:off x="5364088" y="2405403"/>
            <a:ext cx="2317180" cy="2319741"/>
          </a:xfrm>
          <a:prstGeom prst="rect">
            <a:avLst/>
          </a:prstGeom>
          <a:noFill/>
        </p:spPr>
      </p:pic>
      <p:sp>
        <p:nvSpPr>
          <p:cNvPr id="11" name="Rectangle 10"/>
          <p:cNvSpPr/>
          <p:nvPr/>
        </p:nvSpPr>
        <p:spPr bwMode="ltGray">
          <a:xfrm>
            <a:off x="4644008" y="5517232"/>
            <a:ext cx="4032448"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4"/>
              </a:rPr>
              <a:t>https://joinup.ec.europa.eu/asset/dcat_application_profile/description</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persistent Uniform Resource Identifiers (URI) for naming things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31</a:t>
            </a:fld>
            <a:endParaRPr lang="en-GB" dirty="0"/>
          </a:p>
        </p:txBody>
      </p:sp>
      <p:pic>
        <p:nvPicPr>
          <p:cNvPr id="1026" name="Picture 3"/>
          <p:cNvPicPr>
            <a:picLocks noChangeAspect="1" noChangeArrowheads="1"/>
          </p:cNvPicPr>
          <p:nvPr/>
        </p:nvPicPr>
        <p:blipFill>
          <a:blip r:embed="rId3" cstate="print"/>
          <a:srcRect t="16414" b="13004"/>
          <a:stretch>
            <a:fillRect/>
          </a:stretch>
        </p:blipFill>
        <p:spPr bwMode="auto">
          <a:xfrm>
            <a:off x="56345" y="1984572"/>
            <a:ext cx="8970031" cy="3600400"/>
          </a:xfrm>
          <a:prstGeom prst="rect">
            <a:avLst/>
          </a:prstGeom>
          <a:noFill/>
          <a:ln w="9525">
            <a:noFill/>
            <a:miter lim="800000"/>
            <a:headEnd/>
            <a:tailEnd/>
          </a:ln>
        </p:spPr>
      </p:pic>
      <p:sp>
        <p:nvSpPr>
          <p:cNvPr id="11" name="Rectangle 10"/>
          <p:cNvSpPr/>
          <p:nvPr/>
        </p:nvSpPr>
        <p:spPr bwMode="ltGray">
          <a:xfrm>
            <a:off x="539552" y="5733256"/>
            <a:ext cx="6048672"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latin typeface="Georgia"/>
                <a:hlinkClick r:id="rId4"/>
              </a:rPr>
              <a:t>http://www.slideshare.net/OpenDataSupport/design-and-manage-persitent-uris</a:t>
            </a:r>
            <a:endParaRPr lang="en-GB" sz="1200" dirty="0" smtClean="0">
              <a:solidFill>
                <a:schemeClr val="tx1"/>
              </a:solidFill>
              <a:latin typeface="Georgia"/>
            </a:endParaRPr>
          </a:p>
          <a:p>
            <a:r>
              <a:rPr lang="en-GB" sz="1200" dirty="0" smtClean="0">
                <a:solidFill>
                  <a:schemeClr val="tx1"/>
                </a:solidFill>
                <a:latin typeface="Georgia"/>
                <a:hlinkClick r:id="rId5"/>
              </a:rPr>
              <a:t>https://joinup.ec.europa.eu/community/semic/document/10-rules-persistent-uris</a:t>
            </a:r>
            <a:r>
              <a:rPr lang="en-GB" sz="1200" dirty="0" smtClean="0">
                <a:solidFill>
                  <a:schemeClr val="tx1"/>
                </a:solidFill>
                <a:latin typeface="Georgia"/>
              </a:rPr>
              <a:t> </a:t>
            </a:r>
          </a:p>
        </p:txBody>
      </p:sp>
      <p:sp>
        <p:nvSpPr>
          <p:cNvPr id="3" name="Content Placeholder 2"/>
          <p:cNvSpPr>
            <a:spLocks noGrp="1"/>
          </p:cNvSpPr>
          <p:nvPr>
            <p:ph sz="quarter" idx="15"/>
          </p:nvPr>
        </p:nvSpPr>
        <p:spPr>
          <a:xfrm>
            <a:off x="533400" y="1752600"/>
            <a:ext cx="8077200" cy="3836640"/>
          </a:xfrm>
        </p:spPr>
        <p:txBody>
          <a:bodyPr/>
          <a:lstStyle/>
          <a:p>
            <a:r>
              <a:rPr lang="en-GB" i="1" dirty="0" smtClean="0">
                <a:solidFill>
                  <a:schemeClr val="accent1"/>
                </a:solidFill>
                <a:sym typeface="Wingdings" pitchFamily="2" charset="2"/>
              </a:rPr>
              <a:t>Persistent URIs sets the foundations for Linked Data.</a:t>
            </a:r>
          </a:p>
          <a:p>
            <a:pPr>
              <a:buFont typeface="Arial" pitchFamily="34" charset="0"/>
              <a:buChar char="•"/>
            </a:pPr>
            <a:endParaRPr lang="en-GB" dirty="0" smtClean="0">
              <a:sym typeface="Wingdings" pitchFamily="2" charset="2"/>
            </a:endParaRP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Licensing your data and metadata is about...</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sym typeface="Wingdings" pitchFamily="2" charset="2"/>
              </a:rPr>
              <a:t>Informing potential reusers on how the </a:t>
            </a:r>
            <a:r>
              <a:rPr lang="en-GB" b="1" dirty="0" smtClean="0">
                <a:sym typeface="Wingdings" pitchFamily="2" charset="2"/>
              </a:rPr>
              <a:t>data and metadata </a:t>
            </a:r>
            <a:r>
              <a:rPr lang="en-GB" dirty="0" smtClean="0">
                <a:sym typeface="Wingdings" pitchFamily="2" charset="2"/>
              </a:rPr>
              <a:t>can be (re)used and/or adapted.</a:t>
            </a:r>
          </a:p>
          <a:p>
            <a:pPr lvl="1">
              <a:buFont typeface="Arial" pitchFamily="34" charset="0"/>
              <a:buChar char="•"/>
            </a:pPr>
            <a:r>
              <a:rPr lang="en-GB" dirty="0" smtClean="0">
                <a:sym typeface="Wingdings" pitchFamily="2" charset="2"/>
              </a:rPr>
              <a:t>Not associating your </a:t>
            </a:r>
            <a:r>
              <a:rPr lang="en-GB" b="1" dirty="0" smtClean="0">
                <a:sym typeface="Wingdings" pitchFamily="2" charset="2"/>
              </a:rPr>
              <a:t>data and metadata </a:t>
            </a:r>
            <a:r>
              <a:rPr lang="en-GB" dirty="0" smtClean="0">
                <a:sym typeface="Wingdings" pitchFamily="2" charset="2"/>
              </a:rPr>
              <a:t>with licensing information, is an important barrier for reuse and thus lowers the value opening your data will create.</a:t>
            </a:r>
          </a:p>
          <a:p>
            <a:pPr lvl="1">
              <a:buFont typeface="Arial" pitchFamily="34" charset="0"/>
              <a:buChar char="•"/>
            </a:pPr>
            <a:r>
              <a:rPr lang="en-GB" dirty="0" smtClean="0">
                <a:sym typeface="Wingdings" pitchFamily="2" charset="2"/>
              </a:rPr>
              <a:t>Open data should be, by definition, published under an </a:t>
            </a:r>
            <a:r>
              <a:rPr lang="en-GB" b="1" dirty="0" smtClean="0">
                <a:sym typeface="Wingdings" pitchFamily="2" charset="2"/>
              </a:rPr>
              <a:t>open license</a:t>
            </a:r>
            <a:r>
              <a:rPr lang="en-GB" dirty="0" smtClean="0">
                <a:sym typeface="Wingdings" pitchFamily="2" charset="2"/>
              </a:rPr>
              <a:t>.</a:t>
            </a:r>
          </a:p>
          <a:p>
            <a:pPr lvl="1">
              <a:buFont typeface="Arial" pitchFamily="34" charset="0"/>
              <a:buChar char="•"/>
            </a:pPr>
            <a:r>
              <a:rPr lang="en-GB" dirty="0" smtClean="0">
                <a:sym typeface="Wingdings" pitchFamily="2" charset="2"/>
              </a:rPr>
              <a:t>Metadata should be published under a licence indicating it is public domain to reinforce the reuse and discoverability of your data.</a:t>
            </a:r>
          </a:p>
          <a:p>
            <a:pPr lvl="1"/>
            <a:endParaRPr lang="en-GB" dirty="0" smtClean="0">
              <a:sym typeface="Wingdings" pitchFamily="2" charset="2"/>
            </a:endParaRPr>
          </a:p>
          <a:p>
            <a:pPr lvl="2"/>
            <a:endParaRPr lang="en-GB" b="1"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32</a:t>
            </a:fld>
            <a:endParaRPr lang="en-GB" dirty="0"/>
          </a:p>
        </p:txBody>
      </p:sp>
      <p:sp>
        <p:nvSpPr>
          <p:cNvPr id="7" name="Rectangle 6"/>
          <p:cNvSpPr/>
          <p:nvPr/>
        </p:nvSpPr>
        <p:spPr bwMode="ltGray">
          <a:xfrm>
            <a:off x="3491880" y="5805264"/>
            <a:ext cx="5112568"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3"/>
              </a:rPr>
              <a:t>http://www.slideshare.net/OpenDataSupport/licence-your-data-metadata</a:t>
            </a:r>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licenses</a:t>
            </a:r>
            <a:endParaRPr lang="en-GB" dirty="0"/>
          </a:p>
        </p:txBody>
      </p:sp>
      <p:sp>
        <p:nvSpPr>
          <p:cNvPr id="3" name="Content Placeholder 2"/>
          <p:cNvSpPr>
            <a:spLocks noGrp="1"/>
          </p:cNvSpPr>
          <p:nvPr>
            <p:ph sz="quarter" idx="15"/>
          </p:nvPr>
        </p:nvSpPr>
        <p:spPr>
          <a:xfrm>
            <a:off x="533400" y="1633332"/>
            <a:ext cx="8077200" cy="4419600"/>
          </a:xfrm>
        </p:spPr>
        <p:txBody>
          <a:bodyPr/>
          <a:lstStyle/>
          <a:p>
            <a:pPr>
              <a:buFont typeface="Arial" pitchFamily="34" charset="0"/>
              <a:buChar char="•"/>
            </a:pPr>
            <a:r>
              <a:rPr lang="en-GB" dirty="0" smtClean="0">
                <a:sym typeface="Wingdings" pitchFamily="2" charset="2"/>
              </a:rPr>
              <a:t>Creative Commons (CC) </a:t>
            </a:r>
            <a:r>
              <a:rPr lang="en-GB" sz="1200" dirty="0" smtClean="0">
                <a:sym typeface="Wingdings" pitchFamily="2" charset="2"/>
              </a:rPr>
              <a:t>(</a:t>
            </a:r>
            <a:r>
              <a:rPr lang="en-GB" sz="1200" dirty="0" smtClean="0">
                <a:hlinkClick r:id="rId3"/>
              </a:rPr>
              <a:t>http://creativecommons.org/licenses/</a:t>
            </a:r>
            <a:r>
              <a:rPr lang="en-GB" sz="1200" dirty="0" smtClean="0"/>
              <a:t>)</a:t>
            </a:r>
            <a:endParaRPr lang="en-GB" sz="1200" dirty="0" smtClean="0">
              <a:sym typeface="Wingdings" pitchFamily="2" charset="2"/>
            </a:endParaRPr>
          </a:p>
          <a:p>
            <a:pPr lvl="2"/>
            <a:r>
              <a:rPr lang="en-GB" sz="1600" dirty="0" smtClean="0">
                <a:sym typeface="Wingdings" pitchFamily="2" charset="2"/>
              </a:rPr>
              <a:t>Attribution (BY): The creator of the work should be mentioned.</a:t>
            </a:r>
          </a:p>
          <a:p>
            <a:pPr lvl="2"/>
            <a:r>
              <a:rPr lang="en-GB" sz="1600" dirty="0" smtClean="0">
                <a:sym typeface="Wingdings" pitchFamily="2" charset="2"/>
              </a:rPr>
              <a:t>Non Commercial (NC): The work can not be used for commercial purposes.</a:t>
            </a:r>
          </a:p>
          <a:p>
            <a:pPr lvl="2"/>
            <a:r>
              <a:rPr lang="en-GB" sz="1600" dirty="0" smtClean="0">
                <a:sym typeface="Wingdings" pitchFamily="2" charset="2"/>
              </a:rPr>
              <a:t>No Derivatives (ND): The work cannot be adapted or merged with other work.</a:t>
            </a:r>
          </a:p>
          <a:p>
            <a:pPr lvl="2"/>
            <a:r>
              <a:rPr lang="en-GB" sz="1600" dirty="0" smtClean="0">
                <a:sym typeface="Wingdings" pitchFamily="2" charset="2"/>
              </a:rPr>
              <a:t>Share Alike (SA): The work can be adapted but must be attributed with the same license if you make it available.</a:t>
            </a:r>
          </a:p>
          <a:p>
            <a:pPr lvl="2"/>
            <a:r>
              <a:rPr lang="en-GB" sz="1600" dirty="0" smtClean="0">
                <a:sym typeface="Wingdings" pitchFamily="2" charset="2"/>
              </a:rPr>
              <a:t>CC Zero (CC0): The work is public domain</a:t>
            </a:r>
          </a:p>
          <a:p>
            <a:pPr marL="0" lvl="2">
              <a:buFont typeface="Arial" pitchFamily="34" charset="0"/>
              <a:buChar char="•"/>
            </a:pPr>
            <a:r>
              <a:rPr lang="en-GB" dirty="0" smtClean="0">
                <a:sym typeface="Wingdings" pitchFamily="2" charset="2"/>
              </a:rPr>
              <a:t>Open Data Commons </a:t>
            </a:r>
            <a:r>
              <a:rPr lang="en-GB" sz="1200" dirty="0" smtClean="0">
                <a:sym typeface="Wingdings" pitchFamily="2" charset="2"/>
              </a:rPr>
              <a:t>(</a:t>
            </a:r>
            <a:r>
              <a:rPr lang="en-GB" sz="1200" dirty="0" smtClean="0">
                <a:hlinkClick r:id="rId4"/>
              </a:rPr>
              <a:t>http://opendatacommons.org/licenses/</a:t>
            </a:r>
            <a:r>
              <a:rPr lang="en-GB" sz="1200" dirty="0" smtClean="0"/>
              <a:t>)</a:t>
            </a:r>
            <a:endParaRPr lang="en-GB" sz="1200" dirty="0" smtClean="0">
              <a:sym typeface="Wingdings" pitchFamily="2" charset="2"/>
            </a:endParaRPr>
          </a:p>
          <a:p>
            <a:pPr lvl="2"/>
            <a:r>
              <a:rPr lang="en-GB" sz="1600" dirty="0" smtClean="0"/>
              <a:t>Open Data Commons Attribution Licence (ODC-By): compatible with CC BY</a:t>
            </a:r>
          </a:p>
          <a:p>
            <a:pPr lvl="2"/>
            <a:r>
              <a:rPr lang="en-GB" sz="1600" dirty="0" smtClean="0"/>
              <a:t>Open Data Commons Open Database Licence (ODC-</a:t>
            </a:r>
            <a:r>
              <a:rPr lang="en-GB" sz="1600" dirty="0" err="1" smtClean="0"/>
              <a:t>ODbL</a:t>
            </a:r>
            <a:r>
              <a:rPr lang="en-GB" sz="1600" dirty="0" smtClean="0"/>
              <a:t>): compatible with CC BY SA)</a:t>
            </a:r>
          </a:p>
          <a:p>
            <a:pPr lvl="2"/>
            <a:r>
              <a:rPr lang="en-GB" sz="1600" dirty="0" smtClean="0"/>
              <a:t>Public Domain Dedication Licence (PDDL): compatible with CC Zero</a:t>
            </a:r>
          </a:p>
          <a:p>
            <a:pPr marL="274320" lvl="3">
              <a:buFont typeface="Arial" pitchFamily="34" charset="0"/>
              <a:buChar char="•"/>
            </a:pPr>
            <a:r>
              <a:rPr lang="en-GB" dirty="0" smtClean="0">
                <a:sym typeface="Wingdings" pitchFamily="2" charset="2"/>
              </a:rPr>
              <a:t>The Open Government Licence </a:t>
            </a:r>
            <a:r>
              <a:rPr lang="en-GB" sz="1200" dirty="0" smtClean="0">
                <a:sym typeface="Wingdings" pitchFamily="2" charset="2"/>
              </a:rPr>
              <a:t>(</a:t>
            </a:r>
            <a:r>
              <a:rPr lang="en-GB" sz="1200" dirty="0" smtClean="0">
                <a:hlinkClick r:id="rId5"/>
              </a:rPr>
              <a:t>http://www.nationalarchives.gov.uk/doc/open-government-licence/</a:t>
            </a:r>
            <a:r>
              <a:rPr lang="en-GB" sz="1200" dirty="0" smtClean="0"/>
              <a:t>)</a:t>
            </a:r>
            <a:endParaRPr lang="en-GB" sz="1200" dirty="0" smtClean="0">
              <a:sym typeface="Wingdings" pitchFamily="2" charset="2"/>
            </a:endParaRP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33</a:t>
            </a:fld>
            <a:endParaRPr lang="en-GB" dirty="0"/>
          </a:p>
        </p:txBody>
      </p:sp>
      <p:sp>
        <p:nvSpPr>
          <p:cNvPr id="7" name="Rectangle 6"/>
          <p:cNvSpPr/>
          <p:nvPr/>
        </p:nvSpPr>
        <p:spPr bwMode="ltGray">
          <a:xfrm>
            <a:off x="5292080" y="69269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6"/>
              </a:rPr>
              <a:t>http://discovery.ac.uk/files/pdf/Licensing_Open_Data_A_Practical_Guide.pdf</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Publishing linked data is about ...</a:t>
            </a:r>
            <a:endParaRPr lang="en-GB" dirty="0"/>
          </a:p>
        </p:txBody>
      </p:sp>
      <p:sp>
        <p:nvSpPr>
          <p:cNvPr id="3" name="Content Placeholder 2"/>
          <p:cNvSpPr>
            <a:spLocks noGrp="1"/>
          </p:cNvSpPr>
          <p:nvPr>
            <p:ph sz="quarter" idx="15"/>
          </p:nvPr>
        </p:nvSpPr>
        <p:spPr/>
        <p:txBody>
          <a:bodyPr/>
          <a:lstStyle/>
          <a:p>
            <a:pPr marL="0" lvl="2">
              <a:buNone/>
            </a:pPr>
            <a:r>
              <a:rPr lang="en-GB" b="1" i="1" dirty="0" smtClean="0">
                <a:solidFill>
                  <a:schemeClr val="accent1"/>
                </a:solidFill>
              </a:rPr>
              <a:t>Breaking down the walls of the silos in order to create more value.</a:t>
            </a:r>
          </a:p>
          <a:p>
            <a:endParaRPr lang="en-GB" dirty="0" smtClean="0"/>
          </a:p>
          <a:p>
            <a:pPr lvl="1">
              <a:buFont typeface="Arial" pitchFamily="34" charset="0"/>
              <a:buChar char="•"/>
            </a:pPr>
            <a:r>
              <a:rPr lang="en-GB" dirty="0" smtClean="0"/>
              <a:t>Making your data and metadata publically and easily accessible on the Web.</a:t>
            </a:r>
          </a:p>
          <a:p>
            <a:pPr lvl="1">
              <a:buFont typeface="Arial" pitchFamily="34" charset="0"/>
              <a:buChar char="•"/>
            </a:pPr>
            <a:r>
              <a:rPr lang="en-GB" dirty="0" smtClean="0"/>
              <a:t>Linking your data and metadata to other data (or metadata) in order to:</a:t>
            </a:r>
          </a:p>
          <a:p>
            <a:pPr lvl="2">
              <a:buFont typeface="Wingdings" pitchFamily="2" charset="2"/>
              <a:buChar char="§"/>
            </a:pPr>
            <a:r>
              <a:rPr lang="en-GB" sz="1800" dirty="0" smtClean="0"/>
              <a:t>Attach meaning and content to it.</a:t>
            </a:r>
          </a:p>
          <a:p>
            <a:pPr lvl="2">
              <a:buFont typeface="Wingdings" pitchFamily="2" charset="2"/>
              <a:buChar char="§"/>
            </a:pPr>
            <a:r>
              <a:rPr lang="en-GB" sz="1800" dirty="0" smtClean="0"/>
              <a:t>Give context to it.</a:t>
            </a:r>
          </a:p>
          <a:p>
            <a:pPr lvl="2">
              <a:buFont typeface="Wingdings" pitchFamily="2" charset="2"/>
              <a:buChar char="§"/>
            </a:pPr>
            <a:r>
              <a:rPr lang="en-GB" sz="1800" dirty="0" smtClean="0"/>
              <a:t>Enrich it.</a:t>
            </a:r>
          </a:p>
          <a:p>
            <a:pPr lvl="2">
              <a:buFont typeface="Wingdings" pitchFamily="2" charset="2"/>
              <a:buChar char="§"/>
            </a:pPr>
            <a:r>
              <a:rPr lang="en-GB" sz="1800" dirty="0" smtClean="0"/>
              <a:t>Allow people to discover more.</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34</a:t>
            </a:fld>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Provide a SPARQL Endpoint</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A SPARQL Endpoint is a service that allows others to query your linked data (and/or metadata).</a:t>
            </a:r>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35</a:t>
            </a:fld>
            <a:endParaRPr lang="en-GB" dirty="0"/>
          </a:p>
        </p:txBody>
      </p:sp>
      <p:pic>
        <p:nvPicPr>
          <p:cNvPr id="78850" name="Picture 2"/>
          <p:cNvPicPr>
            <a:picLocks noChangeAspect="1" noChangeArrowheads="1"/>
          </p:cNvPicPr>
          <p:nvPr/>
        </p:nvPicPr>
        <p:blipFill>
          <a:blip r:embed="rId3" cstate="print"/>
          <a:srcRect b="12409"/>
          <a:stretch>
            <a:fillRect/>
          </a:stretch>
        </p:blipFill>
        <p:spPr bwMode="auto">
          <a:xfrm>
            <a:off x="971600" y="2708920"/>
            <a:ext cx="6948264" cy="31563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115616" y="5877272"/>
            <a:ext cx="4032448"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hlinkClick r:id="rId4"/>
              </a:rPr>
              <a:t>http://data.opendatasupport.eu</a:t>
            </a:r>
            <a:r>
              <a:rPr lang="en-GB" sz="1200" dirty="0" smtClean="0">
                <a:latin typeface="Georgia" pitchFamily="18"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 your metadata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Publish your metadata on a central data broker to give it more visibility and increase the reuse of your datasets.</a:t>
            </a:r>
          </a:p>
          <a:p>
            <a:endParaRPr lang="en-GB"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36</a:t>
            </a:fld>
            <a:endParaRPr lang="en-GB" dirty="0"/>
          </a:p>
        </p:txBody>
      </p:sp>
      <p:sp>
        <p:nvSpPr>
          <p:cNvPr id="8" name="Rectangle 7"/>
          <p:cNvSpPr/>
          <p:nvPr/>
        </p:nvSpPr>
        <p:spPr bwMode="ltGray">
          <a:xfrm>
            <a:off x="5220072" y="5661248"/>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3"/>
              </a:rPr>
              <a:t>http://www.slideshare.net/OpenDataSupport/promoting-the-re-use-of-open-data-through-odip</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pic>
        <p:nvPicPr>
          <p:cNvPr id="9" name="Picture 2"/>
          <p:cNvPicPr>
            <a:picLocks noChangeAspect="1" noChangeArrowheads="1"/>
          </p:cNvPicPr>
          <p:nvPr/>
        </p:nvPicPr>
        <p:blipFill>
          <a:blip r:embed="rId4" cstate="print"/>
          <a:srcRect b="2890"/>
          <a:stretch>
            <a:fillRect/>
          </a:stretch>
        </p:blipFill>
        <p:spPr bwMode="auto">
          <a:xfrm>
            <a:off x="539552" y="2564904"/>
            <a:ext cx="3240359" cy="3573755"/>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a:xfrm>
            <a:off x="4139952" y="2561970"/>
            <a:ext cx="4392488" cy="360333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kumimoji="0" lang="en-GB" sz="1800" b="1" i="0" u="none" strike="noStrike" kern="1200" cap="none" spc="0" normalizeH="0" baseline="0" noProof="0" dirty="0" smtClean="0">
                <a:ln>
                  <a:noFill/>
                </a:ln>
                <a:solidFill>
                  <a:schemeClr val="tx1"/>
                </a:solidFill>
                <a:effectLst/>
                <a:uLnTx/>
                <a:uFillTx/>
                <a:latin typeface="Georgia" pitchFamily="18" charset="0"/>
                <a:ea typeface="+mn-ea"/>
                <a:cs typeface="+mn-cs"/>
              </a:rPr>
              <a:t>The Open Data Interoperability Platform (ODIP):</a:t>
            </a:r>
          </a:p>
          <a:p>
            <a:pPr marL="274320" marR="0" lvl="1" indent="-274320" algn="just"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Georgia" pitchFamily="18" charset="0"/>
                <a:ea typeface="+mn-ea"/>
                <a:cs typeface="+mn-cs"/>
              </a:rPr>
              <a:t>ODIP is a central data broker developed by the European Commission to enable the cross-border European search for datasets. </a:t>
            </a:r>
          </a:p>
          <a:p>
            <a:pPr marL="274320" marR="0" lvl="1" indent="-274320" algn="just" defTabSz="914400" rtl="0" eaLnBrk="1" fontAlgn="auto" latinLnBrk="0" hangingPunct="1">
              <a:lnSpc>
                <a:spcPct val="100000"/>
              </a:lnSpc>
              <a:spcBef>
                <a:spcPts val="0"/>
              </a:spcBef>
              <a:spcAft>
                <a:spcPts val="900"/>
              </a:spcAft>
              <a:buClr>
                <a:schemeClr val="tx1"/>
              </a:buClr>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Georgia" pitchFamily="18" charset="0"/>
                <a:ea typeface="+mn-ea"/>
                <a:cs typeface="+mn-cs"/>
              </a:rPr>
              <a:t>ODIP data publishers and data portals to publish description metadata of datasets centrally.</a:t>
            </a: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&amp; metadata management is about...</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Managing the lifecycle of the data – creation, update and keeping up to data, and decommissioning of datasets. </a:t>
            </a:r>
          </a:p>
          <a:p>
            <a:pPr lvl="1">
              <a:buFont typeface="Arial" pitchFamily="34" charset="0"/>
              <a:buChar char="•"/>
            </a:pPr>
            <a:r>
              <a:rPr lang="en-GB" dirty="0" smtClean="0"/>
              <a:t>Managing the lifecycle of the metadata.</a:t>
            </a:r>
          </a:p>
          <a:p>
            <a:pPr lvl="1">
              <a:buFont typeface="Arial" pitchFamily="34" charset="0"/>
              <a:buChar char="•"/>
            </a:pPr>
            <a:r>
              <a:rPr lang="en-GB" dirty="0" smtClean="0"/>
              <a:t>Putting in place processes for making sure your data and metadata has an appropriate level of quality.</a:t>
            </a:r>
          </a:p>
          <a:p>
            <a:pPr>
              <a:buFont typeface="Arial" pitchFamily="34" charset="0"/>
              <a:buChar char="•"/>
            </a:pPr>
            <a:r>
              <a:rPr lang="en-GB" dirty="0" smtClean="0"/>
              <a:t>Stating ownership of data(sets) and metadata.</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37</a:t>
            </a:fld>
            <a:endParaRPr lang="en-GB" dirty="0"/>
          </a:p>
        </p:txBody>
      </p:sp>
      <p:sp>
        <p:nvSpPr>
          <p:cNvPr id="5" name="Rectangle 4"/>
          <p:cNvSpPr/>
          <p:nvPr/>
        </p:nvSpPr>
        <p:spPr bwMode="ltGray">
          <a:xfrm>
            <a:off x="5220072" y="5661248"/>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3"/>
              </a:rPr>
              <a:t>http://www.slideshare.net/OpenDataSupport/introduction-to-metadata-management</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Collecting feedback from the </a:t>
            </a:r>
            <a:r>
              <a:rPr lang="en-GB" dirty="0" err="1" smtClean="0"/>
              <a:t>reusers</a:t>
            </a:r>
            <a:r>
              <a:rPr lang="en-GB" dirty="0" smtClean="0"/>
              <a:t> of your data</a:t>
            </a:r>
            <a:endParaRPr lang="en-GB" dirty="0"/>
          </a:p>
        </p:txBody>
      </p:sp>
      <p:sp>
        <p:nvSpPr>
          <p:cNvPr id="3" name="Content Placeholder 2"/>
          <p:cNvSpPr>
            <a:spLocks noGrp="1"/>
          </p:cNvSpPr>
          <p:nvPr>
            <p:ph sz="quarter" idx="14"/>
          </p:nvPr>
        </p:nvSpPr>
        <p:spPr>
          <a:xfrm>
            <a:off x="533400" y="1752601"/>
            <a:ext cx="3678560" cy="4419599"/>
          </a:xfrm>
        </p:spPr>
        <p:txBody>
          <a:bodyPr/>
          <a:lstStyle/>
          <a:p>
            <a:r>
              <a:rPr lang="en-GB" dirty="0" smtClean="0"/>
              <a:t>Ask feedback to the (potential) users of data:</a:t>
            </a:r>
          </a:p>
          <a:p>
            <a:pPr>
              <a:buFont typeface="Arial" pitchFamily="34" charset="0"/>
              <a:buChar char="•"/>
            </a:pPr>
            <a:r>
              <a:rPr lang="en-GB" dirty="0" smtClean="0"/>
              <a:t>Which data do they need.</a:t>
            </a:r>
          </a:p>
          <a:p>
            <a:pPr>
              <a:buFont typeface="Arial" pitchFamily="34" charset="0"/>
              <a:buChar char="•"/>
            </a:pPr>
            <a:r>
              <a:rPr lang="en-GB" dirty="0" smtClean="0"/>
              <a:t>How did they use the data.</a:t>
            </a:r>
          </a:p>
          <a:p>
            <a:pPr lvl="1">
              <a:buFont typeface="Arial" pitchFamily="34" charset="0"/>
              <a:buChar char="•"/>
            </a:pPr>
            <a:r>
              <a:rPr lang="en-GB" dirty="0" smtClean="0"/>
              <a:t>What did they think about the quality.</a:t>
            </a:r>
          </a:p>
          <a:p>
            <a:pPr lvl="1">
              <a:buFont typeface="Arial" pitchFamily="34" charset="0"/>
              <a:buChar char="•"/>
            </a:pPr>
            <a:r>
              <a:rPr lang="en-GB" dirty="0" smtClean="0"/>
              <a:t>Make sure that requests and fixes reach you – </a:t>
            </a:r>
            <a:r>
              <a:rPr lang="en-GB" dirty="0" err="1" smtClean="0"/>
              <a:t>crowdsource</a:t>
            </a:r>
            <a:r>
              <a:rPr lang="en-GB" dirty="0" smtClean="0"/>
              <a:t> data quality!</a:t>
            </a:r>
            <a:endParaRPr lang="en-GB" dirty="0"/>
          </a:p>
        </p:txBody>
      </p:sp>
      <p:sp>
        <p:nvSpPr>
          <p:cNvPr id="11" name="Content Placeholder 10"/>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38</a:t>
            </a:fld>
            <a:endParaRPr lang="en-GB" dirty="0"/>
          </a:p>
        </p:txBody>
      </p:sp>
      <p:grpSp>
        <p:nvGrpSpPr>
          <p:cNvPr id="9" name="Group 8"/>
          <p:cNvGrpSpPr/>
          <p:nvPr/>
        </p:nvGrpSpPr>
        <p:grpSpPr>
          <a:xfrm>
            <a:off x="4644008" y="1484784"/>
            <a:ext cx="3537846" cy="2592288"/>
            <a:chOff x="179512" y="1916832"/>
            <a:chExt cx="3537846" cy="2592288"/>
          </a:xfrm>
        </p:grpSpPr>
        <p:pic>
          <p:nvPicPr>
            <p:cNvPr id="5" name="Picture 2"/>
            <p:cNvPicPr>
              <a:picLocks noChangeAspect="1" noChangeArrowheads="1"/>
            </p:cNvPicPr>
            <p:nvPr/>
          </p:nvPicPr>
          <p:blipFill>
            <a:blip r:embed="rId3" cstate="print"/>
            <a:srcRect/>
            <a:stretch>
              <a:fillRect/>
            </a:stretch>
          </p:blipFill>
          <p:spPr bwMode="auto">
            <a:xfrm>
              <a:off x="179512" y="1916832"/>
              <a:ext cx="3537846" cy="2304255"/>
            </a:xfrm>
            <a:prstGeom prst="rect">
              <a:avLst/>
            </a:prstGeom>
            <a:ln>
              <a:noFill/>
            </a:ln>
            <a:effectLst>
              <a:outerShdw blurRad="190500" algn="tl" rotWithShape="0">
                <a:srgbClr val="000000">
                  <a:alpha val="70000"/>
                </a:srgbClr>
              </a:outerShdw>
            </a:effectLst>
          </p:spPr>
        </p:pic>
        <p:sp>
          <p:nvSpPr>
            <p:cNvPr id="6" name="TextBox 5"/>
            <p:cNvSpPr txBox="1"/>
            <p:nvPr/>
          </p:nvSpPr>
          <p:spPr>
            <a:xfrm>
              <a:off x="179512" y="4221088"/>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data.overheid.nl</a:t>
              </a:r>
            </a:p>
          </p:txBody>
        </p:sp>
      </p:grpSp>
      <p:grpSp>
        <p:nvGrpSpPr>
          <p:cNvPr id="10" name="Group 9"/>
          <p:cNvGrpSpPr/>
          <p:nvPr/>
        </p:nvGrpSpPr>
        <p:grpSpPr>
          <a:xfrm>
            <a:off x="4499992" y="4149080"/>
            <a:ext cx="4171950" cy="2520280"/>
            <a:chOff x="4067944" y="3933056"/>
            <a:chExt cx="4171950" cy="2520280"/>
          </a:xfrm>
        </p:grpSpPr>
        <p:sp>
          <p:nvSpPr>
            <p:cNvPr id="7" name="TextBox 6"/>
            <p:cNvSpPr txBox="1"/>
            <p:nvPr/>
          </p:nvSpPr>
          <p:spPr>
            <a:xfrm>
              <a:off x="4067944" y="6165304"/>
              <a:ext cx="2016224" cy="288032"/>
            </a:xfrm>
            <a:prstGeom prst="rect">
              <a:avLst/>
            </a:prstGeom>
            <a:noFill/>
          </p:spPr>
          <p:txBody>
            <a:bodyPr vert="horz" wrap="square" lIns="0" tIns="0" rIns="0" bIns="0" rtlCol="0">
              <a:noAutofit/>
            </a:bodyPr>
            <a:lstStyle/>
            <a:p>
              <a:pPr indent="-274320">
                <a:spcAft>
                  <a:spcPts val="900"/>
                </a:spcAft>
              </a:pPr>
              <a:r>
                <a:rPr lang="en-GB" sz="1400" dirty="0" smtClean="0">
                  <a:latin typeface="Georgia" pitchFamily="18" charset="0"/>
                </a:rPr>
                <a:t>data.gov.uk</a:t>
              </a:r>
            </a:p>
          </p:txBody>
        </p:sp>
        <p:pic>
          <p:nvPicPr>
            <p:cNvPr id="8" name="Picture 4"/>
            <p:cNvPicPr>
              <a:picLocks noChangeAspect="1" noChangeArrowheads="1"/>
            </p:cNvPicPr>
            <p:nvPr/>
          </p:nvPicPr>
          <p:blipFill>
            <a:blip r:embed="rId4" cstate="print"/>
            <a:srcRect/>
            <a:stretch>
              <a:fillRect/>
            </a:stretch>
          </p:blipFill>
          <p:spPr bwMode="auto">
            <a:xfrm>
              <a:off x="4067944" y="3933056"/>
              <a:ext cx="4171950" cy="2247900"/>
            </a:xfrm>
            <a:prstGeom prst="rect">
              <a:avLst/>
            </a:prstGeom>
            <a:ln>
              <a:noFill/>
            </a:ln>
            <a:effectLst>
              <a:outerShdw blurRad="190500" algn="tl" rotWithShape="0">
                <a:srgbClr val="000000">
                  <a:alpha val="70000"/>
                </a:srgbClr>
              </a:outerShdw>
            </a:effec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LOGD demand</a:t>
            </a:r>
            <a:br>
              <a:rPr lang="en-GB" sz="7200" i="0" dirty="0" smtClean="0">
                <a:solidFill>
                  <a:schemeClr val="accent1"/>
                </a:solidFill>
                <a:latin typeface="Bradley Hand ITC" pitchFamily="66" charset="0"/>
              </a:rPr>
            </a:br>
            <a:r>
              <a:rPr lang="en-GB" b="0" dirty="0" smtClean="0"/>
              <a:t>The needs of businesses, entrepreneurs, researchers and governments for linked data. </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39</a:t>
            </a:fld>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sz="1800" dirty="0" smtClean="0"/>
              <a:t>This module contains ...</a:t>
            </a:r>
          </a:p>
          <a:p>
            <a:pPr lvl="1">
              <a:buFont typeface="Arial" pitchFamily="34" charset="0"/>
              <a:buChar char="•"/>
            </a:pPr>
            <a:r>
              <a:rPr lang="en-GB" sz="1800" dirty="0" smtClean="0"/>
              <a:t>An overview of existing lifecycles for Linked Open Government Data (LOGD).</a:t>
            </a:r>
          </a:p>
          <a:p>
            <a:pPr lvl="1">
              <a:buFont typeface="Arial" pitchFamily="34" charset="0"/>
              <a:buChar char="•"/>
            </a:pPr>
            <a:r>
              <a:rPr lang="en-GB" sz="1800" dirty="0" smtClean="0"/>
              <a:t>An hybrid lifecycle for LOGD and metadata, covering both the supply and the demand side.</a:t>
            </a:r>
          </a:p>
          <a:p>
            <a:pPr lvl="1"/>
            <a:r>
              <a:rPr lang="en-GB" dirty="0" smtClean="0"/>
              <a:t>An overview of existing technologies for LOGD and metadata – including the Open Data Interoperability Platform (ODIP).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LOGD lifecycle demand side is about ...</a:t>
            </a:r>
            <a:endParaRPr lang="en-GB" dirty="0"/>
          </a:p>
        </p:txBody>
      </p:sp>
      <p:sp>
        <p:nvSpPr>
          <p:cNvPr id="3" name="Content Placeholder 2"/>
          <p:cNvSpPr>
            <a:spLocks noGrp="1"/>
          </p:cNvSpPr>
          <p:nvPr>
            <p:ph sz="quarter" idx="15"/>
          </p:nvPr>
        </p:nvSpPr>
        <p:spPr/>
        <p:txBody>
          <a:bodyPr/>
          <a:lstStyle/>
          <a:p>
            <a:r>
              <a:rPr lang="en-GB" sz="1800" dirty="0" smtClean="0"/>
              <a:t>Data reusers being able to </a:t>
            </a:r>
          </a:p>
          <a:p>
            <a:pPr>
              <a:buFont typeface="Arial" pitchFamily="34" charset="0"/>
              <a:buChar char="•"/>
            </a:pPr>
            <a:r>
              <a:rPr lang="en-GB" sz="1800" dirty="0" smtClean="0"/>
              <a:t>find appropriate datasets;</a:t>
            </a:r>
          </a:p>
          <a:p>
            <a:pPr>
              <a:buFont typeface="Arial" pitchFamily="34" charset="0"/>
              <a:buChar char="•"/>
            </a:pPr>
            <a:r>
              <a:rPr lang="en-GB" sz="1800" dirty="0" smtClean="0"/>
              <a:t>use the datasets for analysis, building apps and services</a:t>
            </a:r>
            <a:r>
              <a:rPr lang="en-GB" sz="1800" dirty="0"/>
              <a:t>;</a:t>
            </a:r>
            <a:endParaRPr lang="en-GB" sz="1800" dirty="0" smtClean="0"/>
          </a:p>
          <a:p>
            <a:pPr>
              <a:buFont typeface="Arial" pitchFamily="34" charset="0"/>
              <a:buChar char="•"/>
            </a:pPr>
            <a:r>
              <a:rPr lang="en-GB" sz="1800" dirty="0" smtClean="0"/>
              <a:t>know what their government is doing (transparency); </a:t>
            </a:r>
          </a:p>
          <a:p>
            <a:pPr>
              <a:buFont typeface="Arial" pitchFamily="34" charset="0"/>
              <a:buChar char="•"/>
            </a:pPr>
            <a:r>
              <a:rPr lang="en-GB" sz="1800" dirty="0" smtClean="0"/>
              <a:t>save costs.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40</a:t>
            </a:fld>
            <a:endParaRPr lang="en-GB" dirty="0"/>
          </a:p>
        </p:txBody>
      </p:sp>
      <p:grpSp>
        <p:nvGrpSpPr>
          <p:cNvPr id="5" name="Group 4"/>
          <p:cNvGrpSpPr/>
          <p:nvPr/>
        </p:nvGrpSpPr>
        <p:grpSpPr>
          <a:xfrm>
            <a:off x="899592" y="3666626"/>
            <a:ext cx="7151372" cy="2786710"/>
            <a:chOff x="323528" y="2060848"/>
            <a:chExt cx="8424936" cy="3600400"/>
          </a:xfrm>
        </p:grpSpPr>
        <p:pic>
          <p:nvPicPr>
            <p:cNvPr id="6"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7"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8"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9" name="Group 24"/>
            <p:cNvGrpSpPr/>
            <p:nvPr/>
          </p:nvGrpSpPr>
          <p:grpSpPr>
            <a:xfrm>
              <a:off x="1403648" y="3861048"/>
              <a:ext cx="864096" cy="176773"/>
              <a:chOff x="-990600" y="3609975"/>
              <a:chExt cx="1676400" cy="161925"/>
            </a:xfrm>
          </p:grpSpPr>
          <p:cxnSp>
            <p:nvCxnSpPr>
              <p:cNvPr id="31" name="Straight Connector 30"/>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0" name="Rectangle 9"/>
            <p:cNvSpPr/>
            <p:nvPr/>
          </p:nvSpPr>
          <p:spPr>
            <a:xfrm>
              <a:off x="5580112" y="2690336"/>
              <a:ext cx="1584175" cy="954346"/>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11" name="Rectangle 10"/>
            <p:cNvSpPr/>
            <p:nvPr/>
          </p:nvSpPr>
          <p:spPr>
            <a:xfrm>
              <a:off x="1259632" y="2708920"/>
              <a:ext cx="1440160" cy="954346"/>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sp>
          <p:nvSpPr>
            <p:cNvPr id="12" name="Rectangle 11"/>
            <p:cNvSpPr/>
            <p:nvPr/>
          </p:nvSpPr>
          <p:spPr>
            <a:xfrm>
              <a:off x="7092280" y="4508103"/>
              <a:ext cx="1512168" cy="954346"/>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pic>
          <p:nvPicPr>
            <p:cNvPr id="13"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1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15" name="Group 24"/>
            <p:cNvGrpSpPr/>
            <p:nvPr/>
          </p:nvGrpSpPr>
          <p:grpSpPr>
            <a:xfrm>
              <a:off x="3923928" y="3861048"/>
              <a:ext cx="864096" cy="176773"/>
              <a:chOff x="-990600" y="3609975"/>
              <a:chExt cx="1676400" cy="161925"/>
            </a:xfrm>
          </p:grpSpPr>
          <p:cxnSp>
            <p:nvCxnSpPr>
              <p:cNvPr id="28" name="Straight Connector 27"/>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6" name="Group 24"/>
            <p:cNvGrpSpPr/>
            <p:nvPr/>
          </p:nvGrpSpPr>
          <p:grpSpPr>
            <a:xfrm>
              <a:off x="5652120" y="3861048"/>
              <a:ext cx="864096" cy="176773"/>
              <a:chOff x="-990600" y="3609975"/>
              <a:chExt cx="1676400" cy="161925"/>
            </a:xfrm>
          </p:grpSpPr>
          <p:cxnSp>
            <p:nvCxnSpPr>
              <p:cNvPr id="25" name="Straight Connector 24"/>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grpSp>
          <p:nvGrpSpPr>
            <p:cNvPr id="17" name="Group 24"/>
            <p:cNvGrpSpPr/>
            <p:nvPr/>
          </p:nvGrpSpPr>
          <p:grpSpPr>
            <a:xfrm>
              <a:off x="7236296" y="3861048"/>
              <a:ext cx="864096" cy="176773"/>
              <a:chOff x="-990600" y="3609975"/>
              <a:chExt cx="1676400" cy="161925"/>
            </a:xfrm>
          </p:grpSpPr>
          <p:cxnSp>
            <p:nvCxnSpPr>
              <p:cNvPr id="22" name="Straight Connector 21"/>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grpSp>
        <p:sp>
          <p:nvSpPr>
            <p:cNvPr id="18" name="Rectangle 17"/>
            <p:cNvSpPr/>
            <p:nvPr/>
          </p:nvSpPr>
          <p:spPr>
            <a:xfrm>
              <a:off x="3779912" y="4508103"/>
              <a:ext cx="1343901" cy="745583"/>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pic>
          <p:nvPicPr>
            <p:cNvPr id="19"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20" name="Rectangle 19"/>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Publishing data</a:t>
              </a:r>
            </a:p>
          </p:txBody>
        </p:sp>
        <p:sp>
          <p:nvSpPr>
            <p:cNvPr id="21" name="Rectangle 20"/>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Reusing data</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find datasets?</a:t>
            </a:r>
            <a:br>
              <a:rPr lang="en-GB" dirty="0" smtClean="0"/>
            </a:br>
            <a:endParaRPr lang="en-GB" dirty="0"/>
          </a:p>
        </p:txBody>
      </p:sp>
      <p:sp>
        <p:nvSpPr>
          <p:cNvPr id="3" name="Content Placeholder 2"/>
          <p:cNvSpPr>
            <a:spLocks noGrp="1"/>
          </p:cNvSpPr>
          <p:nvPr>
            <p:ph sz="quarter" idx="14"/>
          </p:nvPr>
        </p:nvSpPr>
        <p:spPr/>
        <p:txBody>
          <a:bodyPr/>
          <a:lstStyle/>
          <a:p>
            <a:r>
              <a:rPr lang="en-GB" sz="1800" b="1" dirty="0" smtClean="0"/>
              <a:t>Datasets are made available on various platforms spread across Europe.</a:t>
            </a:r>
          </a:p>
          <a:p>
            <a:endParaRPr lang="en-GB" sz="1800" b="1" dirty="0" smtClean="0"/>
          </a:p>
          <a:p>
            <a:r>
              <a:rPr lang="en-GB" i="1" dirty="0" smtClean="0">
                <a:solidFill>
                  <a:schemeClr val="accent1"/>
                </a:solidFill>
              </a:rPr>
              <a:t>“A Data Broker collects the </a:t>
            </a:r>
            <a:r>
              <a:rPr lang="en-GB" b="1" i="1" dirty="0" smtClean="0">
                <a:solidFill>
                  <a:schemeClr val="accent1"/>
                </a:solidFill>
              </a:rPr>
              <a:t>metadata</a:t>
            </a:r>
            <a:r>
              <a:rPr lang="en-GB" i="1" dirty="0" smtClean="0">
                <a:solidFill>
                  <a:schemeClr val="accent1"/>
                </a:solidFill>
              </a:rPr>
              <a:t> from various open data platforms and publishes it using a </a:t>
            </a:r>
            <a:r>
              <a:rPr lang="en-GB" b="1" i="1" dirty="0" smtClean="0">
                <a:solidFill>
                  <a:schemeClr val="accent1"/>
                </a:solidFill>
              </a:rPr>
              <a:t>common metadata model</a:t>
            </a:r>
            <a:r>
              <a:rPr lang="en-GB" i="1" dirty="0" smtClean="0">
                <a:solidFill>
                  <a:schemeClr val="accent1"/>
                </a:solidFill>
              </a:rPr>
              <a:t>. This way the datasets are </a:t>
            </a:r>
            <a:r>
              <a:rPr lang="en-GB" b="1" i="1" dirty="0" smtClean="0">
                <a:solidFill>
                  <a:schemeClr val="accent1"/>
                </a:solidFill>
              </a:rPr>
              <a:t>searchable</a:t>
            </a:r>
            <a:r>
              <a:rPr lang="en-GB" i="1" dirty="0" smtClean="0">
                <a:solidFill>
                  <a:schemeClr val="accent1"/>
                </a:solidFill>
              </a:rPr>
              <a:t> in a </a:t>
            </a:r>
            <a:r>
              <a:rPr lang="en-GB" b="1" i="1" dirty="0" smtClean="0">
                <a:solidFill>
                  <a:schemeClr val="accent1"/>
                </a:solidFill>
              </a:rPr>
              <a:t>uniform way </a:t>
            </a:r>
            <a:r>
              <a:rPr lang="en-GB" i="1" dirty="0" smtClean="0">
                <a:solidFill>
                  <a:schemeClr val="accent1"/>
                </a:solidFill>
              </a:rPr>
              <a:t>from</a:t>
            </a:r>
            <a:r>
              <a:rPr lang="en-GB" b="1" i="1" dirty="0" smtClean="0">
                <a:solidFill>
                  <a:schemeClr val="accent1"/>
                </a:solidFill>
              </a:rPr>
              <a:t> a single point of access</a:t>
            </a:r>
            <a:r>
              <a:rPr lang="en-GB" i="1" dirty="0" smtClean="0">
                <a:solidFill>
                  <a:schemeClr val="accent1"/>
                </a:solidFill>
              </a:rPr>
              <a:t>.”</a:t>
            </a:r>
            <a:endParaRPr lang="en-GB" i="1" dirty="0">
              <a:solidFill>
                <a:schemeClr val="accent1"/>
              </a:solidFill>
            </a:endParaRPr>
          </a:p>
        </p:txBody>
      </p:sp>
      <p:sp>
        <p:nvSpPr>
          <p:cNvPr id="5" name="Content Placeholder 4"/>
          <p:cNvSpPr>
            <a:spLocks noGrp="1"/>
          </p:cNvSpPr>
          <p:nvPr>
            <p:ph sz="quarter" idx="15"/>
          </p:nvPr>
        </p:nvSpPr>
        <p:spPr/>
        <p:txBody>
          <a:bodyPr/>
          <a:lstStyle/>
          <a:p>
            <a:pPr>
              <a:buFont typeface="Arial" pitchFamily="34" charset="0"/>
              <a:buChar char="•"/>
            </a:pPr>
            <a:r>
              <a:rPr lang="en-GB" sz="1600" dirty="0" smtClean="0"/>
              <a:t>Local Open Data Portals, e.g.</a:t>
            </a:r>
          </a:p>
          <a:p>
            <a:pPr lvl="2"/>
            <a:r>
              <a:rPr lang="en-GB" sz="1400" dirty="0" smtClean="0"/>
              <a:t>opendatamanchester.org.uk</a:t>
            </a:r>
          </a:p>
          <a:p>
            <a:pPr lvl="2"/>
            <a:r>
              <a:rPr lang="en-GB" sz="1400" dirty="0" smtClean="0"/>
              <a:t>Data.gent.be</a:t>
            </a:r>
          </a:p>
          <a:p>
            <a:pPr>
              <a:buFont typeface="Arial" pitchFamily="34" charset="0"/>
              <a:buChar char="•"/>
            </a:pPr>
            <a:r>
              <a:rPr lang="en-GB" sz="1600" dirty="0" smtClean="0"/>
              <a:t>Regional Open Data Portals e.g.</a:t>
            </a:r>
          </a:p>
          <a:p>
            <a:pPr lvl="2"/>
            <a:r>
              <a:rPr lang="en-GB" sz="1400" dirty="0" smtClean="0"/>
              <a:t>opendata.regionpaca.fr</a:t>
            </a:r>
          </a:p>
          <a:p>
            <a:pPr lvl="2"/>
            <a:r>
              <a:rPr lang="en-GB" sz="1400" dirty="0" smtClean="0"/>
              <a:t>Open public data of the government of Catalonia</a:t>
            </a:r>
          </a:p>
          <a:p>
            <a:pPr>
              <a:buFont typeface="Arial" pitchFamily="34" charset="0"/>
              <a:buChar char="•"/>
            </a:pPr>
            <a:r>
              <a:rPr lang="en-GB" sz="1600" dirty="0" smtClean="0"/>
              <a:t>National Open Data Portals</a:t>
            </a:r>
          </a:p>
          <a:p>
            <a:pPr lvl="2"/>
            <a:r>
              <a:rPr lang="en-GB" sz="1400" dirty="0" smtClean="0"/>
              <a:t>Opendata.at</a:t>
            </a:r>
          </a:p>
          <a:p>
            <a:pPr lvl="2"/>
            <a:r>
              <a:rPr lang="en-GB" sz="1400" dirty="0" smtClean="0"/>
              <a:t>opendata.lu</a:t>
            </a:r>
          </a:p>
          <a:p>
            <a:pPr>
              <a:buFont typeface="Arial" pitchFamily="34" charset="0"/>
              <a:buChar char="•"/>
            </a:pPr>
            <a:r>
              <a:rPr lang="en-GB" sz="1600" dirty="0" smtClean="0"/>
              <a:t>European Open Data Portals, e.g.</a:t>
            </a:r>
          </a:p>
          <a:p>
            <a:pPr lvl="2"/>
            <a:r>
              <a:rPr lang="en-GB" sz="1600" dirty="0" smtClean="0"/>
              <a:t>o</a:t>
            </a:r>
            <a:r>
              <a:rPr lang="en-GB" sz="1400" dirty="0" smtClean="0"/>
              <a:t>pen-data.europa.eu</a:t>
            </a:r>
          </a:p>
          <a:p>
            <a:pPr>
              <a:buFont typeface="Arial" pitchFamily="34" charset="0"/>
              <a:buChar char="•"/>
            </a:pPr>
            <a:r>
              <a:rPr lang="en-GB" sz="1600" dirty="0" smtClean="0"/>
              <a:t>Open Data Brokers, e.g.</a:t>
            </a:r>
          </a:p>
          <a:p>
            <a:pPr lvl="2"/>
            <a:r>
              <a:rPr lang="en-GB" sz="1400" dirty="0" smtClean="0"/>
              <a:t>Publicdata.eu</a:t>
            </a:r>
          </a:p>
          <a:p>
            <a:pPr lvl="2"/>
            <a:r>
              <a:rPr lang="en-GB" sz="1400" dirty="0" smtClean="0"/>
              <a:t>ODIP</a:t>
            </a:r>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SPARQL endpoint or faceted browser to find datasets</a:t>
            </a:r>
            <a:endParaRPr lang="en-GB" dirty="0"/>
          </a:p>
        </p:txBody>
      </p:sp>
      <p:sp>
        <p:nvSpPr>
          <p:cNvPr id="3" name="Content Placeholder 2"/>
          <p:cNvSpPr>
            <a:spLocks noGrp="1"/>
          </p:cNvSpPr>
          <p:nvPr>
            <p:ph sz="quarter" idx="15"/>
          </p:nvPr>
        </p:nvSpPr>
        <p:spPr/>
        <p:txBody>
          <a:bodyPr/>
          <a:lstStyle/>
          <a:p>
            <a:r>
              <a:rPr lang="en-GB" sz="1800" dirty="0" smtClean="0"/>
              <a:t>A user looking  can execute a SPARQL query on a </a:t>
            </a:r>
            <a:r>
              <a:rPr lang="en-GB" sz="1800" b="1" dirty="0" smtClean="0"/>
              <a:t>SPARQL endpoint </a:t>
            </a:r>
            <a:r>
              <a:rPr lang="en-GB" sz="1800" dirty="0" smtClean="0"/>
              <a:t>to find datasets or “filter his way” through the collection of datasets using a </a:t>
            </a:r>
            <a:r>
              <a:rPr lang="en-GB" sz="1800" b="1" dirty="0" smtClean="0"/>
              <a:t>faceted browser</a:t>
            </a:r>
            <a:r>
              <a:rPr lang="en-GB" sz="1800" dirty="0" smtClean="0"/>
              <a:t>.</a:t>
            </a: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42</a:t>
            </a:fld>
            <a:endParaRPr lang="en-GB" dirty="0"/>
          </a:p>
        </p:txBody>
      </p:sp>
      <p:pic>
        <p:nvPicPr>
          <p:cNvPr id="79874" name="Picture 2"/>
          <p:cNvPicPr>
            <a:picLocks noChangeAspect="1" noChangeArrowheads="1"/>
          </p:cNvPicPr>
          <p:nvPr/>
        </p:nvPicPr>
        <p:blipFill>
          <a:blip r:embed="rId3" cstate="print"/>
          <a:srcRect/>
          <a:stretch>
            <a:fillRect/>
          </a:stretch>
        </p:blipFill>
        <p:spPr bwMode="auto">
          <a:xfrm>
            <a:off x="5007619" y="2492896"/>
            <a:ext cx="3526383" cy="3312368"/>
          </a:xfrm>
          <a:prstGeom prst="rect">
            <a:avLst/>
          </a:prstGeom>
          <a:ln>
            <a:noFill/>
          </a:ln>
          <a:effectLst>
            <a:outerShdw blurRad="292100" dist="139700" dir="2700000" algn="tl" rotWithShape="0">
              <a:srgbClr val="333333">
                <a:alpha val="65000"/>
              </a:srgbClr>
            </a:outerShdw>
          </a:effectLst>
        </p:spPr>
      </p:pic>
      <p:pic>
        <p:nvPicPr>
          <p:cNvPr id="79875" name="Picture 3"/>
          <p:cNvPicPr>
            <a:picLocks noChangeAspect="1" noChangeArrowheads="1"/>
          </p:cNvPicPr>
          <p:nvPr/>
        </p:nvPicPr>
        <p:blipFill>
          <a:blip r:embed="rId4" cstate="print"/>
          <a:srcRect/>
          <a:stretch>
            <a:fillRect/>
          </a:stretch>
        </p:blipFill>
        <p:spPr bwMode="auto">
          <a:xfrm>
            <a:off x="537522" y="2799929"/>
            <a:ext cx="4403690" cy="278931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195736" y="2852936"/>
            <a:ext cx="2520280" cy="360040"/>
          </a:xfrm>
          <a:prstGeom prst="rect">
            <a:avLst/>
          </a:prstGeom>
          <a:noFill/>
        </p:spPr>
        <p:txBody>
          <a:bodyPr vert="horz" wrap="square" lIns="0" tIns="0" rIns="0" bIns="0" rtlCol="0">
            <a:noAutofit/>
          </a:bodyPr>
          <a:lstStyle/>
          <a:p>
            <a:pPr indent="-274320">
              <a:spcAft>
                <a:spcPts val="900"/>
              </a:spcAft>
            </a:pPr>
            <a:r>
              <a:rPr lang="en-GB" sz="2000" dirty="0" smtClean="0">
                <a:solidFill>
                  <a:schemeClr val="bg1"/>
                </a:solidFill>
                <a:latin typeface="Hand Of Sean" pitchFamily="2" charset="-128"/>
                <a:ea typeface="Hand Of Sean" pitchFamily="2" charset="-128"/>
              </a:rPr>
              <a:t>SPARQL endpoint</a:t>
            </a:r>
          </a:p>
        </p:txBody>
      </p:sp>
      <p:sp>
        <p:nvSpPr>
          <p:cNvPr id="9" name="TextBox 8"/>
          <p:cNvSpPr txBox="1"/>
          <p:nvPr/>
        </p:nvSpPr>
        <p:spPr>
          <a:xfrm>
            <a:off x="6372200" y="2492896"/>
            <a:ext cx="2520280" cy="360040"/>
          </a:xfrm>
          <a:prstGeom prst="rect">
            <a:avLst/>
          </a:prstGeom>
          <a:noFill/>
        </p:spPr>
        <p:txBody>
          <a:bodyPr vert="horz" wrap="square" lIns="0" tIns="0" rIns="0" bIns="0" rtlCol="0">
            <a:noAutofit/>
          </a:bodyPr>
          <a:lstStyle/>
          <a:p>
            <a:pPr indent="-274320">
              <a:spcAft>
                <a:spcPts val="900"/>
              </a:spcAft>
            </a:pPr>
            <a:r>
              <a:rPr lang="en-GB" sz="2000" dirty="0" smtClean="0">
                <a:solidFill>
                  <a:schemeClr val="bg1"/>
                </a:solidFill>
                <a:latin typeface="Hand Of Sean" pitchFamily="2" charset="-128"/>
                <a:ea typeface="Hand Of Sean" pitchFamily="2" charset="-128"/>
              </a:rPr>
              <a:t>Faceted browser</a:t>
            </a:r>
          </a:p>
        </p:txBody>
      </p:sp>
      <p:sp>
        <p:nvSpPr>
          <p:cNvPr id="10" name="TextBox 9"/>
          <p:cNvSpPr txBox="1"/>
          <p:nvPr/>
        </p:nvSpPr>
        <p:spPr>
          <a:xfrm>
            <a:off x="539552" y="558924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5"/>
              </a:rPr>
              <a:t>http://data.gov.uk/sparql</a:t>
            </a:r>
            <a:endParaRPr lang="en-GB" sz="1200" dirty="0" smtClean="0">
              <a:latin typeface="Georgia" pitchFamily="18" charset="0"/>
            </a:endParaRPr>
          </a:p>
        </p:txBody>
      </p:sp>
      <p:sp>
        <p:nvSpPr>
          <p:cNvPr id="11" name="TextBox 10"/>
          <p:cNvSpPr txBox="1"/>
          <p:nvPr/>
        </p:nvSpPr>
        <p:spPr>
          <a:xfrm>
            <a:off x="5148064" y="6309320"/>
            <a:ext cx="2339752" cy="288032"/>
          </a:xfrm>
          <a:prstGeom prst="rect">
            <a:avLst/>
          </a:prstGeom>
          <a:noFill/>
        </p:spPr>
        <p:txBody>
          <a:bodyPr vert="horz" wrap="square" lIns="0" tIns="0" rIns="0" bIns="0" rtlCol="0">
            <a:noAutofit/>
          </a:bodyPr>
          <a:lstStyle/>
          <a:p>
            <a:pPr indent="-274320">
              <a:spcAft>
                <a:spcPts val="900"/>
              </a:spcAft>
            </a:pPr>
            <a:r>
              <a:rPr lang="en-GB" sz="1200" dirty="0" smtClean="0">
                <a:hlinkClick r:id="rId6"/>
              </a:rPr>
              <a:t>http://data.gov.uk/data/search</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Integrating datasets and building apps &amp; services</a:t>
            </a:r>
            <a:endParaRPr lang="en-GB" dirty="0"/>
          </a:p>
        </p:txBody>
      </p:sp>
      <p:sp>
        <p:nvSpPr>
          <p:cNvPr id="3" name="Content Placeholder 2"/>
          <p:cNvSpPr>
            <a:spLocks noGrp="1"/>
          </p:cNvSpPr>
          <p:nvPr>
            <p:ph sz="quarter" idx="15"/>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sz="1600" dirty="0" smtClean="0"/>
              <a:t>Some tools for integrating datasets:</a:t>
            </a:r>
          </a:p>
          <a:p>
            <a:pPr>
              <a:buFont typeface="Arial" pitchFamily="34" charset="0"/>
              <a:buChar char="•"/>
            </a:pPr>
            <a:r>
              <a:rPr lang="en-GB" sz="1600" dirty="0" smtClean="0"/>
              <a:t>Karma (</a:t>
            </a:r>
            <a:r>
              <a:rPr lang="en-GB" sz="1600" dirty="0" smtClean="0">
                <a:hlinkClick r:id="rId3"/>
              </a:rPr>
              <a:t>http://www.isi.edu/integration/karma/</a:t>
            </a:r>
            <a:r>
              <a:rPr lang="en-GB" sz="1600" dirty="0" smtClean="0"/>
              <a:t>)</a:t>
            </a:r>
          </a:p>
          <a:p>
            <a:pPr>
              <a:buFont typeface="Arial" pitchFamily="34" charset="0"/>
              <a:buChar char="•"/>
            </a:pPr>
            <a:r>
              <a:rPr lang="en-GB" sz="1600" dirty="0" smtClean="0"/>
              <a:t>Talend (</a:t>
            </a:r>
            <a:r>
              <a:rPr lang="en-GB" sz="1600" dirty="0" smtClean="0">
                <a:hlinkClick r:id="rId4"/>
              </a:rPr>
              <a:t>http://www.talend.com/products/data-integration</a:t>
            </a:r>
            <a:r>
              <a:rPr lang="en-GB" sz="1600" dirty="0" smtClean="0"/>
              <a:t>)</a:t>
            </a:r>
          </a:p>
          <a:p>
            <a:endParaRPr lang="en-GB" sz="12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43</a:t>
            </a:fld>
            <a:endParaRPr lang="en-GB" dirty="0"/>
          </a:p>
        </p:txBody>
      </p:sp>
      <p:pic>
        <p:nvPicPr>
          <p:cNvPr id="16385" name="Picture 1"/>
          <p:cNvPicPr>
            <a:picLocks noChangeAspect="1" noChangeArrowheads="1"/>
          </p:cNvPicPr>
          <p:nvPr/>
        </p:nvPicPr>
        <p:blipFill>
          <a:blip r:embed="rId5" cstate="print"/>
          <a:srcRect/>
          <a:stretch>
            <a:fillRect/>
          </a:stretch>
        </p:blipFill>
        <p:spPr bwMode="auto">
          <a:xfrm>
            <a:off x="251520" y="1484784"/>
            <a:ext cx="4362004" cy="265413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6" cstate="print"/>
          <a:srcRect/>
          <a:stretch>
            <a:fillRect/>
          </a:stretch>
        </p:blipFill>
        <p:spPr bwMode="auto">
          <a:xfrm>
            <a:off x="4716016" y="1556792"/>
            <a:ext cx="4205070" cy="2232248"/>
          </a:xfrm>
          <a:prstGeom prst="rect">
            <a:avLst/>
          </a:prstGeom>
          <a:noFill/>
          <a:ln w="9525">
            <a:noFill/>
            <a:miter lim="800000"/>
            <a:headEnd/>
            <a:tailEnd/>
          </a:ln>
          <a:effectLst/>
        </p:spPr>
      </p:pic>
      <p:sp>
        <p:nvSpPr>
          <p:cNvPr id="13" name="Rectangle 12"/>
          <p:cNvSpPr/>
          <p:nvPr/>
        </p:nvSpPr>
        <p:spPr bwMode="ltGray">
          <a:xfrm>
            <a:off x="5292080" y="5733256"/>
            <a:ext cx="33478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7"/>
              </a:rPr>
              <a:t>http://www.slideshare.net/OpenDataSupport/introduction-to-linked-data-23402165</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Publishing LoGD using Open Refine</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44</a:t>
            </a:fld>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Open Refine to model and publish open data </a:t>
            </a:r>
            <a:r>
              <a:rPr lang="en-GB" b="0" dirty="0" smtClean="0"/>
              <a:t>Getting started</a:t>
            </a:r>
            <a:endParaRPr lang="en-GB" b="0" dirty="0"/>
          </a:p>
        </p:txBody>
      </p:sp>
      <p:sp>
        <p:nvSpPr>
          <p:cNvPr id="3" name="Content Placeholder 2"/>
          <p:cNvSpPr>
            <a:spLocks noGrp="1"/>
          </p:cNvSpPr>
          <p:nvPr>
            <p:ph sz="quarter" idx="15"/>
          </p:nvPr>
        </p:nvSpPr>
        <p:spPr/>
        <p:txBody>
          <a:bodyPr/>
          <a:lstStyle/>
          <a:p>
            <a:pPr marL="182880" indent="-457200">
              <a:buFont typeface="+mj-lt"/>
              <a:buAutoNum type="arabicPeriod"/>
            </a:pPr>
            <a:r>
              <a:rPr lang="en-GB" dirty="0" smtClean="0"/>
              <a:t>Install Open Refine from: </a:t>
            </a:r>
            <a:r>
              <a:rPr lang="en-GB" dirty="0" smtClean="0">
                <a:hlinkClick r:id="rId3"/>
              </a:rPr>
              <a:t>https://github.com/OpenRefine</a:t>
            </a:r>
            <a:endParaRPr lang="en-GB" dirty="0" smtClean="0"/>
          </a:p>
          <a:p>
            <a:pPr marL="182880" indent="-457200">
              <a:buFont typeface="+mj-lt"/>
              <a:buAutoNum type="arabicPeriod"/>
            </a:pPr>
            <a:r>
              <a:rPr lang="en-GB" dirty="0" smtClean="0"/>
              <a:t>Install the RDF extension :  </a:t>
            </a:r>
            <a:r>
              <a:rPr lang="en-GB" dirty="0" smtClean="0">
                <a:hlinkClick r:id="rId4"/>
              </a:rPr>
              <a:t>http://refine.deri.ie/</a:t>
            </a:r>
            <a:endParaRPr lang="en-GB" dirty="0" smtClean="0"/>
          </a:p>
          <a:p>
            <a:pPr marL="182880" indent="-457200">
              <a:buFont typeface="+mj-lt"/>
              <a:buAutoNum type="arabicPeriod"/>
            </a:pPr>
            <a:endParaRPr lang="en-GB" dirty="0" smtClean="0"/>
          </a:p>
          <a:p>
            <a:pPr marL="182880" indent="-457200"/>
            <a:r>
              <a:rPr lang="en-GB" dirty="0" smtClean="0"/>
              <a:t>And then...</a:t>
            </a:r>
          </a:p>
          <a:p>
            <a:pPr marL="182880" indent="-457200"/>
            <a:endParaRPr lang="en-GB" dirty="0" smtClean="0"/>
          </a:p>
          <a:p>
            <a:pPr lvl="4">
              <a:lnSpc>
                <a:spcPct val="150000"/>
              </a:lnSpc>
              <a:buNone/>
            </a:pPr>
            <a:r>
              <a:rPr lang="en-GB" dirty="0" smtClean="0"/>
              <a:t>Describe your data in a spreadsheet.</a:t>
            </a:r>
          </a:p>
          <a:p>
            <a:pPr lvl="4">
              <a:lnSpc>
                <a:spcPct val="150000"/>
              </a:lnSpc>
              <a:buNone/>
            </a:pPr>
            <a:r>
              <a:rPr lang="en-GB" dirty="0" smtClean="0"/>
              <a:t>Create a project and upload it in Open Refine.</a:t>
            </a:r>
          </a:p>
          <a:p>
            <a:pPr lvl="4">
              <a:lnSpc>
                <a:spcPct val="150000"/>
              </a:lnSpc>
              <a:buNone/>
            </a:pPr>
            <a:r>
              <a:rPr lang="en-GB" dirty="0" smtClean="0"/>
              <a:t>Map your data to appropriate RDF classes &amp; properties.</a:t>
            </a:r>
          </a:p>
          <a:p>
            <a:pPr lvl="4">
              <a:lnSpc>
                <a:spcPct val="150000"/>
              </a:lnSpc>
              <a:buNone/>
            </a:pPr>
            <a:r>
              <a:rPr lang="en-GB" dirty="0" smtClean="0"/>
              <a:t>Export the data in RDF.</a:t>
            </a:r>
          </a:p>
          <a:p>
            <a:pPr marL="182880" indent="-457200"/>
            <a:endParaRPr lang="en-GB" dirty="0" smtClean="0"/>
          </a:p>
          <a:p>
            <a:pPr marL="182880" indent="-457200">
              <a:buFont typeface="+mj-lt"/>
              <a:buAutoNum type="arabicPeriod"/>
            </a:pPr>
            <a:endParaRPr lang="en-GB" dirty="0" smtClean="0"/>
          </a:p>
          <a:p>
            <a:pPr>
              <a:buFontTx/>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45</a:t>
            </a:fld>
            <a:endParaRPr lang="en-GB" dirty="0"/>
          </a:p>
        </p:txBody>
      </p:sp>
      <p:sp>
        <p:nvSpPr>
          <p:cNvPr id="6" name="TextBox 5"/>
          <p:cNvSpPr txBox="1"/>
          <p:nvPr/>
        </p:nvSpPr>
        <p:spPr>
          <a:xfrm>
            <a:off x="827584" y="391047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1</a:t>
            </a:r>
          </a:p>
        </p:txBody>
      </p:sp>
      <p:sp>
        <p:nvSpPr>
          <p:cNvPr id="7" name="TextBox 6"/>
          <p:cNvSpPr txBox="1"/>
          <p:nvPr/>
        </p:nvSpPr>
        <p:spPr>
          <a:xfrm>
            <a:off x="827584" y="4472049"/>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2</a:t>
            </a:r>
          </a:p>
        </p:txBody>
      </p:sp>
      <p:sp>
        <p:nvSpPr>
          <p:cNvPr id="8" name="TextBox 7"/>
          <p:cNvSpPr txBox="1"/>
          <p:nvPr/>
        </p:nvSpPr>
        <p:spPr>
          <a:xfrm>
            <a:off x="827584" y="5013176"/>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3</a:t>
            </a:r>
          </a:p>
        </p:txBody>
      </p:sp>
      <p:sp>
        <p:nvSpPr>
          <p:cNvPr id="9" name="TextBox 8"/>
          <p:cNvSpPr txBox="1"/>
          <p:nvPr/>
        </p:nvSpPr>
        <p:spPr>
          <a:xfrm>
            <a:off x="802870" y="5579017"/>
            <a:ext cx="576064" cy="720080"/>
          </a:xfrm>
          <a:prstGeom prst="rect">
            <a:avLst/>
          </a:prstGeom>
          <a:noFill/>
        </p:spPr>
        <p:txBody>
          <a:bodyPr vert="horz" wrap="square" lIns="0" tIns="0" rIns="0" bIns="0" rtlCol="0">
            <a:noAutofit/>
          </a:bodyPr>
          <a:lstStyle/>
          <a:p>
            <a:pPr indent="-274320" algn="ctr">
              <a:spcAft>
                <a:spcPts val="900"/>
              </a:spcAft>
            </a:pPr>
            <a:r>
              <a:rPr lang="en-GB" sz="2400" b="1" i="1" dirty="0" smtClean="0">
                <a:solidFill>
                  <a:schemeClr val="tx2"/>
                </a:solidFill>
                <a:latin typeface="Georgia" pitchFamily="18" charset="0"/>
              </a:rPr>
              <a:t>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Describe your data in a spreadsheet</a:t>
            </a:r>
            <a:endParaRPr lang="en-GB" dirty="0"/>
          </a:p>
        </p:txBody>
      </p:sp>
      <p:sp>
        <p:nvSpPr>
          <p:cNvPr id="3" name="Content Placeholder 2"/>
          <p:cNvSpPr>
            <a:spLocks noGrp="1"/>
          </p:cNvSpPr>
          <p:nvPr>
            <p:ph sz="quarter" idx="15"/>
          </p:nvPr>
        </p:nvSpPr>
        <p:spPr/>
        <p:txBody>
          <a:bodyPr/>
          <a:lstStyle/>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46</a:t>
            </a:fld>
            <a:endParaRPr lang="en-GB" dirty="0"/>
          </a:p>
        </p:txBody>
      </p:sp>
      <p:graphicFrame>
        <p:nvGraphicFramePr>
          <p:cNvPr id="5" name="Table 4"/>
          <p:cNvGraphicFramePr>
            <a:graphicFrameLocks noGrp="1"/>
          </p:cNvGraphicFramePr>
          <p:nvPr/>
        </p:nvGraphicFramePr>
        <p:xfrm>
          <a:off x="827584" y="2636912"/>
          <a:ext cx="7334988" cy="1872208"/>
        </p:xfrm>
        <a:graphic>
          <a:graphicData uri="http://schemas.openxmlformats.org/drawingml/2006/table">
            <a:tbl>
              <a:tblPr firstRow="1">
                <a:tableStyleId>{9D7B26C5-4107-4FEC-AEDC-1716B250A1EF}</a:tableStyleId>
              </a:tblPr>
              <a:tblGrid>
                <a:gridCol w="1913475"/>
                <a:gridCol w="2138590"/>
                <a:gridCol w="1463246"/>
                <a:gridCol w="1819677"/>
              </a:tblGrid>
              <a:tr h="468052">
                <a:tc>
                  <a:txBody>
                    <a:bodyPr/>
                    <a:lstStyle/>
                    <a:p>
                      <a:pPr algn="l" fontAlgn="b"/>
                      <a:r>
                        <a:rPr lang="en-GB" sz="1800" u="none" strike="noStrike" dirty="0"/>
                        <a:t>Company_name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Registration date</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Country</a:t>
                      </a:r>
                      <a:endParaRPr lang="en-GB" sz="1800" b="1" i="0" u="none" strike="noStrike" dirty="0">
                        <a:solidFill>
                          <a:srgbClr val="FFFFFF"/>
                        </a:solidFill>
                        <a:latin typeface="Arial"/>
                      </a:endParaRPr>
                    </a:p>
                  </a:txBody>
                  <a:tcPr marL="14070" marR="14070" marT="14070" marB="0" anchor="b"/>
                </a:tc>
                <a:tc>
                  <a:txBody>
                    <a:bodyPr/>
                    <a:lstStyle/>
                    <a:p>
                      <a:pPr algn="l" fontAlgn="b"/>
                      <a:r>
                        <a:rPr lang="en-GB" sz="1800" u="none" strike="noStrike" dirty="0"/>
                        <a:t>E-mail</a:t>
                      </a:r>
                      <a:endParaRPr lang="en-GB" sz="1800" b="1" i="0" u="none" strike="noStrike" dirty="0">
                        <a:solidFill>
                          <a:srgbClr val="FFFFFF"/>
                        </a:solidFill>
                        <a:latin typeface="Arial"/>
                      </a:endParaRPr>
                    </a:p>
                  </a:txBody>
                  <a:tcPr marL="14070" marR="14070" marT="14070" marB="0" anchor="b"/>
                </a:tc>
              </a:tr>
              <a:tr h="468052">
                <a:tc>
                  <a:txBody>
                    <a:bodyPr/>
                    <a:lstStyle/>
                    <a:p>
                      <a:pPr algn="l" fontAlgn="b"/>
                      <a:r>
                        <a:rPr lang="en-GB" sz="1800" u="none" strike="noStrike" dirty="0"/>
                        <a:t>Nikè</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1991-04-28</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niké@sport.org</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BARCO</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1986-09-05</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BE</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Barco@email.be</a:t>
                      </a:r>
                      <a:endParaRPr lang="en-GB" sz="1800" b="0" i="0" u="none" strike="noStrike" dirty="0">
                        <a:solidFill>
                          <a:srgbClr val="000000"/>
                        </a:solidFill>
                        <a:latin typeface="Arial"/>
                      </a:endParaRPr>
                    </a:p>
                  </a:txBody>
                  <a:tcPr marL="14070" marR="14070" marT="14070" marB="0" anchor="b"/>
                </a:tc>
              </a:tr>
              <a:tr h="468052">
                <a:tc>
                  <a:txBody>
                    <a:bodyPr/>
                    <a:lstStyle/>
                    <a:p>
                      <a:pPr algn="l" fontAlgn="b"/>
                      <a:r>
                        <a:rPr lang="en-GB" sz="1800" u="none" strike="noStrike" dirty="0"/>
                        <a:t>Coca-Cola</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1964-03-26</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US</a:t>
                      </a:r>
                      <a:endParaRPr lang="en-GB" sz="1800" b="0" i="0" u="none" strike="noStrike" dirty="0">
                        <a:solidFill>
                          <a:srgbClr val="000000"/>
                        </a:solidFill>
                        <a:latin typeface="Arial"/>
                      </a:endParaRPr>
                    </a:p>
                  </a:txBody>
                  <a:tcPr marL="14070" marR="14070" marT="14070" marB="0" anchor="b"/>
                </a:tc>
                <a:tc>
                  <a:txBody>
                    <a:bodyPr/>
                    <a:lstStyle/>
                    <a:p>
                      <a:pPr algn="l" fontAlgn="b"/>
                      <a:r>
                        <a:rPr lang="en-GB" sz="1800" u="none" strike="noStrike" dirty="0"/>
                        <a:t>coca@cola.com</a:t>
                      </a:r>
                      <a:endParaRPr lang="en-GB" sz="1800" b="0" i="0" u="none" strike="noStrike" dirty="0">
                        <a:solidFill>
                          <a:srgbClr val="000000"/>
                        </a:solidFill>
                        <a:latin typeface="Arial"/>
                      </a:endParaRPr>
                    </a:p>
                  </a:txBody>
                  <a:tcPr marL="14070" marR="14070" marT="14070" marB="0" anchor="b"/>
                </a:tc>
              </a:tr>
            </a:tbl>
          </a:graphicData>
        </a:graphic>
      </p:graphicFrame>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1</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Create a project and upload it in Google Refine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47</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2</a:t>
            </a:r>
          </a:p>
        </p:txBody>
      </p:sp>
      <p:pic>
        <p:nvPicPr>
          <p:cNvPr id="1026" name="Picture 2"/>
          <p:cNvPicPr>
            <a:picLocks noChangeAspect="1" noChangeArrowheads="1"/>
          </p:cNvPicPr>
          <p:nvPr/>
        </p:nvPicPr>
        <p:blipFill>
          <a:blip r:embed="rId3" cstate="print"/>
          <a:srcRect/>
          <a:stretch>
            <a:fillRect/>
          </a:stretch>
        </p:blipFill>
        <p:spPr bwMode="auto">
          <a:xfrm>
            <a:off x="2915816" y="4775616"/>
            <a:ext cx="5899026" cy="1378277"/>
          </a:xfrm>
          <a:prstGeom prst="rect">
            <a:avLst/>
          </a:prstGeom>
          <a:ln>
            <a:noFill/>
          </a:ln>
          <a:effectLst>
            <a:outerShdw blurRad="190500" algn="tl" rotWithShape="0">
              <a:srgbClr val="000000">
                <a:alpha val="70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558526" y="1484785"/>
            <a:ext cx="4476877" cy="1440160"/>
          </a:xfrm>
          <a:prstGeom prst="rect">
            <a:avLst/>
          </a:prstGeom>
          <a:ln>
            <a:noFill/>
          </a:ln>
          <a:effectLst>
            <a:outerShdw blurRad="190500" algn="tl" rotWithShape="0">
              <a:srgbClr val="000000">
                <a:alpha val="70000"/>
              </a:srgbClr>
            </a:outerShdw>
          </a:effectLst>
        </p:spPr>
      </p:pic>
      <p:pic>
        <p:nvPicPr>
          <p:cNvPr id="1028" name="Picture 4"/>
          <p:cNvPicPr>
            <a:picLocks noGrp="1" noChangeAspect="1" noChangeArrowheads="1"/>
          </p:cNvPicPr>
          <p:nvPr>
            <p:ph sz="quarter" idx="15"/>
          </p:nvPr>
        </p:nvPicPr>
        <p:blipFill>
          <a:blip r:embed="rId5" cstate="print"/>
          <a:srcRect/>
          <a:stretch>
            <a:fillRect/>
          </a:stretch>
        </p:blipFill>
        <p:spPr bwMode="auto">
          <a:xfrm>
            <a:off x="1652389" y="3140968"/>
            <a:ext cx="6231979" cy="137545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5503799" y="1652401"/>
            <a:ext cx="898909" cy="1599261"/>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2" name="Curved Left Arrow 11"/>
          <p:cNvSpPr/>
          <p:nvPr/>
        </p:nvSpPr>
        <p:spPr bwMode="ltGray">
          <a:xfrm rot="19275363">
            <a:off x="8222390" y="3298437"/>
            <a:ext cx="796203" cy="1487740"/>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13" name="TextBox 12"/>
          <p:cNvSpPr txBox="1"/>
          <p:nvPr/>
        </p:nvSpPr>
        <p:spPr>
          <a:xfrm>
            <a:off x="6588224" y="1916832"/>
            <a:ext cx="1656184"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Upload the spreadsheet</a:t>
            </a:r>
          </a:p>
        </p:txBody>
      </p:sp>
      <p:sp>
        <p:nvSpPr>
          <p:cNvPr id="14" name="TextBox 13"/>
          <p:cNvSpPr txBox="1"/>
          <p:nvPr/>
        </p:nvSpPr>
        <p:spPr>
          <a:xfrm>
            <a:off x="72008" y="3501008"/>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Select relevant tabs</a:t>
            </a:r>
          </a:p>
        </p:txBody>
      </p:sp>
      <p:sp>
        <p:nvSpPr>
          <p:cNvPr id="15" name="TextBox 14"/>
          <p:cNvSpPr txBox="1"/>
          <p:nvPr/>
        </p:nvSpPr>
        <p:spPr>
          <a:xfrm>
            <a:off x="1187624" y="5157192"/>
            <a:ext cx="1475656" cy="504056"/>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Create the project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Map your data to appropriate RDF classes &amp; properties (model your data) </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48</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3</a:t>
            </a:r>
          </a:p>
        </p:txBody>
      </p:sp>
      <p:sp>
        <p:nvSpPr>
          <p:cNvPr id="10" name="Content Placeholder 9"/>
          <p:cNvSpPr>
            <a:spLocks noGrp="1"/>
          </p:cNvSpPr>
          <p:nvPr>
            <p:ph sz="quarter" idx="15"/>
          </p:nvPr>
        </p:nvSpPr>
        <p:spPr/>
        <p:txBody>
          <a:bodyPr/>
          <a:lstStyle/>
          <a:p>
            <a:endParaRPr lang="en-GB" dirty="0"/>
          </a:p>
        </p:txBody>
      </p:sp>
      <p:pic>
        <p:nvPicPr>
          <p:cNvPr id="2051" name="Picture 3"/>
          <p:cNvPicPr>
            <a:picLocks noChangeAspect="1" noChangeArrowheads="1"/>
          </p:cNvPicPr>
          <p:nvPr/>
        </p:nvPicPr>
        <p:blipFill>
          <a:blip r:embed="rId3" cstate="print"/>
          <a:srcRect l="68984" t="9240" b="70600"/>
          <a:stretch>
            <a:fillRect/>
          </a:stretch>
        </p:blipFill>
        <p:spPr bwMode="auto">
          <a:xfrm>
            <a:off x="133200" y="1700808"/>
            <a:ext cx="4726832" cy="1728192"/>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4" cstate="print"/>
          <a:srcRect/>
          <a:stretch>
            <a:fillRect/>
          </a:stretch>
        </p:blipFill>
        <p:spPr bwMode="auto">
          <a:xfrm>
            <a:off x="3116564" y="2904188"/>
            <a:ext cx="5616624" cy="3525148"/>
          </a:xfrm>
          <a:prstGeom prst="rect">
            <a:avLst/>
          </a:prstGeom>
          <a:ln>
            <a:noFill/>
          </a:ln>
          <a:effectLst>
            <a:outerShdw blurRad="190500" algn="tl" rotWithShape="0">
              <a:srgbClr val="000000">
                <a:alpha val="70000"/>
              </a:srgbClr>
            </a:outerShdw>
          </a:effectLst>
        </p:spPr>
      </p:pic>
      <p:sp>
        <p:nvSpPr>
          <p:cNvPr id="14" name="Curved Left Arrow 13"/>
          <p:cNvSpPr/>
          <p:nvPr/>
        </p:nvSpPr>
        <p:spPr bwMode="ltGray">
          <a:xfrm rot="19275363">
            <a:off x="5344963" y="1539421"/>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9" name="TextBox 8"/>
          <p:cNvSpPr txBox="1"/>
          <p:nvPr/>
        </p:nvSpPr>
        <p:spPr>
          <a:xfrm>
            <a:off x="6372200" y="1700808"/>
            <a:ext cx="2639278" cy="792088"/>
          </a:xfrm>
          <a:prstGeom prst="rect">
            <a:avLst/>
          </a:prstGeom>
          <a:noFill/>
          <a:ln>
            <a:noFill/>
          </a:ln>
        </p:spPr>
        <p:txBody>
          <a:bodyPr vert="horz" wrap="square" lIns="0" tIns="0" rIns="0" bIns="0" rtlCol="0">
            <a:noAutofit/>
          </a:bodyPr>
          <a:lstStyle/>
          <a:p>
            <a:pPr marL="92075">
              <a:spcAft>
                <a:spcPts val="900"/>
              </a:spcAft>
            </a:pPr>
            <a:r>
              <a:rPr lang="en-GB" sz="1600" dirty="0" smtClean="0">
                <a:latin typeface="Hand Of Sean" pitchFamily="2" charset="-128"/>
                <a:ea typeface="Hand Of Sean" pitchFamily="2" charset="-128"/>
              </a:rPr>
              <a:t>Define a skeleton to transform your spreadsheet data to RDF</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685800"/>
            <a:ext cx="7206952" cy="914400"/>
          </a:xfrm>
        </p:spPr>
        <p:txBody>
          <a:bodyPr/>
          <a:lstStyle/>
          <a:p>
            <a:r>
              <a:rPr lang="en-GB" dirty="0" smtClean="0"/>
              <a:t>Export your data to RDF/XML or Turtle</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49</a:t>
            </a:fld>
            <a:endParaRPr lang="en-GB" dirty="0"/>
          </a:p>
        </p:txBody>
      </p:sp>
      <p:sp>
        <p:nvSpPr>
          <p:cNvPr id="6" name="TextBox 5"/>
          <p:cNvSpPr txBox="1"/>
          <p:nvPr/>
        </p:nvSpPr>
        <p:spPr>
          <a:xfrm>
            <a:off x="539552" y="488168"/>
            <a:ext cx="576064" cy="720080"/>
          </a:xfrm>
          <a:prstGeom prst="rect">
            <a:avLst/>
          </a:prstGeom>
          <a:noFill/>
        </p:spPr>
        <p:txBody>
          <a:bodyPr vert="horz" wrap="square" lIns="0" tIns="0" rIns="0" bIns="0" rtlCol="0">
            <a:noAutofit/>
          </a:bodyPr>
          <a:lstStyle/>
          <a:p>
            <a:pPr indent="-274320" algn="ctr">
              <a:spcAft>
                <a:spcPts val="900"/>
              </a:spcAft>
            </a:pPr>
            <a:r>
              <a:rPr lang="en-GB" sz="4000" b="1" i="1" dirty="0" smtClean="0">
                <a:solidFill>
                  <a:schemeClr val="tx2"/>
                </a:solidFill>
                <a:latin typeface="Georgia" pitchFamily="18" charset="0"/>
              </a:rPr>
              <a:t>4</a:t>
            </a:r>
          </a:p>
        </p:txBody>
      </p:sp>
      <p:sp>
        <p:nvSpPr>
          <p:cNvPr id="10" name="Content Placeholder 9"/>
          <p:cNvSpPr>
            <a:spLocks noGrp="1"/>
          </p:cNvSpPr>
          <p:nvPr>
            <p:ph sz="quarter" idx="15"/>
          </p:nvPr>
        </p:nvSpPr>
        <p:spPr/>
        <p:txBody>
          <a:bodyPr/>
          <a:lstStyle/>
          <a:p>
            <a:endParaRPr lang="en-GB" dirty="0"/>
          </a:p>
        </p:txBody>
      </p:sp>
      <p:pic>
        <p:nvPicPr>
          <p:cNvPr id="3074" name="Picture 2"/>
          <p:cNvPicPr>
            <a:picLocks noChangeAspect="1" noChangeArrowheads="1"/>
          </p:cNvPicPr>
          <p:nvPr/>
        </p:nvPicPr>
        <p:blipFill>
          <a:blip r:embed="rId3" cstate="print"/>
          <a:srcRect l="63024" t="9536" b="47554"/>
          <a:stretch>
            <a:fillRect/>
          </a:stretch>
        </p:blipFill>
        <p:spPr bwMode="auto">
          <a:xfrm>
            <a:off x="611560" y="1412776"/>
            <a:ext cx="2808312" cy="1833161"/>
          </a:xfrm>
          <a:prstGeom prst="rect">
            <a:avLst/>
          </a:prstGeom>
          <a:ln>
            <a:noFill/>
          </a:ln>
          <a:effectLst>
            <a:outerShdw blurRad="190500" algn="tl" rotWithShape="0">
              <a:srgbClr val="000000">
                <a:alpha val="70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1562065" y="3140968"/>
            <a:ext cx="7042383" cy="3240360"/>
          </a:xfrm>
          <a:prstGeom prst="rect">
            <a:avLst/>
          </a:prstGeom>
          <a:ln>
            <a:noFill/>
          </a:ln>
          <a:effectLst>
            <a:outerShdw blurRad="190500" algn="tl" rotWithShape="0">
              <a:srgbClr val="000000">
                <a:alpha val="70000"/>
              </a:srgbClr>
            </a:outerShdw>
          </a:effectLst>
        </p:spPr>
      </p:pic>
      <p:sp>
        <p:nvSpPr>
          <p:cNvPr id="11" name="Curved Left Arrow 10"/>
          <p:cNvSpPr/>
          <p:nvPr/>
        </p:nvSpPr>
        <p:spPr bwMode="ltGray">
          <a:xfrm rot="19275363">
            <a:off x="3904803" y="1536793"/>
            <a:ext cx="898909" cy="1405522"/>
          </a:xfrm>
          <a:prstGeom prst="curvedLeftArrow">
            <a:avLst>
              <a:gd name="adj1" fmla="val 25000"/>
              <a:gd name="adj2" fmla="val 50000"/>
              <a:gd name="adj3" fmla="val 54580"/>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LOGD lifecycles</a:t>
            </a:r>
            <a:br>
              <a:rPr lang="en-GB" dirty="0" smtClean="0"/>
            </a:br>
            <a:r>
              <a:rPr lang="en-GB" b="0" dirty="0" smtClean="0"/>
              <a:t>The state of play</a:t>
            </a:r>
            <a:endParaRPr lang="en-GB" b="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a:t>
            </a:fld>
            <a:endParaRPr lang="en-GB" dirty="0"/>
          </a:p>
        </p:txBody>
      </p:sp>
      <p:pic>
        <p:nvPicPr>
          <p:cNvPr id="1026" name="Picture 2" descr="File:Hyland.PNG"/>
          <p:cNvPicPr>
            <a:picLocks noChangeAspect="1" noChangeArrowheads="1"/>
          </p:cNvPicPr>
          <p:nvPr/>
        </p:nvPicPr>
        <p:blipFill>
          <a:blip r:embed="rId3" cstate="print"/>
          <a:srcRect t="38037" b="22341"/>
          <a:stretch>
            <a:fillRect/>
          </a:stretch>
        </p:blipFill>
        <p:spPr bwMode="auto">
          <a:xfrm>
            <a:off x="755576" y="1951881"/>
            <a:ext cx="4932040" cy="1014301"/>
          </a:xfrm>
          <a:prstGeom prst="rect">
            <a:avLst/>
          </a:prstGeom>
          <a:noFill/>
        </p:spPr>
      </p:pic>
      <p:sp>
        <p:nvSpPr>
          <p:cNvPr id="8" name="TextBox 7"/>
          <p:cNvSpPr txBox="1"/>
          <p:nvPr/>
        </p:nvSpPr>
        <p:spPr>
          <a:xfrm>
            <a:off x="827584" y="1816360"/>
            <a:ext cx="2664296" cy="360040"/>
          </a:xfrm>
          <a:prstGeom prst="rect">
            <a:avLst/>
          </a:prstGeom>
          <a:noFill/>
        </p:spPr>
        <p:txBody>
          <a:bodyPr vert="horz" wrap="square" lIns="0" tIns="0" rIns="0" bIns="0" rtlCol="0">
            <a:noAutofit/>
          </a:bodyPr>
          <a:lstStyle/>
          <a:p>
            <a:pPr indent="-274320">
              <a:spcAft>
                <a:spcPts val="900"/>
              </a:spcAft>
            </a:pPr>
            <a:r>
              <a:rPr lang="en-GB" sz="1400" dirty="0" smtClean="0">
                <a:latin typeface="Hand Of Sean" pitchFamily="2" charset="-128"/>
                <a:ea typeface="Hand Of Sean" pitchFamily="2" charset="-128"/>
              </a:rPr>
              <a:t>Hyland et al.</a:t>
            </a:r>
            <a:endParaRPr lang="en-GB" sz="1400" dirty="0" err="1" smtClean="0">
              <a:latin typeface="Hand Of Sean" pitchFamily="2" charset="-128"/>
              <a:ea typeface="Hand Of Sean" pitchFamily="2" charset="-128"/>
            </a:endParaRPr>
          </a:p>
        </p:txBody>
      </p:sp>
      <p:pic>
        <p:nvPicPr>
          <p:cNvPr id="9" name="Picture 2" descr="File:Hausenblas.PNG"/>
          <p:cNvPicPr>
            <a:picLocks noChangeAspect="1" noChangeArrowheads="1"/>
          </p:cNvPicPr>
          <p:nvPr/>
        </p:nvPicPr>
        <p:blipFill>
          <a:blip r:embed="rId4" cstate="print"/>
          <a:srcRect t="39681" b="39965"/>
          <a:stretch>
            <a:fillRect/>
          </a:stretch>
        </p:blipFill>
        <p:spPr bwMode="auto">
          <a:xfrm>
            <a:off x="2801599" y="3212976"/>
            <a:ext cx="6306905" cy="720080"/>
          </a:xfrm>
          <a:prstGeom prst="rect">
            <a:avLst/>
          </a:prstGeom>
          <a:noFill/>
        </p:spPr>
      </p:pic>
      <p:sp>
        <p:nvSpPr>
          <p:cNvPr id="10" name="TextBox 9"/>
          <p:cNvSpPr txBox="1"/>
          <p:nvPr/>
        </p:nvSpPr>
        <p:spPr>
          <a:xfrm>
            <a:off x="5868144" y="3140968"/>
            <a:ext cx="2664296"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Hausenblas</a:t>
            </a:r>
            <a:r>
              <a:rPr lang="en-GB" sz="1400" dirty="0" smtClean="0">
                <a:latin typeface="Hand Of Sean" pitchFamily="2" charset="-128"/>
                <a:ea typeface="Hand Of Sean" pitchFamily="2" charset="-128"/>
              </a:rPr>
              <a:t> et al.</a:t>
            </a:r>
          </a:p>
        </p:txBody>
      </p:sp>
      <p:pic>
        <p:nvPicPr>
          <p:cNvPr id="13" name="Picture 2" descr="File:Villazon-terrazas.PNG"/>
          <p:cNvPicPr>
            <a:picLocks noChangeAspect="1" noChangeArrowheads="1"/>
          </p:cNvPicPr>
          <p:nvPr/>
        </p:nvPicPr>
        <p:blipFill>
          <a:blip r:embed="rId5" cstate="print">
            <a:duotone>
              <a:schemeClr val="accent1">
                <a:shade val="45000"/>
                <a:satMod val="135000"/>
              </a:schemeClr>
              <a:prstClr val="white"/>
            </a:duotone>
          </a:blip>
          <a:srcRect l="17047" r="17385"/>
          <a:stretch>
            <a:fillRect/>
          </a:stretch>
        </p:blipFill>
        <p:spPr bwMode="auto">
          <a:xfrm>
            <a:off x="395536" y="3284984"/>
            <a:ext cx="2338294" cy="2134964"/>
          </a:xfrm>
          <a:prstGeom prst="rect">
            <a:avLst/>
          </a:prstGeom>
          <a:noFill/>
        </p:spPr>
      </p:pic>
      <p:sp>
        <p:nvSpPr>
          <p:cNvPr id="14" name="TextBox 13"/>
          <p:cNvSpPr txBox="1"/>
          <p:nvPr/>
        </p:nvSpPr>
        <p:spPr>
          <a:xfrm>
            <a:off x="323528" y="5445224"/>
            <a:ext cx="1296144" cy="360040"/>
          </a:xfrm>
          <a:prstGeom prst="rect">
            <a:avLst/>
          </a:prstGeom>
          <a:noFill/>
        </p:spPr>
        <p:txBody>
          <a:bodyPr vert="horz" wrap="square" lIns="0" tIns="0" rIns="0" bIns="0" rtlCol="0">
            <a:noAutofit/>
          </a:bodyPr>
          <a:lstStyle/>
          <a:p>
            <a:pPr indent="-274320">
              <a:spcAft>
                <a:spcPts val="900"/>
              </a:spcAft>
            </a:pPr>
            <a:r>
              <a:rPr lang="en-GB" sz="1400" dirty="0" err="1" smtClean="0">
                <a:latin typeface="Hand Of Sean" pitchFamily="2" charset="-128"/>
                <a:ea typeface="Hand Of Sean" pitchFamily="2" charset="-128"/>
              </a:rPr>
              <a:t>Villazon-Terrazas</a:t>
            </a:r>
            <a:r>
              <a:rPr lang="en-GB" sz="1400" dirty="0" smtClean="0">
                <a:latin typeface="Hand Of Sean" pitchFamily="2" charset="-128"/>
                <a:ea typeface="Hand Of Sean" pitchFamily="2" charset="-128"/>
              </a:rPr>
              <a:t> et al.</a:t>
            </a:r>
            <a:endParaRPr lang="en-GB" sz="1400" dirty="0" err="1" smtClean="0">
              <a:latin typeface="Hand Of Sean" pitchFamily="2" charset="-128"/>
              <a:ea typeface="Hand Of Sean" pitchFamily="2" charset="-128"/>
            </a:endParaRPr>
          </a:p>
        </p:txBody>
      </p:sp>
      <p:pic>
        <p:nvPicPr>
          <p:cNvPr id="15" name="Picture 2" descr="File:Datalift_vision.png"/>
          <p:cNvPicPr>
            <a:picLocks noChangeAspect="1" noChangeArrowheads="1"/>
          </p:cNvPicPr>
          <p:nvPr/>
        </p:nvPicPr>
        <p:blipFill>
          <a:blip r:embed="rId6" cstate="print"/>
          <a:srcRect/>
          <a:stretch>
            <a:fillRect/>
          </a:stretch>
        </p:blipFill>
        <p:spPr bwMode="auto">
          <a:xfrm>
            <a:off x="7380312" y="4149080"/>
            <a:ext cx="1348766" cy="2360341"/>
          </a:xfrm>
          <a:prstGeom prst="rect">
            <a:avLst/>
          </a:prstGeom>
          <a:noFill/>
        </p:spPr>
      </p:pic>
      <p:sp>
        <p:nvSpPr>
          <p:cNvPr id="16" name="TextBox 15"/>
          <p:cNvSpPr txBox="1"/>
          <p:nvPr/>
        </p:nvSpPr>
        <p:spPr>
          <a:xfrm>
            <a:off x="6588224" y="4221088"/>
            <a:ext cx="720080" cy="360040"/>
          </a:xfrm>
          <a:prstGeom prst="rect">
            <a:avLst/>
          </a:prstGeom>
          <a:noFill/>
        </p:spPr>
        <p:txBody>
          <a:bodyPr vert="horz" wrap="square" lIns="0" tIns="0" rIns="0" bIns="0" rtlCol="0">
            <a:noAutofit/>
          </a:bodyPr>
          <a:lstStyle/>
          <a:p>
            <a:pPr indent="-274320" algn="r">
              <a:spcAft>
                <a:spcPts val="900"/>
              </a:spcAft>
            </a:pPr>
            <a:r>
              <a:rPr lang="en-GB" sz="1400" dirty="0" err="1" smtClean="0">
                <a:latin typeface="Hand Of Sean" pitchFamily="2" charset="-128"/>
                <a:ea typeface="Hand Of Sean" pitchFamily="2" charset="-128"/>
              </a:rPr>
              <a:t>Datalift</a:t>
            </a:r>
            <a:r>
              <a:rPr lang="en-GB" sz="1400" dirty="0" smtClean="0">
                <a:latin typeface="Hand Of Sean" pitchFamily="2" charset="-128"/>
                <a:ea typeface="Hand Of Sean" pitchFamily="2" charset="-128"/>
              </a:rPr>
              <a:t> Vision</a:t>
            </a:r>
          </a:p>
        </p:txBody>
      </p:sp>
      <p:pic>
        <p:nvPicPr>
          <p:cNvPr id="17" name="Picture 4" descr="http://demo.lod2.eu/lod2demo/VAADIN/themes/lod2/app_images/lod-lifecycle-small.png"/>
          <p:cNvPicPr>
            <a:picLocks noChangeAspect="1" noChangeArrowheads="1"/>
          </p:cNvPicPr>
          <p:nvPr/>
        </p:nvPicPr>
        <p:blipFill>
          <a:blip r:embed="rId7" cstate="print"/>
          <a:srcRect l="12000" r="11200"/>
          <a:stretch>
            <a:fillRect/>
          </a:stretch>
        </p:blipFill>
        <p:spPr bwMode="auto">
          <a:xfrm>
            <a:off x="3584050" y="3933056"/>
            <a:ext cx="2788150" cy="2722804"/>
          </a:xfrm>
          <a:prstGeom prst="rect">
            <a:avLst/>
          </a:prstGeom>
          <a:noFill/>
        </p:spPr>
      </p:pic>
      <p:sp>
        <p:nvSpPr>
          <p:cNvPr id="18" name="TextBox 17"/>
          <p:cNvSpPr txBox="1"/>
          <p:nvPr/>
        </p:nvSpPr>
        <p:spPr>
          <a:xfrm>
            <a:off x="4305858" y="4941168"/>
            <a:ext cx="1224136" cy="360040"/>
          </a:xfrm>
          <a:prstGeom prst="rect">
            <a:avLst/>
          </a:prstGeom>
          <a:noFill/>
        </p:spPr>
        <p:txBody>
          <a:bodyPr vert="horz" wrap="square" lIns="0" tIns="0" rIns="0" bIns="0" rtlCol="0">
            <a:noAutofit/>
          </a:bodyPr>
          <a:lstStyle/>
          <a:p>
            <a:pPr indent="-274320" algn="ctr">
              <a:spcAft>
                <a:spcPts val="900"/>
              </a:spcAft>
            </a:pPr>
            <a:r>
              <a:rPr lang="en-GB" sz="1400" dirty="0" smtClean="0">
                <a:latin typeface="Hand Of Sean" pitchFamily="2" charset="-128"/>
                <a:ea typeface="Hand Of Sean" pitchFamily="2" charset="-128"/>
              </a:rPr>
              <a:t>LOD2 Linked </a:t>
            </a:r>
            <a:br>
              <a:rPr lang="en-GB" sz="1400" dirty="0" smtClean="0">
                <a:latin typeface="Hand Of Sean" pitchFamily="2" charset="-128"/>
                <a:ea typeface="Hand Of Sean" pitchFamily="2" charset="-128"/>
              </a:rPr>
            </a:br>
            <a:r>
              <a:rPr lang="en-GB" sz="1400" dirty="0" smtClean="0">
                <a:latin typeface="Hand Of Sean" pitchFamily="2" charset="-128"/>
                <a:ea typeface="Hand Of Sean" pitchFamily="2" charset="-128"/>
              </a:rPr>
              <a:t>Open Data Lifecycle</a:t>
            </a:r>
          </a:p>
        </p:txBody>
      </p:sp>
      <p:sp>
        <p:nvSpPr>
          <p:cNvPr id="19" name="Rectangle 18"/>
          <p:cNvSpPr/>
          <p:nvPr/>
        </p:nvSpPr>
        <p:spPr bwMode="ltGray">
          <a:xfrm>
            <a:off x="6516216" y="1124744"/>
            <a:ext cx="2088232" cy="629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8"/>
              </a:rPr>
              <a:t>http://www.w3.org/2011/gld/wiki/GLD_Life_cycle</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The LOD2 Stack</a:t>
            </a:r>
            <a:br>
              <a:rPr lang="en-GB" sz="7200" i="0" dirty="0" smtClean="0">
                <a:solidFill>
                  <a:schemeClr val="accent1"/>
                </a:solidFill>
                <a:latin typeface="Bradley Hand ITC" pitchFamily="66" charset="0"/>
              </a:rPr>
            </a:br>
            <a:r>
              <a:rPr lang="en-GB" b="0" dirty="0" smtClean="0"/>
              <a:t>tools for publishing and querying LOGD</a:t>
            </a:r>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50</a:t>
            </a:fld>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Publishing your data with the LOD2 Stack</a:t>
            </a:r>
            <a:endParaRPr lang="en-GB" dirty="0"/>
          </a:p>
        </p:txBody>
      </p:sp>
      <p:sp>
        <p:nvSpPr>
          <p:cNvPr id="3" name="Content Placeholder 2"/>
          <p:cNvSpPr>
            <a:spLocks noGrp="1"/>
          </p:cNvSpPr>
          <p:nvPr>
            <p:ph sz="quarter" idx="14"/>
          </p:nvPr>
        </p:nvSpPr>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buFont typeface="Arial" pitchFamily="34" charset="0"/>
              <a:buChar char="•"/>
            </a:pPr>
            <a:endParaRPr lang="en-GB" dirty="0"/>
          </a:p>
        </p:txBody>
      </p:sp>
      <p:sp>
        <p:nvSpPr>
          <p:cNvPr id="10" name="Content Placeholder 9"/>
          <p:cNvSpPr>
            <a:spLocks noGrp="1"/>
          </p:cNvSpPr>
          <p:nvPr>
            <p:ph sz="quarter" idx="15"/>
          </p:nvPr>
        </p:nvSpPr>
        <p:spPr>
          <a:xfrm>
            <a:off x="539552" y="1772816"/>
            <a:ext cx="3456383" cy="4419600"/>
          </a:xfrm>
        </p:spPr>
        <p:txBody>
          <a:bodyPr/>
          <a:lstStyle/>
          <a:p>
            <a:r>
              <a:rPr lang="en-GB" i="1" dirty="0" smtClean="0">
                <a:solidFill>
                  <a:schemeClr val="accent1"/>
                </a:solidFill>
              </a:rPr>
              <a:t>“The LOD2 stack is an integrated distribution of aligned tools which support the lifecycle of Linked (Open) Data from extraction, authoring/creation over enrichment, interlinking, fusing to visualization and maintenance. The stack comprises tools  from the LOD2 partners and third parties.”</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51</a:t>
            </a:fld>
            <a:endParaRPr lang="en-GB" dirty="0"/>
          </a:p>
        </p:txBody>
      </p:sp>
      <p:pic>
        <p:nvPicPr>
          <p:cNvPr id="34818" name="Picture 2" descr="http://stack.lod2.eu/blog/wp-content/uploads/2012/11/lifecyle1.png"/>
          <p:cNvPicPr>
            <a:picLocks noChangeAspect="1" noChangeArrowheads="1"/>
          </p:cNvPicPr>
          <p:nvPr/>
        </p:nvPicPr>
        <p:blipFill>
          <a:blip r:embed="rId3" cstate="print"/>
          <a:srcRect/>
          <a:stretch>
            <a:fillRect/>
          </a:stretch>
        </p:blipFill>
        <p:spPr bwMode="auto">
          <a:xfrm>
            <a:off x="4139952" y="1340768"/>
            <a:ext cx="4608512" cy="460851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588224" y="5877272"/>
            <a:ext cx="2016224" cy="216024"/>
          </a:xfrm>
          <a:prstGeom prst="rect">
            <a:avLst/>
          </a:prstGeom>
          <a:noFill/>
        </p:spPr>
        <p:txBody>
          <a:bodyPr vert="horz" wrap="square" lIns="0" tIns="0" rIns="0" bIns="0" rtlCol="0">
            <a:noAutofit/>
          </a:bodyPr>
          <a:lstStyle/>
          <a:p>
            <a:pPr indent="-274320">
              <a:spcAft>
                <a:spcPts val="900"/>
              </a:spcAft>
            </a:pPr>
            <a:r>
              <a:rPr lang="en-GB" sz="1200" dirty="0" smtClean="0">
                <a:latin typeface="Georgia" pitchFamily="18" charset="0"/>
              </a:rPr>
              <a:t>Source: [</a:t>
            </a:r>
            <a:r>
              <a:rPr lang="en-GB" sz="1200" dirty="0" smtClean="0">
                <a:hlinkClick r:id="rId4"/>
              </a:rPr>
              <a:t>http://stack.lod2.eu/</a:t>
            </a:r>
            <a:r>
              <a:rPr lang="en-GB" sz="1200" dirty="0" smtClean="0"/>
              <a:t>]</a:t>
            </a:r>
            <a:endParaRPr lang="en-GB" sz="1200" dirty="0" smtClean="0">
              <a:latin typeface="Georgia"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Silk – A tool for linking your data</a:t>
            </a:r>
            <a:endParaRPr lang="en-GB" dirty="0"/>
          </a:p>
        </p:txBody>
      </p:sp>
      <p:sp>
        <p:nvSpPr>
          <p:cNvPr id="7" name="Content Placeholder 6"/>
          <p:cNvSpPr>
            <a:spLocks noGrp="1"/>
          </p:cNvSpPr>
          <p:nvPr>
            <p:ph sz="quarter" idx="15"/>
          </p:nvPr>
        </p:nvSpPr>
        <p:spPr/>
        <p:txBody>
          <a:bodyPr/>
          <a:lstStyle/>
          <a:p>
            <a:r>
              <a:rPr lang="en-GB" dirty="0" smtClean="0"/>
              <a:t>“</a:t>
            </a:r>
            <a:r>
              <a:rPr lang="en-GB" i="1" dirty="0" smtClean="0">
                <a:solidFill>
                  <a:schemeClr val="accent1"/>
                </a:solidFill>
              </a:rPr>
              <a:t>The Silk framework is a tool for discovering relationships between data items within different Linked Data sources.</a:t>
            </a:r>
            <a:br>
              <a:rPr lang="en-GB" i="1" dirty="0" smtClean="0">
                <a:solidFill>
                  <a:schemeClr val="accent1"/>
                </a:solidFill>
              </a:rPr>
            </a:br>
            <a:r>
              <a:rPr lang="en-GB" i="1" dirty="0" smtClean="0">
                <a:solidFill>
                  <a:schemeClr val="accent1"/>
                </a:solidFill>
              </a:rPr>
              <a:t>Data publishers can use Silk to set RDF links from their data sources to other data sources on the Web.</a:t>
            </a:r>
            <a:r>
              <a:rPr lang="en-GB" dirty="0" smtClean="0"/>
              <a:t>”</a:t>
            </a:r>
          </a:p>
          <a:p>
            <a:endParaRPr lang="en-GB" dirty="0" smtClean="0"/>
          </a:p>
          <a:p>
            <a:r>
              <a:rPr lang="en-GB" dirty="0" smtClean="0"/>
              <a:t>For download and more information:</a:t>
            </a:r>
          </a:p>
          <a:p>
            <a:r>
              <a:rPr lang="en-GB" dirty="0" smtClean="0">
                <a:hlinkClick r:id="rId3"/>
              </a:rPr>
              <a:t>http://wifo5-03.informatik.uni-mannheim.de/bizer/silk</a:t>
            </a:r>
            <a:endParaRPr lang="en-GB" dirty="0"/>
          </a:p>
        </p:txBody>
      </p:sp>
      <p:sp>
        <p:nvSpPr>
          <p:cNvPr id="5" name="Slide Number Placeholder 4"/>
          <p:cNvSpPr>
            <a:spLocks noGrp="1"/>
          </p:cNvSpPr>
          <p:nvPr>
            <p:ph type="sldNum" sz="quarter" idx="18"/>
          </p:nvPr>
        </p:nvSpPr>
        <p:spPr/>
        <p:txBody>
          <a:bodyPr/>
          <a:lstStyle/>
          <a:p>
            <a:r>
              <a:rPr lang="en-GB" dirty="0" smtClean="0"/>
              <a:t>Slide </a:t>
            </a:r>
            <a:fld id="{E44EE0AE-258D-448E-BE6F-A5950D950578}" type="slidenum">
              <a:rPr lang="en-GB" smtClean="0"/>
              <a:pPr/>
              <a:t>52</a:t>
            </a:fld>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a:xfrm>
            <a:off x="533400" y="1412776"/>
            <a:ext cx="8077200" cy="4419600"/>
          </a:xfrm>
        </p:spPr>
        <p:txBody>
          <a:bodyPr/>
          <a:lstStyle/>
          <a:p>
            <a:pPr lvl="1">
              <a:buFont typeface="Arial" pitchFamily="34" charset="0"/>
              <a:buChar char="•"/>
            </a:pPr>
            <a:r>
              <a:rPr lang="en-GB" sz="1800" dirty="0" smtClean="0"/>
              <a:t>The LOGD and metadata lifecycle should address both the supply and demand side.</a:t>
            </a:r>
          </a:p>
          <a:p>
            <a:pPr lvl="1">
              <a:buFont typeface="Arial" pitchFamily="34" charset="0"/>
              <a:buChar char="•"/>
            </a:pPr>
            <a:r>
              <a:rPr lang="en-GB" sz="1800" dirty="0" smtClean="0"/>
              <a:t>Choosing on which data and metadata to open up means taking into account different dimensions.</a:t>
            </a:r>
          </a:p>
          <a:p>
            <a:pPr lvl="1">
              <a:buFont typeface="Arial" pitchFamily="34" charset="0"/>
              <a:buChar char="•"/>
            </a:pPr>
            <a:r>
              <a:rPr lang="en-GB" sz="1800" dirty="0" smtClean="0"/>
              <a:t>Modelling is about getting the data and metadata structured and reaching an appropriate quality level.</a:t>
            </a:r>
          </a:p>
          <a:p>
            <a:pPr lvl="1">
              <a:buFont typeface="Arial" pitchFamily="34" charset="0"/>
              <a:buChar char="•"/>
            </a:pPr>
            <a:r>
              <a:rPr lang="en-GB" sz="1800" dirty="0" smtClean="0"/>
              <a:t>Publishing is about making the data and metadata public, easily accessible and searchable. </a:t>
            </a:r>
          </a:p>
          <a:p>
            <a:pPr lvl="1">
              <a:buFont typeface="Arial" pitchFamily="34" charset="0"/>
              <a:buChar char="•"/>
            </a:pPr>
            <a:r>
              <a:rPr lang="en-GB" sz="1800" dirty="0" smtClean="0"/>
              <a:t>Data and metadata management should ensure that processes and policies are in place to govern the lifecycle of data and metadata.  </a:t>
            </a:r>
          </a:p>
          <a:p>
            <a:pPr lvl="1">
              <a:buFont typeface="Arial" pitchFamily="34" charset="0"/>
              <a:buChar char="•"/>
            </a:pPr>
            <a:r>
              <a:rPr lang="en-GB" sz="1800" dirty="0" smtClean="0"/>
              <a:t>The data publisher should provide means to receive feedback from the data reuser – sensing demand and crowd sourcing quality.</a:t>
            </a:r>
          </a:p>
          <a:p>
            <a:pPr lvl="1">
              <a:buFont typeface="Arial" pitchFamily="34" charset="0"/>
              <a:buChar char="•"/>
            </a:pPr>
            <a:r>
              <a:rPr lang="en-GB" sz="1800" dirty="0" smtClean="0"/>
              <a:t>Several tools are available for modelling and publishing LOGD –few are at production-level quality.</a:t>
            </a:r>
          </a:p>
          <a:p>
            <a:pPr lvl="1">
              <a:buFont typeface="Arial" pitchFamily="34" charset="0"/>
              <a:buChar char="•"/>
            </a:pP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53</a:t>
            </a:fld>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54</a:t>
            </a:fld>
            <a:endParaRPr lang="en-GB" dirty="0"/>
          </a:p>
        </p:txBody>
      </p:sp>
      <p:sp>
        <p:nvSpPr>
          <p:cNvPr id="6" name="Content Placeholder 2"/>
          <p:cNvSpPr>
            <a:spLocks noGrp="1"/>
          </p:cNvSpPr>
          <p:nvPr>
            <p:ph sz="quarter" idx="15"/>
          </p:nvPr>
        </p:nvSpPr>
        <p:spPr>
          <a:xfrm>
            <a:off x="1547664" y="1556792"/>
            <a:ext cx="7062936" cy="4419600"/>
          </a:xfrm>
        </p:spPr>
        <p:txBody>
          <a:bodyPr/>
          <a:lstStyle/>
          <a:p>
            <a:pPr marL="0" lvl="1" indent="0">
              <a:buClr>
                <a:srgbClr val="000000"/>
              </a:buClr>
              <a:buNone/>
            </a:pPr>
            <a:r>
              <a:rPr lang="en-GB" dirty="0" smtClean="0">
                <a:solidFill>
                  <a:srgbClr val="000000"/>
                </a:solidFill>
              </a:rPr>
              <a:t>Do you have any data and/or metadata governance methodology at the corporate level?</a:t>
            </a:r>
          </a:p>
          <a:p>
            <a:pPr marL="0" lvl="1" indent="0">
              <a:buClr>
                <a:srgbClr val="000000"/>
              </a:buClr>
              <a:buNone/>
            </a:pPr>
            <a:endParaRPr lang="en-GB" dirty="0">
              <a:solidFill>
                <a:srgbClr val="000000"/>
              </a:solidFill>
            </a:endParaRPr>
          </a:p>
          <a:p>
            <a:pPr marL="0" lvl="1" indent="0">
              <a:buClr>
                <a:srgbClr val="000000"/>
              </a:buClr>
              <a:buNone/>
            </a:pPr>
            <a:r>
              <a:rPr lang="en-GB" dirty="0" smtClean="0">
                <a:solidFill>
                  <a:srgbClr val="000000"/>
                </a:solidFill>
              </a:rPr>
              <a:t>Is there supply and </a:t>
            </a:r>
            <a:r>
              <a:rPr lang="en-GB" dirty="0">
                <a:solidFill>
                  <a:srgbClr val="000000"/>
                </a:solidFill>
              </a:rPr>
              <a:t>demand for (Linked) Open Government Data in </a:t>
            </a:r>
            <a:r>
              <a:rPr lang="en-GB" dirty="0" smtClean="0">
                <a:solidFill>
                  <a:srgbClr val="000000"/>
                </a:solidFill>
              </a:rPr>
              <a:t>your country? If so, who provides what to whom?</a:t>
            </a:r>
          </a:p>
          <a:p>
            <a:pPr marL="0" lvl="1" indent="0">
              <a:buClr>
                <a:srgbClr val="000000"/>
              </a:buClr>
              <a:buNone/>
            </a:pPr>
            <a:endParaRPr lang="en-GB" dirty="0" smtClean="0">
              <a:solidFill>
                <a:srgbClr val="000000"/>
              </a:solidFill>
            </a:endParaRPr>
          </a:p>
          <a:p>
            <a:pPr marL="0" lvl="1" indent="0">
              <a:buClr>
                <a:srgbClr val="000000"/>
              </a:buClr>
              <a:buNone/>
            </a:pPr>
            <a:r>
              <a:rPr lang="en-GB" dirty="0" smtClean="0"/>
              <a:t>In your opinion, what are the main obstacles to the provision of </a:t>
            </a:r>
            <a:r>
              <a:rPr lang="en-GB" dirty="0">
                <a:solidFill>
                  <a:srgbClr val="000000"/>
                </a:solidFill>
              </a:rPr>
              <a:t>(Linked) Open Government Data </a:t>
            </a:r>
            <a:r>
              <a:rPr lang="en-GB" dirty="0" smtClean="0"/>
              <a:t>in your country?</a:t>
            </a:r>
            <a:endParaRPr lang="en-GB"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535025"/>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3316342"/>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34" y="371703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69776" y="4498349"/>
            <a:ext cx="1277888" cy="184666"/>
          </a:xfrm>
          <a:prstGeom prst="rect">
            <a:avLst/>
          </a:prstGeom>
        </p:spPr>
        <p:txBody>
          <a:bodyPr wrap="square">
            <a:spAutoFit/>
          </a:bodyPr>
          <a:lstStyle/>
          <a:p>
            <a:r>
              <a:rPr lang="en-GB" sz="600" dirty="0"/>
              <a:t> http://www.visualpharm.com</a:t>
            </a:r>
          </a:p>
        </p:txBody>
      </p:sp>
      <p:sp>
        <p:nvSpPr>
          <p:cNvPr id="13" name="Title 5"/>
          <p:cNvSpPr txBox="1">
            <a:spLocks/>
          </p:cNvSpPr>
          <p:nvPr/>
        </p:nvSpPr>
        <p:spPr>
          <a:xfrm>
            <a:off x="605408" y="4962872"/>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dirty="0" smtClean="0"/>
              <a:t>Slide </a:t>
            </a:r>
            <a:fld id="{F40CD079-BC3F-4086-BA81-31A79D845B02}" type="slidenum">
              <a:rPr lang="en-GB" smtClean="0"/>
              <a:pPr/>
              <a:t>55</a:t>
            </a:fld>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800" dirty="0" smtClean="0"/>
              <a:t>Slide 5:</a:t>
            </a:r>
          </a:p>
          <a:p>
            <a:pPr>
              <a:buFont typeface="Arial" pitchFamily="34" charset="0"/>
              <a:buChar char="•"/>
            </a:pPr>
            <a:r>
              <a:rPr lang="en-GB" sz="800" dirty="0" smtClean="0"/>
              <a:t>GLD Life cycle. W3C. </a:t>
            </a:r>
            <a:r>
              <a:rPr lang="en-GB" sz="800" dirty="0" smtClean="0">
                <a:hlinkClick r:id="rId3"/>
              </a:rPr>
              <a:t>http://www.w3.org/2011/gld/wiki/GLD_Life_cycle</a:t>
            </a:r>
            <a:endParaRPr lang="en-GB" sz="800" dirty="0" smtClean="0"/>
          </a:p>
          <a:p>
            <a:r>
              <a:rPr lang="en-GB" sz="800" dirty="0" smtClean="0"/>
              <a:t>Slide 8:</a:t>
            </a:r>
          </a:p>
          <a:p>
            <a:pPr lvl="1">
              <a:buFont typeface="Arial" pitchFamily="34" charset="0"/>
              <a:buChar char="•"/>
            </a:pPr>
            <a:r>
              <a:rPr lang="en-GB" sz="800" dirty="0" smtClean="0"/>
              <a:t>Linked Data Cookbook. W3C. </a:t>
            </a:r>
            <a:r>
              <a:rPr lang="en-GB" sz="800" dirty="0" smtClean="0">
                <a:hlinkClick r:id="rId4"/>
              </a:rPr>
              <a:t>http://www.w3.org/2011/gld/wiki/Linked_Data_Cookbook</a:t>
            </a:r>
            <a:r>
              <a:rPr lang="en-GB" sz="800" dirty="0" smtClean="0"/>
              <a:t> </a:t>
            </a:r>
          </a:p>
          <a:p>
            <a:r>
              <a:rPr lang="en-GB" sz="800" dirty="0" smtClean="0"/>
              <a:t>Slide 14:</a:t>
            </a:r>
          </a:p>
          <a:p>
            <a:pPr lvl="1">
              <a:buFont typeface="Arial" pitchFamily="34" charset="0"/>
              <a:buChar char="•"/>
            </a:pPr>
            <a:r>
              <a:rPr lang="en-GB" sz="800" dirty="0" smtClean="0"/>
              <a:t>United Nations Statistics Division. COFOG (Classification of the Functions of Government). </a:t>
            </a:r>
            <a:r>
              <a:rPr lang="en-GB" sz="800" dirty="0" smtClean="0">
                <a:hlinkClick r:id="rId5"/>
              </a:rPr>
              <a:t>http://unstats.un.org/unsd/cr/registry/regcst.asp?Cl=4</a:t>
            </a:r>
            <a:endParaRPr lang="en-GB" sz="800" dirty="0" smtClean="0"/>
          </a:p>
          <a:p>
            <a:r>
              <a:rPr lang="en-GB" sz="800" dirty="0" smtClean="0"/>
              <a:t>Slide 21:</a:t>
            </a:r>
          </a:p>
          <a:p>
            <a:pPr lvl="1">
              <a:buFont typeface="Arial" pitchFamily="34" charset="0"/>
              <a:buChar char="•"/>
            </a:pPr>
            <a:r>
              <a:rPr lang="en-GB" sz="800" dirty="0" smtClean="0"/>
              <a:t>Characterization Study of the </a:t>
            </a:r>
            <a:r>
              <a:rPr lang="en-GB" sz="800" dirty="0" err="1" smtClean="0"/>
              <a:t>Infomediary</a:t>
            </a:r>
            <a:r>
              <a:rPr lang="en-GB" sz="800" dirty="0" smtClean="0"/>
              <a:t> Sector - 2012 Edition. Datos.gob.es. </a:t>
            </a:r>
            <a:r>
              <a:rPr lang="en-GB" sz="800" dirty="0" smtClean="0">
                <a:hlinkClick r:id="rId6"/>
              </a:rPr>
              <a:t>http://datos.gob.es/datos/sites/default/files/files/Estudio_infomediario/121001%20RED%20007%20Final%20Report_2012%20Edition_vF_en.pdf</a:t>
            </a:r>
            <a:r>
              <a:rPr lang="en-GB" sz="800" dirty="0" smtClean="0"/>
              <a:t> </a:t>
            </a:r>
          </a:p>
          <a:p>
            <a:r>
              <a:rPr lang="en-GB" sz="800" dirty="0" smtClean="0"/>
              <a:t>Slide 21:</a:t>
            </a:r>
          </a:p>
          <a:p>
            <a:pPr>
              <a:buFont typeface="Arial" pitchFamily="34" charset="0"/>
              <a:buChar char="•"/>
            </a:pPr>
            <a:r>
              <a:rPr lang="en-GB" sz="800" dirty="0" smtClean="0">
                <a:hlinkClick r:id="rId7"/>
              </a:rPr>
              <a:t>http://data.gov.uk/data</a:t>
            </a:r>
            <a:endParaRPr lang="en-GB" sz="800" dirty="0" smtClean="0"/>
          </a:p>
          <a:p>
            <a:pPr>
              <a:buFont typeface="Arial" pitchFamily="34" charset="0"/>
              <a:buChar char="•"/>
            </a:pPr>
            <a:r>
              <a:rPr lang="en-GB" sz="800" dirty="0" smtClean="0">
                <a:hlinkClick r:id="rId8"/>
              </a:rPr>
              <a:t>http://publicdata.eu/</a:t>
            </a:r>
            <a:r>
              <a:rPr lang="en-GB" sz="800" dirty="0" smtClean="0"/>
              <a:t> </a:t>
            </a:r>
          </a:p>
          <a:p>
            <a:pPr>
              <a:buFont typeface="Arial" pitchFamily="34" charset="0"/>
              <a:buChar char="•"/>
            </a:pPr>
            <a:r>
              <a:rPr lang="en-GB" sz="800" dirty="0" smtClean="0">
                <a:hlinkClick r:id="rId9"/>
              </a:rPr>
              <a:t>http://open-data.europa.eu/en/data/dataset</a:t>
            </a:r>
            <a:r>
              <a:rPr lang="en-GB" sz="800" dirty="0" smtClean="0"/>
              <a:t> </a:t>
            </a:r>
          </a:p>
          <a:p>
            <a:r>
              <a:rPr lang="en-GB" sz="800" dirty="0" smtClean="0"/>
              <a:t>Slide 21:</a:t>
            </a:r>
          </a:p>
          <a:p>
            <a:pPr>
              <a:buFont typeface="Arial" pitchFamily="34" charset="0"/>
              <a:buChar char="•"/>
            </a:pPr>
            <a:r>
              <a:rPr lang="en-GB" sz="800" dirty="0" smtClean="0">
                <a:hlinkClick r:id="rId10"/>
              </a:rPr>
              <a:t>http://data.gov.uk/data/site-usage/publisher?month=</a:t>
            </a:r>
            <a:endParaRPr lang="en-GB" sz="800" dirty="0" smtClean="0"/>
          </a:p>
          <a:p>
            <a:pPr>
              <a:buFont typeface="Arial" pitchFamily="34" charset="0"/>
              <a:buChar char="•"/>
            </a:pPr>
            <a:r>
              <a:rPr lang="en-GB" sz="800" dirty="0" smtClean="0">
                <a:hlinkClick r:id="rId11"/>
              </a:rPr>
              <a:t>http://data.gov.uk/data/site-usage/dataset</a:t>
            </a:r>
            <a:endParaRPr lang="en-GB" sz="800" dirty="0" smtClean="0"/>
          </a:p>
          <a:p>
            <a:r>
              <a:rPr lang="en-GB" sz="800" dirty="0" smtClean="0"/>
              <a:t>Slide 24-25:</a:t>
            </a:r>
          </a:p>
          <a:p>
            <a:pPr lvl="1">
              <a:buFont typeface="Arial" pitchFamily="34" charset="0"/>
              <a:buChar char="•"/>
            </a:pPr>
            <a:r>
              <a:rPr lang="en-GB" sz="800" dirty="0" smtClean="0"/>
              <a:t>Cookbook for translating Data Models to RDF Schemas. IAS Programme. </a:t>
            </a:r>
            <a:r>
              <a:rPr lang="en-GB" sz="800" dirty="0" smtClean="0">
                <a:hlinkClick r:id="rId12"/>
              </a:rPr>
              <a:t>https://joinup.ec.europa.eu/community/semic/document/cookbook-translating-data-models-rdf-schemas</a:t>
            </a:r>
            <a:endParaRPr lang="en-GB" sz="800" dirty="0" smtClean="0"/>
          </a:p>
          <a:p>
            <a:pPr>
              <a:buFont typeface="Arial" pitchFamily="34" charset="0"/>
              <a:buChar char="•"/>
            </a:pPr>
            <a:endParaRPr lang="en-GB" sz="800" dirty="0" smtClean="0"/>
          </a:p>
        </p:txBody>
      </p:sp>
      <p:sp>
        <p:nvSpPr>
          <p:cNvPr id="6" name="Content Placeholder 5"/>
          <p:cNvSpPr>
            <a:spLocks noGrp="1"/>
          </p:cNvSpPr>
          <p:nvPr>
            <p:ph sz="quarter" idx="15"/>
          </p:nvPr>
        </p:nvSpPr>
        <p:spPr/>
        <p:txBody>
          <a:bodyPr/>
          <a:lstStyle/>
          <a:p>
            <a:r>
              <a:rPr lang="en-GB" sz="800" dirty="0" smtClean="0"/>
              <a:t>Slide 26:</a:t>
            </a:r>
          </a:p>
          <a:p>
            <a:pPr lvl="1">
              <a:buFont typeface="Arial" pitchFamily="34" charset="0"/>
              <a:buChar char="•"/>
            </a:pPr>
            <a:r>
              <a:rPr lang="en-GB" sz="800" dirty="0" smtClean="0"/>
              <a:t>ADMS Brochure. ISA Programme. </a:t>
            </a:r>
            <a:r>
              <a:rPr lang="en-GB" sz="800" dirty="0" smtClean="0">
                <a:hlinkClick r:id="rId13"/>
              </a:rPr>
              <a:t>https://joinup.ec.europa.eu/elibrary/document/adms-brochure</a:t>
            </a:r>
            <a:endParaRPr lang="en-GB" sz="800" dirty="0" smtClean="0"/>
          </a:p>
          <a:p>
            <a:r>
              <a:rPr lang="en-GB" sz="800" dirty="0" smtClean="0"/>
              <a:t>Slide 27:</a:t>
            </a:r>
          </a:p>
          <a:p>
            <a:pPr>
              <a:buFont typeface="Arial" pitchFamily="34" charset="0"/>
              <a:buChar char="•"/>
            </a:pPr>
            <a:r>
              <a:rPr lang="en-GB" sz="800" dirty="0" smtClean="0"/>
              <a:t> </a:t>
            </a:r>
            <a:r>
              <a:rPr lang="en-GB" sz="800" dirty="0" smtClean="0">
                <a:hlinkClick r:id="rId14"/>
              </a:rPr>
              <a:t>http://lov.okfn.org/</a:t>
            </a:r>
            <a:r>
              <a:rPr lang="en-GB" sz="800" dirty="0" smtClean="0"/>
              <a:t> </a:t>
            </a:r>
          </a:p>
          <a:p>
            <a:r>
              <a:rPr lang="en-GB" sz="800" dirty="0" smtClean="0"/>
              <a:t>Slide 29:</a:t>
            </a:r>
          </a:p>
          <a:p>
            <a:pPr lvl="1">
              <a:buFont typeface="Arial" pitchFamily="34" charset="0"/>
              <a:buChar char="•"/>
            </a:pPr>
            <a:r>
              <a:rPr lang="en-GB" sz="800" dirty="0" smtClean="0"/>
              <a:t>DCAT application profile for data portals in Europe. ISA Programme. </a:t>
            </a:r>
            <a:r>
              <a:rPr lang="en-GB" sz="800" dirty="0" smtClean="0">
                <a:hlinkClick r:id="rId15"/>
              </a:rPr>
              <a:t>https://joinup.ec.europa.eu/asset/dcat_application_profile/description</a:t>
            </a:r>
            <a:endParaRPr lang="en-GB" sz="800" dirty="0" smtClean="0"/>
          </a:p>
          <a:p>
            <a:r>
              <a:rPr lang="en-GB" sz="800" dirty="0" smtClean="0"/>
              <a:t>Slide 31:</a:t>
            </a:r>
          </a:p>
          <a:p>
            <a:pPr lvl="1">
              <a:buFont typeface="Arial" pitchFamily="34" charset="0"/>
              <a:buChar char="•"/>
            </a:pPr>
            <a:r>
              <a:rPr lang="en-GB" sz="800" dirty="0" smtClean="0"/>
              <a:t>10 Rules for Persistent URIs. ISA Programme. </a:t>
            </a:r>
            <a:r>
              <a:rPr lang="en-GB" sz="800" dirty="0" smtClean="0">
                <a:hlinkClick r:id="rId16"/>
              </a:rPr>
              <a:t>https://joinup.ec.europa.eu/community/semic/document/10-rules-persistent-uris</a:t>
            </a:r>
            <a:endParaRPr lang="en-GB" sz="800" dirty="0" smtClean="0"/>
          </a:p>
          <a:p>
            <a:r>
              <a:rPr lang="en-GB" sz="800" dirty="0" smtClean="0"/>
              <a:t>Slide 32-33:</a:t>
            </a:r>
          </a:p>
          <a:p>
            <a:pPr lvl="1">
              <a:buFont typeface="Arial" pitchFamily="34" charset="0"/>
              <a:buChar char="•"/>
            </a:pPr>
            <a:r>
              <a:rPr lang="en-GB" sz="800" dirty="0" smtClean="0"/>
              <a:t>Licensing Open Data: A Practical Guide. Naomi </a:t>
            </a:r>
            <a:r>
              <a:rPr lang="en-GB" sz="800" dirty="0" err="1" smtClean="0"/>
              <a:t>Korn</a:t>
            </a:r>
            <a:r>
              <a:rPr lang="en-GB" sz="800" dirty="0" smtClean="0"/>
              <a:t> and Professor Charles Oppenheim. </a:t>
            </a:r>
            <a:r>
              <a:rPr lang="en-GB" sz="800" dirty="0" smtClean="0">
                <a:hlinkClick r:id="rId17"/>
              </a:rPr>
              <a:t>http://discovery.ac.uk/files/pdf/Licensing_Open_Data_A_Practical_Guide.pdf</a:t>
            </a:r>
            <a:endParaRPr lang="en-GB" sz="800" dirty="0" smtClean="0"/>
          </a:p>
          <a:p>
            <a:r>
              <a:rPr lang="en-GB" sz="800" dirty="0" smtClean="0"/>
              <a:t>Slide 51:</a:t>
            </a:r>
          </a:p>
          <a:p>
            <a:pPr lvl="1">
              <a:buFont typeface="Arial" pitchFamily="34" charset="0"/>
              <a:buChar char="•"/>
            </a:pPr>
            <a:r>
              <a:rPr lang="en-GB" sz="800" dirty="0" smtClean="0"/>
              <a:t>Announcement of intermediate LOD2 Stack release, March 2012. Martin </a:t>
            </a:r>
            <a:r>
              <a:rPr lang="en-GB" sz="800" dirty="0" err="1" smtClean="0"/>
              <a:t>Kaltenboeck</a:t>
            </a:r>
            <a:r>
              <a:rPr lang="en-GB" sz="800" dirty="0" smtClean="0"/>
              <a:t>. </a:t>
            </a:r>
            <a:r>
              <a:rPr lang="en-GB" sz="800" dirty="0" smtClean="0">
                <a:hlinkClick r:id="rId18"/>
              </a:rPr>
              <a:t>http://lod2.eu/BlogPost/1034-announcement-of-intermediate-lod2-stack-release-march-2012.html</a:t>
            </a:r>
            <a:endParaRPr lang="en-GB" sz="800" dirty="0" smtClean="0"/>
          </a:p>
          <a:p>
            <a:r>
              <a:rPr lang="en-GB" sz="800" smtClean="0"/>
              <a:t>Slide 52:</a:t>
            </a:r>
            <a:endParaRPr lang="en-GB" sz="800" dirty="0" smtClean="0"/>
          </a:p>
          <a:p>
            <a:pPr lvl="1">
              <a:buFont typeface="Arial" pitchFamily="34" charset="0"/>
              <a:buChar char="•"/>
            </a:pPr>
            <a:r>
              <a:rPr lang="en-GB" sz="800" dirty="0" smtClean="0"/>
              <a:t>Silk - A Link Discovery Framework for the Web of Data. University of Mannheim. </a:t>
            </a:r>
            <a:r>
              <a:rPr lang="en-GB" sz="800" dirty="0" smtClean="0">
                <a:hlinkClick r:id="rId19"/>
              </a:rPr>
              <a:t>http://wifo5-03.informatik.uni-mannheim.de/bizer/silk/</a:t>
            </a:r>
            <a:endParaRPr lang="en-GB" sz="800" dirty="0" smtClean="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56</a:t>
            </a:fld>
            <a:endParaRPr lang="en-GB" dirty="0"/>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 (1/2)</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Data Cookbook. W3C. </a:t>
            </a:r>
          </a:p>
          <a:p>
            <a:r>
              <a:rPr lang="en-GB" sz="1800" dirty="0" smtClean="0">
                <a:hlinkClick r:id="rId3"/>
              </a:rPr>
              <a:t>http://www.w3.org/2011/gld/wiki/Linked_Data_Cookbook</a:t>
            </a:r>
            <a:endParaRPr lang="en-GB" sz="1800" dirty="0" smtClean="0"/>
          </a:p>
          <a:p>
            <a:endParaRPr lang="en-GB" sz="1800" dirty="0" smtClean="0"/>
          </a:p>
          <a:p>
            <a:r>
              <a:rPr lang="en-GB" sz="1800" dirty="0" smtClean="0"/>
              <a:t>Cookbook for translating Data Models to RDF Schemas. ISA Programme. </a:t>
            </a:r>
            <a:r>
              <a:rPr lang="en-GB" sz="1800" dirty="0" smtClean="0">
                <a:hlinkClick r:id="rId4"/>
              </a:rPr>
              <a:t>https://joinup.ec.europa.eu/community/semic/document/cookbook-translating-data-models-rdf-schemas</a:t>
            </a:r>
            <a:endParaRPr lang="en-GB" sz="1800" dirty="0" smtClean="0"/>
          </a:p>
          <a:p>
            <a:endParaRPr lang="en-GB" sz="1800" dirty="0" smtClean="0"/>
          </a:p>
          <a:p>
            <a:r>
              <a:rPr lang="en-GB" sz="1800" dirty="0" smtClean="0"/>
              <a:t>Publishing Open Government Data. Daniel Bennett &amp; Adam Harvey. </a:t>
            </a:r>
            <a:r>
              <a:rPr lang="en-GB" sz="1800" dirty="0" smtClean="0">
                <a:hlinkClick r:id="rId5"/>
              </a:rPr>
              <a:t>http://www.w3.org/TR/gov-data/</a:t>
            </a:r>
            <a:endParaRPr lang="en-GB" sz="1800" dirty="0" smtClean="0"/>
          </a:p>
          <a:p>
            <a:r>
              <a:rPr lang="en-GB" sz="1800" dirty="0" smtClean="0"/>
              <a:t/>
            </a:r>
            <a:br>
              <a:rPr lang="en-GB" sz="1800" dirty="0" smtClean="0"/>
            </a:br>
            <a:r>
              <a:rPr lang="en-GB" sz="1800" dirty="0" smtClean="0"/>
              <a:t>N. </a:t>
            </a:r>
            <a:r>
              <a:rPr lang="en-GB" sz="1800" dirty="0" err="1" smtClean="0"/>
              <a:t>Korn</a:t>
            </a:r>
            <a:r>
              <a:rPr lang="en-GB" sz="1800" dirty="0" smtClean="0"/>
              <a:t> &amp; C. Oppenheim, Licensing Open Data: A Practical Guide. </a:t>
            </a:r>
          </a:p>
          <a:p>
            <a:r>
              <a:rPr lang="en-GB" sz="1800" dirty="0" smtClean="0">
                <a:hlinkClick r:id="rId6"/>
              </a:rPr>
              <a:t>http://discovery.ac.uk/files/pdf/Licensing_Open_Data_A_Practical_Guide.pdf</a:t>
            </a:r>
            <a:endParaRPr lang="en-GB" sz="1800" dirty="0" smtClean="0"/>
          </a:p>
          <a:p>
            <a:endParaRPr lang="en-GB" sz="1800" dirty="0" smtClean="0"/>
          </a:p>
          <a:p>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57</a:t>
            </a:fld>
            <a:endParaRPr lang="en-GB" dirty="0"/>
          </a:p>
        </p:txBody>
      </p:sp>
      <p:pic>
        <p:nvPicPr>
          <p:cNvPr id="2049" name="Picture 1"/>
          <p:cNvPicPr>
            <a:picLocks noChangeAspect="1" noChangeArrowheads="1"/>
          </p:cNvPicPr>
          <p:nvPr/>
        </p:nvPicPr>
        <p:blipFill>
          <a:blip r:embed="rId7" cstate="print"/>
          <a:srcRect/>
          <a:stretch>
            <a:fillRect/>
          </a:stretch>
        </p:blipFill>
        <p:spPr bwMode="auto">
          <a:xfrm>
            <a:off x="251520" y="1556792"/>
            <a:ext cx="1104641" cy="10940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8" cstate="print"/>
          <a:srcRect/>
          <a:stretch>
            <a:fillRect/>
          </a:stretch>
        </p:blipFill>
        <p:spPr bwMode="auto">
          <a:xfrm>
            <a:off x="395536" y="2924944"/>
            <a:ext cx="792088" cy="112126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9" cstate="print"/>
          <a:srcRect/>
          <a:stretch>
            <a:fillRect/>
          </a:stretch>
        </p:blipFill>
        <p:spPr bwMode="auto">
          <a:xfrm>
            <a:off x="251520" y="4437112"/>
            <a:ext cx="1118179" cy="100811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reading (2/2)</a:t>
            </a:r>
            <a:endParaRPr lang="en-GB" dirty="0"/>
          </a:p>
        </p:txBody>
      </p:sp>
      <p:sp>
        <p:nvSpPr>
          <p:cNvPr id="5" name="Content Placeholder 4"/>
          <p:cNvSpPr>
            <a:spLocks noGrp="1"/>
          </p:cNvSpPr>
          <p:nvPr>
            <p:ph sz="quarter" idx="15"/>
          </p:nvPr>
        </p:nvSpPr>
        <p:spPr>
          <a:xfrm>
            <a:off x="1475656" y="1752600"/>
            <a:ext cx="7134944" cy="4419600"/>
          </a:xfrm>
        </p:spPr>
        <p:txBody>
          <a:bodyPr/>
          <a:lstStyle/>
          <a:p>
            <a:r>
              <a:rPr lang="en-GB" sz="1800" dirty="0" smtClean="0"/>
              <a:t>Linked Open Data: The Essentials. </a:t>
            </a:r>
            <a:r>
              <a:rPr lang="en-GB" sz="1800" dirty="0" err="1" smtClean="0"/>
              <a:t>Florian</a:t>
            </a:r>
            <a:r>
              <a:rPr lang="en-GB" sz="1800" dirty="0" smtClean="0"/>
              <a:t> Bauer, Martin </a:t>
            </a:r>
            <a:r>
              <a:rPr lang="en-GB" sz="1800" dirty="0" err="1" smtClean="0"/>
              <a:t>Kaltenböck</a:t>
            </a:r>
            <a:r>
              <a:rPr lang="en-GB" sz="1800" dirty="0" smtClean="0"/>
              <a:t>. </a:t>
            </a:r>
          </a:p>
          <a:p>
            <a:r>
              <a:rPr lang="en-GB" sz="1800" dirty="0" smtClean="0">
                <a:hlinkClick r:id="rId3"/>
              </a:rPr>
              <a:t>http://www.semantic-web.at/LOD-TheEssentials.pdf</a:t>
            </a:r>
            <a:endParaRPr lang="en-GB" sz="1800" dirty="0" smtClean="0"/>
          </a:p>
          <a:p>
            <a:endParaRPr lang="en-GB" sz="1800" dirty="0" smtClean="0"/>
          </a:p>
          <a:p>
            <a:r>
              <a:rPr lang="en-GB" sz="1800" dirty="0" smtClean="0"/>
              <a:t>Linked Data: Evolving the Web into a Global Data Space. Tom Heath and Christian </a:t>
            </a:r>
            <a:r>
              <a:rPr lang="en-GB" sz="1800" dirty="0" err="1" smtClean="0"/>
              <a:t>Bizer</a:t>
            </a:r>
            <a:r>
              <a:rPr lang="en-GB" sz="1800" dirty="0" smtClean="0"/>
              <a:t>.</a:t>
            </a:r>
          </a:p>
          <a:p>
            <a:r>
              <a:rPr lang="en-GB" sz="1800" dirty="0" smtClean="0">
                <a:hlinkClick r:id="rId4"/>
              </a:rPr>
              <a:t>http://linkeddatabook.com/editions/1.0/</a:t>
            </a:r>
            <a:endParaRPr lang="en-GB" sz="1800" dirty="0" smtClean="0"/>
          </a:p>
          <a:p>
            <a:r>
              <a:rPr lang="en-GB" sz="1800" dirty="0" smtClean="0"/>
              <a:t/>
            </a:r>
            <a:br>
              <a:rPr lang="en-GB" sz="1800" dirty="0" smtClean="0"/>
            </a:br>
            <a:r>
              <a:rPr lang="en-GB" sz="1800" dirty="0" smtClean="0"/>
              <a:t>Linked Open Government Data. Li Ding Qualcomm, </a:t>
            </a:r>
            <a:r>
              <a:rPr lang="en-GB" sz="1800" dirty="0" err="1" smtClean="0"/>
              <a:t>Vassilios</a:t>
            </a:r>
            <a:r>
              <a:rPr lang="en-GB" sz="1800" dirty="0" smtClean="0"/>
              <a:t> </a:t>
            </a:r>
            <a:r>
              <a:rPr lang="en-GB" sz="1800" dirty="0" err="1" smtClean="0"/>
              <a:t>Peristeras</a:t>
            </a:r>
            <a:r>
              <a:rPr lang="en-GB" sz="1800" dirty="0" smtClean="0"/>
              <a:t> and Michael </a:t>
            </a:r>
            <a:r>
              <a:rPr lang="en-GB" sz="1800" dirty="0" err="1" smtClean="0"/>
              <a:t>Hausenblas</a:t>
            </a:r>
            <a:r>
              <a:rPr lang="en-GB" sz="1800" dirty="0" smtClean="0"/>
              <a:t>.</a:t>
            </a:r>
          </a:p>
          <a:p>
            <a:r>
              <a:rPr lang="en-GB" sz="1800" dirty="0" smtClean="0">
                <a:hlinkClick r:id="rId5"/>
              </a:rPr>
              <a:t>http://ieeexplore.ieee.org/stamp/stamp.jsp?tp=&amp;arnumber=6237454</a:t>
            </a:r>
            <a:endParaRPr lang="en-GB" sz="1800" dirty="0" smtClean="0"/>
          </a:p>
          <a:p>
            <a:endParaRPr lang="en-GB" sz="1800" dirty="0" smtClean="0"/>
          </a:p>
          <a:p>
            <a:r>
              <a:rPr lang="en-GB" sz="1800" dirty="0" smtClean="0"/>
              <a:t>EUCLID - Course 1: Introduction and Application Scenarios</a:t>
            </a:r>
          </a:p>
          <a:p>
            <a:r>
              <a:rPr lang="en-GB" sz="1800" dirty="0" smtClean="0"/>
              <a:t> </a:t>
            </a:r>
            <a:r>
              <a:rPr lang="en-GB" sz="1800" dirty="0" smtClean="0">
                <a:hlinkClick r:id="rId6"/>
              </a:rPr>
              <a:t>http://www.euclid-project.eu/modules/course1</a:t>
            </a:r>
            <a:endParaRPr lang="en-GB" sz="1800" dirty="0" smtClean="0"/>
          </a:p>
        </p:txBody>
      </p:sp>
      <p:sp>
        <p:nvSpPr>
          <p:cNvPr id="3" name="Slide Number Placeholder 2"/>
          <p:cNvSpPr>
            <a:spLocks noGrp="1"/>
          </p:cNvSpPr>
          <p:nvPr>
            <p:ph type="sldNum" sz="quarter" idx="18"/>
          </p:nvPr>
        </p:nvSpPr>
        <p:spPr/>
        <p:txBody>
          <a:bodyPr/>
          <a:lstStyle/>
          <a:p>
            <a:r>
              <a:rPr lang="en-GB" dirty="0" smtClean="0"/>
              <a:t>Slide </a:t>
            </a:r>
            <a:fld id="{7703A140-4BD5-4963-8DDB-02EE24C99514}" type="slidenum">
              <a:rPr lang="en-GB" smtClean="0"/>
              <a:pPr/>
              <a:t>58</a:t>
            </a:fld>
            <a:endParaRPr lang="en-GB" dirty="0"/>
          </a:p>
        </p:txBody>
      </p:sp>
      <p:pic>
        <p:nvPicPr>
          <p:cNvPr id="6" name="Picture 1"/>
          <p:cNvPicPr>
            <a:picLocks noChangeAspect="1" noChangeArrowheads="1"/>
          </p:cNvPicPr>
          <p:nvPr/>
        </p:nvPicPr>
        <p:blipFill>
          <a:blip r:embed="rId7" cstate="print"/>
          <a:srcRect/>
          <a:stretch>
            <a:fillRect/>
          </a:stretch>
        </p:blipFill>
        <p:spPr bwMode="auto">
          <a:xfrm>
            <a:off x="438969" y="1700808"/>
            <a:ext cx="792088" cy="1111906"/>
          </a:xfrm>
          <a:prstGeom prst="rect">
            <a:avLst/>
          </a:prstGeom>
          <a:ln>
            <a:noFill/>
          </a:ln>
          <a:effectLst>
            <a:outerShdw blurRad="50800" dist="38100" dir="2700000" algn="tl" rotWithShape="0">
              <a:prstClr val="black">
                <a:alpha val="40000"/>
              </a:prstClr>
            </a:outerShdw>
          </a:effectLst>
        </p:spPr>
      </p:pic>
      <p:pic>
        <p:nvPicPr>
          <p:cNvPr id="7" name="Picture 3" descr="http://linkeddatabook.com/editions/1.0/images/LinkedDataBookCoverCropped.jpg"/>
          <p:cNvPicPr>
            <a:picLocks noChangeAspect="1" noChangeArrowheads="1"/>
          </p:cNvPicPr>
          <p:nvPr/>
        </p:nvPicPr>
        <p:blipFill>
          <a:blip r:embed="rId8" cstate="print"/>
          <a:srcRect l="1985"/>
          <a:stretch>
            <a:fillRect/>
          </a:stretch>
        </p:blipFill>
        <p:spPr bwMode="auto">
          <a:xfrm>
            <a:off x="467544" y="2929136"/>
            <a:ext cx="746250" cy="936104"/>
          </a:xfrm>
          <a:prstGeom prst="rect">
            <a:avLst/>
          </a:prstGeom>
          <a:ln>
            <a:noFill/>
          </a:ln>
          <a:effectLst>
            <a:outerShdw blurRad="50800" dist="38100" dir="2700000" algn="tl" rotWithShape="0">
              <a:prstClr val="black">
                <a:alpha val="40000"/>
              </a:prstClr>
            </a:outerShdw>
          </a:effectLst>
        </p:spPr>
      </p:pic>
      <p:pic>
        <p:nvPicPr>
          <p:cNvPr id="8" name="Picture 2" descr="http://techontheedge.files.wordpress.com/2012/08/image_gallery.jpg?w=750"/>
          <p:cNvPicPr>
            <a:picLocks noChangeAspect="1" noChangeArrowheads="1"/>
          </p:cNvPicPr>
          <p:nvPr/>
        </p:nvPicPr>
        <p:blipFill>
          <a:blip r:embed="rId9" cstate="print"/>
          <a:srcRect/>
          <a:stretch>
            <a:fillRect/>
          </a:stretch>
        </p:blipFill>
        <p:spPr bwMode="auto">
          <a:xfrm>
            <a:off x="467544" y="4221088"/>
            <a:ext cx="741022" cy="936104"/>
          </a:xfrm>
          <a:prstGeom prst="rect">
            <a:avLst/>
          </a:prstGeom>
          <a:noFill/>
          <a:effectLst>
            <a:outerShdw blurRad="50800" dist="38100" dir="2700000" algn="tl" rotWithShape="0">
              <a:prstClr val="black">
                <a:alpha val="40000"/>
              </a:prstClr>
            </a:outerShdw>
          </a:effectLst>
        </p:spPr>
      </p:pic>
      <p:pic>
        <p:nvPicPr>
          <p:cNvPr id="9" name="Picture 2" descr="Home"/>
          <p:cNvPicPr>
            <a:picLocks noChangeAspect="1" noChangeArrowheads="1"/>
          </p:cNvPicPr>
          <p:nvPr/>
        </p:nvPicPr>
        <p:blipFill>
          <a:blip r:embed="rId10" cstate="print"/>
          <a:srcRect/>
          <a:stretch>
            <a:fillRect/>
          </a:stretch>
        </p:blipFill>
        <p:spPr bwMode="auto">
          <a:xfrm>
            <a:off x="323528" y="5752306"/>
            <a:ext cx="1048279" cy="432048"/>
          </a:xfrm>
          <a:prstGeom prst="rect">
            <a:avLst/>
          </a:prstGeom>
          <a:solidFill>
            <a:schemeClr val="bg2"/>
          </a:solid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 (1)</a:t>
            </a:r>
            <a:endParaRPr lang="en-GB" dirty="0"/>
          </a:p>
        </p:txBody>
      </p:sp>
      <p:sp>
        <p:nvSpPr>
          <p:cNvPr id="3" name="Content Placeholder 2"/>
          <p:cNvSpPr>
            <a:spLocks noGrp="1"/>
          </p:cNvSpPr>
          <p:nvPr>
            <p:ph sz="quarter" idx="15"/>
          </p:nvPr>
        </p:nvSpPr>
        <p:spPr>
          <a:xfrm>
            <a:off x="1691680" y="1752600"/>
            <a:ext cx="6918920" cy="4419600"/>
          </a:xfrm>
        </p:spPr>
        <p:txBody>
          <a:bodyPr/>
          <a:lstStyle/>
          <a:p>
            <a:pPr>
              <a:spcAft>
                <a:spcPts val="2400"/>
              </a:spcAft>
            </a:pPr>
            <a:r>
              <a:rPr lang="en-GB" sz="1800" dirty="0" smtClean="0"/>
              <a:t>LOD2 Technology Stack, </a:t>
            </a:r>
            <a:r>
              <a:rPr lang="en-GB" sz="1800" dirty="0" smtClean="0">
                <a:hlinkClick r:id="rId3"/>
              </a:rPr>
              <a:t>http://stack.lod2.eu/</a:t>
            </a:r>
            <a:endParaRPr lang="en-GB" sz="1800" dirty="0" smtClean="0"/>
          </a:p>
          <a:p>
            <a:pPr>
              <a:spcAft>
                <a:spcPts val="2400"/>
              </a:spcAft>
            </a:pPr>
            <a:r>
              <a:rPr lang="en-GB" sz="1800" dirty="0" smtClean="0"/>
              <a:t>Open Data Publishing Pipeline DERI, </a:t>
            </a:r>
            <a:r>
              <a:rPr lang="en-GB" sz="1800" dirty="0" smtClean="0">
                <a:hlinkClick r:id="rId4"/>
              </a:rPr>
              <a:t>http://sw.deri.ie/content/odpp</a:t>
            </a:r>
            <a:endParaRPr lang="en-GB" sz="1800" dirty="0" smtClean="0"/>
          </a:p>
          <a:p>
            <a:pPr lvl="1">
              <a:spcAft>
                <a:spcPts val="2400"/>
              </a:spcAft>
              <a:buNone/>
            </a:pPr>
            <a:r>
              <a:rPr lang="en-GB" sz="1800" dirty="0" smtClean="0"/>
              <a:t> W3C Linked Data Cookbook,</a:t>
            </a:r>
            <a:br>
              <a:rPr lang="en-GB" sz="1800" dirty="0" smtClean="0"/>
            </a:br>
            <a:r>
              <a:rPr lang="en-GB" sz="1800" dirty="0" smtClean="0">
                <a:hlinkClick r:id="rId5"/>
              </a:rPr>
              <a:t>http://www.w3.org/2011/gld/wiki/Linked_Data_Cookbook</a:t>
            </a:r>
            <a:endParaRPr lang="en-GB" sz="1800" dirty="0" smtClean="0"/>
          </a:p>
          <a:p>
            <a:pPr lvl="1">
              <a:spcAft>
                <a:spcPts val="2400"/>
              </a:spcAft>
              <a:buNone/>
            </a:pPr>
            <a:r>
              <a:rPr lang="en-GB" sz="1800" dirty="0" smtClean="0"/>
              <a:t>Cookbook for translating Data Models to RDF Schemas, </a:t>
            </a:r>
            <a:r>
              <a:rPr lang="en-GB" sz="1800" dirty="0" smtClean="0">
                <a:hlinkClick r:id="rId6"/>
              </a:rPr>
              <a:t>https://joinup.ec.europa.eu/community/semic/document/cookbook-translating-data-models-rdf-schemas</a:t>
            </a: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59</a:t>
            </a:fld>
            <a:endParaRPr lang="en-GB" dirty="0"/>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76819" name="Picture 19" descr="https://encrypted-tbn2.gstatic.com/images?q=tbn:ANd9GcQfdYAVhInu_Bg8m6_fSN-qjNrDdCSuq3lcFIa5qZTobhOb6vu15Q"/>
          <p:cNvPicPr>
            <a:picLocks noChangeAspect="1" noChangeArrowheads="1"/>
          </p:cNvPicPr>
          <p:nvPr/>
        </p:nvPicPr>
        <p:blipFill>
          <a:blip r:embed="rId7" cstate="print"/>
          <a:srcRect/>
          <a:stretch>
            <a:fillRect/>
          </a:stretch>
        </p:blipFill>
        <p:spPr bwMode="auto">
          <a:xfrm>
            <a:off x="611560" y="3192320"/>
            <a:ext cx="648072" cy="440784"/>
          </a:xfrm>
          <a:prstGeom prst="rect">
            <a:avLst/>
          </a:prstGeom>
          <a:noFill/>
        </p:spPr>
      </p:pic>
      <p:pic>
        <p:nvPicPr>
          <p:cNvPr id="1026" name="Picture 2" descr="http://semtech2011.semanticweb.com/uploads/ConfSiteAssets/62/image/DERI_logo.JPG"/>
          <p:cNvPicPr>
            <a:picLocks noChangeAspect="1" noChangeArrowheads="1"/>
          </p:cNvPicPr>
          <p:nvPr/>
        </p:nvPicPr>
        <p:blipFill>
          <a:blip r:embed="rId8" cstate="print"/>
          <a:srcRect/>
          <a:stretch>
            <a:fillRect/>
          </a:stretch>
        </p:blipFill>
        <p:spPr bwMode="auto">
          <a:xfrm>
            <a:off x="480796" y="2345668"/>
            <a:ext cx="984506" cy="504056"/>
          </a:xfrm>
          <a:prstGeom prst="rect">
            <a:avLst/>
          </a:prstGeom>
          <a:noFill/>
        </p:spPr>
      </p:pic>
      <p:pic>
        <p:nvPicPr>
          <p:cNvPr id="1028" name="Picture 4" descr="http://blog.semantic-web.at/wp-content/uploads/2010/09/lod2-logo.jpg"/>
          <p:cNvPicPr>
            <a:picLocks noChangeAspect="1" noChangeArrowheads="1"/>
          </p:cNvPicPr>
          <p:nvPr/>
        </p:nvPicPr>
        <p:blipFill>
          <a:blip r:embed="rId9" cstate="print"/>
          <a:srcRect/>
          <a:stretch>
            <a:fillRect/>
          </a:stretch>
        </p:blipFill>
        <p:spPr bwMode="auto">
          <a:xfrm>
            <a:off x="592102" y="1537792"/>
            <a:ext cx="766042" cy="576064"/>
          </a:xfrm>
          <a:prstGeom prst="rect">
            <a:avLst/>
          </a:prstGeom>
          <a:noFill/>
        </p:spPr>
      </p:pic>
      <p:pic>
        <p:nvPicPr>
          <p:cNvPr id="1032" name="Picture 8" descr="http://ec.europa.eu/yourvoice/ipm/forms/images/isa_logo2.png"/>
          <p:cNvPicPr>
            <a:picLocks noChangeAspect="1" noChangeArrowheads="1"/>
          </p:cNvPicPr>
          <p:nvPr/>
        </p:nvPicPr>
        <p:blipFill>
          <a:blip r:embed="rId10" cstate="print"/>
          <a:srcRect/>
          <a:stretch>
            <a:fillRect/>
          </a:stretch>
        </p:blipFill>
        <p:spPr bwMode="auto">
          <a:xfrm>
            <a:off x="611560" y="4131412"/>
            <a:ext cx="864096" cy="44971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LOGD lifecycles </a:t>
            </a:r>
            <a:br>
              <a:rPr lang="en-GB" dirty="0" smtClean="0"/>
            </a:br>
            <a:r>
              <a:rPr lang="en-GB" b="0" dirty="0" smtClean="0"/>
              <a:t>Observations</a:t>
            </a:r>
            <a:endParaRPr lang="en-GB" b="0" dirty="0"/>
          </a:p>
        </p:txBody>
      </p:sp>
      <p:sp>
        <p:nvSpPr>
          <p:cNvPr id="3" name="Content Placeholder 2"/>
          <p:cNvSpPr>
            <a:spLocks noGrp="1"/>
          </p:cNvSpPr>
          <p:nvPr>
            <p:ph sz="quarter" idx="15"/>
          </p:nvPr>
        </p:nvSpPr>
        <p:spPr/>
        <p:txBody>
          <a:bodyPr/>
          <a:lstStyle/>
          <a:p>
            <a:pPr>
              <a:buFont typeface="Arial" pitchFamily="34" charset="0"/>
              <a:buChar char="•"/>
            </a:pPr>
            <a:r>
              <a:rPr lang="en-GB" dirty="0" smtClean="0"/>
              <a:t>No standardised LOGD lifecycle.</a:t>
            </a:r>
          </a:p>
          <a:p>
            <a:pPr lvl="1">
              <a:buFont typeface="Arial" pitchFamily="34" charset="0"/>
              <a:buChar char="•"/>
            </a:pPr>
            <a:r>
              <a:rPr lang="en-GB" dirty="0" smtClean="0"/>
              <a:t>Most approaches agree on a core set of phases, e.g. identify model, publish. </a:t>
            </a:r>
          </a:p>
          <a:p>
            <a:pPr>
              <a:buFont typeface="Arial" pitchFamily="34" charset="0"/>
              <a:buChar char="•"/>
            </a:pPr>
            <a:r>
              <a:rPr lang="en-GB" dirty="0" smtClean="0"/>
              <a:t> The current lifecycles mainly focus on the </a:t>
            </a:r>
            <a:r>
              <a:rPr lang="en-GB" i="1" dirty="0" smtClean="0"/>
              <a:t>supply</a:t>
            </a:r>
            <a:r>
              <a:rPr lang="en-GB" dirty="0" smtClean="0"/>
              <a:t> of open data:</a:t>
            </a:r>
          </a:p>
          <a:p>
            <a:pPr lvl="2">
              <a:buFont typeface="Wingdings" pitchFamily="2" charset="2"/>
              <a:buChar char="§"/>
            </a:pPr>
            <a:r>
              <a:rPr lang="en-GB" sz="1800" dirty="0" smtClean="0"/>
              <a:t>Identification and selection of LOGD.</a:t>
            </a:r>
          </a:p>
          <a:p>
            <a:pPr lvl="2">
              <a:buFont typeface="Wingdings" pitchFamily="2" charset="2"/>
              <a:buChar char="§"/>
            </a:pPr>
            <a:r>
              <a:rPr lang="en-GB" sz="1800" dirty="0" smtClean="0"/>
              <a:t>Modelling and cleansing of LOGD.</a:t>
            </a:r>
          </a:p>
          <a:p>
            <a:pPr lvl="2">
              <a:buFont typeface="Wingdings" pitchFamily="2" charset="2"/>
              <a:buChar char="§"/>
            </a:pPr>
            <a:r>
              <a:rPr lang="en-GB" sz="1800" dirty="0" smtClean="0"/>
              <a:t>Publishing and linking of data.</a:t>
            </a:r>
          </a:p>
          <a:p>
            <a:pPr>
              <a:buFont typeface="Arial" pitchFamily="34" charset="0"/>
              <a:buChar char="•"/>
            </a:pPr>
            <a:r>
              <a:rPr lang="en-GB" dirty="0" smtClean="0"/>
              <a:t>But what about the </a:t>
            </a:r>
            <a:r>
              <a:rPr lang="en-GB" i="1" dirty="0" smtClean="0"/>
              <a:t>demand</a:t>
            </a:r>
            <a:r>
              <a:rPr lang="en-GB" dirty="0" smtClean="0"/>
              <a:t> side?</a:t>
            </a:r>
          </a:p>
          <a:p>
            <a:pPr lvl="2">
              <a:buFont typeface="Wingdings" pitchFamily="2" charset="2"/>
              <a:buChar char="§"/>
            </a:pPr>
            <a:r>
              <a:rPr lang="en-GB" sz="1800" dirty="0" smtClean="0"/>
              <a:t>Find and retrieve LOGD.</a:t>
            </a:r>
          </a:p>
          <a:p>
            <a:pPr lvl="2">
              <a:buFont typeface="Wingdings" pitchFamily="2" charset="2"/>
              <a:buChar char="§"/>
            </a:pPr>
            <a:r>
              <a:rPr lang="en-GB" sz="1800" dirty="0" smtClean="0"/>
              <a:t>Integrate and reuse of open data. </a:t>
            </a:r>
          </a:p>
          <a:p>
            <a:pPr lvl="2">
              <a:buFont typeface="Wingdings" pitchFamily="2" charset="2"/>
              <a:buChar char="§"/>
            </a:pPr>
            <a:r>
              <a:rPr lang="en-GB" sz="1800" dirty="0" smtClean="0"/>
              <a:t>Provide feedback on LOGD.</a:t>
            </a:r>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 (2)</a:t>
            </a:r>
            <a:endParaRPr lang="en-GB" dirty="0"/>
          </a:p>
        </p:txBody>
      </p:sp>
      <p:sp>
        <p:nvSpPr>
          <p:cNvPr id="3" name="Content Placeholder 2"/>
          <p:cNvSpPr>
            <a:spLocks noGrp="1"/>
          </p:cNvSpPr>
          <p:nvPr>
            <p:ph sz="quarter" idx="15"/>
          </p:nvPr>
        </p:nvSpPr>
        <p:spPr>
          <a:xfrm>
            <a:off x="1691680" y="1752600"/>
            <a:ext cx="6918920" cy="4419600"/>
          </a:xfrm>
        </p:spPr>
        <p:txBody>
          <a:bodyPr/>
          <a:lstStyle/>
          <a:p>
            <a:pPr lvl="1">
              <a:spcAft>
                <a:spcPts val="2400"/>
              </a:spcAft>
              <a:buNone/>
            </a:pPr>
            <a:r>
              <a:rPr lang="en-GB" sz="1800" dirty="0" smtClean="0"/>
              <a:t>EUCLID FP7 Project, </a:t>
            </a:r>
            <a:r>
              <a:rPr lang="en-GB" sz="1800" dirty="0" smtClean="0">
                <a:hlinkClick r:id="rId3"/>
              </a:rPr>
              <a:t>http://projecteuclid.org/</a:t>
            </a:r>
            <a:endParaRPr lang="en-GB" sz="1800" dirty="0" smtClean="0"/>
          </a:p>
          <a:p>
            <a:pPr marL="0" lvl="1" indent="0">
              <a:spcAft>
                <a:spcPts val="2400"/>
              </a:spcAft>
              <a:buNone/>
            </a:pPr>
            <a:r>
              <a:rPr lang="en-GB" sz="1800" dirty="0" smtClean="0"/>
              <a:t>LOD Around The Clock FP7 project, </a:t>
            </a:r>
            <a:r>
              <a:rPr lang="en-GB" sz="1800" dirty="0" smtClean="0">
                <a:hlinkClick r:id="rId4"/>
              </a:rPr>
              <a:t>http://latc-project.eu/</a:t>
            </a:r>
            <a:endParaRPr lang="en-GB" sz="1800" dirty="0" smtClean="0"/>
          </a:p>
          <a:p>
            <a:pPr marL="0" lvl="1" indent="0">
              <a:spcAft>
                <a:spcPts val="2400"/>
              </a:spcAft>
              <a:buNone/>
            </a:pPr>
            <a:r>
              <a:rPr lang="en-GB" sz="1800" dirty="0"/>
              <a:t>Generic Statistical Business Process Model, </a:t>
            </a:r>
            <a:r>
              <a:rPr lang="en-GB" sz="1800" dirty="0">
                <a:hlinkClick r:id="rId5"/>
              </a:rPr>
              <a:t>http://</a:t>
            </a:r>
            <a:r>
              <a:rPr lang="en-GB" sz="1800" dirty="0" smtClean="0">
                <a:hlinkClick r:id="rId5"/>
              </a:rPr>
              <a:t>www1.unece.org/stat/platform/display/GSBPM/Generic+Statistical+Business+Process+Model+Paper</a:t>
            </a:r>
            <a:r>
              <a:rPr lang="en-GB" sz="1800" dirty="0" smtClean="0"/>
              <a:t> </a:t>
            </a:r>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60</a:t>
            </a:fld>
            <a:endParaRPr lang="en-GB" dirty="0"/>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4" name="Picture 4" descr="http://b.vimeocdn.com/ps/476/550/4765500_300.jpg"/>
          <p:cNvPicPr>
            <a:picLocks noChangeAspect="1" noChangeArrowheads="1"/>
          </p:cNvPicPr>
          <p:nvPr/>
        </p:nvPicPr>
        <p:blipFill>
          <a:blip r:embed="rId6" cstate="print"/>
          <a:srcRect l="5040" t="27720" r="6761" b="24401"/>
          <a:stretch>
            <a:fillRect/>
          </a:stretch>
        </p:blipFill>
        <p:spPr bwMode="auto">
          <a:xfrm>
            <a:off x="539552" y="1718090"/>
            <a:ext cx="864096" cy="469081"/>
          </a:xfrm>
          <a:prstGeom prst="rect">
            <a:avLst/>
          </a:prstGeom>
          <a:noFill/>
        </p:spPr>
      </p:pic>
      <p:pic>
        <p:nvPicPr>
          <p:cNvPr id="15" name="Picture 8" descr="Home"/>
          <p:cNvPicPr>
            <a:picLocks noChangeAspect="1" noChangeArrowheads="1"/>
          </p:cNvPicPr>
          <p:nvPr/>
        </p:nvPicPr>
        <p:blipFill>
          <a:blip r:embed="rId7" cstate="print"/>
          <a:srcRect/>
          <a:stretch>
            <a:fillRect/>
          </a:stretch>
        </p:blipFill>
        <p:spPr bwMode="auto">
          <a:xfrm>
            <a:off x="539552" y="2438170"/>
            <a:ext cx="864096" cy="198742"/>
          </a:xfrm>
          <a:prstGeom prst="rect">
            <a:avLst/>
          </a:prstGeom>
          <a:noFill/>
        </p:spPr>
      </p:pic>
      <p:pic>
        <p:nvPicPr>
          <p:cNvPr id="5" name="Picture 2" descr="http://www.emnbelgium.be/sites/default/files/imagecache/news_image/images_news/eurostat_0.jpg"/>
          <p:cNvPicPr>
            <a:picLocks noChangeAspect="1" noChangeArrowheads="1"/>
          </p:cNvPicPr>
          <p:nvPr/>
        </p:nvPicPr>
        <p:blipFill rotWithShape="1">
          <a:blip r:embed="rId8">
            <a:extLst>
              <a:ext uri="{28A0092B-C50C-407E-A947-70E740481C1C}">
                <a14:useLocalDpi xmlns:a14="http://schemas.microsoft.com/office/drawing/2010/main" val="0"/>
              </a:ext>
            </a:extLst>
          </a:blip>
          <a:srcRect t="17580" b="25732"/>
          <a:stretch/>
        </p:blipFill>
        <p:spPr bwMode="auto">
          <a:xfrm>
            <a:off x="352277" y="3050158"/>
            <a:ext cx="1195387" cy="45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19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3"/>
          </p:cNvPr>
          <p:cNvPicPr>
            <a:picLocks noChangeAspect="1" noChangeArrowheads="1"/>
          </p:cNvPicPr>
          <p:nvPr/>
        </p:nvPicPr>
        <p:blipFill>
          <a:blip r:embed="rId4"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5"/>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6"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7"/>
              </a:rPr>
              <a:t>http://www.opendatasupport.eu</a:t>
            </a:r>
            <a:r>
              <a:rPr lang="en-GB" sz="1600" dirty="0" smtClean="0"/>
              <a:t> </a:t>
            </a:r>
            <a:endParaRPr lang="en-GB" sz="1600" dirty="0"/>
          </a:p>
        </p:txBody>
      </p:sp>
      <p:pic>
        <p:nvPicPr>
          <p:cNvPr id="64518" name="Picture 6" descr="http://www.collaboration133.com/wp-content/uploads/2011/12/linkedin-icon.png">
            <a:hlinkClick r:id="rId8"/>
          </p:cNvPr>
          <p:cNvPicPr>
            <a:picLocks noChangeAspect="1" noChangeArrowheads="1"/>
          </p:cNvPicPr>
          <p:nvPr/>
        </p:nvPicPr>
        <p:blipFill>
          <a:blip r:embed="rId9"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10"/>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1"/>
          </p:cNvPr>
          <p:cNvPicPr>
            <a:picLocks noChangeAspect="1" noChangeArrowheads="1"/>
          </p:cNvPicPr>
          <p:nvPr/>
        </p:nvPicPr>
        <p:blipFill>
          <a:blip r:embed="rId12"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3"/>
              </a:rPr>
              <a:t>@OpenDataSupport</a:t>
            </a:r>
            <a:endParaRPr lang="en-GB" sz="1600" dirty="0"/>
          </a:p>
        </p:txBody>
      </p:sp>
      <p:pic>
        <p:nvPicPr>
          <p:cNvPr id="33" name="Picture 2" descr="Go to the home page">
            <a:hlinkClick r:id="rId14" tooltip="Go to the home page"/>
          </p:cNvPr>
          <p:cNvPicPr>
            <a:picLocks noChangeAspect="1" noChangeArrowheads="1"/>
          </p:cNvPicPr>
          <p:nvPr/>
        </p:nvPicPr>
        <p:blipFill>
          <a:blip r:embed="rId15"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6"/>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dirty="0" smtClean="0"/>
              <a:t>Slide </a:t>
            </a:r>
            <a:fld id="{F40CD079-BC3F-4086-BA81-31A79D845B02}" type="slidenum">
              <a:rPr lang="en-GB" smtClean="0"/>
              <a:pPr/>
              <a:t>61</a:t>
            </a:fld>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metadata?</a:t>
            </a:r>
            <a:endParaRPr lang="en-GB" dirty="0"/>
          </a:p>
        </p:txBody>
      </p:sp>
      <p:sp>
        <p:nvSpPr>
          <p:cNvPr id="3" name="Content Placeholder 2"/>
          <p:cNvSpPr>
            <a:spLocks noGrp="1"/>
          </p:cNvSpPr>
          <p:nvPr>
            <p:ph sz="quarter" idx="15"/>
          </p:nvPr>
        </p:nvSpPr>
        <p:spPr/>
        <p:txBody>
          <a:bodyPr/>
          <a:lstStyle/>
          <a:p>
            <a:r>
              <a:rPr lang="en-GB" i="1" dirty="0" smtClean="0">
                <a:solidFill>
                  <a:schemeClr val="accent1"/>
                </a:solidFill>
              </a:rPr>
              <a:t>“Metadata is structured information that describes, explains, locates, or otherwise makes it easier to retrieve, use, or manage an information resource. Metadata is often called data about data or information about information.”  </a:t>
            </a:r>
          </a:p>
          <a:p>
            <a:r>
              <a:rPr lang="en-GB" sz="1400" i="1" dirty="0" smtClean="0"/>
              <a:t>-- National Information Standards Organization</a:t>
            </a:r>
            <a:endParaRPr lang="en-GB" sz="1400" i="1" dirty="0" smtClean="0">
              <a:latin typeface="+mj-lt"/>
            </a:endParaRPr>
          </a:p>
          <a:p>
            <a:r>
              <a:rPr lang="en-GB" sz="1000" i="1" dirty="0" smtClean="0">
                <a:hlinkClick r:id="rId3"/>
              </a:rPr>
              <a:t>http://www.niso.org/publications/press/UnderstandingMetadata.pdf</a:t>
            </a:r>
            <a:r>
              <a:rPr lang="en-GB" sz="1000" i="1" dirty="0" smtClean="0"/>
              <a:t> </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7</a:t>
            </a:fld>
            <a:endParaRPr lang="en-GB"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4581128"/>
            <a:ext cx="2751249" cy="1347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4581128"/>
            <a:ext cx="4185748" cy="1499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bwMode="ltGray">
          <a:xfrm rot="10800000">
            <a:off x="4283968" y="4797152"/>
            <a:ext cx="1224136" cy="641214"/>
          </a:xfrm>
          <a:prstGeom prst="leftArrow">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latin typeface="Georgia" pitchFamily="18" charset="0"/>
            </a:endParaRPr>
          </a:p>
        </p:txBody>
      </p:sp>
      <p:sp>
        <p:nvSpPr>
          <p:cNvPr id="8" name="Rectangle 7"/>
          <p:cNvSpPr/>
          <p:nvPr/>
        </p:nvSpPr>
        <p:spPr>
          <a:xfrm>
            <a:off x="755576" y="4077072"/>
            <a:ext cx="3600400" cy="369332"/>
          </a:xfrm>
          <a:prstGeom prst="rect">
            <a:avLst/>
          </a:prstGeom>
        </p:spPr>
        <p:txBody>
          <a:bodyPr wrap="square">
            <a:spAutoFit/>
          </a:bodyPr>
          <a:lstStyle/>
          <a:p>
            <a:pPr algn="ctr">
              <a:spcBef>
                <a:spcPts val="600"/>
              </a:spcBef>
            </a:pPr>
            <a:r>
              <a:rPr lang="en-GB" dirty="0" smtClean="0">
                <a:latin typeface="Hand Of Sean" pitchFamily="2" charset="-128"/>
                <a:ea typeface="Hand Of Sean" pitchFamily="2" charset="-128"/>
              </a:rPr>
              <a:t>Dataset description (DCAT)</a:t>
            </a:r>
            <a:endParaRPr lang="en-GB" dirty="0">
              <a:latin typeface="Hand Of Sean" pitchFamily="2" charset="-128"/>
              <a:ea typeface="Hand Of Sean" pitchFamily="2" charset="-128"/>
            </a:endParaRPr>
          </a:p>
        </p:txBody>
      </p:sp>
      <p:sp>
        <p:nvSpPr>
          <p:cNvPr id="9" name="Rectangle 8"/>
          <p:cNvSpPr/>
          <p:nvPr/>
        </p:nvSpPr>
        <p:spPr>
          <a:xfrm>
            <a:off x="5868144" y="4149080"/>
            <a:ext cx="2088232" cy="369332"/>
          </a:xfrm>
          <a:prstGeom prst="rect">
            <a:avLst/>
          </a:prstGeom>
        </p:spPr>
        <p:txBody>
          <a:bodyPr wrap="square">
            <a:spAutoFit/>
          </a:bodyPr>
          <a:lstStyle/>
          <a:p>
            <a:pPr algn="ctr">
              <a:spcBef>
                <a:spcPts val="600"/>
              </a:spcBef>
            </a:pPr>
            <a:r>
              <a:rPr lang="en-GB" dirty="0" smtClean="0">
                <a:latin typeface="Hand Of Sean" pitchFamily="2" charset="-128"/>
                <a:ea typeface="Hand Of Sean" pitchFamily="2" charset="-128"/>
              </a:rPr>
              <a:t>Dataset</a:t>
            </a:r>
            <a:endParaRPr lang="en-GB" dirty="0">
              <a:latin typeface="Hand Of Sean" pitchFamily="2" charset="-128"/>
              <a:ea typeface="Hand Of Sean" pitchFamily="2"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Best practices for publishing your data &amp; metadata</a:t>
            </a:r>
            <a:endParaRPr lang="en-GB" dirty="0"/>
          </a:p>
        </p:txBody>
      </p:sp>
      <p:sp>
        <p:nvSpPr>
          <p:cNvPr id="3" name="Content Placeholder 2"/>
          <p:cNvSpPr>
            <a:spLocks noGrp="1"/>
          </p:cNvSpPr>
          <p:nvPr>
            <p:ph sz="quarter" idx="15"/>
          </p:nvPr>
        </p:nvSpPr>
        <p:spPr/>
        <p:txBody>
          <a:bodyPr/>
          <a:lstStyle/>
          <a:p>
            <a:pPr marL="1005840" lvl="3" indent="-457200">
              <a:buFont typeface="+mj-lt"/>
              <a:buAutoNum type="arabicPeriod"/>
            </a:pPr>
            <a:r>
              <a:rPr lang="en-GB" dirty="0" smtClean="0">
                <a:latin typeface="+mj-lt"/>
              </a:rPr>
              <a:t>Model the data;</a:t>
            </a:r>
          </a:p>
          <a:p>
            <a:pPr marL="1005840" lvl="3" indent="-457200">
              <a:buFont typeface="+mj-lt"/>
              <a:buAutoNum type="arabicPeriod"/>
            </a:pPr>
            <a:r>
              <a:rPr lang="en-GB" dirty="0" smtClean="0">
                <a:latin typeface="+mj-lt"/>
              </a:rPr>
              <a:t>Name things with URIs;</a:t>
            </a:r>
          </a:p>
          <a:p>
            <a:pPr marL="1005840" lvl="3" indent="-457200">
              <a:buFont typeface="+mj-lt"/>
              <a:buAutoNum type="arabicPeriod"/>
            </a:pPr>
            <a:r>
              <a:rPr lang="en-GB" dirty="0" smtClean="0">
                <a:latin typeface="+mj-lt"/>
              </a:rPr>
              <a:t>Reuse existing vocabularies whenever possible;</a:t>
            </a:r>
          </a:p>
          <a:p>
            <a:pPr marL="1005840" lvl="3" indent="-457200">
              <a:buFont typeface="+mj-lt"/>
              <a:buAutoNum type="arabicPeriod"/>
            </a:pPr>
            <a:r>
              <a:rPr lang="en-GB" dirty="0" smtClean="0">
                <a:latin typeface="+mj-lt"/>
              </a:rPr>
              <a:t>Publish human and machine readable descriptions – </a:t>
            </a:r>
            <a:r>
              <a:rPr lang="en-GB" b="1" i="1" dirty="0" smtClean="0">
                <a:latin typeface="+mj-lt"/>
              </a:rPr>
              <a:t>metadata</a:t>
            </a:r>
            <a:r>
              <a:rPr lang="en-GB" i="1" dirty="0" smtClean="0">
                <a:latin typeface="+mj-lt"/>
              </a:rPr>
              <a:t>;</a:t>
            </a:r>
          </a:p>
          <a:p>
            <a:pPr marL="1005840" lvl="3" indent="-457200">
              <a:buFont typeface="+mj-lt"/>
              <a:buAutoNum type="arabicPeriod"/>
            </a:pPr>
            <a:r>
              <a:rPr lang="en-GB" dirty="0" smtClean="0">
                <a:latin typeface="+mj-lt"/>
              </a:rPr>
              <a:t>Convert the data to RDF;</a:t>
            </a:r>
          </a:p>
          <a:p>
            <a:pPr marL="1005840" lvl="3" indent="-457200">
              <a:buFont typeface="+mj-lt"/>
              <a:buAutoNum type="arabicPeriod"/>
            </a:pPr>
            <a:r>
              <a:rPr lang="en-GB" dirty="0" smtClean="0">
                <a:latin typeface="+mj-lt"/>
              </a:rPr>
              <a:t>Specify an appropriate license;</a:t>
            </a:r>
          </a:p>
          <a:p>
            <a:pPr marL="1005840" lvl="3" indent="-457200">
              <a:buFont typeface="+mj-lt"/>
              <a:buAutoNum type="arabicPeriod"/>
            </a:pPr>
            <a:r>
              <a:rPr lang="en-GB" dirty="0" smtClean="0">
                <a:latin typeface="+mj-lt"/>
              </a:rPr>
              <a:t>Host the linked dataset  and its metadata publicly and announce it!</a:t>
            </a:r>
          </a:p>
        </p:txBody>
      </p:sp>
      <p:sp>
        <p:nvSpPr>
          <p:cNvPr id="7" name="Text Placeholder 6"/>
          <p:cNvSpPr>
            <a:spLocks noGrp="1"/>
          </p:cNvSpPr>
          <p:nvPr>
            <p:ph type="body" sz="quarter" idx="16"/>
          </p:nvPr>
        </p:nvSpPr>
        <p:spPr/>
        <p:txBody>
          <a:bodyPr/>
          <a:lstStyle/>
          <a:p>
            <a:r>
              <a:rPr lang="en-GB" dirty="0" smtClean="0"/>
              <a:t>W3C Linked Data Cookbook</a:t>
            </a:r>
            <a:endParaRPr lang="en-GB" dirty="0"/>
          </a:p>
        </p:txBody>
      </p:sp>
      <p:sp>
        <p:nvSpPr>
          <p:cNvPr id="4" name="Slide Number Placeholder 3"/>
          <p:cNvSpPr>
            <a:spLocks noGrp="1"/>
          </p:cNvSpPr>
          <p:nvPr>
            <p:ph type="sldNum" sz="quarter" idx="19"/>
          </p:nvPr>
        </p:nvSpPr>
        <p:spPr/>
        <p:txBody>
          <a:bodyPr/>
          <a:lstStyle/>
          <a:p>
            <a:r>
              <a:rPr lang="en-GB" dirty="0" smtClean="0"/>
              <a:t>Slide </a:t>
            </a:r>
            <a:fld id="{F40CD079-BC3F-4086-BA81-31A79D845B02}" type="slidenum">
              <a:rPr lang="en-GB" smtClean="0"/>
              <a:pPr/>
              <a:t>8</a:t>
            </a:fld>
            <a:endParaRPr lang="en-GB" dirty="0"/>
          </a:p>
        </p:txBody>
      </p:sp>
      <p:sp>
        <p:nvSpPr>
          <p:cNvPr id="5" name="Rectangle 4"/>
          <p:cNvSpPr/>
          <p:nvPr/>
        </p:nvSpPr>
        <p:spPr bwMode="ltGray">
          <a:xfrm>
            <a:off x="539552" y="5589240"/>
            <a:ext cx="4176464" cy="648072"/>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br>
              <a:rPr lang="en-GB" sz="1200" b="1" dirty="0" smtClean="0">
                <a:solidFill>
                  <a:schemeClr val="tx1"/>
                </a:solidFill>
                <a:latin typeface="Georgia" pitchFamily="18" charset="0"/>
              </a:rPr>
            </a:br>
            <a:r>
              <a:rPr lang="en-GB" sz="1200" dirty="0" smtClean="0">
                <a:hlinkClick r:id="rId3"/>
              </a:rPr>
              <a:t>http://www.w3.org/TR/gov-data/</a:t>
            </a:r>
            <a:r>
              <a:rPr lang="en-GB" sz="1200" dirty="0" smtClean="0"/>
              <a:t>)</a:t>
            </a:r>
            <a:r>
              <a:rPr lang="en-GB" sz="1200" dirty="0" smtClean="0">
                <a:hlinkClick r:id="rId4"/>
              </a:rPr>
              <a:t> http://www.w3.org/2011/gld/wiki/Linked_Data_Cookbook</a:t>
            </a:r>
            <a:r>
              <a:rPr lang="en-GB" sz="1200" dirty="0" smtClean="0"/>
              <a:t> </a:t>
            </a:r>
            <a:endParaRPr lang="en-GB" sz="1200" dirty="0" smtClean="0">
              <a:solidFill>
                <a:schemeClr val="tx1"/>
              </a:solidFill>
              <a:latin typeface="Georgia" pitchFamily="18" charset="0"/>
            </a:endParaRPr>
          </a:p>
          <a:p>
            <a:endParaRPr lang="en-GB" sz="1200" dirty="0" smtClean="0">
              <a:solidFill>
                <a:schemeClr val="tx1"/>
              </a:solidFill>
              <a:latin typeface="Georgia" pitchFamily="18" charset="0"/>
            </a:endParaRPr>
          </a:p>
          <a:p>
            <a:endParaRPr lang="en-GB" sz="1200" b="1" dirty="0" smtClean="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LOGD and metadata lifecycle</a:t>
            </a:r>
            <a:br>
              <a:rPr lang="en-GB" dirty="0" smtClean="0"/>
            </a:br>
            <a:r>
              <a:rPr lang="en-GB" b="0" dirty="0" smtClean="0"/>
              <a:t>focusing on supply and demand</a:t>
            </a:r>
            <a:endParaRPr lang="en-GB" b="0" dirty="0"/>
          </a:p>
        </p:txBody>
      </p:sp>
      <p:sp>
        <p:nvSpPr>
          <p:cNvPr id="4" name="Slide Number Placeholder 3"/>
          <p:cNvSpPr>
            <a:spLocks noGrp="1"/>
          </p:cNvSpPr>
          <p:nvPr>
            <p:ph type="sldNum" sz="quarter" idx="18"/>
          </p:nvPr>
        </p:nvSpPr>
        <p:spPr/>
        <p:txBody>
          <a:bodyPr/>
          <a:lstStyle/>
          <a:p>
            <a:r>
              <a:rPr lang="en-GB" dirty="0" smtClean="0"/>
              <a:t>Slide </a:t>
            </a:r>
            <a:fld id="{C65BB6A6-903A-4B60-A0CF-B2137834975A}" type="slidenum">
              <a:rPr lang="en-GB" smtClean="0"/>
              <a:pPr/>
              <a:t>9</a:t>
            </a:fld>
            <a:endParaRPr lang="en-GB" dirty="0"/>
          </a:p>
        </p:txBody>
      </p:sp>
      <p:pic>
        <p:nvPicPr>
          <p:cNvPr id="7" name="Content Placeholder 4"/>
          <p:cNvPicPr>
            <a:picLocks/>
          </p:cNvPicPr>
          <p:nvPr/>
        </p:nvPicPr>
        <p:blipFill>
          <a:blip r:embed="rId3" cstate="print"/>
          <a:srcRect/>
          <a:stretch>
            <a:fillRect/>
          </a:stretch>
        </p:blipFill>
        <p:spPr bwMode="auto">
          <a:xfrm>
            <a:off x="899592" y="1988840"/>
            <a:ext cx="7272808" cy="3307641"/>
          </a:xfrm>
          <a:prstGeom prst="rect">
            <a:avLst/>
          </a:prstGeom>
          <a:noFill/>
          <a:ln w="9525">
            <a:noFill/>
            <a:miter lim="800000"/>
            <a:headEnd/>
            <a:tailEnd/>
          </a:ln>
        </p:spPr>
      </p:pic>
      <p:sp>
        <p:nvSpPr>
          <p:cNvPr id="9" name="Left Brace 8"/>
          <p:cNvSpPr/>
          <p:nvPr/>
        </p:nvSpPr>
        <p:spPr>
          <a:xfrm rot="16200000">
            <a:off x="25557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Left Brace 9"/>
          <p:cNvSpPr/>
          <p:nvPr/>
        </p:nvSpPr>
        <p:spPr>
          <a:xfrm rot="16200000">
            <a:off x="6156176" y="3636516"/>
            <a:ext cx="360040" cy="3528392"/>
          </a:xfrm>
          <a:prstGeom prst="leftBrace">
            <a:avLst>
              <a:gd name="adj1" fmla="val 85935"/>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ectangle 10"/>
          <p:cNvSpPr/>
          <p:nvPr/>
        </p:nvSpPr>
        <p:spPr bwMode="ltGray">
          <a:xfrm>
            <a:off x="971600"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Supply</a:t>
            </a:r>
          </a:p>
        </p:txBody>
      </p:sp>
      <p:sp>
        <p:nvSpPr>
          <p:cNvPr id="12" name="Rectangle 11"/>
          <p:cNvSpPr/>
          <p:nvPr/>
        </p:nvSpPr>
        <p:spPr bwMode="ltGray">
          <a:xfrm>
            <a:off x="4631308" y="5665440"/>
            <a:ext cx="3528392" cy="288032"/>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ysClr val="windowText" lastClr="000000"/>
                </a:solidFill>
                <a:latin typeface="Hand Of Sean" pitchFamily="2" charset="-128"/>
                <a:ea typeface="Hand Of Sean" pitchFamily="2" charset="-128"/>
              </a:rPr>
              <a:t>Demand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2467</TotalTime>
  <Words>4058</Words>
  <Application>Microsoft Office PowerPoint</Application>
  <PresentationFormat>On-screen Show (4:3)</PresentationFormat>
  <Paragraphs>666</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ODS_presentation template v0.05</vt:lpstr>
      <vt:lpstr>Training Module 2.1    The Linked Open Government Data &amp; Metadata Lifecycle</vt:lpstr>
      <vt:lpstr>This presentation has been created by PwC  Authors:  Michiel De Keyzer, Nikolaos Loutas and Stijn Goedertier </vt:lpstr>
      <vt:lpstr>Learning objectives</vt:lpstr>
      <vt:lpstr>Content</vt:lpstr>
      <vt:lpstr>Different LOGD lifecycles The state of play</vt:lpstr>
      <vt:lpstr>Different LOGD lifecycles  Observations</vt:lpstr>
      <vt:lpstr>What is metadata?</vt:lpstr>
      <vt:lpstr>Best practices for publishing your data &amp; metadata</vt:lpstr>
      <vt:lpstr>LOGD and metadata lifecycle focusing on supply and demand</vt:lpstr>
      <vt:lpstr>LOGD &amp; metadata supply  Governments opening up their data and publishing it as linked data along with appropriate metadata descriptions. </vt:lpstr>
      <vt:lpstr>Selection of high-value data</vt:lpstr>
      <vt:lpstr>Selection based on transparency</vt:lpstr>
      <vt:lpstr>Selection based on legal requirements</vt:lpstr>
      <vt:lpstr>Selection based on relation to public task</vt:lpstr>
      <vt:lpstr>Selection based on status of openness</vt:lpstr>
      <vt:lpstr>Selection based on type of value</vt:lpstr>
      <vt:lpstr>Selection based on type of audience</vt:lpstr>
      <vt:lpstr>Selection based on size of audience</vt:lpstr>
      <vt:lpstr>High value from a re-users perspective</vt:lpstr>
      <vt:lpstr>Selection based on the needs of the audience What data do the reusers need/want?</vt:lpstr>
      <vt:lpstr>Datasets domains in European data portals</vt:lpstr>
      <vt:lpstr>Which datasets are mostly viewed on Data.gov.uk</vt:lpstr>
      <vt:lpstr>Modelling your data &amp; metadata is about ...</vt:lpstr>
      <vt:lpstr>Model your data – reuse if possible, mint if necessary</vt:lpstr>
      <vt:lpstr>Reuse common vocabularies to model and describe your data ... (in RDF)</vt:lpstr>
      <vt:lpstr>Find reusable vocabularies  Joinup</vt:lpstr>
      <vt:lpstr>Find reusable vocabularies Linked Open Vocabularies</vt:lpstr>
      <vt:lpstr>Cleansing your data &amp; metadata</vt:lpstr>
      <vt:lpstr>Cleansing data - example</vt:lpstr>
      <vt:lpstr>Model your metadata</vt:lpstr>
      <vt:lpstr>Use persistent Uniform Resource Identifiers (URI) for naming things</vt:lpstr>
      <vt:lpstr>Licensing your data and metadata is about...</vt:lpstr>
      <vt:lpstr>Open licenses</vt:lpstr>
      <vt:lpstr>Publishing linked data is about ...</vt:lpstr>
      <vt:lpstr>Provide a SPARQL Endpoint</vt:lpstr>
      <vt:lpstr>Publish your metadata</vt:lpstr>
      <vt:lpstr>Data &amp; metadata management is about...</vt:lpstr>
      <vt:lpstr>Collecting feedback from the reusers of your data</vt:lpstr>
      <vt:lpstr>LOGD demand The needs of businesses, entrepreneurs, researchers and governments for linked data. </vt:lpstr>
      <vt:lpstr>The LOGD lifecycle demand side is about ...</vt:lpstr>
      <vt:lpstr>Where to find datasets? </vt:lpstr>
      <vt:lpstr>Use SPARQL endpoint or faceted browser to find datasets</vt:lpstr>
      <vt:lpstr>Integrating datasets and building apps &amp; services</vt:lpstr>
      <vt:lpstr>Publishing LoGD using Open Refine</vt:lpstr>
      <vt:lpstr>Using Open Refine to model and publish open data Getting started</vt:lpstr>
      <vt:lpstr>Describe your data in a spreadsheet</vt:lpstr>
      <vt:lpstr>Create a project and upload it in Google Refine</vt:lpstr>
      <vt:lpstr>Map your data to appropriate RDF classes &amp; properties (model your data) </vt:lpstr>
      <vt:lpstr>Export your data to RDF/XML or Turtle</vt:lpstr>
      <vt:lpstr>The LOD2 Stack tools for publishing and querying LOGD</vt:lpstr>
      <vt:lpstr>Publishing your data with the LOD2 Stack</vt:lpstr>
      <vt:lpstr>Silk – A tool for linking your data</vt:lpstr>
      <vt:lpstr>Conclusions</vt:lpstr>
      <vt:lpstr>Group questions</vt:lpstr>
      <vt:lpstr>Thank you! ...and now YOUR questions?</vt:lpstr>
      <vt:lpstr>References</vt:lpstr>
      <vt:lpstr>Further reading (1/2)</vt:lpstr>
      <vt:lpstr>Further reading (2/2)</vt:lpstr>
      <vt:lpstr>Related projects and initiatives (1)</vt:lpstr>
      <vt:lpstr>Related projects and initiatives (2)</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361</cp:revision>
  <dcterms:created xsi:type="dcterms:W3CDTF">2013-05-15T15:29:41Z</dcterms:created>
  <dcterms:modified xsi:type="dcterms:W3CDTF">2014-04-08T16:23:55Z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