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63"/>
  </p:notesMasterIdLst>
  <p:handoutMasterIdLst>
    <p:handoutMasterId r:id="rId64"/>
  </p:handoutMasterIdLst>
  <p:sldIdLst>
    <p:sldId id="512" r:id="rId2"/>
    <p:sldId id="517" r:id="rId3"/>
    <p:sldId id="467" r:id="rId4"/>
    <p:sldId id="534" r:id="rId5"/>
    <p:sldId id="450" r:id="rId6"/>
    <p:sldId id="500" r:id="rId7"/>
    <p:sldId id="543" r:id="rId8"/>
    <p:sldId id="519" r:id="rId9"/>
    <p:sldId id="458" r:id="rId10"/>
    <p:sldId id="528" r:id="rId11"/>
    <p:sldId id="535" r:id="rId12"/>
    <p:sldId id="546" r:id="rId13"/>
    <p:sldId id="536" r:id="rId14"/>
    <p:sldId id="537" r:id="rId15"/>
    <p:sldId id="538" r:id="rId16"/>
    <p:sldId id="539" r:id="rId17"/>
    <p:sldId id="540" r:id="rId18"/>
    <p:sldId id="541" r:id="rId19"/>
    <p:sldId id="547" r:id="rId20"/>
    <p:sldId id="457" r:id="rId21"/>
    <p:sldId id="469" r:id="rId22"/>
    <p:sldId id="503" r:id="rId23"/>
    <p:sldId id="504" r:id="rId24"/>
    <p:sldId id="474" r:id="rId25"/>
    <p:sldId id="471" r:id="rId26"/>
    <p:sldId id="489" r:id="rId27"/>
    <p:sldId id="505" r:id="rId28"/>
    <p:sldId id="459" r:id="rId29"/>
    <p:sldId id="473" r:id="rId30"/>
    <p:sldId id="472" r:id="rId31"/>
    <p:sldId id="460" r:id="rId32"/>
    <p:sldId id="470" r:id="rId33"/>
    <p:sldId id="478" r:id="rId34"/>
    <p:sldId id="506" r:id="rId35"/>
    <p:sldId id="510" r:id="rId36"/>
    <p:sldId id="476" r:id="rId37"/>
    <p:sldId id="508" r:id="rId38"/>
    <p:sldId id="498" r:id="rId39"/>
    <p:sldId id="529" r:id="rId40"/>
    <p:sldId id="509" r:id="rId41"/>
    <p:sldId id="462" r:id="rId42"/>
    <p:sldId id="511" r:id="rId43"/>
    <p:sldId id="479" r:id="rId44"/>
    <p:sldId id="530" r:id="rId45"/>
    <p:sldId id="520" r:id="rId46"/>
    <p:sldId id="522" r:id="rId47"/>
    <p:sldId id="523" r:id="rId48"/>
    <p:sldId id="524" r:id="rId49"/>
    <p:sldId id="525" r:id="rId50"/>
    <p:sldId id="531" r:id="rId51"/>
    <p:sldId id="526" r:id="rId52"/>
    <p:sldId id="527" r:id="rId53"/>
    <p:sldId id="480" r:id="rId54"/>
    <p:sldId id="545" r:id="rId55"/>
    <p:sldId id="513" r:id="rId56"/>
    <p:sldId id="514" r:id="rId57"/>
    <p:sldId id="515" r:id="rId58"/>
    <p:sldId id="533" r:id="rId59"/>
    <p:sldId id="516" r:id="rId60"/>
    <p:sldId id="548" r:id="rId61"/>
    <p:sldId id="518" r:id="rId6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Christophe Colas" initials="c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7101" autoAdjust="0"/>
  </p:normalViewPr>
  <p:slideViewPr>
    <p:cSldViewPr>
      <p:cViewPr>
        <p:scale>
          <a:sx n="100" d="100"/>
          <a:sy n="100" d="100"/>
        </p:scale>
        <p:origin x="-72" y="108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c:spPr>
          <c:invertIfNegative val="0"/>
          <c:cat>
            <c:strRef>
              <c:f>Sheet1!$A$2:$A$9</c:f>
              <c:strCache>
                <c:ptCount val="8"/>
                <c:pt idx="0">
                  <c:v>Geo-data</c:v>
                </c:pt>
                <c:pt idx="1">
                  <c:v>Business/financial data</c:v>
                </c:pt>
                <c:pt idx="2">
                  <c:v>Socio-demographic/statistical data</c:v>
                </c:pt>
                <c:pt idx="3">
                  <c:v>Legal data</c:v>
                </c:pt>
                <c:pt idx="4">
                  <c:v>Meteo data</c:v>
                </c:pt>
                <c:pt idx="5">
                  <c:v>Transport data</c:v>
                </c:pt>
                <c:pt idx="6">
                  <c:v>Other</c:v>
                </c:pt>
                <c:pt idx="7">
                  <c:v>Museum and cultural data</c:v>
                </c:pt>
              </c:strCache>
            </c:strRef>
          </c:cat>
          <c:val>
            <c:numRef>
              <c:f>Sheet1!$B$2:$B$9</c:f>
              <c:numCache>
                <c:formatCode>0.0%</c:formatCode>
                <c:ptCount val="8"/>
                <c:pt idx="0">
                  <c:v>0.51100000000000001</c:v>
                </c:pt>
                <c:pt idx="1">
                  <c:v>0.46800000000000008</c:v>
                </c:pt>
                <c:pt idx="2">
                  <c:v>0.29700000000000032</c:v>
                </c:pt>
                <c:pt idx="3">
                  <c:v>0.27700000000000002</c:v>
                </c:pt>
                <c:pt idx="4">
                  <c:v>0.128</c:v>
                </c:pt>
                <c:pt idx="5">
                  <c:v>0.128</c:v>
                </c:pt>
                <c:pt idx="6">
                  <c:v>0.128</c:v>
                </c:pt>
                <c:pt idx="7">
                  <c:v>0.1</c:v>
                </c:pt>
              </c:numCache>
            </c:numRef>
          </c:val>
        </c:ser>
        <c:dLbls>
          <c:showLegendKey val="0"/>
          <c:showVal val="1"/>
          <c:showCatName val="0"/>
          <c:showSerName val="0"/>
          <c:showPercent val="0"/>
          <c:showBubbleSize val="0"/>
        </c:dLbls>
        <c:gapWidth val="150"/>
        <c:overlap val="-25"/>
        <c:axId val="83004416"/>
        <c:axId val="144621568"/>
      </c:barChart>
      <c:catAx>
        <c:axId val="83004416"/>
        <c:scaling>
          <c:orientation val="minMax"/>
        </c:scaling>
        <c:delete val="0"/>
        <c:axPos val="b"/>
        <c:numFmt formatCode="General" sourceLinked="1"/>
        <c:majorTickMark val="none"/>
        <c:minorTickMark val="none"/>
        <c:tickLblPos val="nextTo"/>
        <c:crossAx val="144621568"/>
        <c:crosses val="autoZero"/>
        <c:auto val="1"/>
        <c:lblAlgn val="ctr"/>
        <c:lblOffset val="100"/>
        <c:noMultiLvlLbl val="0"/>
      </c:catAx>
      <c:valAx>
        <c:axId val="144621568"/>
        <c:scaling>
          <c:orientation val="minMax"/>
        </c:scaling>
        <c:delete val="1"/>
        <c:axPos val="l"/>
        <c:numFmt formatCode="0.0%" sourceLinked="1"/>
        <c:majorTickMark val="none"/>
        <c:minorTickMark val="none"/>
        <c:tickLblPos val="none"/>
        <c:crossAx val="8300441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Certaines données sont déjà publié ouvertement et par voie électronique, par exemple, (dans certains pays):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Certaines données est destinée à la société (citoyens et entreprises), par exemple:</a:t>
            </a:r>
          </a:p>
          <a:p>
            <a:r>
              <a:rPr lang="fr-FR" dirty="0" smtClean="0"/>
              <a:t>Informations légales.</a:t>
            </a:r>
          </a:p>
          <a:p>
            <a:r>
              <a:rPr lang="fr-FR" dirty="0" smtClean="0"/>
              <a:t>e-démocratie, e-participation et la consultation publique.</a:t>
            </a:r>
          </a:p>
          <a:p>
            <a:r>
              <a:rPr lang="fr-FR" dirty="0" smtClean="0"/>
              <a:t>Marchés.</a:t>
            </a:r>
          </a:p>
          <a:p>
            <a:endParaRPr lang="fr-FR" dirty="0" smtClean="0"/>
          </a:p>
          <a:p>
            <a:r>
              <a:rPr lang="fr-FR" dirty="0" smtClean="0"/>
              <a:t>D'autres données sont axées sur l'utilisation interne ou pour l'intégration dans le back-office, par exemple:</a:t>
            </a:r>
          </a:p>
          <a:p>
            <a:r>
              <a:rPr lang="fr-FR" dirty="0" smtClean="0"/>
              <a:t>Diverses sources qui sont utilisés pour l'application de la loi.</a:t>
            </a:r>
          </a:p>
          <a:p>
            <a:r>
              <a:rPr lang="fr-FR" dirty="0" smtClean="0"/>
              <a:t>Indicateurs de performance de service.</a:t>
            </a:r>
          </a:p>
          <a:p>
            <a:r>
              <a:rPr lang="fr-FR" dirty="0" smtClean="0"/>
              <a:t>Les descriptions d'emploi des fonctionnaires.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Les statistiques économiques.</a:t>
            </a:r>
          </a:p>
          <a:p>
            <a:r>
              <a:rPr lang="fr-FR" dirty="0" smtClean="0"/>
              <a:t>Les décisions des tribunaux.</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290969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Sélection basée sur les besoins du public? Quelles sont les données ne les </a:t>
            </a:r>
            <a:r>
              <a:rPr lang="fr-FR" dirty="0" err="1" smtClean="0"/>
              <a:t>réutilisateurs</a:t>
            </a:r>
            <a:r>
              <a:rPr lang="fr-FR" dirty="0" smtClean="0"/>
              <a:t> besoin / envie?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Vérfier</a:t>
            </a:r>
            <a:r>
              <a:rPr lang="fr-FR" dirty="0" smtClean="0"/>
              <a:t> que les informations soient mises à jour.</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pour décrire des ensembles de données du secteur public en Europe.</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Donc</a:t>
            </a:r>
            <a:r>
              <a:rPr lang="en-GB" dirty="0" smtClean="0"/>
              <a:t> </a:t>
            </a:r>
            <a:r>
              <a:rPr lang="en-GB" dirty="0" err="1" smtClean="0"/>
              <a:t>reduit</a:t>
            </a:r>
            <a:r>
              <a:rPr lang="en-GB" dirty="0" smtClean="0"/>
              <a:t> la </a:t>
            </a:r>
            <a:r>
              <a:rPr lang="en-GB" dirty="0" err="1" smtClean="0"/>
              <a:t>valeur</a:t>
            </a:r>
            <a:r>
              <a:rPr lang="en-GB" baseline="0" dirty="0" smtClean="0"/>
              <a:t> </a:t>
            </a:r>
            <a:r>
              <a:rPr lang="en-GB" baseline="0" dirty="0" err="1" smtClean="0"/>
              <a:t>créer</a:t>
            </a:r>
            <a:r>
              <a:rPr lang="en-GB" baseline="0" dirty="0" smtClean="0"/>
              <a:t> après </a:t>
            </a:r>
            <a:r>
              <a:rPr lang="en-GB" baseline="0" dirty="0" err="1" smtClean="0"/>
              <a:t>avoir</a:t>
            </a:r>
            <a:r>
              <a:rPr lang="en-GB" baseline="0" dirty="0" smtClean="0"/>
              <a:t> </a:t>
            </a:r>
            <a:r>
              <a:rPr lang="en-GB" baseline="0" dirty="0" err="1" smtClean="0"/>
              <a:t>ouvertes</a:t>
            </a:r>
            <a:r>
              <a:rPr lang="en-GB" baseline="0" dirty="0" smtClean="0"/>
              <a:t> </a:t>
            </a:r>
            <a:r>
              <a:rPr lang="en-GB" baseline="0" dirty="0" err="1" smtClean="0"/>
              <a:t>vos</a:t>
            </a:r>
            <a:r>
              <a:rPr lang="en-GB" baseline="0" dirty="0" smtClean="0"/>
              <a:t> </a:t>
            </a:r>
            <a:r>
              <a:rPr lang="en-GB" baseline="0" dirty="0" err="1" smtClean="0"/>
              <a:t>données</a:t>
            </a:r>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Permettre aux gens de découvrir plus.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Éditeurs données ODIP et des portails de données pour publier la description des métadonnées d’ensemble de données centralisée.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0" dirty="0" smtClean="0"/>
              <a:t>Un courtier de données recueille les métadonnées à partir de diverses plates-formes open data et le publie en utilisant un modèle de métadonnées commun. De cette façon les ensembles de données sont consultables de manière uniforme à partir d'un point d'accès unique.</a:t>
            </a:r>
            <a:endParaRPr lang="en-GB" b="0"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Carte</a:t>
            </a:r>
            <a:r>
              <a:rPr lang="fr-FR" dirty="0" smtClean="0"/>
              <a:t> vos données aux classes et propriétés RDF appropriées .</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pile LOD2 est une distribution intégrée d'outils alignés qui soutiennent le cycle de vie des données liées (Open), de l'extraction, de création / création sur l'enrichissement, l'interconnexion, la fusion à la visualisation et à l'entretien. L'empilement comprend des outils des partenaires LOD2 et des tiers.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 “Silk framework” </a:t>
            </a:r>
            <a:r>
              <a:rPr lang="fr-FR" dirty="0" smtClean="0"/>
              <a:t>est un outil pour découvrir les relations entre les éléments de données au sein de différentes sources de données liées. Les éditeurs de données peuvent utiliser le</a:t>
            </a:r>
            <a:r>
              <a:rPr lang="fr-FR" baseline="0" dirty="0" smtClean="0"/>
              <a:t> </a:t>
            </a:r>
            <a:r>
              <a:rPr lang="en-GB" dirty="0" smtClean="0"/>
              <a:t>“Silk framework” </a:t>
            </a:r>
            <a:r>
              <a:rPr lang="fr-FR" dirty="0" smtClean="0"/>
              <a:t>pour créer des liens RDF entre</a:t>
            </a:r>
            <a:r>
              <a:rPr lang="fr-FR" baseline="0" dirty="0" smtClean="0"/>
              <a:t> leurs </a:t>
            </a:r>
            <a:r>
              <a:rPr lang="fr-FR" dirty="0" smtClean="0"/>
              <a:t>données et d'autres données</a:t>
            </a:r>
            <a:r>
              <a:rPr lang="fr-FR" baseline="0" dirty="0" smtClean="0"/>
              <a:t> de</a:t>
            </a:r>
            <a:r>
              <a:rPr lang="fr-FR" dirty="0" smtClean="0"/>
              <a:t> sources différentes</a:t>
            </a:r>
            <a:r>
              <a:rPr lang="fr-FR" baseline="0" dirty="0" smtClean="0"/>
              <a:t> </a:t>
            </a:r>
            <a:r>
              <a:rPr lang="fr-FR" dirty="0" smtClean="0"/>
              <a:t>sur le Web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55</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56</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 of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60</a:t>
            </a:fld>
            <a:endParaRPr lang="en-GB" dirty="0"/>
          </a:p>
        </p:txBody>
      </p:sp>
    </p:spTree>
    <p:extLst>
      <p:ext uri="{BB962C8B-B14F-4D97-AF65-F5344CB8AC3E}">
        <p14:creationId xmlns:p14="http://schemas.microsoft.com/office/powerpoint/2010/main" val="310330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UDPATE: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255687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Protection de l'environnement.</a:t>
            </a:r>
          </a:p>
          <a:p>
            <a:r>
              <a:rPr lang="fr-FR" dirty="0" smtClean="0"/>
              <a:t>Santé.</a:t>
            </a:r>
          </a:p>
          <a:p>
            <a:r>
              <a:rPr lang="fr-FR" dirty="0" smtClean="0"/>
              <a:t>Culture.</a:t>
            </a:r>
          </a:p>
          <a:p>
            <a:r>
              <a:rPr lang="fr-FR" dirty="0" smtClean="0"/>
              <a:t>Education.</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datos.gob.es/datos/sites/default/files/files/Estudio_infomediario/121001%20RED%20007%20Final%20Report_2012%20Edition_vF_e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open-data.europa.eu/en/data/dataset" TargetMode="External"/><Relationship Id="rId5" Type="http://schemas.openxmlformats.org/officeDocument/2006/relationships/image" Target="../media/image15.png"/><Relationship Id="rId4" Type="http://schemas.openxmlformats.org/officeDocument/2006/relationships/hyperlink" Target="http://data.gov.uk/dat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data.gov.uk/data/site-usage/dataset" TargetMode="External"/><Relationship Id="rId5" Type="http://schemas.openxmlformats.org/officeDocument/2006/relationships/image" Target="../media/image17.png"/><Relationship Id="rId4" Type="http://schemas.openxmlformats.org/officeDocument/2006/relationships/hyperlink" Target="http://data.gov.uk/data/site-usage/publisher?month="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w3.org/TR/rdf-schema/" TargetMode="External"/><Relationship Id="rId4" Type="http://schemas.openxmlformats.org/officeDocument/2006/relationships/hyperlink" Target="http://www.w3.org/TR/owl-feature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joinup.ec.europa.eu/" TargetMode="External"/><Relationship Id="rId7"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lov.okfn.org/"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de.google.com/p/google-refin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joinup.ec.europa.eu/asset/dcat_application_profile/descrip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joinup.ec.europa.eu/community/semic/document/10-rules-persistent-uris" TargetMode="External"/><Relationship Id="rId4" Type="http://schemas.openxmlformats.org/officeDocument/2006/relationships/hyperlink" Target="http://www.slideshare.net/OpenDataSupport/design-and-manage-persitent-uri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discovery.ac.uk/files/pdf/Licensing_Open_Data_A_Practical_Guide.pdf" TargetMode="External"/><Relationship Id="rId5" Type="http://schemas.openxmlformats.org/officeDocument/2006/relationships/hyperlink" Target="http://www.nationalarchives.gov.uk/doc/open-government-licence/" TargetMode="External"/><Relationship Id="rId4" Type="http://schemas.openxmlformats.org/officeDocument/2006/relationships/hyperlink" Target="http://opendatacommons.org/licens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ata.opendatasupport.eu/"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hare.net/OpenDataSupport/introduction-to-metadata-manage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data.gov.uk/data/search" TargetMode="External"/><Relationship Id="rId5" Type="http://schemas.openxmlformats.org/officeDocument/2006/relationships/hyperlink" Target="http://data.gov.uk/sparql"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hyperlink" Target="http://www.isi.edu/integration/karma/" TargetMode="External"/><Relationship Id="rId7" Type="http://schemas.openxmlformats.org/officeDocument/2006/relationships/hyperlink" Target="http://www.slideshare.net/OpenDataSupport/introduction-to-linked-data-2340216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talend.com/products/data-integrati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w3.org/2011/gld/wiki/GLD_Life_cycle"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tack.lod2.eu/"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ifo5-03.informatik.uni-mannheim.de/bizer/sil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testmoz.com/187057"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publicdata.eu/" TargetMode="External"/><Relationship Id="rId13" Type="http://schemas.openxmlformats.org/officeDocument/2006/relationships/hyperlink" Target="https://joinup.ec.europa.eu/elibrary/document/adms-brochure" TargetMode="External"/><Relationship Id="rId18" Type="http://schemas.openxmlformats.org/officeDocument/2006/relationships/hyperlink" Target="http://lod2.eu/BlogPost/1034-announcement-of-intermediate-lod2-stack-release-march-2012.html" TargetMode="External"/><Relationship Id="rId3" Type="http://schemas.openxmlformats.org/officeDocument/2006/relationships/hyperlink" Target="http://www.w3.org/2011/gld/wiki/GLD_Life_cycle" TargetMode="External"/><Relationship Id="rId7" Type="http://schemas.openxmlformats.org/officeDocument/2006/relationships/hyperlink" Target="http://data.gov.uk/data" TargetMode="External"/><Relationship Id="rId12" Type="http://schemas.openxmlformats.org/officeDocument/2006/relationships/hyperlink" Target="https://joinup.ec.europa.eu/community/semic/document/cookbook-translating-data-models-rdf-schemas" TargetMode="External"/><Relationship Id="rId17" Type="http://schemas.openxmlformats.org/officeDocument/2006/relationships/hyperlink" Target="http://discovery.ac.uk/files/pdf/Licensing_Open_Data_A_Practical_Guide.pdf" TargetMode="External"/><Relationship Id="rId2" Type="http://schemas.openxmlformats.org/officeDocument/2006/relationships/notesSlide" Target="../notesSlides/notesSlide43.xml"/><Relationship Id="rId16" Type="http://schemas.openxmlformats.org/officeDocument/2006/relationships/hyperlink" Target="https://joinup.ec.europa.eu/community/semic/document/10-rules-persistent-uris" TargetMode="External"/><Relationship Id="rId1" Type="http://schemas.openxmlformats.org/officeDocument/2006/relationships/slideLayout" Target="../slideLayouts/slideLayout3.xml"/><Relationship Id="rId6" Type="http://schemas.openxmlformats.org/officeDocument/2006/relationships/hyperlink" Target="http://datos.gob.es/datos/sites/default/files/files/Estudio_infomediario/121001%20RED%20007%20Final%20Report_2012%20Edition_vF_en.pdf" TargetMode="External"/><Relationship Id="rId11" Type="http://schemas.openxmlformats.org/officeDocument/2006/relationships/hyperlink" Target="http://data.gov.uk/data/site-usage/dataset" TargetMode="External"/><Relationship Id="rId5" Type="http://schemas.openxmlformats.org/officeDocument/2006/relationships/hyperlink" Target="http://unstats.un.org/unsd/cr/registry/regcst.asp?Cl=4" TargetMode="External"/><Relationship Id="rId15" Type="http://schemas.openxmlformats.org/officeDocument/2006/relationships/hyperlink" Target="https://joinup.ec.europa.eu/asset/dcat_application_profile/description" TargetMode="External"/><Relationship Id="rId10" Type="http://schemas.openxmlformats.org/officeDocument/2006/relationships/hyperlink" Target="http://data.gov.uk/data/site-usage/publisher?month=" TargetMode="External"/><Relationship Id="rId19" Type="http://schemas.openxmlformats.org/officeDocument/2006/relationships/hyperlink" Target="http://wifo5-03.informatik.uni-mannheim.de/bizer/silk/" TargetMode="External"/><Relationship Id="rId4" Type="http://schemas.openxmlformats.org/officeDocument/2006/relationships/hyperlink" Target="http://www.w3.org/2011/gld/wiki/Linked_Data_Cookbook" TargetMode="External"/><Relationship Id="rId9" Type="http://schemas.openxmlformats.org/officeDocument/2006/relationships/hyperlink" Target="http://open-data.europa.eu/en/data/dataset" TargetMode="External"/><Relationship Id="rId14" Type="http://schemas.openxmlformats.org/officeDocument/2006/relationships/hyperlink" Target="http://lov.okfn.or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joinup.ec.europa.eu/community/semic/document/cookbook-translating-data-models-rdf-schemas" TargetMode="External"/><Relationship Id="rId7" Type="http://schemas.openxmlformats.org/officeDocument/2006/relationships/image" Target="../media/image58.png"/><Relationship Id="rId2" Type="http://schemas.openxmlformats.org/officeDocument/2006/relationships/hyperlink" Target="http://www.w3.org/2011/gld/wiki/Linked_Data_Cookbook"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discovery.ac.uk/files/pdf/Licensing_Open_Data_A_Practical_Guide.pdf" TargetMode="External"/><Relationship Id="rId4" Type="http://schemas.openxmlformats.org/officeDocument/2006/relationships/hyperlink" Target="http://www.w3.org/TR/gov-data/"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linkeddatabook.com/editions/1.0/" TargetMode="External"/><Relationship Id="rId7" Type="http://schemas.openxmlformats.org/officeDocument/2006/relationships/image" Target="../media/image61.jpeg"/><Relationship Id="rId2" Type="http://schemas.openxmlformats.org/officeDocument/2006/relationships/hyperlink" Target="http://www.semantic-web.at/LOD-TheEssentials.pdf" TargetMode="Externa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www.euclid-project.eu/modules/course1"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63.png"/></Relationships>
</file>

<file path=ppt/slides/_rels/slide5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deri.ie/content/odpp" TargetMode="External"/><Relationship Id="rId7" Type="http://schemas.openxmlformats.org/officeDocument/2006/relationships/image" Target="../media/image65.jpeg"/><Relationship Id="rId2" Type="http://schemas.openxmlformats.org/officeDocument/2006/relationships/hyperlink" Target="http://stack.lod2.eu/" TargetMode="Externa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s://joinup.ec.europa.eu/community/semic/document/cookbook-translating-data-models-rdf-schemas" TargetMode="External"/><Relationship Id="rId4" Type="http://schemas.openxmlformats.org/officeDocument/2006/relationships/hyperlink" Target="http://www.w3.org/2011/gld/wiki/Linked_Data_Cookbook" TargetMode="External"/><Relationship Id="rId9"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projecteuclid.org/" TargetMode="External"/><Relationship Id="rId7" Type="http://schemas.openxmlformats.org/officeDocument/2006/relationships/image" Target="../media/image69.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hyperlink" Target="http://www1.unece.org/stat/platform/display/GSBPM/Generic+Statistical+Business+Process+Model+Paper" TargetMode="External"/><Relationship Id="rId4" Type="http://schemas.openxmlformats.org/officeDocument/2006/relationships/hyperlink" Target="http://latc-project.eu/"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hyperlink" Target="http://joinup.ec.europa.eu/" TargetMode="External"/><Relationship Id="rId3" Type="http://schemas.openxmlformats.org/officeDocument/2006/relationships/image" Target="../media/image71.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74.gif"/><Relationship Id="rId5" Type="http://schemas.openxmlformats.org/officeDocument/2006/relationships/image" Target="../media/image72.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iso.org/publications/press/UnderstandingMetadata.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gov-dat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w3.org/2011/gld/wiki/Linked_Data_Cookboo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2.1</a:t>
            </a:r>
            <a:r>
              <a:rPr lang="en-GB" sz="1400" i="0" dirty="0" smtClean="0"/>
              <a:t/>
            </a:r>
            <a:br>
              <a:rPr lang="en-GB" sz="1400" i="0" dirty="0" smtClean="0"/>
            </a:br>
            <a:r>
              <a:rPr lang="en-GB" sz="1800" i="0" dirty="0" smtClean="0"/>
              <a:t/>
            </a:r>
            <a:br>
              <a:rPr lang="en-GB" sz="1800" i="0" dirty="0" smtClean="0"/>
            </a:br>
            <a:r>
              <a:rPr lang="en-GB" sz="1800" i="0" smtClean="0"/>
              <a:t/>
            </a:r>
            <a:br>
              <a:rPr lang="en-GB" sz="1800" i="0" smtClean="0"/>
            </a:br>
            <a:r>
              <a:rPr lang="en-GB" sz="5400" i="0" smtClean="0">
                <a:latin typeface="Bradley Hand ITC" pitchFamily="66" charset="0"/>
              </a:rPr>
              <a:t>Le </a:t>
            </a:r>
            <a:r>
              <a:rPr lang="en-GB" sz="5400" i="0" dirty="0" smtClean="0">
                <a:latin typeface="Bradley Hand ITC" pitchFamily="66" charset="0"/>
              </a:rPr>
              <a:t>cycle de vie des </a:t>
            </a:r>
            <a:r>
              <a:rPr lang="en-GB" sz="5400" i="0" dirty="0" err="1" smtClean="0">
                <a:latin typeface="Bradley Hand ITC" pitchFamily="66" charset="0"/>
              </a:rPr>
              <a:t>Données</a:t>
            </a:r>
            <a:r>
              <a:rPr lang="en-GB" sz="5400" i="0" dirty="0" smtClean="0">
                <a:latin typeface="Bradley Hand ITC" pitchFamily="66" charset="0"/>
              </a:rPr>
              <a:t> et </a:t>
            </a:r>
            <a:r>
              <a:rPr lang="en-GB" sz="5400" i="0" dirty="0" err="1" smtClean="0">
                <a:latin typeface="Bradley Hand ITC" pitchFamily="66" charset="0"/>
              </a:rPr>
              <a:t>Métadonnées</a:t>
            </a:r>
            <a:r>
              <a:rPr lang="en-GB" sz="5400" i="0" dirty="0" smtClean="0">
                <a:latin typeface="Bradley Hand ITC" pitchFamily="66" charset="0"/>
              </a:rPr>
              <a:t> </a:t>
            </a:r>
            <a:r>
              <a:rPr lang="en-GB" sz="5400" i="0" dirty="0" err="1" smtClean="0">
                <a:latin typeface="Bradley Hand ITC" pitchFamily="66" charset="0"/>
              </a:rPr>
              <a:t>Publiques</a:t>
            </a:r>
            <a:r>
              <a:rPr lang="en-GB" sz="5400" i="0" dirty="0" smtClean="0">
                <a:latin typeface="Bradley Hand ITC" pitchFamily="66" charset="0"/>
              </a:rPr>
              <a:t> </a:t>
            </a:r>
            <a:r>
              <a:rPr lang="en-GB" sz="5400" i="0" dirty="0" err="1" smtClean="0">
                <a:latin typeface="Bradley Hand ITC" pitchFamily="66" charset="0"/>
              </a:rPr>
              <a:t>Liées</a:t>
            </a:r>
            <a:r>
              <a:rPr lang="en-GB" sz="5400" i="0" dirty="0" smtClean="0">
                <a:latin typeface="Bradley Hand ITC" pitchFamily="66" charset="0"/>
              </a:rPr>
              <a:t> </a:t>
            </a:r>
            <a:r>
              <a:rPr lang="en-GB" sz="5400" i="0" dirty="0" err="1" smtClean="0">
                <a:latin typeface="Bradley Hand ITC" pitchFamily="66" charset="0"/>
              </a:rPr>
              <a:t>Ouvertes</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LOGD &amp; </a:t>
            </a:r>
            <a:r>
              <a:rPr lang="en-GB" sz="7200" i="0" dirty="0" err="1" smtClean="0">
                <a:solidFill>
                  <a:schemeClr val="accent1"/>
                </a:solidFill>
                <a:latin typeface="Bradley Hand ITC" pitchFamily="66" charset="0"/>
              </a:rPr>
              <a:t>l’offre</a:t>
            </a:r>
            <a:r>
              <a:rPr lang="en-GB" sz="7200" i="0" dirty="0" smtClean="0">
                <a:solidFill>
                  <a:schemeClr val="accent1"/>
                </a:solidFill>
                <a:latin typeface="Bradley Hand ITC" pitchFamily="66" charset="0"/>
              </a:rPr>
              <a:t> de </a:t>
            </a:r>
            <a:r>
              <a:rPr lang="en-GB" sz="7200" i="0" dirty="0" err="1" smtClean="0">
                <a:solidFill>
                  <a:schemeClr val="accent1"/>
                </a:solidFill>
                <a:latin typeface="Bradley Hand ITC" pitchFamily="66" charset="0"/>
              </a:rPr>
              <a:t>metadonnées</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fr-FR" b="0" dirty="0" smtClean="0"/>
              <a:t> Les gouvernements rendent publiques leurs données et les publient sous forme de données liées accompagnées de descriptions métadonnées appropriées.</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des données à haute valeur ajoutée</a:t>
            </a:r>
            <a:endParaRPr lang="en-GB" noProof="0" dirty="0"/>
          </a:p>
        </p:txBody>
      </p:sp>
      <p:sp>
        <p:nvSpPr>
          <p:cNvPr id="3" name="Content Placeholder 2"/>
          <p:cNvSpPr>
            <a:spLocks noGrp="1"/>
          </p:cNvSpPr>
          <p:nvPr>
            <p:ph sz="quarter" idx="15"/>
          </p:nvPr>
        </p:nvSpPr>
        <p:spPr>
          <a:xfrm>
            <a:off x="533400" y="1484784"/>
            <a:ext cx="8077200" cy="4824536"/>
          </a:xfrm>
        </p:spPr>
        <p:txBody>
          <a:bodyPr>
            <a:normAutofit lnSpcReduction="10000"/>
          </a:bodyPr>
          <a:lstStyle/>
          <a:p>
            <a:r>
              <a:rPr lang="fr-BE" i="1" dirty="0" smtClean="0">
                <a:solidFill>
                  <a:schemeClr val="accent1"/>
                </a:solidFill>
              </a:rPr>
              <a:t>Plusieurs dimensions peuvent être prises en compte dans le processus de sélection des données publiques liées </a:t>
            </a:r>
            <a:r>
              <a:rPr lang="fr-BE" i="1" dirty="0" smtClean="0">
                <a:solidFill>
                  <a:schemeClr val="accent1"/>
                </a:solidFill>
              </a:rPr>
              <a:t>ouvertes, à la fois du point de vue du publicateur et du ré-utilisateur:</a:t>
            </a:r>
            <a:endParaRPr lang="fr-BE" i="1" dirty="0" smtClean="0">
              <a:solidFill>
                <a:schemeClr val="accent1"/>
              </a:solidFill>
            </a:endParaRPr>
          </a:p>
          <a:p>
            <a:pPr lvl="1"/>
            <a:r>
              <a:rPr lang="fr-BE" sz="1800" b="1" dirty="0" smtClean="0"/>
              <a:t>Transparence: </a:t>
            </a:r>
            <a:r>
              <a:rPr lang="fr-BE" sz="1800" dirty="0" smtClean="0"/>
              <a:t>La publication de l’ensemble de données augmente-t-il la transparence et l’ouverture du gouvernement envers ces citoyens?</a:t>
            </a:r>
            <a:endParaRPr lang="fr-BE" sz="1800" b="1" dirty="0" smtClean="0"/>
          </a:p>
          <a:p>
            <a:pPr lvl="1"/>
            <a:r>
              <a:rPr lang="fr-BE" sz="1800" b="1" dirty="0" smtClean="0"/>
              <a:t>Les </a:t>
            </a:r>
            <a:r>
              <a:rPr lang="fr-BE" sz="1800" b="1" dirty="0" smtClean="0"/>
              <a:t>exigences légales: </a:t>
            </a:r>
            <a:r>
              <a:rPr lang="fr-BE" sz="1800" dirty="0" smtClean="0"/>
              <a:t>Y a t-il une loi qui rend obligatoire la publication ouverte ou n'y a-t-il pas d’obligation spécifique?</a:t>
            </a:r>
          </a:p>
          <a:p>
            <a:pPr lvl="1"/>
            <a:r>
              <a:rPr lang="fr-BE" sz="1800" b="1" dirty="0" smtClean="0"/>
              <a:t>Relation avec mission de service public: </a:t>
            </a:r>
            <a:r>
              <a:rPr lang="fr-BE" sz="1800" dirty="0" smtClean="0"/>
              <a:t>Est-ce que les données sont le résultat direct issu de la mission publique primaire du gouvernement ou sont-elles le produit d'une activité non essentielle?</a:t>
            </a:r>
          </a:p>
          <a:p>
            <a:pPr lvl="1"/>
            <a:r>
              <a:rPr lang="fr-BE" sz="1800" b="1" dirty="0" smtClean="0"/>
              <a:t>Situation actuelle de la publication ouverte: </a:t>
            </a:r>
            <a:r>
              <a:rPr lang="fr-BE" sz="1800" dirty="0" smtClean="0"/>
              <a:t>Est-ce que les données sont déjà disponibles ouvertement ou doit-il encore être ouvert?</a:t>
            </a:r>
          </a:p>
          <a:p>
            <a:pPr lvl="1"/>
            <a:r>
              <a:rPr lang="fr-BE" sz="1800" b="1" dirty="0" smtClean="0"/>
              <a:t>Type de valeur: </a:t>
            </a:r>
            <a:r>
              <a:rPr lang="fr-BE" sz="1800" dirty="0" smtClean="0"/>
              <a:t>Les données sont-elles utiles pour l'engagement social ou ont-t-elles une valeur commerciale?</a:t>
            </a:r>
            <a:endParaRPr lang="fr-BE" sz="1800" noProof="0" dirty="0" smtClean="0"/>
          </a:p>
          <a:p>
            <a:pPr lvl="1"/>
            <a:r>
              <a:rPr lang="fr-BE" sz="1800" b="1" noProof="0" dirty="0" smtClean="0"/>
              <a:t>Audience:</a:t>
            </a:r>
            <a:r>
              <a:rPr lang="fr-BE" sz="1800" noProof="0" dirty="0" smtClean="0"/>
              <a:t> </a:t>
            </a:r>
            <a:r>
              <a:rPr lang="fr-BE" sz="1800" dirty="0" smtClean="0"/>
              <a:t>Est-ce que les données sont principalement destinées au public ou sont-elles destinées principalement à l'intégration «</a:t>
            </a:r>
            <a:r>
              <a:rPr lang="fr-BE" sz="1800" dirty="0" smtClean="0">
                <a:solidFill>
                  <a:srgbClr val="FF0000"/>
                </a:solidFill>
              </a:rPr>
              <a:t> </a:t>
            </a:r>
            <a:r>
              <a:rPr lang="fr-BE" sz="1800" dirty="0" smtClean="0"/>
              <a:t>back-office »</a:t>
            </a:r>
            <a:r>
              <a:rPr lang="fr-BE" sz="1800" noProof="0" dirty="0" smtClean="0"/>
              <a:t>?</a:t>
            </a:r>
            <a:endParaRPr lang="fr-BE"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extLst>
      <p:ext uri="{BB962C8B-B14F-4D97-AF65-F5344CB8AC3E}">
        <p14:creationId xmlns:p14="http://schemas.microsoft.com/office/powerpoint/2010/main" val="25915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Sélection</a:t>
            </a:r>
            <a:r>
              <a:rPr lang="en-GB" dirty="0" smtClean="0"/>
              <a:t> </a:t>
            </a:r>
            <a:r>
              <a:rPr lang="en-GB" dirty="0" err="1" smtClean="0"/>
              <a:t>basée</a:t>
            </a:r>
            <a:r>
              <a:rPr lang="en-GB" dirty="0" smtClean="0"/>
              <a:t> </a:t>
            </a:r>
            <a:r>
              <a:rPr lang="en-GB" dirty="0" err="1" smtClean="0"/>
              <a:t>sur</a:t>
            </a:r>
            <a:r>
              <a:rPr lang="en-GB" dirty="0" smtClean="0"/>
              <a:t> la </a:t>
            </a:r>
            <a:r>
              <a:rPr lang="en-GB" dirty="0" err="1" smtClean="0"/>
              <a:t>transparence</a:t>
            </a:r>
            <a:endParaRPr lang="en-GB" dirty="0"/>
          </a:p>
        </p:txBody>
      </p:sp>
      <p:sp>
        <p:nvSpPr>
          <p:cNvPr id="3" name="Content Placeholder 2"/>
          <p:cNvSpPr>
            <a:spLocks noGrp="1"/>
          </p:cNvSpPr>
          <p:nvPr>
            <p:ph sz="quarter" idx="15"/>
          </p:nvPr>
        </p:nvSpPr>
        <p:spPr/>
        <p:txBody>
          <a:bodyPr/>
          <a:lstStyle/>
          <a:p>
            <a:r>
              <a:rPr lang="en-GB" i="1" dirty="0" err="1" smtClean="0">
                <a:solidFill>
                  <a:schemeClr val="accent1"/>
                </a:solidFill>
              </a:rPr>
              <a:t>Dans</a:t>
            </a:r>
            <a:r>
              <a:rPr lang="en-GB" i="1" dirty="0" smtClean="0">
                <a:solidFill>
                  <a:schemeClr val="accent1"/>
                </a:solidFill>
              </a:rPr>
              <a:t> </a:t>
            </a:r>
            <a:r>
              <a:rPr lang="en-GB" i="1" dirty="0" err="1" smtClean="0">
                <a:solidFill>
                  <a:schemeClr val="accent1"/>
                </a:solidFill>
              </a:rPr>
              <a:t>certains</a:t>
            </a:r>
            <a:r>
              <a:rPr lang="en-GB" i="1" dirty="0" smtClean="0">
                <a:solidFill>
                  <a:schemeClr val="accent1"/>
                </a:solidFill>
              </a:rPr>
              <a:t> </a:t>
            </a:r>
            <a:r>
              <a:rPr lang="en-GB" i="1" dirty="0" err="1" smtClean="0">
                <a:solidFill>
                  <a:schemeClr val="accent1"/>
                </a:solidFill>
              </a:rPr>
              <a:t>cas</a:t>
            </a:r>
            <a:r>
              <a:rPr lang="en-GB" i="1" dirty="0" smtClean="0">
                <a:solidFill>
                  <a:schemeClr val="accent1"/>
                </a:solidFill>
              </a:rPr>
              <a:t>, </a:t>
            </a:r>
            <a:r>
              <a:rPr lang="fr-BE" i="1" dirty="0">
                <a:solidFill>
                  <a:schemeClr val="accent1"/>
                </a:solidFill>
              </a:rPr>
              <a:t>l</a:t>
            </a:r>
            <a:r>
              <a:rPr lang="fr-BE" i="1" dirty="0" smtClean="0">
                <a:solidFill>
                  <a:schemeClr val="accent1"/>
                </a:solidFill>
              </a:rPr>
              <a:t>a </a:t>
            </a:r>
            <a:r>
              <a:rPr lang="fr-BE" i="1" dirty="0">
                <a:solidFill>
                  <a:schemeClr val="accent1"/>
                </a:solidFill>
              </a:rPr>
              <a:t>publication de l’ensemble de données </a:t>
            </a:r>
            <a:r>
              <a:rPr lang="fr-BE" i="1" dirty="0" smtClean="0">
                <a:solidFill>
                  <a:schemeClr val="accent1"/>
                </a:solidFill>
              </a:rPr>
              <a:t>augmente </a:t>
            </a:r>
            <a:r>
              <a:rPr lang="fr-BE" i="1" dirty="0">
                <a:solidFill>
                  <a:schemeClr val="accent1"/>
                </a:solidFill>
              </a:rPr>
              <a:t>la transparence et l’ouverture du gouvernement envers ces </a:t>
            </a:r>
            <a:r>
              <a:rPr lang="fr-BE" i="1" dirty="0" smtClean="0">
                <a:solidFill>
                  <a:schemeClr val="accent1"/>
                </a:solidFill>
              </a:rPr>
              <a:t>citoyens, par ex.</a:t>
            </a:r>
            <a:r>
              <a:rPr lang="en-GB" i="1" dirty="0" smtClean="0">
                <a:solidFill>
                  <a:schemeClr val="accent1"/>
                </a:solidFill>
              </a:rPr>
              <a:t>:</a:t>
            </a:r>
            <a:endParaRPr lang="en-GB" i="1" dirty="0" smtClean="0">
              <a:solidFill>
                <a:schemeClr val="accent1"/>
              </a:solidFill>
            </a:endParaRPr>
          </a:p>
          <a:p>
            <a:pPr lvl="1"/>
            <a:r>
              <a:rPr lang="en-GB" sz="1800" dirty="0" err="1" smtClean="0"/>
              <a:t>Données</a:t>
            </a:r>
            <a:r>
              <a:rPr lang="en-GB" sz="1800" dirty="0" smtClean="0"/>
              <a:t> </a:t>
            </a:r>
            <a:r>
              <a:rPr lang="en-GB" sz="1800" dirty="0" err="1" smtClean="0"/>
              <a:t>parlementaires</a:t>
            </a:r>
            <a:r>
              <a:rPr lang="en-GB" sz="1800" dirty="0" smtClean="0"/>
              <a:t>, </a:t>
            </a:r>
            <a:r>
              <a:rPr lang="en-GB" sz="1800" dirty="0" err="1" smtClean="0"/>
              <a:t>telles</a:t>
            </a:r>
            <a:r>
              <a:rPr lang="en-GB" sz="1800" dirty="0" smtClean="0"/>
              <a:t> </a:t>
            </a:r>
            <a:r>
              <a:rPr lang="en-GB" sz="1800" dirty="0" err="1" smtClean="0"/>
              <a:t>que</a:t>
            </a:r>
            <a:r>
              <a:rPr lang="en-GB" sz="1800" dirty="0" smtClean="0"/>
              <a:t> les </a:t>
            </a:r>
            <a:r>
              <a:rPr lang="en-GB" sz="1800" dirty="0" err="1" smtClean="0"/>
              <a:t>résultats</a:t>
            </a:r>
            <a:r>
              <a:rPr lang="en-GB" sz="1800" dirty="0" smtClean="0"/>
              <a:t> des votes</a:t>
            </a:r>
            <a:r>
              <a:rPr lang="en-GB" sz="1800" dirty="0" smtClean="0"/>
              <a:t>. </a:t>
            </a:r>
            <a:endParaRPr lang="en-GB" sz="1800" dirty="0" smtClean="0"/>
          </a:p>
          <a:p>
            <a:pPr lvl="1"/>
            <a:r>
              <a:rPr lang="en-GB" sz="1800" dirty="0" smtClean="0"/>
              <a:t>La </a:t>
            </a:r>
            <a:r>
              <a:rPr lang="en-GB" sz="1800" dirty="0" err="1" smtClean="0"/>
              <a:t>façon</a:t>
            </a:r>
            <a:r>
              <a:rPr lang="en-GB" sz="1800" dirty="0" smtClean="0"/>
              <a:t> </a:t>
            </a:r>
            <a:r>
              <a:rPr lang="en-GB" sz="1800" dirty="0" err="1" smtClean="0"/>
              <a:t>dont</a:t>
            </a:r>
            <a:r>
              <a:rPr lang="en-GB" sz="1800" dirty="0" smtClean="0"/>
              <a:t> </a:t>
            </a:r>
            <a:r>
              <a:rPr lang="en-GB" sz="1800" dirty="0" err="1" smtClean="0"/>
              <a:t>est</a:t>
            </a:r>
            <a:r>
              <a:rPr lang="en-GB" sz="1800" dirty="0" smtClean="0"/>
              <a:t> </a:t>
            </a:r>
            <a:r>
              <a:rPr lang="en-GB" sz="1800" dirty="0" err="1" smtClean="0"/>
              <a:t>dépensé</a:t>
            </a:r>
            <a:r>
              <a:rPr lang="en-GB" sz="1800" dirty="0" smtClean="0"/>
              <a:t> le budget </a:t>
            </a:r>
            <a:r>
              <a:rPr lang="en-GB" sz="1800" dirty="0" err="1" smtClean="0"/>
              <a:t>gouvernemental</a:t>
            </a:r>
            <a:r>
              <a:rPr lang="en-GB" sz="1800" dirty="0" smtClean="0"/>
              <a:t>. </a:t>
            </a:r>
            <a:endParaRPr lang="en-GB" sz="1800" dirty="0" smtClean="0"/>
          </a:p>
          <a:p>
            <a:pPr lvl="1"/>
            <a:r>
              <a:rPr lang="en-GB" sz="1800" dirty="0" err="1" smtClean="0"/>
              <a:t>Coûts</a:t>
            </a:r>
            <a:r>
              <a:rPr lang="en-GB" sz="1800" dirty="0" smtClean="0"/>
              <a:t> de personnel des administrations </a:t>
            </a:r>
            <a:r>
              <a:rPr lang="en-GB" sz="1800" dirty="0" err="1" smtClean="0"/>
              <a:t>publiques</a:t>
            </a:r>
            <a:r>
              <a:rPr lang="en-GB" sz="1800" dirty="0" smtClean="0"/>
              <a:t> </a:t>
            </a:r>
            <a:endParaRPr lang="en-GB" sz="1800" dirty="0" smtClean="0"/>
          </a:p>
          <a:p>
            <a:pPr marL="0" lvl="1" indent="0">
              <a:buNone/>
            </a:pPr>
            <a:r>
              <a:rPr lang="en-GB" sz="1800" dirty="0" smtClean="0"/>
              <a:t>Tout les </a:t>
            </a:r>
            <a:r>
              <a:rPr lang="en-GB" sz="1800" dirty="0" err="1" smtClean="0"/>
              <a:t>exemples</a:t>
            </a:r>
            <a:r>
              <a:rPr lang="en-GB" sz="1800" dirty="0" smtClean="0"/>
              <a:t> sus-</a:t>
            </a:r>
            <a:r>
              <a:rPr lang="en-GB" sz="1800" dirty="0" err="1" smtClean="0"/>
              <a:t>mentionnés</a:t>
            </a:r>
            <a:r>
              <a:rPr lang="en-GB" sz="1800" dirty="0" smtClean="0"/>
              <a:t> </a:t>
            </a:r>
            <a:r>
              <a:rPr lang="en-GB" sz="1800" dirty="0" err="1" smtClean="0"/>
              <a:t>contribuent</a:t>
            </a:r>
            <a:r>
              <a:rPr lang="en-GB" sz="1800" dirty="0" smtClean="0"/>
              <a:t> à la </a:t>
            </a:r>
            <a:r>
              <a:rPr lang="en-GB" sz="1800" dirty="0" err="1" smtClean="0"/>
              <a:t>transparence</a:t>
            </a:r>
            <a:r>
              <a:rPr lang="en-GB" sz="1800" dirty="0" smtClean="0"/>
              <a:t> du </a:t>
            </a:r>
            <a:r>
              <a:rPr lang="en-GB" sz="1800" dirty="0" err="1" smtClean="0"/>
              <a:t>fonctionnement</a:t>
            </a:r>
            <a:r>
              <a:rPr lang="en-GB" sz="1800" dirty="0" smtClean="0"/>
              <a:t> des administrations </a:t>
            </a:r>
            <a:r>
              <a:rPr lang="en-GB" sz="1800" dirty="0" err="1" smtClean="0"/>
              <a:t>publiques</a:t>
            </a:r>
            <a:r>
              <a:rPr lang="en-GB" sz="1800" dirty="0" smtClean="0"/>
              <a:t>.</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Tree>
    <p:extLst>
      <p:ext uri="{BB962C8B-B14F-4D97-AF65-F5344CB8AC3E}">
        <p14:creationId xmlns:p14="http://schemas.microsoft.com/office/powerpoint/2010/main" val="154800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les exigences juridiques</a:t>
            </a:r>
            <a:endParaRPr lang="en-GB" noProof="0" dirty="0"/>
          </a:p>
        </p:txBody>
      </p:sp>
      <p:sp>
        <p:nvSpPr>
          <p:cNvPr id="3" name="Content Placeholder 2"/>
          <p:cNvSpPr>
            <a:spLocks noGrp="1"/>
          </p:cNvSpPr>
          <p:nvPr>
            <p:ph sz="quarter" idx="15"/>
          </p:nvPr>
        </p:nvSpPr>
        <p:spPr/>
        <p:txBody>
          <a:bodyPr/>
          <a:lstStyle/>
          <a:p>
            <a:r>
              <a:rPr lang="fr-FR" i="1" dirty="0" smtClean="0">
                <a:solidFill>
                  <a:schemeClr val="tx2"/>
                </a:solidFill>
              </a:rPr>
              <a:t>Certaines données peuvent être couvertes par une loi ou un règlement qui impose leur publication de manière ouverte, par ex:</a:t>
            </a:r>
          </a:p>
          <a:p>
            <a:pPr lvl="1"/>
            <a:r>
              <a:rPr lang="fr-FR" sz="1800" dirty="0" smtClean="0"/>
              <a:t>Texte de lois, directives, règlements, </a:t>
            </a:r>
            <a:r>
              <a:rPr lang="fr-FR" sz="1800" dirty="0" err="1" smtClean="0"/>
              <a:t>etc</a:t>
            </a:r>
            <a:endParaRPr lang="fr-FR" sz="1800" dirty="0" smtClean="0"/>
          </a:p>
          <a:p>
            <a:pPr lvl="1"/>
            <a:r>
              <a:rPr lang="fr-FR" sz="1800" dirty="0" smtClean="0"/>
              <a:t>Les propositions et les délibérations du Parlement et de comités.</a:t>
            </a:r>
          </a:p>
          <a:p>
            <a:pPr lvl="1"/>
            <a:r>
              <a:rPr lang="fr-FR" sz="1800" dirty="0" smtClean="0"/>
              <a:t>Les résultats des élections.</a:t>
            </a:r>
          </a:p>
          <a:p>
            <a:pPr lvl="1"/>
            <a:r>
              <a:rPr lang="fr-FR" sz="1800" dirty="0" smtClean="0"/>
              <a:t>Les budgets et dépenses publique.</a:t>
            </a:r>
          </a:p>
          <a:p>
            <a:pPr lvl="1"/>
            <a:r>
              <a:rPr lang="fr-FR" sz="1800" dirty="0" smtClean="0"/>
              <a:t>Les appels d'offres et l'attribution des contrats.</a:t>
            </a:r>
          </a:p>
          <a:p>
            <a:r>
              <a:rPr lang="fr-FR" i="1" dirty="0" smtClean="0">
                <a:solidFill>
                  <a:schemeClr val="tx2"/>
                </a:solidFill>
              </a:rPr>
              <a:t>D'autres données peuvent être le sous-produit de l'activité gouvernementale et il serait utile aux citoyens et aux entreprises d‘y avoir accès, par ex:</a:t>
            </a:r>
            <a:endParaRPr lang="en-GB" i="1" noProof="0" dirty="0" smtClean="0">
              <a:solidFill>
                <a:schemeClr val="tx2"/>
              </a:solidFill>
            </a:endParaRPr>
          </a:p>
          <a:p>
            <a:pPr>
              <a:buFont typeface="Arial" pitchFamily="34" charset="0"/>
              <a:buChar char="•"/>
            </a:pPr>
            <a:r>
              <a:rPr lang="fr-FR" sz="1800" dirty="0" smtClean="0"/>
              <a:t>État des infrastructures et espaces publics (routes, arbres).</a:t>
            </a:r>
          </a:p>
          <a:p>
            <a:pPr>
              <a:buFont typeface="Arial" pitchFamily="34" charset="0"/>
              <a:buChar char="•"/>
            </a:pPr>
            <a:r>
              <a:rPr lang="fr-FR" sz="1800" dirty="0" smtClean="0"/>
              <a:t>Horaires des transports en commun et horaires de collecte des ordures.</a:t>
            </a:r>
            <a:endParaRPr lang="en-GB" sz="1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spTree>
    <p:extLst>
      <p:ext uri="{BB962C8B-B14F-4D97-AF65-F5344CB8AC3E}">
        <p14:creationId xmlns:p14="http://schemas.microsoft.com/office/powerpoint/2010/main" val="224343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la relation avec les missions de service public</a:t>
            </a:r>
            <a:endParaRPr lang="en-GB" noProof="0" dirty="0"/>
          </a:p>
        </p:txBody>
      </p:sp>
      <p:sp>
        <p:nvSpPr>
          <p:cNvPr id="3" name="Content Placeholder 2"/>
          <p:cNvSpPr>
            <a:spLocks noGrp="1"/>
          </p:cNvSpPr>
          <p:nvPr>
            <p:ph sz="quarter" idx="15"/>
          </p:nvPr>
        </p:nvSpPr>
        <p:spPr>
          <a:xfrm>
            <a:off x="533400" y="1752600"/>
            <a:ext cx="8077200" cy="4196680"/>
          </a:xfrm>
        </p:spPr>
        <p:txBody>
          <a:bodyPr/>
          <a:lstStyle/>
          <a:p>
            <a:r>
              <a:rPr lang="fr-FR" i="1" dirty="0" smtClean="0">
                <a:solidFill>
                  <a:schemeClr val="tx2"/>
                </a:solidFill>
              </a:rPr>
              <a:t>Certaines données peuvent être le résultat direct d’une fonction primaire du gouvernement, par exemple les fonctions énumérées dans la </a:t>
            </a:r>
            <a:r>
              <a:rPr lang="en-GB" i="1" noProof="0" dirty="0" smtClean="0">
                <a:solidFill>
                  <a:schemeClr val="tx2"/>
                </a:solidFill>
              </a:rPr>
              <a:t>COFOG:</a:t>
            </a:r>
            <a:r>
              <a:rPr lang="en-GB" noProof="0" dirty="0" smtClean="0">
                <a:solidFill>
                  <a:schemeClr val="tx2"/>
                </a:solidFill>
              </a:rPr>
              <a:t> </a:t>
            </a:r>
          </a:p>
          <a:p>
            <a:pPr lvl="1">
              <a:spcAft>
                <a:spcPts val="300"/>
              </a:spcAft>
            </a:pPr>
            <a:r>
              <a:rPr lang="fr-FR" sz="1800" dirty="0" smtClean="0"/>
              <a:t>Les organes législatifs et exécutifs, les affaires financières ou fiscales etc.</a:t>
            </a:r>
          </a:p>
          <a:p>
            <a:pPr lvl="1">
              <a:spcAft>
                <a:spcPts val="300"/>
              </a:spcAft>
            </a:pPr>
            <a:r>
              <a:rPr lang="fr-FR" sz="1800" dirty="0" smtClean="0"/>
              <a:t>L'ordre public et la sécurité</a:t>
            </a:r>
            <a:r>
              <a:rPr lang="en-GB" sz="1800" noProof="0" dirty="0" smtClean="0"/>
              <a:t>.</a:t>
            </a:r>
          </a:p>
          <a:p>
            <a:pPr lvl="1">
              <a:spcAft>
                <a:spcPts val="300"/>
              </a:spcAft>
            </a:pPr>
            <a:r>
              <a:rPr lang="fr-FR" sz="1800" dirty="0" smtClean="0"/>
              <a:t>La protection de l'environnement.</a:t>
            </a:r>
          </a:p>
          <a:p>
            <a:pPr lvl="1">
              <a:spcAft>
                <a:spcPts val="300"/>
              </a:spcAft>
            </a:pPr>
            <a:r>
              <a:rPr lang="fr-FR" sz="1800" dirty="0" smtClean="0"/>
              <a:t>La santé.</a:t>
            </a:r>
          </a:p>
          <a:p>
            <a:pPr lvl="1">
              <a:spcAft>
                <a:spcPts val="300"/>
              </a:spcAft>
            </a:pPr>
            <a:r>
              <a:rPr lang="fr-FR" sz="1800" dirty="0" smtClean="0"/>
              <a:t>La culture.</a:t>
            </a:r>
          </a:p>
          <a:p>
            <a:pPr lvl="1">
              <a:spcAft>
                <a:spcPts val="300"/>
              </a:spcAft>
            </a:pPr>
            <a:r>
              <a:rPr lang="fr-FR" sz="1800" dirty="0" smtClean="0"/>
              <a:t>L’éducation.</a:t>
            </a:r>
            <a:endParaRPr lang="en-GB" sz="1800" noProof="0" dirty="0" smtClean="0"/>
          </a:p>
          <a:p>
            <a:pPr>
              <a:spcAft>
                <a:spcPts val="300"/>
              </a:spcAft>
            </a:pPr>
            <a:r>
              <a:rPr lang="fr-FR" i="1" dirty="0" smtClean="0">
                <a:solidFill>
                  <a:schemeClr val="tx2"/>
                </a:solidFill>
              </a:rPr>
              <a:t>D’autres données produites par le gouvernement qui sont non essentielles (elles peuvent être - et sont parfois - fournies par le secteur privé), par ex</a:t>
            </a:r>
            <a:r>
              <a:rPr lang="en-GB" i="1" dirty="0" smtClean="0">
                <a:solidFill>
                  <a:schemeClr val="tx2"/>
                </a:solidFill>
              </a:rPr>
              <a:t>:</a:t>
            </a:r>
          </a:p>
          <a:p>
            <a:pPr lvl="1">
              <a:spcAft>
                <a:spcPts val="300"/>
              </a:spcAft>
            </a:pPr>
            <a:r>
              <a:rPr lang="fr-FR" sz="1800" dirty="0" smtClean="0"/>
              <a:t>La cartographie pour la navigation (cf. Google Street </a:t>
            </a:r>
            <a:r>
              <a:rPr lang="fr-FR" sz="1800" dirty="0" err="1" smtClean="0"/>
              <a:t>View</a:t>
            </a:r>
            <a:r>
              <a:rPr lang="fr-FR" sz="1800" dirty="0" smtClean="0"/>
              <a:t>)</a:t>
            </a:r>
          </a:p>
          <a:p>
            <a:pPr lvl="1">
              <a:spcAft>
                <a:spcPts val="300"/>
              </a:spcAft>
            </a:pPr>
            <a:r>
              <a:rPr lang="fr-FR" sz="1800" dirty="0" smtClean="0"/>
              <a:t>Les prévisions météorologiques (cf. </a:t>
            </a:r>
            <a:r>
              <a:rPr lang="fr-FR" sz="1800" dirty="0" err="1" smtClean="0"/>
              <a:t>Weather</a:t>
            </a:r>
            <a:r>
              <a:rPr lang="fr-FR" sz="1800" dirty="0" smtClean="0"/>
              <a:t> Channel)</a:t>
            </a:r>
          </a:p>
          <a:p>
            <a:pPr lvl="1">
              <a:spcAft>
                <a:spcPts val="300"/>
              </a:spcAft>
            </a:pPr>
            <a:endParaRPr lang="en-GB" sz="1800" noProof="0" dirty="0" smtClean="0"/>
          </a:p>
          <a:p>
            <a:pPr lvl="1">
              <a:spcAft>
                <a:spcPts val="300"/>
              </a:spcAft>
            </a:pPr>
            <a:endParaRPr lang="en-GB" noProof="0" dirty="0" smtClean="0"/>
          </a:p>
          <a:p>
            <a:pPr lvl="1">
              <a:spcAft>
                <a:spcPts val="300"/>
              </a:spcAft>
            </a:pPr>
            <a:endParaRPr lang="en-GB" noProof="0" dirty="0" smtClean="0"/>
          </a:p>
          <a:p>
            <a:pPr lvl="1"/>
            <a:endParaRPr lang="en-GB"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14</a:t>
            </a:fld>
            <a:endParaRPr lang="en-GB"/>
          </a:p>
        </p:txBody>
      </p:sp>
    </p:spTree>
    <p:extLst>
      <p:ext uri="{BB962C8B-B14F-4D97-AF65-F5344CB8AC3E}">
        <p14:creationId xmlns:p14="http://schemas.microsoft.com/office/powerpoint/2010/main" val="115222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le statut de l'ouverture</a:t>
            </a:r>
            <a:endParaRPr lang="en-GB" noProof="0" dirty="0"/>
          </a:p>
        </p:txBody>
      </p:sp>
      <p:sp>
        <p:nvSpPr>
          <p:cNvPr id="3" name="Content Placeholder 2"/>
          <p:cNvSpPr>
            <a:spLocks noGrp="1"/>
          </p:cNvSpPr>
          <p:nvPr>
            <p:ph sz="quarter" idx="15"/>
          </p:nvPr>
        </p:nvSpPr>
        <p:spPr/>
        <p:txBody>
          <a:bodyPr/>
          <a:lstStyle/>
          <a:p>
            <a:r>
              <a:rPr lang="fr-FR" i="1" dirty="0" smtClean="0">
                <a:solidFill>
                  <a:schemeClr val="tx2"/>
                </a:solidFill>
              </a:rPr>
              <a:t>Certaines données sont déjà publiées ouvertement et par voie électronique</a:t>
            </a:r>
            <a:r>
              <a:rPr lang="en-GB" i="1" noProof="0" dirty="0" smtClean="0">
                <a:solidFill>
                  <a:schemeClr val="tx2"/>
                </a:solidFill>
              </a:rPr>
              <a:t>, par ex:</a:t>
            </a:r>
            <a:r>
              <a:rPr lang="en-GB" i="1" dirty="0" smtClean="0">
                <a:solidFill>
                  <a:schemeClr val="tx2"/>
                </a:solidFill>
              </a:rPr>
              <a:t> (</a:t>
            </a:r>
            <a:r>
              <a:rPr lang="en-GB" i="1" dirty="0" err="1" smtClean="0">
                <a:solidFill>
                  <a:schemeClr val="tx2"/>
                </a:solidFill>
              </a:rPr>
              <a:t>dans</a:t>
            </a:r>
            <a:r>
              <a:rPr lang="en-GB" i="1" dirty="0" smtClean="0">
                <a:solidFill>
                  <a:schemeClr val="tx2"/>
                </a:solidFill>
              </a:rPr>
              <a:t> </a:t>
            </a:r>
            <a:r>
              <a:rPr lang="en-GB" i="1" dirty="0" err="1" smtClean="0">
                <a:solidFill>
                  <a:schemeClr val="tx2"/>
                </a:solidFill>
              </a:rPr>
              <a:t>certains</a:t>
            </a:r>
            <a:r>
              <a:rPr lang="en-GB" i="1" dirty="0" smtClean="0">
                <a:solidFill>
                  <a:schemeClr val="tx2"/>
                </a:solidFill>
              </a:rPr>
              <a:t> pays):</a:t>
            </a:r>
            <a:endParaRPr lang="en-GB" i="1" noProof="0" dirty="0" smtClean="0">
              <a:solidFill>
                <a:schemeClr val="tx2"/>
              </a:solidFill>
            </a:endParaRPr>
          </a:p>
          <a:p>
            <a:pPr lvl="1"/>
            <a:r>
              <a:rPr lang="fr-FR" sz="1800" dirty="0" smtClean="0"/>
              <a:t>Les informations cadastrales.</a:t>
            </a:r>
          </a:p>
          <a:p>
            <a:pPr lvl="1"/>
            <a:r>
              <a:rPr lang="fr-FR" sz="1800" dirty="0" smtClean="0"/>
              <a:t>Les cartes topographiques.</a:t>
            </a:r>
          </a:p>
          <a:p>
            <a:pPr lvl="1"/>
            <a:r>
              <a:rPr lang="fr-FR" sz="1800" dirty="0" smtClean="0"/>
              <a:t>Les informations de trafic.</a:t>
            </a:r>
          </a:p>
          <a:p>
            <a:pPr lvl="1"/>
            <a:r>
              <a:rPr lang="fr-FR" sz="1800" dirty="0" smtClean="0"/>
              <a:t>Les prévisions météorologiques.</a:t>
            </a:r>
          </a:p>
          <a:p>
            <a:pPr lvl="1">
              <a:buNone/>
            </a:pPr>
            <a:endParaRPr lang="en-GB" noProof="0" dirty="0" smtClean="0"/>
          </a:p>
          <a:p>
            <a:r>
              <a:rPr lang="fr-FR" i="1" dirty="0" smtClean="0">
                <a:solidFill>
                  <a:schemeClr val="tx2"/>
                </a:solidFill>
              </a:rPr>
              <a:t>D'autres données peuvent encore être cachées au public (peut-être parce qu‘elles sont difficiles à publier ou comportent des données personnelles, des données sensibles ou en partie soumises à des licences de tiers).</a:t>
            </a:r>
            <a:endParaRPr lang="en-GB" i="1" noProof="0" dirty="0" smtClean="0">
              <a:solidFill>
                <a:schemeClr val="tx2"/>
              </a:solidFill>
            </a:endParaRP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Tree>
    <p:extLst>
      <p:ext uri="{BB962C8B-B14F-4D97-AF65-F5344CB8AC3E}">
        <p14:creationId xmlns:p14="http://schemas.microsoft.com/office/powerpoint/2010/main" val="127590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le type de valeur</a:t>
            </a:r>
            <a:endParaRPr lang="en-GB" noProof="0" dirty="0"/>
          </a:p>
        </p:txBody>
      </p:sp>
      <p:sp>
        <p:nvSpPr>
          <p:cNvPr id="3" name="Content Placeholder 2"/>
          <p:cNvSpPr>
            <a:spLocks noGrp="1"/>
          </p:cNvSpPr>
          <p:nvPr>
            <p:ph sz="quarter" idx="15"/>
          </p:nvPr>
        </p:nvSpPr>
        <p:spPr/>
        <p:txBody>
          <a:bodyPr/>
          <a:lstStyle/>
          <a:p>
            <a:r>
              <a:rPr lang="fr-BE" i="1" dirty="0" smtClean="0">
                <a:solidFill>
                  <a:schemeClr val="tx2"/>
                </a:solidFill>
              </a:rPr>
              <a:t>Certaines données peuvent avoir une valeur essentiellement sociale, par ex:</a:t>
            </a:r>
          </a:p>
          <a:p>
            <a:pPr lvl="1">
              <a:spcAft>
                <a:spcPts val="600"/>
              </a:spcAft>
            </a:pPr>
            <a:r>
              <a:rPr lang="fr-BE" sz="1800" dirty="0" smtClean="0"/>
              <a:t>Les lois et les données parlementaires (par ex: les votes exprimés par les représentants)</a:t>
            </a:r>
          </a:p>
          <a:p>
            <a:pPr lvl="1">
              <a:spcAft>
                <a:spcPts val="600"/>
              </a:spcAft>
            </a:pPr>
            <a:r>
              <a:rPr lang="fr-BE" sz="1800" dirty="0" smtClean="0"/>
              <a:t>L’information préélectorale (par ex: les programmes des partis politiques)</a:t>
            </a:r>
          </a:p>
          <a:p>
            <a:pPr lvl="1">
              <a:spcAft>
                <a:spcPts val="600"/>
              </a:spcAft>
            </a:pPr>
            <a:r>
              <a:rPr lang="fr-BE" sz="1800" dirty="0" smtClean="0"/>
              <a:t>e-démocratie et e-participation (par ex: les consultations publiques)</a:t>
            </a:r>
          </a:p>
          <a:p>
            <a:endParaRPr lang="fr-BE" i="1" dirty="0" smtClean="0"/>
          </a:p>
          <a:p>
            <a:r>
              <a:rPr lang="fr-BE" i="1" dirty="0" smtClean="0">
                <a:solidFill>
                  <a:schemeClr val="tx2"/>
                </a:solidFill>
              </a:rPr>
              <a:t>D'autres données peuvent avoir plus </a:t>
            </a:r>
            <a:r>
              <a:rPr lang="fr-BE" b="1" i="1" dirty="0" smtClean="0">
                <a:solidFill>
                  <a:schemeClr val="tx2"/>
                </a:solidFill>
              </a:rPr>
              <a:t>de valeur </a:t>
            </a:r>
            <a:r>
              <a:rPr lang="fr-BE" b="1" i="1" dirty="0" smtClean="0">
                <a:solidFill>
                  <a:schemeClr val="tx2"/>
                </a:solidFill>
              </a:rPr>
              <a:t>commerciale </a:t>
            </a:r>
            <a:r>
              <a:rPr lang="fr-BE" i="1" dirty="0" smtClean="0">
                <a:solidFill>
                  <a:schemeClr val="tx2"/>
                </a:solidFill>
              </a:rPr>
              <a:t>(modèle d’affaires), </a:t>
            </a:r>
            <a:r>
              <a:rPr lang="fr-BE" i="1" dirty="0" smtClean="0">
                <a:solidFill>
                  <a:schemeClr val="tx2"/>
                </a:solidFill>
              </a:rPr>
              <a:t>par ex:</a:t>
            </a:r>
          </a:p>
          <a:p>
            <a:pPr>
              <a:buFont typeface="Arial" pitchFamily="34" charset="0"/>
              <a:buChar char="•"/>
            </a:pPr>
            <a:r>
              <a:rPr lang="fr-BE" sz="1800" noProof="0" dirty="0" smtClean="0"/>
              <a:t>Les cartes routières et l’information trafic en temps réel</a:t>
            </a:r>
          </a:p>
          <a:p>
            <a:pPr>
              <a:buFont typeface="Arial" pitchFamily="34" charset="0"/>
              <a:buChar char="•"/>
            </a:pPr>
            <a:r>
              <a:rPr lang="fr-BE" sz="1800" noProof="0" dirty="0" smtClean="0"/>
              <a:t>L’information </a:t>
            </a:r>
            <a:r>
              <a:rPr lang="fr-BE" sz="1800" noProof="0" dirty="0" err="1" smtClean="0"/>
              <a:t>méteo</a:t>
            </a:r>
            <a:r>
              <a:rPr lang="fr-BE" sz="1800" noProof="0" dirty="0" smtClean="0"/>
              <a:t> en temps réel</a:t>
            </a:r>
          </a:p>
          <a:p>
            <a:pPr lvl="1"/>
            <a:r>
              <a:rPr lang="fr-BE" sz="1800" noProof="0" dirty="0" smtClean="0"/>
              <a:t>L’information économique</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spTree>
    <p:extLst>
      <p:ext uri="{BB962C8B-B14F-4D97-AF65-F5344CB8AC3E}">
        <p14:creationId xmlns:p14="http://schemas.microsoft.com/office/powerpoint/2010/main" val="4038247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le type de public</a:t>
            </a:r>
            <a:endParaRPr lang="en-GB" noProof="0" dirty="0"/>
          </a:p>
        </p:txBody>
      </p:sp>
      <p:sp>
        <p:nvSpPr>
          <p:cNvPr id="3" name="Content Placeholder 2"/>
          <p:cNvSpPr>
            <a:spLocks noGrp="1"/>
          </p:cNvSpPr>
          <p:nvPr>
            <p:ph sz="quarter" idx="15"/>
          </p:nvPr>
        </p:nvSpPr>
        <p:spPr/>
        <p:txBody>
          <a:bodyPr/>
          <a:lstStyle/>
          <a:p>
            <a:r>
              <a:rPr lang="fr-FR" i="1" dirty="0" smtClean="0">
                <a:solidFill>
                  <a:schemeClr val="tx2"/>
                </a:solidFill>
              </a:rPr>
              <a:t>Certaines données sont destinée à la </a:t>
            </a:r>
            <a:r>
              <a:rPr lang="fr-FR" b="1" i="1" dirty="0" smtClean="0">
                <a:solidFill>
                  <a:schemeClr val="tx2"/>
                </a:solidFill>
              </a:rPr>
              <a:t>société</a:t>
            </a:r>
            <a:r>
              <a:rPr lang="fr-FR" i="1" dirty="0" smtClean="0">
                <a:solidFill>
                  <a:schemeClr val="tx2"/>
                </a:solidFill>
              </a:rPr>
              <a:t> (citoyens et entreprises), par ex:</a:t>
            </a:r>
          </a:p>
          <a:p>
            <a:pPr>
              <a:buFont typeface="Arial" pitchFamily="34" charset="0"/>
              <a:buChar char="•"/>
            </a:pPr>
            <a:r>
              <a:rPr lang="fr-FR" sz="1800" dirty="0" smtClean="0"/>
              <a:t>Informations légales.</a:t>
            </a:r>
          </a:p>
          <a:p>
            <a:pPr>
              <a:buFont typeface="Arial" pitchFamily="34" charset="0"/>
              <a:buChar char="•"/>
            </a:pPr>
            <a:r>
              <a:rPr lang="fr-FR" sz="1800" dirty="0" smtClean="0"/>
              <a:t>e-démocratie, e-participation et consultation publique.</a:t>
            </a:r>
          </a:p>
          <a:p>
            <a:pPr>
              <a:buFont typeface="Arial" pitchFamily="34" charset="0"/>
              <a:buChar char="•"/>
            </a:pPr>
            <a:r>
              <a:rPr lang="fr-FR" sz="1800" dirty="0" smtClean="0"/>
              <a:t>Marchés publics.</a:t>
            </a:r>
          </a:p>
          <a:p>
            <a:endParaRPr lang="en-GB" noProof="0" dirty="0" smtClean="0"/>
          </a:p>
          <a:p>
            <a:r>
              <a:rPr lang="fr-FR" i="1" dirty="0" smtClean="0">
                <a:solidFill>
                  <a:schemeClr val="tx2"/>
                </a:solidFill>
              </a:rPr>
              <a:t>D'autres données sont axées </a:t>
            </a:r>
            <a:r>
              <a:rPr lang="fr-FR" b="1" i="1" dirty="0" smtClean="0">
                <a:solidFill>
                  <a:schemeClr val="tx2"/>
                </a:solidFill>
              </a:rPr>
              <a:t>sur l'utilisation interne ou pour l'intégration dans le « back-office », </a:t>
            </a:r>
            <a:r>
              <a:rPr lang="fr-FR" i="1" dirty="0" smtClean="0">
                <a:solidFill>
                  <a:schemeClr val="tx2"/>
                </a:solidFill>
              </a:rPr>
              <a:t>par ex:</a:t>
            </a:r>
          </a:p>
          <a:p>
            <a:pPr lvl="1"/>
            <a:r>
              <a:rPr lang="fr-FR" sz="1800" dirty="0" smtClean="0"/>
              <a:t>Diverses sources qui sont utilisées pour l'application de la loi.</a:t>
            </a:r>
          </a:p>
          <a:p>
            <a:pPr lvl="1"/>
            <a:r>
              <a:rPr lang="fr-FR" sz="1800" dirty="0" smtClean="0"/>
              <a:t>Indicateurs de performance de service.</a:t>
            </a:r>
          </a:p>
          <a:p>
            <a:pPr lvl="1"/>
            <a:r>
              <a:rPr lang="fr-FR" sz="1800" dirty="0" smtClean="0"/>
              <a:t>Les descriptions de fonctions publiques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Tree>
    <p:extLst>
      <p:ext uri="{BB962C8B-B14F-4D97-AF65-F5344CB8AC3E}">
        <p14:creationId xmlns:p14="http://schemas.microsoft.com/office/powerpoint/2010/main" val="74366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Sélection basée sur la taille de l’audience</a:t>
            </a:r>
            <a:endParaRPr lang="en-GB" noProof="0" dirty="0"/>
          </a:p>
        </p:txBody>
      </p:sp>
      <p:sp>
        <p:nvSpPr>
          <p:cNvPr id="3" name="Content Placeholder 2"/>
          <p:cNvSpPr>
            <a:spLocks noGrp="1"/>
          </p:cNvSpPr>
          <p:nvPr>
            <p:ph sz="quarter" idx="15"/>
          </p:nvPr>
        </p:nvSpPr>
        <p:spPr/>
        <p:txBody>
          <a:bodyPr/>
          <a:lstStyle/>
          <a:p>
            <a:r>
              <a:rPr lang="fr-BE" i="1" dirty="0" smtClean="0">
                <a:solidFill>
                  <a:schemeClr val="tx2"/>
                </a:solidFill>
              </a:rPr>
              <a:t>Certaines données sont destinées à un </a:t>
            </a:r>
            <a:r>
              <a:rPr lang="fr-BE" b="1" i="1" dirty="0" smtClean="0">
                <a:solidFill>
                  <a:schemeClr val="tx2"/>
                </a:solidFill>
              </a:rPr>
              <a:t>large public </a:t>
            </a:r>
            <a:r>
              <a:rPr lang="fr-BE" i="1" dirty="0" smtClean="0">
                <a:solidFill>
                  <a:schemeClr val="tx2"/>
                </a:solidFill>
              </a:rPr>
              <a:t>et </a:t>
            </a:r>
            <a:r>
              <a:rPr lang="fr-BE" b="1" i="1" dirty="0" smtClean="0">
                <a:solidFill>
                  <a:schemeClr val="tx2"/>
                </a:solidFill>
              </a:rPr>
              <a:t>les marchés de masse</a:t>
            </a:r>
            <a:r>
              <a:rPr lang="fr-BE" i="1" dirty="0" smtClean="0">
                <a:solidFill>
                  <a:schemeClr val="tx2"/>
                </a:solidFill>
              </a:rPr>
              <a:t>, par ex:</a:t>
            </a:r>
          </a:p>
          <a:p>
            <a:pPr lvl="1"/>
            <a:r>
              <a:rPr lang="fr-BE" sz="1800" dirty="0" smtClean="0"/>
              <a:t>Les informations sur le trafic.</a:t>
            </a:r>
            <a:endParaRPr lang="fr-BE" sz="1800" noProof="0" dirty="0" smtClean="0"/>
          </a:p>
          <a:p>
            <a:pPr lvl="1"/>
            <a:r>
              <a:rPr lang="fr-BE" sz="1800" dirty="0" smtClean="0"/>
              <a:t>Transports en commun.</a:t>
            </a:r>
          </a:p>
          <a:p>
            <a:pPr lvl="1"/>
            <a:r>
              <a:rPr lang="fr-BE" sz="1800" dirty="0" smtClean="0"/>
              <a:t>Données électorales.</a:t>
            </a:r>
          </a:p>
          <a:p>
            <a:endParaRPr lang="fr-BE" noProof="0" dirty="0" smtClean="0"/>
          </a:p>
          <a:p>
            <a:r>
              <a:rPr lang="fr-BE" i="1" dirty="0" smtClean="0">
                <a:solidFill>
                  <a:schemeClr val="tx2"/>
                </a:solidFill>
              </a:rPr>
              <a:t>D'autres données sont essentielles pour de </a:t>
            </a:r>
            <a:r>
              <a:rPr lang="fr-BE" b="1" i="1" dirty="0" smtClean="0">
                <a:solidFill>
                  <a:schemeClr val="tx2"/>
                </a:solidFill>
              </a:rPr>
              <a:t>petits groupes de personnes </a:t>
            </a:r>
            <a:r>
              <a:rPr lang="fr-BE" i="1" dirty="0" smtClean="0">
                <a:solidFill>
                  <a:schemeClr val="tx2"/>
                </a:solidFill>
              </a:rPr>
              <a:t>et </a:t>
            </a:r>
            <a:r>
              <a:rPr lang="fr-BE" b="1" i="1" dirty="0" smtClean="0">
                <a:solidFill>
                  <a:schemeClr val="tx2"/>
                </a:solidFill>
              </a:rPr>
              <a:t>des marchés de niche</a:t>
            </a:r>
            <a:r>
              <a:rPr lang="fr-BE" i="1" dirty="0" smtClean="0">
                <a:solidFill>
                  <a:schemeClr val="tx2"/>
                </a:solidFill>
              </a:rPr>
              <a:t>, par exemple:</a:t>
            </a:r>
          </a:p>
          <a:p>
            <a:pPr lvl="1"/>
            <a:r>
              <a:rPr lang="fr-BE" sz="1800" dirty="0" smtClean="0"/>
              <a:t>Informations sur les installations et le soutien financier pour les personnes ayant des besoins spéciaux.</a:t>
            </a:r>
          </a:p>
          <a:p>
            <a:pPr lvl="1"/>
            <a:r>
              <a:rPr lang="fr-BE" sz="1800" dirty="0" smtClean="0"/>
              <a:t>Statistiques économiques.</a:t>
            </a:r>
          </a:p>
          <a:p>
            <a:pPr lvl="1"/>
            <a:r>
              <a:rPr lang="fr-BE" sz="1800" noProof="0" dirty="0" smtClean="0"/>
              <a:t>Décisions de justice.</a:t>
            </a:r>
          </a:p>
          <a:p>
            <a:pPr lvl="1"/>
            <a:endParaRPr lang="fr-BE" noProof="0" dirty="0" smtClean="0"/>
          </a:p>
          <a:p>
            <a:pPr lvl="1"/>
            <a:endParaRPr lang="fr-BE"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Tree>
    <p:extLst>
      <p:ext uri="{BB962C8B-B14F-4D97-AF65-F5344CB8AC3E}">
        <p14:creationId xmlns:p14="http://schemas.microsoft.com/office/powerpoint/2010/main" val="330693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Forte value du point de </a:t>
            </a:r>
            <a:r>
              <a:rPr lang="en-GB" dirty="0" err="1" smtClean="0"/>
              <a:t>vue</a:t>
            </a:r>
            <a:r>
              <a:rPr lang="en-GB" dirty="0" smtClean="0"/>
              <a:t> des </a:t>
            </a:r>
            <a:r>
              <a:rPr lang="en-GB" dirty="0" err="1" smtClean="0"/>
              <a:t>ré-utilisateurs</a:t>
            </a:r>
            <a:endParaRPr lang="en-GB" dirty="0"/>
          </a:p>
        </p:txBody>
      </p:sp>
      <p:sp>
        <p:nvSpPr>
          <p:cNvPr id="3" name="Content Placeholder 2"/>
          <p:cNvSpPr>
            <a:spLocks noGrp="1"/>
          </p:cNvSpPr>
          <p:nvPr>
            <p:ph sz="quarter" idx="15"/>
          </p:nvPr>
        </p:nvSpPr>
        <p:spPr>
          <a:xfrm>
            <a:off x="533400" y="1628800"/>
            <a:ext cx="8077200" cy="4680520"/>
          </a:xfrm>
        </p:spPr>
        <p:txBody>
          <a:bodyPr>
            <a:normAutofit lnSpcReduction="10000"/>
          </a:bodyPr>
          <a:lstStyle/>
          <a:p>
            <a:r>
              <a:rPr lang="en-GB" i="1" dirty="0" smtClean="0">
                <a:solidFill>
                  <a:srgbClr val="A32020"/>
                </a:solidFill>
              </a:rPr>
              <a:t>Du point de </a:t>
            </a:r>
            <a:r>
              <a:rPr lang="en-GB" i="1" dirty="0" err="1" smtClean="0">
                <a:solidFill>
                  <a:srgbClr val="A32020"/>
                </a:solidFill>
              </a:rPr>
              <a:t>vue</a:t>
            </a:r>
            <a:r>
              <a:rPr lang="en-GB" i="1" dirty="0" smtClean="0">
                <a:solidFill>
                  <a:srgbClr val="A32020"/>
                </a:solidFill>
              </a:rPr>
              <a:t> d’u</a:t>
            </a:r>
            <a:r>
              <a:rPr lang="en-GB" i="1" dirty="0" smtClean="0">
                <a:solidFill>
                  <a:srgbClr val="A32020"/>
                </a:solidFill>
              </a:rPr>
              <a:t>n </a:t>
            </a:r>
            <a:r>
              <a:rPr lang="en-GB" i="1" dirty="0" err="1" smtClean="0">
                <a:solidFill>
                  <a:srgbClr val="A32020"/>
                </a:solidFill>
              </a:rPr>
              <a:t>ré-utilisateur</a:t>
            </a:r>
            <a:r>
              <a:rPr lang="en-GB" i="1" dirty="0" smtClean="0">
                <a:solidFill>
                  <a:srgbClr val="A32020"/>
                </a:solidFill>
              </a:rPr>
              <a:t>, la </a:t>
            </a:r>
            <a:r>
              <a:rPr lang="en-GB" i="1" dirty="0" err="1" smtClean="0">
                <a:solidFill>
                  <a:srgbClr val="A32020"/>
                </a:solidFill>
              </a:rPr>
              <a:t>valeur</a:t>
            </a:r>
            <a:r>
              <a:rPr lang="en-GB" i="1" dirty="0" smtClean="0">
                <a:solidFill>
                  <a:srgbClr val="A32020"/>
                </a:solidFill>
              </a:rPr>
              <a:t> d’un ensemble de </a:t>
            </a:r>
            <a:r>
              <a:rPr lang="en-GB" i="1" dirty="0" err="1" smtClean="0">
                <a:solidFill>
                  <a:srgbClr val="A32020"/>
                </a:solidFill>
              </a:rPr>
              <a:t>données</a:t>
            </a:r>
            <a:r>
              <a:rPr lang="en-GB" i="1" dirty="0" smtClean="0">
                <a:solidFill>
                  <a:srgbClr val="A32020"/>
                </a:solidFill>
              </a:rPr>
              <a:t> </a:t>
            </a:r>
            <a:r>
              <a:rPr lang="en-GB" i="1" dirty="0" err="1" smtClean="0">
                <a:solidFill>
                  <a:srgbClr val="A32020"/>
                </a:solidFill>
              </a:rPr>
              <a:t>dépend</a:t>
            </a:r>
            <a:r>
              <a:rPr lang="en-GB" i="1" dirty="0" smtClean="0">
                <a:solidFill>
                  <a:srgbClr val="A32020"/>
                </a:solidFill>
              </a:rPr>
              <a:t> </a:t>
            </a:r>
            <a:r>
              <a:rPr lang="en-GB" i="1" dirty="0" err="1" smtClean="0">
                <a:solidFill>
                  <a:srgbClr val="A32020"/>
                </a:solidFill>
              </a:rPr>
              <a:t>principalement</a:t>
            </a:r>
            <a:r>
              <a:rPr lang="en-GB" i="1" dirty="0" smtClean="0">
                <a:solidFill>
                  <a:srgbClr val="A32020"/>
                </a:solidFill>
              </a:rPr>
              <a:t> de son </a:t>
            </a:r>
            <a:r>
              <a:rPr lang="en-GB" b="1" i="1" dirty="0" err="1" smtClean="0">
                <a:solidFill>
                  <a:srgbClr val="A32020"/>
                </a:solidFill>
              </a:rPr>
              <a:t>potentiel</a:t>
            </a:r>
            <a:r>
              <a:rPr lang="en-GB" b="1" i="1" dirty="0" smtClean="0">
                <a:solidFill>
                  <a:srgbClr val="A32020"/>
                </a:solidFill>
              </a:rPr>
              <a:t> </a:t>
            </a:r>
            <a:r>
              <a:rPr lang="en-GB" b="1" i="1" dirty="0" err="1" smtClean="0">
                <a:solidFill>
                  <a:srgbClr val="A32020"/>
                </a:solidFill>
              </a:rPr>
              <a:t>d’utilisation</a:t>
            </a:r>
            <a:r>
              <a:rPr lang="en-GB" b="1" i="1" dirty="0" smtClean="0">
                <a:solidFill>
                  <a:srgbClr val="A32020"/>
                </a:solidFill>
              </a:rPr>
              <a:t> et de </a:t>
            </a:r>
            <a:r>
              <a:rPr lang="en-GB" b="1" i="1" dirty="0" err="1" smtClean="0">
                <a:solidFill>
                  <a:srgbClr val="A32020"/>
                </a:solidFill>
              </a:rPr>
              <a:t>ré</a:t>
            </a:r>
            <a:r>
              <a:rPr lang="en-GB" b="1" i="1" dirty="0" smtClean="0">
                <a:solidFill>
                  <a:srgbClr val="A32020"/>
                </a:solidFill>
              </a:rPr>
              <a:t>-utilisation</a:t>
            </a:r>
            <a:r>
              <a:rPr lang="en-GB" i="1" dirty="0" smtClean="0">
                <a:solidFill>
                  <a:srgbClr val="A32020"/>
                </a:solidFill>
              </a:rPr>
              <a:t>, </a:t>
            </a:r>
            <a:r>
              <a:rPr lang="en-GB" i="1" dirty="0" err="1" smtClean="0">
                <a:solidFill>
                  <a:srgbClr val="A32020"/>
                </a:solidFill>
              </a:rPr>
              <a:t>ce</a:t>
            </a:r>
            <a:r>
              <a:rPr lang="en-GB" i="1" dirty="0" smtClean="0">
                <a:solidFill>
                  <a:srgbClr val="A32020"/>
                </a:solidFill>
              </a:rPr>
              <a:t> qui </a:t>
            </a:r>
            <a:r>
              <a:rPr lang="en-GB" i="1" dirty="0" err="1" smtClean="0">
                <a:solidFill>
                  <a:srgbClr val="A32020"/>
                </a:solidFill>
              </a:rPr>
              <a:t>peut</a:t>
            </a:r>
            <a:r>
              <a:rPr lang="en-GB" i="1" dirty="0" smtClean="0">
                <a:solidFill>
                  <a:srgbClr val="A32020"/>
                </a:solidFill>
              </a:rPr>
              <a:t> </a:t>
            </a:r>
            <a:r>
              <a:rPr lang="en-GB" i="1" dirty="0" err="1" smtClean="0">
                <a:solidFill>
                  <a:srgbClr val="A32020"/>
                </a:solidFill>
              </a:rPr>
              <a:t>amener</a:t>
            </a:r>
            <a:r>
              <a:rPr lang="en-GB" i="1" dirty="0" smtClean="0">
                <a:solidFill>
                  <a:srgbClr val="A32020"/>
                </a:solidFill>
              </a:rPr>
              <a:t> à </a:t>
            </a:r>
            <a:r>
              <a:rPr lang="en-GB" i="1" dirty="0" err="1" smtClean="0">
                <a:solidFill>
                  <a:srgbClr val="A32020"/>
                </a:solidFill>
              </a:rPr>
              <a:t>créer</a:t>
            </a:r>
            <a:r>
              <a:rPr lang="en-GB" i="1" dirty="0" smtClean="0">
                <a:solidFill>
                  <a:srgbClr val="A32020"/>
                </a:solidFill>
              </a:rPr>
              <a:t> de (nouveaux) </a:t>
            </a:r>
            <a:r>
              <a:rPr lang="en-GB" b="1" i="1" dirty="0" err="1" smtClean="0">
                <a:solidFill>
                  <a:srgbClr val="A32020"/>
                </a:solidFill>
              </a:rPr>
              <a:t>modèles</a:t>
            </a:r>
            <a:r>
              <a:rPr lang="en-GB" b="1" i="1" dirty="0" smtClean="0">
                <a:solidFill>
                  <a:srgbClr val="A32020"/>
                </a:solidFill>
              </a:rPr>
              <a:t> </a:t>
            </a:r>
            <a:r>
              <a:rPr lang="en-GB" b="1" i="1" dirty="0" err="1" smtClean="0">
                <a:solidFill>
                  <a:srgbClr val="A32020"/>
                </a:solidFill>
              </a:rPr>
              <a:t>d’affaires</a:t>
            </a:r>
            <a:r>
              <a:rPr lang="en-GB" b="1" i="1" dirty="0" smtClean="0">
                <a:solidFill>
                  <a:srgbClr val="A32020"/>
                </a:solidFill>
              </a:rPr>
              <a:t>. </a:t>
            </a:r>
            <a:endParaRPr lang="en-GB" i="1" dirty="0" smtClean="0">
              <a:solidFill>
                <a:srgbClr val="A32020"/>
              </a:solidFill>
            </a:endParaRPr>
          </a:p>
          <a:p>
            <a:endParaRPr lang="en-GB" dirty="0" smtClean="0"/>
          </a:p>
          <a:p>
            <a:r>
              <a:rPr lang="en-GB" sz="1800" dirty="0" smtClean="0"/>
              <a:t>Le </a:t>
            </a:r>
            <a:r>
              <a:rPr lang="en-GB" sz="1800" dirty="0" err="1" smtClean="0"/>
              <a:t>potentiel</a:t>
            </a:r>
            <a:r>
              <a:rPr lang="en-GB" sz="1800" dirty="0" smtClean="0"/>
              <a:t> </a:t>
            </a:r>
            <a:r>
              <a:rPr lang="en-GB" sz="1800" dirty="0" err="1" smtClean="0"/>
              <a:t>d’utilisation</a:t>
            </a:r>
            <a:r>
              <a:rPr lang="en-GB" sz="1800" dirty="0" smtClean="0"/>
              <a:t> et de </a:t>
            </a:r>
            <a:r>
              <a:rPr lang="en-GB" sz="1800" dirty="0" err="1" smtClean="0"/>
              <a:t>ré</a:t>
            </a:r>
            <a:r>
              <a:rPr lang="en-GB" sz="1800" dirty="0" smtClean="0"/>
              <a:t>-utilisation d’un ensemble de </a:t>
            </a:r>
            <a:r>
              <a:rPr lang="en-GB" sz="1800" dirty="0" err="1" smtClean="0"/>
              <a:t>donnée</a:t>
            </a:r>
            <a:r>
              <a:rPr lang="en-GB" sz="1800" dirty="0" err="1" smtClean="0"/>
              <a:t>s</a:t>
            </a:r>
            <a:r>
              <a:rPr lang="en-GB" sz="1800" dirty="0" smtClean="0"/>
              <a:t> </a:t>
            </a:r>
            <a:r>
              <a:rPr lang="en-GB" sz="1800" dirty="0" err="1" smtClean="0"/>
              <a:t>est</a:t>
            </a:r>
            <a:r>
              <a:rPr lang="en-GB" sz="1800" dirty="0" smtClean="0"/>
              <a:t> </a:t>
            </a:r>
            <a:r>
              <a:rPr lang="en-GB" sz="1800" dirty="0" err="1" smtClean="0"/>
              <a:t>défini</a:t>
            </a:r>
            <a:r>
              <a:rPr lang="en-GB" sz="1800" dirty="0" smtClean="0"/>
              <a:t> par</a:t>
            </a:r>
            <a:r>
              <a:rPr lang="en-GB" sz="1800" dirty="0" smtClean="0"/>
              <a:t>:</a:t>
            </a:r>
            <a:endParaRPr lang="en-GB" sz="1800" dirty="0" smtClean="0"/>
          </a:p>
          <a:p>
            <a:pPr marL="68580" indent="-342900">
              <a:buFont typeface="Arial" panose="020B0604020202020204" pitchFamily="34" charset="0"/>
              <a:buChar char="•"/>
            </a:pPr>
            <a:r>
              <a:rPr lang="en-GB" sz="1800" dirty="0" smtClean="0"/>
              <a:t>La </a:t>
            </a:r>
            <a:r>
              <a:rPr lang="en-GB" sz="1800" dirty="0" err="1" smtClean="0"/>
              <a:t>taille</a:t>
            </a:r>
            <a:r>
              <a:rPr lang="en-GB" sz="1800" dirty="0" smtClean="0"/>
              <a:t> et le </a:t>
            </a:r>
            <a:r>
              <a:rPr lang="en-GB" sz="1800" dirty="0" err="1" smtClean="0"/>
              <a:t>dynamisme</a:t>
            </a:r>
            <a:r>
              <a:rPr lang="en-GB" sz="1800" dirty="0" smtClean="0"/>
              <a:t> de la population </a:t>
            </a:r>
            <a:r>
              <a:rPr lang="en-GB" sz="1800" dirty="0" err="1" smtClean="0"/>
              <a:t>cible</a:t>
            </a:r>
            <a:r>
              <a:rPr lang="en-GB" sz="1800" dirty="0" smtClean="0"/>
              <a:t> de </a:t>
            </a:r>
            <a:r>
              <a:rPr lang="en-GB" sz="1800" dirty="0" err="1" smtClean="0"/>
              <a:t>l’ensemble</a:t>
            </a:r>
            <a:r>
              <a:rPr lang="en-GB" sz="1800" dirty="0" smtClean="0"/>
              <a:t> de </a:t>
            </a:r>
            <a:r>
              <a:rPr lang="en-GB" sz="1800" dirty="0" err="1" smtClean="0"/>
              <a:t>données</a:t>
            </a:r>
            <a:r>
              <a:rPr lang="en-GB" sz="1800" dirty="0" smtClean="0"/>
              <a:t>; et</a:t>
            </a:r>
            <a:endParaRPr lang="en-GB" sz="1800" dirty="0" smtClean="0"/>
          </a:p>
          <a:p>
            <a:pPr marL="342900" indent="-342900">
              <a:buFont typeface="Arial" panose="020B0604020202020204" pitchFamily="34" charset="0"/>
              <a:buChar char="•"/>
            </a:pPr>
            <a:r>
              <a:rPr lang="en-GB" sz="1800" dirty="0" smtClean="0"/>
              <a:t>Le </a:t>
            </a:r>
            <a:r>
              <a:rPr lang="en-GB" sz="1800" dirty="0" err="1" smtClean="0"/>
              <a:t>nombre</a:t>
            </a:r>
            <a:r>
              <a:rPr lang="en-GB" sz="1800" dirty="0" smtClean="0"/>
              <a:t> de </a:t>
            </a:r>
            <a:r>
              <a:rPr lang="en-GB" sz="1800" dirty="0" err="1" smtClean="0"/>
              <a:t>systèmes</a:t>
            </a:r>
            <a:r>
              <a:rPr lang="en-GB" sz="1800" dirty="0" smtClean="0"/>
              <a:t> et services, nouveaux et </a:t>
            </a:r>
            <a:r>
              <a:rPr lang="en-GB" sz="1800" dirty="0" err="1" smtClean="0"/>
              <a:t>existants</a:t>
            </a:r>
            <a:r>
              <a:rPr lang="en-GB" sz="1800" dirty="0" smtClean="0"/>
              <a:t>, qui </a:t>
            </a:r>
            <a:r>
              <a:rPr lang="en-GB" sz="1800" dirty="0" err="1" smtClean="0"/>
              <a:t>utilisent</a:t>
            </a:r>
            <a:r>
              <a:rPr lang="en-GB" sz="1800" dirty="0" smtClean="0"/>
              <a:t> </a:t>
            </a:r>
            <a:r>
              <a:rPr lang="en-GB" sz="1800" dirty="0" err="1" smtClean="0"/>
              <a:t>l’ensemble</a:t>
            </a:r>
            <a:r>
              <a:rPr lang="en-GB" sz="1800" dirty="0" smtClean="0"/>
              <a:t> de </a:t>
            </a:r>
            <a:r>
              <a:rPr lang="en-GB" sz="1800" dirty="0" err="1" smtClean="0"/>
              <a:t>données</a:t>
            </a:r>
            <a:r>
              <a:rPr lang="en-GB" sz="1800" dirty="0" smtClean="0"/>
              <a:t>. </a:t>
            </a:r>
            <a:endParaRPr lang="en-GB" sz="1800" dirty="0" smtClean="0"/>
          </a:p>
          <a:p>
            <a:pPr indent="0"/>
            <a:endParaRPr lang="en-GB" sz="1100" dirty="0" smtClean="0"/>
          </a:p>
          <a:p>
            <a:r>
              <a:rPr lang="en-GB" i="1" dirty="0" err="1" smtClean="0">
                <a:solidFill>
                  <a:srgbClr val="A32020"/>
                </a:solidFill>
              </a:rPr>
              <a:t>L’ouverture</a:t>
            </a:r>
            <a:r>
              <a:rPr lang="en-GB" i="1" dirty="0" smtClean="0">
                <a:solidFill>
                  <a:srgbClr val="A32020"/>
                </a:solidFill>
              </a:rPr>
              <a:t> </a:t>
            </a:r>
            <a:r>
              <a:rPr lang="en-GB" i="1" dirty="0" err="1" smtClean="0">
                <a:solidFill>
                  <a:srgbClr val="A32020"/>
                </a:solidFill>
              </a:rPr>
              <a:t>d’ensembles</a:t>
            </a:r>
            <a:r>
              <a:rPr lang="en-GB" i="1" dirty="0" smtClean="0">
                <a:solidFill>
                  <a:srgbClr val="A32020"/>
                </a:solidFill>
              </a:rPr>
              <a:t> de </a:t>
            </a:r>
            <a:r>
              <a:rPr lang="en-GB" i="1" dirty="0" err="1" smtClean="0">
                <a:solidFill>
                  <a:srgbClr val="A32020"/>
                </a:solidFill>
              </a:rPr>
              <a:t>données</a:t>
            </a:r>
            <a:r>
              <a:rPr lang="en-GB" i="1" dirty="0" smtClean="0">
                <a:solidFill>
                  <a:srgbClr val="A32020"/>
                </a:solidFill>
              </a:rPr>
              <a:t> à fort </a:t>
            </a:r>
            <a:r>
              <a:rPr lang="en-GB" i="1" dirty="0" err="1" smtClean="0">
                <a:solidFill>
                  <a:srgbClr val="A32020"/>
                </a:solidFill>
              </a:rPr>
              <a:t>potentiel</a:t>
            </a:r>
            <a:r>
              <a:rPr lang="en-GB" i="1" dirty="0" smtClean="0">
                <a:solidFill>
                  <a:srgbClr val="A32020"/>
                </a:solidFill>
              </a:rPr>
              <a:t> </a:t>
            </a:r>
            <a:r>
              <a:rPr lang="en-GB" i="1" dirty="0" err="1" smtClean="0">
                <a:solidFill>
                  <a:srgbClr val="A32020"/>
                </a:solidFill>
              </a:rPr>
              <a:t>d’utilisation</a:t>
            </a:r>
            <a:r>
              <a:rPr lang="en-GB" i="1" dirty="0" smtClean="0">
                <a:solidFill>
                  <a:srgbClr val="A32020"/>
                </a:solidFill>
              </a:rPr>
              <a:t> et de </a:t>
            </a:r>
            <a:r>
              <a:rPr lang="en-GB" i="1" dirty="0" err="1" smtClean="0">
                <a:solidFill>
                  <a:srgbClr val="A32020"/>
                </a:solidFill>
              </a:rPr>
              <a:t>ré</a:t>
            </a:r>
            <a:r>
              <a:rPr lang="en-GB" i="1" dirty="0" smtClean="0">
                <a:solidFill>
                  <a:srgbClr val="A32020"/>
                </a:solidFill>
              </a:rPr>
              <a:t>-utilisation </a:t>
            </a:r>
            <a:r>
              <a:rPr lang="en-GB" i="1" dirty="0" err="1" smtClean="0">
                <a:solidFill>
                  <a:srgbClr val="A32020"/>
                </a:solidFill>
              </a:rPr>
              <a:t>amène</a:t>
            </a:r>
            <a:r>
              <a:rPr lang="en-GB" i="1" dirty="0" smtClean="0">
                <a:solidFill>
                  <a:srgbClr val="A32020"/>
                </a:solidFill>
              </a:rPr>
              <a:t> à la </a:t>
            </a:r>
            <a:r>
              <a:rPr lang="en-GB" b="1" i="1" dirty="0" err="1" smtClean="0">
                <a:solidFill>
                  <a:srgbClr val="A32020"/>
                </a:solidFill>
              </a:rPr>
              <a:t>création</a:t>
            </a:r>
            <a:r>
              <a:rPr lang="en-GB" b="1" i="1" dirty="0" smtClean="0">
                <a:solidFill>
                  <a:srgbClr val="A32020"/>
                </a:solidFill>
              </a:rPr>
              <a:t> de nouveaux </a:t>
            </a:r>
            <a:r>
              <a:rPr lang="en-GB" b="1" i="1" dirty="0" err="1" smtClean="0">
                <a:solidFill>
                  <a:srgbClr val="A32020"/>
                </a:solidFill>
              </a:rPr>
              <a:t>produits</a:t>
            </a:r>
            <a:r>
              <a:rPr lang="en-GB" b="1" i="1" dirty="0" smtClean="0">
                <a:solidFill>
                  <a:srgbClr val="A32020"/>
                </a:solidFill>
              </a:rPr>
              <a:t> et/</a:t>
            </a:r>
            <a:r>
              <a:rPr lang="en-GB" b="1" i="1" dirty="0" err="1" smtClean="0">
                <a:solidFill>
                  <a:srgbClr val="A32020"/>
                </a:solidFill>
              </a:rPr>
              <a:t>ou</a:t>
            </a:r>
            <a:r>
              <a:rPr lang="en-GB" b="1" i="1" dirty="0" smtClean="0">
                <a:solidFill>
                  <a:srgbClr val="A32020"/>
                </a:solidFill>
              </a:rPr>
              <a:t> services</a:t>
            </a:r>
            <a:r>
              <a:rPr lang="en-GB" i="1" dirty="0" smtClean="0">
                <a:solidFill>
                  <a:srgbClr val="A32020"/>
                </a:solidFill>
              </a:rPr>
              <a:t> qui </a:t>
            </a:r>
            <a:r>
              <a:rPr lang="en-GB" i="1" dirty="0" err="1" smtClean="0">
                <a:solidFill>
                  <a:srgbClr val="A32020"/>
                </a:solidFill>
              </a:rPr>
              <a:t>ont</a:t>
            </a:r>
            <a:r>
              <a:rPr lang="en-GB" i="1" dirty="0" smtClean="0">
                <a:solidFill>
                  <a:srgbClr val="A32020"/>
                </a:solidFill>
              </a:rPr>
              <a:t> un </a:t>
            </a:r>
            <a:r>
              <a:rPr lang="en-GB" b="1" i="1" dirty="0" smtClean="0">
                <a:solidFill>
                  <a:srgbClr val="A32020"/>
                </a:solidFill>
              </a:rPr>
              <a:t>impact </a:t>
            </a:r>
            <a:r>
              <a:rPr lang="en-GB" b="1" i="1" dirty="0" err="1">
                <a:solidFill>
                  <a:srgbClr val="A32020"/>
                </a:solidFill>
              </a:rPr>
              <a:t>é</a:t>
            </a:r>
            <a:r>
              <a:rPr lang="en-GB" b="1" i="1" dirty="0" err="1" smtClean="0">
                <a:solidFill>
                  <a:srgbClr val="A32020"/>
                </a:solidFill>
              </a:rPr>
              <a:t>conomique</a:t>
            </a:r>
            <a:r>
              <a:rPr lang="en-GB" b="1" i="1" dirty="0" smtClean="0">
                <a:solidFill>
                  <a:srgbClr val="A32020"/>
                </a:solidFill>
              </a:rPr>
              <a:t> </a:t>
            </a:r>
            <a:r>
              <a:rPr lang="en-GB" b="1" i="1" dirty="0" err="1" smtClean="0">
                <a:solidFill>
                  <a:srgbClr val="A32020"/>
                </a:solidFill>
              </a:rPr>
              <a:t>ou</a:t>
            </a:r>
            <a:r>
              <a:rPr lang="en-GB" b="1" i="1" dirty="0" smtClean="0">
                <a:solidFill>
                  <a:srgbClr val="A32020"/>
                </a:solidFill>
              </a:rPr>
              <a:t> social</a:t>
            </a:r>
            <a:r>
              <a:rPr lang="en-GB" i="1" dirty="0" smtClean="0">
                <a:solidFill>
                  <a:srgbClr val="A32020"/>
                </a:solidFill>
              </a:rPr>
              <a:t> direct </a:t>
            </a:r>
            <a:r>
              <a:rPr lang="en-GB" i="1" dirty="0" err="1" smtClean="0">
                <a:solidFill>
                  <a:srgbClr val="A32020"/>
                </a:solidFill>
              </a:rPr>
              <a:t>ou</a:t>
            </a:r>
            <a:r>
              <a:rPr lang="en-GB" i="1" dirty="0" smtClean="0">
                <a:solidFill>
                  <a:srgbClr val="A32020"/>
                </a:solidFill>
              </a:rPr>
              <a:t> indirect, et/</a:t>
            </a:r>
            <a:r>
              <a:rPr lang="en-GB" i="1" dirty="0" err="1" smtClean="0">
                <a:solidFill>
                  <a:srgbClr val="A32020"/>
                </a:solidFill>
              </a:rPr>
              <a:t>ou</a:t>
            </a:r>
            <a:r>
              <a:rPr lang="en-GB" i="1" dirty="0" smtClean="0">
                <a:solidFill>
                  <a:srgbClr val="A32020"/>
                </a:solidFill>
              </a:rPr>
              <a:t> des </a:t>
            </a:r>
            <a:r>
              <a:rPr lang="en-GB" b="1" i="1" dirty="0" err="1" smtClean="0">
                <a:solidFill>
                  <a:srgbClr val="A32020"/>
                </a:solidFill>
              </a:rPr>
              <a:t>externalités</a:t>
            </a:r>
            <a:r>
              <a:rPr lang="en-GB" b="1" i="1" dirty="0" smtClean="0">
                <a:solidFill>
                  <a:srgbClr val="A32020"/>
                </a:solidFill>
              </a:rPr>
              <a:t> </a:t>
            </a:r>
            <a:r>
              <a:rPr lang="en-GB" b="1" i="1" dirty="0" err="1" smtClean="0">
                <a:solidFill>
                  <a:srgbClr val="A32020"/>
                </a:solidFill>
              </a:rPr>
              <a:t>économiques</a:t>
            </a:r>
            <a:r>
              <a:rPr lang="en-GB" i="1" dirty="0" smtClean="0">
                <a:solidFill>
                  <a:srgbClr val="A32020"/>
                </a:solidFill>
              </a:rPr>
              <a:t> positives. </a:t>
            </a:r>
            <a:endParaRPr lang="en-GB" i="1" dirty="0">
              <a:solidFill>
                <a:srgbClr val="A32020"/>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extLst>
      <p:ext uri="{BB962C8B-B14F-4D97-AF65-F5344CB8AC3E}">
        <p14:creationId xmlns:p14="http://schemas.microsoft.com/office/powerpoint/2010/main" val="2082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a:t>
            </a:r>
            <a:r>
              <a:rPr lang="en-GB" sz="1600" i="0" dirty="0" err="1" smtClean="0"/>
              <a:t>Keyzer</a:t>
            </a:r>
            <a:r>
              <a:rPr lang="en-GB" sz="1600" i="0" dirty="0" smtClean="0"/>
              <a:t>, </a:t>
            </a:r>
            <a:r>
              <a:rPr lang="en-GB" sz="1600" i="0" dirty="0" err="1" smtClean="0"/>
              <a:t>Nikolaos</a:t>
            </a:r>
            <a:r>
              <a:rPr lang="en-GB" sz="1600" i="0" dirty="0" smtClean="0"/>
              <a:t> </a:t>
            </a:r>
            <a:r>
              <a:rPr lang="en-GB" sz="1600" i="0" dirty="0" err="1" smtClean="0"/>
              <a:t>Loutas</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Sélection basée sur les besoins de l’</a:t>
            </a:r>
            <a:r>
              <a:rPr lang="en-GB" dirty="0" smtClean="0"/>
              <a:t>audience</a:t>
            </a:r>
            <a:r>
              <a:rPr lang="fr-FR" dirty="0" smtClean="0"/>
              <a:t> </a:t>
            </a:r>
            <a:br>
              <a:rPr lang="fr-FR" dirty="0" smtClean="0"/>
            </a:br>
            <a:r>
              <a:rPr lang="fr-FR" b="0" dirty="0" smtClean="0"/>
              <a:t> Quelles données ont les </a:t>
            </a:r>
            <a:r>
              <a:rPr lang="fr-FR" b="0" dirty="0" err="1" smtClean="0"/>
              <a:t>réutilisateurs</a:t>
            </a:r>
            <a:r>
              <a:rPr lang="fr-FR" b="0" dirty="0" smtClean="0"/>
              <a:t> besoin / envie?</a:t>
            </a:r>
            <a:endParaRPr lang="en-GB" b="0" dirty="0"/>
          </a:p>
        </p:txBody>
      </p:sp>
      <p:sp>
        <p:nvSpPr>
          <p:cNvPr id="6" name="Content Placeholder 5"/>
          <p:cNvSpPr>
            <a:spLocks noGrp="1"/>
          </p:cNvSpPr>
          <p:nvPr>
            <p:ph sz="quarter" idx="15"/>
          </p:nvPr>
        </p:nvSpPr>
        <p:spPr>
          <a:xfrm>
            <a:off x="683568" y="1700808"/>
            <a:ext cx="8077200" cy="4419600"/>
          </a:xfrm>
        </p:spPr>
        <p:txBody>
          <a:bodyPr/>
          <a:lstStyle/>
          <a:p>
            <a:r>
              <a:rPr lang="fr-FR" dirty="0" smtClean="0"/>
              <a:t>Selon une étude espagnole, les types d'informations suivants sont les plus réutilisés par les entreprises:</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20</a:t>
            </a:fld>
            <a:endParaRPr lang="en-GB"/>
          </a:p>
        </p:txBody>
      </p:sp>
      <p:graphicFrame>
        <p:nvGraphicFramePr>
          <p:cNvPr id="10" name="Chart 9"/>
          <p:cNvGraphicFramePr/>
          <p:nvPr/>
        </p:nvGraphicFramePr>
        <p:xfrm>
          <a:off x="683568" y="2204865"/>
          <a:ext cx="7704856" cy="43177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ltGray">
          <a:xfrm>
            <a:off x="4860032" y="2276872"/>
            <a:ext cx="3528392" cy="8004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hlinkClick r:id="rId4"/>
              </a:rPr>
              <a:t>http://datos.gob.es/datos/sites/default/files/files/Estudio_infomediario/121001%20RED%20007%20Final%20Report_2012%20Edition_vF_en.pdf</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Types d’ensembles de données sur les portails de données européens</a:t>
            </a:r>
            <a:endParaRPr lang="en-GB" dirty="0"/>
          </a:p>
        </p:txBody>
      </p:sp>
      <p:sp>
        <p:nvSpPr>
          <p:cNvPr id="3" name="Content Placeholder 2"/>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pic>
        <p:nvPicPr>
          <p:cNvPr id="1028" name="Picture 4"/>
          <p:cNvPicPr>
            <a:picLocks noChangeAspect="1" noChangeArrowheads="1"/>
          </p:cNvPicPr>
          <p:nvPr/>
        </p:nvPicPr>
        <p:blipFill>
          <a:blip r:embed="rId2" cstate="print"/>
          <a:srcRect/>
          <a:stretch>
            <a:fillRect/>
          </a:stretch>
        </p:blipFill>
        <p:spPr bwMode="auto">
          <a:xfrm>
            <a:off x="683568" y="3999316"/>
            <a:ext cx="2819400" cy="2371725"/>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251520" y="1412776"/>
            <a:ext cx="6445830" cy="2880320"/>
            <a:chOff x="251520" y="1412776"/>
            <a:chExt cx="6445830" cy="2880320"/>
          </a:xfrm>
        </p:grpSpPr>
        <p:pic>
          <p:nvPicPr>
            <p:cNvPr id="1026" name="Picture 2"/>
            <p:cNvPicPr>
              <a:picLocks noChangeAspect="1" noChangeArrowheads="1"/>
            </p:cNvPicPr>
            <p:nvPr/>
          </p:nvPicPr>
          <p:blipFill>
            <a:blip r:embed="rId3" cstate="print"/>
            <a:srcRect/>
            <a:stretch>
              <a:fillRect/>
            </a:stretch>
          </p:blipFill>
          <p:spPr bwMode="auto">
            <a:xfrm>
              <a:off x="251520" y="1412776"/>
              <a:ext cx="6445830" cy="2736304"/>
            </a:xfrm>
            <a:prstGeom prst="rect">
              <a:avLst/>
            </a:prstGeom>
            <a:ln>
              <a:noFill/>
            </a:ln>
            <a:effectLst>
              <a:outerShdw blurRad="190500" algn="tl" rotWithShape="0">
                <a:srgbClr val="000000">
                  <a:alpha val="70000"/>
                </a:srgbClr>
              </a:outerShdw>
            </a:effectLst>
          </p:spPr>
        </p:pic>
        <p:sp>
          <p:nvSpPr>
            <p:cNvPr id="6" name="TextBox 5"/>
            <p:cNvSpPr txBox="1"/>
            <p:nvPr/>
          </p:nvSpPr>
          <p:spPr>
            <a:xfrm>
              <a:off x="323528" y="3861048"/>
              <a:ext cx="2880320"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4"/>
                </a:rPr>
                <a:t>http://data.gov.uk/data</a:t>
              </a:r>
              <a:r>
                <a:rPr lang="en-GB" sz="1200" dirty="0" smtClean="0"/>
                <a:t>]</a:t>
              </a:r>
              <a:endParaRPr lang="en-GB" sz="1200" dirty="0" smtClean="0">
                <a:latin typeface="Georgia" pitchFamily="18" charset="0"/>
              </a:endParaRPr>
            </a:p>
          </p:txBody>
        </p:sp>
      </p:grpSp>
      <p:grpSp>
        <p:nvGrpSpPr>
          <p:cNvPr id="10" name="Group 9"/>
          <p:cNvGrpSpPr/>
          <p:nvPr/>
        </p:nvGrpSpPr>
        <p:grpSpPr>
          <a:xfrm>
            <a:off x="5076056" y="2276872"/>
            <a:ext cx="3895725" cy="3842928"/>
            <a:chOff x="5076056" y="2276872"/>
            <a:chExt cx="3895725" cy="3842928"/>
          </a:xfrm>
        </p:grpSpPr>
        <p:pic>
          <p:nvPicPr>
            <p:cNvPr id="1027" name="Picture 3"/>
            <p:cNvPicPr>
              <a:picLocks noChangeAspect="1" noChangeArrowheads="1"/>
            </p:cNvPicPr>
            <p:nvPr/>
          </p:nvPicPr>
          <p:blipFill>
            <a:blip r:embed="rId5" cstate="print"/>
            <a:srcRect/>
            <a:stretch>
              <a:fillRect/>
            </a:stretch>
          </p:blipFill>
          <p:spPr bwMode="auto">
            <a:xfrm>
              <a:off x="5076056" y="2276872"/>
              <a:ext cx="3895725" cy="362902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102560" y="5687752"/>
              <a:ext cx="2880320" cy="432048"/>
            </a:xfrm>
            <a:prstGeom prst="rect">
              <a:avLst/>
            </a:prstGeom>
            <a:noFill/>
          </p:spPr>
          <p:txBody>
            <a:bodyPr vert="horz" wrap="square" lIns="0" tIns="0" rIns="0" bIns="0" rtlCol="0">
              <a:noAutofit/>
            </a:bodyPr>
            <a:lstStyle/>
            <a:p>
              <a:pPr indent="-274320">
                <a:spcAft>
                  <a:spcPts val="900"/>
                </a:spcAft>
              </a:pPr>
              <a:r>
                <a:rPr lang="en-GB" sz="1200" dirty="0" smtClean="0">
                  <a:solidFill>
                    <a:schemeClr val="bg1"/>
                  </a:solidFill>
                  <a:latin typeface="Georgia" pitchFamily="18" charset="0"/>
                </a:rPr>
                <a:t>Source:[</a:t>
              </a:r>
              <a:r>
                <a:rPr lang="en-GB" sz="1200" dirty="0" smtClean="0">
                  <a:solidFill>
                    <a:schemeClr val="bg1"/>
                  </a:solidFill>
                </a:rPr>
                <a:t>http://publicdata.eu/]</a:t>
              </a:r>
              <a:endParaRPr lang="en-GB" sz="1200" dirty="0" smtClean="0">
                <a:solidFill>
                  <a:schemeClr val="bg1"/>
                </a:solidFill>
                <a:latin typeface="Georgia" pitchFamily="18" charset="0"/>
              </a:endParaRPr>
            </a:p>
          </p:txBody>
        </p:sp>
      </p:grpSp>
      <p:sp>
        <p:nvSpPr>
          <p:cNvPr id="12" name="TextBox 11"/>
          <p:cNvSpPr txBox="1"/>
          <p:nvPr/>
        </p:nvSpPr>
        <p:spPr>
          <a:xfrm>
            <a:off x="827584" y="6199312"/>
            <a:ext cx="3744416"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6"/>
              </a:rPr>
              <a:t>http://open-data.europa.eu/en/data/dataset</a:t>
            </a:r>
            <a:r>
              <a:rPr lang="en-GB" sz="1200" dirty="0" smtClean="0"/>
              <a:t>]</a:t>
            </a:r>
            <a:endParaRPr lang="en-GB" sz="1200" dirty="0" smtClean="0">
              <a:latin typeface="Georgia" pitchFamily="18" charset="0"/>
            </a:endParaRPr>
          </a:p>
        </p:txBody>
      </p:sp>
      <p:sp>
        <p:nvSpPr>
          <p:cNvPr id="13" name="Rectangle 12"/>
          <p:cNvSpPr/>
          <p:nvPr/>
        </p:nvSpPr>
        <p:spPr bwMode="ltGray">
          <a:xfrm>
            <a:off x="4716016" y="6093296"/>
            <a:ext cx="2232248"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ysClr val="windowText" lastClr="000000"/>
                </a:solidFill>
                <a:latin typeface="Hand Of Sean" pitchFamily="2" charset="-128"/>
                <a:ea typeface="Hand Of Sean" pitchFamily="2" charset="-128"/>
              </a:rPr>
              <a:t>Metadonnées</a:t>
            </a:r>
            <a:endParaRPr lang="en-GB" sz="2400" dirty="0" smtClean="0">
              <a:solidFill>
                <a:sysClr val="windowText" lastClr="000000"/>
              </a:solidFill>
              <a:latin typeface="Hand Of Sean" pitchFamily="2" charset="-128"/>
              <a:ea typeface="Hand Of Sean" pitchFamily="2" charset="-128"/>
            </a:endParaRPr>
          </a:p>
        </p:txBody>
      </p:sp>
      <p:cxnSp>
        <p:nvCxnSpPr>
          <p:cNvPr id="17" name="Shape 16"/>
          <p:cNvCxnSpPr>
            <a:stCxn id="13" idx="1"/>
          </p:cNvCxnSpPr>
          <p:nvPr/>
        </p:nvCxnSpPr>
        <p:spPr>
          <a:xfrm rot="10800000">
            <a:off x="4211960" y="4149080"/>
            <a:ext cx="504056" cy="208823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3" idx="1"/>
            <a:endCxn id="1028" idx="3"/>
          </p:cNvCxnSpPr>
          <p:nvPr/>
        </p:nvCxnSpPr>
        <p:spPr>
          <a:xfrm rot="10800000">
            <a:off x="3502968" y="5185180"/>
            <a:ext cx="1213048" cy="105213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3" idx="3"/>
            <a:endCxn id="1027" idx="2"/>
          </p:cNvCxnSpPr>
          <p:nvPr/>
        </p:nvCxnSpPr>
        <p:spPr>
          <a:xfrm flipV="1">
            <a:off x="6948264" y="5905897"/>
            <a:ext cx="75655" cy="33141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Quels ensembles de données sont principalement consultés sur Data.gov.uk</a:t>
            </a:r>
            <a:endParaRPr lang="en-GB" dirty="0"/>
          </a:p>
        </p:txBody>
      </p:sp>
      <p:sp>
        <p:nvSpPr>
          <p:cNvPr id="9" name="Content Placeholder 8"/>
          <p:cNvSpPr>
            <a:spLocks noGrp="1"/>
          </p:cNvSpPr>
          <p:nvPr>
            <p:ph sz="quarter" idx="14"/>
          </p:nvPr>
        </p:nvSpPr>
        <p:spPr/>
        <p:txBody>
          <a:bodyPr/>
          <a:lstStyle/>
          <a:p>
            <a:endParaRPr lang="en-GB"/>
          </a:p>
        </p:txBody>
      </p:sp>
      <p:sp>
        <p:nvSpPr>
          <p:cNvPr id="10" name="Content Placeholder 9"/>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22</a:t>
            </a:fld>
            <a:endParaRPr lang="en-GB"/>
          </a:p>
        </p:txBody>
      </p:sp>
      <p:pic>
        <p:nvPicPr>
          <p:cNvPr id="59394" name="Picture 2"/>
          <p:cNvPicPr>
            <a:picLocks noChangeAspect="1" noChangeArrowheads="1"/>
          </p:cNvPicPr>
          <p:nvPr/>
        </p:nvPicPr>
        <p:blipFill>
          <a:blip r:embed="rId3" cstate="print"/>
          <a:srcRect t="6449" r="34848"/>
          <a:stretch>
            <a:fillRect/>
          </a:stretch>
        </p:blipFill>
        <p:spPr bwMode="auto">
          <a:xfrm>
            <a:off x="539552" y="1772816"/>
            <a:ext cx="3816424" cy="482453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6584994"/>
            <a:ext cx="3600400" cy="297720"/>
          </a:xfrm>
          <a:prstGeom prst="rect">
            <a:avLst/>
          </a:prstGeom>
          <a:noFill/>
        </p:spPr>
        <p:txBody>
          <a:bodyPr vert="horz" wrap="square" lIns="0" tIns="0" rIns="0" bIns="0" rtlCol="0">
            <a:noAutofit/>
          </a:bodyPr>
          <a:lstStyle/>
          <a:p>
            <a:pPr indent="-274320">
              <a:spcAft>
                <a:spcPts val="900"/>
              </a:spcAft>
            </a:pPr>
            <a:r>
              <a:rPr lang="en-GB" sz="1200" dirty="0" smtClean="0">
                <a:hlinkClick r:id="rId4"/>
              </a:rPr>
              <a:t>http://data.gov.uk/data/site-usage/publisher?month=</a:t>
            </a:r>
            <a:endParaRPr lang="en-GB" sz="1200" dirty="0" smtClean="0">
              <a:latin typeface="Georgia" pitchFamily="18" charset="0"/>
            </a:endParaRPr>
          </a:p>
        </p:txBody>
      </p:sp>
      <p:pic>
        <p:nvPicPr>
          <p:cNvPr id="59395" name="Picture 3"/>
          <p:cNvPicPr>
            <a:picLocks noChangeAspect="1" noChangeArrowheads="1"/>
          </p:cNvPicPr>
          <p:nvPr/>
        </p:nvPicPr>
        <p:blipFill>
          <a:blip r:embed="rId5" cstate="print"/>
          <a:srcRect t="6169" r="35892"/>
          <a:stretch>
            <a:fillRect/>
          </a:stretch>
        </p:blipFill>
        <p:spPr bwMode="auto">
          <a:xfrm>
            <a:off x="4668722" y="1748102"/>
            <a:ext cx="3816424" cy="479715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148064" y="6544103"/>
            <a:ext cx="280831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http://data.gov.uk/data/site-usage/dataset</a:t>
            </a:r>
            <a:endParaRPr lang="en-GB" sz="1200" dirty="0" smtClean="0">
              <a:latin typeface="Georgia" pitchFamily="18" charset="0"/>
            </a:endParaRPr>
          </a:p>
        </p:txBody>
      </p:sp>
      <p:sp>
        <p:nvSpPr>
          <p:cNvPr id="11" name="TextBox 10"/>
          <p:cNvSpPr txBox="1"/>
          <p:nvPr/>
        </p:nvSpPr>
        <p:spPr>
          <a:xfrm>
            <a:off x="539552" y="1484784"/>
            <a:ext cx="2664296" cy="360040"/>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Par </a:t>
            </a:r>
            <a:r>
              <a:rPr lang="en-GB" dirty="0" err="1" smtClean="0">
                <a:latin typeface="Hand Of Sean" pitchFamily="2" charset="-128"/>
                <a:ea typeface="Hand Of Sean" pitchFamily="2" charset="-128"/>
              </a:rPr>
              <a:t>éditeur</a:t>
            </a:r>
            <a:endParaRPr lang="en-GB" dirty="0" smtClean="0">
              <a:latin typeface="Hand Of Sean" pitchFamily="2" charset="-128"/>
              <a:ea typeface="Hand Of Sean" pitchFamily="2" charset="-128"/>
            </a:endParaRPr>
          </a:p>
        </p:txBody>
      </p:sp>
      <p:sp>
        <p:nvSpPr>
          <p:cNvPr id="12" name="TextBox 11"/>
          <p:cNvSpPr txBox="1"/>
          <p:nvPr/>
        </p:nvSpPr>
        <p:spPr>
          <a:xfrm>
            <a:off x="4644008" y="1484784"/>
            <a:ext cx="3816424" cy="360040"/>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Par ensemble de </a:t>
            </a:r>
            <a:r>
              <a:rPr lang="en-GB" dirty="0" err="1" smtClean="0">
                <a:latin typeface="Hand Of Sean" pitchFamily="2" charset="-128"/>
                <a:ea typeface="Hand Of Sean" pitchFamily="2" charset="-128"/>
              </a:rPr>
              <a:t>données</a:t>
            </a:r>
            <a:endParaRPr lang="en-GB" dirty="0" smtClean="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modélisation de vos données et métadonnées a pour but de...</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fr-FR" dirty="0" smtClean="0"/>
              <a:t>Rendre vos données disponibles d'une manière </a:t>
            </a:r>
            <a:r>
              <a:rPr lang="fr-FR" b="1" dirty="0" smtClean="0"/>
              <a:t>structurée, compréhensible et lisible par machine</a:t>
            </a:r>
            <a:r>
              <a:rPr lang="fr-FR" dirty="0" smtClean="0"/>
              <a:t>.</a:t>
            </a:r>
          </a:p>
          <a:p>
            <a:pPr lvl="1">
              <a:buFont typeface="Arial" pitchFamily="34" charset="0"/>
              <a:buChar char="•"/>
            </a:pPr>
            <a:r>
              <a:rPr lang="fr-FR" b="1" dirty="0" smtClean="0"/>
              <a:t>Réutiliser </a:t>
            </a:r>
            <a:r>
              <a:rPr lang="fr-FR" dirty="0" smtClean="0"/>
              <a:t>ce qui existe déjà en termes de vocabulaires et des données de référence</a:t>
            </a:r>
            <a:r>
              <a:rPr lang="fr-FR" b="1" dirty="0" smtClean="0"/>
              <a:t>.</a:t>
            </a:r>
          </a:p>
          <a:p>
            <a:pPr>
              <a:buFont typeface="Arial" pitchFamily="34" charset="0"/>
              <a:buChar char="•"/>
            </a:pPr>
            <a:r>
              <a:rPr lang="fr-FR" dirty="0" smtClean="0"/>
              <a:t>Atteindre un bon niveau de qualité en </a:t>
            </a:r>
            <a:r>
              <a:rPr lang="fr-FR" b="1" dirty="0" smtClean="0"/>
              <a:t>nettoyant</a:t>
            </a:r>
            <a:r>
              <a:rPr lang="fr-FR" dirty="0" smtClean="0"/>
              <a:t> vos données</a:t>
            </a:r>
            <a:r>
              <a:rPr lang="en-GB" dirty="0" smtClean="0"/>
              <a:t>.</a:t>
            </a:r>
          </a:p>
          <a:p>
            <a:pPr lvl="1">
              <a:buFont typeface="Arial" pitchFamily="34" charset="0"/>
              <a:buChar char="•"/>
            </a:pPr>
            <a:r>
              <a:rPr lang="fr-FR" dirty="0" smtClean="0"/>
              <a:t>Fournir des </a:t>
            </a:r>
            <a:r>
              <a:rPr lang="fr-FR" b="1" dirty="0" smtClean="0"/>
              <a:t>informations sur les licences </a:t>
            </a:r>
            <a:r>
              <a:rPr lang="fr-FR" dirty="0" smtClean="0"/>
              <a:t>afin que les consommateurs de données connaissent les conditions de réutilisation</a:t>
            </a:r>
            <a:r>
              <a:rPr lang="en-GB" dirty="0" smtClean="0"/>
              <a:t>.</a:t>
            </a:r>
          </a:p>
          <a:p>
            <a:pPr lvl="1">
              <a:buFont typeface="Arial" pitchFamily="34" charset="0"/>
              <a:buChar char="•"/>
            </a:pPr>
            <a:r>
              <a:rPr lang="fr-FR" dirty="0" smtClean="0"/>
              <a:t>Fournir une description riche (</a:t>
            </a:r>
            <a:r>
              <a:rPr lang="fr-FR" b="1" dirty="0" smtClean="0"/>
              <a:t>métadonnées</a:t>
            </a:r>
            <a:r>
              <a:rPr lang="fr-FR" dirty="0" smtClean="0"/>
              <a:t>).</a:t>
            </a:r>
          </a:p>
          <a:p>
            <a:pPr lvl="1">
              <a:buFont typeface="Arial" pitchFamily="34" charset="0"/>
              <a:buChar char="•"/>
            </a:pPr>
            <a:r>
              <a:rPr lang="fr-FR" dirty="0" smtClean="0"/>
              <a:t>Utiliser les technologies sémantiques (RDF, HTTP </a:t>
            </a:r>
            <a:r>
              <a:rPr lang="fr-FR" dirty="0" err="1" smtClean="0"/>
              <a:t>URIs</a:t>
            </a:r>
            <a:r>
              <a:rPr lang="fr-FR" dirty="0" smtClean="0"/>
              <a:t> ...) pour décrire vos données.</a:t>
            </a:r>
            <a:endParaRPr lang="en-GB" dirty="0" smtClean="0"/>
          </a:p>
          <a:p>
            <a:pPr lvl="1">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Modéliser vos données - réutiliser si possible, créer si nécessaire   </a:t>
            </a:r>
            <a:endParaRPr lang="fr-BE" dirty="0"/>
          </a:p>
        </p:txBody>
      </p:sp>
      <p:sp>
        <p:nvSpPr>
          <p:cNvPr id="3" name="Content Placeholder 2"/>
          <p:cNvSpPr>
            <a:spLocks noGrp="1"/>
          </p:cNvSpPr>
          <p:nvPr>
            <p:ph sz="quarter" idx="15"/>
          </p:nvPr>
        </p:nvSpPr>
        <p:spPr>
          <a:xfrm>
            <a:off x="539552" y="1700808"/>
            <a:ext cx="8077200" cy="4419600"/>
          </a:xfrm>
        </p:spPr>
        <p:txBody>
          <a:bodyPr/>
          <a:lstStyle/>
          <a:p>
            <a:pPr>
              <a:buFont typeface="Arial" pitchFamily="34" charset="0"/>
              <a:buChar char="•"/>
            </a:pPr>
            <a:r>
              <a:rPr lang="fr-BE" b="1" dirty="0" smtClean="0"/>
              <a:t>Réutiliser </a:t>
            </a:r>
            <a:r>
              <a:rPr lang="fr-BE" dirty="0" smtClean="0"/>
              <a:t>les vocabulaires existants</a:t>
            </a:r>
            <a:r>
              <a:rPr lang="fr-BE" b="1" dirty="0" smtClean="0"/>
              <a:t> autant que possible.</a:t>
            </a:r>
          </a:p>
          <a:p>
            <a:pPr lvl="1" indent="265113">
              <a:buFont typeface="Wingdings" pitchFamily="2" charset="2"/>
              <a:buChar char="§"/>
            </a:pPr>
            <a:r>
              <a:rPr lang="fr-BE" dirty="0" smtClean="0"/>
              <a:t>Si vous constatez qu'il n'existe aucune source officielle de référence réutilisable pour le domaine spécifique, </a:t>
            </a:r>
            <a:r>
              <a:rPr lang="fr-BE" b="1" dirty="0" smtClean="0"/>
              <a:t>créez la vôtre en utilisant:</a:t>
            </a:r>
          </a:p>
          <a:p>
            <a:pPr lvl="3"/>
            <a:r>
              <a:rPr lang="fr-BE" dirty="0" smtClean="0"/>
              <a:t>Schéma RDF (RDFS): vocabulaire RDF de base pour décrire les classes et les propriétés des classes.</a:t>
            </a:r>
          </a:p>
          <a:p>
            <a:pPr lvl="3"/>
            <a:r>
              <a:rPr lang="fr-BE" dirty="0" smtClean="0"/>
              <a:t>Langage d'ontologie Web (OWL): langage de représentation du savoir pour décrire les ontologies.</a:t>
            </a:r>
            <a:endParaRPr lang="fr-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24</a:t>
            </a:fld>
            <a:endParaRPr lang="en-GB"/>
          </a:p>
        </p:txBody>
      </p:sp>
      <p:sp>
        <p:nvSpPr>
          <p:cNvPr id="7" name="Rectangle 6"/>
          <p:cNvSpPr/>
          <p:nvPr/>
        </p:nvSpPr>
        <p:spPr bwMode="ltGray">
          <a:xfrm>
            <a:off x="3203848" y="5373216"/>
            <a:ext cx="5328592"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hlinkClick r:id="rId3"/>
              </a:rPr>
              <a:t>http://www.slideshare.net/OpenDataSupport/model-your-data-metadata</a:t>
            </a:r>
            <a:r>
              <a:rPr lang="en-GB" sz="1200" dirty="0" smtClean="0">
                <a:solidFill>
                  <a:schemeClr val="tx1"/>
                </a:solidFill>
              </a:rPr>
              <a:t> </a:t>
            </a:r>
          </a:p>
          <a:p>
            <a:r>
              <a:rPr lang="en-GB" sz="1200" dirty="0" smtClean="0">
                <a:solidFill>
                  <a:schemeClr val="tx1"/>
                </a:solidFill>
                <a:hlinkClick r:id="rId4"/>
              </a:rPr>
              <a:t>http//www.w3.org/TR/owl-features/</a:t>
            </a:r>
            <a:r>
              <a:rPr lang="en-GB" sz="1200" dirty="0" smtClean="0">
                <a:solidFill>
                  <a:schemeClr val="tx1"/>
                </a:solidFill>
              </a:rPr>
              <a:t> </a:t>
            </a:r>
          </a:p>
          <a:p>
            <a:r>
              <a:rPr lang="en-GB" sz="1200" dirty="0" smtClean="0">
                <a:solidFill>
                  <a:schemeClr val="tx1"/>
                </a:solidFill>
                <a:hlinkClick r:id="rId5"/>
              </a:rPr>
              <a:t>http://www.w3.org/TR/rdf-schema/</a:t>
            </a:r>
            <a:r>
              <a:rPr lang="en-GB" sz="1200" dirty="0" smtClean="0">
                <a:solidFill>
                  <a:schemeClr val="tx1"/>
                </a:solidFill>
              </a:rPr>
              <a:t> </a:t>
            </a:r>
            <a:endParaRPr lang="en-GB" sz="12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Réutiliser les vocabulaires communs pour modéliser et décrire vos données ... (en RDF)</a:t>
            </a:r>
            <a:endParaRPr lang="en-GB" dirty="0"/>
          </a:p>
        </p:txBody>
      </p:sp>
      <p:sp>
        <p:nvSpPr>
          <p:cNvPr id="6" name="Content Placeholder 5"/>
          <p:cNvSpPr>
            <a:spLocks noGrp="1"/>
          </p:cNvSpPr>
          <p:nvPr>
            <p:ph sz="quarter" idx="15"/>
          </p:nvPr>
        </p:nvSpPr>
        <p:spPr>
          <a:xfrm>
            <a:off x="1763688" y="1752600"/>
            <a:ext cx="6846912" cy="4419600"/>
          </a:xfrm>
        </p:spPr>
        <p:txBody>
          <a:bodyPr/>
          <a:lstStyle/>
          <a:p>
            <a:r>
              <a:rPr lang="fr-FR" sz="1800" dirty="0" smtClean="0"/>
              <a:t>Vocabulaires d’usage général:</a:t>
            </a:r>
            <a:r>
              <a:rPr lang="en-GB" sz="1800" dirty="0" smtClean="0"/>
              <a:t> DCMI, RDFS</a:t>
            </a:r>
          </a:p>
          <a:p>
            <a:r>
              <a:rPr lang="fr-FR" sz="1800" dirty="0" smtClean="0"/>
              <a:t>Pour nommer des </a:t>
            </a:r>
            <a:r>
              <a:rPr lang="fr-FR" sz="1800" dirty="0" err="1" smtClean="0"/>
              <a:t>resources</a:t>
            </a:r>
            <a:r>
              <a:rPr lang="en-GB" sz="1800" dirty="0" smtClean="0"/>
              <a:t>: </a:t>
            </a:r>
            <a:r>
              <a:rPr lang="en-GB" sz="1800" dirty="0" err="1" smtClean="0"/>
              <a:t>rdfs:label</a:t>
            </a:r>
            <a:r>
              <a:rPr lang="en-GB" sz="1800" dirty="0" smtClean="0"/>
              <a:t>, </a:t>
            </a:r>
            <a:r>
              <a:rPr lang="en-GB" sz="1800" dirty="0" err="1" smtClean="0"/>
              <a:t>foaf:name</a:t>
            </a:r>
            <a:r>
              <a:rPr lang="en-GB" sz="1800" dirty="0" smtClean="0"/>
              <a:t>, </a:t>
            </a:r>
            <a:r>
              <a:rPr lang="en-GB" sz="1800" dirty="0" err="1" smtClean="0"/>
              <a:t>skos:prefLabel</a:t>
            </a:r>
            <a:endParaRPr lang="en-GB" sz="1800" dirty="0" smtClean="0"/>
          </a:p>
          <a:p>
            <a:r>
              <a:rPr lang="fr-FR" sz="1800" dirty="0" smtClean="0"/>
              <a:t>Pour décrire des personnes:</a:t>
            </a:r>
            <a:r>
              <a:rPr lang="en-GB" sz="1800" dirty="0" smtClean="0"/>
              <a:t>: FOAF, vCard, Core Person Vocabulary</a:t>
            </a:r>
          </a:p>
          <a:p>
            <a:pPr lvl="1">
              <a:buNone/>
            </a:pPr>
            <a:r>
              <a:rPr lang="fr-FR" sz="1800" dirty="0" smtClean="0"/>
              <a:t>Pour décrire des organisations enregistrés</a:t>
            </a:r>
            <a:r>
              <a:rPr lang="en-GB" sz="1800" dirty="0" smtClean="0"/>
              <a:t>: Registered Organisation Vocabulary</a:t>
            </a:r>
          </a:p>
          <a:p>
            <a:r>
              <a:rPr lang="fr-FR" sz="1800" dirty="0" smtClean="0"/>
              <a:t>Pour décrire des adresses: </a:t>
            </a:r>
            <a:r>
              <a:rPr lang="en-GB" sz="1800" dirty="0" smtClean="0"/>
              <a:t>vCard, Core Location Vocabulary</a:t>
            </a:r>
          </a:p>
          <a:p>
            <a:r>
              <a:rPr lang="fr-FR" sz="1800" dirty="0" smtClean="0"/>
              <a:t>Pour décrire des services publics: </a:t>
            </a:r>
            <a:r>
              <a:rPr lang="en-GB" sz="1800" dirty="0" smtClean="0"/>
              <a:t>Core Public Service Vocabulary</a:t>
            </a:r>
          </a:p>
          <a:p>
            <a:pPr lvl="1">
              <a:buNone/>
            </a:pPr>
            <a:r>
              <a:rPr lang="en-GB" sz="1800" b="1" i="1" dirty="0" smtClean="0"/>
              <a:t>...</a:t>
            </a:r>
            <a:r>
              <a:rPr lang="fr-FR" sz="1800" dirty="0" smtClean="0"/>
              <a:t> </a:t>
            </a:r>
            <a:r>
              <a:rPr lang="fr-FR" sz="1800" b="1" dirty="0" smtClean="0"/>
              <a:t>et les métadonnées </a:t>
            </a:r>
            <a:r>
              <a:rPr lang="en-GB" sz="1800" b="1" i="1" dirty="0" smtClean="0"/>
              <a:t>...</a:t>
            </a:r>
          </a:p>
          <a:p>
            <a:pPr lvl="1">
              <a:buNone/>
            </a:pPr>
            <a:r>
              <a:rPr lang="fr-FR" sz="1800" dirty="0" smtClean="0"/>
              <a:t>Pour décrire des ensembles de données (métadonnées) : </a:t>
            </a:r>
            <a:r>
              <a:rPr lang="en-GB" sz="1800" dirty="0" smtClean="0"/>
              <a:t>DCAT, DCAT Application Profile, </a:t>
            </a:r>
            <a:r>
              <a:rPr lang="en-GB" sz="1800" dirty="0" err="1" smtClean="0"/>
              <a:t>VoID</a:t>
            </a:r>
            <a:endParaRPr lang="en-GB" sz="1800" dirty="0" smtClean="0"/>
          </a:p>
          <a:p>
            <a:r>
              <a:rPr lang="fr-FR" sz="1800" dirty="0" smtClean="0"/>
              <a:t>Pour décrire des projets: </a:t>
            </a:r>
            <a:r>
              <a:rPr lang="en-GB" sz="1800" dirty="0" smtClean="0"/>
              <a:t>DOAP, ADMS.SW</a:t>
            </a:r>
          </a:p>
          <a:p>
            <a:r>
              <a:rPr lang="fr-FR" sz="1800" dirty="0" smtClean="0"/>
              <a:t>Pour décrire des ressources d'interopérabilité: </a:t>
            </a:r>
            <a:r>
              <a:rPr lang="en-GB" sz="1800" dirty="0" smtClean="0"/>
              <a:t>ADMS</a:t>
            </a:r>
          </a:p>
          <a:p>
            <a:pPr lvl="1">
              <a:buNone/>
            </a:pPr>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pic>
        <p:nvPicPr>
          <p:cNvPr id="33798" name="Picture 6" descr="http://odrl.net/images/dcmi-logo.gif"/>
          <p:cNvPicPr>
            <a:picLocks noChangeAspect="1" noChangeArrowheads="1"/>
          </p:cNvPicPr>
          <p:nvPr/>
        </p:nvPicPr>
        <p:blipFill>
          <a:blip r:embed="rId3" cstate="print"/>
          <a:srcRect/>
          <a:stretch>
            <a:fillRect/>
          </a:stretch>
        </p:blipFill>
        <p:spPr bwMode="auto">
          <a:xfrm>
            <a:off x="251520" y="1697369"/>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1115616" y="2132856"/>
            <a:ext cx="542602" cy="384754"/>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1259632" y="2564904"/>
            <a:ext cx="360039" cy="360040"/>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1259632" y="5229200"/>
            <a:ext cx="432048" cy="432049"/>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1259632" y="5733256"/>
            <a:ext cx="432048" cy="432049"/>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1259632" y="3501008"/>
            <a:ext cx="432047" cy="432048"/>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1259632" y="4005064"/>
            <a:ext cx="422323" cy="419944"/>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1259632" y="4725144"/>
            <a:ext cx="432047" cy="432048"/>
          </a:xfrm>
          <a:prstGeom prst="rect">
            <a:avLst/>
          </a:prstGeom>
          <a:noFill/>
        </p:spPr>
      </p:pic>
      <p:pic>
        <p:nvPicPr>
          <p:cNvPr id="51202" name="Picture 2" descr="Core Business Vocabulary"/>
          <p:cNvPicPr>
            <a:picLocks noChangeAspect="1" noChangeArrowheads="1"/>
          </p:cNvPicPr>
          <p:nvPr/>
        </p:nvPicPr>
        <p:blipFill>
          <a:blip r:embed="rId11" cstate="print"/>
          <a:srcRect/>
          <a:stretch>
            <a:fillRect/>
          </a:stretch>
        </p:blipFill>
        <p:spPr bwMode="auto">
          <a:xfrm>
            <a:off x="1259632" y="2996952"/>
            <a:ext cx="360040" cy="36004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Trouver des vocabulaires réutilisables</a:t>
            </a:r>
            <a:br>
              <a:rPr lang="fr-BE" smtClean="0"/>
            </a:br>
            <a:r>
              <a:rPr lang="fr-BE" b="0" smtClean="0"/>
              <a:t>Joinup</a:t>
            </a:r>
            <a:endParaRPr lang="fr-BE" b="0"/>
          </a:p>
        </p:txBody>
      </p:sp>
      <p:sp>
        <p:nvSpPr>
          <p:cNvPr id="9" name="Content Placeholder 8"/>
          <p:cNvSpPr>
            <a:spLocks noGrp="1"/>
          </p:cNvSpPr>
          <p:nvPr>
            <p:ph sz="quarter" idx="14"/>
          </p:nvPr>
        </p:nvSpPr>
        <p:spPr>
          <a:xfrm>
            <a:off x="395536" y="1556792"/>
            <a:ext cx="3390528" cy="4419599"/>
          </a:xfrm>
        </p:spPr>
        <p:txBody>
          <a:bodyPr/>
          <a:lstStyle/>
          <a:p>
            <a:pPr lvl="1">
              <a:buFont typeface="Arial" pitchFamily="34" charset="0"/>
              <a:buChar char="•"/>
            </a:pPr>
            <a:r>
              <a:rPr lang="fr-BE" dirty="0" smtClean="0"/>
              <a:t>Plateforme en ligne pour la recherche et le partage de ressources d’</a:t>
            </a:r>
            <a:r>
              <a:rPr lang="fr-BE" dirty="0" err="1" smtClean="0"/>
              <a:t>intéropérabilité</a:t>
            </a:r>
            <a:r>
              <a:rPr lang="fr-BE" dirty="0" smtClean="0"/>
              <a:t> décrites avec ADMS. </a:t>
            </a:r>
          </a:p>
          <a:p>
            <a:pPr lvl="2">
              <a:buFont typeface="Wingdings" pitchFamily="2" charset="2"/>
              <a:buChar char="§"/>
            </a:pPr>
            <a:r>
              <a:rPr lang="fr-BE" sz="1800" dirty="0" smtClean="0"/>
              <a:t>Développée par le Programme ISA de la Commission </a:t>
            </a:r>
            <a:r>
              <a:rPr lang="fr-BE" sz="1800" dirty="0" err="1" smtClean="0"/>
              <a:t>Européenn</a:t>
            </a:r>
            <a:endParaRPr lang="fr-BE" sz="1800" dirty="0"/>
          </a:p>
        </p:txBody>
      </p:sp>
      <p:sp>
        <p:nvSpPr>
          <p:cNvPr id="10" name="Content Placeholder 9"/>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26</a:t>
            </a:fld>
            <a:endParaRPr lang="en-GB"/>
          </a:p>
        </p:txBody>
      </p:sp>
      <p:sp>
        <p:nvSpPr>
          <p:cNvPr id="7" name="TextBox 6"/>
          <p:cNvSpPr txBox="1"/>
          <p:nvPr/>
        </p:nvSpPr>
        <p:spPr>
          <a:xfrm>
            <a:off x="4355976" y="627882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hlinkClick r:id="rId3"/>
              </a:rPr>
              <a:t>http://joinup.ec.europa.eu/</a:t>
            </a:r>
            <a:r>
              <a:rPr lang="en-GB" sz="1600" dirty="0" smtClean="0">
                <a:latin typeface="Georgia" pitchFamily="18" charset="0"/>
              </a:rPr>
              <a:t> </a:t>
            </a:r>
          </a:p>
        </p:txBody>
      </p:sp>
      <p:grpSp>
        <p:nvGrpSpPr>
          <p:cNvPr id="29" name="Group 28"/>
          <p:cNvGrpSpPr/>
          <p:nvPr/>
        </p:nvGrpSpPr>
        <p:grpSpPr>
          <a:xfrm>
            <a:off x="1360134" y="1196752"/>
            <a:ext cx="7676362" cy="5058219"/>
            <a:chOff x="1648166" y="1196752"/>
            <a:chExt cx="7676362" cy="5058219"/>
          </a:xfrm>
        </p:grpSpPr>
        <p:pic>
          <p:nvPicPr>
            <p:cNvPr id="35841" name="Picture 1"/>
            <p:cNvPicPr>
              <a:picLocks noChangeAspect="1" noChangeArrowheads="1"/>
            </p:cNvPicPr>
            <p:nvPr/>
          </p:nvPicPr>
          <p:blipFill>
            <a:blip r:embed="rId4" cstate="print"/>
            <a:srcRect/>
            <a:stretch>
              <a:fillRect/>
            </a:stretch>
          </p:blipFill>
          <p:spPr bwMode="auto">
            <a:xfrm>
              <a:off x="4139952" y="1196752"/>
              <a:ext cx="5004048" cy="5058219"/>
            </a:xfrm>
            <a:prstGeom prst="rect">
              <a:avLst/>
            </a:prstGeom>
            <a:noFill/>
            <a:ln w="9525">
              <a:noFill/>
              <a:miter lim="800000"/>
              <a:headEnd/>
              <a:tailEnd/>
            </a:ln>
          </p:spPr>
        </p:pic>
        <p:sp>
          <p:nvSpPr>
            <p:cNvPr id="12" name="TextBox 11"/>
            <p:cNvSpPr txBox="1"/>
            <p:nvPr/>
          </p:nvSpPr>
          <p:spPr>
            <a:xfrm>
              <a:off x="1648166" y="4418528"/>
              <a:ext cx="2568967"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Refine the search results via the faceted search filters. </a:t>
              </a:r>
            </a:p>
          </p:txBody>
        </p:sp>
        <p:sp>
          <p:nvSpPr>
            <p:cNvPr id="13" name="Oval 12"/>
            <p:cNvSpPr>
              <a:spLocks noChangeAspect="1"/>
            </p:cNvSpPr>
            <p:nvPr/>
          </p:nvSpPr>
          <p:spPr>
            <a:xfrm>
              <a:off x="3995936" y="4725144"/>
              <a:ext cx="504056" cy="504056"/>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2</a:t>
              </a:r>
            </a:p>
          </p:txBody>
        </p:sp>
        <p:pic>
          <p:nvPicPr>
            <p:cNvPr id="14" name="Picture 5"/>
            <p:cNvPicPr>
              <a:picLocks noChangeAspect="1" noChangeArrowheads="1"/>
            </p:cNvPicPr>
            <p:nvPr/>
          </p:nvPicPr>
          <p:blipFill>
            <a:blip r:embed="rId5" cstate="print"/>
            <a:srcRect/>
            <a:stretch>
              <a:fillRect/>
            </a:stretch>
          </p:blipFill>
          <p:spPr bwMode="auto">
            <a:xfrm>
              <a:off x="1907704" y="3997383"/>
              <a:ext cx="2480612" cy="439707"/>
            </a:xfrm>
            <a:prstGeom prst="rect">
              <a:avLst/>
            </a:prstGeom>
            <a:noFill/>
            <a:ln w="9525">
              <a:noFill/>
              <a:miter lim="800000"/>
              <a:headEnd/>
              <a:tailEnd/>
            </a:ln>
            <a:effectLst/>
          </p:spPr>
        </p:pic>
        <p:sp>
          <p:nvSpPr>
            <p:cNvPr id="15" name="TextBox 14"/>
            <p:cNvSpPr txBox="1"/>
            <p:nvPr/>
          </p:nvSpPr>
          <p:spPr>
            <a:xfrm>
              <a:off x="6327000" y="2507363"/>
              <a:ext cx="2817000" cy="95410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Enter a search keyword to find interoperability assets available on different websites.</a:t>
              </a:r>
            </a:p>
          </p:txBody>
        </p:sp>
        <p:sp>
          <p:nvSpPr>
            <p:cNvPr id="16" name="Oval 15"/>
            <p:cNvSpPr>
              <a:spLocks noChangeAspect="1"/>
            </p:cNvSpPr>
            <p:nvPr/>
          </p:nvSpPr>
          <p:spPr>
            <a:xfrm>
              <a:off x="5772367" y="2539310"/>
              <a:ext cx="529650" cy="529650"/>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1</a:t>
              </a:r>
            </a:p>
          </p:txBody>
        </p:sp>
        <p:pic>
          <p:nvPicPr>
            <p:cNvPr id="17" name="Picture 4"/>
            <p:cNvPicPr>
              <a:picLocks noChangeAspect="1" noChangeArrowheads="1"/>
            </p:cNvPicPr>
            <p:nvPr/>
          </p:nvPicPr>
          <p:blipFill>
            <a:blip r:embed="rId6" cstate="print"/>
            <a:srcRect/>
            <a:stretch>
              <a:fillRect/>
            </a:stretch>
          </p:blipFill>
          <p:spPr bwMode="auto">
            <a:xfrm>
              <a:off x="6444208" y="2103477"/>
              <a:ext cx="2433065" cy="462195"/>
            </a:xfrm>
            <a:prstGeom prst="rect">
              <a:avLst/>
            </a:prstGeom>
            <a:noFill/>
            <a:ln w="9525">
              <a:noFill/>
              <a:miter lim="800000"/>
              <a:headEnd/>
              <a:tailEnd/>
            </a:ln>
            <a:effectLst/>
          </p:spPr>
        </p:pic>
        <p:sp>
          <p:nvSpPr>
            <p:cNvPr id="18" name="TextBox 17"/>
            <p:cNvSpPr txBox="1"/>
            <p:nvPr/>
          </p:nvSpPr>
          <p:spPr>
            <a:xfrm>
              <a:off x="7092280" y="4432111"/>
              <a:ext cx="2051720" cy="138499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solidFill>
                    <a:schemeClr val="bg1">
                      <a:lumMod val="50000"/>
                    </a:schemeClr>
                  </a:solidFill>
                  <a:latin typeface="Hand Of Sean" pitchFamily="2" charset="-128"/>
                  <a:ea typeface="Hand Of Sean" pitchFamily="2" charset="-128"/>
                  <a:cs typeface="Arial" pitchFamily="34" charset="0"/>
                </a:rPr>
                <a:t>The search results contain a relevant description of the assets and the link from where they can be downloaded.</a:t>
              </a:r>
              <a:endPar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endParaRPr>
            </a:p>
          </p:txBody>
        </p:sp>
        <p:sp>
          <p:nvSpPr>
            <p:cNvPr id="19" name="Oval 18"/>
            <p:cNvSpPr>
              <a:spLocks noChangeAspect="1"/>
            </p:cNvSpPr>
            <p:nvPr/>
          </p:nvSpPr>
          <p:spPr>
            <a:xfrm>
              <a:off x="6516216" y="4581128"/>
              <a:ext cx="504056" cy="504056"/>
            </a:xfrm>
            <a:prstGeom prst="ellipse">
              <a:avLst/>
            </a:prstGeom>
            <a:solidFill>
              <a:srgbClr val="E46C0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3</a:t>
              </a:r>
            </a:p>
          </p:txBody>
        </p:sp>
        <p:pic>
          <p:nvPicPr>
            <p:cNvPr id="20" name="Picture 6"/>
            <p:cNvPicPr>
              <a:picLocks noChangeAspect="1" noChangeArrowheads="1"/>
            </p:cNvPicPr>
            <p:nvPr/>
          </p:nvPicPr>
          <p:blipFill>
            <a:blip r:embed="rId7" cstate="print"/>
            <a:srcRect/>
            <a:stretch>
              <a:fillRect/>
            </a:stretch>
          </p:blipFill>
          <p:spPr bwMode="auto">
            <a:xfrm>
              <a:off x="6732240" y="4004183"/>
              <a:ext cx="2592288" cy="4820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Trouver</a:t>
            </a:r>
            <a:r>
              <a:rPr lang="en-GB" dirty="0" smtClean="0"/>
              <a:t> des </a:t>
            </a:r>
            <a:r>
              <a:rPr lang="en-GB" dirty="0" err="1" smtClean="0"/>
              <a:t>vocabulaires</a:t>
            </a:r>
            <a:r>
              <a:rPr lang="en-GB" dirty="0" smtClean="0"/>
              <a:t> </a:t>
            </a:r>
            <a:r>
              <a:rPr lang="en-GB" dirty="0" err="1" smtClean="0"/>
              <a:t>réutilisables</a:t>
            </a:r>
            <a:r>
              <a:rPr lang="en-GB" dirty="0" smtClean="0"/>
              <a:t/>
            </a:r>
            <a:br>
              <a:rPr lang="en-GB" dirty="0" smtClean="0"/>
            </a:br>
            <a:r>
              <a:rPr lang="en-GB" dirty="0" smtClean="0"/>
              <a:t>“</a:t>
            </a:r>
            <a:r>
              <a:rPr lang="en-GB" b="0" dirty="0" smtClean="0"/>
              <a:t>Linked Open Vocabularies”</a:t>
            </a:r>
            <a:endParaRPr lang="en-GB" b="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27</a:t>
            </a:fld>
            <a:endParaRPr lang="en-GB"/>
          </a:p>
        </p:txBody>
      </p:sp>
      <p:pic>
        <p:nvPicPr>
          <p:cNvPr id="5" name="Picture 2"/>
          <p:cNvPicPr>
            <a:picLocks noChangeAspect="1" noChangeArrowheads="1"/>
          </p:cNvPicPr>
          <p:nvPr/>
        </p:nvPicPr>
        <p:blipFill>
          <a:blip r:embed="rId2" cstate="print"/>
          <a:srcRect/>
          <a:stretch>
            <a:fillRect/>
          </a:stretch>
        </p:blipFill>
        <p:spPr bwMode="auto">
          <a:xfrm>
            <a:off x="4201945" y="2132856"/>
            <a:ext cx="4769300" cy="3640262"/>
          </a:xfrm>
          <a:prstGeom prst="rect">
            <a:avLst/>
          </a:prstGeom>
          <a:ln>
            <a:noFill/>
          </a:ln>
          <a:effectLst>
            <a:outerShdw blurRad="190500" algn="tl" rotWithShape="0">
              <a:srgbClr val="000000">
                <a:alpha val="70000"/>
              </a:srgbClr>
            </a:outerShdw>
          </a:effectLst>
        </p:spPr>
      </p:pic>
      <p:sp>
        <p:nvSpPr>
          <p:cNvPr id="6" name="TextBox 5"/>
          <p:cNvSpPr txBox="1"/>
          <p:nvPr/>
        </p:nvSpPr>
        <p:spPr>
          <a:xfrm>
            <a:off x="4211960" y="580526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mj-lt"/>
                <a:hlinkClick r:id="rId3"/>
              </a:rPr>
              <a:t>http://lov.okfn.org/</a:t>
            </a:r>
            <a:r>
              <a:rPr lang="en-GB" sz="1600" dirty="0" smtClean="0">
                <a:latin typeface="+mj-lt"/>
              </a:rPr>
              <a:t> </a:t>
            </a:r>
          </a:p>
        </p:txBody>
      </p:sp>
      <p:sp>
        <p:nvSpPr>
          <p:cNvPr id="7" name="Content Placeholder 6"/>
          <p:cNvSpPr>
            <a:spLocks noGrp="1"/>
          </p:cNvSpPr>
          <p:nvPr>
            <p:ph sz="quarter" idx="14"/>
          </p:nvPr>
        </p:nvSpPr>
        <p:spPr>
          <a:xfrm>
            <a:off x="533400" y="1752601"/>
            <a:ext cx="3606552" cy="4419599"/>
          </a:xfrm>
        </p:spPr>
        <p:txBody>
          <a:bodyPr/>
          <a:lstStyle/>
          <a:p>
            <a:pPr lvl="1">
              <a:buFont typeface="Arial" pitchFamily="34" charset="0"/>
              <a:buChar char="•"/>
            </a:pPr>
            <a:r>
              <a:rPr lang="fr-FR" dirty="0" smtClean="0"/>
              <a:t>Fournit des méthodes d'accès facile à l'écosystème de vocabulaires.</a:t>
            </a:r>
          </a:p>
          <a:p>
            <a:pPr lvl="1">
              <a:buFont typeface="Arial" pitchFamily="34" charset="0"/>
              <a:buChar char="•"/>
            </a:pPr>
            <a:r>
              <a:rPr lang="fr-FR" dirty="0" smtClean="0"/>
              <a:t>Permet de relient les uns aux autres de manière explicite.</a:t>
            </a:r>
            <a:endParaRPr lang="en-GB" dirty="0" smtClean="0"/>
          </a:p>
          <a:p>
            <a:pPr lvl="1">
              <a:buFont typeface="Arial" pitchFamily="34" charset="0"/>
              <a:buChar char="•"/>
            </a:pPr>
            <a:r>
              <a:rPr lang="fr-FR" dirty="0" smtClean="0"/>
              <a:t>Fournit des mesures sur la façon dont ils sont utilisés dans le nuage LOGD.</a:t>
            </a:r>
          </a:p>
          <a:p>
            <a:pPr lvl="1">
              <a:buFont typeface="Arial" pitchFamily="34" charset="0"/>
              <a:buChar char="•"/>
            </a:pPr>
            <a:r>
              <a:rPr lang="en-GB" dirty="0" err="1" smtClean="0"/>
              <a:t>Développé</a:t>
            </a:r>
            <a:r>
              <a:rPr lang="en-GB" dirty="0" smtClean="0"/>
              <a:t> par “Open Knowledge Foundation.”</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215064" cy="4419600"/>
          </a:xfrm>
        </p:spPr>
        <p:txBody>
          <a:bodyPr/>
          <a:lstStyle/>
          <a:p>
            <a:r>
              <a:rPr lang="fr-BE" i="1" dirty="0" smtClean="0">
                <a:solidFill>
                  <a:schemeClr val="accent1"/>
                </a:solidFill>
              </a:rPr>
              <a:t>Pour s'assurer que les données et les métadonnées peuvent être publiées avec un niveau de qualité approprié et un minimum d’erreurs.</a:t>
            </a:r>
          </a:p>
          <a:p>
            <a:r>
              <a:rPr lang="fr-BE" sz="1800" dirty="0" smtClean="0"/>
              <a:t>Cela signifie:</a:t>
            </a:r>
          </a:p>
          <a:p>
            <a:pPr>
              <a:buFont typeface="Arial" pitchFamily="34" charset="0"/>
              <a:buChar char="•"/>
            </a:pPr>
            <a:r>
              <a:rPr lang="fr-BE" sz="1800" dirty="0" smtClean="0"/>
              <a:t>Corriger les erreurs.</a:t>
            </a:r>
          </a:p>
          <a:p>
            <a:pPr>
              <a:buFont typeface="Arial" pitchFamily="34" charset="0"/>
              <a:buChar char="•"/>
            </a:pPr>
            <a:r>
              <a:rPr lang="fr-BE" sz="1800" dirty="0" smtClean="0"/>
              <a:t>Transformer / homogénéiser les formats.</a:t>
            </a:r>
          </a:p>
          <a:p>
            <a:pPr>
              <a:buFont typeface="Arial" pitchFamily="34" charset="0"/>
              <a:buChar char="•"/>
            </a:pPr>
            <a:r>
              <a:rPr lang="fr-BE" sz="1800" dirty="0" smtClean="0"/>
              <a:t>Aligner les incohérences dans les données et métadonnées.</a:t>
            </a:r>
          </a:p>
          <a:p>
            <a:pPr>
              <a:buFont typeface="Arial" pitchFamily="34" charset="0"/>
              <a:buChar char="•"/>
            </a:pPr>
            <a:r>
              <a:rPr lang="fr-BE" sz="1800" dirty="0" smtClean="0"/>
              <a:t>Supprimer les informations dupliquées / redondantes.</a:t>
            </a:r>
          </a:p>
          <a:p>
            <a:pPr>
              <a:buFont typeface="Arial" pitchFamily="34" charset="0"/>
              <a:buChar char="•"/>
            </a:pPr>
            <a:r>
              <a:rPr lang="fr-BE" sz="1800" dirty="0" smtClean="0"/>
              <a:t>Ajouter les informations manquantes.</a:t>
            </a:r>
          </a:p>
          <a:p>
            <a:pPr>
              <a:buFont typeface="Arial" pitchFamily="34" charset="0"/>
              <a:buChar char="•"/>
            </a:pPr>
            <a:r>
              <a:rPr lang="fr-BE" sz="1800" dirty="0" smtClean="0"/>
              <a:t>Vérifier que les informations soient à jour.</a:t>
            </a:r>
          </a:p>
          <a:p>
            <a:endParaRPr lang="fr-BE" sz="1800" dirty="0" smtClean="0"/>
          </a:p>
          <a:p>
            <a:pPr>
              <a:buFont typeface="Arial" pitchFamily="34" charset="0"/>
              <a:buChar char="•"/>
            </a:pPr>
            <a:endParaRPr lang="fr-BE" dirty="0" smtClean="0">
              <a:sym typeface="Wingdings" pitchFamily="2" charset="2"/>
            </a:endParaRPr>
          </a:p>
          <a:p>
            <a:endParaRPr lang="fr-BE" dirty="0"/>
          </a:p>
        </p:txBody>
      </p:sp>
      <p:sp>
        <p:nvSpPr>
          <p:cNvPr id="2" name="Title 1"/>
          <p:cNvSpPr>
            <a:spLocks noGrp="1"/>
          </p:cNvSpPr>
          <p:nvPr>
            <p:ph type="title"/>
          </p:nvPr>
        </p:nvSpPr>
        <p:spPr/>
        <p:txBody>
          <a:bodyPr/>
          <a:lstStyle/>
          <a:p>
            <a:r>
              <a:rPr lang="fr-FR" dirty="0" smtClean="0"/>
              <a:t>Le nettoyage de vos données et métadonnées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sp>
        <p:nvSpPr>
          <p:cNvPr id="9" name="Rectangle 8"/>
          <p:cNvSpPr/>
          <p:nvPr/>
        </p:nvSpPr>
        <p:spPr bwMode="ltGray">
          <a:xfrm>
            <a:off x="3707904" y="5517232"/>
            <a:ext cx="4896544"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endParaRPr lang="en-GB" sz="1200" dirty="0" smtClean="0">
              <a:solidFill>
                <a:schemeClr val="tx1"/>
              </a:solidFill>
            </a:endParaRPr>
          </a:p>
          <a:p>
            <a:r>
              <a:rPr lang="en-GB" sz="1200" dirty="0" smtClean="0">
                <a:hlinkClick r:id="rId3"/>
              </a:rPr>
              <a:t>http://www.slideshare.net/OpenDataSupport/introduction-to-rdf-sparql</a:t>
            </a:r>
            <a:endParaRPr lang="en-GB" sz="1200" dirty="0" smtClean="0">
              <a:solidFill>
                <a:schemeClr val="tx1"/>
              </a:solidFill>
            </a:endParaRPr>
          </a:p>
          <a:p>
            <a:r>
              <a:rPr lang="en-GB" sz="1200" dirty="0" smtClean="0">
                <a:solidFill>
                  <a:schemeClr val="tx1"/>
                </a:solidFill>
              </a:rPr>
              <a:t>Cleanse your data with Open Refine (Google Refine) - </a:t>
            </a:r>
            <a:r>
              <a:rPr lang="en-GB" sz="1200" dirty="0" smtClean="0">
                <a:hlinkClick r:id="rId4"/>
              </a:rPr>
              <a:t>https://code.google.com/p/google-refine/</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296144" y="1778564"/>
          <a:ext cx="7674697" cy="1728190"/>
        </p:xfrm>
        <a:graphic>
          <a:graphicData uri="http://schemas.openxmlformats.org/drawingml/2006/table">
            <a:tbl>
              <a:tblPr firstRow="1">
                <a:tableStyleId>{D113A9D2-9D6B-4929-AA2D-F23B5EE8CBE7}</a:tableStyleId>
              </a:tblPr>
              <a:tblGrid>
                <a:gridCol w="1413031"/>
                <a:gridCol w="1593123"/>
                <a:gridCol w="1468444"/>
                <a:gridCol w="1468444"/>
                <a:gridCol w="1731655"/>
              </a:tblGrid>
              <a:tr h="345638">
                <a:tc>
                  <a:txBody>
                    <a:bodyPr/>
                    <a:lstStyle/>
                    <a:p>
                      <a:pPr algn="l" fontAlgn="b"/>
                      <a:r>
                        <a:rPr lang="en-GB" sz="1300" u="none" strike="noStrike" dirty="0" err="1"/>
                        <a:t>Company_name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a:t>Registration date</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Country</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E-mail</a:t>
                      </a:r>
                      <a:endParaRPr lang="en-GB" sz="1300" b="1" i="0" u="none" strike="noStrike">
                        <a:solidFill>
                          <a:srgbClr val="FFFFFF"/>
                        </a:solidFill>
                        <a:latin typeface="Arial"/>
                      </a:endParaRPr>
                    </a:p>
                  </a:txBody>
                  <a:tcPr marL="10390" marR="10390" marT="10390" marB="0" anchor="b"/>
                </a:tc>
                <a:tc>
                  <a:txBody>
                    <a:bodyPr/>
                    <a:lstStyle/>
                    <a:p>
                      <a:pPr algn="l" fontAlgn="b"/>
                      <a:r>
                        <a:rPr lang="en-GB" sz="1300" u="none" strike="noStrike"/>
                        <a:t># Establishments</a:t>
                      </a:r>
                      <a:endParaRPr lang="en-GB" sz="1300" b="1" i="0" u="none" strike="noStrike">
                        <a:solidFill>
                          <a:srgbClr val="FFFFFF"/>
                        </a:solidFill>
                        <a:latin typeface="Arial"/>
                      </a:endParaRPr>
                    </a:p>
                  </a:txBody>
                  <a:tcPr marL="10390" marR="10390" marT="10390" marB="0" anchor="b"/>
                </a:tc>
              </a:tr>
              <a:tr h="345638">
                <a:tc>
                  <a:txBody>
                    <a:bodyPr/>
                    <a:lstStyle/>
                    <a:p>
                      <a:pPr algn="l" fontAlgn="b"/>
                      <a:r>
                        <a:rPr lang="en-GB" sz="1300" u="none" strike="noStrike"/>
                        <a:t>Nikè</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1991-04-28</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Belgium</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niké</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7</a:t>
                      </a:r>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BARCO</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15 September 1986</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Barco@email.be</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2</a:t>
                      </a:r>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Nikè</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België</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r>
              <a:tr h="345638">
                <a:tc>
                  <a:txBody>
                    <a:bodyPr/>
                    <a:lstStyle/>
                    <a:p>
                      <a:pPr algn="l" fontAlgn="b"/>
                      <a:r>
                        <a:rPr lang="en-GB" sz="1300" u="none" strike="noStrike"/>
                        <a:t>Coca-Cola</a:t>
                      </a:r>
                      <a:endParaRPr lang="en-GB" sz="1300" b="0" i="0" u="none" strike="noStrike">
                        <a:solidFill>
                          <a:srgbClr val="000000"/>
                        </a:solidFill>
                        <a:latin typeface="Arial"/>
                      </a:endParaRPr>
                    </a:p>
                  </a:txBody>
                  <a:tcPr marL="10390" marR="10390" marT="10390" marB="0" anchor="b"/>
                </a:tc>
                <a:tc>
                  <a:txBody>
                    <a:bodyPr/>
                    <a:lstStyle/>
                    <a:p>
                      <a:pPr algn="l" fontAlgn="b"/>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United States</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a:t>coca@cola.com</a:t>
                      </a:r>
                      <a:endParaRPr lang="en-GB" sz="1300" b="0" i="0" u="none" strike="noStrike">
                        <a:solidFill>
                          <a:srgbClr val="000000"/>
                        </a:solidFill>
                        <a:latin typeface="Arial"/>
                      </a:endParaRPr>
                    </a:p>
                  </a:txBody>
                  <a:tcPr marL="10390" marR="10390" marT="10390" marB="0" anchor="b"/>
                </a:tc>
                <a:tc>
                  <a:txBody>
                    <a:bodyPr/>
                    <a:lstStyle/>
                    <a:p>
                      <a:pPr algn="l" fontAlgn="b"/>
                      <a:r>
                        <a:rPr lang="en-GB" sz="1300" u="none" strike="noStrike" dirty="0"/>
                        <a:t>3</a:t>
                      </a:r>
                      <a:endParaRPr lang="en-GB" sz="1300" b="0" i="0" u="none" strike="noStrike" dirty="0">
                        <a:solidFill>
                          <a:srgbClr val="000000"/>
                        </a:solidFill>
                        <a:latin typeface="Arial"/>
                      </a:endParaRPr>
                    </a:p>
                  </a:txBody>
                  <a:tcPr marL="10390" marR="10390" marT="10390" marB="0" anchor="b"/>
                </a:tc>
              </a:tr>
            </a:tbl>
          </a:graphicData>
        </a:graphic>
      </p:graphicFrame>
      <p:sp>
        <p:nvSpPr>
          <p:cNvPr id="2" name="Title 1"/>
          <p:cNvSpPr>
            <a:spLocks noGrp="1"/>
          </p:cNvSpPr>
          <p:nvPr>
            <p:ph type="title"/>
          </p:nvPr>
        </p:nvSpPr>
        <p:spPr/>
        <p:txBody>
          <a:bodyPr/>
          <a:lstStyle/>
          <a:p>
            <a:r>
              <a:rPr lang="fr-FR" dirty="0" smtClean="0"/>
              <a:t>Le nettoyage des données - exemple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sp>
        <p:nvSpPr>
          <p:cNvPr id="6" name="Content Placeholder 5"/>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p:txBody>
      </p:sp>
      <p:sp>
        <p:nvSpPr>
          <p:cNvPr id="8" name="Oval Callout 7"/>
          <p:cNvSpPr/>
          <p:nvPr/>
        </p:nvSpPr>
        <p:spPr bwMode="ltGray">
          <a:xfrm>
            <a:off x="3744416" y="1052736"/>
            <a:ext cx="2160240" cy="576064"/>
          </a:xfrm>
          <a:prstGeom prst="wedgeEllipseCallout">
            <a:avLst>
              <a:gd name="adj1" fmla="val -46247"/>
              <a:gd name="adj2" fmla="val 179824"/>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Hand Of Sean" pitchFamily="2" charset="-128"/>
                <a:ea typeface="Hand Of Sean" pitchFamily="2" charset="-128"/>
              </a:rPr>
              <a:t>Problème</a:t>
            </a:r>
            <a:r>
              <a:rPr lang="en-GB" sz="1600" dirty="0" smtClean="0">
                <a:solidFill>
                  <a:schemeClr val="tx1"/>
                </a:solidFill>
                <a:latin typeface="Hand Of Sean" pitchFamily="2" charset="-128"/>
                <a:ea typeface="Hand Of Sean" pitchFamily="2" charset="-128"/>
              </a:rPr>
              <a:t> de </a:t>
            </a:r>
            <a:r>
              <a:rPr lang="en-GB" sz="1600" dirty="0" err="1" smtClean="0">
                <a:solidFill>
                  <a:schemeClr val="tx1"/>
                </a:solidFill>
                <a:latin typeface="Hand Of Sean" pitchFamily="2" charset="-128"/>
                <a:ea typeface="Hand Of Sean" pitchFamily="2" charset="-128"/>
              </a:rPr>
              <a:t>formatage</a:t>
            </a:r>
            <a:endParaRPr lang="en-GB" sz="1600" dirty="0" smtClean="0">
              <a:solidFill>
                <a:schemeClr val="tx1"/>
              </a:solidFill>
              <a:latin typeface="Hand Of Sean" pitchFamily="2" charset="-128"/>
              <a:ea typeface="Hand Of Sean" pitchFamily="2" charset="-128"/>
            </a:endParaRPr>
          </a:p>
        </p:txBody>
      </p:sp>
      <p:sp>
        <p:nvSpPr>
          <p:cNvPr id="10" name="Oval Callout 9"/>
          <p:cNvSpPr/>
          <p:nvPr/>
        </p:nvSpPr>
        <p:spPr bwMode="ltGray">
          <a:xfrm>
            <a:off x="2555776" y="3717032"/>
            <a:ext cx="2160240" cy="576064"/>
          </a:xfrm>
          <a:prstGeom prst="wedgeEllipseCallout">
            <a:avLst>
              <a:gd name="adj1" fmla="val -27230"/>
              <a:gd name="adj2" fmla="val -11233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Hand Of Sean" pitchFamily="2" charset="-128"/>
                <a:ea typeface="Hand Of Sean" pitchFamily="2" charset="-128"/>
              </a:rPr>
              <a:t>Informations</a:t>
            </a:r>
            <a:r>
              <a:rPr lang="en-GB" sz="1600" dirty="0" smtClean="0">
                <a:solidFill>
                  <a:schemeClr val="tx1"/>
                </a:solidFill>
                <a:latin typeface="Hand Of Sean" pitchFamily="2" charset="-128"/>
                <a:ea typeface="Hand Of Sean" pitchFamily="2" charset="-128"/>
              </a:rPr>
              <a:t> </a:t>
            </a:r>
            <a:r>
              <a:rPr lang="en-GB" sz="1600" dirty="0" err="1" smtClean="0">
                <a:solidFill>
                  <a:schemeClr val="tx1"/>
                </a:solidFill>
                <a:latin typeface="Hand Of Sean" pitchFamily="2" charset="-128"/>
                <a:ea typeface="Hand Of Sean" pitchFamily="2" charset="-128"/>
              </a:rPr>
              <a:t>manquantes</a:t>
            </a:r>
            <a:endParaRPr lang="en-GB" sz="1600" dirty="0" smtClean="0">
              <a:solidFill>
                <a:schemeClr val="tx1"/>
              </a:solidFill>
              <a:latin typeface="Hand Of Sean" pitchFamily="2" charset="-128"/>
              <a:ea typeface="Hand Of Sean" pitchFamily="2" charset="-128"/>
            </a:endParaRPr>
          </a:p>
        </p:txBody>
      </p:sp>
      <p:sp>
        <p:nvSpPr>
          <p:cNvPr id="11" name="Oval Callout 10"/>
          <p:cNvSpPr/>
          <p:nvPr/>
        </p:nvSpPr>
        <p:spPr bwMode="ltGray">
          <a:xfrm>
            <a:off x="323528" y="1124744"/>
            <a:ext cx="1728192" cy="576064"/>
          </a:xfrm>
          <a:prstGeom prst="wedgeEllipseCallout">
            <a:avLst>
              <a:gd name="adj1" fmla="val 19085"/>
              <a:gd name="adj2" fmla="val 14531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Hand Of Sean" pitchFamily="2" charset="-128"/>
                <a:ea typeface="Hand Of Sean" pitchFamily="2" charset="-128"/>
              </a:rPr>
              <a:t>Duplicata</a:t>
            </a:r>
            <a:endParaRPr lang="en-GB" sz="1600" dirty="0" smtClean="0">
              <a:solidFill>
                <a:schemeClr val="tx1"/>
              </a:solidFill>
              <a:latin typeface="Hand Of Sean" pitchFamily="2" charset="-128"/>
              <a:ea typeface="Hand Of Sean" pitchFamily="2" charset="-128"/>
            </a:endParaRPr>
          </a:p>
        </p:txBody>
      </p:sp>
      <p:sp>
        <p:nvSpPr>
          <p:cNvPr id="12" name="Oval Callout 11"/>
          <p:cNvSpPr/>
          <p:nvPr/>
        </p:nvSpPr>
        <p:spPr bwMode="ltGray">
          <a:xfrm>
            <a:off x="6084168" y="980728"/>
            <a:ext cx="1584176" cy="576064"/>
          </a:xfrm>
          <a:prstGeom prst="wedgeEllipseCallout">
            <a:avLst>
              <a:gd name="adj1" fmla="val -29796"/>
              <a:gd name="adj2" fmla="val 16602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Hand Of Sean" pitchFamily="2" charset="-128"/>
                <a:ea typeface="Hand Of Sean" pitchFamily="2" charset="-128"/>
              </a:rPr>
              <a:t>erreur</a:t>
            </a:r>
            <a:endParaRPr lang="en-GB" sz="1600" dirty="0" smtClean="0">
              <a:solidFill>
                <a:schemeClr val="tx1"/>
              </a:solidFill>
              <a:latin typeface="Hand Of Sean" pitchFamily="2" charset="-128"/>
              <a:ea typeface="Hand Of Sean" pitchFamily="2" charset="-128"/>
            </a:endParaRPr>
          </a:p>
        </p:txBody>
      </p:sp>
      <p:sp>
        <p:nvSpPr>
          <p:cNvPr id="13" name="Oval Callout 12"/>
          <p:cNvSpPr/>
          <p:nvPr/>
        </p:nvSpPr>
        <p:spPr bwMode="ltGray">
          <a:xfrm>
            <a:off x="7020272" y="3722780"/>
            <a:ext cx="2088232" cy="576064"/>
          </a:xfrm>
          <a:prstGeom prst="wedgeEllipseCallout">
            <a:avLst>
              <a:gd name="adj1" fmla="val -31179"/>
              <a:gd name="adj2" fmla="val -23656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Information </a:t>
            </a:r>
            <a:r>
              <a:rPr lang="en-GB" sz="1600" dirty="0" err="1" smtClean="0">
                <a:solidFill>
                  <a:schemeClr val="tx1"/>
                </a:solidFill>
                <a:latin typeface="Hand Of Sean" pitchFamily="2" charset="-128"/>
                <a:ea typeface="Hand Of Sean" pitchFamily="2" charset="-128"/>
              </a:rPr>
              <a:t>redondantes</a:t>
            </a:r>
            <a:endParaRPr lang="en-GB" sz="1600" dirty="0" smtClean="0">
              <a:solidFill>
                <a:schemeClr val="tx1"/>
              </a:solidFill>
              <a:latin typeface="Hand Of Sean" pitchFamily="2" charset="-128"/>
              <a:ea typeface="Hand Of Sean" pitchFamily="2" charset="-128"/>
            </a:endParaRPr>
          </a:p>
        </p:txBody>
      </p:sp>
      <p:sp>
        <p:nvSpPr>
          <p:cNvPr id="14" name="Oval Callout 13"/>
          <p:cNvSpPr/>
          <p:nvPr/>
        </p:nvSpPr>
        <p:spPr bwMode="ltGray">
          <a:xfrm>
            <a:off x="4788024" y="3861048"/>
            <a:ext cx="2160240" cy="576064"/>
          </a:xfrm>
          <a:prstGeom prst="wedgeEllipseCallout">
            <a:avLst>
              <a:gd name="adj1" fmla="val -56062"/>
              <a:gd name="adj2" fmla="val -227360"/>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Hand Of Sean" pitchFamily="2" charset="-128"/>
                <a:ea typeface="Hand Of Sean" pitchFamily="2" charset="-128"/>
              </a:rPr>
              <a:t>Incohérances</a:t>
            </a:r>
            <a:endParaRPr lang="en-GB" sz="1600" dirty="0" smtClean="0">
              <a:solidFill>
                <a:schemeClr val="tx1"/>
              </a:solidFill>
              <a:latin typeface="Hand Of Sean" pitchFamily="2" charset="-128"/>
              <a:ea typeface="Hand Of Sean" pitchFamily="2" charset="-128"/>
            </a:endParaRPr>
          </a:p>
        </p:txBody>
      </p:sp>
      <p:sp>
        <p:nvSpPr>
          <p:cNvPr id="16" name="Curved Right Arrow 15"/>
          <p:cNvSpPr/>
          <p:nvPr/>
        </p:nvSpPr>
        <p:spPr bwMode="ltGray">
          <a:xfrm rot="21136353">
            <a:off x="178938" y="2479285"/>
            <a:ext cx="1092388" cy="3313343"/>
          </a:xfrm>
          <a:prstGeom prst="curvedRightArrow">
            <a:avLst>
              <a:gd name="adj1" fmla="val 25000"/>
              <a:gd name="adj2" fmla="val 50000"/>
              <a:gd name="adj3" fmla="val 5734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Georgia" pitchFamily="18" charset="0"/>
            </a:endParaRPr>
          </a:p>
        </p:txBody>
      </p:sp>
      <p:graphicFrame>
        <p:nvGraphicFramePr>
          <p:cNvPr id="19" name="Table 18"/>
          <p:cNvGraphicFramePr>
            <a:graphicFrameLocks noGrp="1"/>
          </p:cNvGraphicFramePr>
          <p:nvPr/>
        </p:nvGraphicFramePr>
        <p:xfrm>
          <a:off x="1835697" y="4666388"/>
          <a:ext cx="6336703" cy="1617400"/>
        </p:xfrm>
        <a:graphic>
          <a:graphicData uri="http://schemas.openxmlformats.org/drawingml/2006/table">
            <a:tbl>
              <a:tblPr firstRow="1">
                <a:tableStyleId>{D113A9D2-9D6B-4929-AA2D-F23B5EE8CBE7}</a:tableStyleId>
              </a:tblPr>
              <a:tblGrid>
                <a:gridCol w="1653053"/>
                <a:gridCol w="1847530"/>
                <a:gridCol w="1264099"/>
                <a:gridCol w="1572021"/>
              </a:tblGrid>
              <a:tr h="404350">
                <a:tc>
                  <a:txBody>
                    <a:bodyPr/>
                    <a:lstStyle/>
                    <a:p>
                      <a:pPr algn="l" fontAlgn="b"/>
                      <a:r>
                        <a:rPr lang="en-GB" sz="1600" u="none" strike="noStrike" dirty="0" err="1"/>
                        <a:t>Company_name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Registration date</a:t>
                      </a:r>
                      <a:endParaRPr lang="en-GB" sz="1600" b="1" i="0" u="none" strike="noStrike">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Country</a:t>
                      </a:r>
                      <a:endParaRPr lang="en-GB" sz="1600" b="1" i="0" u="none" strike="noStrike">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a:t>E-mail</a:t>
                      </a:r>
                      <a:endParaRPr lang="en-GB" sz="1600" b="1" i="0" u="none" strike="noStrike">
                        <a:solidFill>
                          <a:srgbClr val="FFFFFF"/>
                        </a:solidFill>
                        <a:latin typeface="Arial"/>
                      </a:endParaRPr>
                    </a:p>
                  </a:txBody>
                  <a:tcPr marL="12446" marR="12446" marT="12446" marB="0" anchor="b">
                    <a:solidFill>
                      <a:srgbClr val="008E40"/>
                    </a:solidFill>
                  </a:tcPr>
                </a:tc>
              </a:tr>
              <a:tr h="404350">
                <a:tc>
                  <a:txBody>
                    <a:bodyPr/>
                    <a:lstStyle/>
                    <a:p>
                      <a:pPr algn="l" fontAlgn="b"/>
                      <a:r>
                        <a:rPr lang="en-GB" sz="1600" u="none" strike="noStrike"/>
                        <a:t>Nikè</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1991-04-28</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BE</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niké@sport.org</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a:t>BARCO</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1986-09-05</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BE</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Barco@email.be</a:t>
                      </a:r>
                      <a:endParaRPr lang="en-GB" sz="1600" b="0" i="0" u="none" strike="noStrike">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dirty="0"/>
                        <a:t>Coca-Cola</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1964-03-26</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a:t>US</a:t>
                      </a:r>
                      <a:endParaRPr lang="en-GB" sz="1600" b="0" i="0" u="none" strike="noStrike">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coca@cola.com</a:t>
                      </a:r>
                      <a:endParaRPr lang="en-GB" sz="1600" b="0" i="0" u="none" strike="noStrike" dirty="0">
                        <a:solidFill>
                          <a:srgbClr val="000000"/>
                        </a:solidFill>
                        <a:latin typeface="Arial"/>
                      </a:endParaRPr>
                    </a:p>
                  </a:txBody>
                  <a:tcPr marL="12446" marR="12446" marT="12446" marB="0" anchor="b">
                    <a:solidFill>
                      <a:srgbClr val="008E40"/>
                    </a:solidFill>
                  </a:tcPr>
                </a:tc>
              </a:tr>
            </a:tbl>
          </a:graphicData>
        </a:graphic>
      </p:graphicFrame>
      <p:sp>
        <p:nvSpPr>
          <p:cNvPr id="18" name="Rectangle 17"/>
          <p:cNvSpPr/>
          <p:nvPr/>
        </p:nvSpPr>
        <p:spPr bwMode="ltGray">
          <a:xfrm>
            <a:off x="323528" y="3861048"/>
            <a:ext cx="1800200"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latin typeface="Hand Of Sean" pitchFamily="2" charset="-128"/>
                <a:ea typeface="Hand Of Sean" pitchFamily="2" charset="-128"/>
              </a:rPr>
              <a:t>Opérations</a:t>
            </a:r>
            <a:endParaRPr lang="en-GB" dirty="0" smtClean="0">
              <a:solidFill>
                <a:schemeClr val="tx1"/>
              </a:solidFill>
              <a:latin typeface="Hand Of Sean" pitchFamily="2" charset="-128"/>
              <a:ea typeface="Hand Of Sean" pitchFamily="2" charset="-128"/>
            </a:endParaRPr>
          </a:p>
          <a:p>
            <a:pPr algn="ctr"/>
            <a:r>
              <a:rPr lang="en-GB" dirty="0" smtClean="0">
                <a:solidFill>
                  <a:schemeClr val="tx1"/>
                </a:solidFill>
                <a:latin typeface="Hand Of Sean" pitchFamily="2" charset="-128"/>
                <a:ea typeface="Hand Of Sean" pitchFamily="2" charset="-128"/>
              </a:rPr>
              <a:t>de </a:t>
            </a:r>
            <a:r>
              <a:rPr lang="en-GB" dirty="0" err="1" smtClean="0">
                <a:solidFill>
                  <a:schemeClr val="tx1"/>
                </a:solidFill>
                <a:latin typeface="Hand Of Sean" pitchFamily="2" charset="-128"/>
                <a:ea typeface="Hand Of Sean" pitchFamily="2" charset="-128"/>
              </a:rPr>
              <a:t>nettoyage</a:t>
            </a:r>
            <a:endParaRPr lang="en-GB" dirty="0" smtClean="0">
              <a:solidFill>
                <a:schemeClr val="tx1"/>
              </a:solidFill>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Les </a:t>
            </a:r>
            <a:r>
              <a:rPr lang="en-GB" dirty="0" err="1" smtClean="0"/>
              <a:t>objectifs</a:t>
            </a:r>
            <a:r>
              <a:rPr lang="en-GB" dirty="0" smtClean="0"/>
              <a:t> de </a:t>
            </a:r>
            <a:r>
              <a:rPr lang="en-GB" dirty="0" err="1" smtClean="0"/>
              <a:t>cette</a:t>
            </a:r>
            <a:r>
              <a:rPr lang="en-GB" dirty="0" smtClean="0"/>
              <a:t> formation</a:t>
            </a:r>
            <a:endParaRPr lang="en-GB" dirty="0"/>
          </a:p>
        </p:txBody>
      </p:sp>
      <p:sp>
        <p:nvSpPr>
          <p:cNvPr id="6" name="Content Placeholder 5"/>
          <p:cNvSpPr>
            <a:spLocks noGrp="1"/>
          </p:cNvSpPr>
          <p:nvPr>
            <p:ph sz="quarter" idx="15"/>
          </p:nvPr>
        </p:nvSpPr>
        <p:spPr/>
        <p:txBody>
          <a:bodyPr/>
          <a:lstStyle/>
          <a:p>
            <a:r>
              <a:rPr lang="fr-FR" dirty="0" smtClean="0"/>
              <a:t>À la fin de ce module de formation, vous devriez avoir une compréhension de:</a:t>
            </a:r>
          </a:p>
          <a:p>
            <a:pPr marL="273050" indent="-273050">
              <a:buFont typeface="Arial" pitchFamily="34" charset="0"/>
              <a:buChar char="•"/>
            </a:pPr>
            <a:r>
              <a:rPr lang="fr-FR" dirty="0" smtClean="0"/>
              <a:t>Ce qu’est un cycle de vie des pour  des données publiques liées ouvertes gouvernemental (LOGD).</a:t>
            </a:r>
          </a:p>
          <a:p>
            <a:pPr>
              <a:buFont typeface="Arial" pitchFamily="34" charset="0"/>
              <a:buChar char="•"/>
            </a:pPr>
            <a:r>
              <a:rPr lang="fr-FR" dirty="0" smtClean="0"/>
              <a:t>La différence entre l'offre et la demande de données.</a:t>
            </a:r>
            <a:endParaRPr lang="en-GB" dirty="0" smtClean="0"/>
          </a:p>
          <a:p>
            <a:pPr>
              <a:buFont typeface="Arial" pitchFamily="34" charset="0"/>
              <a:buChar char="•"/>
            </a:pPr>
            <a:r>
              <a:rPr lang="fr-FR" dirty="0" smtClean="0"/>
              <a:t>Les différentes étapes du cycle de vie des LOGD.</a:t>
            </a:r>
          </a:p>
          <a:p>
            <a:pPr marL="273050" indent="-273050">
              <a:buFont typeface="Arial" pitchFamily="34" charset="0"/>
              <a:buChar char="•"/>
            </a:pPr>
            <a:r>
              <a:rPr lang="fr-FR" dirty="0" smtClean="0"/>
              <a:t>Les outils et les meilleures pratiques associées à chaque étape du cycle de vie.</a:t>
            </a:r>
            <a:endParaRPr lang="en-GB" dirty="0" smtClean="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Modéliser</a:t>
            </a:r>
            <a:r>
              <a:rPr lang="en-GB" dirty="0" smtClean="0"/>
              <a:t> </a:t>
            </a:r>
            <a:r>
              <a:rPr lang="en-GB" dirty="0" err="1" smtClean="0"/>
              <a:t>vos</a:t>
            </a:r>
            <a:r>
              <a:rPr lang="en-GB" dirty="0" smtClean="0"/>
              <a:t> </a:t>
            </a:r>
            <a:r>
              <a:rPr lang="en-GB" dirty="0" err="1" smtClean="0"/>
              <a:t>métadonnées</a:t>
            </a:r>
            <a:endParaRPr lang="en-GB" dirty="0"/>
          </a:p>
        </p:txBody>
      </p:sp>
      <p:sp>
        <p:nvSpPr>
          <p:cNvPr id="9" name="Content Placeholder 8"/>
          <p:cNvSpPr>
            <a:spLocks noGrp="1"/>
          </p:cNvSpPr>
          <p:nvPr>
            <p:ph sz="quarter" idx="14"/>
          </p:nvPr>
        </p:nvSpPr>
        <p:spPr/>
        <p:txBody>
          <a:bodyPr/>
          <a:lstStyle/>
          <a:p>
            <a:r>
              <a:rPr lang="en-GB" i="1" dirty="0" smtClean="0">
                <a:solidFill>
                  <a:schemeClr val="accent1"/>
                </a:solidFill>
              </a:rPr>
              <a:t>Le </a:t>
            </a:r>
            <a:r>
              <a:rPr lang="en-GB" i="1" dirty="0" err="1" smtClean="0">
                <a:solidFill>
                  <a:schemeClr val="accent1"/>
                </a:solidFill>
              </a:rPr>
              <a:t>profil</a:t>
            </a:r>
            <a:r>
              <a:rPr lang="en-GB" i="1" dirty="0" smtClean="0">
                <a:solidFill>
                  <a:schemeClr val="accent1"/>
                </a:solidFill>
              </a:rPr>
              <a:t> </a:t>
            </a:r>
            <a:r>
              <a:rPr lang="en-GB" i="1" dirty="0" err="1" smtClean="0">
                <a:solidFill>
                  <a:schemeClr val="accent1"/>
                </a:solidFill>
              </a:rPr>
              <a:t>d’application</a:t>
            </a:r>
            <a:r>
              <a:rPr lang="en-GB" i="1" dirty="0" smtClean="0">
                <a:solidFill>
                  <a:schemeClr val="accent1"/>
                </a:solidFill>
              </a:rPr>
              <a:t> DCAT </a:t>
            </a:r>
            <a:r>
              <a:rPr lang="fr-FR" b="1" i="1" dirty="0" smtClean="0">
                <a:solidFill>
                  <a:schemeClr val="accent1"/>
                </a:solidFill>
              </a:rPr>
              <a:t>pour les portails de données en Europe </a:t>
            </a:r>
            <a:r>
              <a:rPr lang="en-GB" i="1" dirty="0" smtClean="0">
                <a:solidFill>
                  <a:schemeClr val="accent1"/>
                </a:solidFill>
              </a:rPr>
              <a:t> (DCAT-AP) </a:t>
            </a:r>
            <a:r>
              <a:rPr lang="fr-FR" i="1" dirty="0" smtClean="0">
                <a:solidFill>
                  <a:schemeClr val="accent1"/>
                </a:solidFill>
              </a:rPr>
              <a:t>est une spécification basée sur le</a:t>
            </a:r>
            <a:r>
              <a:rPr lang="en-GB" i="1" dirty="0" smtClean="0">
                <a:solidFill>
                  <a:schemeClr val="accent1"/>
                </a:solidFill>
              </a:rPr>
              <a:t> </a:t>
            </a:r>
            <a:r>
              <a:rPr lang="fr-FR" dirty="0" smtClean="0"/>
              <a:t> </a:t>
            </a:r>
            <a:r>
              <a:rPr lang="fr-FR" i="1" dirty="0" smtClean="0">
                <a:solidFill>
                  <a:schemeClr val="accent1"/>
                </a:solidFill>
              </a:rPr>
              <a:t>« </a:t>
            </a:r>
            <a:r>
              <a:rPr lang="en-GB" i="1" dirty="0" smtClean="0">
                <a:solidFill>
                  <a:schemeClr val="accent1"/>
                </a:solidFill>
              </a:rPr>
              <a:t>Data Catalogue vocabulary</a:t>
            </a:r>
            <a:r>
              <a:rPr lang="fr-FR" i="1" dirty="0" smtClean="0">
                <a:solidFill>
                  <a:schemeClr val="accent1"/>
                </a:solidFill>
              </a:rPr>
              <a:t> »</a:t>
            </a:r>
            <a:r>
              <a:rPr lang="en-GB" i="1" dirty="0" smtClean="0">
                <a:solidFill>
                  <a:schemeClr val="accent1"/>
                </a:solidFill>
              </a:rPr>
              <a:t> (DCAT) </a:t>
            </a:r>
            <a:r>
              <a:rPr lang="fr-FR" i="1" dirty="0" smtClean="0">
                <a:solidFill>
                  <a:schemeClr val="accent1"/>
                </a:solidFill>
              </a:rPr>
              <a:t>pour décrire des ensembles de données du secteur public en Europe</a:t>
            </a:r>
            <a:r>
              <a:rPr lang="en-GB" i="1" dirty="0" smtClean="0">
                <a:solidFill>
                  <a:schemeClr val="accent1"/>
                </a:solidFill>
              </a:rPr>
              <a:t>.</a:t>
            </a:r>
          </a:p>
          <a:p>
            <a:endParaRPr lang="en-GB" dirty="0" smtClean="0"/>
          </a:p>
          <a:p>
            <a:r>
              <a:rPr lang="en-GB" dirty="0" smtClean="0"/>
              <a:t>DCAT-AP </a:t>
            </a:r>
            <a:r>
              <a:rPr lang="fr-FR" dirty="0" smtClean="0"/>
              <a:t>améliore la découverte des ensembles de données du secteur public au delà des frontières et à travers les secteurs.</a:t>
            </a:r>
            <a:endParaRPr lang="en-GB" dirty="0" smtClean="0">
              <a:solidFill>
                <a:schemeClr val="bg1"/>
              </a:solidFill>
            </a:endParaRP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30</a:t>
            </a:fld>
            <a:endParaRPr lang="en-GB"/>
          </a:p>
        </p:txBody>
      </p:sp>
      <p:pic>
        <p:nvPicPr>
          <p:cNvPr id="32771" name="Picture 3" descr="C:\Users\dekeyzem\Documents\workfiles\ODS\Logo\DCAT_Application_Profile.png"/>
          <p:cNvPicPr>
            <a:picLocks noChangeAspect="1" noChangeArrowheads="1"/>
          </p:cNvPicPr>
          <p:nvPr/>
        </p:nvPicPr>
        <p:blipFill>
          <a:blip r:embed="rId3" cstate="print"/>
          <a:srcRect/>
          <a:stretch>
            <a:fillRect/>
          </a:stretch>
        </p:blipFill>
        <p:spPr bwMode="auto">
          <a:xfrm>
            <a:off x="5364088" y="2405403"/>
            <a:ext cx="2317180" cy="2319741"/>
          </a:xfrm>
          <a:prstGeom prst="rect">
            <a:avLst/>
          </a:prstGeom>
          <a:noFill/>
        </p:spPr>
      </p:pic>
      <p:sp>
        <p:nvSpPr>
          <p:cNvPr id="11" name="Rectangle 10"/>
          <p:cNvSpPr/>
          <p:nvPr/>
        </p:nvSpPr>
        <p:spPr bwMode="ltGray">
          <a:xfrm>
            <a:off x="4644008" y="5517232"/>
            <a:ext cx="4032448"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hlinkClick r:id="rId4"/>
              </a:rPr>
              <a:t>https://joinup.ec.europa.eu/asset/dcat_application_profile/description</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Utiliser les identifiants persistants uniformes de ressources (URI)</a:t>
            </a:r>
            <a:r>
              <a:rPr lang="fr-BE" dirty="0" smtClean="0">
                <a:solidFill>
                  <a:schemeClr val="accent2"/>
                </a:solidFill>
              </a:rPr>
              <a:t> </a:t>
            </a:r>
            <a:r>
              <a:rPr lang="fr-BE" dirty="0" smtClean="0"/>
              <a:t>pour nommer des ressources</a:t>
            </a:r>
            <a:endParaRPr lang="fr-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pic>
        <p:nvPicPr>
          <p:cNvPr id="1026" name="Picture 3"/>
          <p:cNvPicPr>
            <a:picLocks noChangeAspect="1" noChangeArrowheads="1"/>
          </p:cNvPicPr>
          <p:nvPr/>
        </p:nvPicPr>
        <p:blipFill>
          <a:blip r:embed="rId3" cstate="print"/>
          <a:srcRect t="16414" b="13004"/>
          <a:stretch>
            <a:fillRect/>
          </a:stretch>
        </p:blipFill>
        <p:spPr bwMode="auto">
          <a:xfrm>
            <a:off x="56345" y="1984572"/>
            <a:ext cx="8970031" cy="3600400"/>
          </a:xfrm>
          <a:prstGeom prst="rect">
            <a:avLst/>
          </a:prstGeom>
          <a:noFill/>
          <a:ln w="9525">
            <a:noFill/>
            <a:miter lim="800000"/>
            <a:headEnd/>
            <a:tailEnd/>
          </a:ln>
        </p:spPr>
      </p:pic>
      <p:sp>
        <p:nvSpPr>
          <p:cNvPr id="11" name="Rectangle 10"/>
          <p:cNvSpPr/>
          <p:nvPr/>
        </p:nvSpPr>
        <p:spPr bwMode="ltGray">
          <a:xfrm>
            <a:off x="539552" y="5733256"/>
            <a:ext cx="60486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latin typeface="Georgia"/>
                <a:hlinkClick r:id="rId4"/>
              </a:rPr>
              <a:t>http://www.slideshare.net/OpenDataSupport/design-and-manage-persitent-uris</a:t>
            </a:r>
            <a:endParaRPr lang="en-GB" sz="1200" dirty="0" smtClean="0">
              <a:solidFill>
                <a:schemeClr val="tx1"/>
              </a:solidFill>
              <a:latin typeface="Georgia"/>
            </a:endParaRPr>
          </a:p>
          <a:p>
            <a:r>
              <a:rPr lang="en-GB" sz="1200" dirty="0" smtClean="0">
                <a:solidFill>
                  <a:schemeClr val="tx1"/>
                </a:solidFill>
                <a:latin typeface="Georgia"/>
                <a:hlinkClick r:id="rId5"/>
              </a:rPr>
              <a:t>https://joinup.ec.europa.eu/community/semic/document/10-rules-persistent-uris</a:t>
            </a:r>
            <a:r>
              <a:rPr lang="en-GB" sz="1200" dirty="0" smtClean="0">
                <a:solidFill>
                  <a:schemeClr val="tx1"/>
                </a:solidFill>
                <a:latin typeface="Georgia"/>
              </a:rPr>
              <a:t> </a:t>
            </a:r>
          </a:p>
        </p:txBody>
      </p:sp>
      <p:sp>
        <p:nvSpPr>
          <p:cNvPr id="3" name="Content Placeholder 2"/>
          <p:cNvSpPr>
            <a:spLocks noGrp="1"/>
          </p:cNvSpPr>
          <p:nvPr>
            <p:ph sz="quarter" idx="15"/>
          </p:nvPr>
        </p:nvSpPr>
        <p:spPr>
          <a:xfrm>
            <a:off x="533400" y="1752600"/>
            <a:ext cx="8077200" cy="3836640"/>
          </a:xfrm>
        </p:spPr>
        <p:txBody>
          <a:bodyPr/>
          <a:lstStyle/>
          <a:p>
            <a:r>
              <a:rPr lang="fr-FR" i="1" dirty="0" smtClean="0">
                <a:solidFill>
                  <a:schemeClr val="accent1"/>
                </a:solidFill>
                <a:sym typeface="Wingdings" pitchFamily="2" charset="2"/>
              </a:rPr>
              <a:t>Des URI persistants définissent les bases des données liées.</a:t>
            </a:r>
            <a:endParaRPr lang="en-GB" dirty="0" smtClean="0">
              <a:sym typeface="Wingdings" pitchFamily="2" charset="2"/>
            </a:endParaRP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Attribuer une licence à vos données et métadonnées a pour but de...</a:t>
            </a:r>
            <a:endParaRPr lang="fr-BE" dirty="0"/>
          </a:p>
        </p:txBody>
      </p:sp>
      <p:sp>
        <p:nvSpPr>
          <p:cNvPr id="3" name="Content Placeholder 2"/>
          <p:cNvSpPr>
            <a:spLocks noGrp="1"/>
          </p:cNvSpPr>
          <p:nvPr>
            <p:ph sz="quarter" idx="15"/>
          </p:nvPr>
        </p:nvSpPr>
        <p:spPr/>
        <p:txBody>
          <a:bodyPr/>
          <a:lstStyle/>
          <a:p>
            <a:pPr lvl="1">
              <a:buFont typeface="Arial" pitchFamily="34" charset="0"/>
              <a:buChar char="•"/>
            </a:pPr>
            <a:r>
              <a:rPr lang="fr-BE" dirty="0" smtClean="0"/>
              <a:t>Informer des utilisateurs </a:t>
            </a:r>
            <a:r>
              <a:rPr lang="fr-BE" dirty="0" smtClean="0">
                <a:sym typeface="Wingdings" pitchFamily="2" charset="2"/>
              </a:rPr>
              <a:t>potentiels </a:t>
            </a:r>
            <a:r>
              <a:rPr lang="fr-BE" dirty="0" smtClean="0"/>
              <a:t>sur la façon dont les </a:t>
            </a:r>
            <a:r>
              <a:rPr lang="fr-BE" b="1" dirty="0" smtClean="0"/>
              <a:t>données et les métadonnées </a:t>
            </a:r>
            <a:r>
              <a:rPr lang="fr-BE" dirty="0" smtClean="0"/>
              <a:t>peuvent être (ré) utilisées et / ou adaptées.</a:t>
            </a:r>
            <a:endParaRPr lang="fr-BE" dirty="0" smtClean="0">
              <a:sym typeface="Wingdings" pitchFamily="2" charset="2"/>
            </a:endParaRPr>
          </a:p>
          <a:p>
            <a:pPr lvl="1">
              <a:buFont typeface="Arial" pitchFamily="34" charset="0"/>
              <a:buChar char="•"/>
            </a:pPr>
            <a:r>
              <a:rPr lang="fr-BE" dirty="0" smtClean="0">
                <a:sym typeface="Wingdings" pitchFamily="2" charset="2"/>
              </a:rPr>
              <a:t>Ne pas lier vos </a:t>
            </a:r>
            <a:r>
              <a:rPr lang="fr-BE" b="1" dirty="0" smtClean="0">
                <a:sym typeface="Wingdings" pitchFamily="2" charset="2"/>
              </a:rPr>
              <a:t>données et métadonnées </a:t>
            </a:r>
            <a:r>
              <a:rPr lang="fr-BE" dirty="0" smtClean="0">
                <a:sym typeface="Wingdings" pitchFamily="2" charset="2"/>
              </a:rPr>
              <a:t>avec des informations de licence est un obstacle important pour la réutilisation et réduit donc la valeur que peut créer l’ouverture de vos données.</a:t>
            </a:r>
          </a:p>
          <a:p>
            <a:pPr lvl="1">
              <a:buFont typeface="Arial" pitchFamily="34" charset="0"/>
              <a:buChar char="•"/>
            </a:pPr>
            <a:r>
              <a:rPr lang="fr-BE" dirty="0" smtClean="0">
                <a:sym typeface="Wingdings" pitchFamily="2" charset="2"/>
              </a:rPr>
              <a:t>Les données ouvertes </a:t>
            </a:r>
            <a:r>
              <a:rPr lang="fr-BE" dirty="0" smtClean="0"/>
              <a:t>doivent être, par définition, publiées sous une </a:t>
            </a:r>
            <a:r>
              <a:rPr lang="fr-BE" b="1" dirty="0" smtClean="0"/>
              <a:t>licence ouverte.</a:t>
            </a:r>
            <a:endParaRPr lang="fr-BE" dirty="0" smtClean="0">
              <a:solidFill>
                <a:schemeClr val="accent2"/>
              </a:solidFill>
              <a:sym typeface="Wingdings" pitchFamily="2" charset="2"/>
            </a:endParaRPr>
          </a:p>
          <a:p>
            <a:pPr marL="273050" indent="-273050">
              <a:buFont typeface="Arial" pitchFamily="34" charset="0"/>
              <a:buChar char="•"/>
            </a:pPr>
            <a:r>
              <a:rPr lang="fr-BE" dirty="0" smtClean="0"/>
              <a:t>Les métadonnées devrait être publiée sous une licence indiquant qu‘elles font partie du domaine public pour renforcer la réutilisation et faciliter la recherche de vos données.</a:t>
            </a:r>
          </a:p>
          <a:p>
            <a:pPr lvl="1"/>
            <a:endParaRPr lang="fr-BE" dirty="0" smtClean="0">
              <a:sym typeface="Wingdings" pitchFamily="2" charset="2"/>
            </a:endParaRPr>
          </a:p>
          <a:p>
            <a:pPr lvl="2"/>
            <a:endParaRPr lang="fr-BE" b="1"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32</a:t>
            </a:fld>
            <a:endParaRPr lang="en-GB"/>
          </a:p>
        </p:txBody>
      </p:sp>
      <p:sp>
        <p:nvSpPr>
          <p:cNvPr id="7" name="Rectangle 6"/>
          <p:cNvSpPr/>
          <p:nvPr/>
        </p:nvSpPr>
        <p:spPr bwMode="ltGray">
          <a:xfrm>
            <a:off x="3491880" y="5805264"/>
            <a:ext cx="5112568"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http://www.slideshare.net/OpenDataSupport/licence-your-data-metadata</a:t>
            </a:r>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Les licenses ouvertes</a:t>
            </a:r>
            <a:endParaRPr lang="fr-BE"/>
          </a:p>
        </p:txBody>
      </p:sp>
      <p:sp>
        <p:nvSpPr>
          <p:cNvPr id="3" name="Content Placeholder 2"/>
          <p:cNvSpPr>
            <a:spLocks noGrp="1"/>
          </p:cNvSpPr>
          <p:nvPr>
            <p:ph sz="quarter" idx="15"/>
          </p:nvPr>
        </p:nvSpPr>
        <p:spPr>
          <a:xfrm>
            <a:off x="533400" y="1412776"/>
            <a:ext cx="8077200" cy="4419600"/>
          </a:xfrm>
        </p:spPr>
        <p:txBody>
          <a:bodyPr/>
          <a:lstStyle/>
          <a:p>
            <a:pPr>
              <a:buFont typeface="Arial" pitchFamily="34" charset="0"/>
              <a:buChar char="•"/>
            </a:pPr>
            <a:r>
              <a:rPr lang="en-GB" dirty="0" smtClean="0">
                <a:sym typeface="Wingdings" pitchFamily="2" charset="2"/>
              </a:rPr>
              <a:t>Creative Commons (CC) </a:t>
            </a:r>
            <a:r>
              <a:rPr lang="en-GB" sz="1200" dirty="0" smtClean="0">
                <a:sym typeface="Wingdings" pitchFamily="2" charset="2"/>
              </a:rPr>
              <a:t>(</a:t>
            </a:r>
            <a:r>
              <a:rPr lang="en-GB" sz="1200" dirty="0" smtClean="0">
                <a:hlinkClick r:id="rId3"/>
              </a:rPr>
              <a:t>http://creativecommons.org/licenses/</a:t>
            </a:r>
            <a:r>
              <a:rPr lang="en-GB" sz="1200" dirty="0" smtClean="0"/>
              <a:t>)</a:t>
            </a:r>
            <a:endParaRPr lang="en-GB" sz="1200" dirty="0" smtClean="0">
              <a:sym typeface="Wingdings" pitchFamily="2" charset="2"/>
            </a:endParaRPr>
          </a:p>
          <a:p>
            <a:pPr lvl="2"/>
            <a:r>
              <a:rPr lang="fr-FR" sz="1600" dirty="0" smtClean="0">
                <a:sym typeface="Wingdings" pitchFamily="2" charset="2"/>
              </a:rPr>
              <a:t>Paternité (BY): Le créateur de l'œuvre doit être mentionné.</a:t>
            </a:r>
          </a:p>
          <a:p>
            <a:pPr lvl="2"/>
            <a:r>
              <a:rPr lang="fr-FR" sz="1600" dirty="0" smtClean="0">
                <a:sym typeface="Wingdings" pitchFamily="2" charset="2"/>
              </a:rPr>
              <a:t>Non Commercial (NC): Le travail ne peut pas être utilisé à des fins commerciales.</a:t>
            </a:r>
          </a:p>
          <a:p>
            <a:pPr lvl="2"/>
            <a:r>
              <a:rPr lang="fr-FR" sz="1600" dirty="0" smtClean="0">
                <a:sym typeface="Wingdings" pitchFamily="2" charset="2"/>
              </a:rPr>
              <a:t>Pas de produits dérivés (ND): Les travaux ne peuvent pas être adaptés ou fusionnés avec d'autres travaux.</a:t>
            </a:r>
          </a:p>
          <a:p>
            <a:pPr lvl="2"/>
            <a:r>
              <a:rPr lang="fr-FR" sz="1600" dirty="0" err="1" smtClean="0">
                <a:sym typeface="Wingdings" pitchFamily="2" charset="2"/>
              </a:rPr>
              <a:t>Share</a:t>
            </a:r>
            <a:r>
              <a:rPr lang="fr-FR" sz="1600" dirty="0" smtClean="0">
                <a:sym typeface="Wingdings" pitchFamily="2" charset="2"/>
              </a:rPr>
              <a:t> </a:t>
            </a:r>
            <a:r>
              <a:rPr lang="fr-FR" sz="1600" dirty="0" err="1" smtClean="0">
                <a:sym typeface="Wingdings" pitchFamily="2" charset="2"/>
              </a:rPr>
              <a:t>Alike</a:t>
            </a:r>
            <a:r>
              <a:rPr lang="fr-FR" sz="1600" dirty="0" smtClean="0">
                <a:sym typeface="Wingdings" pitchFamily="2" charset="2"/>
              </a:rPr>
              <a:t> (SA): Le travail peut être adapté, mais doit être attribué la même licence si vous le mettez à disposition.</a:t>
            </a:r>
          </a:p>
          <a:p>
            <a:pPr lvl="2"/>
            <a:r>
              <a:rPr lang="en-GB" sz="1600" dirty="0" smtClean="0">
                <a:sym typeface="Wingdings" pitchFamily="2" charset="2"/>
              </a:rPr>
              <a:t>CC Zero (CC0): </a:t>
            </a:r>
            <a:r>
              <a:rPr lang="fr-FR" sz="1600" dirty="0" smtClean="0"/>
              <a:t>Le travail est du domaine public.</a:t>
            </a:r>
            <a:endParaRPr lang="en-GB" sz="1600" dirty="0" smtClean="0">
              <a:sym typeface="Wingdings" pitchFamily="2" charset="2"/>
            </a:endParaRPr>
          </a:p>
          <a:p>
            <a:pPr marL="0" lvl="2">
              <a:buFont typeface="Arial" pitchFamily="34" charset="0"/>
              <a:buChar char="•"/>
            </a:pPr>
            <a:r>
              <a:rPr lang="en-GB" dirty="0" smtClean="0">
                <a:sym typeface="Wingdings" pitchFamily="2" charset="2"/>
              </a:rPr>
              <a:t>Open Data Commons </a:t>
            </a:r>
            <a:r>
              <a:rPr lang="en-GB" sz="1200" dirty="0" smtClean="0">
                <a:sym typeface="Wingdings" pitchFamily="2" charset="2"/>
              </a:rPr>
              <a:t>(</a:t>
            </a:r>
            <a:r>
              <a:rPr lang="en-GB" sz="1200" dirty="0" smtClean="0">
                <a:hlinkClick r:id="rId4"/>
              </a:rPr>
              <a:t>http://opendatacommons.org/licenses/</a:t>
            </a:r>
            <a:r>
              <a:rPr lang="en-GB" sz="1200" dirty="0" smtClean="0"/>
              <a:t>)</a:t>
            </a:r>
            <a:endParaRPr lang="en-GB" sz="1200" dirty="0" smtClean="0">
              <a:sym typeface="Wingdings" pitchFamily="2" charset="2"/>
            </a:endParaRPr>
          </a:p>
          <a:p>
            <a:pPr lvl="2"/>
            <a:r>
              <a:rPr lang="en-GB" sz="1600" dirty="0" smtClean="0"/>
              <a:t>Open Data Commons Attribution Licence (ODC-By): compatible avec CC BY</a:t>
            </a:r>
          </a:p>
          <a:p>
            <a:pPr lvl="2"/>
            <a:r>
              <a:rPr lang="en-GB" sz="1600" dirty="0" smtClean="0"/>
              <a:t>Open Data Commons Open Database Licence (ODC-</a:t>
            </a:r>
            <a:r>
              <a:rPr lang="en-GB" sz="1600" dirty="0" err="1" smtClean="0"/>
              <a:t>ODbL</a:t>
            </a:r>
            <a:r>
              <a:rPr lang="en-GB" sz="1600" dirty="0" smtClean="0"/>
              <a:t>): compatible avec CC BY SA)</a:t>
            </a:r>
          </a:p>
          <a:p>
            <a:pPr lvl="2"/>
            <a:r>
              <a:rPr lang="en-GB" sz="1600" dirty="0" smtClean="0"/>
              <a:t>Public Domain Dedication Licence (PDDL): compatible avec CC Zero</a:t>
            </a:r>
          </a:p>
          <a:p>
            <a:pPr marL="274320" lvl="3">
              <a:buFont typeface="Arial" pitchFamily="34" charset="0"/>
              <a:buChar char="•"/>
            </a:pPr>
            <a:r>
              <a:rPr lang="en-GB" dirty="0" smtClean="0">
                <a:sym typeface="Wingdings" pitchFamily="2" charset="2"/>
              </a:rPr>
              <a:t>The Open Government Licence </a:t>
            </a:r>
            <a:r>
              <a:rPr lang="en-GB" sz="1200" dirty="0" smtClean="0">
                <a:sym typeface="Wingdings" pitchFamily="2" charset="2"/>
              </a:rPr>
              <a:t>(</a:t>
            </a:r>
            <a:r>
              <a:rPr lang="en-GB" sz="1200" dirty="0" smtClean="0">
                <a:hlinkClick r:id="rId5"/>
              </a:rPr>
              <a:t>http://www.nationalarchives.gov.uk/doc/open-government-licence/</a:t>
            </a:r>
            <a:r>
              <a:rPr lang="en-GB" sz="1200" dirty="0" smtClean="0"/>
              <a:t>)</a:t>
            </a:r>
            <a:endParaRPr lang="en-GB" sz="1200"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33</a:t>
            </a:fld>
            <a:endParaRPr lang="en-GB"/>
          </a:p>
        </p:txBody>
      </p:sp>
      <p:sp>
        <p:nvSpPr>
          <p:cNvPr id="7" name="Rectangle 6"/>
          <p:cNvSpPr/>
          <p:nvPr/>
        </p:nvSpPr>
        <p:spPr bwMode="ltGray">
          <a:xfrm>
            <a:off x="5292080" y="69269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6"/>
              </a:rPr>
              <a:t>http://discovery.ac.uk/files/pdf/Licensing_Open_Data_A_Practical_Guide.pdf</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pose d'une licence sur vos données et métadonnées a pour but de</a:t>
            </a:r>
            <a:r>
              <a:rPr lang="en-GB" dirty="0" smtClean="0"/>
              <a:t>...</a:t>
            </a:r>
            <a:endParaRPr lang="en-GB" dirty="0"/>
          </a:p>
        </p:txBody>
      </p:sp>
      <p:sp>
        <p:nvSpPr>
          <p:cNvPr id="3" name="Content Placeholder 2"/>
          <p:cNvSpPr>
            <a:spLocks noGrp="1"/>
          </p:cNvSpPr>
          <p:nvPr>
            <p:ph sz="quarter" idx="15"/>
          </p:nvPr>
        </p:nvSpPr>
        <p:spPr/>
        <p:txBody>
          <a:bodyPr/>
          <a:lstStyle/>
          <a:p>
            <a:pPr marL="0" lvl="2">
              <a:buNone/>
            </a:pPr>
            <a:r>
              <a:rPr lang="fr-BE" b="1" i="1" dirty="0" smtClean="0">
                <a:solidFill>
                  <a:schemeClr val="accent1"/>
                </a:solidFill>
              </a:rPr>
              <a:t>Briser les murs des silos afin de créer plus de valeur.</a:t>
            </a:r>
          </a:p>
          <a:p>
            <a:endParaRPr lang="fr-BE" dirty="0" smtClean="0"/>
          </a:p>
          <a:p>
            <a:pPr lvl="1">
              <a:buFont typeface="Arial" pitchFamily="34" charset="0"/>
              <a:buChar char="•"/>
            </a:pPr>
            <a:r>
              <a:rPr lang="fr-BE" dirty="0" smtClean="0"/>
              <a:t>Rendre vos données et métadonnées publiquement et facilement accessibles sur le Web.</a:t>
            </a:r>
          </a:p>
          <a:p>
            <a:pPr lvl="1">
              <a:buFont typeface="Arial" pitchFamily="34" charset="0"/>
              <a:buChar char="•"/>
            </a:pPr>
            <a:r>
              <a:rPr lang="fr-BE" dirty="0" smtClean="0"/>
              <a:t>Lier vos données et métadonnées à d'autres données (ou métadonnées) dans le but de:</a:t>
            </a:r>
          </a:p>
          <a:p>
            <a:pPr lvl="2">
              <a:buFont typeface="Wingdings" pitchFamily="2" charset="2"/>
              <a:buChar char="§"/>
            </a:pPr>
            <a:r>
              <a:rPr lang="fr-BE" sz="1800" dirty="0" smtClean="0"/>
              <a:t>Donner du sens et du contenu à celles-ci.</a:t>
            </a:r>
          </a:p>
          <a:p>
            <a:pPr lvl="2">
              <a:buFont typeface="Wingdings" pitchFamily="2" charset="2"/>
              <a:buChar char="§"/>
            </a:pPr>
            <a:r>
              <a:rPr lang="fr-BE" sz="1800" dirty="0" smtClean="0"/>
              <a:t>Donner un contexte.</a:t>
            </a:r>
          </a:p>
          <a:p>
            <a:pPr lvl="2">
              <a:buFont typeface="Wingdings" pitchFamily="2" charset="2"/>
              <a:buChar char="§"/>
            </a:pPr>
            <a:r>
              <a:rPr lang="fr-BE" sz="1800" dirty="0" smtClean="0"/>
              <a:t>Les enrichir.</a:t>
            </a:r>
          </a:p>
          <a:p>
            <a:pPr lvl="2">
              <a:buFont typeface="Wingdings" pitchFamily="2" charset="2"/>
              <a:buChar char="§"/>
            </a:pPr>
            <a:r>
              <a:rPr lang="fr-BE" sz="1800" dirty="0" smtClean="0"/>
              <a:t>Permettre aux gens de découvrir d’autre choses.</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Fournir</a:t>
            </a:r>
            <a:r>
              <a:rPr lang="en-GB" dirty="0" smtClean="0"/>
              <a:t> un “SPARQL Endpoint”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Le “SPARQL Endpoint” </a:t>
            </a:r>
            <a:r>
              <a:rPr lang="fr-FR" i="1" dirty="0" smtClean="0">
                <a:solidFill>
                  <a:schemeClr val="accent1"/>
                </a:solidFill>
              </a:rPr>
              <a:t>est un service qui permet à d'autres d'interroger vos données liées (et / ou métadonnées).</a:t>
            </a:r>
            <a:endParaRPr lang="en-GB" i="1" dirty="0" smtClean="0">
              <a:solidFill>
                <a:schemeClr val="accent1"/>
              </a:solidFill>
            </a:endParaRPr>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35</a:t>
            </a:fld>
            <a:endParaRPr lang="en-GB"/>
          </a:p>
        </p:txBody>
      </p:sp>
      <p:pic>
        <p:nvPicPr>
          <p:cNvPr id="78850" name="Picture 2"/>
          <p:cNvPicPr>
            <a:picLocks noChangeAspect="1" noChangeArrowheads="1"/>
          </p:cNvPicPr>
          <p:nvPr/>
        </p:nvPicPr>
        <p:blipFill>
          <a:blip r:embed="rId2" cstate="print"/>
          <a:srcRect b="12409"/>
          <a:stretch>
            <a:fillRect/>
          </a:stretch>
        </p:blipFill>
        <p:spPr bwMode="auto">
          <a:xfrm>
            <a:off x="971600" y="2708920"/>
            <a:ext cx="6948264" cy="31563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115616" y="5877272"/>
            <a:ext cx="4032448"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hlinkClick r:id="rId3"/>
              </a:rPr>
              <a:t>http://data.opendatasupport.eu</a:t>
            </a:r>
            <a:r>
              <a:rPr lang="en-GB" sz="1200" dirty="0" smtClean="0">
                <a:latin typeface="Georgia"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Publier</a:t>
            </a:r>
            <a:r>
              <a:rPr lang="en-GB" dirty="0" smtClean="0"/>
              <a:t> </a:t>
            </a:r>
            <a:r>
              <a:rPr lang="en-GB" dirty="0" err="1" smtClean="0"/>
              <a:t>vos</a:t>
            </a:r>
            <a:r>
              <a:rPr lang="en-GB" dirty="0" smtClean="0"/>
              <a:t> </a:t>
            </a:r>
            <a:r>
              <a:rPr lang="en-GB" dirty="0" err="1" smtClean="0"/>
              <a:t>métadonnées</a:t>
            </a:r>
            <a:endParaRPr lang="en-GB" dirty="0"/>
          </a:p>
        </p:txBody>
      </p:sp>
      <p:sp>
        <p:nvSpPr>
          <p:cNvPr id="3" name="Content Placeholder 2"/>
          <p:cNvSpPr>
            <a:spLocks noGrp="1"/>
          </p:cNvSpPr>
          <p:nvPr>
            <p:ph sz="quarter" idx="15"/>
          </p:nvPr>
        </p:nvSpPr>
        <p:spPr/>
        <p:txBody>
          <a:bodyPr/>
          <a:lstStyle/>
          <a:p>
            <a:r>
              <a:rPr lang="fr-FR" i="1" dirty="0" smtClean="0">
                <a:solidFill>
                  <a:schemeClr val="accent1"/>
                </a:solidFill>
              </a:rPr>
              <a:t>Publiez vos métadonnées sur une plateforme centrale de partage des données pour lui donner plus de visibilité et augmenter la réutilisation de vos bases de données.</a:t>
            </a: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
        <p:nvSpPr>
          <p:cNvPr id="8" name="Rectangle 7"/>
          <p:cNvSpPr/>
          <p:nvPr/>
        </p:nvSpPr>
        <p:spPr bwMode="ltGray">
          <a:xfrm>
            <a:off x="5544616" y="5877272"/>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http://www.slideshare.net/OpenDataSupport/promoting-the-re-use-of-open-data-through-odip</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pic>
        <p:nvPicPr>
          <p:cNvPr id="9" name="Picture 2"/>
          <p:cNvPicPr>
            <a:picLocks noChangeAspect="1" noChangeArrowheads="1"/>
          </p:cNvPicPr>
          <p:nvPr/>
        </p:nvPicPr>
        <p:blipFill>
          <a:blip r:embed="rId4" cstate="print"/>
          <a:srcRect b="2890"/>
          <a:stretch>
            <a:fillRect/>
          </a:stretch>
        </p:blipFill>
        <p:spPr bwMode="auto">
          <a:xfrm>
            <a:off x="539552" y="2692500"/>
            <a:ext cx="3240359" cy="3573755"/>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a:xfrm>
            <a:off x="4139952" y="2561970"/>
            <a:ext cx="4392488" cy="3603334"/>
          </a:xfrm>
          <a:prstGeom prst="rect">
            <a:avLst/>
          </a:prstGeom>
        </p:spPr>
        <p:txBody>
          <a:bodyPr vert="horz" lIns="0" tIns="0" rIns="0" bIns="0" rtlCol="0">
            <a:noAutofit/>
          </a:bodyPr>
          <a:lstStyle/>
          <a:p>
            <a:pPr marL="0" marR="0" lvl="0" indent="-274320" defTabSz="914400" rtl="0" eaLnBrk="1" fontAlgn="auto" latinLnBrk="0" hangingPunct="1">
              <a:lnSpc>
                <a:spcPct val="100000"/>
              </a:lnSpc>
              <a:spcBef>
                <a:spcPts val="0"/>
              </a:spcBef>
              <a:spcAft>
                <a:spcPts val="900"/>
              </a:spcAft>
              <a:buClr>
                <a:schemeClr val="tx1"/>
              </a:buClr>
              <a:buSzTx/>
              <a:buFontTx/>
              <a:buNone/>
              <a:tabLst/>
              <a:defRPr/>
            </a:pPr>
            <a:r>
              <a:rPr kumimoji="0" lang="en-GB" sz="1800" b="1" i="0" u="none" strike="noStrike" kern="1200" cap="none" spc="0" normalizeH="0" baseline="0" noProof="0" dirty="0" smtClean="0">
                <a:ln>
                  <a:noFill/>
                </a:ln>
                <a:solidFill>
                  <a:schemeClr val="tx1"/>
                </a:solidFill>
                <a:effectLst/>
                <a:uLnTx/>
                <a:uFillTx/>
                <a:latin typeface="Georgia" pitchFamily="18" charset="0"/>
                <a:ea typeface="+mn-ea"/>
                <a:cs typeface="+mn-cs"/>
              </a:rPr>
              <a:t>The Open Data Interoperability Platform (ODIP):</a:t>
            </a:r>
          </a:p>
          <a:p>
            <a:pPr marL="274320" lvl="1" indent="-274320">
              <a:spcAft>
                <a:spcPts val="900"/>
              </a:spcAft>
              <a:buClr>
                <a:schemeClr val="tx1"/>
              </a:buClr>
              <a:buFont typeface="Arial" pitchFamily="34" charset="0"/>
              <a:buChar char="•"/>
              <a:defRPr/>
            </a:pPr>
            <a:r>
              <a:rPr lang="fr-FR" dirty="0" smtClean="0">
                <a:latin typeface="Georgia" pitchFamily="18" charset="0"/>
              </a:rPr>
              <a:t>ODIP est une plateforme centrale de partage des données développée par la Commission européenne pour permettre la recherche européenne d’ensembles de données de manière transfrontalière.</a:t>
            </a:r>
          </a:p>
          <a:p>
            <a:pPr marL="274320" lvl="1" indent="-274320">
              <a:spcAft>
                <a:spcPts val="900"/>
              </a:spcAft>
              <a:buClr>
                <a:schemeClr val="tx1"/>
              </a:buClr>
              <a:buFont typeface="Arial" pitchFamily="34" charset="0"/>
              <a:buChar char="•"/>
              <a:defRPr/>
            </a:pPr>
            <a:r>
              <a:rPr lang="fr-FR" dirty="0" smtClean="0">
                <a:latin typeface="Georgia" pitchFamily="18" charset="0"/>
              </a:rPr>
              <a:t>Des éditeurs de données ODIP et des portails de données pour publier centralement les métadonnées descriptives pour les ensembles de données.</a:t>
            </a:r>
          </a:p>
          <a:p>
            <a:pPr marL="0" marR="0" lvl="0" indent="-274320" defTabSz="914400" rtl="0" eaLnBrk="1" fontAlgn="auto" latinLnBrk="0" hangingPunct="1">
              <a:lnSpc>
                <a:spcPct val="100000"/>
              </a:lnSpc>
              <a:spcBef>
                <a:spcPts val="0"/>
              </a:spcBef>
              <a:spcAft>
                <a:spcPts val="900"/>
              </a:spcAft>
              <a:buClr>
                <a:schemeClr val="tx1"/>
              </a:buClr>
              <a:buSzTx/>
              <a:buFontTx/>
              <a:buNone/>
              <a:tabLst/>
              <a:defRPr/>
            </a:pP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gestion des données et des métadonnées a pour but de</a:t>
            </a:r>
            <a:r>
              <a:rPr lang="en-GB" dirty="0" smtClean="0"/>
              <a:t>...</a:t>
            </a:r>
            <a:endParaRPr lang="en-GB" dirty="0">
              <a:solidFill>
                <a:schemeClr val="accent2"/>
              </a:solidFill>
            </a:endParaRPr>
          </a:p>
        </p:txBody>
      </p:sp>
      <p:sp>
        <p:nvSpPr>
          <p:cNvPr id="3" name="Content Placeholder 2"/>
          <p:cNvSpPr>
            <a:spLocks noGrp="1"/>
          </p:cNvSpPr>
          <p:nvPr>
            <p:ph sz="quarter" idx="15"/>
          </p:nvPr>
        </p:nvSpPr>
        <p:spPr/>
        <p:txBody>
          <a:bodyPr/>
          <a:lstStyle/>
          <a:p>
            <a:pPr lvl="1">
              <a:buFont typeface="Arial" pitchFamily="34" charset="0"/>
              <a:buChar char="•"/>
            </a:pPr>
            <a:r>
              <a:rPr lang="fr-BE" dirty="0" smtClean="0"/>
              <a:t>Gérer un cycle de vie de données – créer, mettre à jour, de garder a jour et mise au rebu d’ensemble de données.</a:t>
            </a:r>
          </a:p>
          <a:p>
            <a:pPr lvl="1">
              <a:buFont typeface="Arial" pitchFamily="34" charset="0"/>
              <a:buChar char="•"/>
            </a:pPr>
            <a:r>
              <a:rPr lang="fr-BE" dirty="0" smtClean="0"/>
              <a:t>Gestion du cycle de vie des métadonnées.</a:t>
            </a:r>
          </a:p>
          <a:p>
            <a:pPr lvl="1">
              <a:buFont typeface="Arial" pitchFamily="34" charset="0"/>
              <a:buChar char="•"/>
            </a:pPr>
            <a:r>
              <a:rPr lang="fr-BE" dirty="0" smtClean="0"/>
              <a:t>Mettre en place des processus pour s'assurer que vos données et métadonnées a un niveau de qualité approprié.</a:t>
            </a:r>
          </a:p>
          <a:p>
            <a:pPr>
              <a:buFont typeface="Arial" pitchFamily="34" charset="0"/>
              <a:buChar char="•"/>
            </a:pPr>
            <a:r>
              <a:rPr lang="fr-BE" dirty="0" smtClean="0"/>
              <a:t>Indiquant la propriété des données (ensembles) et des métadonnées.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
        <p:nvSpPr>
          <p:cNvPr id="5" name="Rectangle 4"/>
          <p:cNvSpPr/>
          <p:nvPr/>
        </p:nvSpPr>
        <p:spPr bwMode="ltGray">
          <a:xfrm>
            <a:off x="5220072" y="5661248"/>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http://www.slideshare.net/OpenDataSupport/introduction-to-metadata-management</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Recueillir les commentaires des </a:t>
            </a:r>
            <a:r>
              <a:rPr lang="fr-FR" dirty="0" err="1" smtClean="0"/>
              <a:t>réutilisateurs</a:t>
            </a:r>
            <a:r>
              <a:rPr lang="fr-FR" dirty="0" smtClean="0"/>
              <a:t> de vos données</a:t>
            </a:r>
            <a:endParaRPr lang="en-GB" dirty="0"/>
          </a:p>
        </p:txBody>
      </p:sp>
      <p:sp>
        <p:nvSpPr>
          <p:cNvPr id="3" name="Content Placeholder 2"/>
          <p:cNvSpPr>
            <a:spLocks noGrp="1"/>
          </p:cNvSpPr>
          <p:nvPr>
            <p:ph sz="quarter" idx="14"/>
          </p:nvPr>
        </p:nvSpPr>
        <p:spPr>
          <a:xfrm>
            <a:off x="533400" y="1752601"/>
            <a:ext cx="3678560" cy="4419599"/>
          </a:xfrm>
        </p:spPr>
        <p:txBody>
          <a:bodyPr/>
          <a:lstStyle/>
          <a:p>
            <a:r>
              <a:rPr lang="fr-BE" dirty="0" smtClean="0"/>
              <a:t>Demandez leur avis aux utilisateurs (potentiels) de données:</a:t>
            </a:r>
          </a:p>
          <a:p>
            <a:pPr marL="273050" indent="-273050">
              <a:buFont typeface="Arial" pitchFamily="34" charset="0"/>
              <a:buChar char="•"/>
            </a:pPr>
            <a:r>
              <a:rPr lang="fr-BE" dirty="0" smtClean="0"/>
              <a:t>Quels sont les données dont ils ont besoin?</a:t>
            </a:r>
          </a:p>
          <a:p>
            <a:pPr marL="273050" indent="-273050">
              <a:buFont typeface="Arial" pitchFamily="34" charset="0"/>
              <a:buChar char="•"/>
            </a:pPr>
            <a:r>
              <a:rPr lang="fr-BE" dirty="0" smtClean="0"/>
              <a:t>Comment ont-ils utilisé les données?</a:t>
            </a:r>
          </a:p>
          <a:p>
            <a:pPr lvl="1">
              <a:buFont typeface="Arial" pitchFamily="34" charset="0"/>
              <a:buChar char="•"/>
            </a:pPr>
            <a:r>
              <a:rPr lang="fr-BE" dirty="0" smtClean="0"/>
              <a:t>Que pensent-ils de la qualité?</a:t>
            </a:r>
          </a:p>
          <a:p>
            <a:pPr lvl="1">
              <a:buFont typeface="Arial" pitchFamily="34" charset="0"/>
              <a:buChar char="•"/>
            </a:pPr>
            <a:r>
              <a:rPr lang="fr-BE" dirty="0" smtClean="0"/>
              <a:t>Assurez-vous que les demandes et les corrections arrivent chez vous – communautarisez le contrôle de la qualité des données!</a:t>
            </a:r>
            <a:endParaRPr lang="fr-BE" dirty="0"/>
          </a:p>
        </p:txBody>
      </p:sp>
      <p:sp>
        <p:nvSpPr>
          <p:cNvPr id="11" name="Content Placeholder 10"/>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grpSp>
        <p:nvGrpSpPr>
          <p:cNvPr id="9" name="Group 8"/>
          <p:cNvGrpSpPr/>
          <p:nvPr/>
        </p:nvGrpSpPr>
        <p:grpSpPr>
          <a:xfrm>
            <a:off x="4644008" y="1484784"/>
            <a:ext cx="3537846" cy="2592288"/>
            <a:chOff x="179512" y="1916832"/>
            <a:chExt cx="3537846" cy="2592288"/>
          </a:xfrm>
        </p:grpSpPr>
        <p:pic>
          <p:nvPicPr>
            <p:cNvPr id="5" name="Picture 2"/>
            <p:cNvPicPr>
              <a:picLocks noChangeAspect="1" noChangeArrowheads="1"/>
            </p:cNvPicPr>
            <p:nvPr/>
          </p:nvPicPr>
          <p:blipFill>
            <a:blip r:embed="rId3" cstate="print"/>
            <a:srcRect/>
            <a:stretch>
              <a:fillRect/>
            </a:stretch>
          </p:blipFill>
          <p:spPr bwMode="auto">
            <a:xfrm>
              <a:off x="179512" y="1916832"/>
              <a:ext cx="3537846" cy="230425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79512" y="4221088"/>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data.overheid.nl</a:t>
              </a:r>
            </a:p>
          </p:txBody>
        </p:sp>
      </p:grpSp>
      <p:grpSp>
        <p:nvGrpSpPr>
          <p:cNvPr id="10" name="Group 9"/>
          <p:cNvGrpSpPr/>
          <p:nvPr/>
        </p:nvGrpSpPr>
        <p:grpSpPr>
          <a:xfrm>
            <a:off x="4499992" y="4149080"/>
            <a:ext cx="4171950" cy="2520280"/>
            <a:chOff x="4067944" y="3933056"/>
            <a:chExt cx="4171950" cy="2520280"/>
          </a:xfrm>
        </p:grpSpPr>
        <p:sp>
          <p:nvSpPr>
            <p:cNvPr id="7" name="TextBox 6"/>
            <p:cNvSpPr txBox="1"/>
            <p:nvPr/>
          </p:nvSpPr>
          <p:spPr>
            <a:xfrm>
              <a:off x="4067944" y="6165304"/>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data.gov.uk</a:t>
              </a:r>
            </a:p>
          </p:txBody>
        </p:sp>
        <p:pic>
          <p:nvPicPr>
            <p:cNvPr id="8" name="Picture 4"/>
            <p:cNvPicPr>
              <a:picLocks noChangeAspect="1" noChangeArrowheads="1"/>
            </p:cNvPicPr>
            <p:nvPr/>
          </p:nvPicPr>
          <p:blipFill>
            <a:blip r:embed="rId4" cstate="print"/>
            <a:srcRect/>
            <a:stretch>
              <a:fillRect/>
            </a:stretch>
          </p:blipFill>
          <p:spPr bwMode="auto">
            <a:xfrm>
              <a:off x="4067944" y="3933056"/>
              <a:ext cx="4171950" cy="2247900"/>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Demande</a:t>
            </a:r>
            <a:r>
              <a:rPr lang="en-GB" sz="7200" i="0" dirty="0" smtClean="0">
                <a:solidFill>
                  <a:schemeClr val="accent1"/>
                </a:solidFill>
                <a:latin typeface="Bradley Hand ITC" pitchFamily="66" charset="0"/>
              </a:rPr>
              <a:t> de LOGD</a:t>
            </a:r>
            <a:br>
              <a:rPr lang="en-GB" sz="7200" i="0" dirty="0" smtClean="0">
                <a:solidFill>
                  <a:schemeClr val="accent1"/>
                </a:solidFill>
                <a:latin typeface="Bradley Hand ITC" pitchFamily="66" charset="0"/>
              </a:rPr>
            </a:br>
            <a:r>
              <a:rPr lang="fr-FR" b="0" dirty="0" smtClean="0"/>
              <a:t>Les besoins des entreprises, des entrepreneurs, des chercheurs et des gouvernements pour les données liées.</a:t>
            </a:r>
            <a:br>
              <a:rPr lang="fr-FR" b="0" dirty="0" smtClean="0"/>
            </a:b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Contenu</a:t>
            </a:r>
            <a:endParaRPr lang="en-GB" dirty="0"/>
          </a:p>
        </p:txBody>
      </p:sp>
      <p:sp>
        <p:nvSpPr>
          <p:cNvPr id="3" name="Content Placeholder 2"/>
          <p:cNvSpPr>
            <a:spLocks noGrp="1"/>
          </p:cNvSpPr>
          <p:nvPr>
            <p:ph sz="quarter" idx="15"/>
          </p:nvPr>
        </p:nvSpPr>
        <p:spPr/>
        <p:txBody>
          <a:bodyPr/>
          <a:lstStyle/>
          <a:p>
            <a:r>
              <a:rPr lang="fr-FR" sz="1800" dirty="0" smtClean="0"/>
              <a:t>Ce module contient ...</a:t>
            </a:r>
          </a:p>
          <a:p>
            <a:pPr marL="273050" indent="-273050">
              <a:buFont typeface="Arial" pitchFamily="34" charset="0"/>
              <a:buChar char="•"/>
            </a:pPr>
            <a:r>
              <a:rPr lang="fr-FR" sz="1800" dirty="0" smtClean="0"/>
              <a:t>Un aperçu du cycle de vie des données existantes pour les données liées ouvertes gouvernemental (LOGD).</a:t>
            </a:r>
          </a:p>
          <a:p>
            <a:pPr marL="273050" indent="-273050">
              <a:buFont typeface="Arial" pitchFamily="34" charset="0"/>
              <a:buChar char="•"/>
            </a:pPr>
            <a:r>
              <a:rPr lang="fr-FR" sz="1800" dirty="0" smtClean="0"/>
              <a:t>Un cycle de vie hybride pour les LOGD et les métadonnées, couvrant à la fois l'offre et la demande.</a:t>
            </a:r>
          </a:p>
          <a:p>
            <a:pPr marL="273050" indent="-273050">
              <a:buFont typeface="Arial" pitchFamily="34" charset="0"/>
              <a:buChar char="•"/>
            </a:pPr>
            <a:r>
              <a:rPr lang="fr-FR" sz="1800" dirty="0" smtClean="0"/>
              <a:t>Une vue d'ensemble des technologies existantes pour les LOGD et métadonnées - y compris la « </a:t>
            </a:r>
            <a:r>
              <a:rPr lang="en-GB" sz="1800" dirty="0" smtClean="0"/>
              <a:t> Open Data Interoperability Platform</a:t>
            </a:r>
            <a:r>
              <a:rPr lang="fr-FR" sz="1800" dirty="0" smtClean="0"/>
              <a:t> » (plate-forme d'interopérabilité Open Data)</a:t>
            </a:r>
            <a:r>
              <a:rPr lang="fr-FR" sz="1800" dirty="0" smtClean="0">
                <a:solidFill>
                  <a:srgbClr val="FF0000"/>
                </a:solidFill>
              </a:rPr>
              <a:t> </a:t>
            </a:r>
            <a:r>
              <a:rPr lang="fr-FR" sz="1800" dirty="0" smtClean="0"/>
              <a:t>(ODIP).</a:t>
            </a:r>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 côté de la demande du cycle de vie LOGD porte sur ...</a:t>
            </a:r>
            <a:endParaRPr lang="fr-BE" dirty="0"/>
          </a:p>
        </p:txBody>
      </p:sp>
      <p:sp>
        <p:nvSpPr>
          <p:cNvPr id="3" name="Content Placeholder 2"/>
          <p:cNvSpPr>
            <a:spLocks noGrp="1"/>
          </p:cNvSpPr>
          <p:nvPr>
            <p:ph sz="quarter" idx="15"/>
          </p:nvPr>
        </p:nvSpPr>
        <p:spPr>
          <a:xfrm>
            <a:off x="533400" y="1556792"/>
            <a:ext cx="8077200" cy="1800200"/>
          </a:xfrm>
        </p:spPr>
        <p:txBody>
          <a:bodyPr>
            <a:normAutofit fontScale="85000" lnSpcReduction="20000"/>
          </a:bodyPr>
          <a:lstStyle/>
          <a:p>
            <a:r>
              <a:rPr lang="fr-FR" dirty="0" err="1" smtClean="0"/>
              <a:t>Réutilisateurs</a:t>
            </a:r>
            <a:r>
              <a:rPr lang="fr-FR" dirty="0" smtClean="0"/>
              <a:t> de données peuvent:</a:t>
            </a:r>
          </a:p>
          <a:p>
            <a:pPr>
              <a:buFont typeface="Arial" pitchFamily="34" charset="0"/>
              <a:buChar char="•"/>
            </a:pPr>
            <a:r>
              <a:rPr lang="fr-FR" dirty="0" smtClean="0"/>
              <a:t>trouver des ensembles de données appropriés;</a:t>
            </a:r>
          </a:p>
          <a:p>
            <a:pPr marL="273050" indent="-273050">
              <a:buFont typeface="Arial" pitchFamily="34" charset="0"/>
              <a:buChar char="•"/>
            </a:pPr>
            <a:r>
              <a:rPr lang="fr-FR" dirty="0" smtClean="0"/>
              <a:t>utiliser les ensembles de données pour des analyses, la création d'applications et de services</a:t>
            </a:r>
            <a:r>
              <a:rPr lang="fr-FR" dirty="0" smtClean="0"/>
              <a:t>.</a:t>
            </a:r>
          </a:p>
          <a:p>
            <a:pPr marL="273050" indent="-273050">
              <a:buFont typeface="Arial" pitchFamily="34" charset="0"/>
              <a:buChar char="•"/>
            </a:pPr>
            <a:r>
              <a:rPr lang="fr-FR" dirty="0" smtClean="0"/>
              <a:t>Savoir ce que leur gouvernement fait (transparence)</a:t>
            </a:r>
          </a:p>
          <a:p>
            <a:pPr marL="273050" indent="-273050">
              <a:buFont typeface="Arial" pitchFamily="34" charset="0"/>
              <a:buChar char="•"/>
            </a:pPr>
            <a:r>
              <a:rPr lang="fr-FR" dirty="0" smtClean="0"/>
              <a:t>Réaliser des économies</a:t>
            </a:r>
            <a:endParaRPr lang="fr-FR"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grpSp>
        <p:nvGrpSpPr>
          <p:cNvPr id="5" name="Group 4"/>
          <p:cNvGrpSpPr/>
          <p:nvPr/>
        </p:nvGrpSpPr>
        <p:grpSpPr>
          <a:xfrm>
            <a:off x="850164" y="3356992"/>
            <a:ext cx="7416824" cy="3240360"/>
            <a:chOff x="323528" y="2060848"/>
            <a:chExt cx="8424936" cy="3600400"/>
          </a:xfrm>
        </p:grpSpPr>
        <p:pic>
          <p:nvPicPr>
            <p:cNvPr id="6"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7"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8"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9" name="Group 24"/>
            <p:cNvGrpSpPr/>
            <p:nvPr/>
          </p:nvGrpSpPr>
          <p:grpSpPr>
            <a:xfrm>
              <a:off x="1403648" y="3861048"/>
              <a:ext cx="864096" cy="176773"/>
              <a:chOff x="-990600" y="3609975"/>
              <a:chExt cx="1676400" cy="161925"/>
            </a:xfrm>
          </p:grpSpPr>
          <p:cxnSp>
            <p:nvCxnSpPr>
              <p:cNvPr id="31" name="Straight Connector 30"/>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0" name="Rectangle 9"/>
            <p:cNvSpPr/>
            <p:nvPr/>
          </p:nvSpPr>
          <p:spPr>
            <a:xfrm>
              <a:off x="5580112" y="269033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11" name="Rectangle 10"/>
            <p:cNvSpPr/>
            <p:nvPr/>
          </p:nvSpPr>
          <p:spPr>
            <a:xfrm>
              <a:off x="1259632" y="2708920"/>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sp>
          <p:nvSpPr>
            <p:cNvPr id="12" name="Rectangle 11"/>
            <p:cNvSpPr/>
            <p:nvPr/>
          </p:nvSpPr>
          <p:spPr>
            <a:xfrm>
              <a:off x="7092280" y="450810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pic>
          <p:nvPicPr>
            <p:cNvPr id="13"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1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15" name="Group 24"/>
            <p:cNvGrpSpPr/>
            <p:nvPr/>
          </p:nvGrpSpPr>
          <p:grpSpPr>
            <a:xfrm>
              <a:off x="3923928" y="3861048"/>
              <a:ext cx="864096" cy="176773"/>
              <a:chOff x="-990600" y="3609975"/>
              <a:chExt cx="1676400" cy="161925"/>
            </a:xfrm>
          </p:grpSpPr>
          <p:cxnSp>
            <p:nvCxnSpPr>
              <p:cNvPr id="28" name="Straight Connector 27"/>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6" name="Group 24"/>
            <p:cNvGrpSpPr/>
            <p:nvPr/>
          </p:nvGrpSpPr>
          <p:grpSpPr>
            <a:xfrm>
              <a:off x="5652120" y="3861048"/>
              <a:ext cx="864096" cy="176773"/>
              <a:chOff x="-990600" y="3609975"/>
              <a:chExt cx="1676400" cy="161925"/>
            </a:xfrm>
          </p:grpSpPr>
          <p:cxnSp>
            <p:nvCxnSpPr>
              <p:cNvPr id="25" name="Straight Connector 24"/>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7" name="Group 24"/>
            <p:cNvGrpSpPr/>
            <p:nvPr/>
          </p:nvGrpSpPr>
          <p:grpSpPr>
            <a:xfrm>
              <a:off x="7236296" y="3861048"/>
              <a:ext cx="864096" cy="176773"/>
              <a:chOff x="-990600" y="3609975"/>
              <a:chExt cx="1676400" cy="161925"/>
            </a:xfrm>
          </p:grpSpPr>
          <p:cxnSp>
            <p:nvCxnSpPr>
              <p:cNvPr id="22" name="Straight Connector 21"/>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8" name="Rectangle 17"/>
            <p:cNvSpPr/>
            <p:nvPr/>
          </p:nvSpPr>
          <p:spPr>
            <a:xfrm>
              <a:off x="3779912" y="4508104"/>
              <a:ext cx="1343901" cy="64120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pic>
          <p:nvPicPr>
            <p:cNvPr id="19"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20" name="Rectangle 19"/>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Publishing data</a:t>
              </a:r>
            </a:p>
          </p:txBody>
        </p:sp>
        <p:sp>
          <p:nvSpPr>
            <p:cNvPr id="21" name="Rectangle 20"/>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Reusing data</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Où trouver des ensembles de données? </a:t>
            </a:r>
            <a:r>
              <a:rPr lang="en-GB" dirty="0" smtClean="0"/>
              <a:t/>
            </a:r>
            <a:br>
              <a:rPr lang="en-GB" dirty="0" smtClean="0"/>
            </a:br>
            <a:endParaRPr lang="en-GB" dirty="0"/>
          </a:p>
        </p:txBody>
      </p:sp>
      <p:sp>
        <p:nvSpPr>
          <p:cNvPr id="3" name="Content Placeholder 2"/>
          <p:cNvSpPr>
            <a:spLocks noGrp="1"/>
          </p:cNvSpPr>
          <p:nvPr>
            <p:ph sz="quarter" idx="14"/>
          </p:nvPr>
        </p:nvSpPr>
        <p:spPr/>
        <p:txBody>
          <a:bodyPr/>
          <a:lstStyle/>
          <a:p>
            <a:r>
              <a:rPr lang="fr-BE" sz="1800" b="1" dirty="0" smtClean="0"/>
              <a:t>Les ensembles de données sont disponibles sur différentes plateformes réparties à travers l'Europe.</a:t>
            </a:r>
          </a:p>
          <a:p>
            <a:endParaRPr lang="fr-BE" sz="1000" b="1" dirty="0" smtClean="0"/>
          </a:p>
          <a:p>
            <a:r>
              <a:rPr lang="fr-BE" i="1" dirty="0" smtClean="0">
                <a:solidFill>
                  <a:schemeClr val="accent1"/>
                </a:solidFill>
              </a:rPr>
              <a:t>« Une plateforme centrale de partage des données collecte les </a:t>
            </a:r>
            <a:r>
              <a:rPr lang="fr-BE" b="1" i="1" dirty="0" smtClean="0">
                <a:solidFill>
                  <a:schemeClr val="accent1"/>
                </a:solidFill>
              </a:rPr>
              <a:t>métadonnées</a:t>
            </a:r>
            <a:r>
              <a:rPr lang="fr-BE" i="1" dirty="0" smtClean="0">
                <a:solidFill>
                  <a:schemeClr val="accent1"/>
                </a:solidFill>
              </a:rPr>
              <a:t> de différents portails de données ouvertes et les publie à l’aide d’un </a:t>
            </a:r>
            <a:r>
              <a:rPr lang="fr-BE" b="1" i="1" dirty="0" smtClean="0">
                <a:solidFill>
                  <a:schemeClr val="accent1"/>
                </a:solidFill>
              </a:rPr>
              <a:t>modèle commun de métadonnées</a:t>
            </a:r>
            <a:r>
              <a:rPr lang="fr-BE" i="1" dirty="0" smtClean="0">
                <a:solidFill>
                  <a:schemeClr val="accent1"/>
                </a:solidFill>
              </a:rPr>
              <a:t>. De cette façon, les ensembles de données sont </a:t>
            </a:r>
            <a:r>
              <a:rPr lang="fr-BE" b="1" i="1" dirty="0" smtClean="0">
                <a:solidFill>
                  <a:schemeClr val="accent1"/>
                </a:solidFill>
              </a:rPr>
              <a:t>disponibles de façon uniformes</a:t>
            </a:r>
            <a:r>
              <a:rPr lang="fr-BE" i="1" dirty="0" smtClean="0">
                <a:solidFill>
                  <a:schemeClr val="accent1"/>
                </a:solidFill>
              </a:rPr>
              <a:t> à partir d’un </a:t>
            </a:r>
            <a:r>
              <a:rPr lang="fr-BE" b="1" i="1" dirty="0" smtClean="0">
                <a:solidFill>
                  <a:schemeClr val="accent1"/>
                </a:solidFill>
              </a:rPr>
              <a:t>point d’accès unique</a:t>
            </a:r>
            <a:r>
              <a:rPr lang="fr-BE" i="1" dirty="0" smtClean="0">
                <a:solidFill>
                  <a:schemeClr val="accent1"/>
                </a:solidFill>
              </a:rPr>
              <a:t>. »</a:t>
            </a:r>
            <a:endParaRPr lang="fr-BE" i="1" dirty="0">
              <a:solidFill>
                <a:schemeClr val="accent1"/>
              </a:solidFill>
            </a:endParaRPr>
          </a:p>
        </p:txBody>
      </p:sp>
      <p:sp>
        <p:nvSpPr>
          <p:cNvPr id="5" name="Content Placeholder 4"/>
          <p:cNvSpPr>
            <a:spLocks noGrp="1"/>
          </p:cNvSpPr>
          <p:nvPr>
            <p:ph sz="quarter" idx="15"/>
          </p:nvPr>
        </p:nvSpPr>
        <p:spPr/>
        <p:txBody>
          <a:bodyPr/>
          <a:lstStyle/>
          <a:p>
            <a:pPr>
              <a:buFont typeface="Arial" pitchFamily="34" charset="0"/>
              <a:buChar char="•"/>
            </a:pPr>
            <a:r>
              <a:rPr lang="fr-BE" sz="1600" dirty="0" smtClean="0"/>
              <a:t>Portails locaux de données ouvertes:</a:t>
            </a:r>
          </a:p>
          <a:p>
            <a:pPr lvl="2"/>
            <a:r>
              <a:rPr lang="fr-BE" sz="1400" dirty="0" smtClean="0"/>
              <a:t>opendatamanchester.org.uk</a:t>
            </a:r>
          </a:p>
          <a:p>
            <a:pPr lvl="2"/>
            <a:r>
              <a:rPr lang="fr-BE" sz="1400" dirty="0" smtClean="0"/>
              <a:t>Data.gent.be</a:t>
            </a:r>
          </a:p>
          <a:p>
            <a:pPr>
              <a:buFont typeface="Arial" pitchFamily="34" charset="0"/>
              <a:buChar char="•"/>
            </a:pPr>
            <a:r>
              <a:rPr lang="fr-BE" sz="1600" dirty="0" smtClean="0"/>
              <a:t>Portails régionaux de données ouvertes: </a:t>
            </a:r>
          </a:p>
          <a:p>
            <a:pPr lvl="2"/>
            <a:r>
              <a:rPr lang="fr-BE" sz="1400" dirty="0" smtClean="0"/>
              <a:t>opendata.regionpaca.fr</a:t>
            </a:r>
          </a:p>
          <a:p>
            <a:pPr lvl="2"/>
            <a:r>
              <a:rPr lang="fr-BE" sz="1400" dirty="0" smtClean="0"/>
              <a:t>Open public data of the </a:t>
            </a:r>
            <a:r>
              <a:rPr lang="fr-BE" sz="1400" dirty="0" err="1" smtClean="0"/>
              <a:t>government</a:t>
            </a:r>
            <a:r>
              <a:rPr lang="fr-BE" sz="1400" dirty="0" smtClean="0"/>
              <a:t> of </a:t>
            </a:r>
            <a:r>
              <a:rPr lang="fr-BE" sz="1400" dirty="0" err="1" smtClean="0"/>
              <a:t>Catalonia</a:t>
            </a:r>
            <a:endParaRPr lang="fr-BE" sz="1400" dirty="0" smtClean="0"/>
          </a:p>
          <a:p>
            <a:pPr>
              <a:buFont typeface="Arial" pitchFamily="34" charset="0"/>
              <a:buChar char="•"/>
            </a:pPr>
            <a:r>
              <a:rPr lang="fr-BE" sz="1600" dirty="0" smtClean="0"/>
              <a:t>Portails nationaux de données ouvertes:</a:t>
            </a:r>
          </a:p>
          <a:p>
            <a:pPr lvl="2"/>
            <a:r>
              <a:rPr lang="fr-BE" sz="1400" dirty="0" smtClean="0"/>
              <a:t>Opendata.at</a:t>
            </a:r>
          </a:p>
          <a:p>
            <a:pPr lvl="2"/>
            <a:r>
              <a:rPr lang="fr-BE" sz="1400" dirty="0" smtClean="0"/>
              <a:t>opendata.lu</a:t>
            </a:r>
          </a:p>
          <a:p>
            <a:pPr>
              <a:buFont typeface="Arial" pitchFamily="34" charset="0"/>
              <a:buChar char="•"/>
            </a:pPr>
            <a:r>
              <a:rPr lang="fr-BE" sz="1600" dirty="0" smtClean="0"/>
              <a:t>Portails européens de données ouvertes:</a:t>
            </a:r>
          </a:p>
          <a:p>
            <a:pPr lvl="2"/>
            <a:r>
              <a:rPr lang="fr-BE" sz="1600" dirty="0" smtClean="0"/>
              <a:t>o</a:t>
            </a:r>
            <a:r>
              <a:rPr lang="fr-BE" sz="1400" dirty="0" smtClean="0"/>
              <a:t>pen-data.europa.eu</a:t>
            </a:r>
          </a:p>
          <a:p>
            <a:pPr>
              <a:buFont typeface="Arial" pitchFamily="34" charset="0"/>
              <a:buChar char="•"/>
            </a:pPr>
            <a:r>
              <a:rPr lang="fr-BE" sz="1600" dirty="0" smtClean="0"/>
              <a:t>Plateformes  de partage des données:</a:t>
            </a:r>
          </a:p>
          <a:p>
            <a:pPr lvl="2"/>
            <a:r>
              <a:rPr lang="fr-BE" sz="1400" dirty="0" smtClean="0"/>
              <a:t>Publicdata.eu</a:t>
            </a:r>
          </a:p>
          <a:p>
            <a:pPr lvl="2"/>
            <a:r>
              <a:rPr lang="fr-BE" sz="1400" dirty="0" smtClean="0"/>
              <a:t>ODIP</a:t>
            </a:r>
          </a:p>
          <a:p>
            <a:endParaRPr lang="fr-B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Utilisez</a:t>
            </a:r>
            <a:r>
              <a:rPr lang="en-GB" dirty="0" smtClean="0"/>
              <a:t> un “SPARQL endpoint”</a:t>
            </a:r>
            <a:r>
              <a:rPr lang="en-GB" dirty="0" smtClean="0">
                <a:solidFill>
                  <a:schemeClr val="accent2"/>
                </a:solidFill>
              </a:rPr>
              <a:t> </a:t>
            </a:r>
            <a:r>
              <a:rPr lang="en-GB" dirty="0" err="1" smtClean="0"/>
              <a:t>ou</a:t>
            </a:r>
            <a:r>
              <a:rPr lang="en-GB" dirty="0" smtClean="0"/>
              <a:t> un</a:t>
            </a:r>
            <a:r>
              <a:rPr lang="en-GB" dirty="0" smtClean="0">
                <a:solidFill>
                  <a:schemeClr val="accent2"/>
                </a:solidFill>
              </a:rPr>
              <a:t> </a:t>
            </a:r>
            <a:r>
              <a:rPr lang="en-GB" dirty="0" smtClean="0"/>
              <a:t>“faceted browser”</a:t>
            </a:r>
            <a:r>
              <a:rPr lang="en-GB" dirty="0" smtClean="0">
                <a:solidFill>
                  <a:schemeClr val="accent2"/>
                </a:solidFill>
              </a:rPr>
              <a:t> </a:t>
            </a:r>
            <a:r>
              <a:rPr lang="fr-FR" dirty="0" smtClean="0"/>
              <a:t>pour trouver des ensembles de données</a:t>
            </a:r>
            <a:endParaRPr lang="en-GB" dirty="0"/>
          </a:p>
        </p:txBody>
      </p:sp>
      <p:sp>
        <p:nvSpPr>
          <p:cNvPr id="3" name="Content Placeholder 2"/>
          <p:cNvSpPr>
            <a:spLocks noGrp="1"/>
          </p:cNvSpPr>
          <p:nvPr>
            <p:ph sz="quarter" idx="15"/>
          </p:nvPr>
        </p:nvSpPr>
        <p:spPr>
          <a:xfrm>
            <a:off x="533400" y="1556792"/>
            <a:ext cx="8077200" cy="4419600"/>
          </a:xfrm>
        </p:spPr>
        <p:txBody>
          <a:bodyPr/>
          <a:lstStyle/>
          <a:p>
            <a:r>
              <a:rPr lang="fr-FR" i="1" dirty="0" smtClean="0">
                <a:solidFill>
                  <a:schemeClr val="accent1"/>
                </a:solidFill>
              </a:rPr>
              <a:t>Un utilisateur peut exécuter une requête SPARQL à l’aide d’un « </a:t>
            </a:r>
            <a:r>
              <a:rPr lang="fr-FR" b="1" i="1" dirty="0" smtClean="0">
                <a:solidFill>
                  <a:schemeClr val="accent1"/>
                </a:solidFill>
              </a:rPr>
              <a:t>SPARQL </a:t>
            </a:r>
            <a:r>
              <a:rPr lang="fr-FR" b="1" i="1" dirty="0" err="1" smtClean="0">
                <a:solidFill>
                  <a:schemeClr val="accent1"/>
                </a:solidFill>
              </a:rPr>
              <a:t>endpoint</a:t>
            </a:r>
            <a:r>
              <a:rPr lang="fr-FR" b="1" i="1" dirty="0" smtClean="0">
                <a:solidFill>
                  <a:schemeClr val="accent1"/>
                </a:solidFill>
              </a:rPr>
              <a:t> </a:t>
            </a:r>
            <a:r>
              <a:rPr lang="fr-FR" i="1" dirty="0" smtClean="0">
                <a:solidFill>
                  <a:schemeClr val="accent1"/>
                </a:solidFill>
              </a:rPr>
              <a:t>» pour trouver des ensembles de données, ou «filtrer son chemin» à travers la collection d'ensembles de données à l'aide d'un « </a:t>
            </a:r>
            <a:r>
              <a:rPr lang="fr-FR" b="1" i="1" dirty="0" err="1" smtClean="0">
                <a:solidFill>
                  <a:schemeClr val="accent1"/>
                </a:solidFill>
              </a:rPr>
              <a:t>faceted</a:t>
            </a:r>
            <a:r>
              <a:rPr lang="fr-FR" b="1" i="1" dirty="0" smtClean="0">
                <a:solidFill>
                  <a:schemeClr val="accent1"/>
                </a:solidFill>
              </a:rPr>
              <a:t> browser</a:t>
            </a:r>
            <a:r>
              <a:rPr lang="fr-FR" i="1" dirty="0" smtClean="0">
                <a:solidFill>
                  <a:schemeClr val="accent1"/>
                </a:solidFill>
              </a:rPr>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pic>
        <p:nvPicPr>
          <p:cNvPr id="79874" name="Picture 2"/>
          <p:cNvPicPr>
            <a:picLocks noChangeAspect="1" noChangeArrowheads="1"/>
          </p:cNvPicPr>
          <p:nvPr/>
        </p:nvPicPr>
        <p:blipFill>
          <a:blip r:embed="rId3" cstate="print"/>
          <a:srcRect/>
          <a:stretch>
            <a:fillRect/>
          </a:stretch>
        </p:blipFill>
        <p:spPr bwMode="auto">
          <a:xfrm>
            <a:off x="5007619" y="2492896"/>
            <a:ext cx="3526383" cy="3312368"/>
          </a:xfrm>
          <a:prstGeom prst="rect">
            <a:avLst/>
          </a:prstGeom>
          <a:ln>
            <a:noFill/>
          </a:ln>
          <a:effectLst>
            <a:outerShdw blurRad="292100" dist="139700" dir="2700000" algn="tl" rotWithShape="0">
              <a:srgbClr val="333333">
                <a:alpha val="65000"/>
              </a:srgbClr>
            </a:outerShdw>
          </a:effectLst>
        </p:spPr>
      </p:pic>
      <p:pic>
        <p:nvPicPr>
          <p:cNvPr id="79875" name="Picture 3"/>
          <p:cNvPicPr>
            <a:picLocks noChangeAspect="1" noChangeArrowheads="1"/>
          </p:cNvPicPr>
          <p:nvPr/>
        </p:nvPicPr>
        <p:blipFill>
          <a:blip r:embed="rId4" cstate="print"/>
          <a:srcRect/>
          <a:stretch>
            <a:fillRect/>
          </a:stretch>
        </p:blipFill>
        <p:spPr bwMode="auto">
          <a:xfrm>
            <a:off x="537522" y="2799929"/>
            <a:ext cx="4403690" cy="278931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95736" y="2852936"/>
            <a:ext cx="2520280" cy="360040"/>
          </a:xfrm>
          <a:prstGeom prst="rect">
            <a:avLst/>
          </a:prstGeom>
          <a:noFill/>
        </p:spPr>
        <p:txBody>
          <a:bodyPr vert="horz" wrap="square" lIns="0" tIns="0" rIns="0" bIns="0" rtlCol="0">
            <a:noAutofit/>
          </a:bodyPr>
          <a:lstStyle/>
          <a:p>
            <a:pPr indent="-274320">
              <a:spcAft>
                <a:spcPts val="900"/>
              </a:spcAft>
            </a:pPr>
            <a:r>
              <a:rPr lang="en-GB" sz="2000" dirty="0" smtClean="0">
                <a:solidFill>
                  <a:schemeClr val="bg1"/>
                </a:solidFill>
                <a:latin typeface="Hand Of Sean" pitchFamily="2" charset="-128"/>
                <a:ea typeface="Hand Of Sean" pitchFamily="2" charset="-128"/>
              </a:rPr>
              <a:t>SPARQL endpoint</a:t>
            </a:r>
          </a:p>
        </p:txBody>
      </p:sp>
      <p:sp>
        <p:nvSpPr>
          <p:cNvPr id="9" name="TextBox 8"/>
          <p:cNvSpPr txBox="1"/>
          <p:nvPr/>
        </p:nvSpPr>
        <p:spPr>
          <a:xfrm>
            <a:off x="6372200" y="2492896"/>
            <a:ext cx="2520280" cy="360040"/>
          </a:xfrm>
          <a:prstGeom prst="rect">
            <a:avLst/>
          </a:prstGeom>
          <a:noFill/>
        </p:spPr>
        <p:txBody>
          <a:bodyPr vert="horz" wrap="square" lIns="0" tIns="0" rIns="0" bIns="0" rtlCol="0">
            <a:noAutofit/>
          </a:bodyPr>
          <a:lstStyle/>
          <a:p>
            <a:pPr indent="-274320">
              <a:spcAft>
                <a:spcPts val="900"/>
              </a:spcAft>
            </a:pPr>
            <a:r>
              <a:rPr lang="en-GB" sz="2000" dirty="0" smtClean="0">
                <a:solidFill>
                  <a:schemeClr val="bg1"/>
                </a:solidFill>
                <a:latin typeface="Hand Of Sean" pitchFamily="2" charset="-128"/>
                <a:ea typeface="Hand Of Sean" pitchFamily="2" charset="-128"/>
              </a:rPr>
              <a:t>Faceted browser</a:t>
            </a:r>
          </a:p>
        </p:txBody>
      </p:sp>
      <p:sp>
        <p:nvSpPr>
          <p:cNvPr id="10" name="TextBox 9"/>
          <p:cNvSpPr txBox="1"/>
          <p:nvPr/>
        </p:nvSpPr>
        <p:spPr>
          <a:xfrm>
            <a:off x="539552" y="558924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5"/>
              </a:rPr>
              <a:t>http://data.gov.uk/sparql</a:t>
            </a:r>
            <a:endParaRPr lang="en-GB" sz="1200" dirty="0" smtClean="0">
              <a:latin typeface="Georgia" pitchFamily="18" charset="0"/>
            </a:endParaRPr>
          </a:p>
        </p:txBody>
      </p:sp>
      <p:sp>
        <p:nvSpPr>
          <p:cNvPr id="11" name="TextBox 10"/>
          <p:cNvSpPr txBox="1"/>
          <p:nvPr/>
        </p:nvSpPr>
        <p:spPr>
          <a:xfrm>
            <a:off x="5148064" y="630932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http://data.gov.uk/data/search</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Intégration des ensemble de données et la création d'applications et de services</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fr-FR" sz="1600" dirty="0" smtClean="0"/>
              <a:t>Quelques outils pour l'intégration d’ensemble de données:</a:t>
            </a:r>
          </a:p>
          <a:p>
            <a:pPr>
              <a:buFont typeface="Arial" pitchFamily="34" charset="0"/>
              <a:buChar char="•"/>
            </a:pPr>
            <a:r>
              <a:rPr lang="en-GB" sz="1600" dirty="0" smtClean="0"/>
              <a:t>Karma (</a:t>
            </a:r>
            <a:r>
              <a:rPr lang="en-GB" sz="1600" dirty="0" smtClean="0">
                <a:hlinkClick r:id="rId3"/>
              </a:rPr>
              <a:t>http://www.isi.edu/integration/karma/</a:t>
            </a:r>
            <a:r>
              <a:rPr lang="en-GB" sz="1600" dirty="0" smtClean="0"/>
              <a:t>)</a:t>
            </a:r>
          </a:p>
          <a:p>
            <a:pPr>
              <a:buFont typeface="Arial" pitchFamily="34" charset="0"/>
              <a:buChar char="•"/>
            </a:pPr>
            <a:r>
              <a:rPr lang="en-GB" sz="1600" dirty="0" err="1" smtClean="0"/>
              <a:t>Talend</a:t>
            </a:r>
            <a:r>
              <a:rPr lang="en-GB" sz="1600" dirty="0" smtClean="0"/>
              <a:t> (</a:t>
            </a:r>
            <a:r>
              <a:rPr lang="en-GB" sz="1600" dirty="0" smtClean="0">
                <a:hlinkClick r:id="rId4"/>
              </a:rPr>
              <a:t>http://www.talend.com/products/data-integration</a:t>
            </a:r>
            <a:r>
              <a:rPr lang="en-GB" sz="1600" dirty="0" smtClean="0"/>
              <a:t>)</a:t>
            </a:r>
          </a:p>
          <a:p>
            <a:endParaRPr lang="en-GB" sz="12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43</a:t>
            </a:fld>
            <a:endParaRPr lang="en-GB" dirty="0"/>
          </a:p>
        </p:txBody>
      </p:sp>
      <p:pic>
        <p:nvPicPr>
          <p:cNvPr id="16385" name="Picture 1"/>
          <p:cNvPicPr>
            <a:picLocks noChangeAspect="1" noChangeArrowheads="1"/>
          </p:cNvPicPr>
          <p:nvPr/>
        </p:nvPicPr>
        <p:blipFill>
          <a:blip r:embed="rId5" cstate="print"/>
          <a:srcRect/>
          <a:stretch>
            <a:fillRect/>
          </a:stretch>
        </p:blipFill>
        <p:spPr bwMode="auto">
          <a:xfrm>
            <a:off x="251520" y="1484784"/>
            <a:ext cx="4362004" cy="265413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6" cstate="print"/>
          <a:srcRect/>
          <a:stretch>
            <a:fillRect/>
          </a:stretch>
        </p:blipFill>
        <p:spPr bwMode="auto">
          <a:xfrm>
            <a:off x="4716016" y="1556792"/>
            <a:ext cx="4205070" cy="2232248"/>
          </a:xfrm>
          <a:prstGeom prst="rect">
            <a:avLst/>
          </a:prstGeom>
          <a:noFill/>
          <a:ln w="9525">
            <a:noFill/>
            <a:miter lim="800000"/>
            <a:headEnd/>
            <a:tailEnd/>
          </a:ln>
          <a:effectLst/>
        </p:spPr>
      </p:pic>
      <p:sp>
        <p:nvSpPr>
          <p:cNvPr id="13" name="Rectangle 12"/>
          <p:cNvSpPr/>
          <p:nvPr/>
        </p:nvSpPr>
        <p:spPr bwMode="ltGray">
          <a:xfrm>
            <a:off x="5292080" y="573325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7"/>
              </a:rPr>
              <a:t>http://www.slideshare.net/OpenDataSupport/introduction-to-linked-data-23402165</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Publier</a:t>
            </a:r>
            <a:r>
              <a:rPr lang="en-GB" sz="7200" i="0" dirty="0" smtClean="0">
                <a:solidFill>
                  <a:schemeClr val="accent1"/>
                </a:solidFill>
                <a:latin typeface="Bradley Hand ITC" pitchFamily="66" charset="0"/>
              </a:rPr>
              <a:t> les LOGD en </a:t>
            </a:r>
            <a:r>
              <a:rPr lang="en-GB" sz="7200" i="0" dirty="0" err="1" smtClean="0">
                <a:solidFill>
                  <a:schemeClr val="accent1"/>
                </a:solidFill>
                <a:latin typeface="Bradley Hand ITC" pitchFamily="66" charset="0"/>
              </a:rPr>
              <a:t>utilisant</a:t>
            </a:r>
            <a:r>
              <a:rPr lang="en-GB" sz="7200" i="0" dirty="0" smtClean="0">
                <a:solidFill>
                  <a:schemeClr val="accent1"/>
                </a:solidFill>
                <a:latin typeface="Bradley Hand ITC" pitchFamily="66" charset="0"/>
              </a:rPr>
              <a:t> “Open Refine”</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44</a:t>
            </a:fld>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Utiliser “Open </a:t>
            </a:r>
            <a:r>
              <a:rPr lang="fr-FR" dirty="0" err="1" smtClean="0"/>
              <a:t>refine</a:t>
            </a:r>
            <a:r>
              <a:rPr lang="fr-FR" dirty="0" smtClean="0"/>
              <a:t>” pour modéliser publier des données ouvertes</a:t>
            </a:r>
            <a:r>
              <a:rPr lang="fr-FR" dirty="0" smtClean="0">
                <a:solidFill>
                  <a:schemeClr val="accent2"/>
                </a:solidFill>
              </a:rPr>
              <a:t/>
            </a:r>
            <a:br>
              <a:rPr lang="fr-FR" dirty="0" smtClean="0">
                <a:solidFill>
                  <a:schemeClr val="accent2"/>
                </a:solidFill>
              </a:rPr>
            </a:br>
            <a:r>
              <a:rPr lang="en-GB" b="0" dirty="0" smtClean="0"/>
              <a:t>Pour </a:t>
            </a:r>
            <a:r>
              <a:rPr lang="en-GB" b="0" dirty="0" err="1" smtClean="0"/>
              <a:t>débuter</a:t>
            </a:r>
            <a:endParaRPr lang="en-GB" b="0" dirty="0"/>
          </a:p>
        </p:txBody>
      </p:sp>
      <p:sp>
        <p:nvSpPr>
          <p:cNvPr id="3" name="Content Placeholder 2"/>
          <p:cNvSpPr>
            <a:spLocks noGrp="1"/>
          </p:cNvSpPr>
          <p:nvPr>
            <p:ph sz="quarter" idx="15"/>
          </p:nvPr>
        </p:nvSpPr>
        <p:spPr/>
        <p:txBody>
          <a:bodyPr/>
          <a:lstStyle/>
          <a:p>
            <a:pPr marL="182880" indent="-457200">
              <a:buFont typeface="+mj-lt"/>
              <a:buAutoNum type="arabicPeriod"/>
            </a:pPr>
            <a:r>
              <a:rPr lang="en-GB" dirty="0" err="1" smtClean="0"/>
              <a:t>Installez</a:t>
            </a:r>
            <a:r>
              <a:rPr lang="en-GB" dirty="0" smtClean="0"/>
              <a:t> Open Refine à </a:t>
            </a:r>
            <a:r>
              <a:rPr lang="en-GB" dirty="0" err="1" smtClean="0"/>
              <a:t>partir</a:t>
            </a:r>
            <a:r>
              <a:rPr lang="en-GB" dirty="0" smtClean="0"/>
              <a:t> de: </a:t>
            </a:r>
            <a:r>
              <a:rPr lang="en-GB" dirty="0" smtClean="0">
                <a:hlinkClick r:id="rId3"/>
              </a:rPr>
              <a:t>https://github.com/OpenRefine</a:t>
            </a:r>
            <a:endParaRPr lang="en-GB" dirty="0" smtClean="0"/>
          </a:p>
          <a:p>
            <a:pPr marL="182880" indent="-457200">
              <a:buFont typeface="+mj-lt"/>
              <a:buAutoNum type="arabicPeriod"/>
            </a:pPr>
            <a:r>
              <a:rPr lang="en-GB" dirty="0" err="1" smtClean="0"/>
              <a:t>Installez</a:t>
            </a:r>
            <a:r>
              <a:rPr lang="en-GB" dirty="0" smtClean="0"/>
              <a:t> </a:t>
            </a:r>
            <a:r>
              <a:rPr lang="en-GB" dirty="0" err="1" smtClean="0"/>
              <a:t>l'extension</a:t>
            </a:r>
            <a:r>
              <a:rPr lang="en-GB" dirty="0" smtClean="0"/>
              <a:t> RDF :  </a:t>
            </a:r>
            <a:r>
              <a:rPr lang="en-GB" dirty="0" smtClean="0">
                <a:hlinkClick r:id="rId4"/>
              </a:rPr>
              <a:t>http://refine.deri.ie/</a:t>
            </a:r>
            <a:endParaRPr lang="en-GB" dirty="0" smtClean="0"/>
          </a:p>
          <a:p>
            <a:pPr marL="182880" indent="-457200">
              <a:buFont typeface="+mj-lt"/>
              <a:buAutoNum type="arabicPeriod"/>
            </a:pPr>
            <a:endParaRPr lang="en-GB" dirty="0" smtClean="0"/>
          </a:p>
          <a:p>
            <a:pPr marL="182880" indent="-457200"/>
            <a:r>
              <a:rPr lang="en-GB" dirty="0" smtClean="0"/>
              <a:t>Et </a:t>
            </a:r>
            <a:r>
              <a:rPr lang="en-GB" dirty="0" err="1" smtClean="0"/>
              <a:t>puis</a:t>
            </a:r>
            <a:r>
              <a:rPr lang="en-GB" dirty="0" smtClean="0"/>
              <a:t> ...</a:t>
            </a:r>
          </a:p>
          <a:p>
            <a:pPr marL="182880" indent="-457200"/>
            <a:endParaRPr lang="en-GB" sz="300" dirty="0" smtClean="0"/>
          </a:p>
          <a:p>
            <a:pPr lvl="4">
              <a:lnSpc>
                <a:spcPct val="150000"/>
              </a:lnSpc>
              <a:buNone/>
            </a:pPr>
            <a:r>
              <a:rPr lang="fr-FR" dirty="0" smtClean="0"/>
              <a:t>Décrivez vos données dans un tableur.</a:t>
            </a:r>
            <a:endParaRPr lang="en-GB" dirty="0" smtClean="0"/>
          </a:p>
          <a:p>
            <a:pPr lvl="4">
              <a:lnSpc>
                <a:spcPct val="150000"/>
              </a:lnSpc>
              <a:buNone/>
            </a:pPr>
            <a:r>
              <a:rPr lang="fr-FR" dirty="0" smtClean="0"/>
              <a:t>Créez un projet et transférez le dans  « </a:t>
            </a:r>
            <a:r>
              <a:rPr lang="en-GB" dirty="0" smtClean="0"/>
              <a:t>Open Refine</a:t>
            </a:r>
            <a:r>
              <a:rPr lang="fr-FR" dirty="0" smtClean="0"/>
              <a:t> »</a:t>
            </a:r>
            <a:r>
              <a:rPr lang="en-GB" dirty="0" smtClean="0"/>
              <a:t>.</a:t>
            </a:r>
          </a:p>
          <a:p>
            <a:pPr marL="812800" lvl="4" indent="-1588">
              <a:buNone/>
            </a:pPr>
            <a:r>
              <a:rPr lang="fr-FR" dirty="0" smtClean="0"/>
              <a:t>Faites correspondre vos données avec les classes et propriétés RDF</a:t>
            </a:r>
            <a:br>
              <a:rPr lang="fr-FR" dirty="0" smtClean="0"/>
            </a:br>
            <a:r>
              <a:rPr lang="fr-FR" dirty="0" smtClean="0"/>
              <a:t>appropriées .</a:t>
            </a:r>
          </a:p>
          <a:p>
            <a:pPr lvl="4">
              <a:lnSpc>
                <a:spcPct val="150000"/>
              </a:lnSpc>
              <a:buNone/>
            </a:pPr>
            <a:r>
              <a:rPr lang="fr-FR" dirty="0" smtClean="0"/>
              <a:t>Exportez les données en tant que fichier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45</a:t>
            </a:fld>
            <a:endParaRPr lang="en-GB" dirty="0"/>
          </a:p>
        </p:txBody>
      </p:sp>
      <p:sp>
        <p:nvSpPr>
          <p:cNvPr id="6" name="TextBox 5"/>
          <p:cNvSpPr txBox="1"/>
          <p:nvPr/>
        </p:nvSpPr>
        <p:spPr>
          <a:xfrm>
            <a:off x="827584" y="3622444"/>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27584" y="4184017"/>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27584" y="465313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27584" y="573325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fr-FR" dirty="0" smtClean="0"/>
              <a:t>Décrivez vos données dans un tableur</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46</a:t>
            </a:fld>
            <a:endParaRPr lang="en-GB" dirty="0"/>
          </a:p>
        </p:txBody>
      </p:sp>
      <p:graphicFrame>
        <p:nvGraphicFramePr>
          <p:cNvPr id="5" name="Table 4"/>
          <p:cNvGraphicFramePr>
            <a:graphicFrameLocks noGrp="1"/>
          </p:cNvGraphicFramePr>
          <p:nvPr/>
        </p:nvGraphicFramePr>
        <p:xfrm>
          <a:off x="827584" y="2636912"/>
          <a:ext cx="7334988" cy="1872208"/>
        </p:xfrm>
        <a:graphic>
          <a:graphicData uri="http://schemas.openxmlformats.org/drawingml/2006/table">
            <a:tbl>
              <a:tblPr firstRow="1">
                <a:tableStyleId>{9D7B26C5-4107-4FEC-AEDC-1716B250A1EF}</a:tableStyleId>
              </a:tblPr>
              <a:tblGrid>
                <a:gridCol w="1913475"/>
                <a:gridCol w="2138590"/>
                <a:gridCol w="1463246"/>
                <a:gridCol w="1819677"/>
              </a:tblGrid>
              <a:tr h="468052">
                <a:tc>
                  <a:txBody>
                    <a:bodyPr/>
                    <a:lstStyle/>
                    <a:p>
                      <a:pPr algn="l" fontAlgn="b"/>
                      <a:r>
                        <a:rPr lang="en-GB" sz="1800" u="none" strike="noStrike" dirty="0"/>
                        <a:t>Company_name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Registration date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Country</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E-mail</a:t>
                      </a:r>
                      <a:endParaRPr lang="en-GB" sz="1800" b="1" i="0" u="none" strike="noStrike" dirty="0">
                        <a:solidFill>
                          <a:srgbClr val="FFFFFF"/>
                        </a:solidFill>
                        <a:latin typeface="Arial"/>
                      </a:endParaRPr>
                    </a:p>
                  </a:txBody>
                  <a:tcPr marL="14070" marR="14070" marT="14070" marB="0" anchor="b"/>
                </a:tc>
              </a:tr>
              <a:tr h="468052">
                <a:tc>
                  <a:txBody>
                    <a:bodyPr/>
                    <a:lstStyle/>
                    <a:p>
                      <a:pPr algn="l" fontAlgn="b"/>
                      <a:r>
                        <a:rPr lang="en-GB" sz="1800" u="none" strike="noStrike" dirty="0"/>
                        <a:t>Nikè</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1991-04-28</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niké@sport.org</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BARCO</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1986-09-05</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Barco@email.be</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Coca-Cola</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1964-03-26</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US</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coca@cola.com</a:t>
                      </a:r>
                      <a:endParaRPr lang="en-GB" sz="1800" b="0" i="0" u="none" strike="noStrike" dirty="0">
                        <a:solidFill>
                          <a:srgbClr val="000000"/>
                        </a:solidFill>
                        <a:latin typeface="Arial"/>
                      </a:endParaRPr>
                    </a:p>
                  </a:txBody>
                  <a:tcPr marL="14070" marR="14070" marT="14070" marB="0" anchor="b"/>
                </a:tc>
              </a:tr>
            </a:tbl>
          </a:graphicData>
        </a:graphic>
      </p:graphicFrame>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fr-FR" dirty="0" smtClean="0"/>
              <a:t>Créez un projet et transférez le dans  « Open </a:t>
            </a:r>
            <a:r>
              <a:rPr lang="fr-FR" dirty="0" err="1" smtClean="0"/>
              <a:t>Refine</a:t>
            </a:r>
            <a:r>
              <a:rPr lang="fr-FR" dirty="0" smtClean="0"/>
              <a:t> »</a:t>
            </a:r>
            <a:br>
              <a:rPr lang="fr-FR" dirty="0" smtClean="0"/>
            </a:br>
            <a:r>
              <a:rPr lang="en-GB" dirty="0" smtClean="0"/>
              <a:t>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47</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026" name="Picture 2"/>
          <p:cNvPicPr>
            <a:picLocks noChangeAspect="1" noChangeArrowheads="1"/>
          </p:cNvPicPr>
          <p:nvPr/>
        </p:nvPicPr>
        <p:blipFill>
          <a:blip r:embed="rId3" cstate="print"/>
          <a:srcRect/>
          <a:stretch>
            <a:fillRect/>
          </a:stretch>
        </p:blipFill>
        <p:spPr bwMode="auto">
          <a:xfrm>
            <a:off x="2915816" y="4775616"/>
            <a:ext cx="5899026" cy="1378277"/>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558526" y="1484785"/>
            <a:ext cx="4476877" cy="1440160"/>
          </a:xfrm>
          <a:prstGeom prst="rect">
            <a:avLst/>
          </a:prstGeom>
          <a:ln>
            <a:noFill/>
          </a:ln>
          <a:effectLst>
            <a:outerShdw blurRad="190500" algn="tl" rotWithShape="0">
              <a:srgbClr val="000000">
                <a:alpha val="70000"/>
              </a:srgbClr>
            </a:outerShdw>
          </a:effectLst>
        </p:spPr>
      </p:pic>
      <p:pic>
        <p:nvPicPr>
          <p:cNvPr id="1028" name="Picture 4"/>
          <p:cNvPicPr>
            <a:picLocks noGrp="1" noChangeAspect="1" noChangeArrowheads="1"/>
          </p:cNvPicPr>
          <p:nvPr>
            <p:ph sz="quarter" idx="15"/>
          </p:nvPr>
        </p:nvPicPr>
        <p:blipFill>
          <a:blip r:embed="rId5" cstate="print"/>
          <a:srcRect/>
          <a:stretch>
            <a:fillRect/>
          </a:stretch>
        </p:blipFill>
        <p:spPr bwMode="auto">
          <a:xfrm>
            <a:off x="1652389" y="3140968"/>
            <a:ext cx="6231979" cy="137545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1656184" cy="504056"/>
          </a:xfrm>
          <a:prstGeom prst="rect">
            <a:avLst/>
          </a:prstGeom>
          <a:noFill/>
          <a:ln>
            <a:noFill/>
          </a:ln>
        </p:spPr>
        <p:txBody>
          <a:bodyPr vert="horz" wrap="square" lIns="0" tIns="0" rIns="0" bIns="0" rtlCol="0">
            <a:noAutofit/>
          </a:bodyPr>
          <a:lstStyle/>
          <a:p>
            <a:pPr marL="92075">
              <a:spcAft>
                <a:spcPts val="900"/>
              </a:spcAft>
            </a:pPr>
            <a:r>
              <a:rPr lang="en-GB" sz="1600" dirty="0" err="1" smtClean="0">
                <a:latin typeface="Hand Of Sean" pitchFamily="2" charset="-128"/>
                <a:ea typeface="Hand Of Sean" pitchFamily="2" charset="-128"/>
              </a:rPr>
              <a:t>Chargez</a:t>
            </a:r>
            <a:r>
              <a:rPr lang="en-GB" sz="1600" dirty="0" smtClean="0">
                <a:latin typeface="Hand Of Sean" pitchFamily="2" charset="-128"/>
                <a:ea typeface="Hand Of Sean" pitchFamily="2" charset="-128"/>
              </a:rPr>
              <a:t> le </a:t>
            </a:r>
            <a:r>
              <a:rPr lang="en-GB" sz="1600" dirty="0" err="1" smtClean="0">
                <a:latin typeface="Hand Of Sean" pitchFamily="2" charset="-128"/>
                <a:ea typeface="Hand Of Sean" pitchFamily="2" charset="-128"/>
              </a:rPr>
              <a:t>tableur</a:t>
            </a:r>
            <a:endParaRPr lang="en-GB" sz="1600" dirty="0" smtClean="0">
              <a:latin typeface="Hand Of Sean" pitchFamily="2" charset="-128"/>
              <a:ea typeface="Hand Of Sean" pitchFamily="2" charset="-128"/>
            </a:endParaRPr>
          </a:p>
        </p:txBody>
      </p:sp>
      <p:sp>
        <p:nvSpPr>
          <p:cNvPr id="14" name="TextBox 13"/>
          <p:cNvSpPr txBox="1"/>
          <p:nvPr/>
        </p:nvSpPr>
        <p:spPr>
          <a:xfrm>
            <a:off x="72008" y="3501008"/>
            <a:ext cx="1475656" cy="504056"/>
          </a:xfrm>
          <a:prstGeom prst="rect">
            <a:avLst/>
          </a:prstGeom>
          <a:noFill/>
          <a:ln>
            <a:noFill/>
          </a:ln>
        </p:spPr>
        <p:txBody>
          <a:bodyPr vert="horz" wrap="square" lIns="0" tIns="0" rIns="0" bIns="0" rtlCol="0">
            <a:noAutofit/>
          </a:bodyPr>
          <a:lstStyle/>
          <a:p>
            <a:pPr marL="92075">
              <a:spcAft>
                <a:spcPts val="900"/>
              </a:spcAft>
            </a:pPr>
            <a:r>
              <a:rPr lang="en-GB" sz="1600" dirty="0" err="1" smtClean="0">
                <a:latin typeface="Hand Of Sean" pitchFamily="2" charset="-128"/>
                <a:ea typeface="Hand Of Sean" pitchFamily="2" charset="-128"/>
              </a:rPr>
              <a:t>Sélectionnez</a:t>
            </a:r>
            <a:r>
              <a:rPr lang="en-GB" sz="1600" dirty="0" smtClean="0">
                <a:latin typeface="Hand Of Sean" pitchFamily="2" charset="-128"/>
                <a:ea typeface="Hand Of Sean" pitchFamily="2" charset="-128"/>
              </a:rPr>
              <a:t> </a:t>
            </a:r>
            <a:r>
              <a:rPr lang="en-GB" sz="1600" dirty="0" err="1" smtClean="0">
                <a:latin typeface="Hand Of Sean" pitchFamily="2" charset="-128"/>
                <a:ea typeface="Hand Of Sean" pitchFamily="2" charset="-128"/>
              </a:rPr>
              <a:t>l'onglet</a:t>
            </a:r>
            <a:r>
              <a:rPr lang="en-GB" sz="1600" dirty="0" smtClean="0">
                <a:latin typeface="Hand Of Sean" pitchFamily="2" charset="-128"/>
                <a:ea typeface="Hand Of Sean" pitchFamily="2" charset="-128"/>
              </a:rPr>
              <a:t> </a:t>
            </a:r>
            <a:r>
              <a:rPr lang="en-GB" sz="1600" dirty="0" err="1" smtClean="0">
                <a:latin typeface="Hand Of Sean" pitchFamily="2" charset="-128"/>
                <a:ea typeface="Hand Of Sean" pitchFamily="2" charset="-128"/>
              </a:rPr>
              <a:t>approprié</a:t>
            </a:r>
            <a:endParaRPr lang="en-GB" sz="1600" dirty="0" smtClean="0">
              <a:latin typeface="Hand Of Sean" pitchFamily="2" charset="-128"/>
              <a:ea typeface="Hand Of Sean" pitchFamily="2" charset="-128"/>
            </a:endParaRPr>
          </a:p>
        </p:txBody>
      </p:sp>
      <p:sp>
        <p:nvSpPr>
          <p:cNvPr id="15" name="TextBox 14"/>
          <p:cNvSpPr txBox="1"/>
          <p:nvPr/>
        </p:nvSpPr>
        <p:spPr>
          <a:xfrm>
            <a:off x="1187624" y="5157192"/>
            <a:ext cx="1475656" cy="504056"/>
          </a:xfrm>
          <a:prstGeom prst="rect">
            <a:avLst/>
          </a:prstGeom>
          <a:noFill/>
          <a:ln>
            <a:noFill/>
          </a:ln>
        </p:spPr>
        <p:txBody>
          <a:bodyPr vert="horz" wrap="square" lIns="0" tIns="0" rIns="0" bIns="0" rtlCol="0">
            <a:noAutofit/>
          </a:bodyPr>
          <a:lstStyle/>
          <a:p>
            <a:pPr marL="92075">
              <a:spcAft>
                <a:spcPts val="900"/>
              </a:spcAft>
            </a:pPr>
            <a:r>
              <a:rPr lang="en-GB" sz="1600" dirty="0" err="1" smtClean="0">
                <a:latin typeface="Hand Of Sean" pitchFamily="2" charset="-128"/>
                <a:ea typeface="Hand Of Sean" pitchFamily="2" charset="-128"/>
              </a:rPr>
              <a:t>Créez</a:t>
            </a:r>
            <a:r>
              <a:rPr lang="en-GB" sz="1600" dirty="0" smtClean="0">
                <a:latin typeface="Hand Of Sean" pitchFamily="2" charset="-128"/>
                <a:ea typeface="Hand Of Sean" pitchFamily="2" charset="-128"/>
              </a:rPr>
              <a:t> le </a:t>
            </a:r>
            <a:r>
              <a:rPr lang="en-GB" sz="1600" dirty="0" err="1" smtClean="0">
                <a:latin typeface="Hand Of Sean" pitchFamily="2" charset="-128"/>
                <a:ea typeface="Hand Of Sean" pitchFamily="2" charset="-128"/>
              </a:rPr>
              <a:t>projet</a:t>
            </a:r>
            <a:endParaRPr lang="en-GB" sz="1600" dirty="0" smtClean="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fr-BE" smtClean="0"/>
              <a:t>Faites correspondre vos données avec les classes et propriétés RDF appropriées (modèlisez vos données) </a:t>
            </a:r>
            <a:endParaRPr lang="fr-BE"/>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48</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pic>
        <p:nvPicPr>
          <p:cNvPr id="2051" name="Picture 3"/>
          <p:cNvPicPr>
            <a:picLocks noChangeAspect="1" noChangeArrowheads="1"/>
          </p:cNvPicPr>
          <p:nvPr/>
        </p:nvPicPr>
        <p:blipFill>
          <a:blip r:embed="rId3" cstate="print"/>
          <a:srcRect l="68984" t="9240" b="70600"/>
          <a:stretch>
            <a:fillRect/>
          </a:stretch>
        </p:blipFill>
        <p:spPr bwMode="auto">
          <a:xfrm>
            <a:off x="133200" y="1844824"/>
            <a:ext cx="4726832" cy="1728192"/>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3116564" y="2928188"/>
            <a:ext cx="5616624" cy="3525148"/>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63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792088"/>
          </a:xfrm>
          <a:prstGeom prst="rect">
            <a:avLst/>
          </a:prstGeom>
          <a:noFill/>
          <a:ln>
            <a:noFill/>
          </a:ln>
        </p:spPr>
        <p:txBody>
          <a:bodyPr vert="horz" wrap="square" lIns="0" tIns="0" rIns="0" bIns="0" rtlCol="0">
            <a:noAutofit/>
          </a:bodyPr>
          <a:lstStyle/>
          <a:p>
            <a:pPr marL="92075">
              <a:spcAft>
                <a:spcPts val="900"/>
              </a:spcAft>
            </a:pPr>
            <a:r>
              <a:rPr lang="fr-FR" sz="1600" dirty="0" smtClean="0">
                <a:latin typeface="Hand Of Sean" pitchFamily="2" charset="-128"/>
                <a:ea typeface="Hand Of Sean" pitchFamily="2" charset="-128"/>
              </a:rPr>
              <a:t>Définir un squelette pour transformer vos données de tableur à RDF</a:t>
            </a:r>
            <a:endParaRPr lang="en-GB" sz="1600" dirty="0" smtClean="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fr-FR" dirty="0" smtClean="0"/>
              <a:t>Exportez les données en tant que fichier </a:t>
            </a:r>
            <a:r>
              <a:rPr lang="en-GB" dirty="0" smtClean="0"/>
              <a:t>RDF/XML </a:t>
            </a:r>
            <a:r>
              <a:rPr lang="en-GB" dirty="0" err="1" smtClean="0"/>
              <a:t>ou</a:t>
            </a:r>
            <a:r>
              <a:rPr lang="en-GB" dirty="0" smtClean="0"/>
              <a:t> Turtle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49</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3074" name="Picture 2"/>
          <p:cNvPicPr>
            <a:picLocks noChangeAspect="1" noChangeArrowheads="1"/>
          </p:cNvPicPr>
          <p:nvPr/>
        </p:nvPicPr>
        <p:blipFill>
          <a:blip r:embed="rId2" cstate="print"/>
          <a:srcRect l="63024" t="9536" b="47554"/>
          <a:stretch>
            <a:fillRect/>
          </a:stretch>
        </p:blipFill>
        <p:spPr bwMode="auto">
          <a:xfrm>
            <a:off x="611560" y="1412776"/>
            <a:ext cx="2808312" cy="1833161"/>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1562065" y="3140968"/>
            <a:ext cx="7042383" cy="324036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Différents cycles de vie LOGD</a:t>
            </a:r>
            <a:r>
              <a:rPr lang="en-GB" dirty="0" smtClean="0"/>
              <a:t/>
            </a:r>
            <a:br>
              <a:rPr lang="en-GB" dirty="0" smtClean="0"/>
            </a:br>
            <a:r>
              <a:rPr lang="en-GB" b="0" dirty="0" err="1" smtClean="0"/>
              <a:t>L'état</a:t>
            </a:r>
            <a:r>
              <a:rPr lang="en-GB" b="0" dirty="0" smtClean="0"/>
              <a:t> des </a:t>
            </a:r>
            <a:r>
              <a:rPr lang="en-GB" b="0" dirty="0" err="1" smtClean="0"/>
              <a:t>lieux</a:t>
            </a:r>
            <a:endParaRPr lang="en-GB" b="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pic>
        <p:nvPicPr>
          <p:cNvPr id="1026" name="Picture 2" descr="File:Hyland.PNG"/>
          <p:cNvPicPr>
            <a:picLocks noChangeAspect="1" noChangeArrowheads="1"/>
          </p:cNvPicPr>
          <p:nvPr/>
        </p:nvPicPr>
        <p:blipFill>
          <a:blip r:embed="rId3" cstate="print"/>
          <a:srcRect t="38037" b="22341"/>
          <a:stretch>
            <a:fillRect/>
          </a:stretch>
        </p:blipFill>
        <p:spPr bwMode="auto">
          <a:xfrm>
            <a:off x="755576" y="1951881"/>
            <a:ext cx="4932040" cy="1014301"/>
          </a:xfrm>
          <a:prstGeom prst="rect">
            <a:avLst/>
          </a:prstGeom>
          <a:noFill/>
        </p:spPr>
      </p:pic>
      <p:sp>
        <p:nvSpPr>
          <p:cNvPr id="8" name="TextBox 7"/>
          <p:cNvSpPr txBox="1"/>
          <p:nvPr/>
        </p:nvSpPr>
        <p:spPr>
          <a:xfrm>
            <a:off x="827584" y="1816360"/>
            <a:ext cx="2664296" cy="360040"/>
          </a:xfrm>
          <a:prstGeom prst="rect">
            <a:avLst/>
          </a:prstGeom>
          <a:noFill/>
        </p:spPr>
        <p:txBody>
          <a:bodyPr vert="horz" wrap="square" lIns="0" tIns="0" rIns="0" bIns="0" rtlCol="0">
            <a:noAutofit/>
          </a:bodyPr>
          <a:lstStyle/>
          <a:p>
            <a:pPr indent="-274320">
              <a:spcAft>
                <a:spcPts val="900"/>
              </a:spcAft>
            </a:pPr>
            <a:r>
              <a:rPr lang="en-GB" sz="1400" dirty="0" smtClean="0">
                <a:latin typeface="Hand Of Sean" pitchFamily="2" charset="-128"/>
                <a:ea typeface="Hand Of Sean" pitchFamily="2" charset="-128"/>
              </a:rPr>
              <a:t>Hyland et al.</a:t>
            </a:r>
            <a:endParaRPr lang="en-GB" sz="1400" dirty="0" err="1" smtClean="0">
              <a:latin typeface="Hand Of Sean" pitchFamily="2" charset="-128"/>
              <a:ea typeface="Hand Of Sean" pitchFamily="2" charset="-128"/>
            </a:endParaRPr>
          </a:p>
        </p:txBody>
      </p:sp>
      <p:pic>
        <p:nvPicPr>
          <p:cNvPr id="9" name="Picture 2" descr="File:Hausenblas.PNG"/>
          <p:cNvPicPr>
            <a:picLocks noChangeAspect="1" noChangeArrowheads="1"/>
          </p:cNvPicPr>
          <p:nvPr/>
        </p:nvPicPr>
        <p:blipFill>
          <a:blip r:embed="rId4" cstate="print"/>
          <a:srcRect t="39681" b="39965"/>
          <a:stretch>
            <a:fillRect/>
          </a:stretch>
        </p:blipFill>
        <p:spPr bwMode="auto">
          <a:xfrm>
            <a:off x="2801599" y="3212976"/>
            <a:ext cx="6306905" cy="720080"/>
          </a:xfrm>
          <a:prstGeom prst="rect">
            <a:avLst/>
          </a:prstGeom>
          <a:noFill/>
        </p:spPr>
      </p:pic>
      <p:sp>
        <p:nvSpPr>
          <p:cNvPr id="10" name="TextBox 9"/>
          <p:cNvSpPr txBox="1"/>
          <p:nvPr/>
        </p:nvSpPr>
        <p:spPr>
          <a:xfrm>
            <a:off x="5868144" y="3140968"/>
            <a:ext cx="2664296"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Hausenblas</a:t>
            </a:r>
            <a:r>
              <a:rPr lang="en-GB" sz="1400" dirty="0" smtClean="0">
                <a:latin typeface="Hand Of Sean" pitchFamily="2" charset="-128"/>
                <a:ea typeface="Hand Of Sean" pitchFamily="2" charset="-128"/>
              </a:rPr>
              <a:t> et al.</a:t>
            </a:r>
          </a:p>
        </p:txBody>
      </p:sp>
      <p:pic>
        <p:nvPicPr>
          <p:cNvPr id="13" name="Picture 2" descr="File:Villazon-terrazas.PNG"/>
          <p:cNvPicPr>
            <a:picLocks noChangeAspect="1" noChangeArrowheads="1"/>
          </p:cNvPicPr>
          <p:nvPr/>
        </p:nvPicPr>
        <p:blipFill>
          <a:blip r:embed="rId5" cstate="print">
            <a:duotone>
              <a:schemeClr val="accent1">
                <a:shade val="45000"/>
                <a:satMod val="135000"/>
              </a:schemeClr>
              <a:prstClr val="white"/>
            </a:duotone>
          </a:blip>
          <a:srcRect l="17047" r="17385"/>
          <a:stretch>
            <a:fillRect/>
          </a:stretch>
        </p:blipFill>
        <p:spPr bwMode="auto">
          <a:xfrm>
            <a:off x="395536" y="3284984"/>
            <a:ext cx="2338294" cy="2134964"/>
          </a:xfrm>
          <a:prstGeom prst="rect">
            <a:avLst/>
          </a:prstGeom>
          <a:noFill/>
        </p:spPr>
      </p:pic>
      <p:sp>
        <p:nvSpPr>
          <p:cNvPr id="14" name="TextBox 13"/>
          <p:cNvSpPr txBox="1"/>
          <p:nvPr/>
        </p:nvSpPr>
        <p:spPr>
          <a:xfrm>
            <a:off x="323528" y="5445224"/>
            <a:ext cx="1296144"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Villazon-Terrazas</a:t>
            </a:r>
            <a:r>
              <a:rPr lang="en-GB" sz="1400" dirty="0" smtClean="0">
                <a:latin typeface="Hand Of Sean" pitchFamily="2" charset="-128"/>
                <a:ea typeface="Hand Of Sean" pitchFamily="2" charset="-128"/>
              </a:rPr>
              <a:t> et al.</a:t>
            </a:r>
            <a:endParaRPr lang="en-GB" sz="1400" dirty="0" err="1" smtClean="0">
              <a:latin typeface="Hand Of Sean" pitchFamily="2" charset="-128"/>
              <a:ea typeface="Hand Of Sean" pitchFamily="2" charset="-128"/>
            </a:endParaRPr>
          </a:p>
        </p:txBody>
      </p:sp>
      <p:pic>
        <p:nvPicPr>
          <p:cNvPr id="15" name="Picture 2" descr="File:Datalift_vision.png"/>
          <p:cNvPicPr>
            <a:picLocks noChangeAspect="1" noChangeArrowheads="1"/>
          </p:cNvPicPr>
          <p:nvPr/>
        </p:nvPicPr>
        <p:blipFill>
          <a:blip r:embed="rId6" cstate="print"/>
          <a:srcRect/>
          <a:stretch>
            <a:fillRect/>
          </a:stretch>
        </p:blipFill>
        <p:spPr bwMode="auto">
          <a:xfrm>
            <a:off x="7380312" y="4149080"/>
            <a:ext cx="1348766" cy="2360341"/>
          </a:xfrm>
          <a:prstGeom prst="rect">
            <a:avLst/>
          </a:prstGeom>
          <a:noFill/>
        </p:spPr>
      </p:pic>
      <p:sp>
        <p:nvSpPr>
          <p:cNvPr id="16" name="TextBox 15"/>
          <p:cNvSpPr txBox="1"/>
          <p:nvPr/>
        </p:nvSpPr>
        <p:spPr>
          <a:xfrm>
            <a:off x="6588224" y="4221088"/>
            <a:ext cx="720080" cy="360040"/>
          </a:xfrm>
          <a:prstGeom prst="rect">
            <a:avLst/>
          </a:prstGeom>
          <a:noFill/>
        </p:spPr>
        <p:txBody>
          <a:bodyPr vert="horz" wrap="square" lIns="0" tIns="0" rIns="0" bIns="0" rtlCol="0">
            <a:noAutofit/>
          </a:bodyPr>
          <a:lstStyle/>
          <a:p>
            <a:pPr indent="-274320" algn="r">
              <a:spcAft>
                <a:spcPts val="900"/>
              </a:spcAft>
            </a:pPr>
            <a:r>
              <a:rPr lang="en-GB" sz="1400" dirty="0" err="1" smtClean="0">
                <a:latin typeface="Hand Of Sean" pitchFamily="2" charset="-128"/>
                <a:ea typeface="Hand Of Sean" pitchFamily="2" charset="-128"/>
              </a:rPr>
              <a:t>Datalift</a:t>
            </a:r>
            <a:r>
              <a:rPr lang="en-GB" sz="1400" dirty="0" smtClean="0">
                <a:latin typeface="Hand Of Sean" pitchFamily="2" charset="-128"/>
                <a:ea typeface="Hand Of Sean" pitchFamily="2" charset="-128"/>
              </a:rPr>
              <a:t> Vision</a:t>
            </a:r>
          </a:p>
        </p:txBody>
      </p:sp>
      <p:pic>
        <p:nvPicPr>
          <p:cNvPr id="17" name="Picture 4" descr="http://demo.lod2.eu/lod2demo/VAADIN/themes/lod2/app_images/lod-lifecycle-small.png"/>
          <p:cNvPicPr>
            <a:picLocks noChangeAspect="1" noChangeArrowheads="1"/>
          </p:cNvPicPr>
          <p:nvPr/>
        </p:nvPicPr>
        <p:blipFill>
          <a:blip r:embed="rId7" cstate="print"/>
          <a:srcRect l="12000" r="11200"/>
          <a:stretch>
            <a:fillRect/>
          </a:stretch>
        </p:blipFill>
        <p:spPr bwMode="auto">
          <a:xfrm>
            <a:off x="3584050" y="3933056"/>
            <a:ext cx="2788150" cy="2722804"/>
          </a:xfrm>
          <a:prstGeom prst="rect">
            <a:avLst/>
          </a:prstGeom>
          <a:noFill/>
        </p:spPr>
      </p:pic>
      <p:sp>
        <p:nvSpPr>
          <p:cNvPr id="18" name="TextBox 17"/>
          <p:cNvSpPr txBox="1"/>
          <p:nvPr/>
        </p:nvSpPr>
        <p:spPr>
          <a:xfrm>
            <a:off x="4305858" y="4941168"/>
            <a:ext cx="1224136" cy="360040"/>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LOD2 Linked </a:t>
            </a:r>
            <a:br>
              <a:rPr lang="en-GB" sz="1400" dirty="0" smtClean="0">
                <a:latin typeface="Hand Of Sean" pitchFamily="2" charset="-128"/>
                <a:ea typeface="Hand Of Sean" pitchFamily="2" charset="-128"/>
              </a:rPr>
            </a:br>
            <a:r>
              <a:rPr lang="en-GB" sz="1400" dirty="0" smtClean="0">
                <a:latin typeface="Hand Of Sean" pitchFamily="2" charset="-128"/>
                <a:ea typeface="Hand Of Sean" pitchFamily="2" charset="-128"/>
              </a:rPr>
              <a:t>Open Data Lifecycle</a:t>
            </a:r>
          </a:p>
        </p:txBody>
      </p:sp>
      <p:sp>
        <p:nvSpPr>
          <p:cNvPr id="19" name="Rectangle 18"/>
          <p:cNvSpPr/>
          <p:nvPr/>
        </p:nvSpPr>
        <p:spPr bwMode="ltGray">
          <a:xfrm>
            <a:off x="6516216" y="1124744"/>
            <a:ext cx="2088232" cy="629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hlinkClick r:id="rId8"/>
              </a:rPr>
              <a:t>http://www.w3.org/2011/gld/wiki/GLD_Life_cycle</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La pile LOD2</a:t>
            </a:r>
            <a:br>
              <a:rPr lang="en-GB" sz="7200" i="0" dirty="0" smtClean="0">
                <a:solidFill>
                  <a:schemeClr val="accent1"/>
                </a:solidFill>
                <a:latin typeface="Bradley Hand ITC" pitchFamily="66" charset="0"/>
              </a:rPr>
            </a:br>
            <a:r>
              <a:rPr lang="fr-FR" b="0" dirty="0" smtClean="0"/>
              <a:t>Outils pour la publication et l’interrogation des LOGD via des requêtes</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50</a:t>
            </a:fld>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Publication de vos données avec la pile LOD2</a:t>
            </a:r>
            <a:endParaRPr lang="en-GB" dirty="0"/>
          </a:p>
        </p:txBody>
      </p:sp>
      <p:sp>
        <p:nvSpPr>
          <p:cNvPr id="3" name="Content Placeholder 2"/>
          <p:cNvSpPr>
            <a:spLocks noGrp="1"/>
          </p:cNvSpPr>
          <p:nvPr>
            <p:ph sz="quarter" idx="14"/>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buFont typeface="Arial" pitchFamily="34" charset="0"/>
              <a:buChar char="•"/>
            </a:pPr>
            <a:endParaRPr lang="en-GB" dirty="0"/>
          </a:p>
        </p:txBody>
      </p:sp>
      <p:sp>
        <p:nvSpPr>
          <p:cNvPr id="10" name="Content Placeholder 9"/>
          <p:cNvSpPr>
            <a:spLocks noGrp="1"/>
          </p:cNvSpPr>
          <p:nvPr>
            <p:ph sz="quarter" idx="15"/>
          </p:nvPr>
        </p:nvSpPr>
        <p:spPr>
          <a:xfrm>
            <a:off x="539552" y="1772816"/>
            <a:ext cx="3456383" cy="4419600"/>
          </a:xfrm>
        </p:spPr>
        <p:txBody>
          <a:bodyPr/>
          <a:lstStyle/>
          <a:p>
            <a:r>
              <a:rPr lang="fr-BE" i="1" dirty="0" smtClean="0">
                <a:solidFill>
                  <a:schemeClr val="accent1"/>
                </a:solidFill>
              </a:rPr>
              <a:t>« La pile LOD2 est une distribution intégrée d'outils alignés qui soutiennent le cycle de vie des données liées (ouvertes), de l'extraction, de la création, l'enrichissement, l'interconnexion, la fusion à la visualisation et à l'entretien. La pile comprend des outils des partenaires LOD2 et des tiers.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51</a:t>
            </a:fld>
            <a:endParaRPr lang="en-GB" dirty="0"/>
          </a:p>
        </p:txBody>
      </p:sp>
      <p:pic>
        <p:nvPicPr>
          <p:cNvPr id="34818" name="Picture 2" descr="http://stack.lod2.eu/blog/wp-content/uploads/2012/11/lifecyle1.png"/>
          <p:cNvPicPr>
            <a:picLocks noChangeAspect="1" noChangeArrowheads="1"/>
          </p:cNvPicPr>
          <p:nvPr/>
        </p:nvPicPr>
        <p:blipFill>
          <a:blip r:embed="rId3" cstate="print"/>
          <a:srcRect/>
          <a:stretch>
            <a:fillRect/>
          </a:stretch>
        </p:blipFill>
        <p:spPr bwMode="auto">
          <a:xfrm>
            <a:off x="4139952" y="1340768"/>
            <a:ext cx="4608512" cy="460851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588224" y="5877272"/>
            <a:ext cx="2016224"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 [</a:t>
            </a:r>
            <a:r>
              <a:rPr lang="en-GB" sz="1200" dirty="0" smtClean="0">
                <a:hlinkClick r:id="rId4"/>
              </a:rPr>
              <a:t>http://stack.lod2.eu/</a:t>
            </a:r>
            <a:r>
              <a:rPr lang="en-GB" sz="1200" dirty="0" smtClean="0"/>
              <a:t>]</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Silk – </a:t>
            </a:r>
            <a:r>
              <a:rPr lang="fr-FR" dirty="0" smtClean="0"/>
              <a:t>Un outil pour lier vos données</a:t>
            </a:r>
            <a:endParaRPr lang="en-GB" dirty="0"/>
          </a:p>
        </p:txBody>
      </p:sp>
      <p:sp>
        <p:nvSpPr>
          <p:cNvPr id="7" name="Content Placeholder 6"/>
          <p:cNvSpPr>
            <a:spLocks noGrp="1"/>
          </p:cNvSpPr>
          <p:nvPr>
            <p:ph sz="quarter" idx="15"/>
          </p:nvPr>
        </p:nvSpPr>
        <p:spPr/>
        <p:txBody>
          <a:bodyPr/>
          <a:lstStyle/>
          <a:p>
            <a:r>
              <a:rPr lang="fr-BE" dirty="0" smtClean="0"/>
              <a:t>“</a:t>
            </a:r>
            <a:r>
              <a:rPr lang="fr-FR" i="1" dirty="0" smtClean="0">
                <a:solidFill>
                  <a:schemeClr val="accent1"/>
                </a:solidFill>
              </a:rPr>
              <a:t>Le “</a:t>
            </a:r>
            <a:r>
              <a:rPr lang="fr-FR" i="1" dirty="0" err="1" smtClean="0">
                <a:solidFill>
                  <a:schemeClr val="accent1"/>
                </a:solidFill>
              </a:rPr>
              <a:t>Silk</a:t>
            </a:r>
            <a:r>
              <a:rPr lang="fr-FR" i="1" dirty="0" smtClean="0">
                <a:solidFill>
                  <a:schemeClr val="accent1"/>
                </a:solidFill>
              </a:rPr>
              <a:t> </a:t>
            </a:r>
            <a:r>
              <a:rPr lang="fr-FR" i="1" dirty="0" err="1" smtClean="0">
                <a:solidFill>
                  <a:schemeClr val="accent1"/>
                </a:solidFill>
              </a:rPr>
              <a:t>framework</a:t>
            </a:r>
            <a:r>
              <a:rPr lang="fr-FR" i="1" dirty="0" smtClean="0">
                <a:solidFill>
                  <a:schemeClr val="accent1"/>
                </a:solidFill>
              </a:rPr>
              <a:t>” est un outil pour découvrir les relations entre les éléments de données au sein de différentes sources de données liées. Les éditeurs de données peuvent utiliser le “</a:t>
            </a:r>
            <a:r>
              <a:rPr lang="fr-FR" i="1" dirty="0" err="1" smtClean="0">
                <a:solidFill>
                  <a:schemeClr val="accent1"/>
                </a:solidFill>
              </a:rPr>
              <a:t>Silk</a:t>
            </a:r>
            <a:r>
              <a:rPr lang="fr-FR" i="1" dirty="0" smtClean="0">
                <a:solidFill>
                  <a:schemeClr val="accent1"/>
                </a:solidFill>
              </a:rPr>
              <a:t> </a:t>
            </a:r>
            <a:r>
              <a:rPr lang="fr-FR" i="1" dirty="0" err="1" smtClean="0">
                <a:solidFill>
                  <a:schemeClr val="accent1"/>
                </a:solidFill>
              </a:rPr>
              <a:t>framework</a:t>
            </a:r>
            <a:r>
              <a:rPr lang="fr-FR" i="1" dirty="0" smtClean="0">
                <a:solidFill>
                  <a:schemeClr val="accent1"/>
                </a:solidFill>
              </a:rPr>
              <a:t>” pour créer des liens RDF entre leurs données et d'autres données de sources différentes sur le Web </a:t>
            </a:r>
            <a:r>
              <a:rPr lang="fr-BE" i="1" dirty="0" smtClean="0">
                <a:solidFill>
                  <a:schemeClr val="accent1"/>
                </a:solidFill>
              </a:rPr>
              <a:t>.</a:t>
            </a:r>
            <a:r>
              <a:rPr lang="fr-BE" dirty="0" smtClean="0"/>
              <a:t>”</a:t>
            </a:r>
          </a:p>
          <a:p>
            <a:endParaRPr lang="fr-BE" dirty="0" smtClean="0"/>
          </a:p>
          <a:p>
            <a:r>
              <a:rPr lang="fr-BE" dirty="0" smtClean="0"/>
              <a:t>Pour télécharger ou pour de plus amples informations:</a:t>
            </a:r>
          </a:p>
          <a:p>
            <a:r>
              <a:rPr lang="fr-BE" dirty="0" smtClean="0">
                <a:hlinkClick r:id="rId3"/>
              </a:rPr>
              <a:t>http://wifo5-03.informatik.uni-mannheim.de/bizer/silk</a:t>
            </a:r>
            <a:endParaRPr lang="fr-BE" dirty="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52</a:t>
            </a:fld>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a:xfrm>
            <a:off x="533400" y="1196752"/>
            <a:ext cx="8077200" cy="4419600"/>
          </a:xfrm>
        </p:spPr>
        <p:txBody>
          <a:bodyPr/>
          <a:lstStyle/>
          <a:p>
            <a:pPr lvl="1">
              <a:buFont typeface="Arial" pitchFamily="34" charset="0"/>
              <a:buChar char="•"/>
            </a:pPr>
            <a:r>
              <a:rPr lang="fr-FR" sz="1800" dirty="0" smtClean="0"/>
              <a:t>Le cycle de vie des LOGD et  des métadonnées doit traiter à la fois l'offre et  la demande.</a:t>
            </a:r>
          </a:p>
          <a:p>
            <a:pPr lvl="1">
              <a:buFont typeface="Arial" pitchFamily="34" charset="0"/>
              <a:buChar char="•"/>
            </a:pPr>
            <a:r>
              <a:rPr lang="fr-FR" sz="1800" dirty="0" smtClean="0"/>
              <a:t>Choisir les données et métadonnées à ouvrir signifie qu’il faut tenir compte de différentes dimensions.</a:t>
            </a:r>
          </a:p>
          <a:p>
            <a:pPr lvl="1">
              <a:buFont typeface="Arial" pitchFamily="34" charset="0"/>
              <a:buChar char="•"/>
            </a:pPr>
            <a:r>
              <a:rPr lang="fr-FR" sz="1800" dirty="0" smtClean="0"/>
              <a:t>Modéliser a pour but d'obtenir des données et des métadonnées structurées et d'atteindre un niveau de qualité approprié.</a:t>
            </a:r>
          </a:p>
          <a:p>
            <a:pPr lvl="1">
              <a:buFont typeface="Arial" pitchFamily="34" charset="0"/>
              <a:buChar char="•"/>
            </a:pPr>
            <a:r>
              <a:rPr lang="fr-FR" sz="1800" dirty="0" smtClean="0"/>
              <a:t>La publication a pour but de rendre les données et les métadonnées publiques, facilement accessibles et interrogeables.</a:t>
            </a:r>
          </a:p>
          <a:p>
            <a:pPr lvl="1">
              <a:buFont typeface="Arial" pitchFamily="34" charset="0"/>
              <a:buChar char="•"/>
            </a:pPr>
            <a:r>
              <a:rPr lang="fr-FR" sz="1800" dirty="0" smtClean="0"/>
              <a:t>La gestion des données et des métadonnées doit assurer que les processus et les politiques sont en place pour régir le cycle de vie des données et des métadonnées.</a:t>
            </a:r>
          </a:p>
          <a:p>
            <a:pPr lvl="1">
              <a:buFont typeface="Arial" pitchFamily="34" charset="0"/>
              <a:buChar char="•"/>
            </a:pPr>
            <a:r>
              <a:rPr lang="fr-FR" sz="1800" dirty="0" smtClean="0"/>
              <a:t>L'éditeur des données doit permettre à au </a:t>
            </a:r>
            <a:r>
              <a:rPr lang="fr-FR" sz="1800" dirty="0" err="1" smtClean="0"/>
              <a:t>réutilsateur</a:t>
            </a:r>
            <a:r>
              <a:rPr lang="fr-FR" sz="1800" dirty="0" smtClean="0"/>
              <a:t> des données d'envoyer son feedback, de sorte à pouvoir mesurer la demande et la qualité du « </a:t>
            </a:r>
            <a:r>
              <a:rPr lang="fr-FR" sz="1800" dirty="0" err="1" smtClean="0"/>
              <a:t>crowdsourcing</a:t>
            </a:r>
            <a:r>
              <a:rPr lang="fr-FR" sz="1800" dirty="0" smtClean="0"/>
              <a:t> ».</a:t>
            </a:r>
            <a:endParaRPr lang="fr-FR" sz="1800" dirty="0" smtClean="0">
              <a:solidFill>
                <a:srgbClr val="FF0000"/>
              </a:solidFill>
            </a:endParaRPr>
          </a:p>
          <a:p>
            <a:pPr lvl="1">
              <a:buFont typeface="Arial" pitchFamily="34" charset="0"/>
              <a:buChar char="•"/>
            </a:pPr>
            <a:r>
              <a:rPr lang="fr-FR" sz="1800" dirty="0" smtClean="0"/>
              <a:t>Plusieurs outils sont disponibles pour la modélisation et la publication LOGD- mais peu ont la qualité nécessaire pour être utilisé en production.</a:t>
            </a:r>
          </a:p>
          <a:p>
            <a:pPr lvl="1">
              <a:buFont typeface="Arial" pitchFamily="34" charset="0"/>
              <a:buChar char="•"/>
            </a:pPr>
            <a:endParaRPr lang="fr-FR"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de </a:t>
            </a:r>
            <a:r>
              <a:rPr lang="en-GB" dirty="0" err="1" smtClean="0"/>
              <a:t>groupe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54</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fr-BE" dirty="0" smtClean="0">
                <a:solidFill>
                  <a:srgbClr val="000000"/>
                </a:solidFill>
              </a:rPr>
              <a:t>Avez-vous </a:t>
            </a:r>
            <a:r>
              <a:rPr lang="fr-BE" dirty="0">
                <a:solidFill>
                  <a:srgbClr val="000000"/>
                </a:solidFill>
              </a:rPr>
              <a:t>une méthodologie de gestion des données et/ou des métadonnées au niveau de votre organisation?</a:t>
            </a:r>
            <a:endParaRPr lang="fr-BE" dirty="0"/>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Y a-t-</a:t>
            </a:r>
            <a:r>
              <a:rPr lang="en-GB" dirty="0" err="1" smtClean="0">
                <a:solidFill>
                  <a:srgbClr val="000000"/>
                </a:solidFill>
              </a:rPr>
              <a:t>il</a:t>
            </a:r>
            <a:r>
              <a:rPr lang="en-GB" dirty="0" smtClean="0">
                <a:solidFill>
                  <a:srgbClr val="000000"/>
                </a:solidFill>
              </a:rPr>
              <a:t> </a:t>
            </a:r>
            <a:r>
              <a:rPr lang="en-GB" dirty="0" err="1" smtClean="0">
                <a:solidFill>
                  <a:srgbClr val="000000"/>
                </a:solidFill>
              </a:rPr>
              <a:t>une</a:t>
            </a:r>
            <a:r>
              <a:rPr lang="en-GB" dirty="0" smtClean="0">
                <a:solidFill>
                  <a:srgbClr val="000000"/>
                </a:solidFill>
              </a:rPr>
              <a:t> </a:t>
            </a:r>
            <a:r>
              <a:rPr lang="en-GB" dirty="0" err="1" smtClean="0">
                <a:solidFill>
                  <a:srgbClr val="000000"/>
                </a:solidFill>
              </a:rPr>
              <a:t>offre</a:t>
            </a:r>
            <a:r>
              <a:rPr lang="en-GB" dirty="0" smtClean="0">
                <a:solidFill>
                  <a:srgbClr val="000000"/>
                </a:solidFill>
              </a:rPr>
              <a:t> et </a:t>
            </a:r>
            <a:r>
              <a:rPr lang="en-GB" dirty="0" err="1" smtClean="0">
                <a:solidFill>
                  <a:srgbClr val="000000"/>
                </a:solidFill>
              </a:rPr>
              <a:t>une</a:t>
            </a:r>
            <a:r>
              <a:rPr lang="en-GB" dirty="0" smtClean="0">
                <a:solidFill>
                  <a:srgbClr val="000000"/>
                </a:solidFill>
              </a:rPr>
              <a:t> </a:t>
            </a:r>
            <a:r>
              <a:rPr lang="en-GB" dirty="0" err="1" smtClean="0">
                <a:solidFill>
                  <a:srgbClr val="000000"/>
                </a:solidFill>
              </a:rPr>
              <a:t>demande</a:t>
            </a:r>
            <a:r>
              <a:rPr lang="en-GB" dirty="0" smtClean="0">
                <a:solidFill>
                  <a:srgbClr val="000000"/>
                </a:solidFill>
              </a:rPr>
              <a:t> pour les </a:t>
            </a:r>
            <a:r>
              <a:rPr lang="en-GB" dirty="0" err="1" smtClean="0">
                <a:solidFill>
                  <a:srgbClr val="000000"/>
                </a:solidFill>
              </a:rPr>
              <a:t>données</a:t>
            </a:r>
            <a:r>
              <a:rPr lang="en-GB" dirty="0" smtClean="0">
                <a:solidFill>
                  <a:srgbClr val="000000"/>
                </a:solidFill>
              </a:rPr>
              <a:t> </a:t>
            </a:r>
            <a:r>
              <a:rPr lang="en-GB" dirty="0" err="1" smtClean="0">
                <a:solidFill>
                  <a:srgbClr val="000000"/>
                </a:solidFill>
              </a:rPr>
              <a:t>publiques</a:t>
            </a:r>
            <a:r>
              <a:rPr lang="en-GB" dirty="0" smtClean="0">
                <a:solidFill>
                  <a:srgbClr val="000000"/>
                </a:solidFill>
              </a:rPr>
              <a:t> </a:t>
            </a:r>
            <a:r>
              <a:rPr lang="en-GB" dirty="0" err="1" smtClean="0">
                <a:solidFill>
                  <a:srgbClr val="000000"/>
                </a:solidFill>
              </a:rPr>
              <a:t>ouvertes</a:t>
            </a:r>
            <a:r>
              <a:rPr lang="en-GB" dirty="0" smtClean="0">
                <a:solidFill>
                  <a:srgbClr val="000000"/>
                </a:solidFill>
              </a:rPr>
              <a:t> (</a:t>
            </a:r>
            <a:r>
              <a:rPr lang="en-GB" dirty="0" err="1" smtClean="0">
                <a:solidFill>
                  <a:srgbClr val="000000"/>
                </a:solidFill>
              </a:rPr>
              <a:t>liées</a:t>
            </a:r>
            <a:r>
              <a:rPr lang="en-GB" dirty="0" smtClean="0">
                <a:solidFill>
                  <a:srgbClr val="000000"/>
                </a:solidFill>
              </a:rPr>
              <a:t>) </a:t>
            </a:r>
            <a:r>
              <a:rPr lang="en-GB" dirty="0" err="1" smtClean="0">
                <a:solidFill>
                  <a:srgbClr val="000000"/>
                </a:solidFill>
              </a:rPr>
              <a:t>dans</a:t>
            </a:r>
            <a:r>
              <a:rPr lang="en-GB" dirty="0" smtClean="0">
                <a:solidFill>
                  <a:srgbClr val="000000"/>
                </a:solidFill>
              </a:rPr>
              <a:t> </a:t>
            </a:r>
            <a:r>
              <a:rPr lang="en-GB" dirty="0" err="1" smtClean="0">
                <a:solidFill>
                  <a:srgbClr val="000000"/>
                </a:solidFill>
              </a:rPr>
              <a:t>votre</a:t>
            </a:r>
            <a:r>
              <a:rPr lang="en-GB" dirty="0" smtClean="0">
                <a:solidFill>
                  <a:srgbClr val="000000"/>
                </a:solidFill>
              </a:rPr>
              <a:t> pays? Si </a:t>
            </a:r>
            <a:r>
              <a:rPr lang="en-GB" dirty="0" err="1" smtClean="0">
                <a:solidFill>
                  <a:srgbClr val="000000"/>
                </a:solidFill>
              </a:rPr>
              <a:t>oui</a:t>
            </a:r>
            <a:r>
              <a:rPr lang="en-GB" dirty="0" smtClean="0">
                <a:solidFill>
                  <a:srgbClr val="000000"/>
                </a:solidFill>
              </a:rPr>
              <a:t>, qui </a:t>
            </a:r>
            <a:r>
              <a:rPr lang="en-GB" dirty="0" err="1" smtClean="0">
                <a:solidFill>
                  <a:srgbClr val="000000"/>
                </a:solidFill>
              </a:rPr>
              <a:t>fournit</a:t>
            </a:r>
            <a:r>
              <a:rPr lang="en-GB" dirty="0" smtClean="0">
                <a:solidFill>
                  <a:srgbClr val="000000"/>
                </a:solidFill>
              </a:rPr>
              <a:t> quoi à qui?</a:t>
            </a:r>
          </a:p>
          <a:p>
            <a:pPr marL="0" lvl="1" indent="0">
              <a:buClr>
                <a:srgbClr val="000000"/>
              </a:buClr>
              <a:buNone/>
            </a:pPr>
            <a:endParaRPr lang="en-GB" dirty="0" smtClean="0">
              <a:solidFill>
                <a:srgbClr val="000000"/>
              </a:solidFill>
            </a:endParaRPr>
          </a:p>
          <a:p>
            <a:pPr marL="0" lvl="1" indent="0">
              <a:buClr>
                <a:srgbClr val="000000"/>
              </a:buClr>
              <a:buNone/>
            </a:pPr>
            <a:r>
              <a:rPr lang="en-GB" dirty="0" err="1" smtClean="0"/>
              <a:t>D’après</a:t>
            </a:r>
            <a:r>
              <a:rPr lang="en-GB" dirty="0" smtClean="0"/>
              <a:t> </a:t>
            </a:r>
            <a:r>
              <a:rPr lang="en-GB" dirty="0" err="1" smtClean="0"/>
              <a:t>vous</a:t>
            </a:r>
            <a:r>
              <a:rPr lang="en-GB" dirty="0" smtClean="0"/>
              <a:t>, </a:t>
            </a:r>
            <a:r>
              <a:rPr lang="en-GB" dirty="0" err="1" smtClean="0"/>
              <a:t>quels</a:t>
            </a:r>
            <a:r>
              <a:rPr lang="en-GB" dirty="0" smtClean="0"/>
              <a:t> </a:t>
            </a:r>
            <a:r>
              <a:rPr lang="en-GB" dirty="0" err="1" smtClean="0"/>
              <a:t>sont</a:t>
            </a:r>
            <a:r>
              <a:rPr lang="en-GB" dirty="0" smtClean="0"/>
              <a:t> les obstacles </a:t>
            </a:r>
            <a:r>
              <a:rPr lang="en-GB" dirty="0" err="1" smtClean="0"/>
              <a:t>principaux</a:t>
            </a:r>
            <a:r>
              <a:rPr lang="en-GB" dirty="0" smtClean="0"/>
              <a:t> pour la publication de </a:t>
            </a:r>
            <a:r>
              <a:rPr lang="en-GB" dirty="0" err="1" smtClean="0"/>
              <a:t>données</a:t>
            </a:r>
            <a:r>
              <a:rPr lang="en-GB" dirty="0" smtClean="0"/>
              <a:t> </a:t>
            </a:r>
            <a:r>
              <a:rPr lang="en-GB" dirty="0" err="1" smtClean="0"/>
              <a:t>publiques</a:t>
            </a:r>
            <a:r>
              <a:rPr lang="en-GB" dirty="0" smtClean="0"/>
              <a:t> </a:t>
            </a:r>
            <a:r>
              <a:rPr lang="en-GB" dirty="0" err="1" smtClean="0"/>
              <a:t>ouvertes</a:t>
            </a:r>
            <a:r>
              <a:rPr lang="en-GB" dirty="0" smtClean="0"/>
              <a:t> (</a:t>
            </a:r>
            <a:r>
              <a:rPr lang="en-GB" dirty="0" err="1" smtClean="0"/>
              <a:t>liées</a:t>
            </a:r>
            <a:r>
              <a:rPr lang="en-GB" dirty="0" smtClean="0"/>
              <a:t>) </a:t>
            </a:r>
            <a:r>
              <a:rPr lang="en-GB" dirty="0" err="1" smtClean="0"/>
              <a:t>dans</a:t>
            </a:r>
            <a:r>
              <a:rPr lang="en-GB" dirty="0" smtClean="0"/>
              <a:t> </a:t>
            </a:r>
            <a:r>
              <a:rPr lang="en-GB" dirty="0" err="1" smtClean="0"/>
              <a:t>votre</a:t>
            </a:r>
            <a:r>
              <a:rPr lang="en-GB" dirty="0" smtClean="0"/>
              <a:t> pays?</a:t>
            </a:r>
            <a:endParaRPr lang="en-GB" dirty="0"/>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535025"/>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316342"/>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34" y="371703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69776" y="4498349"/>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496287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Faîtes</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aussi</a:t>
            </a:r>
            <a:r>
              <a:rPr lang="en-GB" sz="4000" i="0" dirty="0" smtClean="0">
                <a:solidFill>
                  <a:schemeClr val="accent1"/>
                </a:solidFill>
                <a:latin typeface="Bradley Hand ITC" pitchFamily="66" charset="0"/>
              </a:rPr>
              <a:t> le test en </a:t>
            </a:r>
            <a:r>
              <a:rPr lang="en-GB" sz="4000" i="0" dirty="0" err="1" smtClean="0">
                <a:solidFill>
                  <a:schemeClr val="accent1"/>
                </a:solidFill>
                <a:latin typeface="Bradley Hand ITC" pitchFamily="66" charset="0"/>
              </a:rPr>
              <a:t>ligne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hlinkClick r:id="rId3"/>
              </a:rPr>
              <a:t>içi</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4188037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Merci</a:t>
            </a:r>
            <a:r>
              <a:rPr lang="en-GB" sz="7200" i="0" dirty="0" smtClean="0">
                <a:solidFill>
                  <a:schemeClr val="accent1"/>
                </a:solidFill>
                <a:latin typeface="Bradley Hand ITC" pitchFamily="66" charset="0"/>
              </a:rPr>
              <a:t>!</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...et </a:t>
            </a:r>
            <a:r>
              <a:rPr lang="en-GB" sz="4800" i="0" dirty="0" err="1" smtClean="0">
                <a:solidFill>
                  <a:schemeClr val="accent1"/>
                </a:solidFill>
                <a:latin typeface="Bradley Hand ITC" pitchFamily="66" charset="0"/>
              </a:rPr>
              <a:t>maintenant</a:t>
            </a:r>
            <a:r>
              <a:rPr lang="en-GB" sz="4800" i="0" dirty="0" smtClean="0">
                <a:solidFill>
                  <a:schemeClr val="accent1"/>
                </a:solidFill>
                <a:latin typeface="Bradley Hand ITC" pitchFamily="66" charset="0"/>
              </a:rPr>
              <a:t> </a:t>
            </a:r>
            <a:r>
              <a:rPr lang="en-GB" sz="4800" i="0" dirty="0" err="1" smtClean="0">
                <a:solidFill>
                  <a:schemeClr val="accent1"/>
                </a:solidFill>
                <a:latin typeface="Bradley Hand ITC" pitchFamily="66" charset="0"/>
              </a:rPr>
              <a:t>vos</a:t>
            </a:r>
            <a:r>
              <a:rPr lang="en-GB" sz="4800" i="0" dirty="0" smtClean="0">
                <a:solidFill>
                  <a:schemeClr val="accent1"/>
                </a:solidFill>
                <a:latin typeface="Bradley Hand ITC" pitchFamily="66" charset="0"/>
              </a:rPr>
              <a:t>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55</a:t>
            </a:fld>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Références</a:t>
            </a:r>
            <a:endParaRPr lang="en-GB"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56</a:t>
            </a:fld>
            <a:endParaRPr lang="en-GB"/>
          </a:p>
        </p:txBody>
      </p:sp>
      <p:sp>
        <p:nvSpPr>
          <p:cNvPr id="8" name="Content Placeholder 4"/>
          <p:cNvSpPr>
            <a:spLocks noGrp="1"/>
          </p:cNvSpPr>
          <p:nvPr>
            <p:ph sz="quarter" idx="14"/>
          </p:nvPr>
        </p:nvSpPr>
        <p:spPr>
          <a:xfrm>
            <a:off x="533400" y="1752601"/>
            <a:ext cx="3962400" cy="4628727"/>
          </a:xfrm>
        </p:spPr>
        <p:txBody>
          <a:bodyPr/>
          <a:lstStyle/>
          <a:p>
            <a:r>
              <a:rPr lang="en-GB" sz="800" dirty="0" smtClean="0"/>
              <a:t>Slide 5:</a:t>
            </a:r>
          </a:p>
          <a:p>
            <a:pPr>
              <a:buFont typeface="Arial" pitchFamily="34" charset="0"/>
              <a:buChar char="•"/>
            </a:pPr>
            <a:r>
              <a:rPr lang="en-GB" sz="800" dirty="0" smtClean="0"/>
              <a:t>GLD Life cycle. W3C. </a:t>
            </a:r>
            <a:r>
              <a:rPr lang="en-GB" sz="800" dirty="0" smtClean="0">
                <a:hlinkClick r:id="rId3"/>
              </a:rPr>
              <a:t>http://www.w3.org/2011/gld/wiki/GLD_Life_cycle</a:t>
            </a:r>
            <a:endParaRPr lang="en-GB" sz="800" dirty="0" smtClean="0"/>
          </a:p>
          <a:p>
            <a:r>
              <a:rPr lang="en-GB" sz="800" dirty="0" smtClean="0"/>
              <a:t>Slide 8:</a:t>
            </a:r>
          </a:p>
          <a:p>
            <a:pPr lvl="1">
              <a:buFont typeface="Arial" pitchFamily="34" charset="0"/>
              <a:buChar char="•"/>
            </a:pPr>
            <a:r>
              <a:rPr lang="en-GB" sz="800" dirty="0" smtClean="0"/>
              <a:t>Linked Data Cookbook. W3C. </a:t>
            </a:r>
            <a:r>
              <a:rPr lang="en-GB" sz="800" dirty="0" smtClean="0">
                <a:hlinkClick r:id="rId4"/>
              </a:rPr>
              <a:t>http://www.w3.org/2011/gld/wiki/Linked_Data_Cookbook</a:t>
            </a:r>
            <a:r>
              <a:rPr lang="en-GB" sz="800" dirty="0" smtClean="0"/>
              <a:t> </a:t>
            </a:r>
          </a:p>
          <a:p>
            <a:r>
              <a:rPr lang="en-GB" sz="800" dirty="0" smtClean="0"/>
              <a:t>Slide </a:t>
            </a:r>
            <a:r>
              <a:rPr lang="en-GB" sz="800" dirty="0" smtClean="0"/>
              <a:t>14:</a:t>
            </a:r>
            <a:endParaRPr lang="en-GB" sz="800" dirty="0" smtClean="0"/>
          </a:p>
          <a:p>
            <a:pPr lvl="1">
              <a:buFont typeface="Arial" pitchFamily="34" charset="0"/>
              <a:buChar char="•"/>
            </a:pPr>
            <a:r>
              <a:rPr lang="en-GB" sz="800" dirty="0" smtClean="0"/>
              <a:t>United Nations Statistics Division. COFOG (Classification of the Functions of Government). </a:t>
            </a:r>
            <a:r>
              <a:rPr lang="en-GB" sz="800" dirty="0" smtClean="0">
                <a:hlinkClick r:id="rId5"/>
              </a:rPr>
              <a:t>http://unstats.un.org/unsd/cr/registry/regcst.asp?Cl=4</a:t>
            </a:r>
            <a:endParaRPr lang="en-GB" sz="800" dirty="0" smtClean="0"/>
          </a:p>
          <a:p>
            <a:r>
              <a:rPr lang="en-GB" sz="800" dirty="0" smtClean="0"/>
              <a:t>Slide </a:t>
            </a:r>
            <a:r>
              <a:rPr lang="en-GB" sz="800" dirty="0" smtClean="0"/>
              <a:t>21</a:t>
            </a:r>
            <a:r>
              <a:rPr lang="en-GB" sz="800" dirty="0" smtClean="0"/>
              <a:t>:</a:t>
            </a:r>
            <a:endParaRPr lang="en-GB" sz="800" dirty="0" smtClean="0"/>
          </a:p>
          <a:p>
            <a:pPr lvl="1">
              <a:buFont typeface="Arial" pitchFamily="34" charset="0"/>
              <a:buChar char="•"/>
            </a:pPr>
            <a:r>
              <a:rPr lang="en-GB" sz="800" dirty="0" smtClean="0"/>
              <a:t>Characterization Study of the </a:t>
            </a:r>
            <a:r>
              <a:rPr lang="en-GB" sz="800" dirty="0" err="1" smtClean="0"/>
              <a:t>Infomediary</a:t>
            </a:r>
            <a:r>
              <a:rPr lang="en-GB" sz="800" dirty="0" smtClean="0"/>
              <a:t> Sector - 2012 Edition. Datos.gob.es. </a:t>
            </a:r>
            <a:r>
              <a:rPr lang="en-GB" sz="800" dirty="0" smtClean="0">
                <a:hlinkClick r:id="rId6"/>
              </a:rPr>
              <a:t>http://datos.gob.es/datos/sites/default/files/files/Estudio_infomediario/121001%20RED%20007%20Final%20Report_2012%20Edition_vF_en.pdf</a:t>
            </a:r>
            <a:r>
              <a:rPr lang="en-GB" sz="800" dirty="0" smtClean="0"/>
              <a:t> </a:t>
            </a:r>
          </a:p>
          <a:p>
            <a:r>
              <a:rPr lang="en-GB" sz="800" dirty="0" smtClean="0"/>
              <a:t>Slide </a:t>
            </a:r>
            <a:r>
              <a:rPr lang="en-GB" sz="800" dirty="0" smtClean="0"/>
              <a:t>21</a:t>
            </a:r>
            <a:r>
              <a:rPr lang="en-GB" sz="800" dirty="0" smtClean="0"/>
              <a:t>:</a:t>
            </a:r>
            <a:endParaRPr lang="en-GB" sz="800" dirty="0" smtClean="0"/>
          </a:p>
          <a:p>
            <a:pPr>
              <a:buFont typeface="Arial" pitchFamily="34" charset="0"/>
              <a:buChar char="•"/>
            </a:pPr>
            <a:r>
              <a:rPr lang="en-GB" sz="800" dirty="0" smtClean="0">
                <a:hlinkClick r:id="rId7"/>
              </a:rPr>
              <a:t>http://data.gov.uk/data</a:t>
            </a:r>
            <a:endParaRPr lang="en-GB" sz="800" dirty="0" smtClean="0"/>
          </a:p>
          <a:p>
            <a:pPr>
              <a:buFont typeface="Arial" pitchFamily="34" charset="0"/>
              <a:buChar char="•"/>
            </a:pPr>
            <a:r>
              <a:rPr lang="en-GB" sz="800" dirty="0" smtClean="0">
                <a:hlinkClick r:id="rId8"/>
              </a:rPr>
              <a:t>http://publicdata.eu/</a:t>
            </a:r>
            <a:r>
              <a:rPr lang="en-GB" sz="800" dirty="0" smtClean="0"/>
              <a:t> </a:t>
            </a:r>
          </a:p>
          <a:p>
            <a:pPr>
              <a:buFont typeface="Arial" pitchFamily="34" charset="0"/>
              <a:buChar char="•"/>
            </a:pPr>
            <a:r>
              <a:rPr lang="en-GB" sz="800" dirty="0" smtClean="0">
                <a:hlinkClick r:id="rId9"/>
              </a:rPr>
              <a:t>http://open-data.europa.eu/en/data/dataset</a:t>
            </a:r>
            <a:r>
              <a:rPr lang="en-GB" sz="800" dirty="0" smtClean="0"/>
              <a:t> </a:t>
            </a:r>
          </a:p>
          <a:p>
            <a:r>
              <a:rPr lang="en-GB" sz="800" dirty="0" smtClean="0"/>
              <a:t>Slide </a:t>
            </a:r>
            <a:r>
              <a:rPr lang="en-GB" sz="800" dirty="0" smtClean="0"/>
              <a:t>21:</a:t>
            </a:r>
            <a:endParaRPr lang="en-GB" sz="800" dirty="0" smtClean="0"/>
          </a:p>
          <a:p>
            <a:pPr>
              <a:buFont typeface="Arial" pitchFamily="34" charset="0"/>
              <a:buChar char="•"/>
            </a:pPr>
            <a:r>
              <a:rPr lang="en-GB" sz="800" dirty="0" smtClean="0">
                <a:hlinkClick r:id="rId10"/>
              </a:rPr>
              <a:t>http://data.gov.uk/data/site-usage/publisher?month=</a:t>
            </a:r>
            <a:endParaRPr lang="en-GB" sz="800" dirty="0" smtClean="0"/>
          </a:p>
          <a:p>
            <a:pPr>
              <a:buFont typeface="Arial" pitchFamily="34" charset="0"/>
              <a:buChar char="•"/>
            </a:pPr>
            <a:r>
              <a:rPr lang="en-GB" sz="800" dirty="0" smtClean="0">
                <a:hlinkClick r:id="rId11"/>
              </a:rPr>
              <a:t>http://data.gov.uk/data/site-usage/dataset</a:t>
            </a:r>
            <a:endParaRPr lang="en-GB" sz="800" dirty="0" smtClean="0"/>
          </a:p>
          <a:p>
            <a:r>
              <a:rPr lang="en-GB" sz="800" dirty="0" smtClean="0"/>
              <a:t>Slide </a:t>
            </a:r>
            <a:r>
              <a:rPr lang="en-GB" sz="800" dirty="0" smtClean="0"/>
              <a:t>24-25:</a:t>
            </a:r>
            <a:endParaRPr lang="en-GB" sz="800" dirty="0" smtClean="0"/>
          </a:p>
          <a:p>
            <a:pPr lvl="1">
              <a:buFont typeface="Arial" pitchFamily="34" charset="0"/>
              <a:buChar char="•"/>
            </a:pPr>
            <a:r>
              <a:rPr lang="en-GB" sz="800" dirty="0" smtClean="0"/>
              <a:t>Cookbook for translating Data Models to RDF Schemas. IAS Programme. </a:t>
            </a:r>
            <a:r>
              <a:rPr lang="en-GB" sz="800" dirty="0" smtClean="0">
                <a:hlinkClick r:id="rId12"/>
              </a:rPr>
              <a:t>https://joinup.ec.europa.eu/community/semic/document/cookbook-translating-data-models-rdf-schemas</a:t>
            </a:r>
            <a:endParaRPr lang="en-GB" sz="800" dirty="0" smtClean="0"/>
          </a:p>
          <a:p>
            <a:pPr>
              <a:buFont typeface="Arial" pitchFamily="34" charset="0"/>
              <a:buChar char="•"/>
            </a:pPr>
            <a:endParaRPr lang="en-GB" sz="800" dirty="0" smtClean="0"/>
          </a:p>
        </p:txBody>
      </p:sp>
      <p:sp>
        <p:nvSpPr>
          <p:cNvPr id="9" name="Content Placeholder 5"/>
          <p:cNvSpPr>
            <a:spLocks noGrp="1"/>
          </p:cNvSpPr>
          <p:nvPr>
            <p:ph sz="quarter" idx="15"/>
          </p:nvPr>
        </p:nvSpPr>
        <p:spPr>
          <a:xfrm>
            <a:off x="4648201" y="1752600"/>
            <a:ext cx="3962399" cy="4419600"/>
          </a:xfrm>
        </p:spPr>
        <p:txBody>
          <a:bodyPr/>
          <a:lstStyle/>
          <a:p>
            <a:r>
              <a:rPr lang="en-GB" sz="800" dirty="0" smtClean="0"/>
              <a:t>Slide </a:t>
            </a:r>
            <a:r>
              <a:rPr lang="en-GB" sz="800" dirty="0" smtClean="0"/>
              <a:t>26:</a:t>
            </a:r>
            <a:endParaRPr lang="en-GB" sz="800" dirty="0" smtClean="0"/>
          </a:p>
          <a:p>
            <a:pPr lvl="1">
              <a:buFont typeface="Arial" pitchFamily="34" charset="0"/>
              <a:buChar char="•"/>
            </a:pPr>
            <a:r>
              <a:rPr lang="en-GB" sz="800" dirty="0" smtClean="0"/>
              <a:t>ADMS Brochure. ISA Programme. </a:t>
            </a:r>
            <a:r>
              <a:rPr lang="en-GB" sz="800" dirty="0" smtClean="0">
                <a:hlinkClick r:id="rId13"/>
              </a:rPr>
              <a:t>https://joinup.ec.europa.eu/elibrary/document/adms-brochure</a:t>
            </a:r>
            <a:endParaRPr lang="en-GB" sz="800" dirty="0" smtClean="0"/>
          </a:p>
          <a:p>
            <a:r>
              <a:rPr lang="en-GB" sz="800" dirty="0" smtClean="0"/>
              <a:t>Slide </a:t>
            </a:r>
            <a:r>
              <a:rPr lang="en-GB" sz="800" dirty="0" smtClean="0"/>
              <a:t>27:</a:t>
            </a:r>
            <a:endParaRPr lang="en-GB" sz="800" dirty="0" smtClean="0"/>
          </a:p>
          <a:p>
            <a:pPr>
              <a:buFont typeface="Arial" pitchFamily="34" charset="0"/>
              <a:buChar char="•"/>
            </a:pPr>
            <a:r>
              <a:rPr lang="en-GB" sz="800" dirty="0" smtClean="0"/>
              <a:t> </a:t>
            </a:r>
            <a:r>
              <a:rPr lang="en-GB" sz="800" dirty="0" smtClean="0">
                <a:hlinkClick r:id="rId14"/>
              </a:rPr>
              <a:t>http://lov.okfn.org/</a:t>
            </a:r>
            <a:r>
              <a:rPr lang="en-GB" sz="800" dirty="0" smtClean="0"/>
              <a:t> </a:t>
            </a:r>
          </a:p>
          <a:p>
            <a:r>
              <a:rPr lang="en-GB" sz="800" dirty="0" smtClean="0"/>
              <a:t>Slide </a:t>
            </a:r>
            <a:r>
              <a:rPr lang="en-GB" sz="800" dirty="0" smtClean="0"/>
              <a:t>29:</a:t>
            </a:r>
            <a:endParaRPr lang="en-GB" sz="800" dirty="0" smtClean="0"/>
          </a:p>
          <a:p>
            <a:pPr lvl="1">
              <a:buFont typeface="Arial" pitchFamily="34" charset="0"/>
              <a:buChar char="•"/>
            </a:pPr>
            <a:r>
              <a:rPr lang="en-GB" sz="800" dirty="0" smtClean="0"/>
              <a:t>DCAT application profile for data portals in Europe. ISA Programme. </a:t>
            </a:r>
            <a:r>
              <a:rPr lang="en-GB" sz="800" dirty="0" smtClean="0">
                <a:hlinkClick r:id="rId15"/>
              </a:rPr>
              <a:t>https://joinup.ec.europa.eu/asset/dcat_application_profile/description</a:t>
            </a:r>
            <a:endParaRPr lang="en-GB" sz="800" dirty="0" smtClean="0"/>
          </a:p>
          <a:p>
            <a:r>
              <a:rPr lang="en-GB" sz="800" dirty="0" smtClean="0"/>
              <a:t>Slide </a:t>
            </a:r>
            <a:r>
              <a:rPr lang="en-GB" sz="800" dirty="0" smtClean="0"/>
              <a:t>31</a:t>
            </a:r>
            <a:r>
              <a:rPr lang="en-GB" sz="800" dirty="0" smtClean="0"/>
              <a:t>:</a:t>
            </a:r>
            <a:endParaRPr lang="en-GB" sz="800" dirty="0" smtClean="0"/>
          </a:p>
          <a:p>
            <a:pPr lvl="1">
              <a:buFont typeface="Arial" pitchFamily="34" charset="0"/>
              <a:buChar char="•"/>
            </a:pPr>
            <a:r>
              <a:rPr lang="en-GB" sz="800" dirty="0" smtClean="0"/>
              <a:t>10 Rules for Persistent URIs. ISA Programme. </a:t>
            </a:r>
            <a:r>
              <a:rPr lang="en-GB" sz="800" dirty="0" smtClean="0">
                <a:hlinkClick r:id="rId16"/>
              </a:rPr>
              <a:t>https://joinup.ec.europa.eu/community/semic/document/10-rules-persistent-uris</a:t>
            </a:r>
            <a:endParaRPr lang="en-GB" sz="800" dirty="0" smtClean="0"/>
          </a:p>
          <a:p>
            <a:r>
              <a:rPr lang="en-GB" sz="800" dirty="0" smtClean="0"/>
              <a:t>Slide </a:t>
            </a:r>
            <a:r>
              <a:rPr lang="en-GB" sz="800" dirty="0" smtClean="0"/>
              <a:t>32-33:</a:t>
            </a:r>
            <a:endParaRPr lang="en-GB" sz="800" dirty="0" smtClean="0"/>
          </a:p>
          <a:p>
            <a:pPr lvl="1">
              <a:buFont typeface="Arial" pitchFamily="34" charset="0"/>
              <a:buChar char="•"/>
            </a:pPr>
            <a:r>
              <a:rPr lang="en-GB" sz="800" dirty="0" smtClean="0"/>
              <a:t>Licensing Open Data: A Practical Guide. Naomi </a:t>
            </a:r>
            <a:r>
              <a:rPr lang="en-GB" sz="800" dirty="0" err="1" smtClean="0"/>
              <a:t>Korn</a:t>
            </a:r>
            <a:r>
              <a:rPr lang="en-GB" sz="800" dirty="0" smtClean="0"/>
              <a:t> and Professor Charles Oppenheim. </a:t>
            </a:r>
            <a:r>
              <a:rPr lang="en-GB" sz="800" dirty="0" smtClean="0">
                <a:hlinkClick r:id="rId17"/>
              </a:rPr>
              <a:t>http://discovery.ac.uk/files/pdf/Licensing_Open_Data_A_Practical_Guide.pdf</a:t>
            </a:r>
            <a:endParaRPr lang="en-GB" sz="800" dirty="0" smtClean="0"/>
          </a:p>
          <a:p>
            <a:r>
              <a:rPr lang="en-GB" sz="800" dirty="0" smtClean="0"/>
              <a:t>Slide 51:</a:t>
            </a:r>
            <a:endParaRPr lang="en-GB" sz="800" dirty="0" smtClean="0"/>
          </a:p>
          <a:p>
            <a:pPr lvl="1">
              <a:buFont typeface="Arial" pitchFamily="34" charset="0"/>
              <a:buChar char="•"/>
            </a:pPr>
            <a:r>
              <a:rPr lang="en-GB" sz="800" dirty="0" smtClean="0"/>
              <a:t>Announcement of intermediate LOD2 Stack release, March 2012. Martin </a:t>
            </a:r>
            <a:r>
              <a:rPr lang="en-GB" sz="800" dirty="0" err="1" smtClean="0"/>
              <a:t>Kaltenboeck</a:t>
            </a:r>
            <a:r>
              <a:rPr lang="en-GB" sz="800" dirty="0" smtClean="0"/>
              <a:t>. </a:t>
            </a:r>
            <a:r>
              <a:rPr lang="en-GB" sz="800" dirty="0" smtClean="0">
                <a:hlinkClick r:id="rId18"/>
              </a:rPr>
              <a:t>http://lod2.eu/BlogPost/1034-announcement-of-intermediate-lod2-stack-release-march-2012.html</a:t>
            </a:r>
            <a:endParaRPr lang="en-GB" sz="800" dirty="0" smtClean="0"/>
          </a:p>
          <a:p>
            <a:r>
              <a:rPr lang="en-GB" sz="800" dirty="0" smtClean="0"/>
              <a:t>Slide </a:t>
            </a:r>
            <a:r>
              <a:rPr lang="en-GB" sz="800" dirty="0" smtClean="0"/>
              <a:t>52:</a:t>
            </a:r>
            <a:endParaRPr lang="en-GB" sz="800" dirty="0" smtClean="0"/>
          </a:p>
          <a:p>
            <a:pPr lvl="1">
              <a:buFont typeface="Arial" pitchFamily="34" charset="0"/>
              <a:buChar char="•"/>
            </a:pPr>
            <a:r>
              <a:rPr lang="en-GB" sz="800" dirty="0" smtClean="0"/>
              <a:t>Silk - A Link Discovery Framework for the Web of Data. University of Mannheim. </a:t>
            </a:r>
            <a:r>
              <a:rPr lang="en-GB" sz="800" dirty="0" smtClean="0">
                <a:hlinkClick r:id="rId19"/>
              </a:rPr>
              <a:t>http://wifo5-03.informatik.uni-mannheim.de/bizer/silk/</a:t>
            </a:r>
            <a:endParaRPr lang="en-GB" sz="800" dirty="0" smtClean="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t>
            </a:r>
            <a:r>
              <a:rPr lang="en-GB" dirty="0" err="1" smtClean="0"/>
              <a:t>supplémentaire</a:t>
            </a:r>
            <a:r>
              <a:rPr lang="en-GB" dirty="0" smtClean="0"/>
              <a:t> (1/2)</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Data Cookbook. W3C. </a:t>
            </a:r>
          </a:p>
          <a:p>
            <a:r>
              <a:rPr lang="en-GB" sz="1800" dirty="0" smtClean="0">
                <a:hlinkClick r:id="rId2"/>
              </a:rPr>
              <a:t>http://www.w3.org/2011/gld/wiki/Linked_Data_Cookbook</a:t>
            </a:r>
            <a:endParaRPr lang="en-GB" sz="1800" dirty="0" smtClean="0"/>
          </a:p>
          <a:p>
            <a:endParaRPr lang="en-GB" sz="1800" dirty="0" smtClean="0"/>
          </a:p>
          <a:p>
            <a:r>
              <a:rPr lang="en-GB" sz="1800" dirty="0" smtClean="0"/>
              <a:t>Cookbook for translating Data Models to RDF Schemas. ISA Programme. </a:t>
            </a:r>
            <a:r>
              <a:rPr lang="en-GB" sz="1800" dirty="0" smtClean="0">
                <a:hlinkClick r:id="rId3"/>
              </a:rPr>
              <a:t>https://joinup.ec.europa.eu/community/semic/document/cookbook-translating-data-models-rdf-schemas</a:t>
            </a:r>
            <a:endParaRPr lang="en-GB" sz="1800" dirty="0" smtClean="0"/>
          </a:p>
          <a:p>
            <a:endParaRPr lang="en-GB" sz="1800" dirty="0" smtClean="0"/>
          </a:p>
          <a:p>
            <a:r>
              <a:rPr lang="en-GB" sz="1800" dirty="0" smtClean="0"/>
              <a:t>Publishing Open Government Data. Daniel Bennett &amp; Adam Harvey. </a:t>
            </a:r>
            <a:r>
              <a:rPr lang="en-GB" sz="1800" dirty="0" smtClean="0">
                <a:hlinkClick r:id="rId4"/>
              </a:rPr>
              <a:t>http://www.w3.org/TR/gov-data/</a:t>
            </a:r>
            <a:endParaRPr lang="en-GB" sz="1800" dirty="0" smtClean="0"/>
          </a:p>
          <a:p>
            <a:r>
              <a:rPr lang="en-GB" sz="1800" dirty="0" smtClean="0"/>
              <a:t/>
            </a:r>
            <a:br>
              <a:rPr lang="en-GB" sz="1800" dirty="0" smtClean="0"/>
            </a:br>
            <a:r>
              <a:rPr lang="en-GB" sz="1800" dirty="0" smtClean="0"/>
              <a:t>N. </a:t>
            </a:r>
            <a:r>
              <a:rPr lang="en-GB" sz="1800" dirty="0" err="1" smtClean="0"/>
              <a:t>Korn</a:t>
            </a:r>
            <a:r>
              <a:rPr lang="en-GB" sz="1800" dirty="0" smtClean="0"/>
              <a:t> &amp; C. Oppenheim, Licensing Open Data: A Practical Guide. </a:t>
            </a:r>
          </a:p>
          <a:p>
            <a:r>
              <a:rPr lang="en-GB" sz="1800" dirty="0" smtClean="0">
                <a:hlinkClick r:id="rId5"/>
              </a:rPr>
              <a:t>http://discovery.ac.uk/files/pdf/Licensing_Open_Data_A_Practical_Guide.pdf</a:t>
            </a:r>
            <a:endParaRPr lang="en-GB" sz="1800" dirty="0" smtClean="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57</a:t>
            </a:fld>
            <a:endParaRPr lang="en-GB"/>
          </a:p>
        </p:txBody>
      </p:sp>
      <p:pic>
        <p:nvPicPr>
          <p:cNvPr id="2049" name="Picture 1"/>
          <p:cNvPicPr>
            <a:picLocks noChangeAspect="1" noChangeArrowheads="1"/>
          </p:cNvPicPr>
          <p:nvPr/>
        </p:nvPicPr>
        <p:blipFill>
          <a:blip r:embed="rId6" cstate="print"/>
          <a:srcRect/>
          <a:stretch>
            <a:fillRect/>
          </a:stretch>
        </p:blipFill>
        <p:spPr bwMode="auto">
          <a:xfrm>
            <a:off x="251520" y="1556792"/>
            <a:ext cx="1104641" cy="10940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7" cstate="print"/>
          <a:srcRect/>
          <a:stretch>
            <a:fillRect/>
          </a:stretch>
        </p:blipFill>
        <p:spPr bwMode="auto">
          <a:xfrm>
            <a:off x="395536" y="2924944"/>
            <a:ext cx="792088" cy="112126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8" cstate="print"/>
          <a:srcRect/>
          <a:stretch>
            <a:fillRect/>
          </a:stretch>
        </p:blipFill>
        <p:spPr bwMode="auto">
          <a:xfrm>
            <a:off x="251520" y="4437112"/>
            <a:ext cx="1118179" cy="10081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t>
            </a:r>
            <a:r>
              <a:rPr lang="en-GB" dirty="0" err="1" smtClean="0"/>
              <a:t>supplémentaire</a:t>
            </a:r>
            <a:r>
              <a:rPr lang="en-GB" dirty="0" smtClean="0"/>
              <a:t> (2/2)</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2"/>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3"/>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5"/>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58</a:t>
            </a:fld>
            <a:endParaRPr lang="en-GB"/>
          </a:p>
        </p:txBody>
      </p:sp>
      <p:pic>
        <p:nvPicPr>
          <p:cNvPr id="6" name="Picture 1"/>
          <p:cNvPicPr>
            <a:picLocks noChangeAspect="1" noChangeArrowheads="1"/>
          </p:cNvPicPr>
          <p:nvPr/>
        </p:nvPicPr>
        <p:blipFill>
          <a:blip r:embed="rId6"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7"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8"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9"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Projets et initiatives </a:t>
            </a:r>
            <a:r>
              <a:rPr lang="fr-BE" dirty="0" smtClean="0"/>
              <a:t>apparentés (1)</a:t>
            </a:r>
            <a:endParaRPr lang="fr-BE"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Technology Stack, </a:t>
            </a:r>
            <a:r>
              <a:rPr lang="en-GB" sz="1800" dirty="0" smtClean="0">
                <a:hlinkClick r:id="rId2"/>
              </a:rPr>
              <a:t>http://stack.lod2.eu/</a:t>
            </a:r>
            <a:endParaRPr lang="en-GB" sz="1800" dirty="0" smtClean="0"/>
          </a:p>
          <a:p>
            <a:pPr>
              <a:spcAft>
                <a:spcPts val="2400"/>
              </a:spcAft>
            </a:pPr>
            <a:r>
              <a:rPr lang="en-GB" sz="1800" dirty="0" smtClean="0"/>
              <a:t>Open Data Publishing Pipeline DERI, </a:t>
            </a:r>
            <a:r>
              <a:rPr lang="en-GB" sz="1800" dirty="0" smtClean="0">
                <a:hlinkClick r:id="rId3"/>
              </a:rPr>
              <a:t>http://sw.deri.ie/content/odpp</a:t>
            </a:r>
            <a:endParaRPr lang="en-GB" sz="1800" dirty="0" smtClean="0"/>
          </a:p>
          <a:p>
            <a:pPr lvl="1">
              <a:spcAft>
                <a:spcPts val="2400"/>
              </a:spcAft>
              <a:buNone/>
            </a:pPr>
            <a:r>
              <a:rPr lang="en-GB" sz="1800" dirty="0" smtClean="0"/>
              <a:t> W3C Linked Data Cookbook,</a:t>
            </a:r>
            <a:br>
              <a:rPr lang="en-GB" sz="1800" dirty="0" smtClean="0"/>
            </a:br>
            <a:r>
              <a:rPr lang="en-GB" sz="1800" dirty="0" smtClean="0">
                <a:hlinkClick r:id="rId4"/>
              </a:rPr>
              <a:t>http://www.w3.org/2011/gld/wiki/Linked_Data_Cookbook</a:t>
            </a:r>
            <a:endParaRPr lang="en-GB" sz="1800" dirty="0" smtClean="0"/>
          </a:p>
          <a:p>
            <a:pPr lvl="1">
              <a:spcAft>
                <a:spcPts val="2400"/>
              </a:spcAft>
              <a:buNone/>
            </a:pPr>
            <a:r>
              <a:rPr lang="en-GB" sz="1800" dirty="0" smtClean="0"/>
              <a:t>Cookbook for translating Data Models to RDF Schemas, </a:t>
            </a:r>
            <a:r>
              <a:rPr lang="en-GB" sz="1800" dirty="0" smtClean="0">
                <a:hlinkClick r:id="rId5"/>
              </a:rPr>
              <a:t>https://</a:t>
            </a:r>
            <a:r>
              <a:rPr lang="en-GB" sz="1800" dirty="0" smtClean="0">
                <a:hlinkClick r:id="rId5"/>
              </a:rPr>
              <a:t>joinup.ec.europa.eu/community/semic/document/cookbook-translating-data-models-rdf-schemas</a:t>
            </a:r>
            <a:endParaRPr lang="en-GB" sz="1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59</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6819" name="Picture 19" descr="https://encrypted-tbn2.gstatic.com/images?q=tbn:ANd9GcQfdYAVhInu_Bg8m6_fSN-qjNrDdCSuq3lcFIa5qZTobhOb6vu15Q"/>
          <p:cNvPicPr>
            <a:picLocks noChangeAspect="1" noChangeArrowheads="1"/>
          </p:cNvPicPr>
          <p:nvPr/>
        </p:nvPicPr>
        <p:blipFill>
          <a:blip r:embed="rId6" cstate="print"/>
          <a:srcRect/>
          <a:stretch>
            <a:fillRect/>
          </a:stretch>
        </p:blipFill>
        <p:spPr bwMode="auto">
          <a:xfrm>
            <a:off x="611560" y="3192320"/>
            <a:ext cx="648072" cy="440784"/>
          </a:xfrm>
          <a:prstGeom prst="rect">
            <a:avLst/>
          </a:prstGeom>
          <a:noFill/>
        </p:spPr>
      </p:pic>
      <p:pic>
        <p:nvPicPr>
          <p:cNvPr id="1026" name="Picture 2" descr="http://semtech2011.semanticweb.com/uploads/ConfSiteAssets/62/image/DERI_logo.JPG"/>
          <p:cNvPicPr>
            <a:picLocks noChangeAspect="1" noChangeArrowheads="1"/>
          </p:cNvPicPr>
          <p:nvPr/>
        </p:nvPicPr>
        <p:blipFill>
          <a:blip r:embed="rId7" cstate="print"/>
          <a:srcRect/>
          <a:stretch>
            <a:fillRect/>
          </a:stretch>
        </p:blipFill>
        <p:spPr bwMode="auto">
          <a:xfrm>
            <a:off x="480796" y="2345668"/>
            <a:ext cx="984506" cy="504056"/>
          </a:xfrm>
          <a:prstGeom prst="rect">
            <a:avLst/>
          </a:prstGeom>
          <a:noFill/>
        </p:spPr>
      </p:pic>
      <p:pic>
        <p:nvPicPr>
          <p:cNvPr id="1028" name="Picture 4" descr="http://blog.semantic-web.at/wp-content/uploads/2010/09/lod2-logo.jpg"/>
          <p:cNvPicPr>
            <a:picLocks noChangeAspect="1" noChangeArrowheads="1"/>
          </p:cNvPicPr>
          <p:nvPr/>
        </p:nvPicPr>
        <p:blipFill>
          <a:blip r:embed="rId8" cstate="print"/>
          <a:srcRect/>
          <a:stretch>
            <a:fillRect/>
          </a:stretch>
        </p:blipFill>
        <p:spPr bwMode="auto">
          <a:xfrm>
            <a:off x="592102" y="1537792"/>
            <a:ext cx="766042" cy="576064"/>
          </a:xfrm>
          <a:prstGeom prst="rect">
            <a:avLst/>
          </a:prstGeom>
          <a:noFill/>
        </p:spPr>
      </p:pic>
      <p:pic>
        <p:nvPicPr>
          <p:cNvPr id="1032" name="Picture 8" descr="http://ec.europa.eu/yourvoice/ipm/forms/images/isa_logo2.png"/>
          <p:cNvPicPr>
            <a:picLocks noChangeAspect="1" noChangeArrowheads="1"/>
          </p:cNvPicPr>
          <p:nvPr/>
        </p:nvPicPr>
        <p:blipFill>
          <a:blip r:embed="rId9" cstate="print"/>
          <a:srcRect/>
          <a:stretch>
            <a:fillRect/>
          </a:stretch>
        </p:blipFill>
        <p:spPr bwMode="auto">
          <a:xfrm>
            <a:off x="611560" y="4131412"/>
            <a:ext cx="864096" cy="4497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Différents cycles de vie LOGD</a:t>
            </a:r>
            <a:r>
              <a:rPr lang="en-GB" dirty="0" smtClean="0"/>
              <a:t/>
            </a:r>
            <a:br>
              <a:rPr lang="en-GB" dirty="0" smtClean="0"/>
            </a:br>
            <a:r>
              <a:rPr lang="en-GB" b="0" dirty="0" smtClean="0"/>
              <a:t>Observations</a:t>
            </a:r>
            <a:endParaRPr lang="en-GB" b="0" dirty="0"/>
          </a:p>
        </p:txBody>
      </p:sp>
      <p:sp>
        <p:nvSpPr>
          <p:cNvPr id="3" name="Content Placeholder 2"/>
          <p:cNvSpPr>
            <a:spLocks noGrp="1"/>
          </p:cNvSpPr>
          <p:nvPr>
            <p:ph sz="quarter" idx="15"/>
          </p:nvPr>
        </p:nvSpPr>
        <p:spPr/>
        <p:txBody>
          <a:bodyPr/>
          <a:lstStyle/>
          <a:p>
            <a:pPr>
              <a:buFont typeface="Arial" pitchFamily="34" charset="0"/>
              <a:buChar char="•"/>
            </a:pPr>
            <a:r>
              <a:rPr lang="fr-FR" dirty="0" smtClean="0"/>
              <a:t>Pas de cycle de vie LOGD standardisé.</a:t>
            </a:r>
            <a:endParaRPr lang="en-GB" dirty="0" smtClean="0"/>
          </a:p>
          <a:p>
            <a:pPr lvl="1">
              <a:buFont typeface="Arial" pitchFamily="34" charset="0"/>
              <a:buChar char="•"/>
            </a:pPr>
            <a:r>
              <a:rPr lang="fr-FR" dirty="0" smtClean="0"/>
              <a:t>La plupart des approches s'accordent sur un ensemble de phases de base, comme par ex: identifier le modèle, et publier.</a:t>
            </a:r>
            <a:endParaRPr lang="en-GB" dirty="0" smtClean="0"/>
          </a:p>
          <a:p>
            <a:pPr>
              <a:buFont typeface="Arial" pitchFamily="34" charset="0"/>
              <a:buChar char="•"/>
            </a:pPr>
            <a:r>
              <a:rPr lang="en-GB" dirty="0" smtClean="0"/>
              <a:t> </a:t>
            </a:r>
            <a:r>
              <a:rPr lang="fr-FR" dirty="0" smtClean="0"/>
              <a:t>Les cycles de vie actuels se concentrent de fournir « open data »:</a:t>
            </a:r>
          </a:p>
          <a:p>
            <a:pPr lvl="2">
              <a:buFont typeface="Wingdings" pitchFamily="2" charset="2"/>
              <a:buChar char="§"/>
            </a:pPr>
            <a:r>
              <a:rPr lang="fr-FR" sz="1800" dirty="0" smtClean="0"/>
              <a:t>Identification et sélection des LOGD.</a:t>
            </a:r>
          </a:p>
          <a:p>
            <a:pPr lvl="2">
              <a:buFont typeface="Wingdings" pitchFamily="2" charset="2"/>
              <a:buChar char="§"/>
            </a:pPr>
            <a:r>
              <a:rPr lang="fr-FR" sz="1800" dirty="0" smtClean="0"/>
              <a:t>Modélisation et nettoyage des LOGD.</a:t>
            </a:r>
          </a:p>
          <a:p>
            <a:pPr lvl="2">
              <a:buFont typeface="Wingdings" pitchFamily="2" charset="2"/>
              <a:buChar char="§"/>
            </a:pPr>
            <a:r>
              <a:rPr lang="fr-FR" sz="1800" dirty="0" smtClean="0"/>
              <a:t>Publication et liaison des données.</a:t>
            </a:r>
          </a:p>
          <a:p>
            <a:pPr>
              <a:buFont typeface="Arial" pitchFamily="34" charset="0"/>
              <a:buChar char="•"/>
            </a:pPr>
            <a:r>
              <a:rPr lang="fr-FR" dirty="0" smtClean="0"/>
              <a:t>Mais que dire du côté de la demande?</a:t>
            </a:r>
          </a:p>
          <a:p>
            <a:pPr lvl="2">
              <a:buFont typeface="Wingdings" pitchFamily="2" charset="2"/>
              <a:buChar char="§"/>
            </a:pPr>
            <a:r>
              <a:rPr lang="en-GB" sz="1800" dirty="0" err="1" smtClean="0"/>
              <a:t>Trouver</a:t>
            </a:r>
            <a:r>
              <a:rPr lang="en-GB" sz="1800" dirty="0" smtClean="0"/>
              <a:t> et </a:t>
            </a:r>
            <a:r>
              <a:rPr lang="en-GB" sz="1800" dirty="0" err="1" smtClean="0"/>
              <a:t>extraire</a:t>
            </a:r>
            <a:r>
              <a:rPr lang="en-GB" sz="1800" dirty="0" smtClean="0"/>
              <a:t> des LOGD.</a:t>
            </a:r>
          </a:p>
          <a:p>
            <a:pPr lvl="2">
              <a:buFont typeface="Wingdings" pitchFamily="2" charset="2"/>
              <a:buChar char="§"/>
            </a:pPr>
            <a:r>
              <a:rPr lang="fr-FR" sz="1800" dirty="0" smtClean="0"/>
              <a:t>Intégrer et réutiliser des données ouvertes.</a:t>
            </a:r>
          </a:p>
          <a:p>
            <a:pPr lvl="2">
              <a:buFont typeface="Wingdings" pitchFamily="2" charset="2"/>
              <a:buChar char="§"/>
            </a:pPr>
            <a:r>
              <a:rPr lang="fr-FR" sz="1800" dirty="0" smtClean="0"/>
              <a:t>Fournir un retour d’information sur les LOGD.</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Projets et initiatives </a:t>
            </a:r>
            <a:r>
              <a:rPr lang="fr-BE" dirty="0" smtClean="0"/>
              <a:t>apparentés </a:t>
            </a:r>
            <a:r>
              <a:rPr lang="en-GB" dirty="0" smtClean="0"/>
              <a:t>(2</a:t>
            </a:r>
            <a:r>
              <a:rPr lang="en-GB" dirty="0" smtClean="0"/>
              <a:t>)</a:t>
            </a:r>
            <a:endParaRPr lang="en-GB" dirty="0"/>
          </a:p>
        </p:txBody>
      </p:sp>
      <p:sp>
        <p:nvSpPr>
          <p:cNvPr id="3" name="Content Placeholder 2"/>
          <p:cNvSpPr>
            <a:spLocks noGrp="1"/>
          </p:cNvSpPr>
          <p:nvPr>
            <p:ph sz="quarter" idx="15"/>
          </p:nvPr>
        </p:nvSpPr>
        <p:spPr>
          <a:xfrm>
            <a:off x="1691680" y="1752600"/>
            <a:ext cx="6918920" cy="4419600"/>
          </a:xfrm>
        </p:spPr>
        <p:txBody>
          <a:bodyPr/>
          <a:lstStyle/>
          <a:p>
            <a:pPr lvl="1">
              <a:spcAft>
                <a:spcPts val="2400"/>
              </a:spcAft>
              <a:buNone/>
            </a:pPr>
            <a:r>
              <a:rPr lang="en-GB" sz="1800" dirty="0" smtClean="0"/>
              <a:t>EUCLID FP7 Project, </a:t>
            </a:r>
            <a:r>
              <a:rPr lang="en-GB" sz="1800" dirty="0" smtClean="0">
                <a:hlinkClick r:id="rId3"/>
              </a:rPr>
              <a:t>http://projecteuclid.org/</a:t>
            </a:r>
            <a:endParaRPr lang="en-GB" sz="1800" dirty="0" smtClean="0"/>
          </a:p>
          <a:p>
            <a:pPr marL="0" lvl="1" indent="0">
              <a:spcAft>
                <a:spcPts val="2400"/>
              </a:spcAft>
              <a:buNone/>
            </a:pPr>
            <a:r>
              <a:rPr lang="en-GB" sz="1800" dirty="0" smtClean="0"/>
              <a:t>LOD Around The Clock FP7 project, </a:t>
            </a:r>
            <a:r>
              <a:rPr lang="en-GB" sz="1800" dirty="0" smtClean="0">
                <a:hlinkClick r:id="rId4"/>
              </a:rPr>
              <a:t>http://latc-project.eu/</a:t>
            </a:r>
            <a:endParaRPr lang="en-GB" sz="1800" dirty="0" smtClean="0"/>
          </a:p>
          <a:p>
            <a:pPr marL="0" lvl="1" indent="0">
              <a:spcAft>
                <a:spcPts val="2400"/>
              </a:spcAft>
              <a:buNone/>
            </a:pPr>
            <a:r>
              <a:rPr lang="en-GB" sz="1800" dirty="0"/>
              <a:t>Generic Statistical Business Process Model, </a:t>
            </a:r>
            <a:r>
              <a:rPr lang="en-GB" sz="1800" dirty="0">
                <a:hlinkClick r:id="rId5"/>
              </a:rPr>
              <a:t>http://</a:t>
            </a:r>
            <a:r>
              <a:rPr lang="en-GB" sz="1800" dirty="0" smtClean="0">
                <a:hlinkClick r:id="rId5"/>
              </a:rPr>
              <a:t>www1.unece.org/stat/platform/display/GSBPM/Generic+Statistical+Business+Process+Model+Paper</a:t>
            </a:r>
            <a:r>
              <a:rPr lang="en-GB" sz="1800" dirty="0" smtClean="0"/>
              <a:t> </a:t>
            </a:r>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60</a:t>
            </a:fld>
            <a:endParaRPr lang="en-GB" dirty="0"/>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4" name="Picture 4" descr="http://b.vimeocdn.com/ps/476/550/4765500_300.jpg"/>
          <p:cNvPicPr>
            <a:picLocks noChangeAspect="1" noChangeArrowheads="1"/>
          </p:cNvPicPr>
          <p:nvPr/>
        </p:nvPicPr>
        <p:blipFill>
          <a:blip r:embed="rId6" cstate="print"/>
          <a:srcRect l="5040" t="27720" r="6761" b="24401"/>
          <a:stretch>
            <a:fillRect/>
          </a:stretch>
        </p:blipFill>
        <p:spPr bwMode="auto">
          <a:xfrm>
            <a:off x="539552" y="1718090"/>
            <a:ext cx="864096" cy="469081"/>
          </a:xfrm>
          <a:prstGeom prst="rect">
            <a:avLst/>
          </a:prstGeom>
          <a:noFill/>
        </p:spPr>
      </p:pic>
      <p:pic>
        <p:nvPicPr>
          <p:cNvPr id="15" name="Picture 8" descr="Home"/>
          <p:cNvPicPr>
            <a:picLocks noChangeAspect="1" noChangeArrowheads="1"/>
          </p:cNvPicPr>
          <p:nvPr/>
        </p:nvPicPr>
        <p:blipFill>
          <a:blip r:embed="rId7" cstate="print"/>
          <a:srcRect/>
          <a:stretch>
            <a:fillRect/>
          </a:stretch>
        </p:blipFill>
        <p:spPr bwMode="auto">
          <a:xfrm>
            <a:off x="539552" y="2438170"/>
            <a:ext cx="864096" cy="198742"/>
          </a:xfrm>
          <a:prstGeom prst="rect">
            <a:avLst/>
          </a:prstGeom>
          <a:noFill/>
        </p:spPr>
      </p:pic>
      <p:pic>
        <p:nvPicPr>
          <p:cNvPr id="5" name="Picture 2" descr="http://www.emnbelgium.be/sites/default/files/imagecache/news_image/images_news/eurostat_0.jpg"/>
          <p:cNvPicPr>
            <a:picLocks noChangeAspect="1" noChangeArrowheads="1"/>
          </p:cNvPicPr>
          <p:nvPr/>
        </p:nvPicPr>
        <p:blipFill rotWithShape="1">
          <a:blip r:embed="rId8">
            <a:extLst>
              <a:ext uri="{28A0092B-C50C-407E-A947-70E740481C1C}">
                <a14:useLocalDpi xmlns:a14="http://schemas.microsoft.com/office/drawing/2010/main" val="0"/>
              </a:ext>
            </a:extLst>
          </a:blip>
          <a:srcRect t="17580" b="25732"/>
          <a:stretch/>
        </p:blipFill>
        <p:spPr bwMode="auto">
          <a:xfrm>
            <a:off x="352277" y="3050158"/>
            <a:ext cx="1195387"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22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61</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Qu’est ce que les métadonnées?</a:t>
            </a:r>
            <a:endParaRPr lang="fr-BE"/>
          </a:p>
        </p:txBody>
      </p:sp>
      <p:sp>
        <p:nvSpPr>
          <p:cNvPr id="3" name="Content Placeholder 2"/>
          <p:cNvSpPr>
            <a:spLocks noGrp="1"/>
          </p:cNvSpPr>
          <p:nvPr>
            <p:ph sz="quarter" idx="15"/>
          </p:nvPr>
        </p:nvSpPr>
        <p:spPr/>
        <p:txBody>
          <a:bodyPr/>
          <a:lstStyle/>
          <a:p>
            <a:r>
              <a:rPr lang="fr-BE" i="1" dirty="0" smtClean="0">
                <a:solidFill>
                  <a:schemeClr val="accent1"/>
                </a:solidFill>
              </a:rPr>
              <a:t>“Les métadonnées sont de l’information structurée qui décrit, explique, localise ou facilite autrement l’obtention, l’utilisation ou la gestion d’une ressource d’information. Les métadonnées sont souvent appelées données des données ou information sur l’information.”  </a:t>
            </a:r>
          </a:p>
          <a:p>
            <a:r>
              <a:rPr lang="fr-BE" sz="1400" i="1" dirty="0" smtClean="0"/>
              <a:t>-- National Information Standards </a:t>
            </a:r>
            <a:r>
              <a:rPr lang="fr-BE" sz="1400" i="1" dirty="0" err="1" smtClean="0"/>
              <a:t>Organization</a:t>
            </a:r>
            <a:endParaRPr lang="fr-BE" sz="1400" i="1" dirty="0" smtClean="0">
              <a:latin typeface="+mj-lt"/>
            </a:endParaRPr>
          </a:p>
          <a:p>
            <a:r>
              <a:rPr lang="fr-BE" sz="1000" i="1" dirty="0" smtClean="0">
                <a:hlinkClick r:id="rId2"/>
              </a:rPr>
              <a:t>http://www.niso.org/publications/press/UnderstandingMetadata.pdf</a:t>
            </a:r>
            <a:r>
              <a:rPr lang="fr-BE" sz="1000" i="1" dirty="0" smtClean="0"/>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a:t>
            </a:fld>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581128"/>
            <a:ext cx="2751249" cy="1347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581128"/>
            <a:ext cx="4185748" cy="1499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bwMode="ltGray">
          <a:xfrm rot="10800000">
            <a:off x="4283968" y="4797152"/>
            <a:ext cx="1224136" cy="64121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Rectangle 7"/>
          <p:cNvSpPr/>
          <p:nvPr/>
        </p:nvSpPr>
        <p:spPr>
          <a:xfrm>
            <a:off x="755576" y="3933056"/>
            <a:ext cx="3600400" cy="646331"/>
          </a:xfrm>
          <a:prstGeom prst="rect">
            <a:avLst/>
          </a:prstGeom>
        </p:spPr>
        <p:txBody>
          <a:bodyPr wrap="square">
            <a:spAutoFit/>
          </a:bodyPr>
          <a:lstStyle/>
          <a:p>
            <a:pPr algn="ctr">
              <a:spcBef>
                <a:spcPts val="600"/>
              </a:spcBef>
            </a:pPr>
            <a:r>
              <a:rPr lang="en-GB" dirty="0" smtClean="0">
                <a:latin typeface="Hand Of Sean" pitchFamily="2" charset="-128"/>
                <a:ea typeface="Hand Of Sean" pitchFamily="2" charset="-128"/>
              </a:rPr>
              <a:t>Description de </a:t>
            </a:r>
            <a:r>
              <a:rPr lang="en-GB" dirty="0" err="1" smtClean="0">
                <a:latin typeface="Hand Of Sean" pitchFamily="2" charset="-128"/>
                <a:ea typeface="Hand Of Sean" pitchFamily="2" charset="-128"/>
              </a:rPr>
              <a:t>l’ensemble</a:t>
            </a:r>
            <a:r>
              <a:rPr lang="en-GB" dirty="0" smtClean="0">
                <a:latin typeface="Hand Of Sean" pitchFamily="2" charset="-128"/>
                <a:ea typeface="Hand Of Sean" pitchFamily="2" charset="-128"/>
              </a:rPr>
              <a:t> des </a:t>
            </a:r>
            <a:r>
              <a:rPr lang="en-GB" dirty="0" err="1" smtClean="0">
                <a:latin typeface="Hand Of Sean" pitchFamily="2" charset="-128"/>
                <a:ea typeface="Hand Of Sean" pitchFamily="2" charset="-128"/>
              </a:rPr>
              <a:t>données</a:t>
            </a:r>
            <a:r>
              <a:rPr lang="en-GB" dirty="0" smtClean="0">
                <a:latin typeface="Hand Of Sean" pitchFamily="2" charset="-128"/>
                <a:ea typeface="Hand Of Sean" pitchFamily="2" charset="-128"/>
              </a:rPr>
              <a:t> (DCAT)</a:t>
            </a:r>
            <a:endParaRPr lang="en-GB" dirty="0">
              <a:latin typeface="Hand Of Sean" pitchFamily="2" charset="-128"/>
              <a:ea typeface="Hand Of Sean" pitchFamily="2" charset="-128"/>
            </a:endParaRPr>
          </a:p>
        </p:txBody>
      </p:sp>
      <p:sp>
        <p:nvSpPr>
          <p:cNvPr id="9" name="Rectangle 8"/>
          <p:cNvSpPr/>
          <p:nvPr/>
        </p:nvSpPr>
        <p:spPr>
          <a:xfrm>
            <a:off x="5436096" y="4149080"/>
            <a:ext cx="2952328" cy="369332"/>
          </a:xfrm>
          <a:prstGeom prst="rect">
            <a:avLst/>
          </a:prstGeom>
        </p:spPr>
        <p:txBody>
          <a:bodyPr wrap="square">
            <a:spAutoFit/>
          </a:bodyPr>
          <a:lstStyle/>
          <a:p>
            <a:pPr algn="ctr">
              <a:spcBef>
                <a:spcPts val="600"/>
              </a:spcBef>
            </a:pPr>
            <a:r>
              <a:rPr lang="en-GB" dirty="0" smtClean="0">
                <a:latin typeface="Hand Of Sean" pitchFamily="2" charset="-128"/>
                <a:ea typeface="Hand Of Sean" pitchFamily="2" charset="-128"/>
              </a:rPr>
              <a:t>Ensemble des </a:t>
            </a:r>
            <a:r>
              <a:rPr lang="en-GB" dirty="0" err="1" smtClean="0">
                <a:latin typeface="Hand Of Sean" pitchFamily="2" charset="-128"/>
                <a:ea typeface="Hand Of Sean" pitchFamily="2" charset="-128"/>
              </a:rPr>
              <a:t>données</a:t>
            </a:r>
            <a:endParaRPr lang="en-GB" dirty="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meilleures pratiques pour la publication de vos données et métadonnées</a:t>
            </a:r>
            <a:endParaRPr lang="en-GB" dirty="0"/>
          </a:p>
        </p:txBody>
      </p:sp>
      <p:sp>
        <p:nvSpPr>
          <p:cNvPr id="3" name="Content Placeholder 2"/>
          <p:cNvSpPr>
            <a:spLocks noGrp="1"/>
          </p:cNvSpPr>
          <p:nvPr>
            <p:ph sz="quarter" idx="15"/>
          </p:nvPr>
        </p:nvSpPr>
        <p:spPr>
          <a:xfrm>
            <a:off x="3733819" y="1848297"/>
            <a:ext cx="5334000" cy="4419600"/>
          </a:xfrm>
        </p:spPr>
        <p:txBody>
          <a:bodyPr/>
          <a:lstStyle/>
          <a:p>
            <a:pPr marL="1005840" lvl="3" indent="-457200">
              <a:buFont typeface="+mj-lt"/>
              <a:buAutoNum type="arabicPeriod"/>
            </a:pPr>
            <a:r>
              <a:rPr lang="en-GB" dirty="0" err="1" smtClean="0">
                <a:latin typeface="+mj-lt"/>
              </a:rPr>
              <a:t>Modèle</a:t>
            </a:r>
            <a:r>
              <a:rPr lang="en-GB" dirty="0" smtClean="0">
                <a:latin typeface="+mj-lt"/>
              </a:rPr>
              <a:t> des </a:t>
            </a:r>
            <a:r>
              <a:rPr lang="en-GB" dirty="0" err="1" smtClean="0">
                <a:latin typeface="+mj-lt"/>
              </a:rPr>
              <a:t>données</a:t>
            </a:r>
            <a:r>
              <a:rPr lang="en-GB" dirty="0" smtClean="0">
                <a:latin typeface="+mj-lt"/>
              </a:rPr>
              <a:t>;</a:t>
            </a:r>
          </a:p>
          <a:p>
            <a:pPr marL="1005840" lvl="3" indent="-457200">
              <a:buFont typeface="+mj-lt"/>
              <a:buAutoNum type="arabicPeriod"/>
            </a:pPr>
            <a:r>
              <a:rPr lang="en-GB" dirty="0" err="1" smtClean="0">
                <a:latin typeface="+mj-lt"/>
              </a:rPr>
              <a:t>Nomer</a:t>
            </a:r>
            <a:r>
              <a:rPr lang="en-GB" dirty="0" smtClean="0">
                <a:latin typeface="+mj-lt"/>
              </a:rPr>
              <a:t> les </a:t>
            </a:r>
            <a:r>
              <a:rPr lang="en-GB" dirty="0" err="1" smtClean="0">
                <a:latin typeface="+mj-lt"/>
              </a:rPr>
              <a:t>choses</a:t>
            </a:r>
            <a:r>
              <a:rPr lang="en-GB" dirty="0" smtClean="0">
                <a:latin typeface="+mj-lt"/>
              </a:rPr>
              <a:t> avec des URIs;</a:t>
            </a:r>
          </a:p>
          <a:p>
            <a:pPr marL="1005840" lvl="3" indent="-457200">
              <a:buFont typeface="+mj-lt"/>
              <a:buAutoNum type="arabicPeriod"/>
            </a:pPr>
            <a:r>
              <a:rPr lang="fr-FR" dirty="0" smtClean="0"/>
              <a:t>Réutiliser les vocabulaires existants dans la mesure du possible</a:t>
            </a:r>
            <a:r>
              <a:rPr lang="en-GB" dirty="0" smtClean="0">
                <a:latin typeface="+mj-lt"/>
              </a:rPr>
              <a:t>;</a:t>
            </a:r>
          </a:p>
          <a:p>
            <a:pPr marL="1005840" lvl="3" indent="-457200">
              <a:buFont typeface="+mj-lt"/>
              <a:buAutoNum type="arabicPeriod"/>
            </a:pPr>
            <a:r>
              <a:rPr lang="fr-FR" dirty="0" smtClean="0"/>
              <a:t>Publier des descriptions lisibles par l'homme et la machine - </a:t>
            </a:r>
            <a:r>
              <a:rPr lang="fr-FR" b="1" dirty="0" smtClean="0"/>
              <a:t>métadonnées</a:t>
            </a:r>
            <a:r>
              <a:rPr lang="en-GB" i="1" dirty="0" smtClean="0">
                <a:latin typeface="+mj-lt"/>
              </a:rPr>
              <a:t>;</a:t>
            </a:r>
          </a:p>
          <a:p>
            <a:pPr marL="1005840" lvl="3" indent="-457200">
              <a:buFont typeface="+mj-lt"/>
              <a:buAutoNum type="arabicPeriod"/>
            </a:pPr>
            <a:r>
              <a:rPr lang="fr-FR" dirty="0" smtClean="0"/>
              <a:t>Convertir les données en RDF</a:t>
            </a:r>
            <a:r>
              <a:rPr lang="en-GB" dirty="0" smtClean="0">
                <a:latin typeface="+mj-lt"/>
              </a:rPr>
              <a:t>;</a:t>
            </a:r>
          </a:p>
          <a:p>
            <a:pPr marL="1005840" lvl="3" indent="-457200">
              <a:buFont typeface="+mj-lt"/>
              <a:buAutoNum type="arabicPeriod"/>
            </a:pPr>
            <a:r>
              <a:rPr lang="en-GB" dirty="0" err="1" smtClean="0">
                <a:latin typeface="+mj-lt"/>
              </a:rPr>
              <a:t>Spécifier</a:t>
            </a:r>
            <a:r>
              <a:rPr lang="en-GB" dirty="0" smtClean="0">
                <a:latin typeface="+mj-lt"/>
              </a:rPr>
              <a:t> </a:t>
            </a:r>
            <a:r>
              <a:rPr lang="en-GB" dirty="0" err="1" smtClean="0">
                <a:latin typeface="+mj-lt"/>
              </a:rPr>
              <a:t>une</a:t>
            </a:r>
            <a:r>
              <a:rPr lang="en-GB" dirty="0" smtClean="0">
                <a:latin typeface="+mj-lt"/>
              </a:rPr>
              <a:t> licence </a:t>
            </a:r>
            <a:r>
              <a:rPr lang="en-GB" dirty="0" err="1" smtClean="0">
                <a:latin typeface="+mj-lt"/>
              </a:rPr>
              <a:t>appropriée</a:t>
            </a:r>
            <a:r>
              <a:rPr lang="en-GB" dirty="0" smtClean="0">
                <a:latin typeface="+mj-lt"/>
              </a:rPr>
              <a:t>;</a:t>
            </a:r>
          </a:p>
          <a:p>
            <a:pPr marL="1005840" lvl="3" indent="-457200">
              <a:buFont typeface="+mj-lt"/>
              <a:buAutoNum type="arabicPeriod"/>
            </a:pPr>
            <a:r>
              <a:rPr lang="fr-FR" dirty="0" smtClean="0">
                <a:latin typeface="+mj-lt"/>
              </a:rPr>
              <a:t>Héberger l'ensemble des données liées et leurs métadonnées publiquement et l’annoncer!</a:t>
            </a:r>
          </a:p>
        </p:txBody>
      </p:sp>
      <p:sp>
        <p:nvSpPr>
          <p:cNvPr id="7" name="Text Placeholder 6"/>
          <p:cNvSpPr>
            <a:spLocks noGrp="1"/>
          </p:cNvSpPr>
          <p:nvPr>
            <p:ph type="body" sz="quarter" idx="16"/>
          </p:nvPr>
        </p:nvSpPr>
        <p:spPr/>
        <p:txBody>
          <a:bodyPr/>
          <a:lstStyle/>
          <a:p>
            <a:r>
              <a:rPr lang="en-GB" dirty="0" err="1" smtClean="0"/>
              <a:t>Livre</a:t>
            </a:r>
            <a:r>
              <a:rPr lang="en-GB" dirty="0" smtClean="0"/>
              <a:t> de cuisine du W3C pour les </a:t>
            </a:r>
            <a:r>
              <a:rPr lang="en-GB" dirty="0" err="1" smtClean="0"/>
              <a:t>données</a:t>
            </a:r>
            <a:r>
              <a:rPr lang="en-GB" dirty="0" smtClean="0"/>
              <a:t> </a:t>
            </a:r>
            <a:r>
              <a:rPr lang="en-GB" dirty="0" err="1" smtClean="0"/>
              <a:t>liées</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8</a:t>
            </a:fld>
            <a:endParaRPr lang="en-GB"/>
          </a:p>
        </p:txBody>
      </p:sp>
      <p:sp>
        <p:nvSpPr>
          <p:cNvPr id="5" name="Rectangle 4"/>
          <p:cNvSpPr/>
          <p:nvPr/>
        </p:nvSpPr>
        <p:spPr bwMode="ltGray">
          <a:xfrm>
            <a:off x="179512" y="5445224"/>
            <a:ext cx="4032448"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br>
              <a:rPr lang="en-GB" sz="1200" b="1" dirty="0" smtClean="0">
                <a:solidFill>
                  <a:schemeClr val="tx1"/>
                </a:solidFill>
                <a:latin typeface="Georgia" pitchFamily="18" charset="0"/>
              </a:rPr>
            </a:br>
            <a:r>
              <a:rPr lang="en-GB" sz="1200" dirty="0" smtClean="0">
                <a:hlinkClick r:id="rId3"/>
              </a:rPr>
              <a:t>http://www.w3.org/TR/gov-data/</a:t>
            </a:r>
            <a:r>
              <a:rPr lang="en-GB" sz="1200" dirty="0" smtClean="0"/>
              <a:t>)</a:t>
            </a:r>
            <a:r>
              <a:rPr lang="en-GB" sz="1200" dirty="0" smtClean="0">
                <a:hlinkClick r:id="rId4"/>
              </a:rPr>
              <a:t> http://www.w3.org/2011/gld/wiki/Linked_Data_Cookbook</a:t>
            </a:r>
            <a:r>
              <a:rPr lang="en-GB" sz="1200" dirty="0" smtClean="0"/>
              <a:t> </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LOGD et le cycle de vie des métadonnées </a:t>
            </a:r>
            <a:r>
              <a:rPr lang="en-GB" dirty="0" smtClean="0"/>
              <a:t/>
            </a:r>
            <a:br>
              <a:rPr lang="en-GB" dirty="0" smtClean="0"/>
            </a:br>
            <a:r>
              <a:rPr lang="fr-FR" b="0" dirty="0" smtClean="0"/>
              <a:t> avec l'accent sur ​​l'offre et la demande</a:t>
            </a:r>
            <a:endParaRPr lang="en-GB" b="0"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9</a:t>
            </a:fld>
            <a:endParaRPr lang="en-GB"/>
          </a:p>
        </p:txBody>
      </p:sp>
      <p:pic>
        <p:nvPicPr>
          <p:cNvPr id="7" name="Content Placeholder 4"/>
          <p:cNvPicPr>
            <a:picLocks/>
          </p:cNvPicPr>
          <p:nvPr/>
        </p:nvPicPr>
        <p:blipFill>
          <a:blip r:embed="rId2" cstate="print"/>
          <a:srcRect/>
          <a:stretch>
            <a:fillRect/>
          </a:stretch>
        </p:blipFill>
        <p:spPr bwMode="auto">
          <a:xfrm>
            <a:off x="899592" y="1988840"/>
            <a:ext cx="7272808" cy="3307641"/>
          </a:xfrm>
          <a:prstGeom prst="rect">
            <a:avLst/>
          </a:prstGeom>
          <a:noFill/>
          <a:ln w="9525">
            <a:noFill/>
            <a:miter lim="800000"/>
            <a:headEnd/>
            <a:tailEnd/>
          </a:ln>
        </p:spPr>
      </p:pic>
      <p:sp>
        <p:nvSpPr>
          <p:cNvPr id="9" name="Left Brace 8"/>
          <p:cNvSpPr/>
          <p:nvPr/>
        </p:nvSpPr>
        <p:spPr>
          <a:xfrm rot="16200000">
            <a:off x="25557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p:cNvSpPr/>
          <p:nvPr/>
        </p:nvSpPr>
        <p:spPr>
          <a:xfrm rot="16200000">
            <a:off x="61561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p:cNvSpPr/>
          <p:nvPr/>
        </p:nvSpPr>
        <p:spPr bwMode="ltGray">
          <a:xfrm>
            <a:off x="971600"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ysClr val="windowText" lastClr="000000"/>
                </a:solidFill>
                <a:latin typeface="Hand Of Sean" pitchFamily="2" charset="-128"/>
                <a:ea typeface="Hand Of Sean" pitchFamily="2" charset="-128"/>
              </a:rPr>
              <a:t>L’offre</a:t>
            </a:r>
            <a:endParaRPr lang="en-GB" sz="2400" dirty="0" smtClean="0">
              <a:solidFill>
                <a:sysClr val="windowText" lastClr="000000"/>
              </a:solidFill>
              <a:latin typeface="Hand Of Sean" pitchFamily="2" charset="-128"/>
              <a:ea typeface="Hand Of Sean" pitchFamily="2" charset="-128"/>
            </a:endParaRPr>
          </a:p>
        </p:txBody>
      </p:sp>
      <p:sp>
        <p:nvSpPr>
          <p:cNvPr id="12" name="Rectangle 11"/>
          <p:cNvSpPr/>
          <p:nvPr/>
        </p:nvSpPr>
        <p:spPr bwMode="ltGray">
          <a:xfrm>
            <a:off x="4631308"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La </a:t>
            </a:r>
            <a:r>
              <a:rPr lang="en-GB" sz="2400" dirty="0" err="1" smtClean="0">
                <a:solidFill>
                  <a:sysClr val="windowText" lastClr="000000"/>
                </a:solidFill>
                <a:latin typeface="Hand Of Sean" pitchFamily="2" charset="-128"/>
                <a:ea typeface="Hand Of Sean" pitchFamily="2" charset="-128"/>
              </a:rPr>
              <a:t>demande</a:t>
            </a:r>
            <a:endParaRPr lang="en-GB" sz="2400" dirty="0" smtClean="0">
              <a:solidFill>
                <a:sysClr val="windowText" lastClr="000000"/>
              </a:solidFill>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6696</TotalTime>
  <Words>4579</Words>
  <Application>Microsoft Office PowerPoint</Application>
  <PresentationFormat>On-screen Show (4:3)</PresentationFormat>
  <Paragraphs>670</Paragraphs>
  <Slides>61</Slides>
  <Notes>44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ODS_presentation template v0.05</vt:lpstr>
      <vt:lpstr>Training Module 2.1   Le cycle de vie des Données et Métadonnées Publiques Liées Ouvertes</vt:lpstr>
      <vt:lpstr>This presentation has been created by PwC  Authors:  Michiel De Keyzer, Nikolaos Loutas and Stijn Goedertier </vt:lpstr>
      <vt:lpstr>Les objectifs de cette formation</vt:lpstr>
      <vt:lpstr>Contenu</vt:lpstr>
      <vt:lpstr>Différents cycles de vie LOGD L'état des lieux</vt:lpstr>
      <vt:lpstr>Différents cycles de vie LOGD Observations</vt:lpstr>
      <vt:lpstr>Qu’est ce que les métadonnées?</vt:lpstr>
      <vt:lpstr>Les meilleures pratiques pour la publication de vos données et métadonnées</vt:lpstr>
      <vt:lpstr>LOGD et le cycle de vie des métadonnées   avec l'accent sur ​​l'offre et la demande</vt:lpstr>
      <vt:lpstr>LOGD &amp; l’offre de metadonnées  Les gouvernements rendent publiques leurs données et les publient sous forme de données liées accompagnées de descriptions métadonnées appropriées.</vt:lpstr>
      <vt:lpstr>Sélection des données à haute valeur ajoutée</vt:lpstr>
      <vt:lpstr>Sélection basée sur la transparence</vt:lpstr>
      <vt:lpstr>Sélection basée sur les exigences juridiques</vt:lpstr>
      <vt:lpstr>Sélection basée sur la relation avec les missions de service public</vt:lpstr>
      <vt:lpstr>Sélection basée sur le statut de l'ouverture</vt:lpstr>
      <vt:lpstr>Sélection basée sur le type de valeur</vt:lpstr>
      <vt:lpstr>Sélection basée sur le type de public</vt:lpstr>
      <vt:lpstr>Sélection basée sur la taille de l’audience</vt:lpstr>
      <vt:lpstr>Forte value du point de vue des ré-utilisateurs</vt:lpstr>
      <vt:lpstr>Sélection basée sur les besoins de l’audience   Quelles données ont les réutilisateurs besoin / envie?</vt:lpstr>
      <vt:lpstr>Types d’ensembles de données sur les portails de données européens</vt:lpstr>
      <vt:lpstr>Quels ensembles de données sont principalement consultés sur Data.gov.uk</vt:lpstr>
      <vt:lpstr>La modélisation de vos données et métadonnées a pour but de...</vt:lpstr>
      <vt:lpstr>Modéliser vos données - réutiliser si possible, créer si nécessaire   </vt:lpstr>
      <vt:lpstr>Réutiliser les vocabulaires communs pour modéliser et décrire vos données ... (en RDF)</vt:lpstr>
      <vt:lpstr>Trouver des vocabulaires réutilisables Joinup</vt:lpstr>
      <vt:lpstr>Trouver des vocabulaires réutilisables “Linked Open Vocabularies”</vt:lpstr>
      <vt:lpstr>Le nettoyage de vos données et métadonnées</vt:lpstr>
      <vt:lpstr>Le nettoyage des données - exemple</vt:lpstr>
      <vt:lpstr>Modéliser vos métadonnées</vt:lpstr>
      <vt:lpstr>Utiliser les identifiants persistants uniformes de ressources (URI) pour nommer des ressources</vt:lpstr>
      <vt:lpstr>Attribuer une licence à vos données et métadonnées a pour but de...</vt:lpstr>
      <vt:lpstr>Les licenses ouvertes</vt:lpstr>
      <vt:lpstr>La pose d'une licence sur vos données et métadonnées a pour but de...</vt:lpstr>
      <vt:lpstr>Fournir un “SPARQL Endpoint”</vt:lpstr>
      <vt:lpstr>Publier vos métadonnées</vt:lpstr>
      <vt:lpstr>La gestion des données et des métadonnées a pour but de...</vt:lpstr>
      <vt:lpstr>Recueillir les commentaires des réutilisateurs de vos données</vt:lpstr>
      <vt:lpstr>Demande de LOGD Les besoins des entreprises, des entrepreneurs, des chercheurs et des gouvernements pour les données liées. </vt:lpstr>
      <vt:lpstr>Le côté de la demande du cycle de vie LOGD porte sur ...</vt:lpstr>
      <vt:lpstr>Où trouver des ensembles de données?  </vt:lpstr>
      <vt:lpstr>Utilisez un “SPARQL endpoint” ou un “faceted browser” pour trouver des ensembles de données</vt:lpstr>
      <vt:lpstr>Intégration des ensemble de données et la création d'applications et de services</vt:lpstr>
      <vt:lpstr>Publier les LOGD en utilisant “Open Refine”</vt:lpstr>
      <vt:lpstr>Utiliser “Open refine” pour modéliser publier des données ouvertes Pour débuter</vt:lpstr>
      <vt:lpstr>Décrivez vos données dans un tableur</vt:lpstr>
      <vt:lpstr>Créez un projet et transférez le dans  « Open Refine » e</vt:lpstr>
      <vt:lpstr>Faites correspondre vos données avec les classes et propriétés RDF appropriées (modèlisez vos données) </vt:lpstr>
      <vt:lpstr>Exportez les données en tant que fichier RDF/XML ou Turtle</vt:lpstr>
      <vt:lpstr>La pile LOD2 Outils pour la publication et l’interrogation des LOGD via des requêtes</vt:lpstr>
      <vt:lpstr>Publication de vos données avec la pile LOD2</vt:lpstr>
      <vt:lpstr>Silk – Un outil pour lier vos données</vt:lpstr>
      <vt:lpstr>Conclusions</vt:lpstr>
      <vt:lpstr>Questions de groupe</vt:lpstr>
      <vt:lpstr>Merci! ...et maintenant vos questions?</vt:lpstr>
      <vt:lpstr>Références</vt:lpstr>
      <vt:lpstr>Lecture supplémentaire (1/2)</vt:lpstr>
      <vt:lpstr>Lecture supplémentaire (2/2)</vt:lpstr>
      <vt:lpstr>Projets et initiatives apparentés (1)</vt:lpstr>
      <vt:lpstr>Projets et initiatives apparentés (2)</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565</cp:revision>
  <dcterms:created xsi:type="dcterms:W3CDTF">2013-05-15T15:29:41Z</dcterms:created>
  <dcterms:modified xsi:type="dcterms:W3CDTF">2014-04-08T16:23:51Z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