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9"/>
  </p:notesMasterIdLst>
  <p:handoutMasterIdLst>
    <p:handoutMasterId r:id="rId40"/>
  </p:handoutMasterIdLst>
  <p:sldIdLst>
    <p:sldId id="448" r:id="rId2"/>
    <p:sldId id="498" r:id="rId3"/>
    <p:sldId id="449" r:id="rId4"/>
    <p:sldId id="493" r:id="rId5"/>
    <p:sldId id="450" r:id="rId6"/>
    <p:sldId id="495" r:id="rId7"/>
    <p:sldId id="456" r:id="rId8"/>
    <p:sldId id="455" r:id="rId9"/>
    <p:sldId id="457" r:id="rId10"/>
    <p:sldId id="458" r:id="rId11"/>
    <p:sldId id="466" r:id="rId12"/>
    <p:sldId id="467" r:id="rId13"/>
    <p:sldId id="490" r:id="rId14"/>
    <p:sldId id="460" r:id="rId15"/>
    <p:sldId id="461" r:id="rId16"/>
    <p:sldId id="463" r:id="rId17"/>
    <p:sldId id="464" r:id="rId18"/>
    <p:sldId id="465" r:id="rId19"/>
    <p:sldId id="468" r:id="rId20"/>
    <p:sldId id="469" r:id="rId21"/>
    <p:sldId id="470" r:id="rId22"/>
    <p:sldId id="471" r:id="rId23"/>
    <p:sldId id="472" r:id="rId24"/>
    <p:sldId id="473" r:id="rId25"/>
    <p:sldId id="474" r:id="rId26"/>
    <p:sldId id="475" r:id="rId27"/>
    <p:sldId id="479" r:id="rId28"/>
    <p:sldId id="476" r:id="rId29"/>
    <p:sldId id="477" r:id="rId30"/>
    <p:sldId id="478" r:id="rId31"/>
    <p:sldId id="488" r:id="rId32"/>
    <p:sldId id="494" r:id="rId33"/>
    <p:sldId id="496" r:id="rId34"/>
    <p:sldId id="451" r:id="rId35"/>
    <p:sldId id="452" r:id="rId36"/>
    <p:sldId id="492" r:id="rId37"/>
    <p:sldId id="497"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8" autoAdjust="0"/>
    <p:restoredTop sz="90040" autoAdjust="0"/>
  </p:normalViewPr>
  <p:slideViewPr>
    <p:cSldViewPr>
      <p:cViewPr>
        <p:scale>
          <a:sx n="100" d="100"/>
          <a:sy n="100" d="100"/>
        </p:scale>
        <p:origin x="-72" y="492"/>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07/04/2014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07/04/2014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F07B8F03-BC93-4120-96CA-A36DF640BE2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07B8F03-BC93-4120-96CA-A36DF640BE2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
        <p:nvSpPr>
          <p:cNvPr id="22" name="Subtitle 5"/>
          <p:cNvSpPr txBox="1">
            <a:spLocks/>
          </p:cNvSpPr>
          <p:nvPr userDrawn="1"/>
        </p:nvSpPr>
        <p:spPr>
          <a:xfrm>
            <a:off x="1907704" y="5517232"/>
            <a:ext cx="5343525" cy="648072"/>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100" b="0" i="1" u="none" strike="noStrike" kern="1200" cap="none" spc="0" normalizeH="0" baseline="0" noProof="0" smtClean="0">
                <a:ln>
                  <a:noFill/>
                </a:ln>
                <a:solidFill>
                  <a:schemeClr val="bg1"/>
                </a:solidFill>
                <a:effectLst/>
                <a:uLnTx/>
                <a:uFillTx/>
                <a:latin typeface="Georgia" pitchFamily="18" charset="0"/>
                <a:ea typeface="+mn-ea"/>
                <a:cs typeface="+mn-cs"/>
              </a:rPr>
              <a:t>Open Data Support is funded  by the European Commission under SMART 2012/0107 ‘Lot 2: Provision of services for the Publication, Access and Reuse of Open Public Data across the European Union, through existing open data portals’(Contract No. 30-CE-0530965/00-17).</a:t>
            </a:r>
            <a:endParaRPr kumimoji="0" lang="en-GB" sz="1100" b="0" i="1"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err="1" smtClean="0">
              <a:latin typeface="Georgia" pitchFamily="18" charset="0"/>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google.be/url?sa=i&amp;rct=j&amp;q=&amp;esrc=s&amp;frm=1&amp;source=images&amp;cd=&amp;cad=rja&amp;docid=q-Y4D6vof2pGaM&amp;tbnid=otWpPWVQmxn0oM:&amp;ved=0CAUQjRw&amp;url=http://www.devirtuoso.com/2009/06/how-to-create-a-useful-404-page/&amp;ei=UUfqUsjND6W20wXpx4GoDw&amp;bvm=bv.60444564,d.d2k&amp;psig=AFQjCNHZMsoNn7Ca2h7G2sZlb3Lr2yHl2A&amp;ust=139117173675782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joinup.ec.europa.eu/asset/adms_foss/news/just-released-admssw-validator-verify-and-visualise-rdf-software-metadata"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slideshare.net/OpenDataSupport/the-linked-open-government-data-lifecyc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checklists.opquast.com/en/opendata"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hare.net/OpenDataSupport/introduction-to-metadata-manage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testmoz.com/190952"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ckan.org/2011/01/20/data-quality-what-is-it/" TargetMode="External"/><Relationship Id="rId13" Type="http://schemas.openxmlformats.org/officeDocument/2006/relationships/hyperlink" Target="http://checklists.opquast.com/en/opendata" TargetMode="External"/><Relationship Id="rId3" Type="http://schemas.openxmlformats.org/officeDocument/2006/relationships/hyperlink" Target="http://dspace.mit.edu/handle/1721.1/13812" TargetMode="External"/><Relationship Id="rId7" Type="http://schemas.openxmlformats.org/officeDocument/2006/relationships/hyperlink" Target="http://opengovdata.io/2012-02/page/5-2/data-quality-precision-accuracy-and-cost" TargetMode="External"/><Relationship Id="rId12" Type="http://schemas.openxmlformats.org/officeDocument/2006/relationships/hyperlink" Target="https://dvcs.w3.org/hg/gld/raw-file/default/bp/index.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slideshare.net/cityhub/sharon-dawes-ctg" TargetMode="External"/><Relationship Id="rId11" Type="http://schemas.openxmlformats.org/officeDocument/2006/relationships/hyperlink" Target="http://open-data.europa.eu/" TargetMode="External"/><Relationship Id="rId5" Type="http://schemas.openxmlformats.org/officeDocument/2006/relationships/hyperlink" Target="http://www.ecommons.cornell.edu/handle/1813/7895" TargetMode="External"/><Relationship Id="rId10" Type="http://schemas.openxmlformats.org/officeDocument/2006/relationships/hyperlink" Target="https://joinup.ec.europa.eu/community/semic/document/10-rules-persistent-uris" TargetMode="External"/><Relationship Id="rId4" Type="http://schemas.openxmlformats.org/officeDocument/2006/relationships/hyperlink" Target="http://bit.ly/19Qb6Ov" TargetMode="External"/><Relationship Id="rId9" Type="http://schemas.openxmlformats.org/officeDocument/2006/relationships/hyperlink" Target="http://www.semantic-web-journal.net/content/quality-assessment-methodologies-linked-open-dat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opengovdata.io/"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dvcs.w3.org/hg/gld/raw-file/default/bp/index.html" TargetMode="External"/><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epp.eurostat.ec.europa.eu/portal/page/portal/ess_eurostat/introduction" TargetMode="External"/><Relationship Id="rId4" Type="http://schemas.openxmlformats.org/officeDocument/2006/relationships/hyperlink" Target="http://checklists.opquast.com/en/opendata"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40.gif"/><Relationship Id="rId2" Type="http://schemas.openxmlformats.org/officeDocument/2006/relationships/notesSlide" Target="../notesSlides/notesSlide37.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41.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37.jpeg"/><Relationship Id="rId9" Type="http://schemas.openxmlformats.org/officeDocument/2006/relationships/image" Target="../media/image39.png"/><Relationship Id="rId14" Type="http://schemas.openxmlformats.org/officeDocument/2006/relationships/hyperlink" Target="http://joinup.ec.europa.e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475" y="838200"/>
            <a:ext cx="5484837" cy="934616"/>
          </a:xfrm>
        </p:spPr>
        <p:txBody>
          <a:bodyPr/>
          <a:lstStyle/>
          <a:p>
            <a:r>
              <a:rPr lang="en-GB" sz="1600" i="0" dirty="0" err="1" smtClean="0"/>
              <a:t>Trainingsmodul</a:t>
            </a:r>
            <a:r>
              <a:rPr lang="en-GB" sz="1600" i="0" dirty="0" smtClean="0"/>
              <a:t> 2.2</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Die </a:t>
            </a:r>
            <a:r>
              <a:rPr lang="en-GB" sz="5400" i="0" dirty="0" err="1" smtClean="0">
                <a:latin typeface="Bradley Hand ITC" pitchFamily="66" charset="0"/>
              </a:rPr>
              <a:t>Qualität</a:t>
            </a:r>
            <a:r>
              <a:rPr lang="en-GB" sz="5400" i="0" dirty="0" smtClean="0">
                <a:latin typeface="Bradley Hand ITC" pitchFamily="66" charset="0"/>
              </a:rPr>
              <a:t> von </a:t>
            </a:r>
            <a:r>
              <a:rPr lang="en-GB" sz="5400" i="0" dirty="0" err="1" smtClean="0">
                <a:latin typeface="Bradley Hand ITC" pitchFamily="66" charset="0"/>
              </a:rPr>
              <a:t>offenen</a:t>
            </a:r>
            <a:r>
              <a:rPr lang="en-GB" sz="5400" i="0" dirty="0" smtClean="0">
                <a:latin typeface="Bradley Hand ITC" pitchFamily="66" charset="0"/>
              </a:rPr>
              <a:t> </a:t>
            </a:r>
            <a:r>
              <a:rPr lang="en-GB" sz="5400" i="0" dirty="0" err="1" smtClean="0">
                <a:latin typeface="Bradley Hand ITC" pitchFamily="66" charset="0"/>
              </a:rPr>
              <a:t>Daten</a:t>
            </a:r>
            <a:r>
              <a:rPr lang="en-GB" sz="5400" i="0" dirty="0" smtClean="0">
                <a:latin typeface="Bradley Hand ITC" pitchFamily="66" charset="0"/>
              </a:rPr>
              <a:t> &amp; </a:t>
            </a:r>
            <a:r>
              <a:rPr lang="en-GB" sz="5400" i="0" dirty="0" err="1" smtClean="0">
                <a:latin typeface="Bradley Hand ITC" pitchFamily="66" charset="0"/>
              </a:rPr>
              <a:t>Metadaten</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 Beispiel für Genauigkeit</a:t>
            </a:r>
            <a:endParaRPr lang="de-DE" dirty="0"/>
          </a:p>
        </p:txBody>
      </p:sp>
      <p:sp>
        <p:nvSpPr>
          <p:cNvPr id="3" name="Content Placeholder 2"/>
          <p:cNvSpPr>
            <a:spLocks noGrp="1"/>
          </p:cNvSpPr>
          <p:nvPr>
            <p:ph sz="quarter" idx="14"/>
          </p:nvPr>
        </p:nvSpPr>
        <p:spPr/>
        <p:txBody>
          <a:bodyPr/>
          <a:lstStyle/>
          <a:p>
            <a:pPr algn="ctr"/>
            <a:r>
              <a:rPr lang="de-DE" b="1" dirty="0" smtClean="0"/>
              <a:t>Hohe </a:t>
            </a:r>
            <a:r>
              <a:rPr lang="de-DE" b="1" dirty="0" smtClean="0"/>
              <a:t>Genauigkeit </a:t>
            </a:r>
          </a:p>
          <a:p>
            <a:pPr algn="ctr"/>
            <a:endParaRPr lang="en-GB" dirty="0"/>
          </a:p>
        </p:txBody>
      </p:sp>
      <p:sp>
        <p:nvSpPr>
          <p:cNvPr id="4" name="Content Placeholder 3"/>
          <p:cNvSpPr>
            <a:spLocks noGrp="1"/>
          </p:cNvSpPr>
          <p:nvPr>
            <p:ph sz="quarter" idx="15"/>
          </p:nvPr>
        </p:nvSpPr>
        <p:spPr/>
        <p:txBody>
          <a:bodyPr/>
          <a:lstStyle/>
          <a:p>
            <a:pPr algn="ctr"/>
            <a:r>
              <a:rPr lang="de-DE" b="1" dirty="0" smtClean="0"/>
              <a:t>Weniger </a:t>
            </a:r>
            <a:r>
              <a:rPr lang="de-DE" b="1" dirty="0" smtClean="0"/>
              <a:t>Genauigkeit</a:t>
            </a:r>
          </a:p>
          <a:p>
            <a:pPr algn="ct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10</a:t>
            </a:fld>
            <a:endParaRPr lang="en-GB" dirty="0"/>
          </a:p>
        </p:txBody>
      </p:sp>
      <p:pic>
        <p:nvPicPr>
          <p:cNvPr id="8" name="Picture 2" descr="C:\Users\Public\Documents\_PwC\_Analytics\Open Data\Plaatjes\High accura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437" y="2924944"/>
            <a:ext cx="232345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ublic\Documents\_PwC\_Analytics\Open Data\Plaatjes\Low accurac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924944"/>
            <a:ext cx="2131169" cy="21927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99792" y="2119981"/>
            <a:ext cx="4392488" cy="516931"/>
          </a:xfrm>
          <a:prstGeom prst="rect">
            <a:avLst/>
          </a:prstGeom>
          <a:noFill/>
        </p:spPr>
        <p:txBody>
          <a:bodyPr vert="horz" wrap="square" lIns="0" tIns="0" rIns="0" bIns="0" rtlCol="0">
            <a:noAutofit/>
          </a:bodyPr>
          <a:lstStyle/>
          <a:p>
            <a:pPr indent="-274320" algn="ctr">
              <a:spcAft>
                <a:spcPts val="900"/>
              </a:spcAft>
            </a:pPr>
            <a:r>
              <a:rPr lang="nl-NL" sz="2000" dirty="0" err="1" smtClean="0">
                <a:latin typeface="Georgia" pitchFamily="18" charset="0"/>
              </a:rPr>
              <a:t>OpenStreetMap</a:t>
            </a:r>
            <a:r>
              <a:rPr lang="nl-NL" sz="2000" dirty="0" smtClean="0">
                <a:latin typeface="Georgia" pitchFamily="18" charset="0"/>
              </a:rPr>
              <a:t>,  </a:t>
            </a:r>
            <a:r>
              <a:rPr lang="nl-NL" sz="2000" dirty="0" err="1" smtClean="0">
                <a:latin typeface="Georgia" pitchFamily="18" charset="0"/>
              </a:rPr>
              <a:t>Stadt</a:t>
            </a:r>
            <a:r>
              <a:rPr lang="nl-NL" sz="2000" dirty="0" smtClean="0">
                <a:latin typeface="Georgia" pitchFamily="18" charset="0"/>
              </a:rPr>
              <a:t> </a:t>
            </a:r>
            <a:r>
              <a:rPr lang="nl-NL" sz="2000" dirty="0" err="1" smtClean="0">
                <a:latin typeface="Georgia" pitchFamily="18" charset="0"/>
              </a:rPr>
              <a:t>von</a:t>
            </a:r>
            <a:r>
              <a:rPr lang="nl-NL" sz="2000" dirty="0" smtClean="0">
                <a:latin typeface="Georgia" pitchFamily="18" charset="0"/>
              </a:rPr>
              <a:t> </a:t>
            </a:r>
            <a:r>
              <a:rPr lang="nl-NL" sz="2000" dirty="0" smtClean="0">
                <a:latin typeface="Georgia" pitchFamily="18" charset="0"/>
              </a:rPr>
              <a:t>Utrecht, </a:t>
            </a:r>
            <a:r>
              <a:rPr lang="nl-NL" sz="2000" dirty="0" err="1" smtClean="0">
                <a:latin typeface="Georgia" pitchFamily="18" charset="0"/>
              </a:rPr>
              <a:t>Niederlande</a:t>
            </a:r>
            <a:r>
              <a:rPr lang="nl-NL" sz="2000" dirty="0" smtClean="0">
                <a:latin typeface="Georgia" pitchFamily="18" charset="0"/>
              </a:rPr>
              <a:t> </a:t>
            </a:r>
            <a:r>
              <a:rPr lang="nl-NL" sz="2000" dirty="0" smtClean="0">
                <a:latin typeface="Georgia" pitchFamily="18" charset="0"/>
              </a:rPr>
              <a:t>(2011 vs. 2007)</a:t>
            </a:r>
          </a:p>
        </p:txBody>
      </p:sp>
    </p:spTree>
    <p:extLst>
      <p:ext uri="{BB962C8B-B14F-4D97-AF65-F5344CB8AC3E}">
        <p14:creationId xmlns:p14="http://schemas.microsoft.com/office/powerpoint/2010/main" val="102125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Konsistenz</a:t>
            </a:r>
            <a:endParaRPr lang="de-DE" noProof="0" dirty="0"/>
          </a:p>
        </p:txBody>
      </p:sp>
      <p:sp>
        <p:nvSpPr>
          <p:cNvPr id="3" name="Content Placeholder 2"/>
          <p:cNvSpPr>
            <a:spLocks noGrp="1"/>
          </p:cNvSpPr>
          <p:nvPr>
            <p:ph sz="quarter" idx="15"/>
          </p:nvPr>
        </p:nvSpPr>
        <p:spPr>
          <a:xfrm>
            <a:off x="533400" y="1556792"/>
            <a:ext cx="8077200" cy="4419600"/>
          </a:xfrm>
        </p:spPr>
        <p:txBody>
          <a:bodyPr/>
          <a:lstStyle/>
          <a:p>
            <a:r>
              <a:rPr lang="de-DE" i="1" dirty="0" smtClean="0">
                <a:solidFill>
                  <a:schemeClr val="accent1"/>
                </a:solidFill>
              </a:rPr>
              <a:t>Die Konsistenz der Daten ist das Ausmaß, in dem sie keine Wiedersprüche enthalten, die ihre Verwendung schwierig oder unmöglich machen würde.</a:t>
            </a:r>
          </a:p>
          <a:p>
            <a:r>
              <a:rPr lang="de-DE" sz="1800" i="1" noProof="0" dirty="0" smtClean="0"/>
              <a:t>Zum Beispiel:</a:t>
            </a:r>
          </a:p>
          <a:p>
            <a:pPr lvl="1"/>
            <a:r>
              <a:rPr lang="de-DE" sz="1800" noProof="0" dirty="0" smtClean="0"/>
              <a:t>Ein Datensatz, der Daten aus verschiedenen Quellen verbindet, die verarbeitet wurden, um widersprüchliche Aussagen aufzudecken, die gelöst worden sind.</a:t>
            </a:r>
          </a:p>
          <a:p>
            <a:pPr lvl="1"/>
            <a:r>
              <a:rPr lang="de-DE" sz="1800" noProof="0" dirty="0" smtClean="0"/>
              <a:t>Eine Beschreibung eines Datensatzes, der keine unterschiedlichen </a:t>
            </a:r>
            <a:r>
              <a:rPr lang="de-DE" sz="1800" noProof="0" dirty="0" err="1" smtClean="0"/>
              <a:t>Lizenza</a:t>
            </a:r>
            <a:r>
              <a:rPr lang="de-DE" sz="1800" dirty="0" err="1" smtClean="0"/>
              <a:t>us</a:t>
            </a:r>
            <a:r>
              <a:rPr lang="de-DE" sz="1800" noProof="0" dirty="0" smtClean="0"/>
              <a:t>sagen enthält, oder bei dem die Daten der letzen Änderung nicht vor dem Erstellungsdatum </a:t>
            </a:r>
            <a:r>
              <a:rPr lang="de-DE" sz="1800" dirty="0" smtClean="0"/>
              <a:t>liegen.</a:t>
            </a:r>
            <a:endParaRPr lang="de-DE" sz="1800" noProof="0" dirty="0" smtClean="0"/>
          </a:p>
          <a:p>
            <a:endParaRPr lang="de-DE" sz="900" b="1" i="1" dirty="0" smtClean="0"/>
          </a:p>
          <a:p>
            <a:r>
              <a:rPr lang="de-DE" sz="1800" b="1" i="1" noProof="0" dirty="0" smtClean="0"/>
              <a:t>Empfehlungen:</a:t>
            </a:r>
          </a:p>
          <a:p>
            <a:pPr lvl="1"/>
            <a:r>
              <a:rPr lang="de-DE" sz="1800" b="1" noProof="0" dirty="0" smtClean="0"/>
              <a:t>Bearbeiten Sie alle Daten vor ihrer Veröffentlichung, </a:t>
            </a:r>
            <a:r>
              <a:rPr lang="de-DE" sz="1800" dirty="0" smtClean="0"/>
              <a:t>um</a:t>
            </a:r>
            <a:r>
              <a:rPr lang="de-DE" sz="1800" noProof="0" dirty="0" smtClean="0"/>
              <a:t> widersprüchliche Aussagen und andere Fehler </a:t>
            </a:r>
            <a:r>
              <a:rPr lang="de-DE" sz="1800" dirty="0" smtClean="0"/>
              <a:t>zu entdecken </a:t>
            </a:r>
            <a:r>
              <a:rPr lang="de-DE" sz="1800" noProof="0" dirty="0" smtClean="0"/>
              <a:t>(insbesondere, wenn Daten aus verschiedenen </a:t>
            </a:r>
            <a:r>
              <a:rPr lang="de-DE" sz="1800" dirty="0" smtClean="0"/>
              <a:t>Quellen zusammengefügt wurden).</a:t>
            </a:r>
            <a:endParaRPr lang="de-DE" sz="1800" noProof="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spTree>
    <p:extLst>
      <p:ext uri="{BB962C8B-B14F-4D97-AF65-F5344CB8AC3E}">
        <p14:creationId xmlns:p14="http://schemas.microsoft.com/office/powerpoint/2010/main" val="219564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Konsistenz : Beispiel</a:t>
            </a:r>
            <a:endParaRPr lang="de-DE"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12</a:t>
            </a:fld>
            <a:endParaRPr lang="en-GB" dirty="0"/>
          </a:p>
        </p:txBody>
      </p:sp>
      <p:sp>
        <p:nvSpPr>
          <p:cNvPr id="11" name="Content Placeholder 3"/>
          <p:cNvSpPr txBox="1">
            <a:spLocks/>
          </p:cNvSpPr>
          <p:nvPr/>
        </p:nvSpPr>
        <p:spPr>
          <a:xfrm>
            <a:off x="4583304" y="1745704"/>
            <a:ext cx="3962399" cy="44196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ctr"/>
            <a:r>
              <a:rPr lang="de-DE" dirty="0"/>
              <a:t>Hohe </a:t>
            </a:r>
            <a:r>
              <a:rPr lang="de-DE" dirty="0" smtClean="0"/>
              <a:t>Konsistenz</a:t>
            </a: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de-DE" dirty="0" smtClean="0"/>
              <a:t>Geringere Konsistenz</a:t>
            </a:r>
            <a:endParaRPr lang="de-DE"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883" y="4141706"/>
            <a:ext cx="4621860" cy="2338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883" y="2081548"/>
            <a:ext cx="4481243"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ltGray">
          <a:xfrm>
            <a:off x="4211960" y="5987020"/>
            <a:ext cx="295232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5" name="Rectangle 14"/>
          <p:cNvSpPr/>
          <p:nvPr/>
        </p:nvSpPr>
        <p:spPr bwMode="ltGray">
          <a:xfrm>
            <a:off x="4211960" y="5122924"/>
            <a:ext cx="367240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16" name="Picture 2" descr="C:\Users\Public\Documents\_PwC\_Analytics\Open Data\Plaatjes\accuracy vs consistency-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26761"/>
            <a:ext cx="3816424" cy="40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Verfügbarkeit</a:t>
            </a:r>
            <a:endParaRPr lang="de-DE" dirty="0"/>
          </a:p>
        </p:txBody>
      </p:sp>
      <p:sp>
        <p:nvSpPr>
          <p:cNvPr id="3" name="Content Placeholder 2"/>
          <p:cNvSpPr>
            <a:spLocks noGrp="1"/>
          </p:cNvSpPr>
          <p:nvPr>
            <p:ph sz="quarter" idx="15"/>
          </p:nvPr>
        </p:nvSpPr>
        <p:spPr>
          <a:xfrm>
            <a:off x="539552" y="1484784"/>
            <a:ext cx="8077200" cy="4052664"/>
          </a:xfrm>
        </p:spPr>
        <p:txBody>
          <a:bodyPr/>
          <a:lstStyle/>
          <a:p>
            <a:r>
              <a:rPr lang="de-DE" i="1" dirty="0" smtClean="0">
                <a:solidFill>
                  <a:schemeClr val="accent1"/>
                </a:solidFill>
              </a:rPr>
              <a:t>Die Verfügbarkeit von Daten ist das Maß, in dem auf sie zugegriffen werden kann; dies schließt auch die Langlebigkeit von Daten ein. </a:t>
            </a:r>
          </a:p>
          <a:p>
            <a:r>
              <a:rPr lang="de-DE" sz="1800" i="1" noProof="0" dirty="0" smtClean="0"/>
              <a:t>Zum Beispiel:</a:t>
            </a:r>
          </a:p>
          <a:p>
            <a:pPr lvl="1"/>
            <a:r>
              <a:rPr lang="de-DE" sz="1800" noProof="0" dirty="0" smtClean="0"/>
              <a:t>Ein Datensatz, der von </a:t>
            </a:r>
            <a:r>
              <a:rPr lang="de-DE" sz="1800" dirty="0" smtClean="0"/>
              <a:t>einem http identifiziert wird: </a:t>
            </a:r>
            <a:r>
              <a:rPr lang="de-DE" sz="1800" noProof="0" dirty="0" smtClean="0"/>
              <a:t>URI, die kontinuierlich auf die richtige Ressource hinweist (und nicht 404 Not </a:t>
            </a:r>
            <a:r>
              <a:rPr lang="de-DE" sz="1800" noProof="0" dirty="0" err="1" smtClean="0"/>
              <a:t>Found</a:t>
            </a:r>
            <a:r>
              <a:rPr lang="de-DE" sz="1800" noProof="0" dirty="0" smtClean="0"/>
              <a:t> zurückgibt)</a:t>
            </a:r>
            <a:r>
              <a:rPr lang="de-DE" sz="1800" dirty="0" smtClean="0"/>
              <a:t>,.</a:t>
            </a:r>
            <a:r>
              <a:rPr lang="de-DE" sz="1800" noProof="0" dirty="0" smtClean="0"/>
              <a:t> </a:t>
            </a:r>
          </a:p>
          <a:p>
            <a:pPr lvl="1"/>
            <a:r>
              <a:rPr lang="de-DE" sz="1800" noProof="0" dirty="0" smtClean="0"/>
              <a:t>Eine Beschreibung der Datensätze</a:t>
            </a:r>
            <a:r>
              <a:rPr lang="de-DE" sz="1800" dirty="0" smtClean="0"/>
              <a:t>, die in der Suchmaschine von einem Datenportal enthalten ist</a:t>
            </a:r>
            <a:r>
              <a:rPr lang="de-DE" sz="1800" noProof="0" dirty="0" smtClean="0"/>
              <a:t>.</a:t>
            </a:r>
          </a:p>
          <a:p>
            <a:r>
              <a:rPr lang="de-DE" sz="1800" b="1" i="1" dirty="0" smtClean="0"/>
              <a:t>Empfehlungen</a:t>
            </a:r>
            <a:r>
              <a:rPr lang="de-DE" sz="1800" b="1" i="1" noProof="0" dirty="0" smtClean="0"/>
              <a:t>:</a:t>
            </a:r>
          </a:p>
          <a:p>
            <a:pPr lvl="1"/>
            <a:r>
              <a:rPr lang="de-DE" sz="1800" noProof="0" dirty="0" smtClean="0"/>
              <a:t>Orientieren Sie sich </a:t>
            </a:r>
            <a:r>
              <a:rPr lang="de-DE" sz="1800" dirty="0" smtClean="0"/>
              <a:t>bei der </a:t>
            </a:r>
            <a:r>
              <a:rPr lang="de-DE" sz="1800" noProof="0" dirty="0" smtClean="0"/>
              <a:t>Zuordnung und Pflege </a:t>
            </a:r>
            <a:r>
              <a:rPr lang="de-DE" sz="1800" dirty="0" smtClean="0"/>
              <a:t>von URIs an Best Practices</a:t>
            </a:r>
            <a:r>
              <a:rPr lang="de-DE" sz="1800" noProof="0" dirty="0" smtClean="0"/>
              <a:t>.</a:t>
            </a:r>
            <a:endParaRPr lang="de-DE" sz="1800" baseline="30000" noProof="0" dirty="0" smtClean="0"/>
          </a:p>
          <a:p>
            <a:pPr lvl="1"/>
            <a:r>
              <a:rPr lang="de-DE" sz="1800" noProof="0" dirty="0" smtClean="0"/>
              <a:t>Stellen Sie sicher,  </a:t>
            </a:r>
            <a:r>
              <a:rPr lang="de-DE" sz="1800" dirty="0" smtClean="0"/>
              <a:t>dass</a:t>
            </a:r>
            <a:r>
              <a:rPr lang="de-DE" sz="1800" b="1" dirty="0" smtClean="0"/>
              <a:t> </a:t>
            </a:r>
            <a:r>
              <a:rPr lang="de-DE" sz="1800" dirty="0" smtClean="0"/>
              <a:t>in der Organisation </a:t>
            </a:r>
            <a:r>
              <a:rPr lang="de-DE" sz="1800" b="1" dirty="0" smtClean="0"/>
              <a:t>die Verantwortung</a:t>
            </a:r>
            <a:r>
              <a:rPr lang="de-DE" sz="1800" b="1" noProof="0" dirty="0" smtClean="0"/>
              <a:t> </a:t>
            </a:r>
            <a:r>
              <a:rPr lang="de-DE" sz="1800" noProof="0" dirty="0" smtClean="0"/>
              <a:t>für die Pflege von Daten </a:t>
            </a:r>
            <a:r>
              <a:rPr lang="de-DE" sz="1800" b="1" noProof="0" dirty="0" smtClean="0"/>
              <a:t>eindeutig zugewissen</a:t>
            </a:r>
            <a:r>
              <a:rPr lang="de-DE" sz="1800" noProof="0" dirty="0" smtClean="0"/>
              <a:t> wird.</a:t>
            </a:r>
          </a:p>
          <a:p>
            <a:pPr lvl="1"/>
            <a:endParaRPr lang="en-GB"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sp>
        <p:nvSpPr>
          <p:cNvPr id="6" name="Rectangle 5"/>
          <p:cNvSpPr/>
          <p:nvPr/>
        </p:nvSpPr>
        <p:spPr bwMode="ltGray">
          <a:xfrm>
            <a:off x="5004048" y="5661248"/>
            <a:ext cx="3384376" cy="69411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3"/>
              </a:rPr>
              <a:t>http://www.slideshare.net/OpenDataSupport/design-and-manage-persitent-uris</a:t>
            </a:r>
            <a:endParaRPr lang="en-GB" sz="1200" dirty="0" smtClean="0">
              <a:solidFill>
                <a:schemeClr val="tx1"/>
              </a:solidFill>
            </a:endParaRPr>
          </a:p>
        </p:txBody>
      </p:sp>
    </p:spTree>
    <p:extLst>
      <p:ext uri="{BB962C8B-B14F-4D97-AF65-F5344CB8AC3E}">
        <p14:creationId xmlns:p14="http://schemas.microsoft.com/office/powerpoint/2010/main" val="357921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Verfügbarkeit: Beispiel</a:t>
            </a:r>
            <a:endParaRPr lang="de-DE" dirty="0"/>
          </a:p>
        </p:txBody>
      </p:sp>
      <p:sp>
        <p:nvSpPr>
          <p:cNvPr id="3" name="Content Placeholder 2"/>
          <p:cNvSpPr>
            <a:spLocks noGrp="1"/>
          </p:cNvSpPr>
          <p:nvPr>
            <p:ph sz="quarter" idx="14"/>
          </p:nvPr>
        </p:nvSpPr>
        <p:spPr/>
        <p:txBody>
          <a:bodyPr/>
          <a:lstStyle/>
          <a:p>
            <a:pPr algn="ctr"/>
            <a:r>
              <a:rPr lang="de-DE" b="1" dirty="0" smtClean="0"/>
              <a:t>Hohe Verfügbarkeit</a:t>
            </a:r>
            <a:endParaRPr lang="de-DE" b="1" dirty="0"/>
          </a:p>
        </p:txBody>
      </p:sp>
      <p:sp>
        <p:nvSpPr>
          <p:cNvPr id="4" name="Content Placeholder 3"/>
          <p:cNvSpPr>
            <a:spLocks noGrp="1"/>
          </p:cNvSpPr>
          <p:nvPr>
            <p:ph sz="quarter" idx="15"/>
          </p:nvPr>
        </p:nvSpPr>
        <p:spPr/>
        <p:txBody>
          <a:bodyPr/>
          <a:lstStyle/>
          <a:p>
            <a:pPr algn="ctr"/>
            <a:r>
              <a:rPr lang="de-DE" b="1" dirty="0" smtClean="0"/>
              <a:t>Geringe Verfügbarkeit</a:t>
            </a:r>
            <a:endParaRPr lang="de-D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14</a:t>
            </a:fld>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54" t="4123" r="5263"/>
          <a:stretch/>
        </p:blipFill>
        <p:spPr bwMode="auto">
          <a:xfrm>
            <a:off x="395536" y="2420888"/>
            <a:ext cx="4586392" cy="2738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devirtuoso.com/wp-content/uploads/2009/06/pageCannotBeFound.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8" t="2654" r="2948" b="3921"/>
          <a:stretch/>
        </p:blipFill>
        <p:spPr bwMode="auto">
          <a:xfrm>
            <a:off x="5353811" y="2318477"/>
            <a:ext cx="3178629" cy="28387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Vollständigkeit</a:t>
            </a:r>
            <a:endParaRPr lang="de-DE" noProof="0" dirty="0"/>
          </a:p>
        </p:txBody>
      </p:sp>
      <p:sp>
        <p:nvSpPr>
          <p:cNvPr id="3" name="Content Placeholder 2"/>
          <p:cNvSpPr>
            <a:spLocks noGrp="1"/>
          </p:cNvSpPr>
          <p:nvPr>
            <p:ph sz="quarter" idx="15"/>
          </p:nvPr>
        </p:nvSpPr>
        <p:spPr/>
        <p:txBody>
          <a:bodyPr/>
          <a:lstStyle/>
          <a:p>
            <a:pPr marL="0" lvl="1" indent="0">
              <a:buNone/>
            </a:pPr>
            <a:r>
              <a:rPr lang="de-DE" i="1" dirty="0" smtClean="0">
                <a:solidFill>
                  <a:schemeClr val="accent1"/>
                </a:solidFill>
              </a:rPr>
              <a:t>Die Vollständigkeit der Daten ist der Umfang, der die Datenelemente oder Datenpunkte umfasst, die notwendig sind, um die Anwendung,  für die sie bestimmt sind, zu unterstützen. </a:t>
            </a:r>
          </a:p>
          <a:p>
            <a:pPr marL="0" lvl="1" indent="0">
              <a:buNone/>
            </a:pPr>
            <a:r>
              <a:rPr lang="de-DE" sz="1800" i="1" noProof="0" dirty="0" smtClean="0"/>
              <a:t>Zum Beispiel:</a:t>
            </a:r>
          </a:p>
          <a:p>
            <a:pPr lvl="1"/>
            <a:r>
              <a:rPr lang="de-DE" sz="1800" dirty="0" smtClean="0"/>
              <a:t>Ein</a:t>
            </a:r>
            <a:r>
              <a:rPr lang="de-DE" sz="1800" noProof="0" dirty="0" smtClean="0"/>
              <a:t> Datensatz, der alle Investitionsdaten für alle Ministerien beinhaltet, ermöglicht einen vollständigen Überblick über die Regierungsausgaben.</a:t>
            </a:r>
          </a:p>
          <a:p>
            <a:pPr lvl="1"/>
            <a:r>
              <a:rPr lang="de-DE" sz="1800" noProof="0" dirty="0" smtClean="0"/>
              <a:t>Ein</a:t>
            </a:r>
            <a:r>
              <a:rPr lang="de-DE" sz="1800" dirty="0" smtClean="0"/>
              <a:t>e Beschreibung von Daten, die in Echtzeit generiert sind und die das Datum und die Uhrzeit der letzten Änderung einschließt. </a:t>
            </a:r>
            <a:endParaRPr lang="de-DE" sz="1800" noProof="0" dirty="0" smtClean="0"/>
          </a:p>
          <a:p>
            <a:r>
              <a:rPr lang="de-DE" sz="1800" b="1" i="1" noProof="0" dirty="0" smtClean="0"/>
              <a:t>Empfehlungen:</a:t>
            </a:r>
          </a:p>
          <a:p>
            <a:pPr lvl="1"/>
            <a:r>
              <a:rPr lang="de-DE" sz="1800" b="1" noProof="0" dirty="0" smtClean="0"/>
              <a:t>Entwerfen Sie den </a:t>
            </a:r>
            <a:r>
              <a:rPr lang="de-DE" sz="1800" b="1" noProof="0" dirty="0" err="1" smtClean="0"/>
              <a:t>Erfassungs</a:t>
            </a:r>
            <a:r>
              <a:rPr lang="de-DE" sz="1800" b="1" dirty="0" smtClean="0"/>
              <a:t>- und Veröffentlichungsprozess, </a:t>
            </a:r>
            <a:r>
              <a:rPr lang="de-DE" sz="1800" dirty="0" smtClean="0"/>
              <a:t>um die notwendige Datenpunkte aufzunehmen. </a:t>
            </a:r>
            <a:endParaRPr lang="de-DE" sz="1800" noProof="0" dirty="0" smtClean="0"/>
          </a:p>
          <a:p>
            <a:pPr lvl="1"/>
            <a:r>
              <a:rPr lang="de-DE" sz="1800" b="1" noProof="0" dirty="0" smtClean="0"/>
              <a:t>Überwachen Sie </a:t>
            </a:r>
            <a:r>
              <a:rPr lang="de-DE" sz="1800" noProof="0" dirty="0" smtClean="0"/>
              <a:t>kontinuierlich</a:t>
            </a:r>
            <a:r>
              <a:rPr lang="de-DE" sz="1800" b="1" noProof="0" dirty="0" smtClean="0"/>
              <a:t> </a:t>
            </a:r>
            <a:r>
              <a:rPr lang="de-DE" sz="1800" dirty="0" smtClean="0"/>
              <a:t>die Mechanismen der Aktualisierung</a:t>
            </a:r>
            <a:r>
              <a:rPr lang="de-DE" sz="1800" noProof="0" dirty="0" smtClean="0"/>
              <a:t>.</a:t>
            </a:r>
            <a:endParaRPr lang="de-DE"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15</a:t>
            </a:fld>
            <a:endParaRPr lang="en-GB"/>
          </a:p>
        </p:txBody>
      </p:sp>
    </p:spTree>
    <p:extLst>
      <p:ext uri="{BB962C8B-B14F-4D97-AF65-F5344CB8AC3E}">
        <p14:creationId xmlns:p14="http://schemas.microsoft.com/office/powerpoint/2010/main" val="403379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Vollständigkeit: Beispiel</a:t>
            </a:r>
            <a:endParaRPr lang="de-DE" dirty="0"/>
          </a:p>
        </p:txBody>
      </p:sp>
      <p:sp>
        <p:nvSpPr>
          <p:cNvPr id="3" name="Content Placeholder 2"/>
          <p:cNvSpPr>
            <a:spLocks noGrp="1"/>
          </p:cNvSpPr>
          <p:nvPr>
            <p:ph sz="quarter" idx="14"/>
          </p:nvPr>
        </p:nvSpPr>
        <p:spPr/>
        <p:txBody>
          <a:bodyPr/>
          <a:lstStyle/>
          <a:p>
            <a:pPr algn="ctr"/>
            <a:r>
              <a:rPr lang="de-DE" b="1" dirty="0" smtClean="0"/>
              <a:t>Hohe Vollständigkeit</a:t>
            </a:r>
            <a:endParaRPr lang="de-DE"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de-DE" b="1" dirty="0" smtClean="0"/>
              <a:t>Geringere Vollständigkeit</a:t>
            </a:r>
            <a:endParaRPr lang="de-D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16</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10" y="2132856"/>
            <a:ext cx="491756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221088"/>
            <a:ext cx="5040560" cy="1907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779912" y="5805264"/>
            <a:ext cx="2376264"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Konformität</a:t>
            </a:r>
            <a:endParaRPr lang="de-DE" noProof="0" dirty="0"/>
          </a:p>
        </p:txBody>
      </p:sp>
      <p:sp>
        <p:nvSpPr>
          <p:cNvPr id="3" name="Content Placeholder 2"/>
          <p:cNvSpPr>
            <a:spLocks noGrp="1"/>
          </p:cNvSpPr>
          <p:nvPr>
            <p:ph sz="quarter" idx="15"/>
          </p:nvPr>
        </p:nvSpPr>
        <p:spPr>
          <a:xfrm>
            <a:off x="467544" y="1556792"/>
            <a:ext cx="8077200" cy="4419600"/>
          </a:xfrm>
        </p:spPr>
        <p:txBody>
          <a:bodyPr/>
          <a:lstStyle/>
          <a:p>
            <a:r>
              <a:rPr lang="de-DE" i="1" dirty="0" smtClean="0">
                <a:solidFill>
                  <a:schemeClr val="accent1"/>
                </a:solidFill>
              </a:rPr>
              <a:t>Die Konformität der Daten ist das Ausmaß, in dem sie einer Reihe von expliziten Regeln oder Standards für die Erfassung, Veröffentlichung und Beschreibung folgen.</a:t>
            </a:r>
          </a:p>
          <a:p>
            <a:r>
              <a:rPr lang="de-DE" sz="1800" i="1" noProof="0" dirty="0" smtClean="0"/>
              <a:t>Zum Beispiel:</a:t>
            </a:r>
          </a:p>
          <a:p>
            <a:pPr lvl="1"/>
            <a:r>
              <a:rPr lang="de-DE" sz="1800" noProof="0" dirty="0" smtClean="0"/>
              <a:t>Ein Datensatz, der die Koordinaten in WGS84 und Statistiken in SDMX wiedergibt.</a:t>
            </a:r>
          </a:p>
          <a:p>
            <a:pPr lvl="1"/>
            <a:r>
              <a:rPr lang="de-DE" sz="1800" dirty="0" smtClean="0"/>
              <a:t>Eine Beschreibung eines Datensatzes nach dem DCAT Anwendungsprofil.</a:t>
            </a:r>
          </a:p>
          <a:p>
            <a:pPr lvl="1"/>
            <a:endParaRPr lang="de-DE" sz="1400" noProof="0" dirty="0" smtClean="0"/>
          </a:p>
          <a:p>
            <a:r>
              <a:rPr lang="de-DE" sz="1800" b="1" i="1" noProof="0" dirty="0" smtClean="0"/>
              <a:t>Empfehlungen:</a:t>
            </a:r>
          </a:p>
          <a:p>
            <a:pPr lvl="1"/>
            <a:r>
              <a:rPr lang="de-DE" sz="1800" b="1" noProof="0" dirty="0" smtClean="0"/>
              <a:t>Gebrauchen Sie die am häufigsten verwendeten Standards </a:t>
            </a:r>
            <a:r>
              <a:rPr lang="de-DE" sz="1800" noProof="0" dirty="0" smtClean="0"/>
              <a:t>in </a:t>
            </a:r>
            <a:r>
              <a:rPr lang="de-DE" sz="1800" dirty="0" smtClean="0"/>
              <a:t>der</a:t>
            </a:r>
            <a:r>
              <a:rPr lang="de-DE" sz="1800" noProof="0" dirty="0" smtClean="0"/>
              <a:t> Domain, die für die Daten oder Metadaten am relevantesten ist.</a:t>
            </a:r>
          </a:p>
          <a:p>
            <a:pPr lvl="1"/>
            <a:r>
              <a:rPr lang="de-DE" sz="1800" b="1" noProof="0" dirty="0" smtClean="0"/>
              <a:t>Definieren Sie lokale Vokabulare, wenn kein Standard verfügbar ist</a:t>
            </a:r>
            <a:r>
              <a:rPr lang="de-DE" sz="1800" noProof="0" dirty="0" smtClean="0"/>
              <a:t>, aber veröffentlichen Sie Ihre Vokabulare entsprechend der Best Practices (z.B. </a:t>
            </a:r>
            <a:r>
              <a:rPr lang="de-DE" sz="1800" dirty="0" err="1" smtClean="0"/>
              <a:t>dereferenzierbare</a:t>
            </a:r>
            <a:r>
              <a:rPr lang="de-DE" sz="1800" dirty="0" smtClean="0"/>
              <a:t> </a:t>
            </a:r>
            <a:r>
              <a:rPr lang="de-DE" sz="1800" noProof="0" dirty="0" smtClean="0"/>
              <a:t>URIs).</a:t>
            </a:r>
          </a:p>
          <a:p>
            <a:pPr lvl="1"/>
            <a:endParaRPr lang="en-GB"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17</a:t>
            </a:fld>
            <a:endParaRPr lang="en-GB"/>
          </a:p>
        </p:txBody>
      </p:sp>
    </p:spTree>
    <p:extLst>
      <p:ext uri="{BB962C8B-B14F-4D97-AF65-F5344CB8AC3E}">
        <p14:creationId xmlns:p14="http://schemas.microsoft.com/office/powerpoint/2010/main" val="399235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Konformität : Beispiel</a:t>
            </a:r>
            <a:endParaRPr lang="de-DE" dirty="0"/>
          </a:p>
        </p:txBody>
      </p:sp>
      <p:sp>
        <p:nvSpPr>
          <p:cNvPr id="3" name="Content Placeholder 2"/>
          <p:cNvSpPr>
            <a:spLocks noGrp="1"/>
          </p:cNvSpPr>
          <p:nvPr>
            <p:ph sz="quarter" idx="14"/>
          </p:nvPr>
        </p:nvSpPr>
        <p:spPr/>
        <p:txBody>
          <a:bodyPr/>
          <a:lstStyle/>
          <a:p>
            <a:pPr algn="ctr"/>
            <a:r>
              <a:rPr lang="de-DE" dirty="0" smtClean="0"/>
              <a:t>Hohe Konformität </a:t>
            </a:r>
            <a:endParaRPr lang="de-DE"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
            </a:r>
            <a:br>
              <a:rPr lang="en-GB" dirty="0" smtClean="0"/>
            </a:br>
            <a:r>
              <a:rPr lang="de-DE" dirty="0" smtClean="0"/>
              <a:t>Geringere Konformität </a:t>
            </a:r>
            <a:endParaRPr lang="de-DE"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18</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132856"/>
            <a:ext cx="4705755"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116" y="4149080"/>
            <a:ext cx="4633364" cy="1824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323528" y="5445224"/>
            <a:ext cx="3456384"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5"/>
              </a:rPr>
              <a:t>https://joinup.ec.europa.eu/asset/adms_foss/news/just-released-admssw-validator-verify-and-visualise-rdf-software-metadata</a:t>
            </a:r>
            <a:r>
              <a:rPr lang="en-GB" sz="1200" dirty="0" smtClean="0"/>
              <a:t> </a:t>
            </a:r>
            <a:endParaRPr lang="en-GB" sz="1200" dirty="0" smtClean="0">
              <a:solidFill>
                <a:schemeClr val="tx1"/>
              </a:solidFill>
            </a:endParaRPr>
          </a:p>
        </p:txBody>
      </p:sp>
      <p:sp>
        <p:nvSpPr>
          <p:cNvPr id="9" name="Rectangle 8"/>
          <p:cNvSpPr/>
          <p:nvPr/>
        </p:nvSpPr>
        <p:spPr bwMode="ltGray">
          <a:xfrm>
            <a:off x="4211960" y="5589240"/>
            <a:ext cx="2592288" cy="432048"/>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Glaubwürdigkeit</a:t>
            </a:r>
            <a:endParaRPr lang="de-DE" noProof="0" dirty="0"/>
          </a:p>
        </p:txBody>
      </p:sp>
      <p:sp>
        <p:nvSpPr>
          <p:cNvPr id="3" name="Content Placeholder 2"/>
          <p:cNvSpPr>
            <a:spLocks noGrp="1"/>
          </p:cNvSpPr>
          <p:nvPr>
            <p:ph sz="quarter" idx="15"/>
          </p:nvPr>
        </p:nvSpPr>
        <p:spPr>
          <a:xfrm>
            <a:off x="533400" y="1628800"/>
            <a:ext cx="8077200" cy="4419600"/>
          </a:xfrm>
        </p:spPr>
        <p:txBody>
          <a:bodyPr/>
          <a:lstStyle/>
          <a:p>
            <a:r>
              <a:rPr lang="de-DE" i="1" dirty="0" smtClean="0">
                <a:solidFill>
                  <a:schemeClr val="accent1"/>
                </a:solidFill>
              </a:rPr>
              <a:t>Die Glaubwürdigkeit der Daten ist das Maß, in dem sie auf vertrauenswürdigen Quellen basieren oder von vertrauenswürdigen Organisationen geliefert werden.</a:t>
            </a:r>
          </a:p>
          <a:p>
            <a:r>
              <a:rPr lang="de-DE" sz="1800" i="1" noProof="0" dirty="0" smtClean="0"/>
              <a:t>Zum Beispiel:</a:t>
            </a:r>
          </a:p>
          <a:p>
            <a:pPr lvl="1"/>
            <a:r>
              <a:rPr lang="de-DE" sz="1800" noProof="0" dirty="0" smtClean="0"/>
              <a:t>Ein Datensatz, der Daten von Prozessen enthält, die unabhängig überprüft werden können, z.B. Wahlergebnisse</a:t>
            </a:r>
            <a:r>
              <a:rPr lang="de-DE" sz="1800" dirty="0" smtClean="0"/>
              <a:t> oder parlamentarischen Verfahren</a:t>
            </a:r>
            <a:r>
              <a:rPr lang="de-DE" sz="1800" noProof="0" dirty="0" smtClean="0"/>
              <a:t>.</a:t>
            </a:r>
          </a:p>
          <a:p>
            <a:pPr lvl="1"/>
            <a:r>
              <a:rPr lang="de-DE" sz="1800" dirty="0" smtClean="0"/>
              <a:t>Eine Beschreibung eines Datensatzes, die von einer Regierungsbehörde veröffentlicht wird</a:t>
            </a:r>
            <a:r>
              <a:rPr lang="de-DE" sz="1800" noProof="0" dirty="0" smtClean="0"/>
              <a:t>.</a:t>
            </a:r>
          </a:p>
          <a:p>
            <a:r>
              <a:rPr lang="de-DE" sz="1800" b="1" i="1" dirty="0" smtClean="0"/>
              <a:t>Empfehlungen</a:t>
            </a:r>
            <a:r>
              <a:rPr lang="de-DE" sz="1800" b="1" i="1" noProof="0" dirty="0" smtClean="0"/>
              <a:t>:</a:t>
            </a:r>
          </a:p>
          <a:p>
            <a:pPr lvl="1"/>
            <a:r>
              <a:rPr lang="de-DE" sz="1800" b="1" dirty="0" smtClean="0"/>
              <a:t>Basieren Sie Ihre Daten</a:t>
            </a:r>
            <a:r>
              <a:rPr lang="de-DE" sz="1800" b="1" noProof="0" dirty="0" smtClean="0"/>
              <a:t> auf Quellen, denen vertraut werden kann </a:t>
            </a:r>
            <a:r>
              <a:rPr lang="de-DE" sz="1800" dirty="0" smtClean="0"/>
              <a:t>oder, dort, wo es möglich und sinnvoll ist, </a:t>
            </a:r>
            <a:r>
              <a:rPr lang="de-DE" sz="1800" noProof="0" dirty="0" smtClean="0"/>
              <a:t>auf expliziten Dienstleistungsvereinbarungen. </a:t>
            </a:r>
          </a:p>
          <a:p>
            <a:pPr lvl="1"/>
            <a:r>
              <a:rPr lang="de-DE" sz="1800" b="1" noProof="0" dirty="0" smtClean="0"/>
              <a:t>Machen Sie entsprechende Zuordnungen,</a:t>
            </a:r>
            <a:r>
              <a:rPr lang="de-DE" sz="1800" noProof="0" dirty="0" smtClean="0"/>
              <a:t> so dass Wiederverwender entscheiden können , ob sie den Daten vertrauen können oder nicht.</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19</a:t>
            </a:fld>
            <a:endParaRPr lang="en-GB"/>
          </a:p>
        </p:txBody>
      </p:sp>
    </p:spTree>
    <p:extLst>
      <p:ext uri="{BB962C8B-B14F-4D97-AF65-F5344CB8AC3E}">
        <p14:creationId xmlns:p14="http://schemas.microsoft.com/office/powerpoint/2010/main" val="386409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da-DK" sz="1600" smtClean="0"/>
              <a:t>Diese Präsentation wurde von PwC erstellt</a:t>
            </a:r>
            <a:br>
              <a:rPr lang="da-DK" sz="1600" smtClean="0"/>
            </a:br>
            <a:r>
              <a:rPr lang="da-DK" sz="1600" smtClean="0"/>
              <a:t/>
            </a:r>
            <a:br>
              <a:rPr lang="da-DK" sz="1600" smtClean="0"/>
            </a:br>
            <a:r>
              <a:rPr lang="da-DK" sz="1600" smtClean="0"/>
              <a:t>Autoren: </a:t>
            </a:r>
            <a:br>
              <a:rPr lang="da-DK" sz="1600" smtClean="0"/>
            </a:br>
            <a:r>
              <a:rPr lang="da-DK" sz="1600" i="0" smtClean="0"/>
              <a:t> Makx Dekkers, Michiel De Keyzer, Nikolaos Loutas and Stijn Goedertier</a:t>
            </a:r>
            <a:br>
              <a:rPr lang="da-DK" sz="1600" i="0" smtClean="0"/>
            </a:br>
            <a:endParaRPr lang="da-DK" sz="1600" i="0"/>
          </a:p>
        </p:txBody>
      </p:sp>
      <p:sp>
        <p:nvSpPr>
          <p:cNvPr id="5" name="Text Placeholder 4"/>
          <p:cNvSpPr>
            <a:spLocks noGrp="1"/>
          </p:cNvSpPr>
          <p:nvPr>
            <p:ph type="body" sz="quarter" idx="16"/>
          </p:nvPr>
        </p:nvSpPr>
        <p:spPr/>
        <p:txBody>
          <a:bodyPr/>
          <a:lstStyle/>
          <a:p>
            <a:r>
              <a:rPr lang="da-DK" smtClean="0"/>
              <a:t>Präsentation Metadaten</a:t>
            </a:r>
            <a:endParaRPr lang="da-DK"/>
          </a:p>
        </p:txBody>
      </p:sp>
      <p:sp>
        <p:nvSpPr>
          <p:cNvPr id="4" name="Slide Number Placeholder 3"/>
          <p:cNvSpPr>
            <a:spLocks noGrp="1"/>
          </p:cNvSpPr>
          <p:nvPr>
            <p:ph type="sldNum" sz="quarter" idx="19"/>
          </p:nvPr>
        </p:nvSpPr>
        <p:spPr/>
        <p:txBody>
          <a:bodyPr/>
          <a:lstStyle/>
          <a:p>
            <a:r>
              <a:rPr lang="da-DK" smtClean="0"/>
              <a:t>Slide </a:t>
            </a:r>
            <a:fld id="{F40CD079-BC3F-4086-BA81-31A79D845B02}" type="slidenum">
              <a:rPr lang="da-DK" smtClean="0"/>
              <a:pPr/>
              <a:t>2</a:t>
            </a:fld>
            <a:endParaRPr lang="da-DK"/>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Glaubwürdigkeit : Beispiel</a:t>
            </a:r>
            <a:endParaRPr lang="de-DE" dirty="0"/>
          </a:p>
        </p:txBody>
      </p:sp>
      <p:sp>
        <p:nvSpPr>
          <p:cNvPr id="3" name="Content Placeholder 2"/>
          <p:cNvSpPr>
            <a:spLocks noGrp="1"/>
          </p:cNvSpPr>
          <p:nvPr>
            <p:ph sz="quarter" idx="14"/>
          </p:nvPr>
        </p:nvSpPr>
        <p:spPr/>
        <p:txBody>
          <a:bodyPr/>
          <a:lstStyle/>
          <a:p>
            <a:pPr algn="ctr"/>
            <a:r>
              <a:rPr lang="de-DE" b="1" dirty="0" smtClean="0"/>
              <a:t>Hohe Glaubwürdigkeit </a:t>
            </a:r>
          </a:p>
          <a:p>
            <a:r>
              <a:rPr lang="de-DE" sz="1800" dirty="0" smtClean="0"/>
              <a:t>Daten aus </a:t>
            </a:r>
            <a:r>
              <a:rPr lang="de-DE" sz="1800" b="1" dirty="0" smtClean="0"/>
              <a:t>dem Amt für Veröffentlichungen der EU</a:t>
            </a:r>
            <a:r>
              <a:rPr lang="de-DE" sz="1800" dirty="0" smtClean="0"/>
              <a:t>:</a:t>
            </a:r>
          </a:p>
          <a:p>
            <a:pPr algn="ctr"/>
            <a:endParaRPr lang="de-DE" dirty="0" smtClean="0"/>
          </a:p>
          <a:p>
            <a:pPr algn="ctr"/>
            <a:endParaRPr lang="de-DE" dirty="0"/>
          </a:p>
        </p:txBody>
      </p:sp>
      <p:sp>
        <p:nvSpPr>
          <p:cNvPr id="4" name="Content Placeholder 3"/>
          <p:cNvSpPr>
            <a:spLocks noGrp="1"/>
          </p:cNvSpPr>
          <p:nvPr>
            <p:ph sz="quarter" idx="15"/>
          </p:nvPr>
        </p:nvSpPr>
        <p:spPr/>
        <p:txBody>
          <a:bodyPr/>
          <a:lstStyle/>
          <a:p>
            <a:pPr algn="ctr"/>
            <a:r>
              <a:rPr lang="de-DE" b="1" dirty="0" smtClean="0"/>
              <a:t>Geringere Glaubwürdigkeit </a:t>
            </a:r>
          </a:p>
          <a:p>
            <a:pPr algn="ctr"/>
            <a:r>
              <a:rPr lang="de-DE" sz="1800" dirty="0" smtClean="0"/>
              <a:t>Daten aus </a:t>
            </a:r>
            <a:r>
              <a:rPr lang="de-DE" sz="1800" b="1" dirty="0" err="1" smtClean="0"/>
              <a:t>Lexvo</a:t>
            </a:r>
            <a:r>
              <a:rPr lang="de-DE" sz="1800" dirty="0" smtClean="0"/>
              <a:t>:</a:t>
            </a:r>
          </a:p>
          <a:p>
            <a:pPr algn="ct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20</a:t>
            </a:fld>
            <a:endParaRPr lang="en-GB" dirty="0"/>
          </a:p>
        </p:txBody>
      </p:sp>
      <p:sp>
        <p:nvSpPr>
          <p:cNvPr id="6" name="TextBox 5"/>
          <p:cNvSpPr txBox="1"/>
          <p:nvPr/>
        </p:nvSpPr>
        <p:spPr>
          <a:xfrm>
            <a:off x="539552" y="5589240"/>
            <a:ext cx="7920880" cy="648072"/>
          </a:xfrm>
          <a:prstGeom prst="rect">
            <a:avLst/>
          </a:prstGeom>
          <a:noFill/>
        </p:spPr>
        <p:txBody>
          <a:bodyPr vert="horz" wrap="square" lIns="0" tIns="0" rIns="0" bIns="0" rtlCol="0">
            <a:noAutofit/>
          </a:bodyPr>
          <a:lstStyle/>
          <a:p>
            <a:pPr indent="-274320">
              <a:spcAft>
                <a:spcPts val="900"/>
              </a:spcAft>
            </a:pPr>
            <a:r>
              <a:rPr lang="de-DE" sz="1600" dirty="0" err="1" smtClean="0">
                <a:latin typeface="Georgia" pitchFamily="18" charset="0"/>
              </a:rPr>
              <a:t>Lingvoj</a:t>
            </a:r>
            <a:r>
              <a:rPr lang="de-DE" sz="1600" dirty="0" smtClean="0">
                <a:latin typeface="Georgia" pitchFamily="18" charset="0"/>
              </a:rPr>
              <a:t>/</a:t>
            </a:r>
            <a:r>
              <a:rPr lang="de-DE" sz="1600" dirty="0" err="1" smtClean="0">
                <a:latin typeface="Georgia" pitchFamily="18" charset="0"/>
              </a:rPr>
              <a:t>Lexvo</a:t>
            </a:r>
            <a:r>
              <a:rPr lang="de-DE" sz="1600" dirty="0" smtClean="0">
                <a:latin typeface="Georgia" pitchFamily="18" charset="0"/>
              </a:rPr>
              <a:t> Daten müssen nicht unbedingt von geringerer Qualität sein, als diejenigen des Amtes für Veröffentlichungen, aber das Amt ist eine maßgebliche Quelle, während </a:t>
            </a:r>
            <a:r>
              <a:rPr lang="de-DE" sz="1600" dirty="0" err="1" smtClean="0">
                <a:latin typeface="Georgia" pitchFamily="18" charset="0"/>
              </a:rPr>
              <a:t>Linvoj</a:t>
            </a:r>
            <a:r>
              <a:rPr lang="de-DE" sz="1600" dirty="0" smtClean="0">
                <a:latin typeface="Georgia" pitchFamily="18" charset="0"/>
              </a:rPr>
              <a:t> und </a:t>
            </a:r>
            <a:r>
              <a:rPr lang="de-DE" sz="1600" dirty="0" err="1" smtClean="0">
                <a:latin typeface="Georgia" pitchFamily="18" charset="0"/>
              </a:rPr>
              <a:t>Lexvo</a:t>
            </a:r>
            <a:r>
              <a:rPr lang="de-DE" sz="1600" dirty="0" smtClean="0">
                <a:latin typeface="Georgia" pitchFamily="18" charset="0"/>
              </a:rPr>
              <a:t> Initiativen von Einzelpersonen sind.</a:t>
            </a:r>
          </a:p>
        </p:txBody>
      </p:sp>
      <p:grpSp>
        <p:nvGrpSpPr>
          <p:cNvPr id="16" name="Group 15"/>
          <p:cNvGrpSpPr/>
          <p:nvPr/>
        </p:nvGrpSpPr>
        <p:grpSpPr>
          <a:xfrm>
            <a:off x="4788024" y="2708920"/>
            <a:ext cx="3806840" cy="2602336"/>
            <a:chOff x="4788024" y="3778992"/>
            <a:chExt cx="3806840" cy="260233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78992"/>
              <a:ext cx="3806840" cy="202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585" y="5812200"/>
              <a:ext cx="2934072" cy="122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693" y="5966420"/>
              <a:ext cx="3180964" cy="41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39552" y="2950926"/>
            <a:ext cx="3960440" cy="2134258"/>
            <a:chOff x="1114424" y="2348880"/>
            <a:chExt cx="3457575" cy="1630202"/>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4" y="2348880"/>
              <a:ext cx="3457575"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4" y="3789040"/>
              <a:ext cx="2901305" cy="190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Verarbeitbarkeit</a:t>
            </a:r>
            <a:endParaRPr lang="de-DE" noProof="0" dirty="0"/>
          </a:p>
        </p:txBody>
      </p:sp>
      <p:sp>
        <p:nvSpPr>
          <p:cNvPr id="3" name="Content Placeholder 2"/>
          <p:cNvSpPr>
            <a:spLocks noGrp="1"/>
          </p:cNvSpPr>
          <p:nvPr>
            <p:ph sz="quarter" idx="15"/>
          </p:nvPr>
        </p:nvSpPr>
        <p:spPr/>
        <p:txBody>
          <a:bodyPr/>
          <a:lstStyle/>
          <a:p>
            <a:r>
              <a:rPr lang="de-DE" i="1" dirty="0" smtClean="0">
                <a:solidFill>
                  <a:schemeClr val="accent1"/>
                </a:solidFill>
              </a:rPr>
              <a:t>Die Verarbeitbarkeit der Daten ist das Maß, in dem diese verstanden und von automatisierten Prozessen behandelt werden können.</a:t>
            </a:r>
          </a:p>
          <a:p>
            <a:r>
              <a:rPr lang="de-DE" sz="1800" i="1" noProof="0" dirty="0" smtClean="0"/>
              <a:t>Zum Beispiel:</a:t>
            </a:r>
          </a:p>
          <a:p>
            <a:pPr lvl="1"/>
            <a:r>
              <a:rPr lang="de-DE" sz="1800" dirty="0" smtClean="0"/>
              <a:t>Ein</a:t>
            </a:r>
            <a:r>
              <a:rPr lang="de-DE" sz="1800" noProof="0" dirty="0" smtClean="0"/>
              <a:t> </a:t>
            </a:r>
            <a:r>
              <a:rPr lang="de-DE" sz="1800" dirty="0" smtClean="0"/>
              <a:t>Datensatz</a:t>
            </a:r>
            <a:r>
              <a:rPr lang="de-DE" sz="1800" noProof="0" dirty="0" smtClean="0"/>
              <a:t>, der codierte Informationen enthält, die auf öffentlich zugänglichen, kontrollierten Vokabularen und Code-Listen basieren.</a:t>
            </a:r>
          </a:p>
          <a:p>
            <a:pPr lvl="1"/>
            <a:r>
              <a:rPr lang="de-DE" sz="1800" noProof="0" dirty="0" smtClean="0"/>
              <a:t>Ein Beschreibung des Datensatzes</a:t>
            </a:r>
            <a:r>
              <a:rPr lang="de-DE" sz="1800" dirty="0" smtClean="0"/>
              <a:t>, der Daten in </a:t>
            </a:r>
            <a:r>
              <a:rPr lang="de-DE" sz="1800" noProof="0" dirty="0" smtClean="0"/>
              <a:t>W3C Date </a:t>
            </a:r>
            <a:r>
              <a:rPr lang="de-DE" sz="1800" dirty="0" smtClean="0"/>
              <a:t>und</a:t>
            </a:r>
            <a:r>
              <a:rPr lang="de-DE" sz="1800" noProof="0" dirty="0" smtClean="0"/>
              <a:t> Time Format (z.B. 2013-06-01) anstatt als Text (z.B. 1 June 2013) ausdrückt.</a:t>
            </a:r>
          </a:p>
          <a:p>
            <a:endParaRPr lang="de-DE" sz="1400" b="1" i="1" noProof="0" dirty="0" smtClean="0"/>
          </a:p>
          <a:p>
            <a:r>
              <a:rPr lang="de-DE" sz="1800" b="1" i="1" noProof="0" dirty="0" smtClean="0"/>
              <a:t>Empfehlungen:</a:t>
            </a:r>
          </a:p>
          <a:p>
            <a:pPr lvl="1"/>
            <a:r>
              <a:rPr lang="de-DE" sz="1800" b="1" noProof="0" dirty="0" smtClean="0"/>
              <a:t>Identifizieren Sie die Quelle von Terminologie und Codes </a:t>
            </a:r>
            <a:r>
              <a:rPr lang="de-DE" sz="1800" noProof="0" dirty="0" smtClean="0"/>
              <a:t>der Daten auf maschinenlesbarer Weise.</a:t>
            </a:r>
          </a:p>
          <a:p>
            <a:pPr lvl="1"/>
            <a:r>
              <a:rPr lang="de-DE" sz="1800" b="1" noProof="0" dirty="0" smtClean="0"/>
              <a:t>Nutzen Sie Empfehlungen für die Syntax </a:t>
            </a:r>
            <a:r>
              <a:rPr lang="de-DE" sz="1800" noProof="0" dirty="0" smtClean="0"/>
              <a:t>von Daten, die in gemeinsamen Standards und Anwendungsprofilen gegeben werden.</a:t>
            </a:r>
            <a:endParaRPr lang="de-DE" sz="1800" noProof="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spTree>
    <p:extLst>
      <p:ext uri="{BB962C8B-B14F-4D97-AF65-F5344CB8AC3E}">
        <p14:creationId xmlns:p14="http://schemas.microsoft.com/office/powerpoint/2010/main" val="2576290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Verarbeitbarkeit : Beispiel</a:t>
            </a:r>
            <a:endParaRPr lang="de-DE" dirty="0"/>
          </a:p>
        </p:txBody>
      </p:sp>
      <p:sp>
        <p:nvSpPr>
          <p:cNvPr id="3" name="Content Placeholder 2"/>
          <p:cNvSpPr>
            <a:spLocks noGrp="1"/>
          </p:cNvSpPr>
          <p:nvPr>
            <p:ph sz="quarter" idx="14"/>
          </p:nvPr>
        </p:nvSpPr>
        <p:spPr/>
        <p:txBody>
          <a:bodyPr/>
          <a:lstStyle/>
          <a:p>
            <a:pPr algn="ctr"/>
            <a:r>
              <a:rPr lang="en-GB" b="1" dirty="0" err="1" smtClean="0"/>
              <a:t>Hohe</a:t>
            </a:r>
            <a:r>
              <a:rPr lang="en-GB" b="1" dirty="0" smtClean="0"/>
              <a:t> </a:t>
            </a:r>
            <a:r>
              <a:rPr lang="en-GB" b="1" dirty="0" err="1" smtClean="0"/>
              <a:t>Verarbeitung</a:t>
            </a:r>
            <a:r>
              <a:rPr lang="en-GB" b="1" dirty="0" smtClean="0"/>
              <a:t> </a:t>
            </a:r>
            <a:endParaRPr lang="en-GB" b="1" dirty="0"/>
          </a:p>
        </p:txBody>
      </p:sp>
      <p:sp>
        <p:nvSpPr>
          <p:cNvPr id="4" name="Content Placeholder 3"/>
          <p:cNvSpPr>
            <a:spLocks noGrp="1"/>
          </p:cNvSpPr>
          <p:nvPr>
            <p:ph sz="quarter" idx="15"/>
          </p:nvPr>
        </p:nvSpPr>
        <p:spPr/>
        <p:txBody>
          <a:bodyPr/>
          <a:lstStyle/>
          <a:p>
            <a:pPr algn="ctr"/>
            <a:r>
              <a:rPr lang="de-DE" b="1" dirty="0" smtClean="0"/>
              <a:t>Geringere </a:t>
            </a:r>
            <a:r>
              <a:rPr lang="de-DE" b="1" dirty="0" smtClean="0"/>
              <a:t>Verarbeitung </a:t>
            </a:r>
            <a:endParaRPr lang="de-D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22</a:t>
            </a:fld>
            <a:endParaRPr lang="en-GB" dirty="0"/>
          </a:p>
        </p:txBody>
      </p:sp>
      <p:pic>
        <p:nvPicPr>
          <p:cNvPr id="9" name="Picture 2" descr="C:\Users\Public\Documents\_PwC\_Analytics\Open Data\Plaatjes\Process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4010847"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ublic\Documents\_PwC\_Analytics\Open Data\Plaatjes\Not process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754" y="2132856"/>
            <a:ext cx="444766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0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Relevanz</a:t>
            </a:r>
            <a:endParaRPr lang="de-DE" dirty="0"/>
          </a:p>
        </p:txBody>
      </p:sp>
      <p:sp>
        <p:nvSpPr>
          <p:cNvPr id="3" name="Content Placeholder 2"/>
          <p:cNvSpPr>
            <a:spLocks noGrp="1"/>
          </p:cNvSpPr>
          <p:nvPr>
            <p:ph sz="quarter" idx="15"/>
          </p:nvPr>
        </p:nvSpPr>
        <p:spPr>
          <a:xfrm>
            <a:off x="533400" y="1556792"/>
            <a:ext cx="8077200" cy="4419600"/>
          </a:xfrm>
        </p:spPr>
        <p:txBody>
          <a:bodyPr/>
          <a:lstStyle/>
          <a:p>
            <a:r>
              <a:rPr lang="de-DE" i="1" dirty="0" smtClean="0">
                <a:solidFill>
                  <a:schemeClr val="accent1"/>
                </a:solidFill>
              </a:rPr>
              <a:t>Die Relevanz der Daten ist das Maß, in dem sie die notwendigen Informationen enthalten, um die Anwendung zu unterstützen.</a:t>
            </a:r>
          </a:p>
          <a:p>
            <a:r>
              <a:rPr lang="de-DE" sz="1800" i="1" dirty="0" smtClean="0"/>
              <a:t>Zum Beispiel:</a:t>
            </a:r>
          </a:p>
          <a:p>
            <a:pPr lvl="1"/>
            <a:r>
              <a:rPr lang="de-DE" sz="1800" dirty="0" smtClean="0"/>
              <a:t>Ein Datensatz, der für Klima-Berechnungen zu Grad Celsius gerundete Temperaturmessungen enthält; Ein Datensatz mit der Genauigkeit von einem tausendstel Grad für chemische Reaktionen.</a:t>
            </a:r>
          </a:p>
          <a:p>
            <a:pPr lvl="1"/>
            <a:r>
              <a:rPr lang="de-DE" sz="1800" dirty="0" smtClean="0"/>
              <a:t>Eine Beschreibung eines Datensatzes, der Daten nur in einem bestimmten zeitlichen Rahmen, in dem sie für die Verarbeitung notwendig sind, enthält.</a:t>
            </a:r>
          </a:p>
          <a:p>
            <a:endParaRPr lang="de-DE" sz="800" b="1" i="1" dirty="0" smtClean="0"/>
          </a:p>
          <a:p>
            <a:r>
              <a:rPr lang="de-DE" sz="1800" b="1" i="1" dirty="0" smtClean="0"/>
              <a:t>Empfehlungen:</a:t>
            </a:r>
          </a:p>
          <a:p>
            <a:pPr lvl="1"/>
            <a:r>
              <a:rPr lang="de-DE" sz="1800" b="1" dirty="0" smtClean="0"/>
              <a:t>Stimmen Sie die Abdeckung und Granularität </a:t>
            </a:r>
            <a:r>
              <a:rPr lang="de-DE" sz="1800" dirty="0" smtClean="0"/>
              <a:t>von Daten auf ihre beabsichtigte Verwendung im Rahmen der verfügbaren Zeit und Geld ab.</a:t>
            </a:r>
          </a:p>
          <a:p>
            <a:pPr lvl="1"/>
            <a:r>
              <a:rPr lang="de-DE" sz="1800" b="1" dirty="0" smtClean="0"/>
              <a:t>Berücksichtigen Sie jedoch auch</a:t>
            </a:r>
            <a:r>
              <a:rPr lang="de-DE" sz="1800" dirty="0" smtClean="0"/>
              <a:t> </a:t>
            </a:r>
            <a:r>
              <a:rPr lang="de-DE" sz="1800" b="1" dirty="0" smtClean="0"/>
              <a:t>potenzielle zukünftige Verwendungen </a:t>
            </a:r>
            <a:r>
              <a:rPr lang="de-DE" sz="1800" dirty="0" smtClean="0"/>
              <a:t>der Daten.</a:t>
            </a:r>
          </a:p>
          <a:p>
            <a:pPr lvl="1"/>
            <a:endParaRPr lang="de-DE"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extLst>
      <p:ext uri="{BB962C8B-B14F-4D97-AF65-F5344CB8AC3E}">
        <p14:creationId xmlns:p14="http://schemas.microsoft.com/office/powerpoint/2010/main" val="221546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Relevanz : Beispiel</a:t>
            </a:r>
            <a:endParaRPr lang="de-DE" dirty="0"/>
          </a:p>
        </p:txBody>
      </p:sp>
      <p:sp>
        <p:nvSpPr>
          <p:cNvPr id="3" name="Content Placeholder 2"/>
          <p:cNvSpPr>
            <a:spLocks noGrp="1"/>
          </p:cNvSpPr>
          <p:nvPr>
            <p:ph sz="quarter" idx="14"/>
          </p:nvPr>
        </p:nvSpPr>
        <p:spPr/>
        <p:txBody>
          <a:bodyPr/>
          <a:lstStyle/>
          <a:p>
            <a:pPr algn="ctr"/>
            <a:r>
              <a:rPr lang="de-DE" b="1" dirty="0" smtClean="0"/>
              <a:t>Hohe Relevanz</a:t>
            </a:r>
            <a:endParaRPr lang="de-DE"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de-DE" b="1" dirty="0" smtClean="0"/>
              <a:t>Geringere Relevanz</a:t>
            </a:r>
            <a:endParaRPr lang="de-D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24</a:t>
            </a:fld>
            <a:endParaRPr lang="en-GB"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49216"/>
            <a:ext cx="46683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ltGray">
          <a:xfrm>
            <a:off x="7668344" y="4077072"/>
            <a:ext cx="576064" cy="206384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41033"/>
            <a:ext cx="4132659" cy="229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324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Aktualität</a:t>
            </a:r>
            <a:endParaRPr lang="de-DE" dirty="0"/>
          </a:p>
        </p:txBody>
      </p:sp>
      <p:sp>
        <p:nvSpPr>
          <p:cNvPr id="3" name="Content Placeholder 2"/>
          <p:cNvSpPr>
            <a:spLocks noGrp="1"/>
          </p:cNvSpPr>
          <p:nvPr>
            <p:ph sz="quarter" idx="15"/>
          </p:nvPr>
        </p:nvSpPr>
        <p:spPr>
          <a:xfrm>
            <a:off x="533400" y="1484784"/>
            <a:ext cx="8077200" cy="5040560"/>
          </a:xfrm>
        </p:spPr>
        <p:txBody>
          <a:bodyPr>
            <a:normAutofit lnSpcReduction="10000"/>
          </a:bodyPr>
          <a:lstStyle/>
          <a:p>
            <a:r>
              <a:rPr lang="de-DE" i="1" dirty="0" smtClean="0">
                <a:solidFill>
                  <a:schemeClr val="accent1"/>
                </a:solidFill>
              </a:rPr>
              <a:t>Die Aktualität der Daten ist das Maß, in dem sie den gegenwärtigen Zustand des Objektes oder des Ereignisses richtig widerspiegeln, und das Maß, in dem die Daten (in ihre letzten Version) ohne unnötige Verzögerung verfügbar gemacht werden.</a:t>
            </a:r>
          </a:p>
          <a:p>
            <a:r>
              <a:rPr lang="de-DE" sz="1800" i="1" dirty="0" smtClean="0"/>
              <a:t>Zum Beispiel:</a:t>
            </a:r>
          </a:p>
          <a:p>
            <a:pPr lvl="1"/>
            <a:r>
              <a:rPr lang="de-DE" sz="1800" dirty="0" smtClean="0"/>
              <a:t>Ein Datensatz, der Echtzeit-Verkehrsdaten enthält, die alle paar Minuten aktualisiert werden.</a:t>
            </a:r>
          </a:p>
          <a:p>
            <a:pPr lvl="1"/>
            <a:r>
              <a:rPr lang="de-DE" sz="1800" dirty="0" smtClean="0"/>
              <a:t>Ein Beschreibung eines Datensatzes, der jährliche Kriminalstatistiken enthält, die innerhalb von Tagen der Veröffentlichung des Datensatzes verfügbar gemacht werden.</a:t>
            </a:r>
          </a:p>
          <a:p>
            <a:pPr lvl="1">
              <a:buNone/>
            </a:pPr>
            <a:endParaRPr lang="de-DE" sz="800" b="1" i="1" dirty="0" smtClean="0"/>
          </a:p>
          <a:p>
            <a:pPr lvl="1">
              <a:buNone/>
            </a:pPr>
            <a:r>
              <a:rPr lang="de-DE" sz="1800" b="1" i="1" dirty="0" smtClean="0"/>
              <a:t>Empfehlungen:</a:t>
            </a:r>
          </a:p>
          <a:p>
            <a:pPr lvl="1"/>
            <a:r>
              <a:rPr lang="de-DE" sz="1800" b="1" dirty="0" smtClean="0"/>
              <a:t>Passen Sie die Update-Frequenz </a:t>
            </a:r>
            <a:r>
              <a:rPr lang="de-DE" sz="1800" dirty="0" smtClean="0"/>
              <a:t>der Daten </a:t>
            </a:r>
            <a:r>
              <a:rPr lang="de-DE" sz="1800" b="1" dirty="0" smtClean="0"/>
              <a:t>an die Natur der Daten </a:t>
            </a:r>
            <a:r>
              <a:rPr lang="de-DE" sz="1800" dirty="0" smtClean="0"/>
              <a:t>und ihre </a:t>
            </a:r>
            <a:r>
              <a:rPr lang="de-DE" sz="1800" b="1" dirty="0" smtClean="0"/>
              <a:t>Verwendungszwecks </a:t>
            </a:r>
            <a:r>
              <a:rPr lang="de-DE" sz="1800" dirty="0" smtClean="0"/>
              <a:t>an.</a:t>
            </a:r>
          </a:p>
          <a:p>
            <a:pPr lvl="1"/>
            <a:r>
              <a:rPr lang="de-DE" sz="1800" dirty="0" smtClean="0"/>
              <a:t>Stellen Sie sicher, dass </a:t>
            </a:r>
            <a:r>
              <a:rPr lang="de-DE" sz="1800" b="1" dirty="0" smtClean="0"/>
              <a:t>Prozesse und Werkzeuge vorhanden sind, </a:t>
            </a:r>
            <a:r>
              <a:rPr lang="de-DE" sz="1800" dirty="0" smtClean="0"/>
              <a:t>um die Aktualisierung zu unterstützen.</a:t>
            </a:r>
            <a:endParaRPr lang="de-DE"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spTree>
    <p:extLst>
      <p:ext uri="{BB962C8B-B14F-4D97-AF65-F5344CB8AC3E}">
        <p14:creationId xmlns:p14="http://schemas.microsoft.com/office/powerpoint/2010/main" val="149691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Aktualität: Beispiel</a:t>
            </a:r>
            <a:endParaRPr lang="de-DE" dirty="0"/>
          </a:p>
        </p:txBody>
      </p:sp>
      <p:sp>
        <p:nvSpPr>
          <p:cNvPr id="3" name="Content Placeholder 2"/>
          <p:cNvSpPr>
            <a:spLocks noGrp="1"/>
          </p:cNvSpPr>
          <p:nvPr>
            <p:ph sz="quarter" idx="14"/>
          </p:nvPr>
        </p:nvSpPr>
        <p:spPr/>
        <p:txBody>
          <a:bodyPr/>
          <a:lstStyle/>
          <a:p>
            <a:pPr algn="ctr"/>
            <a:r>
              <a:rPr lang="en-GB" b="1" dirty="0" err="1" smtClean="0"/>
              <a:t>Hohe</a:t>
            </a:r>
            <a:r>
              <a:rPr lang="en-GB" b="1" dirty="0" smtClean="0"/>
              <a:t> </a:t>
            </a:r>
            <a:r>
              <a:rPr lang="de-DE" b="1" dirty="0" smtClean="0"/>
              <a:t>Aktualität</a:t>
            </a:r>
            <a:endParaRPr lang="en-GB" b="1" dirty="0"/>
          </a:p>
        </p:txBody>
      </p:sp>
      <p:sp>
        <p:nvSpPr>
          <p:cNvPr id="4" name="Content Placeholder 3"/>
          <p:cNvSpPr>
            <a:spLocks noGrp="1"/>
          </p:cNvSpPr>
          <p:nvPr>
            <p:ph sz="quarter" idx="15"/>
          </p:nvPr>
        </p:nvSpPr>
        <p:spPr/>
        <p:txBody>
          <a:bodyPr/>
          <a:lstStyle/>
          <a:p>
            <a:pPr algn="ctr"/>
            <a:endParaRPr lang="en-GB" dirty="0" smtClean="0"/>
          </a:p>
          <a:p>
            <a:pPr algn="ctr"/>
            <a:endParaRPr lang="en-GB" dirty="0" smtClean="0"/>
          </a:p>
          <a:p>
            <a:pPr algn="ctr"/>
            <a:endParaRPr lang="en-GB" dirty="0" smtClean="0"/>
          </a:p>
          <a:p>
            <a:pPr algn="ctr"/>
            <a:endParaRPr lang="en-GB" b="1" dirty="0" smtClean="0"/>
          </a:p>
          <a:p>
            <a:pPr algn="ctr"/>
            <a:r>
              <a:rPr lang="de-DE" b="1" dirty="0" smtClean="0"/>
              <a:t>Geringere Aktualität</a:t>
            </a:r>
            <a:endParaRPr lang="de-DE" b="1"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26</a:t>
            </a:fld>
            <a:endParaRPr lang="en-GB" dirty="0"/>
          </a:p>
        </p:txBody>
      </p:sp>
      <p:pic>
        <p:nvPicPr>
          <p:cNvPr id="12" name="Picture 3" descr="C:\Users\Public\Documents\_PwC\_Analytics\Open Data\Plaatjes\Yesterdays-Newspaper-Tru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5175"/>
            <a:ext cx="3384376" cy="2594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ublic\Documents\_PwC\_Analytics\Open Data\Plaatjes\Tsun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32856"/>
            <a:ext cx="4074791" cy="41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6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Best Practices</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de-DE" b="0" dirty="0" smtClean="0"/>
              <a:t>Best Practices für die Veröffentlichung von hochwertigen Daten und Metadaten</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W3C: Best Practices für die Veröffentlichung von </a:t>
            </a:r>
            <a:br>
              <a:rPr lang="de-DE" dirty="0" smtClean="0"/>
            </a:br>
            <a:r>
              <a:rPr lang="de-DE" dirty="0" err="1" smtClean="0"/>
              <a:t>Linked</a:t>
            </a:r>
            <a:r>
              <a:rPr lang="de-DE" dirty="0" smtClean="0"/>
              <a:t> Open Data</a:t>
            </a:r>
            <a:endParaRPr lang="de-DE" dirty="0"/>
          </a:p>
        </p:txBody>
      </p:sp>
      <p:sp>
        <p:nvSpPr>
          <p:cNvPr id="9" name="Content Placeholder 8"/>
          <p:cNvSpPr>
            <a:spLocks noGrp="1"/>
          </p:cNvSpPr>
          <p:nvPr>
            <p:ph sz="quarter" idx="15"/>
          </p:nvPr>
        </p:nvSpPr>
        <p:spPr/>
        <p:txBody>
          <a:bodyPr/>
          <a:lstStyle/>
          <a:p>
            <a:endParaRPr lang="en-GB" i="1" dirty="0" smtClean="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7992888" cy="4367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ltGray">
          <a:xfrm>
            <a:off x="4572000" y="6093296"/>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4"/>
              </a:rPr>
              <a:t>http://www.slideshare.net/OpenDataSupport/the-linked-open-government-data-lifecycle</a:t>
            </a:r>
            <a:endParaRPr lang="en-GB" sz="1200" dirty="0" smtClean="0">
              <a:solidFill>
                <a:schemeClr val="tx1"/>
              </a:solidFill>
            </a:endParaRPr>
          </a:p>
        </p:txBody>
      </p:sp>
    </p:spTree>
    <p:extLst>
      <p:ext uri="{BB962C8B-B14F-4D97-AF65-F5344CB8AC3E}">
        <p14:creationId xmlns:p14="http://schemas.microsoft.com/office/powerpoint/2010/main" val="399315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err="1" smtClean="0"/>
              <a:t>Opquast</a:t>
            </a:r>
            <a:r>
              <a:rPr lang="de-DE" dirty="0" smtClean="0"/>
              <a:t>: 72 </a:t>
            </a:r>
            <a:r>
              <a:rPr lang="de-DE" dirty="0" err="1" smtClean="0"/>
              <a:t>Good</a:t>
            </a:r>
            <a:r>
              <a:rPr lang="de-DE" dirty="0" smtClean="0"/>
              <a:t> Practices für Open Data</a:t>
            </a:r>
            <a:endParaRPr lang="de-DE" dirty="0"/>
          </a:p>
        </p:txBody>
      </p:sp>
      <p:sp>
        <p:nvSpPr>
          <p:cNvPr id="2" name="Content Placeholder 1"/>
          <p:cNvSpPr>
            <a:spLocks noGrp="1"/>
          </p:cNvSpPr>
          <p:nvPr>
            <p:ph sz="quarter" idx="15"/>
          </p:nvPr>
        </p:nvSpPr>
        <p:spPr>
          <a:xfrm>
            <a:off x="533400" y="1752600"/>
            <a:ext cx="8077200" cy="524272"/>
          </a:xfrm>
        </p:spPr>
        <p:txBody>
          <a:bodyPr/>
          <a:lstStyle/>
          <a:p>
            <a:r>
              <a:rPr lang="de-DE" sz="1800" b="1" i="1" dirty="0" smtClean="0"/>
              <a:t>Einige Beispiele</a:t>
            </a:r>
            <a:endParaRPr lang="de-DE" sz="1800" b="1" i="1"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484784"/>
            <a:ext cx="3648602" cy="443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55104" y="2132856"/>
            <a:ext cx="3981822" cy="4403377"/>
            <a:chOff x="655104" y="2132856"/>
            <a:chExt cx="3981822" cy="4403377"/>
          </a:xfrm>
          <a:effectLst>
            <a:outerShdw blurRad="50800" dist="38100" dir="2700000" algn="tl" rotWithShape="0">
              <a:prstClr val="black">
                <a:alpha val="40000"/>
              </a:prstClr>
            </a:outerShdw>
          </a:effectLst>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00" y="2132856"/>
              <a:ext cx="392962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04" y="4221088"/>
              <a:ext cx="3981822" cy="231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bwMode="ltGray">
          <a:xfrm>
            <a:off x="5436096" y="5949280"/>
            <a:ext cx="33843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6"/>
              </a:rPr>
              <a:t>http://checklists.opquast.com/en/opendata</a:t>
            </a:r>
            <a:endParaRPr lang="en-GB" sz="1200" dirty="0" smtClean="0">
              <a:solidFill>
                <a:schemeClr val="tx1"/>
              </a:solidFill>
            </a:endParaRPr>
          </a:p>
        </p:txBody>
      </p:sp>
    </p:spTree>
    <p:extLst>
      <p:ext uri="{BB962C8B-B14F-4D97-AF65-F5344CB8AC3E}">
        <p14:creationId xmlns:p14="http://schemas.microsoft.com/office/powerpoint/2010/main" val="132211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Lernziele</a:t>
            </a:r>
            <a:endParaRPr lang="de-DE" noProof="0" dirty="0"/>
          </a:p>
        </p:txBody>
      </p:sp>
      <p:sp>
        <p:nvSpPr>
          <p:cNvPr id="3" name="Content Placeholder 2"/>
          <p:cNvSpPr>
            <a:spLocks noGrp="1"/>
          </p:cNvSpPr>
          <p:nvPr>
            <p:ph sz="quarter" idx="15"/>
          </p:nvPr>
        </p:nvSpPr>
        <p:spPr/>
        <p:txBody>
          <a:bodyPr/>
          <a:lstStyle/>
          <a:p>
            <a:pPr marL="0" lvl="1" indent="0">
              <a:buNone/>
            </a:pPr>
            <a:r>
              <a:rPr lang="de-DE" dirty="0" smtClean="0"/>
              <a:t>Am Ende dieses Trainingsmoduls sollten Sie:</a:t>
            </a:r>
          </a:p>
          <a:p>
            <a:pPr lvl="1"/>
            <a:r>
              <a:rPr lang="de-DE" noProof="0" dirty="0" smtClean="0"/>
              <a:t>wissen, was (offene) Datenqualität bedeutet.</a:t>
            </a:r>
          </a:p>
          <a:p>
            <a:pPr lvl="1"/>
            <a:r>
              <a:rPr lang="de-DE" dirty="0" smtClean="0"/>
              <a:t>die Faktoren und Kritiken für die Qualität von Open Data kennen</a:t>
            </a:r>
            <a:r>
              <a:rPr lang="de-DE" noProof="0" dirty="0" smtClean="0"/>
              <a:t>.</a:t>
            </a:r>
          </a:p>
          <a:p>
            <a:pPr lvl="1"/>
            <a:r>
              <a:rPr lang="de-DE" noProof="0" dirty="0" err="1" smtClean="0"/>
              <a:t>Good</a:t>
            </a:r>
            <a:r>
              <a:rPr lang="de-DE" noProof="0" dirty="0" smtClean="0"/>
              <a:t> Practices für die Veröffentlichung von hochwertigen (</a:t>
            </a:r>
            <a:r>
              <a:rPr lang="de-DE" noProof="0" dirty="0" err="1" smtClean="0"/>
              <a:t>Linked</a:t>
            </a:r>
            <a:r>
              <a:rPr lang="de-DE" noProof="0" dirty="0" smtClean="0"/>
              <a:t>) Open Data kennen.</a:t>
            </a:r>
          </a:p>
          <a:p>
            <a:endParaRPr lang="de-DE" noProof="0" dirty="0"/>
          </a:p>
        </p:txBody>
      </p:sp>
      <p:sp>
        <p:nvSpPr>
          <p:cNvPr id="4" name="Slide Number Placeholder 3"/>
          <p:cNvSpPr>
            <a:spLocks noGrp="1"/>
          </p:cNvSpPr>
          <p:nvPr>
            <p:ph type="sldNum" sz="quarter" idx="18"/>
          </p:nvPr>
        </p:nvSpPr>
        <p:spPr/>
        <p:txBody>
          <a:bodyPr/>
          <a:lstStyle/>
          <a:p>
            <a:r>
              <a:rPr lang="de-DE" smtClean="0"/>
              <a:t>Slide </a:t>
            </a:r>
            <a:fld id="{F40CD079-BC3F-4086-BA81-31A79D845B02}" type="slidenum">
              <a:rPr lang="de-DE" smtClean="0"/>
              <a:pPr/>
              <a:t>3</a:t>
            </a:fld>
            <a:endParaRPr lang="de-DE" dirty="0"/>
          </a:p>
        </p:txBody>
      </p:sp>
    </p:spTree>
    <p:extLst>
      <p:ext uri="{BB962C8B-B14F-4D97-AF65-F5344CB8AC3E}">
        <p14:creationId xmlns:p14="http://schemas.microsoft.com/office/powerpoint/2010/main" val="971206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sind die gemeinsamen Elemente der Best Practices?</a:t>
            </a:r>
            <a:endParaRPr lang="de-DE" dirty="0"/>
          </a:p>
        </p:txBody>
      </p:sp>
      <p:sp>
        <p:nvSpPr>
          <p:cNvPr id="3" name="Content Placeholder 2"/>
          <p:cNvSpPr>
            <a:spLocks noGrp="1"/>
          </p:cNvSpPr>
          <p:nvPr>
            <p:ph sz="quarter" idx="15"/>
          </p:nvPr>
        </p:nvSpPr>
        <p:spPr/>
        <p:txBody>
          <a:bodyPr/>
          <a:lstStyle/>
          <a:p>
            <a:pPr lvl="1"/>
            <a:r>
              <a:rPr lang="de-DE" sz="1600" dirty="0" smtClean="0"/>
              <a:t>Sie</a:t>
            </a:r>
            <a:r>
              <a:rPr lang="de-DE" sz="1600" b="1" dirty="0" smtClean="0"/>
              <a:t> liefern die entsprechenden Beschreibungen </a:t>
            </a:r>
            <a:r>
              <a:rPr lang="de-DE" sz="1600" dirty="0" smtClean="0"/>
              <a:t>von Daten (d.h. Metadaten).</a:t>
            </a:r>
          </a:p>
          <a:p>
            <a:pPr lvl="1"/>
            <a:r>
              <a:rPr lang="de-DE" sz="1600" dirty="0" smtClean="0"/>
              <a:t>Sie</a:t>
            </a:r>
            <a:r>
              <a:rPr lang="de-DE" sz="1600" b="1" dirty="0" smtClean="0"/>
              <a:t> verwenden Standard-Vokabulare </a:t>
            </a:r>
            <a:r>
              <a:rPr lang="de-DE" sz="1600" dirty="0" smtClean="0"/>
              <a:t>für Metadaten und Daten, wann immer solche Vokabulare existieren.</a:t>
            </a:r>
          </a:p>
          <a:p>
            <a:pPr lvl="1"/>
            <a:r>
              <a:rPr lang="de-DE" sz="1600" dirty="0" smtClean="0"/>
              <a:t>Sie</a:t>
            </a:r>
            <a:r>
              <a:rPr lang="de-DE" sz="1600" b="1" dirty="0" smtClean="0"/>
              <a:t> geben die Lizenz an,</a:t>
            </a:r>
            <a:r>
              <a:rPr lang="de-DE" sz="1600" dirty="0" smtClean="0"/>
              <a:t> unter der die Daten wiederverwendet werden können.</a:t>
            </a:r>
          </a:p>
          <a:p>
            <a:pPr lvl="1"/>
            <a:r>
              <a:rPr lang="de-DE" sz="1600" dirty="0" smtClean="0"/>
              <a:t>Sie</a:t>
            </a:r>
            <a:r>
              <a:rPr lang="de-DE" sz="1600" b="1" dirty="0" smtClean="0"/>
              <a:t> halten an gesetzlichen Anforderungen fest, </a:t>
            </a:r>
            <a:r>
              <a:rPr lang="de-DE" sz="1600" dirty="0" smtClean="0"/>
              <a:t>die den Schutz von persönlichen und anderen sensible Daten betreffen. </a:t>
            </a:r>
          </a:p>
          <a:p>
            <a:pPr lvl="1"/>
            <a:r>
              <a:rPr lang="de-DE" sz="1600" dirty="0" smtClean="0"/>
              <a:t>Sie</a:t>
            </a:r>
            <a:r>
              <a:rPr lang="de-DE" sz="1600" b="1" dirty="0" smtClean="0"/>
              <a:t> stellen </a:t>
            </a:r>
            <a:r>
              <a:rPr lang="de-DE" sz="1600" dirty="0" smtClean="0"/>
              <a:t>Metadaten und Daten gemäß</a:t>
            </a:r>
            <a:r>
              <a:rPr lang="de-DE" sz="1600" b="1" dirty="0" smtClean="0"/>
              <a:t> den Prinzipen</a:t>
            </a:r>
            <a:r>
              <a:rPr lang="de-DE" sz="1600" dirty="0" smtClean="0"/>
              <a:t> </a:t>
            </a:r>
            <a:r>
              <a:rPr lang="de-DE" sz="1600" b="1" dirty="0" smtClean="0"/>
              <a:t>der </a:t>
            </a:r>
            <a:r>
              <a:rPr lang="de-DE" sz="1600" b="1" dirty="0" err="1" smtClean="0"/>
              <a:t>Linked</a:t>
            </a:r>
            <a:r>
              <a:rPr lang="de-DE" sz="1600" b="1" dirty="0" smtClean="0"/>
              <a:t> Data </a:t>
            </a:r>
            <a:r>
              <a:rPr lang="de-DE" sz="1600" dirty="0" smtClean="0"/>
              <a:t>mit </a:t>
            </a:r>
            <a:r>
              <a:rPr lang="de-DE" sz="1600" b="1" dirty="0" smtClean="0"/>
              <a:t>persistenten URIs</a:t>
            </a:r>
            <a:r>
              <a:rPr lang="de-DE" sz="1600" dirty="0" smtClean="0"/>
              <a:t> für das Identifizieren von Dingen </a:t>
            </a:r>
            <a:r>
              <a:rPr lang="de-DE" sz="1600" b="1" dirty="0" smtClean="0"/>
              <a:t>dar</a:t>
            </a:r>
            <a:r>
              <a:rPr lang="de-DE" sz="1600" dirty="0" smtClean="0"/>
              <a:t>.</a:t>
            </a:r>
            <a:endParaRPr lang="de-DE" sz="1600" b="1" dirty="0" smtClean="0"/>
          </a:p>
          <a:p>
            <a:pPr lvl="1"/>
            <a:r>
              <a:rPr lang="de-DE" sz="1600" dirty="0" smtClean="0"/>
              <a:t>Sie</a:t>
            </a:r>
            <a:r>
              <a:rPr lang="de-DE" sz="1600" b="1" dirty="0" smtClean="0"/>
              <a:t> liefern Informationen über die Quelle </a:t>
            </a:r>
            <a:r>
              <a:rPr lang="de-DE" sz="1600" dirty="0" smtClean="0"/>
              <a:t>der Daten.</a:t>
            </a:r>
          </a:p>
          <a:p>
            <a:pPr lvl="1"/>
            <a:endParaRPr lang="de-DE" sz="1600" dirty="0" smtClean="0"/>
          </a:p>
          <a:p>
            <a:pPr lvl="1" algn="ctr">
              <a:buNone/>
            </a:pPr>
            <a:r>
              <a:rPr lang="de-DE" i="1" dirty="0" smtClean="0">
                <a:solidFill>
                  <a:schemeClr val="accent1"/>
                </a:solidFill>
                <a:latin typeface="Hand Of Sean" pitchFamily="2" charset="-128"/>
                <a:ea typeface="Hand Of Sean" pitchFamily="2" charset="-128"/>
              </a:rPr>
              <a:t>Die Pflege von Metadaten und Daten ist entscheidend!</a:t>
            </a:r>
          </a:p>
          <a:p>
            <a:pPr lvl="1"/>
            <a:endParaRPr lang="de-DE" sz="1600" dirty="0" smtClean="0"/>
          </a:p>
          <a:p>
            <a:pPr lvl="1"/>
            <a:endParaRPr lang="de-DE" sz="16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30</a:t>
            </a:fld>
            <a:endParaRPr lang="en-GB"/>
          </a:p>
        </p:txBody>
      </p:sp>
      <p:sp>
        <p:nvSpPr>
          <p:cNvPr id="5" name="Rectangle 4"/>
          <p:cNvSpPr/>
          <p:nvPr/>
        </p:nvSpPr>
        <p:spPr bwMode="ltGray">
          <a:xfrm>
            <a:off x="5652120" y="5589240"/>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Siehe</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auch</a:t>
            </a:r>
            <a:r>
              <a:rPr lang="en-GB" sz="1200" b="1" dirty="0" smtClean="0">
                <a:solidFill>
                  <a:schemeClr val="tx1"/>
                </a:solidFill>
                <a:latin typeface="Georgia" pitchFamily="18" charset="0"/>
              </a:rPr>
              <a:t>:</a:t>
            </a:r>
          </a:p>
          <a:p>
            <a:r>
              <a:rPr lang="en-GB" sz="1200" dirty="0" smtClean="0">
                <a:hlinkClick r:id="rId3"/>
              </a:rPr>
              <a:t>http://www.slideshare.net/OpenDataSupport/introduction-to-metadata-management</a:t>
            </a:r>
            <a:endParaRPr lang="en-GB" sz="1200" dirty="0" smtClean="0">
              <a:solidFill>
                <a:schemeClr val="tx1"/>
              </a:solidFill>
            </a:endParaRPr>
          </a:p>
        </p:txBody>
      </p:sp>
    </p:spTree>
    <p:extLst>
      <p:ext uri="{BB962C8B-B14F-4D97-AF65-F5344CB8AC3E}">
        <p14:creationId xmlns:p14="http://schemas.microsoft.com/office/powerpoint/2010/main" val="70027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Schlussfolgerungen</a:t>
            </a:r>
            <a:endParaRPr lang="de-DE" dirty="0"/>
          </a:p>
        </p:txBody>
      </p:sp>
      <p:sp>
        <p:nvSpPr>
          <p:cNvPr id="3" name="Content Placeholder 2"/>
          <p:cNvSpPr>
            <a:spLocks noGrp="1"/>
          </p:cNvSpPr>
          <p:nvPr>
            <p:ph sz="quarter" idx="15"/>
          </p:nvPr>
        </p:nvSpPr>
        <p:spPr/>
        <p:txBody>
          <a:bodyPr/>
          <a:lstStyle/>
          <a:p>
            <a:pPr lvl="1">
              <a:buFont typeface="Arial" pitchFamily="34" charset="0"/>
              <a:buChar char="•"/>
            </a:pPr>
            <a:r>
              <a:rPr lang="de-DE" dirty="0" smtClean="0"/>
              <a:t>Die Qualität der Daten wird von ihre Eignung für die (Wieder-) Verwendung durch Datenverbraucher bestimmt.</a:t>
            </a:r>
          </a:p>
          <a:p>
            <a:pPr lvl="1">
              <a:buFont typeface="Arial" pitchFamily="34" charset="0"/>
              <a:buChar char="•"/>
            </a:pPr>
            <a:r>
              <a:rPr lang="de-DE" dirty="0" smtClean="0"/>
              <a:t>Metadaten sind “Daten über Daten”, d.h. Metadaten sind eine Art von Daten.</a:t>
            </a:r>
          </a:p>
          <a:p>
            <a:pPr lvl="2">
              <a:buFont typeface="Wingdings" pitchFamily="2" charset="2"/>
              <a:buChar char="§"/>
            </a:pPr>
            <a:r>
              <a:rPr lang="de-DE" sz="1800" dirty="0" smtClean="0"/>
              <a:t>Die Qualitätsaspekte gelten gleichermaßen für Daten und Metadaten. </a:t>
            </a:r>
          </a:p>
          <a:p>
            <a:pPr lvl="1">
              <a:buFont typeface="Arial" pitchFamily="34" charset="0"/>
              <a:buChar char="•"/>
            </a:pPr>
            <a:r>
              <a:rPr lang="de-DE" dirty="0" smtClean="0"/>
              <a:t>Datenqualität hat mehrere Dimensionen und geht über die Richtigkeit von Daten hinaus.</a:t>
            </a:r>
          </a:p>
          <a:p>
            <a:pPr lvl="2">
              <a:buFont typeface="Wingdings" pitchFamily="2" charset="2"/>
              <a:buChar char="§"/>
            </a:pPr>
            <a:r>
              <a:rPr lang="de-DE" sz="1800" dirty="0" smtClean="0"/>
              <a:t>Genauigkeit, Verfügbarkeit, Vollständigkeit, Konformität, Konsistenz, Glaubwürdigkeit, Verarbeitbarkeit, Relevanz, Aktualität.</a:t>
            </a:r>
            <a:endParaRPr lang="de-DE"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Gruppenfragen</a:t>
            </a:r>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32</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de-DE" dirty="0" smtClean="0">
                <a:solidFill>
                  <a:srgbClr val="000000"/>
                </a:solidFill>
              </a:rPr>
              <a:t>Welche Faktoren tragen Ihrer Meinung nach am meisten zur Qualität von Metadaten bei?</a:t>
            </a:r>
          </a:p>
          <a:p>
            <a:pPr marL="0" lvl="1" indent="0">
              <a:buClr>
                <a:srgbClr val="000000"/>
              </a:buClr>
              <a:buNone/>
            </a:pPr>
            <a:endParaRPr lang="de-DE" dirty="0" smtClean="0">
              <a:solidFill>
                <a:srgbClr val="000000"/>
              </a:solidFill>
            </a:endParaRPr>
          </a:p>
          <a:p>
            <a:pPr marL="0" lvl="1" indent="0">
              <a:buClr>
                <a:srgbClr val="000000"/>
              </a:buClr>
              <a:buNone/>
            </a:pPr>
            <a:r>
              <a:rPr lang="de-DE" dirty="0" smtClean="0">
                <a:solidFill>
                  <a:srgbClr val="000000"/>
                </a:solidFill>
              </a:rPr>
              <a:t>Die Verbesserung der Qualität kann Zeit und Ressourcen beanspruchen. In welchem Maße wäre Ihre Organisation bereit, in die Qualität von Metadaten zu investieren?</a:t>
            </a:r>
          </a:p>
          <a:p>
            <a:pPr marL="0" lvl="1" indent="0">
              <a:buClr>
                <a:srgbClr val="000000"/>
              </a:buClr>
              <a:buNone/>
            </a:pPr>
            <a:endParaRPr lang="de-DE" dirty="0" smtClean="0">
              <a:solidFill>
                <a:srgbClr val="000000"/>
              </a:solidFill>
            </a:endParaRPr>
          </a:p>
          <a:p>
            <a:pPr marL="0" lvl="1" indent="0">
              <a:buClr>
                <a:srgbClr val="000000"/>
              </a:buClr>
              <a:buNone/>
            </a:pPr>
            <a:r>
              <a:rPr lang="de-DE" dirty="0" smtClean="0">
                <a:solidFill>
                  <a:srgbClr val="000000"/>
                </a:solidFill>
              </a:rPr>
              <a:t>Könnten Sie ein Beispiel für eine hochwertige Metadaten-Beschreibung eines Datensatzes nennen, bei dem das DCAT Anwendungsprofil genutzt wird?</a:t>
            </a:r>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63691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41822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07707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4858389"/>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5229200"/>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Nehmen</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Vielen Dank!</a:t>
            </a:r>
            <a:br>
              <a:rPr lang="de-DE" sz="7200" i="0" dirty="0" smtClean="0">
                <a:solidFill>
                  <a:schemeClr val="accent1"/>
                </a:solidFill>
                <a:latin typeface="Bradley Hand ITC" pitchFamily="66" charset="0"/>
              </a:rPr>
            </a:br>
            <a:r>
              <a:rPr lang="de-DE" sz="4800" i="0" dirty="0" smtClean="0">
                <a:solidFill>
                  <a:schemeClr val="accent1"/>
                </a:solidFill>
                <a:latin typeface="Bradley Hand ITC" pitchFamily="66" charset="0"/>
              </a:rPr>
              <a:t>...und jetzt IHRE Fragen?</a:t>
            </a:r>
            <a:endParaRPr lang="de-DE"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Referenzen</a:t>
            </a:r>
            <a:endParaRPr lang="de-DE" dirty="0"/>
          </a:p>
        </p:txBody>
      </p:sp>
      <p:sp>
        <p:nvSpPr>
          <p:cNvPr id="5" name="Content Placeholder 4"/>
          <p:cNvSpPr>
            <a:spLocks noGrp="1"/>
          </p:cNvSpPr>
          <p:nvPr>
            <p:ph sz="quarter" idx="14"/>
          </p:nvPr>
        </p:nvSpPr>
        <p:spPr>
          <a:xfrm>
            <a:off x="533400" y="1752601"/>
            <a:ext cx="3962400" cy="4628727"/>
          </a:xfrm>
        </p:spPr>
        <p:txBody>
          <a:bodyPr/>
          <a:lstStyle/>
          <a:p>
            <a:pPr>
              <a:spcAft>
                <a:spcPts val="300"/>
              </a:spcAft>
            </a:pPr>
            <a:r>
              <a:rPr lang="en-GB" sz="700" dirty="0" err="1" smtClean="0"/>
              <a:t>Folie</a:t>
            </a:r>
            <a:r>
              <a:rPr lang="en-GB" sz="700" dirty="0" smtClean="0"/>
              <a:t> 5: </a:t>
            </a:r>
          </a:p>
          <a:p>
            <a:pPr lvl="1">
              <a:buFont typeface="Arial" pitchFamily="34" charset="0"/>
              <a:buChar char="•"/>
            </a:pPr>
            <a:r>
              <a:rPr lang="en-GB" sz="800" dirty="0" err="1" smtClean="0"/>
              <a:t>Juran</a:t>
            </a:r>
            <a:r>
              <a:rPr lang="en-GB" sz="800" dirty="0" smtClean="0"/>
              <a:t>, Joseph M. and A. Blanton Godfrey, </a:t>
            </a:r>
            <a:r>
              <a:rPr lang="en-GB" sz="800" dirty="0" err="1" smtClean="0"/>
              <a:t>Juran's</a:t>
            </a:r>
            <a:r>
              <a:rPr lang="en-GB" sz="800" dirty="0" smtClean="0"/>
              <a:t> Quality Handbook, Fifth Edition, p. 2.2, McGraw-Hill, 1999</a:t>
            </a:r>
          </a:p>
          <a:p>
            <a:pPr lvl="1">
              <a:buNone/>
            </a:pPr>
            <a:r>
              <a:rPr lang="en-GB" sz="800" dirty="0" err="1" smtClean="0"/>
              <a:t>Folie</a:t>
            </a:r>
            <a:r>
              <a:rPr lang="en-GB" sz="800" dirty="0" smtClean="0"/>
              <a:t> 6: </a:t>
            </a:r>
          </a:p>
          <a:p>
            <a:pPr lvl="1"/>
            <a:r>
              <a:rPr lang="fr-FR" sz="800" dirty="0" smtClean="0"/>
              <a:t>National Information Standards </a:t>
            </a:r>
            <a:r>
              <a:rPr lang="fr-FR" sz="800" dirty="0" err="1" smtClean="0"/>
              <a:t>Organization</a:t>
            </a:r>
            <a:r>
              <a:rPr lang="fr-FR" sz="800" dirty="0" smtClean="0"/>
              <a:t>, http://www.niso.org/publications/press/UnderstandingMetadata.pdf  </a:t>
            </a:r>
            <a:endParaRPr lang="en-GB" sz="800" dirty="0" smtClean="0"/>
          </a:p>
          <a:p>
            <a:r>
              <a:rPr lang="en-GB" sz="800" dirty="0" err="1" smtClean="0"/>
              <a:t>Folien</a:t>
            </a:r>
            <a:r>
              <a:rPr lang="en-GB" sz="800" dirty="0" smtClean="0"/>
              <a:t> 8-26:</a:t>
            </a:r>
          </a:p>
          <a:p>
            <a:pPr lvl="1">
              <a:buFont typeface="Arial" pitchFamily="34" charset="0"/>
              <a:buChar char="•"/>
            </a:pPr>
            <a:r>
              <a:rPr lang="en-GB" sz="800" dirty="0" smtClean="0"/>
              <a:t>Mark David Hansen. Zero Defect Data: Tackling the Corporate Data Quality Problem. 1991. </a:t>
            </a:r>
            <a:r>
              <a:rPr lang="en-GB" sz="800" dirty="0" smtClean="0">
                <a:hlinkClick r:id="rId3"/>
              </a:rPr>
              <a:t>http://dspace.mit.edu/handle/1721.1/13812</a:t>
            </a:r>
            <a:endParaRPr lang="en-GB" sz="800" dirty="0" smtClean="0"/>
          </a:p>
          <a:p>
            <a:pPr lvl="1">
              <a:buFont typeface="Arial" pitchFamily="34" charset="0"/>
              <a:buChar char="•"/>
            </a:pPr>
            <a:r>
              <a:rPr lang="en-GB" sz="800" dirty="0" smtClean="0"/>
              <a:t>Kevin Roebuck. Data Quality: High-impact Strategies  - What You Need to Know: Definitions, Adoptions, Impact, Benefits, Maturity, Vendors. </a:t>
            </a:r>
            <a:r>
              <a:rPr lang="en-GB" sz="800" dirty="0" err="1" smtClean="0"/>
              <a:t>Emereo</a:t>
            </a:r>
            <a:r>
              <a:rPr lang="en-GB" sz="800" dirty="0" smtClean="0"/>
              <a:t> Pty Limited, 2011. </a:t>
            </a:r>
            <a:r>
              <a:rPr lang="en-GB" sz="800" dirty="0" smtClean="0">
                <a:hlinkClick r:id="rId4"/>
              </a:rPr>
              <a:t>http://bit.ly/19Qb6Ov</a:t>
            </a:r>
            <a:endParaRPr lang="en-GB" sz="800" dirty="0" smtClean="0"/>
          </a:p>
          <a:p>
            <a:pPr lvl="1">
              <a:buFont typeface="Arial" pitchFamily="34" charset="0"/>
              <a:buChar char="•"/>
            </a:pPr>
            <a:r>
              <a:rPr lang="en-GB" sz="800" dirty="0" smtClean="0"/>
              <a:t>Thomas R. Bruce, Diane </a:t>
            </a:r>
            <a:r>
              <a:rPr lang="en-GB" sz="800" dirty="0" err="1" smtClean="0"/>
              <a:t>Hillmann</a:t>
            </a:r>
            <a:r>
              <a:rPr lang="en-GB" sz="800" dirty="0" smtClean="0"/>
              <a:t>. The Continuum of Metadata Quality: Defining, Expressing, Exploiting. ALA Editions, 2004. </a:t>
            </a:r>
            <a:r>
              <a:rPr lang="en-GB" sz="800" dirty="0" smtClean="0">
                <a:hlinkClick r:id="rId5"/>
              </a:rPr>
              <a:t>http://www.ecommons.cornell.edu/handle/1813/7895</a:t>
            </a:r>
            <a:endParaRPr lang="en-GB" sz="800" dirty="0" smtClean="0"/>
          </a:p>
          <a:p>
            <a:pPr lvl="1">
              <a:buFont typeface="Arial" pitchFamily="34" charset="0"/>
              <a:buChar char="•"/>
            </a:pPr>
            <a:r>
              <a:rPr lang="en-GB" sz="800" dirty="0" smtClean="0"/>
              <a:t>Sharon Dawes. Open data quality: a practical view.  Open Data Roundtable. October 2012. </a:t>
            </a:r>
            <a:r>
              <a:rPr lang="en-GB" sz="800" dirty="0" smtClean="0">
                <a:hlinkClick r:id="rId6"/>
              </a:rPr>
              <a:t>http://www.slideshare.net/cityhub/sharon-dawes-ctg</a:t>
            </a:r>
            <a:endParaRPr lang="en-GB" sz="800" dirty="0" smtClean="0"/>
          </a:p>
          <a:p>
            <a:pPr lvl="1">
              <a:buFont typeface="Arial" pitchFamily="34" charset="0"/>
              <a:buChar char="•"/>
            </a:pPr>
            <a:r>
              <a:rPr lang="en-GB" sz="800" dirty="0" smtClean="0"/>
              <a:t>Joshua </a:t>
            </a:r>
            <a:r>
              <a:rPr lang="en-GB" sz="800" dirty="0" err="1" smtClean="0"/>
              <a:t>Tauberer</a:t>
            </a:r>
            <a:r>
              <a:rPr lang="en-GB" sz="800" dirty="0" smtClean="0"/>
              <a:t>. Open Government Data. Section 5.2 Data Quality: Precision, Accuracy, and Cost. June 2012.  </a:t>
            </a:r>
            <a:r>
              <a:rPr lang="en-GB" sz="800" dirty="0" smtClean="0">
                <a:hlinkClick r:id="rId7"/>
              </a:rPr>
              <a:t>http://opengovdata.io/2012-02/page/5-2/data-quality-precision-accuracy-and-cost</a:t>
            </a:r>
            <a:endParaRPr lang="en-GB" sz="800" dirty="0" smtClean="0"/>
          </a:p>
          <a:p>
            <a:pPr lvl="1">
              <a:buFont typeface="Arial" pitchFamily="34" charset="0"/>
              <a:buChar char="•"/>
            </a:pPr>
            <a:r>
              <a:rPr lang="en-GB" sz="800" dirty="0" smtClean="0"/>
              <a:t>Stefan </a:t>
            </a:r>
            <a:r>
              <a:rPr lang="en-GB" sz="800" dirty="0" err="1" smtClean="0"/>
              <a:t>Urbanek</a:t>
            </a:r>
            <a:r>
              <a:rPr lang="en-GB" sz="800" dirty="0" smtClean="0"/>
              <a:t>. Data Quality: What is It? January 2011. </a:t>
            </a:r>
            <a:r>
              <a:rPr lang="en-GB" sz="800" dirty="0" smtClean="0">
                <a:hlinkClick r:id="rId8"/>
              </a:rPr>
              <a:t>http://ckan.org/2011/01/20/data-quality-what-is-it/</a:t>
            </a:r>
            <a:endParaRPr lang="en-GB" sz="800" dirty="0" smtClean="0"/>
          </a:p>
          <a:p>
            <a:pPr lvl="1">
              <a:buFont typeface="Arial" pitchFamily="34" charset="0"/>
              <a:buChar char="•"/>
            </a:pPr>
            <a:r>
              <a:rPr lang="en-GB" sz="800" dirty="0" err="1" smtClean="0"/>
              <a:t>Amrapali</a:t>
            </a:r>
            <a:r>
              <a:rPr lang="en-GB" sz="800" dirty="0" smtClean="0"/>
              <a:t> </a:t>
            </a:r>
            <a:r>
              <a:rPr lang="en-GB" sz="800" dirty="0" err="1" smtClean="0"/>
              <a:t>Zaveri</a:t>
            </a:r>
            <a:r>
              <a:rPr lang="en-GB" sz="800" dirty="0" smtClean="0"/>
              <a:t>, </a:t>
            </a:r>
            <a:r>
              <a:rPr lang="en-GB" sz="800" dirty="0" err="1" smtClean="0"/>
              <a:t>Anisa</a:t>
            </a:r>
            <a:r>
              <a:rPr lang="en-GB" sz="800" dirty="0" smtClean="0"/>
              <a:t> </a:t>
            </a:r>
            <a:r>
              <a:rPr lang="en-GB" sz="800" dirty="0" err="1" smtClean="0"/>
              <a:t>Rula</a:t>
            </a:r>
            <a:r>
              <a:rPr lang="en-GB" sz="800" dirty="0" smtClean="0"/>
              <a:t>, Andrea </a:t>
            </a:r>
            <a:r>
              <a:rPr lang="en-GB" sz="800" dirty="0" err="1" smtClean="0"/>
              <a:t>Maurino</a:t>
            </a:r>
            <a:r>
              <a:rPr lang="en-GB" sz="800" dirty="0" smtClean="0"/>
              <a:t>, Ricardo </a:t>
            </a:r>
            <a:r>
              <a:rPr lang="en-GB" sz="800" dirty="0" err="1" smtClean="0"/>
              <a:t>Pietrobon</a:t>
            </a:r>
            <a:r>
              <a:rPr lang="en-GB" sz="800" dirty="0" smtClean="0"/>
              <a:t>, Jens Lehmann, </a:t>
            </a:r>
            <a:r>
              <a:rPr lang="en-GB" sz="800" dirty="0" err="1" smtClean="0"/>
              <a:t>Sören</a:t>
            </a:r>
            <a:r>
              <a:rPr lang="en-GB" sz="800" dirty="0" smtClean="0"/>
              <a:t> Auer. Quality Assessment Methodologies for Linked Open Data. Semantic Web Journal (unpublished), 2012. </a:t>
            </a:r>
            <a:r>
              <a:rPr lang="en-GB" sz="800" dirty="0" smtClean="0">
                <a:hlinkClick r:id="rId9"/>
              </a:rPr>
              <a:t>http://www.semantic-web-journal.net/content/quality-assessment-methodologies-linked-open-data</a:t>
            </a:r>
            <a:endParaRPr lang="en-GB" sz="800" dirty="0" smtClean="0"/>
          </a:p>
          <a:p>
            <a:pPr>
              <a:buFont typeface="Arial" pitchFamily="34" charset="0"/>
              <a:buChar char="•"/>
            </a:pPr>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r>
              <a:rPr lang="en-GB" sz="800" dirty="0" err="1" smtClean="0"/>
              <a:t>Folie</a:t>
            </a:r>
            <a:r>
              <a:rPr lang="en-GB" sz="800" dirty="0" smtClean="0"/>
              <a:t> </a:t>
            </a:r>
            <a:r>
              <a:rPr lang="en-GB" sz="800" dirty="0" smtClean="0"/>
              <a:t>13:</a:t>
            </a:r>
          </a:p>
          <a:p>
            <a:pPr lvl="1">
              <a:buFont typeface="Arial" pitchFamily="34" charset="0"/>
              <a:buChar char="•"/>
            </a:pPr>
            <a:r>
              <a:rPr lang="en-GB" sz="800" dirty="0" smtClean="0"/>
              <a:t>ISA Programme. 10 Rules for Persistent URIs. </a:t>
            </a:r>
            <a:r>
              <a:rPr lang="en-GB" sz="800" dirty="0" smtClean="0">
                <a:hlinkClick r:id="rId10"/>
              </a:rPr>
              <a:t>https://</a:t>
            </a:r>
            <a:r>
              <a:rPr lang="en-GB" sz="800" dirty="0" smtClean="0">
                <a:hlinkClick r:id="rId10"/>
              </a:rPr>
              <a:t>joinup.ec.europa.eu/community/semic/document/10-rules-persistent-uris</a:t>
            </a:r>
            <a:endParaRPr lang="en-GB" sz="800" dirty="0" smtClean="0"/>
          </a:p>
          <a:p>
            <a:r>
              <a:rPr lang="en-GB" sz="800" dirty="0" err="1"/>
              <a:t>Folie</a:t>
            </a:r>
            <a:r>
              <a:rPr lang="en-GB" sz="800" dirty="0"/>
              <a:t> 14:</a:t>
            </a:r>
          </a:p>
          <a:p>
            <a:pPr lvl="1">
              <a:buFont typeface="Arial" pitchFamily="34" charset="0"/>
              <a:buChar char="•"/>
            </a:pPr>
            <a:r>
              <a:rPr lang="en-GB" sz="800" dirty="0"/>
              <a:t>European Commission. Telecommunication services: Access to networks (1 000). </a:t>
            </a:r>
            <a:r>
              <a:rPr lang="en-GB" sz="800" dirty="0">
                <a:hlinkClick r:id="rId11"/>
              </a:rPr>
              <a:t>http://open-data.europa.eu/</a:t>
            </a:r>
            <a:r>
              <a:rPr lang="en-GB" sz="800" dirty="0"/>
              <a:t> </a:t>
            </a:r>
            <a:endParaRPr lang="en-GB" sz="800" dirty="0" smtClean="0"/>
          </a:p>
          <a:p>
            <a:r>
              <a:rPr lang="en-GB" sz="800" dirty="0" err="1" smtClean="0"/>
              <a:t>Folie</a:t>
            </a:r>
            <a:r>
              <a:rPr lang="en-GB" sz="800" dirty="0" smtClean="0"/>
              <a:t> 28:</a:t>
            </a:r>
          </a:p>
          <a:p>
            <a:pPr lvl="1">
              <a:buFont typeface="Arial" pitchFamily="34" charset="0"/>
              <a:buChar char="•"/>
            </a:pPr>
            <a:r>
              <a:rPr lang="en-GB" sz="800" dirty="0" smtClean="0"/>
              <a:t>W3C. Best Practices for Publishing Linked Data. W3C Note 06 June 2013. </a:t>
            </a:r>
            <a:r>
              <a:rPr lang="en-GB" sz="800" dirty="0" smtClean="0">
                <a:hlinkClick r:id="rId12"/>
              </a:rPr>
              <a:t>https://dvcs.w3.org/hg/gld/raw-file/default/bp/index.html</a:t>
            </a:r>
            <a:endParaRPr lang="en-GB" sz="800" dirty="0" smtClean="0"/>
          </a:p>
          <a:p>
            <a:r>
              <a:rPr lang="en-GB" sz="800" dirty="0" err="1" smtClean="0"/>
              <a:t>Folie</a:t>
            </a:r>
            <a:r>
              <a:rPr lang="en-GB" sz="800" dirty="0" smtClean="0"/>
              <a:t> 29:</a:t>
            </a:r>
          </a:p>
          <a:p>
            <a:pPr lvl="1">
              <a:buFont typeface="Arial" pitchFamily="34" charset="0"/>
              <a:buChar char="•"/>
            </a:pPr>
            <a:r>
              <a:rPr lang="en-GB" sz="800" dirty="0" smtClean="0"/>
              <a:t>OPQUAST. 72 Open data good practices. </a:t>
            </a:r>
            <a:r>
              <a:rPr lang="en-GB" sz="800" dirty="0" smtClean="0">
                <a:hlinkClick r:id="rId13"/>
              </a:rPr>
              <a:t>http://checklists.opquast.com/en/opendata</a:t>
            </a:r>
            <a:endParaRPr lang="en-GB" sz="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Weiter lesen</a:t>
            </a:r>
            <a:endParaRPr lang="de-DE"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
            </a:r>
            <a:br>
              <a:rPr lang="en-GB" sz="1800" dirty="0" smtClean="0"/>
            </a:br>
            <a:r>
              <a:rPr lang="en-GB" sz="1800" dirty="0" smtClean="0"/>
              <a:t>Joshua </a:t>
            </a:r>
            <a:r>
              <a:rPr lang="en-GB" sz="1800" dirty="0" err="1" smtClean="0"/>
              <a:t>Tauberer</a:t>
            </a:r>
            <a:r>
              <a:rPr lang="en-GB" sz="1800" dirty="0" smtClean="0"/>
              <a:t>. Open Government Data. </a:t>
            </a:r>
            <a:r>
              <a:rPr lang="en-GB" sz="1800" dirty="0" smtClean="0">
                <a:hlinkClick r:id="rId3"/>
              </a:rPr>
              <a:t>http://opengovdata.io/</a:t>
            </a:r>
            <a:endParaRPr lang="en-GB" sz="1800" dirty="0" smtClean="0"/>
          </a:p>
          <a:p>
            <a:endParaRPr lang="en-GB" sz="1800" dirty="0" smtClean="0"/>
          </a:p>
          <a:p>
            <a:endParaRPr lang="en-GB" sz="1800" dirty="0" smtClean="0"/>
          </a:p>
          <a:p>
            <a:endParaRPr lang="en-GB" sz="1800" dirty="0" smtClean="0"/>
          </a:p>
          <a:p>
            <a:r>
              <a:rPr lang="en-GB" sz="1800" dirty="0" err="1" smtClean="0"/>
              <a:t>Juran</a:t>
            </a:r>
            <a:r>
              <a:rPr lang="en-GB" sz="1800" dirty="0" smtClean="0"/>
              <a:t>, Joseph M. and A. Blanton Godfrey, </a:t>
            </a:r>
            <a:r>
              <a:rPr lang="en-GB" sz="1800" dirty="0" err="1" smtClean="0"/>
              <a:t>Juran's</a:t>
            </a:r>
            <a:r>
              <a:rPr lang="en-GB" sz="1800" dirty="0" smtClean="0"/>
              <a:t> Quality Handbook</a:t>
            </a:r>
          </a:p>
          <a:p>
            <a:endParaRPr lang="en-GB" sz="1800"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35</a:t>
            </a:fld>
            <a:endParaRPr lang="en-GB"/>
          </a:p>
        </p:txBody>
      </p:sp>
      <p:pic>
        <p:nvPicPr>
          <p:cNvPr id="8" name="Picture 2" descr="http://opengovdata.io/static/ogdbook/cover.jpeg"/>
          <p:cNvPicPr>
            <a:picLocks noChangeAspect="1" noChangeArrowheads="1"/>
          </p:cNvPicPr>
          <p:nvPr/>
        </p:nvPicPr>
        <p:blipFill>
          <a:blip r:embed="rId4" cstate="print"/>
          <a:srcRect/>
          <a:stretch>
            <a:fillRect/>
          </a:stretch>
        </p:blipFill>
        <p:spPr bwMode="auto">
          <a:xfrm>
            <a:off x="421314" y="1628800"/>
            <a:ext cx="766310" cy="1226096"/>
          </a:xfrm>
          <a:prstGeom prst="rect">
            <a:avLst/>
          </a:prstGeom>
          <a:ln>
            <a:noFill/>
          </a:ln>
          <a:effectLst>
            <a:outerShdw blurRad="292100" dist="139700" dir="2700000" algn="tl" rotWithShape="0">
              <a:srgbClr val="333333">
                <a:alpha val="65000"/>
              </a:srgbClr>
            </a:outerShdw>
          </a:effectLst>
        </p:spPr>
      </p:pic>
      <p:pic>
        <p:nvPicPr>
          <p:cNvPr id="37890" name="Picture 2" descr="Front Cover"/>
          <p:cNvPicPr>
            <a:picLocks noChangeAspect="1" noChangeArrowheads="1"/>
          </p:cNvPicPr>
          <p:nvPr/>
        </p:nvPicPr>
        <p:blipFill>
          <a:blip r:embed="rId5" cstate="print"/>
          <a:srcRect/>
          <a:stretch>
            <a:fillRect/>
          </a:stretch>
        </p:blipFill>
        <p:spPr bwMode="auto">
          <a:xfrm>
            <a:off x="395536" y="3284984"/>
            <a:ext cx="841748" cy="1058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Verwandte Projekte und Initiativen</a:t>
            </a:r>
            <a:endParaRPr lang="de-DE" dirty="0"/>
          </a:p>
        </p:txBody>
      </p:sp>
      <p:sp>
        <p:nvSpPr>
          <p:cNvPr id="3" name="Content Placeholder 2"/>
          <p:cNvSpPr>
            <a:spLocks noGrp="1"/>
          </p:cNvSpPr>
          <p:nvPr>
            <p:ph sz="quarter" idx="15"/>
          </p:nvPr>
        </p:nvSpPr>
        <p:spPr>
          <a:xfrm>
            <a:off x="1403648" y="1752600"/>
            <a:ext cx="7206952" cy="4419600"/>
          </a:xfrm>
        </p:spPr>
        <p:txBody>
          <a:bodyPr/>
          <a:lstStyle/>
          <a:p>
            <a:r>
              <a:rPr lang="en-GB" dirty="0" smtClean="0"/>
              <a:t>Best Practices for Publishing Linked Data. </a:t>
            </a:r>
            <a:r>
              <a:rPr lang="en-GB" dirty="0" smtClean="0">
                <a:hlinkClick r:id="rId3"/>
              </a:rPr>
              <a:t>https://dvcs.w3.org/hg/gld/raw-file/default/bp/index.html</a:t>
            </a:r>
            <a:endParaRPr lang="en-GB" dirty="0" smtClean="0"/>
          </a:p>
          <a:p>
            <a:r>
              <a:rPr lang="en-GB" dirty="0" smtClean="0"/>
              <a:t>OPQUAST. Open data good practices. </a:t>
            </a:r>
            <a:r>
              <a:rPr lang="en-GB" dirty="0" smtClean="0">
                <a:hlinkClick r:id="rId4"/>
              </a:rPr>
              <a:t>http://checklists.opquast.com/en/opendata</a:t>
            </a:r>
            <a:r>
              <a:rPr lang="en-GB" dirty="0" smtClean="0"/>
              <a:t> </a:t>
            </a:r>
            <a:endParaRPr lang="en-GB" dirty="0" smtClean="0"/>
          </a:p>
          <a:p>
            <a:r>
              <a:rPr lang="en-GB" dirty="0"/>
              <a:t>Eurostat. European Statistical System</a:t>
            </a:r>
          </a:p>
          <a:p>
            <a:r>
              <a:rPr lang="en-GB" dirty="0">
                <a:hlinkClick r:id="rId5"/>
              </a:rPr>
              <a:t>http://epp.eurostat.ec.europa.eu/portal/page/portal/ess_eurostat/introduction</a:t>
            </a:r>
            <a:r>
              <a:rPr lang="en-GB" dirty="0"/>
              <a:t>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36</a:t>
            </a:fld>
            <a:endParaRPr lang="en-GB"/>
          </a:p>
        </p:txBody>
      </p:sp>
      <p:pic>
        <p:nvPicPr>
          <p:cNvPr id="5" name="Picture 19" descr="https://encrypted-tbn2.gstatic.com/images?q=tbn:ANd9GcQfdYAVhInu_Bg8m6_fSN-qjNrDdCSuq3lcFIa5qZTobhOb6vu15Q"/>
          <p:cNvPicPr>
            <a:picLocks noChangeAspect="1" noChangeArrowheads="1"/>
          </p:cNvPicPr>
          <p:nvPr/>
        </p:nvPicPr>
        <p:blipFill>
          <a:blip r:embed="rId6" cstate="print"/>
          <a:srcRect/>
          <a:stretch>
            <a:fillRect/>
          </a:stretch>
        </p:blipFill>
        <p:spPr bwMode="auto">
          <a:xfrm>
            <a:off x="539552" y="1772816"/>
            <a:ext cx="648072" cy="44078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7" cstate="print"/>
          <a:srcRect/>
          <a:stretch>
            <a:fillRect/>
          </a:stretch>
        </p:blipFill>
        <p:spPr bwMode="auto">
          <a:xfrm>
            <a:off x="395536" y="2564904"/>
            <a:ext cx="864096" cy="303971"/>
          </a:xfrm>
          <a:prstGeom prst="rect">
            <a:avLst/>
          </a:prstGeom>
          <a:ln>
            <a:noFill/>
          </a:ln>
          <a:effectLst>
            <a:outerShdw blurRad="292100" dist="139700" dir="2700000" algn="tl" rotWithShape="0">
              <a:srgbClr val="333333">
                <a:alpha val="65000"/>
              </a:srgbClr>
            </a:outerShdw>
          </a:effectLst>
        </p:spPr>
      </p:pic>
      <p:pic>
        <p:nvPicPr>
          <p:cNvPr id="7" name="Picture 2" descr="http://www.emnbelgium.be/sites/default/files/imagecache/news_image/images_news/eurostat_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731" b="22509"/>
          <a:stretch/>
        </p:blipFill>
        <p:spPr bwMode="auto">
          <a:xfrm>
            <a:off x="275584" y="3284984"/>
            <a:ext cx="1039443" cy="4201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Werden Sie Teil unseres Teams...</a:t>
            </a:r>
            <a:endParaRPr lang="de-DE" sz="2800" dirty="0"/>
          </a:p>
        </p:txBody>
      </p:sp>
      <p:sp>
        <p:nvSpPr>
          <p:cNvPr id="7" name="TextBox 6"/>
          <p:cNvSpPr txBox="1"/>
          <p:nvPr/>
        </p:nvSpPr>
        <p:spPr>
          <a:xfrm>
            <a:off x="899592" y="1628800"/>
            <a:ext cx="3024336" cy="1079884"/>
          </a:xfrm>
          <a:prstGeom prst="rect">
            <a:avLst/>
          </a:prstGeom>
          <a:solidFill>
            <a:schemeClr val="accent4">
              <a:lumMod val="75000"/>
            </a:schemeClr>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Finden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10" name="TextBox 9"/>
          <p:cNvSpPr txBox="1"/>
          <p:nvPr/>
        </p:nvSpPr>
        <p:spPr>
          <a:xfrm>
            <a:off x="5076056" y="4005064"/>
            <a:ext cx="2952328" cy="1079884"/>
          </a:xfrm>
          <a:prstGeom prst="rect">
            <a:avLst/>
          </a:prstGeom>
          <a:solidFill>
            <a:schemeClr val="accent2"/>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Kontaktieren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unter</a:t>
            </a:r>
            <a:endParaRPr lang="en-GB" sz="2800" b="1" i="1" dirty="0">
              <a:solidFill>
                <a:schemeClr val="bg1"/>
              </a:solidFill>
              <a:latin typeface="+mj-lt"/>
              <a:cs typeface="Arial" pitchFamily="34" charset="0"/>
            </a:endParaRPr>
          </a:p>
        </p:txBody>
      </p:sp>
      <p:sp>
        <p:nvSpPr>
          <p:cNvPr id="19" name="TextBox 18"/>
          <p:cNvSpPr txBox="1"/>
          <p:nvPr/>
        </p:nvSpPr>
        <p:spPr>
          <a:xfrm>
            <a:off x="5076056" y="1556792"/>
            <a:ext cx="2952328" cy="1079884"/>
          </a:xfrm>
          <a:prstGeom prst="rect">
            <a:avLst/>
          </a:prstGeom>
          <a:solidFill>
            <a:schemeClr val="accent1"/>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Begleiten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sp>
        <p:nvSpPr>
          <p:cNvPr id="23" name="TextBox 22"/>
          <p:cNvSpPr txBox="1"/>
          <p:nvPr/>
        </p:nvSpPr>
        <p:spPr>
          <a:xfrm>
            <a:off x="971600" y="4005064"/>
            <a:ext cx="2880320" cy="1079884"/>
          </a:xfrm>
          <a:prstGeom prst="rect">
            <a:avLst/>
          </a:prstGeom>
          <a:solidFill>
            <a:schemeClr val="accent5"/>
          </a:solidFill>
        </p:spPr>
        <p:txBody>
          <a:bodyPr wrap="square" lIns="216000" tIns="108000" rIns="108000" bIns="108000" rtlCol="0">
            <a:spAutoFit/>
          </a:bodyPr>
          <a:lstStyle/>
          <a:p>
            <a:r>
              <a:rPr lang="en-GB" sz="2800" b="1" i="1" dirty="0" err="1" smtClean="0">
                <a:solidFill>
                  <a:schemeClr val="bg1"/>
                </a:solidFill>
                <a:latin typeface="+mj-lt"/>
                <a:cs typeface="Arial" pitchFamily="34" charset="0"/>
              </a:rPr>
              <a:t>Folgen</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Sie</a:t>
            </a:r>
            <a:r>
              <a:rPr lang="en-GB" sz="2800" b="1" i="1" dirty="0" smtClean="0">
                <a:solidFill>
                  <a:schemeClr val="bg1"/>
                </a:solidFill>
                <a:latin typeface="+mj-lt"/>
                <a:cs typeface="Arial" pitchFamily="34" charset="0"/>
              </a:rPr>
              <a:t> </a:t>
            </a:r>
            <a:r>
              <a:rPr lang="en-GB" sz="2800" b="1" i="1" dirty="0" err="1" smtClean="0">
                <a:solidFill>
                  <a:schemeClr val="bg1"/>
                </a:solidFill>
                <a:latin typeface="+mj-lt"/>
                <a:cs typeface="Arial" pitchFamily="34" charset="0"/>
              </a:rPr>
              <a:t>uns</a:t>
            </a:r>
            <a:r>
              <a:rPr lang="en-GB" sz="2800" b="1" i="1" dirty="0" smtClean="0">
                <a:solidFill>
                  <a:schemeClr val="bg1"/>
                </a:solidFill>
                <a:latin typeface="+mj-lt"/>
                <a:cs typeface="Arial" pitchFamily="34" charset="0"/>
              </a:rPr>
              <a:t> auf</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Inhalt</a:t>
            </a:r>
            <a:endParaRPr lang="de-DE"/>
          </a:p>
        </p:txBody>
      </p:sp>
      <p:sp>
        <p:nvSpPr>
          <p:cNvPr id="3" name="Content Placeholder 2"/>
          <p:cNvSpPr>
            <a:spLocks noGrp="1"/>
          </p:cNvSpPr>
          <p:nvPr>
            <p:ph sz="quarter" idx="15"/>
          </p:nvPr>
        </p:nvSpPr>
        <p:spPr/>
        <p:txBody>
          <a:bodyPr/>
          <a:lstStyle/>
          <a:p>
            <a:r>
              <a:rPr lang="de-DE" dirty="0" smtClean="0"/>
              <a:t>Dies Modul enthält...</a:t>
            </a:r>
          </a:p>
          <a:p>
            <a:pPr>
              <a:buFont typeface="Arial" pitchFamily="34" charset="0"/>
              <a:buChar char="•"/>
            </a:pPr>
            <a:r>
              <a:rPr lang="de-DE" dirty="0" smtClean="0"/>
              <a:t>Eine Definition von Datenqualität;</a:t>
            </a:r>
          </a:p>
          <a:p>
            <a:pPr lvl="1">
              <a:buFont typeface="Arial" pitchFamily="34" charset="0"/>
              <a:buChar char="•"/>
            </a:pPr>
            <a:r>
              <a:rPr lang="de-DE" dirty="0" smtClean="0"/>
              <a:t>Eine Übersicht über die Dimensionen von Daten- und Metadaten-Qualität; </a:t>
            </a:r>
          </a:p>
          <a:p>
            <a:pPr lvl="1">
              <a:buFont typeface="Arial" pitchFamily="34" charset="0"/>
              <a:buChar char="•"/>
            </a:pPr>
            <a:r>
              <a:rPr lang="de-DE" dirty="0" smtClean="0"/>
              <a:t>Eine Auswahl von Best-Practice-Beispielen für die Veröffentlichung von hochwertigen Daten und Metadaten.</a:t>
            </a:r>
          </a:p>
          <a:p>
            <a:pPr>
              <a:buFont typeface="Arial" pitchFamily="34" charset="0"/>
              <a:buChar char="•"/>
            </a:pPr>
            <a:endParaRPr lang="de-DE" dirty="0"/>
          </a:p>
        </p:txBody>
      </p:sp>
      <p:sp>
        <p:nvSpPr>
          <p:cNvPr id="4" name="Slide Number Placeholder 3"/>
          <p:cNvSpPr>
            <a:spLocks noGrp="1"/>
          </p:cNvSpPr>
          <p:nvPr>
            <p:ph type="sldNum" sz="quarter" idx="18"/>
          </p:nvPr>
        </p:nvSpPr>
        <p:spPr/>
        <p:txBody>
          <a:bodyPr/>
          <a:lstStyle/>
          <a:p>
            <a:r>
              <a:rPr lang="de-DE" smtClean="0"/>
              <a:t>Slide </a:t>
            </a:r>
            <a:fld id="{F40CD079-BC3F-4086-BA81-31A79D845B02}" type="slidenum">
              <a:rPr lang="de-DE" smtClean="0"/>
              <a:pPr/>
              <a:t>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ist Daten (und Metadaten) Qualität?</a:t>
            </a:r>
            <a:endParaRPr lang="de-DE" dirty="0"/>
          </a:p>
        </p:txBody>
      </p:sp>
      <p:sp>
        <p:nvSpPr>
          <p:cNvPr id="3" name="Content Placeholder 2"/>
          <p:cNvSpPr>
            <a:spLocks noGrp="1"/>
          </p:cNvSpPr>
          <p:nvPr>
            <p:ph sz="quarter" idx="15"/>
          </p:nvPr>
        </p:nvSpPr>
        <p:spPr/>
        <p:txBody>
          <a:bodyPr/>
          <a:lstStyle/>
          <a:p>
            <a:r>
              <a:rPr lang="de-DE" i="1" dirty="0" smtClean="0">
                <a:solidFill>
                  <a:schemeClr val="accent1"/>
                </a:solidFill>
              </a:rPr>
              <a:t>Daten sind dann von hoher Qualität, “wenn Sie für ihren vorgesehenen Gebrauch im operativen Geschäft, bei Entscheidungen und bei der Planung geeignet sind."</a:t>
            </a:r>
          </a:p>
          <a:p>
            <a:pPr algn="ctr"/>
            <a:endParaRPr lang="de-DE" dirty="0" smtClean="0"/>
          </a:p>
          <a:p>
            <a:r>
              <a:rPr lang="de-DE" dirty="0" smtClean="0"/>
              <a:t>Oder genauer gesagt:</a:t>
            </a:r>
          </a:p>
          <a:p>
            <a:endParaRPr lang="de-DE" dirty="0" smtClean="0"/>
          </a:p>
          <a:p>
            <a:r>
              <a:rPr lang="de-DE" i="1" dirty="0" smtClean="0">
                <a:solidFill>
                  <a:schemeClr val="accent1"/>
                </a:solidFill>
              </a:rPr>
              <a:t>“Daten von hoher Qualität sind genau, verfügbar, vollständig, konform, konsistent, glaubwürdig, </a:t>
            </a:r>
            <a:r>
              <a:rPr lang="de-DE" i="1" dirty="0" err="1" smtClean="0">
                <a:solidFill>
                  <a:schemeClr val="accent1"/>
                </a:solidFill>
              </a:rPr>
              <a:t>verarbeitbar</a:t>
            </a:r>
            <a:r>
              <a:rPr lang="de-DE" i="1" dirty="0" smtClean="0">
                <a:solidFill>
                  <a:schemeClr val="accent1"/>
                </a:solidFill>
              </a:rPr>
              <a:t>, relevant und zeitgemäß.”</a:t>
            </a:r>
          </a:p>
          <a:p>
            <a:endParaRPr lang="de-DE" dirty="0"/>
          </a:p>
        </p:txBody>
      </p:sp>
      <p:sp>
        <p:nvSpPr>
          <p:cNvPr id="4" name="Slide Number Placeholder 3"/>
          <p:cNvSpPr>
            <a:spLocks noGrp="1"/>
          </p:cNvSpPr>
          <p:nvPr>
            <p:ph type="sldNum" sz="quarter" idx="18"/>
          </p:nvPr>
        </p:nvSpPr>
        <p:spPr/>
        <p:txBody>
          <a:bodyPr/>
          <a:lstStyle/>
          <a:p>
            <a:r>
              <a:rPr lang="de-DE" smtClean="0"/>
              <a:t>Slide </a:t>
            </a:r>
            <a:fld id="{F40CD079-BC3F-4086-BA81-31A79D845B02}"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Metadaten sind Daten </a:t>
            </a:r>
            <a:r>
              <a:rPr lang="da-DK" dirty="0" err="1" smtClean="0"/>
              <a:t>über</a:t>
            </a:r>
            <a:r>
              <a:rPr lang="da-DK" dirty="0" smtClean="0"/>
              <a:t> Daten…</a:t>
            </a:r>
            <a:endParaRPr lang="da-DK" dirty="0"/>
          </a:p>
        </p:txBody>
      </p:sp>
      <p:sp>
        <p:nvSpPr>
          <p:cNvPr id="3" name="Content Placeholder 2"/>
          <p:cNvSpPr>
            <a:spLocks noGrp="1"/>
          </p:cNvSpPr>
          <p:nvPr>
            <p:ph sz="quarter" idx="15"/>
          </p:nvPr>
        </p:nvSpPr>
        <p:spPr/>
        <p:txBody>
          <a:bodyPr/>
          <a:lstStyle/>
          <a:p>
            <a:r>
              <a:rPr lang="da-DK" i="1" dirty="0" smtClean="0">
                <a:solidFill>
                  <a:schemeClr val="accent1"/>
                </a:solidFill>
              </a:rPr>
              <a:t>“Metadaten sind strukturierte Informationen, die beschreiben, erklärken, lokalisieren, oder es sonstwie einfacher machen, eine Informationsquelle abzurufen, zu verwenden, oder zu verwalten. Metadaten werden oft Daten über Daten genannt.”  </a:t>
            </a:r>
          </a:p>
          <a:p>
            <a:r>
              <a:rPr lang="da-DK" sz="1400" i="1" dirty="0" smtClean="0"/>
              <a:t>-- National Information Standards Organization</a:t>
            </a:r>
            <a:endParaRPr lang="da-DK" sz="1400" i="1" dirty="0" smtClean="0">
              <a:latin typeface="+mj-lt"/>
            </a:endParaRPr>
          </a:p>
          <a:p>
            <a:pPr>
              <a:buFont typeface="Arial" pitchFamily="34" charset="0"/>
              <a:buChar char="•"/>
            </a:pPr>
            <a:endParaRPr lang="da-DK" i="1" dirty="0" smtClean="0">
              <a:solidFill>
                <a:schemeClr val="accent1"/>
              </a:solidFill>
            </a:endParaRPr>
          </a:p>
          <a:p>
            <a:pPr lvl="1">
              <a:buFont typeface="Arial" pitchFamily="34" charset="0"/>
              <a:buChar char="•"/>
            </a:pPr>
            <a:r>
              <a:rPr lang="da-DK" dirty="0" smtClean="0"/>
              <a:t>Wir beobachten, dass Metadaten eine Art von Daten sind.</a:t>
            </a:r>
          </a:p>
          <a:p>
            <a:pPr lvl="1">
              <a:buFont typeface="Arial" pitchFamily="34" charset="0"/>
              <a:buChar char="•"/>
            </a:pPr>
            <a:r>
              <a:rPr lang="da-DK" dirty="0" smtClean="0"/>
              <a:t>Die gleichen Überlegungen gelten gleichermaßen für die Qualität von Daten und von Metadaten.</a:t>
            </a:r>
          </a:p>
        </p:txBody>
      </p:sp>
      <p:sp>
        <p:nvSpPr>
          <p:cNvPr id="4" name="Slide Number Placeholder 3"/>
          <p:cNvSpPr>
            <a:spLocks noGrp="1"/>
          </p:cNvSpPr>
          <p:nvPr>
            <p:ph type="sldNum" sz="quarter" idx="18"/>
          </p:nvPr>
        </p:nvSpPr>
        <p:spPr/>
        <p:txBody>
          <a:bodyPr/>
          <a:lstStyle/>
          <a:p>
            <a:r>
              <a:rPr lang="da-DK" smtClean="0"/>
              <a:t>Slide </a:t>
            </a:r>
            <a:fld id="{F40CD079-BC3F-4086-BA81-31A79D845B02}" type="slidenum">
              <a:rPr lang="da-DK" smtClean="0"/>
              <a:pPr/>
              <a:t>6</a:t>
            </a:fld>
            <a:endParaRPr lang="da-D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de-DE" sz="7200" i="0" dirty="0" smtClean="0">
                <a:solidFill>
                  <a:schemeClr val="accent1"/>
                </a:solidFill>
                <a:latin typeface="Bradley Hand ITC" pitchFamily="66" charset="0"/>
              </a:rPr>
              <a:t>Die Dimensionen der Datenqualität </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de-DE" b="0" dirty="0" smtClean="0"/>
              <a:t>Was sind die wichtigsten Dimensionen, die in Betracht gezogen werden müssen, um eine gute Qualität von </a:t>
            </a:r>
            <a:br>
              <a:rPr lang="de-DE" b="0" dirty="0" smtClean="0"/>
            </a:br>
            <a:r>
              <a:rPr lang="de-DE" b="0" dirty="0" smtClean="0"/>
              <a:t>(Meta-)Daten zu liefern?</a:t>
            </a:r>
            <a:endParaRPr lang="de-DE" b="0" dirty="0">
              <a:solidFill>
                <a:schemeClr val="accent1"/>
              </a:solidFill>
            </a:endParaRP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Die Dimensionen der Datenqualität</a:t>
            </a:r>
            <a:endParaRPr lang="de-DE" dirty="0"/>
          </a:p>
        </p:txBody>
      </p:sp>
      <p:sp>
        <p:nvSpPr>
          <p:cNvPr id="3" name="Content Placeholder 2"/>
          <p:cNvSpPr>
            <a:spLocks noGrp="1"/>
          </p:cNvSpPr>
          <p:nvPr>
            <p:ph sz="quarter" idx="15"/>
          </p:nvPr>
        </p:nvSpPr>
        <p:spPr>
          <a:xfrm>
            <a:off x="539552" y="1556792"/>
            <a:ext cx="8077200" cy="4419600"/>
          </a:xfrm>
        </p:spPr>
        <p:txBody>
          <a:bodyPr/>
          <a:lstStyle/>
          <a:p>
            <a:pPr lvl="1"/>
            <a:r>
              <a:rPr lang="de-DE" sz="1800" b="1" dirty="0" smtClean="0"/>
              <a:t>Genauigkeit</a:t>
            </a:r>
            <a:r>
              <a:rPr lang="de-DE" sz="1800" dirty="0" smtClean="0"/>
              <a:t>: Stellen Sie die Daten Objekte oder Ereignisse aus der realen Welt richtig dar</a:t>
            </a:r>
            <a:r>
              <a:rPr lang="de-DE" sz="1800" dirty="0" smtClean="0"/>
              <a:t>?</a:t>
            </a:r>
          </a:p>
          <a:p>
            <a:pPr lvl="1"/>
            <a:r>
              <a:rPr lang="de-DE" sz="1800" b="1" dirty="0"/>
              <a:t>Konsistenz</a:t>
            </a:r>
            <a:r>
              <a:rPr lang="de-DE" sz="1800" dirty="0"/>
              <a:t>: Enthalten die Daten keine Wiedersprüche</a:t>
            </a:r>
            <a:r>
              <a:rPr lang="de-DE" sz="1800" dirty="0" smtClean="0"/>
              <a:t>?</a:t>
            </a:r>
            <a:endParaRPr lang="de-DE" sz="1800" dirty="0" smtClean="0"/>
          </a:p>
          <a:p>
            <a:pPr lvl="1"/>
            <a:r>
              <a:rPr lang="de-DE" sz="1800" b="1" dirty="0" smtClean="0"/>
              <a:t>Verfügbarkeit</a:t>
            </a:r>
            <a:r>
              <a:rPr lang="de-DE" sz="1800" dirty="0" smtClean="0"/>
              <a:t>: Können die Daten jetzt und auf Dauer abgerufen werden?</a:t>
            </a:r>
          </a:p>
          <a:p>
            <a:pPr lvl="1"/>
            <a:r>
              <a:rPr lang="de-DE" sz="1800" b="1" dirty="0" smtClean="0"/>
              <a:t>Vollständigkeit</a:t>
            </a:r>
            <a:r>
              <a:rPr lang="de-DE" sz="1800" dirty="0" smtClean="0"/>
              <a:t>: Umfassen die Daten alle Datenelemente, die ein Objekt oder Ereignis darstellen?</a:t>
            </a:r>
          </a:p>
          <a:p>
            <a:pPr lvl="1"/>
            <a:r>
              <a:rPr lang="de-DE" sz="1800" b="1" dirty="0" smtClean="0"/>
              <a:t>Konformität</a:t>
            </a:r>
            <a:r>
              <a:rPr lang="de-DE" sz="1800" dirty="0" smtClean="0"/>
              <a:t>: Folgen die Daten anerkannten Standards?</a:t>
            </a:r>
          </a:p>
          <a:p>
            <a:pPr lvl="1"/>
            <a:r>
              <a:rPr lang="de-DE" sz="1800" b="1" dirty="0" smtClean="0"/>
              <a:t>Glaubwürdigkeit</a:t>
            </a:r>
            <a:r>
              <a:rPr lang="de-DE" sz="1800" dirty="0" smtClean="0"/>
              <a:t>: Basieren die Daten auf vertrauenswürdigen Quellen?</a:t>
            </a:r>
          </a:p>
          <a:p>
            <a:pPr lvl="1"/>
            <a:r>
              <a:rPr lang="de-DE" sz="1800" b="1" dirty="0" smtClean="0"/>
              <a:t>Verarbeitung</a:t>
            </a:r>
            <a:r>
              <a:rPr lang="de-DE" sz="1800" dirty="0" smtClean="0"/>
              <a:t>: Sind die Daten maschinenlesbar?</a:t>
            </a:r>
          </a:p>
          <a:p>
            <a:pPr lvl="1"/>
            <a:r>
              <a:rPr lang="de-DE" sz="1800" b="1" dirty="0" smtClean="0"/>
              <a:t>Relevanz</a:t>
            </a:r>
            <a:r>
              <a:rPr lang="de-DE" sz="1800" dirty="0" smtClean="0"/>
              <a:t> : Umfassen die Daten eine angemessene Menge an Daten?</a:t>
            </a:r>
          </a:p>
          <a:p>
            <a:pPr lvl="1"/>
            <a:r>
              <a:rPr lang="de-DE" sz="1800" b="1" dirty="0" smtClean="0"/>
              <a:t>Rechtzeitigkeit</a:t>
            </a:r>
            <a:r>
              <a:rPr lang="de-DE" sz="1800" dirty="0" smtClean="0"/>
              <a:t>: Stellen die Daten die derzeitige Situation dar und werden sie früh genug veröffentlicht?</a:t>
            </a:r>
          </a:p>
          <a:p>
            <a:endParaRPr lang="de-D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Genauigkeit</a:t>
            </a:r>
            <a:endParaRPr lang="de-DE" dirty="0"/>
          </a:p>
        </p:txBody>
      </p:sp>
      <p:sp>
        <p:nvSpPr>
          <p:cNvPr id="3" name="Content Placeholder 2"/>
          <p:cNvSpPr>
            <a:spLocks noGrp="1"/>
          </p:cNvSpPr>
          <p:nvPr>
            <p:ph sz="quarter" idx="15"/>
          </p:nvPr>
        </p:nvSpPr>
        <p:spPr>
          <a:xfrm>
            <a:off x="533400" y="1628800"/>
            <a:ext cx="8077200" cy="4419600"/>
          </a:xfrm>
        </p:spPr>
        <p:txBody>
          <a:bodyPr/>
          <a:lstStyle/>
          <a:p>
            <a:r>
              <a:rPr lang="de-DE" i="1" dirty="0" smtClean="0">
                <a:solidFill>
                  <a:schemeClr val="accent1"/>
                </a:solidFill>
              </a:rPr>
              <a:t>Die Genauigkeit von Daten ist das Maß, in dem diese die Eigenschaften der realen Welt Objekt, Situation oder Ereignis richtig darstellen.</a:t>
            </a:r>
          </a:p>
          <a:p>
            <a:r>
              <a:rPr lang="de-DE" sz="1800" i="1" dirty="0" smtClean="0"/>
              <a:t>Zum Beispiel:</a:t>
            </a:r>
          </a:p>
          <a:p>
            <a:pPr lvl="1"/>
            <a:r>
              <a:rPr lang="de-DE" sz="1800" dirty="0" smtClean="0"/>
              <a:t>Richtige Messung von Witterungsverhältnissen (Temperatur, Niederschlag).</a:t>
            </a:r>
          </a:p>
          <a:p>
            <a:pPr lvl="1"/>
            <a:r>
              <a:rPr lang="de-DE" sz="1800" dirty="0" smtClean="0"/>
              <a:t>Richtiger Hinweis auf die Bedingungen zur Wiederverwendung des Datensatzes. </a:t>
            </a:r>
          </a:p>
          <a:p>
            <a:pPr lvl="1">
              <a:buNone/>
            </a:pPr>
            <a:endParaRPr lang="de-DE" sz="1000" dirty="0" smtClean="0"/>
          </a:p>
          <a:p>
            <a:r>
              <a:rPr lang="de-DE" sz="1800" b="1" i="1" dirty="0" smtClean="0"/>
              <a:t>Empfehlungen:</a:t>
            </a:r>
          </a:p>
          <a:p>
            <a:pPr lvl="1"/>
            <a:r>
              <a:rPr lang="de-DE" sz="1800" b="1" dirty="0" smtClean="0"/>
              <a:t>Wägen </a:t>
            </a:r>
            <a:r>
              <a:rPr lang="de-DE" sz="1800" dirty="0" smtClean="0"/>
              <a:t>Sie die </a:t>
            </a:r>
            <a:r>
              <a:rPr lang="de-DE" sz="1800" b="1" dirty="0" smtClean="0"/>
              <a:t>Genauigkeit</a:t>
            </a:r>
            <a:r>
              <a:rPr lang="de-DE" sz="1800" dirty="0" smtClean="0"/>
              <a:t> Ihrer Daten gegen die </a:t>
            </a:r>
            <a:r>
              <a:rPr lang="de-DE" sz="1800" b="1" dirty="0" smtClean="0"/>
              <a:t>Kosten</a:t>
            </a:r>
            <a:r>
              <a:rPr lang="de-DE" sz="1800" dirty="0" smtClean="0"/>
              <a:t> im Kontext  der Anwendung ab; sie müssen </a:t>
            </a:r>
            <a:r>
              <a:rPr lang="de-DE" sz="1800" b="1" dirty="0" smtClean="0"/>
              <a:t>für die vorgesehenen Verwendung gut genug </a:t>
            </a:r>
            <a:r>
              <a:rPr lang="de-DE" sz="1800" dirty="0" smtClean="0"/>
              <a:t>sein.</a:t>
            </a:r>
          </a:p>
          <a:p>
            <a:pPr lvl="1"/>
            <a:r>
              <a:rPr lang="de-DE" sz="1800" dirty="0" smtClean="0"/>
              <a:t>Stellen Sie sicher, dass es ein </a:t>
            </a:r>
            <a:r>
              <a:rPr lang="de-DE" sz="1800" b="1" dirty="0" smtClean="0"/>
              <a:t>organisatorisches Engagement</a:t>
            </a:r>
            <a:r>
              <a:rPr lang="de-DE" sz="1800" dirty="0" smtClean="0"/>
              <a:t> und eine </a:t>
            </a:r>
            <a:r>
              <a:rPr lang="de-DE" sz="1800" b="1" dirty="0" smtClean="0"/>
              <a:t>Investition in Verfahren und Werkzeugen </a:t>
            </a:r>
            <a:r>
              <a:rPr lang="de-DE" sz="1800" dirty="0" smtClean="0"/>
              <a:t>gibt, damit die Genauigkeit Ihrer Daten aufrecht erhalten werden kann.</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a:t>
            </a:fld>
            <a:endParaRPr lang="en-GB"/>
          </a:p>
        </p:txBody>
      </p:sp>
    </p:spTree>
    <p:extLst>
      <p:ext uri="{BB962C8B-B14F-4D97-AF65-F5344CB8AC3E}">
        <p14:creationId xmlns:p14="http://schemas.microsoft.com/office/powerpoint/2010/main" val="83240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v0.06</Template>
  <TotalTime>27</TotalTime>
  <Words>2598</Words>
  <Application>Microsoft Office PowerPoint</Application>
  <PresentationFormat>On-screen Show (4:3)</PresentationFormat>
  <Paragraphs>337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ODS_presentation template v0.06</vt:lpstr>
      <vt:lpstr>Trainingsmodul 2.2    Die Qualität von offenen Daten &amp; Metadaten</vt:lpstr>
      <vt:lpstr>Diese Präsentation wurde von PwC erstellt  Autoren:   Makx Dekkers, Michiel De Keyzer, Nikolaos Loutas and Stijn Goedertier </vt:lpstr>
      <vt:lpstr>Lernziele</vt:lpstr>
      <vt:lpstr>Inhalt</vt:lpstr>
      <vt:lpstr>Was ist Daten (und Metadaten) Qualität?</vt:lpstr>
      <vt:lpstr>Metadaten sind Daten über Daten…</vt:lpstr>
      <vt:lpstr>Die Dimensionen der Datenqualität  Was sind die wichtigsten Dimensionen, die in Betracht gezogen werden müssen, um eine gute Qualität von  (Meta-)Daten zu liefern?</vt:lpstr>
      <vt:lpstr>Die Dimensionen der Datenqualität</vt:lpstr>
      <vt:lpstr>Genauigkeit</vt:lpstr>
      <vt:lpstr>Ein Beispiel für Genauigkeit</vt:lpstr>
      <vt:lpstr>Konsistenz</vt:lpstr>
      <vt:lpstr>Konsistenz : Beispiel</vt:lpstr>
      <vt:lpstr>Verfügbarkeit</vt:lpstr>
      <vt:lpstr>Verfügbarkeit: Beispiel</vt:lpstr>
      <vt:lpstr>Vollständigkeit</vt:lpstr>
      <vt:lpstr>Vollständigkeit: Beispiel</vt:lpstr>
      <vt:lpstr>Konformität</vt:lpstr>
      <vt:lpstr>Konformität : Beispiel</vt:lpstr>
      <vt:lpstr>Glaubwürdigkeit</vt:lpstr>
      <vt:lpstr>Glaubwürdigkeit : Beispiel</vt:lpstr>
      <vt:lpstr>Verarbeitbarkeit</vt:lpstr>
      <vt:lpstr>Verarbeitbarkeit : Beispiel</vt:lpstr>
      <vt:lpstr>Relevanz</vt:lpstr>
      <vt:lpstr>Relevanz : Beispiel</vt:lpstr>
      <vt:lpstr>Aktualität</vt:lpstr>
      <vt:lpstr>Aktualität: Beispiel</vt:lpstr>
      <vt:lpstr>Best Practices Best Practices für die Veröffentlichung von hochwertigen Daten und Metadaten</vt:lpstr>
      <vt:lpstr>W3C: Best Practices für die Veröffentlichung von  Linked Open Data</vt:lpstr>
      <vt:lpstr>Opquast: 72 Good Practices für Open Data</vt:lpstr>
      <vt:lpstr>Was sind die gemeinsamen Elemente der Best Practices?</vt:lpstr>
      <vt:lpstr>Schlussfolgerungen</vt:lpstr>
      <vt:lpstr>Gruppenfragen</vt:lpstr>
      <vt:lpstr>Vielen Dank! ...und jetzt IHRE Fragen?</vt:lpstr>
      <vt:lpstr>Referenzen</vt:lpstr>
      <vt:lpstr>Weiter lesen</vt:lpstr>
      <vt:lpstr>Verwandte Projekte und Initiativen</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185</cp:revision>
  <dcterms:created xsi:type="dcterms:W3CDTF">2013-06-27T07:52:40Z</dcterms:created>
  <dcterms:modified xsi:type="dcterms:W3CDTF">2014-04-07T12:09:42Z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