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9"/>
  </p:notesMasterIdLst>
  <p:handoutMasterIdLst>
    <p:handoutMasterId r:id="rId40"/>
  </p:handoutMasterIdLst>
  <p:sldIdLst>
    <p:sldId id="448" r:id="rId2"/>
    <p:sldId id="489" r:id="rId3"/>
    <p:sldId id="449" r:id="rId4"/>
    <p:sldId id="493" r:id="rId5"/>
    <p:sldId id="450" r:id="rId6"/>
    <p:sldId id="495" r:id="rId7"/>
    <p:sldId id="456" r:id="rId8"/>
    <p:sldId id="455" r:id="rId9"/>
    <p:sldId id="457" r:id="rId10"/>
    <p:sldId id="458" r:id="rId11"/>
    <p:sldId id="466" r:id="rId12"/>
    <p:sldId id="467" r:id="rId13"/>
    <p:sldId id="490" r:id="rId14"/>
    <p:sldId id="460" r:id="rId15"/>
    <p:sldId id="461" r:id="rId16"/>
    <p:sldId id="463" r:id="rId17"/>
    <p:sldId id="464" r:id="rId18"/>
    <p:sldId id="465" r:id="rId19"/>
    <p:sldId id="468" r:id="rId20"/>
    <p:sldId id="469" r:id="rId21"/>
    <p:sldId id="470" r:id="rId22"/>
    <p:sldId id="471" r:id="rId23"/>
    <p:sldId id="472" r:id="rId24"/>
    <p:sldId id="473" r:id="rId25"/>
    <p:sldId id="474" r:id="rId26"/>
    <p:sldId id="475" r:id="rId27"/>
    <p:sldId id="479" r:id="rId28"/>
    <p:sldId id="476" r:id="rId29"/>
    <p:sldId id="477" r:id="rId30"/>
    <p:sldId id="478" r:id="rId31"/>
    <p:sldId id="488" r:id="rId32"/>
    <p:sldId id="496" r:id="rId33"/>
    <p:sldId id="454" r:id="rId34"/>
    <p:sldId id="497" r:id="rId35"/>
    <p:sldId id="452" r:id="rId36"/>
    <p:sldId id="492" r:id="rId37"/>
    <p:sldId id="491"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Christophe Colas" initials="c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93333" autoAdjust="0"/>
  </p:normalViewPr>
  <p:slideViewPr>
    <p:cSldViewPr>
      <p:cViewPr>
        <p:scale>
          <a:sx n="62" d="100"/>
          <a:sy n="62" d="100"/>
        </p:scale>
        <p:origin x="-72" y="-474"/>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07/04/2014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07/04/2014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les déterminants et les critères</a:t>
            </a:r>
            <a:r>
              <a:rPr lang="fr-FR" baseline="0" dirty="0" smtClean="0"/>
              <a:t> de qualité pour les données ouvertes.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Les données sont de haute qualité quand "si elles sont aptes pour leurs utilisations prévues dans les opérations, la prise de décision et la planification."</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a:t>
            </a:r>
            <a:r>
              <a:rPr lang="en-GB" baseline="0" dirty="0" smtClean="0"/>
              <a:t>s dimensions de la </a:t>
            </a:r>
            <a:r>
              <a:rPr lang="en-GB" baseline="0" dirty="0" err="1" smtClean="0"/>
              <a:t>qualité</a:t>
            </a:r>
            <a:r>
              <a:rPr lang="en-GB" baseline="0" dirty="0" smtClean="0"/>
              <a:t> des </a:t>
            </a:r>
            <a:r>
              <a:rPr lang="en-GB" baseline="0" dirty="0" err="1" smtClean="0"/>
              <a:t>données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
        <p:nvSpPr>
          <p:cNvPr id="22" name="Subtitle 5"/>
          <p:cNvSpPr txBox="1">
            <a:spLocks/>
          </p:cNvSpPr>
          <p:nvPr userDrawn="1"/>
        </p:nvSpPr>
        <p:spPr>
          <a:xfrm>
            <a:off x="1907704" y="5517232"/>
            <a:ext cx="5343525" cy="648072"/>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100" b="0" i="1" u="none" strike="noStrike" kern="1200" cap="none" spc="0" normalizeH="0" baseline="0" noProof="0" smtClean="0">
                <a:ln>
                  <a:noFill/>
                </a:ln>
                <a:solidFill>
                  <a:schemeClr val="bg1"/>
                </a:solidFill>
                <a:effectLst/>
                <a:uLnTx/>
                <a:uFillTx/>
                <a:latin typeface="Georgia" pitchFamily="18" charset="0"/>
                <a:ea typeface="+mn-ea"/>
                <a:cs typeface="+mn-cs"/>
              </a:rPr>
              <a:t>Open Data Support is funded  by the European Commission under SMART 2012/0107 ‘Lot 2: Provision of services for the Publication, Access and Reuse of Open Public Data across the European Union, through existing open data portals’(Contract No. 30-CE-0530965/00-17).</a:t>
            </a:r>
            <a:endParaRPr kumimoji="0" lang="en-GB" sz="1100" b="0" i="1"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err="1" smtClean="0">
              <a:latin typeface="Georgia" pitchFamily="18" charset="0"/>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google.be/url?sa=i&amp;rct=j&amp;q=&amp;esrc=s&amp;frm=1&amp;source=images&amp;cd=&amp;cad=rja&amp;docid=q-Y4D6vof2pGaM&amp;tbnid=otWpPWVQmxn0oM:&amp;ved=0CAUQjRw&amp;url=http://www.devirtuoso.com/2009/06/how-to-create-a-useful-404-page/&amp;ei=UUfqUsjND6W20wXpx4GoDw&amp;bvm=bv.60444564,d.d2k&amp;psig=AFQjCNHZMsoNn7Ca2h7G2sZlb3Lr2yHl2A&amp;ust=139117173675782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joinup.ec.europa.eu/asset/adms_foss/news/just-released-admssw-validator-verify-and-visualise-rdf-software-metadat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the-linked-open-government-data-lifecycl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checklists.opquast.com/en/opendata"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hare.net/OpenDataSupport/introduction-to-metadata-manage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estmoz.com/18706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ckan.org/2011/01/20/data-quality-what-is-it/" TargetMode="External"/><Relationship Id="rId13" Type="http://schemas.openxmlformats.org/officeDocument/2006/relationships/hyperlink" Target="http://checklists.opquast.com/en/opendata" TargetMode="External"/><Relationship Id="rId3" Type="http://schemas.openxmlformats.org/officeDocument/2006/relationships/hyperlink" Target="http://dspace.mit.edu/handle/1721.1/13812" TargetMode="External"/><Relationship Id="rId7" Type="http://schemas.openxmlformats.org/officeDocument/2006/relationships/hyperlink" Target="http://opengovdata.io/2012-02/page/5-2/data-quality-precision-accuracy-and-cost" TargetMode="External"/><Relationship Id="rId12" Type="http://schemas.openxmlformats.org/officeDocument/2006/relationships/hyperlink" Target="https://dvcs.w3.org/hg/gld/raw-file/default/bp/index.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slideshare.net/cityhub/sharon-dawes-ctg" TargetMode="External"/><Relationship Id="rId11" Type="http://schemas.openxmlformats.org/officeDocument/2006/relationships/hyperlink" Target="http://open-data.europa.eu/" TargetMode="External"/><Relationship Id="rId5" Type="http://schemas.openxmlformats.org/officeDocument/2006/relationships/hyperlink" Target="http://www.ecommons.cornell.edu/handle/1813/7895" TargetMode="External"/><Relationship Id="rId10" Type="http://schemas.openxmlformats.org/officeDocument/2006/relationships/hyperlink" Target="https://joinup.ec.europa.eu/community/semic/document/10-rules-persistent-uris" TargetMode="External"/><Relationship Id="rId4" Type="http://schemas.openxmlformats.org/officeDocument/2006/relationships/hyperlink" Target="http://bit.ly/19Qb6Ov" TargetMode="External"/><Relationship Id="rId9" Type="http://schemas.openxmlformats.org/officeDocument/2006/relationships/hyperlink" Target="http://www.semantic-web-journal.net/content/quality-assessment-methodologies-linked-open-dat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opengovdata.io/"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hyperlink" Target="http://checklists.opquast.com/en/opendata" TargetMode="External"/><Relationship Id="rId7" Type="http://schemas.openxmlformats.org/officeDocument/2006/relationships/image" Target="../media/image36.jpeg"/><Relationship Id="rId2" Type="http://schemas.openxmlformats.org/officeDocument/2006/relationships/hyperlink" Target="https://dvcs.w3.org/hg/gld/raw-file/default/bp/index.htm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epp.eurostat.ec.europa.eu/portal/page/portal/ess_eurostat/introduction"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joinup.ec.europa.eu/" TargetMode="External"/><Relationship Id="rId3" Type="http://schemas.openxmlformats.org/officeDocument/2006/relationships/image" Target="../media/image37.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40.gif"/><Relationship Id="rId5" Type="http://schemas.openxmlformats.org/officeDocument/2006/relationships/image" Target="../media/image38.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Module de formation 2.2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La </a:t>
            </a:r>
            <a:r>
              <a:rPr lang="en-GB" sz="5400" i="0" dirty="0" err="1" smtClean="0">
                <a:latin typeface="Bradley Hand ITC" pitchFamily="66" charset="0"/>
              </a:rPr>
              <a:t>qualité</a:t>
            </a:r>
            <a:r>
              <a:rPr lang="en-GB" sz="5400" i="0" dirty="0" smtClean="0">
                <a:latin typeface="Bradley Hand ITC" pitchFamily="66" charset="0"/>
              </a:rPr>
              <a:t> des </a:t>
            </a:r>
            <a:r>
              <a:rPr lang="en-GB" sz="5400" i="0" dirty="0" err="1" smtClean="0">
                <a:latin typeface="Bradley Hand ITC" pitchFamily="66" charset="0"/>
              </a:rPr>
              <a:t>Données</a:t>
            </a:r>
            <a:r>
              <a:rPr lang="en-GB" sz="5400" i="0" dirty="0" smtClean="0">
                <a:latin typeface="Bradley Hand ITC" pitchFamily="66" charset="0"/>
              </a:rPr>
              <a:t> et </a:t>
            </a:r>
            <a:r>
              <a:rPr lang="en-GB" sz="5400" i="0" dirty="0" err="1" smtClean="0">
                <a:latin typeface="Bradley Hand ITC" pitchFamily="66" charset="0"/>
              </a:rPr>
              <a:t>Métadonnées</a:t>
            </a:r>
            <a:r>
              <a:rPr lang="en-GB" sz="5400" i="0" dirty="0" smtClean="0">
                <a:latin typeface="Bradley Hand ITC" pitchFamily="66" charset="0"/>
              </a:rPr>
              <a:t> </a:t>
            </a:r>
            <a:r>
              <a:rPr lang="en-GB" sz="5400" i="0" dirty="0" err="1" smtClean="0">
                <a:latin typeface="Bradley Hand ITC" pitchFamily="66" charset="0"/>
              </a:rPr>
              <a:t>Ouvertes</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précision</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10</a:t>
            </a:fld>
            <a:endParaRPr lang="en-GB" dirty="0"/>
          </a:p>
        </p:txBody>
      </p:sp>
      <p:sp>
        <p:nvSpPr>
          <p:cNvPr id="11" name="Content Placeholder 5"/>
          <p:cNvSpPr>
            <a:spLocks noGrp="1"/>
          </p:cNvSpPr>
          <p:nvPr>
            <p:ph sz="quarter" idx="14"/>
          </p:nvPr>
        </p:nvSpPr>
        <p:spPr>
          <a:xfrm>
            <a:off x="533400" y="1752601"/>
            <a:ext cx="3962400" cy="4419599"/>
          </a:xfrm>
        </p:spPr>
        <p:txBody>
          <a:bodyPr/>
          <a:lstStyle/>
          <a:p>
            <a:pPr algn="ctr"/>
            <a:r>
              <a:rPr lang="en-GB" b="1" dirty="0" smtClean="0"/>
              <a:t>Forte </a:t>
            </a:r>
            <a:r>
              <a:rPr lang="en-GB" b="1" dirty="0" err="1" smtClean="0"/>
              <a:t>précision</a:t>
            </a:r>
            <a:endParaRPr lang="en-GB" b="1" dirty="0"/>
          </a:p>
          <a:p>
            <a:endParaRPr lang="nl-BE" dirty="0"/>
          </a:p>
        </p:txBody>
      </p:sp>
      <p:sp>
        <p:nvSpPr>
          <p:cNvPr id="12" name="Content Placeholder 2"/>
          <p:cNvSpPr txBox="1">
            <a:spLocks/>
          </p:cNvSpPr>
          <p:nvPr/>
        </p:nvSpPr>
        <p:spPr>
          <a:xfrm>
            <a:off x="533400" y="1752601"/>
            <a:ext cx="3962400" cy="44195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dirty="0"/>
          </a:p>
        </p:txBody>
      </p:sp>
      <p:sp>
        <p:nvSpPr>
          <p:cNvPr id="13" name="Content Placeholder 3"/>
          <p:cNvSpPr txBox="1">
            <a:spLocks/>
          </p:cNvSpPr>
          <p:nvPr/>
        </p:nvSpPr>
        <p:spPr>
          <a:xfrm>
            <a:off x="4648201" y="1752600"/>
            <a:ext cx="3962399" cy="44196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dirty="0"/>
          </a:p>
        </p:txBody>
      </p:sp>
      <p:pic>
        <p:nvPicPr>
          <p:cNvPr id="14" name="Picture 2" descr="C:\Users\Public\Documents\_PwC\_Analytics\Open Data\Plaatjes\High accura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437" y="2924944"/>
            <a:ext cx="232345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Public\Documents\_PwC\_Analytics\Open Data\Plaatjes\Low accura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924944"/>
            <a:ext cx="2131169" cy="21927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99792" y="2263997"/>
            <a:ext cx="4392488" cy="516931"/>
          </a:xfrm>
          <a:prstGeom prst="rect">
            <a:avLst/>
          </a:prstGeom>
          <a:noFill/>
        </p:spPr>
        <p:txBody>
          <a:bodyPr vert="horz" wrap="square" lIns="0" tIns="0" rIns="0" bIns="0" rtlCol="0">
            <a:noAutofit/>
          </a:bodyPr>
          <a:lstStyle/>
          <a:p>
            <a:pPr indent="-274320" algn="ctr">
              <a:spcAft>
                <a:spcPts val="900"/>
              </a:spcAft>
            </a:pPr>
            <a:r>
              <a:rPr lang="nl-NL" sz="2000" dirty="0" err="1" smtClean="0">
                <a:latin typeface="Georgia" pitchFamily="18" charset="0"/>
              </a:rPr>
              <a:t>OpenStreetMap</a:t>
            </a:r>
            <a:r>
              <a:rPr lang="nl-NL" sz="2000" dirty="0" smtClean="0">
                <a:latin typeface="Georgia" pitchFamily="18" charset="0"/>
              </a:rPr>
              <a:t>,  </a:t>
            </a:r>
            <a:r>
              <a:rPr lang="nl-NL" sz="2000" dirty="0" err="1" smtClean="0">
                <a:latin typeface="Georgia" pitchFamily="18" charset="0"/>
              </a:rPr>
              <a:t>Ville</a:t>
            </a:r>
            <a:r>
              <a:rPr lang="nl-NL" sz="2000" dirty="0" smtClean="0">
                <a:latin typeface="Georgia" pitchFamily="18" charset="0"/>
              </a:rPr>
              <a:t> </a:t>
            </a:r>
            <a:r>
              <a:rPr lang="nl-NL" sz="2000" dirty="0" err="1" smtClean="0">
                <a:latin typeface="Georgia" pitchFamily="18" charset="0"/>
              </a:rPr>
              <a:t>d’Utrecht</a:t>
            </a:r>
            <a:r>
              <a:rPr lang="nl-NL" sz="2000" dirty="0" smtClean="0">
                <a:latin typeface="Georgia" pitchFamily="18" charset="0"/>
              </a:rPr>
              <a:t>, </a:t>
            </a:r>
            <a:r>
              <a:rPr lang="nl-NL" sz="2000" dirty="0" err="1" smtClean="0">
                <a:latin typeface="Georgia" pitchFamily="18" charset="0"/>
              </a:rPr>
              <a:t>Pays</a:t>
            </a:r>
            <a:r>
              <a:rPr lang="nl-NL" sz="2000" dirty="0" smtClean="0">
                <a:latin typeface="Georgia" pitchFamily="18" charset="0"/>
              </a:rPr>
              <a:t>-Bas </a:t>
            </a:r>
            <a:r>
              <a:rPr lang="nl-NL" sz="2000" dirty="0" smtClean="0">
                <a:latin typeface="Georgia" pitchFamily="18" charset="0"/>
              </a:rPr>
              <a:t>(2011 vs. 2007)</a:t>
            </a:r>
          </a:p>
        </p:txBody>
      </p:sp>
      <p:sp>
        <p:nvSpPr>
          <p:cNvPr id="17" name="Content Placeholder 6"/>
          <p:cNvSpPr>
            <a:spLocks noGrp="1"/>
          </p:cNvSpPr>
          <p:nvPr>
            <p:ph sz="quarter" idx="15"/>
          </p:nvPr>
        </p:nvSpPr>
        <p:spPr>
          <a:xfrm>
            <a:off x="4800601" y="1905000"/>
            <a:ext cx="3962399" cy="4419600"/>
          </a:xfrm>
        </p:spPr>
        <p:txBody>
          <a:bodyPr/>
          <a:lstStyle/>
          <a:p>
            <a:pPr algn="ctr"/>
            <a:r>
              <a:rPr lang="en-GB" b="1" dirty="0" err="1" smtClean="0"/>
              <a:t>Faible</a:t>
            </a:r>
            <a:r>
              <a:rPr lang="en-GB" b="1" dirty="0" smtClean="0"/>
              <a:t> </a:t>
            </a:r>
            <a:r>
              <a:rPr lang="en-GB" b="1" dirty="0" err="1" smtClean="0"/>
              <a:t>précision</a:t>
            </a:r>
            <a:endParaRPr lang="en-GB" b="1" dirty="0"/>
          </a:p>
          <a:p>
            <a:endParaRPr lang="nl-BE" dirty="0"/>
          </a:p>
        </p:txBody>
      </p:sp>
    </p:spTree>
    <p:extLst>
      <p:ext uri="{BB962C8B-B14F-4D97-AF65-F5344CB8AC3E}">
        <p14:creationId xmlns:p14="http://schemas.microsoft.com/office/powerpoint/2010/main" val="102125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Cohérence</a:t>
            </a:r>
            <a:endParaRPr lang="en-GB" noProof="0" dirty="0"/>
          </a:p>
        </p:txBody>
      </p:sp>
      <p:sp>
        <p:nvSpPr>
          <p:cNvPr id="3" name="Content Placeholder 2"/>
          <p:cNvSpPr>
            <a:spLocks noGrp="1"/>
          </p:cNvSpPr>
          <p:nvPr>
            <p:ph sz="quarter" idx="15"/>
          </p:nvPr>
        </p:nvSpPr>
        <p:spPr>
          <a:xfrm>
            <a:off x="533400" y="1628800"/>
            <a:ext cx="8077200" cy="4419600"/>
          </a:xfrm>
        </p:spPr>
        <p:txBody>
          <a:bodyPr/>
          <a:lstStyle/>
          <a:p>
            <a:r>
              <a:rPr lang="fr-BE" i="1" dirty="0" smtClean="0">
                <a:solidFill>
                  <a:schemeClr val="accent1"/>
                </a:solidFill>
              </a:rPr>
              <a:t>La cohérence des données est la mesure dans laquelle elle ne contiennent pas de contradictions qui rendent leur utilisation difficile ou impossible.</a:t>
            </a:r>
          </a:p>
          <a:p>
            <a:r>
              <a:rPr lang="fr-BE" sz="1800" i="1" dirty="0" smtClean="0"/>
              <a:t>Par exemple:</a:t>
            </a:r>
          </a:p>
          <a:p>
            <a:pPr marL="273050" indent="-273050">
              <a:buFont typeface="Arial" pitchFamily="34" charset="0"/>
              <a:buChar char="•"/>
            </a:pPr>
            <a:r>
              <a:rPr lang="fr-BE" sz="1800" dirty="0" smtClean="0"/>
              <a:t>Un ensemble de données qui combine les données provenant de différentes sources qui ont été traitées pour détecter les déclarations contradictoires qui ont été résolues.</a:t>
            </a:r>
          </a:p>
          <a:p>
            <a:pPr lvl="1"/>
            <a:r>
              <a:rPr lang="fr-FR" sz="1800" dirty="0" smtClean="0"/>
              <a:t>Une description d'un ensemble de données qui ne contient pas plusieurs déclarations de licence ou lorsque la date de la dernière modification n'est pas avant la date de création.</a:t>
            </a:r>
          </a:p>
          <a:p>
            <a:r>
              <a:rPr lang="fr-BE" sz="1800" b="1" i="1" dirty="0" smtClean="0"/>
              <a:t>Recommandations</a:t>
            </a:r>
            <a:r>
              <a:rPr lang="fr-BE" sz="1800" b="1" i="1" noProof="0" dirty="0" smtClean="0"/>
              <a:t>:</a:t>
            </a:r>
          </a:p>
          <a:p>
            <a:pPr lvl="1"/>
            <a:r>
              <a:rPr lang="fr-BE" sz="1800" b="1" dirty="0" smtClean="0"/>
              <a:t>Traiter toutes les données avant leur publication </a:t>
            </a:r>
            <a:r>
              <a:rPr lang="fr-BE" sz="1800" dirty="0" smtClean="0"/>
              <a:t>afin de détecter des déclarations contradictoires et d'autres erreurs (en particulier si les données sont agrégées à partir de différentes sources).</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extLst>
      <p:ext uri="{BB962C8B-B14F-4D97-AF65-F5344CB8AC3E}">
        <p14:creationId xmlns:p14="http://schemas.microsoft.com/office/powerpoint/2010/main" val="219564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cohérence</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12</a:t>
            </a:fld>
            <a:endParaRPr lang="en-GB" dirty="0"/>
          </a:p>
        </p:txBody>
      </p:sp>
      <p:sp>
        <p:nvSpPr>
          <p:cNvPr id="12" name="Content Placeholder 3"/>
          <p:cNvSpPr>
            <a:spLocks noGrp="1"/>
          </p:cNvSpPr>
          <p:nvPr>
            <p:ph sz="quarter" idx="15"/>
          </p:nvPr>
        </p:nvSpPr>
        <p:spPr>
          <a:xfrm>
            <a:off x="4648201" y="1752600"/>
            <a:ext cx="3962399" cy="4419600"/>
          </a:xfrm>
        </p:spPr>
        <p:txBody>
          <a:bodyPr/>
          <a:lstStyle/>
          <a:p>
            <a:pPr algn="ctr"/>
            <a:r>
              <a:rPr lang="en-GB" dirty="0" smtClean="0"/>
              <a:t>Forte </a:t>
            </a:r>
            <a:r>
              <a:rPr lang="en-GB" dirty="0" err="1" smtClean="0"/>
              <a:t>cohérence</a:t>
            </a: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n-GB" dirty="0" err="1" smtClean="0"/>
              <a:t>Faible</a:t>
            </a:r>
            <a:r>
              <a:rPr lang="en-GB" dirty="0" smtClean="0"/>
              <a:t> </a:t>
            </a:r>
            <a:r>
              <a:rPr lang="en-GB" dirty="0" err="1" smtClean="0"/>
              <a:t>cohérence</a:t>
            </a:r>
            <a:endParaRPr lang="en-GB" dirty="0"/>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883" y="4141706"/>
            <a:ext cx="4621860" cy="2338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883" y="2081548"/>
            <a:ext cx="4481243"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bwMode="ltGray">
          <a:xfrm>
            <a:off x="4211960" y="5987020"/>
            <a:ext cx="295232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6" name="Rectangle 15"/>
          <p:cNvSpPr/>
          <p:nvPr/>
        </p:nvSpPr>
        <p:spPr bwMode="ltGray">
          <a:xfrm>
            <a:off x="4211960" y="5122924"/>
            <a:ext cx="367240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17" name="Picture 2" descr="C:\Users\Public\Documents\_PwC\_Analytics\Open Data\Plaatjes\accuracy vs consistency-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126761"/>
            <a:ext cx="3816424" cy="40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Disponibilité</a:t>
            </a:r>
            <a:endParaRPr lang="en-GB" noProof="0" dirty="0"/>
          </a:p>
        </p:txBody>
      </p:sp>
      <p:sp>
        <p:nvSpPr>
          <p:cNvPr id="3" name="Content Placeholder 2"/>
          <p:cNvSpPr>
            <a:spLocks noGrp="1"/>
          </p:cNvSpPr>
          <p:nvPr>
            <p:ph sz="quarter" idx="15"/>
          </p:nvPr>
        </p:nvSpPr>
        <p:spPr>
          <a:xfrm>
            <a:off x="533400" y="1752600"/>
            <a:ext cx="8077200" cy="4052664"/>
          </a:xfrm>
        </p:spPr>
        <p:txBody>
          <a:bodyPr/>
          <a:lstStyle/>
          <a:p>
            <a:r>
              <a:rPr lang="fr-FR" i="1" dirty="0" smtClean="0">
                <a:solidFill>
                  <a:schemeClr val="accent1"/>
                </a:solidFill>
              </a:rPr>
              <a:t>La disponibilité des données est la mesure dans laquelle elles peuvent être consultées, ce qui inclut également la persistance à long terme des données.</a:t>
            </a:r>
          </a:p>
          <a:p>
            <a:r>
              <a:rPr lang="fr-FR" sz="1800" dirty="0" smtClean="0"/>
              <a:t>Par exemple:</a:t>
            </a:r>
          </a:p>
          <a:p>
            <a:pPr lvl="1"/>
            <a:r>
              <a:rPr lang="fr-FR" sz="1800" dirty="0" smtClean="0"/>
              <a:t>Un ensemble de données qui est identifié par un http:URI qui renvoie la bonne ressource (et ne redonne pas 404 Not </a:t>
            </a:r>
            <a:r>
              <a:rPr lang="fr-FR" sz="1800" dirty="0" err="1" smtClean="0"/>
              <a:t>found</a:t>
            </a:r>
            <a:r>
              <a:rPr lang="fr-FR" sz="1800" dirty="0" smtClean="0"/>
              <a:t>).</a:t>
            </a:r>
          </a:p>
          <a:p>
            <a:pPr lvl="1"/>
            <a:r>
              <a:rPr lang="fr-FR" sz="1800" dirty="0" smtClean="0"/>
              <a:t>Une description de l'ensemble de données qui est inclus dans le moteur de recherche d'un portail de données.</a:t>
            </a:r>
            <a:endParaRPr lang="en-GB" sz="1800" noProof="0" dirty="0" smtClean="0"/>
          </a:p>
          <a:p>
            <a:r>
              <a:rPr lang="fr-FR" sz="1800" b="1" dirty="0" smtClean="0"/>
              <a:t>Recommandations </a:t>
            </a:r>
            <a:r>
              <a:rPr lang="en-GB" sz="1800" b="1" i="1" noProof="0" dirty="0" smtClean="0"/>
              <a:t>:</a:t>
            </a:r>
          </a:p>
          <a:p>
            <a:pPr lvl="1"/>
            <a:r>
              <a:rPr lang="fr-FR" sz="1800" dirty="0" smtClean="0"/>
              <a:t>Suivez les </a:t>
            </a:r>
            <a:r>
              <a:rPr lang="fr-FR" sz="1800" b="1" dirty="0" smtClean="0"/>
              <a:t>meilleures pratiques </a:t>
            </a:r>
            <a:r>
              <a:rPr lang="fr-FR" sz="1800" dirty="0" smtClean="0"/>
              <a:t>pour l'affectation et la maintenance des </a:t>
            </a:r>
            <a:r>
              <a:rPr lang="fr-FR" sz="1800" dirty="0" err="1" smtClean="0"/>
              <a:t>URIs</a:t>
            </a:r>
            <a:r>
              <a:rPr lang="fr-FR" sz="1800" dirty="0" smtClean="0"/>
              <a:t>.</a:t>
            </a:r>
          </a:p>
          <a:p>
            <a:pPr lvl="1"/>
            <a:r>
              <a:rPr lang="fr-FR" sz="1800" dirty="0" smtClean="0"/>
              <a:t>Assurez-vous que la responsabilité de la maintenance des données est clairement attribuée dans l'organisation</a:t>
            </a:r>
            <a:r>
              <a:rPr lang="en-GB" dirty="0" smtClean="0"/>
              <a:t>.</a:t>
            </a:r>
            <a:endParaRPr lang="fr-FR" sz="1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sp>
        <p:nvSpPr>
          <p:cNvPr id="6" name="Rectangle 5"/>
          <p:cNvSpPr/>
          <p:nvPr/>
        </p:nvSpPr>
        <p:spPr bwMode="ltGray">
          <a:xfrm>
            <a:off x="5508104" y="5831230"/>
            <a:ext cx="3384376" cy="69411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3"/>
              </a:rPr>
              <a:t>http://www.slideshare.net/OpenDataSupport/design-and-manage-persitent-uris</a:t>
            </a:r>
            <a:endParaRPr lang="en-GB" sz="1200" dirty="0" smtClean="0">
              <a:solidFill>
                <a:schemeClr val="tx1"/>
              </a:solidFill>
            </a:endParaRPr>
          </a:p>
        </p:txBody>
      </p:sp>
    </p:spTree>
    <p:extLst>
      <p:ext uri="{BB962C8B-B14F-4D97-AF65-F5344CB8AC3E}">
        <p14:creationId xmlns:p14="http://schemas.microsoft.com/office/powerpoint/2010/main" val="357921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Exemple de disponibilité</a:t>
            </a:r>
            <a:endParaRPr lang="fr-BE"/>
          </a:p>
        </p:txBody>
      </p:sp>
      <p:sp>
        <p:nvSpPr>
          <p:cNvPr id="3" name="Content Placeholder 2"/>
          <p:cNvSpPr>
            <a:spLocks noGrp="1"/>
          </p:cNvSpPr>
          <p:nvPr>
            <p:ph sz="quarter" idx="14"/>
          </p:nvPr>
        </p:nvSpPr>
        <p:spPr/>
        <p:txBody>
          <a:bodyPr/>
          <a:lstStyle/>
          <a:p>
            <a:pPr algn="ctr"/>
            <a:r>
              <a:rPr lang="fr-BE" b="1" smtClean="0"/>
              <a:t>Très grande disponibilité</a:t>
            </a:r>
            <a:endParaRPr lang="fr-BE" b="1"/>
          </a:p>
        </p:txBody>
      </p:sp>
      <p:sp>
        <p:nvSpPr>
          <p:cNvPr id="4" name="Content Placeholder 3"/>
          <p:cNvSpPr>
            <a:spLocks noGrp="1"/>
          </p:cNvSpPr>
          <p:nvPr>
            <p:ph sz="quarter" idx="15"/>
          </p:nvPr>
        </p:nvSpPr>
        <p:spPr/>
        <p:txBody>
          <a:bodyPr/>
          <a:lstStyle/>
          <a:p>
            <a:pPr algn="ctr"/>
            <a:r>
              <a:rPr lang="fr-BE" b="1" dirty="0" smtClean="0"/>
              <a:t>Moindre disponibilité</a:t>
            </a:r>
            <a:endParaRPr lang="fr-B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14</a:t>
            </a:fld>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54" t="4123" r="5263"/>
          <a:stretch/>
        </p:blipFill>
        <p:spPr bwMode="auto">
          <a:xfrm>
            <a:off x="395536" y="2420888"/>
            <a:ext cx="4586392" cy="2738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devirtuoso.com/wp-content/uploads/2009/06/pageCannotBeFound.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8" t="2654" r="2948" b="3921"/>
          <a:stretch/>
        </p:blipFill>
        <p:spPr bwMode="auto">
          <a:xfrm>
            <a:off x="5353811" y="2318477"/>
            <a:ext cx="3178629" cy="28387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Exhaustivité</a:t>
            </a:r>
            <a:endParaRPr lang="fr-BE"/>
          </a:p>
        </p:txBody>
      </p:sp>
      <p:sp>
        <p:nvSpPr>
          <p:cNvPr id="3" name="Content Placeholder 2"/>
          <p:cNvSpPr>
            <a:spLocks noGrp="1"/>
          </p:cNvSpPr>
          <p:nvPr>
            <p:ph sz="quarter" idx="15"/>
          </p:nvPr>
        </p:nvSpPr>
        <p:spPr/>
        <p:txBody>
          <a:bodyPr/>
          <a:lstStyle/>
          <a:p>
            <a:pPr marL="0" lvl="1" indent="0">
              <a:buNone/>
            </a:pPr>
            <a:r>
              <a:rPr lang="fr-FR" i="1" dirty="0" smtClean="0">
                <a:solidFill>
                  <a:schemeClr val="accent1"/>
                </a:solidFill>
              </a:rPr>
              <a:t>L‘exhaustivité des données est la mesure dans laquelle elles incluent les éléments de données ou points de données qui sont nécessaires pour soutenir l'application pour laquelle elles sont destinées.</a:t>
            </a:r>
          </a:p>
          <a:p>
            <a:pPr marL="0" lvl="1" indent="0">
              <a:buNone/>
            </a:pPr>
            <a:r>
              <a:rPr lang="fr-FR" sz="1800" dirty="0" smtClean="0"/>
              <a:t>Par exemple</a:t>
            </a:r>
            <a:r>
              <a:rPr lang="en-GB" sz="1800" i="1" noProof="0" dirty="0" smtClean="0"/>
              <a:t>:</a:t>
            </a:r>
          </a:p>
          <a:p>
            <a:pPr lvl="1"/>
            <a:r>
              <a:rPr lang="fr-FR" sz="1800" dirty="0" smtClean="0"/>
              <a:t>Un ensemble de données qui comprend des données sur les dépenses pour tous les ministères permet d’avoir une vue complète des dépenses publiques.</a:t>
            </a:r>
            <a:endParaRPr lang="en-GB" sz="1800" noProof="0" dirty="0" smtClean="0"/>
          </a:p>
          <a:p>
            <a:pPr lvl="1"/>
            <a:r>
              <a:rPr lang="fr-FR" sz="1800" dirty="0" smtClean="0"/>
              <a:t>Une description des données qui sont générées en temps réel qui comprend la date et l'heure de dernière modification.</a:t>
            </a:r>
          </a:p>
          <a:p>
            <a:r>
              <a:rPr lang="fr-FR" sz="1800" b="1" i="1" dirty="0" smtClean="0"/>
              <a:t>Recommandations</a:t>
            </a:r>
            <a:r>
              <a:rPr lang="en-GB" sz="1800" b="1" i="1" noProof="0" dirty="0" smtClean="0"/>
              <a:t>:</a:t>
            </a:r>
          </a:p>
          <a:p>
            <a:pPr lvl="1"/>
            <a:r>
              <a:rPr lang="fr-FR" sz="1800" b="1" dirty="0" smtClean="0"/>
              <a:t>Concevoir le processus de captage et de publication </a:t>
            </a:r>
            <a:r>
              <a:rPr lang="fr-FR" sz="1800" dirty="0" smtClean="0"/>
              <a:t>pour inclure les points de données nécessaires.</a:t>
            </a:r>
          </a:p>
          <a:p>
            <a:pPr lvl="1"/>
            <a:r>
              <a:rPr lang="fr-FR" sz="1800" b="1" dirty="0" smtClean="0"/>
              <a:t>Surveiller </a:t>
            </a:r>
            <a:r>
              <a:rPr lang="fr-FR" sz="1800" dirty="0" smtClean="0"/>
              <a:t>les mécanismes de mise à jour sur une base continue.</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15</a:t>
            </a:fld>
            <a:endParaRPr lang="en-GB"/>
          </a:p>
        </p:txBody>
      </p:sp>
    </p:spTree>
    <p:extLst>
      <p:ext uri="{BB962C8B-B14F-4D97-AF65-F5344CB8AC3E}">
        <p14:creationId xmlns:p14="http://schemas.microsoft.com/office/powerpoint/2010/main" val="403379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Exemple d’exhaustivité</a:t>
            </a:r>
            <a:endParaRPr lang="fr-BE"/>
          </a:p>
        </p:txBody>
      </p:sp>
      <p:sp>
        <p:nvSpPr>
          <p:cNvPr id="3" name="Content Placeholder 2"/>
          <p:cNvSpPr>
            <a:spLocks noGrp="1"/>
          </p:cNvSpPr>
          <p:nvPr>
            <p:ph sz="quarter" idx="14"/>
          </p:nvPr>
        </p:nvSpPr>
        <p:spPr/>
        <p:txBody>
          <a:bodyPr/>
          <a:lstStyle/>
          <a:p>
            <a:pPr algn="ctr"/>
            <a:r>
              <a:rPr lang="fr-BE" b="1" dirty="0" smtClean="0"/>
              <a:t>Grande</a:t>
            </a:r>
            <a:r>
              <a:rPr lang="fr-BE" b="1" dirty="0" smtClean="0">
                <a:solidFill>
                  <a:srgbClr val="FF0000"/>
                </a:solidFill>
              </a:rPr>
              <a:t> </a:t>
            </a:r>
            <a:r>
              <a:rPr lang="fr-BE" b="1" dirty="0" smtClean="0"/>
              <a:t>exhaustivité</a:t>
            </a:r>
            <a:endParaRPr lang="fr-BE" b="1" dirty="0"/>
          </a:p>
        </p:txBody>
      </p:sp>
      <p:sp>
        <p:nvSpPr>
          <p:cNvPr id="4" name="Content Placeholder 3"/>
          <p:cNvSpPr>
            <a:spLocks noGrp="1"/>
          </p:cNvSpPr>
          <p:nvPr>
            <p:ph sz="quarter" idx="15"/>
          </p:nvPr>
        </p:nvSpPr>
        <p:spPr/>
        <p:txBody>
          <a:bodyPr/>
          <a:lstStyle/>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r>
              <a:rPr lang="fr-BE" b="1" dirty="0" smtClean="0"/>
              <a:t>Moindre exhaustivité</a:t>
            </a:r>
            <a:endParaRPr lang="fr-B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16</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10" y="2132856"/>
            <a:ext cx="491756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221088"/>
            <a:ext cx="5040560" cy="1907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779912" y="5805264"/>
            <a:ext cx="2376264"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Conformité</a:t>
            </a:r>
            <a:endParaRPr lang="en-GB" noProof="0" dirty="0"/>
          </a:p>
        </p:txBody>
      </p:sp>
      <p:sp>
        <p:nvSpPr>
          <p:cNvPr id="3" name="Content Placeholder 2"/>
          <p:cNvSpPr>
            <a:spLocks noGrp="1"/>
          </p:cNvSpPr>
          <p:nvPr>
            <p:ph sz="quarter" idx="15"/>
          </p:nvPr>
        </p:nvSpPr>
        <p:spPr>
          <a:xfrm>
            <a:off x="533400" y="1556792"/>
            <a:ext cx="8077200" cy="4419600"/>
          </a:xfrm>
        </p:spPr>
        <p:txBody>
          <a:bodyPr/>
          <a:lstStyle/>
          <a:p>
            <a:r>
              <a:rPr lang="fr-BE" i="1" dirty="0" smtClean="0">
                <a:solidFill>
                  <a:schemeClr val="accent1"/>
                </a:solidFill>
              </a:rPr>
              <a:t>La conformité des données est la mesure dans laquelle elle suivent un ensemble de règles ou de normes explicites pour le captage, la publication et la description.</a:t>
            </a:r>
          </a:p>
          <a:p>
            <a:r>
              <a:rPr lang="fr-BE" sz="1800" i="1" dirty="0" smtClean="0"/>
              <a:t>Par exemple:</a:t>
            </a:r>
          </a:p>
          <a:p>
            <a:pPr lvl="1"/>
            <a:r>
              <a:rPr lang="fr-BE" sz="1800" dirty="0" smtClean="0"/>
              <a:t>Un ensemble de données qui exprime des coordonnées en WGS84 et des statistiques en SDMX.</a:t>
            </a:r>
          </a:p>
          <a:p>
            <a:pPr lvl="1"/>
            <a:r>
              <a:rPr lang="fr-BE" sz="1800" dirty="0" smtClean="0"/>
              <a:t>Une description d'un ensemble de données suivant le « DCAT Application Profile ».</a:t>
            </a:r>
            <a:endParaRPr lang="fr-BE" sz="1800" noProof="0" dirty="0" smtClean="0"/>
          </a:p>
          <a:p>
            <a:r>
              <a:rPr lang="fr-BE" sz="1800" b="1" i="1" dirty="0" smtClean="0"/>
              <a:t>Recommandations:</a:t>
            </a:r>
            <a:endParaRPr lang="fr-BE" sz="1800" b="1" i="1" noProof="0" dirty="0" smtClean="0"/>
          </a:p>
          <a:p>
            <a:pPr lvl="1"/>
            <a:r>
              <a:rPr lang="fr-BE" sz="1800" b="1" dirty="0" smtClean="0"/>
              <a:t>Appliquer les normes les plus </a:t>
            </a:r>
            <a:r>
              <a:rPr lang="fr-BE" sz="1800" dirty="0" smtClean="0"/>
              <a:t>utilisées dans le domaine qui est le plus pertinent pour les données ou métadonnées.</a:t>
            </a:r>
          </a:p>
          <a:p>
            <a:pPr lvl="1"/>
            <a:r>
              <a:rPr lang="fr-BE" sz="1800" b="1" dirty="0" smtClean="0"/>
              <a:t>Définir des vocabulaires locaux si aucune norme </a:t>
            </a:r>
            <a:r>
              <a:rPr lang="fr-BE" sz="1800" dirty="0" smtClean="0"/>
              <a:t>n'est disponible, mais publier vos vocabulaires conformément aux meilleures pratiques (par exemple  avec des </a:t>
            </a:r>
            <a:r>
              <a:rPr lang="fr-BE" sz="1800" dirty="0" err="1" smtClean="0"/>
              <a:t>URIs</a:t>
            </a:r>
            <a:r>
              <a:rPr lang="fr-BE" sz="1800" dirty="0" smtClean="0"/>
              <a:t> </a:t>
            </a:r>
            <a:r>
              <a:rPr lang="fr-BE" sz="1800" dirty="0" err="1" smtClean="0"/>
              <a:t>déréférençables</a:t>
            </a:r>
            <a:r>
              <a:rPr lang="fr-BE" sz="1800" dirty="0" smtClean="0"/>
              <a:t>).</a:t>
            </a:r>
            <a:endParaRPr lang="fr-BE"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Tree>
    <p:extLst>
      <p:ext uri="{BB962C8B-B14F-4D97-AF65-F5344CB8AC3E}">
        <p14:creationId xmlns:p14="http://schemas.microsoft.com/office/powerpoint/2010/main" val="399235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conformité</a:t>
            </a:r>
            <a:endParaRPr lang="en-GB" dirty="0"/>
          </a:p>
        </p:txBody>
      </p:sp>
      <p:sp>
        <p:nvSpPr>
          <p:cNvPr id="3" name="Content Placeholder 2"/>
          <p:cNvSpPr>
            <a:spLocks noGrp="1"/>
          </p:cNvSpPr>
          <p:nvPr>
            <p:ph sz="quarter" idx="14"/>
          </p:nvPr>
        </p:nvSpPr>
        <p:spPr/>
        <p:txBody>
          <a:bodyPr/>
          <a:lstStyle/>
          <a:p>
            <a:pPr algn="ctr"/>
            <a:r>
              <a:rPr lang="en-GB" dirty="0" smtClean="0"/>
              <a:t>Forte </a:t>
            </a:r>
            <a:r>
              <a:rPr lang="en-GB" dirty="0" err="1" smtClean="0"/>
              <a:t>conformité</a:t>
            </a:r>
            <a:endParaRPr lang="en-GB"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
            </a:r>
            <a:br>
              <a:rPr lang="en-GB" dirty="0" smtClean="0"/>
            </a:br>
            <a:r>
              <a:rPr lang="en-GB" dirty="0" err="1" smtClean="0"/>
              <a:t>Faible</a:t>
            </a:r>
            <a:r>
              <a:rPr lang="en-GB" dirty="0" smtClean="0"/>
              <a:t> </a:t>
            </a:r>
            <a:r>
              <a:rPr lang="en-GB" dirty="0" err="1" smtClean="0"/>
              <a:t>conformité</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18</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4705755"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116" y="4149080"/>
            <a:ext cx="4633364" cy="1824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23528" y="5445224"/>
            <a:ext cx="3456384"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4"/>
              </a:rPr>
              <a:t>https://joinup.ec.europa.eu/asset/adms_foss/news/just-released-admssw-validator-verify-and-visualise-rdf-software-metadata</a:t>
            </a:r>
            <a:r>
              <a:rPr lang="en-GB" sz="1200" dirty="0" smtClean="0"/>
              <a:t> </a:t>
            </a:r>
            <a:endParaRPr lang="en-GB" sz="1200" dirty="0" smtClean="0">
              <a:solidFill>
                <a:schemeClr val="tx1"/>
              </a:solidFill>
            </a:endParaRPr>
          </a:p>
        </p:txBody>
      </p:sp>
      <p:sp>
        <p:nvSpPr>
          <p:cNvPr id="9" name="Rectangle 8"/>
          <p:cNvSpPr/>
          <p:nvPr/>
        </p:nvSpPr>
        <p:spPr bwMode="ltGray">
          <a:xfrm>
            <a:off x="4211960" y="5589240"/>
            <a:ext cx="259228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Crédibilité</a:t>
            </a:r>
            <a:endParaRPr lang="en-GB" noProof="0" dirty="0"/>
          </a:p>
        </p:txBody>
      </p:sp>
      <p:sp>
        <p:nvSpPr>
          <p:cNvPr id="3" name="Content Placeholder 2"/>
          <p:cNvSpPr>
            <a:spLocks noGrp="1"/>
          </p:cNvSpPr>
          <p:nvPr>
            <p:ph sz="quarter" idx="15"/>
          </p:nvPr>
        </p:nvSpPr>
        <p:spPr>
          <a:xfrm>
            <a:off x="533400" y="1412776"/>
            <a:ext cx="8077200" cy="4419600"/>
          </a:xfrm>
        </p:spPr>
        <p:txBody>
          <a:bodyPr/>
          <a:lstStyle/>
          <a:p>
            <a:r>
              <a:rPr lang="fr-BE" i="1" dirty="0" smtClean="0">
                <a:solidFill>
                  <a:schemeClr val="accent1"/>
                </a:solidFill>
              </a:rPr>
              <a:t>La crédibilité des données est la mesure dans laquelle elles sont basées sur des sources fiables ou sont fournies par des organismes fiables.</a:t>
            </a:r>
          </a:p>
          <a:p>
            <a:r>
              <a:rPr lang="fr-BE" sz="1800" i="1" dirty="0" smtClean="0"/>
              <a:t>Par exemple:</a:t>
            </a:r>
          </a:p>
          <a:p>
            <a:pPr marL="273050" indent="-273050">
              <a:buFont typeface="Arial" pitchFamily="34" charset="0"/>
              <a:buChar char="•"/>
            </a:pPr>
            <a:r>
              <a:rPr lang="fr-BE" sz="1800" dirty="0" smtClean="0"/>
              <a:t>Un ensemble de données qui contient des données de processus qui peuvent être vérifiées de façon indépendante, par exemple les résultats des élections ou des procédures parlementaires.</a:t>
            </a:r>
          </a:p>
          <a:p>
            <a:pPr marL="273050" indent="-273050">
              <a:buFont typeface="Arial" pitchFamily="34" charset="0"/>
              <a:buChar char="•"/>
            </a:pPr>
            <a:r>
              <a:rPr lang="fr-BE" sz="1800" dirty="0" smtClean="0"/>
              <a:t>Une description d'un ensemble de données qui est publiée par une agence gouvernementale.</a:t>
            </a:r>
            <a:endParaRPr lang="fr-BE" sz="1800" noProof="0" dirty="0" smtClean="0"/>
          </a:p>
          <a:p>
            <a:r>
              <a:rPr lang="fr-BE" sz="1800" b="1" i="1" dirty="0" smtClean="0"/>
              <a:t>Recommandations:</a:t>
            </a:r>
          </a:p>
          <a:p>
            <a:pPr marL="273050" indent="-273050">
              <a:buFont typeface="Arial" pitchFamily="34" charset="0"/>
              <a:buChar char="•"/>
            </a:pPr>
            <a:r>
              <a:rPr lang="fr-BE" sz="1800" b="1" dirty="0" smtClean="0"/>
              <a:t>Les données devraient être basées sur des sources auxquelles on peut faire confiance </a:t>
            </a:r>
            <a:r>
              <a:rPr lang="fr-BE" sz="1800" dirty="0" smtClean="0"/>
              <a:t>ou sur des accords de niveau de service explicites lorsque cela est possible et approprié.</a:t>
            </a:r>
          </a:p>
          <a:p>
            <a:pPr lvl="1"/>
            <a:r>
              <a:rPr lang="fr-BE" sz="1800" b="1" dirty="0" smtClean="0"/>
              <a:t>Créer des attributions appropriées </a:t>
            </a:r>
            <a:r>
              <a:rPr lang="fr-BE" sz="1800" dirty="0" smtClean="0"/>
              <a:t>pour que les </a:t>
            </a:r>
            <a:r>
              <a:rPr lang="fr-BE" sz="1800" dirty="0" err="1" smtClean="0"/>
              <a:t>réutilisateurs</a:t>
            </a:r>
            <a:r>
              <a:rPr lang="fr-BE" sz="1800" dirty="0" smtClean="0"/>
              <a:t> puissent déterminer si oui ou non ils peuvent faire confiance aux données.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extLst>
      <p:ext uri="{BB962C8B-B14F-4D97-AF65-F5344CB8AC3E}">
        <p14:creationId xmlns:p14="http://schemas.microsoft.com/office/powerpoint/2010/main" val="386409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err="1" smtClean="0"/>
              <a:t>Makx</a:t>
            </a:r>
            <a:r>
              <a:rPr lang="en-GB" sz="1600" i="0" dirty="0" smtClean="0"/>
              <a:t> </a:t>
            </a:r>
            <a:r>
              <a:rPr lang="en-GB" sz="1600" i="0" dirty="0" err="1" smtClean="0"/>
              <a:t>Dekkers</a:t>
            </a:r>
            <a:r>
              <a:rPr lang="en-GB" sz="1600" i="0" dirty="0" smtClean="0"/>
              <a:t>,</a:t>
            </a:r>
            <a:r>
              <a:rPr lang="en-GB" sz="1600" dirty="0" smtClean="0"/>
              <a:t> </a:t>
            </a:r>
            <a:r>
              <a:rPr lang="en-GB" sz="1600" i="0" dirty="0" err="1" smtClean="0"/>
              <a:t>Nikolaos</a:t>
            </a:r>
            <a:r>
              <a:rPr lang="en-GB" sz="1600" i="0" dirty="0" smtClean="0"/>
              <a:t> </a:t>
            </a:r>
            <a:r>
              <a:rPr lang="en-GB" sz="1600" i="0" dirty="0" err="1" smtClean="0"/>
              <a:t>Loutas</a:t>
            </a:r>
            <a:r>
              <a:rPr lang="en-GB" sz="1600" i="0" dirty="0" smtClean="0"/>
              <a:t>, </a:t>
            </a:r>
            <a:r>
              <a:rPr lang="en-GB" sz="1600" i="0" dirty="0" err="1" smtClean="0"/>
              <a:t>Michiel</a:t>
            </a:r>
            <a:r>
              <a:rPr lang="en-GB" sz="1600" i="0" dirty="0" smtClean="0"/>
              <a:t> De </a:t>
            </a:r>
            <a:r>
              <a:rPr lang="en-GB" sz="1600" i="0" dirty="0" err="1" smtClean="0"/>
              <a:t>Keyzer</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crédibilité</a:t>
            </a:r>
            <a:endParaRPr lang="en-GB" dirty="0"/>
          </a:p>
        </p:txBody>
      </p:sp>
      <p:sp>
        <p:nvSpPr>
          <p:cNvPr id="3" name="Content Placeholder 2"/>
          <p:cNvSpPr>
            <a:spLocks noGrp="1"/>
          </p:cNvSpPr>
          <p:nvPr>
            <p:ph sz="quarter" idx="14"/>
          </p:nvPr>
        </p:nvSpPr>
        <p:spPr/>
        <p:txBody>
          <a:bodyPr/>
          <a:lstStyle/>
          <a:p>
            <a:pPr algn="ctr"/>
            <a:r>
              <a:rPr lang="fr-BE" b="1" dirty="0" smtClean="0"/>
              <a:t>Très crédible</a:t>
            </a:r>
          </a:p>
          <a:p>
            <a:r>
              <a:rPr lang="fr-BE" sz="1800" dirty="0" smtClean="0"/>
              <a:t>Les données provenant de </a:t>
            </a:r>
            <a:r>
              <a:rPr lang="fr-BE" sz="1800" b="1" dirty="0" smtClean="0"/>
              <a:t>l'Office des publications de l'UE</a:t>
            </a:r>
            <a:r>
              <a:rPr lang="fr-BE" sz="1800" dirty="0" smtClean="0"/>
              <a:t>:</a:t>
            </a:r>
            <a:endParaRPr lang="fr-BE" dirty="0" smtClean="0"/>
          </a:p>
          <a:p>
            <a:pPr algn="ctr"/>
            <a:endParaRPr lang="fr-BE" dirty="0"/>
          </a:p>
        </p:txBody>
      </p:sp>
      <p:sp>
        <p:nvSpPr>
          <p:cNvPr id="4" name="Content Placeholder 3"/>
          <p:cNvSpPr>
            <a:spLocks noGrp="1"/>
          </p:cNvSpPr>
          <p:nvPr>
            <p:ph sz="quarter" idx="15"/>
          </p:nvPr>
        </p:nvSpPr>
        <p:spPr/>
        <p:txBody>
          <a:bodyPr/>
          <a:lstStyle/>
          <a:p>
            <a:pPr algn="ctr"/>
            <a:r>
              <a:rPr lang="fr-BE" b="1" dirty="0" smtClean="0"/>
              <a:t>Peu crédible</a:t>
            </a:r>
          </a:p>
          <a:p>
            <a:pPr algn="ctr"/>
            <a:r>
              <a:rPr lang="fr-BE" sz="1800" dirty="0" smtClean="0"/>
              <a:t>Donnée provenant de </a:t>
            </a:r>
            <a:r>
              <a:rPr lang="fr-BE" sz="1800" b="1" dirty="0" err="1" smtClean="0"/>
              <a:t>Lexvo</a:t>
            </a:r>
            <a:r>
              <a:rPr lang="fr-BE" sz="1800" dirty="0" smtClean="0"/>
              <a:t>:</a:t>
            </a:r>
            <a:endParaRPr lang="fr-BE"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20</a:t>
            </a:fld>
            <a:endParaRPr lang="en-GB" dirty="0"/>
          </a:p>
        </p:txBody>
      </p:sp>
      <p:sp>
        <p:nvSpPr>
          <p:cNvPr id="6" name="TextBox 5"/>
          <p:cNvSpPr txBox="1"/>
          <p:nvPr/>
        </p:nvSpPr>
        <p:spPr>
          <a:xfrm>
            <a:off x="539552" y="5589240"/>
            <a:ext cx="7920880" cy="648072"/>
          </a:xfrm>
          <a:prstGeom prst="rect">
            <a:avLst/>
          </a:prstGeom>
          <a:noFill/>
        </p:spPr>
        <p:txBody>
          <a:bodyPr vert="horz" wrap="square" lIns="0" tIns="0" rIns="0" bIns="0" rtlCol="0">
            <a:noAutofit/>
          </a:bodyPr>
          <a:lstStyle/>
          <a:p>
            <a:pPr indent="-274320">
              <a:spcAft>
                <a:spcPts val="900"/>
              </a:spcAft>
            </a:pPr>
            <a:r>
              <a:rPr lang="fr-FR" sz="1600" dirty="0" smtClean="0">
                <a:latin typeface="Georgia" pitchFamily="18" charset="0"/>
              </a:rPr>
              <a:t>Données </a:t>
            </a:r>
            <a:r>
              <a:rPr lang="fr-FR" sz="1600" dirty="0" err="1" smtClean="0">
                <a:latin typeface="Georgia" pitchFamily="18" charset="0"/>
              </a:rPr>
              <a:t>Lingvoj</a:t>
            </a:r>
            <a:r>
              <a:rPr lang="fr-FR" sz="1600" dirty="0" smtClean="0">
                <a:latin typeface="Georgia" pitchFamily="18" charset="0"/>
              </a:rPr>
              <a:t> / </a:t>
            </a:r>
            <a:r>
              <a:rPr lang="fr-FR" sz="1600" dirty="0" err="1" smtClean="0">
                <a:latin typeface="Georgia" pitchFamily="18" charset="0"/>
              </a:rPr>
              <a:t>Lexvo</a:t>
            </a:r>
            <a:r>
              <a:rPr lang="fr-FR" sz="1600" dirty="0" smtClean="0">
                <a:latin typeface="Georgia" pitchFamily="18" charset="0"/>
              </a:rPr>
              <a:t> peuvent ne pas être de moins bonne qualité que les données de l’Office des Publications, mais ce dernier est une source officiel de référence, alors que </a:t>
            </a:r>
            <a:r>
              <a:rPr lang="fr-FR" sz="1600" dirty="0" err="1" smtClean="0">
                <a:latin typeface="Georgia" pitchFamily="18" charset="0"/>
              </a:rPr>
              <a:t>Linvoj</a:t>
            </a:r>
            <a:r>
              <a:rPr lang="fr-FR" sz="1600" dirty="0" smtClean="0">
                <a:latin typeface="Georgia" pitchFamily="18" charset="0"/>
              </a:rPr>
              <a:t> et </a:t>
            </a:r>
            <a:r>
              <a:rPr lang="fr-FR" sz="1600" dirty="0" err="1" smtClean="0">
                <a:latin typeface="Georgia" pitchFamily="18" charset="0"/>
              </a:rPr>
              <a:t>Lexvo</a:t>
            </a:r>
            <a:r>
              <a:rPr lang="fr-FR" sz="1600" dirty="0" smtClean="0">
                <a:latin typeface="Georgia" pitchFamily="18" charset="0"/>
              </a:rPr>
              <a:t> sont des initiatives individuelles.</a:t>
            </a:r>
          </a:p>
        </p:txBody>
      </p:sp>
      <p:grpSp>
        <p:nvGrpSpPr>
          <p:cNvPr id="16" name="Group 15"/>
          <p:cNvGrpSpPr/>
          <p:nvPr/>
        </p:nvGrpSpPr>
        <p:grpSpPr>
          <a:xfrm>
            <a:off x="4788024" y="2708920"/>
            <a:ext cx="3806840" cy="2602336"/>
            <a:chOff x="4788024" y="3778992"/>
            <a:chExt cx="3806840" cy="260233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78992"/>
              <a:ext cx="3806840" cy="202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585" y="5812200"/>
              <a:ext cx="2934072" cy="122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693" y="5966420"/>
              <a:ext cx="3180964" cy="41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39552" y="2950926"/>
            <a:ext cx="3960440" cy="2134258"/>
            <a:chOff x="1114424" y="2348880"/>
            <a:chExt cx="3457575" cy="1630202"/>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4" y="2348880"/>
              <a:ext cx="3457575"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4" y="3789040"/>
              <a:ext cx="2901305" cy="19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Traitabilité</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La </a:t>
            </a:r>
            <a:r>
              <a:rPr lang="en-GB" i="1" dirty="0" err="1" smtClean="0">
                <a:solidFill>
                  <a:schemeClr val="accent1"/>
                </a:solidFill>
              </a:rPr>
              <a:t>traitabilité</a:t>
            </a:r>
            <a:r>
              <a:rPr lang="en-GB" i="1" dirty="0" smtClean="0">
                <a:solidFill>
                  <a:schemeClr val="accent1"/>
                </a:solidFill>
              </a:rPr>
              <a:t> </a:t>
            </a:r>
            <a:r>
              <a:rPr lang="fr-FR" i="1" dirty="0" smtClean="0">
                <a:solidFill>
                  <a:schemeClr val="accent1"/>
                </a:solidFill>
              </a:rPr>
              <a:t>de données est la mesure dans laquelle elles peuvent être comprises et traitées par des procédés automatisés.</a:t>
            </a:r>
            <a:endParaRPr lang="en-GB" i="1" dirty="0" smtClean="0">
              <a:solidFill>
                <a:schemeClr val="accent1"/>
              </a:solidFill>
            </a:endParaRPr>
          </a:p>
          <a:p>
            <a:r>
              <a:rPr lang="fr-FR" sz="1800" i="1" dirty="0" smtClean="0"/>
              <a:t>Par exemple:</a:t>
            </a:r>
          </a:p>
          <a:p>
            <a:pPr lvl="1"/>
            <a:r>
              <a:rPr lang="fr-FR" sz="1800" dirty="0" smtClean="0"/>
              <a:t>Un ensemble de données qui contient des informations codées sur la base de vocabulaires contrôlés et de listes de codes disponibles publiquement.</a:t>
            </a:r>
            <a:endParaRPr lang="en-GB" sz="1800" noProof="0" dirty="0" smtClean="0"/>
          </a:p>
          <a:p>
            <a:pPr lvl="1"/>
            <a:r>
              <a:rPr lang="fr-FR" sz="1800" dirty="0" smtClean="0"/>
              <a:t>Une description d'un ensemble de données qui exprime les dates dans le format; « Date » et « Time » de W3C (par exemple 2013-06-01) plutôt que sous forme de texte (par exemple 1 Juin 2013).</a:t>
            </a:r>
            <a:endParaRPr lang="en-GB" sz="1800" b="1" i="1" noProof="0" dirty="0" smtClean="0"/>
          </a:p>
          <a:p>
            <a:r>
              <a:rPr lang="fr-FR" sz="1800" b="1" i="1" dirty="0" smtClean="0"/>
              <a:t>Recommandations:</a:t>
            </a:r>
          </a:p>
          <a:p>
            <a:pPr lvl="1"/>
            <a:r>
              <a:rPr lang="fr-FR" sz="1800" b="1" dirty="0" smtClean="0"/>
              <a:t>Identifier la source de la terminologie et des codes utilisés </a:t>
            </a:r>
            <a:r>
              <a:rPr lang="fr-FR" sz="1800" dirty="0" smtClean="0"/>
              <a:t>dans les données de manière à être lisible par machine.</a:t>
            </a:r>
          </a:p>
          <a:p>
            <a:pPr lvl="1"/>
            <a:r>
              <a:rPr lang="fr-FR" sz="1800" b="1" dirty="0" smtClean="0"/>
              <a:t>Appliquer les recommandations </a:t>
            </a:r>
            <a:r>
              <a:rPr lang="fr-FR" sz="1800" dirty="0" smtClean="0"/>
              <a:t>pour la syntaxe des données contenues dans des normes communes et des profils </a:t>
            </a:r>
            <a:r>
              <a:rPr lang="en-GB" sz="1800" dirty="0" err="1" smtClean="0"/>
              <a:t>applicatifs</a:t>
            </a:r>
            <a:r>
              <a:rPr lang="fr-FR" sz="1800" dirty="0" smtClean="0"/>
              <a:t>.</a:t>
            </a:r>
            <a:endParaRPr lang="en-GB" sz="1800" dirty="0" smtClean="0"/>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spTree>
    <p:extLst>
      <p:ext uri="{BB962C8B-B14F-4D97-AF65-F5344CB8AC3E}">
        <p14:creationId xmlns:p14="http://schemas.microsoft.com/office/powerpoint/2010/main" val="2576290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traitabilité</a:t>
            </a:r>
            <a:endParaRPr lang="en-GB" dirty="0"/>
          </a:p>
        </p:txBody>
      </p:sp>
      <p:sp>
        <p:nvSpPr>
          <p:cNvPr id="3" name="Content Placeholder 2"/>
          <p:cNvSpPr>
            <a:spLocks noGrp="1"/>
          </p:cNvSpPr>
          <p:nvPr>
            <p:ph sz="quarter" idx="14"/>
          </p:nvPr>
        </p:nvSpPr>
        <p:spPr/>
        <p:txBody>
          <a:bodyPr/>
          <a:lstStyle/>
          <a:p>
            <a:pPr algn="ctr"/>
            <a:r>
              <a:rPr lang="en-GB" b="1" dirty="0" smtClean="0"/>
              <a:t>Grande </a:t>
            </a:r>
            <a:r>
              <a:rPr lang="en-GB" b="1" dirty="0" err="1" smtClean="0"/>
              <a:t>traitabilité</a:t>
            </a:r>
            <a:endParaRPr lang="en-GB" b="1" dirty="0"/>
          </a:p>
        </p:txBody>
      </p:sp>
      <p:sp>
        <p:nvSpPr>
          <p:cNvPr id="4" name="Content Placeholder 3"/>
          <p:cNvSpPr>
            <a:spLocks noGrp="1"/>
          </p:cNvSpPr>
          <p:nvPr>
            <p:ph sz="quarter" idx="15"/>
          </p:nvPr>
        </p:nvSpPr>
        <p:spPr/>
        <p:txBody>
          <a:bodyPr/>
          <a:lstStyle/>
          <a:p>
            <a:pPr algn="ctr"/>
            <a:r>
              <a:rPr lang="en-GB" b="1" dirty="0" err="1" smtClean="0"/>
              <a:t>Moindre</a:t>
            </a:r>
            <a:r>
              <a:rPr lang="en-GB" b="1" dirty="0" smtClean="0"/>
              <a:t> </a:t>
            </a:r>
            <a:r>
              <a:rPr lang="en-GB" b="1" dirty="0" err="1" smtClean="0"/>
              <a:t>traitabilité</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22</a:t>
            </a:fld>
            <a:endParaRPr lang="en-GB" dirty="0"/>
          </a:p>
        </p:txBody>
      </p:sp>
      <p:pic>
        <p:nvPicPr>
          <p:cNvPr id="9" name="Picture 2" descr="C:\Users\Public\Documents\_PwC\_Analytics\Open Data\Plaatjes\Process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4010847"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ublic\Documents\_PwC\_Analytics\Open Data\Plaatjes\Not process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754" y="2132856"/>
            <a:ext cx="444766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Pertinence</a:t>
            </a:r>
            <a:endParaRPr lang="en-GB" noProof="0" dirty="0"/>
          </a:p>
        </p:txBody>
      </p:sp>
      <p:sp>
        <p:nvSpPr>
          <p:cNvPr id="3" name="Content Placeholder 2"/>
          <p:cNvSpPr>
            <a:spLocks noGrp="1"/>
          </p:cNvSpPr>
          <p:nvPr>
            <p:ph sz="quarter" idx="15"/>
          </p:nvPr>
        </p:nvSpPr>
        <p:spPr/>
        <p:txBody>
          <a:bodyPr/>
          <a:lstStyle/>
          <a:p>
            <a:r>
              <a:rPr lang="fr-BE" i="1" dirty="0" smtClean="0">
                <a:solidFill>
                  <a:schemeClr val="accent1"/>
                </a:solidFill>
              </a:rPr>
              <a:t>La pertinence des données est la mesure dans laquelle elles contiennent l'information nécessaire pour appuyer l’application.</a:t>
            </a:r>
          </a:p>
          <a:p>
            <a:r>
              <a:rPr lang="fr-BE" sz="1800" i="1" dirty="0" smtClean="0"/>
              <a:t>Par exemple:</a:t>
            </a:r>
            <a:endParaRPr lang="fr-BE" sz="1800" noProof="0" dirty="0" smtClean="0"/>
          </a:p>
          <a:p>
            <a:pPr marL="273050" indent="-273050">
              <a:buFont typeface="Arial" pitchFamily="34" charset="0"/>
              <a:buChar char="•"/>
            </a:pPr>
            <a:r>
              <a:rPr lang="fr-BE" sz="1800" dirty="0" smtClean="0"/>
              <a:t>Un ensemble de données qui contient des mesures de température arrondis aux degrés Celsius pour les calculs climatiques; un ensemble de données avec une précision d'un millième de degré pour les réactions chimiques.</a:t>
            </a:r>
            <a:endParaRPr lang="fr-BE" sz="1800" noProof="0" dirty="0" smtClean="0"/>
          </a:p>
          <a:p>
            <a:pPr lvl="1"/>
            <a:r>
              <a:rPr lang="fr-BE" sz="1800" dirty="0" smtClean="0"/>
              <a:t>Une description d'un ensemble de données qui contient uniquement les données temporelles nécessaires à leur traitement.</a:t>
            </a:r>
            <a:endParaRPr lang="fr-BE" sz="1800" noProof="0" dirty="0" smtClean="0"/>
          </a:p>
          <a:p>
            <a:r>
              <a:rPr lang="fr-BE" sz="1800" b="1" i="1" dirty="0" smtClean="0"/>
              <a:t>Recommandations:</a:t>
            </a:r>
          </a:p>
          <a:p>
            <a:pPr marL="273050" indent="-273050">
              <a:buFont typeface="Arial" pitchFamily="34" charset="0"/>
              <a:buChar char="•"/>
            </a:pPr>
            <a:r>
              <a:rPr lang="fr-BE" sz="1800" b="1" dirty="0" smtClean="0"/>
              <a:t>Atteindre la couverture et la granularité </a:t>
            </a:r>
            <a:r>
              <a:rPr lang="fr-BE" sz="1800" dirty="0" smtClean="0"/>
              <a:t>des données pour l'usage prévu compte tenu des contraintes de temps et d'argent.</a:t>
            </a:r>
            <a:endParaRPr lang="fr-BE" sz="1800" noProof="0" dirty="0" smtClean="0"/>
          </a:p>
          <a:p>
            <a:pPr lvl="1"/>
            <a:r>
              <a:rPr lang="fr-BE" sz="1800" dirty="0" smtClean="0"/>
              <a:t>Cependant, </a:t>
            </a:r>
            <a:r>
              <a:rPr lang="fr-BE" sz="1800" dirty="0" err="1" smtClean="0"/>
              <a:t>considèrez</a:t>
            </a:r>
            <a:r>
              <a:rPr lang="fr-BE" sz="1800" dirty="0" smtClean="0"/>
              <a:t> également</a:t>
            </a:r>
            <a:r>
              <a:rPr lang="fr-BE" sz="1800" b="1" dirty="0" smtClean="0"/>
              <a:t> les possibilités d’usages futurs </a:t>
            </a:r>
            <a:r>
              <a:rPr lang="fr-BE" sz="1800" dirty="0" smtClean="0"/>
              <a:t>des données.</a:t>
            </a:r>
            <a:endParaRPr lang="fr-BE"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extLst>
      <p:ext uri="{BB962C8B-B14F-4D97-AF65-F5344CB8AC3E}">
        <p14:creationId xmlns:p14="http://schemas.microsoft.com/office/powerpoint/2010/main" val="221546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Exemple de pertinence</a:t>
            </a:r>
            <a:endParaRPr lang="fr-BE"/>
          </a:p>
        </p:txBody>
      </p:sp>
      <p:sp>
        <p:nvSpPr>
          <p:cNvPr id="3" name="Content Placeholder 2"/>
          <p:cNvSpPr>
            <a:spLocks noGrp="1"/>
          </p:cNvSpPr>
          <p:nvPr>
            <p:ph sz="quarter" idx="14"/>
          </p:nvPr>
        </p:nvSpPr>
        <p:spPr/>
        <p:txBody>
          <a:bodyPr/>
          <a:lstStyle/>
          <a:p>
            <a:pPr algn="ctr"/>
            <a:r>
              <a:rPr lang="fr-BE" b="1" smtClean="0"/>
              <a:t>Très pertinent</a:t>
            </a:r>
            <a:endParaRPr lang="fr-BE" b="1"/>
          </a:p>
        </p:txBody>
      </p:sp>
      <p:sp>
        <p:nvSpPr>
          <p:cNvPr id="4" name="Content Placeholder 3"/>
          <p:cNvSpPr>
            <a:spLocks noGrp="1"/>
          </p:cNvSpPr>
          <p:nvPr>
            <p:ph sz="quarter" idx="15"/>
          </p:nvPr>
        </p:nvSpPr>
        <p:spPr/>
        <p:txBody>
          <a:bodyPr/>
          <a:lstStyle/>
          <a:p>
            <a:pPr algn="ctr"/>
            <a:endParaRPr lang="fr-BE" smtClean="0"/>
          </a:p>
          <a:p>
            <a:pPr algn="ctr"/>
            <a:endParaRPr lang="fr-BE" smtClean="0"/>
          </a:p>
          <a:p>
            <a:pPr algn="ctr"/>
            <a:endParaRPr lang="fr-BE" smtClean="0"/>
          </a:p>
          <a:p>
            <a:pPr algn="ctr"/>
            <a:endParaRPr lang="fr-BE" smtClean="0"/>
          </a:p>
          <a:p>
            <a:pPr algn="ctr"/>
            <a:r>
              <a:rPr lang="fr-BE" b="1" smtClean="0"/>
              <a:t>Peu pertinent</a:t>
            </a:r>
            <a:endParaRPr lang="fr-BE" b="1"/>
          </a:p>
        </p:txBody>
      </p:sp>
      <p:sp>
        <p:nvSpPr>
          <p:cNvPr id="5" name="Slide Number Placeholder 4"/>
          <p:cNvSpPr>
            <a:spLocks noGrp="1"/>
          </p:cNvSpPr>
          <p:nvPr>
            <p:ph type="sldNum" sz="quarter" idx="18"/>
          </p:nvPr>
        </p:nvSpPr>
        <p:spPr/>
        <p:txBody>
          <a:bodyPr/>
          <a:lstStyle/>
          <a:p>
            <a:r>
              <a:rPr lang="fr-BE" smtClean="0"/>
              <a:t>Slide </a:t>
            </a:r>
            <a:fld id="{E44EE0AE-258D-448E-BE6F-A5950D950578}" type="slidenum">
              <a:rPr lang="fr-BE" smtClean="0"/>
              <a:pPr/>
              <a:t>24</a:t>
            </a:fld>
            <a:endParaRPr lang="fr-BE"/>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849216"/>
            <a:ext cx="46683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ltGray">
          <a:xfrm>
            <a:off x="7668344" y="4077072"/>
            <a:ext cx="576064" cy="206384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41033"/>
            <a:ext cx="4132659" cy="229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324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Ponctualité</a:t>
            </a:r>
            <a:endParaRPr lang="en-GB" noProof="0" dirty="0"/>
          </a:p>
        </p:txBody>
      </p:sp>
      <p:sp>
        <p:nvSpPr>
          <p:cNvPr id="3" name="Content Placeholder 2"/>
          <p:cNvSpPr>
            <a:spLocks noGrp="1"/>
          </p:cNvSpPr>
          <p:nvPr>
            <p:ph sz="quarter" idx="15"/>
          </p:nvPr>
        </p:nvSpPr>
        <p:spPr>
          <a:xfrm>
            <a:off x="533400" y="1340768"/>
            <a:ext cx="8077200" cy="4419600"/>
          </a:xfrm>
        </p:spPr>
        <p:txBody>
          <a:bodyPr/>
          <a:lstStyle/>
          <a:p>
            <a:r>
              <a:rPr lang="fr-BE" i="1" dirty="0" smtClean="0">
                <a:solidFill>
                  <a:schemeClr val="accent1"/>
                </a:solidFill>
              </a:rPr>
              <a:t>La ponctualité des données est la mesure dans laquelle elles reflètent correctement l'état actuel de l'entité ou de l'événement et la mesure dans laquelle les données (dans leur dernière version) sont mises à disposition.</a:t>
            </a:r>
          </a:p>
          <a:p>
            <a:r>
              <a:rPr lang="fr-BE" sz="1800" i="1" dirty="0" smtClean="0"/>
              <a:t>Par exemple:</a:t>
            </a:r>
          </a:p>
          <a:p>
            <a:pPr marL="273050" indent="-273050">
              <a:buFont typeface="Arial" pitchFamily="34" charset="0"/>
              <a:buChar char="•"/>
            </a:pPr>
            <a:r>
              <a:rPr lang="fr-BE" sz="1800" dirty="0" smtClean="0"/>
              <a:t>Un ensemble de données qui contient les données de trafic en temps réel qui est mis à jour toutes les quelques minutes.</a:t>
            </a:r>
          </a:p>
          <a:p>
            <a:pPr marL="273050" indent="-273050">
              <a:buFont typeface="Arial" pitchFamily="34" charset="0"/>
              <a:buChar char="•"/>
            </a:pPr>
            <a:r>
              <a:rPr lang="fr-BE" sz="1800" dirty="0" smtClean="0"/>
              <a:t>Une description d'un ensemble de données contenant les statistiques annuelles de la criminalité qui est mise à disposition dans les jours suivants la publication de l'ensemble de données.</a:t>
            </a:r>
          </a:p>
          <a:p>
            <a:r>
              <a:rPr lang="fr-BE" sz="1800" b="1" i="1" dirty="0" smtClean="0"/>
              <a:t>Recommandations:</a:t>
            </a:r>
            <a:endParaRPr lang="fr-BE" sz="1800" b="1" i="1" noProof="0" dirty="0" smtClean="0"/>
          </a:p>
          <a:p>
            <a:pPr lvl="1"/>
            <a:r>
              <a:rPr lang="fr-BE" sz="1800" b="1" dirty="0" smtClean="0"/>
              <a:t>Adapter la fréquence de mise à jour </a:t>
            </a:r>
            <a:r>
              <a:rPr lang="fr-BE" sz="1800" dirty="0" smtClean="0"/>
              <a:t>des données </a:t>
            </a:r>
            <a:r>
              <a:rPr lang="fr-BE" sz="1800" b="1" dirty="0" smtClean="0"/>
              <a:t>à la nature des donnée</a:t>
            </a:r>
            <a:r>
              <a:rPr lang="fr-BE" sz="1800" dirty="0" smtClean="0"/>
              <a:t>s et leur </a:t>
            </a:r>
            <a:r>
              <a:rPr lang="fr-BE" sz="1800" b="1" dirty="0" smtClean="0"/>
              <a:t>utilisation prévue</a:t>
            </a:r>
            <a:r>
              <a:rPr lang="fr-BE" sz="1800" dirty="0" smtClean="0"/>
              <a:t>.</a:t>
            </a:r>
            <a:endParaRPr lang="fr-BE" sz="1800" noProof="0" dirty="0" smtClean="0"/>
          </a:p>
          <a:p>
            <a:pPr lvl="1"/>
            <a:r>
              <a:rPr lang="fr-BE" sz="1800" dirty="0" smtClean="0"/>
              <a:t>Assurez-vous que </a:t>
            </a:r>
            <a:r>
              <a:rPr lang="fr-BE" sz="1800" b="1" dirty="0" smtClean="0"/>
              <a:t>des processus et des outils </a:t>
            </a:r>
            <a:r>
              <a:rPr lang="fr-BE" sz="1800" dirty="0" smtClean="0"/>
              <a:t>sont en place pour soutenir les mises à jour.</a:t>
            </a:r>
            <a:endParaRPr lang="fr-BE"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spTree>
    <p:extLst>
      <p:ext uri="{BB962C8B-B14F-4D97-AF65-F5344CB8AC3E}">
        <p14:creationId xmlns:p14="http://schemas.microsoft.com/office/powerpoint/2010/main" val="149691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a:t>
            </a:r>
            <a:r>
              <a:rPr lang="en-GB" dirty="0" err="1" smtClean="0"/>
              <a:t>ponctualité</a:t>
            </a:r>
            <a:endParaRPr lang="en-GB" dirty="0"/>
          </a:p>
        </p:txBody>
      </p:sp>
      <p:sp>
        <p:nvSpPr>
          <p:cNvPr id="3" name="Content Placeholder 2"/>
          <p:cNvSpPr>
            <a:spLocks noGrp="1"/>
          </p:cNvSpPr>
          <p:nvPr>
            <p:ph sz="quarter" idx="14"/>
          </p:nvPr>
        </p:nvSpPr>
        <p:spPr/>
        <p:txBody>
          <a:bodyPr/>
          <a:lstStyle/>
          <a:p>
            <a:pPr algn="ctr"/>
            <a:r>
              <a:rPr lang="en-GB" b="1" dirty="0" err="1" smtClean="0"/>
              <a:t>Très</a:t>
            </a:r>
            <a:r>
              <a:rPr lang="en-GB" b="1" dirty="0" smtClean="0"/>
              <a:t> </a:t>
            </a:r>
            <a:r>
              <a:rPr lang="en-GB" b="1" dirty="0" err="1" smtClean="0"/>
              <a:t>grande</a:t>
            </a:r>
            <a:r>
              <a:rPr lang="en-GB" b="1" dirty="0" smtClean="0"/>
              <a:t> </a:t>
            </a:r>
            <a:r>
              <a:rPr lang="en-GB" b="1" dirty="0" err="1" smtClean="0"/>
              <a:t>ponctualité</a:t>
            </a:r>
            <a:endParaRPr lang="en-GB" b="1" dirty="0" smtClean="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b="1" dirty="0" err="1" smtClean="0"/>
              <a:t>Moindre</a:t>
            </a:r>
            <a:r>
              <a:rPr lang="en-GB" b="1" dirty="0" smtClean="0"/>
              <a:t> </a:t>
            </a:r>
            <a:r>
              <a:rPr lang="en-GB" b="1" dirty="0" err="1" smtClean="0"/>
              <a:t>ponctualité</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26</a:t>
            </a:fld>
            <a:endParaRPr lang="en-GB" dirty="0"/>
          </a:p>
        </p:txBody>
      </p:sp>
      <p:pic>
        <p:nvPicPr>
          <p:cNvPr id="12" name="Picture 3" descr="C:\Users\Public\Documents\_PwC\_Analytics\Open Data\Plaatjes\Yesterdays-Newspaper-Tr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85175"/>
            <a:ext cx="3384376" cy="2594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ublic\Documents\_PwC\_Analytics\Open Data\Plaatjes\Tsuna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856"/>
            <a:ext cx="4074791" cy="41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6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Les </a:t>
            </a:r>
            <a:r>
              <a:rPr lang="en-GB" sz="7200" i="0" dirty="0" err="1" smtClean="0">
                <a:solidFill>
                  <a:schemeClr val="accent1"/>
                </a:solidFill>
                <a:latin typeface="Bradley Hand ITC" pitchFamily="66" charset="0"/>
              </a:rPr>
              <a:t>meilleures</a:t>
            </a:r>
            <a:r>
              <a:rPr lang="en-GB" sz="7200" i="0" dirty="0" smtClean="0">
                <a:solidFill>
                  <a:schemeClr val="accent1"/>
                </a:solidFill>
                <a:latin typeface="Bradley Hand ITC" pitchFamily="66" charset="0"/>
              </a:rPr>
              <a:t> </a:t>
            </a:r>
            <a:r>
              <a:rPr lang="en-GB" sz="7200" i="0" dirty="0" err="1" smtClean="0">
                <a:solidFill>
                  <a:schemeClr val="accent1"/>
                </a:solidFill>
                <a:latin typeface="Bradley Hand ITC" pitchFamily="66" charset="0"/>
              </a:rPr>
              <a:t>pratiques</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fr-FR" b="0" dirty="0" smtClean="0"/>
              <a:t>Meilleures pratiques pour la publication de données et métadonnées de haute qualité.</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smtClean="0"/>
              <a:t>W3C: </a:t>
            </a:r>
            <a:r>
              <a:rPr lang="en-GB" dirty="0" err="1" smtClean="0"/>
              <a:t>Meilleures</a:t>
            </a:r>
            <a:r>
              <a:rPr lang="en-GB" dirty="0" smtClean="0"/>
              <a:t> </a:t>
            </a:r>
            <a:r>
              <a:rPr lang="en-GB" dirty="0" err="1" smtClean="0"/>
              <a:t>pratiques</a:t>
            </a:r>
            <a:r>
              <a:rPr lang="en-GB" dirty="0" smtClean="0"/>
              <a:t> pour la publication de </a:t>
            </a:r>
            <a:r>
              <a:rPr lang="en-GB" dirty="0" err="1" smtClean="0"/>
              <a:t>Données</a:t>
            </a:r>
            <a:r>
              <a:rPr lang="en-GB" dirty="0" smtClean="0"/>
              <a:t> </a:t>
            </a:r>
            <a:r>
              <a:rPr lang="en-GB" dirty="0" err="1" smtClean="0"/>
              <a:t>Ouvertes</a:t>
            </a:r>
            <a:r>
              <a:rPr lang="en-GB" dirty="0" smtClean="0"/>
              <a:t> </a:t>
            </a:r>
            <a:r>
              <a:rPr lang="en-GB" dirty="0" err="1" smtClean="0"/>
              <a:t>Liées</a:t>
            </a:r>
            <a:endParaRPr lang="en-GB" noProof="0" dirty="0"/>
          </a:p>
        </p:txBody>
      </p:sp>
      <p:sp>
        <p:nvSpPr>
          <p:cNvPr id="9" name="Content Placeholder 8"/>
          <p:cNvSpPr>
            <a:spLocks noGrp="1"/>
          </p:cNvSpPr>
          <p:nvPr>
            <p:ph sz="quarter" idx="15"/>
          </p:nvPr>
        </p:nvSpPr>
        <p:spPr/>
        <p:txBody>
          <a:bodyPr/>
          <a:lstStyle/>
          <a:p>
            <a:endParaRPr lang="en-GB" i="1" dirty="0" smtClean="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7992888" cy="4367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572000" y="6093296"/>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3"/>
              </a:rPr>
              <a:t>http://www.slideshare.net/OpenDataSupport/the-linked-open-government-data-lifecycle</a:t>
            </a:r>
            <a:endParaRPr lang="en-GB" sz="1200" dirty="0" smtClean="0">
              <a:solidFill>
                <a:schemeClr val="tx1"/>
              </a:solidFill>
            </a:endParaRPr>
          </a:p>
        </p:txBody>
      </p:sp>
    </p:spTree>
    <p:extLst>
      <p:ext uri="{BB962C8B-B14F-4D97-AF65-F5344CB8AC3E}">
        <p14:creationId xmlns:p14="http://schemas.microsoft.com/office/powerpoint/2010/main" val="399315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smtClean="0"/>
              <a:t>Opquast: 72 </a:t>
            </a:r>
            <a:r>
              <a:rPr lang="en-GB" dirty="0" err="1" smtClean="0"/>
              <a:t>bonnes</a:t>
            </a:r>
            <a:r>
              <a:rPr lang="en-GB" dirty="0" smtClean="0"/>
              <a:t> </a:t>
            </a:r>
            <a:r>
              <a:rPr lang="en-GB" dirty="0" err="1" smtClean="0"/>
              <a:t>pratiques</a:t>
            </a:r>
            <a:r>
              <a:rPr lang="en-GB" dirty="0" smtClean="0"/>
              <a:t> pour les </a:t>
            </a:r>
            <a:r>
              <a:rPr lang="en-GB" dirty="0" err="1" smtClean="0"/>
              <a:t>données</a:t>
            </a:r>
            <a:r>
              <a:rPr lang="en-GB" dirty="0" smtClean="0"/>
              <a:t> </a:t>
            </a:r>
            <a:r>
              <a:rPr lang="en-GB" dirty="0" err="1" smtClean="0"/>
              <a:t>ouvertes</a:t>
            </a:r>
            <a:endParaRPr lang="en-GB" noProof="0" dirty="0"/>
          </a:p>
        </p:txBody>
      </p:sp>
      <p:sp>
        <p:nvSpPr>
          <p:cNvPr id="2" name="Content Placeholder 1"/>
          <p:cNvSpPr>
            <a:spLocks noGrp="1"/>
          </p:cNvSpPr>
          <p:nvPr>
            <p:ph sz="quarter" idx="15"/>
          </p:nvPr>
        </p:nvSpPr>
        <p:spPr>
          <a:xfrm>
            <a:off x="533400" y="1752600"/>
            <a:ext cx="8077200" cy="524272"/>
          </a:xfrm>
        </p:spPr>
        <p:txBody>
          <a:bodyPr/>
          <a:lstStyle/>
          <a:p>
            <a:r>
              <a:rPr lang="en-GB" sz="1800" b="1" i="1" dirty="0" err="1" smtClean="0"/>
              <a:t>Quelques</a:t>
            </a:r>
            <a:r>
              <a:rPr lang="en-GB" sz="1800" b="1" i="1" dirty="0" smtClean="0"/>
              <a:t> </a:t>
            </a:r>
            <a:r>
              <a:rPr lang="en-GB" sz="1800" b="1" i="1" dirty="0" err="1" smtClean="0"/>
              <a:t>exemples</a:t>
            </a:r>
            <a:endParaRPr lang="en-GB" sz="1800" b="1" i="1"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84784"/>
            <a:ext cx="3648602" cy="443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55104" y="2132856"/>
            <a:ext cx="3981822" cy="4403377"/>
            <a:chOff x="655104" y="2132856"/>
            <a:chExt cx="3981822" cy="4403377"/>
          </a:xfrm>
          <a:effectLst>
            <a:outerShdw blurRad="50800" dist="38100" dir="2700000" algn="tl" rotWithShape="0">
              <a:prstClr val="black">
                <a:alpha val="40000"/>
              </a:prstClr>
            </a:outerShdw>
          </a:effectLst>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0" y="2132856"/>
              <a:ext cx="392962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04" y="4221088"/>
              <a:ext cx="3981822" cy="231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bwMode="ltGray">
          <a:xfrm>
            <a:off x="5436096" y="5949280"/>
            <a:ext cx="33843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5"/>
              </a:rPr>
              <a:t>http://checklists.opquast.com/en/opendata</a:t>
            </a:r>
            <a:endParaRPr lang="en-GB" sz="1200" dirty="0" smtClean="0">
              <a:solidFill>
                <a:schemeClr val="tx1"/>
              </a:solidFill>
            </a:endParaRPr>
          </a:p>
        </p:txBody>
      </p:sp>
    </p:spTree>
    <p:extLst>
      <p:ext uri="{BB962C8B-B14F-4D97-AF65-F5344CB8AC3E}">
        <p14:creationId xmlns:p14="http://schemas.microsoft.com/office/powerpoint/2010/main" val="132211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 </a:t>
            </a:r>
            <a:r>
              <a:rPr lang="en-GB" dirty="0" err="1" smtClean="0"/>
              <a:t>objectifs</a:t>
            </a:r>
            <a:r>
              <a:rPr lang="en-GB" dirty="0" smtClean="0"/>
              <a:t> de </a:t>
            </a:r>
            <a:r>
              <a:rPr lang="en-GB" dirty="0" err="1" smtClean="0"/>
              <a:t>cette</a:t>
            </a:r>
            <a:r>
              <a:rPr lang="en-GB" dirty="0" smtClean="0"/>
              <a:t> formation</a:t>
            </a:r>
            <a:endParaRPr lang="en-GB" noProof="0" dirty="0"/>
          </a:p>
        </p:txBody>
      </p:sp>
      <p:sp>
        <p:nvSpPr>
          <p:cNvPr id="3" name="Content Placeholder 2"/>
          <p:cNvSpPr>
            <a:spLocks noGrp="1"/>
          </p:cNvSpPr>
          <p:nvPr>
            <p:ph sz="quarter" idx="15"/>
          </p:nvPr>
        </p:nvSpPr>
        <p:spPr/>
        <p:txBody>
          <a:bodyPr/>
          <a:lstStyle/>
          <a:p>
            <a:r>
              <a:rPr lang="fr-FR" dirty="0" smtClean="0"/>
              <a:t>À la fin de ce module de formation, vous devriez avoir une compréhension de:</a:t>
            </a:r>
          </a:p>
          <a:p>
            <a:pPr lvl="1"/>
            <a:r>
              <a:rPr lang="fr-FR" dirty="0" smtClean="0"/>
              <a:t>Ce qu’on entend par la qualité des données (ouvertes).</a:t>
            </a:r>
          </a:p>
          <a:p>
            <a:pPr lvl="1"/>
            <a:r>
              <a:rPr lang="fr-FR" dirty="0" smtClean="0"/>
              <a:t>Les déterminants et les critères de qualité pour les données ouvertes.</a:t>
            </a:r>
          </a:p>
          <a:p>
            <a:pPr lvl="1"/>
            <a:r>
              <a:rPr lang="fr-FR" dirty="0" smtClean="0"/>
              <a:t>Les bonnes pratiques pour la publication des données ouvertes (liées) de haute qualité.</a:t>
            </a:r>
          </a:p>
          <a:p>
            <a:endParaRPr lang="en-GB" noProof="0" dirty="0">
              <a:solidFill>
                <a:srgbClr val="FF0000"/>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extLst>
      <p:ext uri="{BB962C8B-B14F-4D97-AF65-F5344CB8AC3E}">
        <p14:creationId xmlns:p14="http://schemas.microsoft.com/office/powerpoint/2010/main" val="971206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Quels sont les éléments communs qu’on peut trouver dans les meilleures pratiques?</a:t>
            </a:r>
            <a:endParaRPr lang="en-GB" noProof="0" dirty="0"/>
          </a:p>
        </p:txBody>
      </p:sp>
      <p:sp>
        <p:nvSpPr>
          <p:cNvPr id="3" name="Content Placeholder 2"/>
          <p:cNvSpPr>
            <a:spLocks noGrp="1"/>
          </p:cNvSpPr>
          <p:nvPr>
            <p:ph sz="quarter" idx="15"/>
          </p:nvPr>
        </p:nvSpPr>
        <p:spPr/>
        <p:txBody>
          <a:bodyPr/>
          <a:lstStyle/>
          <a:p>
            <a:pPr lvl="1"/>
            <a:r>
              <a:rPr lang="fr-FR" sz="1800" b="1" dirty="0" smtClean="0"/>
              <a:t>Fournir des descriptions appropriées  </a:t>
            </a:r>
            <a:r>
              <a:rPr lang="fr-FR" sz="1800" dirty="0" smtClean="0"/>
              <a:t>aux données (i.e. métadonnées)</a:t>
            </a:r>
            <a:r>
              <a:rPr lang="en-GB" sz="1800" dirty="0" smtClean="0"/>
              <a:t>.</a:t>
            </a:r>
            <a:endParaRPr lang="en-GB" sz="1800" noProof="0" dirty="0" smtClean="0"/>
          </a:p>
          <a:p>
            <a:pPr lvl="1"/>
            <a:r>
              <a:rPr lang="fr-FR" sz="1800" b="1" dirty="0" smtClean="0"/>
              <a:t>Utiliser vocabulaires standards</a:t>
            </a:r>
            <a:r>
              <a:rPr lang="fr-FR" sz="1800" dirty="0" smtClean="0"/>
              <a:t> pour les métadonnées et les données chaque fois que de tels vocabulaires existent.</a:t>
            </a:r>
            <a:endParaRPr lang="en-GB" sz="1800" noProof="0" dirty="0" smtClean="0"/>
          </a:p>
          <a:p>
            <a:pPr lvl="1"/>
            <a:r>
              <a:rPr lang="fr-FR" sz="1800" b="1" dirty="0" smtClean="0"/>
              <a:t>Spécifier la licence </a:t>
            </a:r>
            <a:r>
              <a:rPr lang="fr-FR" sz="1800" dirty="0" smtClean="0"/>
              <a:t>sous laquelle les données peuvent être réutilisées.</a:t>
            </a:r>
          </a:p>
          <a:p>
            <a:pPr lvl="1"/>
            <a:r>
              <a:rPr lang="fr-FR" sz="1800" b="1" dirty="0" smtClean="0"/>
              <a:t>Respecter les exigences légales </a:t>
            </a:r>
            <a:r>
              <a:rPr lang="fr-FR" sz="1800" dirty="0" smtClean="0"/>
              <a:t>en matière de protection des données personnelles et autres données sensibles.</a:t>
            </a:r>
          </a:p>
          <a:p>
            <a:pPr lvl="1"/>
            <a:r>
              <a:rPr lang="fr-FR" sz="1800" b="1" dirty="0" smtClean="0"/>
              <a:t>Représenter </a:t>
            </a:r>
            <a:r>
              <a:rPr lang="fr-FR" sz="1800" dirty="0" smtClean="0"/>
              <a:t>les métadonnées et les données </a:t>
            </a:r>
            <a:r>
              <a:rPr lang="fr-FR" sz="1800" b="1" dirty="0" smtClean="0"/>
              <a:t>selon les principes de données liées en </a:t>
            </a:r>
            <a:r>
              <a:rPr lang="fr-FR" sz="1800" dirty="0" smtClean="0"/>
              <a:t>utilisant</a:t>
            </a:r>
            <a:r>
              <a:rPr lang="fr-FR" sz="1800" b="1" dirty="0" smtClean="0"/>
              <a:t> des </a:t>
            </a:r>
            <a:r>
              <a:rPr lang="fr-FR" sz="1800" b="1" dirty="0" err="1" smtClean="0"/>
              <a:t>URIs</a:t>
            </a:r>
            <a:r>
              <a:rPr lang="fr-FR" sz="1800" b="1" dirty="0" smtClean="0"/>
              <a:t> </a:t>
            </a:r>
            <a:r>
              <a:rPr lang="fr-FR" sz="1800" dirty="0" smtClean="0"/>
              <a:t>persistantes pour identifier des ressources.</a:t>
            </a:r>
            <a:endParaRPr lang="en-GB" sz="1800" b="1" noProof="0" dirty="0" smtClean="0"/>
          </a:p>
          <a:p>
            <a:pPr lvl="1"/>
            <a:r>
              <a:rPr lang="fr-FR" sz="1800" b="1" dirty="0" smtClean="0"/>
              <a:t>Fournir des informations sur la source </a:t>
            </a:r>
            <a:r>
              <a:rPr lang="fr-FR" sz="1800" dirty="0" smtClean="0"/>
              <a:t>des données.</a:t>
            </a:r>
          </a:p>
          <a:p>
            <a:pPr lvl="1"/>
            <a:endParaRPr lang="en-GB" sz="1800" noProof="0" dirty="0" smtClean="0"/>
          </a:p>
          <a:p>
            <a:pPr marL="0" lvl="1" indent="0">
              <a:buNone/>
            </a:pPr>
            <a:r>
              <a:rPr lang="fr-FR" sz="2400" i="1" dirty="0" smtClean="0">
                <a:solidFill>
                  <a:schemeClr val="accent1"/>
                </a:solidFill>
                <a:latin typeface="Hand Of Sean" pitchFamily="2" charset="-128"/>
                <a:ea typeface="Hand Of Sean" pitchFamily="2" charset="-128"/>
              </a:rPr>
              <a:t>La maintenance des métadonnées et des données est essentielle!</a:t>
            </a:r>
          </a:p>
          <a:p>
            <a:pPr lvl="1"/>
            <a:endParaRPr lang="en-GB" sz="1800" noProof="0" dirty="0" smtClean="0"/>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30</a:t>
            </a:fld>
            <a:endParaRPr lang="en-GB"/>
          </a:p>
        </p:txBody>
      </p:sp>
      <p:sp>
        <p:nvSpPr>
          <p:cNvPr id="5" name="Rectangle 4"/>
          <p:cNvSpPr/>
          <p:nvPr/>
        </p:nvSpPr>
        <p:spPr bwMode="ltGray">
          <a:xfrm>
            <a:off x="4788024" y="6093296"/>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3"/>
              </a:rPr>
              <a:t>http://www.slideshare.net/OpenDataSupport/introduction-to-metadata-management</a:t>
            </a:r>
            <a:endParaRPr lang="en-GB" sz="1200" dirty="0" smtClean="0">
              <a:solidFill>
                <a:schemeClr val="tx1"/>
              </a:solidFill>
            </a:endParaRPr>
          </a:p>
        </p:txBody>
      </p:sp>
    </p:spTree>
    <p:extLst>
      <p:ext uri="{BB962C8B-B14F-4D97-AF65-F5344CB8AC3E}">
        <p14:creationId xmlns:p14="http://schemas.microsoft.com/office/powerpoint/2010/main" val="70027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fr-FR" dirty="0" smtClean="0"/>
              <a:t>La qualité des données est déterminée par leur aptitude à être (</a:t>
            </a:r>
            <a:r>
              <a:rPr lang="fr-FR" dirty="0" err="1" smtClean="0"/>
              <a:t>re</a:t>
            </a:r>
            <a:r>
              <a:rPr lang="fr-FR" dirty="0" smtClean="0"/>
              <a:t>-)utilisées par les consommateurs de données.</a:t>
            </a:r>
          </a:p>
          <a:p>
            <a:pPr lvl="1">
              <a:buFont typeface="Arial" pitchFamily="34" charset="0"/>
              <a:buChar char="•"/>
            </a:pPr>
            <a:r>
              <a:rPr lang="fr-FR" dirty="0" smtClean="0"/>
              <a:t>Les métadonnées sont des "données sur les données", c'est à dire que les métadonnées sont un type de données.</a:t>
            </a:r>
          </a:p>
          <a:p>
            <a:pPr lvl="2">
              <a:buFont typeface="Wingdings" pitchFamily="2" charset="2"/>
              <a:buChar char="§"/>
            </a:pPr>
            <a:r>
              <a:rPr lang="fr-FR" sz="1800" dirty="0" smtClean="0"/>
              <a:t>Les mêmes considérations s'appliquent à la qualité des données et des métadonnées.</a:t>
            </a:r>
          </a:p>
          <a:p>
            <a:pPr lvl="1">
              <a:buFont typeface="Arial" pitchFamily="34" charset="0"/>
              <a:buChar char="•"/>
            </a:pPr>
            <a:r>
              <a:rPr lang="fr-FR" dirty="0" smtClean="0"/>
              <a:t>La qualité des données a des dimensions multiples et ceci s’étend au-delà de l'exactitude des données.</a:t>
            </a:r>
          </a:p>
          <a:p>
            <a:pPr lvl="2">
              <a:buFont typeface="Wingdings" pitchFamily="2" charset="2"/>
              <a:buChar char="§"/>
            </a:pPr>
            <a:r>
              <a:rPr lang="fr-FR" sz="1800" dirty="0" smtClean="0"/>
              <a:t>Exactitude, disponibilité, exhaustivité, conformité, cohérence, crédibilité, </a:t>
            </a:r>
            <a:r>
              <a:rPr lang="fr-FR" sz="1800" dirty="0" err="1" smtClean="0"/>
              <a:t>traitabilité</a:t>
            </a:r>
            <a:r>
              <a:rPr lang="fr-FR" sz="1800" dirty="0" smtClean="0"/>
              <a:t>, pertinence, </a:t>
            </a:r>
            <a:r>
              <a:rPr lang="fr-FR" sz="1800" dirty="0" err="1" smtClean="0"/>
              <a:t>pontualité</a:t>
            </a:r>
            <a:r>
              <a:rPr lang="fr-FR" sz="1800" dirty="0" smtClean="0"/>
              <a:t>.</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de </a:t>
            </a:r>
            <a:r>
              <a:rPr lang="en-GB" dirty="0" err="1" smtClean="0"/>
              <a:t>groupe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32</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fr-BE" dirty="0" smtClean="0">
                <a:solidFill>
                  <a:srgbClr val="000000"/>
                </a:solidFill>
              </a:rPr>
              <a:t>D’après vous, quels sont les facteurs qui contribuent le plus à la qualité des métadonnées?</a:t>
            </a:r>
          </a:p>
          <a:p>
            <a:pPr marL="0" lvl="1" indent="0">
              <a:buClr>
                <a:srgbClr val="000000"/>
              </a:buClr>
              <a:buNone/>
            </a:pPr>
            <a:endParaRPr lang="fr-BE" dirty="0" smtClean="0">
              <a:solidFill>
                <a:srgbClr val="000000"/>
              </a:solidFill>
            </a:endParaRPr>
          </a:p>
          <a:p>
            <a:pPr marL="0" lvl="1" indent="0">
              <a:buClr>
                <a:srgbClr val="000000"/>
              </a:buClr>
              <a:buNone/>
            </a:pPr>
            <a:r>
              <a:rPr lang="fr-BE" dirty="0" smtClean="0">
                <a:solidFill>
                  <a:srgbClr val="000000"/>
                </a:solidFill>
              </a:rPr>
              <a:t>L’amélioration de la qualité peut demander du temps et des ressources. Dans quelle mesure votre organisation serait-elle prête à investir dans la qualité des métadonnées?</a:t>
            </a:r>
            <a:endParaRPr lang="fr-BE" dirty="0">
              <a:solidFill>
                <a:srgbClr val="000000"/>
              </a:solidFill>
            </a:endParaRPr>
          </a:p>
          <a:p>
            <a:pPr marL="0" lvl="1" indent="0">
              <a:buClr>
                <a:srgbClr val="000000"/>
              </a:buClr>
              <a:buNone/>
            </a:pPr>
            <a:endParaRPr lang="fr-BE" dirty="0" smtClean="0">
              <a:solidFill>
                <a:srgbClr val="000000"/>
              </a:solidFill>
            </a:endParaRPr>
          </a:p>
          <a:p>
            <a:pPr marL="0" lvl="1" indent="0">
              <a:buClr>
                <a:srgbClr val="000000"/>
              </a:buClr>
              <a:buNone/>
            </a:pPr>
            <a:r>
              <a:rPr lang="fr-BE" dirty="0" smtClean="0">
                <a:solidFill>
                  <a:srgbClr val="000000"/>
                </a:solidFill>
              </a:rPr>
              <a:t>Pouvez-vous donner une exemple de </a:t>
            </a:r>
            <a:r>
              <a:rPr lang="fr-BE" dirty="0">
                <a:solidFill>
                  <a:srgbClr val="000000"/>
                </a:solidFill>
              </a:rPr>
              <a:t>métadonnées de haute qualité pour un ensemble de </a:t>
            </a:r>
            <a:r>
              <a:rPr lang="fr-BE" dirty="0" smtClean="0">
                <a:solidFill>
                  <a:srgbClr val="000000"/>
                </a:solidFill>
              </a:rPr>
              <a:t>données utilisant le profil applicatif DCAT?</a:t>
            </a:r>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63691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41822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407707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4858389"/>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5229200"/>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Prennez</a:t>
            </a:r>
            <a:r>
              <a:rPr lang="en-GB" sz="4000" i="0" dirty="0" smtClean="0">
                <a:solidFill>
                  <a:schemeClr val="accent1"/>
                </a:solidFill>
                <a:latin typeface="Bradley Hand ITC" pitchFamily="66" charset="0"/>
              </a:rPr>
              <a:t> le test en </a:t>
            </a:r>
            <a:r>
              <a:rPr lang="en-GB" sz="4000" i="0" dirty="0" err="1" smtClean="0">
                <a:solidFill>
                  <a:schemeClr val="accent1"/>
                </a:solidFill>
                <a:latin typeface="Bradley Hand ITC" pitchFamily="66" charset="0"/>
              </a:rPr>
              <a:t>ligne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hlinkClick r:id="rId3"/>
              </a:rPr>
              <a:t>ici</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2147229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Merci</a:t>
            </a:r>
            <a:r>
              <a:rPr lang="en-GB" sz="7200" i="0" dirty="0" smtClean="0">
                <a:solidFill>
                  <a:schemeClr val="accent1"/>
                </a:solidFill>
                <a:latin typeface="Bradley Hand ITC" pitchFamily="66" charset="0"/>
              </a:rPr>
              <a:t>!</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...et </a:t>
            </a:r>
            <a:r>
              <a:rPr lang="en-GB" sz="4800" i="0" dirty="0" err="1" smtClean="0">
                <a:solidFill>
                  <a:schemeClr val="accent1"/>
                </a:solidFill>
                <a:latin typeface="Bradley Hand ITC" pitchFamily="66" charset="0"/>
              </a:rPr>
              <a:t>maintenant</a:t>
            </a:r>
            <a:r>
              <a:rPr lang="en-GB" sz="4800" i="0" dirty="0" smtClean="0">
                <a:solidFill>
                  <a:schemeClr val="accent1"/>
                </a:solidFill>
                <a:latin typeface="Bradley Hand ITC" pitchFamily="66" charset="0"/>
              </a:rPr>
              <a:t> </a:t>
            </a:r>
            <a:r>
              <a:rPr lang="en-GB" sz="4800" i="0" dirty="0" err="1" smtClean="0">
                <a:solidFill>
                  <a:schemeClr val="accent1"/>
                </a:solidFill>
                <a:latin typeface="Bradley Hand ITC" pitchFamily="66" charset="0"/>
              </a:rPr>
              <a:t>vos</a:t>
            </a:r>
            <a:r>
              <a:rPr lang="en-GB" sz="4800" i="0" dirty="0" smtClean="0">
                <a:solidFill>
                  <a:schemeClr val="accent1"/>
                </a:solidFill>
                <a:latin typeface="Bradley Hand ITC" pitchFamily="66" charset="0"/>
              </a:rPr>
              <a:t> questions?</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Références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a:spcAft>
                <a:spcPts val="300"/>
              </a:spcAft>
            </a:pPr>
            <a:r>
              <a:rPr lang="en-GB" sz="700" dirty="0" smtClean="0"/>
              <a:t>Slide 5: </a:t>
            </a:r>
          </a:p>
          <a:p>
            <a:pPr lvl="1">
              <a:buFont typeface="Arial" pitchFamily="34" charset="0"/>
              <a:buChar char="•"/>
            </a:pPr>
            <a:r>
              <a:rPr lang="en-GB" sz="800" dirty="0" err="1" smtClean="0"/>
              <a:t>Juran</a:t>
            </a:r>
            <a:r>
              <a:rPr lang="en-GB" sz="800" dirty="0" smtClean="0"/>
              <a:t>, Joseph M. and A. Blanton Godfrey, </a:t>
            </a:r>
            <a:r>
              <a:rPr lang="en-GB" sz="800" dirty="0" err="1" smtClean="0"/>
              <a:t>Juran's</a:t>
            </a:r>
            <a:r>
              <a:rPr lang="en-GB" sz="800" dirty="0" smtClean="0"/>
              <a:t> Quality Handbook, Fifth Edition, p. 2.2, McGraw-Hill, 1999</a:t>
            </a:r>
          </a:p>
          <a:p>
            <a:pPr lvl="1">
              <a:buNone/>
            </a:pPr>
            <a:r>
              <a:rPr lang="en-GB" sz="800" dirty="0" smtClean="0"/>
              <a:t>Slide 6: </a:t>
            </a:r>
          </a:p>
          <a:p>
            <a:pPr lvl="1"/>
            <a:r>
              <a:rPr lang="fr-FR" sz="800" dirty="0" smtClean="0"/>
              <a:t>National Information Standards </a:t>
            </a:r>
            <a:r>
              <a:rPr lang="fr-FR" sz="800" dirty="0" err="1" smtClean="0"/>
              <a:t>Organization</a:t>
            </a:r>
            <a:r>
              <a:rPr lang="fr-FR" sz="800" smtClean="0"/>
              <a:t>, http</a:t>
            </a:r>
            <a:r>
              <a:rPr lang="fr-FR" sz="800" dirty="0" smtClean="0"/>
              <a:t>://</a:t>
            </a:r>
            <a:r>
              <a:rPr lang="fr-FR" sz="800" smtClean="0"/>
              <a:t>www.niso.org/publications/press/UnderstandingMetadata.pdf  </a:t>
            </a:r>
            <a:endParaRPr lang="en-GB" sz="800" dirty="0" smtClean="0"/>
          </a:p>
          <a:p>
            <a:r>
              <a:rPr lang="en-GB" sz="800" dirty="0" smtClean="0"/>
              <a:t>Slide 8-26:</a:t>
            </a:r>
          </a:p>
          <a:p>
            <a:pPr lvl="1">
              <a:buFont typeface="Arial" pitchFamily="34" charset="0"/>
              <a:buChar char="•"/>
            </a:pPr>
            <a:r>
              <a:rPr lang="en-GB" sz="800" dirty="0" smtClean="0"/>
              <a:t>Mark David Hansen. Zero Defect Data: Tackling the Corporate Data Quality Problem. 1991. </a:t>
            </a:r>
            <a:r>
              <a:rPr lang="en-GB" sz="800" dirty="0" smtClean="0">
                <a:hlinkClick r:id="rId3"/>
              </a:rPr>
              <a:t>http://dspace.mit.edu/handle/1721.1/13812</a:t>
            </a:r>
            <a:endParaRPr lang="en-GB" sz="800" dirty="0" smtClean="0"/>
          </a:p>
          <a:p>
            <a:pPr lvl="1">
              <a:buFont typeface="Arial" pitchFamily="34" charset="0"/>
              <a:buChar char="•"/>
            </a:pPr>
            <a:r>
              <a:rPr lang="en-GB" sz="800" dirty="0" smtClean="0"/>
              <a:t>Kevin Roebuck. Data Quality: High-impact Strategies  - What You Need to Know: Definitions, Adoptions, Impact, Benefits, Maturity, Vendors. </a:t>
            </a:r>
            <a:r>
              <a:rPr lang="en-GB" sz="800" dirty="0" err="1" smtClean="0"/>
              <a:t>Emereo</a:t>
            </a:r>
            <a:r>
              <a:rPr lang="en-GB" sz="800" dirty="0" smtClean="0"/>
              <a:t> Pty Limited, 2011. </a:t>
            </a:r>
            <a:r>
              <a:rPr lang="en-GB" sz="800" dirty="0" smtClean="0">
                <a:hlinkClick r:id="rId4"/>
              </a:rPr>
              <a:t>http://bit.ly/19Qb6Ov</a:t>
            </a:r>
            <a:endParaRPr lang="en-GB" sz="800" dirty="0" smtClean="0"/>
          </a:p>
          <a:p>
            <a:pPr lvl="1">
              <a:buFont typeface="Arial" pitchFamily="34" charset="0"/>
              <a:buChar char="•"/>
            </a:pPr>
            <a:r>
              <a:rPr lang="en-GB" sz="800" dirty="0" smtClean="0"/>
              <a:t>Thomas R. Bruce, Diane </a:t>
            </a:r>
            <a:r>
              <a:rPr lang="en-GB" sz="800" dirty="0" err="1" smtClean="0"/>
              <a:t>Hillmann</a:t>
            </a:r>
            <a:r>
              <a:rPr lang="en-GB" sz="800" dirty="0" smtClean="0"/>
              <a:t>. The Continuum of Metadata Quality: Defining, Expressing, Exploiting. ALA Editions, 2004. </a:t>
            </a:r>
            <a:r>
              <a:rPr lang="en-GB" sz="800" dirty="0" smtClean="0">
                <a:hlinkClick r:id="rId5"/>
              </a:rPr>
              <a:t>http://www.ecommons.cornell.edu/handle/1813/7895</a:t>
            </a:r>
            <a:endParaRPr lang="en-GB" sz="800" dirty="0" smtClean="0"/>
          </a:p>
          <a:p>
            <a:pPr lvl="1">
              <a:buFont typeface="Arial" pitchFamily="34" charset="0"/>
              <a:buChar char="•"/>
            </a:pPr>
            <a:r>
              <a:rPr lang="en-GB" sz="800" dirty="0" smtClean="0"/>
              <a:t>Sharon Dawes. Open data quality: a practical view.  Open Data Roundtable. October 2012. </a:t>
            </a:r>
            <a:r>
              <a:rPr lang="en-GB" sz="800" dirty="0" smtClean="0">
                <a:hlinkClick r:id="rId6"/>
              </a:rPr>
              <a:t>http://www.slideshare.net/cityhub/sharon-dawes-ctg</a:t>
            </a:r>
            <a:endParaRPr lang="en-GB" sz="800" dirty="0" smtClean="0"/>
          </a:p>
          <a:p>
            <a:pPr lvl="1">
              <a:buFont typeface="Arial" pitchFamily="34" charset="0"/>
              <a:buChar char="•"/>
            </a:pPr>
            <a:r>
              <a:rPr lang="en-GB" sz="800" dirty="0" smtClean="0"/>
              <a:t>Joshua </a:t>
            </a:r>
            <a:r>
              <a:rPr lang="en-GB" sz="800" dirty="0" err="1" smtClean="0"/>
              <a:t>Tauberer</a:t>
            </a:r>
            <a:r>
              <a:rPr lang="en-GB" sz="800" dirty="0" smtClean="0"/>
              <a:t>. Open Government Data. Section 5.2 Data Quality: Precision, Accuracy, and Cost. June 2012.  </a:t>
            </a:r>
            <a:r>
              <a:rPr lang="en-GB" sz="800" dirty="0" smtClean="0">
                <a:hlinkClick r:id="rId7"/>
              </a:rPr>
              <a:t>http://opengovdata.io/2012-02/page/5-2/data-quality-precision-accuracy-and-cost</a:t>
            </a:r>
            <a:endParaRPr lang="en-GB" sz="800" dirty="0" smtClean="0"/>
          </a:p>
          <a:p>
            <a:pPr lvl="1">
              <a:buFont typeface="Arial" pitchFamily="34" charset="0"/>
              <a:buChar char="•"/>
            </a:pPr>
            <a:r>
              <a:rPr lang="en-GB" sz="800" dirty="0" smtClean="0"/>
              <a:t>Stefan </a:t>
            </a:r>
            <a:r>
              <a:rPr lang="en-GB" sz="800" dirty="0" err="1" smtClean="0"/>
              <a:t>Urbanek</a:t>
            </a:r>
            <a:r>
              <a:rPr lang="en-GB" sz="800" dirty="0" smtClean="0"/>
              <a:t>. Data Quality: What is It? January 2011. </a:t>
            </a:r>
            <a:r>
              <a:rPr lang="en-GB" sz="800" dirty="0" smtClean="0">
                <a:hlinkClick r:id="rId8"/>
              </a:rPr>
              <a:t>http://ckan.org/2011/01/20/data-quality-what-is-it/</a:t>
            </a:r>
            <a:endParaRPr lang="en-GB" sz="800" dirty="0" smtClean="0"/>
          </a:p>
          <a:p>
            <a:pPr lvl="1">
              <a:buFont typeface="Arial" pitchFamily="34" charset="0"/>
              <a:buChar char="•"/>
            </a:pPr>
            <a:r>
              <a:rPr lang="en-GB" sz="800" dirty="0" err="1" smtClean="0"/>
              <a:t>Amrapali</a:t>
            </a:r>
            <a:r>
              <a:rPr lang="en-GB" sz="800" dirty="0" smtClean="0"/>
              <a:t> </a:t>
            </a:r>
            <a:r>
              <a:rPr lang="en-GB" sz="800" dirty="0" err="1" smtClean="0"/>
              <a:t>Zaveri</a:t>
            </a:r>
            <a:r>
              <a:rPr lang="en-GB" sz="800" dirty="0" smtClean="0"/>
              <a:t>, </a:t>
            </a:r>
            <a:r>
              <a:rPr lang="en-GB" sz="800" dirty="0" err="1" smtClean="0"/>
              <a:t>Anisa</a:t>
            </a:r>
            <a:r>
              <a:rPr lang="en-GB" sz="800" dirty="0" smtClean="0"/>
              <a:t> </a:t>
            </a:r>
            <a:r>
              <a:rPr lang="en-GB" sz="800" dirty="0" err="1" smtClean="0"/>
              <a:t>Rula</a:t>
            </a:r>
            <a:r>
              <a:rPr lang="en-GB" sz="800" dirty="0" smtClean="0"/>
              <a:t>, Andrea </a:t>
            </a:r>
            <a:r>
              <a:rPr lang="en-GB" sz="800" dirty="0" err="1" smtClean="0"/>
              <a:t>Maurino</a:t>
            </a:r>
            <a:r>
              <a:rPr lang="en-GB" sz="800" dirty="0" smtClean="0"/>
              <a:t>, Ricardo </a:t>
            </a:r>
            <a:r>
              <a:rPr lang="en-GB" sz="800" dirty="0" err="1" smtClean="0"/>
              <a:t>Pietrobon</a:t>
            </a:r>
            <a:r>
              <a:rPr lang="en-GB" sz="800" dirty="0" smtClean="0"/>
              <a:t>, Jens Lehmann, </a:t>
            </a:r>
            <a:r>
              <a:rPr lang="en-GB" sz="800" dirty="0" err="1" smtClean="0"/>
              <a:t>Sören</a:t>
            </a:r>
            <a:r>
              <a:rPr lang="en-GB" sz="800" dirty="0" smtClean="0"/>
              <a:t> Auer. Quality Assessment Methodologies for Linked Open Data. Semantic Web Journal (unpublished), 2012. </a:t>
            </a:r>
            <a:r>
              <a:rPr lang="en-GB" sz="800" dirty="0" smtClean="0">
                <a:hlinkClick r:id="rId9"/>
              </a:rPr>
              <a:t>http://www.semantic-web-journal.net/content/quality-assessment-methodologies-linked-open-data</a:t>
            </a:r>
            <a:endParaRPr lang="en-GB" sz="800" dirty="0" smtClean="0"/>
          </a:p>
          <a:p>
            <a:pPr>
              <a:buFont typeface="Arial" pitchFamily="34" charset="0"/>
              <a:buChar char="•"/>
            </a:pPr>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r>
              <a:rPr lang="en-GB" sz="800" dirty="0" smtClean="0"/>
              <a:t>Slide </a:t>
            </a:r>
            <a:r>
              <a:rPr lang="en-GB" sz="800" dirty="0" smtClean="0"/>
              <a:t>13:</a:t>
            </a:r>
          </a:p>
          <a:p>
            <a:pPr lvl="1">
              <a:buFont typeface="Arial" pitchFamily="34" charset="0"/>
              <a:buChar char="•"/>
            </a:pPr>
            <a:r>
              <a:rPr lang="en-GB" sz="800" dirty="0" smtClean="0"/>
              <a:t>ISA Programme. 10 Rules for Persistent URIs. </a:t>
            </a:r>
            <a:r>
              <a:rPr lang="en-GB" sz="800" dirty="0" smtClean="0">
                <a:hlinkClick r:id="rId10"/>
              </a:rPr>
              <a:t>https://</a:t>
            </a:r>
            <a:r>
              <a:rPr lang="en-GB" sz="800" dirty="0" smtClean="0">
                <a:hlinkClick r:id="rId10"/>
              </a:rPr>
              <a:t>joinup.ec.europa.eu/community/semic/document/10-rules-persistent-uris</a:t>
            </a:r>
            <a:endParaRPr lang="en-GB" sz="800" dirty="0" smtClean="0"/>
          </a:p>
          <a:p>
            <a:r>
              <a:rPr lang="en-GB" sz="800" dirty="0"/>
              <a:t>Slide </a:t>
            </a:r>
            <a:r>
              <a:rPr lang="en-GB" sz="800" dirty="0" smtClean="0"/>
              <a:t>14:</a:t>
            </a:r>
            <a:endParaRPr lang="en-GB" sz="800" dirty="0"/>
          </a:p>
          <a:p>
            <a:pPr lvl="1">
              <a:buFont typeface="Arial" pitchFamily="34" charset="0"/>
              <a:buChar char="•"/>
            </a:pPr>
            <a:r>
              <a:rPr lang="en-GB" sz="800" dirty="0"/>
              <a:t>European Commission. Telecommunication services: Access to networks (1 000). </a:t>
            </a:r>
            <a:r>
              <a:rPr lang="en-GB" sz="800" dirty="0">
                <a:hlinkClick r:id="rId11"/>
              </a:rPr>
              <a:t>http://open-data.europa.eu/</a:t>
            </a:r>
            <a:r>
              <a:rPr lang="en-GB" sz="800" dirty="0"/>
              <a:t> </a:t>
            </a:r>
            <a:endParaRPr lang="en-GB" sz="800" dirty="0" smtClean="0"/>
          </a:p>
          <a:p>
            <a:r>
              <a:rPr lang="en-GB" sz="800" dirty="0" smtClean="0"/>
              <a:t>Slide 28:</a:t>
            </a:r>
          </a:p>
          <a:p>
            <a:pPr lvl="1">
              <a:buFont typeface="Arial" pitchFamily="34" charset="0"/>
              <a:buChar char="•"/>
            </a:pPr>
            <a:r>
              <a:rPr lang="en-GB" sz="800" dirty="0" smtClean="0"/>
              <a:t>W3C. Best Practices for Publishing Linked Data. W3C Note 06 June 2013. </a:t>
            </a:r>
            <a:r>
              <a:rPr lang="en-GB" sz="800" dirty="0" smtClean="0">
                <a:hlinkClick r:id="rId12"/>
              </a:rPr>
              <a:t>https://dvcs.w3.org/hg/gld/raw-file/default/bp/index.html</a:t>
            </a:r>
            <a:endParaRPr lang="en-GB" sz="800" dirty="0" smtClean="0"/>
          </a:p>
          <a:p>
            <a:r>
              <a:rPr lang="en-GB" sz="800" dirty="0" smtClean="0"/>
              <a:t>Slide 29:</a:t>
            </a:r>
          </a:p>
          <a:p>
            <a:pPr lvl="1">
              <a:buFont typeface="Arial" pitchFamily="34" charset="0"/>
              <a:buChar char="•"/>
            </a:pPr>
            <a:r>
              <a:rPr lang="en-GB" sz="800" dirty="0" smtClean="0"/>
              <a:t>OPQUAST. 72 Open data good practices. </a:t>
            </a:r>
            <a:r>
              <a:rPr lang="en-GB" sz="800" dirty="0" smtClean="0">
                <a:hlinkClick r:id="rId13"/>
              </a:rPr>
              <a:t>http://checklists.opquast.com/en/opendata</a:t>
            </a:r>
            <a:endParaRPr lang="en-GB" sz="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Tree>
    <p:extLst>
      <p:ext uri="{BB962C8B-B14F-4D97-AF65-F5344CB8AC3E}">
        <p14:creationId xmlns:p14="http://schemas.microsoft.com/office/powerpoint/2010/main" val="2157715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t>
            </a:r>
            <a:r>
              <a:rPr lang="en-GB" dirty="0" err="1" smtClean="0"/>
              <a:t>supplémentaire</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
            </a:r>
            <a:br>
              <a:rPr lang="en-GB" sz="1800" dirty="0" smtClean="0"/>
            </a:br>
            <a:r>
              <a:rPr lang="en-GB" sz="1800" dirty="0" smtClean="0"/>
              <a:t>Joshua </a:t>
            </a:r>
            <a:r>
              <a:rPr lang="en-GB" sz="1800" dirty="0" err="1" smtClean="0"/>
              <a:t>Tauberer</a:t>
            </a:r>
            <a:r>
              <a:rPr lang="en-GB" sz="1800" dirty="0" smtClean="0"/>
              <a:t>. Open Government Data. </a:t>
            </a:r>
            <a:r>
              <a:rPr lang="en-GB" sz="1800" dirty="0" smtClean="0">
                <a:hlinkClick r:id="rId2"/>
              </a:rPr>
              <a:t>http://opengovdata.io/</a:t>
            </a:r>
            <a:endParaRPr lang="en-GB" sz="1800" dirty="0" smtClean="0"/>
          </a:p>
          <a:p>
            <a:endParaRPr lang="en-GB" sz="1800" dirty="0" smtClean="0"/>
          </a:p>
          <a:p>
            <a:endParaRPr lang="en-GB" sz="1800" dirty="0" smtClean="0"/>
          </a:p>
          <a:p>
            <a:endParaRPr lang="en-GB" sz="1800" dirty="0" smtClean="0"/>
          </a:p>
          <a:p>
            <a:r>
              <a:rPr lang="en-GB" sz="1800" dirty="0" err="1" smtClean="0"/>
              <a:t>Juran</a:t>
            </a:r>
            <a:r>
              <a:rPr lang="en-GB" sz="1800" dirty="0" smtClean="0"/>
              <a:t>, Joseph M. and A. Blanton Godfrey, </a:t>
            </a:r>
            <a:r>
              <a:rPr lang="en-GB" sz="1800" dirty="0" err="1" smtClean="0"/>
              <a:t>Juran's</a:t>
            </a:r>
            <a:r>
              <a:rPr lang="en-GB" sz="1800" dirty="0" smtClean="0"/>
              <a:t> Quality Handbook</a:t>
            </a:r>
          </a:p>
          <a:p>
            <a:endParaRPr lang="en-GB" sz="1800"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35</a:t>
            </a:fld>
            <a:endParaRPr lang="en-GB"/>
          </a:p>
        </p:txBody>
      </p:sp>
      <p:pic>
        <p:nvPicPr>
          <p:cNvPr id="8" name="Picture 2" descr="http://opengovdata.io/static/ogdbook/cover.jpeg"/>
          <p:cNvPicPr>
            <a:picLocks noChangeAspect="1" noChangeArrowheads="1"/>
          </p:cNvPicPr>
          <p:nvPr/>
        </p:nvPicPr>
        <p:blipFill>
          <a:blip r:embed="rId3" cstate="print"/>
          <a:srcRect/>
          <a:stretch>
            <a:fillRect/>
          </a:stretch>
        </p:blipFill>
        <p:spPr bwMode="auto">
          <a:xfrm>
            <a:off x="421314" y="1628800"/>
            <a:ext cx="766310" cy="1226096"/>
          </a:xfrm>
          <a:prstGeom prst="rect">
            <a:avLst/>
          </a:prstGeom>
          <a:ln>
            <a:noFill/>
          </a:ln>
          <a:effectLst>
            <a:outerShdw blurRad="292100" dist="139700" dir="2700000" algn="tl" rotWithShape="0">
              <a:srgbClr val="333333">
                <a:alpha val="65000"/>
              </a:srgbClr>
            </a:outerShdw>
          </a:effectLst>
        </p:spPr>
      </p:pic>
      <p:pic>
        <p:nvPicPr>
          <p:cNvPr id="37890" name="Picture 2" descr="Front Cover"/>
          <p:cNvPicPr>
            <a:picLocks noChangeAspect="1" noChangeArrowheads="1"/>
          </p:cNvPicPr>
          <p:nvPr/>
        </p:nvPicPr>
        <p:blipFill>
          <a:blip r:embed="rId4" cstate="print"/>
          <a:srcRect/>
          <a:stretch>
            <a:fillRect/>
          </a:stretch>
        </p:blipFill>
        <p:spPr bwMode="auto">
          <a:xfrm>
            <a:off x="395536" y="3284984"/>
            <a:ext cx="841748" cy="1058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Projets</a:t>
            </a:r>
            <a:r>
              <a:rPr lang="en-GB" dirty="0" smtClean="0"/>
              <a:t> et initiatives </a:t>
            </a:r>
            <a:r>
              <a:rPr lang="en-GB" dirty="0" err="1" smtClean="0"/>
              <a:t>apparentés</a:t>
            </a:r>
            <a:endParaRPr lang="en-GB" dirty="0"/>
          </a:p>
        </p:txBody>
      </p:sp>
      <p:sp>
        <p:nvSpPr>
          <p:cNvPr id="3" name="Content Placeholder 2"/>
          <p:cNvSpPr>
            <a:spLocks noGrp="1"/>
          </p:cNvSpPr>
          <p:nvPr>
            <p:ph sz="quarter" idx="15"/>
          </p:nvPr>
        </p:nvSpPr>
        <p:spPr>
          <a:xfrm>
            <a:off x="1403648" y="1752600"/>
            <a:ext cx="7206952" cy="4419600"/>
          </a:xfrm>
        </p:spPr>
        <p:txBody>
          <a:bodyPr/>
          <a:lstStyle/>
          <a:p>
            <a:r>
              <a:rPr lang="en-GB" dirty="0" smtClean="0"/>
              <a:t>Best Practices for Publishing Linked Data. </a:t>
            </a:r>
            <a:r>
              <a:rPr lang="en-GB" dirty="0" smtClean="0">
                <a:hlinkClick r:id="rId2"/>
              </a:rPr>
              <a:t>https://dvcs.w3.org/hg/gld/raw-file/default/bp/index.html</a:t>
            </a:r>
            <a:endParaRPr lang="en-GB" dirty="0" smtClean="0"/>
          </a:p>
          <a:p>
            <a:r>
              <a:rPr lang="en-GB" dirty="0" smtClean="0"/>
              <a:t>OPQUAST. Open data good practices. </a:t>
            </a:r>
            <a:r>
              <a:rPr lang="en-GB" dirty="0" smtClean="0">
                <a:hlinkClick r:id="rId3"/>
              </a:rPr>
              <a:t>http://checklists.opquast.com/en/opendata</a:t>
            </a:r>
            <a:r>
              <a:rPr lang="en-GB" dirty="0" smtClean="0"/>
              <a:t> </a:t>
            </a:r>
            <a:endParaRPr lang="en-GB" dirty="0" smtClean="0"/>
          </a:p>
          <a:p>
            <a:r>
              <a:rPr lang="en-GB" dirty="0"/>
              <a:t>Eurostat. European Statistical System</a:t>
            </a:r>
          </a:p>
          <a:p>
            <a:r>
              <a:rPr lang="en-GB" dirty="0">
                <a:hlinkClick r:id="rId4"/>
              </a:rPr>
              <a:t>http://epp.eurostat.ec.europa.eu/portal/page/portal/ess_eurostat/introduction</a:t>
            </a:r>
            <a:r>
              <a:rPr lang="en-GB" dirty="0"/>
              <a:t>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36</a:t>
            </a:fld>
            <a:endParaRPr lang="en-GB"/>
          </a:p>
        </p:txBody>
      </p:sp>
      <p:pic>
        <p:nvPicPr>
          <p:cNvPr id="5" name="Picture 19" descr="https://encrypted-tbn2.gstatic.com/images?q=tbn:ANd9GcQfdYAVhInu_Bg8m6_fSN-qjNrDdCSuq3lcFIa5qZTobhOb6vu15Q"/>
          <p:cNvPicPr>
            <a:picLocks noChangeAspect="1" noChangeArrowheads="1"/>
          </p:cNvPicPr>
          <p:nvPr/>
        </p:nvPicPr>
        <p:blipFill>
          <a:blip r:embed="rId5" cstate="print"/>
          <a:srcRect/>
          <a:stretch>
            <a:fillRect/>
          </a:stretch>
        </p:blipFill>
        <p:spPr bwMode="auto">
          <a:xfrm>
            <a:off x="539552" y="1772816"/>
            <a:ext cx="648072" cy="44078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6" cstate="print"/>
          <a:srcRect/>
          <a:stretch>
            <a:fillRect/>
          </a:stretch>
        </p:blipFill>
        <p:spPr bwMode="auto">
          <a:xfrm>
            <a:off x="395536" y="2564904"/>
            <a:ext cx="864096" cy="303971"/>
          </a:xfrm>
          <a:prstGeom prst="rect">
            <a:avLst/>
          </a:prstGeom>
          <a:ln>
            <a:noFill/>
          </a:ln>
          <a:effectLst>
            <a:outerShdw blurRad="292100" dist="139700" dir="2700000" algn="tl" rotWithShape="0">
              <a:srgbClr val="333333">
                <a:alpha val="65000"/>
              </a:srgbClr>
            </a:outerShdw>
          </a:effectLst>
        </p:spPr>
      </p:pic>
      <p:pic>
        <p:nvPicPr>
          <p:cNvPr id="7" name="Picture 2" descr="http://www.emnbelgium.be/sites/default/files/imagecache/news_image/images_news/eurostat_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731" b="22509"/>
          <a:stretch/>
        </p:blipFill>
        <p:spPr bwMode="auto">
          <a:xfrm>
            <a:off x="275584" y="3284984"/>
            <a:ext cx="1039443" cy="4201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Contenu</a:t>
            </a:r>
            <a:endParaRPr lang="en-GB" dirty="0"/>
          </a:p>
        </p:txBody>
      </p:sp>
      <p:sp>
        <p:nvSpPr>
          <p:cNvPr id="3" name="Content Placeholder 2"/>
          <p:cNvSpPr>
            <a:spLocks noGrp="1"/>
          </p:cNvSpPr>
          <p:nvPr>
            <p:ph sz="quarter" idx="15"/>
          </p:nvPr>
        </p:nvSpPr>
        <p:spPr/>
        <p:txBody>
          <a:bodyPr/>
          <a:lstStyle/>
          <a:p>
            <a:r>
              <a:rPr lang="fr-FR" dirty="0" smtClean="0"/>
              <a:t>Ce module contient ...</a:t>
            </a:r>
          </a:p>
          <a:p>
            <a:pPr>
              <a:buFont typeface="Arial" pitchFamily="34" charset="0"/>
              <a:buChar char="•"/>
            </a:pPr>
            <a:r>
              <a:rPr lang="fr-FR" dirty="0" smtClean="0"/>
              <a:t>Une définition pour la « qualité des données »;</a:t>
            </a:r>
          </a:p>
          <a:p>
            <a:pPr marL="273050" indent="-273050">
              <a:buFont typeface="Arial" pitchFamily="34" charset="0"/>
              <a:buChar char="•"/>
            </a:pPr>
            <a:r>
              <a:rPr lang="fr-FR" dirty="0" smtClean="0"/>
              <a:t>Une vue d'ensemble des dimensions pour la qualité des données et des métadonnées;</a:t>
            </a:r>
          </a:p>
          <a:p>
            <a:pPr lvl="1">
              <a:buFont typeface="Arial" pitchFamily="34" charset="0"/>
              <a:buChar char="•"/>
            </a:pPr>
            <a:r>
              <a:rPr lang="fr-FR" dirty="0" smtClean="0"/>
              <a:t>Une sélection des meilleures pratiques pour publier des données et des métadonnées de bonne qualité.</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Qu’est-ce que la qualité des données (et métadonnées)?</a:t>
            </a:r>
            <a:endParaRPr lang="en-GB" dirty="0"/>
          </a:p>
        </p:txBody>
      </p:sp>
      <p:sp>
        <p:nvSpPr>
          <p:cNvPr id="3" name="Content Placeholder 2"/>
          <p:cNvSpPr>
            <a:spLocks noGrp="1"/>
          </p:cNvSpPr>
          <p:nvPr>
            <p:ph sz="quarter" idx="15"/>
          </p:nvPr>
        </p:nvSpPr>
        <p:spPr/>
        <p:txBody>
          <a:bodyPr/>
          <a:lstStyle/>
          <a:p>
            <a:r>
              <a:rPr lang="fr-BE" i="1" dirty="0" smtClean="0">
                <a:solidFill>
                  <a:schemeClr val="accent1"/>
                </a:solidFill>
              </a:rPr>
              <a:t>Les données sont de haute qualité « si elles sont aptes pour leurs utilisations prévues dans les opérations, la prise de décision et la planification. »</a:t>
            </a:r>
            <a:endParaRPr lang="fr-BE" dirty="0" smtClean="0"/>
          </a:p>
          <a:p>
            <a:r>
              <a:rPr lang="fr-BE" dirty="0" smtClean="0"/>
              <a:t>Ou plus précisément:</a:t>
            </a:r>
          </a:p>
          <a:p>
            <a:endParaRPr lang="fr-BE" dirty="0" smtClean="0"/>
          </a:p>
          <a:p>
            <a:r>
              <a:rPr lang="fr-BE" i="1" dirty="0" smtClean="0">
                <a:solidFill>
                  <a:schemeClr val="accent1"/>
                </a:solidFill>
              </a:rPr>
              <a:t>« Des données de qualité sont précises, disponibles, complètes, conformes, cohérentes, crédibles, traitables, pertinentes et ponctuelles »</a:t>
            </a:r>
            <a:endParaRPr lang="fr-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Les métadonnées</a:t>
            </a:r>
            <a:r>
              <a:rPr lang="fr-BE" dirty="0"/>
              <a:t> </a:t>
            </a:r>
            <a:r>
              <a:rPr lang="fr-BE" dirty="0" smtClean="0"/>
              <a:t>sont des données sur des données</a:t>
            </a:r>
            <a:endParaRPr lang="fr-BE" dirty="0"/>
          </a:p>
        </p:txBody>
      </p:sp>
      <p:sp>
        <p:nvSpPr>
          <p:cNvPr id="3" name="Content Placeholder 2"/>
          <p:cNvSpPr>
            <a:spLocks noGrp="1"/>
          </p:cNvSpPr>
          <p:nvPr>
            <p:ph sz="quarter" idx="15"/>
          </p:nvPr>
        </p:nvSpPr>
        <p:spPr/>
        <p:txBody>
          <a:bodyPr/>
          <a:lstStyle/>
          <a:p>
            <a:r>
              <a:rPr lang="en-GB" i="1" dirty="0" smtClean="0">
                <a:solidFill>
                  <a:schemeClr val="accent1"/>
                </a:solidFill>
              </a:rPr>
              <a:t>“</a:t>
            </a:r>
            <a:r>
              <a:rPr lang="fr-BE" i="1" dirty="0" smtClean="0">
                <a:solidFill>
                  <a:schemeClr val="accent1"/>
                </a:solidFill>
              </a:rPr>
              <a:t>Les métadonnées sont de l’information structurée qui décrit, explique, localise ou facilite autrement l’obtention, l’utilisation ou la gestion d’une ressource d’information. Les métadonnées sont souvent appelées </a:t>
            </a:r>
            <a:r>
              <a:rPr lang="fr-BE" i="1" dirty="0" smtClean="0">
                <a:solidFill>
                  <a:schemeClr val="accent1"/>
                </a:solidFill>
              </a:rPr>
              <a:t>données sur </a:t>
            </a:r>
            <a:r>
              <a:rPr lang="fr-BE" i="1" dirty="0" smtClean="0">
                <a:solidFill>
                  <a:schemeClr val="accent1"/>
                </a:solidFill>
              </a:rPr>
              <a:t>des données ou information sur l’information</a:t>
            </a:r>
            <a:r>
              <a:rPr lang="en-GB" i="1" dirty="0" smtClean="0">
                <a:solidFill>
                  <a:schemeClr val="accent1"/>
                </a:solidFill>
              </a:rPr>
              <a:t>”  </a:t>
            </a:r>
          </a:p>
          <a:p>
            <a:r>
              <a:rPr lang="en-GB" sz="1400" i="1" dirty="0" smtClean="0"/>
              <a:t>-- National Information Standards Organization</a:t>
            </a:r>
            <a:endParaRPr lang="en-GB" sz="1400" i="1" dirty="0" smtClean="0">
              <a:latin typeface="+mj-lt"/>
            </a:endParaRPr>
          </a:p>
          <a:p>
            <a:pPr>
              <a:buFont typeface="Arial" pitchFamily="34" charset="0"/>
              <a:buChar char="•"/>
            </a:pPr>
            <a:endParaRPr lang="en-GB" i="1" dirty="0" smtClean="0">
              <a:solidFill>
                <a:schemeClr val="accent1"/>
              </a:solidFill>
            </a:endParaRPr>
          </a:p>
          <a:p>
            <a:pPr lvl="1">
              <a:buFont typeface="Arial" pitchFamily="34" charset="0"/>
              <a:buChar char="•"/>
            </a:pPr>
            <a:r>
              <a:rPr lang="fr-FR" dirty="0" smtClean="0"/>
              <a:t>Nous observons que les métadonnées sont un type de données.</a:t>
            </a:r>
          </a:p>
          <a:p>
            <a:pPr lvl="1">
              <a:buFont typeface="Arial" pitchFamily="34" charset="0"/>
              <a:buChar char="•"/>
            </a:pPr>
            <a:r>
              <a:rPr lang="fr-FR" dirty="0" smtClean="0"/>
              <a:t>Les mêmes considérations s'appliquent à la qualité des métadonnées qu’à la qualité des données.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fr-FR" sz="7200" i="0" dirty="0" smtClean="0">
                <a:solidFill>
                  <a:schemeClr val="accent1"/>
                </a:solidFill>
                <a:latin typeface="Bradley Hand ITC" pitchFamily="66" charset="0"/>
              </a:rPr>
              <a:t>Les dimensions de la qualité des données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 </a:t>
            </a:r>
            <a:r>
              <a:rPr lang="fr-FR" b="0" dirty="0" smtClean="0"/>
              <a:t>Quelles sont les principales dimensions à prendre en compte pour fournir des (méta)données de bonne qualité?</a:t>
            </a:r>
            <a:br>
              <a:rPr lang="fr-FR"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dimensions de la qualité des données.</a:t>
            </a:r>
          </a:p>
        </p:txBody>
      </p:sp>
      <p:sp>
        <p:nvSpPr>
          <p:cNvPr id="3" name="Content Placeholder 2"/>
          <p:cNvSpPr>
            <a:spLocks noGrp="1"/>
          </p:cNvSpPr>
          <p:nvPr>
            <p:ph sz="quarter" idx="15"/>
          </p:nvPr>
        </p:nvSpPr>
        <p:spPr>
          <a:xfrm>
            <a:off x="533400" y="1340768"/>
            <a:ext cx="8077200" cy="4419600"/>
          </a:xfrm>
        </p:spPr>
        <p:txBody>
          <a:bodyPr/>
          <a:lstStyle/>
          <a:p>
            <a:pPr lvl="1"/>
            <a:r>
              <a:rPr lang="fr-FR" sz="1800" b="1" dirty="0" smtClean="0"/>
              <a:t>Précision: </a:t>
            </a:r>
            <a:r>
              <a:rPr lang="fr-FR" sz="1800" dirty="0" smtClean="0"/>
              <a:t>Les données représentent-elles correctement l'entité ou l’événement du monde réel</a:t>
            </a:r>
            <a:r>
              <a:rPr lang="fr-FR" sz="1800" dirty="0" smtClean="0"/>
              <a:t>?</a:t>
            </a:r>
          </a:p>
          <a:p>
            <a:pPr lvl="1"/>
            <a:r>
              <a:rPr lang="fr-FR" sz="1800" b="1" dirty="0"/>
              <a:t>Cohérence: </a:t>
            </a:r>
            <a:r>
              <a:rPr lang="fr-FR" sz="1800" dirty="0"/>
              <a:t>Les données ne contiennent-elles pas de contradictions</a:t>
            </a:r>
            <a:r>
              <a:rPr lang="fr-FR" sz="1800" dirty="0" smtClean="0"/>
              <a:t>?</a:t>
            </a:r>
            <a:endParaRPr lang="fr-FR" sz="1800" dirty="0" smtClean="0"/>
          </a:p>
          <a:p>
            <a:pPr lvl="1"/>
            <a:r>
              <a:rPr lang="fr-FR" sz="1800" b="1" dirty="0" smtClean="0"/>
              <a:t>Disponibilité: </a:t>
            </a:r>
            <a:r>
              <a:rPr lang="fr-FR" sz="1800" dirty="0" smtClean="0"/>
              <a:t>Les données sont-elles accessibles maintenant et au fil du temps?</a:t>
            </a:r>
          </a:p>
          <a:p>
            <a:pPr lvl="1"/>
            <a:r>
              <a:rPr lang="fr-FR" sz="1800" b="1" dirty="0" smtClean="0"/>
              <a:t>Exhaustivité: </a:t>
            </a:r>
            <a:r>
              <a:rPr lang="fr-FR" sz="1800" dirty="0" smtClean="0"/>
              <a:t>Est-ce que les données comprennent tous les éléments de données représentant l'entité ou d'un événement?</a:t>
            </a:r>
          </a:p>
          <a:p>
            <a:pPr lvl="1"/>
            <a:r>
              <a:rPr lang="fr-FR" sz="1800" b="1" dirty="0" smtClean="0"/>
              <a:t>Conformité: </a:t>
            </a:r>
            <a:r>
              <a:rPr lang="fr-FR" sz="1800" dirty="0" smtClean="0"/>
              <a:t>Les données suivent-elles les normes en vigueur?</a:t>
            </a:r>
          </a:p>
          <a:p>
            <a:pPr lvl="1"/>
            <a:r>
              <a:rPr lang="fr-FR" sz="1800" b="1" dirty="0" smtClean="0"/>
              <a:t>Crédibilité</a:t>
            </a:r>
            <a:r>
              <a:rPr lang="fr-FR" sz="1800" b="1" dirty="0" smtClean="0"/>
              <a:t>: </a:t>
            </a:r>
            <a:r>
              <a:rPr lang="fr-FR" sz="1800" dirty="0" smtClean="0"/>
              <a:t>Les données </a:t>
            </a:r>
            <a:r>
              <a:rPr lang="fr-FR" sz="1800" dirty="0" smtClean="0"/>
              <a:t>proviennent-elle</a:t>
            </a:r>
            <a:r>
              <a:rPr lang="fr-FR" sz="1800" dirty="0" smtClean="0"/>
              <a:t>s de </a:t>
            </a:r>
            <a:r>
              <a:rPr lang="fr-FR" sz="1800" dirty="0" smtClean="0"/>
              <a:t>sources dignes de confiance?</a:t>
            </a:r>
          </a:p>
          <a:p>
            <a:pPr lvl="1"/>
            <a:r>
              <a:rPr lang="fr-FR" sz="1800" b="1" dirty="0" err="1" smtClean="0"/>
              <a:t>Traitabilité</a:t>
            </a:r>
            <a:r>
              <a:rPr lang="fr-FR" sz="1800" b="1" dirty="0" smtClean="0"/>
              <a:t>: </a:t>
            </a:r>
            <a:r>
              <a:rPr lang="fr-FR" sz="1800" dirty="0" smtClean="0"/>
              <a:t>Les données sont-elles lisibles par machine?</a:t>
            </a:r>
          </a:p>
          <a:p>
            <a:pPr lvl="1"/>
            <a:r>
              <a:rPr lang="fr-FR" sz="1800" b="1" dirty="0" smtClean="0"/>
              <a:t>Pertinence: </a:t>
            </a:r>
            <a:r>
              <a:rPr lang="fr-FR" sz="1800" dirty="0" smtClean="0"/>
              <a:t>Est-ce que les données comprennent une quantité appropriée de données?</a:t>
            </a:r>
          </a:p>
          <a:p>
            <a:pPr lvl="1"/>
            <a:r>
              <a:rPr lang="fr-FR" sz="1800" b="1" dirty="0" smtClean="0"/>
              <a:t>Ponctualité : </a:t>
            </a:r>
            <a:r>
              <a:rPr lang="fr-FR" sz="1800" dirty="0" smtClean="0"/>
              <a:t>Les données sont-elles représentatives de la situation actuelle et sont-elles publiées assez vite?</a:t>
            </a:r>
          </a:p>
          <a:p>
            <a:endParaRPr lang="fr-FR"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Précision</a:t>
            </a:r>
            <a:endParaRPr lang="en-GB" noProof="0" dirty="0"/>
          </a:p>
        </p:txBody>
      </p:sp>
      <p:sp>
        <p:nvSpPr>
          <p:cNvPr id="3" name="Content Placeholder 2"/>
          <p:cNvSpPr>
            <a:spLocks noGrp="1"/>
          </p:cNvSpPr>
          <p:nvPr>
            <p:ph sz="quarter" idx="15"/>
          </p:nvPr>
        </p:nvSpPr>
        <p:spPr>
          <a:xfrm>
            <a:off x="533400" y="1628800"/>
            <a:ext cx="8077200" cy="4419600"/>
          </a:xfrm>
        </p:spPr>
        <p:txBody>
          <a:bodyPr/>
          <a:lstStyle/>
          <a:p>
            <a:r>
              <a:rPr lang="fr-FR" i="1" dirty="0" smtClean="0">
                <a:solidFill>
                  <a:schemeClr val="accent1"/>
                </a:solidFill>
              </a:rPr>
              <a:t>La précision des données est la mesure dans laquelle elles représentent correctement les caractéristiques de l'objet, une situation ou un événement dans le monde réel.</a:t>
            </a:r>
          </a:p>
          <a:p>
            <a:r>
              <a:rPr lang="fr-FR" sz="1800" dirty="0" smtClean="0"/>
              <a:t>Par exemple</a:t>
            </a:r>
            <a:r>
              <a:rPr lang="en-GB" sz="1800" i="1" noProof="0" dirty="0" smtClean="0"/>
              <a:t>:</a:t>
            </a:r>
          </a:p>
          <a:p>
            <a:pPr lvl="1"/>
            <a:r>
              <a:rPr lang="fr-FR" sz="1800" dirty="0" smtClean="0"/>
              <a:t>Une mesure correcte des conditions météorologiques (température, précipitations).</a:t>
            </a:r>
          </a:p>
          <a:p>
            <a:pPr lvl="1"/>
            <a:r>
              <a:rPr lang="fr-FR" sz="1800" dirty="0" smtClean="0"/>
              <a:t>Bonne indication des conditions de réutilisation des données.</a:t>
            </a:r>
          </a:p>
          <a:p>
            <a:r>
              <a:rPr lang="fr-FR" sz="1800" b="1" dirty="0" smtClean="0"/>
              <a:t>Recommandations</a:t>
            </a:r>
            <a:r>
              <a:rPr lang="en-GB" sz="1800" b="1" i="1" noProof="0" dirty="0" smtClean="0"/>
              <a:t>:</a:t>
            </a:r>
          </a:p>
          <a:p>
            <a:pPr lvl="1"/>
            <a:r>
              <a:rPr lang="fr-FR" sz="1800" b="1" dirty="0" smtClean="0"/>
              <a:t>Équilibrer</a:t>
            </a:r>
            <a:r>
              <a:rPr lang="fr-FR" sz="1800" dirty="0" smtClean="0"/>
              <a:t> </a:t>
            </a:r>
            <a:r>
              <a:rPr lang="fr-FR" sz="1800" b="1" dirty="0" smtClean="0"/>
              <a:t>l'exactitude</a:t>
            </a:r>
            <a:r>
              <a:rPr lang="fr-FR" sz="1800" dirty="0" smtClean="0"/>
              <a:t> de vos données par rapport au </a:t>
            </a:r>
            <a:r>
              <a:rPr lang="fr-FR" sz="1800" b="1" dirty="0" smtClean="0"/>
              <a:t>coût</a:t>
            </a:r>
            <a:r>
              <a:rPr lang="fr-FR" sz="1800" dirty="0" smtClean="0"/>
              <a:t> dans le contexte de l'application; les données doivent être assez </a:t>
            </a:r>
            <a:r>
              <a:rPr lang="fr-FR" sz="1800" b="1" dirty="0" smtClean="0"/>
              <a:t>bonnes pour l'usage prévu</a:t>
            </a:r>
            <a:r>
              <a:rPr lang="fr-FR" sz="1800" dirty="0" smtClean="0"/>
              <a:t>.</a:t>
            </a:r>
            <a:endParaRPr lang="en-GB" sz="1800" noProof="0" dirty="0" smtClean="0"/>
          </a:p>
          <a:p>
            <a:pPr lvl="1"/>
            <a:r>
              <a:rPr lang="fr-FR" sz="1800" dirty="0" smtClean="0"/>
              <a:t>Assurez-vous qu'il existe un </a:t>
            </a:r>
            <a:r>
              <a:rPr lang="fr-FR" sz="1800" b="1" dirty="0" smtClean="0"/>
              <a:t>engagement organisationnel </a:t>
            </a:r>
            <a:r>
              <a:rPr lang="fr-FR" sz="1800" dirty="0" smtClean="0"/>
              <a:t>et de </a:t>
            </a:r>
            <a:r>
              <a:rPr lang="fr-FR" sz="1800" b="1" dirty="0" smtClean="0"/>
              <a:t>l'investissement dans les procédures et les outils </a:t>
            </a:r>
            <a:r>
              <a:rPr lang="fr-FR" sz="1800" dirty="0" smtClean="0"/>
              <a:t>pour maintenir la précision</a:t>
            </a:r>
          </a:p>
          <a:p>
            <a:pPr lvl="1"/>
            <a:endParaRPr lang="en-GB" sz="1800" noProof="0" dirty="0" smtClean="0"/>
          </a:p>
          <a:p>
            <a:pPr lvl="1"/>
            <a:endParaRPr lang="en-GB" sz="1800"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a:t>
            </a:fld>
            <a:endParaRPr lang="en-GB"/>
          </a:p>
        </p:txBody>
      </p:sp>
    </p:spTree>
    <p:extLst>
      <p:ext uri="{BB962C8B-B14F-4D97-AF65-F5344CB8AC3E}">
        <p14:creationId xmlns:p14="http://schemas.microsoft.com/office/powerpoint/2010/main" val="83240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v0.06</Template>
  <TotalTime>1093</TotalTime>
  <Words>2570</Words>
  <Application>Microsoft Office PowerPoint</Application>
  <PresentationFormat>On-screen Show (4:3)</PresentationFormat>
  <Paragraphs>331</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ODS_presentation template v0.06</vt:lpstr>
      <vt:lpstr>Module de formation 2.2    La qualité des Données et Métadonnées Ouvertes</vt:lpstr>
      <vt:lpstr>This presentation has been created by PwC  Authors:  Makx Dekkers, Nikolaos Loutas, Michiel De Keyzer and Stijn Goedertier </vt:lpstr>
      <vt:lpstr>Les objectifs de cette formation</vt:lpstr>
      <vt:lpstr>Contenu</vt:lpstr>
      <vt:lpstr>Qu’est-ce que la qualité des données (et métadonnées)?</vt:lpstr>
      <vt:lpstr>Les métadonnées sont des données sur des données</vt:lpstr>
      <vt:lpstr>Les dimensions de la qualité des données  Quelles sont les principales dimensions à prendre en compte pour fournir des (méta)données de bonne qualité? </vt:lpstr>
      <vt:lpstr>Les dimensions de la qualité des données.</vt:lpstr>
      <vt:lpstr>Précision</vt:lpstr>
      <vt:lpstr>Exemple de précision</vt:lpstr>
      <vt:lpstr>Cohérence</vt:lpstr>
      <vt:lpstr>Exemple de cohérence</vt:lpstr>
      <vt:lpstr>Disponibilité</vt:lpstr>
      <vt:lpstr>Exemple de disponibilité</vt:lpstr>
      <vt:lpstr>Exhaustivité</vt:lpstr>
      <vt:lpstr>Exemple d’exhaustivité</vt:lpstr>
      <vt:lpstr>Conformité</vt:lpstr>
      <vt:lpstr>Exemple de conformité</vt:lpstr>
      <vt:lpstr>Crédibilité</vt:lpstr>
      <vt:lpstr>Exemple de crédibilité</vt:lpstr>
      <vt:lpstr>Traitabilité</vt:lpstr>
      <vt:lpstr>Exemple de traitabilité</vt:lpstr>
      <vt:lpstr>Pertinence</vt:lpstr>
      <vt:lpstr>Exemple de pertinence</vt:lpstr>
      <vt:lpstr>Ponctualité</vt:lpstr>
      <vt:lpstr>Exemple de ponctualité</vt:lpstr>
      <vt:lpstr>Les meilleures pratiques Meilleures pratiques pour la publication de données et métadonnées de haute qualité.</vt:lpstr>
      <vt:lpstr>W3C: Meilleures pratiques pour la publication de Données Ouvertes Liées</vt:lpstr>
      <vt:lpstr>Opquast: 72 bonnes pratiques pour les données ouvertes</vt:lpstr>
      <vt:lpstr>Quels sont les éléments communs qu’on peut trouver dans les meilleures pratiques?</vt:lpstr>
      <vt:lpstr>Conclusions</vt:lpstr>
      <vt:lpstr>Questions de groupe</vt:lpstr>
      <vt:lpstr>Merci! ...et maintenant vos questions?</vt:lpstr>
      <vt:lpstr>Références</vt:lpstr>
      <vt:lpstr>Lecture supplémentaire</vt:lpstr>
      <vt:lpstr>Projets et initiatives apparentés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230</cp:revision>
  <dcterms:created xsi:type="dcterms:W3CDTF">2013-06-27T07:52:40Z</dcterms:created>
  <dcterms:modified xsi:type="dcterms:W3CDTF">2014-04-07T12:36:42Z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