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0" r:id="rId1"/>
  </p:sldMasterIdLst>
  <p:notesMasterIdLst>
    <p:notesMasterId r:id="rId32"/>
  </p:notesMasterIdLst>
  <p:handoutMasterIdLst>
    <p:handoutMasterId r:id="rId33"/>
  </p:handoutMasterIdLst>
  <p:sldIdLst>
    <p:sldId id="445" r:id="rId2"/>
    <p:sldId id="529" r:id="rId3"/>
    <p:sldId id="478" r:id="rId4"/>
    <p:sldId id="523" r:id="rId5"/>
    <p:sldId id="515" r:id="rId6"/>
    <p:sldId id="481" r:id="rId7"/>
    <p:sldId id="486" r:id="rId8"/>
    <p:sldId id="487" r:id="rId9"/>
    <p:sldId id="527" r:id="rId10"/>
    <p:sldId id="490" r:id="rId11"/>
    <p:sldId id="517" r:id="rId12"/>
    <p:sldId id="491" r:id="rId13"/>
    <p:sldId id="495" r:id="rId14"/>
    <p:sldId id="519" r:id="rId15"/>
    <p:sldId id="502" r:id="rId16"/>
    <p:sldId id="499" r:id="rId17"/>
    <p:sldId id="500" r:id="rId18"/>
    <p:sldId id="501" r:id="rId19"/>
    <p:sldId id="496" r:id="rId20"/>
    <p:sldId id="494" r:id="rId21"/>
    <p:sldId id="526" r:id="rId22"/>
    <p:sldId id="525" r:id="rId23"/>
    <p:sldId id="480" r:id="rId24"/>
    <p:sldId id="528" r:id="rId25"/>
    <p:sldId id="530" r:id="rId26"/>
    <p:sldId id="510" r:id="rId27"/>
    <p:sldId id="511" r:id="rId28"/>
    <p:sldId id="520" r:id="rId29"/>
    <p:sldId id="521" r:id="rId30"/>
    <p:sldId id="531" r:id="rId3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8" autoAdjust="0"/>
    <p:restoredTop sz="88116" autoAdjust="0"/>
  </p:normalViewPr>
  <p:slideViewPr>
    <p:cSldViewPr>
      <p:cViewPr>
        <p:scale>
          <a:sx n="61" d="100"/>
          <a:sy n="61" d="100"/>
        </p:scale>
        <p:origin x="-96" y="-396"/>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07/04/2014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07/04/2014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a:t>
            </a:r>
            <a:r>
              <a:rPr lang="en-GB" baseline="0" dirty="0" smtClean="0"/>
              <a:t> be updated.</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30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6"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userDrawn="1"/>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50"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a:t>
            </a:fld>
            <a:endParaRPr lang="en-GB"/>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9"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a:t>
            </a:fld>
            <a:endParaRPr lang="en-GB"/>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a:t>
            </a:fld>
            <a:endParaRPr lang="en-GB"/>
          </a:p>
        </p:txBody>
      </p:sp>
      <p:sp>
        <p:nvSpPr>
          <p:cNvPr id="18" name="PwCFirm"/>
          <p:cNvSpPr txBox="1"/>
          <p:nvPr userDrawn="1"/>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7"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 Colour">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4" name="Slide Number Placeholder 16"/>
          <p:cNvSpPr>
            <a:spLocks noGrp="1"/>
          </p:cNvSpPr>
          <p:nvPr>
            <p:ph type="sldNum" sz="quarter" idx="18"/>
          </p:nvPr>
        </p:nvSpPr>
        <p:spPr>
          <a:xfrm>
            <a:off x="7086600" y="6477000"/>
            <a:ext cx="1527048" cy="152400"/>
          </a:xfrm>
        </p:spPr>
        <p:txBody>
          <a:bodyPr/>
          <a:lstStyle/>
          <a:p>
            <a:r>
              <a:rPr lang="en-GB" smtClean="0"/>
              <a:t>Slide </a:t>
            </a:r>
            <a:fld id="{C65BB6A6-903A-4B60-A0CF-B2137834975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creativecommons.org/licenses/by/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dirty="0" smtClean="0"/>
              <a:t>Slide </a:t>
            </a:r>
            <a:fld id="{4424FA8E-F7FA-40CC-BCA5-BCCDFCD308A3}" type="slidenum">
              <a:rPr lang="en-GB" smtClean="0"/>
              <a:pPr/>
              <a:t>‹#›</a:t>
            </a:fld>
            <a:endParaRPr lang="en-GB" dirty="0"/>
          </a:p>
        </p:txBody>
      </p:sp>
      <p:pic>
        <p:nvPicPr>
          <p:cNvPr id="9" name="Picture 2" descr="http://www.lib.umich.edu/files/services/copyright/cc-by.png">
            <a:hlinkClick r:id="rId13"/>
          </p:cNvPr>
          <p:cNvPicPr>
            <a:picLocks noChangeAspect="1" noChangeArrowheads="1"/>
          </p:cNvPicPr>
          <p:nvPr/>
        </p:nvPicPr>
        <p:blipFill>
          <a:blip r:embed="rId14" cstate="print"/>
          <a:srcRect/>
          <a:stretch>
            <a:fillRect/>
          </a:stretch>
        </p:blipFill>
        <p:spPr bwMode="auto">
          <a:xfrm>
            <a:off x="8090178" y="6669360"/>
            <a:ext cx="539163" cy="188640"/>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6" r:id="rId4"/>
    <p:sldLayoutId id="2147483657" r:id="rId5"/>
    <p:sldLayoutId id="2147483658" r:id="rId6"/>
    <p:sldLayoutId id="2147483659" r:id="rId7"/>
    <p:sldLayoutId id="2147483662" r:id="rId8"/>
    <p:sldLayoutId id="2147483663" r:id="rId9"/>
    <p:sldLayoutId id="2147483666" r:id="rId10"/>
    <p:sldLayoutId id="2147483667" r:id="rId11"/>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foo.org/datasetid" TargetMode="Externa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3.org/TR/cooluri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www.w3.org/TR/cooluri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joinup.ec.europa.eu/node/53858" TargetMode="External"/><Relationship Id="rId4" Type="http://schemas.openxmlformats.org/officeDocument/2006/relationships/hyperlink" Target="http://www.w3.org/TR/cooluri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testmoz.com/190955"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tools.ietf.org/html/rfc3986"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hyperlink" Target="http://www.w3.org/TR/cooluris/" TargetMode="External"/><Relationship Id="rId5" Type="http://schemas.openxmlformats.org/officeDocument/2006/relationships/hyperlink" Target="https://joinup.ec.europa.eu/community/semic/document/10-rules-persistent-uris" TargetMode="External"/><Relationship Id="rId4" Type="http://schemas.openxmlformats.org/officeDocument/2006/relationships/hyperlink" Target="https://www.gov.uk/government/uploads/system/uploads/attachment_data/file/60975/designing-URI-sets-uk-public-sector.pdf" TargetMode="External"/></Relationships>
</file>

<file path=ppt/slides/_rels/slide2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tools.ietf.org/html/rfc3986" TargetMode="External"/><Relationship Id="rId7"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https://joinup.ec.europa.eu/community/semic/document/10-rules-persistent-uris" TargetMode="External"/><Relationship Id="rId4" Type="http://schemas.openxmlformats.org/officeDocument/2006/relationships/hyperlink" Target="https://www.gov.uk/government/uploads/system/uploads/attachment_data/file/60975/designing-URI-sets-uk-public-sector.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9.xml.rels><?xml version="1.0" encoding="UTF-8" standalone="yes"?>
<Relationships xmlns="http://schemas.openxmlformats.org/package/2006/relationships"><Relationship Id="rId8" Type="http://schemas.openxmlformats.org/officeDocument/2006/relationships/hyperlink" Target="http://data.gov.uk/linked-data" TargetMode="External"/><Relationship Id="rId13" Type="http://schemas.openxmlformats.org/officeDocument/2006/relationships/image" Target="../media/image21.png"/><Relationship Id="rId3" Type="http://schemas.openxmlformats.org/officeDocument/2006/relationships/hyperlink" Target="http://lod2.eu/" TargetMode="External"/><Relationship Id="rId7" Type="http://schemas.openxmlformats.org/officeDocument/2006/relationships/hyperlink" Target="http://publications.europa.eu/" TargetMode="External"/><Relationship Id="rId12"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logd.tw.rpi.edu/instance-hub-uri-design" TargetMode="External"/><Relationship Id="rId11" Type="http://schemas.openxmlformats.org/officeDocument/2006/relationships/image" Target="../media/image19.png"/><Relationship Id="rId5" Type="http://schemas.openxmlformats.org/officeDocument/2006/relationships/hyperlink" Target="http://www.w3.org/wiki/GoodURIs" TargetMode="External"/><Relationship Id="rId10" Type="http://schemas.openxmlformats.org/officeDocument/2006/relationships/image" Target="../media/image18.jpeg"/><Relationship Id="rId4" Type="http://schemas.openxmlformats.org/officeDocument/2006/relationships/hyperlink" Target="http://www.w3.org/TR/cooluris" TargetMode="External"/><Relationship Id="rId9" Type="http://schemas.openxmlformats.org/officeDocument/2006/relationships/image" Target="../media/image1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25.gif"/><Relationship Id="rId2" Type="http://schemas.openxmlformats.org/officeDocument/2006/relationships/notesSlide" Target="../notesSlides/notesSlide30.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26.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22.jpeg"/><Relationship Id="rId9" Type="http://schemas.openxmlformats.org/officeDocument/2006/relationships/image" Target="../media/image24.png"/><Relationship Id="rId14" Type="http://schemas.openxmlformats.org/officeDocument/2006/relationships/hyperlink" Target="http://joinup.ec.europa.e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ublications.europa.eu/resource/authority/country/BE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sz="1600" i="0" dirty="0" err="1" smtClean="0"/>
              <a:t>Trainingsmodul</a:t>
            </a:r>
            <a:r>
              <a:rPr lang="en-GB" sz="1600" i="0" dirty="0" smtClean="0"/>
              <a:t> 2.3</a:t>
            </a:r>
            <a:r>
              <a:rPr lang="en-GB" sz="2800" i="0" dirty="0" smtClean="0"/>
              <a:t/>
            </a:r>
            <a:br>
              <a:rPr lang="en-GB" sz="2800" i="0" dirty="0" smtClean="0"/>
            </a:br>
            <a:r>
              <a:rPr lang="en-GB" sz="3600" i="0" dirty="0" smtClean="0"/>
              <a:t/>
            </a:r>
            <a:br>
              <a:rPr lang="en-GB" sz="3600" i="0" dirty="0" smtClean="0"/>
            </a:br>
            <a:r>
              <a:rPr lang="en-GB" sz="3600" i="0" dirty="0" smtClean="0"/>
              <a:t/>
            </a:r>
            <a:br>
              <a:rPr lang="en-GB" sz="3600" i="0" dirty="0" smtClean="0"/>
            </a:br>
            <a:r>
              <a:rPr lang="de-DE" sz="5400" i="0" dirty="0" smtClean="0">
                <a:latin typeface="Bradley Hand ITC" pitchFamily="66" charset="0"/>
              </a:rPr>
              <a:t> Langlebige URIs entwerfen und verwalten</a:t>
            </a:r>
            <a:endParaRPr lang="en-GB" sz="3600" i="0" dirty="0">
              <a:latin typeface="Bradley Hand ITC" pitchFamily="66" charset="0"/>
            </a:endParaRPr>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passiert, wenn eine URI nicht </a:t>
            </a:r>
            <a:r>
              <a:rPr lang="de-DE" dirty="0" err="1" smtClean="0"/>
              <a:t>dereferenzierbar</a:t>
            </a:r>
            <a:r>
              <a:rPr lang="de-DE" dirty="0" smtClean="0"/>
              <a:t> und/oder langlebig ist?</a:t>
            </a:r>
            <a:endParaRPr lang="de-DE" dirty="0"/>
          </a:p>
        </p:txBody>
      </p:sp>
      <p:sp>
        <p:nvSpPr>
          <p:cNvPr id="3" name="Content Placeholder 2"/>
          <p:cNvSpPr>
            <a:spLocks noGrp="1"/>
          </p:cNvSpPr>
          <p:nvPr>
            <p:ph sz="quarter" idx="15"/>
          </p:nvPr>
        </p:nvSpPr>
        <p:spPr/>
        <p:txBody>
          <a:bodyPr/>
          <a:lstStyle/>
          <a:p>
            <a:r>
              <a:rPr lang="de-DE" dirty="0" smtClean="0"/>
              <a:t>Stellen Sie sich die folgende Situation </a:t>
            </a:r>
            <a:r>
              <a:rPr lang="en-GB" dirty="0" err="1" smtClean="0"/>
              <a:t>vor</a:t>
            </a:r>
            <a:r>
              <a:rPr lang="en-GB" dirty="0" smtClean="0"/>
              <a:t>...</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10</a:t>
            </a:fld>
            <a:endParaRPr lang="en-GB"/>
          </a:p>
        </p:txBody>
      </p:sp>
      <p:pic>
        <p:nvPicPr>
          <p:cNvPr id="6" name="Picture 8" descr="camera, computer, notebook icon"/>
          <p:cNvPicPr>
            <a:picLocks noChangeAspect="1" noChangeArrowheads="1"/>
          </p:cNvPicPr>
          <p:nvPr/>
        </p:nvPicPr>
        <p:blipFill>
          <a:blip r:embed="rId3" cstate="print"/>
          <a:srcRect t="33333"/>
          <a:stretch>
            <a:fillRect/>
          </a:stretch>
        </p:blipFill>
        <p:spPr bwMode="auto">
          <a:xfrm>
            <a:off x="4139952" y="4149080"/>
            <a:ext cx="1440160" cy="936104"/>
          </a:xfrm>
          <a:prstGeom prst="rect">
            <a:avLst/>
          </a:prstGeom>
          <a:noFill/>
        </p:spPr>
      </p:pic>
      <p:pic>
        <p:nvPicPr>
          <p:cNvPr id="29698" name="Picture 2" descr="C:\Users\loutasn\Downloads\1365083999_user-admin.png"/>
          <p:cNvPicPr>
            <a:picLocks noChangeAspect="1" noChangeArrowheads="1"/>
          </p:cNvPicPr>
          <p:nvPr/>
        </p:nvPicPr>
        <p:blipFill>
          <a:blip r:embed="rId4" cstate="print"/>
          <a:srcRect/>
          <a:stretch>
            <a:fillRect/>
          </a:stretch>
        </p:blipFill>
        <p:spPr bwMode="auto">
          <a:xfrm>
            <a:off x="2051720" y="4005064"/>
            <a:ext cx="1080120" cy="1080120"/>
          </a:xfrm>
          <a:prstGeom prst="rect">
            <a:avLst/>
          </a:prstGeom>
          <a:noFill/>
        </p:spPr>
      </p:pic>
      <p:sp>
        <p:nvSpPr>
          <p:cNvPr id="10" name="Rectangle 9"/>
          <p:cNvSpPr/>
          <p:nvPr/>
        </p:nvSpPr>
        <p:spPr>
          <a:xfrm>
            <a:off x="5652120" y="4005064"/>
            <a:ext cx="1872208" cy="276999"/>
          </a:xfrm>
          <a:prstGeom prst="rect">
            <a:avLst/>
          </a:prstGeom>
        </p:spPr>
        <p:txBody>
          <a:bodyPr wrap="square">
            <a:spAutoFit/>
          </a:bodyPr>
          <a:lstStyle/>
          <a:p>
            <a:r>
              <a:rPr lang="en-GB" sz="1200" dirty="0" smtClean="0">
                <a:hlinkClick r:id="rId5"/>
              </a:rPr>
              <a:t>http://foo.org/datasetid</a:t>
            </a:r>
            <a:endParaRPr lang="en-GB" sz="1200" dirty="0" smtClean="0"/>
          </a:p>
        </p:txBody>
      </p:sp>
      <p:grpSp>
        <p:nvGrpSpPr>
          <p:cNvPr id="11" name="Group 24"/>
          <p:cNvGrpSpPr/>
          <p:nvPr/>
        </p:nvGrpSpPr>
        <p:grpSpPr>
          <a:xfrm>
            <a:off x="2987824" y="4437113"/>
            <a:ext cx="1008112" cy="144016"/>
            <a:chOff x="-990600" y="3609975"/>
            <a:chExt cx="1676400" cy="161925"/>
          </a:xfrm>
        </p:grpSpPr>
        <p:cxnSp>
          <p:nvCxnSpPr>
            <p:cNvPr id="12" name="Straight Connector 11"/>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Isosceles Triangle 13"/>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pic>
        <p:nvPicPr>
          <p:cNvPr id="29700" name="Picture 4" descr="C:\Users\loutasn\Downloads\1368739837_web.png"/>
          <p:cNvPicPr>
            <a:picLocks noChangeAspect="1" noChangeArrowheads="1"/>
          </p:cNvPicPr>
          <p:nvPr/>
        </p:nvPicPr>
        <p:blipFill>
          <a:blip r:embed="rId6" cstate="print"/>
          <a:srcRect/>
          <a:stretch>
            <a:fillRect/>
          </a:stretch>
        </p:blipFill>
        <p:spPr bwMode="auto">
          <a:xfrm>
            <a:off x="7452320" y="3861048"/>
            <a:ext cx="1219200" cy="1219200"/>
          </a:xfrm>
          <a:prstGeom prst="rect">
            <a:avLst/>
          </a:prstGeom>
          <a:noFill/>
        </p:spPr>
      </p:pic>
      <p:grpSp>
        <p:nvGrpSpPr>
          <p:cNvPr id="16" name="Group 24"/>
          <p:cNvGrpSpPr/>
          <p:nvPr/>
        </p:nvGrpSpPr>
        <p:grpSpPr>
          <a:xfrm>
            <a:off x="5652120" y="4221088"/>
            <a:ext cx="1806993" cy="144016"/>
            <a:chOff x="-990600" y="3609975"/>
            <a:chExt cx="1676400" cy="161925"/>
          </a:xfrm>
        </p:grpSpPr>
        <p:cxnSp>
          <p:nvCxnSpPr>
            <p:cNvPr id="17" name="Straight Connector 16"/>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20" name="Group 24"/>
          <p:cNvGrpSpPr/>
          <p:nvPr/>
        </p:nvGrpSpPr>
        <p:grpSpPr>
          <a:xfrm rot="10800000">
            <a:off x="5652120" y="4581128"/>
            <a:ext cx="1806993" cy="144016"/>
            <a:chOff x="-990600" y="3609975"/>
            <a:chExt cx="1676400" cy="161925"/>
          </a:xfrm>
        </p:grpSpPr>
        <p:cxnSp>
          <p:nvCxnSpPr>
            <p:cNvPr id="21" name="Straight Connector 20"/>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3" name="Isosceles Triangle 22"/>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24" name="Rectangle 23"/>
          <p:cNvSpPr/>
          <p:nvPr/>
        </p:nvSpPr>
        <p:spPr>
          <a:xfrm>
            <a:off x="5796136" y="4725144"/>
            <a:ext cx="1872208" cy="276999"/>
          </a:xfrm>
          <a:prstGeom prst="rect">
            <a:avLst/>
          </a:prstGeom>
        </p:spPr>
        <p:txBody>
          <a:bodyPr wrap="square">
            <a:spAutoFit/>
          </a:bodyPr>
          <a:lstStyle/>
          <a:p>
            <a:r>
              <a:rPr lang="en-GB" sz="1200" dirty="0" smtClean="0"/>
              <a:t>Resource not found</a:t>
            </a:r>
          </a:p>
        </p:txBody>
      </p:sp>
      <p:grpSp>
        <p:nvGrpSpPr>
          <p:cNvPr id="25" name="Group 24"/>
          <p:cNvGrpSpPr/>
          <p:nvPr/>
        </p:nvGrpSpPr>
        <p:grpSpPr>
          <a:xfrm rot="10800000">
            <a:off x="2987825" y="4797151"/>
            <a:ext cx="936104" cy="144016"/>
            <a:chOff x="-990600" y="3609975"/>
            <a:chExt cx="1676400" cy="161925"/>
          </a:xfrm>
        </p:grpSpPr>
        <p:cxnSp>
          <p:nvCxnSpPr>
            <p:cNvPr id="26" name="Straight Connector 25"/>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Isosceles Triangle 27"/>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pic>
        <p:nvPicPr>
          <p:cNvPr id="29" name="Picture 2" descr="add, cross, delete, exit, remove icon"/>
          <p:cNvPicPr>
            <a:picLocks noChangeAspect="1" noChangeArrowheads="1"/>
          </p:cNvPicPr>
          <p:nvPr/>
        </p:nvPicPr>
        <p:blipFill>
          <a:blip r:embed="rId7" cstate="print"/>
          <a:srcRect/>
          <a:stretch>
            <a:fillRect/>
          </a:stretch>
        </p:blipFill>
        <p:spPr bwMode="auto">
          <a:xfrm>
            <a:off x="3131840" y="4581128"/>
            <a:ext cx="756592" cy="756593"/>
          </a:xfrm>
          <a:prstGeom prst="rect">
            <a:avLst/>
          </a:prstGeom>
          <a:noFill/>
        </p:spPr>
      </p:pic>
      <p:sp>
        <p:nvSpPr>
          <p:cNvPr id="30" name="Oval Callout 29"/>
          <p:cNvSpPr/>
          <p:nvPr/>
        </p:nvSpPr>
        <p:spPr bwMode="ltGray">
          <a:xfrm>
            <a:off x="179512" y="2708920"/>
            <a:ext cx="3528392" cy="1080120"/>
          </a:xfrm>
          <a:prstGeom prst="wedgeEllipseCallout">
            <a:avLst>
              <a:gd name="adj1" fmla="val 15239"/>
              <a:gd name="adj2" fmla="val 79254"/>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indent="-274320" algn="ctr">
              <a:spcAft>
                <a:spcPts val="900"/>
              </a:spcAft>
            </a:pPr>
            <a:r>
              <a:rPr lang="de-DE" sz="1600" b="1" dirty="0" smtClean="0">
                <a:solidFill>
                  <a:schemeClr val="tx1">
                    <a:lumMod val="95000"/>
                    <a:lumOff val="5000"/>
                  </a:schemeClr>
                </a:solidFill>
                <a:latin typeface="Segoe Script" pitchFamily="34" charset="0"/>
                <a:ea typeface="Hand Of Sean" pitchFamily="2" charset="-128"/>
              </a:rPr>
              <a:t>Lassen Sie </a:t>
            </a:r>
            <a:r>
              <a:rPr lang="de-DE" sz="1600" b="1" dirty="0" smtClean="0">
                <a:solidFill>
                  <a:schemeClr val="tx1">
                    <a:lumMod val="95000"/>
                    <a:lumOff val="5000"/>
                  </a:schemeClr>
                </a:solidFill>
                <a:latin typeface="Segoe Script" pitchFamily="34" charset="0"/>
                <a:ea typeface="Hand Of Sean" pitchFamily="2" charset="-128"/>
              </a:rPr>
              <a:t>lösen die Beschreibung der „</a:t>
            </a:r>
            <a:r>
              <a:rPr lang="de-DE" sz="1600" b="1" dirty="0" err="1" smtClean="0">
                <a:solidFill>
                  <a:schemeClr val="tx1">
                    <a:lumMod val="95000"/>
                    <a:lumOff val="5000"/>
                  </a:schemeClr>
                </a:solidFill>
                <a:latin typeface="Segoe Script" pitchFamily="34" charset="0"/>
                <a:ea typeface="Hand Of Sean" pitchFamily="2" charset="-128"/>
              </a:rPr>
              <a:t>Ireland</a:t>
            </a:r>
            <a:r>
              <a:rPr lang="de-DE" sz="1600" b="1" dirty="0" smtClean="0">
                <a:solidFill>
                  <a:schemeClr val="tx1">
                    <a:lumMod val="95000"/>
                    <a:lumOff val="5000"/>
                  </a:schemeClr>
                </a:solidFill>
                <a:latin typeface="Segoe Script" pitchFamily="34" charset="0"/>
                <a:ea typeface="Hand Of Sean" pitchFamily="2" charset="-128"/>
              </a:rPr>
              <a:t>“ aus dem Länder-Code-Liste...</a:t>
            </a:r>
            <a:endParaRPr lang="de-DE" sz="1600" b="1" dirty="0" smtClean="0">
              <a:solidFill>
                <a:schemeClr val="tx1">
                  <a:lumMod val="95000"/>
                  <a:lumOff val="5000"/>
                </a:schemeClr>
              </a:solidFill>
              <a:latin typeface="Segoe Script" pitchFamily="34" charset="0"/>
              <a:ea typeface="Hand Of Sean" pitchFamily="2"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Das Entwerfen von langlebigen URIs für Datensätze</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de-DE" b="0" dirty="0" smtClean="0"/>
              <a:t>10 Dos und </a:t>
            </a:r>
            <a:r>
              <a:rPr lang="de-DE" b="0" dirty="0" err="1" smtClean="0"/>
              <a:t>Dont‘s</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071048" cy="914400"/>
          </a:xfrm>
        </p:spPr>
        <p:txBody>
          <a:bodyPr/>
          <a:lstStyle/>
          <a:p>
            <a:r>
              <a:rPr lang="de-DE" dirty="0" smtClean="0"/>
              <a:t>Folgen Sie einem generischen URI-Format</a:t>
            </a:r>
            <a:endParaRPr lang="de-DE" dirty="0"/>
          </a:p>
        </p:txBody>
      </p:sp>
      <p:sp>
        <p:nvSpPr>
          <p:cNvPr id="3" name="Content Placeholder 2"/>
          <p:cNvSpPr>
            <a:spLocks noGrp="1"/>
          </p:cNvSpPr>
          <p:nvPr>
            <p:ph sz="quarter" idx="15"/>
          </p:nvPr>
        </p:nvSpPr>
        <p:spPr/>
        <p:txBody>
          <a:bodyPr>
            <a:normAutofit fontScale="85000" lnSpcReduction="20000"/>
          </a:bodyPr>
          <a:lstStyle/>
          <a:p>
            <a:r>
              <a:rPr lang="de-DE" sz="2600" b="1" dirty="0" smtClean="0">
                <a:solidFill>
                  <a:schemeClr val="tx2"/>
                </a:solidFill>
                <a:latin typeface="Courier New" pitchFamily="49" charset="0"/>
                <a:cs typeface="Courier New" pitchFamily="49" charset="0"/>
              </a:rPr>
              <a:t>http://{domain}/{type}/{concept}/{reference}</a:t>
            </a:r>
          </a:p>
          <a:p>
            <a:endParaRPr lang="de-DE" sz="2600" b="1" dirty="0" smtClean="0">
              <a:latin typeface="Courier New" pitchFamily="49" charset="0"/>
              <a:cs typeface="Courier New" pitchFamily="49" charset="0"/>
            </a:endParaRPr>
          </a:p>
          <a:p>
            <a:pPr lvl="1">
              <a:buFont typeface="Arial" pitchFamily="34" charset="0"/>
              <a:buChar char="•"/>
            </a:pPr>
            <a:r>
              <a:rPr lang="de-DE" b="1" dirty="0" smtClean="0">
                <a:solidFill>
                  <a:schemeClr val="tx2"/>
                </a:solidFill>
                <a:latin typeface="Courier New" pitchFamily="49" charset="0"/>
                <a:cs typeface="Courier New" pitchFamily="49" charset="0"/>
              </a:rPr>
              <a:t>{</a:t>
            </a:r>
            <a:r>
              <a:rPr lang="de-DE" b="1" dirty="0" err="1" smtClean="0">
                <a:solidFill>
                  <a:schemeClr val="tx2"/>
                </a:solidFill>
                <a:latin typeface="Courier New" pitchFamily="49" charset="0"/>
                <a:cs typeface="Courier New" pitchFamily="49" charset="0"/>
              </a:rPr>
              <a:t>domain</a:t>
            </a:r>
            <a:r>
              <a:rPr lang="de-DE" b="1" dirty="0" smtClean="0">
                <a:solidFill>
                  <a:schemeClr val="tx2"/>
                </a:solidFill>
                <a:latin typeface="Courier New" pitchFamily="49" charset="0"/>
                <a:cs typeface="Courier New" pitchFamily="49" charset="0"/>
              </a:rPr>
              <a:t>} </a:t>
            </a:r>
            <a:r>
              <a:rPr lang="de-DE" dirty="0" smtClean="0"/>
              <a:t>ist eine Kombination aus dem Host und dem relevanten Sektor.</a:t>
            </a:r>
          </a:p>
          <a:p>
            <a:pPr lvl="1">
              <a:buFont typeface="Arial" pitchFamily="34" charset="0"/>
              <a:buChar char="•"/>
            </a:pPr>
            <a:r>
              <a:rPr lang="de-DE" b="1" dirty="0" smtClean="0">
                <a:solidFill>
                  <a:schemeClr val="tx2"/>
                </a:solidFill>
                <a:latin typeface="Courier New" pitchFamily="49" charset="0"/>
                <a:cs typeface="Courier New" pitchFamily="49" charset="0"/>
              </a:rPr>
              <a:t>{type} </a:t>
            </a:r>
            <a:r>
              <a:rPr lang="de-DE" dirty="0" smtClean="0"/>
              <a:t>sollte einer von einer kleinen Anzahl von möglichen Werten sein, die die Art von Ressourcen erklären, die genannt werden. Typische Beispiele sind:</a:t>
            </a:r>
          </a:p>
          <a:p>
            <a:pPr lvl="2"/>
            <a:r>
              <a:rPr lang="de-DE" b="1" dirty="0" smtClean="0">
                <a:solidFill>
                  <a:schemeClr val="tx2"/>
                </a:solidFill>
                <a:latin typeface="Courier New" pitchFamily="49" charset="0"/>
                <a:cs typeface="Courier New" pitchFamily="49" charset="0"/>
              </a:rPr>
              <a:t>‚</a:t>
            </a:r>
            <a:r>
              <a:rPr lang="de-DE" b="1" dirty="0" err="1" smtClean="0">
                <a:solidFill>
                  <a:schemeClr val="tx2"/>
                </a:solidFill>
                <a:latin typeface="Courier New" pitchFamily="49" charset="0"/>
                <a:cs typeface="Courier New" pitchFamily="49" charset="0"/>
              </a:rPr>
              <a:t>id</a:t>
            </a:r>
            <a:r>
              <a:rPr lang="de-DE" b="1" dirty="0" smtClean="0">
                <a:solidFill>
                  <a:schemeClr val="tx2"/>
                </a:solidFill>
                <a:latin typeface="Courier New" pitchFamily="49" charset="0"/>
                <a:cs typeface="Courier New" pitchFamily="49" charset="0"/>
              </a:rPr>
              <a:t>‘ </a:t>
            </a:r>
            <a:r>
              <a:rPr lang="de-DE" dirty="0" smtClean="0"/>
              <a:t>oder </a:t>
            </a:r>
            <a:r>
              <a:rPr lang="de-DE" b="1" dirty="0" smtClean="0">
                <a:solidFill>
                  <a:schemeClr val="tx2"/>
                </a:solidFill>
                <a:latin typeface="Courier New" pitchFamily="49" charset="0"/>
                <a:cs typeface="Courier New" pitchFamily="49" charset="0"/>
              </a:rPr>
              <a:t>‚item‘ </a:t>
            </a:r>
            <a:r>
              <a:rPr lang="de-DE" dirty="0" smtClean="0"/>
              <a:t>für realen Objekte;</a:t>
            </a:r>
          </a:p>
          <a:p>
            <a:pPr lvl="2"/>
            <a:r>
              <a:rPr lang="de-DE" b="1" dirty="0" smtClean="0">
                <a:solidFill>
                  <a:schemeClr val="tx2"/>
                </a:solidFill>
                <a:latin typeface="Courier New" pitchFamily="49" charset="0"/>
                <a:cs typeface="Courier New" pitchFamily="49" charset="0"/>
              </a:rPr>
              <a:t>‚</a:t>
            </a:r>
            <a:r>
              <a:rPr lang="de-DE" b="1" dirty="0" err="1" smtClean="0">
                <a:solidFill>
                  <a:schemeClr val="tx2"/>
                </a:solidFill>
                <a:latin typeface="Courier New" pitchFamily="49" charset="0"/>
                <a:cs typeface="Courier New" pitchFamily="49" charset="0"/>
              </a:rPr>
              <a:t>doc</a:t>
            </a:r>
            <a:r>
              <a:rPr lang="de-DE" b="1" dirty="0" smtClean="0">
                <a:solidFill>
                  <a:schemeClr val="tx2"/>
                </a:solidFill>
                <a:latin typeface="Courier New" pitchFamily="49" charset="0"/>
                <a:cs typeface="Courier New" pitchFamily="49" charset="0"/>
              </a:rPr>
              <a:t>‘ </a:t>
            </a:r>
            <a:r>
              <a:rPr lang="de-DE" dirty="0" smtClean="0"/>
              <a:t>für Dokumente, die diese Objekte beschreiben;</a:t>
            </a:r>
          </a:p>
          <a:p>
            <a:pPr lvl="2"/>
            <a:r>
              <a:rPr lang="de-DE" b="1" dirty="0" smtClean="0">
                <a:solidFill>
                  <a:schemeClr val="tx2"/>
                </a:solidFill>
                <a:latin typeface="Courier New" pitchFamily="49" charset="0"/>
                <a:cs typeface="Courier New" pitchFamily="49" charset="0"/>
              </a:rPr>
              <a:t>‚</a:t>
            </a:r>
            <a:r>
              <a:rPr lang="de-DE" b="1" dirty="0" err="1" smtClean="0">
                <a:solidFill>
                  <a:schemeClr val="tx2"/>
                </a:solidFill>
                <a:latin typeface="Courier New" pitchFamily="49" charset="0"/>
                <a:cs typeface="Courier New" pitchFamily="49" charset="0"/>
              </a:rPr>
              <a:t>def</a:t>
            </a:r>
            <a:r>
              <a:rPr lang="de-DE" b="1" dirty="0" smtClean="0">
                <a:solidFill>
                  <a:schemeClr val="tx2"/>
                </a:solidFill>
                <a:latin typeface="Courier New" pitchFamily="49" charset="0"/>
                <a:cs typeface="Courier New" pitchFamily="49" charset="0"/>
              </a:rPr>
              <a:t>‘ </a:t>
            </a:r>
            <a:r>
              <a:rPr lang="de-DE" dirty="0" smtClean="0"/>
              <a:t>für Konzepte;</a:t>
            </a:r>
          </a:p>
          <a:p>
            <a:pPr lvl="2"/>
            <a:r>
              <a:rPr lang="de-DE" b="1" dirty="0" smtClean="0">
                <a:solidFill>
                  <a:schemeClr val="tx2"/>
                </a:solidFill>
                <a:latin typeface="Courier New" pitchFamily="49" charset="0"/>
                <a:cs typeface="Courier New" pitchFamily="49" charset="0"/>
              </a:rPr>
              <a:t>‚</a:t>
            </a:r>
            <a:r>
              <a:rPr lang="de-DE" b="1" dirty="0" err="1" smtClean="0">
                <a:solidFill>
                  <a:schemeClr val="tx2"/>
                </a:solidFill>
                <a:latin typeface="Courier New" pitchFamily="49" charset="0"/>
                <a:cs typeface="Courier New" pitchFamily="49" charset="0"/>
              </a:rPr>
              <a:t>set</a:t>
            </a:r>
            <a:r>
              <a:rPr lang="de-DE" b="1" dirty="0" smtClean="0">
                <a:solidFill>
                  <a:schemeClr val="tx2"/>
                </a:solidFill>
                <a:latin typeface="Courier New" pitchFamily="49" charset="0"/>
                <a:cs typeface="Courier New" pitchFamily="49" charset="0"/>
              </a:rPr>
              <a:t>‘ </a:t>
            </a:r>
            <a:r>
              <a:rPr lang="de-DE" dirty="0" smtClean="0"/>
              <a:t>für Datensätze;</a:t>
            </a:r>
          </a:p>
          <a:p>
            <a:pPr lvl="2"/>
            <a:r>
              <a:rPr lang="de-DE" dirty="0" smtClean="0"/>
              <a:t>eine Reihe spezifischer Merkmale im Kontext.</a:t>
            </a:r>
          </a:p>
          <a:p>
            <a:pPr lvl="1">
              <a:buFont typeface="Arial" pitchFamily="34" charset="0"/>
              <a:buChar char="•"/>
            </a:pPr>
            <a:r>
              <a:rPr lang="de-DE" b="1" dirty="0" smtClean="0">
                <a:solidFill>
                  <a:schemeClr val="tx2"/>
                </a:solidFill>
                <a:latin typeface="Courier New" pitchFamily="49" charset="0"/>
                <a:cs typeface="Courier New" pitchFamily="49" charset="0"/>
              </a:rPr>
              <a:t>{</a:t>
            </a:r>
            <a:r>
              <a:rPr lang="de-DE" b="1" dirty="0" err="1" smtClean="0">
                <a:solidFill>
                  <a:schemeClr val="tx2"/>
                </a:solidFill>
                <a:latin typeface="Courier New" pitchFamily="49" charset="0"/>
                <a:cs typeface="Courier New" pitchFamily="49" charset="0"/>
              </a:rPr>
              <a:t>concept</a:t>
            </a:r>
            <a:r>
              <a:rPr lang="de-DE" b="1" dirty="0" smtClean="0">
                <a:solidFill>
                  <a:schemeClr val="tx2"/>
                </a:solidFill>
                <a:latin typeface="Courier New" pitchFamily="49" charset="0"/>
                <a:cs typeface="Courier New" pitchFamily="49" charset="0"/>
              </a:rPr>
              <a:t>} </a:t>
            </a:r>
            <a:r>
              <a:rPr lang="de-DE" dirty="0" smtClean="0"/>
              <a:t>könnte eine Sammlung, die Art des genannten realen Objekts oder der Name des Konzept-Schemas sein;</a:t>
            </a:r>
          </a:p>
          <a:p>
            <a:pPr lvl="0">
              <a:buFont typeface="Arial" pitchFamily="34" charset="0"/>
              <a:buChar char="•"/>
            </a:pPr>
            <a:r>
              <a:rPr lang="de-DE" sz="2200" b="1" dirty="0" smtClean="0">
                <a:solidFill>
                  <a:schemeClr val="tx2"/>
                </a:solidFill>
                <a:latin typeface="Courier New" pitchFamily="49" charset="0"/>
                <a:cs typeface="Courier New" pitchFamily="49" charset="0"/>
              </a:rPr>
              <a:t>{</a:t>
            </a:r>
            <a:r>
              <a:rPr lang="de-DE" sz="2200" b="1" dirty="0" err="1" smtClean="0">
                <a:solidFill>
                  <a:schemeClr val="tx2"/>
                </a:solidFill>
                <a:latin typeface="Courier New" pitchFamily="49" charset="0"/>
                <a:cs typeface="Courier New" pitchFamily="49" charset="0"/>
              </a:rPr>
              <a:t>reference</a:t>
            </a:r>
            <a:r>
              <a:rPr lang="de-DE" sz="2200" b="1" dirty="0" smtClean="0">
                <a:solidFill>
                  <a:schemeClr val="tx2"/>
                </a:solidFill>
                <a:latin typeface="Courier New" pitchFamily="49" charset="0"/>
                <a:cs typeface="Courier New" pitchFamily="49" charset="0"/>
              </a:rPr>
              <a:t>} </a:t>
            </a:r>
            <a:r>
              <a:rPr lang="de-DE" dirty="0" smtClean="0"/>
              <a:t>ist ein bestimmtes Element, Begriff oder Konzept.</a:t>
            </a:r>
          </a:p>
          <a:p>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Prägen Sie URIs, indem Sie bestehende Bezeichnungen wiederverwenden</a:t>
            </a:r>
            <a:endParaRPr lang="de-DE" dirty="0"/>
          </a:p>
        </p:txBody>
      </p:sp>
      <p:sp>
        <p:nvSpPr>
          <p:cNvPr id="3" name="Content Placeholder 2"/>
          <p:cNvSpPr>
            <a:spLocks noGrp="1"/>
          </p:cNvSpPr>
          <p:nvPr>
            <p:ph sz="quarter" idx="15"/>
          </p:nvPr>
        </p:nvSpPr>
        <p:spPr/>
        <p:txBody>
          <a:bodyPr/>
          <a:lstStyle/>
          <a:p>
            <a:pPr lvl="1">
              <a:buFont typeface="Arial" pitchFamily="34" charset="0"/>
              <a:buChar char="•"/>
            </a:pPr>
            <a:r>
              <a:rPr lang="de-DE" dirty="0" smtClean="0"/>
              <a:t>Bestehende Bezeichnungen von Ressourcen, z.B. Datenbankschlüsseln, sollten in die URI eingebaut werden. </a:t>
            </a:r>
          </a:p>
          <a:p>
            <a:pPr lvl="2">
              <a:buFont typeface="Wingdings" pitchFamily="2" charset="2"/>
              <a:buChar char="§"/>
            </a:pPr>
            <a:r>
              <a:rPr lang="de-DE" sz="1800" dirty="0" smtClean="0"/>
              <a:t>Verwenden Sie diejenigen Bezeichnungen wieder, die wahrscheinlich selbst langlebig sind.</a:t>
            </a:r>
          </a:p>
          <a:p>
            <a:pPr lvl="2">
              <a:buFont typeface="Wingdings" pitchFamily="2" charset="2"/>
              <a:buChar char="§"/>
            </a:pPr>
            <a:r>
              <a:rPr lang="de-DE" sz="1800" dirty="0" smtClean="0"/>
              <a:t>Verwenden Sie Standard- Bezeichnungen anstatt interne System-spezifische Codes.</a:t>
            </a:r>
          </a:p>
          <a:p>
            <a:pPr lvl="2">
              <a:buFont typeface="Arial" pitchFamily="34" charset="0"/>
              <a:buChar char="•"/>
            </a:pPr>
            <a:endParaRPr lang="de-DE" sz="1800" dirty="0" smtClean="0"/>
          </a:p>
          <a:p>
            <a:pPr lvl="1"/>
            <a:r>
              <a:rPr lang="de-DE" dirty="0" smtClean="0"/>
              <a:t>Zum Beispiel, wenn die Bezeichnung eines Unternehmens in einem nationalen Geschäftsregister ein String wie AB123456 ist, dann könnte die URI für dieses Unternehmen sein: </a:t>
            </a:r>
          </a:p>
          <a:p>
            <a:pPr lvl="2">
              <a:buNone/>
            </a:pPr>
            <a:r>
              <a:rPr lang="de-DE" sz="1800" b="1" dirty="0" smtClean="0">
                <a:solidFill>
                  <a:schemeClr val="tx2"/>
                </a:solidFill>
                <a:latin typeface="Courier New" pitchFamily="49" charset="0"/>
                <a:cs typeface="Courier New" pitchFamily="49" charset="0"/>
              </a:rPr>
              <a:t>	http://businessdata.gov/id/company/AB123456</a:t>
            </a:r>
          </a:p>
          <a:p>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Implementieren Sie 303 URIs für reale Ressourcen</a:t>
            </a:r>
            <a:endParaRPr lang="de-DE" dirty="0"/>
          </a:p>
        </p:txBody>
      </p:sp>
      <p:sp>
        <p:nvSpPr>
          <p:cNvPr id="3" name="Content Placeholder 2"/>
          <p:cNvSpPr>
            <a:spLocks noGrp="1"/>
          </p:cNvSpPr>
          <p:nvPr>
            <p:ph sz="quarter" idx="15"/>
          </p:nvPr>
        </p:nvSpPr>
        <p:spPr/>
        <p:txBody>
          <a:bodyPr/>
          <a:lstStyle/>
          <a:p>
            <a:pPr lvl="1">
              <a:buFont typeface="Arial" pitchFamily="34" charset="0"/>
              <a:buChar char="•"/>
            </a:pPr>
            <a:r>
              <a:rPr lang="de-DE" sz="1800" dirty="0" smtClean="0"/>
              <a:t>Wenn </a:t>
            </a:r>
            <a:r>
              <a:rPr lang="de-DE" sz="1800" b="1" dirty="0" smtClean="0"/>
              <a:t>keine geeignete Darstellung</a:t>
            </a:r>
            <a:r>
              <a:rPr lang="de-DE" sz="1800" dirty="0" smtClean="0"/>
              <a:t> </a:t>
            </a:r>
            <a:r>
              <a:rPr lang="de-DE" sz="1800" b="1" dirty="0" smtClean="0"/>
              <a:t>für eine reale Ressource existiert </a:t>
            </a:r>
            <a:r>
              <a:rPr lang="de-DE" sz="1800" dirty="0" smtClean="0"/>
              <a:t>(d.h. eine Ressource , die nicht auf einem Dokument basiert, wie eine Person, ein Unternehmen, ein Standort...), ist es nützlich, zu einem Web-Dokument, das Information über diese Ressource hält, geleitet zu werden. </a:t>
            </a:r>
          </a:p>
          <a:p>
            <a:pPr lvl="1">
              <a:buFont typeface="Arial" pitchFamily="34" charset="0"/>
              <a:buChar char="•"/>
            </a:pPr>
            <a:r>
              <a:rPr lang="de-DE" sz="1800" dirty="0" smtClean="0"/>
              <a:t>Es </a:t>
            </a:r>
            <a:r>
              <a:rPr lang="de-DE" sz="1800" b="1" dirty="0" smtClean="0"/>
              <a:t>vermeidet Mehrdeutigke</a:t>
            </a:r>
            <a:r>
              <a:rPr lang="de-DE" sz="1800" dirty="0" smtClean="0"/>
              <a:t>it zwischen der realen Ressource und dem Dokument, das sie darstellt.</a:t>
            </a:r>
          </a:p>
          <a:p>
            <a:pPr marL="274320" lvl="3">
              <a:buFont typeface="Arial" pitchFamily="34" charset="0"/>
              <a:buChar char="•"/>
            </a:pPr>
            <a:r>
              <a:rPr lang="de-DE" sz="1800" dirty="0" smtClean="0"/>
              <a:t>Zum Beispiel, wenn eine Regierung beschließt, 303 URIs zu erstellen, um Grundschulen zu vertreten, kann das Ergebnis sein:</a:t>
            </a:r>
          </a:p>
          <a:p>
            <a:pPr marL="548640" lvl="4">
              <a:buFont typeface="Wingdings" pitchFamily="2" charset="2"/>
              <a:buChar char="§"/>
            </a:pPr>
            <a:r>
              <a:rPr lang="de-DE" sz="1600" b="1" dirty="0" smtClean="0">
                <a:solidFill>
                  <a:schemeClr val="tx2"/>
                </a:solidFill>
                <a:latin typeface="Courier New" pitchFamily="49" charset="0"/>
                <a:cs typeface="Courier New" pitchFamily="49" charset="0"/>
              </a:rPr>
              <a:t>http://schools.gov.foo/id/school1</a:t>
            </a:r>
          </a:p>
          <a:p>
            <a:pPr marL="548640" lvl="4">
              <a:buFont typeface="Wingdings" pitchFamily="2" charset="2"/>
              <a:buChar char="§"/>
            </a:pPr>
            <a:r>
              <a:rPr lang="de-DE" sz="1600" b="1" dirty="0" smtClean="0">
                <a:solidFill>
                  <a:schemeClr val="tx2"/>
                </a:solidFill>
                <a:latin typeface="Courier New" pitchFamily="49" charset="0"/>
                <a:cs typeface="Courier New" pitchFamily="49" charset="0"/>
              </a:rPr>
              <a:t>http://schools.gov.foo/id/school2 </a:t>
            </a:r>
            <a:endParaRPr lang="de-DE" sz="1800" b="1" dirty="0" smtClean="0">
              <a:solidFill>
                <a:schemeClr val="tx2"/>
              </a:solidFill>
              <a:latin typeface="Courier New" pitchFamily="49" charset="0"/>
              <a:cs typeface="Courier New" pitchFamily="49" charset="0"/>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14</a:t>
            </a:fld>
            <a:endParaRPr lang="en-GB"/>
          </a:p>
        </p:txBody>
      </p:sp>
      <p:sp>
        <p:nvSpPr>
          <p:cNvPr id="5" name="Rectangle 4"/>
          <p:cNvSpPr/>
          <p:nvPr/>
        </p:nvSpPr>
        <p:spPr bwMode="ltGray">
          <a:xfrm>
            <a:off x="3851920" y="5805264"/>
            <a:ext cx="4788024"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mj-lt"/>
              </a:rPr>
              <a:t>Siehe</a:t>
            </a:r>
            <a:r>
              <a:rPr lang="en-GB" sz="1200" b="1" dirty="0" smtClean="0">
                <a:solidFill>
                  <a:schemeClr val="tx1"/>
                </a:solidFill>
                <a:latin typeface="+mj-lt"/>
              </a:rPr>
              <a:t> </a:t>
            </a:r>
            <a:r>
              <a:rPr lang="en-GB" sz="1200" b="1" dirty="0" err="1" smtClean="0">
                <a:solidFill>
                  <a:schemeClr val="tx1"/>
                </a:solidFill>
                <a:latin typeface="+mj-lt"/>
              </a:rPr>
              <a:t>auch</a:t>
            </a:r>
            <a:r>
              <a:rPr lang="en-GB" sz="1200" b="1" dirty="0" smtClean="0">
                <a:solidFill>
                  <a:schemeClr val="tx1"/>
                </a:solidFill>
                <a:latin typeface="+mj-lt"/>
              </a:rPr>
              <a:t>:</a:t>
            </a:r>
            <a:endParaRPr lang="en-GB" sz="1200" b="1" dirty="0" smtClean="0">
              <a:solidFill>
                <a:schemeClr val="tx1"/>
              </a:solidFill>
              <a:latin typeface="+mj-lt"/>
              <a:hlinkClick r:id="rId3"/>
            </a:endParaRPr>
          </a:p>
          <a:p>
            <a:r>
              <a:rPr lang="en-GB" sz="1200" dirty="0" smtClean="0">
                <a:solidFill>
                  <a:schemeClr val="tx1"/>
                </a:solidFill>
                <a:latin typeface="+mj-lt"/>
              </a:rPr>
              <a:t>Cool URIs for the Semantic Web. </a:t>
            </a:r>
            <a:r>
              <a:rPr lang="en-GB" sz="1200" dirty="0" smtClean="0">
                <a:latin typeface="+mj-lt"/>
                <a:hlinkClick r:id="rId3"/>
              </a:rPr>
              <a:t>http://www.w3.org/TR/cooluris</a:t>
            </a:r>
            <a:r>
              <a:rPr lang="en-GB" sz="1200" dirty="0" smtClean="0">
                <a:latin typeface="+mj-lt"/>
              </a:rPr>
              <a:t>/</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4644007" y="1772816"/>
            <a:ext cx="3972303" cy="3312368"/>
          </a:xfrm>
          <a:prstGeom prst="rect">
            <a:avLst/>
          </a:prstGeom>
          <a:noFill/>
          <a:ln w="9525">
            <a:noFill/>
            <a:miter lim="800000"/>
            <a:headEnd/>
            <a:tailEnd/>
          </a:ln>
        </p:spPr>
      </p:pic>
      <p:sp>
        <p:nvSpPr>
          <p:cNvPr id="2" name="Title 1"/>
          <p:cNvSpPr>
            <a:spLocks noGrp="1"/>
          </p:cNvSpPr>
          <p:nvPr>
            <p:ph type="title"/>
          </p:nvPr>
        </p:nvSpPr>
        <p:spPr/>
        <p:txBody>
          <a:bodyPr/>
          <a:lstStyle/>
          <a:p>
            <a:r>
              <a:rPr lang="de-DE" dirty="0" smtClean="0"/>
              <a:t>Die </a:t>
            </a:r>
            <a:r>
              <a:rPr lang="de-DE" dirty="0" err="1" smtClean="0"/>
              <a:t>Dereferenzierung</a:t>
            </a:r>
            <a:r>
              <a:rPr lang="de-DE" dirty="0" smtClean="0"/>
              <a:t> von 303 URIs und Content-Übertragung</a:t>
            </a:r>
            <a:endParaRPr lang="de-DE" dirty="0"/>
          </a:p>
        </p:txBody>
      </p:sp>
      <p:sp>
        <p:nvSpPr>
          <p:cNvPr id="3" name="Content Placeholder 2"/>
          <p:cNvSpPr>
            <a:spLocks noGrp="1"/>
          </p:cNvSpPr>
          <p:nvPr>
            <p:ph sz="quarter" idx="14"/>
          </p:nvPr>
        </p:nvSpPr>
        <p:spPr/>
        <p:txBody>
          <a:bodyPr>
            <a:normAutofit fontScale="92500"/>
          </a:bodyPr>
          <a:lstStyle/>
          <a:p>
            <a:pPr lvl="1">
              <a:buFont typeface="Arial" pitchFamily="34" charset="0"/>
              <a:buChar char="•"/>
            </a:pPr>
            <a:r>
              <a:rPr lang="de-DE" sz="1800" dirty="0" smtClean="0"/>
              <a:t>Bei der </a:t>
            </a:r>
            <a:r>
              <a:rPr lang="de-DE" sz="1800" dirty="0" err="1" smtClean="0"/>
              <a:t>Dereferenzierung</a:t>
            </a:r>
            <a:r>
              <a:rPr lang="de-DE" sz="1800" dirty="0" smtClean="0"/>
              <a:t>, sollten die URIs dieser Ressourcen mit </a:t>
            </a:r>
            <a:r>
              <a:rPr lang="de-DE" sz="1800" b="1" dirty="0" smtClean="0"/>
              <a:t>HTTP 303 </a:t>
            </a:r>
            <a:r>
              <a:rPr lang="de-DE" sz="1800" dirty="0" smtClean="0"/>
              <a:t>auf ein Dokument antworten, das das Objekt beschreibt.</a:t>
            </a:r>
          </a:p>
          <a:p>
            <a:pPr lvl="1">
              <a:buFont typeface="Arial" pitchFamily="34" charset="0"/>
              <a:buChar char="•"/>
            </a:pPr>
            <a:r>
              <a:rPr lang="de-DE" sz="1800" dirty="0"/>
              <a:t>D</a:t>
            </a:r>
            <a:r>
              <a:rPr lang="de-DE" sz="1800" dirty="0" smtClean="0"/>
              <a:t>er </a:t>
            </a:r>
            <a:r>
              <a:rPr lang="de-DE" sz="1800" dirty="0" smtClean="0"/>
              <a:t>Web-Server </a:t>
            </a:r>
            <a:r>
              <a:rPr lang="de-DE" sz="1800" dirty="0"/>
              <a:t>muss konfiguriert </a:t>
            </a:r>
            <a:r>
              <a:rPr lang="de-DE" sz="1800" dirty="0" smtClean="0"/>
              <a:t>werden, um von </a:t>
            </a:r>
            <a:r>
              <a:rPr lang="de-DE" sz="1800" b="1" dirty="0" smtClean="0">
                <a:solidFill>
                  <a:schemeClr val="tx2"/>
                </a:solidFill>
                <a:latin typeface="Courier New" pitchFamily="49" charset="0"/>
                <a:cs typeface="Courier New" pitchFamily="49" charset="0"/>
              </a:rPr>
              <a:t>http</a:t>
            </a:r>
            <a:r>
              <a:rPr lang="de-DE" sz="1800" b="1" dirty="0" smtClean="0">
                <a:solidFill>
                  <a:schemeClr val="tx2"/>
                </a:solidFill>
                <a:latin typeface="Courier New" pitchFamily="49" charset="0"/>
                <a:cs typeface="Courier New" pitchFamily="49" charset="0"/>
              </a:rPr>
              <a:t>://schools.gov.foo/</a:t>
            </a:r>
            <a:r>
              <a:rPr lang="de-DE" sz="1800" b="1" u="sng" dirty="0" smtClean="0">
                <a:solidFill>
                  <a:schemeClr val="tx2"/>
                </a:solidFill>
                <a:latin typeface="Courier New" pitchFamily="49" charset="0"/>
                <a:cs typeface="Courier New" pitchFamily="49" charset="0"/>
              </a:rPr>
              <a:t>id</a:t>
            </a:r>
            <a:r>
              <a:rPr lang="de-DE" sz="1800" b="1" dirty="0" smtClean="0">
                <a:solidFill>
                  <a:schemeClr val="tx2"/>
                </a:solidFill>
                <a:latin typeface="Courier New" pitchFamily="49" charset="0"/>
                <a:cs typeface="Courier New" pitchFamily="49" charset="0"/>
              </a:rPr>
              <a:t>/school1 </a:t>
            </a:r>
            <a:r>
              <a:rPr lang="de-DE" sz="1800" dirty="0" smtClean="0">
                <a:cs typeface="Courier New" pitchFamily="49" charset="0"/>
              </a:rPr>
              <a:t>nach </a:t>
            </a:r>
            <a:r>
              <a:rPr lang="de-DE" sz="1800" b="1" dirty="0" smtClean="0">
                <a:solidFill>
                  <a:schemeClr val="tx2"/>
                </a:solidFill>
                <a:latin typeface="Courier New" pitchFamily="49" charset="0"/>
                <a:cs typeface="Courier New" pitchFamily="49" charset="0"/>
              </a:rPr>
              <a:t>http</a:t>
            </a:r>
            <a:r>
              <a:rPr lang="de-DE" sz="1800" b="1" dirty="0" smtClean="0">
                <a:solidFill>
                  <a:schemeClr val="tx2"/>
                </a:solidFill>
                <a:latin typeface="Courier New" pitchFamily="49" charset="0"/>
                <a:cs typeface="Courier New" pitchFamily="49" charset="0"/>
              </a:rPr>
              <a:t>://</a:t>
            </a:r>
            <a:r>
              <a:rPr lang="de-DE" sz="1800" b="1" dirty="0" smtClean="0">
                <a:solidFill>
                  <a:schemeClr val="tx2"/>
                </a:solidFill>
                <a:latin typeface="Courier New" pitchFamily="49" charset="0"/>
                <a:cs typeface="Courier New" pitchFamily="49" charset="0"/>
              </a:rPr>
              <a:t>schools.gov.foo/</a:t>
            </a:r>
            <a:r>
              <a:rPr lang="de-DE" sz="1800" b="1" u="sng" dirty="0" smtClean="0">
                <a:solidFill>
                  <a:schemeClr val="tx2"/>
                </a:solidFill>
                <a:latin typeface="Courier New" pitchFamily="49" charset="0"/>
                <a:cs typeface="Courier New" pitchFamily="49" charset="0"/>
              </a:rPr>
              <a:t>doc</a:t>
            </a:r>
            <a:r>
              <a:rPr lang="de-DE" sz="1800" b="1" dirty="0" smtClean="0">
                <a:solidFill>
                  <a:schemeClr val="tx2"/>
                </a:solidFill>
                <a:latin typeface="Courier New" pitchFamily="49" charset="0"/>
                <a:cs typeface="Courier New" pitchFamily="49" charset="0"/>
              </a:rPr>
              <a:t>/school1</a:t>
            </a:r>
            <a:r>
              <a:rPr lang="de-DE" sz="1800" dirty="0"/>
              <a:t> </a:t>
            </a:r>
            <a:r>
              <a:rPr lang="de-DE" sz="1800" dirty="0" smtClean="0"/>
              <a:t>zu führen.</a:t>
            </a:r>
            <a:endParaRPr lang="de-DE" sz="1800" dirty="0" smtClean="0"/>
          </a:p>
          <a:p>
            <a:pPr lvl="2">
              <a:buFont typeface="Wingdings" pitchFamily="2" charset="2"/>
              <a:buChar char="§"/>
            </a:pPr>
            <a:r>
              <a:rPr lang="de-DE" sz="1600" dirty="0" smtClean="0"/>
              <a:t>Eine </a:t>
            </a:r>
            <a:r>
              <a:rPr lang="de-DE" sz="1600" b="1" dirty="0" smtClean="0"/>
              <a:t>URI-Regel</a:t>
            </a:r>
            <a:r>
              <a:rPr lang="de-DE" sz="1600" dirty="0" smtClean="0"/>
              <a:t> zum Wiederschreiben ersetzt typischerweise die URI {type} von ‘</a:t>
            </a:r>
            <a:r>
              <a:rPr lang="de-DE" sz="1600" dirty="0" err="1" smtClean="0"/>
              <a:t>id</a:t>
            </a:r>
            <a:r>
              <a:rPr lang="de-DE" sz="1600" dirty="0" smtClean="0"/>
              <a:t>’ mit ‘</a:t>
            </a:r>
            <a:r>
              <a:rPr lang="de-DE" sz="1600" dirty="0" err="1" smtClean="0"/>
              <a:t>doc</a:t>
            </a:r>
            <a:r>
              <a:rPr lang="de-DE" sz="1600" dirty="0" smtClean="0"/>
              <a:t>’.</a:t>
            </a:r>
          </a:p>
          <a:p>
            <a:pPr lvl="1">
              <a:buFont typeface="Arial" pitchFamily="34" charset="0"/>
              <a:buChar char="•"/>
            </a:pPr>
            <a:r>
              <a:rPr lang="de-DE" sz="1800" b="1" dirty="0" smtClean="0"/>
              <a:t>Verschiedene Darstellungen </a:t>
            </a:r>
            <a:r>
              <a:rPr lang="de-DE" sz="1800" dirty="0" smtClean="0"/>
              <a:t>sind möglich , z.B. RDF, XML, HTML...</a:t>
            </a:r>
          </a:p>
          <a:p>
            <a:endParaRPr lang="en-GB" sz="1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15</a:t>
            </a:fld>
            <a:endParaRPr lang="en-GB"/>
          </a:p>
        </p:txBody>
      </p:sp>
      <p:sp>
        <p:nvSpPr>
          <p:cNvPr id="7" name="Rectangle 6"/>
          <p:cNvSpPr/>
          <p:nvPr/>
        </p:nvSpPr>
        <p:spPr>
          <a:xfrm>
            <a:off x="5220072" y="1772816"/>
            <a:ext cx="3672408" cy="246221"/>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a:t>
            </a:r>
            <a:r>
              <a:rPr lang="en-GB" sz="1000" b="1" u="sng" dirty="0" smtClean="0">
                <a:solidFill>
                  <a:schemeClr val="tx2"/>
                </a:solidFill>
                <a:latin typeface="Courier New" pitchFamily="49" charset="0"/>
                <a:cs typeface="Courier New" pitchFamily="49" charset="0"/>
              </a:rPr>
              <a:t>id</a:t>
            </a:r>
            <a:r>
              <a:rPr lang="en-GB" sz="1000" b="1" dirty="0" smtClean="0">
                <a:solidFill>
                  <a:schemeClr val="tx2"/>
                </a:solidFill>
                <a:latin typeface="Courier New" pitchFamily="49" charset="0"/>
                <a:cs typeface="Courier New" pitchFamily="49" charset="0"/>
              </a:rPr>
              <a:t>/school1 </a:t>
            </a:r>
            <a:endParaRPr lang="en-GB" sz="1000" dirty="0"/>
          </a:p>
        </p:txBody>
      </p:sp>
      <p:sp>
        <p:nvSpPr>
          <p:cNvPr id="8" name="Rectangle 7"/>
          <p:cNvSpPr/>
          <p:nvPr/>
        </p:nvSpPr>
        <p:spPr>
          <a:xfrm>
            <a:off x="5364088" y="2924944"/>
            <a:ext cx="2952328" cy="246221"/>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a:t>
            </a:r>
            <a:r>
              <a:rPr lang="en-GB" sz="1000" b="1" u="sng" dirty="0" smtClean="0">
                <a:solidFill>
                  <a:schemeClr val="tx2"/>
                </a:solidFill>
                <a:latin typeface="Courier New" pitchFamily="49" charset="0"/>
                <a:cs typeface="Courier New" pitchFamily="49" charset="0"/>
              </a:rPr>
              <a:t>doc</a:t>
            </a:r>
            <a:r>
              <a:rPr lang="en-GB" sz="1000" b="1" dirty="0" smtClean="0">
                <a:solidFill>
                  <a:schemeClr val="tx2"/>
                </a:solidFill>
                <a:latin typeface="Courier New" pitchFamily="49" charset="0"/>
                <a:cs typeface="Courier New" pitchFamily="49" charset="0"/>
              </a:rPr>
              <a:t>/school1 </a:t>
            </a:r>
            <a:endParaRPr lang="en-GB" sz="1000" dirty="0"/>
          </a:p>
        </p:txBody>
      </p:sp>
      <p:sp>
        <p:nvSpPr>
          <p:cNvPr id="9" name="Rectangle 8"/>
          <p:cNvSpPr/>
          <p:nvPr/>
        </p:nvSpPr>
        <p:spPr>
          <a:xfrm>
            <a:off x="4860032" y="4797152"/>
            <a:ext cx="2232248" cy="400110"/>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http://schools.gov.foo/doc/school1.rdf </a:t>
            </a:r>
            <a:endParaRPr lang="en-GB" sz="1000" dirty="0"/>
          </a:p>
        </p:txBody>
      </p:sp>
      <p:sp>
        <p:nvSpPr>
          <p:cNvPr id="10" name="Rectangle 9"/>
          <p:cNvSpPr/>
          <p:nvPr/>
        </p:nvSpPr>
        <p:spPr>
          <a:xfrm>
            <a:off x="6948264" y="4829090"/>
            <a:ext cx="2195736" cy="400110"/>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http://schools.gov.foo/doc/school1.html</a:t>
            </a:r>
            <a:endParaRPr lang="en-GB" sz="1000" dirty="0"/>
          </a:p>
        </p:txBody>
      </p:sp>
      <p:sp>
        <p:nvSpPr>
          <p:cNvPr id="13" name="Rectangle 12"/>
          <p:cNvSpPr/>
          <p:nvPr/>
        </p:nvSpPr>
        <p:spPr bwMode="ltGray">
          <a:xfrm>
            <a:off x="5292080" y="5661248"/>
            <a:ext cx="3312368"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mj-lt"/>
              </a:rPr>
              <a:t>Siehe</a:t>
            </a:r>
            <a:r>
              <a:rPr lang="en-GB" sz="1200" b="1" dirty="0" smtClean="0">
                <a:solidFill>
                  <a:schemeClr val="tx1"/>
                </a:solidFill>
                <a:latin typeface="+mj-lt"/>
              </a:rPr>
              <a:t> </a:t>
            </a:r>
            <a:r>
              <a:rPr lang="en-GB" sz="1200" b="1" dirty="0" err="1" smtClean="0">
                <a:solidFill>
                  <a:schemeClr val="tx1"/>
                </a:solidFill>
                <a:latin typeface="+mj-lt"/>
              </a:rPr>
              <a:t>auch</a:t>
            </a:r>
            <a:r>
              <a:rPr lang="en-GB" sz="1200" b="1" dirty="0" smtClean="0">
                <a:solidFill>
                  <a:schemeClr val="tx1"/>
                </a:solidFill>
                <a:latin typeface="+mj-lt"/>
              </a:rPr>
              <a:t>:</a:t>
            </a:r>
            <a:endParaRPr lang="en-GB" sz="1200" b="1" dirty="0" smtClean="0">
              <a:solidFill>
                <a:schemeClr val="tx1"/>
              </a:solidFill>
              <a:latin typeface="+mj-lt"/>
              <a:hlinkClick r:id="rId4"/>
            </a:endParaRPr>
          </a:p>
          <a:p>
            <a:r>
              <a:rPr lang="en-GB" sz="1200" dirty="0" smtClean="0">
                <a:solidFill>
                  <a:schemeClr val="tx1"/>
                </a:solidFill>
                <a:latin typeface="+mj-lt"/>
              </a:rPr>
              <a:t>Cool URIs for the Semantic Web. </a:t>
            </a:r>
            <a:r>
              <a:rPr lang="en-GB" sz="1200" dirty="0" smtClean="0">
                <a:latin typeface="+mj-lt"/>
                <a:hlinkClick r:id="rId4"/>
              </a:rPr>
              <a:t>http://www.w3.org/TR/cooluris</a:t>
            </a:r>
            <a:r>
              <a:rPr lang="en-GB" sz="1200" dirty="0" smtClean="0">
                <a:latin typeface="+mj-lt"/>
              </a:rPr>
              <a:t>/</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dirty="0" smtClean="0"/>
              <a:t>Vermeiden Sie es, Versionsnummern in URIs einzubeziehen.</a:t>
            </a:r>
            <a:endParaRPr lang="de-DE" dirty="0"/>
          </a:p>
        </p:txBody>
      </p:sp>
      <p:sp>
        <p:nvSpPr>
          <p:cNvPr id="5" name="Content Placeholder 4"/>
          <p:cNvSpPr>
            <a:spLocks noGrp="1"/>
          </p:cNvSpPr>
          <p:nvPr>
            <p:ph sz="quarter" idx="15"/>
          </p:nvPr>
        </p:nvSpPr>
        <p:spPr/>
        <p:txBody>
          <a:bodyPr/>
          <a:lstStyle/>
          <a:p>
            <a:pPr lvl="1">
              <a:buFont typeface="Arial" pitchFamily="34" charset="0"/>
              <a:buChar char="•"/>
            </a:pPr>
            <a:r>
              <a:rPr lang="de-DE" dirty="0" smtClean="0"/>
              <a:t>Datensätze, Konzeptschemata, </a:t>
            </a:r>
            <a:r>
              <a:rPr lang="de-DE" dirty="0" err="1" smtClean="0"/>
              <a:t>Ontologien</a:t>
            </a:r>
            <a:r>
              <a:rPr lang="de-DE" dirty="0" smtClean="0"/>
              <a:t>, Taxonomien und Vokabulare werden in aufeinanderfolgenden Versionen nach sich wiederholenden Änderungs-/Update-Zyklen veröffentlicht. </a:t>
            </a:r>
          </a:p>
          <a:p>
            <a:pPr>
              <a:buFont typeface="Arial" pitchFamily="34" charset="0"/>
              <a:buChar char="•"/>
            </a:pPr>
            <a:r>
              <a:rPr lang="de-DE" dirty="0" smtClean="0"/>
              <a:t>Die URIs sollte </a:t>
            </a:r>
            <a:r>
              <a:rPr lang="de-DE" b="1" dirty="0" smtClean="0"/>
              <a:t>zwischen Versionen beständig bleiben</a:t>
            </a:r>
            <a:r>
              <a:rPr lang="de-DE" dirty="0" smtClean="0"/>
              <a:t>. </a:t>
            </a:r>
          </a:p>
          <a:p>
            <a:pPr lvl="2">
              <a:buFont typeface="Wingdings" pitchFamily="2" charset="2"/>
              <a:buChar char="§"/>
            </a:pPr>
            <a:r>
              <a:rPr lang="de-DE" sz="1800" dirty="0" smtClean="0"/>
              <a:t>Versionsnummern und Status-Informationen </a:t>
            </a:r>
            <a:r>
              <a:rPr lang="de-DE" sz="1800" b="1" dirty="0" smtClean="0"/>
              <a:t>sollte nicht </a:t>
            </a:r>
            <a:r>
              <a:rPr lang="de-DE" sz="1800" dirty="0" smtClean="0"/>
              <a:t>in die URI </a:t>
            </a:r>
            <a:r>
              <a:rPr lang="de-DE" sz="1800" b="1" dirty="0" smtClean="0"/>
              <a:t>aufgenommen werden</a:t>
            </a:r>
            <a:r>
              <a:rPr lang="de-DE" sz="1800" dirty="0" smtClean="0"/>
              <a:t>. </a:t>
            </a:r>
          </a:p>
          <a:p>
            <a:pPr lvl="1">
              <a:buFont typeface="Arial" pitchFamily="34" charset="0"/>
              <a:buChar char="•"/>
            </a:pPr>
            <a:r>
              <a:rPr lang="de-DE" dirty="0" smtClean="0"/>
              <a:t>Zum Beispiel beim Aufzeigen von zwei aufeinanderfolgenden Versionen v0.01 und v0.02 des Schul-Datensatzes: Wenn hier Versionsinformationen in der URI enthalten waren, dann muss die URI des Datensatzes jedes Mal, wenn eine neue Version herauskommt, geändert werden.</a:t>
            </a:r>
          </a:p>
          <a:p>
            <a:pPr lvl="2">
              <a:buFont typeface="Wingdings" pitchFamily="2" charset="2"/>
              <a:buChar char="§"/>
            </a:pPr>
            <a:r>
              <a:rPr lang="de-DE" sz="1400" b="1" dirty="0" smtClean="0">
                <a:solidFill>
                  <a:schemeClr val="tx2"/>
                </a:solidFill>
                <a:latin typeface="Courier New" pitchFamily="49" charset="0"/>
                <a:cs typeface="Courier New" pitchFamily="49" charset="0"/>
              </a:rPr>
              <a:t>http://schools.gov.foo/set/0.01/schools</a:t>
            </a:r>
          </a:p>
          <a:p>
            <a:pPr lvl="2">
              <a:buFont typeface="Wingdings" pitchFamily="2" charset="2"/>
              <a:buChar char="§"/>
            </a:pPr>
            <a:r>
              <a:rPr lang="de-DE" sz="1400" b="1" dirty="0" smtClean="0">
                <a:solidFill>
                  <a:schemeClr val="tx2"/>
                </a:solidFill>
                <a:latin typeface="Courier New" pitchFamily="49" charset="0"/>
                <a:cs typeface="Courier New" pitchFamily="49" charset="0"/>
              </a:rPr>
              <a:t>http://schools.gov.foo/set/0.02/schools</a:t>
            </a:r>
          </a:p>
          <a:p>
            <a:pPr lvl="2">
              <a:buNone/>
            </a:pPr>
            <a:endParaRPr lang="en-GB" sz="1400" b="1" dirty="0" smtClean="0">
              <a:solidFill>
                <a:schemeClr val="tx2"/>
              </a:solidFill>
              <a:latin typeface="Courier New" pitchFamily="49" charset="0"/>
              <a:cs typeface="Courier New" pitchFamily="49" charset="0"/>
            </a:endParaRPr>
          </a:p>
          <a:p>
            <a:endParaRPr lang="en-GB" dirty="0" smtClean="0"/>
          </a:p>
          <a:p>
            <a:endParaRPr lang="en-GB" dirty="0" smtClean="0"/>
          </a:p>
          <a:p>
            <a:endParaRPr lang="en-GB" dirty="0" smtClean="0"/>
          </a:p>
          <a:p>
            <a:endParaRPr lang="en-GB" dirty="0"/>
          </a:p>
        </p:txBody>
      </p:sp>
      <p:sp>
        <p:nvSpPr>
          <p:cNvPr id="3" name="Slide Number Placeholder 2"/>
          <p:cNvSpPr>
            <a:spLocks noGrp="1"/>
          </p:cNvSpPr>
          <p:nvPr>
            <p:ph type="sldNum" sz="quarter" idx="18"/>
          </p:nvPr>
        </p:nvSpPr>
        <p:spPr/>
        <p:txBody>
          <a:bodyPr/>
          <a:lstStyle/>
          <a:p>
            <a:r>
              <a:rPr lang="en-GB" smtClean="0"/>
              <a:t>Slide </a:t>
            </a:r>
            <a:fld id="{C65BB6A6-903A-4B60-A0CF-B2137834975A}" type="slidenum">
              <a:rPr lang="en-GB" smtClean="0"/>
              <a:pPr/>
              <a:t>16</a:t>
            </a:fld>
            <a:endParaRPr lang="en-GB"/>
          </a:p>
        </p:txBody>
      </p:sp>
      <p:sp>
        <p:nvSpPr>
          <p:cNvPr id="6" name="Oval 5"/>
          <p:cNvSpPr/>
          <p:nvPr/>
        </p:nvSpPr>
        <p:spPr bwMode="ltGray">
          <a:xfrm>
            <a:off x="3779912" y="5229200"/>
            <a:ext cx="792088" cy="1080120"/>
          </a:xfrm>
          <a:prstGeom prst="ellipse">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pic>
        <p:nvPicPr>
          <p:cNvPr id="7" name="Picture 2" descr="add, cross, delete, exit, remove icon"/>
          <p:cNvPicPr>
            <a:picLocks noChangeAspect="1" noChangeArrowheads="1"/>
          </p:cNvPicPr>
          <p:nvPr/>
        </p:nvPicPr>
        <p:blipFill>
          <a:blip r:embed="rId3" cstate="print"/>
          <a:srcRect/>
          <a:stretch>
            <a:fillRect/>
          </a:stretch>
        </p:blipFill>
        <p:spPr bwMode="auto">
          <a:xfrm>
            <a:off x="3959424" y="5445224"/>
            <a:ext cx="396552" cy="39655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Vermeiden Sie es „</a:t>
            </a:r>
            <a:r>
              <a:rPr lang="de-DE" dirty="0" err="1" smtClean="0"/>
              <a:t>auto</a:t>
            </a:r>
            <a:r>
              <a:rPr lang="de-DE" dirty="0" smtClean="0"/>
              <a:t>-</a:t>
            </a:r>
            <a:r>
              <a:rPr lang="de-DE" dirty="0" err="1" smtClean="0"/>
              <a:t>increment</a:t>
            </a:r>
            <a:r>
              <a:rPr lang="de-DE" dirty="0" smtClean="0"/>
              <a:t>“ zu benutzen, wenn sie neue URIs prägen. </a:t>
            </a:r>
            <a:endParaRPr lang="de-DE" dirty="0"/>
          </a:p>
        </p:txBody>
      </p:sp>
      <p:sp>
        <p:nvSpPr>
          <p:cNvPr id="3" name="Content Placeholder 2"/>
          <p:cNvSpPr>
            <a:spLocks noGrp="1"/>
          </p:cNvSpPr>
          <p:nvPr>
            <p:ph sz="quarter" idx="15"/>
          </p:nvPr>
        </p:nvSpPr>
        <p:spPr/>
        <p:txBody>
          <a:bodyPr>
            <a:normAutofit fontScale="92500" lnSpcReduction="10000"/>
          </a:bodyPr>
          <a:lstStyle/>
          <a:p>
            <a:pPr lvl="1">
              <a:buFont typeface="Arial" pitchFamily="34" charset="0"/>
              <a:buChar char="•"/>
            </a:pPr>
            <a:r>
              <a:rPr lang="de-DE" dirty="0" smtClean="0"/>
              <a:t>Bei der Erstellung von URIs für einen großen Datensatz mag es einfach sein, eine Gegenmaßnahme zu inkrementieren, doch dies kann zu ernsten Problemen führen.</a:t>
            </a:r>
          </a:p>
          <a:p>
            <a:pPr lvl="2">
              <a:buFont typeface="Wingdings" pitchFamily="2" charset="2"/>
              <a:buChar char="§"/>
            </a:pPr>
            <a:r>
              <a:rPr lang="de-DE" sz="1800" dirty="0" smtClean="0"/>
              <a:t>Was passiert, wenn der Datensatz aktualisiert wird und URIs wieder zugeordnet werden müssen. Wie können wir sicherstellen, dass die Sequenz die gleiche sein wird?</a:t>
            </a:r>
          </a:p>
          <a:p>
            <a:endParaRPr lang="de-DE" dirty="0" smtClean="0">
              <a:latin typeface="Segoe Script" pitchFamily="34" charset="0"/>
            </a:endParaRPr>
          </a:p>
          <a:p>
            <a:r>
              <a:rPr lang="de-DE" dirty="0" smtClean="0">
                <a:solidFill>
                  <a:schemeClr val="tx2"/>
                </a:solidFill>
                <a:latin typeface="Segoe Script" pitchFamily="34" charset="0"/>
                <a:ea typeface="Hand Of Sean" pitchFamily="2" charset="-128"/>
              </a:rPr>
              <a:t>Bedeutet dies, dass ich es nie tun sollte?  </a:t>
            </a:r>
          </a:p>
          <a:p>
            <a:r>
              <a:rPr lang="de-DE" dirty="0" smtClean="0"/>
              <a:t>Die Verwendung von </a:t>
            </a:r>
            <a:r>
              <a:rPr lang="de-DE" dirty="0" err="1" smtClean="0"/>
              <a:t>auto-increment</a:t>
            </a:r>
            <a:r>
              <a:rPr lang="de-DE" dirty="0" smtClean="0"/>
              <a:t> in URIs kann in Betracht kommen, wenn:</a:t>
            </a:r>
          </a:p>
          <a:p>
            <a:pPr lvl="2">
              <a:buFont typeface="Wingdings" pitchFamily="2" charset="2"/>
              <a:buChar char="§"/>
            </a:pPr>
            <a:r>
              <a:rPr lang="de-DE" sz="1800" dirty="0" smtClean="0"/>
              <a:t>der Prozess niemals wiederholt wird;</a:t>
            </a:r>
          </a:p>
          <a:p>
            <a:pPr lvl="2">
              <a:buFont typeface="Wingdings" pitchFamily="2" charset="2"/>
              <a:buChar char="§"/>
            </a:pPr>
            <a:r>
              <a:rPr lang="de-DE" sz="1800" dirty="0" smtClean="0"/>
              <a:t>der Prozess wiederholt werden kann, um genau dieselben URIs für dieselben Eingabedaten mit neuen URIs zu entwickeln, die nur für neue Elemente geprägt werden.</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Vermeiden Sie die Nutzung von Query-Strings</a:t>
            </a:r>
            <a:endParaRPr lang="de-DE" dirty="0"/>
          </a:p>
        </p:txBody>
      </p:sp>
      <p:sp>
        <p:nvSpPr>
          <p:cNvPr id="3" name="Content Placeholder 2"/>
          <p:cNvSpPr>
            <a:spLocks noGrp="1"/>
          </p:cNvSpPr>
          <p:nvPr>
            <p:ph sz="quarter" idx="15"/>
          </p:nvPr>
        </p:nvSpPr>
        <p:spPr>
          <a:xfrm>
            <a:off x="533400" y="1628800"/>
            <a:ext cx="8077200" cy="4419600"/>
          </a:xfrm>
        </p:spPr>
        <p:txBody>
          <a:bodyPr/>
          <a:lstStyle/>
          <a:p>
            <a:pPr lvl="1">
              <a:buFont typeface="Arial" pitchFamily="34" charset="0"/>
              <a:buChar char="•"/>
            </a:pPr>
            <a:r>
              <a:rPr lang="de-DE" dirty="0" smtClean="0"/>
              <a:t>Ein Query-String (z.B. ‘?</a:t>
            </a:r>
            <a:r>
              <a:rPr lang="de-DE" dirty="0" err="1" smtClean="0"/>
              <a:t>param</a:t>
            </a:r>
            <a:r>
              <a:rPr lang="de-DE" dirty="0" smtClean="0"/>
              <a:t>=Wert’)  ist ein Text, der an das Ende eines URL angehängt wird und der Daten enthält, die an Web-Anwendungen weitergegeben werden, z.B. Suchparameter, um Begriffe in einer Datenbank nachzuschlagen. </a:t>
            </a:r>
          </a:p>
          <a:p>
            <a:pPr lvl="2">
              <a:buFont typeface="Wingdings" pitchFamily="2" charset="2"/>
              <a:buChar char="§"/>
            </a:pPr>
            <a:r>
              <a:rPr lang="de-DE" dirty="0" smtClean="0"/>
              <a:t>Query-Strings sind nicht langlebig, da sie </a:t>
            </a:r>
            <a:r>
              <a:rPr lang="de-DE" b="1" dirty="0" smtClean="0"/>
              <a:t>auf bestimmten Implementierungen beruhen</a:t>
            </a:r>
            <a:r>
              <a:rPr lang="de-DE" dirty="0" smtClean="0"/>
              <a:t>. Daher sollten sie von URIs vermeiden werden.</a:t>
            </a:r>
          </a:p>
          <a:p>
            <a:endParaRPr lang="de-DE" sz="900" dirty="0" smtClean="0"/>
          </a:p>
          <a:p>
            <a:pPr lvl="1">
              <a:buFont typeface="Arial" pitchFamily="34" charset="0"/>
              <a:buChar char="•"/>
            </a:pPr>
            <a:r>
              <a:rPr lang="de-DE" dirty="0" smtClean="0"/>
              <a:t>Stellen Sie sich zum Beispiel vor, die URI eines von einem nationalen Unternehmensregister (NBR) veröffentlichten Unternehmens war</a:t>
            </a:r>
          </a:p>
          <a:p>
            <a:r>
              <a:rPr lang="de-DE" sz="1800" b="1" dirty="0" smtClean="0">
                <a:solidFill>
                  <a:srgbClr val="A32020"/>
                </a:solidFill>
                <a:latin typeface="Courier New" pitchFamily="49" charset="0"/>
                <a:cs typeface="Courier New" pitchFamily="49" charset="0"/>
              </a:rPr>
              <a:t>	http://businessdata.gov/NBR/id/company?id=“AB123456”</a:t>
            </a:r>
            <a:endParaRPr lang="de-DE" dirty="0" smtClean="0"/>
          </a:p>
          <a:p>
            <a:pPr lvl="1">
              <a:buNone/>
            </a:pPr>
            <a:r>
              <a:rPr lang="de-DE" dirty="0" smtClean="0"/>
              <a:t>	statt</a:t>
            </a:r>
          </a:p>
          <a:p>
            <a:r>
              <a:rPr lang="de-DE" sz="1800" b="1" dirty="0" smtClean="0">
                <a:solidFill>
                  <a:schemeClr val="tx2"/>
                </a:solidFill>
                <a:latin typeface="Courier New" pitchFamily="49" charset="0"/>
                <a:cs typeface="Courier New" pitchFamily="49" charset="0"/>
              </a:rPr>
              <a:t>	http://businessdata.gov/NBR/id/company/AB123456</a:t>
            </a:r>
          </a:p>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18</a:t>
            </a:fld>
            <a:endParaRPr lang="en-GB" dirty="0"/>
          </a:p>
        </p:txBody>
      </p:sp>
      <p:pic>
        <p:nvPicPr>
          <p:cNvPr id="5" name="Picture 2" descr="add, cross, delete, exit, remove icon"/>
          <p:cNvPicPr>
            <a:picLocks noChangeAspect="1" noChangeArrowheads="1"/>
          </p:cNvPicPr>
          <p:nvPr/>
        </p:nvPicPr>
        <p:blipFill>
          <a:blip r:embed="rId3" cstate="print"/>
          <a:srcRect/>
          <a:stretch>
            <a:fillRect/>
          </a:stretch>
        </p:blipFill>
        <p:spPr bwMode="auto">
          <a:xfrm>
            <a:off x="8532440" y="4869160"/>
            <a:ext cx="396552" cy="39655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Vermeiden Sie es, Informationen über die Eigentümerschaft einzubeziehen</a:t>
            </a:r>
            <a:endParaRPr lang="de-DE" dirty="0"/>
          </a:p>
        </p:txBody>
      </p:sp>
      <p:sp>
        <p:nvSpPr>
          <p:cNvPr id="3" name="Content Placeholder 2"/>
          <p:cNvSpPr>
            <a:spLocks noGrp="1"/>
          </p:cNvSpPr>
          <p:nvPr>
            <p:ph sz="quarter" idx="15"/>
          </p:nvPr>
        </p:nvSpPr>
        <p:spPr/>
        <p:txBody>
          <a:bodyPr/>
          <a:lstStyle/>
          <a:p>
            <a:pPr lvl="1">
              <a:buFont typeface="Arial" pitchFamily="34" charset="0"/>
              <a:buChar char="•"/>
            </a:pPr>
            <a:r>
              <a:rPr lang="de-DE" dirty="0" smtClean="0"/>
              <a:t>Eine langlebige URI-Vorlage sollte </a:t>
            </a:r>
            <a:r>
              <a:rPr lang="de-DE" b="1" dirty="0" smtClean="0"/>
              <a:t>nicht den Namen der Organisation oder des Projekts</a:t>
            </a:r>
            <a:r>
              <a:rPr lang="de-DE" dirty="0" smtClean="0"/>
              <a:t>, das die URI geprägt hat, </a:t>
            </a:r>
            <a:r>
              <a:rPr lang="de-DE" b="1" dirty="0" smtClean="0"/>
              <a:t>einbeziehen</a:t>
            </a:r>
            <a:r>
              <a:rPr lang="de-DE" dirty="0" smtClean="0"/>
              <a:t>. </a:t>
            </a:r>
          </a:p>
          <a:p>
            <a:pPr lvl="1">
              <a:buFont typeface="Arial" pitchFamily="34" charset="0"/>
              <a:buChar char="•"/>
            </a:pPr>
            <a:r>
              <a:rPr lang="de-DE" dirty="0" smtClean="0"/>
              <a:t>Stellen Sie sich zum Beispiel vor, die URI eines von einem nationalen Unternehmensregister (NUR) veröffentlichten Unternehmens war.</a:t>
            </a:r>
          </a:p>
          <a:p>
            <a:pPr lvl="2">
              <a:buNone/>
            </a:pPr>
            <a:r>
              <a:rPr lang="de-DE" sz="1800" b="1" dirty="0" smtClean="0">
                <a:solidFill>
                  <a:schemeClr val="tx2"/>
                </a:solidFill>
                <a:latin typeface="Courier New" pitchFamily="49" charset="0"/>
                <a:cs typeface="Courier New" pitchFamily="49" charset="0"/>
              </a:rPr>
              <a:t>	http://businessdata.gov/NBR/id/company/AB123456</a:t>
            </a:r>
          </a:p>
          <a:p>
            <a:pPr lvl="1">
              <a:buFont typeface="Arial" pitchFamily="34" charset="0"/>
              <a:buChar char="•"/>
            </a:pPr>
            <a:r>
              <a:rPr lang="de-DE" dirty="0" smtClean="0"/>
              <a:t>Nach ein paar Jahren wird NBR umbenannt in Nationales Gesellschaftsregister (NGR). Infolgedessen müssen alle URIs aktualisiert werden. </a:t>
            </a:r>
          </a:p>
          <a:p>
            <a:pPr>
              <a:buFont typeface="Arial" pitchFamily="34" charset="0"/>
              <a:buChar char="•"/>
            </a:pPr>
            <a:r>
              <a:rPr lang="de-DE" dirty="0" smtClean="0"/>
              <a:t>In diesem Fall wäre eine auf Langlebigkeit entworfene URI:</a:t>
            </a:r>
          </a:p>
          <a:p>
            <a:pPr marL="0" lvl="2">
              <a:buNone/>
            </a:pPr>
            <a:r>
              <a:rPr lang="de-DE" sz="1800" b="1" dirty="0" smtClean="0">
                <a:solidFill>
                  <a:schemeClr val="tx2"/>
                </a:solidFill>
                <a:latin typeface="Courier New" pitchFamily="49" charset="0"/>
                <a:cs typeface="Courier New" pitchFamily="49" charset="0"/>
              </a:rPr>
              <a:t>	http://businessdata.gov/id/company/AB123456</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19</a:t>
            </a:fld>
            <a:endParaRPr lang="en-GB"/>
          </a:p>
        </p:txBody>
      </p:sp>
      <p:pic>
        <p:nvPicPr>
          <p:cNvPr id="5" name="Picture 2" descr="add, cross, delete, exit, remove icon"/>
          <p:cNvPicPr>
            <a:picLocks noChangeAspect="1" noChangeArrowheads="1"/>
          </p:cNvPicPr>
          <p:nvPr/>
        </p:nvPicPr>
        <p:blipFill>
          <a:blip r:embed="rId3" cstate="print"/>
          <a:srcRect/>
          <a:stretch>
            <a:fillRect/>
          </a:stretch>
        </p:blipFill>
        <p:spPr bwMode="auto">
          <a:xfrm>
            <a:off x="7596336" y="3429000"/>
            <a:ext cx="396552" cy="39655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de-DE" sz="1600" dirty="0" smtClean="0"/>
              <a:t>Diese Präsentation wurde von PwC erstellt</a:t>
            </a:r>
            <a:br>
              <a:rPr lang="de-DE" sz="1600" dirty="0" smtClean="0"/>
            </a:br>
            <a:r>
              <a:rPr lang="de-DE" sz="1600" dirty="0" smtClean="0"/>
              <a:t/>
            </a:r>
            <a:br>
              <a:rPr lang="de-DE" sz="1600" dirty="0" smtClean="0"/>
            </a:br>
            <a:r>
              <a:rPr lang="de-DE" sz="1600" dirty="0" smtClean="0"/>
              <a:t>Autoren: </a:t>
            </a:r>
            <a:r>
              <a:rPr lang="en-GB" sz="1600" dirty="0" smtClean="0"/>
              <a:t/>
            </a:r>
            <a:br>
              <a:rPr lang="en-GB" sz="1600" dirty="0" smtClean="0"/>
            </a:b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t>
            </a:r>
            <a:r>
              <a:rPr lang="en-GB" sz="1600" i="0" dirty="0" err="1" smtClean="0"/>
              <a:t>Nikolaos</a:t>
            </a:r>
            <a:r>
              <a:rPr lang="en-GB" sz="1600" i="0" dirty="0" smtClean="0"/>
              <a:t> </a:t>
            </a:r>
            <a:r>
              <a:rPr lang="en-GB" sz="1600" i="0" dirty="0" err="1" smtClean="0"/>
              <a:t>Loutas</a:t>
            </a:r>
            <a:r>
              <a:rPr lang="en-GB" sz="1600" i="0" dirty="0" smtClean="0"/>
              <a:t> and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de-DE" dirty="0" smtClean="0"/>
              <a:t>Präsentation Metadaten</a:t>
            </a:r>
            <a:endParaRPr lang="de-DE" dirty="0"/>
          </a:p>
        </p:txBody>
      </p:sp>
      <p:sp>
        <p:nvSpPr>
          <p:cNvPr id="4" name="Slide Number Placeholder 3"/>
          <p:cNvSpPr>
            <a:spLocks noGrp="1"/>
          </p:cNvSpPr>
          <p:nvPr>
            <p:ph type="sldNum" sz="quarter" idx="19"/>
          </p:nvPr>
        </p:nvSpPr>
        <p:spPr/>
        <p:txBody>
          <a:bodyPr/>
          <a:lstStyle/>
          <a:p>
            <a:r>
              <a:rPr lang="en-GB" smtClean="0"/>
              <a:t>Slide </a:t>
            </a:r>
            <a:fld id="{F40CD079-BC3F-4086-BA81-31A79D845B02}" type="slidenum">
              <a:rPr lang="en-GB" smtClean="0"/>
              <a:pPr/>
              <a:t>2</a:t>
            </a:fld>
            <a:endParaRPr lang="en-GB"/>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Disclaimers</a:t>
            </a:r>
          </a:p>
          <a:p>
            <a:pPr marL="0" marR="0" lvl="0" indent="-273050" algn="just" defTabSz="914400" rtl="0" eaLnBrk="1" fontAlgn="base" latinLnBrk="0" hangingPunct="1">
              <a:lnSpc>
                <a:spcPct val="100000"/>
              </a:lnSpc>
              <a:spcBef>
                <a:spcPct val="0"/>
              </a:spcBef>
              <a:spcAft>
                <a:spcPts val="0"/>
              </a:spcAft>
              <a:buClr>
                <a:schemeClr val="tx1"/>
              </a:buClr>
              <a:buSzTx/>
              <a:buFont typeface="+mj-lt"/>
              <a:buAutoNum type="arabicPeriod"/>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views expressed in this presentation are purely those of the authors and may not, in any circumstances, be interpreted as stating an official position of the European Commission.</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European Commission does not guarantee the accuracy of the information included in this presentation, nor does it accept any responsibility for any use thereof.</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Reference herein to any specific products, specifications, process, or service by trade name, trademark, manufacturer, or otherwise, does not necessarily constitute or imply its endorsement, recommendation, or favouring by the European Commission.</a:t>
            </a:r>
          </a:p>
          <a:p>
            <a:pPr marL="0" marR="0" lvl="0" indent="-273050" algn="just" defTabSz="914400" rtl="0" eaLnBrk="1" fontAlgn="base" latinLnBrk="0" hangingPunct="1">
              <a:lnSpc>
                <a:spcPct val="100000"/>
              </a:lnSpc>
              <a:spcBef>
                <a:spcPct val="0"/>
              </a:spcBef>
              <a:spcAft>
                <a:spcPts val="90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p>
          <a:p>
            <a:pPr marL="0" marR="0" lvl="0" indent="-273050" algn="just" defTabSz="914400" rtl="0" eaLnBrk="1" fontAlgn="base" latinLnBrk="0" hangingPunct="1">
              <a:lnSpc>
                <a:spcPct val="100000"/>
              </a:lnSpc>
              <a:spcBef>
                <a:spcPct val="0"/>
              </a:spcBef>
              <a:spcAft>
                <a:spcPts val="900"/>
              </a:spcAft>
              <a:buClr>
                <a:schemeClr val="tx1"/>
              </a:buClr>
              <a:buSzTx/>
              <a:buFont typeface="+mj-lt"/>
              <a:buAutoNum type="arabicPeriod" startAt="2"/>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This presentation has been carefully compiled by PwC, but no representation is made or warranty given (either express or implied) as to the completeness or accuracy of the information it contains. PwC  is not liable for the information in this presentation or any decision or consequence based on the use of it.. PwC will not be liable for any damages arising from the use of the information contained in this presentation. The information contained in this presentation is of a general nature and is solely for guidance on matters of general interest. This presentation is not a substitute for professional advice on any particular matter. No reader should act on the basis of any matter contained in this publication without considering appropriate professional advice.</a:t>
            </a:r>
          </a:p>
        </p:txBody>
      </p:sp>
      <p:sp>
        <p:nvSpPr>
          <p:cNvPr id="7" name="Rectangle 6"/>
          <p:cNvSpPr/>
          <p:nvPr/>
        </p:nvSpPr>
        <p:spPr>
          <a:xfrm>
            <a:off x="467544" y="2924944"/>
            <a:ext cx="2376264" cy="2308324"/>
          </a:xfrm>
          <a:prstGeom prst="rect">
            <a:avLst/>
          </a:prstGeom>
        </p:spPr>
        <p:txBody>
          <a:bodyPr wrap="square">
            <a:spAutoFit/>
          </a:bodyPr>
          <a:lstStyle/>
          <a:p>
            <a:r>
              <a:rPr lang="de-DE" sz="1200" dirty="0" smtClean="0">
                <a:latin typeface="Georgia" pitchFamily="18" charset="0"/>
              </a:rPr>
              <a:t>Open Data Support wird von der Europäischen Kommission finanziert, gemäß SMART 2012/0107 ‘Lot 2: Provision </a:t>
            </a:r>
            <a:r>
              <a:rPr lang="de-DE" sz="1200" dirty="0" err="1" smtClean="0">
                <a:latin typeface="Georgia" pitchFamily="18" charset="0"/>
              </a:rPr>
              <a:t>of</a:t>
            </a:r>
            <a:r>
              <a:rPr lang="de-DE" sz="1200" dirty="0" smtClean="0">
                <a:latin typeface="Georgia" pitchFamily="18" charset="0"/>
              </a:rPr>
              <a:t> </a:t>
            </a:r>
            <a:r>
              <a:rPr lang="de-DE" sz="1200" dirty="0" err="1" smtClean="0">
                <a:latin typeface="Georgia" pitchFamily="18" charset="0"/>
              </a:rPr>
              <a:t>services</a:t>
            </a:r>
            <a:r>
              <a:rPr lang="de-DE" sz="1200" dirty="0" smtClean="0">
                <a:latin typeface="Georgia" pitchFamily="18" charset="0"/>
              </a:rPr>
              <a:t> </a:t>
            </a:r>
            <a:r>
              <a:rPr lang="de-DE" sz="1200" dirty="0" err="1" smtClean="0">
                <a:latin typeface="Georgia" pitchFamily="18" charset="0"/>
              </a:rPr>
              <a:t>for</a:t>
            </a:r>
            <a:r>
              <a:rPr lang="de-DE" sz="1200" dirty="0" smtClean="0">
                <a:latin typeface="Georgia" pitchFamily="18" charset="0"/>
              </a:rPr>
              <a:t> </a:t>
            </a:r>
            <a:r>
              <a:rPr lang="de-DE" sz="1200" dirty="0" err="1" smtClean="0">
                <a:latin typeface="Georgia" pitchFamily="18" charset="0"/>
              </a:rPr>
              <a:t>the</a:t>
            </a:r>
            <a:r>
              <a:rPr lang="de-DE" sz="1200" dirty="0" smtClean="0">
                <a:latin typeface="Georgia" pitchFamily="18" charset="0"/>
              </a:rPr>
              <a:t> </a:t>
            </a:r>
            <a:r>
              <a:rPr lang="de-DE" sz="1200" dirty="0" err="1" smtClean="0">
                <a:latin typeface="Georgia" pitchFamily="18" charset="0"/>
              </a:rPr>
              <a:t>Publication</a:t>
            </a:r>
            <a:r>
              <a:rPr lang="de-DE" sz="1200" dirty="0" smtClean="0">
                <a:latin typeface="Georgia" pitchFamily="18" charset="0"/>
              </a:rPr>
              <a:t>, Access </a:t>
            </a:r>
            <a:r>
              <a:rPr lang="de-DE" sz="1200" dirty="0" err="1" smtClean="0">
                <a:latin typeface="Georgia" pitchFamily="18" charset="0"/>
              </a:rPr>
              <a:t>and</a:t>
            </a:r>
            <a:r>
              <a:rPr lang="de-DE" sz="1200" dirty="0" smtClean="0">
                <a:latin typeface="Georgia" pitchFamily="18" charset="0"/>
              </a:rPr>
              <a:t> Reuse </a:t>
            </a:r>
            <a:r>
              <a:rPr lang="de-DE" sz="1200" dirty="0" err="1" smtClean="0">
                <a:latin typeface="Georgia" pitchFamily="18" charset="0"/>
              </a:rPr>
              <a:t>of</a:t>
            </a:r>
            <a:r>
              <a:rPr lang="de-DE" sz="1200" dirty="0" smtClean="0">
                <a:latin typeface="Georgia" pitchFamily="18" charset="0"/>
              </a:rPr>
              <a:t> Open Public Data </a:t>
            </a:r>
            <a:r>
              <a:rPr lang="de-DE" sz="1200" dirty="0" err="1" smtClean="0">
                <a:latin typeface="Georgia" pitchFamily="18" charset="0"/>
              </a:rPr>
              <a:t>across</a:t>
            </a:r>
            <a:r>
              <a:rPr lang="de-DE" sz="1200" dirty="0" smtClean="0">
                <a:latin typeface="Georgia" pitchFamily="18" charset="0"/>
              </a:rPr>
              <a:t> </a:t>
            </a:r>
            <a:r>
              <a:rPr lang="de-DE" sz="1200" dirty="0" err="1" smtClean="0">
                <a:latin typeface="Georgia" pitchFamily="18" charset="0"/>
              </a:rPr>
              <a:t>the</a:t>
            </a:r>
            <a:r>
              <a:rPr lang="de-DE" sz="1200" dirty="0" smtClean="0">
                <a:latin typeface="Georgia" pitchFamily="18" charset="0"/>
              </a:rPr>
              <a:t> European Union, </a:t>
            </a:r>
            <a:r>
              <a:rPr lang="de-DE" sz="1200" dirty="0" err="1" smtClean="0">
                <a:latin typeface="Georgia" pitchFamily="18" charset="0"/>
              </a:rPr>
              <a:t>through</a:t>
            </a:r>
            <a:r>
              <a:rPr lang="de-DE" sz="1200" dirty="0" smtClean="0">
                <a:latin typeface="Georgia" pitchFamily="18" charset="0"/>
              </a:rPr>
              <a:t> </a:t>
            </a:r>
            <a:r>
              <a:rPr lang="de-DE" sz="1200" dirty="0" err="1" smtClean="0">
                <a:latin typeface="Georgia" pitchFamily="18" charset="0"/>
              </a:rPr>
              <a:t>existing</a:t>
            </a:r>
            <a:r>
              <a:rPr lang="de-DE" sz="1200" dirty="0" smtClean="0">
                <a:latin typeface="Georgia" pitchFamily="18" charset="0"/>
              </a:rPr>
              <a:t> open </a:t>
            </a:r>
            <a:r>
              <a:rPr lang="de-DE" sz="1200" dirty="0" err="1" smtClean="0">
                <a:latin typeface="Georgia" pitchFamily="18" charset="0"/>
              </a:rPr>
              <a:t>data</a:t>
            </a:r>
            <a:r>
              <a:rPr lang="de-DE" sz="1200" dirty="0" smtClean="0">
                <a:latin typeface="Georgia" pitchFamily="18" charset="0"/>
              </a:rPr>
              <a:t> </a:t>
            </a:r>
            <a:r>
              <a:rPr lang="de-DE" sz="1200" dirty="0" err="1" smtClean="0">
                <a:latin typeface="Georgia" pitchFamily="18" charset="0"/>
              </a:rPr>
              <a:t>portals</a:t>
            </a:r>
            <a:r>
              <a:rPr lang="de-DE" sz="1200" dirty="0" smtClean="0">
                <a:latin typeface="Georgia" pitchFamily="18" charset="0"/>
              </a:rPr>
              <a:t>’(Vertrag </a:t>
            </a:r>
            <a:r>
              <a:rPr lang="de-DE" sz="1200" dirty="0" err="1" smtClean="0">
                <a:latin typeface="Georgia" pitchFamily="18" charset="0"/>
              </a:rPr>
              <a:t>No</a:t>
            </a:r>
            <a:r>
              <a:rPr lang="de-DE" sz="1200" dirty="0" smtClean="0">
                <a:latin typeface="Georgia" pitchFamily="18" charset="0"/>
              </a:rPr>
              <a:t>. 30-CE-0530965/00-17).</a:t>
            </a:r>
          </a:p>
          <a:p>
            <a:endParaRPr lang="de-DE" sz="1200" dirty="0" smtClean="0">
              <a:latin typeface="Georgia" pitchFamily="18" charset="0"/>
            </a:endParaRPr>
          </a:p>
          <a:p>
            <a:r>
              <a:rPr lang="en-GB" sz="1200" dirty="0" smtClean="0">
                <a:latin typeface="Georgia" pitchFamily="18" charset="0"/>
              </a:rPr>
              <a:t>© 2013 European Commission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Vermeiden Sie es, Dateierweiterungen zu verwenden</a:t>
            </a:r>
            <a:endParaRPr lang="de-DE" dirty="0"/>
          </a:p>
        </p:txBody>
      </p:sp>
      <p:sp>
        <p:nvSpPr>
          <p:cNvPr id="3" name="Content Placeholder 2"/>
          <p:cNvSpPr>
            <a:spLocks noGrp="1"/>
          </p:cNvSpPr>
          <p:nvPr>
            <p:ph sz="quarter" idx="15"/>
          </p:nvPr>
        </p:nvSpPr>
        <p:spPr/>
        <p:txBody>
          <a:bodyPr/>
          <a:lstStyle/>
          <a:p>
            <a:pPr>
              <a:buFont typeface="Arial" pitchFamily="34" charset="0"/>
              <a:buChar char="•"/>
            </a:pPr>
            <a:r>
              <a:rPr lang="de-DE" dirty="0" smtClean="0"/>
              <a:t>Dateierweiterungen zeigen den Dateityp eines bestimmtes Dokuments. </a:t>
            </a:r>
          </a:p>
          <a:p>
            <a:pPr>
              <a:buFont typeface="Arial" pitchFamily="34" charset="0"/>
              <a:buChar char="•"/>
            </a:pPr>
            <a:r>
              <a:rPr lang="de-DE" dirty="0" smtClean="0"/>
              <a:t>Die Verwendung von Dateierweiterungen sollten in langlebigen URIs vermieden werden.</a:t>
            </a:r>
          </a:p>
          <a:p>
            <a:pPr lvl="1">
              <a:buFont typeface="Arial" pitchFamily="34" charset="0"/>
              <a:buChar char="•"/>
            </a:pPr>
            <a:r>
              <a:rPr lang="de-DE" dirty="0" smtClean="0"/>
              <a:t>Zum Beispiel sollte die URI von einem Datensatz, der die Liste von Schulen in einem Mitgliedsstaat enthält, eher</a:t>
            </a:r>
          </a:p>
          <a:p>
            <a:pPr marL="548640" lvl="4">
              <a:buFont typeface="Wingdings" pitchFamily="2" charset="2"/>
              <a:buChar char="§"/>
            </a:pPr>
            <a:r>
              <a:rPr lang="de-DE" sz="1600" b="1" dirty="0" smtClean="0">
                <a:solidFill>
                  <a:schemeClr val="tx2"/>
                </a:solidFill>
                <a:latin typeface="Courier New" pitchFamily="49" charset="0"/>
                <a:cs typeface="Courier New" pitchFamily="49" charset="0"/>
              </a:rPr>
              <a:t>http://data.gov.foo/set/schools</a:t>
            </a:r>
          </a:p>
          <a:p>
            <a:pPr marL="548640" lvl="4">
              <a:buNone/>
            </a:pPr>
            <a:r>
              <a:rPr lang="de-DE" dirty="0" smtClean="0"/>
              <a:t>sein, als</a:t>
            </a:r>
          </a:p>
          <a:p>
            <a:pPr marL="548640" lvl="4">
              <a:buFont typeface="Wingdings" pitchFamily="2" charset="2"/>
              <a:buChar char="§"/>
            </a:pPr>
            <a:r>
              <a:rPr lang="de-DE" sz="1600" b="1" dirty="0" smtClean="0">
                <a:solidFill>
                  <a:schemeClr val="tx2"/>
                </a:solidFill>
                <a:latin typeface="Courier New" pitchFamily="49" charset="0"/>
                <a:cs typeface="Courier New" pitchFamily="49" charset="0"/>
              </a:rPr>
              <a:t>http://data.gov.foo/set/schools.csv </a:t>
            </a:r>
          </a:p>
          <a:p>
            <a:pPr>
              <a:buFont typeface="Arial" pitchFamily="34" charset="0"/>
              <a:buChar char="•"/>
            </a:pPr>
            <a:r>
              <a:rPr lang="de-DE" dirty="0" smtClean="0"/>
              <a:t>Die Dateierweiterung kann Teil der Metadaten des Dokuments sein.</a:t>
            </a:r>
          </a:p>
          <a:p>
            <a:pPr lvl="2">
              <a:buFont typeface="Wingdings" pitchFamily="2" charset="2"/>
              <a:buChar char="§"/>
            </a:pPr>
            <a:r>
              <a:rPr lang="de-DE" sz="1800" dirty="0" smtClean="0"/>
              <a:t>Z.B. </a:t>
            </a:r>
            <a:r>
              <a:rPr lang="de-DE" sz="1800" dirty="0" err="1" smtClean="0"/>
              <a:t>dcat:mediaType</a:t>
            </a:r>
            <a:r>
              <a:rPr lang="de-DE" sz="1800" dirty="0" smtClean="0"/>
              <a:t> im Datenkatalog Vokabular von W3C für die Beschreibung der Datensätzen.</a:t>
            </a:r>
          </a:p>
          <a:p>
            <a:endParaRPr lang="de-DE" dirty="0" smtClean="0"/>
          </a:p>
          <a:p>
            <a:endParaRPr lang="en-GB" dirty="0" smtClean="0"/>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Langlebige URIs für Datensätze anbieten</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Verwenden Sie einen speziellen Dienst</a:t>
            </a:r>
            <a:br>
              <a:rPr lang="de-DE" dirty="0" smtClean="0"/>
            </a:br>
            <a:endParaRPr lang="de-DE" dirty="0"/>
          </a:p>
        </p:txBody>
      </p:sp>
      <p:sp>
        <p:nvSpPr>
          <p:cNvPr id="3" name="Content Placeholder 2"/>
          <p:cNvSpPr>
            <a:spLocks noGrp="1"/>
          </p:cNvSpPr>
          <p:nvPr>
            <p:ph sz="quarter" idx="15"/>
          </p:nvPr>
        </p:nvSpPr>
        <p:spPr/>
        <p:txBody>
          <a:bodyPr>
            <a:noAutofit/>
          </a:bodyPr>
          <a:lstStyle/>
          <a:p>
            <a:pPr lvl="1">
              <a:buFont typeface="Arial" pitchFamily="34" charset="0"/>
              <a:buChar char="•"/>
            </a:pPr>
            <a:r>
              <a:rPr lang="de-DE" dirty="0" smtClean="0"/>
              <a:t>Es muss ein spezieller zuverlässiger Dienst eingerichtet werden, der </a:t>
            </a:r>
            <a:r>
              <a:rPr lang="de-DE" b="1" dirty="0" smtClean="0"/>
              <a:t>unabhängig vom Daten-Urheber </a:t>
            </a:r>
            <a:r>
              <a:rPr lang="de-DE" dirty="0" smtClean="0"/>
              <a:t>ist,.</a:t>
            </a:r>
          </a:p>
          <a:p>
            <a:pPr lvl="1">
              <a:buFont typeface="Arial" pitchFamily="34" charset="0"/>
              <a:buChar char="•"/>
            </a:pPr>
            <a:r>
              <a:rPr lang="de-DE" dirty="0" smtClean="0"/>
              <a:t>Dieser Dienst sollte, wenn notwendig, </a:t>
            </a:r>
            <a:r>
              <a:rPr lang="de-DE" b="1" dirty="0" smtClean="0"/>
              <a:t>leicht</a:t>
            </a:r>
            <a:r>
              <a:rPr lang="de-DE" dirty="0" smtClean="0"/>
              <a:t> auf jemand anderes </a:t>
            </a:r>
            <a:r>
              <a:rPr lang="de-DE" b="1" dirty="0" smtClean="0"/>
              <a:t>übertragen</a:t>
            </a:r>
            <a:r>
              <a:rPr lang="de-DE" dirty="0" smtClean="0"/>
              <a:t> und von ihm ausgeführt werden können.</a:t>
            </a:r>
          </a:p>
          <a:p>
            <a:pPr lvl="2">
              <a:buFont typeface="Wingdings" pitchFamily="2" charset="2"/>
              <a:buChar char="§"/>
            </a:pPr>
            <a:r>
              <a:rPr lang="de-DE" sz="1800" dirty="0" smtClean="0"/>
              <a:t>Dublin Core verwendet purl.org </a:t>
            </a:r>
          </a:p>
          <a:p>
            <a:pPr lvl="2">
              <a:buFont typeface="Wingdings" pitchFamily="2" charset="2"/>
              <a:buChar char="§"/>
            </a:pPr>
            <a:r>
              <a:rPr lang="de-DE" sz="1800" dirty="0" smtClean="0"/>
              <a:t>data.gov.uk und publications.europa.eu sind auch unabhängig von einer bestimmten Behörde</a:t>
            </a:r>
          </a:p>
          <a:p>
            <a:pPr lvl="1">
              <a:buFont typeface="Arial" pitchFamily="34" charset="0"/>
              <a:buChar char="•"/>
            </a:pPr>
            <a:r>
              <a:rPr lang="de-DE" dirty="0" smtClean="0"/>
              <a:t>Es ist nicht notwendig, einen einzigen Dienst für mehrere Datenversorger einzusetzen. </a:t>
            </a:r>
          </a:p>
          <a:p>
            <a:pPr lvl="2">
              <a:buFont typeface="Wingdings" pitchFamily="2" charset="2"/>
              <a:buChar char="§"/>
            </a:pPr>
            <a:r>
              <a:rPr lang="de-DE" sz="1800" dirty="0" smtClean="0"/>
              <a:t>Ein höheres Risiko, weil es eine einzelne Bruchstelle wäre, aber: </a:t>
            </a:r>
          </a:p>
          <a:p>
            <a:pPr lvl="2">
              <a:buFont typeface="Wingdings" pitchFamily="2" charset="2"/>
              <a:buChar char="§"/>
            </a:pPr>
            <a:r>
              <a:rPr lang="de-DE" sz="1800" dirty="0" smtClean="0"/>
              <a:t>Es ist leichter zu verwalten und kosteneffizienter.</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Schlussfolgerungen</a:t>
            </a:r>
            <a:endParaRPr lang="de-DE" dirty="0"/>
          </a:p>
        </p:txBody>
      </p:sp>
      <p:sp>
        <p:nvSpPr>
          <p:cNvPr id="3" name="Content Placeholder 2"/>
          <p:cNvSpPr>
            <a:spLocks noGrp="1"/>
          </p:cNvSpPr>
          <p:nvPr>
            <p:ph sz="quarter" idx="15"/>
          </p:nvPr>
        </p:nvSpPr>
        <p:spPr/>
        <p:txBody>
          <a:bodyPr/>
          <a:lstStyle/>
          <a:p>
            <a:pPr lvl="1">
              <a:buNone/>
            </a:pPr>
            <a:r>
              <a:rPr lang="de-DE" dirty="0" smtClean="0">
                <a:solidFill>
                  <a:schemeClr val="tx2"/>
                </a:solidFill>
              </a:rPr>
              <a:t>Eine URI ist “eine kompakte Zeichenfolge, die eine abstrakte oder physische Ressource benennt”. </a:t>
            </a:r>
            <a:endParaRPr lang="de-DE" dirty="0">
              <a:solidFill>
                <a:schemeClr val="tx2"/>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23</a:t>
            </a:fld>
            <a:endParaRPr lang="en-GB"/>
          </a:p>
        </p:txBody>
      </p:sp>
      <p:pic>
        <p:nvPicPr>
          <p:cNvPr id="5" name="Picture 4"/>
          <p:cNvPicPr>
            <a:picLocks noChangeAspect="1" noChangeArrowheads="1"/>
          </p:cNvPicPr>
          <p:nvPr/>
        </p:nvPicPr>
        <p:blipFill>
          <a:blip r:embed="rId3" cstate="print"/>
          <a:srcRect t="21359"/>
          <a:stretch>
            <a:fillRect/>
          </a:stretch>
        </p:blipFill>
        <p:spPr bwMode="auto">
          <a:xfrm>
            <a:off x="35496" y="2348880"/>
            <a:ext cx="9049831" cy="3407060"/>
          </a:xfrm>
          <a:prstGeom prst="rect">
            <a:avLst/>
          </a:prstGeom>
          <a:noFill/>
          <a:ln w="9525">
            <a:noFill/>
            <a:miter lim="800000"/>
            <a:headEnd/>
            <a:tailEnd/>
          </a:ln>
          <a:effectLst/>
        </p:spPr>
      </p:pic>
      <p:sp>
        <p:nvSpPr>
          <p:cNvPr id="6" name="Rectangle 5"/>
          <p:cNvSpPr/>
          <p:nvPr/>
        </p:nvSpPr>
        <p:spPr bwMode="ltGray">
          <a:xfrm>
            <a:off x="3707904" y="5877272"/>
            <a:ext cx="4932040"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mj-lt"/>
              </a:rPr>
              <a:t>Siehe</a:t>
            </a:r>
            <a:r>
              <a:rPr lang="en-GB" sz="1200" b="1" dirty="0" smtClean="0">
                <a:solidFill>
                  <a:schemeClr val="tx1"/>
                </a:solidFill>
                <a:latin typeface="+mj-lt"/>
              </a:rPr>
              <a:t> </a:t>
            </a:r>
            <a:r>
              <a:rPr lang="en-GB" sz="1200" b="1" dirty="0" err="1" smtClean="0">
                <a:solidFill>
                  <a:schemeClr val="tx1"/>
                </a:solidFill>
                <a:latin typeface="+mj-lt"/>
              </a:rPr>
              <a:t>auch</a:t>
            </a:r>
            <a:r>
              <a:rPr lang="en-GB" sz="1200" b="1" dirty="0" smtClean="0">
                <a:solidFill>
                  <a:schemeClr val="tx1"/>
                </a:solidFill>
                <a:latin typeface="+mj-lt"/>
              </a:rPr>
              <a:t>:</a:t>
            </a:r>
            <a:endParaRPr lang="en-GB" sz="1200" b="1" dirty="0" smtClean="0">
              <a:solidFill>
                <a:schemeClr val="tx1"/>
              </a:solidFill>
              <a:latin typeface="+mj-lt"/>
              <a:hlinkClick r:id="rId4"/>
            </a:endParaRPr>
          </a:p>
          <a:p>
            <a:r>
              <a:rPr lang="en-GB" sz="1200" dirty="0">
                <a:solidFill>
                  <a:schemeClr val="tx1"/>
                </a:solidFill>
                <a:latin typeface="+mj-lt"/>
              </a:rPr>
              <a:t>10 </a:t>
            </a:r>
            <a:r>
              <a:rPr lang="en-GB" sz="1200" dirty="0" smtClean="0">
                <a:solidFill>
                  <a:schemeClr val="tx1"/>
                </a:solidFill>
                <a:latin typeface="+mj-lt"/>
              </a:rPr>
              <a:t>Rules for </a:t>
            </a:r>
            <a:r>
              <a:rPr lang="en-GB" sz="1200" dirty="0">
                <a:solidFill>
                  <a:schemeClr val="tx1"/>
                </a:solidFill>
                <a:latin typeface="+mj-lt"/>
              </a:rPr>
              <a:t>Persistent URIs. </a:t>
            </a:r>
            <a:r>
              <a:rPr lang="en-GB" sz="1200" dirty="0">
                <a:latin typeface="+mj-lt"/>
                <a:hlinkClick r:id="rId5"/>
              </a:rPr>
              <a:t>https://</a:t>
            </a:r>
            <a:r>
              <a:rPr lang="en-GB" sz="1200" dirty="0" smtClean="0">
                <a:latin typeface="+mj-lt"/>
                <a:hlinkClick r:id="rId5"/>
              </a:rPr>
              <a:t>joinup.ec.europa.eu/node/53858</a:t>
            </a:r>
            <a:r>
              <a:rPr lang="en-GB" sz="1200" dirty="0" smtClean="0">
                <a:latin typeface="+mj-lt"/>
              </a:rPr>
              <a:t> /</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Gruppe Fragen</a:t>
            </a:r>
            <a:endParaRPr lang="de-DE" dirty="0"/>
          </a:p>
        </p:txBody>
      </p:sp>
      <p:sp>
        <p:nvSpPr>
          <p:cNvPr id="3" name="Content Placeholder 2"/>
          <p:cNvSpPr>
            <a:spLocks noGrp="1"/>
          </p:cNvSpPr>
          <p:nvPr>
            <p:ph sz="quarter" idx="15"/>
          </p:nvPr>
        </p:nvSpPr>
        <p:spPr>
          <a:xfrm>
            <a:off x="1547664" y="1752600"/>
            <a:ext cx="7062936" cy="4419600"/>
          </a:xfrm>
        </p:spPr>
        <p:txBody>
          <a:bodyPr/>
          <a:lstStyle/>
          <a:p>
            <a:pPr marL="0" lvl="1" indent="0">
              <a:buClr>
                <a:srgbClr val="000000"/>
              </a:buClr>
              <a:buNone/>
            </a:pPr>
            <a:r>
              <a:rPr lang="de-DE" dirty="0" smtClean="0">
                <a:solidFill>
                  <a:srgbClr val="000000"/>
                </a:solidFill>
              </a:rPr>
              <a:t>Hat Ihr Land eine nationale URI-Politik? Wenn ja, was sind die Grundprinzipen? </a:t>
            </a:r>
          </a:p>
          <a:p>
            <a:endParaRPr lang="en-GB" dirty="0" smtClean="0"/>
          </a:p>
          <a:p>
            <a:endParaRPr lang="en-GB" dirty="0" smtClean="0"/>
          </a:p>
          <a:p>
            <a:r>
              <a:rPr lang="de-DE" dirty="0" smtClean="0"/>
              <a:t>Verfügt Ihr Land über einen speziellen Dienst für URI-Langlebigkeit? Wenn ja, welche Organisation verwaltet diesen Dienst? Wenn nein, warum nicht? </a:t>
            </a:r>
          </a:p>
          <a:p>
            <a:endParaRPr lang="en-GB" dirty="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24</a:t>
            </a:fld>
            <a:endParaRPr lang="en-GB"/>
          </a:p>
        </p:txBody>
      </p:sp>
      <p:pic>
        <p:nvPicPr>
          <p:cNvPr id="1026"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2198" y="2553284"/>
            <a:ext cx="1277888" cy="184666"/>
          </a:xfrm>
          <a:prstGeom prst="rect">
            <a:avLst/>
          </a:prstGeom>
        </p:spPr>
        <p:txBody>
          <a:bodyPr wrap="square">
            <a:spAutoFit/>
          </a:bodyPr>
          <a:lstStyle/>
          <a:p>
            <a:r>
              <a:rPr lang="en-GB" sz="600" dirty="0"/>
              <a:t> http://www.visualpharm.com</a:t>
            </a:r>
          </a:p>
        </p:txBody>
      </p:sp>
      <p:pic>
        <p:nvPicPr>
          <p:cNvPr id="7"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78" y="318309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51520" y="3964414"/>
            <a:ext cx="1277888" cy="184666"/>
          </a:xfrm>
          <a:prstGeom prst="rect">
            <a:avLst/>
          </a:prstGeom>
        </p:spPr>
        <p:txBody>
          <a:bodyPr wrap="square">
            <a:spAutoFit/>
          </a:bodyPr>
          <a:lstStyle/>
          <a:p>
            <a:r>
              <a:rPr lang="en-GB" sz="600" dirty="0"/>
              <a:t> http://www.visualpharm.com</a:t>
            </a:r>
          </a:p>
        </p:txBody>
      </p:sp>
      <p:sp>
        <p:nvSpPr>
          <p:cNvPr id="11" name="Title 5"/>
          <p:cNvSpPr txBox="1">
            <a:spLocks/>
          </p:cNvSpPr>
          <p:nvPr/>
        </p:nvSpPr>
        <p:spPr>
          <a:xfrm>
            <a:off x="605408" y="4962872"/>
            <a:ext cx="8071048"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lgn="ctr"/>
            <a:r>
              <a:rPr lang="de-DE" sz="4000" i="0" dirty="0" smtClean="0">
                <a:solidFill>
                  <a:schemeClr val="accent1"/>
                </a:solidFill>
                <a:latin typeface="Bradley Hand ITC" pitchFamily="66" charset="0"/>
              </a:rPr>
              <a:t>Nehmen Sie auch </a:t>
            </a:r>
            <a:r>
              <a:rPr lang="de-DE" sz="4000" i="0" dirty="0" smtClean="0">
                <a:solidFill>
                  <a:schemeClr val="accent1"/>
                </a:solidFill>
                <a:latin typeface="Bradley Hand ITC" pitchFamily="66" charset="0"/>
              </a:rPr>
              <a:t>die </a:t>
            </a:r>
            <a:r>
              <a:rPr lang="de-DE" sz="4000" i="0" dirty="0" smtClean="0">
                <a:solidFill>
                  <a:schemeClr val="accent1"/>
                </a:solidFill>
                <a:latin typeface="Bradley Hand ITC" pitchFamily="66" charset="0"/>
                <a:hlinkClick r:id="rId4"/>
              </a:rPr>
              <a:t>Online-Test</a:t>
            </a:r>
            <a:r>
              <a:rPr lang="de-DE" sz="4000" i="0" dirty="0" smtClean="0">
                <a:solidFill>
                  <a:schemeClr val="accent1"/>
                </a:solidFill>
                <a:latin typeface="Bradley Hand ITC" pitchFamily="66" charset="0"/>
              </a:rPr>
              <a:t>!</a:t>
            </a:r>
            <a:endParaRPr lang="de-DE" sz="4000" b="0" dirty="0" smtClean="0"/>
          </a:p>
        </p:txBody>
      </p:sp>
    </p:spTree>
    <p:extLst>
      <p:ext uri="{BB962C8B-B14F-4D97-AF65-F5344CB8AC3E}">
        <p14:creationId xmlns:p14="http://schemas.microsoft.com/office/powerpoint/2010/main" val="3457381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Vielen Dank!</a:t>
            </a:r>
            <a:br>
              <a:rPr lang="de-DE" sz="7200" i="0" dirty="0" smtClean="0">
                <a:solidFill>
                  <a:schemeClr val="accent1"/>
                </a:solidFill>
                <a:latin typeface="Bradley Hand ITC" pitchFamily="66" charset="0"/>
              </a:rPr>
            </a:br>
            <a:r>
              <a:rPr lang="de-DE" sz="4800" i="0" dirty="0" smtClean="0">
                <a:solidFill>
                  <a:schemeClr val="accent1"/>
                </a:solidFill>
                <a:latin typeface="Bradley Hand ITC" pitchFamily="66" charset="0"/>
              </a:rPr>
              <a:t>...und jetzt IHRE Fragen?</a:t>
            </a:r>
            <a:endParaRPr lang="de-DE" b="0" dirty="0" smtClean="0"/>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25</a:t>
            </a:fld>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Referenzen</a:t>
            </a:r>
            <a:endParaRPr lang="de-DE" dirty="0"/>
          </a:p>
        </p:txBody>
      </p:sp>
      <p:sp>
        <p:nvSpPr>
          <p:cNvPr id="5" name="Content Placeholder 4"/>
          <p:cNvSpPr>
            <a:spLocks noGrp="1"/>
          </p:cNvSpPr>
          <p:nvPr>
            <p:ph sz="quarter" idx="14"/>
          </p:nvPr>
        </p:nvSpPr>
        <p:spPr>
          <a:xfrm>
            <a:off x="533400" y="1752601"/>
            <a:ext cx="3962400" cy="4628727"/>
          </a:xfrm>
        </p:spPr>
        <p:txBody>
          <a:bodyPr/>
          <a:lstStyle/>
          <a:p>
            <a:r>
              <a:rPr lang="en-GB" sz="800" dirty="0" err="1" smtClean="0"/>
              <a:t>Folie</a:t>
            </a:r>
            <a:r>
              <a:rPr lang="en-GB" sz="800" dirty="0" smtClean="0"/>
              <a:t> 6: </a:t>
            </a:r>
          </a:p>
          <a:p>
            <a:pPr lvl="1">
              <a:buFont typeface="Arial" pitchFamily="34" charset="0"/>
              <a:buChar char="•"/>
            </a:pPr>
            <a:r>
              <a:rPr lang="en-GB" sz="800" dirty="0" smtClean="0"/>
              <a:t>T. Berners-Lee, R. Fielding and L. </a:t>
            </a:r>
            <a:r>
              <a:rPr lang="en-GB" sz="800" dirty="0" err="1" smtClean="0"/>
              <a:t>Masinter</a:t>
            </a:r>
            <a:r>
              <a:rPr lang="en-GB" sz="800" dirty="0" smtClean="0"/>
              <a:t> (2005) "Uniform Resource Identifier (URI): Generic Syntax". </a:t>
            </a:r>
            <a:r>
              <a:rPr lang="en-GB" sz="800" dirty="0" smtClean="0">
                <a:hlinkClick r:id="rId3"/>
              </a:rPr>
              <a:t>http://tools.ietf.org/html/rfc3986</a:t>
            </a:r>
            <a:endParaRPr lang="en-GB" sz="800" dirty="0" smtClean="0"/>
          </a:p>
          <a:p>
            <a:r>
              <a:rPr lang="en-GB" sz="800" dirty="0" err="1" smtClean="0"/>
              <a:t>Folien</a:t>
            </a:r>
            <a:r>
              <a:rPr lang="en-GB" sz="800" dirty="0" smtClean="0"/>
              <a:t> 11-22: </a:t>
            </a:r>
          </a:p>
          <a:p>
            <a:pPr lvl="1">
              <a:buFont typeface="Arial" pitchFamily="34" charset="0"/>
              <a:buChar char="•"/>
            </a:pPr>
            <a:r>
              <a:rPr lang="en-GB" sz="800" dirty="0" smtClean="0"/>
              <a:t>UK Government, CTO Council, Designing URI sets of the UK Public Sector. </a:t>
            </a:r>
            <a:r>
              <a:rPr lang="en-GB" sz="800" dirty="0" smtClean="0">
                <a:hlinkClick r:id="rId4"/>
              </a:rPr>
              <a:t>https://www.gov.uk/government/uploads/system/uploads/attachment_data/file/60975/designing-URI-sets-uk-public-sector.pdf</a:t>
            </a:r>
            <a:endParaRPr lang="en-GB" sz="800" dirty="0" smtClean="0"/>
          </a:p>
          <a:p>
            <a:pPr lvl="1">
              <a:buFont typeface="Arial" pitchFamily="34" charset="0"/>
              <a:buChar char="•"/>
            </a:pPr>
            <a:r>
              <a:rPr lang="en-GB" sz="800" dirty="0" smtClean="0"/>
              <a:t>EC ISA Programme,  Study on persistent URIs, with identification of best practices and recommendations on the topic for the MSs and the EC. </a:t>
            </a:r>
            <a:r>
              <a:rPr lang="en-GB" sz="800" dirty="0" smtClean="0">
                <a:hlinkClick r:id="rId5"/>
              </a:rPr>
              <a:t>https://joinup.ec.europa.eu/community/semic/document/10-rules-persistent-uris</a:t>
            </a:r>
            <a:endParaRPr lang="en-GB" sz="800" dirty="0" smtClean="0"/>
          </a:p>
          <a:p>
            <a:r>
              <a:rPr lang="en-GB" sz="800" dirty="0" err="1" smtClean="0"/>
              <a:t>Folien</a:t>
            </a:r>
            <a:r>
              <a:rPr lang="en-GB" sz="800" dirty="0" smtClean="0"/>
              <a:t> 14-15:</a:t>
            </a:r>
          </a:p>
          <a:p>
            <a:pPr>
              <a:buFont typeface="Arial" pitchFamily="34" charset="0"/>
              <a:buChar char="•"/>
            </a:pPr>
            <a:r>
              <a:rPr lang="en-GB" sz="800" dirty="0" smtClean="0"/>
              <a:t>Cool URIs for the Semantic Web, </a:t>
            </a:r>
            <a:r>
              <a:rPr lang="en-GB" sz="800" dirty="0" smtClean="0">
                <a:hlinkClick r:id="rId6"/>
              </a:rPr>
              <a:t>http://www.w3.org/TR/cooluris</a:t>
            </a:r>
            <a:endParaRPr lang="en-GB" sz="800" dirty="0" smtClean="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26</a:t>
            </a:fld>
            <a:endParaRPr lang="en-GB" dirty="0"/>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Weiter lesen (1/2)</a:t>
            </a:r>
            <a:endParaRPr lang="de-DE"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T. Berners-Lee, R. Fielding and L. </a:t>
            </a:r>
            <a:r>
              <a:rPr lang="en-GB" sz="1800" dirty="0" err="1" smtClean="0"/>
              <a:t>Masinter</a:t>
            </a:r>
            <a:r>
              <a:rPr lang="en-GB" sz="1800" dirty="0" smtClean="0"/>
              <a:t> (2005) "Uniform Resource Identifier (URI): Generic Syntax". </a:t>
            </a:r>
            <a:r>
              <a:rPr lang="en-GB" sz="1800" dirty="0" smtClean="0">
                <a:hlinkClick r:id="rId3"/>
              </a:rPr>
              <a:t>http://tools.ietf.org/html/rfc3986</a:t>
            </a:r>
            <a:endParaRPr lang="en-GB" sz="1800" dirty="0" smtClean="0"/>
          </a:p>
          <a:p>
            <a:endParaRPr lang="en-GB" sz="1800" dirty="0" smtClean="0"/>
          </a:p>
          <a:p>
            <a:r>
              <a:rPr lang="en-GB" sz="1800" dirty="0" smtClean="0"/>
              <a:t>UK Government, CTO Council, Designing URI sets of the UK Public Sector. </a:t>
            </a:r>
            <a:r>
              <a:rPr lang="en-GB" sz="1800" dirty="0" smtClean="0">
                <a:hlinkClick r:id="rId4"/>
              </a:rPr>
              <a:t>https://www.gov.uk/government/uploads/system/uploads/attachment_data/file/60975/designing-URI-sets-uk-public-sector.pdf</a:t>
            </a:r>
            <a:endParaRPr lang="en-GB" sz="1800" dirty="0" smtClean="0"/>
          </a:p>
          <a:p>
            <a:endParaRPr lang="en-GB" sz="1800" dirty="0" smtClean="0"/>
          </a:p>
          <a:p>
            <a:r>
              <a:rPr lang="en-GB" sz="1800" dirty="0" smtClean="0"/>
              <a:t>EC ISA Programme,  Study on persistent URIs, with identification of best practices and recommendations on the topic for the MSs and the EC. </a:t>
            </a:r>
            <a:r>
              <a:rPr lang="en-GB" sz="1800" dirty="0" smtClean="0">
                <a:hlinkClick r:id="rId5"/>
              </a:rPr>
              <a:t>https://joinup.ec.europa.eu/community/semic/document/10-rules-persistent-uris</a:t>
            </a:r>
            <a:endParaRPr lang="en-GB" sz="1800" dirty="0" smtClean="0"/>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dirty="0" smtClean="0"/>
              <a:t>Slide </a:t>
            </a:r>
            <a:fld id="{7703A140-4BD5-4963-8DDB-02EE24C99514}" type="slidenum">
              <a:rPr lang="en-GB" smtClean="0"/>
              <a:pPr/>
              <a:t>27</a:t>
            </a:fld>
            <a:endParaRPr lang="en-GB" dirty="0"/>
          </a:p>
        </p:txBody>
      </p:sp>
      <p:pic>
        <p:nvPicPr>
          <p:cNvPr id="2050" name="Picture 2"/>
          <p:cNvPicPr>
            <a:picLocks noChangeAspect="1" noChangeArrowheads="1"/>
          </p:cNvPicPr>
          <p:nvPr/>
        </p:nvPicPr>
        <p:blipFill>
          <a:blip r:embed="rId6" cstate="print"/>
          <a:srcRect/>
          <a:stretch>
            <a:fillRect/>
          </a:stretch>
        </p:blipFill>
        <p:spPr bwMode="auto">
          <a:xfrm>
            <a:off x="471456" y="1809303"/>
            <a:ext cx="884567" cy="1005533"/>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7" cstate="print"/>
          <a:srcRect/>
          <a:stretch>
            <a:fillRect/>
          </a:stretch>
        </p:blipFill>
        <p:spPr bwMode="auto">
          <a:xfrm>
            <a:off x="429444" y="2987427"/>
            <a:ext cx="936103" cy="1332634"/>
          </a:xfrm>
          <a:prstGeom prst="rect">
            <a:avLst/>
          </a:prstGeom>
          <a:ln>
            <a:noFill/>
          </a:ln>
          <a:effectLst>
            <a:outerShdw blurRad="292100" dist="139700" dir="2700000" algn="tl" rotWithShape="0">
              <a:srgbClr val="333333">
                <a:alpha val="65000"/>
              </a:srgbClr>
            </a:outerShdw>
          </a:effectLst>
        </p:spPr>
      </p:pic>
      <p:pic>
        <p:nvPicPr>
          <p:cNvPr id="2052" name="Picture 4"/>
          <p:cNvPicPr>
            <a:picLocks noChangeAspect="1" noChangeArrowheads="1"/>
          </p:cNvPicPr>
          <p:nvPr/>
        </p:nvPicPr>
        <p:blipFill>
          <a:blip r:embed="rId8" cstate="print"/>
          <a:srcRect/>
          <a:stretch>
            <a:fillRect/>
          </a:stretch>
        </p:blipFill>
        <p:spPr bwMode="auto">
          <a:xfrm>
            <a:off x="433636" y="4509120"/>
            <a:ext cx="926534" cy="129614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Weiter lesen (2/2)</a:t>
            </a:r>
            <a:endParaRPr lang="de-DE"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Linked Data: Evolving the Web into a Global Data Space. Tom Heath and Christian </a:t>
            </a:r>
            <a:r>
              <a:rPr lang="en-GB" sz="1800" dirty="0" err="1" smtClean="0"/>
              <a:t>Bizer</a:t>
            </a:r>
            <a:r>
              <a:rPr lang="en-GB" sz="1800" dirty="0" smtClean="0"/>
              <a:t>.</a:t>
            </a:r>
          </a:p>
          <a:p>
            <a:r>
              <a:rPr lang="en-GB" sz="1800" dirty="0" smtClean="0">
                <a:hlinkClick r:id="rId3"/>
              </a:rPr>
              <a:t>http://linkeddatabook.com/editions/1.0/</a:t>
            </a:r>
            <a:endParaRPr lang="en-GB" sz="1800" dirty="0" smtClean="0"/>
          </a:p>
        </p:txBody>
      </p:sp>
      <p:sp>
        <p:nvSpPr>
          <p:cNvPr id="3" name="Slide Number Placeholder 2"/>
          <p:cNvSpPr>
            <a:spLocks noGrp="1"/>
          </p:cNvSpPr>
          <p:nvPr>
            <p:ph type="sldNum" sz="quarter" idx="18"/>
          </p:nvPr>
        </p:nvSpPr>
        <p:spPr/>
        <p:txBody>
          <a:bodyPr/>
          <a:lstStyle/>
          <a:p>
            <a:r>
              <a:rPr lang="en-GB" dirty="0" smtClean="0"/>
              <a:t>Slide </a:t>
            </a:r>
            <a:fld id="{7703A140-4BD5-4963-8DDB-02EE24C99514}" type="slidenum">
              <a:rPr lang="en-GB" smtClean="0"/>
              <a:pPr/>
              <a:t>28</a:t>
            </a:fld>
            <a:endParaRPr lang="en-GB" dirty="0"/>
          </a:p>
        </p:txBody>
      </p:sp>
      <p:pic>
        <p:nvPicPr>
          <p:cNvPr id="7" name="Picture 3" descr="http://linkeddatabook.com/editions/1.0/images/LinkedDataBookCoverCropped.jpg"/>
          <p:cNvPicPr>
            <a:picLocks noChangeAspect="1" noChangeArrowheads="1"/>
          </p:cNvPicPr>
          <p:nvPr/>
        </p:nvPicPr>
        <p:blipFill>
          <a:blip r:embed="rId4" cstate="print"/>
          <a:srcRect l="1985"/>
          <a:stretch>
            <a:fillRect/>
          </a:stretch>
        </p:blipFill>
        <p:spPr bwMode="auto">
          <a:xfrm>
            <a:off x="467544" y="1772816"/>
            <a:ext cx="746250" cy="936104"/>
          </a:xfrm>
          <a:prstGeom prst="rect">
            <a:avLst/>
          </a:prstGeom>
          <a:ln>
            <a:no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Verwandte Projekte und Initiativen</a:t>
            </a:r>
            <a:endParaRPr lang="de-DE" dirty="0"/>
          </a:p>
        </p:txBody>
      </p:sp>
      <p:sp>
        <p:nvSpPr>
          <p:cNvPr id="3" name="Content Placeholder 2"/>
          <p:cNvSpPr>
            <a:spLocks noGrp="1"/>
          </p:cNvSpPr>
          <p:nvPr>
            <p:ph sz="quarter" idx="15"/>
          </p:nvPr>
        </p:nvSpPr>
        <p:spPr>
          <a:xfrm>
            <a:off x="1691680" y="1752600"/>
            <a:ext cx="6918920" cy="4419600"/>
          </a:xfrm>
        </p:spPr>
        <p:txBody>
          <a:bodyPr/>
          <a:lstStyle/>
          <a:p>
            <a:pPr>
              <a:spcAft>
                <a:spcPts val="2400"/>
              </a:spcAft>
            </a:pPr>
            <a:r>
              <a:rPr lang="en-GB" sz="1800" dirty="0" smtClean="0"/>
              <a:t>LOD2 FP7 project, </a:t>
            </a:r>
            <a:r>
              <a:rPr lang="en-GB" sz="1800" dirty="0" smtClean="0">
                <a:hlinkClick r:id="rId3"/>
              </a:rPr>
              <a:t>http://lod2.eu</a:t>
            </a:r>
            <a:r>
              <a:rPr lang="en-GB" sz="1800" dirty="0" smtClean="0"/>
              <a:t> </a:t>
            </a:r>
          </a:p>
          <a:p>
            <a:pPr lvl="1">
              <a:spcAft>
                <a:spcPts val="0"/>
              </a:spcAft>
              <a:buNone/>
            </a:pPr>
            <a:r>
              <a:rPr lang="en-GB" sz="1800" dirty="0" smtClean="0"/>
              <a:t>W3C Cool URIs for the Semantic Web</a:t>
            </a:r>
          </a:p>
          <a:p>
            <a:pPr lvl="2">
              <a:spcAft>
                <a:spcPts val="0"/>
              </a:spcAft>
              <a:buFont typeface="Wingdings" pitchFamily="2" charset="2"/>
              <a:buChar char="§"/>
            </a:pPr>
            <a:r>
              <a:rPr lang="en-GB" sz="1800" dirty="0" smtClean="0">
                <a:hlinkClick r:id="rId4"/>
              </a:rPr>
              <a:t>http://www.w3.org/TR/cooluris</a:t>
            </a:r>
            <a:r>
              <a:rPr lang="en-GB" sz="1800" dirty="0" smtClean="0"/>
              <a:t> </a:t>
            </a:r>
          </a:p>
          <a:p>
            <a:pPr lvl="2">
              <a:spcAft>
                <a:spcPts val="0"/>
              </a:spcAft>
              <a:buFont typeface="Wingdings" pitchFamily="2" charset="2"/>
              <a:buChar char="§"/>
            </a:pPr>
            <a:r>
              <a:rPr lang="en-GB" sz="1800" dirty="0" smtClean="0">
                <a:hlinkClick r:id="rId5"/>
              </a:rPr>
              <a:t>http://www.w3.org/wiki/GoodURIs</a:t>
            </a:r>
            <a:endParaRPr lang="en-GB" sz="1800" dirty="0" smtClean="0"/>
          </a:p>
          <a:p>
            <a:pPr marL="0" lvl="1" indent="0">
              <a:spcBef>
                <a:spcPts val="2400"/>
              </a:spcBef>
              <a:spcAft>
                <a:spcPts val="2400"/>
              </a:spcAft>
              <a:buNone/>
            </a:pPr>
            <a:r>
              <a:rPr lang="en-GB" sz="1800" dirty="0" smtClean="0"/>
              <a:t>URI Design Principles: Creating Unique URIs for Government Linked Data, </a:t>
            </a:r>
            <a:r>
              <a:rPr lang="en-GB" sz="1800" dirty="0" smtClean="0">
                <a:hlinkClick r:id="rId6"/>
              </a:rPr>
              <a:t>http://logd.tw.rpi.edu/instance-hub-uri-design</a:t>
            </a:r>
            <a:endParaRPr lang="en-GB" sz="1800" dirty="0" smtClean="0"/>
          </a:p>
          <a:p>
            <a:pPr marL="0" lvl="1" indent="0">
              <a:spcBef>
                <a:spcPts val="2400"/>
              </a:spcBef>
              <a:spcAft>
                <a:spcPts val="2400"/>
              </a:spcAft>
              <a:buNone/>
            </a:pPr>
            <a:r>
              <a:rPr lang="en-GB" sz="1800" dirty="0" smtClean="0"/>
              <a:t>Publications Office of the European Commission, </a:t>
            </a:r>
            <a:r>
              <a:rPr lang="en-GB" sz="1800" dirty="0" smtClean="0">
                <a:hlinkClick r:id="rId7"/>
              </a:rPr>
              <a:t>http://publications.europa.eu</a:t>
            </a:r>
            <a:r>
              <a:rPr lang="en-GB" sz="1800" dirty="0" smtClean="0"/>
              <a:t> </a:t>
            </a:r>
          </a:p>
          <a:p>
            <a:pPr marL="0" lvl="1" indent="0">
              <a:spcBef>
                <a:spcPts val="2400"/>
              </a:spcBef>
              <a:spcAft>
                <a:spcPts val="2400"/>
              </a:spcAft>
              <a:buNone/>
            </a:pPr>
            <a:r>
              <a:rPr lang="en-GB" sz="1800" dirty="0" smtClean="0"/>
              <a:t>Data.gov.uk, </a:t>
            </a:r>
            <a:r>
              <a:rPr lang="en-GB" sz="1800" dirty="0" smtClean="0">
                <a:hlinkClick r:id="rId8"/>
              </a:rPr>
              <a:t>http://data.gov.uk/linked-data</a:t>
            </a:r>
            <a:endParaRPr lang="en-GB" sz="1800" dirty="0" smtClean="0"/>
          </a:p>
          <a:p>
            <a:pPr marL="0" lvl="1" indent="0">
              <a:spcAft>
                <a:spcPts val="2400"/>
              </a:spcAft>
              <a:buNone/>
            </a:pPr>
            <a:endParaRPr lang="en-GB" sz="1800" dirty="0" smtClean="0"/>
          </a:p>
          <a:p>
            <a:pPr lvl="1">
              <a:spcAft>
                <a:spcPts val="2400"/>
              </a:spcAft>
              <a:buNone/>
            </a:pPr>
            <a:endParaRPr lang="en-GB" sz="1800" dirty="0" smtClean="0"/>
          </a:p>
          <a:p>
            <a:pPr lvl="1">
              <a:spcAft>
                <a:spcPts val="2400"/>
              </a:spcAft>
              <a:buNone/>
            </a:pPr>
            <a:endParaRPr lang="en-GB" sz="180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29</a:t>
            </a:fld>
            <a:endParaRPr lang="en-GB" dirty="0"/>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6819" name="Picture 19" descr="https://encrypted-tbn2.gstatic.com/images?q=tbn:ANd9GcQfdYAVhInu_Bg8m6_fSN-qjNrDdCSuq3lcFIa5qZTobhOb6vu15Q"/>
          <p:cNvPicPr>
            <a:picLocks noChangeAspect="1" noChangeArrowheads="1"/>
          </p:cNvPicPr>
          <p:nvPr/>
        </p:nvPicPr>
        <p:blipFill>
          <a:blip r:embed="rId9" cstate="print"/>
          <a:srcRect/>
          <a:stretch>
            <a:fillRect/>
          </a:stretch>
        </p:blipFill>
        <p:spPr bwMode="auto">
          <a:xfrm>
            <a:off x="611560" y="2348880"/>
            <a:ext cx="648072" cy="440784"/>
          </a:xfrm>
          <a:prstGeom prst="rect">
            <a:avLst/>
          </a:prstGeom>
          <a:noFill/>
        </p:spPr>
      </p:pic>
      <p:pic>
        <p:nvPicPr>
          <p:cNvPr id="76802" name="Picture 2" descr="http://blog.semantic-web.at/wp-content/uploads/2010/09/lod2-logo.jpg"/>
          <p:cNvPicPr>
            <a:picLocks noChangeAspect="1" noChangeArrowheads="1"/>
          </p:cNvPicPr>
          <p:nvPr/>
        </p:nvPicPr>
        <p:blipFill>
          <a:blip r:embed="rId10" cstate="print"/>
          <a:srcRect/>
          <a:stretch>
            <a:fillRect/>
          </a:stretch>
        </p:blipFill>
        <p:spPr bwMode="auto">
          <a:xfrm>
            <a:off x="539552" y="1628800"/>
            <a:ext cx="670287" cy="504056"/>
          </a:xfrm>
          <a:prstGeom prst="rect">
            <a:avLst/>
          </a:prstGeom>
          <a:noFill/>
        </p:spPr>
      </p:pic>
      <p:pic>
        <p:nvPicPr>
          <p:cNvPr id="3074" name="Picture 2" descr="Linking Open Government Data"/>
          <p:cNvPicPr>
            <a:picLocks noChangeAspect="1" noChangeArrowheads="1"/>
          </p:cNvPicPr>
          <p:nvPr/>
        </p:nvPicPr>
        <p:blipFill>
          <a:blip r:embed="rId11" cstate="print"/>
          <a:srcRect/>
          <a:stretch>
            <a:fillRect/>
          </a:stretch>
        </p:blipFill>
        <p:spPr bwMode="auto">
          <a:xfrm>
            <a:off x="621085" y="3474343"/>
            <a:ext cx="576064" cy="576064"/>
          </a:xfrm>
          <a:prstGeom prst="rect">
            <a:avLst/>
          </a:prstGeom>
          <a:noFill/>
        </p:spPr>
      </p:pic>
      <p:pic>
        <p:nvPicPr>
          <p:cNvPr id="3076" name="Picture 4" descr="http://upload.wikimedia.org/wikipedia/en/thumb/d/de/EU_Publications_Office_logo.svg/200px-EU_Publications_Office_logo.svg.png"/>
          <p:cNvPicPr>
            <a:picLocks noChangeAspect="1" noChangeArrowheads="1"/>
          </p:cNvPicPr>
          <p:nvPr/>
        </p:nvPicPr>
        <p:blipFill>
          <a:blip r:embed="rId12" cstate="print"/>
          <a:srcRect/>
          <a:stretch>
            <a:fillRect/>
          </a:stretch>
        </p:blipFill>
        <p:spPr bwMode="auto">
          <a:xfrm>
            <a:off x="539552" y="4581128"/>
            <a:ext cx="766949" cy="648072"/>
          </a:xfrm>
          <a:prstGeom prst="rect">
            <a:avLst/>
          </a:prstGeom>
          <a:noFill/>
        </p:spPr>
      </p:pic>
      <p:pic>
        <p:nvPicPr>
          <p:cNvPr id="17" name="Picture 10" descr="DATA.GOV.UK - Opening up Government"/>
          <p:cNvPicPr>
            <a:picLocks noChangeAspect="1" noChangeArrowheads="1"/>
          </p:cNvPicPr>
          <p:nvPr/>
        </p:nvPicPr>
        <p:blipFill>
          <a:blip r:embed="rId13" cstate="print"/>
          <a:srcRect/>
          <a:stretch>
            <a:fillRect/>
          </a:stretch>
        </p:blipFill>
        <p:spPr bwMode="auto">
          <a:xfrm>
            <a:off x="382736" y="5805264"/>
            <a:ext cx="1183978" cy="21602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Lernziele</a:t>
            </a:r>
            <a:endParaRPr lang="de-DE" dirty="0"/>
          </a:p>
        </p:txBody>
      </p:sp>
      <p:sp>
        <p:nvSpPr>
          <p:cNvPr id="3" name="Content Placeholder 2"/>
          <p:cNvSpPr>
            <a:spLocks noGrp="1"/>
          </p:cNvSpPr>
          <p:nvPr>
            <p:ph sz="quarter" idx="15"/>
          </p:nvPr>
        </p:nvSpPr>
        <p:spPr/>
        <p:txBody>
          <a:bodyPr/>
          <a:lstStyle/>
          <a:p>
            <a:r>
              <a:rPr lang="de-DE" dirty="0" smtClean="0"/>
              <a:t>Am Ende dieses Trainingsmoduls sollten Sie verstehen:</a:t>
            </a:r>
          </a:p>
          <a:p>
            <a:pPr>
              <a:buFont typeface="Arial" pitchFamily="34" charset="0"/>
              <a:buChar char="•"/>
            </a:pPr>
            <a:r>
              <a:rPr lang="de-DE" dirty="0" smtClean="0"/>
              <a:t>Was ein Uniform </a:t>
            </a:r>
            <a:r>
              <a:rPr lang="de-DE" dirty="0" err="1" smtClean="0"/>
              <a:t>Resource</a:t>
            </a:r>
            <a:r>
              <a:rPr lang="de-DE" dirty="0" smtClean="0"/>
              <a:t> Identifier (URI) ist . </a:t>
            </a:r>
          </a:p>
          <a:p>
            <a:pPr>
              <a:buFont typeface="Arial" pitchFamily="34" charset="0"/>
              <a:buChar char="•"/>
            </a:pPr>
            <a:r>
              <a:rPr lang="de-DE" dirty="0" smtClean="0"/>
              <a:t>Warum die URI Langlebigkeit wichtig ist. </a:t>
            </a:r>
          </a:p>
          <a:p>
            <a:pPr>
              <a:buFont typeface="Arial" pitchFamily="34" charset="0"/>
              <a:buChar char="•"/>
            </a:pPr>
            <a:r>
              <a:rPr lang="de-DE" dirty="0" smtClean="0"/>
              <a:t>Wie Sie langlebige URIs für Daten-Ressourcen entwerfen und verwalten können. </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smtClean="0"/>
              <a:t>Werden Sie Teil unseres Teams</a:t>
            </a:r>
            <a:r>
              <a:rPr lang="en-GB" sz="2800" dirty="0" smtClean="0"/>
              <a:t>...</a:t>
            </a:r>
            <a:endParaRPr lang="de-DE" sz="2800" dirty="0"/>
          </a:p>
        </p:txBody>
      </p:sp>
      <p:sp>
        <p:nvSpPr>
          <p:cNvPr id="7" name="TextBox 6"/>
          <p:cNvSpPr txBox="1"/>
          <p:nvPr/>
        </p:nvSpPr>
        <p:spPr>
          <a:xfrm>
            <a:off x="899592" y="1628800"/>
            <a:ext cx="3024336" cy="1079884"/>
          </a:xfrm>
          <a:prstGeom prst="rect">
            <a:avLst/>
          </a:prstGeom>
          <a:solidFill>
            <a:schemeClr val="accent4">
              <a:lumMod val="75000"/>
            </a:schemeClr>
          </a:solidFill>
        </p:spPr>
        <p:txBody>
          <a:bodyPr wrap="square" lIns="216000" tIns="108000" rIns="108000" bIns="108000" rtlCol="0">
            <a:spAutoFit/>
          </a:bodyPr>
          <a:lstStyle/>
          <a:p>
            <a:r>
              <a:rPr lang="de-DE" sz="2800" b="1" i="1" dirty="0" smtClean="0">
                <a:solidFill>
                  <a:schemeClr val="bg1"/>
                </a:solidFill>
                <a:latin typeface="+mj-lt"/>
                <a:cs typeface="Arial" pitchFamily="34" charset="0"/>
              </a:rPr>
              <a:t>Finden Sie uns auf</a:t>
            </a:r>
            <a:endParaRPr lang="de-DE" sz="2800" b="1" i="1" dirty="0">
              <a:solidFill>
                <a:schemeClr val="bg1"/>
              </a:solidFill>
              <a:latin typeface="+mj-lt"/>
              <a:cs typeface="Arial" pitchFamily="34" charset="0"/>
            </a:endParaRPr>
          </a:p>
        </p:txBody>
      </p:sp>
      <p:sp>
        <p:nvSpPr>
          <p:cNvPr id="10" name="TextBox 9"/>
          <p:cNvSpPr txBox="1"/>
          <p:nvPr/>
        </p:nvSpPr>
        <p:spPr>
          <a:xfrm>
            <a:off x="5076056" y="4005064"/>
            <a:ext cx="2952328" cy="1079884"/>
          </a:xfrm>
          <a:prstGeom prst="rect">
            <a:avLst/>
          </a:prstGeom>
          <a:solidFill>
            <a:schemeClr val="accent2"/>
          </a:solidFill>
        </p:spPr>
        <p:txBody>
          <a:bodyPr wrap="square" lIns="216000" tIns="108000" rIns="108000" bIns="108000" rtlCol="0">
            <a:spAutoFit/>
          </a:bodyPr>
          <a:lstStyle/>
          <a:p>
            <a:r>
              <a:rPr lang="de-DE" sz="2800" b="1" i="1" dirty="0" smtClean="0">
                <a:solidFill>
                  <a:schemeClr val="bg1"/>
                </a:solidFill>
                <a:latin typeface="+mj-lt"/>
                <a:cs typeface="Arial" pitchFamily="34" charset="0"/>
              </a:rPr>
              <a:t>Kontaktieren Sie uns unter</a:t>
            </a:r>
            <a:endParaRPr lang="de-DE" sz="2800" b="1" i="1" dirty="0">
              <a:solidFill>
                <a:schemeClr val="bg1"/>
              </a:solidFill>
              <a:latin typeface="+mj-lt"/>
              <a:cs typeface="Arial" pitchFamily="34" charset="0"/>
            </a:endParaRPr>
          </a:p>
        </p:txBody>
      </p:sp>
      <p:sp>
        <p:nvSpPr>
          <p:cNvPr id="19" name="TextBox 18"/>
          <p:cNvSpPr txBox="1"/>
          <p:nvPr/>
        </p:nvSpPr>
        <p:spPr>
          <a:xfrm>
            <a:off x="5076056" y="1556792"/>
            <a:ext cx="2952328" cy="1079884"/>
          </a:xfrm>
          <a:prstGeom prst="rect">
            <a:avLst/>
          </a:prstGeom>
          <a:solidFill>
            <a:schemeClr val="accent1"/>
          </a:solidFill>
        </p:spPr>
        <p:txBody>
          <a:bodyPr wrap="square" lIns="216000" tIns="108000" rIns="108000" bIns="108000" rtlCol="0">
            <a:spAutoFit/>
          </a:bodyPr>
          <a:lstStyle/>
          <a:p>
            <a:r>
              <a:rPr lang="de-DE" sz="2800" b="1" i="1" dirty="0" smtClean="0">
                <a:solidFill>
                  <a:schemeClr val="bg1"/>
                </a:solidFill>
                <a:latin typeface="+mj-lt"/>
                <a:cs typeface="Arial" pitchFamily="34" charset="0"/>
              </a:rPr>
              <a:t>Begleiten Sie uns auf</a:t>
            </a:r>
            <a:endParaRPr lang="de-DE" sz="2800" b="1" i="1" dirty="0">
              <a:solidFill>
                <a:schemeClr val="bg1"/>
              </a:solidFill>
              <a:latin typeface="+mj-lt"/>
              <a:cs typeface="Arial" pitchFamily="34" charset="0"/>
            </a:endParaRPr>
          </a:p>
        </p:txBody>
      </p:sp>
      <p:sp>
        <p:nvSpPr>
          <p:cNvPr id="23" name="TextBox 22"/>
          <p:cNvSpPr txBox="1"/>
          <p:nvPr/>
        </p:nvSpPr>
        <p:spPr>
          <a:xfrm>
            <a:off x="971600" y="4005064"/>
            <a:ext cx="2880320" cy="1079884"/>
          </a:xfrm>
          <a:prstGeom prst="rect">
            <a:avLst/>
          </a:prstGeom>
          <a:solidFill>
            <a:schemeClr val="accent5"/>
          </a:solidFill>
        </p:spPr>
        <p:txBody>
          <a:bodyPr wrap="square" lIns="216000" tIns="108000" rIns="108000" bIns="108000" rtlCol="0">
            <a:spAutoFit/>
          </a:bodyPr>
          <a:lstStyle/>
          <a:p>
            <a:r>
              <a:rPr lang="de-DE" sz="2800" b="1" i="1" dirty="0" smtClean="0">
                <a:solidFill>
                  <a:schemeClr val="bg1"/>
                </a:solidFill>
                <a:latin typeface="+mj-lt"/>
                <a:cs typeface="Arial" pitchFamily="34" charset="0"/>
              </a:rPr>
              <a:t>Folgen Sie uns auf</a:t>
            </a:r>
            <a:endParaRPr lang="de-DE"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5"/>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6"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7"/>
              </a:rPr>
              <a:t>http://www.opendatasupport.eu</a:t>
            </a:r>
            <a:r>
              <a:rPr lang="en-GB" sz="1600" dirty="0" smtClean="0"/>
              <a:t> </a:t>
            </a:r>
            <a:endParaRPr lang="en-GB" sz="1600" dirty="0"/>
          </a:p>
        </p:txBody>
      </p:sp>
      <p:pic>
        <p:nvPicPr>
          <p:cNvPr id="64518"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10"/>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3"/>
              </a:rPr>
              <a:t>@OpenDataSupport</a:t>
            </a:r>
            <a:endParaRPr lang="en-GB" sz="1600" dirty="0"/>
          </a:p>
        </p:txBody>
      </p:sp>
      <p:pic>
        <p:nvPicPr>
          <p:cNvPr id="33"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6"/>
              </a:rPr>
              <a:t>contact@opendatasupport.eu</a:t>
            </a:r>
            <a:r>
              <a:rPr lang="en-GB" sz="1600" dirty="0" smtClean="0"/>
              <a:t> </a:t>
            </a:r>
            <a:endParaRPr lang="en-GB" sz="1600" dirty="0"/>
          </a:p>
        </p:txBody>
      </p:sp>
      <p:sp>
        <p:nvSpPr>
          <p:cNvPr id="35" name="Slide Number Placeholder 34"/>
          <p:cNvSpPr>
            <a:spLocks noGrp="1"/>
          </p:cNvSpPr>
          <p:nvPr>
            <p:ph type="sldNum" sz="quarter" idx="18"/>
          </p:nvPr>
        </p:nvSpPr>
        <p:spPr/>
        <p:txBody>
          <a:bodyPr/>
          <a:lstStyle/>
          <a:p>
            <a:r>
              <a:rPr lang="en-GB" smtClean="0"/>
              <a:t>Slide </a:t>
            </a:r>
            <a:fld id="{F40CD079-BC3F-4086-BA81-31A79D845B02}" type="slidenum">
              <a:rPr lang="en-GB" smtClean="0"/>
              <a:pPr/>
              <a:t>30</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Inhalt</a:t>
            </a:r>
            <a:endParaRPr lang="de-DE" dirty="0"/>
          </a:p>
        </p:txBody>
      </p:sp>
      <p:sp>
        <p:nvSpPr>
          <p:cNvPr id="3" name="Content Placeholder 2"/>
          <p:cNvSpPr>
            <a:spLocks noGrp="1"/>
          </p:cNvSpPr>
          <p:nvPr>
            <p:ph sz="quarter" idx="15"/>
          </p:nvPr>
        </p:nvSpPr>
        <p:spPr/>
        <p:txBody>
          <a:bodyPr/>
          <a:lstStyle/>
          <a:p>
            <a:r>
              <a:rPr lang="de-DE" dirty="0" smtClean="0"/>
              <a:t>Dies Modul enthält ...</a:t>
            </a:r>
          </a:p>
          <a:p>
            <a:pPr>
              <a:buFont typeface="Arial" pitchFamily="34" charset="0"/>
              <a:buChar char="•"/>
            </a:pPr>
            <a:r>
              <a:rPr lang="de-DE" dirty="0" smtClean="0"/>
              <a:t>Eine Einführung in die Uniform </a:t>
            </a:r>
            <a:r>
              <a:rPr lang="de-DE" dirty="0" err="1" smtClean="0"/>
              <a:t>Resource</a:t>
            </a:r>
            <a:r>
              <a:rPr lang="de-DE" dirty="0" smtClean="0"/>
              <a:t> Identifier (URI). </a:t>
            </a:r>
          </a:p>
          <a:p>
            <a:pPr>
              <a:buFont typeface="Arial" pitchFamily="34" charset="0"/>
              <a:buChar char="•"/>
            </a:pPr>
            <a:r>
              <a:rPr lang="de-DE" dirty="0" smtClean="0"/>
              <a:t>Eine Reihe von Design-Prinzipen für den Aufbau von langlebigen URIs.</a:t>
            </a:r>
          </a:p>
          <a:p>
            <a:pPr>
              <a:buFont typeface="Arial" pitchFamily="34" charset="0"/>
              <a:buChar char="•"/>
            </a:pPr>
            <a:r>
              <a:rPr lang="de-DE" dirty="0" smtClean="0"/>
              <a:t>Service-Anforderungen für langlebige URIs.</a:t>
            </a:r>
          </a:p>
          <a:p>
            <a:endParaRPr lang="en-GB" dirty="0" smtClean="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Uniform </a:t>
            </a:r>
            <a:r>
              <a:rPr lang="de-DE" sz="7200" i="0" dirty="0" err="1" smtClean="0">
                <a:solidFill>
                  <a:schemeClr val="accent1"/>
                </a:solidFill>
                <a:latin typeface="Bradley Hand ITC" pitchFamily="66" charset="0"/>
              </a:rPr>
              <a:t>Resource</a:t>
            </a:r>
            <a:r>
              <a:rPr lang="de-DE" sz="7200" i="0" dirty="0" smtClean="0">
                <a:solidFill>
                  <a:schemeClr val="accent1"/>
                </a:solidFill>
                <a:latin typeface="Bradley Hand ITC" pitchFamily="66" charset="0"/>
              </a:rPr>
              <a:t> </a:t>
            </a:r>
            <a:r>
              <a:rPr lang="de-DE" sz="7200" i="0" dirty="0" err="1" smtClean="0">
                <a:solidFill>
                  <a:schemeClr val="accent1"/>
                </a:solidFill>
                <a:latin typeface="Bradley Hand ITC" pitchFamily="66" charset="0"/>
              </a:rPr>
              <a:t>Identifiers</a:t>
            </a:r>
            <a:r>
              <a:rPr lang="de-DE" sz="7200" i="0" dirty="0" smtClean="0">
                <a:solidFill>
                  <a:schemeClr val="accent1"/>
                </a:solidFill>
                <a:latin typeface="Bradley Hand ITC" pitchFamily="66" charset="0"/>
              </a:rPr>
              <a:t> (URIs)</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de-DE" b="0" dirty="0" smtClean="0"/>
              <a:t>Als gemeinsame Bezeichnung für Dinge, z.B. Personen, Gebäude, Standorte, Informationsquellen...</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ist eine URI?</a:t>
            </a:r>
            <a:endParaRPr lang="de-DE" dirty="0"/>
          </a:p>
        </p:txBody>
      </p:sp>
      <p:sp>
        <p:nvSpPr>
          <p:cNvPr id="3" name="Content Placeholder 2"/>
          <p:cNvSpPr>
            <a:spLocks noGrp="1"/>
          </p:cNvSpPr>
          <p:nvPr>
            <p:ph sz="quarter" idx="15"/>
          </p:nvPr>
        </p:nvSpPr>
        <p:spPr/>
        <p:txBody>
          <a:bodyPr/>
          <a:lstStyle/>
          <a:p>
            <a:r>
              <a:rPr lang="de-DE" dirty="0" smtClean="0"/>
              <a:t>Eine URI ist </a:t>
            </a:r>
          </a:p>
          <a:p>
            <a:pPr algn="ctr"/>
            <a:r>
              <a:rPr lang="de-DE" sz="3200" b="1" dirty="0" smtClean="0">
                <a:solidFill>
                  <a:schemeClr val="accent1"/>
                </a:solidFill>
                <a:latin typeface="Bradley Hand ITC" pitchFamily="66" charset="0"/>
              </a:rPr>
              <a:t>“eine kompakte Abfolge von Zeichen, die eine abstrakte oder physische Ressource bezeichnet” </a:t>
            </a:r>
          </a:p>
          <a:p>
            <a:r>
              <a:rPr lang="de-DE" i="1" dirty="0" smtClean="0"/>
              <a:t>[TBL et al, 2005]. </a:t>
            </a:r>
          </a:p>
          <a:p>
            <a:endParaRPr lang="de-DE" dirty="0" smtClean="0"/>
          </a:p>
          <a:p>
            <a:pPr lvl="1">
              <a:buFont typeface="Arial" pitchFamily="34" charset="0"/>
              <a:buChar char="•"/>
            </a:pPr>
            <a:r>
              <a:rPr lang="de-DE" dirty="0" smtClean="0"/>
              <a:t>“</a:t>
            </a:r>
            <a:r>
              <a:rPr lang="de-DE" b="1" dirty="0" smtClean="0"/>
              <a:t>Kompakt</a:t>
            </a:r>
            <a:r>
              <a:rPr lang="de-DE" dirty="0" smtClean="0"/>
              <a:t>” bedeutet, dass die Zeichenfolge keine Leerstellen enthalten darf;</a:t>
            </a:r>
          </a:p>
          <a:p>
            <a:pPr lvl="1">
              <a:buFont typeface="Arial" pitchFamily="34" charset="0"/>
              <a:buChar char="•"/>
            </a:pPr>
            <a:r>
              <a:rPr lang="de-DE" dirty="0" smtClean="0"/>
              <a:t>“</a:t>
            </a:r>
            <a:r>
              <a:rPr lang="de-DE" b="1" dirty="0" smtClean="0"/>
              <a:t>Abstrakt oder physisch</a:t>
            </a:r>
            <a:r>
              <a:rPr lang="de-DE" dirty="0" smtClean="0"/>
              <a:t>” bedeutet, dass die URI zu einem realen Objekt (oder Ding) verweisen kann, z.B. zu einer Person, einem Gebäude oder sogar zu abstrakten Ideen, wie beispielsweise einer eine Dienstleistung oder einem Web-Dokument.</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Zum Beispiel...</a:t>
            </a:r>
            <a:endParaRPr lang="de-DE" dirty="0"/>
          </a:p>
        </p:txBody>
      </p:sp>
      <p:sp>
        <p:nvSpPr>
          <p:cNvPr id="3" name="Content Placeholder 2"/>
          <p:cNvSpPr>
            <a:spLocks noGrp="1"/>
          </p:cNvSpPr>
          <p:nvPr>
            <p:ph sz="quarter" idx="15"/>
          </p:nvPr>
        </p:nvSpPr>
        <p:spPr>
          <a:xfrm>
            <a:off x="1763688" y="1752600"/>
            <a:ext cx="6846912" cy="4419600"/>
          </a:xfrm>
        </p:spPr>
        <p:txBody>
          <a:bodyPr/>
          <a:lstStyle/>
          <a:p>
            <a:r>
              <a:rPr lang="de-DE" dirty="0"/>
              <a:t>Ein Land, z.B. Belgien</a:t>
            </a:r>
          </a:p>
          <a:p>
            <a:pPr lvl="2">
              <a:buClr>
                <a:srgbClr val="000000"/>
              </a:buClr>
            </a:pPr>
            <a:r>
              <a:rPr lang="en-GB" sz="1400" b="1" dirty="0">
                <a:solidFill>
                  <a:schemeClr val="tx2"/>
                </a:solidFill>
                <a:cs typeface="Courier New" pitchFamily="49" charset="0"/>
                <a:hlinkClick r:id="rId3"/>
              </a:rPr>
              <a:t>http://</a:t>
            </a:r>
            <a:r>
              <a:rPr lang="en-GB" sz="1400" b="1" dirty="0" smtClean="0">
                <a:solidFill>
                  <a:schemeClr val="tx2"/>
                </a:solidFill>
                <a:cs typeface="Courier New" pitchFamily="49" charset="0"/>
                <a:hlinkClick r:id="rId3"/>
              </a:rPr>
              <a:t>publications.europa.eu/resource/authority/country/BEL</a:t>
            </a:r>
            <a:endParaRPr lang="en-GB" sz="1400" b="1" dirty="0" smtClean="0">
              <a:solidFill>
                <a:schemeClr val="tx2"/>
              </a:solidFill>
              <a:cs typeface="Courier New" pitchFamily="49" charset="0"/>
            </a:endParaRPr>
          </a:p>
          <a:p>
            <a:endParaRPr lang="en-GB" sz="1400" b="1" dirty="0">
              <a:solidFill>
                <a:schemeClr val="tx2"/>
              </a:solidFill>
              <a:cs typeface="Courier New" pitchFamily="49" charset="0"/>
            </a:endParaRPr>
          </a:p>
          <a:p>
            <a:r>
              <a:rPr lang="de-DE" dirty="0" smtClean="0"/>
              <a:t>Eine </a:t>
            </a:r>
            <a:r>
              <a:rPr lang="de-DE" dirty="0"/>
              <a:t>Organisation, z.B. Das Amt für Veröffentlichungen</a:t>
            </a:r>
          </a:p>
          <a:p>
            <a:pPr lvl="2">
              <a:buClr>
                <a:srgbClr val="000000"/>
              </a:buClr>
            </a:pPr>
            <a:r>
              <a:rPr lang="en-GB" sz="1400" b="1" dirty="0">
                <a:solidFill>
                  <a:schemeClr val="tx2"/>
                </a:solidFill>
                <a:cs typeface="Courier New" pitchFamily="49" charset="0"/>
              </a:rPr>
              <a:t>http://publications.europa.eu/resource/authority/corporate-body/PUBL</a:t>
            </a:r>
          </a:p>
          <a:p>
            <a:pPr lvl="1">
              <a:buNone/>
            </a:pPr>
            <a:endParaRPr lang="de-DE" dirty="0" smtClean="0"/>
          </a:p>
          <a:p>
            <a:pPr lvl="1">
              <a:buNone/>
            </a:pPr>
            <a:r>
              <a:rPr lang="de-DE" dirty="0" smtClean="0"/>
              <a:t>Ein </a:t>
            </a:r>
            <a:r>
              <a:rPr lang="de-DE" dirty="0"/>
              <a:t>Datensatz, z.B. Länder Benannt Behörde Liste</a:t>
            </a:r>
          </a:p>
          <a:p>
            <a:pPr lvl="2">
              <a:buClr>
                <a:srgbClr val="000000"/>
              </a:buClr>
            </a:pPr>
            <a:r>
              <a:rPr lang="en-GB" sz="1400" b="1" dirty="0">
                <a:solidFill>
                  <a:schemeClr val="tx2"/>
                </a:solidFill>
                <a:cs typeface="Courier New" pitchFamily="49" charset="0"/>
              </a:rPr>
              <a:t>http://publications.europa.eu/resource/authority/country/</a:t>
            </a:r>
            <a:endParaRPr lang="de-DE" dirty="0">
              <a:solidFill>
                <a:srgbClr val="000000"/>
              </a:solidFill>
            </a:endParaRPr>
          </a:p>
          <a:p>
            <a:pPr lvl="2"/>
            <a:endParaRPr lang="en-GB" dirty="0" smtClean="0"/>
          </a:p>
          <a:p>
            <a:pPr lvl="1">
              <a:buClr>
                <a:srgbClr val="000000"/>
              </a:buClr>
            </a:pPr>
            <a:endParaRPr lang="en-GB" dirty="0" smtClean="0">
              <a:solidFill>
                <a:srgbClr val="000000"/>
              </a:solidFill>
            </a:endParaRPr>
          </a:p>
          <a:p>
            <a:pPr lvl="1">
              <a:buClr>
                <a:srgbClr val="000000"/>
              </a:buClr>
            </a:pPr>
            <a:endParaRPr lang="en-GB" dirty="0" smtClean="0"/>
          </a:p>
          <a:p>
            <a:pPr lvl="2">
              <a:buClr>
                <a:srgbClr val="000000"/>
              </a:buClr>
              <a:buNone/>
            </a:pPr>
            <a:endParaRPr lang="en-GB" dirty="0" smtClean="0"/>
          </a:p>
          <a:p>
            <a:pPr lvl="2"/>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7</a:t>
            </a:fld>
            <a:endParaRPr lang="en-GB"/>
          </a:p>
        </p:txBody>
      </p:sp>
      <p:sp>
        <p:nvSpPr>
          <p:cNvPr id="7" name="Freeform 57"/>
          <p:cNvSpPr>
            <a:spLocks/>
          </p:cNvSpPr>
          <p:nvPr/>
        </p:nvSpPr>
        <p:spPr bwMode="auto">
          <a:xfrm>
            <a:off x="539552" y="1700808"/>
            <a:ext cx="1008112" cy="698937"/>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solidFill>
            <a:schemeClr val="bg1">
              <a:lumMod val="50000"/>
            </a:schemeClr>
          </a:solidFill>
          <a:ln w="6350" cap="rnd" cmpd="sng">
            <a:solidFill>
              <a:schemeClr val="bg1"/>
            </a:solidFill>
            <a:prstDash val="solid"/>
            <a:round/>
            <a:headEnd/>
            <a:tailEnd/>
          </a:ln>
          <a:effectLst>
            <a:outerShdw blurRad="50800" dist="38100" dir="5400000" algn="t" rotWithShape="0">
              <a:prstClr val="black">
                <a:alpha val="40000"/>
              </a:prstClr>
            </a:outerShdw>
          </a:effectLst>
        </p:spPr>
        <p:txBody>
          <a:bodyPr anchor="ctr" anchorCtr="0"/>
          <a:lstStyle/>
          <a:p>
            <a:pPr algn="ctr"/>
            <a:r>
              <a:rPr lang="en-GB" sz="1200" b="1" dirty="0" smtClean="0">
                <a:solidFill>
                  <a:schemeClr val="bg1"/>
                </a:solidFill>
              </a:rPr>
              <a:t>BE</a:t>
            </a:r>
            <a:endParaRPr lang="en-GB" sz="1200" b="1" dirty="0">
              <a:solidFill>
                <a:schemeClr val="bg1"/>
              </a:solidFill>
            </a:endParaRPr>
          </a:p>
        </p:txBody>
      </p:sp>
      <p:pic>
        <p:nvPicPr>
          <p:cNvPr id="1029" name="Picture 5" descr="C:\Users\loutasn\Downloads\1368737380_spreadsheet.png"/>
          <p:cNvPicPr>
            <a:picLocks noChangeAspect="1" noChangeArrowheads="1"/>
          </p:cNvPicPr>
          <p:nvPr/>
        </p:nvPicPr>
        <p:blipFill>
          <a:blip r:embed="rId4" cstate="print"/>
          <a:srcRect/>
          <a:stretch>
            <a:fillRect/>
          </a:stretch>
        </p:blipFill>
        <p:spPr bwMode="auto">
          <a:xfrm>
            <a:off x="683568" y="4221088"/>
            <a:ext cx="792088" cy="792088"/>
          </a:xfrm>
          <a:prstGeom prst="rect">
            <a:avLst/>
          </a:prstGeom>
          <a:noFill/>
          <a:effectLst>
            <a:outerShdw blurRad="50800" dist="38100" dir="5400000" algn="t" rotWithShape="0">
              <a:prstClr val="black">
                <a:alpha val="40000"/>
              </a:prstClr>
            </a:outerShdw>
          </a:effectLst>
        </p:spPr>
      </p:pic>
      <p:pic>
        <p:nvPicPr>
          <p:cNvPr id="9" name="Picture 8"/>
          <p:cNvPicPr>
            <a:picLocks noChangeAspect="1" noChangeArrowheads="1"/>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77348" y="2924944"/>
            <a:ext cx="1170316" cy="658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Grundprinzipen</a:t>
            </a:r>
            <a:endParaRPr lang="de-DE" dirty="0"/>
          </a:p>
        </p:txBody>
      </p:sp>
      <p:sp>
        <p:nvSpPr>
          <p:cNvPr id="3" name="Content Placeholder 2"/>
          <p:cNvSpPr>
            <a:spLocks noGrp="1"/>
          </p:cNvSpPr>
          <p:nvPr>
            <p:ph sz="quarter" idx="15"/>
          </p:nvPr>
        </p:nvSpPr>
        <p:spPr>
          <a:xfrm>
            <a:off x="533400" y="1556792"/>
            <a:ext cx="8215064" cy="4412704"/>
          </a:xfrm>
        </p:spPr>
        <p:txBody>
          <a:bodyPr/>
          <a:lstStyle/>
          <a:p>
            <a:pPr lvl="1">
              <a:buFont typeface="Arial" pitchFamily="34" charset="0"/>
              <a:buChar char="•"/>
            </a:pPr>
            <a:r>
              <a:rPr lang="de-DE" b="1" dirty="0" smtClean="0"/>
              <a:t>Langlebig, </a:t>
            </a:r>
            <a:r>
              <a:rPr lang="de-DE" dirty="0" smtClean="0"/>
              <a:t>d.h. eine URI ordnet permanent auf eine bestimmte Ressource zu. Sie ist stabil und ändert sich nicht und verschwindet nicht über die Zeit. </a:t>
            </a:r>
          </a:p>
          <a:p>
            <a:pPr lvl="1">
              <a:buFont typeface="Arial" pitchFamily="34" charset="0"/>
              <a:buChar char="•"/>
            </a:pPr>
            <a:r>
              <a:rPr lang="de-DE" b="1" dirty="0" err="1" smtClean="0"/>
              <a:t>Dereferenzierbar</a:t>
            </a:r>
            <a:r>
              <a:rPr lang="de-DE" b="1" dirty="0" smtClean="0"/>
              <a:t>, </a:t>
            </a:r>
            <a:r>
              <a:rPr lang="de-DE" dirty="0" smtClean="0"/>
              <a:t>d.h., ein User-Agent kann eine Anfrage über das Internet an diese URI machen und eine aussagekräftige Antwort zurückempfangen. </a:t>
            </a:r>
          </a:p>
          <a:p>
            <a:pPr lvl="2">
              <a:buFont typeface="Wingdings" pitchFamily="2" charset="2"/>
              <a:buChar char="§"/>
            </a:pPr>
            <a:r>
              <a:rPr lang="de-DE" sz="1800" dirty="0" smtClean="0"/>
              <a:t>Wenn der User-Agent ein </a:t>
            </a:r>
            <a:r>
              <a:rPr lang="de-DE" sz="1800" i="1" dirty="0" smtClean="0"/>
              <a:t>Webbrowser</a:t>
            </a:r>
            <a:r>
              <a:rPr lang="de-DE" sz="1800" dirty="0" smtClean="0"/>
              <a:t> ist, dann sollte das, was zurückkommt, ein von Menschen lesbares HTML-Dokument sein. </a:t>
            </a:r>
          </a:p>
          <a:p>
            <a:pPr lvl="2">
              <a:buFont typeface="Wingdings" pitchFamily="2" charset="2"/>
              <a:buChar char="§"/>
            </a:pPr>
            <a:r>
              <a:rPr lang="de-DE" sz="1800" dirty="0" smtClean="0"/>
              <a:t>Wenn der User-Agent ein RDF-Auftraggeber ist, dann sollte RDF von </a:t>
            </a:r>
            <a:r>
              <a:rPr lang="de-DE" sz="1800" i="1" dirty="0" smtClean="0"/>
              <a:t>derselben URI</a:t>
            </a:r>
            <a:r>
              <a:rPr lang="de-DE" sz="1800" dirty="0" smtClean="0"/>
              <a:t> zurückgegeben werden.</a:t>
            </a:r>
          </a:p>
          <a:p>
            <a:pPr lvl="1">
              <a:buFont typeface="Arial" pitchFamily="34" charset="0"/>
              <a:buChar char="•"/>
            </a:pPr>
            <a:r>
              <a:rPr lang="de-DE" b="1" dirty="0" smtClean="0"/>
              <a:t>Eindeutig,</a:t>
            </a:r>
            <a:r>
              <a:rPr lang="de-DE" dirty="0" smtClean="0"/>
              <a:t> d.h. Hier sollte es keine Verwechslung zwischen Identifier für Web-Dokumenten und Identifier für andere Ressourcen geben. </a:t>
            </a:r>
          </a:p>
          <a:p>
            <a:pPr lvl="2">
              <a:buFont typeface="Wingdings" pitchFamily="2" charset="2"/>
              <a:buChar char="§"/>
            </a:pPr>
            <a:r>
              <a:rPr lang="de-DE" sz="1800" dirty="0" smtClean="0"/>
              <a:t>Es müsste eine unterschiedliche URI für die </a:t>
            </a:r>
            <a:r>
              <a:rPr lang="de-DE" sz="1800" dirty="0" err="1" smtClean="0"/>
              <a:t>Referenzierung</a:t>
            </a:r>
            <a:r>
              <a:rPr lang="de-DE" sz="1800" dirty="0" smtClean="0"/>
              <a:t> des Autors einer Webseite und der Webseite selbst geben. </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Wesentliche Voraussetzungen</a:t>
            </a:r>
            <a:endParaRPr lang="de-DE" dirty="0"/>
          </a:p>
        </p:txBody>
      </p:sp>
      <p:sp>
        <p:nvSpPr>
          <p:cNvPr id="3" name="Content Placeholder 2"/>
          <p:cNvSpPr>
            <a:spLocks noGrp="1"/>
          </p:cNvSpPr>
          <p:nvPr>
            <p:ph sz="quarter" idx="15"/>
          </p:nvPr>
        </p:nvSpPr>
        <p:spPr/>
        <p:txBody>
          <a:bodyPr/>
          <a:lstStyle/>
          <a:p>
            <a:pPr marL="342900" lvl="1" indent="-342900">
              <a:buFont typeface="Arial" pitchFamily="34" charset="0"/>
              <a:buChar char="•"/>
            </a:pPr>
            <a:r>
              <a:rPr lang="de-DE" dirty="0" smtClean="0"/>
              <a:t>Um URIs zu erstellen und zu verwalten, </a:t>
            </a:r>
            <a:r>
              <a:rPr lang="de-DE" b="1" dirty="0" smtClean="0"/>
              <a:t>sollte</a:t>
            </a:r>
            <a:r>
              <a:rPr lang="de-DE" dirty="0" smtClean="0"/>
              <a:t> man </a:t>
            </a:r>
            <a:r>
              <a:rPr lang="de-DE" b="1" dirty="0" smtClean="0"/>
              <a:t>der Betreiber</a:t>
            </a:r>
            <a:r>
              <a:rPr lang="de-DE" dirty="0" smtClean="0"/>
              <a:t> der jeweiligen Internet-Domain </a:t>
            </a:r>
            <a:r>
              <a:rPr lang="de-DE" b="1" dirty="0" smtClean="0"/>
              <a:t>sein</a:t>
            </a:r>
            <a:r>
              <a:rPr lang="de-DE" dirty="0" smtClean="0"/>
              <a:t>, und Administratorenrechte haben. </a:t>
            </a:r>
          </a:p>
          <a:p>
            <a:pPr marL="342900" lvl="1" indent="-342900">
              <a:buFont typeface="Arial" pitchFamily="34" charset="0"/>
              <a:buChar char="•"/>
            </a:pPr>
            <a:r>
              <a:rPr lang="de-DE" dirty="0" smtClean="0"/>
              <a:t>Für Regierungsdomains ist es sehr wahrscheinlich, dass diese </a:t>
            </a:r>
            <a:r>
              <a:rPr lang="de-DE" b="1" dirty="0" smtClean="0"/>
              <a:t>von einer zentralen Behörde verwaltet werden</a:t>
            </a:r>
            <a:r>
              <a:rPr lang="de-DE" dirty="0" smtClean="0"/>
              <a:t>. Bevor Sie starten, sollten Sie dies mit Ihren Kollegen überprüfen.</a:t>
            </a:r>
          </a:p>
          <a:p>
            <a:pPr marL="342900" lvl="1" indent="-342900">
              <a:buFont typeface="Arial" pitchFamily="34" charset="0"/>
              <a:buChar char="•"/>
            </a:pPr>
            <a:r>
              <a:rPr lang="de-DE" dirty="0" smtClean="0"/>
              <a:t>Langlebige und </a:t>
            </a:r>
            <a:r>
              <a:rPr lang="de-DE" dirty="0" err="1" smtClean="0"/>
              <a:t>dereferenzierbare</a:t>
            </a:r>
            <a:r>
              <a:rPr lang="de-DE" dirty="0" smtClean="0"/>
              <a:t> URIs müssen </a:t>
            </a:r>
            <a:r>
              <a:rPr lang="de-DE" b="1" dirty="0" smtClean="0"/>
              <a:t>von einer vertrauenswürdigen zugrundeliegenden Web-Infrastruktur </a:t>
            </a:r>
            <a:r>
              <a:rPr lang="de-DE" dirty="0" smtClean="0"/>
              <a:t>unterstützt werden. Eine solche Infrastruktur kann innerhalb Ihrer Organisation verfügbar sein oder von einer anderen Organisation gestellt werden: z.B. als gemeinsame Ressource. Bevor Sie starten, sollten Sie dies mit Ihren IT-Kollegen überprüfen.</a:t>
            </a:r>
          </a:p>
          <a:p>
            <a:pPr marL="342900" lvl="1" indent="-342900">
              <a:buFont typeface="Arial" pitchFamily="34" charset="0"/>
              <a:buChar char="•"/>
            </a:pPr>
            <a:endParaRPr lang="en-GB" dirty="0"/>
          </a:p>
          <a:p>
            <a:pPr marL="342900" lvl="1" indent="-342900">
              <a:buFont typeface="Arial" pitchFamily="34" charset="0"/>
              <a:buChar char="•"/>
            </a:pP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9</a:t>
            </a:fld>
            <a:endParaRPr lang="en-GB"/>
          </a:p>
        </p:txBody>
      </p:sp>
    </p:spTree>
    <p:extLst>
      <p:ext uri="{BB962C8B-B14F-4D97-AF65-F5344CB8AC3E}">
        <p14:creationId xmlns:p14="http://schemas.microsoft.com/office/powerpoint/2010/main" val="3115492093"/>
      </p:ext>
    </p:extLst>
  </p:cSld>
  <p:clrMapOvr>
    <a:masterClrMapping/>
  </p:clrMapOvr>
</p:sld>
</file>

<file path=ppt/theme/theme1.xml><?xml version="1.0" encoding="utf-8"?>
<a:theme xmlns:a="http://schemas.openxmlformats.org/drawingml/2006/main" name="ODS_presentation template v0.04">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2168</Words>
  <Application>Microsoft Office PowerPoint</Application>
  <PresentationFormat>On-screen Show (4:3)</PresentationFormat>
  <Paragraphs>268</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ODS_presentation template v0.04</vt:lpstr>
      <vt:lpstr>Trainingsmodul 2.3    Langlebige URIs entwerfen und verwalten</vt:lpstr>
      <vt:lpstr>Diese Präsentation wurde von PwC erstellt  Autoren:   Michiel De Keyzer, Nikolaos Loutas and Stijn Goedertier </vt:lpstr>
      <vt:lpstr>Lernziele</vt:lpstr>
      <vt:lpstr>Inhalt</vt:lpstr>
      <vt:lpstr>Uniform Resource Identifiers (URIs) Als gemeinsame Bezeichnung für Dinge, z.B. Personen, Gebäude, Standorte, Informationsquellen...</vt:lpstr>
      <vt:lpstr>Was ist eine URI?</vt:lpstr>
      <vt:lpstr>Zum Beispiel...</vt:lpstr>
      <vt:lpstr>Grundprinzipen</vt:lpstr>
      <vt:lpstr>Wesentliche Voraussetzungen</vt:lpstr>
      <vt:lpstr>Was passiert, wenn eine URI nicht dereferenzierbar und/oder langlebig ist?</vt:lpstr>
      <vt:lpstr>Das Entwerfen von langlebigen URIs für Datensätze 10 Dos und Dont‘s </vt:lpstr>
      <vt:lpstr>Folgen Sie einem generischen URI-Format</vt:lpstr>
      <vt:lpstr>Prägen Sie URIs, indem Sie bestehende Bezeichnungen wiederverwenden</vt:lpstr>
      <vt:lpstr>Implementieren Sie 303 URIs für reale Ressourcen</vt:lpstr>
      <vt:lpstr>Die Dereferenzierung von 303 URIs und Content-Übertragung</vt:lpstr>
      <vt:lpstr>Vermeiden Sie es, Versionsnummern in URIs einzubeziehen.</vt:lpstr>
      <vt:lpstr>Vermeiden Sie es „auto-increment“ zu benutzen, wenn sie neue URIs prägen. </vt:lpstr>
      <vt:lpstr>Vermeiden Sie die Nutzung von Query-Strings</vt:lpstr>
      <vt:lpstr>Vermeiden Sie es, Informationen über die Eigentümerschaft einzubeziehen</vt:lpstr>
      <vt:lpstr>Vermeiden Sie es, Dateierweiterungen zu verwenden</vt:lpstr>
      <vt:lpstr>Langlebige URIs für Datensätze anbieten </vt:lpstr>
      <vt:lpstr>Verwenden Sie einen speziellen Dienst </vt:lpstr>
      <vt:lpstr>Schlussfolgerungen</vt:lpstr>
      <vt:lpstr>Gruppe Fragen</vt:lpstr>
      <vt:lpstr>Vielen Dank! ...und jetzt IHRE Fragen?</vt:lpstr>
      <vt:lpstr>Referenzen</vt:lpstr>
      <vt:lpstr>Weiter lesen (1/2)</vt:lpstr>
      <vt:lpstr>Weiter lesen (2/2)</vt:lpstr>
      <vt:lpstr>Verwandte Projekte und Initiativen</vt:lpstr>
      <vt:lpstr>Werden Sie Teil unseres Teams...</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Michiel De Keyzer</dc:creator>
  <cp:lastModifiedBy>prudhomr</cp:lastModifiedBy>
  <cp:revision>202</cp:revision>
  <dcterms:created xsi:type="dcterms:W3CDTF">2013-05-14T15:05:51Z</dcterms:created>
  <dcterms:modified xsi:type="dcterms:W3CDTF">2014-04-07T12:52:44Z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