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0" r:id="rId1"/>
  </p:sldMasterIdLst>
  <p:notesMasterIdLst>
    <p:notesMasterId r:id="rId32"/>
  </p:notesMasterIdLst>
  <p:handoutMasterIdLst>
    <p:handoutMasterId r:id="rId33"/>
  </p:handoutMasterIdLst>
  <p:sldIdLst>
    <p:sldId id="445" r:id="rId2"/>
    <p:sldId id="507" r:id="rId3"/>
    <p:sldId id="478" r:id="rId4"/>
    <p:sldId id="523" r:id="rId5"/>
    <p:sldId id="515" r:id="rId6"/>
    <p:sldId id="481" r:id="rId7"/>
    <p:sldId id="486" r:id="rId8"/>
    <p:sldId id="487" r:id="rId9"/>
    <p:sldId id="527" r:id="rId10"/>
    <p:sldId id="490" r:id="rId11"/>
    <p:sldId id="517" r:id="rId12"/>
    <p:sldId id="491" r:id="rId13"/>
    <p:sldId id="495" r:id="rId14"/>
    <p:sldId id="519" r:id="rId15"/>
    <p:sldId id="502" r:id="rId16"/>
    <p:sldId id="499" r:id="rId17"/>
    <p:sldId id="500" r:id="rId18"/>
    <p:sldId id="501" r:id="rId19"/>
    <p:sldId id="496" r:id="rId20"/>
    <p:sldId id="494" r:id="rId21"/>
    <p:sldId id="526" r:id="rId22"/>
    <p:sldId id="525" r:id="rId23"/>
    <p:sldId id="480" r:id="rId24"/>
    <p:sldId id="528" r:id="rId25"/>
    <p:sldId id="509" r:id="rId26"/>
    <p:sldId id="510" r:id="rId27"/>
    <p:sldId id="511" r:id="rId28"/>
    <p:sldId id="520" r:id="rId29"/>
    <p:sldId id="521" r:id="rId30"/>
    <p:sldId id="522" r:id="rId3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02" autoAdjust="0"/>
    <p:restoredTop sz="87626" autoAdjust="0"/>
  </p:normalViewPr>
  <p:slideViewPr>
    <p:cSldViewPr>
      <p:cViewPr>
        <p:scale>
          <a:sx n="60" d="100"/>
          <a:sy n="60" d="100"/>
        </p:scale>
        <p:origin x="-138" y="-408"/>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07/04/2014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07/04/2014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err="1" smtClean="0"/>
              <a:t>UPDate</a:t>
            </a:r>
            <a:r>
              <a:rPr lang="nl-BE" dirty="0" smtClean="0"/>
              <a:t>:</a:t>
            </a:r>
            <a:r>
              <a:rPr lang="nl-BE" baseline="0" dirty="0" smtClean="0"/>
              <a:t> “compact” </a:t>
            </a:r>
            <a:r>
              <a:rPr lang="nl-BE" baseline="0" dirty="0" err="1" smtClean="0"/>
              <a:t>and</a:t>
            </a:r>
            <a:r>
              <a:rPr lang="nl-BE" baseline="0" dirty="0" smtClean="0"/>
              <a:t> “abstract or </a:t>
            </a:r>
            <a:r>
              <a:rPr lang="nl-BE" baseline="0" dirty="0" err="1" smtClean="0"/>
              <a:t>physical</a:t>
            </a:r>
            <a:r>
              <a:rPr lang="nl-BE" baseline="0" dirty="0" smtClean="0"/>
              <a:t>” in </a:t>
            </a:r>
            <a:r>
              <a:rPr lang="nl-BE" baseline="0" dirty="0" err="1" smtClean="0"/>
              <a:t>bold</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extLst>
      <p:ext uri="{BB962C8B-B14F-4D97-AF65-F5344CB8AC3E}">
        <p14:creationId xmlns:p14="http://schemas.microsoft.com/office/powerpoint/2010/main" val="2000238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UDPATE: </a:t>
            </a:r>
            <a:r>
              <a:rPr lang="nl-BE" dirty="0" err="1" smtClean="0"/>
              <a:t>bold</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extLst>
      <p:ext uri="{BB962C8B-B14F-4D97-AF65-F5344CB8AC3E}">
        <p14:creationId xmlns:p14="http://schemas.microsoft.com/office/powerpoint/2010/main" val="3658746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Updated text</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a:p>
        </p:txBody>
      </p:sp>
    </p:spTree>
    <p:extLst>
      <p:ext uri="{BB962C8B-B14F-4D97-AF65-F5344CB8AC3E}">
        <p14:creationId xmlns:p14="http://schemas.microsoft.com/office/powerpoint/2010/main" val="4103657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 </a:t>
            </a:r>
            <a:r>
              <a:rPr lang="nl-BE" dirty="0" err="1" smtClean="0"/>
              <a:t>bold</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a:p>
        </p:txBody>
      </p:sp>
    </p:spTree>
    <p:extLst>
      <p:ext uri="{BB962C8B-B14F-4D97-AF65-F5344CB8AC3E}">
        <p14:creationId xmlns:p14="http://schemas.microsoft.com/office/powerpoint/2010/main" val="1467717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 </a:t>
            </a:r>
            <a:r>
              <a:rPr lang="nl-BE" dirty="0" err="1" smtClean="0"/>
              <a:t>added</a:t>
            </a:r>
            <a:r>
              <a:rPr lang="nl-BE" dirty="0" smtClean="0"/>
              <a:t> </a:t>
            </a:r>
            <a:r>
              <a:rPr lang="nl-BE" dirty="0" err="1" smtClean="0"/>
              <a:t>see</a:t>
            </a:r>
            <a:r>
              <a:rPr lang="nl-BE" dirty="0" smtClean="0"/>
              <a:t> </a:t>
            </a:r>
            <a:r>
              <a:rPr lang="nl-BE" dirty="0" err="1" smtClean="0"/>
              <a:t>also</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23</a:t>
            </a:fld>
            <a:endParaRPr lang="en-GB"/>
          </a:p>
        </p:txBody>
      </p:sp>
    </p:spTree>
    <p:extLst>
      <p:ext uri="{BB962C8B-B14F-4D97-AF65-F5344CB8AC3E}">
        <p14:creationId xmlns:p14="http://schemas.microsoft.com/office/powerpoint/2010/main" val="4176513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UDPATE: </a:t>
            </a:r>
            <a:r>
              <a:rPr lang="nl-BE" dirty="0" err="1" smtClean="0"/>
              <a:t>added</a:t>
            </a:r>
            <a:r>
              <a:rPr lang="nl-BE" dirty="0" smtClean="0"/>
              <a:t> link on “</a:t>
            </a:r>
            <a:r>
              <a:rPr lang="nl-BE" dirty="0" err="1" smtClean="0"/>
              <a:t>here</a:t>
            </a:r>
            <a:r>
              <a:rPr lang="nl-BE" dirty="0" smtClean="0"/>
              <a:t>”</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24</a:t>
            </a:fld>
            <a:endParaRPr lang="en-GB"/>
          </a:p>
        </p:txBody>
      </p:sp>
    </p:spTree>
    <p:extLst>
      <p:ext uri="{BB962C8B-B14F-4D97-AF65-F5344CB8AC3E}">
        <p14:creationId xmlns:p14="http://schemas.microsoft.com/office/powerpoint/2010/main" val="3278784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UPDATE:</a:t>
            </a:r>
            <a:r>
              <a:rPr lang="en-GB" baseline="0" dirty="0" smtClean="0"/>
              <a:t> examples updated</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 </a:t>
            </a:r>
            <a:r>
              <a:rPr lang="nl-BE" dirty="0" err="1" smtClean="0"/>
              <a:t>slight</a:t>
            </a:r>
            <a:r>
              <a:rPr lang="nl-BE" dirty="0" smtClean="0"/>
              <a:t> lay-out changes (italic)</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extLst>
      <p:ext uri="{BB962C8B-B14F-4D97-AF65-F5344CB8AC3E}">
        <p14:creationId xmlns:p14="http://schemas.microsoft.com/office/powerpoint/2010/main" val="4062609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UDPATE:</a:t>
            </a:r>
            <a:r>
              <a:rPr lang="nl-BE" baseline="0" dirty="0" smtClean="0"/>
              <a:t> </a:t>
            </a:r>
            <a:r>
              <a:rPr lang="nl-BE" baseline="0" dirty="0" err="1" smtClean="0"/>
              <a:t>sligth</a:t>
            </a:r>
            <a:r>
              <a:rPr lang="nl-BE" baseline="0" dirty="0" smtClean="0"/>
              <a:t> lay-out changes (</a:t>
            </a:r>
            <a:r>
              <a:rPr lang="nl-BE" baseline="0" dirty="0" err="1" smtClean="0"/>
              <a:t>bold</a:t>
            </a:r>
            <a:r>
              <a:rPr lang="nl-BE" baseline="0" dirty="0" smtClean="0"/>
              <a:t>)</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extLst>
      <p:ext uri="{BB962C8B-B14F-4D97-AF65-F5344CB8AC3E}">
        <p14:creationId xmlns:p14="http://schemas.microsoft.com/office/powerpoint/2010/main" val="196194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Updated</a:t>
            </a:r>
            <a:r>
              <a:rPr lang="en-GB" baseline="0" dirty="0" smtClean="0"/>
              <a:t> example</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extLst>
      <p:ext uri="{BB962C8B-B14F-4D97-AF65-F5344CB8AC3E}">
        <p14:creationId xmlns:p14="http://schemas.microsoft.com/office/powerpoint/2010/main" val="2913120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UDPATE:</a:t>
            </a:r>
            <a:r>
              <a:rPr lang="nl-BE" baseline="0" dirty="0" smtClean="0"/>
              <a:t> </a:t>
            </a:r>
            <a:r>
              <a:rPr lang="nl-BE" baseline="0" dirty="0" err="1" smtClean="0"/>
              <a:t>slight</a:t>
            </a:r>
            <a:r>
              <a:rPr lang="nl-BE" baseline="0" dirty="0" smtClean="0"/>
              <a:t> lay-out changes (</a:t>
            </a:r>
            <a:r>
              <a:rPr lang="nl-BE" baseline="0" dirty="0" err="1" smtClean="0"/>
              <a:t>bold</a:t>
            </a:r>
            <a:r>
              <a:rPr lang="nl-BE" baseline="0" dirty="0" smtClean="0"/>
              <a:t>)</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extLst>
      <p:ext uri="{BB962C8B-B14F-4D97-AF65-F5344CB8AC3E}">
        <p14:creationId xmlns:p14="http://schemas.microsoft.com/office/powerpoint/2010/main" val="2672180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 </a:t>
            </a:r>
          </a:p>
          <a:p>
            <a:pPr marL="171450" indent="-171450">
              <a:buFontTx/>
              <a:buChar char="-"/>
            </a:pPr>
            <a:r>
              <a:rPr lang="nl-BE" dirty="0" smtClean="0"/>
              <a:t>last </a:t>
            </a:r>
            <a:r>
              <a:rPr lang="nl-BE" dirty="0" err="1" smtClean="0"/>
              <a:t>bullet</a:t>
            </a:r>
            <a:endParaRPr lang="nl-BE" dirty="0" smtClean="0"/>
          </a:p>
          <a:p>
            <a:pPr marL="171450" indent="-171450">
              <a:buFontTx/>
              <a:buChar char="-"/>
            </a:pPr>
            <a:r>
              <a:rPr lang="nl-BE" dirty="0" err="1" smtClean="0"/>
              <a:t>Other</a:t>
            </a:r>
            <a:r>
              <a:rPr lang="nl-BE" baseline="0" dirty="0" smtClean="0"/>
              <a:t> lay-out changes</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extLst>
      <p:ext uri="{BB962C8B-B14F-4D97-AF65-F5344CB8AC3E}">
        <p14:creationId xmlns:p14="http://schemas.microsoft.com/office/powerpoint/2010/main" val="1570732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a:t>
            </a:r>
            <a:r>
              <a:rPr lang="nl-BE" baseline="0" dirty="0" smtClean="0"/>
              <a:t> </a:t>
            </a:r>
            <a:r>
              <a:rPr lang="nl-BE" baseline="0" dirty="0" err="1" smtClean="0"/>
              <a:t>bold</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extLst>
      <p:ext uri="{BB962C8B-B14F-4D97-AF65-F5344CB8AC3E}">
        <p14:creationId xmlns:p14="http://schemas.microsoft.com/office/powerpoint/2010/main" val="1922902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a:t>
            </a:r>
            <a:r>
              <a:rPr lang="nl-BE" baseline="0" dirty="0" smtClean="0"/>
              <a:t> </a:t>
            </a:r>
            <a:r>
              <a:rPr lang="nl-BE" baseline="0" dirty="0" err="1" smtClean="0"/>
              <a:t>bold</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extLst>
      <p:ext uri="{BB962C8B-B14F-4D97-AF65-F5344CB8AC3E}">
        <p14:creationId xmlns:p14="http://schemas.microsoft.com/office/powerpoint/2010/main" val="1594371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6"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userDrawn="1"/>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50"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a:t>
            </a:fld>
            <a:endParaRPr lang="en-GB"/>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9"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a:t>
            </a:fld>
            <a:endParaRPr lang="en-GB"/>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a:t>
            </a:fld>
            <a:endParaRPr lang="en-GB"/>
          </a:p>
        </p:txBody>
      </p:sp>
      <p:sp>
        <p:nvSpPr>
          <p:cNvPr id="18" name="PwCFirm"/>
          <p:cNvSpPr txBox="1"/>
          <p:nvPr userDrawn="1"/>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7"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 Colour">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4" name="Slide Number Placeholder 16"/>
          <p:cNvSpPr>
            <a:spLocks noGrp="1"/>
          </p:cNvSpPr>
          <p:nvPr>
            <p:ph type="sldNum" sz="quarter" idx="18"/>
          </p:nvPr>
        </p:nvSpPr>
        <p:spPr>
          <a:xfrm>
            <a:off x="7086600" y="6477000"/>
            <a:ext cx="1527048" cy="152400"/>
          </a:xfrm>
        </p:spPr>
        <p:txBody>
          <a:bodyPr/>
          <a:lstStyle/>
          <a:p>
            <a:r>
              <a:rPr lang="en-GB" smtClean="0"/>
              <a:t>Slide </a:t>
            </a:r>
            <a:fld id="{C65BB6A6-903A-4B60-A0CF-B2137834975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creativecommons.org/licenses/by/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a:t>
            </a:fld>
            <a:endParaRPr lang="en-GB"/>
          </a:p>
        </p:txBody>
      </p:sp>
      <p:pic>
        <p:nvPicPr>
          <p:cNvPr id="9" name="Picture 2" descr="http://www.lib.umich.edu/files/services/copyright/cc-by.png">
            <a:hlinkClick r:id="rId13"/>
          </p:cNvPr>
          <p:cNvPicPr>
            <a:picLocks noChangeAspect="1" noChangeArrowheads="1"/>
          </p:cNvPicPr>
          <p:nvPr/>
        </p:nvPicPr>
        <p:blipFill>
          <a:blip r:embed="rId14" cstate="print"/>
          <a:srcRect/>
          <a:stretch>
            <a:fillRect/>
          </a:stretch>
        </p:blipFill>
        <p:spPr bwMode="auto">
          <a:xfrm>
            <a:off x="8090178" y="6669360"/>
            <a:ext cx="539163" cy="188640"/>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6" r:id="rId4"/>
    <p:sldLayoutId id="2147483657" r:id="rId5"/>
    <p:sldLayoutId id="2147483658" r:id="rId6"/>
    <p:sldLayoutId id="2147483659" r:id="rId7"/>
    <p:sldLayoutId id="2147483662" r:id="rId8"/>
    <p:sldLayoutId id="2147483663" r:id="rId9"/>
    <p:sldLayoutId id="2147483666" r:id="rId10"/>
    <p:sldLayoutId id="2147483667" r:id="rId11"/>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foo.org/datasetid" TargetMode="Externa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3.org/TR/cooluri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www.w3.org/TR/cooluri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joinup.ec.europa.eu/node/53858" TargetMode="External"/><Relationship Id="rId4" Type="http://schemas.openxmlformats.org/officeDocument/2006/relationships/hyperlink" Target="http://www.w3.org/TR/cooluri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testmoz.com/187069"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tools.ietf.org/html/rfc3986"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www.w3.org/TR/cooluris/" TargetMode="External"/><Relationship Id="rId5" Type="http://schemas.openxmlformats.org/officeDocument/2006/relationships/hyperlink" Target="https://joinup.ec.europa.eu/community/semic/document/10-rules-persistent-uris" TargetMode="External"/><Relationship Id="rId4" Type="http://schemas.openxmlformats.org/officeDocument/2006/relationships/hyperlink" Target="https://www.gov.uk/government/uploads/system/uploads/attachment_data/file/60975/designing-URI-sets-uk-public-sector.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60975/designing-URI-sets-uk-public-sector.pdf" TargetMode="External"/><Relationship Id="rId7" Type="http://schemas.openxmlformats.org/officeDocument/2006/relationships/image" Target="../media/image15.png"/><Relationship Id="rId2" Type="http://schemas.openxmlformats.org/officeDocument/2006/relationships/hyperlink" Target="http://tools.ietf.org/html/rfc3986"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joinup.ec.europa.eu/community/semic/document/10-rules-persistent-uri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linkeddatabook.com/editions/1.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hyperlink" Target="http://www.w3.org/TR/cooluris" TargetMode="External"/><Relationship Id="rId7" Type="http://schemas.openxmlformats.org/officeDocument/2006/relationships/hyperlink" Target="http://data.gov.uk/linked-data" TargetMode="External"/><Relationship Id="rId12" Type="http://schemas.openxmlformats.org/officeDocument/2006/relationships/image" Target="../media/image21.png"/><Relationship Id="rId2" Type="http://schemas.openxmlformats.org/officeDocument/2006/relationships/hyperlink" Target="http://lod2.eu/" TargetMode="External"/><Relationship Id="rId1" Type="http://schemas.openxmlformats.org/officeDocument/2006/relationships/slideLayout" Target="../slideLayouts/slideLayout2.xml"/><Relationship Id="rId6" Type="http://schemas.openxmlformats.org/officeDocument/2006/relationships/hyperlink" Target="http://publications.europa.eu/" TargetMode="External"/><Relationship Id="rId11" Type="http://schemas.openxmlformats.org/officeDocument/2006/relationships/image" Target="../media/image20.png"/><Relationship Id="rId5" Type="http://schemas.openxmlformats.org/officeDocument/2006/relationships/hyperlink" Target="http://logd.tw.rpi.edu/instance-hub-uri-design" TargetMode="External"/><Relationship Id="rId10" Type="http://schemas.openxmlformats.org/officeDocument/2006/relationships/image" Target="../media/image19.png"/><Relationship Id="rId4" Type="http://schemas.openxmlformats.org/officeDocument/2006/relationships/hyperlink" Target="http://www.w3.org/wiki/GoodURIs" TargetMode="External"/><Relationship Id="rId9" Type="http://schemas.openxmlformats.org/officeDocument/2006/relationships/image" Target="../media/image1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hyperlink" Target="http://joinup.ec.europa.eu/" TargetMode="External"/><Relationship Id="rId3" Type="http://schemas.openxmlformats.org/officeDocument/2006/relationships/image" Target="../media/image22.jpeg"/><Relationship Id="rId7"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2" Type="http://schemas.openxmlformats.org/officeDocument/2006/relationships/hyperlink" Target="https://twitter.com/OpenDataSupport" TargetMode="External"/><Relationship Id="rId2"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1" Type="http://schemas.openxmlformats.org/officeDocument/2006/relationships/slideLayout" Target="../slideLayouts/slideLayout2.xml"/><Relationship Id="rId6" Type="http://schemas.openxmlformats.org/officeDocument/2006/relationships/hyperlink" Target="http://www.opendatasupport.eu/" TargetMode="External"/><Relationship Id="rId11" Type="http://schemas.openxmlformats.org/officeDocument/2006/relationships/image" Target="../media/image25.gif"/><Relationship Id="rId5" Type="http://schemas.openxmlformats.org/officeDocument/2006/relationships/image" Target="../media/image23.png"/><Relationship Id="rId15" Type="http://schemas.openxmlformats.org/officeDocument/2006/relationships/hyperlink" Target="mailto:contact@opendatasupport.eu" TargetMode="External"/><Relationship Id="rId10"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4" Type="http://schemas.openxmlformats.org/officeDocument/2006/relationships/hyperlink" Target="http://www.slideshare.net/OpenDataSupport" TargetMode="External"/><Relationship Id="rId9" Type="http://schemas.openxmlformats.org/officeDocument/2006/relationships/hyperlink" Target="http://www.linkedin.com/groups/Open-Data-Support-4859070?gid=4859070&amp;mostPopular=&amp;trk=tyah" TargetMode="External"/><Relationship Id="rId14" Type="http://schemas.openxmlformats.org/officeDocument/2006/relationships/image" Target="../media/image2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sz="1600" i="0" dirty="0" smtClean="0"/>
              <a:t>Training Module 2.3</a:t>
            </a:r>
            <a:r>
              <a:rPr lang="en-GB" sz="2800" i="0" dirty="0" smtClean="0"/>
              <a:t/>
            </a:r>
            <a:br>
              <a:rPr lang="en-GB" sz="2800" i="0" dirty="0" smtClean="0"/>
            </a:br>
            <a:r>
              <a:rPr lang="en-GB" sz="3600" i="0" dirty="0" smtClean="0"/>
              <a:t/>
            </a:r>
            <a:br>
              <a:rPr lang="en-GB" sz="3600" i="0" dirty="0" smtClean="0"/>
            </a:br>
            <a:r>
              <a:rPr lang="en-GB" sz="3600" i="0" dirty="0" smtClean="0"/>
              <a:t/>
            </a:r>
            <a:br>
              <a:rPr lang="en-GB" sz="3600" i="0" dirty="0" smtClean="0"/>
            </a:br>
            <a:r>
              <a:rPr lang="en-GB" sz="5400" i="0" dirty="0" smtClean="0">
                <a:latin typeface="Bradley Hand ITC" pitchFamily="66" charset="0"/>
              </a:rPr>
              <a:t>Design &amp; Manage Persistent URIs</a:t>
            </a:r>
            <a:endParaRPr lang="en-GB" sz="3600" i="0" dirty="0">
              <a:latin typeface="Bradley Hand ITC" pitchFamily="66" charset="0"/>
            </a:endParaRPr>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if a URI is not </a:t>
            </a:r>
            <a:r>
              <a:rPr lang="en-GB" dirty="0" err="1" smtClean="0"/>
              <a:t>dereferencable</a:t>
            </a:r>
            <a:r>
              <a:rPr lang="en-GB" dirty="0" smtClean="0"/>
              <a:t> and/or persistent?</a:t>
            </a:r>
            <a:endParaRPr lang="en-GB" dirty="0"/>
          </a:p>
        </p:txBody>
      </p:sp>
      <p:sp>
        <p:nvSpPr>
          <p:cNvPr id="3" name="Content Placeholder 2"/>
          <p:cNvSpPr>
            <a:spLocks noGrp="1"/>
          </p:cNvSpPr>
          <p:nvPr>
            <p:ph sz="quarter" idx="15"/>
          </p:nvPr>
        </p:nvSpPr>
        <p:spPr/>
        <p:txBody>
          <a:bodyPr/>
          <a:lstStyle/>
          <a:p>
            <a:r>
              <a:rPr lang="en-GB" dirty="0" smtClean="0"/>
              <a:t>Imagine the following situation...</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10</a:t>
            </a:fld>
            <a:endParaRPr lang="en-GB"/>
          </a:p>
        </p:txBody>
      </p:sp>
      <p:pic>
        <p:nvPicPr>
          <p:cNvPr id="6" name="Picture 8" descr="camera, computer, notebook icon"/>
          <p:cNvPicPr>
            <a:picLocks noChangeAspect="1" noChangeArrowheads="1"/>
          </p:cNvPicPr>
          <p:nvPr/>
        </p:nvPicPr>
        <p:blipFill>
          <a:blip r:embed="rId3" cstate="print"/>
          <a:srcRect t="33333"/>
          <a:stretch>
            <a:fillRect/>
          </a:stretch>
        </p:blipFill>
        <p:spPr bwMode="auto">
          <a:xfrm>
            <a:off x="4139952" y="4149080"/>
            <a:ext cx="1440160" cy="936104"/>
          </a:xfrm>
          <a:prstGeom prst="rect">
            <a:avLst/>
          </a:prstGeom>
          <a:noFill/>
        </p:spPr>
      </p:pic>
      <p:pic>
        <p:nvPicPr>
          <p:cNvPr id="29698" name="Picture 2" descr="C:\Users\loutasn\Downloads\1365083999_user-admin.png"/>
          <p:cNvPicPr>
            <a:picLocks noChangeAspect="1" noChangeArrowheads="1"/>
          </p:cNvPicPr>
          <p:nvPr/>
        </p:nvPicPr>
        <p:blipFill>
          <a:blip r:embed="rId4" cstate="print"/>
          <a:srcRect/>
          <a:stretch>
            <a:fillRect/>
          </a:stretch>
        </p:blipFill>
        <p:spPr bwMode="auto">
          <a:xfrm>
            <a:off x="2051720" y="4005064"/>
            <a:ext cx="1080120" cy="1080120"/>
          </a:xfrm>
          <a:prstGeom prst="rect">
            <a:avLst/>
          </a:prstGeom>
          <a:noFill/>
        </p:spPr>
      </p:pic>
      <p:sp>
        <p:nvSpPr>
          <p:cNvPr id="10" name="Rectangle 9"/>
          <p:cNvSpPr/>
          <p:nvPr/>
        </p:nvSpPr>
        <p:spPr>
          <a:xfrm>
            <a:off x="5652120" y="4005064"/>
            <a:ext cx="1872208" cy="276999"/>
          </a:xfrm>
          <a:prstGeom prst="rect">
            <a:avLst/>
          </a:prstGeom>
        </p:spPr>
        <p:txBody>
          <a:bodyPr wrap="square">
            <a:spAutoFit/>
          </a:bodyPr>
          <a:lstStyle/>
          <a:p>
            <a:r>
              <a:rPr lang="en-GB" sz="1200" dirty="0" smtClean="0">
                <a:hlinkClick r:id="rId5"/>
              </a:rPr>
              <a:t>http://foo.org/concept_tid</a:t>
            </a:r>
            <a:endParaRPr lang="en-GB" sz="1200" dirty="0" smtClean="0"/>
          </a:p>
        </p:txBody>
      </p:sp>
      <p:grpSp>
        <p:nvGrpSpPr>
          <p:cNvPr id="11" name="Group 24"/>
          <p:cNvGrpSpPr/>
          <p:nvPr/>
        </p:nvGrpSpPr>
        <p:grpSpPr>
          <a:xfrm>
            <a:off x="2987824" y="4437113"/>
            <a:ext cx="1008112" cy="144016"/>
            <a:chOff x="-990600" y="3609975"/>
            <a:chExt cx="1676400" cy="161925"/>
          </a:xfrm>
        </p:grpSpPr>
        <p:cxnSp>
          <p:nvCxnSpPr>
            <p:cNvPr id="12" name="Straight Connector 11"/>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Isosceles Triangle 13"/>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pic>
        <p:nvPicPr>
          <p:cNvPr id="29700" name="Picture 4" descr="C:\Users\loutasn\Downloads\1368739837_web.png"/>
          <p:cNvPicPr>
            <a:picLocks noChangeAspect="1" noChangeArrowheads="1"/>
          </p:cNvPicPr>
          <p:nvPr/>
        </p:nvPicPr>
        <p:blipFill>
          <a:blip r:embed="rId6" cstate="print"/>
          <a:srcRect/>
          <a:stretch>
            <a:fillRect/>
          </a:stretch>
        </p:blipFill>
        <p:spPr bwMode="auto">
          <a:xfrm>
            <a:off x="7452320" y="3861048"/>
            <a:ext cx="1219200" cy="1219200"/>
          </a:xfrm>
          <a:prstGeom prst="rect">
            <a:avLst/>
          </a:prstGeom>
          <a:noFill/>
        </p:spPr>
      </p:pic>
      <p:grpSp>
        <p:nvGrpSpPr>
          <p:cNvPr id="16" name="Group 24"/>
          <p:cNvGrpSpPr/>
          <p:nvPr/>
        </p:nvGrpSpPr>
        <p:grpSpPr>
          <a:xfrm>
            <a:off x="5652120" y="4221088"/>
            <a:ext cx="1806993" cy="144016"/>
            <a:chOff x="-990600" y="3609975"/>
            <a:chExt cx="1676400" cy="161925"/>
          </a:xfrm>
        </p:grpSpPr>
        <p:cxnSp>
          <p:nvCxnSpPr>
            <p:cNvPr id="17" name="Straight Connector 16"/>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20" name="Group 24"/>
          <p:cNvGrpSpPr/>
          <p:nvPr/>
        </p:nvGrpSpPr>
        <p:grpSpPr>
          <a:xfrm rot="10800000">
            <a:off x="5652120" y="4581128"/>
            <a:ext cx="1806993" cy="144016"/>
            <a:chOff x="-990600" y="3609975"/>
            <a:chExt cx="1676400" cy="161925"/>
          </a:xfrm>
        </p:grpSpPr>
        <p:cxnSp>
          <p:nvCxnSpPr>
            <p:cNvPr id="21" name="Straight Connector 20"/>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3" name="Isosceles Triangle 22"/>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24" name="Rectangle 23"/>
          <p:cNvSpPr/>
          <p:nvPr/>
        </p:nvSpPr>
        <p:spPr>
          <a:xfrm>
            <a:off x="5796136" y="4725144"/>
            <a:ext cx="1872208" cy="276999"/>
          </a:xfrm>
          <a:prstGeom prst="rect">
            <a:avLst/>
          </a:prstGeom>
        </p:spPr>
        <p:txBody>
          <a:bodyPr wrap="square">
            <a:spAutoFit/>
          </a:bodyPr>
          <a:lstStyle/>
          <a:p>
            <a:r>
              <a:rPr lang="en-GB" sz="1200" dirty="0" smtClean="0"/>
              <a:t>Resource not found</a:t>
            </a:r>
          </a:p>
        </p:txBody>
      </p:sp>
      <p:grpSp>
        <p:nvGrpSpPr>
          <p:cNvPr id="25" name="Group 24"/>
          <p:cNvGrpSpPr/>
          <p:nvPr/>
        </p:nvGrpSpPr>
        <p:grpSpPr>
          <a:xfrm rot="10800000">
            <a:off x="2987825" y="4797151"/>
            <a:ext cx="936104" cy="144016"/>
            <a:chOff x="-990600" y="3609975"/>
            <a:chExt cx="1676400" cy="161925"/>
          </a:xfrm>
        </p:grpSpPr>
        <p:cxnSp>
          <p:nvCxnSpPr>
            <p:cNvPr id="26" name="Straight Connector 25"/>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Isosceles Triangle 27"/>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pic>
        <p:nvPicPr>
          <p:cNvPr id="29" name="Picture 2" descr="add, cross, delete, exit, remove icon"/>
          <p:cNvPicPr>
            <a:picLocks noChangeAspect="1" noChangeArrowheads="1"/>
          </p:cNvPicPr>
          <p:nvPr/>
        </p:nvPicPr>
        <p:blipFill>
          <a:blip r:embed="rId7" cstate="print"/>
          <a:srcRect/>
          <a:stretch>
            <a:fillRect/>
          </a:stretch>
        </p:blipFill>
        <p:spPr bwMode="auto">
          <a:xfrm>
            <a:off x="3131840" y="4581128"/>
            <a:ext cx="756592" cy="756593"/>
          </a:xfrm>
          <a:prstGeom prst="rect">
            <a:avLst/>
          </a:prstGeom>
          <a:noFill/>
        </p:spPr>
      </p:pic>
      <p:sp>
        <p:nvSpPr>
          <p:cNvPr id="30" name="Oval Callout 29"/>
          <p:cNvSpPr/>
          <p:nvPr/>
        </p:nvSpPr>
        <p:spPr bwMode="ltGray">
          <a:xfrm>
            <a:off x="179512" y="2708920"/>
            <a:ext cx="3168352" cy="1152128"/>
          </a:xfrm>
          <a:prstGeom prst="wedgeEllipseCallout">
            <a:avLst>
              <a:gd name="adj1" fmla="val 15239"/>
              <a:gd name="adj2" fmla="val 79254"/>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indent="-274320" algn="ctr">
              <a:spcAft>
                <a:spcPts val="900"/>
              </a:spcAft>
            </a:pPr>
            <a:r>
              <a:rPr lang="en-GB" sz="1600" b="1" dirty="0" smtClean="0">
                <a:solidFill>
                  <a:schemeClr val="tx1">
                    <a:lumMod val="95000"/>
                    <a:lumOff val="5000"/>
                  </a:schemeClr>
                </a:solidFill>
                <a:latin typeface="Hand Of Sean" pitchFamily="2" charset="-128"/>
                <a:ea typeface="Hand Of Sean" pitchFamily="2" charset="-128"/>
              </a:rPr>
              <a:t>Let’s resolve the description of “Ireland” from the countries code-list.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Designing persistent URIs for datasets</a:t>
            </a:r>
            <a:br>
              <a:rPr lang="en-GB" sz="7200" i="0" dirty="0" smtClean="0">
                <a:solidFill>
                  <a:schemeClr val="accent1"/>
                </a:solidFill>
                <a:latin typeface="Bradley Hand ITC" pitchFamily="66" charset="0"/>
              </a:rPr>
            </a:br>
            <a:r>
              <a:rPr lang="en-GB" b="0" dirty="0" smtClean="0"/>
              <a:t>10 Dos and </a:t>
            </a:r>
            <a:r>
              <a:rPr lang="en-GB" b="0" dirty="0" err="1" smtClean="0"/>
              <a:t>Dont’s</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 a generic URI format</a:t>
            </a:r>
            <a:endParaRPr lang="en-GB" dirty="0"/>
          </a:p>
        </p:txBody>
      </p:sp>
      <p:sp>
        <p:nvSpPr>
          <p:cNvPr id="3" name="Content Placeholder 2"/>
          <p:cNvSpPr>
            <a:spLocks noGrp="1"/>
          </p:cNvSpPr>
          <p:nvPr>
            <p:ph sz="quarter" idx="15"/>
          </p:nvPr>
        </p:nvSpPr>
        <p:spPr/>
        <p:txBody>
          <a:bodyPr>
            <a:normAutofit fontScale="85000" lnSpcReduction="20000"/>
          </a:bodyPr>
          <a:lstStyle/>
          <a:p>
            <a:r>
              <a:rPr lang="en-GB" sz="2600" b="1" dirty="0" smtClean="0">
                <a:solidFill>
                  <a:schemeClr val="tx2"/>
                </a:solidFill>
                <a:latin typeface="Courier New" pitchFamily="49" charset="0"/>
                <a:cs typeface="Courier New" pitchFamily="49" charset="0"/>
              </a:rPr>
              <a:t>http://{domain}/{type}/{concept}/{reference}</a:t>
            </a:r>
          </a:p>
          <a:p>
            <a:endParaRPr lang="en-GB" sz="2600" b="1" dirty="0" smtClean="0">
              <a:latin typeface="Courier New" pitchFamily="49" charset="0"/>
              <a:cs typeface="Courier New" pitchFamily="49" charset="0"/>
            </a:endParaRPr>
          </a:p>
          <a:p>
            <a:pPr lvl="1">
              <a:buFont typeface="Arial" pitchFamily="34" charset="0"/>
              <a:buChar char="•"/>
            </a:pPr>
            <a:r>
              <a:rPr lang="en-GB" b="1" dirty="0" smtClean="0">
                <a:solidFill>
                  <a:schemeClr val="tx2"/>
                </a:solidFill>
                <a:latin typeface="Courier New" pitchFamily="49" charset="0"/>
                <a:cs typeface="Courier New" pitchFamily="49" charset="0"/>
              </a:rPr>
              <a:t>{domain} </a:t>
            </a:r>
            <a:r>
              <a:rPr lang="en-GB" dirty="0" smtClean="0"/>
              <a:t>is a combination of the host and the relevant sector. </a:t>
            </a:r>
          </a:p>
          <a:p>
            <a:pPr lvl="1">
              <a:buFont typeface="Arial" pitchFamily="34" charset="0"/>
              <a:buChar char="•"/>
            </a:pPr>
            <a:r>
              <a:rPr lang="en-GB" b="1" dirty="0" smtClean="0">
                <a:solidFill>
                  <a:schemeClr val="tx2"/>
                </a:solidFill>
                <a:latin typeface="Courier New" pitchFamily="49" charset="0"/>
                <a:cs typeface="Courier New" pitchFamily="49" charset="0"/>
              </a:rPr>
              <a:t>{type} </a:t>
            </a:r>
            <a:r>
              <a:rPr lang="en-GB" dirty="0" smtClean="0"/>
              <a:t>should be one of a small number of possible values that declare the type of resource that is being identified. Typical examples include:</a:t>
            </a:r>
          </a:p>
          <a:p>
            <a:pPr lvl="2"/>
            <a:r>
              <a:rPr lang="en-GB" b="1" dirty="0" smtClean="0">
                <a:solidFill>
                  <a:schemeClr val="tx2"/>
                </a:solidFill>
                <a:latin typeface="Courier New" pitchFamily="49" charset="0"/>
                <a:cs typeface="Courier New" pitchFamily="49" charset="0"/>
              </a:rPr>
              <a:t>'id' </a:t>
            </a:r>
            <a:r>
              <a:rPr lang="en-GB" dirty="0" smtClean="0"/>
              <a:t>or </a:t>
            </a:r>
            <a:r>
              <a:rPr lang="en-GB" b="1" dirty="0" smtClean="0">
                <a:solidFill>
                  <a:schemeClr val="tx2"/>
                </a:solidFill>
                <a:latin typeface="Courier New" pitchFamily="49" charset="0"/>
                <a:cs typeface="Courier New" pitchFamily="49" charset="0"/>
              </a:rPr>
              <a:t>'item' </a:t>
            </a:r>
            <a:r>
              <a:rPr lang="en-GB" dirty="0" smtClean="0"/>
              <a:t>for real-world objects;</a:t>
            </a:r>
          </a:p>
          <a:p>
            <a:pPr lvl="2"/>
            <a:r>
              <a:rPr lang="en-GB" b="1" dirty="0" smtClean="0">
                <a:solidFill>
                  <a:schemeClr val="tx2"/>
                </a:solidFill>
                <a:latin typeface="Courier New" pitchFamily="49" charset="0"/>
                <a:cs typeface="Courier New" pitchFamily="49" charset="0"/>
              </a:rPr>
              <a:t>'doc' </a:t>
            </a:r>
            <a:r>
              <a:rPr lang="en-GB" dirty="0" smtClean="0"/>
              <a:t>for documents that describe those objects;</a:t>
            </a:r>
          </a:p>
          <a:p>
            <a:pPr lvl="2"/>
            <a:r>
              <a:rPr lang="en-GB" b="1" dirty="0" smtClean="0">
                <a:solidFill>
                  <a:schemeClr val="tx2"/>
                </a:solidFill>
                <a:latin typeface="Courier New" pitchFamily="49" charset="0"/>
                <a:cs typeface="Courier New" pitchFamily="49" charset="0"/>
              </a:rPr>
              <a:t>'def' </a:t>
            </a:r>
            <a:r>
              <a:rPr lang="en-GB" dirty="0" smtClean="0"/>
              <a:t>for concepts;</a:t>
            </a:r>
          </a:p>
          <a:p>
            <a:pPr lvl="2"/>
            <a:r>
              <a:rPr lang="en-GB" b="1" dirty="0" smtClean="0">
                <a:solidFill>
                  <a:schemeClr val="tx2"/>
                </a:solidFill>
                <a:latin typeface="Courier New" pitchFamily="49" charset="0"/>
                <a:cs typeface="Courier New" pitchFamily="49" charset="0"/>
              </a:rPr>
              <a:t>'set' </a:t>
            </a:r>
            <a:r>
              <a:rPr lang="en-GB" dirty="0" smtClean="0"/>
              <a:t>for datasets;</a:t>
            </a:r>
          </a:p>
          <a:p>
            <a:pPr lvl="2"/>
            <a:r>
              <a:rPr lang="en-GB" dirty="0" smtClean="0"/>
              <a:t>a string specific to the context.</a:t>
            </a:r>
          </a:p>
          <a:p>
            <a:pPr lvl="1">
              <a:buFont typeface="Arial" pitchFamily="34" charset="0"/>
              <a:buChar char="•"/>
            </a:pPr>
            <a:r>
              <a:rPr lang="en-GB" b="1" dirty="0" smtClean="0">
                <a:solidFill>
                  <a:schemeClr val="tx2"/>
                </a:solidFill>
                <a:latin typeface="Courier New" pitchFamily="49" charset="0"/>
                <a:cs typeface="Courier New" pitchFamily="49" charset="0"/>
              </a:rPr>
              <a:t>{concept} </a:t>
            </a:r>
            <a:r>
              <a:rPr lang="en-GB" dirty="0" smtClean="0"/>
              <a:t>might be a collection, the type of real-world object identified  or the name of the concept scheme;</a:t>
            </a:r>
          </a:p>
          <a:p>
            <a:pPr lvl="0">
              <a:buFont typeface="Arial" pitchFamily="34" charset="0"/>
              <a:buChar char="•"/>
            </a:pPr>
            <a:r>
              <a:rPr lang="en-GB" sz="2200" b="1" dirty="0" smtClean="0">
                <a:solidFill>
                  <a:schemeClr val="tx2"/>
                </a:solidFill>
                <a:latin typeface="Courier New" pitchFamily="49" charset="0"/>
                <a:cs typeface="Courier New" pitchFamily="49" charset="0"/>
              </a:rPr>
              <a:t>{reference} </a:t>
            </a:r>
            <a:r>
              <a:rPr lang="en-GB" dirty="0" smtClean="0"/>
              <a:t>is a specific item, term or concept.</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Mint URIs reusing existing identifiers</a:t>
            </a:r>
            <a:endParaRPr lang="en-GB" dirty="0"/>
          </a:p>
        </p:txBody>
      </p:sp>
      <p:sp>
        <p:nvSpPr>
          <p:cNvPr id="3" name="Content Placeholder 2"/>
          <p:cNvSpPr>
            <a:spLocks noGrp="1"/>
          </p:cNvSpPr>
          <p:nvPr>
            <p:ph sz="quarter" idx="15"/>
          </p:nvPr>
        </p:nvSpPr>
        <p:spPr/>
        <p:txBody>
          <a:bodyPr/>
          <a:lstStyle/>
          <a:p>
            <a:pPr lvl="1">
              <a:buFont typeface="Arial" pitchFamily="34" charset="0"/>
              <a:buChar char="•"/>
            </a:pPr>
            <a:r>
              <a:rPr lang="en-GB" dirty="0" smtClean="0"/>
              <a:t>Existing identifiers of resources, e.g. database keys, should be incorporated into the URI. </a:t>
            </a:r>
          </a:p>
          <a:p>
            <a:pPr lvl="2">
              <a:buFont typeface="Wingdings" pitchFamily="2" charset="2"/>
              <a:buChar char="§"/>
            </a:pPr>
            <a:r>
              <a:rPr lang="en-GB" sz="1800" dirty="0" smtClean="0"/>
              <a:t>Reuse identifiers that themselves are likely to be persistent.</a:t>
            </a:r>
          </a:p>
          <a:p>
            <a:pPr lvl="2">
              <a:buFont typeface="Wingdings" pitchFamily="2" charset="2"/>
              <a:buChar char="§"/>
            </a:pPr>
            <a:r>
              <a:rPr lang="en-GB" sz="1800" dirty="0" smtClean="0"/>
              <a:t>Reuse standard identifiers rather than internal system-specific codes.</a:t>
            </a:r>
          </a:p>
          <a:p>
            <a:pPr lvl="2">
              <a:buFont typeface="Arial" pitchFamily="34" charset="0"/>
              <a:buChar char="•"/>
            </a:pPr>
            <a:endParaRPr lang="en-GB" sz="1800" dirty="0" smtClean="0"/>
          </a:p>
          <a:p>
            <a:pPr lvl="1"/>
            <a:r>
              <a:rPr lang="en-GB" dirty="0" smtClean="0"/>
              <a:t>For example, if the identifier of a company in a national business register is a string like AB123456, then the URI for this company could be: </a:t>
            </a:r>
          </a:p>
          <a:p>
            <a:pPr lvl="2">
              <a:buNone/>
            </a:pPr>
            <a:r>
              <a:rPr lang="en-GB" sz="1800" b="1" dirty="0" smtClean="0">
                <a:solidFill>
                  <a:schemeClr val="tx2"/>
                </a:solidFill>
                <a:latin typeface="Courier New" pitchFamily="49" charset="0"/>
                <a:cs typeface="Courier New" pitchFamily="49" charset="0"/>
              </a:rPr>
              <a:t>	http://businessdata.gov/id/company/AB123456</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 303 URIs for real-world resources</a:t>
            </a:r>
            <a:endParaRPr lang="en-GB" dirty="0"/>
          </a:p>
        </p:txBody>
      </p:sp>
      <p:sp>
        <p:nvSpPr>
          <p:cNvPr id="3" name="Content Placeholder 2"/>
          <p:cNvSpPr>
            <a:spLocks noGrp="1"/>
          </p:cNvSpPr>
          <p:nvPr>
            <p:ph sz="quarter" idx="15"/>
          </p:nvPr>
        </p:nvSpPr>
        <p:spPr/>
        <p:txBody>
          <a:bodyPr/>
          <a:lstStyle/>
          <a:p>
            <a:pPr lvl="1">
              <a:buFont typeface="Arial" pitchFamily="34" charset="0"/>
              <a:buChar char="•"/>
            </a:pPr>
            <a:r>
              <a:rPr lang="en-GB" sz="1800" dirty="0" smtClean="0"/>
              <a:t>As </a:t>
            </a:r>
            <a:r>
              <a:rPr lang="en-GB" sz="1800" b="1" dirty="0" smtClean="0"/>
              <a:t>no suitable representation</a:t>
            </a:r>
            <a:r>
              <a:rPr lang="en-GB" sz="1800" dirty="0" smtClean="0"/>
              <a:t> exists </a:t>
            </a:r>
            <a:r>
              <a:rPr lang="en-GB" sz="1800" b="1" dirty="0" smtClean="0"/>
              <a:t>for a real-world resources </a:t>
            </a:r>
            <a:r>
              <a:rPr lang="en-GB" sz="1800" dirty="0" smtClean="0"/>
              <a:t>(i.e. a non-document resources such as a person, business, location...) it is useful to be directed to a Web document which holds information about that resources. </a:t>
            </a:r>
          </a:p>
          <a:p>
            <a:pPr lvl="1">
              <a:buFont typeface="Arial" pitchFamily="34" charset="0"/>
              <a:buChar char="•"/>
            </a:pPr>
            <a:r>
              <a:rPr lang="en-GB" sz="1800" b="1" dirty="0" smtClean="0"/>
              <a:t>Avoids ambiguity </a:t>
            </a:r>
            <a:r>
              <a:rPr lang="en-GB" sz="1800" dirty="0" smtClean="0"/>
              <a:t>between the real-world resource and the document that represents it.</a:t>
            </a:r>
          </a:p>
          <a:p>
            <a:pPr marL="274320" lvl="3">
              <a:buFont typeface="Arial" pitchFamily="34" charset="0"/>
              <a:buChar char="•"/>
            </a:pPr>
            <a:r>
              <a:rPr lang="en-GB" sz="1800" dirty="0" smtClean="0"/>
              <a:t>For example, if a government decides to create 303 URIs to represent primary schools, the result may be:</a:t>
            </a:r>
          </a:p>
          <a:p>
            <a:pPr marL="548640" lvl="4">
              <a:buFont typeface="Wingdings" pitchFamily="2" charset="2"/>
              <a:buChar char="§"/>
            </a:pPr>
            <a:r>
              <a:rPr lang="en-GB" sz="1600" b="1" dirty="0" smtClean="0">
                <a:solidFill>
                  <a:schemeClr val="tx2"/>
                </a:solidFill>
                <a:latin typeface="Courier New" pitchFamily="49" charset="0"/>
                <a:cs typeface="Courier New" pitchFamily="49" charset="0"/>
              </a:rPr>
              <a:t>http://schools.gov.foo/id/school1</a:t>
            </a:r>
          </a:p>
          <a:p>
            <a:pPr marL="548640" lvl="4">
              <a:buFont typeface="Wingdings" pitchFamily="2" charset="2"/>
              <a:buChar char="§"/>
            </a:pPr>
            <a:r>
              <a:rPr lang="en-GB" sz="1600" b="1" dirty="0" smtClean="0">
                <a:solidFill>
                  <a:schemeClr val="tx2"/>
                </a:solidFill>
                <a:latin typeface="Courier New" pitchFamily="49" charset="0"/>
                <a:cs typeface="Courier New" pitchFamily="49" charset="0"/>
              </a:rPr>
              <a:t>http://schools.gov.foo/id/school2 </a:t>
            </a:r>
            <a:endParaRPr lang="en-GB" sz="1800" b="1" dirty="0" smtClean="0">
              <a:solidFill>
                <a:schemeClr val="tx2"/>
              </a:solidFill>
              <a:latin typeface="Courier New" pitchFamily="49" charset="0"/>
              <a:cs typeface="Courier New" pitchFamily="49" charset="0"/>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14</a:t>
            </a:fld>
            <a:endParaRPr lang="en-GB"/>
          </a:p>
        </p:txBody>
      </p:sp>
      <p:sp>
        <p:nvSpPr>
          <p:cNvPr id="5" name="Rectangle 4"/>
          <p:cNvSpPr/>
          <p:nvPr/>
        </p:nvSpPr>
        <p:spPr bwMode="ltGray">
          <a:xfrm>
            <a:off x="3851920" y="5805264"/>
            <a:ext cx="4788024"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mj-lt"/>
              </a:rPr>
              <a:t>See also:</a:t>
            </a:r>
            <a:endParaRPr lang="en-GB" sz="1200" b="1" dirty="0" smtClean="0">
              <a:solidFill>
                <a:schemeClr val="tx1"/>
              </a:solidFill>
              <a:latin typeface="+mj-lt"/>
              <a:hlinkClick r:id="rId3"/>
            </a:endParaRPr>
          </a:p>
          <a:p>
            <a:r>
              <a:rPr lang="en-GB" sz="1200" dirty="0" smtClean="0">
                <a:solidFill>
                  <a:schemeClr val="tx1"/>
                </a:solidFill>
                <a:latin typeface="+mj-lt"/>
              </a:rPr>
              <a:t>Cool URIs for the Semantic Web. </a:t>
            </a:r>
            <a:r>
              <a:rPr lang="en-GB" sz="1200" dirty="0" smtClean="0">
                <a:latin typeface="+mj-lt"/>
                <a:hlinkClick r:id="rId3"/>
              </a:rPr>
              <a:t>http://www.w3.org/TR/cooluris</a:t>
            </a:r>
            <a:r>
              <a:rPr lang="en-GB" sz="1200" dirty="0" smtClean="0">
                <a:latin typeface="+mj-lt"/>
              </a:rPr>
              <a:t>/</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Dereferencing 303 URIs and content-negotiation</a:t>
            </a:r>
            <a:endParaRPr lang="en-GB" dirty="0"/>
          </a:p>
        </p:txBody>
      </p:sp>
      <p:sp>
        <p:nvSpPr>
          <p:cNvPr id="3" name="Content Placeholder 2"/>
          <p:cNvSpPr>
            <a:spLocks noGrp="1"/>
          </p:cNvSpPr>
          <p:nvPr>
            <p:ph sz="quarter" idx="14"/>
          </p:nvPr>
        </p:nvSpPr>
        <p:spPr>
          <a:xfrm>
            <a:off x="209228" y="1752601"/>
            <a:ext cx="4506788" cy="4419599"/>
          </a:xfrm>
        </p:spPr>
        <p:txBody>
          <a:bodyPr/>
          <a:lstStyle/>
          <a:p>
            <a:pPr lvl="1">
              <a:buFont typeface="Arial" pitchFamily="34" charset="0"/>
              <a:buChar char="•"/>
            </a:pPr>
            <a:r>
              <a:rPr lang="en-GB" sz="1800" dirty="0" smtClean="0"/>
              <a:t>When </a:t>
            </a:r>
            <a:r>
              <a:rPr lang="en-GB" sz="1800" dirty="0" err="1" smtClean="0"/>
              <a:t>dereferenced</a:t>
            </a:r>
            <a:r>
              <a:rPr lang="en-GB" sz="1800" dirty="0" smtClean="0"/>
              <a:t>, the URIs of these resources should respond with </a:t>
            </a:r>
            <a:r>
              <a:rPr lang="en-GB" sz="1800" b="1" dirty="0" smtClean="0"/>
              <a:t>HTTP 303 </a:t>
            </a:r>
            <a:r>
              <a:rPr lang="en-GB" sz="1800" dirty="0" smtClean="0"/>
              <a:t>to a document that describes the object. </a:t>
            </a:r>
          </a:p>
          <a:p>
            <a:pPr lvl="1">
              <a:buFont typeface="Arial" pitchFamily="34" charset="0"/>
              <a:buChar char="•"/>
            </a:pPr>
            <a:r>
              <a:rPr lang="en-GB" sz="1800" dirty="0" smtClean="0"/>
              <a:t>The Web server needs to be configured to </a:t>
            </a:r>
            <a:r>
              <a:rPr lang="en-GB" sz="1800" b="1" dirty="0" smtClean="0"/>
              <a:t>redirect</a:t>
            </a:r>
            <a:r>
              <a:rPr lang="en-GB" sz="1800" dirty="0" smtClean="0"/>
              <a:t>:</a:t>
            </a:r>
          </a:p>
          <a:p>
            <a:pPr lvl="2">
              <a:buFont typeface="Wingdings" pitchFamily="2" charset="2"/>
              <a:buChar char="§"/>
            </a:pPr>
            <a:r>
              <a:rPr lang="en-GB" sz="1400" dirty="0" smtClean="0"/>
              <a:t>from </a:t>
            </a:r>
            <a:r>
              <a:rPr lang="en-GB" sz="1400" b="1" dirty="0" smtClean="0">
                <a:solidFill>
                  <a:schemeClr val="tx2"/>
                </a:solidFill>
                <a:latin typeface="Courier New" pitchFamily="49" charset="0"/>
                <a:cs typeface="Courier New" pitchFamily="49" charset="0"/>
              </a:rPr>
              <a:t>http://schools.gov.foo/</a:t>
            </a:r>
            <a:r>
              <a:rPr lang="en-GB" sz="1400" b="1" u="sng" dirty="0" smtClean="0">
                <a:solidFill>
                  <a:schemeClr val="tx2"/>
                </a:solidFill>
                <a:latin typeface="Courier New" pitchFamily="49" charset="0"/>
                <a:cs typeface="Courier New" pitchFamily="49" charset="0"/>
              </a:rPr>
              <a:t>id</a:t>
            </a:r>
            <a:r>
              <a:rPr lang="en-GB" sz="1400" b="1" dirty="0" smtClean="0">
                <a:solidFill>
                  <a:schemeClr val="tx2"/>
                </a:solidFill>
                <a:latin typeface="Courier New" pitchFamily="49" charset="0"/>
                <a:cs typeface="Courier New" pitchFamily="49" charset="0"/>
              </a:rPr>
              <a:t>/school1 </a:t>
            </a:r>
          </a:p>
          <a:p>
            <a:pPr lvl="2">
              <a:buFont typeface="Wingdings" pitchFamily="2" charset="2"/>
              <a:buChar char="§"/>
            </a:pPr>
            <a:r>
              <a:rPr lang="en-GB" sz="1400" dirty="0" smtClean="0"/>
              <a:t>To </a:t>
            </a:r>
            <a:r>
              <a:rPr lang="en-GB" sz="1400" b="1" dirty="0" smtClean="0">
                <a:solidFill>
                  <a:schemeClr val="tx2"/>
                </a:solidFill>
                <a:latin typeface="Courier New" pitchFamily="49" charset="0"/>
                <a:cs typeface="Courier New" pitchFamily="49" charset="0"/>
              </a:rPr>
              <a:t>http://schools.gov.foo/</a:t>
            </a:r>
            <a:r>
              <a:rPr lang="en-GB" sz="1400" b="1" u="sng" dirty="0" smtClean="0">
                <a:solidFill>
                  <a:schemeClr val="tx2"/>
                </a:solidFill>
                <a:latin typeface="Courier New" pitchFamily="49" charset="0"/>
                <a:cs typeface="Courier New" pitchFamily="49" charset="0"/>
              </a:rPr>
              <a:t>doc</a:t>
            </a:r>
            <a:r>
              <a:rPr lang="en-GB" sz="1400" b="1" dirty="0" smtClean="0">
                <a:solidFill>
                  <a:schemeClr val="tx2"/>
                </a:solidFill>
                <a:latin typeface="Courier New" pitchFamily="49" charset="0"/>
                <a:cs typeface="Courier New" pitchFamily="49" charset="0"/>
              </a:rPr>
              <a:t>/school1</a:t>
            </a:r>
            <a:endParaRPr lang="en-GB" sz="1400" dirty="0" smtClean="0"/>
          </a:p>
          <a:p>
            <a:pPr lvl="1">
              <a:buFont typeface="Arial" pitchFamily="34" charset="0"/>
              <a:buChar char="•"/>
            </a:pPr>
            <a:r>
              <a:rPr lang="en-GB" sz="1800" dirty="0"/>
              <a:t>A </a:t>
            </a:r>
            <a:r>
              <a:rPr lang="en-GB" sz="1800" b="1" dirty="0"/>
              <a:t>URI re-write </a:t>
            </a:r>
            <a:r>
              <a:rPr lang="en-GB" sz="1800" b="1" dirty="0" smtClean="0"/>
              <a:t>rule </a:t>
            </a:r>
            <a:r>
              <a:rPr lang="en-GB" sz="1800" dirty="0" smtClean="0"/>
              <a:t>is in place, </a:t>
            </a:r>
            <a:r>
              <a:rPr lang="en-GB" sz="1800" dirty="0"/>
              <a:t>typically replacing the URI {type} of ‘id’ with ‘doc’ </a:t>
            </a:r>
          </a:p>
          <a:p>
            <a:pPr lvl="1">
              <a:buFont typeface="Arial" pitchFamily="34" charset="0"/>
              <a:buChar char="•"/>
            </a:pPr>
            <a:r>
              <a:rPr lang="en-GB" sz="1800" b="1" dirty="0" smtClean="0"/>
              <a:t>Different representations</a:t>
            </a:r>
            <a:r>
              <a:rPr lang="en-GB" sz="1800" dirty="0" smtClean="0"/>
              <a:t> are possible, e.g. RDF, XML, HTML...</a:t>
            </a:r>
          </a:p>
          <a:p>
            <a:endParaRPr lang="en-GB" sz="1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15</a:t>
            </a:fld>
            <a:endParaRPr lang="en-GB"/>
          </a:p>
        </p:txBody>
      </p:sp>
      <p:grpSp>
        <p:nvGrpSpPr>
          <p:cNvPr id="5" name="Group 4"/>
          <p:cNvGrpSpPr/>
          <p:nvPr/>
        </p:nvGrpSpPr>
        <p:grpSpPr>
          <a:xfrm>
            <a:off x="4824536" y="1772816"/>
            <a:ext cx="4283968" cy="3456384"/>
            <a:chOff x="4644007" y="1772816"/>
            <a:chExt cx="4499993" cy="3456384"/>
          </a:xfrm>
        </p:grpSpPr>
        <p:pic>
          <p:nvPicPr>
            <p:cNvPr id="1027" name="Picture 3"/>
            <p:cNvPicPr>
              <a:picLocks noChangeAspect="1" noChangeArrowheads="1"/>
            </p:cNvPicPr>
            <p:nvPr/>
          </p:nvPicPr>
          <p:blipFill>
            <a:blip r:embed="rId3" cstate="print"/>
            <a:srcRect/>
            <a:stretch>
              <a:fillRect/>
            </a:stretch>
          </p:blipFill>
          <p:spPr bwMode="auto">
            <a:xfrm>
              <a:off x="4644007" y="1772816"/>
              <a:ext cx="3972303" cy="3312368"/>
            </a:xfrm>
            <a:prstGeom prst="rect">
              <a:avLst/>
            </a:prstGeom>
            <a:noFill/>
            <a:ln w="9525">
              <a:noFill/>
              <a:miter lim="800000"/>
              <a:headEnd/>
              <a:tailEnd/>
            </a:ln>
          </p:spPr>
        </p:pic>
        <p:sp>
          <p:nvSpPr>
            <p:cNvPr id="7" name="Rectangle 6"/>
            <p:cNvSpPr/>
            <p:nvPr/>
          </p:nvSpPr>
          <p:spPr>
            <a:xfrm>
              <a:off x="5220072" y="1772816"/>
              <a:ext cx="3672408" cy="246221"/>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a:t>
              </a:r>
              <a:r>
                <a:rPr lang="en-GB" sz="1000" b="1" u="sng" dirty="0" smtClean="0">
                  <a:solidFill>
                    <a:schemeClr val="tx2"/>
                  </a:solidFill>
                  <a:latin typeface="Courier New" pitchFamily="49" charset="0"/>
                  <a:cs typeface="Courier New" pitchFamily="49" charset="0"/>
                </a:rPr>
                <a:t>id</a:t>
              </a:r>
              <a:r>
                <a:rPr lang="en-GB" sz="1000" b="1" dirty="0" smtClean="0">
                  <a:solidFill>
                    <a:schemeClr val="tx2"/>
                  </a:solidFill>
                  <a:latin typeface="Courier New" pitchFamily="49" charset="0"/>
                  <a:cs typeface="Courier New" pitchFamily="49" charset="0"/>
                </a:rPr>
                <a:t>/school1 </a:t>
              </a:r>
              <a:endParaRPr lang="en-GB" sz="1000" dirty="0"/>
            </a:p>
          </p:txBody>
        </p:sp>
        <p:sp>
          <p:nvSpPr>
            <p:cNvPr id="8" name="Rectangle 7"/>
            <p:cNvSpPr/>
            <p:nvPr/>
          </p:nvSpPr>
          <p:spPr>
            <a:xfrm>
              <a:off x="5364088" y="2924944"/>
              <a:ext cx="2952328" cy="246221"/>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a:t>
              </a:r>
              <a:r>
                <a:rPr lang="en-GB" sz="1000" b="1" u="sng" dirty="0" smtClean="0">
                  <a:solidFill>
                    <a:schemeClr val="tx2"/>
                  </a:solidFill>
                  <a:latin typeface="Courier New" pitchFamily="49" charset="0"/>
                  <a:cs typeface="Courier New" pitchFamily="49" charset="0"/>
                </a:rPr>
                <a:t>doc</a:t>
              </a:r>
              <a:r>
                <a:rPr lang="en-GB" sz="1000" b="1" dirty="0" smtClean="0">
                  <a:solidFill>
                    <a:schemeClr val="tx2"/>
                  </a:solidFill>
                  <a:latin typeface="Courier New" pitchFamily="49" charset="0"/>
                  <a:cs typeface="Courier New" pitchFamily="49" charset="0"/>
                </a:rPr>
                <a:t>/school1 </a:t>
              </a:r>
              <a:endParaRPr lang="en-GB" sz="1000" dirty="0"/>
            </a:p>
          </p:txBody>
        </p:sp>
        <p:sp>
          <p:nvSpPr>
            <p:cNvPr id="9" name="Rectangle 8"/>
            <p:cNvSpPr/>
            <p:nvPr/>
          </p:nvSpPr>
          <p:spPr>
            <a:xfrm>
              <a:off x="4860032" y="4797152"/>
              <a:ext cx="2232248" cy="400110"/>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http://schools.gov.foo/doc/school1.rdf </a:t>
              </a:r>
              <a:endParaRPr lang="en-GB" sz="1000" dirty="0"/>
            </a:p>
          </p:txBody>
        </p:sp>
        <p:sp>
          <p:nvSpPr>
            <p:cNvPr id="10" name="Rectangle 9"/>
            <p:cNvSpPr/>
            <p:nvPr/>
          </p:nvSpPr>
          <p:spPr>
            <a:xfrm>
              <a:off x="6948264" y="4829090"/>
              <a:ext cx="2195736" cy="400110"/>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http://schools.gov.foo/doc/school1.html</a:t>
              </a:r>
              <a:endParaRPr lang="en-GB" sz="1000" dirty="0"/>
            </a:p>
          </p:txBody>
        </p:sp>
      </p:grpSp>
      <p:sp>
        <p:nvSpPr>
          <p:cNvPr id="13" name="Rectangle 12"/>
          <p:cNvSpPr/>
          <p:nvPr/>
        </p:nvSpPr>
        <p:spPr bwMode="ltGray">
          <a:xfrm>
            <a:off x="5292080" y="5661248"/>
            <a:ext cx="3312368"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mj-lt"/>
              </a:rPr>
              <a:t>See also:</a:t>
            </a:r>
            <a:endParaRPr lang="en-GB" sz="1200" b="1" dirty="0" smtClean="0">
              <a:solidFill>
                <a:schemeClr val="tx1"/>
              </a:solidFill>
              <a:latin typeface="+mj-lt"/>
              <a:hlinkClick r:id="rId4"/>
            </a:endParaRPr>
          </a:p>
          <a:p>
            <a:r>
              <a:rPr lang="en-GB" sz="1200" dirty="0" smtClean="0">
                <a:solidFill>
                  <a:schemeClr val="tx1"/>
                </a:solidFill>
                <a:latin typeface="+mj-lt"/>
              </a:rPr>
              <a:t>Cool URIs for the Semantic Web. </a:t>
            </a:r>
            <a:r>
              <a:rPr lang="en-GB" sz="1200" dirty="0" smtClean="0">
                <a:latin typeface="+mj-lt"/>
                <a:hlinkClick r:id="rId4"/>
              </a:rPr>
              <a:t>http://www.w3.org/TR/cooluris</a:t>
            </a:r>
            <a:r>
              <a:rPr lang="en-GB" sz="1200" dirty="0" smtClean="0">
                <a:latin typeface="+mj-lt"/>
              </a:rPr>
              <a:t>/</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Avoid including version numbers in the URIs</a:t>
            </a:r>
            <a:endParaRPr lang="en-GB" dirty="0"/>
          </a:p>
        </p:txBody>
      </p:sp>
      <p:sp>
        <p:nvSpPr>
          <p:cNvPr id="5" name="Content Placeholder 4"/>
          <p:cNvSpPr>
            <a:spLocks noGrp="1"/>
          </p:cNvSpPr>
          <p:nvPr>
            <p:ph sz="quarter" idx="15"/>
          </p:nvPr>
        </p:nvSpPr>
        <p:spPr/>
        <p:txBody>
          <a:bodyPr/>
          <a:lstStyle/>
          <a:p>
            <a:pPr lvl="1">
              <a:buFont typeface="Arial" pitchFamily="34" charset="0"/>
              <a:buChar char="•"/>
            </a:pPr>
            <a:r>
              <a:rPr lang="en-GB" dirty="0" smtClean="0"/>
              <a:t>Datasets, concept schemes, </a:t>
            </a:r>
            <a:r>
              <a:rPr lang="en-GB" dirty="0" err="1" smtClean="0"/>
              <a:t>ontologies</a:t>
            </a:r>
            <a:r>
              <a:rPr lang="en-GB" dirty="0" smtClean="0"/>
              <a:t>, taxonomies and vocabularies are released in successive versions following iterative cycles of change/update. </a:t>
            </a:r>
          </a:p>
          <a:p>
            <a:pPr>
              <a:buFont typeface="Arial" pitchFamily="34" charset="0"/>
              <a:buChar char="•"/>
            </a:pPr>
            <a:r>
              <a:rPr lang="en-GB" dirty="0" smtClean="0"/>
              <a:t>The URIs should remain </a:t>
            </a:r>
            <a:r>
              <a:rPr lang="en-GB" b="1" dirty="0" smtClean="0"/>
              <a:t>stable between versions</a:t>
            </a:r>
            <a:r>
              <a:rPr lang="en-GB" dirty="0" smtClean="0"/>
              <a:t>. </a:t>
            </a:r>
          </a:p>
          <a:p>
            <a:pPr lvl="2">
              <a:buFont typeface="Wingdings" pitchFamily="2" charset="2"/>
              <a:buChar char="§"/>
            </a:pPr>
            <a:r>
              <a:rPr lang="en-GB" sz="1800" dirty="0" smtClean="0"/>
              <a:t>Version numbers and status information </a:t>
            </a:r>
            <a:r>
              <a:rPr lang="en-GB" sz="1800" b="1" dirty="0" smtClean="0"/>
              <a:t>should not be included </a:t>
            </a:r>
            <a:r>
              <a:rPr lang="en-GB" sz="1800" dirty="0" smtClean="0"/>
              <a:t>in the URI. </a:t>
            </a:r>
          </a:p>
          <a:p>
            <a:pPr lvl="1">
              <a:buFont typeface="Arial" pitchFamily="34" charset="0"/>
              <a:buChar char="•"/>
            </a:pPr>
            <a:r>
              <a:rPr lang="en-GB" dirty="0" smtClean="0"/>
              <a:t>For example, imaging two consecutive releases, v0.01 and v0.02 of the schools dataset. If version information was included in the URI, then the URI of the dataset has to change every time a new release is out.</a:t>
            </a:r>
          </a:p>
          <a:p>
            <a:pPr lvl="2">
              <a:buFont typeface="Wingdings" pitchFamily="2" charset="2"/>
              <a:buChar char="§"/>
            </a:pPr>
            <a:r>
              <a:rPr lang="en-GB" sz="1400" b="1" dirty="0" smtClean="0">
                <a:solidFill>
                  <a:schemeClr val="tx2"/>
                </a:solidFill>
                <a:latin typeface="Courier New" pitchFamily="49" charset="0"/>
                <a:cs typeface="Courier New" pitchFamily="49" charset="0"/>
              </a:rPr>
              <a:t>http://schools.gov.foo/set/0.01/schools</a:t>
            </a:r>
          </a:p>
          <a:p>
            <a:pPr lvl="2">
              <a:buFont typeface="Wingdings" pitchFamily="2" charset="2"/>
              <a:buChar char="§"/>
            </a:pPr>
            <a:r>
              <a:rPr lang="en-GB" sz="1400" b="1" dirty="0" smtClean="0">
                <a:solidFill>
                  <a:schemeClr val="tx2"/>
                </a:solidFill>
                <a:latin typeface="Courier New" pitchFamily="49" charset="0"/>
                <a:cs typeface="Courier New" pitchFamily="49" charset="0"/>
              </a:rPr>
              <a:t>http://schools.gov.foo/set/0.02/schools</a:t>
            </a:r>
          </a:p>
          <a:p>
            <a:pPr lvl="2">
              <a:buNone/>
            </a:pPr>
            <a:endParaRPr lang="en-GB" sz="1400" b="1" dirty="0" smtClean="0">
              <a:solidFill>
                <a:schemeClr val="tx2"/>
              </a:solidFill>
              <a:latin typeface="Courier New" pitchFamily="49" charset="0"/>
              <a:cs typeface="Courier New" pitchFamily="49" charset="0"/>
            </a:endParaRPr>
          </a:p>
          <a:p>
            <a:endParaRPr lang="en-GB" dirty="0" smtClean="0"/>
          </a:p>
          <a:p>
            <a:endParaRPr lang="en-GB" dirty="0" smtClean="0"/>
          </a:p>
          <a:p>
            <a:endParaRPr lang="en-GB" dirty="0" smtClean="0"/>
          </a:p>
          <a:p>
            <a:endParaRPr lang="en-GB" dirty="0"/>
          </a:p>
        </p:txBody>
      </p:sp>
      <p:sp>
        <p:nvSpPr>
          <p:cNvPr id="3" name="Slide Number Placeholder 2"/>
          <p:cNvSpPr>
            <a:spLocks noGrp="1"/>
          </p:cNvSpPr>
          <p:nvPr>
            <p:ph type="sldNum" sz="quarter" idx="18"/>
          </p:nvPr>
        </p:nvSpPr>
        <p:spPr/>
        <p:txBody>
          <a:bodyPr/>
          <a:lstStyle/>
          <a:p>
            <a:r>
              <a:rPr lang="en-GB" dirty="0" smtClean="0"/>
              <a:t>Slide </a:t>
            </a:r>
            <a:fld id="{C65BB6A6-903A-4B60-A0CF-B2137834975A}" type="slidenum">
              <a:rPr lang="en-GB" smtClean="0"/>
              <a:pPr/>
              <a:t>16</a:t>
            </a:fld>
            <a:endParaRPr lang="en-GB" dirty="0"/>
          </a:p>
        </p:txBody>
      </p:sp>
      <p:sp>
        <p:nvSpPr>
          <p:cNvPr id="6" name="Oval 5"/>
          <p:cNvSpPr/>
          <p:nvPr/>
        </p:nvSpPr>
        <p:spPr bwMode="ltGray">
          <a:xfrm>
            <a:off x="3779912" y="4941168"/>
            <a:ext cx="792088" cy="1080120"/>
          </a:xfrm>
          <a:prstGeom prst="ellipse">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pic>
        <p:nvPicPr>
          <p:cNvPr id="7" name="Picture 2" descr="add, cross, delete, exit, remove icon"/>
          <p:cNvPicPr>
            <a:picLocks noChangeAspect="1" noChangeArrowheads="1"/>
          </p:cNvPicPr>
          <p:nvPr/>
        </p:nvPicPr>
        <p:blipFill>
          <a:blip r:embed="rId3" cstate="print"/>
          <a:srcRect/>
          <a:stretch>
            <a:fillRect/>
          </a:stretch>
        </p:blipFill>
        <p:spPr bwMode="auto">
          <a:xfrm>
            <a:off x="4067944" y="5733256"/>
            <a:ext cx="396552" cy="39655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 using auto-increment when minting new URIs</a:t>
            </a:r>
            <a:endParaRPr lang="en-GB" dirty="0"/>
          </a:p>
        </p:txBody>
      </p:sp>
      <p:sp>
        <p:nvSpPr>
          <p:cNvPr id="3" name="Content Placeholder 2"/>
          <p:cNvSpPr>
            <a:spLocks noGrp="1"/>
          </p:cNvSpPr>
          <p:nvPr>
            <p:ph sz="quarter" idx="15"/>
          </p:nvPr>
        </p:nvSpPr>
        <p:spPr/>
        <p:txBody>
          <a:bodyPr>
            <a:normAutofit/>
          </a:bodyPr>
          <a:lstStyle/>
          <a:p>
            <a:pPr lvl="1">
              <a:buFont typeface="Arial" pitchFamily="34" charset="0"/>
              <a:buChar char="•"/>
            </a:pPr>
            <a:r>
              <a:rPr lang="en-GB" dirty="0" smtClean="0"/>
              <a:t>Simply incrementing a counter when creating URIs for a large dataset may be simple, but can result in serious problems. </a:t>
            </a:r>
          </a:p>
          <a:p>
            <a:pPr lvl="2">
              <a:buFont typeface="Wingdings" pitchFamily="2" charset="2"/>
              <a:buChar char="§"/>
            </a:pPr>
            <a:r>
              <a:rPr lang="en-GB" sz="1800" dirty="0" smtClean="0"/>
              <a:t>What happens if the dataset is updated and URIs have to be assigned again. How can we ensure that the sequence will be the same? </a:t>
            </a:r>
          </a:p>
          <a:p>
            <a:endParaRPr lang="en-GB" dirty="0" smtClean="0"/>
          </a:p>
          <a:p>
            <a:r>
              <a:rPr lang="en-GB" dirty="0" smtClean="0">
                <a:solidFill>
                  <a:schemeClr val="tx2"/>
                </a:solidFill>
                <a:latin typeface="Hand Of Sean" pitchFamily="2" charset="-128"/>
                <a:ea typeface="Hand Of Sean" pitchFamily="2" charset="-128"/>
              </a:rPr>
              <a:t>Does this mean I should never do it?  </a:t>
            </a:r>
          </a:p>
          <a:p>
            <a:r>
              <a:rPr lang="en-GB" dirty="0" smtClean="0"/>
              <a:t>The use of auto-increment in URIs may be considered, when:</a:t>
            </a:r>
          </a:p>
          <a:p>
            <a:pPr lvl="2">
              <a:buFont typeface="Wingdings" pitchFamily="2" charset="2"/>
              <a:buChar char="§"/>
            </a:pPr>
            <a:r>
              <a:rPr lang="en-GB" sz="1800" dirty="0" smtClean="0"/>
              <a:t>the process will never be repeated;</a:t>
            </a:r>
          </a:p>
          <a:p>
            <a:pPr lvl="2">
              <a:buFont typeface="Wingdings" pitchFamily="2" charset="2"/>
              <a:buChar char="§"/>
            </a:pPr>
            <a:r>
              <a:rPr lang="en-GB" sz="1800" dirty="0" smtClean="0"/>
              <a:t>the process can be repeated to create exactly the same URIs for the same input data with new URIs minted only for new items. </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 using query strings</a:t>
            </a:r>
            <a:endParaRPr lang="en-GB" dirty="0"/>
          </a:p>
        </p:txBody>
      </p:sp>
      <p:sp>
        <p:nvSpPr>
          <p:cNvPr id="3" name="Content Placeholder 2"/>
          <p:cNvSpPr>
            <a:spLocks noGrp="1"/>
          </p:cNvSpPr>
          <p:nvPr>
            <p:ph sz="quarter" idx="15"/>
          </p:nvPr>
        </p:nvSpPr>
        <p:spPr/>
        <p:txBody>
          <a:bodyPr/>
          <a:lstStyle/>
          <a:p>
            <a:pPr lvl="1">
              <a:buFont typeface="Arial" pitchFamily="34" charset="0"/>
              <a:buChar char="•"/>
            </a:pPr>
            <a:r>
              <a:rPr lang="en-GB" dirty="0" smtClean="0"/>
              <a:t>A query string (e.g. ‘?</a:t>
            </a:r>
            <a:r>
              <a:rPr lang="en-GB" dirty="0" err="1" smtClean="0"/>
              <a:t>param</a:t>
            </a:r>
            <a:r>
              <a:rPr lang="en-GB" dirty="0" smtClean="0"/>
              <a:t>=value’)  is text appended at the end of a URL that contains data to be passed to Web applications, e.g. search parameters to look up terms in a database. </a:t>
            </a:r>
          </a:p>
          <a:p>
            <a:pPr lvl="2">
              <a:buFont typeface="Wingdings" pitchFamily="2" charset="2"/>
              <a:buChar char="§"/>
            </a:pPr>
            <a:r>
              <a:rPr lang="en-GB" dirty="0" smtClean="0"/>
              <a:t>Query strings are not persistent as they </a:t>
            </a:r>
            <a:r>
              <a:rPr lang="en-GB" b="1" dirty="0" smtClean="0"/>
              <a:t>rely on particular implementations</a:t>
            </a:r>
            <a:r>
              <a:rPr lang="en-GB" dirty="0" smtClean="0"/>
              <a:t>. Therefore, they should be avoided from URIs.</a:t>
            </a:r>
          </a:p>
          <a:p>
            <a:endParaRPr lang="en-GB" dirty="0" smtClean="0"/>
          </a:p>
          <a:p>
            <a:pPr lvl="1">
              <a:buFont typeface="Arial" pitchFamily="34" charset="0"/>
              <a:buChar char="•"/>
            </a:pPr>
            <a:r>
              <a:rPr lang="en-GB" dirty="0" smtClean="0"/>
              <a:t>For example, imagine that the URI of a company published by a national business register (NBR) was</a:t>
            </a:r>
          </a:p>
          <a:p>
            <a:r>
              <a:rPr lang="en-GB" sz="1800" b="1" dirty="0" smtClean="0">
                <a:solidFill>
                  <a:srgbClr val="A32020"/>
                </a:solidFill>
                <a:latin typeface="Courier New" pitchFamily="49" charset="0"/>
                <a:cs typeface="Courier New" pitchFamily="49" charset="0"/>
              </a:rPr>
              <a:t>	http://businessdata.gov/NBR/id/company?id=“AB123456”</a:t>
            </a:r>
            <a:endParaRPr lang="en-GB" dirty="0" smtClean="0"/>
          </a:p>
          <a:p>
            <a:pPr lvl="1">
              <a:buNone/>
            </a:pPr>
            <a:r>
              <a:rPr lang="en-GB" dirty="0" smtClean="0"/>
              <a:t>	instead of</a:t>
            </a:r>
          </a:p>
          <a:p>
            <a:r>
              <a:rPr lang="en-GB" sz="1800" b="1" dirty="0" smtClean="0">
                <a:solidFill>
                  <a:schemeClr val="tx2"/>
                </a:solidFill>
                <a:latin typeface="Courier New" pitchFamily="49" charset="0"/>
                <a:cs typeface="Courier New" pitchFamily="49" charset="0"/>
              </a:rPr>
              <a:t>	http://businessdata.gov/NBR/id/company/AB123456</a:t>
            </a:r>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18</a:t>
            </a:fld>
            <a:endParaRPr lang="en-GB"/>
          </a:p>
        </p:txBody>
      </p:sp>
      <p:pic>
        <p:nvPicPr>
          <p:cNvPr id="5" name="Picture 2" descr="add, cross, delete, exit, remove icon"/>
          <p:cNvPicPr>
            <a:picLocks noChangeAspect="1" noChangeArrowheads="1"/>
          </p:cNvPicPr>
          <p:nvPr/>
        </p:nvPicPr>
        <p:blipFill>
          <a:blip r:embed="rId3" cstate="print"/>
          <a:srcRect/>
          <a:stretch>
            <a:fillRect/>
          </a:stretch>
        </p:blipFill>
        <p:spPr bwMode="auto">
          <a:xfrm>
            <a:off x="8532440" y="4581128"/>
            <a:ext cx="396552" cy="39655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 including information about ownership</a:t>
            </a:r>
            <a:endParaRPr lang="en-GB" dirty="0"/>
          </a:p>
        </p:txBody>
      </p:sp>
      <p:sp>
        <p:nvSpPr>
          <p:cNvPr id="3" name="Content Placeholder 2"/>
          <p:cNvSpPr>
            <a:spLocks noGrp="1"/>
          </p:cNvSpPr>
          <p:nvPr>
            <p:ph sz="quarter" idx="15"/>
          </p:nvPr>
        </p:nvSpPr>
        <p:spPr/>
        <p:txBody>
          <a:bodyPr/>
          <a:lstStyle/>
          <a:p>
            <a:pPr lvl="1">
              <a:buFont typeface="Arial" pitchFamily="34" charset="0"/>
              <a:buChar char="•"/>
            </a:pPr>
            <a:r>
              <a:rPr lang="en-GB" dirty="0" smtClean="0"/>
              <a:t>A persistent URI template should </a:t>
            </a:r>
            <a:r>
              <a:rPr lang="en-GB" b="1" dirty="0" smtClean="0"/>
              <a:t>not include the name of the organisation or project</a:t>
            </a:r>
            <a:r>
              <a:rPr lang="en-GB" dirty="0" smtClean="0"/>
              <a:t> that minted the URI. </a:t>
            </a:r>
          </a:p>
          <a:p>
            <a:pPr>
              <a:buFont typeface="Arial" pitchFamily="34" charset="0"/>
              <a:buChar char="•"/>
            </a:pPr>
            <a:endParaRPr lang="en-GB" dirty="0" smtClean="0"/>
          </a:p>
          <a:p>
            <a:pPr lvl="1">
              <a:buFont typeface="Arial" pitchFamily="34" charset="0"/>
              <a:buChar char="•"/>
            </a:pPr>
            <a:r>
              <a:rPr lang="en-GB" dirty="0" smtClean="0"/>
              <a:t>For example, imagine that the URI of a company published by a national business register (NBR) was </a:t>
            </a:r>
          </a:p>
          <a:p>
            <a:pPr lvl="2">
              <a:buNone/>
            </a:pPr>
            <a:r>
              <a:rPr lang="en-GB" sz="1800" b="1" dirty="0" smtClean="0">
                <a:solidFill>
                  <a:schemeClr val="tx2"/>
                </a:solidFill>
                <a:latin typeface="Courier New" pitchFamily="49" charset="0"/>
                <a:cs typeface="Courier New" pitchFamily="49" charset="0"/>
              </a:rPr>
              <a:t>	http://businessdata.gov/NBR/id/company/AB123456</a:t>
            </a:r>
          </a:p>
          <a:p>
            <a:pPr lvl="1">
              <a:buFont typeface="Arial" pitchFamily="34" charset="0"/>
              <a:buChar char="•"/>
            </a:pPr>
            <a:r>
              <a:rPr lang="en-GB" dirty="0" smtClean="0"/>
              <a:t>After a couple of years NBR is renamed to national company register (NCR). Hence all URIs have to be updated. </a:t>
            </a:r>
          </a:p>
          <a:p>
            <a:pPr>
              <a:buFont typeface="Arial" pitchFamily="34" charset="0"/>
              <a:buChar char="•"/>
            </a:pPr>
            <a:r>
              <a:rPr lang="en-GB" dirty="0" smtClean="0"/>
              <a:t>In this case a URI designed for persistence would be</a:t>
            </a:r>
          </a:p>
          <a:p>
            <a:pPr marL="0" lvl="2">
              <a:buNone/>
            </a:pPr>
            <a:r>
              <a:rPr lang="en-GB" sz="1800" b="1" dirty="0" smtClean="0">
                <a:solidFill>
                  <a:schemeClr val="tx2"/>
                </a:solidFill>
                <a:latin typeface="Courier New" pitchFamily="49" charset="0"/>
                <a:cs typeface="Courier New" pitchFamily="49" charset="0"/>
              </a:rPr>
              <a:t>	http://businessdata.gov/id/company/AB123456</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19</a:t>
            </a:fld>
            <a:endParaRPr lang="en-GB"/>
          </a:p>
        </p:txBody>
      </p:sp>
      <p:pic>
        <p:nvPicPr>
          <p:cNvPr id="5" name="Picture 2" descr="add, cross, delete, exit, remove icon"/>
          <p:cNvPicPr>
            <a:picLocks noChangeAspect="1" noChangeArrowheads="1"/>
          </p:cNvPicPr>
          <p:nvPr/>
        </p:nvPicPr>
        <p:blipFill>
          <a:blip r:embed="rId3" cstate="print"/>
          <a:srcRect/>
          <a:stretch>
            <a:fillRect/>
          </a:stretch>
        </p:blipFill>
        <p:spPr bwMode="auto">
          <a:xfrm>
            <a:off x="7524328" y="3573016"/>
            <a:ext cx="396552" cy="39655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en-GB" sz="1600" dirty="0" smtClean="0"/>
              <a:t>This presentation has been created by PwC</a:t>
            </a:r>
            <a:br>
              <a:rPr lang="en-GB" sz="1600" dirty="0" smtClean="0"/>
            </a:br>
            <a:r>
              <a:rPr lang="en-GB" sz="1600" dirty="0" smtClean="0"/>
              <a:t/>
            </a:r>
            <a:br>
              <a:rPr lang="en-GB" sz="1600" dirty="0" smtClean="0"/>
            </a:br>
            <a:r>
              <a:rPr lang="en-GB" sz="1600" dirty="0" smtClean="0"/>
              <a:t>Authors: </a:t>
            </a:r>
            <a:br>
              <a:rPr lang="en-GB" sz="1600" dirty="0" smtClean="0"/>
            </a:br>
            <a:r>
              <a:rPr lang="en-GB" sz="1600" i="0" dirty="0" err="1" smtClean="0"/>
              <a:t>Nikolaos</a:t>
            </a:r>
            <a:r>
              <a:rPr lang="en-GB" sz="1600" i="0" dirty="0" smtClean="0"/>
              <a:t> </a:t>
            </a:r>
            <a:r>
              <a:rPr lang="en-GB" sz="1600" i="0" dirty="0" err="1" smtClean="0"/>
              <a:t>Loutas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en-GB" dirty="0" smtClean="0"/>
              <a:t>Presentation metadata</a:t>
            </a:r>
            <a:endParaRPr lang="en-GB" dirty="0"/>
          </a:p>
        </p:txBody>
      </p:sp>
      <p:sp>
        <p:nvSpPr>
          <p:cNvPr id="4" name="Slide Number Placeholder 3"/>
          <p:cNvSpPr>
            <a:spLocks noGrp="1"/>
          </p:cNvSpPr>
          <p:nvPr>
            <p:ph type="sldNum" sz="quarter" idx="19"/>
          </p:nvPr>
        </p:nvSpPr>
        <p:spPr/>
        <p:txBody>
          <a:bodyPr/>
          <a:lstStyle/>
          <a:p>
            <a:r>
              <a:rPr lang="en-GB" smtClean="0"/>
              <a:t>Slide </a:t>
            </a:r>
            <a:fld id="{F40CD079-BC3F-4086-BA81-31A79D845B02}" type="slidenum">
              <a:rPr lang="en-GB" smtClean="0"/>
              <a:pPr/>
              <a:t>2</a:t>
            </a:fld>
            <a:endParaRPr lang="en-GB"/>
          </a:p>
        </p:txBody>
      </p:sp>
      <p:sp>
        <p:nvSpPr>
          <p:cNvPr id="6" name="Rectangle 5"/>
          <p:cNvSpPr/>
          <p:nvPr/>
        </p:nvSpPr>
        <p:spPr>
          <a:xfrm>
            <a:off x="467544" y="2924944"/>
            <a:ext cx="2376264" cy="2308324"/>
          </a:xfrm>
          <a:prstGeom prst="rect">
            <a:avLst/>
          </a:prstGeom>
        </p:spPr>
        <p:txBody>
          <a:bodyPr wrap="square">
            <a:spAutoFit/>
          </a:bodyPr>
          <a:lstStyle/>
          <a:p>
            <a:r>
              <a:rPr lang="en-GB" sz="1200" dirty="0" smtClean="0">
                <a:latin typeface="Georgia" pitchFamily="18" charset="0"/>
              </a:rPr>
              <a:t>Open Data Support is funded  by the European Commission under SMART 2012/0107 ‘Lot 2: Provision of services for the Publication, Access and Reuse of Open Public Data across the European Union, through existing open data portals’(Contract No. 30-CE-0530965/00-17).</a:t>
            </a:r>
          </a:p>
          <a:p>
            <a:endParaRPr lang="en-GB" sz="1200" dirty="0">
              <a:latin typeface="Georgia" pitchFamily="18" charset="0"/>
            </a:endParaRPr>
          </a:p>
          <a:p>
            <a:r>
              <a:rPr lang="en-GB" sz="1200" dirty="0">
                <a:latin typeface="Georgia" pitchFamily="18" charset="0"/>
              </a:rPr>
              <a:t>© </a:t>
            </a:r>
            <a:r>
              <a:rPr lang="en-GB" sz="1200" dirty="0" smtClean="0">
                <a:latin typeface="Georgia" pitchFamily="18" charset="0"/>
              </a:rPr>
              <a:t>2014 </a:t>
            </a:r>
            <a:r>
              <a:rPr lang="en-GB" sz="1200" dirty="0">
                <a:latin typeface="Georgia" pitchFamily="18" charset="0"/>
              </a:rPr>
              <a:t>European </a:t>
            </a:r>
            <a:r>
              <a:rPr lang="en-GB" sz="1200" dirty="0" smtClean="0">
                <a:latin typeface="Georgia" pitchFamily="18" charset="0"/>
              </a:rPr>
              <a:t>Commission</a:t>
            </a:r>
            <a:endParaRPr lang="en-GB" sz="1200" dirty="0">
              <a:latin typeface="Georgia" pitchFamily="18" charset="0"/>
            </a:endParaRPr>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Disclaimers</a:t>
            </a:r>
          </a:p>
          <a:p>
            <a:pPr marL="0" marR="0" lvl="0" indent="-273050" algn="just" defTabSz="914400" rtl="0" eaLnBrk="1" fontAlgn="base" latinLnBrk="0" hangingPunct="1">
              <a:lnSpc>
                <a:spcPct val="100000"/>
              </a:lnSpc>
              <a:spcBef>
                <a:spcPct val="0"/>
              </a:spcBef>
              <a:spcAft>
                <a:spcPts val="0"/>
              </a:spcAft>
              <a:buClr>
                <a:schemeClr val="tx1"/>
              </a:buClr>
              <a:buSzTx/>
              <a:buFont typeface="+mj-lt"/>
              <a:buAutoNum type="arabicPeriod"/>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views expressed in this presentation are purely those of the authors and may not, in any circumstances, be interpreted as stating an official position of the European Commission.</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European Commission does not guarantee the accuracy of the information included in this presentation, nor does it accept any responsibility for any use thereof.</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Reference herein to any specific products, specifications, process, or service by trade name, trademark, manufacturer, or otherwise, does not necessarily constitute or imply its endorsement, recommendation, or favouring by the European Commission.</a:t>
            </a:r>
          </a:p>
          <a:p>
            <a:pPr marL="0" marR="0" lvl="0" indent="-273050" algn="just" defTabSz="914400" rtl="0" eaLnBrk="1" fontAlgn="base" latinLnBrk="0" hangingPunct="1">
              <a:lnSpc>
                <a:spcPct val="100000"/>
              </a:lnSpc>
              <a:spcBef>
                <a:spcPct val="0"/>
              </a:spcBef>
              <a:spcAft>
                <a:spcPts val="90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p>
          <a:p>
            <a:pPr marL="0" marR="0" lvl="0" indent="-273050" algn="just" defTabSz="914400" rtl="0" eaLnBrk="1" fontAlgn="base" latinLnBrk="0" hangingPunct="1">
              <a:lnSpc>
                <a:spcPct val="100000"/>
              </a:lnSpc>
              <a:spcBef>
                <a:spcPct val="0"/>
              </a:spcBef>
              <a:spcAft>
                <a:spcPts val="900"/>
              </a:spcAft>
              <a:buClr>
                <a:schemeClr val="tx1"/>
              </a:buClr>
              <a:buSzTx/>
              <a:buFont typeface="+mj-lt"/>
              <a:buAutoNum type="arabicPeriod" startAt="2"/>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This presentation has been carefully compiled by PwC, but no representation is made or warranty given (either express or implied) as to the completeness or accuracy of the information it contains. PwC  is not liable for the information in this presentation or any decision or consequence based on the use of it.. PwC will not be liable for any damages arising from the use of the information contained in this presentation. The information contained in this presentation is of a general nature and is solely for guidance on matters of general interest. This presentation is not a substitute for professional advice on any particular matter. No reader should act on the basis of any matter contained in this publication without considering appropriate professional advice.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 using file extensions</a:t>
            </a:r>
            <a:endParaRPr lang="en-GB" dirty="0"/>
          </a:p>
        </p:txBody>
      </p:sp>
      <p:sp>
        <p:nvSpPr>
          <p:cNvPr id="3" name="Content Placeholder 2"/>
          <p:cNvSpPr>
            <a:spLocks noGrp="1"/>
          </p:cNvSpPr>
          <p:nvPr>
            <p:ph sz="quarter" idx="15"/>
          </p:nvPr>
        </p:nvSpPr>
        <p:spPr/>
        <p:txBody>
          <a:bodyPr/>
          <a:lstStyle/>
          <a:p>
            <a:pPr>
              <a:buFont typeface="Arial" pitchFamily="34" charset="0"/>
              <a:buChar char="•"/>
            </a:pPr>
            <a:r>
              <a:rPr lang="en-GB" dirty="0" smtClean="0"/>
              <a:t>File extensions reveal the file type of specific document. </a:t>
            </a:r>
          </a:p>
          <a:p>
            <a:pPr>
              <a:buFont typeface="Arial" pitchFamily="34" charset="0"/>
              <a:buChar char="•"/>
            </a:pPr>
            <a:r>
              <a:rPr lang="en-GB" dirty="0" smtClean="0"/>
              <a:t>The use of file extensions should be avoided in persistent URIs.</a:t>
            </a:r>
          </a:p>
          <a:p>
            <a:pPr lvl="1">
              <a:buFont typeface="Arial" pitchFamily="34" charset="0"/>
              <a:buChar char="•"/>
            </a:pPr>
            <a:r>
              <a:rPr lang="en-GB" dirty="0" smtClean="0"/>
              <a:t>For example, the URI of a dataset  containing the list of schools in a Member State would rather be </a:t>
            </a:r>
          </a:p>
          <a:p>
            <a:pPr marL="548640" lvl="4">
              <a:buFont typeface="Wingdings" pitchFamily="2" charset="2"/>
              <a:buChar char="§"/>
            </a:pPr>
            <a:r>
              <a:rPr lang="en-GB" sz="1600" b="1" dirty="0" smtClean="0">
                <a:solidFill>
                  <a:schemeClr val="tx2"/>
                </a:solidFill>
                <a:latin typeface="Courier New" pitchFamily="49" charset="0"/>
                <a:cs typeface="Courier New" pitchFamily="49" charset="0"/>
              </a:rPr>
              <a:t>http://data.gov.foo/set/schools</a:t>
            </a:r>
          </a:p>
          <a:p>
            <a:pPr marL="548640" lvl="4">
              <a:buNone/>
            </a:pPr>
            <a:r>
              <a:rPr lang="en-GB" dirty="0" smtClean="0"/>
              <a:t>than </a:t>
            </a:r>
          </a:p>
          <a:p>
            <a:pPr marL="548640" lvl="4">
              <a:buFont typeface="Wingdings" pitchFamily="2" charset="2"/>
              <a:buChar char="§"/>
            </a:pPr>
            <a:r>
              <a:rPr lang="en-GB" sz="1600" b="1" dirty="0" smtClean="0">
                <a:solidFill>
                  <a:schemeClr val="tx2"/>
                </a:solidFill>
                <a:latin typeface="Courier New" pitchFamily="49" charset="0"/>
                <a:cs typeface="Courier New" pitchFamily="49" charset="0"/>
              </a:rPr>
              <a:t>http://data.gov.foo/set/schools.csv </a:t>
            </a:r>
          </a:p>
          <a:p>
            <a:pPr>
              <a:buFont typeface="Arial" pitchFamily="34" charset="0"/>
              <a:buChar char="•"/>
            </a:pPr>
            <a:r>
              <a:rPr lang="en-GB" dirty="0" smtClean="0"/>
              <a:t>The file extension can be part of the document’s metadata.</a:t>
            </a:r>
          </a:p>
          <a:p>
            <a:pPr lvl="2">
              <a:buFont typeface="Wingdings" pitchFamily="2" charset="2"/>
              <a:buChar char="§"/>
            </a:pPr>
            <a:r>
              <a:rPr lang="en-GB" sz="1800" dirty="0" smtClean="0"/>
              <a:t>e.g. dcat:mediaType in the Data Catalogue Vocabulary of W3C for describing datasets.</a:t>
            </a:r>
          </a:p>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Serving persistent URIs for data resources</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a dedicated service</a:t>
            </a:r>
            <a:br>
              <a:rPr lang="en-GB" dirty="0" smtClean="0"/>
            </a:br>
            <a:endParaRPr lang="en-GB" dirty="0"/>
          </a:p>
        </p:txBody>
      </p:sp>
      <p:sp>
        <p:nvSpPr>
          <p:cNvPr id="3" name="Content Placeholder 2"/>
          <p:cNvSpPr>
            <a:spLocks noGrp="1"/>
          </p:cNvSpPr>
          <p:nvPr>
            <p:ph sz="quarter" idx="15"/>
          </p:nvPr>
        </p:nvSpPr>
        <p:spPr/>
        <p:txBody>
          <a:bodyPr>
            <a:noAutofit/>
          </a:bodyPr>
          <a:lstStyle/>
          <a:p>
            <a:pPr lvl="1">
              <a:buFont typeface="Arial" pitchFamily="34" charset="0"/>
              <a:buChar char="•"/>
            </a:pPr>
            <a:r>
              <a:rPr lang="en-GB" dirty="0" smtClean="0"/>
              <a:t>A dedicated, trusted service that is </a:t>
            </a:r>
            <a:r>
              <a:rPr lang="en-GB" b="1" dirty="0" smtClean="0"/>
              <a:t>independent of the data originator </a:t>
            </a:r>
            <a:r>
              <a:rPr lang="en-GB" dirty="0" smtClean="0"/>
              <a:t>has to be put in place.</a:t>
            </a:r>
          </a:p>
          <a:p>
            <a:pPr lvl="1">
              <a:buFont typeface="Arial" pitchFamily="34" charset="0"/>
              <a:buChar char="•"/>
            </a:pPr>
            <a:r>
              <a:rPr lang="en-GB" b="1" dirty="0" smtClean="0"/>
              <a:t>Easy to be transferred </a:t>
            </a:r>
            <a:r>
              <a:rPr lang="en-GB" dirty="0" smtClean="0"/>
              <a:t>and run by someone else if necessary.</a:t>
            </a:r>
          </a:p>
          <a:p>
            <a:pPr lvl="2">
              <a:buFont typeface="Wingdings" pitchFamily="2" charset="2"/>
              <a:buChar char="§"/>
            </a:pPr>
            <a:r>
              <a:rPr lang="en-GB" sz="1800" dirty="0" smtClean="0"/>
              <a:t>Dublin Core uses purl.org </a:t>
            </a:r>
          </a:p>
          <a:p>
            <a:pPr lvl="2">
              <a:buFont typeface="Wingdings" pitchFamily="2" charset="2"/>
              <a:buChar char="§"/>
            </a:pPr>
            <a:r>
              <a:rPr lang="en-GB" sz="1800" dirty="0" smtClean="0"/>
              <a:t>data.gov.uk and publications.europa.eu are all also independent of a specific government department </a:t>
            </a:r>
          </a:p>
          <a:p>
            <a:pPr lvl="1">
              <a:buFont typeface="Arial" pitchFamily="34" charset="0"/>
              <a:buChar char="•"/>
            </a:pPr>
            <a:r>
              <a:rPr lang="en-GB" dirty="0" smtClean="0"/>
              <a:t>Not necessary to adopt a single service for multiple data providers. </a:t>
            </a:r>
          </a:p>
          <a:p>
            <a:pPr lvl="2">
              <a:buFont typeface="Wingdings" pitchFamily="2" charset="2"/>
              <a:buChar char="§"/>
            </a:pPr>
            <a:r>
              <a:rPr lang="en-GB" sz="1800" dirty="0" smtClean="0"/>
              <a:t>Higher risk as this would be a single point of failure, but </a:t>
            </a:r>
          </a:p>
          <a:p>
            <a:pPr lvl="2">
              <a:buFont typeface="Wingdings" pitchFamily="2" charset="2"/>
              <a:buChar char="§"/>
            </a:pPr>
            <a:r>
              <a:rPr lang="en-GB" sz="1800" dirty="0" smtClean="0"/>
              <a:t>Easier to manage and more cost-efficient. </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sz="quarter" idx="15"/>
          </p:nvPr>
        </p:nvSpPr>
        <p:spPr/>
        <p:txBody>
          <a:bodyPr/>
          <a:lstStyle/>
          <a:p>
            <a:pPr lvl="1">
              <a:buNone/>
            </a:pPr>
            <a:r>
              <a:rPr lang="en-GB" dirty="0" smtClean="0">
                <a:solidFill>
                  <a:schemeClr val="tx2"/>
                </a:solidFill>
              </a:rPr>
              <a:t>A URI is “a compact sequence of characters that identifies an abstract or physical resource”. </a:t>
            </a:r>
            <a:endParaRPr lang="en-GB" dirty="0">
              <a:solidFill>
                <a:schemeClr val="tx2"/>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23</a:t>
            </a:fld>
            <a:endParaRPr lang="en-GB"/>
          </a:p>
        </p:txBody>
      </p:sp>
      <p:pic>
        <p:nvPicPr>
          <p:cNvPr id="5" name="Picture 4"/>
          <p:cNvPicPr>
            <a:picLocks noChangeAspect="1" noChangeArrowheads="1"/>
          </p:cNvPicPr>
          <p:nvPr/>
        </p:nvPicPr>
        <p:blipFill>
          <a:blip r:embed="rId3" cstate="print"/>
          <a:srcRect t="21359"/>
          <a:stretch>
            <a:fillRect/>
          </a:stretch>
        </p:blipFill>
        <p:spPr bwMode="auto">
          <a:xfrm>
            <a:off x="35496" y="2348880"/>
            <a:ext cx="9049831" cy="3407060"/>
          </a:xfrm>
          <a:prstGeom prst="rect">
            <a:avLst/>
          </a:prstGeom>
          <a:noFill/>
          <a:ln w="9525">
            <a:noFill/>
            <a:miter lim="800000"/>
            <a:headEnd/>
            <a:tailEnd/>
          </a:ln>
          <a:effectLst/>
        </p:spPr>
      </p:pic>
      <p:sp>
        <p:nvSpPr>
          <p:cNvPr id="6" name="Rectangle 5"/>
          <p:cNvSpPr/>
          <p:nvPr/>
        </p:nvSpPr>
        <p:spPr bwMode="ltGray">
          <a:xfrm>
            <a:off x="3707904" y="5877272"/>
            <a:ext cx="4932040"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mj-lt"/>
              </a:rPr>
              <a:t>See also:</a:t>
            </a:r>
            <a:endParaRPr lang="en-GB" sz="1200" b="1" dirty="0" smtClean="0">
              <a:solidFill>
                <a:schemeClr val="tx1"/>
              </a:solidFill>
              <a:latin typeface="+mj-lt"/>
              <a:hlinkClick r:id="rId4"/>
            </a:endParaRPr>
          </a:p>
          <a:p>
            <a:r>
              <a:rPr lang="en-GB" sz="1200" dirty="0">
                <a:solidFill>
                  <a:schemeClr val="tx1"/>
                </a:solidFill>
                <a:latin typeface="+mj-lt"/>
              </a:rPr>
              <a:t>10 Rules for Persistent URIs. </a:t>
            </a:r>
            <a:r>
              <a:rPr lang="en-GB" sz="1200" dirty="0">
                <a:latin typeface="+mj-lt"/>
                <a:hlinkClick r:id="rId5"/>
              </a:rPr>
              <a:t>https://</a:t>
            </a:r>
            <a:r>
              <a:rPr lang="en-GB" sz="1200" dirty="0" smtClean="0">
                <a:latin typeface="+mj-lt"/>
                <a:hlinkClick r:id="rId5"/>
              </a:rPr>
              <a:t>joinup.ec.europa.eu/node/53858</a:t>
            </a:r>
            <a:r>
              <a:rPr lang="en-GB" sz="1200" dirty="0" smtClean="0">
                <a:latin typeface="+mj-lt"/>
              </a:rPr>
              <a:t> /</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questions</a:t>
            </a:r>
            <a:endParaRPr lang="en-GB" dirty="0"/>
          </a:p>
        </p:txBody>
      </p:sp>
      <p:sp>
        <p:nvSpPr>
          <p:cNvPr id="3" name="Content Placeholder 2"/>
          <p:cNvSpPr>
            <a:spLocks noGrp="1"/>
          </p:cNvSpPr>
          <p:nvPr>
            <p:ph sz="quarter" idx="15"/>
          </p:nvPr>
        </p:nvSpPr>
        <p:spPr>
          <a:xfrm>
            <a:off x="1547664" y="1752600"/>
            <a:ext cx="7062936" cy="4419600"/>
          </a:xfrm>
        </p:spPr>
        <p:txBody>
          <a:bodyPr/>
          <a:lstStyle/>
          <a:p>
            <a:pPr marL="0" lvl="1" indent="0">
              <a:buClr>
                <a:srgbClr val="000000"/>
              </a:buClr>
              <a:buNone/>
            </a:pPr>
            <a:r>
              <a:rPr lang="en-GB" dirty="0" smtClean="0">
                <a:solidFill>
                  <a:srgbClr val="000000"/>
                </a:solidFill>
              </a:rPr>
              <a:t>Does your country have a national URI policy? If so, which are the key principles? </a:t>
            </a:r>
            <a:endParaRPr lang="en-GB" dirty="0">
              <a:solidFill>
                <a:srgbClr val="000000"/>
              </a:solidFill>
            </a:endParaRPr>
          </a:p>
          <a:p>
            <a:endParaRPr lang="en-GB" dirty="0" smtClean="0"/>
          </a:p>
          <a:p>
            <a:endParaRPr lang="en-GB" dirty="0" smtClean="0"/>
          </a:p>
          <a:p>
            <a:r>
              <a:rPr lang="en-GB" dirty="0" smtClean="0"/>
              <a:t>Does your country have in place a dedicated service for URI persistency? If so, which organisation is managing this service? If not, why? </a:t>
            </a:r>
          </a:p>
          <a:p>
            <a:endParaRPr lang="en-GB" dirty="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24</a:t>
            </a:fld>
            <a:endParaRPr lang="en-GB"/>
          </a:p>
        </p:txBody>
      </p:sp>
      <p:pic>
        <p:nvPicPr>
          <p:cNvPr id="1026"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2198" y="2553284"/>
            <a:ext cx="1277888" cy="184666"/>
          </a:xfrm>
          <a:prstGeom prst="rect">
            <a:avLst/>
          </a:prstGeom>
        </p:spPr>
        <p:txBody>
          <a:bodyPr wrap="square">
            <a:spAutoFit/>
          </a:bodyPr>
          <a:lstStyle/>
          <a:p>
            <a:r>
              <a:rPr lang="en-GB" sz="600" dirty="0"/>
              <a:t> http://www.visualpharm.com</a:t>
            </a:r>
          </a:p>
        </p:txBody>
      </p:sp>
      <p:pic>
        <p:nvPicPr>
          <p:cNvPr id="7"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78" y="318309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51520" y="3964414"/>
            <a:ext cx="1277888" cy="184666"/>
          </a:xfrm>
          <a:prstGeom prst="rect">
            <a:avLst/>
          </a:prstGeom>
        </p:spPr>
        <p:txBody>
          <a:bodyPr wrap="square">
            <a:spAutoFit/>
          </a:bodyPr>
          <a:lstStyle/>
          <a:p>
            <a:r>
              <a:rPr lang="en-GB" sz="600" dirty="0"/>
              <a:t> http://www.visualpharm.com</a:t>
            </a:r>
          </a:p>
        </p:txBody>
      </p:sp>
      <p:sp>
        <p:nvSpPr>
          <p:cNvPr id="11" name="Title 5"/>
          <p:cNvSpPr txBox="1">
            <a:spLocks/>
          </p:cNvSpPr>
          <p:nvPr/>
        </p:nvSpPr>
        <p:spPr>
          <a:xfrm>
            <a:off x="605408" y="4962872"/>
            <a:ext cx="8071048"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lgn="ctr"/>
            <a:r>
              <a:rPr lang="en-GB" sz="4000" i="0" dirty="0" smtClean="0">
                <a:solidFill>
                  <a:schemeClr val="accent1"/>
                </a:solidFill>
                <a:latin typeface="Bradley Hand ITC" pitchFamily="66" charset="0"/>
              </a:rPr>
              <a:t>Take also the online test </a:t>
            </a:r>
            <a:r>
              <a:rPr lang="en-GB" sz="4000" i="0" dirty="0" smtClean="0">
                <a:solidFill>
                  <a:schemeClr val="accent1"/>
                </a:solidFill>
                <a:latin typeface="Bradley Hand ITC" pitchFamily="66" charset="0"/>
                <a:hlinkClick r:id="rId4"/>
              </a:rPr>
              <a:t>here</a:t>
            </a:r>
            <a:r>
              <a:rPr lang="en-GB" sz="4000" i="0" dirty="0" smtClean="0">
                <a:solidFill>
                  <a:schemeClr val="accent1"/>
                </a:solidFill>
                <a:latin typeface="Bradley Hand ITC" pitchFamily="66" charset="0"/>
              </a:rPr>
              <a:t>!</a:t>
            </a:r>
            <a:endParaRPr lang="en-GB" sz="4000" b="0" dirty="0" smtClean="0"/>
          </a:p>
        </p:txBody>
      </p:sp>
    </p:spTree>
    <p:extLst>
      <p:ext uri="{BB962C8B-B14F-4D97-AF65-F5344CB8AC3E}">
        <p14:creationId xmlns:p14="http://schemas.microsoft.com/office/powerpoint/2010/main" val="3457381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Thank you!</a:t>
            </a:r>
            <a:br>
              <a:rPr lang="en-GB" sz="7200" i="0" dirty="0" smtClean="0">
                <a:solidFill>
                  <a:schemeClr val="accent1"/>
                </a:solidFill>
                <a:latin typeface="Bradley Hand ITC" pitchFamily="66" charset="0"/>
              </a:rPr>
            </a:br>
            <a:r>
              <a:rPr lang="en-GB" sz="4800" i="0" dirty="0" smtClean="0">
                <a:solidFill>
                  <a:schemeClr val="accent1"/>
                </a:solidFill>
                <a:latin typeface="Bradley Hand ITC" pitchFamily="66" charset="0"/>
              </a:rPr>
              <a:t>...and now YOUR questions?</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References</a:t>
            </a:r>
            <a:endParaRPr lang="en-GB" noProof="0" dirty="0"/>
          </a:p>
        </p:txBody>
      </p:sp>
      <p:sp>
        <p:nvSpPr>
          <p:cNvPr id="5" name="Content Placeholder 4"/>
          <p:cNvSpPr>
            <a:spLocks noGrp="1"/>
          </p:cNvSpPr>
          <p:nvPr>
            <p:ph sz="quarter" idx="14"/>
          </p:nvPr>
        </p:nvSpPr>
        <p:spPr>
          <a:xfrm>
            <a:off x="533400" y="1752601"/>
            <a:ext cx="3962400" cy="4628727"/>
          </a:xfrm>
        </p:spPr>
        <p:txBody>
          <a:bodyPr/>
          <a:lstStyle/>
          <a:p>
            <a:r>
              <a:rPr lang="en-GB" sz="800" dirty="0" smtClean="0"/>
              <a:t>Slide 6: </a:t>
            </a:r>
          </a:p>
          <a:p>
            <a:pPr lvl="1">
              <a:buFont typeface="Arial" pitchFamily="34" charset="0"/>
              <a:buChar char="•"/>
            </a:pPr>
            <a:r>
              <a:rPr lang="en-GB" sz="800" dirty="0" smtClean="0"/>
              <a:t>T. Berners-Lee, R. Fielding and L. </a:t>
            </a:r>
            <a:r>
              <a:rPr lang="en-GB" sz="800" dirty="0" err="1" smtClean="0"/>
              <a:t>Masinter</a:t>
            </a:r>
            <a:r>
              <a:rPr lang="en-GB" sz="800" dirty="0" smtClean="0"/>
              <a:t> (2005) "Uniform Resource Identifier (URI): Generic Syntax". </a:t>
            </a:r>
            <a:r>
              <a:rPr lang="en-GB" sz="800" dirty="0" smtClean="0">
                <a:hlinkClick r:id="rId3"/>
              </a:rPr>
              <a:t>http://tools.ietf.org/html/rfc3986</a:t>
            </a:r>
            <a:endParaRPr lang="en-GB" sz="800" dirty="0" smtClean="0"/>
          </a:p>
          <a:p>
            <a:r>
              <a:rPr lang="en-GB" sz="800" dirty="0" smtClean="0"/>
              <a:t>Slides 11-22: </a:t>
            </a:r>
          </a:p>
          <a:p>
            <a:pPr lvl="1">
              <a:buFont typeface="Arial" pitchFamily="34" charset="0"/>
              <a:buChar char="•"/>
            </a:pPr>
            <a:r>
              <a:rPr lang="en-GB" sz="800" dirty="0" smtClean="0"/>
              <a:t>UK Government, CTO Council, Designing URI sets of the UK Public Sector. </a:t>
            </a:r>
            <a:r>
              <a:rPr lang="en-GB" sz="800" dirty="0" smtClean="0">
                <a:hlinkClick r:id="rId4"/>
              </a:rPr>
              <a:t>https://www.gov.uk/government/uploads/system/uploads/attachment_data/file/60975/designing-URI-sets-uk-public-sector.pdf</a:t>
            </a:r>
            <a:endParaRPr lang="en-GB" sz="800" dirty="0" smtClean="0"/>
          </a:p>
          <a:p>
            <a:pPr lvl="1">
              <a:buFont typeface="Arial" pitchFamily="34" charset="0"/>
              <a:buChar char="•"/>
            </a:pPr>
            <a:r>
              <a:rPr lang="en-GB" sz="800" dirty="0" smtClean="0"/>
              <a:t>EC ISA Programme,  Study on persistent URIs, with identification of best practices and recommendations on the topic for the MSs and the EC. </a:t>
            </a:r>
            <a:r>
              <a:rPr lang="en-GB" sz="800" dirty="0" smtClean="0">
                <a:hlinkClick r:id="rId5"/>
              </a:rPr>
              <a:t>https://joinup.ec.europa.eu/community/semic/document/10-rules-persistent-uris</a:t>
            </a:r>
            <a:endParaRPr lang="en-GB" sz="800" dirty="0" smtClean="0"/>
          </a:p>
          <a:p>
            <a:r>
              <a:rPr lang="en-GB" sz="800" dirty="0" smtClean="0"/>
              <a:t>Slides 14-15:</a:t>
            </a:r>
          </a:p>
          <a:p>
            <a:pPr>
              <a:buFont typeface="Arial" pitchFamily="34" charset="0"/>
              <a:buChar char="•"/>
            </a:pPr>
            <a:r>
              <a:rPr lang="en-GB" sz="800" dirty="0" smtClean="0"/>
              <a:t>Cool URIs for the Semantic Web, </a:t>
            </a:r>
            <a:r>
              <a:rPr lang="en-GB" sz="800" dirty="0" smtClean="0">
                <a:hlinkClick r:id="rId6"/>
              </a:rPr>
              <a:t>http://www.w3.org/TR/cooluris</a:t>
            </a:r>
            <a:endParaRPr lang="en-GB" sz="80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26</a:t>
            </a:fld>
            <a:endParaRPr lang="en-GB"/>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 (1/2)</a:t>
            </a:r>
            <a:endParaRPr lang="en-GB"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T. Berners-Lee, R. Fielding and L. </a:t>
            </a:r>
            <a:r>
              <a:rPr lang="en-GB" sz="1800" dirty="0" err="1" smtClean="0"/>
              <a:t>Masinter</a:t>
            </a:r>
            <a:r>
              <a:rPr lang="en-GB" sz="1800" dirty="0" smtClean="0"/>
              <a:t> (2005) "Uniform Resource Identifier (URI): Generic Syntax". </a:t>
            </a:r>
            <a:r>
              <a:rPr lang="en-GB" sz="1800" dirty="0" smtClean="0">
                <a:hlinkClick r:id="rId2"/>
              </a:rPr>
              <a:t>http://tools.ietf.org/html/rfc3986</a:t>
            </a:r>
            <a:endParaRPr lang="en-GB" sz="1800" dirty="0" smtClean="0"/>
          </a:p>
          <a:p>
            <a:endParaRPr lang="en-GB" sz="1800" dirty="0" smtClean="0"/>
          </a:p>
          <a:p>
            <a:r>
              <a:rPr lang="en-GB" sz="1800" dirty="0" smtClean="0"/>
              <a:t>UK Government, CTO Council, Designing URI sets of the UK Public Sector. </a:t>
            </a:r>
            <a:r>
              <a:rPr lang="en-GB" sz="1800" dirty="0" smtClean="0">
                <a:hlinkClick r:id="rId3"/>
              </a:rPr>
              <a:t>https://www.gov.uk/government/uploads/system/uploads/attachment_data/file/60975/designing-URI-sets-uk-public-sector.pdf</a:t>
            </a:r>
            <a:endParaRPr lang="en-GB" sz="1800" dirty="0" smtClean="0"/>
          </a:p>
          <a:p>
            <a:endParaRPr lang="en-GB" sz="1800" dirty="0" smtClean="0"/>
          </a:p>
          <a:p>
            <a:r>
              <a:rPr lang="en-GB" sz="1800" dirty="0" smtClean="0"/>
              <a:t>EC ISA Programme,  Study on persistent URIs, with identification of best practices and recommendations on the topic for the MSs and the EC. </a:t>
            </a:r>
            <a:r>
              <a:rPr lang="en-GB" sz="1800" dirty="0" smtClean="0">
                <a:hlinkClick r:id="rId4"/>
              </a:rPr>
              <a:t>https://joinup.ec.europa.eu/community/semic/document/10-rules-persistent-uris</a:t>
            </a:r>
            <a:endParaRPr lang="en-GB" sz="1800" dirty="0" smtClean="0"/>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27</a:t>
            </a:fld>
            <a:endParaRPr lang="en-GB"/>
          </a:p>
        </p:txBody>
      </p:sp>
      <p:pic>
        <p:nvPicPr>
          <p:cNvPr id="2050" name="Picture 2"/>
          <p:cNvPicPr>
            <a:picLocks noChangeAspect="1" noChangeArrowheads="1"/>
          </p:cNvPicPr>
          <p:nvPr/>
        </p:nvPicPr>
        <p:blipFill>
          <a:blip r:embed="rId5" cstate="print"/>
          <a:srcRect/>
          <a:stretch>
            <a:fillRect/>
          </a:stretch>
        </p:blipFill>
        <p:spPr bwMode="auto">
          <a:xfrm>
            <a:off x="471456" y="1809303"/>
            <a:ext cx="884567" cy="1005533"/>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6" cstate="print"/>
          <a:srcRect/>
          <a:stretch>
            <a:fillRect/>
          </a:stretch>
        </p:blipFill>
        <p:spPr bwMode="auto">
          <a:xfrm>
            <a:off x="429444" y="2987427"/>
            <a:ext cx="936103" cy="1332634"/>
          </a:xfrm>
          <a:prstGeom prst="rect">
            <a:avLst/>
          </a:prstGeom>
          <a:ln>
            <a:noFill/>
          </a:ln>
          <a:effectLst>
            <a:outerShdw blurRad="292100" dist="139700" dir="2700000" algn="tl" rotWithShape="0">
              <a:srgbClr val="333333">
                <a:alpha val="65000"/>
              </a:srgbClr>
            </a:outerShdw>
          </a:effectLst>
        </p:spPr>
      </p:pic>
      <p:pic>
        <p:nvPicPr>
          <p:cNvPr id="2052" name="Picture 4"/>
          <p:cNvPicPr>
            <a:picLocks noChangeAspect="1" noChangeArrowheads="1"/>
          </p:cNvPicPr>
          <p:nvPr/>
        </p:nvPicPr>
        <p:blipFill>
          <a:blip r:embed="rId7" cstate="print"/>
          <a:srcRect/>
          <a:stretch>
            <a:fillRect/>
          </a:stretch>
        </p:blipFill>
        <p:spPr bwMode="auto">
          <a:xfrm>
            <a:off x="433636" y="4509120"/>
            <a:ext cx="926534" cy="129614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 (2/2)</a:t>
            </a:r>
            <a:endParaRPr lang="en-GB"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Linked Data: Evolving the Web into a Global Data Space. Tom Heath and Christian </a:t>
            </a:r>
            <a:r>
              <a:rPr lang="en-GB" sz="1800" dirty="0" err="1" smtClean="0"/>
              <a:t>Bizer</a:t>
            </a:r>
            <a:r>
              <a:rPr lang="en-GB" sz="1800" dirty="0" smtClean="0"/>
              <a:t>.</a:t>
            </a:r>
          </a:p>
          <a:p>
            <a:r>
              <a:rPr lang="en-GB" sz="1800" dirty="0" smtClean="0">
                <a:hlinkClick r:id="rId2"/>
              </a:rPr>
              <a:t>http://linkeddatabook.com/editions/1.0/</a:t>
            </a:r>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28</a:t>
            </a:fld>
            <a:endParaRPr lang="en-GB"/>
          </a:p>
        </p:txBody>
      </p:sp>
      <p:pic>
        <p:nvPicPr>
          <p:cNvPr id="7" name="Picture 3" descr="http://linkeddatabook.com/editions/1.0/images/LinkedDataBookCoverCropped.jpg"/>
          <p:cNvPicPr>
            <a:picLocks noChangeAspect="1" noChangeArrowheads="1"/>
          </p:cNvPicPr>
          <p:nvPr/>
        </p:nvPicPr>
        <p:blipFill>
          <a:blip r:embed="rId3" cstate="print"/>
          <a:srcRect l="1985"/>
          <a:stretch>
            <a:fillRect/>
          </a:stretch>
        </p:blipFill>
        <p:spPr bwMode="auto">
          <a:xfrm>
            <a:off x="467544" y="1772816"/>
            <a:ext cx="746250" cy="936104"/>
          </a:xfrm>
          <a:prstGeom prst="rect">
            <a:avLst/>
          </a:prstGeom>
          <a:ln>
            <a:no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 projects and initiatives</a:t>
            </a:r>
            <a:endParaRPr lang="en-GB" dirty="0"/>
          </a:p>
        </p:txBody>
      </p:sp>
      <p:sp>
        <p:nvSpPr>
          <p:cNvPr id="3" name="Content Placeholder 2"/>
          <p:cNvSpPr>
            <a:spLocks noGrp="1"/>
          </p:cNvSpPr>
          <p:nvPr>
            <p:ph sz="quarter" idx="15"/>
          </p:nvPr>
        </p:nvSpPr>
        <p:spPr>
          <a:xfrm>
            <a:off x="1691680" y="1752600"/>
            <a:ext cx="6918920" cy="4419600"/>
          </a:xfrm>
        </p:spPr>
        <p:txBody>
          <a:bodyPr/>
          <a:lstStyle/>
          <a:p>
            <a:pPr>
              <a:spcAft>
                <a:spcPts val="2400"/>
              </a:spcAft>
            </a:pPr>
            <a:r>
              <a:rPr lang="en-GB" sz="1800" dirty="0" smtClean="0"/>
              <a:t>LOD2 FP7 project, </a:t>
            </a:r>
            <a:r>
              <a:rPr lang="en-GB" sz="1800" dirty="0" smtClean="0">
                <a:hlinkClick r:id="rId2"/>
              </a:rPr>
              <a:t>http://lod2.eu</a:t>
            </a:r>
            <a:r>
              <a:rPr lang="en-GB" sz="1800" dirty="0" smtClean="0"/>
              <a:t> </a:t>
            </a:r>
          </a:p>
          <a:p>
            <a:pPr lvl="1">
              <a:spcAft>
                <a:spcPts val="0"/>
              </a:spcAft>
              <a:buNone/>
            </a:pPr>
            <a:r>
              <a:rPr lang="en-GB" sz="1800" dirty="0" smtClean="0"/>
              <a:t>W3C Cool URIs for the Semantic Web</a:t>
            </a:r>
          </a:p>
          <a:p>
            <a:pPr lvl="2">
              <a:spcAft>
                <a:spcPts val="0"/>
              </a:spcAft>
              <a:buFont typeface="Wingdings" pitchFamily="2" charset="2"/>
              <a:buChar char="§"/>
            </a:pPr>
            <a:r>
              <a:rPr lang="en-GB" sz="1800" dirty="0" smtClean="0">
                <a:hlinkClick r:id="rId3"/>
              </a:rPr>
              <a:t>http://www.w3.org/TR/cooluris</a:t>
            </a:r>
            <a:r>
              <a:rPr lang="en-GB" sz="1800" dirty="0" smtClean="0"/>
              <a:t> </a:t>
            </a:r>
          </a:p>
          <a:p>
            <a:pPr lvl="2">
              <a:spcAft>
                <a:spcPts val="0"/>
              </a:spcAft>
              <a:buFont typeface="Wingdings" pitchFamily="2" charset="2"/>
              <a:buChar char="§"/>
            </a:pPr>
            <a:r>
              <a:rPr lang="en-GB" sz="1800" dirty="0" smtClean="0">
                <a:hlinkClick r:id="rId4"/>
              </a:rPr>
              <a:t>http://www.w3.org/wiki/GoodURIs</a:t>
            </a:r>
            <a:endParaRPr lang="en-GB" sz="1800" dirty="0" smtClean="0"/>
          </a:p>
          <a:p>
            <a:pPr marL="0" lvl="1" indent="0">
              <a:spcBef>
                <a:spcPts val="2400"/>
              </a:spcBef>
              <a:spcAft>
                <a:spcPts val="2400"/>
              </a:spcAft>
              <a:buNone/>
            </a:pPr>
            <a:r>
              <a:rPr lang="en-GB" sz="1800" dirty="0" smtClean="0"/>
              <a:t>URI Design Principles: Creating Unique URIs for Government Linked Data, </a:t>
            </a:r>
            <a:r>
              <a:rPr lang="en-GB" sz="1800" dirty="0" smtClean="0">
                <a:hlinkClick r:id="rId5"/>
              </a:rPr>
              <a:t>http://logd.tw.rpi.edu/instance-hub-uri-design</a:t>
            </a:r>
            <a:endParaRPr lang="en-GB" sz="1800" dirty="0" smtClean="0"/>
          </a:p>
          <a:p>
            <a:pPr marL="0" lvl="1" indent="0">
              <a:spcBef>
                <a:spcPts val="2400"/>
              </a:spcBef>
              <a:spcAft>
                <a:spcPts val="2400"/>
              </a:spcAft>
              <a:buNone/>
            </a:pPr>
            <a:r>
              <a:rPr lang="en-GB" sz="1800" dirty="0" smtClean="0"/>
              <a:t>Publications Office of the European Commission, </a:t>
            </a:r>
            <a:r>
              <a:rPr lang="en-GB" sz="1800" dirty="0" smtClean="0">
                <a:hlinkClick r:id="rId6"/>
              </a:rPr>
              <a:t>http://publications.europa.eu</a:t>
            </a:r>
            <a:r>
              <a:rPr lang="en-GB" sz="1800" dirty="0" smtClean="0"/>
              <a:t> </a:t>
            </a:r>
          </a:p>
          <a:p>
            <a:pPr marL="0" lvl="1" indent="0">
              <a:spcBef>
                <a:spcPts val="2400"/>
              </a:spcBef>
              <a:spcAft>
                <a:spcPts val="2400"/>
              </a:spcAft>
              <a:buNone/>
            </a:pPr>
            <a:r>
              <a:rPr lang="en-GB" sz="1800" dirty="0" smtClean="0"/>
              <a:t>Data.gov.uk, </a:t>
            </a:r>
            <a:r>
              <a:rPr lang="en-GB" sz="1800" dirty="0" smtClean="0">
                <a:hlinkClick r:id="rId7"/>
              </a:rPr>
              <a:t>http://data.gov.uk/linked-data</a:t>
            </a:r>
            <a:endParaRPr lang="en-GB" sz="1800" dirty="0" smtClean="0"/>
          </a:p>
          <a:p>
            <a:pPr marL="0" lvl="1" indent="0">
              <a:spcAft>
                <a:spcPts val="2400"/>
              </a:spcAft>
              <a:buNone/>
            </a:pPr>
            <a:endParaRPr lang="en-GB" sz="1800" dirty="0" smtClean="0"/>
          </a:p>
          <a:p>
            <a:pPr lvl="1">
              <a:spcAft>
                <a:spcPts val="2400"/>
              </a:spcAft>
              <a:buNone/>
            </a:pPr>
            <a:endParaRPr lang="en-GB" sz="1800" dirty="0" smtClean="0"/>
          </a:p>
          <a:p>
            <a:pPr lvl="1">
              <a:spcAft>
                <a:spcPts val="2400"/>
              </a:spcAft>
              <a:buNone/>
            </a:pPr>
            <a:endParaRPr lang="en-GB" sz="1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29</a:t>
            </a:fld>
            <a:endParaRPr lang="en-GB"/>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6819" name="Picture 19" descr="https://encrypted-tbn2.gstatic.com/images?q=tbn:ANd9GcQfdYAVhInu_Bg8m6_fSN-qjNrDdCSuq3lcFIa5qZTobhOb6vu15Q"/>
          <p:cNvPicPr>
            <a:picLocks noChangeAspect="1" noChangeArrowheads="1"/>
          </p:cNvPicPr>
          <p:nvPr/>
        </p:nvPicPr>
        <p:blipFill>
          <a:blip r:embed="rId8" cstate="print"/>
          <a:srcRect/>
          <a:stretch>
            <a:fillRect/>
          </a:stretch>
        </p:blipFill>
        <p:spPr bwMode="auto">
          <a:xfrm>
            <a:off x="611560" y="2348880"/>
            <a:ext cx="648072" cy="440784"/>
          </a:xfrm>
          <a:prstGeom prst="rect">
            <a:avLst/>
          </a:prstGeom>
          <a:noFill/>
        </p:spPr>
      </p:pic>
      <p:pic>
        <p:nvPicPr>
          <p:cNvPr id="76802" name="Picture 2" descr="http://blog.semantic-web.at/wp-content/uploads/2010/09/lod2-logo.jpg"/>
          <p:cNvPicPr>
            <a:picLocks noChangeAspect="1" noChangeArrowheads="1"/>
          </p:cNvPicPr>
          <p:nvPr/>
        </p:nvPicPr>
        <p:blipFill>
          <a:blip r:embed="rId9" cstate="print"/>
          <a:srcRect/>
          <a:stretch>
            <a:fillRect/>
          </a:stretch>
        </p:blipFill>
        <p:spPr bwMode="auto">
          <a:xfrm>
            <a:off x="539552" y="1628800"/>
            <a:ext cx="670287" cy="504056"/>
          </a:xfrm>
          <a:prstGeom prst="rect">
            <a:avLst/>
          </a:prstGeom>
          <a:noFill/>
        </p:spPr>
      </p:pic>
      <p:pic>
        <p:nvPicPr>
          <p:cNvPr id="3074" name="Picture 2" descr="Linking Open Government Data"/>
          <p:cNvPicPr>
            <a:picLocks noChangeAspect="1" noChangeArrowheads="1"/>
          </p:cNvPicPr>
          <p:nvPr/>
        </p:nvPicPr>
        <p:blipFill>
          <a:blip r:embed="rId10" cstate="print"/>
          <a:srcRect/>
          <a:stretch>
            <a:fillRect/>
          </a:stretch>
        </p:blipFill>
        <p:spPr bwMode="auto">
          <a:xfrm>
            <a:off x="621085" y="3474343"/>
            <a:ext cx="576064" cy="576064"/>
          </a:xfrm>
          <a:prstGeom prst="rect">
            <a:avLst/>
          </a:prstGeom>
          <a:noFill/>
        </p:spPr>
      </p:pic>
      <p:pic>
        <p:nvPicPr>
          <p:cNvPr id="3076" name="Picture 4" descr="http://upload.wikimedia.org/wikipedia/en/thumb/d/de/EU_Publications_Office_logo.svg/200px-EU_Publications_Office_logo.svg.png"/>
          <p:cNvPicPr>
            <a:picLocks noChangeAspect="1" noChangeArrowheads="1"/>
          </p:cNvPicPr>
          <p:nvPr/>
        </p:nvPicPr>
        <p:blipFill>
          <a:blip r:embed="rId11" cstate="print"/>
          <a:srcRect/>
          <a:stretch>
            <a:fillRect/>
          </a:stretch>
        </p:blipFill>
        <p:spPr bwMode="auto">
          <a:xfrm>
            <a:off x="539552" y="4581128"/>
            <a:ext cx="766949" cy="648072"/>
          </a:xfrm>
          <a:prstGeom prst="rect">
            <a:avLst/>
          </a:prstGeom>
          <a:noFill/>
        </p:spPr>
      </p:pic>
      <p:pic>
        <p:nvPicPr>
          <p:cNvPr id="17" name="Picture 10" descr="DATA.GOV.UK - Opening up Government"/>
          <p:cNvPicPr>
            <a:picLocks noChangeAspect="1" noChangeArrowheads="1"/>
          </p:cNvPicPr>
          <p:nvPr/>
        </p:nvPicPr>
        <p:blipFill>
          <a:blip r:embed="rId12" cstate="print"/>
          <a:srcRect/>
          <a:stretch>
            <a:fillRect/>
          </a:stretch>
        </p:blipFill>
        <p:spPr bwMode="auto">
          <a:xfrm>
            <a:off x="382736" y="5805264"/>
            <a:ext cx="1183978" cy="21602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sz="quarter" idx="15"/>
          </p:nvPr>
        </p:nvSpPr>
        <p:spPr/>
        <p:txBody>
          <a:bodyPr/>
          <a:lstStyle/>
          <a:p>
            <a:r>
              <a:rPr lang="en-GB" dirty="0" smtClean="0"/>
              <a:t>By the end of this training module you should have an understanding of:</a:t>
            </a:r>
          </a:p>
          <a:p>
            <a:pPr>
              <a:buFont typeface="Arial" pitchFamily="34" charset="0"/>
              <a:buChar char="•"/>
            </a:pPr>
            <a:r>
              <a:rPr lang="en-GB" dirty="0" smtClean="0"/>
              <a:t>What is a Uniform Resource Identifier (URI) is. </a:t>
            </a:r>
          </a:p>
          <a:p>
            <a:pPr>
              <a:buFont typeface="Arial" pitchFamily="34" charset="0"/>
              <a:buChar char="•"/>
            </a:pPr>
            <a:r>
              <a:rPr lang="en-GB" dirty="0" smtClean="0"/>
              <a:t>Why is URI persistence important. </a:t>
            </a:r>
          </a:p>
          <a:p>
            <a:pPr>
              <a:buFont typeface="Arial" pitchFamily="34" charset="0"/>
              <a:buChar char="•"/>
            </a:pPr>
            <a:r>
              <a:rPr lang="en-GB" dirty="0" smtClean="0"/>
              <a:t>How to design and manage  persistent URIs for data resources. </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Be part of our team...</a:t>
            </a:r>
            <a:endParaRPr lang="en-GB" sz="2800" dirty="0"/>
          </a:p>
        </p:txBody>
      </p:sp>
      <p:sp>
        <p:nvSpPr>
          <p:cNvPr id="7" name="TextBox 6"/>
          <p:cNvSpPr txBox="1"/>
          <p:nvPr/>
        </p:nvSpPr>
        <p:spPr>
          <a:xfrm>
            <a:off x="899592" y="1916832"/>
            <a:ext cx="2952328" cy="648997"/>
          </a:xfrm>
          <a:prstGeom prst="rect">
            <a:avLst/>
          </a:prstGeom>
          <a:solidFill>
            <a:schemeClr val="accent4">
              <a:lumMod val="75000"/>
            </a:schemeClr>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Find us on</a:t>
            </a:r>
            <a:endParaRPr lang="en-GB" sz="2800" b="1" i="1" dirty="0">
              <a:solidFill>
                <a:schemeClr val="bg1"/>
              </a:solidFill>
              <a:latin typeface="+mj-lt"/>
              <a:cs typeface="Arial" pitchFamily="34" charset="0"/>
            </a:endParaRPr>
          </a:p>
        </p:txBody>
      </p:sp>
      <p:sp>
        <p:nvSpPr>
          <p:cNvPr id="10" name="TextBox 9"/>
          <p:cNvSpPr txBox="1"/>
          <p:nvPr/>
        </p:nvSpPr>
        <p:spPr>
          <a:xfrm>
            <a:off x="5076056" y="4292171"/>
            <a:ext cx="2952328" cy="648997"/>
          </a:xfrm>
          <a:prstGeom prst="rect">
            <a:avLst/>
          </a:prstGeom>
          <a:solidFill>
            <a:schemeClr val="accent2"/>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Contact us</a:t>
            </a:r>
            <a:endParaRPr lang="en-GB" sz="2800" b="1" i="1" dirty="0">
              <a:solidFill>
                <a:schemeClr val="bg1"/>
              </a:solidFill>
              <a:latin typeface="+mj-lt"/>
              <a:cs typeface="Arial" pitchFamily="34" charset="0"/>
            </a:endParaRPr>
          </a:p>
        </p:txBody>
      </p:sp>
      <p:sp>
        <p:nvSpPr>
          <p:cNvPr id="19" name="TextBox 18"/>
          <p:cNvSpPr txBox="1"/>
          <p:nvPr/>
        </p:nvSpPr>
        <p:spPr>
          <a:xfrm>
            <a:off x="5076056" y="1916832"/>
            <a:ext cx="2952328" cy="648997"/>
          </a:xfrm>
          <a:prstGeom prst="rect">
            <a:avLst/>
          </a:prstGeom>
          <a:solidFill>
            <a:schemeClr val="accent1"/>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Join us on</a:t>
            </a:r>
            <a:endParaRPr lang="en-GB" sz="2800" b="1" i="1" dirty="0">
              <a:solidFill>
                <a:schemeClr val="bg1"/>
              </a:solidFill>
              <a:latin typeface="+mj-lt"/>
              <a:cs typeface="Arial" pitchFamily="34" charset="0"/>
            </a:endParaRPr>
          </a:p>
        </p:txBody>
      </p:sp>
      <p:sp>
        <p:nvSpPr>
          <p:cNvPr id="23" name="TextBox 22"/>
          <p:cNvSpPr txBox="1"/>
          <p:nvPr/>
        </p:nvSpPr>
        <p:spPr>
          <a:xfrm>
            <a:off x="971600" y="4293096"/>
            <a:ext cx="2880320" cy="648997"/>
          </a:xfrm>
          <a:prstGeom prst="rect">
            <a:avLst/>
          </a:prstGeom>
          <a:solidFill>
            <a:schemeClr val="accent5"/>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Follow us</a:t>
            </a:r>
            <a:endParaRPr lang="en-GB"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2"/>
          </p:cNvPr>
          <p:cNvPicPr>
            <a:picLocks noChangeAspect="1" noChangeArrowheads="1"/>
          </p:cNvPicPr>
          <p:nvPr/>
        </p:nvPicPr>
        <p:blipFill>
          <a:blip r:embed="rId3"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4"/>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5"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6"/>
              </a:rPr>
              <a:t>http://www.opendatasupport.eu</a:t>
            </a:r>
            <a:r>
              <a:rPr lang="en-GB" sz="1600" dirty="0" smtClean="0"/>
              <a:t> </a:t>
            </a:r>
            <a:endParaRPr lang="en-GB" sz="1600" dirty="0"/>
          </a:p>
        </p:txBody>
      </p:sp>
      <p:pic>
        <p:nvPicPr>
          <p:cNvPr id="64518" name="Picture 6" descr="http://www.collaboration133.com/wp-content/uploads/2011/12/linkedin-icon.png">
            <a:hlinkClick r:id="rId7"/>
          </p:cNvPr>
          <p:cNvPicPr>
            <a:picLocks noChangeAspect="1" noChangeArrowheads="1"/>
          </p:cNvPicPr>
          <p:nvPr/>
        </p:nvPicPr>
        <p:blipFill>
          <a:blip r:embed="rId8"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9"/>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0"/>
          </p:cNvPr>
          <p:cNvPicPr>
            <a:picLocks noChangeAspect="1" noChangeArrowheads="1"/>
          </p:cNvPicPr>
          <p:nvPr/>
        </p:nvPicPr>
        <p:blipFill>
          <a:blip r:embed="rId11"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2"/>
              </a:rPr>
              <a:t>@OpenDataSupport</a:t>
            </a:r>
            <a:endParaRPr lang="en-GB" sz="1600" dirty="0"/>
          </a:p>
        </p:txBody>
      </p:sp>
      <p:pic>
        <p:nvPicPr>
          <p:cNvPr id="33" name="Picture 2" descr="Go to the home page">
            <a:hlinkClick r:id="rId13" tooltip="Go to the home page"/>
          </p:cNvPr>
          <p:cNvPicPr>
            <a:picLocks noChangeAspect="1" noChangeArrowheads="1"/>
          </p:cNvPicPr>
          <p:nvPr/>
        </p:nvPicPr>
        <p:blipFill>
          <a:blip r:embed="rId14"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5"/>
              </a:rPr>
              <a:t>contact@opendatasupport.eu</a:t>
            </a:r>
            <a:r>
              <a:rPr lang="en-GB" sz="1600" dirty="0" smtClean="0"/>
              <a:t> </a:t>
            </a:r>
            <a:endParaRPr lang="en-GB" sz="1600" dirty="0"/>
          </a:p>
        </p:txBody>
      </p:sp>
      <p:sp>
        <p:nvSpPr>
          <p:cNvPr id="35" name="Slide Number Placeholder 34"/>
          <p:cNvSpPr>
            <a:spLocks noGrp="1"/>
          </p:cNvSpPr>
          <p:nvPr>
            <p:ph type="sldNum" sz="quarter" idx="18"/>
          </p:nvPr>
        </p:nvSpPr>
        <p:spPr/>
        <p:txBody>
          <a:bodyPr/>
          <a:lstStyle/>
          <a:p>
            <a:r>
              <a:rPr lang="en-GB" smtClean="0"/>
              <a:t>Slide </a:t>
            </a:r>
            <a:fld id="{F40CD079-BC3F-4086-BA81-31A79D845B02}" type="slidenum">
              <a:rPr lang="en-GB" smtClean="0"/>
              <a:pPr/>
              <a:t>30</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sz="quarter" idx="15"/>
          </p:nvPr>
        </p:nvSpPr>
        <p:spPr/>
        <p:txBody>
          <a:bodyPr/>
          <a:lstStyle/>
          <a:p>
            <a:r>
              <a:rPr lang="en-GB" dirty="0" smtClean="0"/>
              <a:t>This module contains ...</a:t>
            </a:r>
          </a:p>
          <a:p>
            <a:pPr>
              <a:buFont typeface="Arial" pitchFamily="34" charset="0"/>
              <a:buChar char="•"/>
            </a:pPr>
            <a:r>
              <a:rPr lang="en-GB" dirty="0" smtClean="0"/>
              <a:t>An introduction to Uniform Resource Identifiers (URI). </a:t>
            </a:r>
          </a:p>
          <a:p>
            <a:pPr>
              <a:buFont typeface="Arial" pitchFamily="34" charset="0"/>
              <a:buChar char="•"/>
            </a:pPr>
            <a:r>
              <a:rPr lang="en-GB" dirty="0" smtClean="0"/>
              <a:t>A set of design principles for building persistent URIs.</a:t>
            </a:r>
          </a:p>
          <a:p>
            <a:pPr>
              <a:buFont typeface="Arial" pitchFamily="34" charset="0"/>
              <a:buChar char="•"/>
            </a:pPr>
            <a:r>
              <a:rPr lang="en-GB" dirty="0" smtClean="0"/>
              <a:t>Service requirements for persistent URIs.</a:t>
            </a:r>
          </a:p>
          <a:p>
            <a:endParaRPr lang="en-GB" dirty="0" smtClean="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Uniform Resource Identifiers (URIs)</a:t>
            </a:r>
            <a:br>
              <a:rPr lang="en-GB" sz="7200" i="0" dirty="0" smtClean="0">
                <a:solidFill>
                  <a:schemeClr val="accent1"/>
                </a:solidFill>
                <a:latin typeface="Bradley Hand ITC" pitchFamily="66" charset="0"/>
              </a:rPr>
            </a:br>
            <a:r>
              <a:rPr lang="en-GB" b="0" dirty="0" smtClean="0"/>
              <a:t>As common identifiers for things, e.g. people, buildings, locations, information resources...</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URI?</a:t>
            </a:r>
            <a:endParaRPr lang="en-GB" dirty="0"/>
          </a:p>
        </p:txBody>
      </p:sp>
      <p:sp>
        <p:nvSpPr>
          <p:cNvPr id="3" name="Content Placeholder 2"/>
          <p:cNvSpPr>
            <a:spLocks noGrp="1"/>
          </p:cNvSpPr>
          <p:nvPr>
            <p:ph sz="quarter" idx="15"/>
          </p:nvPr>
        </p:nvSpPr>
        <p:spPr/>
        <p:txBody>
          <a:bodyPr/>
          <a:lstStyle/>
          <a:p>
            <a:r>
              <a:rPr lang="en-GB" dirty="0" smtClean="0"/>
              <a:t>A URI is </a:t>
            </a:r>
          </a:p>
          <a:p>
            <a:pPr algn="ctr"/>
            <a:r>
              <a:rPr lang="en-GB" sz="3200" b="1" dirty="0" smtClean="0">
                <a:solidFill>
                  <a:schemeClr val="accent1"/>
                </a:solidFill>
                <a:latin typeface="Bradley Hand ITC" pitchFamily="66" charset="0"/>
              </a:rPr>
              <a:t>“a compact sequence of characters that identifies an abstract or physical resource” </a:t>
            </a:r>
          </a:p>
          <a:p>
            <a:r>
              <a:rPr lang="en-GB" i="1" dirty="0" smtClean="0"/>
              <a:t>[TBL et al, 2005]. </a:t>
            </a:r>
          </a:p>
          <a:p>
            <a:endParaRPr lang="en-GB" dirty="0" smtClean="0"/>
          </a:p>
          <a:p>
            <a:pPr lvl="1">
              <a:buFont typeface="Arial" pitchFamily="34" charset="0"/>
              <a:buChar char="•"/>
            </a:pPr>
            <a:r>
              <a:rPr lang="en-GB" dirty="0" smtClean="0"/>
              <a:t>“</a:t>
            </a:r>
            <a:r>
              <a:rPr lang="en-GB" b="1" dirty="0" smtClean="0"/>
              <a:t>compact</a:t>
            </a:r>
            <a:r>
              <a:rPr lang="en-GB" dirty="0" smtClean="0"/>
              <a:t>” means that the string must contain no white-space padding;</a:t>
            </a:r>
          </a:p>
          <a:p>
            <a:pPr lvl="1">
              <a:buFont typeface="Arial" pitchFamily="34" charset="0"/>
              <a:buChar char="•"/>
            </a:pPr>
            <a:r>
              <a:rPr lang="en-GB" dirty="0" smtClean="0"/>
              <a:t>“</a:t>
            </a:r>
            <a:r>
              <a:rPr lang="en-GB" b="1" dirty="0" smtClean="0"/>
              <a:t>abstract or physical</a:t>
            </a:r>
            <a:r>
              <a:rPr lang="en-GB" dirty="0" smtClean="0"/>
              <a:t>” means that the URI may refer to a real-world object (or thing), e.g. a person, a building or even abstract ideas like a service, or to a Web document.</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example...</a:t>
            </a:r>
            <a:endParaRPr lang="en-GB" dirty="0"/>
          </a:p>
        </p:txBody>
      </p:sp>
      <p:sp>
        <p:nvSpPr>
          <p:cNvPr id="3" name="Content Placeholder 2"/>
          <p:cNvSpPr>
            <a:spLocks noGrp="1"/>
          </p:cNvSpPr>
          <p:nvPr>
            <p:ph sz="quarter" idx="15"/>
          </p:nvPr>
        </p:nvSpPr>
        <p:spPr>
          <a:xfrm>
            <a:off x="1619672" y="1752600"/>
            <a:ext cx="7128792" cy="4419600"/>
          </a:xfrm>
        </p:spPr>
        <p:txBody>
          <a:bodyPr/>
          <a:lstStyle/>
          <a:p>
            <a:pPr marL="274320" lvl="2" indent="0">
              <a:buClr>
                <a:srgbClr val="000000"/>
              </a:buClr>
              <a:buNone/>
            </a:pPr>
            <a:endParaRPr lang="en-GB" dirty="0" smtClean="0"/>
          </a:p>
          <a:p>
            <a:r>
              <a:rPr lang="en-GB" dirty="0" smtClean="0"/>
              <a:t>A country, e.g. Belgium</a:t>
            </a:r>
          </a:p>
          <a:p>
            <a:pPr lvl="2">
              <a:buClr>
                <a:srgbClr val="000000"/>
              </a:buClr>
            </a:pPr>
            <a:r>
              <a:rPr lang="en-GB" sz="1200" b="1" dirty="0">
                <a:solidFill>
                  <a:schemeClr val="tx2"/>
                </a:solidFill>
                <a:latin typeface="Courier New" pitchFamily="49" charset="0"/>
                <a:cs typeface="Courier New" pitchFamily="49" charset="0"/>
              </a:rPr>
              <a:t>http://</a:t>
            </a:r>
            <a:r>
              <a:rPr lang="en-GB" sz="1200" b="1" dirty="0" smtClean="0">
                <a:solidFill>
                  <a:schemeClr val="tx2"/>
                </a:solidFill>
                <a:latin typeface="Courier New" pitchFamily="49" charset="0"/>
                <a:cs typeface="Courier New" pitchFamily="49" charset="0"/>
              </a:rPr>
              <a:t>publications.europa.eu/resource/authority/country/BEL</a:t>
            </a:r>
            <a:endParaRPr lang="en-GB" sz="1800" dirty="0" smtClean="0">
              <a:solidFill>
                <a:srgbClr val="000000"/>
              </a:solidFill>
            </a:endParaRPr>
          </a:p>
          <a:p>
            <a:endParaRPr lang="en-GB" dirty="0" smtClean="0"/>
          </a:p>
          <a:p>
            <a:r>
              <a:rPr lang="en-GB" dirty="0" smtClean="0"/>
              <a:t>An organisation, e.g. the Publications Office of the EU</a:t>
            </a:r>
          </a:p>
          <a:p>
            <a:pPr lvl="2">
              <a:buClr>
                <a:srgbClr val="000000"/>
              </a:buClr>
            </a:pPr>
            <a:r>
              <a:rPr lang="en-GB" sz="1200" b="1" dirty="0">
                <a:solidFill>
                  <a:schemeClr val="tx2"/>
                </a:solidFill>
                <a:latin typeface="Courier New" pitchFamily="49" charset="0"/>
                <a:cs typeface="Courier New" pitchFamily="49" charset="0"/>
              </a:rPr>
              <a:t>http://</a:t>
            </a:r>
            <a:r>
              <a:rPr lang="en-GB" sz="1200" b="1" dirty="0" smtClean="0">
                <a:solidFill>
                  <a:schemeClr val="tx2"/>
                </a:solidFill>
                <a:latin typeface="Courier New" pitchFamily="49" charset="0"/>
                <a:cs typeface="Courier New" pitchFamily="49" charset="0"/>
              </a:rPr>
              <a:t>publications.europa.eu/resource/authority/corporate-body/PUBL</a:t>
            </a:r>
            <a:endParaRPr lang="en-GB" sz="1800" dirty="0" smtClean="0"/>
          </a:p>
          <a:p>
            <a:pPr lvl="1">
              <a:buNone/>
            </a:pPr>
            <a:endParaRPr lang="en-GB" dirty="0" smtClean="0"/>
          </a:p>
          <a:p>
            <a:pPr lvl="1">
              <a:buNone/>
            </a:pPr>
            <a:r>
              <a:rPr lang="en-GB" dirty="0" smtClean="0"/>
              <a:t>A dataset, e.g. </a:t>
            </a:r>
            <a:r>
              <a:rPr lang="en-GB" dirty="0" smtClean="0"/>
              <a:t>Country Name Authority List</a:t>
            </a:r>
            <a:endParaRPr lang="en-GB" dirty="0" smtClean="0"/>
          </a:p>
          <a:p>
            <a:pPr lvl="2">
              <a:buClr>
                <a:srgbClr val="000000"/>
              </a:buClr>
            </a:pPr>
            <a:r>
              <a:rPr lang="en-GB" sz="1200" b="1" dirty="0">
                <a:solidFill>
                  <a:schemeClr val="tx2"/>
                </a:solidFill>
                <a:latin typeface="Courier New" pitchFamily="49" charset="0"/>
                <a:cs typeface="Courier New" pitchFamily="49" charset="0"/>
              </a:rPr>
              <a:t>http://publications.europa.eu/resource/authority/country</a:t>
            </a:r>
            <a:r>
              <a:rPr lang="en-GB" sz="1200" b="1" dirty="0" smtClean="0">
                <a:solidFill>
                  <a:schemeClr val="tx2"/>
                </a:solidFill>
                <a:latin typeface="Courier New" pitchFamily="49" charset="0"/>
                <a:cs typeface="Courier New" pitchFamily="49" charset="0"/>
              </a:rPr>
              <a:t>/</a:t>
            </a:r>
            <a:endParaRPr lang="en-GB" sz="1800" dirty="0" smtClean="0"/>
          </a:p>
          <a:p>
            <a:pPr lvl="1">
              <a:buClr>
                <a:srgbClr val="000000"/>
              </a:buClr>
            </a:pPr>
            <a:endParaRPr lang="en-GB" dirty="0" smtClean="0">
              <a:solidFill>
                <a:srgbClr val="000000"/>
              </a:solidFill>
            </a:endParaRPr>
          </a:p>
          <a:p>
            <a:pPr lvl="1">
              <a:buClr>
                <a:srgbClr val="000000"/>
              </a:buClr>
            </a:pPr>
            <a:endParaRPr lang="en-GB" dirty="0" smtClean="0"/>
          </a:p>
          <a:p>
            <a:pPr lvl="2">
              <a:buClr>
                <a:srgbClr val="000000"/>
              </a:buClr>
              <a:buNone/>
            </a:pPr>
            <a:endParaRPr lang="en-GB" dirty="0" smtClean="0"/>
          </a:p>
          <a:p>
            <a:pPr lvl="2"/>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7</a:t>
            </a:fld>
            <a:endParaRPr lang="en-GB"/>
          </a:p>
        </p:txBody>
      </p:sp>
      <p:sp>
        <p:nvSpPr>
          <p:cNvPr id="7" name="Freeform 57"/>
          <p:cNvSpPr>
            <a:spLocks/>
          </p:cNvSpPr>
          <p:nvPr/>
        </p:nvSpPr>
        <p:spPr bwMode="auto">
          <a:xfrm>
            <a:off x="395536" y="2081991"/>
            <a:ext cx="1008112" cy="698937"/>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solidFill>
            <a:schemeClr val="bg1">
              <a:lumMod val="50000"/>
            </a:schemeClr>
          </a:solidFill>
          <a:ln w="6350" cap="rnd" cmpd="sng">
            <a:solidFill>
              <a:schemeClr val="bg1"/>
            </a:solidFill>
            <a:prstDash val="solid"/>
            <a:round/>
            <a:headEnd/>
            <a:tailEnd/>
          </a:ln>
          <a:effectLst>
            <a:outerShdw blurRad="50800" dist="38100" dir="5400000" algn="t" rotWithShape="0">
              <a:prstClr val="black">
                <a:alpha val="40000"/>
              </a:prstClr>
            </a:outerShdw>
          </a:effectLst>
        </p:spPr>
        <p:txBody>
          <a:bodyPr anchor="ctr" anchorCtr="0"/>
          <a:lstStyle/>
          <a:p>
            <a:pPr algn="ctr"/>
            <a:r>
              <a:rPr lang="en-GB" sz="1200" b="1" dirty="0" smtClean="0">
                <a:solidFill>
                  <a:schemeClr val="bg1"/>
                </a:solidFill>
              </a:rPr>
              <a:t>BE</a:t>
            </a:r>
            <a:endParaRPr lang="en-GB" sz="1200" b="1" dirty="0">
              <a:solidFill>
                <a:schemeClr val="bg1"/>
              </a:solidFill>
            </a:endParaRPr>
          </a:p>
        </p:txBody>
      </p:sp>
      <p:pic>
        <p:nvPicPr>
          <p:cNvPr id="1029" name="Picture 5" descr="C:\Users\loutasn\Downloads\1368737380_spreadsheet.png"/>
          <p:cNvPicPr>
            <a:picLocks noChangeAspect="1" noChangeArrowheads="1"/>
          </p:cNvPicPr>
          <p:nvPr/>
        </p:nvPicPr>
        <p:blipFill>
          <a:blip r:embed="rId3" cstate="print"/>
          <a:srcRect/>
          <a:stretch>
            <a:fillRect/>
          </a:stretch>
        </p:blipFill>
        <p:spPr bwMode="auto">
          <a:xfrm>
            <a:off x="433636" y="4365104"/>
            <a:ext cx="792088" cy="792088"/>
          </a:xfrm>
          <a:prstGeom prst="rect">
            <a:avLst/>
          </a:prstGeom>
          <a:noFill/>
          <a:effectLst>
            <a:outerShdw blurRad="50800" dist="38100" dir="5400000" algn="t" rotWithShape="0">
              <a:prstClr val="black">
                <a:alpha val="40000"/>
              </a:prstClr>
            </a:outerShdw>
          </a:effectLst>
        </p:spPr>
      </p:pic>
      <p:pic>
        <p:nvPicPr>
          <p:cNvPr id="9" name="Picture 8"/>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77348" y="3212976"/>
            <a:ext cx="1170316" cy="658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principles </a:t>
            </a:r>
            <a:endParaRPr lang="en-GB" dirty="0"/>
          </a:p>
        </p:txBody>
      </p:sp>
      <p:sp>
        <p:nvSpPr>
          <p:cNvPr id="3" name="Content Placeholder 2"/>
          <p:cNvSpPr>
            <a:spLocks noGrp="1"/>
          </p:cNvSpPr>
          <p:nvPr>
            <p:ph sz="quarter" idx="15"/>
          </p:nvPr>
        </p:nvSpPr>
        <p:spPr/>
        <p:txBody>
          <a:bodyPr/>
          <a:lstStyle/>
          <a:p>
            <a:pPr lvl="1">
              <a:buFont typeface="Arial" pitchFamily="34" charset="0"/>
              <a:buChar char="•"/>
            </a:pPr>
            <a:r>
              <a:rPr lang="en-GB" b="1" dirty="0" smtClean="0"/>
              <a:t>Persistent , </a:t>
            </a:r>
            <a:r>
              <a:rPr lang="en-GB" dirty="0" smtClean="0"/>
              <a:t>i.e. a URI permanently assigned to a particular resource. It is stable and does not change or vanish over time. </a:t>
            </a:r>
          </a:p>
          <a:p>
            <a:pPr lvl="1">
              <a:buFont typeface="Arial" pitchFamily="34" charset="0"/>
              <a:buChar char="•"/>
            </a:pPr>
            <a:r>
              <a:rPr lang="en-GB" b="1" dirty="0" err="1" smtClean="0"/>
              <a:t>Dereferencable</a:t>
            </a:r>
            <a:r>
              <a:rPr lang="en-GB" b="1" dirty="0" smtClean="0"/>
              <a:t>, </a:t>
            </a:r>
            <a:r>
              <a:rPr lang="en-GB" dirty="0" smtClean="0"/>
              <a:t>i.e. a user agent can make a request to that URI over the Internet and receive a meaningful response back. </a:t>
            </a:r>
          </a:p>
          <a:p>
            <a:pPr lvl="2">
              <a:buFont typeface="Wingdings" pitchFamily="2" charset="2"/>
              <a:buChar char="§"/>
            </a:pPr>
            <a:r>
              <a:rPr lang="en-GB" sz="1800" dirty="0" smtClean="0"/>
              <a:t>If the user agent is a </a:t>
            </a:r>
            <a:r>
              <a:rPr lang="en-GB" sz="1800" i="1" dirty="0" smtClean="0"/>
              <a:t>Web browser</a:t>
            </a:r>
            <a:r>
              <a:rPr lang="en-GB" sz="1800" dirty="0" smtClean="0"/>
              <a:t>, then what comes back should be a human readable HTML document. </a:t>
            </a:r>
          </a:p>
          <a:p>
            <a:pPr lvl="2">
              <a:buFont typeface="Wingdings" pitchFamily="2" charset="2"/>
              <a:buChar char="§"/>
            </a:pPr>
            <a:r>
              <a:rPr lang="en-GB" sz="1800" dirty="0" smtClean="0"/>
              <a:t>If the user agent is an </a:t>
            </a:r>
            <a:r>
              <a:rPr lang="en-GB" sz="1800" i="1" dirty="0" smtClean="0"/>
              <a:t>RDF client </a:t>
            </a:r>
            <a:r>
              <a:rPr lang="en-GB" sz="1800" dirty="0" smtClean="0"/>
              <a:t>then RDF should be returned </a:t>
            </a:r>
            <a:r>
              <a:rPr lang="en-GB" sz="1800" i="1" dirty="0" smtClean="0"/>
              <a:t>from the same URI</a:t>
            </a:r>
            <a:r>
              <a:rPr lang="en-GB" sz="1800" dirty="0" smtClean="0"/>
              <a:t>. </a:t>
            </a:r>
          </a:p>
          <a:p>
            <a:pPr lvl="1">
              <a:buFont typeface="Arial" pitchFamily="34" charset="0"/>
              <a:buChar char="•"/>
            </a:pPr>
            <a:r>
              <a:rPr lang="en-GB" b="1" dirty="0" smtClean="0"/>
              <a:t>Unambiguous,</a:t>
            </a:r>
            <a:r>
              <a:rPr lang="en-GB" dirty="0" smtClean="0"/>
              <a:t> i.e. here should be no confusion between identifiers for Web documents and identifiers for other resources. </a:t>
            </a:r>
          </a:p>
          <a:p>
            <a:pPr lvl="2">
              <a:buFont typeface="Wingdings" pitchFamily="2" charset="2"/>
              <a:buChar char="§"/>
            </a:pPr>
            <a:r>
              <a:rPr lang="en-GB" sz="1800" dirty="0" smtClean="0"/>
              <a:t>There should be a different URI for referencing the author of a Web page and the Web page itself. </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assumptions</a:t>
            </a:r>
            <a:endParaRPr lang="en-GB" dirty="0"/>
          </a:p>
        </p:txBody>
      </p:sp>
      <p:sp>
        <p:nvSpPr>
          <p:cNvPr id="3" name="Content Placeholder 2"/>
          <p:cNvSpPr>
            <a:spLocks noGrp="1"/>
          </p:cNvSpPr>
          <p:nvPr>
            <p:ph sz="quarter" idx="15"/>
          </p:nvPr>
        </p:nvSpPr>
        <p:spPr/>
        <p:txBody>
          <a:bodyPr/>
          <a:lstStyle/>
          <a:p>
            <a:pPr marL="342900" lvl="1" indent="-342900">
              <a:buFont typeface="Arial" pitchFamily="34" charset="0"/>
              <a:buChar char="•"/>
            </a:pPr>
            <a:r>
              <a:rPr lang="en-GB" dirty="0" smtClean="0"/>
              <a:t>In order to create and manage URIs, one </a:t>
            </a:r>
            <a:r>
              <a:rPr lang="en-GB" b="1" dirty="0" smtClean="0"/>
              <a:t>should be the owner </a:t>
            </a:r>
            <a:r>
              <a:rPr lang="en-GB" dirty="0" smtClean="0"/>
              <a:t>of the respective Internet domain and have administrator’s rights on it. </a:t>
            </a:r>
          </a:p>
          <a:p>
            <a:pPr marL="342900" lvl="1" indent="-342900">
              <a:buFont typeface="Arial" pitchFamily="34" charset="0"/>
              <a:buChar char="•"/>
            </a:pPr>
            <a:r>
              <a:rPr lang="en-GB" dirty="0" smtClean="0"/>
              <a:t>For government domains, it is very likely that this is </a:t>
            </a:r>
            <a:r>
              <a:rPr lang="en-GB" b="1" dirty="0" smtClean="0"/>
              <a:t>managed by a central agency</a:t>
            </a:r>
            <a:r>
              <a:rPr lang="en-GB" dirty="0" smtClean="0"/>
              <a:t>. So please check with your colleagues before starting. </a:t>
            </a:r>
          </a:p>
          <a:p>
            <a:pPr marL="342900" lvl="1" indent="-342900">
              <a:buFont typeface="Arial" pitchFamily="34" charset="0"/>
              <a:buChar char="•"/>
            </a:pPr>
            <a:r>
              <a:rPr lang="en-GB" dirty="0" smtClean="0"/>
              <a:t>Persistent and </a:t>
            </a:r>
            <a:r>
              <a:rPr lang="en-GB" dirty="0" err="1" smtClean="0"/>
              <a:t>dereferencable</a:t>
            </a:r>
            <a:r>
              <a:rPr lang="en-GB" dirty="0" smtClean="0"/>
              <a:t> URIs must be supported by </a:t>
            </a:r>
            <a:r>
              <a:rPr lang="en-GB" b="1" dirty="0" smtClean="0"/>
              <a:t>a trusted underlying Web infrastructure</a:t>
            </a:r>
            <a:r>
              <a:rPr lang="en-GB" dirty="0" smtClean="0"/>
              <a:t>. Such an infrastructure may be available in house in your organisation or may be provided by a different organisation – e.g. as  a shared resource. </a:t>
            </a:r>
            <a:r>
              <a:rPr lang="en-GB" dirty="0"/>
              <a:t>So please check with your </a:t>
            </a:r>
            <a:r>
              <a:rPr lang="en-GB" dirty="0" smtClean="0"/>
              <a:t>IT colleagues </a:t>
            </a:r>
            <a:r>
              <a:rPr lang="en-GB" dirty="0"/>
              <a:t>before starting.</a:t>
            </a:r>
            <a:endParaRPr lang="en-GB" dirty="0" smtClean="0"/>
          </a:p>
          <a:p>
            <a:pPr marL="342900" lvl="1" indent="-342900">
              <a:buFont typeface="Arial" pitchFamily="34" charset="0"/>
              <a:buChar char="•"/>
            </a:pPr>
            <a:endParaRPr lang="en-GB" dirty="0"/>
          </a:p>
          <a:p>
            <a:pPr marL="342900" lvl="1" indent="-342900">
              <a:buFont typeface="Arial" pitchFamily="34" charset="0"/>
              <a:buChar char="•"/>
            </a:pP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9</a:t>
            </a:fld>
            <a:endParaRPr lang="en-GB"/>
          </a:p>
        </p:txBody>
      </p:sp>
    </p:spTree>
    <p:extLst>
      <p:ext uri="{BB962C8B-B14F-4D97-AF65-F5344CB8AC3E}">
        <p14:creationId xmlns:p14="http://schemas.microsoft.com/office/powerpoint/2010/main" val="3115492093"/>
      </p:ext>
    </p:extLst>
  </p:cSld>
  <p:clrMapOvr>
    <a:masterClrMapping/>
  </p:clrMapOvr>
</p:sld>
</file>

<file path=ppt/theme/theme1.xml><?xml version="1.0" encoding="utf-8"?>
<a:theme xmlns:a="http://schemas.openxmlformats.org/drawingml/2006/main" name="ODS_presentation template v0.04">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2745</TotalTime>
  <Words>2129</Words>
  <Application>Microsoft Office PowerPoint</Application>
  <PresentationFormat>On-screen Show (4:3)</PresentationFormat>
  <Paragraphs>270</Paragraphs>
  <Slides>30</Slides>
  <Notes>16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ODS_presentation template v0.04</vt:lpstr>
      <vt:lpstr>Training Module 2.3   Design &amp; Manage Persistent URIs</vt:lpstr>
      <vt:lpstr>This presentation has been created by PwC  Authors:  Nikolaos Loutas, Michiel De Keyzer and Stijn Goedertier </vt:lpstr>
      <vt:lpstr>Learning Objectives</vt:lpstr>
      <vt:lpstr>Content</vt:lpstr>
      <vt:lpstr>Uniform Resource Identifiers (URIs) As common identifiers for things, e.g. people, buildings, locations, information resources...</vt:lpstr>
      <vt:lpstr>What is a URI?</vt:lpstr>
      <vt:lpstr>For example...</vt:lpstr>
      <vt:lpstr>Key principles </vt:lpstr>
      <vt:lpstr>Key assumptions</vt:lpstr>
      <vt:lpstr>What if a URI is not dereferencable and/or persistent?</vt:lpstr>
      <vt:lpstr>Designing persistent URIs for datasets 10 Dos and Dont’s </vt:lpstr>
      <vt:lpstr>Follow a generic URI format</vt:lpstr>
      <vt:lpstr>Mint URIs reusing existing identifiers</vt:lpstr>
      <vt:lpstr>Implement 303 URIs for real-world resources</vt:lpstr>
      <vt:lpstr>Dereferencing 303 URIs and content-negotiation</vt:lpstr>
      <vt:lpstr>Avoid including version numbers in the URIs</vt:lpstr>
      <vt:lpstr>Avoid using auto-increment when minting new URIs</vt:lpstr>
      <vt:lpstr>Avoid using query strings</vt:lpstr>
      <vt:lpstr>Avoid including information about ownership</vt:lpstr>
      <vt:lpstr>Avoid using file extensions</vt:lpstr>
      <vt:lpstr>Serving persistent URIs for data resources</vt:lpstr>
      <vt:lpstr>Use a dedicated service </vt:lpstr>
      <vt:lpstr>Conclusions</vt:lpstr>
      <vt:lpstr>Group questions</vt:lpstr>
      <vt:lpstr>Thank you! ...and now YOUR questions?</vt:lpstr>
      <vt:lpstr>References</vt:lpstr>
      <vt:lpstr>Further reading (1/2)</vt:lpstr>
      <vt:lpstr>Further reading (2/2)</vt:lpstr>
      <vt:lpstr>Related projects and initiatives</vt:lpstr>
      <vt:lpstr>Be part of our team...</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Michiel De Keyzer</dc:creator>
  <cp:lastModifiedBy>prudhomr</cp:lastModifiedBy>
  <cp:revision>172</cp:revision>
  <dcterms:created xsi:type="dcterms:W3CDTF">2013-05-14T15:05:51Z</dcterms:created>
  <dcterms:modified xsi:type="dcterms:W3CDTF">2014-04-07T13:11:19Z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