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0" r:id="rId1"/>
  </p:sldMasterIdLst>
  <p:notesMasterIdLst>
    <p:notesMasterId r:id="rId32"/>
  </p:notesMasterIdLst>
  <p:handoutMasterIdLst>
    <p:handoutMasterId r:id="rId33"/>
  </p:handoutMasterIdLst>
  <p:sldIdLst>
    <p:sldId id="445" r:id="rId2"/>
    <p:sldId id="507" r:id="rId3"/>
    <p:sldId id="478" r:id="rId4"/>
    <p:sldId id="523" r:id="rId5"/>
    <p:sldId id="515" r:id="rId6"/>
    <p:sldId id="481" r:id="rId7"/>
    <p:sldId id="486" r:id="rId8"/>
    <p:sldId id="487" r:id="rId9"/>
    <p:sldId id="527" r:id="rId10"/>
    <p:sldId id="490" r:id="rId11"/>
    <p:sldId id="517" r:id="rId12"/>
    <p:sldId id="491" r:id="rId13"/>
    <p:sldId id="495" r:id="rId14"/>
    <p:sldId id="519" r:id="rId15"/>
    <p:sldId id="502" r:id="rId16"/>
    <p:sldId id="499" r:id="rId17"/>
    <p:sldId id="500" r:id="rId18"/>
    <p:sldId id="501" r:id="rId19"/>
    <p:sldId id="496" r:id="rId20"/>
    <p:sldId id="494" r:id="rId21"/>
    <p:sldId id="526" r:id="rId22"/>
    <p:sldId id="525" r:id="rId23"/>
    <p:sldId id="480" r:id="rId24"/>
    <p:sldId id="528" r:id="rId25"/>
    <p:sldId id="509" r:id="rId26"/>
    <p:sldId id="510" r:id="rId27"/>
    <p:sldId id="511" r:id="rId28"/>
    <p:sldId id="520" r:id="rId29"/>
    <p:sldId id="521" r:id="rId30"/>
    <p:sldId id="522" r:id="rId3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3" autoAdjust="0"/>
    <p:restoredTop sz="92284" autoAdjust="0"/>
  </p:normalViewPr>
  <p:slideViewPr>
    <p:cSldViewPr>
      <p:cViewPr>
        <p:scale>
          <a:sx n="62" d="100"/>
          <a:sy n="62" d="100"/>
        </p:scale>
        <p:origin x="-78" y="-456"/>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07/04/2014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07/04/2014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smtClean="0"/>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smtClean="0"/>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pitchFamily="34" charset="0"/>
              <a:buChar char="•"/>
            </a:pPr>
            <a:endParaRPr lang="en-GB" dirty="0" smtClean="0"/>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Les risque sont plus élevé car</a:t>
            </a:r>
            <a:r>
              <a:rPr lang="fr-FR" baseline="0" dirty="0" smtClean="0"/>
              <a:t> il y aurait</a:t>
            </a:r>
            <a:r>
              <a:rPr lang="fr-FR" dirty="0" smtClean="0"/>
              <a:t> qu’un point de défaillance unique, mais</a:t>
            </a:r>
          </a:p>
          <a:p>
            <a:r>
              <a:rPr lang="fr-FR" dirty="0" smtClean="0"/>
              <a:t>Plus facile à gérer et plus rentable.</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a:t>
            </a:r>
            <a:r>
              <a:rPr lang="en-GB" baseline="0" dirty="0" smtClean="0"/>
              <a:t> be updated.</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6"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userDrawn="1"/>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50"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a:t>
            </a:fld>
            <a:endParaRPr lang="en-GB"/>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9"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a:t>
            </a:fld>
            <a:endParaRPr lang="en-GB"/>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a:t>
            </a:fld>
            <a:endParaRPr lang="en-GB"/>
          </a:p>
        </p:txBody>
      </p:sp>
      <p:sp>
        <p:nvSpPr>
          <p:cNvPr id="18" name="PwCFirm"/>
          <p:cNvSpPr txBox="1"/>
          <p:nvPr userDrawn="1"/>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7"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 Colour">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4" name="Slide Number Placeholder 16"/>
          <p:cNvSpPr>
            <a:spLocks noGrp="1"/>
          </p:cNvSpPr>
          <p:nvPr>
            <p:ph type="sldNum" sz="quarter" idx="18"/>
          </p:nvPr>
        </p:nvSpPr>
        <p:spPr>
          <a:xfrm>
            <a:off x="7086600" y="6477000"/>
            <a:ext cx="1527048" cy="152400"/>
          </a:xfrm>
        </p:spPr>
        <p:txBody>
          <a:bodyPr/>
          <a:lstStyle/>
          <a:p>
            <a:r>
              <a:rPr lang="en-GB" smtClean="0"/>
              <a:t>Slide </a:t>
            </a:r>
            <a:fld id="{C65BB6A6-903A-4B60-A0CF-B2137834975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creativecommons.org/licenses/by/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a:t>
            </a:fld>
            <a:endParaRPr lang="en-GB"/>
          </a:p>
        </p:txBody>
      </p:sp>
      <p:pic>
        <p:nvPicPr>
          <p:cNvPr id="9" name="Picture 2" descr="http://www.lib.umich.edu/files/services/copyright/cc-by.png">
            <a:hlinkClick r:id="rId13"/>
          </p:cNvPr>
          <p:cNvPicPr>
            <a:picLocks noChangeAspect="1" noChangeArrowheads="1"/>
          </p:cNvPicPr>
          <p:nvPr/>
        </p:nvPicPr>
        <p:blipFill>
          <a:blip r:embed="rId14" cstate="print"/>
          <a:srcRect/>
          <a:stretch>
            <a:fillRect/>
          </a:stretch>
        </p:blipFill>
        <p:spPr bwMode="auto">
          <a:xfrm>
            <a:off x="8090178" y="6669360"/>
            <a:ext cx="539163" cy="188640"/>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6" r:id="rId4"/>
    <p:sldLayoutId id="2147483657" r:id="rId5"/>
    <p:sldLayoutId id="2147483658" r:id="rId6"/>
    <p:sldLayoutId id="2147483659" r:id="rId7"/>
    <p:sldLayoutId id="2147483662" r:id="rId8"/>
    <p:sldLayoutId id="2147483663" r:id="rId9"/>
    <p:sldLayoutId id="2147483666" r:id="rId10"/>
    <p:sldLayoutId id="2147483667" r:id="rId11"/>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foo.org/datasetid" TargetMode="Externa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3.org/TR/cooluri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www.w3.org/TR/cooluri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joinup.ec.europa.eu/node/53858" TargetMode="External"/><Relationship Id="rId4" Type="http://schemas.openxmlformats.org/officeDocument/2006/relationships/hyperlink" Target="http://www.w3.org/TR/cooluri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estmoz.com/187072"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tools.ietf.org/html/rfc3986"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www.w3.org/TR/cooluris/" TargetMode="External"/><Relationship Id="rId5" Type="http://schemas.openxmlformats.org/officeDocument/2006/relationships/hyperlink" Target="https://joinup.ec.europa.eu/community/semic/document/10-rules-persistent-uris" TargetMode="External"/><Relationship Id="rId4" Type="http://schemas.openxmlformats.org/officeDocument/2006/relationships/hyperlink" Target="https://www.gov.uk/government/uploads/system/uploads/attachment_data/file/60975/designing-URI-sets-uk-public-sector.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60975/designing-URI-sets-uk-public-sector.pdf" TargetMode="External"/><Relationship Id="rId7" Type="http://schemas.openxmlformats.org/officeDocument/2006/relationships/image" Target="../media/image15.png"/><Relationship Id="rId2" Type="http://schemas.openxmlformats.org/officeDocument/2006/relationships/hyperlink" Target="http://tools.ietf.org/html/rfc3986"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joinup.ec.europa.eu/community/semic/document/10-rules-persistent-uri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linkeddatabook.com/editions/1.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hyperlink" Target="http://www.w3.org/TR/cooluris" TargetMode="External"/><Relationship Id="rId7" Type="http://schemas.openxmlformats.org/officeDocument/2006/relationships/hyperlink" Target="http://data.gov.uk/linked-data" TargetMode="External"/><Relationship Id="rId12" Type="http://schemas.openxmlformats.org/officeDocument/2006/relationships/image" Target="../media/image21.png"/><Relationship Id="rId2" Type="http://schemas.openxmlformats.org/officeDocument/2006/relationships/hyperlink" Target="http://lod2.eu/" TargetMode="External"/><Relationship Id="rId1" Type="http://schemas.openxmlformats.org/officeDocument/2006/relationships/slideLayout" Target="../slideLayouts/slideLayout2.xml"/><Relationship Id="rId6" Type="http://schemas.openxmlformats.org/officeDocument/2006/relationships/hyperlink" Target="http://publications.europa.eu/" TargetMode="External"/><Relationship Id="rId11" Type="http://schemas.openxmlformats.org/officeDocument/2006/relationships/image" Target="../media/image20.png"/><Relationship Id="rId5" Type="http://schemas.openxmlformats.org/officeDocument/2006/relationships/hyperlink" Target="http://logd.tw.rpi.edu/instance-hub-uri-design" TargetMode="External"/><Relationship Id="rId10" Type="http://schemas.openxmlformats.org/officeDocument/2006/relationships/image" Target="../media/image19.png"/><Relationship Id="rId4" Type="http://schemas.openxmlformats.org/officeDocument/2006/relationships/hyperlink" Target="http://www.w3.org/wiki/GoodURIs" TargetMode="External"/><Relationship Id="rId9" Type="http://schemas.openxmlformats.org/officeDocument/2006/relationships/image" Target="../media/image1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hyperlink" Target="http://joinup.ec.europa.eu/" TargetMode="External"/><Relationship Id="rId3" Type="http://schemas.openxmlformats.org/officeDocument/2006/relationships/image" Target="../media/image22.jpeg"/><Relationship Id="rId7"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2" Type="http://schemas.openxmlformats.org/officeDocument/2006/relationships/hyperlink" Target="https://twitter.com/OpenDataSupport" TargetMode="External"/><Relationship Id="rId2"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1" Type="http://schemas.openxmlformats.org/officeDocument/2006/relationships/slideLayout" Target="../slideLayouts/slideLayout2.xml"/><Relationship Id="rId6" Type="http://schemas.openxmlformats.org/officeDocument/2006/relationships/hyperlink" Target="http://www.opendatasupport.eu/" TargetMode="External"/><Relationship Id="rId11" Type="http://schemas.openxmlformats.org/officeDocument/2006/relationships/image" Target="../media/image25.gif"/><Relationship Id="rId5" Type="http://schemas.openxmlformats.org/officeDocument/2006/relationships/image" Target="../media/image23.png"/><Relationship Id="rId15" Type="http://schemas.openxmlformats.org/officeDocument/2006/relationships/hyperlink" Target="mailto:contact@opendatasupport.eu" TargetMode="External"/><Relationship Id="rId10"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4" Type="http://schemas.openxmlformats.org/officeDocument/2006/relationships/hyperlink" Target="http://www.slideshare.net/OpenDataSupport" TargetMode="External"/><Relationship Id="rId9" Type="http://schemas.openxmlformats.org/officeDocument/2006/relationships/hyperlink" Target="http://www.linkedin.com/groups/Open-Data-Support-4859070?gid=4859070&amp;mostPopular=&amp;trk=tyah" TargetMode="External"/><Relationship Id="rId14" Type="http://schemas.openxmlformats.org/officeDocument/2006/relationships/image" Target="../media/image2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fr-BE" sz="1600" i="0" dirty="0" smtClean="0"/>
              <a:t>Module de formation 2.3</a:t>
            </a:r>
            <a:r>
              <a:rPr lang="fr-BE" sz="2800" i="0" dirty="0" smtClean="0"/>
              <a:t/>
            </a:r>
            <a:br>
              <a:rPr lang="fr-BE" sz="2800" i="0" dirty="0" smtClean="0"/>
            </a:br>
            <a:r>
              <a:rPr lang="fr-BE" sz="3600" i="0" dirty="0" smtClean="0"/>
              <a:t/>
            </a:r>
            <a:br>
              <a:rPr lang="fr-BE" sz="3600" i="0" dirty="0" smtClean="0"/>
            </a:br>
            <a:r>
              <a:rPr lang="fr-BE" sz="3600" i="0" dirty="0" smtClean="0"/>
              <a:t/>
            </a:r>
            <a:br>
              <a:rPr lang="fr-BE" sz="3600" i="0" dirty="0" smtClean="0"/>
            </a:br>
            <a:r>
              <a:rPr lang="fr-BE" sz="5400" i="0" dirty="0" smtClean="0">
                <a:latin typeface="Bradley Hand ITC" pitchFamily="66" charset="0"/>
              </a:rPr>
              <a:t>Concevoir et gérer des </a:t>
            </a:r>
            <a:r>
              <a:rPr lang="fr-BE" sz="5400" i="0" dirty="0" err="1" smtClean="0">
                <a:latin typeface="Bradley Hand ITC" pitchFamily="66" charset="0"/>
              </a:rPr>
              <a:t>URIs</a:t>
            </a:r>
            <a:r>
              <a:rPr lang="fr-BE" sz="5400" i="0" dirty="0" smtClean="0">
                <a:latin typeface="Bradley Hand ITC" pitchFamily="66" charset="0"/>
              </a:rPr>
              <a:t> Persistants</a:t>
            </a:r>
            <a:endParaRPr lang="fr-BE" sz="3600" i="0" dirty="0">
              <a:latin typeface="Bradley Hand ITC" pitchFamily="66" charset="0"/>
            </a:endParaRPr>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 faire si un URI n'est pas </a:t>
            </a:r>
            <a:r>
              <a:rPr lang="en-GB" dirty="0" err="1" smtClean="0"/>
              <a:t>déréférençable</a:t>
            </a:r>
            <a:r>
              <a:rPr lang="en-GB" dirty="0" smtClean="0">
                <a:solidFill>
                  <a:srgbClr val="FF0000"/>
                </a:solidFill>
              </a:rPr>
              <a:t> </a:t>
            </a:r>
            <a:r>
              <a:rPr lang="fr-FR" dirty="0" smtClean="0"/>
              <a:t>et / ou persistant?</a:t>
            </a:r>
            <a:endParaRPr lang="en-GB" dirty="0"/>
          </a:p>
        </p:txBody>
      </p:sp>
      <p:sp>
        <p:nvSpPr>
          <p:cNvPr id="3" name="Content Placeholder 2"/>
          <p:cNvSpPr>
            <a:spLocks noGrp="1"/>
          </p:cNvSpPr>
          <p:nvPr>
            <p:ph sz="quarter" idx="15"/>
          </p:nvPr>
        </p:nvSpPr>
        <p:spPr/>
        <p:txBody>
          <a:bodyPr/>
          <a:lstStyle/>
          <a:p>
            <a:r>
              <a:rPr lang="en-GB" dirty="0" err="1" smtClean="0"/>
              <a:t>Imaginez</a:t>
            </a:r>
            <a:r>
              <a:rPr lang="en-GB" dirty="0" smtClean="0"/>
              <a:t> la situation </a:t>
            </a:r>
            <a:r>
              <a:rPr lang="en-GB" dirty="0" err="1" smtClean="0"/>
              <a:t>suivante</a:t>
            </a:r>
            <a:r>
              <a:rPr lang="en-GB" dirty="0" smtClean="0"/>
              <a:t> ...</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10</a:t>
            </a:fld>
            <a:endParaRPr lang="en-GB"/>
          </a:p>
        </p:txBody>
      </p:sp>
      <p:pic>
        <p:nvPicPr>
          <p:cNvPr id="6" name="Picture 8" descr="camera, computer, notebook icon"/>
          <p:cNvPicPr>
            <a:picLocks noChangeAspect="1" noChangeArrowheads="1"/>
          </p:cNvPicPr>
          <p:nvPr/>
        </p:nvPicPr>
        <p:blipFill>
          <a:blip r:embed="rId3" cstate="print"/>
          <a:srcRect t="33333"/>
          <a:stretch>
            <a:fillRect/>
          </a:stretch>
        </p:blipFill>
        <p:spPr bwMode="auto">
          <a:xfrm>
            <a:off x="4139952" y="4149080"/>
            <a:ext cx="1440160" cy="936104"/>
          </a:xfrm>
          <a:prstGeom prst="rect">
            <a:avLst/>
          </a:prstGeom>
          <a:noFill/>
        </p:spPr>
      </p:pic>
      <p:pic>
        <p:nvPicPr>
          <p:cNvPr id="29698" name="Picture 2" descr="C:\Users\loutasn\Downloads\1365083999_user-admin.png"/>
          <p:cNvPicPr>
            <a:picLocks noChangeAspect="1" noChangeArrowheads="1"/>
          </p:cNvPicPr>
          <p:nvPr/>
        </p:nvPicPr>
        <p:blipFill>
          <a:blip r:embed="rId4" cstate="print"/>
          <a:srcRect/>
          <a:stretch>
            <a:fillRect/>
          </a:stretch>
        </p:blipFill>
        <p:spPr bwMode="auto">
          <a:xfrm>
            <a:off x="2051720" y="4005064"/>
            <a:ext cx="1080120" cy="1080120"/>
          </a:xfrm>
          <a:prstGeom prst="rect">
            <a:avLst/>
          </a:prstGeom>
          <a:noFill/>
        </p:spPr>
      </p:pic>
      <p:sp>
        <p:nvSpPr>
          <p:cNvPr id="10" name="Rectangle 9"/>
          <p:cNvSpPr/>
          <p:nvPr/>
        </p:nvSpPr>
        <p:spPr>
          <a:xfrm>
            <a:off x="5652120" y="4005064"/>
            <a:ext cx="1872208" cy="276999"/>
          </a:xfrm>
          <a:prstGeom prst="rect">
            <a:avLst/>
          </a:prstGeom>
        </p:spPr>
        <p:txBody>
          <a:bodyPr wrap="square">
            <a:spAutoFit/>
          </a:bodyPr>
          <a:lstStyle/>
          <a:p>
            <a:r>
              <a:rPr lang="en-GB" sz="1200" dirty="0" smtClean="0">
                <a:hlinkClick r:id="rId5"/>
              </a:rPr>
              <a:t>http://foo.org/datasetid</a:t>
            </a:r>
            <a:endParaRPr lang="en-GB" sz="1200" dirty="0" smtClean="0"/>
          </a:p>
        </p:txBody>
      </p:sp>
      <p:grpSp>
        <p:nvGrpSpPr>
          <p:cNvPr id="11" name="Group 24"/>
          <p:cNvGrpSpPr/>
          <p:nvPr/>
        </p:nvGrpSpPr>
        <p:grpSpPr>
          <a:xfrm>
            <a:off x="2987824" y="4437113"/>
            <a:ext cx="1008112" cy="144016"/>
            <a:chOff x="-990600" y="3609975"/>
            <a:chExt cx="1676400" cy="161925"/>
          </a:xfrm>
        </p:grpSpPr>
        <p:cxnSp>
          <p:nvCxnSpPr>
            <p:cNvPr id="12" name="Straight Connector 11"/>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Isosceles Triangle 13"/>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pic>
        <p:nvPicPr>
          <p:cNvPr id="29700" name="Picture 4" descr="C:\Users\loutasn\Downloads\1368739837_web.png"/>
          <p:cNvPicPr>
            <a:picLocks noChangeAspect="1" noChangeArrowheads="1"/>
          </p:cNvPicPr>
          <p:nvPr/>
        </p:nvPicPr>
        <p:blipFill>
          <a:blip r:embed="rId6" cstate="print"/>
          <a:srcRect/>
          <a:stretch>
            <a:fillRect/>
          </a:stretch>
        </p:blipFill>
        <p:spPr bwMode="auto">
          <a:xfrm>
            <a:off x="7452320" y="3861048"/>
            <a:ext cx="1219200" cy="1219200"/>
          </a:xfrm>
          <a:prstGeom prst="rect">
            <a:avLst/>
          </a:prstGeom>
          <a:noFill/>
        </p:spPr>
      </p:pic>
      <p:grpSp>
        <p:nvGrpSpPr>
          <p:cNvPr id="16" name="Group 24"/>
          <p:cNvGrpSpPr/>
          <p:nvPr/>
        </p:nvGrpSpPr>
        <p:grpSpPr>
          <a:xfrm>
            <a:off x="5652120" y="4221088"/>
            <a:ext cx="1806993" cy="144016"/>
            <a:chOff x="-990600" y="3609975"/>
            <a:chExt cx="1676400" cy="161925"/>
          </a:xfrm>
        </p:grpSpPr>
        <p:cxnSp>
          <p:nvCxnSpPr>
            <p:cNvPr id="17" name="Straight Connector 16"/>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20" name="Group 24"/>
          <p:cNvGrpSpPr/>
          <p:nvPr/>
        </p:nvGrpSpPr>
        <p:grpSpPr>
          <a:xfrm rot="10800000">
            <a:off x="5652120" y="4581128"/>
            <a:ext cx="1806993" cy="144016"/>
            <a:chOff x="-990600" y="3609975"/>
            <a:chExt cx="1676400" cy="161925"/>
          </a:xfrm>
        </p:grpSpPr>
        <p:cxnSp>
          <p:nvCxnSpPr>
            <p:cNvPr id="21" name="Straight Connector 20"/>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3" name="Isosceles Triangle 22"/>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24" name="Rectangle 23"/>
          <p:cNvSpPr/>
          <p:nvPr/>
        </p:nvSpPr>
        <p:spPr>
          <a:xfrm>
            <a:off x="5796136" y="4725144"/>
            <a:ext cx="1872208" cy="276999"/>
          </a:xfrm>
          <a:prstGeom prst="rect">
            <a:avLst/>
          </a:prstGeom>
        </p:spPr>
        <p:txBody>
          <a:bodyPr wrap="square">
            <a:spAutoFit/>
          </a:bodyPr>
          <a:lstStyle/>
          <a:p>
            <a:r>
              <a:rPr lang="en-GB" sz="1200" dirty="0" smtClean="0"/>
              <a:t>Resource not found</a:t>
            </a:r>
          </a:p>
        </p:txBody>
      </p:sp>
      <p:grpSp>
        <p:nvGrpSpPr>
          <p:cNvPr id="25" name="Group 24"/>
          <p:cNvGrpSpPr/>
          <p:nvPr/>
        </p:nvGrpSpPr>
        <p:grpSpPr>
          <a:xfrm rot="10800000">
            <a:off x="2987825" y="4797151"/>
            <a:ext cx="936104" cy="144016"/>
            <a:chOff x="-990600" y="3609975"/>
            <a:chExt cx="1676400" cy="161925"/>
          </a:xfrm>
        </p:grpSpPr>
        <p:cxnSp>
          <p:nvCxnSpPr>
            <p:cNvPr id="26" name="Straight Connector 25"/>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Isosceles Triangle 27"/>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pic>
        <p:nvPicPr>
          <p:cNvPr id="29" name="Picture 2" descr="add, cross, delete, exit, remove icon"/>
          <p:cNvPicPr>
            <a:picLocks noChangeAspect="1" noChangeArrowheads="1"/>
          </p:cNvPicPr>
          <p:nvPr/>
        </p:nvPicPr>
        <p:blipFill>
          <a:blip r:embed="rId7" cstate="print"/>
          <a:srcRect/>
          <a:stretch>
            <a:fillRect/>
          </a:stretch>
        </p:blipFill>
        <p:spPr bwMode="auto">
          <a:xfrm>
            <a:off x="3131840" y="4581128"/>
            <a:ext cx="756592" cy="756593"/>
          </a:xfrm>
          <a:prstGeom prst="rect">
            <a:avLst/>
          </a:prstGeom>
          <a:noFill/>
        </p:spPr>
      </p:pic>
      <p:sp>
        <p:nvSpPr>
          <p:cNvPr id="30" name="Oval Callout 29"/>
          <p:cNvSpPr/>
          <p:nvPr/>
        </p:nvSpPr>
        <p:spPr bwMode="ltGray">
          <a:xfrm>
            <a:off x="179512" y="2132856"/>
            <a:ext cx="3168352" cy="1656184"/>
          </a:xfrm>
          <a:prstGeom prst="wedgeEllipseCallout">
            <a:avLst>
              <a:gd name="adj1" fmla="val 15239"/>
              <a:gd name="adj2" fmla="val 79254"/>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indent="-274320" algn="ctr">
              <a:spcAft>
                <a:spcPts val="900"/>
              </a:spcAft>
            </a:pPr>
            <a:r>
              <a:rPr lang="fr-FR" sz="1600" b="1" dirty="0" smtClean="0">
                <a:solidFill>
                  <a:schemeClr val="tx1">
                    <a:lumMod val="95000"/>
                    <a:lumOff val="5000"/>
                  </a:schemeClr>
                </a:solidFill>
                <a:latin typeface="Hand Of Sean" pitchFamily="2" charset="-128"/>
                <a:ea typeface="Hand Of Sean" pitchFamily="2" charset="-128"/>
              </a:rPr>
              <a:t>Résolvons </a:t>
            </a:r>
            <a:r>
              <a:rPr lang="fr-FR" sz="1600" b="1" dirty="0" smtClean="0">
                <a:solidFill>
                  <a:schemeClr val="tx1">
                    <a:lumMod val="95000"/>
                    <a:lumOff val="5000"/>
                  </a:schemeClr>
                </a:solidFill>
                <a:latin typeface="Hand Of Sean" pitchFamily="2" charset="-128"/>
                <a:ea typeface="Hand Of Sean" pitchFamily="2" charset="-128"/>
              </a:rPr>
              <a:t>la description de « Irlande » à partir de la liste des codes-pays</a:t>
            </a:r>
            <a:endParaRPr lang="en-GB" sz="1600" b="1" dirty="0" smtClean="0">
              <a:solidFill>
                <a:schemeClr val="tx1">
                  <a:lumMod val="95000"/>
                  <a:lumOff val="5000"/>
                </a:schemeClr>
              </a:solidFill>
              <a:latin typeface="Hand Of Sean" pitchFamily="2" charset="-128"/>
              <a:ea typeface="Hand Of Sean" pitchFamily="2"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0040" y="2132856"/>
            <a:ext cx="8604448" cy="914400"/>
          </a:xfrm>
        </p:spPr>
        <p:txBody>
          <a:bodyPr/>
          <a:lstStyle/>
          <a:p>
            <a:r>
              <a:rPr lang="fr-FR" sz="7200" i="0" dirty="0" smtClean="0">
                <a:solidFill>
                  <a:schemeClr val="accent1"/>
                </a:solidFill>
                <a:latin typeface="Bradley Hand ITC" pitchFamily="66" charset="0"/>
              </a:rPr>
              <a:t>Concevoir des </a:t>
            </a:r>
            <a:r>
              <a:rPr lang="fr-FR" sz="7200" i="0" dirty="0" err="1" smtClean="0">
                <a:solidFill>
                  <a:schemeClr val="accent1"/>
                </a:solidFill>
                <a:latin typeface="Bradley Hand ITC" pitchFamily="66" charset="0"/>
              </a:rPr>
              <a:t>URIs</a:t>
            </a:r>
            <a:r>
              <a:rPr lang="fr-FR" sz="7200" i="0" dirty="0" smtClean="0">
                <a:solidFill>
                  <a:schemeClr val="accent1"/>
                </a:solidFill>
                <a:latin typeface="Bradley Hand ITC" pitchFamily="66" charset="0"/>
              </a:rPr>
              <a:t> persistants pour les ensembles de données</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fr-FR" b="0" dirty="0" smtClean="0"/>
              <a:t>10 choses à faire et ne pas faire</a:t>
            </a:r>
            <a:br>
              <a:rPr lang="fr-FR" b="0" dirty="0" smtClean="0"/>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Suivre un format générique d'URI</a:t>
            </a:r>
            <a:endParaRPr lang="en-GB" dirty="0"/>
          </a:p>
        </p:txBody>
      </p:sp>
      <p:sp>
        <p:nvSpPr>
          <p:cNvPr id="3" name="Content Placeholder 2"/>
          <p:cNvSpPr>
            <a:spLocks noGrp="1"/>
          </p:cNvSpPr>
          <p:nvPr>
            <p:ph sz="quarter" idx="15"/>
          </p:nvPr>
        </p:nvSpPr>
        <p:spPr/>
        <p:txBody>
          <a:bodyPr>
            <a:normAutofit fontScale="85000" lnSpcReduction="20000"/>
          </a:bodyPr>
          <a:lstStyle/>
          <a:p>
            <a:r>
              <a:rPr lang="en-GB" sz="2600" b="1" dirty="0" smtClean="0">
                <a:solidFill>
                  <a:schemeClr val="tx2"/>
                </a:solidFill>
                <a:latin typeface="Courier New" pitchFamily="49" charset="0"/>
                <a:cs typeface="Courier New" pitchFamily="49" charset="0"/>
              </a:rPr>
              <a:t>http://{domain}/{type}/{concept}/{reference}</a:t>
            </a:r>
          </a:p>
          <a:p>
            <a:endParaRPr lang="en-GB" sz="2600" b="1" dirty="0" smtClean="0">
              <a:latin typeface="Courier New" pitchFamily="49" charset="0"/>
              <a:cs typeface="Courier New" pitchFamily="49" charset="0"/>
            </a:endParaRPr>
          </a:p>
          <a:p>
            <a:r>
              <a:rPr lang="en-GB" b="1" dirty="0" smtClean="0">
                <a:solidFill>
                  <a:schemeClr val="tx2"/>
                </a:solidFill>
                <a:latin typeface="Courier New" pitchFamily="49" charset="0"/>
                <a:cs typeface="Courier New" pitchFamily="49" charset="0"/>
              </a:rPr>
              <a:t>{domain} </a:t>
            </a:r>
            <a:r>
              <a:rPr lang="fr-FR" dirty="0" smtClean="0"/>
              <a:t>est une combinaison du nom de l'hôte et du secteur concerné.</a:t>
            </a:r>
          </a:p>
          <a:p>
            <a:pPr lvl="1">
              <a:buFont typeface="Arial" pitchFamily="34" charset="0"/>
              <a:buChar char="•"/>
            </a:pPr>
            <a:r>
              <a:rPr lang="en-GB" b="1" dirty="0" smtClean="0">
                <a:solidFill>
                  <a:schemeClr val="tx2"/>
                </a:solidFill>
                <a:latin typeface="Courier New" pitchFamily="49" charset="0"/>
                <a:cs typeface="Courier New" pitchFamily="49" charset="0"/>
              </a:rPr>
              <a:t>{type} </a:t>
            </a:r>
            <a:r>
              <a:rPr lang="fr-FR" dirty="0" smtClean="0"/>
              <a:t>devrait être l'un d'une petit série de valeurs possibles qui déclarent le type de ressource qui est identifiée. Les exemples typiques incluent:</a:t>
            </a:r>
            <a:endParaRPr lang="en-GB" dirty="0" smtClean="0"/>
          </a:p>
          <a:p>
            <a:pPr lvl="2"/>
            <a:r>
              <a:rPr lang="en-GB" b="1" dirty="0" smtClean="0">
                <a:solidFill>
                  <a:schemeClr val="tx2"/>
                </a:solidFill>
                <a:latin typeface="Courier New" pitchFamily="49" charset="0"/>
                <a:cs typeface="Courier New" pitchFamily="49" charset="0"/>
              </a:rPr>
              <a:t>'id' </a:t>
            </a:r>
            <a:r>
              <a:rPr lang="en-GB" dirty="0" err="1" smtClean="0"/>
              <a:t>ou</a:t>
            </a:r>
            <a:r>
              <a:rPr lang="en-GB" dirty="0" smtClean="0"/>
              <a:t> </a:t>
            </a:r>
            <a:r>
              <a:rPr lang="en-GB" b="1" dirty="0" smtClean="0">
                <a:solidFill>
                  <a:schemeClr val="tx2"/>
                </a:solidFill>
                <a:latin typeface="Courier New" pitchFamily="49" charset="0"/>
                <a:cs typeface="Courier New" pitchFamily="49" charset="0"/>
              </a:rPr>
              <a:t>'item' </a:t>
            </a:r>
            <a:r>
              <a:rPr lang="fr-FR" dirty="0" smtClean="0"/>
              <a:t>pour les objets du monde réel;</a:t>
            </a:r>
          </a:p>
          <a:p>
            <a:pPr lvl="2"/>
            <a:r>
              <a:rPr lang="en-GB" b="1" dirty="0" smtClean="0">
                <a:solidFill>
                  <a:schemeClr val="tx2"/>
                </a:solidFill>
                <a:latin typeface="Courier New" pitchFamily="49" charset="0"/>
                <a:cs typeface="Courier New" pitchFamily="49" charset="0"/>
              </a:rPr>
              <a:t>'doc' </a:t>
            </a:r>
            <a:r>
              <a:rPr lang="fr-FR" dirty="0" smtClean="0"/>
              <a:t>pour les documents qui décrivent ces objets;</a:t>
            </a:r>
          </a:p>
          <a:p>
            <a:pPr lvl="2"/>
            <a:r>
              <a:rPr lang="en-GB" b="1" dirty="0" smtClean="0">
                <a:solidFill>
                  <a:schemeClr val="tx2"/>
                </a:solidFill>
                <a:latin typeface="Courier New" pitchFamily="49" charset="0"/>
                <a:cs typeface="Courier New" pitchFamily="49" charset="0"/>
              </a:rPr>
              <a:t>'def' </a:t>
            </a:r>
            <a:r>
              <a:rPr lang="fr-FR" dirty="0" smtClean="0"/>
              <a:t>pour des concepts;</a:t>
            </a:r>
            <a:endParaRPr lang="en-GB" dirty="0" smtClean="0"/>
          </a:p>
          <a:p>
            <a:pPr lvl="2"/>
            <a:r>
              <a:rPr lang="en-GB" b="1" dirty="0" smtClean="0">
                <a:solidFill>
                  <a:schemeClr val="tx2"/>
                </a:solidFill>
                <a:latin typeface="Courier New" pitchFamily="49" charset="0"/>
                <a:cs typeface="Courier New" pitchFamily="49" charset="0"/>
              </a:rPr>
              <a:t>'set' </a:t>
            </a:r>
            <a:r>
              <a:rPr lang="en-GB" dirty="0" smtClean="0"/>
              <a:t>pour les </a:t>
            </a:r>
            <a:r>
              <a:rPr lang="fr-FR" dirty="0" smtClean="0"/>
              <a:t>ensembles de données;</a:t>
            </a:r>
            <a:endParaRPr lang="en-GB" dirty="0" smtClean="0"/>
          </a:p>
          <a:p>
            <a:pPr lvl="2"/>
            <a:r>
              <a:rPr lang="fr-FR" dirty="0" smtClean="0"/>
              <a:t>une chaîne de caractères spécifique au contexte.</a:t>
            </a:r>
            <a:endParaRPr lang="en-GB" dirty="0" smtClean="0"/>
          </a:p>
          <a:p>
            <a:pPr lvl="1">
              <a:buFont typeface="Arial" pitchFamily="34" charset="0"/>
              <a:buChar char="•"/>
            </a:pPr>
            <a:r>
              <a:rPr lang="en-GB" b="1" dirty="0" smtClean="0">
                <a:solidFill>
                  <a:schemeClr val="tx2"/>
                </a:solidFill>
                <a:latin typeface="Courier New" pitchFamily="49" charset="0"/>
                <a:cs typeface="Courier New" pitchFamily="49" charset="0"/>
              </a:rPr>
              <a:t>{concept} </a:t>
            </a:r>
            <a:r>
              <a:rPr lang="fr-FR" dirty="0" smtClean="0"/>
              <a:t>pourrait être une collection, le type d'objet du monde réel ou le nom du schéma conceptuel;</a:t>
            </a:r>
            <a:endParaRPr lang="en-GB" dirty="0" smtClean="0"/>
          </a:p>
          <a:p>
            <a:pPr>
              <a:buFont typeface="Arial" pitchFamily="34" charset="0"/>
              <a:buChar char="•"/>
            </a:pPr>
            <a:r>
              <a:rPr lang="en-GB" sz="2200" b="1" dirty="0" smtClean="0">
                <a:solidFill>
                  <a:schemeClr val="tx2"/>
                </a:solidFill>
                <a:latin typeface="Courier New" pitchFamily="49" charset="0"/>
                <a:cs typeface="Courier New" pitchFamily="49" charset="0"/>
              </a:rPr>
              <a:t>{reference} </a:t>
            </a:r>
            <a:r>
              <a:rPr lang="fr-FR" dirty="0" smtClean="0"/>
              <a:t>est un élément, terme ou concept spécifique.</a:t>
            </a:r>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Créer un URI en réutilisant des identifiants existants</a:t>
            </a:r>
            <a:endParaRPr lang="en-GB" dirty="0"/>
          </a:p>
        </p:txBody>
      </p:sp>
      <p:sp>
        <p:nvSpPr>
          <p:cNvPr id="3" name="Content Placeholder 2"/>
          <p:cNvSpPr>
            <a:spLocks noGrp="1"/>
          </p:cNvSpPr>
          <p:nvPr>
            <p:ph sz="quarter" idx="15"/>
          </p:nvPr>
        </p:nvSpPr>
        <p:spPr/>
        <p:txBody>
          <a:bodyPr/>
          <a:lstStyle/>
          <a:p>
            <a:pPr lvl="1">
              <a:buFont typeface="Arial" pitchFamily="34" charset="0"/>
              <a:buChar char="•"/>
            </a:pPr>
            <a:r>
              <a:rPr lang="fr-FR" dirty="0" smtClean="0"/>
              <a:t>Les identificateurs existants de ressources, par exemple des clés primaires utilisées dans une bases de données, devraient être incorporés dans l'URI.</a:t>
            </a:r>
          </a:p>
          <a:p>
            <a:pPr lvl="2">
              <a:buFont typeface="Wingdings" pitchFamily="2" charset="2"/>
              <a:buChar char="§"/>
            </a:pPr>
            <a:r>
              <a:rPr lang="fr-FR" sz="1800" dirty="0" smtClean="0"/>
              <a:t>Réutilisez des identificateurs qui sont eux-mêmes susceptibles d'être persistants.</a:t>
            </a:r>
          </a:p>
          <a:p>
            <a:pPr lvl="2">
              <a:buFont typeface="Wingdings" pitchFamily="2" charset="2"/>
              <a:buChar char="§"/>
            </a:pPr>
            <a:r>
              <a:rPr lang="fr-FR" sz="1800" dirty="0" smtClean="0"/>
              <a:t>Réutilisez des identificateurs normalisés plutôt que des codes spécifiques au système interne.</a:t>
            </a:r>
          </a:p>
          <a:p>
            <a:pPr lvl="2">
              <a:buNone/>
            </a:pPr>
            <a:endParaRPr lang="en-GB" sz="1800" dirty="0" smtClean="0"/>
          </a:p>
          <a:p>
            <a:pPr lvl="1"/>
            <a:r>
              <a:rPr lang="fr-FR" dirty="0" smtClean="0"/>
              <a:t>Par exemple, si l'identificateur d'une entreprise dans un registre national des affaires est une suite comme AB123456, alors l'URI pour cette société pourrait être:</a:t>
            </a:r>
          </a:p>
          <a:p>
            <a:pPr lvl="2">
              <a:buNone/>
            </a:pPr>
            <a:r>
              <a:rPr lang="en-GB" sz="1800" b="1" dirty="0" smtClean="0">
                <a:solidFill>
                  <a:schemeClr val="tx2"/>
                </a:solidFill>
                <a:latin typeface="Courier New" pitchFamily="49" charset="0"/>
                <a:cs typeface="Courier New" pitchFamily="49" charset="0"/>
              </a:rPr>
              <a:t>	http://businessdata.gov/id/company/AB123456</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Mettre en œuvre des URI 303 pour les ressources du monde réel</a:t>
            </a:r>
          </a:p>
        </p:txBody>
      </p:sp>
      <p:sp>
        <p:nvSpPr>
          <p:cNvPr id="3" name="Content Placeholder 2"/>
          <p:cNvSpPr>
            <a:spLocks noGrp="1"/>
          </p:cNvSpPr>
          <p:nvPr>
            <p:ph sz="quarter" idx="15"/>
          </p:nvPr>
        </p:nvSpPr>
        <p:spPr/>
        <p:txBody>
          <a:bodyPr/>
          <a:lstStyle/>
          <a:p>
            <a:pPr lvl="1">
              <a:buFont typeface="Arial" pitchFamily="34" charset="0"/>
              <a:buChar char="•"/>
            </a:pPr>
            <a:r>
              <a:rPr lang="fr-FR" sz="1800" dirty="0" smtClean="0"/>
              <a:t>Comme il n'existe </a:t>
            </a:r>
            <a:r>
              <a:rPr lang="fr-FR" sz="1800" b="1" dirty="0" smtClean="0"/>
              <a:t>pas de représentation appropriée pour</a:t>
            </a:r>
            <a:r>
              <a:rPr lang="fr-FR" sz="1800" dirty="0" smtClean="0"/>
              <a:t> </a:t>
            </a:r>
            <a:r>
              <a:rPr lang="fr-FR" sz="1800" b="1" dirty="0" smtClean="0"/>
              <a:t>des ressources du monde réel </a:t>
            </a:r>
            <a:r>
              <a:rPr lang="fr-FR" sz="1800" dirty="0" smtClean="0"/>
              <a:t>(tel qu’une ressource non-document comme un personne, une entreprise, un lieu ...), il est utile d'être dirigé vers un document Web qui contient des informations sur cette ressource.</a:t>
            </a:r>
          </a:p>
          <a:p>
            <a:pPr lvl="1">
              <a:buFont typeface="Arial" pitchFamily="34" charset="0"/>
              <a:buChar char="•"/>
            </a:pPr>
            <a:r>
              <a:rPr lang="fr-FR" sz="1800" b="1" dirty="0" smtClean="0"/>
              <a:t>Eviter l’ambiguïté </a:t>
            </a:r>
            <a:r>
              <a:rPr lang="fr-FR" sz="1800" dirty="0" smtClean="0"/>
              <a:t>entre la ressource dans le monde réel et le document qu’il la représente.</a:t>
            </a:r>
            <a:endParaRPr lang="en-GB" sz="1800" dirty="0" smtClean="0"/>
          </a:p>
          <a:p>
            <a:pPr marL="274320" lvl="3">
              <a:buFont typeface="Arial" pitchFamily="34" charset="0"/>
              <a:buChar char="•"/>
            </a:pPr>
            <a:r>
              <a:rPr lang="fr-FR" sz="1800" dirty="0" smtClean="0"/>
              <a:t>Par exemple, si un gouvernement décide de créer des URI 303 pour représenter les écoles primaires, le résultat pourrait être:</a:t>
            </a:r>
          </a:p>
          <a:p>
            <a:pPr marL="548640" lvl="4">
              <a:buFont typeface="Wingdings" pitchFamily="2" charset="2"/>
              <a:buChar char="§"/>
            </a:pPr>
            <a:r>
              <a:rPr lang="en-GB" sz="1600" b="1" dirty="0" smtClean="0">
                <a:solidFill>
                  <a:schemeClr val="tx2"/>
                </a:solidFill>
                <a:latin typeface="Courier New" pitchFamily="49" charset="0"/>
                <a:cs typeface="Courier New" pitchFamily="49" charset="0"/>
              </a:rPr>
              <a:t>http://schools.gov.foo/id/school1</a:t>
            </a:r>
          </a:p>
          <a:p>
            <a:pPr marL="548640" lvl="4">
              <a:buFont typeface="Wingdings" pitchFamily="2" charset="2"/>
              <a:buChar char="§"/>
            </a:pPr>
            <a:r>
              <a:rPr lang="en-GB" sz="1600" b="1" dirty="0" smtClean="0">
                <a:solidFill>
                  <a:schemeClr val="tx2"/>
                </a:solidFill>
                <a:latin typeface="Courier New" pitchFamily="49" charset="0"/>
                <a:cs typeface="Courier New" pitchFamily="49" charset="0"/>
              </a:rPr>
              <a:t>http://schools.gov.foo/id/school2 </a:t>
            </a:r>
            <a:endParaRPr lang="en-GB" sz="1800" b="1" dirty="0" smtClean="0">
              <a:solidFill>
                <a:schemeClr val="tx2"/>
              </a:solidFill>
              <a:latin typeface="Courier New" pitchFamily="49" charset="0"/>
              <a:cs typeface="Courier New" pitchFamily="49" charset="0"/>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14</a:t>
            </a:fld>
            <a:endParaRPr lang="en-GB"/>
          </a:p>
        </p:txBody>
      </p:sp>
      <p:sp>
        <p:nvSpPr>
          <p:cNvPr id="5" name="Rectangle 4"/>
          <p:cNvSpPr/>
          <p:nvPr/>
        </p:nvSpPr>
        <p:spPr bwMode="ltGray">
          <a:xfrm>
            <a:off x="3851920" y="5805264"/>
            <a:ext cx="4788024"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mj-lt"/>
              </a:rPr>
              <a:t>Voir</a:t>
            </a:r>
            <a:r>
              <a:rPr lang="en-GB" sz="1200" b="1" dirty="0" smtClean="0">
                <a:solidFill>
                  <a:schemeClr val="tx1"/>
                </a:solidFill>
                <a:latin typeface="+mj-lt"/>
              </a:rPr>
              <a:t> </a:t>
            </a:r>
            <a:r>
              <a:rPr lang="en-GB" sz="1200" b="1" dirty="0" err="1" smtClean="0">
                <a:solidFill>
                  <a:schemeClr val="tx1"/>
                </a:solidFill>
                <a:latin typeface="+mj-lt"/>
              </a:rPr>
              <a:t>aussi</a:t>
            </a:r>
            <a:r>
              <a:rPr lang="en-GB" sz="1200" b="1" dirty="0" smtClean="0">
                <a:solidFill>
                  <a:schemeClr val="tx1"/>
                </a:solidFill>
                <a:latin typeface="+mj-lt"/>
              </a:rPr>
              <a:t>:</a:t>
            </a:r>
            <a:endParaRPr lang="en-GB" sz="1200" b="1" dirty="0" smtClean="0">
              <a:solidFill>
                <a:schemeClr val="tx1"/>
              </a:solidFill>
              <a:latin typeface="+mj-lt"/>
              <a:hlinkClick r:id="rId3"/>
            </a:endParaRPr>
          </a:p>
          <a:p>
            <a:r>
              <a:rPr lang="en-GB" sz="1200" dirty="0" smtClean="0">
                <a:solidFill>
                  <a:schemeClr val="tx1"/>
                </a:solidFill>
                <a:latin typeface="+mj-lt"/>
              </a:rPr>
              <a:t>Cool URIs for the Semantic Web. </a:t>
            </a:r>
            <a:r>
              <a:rPr lang="en-GB" sz="1200" dirty="0" smtClean="0">
                <a:latin typeface="+mj-lt"/>
                <a:hlinkClick r:id="rId3"/>
              </a:rPr>
              <a:t>http://www.w3.org/TR/cooluris</a:t>
            </a:r>
            <a:r>
              <a:rPr lang="en-GB" sz="1200" dirty="0" smtClean="0">
                <a:latin typeface="+mj-lt"/>
              </a:rPr>
              <a:t>/</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4644007" y="1772816"/>
            <a:ext cx="3972303" cy="3312368"/>
          </a:xfrm>
          <a:prstGeom prst="rect">
            <a:avLst/>
          </a:prstGeom>
          <a:noFill/>
          <a:ln w="9525">
            <a:noFill/>
            <a:miter lim="800000"/>
            <a:headEnd/>
            <a:tailEnd/>
          </a:ln>
        </p:spPr>
      </p:pic>
      <p:sp>
        <p:nvSpPr>
          <p:cNvPr id="2" name="Title 1"/>
          <p:cNvSpPr>
            <a:spLocks noGrp="1"/>
          </p:cNvSpPr>
          <p:nvPr>
            <p:ph type="title"/>
          </p:nvPr>
        </p:nvSpPr>
        <p:spPr/>
        <p:txBody>
          <a:bodyPr/>
          <a:lstStyle/>
          <a:p>
            <a:r>
              <a:rPr lang="fr-FR" dirty="0" smtClean="0"/>
              <a:t>Déréférencement URI 303 et la négociation de contenu</a:t>
            </a:r>
          </a:p>
        </p:txBody>
      </p:sp>
      <p:sp>
        <p:nvSpPr>
          <p:cNvPr id="3" name="Content Placeholder 2"/>
          <p:cNvSpPr>
            <a:spLocks noGrp="1"/>
          </p:cNvSpPr>
          <p:nvPr>
            <p:ph sz="quarter" idx="14"/>
          </p:nvPr>
        </p:nvSpPr>
        <p:spPr/>
        <p:txBody>
          <a:bodyPr/>
          <a:lstStyle/>
          <a:p>
            <a:pPr lvl="1">
              <a:buFont typeface="Arial" pitchFamily="34" charset="0"/>
              <a:buChar char="•"/>
            </a:pPr>
            <a:r>
              <a:rPr lang="fr-FR" sz="1800" dirty="0" smtClean="0"/>
              <a:t>Si déréférencés, les </a:t>
            </a:r>
            <a:r>
              <a:rPr lang="fr-FR" sz="1800" dirty="0" err="1" smtClean="0"/>
              <a:t>URIs</a:t>
            </a:r>
            <a:r>
              <a:rPr lang="fr-FR" sz="1800" dirty="0" smtClean="0"/>
              <a:t> de ces ressources devraient répondre avec  un code </a:t>
            </a:r>
            <a:r>
              <a:rPr lang="fr-FR" sz="1800" b="1" dirty="0" smtClean="0"/>
              <a:t>HTTP 303 </a:t>
            </a:r>
            <a:r>
              <a:rPr lang="fr-FR" sz="1800" dirty="0" smtClean="0"/>
              <a:t>à un document qui décrit l'objet.</a:t>
            </a:r>
          </a:p>
          <a:p>
            <a:pPr lvl="1">
              <a:buFont typeface="Arial" pitchFamily="34" charset="0"/>
              <a:buChar char="•"/>
            </a:pPr>
            <a:r>
              <a:rPr lang="fr-FR" sz="1800" dirty="0" smtClean="0"/>
              <a:t>Cela signifie que le serveur Web doit être configuré pour </a:t>
            </a:r>
            <a:r>
              <a:rPr lang="fr-FR" sz="1800" b="1" dirty="0" smtClean="0"/>
              <a:t>rediriger</a:t>
            </a:r>
            <a:r>
              <a:rPr lang="fr-FR" sz="1800" dirty="0" smtClean="0"/>
              <a:t> de </a:t>
            </a:r>
            <a:r>
              <a:rPr lang="en-GB" sz="1800" dirty="0" smtClean="0"/>
              <a:t> </a:t>
            </a:r>
            <a:r>
              <a:rPr lang="en-GB" sz="1800" b="1" dirty="0" smtClean="0">
                <a:solidFill>
                  <a:schemeClr val="tx2"/>
                </a:solidFill>
                <a:latin typeface="Courier New" pitchFamily="49" charset="0"/>
                <a:cs typeface="Courier New" pitchFamily="49" charset="0"/>
              </a:rPr>
              <a:t>http://schools.gov.foo/</a:t>
            </a:r>
            <a:r>
              <a:rPr lang="en-GB" sz="1800" b="1" u="sng" dirty="0" smtClean="0">
                <a:solidFill>
                  <a:schemeClr val="tx2"/>
                </a:solidFill>
                <a:latin typeface="Courier New" pitchFamily="49" charset="0"/>
                <a:cs typeface="Courier New" pitchFamily="49" charset="0"/>
              </a:rPr>
              <a:t>id</a:t>
            </a:r>
            <a:r>
              <a:rPr lang="en-GB" sz="1800" b="1" dirty="0" smtClean="0">
                <a:solidFill>
                  <a:schemeClr val="tx2"/>
                </a:solidFill>
                <a:latin typeface="Courier New" pitchFamily="49" charset="0"/>
                <a:cs typeface="Courier New" pitchFamily="49" charset="0"/>
              </a:rPr>
              <a:t>/school1 </a:t>
            </a:r>
            <a:r>
              <a:rPr lang="en-GB" sz="1800" dirty="0" smtClean="0"/>
              <a:t>à </a:t>
            </a:r>
            <a:r>
              <a:rPr lang="en-GB" sz="1800" b="1" dirty="0" smtClean="0">
                <a:solidFill>
                  <a:schemeClr val="tx2"/>
                </a:solidFill>
                <a:latin typeface="Courier New" pitchFamily="49" charset="0"/>
                <a:cs typeface="Courier New" pitchFamily="49" charset="0"/>
              </a:rPr>
              <a:t>http://schools.gov.foo/</a:t>
            </a:r>
            <a:r>
              <a:rPr lang="en-GB" sz="1800" b="1" u="sng" dirty="0" smtClean="0">
                <a:solidFill>
                  <a:schemeClr val="tx2"/>
                </a:solidFill>
                <a:latin typeface="Courier New" pitchFamily="49" charset="0"/>
                <a:cs typeface="Courier New" pitchFamily="49" charset="0"/>
              </a:rPr>
              <a:t>doc</a:t>
            </a:r>
            <a:r>
              <a:rPr lang="en-GB" sz="1800" b="1" dirty="0" smtClean="0">
                <a:solidFill>
                  <a:schemeClr val="tx2"/>
                </a:solidFill>
                <a:latin typeface="Courier New" pitchFamily="49" charset="0"/>
                <a:cs typeface="Courier New" pitchFamily="49" charset="0"/>
              </a:rPr>
              <a:t>/school1</a:t>
            </a:r>
            <a:endParaRPr lang="en-GB" sz="1800" dirty="0" smtClean="0"/>
          </a:p>
          <a:p>
            <a:pPr lvl="2">
              <a:buFont typeface="Wingdings" pitchFamily="2" charset="2"/>
              <a:buChar char="§"/>
            </a:pPr>
            <a:r>
              <a:rPr lang="fr-FR" sz="1600" dirty="0" smtClean="0"/>
              <a:t>Une </a:t>
            </a:r>
            <a:r>
              <a:rPr lang="fr-FR" sz="1600" b="1" dirty="0" smtClean="0"/>
              <a:t>règle de réécriture </a:t>
            </a:r>
            <a:r>
              <a:rPr lang="fr-FR" sz="1600" dirty="0" smtClean="0"/>
              <a:t>URI, remplaçant généralement l'URI {type} 'id' par 'doc'</a:t>
            </a:r>
          </a:p>
          <a:p>
            <a:pPr lvl="1">
              <a:buFont typeface="Arial" pitchFamily="34" charset="0"/>
              <a:buChar char="•"/>
            </a:pPr>
            <a:r>
              <a:rPr lang="fr-FR" sz="1800" b="1" dirty="0" smtClean="0"/>
              <a:t>Différentes représentations</a:t>
            </a:r>
            <a:r>
              <a:rPr lang="fr-FR" sz="1800" dirty="0" smtClean="0"/>
              <a:t> peuvent être possibles, par ex. RDF, XML, HTML ...</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15</a:t>
            </a:fld>
            <a:endParaRPr lang="en-GB"/>
          </a:p>
        </p:txBody>
      </p:sp>
      <p:sp>
        <p:nvSpPr>
          <p:cNvPr id="7" name="Rectangle 6"/>
          <p:cNvSpPr/>
          <p:nvPr/>
        </p:nvSpPr>
        <p:spPr>
          <a:xfrm>
            <a:off x="5220072" y="1772816"/>
            <a:ext cx="3672408" cy="246221"/>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a:t>
            </a:r>
            <a:r>
              <a:rPr lang="en-GB" sz="1000" b="1" u="sng" dirty="0" smtClean="0">
                <a:solidFill>
                  <a:schemeClr val="tx2"/>
                </a:solidFill>
                <a:latin typeface="Courier New" pitchFamily="49" charset="0"/>
                <a:cs typeface="Courier New" pitchFamily="49" charset="0"/>
              </a:rPr>
              <a:t>id</a:t>
            </a:r>
            <a:r>
              <a:rPr lang="en-GB" sz="1000" b="1" dirty="0" smtClean="0">
                <a:solidFill>
                  <a:schemeClr val="tx2"/>
                </a:solidFill>
                <a:latin typeface="Courier New" pitchFamily="49" charset="0"/>
                <a:cs typeface="Courier New" pitchFamily="49" charset="0"/>
              </a:rPr>
              <a:t>/school1 </a:t>
            </a:r>
            <a:endParaRPr lang="en-GB" sz="1000" dirty="0"/>
          </a:p>
        </p:txBody>
      </p:sp>
      <p:sp>
        <p:nvSpPr>
          <p:cNvPr id="8" name="Rectangle 7"/>
          <p:cNvSpPr/>
          <p:nvPr/>
        </p:nvSpPr>
        <p:spPr>
          <a:xfrm>
            <a:off x="5364088" y="2924944"/>
            <a:ext cx="2952328" cy="246221"/>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a:t>
            </a:r>
            <a:r>
              <a:rPr lang="en-GB" sz="1000" b="1" u="sng" dirty="0" smtClean="0">
                <a:solidFill>
                  <a:schemeClr val="tx2"/>
                </a:solidFill>
                <a:latin typeface="Courier New" pitchFamily="49" charset="0"/>
                <a:cs typeface="Courier New" pitchFamily="49" charset="0"/>
              </a:rPr>
              <a:t>doc</a:t>
            </a:r>
            <a:r>
              <a:rPr lang="en-GB" sz="1000" b="1" dirty="0" smtClean="0">
                <a:solidFill>
                  <a:schemeClr val="tx2"/>
                </a:solidFill>
                <a:latin typeface="Courier New" pitchFamily="49" charset="0"/>
                <a:cs typeface="Courier New" pitchFamily="49" charset="0"/>
              </a:rPr>
              <a:t>/school1 </a:t>
            </a:r>
            <a:endParaRPr lang="en-GB" sz="1000" dirty="0"/>
          </a:p>
        </p:txBody>
      </p:sp>
      <p:sp>
        <p:nvSpPr>
          <p:cNvPr id="9" name="Rectangle 8"/>
          <p:cNvSpPr/>
          <p:nvPr/>
        </p:nvSpPr>
        <p:spPr>
          <a:xfrm>
            <a:off x="4860032" y="4797152"/>
            <a:ext cx="2232248" cy="400110"/>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http://schools.gov.foo/doc/school1.rdf </a:t>
            </a:r>
            <a:endParaRPr lang="en-GB" sz="1000" dirty="0"/>
          </a:p>
        </p:txBody>
      </p:sp>
      <p:sp>
        <p:nvSpPr>
          <p:cNvPr id="10" name="Rectangle 9"/>
          <p:cNvSpPr/>
          <p:nvPr/>
        </p:nvSpPr>
        <p:spPr>
          <a:xfrm>
            <a:off x="6948264" y="4829090"/>
            <a:ext cx="2195736" cy="400110"/>
          </a:xfrm>
          <a:prstGeom prst="rect">
            <a:avLst/>
          </a:prstGeom>
          <a:solidFill>
            <a:schemeClr val="bg1"/>
          </a:solidFill>
        </p:spPr>
        <p:txBody>
          <a:bodyPr wrap="square">
            <a:spAutoFit/>
          </a:bodyPr>
          <a:lstStyle/>
          <a:p>
            <a:r>
              <a:rPr lang="en-GB" sz="1000" b="1" dirty="0" smtClean="0">
                <a:solidFill>
                  <a:schemeClr val="tx2"/>
                </a:solidFill>
                <a:latin typeface="Courier New" pitchFamily="49" charset="0"/>
                <a:cs typeface="Courier New" pitchFamily="49" charset="0"/>
              </a:rPr>
              <a:t>http://schools.gov.foo/doc/school1.html</a:t>
            </a:r>
            <a:endParaRPr lang="en-GB" sz="1000" dirty="0"/>
          </a:p>
        </p:txBody>
      </p:sp>
      <p:sp>
        <p:nvSpPr>
          <p:cNvPr id="13" name="Rectangle 12"/>
          <p:cNvSpPr/>
          <p:nvPr/>
        </p:nvSpPr>
        <p:spPr bwMode="ltGray">
          <a:xfrm>
            <a:off x="5292080" y="5661248"/>
            <a:ext cx="3312368"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mj-lt"/>
              </a:rPr>
              <a:t>Voir</a:t>
            </a:r>
            <a:r>
              <a:rPr lang="en-GB" sz="1200" b="1" dirty="0" smtClean="0">
                <a:solidFill>
                  <a:schemeClr val="tx1"/>
                </a:solidFill>
                <a:latin typeface="+mj-lt"/>
              </a:rPr>
              <a:t> </a:t>
            </a:r>
            <a:r>
              <a:rPr lang="en-GB" sz="1200" b="1" dirty="0" err="1" smtClean="0">
                <a:solidFill>
                  <a:schemeClr val="tx1"/>
                </a:solidFill>
                <a:latin typeface="+mj-lt"/>
              </a:rPr>
              <a:t>aussi</a:t>
            </a:r>
            <a:r>
              <a:rPr lang="en-GB" sz="1200" b="1" dirty="0" smtClean="0">
                <a:solidFill>
                  <a:schemeClr val="tx1"/>
                </a:solidFill>
                <a:latin typeface="+mj-lt"/>
              </a:rPr>
              <a:t>:</a:t>
            </a:r>
            <a:endParaRPr lang="en-GB" sz="1200" b="1" dirty="0" smtClean="0">
              <a:solidFill>
                <a:schemeClr val="tx1"/>
              </a:solidFill>
              <a:latin typeface="+mj-lt"/>
              <a:hlinkClick r:id="rId4"/>
            </a:endParaRPr>
          </a:p>
          <a:p>
            <a:r>
              <a:rPr lang="en-GB" sz="1200" dirty="0" smtClean="0">
                <a:solidFill>
                  <a:schemeClr val="tx1"/>
                </a:solidFill>
                <a:latin typeface="+mj-lt"/>
              </a:rPr>
              <a:t>Cool URIs for the Semantic Web. </a:t>
            </a:r>
            <a:r>
              <a:rPr lang="en-GB" sz="1200" dirty="0" smtClean="0">
                <a:latin typeface="+mj-lt"/>
                <a:hlinkClick r:id="rId4"/>
              </a:rPr>
              <a:t>http://www.w3.org/TR/cooluris</a:t>
            </a:r>
            <a:r>
              <a:rPr lang="en-GB" sz="1200" dirty="0" smtClean="0">
                <a:latin typeface="+mj-lt"/>
              </a:rPr>
              <a:t>/</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FR" dirty="0" smtClean="0"/>
              <a:t>Évitez d’intégrer les numéros de version dans les </a:t>
            </a:r>
            <a:r>
              <a:rPr lang="fr-FR" dirty="0" err="1" smtClean="0"/>
              <a:t>URIs</a:t>
            </a:r>
            <a:endParaRPr lang="en-GB" dirty="0"/>
          </a:p>
        </p:txBody>
      </p:sp>
      <p:sp>
        <p:nvSpPr>
          <p:cNvPr id="5" name="Content Placeholder 4"/>
          <p:cNvSpPr>
            <a:spLocks noGrp="1"/>
          </p:cNvSpPr>
          <p:nvPr>
            <p:ph sz="quarter" idx="15"/>
          </p:nvPr>
        </p:nvSpPr>
        <p:spPr/>
        <p:txBody>
          <a:bodyPr/>
          <a:lstStyle/>
          <a:p>
            <a:pPr lvl="1">
              <a:buFont typeface="Arial" pitchFamily="34" charset="0"/>
              <a:buChar char="•"/>
            </a:pPr>
            <a:r>
              <a:rPr lang="fr-FR" dirty="0" smtClean="0"/>
              <a:t>Ensembles de données, schémas conceptuels, ontologies, taxonomies et vocabulaires sont libérés dans des versions successives, suivant des cycles itératifs de changement/mise à jour</a:t>
            </a:r>
            <a:endParaRPr lang="en-GB" dirty="0" smtClean="0"/>
          </a:p>
          <a:p>
            <a:pPr>
              <a:buFont typeface="Arial" pitchFamily="34" charset="0"/>
              <a:buChar char="•"/>
            </a:pPr>
            <a:r>
              <a:rPr lang="fr-FR" dirty="0" smtClean="0"/>
              <a:t>Les </a:t>
            </a:r>
            <a:r>
              <a:rPr lang="fr-FR" dirty="0" err="1" smtClean="0"/>
              <a:t>URIs</a:t>
            </a:r>
            <a:r>
              <a:rPr lang="fr-FR" dirty="0" smtClean="0"/>
              <a:t> devraient rester </a:t>
            </a:r>
            <a:r>
              <a:rPr lang="fr-FR" b="1" dirty="0" smtClean="0"/>
              <a:t>stable entre les versions</a:t>
            </a:r>
            <a:r>
              <a:rPr lang="fr-FR" dirty="0" smtClean="0"/>
              <a:t>.</a:t>
            </a:r>
          </a:p>
          <a:p>
            <a:pPr lvl="2">
              <a:buFont typeface="Wingdings" pitchFamily="2" charset="2"/>
              <a:buChar char="§"/>
            </a:pPr>
            <a:r>
              <a:rPr lang="fr-FR" sz="1800" dirty="0" smtClean="0"/>
              <a:t>Les numéros de version et les informations d’état </a:t>
            </a:r>
            <a:r>
              <a:rPr lang="fr-FR" sz="1800" b="1" dirty="0" smtClean="0"/>
              <a:t>ne devraient pas être inclus</a:t>
            </a:r>
            <a:r>
              <a:rPr lang="fr-FR" sz="1800" dirty="0" smtClean="0"/>
              <a:t> dans l'URI.</a:t>
            </a:r>
          </a:p>
          <a:p>
            <a:pPr lvl="1">
              <a:buFont typeface="Arial" pitchFamily="34" charset="0"/>
              <a:buChar char="•"/>
            </a:pPr>
            <a:r>
              <a:rPr lang="fr-FR" dirty="0" smtClean="0"/>
              <a:t>Par exemple, en imaginant deux versions consécutives, v0.01 et v0.02 d’un ensemble de données d’une école. Si les informations de version avaient été incluses dans l'URI, l'URI de l'ensemble de données doit changer à chaque fois qu'une nouvelle version sort.</a:t>
            </a:r>
          </a:p>
          <a:p>
            <a:pPr lvl="2">
              <a:buFont typeface="Wingdings" pitchFamily="2" charset="2"/>
              <a:buChar char="§"/>
            </a:pPr>
            <a:r>
              <a:rPr lang="en-GB" sz="1400" b="1" dirty="0" smtClean="0">
                <a:solidFill>
                  <a:schemeClr val="tx2"/>
                </a:solidFill>
                <a:latin typeface="Courier New" pitchFamily="49" charset="0"/>
                <a:cs typeface="Courier New" pitchFamily="49" charset="0"/>
              </a:rPr>
              <a:t>http://schools.gov.foo/set/0.01/schools</a:t>
            </a:r>
          </a:p>
          <a:p>
            <a:pPr lvl="2">
              <a:buFont typeface="Wingdings" pitchFamily="2" charset="2"/>
              <a:buChar char="§"/>
            </a:pPr>
            <a:r>
              <a:rPr lang="en-GB" sz="1400" b="1" dirty="0" smtClean="0">
                <a:solidFill>
                  <a:schemeClr val="tx2"/>
                </a:solidFill>
                <a:latin typeface="Courier New" pitchFamily="49" charset="0"/>
                <a:cs typeface="Courier New" pitchFamily="49" charset="0"/>
              </a:rPr>
              <a:t>http://schools.gov.foo/set/0.02/schools</a:t>
            </a:r>
          </a:p>
          <a:p>
            <a:pPr lvl="2">
              <a:buNone/>
            </a:pPr>
            <a:endParaRPr lang="en-GB" sz="1400" b="1" dirty="0" smtClean="0">
              <a:solidFill>
                <a:schemeClr val="tx2"/>
              </a:solidFill>
              <a:latin typeface="Courier New" pitchFamily="49" charset="0"/>
              <a:cs typeface="Courier New" pitchFamily="49" charset="0"/>
            </a:endParaRPr>
          </a:p>
          <a:p>
            <a:endParaRPr lang="en-GB" dirty="0" smtClean="0"/>
          </a:p>
          <a:p>
            <a:endParaRPr lang="en-GB" dirty="0" smtClean="0"/>
          </a:p>
          <a:p>
            <a:endParaRPr lang="en-GB" dirty="0" smtClean="0"/>
          </a:p>
          <a:p>
            <a:endParaRPr lang="en-GB" dirty="0"/>
          </a:p>
        </p:txBody>
      </p:sp>
      <p:sp>
        <p:nvSpPr>
          <p:cNvPr id="3" name="Slide Number Placeholder 2"/>
          <p:cNvSpPr>
            <a:spLocks noGrp="1"/>
          </p:cNvSpPr>
          <p:nvPr>
            <p:ph type="sldNum" sz="quarter" idx="18"/>
          </p:nvPr>
        </p:nvSpPr>
        <p:spPr/>
        <p:txBody>
          <a:bodyPr/>
          <a:lstStyle/>
          <a:p>
            <a:r>
              <a:rPr lang="en-GB" smtClean="0"/>
              <a:t>Slide </a:t>
            </a:r>
            <a:fld id="{C65BB6A6-903A-4B60-A0CF-B2137834975A}" type="slidenum">
              <a:rPr lang="en-GB" smtClean="0"/>
              <a:pPr/>
              <a:t>16</a:t>
            </a:fld>
            <a:endParaRPr lang="en-GB"/>
          </a:p>
        </p:txBody>
      </p:sp>
      <p:sp>
        <p:nvSpPr>
          <p:cNvPr id="6" name="Oval 5"/>
          <p:cNvSpPr/>
          <p:nvPr/>
        </p:nvSpPr>
        <p:spPr bwMode="ltGray">
          <a:xfrm>
            <a:off x="3779912" y="4941168"/>
            <a:ext cx="792088" cy="1080120"/>
          </a:xfrm>
          <a:prstGeom prst="ellipse">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pic>
        <p:nvPicPr>
          <p:cNvPr id="7" name="Picture 2" descr="add, cross, delete, exit, remove icon"/>
          <p:cNvPicPr>
            <a:picLocks noChangeAspect="1" noChangeArrowheads="1"/>
          </p:cNvPicPr>
          <p:nvPr/>
        </p:nvPicPr>
        <p:blipFill>
          <a:blip r:embed="rId3" cstate="print"/>
          <a:srcRect/>
          <a:stretch>
            <a:fillRect/>
          </a:stretch>
        </p:blipFill>
        <p:spPr bwMode="auto">
          <a:xfrm>
            <a:off x="4067944" y="5733256"/>
            <a:ext cx="396552" cy="39655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Évitez d'utiliser l’auto-incrémentation lors de la création de nouveaux </a:t>
            </a:r>
            <a:r>
              <a:rPr lang="fr-FR" dirty="0" err="1" smtClean="0"/>
              <a:t>URIs</a:t>
            </a:r>
            <a:endParaRPr lang="fr-FR" dirty="0" smtClean="0"/>
          </a:p>
        </p:txBody>
      </p:sp>
      <p:sp>
        <p:nvSpPr>
          <p:cNvPr id="3" name="Content Placeholder 2"/>
          <p:cNvSpPr>
            <a:spLocks noGrp="1"/>
          </p:cNvSpPr>
          <p:nvPr>
            <p:ph sz="quarter" idx="15"/>
          </p:nvPr>
        </p:nvSpPr>
        <p:spPr/>
        <p:txBody>
          <a:bodyPr>
            <a:normAutofit fontScale="92500" lnSpcReduction="10000"/>
          </a:bodyPr>
          <a:lstStyle/>
          <a:p>
            <a:pPr lvl="1">
              <a:buFont typeface="Arial" pitchFamily="34" charset="0"/>
              <a:buChar char="•"/>
            </a:pPr>
            <a:r>
              <a:rPr lang="fr-FR" dirty="0" smtClean="0"/>
              <a:t>L’incrémentation d’un compteur lors de la création d’</a:t>
            </a:r>
            <a:r>
              <a:rPr lang="fr-FR" dirty="0" err="1" smtClean="0"/>
              <a:t>URIs</a:t>
            </a:r>
            <a:r>
              <a:rPr lang="fr-FR" dirty="0" smtClean="0"/>
              <a:t> pour de grands ensembles de données peut être simple, mais elle peut entraîner de graves problèmes.</a:t>
            </a:r>
          </a:p>
          <a:p>
            <a:pPr lvl="2">
              <a:buFont typeface="Wingdings" pitchFamily="2" charset="2"/>
              <a:buChar char="§"/>
            </a:pPr>
            <a:r>
              <a:rPr lang="fr-FR" sz="1800" dirty="0" smtClean="0"/>
              <a:t>Qu'advient-il si l’ensemble de données est mis à jour et les </a:t>
            </a:r>
            <a:r>
              <a:rPr lang="fr-FR" sz="1800" dirty="0" err="1" smtClean="0"/>
              <a:t>URIs</a:t>
            </a:r>
            <a:r>
              <a:rPr lang="fr-FR" sz="1800" dirty="0" smtClean="0"/>
              <a:t> doivent être attribués à nouveau? Comment pouvons-nous nous assurer que la séquence sera la même?</a:t>
            </a:r>
          </a:p>
          <a:p>
            <a:endParaRPr lang="en-GB" dirty="0" smtClean="0"/>
          </a:p>
          <a:p>
            <a:r>
              <a:rPr lang="fr-FR" dirty="0" smtClean="0">
                <a:solidFill>
                  <a:schemeClr val="tx2"/>
                </a:solidFill>
                <a:latin typeface="Hand Of Sean" pitchFamily="2" charset="-128"/>
                <a:ea typeface="Hand Of Sean" pitchFamily="2" charset="-128"/>
              </a:rPr>
              <a:t>Est-ce ça veut dire que je n'aurais jamais à le faire?</a:t>
            </a:r>
          </a:p>
          <a:p>
            <a:r>
              <a:rPr lang="fr-FR" dirty="0" smtClean="0"/>
              <a:t>L'utilisation de l'auto-incrémentation dans les </a:t>
            </a:r>
            <a:r>
              <a:rPr lang="fr-FR" dirty="0" err="1" smtClean="0"/>
              <a:t>URIs</a:t>
            </a:r>
            <a:r>
              <a:rPr lang="fr-FR" dirty="0" smtClean="0"/>
              <a:t> peut être envisagée, lorsque:</a:t>
            </a:r>
          </a:p>
          <a:p>
            <a:pPr lvl="2">
              <a:buFont typeface="Wingdings" pitchFamily="2" charset="2"/>
              <a:buChar char="§"/>
            </a:pPr>
            <a:r>
              <a:rPr lang="fr-FR" sz="1800" dirty="0" smtClean="0"/>
              <a:t>le processus ne sera jamais répété;</a:t>
            </a:r>
          </a:p>
          <a:p>
            <a:pPr lvl="2">
              <a:buFont typeface="Wingdings" pitchFamily="2" charset="2"/>
              <a:buChar char="§"/>
            </a:pPr>
            <a:r>
              <a:rPr lang="fr-FR" sz="1800" dirty="0" smtClean="0"/>
              <a:t>le processus peut être répété pour créer exactement le même URI pour les mêmes données d'entrée avec de nouveaux </a:t>
            </a:r>
            <a:r>
              <a:rPr lang="fr-FR" sz="1800" dirty="0" err="1" smtClean="0"/>
              <a:t>URIs</a:t>
            </a:r>
            <a:r>
              <a:rPr lang="fr-FR" sz="1800" dirty="0" smtClean="0"/>
              <a:t> créés seulement pour de nouvelles ressources.</a:t>
            </a:r>
            <a:endParaRPr lang="en-GB" sz="1800"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Évitez d'utiliser des requêtes à base de chaînes de caractères</a:t>
            </a:r>
            <a:endParaRPr lang="en-GB" dirty="0"/>
          </a:p>
        </p:txBody>
      </p:sp>
      <p:sp>
        <p:nvSpPr>
          <p:cNvPr id="3" name="Content Placeholder 2"/>
          <p:cNvSpPr>
            <a:spLocks noGrp="1"/>
          </p:cNvSpPr>
          <p:nvPr>
            <p:ph sz="quarter" idx="15"/>
          </p:nvPr>
        </p:nvSpPr>
        <p:spPr>
          <a:xfrm>
            <a:off x="533400" y="1484784"/>
            <a:ext cx="8077200" cy="4419600"/>
          </a:xfrm>
        </p:spPr>
        <p:txBody>
          <a:bodyPr/>
          <a:lstStyle/>
          <a:p>
            <a:pPr lvl="1">
              <a:buFont typeface="Arial" pitchFamily="34" charset="0"/>
              <a:buChar char="•"/>
            </a:pPr>
            <a:r>
              <a:rPr lang="fr-FR" dirty="0" smtClean="0"/>
              <a:t>Une requête à base de chaînes de caractères (par exemple « ?</a:t>
            </a:r>
            <a:r>
              <a:rPr lang="fr-FR" dirty="0" err="1" smtClean="0"/>
              <a:t>param</a:t>
            </a:r>
            <a:r>
              <a:rPr lang="fr-FR" dirty="0" smtClean="0"/>
              <a:t>=value') est un texte ajouté à la fin d'une URL qui contient les données à transmettre aux applications Web, par exemple les paramètres de recherche pour trouver des termes dans une base de données.</a:t>
            </a:r>
          </a:p>
          <a:p>
            <a:pPr lvl="2">
              <a:buFont typeface="Wingdings" pitchFamily="2" charset="2"/>
              <a:buChar char="§"/>
            </a:pPr>
            <a:r>
              <a:rPr lang="fr-FR" dirty="0" smtClean="0"/>
              <a:t>Ces requêtes ne sont pas persistantes car </a:t>
            </a:r>
            <a:r>
              <a:rPr lang="fr-FR" b="1" dirty="0" smtClean="0"/>
              <a:t>elles reposent sur des implémentations particulières</a:t>
            </a:r>
            <a:r>
              <a:rPr lang="fr-FR" dirty="0" smtClean="0"/>
              <a:t>. Par conséquent, elles devraient être évitées dans la création d’</a:t>
            </a:r>
            <a:r>
              <a:rPr lang="fr-FR" dirty="0" err="1" smtClean="0"/>
              <a:t>URIs</a:t>
            </a:r>
            <a:r>
              <a:rPr lang="fr-FR" dirty="0" smtClean="0"/>
              <a:t>.</a:t>
            </a:r>
          </a:p>
          <a:p>
            <a:endParaRPr lang="en-GB" dirty="0" smtClean="0"/>
          </a:p>
          <a:p>
            <a:pPr lvl="1">
              <a:buFont typeface="Arial" pitchFamily="34" charset="0"/>
              <a:buChar char="•"/>
            </a:pPr>
            <a:r>
              <a:rPr lang="fr-FR" dirty="0" smtClean="0"/>
              <a:t>Par exemple, imaginez que l'URI d'une entreprise publié dans un registre national des entreprises (NBR) ait été</a:t>
            </a:r>
          </a:p>
          <a:p>
            <a:r>
              <a:rPr lang="en-GB" sz="1800" b="1" dirty="0" smtClean="0">
                <a:solidFill>
                  <a:srgbClr val="A32020"/>
                </a:solidFill>
                <a:latin typeface="Courier New" pitchFamily="49" charset="0"/>
                <a:cs typeface="Courier New" pitchFamily="49" charset="0"/>
              </a:rPr>
              <a:t>	http://businessdata.gov/NBR/id/company?id=“AB123456”</a:t>
            </a:r>
            <a:endParaRPr lang="en-GB" dirty="0" smtClean="0"/>
          </a:p>
          <a:p>
            <a:pPr lvl="1">
              <a:buNone/>
            </a:pPr>
            <a:r>
              <a:rPr lang="en-GB" dirty="0" smtClean="0"/>
              <a:t>	au lieu de</a:t>
            </a:r>
          </a:p>
          <a:p>
            <a:r>
              <a:rPr lang="en-GB" sz="1800" b="1" dirty="0" smtClean="0">
                <a:solidFill>
                  <a:schemeClr val="tx2"/>
                </a:solidFill>
                <a:latin typeface="Courier New" pitchFamily="49" charset="0"/>
                <a:cs typeface="Courier New" pitchFamily="49" charset="0"/>
              </a:rPr>
              <a:t>	http://businessdata.gov/NBR/id/company/AB123456</a:t>
            </a:r>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18</a:t>
            </a:fld>
            <a:endParaRPr lang="en-GB"/>
          </a:p>
        </p:txBody>
      </p:sp>
      <p:pic>
        <p:nvPicPr>
          <p:cNvPr id="5" name="Picture 2" descr="add, cross, delete, exit, remove icon"/>
          <p:cNvPicPr>
            <a:picLocks noChangeAspect="1" noChangeArrowheads="1"/>
          </p:cNvPicPr>
          <p:nvPr/>
        </p:nvPicPr>
        <p:blipFill>
          <a:blip r:embed="rId3" cstate="print"/>
          <a:srcRect/>
          <a:stretch>
            <a:fillRect/>
          </a:stretch>
        </p:blipFill>
        <p:spPr bwMode="auto">
          <a:xfrm>
            <a:off x="8532440" y="5480719"/>
            <a:ext cx="396552" cy="39655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Évitez d'inclure des informations sur la « propriété »</a:t>
            </a:r>
            <a:endParaRPr lang="en-GB" dirty="0"/>
          </a:p>
        </p:txBody>
      </p:sp>
      <p:sp>
        <p:nvSpPr>
          <p:cNvPr id="3" name="Content Placeholder 2"/>
          <p:cNvSpPr>
            <a:spLocks noGrp="1"/>
          </p:cNvSpPr>
          <p:nvPr>
            <p:ph sz="quarter" idx="15"/>
          </p:nvPr>
        </p:nvSpPr>
        <p:spPr/>
        <p:txBody>
          <a:bodyPr/>
          <a:lstStyle/>
          <a:p>
            <a:pPr lvl="1">
              <a:buFont typeface="Arial" pitchFamily="34" charset="0"/>
              <a:buChar char="•"/>
            </a:pPr>
            <a:r>
              <a:rPr lang="fr-FR" dirty="0" smtClean="0"/>
              <a:t>Un modèle d’</a:t>
            </a:r>
            <a:r>
              <a:rPr lang="fr-FR" dirty="0" err="1" smtClean="0"/>
              <a:t>URIs</a:t>
            </a:r>
            <a:r>
              <a:rPr lang="fr-FR" dirty="0" smtClean="0"/>
              <a:t> persistants </a:t>
            </a:r>
            <a:r>
              <a:rPr lang="fr-FR" b="1" dirty="0" smtClean="0"/>
              <a:t>ne doit pas inclure le nom de l'organisation ou du projet </a:t>
            </a:r>
            <a:r>
              <a:rPr lang="fr-FR" dirty="0" smtClean="0"/>
              <a:t>qui a produit l'URI.</a:t>
            </a:r>
          </a:p>
          <a:p>
            <a:pPr>
              <a:buFont typeface="Arial" pitchFamily="34" charset="0"/>
              <a:buChar char="•"/>
            </a:pPr>
            <a:endParaRPr lang="en-GB" dirty="0" smtClean="0"/>
          </a:p>
          <a:p>
            <a:pPr lvl="1">
              <a:buFont typeface="Arial" pitchFamily="34" charset="0"/>
              <a:buChar char="•"/>
            </a:pPr>
            <a:r>
              <a:rPr lang="fr-FR" dirty="0" smtClean="0"/>
              <a:t>Par exemple, imaginez que l'URI d'une entreprise publiée par un registre national des entreprises (NBR) ait été</a:t>
            </a:r>
          </a:p>
          <a:p>
            <a:pPr lvl="2">
              <a:buNone/>
            </a:pPr>
            <a:r>
              <a:rPr lang="en-GB" sz="1800" b="1" dirty="0" smtClean="0">
                <a:solidFill>
                  <a:schemeClr val="tx2"/>
                </a:solidFill>
                <a:latin typeface="Courier New" pitchFamily="49" charset="0"/>
                <a:cs typeface="Courier New" pitchFamily="49" charset="0"/>
              </a:rPr>
              <a:t>	http://businessdata.gov/NBR/id/company/AB123456</a:t>
            </a:r>
          </a:p>
          <a:p>
            <a:pPr lvl="1">
              <a:buFont typeface="Arial" pitchFamily="34" charset="0"/>
              <a:buChar char="•"/>
            </a:pPr>
            <a:r>
              <a:rPr lang="fr-FR" dirty="0" smtClean="0"/>
              <a:t>Après plusieurs années NBR est renommé registre des entreprises nationales (RCN). Dans ce cas tous les URI doivent être mis à jour.</a:t>
            </a:r>
          </a:p>
          <a:p>
            <a:pPr>
              <a:buFont typeface="Arial" pitchFamily="34" charset="0"/>
              <a:buChar char="•"/>
            </a:pPr>
            <a:r>
              <a:rPr lang="fr-FR" dirty="0" smtClean="0"/>
              <a:t>Dans ce cas, un URI conçu pour être persistant serait</a:t>
            </a:r>
          </a:p>
          <a:p>
            <a:pPr marL="0" lvl="2">
              <a:buNone/>
            </a:pPr>
            <a:r>
              <a:rPr lang="en-GB" sz="1800" b="1" dirty="0" smtClean="0">
                <a:solidFill>
                  <a:schemeClr val="tx2"/>
                </a:solidFill>
                <a:latin typeface="Courier New" pitchFamily="49" charset="0"/>
                <a:cs typeface="Courier New" pitchFamily="49" charset="0"/>
              </a:rPr>
              <a:t>	http://businessdata.gov/id/company/AB123456</a:t>
            </a:r>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19</a:t>
            </a:fld>
            <a:endParaRPr lang="en-GB"/>
          </a:p>
        </p:txBody>
      </p:sp>
      <p:pic>
        <p:nvPicPr>
          <p:cNvPr id="5" name="Picture 2" descr="add, cross, delete, exit, remove icon"/>
          <p:cNvPicPr>
            <a:picLocks noChangeAspect="1" noChangeArrowheads="1"/>
          </p:cNvPicPr>
          <p:nvPr/>
        </p:nvPicPr>
        <p:blipFill>
          <a:blip r:embed="rId3" cstate="print"/>
          <a:srcRect/>
          <a:stretch>
            <a:fillRect/>
          </a:stretch>
        </p:blipFill>
        <p:spPr bwMode="auto">
          <a:xfrm>
            <a:off x="7524328" y="3573016"/>
            <a:ext cx="396552" cy="39655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en-GB" sz="1600" dirty="0" smtClean="0"/>
              <a:t>This presentation has been created by PwC</a:t>
            </a:r>
            <a:br>
              <a:rPr lang="en-GB" sz="1600" dirty="0" smtClean="0"/>
            </a:br>
            <a:r>
              <a:rPr lang="en-GB" sz="1600" dirty="0" smtClean="0"/>
              <a:t/>
            </a:r>
            <a:br>
              <a:rPr lang="en-GB" sz="1600" dirty="0" smtClean="0"/>
            </a:br>
            <a:r>
              <a:rPr lang="en-GB" sz="1600" dirty="0" smtClean="0"/>
              <a:t>Authors: </a:t>
            </a:r>
            <a:br>
              <a:rPr lang="en-GB" sz="1600" dirty="0" smtClean="0"/>
            </a:br>
            <a:r>
              <a:rPr lang="en-GB" sz="1600" i="0" dirty="0" err="1" smtClean="0"/>
              <a:t>Nikolaos</a:t>
            </a:r>
            <a:r>
              <a:rPr lang="en-GB" sz="1600" i="0" dirty="0" smtClean="0"/>
              <a:t> </a:t>
            </a:r>
            <a:r>
              <a:rPr lang="en-GB" sz="1600" i="0" dirty="0" err="1" smtClean="0"/>
              <a:t>Loutas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en-GB" dirty="0" smtClean="0"/>
              <a:t>Presentation metadata</a:t>
            </a:r>
            <a:endParaRPr lang="en-GB" dirty="0"/>
          </a:p>
        </p:txBody>
      </p:sp>
      <p:sp>
        <p:nvSpPr>
          <p:cNvPr id="4" name="Slide Number Placeholder 3"/>
          <p:cNvSpPr>
            <a:spLocks noGrp="1"/>
          </p:cNvSpPr>
          <p:nvPr>
            <p:ph type="sldNum" sz="quarter" idx="19"/>
          </p:nvPr>
        </p:nvSpPr>
        <p:spPr/>
        <p:txBody>
          <a:bodyPr/>
          <a:lstStyle/>
          <a:p>
            <a:r>
              <a:rPr lang="en-GB" smtClean="0"/>
              <a:t>Slide </a:t>
            </a:r>
            <a:fld id="{F40CD079-BC3F-4086-BA81-31A79D845B02}" type="slidenum">
              <a:rPr lang="en-GB" smtClean="0"/>
              <a:pPr/>
              <a:t>2</a:t>
            </a:fld>
            <a:endParaRPr lang="en-GB"/>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Disclaimers</a:t>
            </a:r>
          </a:p>
          <a:p>
            <a:pPr marL="0" marR="0" lvl="0" indent="-273050" algn="just" defTabSz="914400" rtl="0" eaLnBrk="1" fontAlgn="base" latinLnBrk="0" hangingPunct="1">
              <a:lnSpc>
                <a:spcPct val="100000"/>
              </a:lnSpc>
              <a:spcBef>
                <a:spcPct val="0"/>
              </a:spcBef>
              <a:spcAft>
                <a:spcPts val="0"/>
              </a:spcAft>
              <a:buClr>
                <a:schemeClr val="tx1"/>
              </a:buClr>
              <a:buSzTx/>
              <a:buFont typeface="+mj-lt"/>
              <a:buAutoNum type="arabicPeriod"/>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views expressed in this presentation are purely those of the authors and may not, in any circumstances, be interpreted as stating an official position of the European Commission.</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European Commission does not guarantee the accuracy of the information included in this presentation, nor does it accept any responsibility for any use thereof.</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Reference herein to any specific products, specifications, process, or service by trade name, trademark, manufacturer, or otherwise, does not necessarily constitute or imply its endorsement, recommendation, or favouring by the European Commission.</a:t>
            </a:r>
          </a:p>
          <a:p>
            <a:pPr marL="0" marR="0" lvl="0" indent="-273050" algn="just" defTabSz="914400" rtl="0" eaLnBrk="1" fontAlgn="base" latinLnBrk="0" hangingPunct="1">
              <a:lnSpc>
                <a:spcPct val="100000"/>
              </a:lnSpc>
              <a:spcBef>
                <a:spcPct val="0"/>
              </a:spcBef>
              <a:spcAft>
                <a:spcPts val="90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p>
          <a:p>
            <a:pPr marL="0" marR="0" lvl="0" indent="-273050" algn="just" defTabSz="914400" rtl="0" eaLnBrk="1" fontAlgn="base" latinLnBrk="0" hangingPunct="1">
              <a:lnSpc>
                <a:spcPct val="100000"/>
              </a:lnSpc>
              <a:spcBef>
                <a:spcPct val="0"/>
              </a:spcBef>
              <a:spcAft>
                <a:spcPts val="900"/>
              </a:spcAft>
              <a:buClr>
                <a:schemeClr val="tx1"/>
              </a:buClr>
              <a:buSzTx/>
              <a:buFont typeface="+mj-lt"/>
              <a:buAutoNum type="arabicPeriod" startAt="2"/>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This presentation has been carefully compiled by PwC, but no representation is made or warranty given (either express or implied) as to the completeness or accuracy of the information it contains. PwC  is not liable for the information in this presentation or any decision or consequence based on the use of it.. PwC will not be liable for any damages arising from the use of the information contained in this presentation. The information contained in this presentation is of a general nature and is solely for guidance on matters of general interest. This presentation is not a substitute for professional advice on any particular matter. No reader should act on the basis of any matter contained in this publication without considering appropriate professional advice.</a:t>
            </a:r>
          </a:p>
        </p:txBody>
      </p:sp>
      <p:sp>
        <p:nvSpPr>
          <p:cNvPr id="7" name="Rectangle 6"/>
          <p:cNvSpPr/>
          <p:nvPr/>
        </p:nvSpPr>
        <p:spPr>
          <a:xfrm>
            <a:off x="467544" y="2924944"/>
            <a:ext cx="2376264" cy="2308324"/>
          </a:xfrm>
          <a:prstGeom prst="rect">
            <a:avLst/>
          </a:prstGeom>
        </p:spPr>
        <p:txBody>
          <a:bodyPr wrap="square">
            <a:spAutoFit/>
          </a:bodyPr>
          <a:lstStyle/>
          <a:p>
            <a:r>
              <a:rPr lang="en-GB" sz="1200" dirty="0" smtClean="0">
                <a:latin typeface="Georgia" pitchFamily="18" charset="0"/>
              </a:rPr>
              <a:t>Open Data Support is funded  by the European Commission under SMART 2012/0107 ‘Lot 2: Provision of services for the Publication, Access and Reuse of Open Public Data across the European Union, through existing open data portals’(Contract No. 30-CE-0530965/00-17).</a:t>
            </a:r>
          </a:p>
          <a:p>
            <a:endParaRPr lang="en-GB" sz="1200" dirty="0" smtClean="0">
              <a:latin typeface="Georgia" pitchFamily="18" charset="0"/>
            </a:endParaRPr>
          </a:p>
          <a:p>
            <a:r>
              <a:rPr lang="en-GB" sz="1200" dirty="0" smtClean="0">
                <a:latin typeface="Georgia" pitchFamily="18" charset="0"/>
              </a:rPr>
              <a:t>© 2013 European Commission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Évitez d'utiliser des extensions de fichiers</a:t>
            </a:r>
            <a:endParaRPr lang="en-GB" dirty="0"/>
          </a:p>
        </p:txBody>
      </p:sp>
      <p:sp>
        <p:nvSpPr>
          <p:cNvPr id="3" name="Content Placeholder 2"/>
          <p:cNvSpPr>
            <a:spLocks noGrp="1"/>
          </p:cNvSpPr>
          <p:nvPr>
            <p:ph sz="quarter" idx="15"/>
          </p:nvPr>
        </p:nvSpPr>
        <p:spPr/>
        <p:txBody>
          <a:bodyPr/>
          <a:lstStyle/>
          <a:p>
            <a:pPr marL="273050" indent="-273050">
              <a:buFont typeface="Arial" pitchFamily="34" charset="0"/>
              <a:buChar char="•"/>
            </a:pPr>
            <a:r>
              <a:rPr lang="fr-FR" dirty="0" smtClean="0"/>
              <a:t>Les extensions de fichier dévoilent le type de fichier de documents spécifiques.</a:t>
            </a:r>
          </a:p>
          <a:p>
            <a:pPr marL="273050" indent="-273050">
              <a:buFont typeface="Arial" pitchFamily="34" charset="0"/>
              <a:buChar char="•"/>
            </a:pPr>
            <a:r>
              <a:rPr lang="fr-FR" dirty="0" smtClean="0"/>
              <a:t>L'utilisation d'extensions de fichier doit être évitée pour des </a:t>
            </a:r>
            <a:r>
              <a:rPr lang="fr-FR" dirty="0" err="1" smtClean="0"/>
              <a:t>URIs</a:t>
            </a:r>
            <a:r>
              <a:rPr lang="fr-FR" dirty="0" smtClean="0"/>
              <a:t> persistants</a:t>
            </a:r>
          </a:p>
          <a:p>
            <a:pPr marL="273050" indent="-273050">
              <a:buFont typeface="Arial" pitchFamily="34" charset="0"/>
              <a:buChar char="•"/>
            </a:pPr>
            <a:r>
              <a:rPr lang="fr-FR" dirty="0" smtClean="0"/>
              <a:t>Par exemple, l'URI d'un ensemble de données contenant la liste des écoles dans un État membre serait plutôt</a:t>
            </a:r>
          </a:p>
          <a:p>
            <a:pPr marL="548640" lvl="4">
              <a:buFont typeface="Wingdings" pitchFamily="2" charset="2"/>
              <a:buChar char="§"/>
            </a:pPr>
            <a:r>
              <a:rPr lang="en-GB" sz="1600" b="1" dirty="0" smtClean="0">
                <a:solidFill>
                  <a:schemeClr val="tx2"/>
                </a:solidFill>
                <a:latin typeface="Courier New" pitchFamily="49" charset="0"/>
                <a:cs typeface="Courier New" pitchFamily="49" charset="0"/>
              </a:rPr>
              <a:t>http://data.gov.foo/set/schools</a:t>
            </a:r>
          </a:p>
          <a:p>
            <a:pPr marL="548640" lvl="4">
              <a:buNone/>
            </a:pPr>
            <a:r>
              <a:rPr lang="en-GB" dirty="0" err="1" smtClean="0"/>
              <a:t>que</a:t>
            </a:r>
            <a:endParaRPr lang="en-GB" dirty="0" smtClean="0"/>
          </a:p>
          <a:p>
            <a:pPr marL="548640" lvl="4">
              <a:buFont typeface="Wingdings" pitchFamily="2" charset="2"/>
              <a:buChar char="§"/>
            </a:pPr>
            <a:r>
              <a:rPr lang="en-GB" sz="1600" b="1" dirty="0" smtClean="0">
                <a:solidFill>
                  <a:schemeClr val="tx2"/>
                </a:solidFill>
                <a:latin typeface="Courier New" pitchFamily="49" charset="0"/>
                <a:cs typeface="Courier New" pitchFamily="49" charset="0"/>
              </a:rPr>
              <a:t>http://data.gov.foo/set/schools.csv </a:t>
            </a:r>
          </a:p>
          <a:p>
            <a:pPr marL="273050" indent="-273050">
              <a:buFont typeface="Arial" pitchFamily="34" charset="0"/>
              <a:buChar char="•"/>
            </a:pPr>
            <a:r>
              <a:rPr lang="fr-FR" dirty="0" smtClean="0"/>
              <a:t>L'extension de fichier peut faire partie des métadonnées du document.</a:t>
            </a:r>
            <a:endParaRPr lang="en-GB" dirty="0" smtClean="0"/>
          </a:p>
          <a:p>
            <a:pPr lvl="2">
              <a:buFont typeface="Wingdings" pitchFamily="2" charset="2"/>
              <a:buChar char="§"/>
            </a:pPr>
            <a:r>
              <a:rPr lang="en-GB" sz="1800" dirty="0" smtClean="0"/>
              <a:t>par ex.,  </a:t>
            </a:r>
            <a:r>
              <a:rPr lang="en-GB" sz="1800" dirty="0" err="1" smtClean="0"/>
              <a:t>dcat:mediaType</a:t>
            </a:r>
            <a:r>
              <a:rPr lang="en-GB" sz="1800" dirty="0" smtClean="0"/>
              <a:t>   </a:t>
            </a:r>
            <a:r>
              <a:rPr lang="fr-FR" sz="1800" dirty="0" smtClean="0"/>
              <a:t>dans le Vocabulaire pour Catalogues de Données du W3C pour décrire des ensembles de données.</a:t>
            </a:r>
            <a:endParaRPr lang="en-GB" dirty="0" smtClean="0"/>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844824"/>
            <a:ext cx="8424936" cy="914400"/>
          </a:xfrm>
        </p:spPr>
        <p:txBody>
          <a:bodyPr/>
          <a:lstStyle/>
          <a:p>
            <a:r>
              <a:rPr lang="fr-FR" sz="7200" i="0" dirty="0" smtClean="0">
                <a:solidFill>
                  <a:schemeClr val="accent1"/>
                </a:solidFill>
                <a:latin typeface="Bradley Hand ITC" pitchFamily="66" charset="0"/>
              </a:rPr>
              <a:t>Fournir des </a:t>
            </a:r>
            <a:r>
              <a:rPr lang="fr-FR" sz="7200" i="0" dirty="0" err="1" smtClean="0">
                <a:solidFill>
                  <a:schemeClr val="accent1"/>
                </a:solidFill>
                <a:latin typeface="Bradley Hand ITC" pitchFamily="66" charset="0"/>
              </a:rPr>
              <a:t>URIs</a:t>
            </a:r>
            <a:r>
              <a:rPr lang="fr-FR" sz="7200" i="0" dirty="0" smtClean="0">
                <a:solidFill>
                  <a:schemeClr val="accent1"/>
                </a:solidFill>
                <a:latin typeface="Bradley Hand ITC" pitchFamily="66" charset="0"/>
              </a:rPr>
              <a:t> persistants pour les ensembles de données</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21</a:t>
            </a:fld>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 Utilisez un service dédié </a:t>
            </a:r>
            <a:br>
              <a:rPr lang="fr-BE" dirty="0" smtClean="0"/>
            </a:br>
            <a:endParaRPr lang="fr-BE" dirty="0"/>
          </a:p>
        </p:txBody>
      </p:sp>
      <p:sp>
        <p:nvSpPr>
          <p:cNvPr id="3" name="Content Placeholder 2"/>
          <p:cNvSpPr>
            <a:spLocks noGrp="1"/>
          </p:cNvSpPr>
          <p:nvPr>
            <p:ph sz="quarter" idx="15"/>
          </p:nvPr>
        </p:nvSpPr>
        <p:spPr/>
        <p:txBody>
          <a:bodyPr>
            <a:noAutofit/>
          </a:bodyPr>
          <a:lstStyle/>
          <a:p>
            <a:pPr lvl="1">
              <a:buFont typeface="Arial" pitchFamily="34" charset="0"/>
              <a:buChar char="•"/>
            </a:pPr>
            <a:r>
              <a:rPr lang="fr-FR" dirty="0" smtClean="0"/>
              <a:t>Un service dédié, de confiance, qui est </a:t>
            </a:r>
            <a:r>
              <a:rPr lang="fr-FR" b="1" dirty="0"/>
              <a:t>indépendant de l'émetteur des données </a:t>
            </a:r>
            <a:r>
              <a:rPr lang="fr-FR" dirty="0" smtClean="0"/>
              <a:t>doit être mis en place.</a:t>
            </a:r>
            <a:endParaRPr lang="en-GB" dirty="0" smtClean="0"/>
          </a:p>
          <a:p>
            <a:pPr lvl="1">
              <a:buFont typeface="Arial" pitchFamily="34" charset="0"/>
              <a:buChar char="•"/>
            </a:pPr>
            <a:r>
              <a:rPr lang="fr-FR" b="1" dirty="0" smtClean="0"/>
              <a:t>Facile à être transféré </a:t>
            </a:r>
            <a:r>
              <a:rPr lang="fr-FR" dirty="0" smtClean="0"/>
              <a:t>et géré par quelqu'un d'autre si nécessaire.</a:t>
            </a:r>
          </a:p>
          <a:p>
            <a:pPr lvl="2">
              <a:buFont typeface="Wingdings" pitchFamily="2" charset="2"/>
              <a:buChar char="§"/>
            </a:pPr>
            <a:r>
              <a:rPr lang="en-GB" sz="1800" dirty="0" smtClean="0"/>
              <a:t>Dublin Core </a:t>
            </a:r>
            <a:r>
              <a:rPr lang="fr-FR" sz="1800" dirty="0" smtClean="0"/>
              <a:t>utilise </a:t>
            </a:r>
            <a:r>
              <a:rPr lang="en-GB" sz="1800" dirty="0" smtClean="0"/>
              <a:t>purl.org </a:t>
            </a:r>
          </a:p>
          <a:p>
            <a:pPr lvl="2">
              <a:buFont typeface="Wingdings" pitchFamily="2" charset="2"/>
              <a:buChar char="§"/>
            </a:pPr>
            <a:r>
              <a:rPr lang="en-GB" sz="1800" dirty="0" smtClean="0"/>
              <a:t>data.gov.uk et publications.europa.eu </a:t>
            </a:r>
            <a:r>
              <a:rPr lang="fr-FR" sz="1800" dirty="0" smtClean="0"/>
              <a:t>sont eux aussi indépendants d'un ministère spécifique.</a:t>
            </a:r>
            <a:endParaRPr lang="en-GB" sz="1800" dirty="0" smtClean="0"/>
          </a:p>
          <a:p>
            <a:pPr lvl="1">
              <a:buFont typeface="Arial" pitchFamily="34" charset="0"/>
              <a:buChar char="•"/>
            </a:pPr>
            <a:r>
              <a:rPr lang="fr-FR" dirty="0" smtClean="0"/>
              <a:t>Il n'est pas nécessaire d'adopter un seul service pour plusieurs fournisseurs de données.</a:t>
            </a:r>
          </a:p>
          <a:p>
            <a:pPr lvl="2">
              <a:buFont typeface="Wingdings" pitchFamily="2" charset="2"/>
              <a:buChar char="§"/>
            </a:pPr>
            <a:r>
              <a:rPr lang="fr-FR" sz="1800" dirty="0" smtClean="0"/>
              <a:t>Des risques plus élevés car il n’y aurait qu’un point de défaillance unique, mais</a:t>
            </a:r>
          </a:p>
          <a:p>
            <a:pPr lvl="2">
              <a:buFont typeface="Wingdings" pitchFamily="2" charset="2"/>
              <a:buChar char="§"/>
            </a:pPr>
            <a:r>
              <a:rPr lang="fr-FR" sz="1800" dirty="0" smtClean="0"/>
              <a:t>Plus facile à gérer et plus rentable.</a:t>
            </a:r>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sz="quarter" idx="15"/>
          </p:nvPr>
        </p:nvSpPr>
        <p:spPr/>
        <p:txBody>
          <a:bodyPr/>
          <a:lstStyle/>
          <a:p>
            <a:pPr lvl="1">
              <a:buNone/>
            </a:pPr>
            <a:r>
              <a:rPr lang="fr-FR" dirty="0" smtClean="0">
                <a:solidFill>
                  <a:schemeClr val="tx2"/>
                </a:solidFill>
              </a:rPr>
              <a:t>Un URI est "une séquence restreinte de caractères qui identifie une ressource physique ou abstraite".</a:t>
            </a:r>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23</a:t>
            </a:fld>
            <a:endParaRPr lang="en-GB" dirty="0"/>
          </a:p>
        </p:txBody>
      </p:sp>
      <p:pic>
        <p:nvPicPr>
          <p:cNvPr id="5" name="Picture 4"/>
          <p:cNvPicPr>
            <a:picLocks noChangeAspect="1" noChangeArrowheads="1"/>
          </p:cNvPicPr>
          <p:nvPr/>
        </p:nvPicPr>
        <p:blipFill>
          <a:blip r:embed="rId3" cstate="print"/>
          <a:srcRect t="21359"/>
          <a:stretch>
            <a:fillRect/>
          </a:stretch>
        </p:blipFill>
        <p:spPr bwMode="auto">
          <a:xfrm>
            <a:off x="35496" y="2348880"/>
            <a:ext cx="9049831" cy="3407060"/>
          </a:xfrm>
          <a:prstGeom prst="rect">
            <a:avLst/>
          </a:prstGeom>
          <a:noFill/>
          <a:ln w="9525">
            <a:noFill/>
            <a:miter lim="800000"/>
            <a:headEnd/>
            <a:tailEnd/>
          </a:ln>
          <a:effectLst/>
        </p:spPr>
      </p:pic>
      <p:sp>
        <p:nvSpPr>
          <p:cNvPr id="6" name="Rectangle 5"/>
          <p:cNvSpPr/>
          <p:nvPr/>
        </p:nvSpPr>
        <p:spPr bwMode="ltGray">
          <a:xfrm>
            <a:off x="3707904" y="5877272"/>
            <a:ext cx="4932040"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mj-lt"/>
              </a:rPr>
              <a:t>Voir</a:t>
            </a:r>
            <a:r>
              <a:rPr lang="en-GB" sz="1200" b="1" dirty="0" smtClean="0">
                <a:solidFill>
                  <a:schemeClr val="tx1"/>
                </a:solidFill>
                <a:latin typeface="+mj-lt"/>
              </a:rPr>
              <a:t> </a:t>
            </a:r>
            <a:r>
              <a:rPr lang="en-GB" sz="1200" b="1" dirty="0" err="1" smtClean="0">
                <a:solidFill>
                  <a:schemeClr val="tx1"/>
                </a:solidFill>
                <a:latin typeface="+mj-lt"/>
              </a:rPr>
              <a:t>aussi</a:t>
            </a:r>
            <a:r>
              <a:rPr lang="en-GB" sz="1200" b="1" dirty="0" smtClean="0">
                <a:solidFill>
                  <a:schemeClr val="tx1"/>
                </a:solidFill>
                <a:latin typeface="+mj-lt"/>
              </a:rPr>
              <a:t>:</a:t>
            </a:r>
            <a:endParaRPr lang="en-GB" sz="1200" b="1" dirty="0" smtClean="0">
              <a:solidFill>
                <a:schemeClr val="tx1"/>
              </a:solidFill>
              <a:latin typeface="+mj-lt"/>
              <a:hlinkClick r:id="rId4"/>
            </a:endParaRPr>
          </a:p>
          <a:p>
            <a:r>
              <a:rPr lang="en-GB" sz="1200" dirty="0">
                <a:solidFill>
                  <a:schemeClr val="tx1"/>
                </a:solidFill>
                <a:latin typeface="+mj-lt"/>
              </a:rPr>
              <a:t>10 Rules for Persistent URIs. </a:t>
            </a:r>
            <a:r>
              <a:rPr lang="en-GB" sz="1200" dirty="0">
                <a:latin typeface="+mj-lt"/>
                <a:hlinkClick r:id="rId5"/>
              </a:rPr>
              <a:t>https://</a:t>
            </a:r>
            <a:r>
              <a:rPr lang="en-GB" sz="1200" dirty="0" smtClean="0">
                <a:latin typeface="+mj-lt"/>
                <a:hlinkClick r:id="rId5"/>
              </a:rPr>
              <a:t>joinup.ec.europa.eu/node/53858</a:t>
            </a:r>
            <a:r>
              <a:rPr lang="en-GB" sz="1200" dirty="0" smtClean="0">
                <a:latin typeface="+mj-lt"/>
              </a:rPr>
              <a:t> /</a:t>
            </a:r>
          </a:p>
          <a:p>
            <a:endParaRPr lang="en-GB" sz="1200" b="1"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24</a:t>
            </a:fld>
            <a:endParaRPr lang="en-GB" dirty="0"/>
          </a:p>
        </p:txBody>
      </p:sp>
      <p:sp>
        <p:nvSpPr>
          <p:cNvPr id="7" name="Title 1"/>
          <p:cNvSpPr>
            <a:spLocks noGrp="1"/>
          </p:cNvSpPr>
          <p:nvPr>
            <p:ph type="title"/>
          </p:nvPr>
        </p:nvSpPr>
        <p:spPr>
          <a:xfrm>
            <a:off x="539552" y="685800"/>
            <a:ext cx="8071048" cy="914400"/>
          </a:xfrm>
        </p:spPr>
        <p:txBody>
          <a:bodyPr/>
          <a:lstStyle/>
          <a:p>
            <a:r>
              <a:rPr lang="en-GB" dirty="0" smtClean="0"/>
              <a:t>Questions de </a:t>
            </a:r>
            <a:r>
              <a:rPr lang="en-GB" dirty="0" err="1" smtClean="0"/>
              <a:t>groupe</a:t>
            </a:r>
            <a:endParaRPr lang="en-GB" dirty="0"/>
          </a:p>
        </p:txBody>
      </p:sp>
      <p:sp>
        <p:nvSpPr>
          <p:cNvPr id="8" name="Content Placeholder 2"/>
          <p:cNvSpPr>
            <a:spLocks noGrp="1"/>
          </p:cNvSpPr>
          <p:nvPr>
            <p:ph sz="quarter" idx="15"/>
          </p:nvPr>
        </p:nvSpPr>
        <p:spPr>
          <a:xfrm>
            <a:off x="1547664" y="1752600"/>
            <a:ext cx="7062936" cy="4419600"/>
          </a:xfrm>
        </p:spPr>
        <p:txBody>
          <a:bodyPr/>
          <a:lstStyle/>
          <a:p>
            <a:pPr marL="0" lvl="1" indent="0">
              <a:buClr>
                <a:srgbClr val="000000"/>
              </a:buClr>
              <a:buNone/>
            </a:pPr>
            <a:r>
              <a:rPr lang="fr-BE" dirty="0" smtClean="0">
                <a:solidFill>
                  <a:srgbClr val="000000"/>
                </a:solidFill>
              </a:rPr>
              <a:t>Votre pays a-t-il une politique URI nationale? Si oui, quels en sont les principes clés?</a:t>
            </a:r>
          </a:p>
          <a:p>
            <a:endParaRPr lang="fr-BE" dirty="0" smtClean="0"/>
          </a:p>
          <a:p>
            <a:endParaRPr lang="fr-BE" dirty="0" smtClean="0"/>
          </a:p>
          <a:p>
            <a:r>
              <a:rPr lang="fr-BE" dirty="0" smtClean="0"/>
              <a:t>Votre pays a-t-il un service dédié pour la persistance des </a:t>
            </a:r>
            <a:r>
              <a:rPr lang="fr-BE" dirty="0" err="1" smtClean="0"/>
              <a:t>URIs</a:t>
            </a:r>
            <a:r>
              <a:rPr lang="fr-BE" dirty="0" smtClean="0"/>
              <a:t>? Si oui, quel organisation gère ce service? Si non, pourquoi?</a:t>
            </a:r>
            <a:endParaRPr lang="fr-BE" dirty="0"/>
          </a:p>
        </p:txBody>
      </p:sp>
      <p:pic>
        <p:nvPicPr>
          <p:cNvPr id="9" name="Picture 2" descr="C:\Users\loutasn\Downloads\1377268100_tal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loutasn\Downloads\1377268100_tal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878" y="318309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5"/>
          <p:cNvSpPr txBox="1">
            <a:spLocks/>
          </p:cNvSpPr>
          <p:nvPr/>
        </p:nvSpPr>
        <p:spPr>
          <a:xfrm>
            <a:off x="605408" y="4962872"/>
            <a:ext cx="8071048"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lgn="ctr"/>
            <a:r>
              <a:rPr lang="en-GB" sz="4000" i="0" dirty="0" err="1" smtClean="0">
                <a:solidFill>
                  <a:schemeClr val="accent1"/>
                </a:solidFill>
                <a:latin typeface="Bradley Hand ITC" pitchFamily="66" charset="0"/>
              </a:rPr>
              <a:t>Faites</a:t>
            </a:r>
            <a:r>
              <a:rPr lang="en-GB" sz="4000" i="0" dirty="0" smtClean="0">
                <a:solidFill>
                  <a:schemeClr val="accent1"/>
                </a:solidFill>
                <a:latin typeface="Bradley Hand ITC" pitchFamily="66" charset="0"/>
              </a:rPr>
              <a:t> </a:t>
            </a:r>
            <a:r>
              <a:rPr lang="en-GB" sz="4000" i="0" dirty="0" err="1" smtClean="0">
                <a:solidFill>
                  <a:schemeClr val="accent1"/>
                </a:solidFill>
                <a:latin typeface="Bradley Hand ITC" pitchFamily="66" charset="0"/>
              </a:rPr>
              <a:t>aussi</a:t>
            </a:r>
            <a:r>
              <a:rPr lang="en-GB" sz="4000" i="0" dirty="0" smtClean="0">
                <a:solidFill>
                  <a:schemeClr val="accent1"/>
                </a:solidFill>
                <a:latin typeface="Bradley Hand ITC" pitchFamily="66" charset="0"/>
              </a:rPr>
              <a:t> le test en </a:t>
            </a:r>
            <a:r>
              <a:rPr lang="en-GB" sz="4000" i="0" dirty="0" err="1" smtClean="0">
                <a:solidFill>
                  <a:schemeClr val="accent1"/>
                </a:solidFill>
                <a:latin typeface="Bradley Hand ITC" pitchFamily="66" charset="0"/>
              </a:rPr>
              <a:t>ligne</a:t>
            </a:r>
            <a:r>
              <a:rPr lang="en-GB" sz="4000" i="0" dirty="0" smtClean="0">
                <a:solidFill>
                  <a:schemeClr val="accent1"/>
                </a:solidFill>
                <a:latin typeface="Bradley Hand ITC" pitchFamily="66" charset="0"/>
              </a:rPr>
              <a:t> </a:t>
            </a:r>
            <a:r>
              <a:rPr lang="en-GB" sz="4000" i="0" dirty="0" err="1" smtClean="0">
                <a:solidFill>
                  <a:schemeClr val="accent1"/>
                </a:solidFill>
                <a:latin typeface="Bradley Hand ITC" pitchFamily="66" charset="0"/>
                <a:hlinkClick r:id="rId3"/>
              </a:rPr>
              <a:t>ici</a:t>
            </a:r>
            <a:r>
              <a:rPr lang="en-GB" sz="4000" i="0" dirty="0" smtClean="0">
                <a:solidFill>
                  <a:schemeClr val="accent1"/>
                </a:solidFill>
                <a:latin typeface="Bradley Hand ITC" pitchFamily="66" charset="0"/>
              </a:rPr>
              <a:t>!</a:t>
            </a:r>
            <a:endParaRPr lang="en-GB" sz="4000" b="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err="1" smtClean="0">
                <a:solidFill>
                  <a:schemeClr val="accent1"/>
                </a:solidFill>
                <a:latin typeface="Bradley Hand ITC" pitchFamily="66" charset="0"/>
              </a:rPr>
              <a:t>Merci</a:t>
            </a:r>
            <a:r>
              <a:rPr lang="en-GB" sz="7200" i="0" dirty="0" smtClean="0">
                <a:solidFill>
                  <a:schemeClr val="accent1"/>
                </a:solidFill>
                <a:latin typeface="Bradley Hand ITC" pitchFamily="66" charset="0"/>
              </a:rPr>
              <a:t>!</a:t>
            </a:r>
            <a:br>
              <a:rPr lang="en-GB" sz="7200" i="0" dirty="0" smtClean="0">
                <a:solidFill>
                  <a:schemeClr val="accent1"/>
                </a:solidFill>
                <a:latin typeface="Bradley Hand ITC" pitchFamily="66" charset="0"/>
              </a:rPr>
            </a:br>
            <a:r>
              <a:rPr lang="en-GB" sz="4800" i="0" dirty="0" smtClean="0">
                <a:solidFill>
                  <a:schemeClr val="accent1"/>
                </a:solidFill>
                <a:latin typeface="Bradley Hand ITC" pitchFamily="66" charset="0"/>
              </a:rPr>
              <a:t>...et </a:t>
            </a:r>
            <a:r>
              <a:rPr lang="en-GB" sz="4800" i="0" dirty="0" err="1" smtClean="0">
                <a:solidFill>
                  <a:schemeClr val="accent1"/>
                </a:solidFill>
                <a:latin typeface="Bradley Hand ITC" pitchFamily="66" charset="0"/>
              </a:rPr>
              <a:t>maintenant</a:t>
            </a:r>
            <a:r>
              <a:rPr lang="en-GB" sz="4800" i="0" dirty="0" smtClean="0">
                <a:solidFill>
                  <a:schemeClr val="accent1"/>
                </a:solidFill>
                <a:latin typeface="Bradley Hand ITC" pitchFamily="66" charset="0"/>
              </a:rPr>
              <a:t> </a:t>
            </a:r>
            <a:r>
              <a:rPr lang="en-GB" sz="4800" i="0" dirty="0" err="1" smtClean="0">
                <a:solidFill>
                  <a:schemeClr val="accent1"/>
                </a:solidFill>
                <a:latin typeface="Bradley Hand ITC" pitchFamily="66" charset="0"/>
              </a:rPr>
              <a:t>vos</a:t>
            </a:r>
            <a:r>
              <a:rPr lang="en-GB" sz="4800" i="0" dirty="0" smtClean="0">
                <a:solidFill>
                  <a:schemeClr val="accent1"/>
                </a:solidFill>
                <a:latin typeface="Bradley Hand ITC" pitchFamily="66" charset="0"/>
              </a:rPr>
              <a:t> questions?</a:t>
            </a:r>
            <a:endParaRPr lang="en-GB" b="0" dirty="0" smtClean="0"/>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25</a:t>
            </a:fld>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err="1" smtClean="0"/>
              <a:t>Références</a:t>
            </a:r>
            <a:endParaRPr lang="en-GB" noProof="0" dirty="0"/>
          </a:p>
        </p:txBody>
      </p:sp>
      <p:sp>
        <p:nvSpPr>
          <p:cNvPr id="5" name="Content Placeholder 4"/>
          <p:cNvSpPr>
            <a:spLocks noGrp="1"/>
          </p:cNvSpPr>
          <p:nvPr>
            <p:ph sz="quarter" idx="14"/>
          </p:nvPr>
        </p:nvSpPr>
        <p:spPr>
          <a:xfrm>
            <a:off x="533400" y="1752601"/>
            <a:ext cx="3962400" cy="4628727"/>
          </a:xfrm>
        </p:spPr>
        <p:txBody>
          <a:bodyPr/>
          <a:lstStyle/>
          <a:p>
            <a:r>
              <a:rPr lang="en-GB" sz="800" dirty="0" smtClean="0"/>
              <a:t>Slide 6: </a:t>
            </a:r>
          </a:p>
          <a:p>
            <a:pPr lvl="1">
              <a:buFont typeface="Arial" pitchFamily="34" charset="0"/>
              <a:buChar char="•"/>
            </a:pPr>
            <a:r>
              <a:rPr lang="en-GB" sz="800" dirty="0" smtClean="0"/>
              <a:t>T. Berners-Lee, R. Fielding and L. </a:t>
            </a:r>
            <a:r>
              <a:rPr lang="en-GB" sz="800" dirty="0" err="1" smtClean="0"/>
              <a:t>Masinter</a:t>
            </a:r>
            <a:r>
              <a:rPr lang="en-GB" sz="800" dirty="0" smtClean="0"/>
              <a:t> (2005) "Uniform Resource Identifier (URI): Generic Syntax". </a:t>
            </a:r>
            <a:r>
              <a:rPr lang="en-GB" sz="800" dirty="0" smtClean="0">
                <a:hlinkClick r:id="rId3"/>
              </a:rPr>
              <a:t>http://tools.ietf.org/html/rfc3986</a:t>
            </a:r>
            <a:endParaRPr lang="en-GB" sz="800" dirty="0" smtClean="0"/>
          </a:p>
          <a:p>
            <a:r>
              <a:rPr lang="en-GB" sz="800" dirty="0" smtClean="0"/>
              <a:t>Slides 11-22: </a:t>
            </a:r>
          </a:p>
          <a:p>
            <a:pPr lvl="1">
              <a:buFont typeface="Arial" pitchFamily="34" charset="0"/>
              <a:buChar char="•"/>
            </a:pPr>
            <a:r>
              <a:rPr lang="en-GB" sz="800" dirty="0" smtClean="0"/>
              <a:t>UK Government, CTO Council, Designing URI sets of the UK Public Sector. </a:t>
            </a:r>
            <a:r>
              <a:rPr lang="en-GB" sz="800" dirty="0" smtClean="0">
                <a:hlinkClick r:id="rId4"/>
              </a:rPr>
              <a:t>https://www.gov.uk/government/uploads/system/uploads/attachment_data/file/60975/designing-URI-sets-uk-public-sector.pdf</a:t>
            </a:r>
            <a:endParaRPr lang="en-GB" sz="800" dirty="0" smtClean="0"/>
          </a:p>
          <a:p>
            <a:pPr lvl="1">
              <a:buFont typeface="Arial" pitchFamily="34" charset="0"/>
              <a:buChar char="•"/>
            </a:pPr>
            <a:r>
              <a:rPr lang="en-GB" sz="800" dirty="0" smtClean="0"/>
              <a:t>EC ISA Programme,  Study on persistent URIs, with identification of best practices and recommendations on the topic for the MSs and the EC. </a:t>
            </a:r>
            <a:r>
              <a:rPr lang="en-GB" sz="800" dirty="0" smtClean="0">
                <a:hlinkClick r:id="rId5"/>
              </a:rPr>
              <a:t>https://joinup.ec.europa.eu/community/semic/document/10-rules-persistent-uris</a:t>
            </a:r>
            <a:endParaRPr lang="en-GB" sz="800" dirty="0" smtClean="0"/>
          </a:p>
          <a:p>
            <a:r>
              <a:rPr lang="en-GB" sz="800" dirty="0" smtClean="0"/>
              <a:t>Slides 14-15:</a:t>
            </a:r>
          </a:p>
          <a:p>
            <a:pPr>
              <a:buFont typeface="Arial" pitchFamily="34" charset="0"/>
              <a:buChar char="•"/>
            </a:pPr>
            <a:r>
              <a:rPr lang="en-GB" sz="800" dirty="0" smtClean="0"/>
              <a:t>Cool URIs for the Semantic Web, </a:t>
            </a:r>
            <a:r>
              <a:rPr lang="en-GB" sz="800" dirty="0" smtClean="0">
                <a:hlinkClick r:id="rId6"/>
              </a:rPr>
              <a:t>http://www.w3.org/TR/cooluris</a:t>
            </a:r>
            <a:endParaRPr lang="en-GB" sz="80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26</a:t>
            </a:fld>
            <a:endParaRPr lang="en-GB"/>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a:t>
            </a:r>
            <a:r>
              <a:rPr lang="en-GB" dirty="0" err="1" smtClean="0"/>
              <a:t>supplémentaire</a:t>
            </a:r>
            <a:r>
              <a:rPr lang="en-GB" dirty="0" smtClean="0"/>
              <a:t> (1/2)</a:t>
            </a:r>
            <a:endParaRPr lang="en-GB"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T. Berners-Lee, R. Fielding and L. </a:t>
            </a:r>
            <a:r>
              <a:rPr lang="en-GB" sz="1800" dirty="0" err="1" smtClean="0"/>
              <a:t>Masinter</a:t>
            </a:r>
            <a:r>
              <a:rPr lang="en-GB" sz="1800" dirty="0" smtClean="0"/>
              <a:t> (2005) "Uniform Resource Identifier (URI): Generic Syntax". </a:t>
            </a:r>
            <a:r>
              <a:rPr lang="en-GB" sz="1800" dirty="0" smtClean="0">
                <a:hlinkClick r:id="rId2"/>
              </a:rPr>
              <a:t>http://tools.ietf.org/html/rfc3986</a:t>
            </a:r>
            <a:endParaRPr lang="en-GB" sz="1800" dirty="0" smtClean="0"/>
          </a:p>
          <a:p>
            <a:endParaRPr lang="en-GB" sz="1800" dirty="0" smtClean="0"/>
          </a:p>
          <a:p>
            <a:r>
              <a:rPr lang="en-GB" sz="1800" dirty="0" smtClean="0"/>
              <a:t>UK Government, CTO Council, Designing URI sets of the UK Public Sector. </a:t>
            </a:r>
            <a:r>
              <a:rPr lang="en-GB" sz="1800" dirty="0" smtClean="0">
                <a:hlinkClick r:id="rId3"/>
              </a:rPr>
              <a:t>https://www.gov.uk/government/uploads/system/uploads/attachment_data/file/60975/designing-URI-sets-uk-public-sector.pdf</a:t>
            </a:r>
            <a:endParaRPr lang="en-GB" sz="1800" dirty="0" smtClean="0"/>
          </a:p>
          <a:p>
            <a:endParaRPr lang="en-GB" sz="1800" dirty="0" smtClean="0"/>
          </a:p>
          <a:p>
            <a:r>
              <a:rPr lang="en-GB" sz="1800" dirty="0" smtClean="0"/>
              <a:t>EC ISA Programme,  Study on persistent URIs, with identification of best practices and recommendations on the topic for the MSs and the EC. </a:t>
            </a:r>
            <a:r>
              <a:rPr lang="en-GB" sz="1800" dirty="0" smtClean="0">
                <a:hlinkClick r:id="rId4"/>
              </a:rPr>
              <a:t>https://joinup.ec.europa.eu/community/semic/document/10-rules-persistent-uris</a:t>
            </a:r>
            <a:endParaRPr lang="en-GB" sz="1800" dirty="0" smtClean="0"/>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27</a:t>
            </a:fld>
            <a:endParaRPr lang="en-GB"/>
          </a:p>
        </p:txBody>
      </p:sp>
      <p:pic>
        <p:nvPicPr>
          <p:cNvPr id="2050" name="Picture 2"/>
          <p:cNvPicPr>
            <a:picLocks noChangeAspect="1" noChangeArrowheads="1"/>
          </p:cNvPicPr>
          <p:nvPr/>
        </p:nvPicPr>
        <p:blipFill>
          <a:blip r:embed="rId5" cstate="print"/>
          <a:srcRect/>
          <a:stretch>
            <a:fillRect/>
          </a:stretch>
        </p:blipFill>
        <p:spPr bwMode="auto">
          <a:xfrm>
            <a:off x="471456" y="1809303"/>
            <a:ext cx="884567" cy="1005533"/>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6" cstate="print"/>
          <a:srcRect/>
          <a:stretch>
            <a:fillRect/>
          </a:stretch>
        </p:blipFill>
        <p:spPr bwMode="auto">
          <a:xfrm>
            <a:off x="429444" y="2987427"/>
            <a:ext cx="936103" cy="1332634"/>
          </a:xfrm>
          <a:prstGeom prst="rect">
            <a:avLst/>
          </a:prstGeom>
          <a:ln>
            <a:noFill/>
          </a:ln>
          <a:effectLst>
            <a:outerShdw blurRad="292100" dist="139700" dir="2700000" algn="tl" rotWithShape="0">
              <a:srgbClr val="333333">
                <a:alpha val="65000"/>
              </a:srgbClr>
            </a:outerShdw>
          </a:effectLst>
        </p:spPr>
      </p:pic>
      <p:pic>
        <p:nvPicPr>
          <p:cNvPr id="2052" name="Picture 4"/>
          <p:cNvPicPr>
            <a:picLocks noChangeAspect="1" noChangeArrowheads="1"/>
          </p:cNvPicPr>
          <p:nvPr/>
        </p:nvPicPr>
        <p:blipFill>
          <a:blip r:embed="rId7" cstate="print"/>
          <a:srcRect/>
          <a:stretch>
            <a:fillRect/>
          </a:stretch>
        </p:blipFill>
        <p:spPr bwMode="auto">
          <a:xfrm>
            <a:off x="433636" y="4509120"/>
            <a:ext cx="926534" cy="129614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a:t>
            </a:r>
            <a:r>
              <a:rPr lang="en-GB" dirty="0" err="1" smtClean="0"/>
              <a:t>supplémentaire</a:t>
            </a:r>
            <a:r>
              <a:rPr lang="en-GB" dirty="0" smtClean="0"/>
              <a:t> (2/2)</a:t>
            </a:r>
            <a:endParaRPr lang="en-GB"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Linked Data: Evolving the Web into a Global Data Space. Tom Heath and Christian </a:t>
            </a:r>
            <a:r>
              <a:rPr lang="en-GB" sz="1800" dirty="0" err="1" smtClean="0"/>
              <a:t>Bizer</a:t>
            </a:r>
            <a:r>
              <a:rPr lang="en-GB" sz="1800" dirty="0" smtClean="0"/>
              <a:t>.</a:t>
            </a:r>
          </a:p>
          <a:p>
            <a:r>
              <a:rPr lang="en-GB" sz="1800" dirty="0" smtClean="0">
                <a:hlinkClick r:id="rId2"/>
              </a:rPr>
              <a:t>http://linkeddatabook.com/editions/1.0/</a:t>
            </a:r>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28</a:t>
            </a:fld>
            <a:endParaRPr lang="en-GB"/>
          </a:p>
        </p:txBody>
      </p:sp>
      <p:pic>
        <p:nvPicPr>
          <p:cNvPr id="7" name="Picture 3" descr="http://linkeddatabook.com/editions/1.0/images/LinkedDataBookCoverCropped.jpg"/>
          <p:cNvPicPr>
            <a:picLocks noChangeAspect="1" noChangeArrowheads="1"/>
          </p:cNvPicPr>
          <p:nvPr/>
        </p:nvPicPr>
        <p:blipFill>
          <a:blip r:embed="rId3" cstate="print"/>
          <a:srcRect l="1985"/>
          <a:stretch>
            <a:fillRect/>
          </a:stretch>
        </p:blipFill>
        <p:spPr bwMode="auto">
          <a:xfrm>
            <a:off x="467544" y="1772816"/>
            <a:ext cx="746250" cy="936104"/>
          </a:xfrm>
          <a:prstGeom prst="rect">
            <a:avLst/>
          </a:prstGeom>
          <a:ln>
            <a:no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Projets</a:t>
            </a:r>
            <a:r>
              <a:rPr lang="en-GB" dirty="0" smtClean="0"/>
              <a:t> et initiatives </a:t>
            </a:r>
            <a:r>
              <a:rPr lang="en-GB" dirty="0" err="1" smtClean="0"/>
              <a:t>apparentés</a:t>
            </a:r>
            <a:endParaRPr lang="en-GB" dirty="0"/>
          </a:p>
        </p:txBody>
      </p:sp>
      <p:sp>
        <p:nvSpPr>
          <p:cNvPr id="3" name="Content Placeholder 2"/>
          <p:cNvSpPr>
            <a:spLocks noGrp="1"/>
          </p:cNvSpPr>
          <p:nvPr>
            <p:ph sz="quarter" idx="15"/>
          </p:nvPr>
        </p:nvSpPr>
        <p:spPr>
          <a:xfrm>
            <a:off x="1691680" y="1752600"/>
            <a:ext cx="6918920" cy="4419600"/>
          </a:xfrm>
        </p:spPr>
        <p:txBody>
          <a:bodyPr/>
          <a:lstStyle/>
          <a:p>
            <a:pPr>
              <a:spcAft>
                <a:spcPts val="2400"/>
              </a:spcAft>
            </a:pPr>
            <a:r>
              <a:rPr lang="en-GB" sz="1800" dirty="0" smtClean="0"/>
              <a:t>LOD2 FP7 project, </a:t>
            </a:r>
            <a:r>
              <a:rPr lang="en-GB" sz="1800" dirty="0" smtClean="0">
                <a:hlinkClick r:id="rId2"/>
              </a:rPr>
              <a:t>http://lod2.eu</a:t>
            </a:r>
            <a:r>
              <a:rPr lang="en-GB" sz="1800" dirty="0" smtClean="0"/>
              <a:t> </a:t>
            </a:r>
          </a:p>
          <a:p>
            <a:pPr lvl="1">
              <a:spcAft>
                <a:spcPts val="0"/>
              </a:spcAft>
              <a:buNone/>
            </a:pPr>
            <a:r>
              <a:rPr lang="en-GB" sz="1800" dirty="0" smtClean="0"/>
              <a:t>W3C Cool URIs for the Semantic Web</a:t>
            </a:r>
          </a:p>
          <a:p>
            <a:pPr lvl="2">
              <a:spcAft>
                <a:spcPts val="0"/>
              </a:spcAft>
              <a:buFont typeface="Wingdings" pitchFamily="2" charset="2"/>
              <a:buChar char="§"/>
            </a:pPr>
            <a:r>
              <a:rPr lang="en-GB" sz="1800" dirty="0" smtClean="0">
                <a:hlinkClick r:id="rId3"/>
              </a:rPr>
              <a:t>http://www.w3.org/TR/cooluris</a:t>
            </a:r>
            <a:r>
              <a:rPr lang="en-GB" sz="1800" dirty="0" smtClean="0"/>
              <a:t> </a:t>
            </a:r>
          </a:p>
          <a:p>
            <a:pPr lvl="2">
              <a:spcAft>
                <a:spcPts val="0"/>
              </a:spcAft>
              <a:buFont typeface="Wingdings" pitchFamily="2" charset="2"/>
              <a:buChar char="§"/>
            </a:pPr>
            <a:r>
              <a:rPr lang="en-GB" sz="1800" dirty="0" smtClean="0">
                <a:hlinkClick r:id="rId4"/>
              </a:rPr>
              <a:t>http://www.w3.org/wiki/GoodURIs</a:t>
            </a:r>
            <a:endParaRPr lang="en-GB" sz="1800" dirty="0" smtClean="0"/>
          </a:p>
          <a:p>
            <a:pPr marL="0" lvl="1" indent="0">
              <a:spcBef>
                <a:spcPts val="2400"/>
              </a:spcBef>
              <a:spcAft>
                <a:spcPts val="2400"/>
              </a:spcAft>
              <a:buNone/>
            </a:pPr>
            <a:r>
              <a:rPr lang="en-GB" sz="1800" dirty="0" smtClean="0"/>
              <a:t>URI Design Principles: Creating Unique URIs for Government Linked Data, </a:t>
            </a:r>
            <a:r>
              <a:rPr lang="en-GB" sz="1800" dirty="0" smtClean="0">
                <a:hlinkClick r:id="rId5"/>
              </a:rPr>
              <a:t>http://logd.tw.rpi.edu/instance-hub-uri-design</a:t>
            </a:r>
            <a:endParaRPr lang="en-GB" sz="1800" dirty="0" smtClean="0"/>
          </a:p>
          <a:p>
            <a:pPr marL="0" lvl="1" indent="0">
              <a:spcBef>
                <a:spcPts val="2400"/>
              </a:spcBef>
              <a:spcAft>
                <a:spcPts val="2400"/>
              </a:spcAft>
              <a:buNone/>
            </a:pPr>
            <a:r>
              <a:rPr lang="en-GB" sz="1800" dirty="0" smtClean="0"/>
              <a:t>Publications Office of the European Commission, </a:t>
            </a:r>
            <a:r>
              <a:rPr lang="en-GB" sz="1800" dirty="0" smtClean="0">
                <a:hlinkClick r:id="rId6"/>
              </a:rPr>
              <a:t>http://publications.europa.eu</a:t>
            </a:r>
            <a:r>
              <a:rPr lang="en-GB" sz="1800" dirty="0" smtClean="0"/>
              <a:t> </a:t>
            </a:r>
          </a:p>
          <a:p>
            <a:pPr marL="0" lvl="1" indent="0">
              <a:spcBef>
                <a:spcPts val="2400"/>
              </a:spcBef>
              <a:spcAft>
                <a:spcPts val="2400"/>
              </a:spcAft>
              <a:buNone/>
            </a:pPr>
            <a:r>
              <a:rPr lang="en-GB" sz="1800" dirty="0" smtClean="0"/>
              <a:t>Data.gov.uk, </a:t>
            </a:r>
            <a:r>
              <a:rPr lang="en-GB" sz="1800" dirty="0" smtClean="0">
                <a:hlinkClick r:id="rId7"/>
              </a:rPr>
              <a:t>http://data.gov.uk/linked-data</a:t>
            </a:r>
            <a:endParaRPr lang="en-GB" sz="1800" dirty="0" smtClean="0"/>
          </a:p>
          <a:p>
            <a:pPr marL="0" lvl="1" indent="0">
              <a:spcAft>
                <a:spcPts val="2400"/>
              </a:spcAft>
              <a:buNone/>
            </a:pPr>
            <a:endParaRPr lang="en-GB" sz="1800" dirty="0" smtClean="0"/>
          </a:p>
          <a:p>
            <a:pPr lvl="1">
              <a:spcAft>
                <a:spcPts val="2400"/>
              </a:spcAft>
              <a:buNone/>
            </a:pPr>
            <a:endParaRPr lang="en-GB" sz="1800" dirty="0" smtClean="0"/>
          </a:p>
          <a:p>
            <a:pPr lvl="1">
              <a:spcAft>
                <a:spcPts val="2400"/>
              </a:spcAft>
              <a:buNone/>
            </a:pPr>
            <a:endParaRPr lang="en-GB" sz="1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29</a:t>
            </a:fld>
            <a:endParaRPr lang="en-GB"/>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6819" name="Picture 19" descr="https://encrypted-tbn2.gstatic.com/images?q=tbn:ANd9GcQfdYAVhInu_Bg8m6_fSN-qjNrDdCSuq3lcFIa5qZTobhOb6vu15Q"/>
          <p:cNvPicPr>
            <a:picLocks noChangeAspect="1" noChangeArrowheads="1"/>
          </p:cNvPicPr>
          <p:nvPr/>
        </p:nvPicPr>
        <p:blipFill>
          <a:blip r:embed="rId8" cstate="print"/>
          <a:srcRect/>
          <a:stretch>
            <a:fillRect/>
          </a:stretch>
        </p:blipFill>
        <p:spPr bwMode="auto">
          <a:xfrm>
            <a:off x="611560" y="2348880"/>
            <a:ext cx="648072" cy="440784"/>
          </a:xfrm>
          <a:prstGeom prst="rect">
            <a:avLst/>
          </a:prstGeom>
          <a:noFill/>
        </p:spPr>
      </p:pic>
      <p:pic>
        <p:nvPicPr>
          <p:cNvPr id="76802" name="Picture 2" descr="http://blog.semantic-web.at/wp-content/uploads/2010/09/lod2-logo.jpg"/>
          <p:cNvPicPr>
            <a:picLocks noChangeAspect="1" noChangeArrowheads="1"/>
          </p:cNvPicPr>
          <p:nvPr/>
        </p:nvPicPr>
        <p:blipFill>
          <a:blip r:embed="rId9" cstate="print"/>
          <a:srcRect/>
          <a:stretch>
            <a:fillRect/>
          </a:stretch>
        </p:blipFill>
        <p:spPr bwMode="auto">
          <a:xfrm>
            <a:off x="539552" y="1628800"/>
            <a:ext cx="670287" cy="504056"/>
          </a:xfrm>
          <a:prstGeom prst="rect">
            <a:avLst/>
          </a:prstGeom>
          <a:noFill/>
        </p:spPr>
      </p:pic>
      <p:pic>
        <p:nvPicPr>
          <p:cNvPr id="3074" name="Picture 2" descr="Linking Open Government Data"/>
          <p:cNvPicPr>
            <a:picLocks noChangeAspect="1" noChangeArrowheads="1"/>
          </p:cNvPicPr>
          <p:nvPr/>
        </p:nvPicPr>
        <p:blipFill>
          <a:blip r:embed="rId10" cstate="print"/>
          <a:srcRect/>
          <a:stretch>
            <a:fillRect/>
          </a:stretch>
        </p:blipFill>
        <p:spPr bwMode="auto">
          <a:xfrm>
            <a:off x="621085" y="3474343"/>
            <a:ext cx="576064" cy="576064"/>
          </a:xfrm>
          <a:prstGeom prst="rect">
            <a:avLst/>
          </a:prstGeom>
          <a:noFill/>
        </p:spPr>
      </p:pic>
      <p:pic>
        <p:nvPicPr>
          <p:cNvPr id="3076" name="Picture 4" descr="http://upload.wikimedia.org/wikipedia/en/thumb/d/de/EU_Publications_Office_logo.svg/200px-EU_Publications_Office_logo.svg.png"/>
          <p:cNvPicPr>
            <a:picLocks noChangeAspect="1" noChangeArrowheads="1"/>
          </p:cNvPicPr>
          <p:nvPr/>
        </p:nvPicPr>
        <p:blipFill>
          <a:blip r:embed="rId11" cstate="print"/>
          <a:srcRect/>
          <a:stretch>
            <a:fillRect/>
          </a:stretch>
        </p:blipFill>
        <p:spPr bwMode="auto">
          <a:xfrm>
            <a:off x="539552" y="4581128"/>
            <a:ext cx="766949" cy="648072"/>
          </a:xfrm>
          <a:prstGeom prst="rect">
            <a:avLst/>
          </a:prstGeom>
          <a:noFill/>
        </p:spPr>
      </p:pic>
      <p:pic>
        <p:nvPicPr>
          <p:cNvPr id="17" name="Picture 10" descr="DATA.GOV.UK - Opening up Government"/>
          <p:cNvPicPr>
            <a:picLocks noChangeAspect="1" noChangeArrowheads="1"/>
          </p:cNvPicPr>
          <p:nvPr/>
        </p:nvPicPr>
        <p:blipFill>
          <a:blip r:embed="rId12" cstate="print"/>
          <a:srcRect/>
          <a:stretch>
            <a:fillRect/>
          </a:stretch>
        </p:blipFill>
        <p:spPr bwMode="auto">
          <a:xfrm>
            <a:off x="382736" y="5805264"/>
            <a:ext cx="1183978" cy="21602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Objectifs de cette formation</a:t>
            </a:r>
            <a:endParaRPr lang="fr-BE"/>
          </a:p>
        </p:txBody>
      </p:sp>
      <p:sp>
        <p:nvSpPr>
          <p:cNvPr id="3" name="Content Placeholder 2"/>
          <p:cNvSpPr>
            <a:spLocks noGrp="1"/>
          </p:cNvSpPr>
          <p:nvPr>
            <p:ph sz="quarter" idx="15"/>
          </p:nvPr>
        </p:nvSpPr>
        <p:spPr/>
        <p:txBody>
          <a:bodyPr/>
          <a:lstStyle/>
          <a:p>
            <a:r>
              <a:rPr lang="fr-BE" dirty="0" smtClean="0"/>
              <a:t>À la fin de ce module de formation, vous devriez avoir une compréhension de:</a:t>
            </a:r>
          </a:p>
          <a:p>
            <a:pPr>
              <a:buFont typeface="Arial" pitchFamily="34" charset="0"/>
              <a:buChar char="•"/>
            </a:pPr>
            <a:r>
              <a:rPr lang="fr-BE" dirty="0" smtClean="0"/>
              <a:t>Qu'est-ce qu'un identificateur de ressources uniformes (URI)? </a:t>
            </a:r>
          </a:p>
          <a:p>
            <a:pPr>
              <a:buFont typeface="Arial" pitchFamily="34" charset="0"/>
              <a:buChar char="•"/>
            </a:pPr>
            <a:r>
              <a:rPr lang="fr-BE" dirty="0" smtClean="0"/>
              <a:t>Pourquoi la persistance d’un URI est importante?</a:t>
            </a:r>
          </a:p>
          <a:p>
            <a:pPr>
              <a:buFont typeface="Arial" pitchFamily="34" charset="0"/>
              <a:buChar char="•"/>
            </a:pPr>
            <a:r>
              <a:rPr lang="fr-BE" dirty="0" smtClean="0"/>
              <a:t>Comment concevoir et gérer des </a:t>
            </a:r>
            <a:r>
              <a:rPr lang="fr-BE" dirty="0" err="1" smtClean="0"/>
              <a:t>URIs</a:t>
            </a:r>
            <a:r>
              <a:rPr lang="fr-BE" dirty="0" smtClean="0"/>
              <a:t> persistants pour les ressources de données.</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Be part of our team...</a:t>
            </a:r>
            <a:endParaRPr lang="en-GB" sz="2800" dirty="0"/>
          </a:p>
        </p:txBody>
      </p:sp>
      <p:sp>
        <p:nvSpPr>
          <p:cNvPr id="7" name="TextBox 6"/>
          <p:cNvSpPr txBox="1"/>
          <p:nvPr/>
        </p:nvSpPr>
        <p:spPr>
          <a:xfrm>
            <a:off x="899592" y="1916832"/>
            <a:ext cx="2952328" cy="648997"/>
          </a:xfrm>
          <a:prstGeom prst="rect">
            <a:avLst/>
          </a:prstGeom>
          <a:solidFill>
            <a:schemeClr val="accent4">
              <a:lumMod val="75000"/>
            </a:schemeClr>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Find us on</a:t>
            </a:r>
            <a:endParaRPr lang="en-GB" sz="2800" b="1" i="1" dirty="0">
              <a:solidFill>
                <a:schemeClr val="bg1"/>
              </a:solidFill>
              <a:latin typeface="+mj-lt"/>
              <a:cs typeface="Arial" pitchFamily="34" charset="0"/>
            </a:endParaRPr>
          </a:p>
        </p:txBody>
      </p:sp>
      <p:sp>
        <p:nvSpPr>
          <p:cNvPr id="10" name="TextBox 9"/>
          <p:cNvSpPr txBox="1"/>
          <p:nvPr/>
        </p:nvSpPr>
        <p:spPr>
          <a:xfrm>
            <a:off x="5076056" y="4292171"/>
            <a:ext cx="2952328" cy="648997"/>
          </a:xfrm>
          <a:prstGeom prst="rect">
            <a:avLst/>
          </a:prstGeom>
          <a:solidFill>
            <a:schemeClr val="accent2"/>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Contact us</a:t>
            </a:r>
            <a:endParaRPr lang="en-GB" sz="2800" b="1" i="1" dirty="0">
              <a:solidFill>
                <a:schemeClr val="bg1"/>
              </a:solidFill>
              <a:latin typeface="+mj-lt"/>
              <a:cs typeface="Arial" pitchFamily="34" charset="0"/>
            </a:endParaRPr>
          </a:p>
        </p:txBody>
      </p:sp>
      <p:sp>
        <p:nvSpPr>
          <p:cNvPr id="19" name="TextBox 18"/>
          <p:cNvSpPr txBox="1"/>
          <p:nvPr/>
        </p:nvSpPr>
        <p:spPr>
          <a:xfrm>
            <a:off x="5076056" y="1916832"/>
            <a:ext cx="2952328" cy="648997"/>
          </a:xfrm>
          <a:prstGeom prst="rect">
            <a:avLst/>
          </a:prstGeom>
          <a:solidFill>
            <a:schemeClr val="accent1"/>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Join us on</a:t>
            </a:r>
            <a:endParaRPr lang="en-GB" sz="2800" b="1" i="1" dirty="0">
              <a:solidFill>
                <a:schemeClr val="bg1"/>
              </a:solidFill>
              <a:latin typeface="+mj-lt"/>
              <a:cs typeface="Arial" pitchFamily="34" charset="0"/>
            </a:endParaRPr>
          </a:p>
        </p:txBody>
      </p:sp>
      <p:sp>
        <p:nvSpPr>
          <p:cNvPr id="23" name="TextBox 22"/>
          <p:cNvSpPr txBox="1"/>
          <p:nvPr/>
        </p:nvSpPr>
        <p:spPr>
          <a:xfrm>
            <a:off x="971600" y="4293096"/>
            <a:ext cx="2880320" cy="648997"/>
          </a:xfrm>
          <a:prstGeom prst="rect">
            <a:avLst/>
          </a:prstGeom>
          <a:solidFill>
            <a:schemeClr val="accent5"/>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Follow us</a:t>
            </a:r>
            <a:endParaRPr lang="en-GB"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2"/>
          </p:cNvPr>
          <p:cNvPicPr>
            <a:picLocks noChangeAspect="1" noChangeArrowheads="1"/>
          </p:cNvPicPr>
          <p:nvPr/>
        </p:nvPicPr>
        <p:blipFill>
          <a:blip r:embed="rId3"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4"/>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5"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6"/>
              </a:rPr>
              <a:t>http://www.opendatasupport.eu</a:t>
            </a:r>
            <a:r>
              <a:rPr lang="en-GB" sz="1600" dirty="0" smtClean="0"/>
              <a:t> </a:t>
            </a:r>
            <a:endParaRPr lang="en-GB" sz="1600" dirty="0"/>
          </a:p>
        </p:txBody>
      </p:sp>
      <p:pic>
        <p:nvPicPr>
          <p:cNvPr id="64518" name="Picture 6" descr="http://www.collaboration133.com/wp-content/uploads/2011/12/linkedin-icon.png">
            <a:hlinkClick r:id="rId7"/>
          </p:cNvPr>
          <p:cNvPicPr>
            <a:picLocks noChangeAspect="1" noChangeArrowheads="1"/>
          </p:cNvPicPr>
          <p:nvPr/>
        </p:nvPicPr>
        <p:blipFill>
          <a:blip r:embed="rId8"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9"/>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0"/>
          </p:cNvPr>
          <p:cNvPicPr>
            <a:picLocks noChangeAspect="1" noChangeArrowheads="1"/>
          </p:cNvPicPr>
          <p:nvPr/>
        </p:nvPicPr>
        <p:blipFill>
          <a:blip r:embed="rId11"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2"/>
              </a:rPr>
              <a:t>@OpenDataSupport</a:t>
            </a:r>
            <a:endParaRPr lang="en-GB" sz="1600" dirty="0"/>
          </a:p>
        </p:txBody>
      </p:sp>
      <p:pic>
        <p:nvPicPr>
          <p:cNvPr id="33" name="Picture 2" descr="Go to the home page">
            <a:hlinkClick r:id="rId13" tooltip="Go to the home page"/>
          </p:cNvPr>
          <p:cNvPicPr>
            <a:picLocks noChangeAspect="1" noChangeArrowheads="1"/>
          </p:cNvPicPr>
          <p:nvPr/>
        </p:nvPicPr>
        <p:blipFill>
          <a:blip r:embed="rId14"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5"/>
              </a:rPr>
              <a:t>contact@opendatasupport.eu</a:t>
            </a:r>
            <a:r>
              <a:rPr lang="en-GB" sz="1600" dirty="0" smtClean="0"/>
              <a:t> </a:t>
            </a:r>
            <a:endParaRPr lang="en-GB" sz="1600" dirty="0"/>
          </a:p>
        </p:txBody>
      </p:sp>
      <p:sp>
        <p:nvSpPr>
          <p:cNvPr id="35" name="Slide Number Placeholder 34"/>
          <p:cNvSpPr>
            <a:spLocks noGrp="1"/>
          </p:cNvSpPr>
          <p:nvPr>
            <p:ph type="sldNum" sz="quarter" idx="18"/>
          </p:nvPr>
        </p:nvSpPr>
        <p:spPr/>
        <p:txBody>
          <a:bodyPr/>
          <a:lstStyle/>
          <a:p>
            <a:r>
              <a:rPr lang="en-GB" smtClean="0"/>
              <a:t>Slide </a:t>
            </a:r>
            <a:fld id="{F40CD079-BC3F-4086-BA81-31A79D845B02}" type="slidenum">
              <a:rPr lang="en-GB" smtClean="0"/>
              <a:pPr/>
              <a:t>30</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Contenu</a:t>
            </a:r>
            <a:endParaRPr lang="en-GB" dirty="0"/>
          </a:p>
        </p:txBody>
      </p:sp>
      <p:sp>
        <p:nvSpPr>
          <p:cNvPr id="3" name="Content Placeholder 2"/>
          <p:cNvSpPr>
            <a:spLocks noGrp="1"/>
          </p:cNvSpPr>
          <p:nvPr>
            <p:ph sz="quarter" idx="15"/>
          </p:nvPr>
        </p:nvSpPr>
        <p:spPr/>
        <p:txBody>
          <a:bodyPr/>
          <a:lstStyle/>
          <a:p>
            <a:r>
              <a:rPr lang="fr-BE" dirty="0" smtClean="0"/>
              <a:t>Ce module contient ...</a:t>
            </a:r>
          </a:p>
          <a:p>
            <a:pPr>
              <a:buFont typeface="Arial" pitchFamily="34" charset="0"/>
              <a:buChar char="•"/>
            </a:pPr>
            <a:r>
              <a:rPr lang="fr-BE" dirty="0" smtClean="0"/>
              <a:t>Une introduction aux  identificateurs de ressources uniformes (URI). </a:t>
            </a:r>
          </a:p>
          <a:p>
            <a:pPr>
              <a:buFont typeface="Arial" pitchFamily="34" charset="0"/>
              <a:buChar char="•"/>
            </a:pPr>
            <a:r>
              <a:rPr lang="fr-BE" dirty="0" smtClean="0"/>
              <a:t>Un ensemble de principes de conception pour construire un URI persistant.</a:t>
            </a:r>
          </a:p>
          <a:p>
            <a:pPr>
              <a:buFont typeface="Arial" pitchFamily="34" charset="0"/>
              <a:buChar char="•"/>
            </a:pPr>
            <a:r>
              <a:rPr lang="fr-BE" dirty="0" smtClean="0"/>
              <a:t>Le service minimum pour avoir des URI persistants.</a:t>
            </a:r>
          </a:p>
          <a:p>
            <a:pPr>
              <a:buFont typeface="Arial" pitchFamily="34" charset="0"/>
              <a:buChar char="•"/>
            </a:pPr>
            <a:endParaRPr lang="fr-BE" dirty="0" smtClean="0"/>
          </a:p>
          <a:p>
            <a:endParaRPr lang="fr-BE" dirty="0" smtClean="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770543"/>
            <a:ext cx="8071048" cy="914400"/>
          </a:xfrm>
        </p:spPr>
        <p:txBody>
          <a:bodyPr/>
          <a:lstStyle/>
          <a:p>
            <a:r>
              <a:rPr lang="fr-BE" sz="7200" i="0" dirty="0" smtClean="0">
                <a:solidFill>
                  <a:schemeClr val="accent1"/>
                </a:solidFill>
                <a:latin typeface="Bradley Hand ITC" pitchFamily="66" charset="0"/>
              </a:rPr>
              <a:t>Identificateurs de ressources uniformes (</a:t>
            </a:r>
            <a:r>
              <a:rPr lang="fr-BE" sz="7200" i="0" dirty="0" err="1" smtClean="0">
                <a:solidFill>
                  <a:schemeClr val="accent1"/>
                </a:solidFill>
                <a:latin typeface="Bradley Hand ITC" pitchFamily="66" charset="0"/>
              </a:rPr>
              <a:t>URIs</a:t>
            </a:r>
            <a:r>
              <a:rPr lang="fr-BE" sz="7200" i="0" dirty="0" smtClean="0">
                <a:solidFill>
                  <a:schemeClr val="accent1"/>
                </a:solidFill>
                <a:latin typeface="Bradley Hand ITC" pitchFamily="66" charset="0"/>
              </a:rPr>
              <a:t>) </a:t>
            </a:r>
            <a:br>
              <a:rPr lang="fr-BE" sz="7200" i="0" dirty="0" smtClean="0">
                <a:solidFill>
                  <a:schemeClr val="accent1"/>
                </a:solidFill>
                <a:latin typeface="Bradley Hand ITC" pitchFamily="66" charset="0"/>
              </a:rPr>
            </a:br>
            <a:r>
              <a:rPr lang="fr-BE" b="0" dirty="0" smtClean="0"/>
              <a:t> Comme identifiants communs pour les choses, par ex. les personnes, les bâtiments, les lieux, les ressources d'information ...</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Qu'est-ce qu'un </a:t>
            </a:r>
            <a:r>
              <a:rPr lang="en-GB" dirty="0" smtClean="0"/>
              <a:t>URI?</a:t>
            </a:r>
            <a:endParaRPr lang="en-GB" dirty="0"/>
          </a:p>
        </p:txBody>
      </p:sp>
      <p:sp>
        <p:nvSpPr>
          <p:cNvPr id="3" name="Content Placeholder 2"/>
          <p:cNvSpPr>
            <a:spLocks noGrp="1"/>
          </p:cNvSpPr>
          <p:nvPr>
            <p:ph sz="quarter" idx="15"/>
          </p:nvPr>
        </p:nvSpPr>
        <p:spPr/>
        <p:txBody>
          <a:bodyPr/>
          <a:lstStyle/>
          <a:p>
            <a:r>
              <a:rPr lang="fr-BE" dirty="0" smtClean="0"/>
              <a:t>Un URI est</a:t>
            </a:r>
          </a:p>
          <a:p>
            <a:pPr algn="ctr"/>
            <a:r>
              <a:rPr lang="fr-BE" sz="3200" b="1" dirty="0" smtClean="0">
                <a:solidFill>
                  <a:schemeClr val="accent1"/>
                </a:solidFill>
                <a:latin typeface="Bradley Hand ITC" pitchFamily="66" charset="0"/>
              </a:rPr>
              <a:t>« une séquence restreinte de caractères qui identifie une ressource abstraite ou physique »</a:t>
            </a:r>
          </a:p>
          <a:p>
            <a:r>
              <a:rPr lang="fr-BE" i="1" dirty="0" smtClean="0"/>
              <a:t>[TBL et al, 2005]. </a:t>
            </a:r>
          </a:p>
          <a:p>
            <a:endParaRPr lang="fr-BE" dirty="0" smtClean="0"/>
          </a:p>
          <a:p>
            <a:pPr lvl="1">
              <a:buFont typeface="Arial" pitchFamily="34" charset="0"/>
              <a:buChar char="•"/>
            </a:pPr>
            <a:r>
              <a:rPr lang="fr-BE" dirty="0" smtClean="0"/>
              <a:t>«</a:t>
            </a:r>
            <a:r>
              <a:rPr lang="fr-BE" b="1" dirty="0" err="1" smtClean="0"/>
              <a:t>restrainte</a:t>
            </a:r>
            <a:r>
              <a:rPr lang="fr-BE" dirty="0" smtClean="0"/>
              <a:t>» signifie que la chaîne de caractères ne doit contenir aucun remplissage ou </a:t>
            </a:r>
            <a:r>
              <a:rPr lang="fr-BE" dirty="0" err="1" smtClean="0"/>
              <a:t>padding</a:t>
            </a:r>
            <a:r>
              <a:rPr lang="fr-BE" dirty="0" smtClean="0"/>
              <a:t> d'espace blanc;</a:t>
            </a:r>
          </a:p>
          <a:p>
            <a:pPr lvl="1">
              <a:buFont typeface="Arial" pitchFamily="34" charset="0"/>
              <a:buChar char="•"/>
            </a:pPr>
            <a:r>
              <a:rPr lang="fr-BE" dirty="0" smtClean="0"/>
              <a:t>«</a:t>
            </a:r>
            <a:r>
              <a:rPr lang="fr-BE" b="1" dirty="0" smtClean="0"/>
              <a:t>abstraite ou physique</a:t>
            </a:r>
            <a:r>
              <a:rPr lang="fr-BE" dirty="0" smtClean="0"/>
              <a:t>» signifie que l'URI peut se référer à un objet (ou une chose) du monde réel, par exemple une personne, un bâtiment ou même des idées abstraites comme un service, ou un document Web.</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 </a:t>
            </a:r>
            <a:r>
              <a:rPr lang="en-GB" dirty="0" err="1" smtClean="0"/>
              <a:t>exemple</a:t>
            </a:r>
            <a:r>
              <a:rPr lang="en-GB" dirty="0" smtClean="0"/>
              <a:t> ...</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7</a:t>
            </a:fld>
            <a:endParaRPr lang="en-GB"/>
          </a:p>
        </p:txBody>
      </p:sp>
      <p:sp>
        <p:nvSpPr>
          <p:cNvPr id="10" name="Freeform 57"/>
          <p:cNvSpPr>
            <a:spLocks/>
          </p:cNvSpPr>
          <p:nvPr/>
        </p:nvSpPr>
        <p:spPr bwMode="auto">
          <a:xfrm>
            <a:off x="395536" y="2081991"/>
            <a:ext cx="1008112" cy="698937"/>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solidFill>
            <a:schemeClr val="bg1">
              <a:lumMod val="50000"/>
            </a:schemeClr>
          </a:solidFill>
          <a:ln w="6350" cap="rnd" cmpd="sng">
            <a:solidFill>
              <a:schemeClr val="bg1"/>
            </a:solidFill>
            <a:prstDash val="solid"/>
            <a:round/>
            <a:headEnd/>
            <a:tailEnd/>
          </a:ln>
          <a:effectLst>
            <a:outerShdw blurRad="50800" dist="38100" dir="5400000" algn="t" rotWithShape="0">
              <a:prstClr val="black">
                <a:alpha val="40000"/>
              </a:prstClr>
            </a:outerShdw>
          </a:effectLst>
        </p:spPr>
        <p:txBody>
          <a:bodyPr anchor="ctr" anchorCtr="0"/>
          <a:lstStyle/>
          <a:p>
            <a:pPr algn="ctr"/>
            <a:r>
              <a:rPr lang="en-GB" sz="1200" b="1" dirty="0" smtClean="0">
                <a:solidFill>
                  <a:schemeClr val="bg1"/>
                </a:solidFill>
              </a:rPr>
              <a:t>BE</a:t>
            </a:r>
            <a:endParaRPr lang="en-GB" sz="1200" b="1" dirty="0">
              <a:solidFill>
                <a:schemeClr val="bg1"/>
              </a:solidFill>
            </a:endParaRPr>
          </a:p>
        </p:txBody>
      </p:sp>
      <p:pic>
        <p:nvPicPr>
          <p:cNvPr id="11" name="Picture 5" descr="C:\Users\loutasn\Downloads\1368737380_spreadsheet.png"/>
          <p:cNvPicPr>
            <a:picLocks noChangeAspect="1" noChangeArrowheads="1"/>
          </p:cNvPicPr>
          <p:nvPr/>
        </p:nvPicPr>
        <p:blipFill>
          <a:blip r:embed="rId3" cstate="print"/>
          <a:srcRect/>
          <a:stretch>
            <a:fillRect/>
          </a:stretch>
        </p:blipFill>
        <p:spPr bwMode="auto">
          <a:xfrm>
            <a:off x="433636" y="4365104"/>
            <a:ext cx="792088" cy="792088"/>
          </a:xfrm>
          <a:prstGeom prst="rect">
            <a:avLst/>
          </a:prstGeom>
          <a:noFill/>
          <a:effectLst>
            <a:outerShdw blurRad="50800" dist="38100" dir="5400000" algn="t" rotWithShape="0">
              <a:prstClr val="black">
                <a:alpha val="40000"/>
              </a:prstClr>
            </a:outerShdw>
          </a:effectLst>
        </p:spPr>
      </p:pic>
      <p:pic>
        <p:nvPicPr>
          <p:cNvPr id="12" name="Picture 11"/>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77348" y="3212976"/>
            <a:ext cx="1170316" cy="6583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Content Placeholder 2"/>
          <p:cNvSpPr>
            <a:spLocks noGrp="1"/>
          </p:cNvSpPr>
          <p:nvPr>
            <p:ph sz="quarter" idx="15"/>
          </p:nvPr>
        </p:nvSpPr>
        <p:spPr>
          <a:xfrm>
            <a:off x="1619672" y="1752600"/>
            <a:ext cx="7128792" cy="4419600"/>
          </a:xfrm>
        </p:spPr>
        <p:txBody>
          <a:bodyPr/>
          <a:lstStyle/>
          <a:p>
            <a:pPr marL="274320" lvl="2" indent="0">
              <a:buClr>
                <a:srgbClr val="000000"/>
              </a:buClr>
              <a:buNone/>
            </a:pPr>
            <a:endParaRPr lang="en-GB" dirty="0" smtClean="0"/>
          </a:p>
          <a:p>
            <a:r>
              <a:rPr lang="en-GB" dirty="0" smtClean="0"/>
              <a:t>Un pays, par ex. la </a:t>
            </a:r>
            <a:r>
              <a:rPr lang="en-GB" dirty="0" err="1" smtClean="0"/>
              <a:t>Belgique</a:t>
            </a:r>
            <a:endParaRPr lang="en-GB" dirty="0" smtClean="0"/>
          </a:p>
          <a:p>
            <a:pPr lvl="2">
              <a:buClr>
                <a:srgbClr val="000000"/>
              </a:buClr>
            </a:pPr>
            <a:r>
              <a:rPr lang="en-GB" sz="1200" b="1" dirty="0">
                <a:solidFill>
                  <a:schemeClr val="tx2"/>
                </a:solidFill>
                <a:latin typeface="Courier New" pitchFamily="49" charset="0"/>
                <a:cs typeface="Courier New" pitchFamily="49" charset="0"/>
              </a:rPr>
              <a:t>http://</a:t>
            </a:r>
            <a:r>
              <a:rPr lang="en-GB" sz="1200" b="1" dirty="0" smtClean="0">
                <a:solidFill>
                  <a:schemeClr val="tx2"/>
                </a:solidFill>
                <a:latin typeface="Courier New" pitchFamily="49" charset="0"/>
                <a:cs typeface="Courier New" pitchFamily="49" charset="0"/>
              </a:rPr>
              <a:t>publications.europa.eu/resource/authority/country/BEL</a:t>
            </a:r>
            <a:endParaRPr lang="en-GB" sz="1800" dirty="0" smtClean="0">
              <a:solidFill>
                <a:srgbClr val="000000"/>
              </a:solidFill>
            </a:endParaRPr>
          </a:p>
          <a:p>
            <a:endParaRPr lang="en-GB" dirty="0" smtClean="0"/>
          </a:p>
          <a:p>
            <a:r>
              <a:rPr lang="en-GB" dirty="0" err="1" smtClean="0"/>
              <a:t>Une</a:t>
            </a:r>
            <a:r>
              <a:rPr lang="en-GB" dirty="0" smtClean="0"/>
              <a:t> organisation</a:t>
            </a:r>
            <a:r>
              <a:rPr lang="en-GB" dirty="0" smtClean="0"/>
              <a:t>, </a:t>
            </a:r>
            <a:r>
              <a:rPr lang="en-GB" dirty="0" smtClean="0"/>
              <a:t>par ex. le Bureau des Publications de </a:t>
            </a:r>
            <a:r>
              <a:rPr lang="en-GB" dirty="0" err="1" smtClean="0"/>
              <a:t>l’UE</a:t>
            </a:r>
            <a:endParaRPr lang="en-GB" dirty="0" smtClean="0"/>
          </a:p>
          <a:p>
            <a:pPr lvl="2">
              <a:buClr>
                <a:srgbClr val="000000"/>
              </a:buClr>
            </a:pPr>
            <a:r>
              <a:rPr lang="en-GB" sz="1200" b="1" dirty="0" smtClean="0">
                <a:solidFill>
                  <a:schemeClr val="tx2"/>
                </a:solidFill>
                <a:latin typeface="Courier New" pitchFamily="49" charset="0"/>
                <a:cs typeface="Courier New" pitchFamily="49" charset="0"/>
              </a:rPr>
              <a:t>http://publications.europa.eu/resource/authority/corporate-body/PUBL</a:t>
            </a:r>
            <a:endParaRPr lang="en-GB" sz="1800" dirty="0" smtClean="0"/>
          </a:p>
          <a:p>
            <a:pPr lvl="1">
              <a:buNone/>
            </a:pPr>
            <a:endParaRPr lang="en-GB" dirty="0" smtClean="0"/>
          </a:p>
          <a:p>
            <a:pPr lvl="1">
              <a:buNone/>
            </a:pPr>
            <a:r>
              <a:rPr lang="en-GB" dirty="0" smtClean="0"/>
              <a:t>Un ensemble de </a:t>
            </a:r>
            <a:r>
              <a:rPr lang="en-GB" dirty="0" err="1" smtClean="0"/>
              <a:t>données</a:t>
            </a:r>
            <a:r>
              <a:rPr lang="en-GB" dirty="0" smtClean="0"/>
              <a:t>, par ex. la </a:t>
            </a:r>
            <a:r>
              <a:rPr lang="en-GB" dirty="0" err="1" smtClean="0"/>
              <a:t>liste</a:t>
            </a:r>
            <a:r>
              <a:rPr lang="en-GB" dirty="0" smtClean="0"/>
              <a:t> des codes-pays</a:t>
            </a:r>
            <a:endParaRPr lang="en-GB" dirty="0" smtClean="0"/>
          </a:p>
          <a:p>
            <a:pPr lvl="2">
              <a:buClr>
                <a:srgbClr val="000000"/>
              </a:buClr>
            </a:pPr>
            <a:r>
              <a:rPr lang="en-GB" sz="1200" b="1" dirty="0">
                <a:solidFill>
                  <a:schemeClr val="tx2"/>
                </a:solidFill>
                <a:latin typeface="Courier New" pitchFamily="49" charset="0"/>
                <a:cs typeface="Courier New" pitchFamily="49" charset="0"/>
              </a:rPr>
              <a:t>http://publications.europa.eu/resource/authority/country</a:t>
            </a:r>
            <a:r>
              <a:rPr lang="en-GB" sz="1200" b="1" dirty="0" smtClean="0">
                <a:solidFill>
                  <a:schemeClr val="tx2"/>
                </a:solidFill>
                <a:latin typeface="Courier New" pitchFamily="49" charset="0"/>
                <a:cs typeface="Courier New" pitchFamily="49" charset="0"/>
              </a:rPr>
              <a:t>/</a:t>
            </a:r>
            <a:endParaRPr lang="en-GB" sz="1800" dirty="0" smtClean="0"/>
          </a:p>
          <a:p>
            <a:pPr lvl="1">
              <a:buClr>
                <a:srgbClr val="000000"/>
              </a:buClr>
            </a:pPr>
            <a:endParaRPr lang="en-GB" dirty="0" smtClean="0">
              <a:solidFill>
                <a:srgbClr val="000000"/>
              </a:solidFill>
            </a:endParaRPr>
          </a:p>
          <a:p>
            <a:pPr lvl="1">
              <a:buClr>
                <a:srgbClr val="000000"/>
              </a:buClr>
            </a:pPr>
            <a:endParaRPr lang="en-GB" dirty="0" smtClean="0"/>
          </a:p>
          <a:p>
            <a:pPr lvl="2">
              <a:buClr>
                <a:srgbClr val="000000"/>
              </a:buClr>
              <a:buNone/>
            </a:pPr>
            <a:endParaRPr lang="en-GB" dirty="0" smtClean="0"/>
          </a:p>
          <a:p>
            <a:pPr lvl="2"/>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a:t>
            </a:r>
            <a:r>
              <a:rPr lang="en-GB" dirty="0" err="1" smtClean="0"/>
              <a:t>principes</a:t>
            </a:r>
            <a:r>
              <a:rPr lang="en-GB" dirty="0" smtClean="0"/>
              <a:t> </a:t>
            </a:r>
            <a:r>
              <a:rPr lang="en-GB" dirty="0" err="1" smtClean="0"/>
              <a:t>clés</a:t>
            </a:r>
            <a:endParaRPr lang="en-GB" dirty="0"/>
          </a:p>
        </p:txBody>
      </p:sp>
      <p:sp>
        <p:nvSpPr>
          <p:cNvPr id="3" name="Content Placeholder 2"/>
          <p:cNvSpPr>
            <a:spLocks noGrp="1"/>
          </p:cNvSpPr>
          <p:nvPr>
            <p:ph sz="quarter" idx="15"/>
          </p:nvPr>
        </p:nvSpPr>
        <p:spPr>
          <a:xfrm>
            <a:off x="533400" y="1169640"/>
            <a:ext cx="8077200" cy="4419600"/>
          </a:xfrm>
        </p:spPr>
        <p:txBody>
          <a:bodyPr/>
          <a:lstStyle/>
          <a:p>
            <a:pPr lvl="1">
              <a:buFont typeface="Arial" pitchFamily="34" charset="0"/>
              <a:buChar char="•"/>
            </a:pPr>
            <a:r>
              <a:rPr lang="fr-FR" b="1" dirty="0" smtClean="0"/>
              <a:t>Persistant, </a:t>
            </a:r>
            <a:r>
              <a:rPr lang="fr-FR" dirty="0" smtClean="0"/>
              <a:t>soit un URI affecté en permanence à une ressource particulière. Il est stable, ne change et ne disparait pas au fil du temps.</a:t>
            </a:r>
          </a:p>
          <a:p>
            <a:pPr lvl="1">
              <a:buFont typeface="Arial" pitchFamily="34" charset="0"/>
              <a:buChar char="•"/>
            </a:pPr>
            <a:r>
              <a:rPr lang="en-GB" b="1" dirty="0" err="1" smtClean="0"/>
              <a:t>Déréférençable</a:t>
            </a:r>
            <a:r>
              <a:rPr lang="en-GB" b="1" dirty="0" smtClean="0"/>
              <a:t>, </a:t>
            </a:r>
            <a:r>
              <a:rPr lang="en-GB" dirty="0" smtClean="0"/>
              <a:t>c-à-d </a:t>
            </a:r>
            <a:r>
              <a:rPr lang="fr-FR" dirty="0" smtClean="0"/>
              <a:t>un agent utilisateur peut faire une demande à cet URI sur Internet et recevoir une réponse significative en retour.</a:t>
            </a:r>
            <a:endParaRPr lang="en-GB" dirty="0" smtClean="0"/>
          </a:p>
          <a:p>
            <a:pPr lvl="2">
              <a:buFont typeface="Wingdings" pitchFamily="2" charset="2"/>
              <a:buChar char="§"/>
            </a:pPr>
            <a:r>
              <a:rPr lang="en-GB" sz="1800" dirty="0" smtClean="0"/>
              <a:t> </a:t>
            </a:r>
            <a:r>
              <a:rPr lang="fr-FR" sz="1800" dirty="0" smtClean="0"/>
              <a:t>Si l'agent utilisateur est un </a:t>
            </a:r>
            <a:r>
              <a:rPr lang="fr-FR" sz="1800" i="1" dirty="0" smtClean="0"/>
              <a:t>navigateur Web</a:t>
            </a:r>
            <a:r>
              <a:rPr lang="fr-FR" sz="1800" dirty="0" smtClean="0"/>
              <a:t>, alors ce qui est reçu doit être un document HTML lisible par l'homme.</a:t>
            </a:r>
            <a:endParaRPr lang="en-GB" sz="1800" dirty="0" smtClean="0"/>
          </a:p>
          <a:p>
            <a:pPr lvl="2">
              <a:buFont typeface="Wingdings" pitchFamily="2" charset="2"/>
              <a:buChar char="§"/>
            </a:pPr>
            <a:r>
              <a:rPr lang="fr-FR" sz="1800" dirty="0" smtClean="0"/>
              <a:t>Si l'agent utilisateur est un client RDF, alors un RDF doit être </a:t>
            </a:r>
            <a:r>
              <a:rPr lang="fr-FR" sz="1800" i="1" dirty="0" smtClean="0"/>
              <a:t>renvoyé à partir de la même URI</a:t>
            </a:r>
            <a:r>
              <a:rPr lang="fr-FR" sz="1800" dirty="0" smtClean="0"/>
              <a:t>.</a:t>
            </a:r>
            <a:endParaRPr lang="en-GB" sz="1800" dirty="0" smtClean="0"/>
          </a:p>
          <a:p>
            <a:pPr lvl="1">
              <a:buFont typeface="Arial" pitchFamily="34" charset="0"/>
              <a:buChar char="•"/>
            </a:pPr>
            <a:r>
              <a:rPr lang="fr-FR" b="1" dirty="0" smtClean="0"/>
              <a:t>Univoque</a:t>
            </a:r>
            <a:r>
              <a:rPr lang="fr-FR" dirty="0" smtClean="0"/>
              <a:t>, </a:t>
            </a:r>
            <a:r>
              <a:rPr lang="fr-FR" dirty="0" err="1" smtClean="0"/>
              <a:t>c-à-d</a:t>
            </a:r>
            <a:r>
              <a:rPr lang="fr-FR" dirty="0" smtClean="0"/>
              <a:t> qu’il devrait n’y avoir aucune confusion entre les identifiants pour les documents Web et les identificateurs d'autres ressources.</a:t>
            </a:r>
            <a:endParaRPr lang="en-GB" dirty="0" smtClean="0"/>
          </a:p>
          <a:p>
            <a:pPr lvl="2">
              <a:buFont typeface="Wingdings" pitchFamily="2" charset="2"/>
              <a:buChar char="§"/>
            </a:pPr>
            <a:r>
              <a:rPr lang="fr-FR" sz="1800" dirty="0" smtClean="0"/>
              <a:t>Il devrait y avoir un URI différent pour le référencement de l'auteur d'une page Web et la page Web elle-même.</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a:t>
            </a:r>
            <a:r>
              <a:rPr lang="en-GB" dirty="0" err="1" smtClean="0"/>
              <a:t>hypothèses</a:t>
            </a:r>
            <a:r>
              <a:rPr lang="en-GB" dirty="0" smtClean="0"/>
              <a:t> </a:t>
            </a:r>
            <a:r>
              <a:rPr lang="en-GB" dirty="0" err="1" smtClean="0"/>
              <a:t>clés</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9</a:t>
            </a:fld>
            <a:endParaRPr lang="en-GB"/>
          </a:p>
        </p:txBody>
      </p:sp>
      <p:sp>
        <p:nvSpPr>
          <p:cNvPr id="6" name="Content Placeholder 2"/>
          <p:cNvSpPr>
            <a:spLocks noGrp="1"/>
          </p:cNvSpPr>
          <p:nvPr>
            <p:ph sz="quarter" idx="15"/>
          </p:nvPr>
        </p:nvSpPr>
        <p:spPr>
          <a:xfrm>
            <a:off x="533400" y="1752600"/>
            <a:ext cx="8077200" cy="4419600"/>
          </a:xfrm>
        </p:spPr>
        <p:txBody>
          <a:bodyPr/>
          <a:lstStyle/>
          <a:p>
            <a:pPr marL="342900" lvl="1" indent="-342900">
              <a:buFont typeface="Arial" pitchFamily="34" charset="0"/>
              <a:buChar char="•"/>
            </a:pPr>
            <a:r>
              <a:rPr lang="fr-BE" dirty="0" smtClean="0"/>
              <a:t>Afin de créer et gérer des </a:t>
            </a:r>
            <a:r>
              <a:rPr lang="fr-BE" dirty="0" err="1" smtClean="0"/>
              <a:t>URIs</a:t>
            </a:r>
            <a:r>
              <a:rPr lang="fr-BE" dirty="0" smtClean="0"/>
              <a:t>, il </a:t>
            </a:r>
            <a:r>
              <a:rPr lang="fr-BE" b="1" dirty="0" smtClean="0"/>
              <a:t>faudrait </a:t>
            </a:r>
            <a:r>
              <a:rPr lang="fr-BE" b="1" dirty="0" smtClean="0"/>
              <a:t>être le propriétaire </a:t>
            </a:r>
            <a:r>
              <a:rPr lang="fr-BE" dirty="0" smtClean="0"/>
              <a:t>du domaine Internet concerné et en avoir les droits d’administrateur.</a:t>
            </a:r>
          </a:p>
          <a:p>
            <a:pPr marL="342900" lvl="1" indent="-342900">
              <a:buFont typeface="Arial" pitchFamily="34" charset="0"/>
              <a:buChar char="•"/>
            </a:pPr>
            <a:r>
              <a:rPr lang="fr-BE" dirty="0" smtClean="0"/>
              <a:t>Pour les domaines gouvernementaux, il est très probable qu’ils soient </a:t>
            </a:r>
            <a:r>
              <a:rPr lang="fr-BE" b="1" dirty="0" smtClean="0"/>
              <a:t>gérés </a:t>
            </a:r>
            <a:r>
              <a:rPr lang="fr-BE" b="1" dirty="0" smtClean="0"/>
              <a:t>par une agence centrale</a:t>
            </a:r>
            <a:r>
              <a:rPr lang="fr-BE" dirty="0" smtClean="0"/>
              <a:t>. Veillez à consulter vos collègues avant de commencer. </a:t>
            </a:r>
          </a:p>
          <a:p>
            <a:pPr marL="342900" lvl="1" indent="-342900">
              <a:buFont typeface="Arial" pitchFamily="34" charset="0"/>
              <a:buChar char="•"/>
            </a:pPr>
            <a:r>
              <a:rPr lang="fr-BE" dirty="0" smtClean="0"/>
              <a:t>Les </a:t>
            </a:r>
            <a:r>
              <a:rPr lang="fr-BE" dirty="0" err="1" smtClean="0"/>
              <a:t>URIs</a:t>
            </a:r>
            <a:r>
              <a:rPr lang="fr-BE" dirty="0" smtClean="0"/>
              <a:t> persistants et </a:t>
            </a:r>
            <a:r>
              <a:rPr lang="fr-BE" dirty="0" err="1" smtClean="0"/>
              <a:t>déréférençables</a:t>
            </a:r>
            <a:r>
              <a:rPr lang="fr-BE" dirty="0" smtClean="0"/>
              <a:t> doivent être supportés par </a:t>
            </a:r>
            <a:r>
              <a:rPr lang="fr-BE" b="1" dirty="0" smtClean="0"/>
              <a:t>une infrastructure Web sous-jacente fiable</a:t>
            </a:r>
            <a:r>
              <a:rPr lang="fr-BE" dirty="0" smtClean="0"/>
              <a:t>. Une telle infrastructure peut-être disponible au sein de vôtre organisation ou peut être fournie par une différente organisation – par ex. en tant que ressource partagée. Veillez à consulter vos collègues d’IT avant de commencer.</a:t>
            </a:r>
            <a:endParaRPr lang="fr-B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DS_presentation template v0.04">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2865</TotalTime>
  <Words>2178</Words>
  <Application>Microsoft Office PowerPoint</Application>
  <PresentationFormat>On-screen Show (4:3)</PresentationFormat>
  <Paragraphs>257</Paragraphs>
  <Slides>30</Slides>
  <Notes>21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ODS_presentation template v0.04</vt:lpstr>
      <vt:lpstr>Module de formation 2.3   Concevoir et gérer des URIs Persistants</vt:lpstr>
      <vt:lpstr>This presentation has been created by PwC  Authors:  Nikolaos Loutas, Michiel De Keyzer and Stijn Goedertier </vt:lpstr>
      <vt:lpstr>Objectifs de cette formation</vt:lpstr>
      <vt:lpstr>Contenu</vt:lpstr>
      <vt:lpstr>Identificateurs de ressources uniformes (URIs)   Comme identifiants communs pour les choses, par ex. les personnes, les bâtiments, les lieux, les ressources d'information ...</vt:lpstr>
      <vt:lpstr>Qu'est-ce qu'un URI?</vt:lpstr>
      <vt:lpstr>Par exemple ...</vt:lpstr>
      <vt:lpstr>Les principes clés</vt:lpstr>
      <vt:lpstr>Les hypothèses clés</vt:lpstr>
      <vt:lpstr>Que faire si un URI n'est pas déréférençable et / ou persistant?</vt:lpstr>
      <vt:lpstr>Concevoir des URIs persistants pour les ensembles de données 10 choses à faire et ne pas faire </vt:lpstr>
      <vt:lpstr>Suivre un format générique d'URI</vt:lpstr>
      <vt:lpstr>Créer un URI en réutilisant des identifiants existants</vt:lpstr>
      <vt:lpstr>Mettre en œuvre des URI 303 pour les ressources du monde réel</vt:lpstr>
      <vt:lpstr>Déréférencement URI 303 et la négociation de contenu</vt:lpstr>
      <vt:lpstr>Évitez d’intégrer les numéros de version dans les URIs</vt:lpstr>
      <vt:lpstr>Évitez d'utiliser l’auto-incrémentation lors de la création de nouveaux URIs</vt:lpstr>
      <vt:lpstr>Évitez d'utiliser des requêtes à base de chaînes de caractères</vt:lpstr>
      <vt:lpstr>Évitez d'inclure des informations sur la « propriété »</vt:lpstr>
      <vt:lpstr>Évitez d'utiliser des extensions de fichiers</vt:lpstr>
      <vt:lpstr>Fournir des URIs persistants pour les ensembles de données </vt:lpstr>
      <vt:lpstr> Utilisez un service dédié  </vt:lpstr>
      <vt:lpstr>Conclusions</vt:lpstr>
      <vt:lpstr>Questions de groupe</vt:lpstr>
      <vt:lpstr>Merci! ...et maintenant vos questions?</vt:lpstr>
      <vt:lpstr>Références</vt:lpstr>
      <vt:lpstr>Lecture supplémentaire (1/2)</vt:lpstr>
      <vt:lpstr>Lecture supplémentaire (2/2)</vt:lpstr>
      <vt:lpstr>Projets et initiatives apparentés</vt:lpstr>
      <vt:lpstr>Be part of our team...</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Michiel De Keyzer</dc:creator>
  <cp:lastModifiedBy>prudhomr</cp:lastModifiedBy>
  <cp:revision>236</cp:revision>
  <dcterms:created xsi:type="dcterms:W3CDTF">2013-05-14T15:05:51Z</dcterms:created>
  <dcterms:modified xsi:type="dcterms:W3CDTF">2014-04-07T13:11:28Z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