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32"/>
  </p:notesMasterIdLst>
  <p:handoutMasterIdLst>
    <p:handoutMasterId r:id="rId33"/>
  </p:handoutMasterIdLst>
  <p:sldIdLst>
    <p:sldId id="482" r:id="rId2"/>
    <p:sldId id="489" r:id="rId3"/>
    <p:sldId id="447" r:id="rId4"/>
    <p:sldId id="493" r:id="rId5"/>
    <p:sldId id="494" r:id="rId6"/>
    <p:sldId id="495" r:id="rId7"/>
    <p:sldId id="496" r:id="rId8"/>
    <p:sldId id="488" r:id="rId9"/>
    <p:sldId id="450" r:id="rId10"/>
    <p:sldId id="448" r:id="rId11"/>
    <p:sldId id="491" r:id="rId12"/>
    <p:sldId id="492" r:id="rId13"/>
    <p:sldId id="459" r:id="rId14"/>
    <p:sldId id="457" r:id="rId15"/>
    <p:sldId id="461" r:id="rId16"/>
    <p:sldId id="463" r:id="rId17"/>
    <p:sldId id="454" r:id="rId18"/>
    <p:sldId id="464" r:id="rId19"/>
    <p:sldId id="475" r:id="rId20"/>
    <p:sldId id="476" r:id="rId21"/>
    <p:sldId id="477" r:id="rId22"/>
    <p:sldId id="465" r:id="rId23"/>
    <p:sldId id="466" r:id="rId24"/>
    <p:sldId id="467" r:id="rId25"/>
    <p:sldId id="498" r:id="rId26"/>
    <p:sldId id="483" r:id="rId27"/>
    <p:sldId id="484" r:id="rId28"/>
    <p:sldId id="486" r:id="rId29"/>
    <p:sldId id="497" r:id="rId30"/>
    <p:sldId id="490"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2" autoAdjust="0"/>
    <p:restoredTop sz="88345" autoAdjust="0"/>
  </p:normalViewPr>
  <p:slideViewPr>
    <p:cSldViewPr>
      <p:cViewPr>
        <p:scale>
          <a:sx n="75" d="100"/>
          <a:sy n="75" d="100"/>
        </p:scale>
        <p:origin x="300" y="-42"/>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07/04/2014</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dirty="0">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07/04/2014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 lay-out – italic </a:t>
            </a:r>
            <a:r>
              <a:rPr lang="nl-BE" dirty="0" err="1" smtClean="0"/>
              <a:t>and</a:t>
            </a:r>
            <a:r>
              <a:rPr lang="nl-BE" dirty="0" smtClean="0"/>
              <a:t> </a:t>
            </a:r>
            <a:r>
              <a:rPr lang="nl-BE" dirty="0" err="1" smtClean="0"/>
              <a:t>color</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a:t>
            </a:fld>
            <a:endParaRPr lang="en-GB" dirty="0"/>
          </a:p>
        </p:txBody>
      </p:sp>
    </p:spTree>
    <p:extLst>
      <p:ext uri="{BB962C8B-B14F-4D97-AF65-F5344CB8AC3E}">
        <p14:creationId xmlns:p14="http://schemas.microsoft.com/office/powerpoint/2010/main" val="128206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UDPDATE: lay-out -</a:t>
            </a:r>
            <a:r>
              <a:rPr lang="nl-BE" baseline="0" dirty="0" smtClean="0"/>
              <a:t> </a:t>
            </a:r>
            <a:r>
              <a:rPr lang="nl-BE" baseline="0" dirty="0" err="1" smtClean="0"/>
              <a:t>bold</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a:t>
            </a:fld>
            <a:endParaRPr lang="en-GB" dirty="0"/>
          </a:p>
        </p:txBody>
      </p:sp>
    </p:spTree>
    <p:extLst>
      <p:ext uri="{BB962C8B-B14F-4D97-AF65-F5344CB8AC3E}">
        <p14:creationId xmlns:p14="http://schemas.microsoft.com/office/powerpoint/2010/main" val="160263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a:t>
            </a:r>
            <a:r>
              <a:rPr lang="en-GB" baseline="0" dirty="0" smtClean="0"/>
              <a:t> added logo for Registered Organisation Vocabulary</a:t>
            </a: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 lay-out</a:t>
            </a:r>
            <a:r>
              <a:rPr lang="en-GB" baseline="0" dirty="0" smtClean="0"/>
              <a:t> – bold</a:t>
            </a:r>
          </a:p>
          <a:p>
            <a:r>
              <a:rPr lang="en-GB" baseline="0" dirty="0" smtClean="0"/>
              <a:t>+</a:t>
            </a:r>
          </a:p>
          <a:p>
            <a:r>
              <a:rPr lang="en-GB" baseline="0" dirty="0" smtClean="0"/>
              <a:t>Link on the examples</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16</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mtClean="0"/>
              <a:t>UPDATE: </a:t>
            </a:r>
            <a:r>
              <a:rPr lang="nl-BE" dirty="0" err="1" smtClean="0"/>
              <a:t>text</a:t>
            </a:r>
            <a:r>
              <a:rPr lang="nl-BE" baseline="0" dirty="0" smtClean="0"/>
              <a:t> </a:t>
            </a:r>
            <a:r>
              <a:rPr lang="nl-BE" baseline="0" dirty="0" err="1" smtClean="0"/>
              <a:t>and</a:t>
            </a:r>
            <a:r>
              <a:rPr lang="nl-BE" baseline="0" dirty="0" smtClean="0"/>
              <a:t> link </a:t>
            </a:r>
            <a:r>
              <a:rPr lang="nl-BE" baseline="0" dirty="0" err="1" smtClean="0"/>
              <a:t>to</a:t>
            </a:r>
            <a:r>
              <a:rPr lang="nl-BE" baseline="0" dirty="0" smtClean="0"/>
              <a:t> test</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dirty="0"/>
          </a:p>
        </p:txBody>
      </p:sp>
    </p:spTree>
    <p:extLst>
      <p:ext uri="{BB962C8B-B14F-4D97-AF65-F5344CB8AC3E}">
        <p14:creationId xmlns:p14="http://schemas.microsoft.com/office/powerpoint/2010/main" val="202229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26</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dirty="0" smtClean="0"/>
              <a:t>Slide </a:t>
            </a:r>
            <a:fld id="{F40CD079-BC3F-4086-BA81-31A79D845B02}" type="slidenum">
              <a:rPr lang="en-GB" smtClean="0"/>
              <a:pPr/>
              <a:t>‹#›</a:t>
            </a:fld>
            <a:endParaRPr lang="en-GB"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dirty="0" smtClean="0"/>
              <a:t>Slide </a:t>
            </a:r>
            <a:fld id="{E44EE0AE-258D-448E-BE6F-A5950D950578}" type="slidenum">
              <a:rPr lang="en-GB" smtClean="0"/>
              <a:pPr/>
              <a:t>‹#›</a:t>
            </a:fld>
            <a:endParaRPr lang="en-GB" dirty="0"/>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E5AEF7E6-F54B-465B-80D8-F94E30169B2B}" type="slidenum">
              <a:rPr lang="en-GB" smtClean="0"/>
              <a:pPr/>
              <a:t>‹#›</a:t>
            </a:fld>
            <a:endParaRPr lang="en-GB" dirty="0"/>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2A1DF1AB-ECF4-458D-ADC6-8F9126CBD0F9}" type="slidenum">
              <a:rPr lang="en-GB" smtClean="0"/>
              <a:pPr/>
              <a:t>‹#›</a:t>
            </a:fld>
            <a:endParaRPr lang="en-GB"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dirty="0" smtClean="0"/>
              <a:t>Slide </a:t>
            </a:r>
            <a:fld id="{A487AC06-E2A2-4E8D-9AFD-439DCFCCE529}" type="slidenum">
              <a:rPr lang="en-GB" smtClean="0"/>
              <a:pPr/>
              <a:t>‹#›</a:t>
            </a:fld>
            <a:endParaRPr lang="en-GB" dirty="0"/>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dirty="0" smtClean="0"/>
              <a:t>Slide </a:t>
            </a:r>
            <a:fld id="{7703A140-4BD5-4963-8DDB-02EE24C99514}" type="slidenum">
              <a:rPr lang="en-GB" smtClean="0"/>
              <a:pPr/>
              <a:t>‹#›</a:t>
            </a:fld>
            <a:endParaRPr lang="en-GB" dirty="0"/>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dirty="0" smtClean="0"/>
              <a:t>Slide </a:t>
            </a:r>
            <a:fld id="{C65BB6A6-903A-4B60-A0CF-B2137834975A}" type="slidenum">
              <a:rPr lang="en-GB" smtClean="0"/>
              <a:pPr/>
              <a:t>‹#›</a:t>
            </a:fld>
            <a:endParaRPr lang="en-GB" dirty="0"/>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dirty="0" smtClean="0"/>
              <a:t>Slide </a:t>
            </a:r>
            <a:fld id="{C65BB6A6-903A-4B60-A0CF-B2137834975A}" type="slidenum">
              <a:rPr lang="en-GB" smtClean="0"/>
              <a:pPr/>
              <a:t>‹#›</a:t>
            </a:fld>
            <a:endParaRPr lang="en-GB"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dirty="0" smtClean="0"/>
              <a:t>Slide </a:t>
            </a:r>
            <a:fld id="{4424FA8E-F7FA-40CC-BCA5-BCCDFCD308A3}" type="slidenum">
              <a:rPr lang="en-GB" smtClean="0"/>
              <a:pPr/>
              <a:t>‹#›</a:t>
            </a:fld>
            <a:endParaRPr lang="en-GB" dirty="0"/>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joinup.ec.europa.eu/node/6356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w3.org/TR/rdf-schema/" TargetMode="External"/><Relationship Id="rId5" Type="http://schemas.openxmlformats.org/officeDocument/2006/relationships/hyperlink" Target="http://www.w3.org/TR/vocab-org/" TargetMode="External"/><Relationship Id="rId4" Type="http://schemas.openxmlformats.org/officeDocument/2006/relationships/hyperlink" Target="http://www.w3.org/TR/vocab-reg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lov.okfn.org/" TargetMode="External"/><Relationship Id="rId4" Type="http://schemas.openxmlformats.org/officeDocument/2006/relationships/hyperlink" Target="http://joinup.ec.europa.e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url.org/dc/elements/1.1" TargetMode="External"/><Relationship Id="rId2" Type="http://schemas.openxmlformats.org/officeDocument/2006/relationships/hyperlink" Target="http://www.w3.org/ns/adms" TargetMode="External"/><Relationship Id="rId1" Type="http://schemas.openxmlformats.org/officeDocument/2006/relationships/slideLayout" Target="../slideLayouts/slideLayout2.xml"/><Relationship Id="rId5" Type="http://schemas.openxmlformats.org/officeDocument/2006/relationships/hyperlink" Target="http://www.slideshare.net/OpenDataSupport/design-and-manage-persitent-uris" TargetMode="External"/><Relationship Id="rId4" Type="http://schemas.openxmlformats.org/officeDocument/2006/relationships/hyperlink" Target="https://joinup.ec.europa.eu/community/semic/document/cookbook-translating-data-models-rdf-schema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lov.okfn.org/" TargetMode="External"/><Relationship Id="rId4" Type="http://schemas.openxmlformats.org/officeDocument/2006/relationships/hyperlink" Target="http://joinup.ec.europa.e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estmoz.com/187075"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w3.org/2011/gld/wiki/Linked_Data_Cookboo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joinup.ec.europa.eu/elibrary/document/adms-brochure" TargetMode="External"/><Relationship Id="rId5" Type="http://schemas.openxmlformats.org/officeDocument/2006/relationships/hyperlink" Target="http://www.w3.org/TR/vocab-org/" TargetMode="External"/><Relationship Id="rId4" Type="http://schemas.openxmlformats.org/officeDocument/2006/relationships/hyperlink" Target="https://joinup.ec.europa.eu/community/semic/document/cookbook-translating-data-models-rdf-schema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joinup.ec.europa.eu/community/core_vocabularies/document/process-and-methodology-developing-semantic-agreements" TargetMode="External"/><Relationship Id="rId7" Type="http://schemas.openxmlformats.org/officeDocument/2006/relationships/image" Target="../media/image23.png"/><Relationship Id="rId2" Type="http://schemas.openxmlformats.org/officeDocument/2006/relationships/hyperlink" Target="http://www.w3.org/2011/gld/wiki/Linked_Data_Cookbook"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joinup.ec.europa.eu/community/semic/document/cookbook-translating-data-models-rdf-schemas"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hyperlink" Target="http://lov.okfn.org/" TargetMode="External"/><Relationship Id="rId7" Type="http://schemas.openxmlformats.org/officeDocument/2006/relationships/hyperlink" Target="http://xmlsummerschool.com/" TargetMode="External"/><Relationship Id="rId12" Type="http://schemas.openxmlformats.org/officeDocument/2006/relationships/image" Target="../media/image28.jpeg"/><Relationship Id="rId2" Type="http://schemas.openxmlformats.org/officeDocument/2006/relationships/hyperlink" Target="http://joinup.ec.europa.eu/" TargetMode="External"/><Relationship Id="rId1" Type="http://schemas.openxmlformats.org/officeDocument/2006/relationships/slideLayout" Target="../slideLayouts/slideLayout2.xml"/><Relationship Id="rId6" Type="http://schemas.openxmlformats.org/officeDocument/2006/relationships/hyperlink" Target="http://euclid-project.eu/" TargetMode="External"/><Relationship Id="rId11" Type="http://schemas.openxmlformats.org/officeDocument/2006/relationships/image" Target="../media/image27.png"/><Relationship Id="rId5" Type="http://schemas.openxmlformats.org/officeDocument/2006/relationships/hyperlink" Target="http://www.w3schools.com/rdf/default.asp" TargetMode="External"/><Relationship Id="rId10" Type="http://schemas.openxmlformats.org/officeDocument/2006/relationships/image" Target="../media/image26.png"/><Relationship Id="rId4" Type="http://schemas.openxmlformats.org/officeDocument/2006/relationships/hyperlink" Target="https://joinup.ec.europa.eu/community/core_vocabularies/home" TargetMode="Externa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joinup.ec.europa.eu/" TargetMode="External"/><Relationship Id="rId3" Type="http://schemas.openxmlformats.org/officeDocument/2006/relationships/image" Target="../media/image30.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33.gif"/><Relationship Id="rId5" Type="http://schemas.openxmlformats.org/officeDocument/2006/relationships/image" Target="../media/image31.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joinup.ec.europa.eu/community/semic/document/cookbook-translating-data-models-rdf-schema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dirty="0" smtClean="0"/>
              <a:t>Training Module 2.4</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en-GB" sz="5400" i="0" dirty="0" smtClean="0">
                <a:latin typeface="Bradley Hand ITC" pitchFamily="66" charset="0"/>
              </a:rPr>
              <a:t>Designing and developing RDF vocabularies </a:t>
            </a: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85800"/>
            <a:ext cx="7639000" cy="914400"/>
          </a:xfrm>
        </p:spPr>
        <p:txBody>
          <a:bodyPr/>
          <a:lstStyle/>
          <a:p>
            <a:r>
              <a:rPr lang="en-GB" dirty="0" smtClean="0"/>
              <a:t>Start with a robust Domain Model</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10</a:t>
            </a:fld>
            <a:endParaRPr lang="en-GB" dirty="0"/>
          </a:p>
        </p:txBody>
      </p:sp>
      <p:sp>
        <p:nvSpPr>
          <p:cNvPr id="6" name="TextBox 5"/>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pic>
        <p:nvPicPr>
          <p:cNvPr id="1026" name="Picture 2"/>
          <p:cNvPicPr>
            <a:picLocks noChangeAspect="1" noChangeArrowheads="1"/>
          </p:cNvPicPr>
          <p:nvPr/>
        </p:nvPicPr>
        <p:blipFill>
          <a:blip r:embed="rId2" cstate="print"/>
          <a:srcRect/>
          <a:stretch>
            <a:fillRect/>
          </a:stretch>
        </p:blipFill>
        <p:spPr bwMode="auto">
          <a:xfrm>
            <a:off x="446212" y="1400969"/>
            <a:ext cx="4758174" cy="3384376"/>
          </a:xfrm>
          <a:prstGeom prst="rect">
            <a:avLst/>
          </a:prstGeom>
          <a:ln>
            <a:noFill/>
          </a:ln>
          <a:effectLst>
            <a:outerShdw blurRad="292100" dist="139700" dir="2700000" algn="tl" rotWithShape="0">
              <a:srgbClr val="333333">
                <a:alpha val="65000"/>
              </a:srgbClr>
            </a:outerShdw>
          </a:effectLst>
        </p:spPr>
      </p:pic>
      <p:pic>
        <p:nvPicPr>
          <p:cNvPr id="8" name="Picture 7" descr="Domain_Model_example_v0.01.emf"/>
          <p:cNvPicPr>
            <a:picLocks noChangeAspect="1"/>
          </p:cNvPicPr>
          <p:nvPr/>
        </p:nvPicPr>
        <p:blipFill>
          <a:blip r:embed="rId3" cstate="print"/>
          <a:srcRect l="1323" t="5477" r="2064" b="3244"/>
          <a:stretch>
            <a:fillRect/>
          </a:stretch>
        </p:blipFill>
        <p:spPr>
          <a:xfrm>
            <a:off x="3635896" y="2996952"/>
            <a:ext cx="5256584" cy="3600400"/>
          </a:xfrm>
          <a:prstGeom prst="rect">
            <a:avLst/>
          </a:prstGeom>
        </p:spPr>
      </p:pic>
      <p:sp>
        <p:nvSpPr>
          <p:cNvPr id="9" name="Curved Down Arrow 8"/>
          <p:cNvSpPr/>
          <p:nvPr/>
        </p:nvSpPr>
        <p:spPr bwMode="ltGray">
          <a:xfrm rot="2901589">
            <a:off x="5148064" y="1628800"/>
            <a:ext cx="1872208" cy="864096"/>
          </a:xfrm>
          <a:prstGeom prst="curvedDown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85800"/>
            <a:ext cx="7639000" cy="914400"/>
          </a:xfrm>
        </p:spPr>
        <p:txBody>
          <a:bodyPr/>
          <a:lstStyle/>
          <a:p>
            <a:r>
              <a:rPr lang="en-GB" dirty="0" smtClean="0"/>
              <a:t>Reuse existing terms and vocabularies</a:t>
            </a:r>
            <a:endParaRPr lang="en-GB" dirty="0"/>
          </a:p>
        </p:txBody>
      </p:sp>
      <p:sp>
        <p:nvSpPr>
          <p:cNvPr id="6" name="Content Placeholder 5"/>
          <p:cNvSpPr>
            <a:spLocks noGrp="1"/>
          </p:cNvSpPr>
          <p:nvPr>
            <p:ph sz="quarter" idx="15"/>
          </p:nvPr>
        </p:nvSpPr>
        <p:spPr/>
        <p:txBody>
          <a:bodyPr/>
          <a:lstStyle/>
          <a:p>
            <a:pPr>
              <a:buFont typeface="Arial" pitchFamily="34" charset="0"/>
              <a:buChar char="•"/>
            </a:pPr>
            <a:r>
              <a:rPr lang="en-GB" dirty="0" smtClean="0"/>
              <a:t>General purpose vocabularies: DCMI, RDFS</a:t>
            </a:r>
          </a:p>
          <a:p>
            <a:pPr>
              <a:buFont typeface="Arial" pitchFamily="34" charset="0"/>
              <a:buChar char="•"/>
            </a:pPr>
            <a:r>
              <a:rPr lang="en-GB" dirty="0" smtClean="0"/>
              <a:t>To name things: rdfs:label, foaf:name, skos:prefLabel</a:t>
            </a:r>
          </a:p>
          <a:p>
            <a:pPr>
              <a:buFont typeface="Arial" pitchFamily="34" charset="0"/>
              <a:buChar char="•"/>
            </a:pPr>
            <a:r>
              <a:rPr lang="en-GB" dirty="0" smtClean="0"/>
              <a:t>To describe people: FOAF, vCard, Core Person Vocabulary</a:t>
            </a:r>
          </a:p>
          <a:p>
            <a:pPr>
              <a:buFont typeface="Arial" pitchFamily="34" charset="0"/>
              <a:buChar char="•"/>
            </a:pPr>
            <a:r>
              <a:rPr lang="en-GB" dirty="0" smtClean="0"/>
              <a:t>To describe projects: DOAP, ADMS.SW</a:t>
            </a:r>
          </a:p>
          <a:p>
            <a:pPr>
              <a:buFont typeface="Arial" pitchFamily="34" charset="0"/>
              <a:buChar char="•"/>
            </a:pPr>
            <a:r>
              <a:rPr lang="en-GB" dirty="0" smtClean="0"/>
              <a:t>To describe interoperability assets: ADMS</a:t>
            </a:r>
          </a:p>
          <a:p>
            <a:pPr lvl="1">
              <a:buFont typeface="Arial" pitchFamily="34" charset="0"/>
              <a:buChar char="•"/>
            </a:pPr>
            <a:r>
              <a:rPr lang="en-GB" dirty="0" smtClean="0"/>
              <a:t>To describe registered organisations: Registered Organisation Vocabulary</a:t>
            </a:r>
          </a:p>
          <a:p>
            <a:pPr>
              <a:buFont typeface="Arial" pitchFamily="34" charset="0"/>
              <a:buChar char="•"/>
            </a:pPr>
            <a:r>
              <a:rPr lang="en-GB" dirty="0" smtClean="0"/>
              <a:t>To describe addresses: vCard, Core Location Vocabulary</a:t>
            </a:r>
          </a:p>
          <a:p>
            <a:pPr>
              <a:buFont typeface="Arial" pitchFamily="34" charset="0"/>
              <a:buChar char="•"/>
            </a:pPr>
            <a:r>
              <a:rPr lang="en-GB" dirty="0" smtClean="0"/>
              <a:t>To describe public services: Core Public Service Vocabulary</a:t>
            </a:r>
          </a:p>
          <a:p>
            <a:pPr>
              <a:buFont typeface="Arial" pitchFamily="34" charset="0"/>
              <a:buChar char="•"/>
            </a:pPr>
            <a:r>
              <a:rPr lang="en-GB" dirty="0" smtClean="0"/>
              <a:t>To describe datasets: DCAT, DCAT Application Profile, VoID</a:t>
            </a:r>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11</a:t>
            </a:fld>
            <a:endParaRPr lang="en-GB" dirty="0"/>
          </a:p>
        </p:txBody>
      </p:sp>
      <p:pic>
        <p:nvPicPr>
          <p:cNvPr id="33798" name="Picture 6" descr="http://odrl.net/images/dcmi-logo.gif"/>
          <p:cNvPicPr>
            <a:picLocks noChangeAspect="1" noChangeArrowheads="1"/>
          </p:cNvPicPr>
          <p:nvPr/>
        </p:nvPicPr>
        <p:blipFill>
          <a:blip r:embed="rId3" cstate="print"/>
          <a:srcRect/>
          <a:stretch>
            <a:fillRect/>
          </a:stretch>
        </p:blipFill>
        <p:spPr bwMode="auto">
          <a:xfrm>
            <a:off x="5940152" y="1628800"/>
            <a:ext cx="1481336" cy="507495"/>
          </a:xfrm>
          <a:prstGeom prst="rect">
            <a:avLst/>
          </a:prstGeom>
          <a:noFill/>
        </p:spPr>
      </p:pic>
      <p:pic>
        <p:nvPicPr>
          <p:cNvPr id="33800" name="Picture 8" descr="http://upload.wikimedia.org/wikipedia/commons/thumb/b/b1/FoafLogo.svg/220px-FoafLogo.svg.png"/>
          <p:cNvPicPr>
            <a:picLocks noChangeAspect="1" noChangeArrowheads="1"/>
          </p:cNvPicPr>
          <p:nvPr/>
        </p:nvPicPr>
        <p:blipFill>
          <a:blip r:embed="rId4" cstate="print"/>
          <a:srcRect/>
          <a:stretch>
            <a:fillRect/>
          </a:stretch>
        </p:blipFill>
        <p:spPr bwMode="auto">
          <a:xfrm>
            <a:off x="7036531" y="2073205"/>
            <a:ext cx="913948" cy="648072"/>
          </a:xfrm>
          <a:prstGeom prst="rect">
            <a:avLst/>
          </a:prstGeom>
          <a:noFill/>
        </p:spPr>
      </p:pic>
      <p:pic>
        <p:nvPicPr>
          <p:cNvPr id="33802" name="Picture 10" descr="http://joinup.ec.europa.eu/sites/default/files/imagecache/community_logo/core_person_logo.png"/>
          <p:cNvPicPr>
            <a:picLocks noChangeAspect="1" noChangeArrowheads="1"/>
          </p:cNvPicPr>
          <p:nvPr/>
        </p:nvPicPr>
        <p:blipFill>
          <a:blip r:embed="rId5" cstate="print"/>
          <a:srcRect/>
          <a:stretch>
            <a:fillRect/>
          </a:stretch>
        </p:blipFill>
        <p:spPr bwMode="auto">
          <a:xfrm>
            <a:off x="7956376" y="2420888"/>
            <a:ext cx="463083" cy="463084"/>
          </a:xfrm>
          <a:prstGeom prst="rect">
            <a:avLst/>
          </a:prstGeom>
          <a:noFill/>
        </p:spPr>
      </p:pic>
      <p:pic>
        <p:nvPicPr>
          <p:cNvPr id="33804" name="Picture 12" descr="https://joinup.ec.europa.eu/sites/default/files/imagecache/community_logo/ADMS_SW_Logo.png"/>
          <p:cNvPicPr>
            <a:picLocks noChangeAspect="1" noChangeArrowheads="1"/>
          </p:cNvPicPr>
          <p:nvPr/>
        </p:nvPicPr>
        <p:blipFill>
          <a:blip r:embed="rId6" cstate="print"/>
          <a:srcRect/>
          <a:stretch>
            <a:fillRect/>
          </a:stretch>
        </p:blipFill>
        <p:spPr bwMode="auto">
          <a:xfrm>
            <a:off x="5364088" y="2924944"/>
            <a:ext cx="432048" cy="432049"/>
          </a:xfrm>
          <a:prstGeom prst="rect">
            <a:avLst/>
          </a:prstGeom>
          <a:noFill/>
        </p:spPr>
      </p:pic>
      <p:pic>
        <p:nvPicPr>
          <p:cNvPr id="33806" name="Picture 14" descr="Asset Description Metadata Schema (ADMS) logo"/>
          <p:cNvPicPr>
            <a:picLocks noChangeAspect="1" noChangeArrowheads="1"/>
          </p:cNvPicPr>
          <p:nvPr/>
        </p:nvPicPr>
        <p:blipFill>
          <a:blip r:embed="rId7" cstate="print"/>
          <a:srcRect/>
          <a:stretch>
            <a:fillRect/>
          </a:stretch>
        </p:blipFill>
        <p:spPr bwMode="auto">
          <a:xfrm>
            <a:off x="5868144" y="3284984"/>
            <a:ext cx="432048" cy="432049"/>
          </a:xfrm>
          <a:prstGeom prst="rect">
            <a:avLst/>
          </a:prstGeom>
          <a:noFill/>
        </p:spPr>
      </p:pic>
      <p:pic>
        <p:nvPicPr>
          <p:cNvPr id="33808" name="Picture 16" descr="https://joinup.ec.europa.eu/sites/default/files/imagecache/community_logo/core_location_logo.png"/>
          <p:cNvPicPr>
            <a:picLocks noChangeAspect="1" noChangeArrowheads="1"/>
          </p:cNvPicPr>
          <p:nvPr/>
        </p:nvPicPr>
        <p:blipFill>
          <a:blip r:embed="rId8" cstate="print"/>
          <a:srcRect/>
          <a:stretch>
            <a:fillRect/>
          </a:stretch>
        </p:blipFill>
        <p:spPr bwMode="auto">
          <a:xfrm>
            <a:off x="7308304" y="4509120"/>
            <a:ext cx="432047" cy="432048"/>
          </a:xfrm>
          <a:prstGeom prst="rect">
            <a:avLst/>
          </a:prstGeom>
          <a:noFill/>
        </p:spPr>
      </p:pic>
      <p:pic>
        <p:nvPicPr>
          <p:cNvPr id="33810" name="Picture 18" descr="https://joinup.ec.europa.eu/sites/default/files/ckeditor_files/images/Core_Public_Service_Vocabulary_clean.png"/>
          <p:cNvPicPr>
            <a:picLocks noChangeAspect="1" noChangeArrowheads="1"/>
          </p:cNvPicPr>
          <p:nvPr/>
        </p:nvPicPr>
        <p:blipFill>
          <a:blip r:embed="rId9" cstate="print"/>
          <a:srcRect/>
          <a:stretch>
            <a:fillRect/>
          </a:stretch>
        </p:blipFill>
        <p:spPr bwMode="auto">
          <a:xfrm>
            <a:off x="7596336" y="5013176"/>
            <a:ext cx="422323" cy="419944"/>
          </a:xfrm>
          <a:prstGeom prst="rect">
            <a:avLst/>
          </a:prstGeom>
          <a:noFill/>
        </p:spPr>
      </p:pic>
      <p:pic>
        <p:nvPicPr>
          <p:cNvPr id="23554" name="Picture 2" descr="http://joinup.ec.europa.eu/sites/default/files/imagecache/community_logo/DCAT_application_profile_for_European_data_portals_logo_0.png"/>
          <p:cNvPicPr>
            <a:picLocks noChangeAspect="1" noChangeArrowheads="1"/>
          </p:cNvPicPr>
          <p:nvPr/>
        </p:nvPicPr>
        <p:blipFill>
          <a:blip r:embed="rId10" cstate="print"/>
          <a:srcRect/>
          <a:stretch>
            <a:fillRect/>
          </a:stretch>
        </p:blipFill>
        <p:spPr bwMode="auto">
          <a:xfrm>
            <a:off x="8028384" y="5373216"/>
            <a:ext cx="432047" cy="432048"/>
          </a:xfrm>
          <a:prstGeom prst="rect">
            <a:avLst/>
          </a:prstGeom>
          <a:noFill/>
        </p:spPr>
      </p:pic>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pic>
        <p:nvPicPr>
          <p:cNvPr id="1026" name="Picture 2" descr="https://joinup.ec.europa.eu/sites/default/files/ckeditor_files/images/registered_organisation_vocabulary_logo_v0_02.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71803" t="5700" r="1363" b="34164"/>
          <a:stretch/>
        </p:blipFill>
        <p:spPr bwMode="auto">
          <a:xfrm>
            <a:off x="7807497" y="3861048"/>
            <a:ext cx="522976" cy="506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application profiles</a:t>
            </a:r>
          </a:p>
        </p:txBody>
      </p:sp>
      <p:sp>
        <p:nvSpPr>
          <p:cNvPr id="3" name="Content Placeholder 2"/>
          <p:cNvSpPr>
            <a:spLocks noGrp="1"/>
          </p:cNvSpPr>
          <p:nvPr>
            <p:ph sz="quarter" idx="15"/>
          </p:nvPr>
        </p:nvSpPr>
        <p:spPr/>
        <p:txBody>
          <a:bodyPr/>
          <a:lstStyle/>
          <a:p>
            <a:pPr lvl="1">
              <a:buFont typeface="Arial" pitchFamily="34" charset="0"/>
              <a:buChar char="•"/>
            </a:pPr>
            <a:r>
              <a:rPr lang="en-GB" sz="1800" b="1" dirty="0" smtClean="0"/>
              <a:t>Different domains </a:t>
            </a:r>
            <a:r>
              <a:rPr lang="en-GB" sz="1800" dirty="0" smtClean="0"/>
              <a:t>have </a:t>
            </a:r>
            <a:r>
              <a:rPr lang="en-GB" sz="1800" b="1" dirty="0" smtClean="0"/>
              <a:t>different requirements </a:t>
            </a:r>
            <a:r>
              <a:rPr lang="en-GB" sz="1800" dirty="0" smtClean="0"/>
              <a:t>for domain-specific semantics, e.g. classification concepts. </a:t>
            </a:r>
          </a:p>
          <a:p>
            <a:pPr lvl="1">
              <a:buFont typeface="Arial" pitchFamily="34" charset="0"/>
              <a:buChar char="•"/>
            </a:pPr>
            <a:r>
              <a:rPr lang="en-GB" sz="1800" dirty="0" smtClean="0"/>
              <a:t>Generic RDF vocabularies usually provides the </a:t>
            </a:r>
            <a:r>
              <a:rPr lang="en-GB" sz="1800" b="1" dirty="0" smtClean="0"/>
              <a:t>core base classes </a:t>
            </a:r>
            <a:r>
              <a:rPr lang="en-GB" sz="1800" dirty="0" smtClean="0"/>
              <a:t>needed to allow extensions to add specific sub-class structures or classification schemes as required. </a:t>
            </a:r>
          </a:p>
          <a:p>
            <a:pPr lvl="1">
              <a:buFont typeface="Arial" pitchFamily="34" charset="0"/>
              <a:buChar char="•"/>
            </a:pPr>
            <a:r>
              <a:rPr lang="en-GB" sz="1800" dirty="0" smtClean="0"/>
              <a:t>In such cases, reusers are encouraged to define </a:t>
            </a:r>
            <a:r>
              <a:rPr lang="en-GB" sz="1800" b="1" dirty="0" smtClean="0"/>
              <a:t>application  profiles particular to an application domain</a:t>
            </a:r>
            <a:r>
              <a:rPr lang="en-GB" sz="1800" dirty="0" smtClean="0"/>
              <a:t> by specifying (if required) </a:t>
            </a:r>
            <a:r>
              <a:rPr lang="en-GB" sz="1800" b="1" dirty="0" smtClean="0"/>
              <a:t>sub-classes</a:t>
            </a:r>
            <a:r>
              <a:rPr lang="en-GB" sz="1800" dirty="0" smtClean="0"/>
              <a:t>, </a:t>
            </a:r>
            <a:r>
              <a:rPr lang="en-GB" sz="1800" b="1" dirty="0" smtClean="0"/>
              <a:t>sub-properties </a:t>
            </a:r>
            <a:r>
              <a:rPr lang="en-GB" sz="1800" dirty="0" smtClean="0"/>
              <a:t>and </a:t>
            </a:r>
            <a:r>
              <a:rPr lang="en-GB" sz="1800" b="1" dirty="0" smtClean="0"/>
              <a:t>controlled vocabularies</a:t>
            </a:r>
            <a:r>
              <a:rPr lang="en-GB" sz="1800" dirty="0" smtClean="0"/>
              <a:t>.</a:t>
            </a:r>
          </a:p>
          <a:p>
            <a:pPr lvl="1">
              <a:buFont typeface="Arial" pitchFamily="34" charset="0"/>
              <a:buChar char="•"/>
            </a:pPr>
            <a:r>
              <a:rPr lang="en-GB" sz="1800" dirty="0" smtClean="0"/>
              <a:t>For example, </a:t>
            </a:r>
          </a:p>
          <a:p>
            <a:pPr lvl="2">
              <a:buFont typeface="Wingdings" pitchFamily="2" charset="2"/>
              <a:buChar char="§"/>
            </a:pPr>
            <a:r>
              <a:rPr lang="en-GB" sz="1800" dirty="0" smtClean="0">
                <a:hlinkClick r:id="rId3"/>
              </a:rPr>
              <a:t>DCAT Application profile for data portals in Europe</a:t>
            </a:r>
            <a:endParaRPr lang="en-GB" sz="1800" dirty="0" smtClean="0"/>
          </a:p>
          <a:p>
            <a:pPr lvl="2">
              <a:buFont typeface="Wingdings" pitchFamily="2" charset="2"/>
              <a:buChar char="§"/>
            </a:pPr>
            <a:r>
              <a:rPr lang="en-GB" sz="1800" dirty="0" smtClean="0">
                <a:hlinkClick r:id="rId4"/>
              </a:rPr>
              <a:t>Registered Organization vocabulary </a:t>
            </a:r>
            <a:r>
              <a:rPr lang="en-GB" sz="1800" dirty="0" smtClean="0"/>
              <a:t>as an application profile of the </a:t>
            </a:r>
            <a:r>
              <a:rPr lang="en-GB" sz="1800" dirty="0" smtClean="0">
                <a:hlinkClick r:id="rId5"/>
              </a:rPr>
              <a:t>Organization ontology</a:t>
            </a:r>
            <a:r>
              <a:rPr lang="en-GB" sz="1800" dirty="0" smtClean="0"/>
              <a:t>.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12</a:t>
            </a:fld>
            <a:endParaRPr lang="en-GB" dirty="0"/>
          </a:p>
        </p:txBody>
      </p:sp>
      <p:sp>
        <p:nvSpPr>
          <p:cNvPr id="5" name="Rectangle 4"/>
          <p:cNvSpPr/>
          <p:nvPr/>
        </p:nvSpPr>
        <p:spPr bwMode="ltGray">
          <a:xfrm>
            <a:off x="4499992" y="5805264"/>
            <a:ext cx="4104456"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6"/>
              </a:rPr>
              <a:t>joinup.ec.europa.eu/asset/dcat_application_profile/home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of reuse</a:t>
            </a:r>
            <a:endParaRPr lang="en-GB" dirty="0"/>
          </a:p>
        </p:txBody>
      </p:sp>
      <p:sp>
        <p:nvSpPr>
          <p:cNvPr id="3" name="Content Placeholder 2"/>
          <p:cNvSpPr>
            <a:spLocks noGrp="1"/>
          </p:cNvSpPr>
          <p:nvPr>
            <p:ph sz="quarter" idx="15"/>
          </p:nvPr>
        </p:nvSpPr>
        <p:spPr/>
        <p:txBody>
          <a:bodyPr/>
          <a:lstStyle/>
          <a:p>
            <a:pPr marL="0" lvl="1"/>
            <a:r>
              <a:rPr lang="en-GB" dirty="0" smtClean="0"/>
              <a:t>Reuse greatly </a:t>
            </a:r>
            <a:r>
              <a:rPr lang="en-GB" b="1" dirty="0" smtClean="0"/>
              <a:t>aids</a:t>
            </a:r>
            <a:r>
              <a:rPr lang="en-GB" dirty="0" smtClean="0"/>
              <a:t> </a:t>
            </a:r>
            <a:r>
              <a:rPr lang="en-GB" b="1" dirty="0" smtClean="0"/>
              <a:t>interoperability</a:t>
            </a:r>
            <a:r>
              <a:rPr lang="en-GB" dirty="0" smtClean="0"/>
              <a:t> of your data</a:t>
            </a:r>
          </a:p>
          <a:p>
            <a:pPr marL="548640" lvl="3">
              <a:buFont typeface="Wingdings" pitchFamily="2" charset="2"/>
              <a:buChar char="§"/>
            </a:pPr>
            <a:r>
              <a:rPr lang="en-GB" sz="1600" dirty="0" smtClean="0"/>
              <a:t>Use of dcterms:created, for example, the value for which should be a data typed date such as 2013-02-21^^xsd:date, is immediately processable by many machines. If your schema encourages data publishers to use a different term and date format, such as ex:date "21 February 2013" – data published using your schema will require further processing to make it the same as everyone else's.</a:t>
            </a:r>
            <a:endParaRPr lang="en-GB" dirty="0" smtClean="0"/>
          </a:p>
          <a:p>
            <a:pPr marL="0" lvl="1"/>
            <a:r>
              <a:rPr lang="en-GB" dirty="0" smtClean="0"/>
              <a:t>Reuse </a:t>
            </a:r>
            <a:r>
              <a:rPr lang="en-GB" b="1" dirty="0" smtClean="0"/>
              <a:t>adds credibility </a:t>
            </a:r>
            <a:r>
              <a:rPr lang="en-GB" dirty="0" smtClean="0"/>
              <a:t>to your schema.</a:t>
            </a:r>
          </a:p>
          <a:p>
            <a:pPr marL="548640" lvl="3">
              <a:buFont typeface="Wingdings" pitchFamily="2" charset="2"/>
              <a:buChar char="§"/>
            </a:pPr>
            <a:r>
              <a:rPr lang="en-GB" sz="1600" dirty="0" smtClean="0"/>
              <a:t>It shows it has been published with care and professionalism, again, this promotes its reuse.</a:t>
            </a:r>
            <a:endParaRPr lang="en-GB" sz="1400" dirty="0" smtClean="0"/>
          </a:p>
          <a:p>
            <a:pPr marL="0" lvl="1"/>
            <a:r>
              <a:rPr lang="en-GB" dirty="0" smtClean="0"/>
              <a:t>Reuse is </a:t>
            </a:r>
            <a:r>
              <a:rPr lang="en-GB" b="1" dirty="0" smtClean="0"/>
              <a:t>easier</a:t>
            </a:r>
            <a:r>
              <a:rPr lang="en-GB" dirty="0" smtClean="0"/>
              <a:t> and </a:t>
            </a:r>
            <a:r>
              <a:rPr lang="en-GB" b="1" dirty="0" smtClean="0"/>
              <a:t>cheaper</a:t>
            </a:r>
            <a:r>
              <a:rPr lang="en-GB" dirty="0" smtClean="0"/>
              <a:t>.</a:t>
            </a:r>
          </a:p>
          <a:p>
            <a:pPr lvl="2">
              <a:buFont typeface="Wingdings" pitchFamily="2" charset="2"/>
              <a:buChar char="§"/>
            </a:pPr>
            <a:r>
              <a:rPr lang="en-GB" sz="1600" dirty="0" smtClean="0"/>
              <a:t>Reusing classes and properties from well defined and properly hosted vocabularies avoids your having to replicate that effort.</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13</a:t>
            </a:fld>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can find reusable RDF vocabularies on...</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14</a:t>
            </a:fld>
            <a:endParaRPr lang="en-GB" dirty="0"/>
          </a:p>
        </p:txBody>
      </p:sp>
      <p:pic>
        <p:nvPicPr>
          <p:cNvPr id="5" name="Picture 1"/>
          <p:cNvPicPr>
            <a:picLocks noChangeAspect="1" noChangeArrowheads="1"/>
          </p:cNvPicPr>
          <p:nvPr/>
        </p:nvPicPr>
        <p:blipFill>
          <a:blip r:embed="rId2" cstate="print"/>
          <a:srcRect l="26460" t="9240" r="27236" b="5081"/>
          <a:stretch>
            <a:fillRect/>
          </a:stretch>
        </p:blipFill>
        <p:spPr bwMode="auto">
          <a:xfrm>
            <a:off x="360238" y="1340768"/>
            <a:ext cx="4427786" cy="4608512"/>
          </a:xfrm>
          <a:prstGeom prst="rect">
            <a:avLst/>
          </a:prstGeom>
          <a:ln>
            <a:noFill/>
          </a:ln>
          <a:effectLst>
            <a:outerShdw blurRad="190500" algn="tl" rotWithShape="0">
              <a:srgbClr val="000000">
                <a:alpha val="70000"/>
              </a:srgbClr>
            </a:outerShdw>
          </a:effectLst>
        </p:spPr>
      </p:pic>
      <p:pic>
        <p:nvPicPr>
          <p:cNvPr id="6" name="Picture 2"/>
          <p:cNvPicPr>
            <a:picLocks noChangeAspect="1" noChangeArrowheads="1"/>
          </p:cNvPicPr>
          <p:nvPr/>
        </p:nvPicPr>
        <p:blipFill>
          <a:blip r:embed="rId3" cstate="print"/>
          <a:srcRect/>
          <a:stretch>
            <a:fillRect/>
          </a:stretch>
        </p:blipFill>
        <p:spPr bwMode="auto">
          <a:xfrm>
            <a:off x="3635896" y="2348880"/>
            <a:ext cx="5335349" cy="4072310"/>
          </a:xfrm>
          <a:prstGeom prst="rect">
            <a:avLst/>
          </a:prstGeom>
          <a:ln>
            <a:noFill/>
          </a:ln>
          <a:effectLst>
            <a:outerShdw blurRad="190500" algn="tl" rotWithShape="0">
              <a:srgbClr val="000000">
                <a:alpha val="70000"/>
              </a:srgbClr>
            </a:outerShdw>
          </a:effectLst>
        </p:spPr>
      </p:pic>
      <p:sp>
        <p:nvSpPr>
          <p:cNvPr id="7" name="TextBox 6"/>
          <p:cNvSpPr txBox="1"/>
          <p:nvPr/>
        </p:nvSpPr>
        <p:spPr>
          <a:xfrm>
            <a:off x="395536" y="5989036"/>
            <a:ext cx="3096344" cy="288032"/>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hlinkClick r:id="rId4"/>
              </a:rPr>
              <a:t>http://joinup.ec.europa.eu/</a:t>
            </a:r>
            <a:r>
              <a:rPr lang="en-GB" sz="1600" dirty="0" smtClean="0">
                <a:latin typeface="Georgia" pitchFamily="18" charset="0"/>
              </a:rPr>
              <a:t> </a:t>
            </a:r>
          </a:p>
        </p:txBody>
      </p:sp>
      <p:sp>
        <p:nvSpPr>
          <p:cNvPr id="8" name="TextBox 7"/>
          <p:cNvSpPr txBox="1"/>
          <p:nvPr/>
        </p:nvSpPr>
        <p:spPr>
          <a:xfrm>
            <a:off x="5841640" y="1988840"/>
            <a:ext cx="3096344" cy="288032"/>
          </a:xfrm>
          <a:prstGeom prst="rect">
            <a:avLst/>
          </a:prstGeom>
          <a:noFill/>
        </p:spPr>
        <p:txBody>
          <a:bodyPr vert="horz" wrap="square" lIns="0" tIns="0" rIns="0" bIns="0" rtlCol="0">
            <a:noAutofit/>
          </a:bodyPr>
          <a:lstStyle/>
          <a:p>
            <a:pPr indent="-274320" algn="r">
              <a:spcAft>
                <a:spcPts val="900"/>
              </a:spcAft>
            </a:pPr>
            <a:r>
              <a:rPr lang="en-GB" sz="1600" dirty="0" smtClean="0">
                <a:latin typeface="+mj-lt"/>
                <a:hlinkClick r:id="rId5"/>
              </a:rPr>
              <a:t>http://lov.okfn.org/</a:t>
            </a:r>
            <a:r>
              <a:rPr lang="en-GB" sz="1600" dirty="0" smtClean="0">
                <a:latin typeface="+mj-lt"/>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Creation of sub-classes and sub-properties</a:t>
            </a:r>
            <a:endParaRPr lang="en-GB" dirty="0"/>
          </a:p>
        </p:txBody>
      </p:sp>
      <p:sp>
        <p:nvSpPr>
          <p:cNvPr id="6" name="Content Placeholder 5"/>
          <p:cNvSpPr>
            <a:spLocks noGrp="1"/>
          </p:cNvSpPr>
          <p:nvPr>
            <p:ph sz="quarter" idx="15"/>
          </p:nvPr>
        </p:nvSpPr>
        <p:spPr>
          <a:xfrm>
            <a:off x="533400" y="1961728"/>
            <a:ext cx="8077200" cy="4419600"/>
          </a:xfrm>
        </p:spPr>
        <p:txBody>
          <a:bodyPr/>
          <a:lstStyle/>
          <a:p>
            <a:pPr lvl="1">
              <a:buFont typeface="Arial" pitchFamily="34" charset="0"/>
              <a:buChar char="•"/>
            </a:pPr>
            <a:r>
              <a:rPr lang="en-GB" dirty="0" smtClean="0">
                <a:latin typeface="+mj-lt"/>
              </a:rPr>
              <a:t>RDF schemas and vocabularies often include </a:t>
            </a:r>
            <a:r>
              <a:rPr lang="en-GB" b="1" dirty="0" smtClean="0">
                <a:latin typeface="+mj-lt"/>
              </a:rPr>
              <a:t>terms that are very generic</a:t>
            </a:r>
            <a:r>
              <a:rPr lang="en-GB" dirty="0" smtClean="0">
                <a:latin typeface="+mj-lt"/>
              </a:rPr>
              <a:t>.</a:t>
            </a:r>
          </a:p>
          <a:p>
            <a:pPr lvl="1">
              <a:buFont typeface="Arial" pitchFamily="34" charset="0"/>
              <a:buChar char="•"/>
            </a:pPr>
            <a:r>
              <a:rPr lang="en-GB" dirty="0" smtClean="0">
                <a:latin typeface="+mj-lt"/>
              </a:rPr>
              <a:t>By creating </a:t>
            </a:r>
            <a:r>
              <a:rPr lang="en-GB" b="1" dirty="0" smtClean="0">
                <a:latin typeface="+mj-lt"/>
              </a:rPr>
              <a:t>sub-class</a:t>
            </a:r>
            <a:r>
              <a:rPr lang="en-GB" dirty="0" smtClean="0">
                <a:latin typeface="+mj-lt"/>
              </a:rPr>
              <a:t> and </a:t>
            </a:r>
            <a:r>
              <a:rPr lang="en-GB" b="1" dirty="0" smtClean="0">
                <a:latin typeface="+mj-lt"/>
              </a:rPr>
              <a:t>sub-property </a:t>
            </a:r>
            <a:r>
              <a:rPr lang="en-GB" dirty="0" smtClean="0">
                <a:latin typeface="+mj-lt"/>
              </a:rPr>
              <a:t>relationships, systems that understand the super property or super class may be able to interpret the data even if the more specific terms are unknown.</a:t>
            </a:r>
          </a:p>
          <a:p>
            <a:pPr lvl="1">
              <a:buFont typeface="Arial" pitchFamily="34" charset="0"/>
              <a:buChar char="•"/>
            </a:pPr>
            <a:r>
              <a:rPr lang="en-GB" dirty="0" smtClean="0">
                <a:latin typeface="+mj-lt"/>
              </a:rPr>
              <a:t>Do </a:t>
            </a:r>
            <a:r>
              <a:rPr lang="en-GB" b="1" dirty="0" smtClean="0">
                <a:latin typeface="+mj-lt"/>
              </a:rPr>
              <a:t>not create sub-classes and sub-properties simply to allow you to use your own term</a:t>
            </a:r>
            <a:r>
              <a:rPr lang="en-GB" dirty="0" smtClean="0">
                <a:latin typeface="+mj-lt"/>
              </a:rPr>
              <a:t> for something that already exists.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Creation of sub-properties - example</a:t>
            </a:r>
            <a:endParaRPr lang="en-GB" dirty="0"/>
          </a:p>
        </p:txBody>
      </p:sp>
      <p:sp>
        <p:nvSpPr>
          <p:cNvPr id="9" name="Content Placeholder 8"/>
          <p:cNvSpPr>
            <a:spLocks noGrp="1"/>
          </p:cNvSpPr>
          <p:nvPr>
            <p:ph sz="quarter" idx="15"/>
          </p:nvPr>
        </p:nvSpPr>
        <p:spPr/>
        <p:txBody>
          <a:bodyPr/>
          <a:lstStyle/>
          <a:p>
            <a:r>
              <a:rPr lang="en-GB" sz="1800" dirty="0" smtClean="0"/>
              <a:t>The Registered Organization vocabulary defines three sub-properties of org:classification:  companyType, companyStatus and companyActivity.</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16</a:t>
            </a:fld>
            <a:endParaRPr lang="en-GB" dirty="0"/>
          </a:p>
        </p:txBody>
      </p:sp>
      <p:pic>
        <p:nvPicPr>
          <p:cNvPr id="3074" name="Picture 2"/>
          <p:cNvPicPr>
            <a:picLocks noChangeAspect="1" noChangeArrowheads="1"/>
          </p:cNvPicPr>
          <p:nvPr/>
        </p:nvPicPr>
        <p:blipFill>
          <a:blip r:embed="rId3" cstate="print"/>
          <a:srcRect r="11413"/>
          <a:stretch>
            <a:fillRect/>
          </a:stretch>
        </p:blipFill>
        <p:spPr bwMode="auto">
          <a:xfrm>
            <a:off x="467544" y="2492896"/>
            <a:ext cx="8100392" cy="3789350"/>
          </a:xfrm>
          <a:prstGeom prst="rect">
            <a:avLst/>
          </a:prstGeom>
          <a:ln>
            <a:noFill/>
          </a:ln>
          <a:effectLst>
            <a:outerShdw blurRad="292100" dist="139700" dir="2700000" algn="tl" rotWithShape="0">
              <a:srgbClr val="333333">
                <a:alpha val="65000"/>
              </a:srgbClr>
            </a:outerShdw>
          </a:effectLst>
        </p:spPr>
      </p:pic>
      <p:sp>
        <p:nvSpPr>
          <p:cNvPr id="6" name="Oval 5"/>
          <p:cNvSpPr/>
          <p:nvPr/>
        </p:nvSpPr>
        <p:spPr bwMode="ltGray">
          <a:xfrm>
            <a:off x="323528" y="2996952"/>
            <a:ext cx="2077120" cy="4320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7" name="Oval 6"/>
          <p:cNvSpPr/>
          <p:nvPr/>
        </p:nvSpPr>
        <p:spPr bwMode="ltGray">
          <a:xfrm>
            <a:off x="323528" y="4338030"/>
            <a:ext cx="2087216" cy="46595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8" name="Oval 7"/>
          <p:cNvSpPr/>
          <p:nvPr/>
        </p:nvSpPr>
        <p:spPr bwMode="ltGray">
          <a:xfrm>
            <a:off x="395536" y="5850198"/>
            <a:ext cx="2015208" cy="4362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a sub-property in RDF</a:t>
            </a:r>
            <a:endParaRPr lang="en-GB" dirty="0"/>
          </a:p>
        </p:txBody>
      </p:sp>
      <p:sp>
        <p:nvSpPr>
          <p:cNvPr id="3" name="Content Placeholder 2"/>
          <p:cNvSpPr>
            <a:spLocks noGrp="1"/>
          </p:cNvSpPr>
          <p:nvPr>
            <p:ph sz="quarter" idx="15"/>
          </p:nvPr>
        </p:nvSpPr>
        <p:spPr/>
        <p:txBody>
          <a:bodyPr/>
          <a:lstStyle/>
          <a:p>
            <a:r>
              <a:rPr lang="en-GB" sz="1600" dirty="0" smtClean="0"/>
              <a:t> &lt;rdf:Property rdf:about="rov:companyType"&gt;    </a:t>
            </a:r>
          </a:p>
          <a:p>
            <a:r>
              <a:rPr lang="en-GB" sz="1600" dirty="0" smtClean="0"/>
              <a:t>	&lt;rdfs:label xml:lang="en"&gt;company type&lt;/rdfs:label&gt;    </a:t>
            </a:r>
          </a:p>
          <a:p>
            <a:r>
              <a:rPr lang="en-GB" sz="1600" dirty="0" smtClean="0"/>
              <a:t>	&lt;rdfs:comment xml:lang="en" rdf:parseType="Literal"&gt;</a:t>
            </a:r>
          </a:p>
          <a:p>
            <a:pPr lvl="4">
              <a:buNone/>
            </a:pPr>
            <a:r>
              <a:rPr lang="en-GB" sz="1600" dirty="0" smtClean="0"/>
              <a:t>	This property records the type of company. Familiar types are SA, PLC, LLC, GmbH etc. Each jurisdiction will have a limited set of recognised company types and these should be used in a consistent manner  using a skos:Concept as described in the &lt;a href="#skos:Concept"&gt;Code&lt;/a&gt; Class.</a:t>
            </a:r>
          </a:p>
          <a:p>
            <a:r>
              <a:rPr lang="en-GB" sz="1600" dirty="0" smtClean="0"/>
              <a:t>	&lt;/rdfs:comment&gt;    </a:t>
            </a:r>
          </a:p>
          <a:p>
            <a:r>
              <a:rPr lang="en-GB" sz="1600" dirty="0" smtClean="0"/>
              <a:t>	&lt;rdfs:isDefinedBy rdf:resource="http://www.w3.org/ns/regorg#"/&gt;    	&lt;rdfs:range rdf:resource="skos:Concept"/&gt;    </a:t>
            </a:r>
          </a:p>
          <a:p>
            <a:r>
              <a:rPr lang="en-GB" sz="1600" dirty="0" smtClean="0"/>
              <a:t>	&lt;rdfs:subPropertyOf rdf:resource="org:classification" /&gt;    	&lt;dcterms:identifier&gt;legal:companyType&lt;/dcterms:identifier&gt;  </a:t>
            </a:r>
          </a:p>
          <a:p>
            <a:r>
              <a:rPr lang="en-GB" sz="1600" dirty="0" smtClean="0"/>
              <a:t>&lt;/rdf:Property&gt;</a:t>
            </a:r>
          </a:p>
          <a:p>
            <a:endParaRPr lang="en-GB" sz="16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17</a:t>
            </a:fld>
            <a:endParaRPr lang="en-GB" dirty="0"/>
          </a:p>
        </p:txBody>
      </p:sp>
      <p:sp>
        <p:nvSpPr>
          <p:cNvPr id="6" name="Oval 5"/>
          <p:cNvSpPr/>
          <p:nvPr/>
        </p:nvSpPr>
        <p:spPr bwMode="ltGray">
          <a:xfrm>
            <a:off x="971600" y="4797152"/>
            <a:ext cx="5760640" cy="432048"/>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Where new terms are required, create them following commonly agreed best practices</a:t>
            </a:r>
            <a:endParaRPr lang="en-GB" dirty="0"/>
          </a:p>
        </p:txBody>
      </p:sp>
      <p:sp>
        <p:nvSpPr>
          <p:cNvPr id="6" name="Content Placeholder 5"/>
          <p:cNvSpPr>
            <a:spLocks noGrp="1"/>
          </p:cNvSpPr>
          <p:nvPr>
            <p:ph sz="quarter" idx="15"/>
          </p:nvPr>
        </p:nvSpPr>
        <p:spPr>
          <a:xfrm>
            <a:off x="533400" y="1696616"/>
            <a:ext cx="8077200" cy="4419600"/>
          </a:xfrm>
        </p:spPr>
        <p:txBody>
          <a:bodyPr/>
          <a:lstStyle/>
          <a:p>
            <a:pPr marL="457200" lvl="1" indent="-457200">
              <a:buFont typeface="Wingdings" pitchFamily="2" charset="2"/>
              <a:buChar char="ü"/>
            </a:pPr>
            <a:r>
              <a:rPr lang="en-GB" dirty="0" smtClean="0">
                <a:latin typeface="+mj-lt"/>
              </a:rPr>
              <a:t>Classes begin with a capital letter and are always singular, e.g. skos:Concept.</a:t>
            </a:r>
            <a:br>
              <a:rPr lang="en-GB" dirty="0" smtClean="0">
                <a:latin typeface="+mj-lt"/>
              </a:rPr>
            </a:br>
            <a:endParaRPr lang="en-GB" dirty="0" smtClean="0">
              <a:latin typeface="+mj-lt"/>
            </a:endParaRPr>
          </a:p>
          <a:p>
            <a:pPr marL="182880" indent="-457200">
              <a:buFont typeface="Wingdings" pitchFamily="2" charset="2"/>
              <a:buChar char="ü"/>
            </a:pPr>
            <a:r>
              <a:rPr lang="en-GB" dirty="0" smtClean="0">
                <a:latin typeface="+mj-lt"/>
              </a:rPr>
              <a:t>Properties begin with a lower case letter, e.g. rdfs:label.</a:t>
            </a:r>
            <a:br>
              <a:rPr lang="en-GB" dirty="0" smtClean="0">
                <a:latin typeface="+mj-lt"/>
              </a:rPr>
            </a:br>
            <a:endParaRPr lang="en-GB" dirty="0" smtClean="0">
              <a:latin typeface="+mj-lt"/>
            </a:endParaRPr>
          </a:p>
          <a:p>
            <a:pPr marL="182880" indent="-457200">
              <a:buFont typeface="Wingdings" pitchFamily="2" charset="2"/>
              <a:buChar char="ü"/>
            </a:pPr>
            <a:r>
              <a:rPr lang="en-GB" dirty="0" smtClean="0">
                <a:latin typeface="+mj-lt"/>
              </a:rPr>
              <a:t>Object properties should be verbs, e.g. org:hasSite.</a:t>
            </a:r>
            <a:br>
              <a:rPr lang="en-GB" dirty="0" smtClean="0">
                <a:latin typeface="+mj-lt"/>
              </a:rPr>
            </a:br>
            <a:endParaRPr lang="en-GB" dirty="0" smtClean="0">
              <a:latin typeface="+mj-lt"/>
            </a:endParaRPr>
          </a:p>
          <a:p>
            <a:pPr marL="182880" indent="-457200">
              <a:buFont typeface="Wingdings" pitchFamily="2" charset="2"/>
              <a:buChar char="ü"/>
            </a:pPr>
            <a:r>
              <a:rPr lang="en-GB" dirty="0" smtClean="0">
                <a:latin typeface="+mj-lt"/>
              </a:rPr>
              <a:t>Data type properties should be nouns, e.g. dcterms:description.</a:t>
            </a:r>
            <a:br>
              <a:rPr lang="en-GB" dirty="0" smtClean="0">
                <a:latin typeface="+mj-lt"/>
              </a:rPr>
            </a:br>
            <a:endParaRPr lang="en-GB" dirty="0" smtClean="0">
              <a:latin typeface="+mj-lt"/>
            </a:endParaRPr>
          </a:p>
          <a:p>
            <a:pPr marL="457200" lvl="1" indent="-457200">
              <a:buFont typeface="Wingdings" pitchFamily="2" charset="2"/>
              <a:buChar char="ü"/>
            </a:pPr>
            <a:r>
              <a:rPr lang="en-GB" dirty="0" smtClean="0">
                <a:latin typeface="+mj-lt"/>
              </a:rPr>
              <a:t>Use camel case if a term has more than one word, e.g. foaf:isPrimaryTopicOf.</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a new class - Organisation</a:t>
            </a:r>
            <a:endParaRPr lang="en-GB" dirty="0"/>
          </a:p>
        </p:txBody>
      </p:sp>
      <p:sp>
        <p:nvSpPr>
          <p:cNvPr id="3" name="Content Placeholder 2"/>
          <p:cNvSpPr>
            <a:spLocks noGrp="1"/>
          </p:cNvSpPr>
          <p:nvPr>
            <p:ph sz="quarter" idx="15"/>
          </p:nvPr>
        </p:nvSpPr>
        <p:spPr/>
        <p:txBody>
          <a:bodyPr/>
          <a:lstStyle/>
          <a:p>
            <a:r>
              <a:rPr lang="en-GB" sz="1800" dirty="0" smtClean="0"/>
              <a:t>&lt;rdf:RDF</a:t>
            </a:r>
          </a:p>
          <a:p>
            <a:r>
              <a:rPr lang="en-GB" sz="1800" dirty="0" smtClean="0"/>
              <a:t>	xmlns:rdfs=“http://www.w3.org/2000/01/rdf-schema#”</a:t>
            </a:r>
          </a:p>
          <a:p>
            <a:r>
              <a:rPr lang="en-GB" sz="1800" dirty="0" smtClean="0"/>
              <a:t>	xmlns:org=“htpp://example.org/organisation-schema”&gt; </a:t>
            </a:r>
          </a:p>
          <a:p>
            <a:r>
              <a:rPr lang="en-GB" sz="1800" dirty="0" smtClean="0"/>
              <a:t>&lt;rdf:Class rdf:about=“org:Organisation"&gt;    </a:t>
            </a:r>
          </a:p>
          <a:p>
            <a:r>
              <a:rPr lang="en-GB" sz="1800" dirty="0" smtClean="0"/>
              <a:t>	&lt;rdfs:label xml:lang="en"&gt;Organisation&lt;/rdfs:label&gt;    </a:t>
            </a:r>
          </a:p>
          <a:p>
            <a:r>
              <a:rPr lang="en-GB" sz="1800" dirty="0" smtClean="0"/>
              <a:t>	&lt;rdfs:comment xml:lang:”en”&gt;</a:t>
            </a:r>
          </a:p>
          <a:p>
            <a:r>
              <a:rPr lang="en-GB" sz="1800" dirty="0" smtClean="0"/>
              <a:t>	Legal entity that is registered in an official national or regional register. </a:t>
            </a:r>
          </a:p>
          <a:p>
            <a:r>
              <a:rPr lang="en-GB" sz="1800" dirty="0" smtClean="0"/>
              <a:t>	&lt;/rdfs:comment&gt;</a:t>
            </a:r>
          </a:p>
          <a:p>
            <a:r>
              <a:rPr lang="en-GB" sz="1800" dirty="0" smtClean="0"/>
              <a:t>&lt;/rdf:Class&gt;</a:t>
            </a:r>
          </a:p>
          <a:p>
            <a:endParaRPr lang="en-GB" sz="24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Nikolaos Loutas, Michiel De Keyzer and Stijn Goedertier</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2</a:t>
            </a:fld>
            <a:endParaRPr lang="en-GB" dirty="0"/>
          </a:p>
        </p:txBody>
      </p:sp>
      <p:sp>
        <p:nvSpPr>
          <p:cNvPr id="6" name="Rectangle 5"/>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br>
              <a:rPr lang="en-GB" sz="1200" dirty="0" smtClean="0">
                <a:latin typeface="Georgia" pitchFamily="18" charset="0"/>
              </a:rPr>
            </a:br>
            <a:r>
              <a:rPr lang="en-GB" sz="1200" dirty="0">
                <a:latin typeface="Georgia" pitchFamily="18" charset="0"/>
              </a:rPr>
              <a:t/>
            </a:r>
            <a:br>
              <a:rPr lang="en-GB" sz="1200" dirty="0">
                <a:latin typeface="Georgia" pitchFamily="18" charset="0"/>
              </a:rPr>
            </a:br>
            <a:r>
              <a:rPr lang="en-GB" sz="1200" dirty="0">
                <a:latin typeface="Georgia" pitchFamily="18" charset="0"/>
              </a:rPr>
              <a:t>© </a:t>
            </a:r>
            <a:r>
              <a:rPr lang="en-GB" sz="1200" dirty="0" smtClean="0">
                <a:latin typeface="Georgia" pitchFamily="18" charset="0"/>
              </a:rPr>
              <a:t>2014 European Commission</a:t>
            </a:r>
            <a:endParaRPr lang="en-GB" sz="1200" dirty="0">
              <a:latin typeface="Georgia" pitchFamily="18" charset="0"/>
            </a:endParaRPr>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a new property - registrationNumber</a:t>
            </a:r>
            <a:endParaRPr lang="en-GB" dirty="0"/>
          </a:p>
        </p:txBody>
      </p:sp>
      <p:sp>
        <p:nvSpPr>
          <p:cNvPr id="3" name="Content Placeholder 2"/>
          <p:cNvSpPr>
            <a:spLocks noGrp="1"/>
          </p:cNvSpPr>
          <p:nvPr>
            <p:ph sz="quarter" idx="15"/>
          </p:nvPr>
        </p:nvSpPr>
        <p:spPr/>
        <p:txBody>
          <a:bodyPr/>
          <a:lstStyle/>
          <a:p>
            <a:r>
              <a:rPr lang="en-GB" sz="1800" dirty="0" smtClean="0"/>
              <a:t>&lt;rdf:RDF</a:t>
            </a:r>
          </a:p>
          <a:p>
            <a:r>
              <a:rPr lang="en-GB" sz="1800" dirty="0" smtClean="0"/>
              <a:t>	xmlns:rdfs=“http://www.w3.org/2000/01/rdf-schema#”</a:t>
            </a:r>
          </a:p>
          <a:p>
            <a:r>
              <a:rPr lang="en-GB" sz="1800" dirty="0" smtClean="0"/>
              <a:t>	xmlns:org=“htpp://example.org/organisation-schema”&gt; </a:t>
            </a:r>
          </a:p>
          <a:p>
            <a:r>
              <a:rPr lang="en-GB" sz="1800" dirty="0" smtClean="0"/>
              <a:t>&lt;rdf:Property rdf:about=“org:registrationNumber"&gt;    </a:t>
            </a:r>
          </a:p>
          <a:p>
            <a:r>
              <a:rPr lang="en-GB" sz="1800" dirty="0" smtClean="0"/>
              <a:t>	&lt;rdfs:label xml:lang="en"&gt;registrationNumber&lt;/rdfs:label&gt;    </a:t>
            </a:r>
          </a:p>
          <a:p>
            <a:r>
              <a:rPr lang="en-GB" sz="1800" dirty="0" smtClean="0"/>
              <a:t>	&lt;rdfs:comment xml:lang:”en”&gt;</a:t>
            </a:r>
          </a:p>
          <a:p>
            <a:r>
              <a:rPr lang="en-GB" sz="1800" dirty="0" smtClean="0"/>
              <a:t>	The number that a registered organisation receives upon registration in the 	official register. </a:t>
            </a:r>
          </a:p>
          <a:p>
            <a:r>
              <a:rPr lang="en-GB" sz="1800" dirty="0" smtClean="0"/>
              <a:t>	&lt;/rdfs:comment&gt;</a:t>
            </a:r>
          </a:p>
          <a:p>
            <a:r>
              <a:rPr lang="en-GB" sz="1800" dirty="0" smtClean="0"/>
              <a:t>&lt;/rdf:Class&gt;</a:t>
            </a:r>
          </a:p>
          <a:p>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20</a:t>
            </a:fld>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domain and range restrictions</a:t>
            </a:r>
            <a:endParaRPr lang="en-GB" dirty="0"/>
          </a:p>
        </p:txBody>
      </p:sp>
      <p:sp>
        <p:nvSpPr>
          <p:cNvPr id="3" name="Content Placeholder 2"/>
          <p:cNvSpPr>
            <a:spLocks noGrp="1"/>
          </p:cNvSpPr>
          <p:nvPr>
            <p:ph sz="quarter" idx="15"/>
          </p:nvPr>
        </p:nvSpPr>
        <p:spPr/>
        <p:txBody>
          <a:bodyPr/>
          <a:lstStyle/>
          <a:p>
            <a:r>
              <a:rPr lang="en-GB" sz="1400" dirty="0" smtClean="0"/>
              <a:t>&lt;rdf:RDF</a:t>
            </a:r>
          </a:p>
          <a:p>
            <a:r>
              <a:rPr lang="en-GB" sz="1400" dirty="0" smtClean="0"/>
              <a:t>	xmlns:rdfs=“http://www.w3.org/2000/01/rdf-schema#”</a:t>
            </a:r>
          </a:p>
          <a:p>
            <a:r>
              <a:rPr lang="en-GB" sz="1400" dirty="0" smtClean="0"/>
              <a:t>	xmlns:org=“htpp://example.org/organisation-schema”</a:t>
            </a:r>
          </a:p>
          <a:p>
            <a:r>
              <a:rPr lang="en-GB" sz="1400" dirty="0" smtClean="0"/>
              <a:t>	xmlns:locn=“http://www.w3.org/ns/locn#”&gt; </a:t>
            </a:r>
          </a:p>
          <a:p>
            <a:r>
              <a:rPr lang="en-GB" sz="1400" dirty="0" smtClean="0"/>
              <a:t>&lt;rdf:Property rdf:about=“org:isLocated"&gt;    </a:t>
            </a:r>
          </a:p>
          <a:p>
            <a:r>
              <a:rPr lang="en-GB" sz="1400" dirty="0" smtClean="0"/>
              <a:t>	&lt;rdfs:label xml:lang="en"&gt;isLocated&lt;/rdfs:label&gt;    </a:t>
            </a:r>
          </a:p>
          <a:p>
            <a:r>
              <a:rPr lang="en-GB" sz="1400" dirty="0" smtClean="0"/>
              <a:t>	&lt;rdfs:comment xml:lang:”en”&gt;</a:t>
            </a:r>
          </a:p>
          <a:p>
            <a:r>
              <a:rPr lang="en-GB" sz="1400" dirty="0" smtClean="0"/>
              <a:t>	The official address of the registered organisation’s headquarters.</a:t>
            </a:r>
          </a:p>
          <a:p>
            <a:r>
              <a:rPr lang="en-GB" sz="1400" dirty="0" smtClean="0"/>
              <a:t>	&lt;/rdfs:comment&gt;</a:t>
            </a:r>
          </a:p>
          <a:p>
            <a:r>
              <a:rPr lang="en-GB" sz="1400" dirty="0" smtClean="0"/>
              <a:t>	&lt;rdfs:domain rdf:resource=“org:Organisation”/&gt;</a:t>
            </a:r>
          </a:p>
          <a:p>
            <a:r>
              <a:rPr lang="en-GB" sz="1400" dirty="0" smtClean="0"/>
              <a:t>	&lt;rdfs:range rdf:resource=“locn:Address”&gt;</a:t>
            </a:r>
          </a:p>
          <a:p>
            <a:r>
              <a:rPr lang="en-GB" sz="1400" dirty="0" smtClean="0"/>
              <a:t>&lt;/rdf:Class&gt;</a:t>
            </a:r>
          </a:p>
          <a:p>
            <a:endParaRPr lang="en-GB" sz="14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sp>
        <p:nvSpPr>
          <p:cNvPr id="6" name="TextBox 5"/>
          <p:cNvSpPr txBox="1"/>
          <p:nvPr/>
        </p:nvSpPr>
        <p:spPr>
          <a:xfrm>
            <a:off x="611560" y="5877272"/>
            <a:ext cx="7632848" cy="410344"/>
          </a:xfrm>
          <a:prstGeom prst="rect">
            <a:avLst/>
          </a:prstGeom>
          <a:noFill/>
          <a:ln>
            <a:solidFill>
              <a:schemeClr val="tx1"/>
            </a:solidFill>
          </a:ln>
        </p:spPr>
        <p:txBody>
          <a:bodyPr vert="horz" wrap="none" lIns="0" tIns="0" rIns="0" bIns="0" rtlCol="0" anchor="ctr" anchorCtr="0">
            <a:noAutofit/>
          </a:bodyPr>
          <a:lstStyle/>
          <a:p>
            <a:pPr indent="-274320" algn="ctr">
              <a:spcAft>
                <a:spcPts val="900"/>
              </a:spcAft>
            </a:pPr>
            <a:r>
              <a:rPr lang="en-GB" sz="1600" dirty="0" smtClean="0">
                <a:latin typeface="Georgia" pitchFamily="18" charset="0"/>
              </a:rPr>
              <a:t>http://example.org/org/1234     org:isLocated     http://dbpedia.org/page/Brussels</a:t>
            </a:r>
          </a:p>
        </p:txBody>
      </p:sp>
      <p:sp>
        <p:nvSpPr>
          <p:cNvPr id="7" name="Oval 6"/>
          <p:cNvSpPr/>
          <p:nvPr/>
        </p:nvSpPr>
        <p:spPr bwMode="ltGray">
          <a:xfrm>
            <a:off x="1475656" y="4715619"/>
            <a:ext cx="1080120" cy="216024"/>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
        <p:nvSpPr>
          <p:cNvPr id="8" name="Oval 7"/>
          <p:cNvSpPr/>
          <p:nvPr/>
        </p:nvSpPr>
        <p:spPr bwMode="ltGray">
          <a:xfrm>
            <a:off x="611560" y="5949280"/>
            <a:ext cx="2808312" cy="28803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
        <p:nvSpPr>
          <p:cNvPr id="9" name="Oval 8"/>
          <p:cNvSpPr/>
          <p:nvPr/>
        </p:nvSpPr>
        <p:spPr bwMode="ltGray">
          <a:xfrm>
            <a:off x="1475656" y="5013176"/>
            <a:ext cx="936104" cy="28803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
        <p:nvSpPr>
          <p:cNvPr id="10" name="Oval 9"/>
          <p:cNvSpPr/>
          <p:nvPr/>
        </p:nvSpPr>
        <p:spPr bwMode="ltGray">
          <a:xfrm>
            <a:off x="4932040" y="5939755"/>
            <a:ext cx="3312368" cy="28803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
        <p:nvSpPr>
          <p:cNvPr id="12" name="Freeform 11"/>
          <p:cNvSpPr/>
          <p:nvPr/>
        </p:nvSpPr>
        <p:spPr>
          <a:xfrm>
            <a:off x="200025" y="4829175"/>
            <a:ext cx="1266825" cy="1276350"/>
          </a:xfrm>
          <a:custGeom>
            <a:avLst/>
            <a:gdLst>
              <a:gd name="connsiteX0" fmla="*/ 1266825 w 1266825"/>
              <a:gd name="connsiteY0" fmla="*/ 0 h 1276350"/>
              <a:gd name="connsiteX1" fmla="*/ 142875 w 1266825"/>
              <a:gd name="connsiteY1" fmla="*/ 609600 h 1276350"/>
              <a:gd name="connsiteX2" fmla="*/ 409575 w 1266825"/>
              <a:gd name="connsiteY2" fmla="*/ 1276350 h 1276350"/>
            </a:gdLst>
            <a:ahLst/>
            <a:cxnLst>
              <a:cxn ang="0">
                <a:pos x="connsiteX0" y="connsiteY0"/>
              </a:cxn>
              <a:cxn ang="0">
                <a:pos x="connsiteX1" y="connsiteY1"/>
              </a:cxn>
              <a:cxn ang="0">
                <a:pos x="connsiteX2" y="connsiteY2"/>
              </a:cxn>
            </a:cxnLst>
            <a:rect l="l" t="t" r="r" b="b"/>
            <a:pathLst>
              <a:path w="1266825" h="1276350">
                <a:moveTo>
                  <a:pt x="1266825" y="0"/>
                </a:moveTo>
                <a:cubicBezTo>
                  <a:pt x="776287" y="198437"/>
                  <a:pt x="285750" y="396875"/>
                  <a:pt x="142875" y="609600"/>
                </a:cubicBezTo>
                <a:cubicBezTo>
                  <a:pt x="0" y="822325"/>
                  <a:pt x="204787" y="1049337"/>
                  <a:pt x="409575" y="127635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Freeform 12"/>
          <p:cNvSpPr/>
          <p:nvPr/>
        </p:nvSpPr>
        <p:spPr>
          <a:xfrm>
            <a:off x="1981200" y="5305425"/>
            <a:ext cx="2968625" cy="781050"/>
          </a:xfrm>
          <a:custGeom>
            <a:avLst/>
            <a:gdLst>
              <a:gd name="connsiteX0" fmla="*/ 0 w 2968625"/>
              <a:gd name="connsiteY0" fmla="*/ 0 h 781050"/>
              <a:gd name="connsiteX1" fmla="*/ 2352675 w 2968625"/>
              <a:gd name="connsiteY1" fmla="*/ 161925 h 781050"/>
              <a:gd name="connsiteX2" fmla="*/ 2867025 w 2968625"/>
              <a:gd name="connsiteY2" fmla="*/ 657225 h 781050"/>
              <a:gd name="connsiteX3" fmla="*/ 2962275 w 2968625"/>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2968625" h="781050">
                <a:moveTo>
                  <a:pt x="0" y="0"/>
                </a:moveTo>
                <a:cubicBezTo>
                  <a:pt x="937419" y="26194"/>
                  <a:pt x="1874838" y="52388"/>
                  <a:pt x="2352675" y="161925"/>
                </a:cubicBezTo>
                <a:cubicBezTo>
                  <a:pt x="2830513" y="271463"/>
                  <a:pt x="2765425" y="554038"/>
                  <a:pt x="2867025" y="657225"/>
                </a:cubicBezTo>
                <a:cubicBezTo>
                  <a:pt x="2968625" y="760412"/>
                  <a:pt x="2965450" y="770731"/>
                  <a:pt x="2962275" y="78105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Publish within a highly stable environment designed to be persistent</a:t>
            </a:r>
          </a:p>
        </p:txBody>
      </p:sp>
      <p:sp>
        <p:nvSpPr>
          <p:cNvPr id="6" name="Content Placeholder 5"/>
          <p:cNvSpPr>
            <a:spLocks noGrp="1"/>
          </p:cNvSpPr>
          <p:nvPr>
            <p:ph sz="quarter" idx="15"/>
          </p:nvPr>
        </p:nvSpPr>
        <p:spPr>
          <a:xfrm>
            <a:off x="533400" y="1696616"/>
            <a:ext cx="8077200" cy="4419600"/>
          </a:xfrm>
        </p:spPr>
        <p:txBody>
          <a:bodyPr/>
          <a:lstStyle/>
          <a:p>
            <a:pPr>
              <a:buFont typeface="Arial" pitchFamily="34" charset="0"/>
              <a:buChar char="•"/>
            </a:pPr>
            <a:r>
              <a:rPr lang="en-GB" dirty="0" smtClean="0">
                <a:latin typeface="+mj-lt"/>
              </a:rPr>
              <a:t>Choose a stable namespace for your RDF schema (e.g. W3C, Purl...)</a:t>
            </a:r>
          </a:p>
          <a:p>
            <a:pPr lvl="1">
              <a:buFont typeface="Arial" pitchFamily="34" charset="0"/>
              <a:buChar char="•"/>
            </a:pPr>
            <a:r>
              <a:rPr lang="en-GB" dirty="0" smtClean="0">
                <a:latin typeface="+mj-lt"/>
              </a:rPr>
              <a:t>Use good practices on the publication of  persistent Uniform Resource Identifiers (URI) sets, both in terms of format and of their design rules and management. </a:t>
            </a:r>
          </a:p>
          <a:p>
            <a:pPr lvl="1">
              <a:buFont typeface="Arial" pitchFamily="34" charset="0"/>
              <a:buChar char="•"/>
            </a:pPr>
            <a:r>
              <a:rPr lang="en-GB" dirty="0" smtClean="0">
                <a:latin typeface="+mj-lt"/>
              </a:rPr>
              <a:t>Examples: </a:t>
            </a:r>
          </a:p>
          <a:p>
            <a:pPr lvl="2">
              <a:buFont typeface="Wingdings" pitchFamily="2" charset="2"/>
              <a:buChar char="§"/>
            </a:pPr>
            <a:r>
              <a:rPr lang="en-GB" sz="1800" dirty="0" smtClean="0">
                <a:hlinkClick r:id="rId2"/>
              </a:rPr>
              <a:t>http://www.w3.org/ns/adms</a:t>
            </a:r>
            <a:endParaRPr lang="en-GB" sz="1800" dirty="0" smtClean="0"/>
          </a:p>
          <a:p>
            <a:pPr lvl="2">
              <a:buFont typeface="Wingdings" pitchFamily="2" charset="2"/>
              <a:buChar char="§"/>
            </a:pPr>
            <a:r>
              <a:rPr lang="en-GB" sz="1800" dirty="0" smtClean="0">
                <a:hlinkClick r:id="rId3"/>
              </a:rPr>
              <a:t>http://purl.org/dc/elements/1.1</a:t>
            </a:r>
            <a:r>
              <a:rPr lang="en-GB" sz="1800" dirty="0" smtClean="0"/>
              <a:t> </a:t>
            </a:r>
            <a:endParaRPr lang="en-GB" sz="1800" dirty="0" smtClean="0">
              <a:latin typeface="+mj-lt"/>
            </a:endParaRPr>
          </a:p>
          <a:p>
            <a:endParaRPr lang="en-GB" dirty="0" smtClean="0">
              <a:latin typeface="+mj-lt"/>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5</a:t>
            </a:r>
          </a:p>
        </p:txBody>
      </p:sp>
      <p:sp>
        <p:nvSpPr>
          <p:cNvPr id="7" name="Rectangle 6"/>
          <p:cNvSpPr/>
          <p:nvPr/>
        </p:nvSpPr>
        <p:spPr bwMode="ltGray">
          <a:xfrm>
            <a:off x="2699792" y="5301208"/>
            <a:ext cx="5904656" cy="93610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latin typeface="Georgia" pitchFamily="18" charset="0"/>
                <a:hlinkClick r:id="rId4"/>
              </a:rPr>
              <a:t>https://joinup.ec.europa.eu/community/semic/document/cookbook-translating-data-models-rdf-schemas</a:t>
            </a:r>
            <a:r>
              <a:rPr lang="en-GB" sz="1200" dirty="0" smtClean="0">
                <a:solidFill>
                  <a:schemeClr val="tx1"/>
                </a:solidFill>
                <a:latin typeface="Georgia" pitchFamily="18" charset="0"/>
              </a:rPr>
              <a:t> </a:t>
            </a:r>
          </a:p>
          <a:p>
            <a:r>
              <a:rPr lang="en-GB" sz="1200" dirty="0" smtClean="0">
                <a:solidFill>
                  <a:schemeClr val="tx1"/>
                </a:solidFill>
                <a:latin typeface="Georgia" pitchFamily="18" charset="0"/>
                <a:hlinkClick r:id="rId5"/>
              </a:rPr>
              <a:t>http://www.slideshare.net/OpenDataSupport/design-and-manage-persitent-uris</a:t>
            </a:r>
            <a:r>
              <a:rPr lang="en-GB" sz="1200" dirty="0" smtClean="0">
                <a:solidFill>
                  <a:schemeClr val="tx1"/>
                </a:solidFill>
                <a:latin typeface="Georgia"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Publicise the RDF schema by registering it with relevant services</a:t>
            </a:r>
          </a:p>
        </p:txBody>
      </p:sp>
      <p:sp>
        <p:nvSpPr>
          <p:cNvPr id="6" name="Content Placeholder 5"/>
          <p:cNvSpPr>
            <a:spLocks noGrp="1"/>
          </p:cNvSpPr>
          <p:nvPr>
            <p:ph sz="quarter" idx="15"/>
          </p:nvPr>
        </p:nvSpPr>
        <p:spPr>
          <a:xfrm>
            <a:off x="533400" y="1696616"/>
            <a:ext cx="8077200" cy="4419600"/>
          </a:xfrm>
        </p:spPr>
        <p:txBody>
          <a:bodyPr/>
          <a:lstStyle/>
          <a:p>
            <a:r>
              <a:rPr lang="en-GB" sz="1800" dirty="0" smtClean="0">
                <a:latin typeface="+mj-lt"/>
              </a:rPr>
              <a:t>Once your RDF schema is published you will want people to know about it. To reach a wider audience register it Joinup and Linked Open Vocabularies.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6</a:t>
            </a:r>
          </a:p>
        </p:txBody>
      </p:sp>
      <p:pic>
        <p:nvPicPr>
          <p:cNvPr id="18" name="Picture 2"/>
          <p:cNvPicPr>
            <a:picLocks noChangeAspect="1" noChangeArrowheads="1"/>
          </p:cNvPicPr>
          <p:nvPr/>
        </p:nvPicPr>
        <p:blipFill>
          <a:blip r:embed="rId2" cstate="print"/>
          <a:srcRect/>
          <a:stretch>
            <a:fillRect/>
          </a:stretch>
        </p:blipFill>
        <p:spPr bwMode="auto">
          <a:xfrm>
            <a:off x="5004048" y="2357446"/>
            <a:ext cx="3989684" cy="3045204"/>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107504" y="2716758"/>
            <a:ext cx="5597949" cy="3685778"/>
          </a:xfrm>
          <a:prstGeom prst="rect">
            <a:avLst/>
          </a:prstGeom>
          <a:noFill/>
          <a:ln w="9525">
            <a:noFill/>
            <a:miter lim="800000"/>
            <a:headEnd/>
            <a:tailEnd/>
          </a:ln>
          <a:effectLst/>
        </p:spPr>
      </p:pic>
      <p:sp>
        <p:nvSpPr>
          <p:cNvPr id="19" name="TextBox 18"/>
          <p:cNvSpPr txBox="1"/>
          <p:nvPr/>
        </p:nvSpPr>
        <p:spPr>
          <a:xfrm>
            <a:off x="3419872" y="6453336"/>
            <a:ext cx="2448272" cy="144016"/>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hlinkClick r:id="rId4"/>
              </a:rPr>
              <a:t>http://joinup.ec.europa.eu</a:t>
            </a:r>
            <a:r>
              <a:rPr lang="en-GB" sz="1200" dirty="0" smtClean="0">
                <a:latin typeface="Georgia" pitchFamily="18" charset="0"/>
              </a:rPr>
              <a:t> </a:t>
            </a:r>
          </a:p>
        </p:txBody>
      </p:sp>
      <p:sp>
        <p:nvSpPr>
          <p:cNvPr id="20" name="TextBox 19"/>
          <p:cNvSpPr txBox="1"/>
          <p:nvPr/>
        </p:nvSpPr>
        <p:spPr>
          <a:xfrm>
            <a:off x="6156176" y="5479132"/>
            <a:ext cx="2448272" cy="144016"/>
          </a:xfrm>
          <a:prstGeom prst="rect">
            <a:avLst/>
          </a:prstGeom>
          <a:noFill/>
        </p:spPr>
        <p:txBody>
          <a:bodyPr vert="horz" wrap="square" lIns="0" tIns="0" rIns="0" bIns="0" rtlCol="0">
            <a:noAutofit/>
          </a:bodyPr>
          <a:lstStyle/>
          <a:p>
            <a:pPr indent="-274320">
              <a:spcAft>
                <a:spcPts val="900"/>
              </a:spcAft>
            </a:pPr>
            <a:r>
              <a:rPr lang="en-GB" sz="1200" dirty="0" smtClean="0">
                <a:hlinkClick r:id="rId5"/>
              </a:rPr>
              <a:t>http://lov.okfn.org</a:t>
            </a:r>
            <a:endParaRPr lang="en-GB" sz="1200" dirty="0" smtClean="0">
              <a:latin typeface="Georg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24</a:t>
            </a:fld>
            <a:endParaRPr lang="en-GB" dirty="0"/>
          </a:p>
        </p:txBody>
      </p:sp>
      <p:grpSp>
        <p:nvGrpSpPr>
          <p:cNvPr id="5" name="Group 13"/>
          <p:cNvGrpSpPr>
            <a:grpSpLocks noGrp="1"/>
          </p:cNvGrpSpPr>
          <p:nvPr/>
        </p:nvGrpSpPr>
        <p:grpSpPr bwMode="auto">
          <a:xfrm>
            <a:off x="356010" y="1752600"/>
            <a:ext cx="8254590" cy="4419600"/>
            <a:chOff x="-119876" y="2205335"/>
            <a:chExt cx="9028082" cy="4109740"/>
          </a:xfrm>
        </p:grpSpPr>
        <p:sp>
          <p:nvSpPr>
            <p:cNvPr id="6" name="Rounded Rectangle 5"/>
            <p:cNvSpPr/>
            <p:nvPr/>
          </p:nvSpPr>
          <p:spPr>
            <a:xfrm>
              <a:off x="1698373" y="2205335"/>
              <a:ext cx="7200307" cy="595269"/>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Start with a robust Domain Model developed following a structured process and methodology.</a:t>
              </a:r>
            </a:p>
          </p:txBody>
        </p:sp>
        <p:sp>
          <p:nvSpPr>
            <p:cNvPr id="7" name="Rounded Rectangle 6"/>
            <p:cNvSpPr/>
            <p:nvPr/>
          </p:nvSpPr>
          <p:spPr>
            <a:xfrm>
              <a:off x="1688847" y="2900610"/>
              <a:ext cx="7209833" cy="595269"/>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Research existing terms and their usage and maximise </a:t>
              </a:r>
              <a:r>
                <a:rPr lang="en-GB" sz="1600" dirty="0" smtClean="0">
                  <a:latin typeface="Constantia" pitchFamily="18" charset="0"/>
                  <a:ea typeface="Segoe UI" pitchFamily="34" charset="0"/>
                  <a:cs typeface="Segoe UI" pitchFamily="34" charset="0"/>
                </a:rPr>
                <a:t>reuse </a:t>
              </a:r>
              <a:r>
                <a:rPr lang="en-GB" sz="1600" dirty="0">
                  <a:latin typeface="Constantia" pitchFamily="18" charset="0"/>
                  <a:ea typeface="Segoe UI" pitchFamily="34" charset="0"/>
                  <a:cs typeface="Segoe UI" pitchFamily="34" charset="0"/>
                </a:rPr>
                <a:t>of those terms.</a:t>
              </a:r>
            </a:p>
          </p:txBody>
        </p:sp>
        <p:sp>
          <p:nvSpPr>
            <p:cNvPr id="8" name="Rounded Rectangle 7"/>
            <p:cNvSpPr/>
            <p:nvPr/>
          </p:nvSpPr>
          <p:spPr>
            <a:xfrm>
              <a:off x="1688847" y="3605409"/>
              <a:ext cx="7209833" cy="595269"/>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Where new terms can be seen as specialisations of existing terms, create sub class and sub properties as appropriate.</a:t>
              </a:r>
            </a:p>
          </p:txBody>
        </p:sp>
        <p:sp>
          <p:nvSpPr>
            <p:cNvPr id="9" name="Rounded Rectangle 8"/>
            <p:cNvSpPr/>
            <p:nvPr/>
          </p:nvSpPr>
          <p:spPr>
            <a:xfrm>
              <a:off x="1669794" y="4319732"/>
              <a:ext cx="7227297" cy="595269"/>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Where new terms are required, create them following commonly agreed best practice in terms of naming conventions etc</a:t>
              </a:r>
            </a:p>
          </p:txBody>
        </p:sp>
        <p:sp>
          <p:nvSpPr>
            <p:cNvPr id="10" name="Rounded Rectangle 9"/>
            <p:cNvSpPr/>
            <p:nvPr/>
          </p:nvSpPr>
          <p:spPr>
            <a:xfrm>
              <a:off x="1669794" y="5024531"/>
              <a:ext cx="7236824" cy="595269"/>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Publish within a highly stable environment designed to be persistent.</a:t>
              </a:r>
            </a:p>
          </p:txBody>
        </p:sp>
        <p:sp>
          <p:nvSpPr>
            <p:cNvPr id="11" name="Rounded Rectangle 10"/>
            <p:cNvSpPr/>
            <p:nvPr/>
          </p:nvSpPr>
          <p:spPr>
            <a:xfrm>
              <a:off x="1669794" y="5719806"/>
              <a:ext cx="7238412" cy="595269"/>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Publicise the RDF schema by registering it with relevant services.</a:t>
              </a:r>
            </a:p>
          </p:txBody>
        </p:sp>
        <p:sp>
          <p:nvSpPr>
            <p:cNvPr id="12" name="TextBox 11"/>
            <p:cNvSpPr txBox="1"/>
            <p:nvPr/>
          </p:nvSpPr>
          <p:spPr>
            <a:xfrm>
              <a:off x="-119876" y="2632341"/>
              <a:ext cx="1639603" cy="429297"/>
            </a:xfrm>
            <a:prstGeom prst="rect">
              <a:avLst/>
            </a:prstGeom>
            <a:noFill/>
          </p:spPr>
          <p:txBody>
            <a:bodyPr wrap="none">
              <a:spAutoFit/>
            </a:bodyPr>
            <a:lstStyle/>
            <a:p>
              <a:pPr>
                <a:defRPr/>
              </a:pPr>
              <a:r>
                <a:rPr lang="en-GB" sz="2400" b="1" dirty="0">
                  <a:solidFill>
                    <a:schemeClr val="accent5"/>
                  </a:solidFill>
                  <a:latin typeface="Segoe Script" pitchFamily="34" charset="0"/>
                </a:rPr>
                <a:t>Analyse</a:t>
              </a:r>
            </a:p>
          </p:txBody>
        </p:sp>
        <p:sp>
          <p:nvSpPr>
            <p:cNvPr id="13" name="TextBox 11"/>
            <p:cNvSpPr txBox="1">
              <a:spLocks noChangeArrowheads="1"/>
            </p:cNvSpPr>
            <p:nvPr/>
          </p:nvSpPr>
          <p:spPr bwMode="auto">
            <a:xfrm>
              <a:off x="-91045" y="4044778"/>
              <a:ext cx="1299481" cy="429297"/>
            </a:xfrm>
            <a:prstGeom prst="rect">
              <a:avLst/>
            </a:prstGeom>
            <a:noFill/>
            <a:ln w="9525">
              <a:noFill/>
              <a:miter lim="800000"/>
              <a:headEnd/>
              <a:tailEnd/>
            </a:ln>
          </p:spPr>
          <p:txBody>
            <a:bodyPr wrap="none">
              <a:spAutoFit/>
            </a:bodyPr>
            <a:lstStyle/>
            <a:p>
              <a:r>
                <a:rPr lang="en-GB" sz="2400" b="1" dirty="0">
                  <a:solidFill>
                    <a:schemeClr val="accent2"/>
                  </a:solidFill>
                  <a:latin typeface="Segoe Script" pitchFamily="34" charset="0"/>
                </a:rPr>
                <a:t>Model</a:t>
              </a:r>
            </a:p>
          </p:txBody>
        </p:sp>
        <p:sp>
          <p:nvSpPr>
            <p:cNvPr id="14" name="TextBox 12"/>
            <p:cNvSpPr txBox="1">
              <a:spLocks noChangeArrowheads="1"/>
            </p:cNvSpPr>
            <p:nvPr/>
          </p:nvSpPr>
          <p:spPr bwMode="auto">
            <a:xfrm>
              <a:off x="-86930" y="5371093"/>
              <a:ext cx="1664148" cy="429297"/>
            </a:xfrm>
            <a:prstGeom prst="rect">
              <a:avLst/>
            </a:prstGeom>
            <a:noFill/>
            <a:ln w="9525">
              <a:noFill/>
              <a:miter lim="800000"/>
              <a:headEnd/>
              <a:tailEnd/>
            </a:ln>
          </p:spPr>
          <p:txBody>
            <a:bodyPr wrap="none">
              <a:spAutoFit/>
            </a:bodyPr>
            <a:lstStyle/>
            <a:p>
              <a:r>
                <a:rPr lang="en-GB" sz="2400" b="1" dirty="0">
                  <a:solidFill>
                    <a:schemeClr val="tx2"/>
                  </a:solidFill>
                  <a:latin typeface="Segoe Script" pitchFamily="34" charset="0"/>
                </a:rPr>
                <a:t>Publish</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exercise</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25</a:t>
            </a:fld>
            <a:endParaRPr lang="en-GB"/>
          </a:p>
        </p:txBody>
      </p:sp>
      <p:sp>
        <p:nvSpPr>
          <p:cNvPr id="6" name="Content Placeholder 2"/>
          <p:cNvSpPr>
            <a:spLocks noGrp="1"/>
          </p:cNvSpPr>
          <p:nvPr>
            <p:ph sz="quarter" idx="15"/>
          </p:nvPr>
        </p:nvSpPr>
        <p:spPr>
          <a:xfrm>
            <a:off x="1547664" y="1752600"/>
            <a:ext cx="7062936" cy="4419600"/>
          </a:xfrm>
        </p:spPr>
        <p:txBody>
          <a:bodyPr/>
          <a:lstStyle/>
          <a:p>
            <a:r>
              <a:rPr lang="en-GB" dirty="0" smtClean="0"/>
              <a:t>In groups of 2, create the RDF description of a vocabulary for representing a citizen.</a:t>
            </a:r>
          </a:p>
          <a:p>
            <a:endParaRPr lang="en-GB" dirty="0"/>
          </a:p>
          <a:p>
            <a:r>
              <a:rPr lang="en-GB" dirty="0">
                <a:solidFill>
                  <a:srgbClr val="000000"/>
                </a:solidFill>
              </a:rPr>
              <a:t>According to you, what are the main barriers </a:t>
            </a:r>
            <a:r>
              <a:rPr lang="en-GB" dirty="0" smtClean="0">
                <a:solidFill>
                  <a:srgbClr val="000000"/>
                </a:solidFill>
              </a:rPr>
              <a:t>to the reuse of existing RDF vocabularies?</a:t>
            </a:r>
            <a:endParaRPr lang="en-GB" dirty="0" smtClean="0"/>
          </a:p>
          <a:p>
            <a:endParaRPr lang="en-GB" dirty="0"/>
          </a:p>
          <a:p>
            <a:endParaRPr lang="en-GB" dirty="0"/>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628800"/>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410117"/>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2823057"/>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604374"/>
            <a:ext cx="1277888" cy="184666"/>
          </a:xfrm>
          <a:prstGeom prst="rect">
            <a:avLst/>
          </a:prstGeom>
        </p:spPr>
        <p:txBody>
          <a:bodyPr wrap="square">
            <a:spAutoFit/>
          </a:bodyPr>
          <a:lstStyle/>
          <a:p>
            <a:r>
              <a:rPr lang="en-GB" sz="600" dirty="0"/>
              <a:t> http://www.visualpharm.com</a:t>
            </a:r>
          </a:p>
        </p:txBody>
      </p:sp>
      <p:sp>
        <p:nvSpPr>
          <p:cNvPr id="11" name="Title 5"/>
          <p:cNvSpPr txBox="1">
            <a:spLocks/>
          </p:cNvSpPr>
          <p:nvPr/>
        </p:nvSpPr>
        <p:spPr>
          <a:xfrm>
            <a:off x="605408" y="4962872"/>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smtClean="0">
                <a:solidFill>
                  <a:schemeClr val="accent1"/>
                </a:solidFill>
                <a:latin typeface="Bradley Hand ITC" pitchFamily="66" charset="0"/>
              </a:rPr>
              <a:t>Take also the online test </a:t>
            </a:r>
            <a:r>
              <a:rPr lang="en-GB" sz="4000" i="0" dirty="0" smtClean="0">
                <a:solidFill>
                  <a:schemeClr val="accent1"/>
                </a:solidFill>
                <a:latin typeface="Bradley Hand ITC" pitchFamily="66" charset="0"/>
                <a:hlinkClick r:id="rId4"/>
              </a:rPr>
              <a:t>here</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Thank you!</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...and now YOUR questions?</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26</a:t>
            </a:fld>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References</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r>
              <a:rPr lang="en-GB" sz="800" dirty="0" smtClean="0"/>
              <a:t>Slides 9:</a:t>
            </a:r>
          </a:p>
          <a:p>
            <a:pPr lvl="1">
              <a:buFont typeface="Arial" pitchFamily="34" charset="0"/>
              <a:buChar char="•"/>
            </a:pPr>
            <a:r>
              <a:rPr lang="en-GB" sz="800" dirty="0" smtClean="0"/>
              <a:t>Linked Data Cookbook. W3C. </a:t>
            </a:r>
            <a:r>
              <a:rPr lang="en-GB" sz="800" dirty="0" smtClean="0">
                <a:hlinkClick r:id="rId3"/>
              </a:rPr>
              <a:t>http://www.w3.org/2011/gld/wiki/Linked_Data_Cookbook</a:t>
            </a:r>
            <a:endParaRPr lang="en-GB" sz="800" dirty="0" smtClean="0"/>
          </a:p>
          <a:p>
            <a:endParaRPr lang="en-GB" sz="800" dirty="0" smtClean="0"/>
          </a:p>
          <a:p>
            <a:r>
              <a:rPr lang="en-GB" sz="800" dirty="0" smtClean="0"/>
              <a:t>Slide 10-23:</a:t>
            </a:r>
          </a:p>
          <a:p>
            <a:pPr lvl="1">
              <a:buFont typeface="Arial" pitchFamily="34" charset="0"/>
              <a:buChar char="•"/>
            </a:pPr>
            <a:r>
              <a:rPr lang="en-GB" sz="800" dirty="0" smtClean="0"/>
              <a:t>ISA Programme. Cookbook for translating Data Models to RDF Schemas. </a:t>
            </a:r>
            <a:r>
              <a:rPr lang="en-GB" sz="800" dirty="0" smtClean="0">
                <a:hlinkClick r:id="rId4"/>
              </a:rPr>
              <a:t>https://joinup.ec.europa.eu/community/semic/document/cookbook-translating-data-models-rdf-schemas</a:t>
            </a:r>
            <a:endParaRPr lang="en-GB" sz="800" dirty="0" smtClean="0"/>
          </a:p>
          <a:p>
            <a:pPr>
              <a:buFont typeface="Arial" pitchFamily="34" charset="0"/>
              <a:buChar char="•"/>
            </a:pPr>
            <a:endParaRPr lang="en-GB" sz="800" dirty="0" smtClean="0"/>
          </a:p>
          <a:p>
            <a:r>
              <a:rPr lang="en-GB" sz="800" dirty="0" smtClean="0"/>
              <a:t>Slide 16, 18,-21:</a:t>
            </a:r>
          </a:p>
          <a:p>
            <a:pPr>
              <a:buFont typeface="Arial" pitchFamily="34" charset="0"/>
              <a:buChar char="•"/>
            </a:pPr>
            <a:r>
              <a:rPr lang="en-GB" sz="800" dirty="0" smtClean="0"/>
              <a:t>W3C. An organization ontology. </a:t>
            </a:r>
            <a:r>
              <a:rPr lang="en-GB" sz="800" dirty="0" smtClean="0">
                <a:hlinkClick r:id="rId5"/>
              </a:rPr>
              <a:t>http://www.w3.org/TR/vocab-org/</a:t>
            </a:r>
            <a:endParaRPr lang="en-GB" sz="800" dirty="0" smtClean="0"/>
          </a:p>
          <a:p>
            <a:endParaRPr lang="en-GB" sz="800" dirty="0" smtClean="0"/>
          </a:p>
          <a:p>
            <a:r>
              <a:rPr lang="en-GB" sz="800" dirty="0" smtClean="0"/>
              <a:t>Slide 23:</a:t>
            </a:r>
          </a:p>
          <a:p>
            <a:pPr lvl="1">
              <a:buFont typeface="Arial" pitchFamily="34" charset="0"/>
              <a:buChar char="•"/>
            </a:pPr>
            <a:r>
              <a:rPr lang="en-GB" sz="800" dirty="0" smtClean="0"/>
              <a:t>ADMS Brochure. ISA Programme. </a:t>
            </a:r>
            <a:r>
              <a:rPr lang="en-GB" sz="800" dirty="0" smtClean="0">
                <a:hlinkClick r:id="rId6"/>
              </a:rPr>
              <a:t>https://joinup.ec.europa.eu/elibrary/document/adms-brochure</a:t>
            </a:r>
            <a:r>
              <a:rPr lang="en-GB" sz="800" dirty="0" smtClean="0"/>
              <a:t> </a:t>
            </a:r>
          </a:p>
          <a:p>
            <a:endParaRPr lang="en-GB" sz="800" dirty="0" smtClean="0"/>
          </a:p>
        </p:txBody>
      </p:sp>
      <p:sp>
        <p:nvSpPr>
          <p:cNvPr id="6" name="Content Placeholder 5"/>
          <p:cNvSpPr>
            <a:spLocks noGrp="1"/>
          </p:cNvSpPr>
          <p:nvPr>
            <p:ph sz="quarter" idx="15"/>
          </p:nvPr>
        </p:nvSpPr>
        <p:spPr/>
        <p:txBody>
          <a:bodyPr/>
          <a:lstStyle/>
          <a:p>
            <a:endParaRPr lang="en-GB" sz="800" dirty="0"/>
          </a:p>
          <a:p>
            <a:endParaRPr lang="en-GB" sz="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27</a:t>
            </a:fld>
            <a:endParaRPr lang="en-GB" dirty="0"/>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Linked Data Cookbook, W3C Government Linked Data Working Group, </a:t>
            </a:r>
          </a:p>
          <a:p>
            <a:r>
              <a:rPr lang="en-GB" sz="1800" dirty="0" smtClean="0">
                <a:hlinkClick r:id="rId2"/>
              </a:rPr>
              <a:t>http://www.w3.org/2011/gld/wiki/Linked_Data_Cookbook</a:t>
            </a:r>
            <a:r>
              <a:rPr lang="en-GB" sz="1800" dirty="0" smtClean="0"/>
              <a:t> </a:t>
            </a:r>
          </a:p>
          <a:p>
            <a:endParaRPr lang="en-GB" sz="1800" dirty="0" smtClean="0"/>
          </a:p>
          <a:p>
            <a:r>
              <a:rPr lang="en-GB" sz="1800" dirty="0" smtClean="0"/>
              <a:t>EC, ISA Process and methodology for developing semantic agreements, </a:t>
            </a:r>
            <a:r>
              <a:rPr lang="en-GB" sz="1800" dirty="0" smtClean="0">
                <a:hlinkClick r:id="rId3"/>
              </a:rPr>
              <a:t>https://joinup.ec.europa.eu/community/core_vocabularies/document/process-and-methodology-developing-semantic-agreements</a:t>
            </a:r>
            <a:endParaRPr lang="en-GB" sz="1800" dirty="0" smtClean="0"/>
          </a:p>
          <a:p>
            <a:endParaRPr lang="en-GB" sz="1800" dirty="0" smtClean="0"/>
          </a:p>
          <a:p>
            <a:endParaRPr lang="en-GB" sz="1800" dirty="0" smtClean="0"/>
          </a:p>
          <a:p>
            <a:r>
              <a:rPr lang="en-GB" sz="1800" dirty="0" smtClean="0"/>
              <a:t>EC ISA, Cookbook for translating Data Models to RDF Schemas </a:t>
            </a:r>
            <a:r>
              <a:rPr lang="en-GB" sz="1800" dirty="0" smtClean="0">
                <a:hlinkClick r:id="rId4"/>
              </a:rPr>
              <a:t>https://joinup.ec.europa.eu/community/semic/document/cookbook-translating-data-models-rdf-schemas</a:t>
            </a:r>
            <a:endParaRPr lang="en-GB" sz="1800" dirty="0" smtClean="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28</a:t>
            </a:fld>
            <a:endParaRPr lang="en-GB" dirty="0"/>
          </a:p>
        </p:txBody>
      </p:sp>
      <p:pic>
        <p:nvPicPr>
          <p:cNvPr id="4" name="Picture 2"/>
          <p:cNvPicPr>
            <a:picLocks noChangeAspect="1" noChangeArrowheads="1"/>
          </p:cNvPicPr>
          <p:nvPr/>
        </p:nvPicPr>
        <p:blipFill>
          <a:blip r:embed="rId5" cstate="print"/>
          <a:srcRect/>
          <a:stretch>
            <a:fillRect/>
          </a:stretch>
        </p:blipFill>
        <p:spPr bwMode="auto">
          <a:xfrm>
            <a:off x="342578" y="1806724"/>
            <a:ext cx="1008112" cy="90398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46" name="Picture 2" descr="image"/>
          <p:cNvPicPr>
            <a:picLocks noChangeAspect="1" noChangeArrowheads="1"/>
          </p:cNvPicPr>
          <p:nvPr/>
        </p:nvPicPr>
        <p:blipFill>
          <a:blip r:embed="rId6" cstate="print"/>
          <a:srcRect/>
          <a:stretch>
            <a:fillRect/>
          </a:stretch>
        </p:blipFill>
        <p:spPr bwMode="auto">
          <a:xfrm>
            <a:off x="323528" y="3068960"/>
            <a:ext cx="1008112" cy="1556273"/>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7" cstate="print"/>
          <a:srcRect/>
          <a:stretch>
            <a:fillRect/>
          </a:stretch>
        </p:blipFill>
        <p:spPr bwMode="auto">
          <a:xfrm>
            <a:off x="321105" y="4797152"/>
            <a:ext cx="1008112" cy="15480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projects and initiatives</a:t>
            </a:r>
            <a:endParaRPr lang="en-GB" dirty="0"/>
          </a:p>
        </p:txBody>
      </p:sp>
      <p:sp>
        <p:nvSpPr>
          <p:cNvPr id="3" name="Content Placeholder 2"/>
          <p:cNvSpPr>
            <a:spLocks noGrp="1"/>
          </p:cNvSpPr>
          <p:nvPr>
            <p:ph sz="quarter" idx="15"/>
          </p:nvPr>
        </p:nvSpPr>
        <p:spPr>
          <a:xfrm>
            <a:off x="1691680" y="1752600"/>
            <a:ext cx="6918920" cy="4419600"/>
          </a:xfrm>
        </p:spPr>
        <p:txBody>
          <a:bodyPr/>
          <a:lstStyle/>
          <a:p>
            <a:pPr>
              <a:spcAft>
                <a:spcPts val="2400"/>
              </a:spcAft>
            </a:pPr>
            <a:r>
              <a:rPr lang="en-GB" sz="1800" dirty="0" smtClean="0"/>
              <a:t>Joinup, </a:t>
            </a:r>
            <a:r>
              <a:rPr lang="en-GB" sz="1800" dirty="0" smtClean="0">
                <a:hlinkClick r:id="rId2"/>
              </a:rPr>
              <a:t>http://joinup.ec.europa.eu</a:t>
            </a:r>
            <a:r>
              <a:rPr lang="en-GB" sz="1800" dirty="0" smtClean="0"/>
              <a:t> </a:t>
            </a:r>
          </a:p>
          <a:p>
            <a:pPr lvl="1">
              <a:spcAft>
                <a:spcPts val="2400"/>
              </a:spcAft>
              <a:buNone/>
            </a:pPr>
            <a:r>
              <a:rPr lang="en-GB" sz="1800" dirty="0" smtClean="0"/>
              <a:t>Linked Open Vocabularies (LOV), </a:t>
            </a:r>
            <a:r>
              <a:rPr lang="en-GB" sz="1800" dirty="0" smtClean="0">
                <a:hlinkClick r:id="rId3"/>
              </a:rPr>
              <a:t>http://lov.okfn.org/</a:t>
            </a:r>
            <a:endParaRPr lang="en-GB" sz="1800" dirty="0" smtClean="0"/>
          </a:p>
          <a:p>
            <a:pPr>
              <a:spcAft>
                <a:spcPts val="2400"/>
              </a:spcAft>
            </a:pPr>
            <a:r>
              <a:rPr lang="en-GB" sz="1800" dirty="0" smtClean="0"/>
              <a:t>EC ISA, e-Government Core Vocabularies,</a:t>
            </a:r>
            <a:br>
              <a:rPr lang="en-GB" sz="1800" dirty="0" smtClean="0"/>
            </a:br>
            <a:r>
              <a:rPr lang="en-GB" sz="1800" dirty="0" smtClean="0">
                <a:hlinkClick r:id="rId4"/>
              </a:rPr>
              <a:t>https://joinup.ec.europa.eu/community/core_vocabularies/home</a:t>
            </a:r>
            <a:endParaRPr lang="en-GB" sz="1800" dirty="0" smtClean="0"/>
          </a:p>
          <a:p>
            <a:pPr marL="0" lvl="1" indent="0">
              <a:spcAft>
                <a:spcPts val="2400"/>
              </a:spcAft>
              <a:buNone/>
            </a:pPr>
            <a:r>
              <a:rPr lang="en-GB" sz="1800" dirty="0" smtClean="0"/>
              <a:t>W3C Schools – Learn RDF </a:t>
            </a:r>
            <a:r>
              <a:rPr lang="en-GB" sz="1800" dirty="0" smtClean="0">
                <a:hlinkClick r:id="rId5"/>
              </a:rPr>
              <a:t>http://www.w3schools.com/rdf/default.asp</a:t>
            </a:r>
            <a:endParaRPr lang="en-GB" sz="1800" dirty="0" smtClean="0"/>
          </a:p>
          <a:p>
            <a:pPr lvl="1">
              <a:spcAft>
                <a:spcPts val="2400"/>
              </a:spcAft>
              <a:buNone/>
            </a:pPr>
            <a:r>
              <a:rPr lang="en-GB" sz="1800" dirty="0" smtClean="0"/>
              <a:t>EUCLID, </a:t>
            </a:r>
            <a:r>
              <a:rPr lang="en-GB" sz="1800" dirty="0" smtClean="0">
                <a:hlinkClick r:id="rId6"/>
              </a:rPr>
              <a:t>http://euclid-project.eu/</a:t>
            </a:r>
            <a:endParaRPr lang="en-GB" sz="1800" dirty="0" smtClean="0"/>
          </a:p>
          <a:p>
            <a:pPr lvl="1">
              <a:spcAft>
                <a:spcPts val="2400"/>
              </a:spcAft>
              <a:buNone/>
            </a:pPr>
            <a:r>
              <a:rPr lang="en-GB" sz="1800" dirty="0" smtClean="0"/>
              <a:t>XML Summer School </a:t>
            </a:r>
            <a:r>
              <a:rPr lang="en-GB" sz="1800" dirty="0" smtClean="0">
                <a:hlinkClick r:id="rId7"/>
              </a:rPr>
              <a:t>http://xmlsummerschool.com/</a:t>
            </a:r>
            <a:endParaRPr lang="en-GB" sz="1800" dirty="0" smtClean="0"/>
          </a:p>
          <a:p>
            <a:pPr>
              <a:spcAft>
                <a:spcPts val="2400"/>
              </a:spcAft>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29</a:t>
            </a:fld>
            <a:endParaRPr lang="en-GB"/>
          </a:p>
        </p:txBody>
      </p:sp>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0" name="Picture 2" descr="http://joinup.ec.europa.eu/sites/default/files/admin/joinup.png"/>
          <p:cNvPicPr>
            <a:picLocks noChangeAspect="1" noChangeArrowheads="1"/>
          </p:cNvPicPr>
          <p:nvPr/>
        </p:nvPicPr>
        <p:blipFill>
          <a:blip r:embed="rId8" cstate="print"/>
          <a:srcRect t="21477" b="31274"/>
          <a:stretch>
            <a:fillRect/>
          </a:stretch>
        </p:blipFill>
        <p:spPr bwMode="auto">
          <a:xfrm>
            <a:off x="408806" y="1685950"/>
            <a:ext cx="971600" cy="459075"/>
          </a:xfrm>
          <a:prstGeom prst="rect">
            <a:avLst/>
          </a:prstGeom>
          <a:noFill/>
        </p:spPr>
      </p:pic>
      <p:pic>
        <p:nvPicPr>
          <p:cNvPr id="2052" name="Picture 4" descr="http://semanticweb.com/files/2012/03/LOV-300x270.png"/>
          <p:cNvPicPr>
            <a:picLocks noChangeAspect="1" noChangeArrowheads="1"/>
          </p:cNvPicPr>
          <p:nvPr/>
        </p:nvPicPr>
        <p:blipFill>
          <a:blip r:embed="rId9" cstate="print"/>
          <a:srcRect/>
          <a:stretch>
            <a:fillRect/>
          </a:stretch>
        </p:blipFill>
        <p:spPr bwMode="auto">
          <a:xfrm>
            <a:off x="539552" y="2204865"/>
            <a:ext cx="664073" cy="597666"/>
          </a:xfrm>
          <a:prstGeom prst="rect">
            <a:avLst/>
          </a:prstGeom>
          <a:noFill/>
        </p:spPr>
      </p:pic>
      <p:pic>
        <p:nvPicPr>
          <p:cNvPr id="5122" name="Picture 2" descr="e-Government Core Vocabularies"/>
          <p:cNvPicPr>
            <a:picLocks noChangeAspect="1" noChangeArrowheads="1"/>
          </p:cNvPicPr>
          <p:nvPr/>
        </p:nvPicPr>
        <p:blipFill>
          <a:blip r:embed="rId10" cstate="print"/>
          <a:srcRect/>
          <a:stretch>
            <a:fillRect/>
          </a:stretch>
        </p:blipFill>
        <p:spPr bwMode="auto">
          <a:xfrm>
            <a:off x="592882" y="2924944"/>
            <a:ext cx="666750" cy="666751"/>
          </a:xfrm>
          <a:prstGeom prst="rect">
            <a:avLst/>
          </a:prstGeom>
          <a:noFill/>
        </p:spPr>
      </p:pic>
      <p:pic>
        <p:nvPicPr>
          <p:cNvPr id="13" name="Picture 2"/>
          <p:cNvPicPr>
            <a:picLocks noChangeAspect="1" noChangeArrowheads="1"/>
          </p:cNvPicPr>
          <p:nvPr/>
        </p:nvPicPr>
        <p:blipFill>
          <a:blip r:embed="rId11" cstate="print"/>
          <a:srcRect/>
          <a:stretch>
            <a:fillRect/>
          </a:stretch>
        </p:blipFill>
        <p:spPr bwMode="auto">
          <a:xfrm>
            <a:off x="539552" y="5085184"/>
            <a:ext cx="864096" cy="623652"/>
          </a:xfrm>
          <a:prstGeom prst="rect">
            <a:avLst/>
          </a:prstGeom>
          <a:noFill/>
          <a:ln w="9525">
            <a:noFill/>
            <a:miter lim="800000"/>
            <a:headEnd/>
            <a:tailEnd/>
          </a:ln>
        </p:spPr>
      </p:pic>
      <p:pic>
        <p:nvPicPr>
          <p:cNvPr id="14" name="Picture 19" descr="https://encrypted-tbn2.gstatic.com/images?q=tbn:ANd9GcQfdYAVhInu_Bg8m6_fSN-qjNrDdCSuq3lcFIa5qZTobhOb6vu15Q"/>
          <p:cNvPicPr>
            <a:picLocks noChangeAspect="1" noChangeArrowheads="1"/>
          </p:cNvPicPr>
          <p:nvPr/>
        </p:nvPicPr>
        <p:blipFill>
          <a:blip r:embed="rId12" cstate="print"/>
          <a:srcRect/>
          <a:stretch>
            <a:fillRect/>
          </a:stretch>
        </p:blipFill>
        <p:spPr bwMode="auto">
          <a:xfrm>
            <a:off x="539552" y="3852312"/>
            <a:ext cx="753943" cy="512792"/>
          </a:xfrm>
          <a:prstGeom prst="rect">
            <a:avLst/>
          </a:prstGeom>
          <a:noFill/>
        </p:spPr>
      </p:pic>
      <p:pic>
        <p:nvPicPr>
          <p:cNvPr id="15" name="Picture 4" descr="http://b.vimeocdn.com/ps/476/550/4765500_300.jpg"/>
          <p:cNvPicPr>
            <a:picLocks noChangeAspect="1" noChangeArrowheads="1"/>
          </p:cNvPicPr>
          <p:nvPr/>
        </p:nvPicPr>
        <p:blipFill>
          <a:blip r:embed="rId13" cstate="print"/>
          <a:srcRect l="5040" t="27720" r="6761" b="24401"/>
          <a:stretch>
            <a:fillRect/>
          </a:stretch>
        </p:blipFill>
        <p:spPr bwMode="auto">
          <a:xfrm>
            <a:off x="539552" y="4509120"/>
            <a:ext cx="864096" cy="46908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sz="quarter" idx="15"/>
          </p:nvPr>
        </p:nvSpPr>
        <p:spPr/>
        <p:txBody>
          <a:bodyPr/>
          <a:lstStyle/>
          <a:p>
            <a:r>
              <a:rPr lang="en-GB" dirty="0" smtClean="0"/>
              <a:t>By the end of this training module you should have an understanding of:</a:t>
            </a:r>
          </a:p>
          <a:p>
            <a:pPr lvl="1">
              <a:buFont typeface="Arial" pitchFamily="34" charset="0"/>
              <a:buChar char="•"/>
            </a:pPr>
            <a:r>
              <a:rPr lang="en-GB" dirty="0" smtClean="0"/>
              <a:t>What the best practices are for creating an RDF vocabulary for modelling your data</a:t>
            </a:r>
          </a:p>
          <a:p>
            <a:pPr>
              <a:buFont typeface="Arial" pitchFamily="34" charset="0"/>
              <a:buChar char="•"/>
            </a:pPr>
            <a:r>
              <a:rPr lang="en-GB" dirty="0" smtClean="0"/>
              <a:t>Where to find RDF vocabularies for reuse.</a:t>
            </a:r>
          </a:p>
          <a:p>
            <a:pPr>
              <a:buFont typeface="Arial" pitchFamily="34" charset="0"/>
              <a:buChar char="•"/>
            </a:pPr>
            <a:r>
              <a:rPr lang="en-GB" dirty="0" smtClean="0"/>
              <a:t>How you can create your own RDF vocabulary.</a:t>
            </a:r>
          </a:p>
          <a:p>
            <a:pPr>
              <a:buFont typeface="Arial" pitchFamily="34" charset="0"/>
              <a:buChar char="•"/>
            </a:pPr>
            <a:r>
              <a:rPr lang="en-GB" dirty="0" smtClean="0"/>
              <a:t>How to publish your RDF vocabulary.</a:t>
            </a:r>
          </a:p>
          <a:p>
            <a:pPr lvl="1">
              <a:buFont typeface="Arial" pitchFamily="34" charset="0"/>
              <a:buChar char="•"/>
            </a:pPr>
            <a:r>
              <a:rPr lang="en-GB" dirty="0" smtClean="0"/>
              <a:t>The process and methodology for developing semantic agreements developed by the ISA Programme of the European Commission.</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a:t>
            </a:fld>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sz="quarter" idx="15"/>
          </p:nvPr>
        </p:nvSpPr>
        <p:spPr/>
        <p:txBody>
          <a:bodyPr/>
          <a:lstStyle/>
          <a:p>
            <a:r>
              <a:rPr lang="en-GB" dirty="0" smtClean="0"/>
              <a:t>This module is about...</a:t>
            </a:r>
          </a:p>
          <a:p>
            <a:pPr>
              <a:buFont typeface="Arial" pitchFamily="34" charset="0"/>
              <a:buChar char="•"/>
            </a:pPr>
            <a:r>
              <a:rPr lang="en-GB" dirty="0" smtClean="0"/>
              <a:t>The steps for modelling your data.</a:t>
            </a:r>
          </a:p>
          <a:p>
            <a:pPr>
              <a:buFont typeface="Arial" pitchFamily="34" charset="0"/>
              <a:buChar char="•"/>
            </a:pPr>
            <a:r>
              <a:rPr lang="en-GB" dirty="0" smtClean="0"/>
              <a:t>How to reuse existing vocabularies to model your data.</a:t>
            </a:r>
          </a:p>
          <a:p>
            <a:pPr lvl="1">
              <a:buFont typeface="Arial" pitchFamily="34" charset="0"/>
              <a:buChar char="•"/>
            </a:pPr>
            <a:r>
              <a:rPr lang="en-GB" dirty="0" smtClean="0"/>
              <a:t>How to create new classes and properties in RDF.</a:t>
            </a:r>
          </a:p>
          <a:p>
            <a:pPr lvl="1">
              <a:buFont typeface="Arial" pitchFamily="34" charset="0"/>
              <a:buChar char="•"/>
            </a:pPr>
            <a:r>
              <a:rPr lang="en-GB" dirty="0" smtClean="0"/>
              <a:t>How and where to publish your RDF vocabulary so that it can be reused by others.</a:t>
            </a:r>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Vocabulary</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a:t>
            </a:fld>
            <a:endParaRPr lang="en-GB"/>
          </a:p>
        </p:txBody>
      </p:sp>
      <p:sp>
        <p:nvSpPr>
          <p:cNvPr id="5" name="Content Placeholder 2"/>
          <p:cNvSpPr>
            <a:spLocks noGrp="1"/>
          </p:cNvSpPr>
          <p:nvPr>
            <p:ph sz="quarter" idx="15"/>
          </p:nvPr>
        </p:nvSpPr>
        <p:spPr>
          <a:xfrm>
            <a:off x="533400" y="1752600"/>
            <a:ext cx="8077200" cy="4419600"/>
          </a:xfrm>
        </p:spPr>
        <p:txBody>
          <a:bodyPr/>
          <a:lstStyle/>
          <a:p>
            <a:r>
              <a:rPr lang="en-GB" i="1" dirty="0" smtClean="0">
                <a:solidFill>
                  <a:schemeClr val="accent1"/>
                </a:solidFill>
              </a:rPr>
              <a:t>“A vocabulary is a data model comprising classes, properties and relationships which can be used for describing your data and metadata.”</a:t>
            </a:r>
          </a:p>
          <a:p>
            <a:endParaRPr lang="en-GB" dirty="0" smtClean="0"/>
          </a:p>
          <a:p>
            <a:pPr>
              <a:buFont typeface="Arial" pitchFamily="34" charset="0"/>
              <a:buChar char="•"/>
            </a:pPr>
            <a:r>
              <a:rPr lang="en-GB" dirty="0" smtClean="0"/>
              <a:t>RDF Vocabularies are </a:t>
            </a:r>
            <a:r>
              <a:rPr lang="en-GB" b="1" i="1" dirty="0" smtClean="0"/>
              <a:t>sets of terms</a:t>
            </a:r>
            <a:r>
              <a:rPr lang="en-GB" dirty="0" smtClean="0"/>
              <a:t> used to describe things.</a:t>
            </a:r>
          </a:p>
          <a:p>
            <a:pPr>
              <a:buFont typeface="Arial" pitchFamily="34" charset="0"/>
              <a:buChar char="•"/>
            </a:pPr>
            <a:r>
              <a:rPr lang="en-GB" dirty="0" smtClean="0"/>
              <a:t>A term is either a </a:t>
            </a:r>
            <a:r>
              <a:rPr lang="en-GB" b="1" i="1" dirty="0" smtClean="0"/>
              <a:t>class or a property</a:t>
            </a:r>
            <a:r>
              <a:rPr lang="en-GB" i="1" dirty="0" smtClean="0"/>
              <a:t>.</a:t>
            </a:r>
          </a:p>
          <a:p>
            <a:pPr lvl="2">
              <a:buFont typeface="Wingdings" pitchFamily="2" charset="2"/>
              <a:buChar char="§"/>
            </a:pPr>
            <a:r>
              <a:rPr lang="en-GB" sz="1800" dirty="0" smtClean="0"/>
              <a:t>Object type properties (relationships)</a:t>
            </a:r>
          </a:p>
          <a:p>
            <a:pPr lvl="2">
              <a:buFont typeface="Wingdings" pitchFamily="2" charset="2"/>
              <a:buChar char="§"/>
            </a:pPr>
            <a:r>
              <a:rPr lang="en-GB" sz="1800" dirty="0" smtClean="0"/>
              <a:t>Data type properties (attributes)</a:t>
            </a:r>
          </a:p>
          <a:p>
            <a:pPr>
              <a:buFont typeface="Arial" pitchFamily="34" charset="0"/>
              <a:buChar char="•"/>
            </a:pPr>
            <a:endParaRPr lang="en-GB" i="1" dirty="0" smtClean="0"/>
          </a:p>
          <a:p>
            <a:endParaRPr lang="en-GB" i="1" dirty="0" smtClean="0">
              <a:solidFill>
                <a:schemeClr val="accent1"/>
              </a:solidFill>
            </a:endParaRPr>
          </a:p>
          <a:p>
            <a:endParaRPr lang="en-GB" i="1" dirty="0" smtClean="0">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classes, relationships and properties?</a:t>
            </a:r>
            <a:endParaRPr lang="en-GB" dirty="0"/>
          </a:p>
        </p:txBody>
      </p:sp>
      <p:sp>
        <p:nvSpPr>
          <p:cNvPr id="3" name="Content Placeholder 2"/>
          <p:cNvSpPr>
            <a:spLocks noGrp="1"/>
          </p:cNvSpPr>
          <p:nvPr>
            <p:ph sz="quarter" idx="15"/>
          </p:nvPr>
        </p:nvSpPr>
        <p:spPr/>
        <p:txBody>
          <a:bodyPr>
            <a:normAutofit/>
          </a:bodyPr>
          <a:lstStyle/>
          <a:p>
            <a:r>
              <a:rPr lang="en-GB" b="1" dirty="0" smtClean="0"/>
              <a:t>Class.</a:t>
            </a:r>
            <a:r>
              <a:rPr lang="en-GB" dirty="0" smtClean="0"/>
              <a:t> </a:t>
            </a:r>
            <a:r>
              <a:rPr lang="en-GB" i="1" dirty="0">
                <a:solidFill>
                  <a:schemeClr val="accent1"/>
                </a:solidFill>
              </a:rPr>
              <a:t>A construct that represents things in the real and/or information world</a:t>
            </a:r>
            <a:r>
              <a:rPr lang="en-GB" dirty="0" smtClean="0"/>
              <a:t>, e.g. a person, an organisation, a concepts such as “health” or “freedom”. </a:t>
            </a:r>
          </a:p>
          <a:p>
            <a:r>
              <a:rPr lang="en-GB" b="1" dirty="0" smtClean="0"/>
              <a:t>Relationship.</a:t>
            </a:r>
            <a:r>
              <a:rPr lang="en-GB" dirty="0" smtClean="0"/>
              <a:t> </a:t>
            </a:r>
            <a:r>
              <a:rPr lang="en-GB" i="1" dirty="0">
                <a:solidFill>
                  <a:schemeClr val="accent1"/>
                </a:solidFill>
              </a:rPr>
              <a:t>A link between two classes</a:t>
            </a:r>
            <a:r>
              <a:rPr lang="en-GB" dirty="0" smtClean="0"/>
              <a:t>; for the link between a document and the organisation that published it (i.e. organisation </a:t>
            </a:r>
            <a:r>
              <a:rPr lang="en-GB" i="1" dirty="0" smtClean="0"/>
              <a:t>publishes</a:t>
            </a:r>
            <a:r>
              <a:rPr lang="en-GB" dirty="0" smtClean="0"/>
              <a:t> document), or the link between a map and the geographic region it depicts (i.e. map </a:t>
            </a:r>
            <a:r>
              <a:rPr lang="en-GB" i="1" dirty="0" smtClean="0"/>
              <a:t>depicts</a:t>
            </a:r>
            <a:r>
              <a:rPr lang="en-GB" dirty="0" smtClean="0"/>
              <a:t> geographic region). In RDF relationships are encoded as object type properties.</a:t>
            </a:r>
          </a:p>
          <a:p>
            <a:r>
              <a:rPr lang="en-GB" b="1" dirty="0" smtClean="0"/>
              <a:t>Property.</a:t>
            </a:r>
            <a:r>
              <a:rPr lang="en-GB" dirty="0" smtClean="0"/>
              <a:t> </a:t>
            </a:r>
            <a:r>
              <a:rPr lang="en-GB" i="1" dirty="0">
                <a:solidFill>
                  <a:schemeClr val="accent1"/>
                </a:solidFill>
              </a:rPr>
              <a:t>A characteristic of a class</a:t>
            </a:r>
            <a:r>
              <a:rPr lang="en-GB" dirty="0" smtClean="0"/>
              <a:t> in a particular dimension such as the legal name of an organisation or the date and time that an observation was made.</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classes, relationships and properties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a:p>
        </p:txBody>
      </p:sp>
      <p:sp>
        <p:nvSpPr>
          <p:cNvPr id="6" name="Oval 5"/>
          <p:cNvSpPr/>
          <p:nvPr/>
        </p:nvSpPr>
        <p:spPr bwMode="ltGray">
          <a:xfrm>
            <a:off x="1115616" y="3284984"/>
            <a:ext cx="2016223" cy="57606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Georgia" pitchFamily="18" charset="0"/>
              </a:rPr>
              <a:t>http://.../org/2172798119 </a:t>
            </a:r>
          </a:p>
        </p:txBody>
      </p:sp>
      <p:cxnSp>
        <p:nvCxnSpPr>
          <p:cNvPr id="7" name="Straight Arrow Connector 6"/>
          <p:cNvCxnSpPr>
            <a:stCxn id="6" idx="6"/>
            <a:endCxn id="9" idx="2"/>
          </p:cNvCxnSpPr>
          <p:nvPr/>
        </p:nvCxnSpPr>
        <p:spPr>
          <a:xfrm>
            <a:off x="3131839" y="3573016"/>
            <a:ext cx="27363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79912" y="3140968"/>
            <a:ext cx="1584176" cy="360040"/>
          </a:xfrm>
          <a:prstGeom prst="rect">
            <a:avLst/>
          </a:prstGeom>
          <a:noFill/>
        </p:spPr>
        <p:txBody>
          <a:bodyPr vert="horz" wrap="square" lIns="0" tIns="0" rIns="0" bIns="0" rtlCol="0">
            <a:noAutofit/>
          </a:bodyPr>
          <a:lstStyle/>
          <a:p>
            <a:pPr indent="-274320" algn="ctr">
              <a:spcAft>
                <a:spcPts val="900"/>
              </a:spcAft>
            </a:pPr>
            <a:r>
              <a:rPr lang="en-GB" sz="2000" dirty="0" smtClean="0">
                <a:latin typeface="Georgia" pitchFamily="18" charset="0"/>
              </a:rPr>
              <a:t>site</a:t>
            </a:r>
          </a:p>
        </p:txBody>
      </p:sp>
      <p:sp>
        <p:nvSpPr>
          <p:cNvPr id="9" name="Oval 8"/>
          <p:cNvSpPr/>
          <p:nvPr/>
        </p:nvSpPr>
        <p:spPr bwMode="ltGray">
          <a:xfrm>
            <a:off x="5868144" y="3284984"/>
            <a:ext cx="2304256" cy="57606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Georgia" pitchFamily="18" charset="0"/>
              </a:rPr>
              <a:t>http://example.com/site/1234</a:t>
            </a:r>
          </a:p>
        </p:txBody>
      </p:sp>
      <p:sp>
        <p:nvSpPr>
          <p:cNvPr id="10" name="Oval 9"/>
          <p:cNvSpPr/>
          <p:nvPr/>
        </p:nvSpPr>
        <p:spPr bwMode="ltGray">
          <a:xfrm>
            <a:off x="827584" y="1556792"/>
            <a:ext cx="2160240" cy="57606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latin typeface="Georgia" pitchFamily="18" charset="0"/>
              </a:rPr>
              <a:t>RegisteredOrganisation</a:t>
            </a:r>
            <a:endParaRPr lang="en-GB" sz="1000" dirty="0" smtClean="0">
              <a:solidFill>
                <a:schemeClr val="tx1"/>
              </a:solidFill>
              <a:latin typeface="Georgia" pitchFamily="18" charset="0"/>
            </a:endParaRPr>
          </a:p>
        </p:txBody>
      </p:sp>
      <p:sp>
        <p:nvSpPr>
          <p:cNvPr id="11" name="Oval 10"/>
          <p:cNvSpPr/>
          <p:nvPr/>
        </p:nvSpPr>
        <p:spPr bwMode="ltGray">
          <a:xfrm>
            <a:off x="6228184" y="1556792"/>
            <a:ext cx="2304256" cy="57606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Georgia" pitchFamily="18" charset="0"/>
              </a:rPr>
              <a:t>Address</a:t>
            </a:r>
          </a:p>
        </p:txBody>
      </p:sp>
      <p:sp>
        <p:nvSpPr>
          <p:cNvPr id="12" name="Rectangle 11"/>
          <p:cNvSpPr/>
          <p:nvPr/>
        </p:nvSpPr>
        <p:spPr bwMode="ltGray">
          <a:xfrm>
            <a:off x="6228184" y="5445224"/>
            <a:ext cx="2016224" cy="50405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latin typeface="Georgia" pitchFamily="18" charset="0"/>
              </a:rPr>
              <a:t>Dahliastraat</a:t>
            </a:r>
            <a:r>
              <a:rPr lang="en-GB" sz="1000" dirty="0" smtClean="0">
                <a:solidFill>
                  <a:schemeClr val="tx1"/>
                </a:solidFill>
                <a:latin typeface="Georgia" pitchFamily="18" charset="0"/>
              </a:rPr>
              <a:t> 24, 2160 </a:t>
            </a:r>
            <a:r>
              <a:rPr lang="en-GB" sz="1000" dirty="0" err="1" smtClean="0">
                <a:solidFill>
                  <a:schemeClr val="tx1"/>
                </a:solidFill>
                <a:latin typeface="Georgia" pitchFamily="18" charset="0"/>
              </a:rPr>
              <a:t>Wommelgem</a:t>
            </a:r>
            <a:endParaRPr lang="en-GB" sz="1000" dirty="0" smtClean="0">
              <a:solidFill>
                <a:schemeClr val="tx1"/>
              </a:solidFill>
              <a:latin typeface="Georgia" pitchFamily="18" charset="0"/>
            </a:endParaRPr>
          </a:p>
        </p:txBody>
      </p:sp>
      <p:sp>
        <p:nvSpPr>
          <p:cNvPr id="14" name="Rectangle 13"/>
          <p:cNvSpPr/>
          <p:nvPr/>
        </p:nvSpPr>
        <p:spPr bwMode="ltGray">
          <a:xfrm>
            <a:off x="1403648" y="5517232"/>
            <a:ext cx="2016224" cy="50405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Georgia" pitchFamily="18" charset="0"/>
              </a:rPr>
              <a:t>“Nikè”</a:t>
            </a:r>
          </a:p>
        </p:txBody>
      </p:sp>
      <p:cxnSp>
        <p:nvCxnSpPr>
          <p:cNvPr id="15" name="Curved Connector 14"/>
          <p:cNvCxnSpPr>
            <a:stCxn id="6" idx="0"/>
            <a:endCxn id="10" idx="4"/>
          </p:cNvCxnSpPr>
          <p:nvPr/>
        </p:nvCxnSpPr>
        <p:spPr>
          <a:xfrm rot="16200000" flipV="1">
            <a:off x="1439652" y="2600908"/>
            <a:ext cx="1152128" cy="21602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14" idx="0"/>
            <a:endCxn id="6" idx="4"/>
          </p:cNvCxnSpPr>
          <p:nvPr/>
        </p:nvCxnSpPr>
        <p:spPr>
          <a:xfrm rot="16200000" flipV="1">
            <a:off x="1439652" y="4545124"/>
            <a:ext cx="1656184" cy="28803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12" idx="0"/>
            <a:endCxn id="9" idx="4"/>
          </p:cNvCxnSpPr>
          <p:nvPr/>
        </p:nvCxnSpPr>
        <p:spPr>
          <a:xfrm rot="16200000" flipV="1">
            <a:off x="6336196" y="4545124"/>
            <a:ext cx="1584176" cy="21602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9" idx="0"/>
            <a:endCxn id="11" idx="4"/>
          </p:cNvCxnSpPr>
          <p:nvPr/>
        </p:nvCxnSpPr>
        <p:spPr>
          <a:xfrm rot="5400000" flipH="1" flipV="1">
            <a:off x="6624228" y="2528900"/>
            <a:ext cx="1152128" cy="36004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23728" y="2708920"/>
            <a:ext cx="360040" cy="2160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a</a:t>
            </a:r>
          </a:p>
        </p:txBody>
      </p:sp>
      <p:sp>
        <p:nvSpPr>
          <p:cNvPr id="21" name="TextBox 20"/>
          <p:cNvSpPr txBox="1"/>
          <p:nvPr/>
        </p:nvSpPr>
        <p:spPr>
          <a:xfrm>
            <a:off x="7380312" y="2780928"/>
            <a:ext cx="360040" cy="2160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a</a:t>
            </a:r>
          </a:p>
        </p:txBody>
      </p:sp>
      <p:sp>
        <p:nvSpPr>
          <p:cNvPr id="22" name="TextBox 21"/>
          <p:cNvSpPr txBox="1"/>
          <p:nvPr/>
        </p:nvSpPr>
        <p:spPr>
          <a:xfrm>
            <a:off x="7236296" y="4509120"/>
            <a:ext cx="792088" cy="288032"/>
          </a:xfrm>
          <a:prstGeom prst="rect">
            <a:avLst/>
          </a:prstGeom>
          <a:noFill/>
        </p:spPr>
        <p:txBody>
          <a:bodyPr vert="horz" wrap="square" lIns="0" tIns="0" rIns="0" bIns="0" rtlCol="0">
            <a:noAutofit/>
          </a:bodyPr>
          <a:lstStyle/>
          <a:p>
            <a:pPr indent="-274320">
              <a:spcAft>
                <a:spcPts val="900"/>
              </a:spcAft>
            </a:pPr>
            <a:r>
              <a:rPr lang="en-GB" sz="1200" dirty="0" err="1" smtClean="0">
                <a:latin typeface="Georgia" pitchFamily="18" charset="0"/>
              </a:rPr>
              <a:t>fullAddress</a:t>
            </a:r>
            <a:endParaRPr lang="en-GB" sz="1200" dirty="0" smtClean="0">
              <a:latin typeface="Georgia" pitchFamily="18" charset="0"/>
            </a:endParaRPr>
          </a:p>
        </p:txBody>
      </p:sp>
      <p:sp>
        <p:nvSpPr>
          <p:cNvPr id="23" name="TextBox 22"/>
          <p:cNvSpPr txBox="1"/>
          <p:nvPr/>
        </p:nvSpPr>
        <p:spPr>
          <a:xfrm>
            <a:off x="1115616" y="4437112"/>
            <a:ext cx="864096" cy="288032"/>
          </a:xfrm>
          <a:prstGeom prst="rect">
            <a:avLst/>
          </a:prstGeom>
          <a:noFill/>
        </p:spPr>
        <p:txBody>
          <a:bodyPr vert="horz" wrap="square" lIns="0" tIns="0" rIns="0" bIns="0" rtlCol="0">
            <a:noAutofit/>
          </a:bodyPr>
          <a:lstStyle/>
          <a:p>
            <a:pPr indent="-274320">
              <a:spcAft>
                <a:spcPts val="900"/>
              </a:spcAft>
            </a:pPr>
            <a:r>
              <a:rPr lang="en-GB" sz="1200" dirty="0" err="1" smtClean="0">
                <a:latin typeface="Georgia" pitchFamily="18" charset="0"/>
              </a:rPr>
              <a:t>legalName</a:t>
            </a:r>
            <a:endParaRPr lang="en-GB" sz="1200" dirty="0" smtClean="0">
              <a:latin typeface="Georgia" pitchFamily="18" charset="0"/>
            </a:endParaRPr>
          </a:p>
        </p:txBody>
      </p:sp>
      <p:sp>
        <p:nvSpPr>
          <p:cNvPr id="31" name="Rectangle 30"/>
          <p:cNvSpPr/>
          <p:nvPr/>
        </p:nvSpPr>
        <p:spPr bwMode="ltGray">
          <a:xfrm>
            <a:off x="251520" y="1340768"/>
            <a:ext cx="432048" cy="108012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solidFill>
                  <a:schemeClr val="tx1"/>
                </a:solidFill>
                <a:latin typeface="Hand Of Sean" pitchFamily="2" charset="-128"/>
                <a:ea typeface="Hand Of Sean" pitchFamily="2" charset="-128"/>
              </a:rPr>
              <a:t>Class</a:t>
            </a:r>
          </a:p>
        </p:txBody>
      </p:sp>
      <p:sp>
        <p:nvSpPr>
          <p:cNvPr id="32" name="Rectangle 31"/>
          <p:cNvSpPr/>
          <p:nvPr/>
        </p:nvSpPr>
        <p:spPr bwMode="ltGray">
          <a:xfrm>
            <a:off x="276920" y="4077072"/>
            <a:ext cx="432048" cy="108012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solidFill>
                  <a:schemeClr val="tx1"/>
                </a:solidFill>
                <a:latin typeface="Hand Of Sean" pitchFamily="2" charset="-128"/>
                <a:ea typeface="Hand Of Sean" pitchFamily="2" charset="-128"/>
              </a:rPr>
              <a:t>Property</a:t>
            </a:r>
          </a:p>
        </p:txBody>
      </p:sp>
      <p:cxnSp>
        <p:nvCxnSpPr>
          <p:cNvPr id="30" name="Straight Connector 29"/>
          <p:cNvCxnSpPr/>
          <p:nvPr/>
        </p:nvCxnSpPr>
        <p:spPr>
          <a:xfrm>
            <a:off x="611560" y="2564904"/>
            <a:ext cx="820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11560" y="3933056"/>
            <a:ext cx="820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11560" y="5301208"/>
            <a:ext cx="8208912"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ltGray">
          <a:xfrm rot="5400000">
            <a:off x="4319972" y="2168860"/>
            <a:ext cx="432048" cy="13681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solidFill>
                  <a:schemeClr val="tx1"/>
                </a:solidFill>
                <a:latin typeface="Hand Of Sean" pitchFamily="2" charset="-128"/>
                <a:ea typeface="Hand Of Sean" pitchFamily="2" charset="-128"/>
              </a:rPr>
              <a:t>Relationship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Model your data</a:t>
            </a:r>
            <a:br>
              <a:rPr lang="en-GB" sz="7200" i="0" dirty="0" smtClean="0">
                <a:solidFill>
                  <a:schemeClr val="accent1"/>
                </a:solidFill>
                <a:latin typeface="Bradley Hand ITC" pitchFamily="66" charset="0"/>
              </a:rPr>
            </a:br>
            <a:r>
              <a:rPr lang="en-GB" b="0" dirty="0" smtClean="0"/>
              <a:t>How to reuse from other vocabularies, define your own terms and publish and promote your vocabularies to describe the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8</a:t>
            </a:fld>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steps for modelling your data</a:t>
            </a:r>
          </a:p>
        </p:txBody>
      </p:sp>
      <p:sp>
        <p:nvSpPr>
          <p:cNvPr id="3" name="Content Placeholder 2"/>
          <p:cNvSpPr>
            <a:spLocks noGrp="1"/>
          </p:cNvSpPr>
          <p:nvPr>
            <p:ph sz="quarter" idx="15"/>
          </p:nvPr>
        </p:nvSpPr>
        <p:spPr>
          <a:xfrm>
            <a:off x="1403648" y="1916832"/>
            <a:ext cx="7206952" cy="4255368"/>
          </a:xfrm>
        </p:spPr>
        <p:txBody>
          <a:bodyPr/>
          <a:lstStyle/>
          <a:p>
            <a:r>
              <a:rPr lang="en-GB" dirty="0" smtClean="0"/>
              <a:t>Start with a </a:t>
            </a:r>
            <a:r>
              <a:rPr lang="en-GB" b="1" dirty="0" smtClean="0"/>
              <a:t>robust Domain Model </a:t>
            </a:r>
            <a:r>
              <a:rPr lang="en-GB" dirty="0" smtClean="0"/>
              <a:t>developed following a structured process and methodology.</a:t>
            </a:r>
          </a:p>
          <a:p>
            <a:pPr lvl="0"/>
            <a:r>
              <a:rPr lang="en-GB" dirty="0" smtClean="0">
                <a:latin typeface="Constantia" pitchFamily="18" charset="0"/>
                <a:ea typeface="Segoe UI" pitchFamily="34" charset="0"/>
                <a:cs typeface="Segoe UI" pitchFamily="34" charset="0"/>
              </a:rPr>
              <a:t>Research </a:t>
            </a:r>
            <a:r>
              <a:rPr lang="en-GB" b="1" dirty="0" smtClean="0">
                <a:latin typeface="Constantia" pitchFamily="18" charset="0"/>
                <a:ea typeface="Segoe UI" pitchFamily="34" charset="0"/>
                <a:cs typeface="Segoe UI" pitchFamily="34" charset="0"/>
              </a:rPr>
              <a:t>existing terms </a:t>
            </a:r>
            <a:r>
              <a:rPr lang="en-GB" dirty="0" smtClean="0">
                <a:latin typeface="Constantia" pitchFamily="18" charset="0"/>
                <a:ea typeface="Segoe UI" pitchFamily="34" charset="0"/>
                <a:cs typeface="Segoe UI" pitchFamily="34" charset="0"/>
              </a:rPr>
              <a:t>and their usage and </a:t>
            </a:r>
            <a:r>
              <a:rPr lang="en-GB" b="1" dirty="0" smtClean="0">
                <a:latin typeface="Constantia" pitchFamily="18" charset="0"/>
                <a:ea typeface="Segoe UI" pitchFamily="34" charset="0"/>
                <a:cs typeface="Segoe UI" pitchFamily="34" charset="0"/>
              </a:rPr>
              <a:t>maximise reuse </a:t>
            </a:r>
            <a:r>
              <a:rPr lang="en-GB" dirty="0" smtClean="0">
                <a:latin typeface="Constantia" pitchFamily="18" charset="0"/>
                <a:ea typeface="Segoe UI" pitchFamily="34" charset="0"/>
                <a:cs typeface="Segoe UI" pitchFamily="34" charset="0"/>
              </a:rPr>
              <a:t>of those terms.</a:t>
            </a:r>
          </a:p>
          <a:p>
            <a:pPr lvl="0"/>
            <a:r>
              <a:rPr lang="en-GB" dirty="0" smtClean="0">
                <a:latin typeface="Constantia" pitchFamily="18" charset="0"/>
                <a:ea typeface="Segoe UI" pitchFamily="34" charset="0"/>
                <a:cs typeface="Segoe UI" pitchFamily="34" charset="0"/>
              </a:rPr>
              <a:t>Where new terms can be seen as specialisations of existing terms, create </a:t>
            </a:r>
            <a:r>
              <a:rPr lang="en-GB" b="1" dirty="0" smtClean="0">
                <a:latin typeface="Constantia" pitchFamily="18" charset="0"/>
                <a:ea typeface="Segoe UI" pitchFamily="34" charset="0"/>
                <a:cs typeface="Segoe UI" pitchFamily="34" charset="0"/>
              </a:rPr>
              <a:t>sub class </a:t>
            </a:r>
            <a:r>
              <a:rPr lang="en-GB" dirty="0" smtClean="0">
                <a:latin typeface="Constantia" pitchFamily="18" charset="0"/>
                <a:ea typeface="Segoe UI" pitchFamily="34" charset="0"/>
                <a:cs typeface="Segoe UI" pitchFamily="34" charset="0"/>
              </a:rPr>
              <a:t>and </a:t>
            </a:r>
            <a:r>
              <a:rPr lang="en-GB" b="1" dirty="0" smtClean="0">
                <a:latin typeface="Constantia" pitchFamily="18" charset="0"/>
                <a:ea typeface="Segoe UI" pitchFamily="34" charset="0"/>
                <a:cs typeface="Segoe UI" pitchFamily="34" charset="0"/>
              </a:rPr>
              <a:t>sub properties</a:t>
            </a:r>
            <a:r>
              <a:rPr lang="en-GB" dirty="0" smtClean="0">
                <a:latin typeface="Constantia" pitchFamily="18" charset="0"/>
                <a:ea typeface="Segoe UI" pitchFamily="34" charset="0"/>
                <a:cs typeface="Segoe UI" pitchFamily="34" charset="0"/>
              </a:rPr>
              <a:t>.</a:t>
            </a:r>
          </a:p>
          <a:p>
            <a:pPr lvl="0"/>
            <a:r>
              <a:rPr lang="en-GB" dirty="0" smtClean="0">
                <a:latin typeface="Constantia" pitchFamily="18" charset="0"/>
                <a:ea typeface="Segoe UI" pitchFamily="34" charset="0"/>
                <a:cs typeface="Segoe UI" pitchFamily="34" charset="0"/>
              </a:rPr>
              <a:t>Where </a:t>
            </a:r>
            <a:r>
              <a:rPr lang="en-GB" b="1" dirty="0" smtClean="0">
                <a:latin typeface="Constantia" pitchFamily="18" charset="0"/>
                <a:ea typeface="Segoe UI" pitchFamily="34" charset="0"/>
                <a:cs typeface="Segoe UI" pitchFamily="34" charset="0"/>
              </a:rPr>
              <a:t>new terms </a:t>
            </a:r>
            <a:r>
              <a:rPr lang="en-GB" dirty="0" smtClean="0">
                <a:latin typeface="Constantia" pitchFamily="18" charset="0"/>
                <a:ea typeface="Segoe UI" pitchFamily="34" charset="0"/>
                <a:cs typeface="Segoe UI" pitchFamily="34" charset="0"/>
              </a:rPr>
              <a:t>are required, create them following </a:t>
            </a:r>
            <a:r>
              <a:rPr lang="en-GB" b="1" dirty="0" smtClean="0">
                <a:latin typeface="Constantia" pitchFamily="18" charset="0"/>
                <a:ea typeface="Segoe UI" pitchFamily="34" charset="0"/>
                <a:cs typeface="Segoe UI" pitchFamily="34" charset="0"/>
              </a:rPr>
              <a:t>commonly agreed best practice</a:t>
            </a:r>
            <a:r>
              <a:rPr lang="en-GB" dirty="0" smtClean="0">
                <a:latin typeface="Constantia" pitchFamily="18" charset="0"/>
                <a:ea typeface="Segoe UI" pitchFamily="34" charset="0"/>
                <a:cs typeface="Segoe UI" pitchFamily="34" charset="0"/>
              </a:rPr>
              <a:t>.</a:t>
            </a:r>
          </a:p>
          <a:p>
            <a:pPr lvl="0"/>
            <a:r>
              <a:rPr lang="en-GB" dirty="0" smtClean="0">
                <a:latin typeface="Constantia" pitchFamily="18" charset="0"/>
                <a:ea typeface="Segoe UI" pitchFamily="34" charset="0"/>
                <a:cs typeface="Segoe UI" pitchFamily="34" charset="0"/>
              </a:rPr>
              <a:t>Publish within a </a:t>
            </a:r>
            <a:r>
              <a:rPr lang="en-GB" b="1" dirty="0" smtClean="0">
                <a:latin typeface="Constantia" pitchFamily="18" charset="0"/>
                <a:ea typeface="Segoe UI" pitchFamily="34" charset="0"/>
                <a:cs typeface="Segoe UI" pitchFamily="34" charset="0"/>
              </a:rPr>
              <a:t>highly stable environment </a:t>
            </a:r>
            <a:r>
              <a:rPr lang="en-GB" dirty="0" smtClean="0">
                <a:latin typeface="Constantia" pitchFamily="18" charset="0"/>
                <a:ea typeface="Segoe UI" pitchFamily="34" charset="0"/>
                <a:cs typeface="Segoe UI" pitchFamily="34" charset="0"/>
              </a:rPr>
              <a:t>designed to be </a:t>
            </a:r>
            <a:r>
              <a:rPr lang="en-GB" b="1" dirty="0" smtClean="0">
                <a:latin typeface="Constantia" pitchFamily="18" charset="0"/>
                <a:ea typeface="Segoe UI" pitchFamily="34" charset="0"/>
                <a:cs typeface="Segoe UI" pitchFamily="34" charset="0"/>
              </a:rPr>
              <a:t>persistent</a:t>
            </a:r>
            <a:r>
              <a:rPr lang="en-GB" dirty="0" smtClean="0">
                <a:latin typeface="Constantia" pitchFamily="18" charset="0"/>
                <a:ea typeface="Segoe UI" pitchFamily="34" charset="0"/>
                <a:cs typeface="Segoe UI" pitchFamily="34" charset="0"/>
              </a:rPr>
              <a:t>.</a:t>
            </a:r>
          </a:p>
          <a:p>
            <a:pPr lvl="0"/>
            <a:r>
              <a:rPr lang="en-GB" b="1" dirty="0" smtClean="0">
                <a:latin typeface="Constantia" pitchFamily="18" charset="0"/>
                <a:ea typeface="Segoe UI" pitchFamily="34" charset="0"/>
                <a:cs typeface="Segoe UI" pitchFamily="34" charset="0"/>
              </a:rPr>
              <a:t>Publicise the RDF schema </a:t>
            </a:r>
            <a:r>
              <a:rPr lang="en-GB" dirty="0" smtClean="0">
                <a:latin typeface="Constantia" pitchFamily="18" charset="0"/>
                <a:ea typeface="Segoe UI" pitchFamily="34" charset="0"/>
                <a:cs typeface="Segoe UI" pitchFamily="34" charset="0"/>
              </a:rPr>
              <a:t>by registering it with relevant services.</a:t>
            </a:r>
          </a:p>
          <a:p>
            <a:pPr lvl="0"/>
            <a:endParaRPr lang="en-GB" dirty="0" smtClean="0">
              <a:latin typeface="Constantia" pitchFamily="18" charset="0"/>
              <a:ea typeface="Segoe UI" pitchFamily="34" charset="0"/>
              <a:cs typeface="Segoe UI" pitchFamily="34" charset="0"/>
            </a:endParaRPr>
          </a:p>
          <a:p>
            <a:pPr lvl="0"/>
            <a:endParaRPr lang="en-GB" dirty="0" smtClean="0">
              <a:latin typeface="Constantia" pitchFamily="18" charset="0"/>
              <a:ea typeface="Segoe UI" pitchFamily="34" charset="0"/>
              <a:cs typeface="Segoe UI" pitchFamily="34" charset="0"/>
            </a:endParaRPr>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9</a:t>
            </a:fld>
            <a:endParaRPr lang="en-GB" dirty="0"/>
          </a:p>
        </p:txBody>
      </p:sp>
      <p:sp>
        <p:nvSpPr>
          <p:cNvPr id="5" name="TextBox 4"/>
          <p:cNvSpPr txBox="1"/>
          <p:nvPr/>
        </p:nvSpPr>
        <p:spPr>
          <a:xfrm>
            <a:off x="683568" y="1778149"/>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sp>
        <p:nvSpPr>
          <p:cNvPr id="6" name="Rectangle 5"/>
          <p:cNvSpPr/>
          <p:nvPr/>
        </p:nvSpPr>
        <p:spPr bwMode="ltGray">
          <a:xfrm>
            <a:off x="3923928" y="5968280"/>
            <a:ext cx="4176464" cy="629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latin typeface="Georgia" pitchFamily="18" charset="0"/>
                <a:hlinkClick r:id="rId3"/>
              </a:rPr>
              <a:t>https://joinup.ec.europa.eu/community/semic/document/cookbook-translating-data-models-rdf-schemas</a:t>
            </a:r>
            <a:r>
              <a:rPr lang="en-GB" sz="1200" dirty="0" smtClean="0">
                <a:solidFill>
                  <a:schemeClr val="tx1"/>
                </a:solidFill>
                <a:latin typeface="Georgia" pitchFamily="18" charset="0"/>
              </a:rPr>
              <a:t> </a:t>
            </a:r>
          </a:p>
        </p:txBody>
      </p:sp>
      <p:sp>
        <p:nvSpPr>
          <p:cNvPr id="7" name="TextBox 6"/>
          <p:cNvSpPr txBox="1"/>
          <p:nvPr/>
        </p:nvSpPr>
        <p:spPr>
          <a:xfrm>
            <a:off x="683568" y="2498229"/>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sp>
        <p:nvSpPr>
          <p:cNvPr id="8" name="TextBox 7"/>
          <p:cNvSpPr txBox="1"/>
          <p:nvPr/>
        </p:nvSpPr>
        <p:spPr>
          <a:xfrm>
            <a:off x="683568" y="3218309"/>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
        <p:nvSpPr>
          <p:cNvPr id="9" name="TextBox 8"/>
          <p:cNvSpPr txBox="1"/>
          <p:nvPr/>
        </p:nvSpPr>
        <p:spPr>
          <a:xfrm>
            <a:off x="683568" y="3891781"/>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
        <p:nvSpPr>
          <p:cNvPr id="10" name="TextBox 9"/>
          <p:cNvSpPr txBox="1"/>
          <p:nvPr/>
        </p:nvSpPr>
        <p:spPr>
          <a:xfrm>
            <a:off x="683568" y="4611861"/>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5</a:t>
            </a:r>
          </a:p>
        </p:txBody>
      </p:sp>
      <p:sp>
        <p:nvSpPr>
          <p:cNvPr id="11" name="TextBox 10"/>
          <p:cNvSpPr txBox="1"/>
          <p:nvPr/>
        </p:nvSpPr>
        <p:spPr>
          <a:xfrm>
            <a:off x="683568" y="5378549"/>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6</a:t>
            </a:r>
          </a:p>
        </p:txBody>
      </p:sp>
    </p:spTree>
  </p:cSld>
  <p:clrMapOvr>
    <a:masterClrMapping/>
  </p:clrMapOvr>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v0.05</Template>
  <TotalTime>1046</TotalTime>
  <Words>1863</Words>
  <Application>Microsoft Office PowerPoint</Application>
  <PresentationFormat>On-screen Show (4:3)</PresentationFormat>
  <Paragraphs>282</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ODS_presentation template v0.05</vt:lpstr>
      <vt:lpstr>Training Module 2.4    Designing and developing RDF vocabularies </vt:lpstr>
      <vt:lpstr>This presentation has been created by PwC  Authors:  Nikolaos Loutas, Michiel De Keyzer and Stijn Goedertier </vt:lpstr>
      <vt:lpstr>Learning objectives</vt:lpstr>
      <vt:lpstr>Content</vt:lpstr>
      <vt:lpstr>RDF Vocabulary</vt:lpstr>
      <vt:lpstr>What are classes, relationships and properties?</vt:lpstr>
      <vt:lpstr>Examples of classes, relationships and properties</vt:lpstr>
      <vt:lpstr>Model your data How to reuse from other vocabularies, define your own terms and publish and promote your vocabularies to describe the data.</vt:lpstr>
      <vt:lpstr>6 steps for modelling your data</vt:lpstr>
      <vt:lpstr>Start with a robust Domain Model</vt:lpstr>
      <vt:lpstr>Reuse existing terms and vocabularies</vt:lpstr>
      <vt:lpstr>Creating application profiles</vt:lpstr>
      <vt:lpstr>Advantages of reuse</vt:lpstr>
      <vt:lpstr>You can find reusable RDF vocabularies on...</vt:lpstr>
      <vt:lpstr>Creation of sub-classes and sub-properties</vt:lpstr>
      <vt:lpstr>Creation of sub-properties - example</vt:lpstr>
      <vt:lpstr>Defining a sub-property in RDF</vt:lpstr>
      <vt:lpstr>Where new terms are required, create them following commonly agreed best practices</vt:lpstr>
      <vt:lpstr>Defining a new class - Organisation</vt:lpstr>
      <vt:lpstr>Defining a new property - registrationNumber</vt:lpstr>
      <vt:lpstr>Defining domain and range restrictions</vt:lpstr>
      <vt:lpstr>Publish within a highly stable environment designed to be persistent</vt:lpstr>
      <vt:lpstr>Publicise the RDF schema by registering it with relevant services</vt:lpstr>
      <vt:lpstr>Conclusions</vt:lpstr>
      <vt:lpstr>Group exercise</vt:lpstr>
      <vt:lpstr>Thank you! ...and now YOUR questions?</vt:lpstr>
      <vt:lpstr>References</vt:lpstr>
      <vt:lpstr>Further reading</vt:lpstr>
      <vt:lpstr>Related projects and initiatives</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prudhomr</cp:lastModifiedBy>
  <cp:revision>139</cp:revision>
  <dcterms:created xsi:type="dcterms:W3CDTF">2013-06-05T08:38:19Z</dcterms:created>
  <dcterms:modified xsi:type="dcterms:W3CDTF">2014-04-07T13:24:40Z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