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0" r:id="rId1"/>
  </p:sldMasterIdLst>
  <p:notesMasterIdLst>
    <p:notesMasterId r:id="rId32"/>
  </p:notesMasterIdLst>
  <p:handoutMasterIdLst>
    <p:handoutMasterId r:id="rId33"/>
  </p:handoutMasterIdLst>
  <p:sldIdLst>
    <p:sldId id="482" r:id="rId2"/>
    <p:sldId id="489" r:id="rId3"/>
    <p:sldId id="447" r:id="rId4"/>
    <p:sldId id="493" r:id="rId5"/>
    <p:sldId id="494" r:id="rId6"/>
    <p:sldId id="495" r:id="rId7"/>
    <p:sldId id="496" r:id="rId8"/>
    <p:sldId id="488" r:id="rId9"/>
    <p:sldId id="450" r:id="rId10"/>
    <p:sldId id="448" r:id="rId11"/>
    <p:sldId id="491" r:id="rId12"/>
    <p:sldId id="492" r:id="rId13"/>
    <p:sldId id="459" r:id="rId14"/>
    <p:sldId id="457" r:id="rId15"/>
    <p:sldId id="461" r:id="rId16"/>
    <p:sldId id="463" r:id="rId17"/>
    <p:sldId id="454" r:id="rId18"/>
    <p:sldId id="464" r:id="rId19"/>
    <p:sldId id="475" r:id="rId20"/>
    <p:sldId id="476" r:id="rId21"/>
    <p:sldId id="477" r:id="rId22"/>
    <p:sldId id="465" r:id="rId23"/>
    <p:sldId id="466" r:id="rId24"/>
    <p:sldId id="467" r:id="rId25"/>
    <p:sldId id="499" r:id="rId26"/>
    <p:sldId id="483" r:id="rId27"/>
    <p:sldId id="484" r:id="rId28"/>
    <p:sldId id="486" r:id="rId29"/>
    <p:sldId id="497" r:id="rId30"/>
    <p:sldId id="490" r:id="rId3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1" name="rodriguf" initials="r" lastIdx="31" clrIdx="1"/>
  <p:cmAuthor id="2" name="Nikolaos Loutas" initials="NL" lastIdx="1" clrIdx="2"/>
  <p:cmAuthor id="3" name="Michiel De Keyzer" initials="MDK" lastIdx="1" clrIdx="3"/>
  <p:cmAuthor id="4" name="Christophe Colas" initials="cc"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45" autoAdjust="0"/>
    <p:restoredTop sz="93056" autoAdjust="0"/>
  </p:normalViewPr>
  <p:slideViewPr>
    <p:cSldViewPr>
      <p:cViewPr>
        <p:scale>
          <a:sx n="63" d="100"/>
          <a:sy n="63" d="100"/>
        </p:scale>
        <p:origin x="-120" y="-474"/>
      </p:cViewPr>
      <p:guideLst>
        <p:guide orient="horz" pos="144"/>
        <p:guide orient="horz" pos="436"/>
        <p:guide orient="horz" pos="4179"/>
        <p:guide orient="horz" pos="3888"/>
        <p:guide orient="horz" pos="3984"/>
        <p:guide orient="horz" pos="1104"/>
        <p:guide orient="horz" pos="1008"/>
        <p:guide orient="horz" pos="2448"/>
        <p:guide orient="horz" pos="2544"/>
        <p:guide orient="horz" pos="336"/>
        <p:guide pos="2832"/>
        <p:guide pos="336"/>
        <p:guide pos="5424"/>
        <p:guide pos="2928"/>
        <p:guide pos="1968"/>
        <p:guide pos="2070"/>
        <p:guide pos="3792"/>
        <p:guide pos="1104"/>
        <p:guide pos="4656"/>
        <p:guide pos="4560"/>
        <p:guide pos="3696"/>
        <p:guide pos="120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3564"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latin typeface="Arial" pitchFamily="34" charset="0"/>
              <a:cs typeface="Arial" pitchFamily="34" charset="0"/>
            </a:endParaRPr>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35F05CFF-548C-4E04-B325-CF1209D66BDC}" type="datetimeFigureOut">
              <a:rPr lang="en-GB" smtClean="0">
                <a:latin typeface="Arial" pitchFamily="34" charset="0"/>
                <a:cs typeface="Arial" pitchFamily="34" charset="0"/>
              </a:rPr>
              <a:pPr/>
              <a:t>07/04/2014</a:t>
            </a:fld>
            <a:endParaRPr lang="en-GB" dirty="0">
              <a:latin typeface="Arial" pitchFamily="34" charset="0"/>
              <a:cs typeface="Arial" pitchFamily="34" charset="0"/>
            </a:endParaRPr>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latin typeface="Arial" pitchFamily="34" charset="0"/>
              <a:cs typeface="Arial" pitchFamily="34" charset="0"/>
            </a:endParaRP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EE90EF7-3E10-491C-87C2-59674BB3AAF6}" type="slidenum">
              <a:rPr lang="en-GB" smtClean="0">
                <a:latin typeface="Arial" pitchFamily="34" charset="0"/>
                <a:cs typeface="Arial" pitchFamily="34" charset="0"/>
              </a:rPr>
              <a:pPr/>
              <a:t>‹#›</a:t>
            </a:fld>
            <a:endParaRPr lang="en-GB" dirty="0">
              <a:latin typeface="Arial" pitchFamily="34" charset="0"/>
              <a:cs typeface="Arial" pitchFamily="34" charset="0"/>
            </a:endParaRPr>
          </a:p>
        </p:txBody>
      </p:sp>
    </p:spTree>
    <p:extLst>
      <p:ext uri="{BB962C8B-B14F-4D97-AF65-F5344CB8AC3E}">
        <p14:creationId xmlns:p14="http://schemas.microsoft.com/office/powerpoint/2010/main" val="1203437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5EFB8DA3-BCA9-4B7D-B50D-14F47506B614}" type="datetimeFigureOut">
              <a:rPr lang="en-GB" smtClean="0"/>
              <a:pPr/>
              <a:t>07/04/2014</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F07B8F03-BC93-4120-96CA-A36DF640BE24}" type="slidenum">
              <a:rPr lang="en-GB" smtClean="0"/>
              <a:pPr/>
              <a:t>‹#›</a:t>
            </a:fld>
            <a:endParaRPr lang="en-GB" dirty="0"/>
          </a:p>
        </p:txBody>
      </p:sp>
    </p:spTree>
    <p:extLst>
      <p:ext uri="{BB962C8B-B14F-4D97-AF65-F5344CB8AC3E}">
        <p14:creationId xmlns:p14="http://schemas.microsoft.com/office/powerpoint/2010/main" val="408718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europa.eu/rapid/press-release_MEMO-11-891_en.ht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dublincore.org/documents/2001/04/12/usageguide/glossary.s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Le processus et la méthodologie pour l'élaboration d'accords sémantiques développées par le programme ISA de la Commission européenne</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Réutilisation des classes et des propriétés de vocabulaires bien définis et bien accueilli évite que vous ayez à reproduire cet effort.</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13</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15</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16</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17</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18</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19</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err="1" smtClean="0"/>
              <a:t>registrationNumber</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20</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Définir</a:t>
            </a:r>
            <a:r>
              <a:rPr lang="en-GB" baseline="0" dirty="0" smtClean="0"/>
              <a:t> le domain et </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21</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22</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Une fois votre schéma RDF est publié, vous voulez que les gens le sachent. Pour atteindre un public plus large enregistrer le sur </a:t>
            </a:r>
            <a:r>
              <a:rPr lang="fr-FR" dirty="0" err="1" smtClean="0"/>
              <a:t>Joinup</a:t>
            </a:r>
            <a:r>
              <a:rPr lang="fr-FR" dirty="0" smtClean="0"/>
              <a:t> et « </a:t>
            </a:r>
            <a:r>
              <a:rPr lang="en-GB" sz="1200" kern="1200" dirty="0" smtClean="0">
                <a:solidFill>
                  <a:schemeClr val="tx1"/>
                </a:solidFill>
                <a:latin typeface="Arial" pitchFamily="34" charset="0"/>
                <a:ea typeface="+mn-ea"/>
                <a:cs typeface="Arial" pitchFamily="34" charset="0"/>
              </a:rPr>
              <a:t>Linked Open Vocabularies </a:t>
            </a:r>
            <a:r>
              <a:rPr lang="fr-FR" dirty="0" smtClean="0"/>
              <a:t>»</a:t>
            </a:r>
            <a:r>
              <a:rPr lang="en-GB" sz="1200" kern="1200" dirty="0" smtClean="0">
                <a:solidFill>
                  <a:schemeClr val="tx1"/>
                </a:solidFill>
                <a:latin typeface="Arial" pitchFamily="34" charset="0"/>
                <a:ea typeface="+mn-ea"/>
                <a:cs typeface="Arial" pitchFamily="34" charset="0"/>
              </a:rPr>
              <a:t>.</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23</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Faire connaître le schéma RDF en l'enregistrant avec les services compétents.</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24</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See also: </a:t>
            </a:r>
            <a:r>
              <a:rPr lang="en-GB" dirty="0" smtClean="0">
                <a:hlinkClick r:id="rId3"/>
              </a:rPr>
              <a:t>http://europa.eu/rapid/press-release_MEMO-11-891_en.htm</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26</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a:t>
            </a:r>
            <a:r>
              <a:rPr lang="en-GB" baseline="0" dirty="0" smtClean="0"/>
              <a:t> be updated.</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27</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Relation. Un lien entre deux classes; par exemple le lien entre un document et l'organisation qui l'a publiée (c’est-à-dire l’organisation qui publie un document), ou le lien entre une carte et la région géographique qu'il représente (c’est-à-dire carte représente la région géographique). Dans les relations RDF sont codés comme des propriétés de type d'objet.</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6</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baseline="0" dirty="0" smtClean="0"/>
              <a:t>Relations</a:t>
            </a:r>
            <a:endParaRPr lang="en-GB" baseline="0"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8</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9</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11</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hlinkClick r:id="rId3"/>
              </a:rPr>
              <a:t>http://dublincore.org/documents/2001/04/12/usageguide/glossary.shtml#A</a:t>
            </a:r>
            <a:endParaRPr lang="en-GB" dirty="0" smtClean="0"/>
          </a:p>
          <a:p>
            <a:endParaRPr lang="fr-FR" dirty="0" smtClean="0"/>
          </a:p>
          <a:p>
            <a:r>
              <a:rPr lang="fr-FR" dirty="0" smtClean="0"/>
              <a:t>Inscrit le vocabulaire de l'Organisation comme un  « </a:t>
            </a:r>
            <a:r>
              <a:rPr lang="en-GB" sz="1200" dirty="0" smtClean="0"/>
              <a:t>application profile </a:t>
            </a:r>
            <a:r>
              <a:rPr lang="fr-FR" dirty="0" smtClean="0"/>
              <a:t>»</a:t>
            </a:r>
            <a:r>
              <a:rPr lang="en-GB" sz="1200" dirty="0" smtClean="0"/>
              <a:t> </a:t>
            </a:r>
            <a:r>
              <a:rPr lang="fr-FR" dirty="0" smtClean="0"/>
              <a:t>de l'ontologie de l'Organisation.</a:t>
            </a:r>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12</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26" name="Group 25"/>
          <p:cNvGrpSpPr/>
          <p:nvPr userDrawn="1"/>
        </p:nvGrpSpPr>
        <p:grpSpPr bwMode="gray">
          <a:xfrm>
            <a:off x="1752601" y="1"/>
            <a:ext cx="7391400" cy="6176009"/>
            <a:chOff x="19140488" y="13674"/>
            <a:chExt cx="7443798" cy="6145827"/>
          </a:xfrm>
        </p:grpSpPr>
        <p:sp>
          <p:nvSpPr>
            <p:cNvPr id="27"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1"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2"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4"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6"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7"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4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9"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50" name="Group 32"/>
          <p:cNvGrpSpPr/>
          <p:nvPr userDrawn="1"/>
        </p:nvGrpSpPr>
        <p:grpSpPr>
          <a:xfrm>
            <a:off x="968592" y="6170991"/>
            <a:ext cx="914400" cy="533479"/>
            <a:chOff x="518032" y="978681"/>
            <a:chExt cx="4572000" cy="2667393"/>
          </a:xfrm>
        </p:grpSpPr>
        <p:sp>
          <p:nvSpPr>
            <p:cNvPr id="51"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52"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pic>
        <p:nvPicPr>
          <p:cNvPr id="2051" name="Picture 3"/>
          <p:cNvPicPr>
            <a:picLocks noChangeAspect="1" noChangeArrowheads="1"/>
          </p:cNvPicPr>
          <p:nvPr userDrawn="1"/>
        </p:nvPicPr>
        <p:blipFill>
          <a:blip r:embed="rId2" cstate="print"/>
          <a:srcRect/>
          <a:stretch>
            <a:fillRect/>
          </a:stretch>
        </p:blipFill>
        <p:spPr bwMode="auto">
          <a:xfrm>
            <a:off x="-108520" y="764705"/>
            <a:ext cx="1948024" cy="2160239"/>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point: Colour">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9552" y="685800"/>
            <a:ext cx="8071048" cy="914400"/>
          </a:xfrm>
        </p:spPr>
        <p:txBody>
          <a:bodyPr/>
          <a:lstStyle>
            <a:lvl1pPr>
              <a:defRPr/>
            </a:lvl1p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Slide Number Placeholder 15"/>
          <p:cNvSpPr>
            <a:spLocks noGrp="1"/>
          </p:cNvSpPr>
          <p:nvPr>
            <p:ph type="sldNum" sz="quarter" idx="18"/>
          </p:nvPr>
        </p:nvSpPr>
        <p:spPr/>
        <p:txBody>
          <a:bodyPr/>
          <a:lstStyle/>
          <a:p>
            <a:r>
              <a:rPr lang="en-GB" dirty="0" smtClean="0"/>
              <a:t>Slide </a:t>
            </a:r>
            <a:fld id="{F40CD079-BC3F-4086-BA81-31A79D845B02}" type="slidenum">
              <a:rPr lang="en-GB" smtClean="0"/>
              <a:pPr/>
              <a:t>‹#›</a:t>
            </a:fld>
            <a:endParaRPr lang="en-GB" dirty="0"/>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1752601"/>
            <a:ext cx="39624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4648201" y="1752600"/>
            <a:ext cx="3962399" cy="44196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8"/>
          </p:nvPr>
        </p:nvSpPr>
        <p:spPr/>
        <p:txBody>
          <a:bodyPr/>
          <a:lstStyle/>
          <a:p>
            <a:r>
              <a:rPr lang="en-GB" dirty="0" smtClean="0"/>
              <a:t>Slide </a:t>
            </a:r>
            <a:fld id="{E44EE0AE-258D-448E-BE6F-A5950D950578}" type="slidenum">
              <a:rPr lang="en-GB" smtClean="0"/>
              <a:pPr/>
              <a:t>‹#›</a:t>
            </a:fld>
            <a:endParaRPr lang="en-GB" dirty="0"/>
          </a:p>
        </p:txBody>
      </p:sp>
      <p:sp>
        <p:nvSpPr>
          <p:cNvPr id="17"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smtClean="0">
              <a:effectLst/>
              <a:latin typeface="Arial"/>
            </a:endParaRP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6019800" y="1752600"/>
            <a:ext cx="2590800" cy="2133600"/>
          </a:xfrm>
        </p:spPr>
        <p:txBody>
          <a:bodyPr/>
          <a:lstStyle/>
          <a:p>
            <a:pPr lvl="0"/>
            <a:r>
              <a:rPr lang="en-US" noProof="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dirty="0" smtClean="0"/>
              <a:t>Slide </a:t>
            </a:r>
            <a:fld id="{E5AEF7E6-F54B-465B-80D8-F94E30169B2B}" type="slidenum">
              <a:rPr lang="en-GB" smtClean="0"/>
              <a:pPr/>
              <a:t>‹#›</a:t>
            </a:fld>
            <a:endParaRPr lang="en-GB" dirty="0"/>
          </a:p>
        </p:txBody>
      </p:sp>
      <p:sp>
        <p:nvSpPr>
          <p:cNvPr id="2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smtClean="0">
              <a:effectLst/>
              <a:latin typeface="Arial"/>
            </a:endParaRPr>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US" noProof="0" smtClean="0"/>
              <a:t>Click to edit Master text styles</a:t>
            </a:r>
          </a:p>
        </p:txBody>
      </p:sp>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dirty="0" smtClean="0"/>
              <a:t>Slide </a:t>
            </a:r>
            <a:fld id="{2A1DF1AB-ECF4-458D-ADC6-8F9126CBD0F9}" type="slidenum">
              <a:rPr lang="en-GB" smtClean="0"/>
              <a:pPr/>
              <a:t>‹#›</a:t>
            </a:fld>
            <a:endParaRPr lang="en-GB" dirty="0"/>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smtClean="0"/>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9"/>
          </p:nvPr>
        </p:nvSpPr>
        <p:spPr/>
        <p:txBody>
          <a:bodyPr/>
          <a:lstStyle/>
          <a:p>
            <a:r>
              <a:rPr lang="en-GB" dirty="0" smtClean="0"/>
              <a:t>Slide </a:t>
            </a:r>
            <a:fld id="{A487AC06-E2A2-4E8D-9AFD-439DCFCCE529}" type="slidenum">
              <a:rPr lang="en-GB" smtClean="0"/>
              <a:pPr/>
              <a:t>‹#›</a:t>
            </a:fld>
            <a:endParaRPr lang="en-GB" dirty="0"/>
          </a:p>
        </p:txBody>
      </p:sp>
      <p:sp>
        <p:nvSpPr>
          <p:cNvPr id="18" name="PwCFirm"/>
          <p:cNvSpPr txBox="1"/>
          <p:nvPr userDrawn="1"/>
        </p:nvSpPr>
        <p:spPr>
          <a:xfrm>
            <a:off x="533400" y="6453336"/>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smtClean="0">
              <a:effectLst/>
              <a:latin typeface="Arial"/>
            </a:endParaRPr>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r>
              <a:rPr lang="en-GB" dirty="0" smtClean="0"/>
              <a:t>Slide </a:t>
            </a:r>
            <a:fld id="{7703A140-4BD5-4963-8DDB-02EE24C99514}" type="slidenum">
              <a:rPr lang="en-GB" smtClean="0"/>
              <a:pPr/>
              <a:t>‹#›</a:t>
            </a:fld>
            <a:endParaRPr lang="en-GB" dirty="0"/>
          </a:p>
        </p:txBody>
      </p:sp>
      <p:sp>
        <p:nvSpPr>
          <p:cNvPr id="1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smtClean="0">
              <a:effectLst/>
              <a:latin typeface="Arial"/>
            </a:endParaRPr>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lvl1pPr>
              <a:lnSpc>
                <a:spcPct val="100000"/>
              </a:lnSpc>
              <a:defRPr baseline="0">
                <a:solidFill>
                  <a:schemeClr val="tx1"/>
                </a:solidFill>
              </a:defRPr>
            </a:lvl1pPr>
          </a:lstStyle>
          <a:p>
            <a:r>
              <a:rPr lang="en-US" noProof="0" smtClean="0"/>
              <a:t>Click to edit Master title style</a:t>
            </a:r>
            <a:endParaRPr lang="en-GB"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1pPr>
            <a:lvl2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2pPr>
            <a:lvl3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3pPr>
            <a:lvl4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4pPr>
            <a:lvl5pPr indent="-274320" algn="l" defTabSz="914400" rtl="0" eaLnBrk="1" latinLnBrk="0" hangingPunct="1">
              <a:lnSpc>
                <a:spcPct val="100000"/>
              </a:lnSpc>
              <a:spcBef>
                <a:spcPts val="0"/>
              </a:spcBef>
              <a:spcAft>
                <a:spcPts val="900"/>
              </a:spcAft>
              <a:buClr>
                <a:schemeClr val="tx1"/>
              </a:buClr>
              <a:defRPr lang="en-GB" sz="2000" kern="1200" baseline="0" noProof="0" dirty="0">
                <a:solidFill>
                  <a:schemeClr val="tx1"/>
                </a:solidFill>
                <a:latin typeface="Georgia" pitchFamily="18" charset="0"/>
                <a:ea typeface="+mn-ea"/>
                <a:cs typeface="+mn-cs"/>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7" name="Slide Number Placeholder 16"/>
          <p:cNvSpPr>
            <a:spLocks noGrp="1"/>
          </p:cNvSpPr>
          <p:nvPr>
            <p:ph type="sldNum" sz="quarter" idx="18"/>
          </p:nvPr>
        </p:nvSpPr>
        <p:spPr/>
        <p:txBody>
          <a:bodyPr/>
          <a:lstStyle/>
          <a:p>
            <a:r>
              <a:rPr lang="en-GB" dirty="0" smtClean="0"/>
              <a:t>Slide </a:t>
            </a:r>
            <a:fld id="{C65BB6A6-903A-4B60-A0CF-B2137834975A}" type="slidenum">
              <a:rPr lang="en-GB" smtClean="0"/>
              <a:pPr/>
              <a:t>‹#›</a:t>
            </a:fld>
            <a:endParaRPr lang="en-GB" dirty="0"/>
          </a:p>
        </p:txBody>
      </p:sp>
      <p:sp>
        <p:nvSpPr>
          <p:cNvPr id="18"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smtClean="0">
              <a:effectLst/>
              <a:latin typeface="Arial"/>
            </a:endParaRPr>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bg1"/>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1524000" y="685800"/>
            <a:ext cx="7086600" cy="1066800"/>
          </a:xfrm>
        </p:spPr>
        <p:txBody>
          <a:bodyPr anchor="t" anchorCtr="0">
            <a:noAutofit/>
          </a:bodyPr>
          <a:lstStyle>
            <a:lvl1pPr>
              <a:lnSpc>
                <a:spcPct val="90000"/>
              </a:lnSpc>
              <a:defRPr sz="3200" baseline="0">
                <a:solidFill>
                  <a:sysClr val="windowText" lastClr="000000"/>
                </a:solidFill>
              </a:defRPr>
            </a:lvl1pPr>
          </a:lstStyle>
          <a:p>
            <a:r>
              <a:rPr lang="en-US" noProof="0" smtClean="0"/>
              <a:t>Click to edit Master title style</a:t>
            </a:r>
            <a:endParaRPr lang="en-GB" noProof="0" dirty="0"/>
          </a:p>
        </p:txBody>
      </p:sp>
      <p:sp>
        <p:nvSpPr>
          <p:cNvPr id="22" name="Subtitle 2"/>
          <p:cNvSpPr>
            <a:spLocks noGrp="1"/>
          </p:cNvSpPr>
          <p:nvPr>
            <p:ph type="subTitle" idx="1"/>
          </p:nvPr>
        </p:nvSpPr>
        <p:spPr bwMode="black">
          <a:xfrm>
            <a:off x="1524000" y="1905000"/>
            <a:ext cx="7086600" cy="1371600"/>
          </a:xfrm>
        </p:spPr>
        <p:txBody>
          <a:bodyPr>
            <a:noAutofit/>
          </a:bodyPr>
          <a:lstStyle>
            <a:lvl1pPr marL="0" indent="0" algn="l">
              <a:lnSpc>
                <a:spcPct val="90000"/>
              </a:lnSpc>
              <a:buNone/>
              <a:defRPr sz="3200" baseline="0">
                <a:solidFill>
                  <a:sysClr val="windowText" lastClr="000000"/>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ODS_logo_white.emf"/>
          <p:cNvPicPr>
            <a:picLocks noChangeAspect="1"/>
          </p:cNvPicPr>
          <p:nvPr userDrawn="1"/>
        </p:nvPicPr>
        <p:blipFill>
          <a:blip r:embed="rId2" cstate="print"/>
          <a:srcRect l="14928" r="11976" b="3722"/>
          <a:stretch>
            <a:fillRect/>
          </a:stretch>
        </p:blipFill>
        <p:spPr>
          <a:xfrm>
            <a:off x="375487" y="595288"/>
            <a:ext cx="773913" cy="1033512"/>
          </a:xfrm>
          <a:prstGeom prst="rect">
            <a:avLst/>
          </a:prstGeom>
          <a:solidFill>
            <a:schemeClr val="bg1"/>
          </a:solidFill>
        </p:spPr>
      </p:pic>
      <p:sp>
        <p:nvSpPr>
          <p:cNvPr id="8" name="Slide Number Placeholder 16"/>
          <p:cNvSpPr>
            <a:spLocks noGrp="1"/>
          </p:cNvSpPr>
          <p:nvPr>
            <p:ph type="sldNum" sz="quarter" idx="18"/>
          </p:nvPr>
        </p:nvSpPr>
        <p:spPr>
          <a:xfrm>
            <a:off x="7086600" y="6477000"/>
            <a:ext cx="1527048" cy="152400"/>
          </a:xfrm>
        </p:spPr>
        <p:txBody>
          <a:bodyPr/>
          <a:lstStyle/>
          <a:p>
            <a:r>
              <a:rPr lang="en-GB" dirty="0" smtClean="0"/>
              <a:t>Slide </a:t>
            </a:r>
            <a:fld id="{C65BB6A6-903A-4B60-A0CF-B2137834975A}" type="slidenum">
              <a:rPr lang="en-GB" smtClean="0"/>
              <a:pPr/>
              <a:t>‹#›</a:t>
            </a:fld>
            <a:endParaRPr lang="en-GB" dirty="0"/>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creativecommons.org/licenses/by/2.0/"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552" y="685800"/>
            <a:ext cx="8071049" cy="914400"/>
          </a:xfrm>
          <a:prstGeom prst="rect">
            <a:avLst/>
          </a:prstGeom>
        </p:spPr>
        <p:txBody>
          <a:bodyPr vert="horz" lIns="0" tIns="0" rIns="0" bIns="0" rtlCol="0" anchor="t" anchorCtr="0">
            <a:noAutofit/>
          </a:bodyPr>
          <a:lstStyle/>
          <a:p>
            <a:r>
              <a:rPr lang="en-GB" noProof="0" dirty="0" smtClean="0"/>
              <a:t>Click to edit</a:t>
            </a:r>
            <a:br>
              <a:rPr lang="en-GB" noProof="0" dirty="0" smtClean="0"/>
            </a:br>
            <a:r>
              <a:rPr lang="en-GB" noProof="0" dirty="0" smtClean="0"/>
              <a:t>Master title style</a:t>
            </a:r>
            <a:endParaRPr lang="en-GB"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12"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GB" dirty="0" smtClean="0"/>
              <a:t>Slide </a:t>
            </a:r>
            <a:fld id="{4424FA8E-F7FA-40CC-BCA5-BCCDFCD308A3}" type="slidenum">
              <a:rPr lang="en-GB" smtClean="0"/>
              <a:pPr/>
              <a:t>‹#›</a:t>
            </a:fld>
            <a:endParaRPr lang="en-GB" dirty="0"/>
          </a:p>
        </p:txBody>
      </p:sp>
      <p:pic>
        <p:nvPicPr>
          <p:cNvPr id="9" name="Picture 2" descr="http://www.lib.umich.edu/files/services/copyright/cc-by.png">
            <a:hlinkClick r:id="rId12"/>
          </p:cNvPr>
          <p:cNvPicPr>
            <a:picLocks noChangeAspect="1" noChangeArrowheads="1"/>
          </p:cNvPicPr>
          <p:nvPr/>
        </p:nvPicPr>
        <p:blipFill>
          <a:blip r:embed="rId13" cstate="print"/>
          <a:srcRect/>
          <a:stretch>
            <a:fillRect/>
          </a:stretch>
        </p:blipFill>
        <p:spPr bwMode="auto">
          <a:xfrm>
            <a:off x="8090178" y="6669360"/>
            <a:ext cx="539163" cy="188640"/>
          </a:xfrm>
          <a:prstGeom prst="rect">
            <a:avLst/>
          </a:prstGeom>
          <a:noFill/>
        </p:spPr>
      </p:pic>
      <p:pic>
        <p:nvPicPr>
          <p:cNvPr id="1026" name="Picture 2"/>
          <p:cNvPicPr>
            <a:picLocks noChangeAspect="1" noChangeArrowheads="1"/>
          </p:cNvPicPr>
          <p:nvPr/>
        </p:nvPicPr>
        <p:blipFill>
          <a:blip r:embed="rId14" cstate="print"/>
          <a:srcRect/>
          <a:stretch>
            <a:fillRect/>
          </a:stretch>
        </p:blipFill>
        <p:spPr bwMode="auto">
          <a:xfrm>
            <a:off x="539552" y="6309320"/>
            <a:ext cx="2717131" cy="401241"/>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6" r:id="rId4"/>
    <p:sldLayoutId id="2147483657" r:id="rId5"/>
    <p:sldLayoutId id="2147483658" r:id="rId6"/>
    <p:sldLayoutId id="2147483659" r:id="rId7"/>
    <p:sldLayoutId id="2147483662" r:id="rId8"/>
    <p:sldLayoutId id="2147483664" r:id="rId9"/>
    <p:sldLayoutId id="2147483663" r:id="rId10"/>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gif"/><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joinup.ec.europa.eu/node/6356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w3.org/TR/rdf-schema/" TargetMode="External"/><Relationship Id="rId5" Type="http://schemas.openxmlformats.org/officeDocument/2006/relationships/hyperlink" Target="http://www.w3.org/TR/vocab-org/" TargetMode="External"/><Relationship Id="rId4" Type="http://schemas.openxmlformats.org/officeDocument/2006/relationships/hyperlink" Target="http://www.w3.org/TR/vocab-reg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lov.okfn.org/" TargetMode="External"/><Relationship Id="rId4" Type="http://schemas.openxmlformats.org/officeDocument/2006/relationships/hyperlink" Target="http://joinup.ec.europa.eu/"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w3.org/ns/adm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slideshare.net/OpenDataSupport/design-and-manage-persitent-uris" TargetMode="External"/><Relationship Id="rId5" Type="http://schemas.openxmlformats.org/officeDocument/2006/relationships/hyperlink" Target="https://joinup.ec.europa.eu/community/semic/document/cookbook-translating-data-models-rdf-schemas" TargetMode="External"/><Relationship Id="rId4" Type="http://schemas.openxmlformats.org/officeDocument/2006/relationships/hyperlink" Target="http://purl.org/dc/elements/1.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lov.okfn.org/" TargetMode="External"/><Relationship Id="rId5" Type="http://schemas.openxmlformats.org/officeDocument/2006/relationships/hyperlink" Target="http://joinup.ec.europa.eu/" TargetMode="External"/><Relationship Id="rId4" Type="http://schemas.openxmlformats.org/officeDocument/2006/relationships/image" Target="../media/image19.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estmoz.com/187076"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w3.org/2011/gld/wiki/Linked_Data_Cookbook"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joinup.ec.europa.eu/elibrary/document/adms-brochure" TargetMode="External"/><Relationship Id="rId5" Type="http://schemas.openxmlformats.org/officeDocument/2006/relationships/hyperlink" Target="http://www.w3.org/TR/vocab-org/" TargetMode="External"/><Relationship Id="rId4" Type="http://schemas.openxmlformats.org/officeDocument/2006/relationships/hyperlink" Target="https://joinup.ec.europa.eu/community/semic/document/cookbook-translating-data-models-rdf-schema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joinup.ec.europa.eu/community/core_vocabularies/document/process-and-methodology-developing-semantic-agreements" TargetMode="External"/><Relationship Id="rId7" Type="http://schemas.openxmlformats.org/officeDocument/2006/relationships/image" Target="../media/image23.png"/><Relationship Id="rId2" Type="http://schemas.openxmlformats.org/officeDocument/2006/relationships/hyperlink" Target="http://www.w3.org/2011/gld/wiki/Linked_Data_Cookbook"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joinup.ec.europa.eu/community/semic/document/cookbook-translating-data-models-rdf-schemas"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jpeg"/><Relationship Id="rId3" Type="http://schemas.openxmlformats.org/officeDocument/2006/relationships/hyperlink" Target="http://lov.okfn.org/" TargetMode="External"/><Relationship Id="rId7" Type="http://schemas.openxmlformats.org/officeDocument/2006/relationships/hyperlink" Target="http://xmlsummerschool.com/" TargetMode="External"/><Relationship Id="rId12" Type="http://schemas.openxmlformats.org/officeDocument/2006/relationships/image" Target="../media/image28.jpeg"/><Relationship Id="rId2" Type="http://schemas.openxmlformats.org/officeDocument/2006/relationships/hyperlink" Target="http://joinup.ec.europa.eu/" TargetMode="External"/><Relationship Id="rId1" Type="http://schemas.openxmlformats.org/officeDocument/2006/relationships/slideLayout" Target="../slideLayouts/slideLayout2.xml"/><Relationship Id="rId6" Type="http://schemas.openxmlformats.org/officeDocument/2006/relationships/hyperlink" Target="http://euclid-project.eu/" TargetMode="External"/><Relationship Id="rId11" Type="http://schemas.openxmlformats.org/officeDocument/2006/relationships/image" Target="../media/image27.png"/><Relationship Id="rId5" Type="http://schemas.openxmlformats.org/officeDocument/2006/relationships/hyperlink" Target="http://www.w3schools.com/rdf/default.asp" TargetMode="External"/><Relationship Id="rId10" Type="http://schemas.openxmlformats.org/officeDocument/2006/relationships/image" Target="../media/image26.png"/><Relationship Id="rId4" Type="http://schemas.openxmlformats.org/officeDocument/2006/relationships/hyperlink" Target="https://joinup.ec.europa.eu/community/core_vocabularies/home" TargetMode="External"/><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hyperlink" Target="http://joinup.ec.europa.eu/" TargetMode="External"/><Relationship Id="rId3" Type="http://schemas.openxmlformats.org/officeDocument/2006/relationships/image" Target="../media/image30.jpeg"/><Relationship Id="rId7" Type="http://schemas.openxmlformats.org/officeDocument/2006/relationships/hyperlink" Target="http://www.google.co.uk/url?sa=i&amp;source=images&amp;cd=&amp;cad=rja&amp;docid=SE7FMEdJDXLGRM&amp;tbnid=iOAlFfmdXacIzM:&amp;ved=0CAgQjRwwAA&amp;url=http://www.collaboration133.com/despite-posting-huge-profits-linkedin-still-hasnt-figured-out-rss-feeds/1329/linkedin-icon/&amp;ei=qViTUeDwDsfesgbKloCIDQ&amp;psig=AFQjCNFUKf5qekIs09Vjl6j4tqvs6rCrxQ&amp;ust=1368697385296369" TargetMode="External"/><Relationship Id="rId12" Type="http://schemas.openxmlformats.org/officeDocument/2006/relationships/hyperlink" Target="https://twitter.com/OpenDataSupport" TargetMode="External"/><Relationship Id="rId2" Type="http://schemas.openxmlformats.org/officeDocument/2006/relationships/hyperlink" Target="http://www.google.co.uk/url?sa=i&amp;rct=j&amp;q=&amp;esrc=s&amp;frm=1&amp;source=images&amp;cd=&amp;cad=rja&amp;docid=kQOSE_Qm988B-M&amp;tbnid=wtsKUGiNqTAINM:&amp;ved=&amp;url=http://iwebask.com/blog/2012/06/11/leverage-slideshare-increase-traffic-website/&amp;ei=TliTUf7PFMKXtAahwoCQDg&amp;bvm=bv.46471029,d.Yms&amp;psig=AFQjCNHXFJZYAyHNHJZynmy81ri4lsG6Hw&amp;ust=1368697294780597" TargetMode="External"/><Relationship Id="rId1" Type="http://schemas.openxmlformats.org/officeDocument/2006/relationships/slideLayout" Target="../slideLayouts/slideLayout2.xml"/><Relationship Id="rId6" Type="http://schemas.openxmlformats.org/officeDocument/2006/relationships/hyperlink" Target="http://www.opendatasupport.eu/" TargetMode="External"/><Relationship Id="rId11" Type="http://schemas.openxmlformats.org/officeDocument/2006/relationships/image" Target="../media/image33.gif"/><Relationship Id="rId5" Type="http://schemas.openxmlformats.org/officeDocument/2006/relationships/image" Target="../media/image31.png"/><Relationship Id="rId15" Type="http://schemas.openxmlformats.org/officeDocument/2006/relationships/hyperlink" Target="mailto:contact@opendatasupport.eu" TargetMode="External"/><Relationship Id="rId10" Type="http://schemas.openxmlformats.org/officeDocument/2006/relationships/hyperlink" Target="http://www.google.co.uk/url?sa=i&amp;rct=j&amp;q=&amp;esrc=s&amp;frm=1&amp;source=images&amp;cd=&amp;cad=rja&amp;docid=H73Bp3_m1xl35M&amp;tbnid=RL8r_BDa6hOUiM:&amp;ved=0CAUQjRw&amp;url=http://info.hjmt.com/blog/bid/271040/Should-You-Use-a-Live-Twitter-Stream-at-Your-Next-Event&amp;ei=dFmTUfTsGMWItQaWtIHoDA&amp;bvm=bv.46471029,d.Yms&amp;psig=AFQjCNEdFo_vMlWlFwv7YoyBHrTZ8pUvFA&amp;ust=1368697574802004" TargetMode="External"/><Relationship Id="rId4" Type="http://schemas.openxmlformats.org/officeDocument/2006/relationships/hyperlink" Target="http://www.slideshare.net/OpenDataSupport" TargetMode="External"/><Relationship Id="rId9" Type="http://schemas.openxmlformats.org/officeDocument/2006/relationships/hyperlink" Target="http://www.linkedin.com/groups/Open-Data-Support-4859070?gid=4859070&amp;mostPopular=&amp;trk=tyah" TargetMode="External"/><Relationship Id="rId1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joinup.ec.europa.eu/community/semic/document/cookbook-translating-data-models-rdf-schema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1600" i="0" dirty="0" smtClean="0"/>
              <a:t>Module de formation 2.4</a:t>
            </a:r>
            <a:r>
              <a:rPr lang="en-GB" sz="1400" i="0" dirty="0" smtClean="0"/>
              <a:t/>
            </a:r>
            <a:br>
              <a:rPr lang="en-GB" sz="1400" i="0" dirty="0" smtClean="0"/>
            </a:br>
            <a:r>
              <a:rPr lang="en-GB" sz="1800" i="0" dirty="0" smtClean="0"/>
              <a:t/>
            </a:r>
            <a:br>
              <a:rPr lang="en-GB" sz="1800" i="0" dirty="0" smtClean="0"/>
            </a:br>
            <a:r>
              <a:rPr lang="en-GB" sz="1800" i="0" dirty="0" smtClean="0"/>
              <a:t/>
            </a:r>
            <a:br>
              <a:rPr lang="en-GB" sz="1800" i="0" dirty="0" smtClean="0"/>
            </a:br>
            <a:r>
              <a:rPr lang="en-GB" i="0" dirty="0" smtClean="0">
                <a:latin typeface="Bradley Hand ITC" pitchFamily="66" charset="0"/>
              </a:rPr>
              <a:t/>
            </a:r>
            <a:br>
              <a:rPr lang="en-GB" i="0" dirty="0" smtClean="0">
                <a:latin typeface="Bradley Hand ITC" pitchFamily="66" charset="0"/>
              </a:rPr>
            </a:br>
            <a:r>
              <a:rPr lang="fr-FR" sz="5400" i="0" dirty="0" smtClean="0">
                <a:latin typeface="Bradley Hand ITC" pitchFamily="66" charset="0"/>
              </a:rPr>
              <a:t>Concevoir et développer des vocabulaires RDF</a:t>
            </a:r>
            <a:endParaRPr lang="en-GB" sz="5400" i="0" dirty="0" smtClean="0">
              <a:latin typeface="Bradley Hand ITC" pitchFamily="66" charset="0"/>
            </a:endParaRPr>
          </a:p>
        </p:txBody>
      </p:sp>
      <p:sp>
        <p:nvSpPr>
          <p:cNvPr id="4" name="Rectangle 1"/>
          <p:cNvSpPr>
            <a:spLocks noChangeArrowheads="1"/>
          </p:cNvSpPr>
          <p:nvPr/>
        </p:nvSpPr>
        <p:spPr bwMode="auto">
          <a:xfrm>
            <a:off x="1979712" y="6291173"/>
            <a:ext cx="7092280"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firms help organisations and individuals create the value they’re looking for. We’re a network of firms in 158 countries with close to 180,000 people who are committed to delivering quality in assurance, tax and advisory services. Tell us what matters to you and find out more by visiting us at www.pwc.com. </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refers to the PwC network and/or one or more of its member firms, each of which is a separate legal entity. Please see www.pwc.com/structure for further details.</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685800"/>
            <a:ext cx="7639000" cy="914400"/>
          </a:xfrm>
        </p:spPr>
        <p:txBody>
          <a:bodyPr/>
          <a:lstStyle/>
          <a:p>
            <a:r>
              <a:rPr lang="fr-FR" dirty="0" smtClean="0"/>
              <a:t>Commencer avec un modèle de domaine robuste</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10</a:t>
            </a:fld>
            <a:endParaRPr lang="en-GB" dirty="0"/>
          </a:p>
        </p:txBody>
      </p:sp>
      <p:sp>
        <p:nvSpPr>
          <p:cNvPr id="6" name="TextBox 5"/>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1</a:t>
            </a:r>
          </a:p>
        </p:txBody>
      </p:sp>
      <p:pic>
        <p:nvPicPr>
          <p:cNvPr id="1026" name="Picture 2"/>
          <p:cNvPicPr>
            <a:picLocks noChangeAspect="1" noChangeArrowheads="1"/>
          </p:cNvPicPr>
          <p:nvPr/>
        </p:nvPicPr>
        <p:blipFill>
          <a:blip r:embed="rId2" cstate="print"/>
          <a:srcRect/>
          <a:stretch>
            <a:fillRect/>
          </a:stretch>
        </p:blipFill>
        <p:spPr bwMode="auto">
          <a:xfrm>
            <a:off x="446212" y="1400969"/>
            <a:ext cx="4758174" cy="3384376"/>
          </a:xfrm>
          <a:prstGeom prst="rect">
            <a:avLst/>
          </a:prstGeom>
          <a:ln>
            <a:noFill/>
          </a:ln>
          <a:effectLst>
            <a:outerShdw blurRad="292100" dist="139700" dir="2700000" algn="tl" rotWithShape="0">
              <a:srgbClr val="333333">
                <a:alpha val="65000"/>
              </a:srgbClr>
            </a:outerShdw>
          </a:effectLst>
        </p:spPr>
      </p:pic>
      <p:pic>
        <p:nvPicPr>
          <p:cNvPr id="8" name="Picture 7" descr="Domain_Model_example_v0.01.emf"/>
          <p:cNvPicPr>
            <a:picLocks noChangeAspect="1"/>
          </p:cNvPicPr>
          <p:nvPr/>
        </p:nvPicPr>
        <p:blipFill>
          <a:blip r:embed="rId3" cstate="print"/>
          <a:srcRect l="1323" t="5477" r="2064" b="3244"/>
          <a:stretch>
            <a:fillRect/>
          </a:stretch>
        </p:blipFill>
        <p:spPr>
          <a:xfrm>
            <a:off x="3635896" y="2996952"/>
            <a:ext cx="5256584" cy="3600400"/>
          </a:xfrm>
          <a:prstGeom prst="rect">
            <a:avLst/>
          </a:prstGeom>
        </p:spPr>
      </p:pic>
      <p:sp>
        <p:nvSpPr>
          <p:cNvPr id="9" name="Curved Down Arrow 8"/>
          <p:cNvSpPr/>
          <p:nvPr/>
        </p:nvSpPr>
        <p:spPr bwMode="ltGray">
          <a:xfrm rot="2901589">
            <a:off x="5148064" y="1628800"/>
            <a:ext cx="1872208" cy="864096"/>
          </a:xfrm>
          <a:prstGeom prst="curvedDownArrow">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685800"/>
            <a:ext cx="7639000" cy="914400"/>
          </a:xfrm>
        </p:spPr>
        <p:txBody>
          <a:bodyPr/>
          <a:lstStyle/>
          <a:p>
            <a:r>
              <a:rPr lang="fr-FR" dirty="0" smtClean="0"/>
              <a:t>Réutiliser les termes et vocabulaires existants</a:t>
            </a:r>
            <a:endParaRPr lang="en-GB" dirty="0"/>
          </a:p>
        </p:txBody>
      </p:sp>
      <p:sp>
        <p:nvSpPr>
          <p:cNvPr id="6" name="Content Placeholder 5"/>
          <p:cNvSpPr>
            <a:spLocks noGrp="1"/>
          </p:cNvSpPr>
          <p:nvPr>
            <p:ph sz="quarter" idx="15"/>
          </p:nvPr>
        </p:nvSpPr>
        <p:spPr>
          <a:xfrm>
            <a:off x="539552" y="1752600"/>
            <a:ext cx="8077200" cy="4419600"/>
          </a:xfrm>
        </p:spPr>
        <p:txBody>
          <a:bodyPr/>
          <a:lstStyle/>
          <a:p>
            <a:pPr>
              <a:buFont typeface="Arial" pitchFamily="34" charset="0"/>
              <a:buChar char="•"/>
            </a:pPr>
            <a:r>
              <a:rPr lang="fr-BE" dirty="0" smtClean="0"/>
              <a:t>Vocabulaire à usage général : DCMI, RDFS</a:t>
            </a:r>
          </a:p>
          <a:p>
            <a:pPr>
              <a:buFont typeface="Arial" pitchFamily="34" charset="0"/>
              <a:buChar char="•"/>
            </a:pPr>
            <a:r>
              <a:rPr lang="fr-BE" dirty="0" smtClean="0"/>
              <a:t>Pour nommer des </a:t>
            </a:r>
            <a:r>
              <a:rPr lang="fr-BE" dirty="0" err="1" smtClean="0"/>
              <a:t>resources</a:t>
            </a:r>
            <a:r>
              <a:rPr lang="fr-BE" dirty="0" smtClean="0"/>
              <a:t>: </a:t>
            </a:r>
            <a:r>
              <a:rPr lang="fr-BE" dirty="0" err="1" smtClean="0"/>
              <a:t>rdfs:label</a:t>
            </a:r>
            <a:r>
              <a:rPr lang="fr-BE" dirty="0" smtClean="0"/>
              <a:t>, </a:t>
            </a:r>
            <a:r>
              <a:rPr lang="fr-BE" dirty="0" err="1" smtClean="0"/>
              <a:t>foaf:name</a:t>
            </a:r>
            <a:r>
              <a:rPr lang="fr-BE" dirty="0" smtClean="0"/>
              <a:t>, </a:t>
            </a:r>
            <a:r>
              <a:rPr lang="fr-BE" dirty="0" err="1" smtClean="0"/>
              <a:t>skos:prefLabel</a:t>
            </a:r>
            <a:endParaRPr lang="fr-BE" dirty="0" smtClean="0"/>
          </a:p>
          <a:p>
            <a:pPr>
              <a:buFont typeface="Arial" pitchFamily="34" charset="0"/>
              <a:buChar char="•"/>
            </a:pPr>
            <a:r>
              <a:rPr lang="fr-BE" dirty="0" smtClean="0"/>
              <a:t>Pour décrire des personnes : FOAF, </a:t>
            </a:r>
            <a:r>
              <a:rPr lang="fr-BE" dirty="0" err="1" smtClean="0"/>
              <a:t>vCard</a:t>
            </a:r>
            <a:r>
              <a:rPr lang="fr-BE" dirty="0" smtClean="0"/>
              <a:t>, </a:t>
            </a:r>
            <a:r>
              <a:rPr lang="fr-BE" dirty="0" err="1" smtClean="0"/>
              <a:t>Core</a:t>
            </a:r>
            <a:r>
              <a:rPr lang="fr-BE" dirty="0" smtClean="0"/>
              <a:t> Person </a:t>
            </a:r>
            <a:r>
              <a:rPr lang="fr-BE" dirty="0" err="1" smtClean="0"/>
              <a:t>Vocabulary</a:t>
            </a:r>
            <a:endParaRPr lang="fr-BE" dirty="0" smtClean="0"/>
          </a:p>
          <a:p>
            <a:pPr>
              <a:buFont typeface="Arial" pitchFamily="34" charset="0"/>
              <a:buChar char="•"/>
            </a:pPr>
            <a:r>
              <a:rPr lang="fr-BE" dirty="0" smtClean="0"/>
              <a:t>Pour décrire des projets : DOAP, ADMS.SW</a:t>
            </a:r>
          </a:p>
          <a:p>
            <a:pPr>
              <a:buFont typeface="Arial" pitchFamily="34" charset="0"/>
              <a:buChar char="•"/>
            </a:pPr>
            <a:r>
              <a:rPr lang="fr-BE" dirty="0" smtClean="0"/>
              <a:t>Pour décrire des ressources</a:t>
            </a:r>
            <a:r>
              <a:rPr lang="fr-BE" dirty="0" smtClean="0">
                <a:solidFill>
                  <a:srgbClr val="FF0000"/>
                </a:solidFill>
              </a:rPr>
              <a:t> </a:t>
            </a:r>
            <a:r>
              <a:rPr lang="fr-BE" dirty="0" smtClean="0"/>
              <a:t>d'interopérabilité : ADMS</a:t>
            </a:r>
          </a:p>
          <a:p>
            <a:pPr lvl="1">
              <a:buFont typeface="Arial" pitchFamily="34" charset="0"/>
              <a:buChar char="•"/>
            </a:pPr>
            <a:r>
              <a:rPr lang="fr-BE" dirty="0" smtClean="0"/>
              <a:t>Pour décrire des organisations enregistrées: </a:t>
            </a:r>
            <a:r>
              <a:rPr lang="fr-BE" dirty="0" err="1" smtClean="0"/>
              <a:t>Registered</a:t>
            </a:r>
            <a:r>
              <a:rPr lang="fr-BE" dirty="0" smtClean="0"/>
              <a:t> Organisation </a:t>
            </a:r>
            <a:r>
              <a:rPr lang="fr-BE" dirty="0" err="1" smtClean="0"/>
              <a:t>Vocabulary</a:t>
            </a:r>
            <a:endParaRPr lang="fr-BE" dirty="0" smtClean="0"/>
          </a:p>
          <a:p>
            <a:pPr>
              <a:buFont typeface="Arial" pitchFamily="34" charset="0"/>
              <a:buChar char="•"/>
            </a:pPr>
            <a:r>
              <a:rPr lang="fr-BE" dirty="0" smtClean="0"/>
              <a:t>Pour décrire des adresses: </a:t>
            </a:r>
            <a:r>
              <a:rPr lang="fr-BE" dirty="0" err="1" smtClean="0"/>
              <a:t>vCard</a:t>
            </a:r>
            <a:r>
              <a:rPr lang="fr-BE" dirty="0" smtClean="0"/>
              <a:t>, </a:t>
            </a:r>
            <a:r>
              <a:rPr lang="fr-BE" dirty="0" err="1" smtClean="0"/>
              <a:t>Core</a:t>
            </a:r>
            <a:r>
              <a:rPr lang="fr-BE" dirty="0" smtClean="0"/>
              <a:t> Location </a:t>
            </a:r>
            <a:r>
              <a:rPr lang="fr-BE" dirty="0" err="1" smtClean="0"/>
              <a:t>Vocabulary</a:t>
            </a:r>
            <a:endParaRPr lang="fr-BE" dirty="0" smtClean="0"/>
          </a:p>
          <a:p>
            <a:pPr>
              <a:buFont typeface="Arial" pitchFamily="34" charset="0"/>
              <a:buChar char="•"/>
            </a:pPr>
            <a:r>
              <a:rPr lang="fr-BE" dirty="0" smtClean="0"/>
              <a:t>Pour décrire des services publics : </a:t>
            </a:r>
            <a:r>
              <a:rPr lang="fr-BE" dirty="0" err="1" smtClean="0"/>
              <a:t>Core</a:t>
            </a:r>
            <a:r>
              <a:rPr lang="fr-BE" dirty="0" smtClean="0"/>
              <a:t> Public Service </a:t>
            </a:r>
            <a:r>
              <a:rPr lang="fr-BE" dirty="0" err="1" smtClean="0"/>
              <a:t>Vocabulary</a:t>
            </a:r>
            <a:endParaRPr lang="fr-BE" dirty="0" smtClean="0"/>
          </a:p>
          <a:p>
            <a:pPr>
              <a:buFont typeface="Arial" pitchFamily="34" charset="0"/>
              <a:buChar char="•"/>
            </a:pPr>
            <a:r>
              <a:rPr lang="fr-BE" dirty="0" smtClean="0"/>
              <a:t>Pour décrire des ensembles de données: DCAT, DCAT Application Profile, </a:t>
            </a:r>
            <a:r>
              <a:rPr lang="fr-BE" dirty="0" err="1" smtClean="0"/>
              <a:t>VoID</a:t>
            </a:r>
            <a:endParaRPr lang="fr-BE" dirty="0" smtClean="0"/>
          </a:p>
          <a:p>
            <a:endParaRPr lang="fr-BE" dirty="0" smtClean="0"/>
          </a:p>
          <a:p>
            <a:endParaRPr lang="fr-BE" dirty="0" smtClean="0"/>
          </a:p>
          <a:p>
            <a:endParaRPr lang="fr-BE" dirty="0" smtClean="0"/>
          </a:p>
          <a:p>
            <a:endParaRPr lang="fr-BE"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11</a:t>
            </a:fld>
            <a:endParaRPr lang="en-GB" dirty="0"/>
          </a:p>
        </p:txBody>
      </p:sp>
      <p:pic>
        <p:nvPicPr>
          <p:cNvPr id="33798" name="Picture 6" descr="http://odrl.net/images/dcmi-logo.gif"/>
          <p:cNvPicPr>
            <a:picLocks noChangeAspect="1" noChangeArrowheads="1"/>
          </p:cNvPicPr>
          <p:nvPr/>
        </p:nvPicPr>
        <p:blipFill>
          <a:blip r:embed="rId3" cstate="print"/>
          <a:srcRect/>
          <a:stretch>
            <a:fillRect/>
          </a:stretch>
        </p:blipFill>
        <p:spPr bwMode="auto">
          <a:xfrm>
            <a:off x="5796136" y="1628800"/>
            <a:ext cx="1481336" cy="507495"/>
          </a:xfrm>
          <a:prstGeom prst="rect">
            <a:avLst/>
          </a:prstGeom>
          <a:noFill/>
        </p:spPr>
      </p:pic>
      <p:pic>
        <p:nvPicPr>
          <p:cNvPr id="33800" name="Picture 8" descr="http://upload.wikimedia.org/wikipedia/commons/thumb/b/b1/FoafLogo.svg/220px-FoafLogo.svg.png"/>
          <p:cNvPicPr>
            <a:picLocks noChangeAspect="1" noChangeArrowheads="1"/>
          </p:cNvPicPr>
          <p:nvPr/>
        </p:nvPicPr>
        <p:blipFill>
          <a:blip r:embed="rId4" cstate="print"/>
          <a:srcRect/>
          <a:stretch>
            <a:fillRect/>
          </a:stretch>
        </p:blipFill>
        <p:spPr bwMode="auto">
          <a:xfrm>
            <a:off x="8172400" y="1844824"/>
            <a:ext cx="913948" cy="648072"/>
          </a:xfrm>
          <a:prstGeom prst="rect">
            <a:avLst/>
          </a:prstGeom>
          <a:noFill/>
        </p:spPr>
      </p:pic>
      <p:pic>
        <p:nvPicPr>
          <p:cNvPr id="33802" name="Picture 10" descr="http://joinup.ec.europa.eu/sites/default/files/imagecache/community_logo/core_person_logo.png"/>
          <p:cNvPicPr>
            <a:picLocks noChangeAspect="1" noChangeArrowheads="1"/>
          </p:cNvPicPr>
          <p:nvPr/>
        </p:nvPicPr>
        <p:blipFill>
          <a:blip r:embed="rId5" cstate="print"/>
          <a:srcRect/>
          <a:stretch>
            <a:fillRect/>
          </a:stretch>
        </p:blipFill>
        <p:spPr bwMode="auto">
          <a:xfrm>
            <a:off x="8516922" y="2533868"/>
            <a:ext cx="463083" cy="463084"/>
          </a:xfrm>
          <a:prstGeom prst="rect">
            <a:avLst/>
          </a:prstGeom>
          <a:noFill/>
        </p:spPr>
      </p:pic>
      <p:pic>
        <p:nvPicPr>
          <p:cNvPr id="33804" name="Picture 12" descr="https://joinup.ec.europa.eu/sites/default/files/imagecache/community_logo/ADMS_SW_Logo.png"/>
          <p:cNvPicPr>
            <a:picLocks noChangeAspect="1" noChangeArrowheads="1"/>
          </p:cNvPicPr>
          <p:nvPr/>
        </p:nvPicPr>
        <p:blipFill>
          <a:blip r:embed="rId6" cstate="print"/>
          <a:srcRect/>
          <a:stretch>
            <a:fillRect/>
          </a:stretch>
        </p:blipFill>
        <p:spPr bwMode="auto">
          <a:xfrm>
            <a:off x="5868144" y="2924944"/>
            <a:ext cx="432048" cy="432049"/>
          </a:xfrm>
          <a:prstGeom prst="rect">
            <a:avLst/>
          </a:prstGeom>
          <a:noFill/>
        </p:spPr>
      </p:pic>
      <p:pic>
        <p:nvPicPr>
          <p:cNvPr id="33806" name="Picture 14" descr="Asset Description Metadata Schema (ADMS) logo"/>
          <p:cNvPicPr>
            <a:picLocks noChangeAspect="1" noChangeArrowheads="1"/>
          </p:cNvPicPr>
          <p:nvPr/>
        </p:nvPicPr>
        <p:blipFill>
          <a:blip r:embed="rId7" cstate="print"/>
          <a:srcRect/>
          <a:stretch>
            <a:fillRect/>
          </a:stretch>
        </p:blipFill>
        <p:spPr bwMode="auto">
          <a:xfrm>
            <a:off x="7061448" y="3356993"/>
            <a:ext cx="432048" cy="432049"/>
          </a:xfrm>
          <a:prstGeom prst="rect">
            <a:avLst/>
          </a:prstGeom>
          <a:noFill/>
        </p:spPr>
      </p:pic>
      <p:pic>
        <p:nvPicPr>
          <p:cNvPr id="33808" name="Picture 16" descr="https://joinup.ec.europa.eu/sites/default/files/imagecache/community_logo/core_location_logo.png"/>
          <p:cNvPicPr>
            <a:picLocks noChangeAspect="1" noChangeArrowheads="1"/>
          </p:cNvPicPr>
          <p:nvPr/>
        </p:nvPicPr>
        <p:blipFill>
          <a:blip r:embed="rId8" cstate="print"/>
          <a:srcRect/>
          <a:stretch>
            <a:fillRect/>
          </a:stretch>
        </p:blipFill>
        <p:spPr bwMode="auto">
          <a:xfrm>
            <a:off x="7740353" y="4494624"/>
            <a:ext cx="432047" cy="432048"/>
          </a:xfrm>
          <a:prstGeom prst="rect">
            <a:avLst/>
          </a:prstGeom>
          <a:noFill/>
        </p:spPr>
      </p:pic>
      <p:pic>
        <p:nvPicPr>
          <p:cNvPr id="33810" name="Picture 18" descr="https://joinup.ec.europa.eu/sites/default/files/ckeditor_files/images/Core_Public_Service_Vocabulary_clean.png"/>
          <p:cNvPicPr>
            <a:picLocks noChangeAspect="1" noChangeArrowheads="1"/>
          </p:cNvPicPr>
          <p:nvPr/>
        </p:nvPicPr>
        <p:blipFill>
          <a:blip r:embed="rId9" cstate="print"/>
          <a:srcRect/>
          <a:stretch>
            <a:fillRect/>
          </a:stretch>
        </p:blipFill>
        <p:spPr bwMode="auto">
          <a:xfrm>
            <a:off x="8328531" y="4926672"/>
            <a:ext cx="422323" cy="419944"/>
          </a:xfrm>
          <a:prstGeom prst="rect">
            <a:avLst/>
          </a:prstGeom>
          <a:noFill/>
        </p:spPr>
      </p:pic>
      <p:pic>
        <p:nvPicPr>
          <p:cNvPr id="23554" name="Picture 2" descr="http://joinup.ec.europa.eu/sites/default/files/imagecache/community_logo/DCAT_application_profile_for_European_data_portals_logo_0.png"/>
          <p:cNvPicPr>
            <a:picLocks noChangeAspect="1" noChangeArrowheads="1"/>
          </p:cNvPicPr>
          <p:nvPr/>
        </p:nvPicPr>
        <p:blipFill>
          <a:blip r:embed="rId10" cstate="print"/>
          <a:srcRect/>
          <a:stretch>
            <a:fillRect/>
          </a:stretch>
        </p:blipFill>
        <p:spPr bwMode="auto">
          <a:xfrm>
            <a:off x="8316417" y="5445224"/>
            <a:ext cx="432047" cy="432048"/>
          </a:xfrm>
          <a:prstGeom prst="rect">
            <a:avLst/>
          </a:prstGeom>
          <a:noFill/>
        </p:spPr>
      </p:pic>
      <p:sp>
        <p:nvSpPr>
          <p:cNvPr id="13" name="TextBox 12"/>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2</a:t>
            </a:r>
          </a:p>
        </p:txBody>
      </p:sp>
      <p:pic>
        <p:nvPicPr>
          <p:cNvPr id="14" name="Picture 2" descr="https://joinup.ec.europa.eu/sites/default/files/ckeditor_files/images/registered_organisation_vocabulary_logo_v0_02.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71803" t="5700" r="1363" b="34164"/>
          <a:stretch/>
        </p:blipFill>
        <p:spPr bwMode="auto">
          <a:xfrm>
            <a:off x="8328531" y="4218756"/>
            <a:ext cx="522976" cy="506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Création de profils applicatifs</a:t>
            </a:r>
          </a:p>
        </p:txBody>
      </p:sp>
      <p:sp>
        <p:nvSpPr>
          <p:cNvPr id="3" name="Content Placeholder 2"/>
          <p:cNvSpPr>
            <a:spLocks noGrp="1"/>
          </p:cNvSpPr>
          <p:nvPr>
            <p:ph sz="quarter" idx="15"/>
          </p:nvPr>
        </p:nvSpPr>
        <p:spPr>
          <a:xfrm>
            <a:off x="533400" y="1484784"/>
            <a:ext cx="8077200" cy="4419600"/>
          </a:xfrm>
        </p:spPr>
        <p:txBody>
          <a:bodyPr/>
          <a:lstStyle/>
          <a:p>
            <a:pPr lvl="1">
              <a:buFont typeface="Arial" pitchFamily="34" charset="0"/>
              <a:buChar char="•"/>
            </a:pPr>
            <a:r>
              <a:rPr lang="fr-BE" sz="1800" dirty="0" smtClean="0"/>
              <a:t>Des </a:t>
            </a:r>
            <a:r>
              <a:rPr lang="fr-BE" sz="1800" b="1" dirty="0" smtClean="0"/>
              <a:t>domaines différents </a:t>
            </a:r>
            <a:r>
              <a:rPr lang="fr-BE" sz="1800" dirty="0" smtClean="0"/>
              <a:t>ont des </a:t>
            </a:r>
            <a:r>
              <a:rPr lang="fr-BE" sz="1800" b="1" dirty="0" smtClean="0"/>
              <a:t>contraintes différentes </a:t>
            </a:r>
            <a:r>
              <a:rPr lang="fr-BE" sz="1800" dirty="0" smtClean="0"/>
              <a:t>pour la sémantique qui est spécifique à ce domaine, par exemple les concepts de classification.</a:t>
            </a:r>
          </a:p>
          <a:p>
            <a:pPr lvl="1">
              <a:buFont typeface="Arial" pitchFamily="34" charset="0"/>
              <a:buChar char="•"/>
            </a:pPr>
            <a:r>
              <a:rPr lang="fr-BE" sz="1800" dirty="0" smtClean="0"/>
              <a:t>Les vocabulaires RDF génériques fournissent habituellement les </a:t>
            </a:r>
            <a:r>
              <a:rPr lang="fr-BE" sz="1800" b="1" dirty="0" smtClean="0"/>
              <a:t>classes </a:t>
            </a:r>
            <a:r>
              <a:rPr lang="fr-BE" sz="1800" b="1" dirty="0" smtClean="0"/>
              <a:t>de </a:t>
            </a:r>
            <a:r>
              <a:rPr lang="fr-BE" sz="1800" b="1" dirty="0" smtClean="0"/>
              <a:t>base nécessaires</a:t>
            </a:r>
            <a:r>
              <a:rPr lang="fr-BE" sz="1800" dirty="0" smtClean="0"/>
              <a:t> pour permettre à des extensions d’ajouter, selon les besoins, des structures spécifiques de sous-classe ou de schémas de classification.</a:t>
            </a:r>
          </a:p>
          <a:p>
            <a:pPr lvl="1">
              <a:buFont typeface="Arial" pitchFamily="34" charset="0"/>
              <a:buChar char="•"/>
            </a:pPr>
            <a:r>
              <a:rPr lang="fr-BE" sz="1800" dirty="0" smtClean="0"/>
              <a:t>Dans de tels cas, les </a:t>
            </a:r>
            <a:r>
              <a:rPr lang="fr-BE" sz="1800" dirty="0" err="1" smtClean="0"/>
              <a:t>réutilisateurs</a:t>
            </a:r>
            <a:r>
              <a:rPr lang="fr-BE" sz="1800" dirty="0" smtClean="0"/>
              <a:t> sont encouragés à définir des  </a:t>
            </a:r>
            <a:r>
              <a:rPr lang="fr-BE" sz="1800" b="1" dirty="0" smtClean="0"/>
              <a:t>profils applicatifs particuliers à un domaine d'application </a:t>
            </a:r>
            <a:r>
              <a:rPr lang="fr-BE" sz="1800" dirty="0" smtClean="0"/>
              <a:t>en spécifiant (si nécessaire) </a:t>
            </a:r>
            <a:r>
              <a:rPr lang="fr-BE" sz="1800" b="1" dirty="0" smtClean="0"/>
              <a:t>sous-classes, sous-propriétés</a:t>
            </a:r>
            <a:r>
              <a:rPr lang="fr-BE" sz="1800" dirty="0" smtClean="0"/>
              <a:t> et </a:t>
            </a:r>
            <a:r>
              <a:rPr lang="fr-BE" sz="1800" b="1" dirty="0" smtClean="0"/>
              <a:t>des vocabulaires contrôlés</a:t>
            </a:r>
            <a:r>
              <a:rPr lang="fr-BE" sz="1800" dirty="0" smtClean="0"/>
              <a:t>.</a:t>
            </a:r>
          </a:p>
          <a:p>
            <a:pPr lvl="1">
              <a:buFont typeface="Arial" pitchFamily="34" charset="0"/>
              <a:buChar char="•"/>
            </a:pPr>
            <a:r>
              <a:rPr lang="fr-BE" sz="1800" dirty="0" smtClean="0"/>
              <a:t>Par exemple,</a:t>
            </a:r>
          </a:p>
          <a:p>
            <a:pPr lvl="2">
              <a:buFont typeface="Wingdings" pitchFamily="2" charset="2"/>
              <a:buChar char="§"/>
            </a:pPr>
            <a:r>
              <a:rPr lang="fr-BE" sz="1800" dirty="0" smtClean="0">
                <a:hlinkClick r:id="rId3"/>
              </a:rPr>
              <a:t>Le profil applicatif DCAT pour les portails de données en Europe</a:t>
            </a:r>
            <a:endParaRPr lang="fr-BE" sz="1800" dirty="0" smtClean="0"/>
          </a:p>
          <a:p>
            <a:pPr lvl="2">
              <a:buFont typeface="Wingdings" pitchFamily="2" charset="2"/>
              <a:buChar char="§"/>
            </a:pPr>
            <a:r>
              <a:rPr lang="fr-BE" sz="1800" dirty="0" smtClean="0"/>
              <a:t>Le </a:t>
            </a:r>
            <a:r>
              <a:rPr lang="fr-BE" sz="1800" dirty="0" smtClean="0">
                <a:hlinkClick r:id="rId4"/>
              </a:rPr>
              <a:t>vocabulaire « </a:t>
            </a:r>
            <a:r>
              <a:rPr lang="fr-BE" sz="1800" dirty="0" err="1" smtClean="0">
                <a:hlinkClick r:id="rId4"/>
              </a:rPr>
              <a:t>Registered</a:t>
            </a:r>
            <a:r>
              <a:rPr lang="fr-BE" sz="1800" dirty="0" smtClean="0">
                <a:hlinkClick r:id="rId4"/>
              </a:rPr>
              <a:t> </a:t>
            </a:r>
            <a:r>
              <a:rPr lang="fr-BE" sz="1800" dirty="0" err="1" smtClean="0">
                <a:hlinkClick r:id="rId4"/>
              </a:rPr>
              <a:t>Organization</a:t>
            </a:r>
            <a:r>
              <a:rPr lang="fr-BE" sz="1800" dirty="0" smtClean="0">
                <a:hlinkClick r:id="rId4"/>
              </a:rPr>
              <a:t> »</a:t>
            </a:r>
            <a:r>
              <a:rPr lang="fr-BE" sz="1800" dirty="0" smtClean="0"/>
              <a:t> comme profil applicatif de </a:t>
            </a:r>
            <a:r>
              <a:rPr lang="fr-BE" sz="1800" dirty="0" smtClean="0">
                <a:hlinkClick r:id="rId5"/>
              </a:rPr>
              <a:t>l’ontologie « </a:t>
            </a:r>
            <a:r>
              <a:rPr lang="fr-BE" sz="1800" dirty="0" err="1" smtClean="0">
                <a:hlinkClick r:id="rId5"/>
              </a:rPr>
              <a:t>Organization</a:t>
            </a:r>
            <a:r>
              <a:rPr lang="fr-BE" sz="1800" dirty="0" smtClean="0">
                <a:hlinkClick r:id="rId5"/>
              </a:rPr>
              <a:t> ».</a:t>
            </a:r>
            <a:endParaRPr lang="fr-BE" sz="1800"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12</a:t>
            </a:fld>
            <a:endParaRPr lang="en-GB" dirty="0"/>
          </a:p>
        </p:txBody>
      </p:sp>
      <p:sp>
        <p:nvSpPr>
          <p:cNvPr id="5" name="Rectangle 4"/>
          <p:cNvSpPr/>
          <p:nvPr/>
        </p:nvSpPr>
        <p:spPr bwMode="ltGray">
          <a:xfrm>
            <a:off x="4499992" y="5902672"/>
            <a:ext cx="4104456" cy="576064"/>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Voir</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aussi</a:t>
            </a:r>
            <a:r>
              <a:rPr lang="en-GB" sz="1200" b="1" dirty="0" smtClean="0">
                <a:solidFill>
                  <a:schemeClr val="tx1"/>
                </a:solidFill>
                <a:latin typeface="Georgia" pitchFamily="18" charset="0"/>
              </a:rPr>
              <a:t>:</a:t>
            </a:r>
          </a:p>
          <a:p>
            <a:r>
              <a:rPr lang="en-GB" sz="1200" dirty="0" smtClean="0">
                <a:hlinkClick r:id="rId6"/>
              </a:rPr>
              <a:t>joinup.ec.europa.eu/asset/dcat_application_profile/home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Les avantages de la réutilisation</a:t>
            </a:r>
            <a:endParaRPr lang="en-GB" dirty="0"/>
          </a:p>
        </p:txBody>
      </p:sp>
      <p:sp>
        <p:nvSpPr>
          <p:cNvPr id="3" name="Content Placeholder 2"/>
          <p:cNvSpPr>
            <a:spLocks noGrp="1"/>
          </p:cNvSpPr>
          <p:nvPr>
            <p:ph sz="quarter" idx="15"/>
          </p:nvPr>
        </p:nvSpPr>
        <p:spPr/>
        <p:txBody>
          <a:bodyPr/>
          <a:lstStyle/>
          <a:p>
            <a:pPr marL="273050" lvl="1" indent="-273050"/>
            <a:r>
              <a:rPr lang="fr-FR" dirty="0" smtClean="0"/>
              <a:t>La réutilisation </a:t>
            </a:r>
            <a:r>
              <a:rPr lang="fr-FR" b="1" dirty="0" smtClean="0"/>
              <a:t>facilite l'interopérabilité</a:t>
            </a:r>
            <a:r>
              <a:rPr lang="fr-FR" dirty="0" smtClean="0"/>
              <a:t> de vos données</a:t>
            </a:r>
          </a:p>
          <a:p>
            <a:pPr marL="548640" lvl="3">
              <a:buFont typeface="Wingdings" pitchFamily="2" charset="2"/>
              <a:buChar char="§"/>
            </a:pPr>
            <a:r>
              <a:rPr lang="fr-FR" sz="1600" dirty="0" smtClean="0"/>
              <a:t>Utilisez  </a:t>
            </a:r>
            <a:r>
              <a:rPr lang="fr-FR" sz="1600" dirty="0" err="1" smtClean="0"/>
              <a:t>dcterms:created</a:t>
            </a:r>
            <a:r>
              <a:rPr lang="fr-FR" sz="1600" dirty="0" smtClean="0"/>
              <a:t>, par exemple, la valeur de ce qui devrait être une date </a:t>
            </a:r>
            <a:r>
              <a:rPr lang="fr-FR" sz="1600" dirty="0" err="1" smtClean="0"/>
              <a:t>formattée</a:t>
            </a:r>
            <a:r>
              <a:rPr lang="fr-FR" sz="1600" dirty="0" smtClean="0"/>
              <a:t> de la même manière que: 2013-02-21 ^ ^ </a:t>
            </a:r>
            <a:r>
              <a:rPr lang="fr-FR" sz="1600" dirty="0" err="1" smtClean="0"/>
              <a:t>xsd</a:t>
            </a:r>
            <a:r>
              <a:rPr lang="fr-FR" sz="1600" dirty="0" smtClean="0"/>
              <a:t>: date. Celle-ci est immédiatement traitable par de nombreuses machines. Si votre schéma encourage les éditeurs de données d’utiliser un terme et un format de date différents, comme  par ex: la date «21 Février 2013» - les données publiées en utilisant votre schéma nécessiteront un traitement supplémentaire pour les rendre identiques à toutes les autres.</a:t>
            </a:r>
          </a:p>
          <a:p>
            <a:pPr marL="273050" lvl="1" indent="-273050"/>
            <a:r>
              <a:rPr lang="fr-FR" dirty="0" smtClean="0"/>
              <a:t>La réutilisation de votre schéma leur </a:t>
            </a:r>
            <a:r>
              <a:rPr lang="fr-FR" b="1" dirty="0" smtClean="0"/>
              <a:t>ajoute de la crédibilité</a:t>
            </a:r>
            <a:r>
              <a:rPr lang="fr-FR" dirty="0" smtClean="0"/>
              <a:t>.</a:t>
            </a:r>
          </a:p>
          <a:p>
            <a:pPr marL="548640" lvl="3">
              <a:buFont typeface="Wingdings" pitchFamily="2" charset="2"/>
              <a:buChar char="§"/>
            </a:pPr>
            <a:r>
              <a:rPr lang="fr-FR" sz="1600" dirty="0" smtClean="0"/>
              <a:t>Cela montre qu'il a été publié avec soin et professionnalisme, encore une fois, ceci favorise sa réutilisation.</a:t>
            </a:r>
          </a:p>
          <a:p>
            <a:pPr marL="0" lvl="1"/>
            <a:r>
              <a:rPr lang="fr-FR" dirty="0" smtClean="0"/>
              <a:t>La réutilisation est plus facile et moins cher.</a:t>
            </a:r>
          </a:p>
          <a:p>
            <a:pPr lvl="2">
              <a:buFont typeface="Wingdings" pitchFamily="2" charset="2"/>
              <a:buChar char="§"/>
            </a:pPr>
            <a:r>
              <a:rPr lang="fr-FR" sz="1600" dirty="0" smtClean="0"/>
              <a:t>Réutiliser des classes et des propriétés de vocabulaires bien définis et bien accueillis évite que vous ayez à reproduire cet effort.</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13</a:t>
            </a:fld>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Vous pouvez trouver des vocabulaires RDF réutilisables sur ...</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14</a:t>
            </a:fld>
            <a:endParaRPr lang="en-GB" dirty="0"/>
          </a:p>
        </p:txBody>
      </p:sp>
      <p:pic>
        <p:nvPicPr>
          <p:cNvPr id="5" name="Picture 1"/>
          <p:cNvPicPr>
            <a:picLocks noChangeAspect="1" noChangeArrowheads="1"/>
          </p:cNvPicPr>
          <p:nvPr/>
        </p:nvPicPr>
        <p:blipFill>
          <a:blip r:embed="rId2" cstate="print"/>
          <a:srcRect l="26460" t="9240" r="27236" b="5081"/>
          <a:stretch>
            <a:fillRect/>
          </a:stretch>
        </p:blipFill>
        <p:spPr bwMode="auto">
          <a:xfrm>
            <a:off x="360238" y="1340768"/>
            <a:ext cx="4427786" cy="4608512"/>
          </a:xfrm>
          <a:prstGeom prst="rect">
            <a:avLst/>
          </a:prstGeom>
          <a:ln>
            <a:noFill/>
          </a:ln>
          <a:effectLst>
            <a:outerShdw blurRad="190500" algn="tl" rotWithShape="0">
              <a:srgbClr val="000000">
                <a:alpha val="70000"/>
              </a:srgbClr>
            </a:outerShdw>
          </a:effectLst>
        </p:spPr>
      </p:pic>
      <p:pic>
        <p:nvPicPr>
          <p:cNvPr id="6" name="Picture 2"/>
          <p:cNvPicPr>
            <a:picLocks noChangeAspect="1" noChangeArrowheads="1"/>
          </p:cNvPicPr>
          <p:nvPr/>
        </p:nvPicPr>
        <p:blipFill>
          <a:blip r:embed="rId3" cstate="print"/>
          <a:srcRect/>
          <a:stretch>
            <a:fillRect/>
          </a:stretch>
        </p:blipFill>
        <p:spPr bwMode="auto">
          <a:xfrm>
            <a:off x="3635896" y="2348880"/>
            <a:ext cx="5335349" cy="4072310"/>
          </a:xfrm>
          <a:prstGeom prst="rect">
            <a:avLst/>
          </a:prstGeom>
          <a:ln>
            <a:noFill/>
          </a:ln>
          <a:effectLst>
            <a:outerShdw blurRad="190500" algn="tl" rotWithShape="0">
              <a:srgbClr val="000000">
                <a:alpha val="70000"/>
              </a:srgbClr>
            </a:outerShdw>
          </a:effectLst>
        </p:spPr>
      </p:pic>
      <p:sp>
        <p:nvSpPr>
          <p:cNvPr id="7" name="TextBox 6"/>
          <p:cNvSpPr txBox="1"/>
          <p:nvPr/>
        </p:nvSpPr>
        <p:spPr>
          <a:xfrm>
            <a:off x="395536" y="5989036"/>
            <a:ext cx="3096344" cy="288032"/>
          </a:xfrm>
          <a:prstGeom prst="rect">
            <a:avLst/>
          </a:prstGeom>
          <a:noFill/>
        </p:spPr>
        <p:txBody>
          <a:bodyPr vert="horz" wrap="square" lIns="0" tIns="0" rIns="0" bIns="0" rtlCol="0">
            <a:noAutofit/>
          </a:bodyPr>
          <a:lstStyle/>
          <a:p>
            <a:pPr indent="-274320">
              <a:spcAft>
                <a:spcPts val="900"/>
              </a:spcAft>
            </a:pPr>
            <a:r>
              <a:rPr lang="en-GB" sz="1600" dirty="0" smtClean="0">
                <a:latin typeface="Georgia" pitchFamily="18" charset="0"/>
                <a:hlinkClick r:id="rId4"/>
              </a:rPr>
              <a:t>http://joinup.ec.europa.eu/</a:t>
            </a:r>
            <a:r>
              <a:rPr lang="en-GB" sz="1600" dirty="0" smtClean="0">
                <a:latin typeface="Georgia" pitchFamily="18" charset="0"/>
              </a:rPr>
              <a:t> </a:t>
            </a:r>
          </a:p>
        </p:txBody>
      </p:sp>
      <p:sp>
        <p:nvSpPr>
          <p:cNvPr id="8" name="TextBox 7"/>
          <p:cNvSpPr txBox="1"/>
          <p:nvPr/>
        </p:nvSpPr>
        <p:spPr>
          <a:xfrm>
            <a:off x="5841640" y="1988840"/>
            <a:ext cx="3096344" cy="288032"/>
          </a:xfrm>
          <a:prstGeom prst="rect">
            <a:avLst/>
          </a:prstGeom>
          <a:noFill/>
        </p:spPr>
        <p:txBody>
          <a:bodyPr vert="horz" wrap="square" lIns="0" tIns="0" rIns="0" bIns="0" rtlCol="0">
            <a:noAutofit/>
          </a:bodyPr>
          <a:lstStyle/>
          <a:p>
            <a:pPr indent="-274320" algn="r">
              <a:spcAft>
                <a:spcPts val="900"/>
              </a:spcAft>
            </a:pPr>
            <a:r>
              <a:rPr lang="en-GB" sz="1600" dirty="0" smtClean="0">
                <a:latin typeface="+mj-lt"/>
                <a:hlinkClick r:id="rId5"/>
              </a:rPr>
              <a:t>http://lov.okfn.org/</a:t>
            </a:r>
            <a:r>
              <a:rPr lang="en-GB" sz="1600" dirty="0" smtClean="0">
                <a:latin typeface="+mj-lt"/>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85800"/>
            <a:ext cx="7711008" cy="914400"/>
          </a:xfrm>
        </p:spPr>
        <p:txBody>
          <a:bodyPr/>
          <a:lstStyle/>
          <a:p>
            <a:r>
              <a:rPr lang="fr-FR" dirty="0" smtClean="0"/>
              <a:t>Création de sous-classes et sous-propriétés</a:t>
            </a:r>
            <a:endParaRPr lang="en-GB" dirty="0"/>
          </a:p>
        </p:txBody>
      </p:sp>
      <p:sp>
        <p:nvSpPr>
          <p:cNvPr id="6" name="Content Placeholder 5"/>
          <p:cNvSpPr>
            <a:spLocks noGrp="1"/>
          </p:cNvSpPr>
          <p:nvPr>
            <p:ph sz="quarter" idx="15"/>
          </p:nvPr>
        </p:nvSpPr>
        <p:spPr>
          <a:xfrm>
            <a:off x="533400" y="1961728"/>
            <a:ext cx="8077200" cy="4419600"/>
          </a:xfrm>
        </p:spPr>
        <p:txBody>
          <a:bodyPr/>
          <a:lstStyle/>
          <a:p>
            <a:pPr lvl="1">
              <a:buFont typeface="Arial" pitchFamily="34" charset="0"/>
              <a:buChar char="•"/>
            </a:pPr>
            <a:r>
              <a:rPr lang="fr-BE" dirty="0" smtClean="0">
                <a:latin typeface="+mj-lt"/>
              </a:rPr>
              <a:t>Les schémas et les vocabulaires RDF comprennent souvent des </a:t>
            </a:r>
            <a:r>
              <a:rPr lang="fr-BE" b="1" dirty="0" smtClean="0">
                <a:latin typeface="+mj-lt"/>
              </a:rPr>
              <a:t>termes qui sont très génériques</a:t>
            </a:r>
            <a:r>
              <a:rPr lang="fr-BE" dirty="0" smtClean="0">
                <a:latin typeface="+mj-lt"/>
              </a:rPr>
              <a:t>.</a:t>
            </a:r>
          </a:p>
          <a:p>
            <a:pPr lvl="1">
              <a:buFont typeface="Arial" pitchFamily="34" charset="0"/>
              <a:buChar char="•"/>
            </a:pPr>
            <a:r>
              <a:rPr lang="fr-BE" dirty="0" smtClean="0">
                <a:latin typeface="+mj-lt"/>
              </a:rPr>
              <a:t>En créant des </a:t>
            </a:r>
            <a:r>
              <a:rPr lang="fr-BE" b="1" dirty="0" smtClean="0">
                <a:latin typeface="+mj-lt"/>
              </a:rPr>
              <a:t>sous-classes</a:t>
            </a:r>
            <a:r>
              <a:rPr lang="fr-BE" dirty="0" smtClean="0">
                <a:latin typeface="+mj-lt"/>
              </a:rPr>
              <a:t> et des relations de </a:t>
            </a:r>
            <a:r>
              <a:rPr lang="fr-BE" b="1" dirty="0" smtClean="0">
                <a:latin typeface="+mj-lt"/>
              </a:rPr>
              <a:t>sous-propriété</a:t>
            </a:r>
            <a:r>
              <a:rPr lang="fr-BE" dirty="0" smtClean="0">
                <a:latin typeface="+mj-lt"/>
              </a:rPr>
              <a:t>, les systèmes qui comprennent la super propriété ou super classe peuvent être capables d'interpréter les données, même si les termes plus spécifiques sont inconnus.</a:t>
            </a:r>
          </a:p>
          <a:p>
            <a:pPr lvl="1">
              <a:buFont typeface="Arial" pitchFamily="34" charset="0"/>
              <a:buChar char="•"/>
            </a:pPr>
            <a:r>
              <a:rPr lang="fr-FR" dirty="0" smtClean="0"/>
              <a:t>Ne </a:t>
            </a:r>
            <a:r>
              <a:rPr lang="fr-FR" b="1" dirty="0" smtClean="0"/>
              <a:t>pas créer de sous-classes et sous-propriétés simplement pour vous permettre d'utiliser votre propre terme</a:t>
            </a:r>
            <a:r>
              <a:rPr lang="fr-FR" dirty="0" smtClean="0"/>
              <a:t> pour quelque chose qui existe déjà.</a:t>
            </a:r>
            <a:endParaRPr lang="en-GB" dirty="0" smtClean="0"/>
          </a:p>
          <a:p>
            <a:pPr lvl="1">
              <a:buFont typeface="Arial" pitchFamily="34" charset="0"/>
              <a:buChar char="•"/>
            </a:pPr>
            <a:endParaRPr lang="fr-BE" dirty="0" smtClean="0">
              <a:latin typeface="+mj-lt"/>
            </a:endParaRP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15</a:t>
            </a:fld>
            <a:endParaRPr lang="en-GB" dirty="0"/>
          </a:p>
        </p:txBody>
      </p:sp>
      <p:sp>
        <p:nvSpPr>
          <p:cNvPr id="13" name="TextBox 12"/>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Création de sous-propriétés - un exemple</a:t>
            </a:r>
            <a:endParaRPr lang="en-GB" dirty="0"/>
          </a:p>
        </p:txBody>
      </p:sp>
      <p:sp>
        <p:nvSpPr>
          <p:cNvPr id="9" name="Content Placeholder 8"/>
          <p:cNvSpPr>
            <a:spLocks noGrp="1"/>
          </p:cNvSpPr>
          <p:nvPr>
            <p:ph sz="quarter" idx="15"/>
          </p:nvPr>
        </p:nvSpPr>
        <p:spPr/>
        <p:txBody>
          <a:bodyPr/>
          <a:lstStyle/>
          <a:p>
            <a:r>
              <a:rPr lang="fr-BE" sz="1800" smtClean="0"/>
              <a:t>Le vocabulaire “Registered Organization” définit trois sous-propriétés de “org:classification” :  “companyType”, “companyStatus” et “companyActivity”.</a:t>
            </a:r>
          </a:p>
          <a:p>
            <a:endParaRPr lang="fr-BE"/>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16</a:t>
            </a:fld>
            <a:endParaRPr lang="en-GB" dirty="0"/>
          </a:p>
        </p:txBody>
      </p:sp>
      <p:pic>
        <p:nvPicPr>
          <p:cNvPr id="3074" name="Picture 2"/>
          <p:cNvPicPr>
            <a:picLocks noChangeAspect="1" noChangeArrowheads="1"/>
          </p:cNvPicPr>
          <p:nvPr/>
        </p:nvPicPr>
        <p:blipFill>
          <a:blip r:embed="rId3" cstate="print"/>
          <a:srcRect r="11413"/>
          <a:stretch>
            <a:fillRect/>
          </a:stretch>
        </p:blipFill>
        <p:spPr bwMode="auto">
          <a:xfrm>
            <a:off x="467544" y="2492896"/>
            <a:ext cx="8100392" cy="3789350"/>
          </a:xfrm>
          <a:prstGeom prst="rect">
            <a:avLst/>
          </a:prstGeom>
          <a:ln>
            <a:noFill/>
          </a:ln>
          <a:effectLst>
            <a:outerShdw blurRad="292100" dist="139700" dir="2700000" algn="tl" rotWithShape="0">
              <a:srgbClr val="333333">
                <a:alpha val="65000"/>
              </a:srgbClr>
            </a:outerShdw>
          </a:effectLst>
        </p:spPr>
      </p:pic>
      <p:sp>
        <p:nvSpPr>
          <p:cNvPr id="6" name="Oval 5"/>
          <p:cNvSpPr/>
          <p:nvPr/>
        </p:nvSpPr>
        <p:spPr bwMode="ltGray">
          <a:xfrm>
            <a:off x="323528" y="2996952"/>
            <a:ext cx="2077120" cy="43204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7" name="Oval 6"/>
          <p:cNvSpPr/>
          <p:nvPr/>
        </p:nvSpPr>
        <p:spPr bwMode="ltGray">
          <a:xfrm>
            <a:off x="323528" y="4338030"/>
            <a:ext cx="2087216" cy="46595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8" name="Oval 7"/>
          <p:cNvSpPr/>
          <p:nvPr/>
        </p:nvSpPr>
        <p:spPr bwMode="ltGray">
          <a:xfrm>
            <a:off x="395536" y="5850198"/>
            <a:ext cx="2015208" cy="43624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Définition d'une sous-propriété en RDF</a:t>
            </a:r>
            <a:endParaRPr lang="en-GB" dirty="0"/>
          </a:p>
        </p:txBody>
      </p:sp>
      <p:sp>
        <p:nvSpPr>
          <p:cNvPr id="3" name="Content Placeholder 2"/>
          <p:cNvSpPr>
            <a:spLocks noGrp="1"/>
          </p:cNvSpPr>
          <p:nvPr>
            <p:ph sz="quarter" idx="15"/>
          </p:nvPr>
        </p:nvSpPr>
        <p:spPr/>
        <p:txBody>
          <a:bodyPr/>
          <a:lstStyle/>
          <a:p>
            <a:r>
              <a:rPr lang="en-GB" sz="1600" dirty="0" smtClean="0"/>
              <a:t> &lt;rdf:Property rdf:about="rov:companyType"&gt;    </a:t>
            </a:r>
          </a:p>
          <a:p>
            <a:r>
              <a:rPr lang="en-GB" sz="1600" dirty="0" smtClean="0"/>
              <a:t>	&lt;rdfs:label xml:lang="en"&gt;company type&lt;/rdfs:label&gt;    </a:t>
            </a:r>
          </a:p>
          <a:p>
            <a:r>
              <a:rPr lang="en-GB" sz="1600" dirty="0" smtClean="0"/>
              <a:t>	&lt;rdfs:comment xml:lang="en" rdf:parseType="Literal"&gt;</a:t>
            </a:r>
          </a:p>
          <a:p>
            <a:pPr lvl="4">
              <a:buNone/>
            </a:pPr>
            <a:r>
              <a:rPr lang="en-GB" sz="1600" dirty="0" smtClean="0"/>
              <a:t>	This property records the type of company. Familiar types are SA, PLC, LLC, GmbH etc. Each jurisdiction will have a limited set of recognised company types and these should be used in a consistent manner  using a skos:Concept as described in the &lt;a href="#skos:Concept"&gt;Code&lt;/a&gt; Class.</a:t>
            </a:r>
          </a:p>
          <a:p>
            <a:r>
              <a:rPr lang="en-GB" sz="1600" dirty="0" smtClean="0"/>
              <a:t>	&lt;/rdfs:comment&gt;    </a:t>
            </a:r>
          </a:p>
          <a:p>
            <a:r>
              <a:rPr lang="en-GB" sz="1600" dirty="0" smtClean="0"/>
              <a:t>	&lt;rdfs:isDefinedBy rdf:resource="http://www.w3.org/ns/regorg#"/&gt;    	&lt;rdfs:range rdf:resource="skos:Concept"/&gt;    </a:t>
            </a:r>
          </a:p>
          <a:p>
            <a:r>
              <a:rPr lang="en-GB" sz="1600" dirty="0" smtClean="0"/>
              <a:t>	&lt;rdfs:subPropertyOf rdf:resource="org:classification" /&gt;    	&lt;dcterms:identifier&gt;legal:companyType&lt;/dcterms:identifier&gt;  </a:t>
            </a:r>
          </a:p>
          <a:p>
            <a:r>
              <a:rPr lang="en-GB" sz="1600" dirty="0" smtClean="0"/>
              <a:t>&lt;/rdf:Property&gt;</a:t>
            </a:r>
          </a:p>
          <a:p>
            <a:endParaRPr lang="en-GB" sz="16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17</a:t>
            </a:fld>
            <a:endParaRPr lang="en-GB" dirty="0"/>
          </a:p>
        </p:txBody>
      </p:sp>
      <p:sp>
        <p:nvSpPr>
          <p:cNvPr id="6" name="Oval 5"/>
          <p:cNvSpPr/>
          <p:nvPr/>
        </p:nvSpPr>
        <p:spPr bwMode="ltGray">
          <a:xfrm>
            <a:off x="971600" y="4797152"/>
            <a:ext cx="5760640" cy="432048"/>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smtClean="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85800"/>
            <a:ext cx="7711008" cy="914400"/>
          </a:xfrm>
        </p:spPr>
        <p:txBody>
          <a:bodyPr/>
          <a:lstStyle/>
          <a:p>
            <a:r>
              <a:rPr lang="fr-FR" dirty="0" smtClean="0"/>
              <a:t>Lorsque de nouveaux termes sont nécessaires, créez-les suivant les meilleures pratiques communément admises</a:t>
            </a:r>
          </a:p>
        </p:txBody>
      </p:sp>
      <p:sp>
        <p:nvSpPr>
          <p:cNvPr id="6" name="Content Placeholder 5"/>
          <p:cNvSpPr>
            <a:spLocks noGrp="1"/>
          </p:cNvSpPr>
          <p:nvPr>
            <p:ph sz="quarter" idx="15"/>
          </p:nvPr>
        </p:nvSpPr>
        <p:spPr>
          <a:xfrm>
            <a:off x="533400" y="2249760"/>
            <a:ext cx="8077200" cy="4419600"/>
          </a:xfrm>
        </p:spPr>
        <p:txBody>
          <a:bodyPr/>
          <a:lstStyle/>
          <a:p>
            <a:pPr marL="457200" lvl="1" indent="-457200">
              <a:buFont typeface="Wingdings" pitchFamily="2" charset="2"/>
              <a:buChar char="ü"/>
            </a:pPr>
            <a:r>
              <a:rPr lang="fr-FR" dirty="0" smtClean="0">
                <a:latin typeface="+mj-lt"/>
              </a:rPr>
              <a:t>Les Classes commencent avec une majuscule et sont toujours au singulier, par exemple, </a:t>
            </a:r>
            <a:r>
              <a:rPr lang="fr-FR" dirty="0" err="1" smtClean="0">
                <a:latin typeface="+mj-lt"/>
              </a:rPr>
              <a:t>skos:Concept</a:t>
            </a:r>
            <a:r>
              <a:rPr lang="fr-FR" dirty="0" smtClean="0">
                <a:latin typeface="+mj-lt"/>
              </a:rPr>
              <a:t>.</a:t>
            </a:r>
            <a:endParaRPr lang="en-GB" dirty="0" smtClean="0">
              <a:latin typeface="+mj-lt"/>
            </a:endParaRPr>
          </a:p>
          <a:p>
            <a:pPr marL="457200" indent="-457200">
              <a:buFont typeface="Wingdings" pitchFamily="2" charset="2"/>
              <a:buChar char="ü"/>
            </a:pPr>
            <a:r>
              <a:rPr lang="fr-FR" dirty="0" smtClean="0">
                <a:latin typeface="+mj-lt"/>
              </a:rPr>
              <a:t>Les propriétés commencent par une lettre en minuscule, par exemple </a:t>
            </a:r>
            <a:r>
              <a:rPr lang="fr-FR" dirty="0" err="1" smtClean="0">
                <a:latin typeface="+mj-lt"/>
              </a:rPr>
              <a:t>rdfs</a:t>
            </a:r>
            <a:r>
              <a:rPr lang="fr-FR" dirty="0" smtClean="0">
                <a:latin typeface="+mj-lt"/>
              </a:rPr>
              <a:t>: label.</a:t>
            </a:r>
            <a:endParaRPr lang="en-GB" dirty="0" smtClean="0">
              <a:latin typeface="+mj-lt"/>
            </a:endParaRPr>
          </a:p>
          <a:p>
            <a:pPr marL="457200" indent="-457200">
              <a:buFont typeface="Wingdings" pitchFamily="2" charset="2"/>
              <a:buChar char="ü"/>
            </a:pPr>
            <a:r>
              <a:rPr lang="fr-FR" dirty="0" smtClean="0">
                <a:latin typeface="+mj-lt"/>
              </a:rPr>
              <a:t>Les propriétés des objets devraient être des verbes, par exemple de </a:t>
            </a:r>
            <a:r>
              <a:rPr lang="fr-FR" dirty="0" err="1" smtClean="0">
                <a:latin typeface="+mj-lt"/>
              </a:rPr>
              <a:t>org:hasSite</a:t>
            </a:r>
            <a:r>
              <a:rPr lang="fr-FR" dirty="0" smtClean="0">
                <a:latin typeface="+mj-lt"/>
              </a:rPr>
              <a:t>.</a:t>
            </a:r>
            <a:endParaRPr lang="en-GB" dirty="0" smtClean="0">
              <a:latin typeface="+mj-lt"/>
            </a:endParaRPr>
          </a:p>
          <a:p>
            <a:pPr marL="457200" indent="-457200">
              <a:buFont typeface="Wingdings" pitchFamily="2" charset="2"/>
              <a:buChar char="ü"/>
            </a:pPr>
            <a:r>
              <a:rPr lang="fr-FR" dirty="0" smtClean="0">
                <a:latin typeface="+mj-lt"/>
              </a:rPr>
              <a:t>Les propriétés de type de données doivent être des noms, par exemple de </a:t>
            </a:r>
            <a:r>
              <a:rPr lang="fr-FR" dirty="0" err="1" smtClean="0">
                <a:latin typeface="+mj-lt"/>
              </a:rPr>
              <a:t>dcterms:Description</a:t>
            </a:r>
            <a:r>
              <a:rPr lang="fr-FR" dirty="0" smtClean="0">
                <a:latin typeface="+mj-lt"/>
              </a:rPr>
              <a:t>.</a:t>
            </a:r>
            <a:endParaRPr lang="en-GB" dirty="0" smtClean="0">
              <a:latin typeface="+mj-lt"/>
            </a:endParaRPr>
          </a:p>
          <a:p>
            <a:pPr marL="457200" lvl="1" indent="-457200">
              <a:buFont typeface="Wingdings" pitchFamily="2" charset="2"/>
              <a:buChar char="ü"/>
            </a:pPr>
            <a:r>
              <a:rPr lang="fr-FR" dirty="0" smtClean="0">
                <a:latin typeface="+mj-lt"/>
              </a:rPr>
              <a:t>Utilisez  le« Camel Case » si un terme a plus d'un mot, par exemple </a:t>
            </a:r>
            <a:r>
              <a:rPr lang="fr-FR" dirty="0" err="1" smtClean="0">
                <a:latin typeface="+mj-lt"/>
              </a:rPr>
              <a:t>FOAF:isPrimaryTopicOf</a:t>
            </a:r>
            <a:r>
              <a:rPr lang="fr-FR" dirty="0" smtClean="0">
                <a:latin typeface="+mj-lt"/>
              </a:rPr>
              <a:t>.</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18</a:t>
            </a:fld>
            <a:endParaRPr lang="en-GB" dirty="0"/>
          </a:p>
        </p:txBody>
      </p:sp>
      <p:sp>
        <p:nvSpPr>
          <p:cNvPr id="13" name="TextBox 12"/>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4</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Définition d'une nouvelle classe - Organisation</a:t>
            </a:r>
            <a:endParaRPr lang="en-GB" dirty="0"/>
          </a:p>
        </p:txBody>
      </p:sp>
      <p:sp>
        <p:nvSpPr>
          <p:cNvPr id="3" name="Content Placeholder 2"/>
          <p:cNvSpPr>
            <a:spLocks noGrp="1"/>
          </p:cNvSpPr>
          <p:nvPr>
            <p:ph sz="quarter" idx="15"/>
          </p:nvPr>
        </p:nvSpPr>
        <p:spPr/>
        <p:txBody>
          <a:bodyPr/>
          <a:lstStyle/>
          <a:p>
            <a:r>
              <a:rPr lang="en-GB" sz="1800" dirty="0" smtClean="0"/>
              <a:t>&lt;rdf:RDF</a:t>
            </a:r>
          </a:p>
          <a:p>
            <a:r>
              <a:rPr lang="en-GB" sz="1800" dirty="0" smtClean="0"/>
              <a:t>	xmlns:rdfs=“http://www.w3.org/2000/01/rdf-schema#”</a:t>
            </a:r>
          </a:p>
          <a:p>
            <a:r>
              <a:rPr lang="en-GB" sz="1800" dirty="0" smtClean="0"/>
              <a:t>	xmlns:org=“htpp://example.org/organisation-schema”&gt; </a:t>
            </a:r>
          </a:p>
          <a:p>
            <a:r>
              <a:rPr lang="en-GB" sz="1800" dirty="0" smtClean="0"/>
              <a:t>&lt;rdf:Class rdf:about=“org:Organisation"&gt;    </a:t>
            </a:r>
          </a:p>
          <a:p>
            <a:r>
              <a:rPr lang="en-GB" sz="1800" dirty="0" smtClean="0"/>
              <a:t>	&lt;rdfs:label xml:lang="en"&gt;Organisation&lt;/rdfs:label&gt;    </a:t>
            </a:r>
          </a:p>
          <a:p>
            <a:r>
              <a:rPr lang="en-GB" sz="1800" dirty="0" smtClean="0"/>
              <a:t>	&lt;rdfs:comment xml:lang:”en”&gt;</a:t>
            </a:r>
          </a:p>
          <a:p>
            <a:r>
              <a:rPr lang="en-GB" sz="1800" dirty="0" smtClean="0"/>
              <a:t>	Legal entity that is registered in an official national or regional register. </a:t>
            </a:r>
          </a:p>
          <a:p>
            <a:r>
              <a:rPr lang="en-GB" sz="1800" dirty="0" smtClean="0"/>
              <a:t>	&lt;/rdfs:comment&gt;</a:t>
            </a:r>
          </a:p>
          <a:p>
            <a:r>
              <a:rPr lang="en-GB" sz="1800" dirty="0" smtClean="0"/>
              <a:t>&lt;/rdf:Class&gt;</a:t>
            </a:r>
          </a:p>
          <a:p>
            <a:endParaRPr lang="en-GB" sz="24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19</a:t>
            </a:fld>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600"/>
              </a:spcBef>
              <a:spcAft>
                <a:spcPts val="600"/>
              </a:spcAft>
            </a:pPr>
            <a:r>
              <a:rPr lang="en-GB" sz="1600" dirty="0" smtClean="0"/>
              <a:t>This presentation has been created by PwC</a:t>
            </a:r>
            <a:br>
              <a:rPr lang="en-GB" sz="1600" dirty="0" smtClean="0"/>
            </a:br>
            <a:r>
              <a:rPr lang="en-GB" sz="1600" dirty="0" smtClean="0"/>
              <a:t/>
            </a:r>
            <a:br>
              <a:rPr lang="en-GB" sz="1600" dirty="0" smtClean="0"/>
            </a:br>
            <a:r>
              <a:rPr lang="en-GB" sz="1600" dirty="0" smtClean="0"/>
              <a:t>Authors: </a:t>
            </a:r>
            <a:br>
              <a:rPr lang="en-GB" sz="1600" dirty="0" smtClean="0"/>
            </a:br>
            <a:r>
              <a:rPr lang="en-GB" sz="1600" i="0" dirty="0" smtClean="0"/>
              <a:t>Nikolaos Loutas, Michiel De Keyzer and Stijn Goedertier</a:t>
            </a:r>
            <a:br>
              <a:rPr lang="en-GB" sz="1600" i="0" dirty="0" smtClean="0"/>
            </a:br>
            <a:endParaRPr lang="en-GB" sz="1600" i="0" dirty="0"/>
          </a:p>
        </p:txBody>
      </p:sp>
      <p:sp>
        <p:nvSpPr>
          <p:cNvPr id="5" name="Text Placeholder 4"/>
          <p:cNvSpPr>
            <a:spLocks noGrp="1"/>
          </p:cNvSpPr>
          <p:nvPr>
            <p:ph type="body" sz="quarter" idx="16"/>
          </p:nvPr>
        </p:nvSpPr>
        <p:spPr/>
        <p:txBody>
          <a:bodyPr/>
          <a:lstStyle/>
          <a:p>
            <a:r>
              <a:rPr lang="en-GB" dirty="0" smtClean="0"/>
              <a:t>Presentation metadata</a:t>
            </a:r>
            <a:endParaRPr lang="en-GB" dirty="0"/>
          </a:p>
        </p:txBody>
      </p:sp>
      <p:sp>
        <p:nvSpPr>
          <p:cNvPr id="4" name="Slide Number Placeholder 3"/>
          <p:cNvSpPr>
            <a:spLocks noGrp="1"/>
          </p:cNvSpPr>
          <p:nvPr>
            <p:ph type="sldNum" sz="quarter" idx="19"/>
          </p:nvPr>
        </p:nvSpPr>
        <p:spPr/>
        <p:txBody>
          <a:bodyPr/>
          <a:lstStyle/>
          <a:p>
            <a:r>
              <a:rPr lang="en-GB" dirty="0" smtClean="0"/>
              <a:t>Slide </a:t>
            </a:r>
            <a:fld id="{F40CD079-BC3F-4086-BA81-31A79D845B02}" type="slidenum">
              <a:rPr lang="en-GB" smtClean="0"/>
              <a:pPr/>
              <a:t>2</a:t>
            </a:fld>
            <a:endParaRPr lang="en-GB" dirty="0"/>
          </a:p>
        </p:txBody>
      </p:sp>
      <p:sp>
        <p:nvSpPr>
          <p:cNvPr id="8" name="Content Placeholder 2"/>
          <p:cNvSpPr txBox="1">
            <a:spLocks/>
          </p:cNvSpPr>
          <p:nvPr/>
        </p:nvSpPr>
        <p:spPr bwMode="auto">
          <a:xfrm>
            <a:off x="2987824" y="2276872"/>
            <a:ext cx="5760640" cy="39604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273050" algn="l" defTabSz="914400" rtl="0" eaLnBrk="1" fontAlgn="base" latinLnBrk="0" hangingPunct="1">
              <a:lnSpc>
                <a:spcPct val="100000"/>
              </a:lnSpc>
              <a:spcBef>
                <a:spcPct val="0"/>
              </a:spcBef>
              <a:spcAft>
                <a:spcPts val="900"/>
              </a:spcAft>
              <a:buClr>
                <a:schemeClr val="tx1"/>
              </a:buClr>
              <a:buSzTx/>
              <a:buFontTx/>
              <a:buNone/>
              <a:tabLst/>
              <a:defRPr/>
            </a:pPr>
            <a:r>
              <a:rPr kumimoji="0" lang="en-GB" sz="1200" b="1" i="1" u="none" strike="noStrike" kern="1200" cap="none" spc="0" normalizeH="0" baseline="0" noProof="0" dirty="0" smtClean="0">
                <a:ln>
                  <a:noFill/>
                </a:ln>
                <a:solidFill>
                  <a:schemeClr val="tx1"/>
                </a:solidFill>
                <a:effectLst/>
                <a:uLnTx/>
                <a:uFillTx/>
                <a:latin typeface="Georgia" pitchFamily="18" charset="0"/>
                <a:ea typeface="+mn-ea"/>
                <a:cs typeface="+mn-cs"/>
              </a:rPr>
              <a:t>Disclaimers</a:t>
            </a:r>
          </a:p>
          <a:p>
            <a:pPr marL="0" marR="0" lvl="0" indent="-273050" algn="just" defTabSz="914400" rtl="0" eaLnBrk="1" fontAlgn="base" latinLnBrk="0" hangingPunct="1">
              <a:lnSpc>
                <a:spcPct val="100000"/>
              </a:lnSpc>
              <a:spcBef>
                <a:spcPct val="0"/>
              </a:spcBef>
              <a:spcAft>
                <a:spcPts val="0"/>
              </a:spcAft>
              <a:buClr>
                <a:schemeClr val="tx1"/>
              </a:buClr>
              <a:buSzTx/>
              <a:buFont typeface="+mj-lt"/>
              <a:buAutoNum type="arabicPeriod"/>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The views expressed in this presentation are purely those of the authors and may not, in any circumstances, be interpreted as stating an official position of the European Commission.</a:t>
            </a:r>
          </a:p>
          <a:p>
            <a:pPr marL="0" marR="0" lvl="0" indent="-273050" algn="just" defTabSz="914400" rtl="0" eaLnBrk="1" fontAlgn="base" latinLnBrk="0" hangingPunct="1">
              <a:lnSpc>
                <a:spcPct val="100000"/>
              </a:lnSpc>
              <a:spcBef>
                <a:spcPct val="0"/>
              </a:spcBef>
              <a:spcAft>
                <a:spcPts val="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The European Commission does not guarantee the accuracy of the information included in this presentation, nor does it accept any responsibility for any use thereof.</a:t>
            </a:r>
          </a:p>
          <a:p>
            <a:pPr marL="0" marR="0" lvl="0" indent="-273050" algn="just" defTabSz="914400" rtl="0" eaLnBrk="1" fontAlgn="base" latinLnBrk="0" hangingPunct="1">
              <a:lnSpc>
                <a:spcPct val="100000"/>
              </a:lnSpc>
              <a:spcBef>
                <a:spcPct val="0"/>
              </a:spcBef>
              <a:spcAft>
                <a:spcPts val="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Reference herein to any specific products, specifications, process, or service by trade name, trademark, manufacturer, or otherwise, does not necessarily constitute or imply its endorsement, recommendation, or favouring by the European Commission.</a:t>
            </a:r>
          </a:p>
          <a:p>
            <a:pPr marL="0" marR="0" lvl="0" indent="-273050" algn="just" defTabSz="914400" rtl="0" eaLnBrk="1" fontAlgn="base" latinLnBrk="0" hangingPunct="1">
              <a:lnSpc>
                <a:spcPct val="100000"/>
              </a:lnSpc>
              <a:spcBef>
                <a:spcPct val="0"/>
              </a:spcBef>
              <a:spcAft>
                <a:spcPts val="90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All care has been taken by the author to ensure that s/he has obtained, where necessary, permission to use any parts of manuscripts including illustrations, maps, and graphs, on which intellectual property rights already exist from the titular holder(s) of such rights or from her/his or their legal representative.</a:t>
            </a:r>
          </a:p>
          <a:p>
            <a:pPr marL="0" marR="0" lvl="0" indent="-273050" algn="just" defTabSz="914400" rtl="0" eaLnBrk="1" fontAlgn="base" latinLnBrk="0" hangingPunct="1">
              <a:lnSpc>
                <a:spcPct val="100000"/>
              </a:lnSpc>
              <a:spcBef>
                <a:spcPct val="0"/>
              </a:spcBef>
              <a:spcAft>
                <a:spcPts val="900"/>
              </a:spcAft>
              <a:buClr>
                <a:schemeClr val="tx1"/>
              </a:buClr>
              <a:buSzTx/>
              <a:buFont typeface="+mj-lt"/>
              <a:buAutoNum type="arabicPeriod" startAt="2"/>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This presentation has been carefully compiled by PwC, but no representation is made or warranty given (either express or implied) as to the completeness or accuracy of the information it contains. PwC  is not liable for the information in this presentation or any decision or consequence based on the use of it.. PwC will not be liable for any damages arising from the use of the information contained in this presentation. The information contained in this presentation is of a general nature and is solely for guidance on matters of general interest. This presentation is not a substitute for professional advice on any particular matter. No reader should act on the basis of any matter contained in this publication without considering appropriate professional advice.</a:t>
            </a:r>
          </a:p>
        </p:txBody>
      </p:sp>
      <p:sp>
        <p:nvSpPr>
          <p:cNvPr id="7" name="Rectangle 6"/>
          <p:cNvSpPr/>
          <p:nvPr/>
        </p:nvSpPr>
        <p:spPr>
          <a:xfrm>
            <a:off x="467544" y="2924944"/>
            <a:ext cx="2376264" cy="2308324"/>
          </a:xfrm>
          <a:prstGeom prst="rect">
            <a:avLst/>
          </a:prstGeom>
        </p:spPr>
        <p:txBody>
          <a:bodyPr wrap="square">
            <a:spAutoFit/>
          </a:bodyPr>
          <a:lstStyle/>
          <a:p>
            <a:r>
              <a:rPr lang="en-GB" sz="1200" dirty="0" smtClean="0">
                <a:latin typeface="Georgia" pitchFamily="18" charset="0"/>
              </a:rPr>
              <a:t>Open Data Support is funded  by the European Commission under SMART 2012/0107 ‘Lot 2: Provision of services for the Publication, Access and Reuse of Open Public Data across the European Union, through existing open data portals’(Contract No. 30-CE-0530965/00-17).</a:t>
            </a:r>
          </a:p>
          <a:p>
            <a:endParaRPr lang="en-GB" sz="1200" dirty="0" smtClean="0">
              <a:latin typeface="Georgia" pitchFamily="18" charset="0"/>
            </a:endParaRPr>
          </a:p>
          <a:p>
            <a:r>
              <a:rPr lang="en-GB" sz="1200" dirty="0" smtClean="0">
                <a:latin typeface="Georgia" pitchFamily="18" charset="0"/>
              </a:rPr>
              <a:t>© 2013 European Commission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Définition d'une nouvelle propriété - </a:t>
            </a:r>
            <a:r>
              <a:rPr lang="en-GB" dirty="0" err="1" smtClean="0"/>
              <a:t>registrationNumber</a:t>
            </a:r>
            <a:endParaRPr lang="en-GB" dirty="0"/>
          </a:p>
        </p:txBody>
      </p:sp>
      <p:sp>
        <p:nvSpPr>
          <p:cNvPr id="3" name="Content Placeholder 2"/>
          <p:cNvSpPr>
            <a:spLocks noGrp="1"/>
          </p:cNvSpPr>
          <p:nvPr>
            <p:ph sz="quarter" idx="15"/>
          </p:nvPr>
        </p:nvSpPr>
        <p:spPr/>
        <p:txBody>
          <a:bodyPr/>
          <a:lstStyle/>
          <a:p>
            <a:r>
              <a:rPr lang="en-GB" sz="1800" dirty="0" smtClean="0"/>
              <a:t>&lt;rdf:RDF</a:t>
            </a:r>
          </a:p>
          <a:p>
            <a:r>
              <a:rPr lang="en-GB" sz="1800" dirty="0" smtClean="0"/>
              <a:t>	xmlns:rdfs=“http://www.w3.org/2000/01/rdf-schema#”</a:t>
            </a:r>
          </a:p>
          <a:p>
            <a:r>
              <a:rPr lang="en-GB" sz="1800" dirty="0" smtClean="0"/>
              <a:t>	xmlns:org=“htpp://example.org/organisation-schema”&gt; </a:t>
            </a:r>
          </a:p>
          <a:p>
            <a:r>
              <a:rPr lang="en-GB" sz="1800" dirty="0" smtClean="0"/>
              <a:t>&lt;rdf:Property rdf:about=“org:registrationNumber"&gt;    </a:t>
            </a:r>
          </a:p>
          <a:p>
            <a:r>
              <a:rPr lang="en-GB" sz="1800" dirty="0" smtClean="0"/>
              <a:t>	&lt;rdfs:label xml:lang="en"&gt;registrationNumber&lt;/rdfs:label&gt;    </a:t>
            </a:r>
          </a:p>
          <a:p>
            <a:r>
              <a:rPr lang="en-GB" sz="1800" dirty="0" smtClean="0"/>
              <a:t>	&lt;rdfs:comment xml:lang:”en”&gt;</a:t>
            </a:r>
          </a:p>
          <a:p>
            <a:r>
              <a:rPr lang="en-GB" sz="1800" dirty="0" smtClean="0"/>
              <a:t>	The number that a registered organisation receives upon registration in the 	official register. </a:t>
            </a:r>
          </a:p>
          <a:p>
            <a:r>
              <a:rPr lang="en-GB" sz="1800" dirty="0" smtClean="0"/>
              <a:t>	&lt;/rdfs:comment&gt;</a:t>
            </a:r>
          </a:p>
          <a:p>
            <a:r>
              <a:rPr lang="en-GB" sz="1800" dirty="0" smtClean="0"/>
              <a:t>&lt;/rdf:Class&gt;</a:t>
            </a:r>
          </a:p>
          <a:p>
            <a:endParaRPr lang="en-GB" sz="18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20</a:t>
            </a:fld>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Définir</a:t>
            </a:r>
            <a:r>
              <a:rPr lang="en-GB" dirty="0" smtClean="0"/>
              <a:t> les restrictions de </a:t>
            </a:r>
            <a:r>
              <a:rPr lang="en-GB" dirty="0" err="1" smtClean="0"/>
              <a:t>domaine</a:t>
            </a:r>
            <a:r>
              <a:rPr lang="en-GB" dirty="0" smtClean="0"/>
              <a:t> et de </a:t>
            </a:r>
            <a:r>
              <a:rPr lang="en-GB" dirty="0" err="1" smtClean="0"/>
              <a:t>portée</a:t>
            </a:r>
            <a:endParaRPr lang="en-GB" dirty="0"/>
          </a:p>
        </p:txBody>
      </p:sp>
      <p:sp>
        <p:nvSpPr>
          <p:cNvPr id="3" name="Content Placeholder 2"/>
          <p:cNvSpPr>
            <a:spLocks noGrp="1"/>
          </p:cNvSpPr>
          <p:nvPr>
            <p:ph sz="quarter" idx="15"/>
          </p:nvPr>
        </p:nvSpPr>
        <p:spPr/>
        <p:txBody>
          <a:bodyPr/>
          <a:lstStyle/>
          <a:p>
            <a:r>
              <a:rPr lang="en-GB" sz="1400" dirty="0" smtClean="0"/>
              <a:t>&lt;rdf:RDF</a:t>
            </a:r>
          </a:p>
          <a:p>
            <a:r>
              <a:rPr lang="en-GB" sz="1400" dirty="0" smtClean="0"/>
              <a:t>	xmlns:rdfs=“http://www.w3.org/2000/01/rdf-schema#”</a:t>
            </a:r>
          </a:p>
          <a:p>
            <a:r>
              <a:rPr lang="en-GB" sz="1400" dirty="0" smtClean="0"/>
              <a:t>	xmlns:org=“htpp://example.org/organisation-schema”</a:t>
            </a:r>
          </a:p>
          <a:p>
            <a:r>
              <a:rPr lang="en-GB" sz="1400" dirty="0" smtClean="0"/>
              <a:t>	xmlns:locn=“http://www.w3.org/ns/locn#”&gt; </a:t>
            </a:r>
          </a:p>
          <a:p>
            <a:r>
              <a:rPr lang="en-GB" sz="1400" dirty="0" smtClean="0"/>
              <a:t>&lt;rdf:Property rdf:about=“org:isLocated"&gt;    </a:t>
            </a:r>
          </a:p>
          <a:p>
            <a:r>
              <a:rPr lang="en-GB" sz="1400" dirty="0" smtClean="0"/>
              <a:t>	&lt;rdfs:label xml:lang="en"&gt;isLocated&lt;/rdfs:label&gt;    </a:t>
            </a:r>
          </a:p>
          <a:p>
            <a:r>
              <a:rPr lang="en-GB" sz="1400" dirty="0" smtClean="0"/>
              <a:t>	&lt;rdfs:comment xml:lang:”en”&gt;</a:t>
            </a:r>
          </a:p>
          <a:p>
            <a:r>
              <a:rPr lang="en-GB" sz="1400" dirty="0" smtClean="0"/>
              <a:t>	The official address of the registered organisation’s headquarters.</a:t>
            </a:r>
          </a:p>
          <a:p>
            <a:r>
              <a:rPr lang="en-GB" sz="1400" dirty="0" smtClean="0"/>
              <a:t>	&lt;/rdfs:comment&gt;</a:t>
            </a:r>
          </a:p>
          <a:p>
            <a:r>
              <a:rPr lang="en-GB" sz="1400" dirty="0" smtClean="0"/>
              <a:t>	&lt;rdfs:domain rdf:resource=“org:Organisation”/&gt;</a:t>
            </a:r>
          </a:p>
          <a:p>
            <a:r>
              <a:rPr lang="en-GB" sz="1400" dirty="0" smtClean="0"/>
              <a:t>	&lt;rdfs:range rdf:resource=“locn:Address”&gt;</a:t>
            </a:r>
          </a:p>
          <a:p>
            <a:r>
              <a:rPr lang="en-GB" sz="1400" dirty="0" smtClean="0"/>
              <a:t>&lt;/rdf:Class&gt;</a:t>
            </a:r>
          </a:p>
          <a:p>
            <a:endParaRPr lang="en-GB" sz="14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21</a:t>
            </a:fld>
            <a:endParaRPr lang="en-GB" dirty="0"/>
          </a:p>
        </p:txBody>
      </p:sp>
      <p:sp>
        <p:nvSpPr>
          <p:cNvPr id="6" name="TextBox 5"/>
          <p:cNvSpPr txBox="1"/>
          <p:nvPr/>
        </p:nvSpPr>
        <p:spPr>
          <a:xfrm>
            <a:off x="611560" y="5877272"/>
            <a:ext cx="7632848" cy="410344"/>
          </a:xfrm>
          <a:prstGeom prst="rect">
            <a:avLst/>
          </a:prstGeom>
          <a:noFill/>
          <a:ln>
            <a:solidFill>
              <a:schemeClr val="tx1"/>
            </a:solidFill>
          </a:ln>
        </p:spPr>
        <p:txBody>
          <a:bodyPr vert="horz" wrap="none" lIns="0" tIns="0" rIns="0" bIns="0" rtlCol="0" anchor="ctr" anchorCtr="0">
            <a:noAutofit/>
          </a:bodyPr>
          <a:lstStyle/>
          <a:p>
            <a:pPr indent="-274320" algn="ctr">
              <a:spcAft>
                <a:spcPts val="900"/>
              </a:spcAft>
            </a:pPr>
            <a:r>
              <a:rPr lang="en-GB" sz="1600" dirty="0" smtClean="0">
                <a:latin typeface="Georgia" pitchFamily="18" charset="0"/>
              </a:rPr>
              <a:t>http://example.org/org/1234     org:isLocated     http://dbpedia.org/page/Brussels</a:t>
            </a:r>
          </a:p>
        </p:txBody>
      </p:sp>
      <p:sp>
        <p:nvSpPr>
          <p:cNvPr id="7" name="Oval 6"/>
          <p:cNvSpPr/>
          <p:nvPr/>
        </p:nvSpPr>
        <p:spPr bwMode="ltGray">
          <a:xfrm>
            <a:off x="1475656" y="4715619"/>
            <a:ext cx="1080120" cy="216024"/>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smtClean="0">
              <a:solidFill>
                <a:schemeClr val="bg1"/>
              </a:solidFill>
              <a:latin typeface="Georgia" pitchFamily="18" charset="0"/>
            </a:endParaRPr>
          </a:p>
        </p:txBody>
      </p:sp>
      <p:sp>
        <p:nvSpPr>
          <p:cNvPr id="8" name="Oval 7"/>
          <p:cNvSpPr/>
          <p:nvPr/>
        </p:nvSpPr>
        <p:spPr bwMode="ltGray">
          <a:xfrm>
            <a:off x="611560" y="5949280"/>
            <a:ext cx="2808312" cy="288032"/>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smtClean="0">
              <a:solidFill>
                <a:schemeClr val="bg1"/>
              </a:solidFill>
              <a:latin typeface="Georgia" pitchFamily="18" charset="0"/>
            </a:endParaRPr>
          </a:p>
        </p:txBody>
      </p:sp>
      <p:sp>
        <p:nvSpPr>
          <p:cNvPr id="9" name="Oval 8"/>
          <p:cNvSpPr/>
          <p:nvPr/>
        </p:nvSpPr>
        <p:spPr bwMode="ltGray">
          <a:xfrm>
            <a:off x="1475656" y="5013176"/>
            <a:ext cx="936104" cy="288032"/>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smtClean="0">
              <a:solidFill>
                <a:schemeClr val="bg1"/>
              </a:solidFill>
              <a:latin typeface="Georgia" pitchFamily="18" charset="0"/>
            </a:endParaRPr>
          </a:p>
        </p:txBody>
      </p:sp>
      <p:sp>
        <p:nvSpPr>
          <p:cNvPr id="10" name="Oval 9"/>
          <p:cNvSpPr/>
          <p:nvPr/>
        </p:nvSpPr>
        <p:spPr bwMode="ltGray">
          <a:xfrm>
            <a:off x="4932040" y="5939755"/>
            <a:ext cx="3312368" cy="288032"/>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smtClean="0">
              <a:solidFill>
                <a:schemeClr val="bg1"/>
              </a:solidFill>
              <a:latin typeface="Georgia" pitchFamily="18" charset="0"/>
            </a:endParaRPr>
          </a:p>
        </p:txBody>
      </p:sp>
      <p:sp>
        <p:nvSpPr>
          <p:cNvPr id="12" name="Freeform 11"/>
          <p:cNvSpPr/>
          <p:nvPr/>
        </p:nvSpPr>
        <p:spPr>
          <a:xfrm>
            <a:off x="200025" y="4829175"/>
            <a:ext cx="1266825" cy="1276350"/>
          </a:xfrm>
          <a:custGeom>
            <a:avLst/>
            <a:gdLst>
              <a:gd name="connsiteX0" fmla="*/ 1266825 w 1266825"/>
              <a:gd name="connsiteY0" fmla="*/ 0 h 1276350"/>
              <a:gd name="connsiteX1" fmla="*/ 142875 w 1266825"/>
              <a:gd name="connsiteY1" fmla="*/ 609600 h 1276350"/>
              <a:gd name="connsiteX2" fmla="*/ 409575 w 1266825"/>
              <a:gd name="connsiteY2" fmla="*/ 1276350 h 1276350"/>
            </a:gdLst>
            <a:ahLst/>
            <a:cxnLst>
              <a:cxn ang="0">
                <a:pos x="connsiteX0" y="connsiteY0"/>
              </a:cxn>
              <a:cxn ang="0">
                <a:pos x="connsiteX1" y="connsiteY1"/>
              </a:cxn>
              <a:cxn ang="0">
                <a:pos x="connsiteX2" y="connsiteY2"/>
              </a:cxn>
            </a:cxnLst>
            <a:rect l="l" t="t" r="r" b="b"/>
            <a:pathLst>
              <a:path w="1266825" h="1276350">
                <a:moveTo>
                  <a:pt x="1266825" y="0"/>
                </a:moveTo>
                <a:cubicBezTo>
                  <a:pt x="776287" y="198437"/>
                  <a:pt x="285750" y="396875"/>
                  <a:pt x="142875" y="609600"/>
                </a:cubicBezTo>
                <a:cubicBezTo>
                  <a:pt x="0" y="822325"/>
                  <a:pt x="204787" y="1049337"/>
                  <a:pt x="409575" y="1276350"/>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3" name="Freeform 12"/>
          <p:cNvSpPr/>
          <p:nvPr/>
        </p:nvSpPr>
        <p:spPr>
          <a:xfrm>
            <a:off x="1981200" y="5305425"/>
            <a:ext cx="2968625" cy="781050"/>
          </a:xfrm>
          <a:custGeom>
            <a:avLst/>
            <a:gdLst>
              <a:gd name="connsiteX0" fmla="*/ 0 w 2968625"/>
              <a:gd name="connsiteY0" fmla="*/ 0 h 781050"/>
              <a:gd name="connsiteX1" fmla="*/ 2352675 w 2968625"/>
              <a:gd name="connsiteY1" fmla="*/ 161925 h 781050"/>
              <a:gd name="connsiteX2" fmla="*/ 2867025 w 2968625"/>
              <a:gd name="connsiteY2" fmla="*/ 657225 h 781050"/>
              <a:gd name="connsiteX3" fmla="*/ 2962275 w 2968625"/>
              <a:gd name="connsiteY3" fmla="*/ 781050 h 781050"/>
            </a:gdLst>
            <a:ahLst/>
            <a:cxnLst>
              <a:cxn ang="0">
                <a:pos x="connsiteX0" y="connsiteY0"/>
              </a:cxn>
              <a:cxn ang="0">
                <a:pos x="connsiteX1" y="connsiteY1"/>
              </a:cxn>
              <a:cxn ang="0">
                <a:pos x="connsiteX2" y="connsiteY2"/>
              </a:cxn>
              <a:cxn ang="0">
                <a:pos x="connsiteX3" y="connsiteY3"/>
              </a:cxn>
            </a:cxnLst>
            <a:rect l="l" t="t" r="r" b="b"/>
            <a:pathLst>
              <a:path w="2968625" h="781050">
                <a:moveTo>
                  <a:pt x="0" y="0"/>
                </a:moveTo>
                <a:cubicBezTo>
                  <a:pt x="937419" y="26194"/>
                  <a:pt x="1874838" y="52388"/>
                  <a:pt x="2352675" y="161925"/>
                </a:cubicBezTo>
                <a:cubicBezTo>
                  <a:pt x="2830513" y="271463"/>
                  <a:pt x="2765425" y="554038"/>
                  <a:pt x="2867025" y="657225"/>
                </a:cubicBezTo>
                <a:cubicBezTo>
                  <a:pt x="2968625" y="760412"/>
                  <a:pt x="2965450" y="770731"/>
                  <a:pt x="2962275" y="781050"/>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85800"/>
            <a:ext cx="7711008" cy="914400"/>
          </a:xfrm>
        </p:spPr>
        <p:txBody>
          <a:bodyPr/>
          <a:lstStyle/>
          <a:p>
            <a:r>
              <a:rPr lang="fr-FR" dirty="0" smtClean="0"/>
              <a:t>Publier dans un environnement très stable conçu pour être persistant</a:t>
            </a:r>
            <a:endParaRPr lang="en-GB" dirty="0" smtClean="0"/>
          </a:p>
        </p:txBody>
      </p:sp>
      <p:sp>
        <p:nvSpPr>
          <p:cNvPr id="6" name="Content Placeholder 5"/>
          <p:cNvSpPr>
            <a:spLocks noGrp="1"/>
          </p:cNvSpPr>
          <p:nvPr>
            <p:ph sz="quarter" idx="15"/>
          </p:nvPr>
        </p:nvSpPr>
        <p:spPr>
          <a:xfrm>
            <a:off x="533400" y="1696616"/>
            <a:ext cx="8077200" cy="4419600"/>
          </a:xfrm>
        </p:spPr>
        <p:txBody>
          <a:bodyPr/>
          <a:lstStyle/>
          <a:p>
            <a:pPr>
              <a:buFont typeface="Arial" pitchFamily="34" charset="0"/>
              <a:buChar char="•"/>
            </a:pPr>
            <a:r>
              <a:rPr lang="fr-FR" dirty="0" smtClean="0">
                <a:latin typeface="+mj-lt"/>
              </a:rPr>
              <a:t>Choisissez un espace de noms stable pour votre schéma RDF (par exemple W3C, </a:t>
            </a:r>
            <a:r>
              <a:rPr lang="fr-FR" dirty="0" err="1" smtClean="0">
                <a:latin typeface="+mj-lt"/>
              </a:rPr>
              <a:t>Purl</a:t>
            </a:r>
            <a:r>
              <a:rPr lang="fr-FR" dirty="0" smtClean="0">
                <a:latin typeface="+mj-lt"/>
              </a:rPr>
              <a:t> ...)</a:t>
            </a:r>
          </a:p>
          <a:p>
            <a:pPr>
              <a:buFont typeface="Arial" pitchFamily="34" charset="0"/>
              <a:buChar char="•"/>
            </a:pPr>
            <a:r>
              <a:rPr lang="fr-FR" dirty="0" smtClean="0">
                <a:latin typeface="+mj-lt"/>
              </a:rPr>
              <a:t>Appliquez les bonnes pratiques pour la publication d’ensembles persistants d'identificateurs uniformes de ressources (URI), tant en termes de format que de leurs règles de design et de management.</a:t>
            </a:r>
          </a:p>
          <a:p>
            <a:pPr lvl="1">
              <a:buFont typeface="Arial" pitchFamily="34" charset="0"/>
              <a:buChar char="•"/>
            </a:pPr>
            <a:r>
              <a:rPr lang="en-GB" dirty="0" err="1" smtClean="0">
                <a:latin typeface="+mj-lt"/>
              </a:rPr>
              <a:t>Exemples</a:t>
            </a:r>
            <a:r>
              <a:rPr lang="en-GB" dirty="0" smtClean="0">
                <a:latin typeface="+mj-lt"/>
              </a:rPr>
              <a:t> : </a:t>
            </a:r>
          </a:p>
          <a:p>
            <a:pPr lvl="2">
              <a:buFont typeface="Wingdings" pitchFamily="2" charset="2"/>
              <a:buChar char="§"/>
            </a:pPr>
            <a:r>
              <a:rPr lang="en-GB" sz="1800" dirty="0" smtClean="0">
                <a:hlinkClick r:id="rId3"/>
              </a:rPr>
              <a:t>http://www.w3.org/ns/adms</a:t>
            </a:r>
            <a:endParaRPr lang="en-GB" sz="1800" dirty="0" smtClean="0"/>
          </a:p>
          <a:p>
            <a:pPr lvl="2">
              <a:buFont typeface="Wingdings" pitchFamily="2" charset="2"/>
              <a:buChar char="§"/>
            </a:pPr>
            <a:r>
              <a:rPr lang="en-GB" sz="1800" dirty="0" smtClean="0">
                <a:hlinkClick r:id="rId4"/>
              </a:rPr>
              <a:t>http://purl.org/dc/elements/1.1</a:t>
            </a:r>
            <a:r>
              <a:rPr lang="en-GB" sz="1800" dirty="0" smtClean="0"/>
              <a:t> </a:t>
            </a:r>
            <a:endParaRPr lang="en-GB" sz="1800" dirty="0" smtClean="0">
              <a:latin typeface="+mj-lt"/>
            </a:endParaRPr>
          </a:p>
          <a:p>
            <a:endParaRPr lang="en-GB" dirty="0" smtClean="0">
              <a:latin typeface="+mj-lt"/>
            </a:endParaRP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22</a:t>
            </a:fld>
            <a:endParaRPr lang="en-GB" dirty="0"/>
          </a:p>
        </p:txBody>
      </p:sp>
      <p:sp>
        <p:nvSpPr>
          <p:cNvPr id="13" name="TextBox 12"/>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5</a:t>
            </a:r>
          </a:p>
        </p:txBody>
      </p:sp>
      <p:sp>
        <p:nvSpPr>
          <p:cNvPr id="7" name="Rectangle 6"/>
          <p:cNvSpPr/>
          <p:nvPr/>
        </p:nvSpPr>
        <p:spPr bwMode="ltGray">
          <a:xfrm>
            <a:off x="2699792" y="5301208"/>
            <a:ext cx="5904656" cy="936104"/>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Voir</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aussi</a:t>
            </a:r>
            <a:r>
              <a:rPr lang="en-GB" sz="1200" b="1" dirty="0" smtClean="0">
                <a:solidFill>
                  <a:schemeClr val="tx1"/>
                </a:solidFill>
                <a:latin typeface="Georgia" pitchFamily="18" charset="0"/>
              </a:rPr>
              <a:t>:</a:t>
            </a:r>
          </a:p>
          <a:p>
            <a:r>
              <a:rPr lang="en-GB" sz="1200" dirty="0" smtClean="0">
                <a:solidFill>
                  <a:schemeClr val="tx1"/>
                </a:solidFill>
                <a:latin typeface="Georgia" pitchFamily="18" charset="0"/>
                <a:hlinkClick r:id="rId5"/>
              </a:rPr>
              <a:t>https://joinup.ec.europa.eu/community/semic/document/cookbook-translating-data-models-rdf-schemas</a:t>
            </a:r>
            <a:r>
              <a:rPr lang="en-GB" sz="1200" dirty="0" smtClean="0">
                <a:solidFill>
                  <a:schemeClr val="tx1"/>
                </a:solidFill>
                <a:latin typeface="Georgia" pitchFamily="18" charset="0"/>
              </a:rPr>
              <a:t> </a:t>
            </a:r>
          </a:p>
          <a:p>
            <a:r>
              <a:rPr lang="en-GB" sz="1200" dirty="0" smtClean="0">
                <a:solidFill>
                  <a:schemeClr val="tx1"/>
                </a:solidFill>
                <a:latin typeface="Georgia" pitchFamily="18" charset="0"/>
                <a:hlinkClick r:id="rId6"/>
              </a:rPr>
              <a:t>http://www.slideshare.net/OpenDataSupport/design-and-manage-persitent-uris</a:t>
            </a:r>
            <a:r>
              <a:rPr lang="en-GB" sz="1200" dirty="0" smtClean="0">
                <a:solidFill>
                  <a:schemeClr val="tx1"/>
                </a:solidFill>
                <a:latin typeface="Georgia" pitchFamily="18" charset="0"/>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85800"/>
            <a:ext cx="7711008" cy="914400"/>
          </a:xfrm>
        </p:spPr>
        <p:txBody>
          <a:bodyPr/>
          <a:lstStyle/>
          <a:p>
            <a:r>
              <a:rPr lang="fr-FR" dirty="0" smtClean="0"/>
              <a:t>Faire connaître le schéma RDF en l'enregistrant auprès des services compétents</a:t>
            </a:r>
            <a:endParaRPr lang="en-GB" dirty="0" smtClean="0"/>
          </a:p>
        </p:txBody>
      </p:sp>
      <p:sp>
        <p:nvSpPr>
          <p:cNvPr id="6" name="Content Placeholder 5"/>
          <p:cNvSpPr>
            <a:spLocks noGrp="1"/>
          </p:cNvSpPr>
          <p:nvPr>
            <p:ph sz="quarter" idx="15"/>
          </p:nvPr>
        </p:nvSpPr>
        <p:spPr>
          <a:xfrm>
            <a:off x="533400" y="1696616"/>
            <a:ext cx="8077200" cy="4419600"/>
          </a:xfrm>
        </p:spPr>
        <p:txBody>
          <a:bodyPr/>
          <a:lstStyle/>
          <a:p>
            <a:r>
              <a:rPr lang="fr-FR" sz="1800" dirty="0" smtClean="0">
                <a:latin typeface="+mj-lt"/>
              </a:rPr>
              <a:t>Une fois votre schéma RDF publié, vous voulez que les gens le sachent. Pour atteindre un public plus large, enregistrez-le sur </a:t>
            </a:r>
            <a:r>
              <a:rPr lang="fr-FR" sz="1800" dirty="0" err="1" smtClean="0">
                <a:latin typeface="+mj-lt"/>
              </a:rPr>
              <a:t>Joinup</a:t>
            </a:r>
            <a:r>
              <a:rPr lang="fr-FR" sz="1800" dirty="0" smtClean="0">
                <a:latin typeface="+mj-lt"/>
              </a:rPr>
              <a:t> et « </a:t>
            </a:r>
            <a:r>
              <a:rPr lang="fr-FR" sz="1800" dirty="0" err="1" smtClean="0">
                <a:latin typeface="+mj-lt"/>
              </a:rPr>
              <a:t>Linked</a:t>
            </a:r>
            <a:r>
              <a:rPr lang="fr-FR" sz="1800" dirty="0" smtClean="0">
                <a:latin typeface="+mj-lt"/>
              </a:rPr>
              <a:t> Open </a:t>
            </a:r>
            <a:r>
              <a:rPr lang="fr-FR" sz="1800" dirty="0" err="1" smtClean="0">
                <a:latin typeface="+mj-lt"/>
              </a:rPr>
              <a:t>Vocabularies</a:t>
            </a:r>
            <a:r>
              <a:rPr lang="fr-FR" sz="1800" dirty="0" smtClean="0">
                <a:latin typeface="+mj-lt"/>
              </a:rPr>
              <a:t> ».</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23</a:t>
            </a:fld>
            <a:endParaRPr lang="en-GB" dirty="0"/>
          </a:p>
        </p:txBody>
      </p:sp>
      <p:sp>
        <p:nvSpPr>
          <p:cNvPr id="13" name="TextBox 12"/>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6</a:t>
            </a:r>
          </a:p>
        </p:txBody>
      </p:sp>
      <p:pic>
        <p:nvPicPr>
          <p:cNvPr id="18" name="Picture 2"/>
          <p:cNvPicPr>
            <a:picLocks noChangeAspect="1" noChangeArrowheads="1"/>
          </p:cNvPicPr>
          <p:nvPr/>
        </p:nvPicPr>
        <p:blipFill>
          <a:blip r:embed="rId3" cstate="print"/>
          <a:srcRect/>
          <a:stretch>
            <a:fillRect/>
          </a:stretch>
        </p:blipFill>
        <p:spPr bwMode="auto">
          <a:xfrm>
            <a:off x="5004048" y="2357446"/>
            <a:ext cx="3989684" cy="3045204"/>
          </a:xfrm>
          <a:prstGeom prst="rect">
            <a:avLst/>
          </a:prstGeom>
          <a:ln>
            <a:noFill/>
          </a:ln>
          <a:effectLst>
            <a:outerShdw blurRad="190500" algn="tl" rotWithShape="0">
              <a:srgbClr val="000000">
                <a:alpha val="70000"/>
              </a:srgbClr>
            </a:outerShdw>
          </a:effectLst>
        </p:spPr>
      </p:pic>
      <p:pic>
        <p:nvPicPr>
          <p:cNvPr id="1026" name="Picture 2"/>
          <p:cNvPicPr>
            <a:picLocks noChangeAspect="1" noChangeArrowheads="1"/>
          </p:cNvPicPr>
          <p:nvPr/>
        </p:nvPicPr>
        <p:blipFill>
          <a:blip r:embed="rId4" cstate="print"/>
          <a:srcRect/>
          <a:stretch>
            <a:fillRect/>
          </a:stretch>
        </p:blipFill>
        <p:spPr bwMode="auto">
          <a:xfrm>
            <a:off x="107504" y="2716758"/>
            <a:ext cx="5597949" cy="3685778"/>
          </a:xfrm>
          <a:prstGeom prst="rect">
            <a:avLst/>
          </a:prstGeom>
          <a:noFill/>
          <a:ln w="9525">
            <a:noFill/>
            <a:miter lim="800000"/>
            <a:headEnd/>
            <a:tailEnd/>
          </a:ln>
          <a:effectLst/>
        </p:spPr>
      </p:pic>
      <p:sp>
        <p:nvSpPr>
          <p:cNvPr id="19" name="TextBox 18"/>
          <p:cNvSpPr txBox="1"/>
          <p:nvPr/>
        </p:nvSpPr>
        <p:spPr>
          <a:xfrm>
            <a:off x="3419872" y="6453336"/>
            <a:ext cx="2448272" cy="144016"/>
          </a:xfrm>
          <a:prstGeom prst="rect">
            <a:avLst/>
          </a:prstGeom>
          <a:noFill/>
        </p:spPr>
        <p:txBody>
          <a:bodyPr vert="horz" wrap="square" lIns="0" tIns="0" rIns="0" bIns="0" rtlCol="0">
            <a:noAutofit/>
          </a:bodyPr>
          <a:lstStyle/>
          <a:p>
            <a:pPr indent="-274320">
              <a:spcAft>
                <a:spcPts val="900"/>
              </a:spcAft>
            </a:pPr>
            <a:r>
              <a:rPr lang="en-GB" sz="1200" dirty="0" smtClean="0">
                <a:latin typeface="Georgia" pitchFamily="18" charset="0"/>
                <a:hlinkClick r:id="rId5"/>
              </a:rPr>
              <a:t>http://joinup.ec.europa.eu</a:t>
            </a:r>
            <a:r>
              <a:rPr lang="en-GB" sz="1200" dirty="0" smtClean="0">
                <a:latin typeface="Georgia" pitchFamily="18" charset="0"/>
              </a:rPr>
              <a:t> </a:t>
            </a:r>
          </a:p>
        </p:txBody>
      </p:sp>
      <p:sp>
        <p:nvSpPr>
          <p:cNvPr id="20" name="TextBox 19"/>
          <p:cNvSpPr txBox="1"/>
          <p:nvPr/>
        </p:nvSpPr>
        <p:spPr>
          <a:xfrm>
            <a:off x="6156176" y="5479132"/>
            <a:ext cx="2448272" cy="144016"/>
          </a:xfrm>
          <a:prstGeom prst="rect">
            <a:avLst/>
          </a:prstGeom>
          <a:noFill/>
        </p:spPr>
        <p:txBody>
          <a:bodyPr vert="horz" wrap="square" lIns="0" tIns="0" rIns="0" bIns="0" rtlCol="0">
            <a:noAutofit/>
          </a:bodyPr>
          <a:lstStyle/>
          <a:p>
            <a:pPr indent="-274320">
              <a:spcAft>
                <a:spcPts val="900"/>
              </a:spcAft>
            </a:pPr>
            <a:r>
              <a:rPr lang="en-GB" sz="1200" dirty="0" smtClean="0">
                <a:hlinkClick r:id="rId6"/>
              </a:rPr>
              <a:t>http://lov.okfn.org</a:t>
            </a:r>
            <a:endParaRPr lang="en-GB" sz="1200" dirty="0" smtClean="0">
              <a:latin typeface="Georgia"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24</a:t>
            </a:fld>
            <a:endParaRPr lang="en-GB" dirty="0"/>
          </a:p>
        </p:txBody>
      </p:sp>
      <p:grpSp>
        <p:nvGrpSpPr>
          <p:cNvPr id="5" name="Group 13"/>
          <p:cNvGrpSpPr>
            <a:grpSpLocks noGrp="1"/>
          </p:cNvGrpSpPr>
          <p:nvPr/>
        </p:nvGrpSpPr>
        <p:grpSpPr bwMode="auto">
          <a:xfrm>
            <a:off x="179512" y="1556792"/>
            <a:ext cx="8431088" cy="4811216"/>
            <a:chOff x="-312912" y="2205335"/>
            <a:chExt cx="9221118" cy="4109740"/>
          </a:xfrm>
        </p:grpSpPr>
        <p:sp>
          <p:nvSpPr>
            <p:cNvPr id="6" name="Rounded Rectangle 5"/>
            <p:cNvSpPr/>
            <p:nvPr/>
          </p:nvSpPr>
          <p:spPr>
            <a:xfrm>
              <a:off x="1698373" y="2205335"/>
              <a:ext cx="7200307" cy="595269"/>
            </a:xfrm>
            <a:prstGeom prst="roundRect">
              <a:avLst/>
            </a:prstGeom>
            <a:ln/>
          </p:spPr>
          <p:style>
            <a:lnRef idx="1">
              <a:schemeClr val="accent5"/>
            </a:lnRef>
            <a:fillRef idx="3">
              <a:schemeClr val="accent5"/>
            </a:fillRef>
            <a:effectRef idx="2">
              <a:schemeClr val="accent5"/>
            </a:effectRef>
            <a:fontRef idx="minor">
              <a:schemeClr val="lt1"/>
            </a:fontRef>
          </p:style>
          <p:txBody>
            <a:bodyPr anchor="ctr"/>
            <a:lstStyle/>
            <a:p>
              <a:pPr>
                <a:defRPr/>
              </a:pPr>
              <a:r>
                <a:rPr lang="fr-FR" sz="1600" dirty="0" smtClean="0">
                  <a:latin typeface="Constantia" pitchFamily="18" charset="0"/>
                  <a:ea typeface="Segoe UI" pitchFamily="34" charset="0"/>
                  <a:cs typeface="Segoe UI" pitchFamily="34" charset="0"/>
                </a:rPr>
                <a:t>Commencez avec un modèle de domaine robuste élaboré suivant un processus et une méthodologie structurés.</a:t>
              </a:r>
            </a:p>
          </p:txBody>
        </p:sp>
        <p:sp>
          <p:nvSpPr>
            <p:cNvPr id="7" name="Rounded Rectangle 6"/>
            <p:cNvSpPr/>
            <p:nvPr/>
          </p:nvSpPr>
          <p:spPr>
            <a:xfrm>
              <a:off x="1688847" y="2900610"/>
              <a:ext cx="7209833" cy="595269"/>
            </a:xfrm>
            <a:prstGeom prst="roundRect">
              <a:avLst/>
            </a:prstGeom>
            <a:ln/>
          </p:spPr>
          <p:style>
            <a:lnRef idx="1">
              <a:schemeClr val="accent5"/>
            </a:lnRef>
            <a:fillRef idx="3">
              <a:schemeClr val="accent5"/>
            </a:fillRef>
            <a:effectRef idx="2">
              <a:schemeClr val="accent5"/>
            </a:effectRef>
            <a:fontRef idx="minor">
              <a:schemeClr val="lt1"/>
            </a:fontRef>
          </p:style>
          <p:txBody>
            <a:bodyPr anchor="ctr"/>
            <a:lstStyle/>
            <a:p>
              <a:pPr>
                <a:defRPr/>
              </a:pPr>
              <a:r>
                <a:rPr lang="fr-FR" sz="1600" dirty="0" smtClean="0">
                  <a:latin typeface="Constantia" pitchFamily="18" charset="0"/>
                  <a:ea typeface="Segoe UI" pitchFamily="34" charset="0"/>
                  <a:cs typeface="Segoe UI" pitchFamily="34" charset="0"/>
                </a:rPr>
                <a:t>Recherchez les termes existants et leur utilisation et maximisez la réutilisation de ces termes.</a:t>
              </a:r>
              <a:endParaRPr lang="fr-FR" sz="1600" dirty="0">
                <a:latin typeface="Constantia" pitchFamily="18" charset="0"/>
                <a:ea typeface="Segoe UI" pitchFamily="34" charset="0"/>
                <a:cs typeface="Segoe UI" pitchFamily="34" charset="0"/>
              </a:endParaRPr>
            </a:p>
          </p:txBody>
        </p:sp>
        <p:sp>
          <p:nvSpPr>
            <p:cNvPr id="8" name="Rounded Rectangle 7"/>
            <p:cNvSpPr/>
            <p:nvPr/>
          </p:nvSpPr>
          <p:spPr>
            <a:xfrm>
              <a:off x="1688847" y="3605409"/>
              <a:ext cx="7209833" cy="595269"/>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defRPr/>
              </a:pPr>
              <a:r>
                <a:rPr lang="fr-FR" sz="1600" dirty="0" smtClean="0">
                  <a:solidFill>
                    <a:schemeClr val="bg1"/>
                  </a:solidFill>
                  <a:latin typeface="Constantia" pitchFamily="18" charset="0"/>
                  <a:ea typeface="Segoe UI" pitchFamily="34" charset="0"/>
                  <a:cs typeface="Segoe UI" pitchFamily="34" charset="0"/>
                </a:rPr>
                <a:t>Lorsque de nouveaux termes peuvent être considérés comme des spécialisations de termes existants, créez des sous-classes et sous-propriétés selon les cas.</a:t>
              </a:r>
              <a:endParaRPr lang="fr-FR" sz="1600" dirty="0">
                <a:solidFill>
                  <a:schemeClr val="bg1"/>
                </a:solidFill>
                <a:latin typeface="Constantia" pitchFamily="18" charset="0"/>
                <a:ea typeface="Segoe UI" pitchFamily="34" charset="0"/>
                <a:cs typeface="Segoe UI" pitchFamily="34" charset="0"/>
              </a:endParaRPr>
            </a:p>
          </p:txBody>
        </p:sp>
        <p:sp>
          <p:nvSpPr>
            <p:cNvPr id="9" name="Rounded Rectangle 8"/>
            <p:cNvSpPr/>
            <p:nvPr/>
          </p:nvSpPr>
          <p:spPr>
            <a:xfrm>
              <a:off x="1669794" y="4319732"/>
              <a:ext cx="7227297" cy="595269"/>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defRPr/>
              </a:pPr>
              <a:r>
                <a:rPr lang="fr-FR" sz="1600" dirty="0" smtClean="0">
                  <a:latin typeface="Constantia" pitchFamily="18" charset="0"/>
                  <a:ea typeface="Segoe UI" pitchFamily="34" charset="0"/>
                  <a:cs typeface="Segoe UI" pitchFamily="34" charset="0"/>
                </a:rPr>
                <a:t>Lorsque de nouveaux termes sont nécessaires, créez les suivants les meilleures pratiques communément admises en termes de conventions pour l’attribution de noms, etc.</a:t>
              </a:r>
            </a:p>
          </p:txBody>
        </p:sp>
        <p:sp>
          <p:nvSpPr>
            <p:cNvPr id="10" name="Rounded Rectangle 9"/>
            <p:cNvSpPr/>
            <p:nvPr/>
          </p:nvSpPr>
          <p:spPr>
            <a:xfrm>
              <a:off x="1669794" y="5024531"/>
              <a:ext cx="7236824" cy="595269"/>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defRPr/>
              </a:pPr>
              <a:r>
                <a:rPr lang="fr-FR" sz="1600" dirty="0" smtClean="0">
                  <a:latin typeface="Constantia" pitchFamily="18" charset="0"/>
                  <a:ea typeface="Segoe UI" pitchFamily="34" charset="0"/>
                  <a:cs typeface="Segoe UI" pitchFamily="34" charset="0"/>
                </a:rPr>
                <a:t>Publiez dans un environnement très stable conçu pour être persistant.</a:t>
              </a:r>
              <a:endParaRPr lang="fr-FR" sz="1600" dirty="0">
                <a:latin typeface="Constantia" pitchFamily="18" charset="0"/>
                <a:ea typeface="Segoe UI" pitchFamily="34" charset="0"/>
                <a:cs typeface="Segoe UI" pitchFamily="34" charset="0"/>
              </a:endParaRPr>
            </a:p>
          </p:txBody>
        </p:sp>
        <p:sp>
          <p:nvSpPr>
            <p:cNvPr id="11" name="Rounded Rectangle 10"/>
            <p:cNvSpPr/>
            <p:nvPr/>
          </p:nvSpPr>
          <p:spPr>
            <a:xfrm>
              <a:off x="1669794" y="5719806"/>
              <a:ext cx="7238412" cy="595269"/>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defRPr/>
              </a:pPr>
              <a:r>
                <a:rPr lang="fr-FR" sz="1600" dirty="0" smtClean="0">
                  <a:latin typeface="Constantia" pitchFamily="18" charset="0"/>
                  <a:ea typeface="Segoe UI" pitchFamily="34" charset="0"/>
                  <a:cs typeface="Segoe UI" pitchFamily="34" charset="0"/>
                </a:rPr>
                <a:t>Faites connaître le schéma RDF en l'enregistrant avec les services compétents.</a:t>
              </a:r>
            </a:p>
          </p:txBody>
        </p:sp>
        <p:sp>
          <p:nvSpPr>
            <p:cNvPr id="12" name="TextBox 11"/>
            <p:cNvSpPr txBox="1"/>
            <p:nvPr/>
          </p:nvSpPr>
          <p:spPr>
            <a:xfrm>
              <a:off x="-312912" y="2632341"/>
              <a:ext cx="1811418" cy="429297"/>
            </a:xfrm>
            <a:prstGeom prst="rect">
              <a:avLst/>
            </a:prstGeom>
            <a:noFill/>
          </p:spPr>
          <p:txBody>
            <a:bodyPr wrap="none">
              <a:spAutoFit/>
            </a:bodyPr>
            <a:lstStyle/>
            <a:p>
              <a:pPr>
                <a:defRPr/>
              </a:pPr>
              <a:r>
                <a:rPr lang="fr-BE" sz="2400" b="1" smtClean="0">
                  <a:solidFill>
                    <a:schemeClr val="accent5"/>
                  </a:solidFill>
                  <a:latin typeface="Segoe Script" pitchFamily="34" charset="0"/>
                </a:rPr>
                <a:t>Analyser</a:t>
              </a:r>
              <a:endParaRPr lang="fr-BE" sz="2400" b="1">
                <a:solidFill>
                  <a:schemeClr val="accent5"/>
                </a:solidFill>
                <a:latin typeface="Segoe Script" pitchFamily="34" charset="0"/>
              </a:endParaRPr>
            </a:p>
          </p:txBody>
        </p:sp>
        <p:sp>
          <p:nvSpPr>
            <p:cNvPr id="13" name="TextBox 11"/>
            <p:cNvSpPr txBox="1">
              <a:spLocks noChangeArrowheads="1"/>
            </p:cNvSpPr>
            <p:nvPr/>
          </p:nvSpPr>
          <p:spPr bwMode="auto">
            <a:xfrm>
              <a:off x="-284081" y="4044778"/>
              <a:ext cx="1944662" cy="429297"/>
            </a:xfrm>
            <a:prstGeom prst="rect">
              <a:avLst/>
            </a:prstGeom>
            <a:noFill/>
            <a:ln w="9525">
              <a:noFill/>
              <a:miter lim="800000"/>
              <a:headEnd/>
              <a:tailEnd/>
            </a:ln>
          </p:spPr>
          <p:txBody>
            <a:bodyPr wrap="none">
              <a:spAutoFit/>
            </a:bodyPr>
            <a:lstStyle/>
            <a:p>
              <a:r>
                <a:rPr lang="fr-BE" sz="2400" b="1" dirty="0" smtClean="0">
                  <a:solidFill>
                    <a:schemeClr val="accent2"/>
                  </a:solidFill>
                  <a:latin typeface="Segoe Script" pitchFamily="34" charset="0"/>
                </a:rPr>
                <a:t>Modéliser</a:t>
              </a:r>
              <a:endParaRPr lang="fr-BE" sz="2400" b="1" dirty="0">
                <a:solidFill>
                  <a:schemeClr val="accent2"/>
                </a:solidFill>
                <a:latin typeface="Segoe Script" pitchFamily="34" charset="0"/>
              </a:endParaRPr>
            </a:p>
          </p:txBody>
        </p:sp>
        <p:sp>
          <p:nvSpPr>
            <p:cNvPr id="14" name="TextBox 12"/>
            <p:cNvSpPr txBox="1">
              <a:spLocks noChangeArrowheads="1"/>
            </p:cNvSpPr>
            <p:nvPr/>
          </p:nvSpPr>
          <p:spPr bwMode="auto">
            <a:xfrm>
              <a:off x="-279966" y="5371093"/>
              <a:ext cx="1604539" cy="429297"/>
            </a:xfrm>
            <a:prstGeom prst="rect">
              <a:avLst/>
            </a:prstGeom>
            <a:noFill/>
            <a:ln w="9525">
              <a:noFill/>
              <a:miter lim="800000"/>
              <a:headEnd/>
              <a:tailEnd/>
            </a:ln>
          </p:spPr>
          <p:txBody>
            <a:bodyPr wrap="none">
              <a:spAutoFit/>
            </a:bodyPr>
            <a:lstStyle/>
            <a:p>
              <a:r>
                <a:rPr lang="fr-BE" sz="2400" b="1" dirty="0" smtClean="0">
                  <a:solidFill>
                    <a:schemeClr val="tx2"/>
                  </a:solidFill>
                  <a:latin typeface="Segoe Script" pitchFamily="34" charset="0"/>
                </a:rPr>
                <a:t>Publier</a:t>
              </a:r>
              <a:endParaRPr lang="fr-BE" sz="2400" b="1" dirty="0">
                <a:solidFill>
                  <a:schemeClr val="tx2"/>
                </a:solidFill>
                <a:latin typeface="Segoe Script"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Exercice</a:t>
            </a:r>
            <a:r>
              <a:rPr lang="en-GB" dirty="0" smtClean="0"/>
              <a:t> de </a:t>
            </a:r>
            <a:r>
              <a:rPr lang="en-GB" dirty="0" err="1" smtClean="0"/>
              <a:t>groupe</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25</a:t>
            </a:fld>
            <a:endParaRPr lang="en-GB"/>
          </a:p>
        </p:txBody>
      </p:sp>
      <p:sp>
        <p:nvSpPr>
          <p:cNvPr id="6" name="Content Placeholder 2"/>
          <p:cNvSpPr>
            <a:spLocks noGrp="1"/>
          </p:cNvSpPr>
          <p:nvPr>
            <p:ph sz="quarter" idx="15"/>
          </p:nvPr>
        </p:nvSpPr>
        <p:spPr>
          <a:xfrm>
            <a:off x="1547664" y="1752600"/>
            <a:ext cx="7062936" cy="4419600"/>
          </a:xfrm>
        </p:spPr>
        <p:txBody>
          <a:bodyPr/>
          <a:lstStyle/>
          <a:p>
            <a:r>
              <a:rPr lang="fr-FR" dirty="0" smtClean="0"/>
              <a:t>En groupe de deux, créez la description RDF d’un vocabulaire pour représenter un citoyen.</a:t>
            </a:r>
          </a:p>
          <a:p>
            <a:endParaRPr lang="fr-FR" dirty="0" smtClean="0"/>
          </a:p>
          <a:p>
            <a:r>
              <a:rPr lang="fr-FR" dirty="0" smtClean="0">
                <a:solidFill>
                  <a:srgbClr val="000000"/>
                </a:solidFill>
              </a:rPr>
              <a:t>D’après vous, quelles sont </a:t>
            </a:r>
            <a:r>
              <a:rPr lang="fr-FR" dirty="0">
                <a:solidFill>
                  <a:srgbClr val="000000"/>
                </a:solidFill>
              </a:rPr>
              <a:t>les principales barrières pour </a:t>
            </a:r>
            <a:r>
              <a:rPr lang="fr-FR" dirty="0" smtClean="0">
                <a:solidFill>
                  <a:srgbClr val="000000"/>
                </a:solidFill>
              </a:rPr>
              <a:t>la réutilisation de vocabulaires RDF existants?</a:t>
            </a:r>
            <a:endParaRPr lang="fr-FR" dirty="0"/>
          </a:p>
        </p:txBody>
      </p:sp>
      <p:pic>
        <p:nvPicPr>
          <p:cNvPr id="7" name="Picture 2" descr="C:\Users\loutasn\Downloads\1377268100_tal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556" y="1628800"/>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2198" y="2410117"/>
            <a:ext cx="1277888" cy="184666"/>
          </a:xfrm>
          <a:prstGeom prst="rect">
            <a:avLst/>
          </a:prstGeom>
        </p:spPr>
        <p:txBody>
          <a:bodyPr wrap="square">
            <a:spAutoFit/>
          </a:bodyPr>
          <a:lstStyle/>
          <a:p>
            <a:r>
              <a:rPr lang="en-GB" sz="600" dirty="0"/>
              <a:t> http://www.visualpharm.com</a:t>
            </a:r>
          </a:p>
        </p:txBody>
      </p:sp>
      <p:pic>
        <p:nvPicPr>
          <p:cNvPr id="9" name="Picture 2" descr="C:\Users\loutasn\Downloads\1377268100_tal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878" y="2823057"/>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1520" y="3604374"/>
            <a:ext cx="1277888" cy="184666"/>
          </a:xfrm>
          <a:prstGeom prst="rect">
            <a:avLst/>
          </a:prstGeom>
        </p:spPr>
        <p:txBody>
          <a:bodyPr wrap="square">
            <a:spAutoFit/>
          </a:bodyPr>
          <a:lstStyle/>
          <a:p>
            <a:r>
              <a:rPr lang="en-GB" sz="600" dirty="0"/>
              <a:t> http://www.visualpharm.com</a:t>
            </a:r>
          </a:p>
        </p:txBody>
      </p:sp>
      <p:sp>
        <p:nvSpPr>
          <p:cNvPr id="11" name="Title 5"/>
          <p:cNvSpPr txBox="1">
            <a:spLocks/>
          </p:cNvSpPr>
          <p:nvPr/>
        </p:nvSpPr>
        <p:spPr>
          <a:xfrm>
            <a:off x="605408" y="4962872"/>
            <a:ext cx="8071048" cy="914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pPr algn="ctr"/>
            <a:r>
              <a:rPr lang="en-GB" sz="4000" i="0" dirty="0" err="1" smtClean="0">
                <a:solidFill>
                  <a:schemeClr val="accent1"/>
                </a:solidFill>
                <a:latin typeface="Bradley Hand ITC" pitchFamily="66" charset="0"/>
              </a:rPr>
              <a:t>Faites</a:t>
            </a:r>
            <a:r>
              <a:rPr lang="en-GB" sz="4000" i="0" dirty="0" smtClean="0">
                <a:solidFill>
                  <a:schemeClr val="accent1"/>
                </a:solidFill>
                <a:latin typeface="Bradley Hand ITC" pitchFamily="66" charset="0"/>
              </a:rPr>
              <a:t> le test en </a:t>
            </a:r>
            <a:r>
              <a:rPr lang="en-GB" sz="4000" i="0" dirty="0" err="1" smtClean="0">
                <a:solidFill>
                  <a:schemeClr val="accent1"/>
                </a:solidFill>
                <a:latin typeface="Bradley Hand ITC" pitchFamily="66" charset="0"/>
              </a:rPr>
              <a:t>ligne</a:t>
            </a:r>
            <a:r>
              <a:rPr lang="en-GB" sz="4000" i="0" dirty="0" smtClean="0">
                <a:solidFill>
                  <a:schemeClr val="accent1"/>
                </a:solidFill>
                <a:latin typeface="Bradley Hand ITC" pitchFamily="66" charset="0"/>
              </a:rPr>
              <a:t> </a:t>
            </a:r>
            <a:r>
              <a:rPr lang="en-GB" sz="4000" i="0" dirty="0" err="1" smtClean="0">
                <a:solidFill>
                  <a:schemeClr val="accent1"/>
                </a:solidFill>
                <a:latin typeface="Bradley Hand ITC" pitchFamily="66" charset="0"/>
                <a:hlinkClick r:id="rId3"/>
              </a:rPr>
              <a:t>ici</a:t>
            </a:r>
            <a:r>
              <a:rPr lang="en-GB" sz="4000" i="0" dirty="0" smtClean="0">
                <a:solidFill>
                  <a:schemeClr val="accent1"/>
                </a:solidFill>
                <a:latin typeface="Bradley Hand ITC" pitchFamily="66" charset="0"/>
              </a:rPr>
              <a:t>!</a:t>
            </a:r>
            <a:endParaRPr lang="en-GB" sz="4000" b="0" dirty="0" smtClean="0"/>
          </a:p>
        </p:txBody>
      </p:sp>
    </p:spTree>
    <p:extLst>
      <p:ext uri="{BB962C8B-B14F-4D97-AF65-F5344CB8AC3E}">
        <p14:creationId xmlns:p14="http://schemas.microsoft.com/office/powerpoint/2010/main" val="1360143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err="1" smtClean="0">
                <a:solidFill>
                  <a:schemeClr val="accent1"/>
                </a:solidFill>
                <a:latin typeface="Bradley Hand ITC" pitchFamily="66" charset="0"/>
              </a:rPr>
              <a:t>Merci</a:t>
            </a:r>
            <a:r>
              <a:rPr lang="en-GB" sz="7200" i="0" dirty="0" smtClean="0">
                <a:solidFill>
                  <a:schemeClr val="accent1"/>
                </a:solidFill>
                <a:latin typeface="Bradley Hand ITC" pitchFamily="66" charset="0"/>
              </a:rPr>
              <a:t>!</a:t>
            </a:r>
            <a:br>
              <a:rPr lang="en-GB" sz="7200" i="0" dirty="0" smtClean="0">
                <a:solidFill>
                  <a:schemeClr val="accent1"/>
                </a:solidFill>
                <a:latin typeface="Bradley Hand ITC" pitchFamily="66" charset="0"/>
              </a:rPr>
            </a:br>
            <a:r>
              <a:rPr lang="en-GB" sz="4800" i="0" dirty="0" smtClean="0">
                <a:solidFill>
                  <a:schemeClr val="accent1"/>
                </a:solidFill>
                <a:latin typeface="Bradley Hand ITC" pitchFamily="66" charset="0"/>
              </a:rPr>
              <a:t>...et </a:t>
            </a:r>
            <a:r>
              <a:rPr lang="en-GB" sz="4800" i="0" dirty="0" err="1" smtClean="0">
                <a:solidFill>
                  <a:schemeClr val="accent1"/>
                </a:solidFill>
                <a:latin typeface="Bradley Hand ITC" pitchFamily="66" charset="0"/>
              </a:rPr>
              <a:t>maintenant</a:t>
            </a:r>
            <a:r>
              <a:rPr lang="en-GB" sz="4800" i="0" dirty="0" smtClean="0">
                <a:solidFill>
                  <a:schemeClr val="accent1"/>
                </a:solidFill>
                <a:latin typeface="Bradley Hand ITC" pitchFamily="66" charset="0"/>
              </a:rPr>
              <a:t> </a:t>
            </a:r>
            <a:r>
              <a:rPr lang="en-GB" sz="4800" i="0" dirty="0" err="1" smtClean="0">
                <a:solidFill>
                  <a:schemeClr val="accent1"/>
                </a:solidFill>
                <a:latin typeface="Bradley Hand ITC" pitchFamily="66" charset="0"/>
              </a:rPr>
              <a:t>vos</a:t>
            </a:r>
            <a:r>
              <a:rPr lang="en-GB" sz="4800" i="0" dirty="0" smtClean="0">
                <a:solidFill>
                  <a:schemeClr val="accent1"/>
                </a:solidFill>
                <a:latin typeface="Bradley Hand ITC" pitchFamily="66" charset="0"/>
              </a:rPr>
              <a:t> questions?</a:t>
            </a:r>
            <a:endParaRPr lang="en-GB" b="0" dirty="0" smtClean="0"/>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26</a:t>
            </a:fld>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err="1" smtClean="0"/>
              <a:t>Références</a:t>
            </a:r>
            <a:endParaRPr lang="en-GB" noProof="0" dirty="0"/>
          </a:p>
        </p:txBody>
      </p:sp>
      <p:sp>
        <p:nvSpPr>
          <p:cNvPr id="5" name="Content Placeholder 4"/>
          <p:cNvSpPr>
            <a:spLocks noGrp="1"/>
          </p:cNvSpPr>
          <p:nvPr>
            <p:ph sz="quarter" idx="14"/>
          </p:nvPr>
        </p:nvSpPr>
        <p:spPr>
          <a:xfrm>
            <a:off x="533400" y="1752601"/>
            <a:ext cx="3962400" cy="4628727"/>
          </a:xfrm>
        </p:spPr>
        <p:txBody>
          <a:bodyPr/>
          <a:lstStyle/>
          <a:p>
            <a:r>
              <a:rPr lang="en-GB" sz="800" dirty="0" smtClean="0"/>
              <a:t>Slides 9:</a:t>
            </a:r>
          </a:p>
          <a:p>
            <a:pPr lvl="1">
              <a:buFont typeface="Arial" pitchFamily="34" charset="0"/>
              <a:buChar char="•"/>
            </a:pPr>
            <a:r>
              <a:rPr lang="en-GB" sz="800" dirty="0" smtClean="0"/>
              <a:t>Linked Data Cookbook. W3C. </a:t>
            </a:r>
            <a:r>
              <a:rPr lang="en-GB" sz="800" dirty="0" smtClean="0">
                <a:hlinkClick r:id="rId3"/>
              </a:rPr>
              <a:t>http://www.w3.org/2011/gld/wiki/Linked_Data_Cookbook</a:t>
            </a:r>
            <a:endParaRPr lang="en-GB" sz="800" dirty="0" smtClean="0"/>
          </a:p>
          <a:p>
            <a:endParaRPr lang="en-GB" sz="800" dirty="0" smtClean="0"/>
          </a:p>
          <a:p>
            <a:r>
              <a:rPr lang="en-GB" sz="800" dirty="0" smtClean="0"/>
              <a:t>Slide </a:t>
            </a:r>
            <a:r>
              <a:rPr lang="en-GB" sz="800" dirty="0" smtClean="0"/>
              <a:t>10-23</a:t>
            </a:r>
            <a:r>
              <a:rPr lang="en-GB" sz="800" dirty="0" smtClean="0"/>
              <a:t>:</a:t>
            </a:r>
          </a:p>
          <a:p>
            <a:pPr lvl="1">
              <a:buFont typeface="Arial" pitchFamily="34" charset="0"/>
              <a:buChar char="•"/>
            </a:pPr>
            <a:r>
              <a:rPr lang="en-GB" sz="800" dirty="0" smtClean="0"/>
              <a:t>ISA Programme. Cookbook for translating Data Models to RDF Schemas. </a:t>
            </a:r>
            <a:r>
              <a:rPr lang="en-GB" sz="800" dirty="0" smtClean="0">
                <a:hlinkClick r:id="rId4"/>
              </a:rPr>
              <a:t>https://joinup.ec.europa.eu/community/semic/document/cookbook-translating-data-models-rdf-schemas</a:t>
            </a:r>
            <a:endParaRPr lang="en-GB" sz="800" dirty="0" smtClean="0"/>
          </a:p>
          <a:p>
            <a:pPr>
              <a:buFont typeface="Arial" pitchFamily="34" charset="0"/>
              <a:buChar char="•"/>
            </a:pPr>
            <a:endParaRPr lang="en-GB" sz="800" dirty="0" smtClean="0"/>
          </a:p>
          <a:p>
            <a:r>
              <a:rPr lang="en-GB" sz="800" dirty="0" smtClean="0"/>
              <a:t>Slide 16, </a:t>
            </a:r>
            <a:r>
              <a:rPr lang="en-GB" sz="800" dirty="0" smtClean="0"/>
              <a:t>18-21:</a:t>
            </a:r>
            <a:endParaRPr lang="en-GB" sz="800" dirty="0" smtClean="0"/>
          </a:p>
          <a:p>
            <a:pPr>
              <a:buFont typeface="Arial" pitchFamily="34" charset="0"/>
              <a:buChar char="•"/>
            </a:pPr>
            <a:r>
              <a:rPr lang="en-GB" sz="800" dirty="0" smtClean="0"/>
              <a:t>W3C. An organization ontology. </a:t>
            </a:r>
            <a:r>
              <a:rPr lang="en-GB" sz="800" dirty="0" smtClean="0">
                <a:hlinkClick r:id="rId5"/>
              </a:rPr>
              <a:t>http://www.w3.org/TR/vocab-org/</a:t>
            </a:r>
            <a:endParaRPr lang="en-GB" sz="800" dirty="0" smtClean="0"/>
          </a:p>
          <a:p>
            <a:endParaRPr lang="en-GB" sz="800" dirty="0" smtClean="0"/>
          </a:p>
          <a:p>
            <a:r>
              <a:rPr lang="en-GB" sz="800" dirty="0" smtClean="0"/>
              <a:t>Slide 23:</a:t>
            </a:r>
          </a:p>
          <a:p>
            <a:pPr lvl="1">
              <a:buFont typeface="Arial" pitchFamily="34" charset="0"/>
              <a:buChar char="•"/>
            </a:pPr>
            <a:r>
              <a:rPr lang="en-GB" sz="800" dirty="0" smtClean="0"/>
              <a:t>ADMS Brochure. ISA Programme. </a:t>
            </a:r>
            <a:r>
              <a:rPr lang="en-GB" sz="800" dirty="0" smtClean="0">
                <a:hlinkClick r:id="rId6"/>
              </a:rPr>
              <a:t>https://joinup.ec.europa.eu/elibrary/document/adms-brochure</a:t>
            </a:r>
            <a:r>
              <a:rPr lang="en-GB" sz="800" dirty="0" smtClean="0"/>
              <a:t> </a:t>
            </a:r>
          </a:p>
          <a:p>
            <a:endParaRPr lang="en-GB" sz="800" dirty="0" smtClean="0"/>
          </a:p>
        </p:txBody>
      </p:sp>
      <p:sp>
        <p:nvSpPr>
          <p:cNvPr id="6" name="Content Placeholder 5"/>
          <p:cNvSpPr>
            <a:spLocks noGrp="1"/>
          </p:cNvSpPr>
          <p:nvPr>
            <p:ph sz="quarter" idx="15"/>
          </p:nvPr>
        </p:nvSpPr>
        <p:spPr/>
        <p:txBody>
          <a:bodyPr/>
          <a:lstStyle/>
          <a:p>
            <a:endParaRPr lang="en-GB" sz="800" dirty="0"/>
          </a:p>
          <a:p>
            <a:endParaRPr lang="en-GB" sz="8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27</a:t>
            </a:fld>
            <a:endParaRPr lang="en-GB" dirty="0"/>
          </a:p>
        </p:txBody>
      </p:sp>
    </p:spTree>
    <p:extLst>
      <p:ext uri="{BB962C8B-B14F-4D97-AF65-F5344CB8AC3E}">
        <p14:creationId xmlns:p14="http://schemas.microsoft.com/office/powerpoint/2010/main" val="9041272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Lecture </a:t>
            </a:r>
            <a:r>
              <a:rPr lang="en-GB" dirty="0" err="1" smtClean="0"/>
              <a:t>supplémentaire</a:t>
            </a:r>
            <a:endParaRPr lang="en-GB" dirty="0"/>
          </a:p>
        </p:txBody>
      </p:sp>
      <p:sp>
        <p:nvSpPr>
          <p:cNvPr id="5" name="Content Placeholder 4"/>
          <p:cNvSpPr>
            <a:spLocks noGrp="1"/>
          </p:cNvSpPr>
          <p:nvPr>
            <p:ph sz="quarter" idx="15"/>
          </p:nvPr>
        </p:nvSpPr>
        <p:spPr>
          <a:xfrm>
            <a:off x="1475656" y="1752600"/>
            <a:ext cx="7134944" cy="4419600"/>
          </a:xfrm>
        </p:spPr>
        <p:txBody>
          <a:bodyPr/>
          <a:lstStyle/>
          <a:p>
            <a:r>
              <a:rPr lang="en-GB" sz="1800" dirty="0" smtClean="0"/>
              <a:t>Linked Data Cookbook, W3C Government Linked Data Working Group, </a:t>
            </a:r>
          </a:p>
          <a:p>
            <a:r>
              <a:rPr lang="en-GB" sz="1800" dirty="0" smtClean="0">
                <a:hlinkClick r:id="rId2"/>
              </a:rPr>
              <a:t>http://www.w3.org/2011/gld/wiki/Linked_Data_Cookbook</a:t>
            </a:r>
            <a:r>
              <a:rPr lang="en-GB" sz="1800" dirty="0" smtClean="0"/>
              <a:t> </a:t>
            </a:r>
          </a:p>
          <a:p>
            <a:endParaRPr lang="en-GB" sz="1800" dirty="0" smtClean="0"/>
          </a:p>
          <a:p>
            <a:r>
              <a:rPr lang="en-GB" sz="1800" dirty="0" smtClean="0"/>
              <a:t>EC, ISA Process and methodology for developing semantic agreements, </a:t>
            </a:r>
            <a:r>
              <a:rPr lang="en-GB" sz="1800" dirty="0" smtClean="0">
                <a:hlinkClick r:id="rId3"/>
              </a:rPr>
              <a:t>https://joinup.ec.europa.eu/community/core_vocabularies/document/process-and-methodology-developing-semantic-agreements</a:t>
            </a:r>
            <a:endParaRPr lang="en-GB" sz="1800" dirty="0" smtClean="0"/>
          </a:p>
          <a:p>
            <a:endParaRPr lang="en-GB" sz="1800" dirty="0" smtClean="0"/>
          </a:p>
          <a:p>
            <a:endParaRPr lang="en-GB" sz="1800" dirty="0" smtClean="0"/>
          </a:p>
          <a:p>
            <a:r>
              <a:rPr lang="en-GB" sz="1800" dirty="0" smtClean="0"/>
              <a:t>EC ISA, Cookbook for translating Data Models to RDF Schemas </a:t>
            </a:r>
            <a:r>
              <a:rPr lang="en-GB" sz="1800" dirty="0" smtClean="0">
                <a:hlinkClick r:id="rId4"/>
              </a:rPr>
              <a:t>https://joinup.ec.europa.eu/community/semic/document/cookbook-translating-data-models-rdf-schemas</a:t>
            </a:r>
            <a:endParaRPr lang="en-GB" sz="1800" dirty="0" smtClean="0"/>
          </a:p>
        </p:txBody>
      </p:sp>
      <p:sp>
        <p:nvSpPr>
          <p:cNvPr id="3" name="Slide Number Placeholder 2"/>
          <p:cNvSpPr>
            <a:spLocks noGrp="1"/>
          </p:cNvSpPr>
          <p:nvPr>
            <p:ph type="sldNum" sz="quarter" idx="18"/>
          </p:nvPr>
        </p:nvSpPr>
        <p:spPr/>
        <p:txBody>
          <a:bodyPr/>
          <a:lstStyle/>
          <a:p>
            <a:r>
              <a:rPr lang="en-GB" dirty="0" smtClean="0"/>
              <a:t>Slide </a:t>
            </a:r>
            <a:fld id="{7703A140-4BD5-4963-8DDB-02EE24C99514}" type="slidenum">
              <a:rPr lang="en-GB" smtClean="0"/>
              <a:pPr/>
              <a:t>28</a:t>
            </a:fld>
            <a:endParaRPr lang="en-GB" dirty="0"/>
          </a:p>
        </p:txBody>
      </p:sp>
      <p:pic>
        <p:nvPicPr>
          <p:cNvPr id="4" name="Picture 2"/>
          <p:cNvPicPr>
            <a:picLocks noChangeAspect="1" noChangeArrowheads="1"/>
          </p:cNvPicPr>
          <p:nvPr/>
        </p:nvPicPr>
        <p:blipFill>
          <a:blip r:embed="rId5" cstate="print"/>
          <a:srcRect/>
          <a:stretch>
            <a:fillRect/>
          </a:stretch>
        </p:blipFill>
        <p:spPr bwMode="auto">
          <a:xfrm>
            <a:off x="342578" y="1806724"/>
            <a:ext cx="1008112" cy="90398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146" name="Picture 2" descr="image"/>
          <p:cNvPicPr>
            <a:picLocks noChangeAspect="1" noChangeArrowheads="1"/>
          </p:cNvPicPr>
          <p:nvPr/>
        </p:nvPicPr>
        <p:blipFill>
          <a:blip r:embed="rId6" cstate="print"/>
          <a:srcRect/>
          <a:stretch>
            <a:fillRect/>
          </a:stretch>
        </p:blipFill>
        <p:spPr bwMode="auto">
          <a:xfrm>
            <a:off x="323528" y="3068960"/>
            <a:ext cx="1008112" cy="1556273"/>
          </a:xfrm>
          <a:prstGeom prst="rect">
            <a:avLst/>
          </a:prstGeom>
          <a:ln>
            <a:noFill/>
          </a:ln>
          <a:effectLst>
            <a:outerShdw blurRad="292100" dist="139700" dir="2700000" algn="tl" rotWithShape="0">
              <a:srgbClr val="333333">
                <a:alpha val="65000"/>
              </a:srgbClr>
            </a:outerShdw>
          </a:effectLst>
        </p:spPr>
      </p:pic>
      <p:pic>
        <p:nvPicPr>
          <p:cNvPr id="6147" name="Picture 3"/>
          <p:cNvPicPr>
            <a:picLocks noChangeAspect="1" noChangeArrowheads="1"/>
          </p:cNvPicPr>
          <p:nvPr/>
        </p:nvPicPr>
        <p:blipFill>
          <a:blip r:embed="rId7" cstate="print"/>
          <a:srcRect/>
          <a:stretch>
            <a:fillRect/>
          </a:stretch>
        </p:blipFill>
        <p:spPr bwMode="auto">
          <a:xfrm>
            <a:off x="321105" y="4797152"/>
            <a:ext cx="1008112" cy="154801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Projets</a:t>
            </a:r>
            <a:r>
              <a:rPr lang="en-GB" dirty="0" smtClean="0"/>
              <a:t> et initiatives </a:t>
            </a:r>
            <a:r>
              <a:rPr lang="en-GB" dirty="0" err="1" smtClean="0"/>
              <a:t>apparentés</a:t>
            </a:r>
            <a:endParaRPr lang="en-GB" dirty="0"/>
          </a:p>
        </p:txBody>
      </p:sp>
      <p:sp>
        <p:nvSpPr>
          <p:cNvPr id="3" name="Content Placeholder 2"/>
          <p:cNvSpPr>
            <a:spLocks noGrp="1"/>
          </p:cNvSpPr>
          <p:nvPr>
            <p:ph sz="quarter" idx="15"/>
          </p:nvPr>
        </p:nvSpPr>
        <p:spPr>
          <a:xfrm>
            <a:off x="1691680" y="1752600"/>
            <a:ext cx="6918920" cy="4419600"/>
          </a:xfrm>
        </p:spPr>
        <p:txBody>
          <a:bodyPr/>
          <a:lstStyle/>
          <a:p>
            <a:pPr>
              <a:spcAft>
                <a:spcPts val="2400"/>
              </a:spcAft>
            </a:pPr>
            <a:r>
              <a:rPr lang="en-GB" sz="1800" dirty="0" smtClean="0"/>
              <a:t>Joinup, </a:t>
            </a:r>
            <a:r>
              <a:rPr lang="en-GB" sz="1800" dirty="0" smtClean="0">
                <a:hlinkClick r:id="rId2"/>
              </a:rPr>
              <a:t>http://joinup.ec.europa.eu</a:t>
            </a:r>
            <a:r>
              <a:rPr lang="en-GB" sz="1800" dirty="0" smtClean="0"/>
              <a:t> </a:t>
            </a:r>
          </a:p>
          <a:p>
            <a:pPr lvl="1">
              <a:spcAft>
                <a:spcPts val="2400"/>
              </a:spcAft>
              <a:buNone/>
            </a:pPr>
            <a:r>
              <a:rPr lang="en-GB" sz="1800" dirty="0" smtClean="0"/>
              <a:t>Linked Open Vocabularies (LOV), </a:t>
            </a:r>
            <a:r>
              <a:rPr lang="en-GB" sz="1800" dirty="0" smtClean="0">
                <a:hlinkClick r:id="rId3"/>
              </a:rPr>
              <a:t>http://lov.okfn.org/</a:t>
            </a:r>
            <a:endParaRPr lang="en-GB" sz="1800" dirty="0" smtClean="0"/>
          </a:p>
          <a:p>
            <a:pPr>
              <a:spcAft>
                <a:spcPts val="2400"/>
              </a:spcAft>
            </a:pPr>
            <a:r>
              <a:rPr lang="en-GB" sz="1800" dirty="0" smtClean="0"/>
              <a:t>EC ISA, e-Government Core Vocabularies,</a:t>
            </a:r>
            <a:br>
              <a:rPr lang="en-GB" sz="1800" dirty="0" smtClean="0"/>
            </a:br>
            <a:r>
              <a:rPr lang="en-GB" sz="1800" dirty="0" smtClean="0">
                <a:hlinkClick r:id="rId4"/>
              </a:rPr>
              <a:t>https://joinup.ec.europa.eu/community/core_vocabularies/home</a:t>
            </a:r>
            <a:endParaRPr lang="en-GB" sz="1800" dirty="0" smtClean="0"/>
          </a:p>
          <a:p>
            <a:pPr marL="0" lvl="1" indent="0">
              <a:spcAft>
                <a:spcPts val="2400"/>
              </a:spcAft>
              <a:buNone/>
            </a:pPr>
            <a:r>
              <a:rPr lang="en-GB" sz="1800" dirty="0" smtClean="0"/>
              <a:t>W3C Schools – Learn RDF </a:t>
            </a:r>
            <a:r>
              <a:rPr lang="en-GB" sz="1800" dirty="0" smtClean="0">
                <a:hlinkClick r:id="rId5"/>
              </a:rPr>
              <a:t>http://www.w3schools.com/rdf/default.asp</a:t>
            </a:r>
            <a:endParaRPr lang="en-GB" sz="1800" dirty="0" smtClean="0"/>
          </a:p>
          <a:p>
            <a:pPr lvl="1">
              <a:spcAft>
                <a:spcPts val="2400"/>
              </a:spcAft>
              <a:buNone/>
            </a:pPr>
            <a:r>
              <a:rPr lang="en-GB" sz="1800" dirty="0" smtClean="0"/>
              <a:t>EUCLID, </a:t>
            </a:r>
            <a:r>
              <a:rPr lang="en-GB" sz="1800" dirty="0" smtClean="0">
                <a:hlinkClick r:id="rId6"/>
              </a:rPr>
              <a:t>http://euclid-project.eu/</a:t>
            </a:r>
            <a:endParaRPr lang="en-GB" sz="1800" dirty="0" smtClean="0"/>
          </a:p>
          <a:p>
            <a:pPr lvl="1">
              <a:spcAft>
                <a:spcPts val="2400"/>
              </a:spcAft>
              <a:buNone/>
            </a:pPr>
            <a:r>
              <a:rPr lang="en-GB" sz="1800" dirty="0" smtClean="0"/>
              <a:t>XML Summer School </a:t>
            </a:r>
            <a:r>
              <a:rPr lang="en-GB" sz="1800" dirty="0" smtClean="0">
                <a:hlinkClick r:id="rId7"/>
              </a:rPr>
              <a:t>http://xmlsummerschool.com/</a:t>
            </a:r>
            <a:endParaRPr lang="en-GB" sz="1800" dirty="0" smtClean="0"/>
          </a:p>
          <a:p>
            <a:pPr>
              <a:spcAft>
                <a:spcPts val="2400"/>
              </a:spcAft>
            </a:pPr>
            <a:endParaRPr lang="en-GB" sz="1800" dirty="0" smtClean="0"/>
          </a:p>
          <a:p>
            <a:pPr lvl="1">
              <a:spcAft>
                <a:spcPts val="2400"/>
              </a:spcAft>
              <a:buNone/>
            </a:pPr>
            <a:endParaRPr lang="en-GB" sz="1800" dirty="0" smtClean="0"/>
          </a:p>
          <a:p>
            <a:pPr lvl="1">
              <a:spcAft>
                <a:spcPts val="2400"/>
              </a:spcAft>
              <a:buNone/>
            </a:pPr>
            <a:endParaRPr lang="en-GB" sz="180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29</a:t>
            </a:fld>
            <a:endParaRPr lang="en-GB"/>
          </a:p>
        </p:txBody>
      </p:sp>
      <p:sp>
        <p:nvSpPr>
          <p:cNvPr id="76815" name="AutoShape 15" descr="data:image/jpeg;base64,/9j/4AAQSkZJRgABAQAAAQABAAD/2wCEAAkGBxQHBhUTEhQUFhUXGR0bFhgXGBUbIBwgHBscHh4cFhgYHCghGhslHRsgIjEjJSkrLi4uFx8zODMtNygtLisBCgoKDg0OGxAQGywkICUvLDQ3NC80LCwsLDI0LCwsLywsLCwsLCwsLCw0MiwsLCwsLCwsLCwsLCwsLCwsLCwsLP/AABEIALkBEAMBEQACEQEDEQH/xAAcAAEAAgMBAQEAAAAAAAAAAAAABgcEBQgDAgH/xABIEAABAwEEBgcFBgQDBgcAAAABAAIDEQQFBiEHEjFBYYETFSJRcYKRFDJykqIjQlKhsdEIYsHCFnOyVIOzw+HxJCUzNENTY//EABoBAQEAAwEBAAAAAAAAAAAAAAAFAwQGAgH/xAAyEQEAAgEDAwMCBAUEAwAAAAAAAQIDBBESBSFRMUFhE4EUMnHBUpGx0fAjJDPhFSJC/9oADAMBAAIRAxEAPwC8UBAQEBAQEBAQEBAQEBAQEBAQEBAQEBAQEBAQEBAQEBAQEBAQEBAQEBAQEBAQEBAQEBAQEBAQEBAQEBAQEBAQEBAQEBAQEBAQEBAQEBAQEBAQEBAQEBAQEBAQEBAQEBAQEBAQEBAQfjnBjakgDvKDx9sj/Gz5m/uvvGfD5yh9MtTHuoHtJ7g4JtJvD1Xx9EBB5yzNi95zRXZUgfqvsRMvm749sj/Gz5m/unGfByh6RzNl91wNNtCD+iTEwbvtfH0QEBA2IPD2yP8A+xnzN/dfeM+HzlB7ZH+NnzN/dOM+DlB7ZH+NnzN/dOM+DlB7ZH+NnzN/dOM+DlB7ZH+NnzN/dOM+DlB7ZH+NnzN/dOM+DlB7ZH+NnzN/dOM+DlD0jlbKOyQfAg/okxs+7vtfAQEBAQEBB+BwcTQ7Mjw358j+aD9Qecs7Yj2nNFdlSB+qD0QEGPeNkbeFgkif7sjHMPg4Ef1XqtpraLR7PNqxaJiXM9os5stocx4o5ji1w4tND+YXRxO8bw5u0TWZiXrddsN23lHM3bG9r8t+qQacxlzXy9edZr5esd5reLOmIpBNEHNNQ4Ag94OYXOTG3Z0kTu+18BBBtL12e2YYEoGcLw7Z913ZI9S0+VbugvxybeWlrqcsW/hSlFZRd070PXj7JiR0JyEzDTi5naH0660dfTfHy8N/p+Ta818rpUdYEBAQR/Ht5dV4TneDRxbqN76v7NR4VryWfTU55Yhg1F+GKZc9aq6Bz+79ovhuUQ3KIblENyiG5RDdcWhUUw9N/nH/AEMUjqH/ACR+n7ysdP8A+Of1WEtBviCm9I2mYXbaHWe7tR721D5z2mtPdENjyPxHLLYUFSWnHt5Wm067rdaQe5sr2N+RhDfyQS3CWmu2XXOG2ylpirmSGtkaO9rgAHd9HDPvCDoDD9+QYiuts9meHxu9Qd7XDa1w7jw3FB9X/e8dw3LLaZTRkTS47M+5orvcaAcSEEC0FYgkv+6bY+Z2tIbU6Q8BI1tAK7GgtIA7gglOI7fNab0jsNlf0ckjDJNNQEwxA6tWg5dI91WtrWmq807KCGWOGyzXpaYYbmNtfBJqTTzSWd73Op7xdaXaxJA3ZDgg97kvCOzXfNa7sZPG2zPc223fIagaldcwt1iI5AKkapDXatCK7Asuy2htssrZI3BzHtDmOGwhwqCOBBqg9UFEaULt6vxfIQKNlAkHPJ3PWaTzVzRX5Yo+OyHrqccu/lEltNNfejO8escHxVPairE7ye79BaoWspxyz891/SX54o+OyUrWbIgxb0sQvK7ZIXbJGOafMCK8l6pbjaLR7PN68qzE+7miWIwSlrhRzSQ4dxBoR6rpImJjeHNWiYnaWVctvN1XvFMK/Zva403gHMcxUc14yU50mvl7xX4XizpZjg9gIzBzBXOOkfqAgIKv01XlRkFmB2kyuHh2W+tX+ip9Op3m/wBkzqN+0U+6q1TSmwu25LResZdBDJIGmhLRUA91e9Y75aU7WnZlphveN6xuzP8ACFu/2Wb5V4/E4v4oe/wub+E/whbv9lm+VPxOL+KD8Lm/hYt43Dabsg15oZI21oC4UFTXIccj6L3TNS87Vnd4vgyUje0bNasjEybusT7yt7IYxV73BrR47z3ADMnuBXm94pWbT7PdKTe0Vh0ZcV1MuS6Y4I9jBSv4jtLjxJqea57JknJabS6LHSKVisM9eHtVGnfGzrkuwWKB1Jp21kcNrI8xl3OeaivcHd4KDnNAQEEz0XY2dg2/wXEmzSENnbmctz2gfebt4io3igTn+ITFwtBisELwW0Esxaag1FY21B2UOvT+aMoPH+Gq0ll7WyOho6NjiaGgLHEAE7ATrmg30PcgtW7D0WkW2td70lnszo+LWOma6ng5wr8YQQW64Lc6+r7ksE7WPZOSIjC15kcGkgNeXDVJ2DI5kIJJowfZosDPtuu5xn15rZJIW16QA9IDQANaKGgpsNd6De6PYnQYGsTX1DhZ46g7R2QQD4CgQSFBXGmi7eluuG0AZxvLHfC8bT4OaB5lQ6ffa018p/UKb0i3hUSrI6y9C15altns5OTmiRo4tOq7mQ5vyqd1CnaL/ZT6dfvNVsqUqiAgoXSZdvV2MJaCjZaSt83vfWHequ6O/LFHx2QtbTjln57oqtlqL/0dXl1nhCEk9pg6N3kyFeJbqnmoOrpwyz/N0GlvzxRKSrXbAgIOf9Id5dZ4umcDVrD0bfBmR+rWPNXtJThij57oOsvzyz8dkbWw1XQmArs6qwnAylHObrv76v7WfEAhvlUDU355Zl0Omx8McQkCwM4gozSdiPrq/OjYawwktbTY533nccxQcBXerejw/TpvPrKJrc/O/GPSEOW20lsaIMOdDAbbIM31bDXc37zuZFBwB3OUrX5t5+nH3V9Bg2j6k+6zFOUXzLIIYi5xoACSTuA2koON8Y387EuJZ7U6v2jzqA/dYMmN8Q0DnVBnYEwRaMa3l0cPYjbTpZXA6rAeH3nHc39Bmg6Hw9osu25LOB7Oyd/3nzgSE+Vw1W8h6oM69dHt23rZyx9jgbX70TGxuHEOjAPrkgobSXoulwf9tEXTWUmmuQNaMk5CUDKh2B4yrkQKioV895kNSScgM+4CgHgAKckHU+h7Cf8AhbCbS9tJ56SS1GYy7DDv7LTs3Oc5BvsTXG+8jHNZ5BDaoCTE8jWaQffimb96N4ArTMENcMxmGmsN6vuaaQvum0smldrSus3QyskcNjg/pGuz/ma2iDwsmHZL4Lo3WZthsT5OklhDmmW0uyNJRGSyKMkDWALnODQKgIJ2BQIP1BqcV3b1vhyeECpcw6vxN7TfqAWXDfhkizFmpzxzVziMwuhc43WDLy6qxRBLWg1w13wv7JJ8Aa8lh1FOeKYZ9NfhliXRS590IgIKE0l3l1jjCWhq2KkTfL731lyu6OnHFHz3Qtbflln47IstlqLP0K3lqzT2YnaBK0eHZf8Aqz0U3qNPS/2VOnX9afdaqlqggwb8t4uu55Zj/wDGxzhxIGQ5mg5r3jpztFfLxktxrNvDmpzi9xJNScyTvPeujc3M7zu2OHLu63v2GDaHvAd8Izd9IKx5r8KTZkwU55Iq6SAoFzroxBEdJOI+obiLWGk01WsptaPvP5A0HFwW1pMP1L9/SGrq8306dvWVE7FcQW4wpcbsQ34yEVDT2pHD7rBtPjsA4uCxZ8sYqTZn0+H6t4q6Is8DbNA1jAGtaA1oGwACgA5Ln5mZneXQRERG0PRfH1DdMF59V6O7U4bXtEQ/3hDXfQXHkg5buW65L6vWOzwiskrg1vdnvNNjQMydwBQdfYTw7Fha4mWaAdloq5297j7z3cT+QAGwBBuEBB52mzttVndHI0OY8FrmuAIIIoQQdoIQUZdOiQ2TSpqFpdYowJ2k1IIqdSJxO1weDUb2tqaayC90BAQEBAQEHO2NLt6qxTPHSg1y5vwv7QA8K05LoNPfniiXP6qnDLMNIcwszXdHYUvLrfDkExNS5g1vib2XfUCuez04ZJq6PDfnjizbLEysW9LaLtu2SZ2yNjnHygmnNeqV5Wise7ze3GszPs5ollM8pc41c4kuPeSak+q6SIiI2hzVpmZ3l8I+N/gS8uq8WQPr2S7Ud4P7OfAEg+VYNTTnimGzpL8MsOhVAXxBAtMV4+zYdZCDnM8VH8rO0fq1PVb2gpvk5eGjr77Y+PlTCsIqwtDV2+0X5JORlEyg+J52jytcPMtDqF9qRXyo9OpvabeFxKQrviaUQQlziA1oJcTsAGZJ4UX2I3naHyZ2jeXPGL7+OIr9fNnqe7EDuYNnM5uPFxV/T4vpUirn9Tm+reZ9mlWZgXnoyw51JcfSPFJpqOdXa1v3W8DQ1PF1NyiazN9S+0ekLujw/TpvPrKYrUbYgqX+I+0amEoGfitAJ8sb/wCrh6II1/DjcQtF7T2xwyiaI4yfxPzcRxDRTwkQX+gICAgICAgICAgICCptNV26lsgtAHvNMbjxadZvMgu+VVenX7TT7pXUael1aKimLe0L3l0t1TQE5xvD2/C8bB4OaT5lJ6hTa0W8rHT770mvhYynqCD6Xry9kwv0QOczw3yt7RPqAPMt3Q05Zd/DS11+OLbypNWUR6OhcyJriCGurqnvptp4L5vG+z7NZiN3mvr46Sw3eXW9wwzb3sBdT8Wxw5OBHJc7lpwvNXSYr86RZsljZFJaXLy9sxT0YPZhYG+Z3acfQtHlVnQU449/KL1C++Tj4QhbrRXloou32HCTXkUdM4yHw91vLVaD5lE1t+WXbwu6KnHFHymS1G2rfS9iP2ayCxxntSDWlpuZXJvmI9B/MqOgw7z9SfZP1+fjXhHrKo1VR27wayzuxDGbW8MiadbMEhxHutNBkK5knKjSN6w6jn9OeEd2xpop9SOc9nQtnnbaYQ9jmvacw5pBB8CMioExMTtK/ExMbw9F8fRBTH8Sx/8AK7GN3SSf6WoJToPuvq3R5CaUdM58ruZ1Wn5GtQT5AQEBAQEBAQEBAQEEX0lXd1jg+bLtR0lbw1Pe+jWHNbOkvxyx89mtq6c8U/HdQauoCW6Lry6vxfGCezKDGeebees0DzLV1tOWKfju3NDfjl28r3UNcUvphvL2rEjYQcoWCvxP7R+nUVjQU2x8vKP1C+94r4QPYt5PWTjPDfsOjuyOp24adJw6bN1e+kmqFO0+flqLfP7f9KmpwcdPX4/dWyopa4tDN5dPckkBOcT6j4X5/wCoO9VI6hTa8W8rPT7745r4T+aUQwlzjQNBJPcBmVoxG87N+Z2c0XnbTeN4yTO2yPc/w1iTTls5Lo6V41ivhzWS/O828vKyWd1stTI2e89wa3xcQB+ZX21orEzPs+UrNrREe7pmxWZtisbI2ZNY0Nb4NFB+QXN2tNpmZdLWIiNoey+Prmm/LY+8L4llkNXOea8jQAcAAAOAXR4qxWkRDnM1ptkmZYK9sQg22HsRT4etWvA+gJ7TDUsd8Te/iM+KxZcNMsbWZsOe+Kd6rzwpiWLE13dJH2XNykjJzYf6tO47+BBAiZ8FsVtpXMGeuWu8N2sLMqL+JKDWwvZn/hn1fmjef7EFiYLs/suD7Gz8NniB8ejbX80G5QEBAQEBAQEBAQEBB8yRiWMtcKgihHeCkTsOaL2sJuy9JYTWsb3Nz30NAeYz5rpMd+dYt5c3lpwvNXjZp3WW0tkZk5jg5vi01H5hfbRFo2l5raa2iYdLWO2ttd3MmB7D2B4PAiufJc5as1tNXSVtExu5xvm3m9b2lmNftHucK7gTkOQoOS6HHThSK+HO5b87zZlYSu3rfEkEJFQ54Lh/K3tOHNoI5rznvwxzZ70+PnkiF+Yiu7re45ocqvYQ2u51KtPJ1DyULFfheLeF7LTnSa+XNpFDnkuic1MbJjoovH2HFrWE9mZrmHx95p9W08y09dTli38N3QX45dvKyNJt5dXYPloaOlpE3ze99Acp+jpyyx8d1LV34Yp+eyhVcQEw0V3b7fi5jiOzC10h8fdbzq6vlWprb8cW3lu6GnLLv4Xooi2IIbJozsMjyS2WpNT9od6241uWOzUnRYpneYYFu0T2aVp6KWaM7q6r2+lAT8yyV6hkj1iJY7dPxz6TMK+xTg60YadWQB8RNBIzZ4OG1p8cu4lb+HU0y+nr4T8+lvi7+sI6thrNxhS/nYdvpkzaluyRo+8w7R4jaOICxZ8MZacWfT5pxX39nRMEzbRC17SC1wBaRsIIqCOS5+YmJ2l0ETvG8IdpiuvrXR5aQB2o2iUf7shzvo1l8fUkw+da4bORs6GP/QEGwQEBAQEBAQEBAQEBAQUppfu32TEwlAymYD5mdk/Tq+qs6C/LHx8I3UMe2Tl5QZbrQWXduJOi0SStr22k2cVOZD8xTwY51PgU2+HfVR49VWmfbSz59FaKklLI0L3b0t5TWgjJjQxvi81NOIDR86ndQvtWKqfTqd5utxSlVz5j67eq8WztAo1zukb4P7WXAOJHJXtLfniiUDV04ZZaSxWk2K2Mlb70bmvb4tII/RZ7V5RMT7sFLcbRbwn+l6+m2+SzRxmrOj6bx6T3OYAPzLQ0GKa8pn9FDqGXfjEfqrpUE1cGhm7eguaWcjOV+q34Wd3mc4eVSeoX3vFfCz0+m1Jt5WIp7fEBAQeNssrLbZXRyNDmOFHNOwgr7W01neHyYiY2lztii5jcN+yQGpDTVhO9pzafGmR4groMOX6lIs57Pi+leatUsrCvDRNeZt+FQxxq6FxZ5cnN5AHV8qi66nHLv5XdFk5Yv0TGaITRFrgC1wIIO8HIgrTbbEuKxG7LmhgJJ6KNsYJ2kMGqHHiQAeaDOQEBAQEBAQEBAQEBAQQXTBdvteGRKBnC8Hyv7JHqWnyrd0F+OTj5aWvpyxb+FKqyiPQTuFnLKnVLg4jdVocAfEBx9V82jfd95Ttt7PNfXxfOjG7ersIREijpaynze79Aaoesvyyz8dl/R04Yo+e6VrVbKrdNd2/+haQO+Jx9XM/vVPp1/Wn3TOo07Rf7KtVNKek07p3AuJNGhoruDQAAOAAXyIiPR9taberzX18dI4Zu3qi4IYd7GDW+I5uPNxJXO5r87zZ0mKnCkVbNY2QQEBAQVHprsoZednl3vY5p8jgR/wAQqr063/raErqNe9bK3VFMWZoSnpa7Szvax3oXD+4eim9RjtWf1VOmz+aP0WwpaoICAgICAgICAgICAgICDDvewi87qlhdskY5te6opXlt5L3S3C0W8PN68qzXy5pkjMUha4UcCQR3EZEeq6OJ3jeHNTG07S+UfGTdliN43jHC3bI9rBw1iBXlt5Lze3Gs28PeOnO8V8umIYhBC1rRRrQAB3ACgXOTO87ukiNuz7Xx9R7H929aYSnYBVzW67e+rO1QcSARzWfTX4ZYlg1NOeKYc+K+54Qb7A129aYrgZTsh+u7wZ2s+BIA8ywam/DFMtjS055Yh0MoDoBAQEBAQVbpvP8A7Qf5v/LVPp3/ANfb90zqXpX7/sq1U0pYOhyQQ3raHuNGthq49w1ga+gKn9R/JH6qXTvzWXGpKsICAgICAgVzQEBAQEBAQEBBQWki7ercXzACjZKSt8/vfWHK7o78sUfHZC1tOOWfnujC2Wom+iK7fbMUdKR2YWF3md2W/kXHyrS19+OPby3+n03ycvC7VGWRB+EVCDm3EN3dUX5NBuY8hvw7W+rSCuixX50iznM9OGSatcsjEs7QrdutPPaSNgETT49p/wCjPVTeo37RT7qnTsfrf7LWUtUaq+sR2a42fbzNadzdrj4MbU86UWXHhvk/LDHkzUx/mlgYUxlDie0Ssja5hjoQH0q4HKoAJpQ8d4717z6a2KImfdjwamuWZivski12wICCmNMV4C04jZEDlFGK8HPOsR8ur6qxoKbY5t5R+oX3vFfCBLeT1p6FLJWO1SEZHUYOWsXD6mqZ1G35aqvTq9rSkmCb2LLXPd0x+2sjqMqSTJAaGJ9TtIaQx23MAk1cpimlqAgICAgx7wtsd22F80rg2ONpc9x3ACp/7IKr0SY2dirHFvc+oEjGOhYfuRxOc0Dur9qCe8koLcQEBAQEBAQEFZ6art17JBaAPdcY3eDhrNrwBafmVLp9+81Tuo03rFlTqokLo0PXb7Lht0xGczyQf5WdkfVrHmo+vvvk4+FrQU449/KeLRbwgIKc0y3b7Pfsc4GUrKH4mZVPlLR5VX6ffek18JHUabWi3lXy305f+jm7erMIQgjtPHSO8+YrxDdUclB1d+eWf5Og0tOGKISC1w+02V7KubrNLdZpIIqKVaRmCNxWCs7TuzzG8bOabysr7FeEkcteka4h9a5kHM1O2u2u+q6OlotWJj0c3krNbTFvVk4evh9w3syePMt2trQOadrT4j0IB3LzlxRkpNZesOWcV4tDoO5L4ivy72zQuq07Rvad7Xjc4f8AXYQVAyY7Y7cbOgx5K5K8qs9eHtrMRX3HcF1OmlOQya3e525reJ/IAncsmLFbJbjDHly1x15Wc7XhbH3hbnyyGr3uLneJO7uA2AdwXQUrFaxWPZzt7ze02n3Y69PK/wDR3dBufCkTXCj3/aP8X7AeIbqjkoOqyc8sy6DS4/p4ohF9MN3z3W+G97FlPZezKKVD4ifvgbWgk14PJqNWq12wk2A8bQY0uvpIjqytA6WEntMP9zDudv4GoASdAQEHlabQyyWd0kjmsY0Euc4gAAbSScgEHNelvSWcWWj2ezFzbIw7cwZnDY5wOYYPutPic6BoZ38O11Sz4qktLcoo4yx5p7xfSjRx7Ose6g7wg6LQEBAQEBAQEGkxrdvW2Fp4wKu1C5o/mZ2mgeJFOazae/DJEsOenPHNXPEbDK8BoqSaAd5OwLoJnbvLnoiZnZ0tc1gF13TFCNkbGtr30GZ5nPmucyX52m3l0tK8axXwzF4ehAQQ3Svdvt2E3PA7ULhIPD3XcqOr5Vt6K/HLt5amtpyxT8KauWwG9b3ihFftHtaabgTmeQqeSsZL8KTbwjYqc7xV0sxoYwAZAZALnHSP1BWGlvC5k/8AGxNrQATgdwyEnIZHgGnYCqWhz7f6dvt/ZN12n3/1K/dVSqJLOum957mtGvZ5HRu30pQ/E01DuYXjJjrkja0bsmPLfHO9Z2StmlS2tjpq2cnvLH1/KQD8lq/gMXz/AJ9m3/5DJ4hF77vue/bVr2iQvI90ZANHc1oyH6mgrVbOPFTHG1YauXNfLO9pa5ZGJLtHGGDf97h7x9hEQX12OO0M4954eIWpq8/06bR6y3NHp/qW5T6QvZRFx5zwttMDmPaHNcC1zSKggihBG8EIOYcdYatOjPFQmsr3sicSbPK0nLeY5NxI2UNQ4Z94ATPC+nkdEGXhAa7OlgpnxdG4inEgngAgmkemC6HsqbUW8DDaP6RkINRfmnKwWKM+ztltDt1GmNvmc8aw5NKCm8baQ7ZjF+rK4MhBq2GOobwL6mr3cTl3AINLhy4psSXuyz2dus955NG9zzuaN59KkgIOtsH4biwpcLLNDsbm91KF7z7z3cTTkABuQbpAQEBAQEBAQEFLXDhvo9KRgp2IZHS07mijo/zcwKxlzf7bl7z2/v8AukY8H+6mPaO/9l0qOriAgIPG22Zttsb435te0td4OFD+RX2tprMTD5aImNpVFopuVzcXSukGdmDmng8ks/QPVbW5Y+lG3v8A0/zZK0OKYyzv7LjUhWEH45oc2hFQdoKCpsa6NnQyumsLdZhzdCNrf8v8Tf5do3V2Crp9bExxyfz/ALpWp0M78sf8v7K3kjMUha4FrhkQQQRwIOYVGJie8JsxMTtL5R8NiCW4TwHaL/kDngwwb3uFC4f/AJtO3xOXjSi1c+rpj7R3n/PVuYNHfJO89oXZdV2x3RYGwwtDWNGQ/Uk7yd5UW97XtystUpFI41Za8vQg19+3NDf92PgtDA+N4zB3HcWnc4biEHOGO9E1rw3M58DXWmz7Q5gq9o7pGDPL8QyyqdXYgrtAQSfB+A7Zi6cdBERFXtTPq1g76H754Nqe+m1B0tgTBNnwXdnRwjWkdTpZnAazz/a0bmjZxNSQkyAgICAgICAgICDEju2KO83WgMHSvaGOdU5tBqBStOfAdy9c7cePs88Y5cvdlry9CAgICDEsd2xWG0SvjYGuldrSGp7RpSuZy5d5716te1oiJ9nmKxEzMe7LXl6EBAQYF5XNZ71H28McncXNBI8HbRyXumS9Pyzs8Wx1t+aN2ldo7u5zq+z+ks4/IPWf8Zm/i/ow/g8P8P8AVsLuwrY7seDFZ4g4bHEazh4OdUj1WK+fJf1tLJTBjp6RDcrEyiAgICAg0954WsV7Sl09ls8jjtc6Nhd81K/mg8LJgm7rHIHMsVmDhsPRMJHgSDRBvgNUUCD9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6817" name="AutoShape 17" descr="data:image/jpeg;base64,/9j/4AAQSkZJRgABAQAAAQABAAD/2wCEAAkGBxQHBhUTEhQUFhUXGR0bFhgXGBUbIBwgHBscHh4cFhgYHCghGhslHRsgIjEjJSkrLi4uFx8zODMtNygtLisBCgoKDg0OGxAQGywkICUvLDQ3NC80LCwsLDI0LCwsLywsLCwsLCwsLCw0MiwsLCwsLCwsLCwsLCwsLCwsLCwsLP/AABEIALkBEAMBEQACEQEDEQH/xAAcAAEAAgMBAQEAAAAAAAAAAAAABgcEBQgDAgH/xABIEAABAwEEBgcFBgQDBgcAAAABAAIDEQQFBiEHEjFBYYETFSJRcYKRFDJykqIjQlKhsdEIYsHCFnOyVIOzw+HxJCUzNENTY//EABoBAQEAAwEBAAAAAAAAAAAAAAAFAwQGAgH/xAAyEQEAAgEDAwMCBAUEAwAAAAAAAQIDBBESBSFRMUFhE4EUMnHBUpGx0fAjJDPhFSJC/9oADAMBAAIRAxEAPwC8UBAQEBAQEBAQEBAQEBAQEBAQEBAQEBAQEBAQEBAQEBAQEBAQEBAQEBAQEBAQEBAQEBAQEBAQEBAQEBAQEBAQEBAQEBAQEBAQEBAQEBAQEBAQEBAQEBAQEBAQEBAQEBAQEBAQEBAQfjnBjakgDvKDx9sj/Gz5m/uvvGfD5yh9MtTHuoHtJ7g4JtJvD1Xx9EBB5yzNi95zRXZUgfqvsRMvm749sj/Gz5m/unGfByh6RzNl91wNNtCD+iTEwbvtfH0QEBA2IPD2yP8A+xnzN/dfeM+HzlB7ZH+NnzN/dOM+DlB7ZH+NnzN/dOM+DlB7ZH+NnzN/dOM+DlB7ZH+NnzN/dOM+DlB7ZH+NnzN/dOM+DlB7ZH+NnzN/dOM+DlD0jlbKOyQfAg/okxs+7vtfAQEBAQEBB+BwcTQ7Mjw358j+aD9Qecs7Yj2nNFdlSB+qD0QEGPeNkbeFgkif7sjHMPg4Ef1XqtpraLR7PNqxaJiXM9os5stocx4o5ji1w4tND+YXRxO8bw5u0TWZiXrddsN23lHM3bG9r8t+qQacxlzXy9edZr5esd5reLOmIpBNEHNNQ4Ag94OYXOTG3Z0kTu+18BBBtL12e2YYEoGcLw7Z913ZI9S0+VbugvxybeWlrqcsW/hSlFZRd070PXj7JiR0JyEzDTi5naH0660dfTfHy8N/p+Ta818rpUdYEBAQR/Ht5dV4TneDRxbqN76v7NR4VryWfTU55Yhg1F+GKZc9aq6Bz+79ovhuUQ3KIblENyiG5RDdcWhUUw9N/nH/AEMUjqH/ACR+n7ysdP8A+Of1WEtBviCm9I2mYXbaHWe7tR721D5z2mtPdENjyPxHLLYUFSWnHt5Wm067rdaQe5sr2N+RhDfyQS3CWmu2XXOG2ylpirmSGtkaO9rgAHd9HDPvCDoDD9+QYiuts9meHxu9Qd7XDa1w7jw3FB9X/e8dw3LLaZTRkTS47M+5orvcaAcSEEC0FYgkv+6bY+Z2tIbU6Q8BI1tAK7GgtIA7gglOI7fNab0jsNlf0ckjDJNNQEwxA6tWg5dI91WtrWmq807KCGWOGyzXpaYYbmNtfBJqTTzSWd73Op7xdaXaxJA3ZDgg97kvCOzXfNa7sZPG2zPc223fIagaldcwt1iI5AKkapDXatCK7Asuy2htssrZI3BzHtDmOGwhwqCOBBqg9UFEaULt6vxfIQKNlAkHPJ3PWaTzVzRX5Yo+OyHrqccu/lEltNNfejO8escHxVPairE7ye79BaoWspxyz891/SX54o+OyUrWbIgxb0sQvK7ZIXbJGOafMCK8l6pbjaLR7PN68qzE+7miWIwSlrhRzSQ4dxBoR6rpImJjeHNWiYnaWVctvN1XvFMK/Zva403gHMcxUc14yU50mvl7xX4XizpZjg9gIzBzBXOOkfqAgIKv01XlRkFmB2kyuHh2W+tX+ip9Op3m/wBkzqN+0U+6q1TSmwu25LResZdBDJIGmhLRUA91e9Y75aU7WnZlphveN6xuzP8ACFu/2Wb5V4/E4v4oe/wub+E/whbv9lm+VPxOL+KD8Lm/hYt43Dabsg15oZI21oC4UFTXIccj6L3TNS87Vnd4vgyUje0bNasjEybusT7yt7IYxV73BrR47z3ADMnuBXm94pWbT7PdKTe0Vh0ZcV1MuS6Y4I9jBSv4jtLjxJqea57JknJabS6LHSKVisM9eHtVGnfGzrkuwWKB1Jp21kcNrI8xl3OeaivcHd4KDnNAQEEz0XY2dg2/wXEmzSENnbmctz2gfebt4io3igTn+ITFwtBisELwW0Esxaag1FY21B2UOvT+aMoPH+Gq0ll7WyOho6NjiaGgLHEAE7ATrmg30PcgtW7D0WkW2td70lnszo+LWOma6ng5wr8YQQW64Lc6+r7ksE7WPZOSIjC15kcGkgNeXDVJ2DI5kIJJowfZosDPtuu5xn15rZJIW16QA9IDQANaKGgpsNd6De6PYnQYGsTX1DhZ46g7R2QQD4CgQSFBXGmi7eluuG0AZxvLHfC8bT4OaB5lQ6ffa018p/UKb0i3hUSrI6y9C15altns5OTmiRo4tOq7mQ5vyqd1CnaL/ZT6dfvNVsqUqiAgoXSZdvV2MJaCjZaSt83vfWHequ6O/LFHx2QtbTjln57oqtlqL/0dXl1nhCEk9pg6N3kyFeJbqnmoOrpwyz/N0GlvzxRKSrXbAgIOf9Id5dZ4umcDVrD0bfBmR+rWPNXtJThij57oOsvzyz8dkbWw1XQmArs6qwnAylHObrv76v7WfEAhvlUDU355Zl0Omx8McQkCwM4gozSdiPrq/OjYawwktbTY533nccxQcBXerejw/TpvPrKJrc/O/GPSEOW20lsaIMOdDAbbIM31bDXc37zuZFBwB3OUrX5t5+nH3V9Bg2j6k+6zFOUXzLIIYi5xoACSTuA2koON8Y387EuJZ7U6v2jzqA/dYMmN8Q0DnVBnYEwRaMa3l0cPYjbTpZXA6rAeH3nHc39Bmg6Hw9osu25LOB7Oyd/3nzgSE+Vw1W8h6oM69dHt23rZyx9jgbX70TGxuHEOjAPrkgobSXoulwf9tEXTWUmmuQNaMk5CUDKh2B4yrkQKioV895kNSScgM+4CgHgAKckHU+h7Cf8AhbCbS9tJ56SS1GYy7DDv7LTs3Oc5BvsTXG+8jHNZ5BDaoCTE8jWaQffimb96N4ArTMENcMxmGmsN6vuaaQvum0smldrSus3QyskcNjg/pGuz/ma2iDwsmHZL4Lo3WZthsT5OklhDmmW0uyNJRGSyKMkDWALnODQKgIJ2BQIP1BqcV3b1vhyeECpcw6vxN7TfqAWXDfhkizFmpzxzVziMwuhc43WDLy6qxRBLWg1w13wv7JJ8Aa8lh1FOeKYZ9NfhliXRS590IgIKE0l3l1jjCWhq2KkTfL731lyu6OnHFHz3Qtbflln47IstlqLP0K3lqzT2YnaBK0eHZf8Aqz0U3qNPS/2VOnX9afdaqlqggwb8t4uu55Zj/wDGxzhxIGQ5mg5r3jpztFfLxktxrNvDmpzi9xJNScyTvPeujc3M7zu2OHLu63v2GDaHvAd8Izd9IKx5r8KTZkwU55Iq6SAoFzroxBEdJOI+obiLWGk01WsptaPvP5A0HFwW1pMP1L9/SGrq8306dvWVE7FcQW4wpcbsQ34yEVDT2pHD7rBtPjsA4uCxZ8sYqTZn0+H6t4q6Is8DbNA1jAGtaA1oGwACgA5Ln5mZneXQRERG0PRfH1DdMF59V6O7U4bXtEQ/3hDXfQXHkg5buW65L6vWOzwiskrg1vdnvNNjQMydwBQdfYTw7Fha4mWaAdloq5297j7z3cT+QAGwBBuEBB52mzttVndHI0OY8FrmuAIIIoQQdoIQUZdOiQ2TSpqFpdYowJ2k1IIqdSJxO1weDUb2tqaayC90BAQEBAQEHO2NLt6qxTPHSg1y5vwv7QA8K05LoNPfniiXP6qnDLMNIcwszXdHYUvLrfDkExNS5g1vib2XfUCuez04ZJq6PDfnjizbLEysW9LaLtu2SZ2yNjnHygmnNeqV5Wise7ze3GszPs5ollM8pc41c4kuPeSak+q6SIiI2hzVpmZ3l8I+N/gS8uq8WQPr2S7Ud4P7OfAEg+VYNTTnimGzpL8MsOhVAXxBAtMV4+zYdZCDnM8VH8rO0fq1PVb2gpvk5eGjr77Y+PlTCsIqwtDV2+0X5JORlEyg+J52jytcPMtDqF9qRXyo9OpvabeFxKQrviaUQQlziA1oJcTsAGZJ4UX2I3naHyZ2jeXPGL7+OIr9fNnqe7EDuYNnM5uPFxV/T4vpUirn9Tm+reZ9mlWZgXnoyw51JcfSPFJpqOdXa1v3W8DQ1PF1NyiazN9S+0ekLujw/TpvPrKYrUbYgqX+I+0amEoGfitAJ8sb/wCrh6II1/DjcQtF7T2xwyiaI4yfxPzcRxDRTwkQX+gICAgICAgICAgICCptNV26lsgtAHvNMbjxadZvMgu+VVenX7TT7pXUael1aKimLe0L3l0t1TQE5xvD2/C8bB4OaT5lJ6hTa0W8rHT770mvhYynqCD6Xry9kwv0QOczw3yt7RPqAPMt3Q05Zd/DS11+OLbypNWUR6OhcyJriCGurqnvptp4L5vG+z7NZiN3mvr46Sw3eXW9wwzb3sBdT8Wxw5OBHJc7lpwvNXSYr86RZsljZFJaXLy9sxT0YPZhYG+Z3acfQtHlVnQU449/KL1C++Tj4QhbrRXloou32HCTXkUdM4yHw91vLVaD5lE1t+WXbwu6KnHFHymS1G2rfS9iP2ayCxxntSDWlpuZXJvmI9B/MqOgw7z9SfZP1+fjXhHrKo1VR27wayzuxDGbW8MiadbMEhxHutNBkK5knKjSN6w6jn9OeEd2xpop9SOc9nQtnnbaYQ9jmvacw5pBB8CMioExMTtK/ExMbw9F8fRBTH8Sx/8AK7GN3SSf6WoJToPuvq3R5CaUdM58ruZ1Wn5GtQT5AQEBAQEBAQEBAQEEX0lXd1jg+bLtR0lbw1Pe+jWHNbOkvxyx89mtq6c8U/HdQauoCW6Lry6vxfGCezKDGeebees0DzLV1tOWKfju3NDfjl28r3UNcUvphvL2rEjYQcoWCvxP7R+nUVjQU2x8vKP1C+94r4QPYt5PWTjPDfsOjuyOp24adJw6bN1e+kmqFO0+flqLfP7f9KmpwcdPX4/dWyopa4tDN5dPckkBOcT6j4X5/wCoO9VI6hTa8W8rPT7745r4T+aUQwlzjQNBJPcBmVoxG87N+Z2c0XnbTeN4yTO2yPc/w1iTTls5Lo6V41ivhzWS/O828vKyWd1stTI2e89wa3xcQB+ZX21orEzPs+UrNrREe7pmxWZtisbI2ZNY0Nb4NFB+QXN2tNpmZdLWIiNoey+Prmm/LY+8L4llkNXOea8jQAcAAAOAXR4qxWkRDnM1ptkmZYK9sQg22HsRT4etWvA+gJ7TDUsd8Te/iM+KxZcNMsbWZsOe+Kd6rzwpiWLE13dJH2XNykjJzYf6tO47+BBAiZ8FsVtpXMGeuWu8N2sLMqL+JKDWwvZn/hn1fmjef7EFiYLs/suD7Gz8NniB8ejbX80G5QEBAQEBAQEBAQEBB8yRiWMtcKgihHeCkTsOaL2sJuy9JYTWsb3Nz30NAeYz5rpMd+dYt5c3lpwvNXjZp3WW0tkZk5jg5vi01H5hfbRFo2l5raa2iYdLWO2ttd3MmB7D2B4PAiufJc5as1tNXSVtExu5xvm3m9b2lmNftHucK7gTkOQoOS6HHThSK+HO5b87zZlYSu3rfEkEJFQ54Lh/K3tOHNoI5rznvwxzZ70+PnkiF+Yiu7re45ocqvYQ2u51KtPJ1DyULFfheLeF7LTnSa+XNpFDnkuic1MbJjoovH2HFrWE9mZrmHx95p9W08y09dTli38N3QX45dvKyNJt5dXYPloaOlpE3ze99Acp+jpyyx8d1LV34Yp+eyhVcQEw0V3b7fi5jiOzC10h8fdbzq6vlWprb8cW3lu6GnLLv4Xooi2IIbJozsMjyS2WpNT9od6241uWOzUnRYpneYYFu0T2aVp6KWaM7q6r2+lAT8yyV6hkj1iJY7dPxz6TMK+xTg60YadWQB8RNBIzZ4OG1p8cu4lb+HU0y+nr4T8+lvi7+sI6thrNxhS/nYdvpkzaluyRo+8w7R4jaOICxZ8MZacWfT5pxX39nRMEzbRC17SC1wBaRsIIqCOS5+YmJ2l0ETvG8IdpiuvrXR5aQB2o2iUf7shzvo1l8fUkw+da4bORs6GP/QEGwQEBAQEBAQEBAQEBAQUppfu32TEwlAymYD5mdk/Tq+qs6C/LHx8I3UMe2Tl5QZbrQWXduJOi0SStr22k2cVOZD8xTwY51PgU2+HfVR49VWmfbSz59FaKklLI0L3b0t5TWgjJjQxvi81NOIDR86ndQvtWKqfTqd5utxSlVz5j67eq8WztAo1zukb4P7WXAOJHJXtLfniiUDV04ZZaSxWk2K2Mlb70bmvb4tII/RZ7V5RMT7sFLcbRbwn+l6+m2+SzRxmrOj6bx6T3OYAPzLQ0GKa8pn9FDqGXfjEfqrpUE1cGhm7eguaWcjOV+q34Wd3mc4eVSeoX3vFfCz0+m1Jt5WIp7fEBAQeNssrLbZXRyNDmOFHNOwgr7W01neHyYiY2lztii5jcN+yQGpDTVhO9pzafGmR4groMOX6lIs57Pi+leatUsrCvDRNeZt+FQxxq6FxZ5cnN5AHV8qi66nHLv5XdFk5Yv0TGaITRFrgC1wIIO8HIgrTbbEuKxG7LmhgJJ6KNsYJ2kMGqHHiQAeaDOQEBAQEBAQEBAQEBAQQXTBdvteGRKBnC8Hyv7JHqWnyrd0F+OTj5aWvpyxb+FKqyiPQTuFnLKnVLg4jdVocAfEBx9V82jfd95Ttt7PNfXxfOjG7ersIREijpaynze79Aaoesvyyz8dl/R04Yo+e6VrVbKrdNd2/+haQO+Jx9XM/vVPp1/Wn3TOo07Rf7KtVNKek07p3AuJNGhoruDQAAOAAXyIiPR9taberzX18dI4Zu3qi4IYd7GDW+I5uPNxJXO5r87zZ0mKnCkVbNY2QQEBAQVHprsoZednl3vY5p8jgR/wAQqr063/raErqNe9bK3VFMWZoSnpa7Szvax3oXD+4eim9RjtWf1VOmz+aP0WwpaoICAgICAgICAgICAgICDDvewi87qlhdskY5te6opXlt5L3S3C0W8PN68qzXy5pkjMUha4UcCQR3EZEeq6OJ3jeHNTG07S+UfGTdliN43jHC3bI9rBw1iBXlt5Lze3Gs28PeOnO8V8umIYhBC1rRRrQAB3ACgXOTO87ukiNuz7Xx9R7H929aYSnYBVzW67e+rO1QcSARzWfTX4ZYlg1NOeKYc+K+54Qb7A129aYrgZTsh+u7wZ2s+BIA8ywam/DFMtjS055Yh0MoDoBAQEBAQVbpvP8A7Qf5v/LVPp3/ANfb90zqXpX7/sq1U0pYOhyQQ3raHuNGthq49w1ga+gKn9R/JH6qXTvzWXGpKsICAgICAgVzQEBAQEBAQEBBQWki7ercXzACjZKSt8/vfWHK7o78sUfHZC1tOOWfnujC2Wom+iK7fbMUdKR2YWF3md2W/kXHyrS19+OPby3+n03ycvC7VGWRB+EVCDm3EN3dUX5NBuY8hvw7W+rSCuixX50iznM9OGSatcsjEs7QrdutPPaSNgETT49p/wCjPVTeo37RT7qnTsfrf7LWUtUaq+sR2a42fbzNadzdrj4MbU86UWXHhvk/LDHkzUx/mlgYUxlDie0Ssja5hjoQH0q4HKoAJpQ8d4717z6a2KImfdjwamuWZivski12wICCmNMV4C04jZEDlFGK8HPOsR8ur6qxoKbY5t5R+oX3vFfCBLeT1p6FLJWO1SEZHUYOWsXD6mqZ1G35aqvTq9rSkmCb2LLXPd0x+2sjqMqSTJAaGJ9TtIaQx23MAk1cpimlqAgICAgx7wtsd22F80rg2ONpc9x3ACp/7IKr0SY2dirHFvc+oEjGOhYfuRxOc0Dur9qCe8koLcQEBAQEBAQEFZ6art17JBaAPdcY3eDhrNrwBafmVLp9+81Tuo03rFlTqokLo0PXb7Lht0xGczyQf5WdkfVrHmo+vvvk4+FrQU449/KeLRbwgIKc0y3b7Pfsc4GUrKH4mZVPlLR5VX6ffek18JHUabWi3lXy305f+jm7erMIQgjtPHSO8+YrxDdUclB1d+eWf5Og0tOGKISC1w+02V7KubrNLdZpIIqKVaRmCNxWCs7TuzzG8bOabysr7FeEkcteka4h9a5kHM1O2u2u+q6OlotWJj0c3krNbTFvVk4evh9w3syePMt2trQOadrT4j0IB3LzlxRkpNZesOWcV4tDoO5L4ivy72zQuq07Rvad7Xjc4f8AXYQVAyY7Y7cbOgx5K5K8qs9eHtrMRX3HcF1OmlOQya3e525reJ/IAncsmLFbJbjDHly1x15Wc7XhbH3hbnyyGr3uLneJO7uA2AdwXQUrFaxWPZzt7ze02n3Y69PK/wDR3dBufCkTXCj3/aP8X7AeIbqjkoOqyc8sy6DS4/p4ohF9MN3z3W+G97FlPZezKKVD4ifvgbWgk14PJqNWq12wk2A8bQY0uvpIjqytA6WEntMP9zDudv4GoASdAQEHlabQyyWd0kjmsY0Euc4gAAbSScgEHNelvSWcWWj2ezFzbIw7cwZnDY5wOYYPutPic6BoZ38O11Sz4qktLcoo4yx5p7xfSjRx7Ose6g7wg6LQEBAQEBAQEGkxrdvW2Fp4wKu1C5o/mZ2mgeJFOazae/DJEsOenPHNXPEbDK8BoqSaAd5OwLoJnbvLnoiZnZ0tc1gF13TFCNkbGtr30GZ5nPmucyX52m3l0tK8axXwzF4ehAQQ3Svdvt2E3PA7ULhIPD3XcqOr5Vt6K/HLt5amtpyxT8KauWwG9b3ihFftHtaabgTmeQqeSsZL8KTbwjYqc7xV0sxoYwAZAZALnHSP1BWGlvC5k/8AGxNrQATgdwyEnIZHgGnYCqWhz7f6dvt/ZN12n3/1K/dVSqJLOum957mtGvZ5HRu30pQ/E01DuYXjJjrkja0bsmPLfHO9Z2StmlS2tjpq2cnvLH1/KQD8lq/gMXz/AJ9m3/5DJ4hF77vue/bVr2iQvI90ZANHc1oyH6mgrVbOPFTHG1YauXNfLO9pa5ZGJLtHGGDf97h7x9hEQX12OO0M4954eIWpq8/06bR6y3NHp/qW5T6QvZRFx5zwttMDmPaHNcC1zSKggihBG8EIOYcdYatOjPFQmsr3sicSbPK0nLeY5NxI2UNQ4Z94ATPC+nkdEGXhAa7OlgpnxdG4inEgngAgmkemC6HsqbUW8DDaP6RkINRfmnKwWKM+ztltDt1GmNvmc8aw5NKCm8baQ7ZjF+rK4MhBq2GOobwL6mr3cTl3AINLhy4psSXuyz2dus955NG9zzuaN59KkgIOtsH4biwpcLLNDsbm91KF7z7z3cTTkABuQbpAQEBAQEBAQEFLXDhvo9KRgp2IZHS07mijo/zcwKxlzf7bl7z2/v8AukY8H+6mPaO/9l0qOriAgIPG22Zttsb435te0td4OFD+RX2tprMTD5aImNpVFopuVzcXSukGdmDmng8ks/QPVbW5Y+lG3v8A0/zZK0OKYyzv7LjUhWEH45oc2hFQdoKCpsa6NnQyumsLdZhzdCNrf8v8Tf5do3V2Crp9bExxyfz/ALpWp0M78sf8v7K3kjMUha4FrhkQQQRwIOYVGJie8JsxMTtL5R8NiCW4TwHaL/kDngwwb3uFC4f/AJtO3xOXjSi1c+rpj7R3n/PVuYNHfJO89oXZdV2x3RYGwwtDWNGQ/Uk7yd5UW97XtystUpFI41Za8vQg19+3NDf92PgtDA+N4zB3HcWnc4biEHOGO9E1rw3M58DXWmz7Q5gq9o7pGDPL8QyyqdXYgrtAQSfB+A7Zi6cdBERFXtTPq1g76H754Nqe+m1B0tgTBNnwXdnRwjWkdTpZnAazz/a0bmjZxNSQkyAgICAgICAgICDEju2KO83WgMHSvaGOdU5tBqBStOfAdy9c7cePs88Y5cvdlry9CAgICDEsd2xWG0SvjYGuldrSGp7RpSuZy5d5716te1oiJ9nmKxEzMe7LXl6EBAQYF5XNZ71H28McncXNBI8HbRyXumS9Pyzs8Wx1t+aN2ldo7u5zq+z+ks4/IPWf8Zm/i/ow/g8P8P8AVsLuwrY7seDFZ4g4bHEazh4OdUj1WK+fJf1tLJTBjp6RDcrEyiAgICAg0954WsV7Sl09ls8jjtc6Nhd81K/mg8LJgm7rHIHMsVmDhsPRMJHgSDRBvgNUUCD9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050" name="Picture 2" descr="http://joinup.ec.europa.eu/sites/default/files/admin/joinup.png"/>
          <p:cNvPicPr>
            <a:picLocks noChangeAspect="1" noChangeArrowheads="1"/>
          </p:cNvPicPr>
          <p:nvPr/>
        </p:nvPicPr>
        <p:blipFill>
          <a:blip r:embed="rId8" cstate="print"/>
          <a:srcRect t="21477" b="31274"/>
          <a:stretch>
            <a:fillRect/>
          </a:stretch>
        </p:blipFill>
        <p:spPr bwMode="auto">
          <a:xfrm>
            <a:off x="408806" y="1685950"/>
            <a:ext cx="971600" cy="459075"/>
          </a:xfrm>
          <a:prstGeom prst="rect">
            <a:avLst/>
          </a:prstGeom>
          <a:noFill/>
        </p:spPr>
      </p:pic>
      <p:pic>
        <p:nvPicPr>
          <p:cNvPr id="2052" name="Picture 4" descr="http://semanticweb.com/files/2012/03/LOV-300x270.png"/>
          <p:cNvPicPr>
            <a:picLocks noChangeAspect="1" noChangeArrowheads="1"/>
          </p:cNvPicPr>
          <p:nvPr/>
        </p:nvPicPr>
        <p:blipFill>
          <a:blip r:embed="rId9" cstate="print"/>
          <a:srcRect/>
          <a:stretch>
            <a:fillRect/>
          </a:stretch>
        </p:blipFill>
        <p:spPr bwMode="auto">
          <a:xfrm>
            <a:off x="539552" y="2204865"/>
            <a:ext cx="664073" cy="597666"/>
          </a:xfrm>
          <a:prstGeom prst="rect">
            <a:avLst/>
          </a:prstGeom>
          <a:noFill/>
        </p:spPr>
      </p:pic>
      <p:pic>
        <p:nvPicPr>
          <p:cNvPr id="5122" name="Picture 2" descr="e-Government Core Vocabularies"/>
          <p:cNvPicPr>
            <a:picLocks noChangeAspect="1" noChangeArrowheads="1"/>
          </p:cNvPicPr>
          <p:nvPr/>
        </p:nvPicPr>
        <p:blipFill>
          <a:blip r:embed="rId10" cstate="print"/>
          <a:srcRect/>
          <a:stretch>
            <a:fillRect/>
          </a:stretch>
        </p:blipFill>
        <p:spPr bwMode="auto">
          <a:xfrm>
            <a:off x="592882" y="2924944"/>
            <a:ext cx="666750" cy="666751"/>
          </a:xfrm>
          <a:prstGeom prst="rect">
            <a:avLst/>
          </a:prstGeom>
          <a:noFill/>
        </p:spPr>
      </p:pic>
      <p:pic>
        <p:nvPicPr>
          <p:cNvPr id="13" name="Picture 2"/>
          <p:cNvPicPr>
            <a:picLocks noChangeAspect="1" noChangeArrowheads="1"/>
          </p:cNvPicPr>
          <p:nvPr/>
        </p:nvPicPr>
        <p:blipFill>
          <a:blip r:embed="rId11" cstate="print"/>
          <a:srcRect/>
          <a:stretch>
            <a:fillRect/>
          </a:stretch>
        </p:blipFill>
        <p:spPr bwMode="auto">
          <a:xfrm>
            <a:off x="539552" y="5085184"/>
            <a:ext cx="864096" cy="623652"/>
          </a:xfrm>
          <a:prstGeom prst="rect">
            <a:avLst/>
          </a:prstGeom>
          <a:noFill/>
          <a:ln w="9525">
            <a:noFill/>
            <a:miter lim="800000"/>
            <a:headEnd/>
            <a:tailEnd/>
          </a:ln>
        </p:spPr>
      </p:pic>
      <p:pic>
        <p:nvPicPr>
          <p:cNvPr id="14" name="Picture 19" descr="https://encrypted-tbn2.gstatic.com/images?q=tbn:ANd9GcQfdYAVhInu_Bg8m6_fSN-qjNrDdCSuq3lcFIa5qZTobhOb6vu15Q"/>
          <p:cNvPicPr>
            <a:picLocks noChangeAspect="1" noChangeArrowheads="1"/>
          </p:cNvPicPr>
          <p:nvPr/>
        </p:nvPicPr>
        <p:blipFill>
          <a:blip r:embed="rId12" cstate="print"/>
          <a:srcRect/>
          <a:stretch>
            <a:fillRect/>
          </a:stretch>
        </p:blipFill>
        <p:spPr bwMode="auto">
          <a:xfrm>
            <a:off x="539552" y="3852312"/>
            <a:ext cx="753943" cy="512792"/>
          </a:xfrm>
          <a:prstGeom prst="rect">
            <a:avLst/>
          </a:prstGeom>
          <a:noFill/>
        </p:spPr>
      </p:pic>
      <p:pic>
        <p:nvPicPr>
          <p:cNvPr id="15" name="Picture 4" descr="http://b.vimeocdn.com/ps/476/550/4765500_300.jpg"/>
          <p:cNvPicPr>
            <a:picLocks noChangeAspect="1" noChangeArrowheads="1"/>
          </p:cNvPicPr>
          <p:nvPr/>
        </p:nvPicPr>
        <p:blipFill>
          <a:blip r:embed="rId13" cstate="print"/>
          <a:srcRect l="5040" t="27720" r="6761" b="24401"/>
          <a:stretch>
            <a:fillRect/>
          </a:stretch>
        </p:blipFill>
        <p:spPr bwMode="auto">
          <a:xfrm>
            <a:off x="539552" y="4509120"/>
            <a:ext cx="864096" cy="46908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 </a:t>
            </a:r>
            <a:r>
              <a:rPr lang="en-GB" dirty="0" err="1" smtClean="0"/>
              <a:t>objectifs</a:t>
            </a:r>
            <a:r>
              <a:rPr lang="en-GB" dirty="0" smtClean="0"/>
              <a:t> de </a:t>
            </a:r>
            <a:r>
              <a:rPr lang="en-GB" dirty="0" err="1" smtClean="0"/>
              <a:t>cette</a:t>
            </a:r>
            <a:r>
              <a:rPr lang="en-GB" dirty="0" smtClean="0"/>
              <a:t> formation</a:t>
            </a:r>
            <a:endParaRPr lang="en-GB" dirty="0"/>
          </a:p>
        </p:txBody>
      </p:sp>
      <p:sp>
        <p:nvSpPr>
          <p:cNvPr id="3" name="Content Placeholder 2"/>
          <p:cNvSpPr>
            <a:spLocks noGrp="1"/>
          </p:cNvSpPr>
          <p:nvPr>
            <p:ph sz="quarter" idx="15"/>
          </p:nvPr>
        </p:nvSpPr>
        <p:spPr/>
        <p:txBody>
          <a:bodyPr/>
          <a:lstStyle/>
          <a:p>
            <a:r>
              <a:rPr lang="fr-FR" dirty="0" smtClean="0"/>
              <a:t> A la fin de ce module de formation, vous devriez avoir une compréhension de:</a:t>
            </a:r>
          </a:p>
          <a:p>
            <a:pPr lvl="1">
              <a:buFont typeface="Arial" pitchFamily="34" charset="0"/>
              <a:buChar char="•"/>
            </a:pPr>
            <a:r>
              <a:rPr lang="fr-FR" dirty="0" smtClean="0"/>
              <a:t>Quelles sont les meilleures pratiques pour la création d'un vocabulaire RDF pour modéliser vos données.</a:t>
            </a:r>
          </a:p>
          <a:p>
            <a:pPr>
              <a:buFont typeface="Arial" pitchFamily="34" charset="0"/>
              <a:buChar char="•"/>
            </a:pPr>
            <a:r>
              <a:rPr lang="fr-FR" dirty="0" smtClean="0"/>
              <a:t>Où trouver des vocabulaires RDF à réutiliser.</a:t>
            </a:r>
          </a:p>
          <a:p>
            <a:pPr>
              <a:buFont typeface="Arial" pitchFamily="34" charset="0"/>
              <a:buChar char="•"/>
            </a:pPr>
            <a:r>
              <a:rPr lang="fr-FR" dirty="0" smtClean="0"/>
              <a:t>Comment pouvez-vous créer votre propre vocabulaire RDF.</a:t>
            </a:r>
          </a:p>
          <a:p>
            <a:pPr>
              <a:buFont typeface="Arial" pitchFamily="34" charset="0"/>
              <a:buChar char="•"/>
            </a:pPr>
            <a:r>
              <a:rPr lang="fr-FR" dirty="0" smtClean="0"/>
              <a:t>Comment faire pour publier votre vocabulaire RDF.</a:t>
            </a:r>
          </a:p>
          <a:p>
            <a:pPr lvl="1">
              <a:buFont typeface="Arial" pitchFamily="34" charset="0"/>
              <a:buChar char="•"/>
            </a:pPr>
            <a:r>
              <a:rPr lang="fr-FR" dirty="0" smtClean="0"/>
              <a:t>Le processus et la méthodologie pour l'élaboration d'accords sémantiques développés par le programme ISA de la Commission Européenne</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a:t>
            </a:fld>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Be part of our team...</a:t>
            </a:r>
            <a:endParaRPr lang="en-GB" sz="2800" dirty="0"/>
          </a:p>
        </p:txBody>
      </p:sp>
      <p:sp>
        <p:nvSpPr>
          <p:cNvPr id="7" name="TextBox 6"/>
          <p:cNvSpPr txBox="1"/>
          <p:nvPr/>
        </p:nvSpPr>
        <p:spPr>
          <a:xfrm>
            <a:off x="899592" y="1916832"/>
            <a:ext cx="2952328" cy="648997"/>
          </a:xfrm>
          <a:prstGeom prst="rect">
            <a:avLst/>
          </a:prstGeom>
          <a:solidFill>
            <a:schemeClr val="accent4">
              <a:lumMod val="75000"/>
            </a:schemeClr>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Find us on</a:t>
            </a:r>
            <a:endParaRPr lang="en-GB" sz="2800" b="1" i="1" dirty="0">
              <a:solidFill>
                <a:schemeClr val="bg1"/>
              </a:solidFill>
              <a:latin typeface="+mj-lt"/>
              <a:cs typeface="Arial" pitchFamily="34" charset="0"/>
            </a:endParaRPr>
          </a:p>
        </p:txBody>
      </p:sp>
      <p:sp>
        <p:nvSpPr>
          <p:cNvPr id="10" name="TextBox 9"/>
          <p:cNvSpPr txBox="1"/>
          <p:nvPr/>
        </p:nvSpPr>
        <p:spPr>
          <a:xfrm>
            <a:off x="5076056" y="4292171"/>
            <a:ext cx="2952328" cy="648997"/>
          </a:xfrm>
          <a:prstGeom prst="rect">
            <a:avLst/>
          </a:prstGeom>
          <a:solidFill>
            <a:schemeClr val="accent2"/>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Contact us</a:t>
            </a:r>
            <a:endParaRPr lang="en-GB" sz="2800" b="1" i="1" dirty="0">
              <a:solidFill>
                <a:schemeClr val="bg1"/>
              </a:solidFill>
              <a:latin typeface="+mj-lt"/>
              <a:cs typeface="Arial" pitchFamily="34" charset="0"/>
            </a:endParaRPr>
          </a:p>
        </p:txBody>
      </p:sp>
      <p:sp>
        <p:nvSpPr>
          <p:cNvPr id="19" name="TextBox 18"/>
          <p:cNvSpPr txBox="1"/>
          <p:nvPr/>
        </p:nvSpPr>
        <p:spPr>
          <a:xfrm>
            <a:off x="5076056" y="1916832"/>
            <a:ext cx="2952328" cy="648997"/>
          </a:xfrm>
          <a:prstGeom prst="rect">
            <a:avLst/>
          </a:prstGeom>
          <a:solidFill>
            <a:schemeClr val="accent1"/>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Join us on</a:t>
            </a:r>
            <a:endParaRPr lang="en-GB" sz="2800" b="1" i="1" dirty="0">
              <a:solidFill>
                <a:schemeClr val="bg1"/>
              </a:solidFill>
              <a:latin typeface="+mj-lt"/>
              <a:cs typeface="Arial" pitchFamily="34" charset="0"/>
            </a:endParaRPr>
          </a:p>
        </p:txBody>
      </p:sp>
      <p:sp>
        <p:nvSpPr>
          <p:cNvPr id="23" name="TextBox 22"/>
          <p:cNvSpPr txBox="1"/>
          <p:nvPr/>
        </p:nvSpPr>
        <p:spPr>
          <a:xfrm>
            <a:off x="971600" y="4293096"/>
            <a:ext cx="2880320" cy="648997"/>
          </a:xfrm>
          <a:prstGeom prst="rect">
            <a:avLst/>
          </a:prstGeom>
          <a:solidFill>
            <a:schemeClr val="accent5"/>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Follow us</a:t>
            </a:r>
            <a:endParaRPr lang="en-GB" sz="2800" b="1" i="1" dirty="0">
              <a:solidFill>
                <a:schemeClr val="bg1"/>
              </a:solidFill>
              <a:latin typeface="+mj-lt"/>
              <a:cs typeface="Arial" pitchFamily="34" charset="0"/>
            </a:endParaRPr>
          </a:p>
        </p:txBody>
      </p:sp>
      <p:pic>
        <p:nvPicPr>
          <p:cNvPr id="64514" name="Picture 2" descr="http://iwebask.com/blog/wp-content/uploads/2012/06/slideshare-marketing-content.jpg">
            <a:hlinkClick r:id="rId2"/>
          </p:cNvPr>
          <p:cNvPicPr>
            <a:picLocks noChangeAspect="1" noChangeArrowheads="1"/>
          </p:cNvPicPr>
          <p:nvPr/>
        </p:nvPicPr>
        <p:blipFill>
          <a:blip r:embed="rId3" cstate="print"/>
          <a:srcRect r="70772"/>
          <a:stretch>
            <a:fillRect/>
          </a:stretch>
        </p:blipFill>
        <p:spPr bwMode="auto">
          <a:xfrm>
            <a:off x="852382" y="2730406"/>
            <a:ext cx="366636" cy="432048"/>
          </a:xfrm>
          <a:prstGeom prst="rect">
            <a:avLst/>
          </a:prstGeom>
          <a:noFill/>
        </p:spPr>
      </p:pic>
      <p:sp>
        <p:nvSpPr>
          <p:cNvPr id="26" name="Rectangle 25"/>
          <p:cNvSpPr/>
          <p:nvPr/>
        </p:nvSpPr>
        <p:spPr>
          <a:xfrm>
            <a:off x="1272280" y="2751892"/>
            <a:ext cx="3170612" cy="523220"/>
          </a:xfrm>
          <a:prstGeom prst="rect">
            <a:avLst/>
          </a:prstGeom>
        </p:spPr>
        <p:txBody>
          <a:bodyPr wrap="none">
            <a:spAutoFit/>
          </a:bodyPr>
          <a:lstStyle/>
          <a:p>
            <a:r>
              <a:rPr lang="en-GB" sz="1600" dirty="0" smtClean="0">
                <a:hlinkClick r:id="rId4"/>
              </a:rPr>
              <a:t>Open Data Support</a:t>
            </a:r>
            <a:endParaRPr lang="en-GB" sz="1600" dirty="0" smtClean="0"/>
          </a:p>
          <a:p>
            <a:r>
              <a:rPr lang="en-GB" sz="1200" dirty="0" smtClean="0"/>
              <a:t>http://www.slideshare.net/OpenDataSupport</a:t>
            </a:r>
            <a:endParaRPr lang="en-GB" sz="1200" dirty="0"/>
          </a:p>
        </p:txBody>
      </p:sp>
      <p:pic>
        <p:nvPicPr>
          <p:cNvPr id="64516" name="Picture 4" descr="image"/>
          <p:cNvPicPr>
            <a:picLocks noChangeAspect="1" noChangeArrowheads="1"/>
          </p:cNvPicPr>
          <p:nvPr/>
        </p:nvPicPr>
        <p:blipFill>
          <a:blip r:embed="rId5" cstate="print"/>
          <a:srcRect/>
          <a:stretch>
            <a:fillRect/>
          </a:stretch>
        </p:blipFill>
        <p:spPr bwMode="auto">
          <a:xfrm>
            <a:off x="5028845" y="2730406"/>
            <a:ext cx="720081" cy="708670"/>
          </a:xfrm>
          <a:prstGeom prst="rect">
            <a:avLst/>
          </a:prstGeom>
          <a:noFill/>
        </p:spPr>
      </p:pic>
      <p:sp>
        <p:nvSpPr>
          <p:cNvPr id="28" name="Rectangle 27"/>
          <p:cNvSpPr/>
          <p:nvPr/>
        </p:nvSpPr>
        <p:spPr>
          <a:xfrm>
            <a:off x="4956838" y="3522494"/>
            <a:ext cx="3071546" cy="338554"/>
          </a:xfrm>
          <a:prstGeom prst="rect">
            <a:avLst/>
          </a:prstGeom>
        </p:spPr>
        <p:txBody>
          <a:bodyPr wrap="none">
            <a:spAutoFit/>
          </a:bodyPr>
          <a:lstStyle/>
          <a:p>
            <a:r>
              <a:rPr lang="en-GB" sz="1600" dirty="0" smtClean="0">
                <a:hlinkClick r:id="rId6"/>
              </a:rPr>
              <a:t>http://www.opendatasupport.eu</a:t>
            </a:r>
            <a:r>
              <a:rPr lang="en-GB" sz="1600" dirty="0" smtClean="0"/>
              <a:t> </a:t>
            </a:r>
            <a:endParaRPr lang="en-GB" sz="1600" dirty="0"/>
          </a:p>
        </p:txBody>
      </p:sp>
      <p:pic>
        <p:nvPicPr>
          <p:cNvPr id="64518" name="Picture 6" descr="http://www.collaboration133.com/wp-content/uploads/2011/12/linkedin-icon.png">
            <a:hlinkClick r:id="rId7"/>
          </p:cNvPr>
          <p:cNvPicPr>
            <a:picLocks noChangeAspect="1" noChangeArrowheads="1"/>
          </p:cNvPicPr>
          <p:nvPr/>
        </p:nvPicPr>
        <p:blipFill>
          <a:blip r:embed="rId8" cstate="print"/>
          <a:srcRect/>
          <a:stretch>
            <a:fillRect/>
          </a:stretch>
        </p:blipFill>
        <p:spPr bwMode="auto">
          <a:xfrm>
            <a:off x="900640" y="3491483"/>
            <a:ext cx="271089" cy="288032"/>
          </a:xfrm>
          <a:prstGeom prst="rect">
            <a:avLst/>
          </a:prstGeom>
          <a:noFill/>
        </p:spPr>
      </p:pic>
      <p:sp>
        <p:nvSpPr>
          <p:cNvPr id="30" name="Rectangle 29"/>
          <p:cNvSpPr/>
          <p:nvPr/>
        </p:nvSpPr>
        <p:spPr>
          <a:xfrm>
            <a:off x="1284430" y="3440960"/>
            <a:ext cx="1952779" cy="523220"/>
          </a:xfrm>
          <a:prstGeom prst="rect">
            <a:avLst/>
          </a:prstGeom>
        </p:spPr>
        <p:txBody>
          <a:bodyPr wrap="none">
            <a:spAutoFit/>
          </a:bodyPr>
          <a:lstStyle/>
          <a:p>
            <a:r>
              <a:rPr lang="en-GB" sz="1600" dirty="0" smtClean="0">
                <a:hlinkClick r:id="rId9"/>
              </a:rPr>
              <a:t>Open Data Support</a:t>
            </a:r>
            <a:endParaRPr lang="en-GB" sz="1600" dirty="0" smtClean="0"/>
          </a:p>
          <a:p>
            <a:r>
              <a:rPr lang="en-GB" sz="1200" dirty="0" smtClean="0"/>
              <a:t>http://goo.gl/y9ZZI</a:t>
            </a:r>
            <a:endParaRPr lang="en-GB" sz="1200" dirty="0"/>
          </a:p>
        </p:txBody>
      </p:sp>
      <p:pic>
        <p:nvPicPr>
          <p:cNvPr id="64520" name="Picture 8" descr="http://info.hjmt.com/Portals/150282/images/Twitter_Logo.gif">
            <a:hlinkClick r:id="rId10"/>
          </p:cNvPr>
          <p:cNvPicPr>
            <a:picLocks noChangeAspect="1" noChangeArrowheads="1"/>
          </p:cNvPicPr>
          <p:nvPr/>
        </p:nvPicPr>
        <p:blipFill>
          <a:blip r:embed="rId11" cstate="print"/>
          <a:srcRect/>
          <a:stretch>
            <a:fillRect/>
          </a:stretch>
        </p:blipFill>
        <p:spPr bwMode="auto">
          <a:xfrm>
            <a:off x="971600" y="5135706"/>
            <a:ext cx="288031" cy="288031"/>
          </a:xfrm>
          <a:prstGeom prst="rect">
            <a:avLst/>
          </a:prstGeom>
          <a:noFill/>
        </p:spPr>
      </p:pic>
      <p:sp>
        <p:nvSpPr>
          <p:cNvPr id="32" name="Rectangle 31"/>
          <p:cNvSpPr/>
          <p:nvPr/>
        </p:nvSpPr>
        <p:spPr>
          <a:xfrm>
            <a:off x="1307131" y="5085184"/>
            <a:ext cx="2045753" cy="338554"/>
          </a:xfrm>
          <a:prstGeom prst="rect">
            <a:avLst/>
          </a:prstGeom>
        </p:spPr>
        <p:txBody>
          <a:bodyPr wrap="none">
            <a:spAutoFit/>
          </a:bodyPr>
          <a:lstStyle/>
          <a:p>
            <a:r>
              <a:rPr lang="en-GB" sz="1600" dirty="0" smtClean="0">
                <a:hlinkClick r:id="rId12"/>
              </a:rPr>
              <a:t>@OpenDataSupport</a:t>
            </a:r>
            <a:endParaRPr lang="en-GB" sz="1600" dirty="0"/>
          </a:p>
        </p:txBody>
      </p:sp>
      <p:pic>
        <p:nvPicPr>
          <p:cNvPr id="33" name="Picture 2" descr="Go to the home page">
            <a:hlinkClick r:id="rId13" tooltip="Go to the home page"/>
          </p:cNvPr>
          <p:cNvPicPr>
            <a:picLocks noChangeAspect="1" noChangeArrowheads="1"/>
          </p:cNvPicPr>
          <p:nvPr/>
        </p:nvPicPr>
        <p:blipFill>
          <a:blip r:embed="rId14" cstate="print"/>
          <a:srcRect/>
          <a:stretch>
            <a:fillRect/>
          </a:stretch>
        </p:blipFill>
        <p:spPr bwMode="auto">
          <a:xfrm>
            <a:off x="5892942" y="2802414"/>
            <a:ext cx="1676400" cy="619126"/>
          </a:xfrm>
          <a:prstGeom prst="rect">
            <a:avLst/>
          </a:prstGeom>
          <a:noFill/>
        </p:spPr>
      </p:pic>
      <p:sp>
        <p:nvSpPr>
          <p:cNvPr id="34" name="Rectangle 33"/>
          <p:cNvSpPr/>
          <p:nvPr/>
        </p:nvSpPr>
        <p:spPr>
          <a:xfrm>
            <a:off x="5004048" y="5076473"/>
            <a:ext cx="3456384" cy="338554"/>
          </a:xfrm>
          <a:prstGeom prst="rect">
            <a:avLst/>
          </a:prstGeom>
        </p:spPr>
        <p:txBody>
          <a:bodyPr wrap="square">
            <a:spAutoFit/>
          </a:bodyPr>
          <a:lstStyle/>
          <a:p>
            <a:pPr marL="0" lvl="2">
              <a:defRPr/>
            </a:pPr>
            <a:r>
              <a:rPr lang="en-GB" sz="1600" dirty="0" smtClean="0">
                <a:hlinkClick r:id="rId15"/>
              </a:rPr>
              <a:t>contact@opendatasupport.eu</a:t>
            </a:r>
            <a:r>
              <a:rPr lang="en-GB" sz="1600" dirty="0" smtClean="0"/>
              <a:t> </a:t>
            </a:r>
            <a:endParaRPr lang="en-GB" sz="1600" dirty="0"/>
          </a:p>
        </p:txBody>
      </p:sp>
      <p:sp>
        <p:nvSpPr>
          <p:cNvPr id="35" name="Slide Number Placeholder 34"/>
          <p:cNvSpPr>
            <a:spLocks noGrp="1"/>
          </p:cNvSpPr>
          <p:nvPr>
            <p:ph type="sldNum" sz="quarter" idx="18"/>
          </p:nvPr>
        </p:nvSpPr>
        <p:spPr/>
        <p:txBody>
          <a:bodyPr/>
          <a:lstStyle/>
          <a:p>
            <a:r>
              <a:rPr lang="en-GB" dirty="0" smtClean="0"/>
              <a:t>Slide </a:t>
            </a:r>
            <a:fld id="{F40CD079-BC3F-4086-BA81-31A79D845B02}" type="slidenum">
              <a:rPr lang="en-GB" smtClean="0"/>
              <a:pPr/>
              <a:t>30</a:t>
            </a:fld>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Contenu</a:t>
            </a:r>
            <a:endParaRPr lang="en-GB" dirty="0"/>
          </a:p>
        </p:txBody>
      </p:sp>
      <p:sp>
        <p:nvSpPr>
          <p:cNvPr id="3" name="Content Placeholder 2"/>
          <p:cNvSpPr>
            <a:spLocks noGrp="1"/>
          </p:cNvSpPr>
          <p:nvPr>
            <p:ph sz="quarter" idx="15"/>
          </p:nvPr>
        </p:nvSpPr>
        <p:spPr/>
        <p:txBody>
          <a:bodyPr/>
          <a:lstStyle/>
          <a:p>
            <a:r>
              <a:rPr lang="fr-FR" dirty="0" smtClean="0"/>
              <a:t>Ce module porte sur...</a:t>
            </a:r>
          </a:p>
          <a:p>
            <a:pPr>
              <a:buFont typeface="Arial" pitchFamily="34" charset="0"/>
              <a:buChar char="•"/>
            </a:pPr>
            <a:r>
              <a:rPr lang="fr-FR" dirty="0" smtClean="0"/>
              <a:t>Les étapes de la modélisation de vos données.</a:t>
            </a:r>
          </a:p>
          <a:p>
            <a:pPr>
              <a:buFont typeface="Arial" pitchFamily="34" charset="0"/>
              <a:buChar char="•"/>
            </a:pPr>
            <a:r>
              <a:rPr lang="fr-FR" dirty="0" smtClean="0"/>
              <a:t>Comment réutiliser les vocabulaires existants pour modéliser vos données.</a:t>
            </a:r>
          </a:p>
          <a:p>
            <a:pPr lvl="1">
              <a:buFont typeface="Arial" pitchFamily="34" charset="0"/>
              <a:buChar char="•"/>
            </a:pPr>
            <a:r>
              <a:rPr lang="fr-FR" dirty="0" smtClean="0"/>
              <a:t>Comment faire pour créer de nouvelles classes et propriétés RDF.</a:t>
            </a:r>
          </a:p>
          <a:p>
            <a:pPr lvl="1">
              <a:buFont typeface="Arial" pitchFamily="34" charset="0"/>
              <a:buChar char="•"/>
            </a:pPr>
            <a:r>
              <a:rPr lang="fr-FR" dirty="0" smtClean="0"/>
              <a:t>Comment et où publier votre vocabulaire RDF afin qu'il puisse être réutilisé par d'autres.</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a:t>
            </a:fld>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Vocabulaire RDF</a:t>
            </a:r>
            <a:endParaRPr lang="fr-BE"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a:t>
            </a:fld>
            <a:endParaRPr lang="en-GB"/>
          </a:p>
        </p:txBody>
      </p:sp>
      <p:sp>
        <p:nvSpPr>
          <p:cNvPr id="5" name="Content Placeholder 2"/>
          <p:cNvSpPr>
            <a:spLocks noGrp="1"/>
          </p:cNvSpPr>
          <p:nvPr>
            <p:ph sz="quarter" idx="15"/>
          </p:nvPr>
        </p:nvSpPr>
        <p:spPr>
          <a:xfrm>
            <a:off x="533400" y="1752600"/>
            <a:ext cx="8077200" cy="4419600"/>
          </a:xfrm>
        </p:spPr>
        <p:txBody>
          <a:bodyPr/>
          <a:lstStyle/>
          <a:p>
            <a:r>
              <a:rPr lang="fr-BE" i="1" dirty="0" smtClean="0">
                <a:solidFill>
                  <a:schemeClr val="accent1"/>
                </a:solidFill>
              </a:rPr>
              <a:t>« Un vocabulaire est un modèle de données comportant des classes, propriétés et relations qui peut être utilisé pour décrire vos données et métadonnées. »</a:t>
            </a:r>
          </a:p>
          <a:p>
            <a:endParaRPr lang="fr-BE" dirty="0" smtClean="0"/>
          </a:p>
          <a:p>
            <a:pPr>
              <a:buFont typeface="Arial" pitchFamily="34" charset="0"/>
              <a:buChar char="•"/>
            </a:pPr>
            <a:r>
              <a:rPr lang="fr-FR" dirty="0" smtClean="0"/>
              <a:t>Les vocabulaires RDF sont des ensembles de termes utilisés pour décrire des choses</a:t>
            </a:r>
            <a:r>
              <a:rPr lang="fr-BE" dirty="0" smtClean="0"/>
              <a:t>.</a:t>
            </a:r>
          </a:p>
          <a:p>
            <a:pPr>
              <a:buFont typeface="Arial" pitchFamily="34" charset="0"/>
              <a:buChar char="•"/>
            </a:pPr>
            <a:r>
              <a:rPr lang="fr-FR" dirty="0" smtClean="0"/>
              <a:t>Un terme est soit une classe, soit une propriété.</a:t>
            </a:r>
          </a:p>
          <a:p>
            <a:pPr lvl="2">
              <a:buFont typeface="Wingdings" pitchFamily="2" charset="2"/>
              <a:buChar char="§"/>
            </a:pPr>
            <a:r>
              <a:rPr lang="fr-FR" sz="1800" dirty="0" smtClean="0"/>
              <a:t>Propriétés de type d'objet (les relations)</a:t>
            </a:r>
          </a:p>
          <a:p>
            <a:pPr lvl="2">
              <a:buFont typeface="Wingdings" pitchFamily="2" charset="2"/>
              <a:buChar char="§"/>
            </a:pPr>
            <a:r>
              <a:rPr lang="fr-FR" sz="1800" dirty="0" smtClean="0"/>
              <a:t>Propriétés de type de données (les attributs)</a:t>
            </a:r>
            <a:endParaRPr lang="fr-BE" i="1" dirty="0" smtClean="0"/>
          </a:p>
          <a:p>
            <a:endParaRPr lang="fr-BE" i="1" dirty="0" smtClean="0">
              <a:solidFill>
                <a:schemeClr val="accent1"/>
              </a:solidFill>
            </a:endParaRPr>
          </a:p>
          <a:p>
            <a:endParaRPr lang="fr-BE" i="1" dirty="0" smtClean="0">
              <a:solidFill>
                <a:schemeClr val="accent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Que sont les classes, les relations et les propriétés?</a:t>
            </a:r>
            <a:endParaRPr lang="en-GB" dirty="0"/>
          </a:p>
        </p:txBody>
      </p:sp>
      <p:sp>
        <p:nvSpPr>
          <p:cNvPr id="3" name="Content Placeholder 2"/>
          <p:cNvSpPr>
            <a:spLocks noGrp="1"/>
          </p:cNvSpPr>
          <p:nvPr>
            <p:ph sz="quarter" idx="15"/>
          </p:nvPr>
        </p:nvSpPr>
        <p:spPr/>
        <p:txBody>
          <a:bodyPr>
            <a:normAutofit/>
          </a:bodyPr>
          <a:lstStyle/>
          <a:p>
            <a:r>
              <a:rPr lang="fr-FR" b="1" dirty="0" smtClean="0"/>
              <a:t>Classe</a:t>
            </a:r>
            <a:r>
              <a:rPr lang="en-GB" b="1" dirty="0" smtClean="0"/>
              <a:t>.</a:t>
            </a:r>
            <a:r>
              <a:rPr lang="en-GB" dirty="0" smtClean="0"/>
              <a:t> </a:t>
            </a:r>
            <a:r>
              <a:rPr lang="fr-FR" i="1" dirty="0" smtClean="0">
                <a:solidFill>
                  <a:schemeClr val="accent1"/>
                </a:solidFill>
              </a:rPr>
              <a:t>Une construction qui représente des choses dans le monde réel et/ou des informations</a:t>
            </a:r>
            <a:r>
              <a:rPr lang="fr-FR" dirty="0" smtClean="0"/>
              <a:t>, par exemple une personne, une organisation, un concept tel que «santé» ou «liberté».</a:t>
            </a:r>
          </a:p>
          <a:p>
            <a:r>
              <a:rPr lang="fr-FR" b="1" dirty="0" smtClean="0"/>
              <a:t>Relation. </a:t>
            </a:r>
            <a:r>
              <a:rPr lang="fr-FR" i="1" dirty="0" smtClean="0">
                <a:solidFill>
                  <a:schemeClr val="accent1"/>
                </a:solidFill>
              </a:rPr>
              <a:t>Un lien entre deux classes</a:t>
            </a:r>
            <a:r>
              <a:rPr lang="fr-FR" dirty="0" smtClean="0"/>
              <a:t>; par exemple le lien entre un document et l'organisation qui l'a publié (</a:t>
            </a:r>
            <a:r>
              <a:rPr lang="fr-FR" dirty="0" err="1" smtClean="0"/>
              <a:t>c-à-d</a:t>
            </a:r>
            <a:r>
              <a:rPr lang="fr-FR" dirty="0" smtClean="0"/>
              <a:t> organisation </a:t>
            </a:r>
            <a:r>
              <a:rPr lang="fr-FR" i="1" dirty="0" smtClean="0"/>
              <a:t>publie</a:t>
            </a:r>
            <a:r>
              <a:rPr lang="fr-FR" dirty="0" smtClean="0"/>
              <a:t> document), ou le lien entre une carte et la région géographique qu‘elle représente (</a:t>
            </a:r>
            <a:r>
              <a:rPr lang="fr-FR" dirty="0" err="1" smtClean="0"/>
              <a:t>c-à-d</a:t>
            </a:r>
            <a:r>
              <a:rPr lang="fr-FR" dirty="0" smtClean="0"/>
              <a:t> carte représente région géographique). En RDF, les relations sont codées comme des propriétés de type d'objet.</a:t>
            </a:r>
          </a:p>
          <a:p>
            <a:r>
              <a:rPr lang="fr-FR" b="1" dirty="0" smtClean="0"/>
              <a:t>Propriété. </a:t>
            </a:r>
            <a:r>
              <a:rPr lang="fr-FR" i="1" dirty="0" smtClean="0">
                <a:solidFill>
                  <a:schemeClr val="accent1"/>
                </a:solidFill>
              </a:rPr>
              <a:t>Une caractéristique d'une classe </a:t>
            </a:r>
            <a:r>
              <a:rPr lang="fr-FR" dirty="0" smtClean="0"/>
              <a:t>dans une dimension particulière, comme le nom légal d'une organisation ou la date et l'heure où une observation a été faite.</a:t>
            </a:r>
          </a:p>
          <a:p>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6</a:t>
            </a:fld>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Des exemples de classes, des relations et des propriétés</a:t>
            </a: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7</a:t>
            </a:fld>
            <a:endParaRPr lang="en-GB"/>
          </a:p>
        </p:txBody>
      </p:sp>
      <p:sp>
        <p:nvSpPr>
          <p:cNvPr id="6" name="Oval 5"/>
          <p:cNvSpPr/>
          <p:nvPr/>
        </p:nvSpPr>
        <p:spPr bwMode="ltGray">
          <a:xfrm>
            <a:off x="1115616" y="3284984"/>
            <a:ext cx="2016223" cy="576064"/>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Georgia" pitchFamily="18" charset="0"/>
              </a:rPr>
              <a:t>http://.../org/2172798119 </a:t>
            </a:r>
          </a:p>
        </p:txBody>
      </p:sp>
      <p:cxnSp>
        <p:nvCxnSpPr>
          <p:cNvPr id="7" name="Straight Arrow Connector 6"/>
          <p:cNvCxnSpPr>
            <a:stCxn id="6" idx="6"/>
            <a:endCxn id="9" idx="2"/>
          </p:cNvCxnSpPr>
          <p:nvPr/>
        </p:nvCxnSpPr>
        <p:spPr>
          <a:xfrm>
            <a:off x="3131839" y="3573016"/>
            <a:ext cx="273630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79912" y="3140968"/>
            <a:ext cx="1584176" cy="360040"/>
          </a:xfrm>
          <a:prstGeom prst="rect">
            <a:avLst/>
          </a:prstGeom>
          <a:noFill/>
        </p:spPr>
        <p:txBody>
          <a:bodyPr vert="horz" wrap="square" lIns="0" tIns="0" rIns="0" bIns="0" rtlCol="0">
            <a:noAutofit/>
          </a:bodyPr>
          <a:lstStyle/>
          <a:p>
            <a:pPr indent="-274320" algn="ctr">
              <a:spcAft>
                <a:spcPts val="900"/>
              </a:spcAft>
            </a:pPr>
            <a:r>
              <a:rPr lang="en-GB" sz="2000" dirty="0" smtClean="0">
                <a:latin typeface="Georgia" pitchFamily="18" charset="0"/>
              </a:rPr>
              <a:t>site</a:t>
            </a:r>
          </a:p>
        </p:txBody>
      </p:sp>
      <p:sp>
        <p:nvSpPr>
          <p:cNvPr id="9" name="Oval 8"/>
          <p:cNvSpPr/>
          <p:nvPr/>
        </p:nvSpPr>
        <p:spPr bwMode="ltGray">
          <a:xfrm>
            <a:off x="5868144" y="3284984"/>
            <a:ext cx="2304256" cy="576064"/>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Georgia" pitchFamily="18" charset="0"/>
              </a:rPr>
              <a:t>http://example.com/site/1234</a:t>
            </a:r>
          </a:p>
        </p:txBody>
      </p:sp>
      <p:sp>
        <p:nvSpPr>
          <p:cNvPr id="10" name="Oval 9"/>
          <p:cNvSpPr/>
          <p:nvPr/>
        </p:nvSpPr>
        <p:spPr bwMode="ltGray">
          <a:xfrm>
            <a:off x="827584" y="1556792"/>
            <a:ext cx="2160240" cy="576064"/>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smtClean="0">
                <a:solidFill>
                  <a:schemeClr val="tx1"/>
                </a:solidFill>
                <a:latin typeface="Georgia" pitchFamily="18" charset="0"/>
              </a:rPr>
              <a:t>RegisteredOrganisation</a:t>
            </a:r>
            <a:endParaRPr lang="en-GB" sz="1000" dirty="0" smtClean="0">
              <a:solidFill>
                <a:schemeClr val="tx1"/>
              </a:solidFill>
              <a:latin typeface="Georgia" pitchFamily="18" charset="0"/>
            </a:endParaRPr>
          </a:p>
        </p:txBody>
      </p:sp>
      <p:sp>
        <p:nvSpPr>
          <p:cNvPr id="11" name="Oval 10"/>
          <p:cNvSpPr/>
          <p:nvPr/>
        </p:nvSpPr>
        <p:spPr bwMode="ltGray">
          <a:xfrm>
            <a:off x="6228184" y="1556792"/>
            <a:ext cx="2304256" cy="576064"/>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Georgia" pitchFamily="18" charset="0"/>
              </a:rPr>
              <a:t>Address</a:t>
            </a:r>
          </a:p>
        </p:txBody>
      </p:sp>
      <p:sp>
        <p:nvSpPr>
          <p:cNvPr id="12" name="Rectangle 11"/>
          <p:cNvSpPr/>
          <p:nvPr/>
        </p:nvSpPr>
        <p:spPr bwMode="ltGray">
          <a:xfrm>
            <a:off x="6228184" y="5445224"/>
            <a:ext cx="2016224" cy="504056"/>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smtClean="0">
                <a:solidFill>
                  <a:schemeClr val="tx1"/>
                </a:solidFill>
                <a:latin typeface="Georgia" pitchFamily="18" charset="0"/>
              </a:rPr>
              <a:t>Dahliastraat</a:t>
            </a:r>
            <a:r>
              <a:rPr lang="en-GB" sz="1000" dirty="0" smtClean="0">
                <a:solidFill>
                  <a:schemeClr val="tx1"/>
                </a:solidFill>
                <a:latin typeface="Georgia" pitchFamily="18" charset="0"/>
              </a:rPr>
              <a:t> 24, 2160 </a:t>
            </a:r>
            <a:r>
              <a:rPr lang="en-GB" sz="1000" dirty="0" err="1" smtClean="0">
                <a:solidFill>
                  <a:schemeClr val="tx1"/>
                </a:solidFill>
                <a:latin typeface="Georgia" pitchFamily="18" charset="0"/>
              </a:rPr>
              <a:t>Wommelgem</a:t>
            </a:r>
            <a:endParaRPr lang="en-GB" sz="1000" dirty="0" smtClean="0">
              <a:solidFill>
                <a:schemeClr val="tx1"/>
              </a:solidFill>
              <a:latin typeface="Georgia" pitchFamily="18" charset="0"/>
            </a:endParaRPr>
          </a:p>
        </p:txBody>
      </p:sp>
      <p:sp>
        <p:nvSpPr>
          <p:cNvPr id="14" name="Rectangle 13"/>
          <p:cNvSpPr/>
          <p:nvPr/>
        </p:nvSpPr>
        <p:spPr bwMode="ltGray">
          <a:xfrm>
            <a:off x="1403648" y="5517232"/>
            <a:ext cx="2016224" cy="504056"/>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Georgia" pitchFamily="18" charset="0"/>
              </a:rPr>
              <a:t>“Nikè”</a:t>
            </a:r>
          </a:p>
        </p:txBody>
      </p:sp>
      <p:cxnSp>
        <p:nvCxnSpPr>
          <p:cNvPr id="15" name="Curved Connector 14"/>
          <p:cNvCxnSpPr>
            <a:stCxn id="6" idx="0"/>
            <a:endCxn id="10" idx="4"/>
          </p:cNvCxnSpPr>
          <p:nvPr/>
        </p:nvCxnSpPr>
        <p:spPr>
          <a:xfrm rot="16200000" flipV="1">
            <a:off x="1439652" y="2600908"/>
            <a:ext cx="1152128" cy="216024"/>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6" name="Curved Connector 15"/>
          <p:cNvCxnSpPr>
            <a:stCxn id="14" idx="0"/>
            <a:endCxn id="6" idx="4"/>
          </p:cNvCxnSpPr>
          <p:nvPr/>
        </p:nvCxnSpPr>
        <p:spPr>
          <a:xfrm rot="16200000" flipV="1">
            <a:off x="1439652" y="4545124"/>
            <a:ext cx="1656184" cy="288032"/>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12" idx="0"/>
            <a:endCxn id="9" idx="4"/>
          </p:cNvCxnSpPr>
          <p:nvPr/>
        </p:nvCxnSpPr>
        <p:spPr>
          <a:xfrm rot="16200000" flipV="1">
            <a:off x="6336196" y="4545124"/>
            <a:ext cx="1584176" cy="216024"/>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9" idx="0"/>
            <a:endCxn id="11" idx="4"/>
          </p:cNvCxnSpPr>
          <p:nvPr/>
        </p:nvCxnSpPr>
        <p:spPr>
          <a:xfrm rot="5400000" flipH="1" flipV="1">
            <a:off x="6624228" y="2528900"/>
            <a:ext cx="1152128" cy="36004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23728" y="2708920"/>
            <a:ext cx="360040" cy="216024"/>
          </a:xfrm>
          <a:prstGeom prst="rect">
            <a:avLst/>
          </a:prstGeom>
          <a:noFill/>
        </p:spPr>
        <p:txBody>
          <a:bodyPr vert="horz" wrap="square" lIns="0" tIns="0" rIns="0" bIns="0" rtlCol="0">
            <a:noAutofit/>
          </a:bodyPr>
          <a:lstStyle/>
          <a:p>
            <a:pPr indent="-274320">
              <a:spcAft>
                <a:spcPts val="900"/>
              </a:spcAft>
            </a:pPr>
            <a:r>
              <a:rPr lang="en-GB" sz="1200" dirty="0" smtClean="0">
                <a:latin typeface="Georgia" pitchFamily="18" charset="0"/>
              </a:rPr>
              <a:t>a</a:t>
            </a:r>
          </a:p>
        </p:txBody>
      </p:sp>
      <p:sp>
        <p:nvSpPr>
          <p:cNvPr id="21" name="TextBox 20"/>
          <p:cNvSpPr txBox="1"/>
          <p:nvPr/>
        </p:nvSpPr>
        <p:spPr>
          <a:xfrm>
            <a:off x="7380312" y="2780928"/>
            <a:ext cx="360040" cy="216024"/>
          </a:xfrm>
          <a:prstGeom prst="rect">
            <a:avLst/>
          </a:prstGeom>
          <a:noFill/>
        </p:spPr>
        <p:txBody>
          <a:bodyPr vert="horz" wrap="square" lIns="0" tIns="0" rIns="0" bIns="0" rtlCol="0">
            <a:noAutofit/>
          </a:bodyPr>
          <a:lstStyle/>
          <a:p>
            <a:pPr indent="-274320">
              <a:spcAft>
                <a:spcPts val="900"/>
              </a:spcAft>
            </a:pPr>
            <a:r>
              <a:rPr lang="en-GB" sz="1200" dirty="0" smtClean="0">
                <a:latin typeface="Georgia" pitchFamily="18" charset="0"/>
              </a:rPr>
              <a:t>a</a:t>
            </a:r>
          </a:p>
        </p:txBody>
      </p:sp>
      <p:sp>
        <p:nvSpPr>
          <p:cNvPr id="22" name="TextBox 21"/>
          <p:cNvSpPr txBox="1"/>
          <p:nvPr/>
        </p:nvSpPr>
        <p:spPr>
          <a:xfrm>
            <a:off x="7236296" y="4509120"/>
            <a:ext cx="792088" cy="288032"/>
          </a:xfrm>
          <a:prstGeom prst="rect">
            <a:avLst/>
          </a:prstGeom>
          <a:noFill/>
        </p:spPr>
        <p:txBody>
          <a:bodyPr vert="horz" wrap="square" lIns="0" tIns="0" rIns="0" bIns="0" rtlCol="0">
            <a:noAutofit/>
          </a:bodyPr>
          <a:lstStyle/>
          <a:p>
            <a:pPr indent="-274320">
              <a:spcAft>
                <a:spcPts val="900"/>
              </a:spcAft>
            </a:pPr>
            <a:r>
              <a:rPr lang="en-GB" sz="1200" dirty="0" err="1" smtClean="0">
                <a:latin typeface="Georgia" pitchFamily="18" charset="0"/>
              </a:rPr>
              <a:t>fullAddress</a:t>
            </a:r>
            <a:endParaRPr lang="en-GB" sz="1200" dirty="0" smtClean="0">
              <a:latin typeface="Georgia" pitchFamily="18" charset="0"/>
            </a:endParaRPr>
          </a:p>
        </p:txBody>
      </p:sp>
      <p:sp>
        <p:nvSpPr>
          <p:cNvPr id="23" name="TextBox 22"/>
          <p:cNvSpPr txBox="1"/>
          <p:nvPr/>
        </p:nvSpPr>
        <p:spPr>
          <a:xfrm>
            <a:off x="1115616" y="4437112"/>
            <a:ext cx="864096" cy="288032"/>
          </a:xfrm>
          <a:prstGeom prst="rect">
            <a:avLst/>
          </a:prstGeom>
          <a:noFill/>
        </p:spPr>
        <p:txBody>
          <a:bodyPr vert="horz" wrap="square" lIns="0" tIns="0" rIns="0" bIns="0" rtlCol="0">
            <a:noAutofit/>
          </a:bodyPr>
          <a:lstStyle/>
          <a:p>
            <a:pPr indent="-274320">
              <a:spcAft>
                <a:spcPts val="900"/>
              </a:spcAft>
            </a:pPr>
            <a:r>
              <a:rPr lang="en-GB" sz="1200" dirty="0" err="1" smtClean="0">
                <a:latin typeface="Georgia" pitchFamily="18" charset="0"/>
              </a:rPr>
              <a:t>legalName</a:t>
            </a:r>
            <a:endParaRPr lang="en-GB" sz="1200" dirty="0" smtClean="0">
              <a:latin typeface="Georgia" pitchFamily="18" charset="0"/>
            </a:endParaRPr>
          </a:p>
        </p:txBody>
      </p:sp>
      <p:sp>
        <p:nvSpPr>
          <p:cNvPr id="31" name="Rectangle 30"/>
          <p:cNvSpPr/>
          <p:nvPr/>
        </p:nvSpPr>
        <p:spPr bwMode="ltGray">
          <a:xfrm>
            <a:off x="251520" y="1412776"/>
            <a:ext cx="432048" cy="108012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err="1" smtClean="0">
                <a:solidFill>
                  <a:schemeClr val="tx1"/>
                </a:solidFill>
                <a:latin typeface="Hand Of Sean" pitchFamily="2" charset="-128"/>
                <a:ea typeface="Hand Of Sean" pitchFamily="2" charset="-128"/>
              </a:rPr>
              <a:t>Classe</a:t>
            </a:r>
            <a:endParaRPr lang="en-GB" sz="1600" dirty="0" smtClean="0">
              <a:solidFill>
                <a:schemeClr val="tx1"/>
              </a:solidFill>
              <a:latin typeface="Hand Of Sean" pitchFamily="2" charset="-128"/>
              <a:ea typeface="Hand Of Sean" pitchFamily="2" charset="-128"/>
            </a:endParaRPr>
          </a:p>
        </p:txBody>
      </p:sp>
      <p:sp>
        <p:nvSpPr>
          <p:cNvPr id="32" name="Rectangle 31"/>
          <p:cNvSpPr/>
          <p:nvPr/>
        </p:nvSpPr>
        <p:spPr bwMode="ltGray">
          <a:xfrm>
            <a:off x="276920" y="4077072"/>
            <a:ext cx="432048" cy="108012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err="1" smtClean="0">
                <a:solidFill>
                  <a:schemeClr val="tx1"/>
                </a:solidFill>
                <a:latin typeface="Hand Of Sean" pitchFamily="2" charset="-128"/>
                <a:ea typeface="Hand Of Sean" pitchFamily="2" charset="-128"/>
              </a:rPr>
              <a:t>Propriété</a:t>
            </a:r>
            <a:endParaRPr lang="en-GB" sz="1600" dirty="0" smtClean="0">
              <a:solidFill>
                <a:schemeClr val="tx1"/>
              </a:solidFill>
              <a:latin typeface="Hand Of Sean" pitchFamily="2" charset="-128"/>
              <a:ea typeface="Hand Of Sean" pitchFamily="2" charset="-128"/>
            </a:endParaRPr>
          </a:p>
        </p:txBody>
      </p:sp>
      <p:cxnSp>
        <p:nvCxnSpPr>
          <p:cNvPr id="30" name="Straight Connector 29"/>
          <p:cNvCxnSpPr/>
          <p:nvPr/>
        </p:nvCxnSpPr>
        <p:spPr>
          <a:xfrm>
            <a:off x="611560" y="2564904"/>
            <a:ext cx="82089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11560" y="3933056"/>
            <a:ext cx="82089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11560" y="5301208"/>
            <a:ext cx="8208912"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bwMode="ltGray">
          <a:xfrm rot="5400000">
            <a:off x="4535996" y="2168860"/>
            <a:ext cx="432048" cy="136815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FR" sz="1600" dirty="0" smtClean="0">
                <a:solidFill>
                  <a:schemeClr val="tx1"/>
                </a:solidFill>
                <a:latin typeface="Hand Of Sean" pitchFamily="2" charset="-128"/>
                <a:ea typeface="Hand Of Sean" pitchFamily="2" charset="-128"/>
              </a:rPr>
              <a:t>Relation</a:t>
            </a:r>
            <a:endParaRPr lang="en-GB" sz="1600" dirty="0" smtClean="0">
              <a:solidFill>
                <a:schemeClr val="tx1"/>
              </a:solidFill>
              <a:latin typeface="Hand Of Sean" pitchFamily="2" charset="-128"/>
              <a:ea typeface="Hand Of Sean" pitchFamily="2"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err="1" smtClean="0">
                <a:solidFill>
                  <a:schemeClr val="accent1"/>
                </a:solidFill>
                <a:latin typeface="Bradley Hand ITC" pitchFamily="66" charset="0"/>
              </a:rPr>
              <a:t>Modéliser</a:t>
            </a:r>
            <a:r>
              <a:rPr lang="en-GB" sz="7200" i="0" dirty="0" smtClean="0">
                <a:solidFill>
                  <a:schemeClr val="accent1"/>
                </a:solidFill>
                <a:latin typeface="Bradley Hand ITC" pitchFamily="66" charset="0"/>
              </a:rPr>
              <a:t> </a:t>
            </a:r>
            <a:r>
              <a:rPr lang="en-GB" sz="7200" i="0" dirty="0" err="1" smtClean="0">
                <a:solidFill>
                  <a:schemeClr val="accent1"/>
                </a:solidFill>
                <a:latin typeface="Bradley Hand ITC" pitchFamily="66" charset="0"/>
              </a:rPr>
              <a:t>vos</a:t>
            </a:r>
            <a:r>
              <a:rPr lang="en-GB" sz="7200" i="0" dirty="0" smtClean="0">
                <a:solidFill>
                  <a:schemeClr val="accent1"/>
                </a:solidFill>
                <a:latin typeface="Bradley Hand ITC" pitchFamily="66" charset="0"/>
              </a:rPr>
              <a:t> </a:t>
            </a:r>
            <a:r>
              <a:rPr lang="en-GB" sz="7200" i="0" dirty="0" err="1" smtClean="0">
                <a:solidFill>
                  <a:schemeClr val="accent1"/>
                </a:solidFill>
                <a:latin typeface="Bradley Hand ITC" pitchFamily="66" charset="0"/>
              </a:rPr>
              <a:t>données</a:t>
            </a:r>
            <a:r>
              <a:rPr lang="en-GB" sz="7200" i="0" dirty="0" smtClean="0">
                <a:solidFill>
                  <a:schemeClr val="accent1"/>
                </a:solidFill>
                <a:latin typeface="Bradley Hand ITC" pitchFamily="66" charset="0"/>
              </a:rPr>
              <a:t/>
            </a:r>
            <a:br>
              <a:rPr lang="en-GB" sz="7200" i="0" dirty="0" smtClean="0">
                <a:solidFill>
                  <a:schemeClr val="accent1"/>
                </a:solidFill>
                <a:latin typeface="Bradley Hand ITC" pitchFamily="66" charset="0"/>
              </a:rPr>
            </a:br>
            <a:r>
              <a:rPr lang="fr-FR" b="0" dirty="0" smtClean="0"/>
              <a:t>Comment réutiliser d'autres vocabulaires, définir vos propres termes, publier et promouvoir vos vocabulaires pour décrire les données.</a:t>
            </a:r>
            <a:endParaRPr lang="en-GB" b="0" dirty="0" smtClean="0"/>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8</a:t>
            </a:fld>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6 étapes pour modéliser vos données</a:t>
            </a:r>
            <a:endParaRPr lang="en-GB" dirty="0" smtClean="0"/>
          </a:p>
        </p:txBody>
      </p:sp>
      <p:sp>
        <p:nvSpPr>
          <p:cNvPr id="3" name="Content Placeholder 2"/>
          <p:cNvSpPr>
            <a:spLocks noGrp="1"/>
          </p:cNvSpPr>
          <p:nvPr>
            <p:ph sz="quarter" idx="15"/>
          </p:nvPr>
        </p:nvSpPr>
        <p:spPr>
          <a:xfrm>
            <a:off x="1403648" y="1916832"/>
            <a:ext cx="7206952" cy="4255368"/>
          </a:xfrm>
        </p:spPr>
        <p:txBody>
          <a:bodyPr/>
          <a:lstStyle/>
          <a:p>
            <a:pPr>
              <a:spcAft>
                <a:spcPts val="1200"/>
              </a:spcAft>
            </a:pPr>
            <a:r>
              <a:rPr lang="fr-BE" sz="1800" dirty="0" smtClean="0"/>
              <a:t>Commencer avec un </a:t>
            </a:r>
            <a:r>
              <a:rPr lang="fr-BE" sz="1800" b="1" dirty="0" smtClean="0"/>
              <a:t>modèle de domaine robuste </a:t>
            </a:r>
            <a:r>
              <a:rPr lang="fr-BE" sz="1800" dirty="0" smtClean="0"/>
              <a:t>élaboré suivant un processus et une méthodologie structurés.</a:t>
            </a:r>
          </a:p>
          <a:p>
            <a:pPr lvl="0">
              <a:spcAft>
                <a:spcPts val="600"/>
              </a:spcAft>
            </a:pPr>
            <a:r>
              <a:rPr lang="fr-BE" sz="1800" dirty="0" smtClean="0">
                <a:latin typeface="Constantia" pitchFamily="18" charset="0"/>
                <a:ea typeface="Segoe UI" pitchFamily="34" charset="0"/>
                <a:cs typeface="Segoe UI" pitchFamily="34" charset="0"/>
              </a:rPr>
              <a:t>Rechercher des </a:t>
            </a:r>
            <a:r>
              <a:rPr lang="fr-BE" sz="1800" b="1" dirty="0" smtClean="0">
                <a:latin typeface="Constantia" pitchFamily="18" charset="0"/>
                <a:ea typeface="Segoe UI" pitchFamily="34" charset="0"/>
                <a:cs typeface="Segoe UI" pitchFamily="34" charset="0"/>
              </a:rPr>
              <a:t>termes existants </a:t>
            </a:r>
            <a:r>
              <a:rPr lang="fr-BE" sz="1800" dirty="0" smtClean="0">
                <a:latin typeface="Constantia" pitchFamily="18" charset="0"/>
                <a:ea typeface="Segoe UI" pitchFamily="34" charset="0"/>
                <a:cs typeface="Segoe UI" pitchFamily="34" charset="0"/>
              </a:rPr>
              <a:t>et leur utilisation pour ensuite </a:t>
            </a:r>
            <a:r>
              <a:rPr lang="fr-BE" sz="1800" b="1" dirty="0" smtClean="0">
                <a:latin typeface="Constantia" pitchFamily="18" charset="0"/>
                <a:ea typeface="Segoe UI" pitchFamily="34" charset="0"/>
                <a:cs typeface="Segoe UI" pitchFamily="34" charset="0"/>
              </a:rPr>
              <a:t>maximiser la réutilisation </a:t>
            </a:r>
            <a:r>
              <a:rPr lang="fr-BE" sz="1800" dirty="0" smtClean="0">
                <a:latin typeface="Constantia" pitchFamily="18" charset="0"/>
                <a:ea typeface="Segoe UI" pitchFamily="34" charset="0"/>
                <a:cs typeface="Segoe UI" pitchFamily="34" charset="0"/>
              </a:rPr>
              <a:t>de ces termes.</a:t>
            </a:r>
          </a:p>
          <a:p>
            <a:pPr lvl="0">
              <a:spcAft>
                <a:spcPts val="600"/>
              </a:spcAft>
            </a:pPr>
            <a:r>
              <a:rPr lang="fr-BE" sz="1800" dirty="0" smtClean="0">
                <a:latin typeface="Constantia" pitchFamily="18" charset="0"/>
                <a:ea typeface="Segoe UI" pitchFamily="34" charset="0"/>
                <a:cs typeface="Segoe UI" pitchFamily="34" charset="0"/>
              </a:rPr>
              <a:t>Lorsque de nouveaux termes peuvent être considérés comme des spécialisations de termes existants, créer des </a:t>
            </a:r>
            <a:r>
              <a:rPr lang="fr-BE" sz="1800" b="1" dirty="0" smtClean="0">
                <a:latin typeface="Constantia" pitchFamily="18" charset="0"/>
                <a:ea typeface="Segoe UI" pitchFamily="34" charset="0"/>
                <a:cs typeface="Segoe UI" pitchFamily="34" charset="0"/>
              </a:rPr>
              <a:t>sous-classes et sous-propriétés</a:t>
            </a:r>
            <a:r>
              <a:rPr lang="fr-BE" sz="1800" dirty="0" smtClean="0">
                <a:latin typeface="Constantia" pitchFamily="18" charset="0"/>
                <a:ea typeface="Segoe UI" pitchFamily="34" charset="0"/>
                <a:cs typeface="Segoe UI" pitchFamily="34" charset="0"/>
              </a:rPr>
              <a:t>.</a:t>
            </a:r>
          </a:p>
          <a:p>
            <a:pPr lvl="0"/>
            <a:r>
              <a:rPr lang="fr-BE" sz="1800" dirty="0" smtClean="0">
                <a:latin typeface="Constantia" pitchFamily="18" charset="0"/>
                <a:ea typeface="Segoe UI" pitchFamily="34" charset="0"/>
                <a:cs typeface="Segoe UI" pitchFamily="34" charset="0"/>
              </a:rPr>
              <a:t>Lorsque de </a:t>
            </a:r>
            <a:r>
              <a:rPr lang="fr-BE" sz="1800" b="1" dirty="0" smtClean="0">
                <a:latin typeface="Constantia" pitchFamily="18" charset="0"/>
                <a:ea typeface="Segoe UI" pitchFamily="34" charset="0"/>
                <a:cs typeface="Segoe UI" pitchFamily="34" charset="0"/>
              </a:rPr>
              <a:t>nouveaux termes </a:t>
            </a:r>
            <a:r>
              <a:rPr lang="fr-BE" sz="1800" dirty="0" smtClean="0">
                <a:latin typeface="Constantia" pitchFamily="18" charset="0"/>
                <a:ea typeface="Segoe UI" pitchFamily="34" charset="0"/>
                <a:cs typeface="Segoe UI" pitchFamily="34" charset="0"/>
              </a:rPr>
              <a:t>sont nécessaires, créer les, suivant </a:t>
            </a:r>
            <a:r>
              <a:rPr lang="fr-BE" sz="1800" b="1" dirty="0" smtClean="0">
                <a:latin typeface="Constantia" pitchFamily="18" charset="0"/>
                <a:ea typeface="Segoe UI" pitchFamily="34" charset="0"/>
                <a:cs typeface="Segoe UI" pitchFamily="34" charset="0"/>
              </a:rPr>
              <a:t>les meilleures pratiques communément admises</a:t>
            </a:r>
            <a:r>
              <a:rPr lang="fr-BE" sz="1800" dirty="0" smtClean="0">
                <a:latin typeface="Constantia" pitchFamily="18" charset="0"/>
                <a:ea typeface="Segoe UI" pitchFamily="34" charset="0"/>
                <a:cs typeface="Segoe UI" pitchFamily="34" charset="0"/>
              </a:rPr>
              <a:t>.</a:t>
            </a:r>
          </a:p>
          <a:p>
            <a:pPr lvl="0">
              <a:spcAft>
                <a:spcPts val="2400"/>
              </a:spcAft>
            </a:pPr>
            <a:r>
              <a:rPr lang="fr-BE" sz="1800" dirty="0" smtClean="0">
                <a:latin typeface="Constantia" pitchFamily="18" charset="0"/>
                <a:ea typeface="Segoe UI" pitchFamily="34" charset="0"/>
                <a:cs typeface="Segoe UI" pitchFamily="34" charset="0"/>
              </a:rPr>
              <a:t>Publier dans un </a:t>
            </a:r>
            <a:r>
              <a:rPr lang="fr-BE" sz="1800" b="1" dirty="0" smtClean="0">
                <a:latin typeface="Constantia" pitchFamily="18" charset="0"/>
                <a:ea typeface="Segoe UI" pitchFamily="34" charset="0"/>
                <a:cs typeface="Segoe UI" pitchFamily="34" charset="0"/>
              </a:rPr>
              <a:t>environnement très stable </a:t>
            </a:r>
            <a:r>
              <a:rPr lang="fr-BE" sz="1800" dirty="0" smtClean="0">
                <a:latin typeface="Constantia" pitchFamily="18" charset="0"/>
                <a:ea typeface="Segoe UI" pitchFamily="34" charset="0"/>
                <a:cs typeface="Segoe UI" pitchFamily="34" charset="0"/>
              </a:rPr>
              <a:t>conçu pour être persistant.</a:t>
            </a:r>
          </a:p>
          <a:p>
            <a:r>
              <a:rPr lang="fr-BE" sz="1800" b="1" dirty="0" smtClean="0"/>
              <a:t>Promouvoir le </a:t>
            </a:r>
            <a:r>
              <a:rPr lang="fr-BE" sz="1800" b="1" dirty="0" smtClean="0"/>
              <a:t>schéma RDF </a:t>
            </a:r>
            <a:r>
              <a:rPr lang="fr-BE" sz="1800" dirty="0" smtClean="0"/>
              <a:t>en l'enregistrant avec les services </a:t>
            </a:r>
            <a:br>
              <a:rPr lang="fr-BE" sz="1800" dirty="0" smtClean="0"/>
            </a:br>
            <a:r>
              <a:rPr lang="fr-BE" sz="1800" dirty="0" smtClean="0"/>
              <a:t>pertinents</a:t>
            </a:r>
            <a:r>
              <a:rPr lang="fr-BE" sz="1800" dirty="0" smtClean="0"/>
              <a:t>.</a:t>
            </a:r>
            <a:endParaRPr lang="fr-BE" dirty="0" smtClean="0"/>
          </a:p>
          <a:p>
            <a:endParaRPr lang="fr-BE"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9</a:t>
            </a:fld>
            <a:endParaRPr lang="en-GB" dirty="0"/>
          </a:p>
        </p:txBody>
      </p:sp>
      <p:sp>
        <p:nvSpPr>
          <p:cNvPr id="5" name="TextBox 4"/>
          <p:cNvSpPr txBox="1"/>
          <p:nvPr/>
        </p:nvSpPr>
        <p:spPr>
          <a:xfrm>
            <a:off x="683568" y="1778149"/>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1</a:t>
            </a:r>
          </a:p>
        </p:txBody>
      </p:sp>
      <p:sp>
        <p:nvSpPr>
          <p:cNvPr id="6" name="Rectangle 5"/>
          <p:cNvSpPr/>
          <p:nvPr/>
        </p:nvSpPr>
        <p:spPr bwMode="ltGray">
          <a:xfrm>
            <a:off x="3923928" y="5968280"/>
            <a:ext cx="4176464" cy="629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err="1" smtClean="0">
                <a:solidFill>
                  <a:schemeClr val="tx1"/>
                </a:solidFill>
                <a:latin typeface="Georgia" pitchFamily="18" charset="0"/>
              </a:rPr>
              <a:t>Voir</a:t>
            </a:r>
            <a:r>
              <a:rPr lang="en-GB" sz="1200" b="1" dirty="0" smtClean="0">
                <a:solidFill>
                  <a:schemeClr val="tx1"/>
                </a:solidFill>
                <a:latin typeface="Georgia" pitchFamily="18" charset="0"/>
              </a:rPr>
              <a:t> </a:t>
            </a:r>
            <a:r>
              <a:rPr lang="en-GB" sz="1200" b="1" dirty="0" err="1" smtClean="0">
                <a:solidFill>
                  <a:schemeClr val="tx1"/>
                </a:solidFill>
                <a:latin typeface="Georgia" pitchFamily="18" charset="0"/>
              </a:rPr>
              <a:t>aussi</a:t>
            </a:r>
            <a:r>
              <a:rPr lang="en-GB" sz="1200" b="1" dirty="0" smtClean="0">
                <a:solidFill>
                  <a:schemeClr val="tx1"/>
                </a:solidFill>
                <a:latin typeface="Georgia" pitchFamily="18" charset="0"/>
              </a:rPr>
              <a:t>:</a:t>
            </a:r>
          </a:p>
          <a:p>
            <a:r>
              <a:rPr lang="en-GB" sz="1200" dirty="0" smtClean="0">
                <a:solidFill>
                  <a:schemeClr val="tx1"/>
                </a:solidFill>
                <a:latin typeface="Georgia" pitchFamily="18" charset="0"/>
                <a:hlinkClick r:id="rId3"/>
              </a:rPr>
              <a:t>https://joinup.ec.europa.eu/community/semic/document/cookbook-translating-data-models-rdf-schemas</a:t>
            </a:r>
            <a:r>
              <a:rPr lang="en-GB" sz="1200" dirty="0" smtClean="0">
                <a:solidFill>
                  <a:schemeClr val="tx1"/>
                </a:solidFill>
                <a:latin typeface="Georgia" pitchFamily="18" charset="0"/>
              </a:rPr>
              <a:t> </a:t>
            </a:r>
          </a:p>
        </p:txBody>
      </p:sp>
      <p:sp>
        <p:nvSpPr>
          <p:cNvPr id="7" name="TextBox 6"/>
          <p:cNvSpPr txBox="1"/>
          <p:nvPr/>
        </p:nvSpPr>
        <p:spPr>
          <a:xfrm>
            <a:off x="683568" y="2498229"/>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2</a:t>
            </a:r>
          </a:p>
        </p:txBody>
      </p:sp>
      <p:sp>
        <p:nvSpPr>
          <p:cNvPr id="8" name="TextBox 7"/>
          <p:cNvSpPr txBox="1"/>
          <p:nvPr/>
        </p:nvSpPr>
        <p:spPr>
          <a:xfrm>
            <a:off x="683568" y="306896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3</a:t>
            </a:r>
          </a:p>
        </p:txBody>
      </p:sp>
      <p:sp>
        <p:nvSpPr>
          <p:cNvPr id="9" name="TextBox 8"/>
          <p:cNvSpPr txBox="1"/>
          <p:nvPr/>
        </p:nvSpPr>
        <p:spPr>
          <a:xfrm>
            <a:off x="683568" y="4005064"/>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4</a:t>
            </a:r>
          </a:p>
        </p:txBody>
      </p:sp>
      <p:sp>
        <p:nvSpPr>
          <p:cNvPr id="10" name="TextBox 9"/>
          <p:cNvSpPr txBox="1"/>
          <p:nvPr/>
        </p:nvSpPr>
        <p:spPr>
          <a:xfrm>
            <a:off x="683568" y="4611861"/>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5</a:t>
            </a:r>
          </a:p>
        </p:txBody>
      </p:sp>
      <p:sp>
        <p:nvSpPr>
          <p:cNvPr id="11" name="TextBox 10"/>
          <p:cNvSpPr txBox="1"/>
          <p:nvPr/>
        </p:nvSpPr>
        <p:spPr>
          <a:xfrm>
            <a:off x="683568" y="5378549"/>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6</a:t>
            </a:r>
          </a:p>
        </p:txBody>
      </p:sp>
    </p:spTree>
  </p:cSld>
  <p:clrMapOvr>
    <a:masterClrMapping/>
  </p:clrMapOvr>
</p:sld>
</file>

<file path=ppt/theme/theme1.xml><?xml version="1.0" encoding="utf-8"?>
<a:theme xmlns:a="http://schemas.openxmlformats.org/drawingml/2006/main" name="ODS_presentation template v0.05">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ODS_presentation template v0.05</Template>
  <TotalTime>1604</TotalTime>
  <Words>1998</Words>
  <Application>Microsoft Office PowerPoint</Application>
  <PresentationFormat>On-screen Show (4:3)</PresentationFormat>
  <Paragraphs>297</Paragraphs>
  <Slides>30</Slides>
  <Notes>22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ODS_presentation template v0.05</vt:lpstr>
      <vt:lpstr>Module de formation 2.4    Concevoir et développer des vocabulaires RDF</vt:lpstr>
      <vt:lpstr>This presentation has been created by PwC  Authors:  Nikolaos Loutas, Michiel De Keyzer and Stijn Goedertier </vt:lpstr>
      <vt:lpstr>Les objectifs de cette formation</vt:lpstr>
      <vt:lpstr>Contenu</vt:lpstr>
      <vt:lpstr>Vocabulaire RDF</vt:lpstr>
      <vt:lpstr>Que sont les classes, les relations et les propriétés?</vt:lpstr>
      <vt:lpstr>Des exemples de classes, des relations et des propriétés</vt:lpstr>
      <vt:lpstr>Modéliser vos données Comment réutiliser d'autres vocabulaires, définir vos propres termes, publier et promouvoir vos vocabulaires pour décrire les données.</vt:lpstr>
      <vt:lpstr>6 étapes pour modéliser vos données</vt:lpstr>
      <vt:lpstr>Commencer avec un modèle de domaine robuste</vt:lpstr>
      <vt:lpstr>Réutiliser les termes et vocabulaires existants</vt:lpstr>
      <vt:lpstr>Création de profils applicatifs</vt:lpstr>
      <vt:lpstr>Les avantages de la réutilisation</vt:lpstr>
      <vt:lpstr>Vous pouvez trouver des vocabulaires RDF réutilisables sur ...</vt:lpstr>
      <vt:lpstr>Création de sous-classes et sous-propriétés</vt:lpstr>
      <vt:lpstr>Création de sous-propriétés - un exemple</vt:lpstr>
      <vt:lpstr>Définition d'une sous-propriété en RDF</vt:lpstr>
      <vt:lpstr>Lorsque de nouveaux termes sont nécessaires, créez-les suivant les meilleures pratiques communément admises</vt:lpstr>
      <vt:lpstr>Définition d'une nouvelle classe - Organisation</vt:lpstr>
      <vt:lpstr>Définition d'une nouvelle propriété - registrationNumber</vt:lpstr>
      <vt:lpstr>Définir les restrictions de domaine et de portée</vt:lpstr>
      <vt:lpstr>Publier dans un environnement très stable conçu pour être persistant</vt:lpstr>
      <vt:lpstr>Faire connaître le schéma RDF en l'enregistrant auprès des services compétents</vt:lpstr>
      <vt:lpstr>Conclusions</vt:lpstr>
      <vt:lpstr>Exercice de groupe</vt:lpstr>
      <vt:lpstr>Merci! ...et maintenant vos questions?</vt:lpstr>
      <vt:lpstr>Références</vt:lpstr>
      <vt:lpstr>Lecture supplémentaire</vt:lpstr>
      <vt:lpstr>Projets et initiatives apparentés</vt:lpstr>
      <vt:lpstr>Be part of our team...</vt:lpstr>
    </vt:vector>
  </TitlesOfParts>
  <Company>PricewaterhouseCoopers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Michiel De Keyzer</dc:creator>
  <cp:lastModifiedBy>prudhomr</cp:lastModifiedBy>
  <cp:revision>222</cp:revision>
  <dcterms:created xsi:type="dcterms:W3CDTF">2013-06-05T08:38:19Z</dcterms:created>
  <dcterms:modified xsi:type="dcterms:W3CDTF">2014-04-07T13:24:28Z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5</vt:lpwstr>
  </property>
</Properties>
</file>