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64" r:id="rId1"/>
  </p:sldMasterIdLst>
  <p:notesMasterIdLst>
    <p:notesMasterId r:id="rId48"/>
  </p:notesMasterIdLst>
  <p:handoutMasterIdLst>
    <p:handoutMasterId r:id="rId49"/>
  </p:handoutMasterIdLst>
  <p:sldIdLst>
    <p:sldId id="491" r:id="rId2"/>
    <p:sldId id="512" r:id="rId3"/>
    <p:sldId id="472" r:id="rId4"/>
    <p:sldId id="506" r:id="rId5"/>
    <p:sldId id="509" r:id="rId6"/>
    <p:sldId id="452" r:id="rId7"/>
    <p:sldId id="515" r:id="rId8"/>
    <p:sldId id="493" r:id="rId9"/>
    <p:sldId id="474" r:id="rId10"/>
    <p:sldId id="475" r:id="rId11"/>
    <p:sldId id="492" r:id="rId12"/>
    <p:sldId id="473" r:id="rId13"/>
    <p:sldId id="449" r:id="rId14"/>
    <p:sldId id="450" r:id="rId15"/>
    <p:sldId id="494" r:id="rId16"/>
    <p:sldId id="510" r:id="rId17"/>
    <p:sldId id="497" r:id="rId18"/>
    <p:sldId id="453" r:id="rId19"/>
    <p:sldId id="516" r:id="rId20"/>
    <p:sldId id="482" r:id="rId21"/>
    <p:sldId id="504" r:id="rId22"/>
    <p:sldId id="498" r:id="rId23"/>
    <p:sldId id="505" r:id="rId24"/>
    <p:sldId id="508" r:id="rId25"/>
    <p:sldId id="502" r:id="rId26"/>
    <p:sldId id="501" r:id="rId27"/>
    <p:sldId id="455" r:id="rId28"/>
    <p:sldId id="500" r:id="rId29"/>
    <p:sldId id="459" r:id="rId30"/>
    <p:sldId id="456" r:id="rId31"/>
    <p:sldId id="457" r:id="rId32"/>
    <p:sldId id="460" r:id="rId33"/>
    <p:sldId id="495" r:id="rId34"/>
    <p:sldId id="461" r:id="rId35"/>
    <p:sldId id="476" r:id="rId36"/>
    <p:sldId id="483" r:id="rId37"/>
    <p:sldId id="477" r:id="rId38"/>
    <p:sldId id="484" r:id="rId39"/>
    <p:sldId id="463" r:id="rId40"/>
    <p:sldId id="470" r:id="rId41"/>
    <p:sldId id="511" r:id="rId42"/>
    <p:sldId id="513" r:id="rId43"/>
    <p:sldId id="480" r:id="rId44"/>
    <p:sldId id="489" r:id="rId45"/>
    <p:sldId id="490" r:id="rId46"/>
    <p:sldId id="514" r:id="rId47"/>
  </p:sldIdLst>
  <p:sldSz cx="9144000" cy="6858000" type="screen4x3"/>
  <p:notesSz cx="6888163" cy="10020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44">
          <p15:clr>
            <a:srgbClr val="A4A3A4"/>
          </p15:clr>
        </p15:guide>
        <p15:guide id="2" orient="horz" pos="436">
          <p15:clr>
            <a:srgbClr val="A4A3A4"/>
          </p15:clr>
        </p15:guide>
        <p15:guide id="3" orient="horz" pos="4179">
          <p15:clr>
            <a:srgbClr val="A4A3A4"/>
          </p15:clr>
        </p15:guide>
        <p15:guide id="4" orient="horz" pos="3888">
          <p15:clr>
            <a:srgbClr val="A4A3A4"/>
          </p15:clr>
        </p15:guide>
        <p15:guide id="5" orient="horz" pos="3984">
          <p15:clr>
            <a:srgbClr val="A4A3A4"/>
          </p15:clr>
        </p15:guide>
        <p15:guide id="6" orient="horz" pos="1104">
          <p15:clr>
            <a:srgbClr val="A4A3A4"/>
          </p15:clr>
        </p15:guide>
        <p15:guide id="7" orient="horz" pos="1008">
          <p15:clr>
            <a:srgbClr val="A4A3A4"/>
          </p15:clr>
        </p15:guide>
        <p15:guide id="8" orient="horz" pos="2448">
          <p15:clr>
            <a:srgbClr val="A4A3A4"/>
          </p15:clr>
        </p15:guide>
        <p15:guide id="9" orient="horz" pos="2544">
          <p15:clr>
            <a:srgbClr val="A4A3A4"/>
          </p15:clr>
        </p15:guide>
        <p15:guide id="10" orient="horz" pos="336">
          <p15:clr>
            <a:srgbClr val="A4A3A4"/>
          </p15:clr>
        </p15:guide>
        <p15:guide id="11" pos="2832">
          <p15:clr>
            <a:srgbClr val="A4A3A4"/>
          </p15:clr>
        </p15:guide>
        <p15:guide id="12" pos="336">
          <p15:clr>
            <a:srgbClr val="A4A3A4"/>
          </p15:clr>
        </p15:guide>
        <p15:guide id="13" pos="5424">
          <p15:clr>
            <a:srgbClr val="A4A3A4"/>
          </p15:clr>
        </p15:guide>
        <p15:guide id="14" pos="2928">
          <p15:clr>
            <a:srgbClr val="A4A3A4"/>
          </p15:clr>
        </p15:guide>
        <p15:guide id="15" pos="1968">
          <p15:clr>
            <a:srgbClr val="A4A3A4"/>
          </p15:clr>
        </p15:guide>
        <p15:guide id="16" pos="2070">
          <p15:clr>
            <a:srgbClr val="A4A3A4"/>
          </p15:clr>
        </p15:guide>
        <p15:guide id="17" pos="3792">
          <p15:clr>
            <a:srgbClr val="A4A3A4"/>
          </p15:clr>
        </p15:guide>
        <p15:guide id="18" pos="1104">
          <p15:clr>
            <a:srgbClr val="A4A3A4"/>
          </p15:clr>
        </p15:guide>
        <p15:guide id="19" pos="4656">
          <p15:clr>
            <a:srgbClr val="A4A3A4"/>
          </p15:clr>
        </p15:guide>
        <p15:guide id="20" pos="4560">
          <p15:clr>
            <a:srgbClr val="A4A3A4"/>
          </p15:clr>
        </p15:guide>
        <p15:guide id="21" pos="3696">
          <p15:clr>
            <a:srgbClr val="A4A3A4"/>
          </p15:clr>
        </p15:guide>
        <p15:guide id="22" pos="1200">
          <p15:clr>
            <a:srgbClr val="A4A3A4"/>
          </p15:clr>
        </p15:guide>
      </p15:sldGuideLst>
    </p:ext>
    <p:ext uri="{2D200454-40CA-4A62-9FC3-DE9A4176ACB9}">
      <p15:notesGuideLst xmlns="" xmlns:p15="http://schemas.microsoft.com/office/powerpoint/2012/main">
        <p15:guide id="1" orient="horz" pos="3156" userDrawn="1">
          <p15:clr>
            <a:srgbClr val="A4A3A4"/>
          </p15:clr>
        </p15:guide>
        <p15:guide id="2" pos="217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a Vida Villanueva" initials="MVV" lastIdx="1" clrIdx="0"/>
  <p:cmAuthor id="1" name="rodriguf" initials="r" lastIdx="31" clrIdx="1"/>
  <p:cmAuthor id="2" name="Nikolaos Loutas" initials="NL" lastIdx="1" clrIdx="2"/>
  <p:cmAuthor id="3" name="Michiel De Keyzer" initials="MDK"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69D073F8-1565-44D7-B386-08B59EADF2EE}">
  <a:tblStyle styleId="{69D073F8-1565-44D7-B386-08B59EADF2EE}" styleName="PwC Table">
    <a:wholeTbl>
      <a:tcTxStyle>
        <a:fontRef idx="major">
          <a:prstClr val="black"/>
        </a:fontRef>
        <a:schemeClr val="dk1"/>
      </a:tcTxStyle>
      <a:tcStyle>
        <a:tcBdr>
          <a:left>
            <a:ln>
              <a:noFill/>
            </a:ln>
          </a:left>
          <a:right>
            <a:ln>
              <a:noFill/>
            </a:ln>
          </a:right>
          <a:top>
            <a:ln>
              <a:noFill/>
            </a:ln>
          </a:top>
          <a:bottom>
            <a:ln>
              <a:noFill/>
            </a:ln>
          </a:bottom>
          <a:insideH>
            <a:ln>
              <a:noFill/>
            </a:ln>
          </a:insideH>
          <a:insideV>
            <a:ln>
              <a:noFill/>
            </a:ln>
          </a:insideV>
        </a:tcBdr>
        <a:fill>
          <a:noFill/>
        </a:fill>
      </a:tcStyle>
    </a:wholeTbl>
    <a:band1H>
      <a:tcStyle>
        <a:tcBdr>
          <a:bottom>
            <a:ln w="38100" cmpd="sng">
              <a:noFill/>
            </a:ln>
          </a:bottom>
        </a:tcBdr>
      </a:tcStyle>
    </a:band1H>
    <a:band2H>
      <a:tcStyle>
        <a:tcBdr>
          <a:bottom>
            <a:ln w="38100" cmpd="sng">
              <a:noFill/>
            </a:ln>
          </a:bottom>
        </a:tcBdr>
      </a:tcStyle>
    </a:band2H>
    <a:firstCol>
      <a:tcTxStyle i="on">
        <a:fontRef idx="major">
          <a:prstClr val="black"/>
        </a:fontRef>
        <a:schemeClr val="dk1"/>
      </a:tcTxStyle>
      <a:tcStyle>
        <a:tcBdr/>
        <a:fill>
          <a:noFill/>
        </a:fill>
      </a:tcStyle>
    </a:firstCol>
    <a:firstRow>
      <a:tcTxStyle b="on">
        <a:fontRef idx="major">
          <a:prstClr val="black"/>
        </a:fontRef>
        <a:schemeClr val="dk2"/>
      </a:tcTxStyle>
      <a:tcStyle>
        <a:tcBdr>
          <a:bottom>
            <a:ln w="38100" cmpd="sng">
              <a:no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835" autoAdjust="0"/>
    <p:restoredTop sz="90630" autoAdjust="0"/>
  </p:normalViewPr>
  <p:slideViewPr>
    <p:cSldViewPr>
      <p:cViewPr>
        <p:scale>
          <a:sx n="90" d="100"/>
          <a:sy n="90" d="100"/>
        </p:scale>
        <p:origin x="-72" y="-72"/>
      </p:cViewPr>
      <p:guideLst>
        <p:guide orient="horz" pos="144"/>
        <p:guide orient="horz" pos="436"/>
        <p:guide orient="horz" pos="4179"/>
        <p:guide orient="horz" pos="3888"/>
        <p:guide orient="horz" pos="3984"/>
        <p:guide orient="horz" pos="1104"/>
        <p:guide orient="horz" pos="1008"/>
        <p:guide orient="horz" pos="2448"/>
        <p:guide orient="horz" pos="2544"/>
        <p:guide orient="horz" pos="336"/>
        <p:guide pos="2832"/>
        <p:guide pos="336"/>
        <p:guide pos="5424"/>
        <p:guide pos="2928"/>
        <p:guide pos="1968"/>
        <p:guide pos="2070"/>
        <p:guide pos="3792"/>
        <p:guide pos="1104"/>
        <p:guide pos="4656"/>
        <p:guide pos="4560"/>
        <p:guide pos="3696"/>
        <p:guide pos="1200"/>
      </p:guideLst>
    </p:cSldViewPr>
  </p:slideViewPr>
  <p:outlineViewPr>
    <p:cViewPr>
      <p:scale>
        <a:sx n="33" d="100"/>
        <a:sy n="33" d="100"/>
      </p:scale>
      <p:origin x="0" y="13446"/>
    </p:cViewPr>
  </p:outlineViewPr>
  <p:notesTextViewPr>
    <p:cViewPr>
      <p:scale>
        <a:sx n="100" d="100"/>
        <a:sy n="100" d="100"/>
      </p:scale>
      <p:origin x="0" y="0"/>
    </p:cViewPr>
  </p:notesTextViewPr>
  <p:sorterViewPr>
    <p:cViewPr>
      <p:scale>
        <a:sx n="200" d="100"/>
        <a:sy n="200" d="100"/>
      </p:scale>
      <p:origin x="0" y="0"/>
    </p:cViewPr>
  </p:sorterViewPr>
  <p:notesViewPr>
    <p:cSldViewPr>
      <p:cViewPr varScale="1">
        <p:scale>
          <a:sx n="82" d="100"/>
          <a:sy n="82" d="100"/>
        </p:scale>
        <p:origin x="3864" y="96"/>
      </p:cViewPr>
      <p:guideLst>
        <p:guide orient="horz" pos="3156"/>
        <p:guide pos="217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4870" cy="501015"/>
          </a:xfrm>
          <a:prstGeom prst="rect">
            <a:avLst/>
          </a:prstGeom>
        </p:spPr>
        <p:txBody>
          <a:bodyPr vert="horz" lIns="92437" tIns="46218" rIns="92437" bIns="46218" rtlCol="0"/>
          <a:lstStyle>
            <a:lvl1pPr algn="l">
              <a:defRPr sz="1200"/>
            </a:lvl1pPr>
          </a:lstStyle>
          <a:p>
            <a:endParaRPr lang="en-GB" dirty="0">
              <a:latin typeface="Arial" pitchFamily="34" charset="0"/>
              <a:cs typeface="Arial" pitchFamily="34" charset="0"/>
            </a:endParaRPr>
          </a:p>
        </p:txBody>
      </p:sp>
      <p:sp>
        <p:nvSpPr>
          <p:cNvPr id="3" name="Date Placeholder 2"/>
          <p:cNvSpPr>
            <a:spLocks noGrp="1"/>
          </p:cNvSpPr>
          <p:nvPr>
            <p:ph type="dt" sz="quarter" idx="1"/>
          </p:nvPr>
        </p:nvSpPr>
        <p:spPr>
          <a:xfrm>
            <a:off x="3901699" y="0"/>
            <a:ext cx="2984870" cy="501015"/>
          </a:xfrm>
          <a:prstGeom prst="rect">
            <a:avLst/>
          </a:prstGeom>
        </p:spPr>
        <p:txBody>
          <a:bodyPr vert="horz" lIns="92437" tIns="46218" rIns="92437" bIns="46218" rtlCol="0"/>
          <a:lstStyle>
            <a:lvl1pPr algn="r">
              <a:defRPr sz="1200"/>
            </a:lvl1pPr>
          </a:lstStyle>
          <a:p>
            <a:fld id="{35F05CFF-548C-4E04-B325-CF1209D66BDC}" type="datetimeFigureOut">
              <a:rPr lang="en-GB" smtClean="0">
                <a:latin typeface="Arial" pitchFamily="34" charset="0"/>
                <a:cs typeface="Arial" pitchFamily="34" charset="0"/>
              </a:rPr>
              <a:pPr/>
              <a:t>07/04/2014</a:t>
            </a:fld>
            <a:endParaRPr lang="en-GB">
              <a:latin typeface="Arial" pitchFamily="34" charset="0"/>
              <a:cs typeface="Arial" pitchFamily="34" charset="0"/>
            </a:endParaRPr>
          </a:p>
        </p:txBody>
      </p:sp>
      <p:sp>
        <p:nvSpPr>
          <p:cNvPr id="4" name="Footer Placeholder 3"/>
          <p:cNvSpPr>
            <a:spLocks noGrp="1"/>
          </p:cNvSpPr>
          <p:nvPr>
            <p:ph type="ftr" sz="quarter" idx="2"/>
          </p:nvPr>
        </p:nvSpPr>
        <p:spPr>
          <a:xfrm>
            <a:off x="1" y="9517547"/>
            <a:ext cx="2984870" cy="501015"/>
          </a:xfrm>
          <a:prstGeom prst="rect">
            <a:avLst/>
          </a:prstGeom>
        </p:spPr>
        <p:txBody>
          <a:bodyPr vert="horz" lIns="92437" tIns="46218" rIns="92437" bIns="46218" rtlCol="0" anchor="b"/>
          <a:lstStyle>
            <a:lvl1pPr algn="l">
              <a:defRPr sz="1200"/>
            </a:lvl1pPr>
          </a:lstStyle>
          <a:p>
            <a:endParaRPr lang="en-GB">
              <a:latin typeface="Arial" pitchFamily="34" charset="0"/>
              <a:cs typeface="Arial" pitchFamily="34" charset="0"/>
            </a:endParaRPr>
          </a:p>
        </p:txBody>
      </p:sp>
      <p:sp>
        <p:nvSpPr>
          <p:cNvPr id="5" name="Slide Number Placeholder 4"/>
          <p:cNvSpPr>
            <a:spLocks noGrp="1"/>
          </p:cNvSpPr>
          <p:nvPr>
            <p:ph type="sldNum" sz="quarter" idx="3"/>
          </p:nvPr>
        </p:nvSpPr>
        <p:spPr>
          <a:xfrm>
            <a:off x="3901699" y="9517547"/>
            <a:ext cx="2984870" cy="501015"/>
          </a:xfrm>
          <a:prstGeom prst="rect">
            <a:avLst/>
          </a:prstGeom>
        </p:spPr>
        <p:txBody>
          <a:bodyPr vert="horz" lIns="92437" tIns="46218" rIns="92437" bIns="46218" rtlCol="0" anchor="b"/>
          <a:lstStyle>
            <a:lvl1pPr algn="r">
              <a:defRPr sz="1200"/>
            </a:lvl1pPr>
          </a:lstStyle>
          <a:p>
            <a:fld id="{4EE90EF7-3E10-491C-87C2-59674BB3AAF6}" type="slidenum">
              <a:rPr lang="en-GB" smtClean="0">
                <a:latin typeface="Arial" pitchFamily="34" charset="0"/>
                <a:cs typeface="Arial" pitchFamily="34" charset="0"/>
              </a:rPr>
              <a:pPr/>
              <a:t>‹#›</a:t>
            </a:fld>
            <a:endParaRPr lang="en-GB">
              <a:latin typeface="Arial" pitchFamily="34" charset="0"/>
              <a:cs typeface="Arial" pitchFamily="34" charset="0"/>
            </a:endParaRPr>
          </a:p>
        </p:txBody>
      </p:sp>
    </p:spTree>
    <p:extLst>
      <p:ext uri="{BB962C8B-B14F-4D97-AF65-F5344CB8AC3E}">
        <p14:creationId xmlns:p14="http://schemas.microsoft.com/office/powerpoint/2010/main" val="12034371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4870" cy="501015"/>
          </a:xfrm>
          <a:prstGeom prst="rect">
            <a:avLst/>
          </a:prstGeom>
        </p:spPr>
        <p:txBody>
          <a:bodyPr vert="horz" lIns="92437" tIns="46218" rIns="92437" bIns="46218" rtlCol="0"/>
          <a:lstStyle>
            <a:lvl1pPr algn="l">
              <a:defRPr sz="1200">
                <a:latin typeface="Arial" pitchFamily="34" charset="0"/>
                <a:cs typeface="Arial" pitchFamily="34" charset="0"/>
              </a:defRPr>
            </a:lvl1pPr>
          </a:lstStyle>
          <a:p>
            <a:endParaRPr lang="en-GB"/>
          </a:p>
        </p:txBody>
      </p:sp>
      <p:sp>
        <p:nvSpPr>
          <p:cNvPr id="3" name="Date Placeholder 2"/>
          <p:cNvSpPr>
            <a:spLocks noGrp="1"/>
          </p:cNvSpPr>
          <p:nvPr>
            <p:ph type="dt" idx="1"/>
          </p:nvPr>
        </p:nvSpPr>
        <p:spPr>
          <a:xfrm>
            <a:off x="3901699" y="0"/>
            <a:ext cx="2984870" cy="501015"/>
          </a:xfrm>
          <a:prstGeom prst="rect">
            <a:avLst/>
          </a:prstGeom>
        </p:spPr>
        <p:txBody>
          <a:bodyPr vert="horz" lIns="92437" tIns="46218" rIns="92437" bIns="46218" rtlCol="0"/>
          <a:lstStyle>
            <a:lvl1pPr algn="r">
              <a:defRPr sz="1200">
                <a:latin typeface="Arial" pitchFamily="34" charset="0"/>
                <a:cs typeface="Arial" pitchFamily="34" charset="0"/>
              </a:defRPr>
            </a:lvl1pPr>
          </a:lstStyle>
          <a:p>
            <a:fld id="{5EFB8DA3-BCA9-4B7D-B50D-14F47506B614}" type="datetimeFigureOut">
              <a:rPr lang="en-GB" smtClean="0"/>
              <a:pPr/>
              <a:t>07/04/2014</a:t>
            </a:fld>
            <a:endParaRPr lang="en-GB"/>
          </a:p>
        </p:txBody>
      </p:sp>
      <p:sp>
        <p:nvSpPr>
          <p:cNvPr id="4" name="Slide Image Placeholder 3"/>
          <p:cNvSpPr>
            <a:spLocks noGrp="1" noRot="1" noChangeAspect="1"/>
          </p:cNvSpPr>
          <p:nvPr>
            <p:ph type="sldImg" idx="2"/>
          </p:nvPr>
        </p:nvSpPr>
        <p:spPr>
          <a:xfrm>
            <a:off x="938213" y="750888"/>
            <a:ext cx="5011737" cy="3757612"/>
          </a:xfrm>
          <a:prstGeom prst="rect">
            <a:avLst/>
          </a:prstGeom>
          <a:noFill/>
          <a:ln w="12700">
            <a:solidFill>
              <a:prstClr val="black"/>
            </a:solidFill>
          </a:ln>
        </p:spPr>
        <p:txBody>
          <a:bodyPr vert="horz" lIns="92437" tIns="46218" rIns="92437" bIns="46218" rtlCol="0" anchor="ctr"/>
          <a:lstStyle/>
          <a:p>
            <a:endParaRPr lang="en-GB"/>
          </a:p>
        </p:txBody>
      </p:sp>
      <p:sp>
        <p:nvSpPr>
          <p:cNvPr id="5" name="Notes Placeholder 4"/>
          <p:cNvSpPr>
            <a:spLocks noGrp="1"/>
          </p:cNvSpPr>
          <p:nvPr>
            <p:ph type="body" sz="quarter" idx="3"/>
          </p:nvPr>
        </p:nvSpPr>
        <p:spPr>
          <a:xfrm>
            <a:off x="688817" y="4759643"/>
            <a:ext cx="5510530" cy="4509135"/>
          </a:xfrm>
          <a:prstGeom prst="rect">
            <a:avLst/>
          </a:prstGeom>
        </p:spPr>
        <p:txBody>
          <a:bodyPr vert="horz" lIns="92437" tIns="46218" rIns="92437" bIns="46218"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6" name="Footer Placeholder 5"/>
          <p:cNvSpPr>
            <a:spLocks noGrp="1"/>
          </p:cNvSpPr>
          <p:nvPr>
            <p:ph type="ftr" sz="quarter" idx="4"/>
          </p:nvPr>
        </p:nvSpPr>
        <p:spPr>
          <a:xfrm>
            <a:off x="1" y="9517547"/>
            <a:ext cx="2984870" cy="501015"/>
          </a:xfrm>
          <a:prstGeom prst="rect">
            <a:avLst/>
          </a:prstGeom>
        </p:spPr>
        <p:txBody>
          <a:bodyPr vert="horz" lIns="92437" tIns="46218" rIns="92437" bIns="46218" rtlCol="0" anchor="b"/>
          <a:lstStyle>
            <a:lvl1pPr algn="l">
              <a:defRPr sz="1200">
                <a:latin typeface="Arial" pitchFamily="34" charset="0"/>
                <a:cs typeface="Arial" pitchFamily="34" charset="0"/>
              </a:defRPr>
            </a:lvl1pPr>
          </a:lstStyle>
          <a:p>
            <a:endParaRPr lang="en-GB"/>
          </a:p>
        </p:txBody>
      </p:sp>
      <p:sp>
        <p:nvSpPr>
          <p:cNvPr id="7" name="Slide Number Placeholder 6"/>
          <p:cNvSpPr>
            <a:spLocks noGrp="1"/>
          </p:cNvSpPr>
          <p:nvPr>
            <p:ph type="sldNum" sz="quarter" idx="5"/>
          </p:nvPr>
        </p:nvSpPr>
        <p:spPr>
          <a:xfrm>
            <a:off x="3901699" y="9517547"/>
            <a:ext cx="2984870" cy="501015"/>
          </a:xfrm>
          <a:prstGeom prst="rect">
            <a:avLst/>
          </a:prstGeom>
        </p:spPr>
        <p:txBody>
          <a:bodyPr vert="horz" lIns="92437" tIns="46218" rIns="92437" bIns="46218" rtlCol="0" anchor="b"/>
          <a:lstStyle>
            <a:lvl1pPr algn="r">
              <a:defRPr sz="1200">
                <a:latin typeface="Arial" pitchFamily="34" charset="0"/>
                <a:cs typeface="Arial" pitchFamily="34" charset="0"/>
              </a:defRPr>
            </a:lvl1pPr>
          </a:lstStyle>
          <a:p>
            <a:fld id="{F07B8F03-BC93-4120-96CA-A36DF640BE24}" type="slidenum">
              <a:rPr lang="en-GB" smtClean="0"/>
              <a:pPr/>
              <a:t>‹#›</a:t>
            </a:fld>
            <a:endParaRPr lang="en-GB"/>
          </a:p>
        </p:txBody>
      </p:sp>
    </p:spTree>
    <p:extLst>
      <p:ext uri="{BB962C8B-B14F-4D97-AF65-F5344CB8AC3E}">
        <p14:creationId xmlns:p14="http://schemas.microsoft.com/office/powerpoint/2010/main" val="40871828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Arial" pitchFamily="34" charset="0"/>
      </a:defRPr>
    </a:lvl1pPr>
    <a:lvl2pPr marL="457200" algn="l" defTabSz="914400" rtl="0" eaLnBrk="1" latinLnBrk="0" hangingPunct="1">
      <a:defRPr sz="1200" kern="1200">
        <a:solidFill>
          <a:schemeClr val="tx1"/>
        </a:solidFill>
        <a:latin typeface="Arial" pitchFamily="34" charset="0"/>
        <a:ea typeface="+mn-ea"/>
        <a:cs typeface="Arial" pitchFamily="34" charset="0"/>
      </a:defRPr>
    </a:lvl2pPr>
    <a:lvl3pPr marL="914400" algn="l" defTabSz="914400" rtl="0" eaLnBrk="1" latinLnBrk="0" hangingPunct="1">
      <a:defRPr sz="1200" kern="1200">
        <a:solidFill>
          <a:schemeClr val="tx1"/>
        </a:solidFill>
        <a:latin typeface="Arial" pitchFamily="34" charset="0"/>
        <a:ea typeface="+mn-ea"/>
        <a:cs typeface="Arial" pitchFamily="34" charset="0"/>
      </a:defRPr>
    </a:lvl3pPr>
    <a:lvl4pPr marL="1371600" algn="l" defTabSz="914400" rtl="0" eaLnBrk="1" latinLnBrk="0" hangingPunct="1">
      <a:defRPr sz="1200" kern="1200">
        <a:solidFill>
          <a:schemeClr val="tx1"/>
        </a:solidFill>
        <a:latin typeface="Arial" pitchFamily="34" charset="0"/>
        <a:ea typeface="+mn-ea"/>
        <a:cs typeface="Arial" pitchFamily="34" charset="0"/>
      </a:defRPr>
    </a:lvl4pPr>
    <a:lvl5pPr marL="1828800" algn="l" defTabSz="914400" rtl="0" eaLnBrk="1" latinLnBrk="0" hangingPunct="1">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3" Type="http://schemas.openxmlformats.org/officeDocument/2006/relationships/hyperlink" Target="http://europa.eu/rapid/press-release_MEMO-11-891_en.htm" TargetMode="External"/><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1</a:t>
            </a:fld>
            <a:endParaRPr lang="en-GB"/>
          </a:p>
        </p:txBody>
      </p:sp>
    </p:spTree>
    <p:extLst>
      <p:ext uri="{BB962C8B-B14F-4D97-AF65-F5344CB8AC3E}">
        <p14:creationId xmlns:p14="http://schemas.microsoft.com/office/powerpoint/2010/main" val="32157331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10</a:t>
            </a:fld>
            <a:endParaRPr lang="en-GB"/>
          </a:p>
        </p:txBody>
      </p:sp>
    </p:spTree>
    <p:extLst>
      <p:ext uri="{BB962C8B-B14F-4D97-AF65-F5344CB8AC3E}">
        <p14:creationId xmlns:p14="http://schemas.microsoft.com/office/powerpoint/2010/main" val="21959934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11</a:t>
            </a:fld>
            <a:endParaRPr lang="en-GB"/>
          </a:p>
        </p:txBody>
      </p:sp>
    </p:spTree>
    <p:extLst>
      <p:ext uri="{BB962C8B-B14F-4D97-AF65-F5344CB8AC3E}">
        <p14:creationId xmlns:p14="http://schemas.microsoft.com/office/powerpoint/2010/main" val="36226044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12</a:t>
            </a:fld>
            <a:endParaRPr lang="en-GB"/>
          </a:p>
        </p:txBody>
      </p:sp>
    </p:spTree>
    <p:extLst>
      <p:ext uri="{BB962C8B-B14F-4D97-AF65-F5344CB8AC3E}">
        <p14:creationId xmlns:p14="http://schemas.microsoft.com/office/powerpoint/2010/main" val="4191729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13</a:t>
            </a:fld>
            <a:endParaRPr lang="en-GB"/>
          </a:p>
        </p:txBody>
      </p:sp>
    </p:spTree>
    <p:extLst>
      <p:ext uri="{BB962C8B-B14F-4D97-AF65-F5344CB8AC3E}">
        <p14:creationId xmlns:p14="http://schemas.microsoft.com/office/powerpoint/2010/main" val="41230940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14</a:t>
            </a:fld>
            <a:endParaRPr lang="en-GB"/>
          </a:p>
        </p:txBody>
      </p:sp>
    </p:spTree>
    <p:extLst>
      <p:ext uri="{BB962C8B-B14F-4D97-AF65-F5344CB8AC3E}">
        <p14:creationId xmlns:p14="http://schemas.microsoft.com/office/powerpoint/2010/main" val="39205036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15</a:t>
            </a:fld>
            <a:endParaRPr lang="en-GB"/>
          </a:p>
        </p:txBody>
      </p:sp>
    </p:spTree>
    <p:extLst>
      <p:ext uri="{BB962C8B-B14F-4D97-AF65-F5344CB8AC3E}">
        <p14:creationId xmlns:p14="http://schemas.microsoft.com/office/powerpoint/2010/main" val="18948886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16</a:t>
            </a:fld>
            <a:endParaRPr lang="en-GB"/>
          </a:p>
        </p:txBody>
      </p:sp>
    </p:spTree>
    <p:extLst>
      <p:ext uri="{BB962C8B-B14F-4D97-AF65-F5344CB8AC3E}">
        <p14:creationId xmlns:p14="http://schemas.microsoft.com/office/powerpoint/2010/main" val="32013452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17</a:t>
            </a:fld>
            <a:endParaRPr lang="en-GB"/>
          </a:p>
        </p:txBody>
      </p:sp>
    </p:spTree>
    <p:extLst>
      <p:ext uri="{BB962C8B-B14F-4D97-AF65-F5344CB8AC3E}">
        <p14:creationId xmlns:p14="http://schemas.microsoft.com/office/powerpoint/2010/main" val="993665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18</a:t>
            </a:fld>
            <a:endParaRPr lang="en-GB"/>
          </a:p>
        </p:txBody>
      </p:sp>
    </p:spTree>
    <p:extLst>
      <p:ext uri="{BB962C8B-B14F-4D97-AF65-F5344CB8AC3E}">
        <p14:creationId xmlns:p14="http://schemas.microsoft.com/office/powerpoint/2010/main" val="11194333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UPDATE: added slide</a:t>
            </a:r>
            <a:r>
              <a:rPr lang="en-GB" baseline="0" dirty="0" smtClean="0"/>
              <a:t> (split from previous slide)</a:t>
            </a:r>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19</a:t>
            </a:fld>
            <a:endParaRPr lang="en-GB"/>
          </a:p>
        </p:txBody>
      </p:sp>
    </p:spTree>
    <p:extLst>
      <p:ext uri="{BB962C8B-B14F-4D97-AF65-F5344CB8AC3E}">
        <p14:creationId xmlns:p14="http://schemas.microsoft.com/office/powerpoint/2010/main" val="11194333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F07B8F03-BC93-4120-96CA-A36DF640BE24}" type="slidenum">
              <a:rPr lang="en-GB" smtClean="0"/>
              <a:pPr/>
              <a:t>2</a:t>
            </a:fld>
            <a:endParaRPr lang="en-GB"/>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20</a:t>
            </a:fld>
            <a:endParaRPr lang="en-GB"/>
          </a:p>
        </p:txBody>
      </p:sp>
    </p:spTree>
    <p:extLst>
      <p:ext uri="{BB962C8B-B14F-4D97-AF65-F5344CB8AC3E}">
        <p14:creationId xmlns:p14="http://schemas.microsoft.com/office/powerpoint/2010/main" val="27878328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21</a:t>
            </a:fld>
            <a:endParaRPr lang="en-GB"/>
          </a:p>
        </p:txBody>
      </p:sp>
    </p:spTree>
    <p:extLst>
      <p:ext uri="{BB962C8B-B14F-4D97-AF65-F5344CB8AC3E}">
        <p14:creationId xmlns:p14="http://schemas.microsoft.com/office/powerpoint/2010/main" val="2532828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22</a:t>
            </a:fld>
            <a:endParaRPr lang="en-GB"/>
          </a:p>
        </p:txBody>
      </p:sp>
    </p:spTree>
    <p:extLst>
      <p:ext uri="{BB962C8B-B14F-4D97-AF65-F5344CB8AC3E}">
        <p14:creationId xmlns:p14="http://schemas.microsoft.com/office/powerpoint/2010/main" val="41478254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23</a:t>
            </a:fld>
            <a:endParaRPr lang="en-GB"/>
          </a:p>
        </p:txBody>
      </p:sp>
    </p:spTree>
    <p:extLst>
      <p:ext uri="{BB962C8B-B14F-4D97-AF65-F5344CB8AC3E}">
        <p14:creationId xmlns:p14="http://schemas.microsoft.com/office/powerpoint/2010/main" val="116786296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24</a:t>
            </a:fld>
            <a:endParaRPr lang="en-GB"/>
          </a:p>
        </p:txBody>
      </p:sp>
    </p:spTree>
    <p:extLst>
      <p:ext uri="{BB962C8B-B14F-4D97-AF65-F5344CB8AC3E}">
        <p14:creationId xmlns:p14="http://schemas.microsoft.com/office/powerpoint/2010/main" val="10234618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25</a:t>
            </a:fld>
            <a:endParaRPr lang="en-GB"/>
          </a:p>
        </p:txBody>
      </p:sp>
    </p:spTree>
    <p:extLst>
      <p:ext uri="{BB962C8B-B14F-4D97-AF65-F5344CB8AC3E}">
        <p14:creationId xmlns:p14="http://schemas.microsoft.com/office/powerpoint/2010/main" val="9708390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26</a:t>
            </a:fld>
            <a:endParaRPr lang="en-GB"/>
          </a:p>
        </p:txBody>
      </p:sp>
    </p:spTree>
    <p:extLst>
      <p:ext uri="{BB962C8B-B14F-4D97-AF65-F5344CB8AC3E}">
        <p14:creationId xmlns:p14="http://schemas.microsoft.com/office/powerpoint/2010/main" val="27714658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27</a:t>
            </a:fld>
            <a:endParaRPr lang="en-GB"/>
          </a:p>
        </p:txBody>
      </p:sp>
    </p:spTree>
    <p:extLst>
      <p:ext uri="{BB962C8B-B14F-4D97-AF65-F5344CB8AC3E}">
        <p14:creationId xmlns:p14="http://schemas.microsoft.com/office/powerpoint/2010/main" val="40072774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28</a:t>
            </a:fld>
            <a:endParaRPr lang="en-GB"/>
          </a:p>
        </p:txBody>
      </p:sp>
    </p:spTree>
    <p:extLst>
      <p:ext uri="{BB962C8B-B14F-4D97-AF65-F5344CB8AC3E}">
        <p14:creationId xmlns:p14="http://schemas.microsoft.com/office/powerpoint/2010/main" val="372943093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29</a:t>
            </a:fld>
            <a:endParaRPr lang="en-GB"/>
          </a:p>
        </p:txBody>
      </p:sp>
    </p:spTree>
    <p:extLst>
      <p:ext uri="{BB962C8B-B14F-4D97-AF65-F5344CB8AC3E}">
        <p14:creationId xmlns:p14="http://schemas.microsoft.com/office/powerpoint/2010/main" val="15256490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3</a:t>
            </a:fld>
            <a:endParaRPr lang="en-GB"/>
          </a:p>
        </p:txBody>
      </p:sp>
    </p:spTree>
    <p:extLst>
      <p:ext uri="{BB962C8B-B14F-4D97-AF65-F5344CB8AC3E}">
        <p14:creationId xmlns:p14="http://schemas.microsoft.com/office/powerpoint/2010/main" val="5824460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30</a:t>
            </a:fld>
            <a:endParaRPr lang="en-GB"/>
          </a:p>
        </p:txBody>
      </p:sp>
    </p:spTree>
    <p:extLst>
      <p:ext uri="{BB962C8B-B14F-4D97-AF65-F5344CB8AC3E}">
        <p14:creationId xmlns:p14="http://schemas.microsoft.com/office/powerpoint/2010/main" val="393156989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31</a:t>
            </a:fld>
            <a:endParaRPr lang="en-GB"/>
          </a:p>
        </p:txBody>
      </p:sp>
    </p:spTree>
    <p:extLst>
      <p:ext uri="{BB962C8B-B14F-4D97-AF65-F5344CB8AC3E}">
        <p14:creationId xmlns:p14="http://schemas.microsoft.com/office/powerpoint/2010/main" val="417789890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32</a:t>
            </a:fld>
            <a:endParaRPr lang="en-GB"/>
          </a:p>
        </p:txBody>
      </p:sp>
    </p:spTree>
    <p:extLst>
      <p:ext uri="{BB962C8B-B14F-4D97-AF65-F5344CB8AC3E}">
        <p14:creationId xmlns:p14="http://schemas.microsoft.com/office/powerpoint/2010/main" val="118234813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33</a:t>
            </a:fld>
            <a:endParaRPr lang="en-GB"/>
          </a:p>
        </p:txBody>
      </p:sp>
    </p:spTree>
    <p:extLst>
      <p:ext uri="{BB962C8B-B14F-4D97-AF65-F5344CB8AC3E}">
        <p14:creationId xmlns:p14="http://schemas.microsoft.com/office/powerpoint/2010/main" val="159365663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34</a:t>
            </a:fld>
            <a:endParaRPr lang="en-GB"/>
          </a:p>
        </p:txBody>
      </p:sp>
    </p:spTree>
    <p:extLst>
      <p:ext uri="{BB962C8B-B14F-4D97-AF65-F5344CB8AC3E}">
        <p14:creationId xmlns:p14="http://schemas.microsoft.com/office/powerpoint/2010/main" val="13056783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35</a:t>
            </a:fld>
            <a:endParaRPr lang="en-GB"/>
          </a:p>
        </p:txBody>
      </p:sp>
    </p:spTree>
    <p:extLst>
      <p:ext uri="{BB962C8B-B14F-4D97-AF65-F5344CB8AC3E}">
        <p14:creationId xmlns:p14="http://schemas.microsoft.com/office/powerpoint/2010/main" val="368820252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36</a:t>
            </a:fld>
            <a:endParaRPr lang="en-GB"/>
          </a:p>
        </p:txBody>
      </p:sp>
    </p:spTree>
    <p:extLst>
      <p:ext uri="{BB962C8B-B14F-4D97-AF65-F5344CB8AC3E}">
        <p14:creationId xmlns:p14="http://schemas.microsoft.com/office/powerpoint/2010/main" val="98404246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37</a:t>
            </a:fld>
            <a:endParaRPr lang="en-GB"/>
          </a:p>
        </p:txBody>
      </p:sp>
    </p:spTree>
    <p:extLst>
      <p:ext uri="{BB962C8B-B14F-4D97-AF65-F5344CB8AC3E}">
        <p14:creationId xmlns:p14="http://schemas.microsoft.com/office/powerpoint/2010/main" val="75282825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38</a:t>
            </a:fld>
            <a:endParaRPr lang="en-GB"/>
          </a:p>
        </p:txBody>
      </p:sp>
    </p:spTree>
    <p:extLst>
      <p:ext uri="{BB962C8B-B14F-4D97-AF65-F5344CB8AC3E}">
        <p14:creationId xmlns:p14="http://schemas.microsoft.com/office/powerpoint/2010/main" val="340129513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39</a:t>
            </a:fld>
            <a:endParaRPr lang="en-GB"/>
          </a:p>
        </p:txBody>
      </p:sp>
    </p:spTree>
    <p:extLst>
      <p:ext uri="{BB962C8B-B14F-4D97-AF65-F5344CB8AC3E}">
        <p14:creationId xmlns:p14="http://schemas.microsoft.com/office/powerpoint/2010/main" val="24536023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4</a:t>
            </a:fld>
            <a:endParaRPr lang="en-GB"/>
          </a:p>
        </p:txBody>
      </p:sp>
    </p:spTree>
    <p:extLst>
      <p:ext uri="{BB962C8B-B14F-4D97-AF65-F5344CB8AC3E}">
        <p14:creationId xmlns:p14="http://schemas.microsoft.com/office/powerpoint/2010/main" val="151282430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40</a:t>
            </a:fld>
            <a:endParaRPr lang="en-GB"/>
          </a:p>
        </p:txBody>
      </p:sp>
    </p:spTree>
    <p:extLst>
      <p:ext uri="{BB962C8B-B14F-4D97-AF65-F5344CB8AC3E}">
        <p14:creationId xmlns:p14="http://schemas.microsoft.com/office/powerpoint/2010/main" val="233590241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https://testmoz.com/190957</a:t>
            </a:r>
            <a:endParaRPr lang="de-DE" dirty="0"/>
          </a:p>
        </p:txBody>
      </p:sp>
      <p:sp>
        <p:nvSpPr>
          <p:cNvPr id="4" name="Foliennummernplatzhalter 3"/>
          <p:cNvSpPr>
            <a:spLocks noGrp="1"/>
          </p:cNvSpPr>
          <p:nvPr>
            <p:ph type="sldNum" sz="quarter" idx="10"/>
          </p:nvPr>
        </p:nvSpPr>
        <p:spPr/>
        <p:txBody>
          <a:bodyPr/>
          <a:lstStyle/>
          <a:p>
            <a:fld id="{F07B8F03-BC93-4120-96CA-A36DF640BE24}" type="slidenum">
              <a:rPr lang="en-GB" smtClean="0"/>
              <a:pPr/>
              <a:t>41</a:t>
            </a:fld>
            <a:endParaRPr lang="en-GB"/>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See also: </a:t>
            </a:r>
            <a:r>
              <a:rPr lang="en-GB" dirty="0" smtClean="0">
                <a:hlinkClick r:id="rId3"/>
              </a:rPr>
              <a:t>http://europa.eu/rapid/press-release_MEMO-11-891_en.htm</a:t>
            </a:r>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42</a:t>
            </a:fld>
            <a:endParaRPr lang="en-GB"/>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43</a:t>
            </a:fld>
            <a:endParaRPr lang="en-GB"/>
          </a:p>
        </p:txBody>
      </p:sp>
    </p:spTree>
    <p:extLst>
      <p:ext uri="{BB962C8B-B14F-4D97-AF65-F5344CB8AC3E}">
        <p14:creationId xmlns:p14="http://schemas.microsoft.com/office/powerpoint/2010/main" val="311248292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44</a:t>
            </a:fld>
            <a:endParaRPr lang="en-GB"/>
          </a:p>
        </p:txBody>
      </p:sp>
    </p:spTree>
    <p:extLst>
      <p:ext uri="{BB962C8B-B14F-4D97-AF65-F5344CB8AC3E}">
        <p14:creationId xmlns:p14="http://schemas.microsoft.com/office/powerpoint/2010/main" val="54707892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45</a:t>
            </a:fld>
            <a:endParaRPr lang="en-GB"/>
          </a:p>
        </p:txBody>
      </p:sp>
    </p:spTree>
    <p:extLst>
      <p:ext uri="{BB962C8B-B14F-4D97-AF65-F5344CB8AC3E}">
        <p14:creationId xmlns:p14="http://schemas.microsoft.com/office/powerpoint/2010/main" val="325396042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F07B8F03-BC93-4120-96CA-A36DF640BE24}" type="slidenum">
              <a:rPr lang="en-GB" smtClean="0"/>
              <a:pPr/>
              <a:t>46</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5</a:t>
            </a:fld>
            <a:endParaRPr lang="en-GB"/>
          </a:p>
        </p:txBody>
      </p:sp>
    </p:spTree>
    <p:extLst>
      <p:ext uri="{BB962C8B-B14F-4D97-AF65-F5344CB8AC3E}">
        <p14:creationId xmlns:p14="http://schemas.microsoft.com/office/powerpoint/2010/main" val="15347629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6</a:t>
            </a:fld>
            <a:endParaRPr lang="en-GB"/>
          </a:p>
        </p:txBody>
      </p:sp>
    </p:spTree>
    <p:extLst>
      <p:ext uri="{BB962C8B-B14F-4D97-AF65-F5344CB8AC3E}">
        <p14:creationId xmlns:p14="http://schemas.microsoft.com/office/powerpoint/2010/main" val="6723918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BE" dirty="0" smtClean="0"/>
              <a:t>UPDATE</a:t>
            </a:r>
            <a:r>
              <a:rPr lang="nl-BE" baseline="0" dirty="0" smtClean="0"/>
              <a:t>: </a:t>
            </a:r>
            <a:r>
              <a:rPr lang="nl-BE" baseline="0" dirty="0" err="1" smtClean="0"/>
              <a:t>addition</a:t>
            </a:r>
            <a:r>
              <a:rPr lang="nl-BE" baseline="0" dirty="0" smtClean="0"/>
              <a:t> of </a:t>
            </a:r>
            <a:r>
              <a:rPr lang="nl-BE" baseline="0" dirty="0" err="1" smtClean="0"/>
              <a:t>this</a:t>
            </a:r>
            <a:r>
              <a:rPr lang="nl-BE" baseline="0" dirty="0" smtClean="0"/>
              <a:t> slide as </a:t>
            </a:r>
            <a:r>
              <a:rPr lang="nl-BE" baseline="0" dirty="0" err="1" smtClean="0"/>
              <a:t>an</a:t>
            </a:r>
            <a:r>
              <a:rPr lang="nl-BE" baseline="0" dirty="0" smtClean="0"/>
              <a:t> </a:t>
            </a:r>
            <a:r>
              <a:rPr lang="nl-BE" baseline="0" dirty="0" err="1" smtClean="0"/>
              <a:t>example</a:t>
            </a:r>
            <a:endParaRPr lang="nl-BE"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7</a:t>
            </a:fld>
            <a:endParaRPr lang="en-GB"/>
          </a:p>
        </p:txBody>
      </p:sp>
    </p:spTree>
    <p:extLst>
      <p:ext uri="{BB962C8B-B14F-4D97-AF65-F5344CB8AC3E}">
        <p14:creationId xmlns:p14="http://schemas.microsoft.com/office/powerpoint/2010/main" val="6045632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8</a:t>
            </a:fld>
            <a:endParaRPr lang="en-GB"/>
          </a:p>
        </p:txBody>
      </p:sp>
    </p:spTree>
    <p:extLst>
      <p:ext uri="{BB962C8B-B14F-4D97-AF65-F5344CB8AC3E}">
        <p14:creationId xmlns:p14="http://schemas.microsoft.com/office/powerpoint/2010/main" val="42927572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9</a:t>
            </a:fld>
            <a:endParaRPr lang="en-GB"/>
          </a:p>
        </p:txBody>
      </p:sp>
    </p:spTree>
    <p:extLst>
      <p:ext uri="{BB962C8B-B14F-4D97-AF65-F5344CB8AC3E}">
        <p14:creationId xmlns:p14="http://schemas.microsoft.com/office/powerpoint/2010/main" val="6282845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Slide">
    <p:spTree>
      <p:nvGrpSpPr>
        <p:cNvPr id="1" name=""/>
        <p:cNvGrpSpPr/>
        <p:nvPr/>
      </p:nvGrpSpPr>
      <p:grpSpPr>
        <a:xfrm>
          <a:off x="0" y="0"/>
          <a:ext cx="0" cy="0"/>
          <a:chOff x="0" y="0"/>
          <a:chExt cx="0" cy="0"/>
        </a:xfrm>
      </p:grpSpPr>
      <p:grpSp>
        <p:nvGrpSpPr>
          <p:cNvPr id="2" name="Group 25"/>
          <p:cNvGrpSpPr/>
          <p:nvPr/>
        </p:nvGrpSpPr>
        <p:grpSpPr bwMode="gray">
          <a:xfrm>
            <a:off x="1752601" y="1"/>
            <a:ext cx="7391400" cy="6176009"/>
            <a:chOff x="19140488" y="13674"/>
            <a:chExt cx="7443798" cy="6145827"/>
          </a:xfrm>
        </p:grpSpPr>
        <p:sp>
          <p:nvSpPr>
            <p:cNvPr id="27"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9"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0"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1"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2"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1"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2"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3"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4"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5"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46"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grpSp>
      <p:sp>
        <p:nvSpPr>
          <p:cNvPr id="47"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GB" noProof="0" dirty="0" smtClean="0"/>
              <a:t>Click to add the presentation’s main title</a:t>
            </a:r>
            <a:endParaRPr lang="en-GB" noProof="0" dirty="0"/>
          </a:p>
        </p:txBody>
      </p:sp>
      <p:sp>
        <p:nvSpPr>
          <p:cNvPr id="48"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smtClean="0"/>
              <a:t>Subtitle and date (move higher if title is only one line)</a:t>
            </a:r>
          </a:p>
        </p:txBody>
      </p:sp>
      <p:grpSp>
        <p:nvGrpSpPr>
          <p:cNvPr id="3" name="Group 32"/>
          <p:cNvGrpSpPr/>
          <p:nvPr/>
        </p:nvGrpSpPr>
        <p:grpSpPr>
          <a:xfrm>
            <a:off x="968592" y="6170991"/>
            <a:ext cx="914400" cy="533479"/>
            <a:chOff x="518032" y="978681"/>
            <a:chExt cx="4572000" cy="2667393"/>
          </a:xfrm>
        </p:grpSpPr>
        <p:sp>
          <p:nvSpPr>
            <p:cNvPr id="51"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52"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grpSp>
      <p:pic>
        <p:nvPicPr>
          <p:cNvPr id="2051" name="Picture 3"/>
          <p:cNvPicPr>
            <a:picLocks noChangeAspect="1" noChangeArrowheads="1"/>
          </p:cNvPicPr>
          <p:nvPr/>
        </p:nvPicPr>
        <p:blipFill>
          <a:blip r:embed="rId2" cstate="print"/>
          <a:srcRect/>
          <a:stretch>
            <a:fillRect/>
          </a:stretch>
        </p:blipFill>
        <p:spPr bwMode="auto">
          <a:xfrm>
            <a:off x="-108520" y="764705"/>
            <a:ext cx="1948024" cy="2160239"/>
          </a:xfrm>
          <a:prstGeom prst="rect">
            <a:avLst/>
          </a:prstGeom>
          <a:noFill/>
          <a:ln w="9525">
            <a:noFill/>
            <a:miter lim="800000"/>
            <a:headEnd/>
            <a:tailEnd/>
          </a:ln>
          <a:effectLst/>
        </p:spPr>
      </p:pic>
      <p:grpSp>
        <p:nvGrpSpPr>
          <p:cNvPr id="21" name="Group 20"/>
          <p:cNvGrpSpPr/>
          <p:nvPr userDrawn="1"/>
        </p:nvGrpSpPr>
        <p:grpSpPr bwMode="gray">
          <a:xfrm>
            <a:off x="860208" y="0"/>
            <a:ext cx="8283792" cy="6176009"/>
            <a:chOff x="19140488" y="13674"/>
            <a:chExt cx="8342516" cy="6145827"/>
          </a:xfrm>
        </p:grpSpPr>
        <p:sp>
          <p:nvSpPr>
            <p:cNvPr id="22"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3" name="Rectangle 7"/>
            <p:cNvSpPr>
              <a:spLocks noChangeArrowheads="1"/>
            </p:cNvSpPr>
            <p:nvPr/>
          </p:nvSpPr>
          <p:spPr bwMode="gray">
            <a:xfrm>
              <a:off x="25663403" y="4032250"/>
              <a:ext cx="1819601"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4"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5"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6"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8"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3"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4"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5"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6"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37"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userDrawn="1">
  <p:cSld name="1_Cover Slide">
    <p:spTree>
      <p:nvGrpSpPr>
        <p:cNvPr id="1" name=""/>
        <p:cNvGrpSpPr/>
        <p:nvPr/>
      </p:nvGrpSpPr>
      <p:grpSpPr>
        <a:xfrm>
          <a:off x="0" y="0"/>
          <a:ext cx="0" cy="0"/>
          <a:chOff x="0" y="0"/>
          <a:chExt cx="0" cy="0"/>
        </a:xfrm>
      </p:grpSpPr>
      <p:grpSp>
        <p:nvGrpSpPr>
          <p:cNvPr id="2" name="Group 25"/>
          <p:cNvGrpSpPr/>
          <p:nvPr userDrawn="1"/>
        </p:nvGrpSpPr>
        <p:grpSpPr bwMode="gray">
          <a:xfrm>
            <a:off x="1752601" y="1"/>
            <a:ext cx="7391400" cy="6176009"/>
            <a:chOff x="19140488" y="13674"/>
            <a:chExt cx="7443798" cy="6145827"/>
          </a:xfrm>
        </p:grpSpPr>
        <p:sp>
          <p:nvSpPr>
            <p:cNvPr id="27"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9"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0"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1"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2"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1"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2"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3"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4"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5"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46" name="Rectangle 10"/>
            <p:cNvSpPr>
              <a:spLocks noChangeArrowheads="1"/>
            </p:cNvSpPr>
            <p:nvPr/>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grpSp>
      <p:sp>
        <p:nvSpPr>
          <p:cNvPr id="47"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GB" noProof="0" dirty="0" smtClean="0"/>
              <a:t>Click to add the presentation’s main title</a:t>
            </a:r>
            <a:endParaRPr lang="en-GB" noProof="0" dirty="0"/>
          </a:p>
        </p:txBody>
      </p:sp>
      <p:sp>
        <p:nvSpPr>
          <p:cNvPr id="48"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smtClean="0"/>
              <a:t>Subtitle and date (move higher if title is only one line)</a:t>
            </a:r>
          </a:p>
        </p:txBody>
      </p:sp>
      <p:sp>
        <p:nvSpPr>
          <p:cNvPr id="49"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dirty="0" err="1" smtClean="0"/>
              <a:t>www.pwc.com</a:t>
            </a:r>
            <a:endParaRPr lang="en-GB" noProof="0" dirty="0"/>
          </a:p>
        </p:txBody>
      </p:sp>
      <p:grpSp>
        <p:nvGrpSpPr>
          <p:cNvPr id="3" name="Group 32"/>
          <p:cNvGrpSpPr/>
          <p:nvPr userDrawn="1"/>
        </p:nvGrpSpPr>
        <p:grpSpPr>
          <a:xfrm>
            <a:off x="968592" y="6170991"/>
            <a:ext cx="914400" cy="533479"/>
            <a:chOff x="518032" y="978681"/>
            <a:chExt cx="4572000" cy="2667393"/>
          </a:xfrm>
        </p:grpSpPr>
        <p:sp>
          <p:nvSpPr>
            <p:cNvPr id="51"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52"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grpSp>
      <p:pic>
        <p:nvPicPr>
          <p:cNvPr id="2051" name="Picture 3"/>
          <p:cNvPicPr>
            <a:picLocks noChangeAspect="1" noChangeArrowheads="1"/>
          </p:cNvPicPr>
          <p:nvPr userDrawn="1"/>
        </p:nvPicPr>
        <p:blipFill>
          <a:blip r:embed="rId2" cstate="print"/>
          <a:srcRect/>
          <a:stretch>
            <a:fillRect/>
          </a:stretch>
        </p:blipFill>
        <p:spPr bwMode="auto">
          <a:xfrm>
            <a:off x="-108520" y="764705"/>
            <a:ext cx="1948024" cy="2160239"/>
          </a:xfrm>
          <a:prstGeom prst="rect">
            <a:avLst/>
          </a:prstGeom>
          <a:noFill/>
          <a:ln w="9525">
            <a:noFill/>
            <a:miter lim="800000"/>
            <a:headEnd/>
            <a:tailEnd/>
          </a:ln>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ontent: One">
    <p:spTree>
      <p:nvGrpSpPr>
        <p:cNvPr id="1" name=""/>
        <p:cNvGrpSpPr/>
        <p:nvPr/>
      </p:nvGrpSpPr>
      <p:grpSpPr>
        <a:xfrm>
          <a:off x="0" y="0"/>
          <a:ext cx="0" cy="0"/>
          <a:chOff x="0" y="0"/>
          <a:chExt cx="0" cy="0"/>
        </a:xfrm>
      </p:grpSpPr>
      <p:cxnSp>
        <p:nvCxnSpPr>
          <p:cNvPr id="15" name="Shape 14"/>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539552" y="685800"/>
            <a:ext cx="8071048" cy="914400"/>
          </a:xfrm>
        </p:spPr>
        <p:txBody>
          <a:bodyPr/>
          <a:lstStyle>
            <a:lvl1pPr>
              <a:defRPr/>
            </a:lvl1pPr>
          </a:lstStyle>
          <a:p>
            <a:r>
              <a:rPr lang="en-US" noProof="0" smtClean="0"/>
              <a:t>Click to edit Master title style</a:t>
            </a:r>
            <a:endParaRPr lang="en-GB" noProof="0"/>
          </a:p>
        </p:txBody>
      </p:sp>
      <p:sp>
        <p:nvSpPr>
          <p:cNvPr id="31" name="Content Placeholder 26"/>
          <p:cNvSpPr>
            <a:spLocks noGrp="1"/>
          </p:cNvSpPr>
          <p:nvPr>
            <p:ph sz="quarter" idx="15"/>
          </p:nvPr>
        </p:nvSpPr>
        <p:spPr>
          <a:xfrm>
            <a:off x="533400" y="1752600"/>
            <a:ext cx="8077200" cy="4419600"/>
          </a:xfrm>
        </p:spPr>
        <p:txBody>
          <a:bodyPr/>
          <a:lstStyle>
            <a:lvl1pPr>
              <a:defRPr baseline="0"/>
            </a:lvl1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16" name="Slide Number Placeholder 15"/>
          <p:cNvSpPr>
            <a:spLocks noGrp="1"/>
          </p:cNvSpPr>
          <p:nvPr>
            <p:ph type="sldNum" sz="quarter" idx="18"/>
          </p:nvPr>
        </p:nvSpPr>
        <p:spPr/>
        <p:txBody>
          <a:bodyPr/>
          <a:lstStyle/>
          <a:p>
            <a:r>
              <a:rPr lang="en-GB" smtClean="0"/>
              <a:t>Slide </a:t>
            </a:r>
            <a:fld id="{F40CD079-BC3F-4086-BA81-31A79D845B02}" type="slidenum">
              <a:rPr lang="en-GB" smtClean="0"/>
              <a:pPr/>
              <a:t>‹#›</a:t>
            </a:fld>
            <a:endParaRPr lang="en-GB"/>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ntent: Two">
    <p:spTree>
      <p:nvGrpSpPr>
        <p:cNvPr id="1" name=""/>
        <p:cNvGrpSpPr/>
        <p:nvPr/>
      </p:nvGrpSpPr>
      <p:grpSpPr>
        <a:xfrm>
          <a:off x="0" y="0"/>
          <a:ext cx="0" cy="0"/>
          <a:chOff x="0" y="0"/>
          <a:chExt cx="0" cy="0"/>
        </a:xfrm>
      </p:grpSpPr>
      <p:sp>
        <p:nvSpPr>
          <p:cNvPr id="2" name="Title 1"/>
          <p:cNvSpPr>
            <a:spLocks noGrp="1"/>
          </p:cNvSpPr>
          <p:nvPr>
            <p:ph type="title"/>
          </p:nvPr>
        </p:nvSpPr>
        <p:spPr>
          <a:xfrm>
            <a:off x="539552" y="685800"/>
            <a:ext cx="8071048" cy="914400"/>
          </a:xfrm>
        </p:spPr>
        <p:txBody>
          <a:bodyPr/>
          <a:lstStyle/>
          <a:p>
            <a:r>
              <a:rPr lang="en-US" noProof="0" smtClean="0"/>
              <a:t>Click to edit Master title style</a:t>
            </a:r>
            <a:endParaRPr lang="en-GB" noProof="0"/>
          </a:p>
        </p:txBody>
      </p:sp>
      <p:sp>
        <p:nvSpPr>
          <p:cNvPr id="28" name="Content Placeholder 26"/>
          <p:cNvSpPr>
            <a:spLocks noGrp="1"/>
          </p:cNvSpPr>
          <p:nvPr>
            <p:ph sz="quarter" idx="14"/>
          </p:nvPr>
        </p:nvSpPr>
        <p:spPr>
          <a:xfrm>
            <a:off x="533400" y="1752601"/>
            <a:ext cx="3962400" cy="4419599"/>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31" name="Content Placeholder 26"/>
          <p:cNvSpPr>
            <a:spLocks noGrp="1"/>
          </p:cNvSpPr>
          <p:nvPr>
            <p:ph sz="quarter" idx="15"/>
          </p:nvPr>
        </p:nvSpPr>
        <p:spPr>
          <a:xfrm>
            <a:off x="4648201" y="1752600"/>
            <a:ext cx="3962399" cy="4419600"/>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cxnSp>
        <p:nvCxnSpPr>
          <p:cNvPr id="62" name="Shape 61"/>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6" name="Slide Number Placeholder 15"/>
          <p:cNvSpPr>
            <a:spLocks noGrp="1"/>
          </p:cNvSpPr>
          <p:nvPr>
            <p:ph type="sldNum" sz="quarter" idx="18"/>
          </p:nvPr>
        </p:nvSpPr>
        <p:spPr/>
        <p:txBody>
          <a:bodyPr/>
          <a:lstStyle/>
          <a:p>
            <a:r>
              <a:rPr lang="en-GB" smtClean="0"/>
              <a:t>Slide </a:t>
            </a:r>
            <a:fld id="{E44EE0AE-258D-448E-BE6F-A5950D950578}" type="slidenum">
              <a:rPr lang="en-GB" smtClean="0"/>
              <a:pPr/>
              <a:t>‹#›</a:t>
            </a:fld>
            <a:endParaRPr lang="en-GB"/>
          </a:p>
        </p:txBody>
      </p:sp>
      <p:sp>
        <p:nvSpPr>
          <p:cNvPr id="17" name="PwCFirm"/>
          <p:cNvSpPr txBox="1"/>
          <p:nvPr/>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sp>
        <p:nvSpPr>
          <p:cNvPr id="8"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Two and Left Text">
    <p:spTree>
      <p:nvGrpSpPr>
        <p:cNvPr id="1" name=""/>
        <p:cNvGrpSpPr/>
        <p:nvPr/>
      </p:nvGrpSpPr>
      <p:grpSpPr>
        <a:xfrm>
          <a:off x="0" y="0"/>
          <a:ext cx="0" cy="0"/>
          <a:chOff x="0" y="0"/>
          <a:chExt cx="0" cy="0"/>
        </a:xfrm>
      </p:grpSpPr>
      <p:sp>
        <p:nvSpPr>
          <p:cNvPr id="2" name="Title 1"/>
          <p:cNvSpPr>
            <a:spLocks noGrp="1"/>
          </p:cNvSpPr>
          <p:nvPr>
            <p:ph type="title"/>
          </p:nvPr>
        </p:nvSpPr>
        <p:spPr>
          <a:xfrm>
            <a:off x="539552" y="685800"/>
            <a:ext cx="8071048" cy="914400"/>
          </a:xfrm>
        </p:spPr>
        <p:txBody>
          <a:bodyPr/>
          <a:lstStyle/>
          <a:p>
            <a:r>
              <a:rPr lang="en-US" noProof="0" smtClean="0"/>
              <a:t>Click to edit Master title style</a:t>
            </a:r>
            <a:endParaRPr lang="en-GB" noProof="0"/>
          </a:p>
        </p:txBody>
      </p:sp>
      <p:sp>
        <p:nvSpPr>
          <p:cNvPr id="28" name="Content Placeholder 26"/>
          <p:cNvSpPr>
            <a:spLocks noGrp="1"/>
          </p:cNvSpPr>
          <p:nvPr>
            <p:ph sz="quarter" idx="14"/>
          </p:nvPr>
        </p:nvSpPr>
        <p:spPr>
          <a:xfrm>
            <a:off x="6019800" y="1752600"/>
            <a:ext cx="2590800" cy="2133600"/>
          </a:xfrm>
        </p:spPr>
        <p:txBody>
          <a:bodyPr/>
          <a:lstStyle/>
          <a:p>
            <a:pPr lvl="0"/>
            <a:r>
              <a:rPr lang="en-US" noProof="0" smtClean="0"/>
              <a:t>Click to edit Master text styles</a:t>
            </a:r>
          </a:p>
        </p:txBody>
      </p:sp>
      <p:sp>
        <p:nvSpPr>
          <p:cNvPr id="31" name="Content Placeholder 26"/>
          <p:cNvSpPr>
            <a:spLocks noGrp="1"/>
          </p:cNvSpPr>
          <p:nvPr>
            <p:ph sz="quarter" idx="15"/>
          </p:nvPr>
        </p:nvSpPr>
        <p:spPr>
          <a:xfrm>
            <a:off x="6019800" y="4038600"/>
            <a:ext cx="2590800" cy="2133600"/>
          </a:xfrm>
        </p:spPr>
        <p:txBody>
          <a:bodyPr/>
          <a:lstStyle/>
          <a:p>
            <a:pPr lvl="0"/>
            <a:r>
              <a:rPr lang="en-US" noProof="0" smtClean="0"/>
              <a:t>Click to edit Master text styles</a:t>
            </a:r>
          </a:p>
        </p:txBody>
      </p:sp>
      <p:sp>
        <p:nvSpPr>
          <p:cNvPr id="13" name="Text Placeholder 12"/>
          <p:cNvSpPr>
            <a:spLocks noGrp="1"/>
          </p:cNvSpPr>
          <p:nvPr>
            <p:ph type="body" sz="quarter" idx="16"/>
          </p:nvPr>
        </p:nvSpPr>
        <p:spPr>
          <a:xfrm>
            <a:off x="533400" y="1752600"/>
            <a:ext cx="5334000" cy="4419600"/>
          </a:xfrm>
        </p:spPr>
        <p:txBody>
          <a:bodyPr/>
          <a:lstStyle/>
          <a:p>
            <a:pPr lvl="0"/>
            <a:r>
              <a:rPr lang="en-US" noProof="0" smtClean="0"/>
              <a:t>Click to edit Master text styles</a:t>
            </a:r>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9" name="Slide Number Placeholder 18"/>
          <p:cNvSpPr>
            <a:spLocks noGrp="1"/>
          </p:cNvSpPr>
          <p:nvPr>
            <p:ph type="sldNum" sz="quarter" idx="19"/>
          </p:nvPr>
        </p:nvSpPr>
        <p:spPr/>
        <p:txBody>
          <a:bodyPr/>
          <a:lstStyle/>
          <a:p>
            <a:r>
              <a:rPr lang="en-GB" smtClean="0"/>
              <a:t>Slide </a:t>
            </a:r>
            <a:fld id="{E5AEF7E6-F54B-465B-80D8-F94E30169B2B}" type="slidenum">
              <a:rPr lang="en-GB" smtClean="0"/>
              <a:pPr/>
              <a:t>‹#›</a:t>
            </a:fld>
            <a:endParaRPr lang="en-GB"/>
          </a:p>
        </p:txBody>
      </p:sp>
      <p:sp>
        <p:nvSpPr>
          <p:cNvPr id="20" name="PwCFirm"/>
          <p:cNvSpPr txBox="1"/>
          <p:nvPr/>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sp>
        <p:nvSpPr>
          <p:cNvPr id="9"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ntent: Two and Right Text">
    <p:spTree>
      <p:nvGrpSpPr>
        <p:cNvPr id="1" name=""/>
        <p:cNvGrpSpPr/>
        <p:nvPr/>
      </p:nvGrpSpPr>
      <p:grpSpPr>
        <a:xfrm>
          <a:off x="0" y="0"/>
          <a:ext cx="0" cy="0"/>
          <a:chOff x="0" y="0"/>
          <a:chExt cx="0" cy="0"/>
        </a:xfrm>
      </p:grpSpPr>
      <p:sp>
        <p:nvSpPr>
          <p:cNvPr id="28" name="Content Placeholder 26"/>
          <p:cNvSpPr>
            <a:spLocks noGrp="1"/>
          </p:cNvSpPr>
          <p:nvPr>
            <p:ph sz="quarter" idx="14"/>
          </p:nvPr>
        </p:nvSpPr>
        <p:spPr>
          <a:xfrm>
            <a:off x="533400" y="1752600"/>
            <a:ext cx="2590800" cy="2133600"/>
          </a:xfrm>
        </p:spPr>
        <p:txBody>
          <a:bodyPr/>
          <a:lstStyle/>
          <a:p>
            <a:pPr lvl="0"/>
            <a:r>
              <a:rPr lang="en-US" noProof="0" smtClean="0"/>
              <a:t>Click to edit Master text styles</a:t>
            </a:r>
          </a:p>
        </p:txBody>
      </p:sp>
      <p:sp>
        <p:nvSpPr>
          <p:cNvPr id="2" name="Title 1"/>
          <p:cNvSpPr>
            <a:spLocks noGrp="1"/>
          </p:cNvSpPr>
          <p:nvPr>
            <p:ph type="title"/>
          </p:nvPr>
        </p:nvSpPr>
        <p:spPr>
          <a:xfrm>
            <a:off x="539552" y="685800"/>
            <a:ext cx="8071048" cy="914400"/>
          </a:xfrm>
        </p:spPr>
        <p:txBody>
          <a:bodyPr/>
          <a:lstStyle/>
          <a:p>
            <a:r>
              <a:rPr lang="en-US" noProof="0" smtClean="0"/>
              <a:t>Click to edit Master title style</a:t>
            </a:r>
            <a:endParaRPr lang="en-GB" noProof="0"/>
          </a:p>
        </p:txBody>
      </p:sp>
      <p:sp>
        <p:nvSpPr>
          <p:cNvPr id="31" name="Content Placeholder 26"/>
          <p:cNvSpPr>
            <a:spLocks noGrp="1"/>
          </p:cNvSpPr>
          <p:nvPr>
            <p:ph sz="quarter" idx="15"/>
          </p:nvPr>
        </p:nvSpPr>
        <p:spPr>
          <a:xfrm>
            <a:off x="533400" y="4038600"/>
            <a:ext cx="2590800" cy="2133600"/>
          </a:xfrm>
        </p:spPr>
        <p:txBody>
          <a:bodyPr/>
          <a:lstStyle/>
          <a:p>
            <a:pPr lvl="0"/>
            <a:r>
              <a:rPr lang="en-US" noProof="0" smtClean="0"/>
              <a:t>Click to edit Master text styles</a:t>
            </a:r>
          </a:p>
        </p:txBody>
      </p:sp>
      <p:sp>
        <p:nvSpPr>
          <p:cNvPr id="13" name="Text Placeholder 12"/>
          <p:cNvSpPr>
            <a:spLocks noGrp="1"/>
          </p:cNvSpPr>
          <p:nvPr>
            <p:ph type="body" sz="quarter" idx="16"/>
          </p:nvPr>
        </p:nvSpPr>
        <p:spPr>
          <a:xfrm>
            <a:off x="3276600" y="1752600"/>
            <a:ext cx="5334000" cy="4419600"/>
          </a:xfrm>
        </p:spPr>
        <p:txBody>
          <a:bodyPr/>
          <a:lstStyle/>
          <a:p>
            <a:pPr lvl="0"/>
            <a:r>
              <a:rPr lang="en-US" noProof="0" smtClean="0"/>
              <a:t>Click to edit Master text styles</a:t>
            </a:r>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9" name="Slide Number Placeholder 18"/>
          <p:cNvSpPr>
            <a:spLocks noGrp="1"/>
          </p:cNvSpPr>
          <p:nvPr>
            <p:ph type="sldNum" sz="quarter" idx="19"/>
          </p:nvPr>
        </p:nvSpPr>
        <p:spPr/>
        <p:txBody>
          <a:bodyPr/>
          <a:lstStyle/>
          <a:p>
            <a:r>
              <a:rPr lang="en-GB" smtClean="0"/>
              <a:t>Slide </a:t>
            </a:r>
            <a:fld id="{2A1DF1AB-ECF4-458D-ADC6-8F9126CBD0F9}" type="slidenum">
              <a:rPr lang="en-GB" smtClean="0"/>
              <a:pPr/>
              <a:t>‹#›</a:t>
            </a:fld>
            <a:endParaRPr lang="en-GB"/>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tent: One with Impact">
    <p:spTree>
      <p:nvGrpSpPr>
        <p:cNvPr id="1" name=""/>
        <p:cNvGrpSpPr/>
        <p:nvPr/>
      </p:nvGrpSpPr>
      <p:grpSpPr>
        <a:xfrm>
          <a:off x="0" y="0"/>
          <a:ext cx="0" cy="0"/>
          <a:chOff x="0" y="0"/>
          <a:chExt cx="0" cy="0"/>
        </a:xfrm>
      </p:grpSpPr>
      <p:sp>
        <p:nvSpPr>
          <p:cNvPr id="2" name="Title 1"/>
          <p:cNvSpPr>
            <a:spLocks noGrp="1"/>
          </p:cNvSpPr>
          <p:nvPr>
            <p:ph type="title"/>
          </p:nvPr>
        </p:nvSpPr>
        <p:spPr>
          <a:xfrm>
            <a:off x="3276600" y="685800"/>
            <a:ext cx="5334000" cy="914400"/>
          </a:xfrm>
        </p:spPr>
        <p:txBody>
          <a:bodyPr/>
          <a:lstStyle>
            <a:lvl1pPr>
              <a:defRPr/>
            </a:lvl1pPr>
          </a:lstStyle>
          <a:p>
            <a:r>
              <a:rPr lang="en-US" noProof="1" smtClean="0"/>
              <a:t>Click to edit Master title style</a:t>
            </a:r>
            <a:endParaRPr lang="en-GB" noProof="1"/>
          </a:p>
        </p:txBody>
      </p:sp>
      <p:sp>
        <p:nvSpPr>
          <p:cNvPr id="31" name="Content Placeholder 26"/>
          <p:cNvSpPr>
            <a:spLocks noGrp="1"/>
          </p:cNvSpPr>
          <p:nvPr>
            <p:ph sz="quarter" idx="15"/>
          </p:nvPr>
        </p:nvSpPr>
        <p:spPr>
          <a:xfrm>
            <a:off x="3276600" y="1752600"/>
            <a:ext cx="5334000" cy="4419600"/>
          </a:xfrm>
        </p:spPr>
        <p:txBody>
          <a:bodyPr/>
          <a:lstStyle>
            <a:lvl1pPr>
              <a:defRPr baseline="0"/>
            </a:lvl1p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GB" noProof="1"/>
          </a:p>
        </p:txBody>
      </p:sp>
      <p:sp>
        <p:nvSpPr>
          <p:cNvPr id="12" name="Text Placeholder 11"/>
          <p:cNvSpPr>
            <a:spLocks noGrp="1"/>
          </p:cNvSpPr>
          <p:nvPr>
            <p:ph type="body" sz="quarter" idx="16"/>
          </p:nvPr>
        </p:nvSpPr>
        <p:spPr>
          <a:xfrm>
            <a:off x="533400" y="1752600"/>
            <a:ext cx="2590800" cy="2130552"/>
          </a:xfrm>
        </p:spPr>
        <p:txBody>
          <a:bodyPr/>
          <a:lstStyle>
            <a:lvl1pPr>
              <a:defRPr sz="2400" b="1" i="1" baseline="0">
                <a:solidFill>
                  <a:schemeClr val="tx2"/>
                </a:solidFill>
              </a:defRPr>
            </a:lvl1pPr>
          </a:lstStyle>
          <a:p>
            <a:pPr lvl="0"/>
            <a:r>
              <a:rPr lang="en-US" noProof="1" smtClean="0"/>
              <a:t>Click to edit Master text styles</a:t>
            </a:r>
          </a:p>
        </p:txBody>
      </p:sp>
      <p:cxnSp>
        <p:nvCxnSpPr>
          <p:cNvPr id="30" name="Shape 29"/>
          <p:cNvCxnSpPr/>
          <p:nvPr/>
        </p:nvCxnSpPr>
        <p:spPr>
          <a:xfrm rot="5400000" flipH="1" flipV="1">
            <a:off x="5791201" y="-2057400"/>
            <a:ext cx="152399" cy="54864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7" name="Slide Number Placeholder 16"/>
          <p:cNvSpPr>
            <a:spLocks noGrp="1"/>
          </p:cNvSpPr>
          <p:nvPr>
            <p:ph type="sldNum" sz="quarter" idx="19"/>
          </p:nvPr>
        </p:nvSpPr>
        <p:spPr/>
        <p:txBody>
          <a:bodyPr/>
          <a:lstStyle/>
          <a:p>
            <a:r>
              <a:rPr lang="en-GB" smtClean="0"/>
              <a:t>Slide </a:t>
            </a:r>
            <a:fld id="{A487AC06-E2A2-4E8D-9AFD-439DCFCCE529}" type="slidenum">
              <a:rPr lang="en-GB" smtClean="0"/>
              <a:pPr/>
              <a:t>‹#›</a:t>
            </a:fld>
            <a:endParaRPr lang="en-GB"/>
          </a:p>
        </p:txBody>
      </p:sp>
      <p:sp>
        <p:nvSpPr>
          <p:cNvPr id="18" name="PwCFirm"/>
          <p:cNvSpPr txBox="1"/>
          <p:nvPr/>
        </p:nvSpPr>
        <p:spPr>
          <a:xfrm>
            <a:off x="533400" y="6453336"/>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sp>
        <p:nvSpPr>
          <p:cNvPr id="8"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ver Only">
    <p:spTree>
      <p:nvGrpSpPr>
        <p:cNvPr id="1" name=""/>
        <p:cNvGrpSpPr/>
        <p:nvPr/>
      </p:nvGrpSpPr>
      <p:grpSpPr>
        <a:xfrm>
          <a:off x="0" y="0"/>
          <a:ext cx="0" cy="0"/>
          <a:chOff x="0" y="0"/>
          <a:chExt cx="0" cy="0"/>
        </a:xfrm>
      </p:grpSpPr>
      <p:sp>
        <p:nvSpPr>
          <p:cNvPr id="2" name="Title 1"/>
          <p:cNvSpPr>
            <a:spLocks noGrp="1"/>
          </p:cNvSpPr>
          <p:nvPr>
            <p:ph type="title"/>
          </p:nvPr>
        </p:nvSpPr>
        <p:spPr>
          <a:xfrm>
            <a:off x="539552" y="685800"/>
            <a:ext cx="8071048" cy="914400"/>
          </a:xfrm>
        </p:spPr>
        <p:txBody>
          <a:bodyPr/>
          <a:lstStyle/>
          <a:p>
            <a:r>
              <a:rPr lang="en-US" noProof="0" smtClean="0"/>
              <a:t>Click to edit Master title style</a:t>
            </a:r>
            <a:endParaRPr lang="en-GB" noProof="0"/>
          </a:p>
        </p:txBody>
      </p:sp>
      <p:cxnSp>
        <p:nvCxnSpPr>
          <p:cNvPr id="10" name="Shape 9"/>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Slide Number Placeholder 14"/>
          <p:cNvSpPr>
            <a:spLocks noGrp="1"/>
          </p:cNvSpPr>
          <p:nvPr>
            <p:ph type="sldNum" sz="quarter" idx="12"/>
          </p:nvPr>
        </p:nvSpPr>
        <p:spPr/>
        <p:txBody>
          <a:bodyPr/>
          <a:lstStyle/>
          <a:p>
            <a:r>
              <a:rPr lang="en-GB" smtClean="0"/>
              <a:t>Slide </a:t>
            </a:r>
            <a:fld id="{7703A140-4BD5-4963-8DDB-02EE24C99514}" type="slidenum">
              <a:rPr lang="en-GB" smtClean="0"/>
              <a:pPr/>
              <a:t>‹#›</a:t>
            </a:fld>
            <a:endParaRPr lang="en-GB"/>
          </a:p>
        </p:txBody>
      </p:sp>
      <p:sp>
        <p:nvSpPr>
          <p:cNvPr id="16" name="PwCFirm"/>
          <p:cNvSpPr txBox="1"/>
          <p:nvPr/>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sp>
        <p:nvSpPr>
          <p:cNvPr id="6"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Key poi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9552" y="685800"/>
            <a:ext cx="8071048" cy="914400"/>
          </a:xfrm>
        </p:spPr>
        <p:txBody>
          <a:bodyPr/>
          <a:lstStyle>
            <a:lvl1pPr>
              <a:lnSpc>
                <a:spcPct val="100000"/>
              </a:lnSpc>
              <a:defRPr baseline="0">
                <a:solidFill>
                  <a:schemeClr val="tx1"/>
                </a:solidFill>
              </a:defRPr>
            </a:lvl1pPr>
          </a:lstStyle>
          <a:p>
            <a:r>
              <a:rPr lang="en-US" noProof="0" smtClean="0"/>
              <a:t>Click to edit Master title style</a:t>
            </a:r>
            <a:endParaRPr lang="en-GB" noProof="0"/>
          </a:p>
        </p:txBody>
      </p:sp>
      <p:cxnSp>
        <p:nvCxnSpPr>
          <p:cNvPr id="11" name="Shape 10"/>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Content Placeholder 26"/>
          <p:cNvSpPr>
            <a:spLocks noGrp="1"/>
          </p:cNvSpPr>
          <p:nvPr>
            <p:ph sz="quarter" idx="15"/>
          </p:nvPr>
        </p:nvSpPr>
        <p:spPr>
          <a:xfrm>
            <a:off x="533400" y="1752600"/>
            <a:ext cx="8077200" cy="4419600"/>
          </a:xfrm>
        </p:spPr>
        <p:txBody>
          <a:bodyPr/>
          <a:lstStyle>
            <a:lvl1pPr indent="-274320" algn="l" defTabSz="914400" rtl="0" eaLnBrk="1" latinLnBrk="0" hangingPunct="1">
              <a:lnSpc>
                <a:spcPct val="100000"/>
              </a:lnSpc>
              <a:spcBef>
                <a:spcPts val="0"/>
              </a:spcBef>
              <a:spcAft>
                <a:spcPts val="900"/>
              </a:spcAft>
              <a:buClr>
                <a:schemeClr val="tx1"/>
              </a:buClr>
              <a:defRPr lang="en-US" sz="2000" kern="1200" baseline="0" noProof="0" dirty="0" smtClean="0">
                <a:solidFill>
                  <a:schemeClr val="tx1"/>
                </a:solidFill>
                <a:latin typeface="Georgia" pitchFamily="18" charset="0"/>
                <a:ea typeface="+mn-ea"/>
                <a:cs typeface="+mn-cs"/>
              </a:defRPr>
            </a:lvl1pPr>
            <a:lvl2pPr indent="-274320" algn="l" defTabSz="914400" rtl="0" eaLnBrk="1" latinLnBrk="0" hangingPunct="1">
              <a:lnSpc>
                <a:spcPct val="100000"/>
              </a:lnSpc>
              <a:spcBef>
                <a:spcPts val="0"/>
              </a:spcBef>
              <a:spcAft>
                <a:spcPts val="900"/>
              </a:spcAft>
              <a:buClr>
                <a:schemeClr val="tx1"/>
              </a:buClr>
              <a:defRPr lang="en-US" sz="2000" kern="1200" baseline="0" noProof="0" dirty="0" smtClean="0">
                <a:solidFill>
                  <a:schemeClr val="tx1"/>
                </a:solidFill>
                <a:latin typeface="Georgia" pitchFamily="18" charset="0"/>
                <a:ea typeface="+mn-ea"/>
                <a:cs typeface="+mn-cs"/>
              </a:defRPr>
            </a:lvl2pPr>
            <a:lvl3pPr indent="-274320" algn="l" defTabSz="914400" rtl="0" eaLnBrk="1" latinLnBrk="0" hangingPunct="1">
              <a:lnSpc>
                <a:spcPct val="100000"/>
              </a:lnSpc>
              <a:spcBef>
                <a:spcPts val="0"/>
              </a:spcBef>
              <a:spcAft>
                <a:spcPts val="900"/>
              </a:spcAft>
              <a:buClr>
                <a:schemeClr val="tx1"/>
              </a:buClr>
              <a:defRPr lang="en-US" sz="2000" kern="1200" baseline="0" noProof="0" dirty="0" smtClean="0">
                <a:solidFill>
                  <a:schemeClr val="tx1"/>
                </a:solidFill>
                <a:latin typeface="Georgia" pitchFamily="18" charset="0"/>
                <a:ea typeface="+mn-ea"/>
                <a:cs typeface="+mn-cs"/>
              </a:defRPr>
            </a:lvl3pPr>
            <a:lvl4pPr indent="-274320" algn="l" defTabSz="914400" rtl="0" eaLnBrk="1" latinLnBrk="0" hangingPunct="1">
              <a:lnSpc>
                <a:spcPct val="100000"/>
              </a:lnSpc>
              <a:spcBef>
                <a:spcPts val="0"/>
              </a:spcBef>
              <a:spcAft>
                <a:spcPts val="900"/>
              </a:spcAft>
              <a:buClr>
                <a:schemeClr val="tx1"/>
              </a:buClr>
              <a:defRPr lang="en-US" sz="2000" kern="1200" baseline="0" noProof="0" dirty="0" smtClean="0">
                <a:solidFill>
                  <a:schemeClr val="tx1"/>
                </a:solidFill>
                <a:latin typeface="Georgia" pitchFamily="18" charset="0"/>
                <a:ea typeface="+mn-ea"/>
                <a:cs typeface="+mn-cs"/>
              </a:defRPr>
            </a:lvl4pPr>
            <a:lvl5pPr indent="-274320" algn="l" defTabSz="914400" rtl="0" eaLnBrk="1" latinLnBrk="0" hangingPunct="1">
              <a:lnSpc>
                <a:spcPct val="100000"/>
              </a:lnSpc>
              <a:spcBef>
                <a:spcPts val="0"/>
              </a:spcBef>
              <a:spcAft>
                <a:spcPts val="900"/>
              </a:spcAft>
              <a:buClr>
                <a:schemeClr val="tx1"/>
              </a:buClr>
              <a:defRPr lang="en-GB" sz="2000" kern="1200" baseline="0" noProof="0" dirty="0">
                <a:solidFill>
                  <a:schemeClr val="tx1"/>
                </a:solidFill>
                <a:latin typeface="Georgia" pitchFamily="18" charset="0"/>
                <a:ea typeface="+mn-ea"/>
                <a:cs typeface="+mn-cs"/>
              </a:defRPr>
            </a:lvl5pPr>
            <a:lvl6pPr>
              <a:buClr>
                <a:schemeClr val="tx2"/>
              </a:buClr>
              <a:defRPr sz="3200" baseline="0">
                <a:solidFill>
                  <a:schemeClr val="tx2"/>
                </a:solidFill>
              </a:defRPr>
            </a:lvl6pPr>
            <a:lvl7pPr>
              <a:buClr>
                <a:schemeClr val="tx2"/>
              </a:buClr>
              <a:buAutoNum type="alphaLcPeriod"/>
              <a:defRPr sz="3200" baseline="0">
                <a:solidFill>
                  <a:schemeClr val="tx2"/>
                </a:solidFill>
              </a:defRPr>
            </a:lvl7pPr>
            <a:lvl8pPr>
              <a:buClr>
                <a:schemeClr val="tx2"/>
              </a:buClr>
              <a:buNone/>
              <a:defRPr sz="3200">
                <a:solidFill>
                  <a:schemeClr val="tx2"/>
                </a:solidFill>
              </a:defRPr>
            </a:lvl8pPr>
            <a:lvl9pPr>
              <a:defRPr sz="32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17" name="Slide Number Placeholder 16"/>
          <p:cNvSpPr>
            <a:spLocks noGrp="1"/>
          </p:cNvSpPr>
          <p:nvPr>
            <p:ph type="sldNum" sz="quarter" idx="18"/>
          </p:nvPr>
        </p:nvSpPr>
        <p:spPr/>
        <p:txBody>
          <a:bodyPr/>
          <a:lstStyle/>
          <a:p>
            <a:r>
              <a:rPr lang="en-GB" smtClean="0"/>
              <a:t>Slide </a:t>
            </a:r>
            <a:fld id="{C65BB6A6-903A-4B60-A0CF-B2137834975A}" type="slidenum">
              <a:rPr lang="en-GB" smtClean="0"/>
              <a:pPr/>
              <a:t>‹#›</a:t>
            </a:fld>
            <a:endParaRPr lang="en-GB"/>
          </a:p>
        </p:txBody>
      </p:sp>
      <p:sp>
        <p:nvSpPr>
          <p:cNvPr id="18" name="PwCFirm"/>
          <p:cNvSpPr txBox="1"/>
          <p:nvPr/>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sp>
        <p:nvSpPr>
          <p:cNvPr id="7"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Section Divider: Colour">
    <p:bg>
      <p:bgPr>
        <a:solidFill>
          <a:schemeClr val="bg1"/>
        </a:solidFill>
        <a:effectLst/>
      </p:bgPr>
    </p:bg>
    <p:spTree>
      <p:nvGrpSpPr>
        <p:cNvPr id="1" name=""/>
        <p:cNvGrpSpPr/>
        <p:nvPr/>
      </p:nvGrpSpPr>
      <p:grpSpPr>
        <a:xfrm>
          <a:off x="0" y="0"/>
          <a:ext cx="0" cy="0"/>
          <a:chOff x="0" y="0"/>
          <a:chExt cx="0" cy="0"/>
        </a:xfrm>
      </p:grpSpPr>
      <p:sp>
        <p:nvSpPr>
          <p:cNvPr id="57" name="Title 1"/>
          <p:cNvSpPr>
            <a:spLocks noGrp="1"/>
          </p:cNvSpPr>
          <p:nvPr>
            <p:ph type="ctrTitle"/>
          </p:nvPr>
        </p:nvSpPr>
        <p:spPr bwMode="black">
          <a:xfrm>
            <a:off x="1524000" y="685800"/>
            <a:ext cx="7086600" cy="1066800"/>
          </a:xfrm>
        </p:spPr>
        <p:txBody>
          <a:bodyPr anchor="t" anchorCtr="0">
            <a:noAutofit/>
          </a:bodyPr>
          <a:lstStyle>
            <a:lvl1pPr>
              <a:lnSpc>
                <a:spcPct val="90000"/>
              </a:lnSpc>
              <a:defRPr sz="3200" baseline="0">
                <a:solidFill>
                  <a:sysClr val="windowText" lastClr="000000"/>
                </a:solidFill>
              </a:defRPr>
            </a:lvl1pPr>
          </a:lstStyle>
          <a:p>
            <a:r>
              <a:rPr lang="en-US" noProof="0" smtClean="0"/>
              <a:t>Click to edit Master title style</a:t>
            </a:r>
            <a:endParaRPr lang="en-GB" noProof="0" dirty="0"/>
          </a:p>
        </p:txBody>
      </p:sp>
      <p:sp>
        <p:nvSpPr>
          <p:cNvPr id="22" name="Subtitle 2"/>
          <p:cNvSpPr>
            <a:spLocks noGrp="1"/>
          </p:cNvSpPr>
          <p:nvPr>
            <p:ph type="subTitle" idx="1"/>
          </p:nvPr>
        </p:nvSpPr>
        <p:spPr bwMode="black">
          <a:xfrm>
            <a:off x="1524000" y="1905000"/>
            <a:ext cx="7086600" cy="1371600"/>
          </a:xfrm>
        </p:spPr>
        <p:txBody>
          <a:bodyPr>
            <a:noAutofit/>
          </a:bodyPr>
          <a:lstStyle>
            <a:lvl1pPr marL="0" indent="0" algn="l">
              <a:lnSpc>
                <a:spcPct val="90000"/>
              </a:lnSpc>
              <a:buNone/>
              <a:defRPr sz="3200" baseline="0">
                <a:solidFill>
                  <a:sysClr val="windowText" lastClr="000000"/>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US" noProof="0" smtClean="0"/>
              <a:t>Click to edit Master subtitle style</a:t>
            </a:r>
            <a:endParaRPr lang="en-GB" noProof="0" smtClean="0"/>
          </a:p>
        </p:txBody>
      </p:sp>
      <p:cxnSp>
        <p:nvCxnSpPr>
          <p:cNvPr id="11" name="Shape 10"/>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8" name="Slide Number Placeholder 16"/>
          <p:cNvSpPr>
            <a:spLocks noGrp="1"/>
          </p:cNvSpPr>
          <p:nvPr>
            <p:ph type="sldNum" sz="quarter" idx="18"/>
          </p:nvPr>
        </p:nvSpPr>
        <p:spPr>
          <a:xfrm>
            <a:off x="7086600" y="6477000"/>
            <a:ext cx="1527048" cy="152400"/>
          </a:xfrm>
        </p:spPr>
        <p:txBody>
          <a:bodyPr/>
          <a:lstStyle/>
          <a:p>
            <a:r>
              <a:rPr lang="en-GB" smtClean="0"/>
              <a:t>Slide </a:t>
            </a:r>
            <a:fld id="{4424FA8E-F7FA-40CC-BCA5-BCCDFCD308A3}" type="slidenum">
              <a:rPr lang="en-GB" smtClean="0"/>
              <a:pPr/>
              <a:t>‹#›</a:t>
            </a:fld>
            <a:endParaRPr lang="en-GB"/>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hyperlink" Target="http://creativecommons.org/licenses/by/2.0/" TargetMode="Externa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9552" y="685800"/>
            <a:ext cx="8071049" cy="914400"/>
          </a:xfrm>
          <a:prstGeom prst="rect">
            <a:avLst/>
          </a:prstGeom>
        </p:spPr>
        <p:txBody>
          <a:bodyPr vert="horz" lIns="0" tIns="0" rIns="0" bIns="0" rtlCol="0" anchor="t" anchorCtr="0">
            <a:noAutofit/>
          </a:bodyPr>
          <a:lstStyle/>
          <a:p>
            <a:r>
              <a:rPr lang="en-GB" noProof="0" dirty="0" smtClean="0"/>
              <a:t>Click to edit</a:t>
            </a:r>
            <a:br>
              <a:rPr lang="en-GB" noProof="0" dirty="0" smtClean="0"/>
            </a:br>
            <a:r>
              <a:rPr lang="en-GB" noProof="0" dirty="0" smtClean="0"/>
              <a:t>Master title style</a:t>
            </a:r>
            <a:endParaRPr lang="en-GB" noProof="0" dirty="0"/>
          </a:p>
        </p:txBody>
      </p:sp>
      <p:sp>
        <p:nvSpPr>
          <p:cNvPr id="3" name="Text Placeholder 2"/>
          <p:cNvSpPr>
            <a:spLocks noGrp="1"/>
          </p:cNvSpPr>
          <p:nvPr>
            <p:ph type="body" idx="1"/>
          </p:nvPr>
        </p:nvSpPr>
        <p:spPr>
          <a:xfrm>
            <a:off x="533401" y="1752600"/>
            <a:ext cx="8077199" cy="4419600"/>
          </a:xfrm>
          <a:prstGeom prst="rect">
            <a:avLst/>
          </a:prstGeom>
        </p:spPr>
        <p:txBody>
          <a:bodyPr vert="horz" lIns="0" tIns="0" rIns="0" bIns="0" rtlCol="0">
            <a:no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smtClean="0"/>
          </a:p>
        </p:txBody>
      </p:sp>
      <p:sp>
        <p:nvSpPr>
          <p:cNvPr id="12"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en-GB" smtClean="0"/>
              <a:t>Slide </a:t>
            </a:r>
            <a:fld id="{4424FA8E-F7FA-40CC-BCA5-BCCDFCD308A3}" type="slidenum">
              <a:rPr lang="en-GB" smtClean="0"/>
              <a:pPr/>
              <a:t>‹#›</a:t>
            </a:fld>
            <a:endParaRPr lang="en-GB"/>
          </a:p>
        </p:txBody>
      </p:sp>
      <p:pic>
        <p:nvPicPr>
          <p:cNvPr id="9" name="Picture 2" descr="http://www.lib.umich.edu/files/services/copyright/cc-by.png">
            <a:hlinkClick r:id="rId12"/>
          </p:cNvPr>
          <p:cNvPicPr>
            <a:picLocks noChangeAspect="1" noChangeArrowheads="1"/>
          </p:cNvPicPr>
          <p:nvPr/>
        </p:nvPicPr>
        <p:blipFill>
          <a:blip r:embed="rId13" cstate="print"/>
          <a:srcRect/>
          <a:stretch>
            <a:fillRect/>
          </a:stretch>
        </p:blipFill>
        <p:spPr bwMode="auto">
          <a:xfrm>
            <a:off x="8090178" y="6669360"/>
            <a:ext cx="539163" cy="188640"/>
          </a:xfrm>
          <a:prstGeom prst="rect">
            <a:avLst/>
          </a:prstGeom>
          <a:noFill/>
        </p:spPr>
      </p:pic>
      <p:pic>
        <p:nvPicPr>
          <p:cNvPr id="1026" name="Picture 2"/>
          <p:cNvPicPr>
            <a:picLocks noChangeAspect="1" noChangeArrowheads="1"/>
          </p:cNvPicPr>
          <p:nvPr/>
        </p:nvPicPr>
        <p:blipFill>
          <a:blip r:embed="rId14" cstate="print"/>
          <a:srcRect/>
          <a:stretch>
            <a:fillRect/>
          </a:stretch>
        </p:blipFill>
        <p:spPr bwMode="auto">
          <a:xfrm>
            <a:off x="539552" y="6309320"/>
            <a:ext cx="2717131" cy="401241"/>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Lst>
  <p:hf hdr="0"/>
  <p:txStyles>
    <p:title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p:titleStyle>
    <p:body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8" Type="http://schemas.openxmlformats.org/officeDocument/2006/relationships/hyperlink" Target="http://www.slideshare.net/OpenDataSupport/introduction-to-linked-data-23402165" TargetMode="External"/><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slideshare.net/OpenDataSupport/the-psi-directive-and-open-government-data"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7" Type="http://schemas.openxmlformats.org/officeDocument/2006/relationships/hyperlink" Target="http://creativecommons.org/licenses/"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http://www.nationalarchives.gov.uk/doc/open-government-licence/version/2/" TargetMode="External"/><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media/image17.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epsiplatform.eu/sites/default/files/Final%20TR%20Open%20Data%20and%20Liability.pdf"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6.xml"/><Relationship Id="rId1" Type="http://schemas.openxmlformats.org/officeDocument/2006/relationships/slideLayout" Target="../slideLayouts/slideLayout7.xml"/><Relationship Id="rId4" Type="http://schemas.openxmlformats.org/officeDocument/2006/relationships/image" Target="../media/image19.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hyperlink" Target="http://www.slideshare.net/OpenDataSupport/promoting-the-re-use-of-open-data-through-odip"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31.xml"/><Relationship Id="rId1" Type="http://schemas.openxmlformats.org/officeDocument/2006/relationships/slideLayout" Target="../slideLayouts/slideLayout2.xml"/><Relationship Id="rId5" Type="http://schemas.openxmlformats.org/officeDocument/2006/relationships/image" Target="../media/image22.png"/><Relationship Id="rId4" Type="http://schemas.openxmlformats.org/officeDocument/2006/relationships/image" Target="../media/image21.png"/></Relationships>
</file>

<file path=ppt/slides/_rels/slide3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image" Target="../media/image26.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hyperlink" Target="https://testmoz.com/190957" TargetMode="Externa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8" Type="http://schemas.openxmlformats.org/officeDocument/2006/relationships/hyperlink" Target="http://creativecommons.org/licenses/" TargetMode="External"/><Relationship Id="rId13" Type="http://schemas.openxmlformats.org/officeDocument/2006/relationships/hyperlink" Target="http://bit.ly/14Hwe5D" TargetMode="External"/><Relationship Id="rId3" Type="http://schemas.openxmlformats.org/officeDocument/2006/relationships/hyperlink" Target="http://opendefinition.org/" TargetMode="External"/><Relationship Id="rId7" Type="http://schemas.openxmlformats.org/officeDocument/2006/relationships/hyperlink" Target="http://ec.europa.eu/information_society/policy/psi/revision_directive/index_en.htm" TargetMode="External"/><Relationship Id="rId12" Type="http://schemas.openxmlformats.org/officeDocument/2006/relationships/hyperlink" Target="http://pro.europeana.eu/documents/858566/2cbf1f78-e036-4088-af25-94684ff90dc5" TargetMode="External"/><Relationship Id="rId2" Type="http://schemas.openxmlformats.org/officeDocument/2006/relationships/notesSlide" Target="../notesSlides/notesSlide43.xml"/><Relationship Id="rId1" Type="http://schemas.openxmlformats.org/officeDocument/2006/relationships/slideLayout" Target="../slideLayouts/slideLayout3.xml"/><Relationship Id="rId6" Type="http://schemas.openxmlformats.org/officeDocument/2006/relationships/hyperlink" Target="http://eur-lex.europa.eu/LexUriServ/LexUriServ.do?uri=OJ:L:2013:175:0001:0008:EN:PDF" TargetMode="External"/><Relationship Id="rId11" Type="http://schemas.openxmlformats.org/officeDocument/2006/relationships/hyperlink" Target="http://discovery.ac.uk/businesscase/principles/" TargetMode="External"/><Relationship Id="rId5" Type="http://schemas.openxmlformats.org/officeDocument/2006/relationships/hyperlink" Target="http://5stardata.info/" TargetMode="External"/><Relationship Id="rId10" Type="http://schemas.openxmlformats.org/officeDocument/2006/relationships/hyperlink" Target="http://epsiplatform.eu/sites/default/files/Final%20TR%20Open%20Data%20and%20Liability.pdf" TargetMode="External"/><Relationship Id="rId4" Type="http://schemas.openxmlformats.org/officeDocument/2006/relationships/hyperlink" Target="http://okfn.org/opendata/" TargetMode="External"/><Relationship Id="rId9" Type="http://schemas.openxmlformats.org/officeDocument/2006/relationships/hyperlink" Target="http://www.nationalarchives.gov.uk/doc/open-government-licence/version/2/" TargetMode="External"/><Relationship Id="rId14" Type="http://schemas.openxmlformats.org/officeDocument/2006/relationships/hyperlink" Target="http://pro.europeana.eu/documents/858566/7f14c82a-f76c-4f4f-b8a7-600d2168a73d"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discovery.ac.uk/businesscase/principles/" TargetMode="External"/><Relationship Id="rId2" Type="http://schemas.openxmlformats.org/officeDocument/2006/relationships/notesSlide" Target="../notesSlides/notesSlide44.xml"/><Relationship Id="rId1" Type="http://schemas.openxmlformats.org/officeDocument/2006/relationships/slideLayout" Target="../slideLayouts/slideLayout2.xml"/><Relationship Id="rId6" Type="http://schemas.openxmlformats.org/officeDocument/2006/relationships/image" Target="../media/image29.png"/><Relationship Id="rId5" Type="http://schemas.openxmlformats.org/officeDocument/2006/relationships/image" Target="../media/image28.jpeg"/><Relationship Id="rId4" Type="http://schemas.openxmlformats.org/officeDocument/2006/relationships/hyperlink" Target="http://pro.europeana.eu/documents/858566/2cbf1f78-e036-4088-af25-94684ff90dc5" TargetMode="External"/></Relationships>
</file>

<file path=ppt/slides/_rels/slide45.xml.rels><?xml version="1.0" encoding="UTF-8" standalone="yes"?>
<Relationships xmlns="http://schemas.openxmlformats.org/package/2006/relationships"><Relationship Id="rId8" Type="http://schemas.openxmlformats.org/officeDocument/2006/relationships/hyperlink" Target="https://joinup.ec.europa.eu/category/licence/isa-open-metadata-licence-v11" TargetMode="External"/><Relationship Id="rId13" Type="http://schemas.openxmlformats.org/officeDocument/2006/relationships/image" Target="../media/image34.png"/><Relationship Id="rId3" Type="http://schemas.openxmlformats.org/officeDocument/2006/relationships/hyperlink" Target="http://ec.europa.eu/information_society/policy/psi/revision_directive/index_en.htm" TargetMode="External"/><Relationship Id="rId7" Type="http://schemas.openxmlformats.org/officeDocument/2006/relationships/hyperlink" Target="http://www.lapsi-project.eu/" TargetMode="External"/><Relationship Id="rId12" Type="http://schemas.openxmlformats.org/officeDocument/2006/relationships/image" Target="../media/image33.jpeg"/><Relationship Id="rId2" Type="http://schemas.openxmlformats.org/officeDocument/2006/relationships/notesSlide" Target="../notesSlides/notesSlide45.xml"/><Relationship Id="rId1" Type="http://schemas.openxmlformats.org/officeDocument/2006/relationships/slideLayout" Target="../slideLayouts/slideLayout2.xml"/><Relationship Id="rId6" Type="http://schemas.openxmlformats.org/officeDocument/2006/relationships/hyperlink" Target="http://opendatacommons.org/licenses/" TargetMode="External"/><Relationship Id="rId11" Type="http://schemas.openxmlformats.org/officeDocument/2006/relationships/image" Target="../media/image32.jpeg"/><Relationship Id="rId5" Type="http://schemas.openxmlformats.org/officeDocument/2006/relationships/hyperlink" Target="http://creativecommons.org/licenses/" TargetMode="External"/><Relationship Id="rId10" Type="http://schemas.openxmlformats.org/officeDocument/2006/relationships/image" Target="../media/image31.jpeg"/><Relationship Id="rId4" Type="http://schemas.openxmlformats.org/officeDocument/2006/relationships/hyperlink" Target="http://pro.europeana.eu/documents/858566/7f14c82a-f76c-4f4f-b8a7-600d2168a73d" TargetMode="External"/><Relationship Id="rId9" Type="http://schemas.openxmlformats.org/officeDocument/2006/relationships/image" Target="../media/image30.jpeg"/><Relationship Id="rId14" Type="http://schemas.openxmlformats.org/officeDocument/2006/relationships/image" Target="../media/image35.png"/></Relationships>
</file>

<file path=ppt/slides/_rels/slide46.xml.rels><?xml version="1.0" encoding="UTF-8" standalone="yes"?>
<Relationships xmlns="http://schemas.openxmlformats.org/package/2006/relationships"><Relationship Id="rId8" Type="http://schemas.openxmlformats.org/officeDocument/2006/relationships/hyperlink" Target="http://www.google.co.uk/url?sa=i&amp;source=images&amp;cd=&amp;cad=rja&amp;docid=SE7FMEdJDXLGRM&amp;tbnid=iOAlFfmdXacIzM:&amp;ved=0CAgQjRwwAA&amp;url=http://www.collaboration133.com/despite-posting-huge-profits-linkedin-still-hasnt-figured-out-rss-feeds/1329/linkedin-icon/&amp;ei=qViTUeDwDsfesgbKloCIDQ&amp;psig=AFQjCNFUKf5qekIs09Vjl6j4tqvs6rCrxQ&amp;ust=1368697385296369" TargetMode="External"/><Relationship Id="rId13" Type="http://schemas.openxmlformats.org/officeDocument/2006/relationships/hyperlink" Target="https://twitter.com/OpenDataSupport" TargetMode="External"/><Relationship Id="rId3" Type="http://schemas.openxmlformats.org/officeDocument/2006/relationships/hyperlink" Target="http://www.google.co.uk/url?sa=i&amp;rct=j&amp;q=&amp;esrc=s&amp;frm=1&amp;source=images&amp;cd=&amp;cad=rja&amp;docid=kQOSE_Qm988B-M&amp;tbnid=wtsKUGiNqTAINM:&amp;ved=&amp;url=http://iwebask.com/blog/2012/06/11/leverage-slideshare-increase-traffic-website/&amp;ei=TliTUf7PFMKXtAahwoCQDg&amp;bvm=bv.46471029,d.Yms&amp;psig=AFQjCNHXFJZYAyHNHJZynmy81ri4lsG6Hw&amp;ust=1368697294780597" TargetMode="External"/><Relationship Id="rId7" Type="http://schemas.openxmlformats.org/officeDocument/2006/relationships/hyperlink" Target="http://www.opendatasupport.eu/" TargetMode="External"/><Relationship Id="rId12" Type="http://schemas.openxmlformats.org/officeDocument/2006/relationships/image" Target="../media/image39.gif"/><Relationship Id="rId2" Type="http://schemas.openxmlformats.org/officeDocument/2006/relationships/notesSlide" Target="../notesSlides/notesSlide46.xml"/><Relationship Id="rId16" Type="http://schemas.openxmlformats.org/officeDocument/2006/relationships/hyperlink" Target="mailto:contact@opendatasupport.eu" TargetMode="External"/><Relationship Id="rId1" Type="http://schemas.openxmlformats.org/officeDocument/2006/relationships/slideLayout" Target="../slideLayouts/slideLayout2.xml"/><Relationship Id="rId6" Type="http://schemas.openxmlformats.org/officeDocument/2006/relationships/image" Target="../media/image37.png"/><Relationship Id="rId11" Type="http://schemas.openxmlformats.org/officeDocument/2006/relationships/hyperlink" Target="http://www.google.co.uk/url?sa=i&amp;rct=j&amp;q=&amp;esrc=s&amp;frm=1&amp;source=images&amp;cd=&amp;cad=rja&amp;docid=H73Bp3_m1xl35M&amp;tbnid=RL8r_BDa6hOUiM:&amp;ved=0CAUQjRw&amp;url=http://info.hjmt.com/blog/bid/271040/Should-You-Use-a-Live-Twitter-Stream-at-Your-Next-Event&amp;ei=dFmTUfTsGMWItQaWtIHoDA&amp;bvm=bv.46471029,d.Yms&amp;psig=AFQjCNEdFo_vMlWlFwv7YoyBHrTZ8pUvFA&amp;ust=1368697574802004" TargetMode="External"/><Relationship Id="rId5" Type="http://schemas.openxmlformats.org/officeDocument/2006/relationships/hyperlink" Target="http://www.slideshare.net/OpenDataSupport" TargetMode="External"/><Relationship Id="rId15" Type="http://schemas.openxmlformats.org/officeDocument/2006/relationships/image" Target="../media/image40.png"/><Relationship Id="rId10" Type="http://schemas.openxmlformats.org/officeDocument/2006/relationships/hyperlink" Target="http://www.linkedin.com/groups/Open-Data-Support-4859070?gid=4859070&amp;mostPopular=&amp;trk=tyah" TargetMode="External"/><Relationship Id="rId4" Type="http://schemas.openxmlformats.org/officeDocument/2006/relationships/image" Target="../media/image36.jpeg"/><Relationship Id="rId9" Type="http://schemas.openxmlformats.org/officeDocument/2006/relationships/image" Target="../media/image38.png"/><Relationship Id="rId14" Type="http://schemas.openxmlformats.org/officeDocument/2006/relationships/hyperlink" Target="http://joinup.ec.europa.eu/"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de-DE" sz="1600" i="0" dirty="0" smtClean="0"/>
              <a:t>Trainingsmodul 2.5</a:t>
            </a:r>
            <a:r>
              <a:rPr lang="en-GB" sz="1400" i="0" dirty="0" smtClean="0"/>
              <a:t/>
            </a:r>
            <a:br>
              <a:rPr lang="en-GB" sz="1400" i="0" dirty="0" smtClean="0"/>
            </a:br>
            <a:r>
              <a:rPr lang="en-GB" sz="1800" i="0" dirty="0" smtClean="0"/>
              <a:t/>
            </a:r>
            <a:br>
              <a:rPr lang="en-GB" sz="1800" i="0" dirty="0" smtClean="0"/>
            </a:br>
            <a:r>
              <a:rPr lang="en-GB" sz="1800" i="0" dirty="0" smtClean="0"/>
              <a:t/>
            </a:r>
            <a:br>
              <a:rPr lang="en-GB" sz="1800" i="0" dirty="0" smtClean="0"/>
            </a:br>
            <a:r>
              <a:rPr lang="en-GB" i="0" dirty="0" smtClean="0">
                <a:latin typeface="Bradley Hand ITC" pitchFamily="66" charset="0"/>
              </a:rPr>
              <a:t/>
            </a:r>
            <a:br>
              <a:rPr lang="en-GB" i="0" dirty="0" smtClean="0">
                <a:latin typeface="Bradley Hand ITC" pitchFamily="66" charset="0"/>
              </a:rPr>
            </a:br>
            <a:r>
              <a:rPr lang="en-GB" dirty="0" smtClean="0"/>
              <a:t/>
            </a:r>
            <a:br>
              <a:rPr lang="en-GB" dirty="0" smtClean="0"/>
            </a:br>
            <a:r>
              <a:rPr lang="de-DE" sz="5400" i="0" dirty="0" smtClean="0">
                <a:latin typeface="Bradley Hand ITC" pitchFamily="66" charset="0"/>
              </a:rPr>
              <a:t> Lizenzen für Daten und Metadaten</a:t>
            </a:r>
          </a:p>
        </p:txBody>
      </p:sp>
      <p:sp>
        <p:nvSpPr>
          <p:cNvPr id="4" name="Rectangle 1"/>
          <p:cNvSpPr>
            <a:spLocks noChangeArrowheads="1"/>
          </p:cNvSpPr>
          <p:nvPr/>
        </p:nvSpPr>
        <p:spPr bwMode="auto">
          <a:xfrm>
            <a:off x="1979712" y="6291173"/>
            <a:ext cx="7092280" cy="4154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sz="700" b="0" i="1" u="none" strike="noStrike" cap="none" normalizeH="0" baseline="0" dirty="0" smtClean="0">
                <a:ln>
                  <a:noFill/>
                </a:ln>
                <a:solidFill>
                  <a:schemeClr val="bg2">
                    <a:lumMod val="50000"/>
                  </a:schemeClr>
                </a:solidFill>
                <a:effectLst/>
                <a:latin typeface="Arial" pitchFamily="34" charset="0"/>
                <a:ea typeface="Arial" pitchFamily="34" charset="0"/>
                <a:cs typeface="Arial" pitchFamily="34" charset="0"/>
              </a:rPr>
              <a:t>PwC firms help organisations and individuals create the value they’re looking for. We’re a network of firms in 158 countries with close to 180,000 people who are committed to delivering quality in assurance, tax and advisory services. Tell us what matters to you and find out more by visiting us at www.pwc.com. </a:t>
            </a:r>
            <a:endParaRPr kumimoji="0" lang="en-GB" sz="700" b="0" i="0" u="none" strike="noStrike" cap="none" normalizeH="0" baseline="0" dirty="0" smtClean="0">
              <a:ln>
                <a:noFill/>
              </a:ln>
              <a:solidFill>
                <a:schemeClr val="bg2">
                  <a:lumMod val="50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700" b="0" i="1" u="none" strike="noStrike" cap="none" normalizeH="0" baseline="0" dirty="0" smtClean="0">
                <a:ln>
                  <a:noFill/>
                </a:ln>
                <a:solidFill>
                  <a:schemeClr val="bg2">
                    <a:lumMod val="50000"/>
                  </a:schemeClr>
                </a:solidFill>
                <a:effectLst/>
                <a:latin typeface="Arial" pitchFamily="34" charset="0"/>
                <a:ea typeface="Arial" pitchFamily="34" charset="0"/>
                <a:cs typeface="Arial" pitchFamily="34" charset="0"/>
              </a:rPr>
              <a:t>PwC refers to the PwC network and/or one or more of its member firms, each of which is a separate legal entity. Please see www.pwc.com/structure for further details.</a:t>
            </a:r>
            <a:endParaRPr kumimoji="0" lang="en-GB" sz="700" b="0" i="0" u="none" strike="noStrike" cap="none" normalizeH="0" baseline="0" dirty="0" smtClean="0">
              <a:ln>
                <a:noFill/>
              </a:ln>
              <a:solidFill>
                <a:schemeClr val="bg2">
                  <a:lumMod val="50000"/>
                </a:schemeClr>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Die Lizenzierung ist der erste Stern...</a:t>
            </a:r>
            <a:endParaRPr lang="de-DE" dirty="0"/>
          </a:p>
        </p:txBody>
      </p:sp>
      <p:sp>
        <p:nvSpPr>
          <p:cNvPr id="3" name="Content Placeholder 2"/>
          <p:cNvSpPr>
            <a:spLocks noGrp="1"/>
          </p:cNvSpPr>
          <p:nvPr>
            <p:ph sz="quarter" idx="15"/>
          </p:nvPr>
        </p:nvSpPr>
        <p:spPr>
          <a:xfrm>
            <a:off x="3275856" y="2571664"/>
            <a:ext cx="5472608" cy="812304"/>
          </a:xfrm>
        </p:spPr>
        <p:txBody>
          <a:bodyPr anchor="ctr"/>
          <a:lstStyle/>
          <a:p>
            <a:r>
              <a:rPr lang="de-DE" i="1" dirty="0" smtClean="0"/>
              <a:t>Zwei Sterne: </a:t>
            </a:r>
            <a:r>
              <a:rPr lang="de-DE" dirty="0" smtClean="0"/>
              <a:t>Veröffentlichen Sie in einem </a:t>
            </a:r>
            <a:r>
              <a:rPr lang="de-DE" b="1" dirty="0" smtClean="0"/>
              <a:t>maschinenlesbaren</a:t>
            </a:r>
            <a:r>
              <a:rPr lang="de-DE" dirty="0" smtClean="0"/>
              <a:t> Format</a:t>
            </a:r>
            <a:endParaRPr lang="de-DE"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552" y="1596752"/>
            <a:ext cx="2515553" cy="9124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9551" y="2517759"/>
            <a:ext cx="2515553" cy="9201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9550" y="3437874"/>
            <a:ext cx="2515553" cy="9201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39549" y="4357989"/>
            <a:ext cx="2515553" cy="9124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39552" y="5270484"/>
            <a:ext cx="2515553" cy="9201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Content Placeholder 2"/>
          <p:cNvSpPr txBox="1">
            <a:spLocks/>
          </p:cNvSpPr>
          <p:nvPr/>
        </p:nvSpPr>
        <p:spPr>
          <a:xfrm>
            <a:off x="3275856" y="1646847"/>
            <a:ext cx="5408984" cy="862400"/>
          </a:xfrm>
          <a:prstGeom prst="rect">
            <a:avLst/>
          </a:prstGeom>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r>
              <a:rPr lang="de-DE" i="1" dirty="0" smtClean="0"/>
              <a:t>Ein Stern: </a:t>
            </a:r>
            <a:r>
              <a:rPr lang="de-DE" dirty="0" smtClean="0"/>
              <a:t>Veröffentlichen Sie Daten unter einer </a:t>
            </a:r>
            <a:r>
              <a:rPr lang="de-DE" b="1" dirty="0" smtClean="0"/>
              <a:t>offenen Lizenz</a:t>
            </a:r>
            <a:endParaRPr lang="de-DE" b="1" dirty="0"/>
          </a:p>
        </p:txBody>
      </p:sp>
      <p:sp>
        <p:nvSpPr>
          <p:cNvPr id="12" name="Content Placeholder 2"/>
          <p:cNvSpPr txBox="1">
            <a:spLocks/>
          </p:cNvSpPr>
          <p:nvPr/>
        </p:nvSpPr>
        <p:spPr>
          <a:xfrm>
            <a:off x="3275856" y="3491779"/>
            <a:ext cx="5408984" cy="812304"/>
          </a:xfrm>
          <a:prstGeom prst="rect">
            <a:avLst/>
          </a:prstGeom>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r>
              <a:rPr lang="de-DE" i="1" dirty="0" smtClean="0"/>
              <a:t>Drei Sterne: </a:t>
            </a:r>
            <a:r>
              <a:rPr lang="de-DE" dirty="0" smtClean="0"/>
              <a:t>Veröffentlichen Sie in einem </a:t>
            </a:r>
            <a:r>
              <a:rPr lang="de-DE" b="1" dirty="0" smtClean="0"/>
              <a:t>offenen </a:t>
            </a:r>
            <a:r>
              <a:rPr lang="de-DE" dirty="0" smtClean="0"/>
              <a:t>Format</a:t>
            </a:r>
            <a:endParaRPr lang="de-DE" b="1" dirty="0"/>
          </a:p>
        </p:txBody>
      </p:sp>
      <p:sp>
        <p:nvSpPr>
          <p:cNvPr id="13" name="Content Placeholder 2"/>
          <p:cNvSpPr txBox="1">
            <a:spLocks/>
          </p:cNvSpPr>
          <p:nvPr/>
        </p:nvSpPr>
        <p:spPr>
          <a:xfrm>
            <a:off x="3275856" y="5324389"/>
            <a:ext cx="5408984" cy="812304"/>
          </a:xfrm>
          <a:prstGeom prst="rect">
            <a:avLst/>
          </a:prstGeom>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r>
              <a:rPr lang="de-DE" i="1" dirty="0" smtClean="0"/>
              <a:t>Fünf Sterne: </a:t>
            </a:r>
            <a:r>
              <a:rPr lang="de-DE" dirty="0" smtClean="0"/>
              <a:t>Erstellen Sie </a:t>
            </a:r>
            <a:r>
              <a:rPr lang="de-DE" b="1" dirty="0" smtClean="0"/>
              <a:t>Verknüpfungen</a:t>
            </a:r>
            <a:r>
              <a:rPr lang="de-DE" dirty="0" smtClean="0"/>
              <a:t> zu anderen Daten </a:t>
            </a:r>
            <a:endParaRPr lang="de-DE" dirty="0"/>
          </a:p>
        </p:txBody>
      </p:sp>
      <p:sp>
        <p:nvSpPr>
          <p:cNvPr id="14" name="Content Placeholder 2"/>
          <p:cNvSpPr txBox="1">
            <a:spLocks/>
          </p:cNvSpPr>
          <p:nvPr/>
        </p:nvSpPr>
        <p:spPr>
          <a:xfrm>
            <a:off x="3275856" y="4408084"/>
            <a:ext cx="5408984" cy="812304"/>
          </a:xfrm>
          <a:prstGeom prst="rect">
            <a:avLst/>
          </a:prstGeom>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r>
              <a:rPr lang="de-DE" i="1" dirty="0" smtClean="0"/>
              <a:t>Vier Sterne: </a:t>
            </a:r>
            <a:r>
              <a:rPr lang="de-DE" dirty="0" smtClean="0"/>
              <a:t>Ordnen Sie </a:t>
            </a:r>
            <a:r>
              <a:rPr lang="de-DE" b="1" dirty="0" smtClean="0"/>
              <a:t>URIs</a:t>
            </a:r>
            <a:r>
              <a:rPr lang="de-DE" dirty="0" smtClean="0"/>
              <a:t> zu Daten zu </a:t>
            </a:r>
            <a:endParaRPr lang="de-DE" dirty="0"/>
          </a:p>
        </p:txBody>
      </p:sp>
      <p:sp>
        <p:nvSpPr>
          <p:cNvPr id="15" name="Rectangle 14"/>
          <p:cNvSpPr/>
          <p:nvPr/>
        </p:nvSpPr>
        <p:spPr bwMode="ltGray">
          <a:xfrm>
            <a:off x="4860032" y="6093296"/>
            <a:ext cx="3168352" cy="648072"/>
          </a:xfrm>
          <a:prstGeom prst="rect">
            <a:avLst/>
          </a:prstGeom>
          <a:solidFill>
            <a:schemeClr val="bg1"/>
          </a:solidFill>
          <a:ln w="3175"/>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1200" b="1" dirty="0" err="1" smtClean="0">
                <a:solidFill>
                  <a:schemeClr val="tx1"/>
                </a:solidFill>
                <a:latin typeface="Georgia" pitchFamily="18" charset="0"/>
              </a:rPr>
              <a:t>Siehe</a:t>
            </a:r>
            <a:r>
              <a:rPr lang="en-GB" sz="1200" b="1" dirty="0" smtClean="0">
                <a:solidFill>
                  <a:schemeClr val="tx1"/>
                </a:solidFill>
                <a:latin typeface="Georgia" pitchFamily="18" charset="0"/>
              </a:rPr>
              <a:t> </a:t>
            </a:r>
            <a:r>
              <a:rPr lang="en-GB" sz="1200" b="1" dirty="0" err="1" smtClean="0">
                <a:solidFill>
                  <a:schemeClr val="tx1"/>
                </a:solidFill>
                <a:latin typeface="Georgia" pitchFamily="18" charset="0"/>
              </a:rPr>
              <a:t>auch</a:t>
            </a:r>
            <a:r>
              <a:rPr lang="en-GB" sz="1200" b="1" dirty="0" smtClean="0">
                <a:solidFill>
                  <a:schemeClr val="tx1"/>
                </a:solidFill>
                <a:latin typeface="Georgia" pitchFamily="18" charset="0"/>
              </a:rPr>
              <a:t>:</a:t>
            </a:r>
          </a:p>
          <a:p>
            <a:r>
              <a:rPr lang="en-GB" sz="1200" dirty="0" smtClean="0">
                <a:hlinkClick r:id="rId8"/>
              </a:rPr>
              <a:t>http://www.slideshare.net/OpenDataSupport/introduction-to-linked-data-23402165</a:t>
            </a:r>
            <a:endParaRPr lang="en-GB" sz="1200" dirty="0" smtClean="0">
              <a:solidFill>
                <a:schemeClr val="tx1"/>
              </a:solidFill>
            </a:endParaRPr>
          </a:p>
        </p:txBody>
      </p:sp>
      <p:sp>
        <p:nvSpPr>
          <p:cNvPr id="16" name="Slide Number Placeholder 3"/>
          <p:cNvSpPr>
            <a:spLocks noGrp="1"/>
          </p:cNvSpPr>
          <p:nvPr>
            <p:ph type="sldNum" sz="quarter" idx="18"/>
          </p:nvPr>
        </p:nvSpPr>
        <p:spPr>
          <a:xfrm>
            <a:off x="7086600" y="6477000"/>
            <a:ext cx="1527048" cy="152400"/>
          </a:xfrm>
        </p:spPr>
        <p:txBody>
          <a:bodyPr/>
          <a:lstStyle/>
          <a:p>
            <a:r>
              <a:rPr lang="en-GB" dirty="0" smtClean="0"/>
              <a:t>Slide </a:t>
            </a:r>
            <a:fld id="{F40CD079-BC3F-4086-BA81-31A79D845B02}" type="slidenum">
              <a:rPr lang="en-GB" smtClean="0"/>
              <a:pPr/>
              <a:t>10</a:t>
            </a:fld>
            <a:endParaRPr lang="en-GB" dirty="0"/>
          </a:p>
        </p:txBody>
      </p:sp>
      <p:sp>
        <p:nvSpPr>
          <p:cNvPr id="17" name="Rectangle 16"/>
          <p:cNvSpPr/>
          <p:nvPr/>
        </p:nvSpPr>
        <p:spPr bwMode="ltGray">
          <a:xfrm>
            <a:off x="467544" y="1577430"/>
            <a:ext cx="8496944" cy="936104"/>
          </a:xfrm>
          <a:prstGeom prst="rect">
            <a:avLst/>
          </a:prstGeom>
          <a:noFill/>
          <a:ln>
            <a:prstDash val="sysDot"/>
          </a:ln>
        </p:spPr>
        <p:style>
          <a:lnRef idx="2">
            <a:schemeClr val="accent2"/>
          </a:lnRef>
          <a:fillRef idx="1">
            <a:schemeClr val="lt1"/>
          </a:fillRef>
          <a:effectRef idx="0">
            <a:schemeClr val="accent2"/>
          </a:effectRef>
          <a:fontRef idx="minor">
            <a:schemeClr val="dk1"/>
          </a:fontRef>
        </p:style>
        <p:txBody>
          <a:bodyPr rtlCol="0" anchor="ctr"/>
          <a:lstStyle/>
          <a:p>
            <a:pPr algn="ctr"/>
            <a:endParaRPr lang="en-GB" dirty="0" err="1" smtClean="0">
              <a:solidFill>
                <a:schemeClr val="bg1"/>
              </a:solidFill>
              <a:latin typeface="Georgia" pitchFamily="18" charset="0"/>
            </a:endParaRPr>
          </a:p>
        </p:txBody>
      </p:sp>
    </p:spTree>
    <p:extLst>
      <p:ext uri="{BB962C8B-B14F-4D97-AF65-F5344CB8AC3E}">
        <p14:creationId xmlns:p14="http://schemas.microsoft.com/office/powerpoint/2010/main" val="2528450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39552" y="2132856"/>
            <a:ext cx="8071048" cy="914400"/>
          </a:xfrm>
        </p:spPr>
        <p:txBody>
          <a:bodyPr/>
          <a:lstStyle/>
          <a:p>
            <a:r>
              <a:rPr lang="de-DE" sz="7200" i="0" dirty="0" smtClean="0">
                <a:solidFill>
                  <a:schemeClr val="accent1"/>
                </a:solidFill>
                <a:latin typeface="Bradley Hand ITC" pitchFamily="66" charset="0"/>
              </a:rPr>
              <a:t>Die Lizenzierung in der überarbeiteten PSI-Richtlinie </a:t>
            </a:r>
            <a:r>
              <a:rPr lang="en-GB" sz="7200" i="0" dirty="0" smtClean="0">
                <a:solidFill>
                  <a:schemeClr val="accent1"/>
                </a:solidFill>
                <a:latin typeface="Bradley Hand ITC" pitchFamily="66" charset="0"/>
              </a:rPr>
              <a:t/>
            </a:r>
            <a:br>
              <a:rPr lang="en-GB" sz="7200" i="0" dirty="0" smtClean="0">
                <a:solidFill>
                  <a:schemeClr val="accent1"/>
                </a:solidFill>
                <a:latin typeface="Bradley Hand ITC" pitchFamily="66" charset="0"/>
              </a:rPr>
            </a:br>
            <a:endParaRPr lang="en-GB" b="0" dirty="0" smtClean="0"/>
          </a:p>
        </p:txBody>
      </p:sp>
      <p:sp>
        <p:nvSpPr>
          <p:cNvPr id="4" name="Slide Number Placeholder 3"/>
          <p:cNvSpPr>
            <a:spLocks noGrp="1"/>
          </p:cNvSpPr>
          <p:nvPr>
            <p:ph type="sldNum" sz="quarter" idx="12"/>
          </p:nvPr>
        </p:nvSpPr>
        <p:spPr/>
        <p:txBody>
          <a:bodyPr/>
          <a:lstStyle/>
          <a:p>
            <a:r>
              <a:rPr lang="en-GB" smtClean="0"/>
              <a:t>Slide </a:t>
            </a:r>
            <a:fld id="{F40CD079-BC3F-4086-BA81-31A79D845B02}" type="slidenum">
              <a:rPr lang="en-GB" smtClean="0"/>
              <a:pPr/>
              <a:t>11</a:t>
            </a:fld>
            <a:endParaRPr lang="en-GB"/>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Verpflichtungen der Mitgliedstaaten nach der PSI-Richtlinie</a:t>
            </a:r>
            <a:endParaRPr lang="de-DE" dirty="0"/>
          </a:p>
        </p:txBody>
      </p:sp>
      <p:sp>
        <p:nvSpPr>
          <p:cNvPr id="3" name="Content Placeholder 2"/>
          <p:cNvSpPr>
            <a:spLocks noGrp="1"/>
          </p:cNvSpPr>
          <p:nvPr>
            <p:ph sz="quarter" idx="15"/>
          </p:nvPr>
        </p:nvSpPr>
        <p:spPr>
          <a:xfrm>
            <a:off x="533400" y="1628800"/>
            <a:ext cx="8077200" cy="4419600"/>
          </a:xfrm>
        </p:spPr>
        <p:txBody>
          <a:bodyPr/>
          <a:lstStyle/>
          <a:p>
            <a:r>
              <a:rPr lang="de-DE" sz="1600" i="1" dirty="0" smtClean="0">
                <a:solidFill>
                  <a:schemeClr val="accent1"/>
                </a:solidFill>
              </a:rPr>
              <a:t>Öffentliche Stellen müssen für alle Informationen, die im Zusammenhang mit ihrer öffentlichen Aufgabe stehen, und die nicht explizit einer der genannten Ausnahmen unterliegen: </a:t>
            </a:r>
          </a:p>
          <a:p>
            <a:pPr lvl="1"/>
            <a:r>
              <a:rPr lang="de-DE" sz="1400" dirty="0" smtClean="0"/>
              <a:t>Informationen für </a:t>
            </a:r>
            <a:r>
              <a:rPr lang="de-DE" sz="1400" b="1" dirty="0" smtClean="0"/>
              <a:t>kommerzielle oder nicht-kommerzielle Zwecke </a:t>
            </a:r>
            <a:r>
              <a:rPr lang="de-DE" sz="1400" dirty="0" smtClean="0"/>
              <a:t>unter </a:t>
            </a:r>
            <a:r>
              <a:rPr lang="de-DE" sz="1400" b="1" dirty="0" smtClean="0"/>
              <a:t>nicht-diskriminierenden</a:t>
            </a:r>
            <a:r>
              <a:rPr lang="de-DE" sz="1400" dirty="0" smtClean="0"/>
              <a:t> Bedingungen wiederverwendbar machen.</a:t>
            </a:r>
          </a:p>
          <a:p>
            <a:pPr lvl="1"/>
            <a:r>
              <a:rPr lang="de-DE" sz="1400" dirty="0" smtClean="0"/>
              <a:t>Anfragen bearbeiten und </a:t>
            </a:r>
            <a:r>
              <a:rPr lang="de-DE" sz="1400" b="1" dirty="0" smtClean="0"/>
              <a:t>den Zugang innerhalb von 20 Tagen</a:t>
            </a:r>
            <a:r>
              <a:rPr lang="de-DE" sz="1400" dirty="0" smtClean="0"/>
              <a:t> (oder 40, wenn die Anfrage komplex ist) </a:t>
            </a:r>
            <a:r>
              <a:rPr lang="de-DE" sz="1400" b="1" dirty="0" smtClean="0"/>
              <a:t>herstellen</a:t>
            </a:r>
            <a:r>
              <a:rPr lang="de-DE" sz="1400" dirty="0" smtClean="0"/>
              <a:t>; negative Entscheidungen rechtfertigen und darüber informieren, wie man dagegen Beschwerde einlegen kann.</a:t>
            </a:r>
          </a:p>
          <a:p>
            <a:pPr lvl="1"/>
            <a:r>
              <a:rPr lang="de-DE" sz="1400" b="1" dirty="0"/>
              <a:t>N</a:t>
            </a:r>
            <a:r>
              <a:rPr lang="de-DE" sz="1400" b="1" dirty="0" smtClean="0"/>
              <a:t>icht </a:t>
            </a:r>
            <a:r>
              <a:rPr lang="de-DE" sz="1400" b="1" dirty="0" smtClean="0"/>
              <a:t>mehr als die Kosten</a:t>
            </a:r>
            <a:r>
              <a:rPr lang="de-DE" sz="1400" dirty="0" smtClean="0"/>
              <a:t> der Vervielfältigung, Bereitstellung, und Verbreitung verlangen; Gebühren publizieren und die Berechnungsgrundlage auf Anfrage aufzeigen.</a:t>
            </a:r>
          </a:p>
          <a:p>
            <a:pPr lvl="1"/>
            <a:r>
              <a:rPr lang="de-DE" sz="1400" b="1" dirty="0" smtClean="0"/>
              <a:t>Lizenzen in einem digitalen Format</a:t>
            </a:r>
            <a:r>
              <a:rPr lang="de-DE" sz="1400" dirty="0" smtClean="0"/>
              <a:t> veröffentlichen.</a:t>
            </a:r>
          </a:p>
          <a:p>
            <a:pPr lvl="1"/>
            <a:r>
              <a:rPr lang="de-DE" sz="1400" dirty="0" smtClean="0"/>
              <a:t>Informationen in einem </a:t>
            </a:r>
            <a:r>
              <a:rPr lang="de-DE" sz="1400" b="1" dirty="0" smtClean="0"/>
              <a:t>bereits existierenden Format und Sprache</a:t>
            </a:r>
            <a:r>
              <a:rPr lang="de-DE" sz="1400" dirty="0" smtClean="0"/>
              <a:t> und - wo möglich und angemessen – in einem </a:t>
            </a:r>
            <a:r>
              <a:rPr lang="de-DE" sz="1400" b="1" dirty="0" smtClean="0"/>
              <a:t>offenen und maschinenlesbaren Format </a:t>
            </a:r>
            <a:r>
              <a:rPr lang="de-DE" sz="1400" dirty="0" smtClean="0"/>
              <a:t>zusammen mit ihren </a:t>
            </a:r>
            <a:r>
              <a:rPr lang="de-DE" sz="1400" b="1" dirty="0" smtClean="0"/>
              <a:t>Metadaten</a:t>
            </a:r>
            <a:r>
              <a:rPr lang="de-DE" sz="1400" dirty="0" smtClean="0"/>
              <a:t> zur Verfügung stellen. Sowohl das Format als auch die Metadaten sollten, soweit möglich, den formellen offenen Standards entsprechen. </a:t>
            </a:r>
          </a:p>
          <a:p>
            <a:pPr lvl="1"/>
            <a:r>
              <a:rPr lang="de-DE" sz="1400" dirty="0" smtClean="0"/>
              <a:t>praktische Anordnungen installieren, die </a:t>
            </a:r>
            <a:r>
              <a:rPr lang="de-DE" sz="1400" b="1" dirty="0" smtClean="0"/>
              <a:t>die Suche </a:t>
            </a:r>
            <a:r>
              <a:rPr lang="de-DE" sz="1400" dirty="0" smtClean="0"/>
              <a:t>nach verfügbaren Dokumenten für die Weiterverwendung </a:t>
            </a:r>
            <a:r>
              <a:rPr lang="de-DE" sz="1400" b="1" dirty="0" smtClean="0"/>
              <a:t>erleichtern</a:t>
            </a:r>
            <a:r>
              <a:rPr lang="de-DE" sz="1400" dirty="0" smtClean="0"/>
              <a:t>, wie z.B. Bestandlisten von Hauptdokumenten, die am besten online zur Verfügung stehen, aber auch Internet-Portale, die mit dezentralen Bestandslisten verbunden sind. </a:t>
            </a:r>
            <a:endParaRPr lang="de-DE"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12</a:t>
            </a:fld>
            <a:endParaRPr lang="en-GB"/>
          </a:p>
        </p:txBody>
      </p:sp>
    </p:spTree>
    <p:extLst>
      <p:ext uri="{BB962C8B-B14F-4D97-AF65-F5344CB8AC3E}">
        <p14:creationId xmlns:p14="http://schemas.microsoft.com/office/powerpoint/2010/main" val="8373304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Richtlinie 2013/37/EU besagt...</a:t>
            </a:r>
          </a:p>
        </p:txBody>
      </p:sp>
      <p:sp>
        <p:nvSpPr>
          <p:cNvPr id="3" name="Content Placeholder 2"/>
          <p:cNvSpPr>
            <a:spLocks noGrp="1"/>
          </p:cNvSpPr>
          <p:nvPr>
            <p:ph sz="quarter" idx="15"/>
          </p:nvPr>
        </p:nvSpPr>
        <p:spPr>
          <a:xfrm>
            <a:off x="539552" y="1412776"/>
            <a:ext cx="8077200" cy="4419600"/>
          </a:xfrm>
        </p:spPr>
        <p:txBody>
          <a:bodyPr/>
          <a:lstStyle/>
          <a:p>
            <a:pPr lvl="1">
              <a:buFont typeface="Arial" pitchFamily="34" charset="0"/>
              <a:buChar char="•"/>
            </a:pPr>
            <a:r>
              <a:rPr lang="de-DE" dirty="0" smtClean="0"/>
              <a:t>Jede Lizenz […] sollte </a:t>
            </a:r>
            <a:r>
              <a:rPr lang="de-DE" b="1" dirty="0" smtClean="0"/>
              <a:t>die Weiterverwendung so wenig wie möglich beschränken […]</a:t>
            </a:r>
            <a:r>
              <a:rPr lang="de-DE" dirty="0" smtClean="0"/>
              <a:t>. </a:t>
            </a:r>
            <a:r>
              <a:rPr lang="de-DE" b="1" dirty="0" smtClean="0"/>
              <a:t>Offene Lizenzen</a:t>
            </a:r>
            <a:r>
              <a:rPr lang="de-DE" dirty="0" smtClean="0"/>
              <a:t>, die online zu erhalten sind, die umfangreichere Weiterverwendungsrechte ohne technische, finanzielle oder geografische Einschränkungen gewähren und die auf offenen Datenformaten beruhen, sollten in diesem Zusammenhang ebenfalls eine wichtige Rolle spielen. Deshalb </a:t>
            </a:r>
            <a:r>
              <a:rPr lang="de-DE" b="1" dirty="0" smtClean="0"/>
              <a:t>sollten die Mitgliedstaaten die Verwendung offener Lizenzen fördern</a:t>
            </a:r>
            <a:r>
              <a:rPr lang="de-DE" dirty="0" smtClean="0"/>
              <a:t> </a:t>
            </a:r>
            <a:r>
              <a:rPr lang="de-DE" b="1" dirty="0" smtClean="0"/>
              <a:t>[…]</a:t>
            </a:r>
            <a:r>
              <a:rPr lang="de-DE" dirty="0" smtClean="0"/>
              <a:t>.</a:t>
            </a:r>
            <a:br>
              <a:rPr lang="de-DE" dirty="0" smtClean="0"/>
            </a:br>
            <a:r>
              <a:rPr lang="de-DE" dirty="0" smtClean="0"/>
              <a:t>- </a:t>
            </a:r>
            <a:r>
              <a:rPr lang="de-DE" sz="1600" i="1" dirty="0" smtClean="0"/>
              <a:t>einleitender Teil (26)</a:t>
            </a:r>
          </a:p>
          <a:p>
            <a:pPr lvl="1">
              <a:buFont typeface="Arial" pitchFamily="34" charset="0"/>
              <a:buChar char="•"/>
            </a:pPr>
            <a:r>
              <a:rPr lang="de-DE" dirty="0" smtClean="0"/>
              <a:t>Öffentliche Stellen </a:t>
            </a:r>
            <a:r>
              <a:rPr lang="de-DE" b="1" dirty="0" smtClean="0"/>
              <a:t>können die Weiterverwendung ohne Bedingungen gestatten oder aber, </a:t>
            </a:r>
            <a:r>
              <a:rPr lang="de-DE" dirty="0" smtClean="0"/>
              <a:t>gegebenenfalls im Rahmen einer Lizenz,</a:t>
            </a:r>
            <a:r>
              <a:rPr lang="de-DE" b="1" dirty="0" smtClean="0"/>
              <a:t> Bedingungen festlegen</a:t>
            </a:r>
            <a:r>
              <a:rPr lang="de-DE" dirty="0" smtClean="0"/>
              <a:t>. Diese Bedingungen dürfen die Möglichkeiten der Weiterverwendung nicht unnötig einschränken und nicht der Behinderung des Wettbewerbs dienen.</a:t>
            </a:r>
            <a:br>
              <a:rPr lang="de-DE" dirty="0" smtClean="0"/>
            </a:br>
            <a:r>
              <a:rPr lang="de-DE" dirty="0" smtClean="0"/>
              <a:t>- </a:t>
            </a:r>
            <a:r>
              <a:rPr lang="de-DE" sz="1600" i="1" dirty="0" smtClean="0"/>
              <a:t>Artikel 8, Absatz </a:t>
            </a:r>
            <a:r>
              <a:rPr lang="de-DE" sz="1800" i="1" dirty="0" smtClean="0"/>
              <a:t>1</a:t>
            </a:r>
            <a:endParaRPr lang="de-DE" sz="4400" i="1"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13</a:t>
            </a:fld>
            <a:endParaRPr lang="en-GB"/>
          </a:p>
        </p:txBody>
      </p:sp>
      <p:sp>
        <p:nvSpPr>
          <p:cNvPr id="5" name="Rectangle 4"/>
          <p:cNvSpPr/>
          <p:nvPr/>
        </p:nvSpPr>
        <p:spPr bwMode="ltGray">
          <a:xfrm>
            <a:off x="5292080" y="5805264"/>
            <a:ext cx="3384376" cy="648072"/>
          </a:xfrm>
          <a:prstGeom prst="rect">
            <a:avLst/>
          </a:prstGeom>
          <a:solidFill>
            <a:schemeClr val="bg1"/>
          </a:solidFill>
          <a:ln w="3175"/>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1200" b="1" dirty="0" err="1" smtClean="0">
                <a:solidFill>
                  <a:schemeClr val="tx1"/>
                </a:solidFill>
                <a:latin typeface="Georgia" pitchFamily="18" charset="0"/>
              </a:rPr>
              <a:t>Siehe</a:t>
            </a:r>
            <a:r>
              <a:rPr lang="en-GB" sz="1200" b="1" dirty="0" smtClean="0">
                <a:solidFill>
                  <a:schemeClr val="tx1"/>
                </a:solidFill>
                <a:latin typeface="Georgia" pitchFamily="18" charset="0"/>
              </a:rPr>
              <a:t> </a:t>
            </a:r>
            <a:r>
              <a:rPr lang="en-GB" sz="1200" b="1" dirty="0" err="1" smtClean="0">
                <a:solidFill>
                  <a:schemeClr val="tx1"/>
                </a:solidFill>
                <a:latin typeface="Georgia" pitchFamily="18" charset="0"/>
              </a:rPr>
              <a:t>auch</a:t>
            </a:r>
            <a:r>
              <a:rPr lang="en-GB" sz="1200" b="1" dirty="0" smtClean="0">
                <a:solidFill>
                  <a:schemeClr val="tx1"/>
                </a:solidFill>
                <a:latin typeface="Georgia" pitchFamily="18" charset="0"/>
              </a:rPr>
              <a:t>:</a:t>
            </a:r>
          </a:p>
          <a:p>
            <a:r>
              <a:rPr lang="en-GB" sz="1200" dirty="0" smtClean="0">
                <a:hlinkClick r:id="rId3"/>
              </a:rPr>
              <a:t>http://www.slideshare.net/OpenDataSupport/the-psi-directive-and-open-government-data</a:t>
            </a:r>
            <a:endParaRPr lang="en-GB" sz="1200" dirty="0" smtClean="0">
              <a:solidFill>
                <a:schemeClr val="tx1"/>
              </a:solidFill>
            </a:endParaRPr>
          </a:p>
        </p:txBody>
      </p:sp>
    </p:spTree>
    <p:extLst>
      <p:ext uri="{BB962C8B-B14F-4D97-AF65-F5344CB8AC3E}">
        <p14:creationId xmlns:p14="http://schemas.microsoft.com/office/powerpoint/2010/main" val="17355214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Konsequenzen der PSI-Richtlinie in Bezug auf die Lizenzierung</a:t>
            </a:r>
            <a:endParaRPr lang="de-DE" dirty="0"/>
          </a:p>
        </p:txBody>
      </p:sp>
      <p:sp>
        <p:nvSpPr>
          <p:cNvPr id="3" name="Content Placeholder 2"/>
          <p:cNvSpPr>
            <a:spLocks noGrp="1"/>
          </p:cNvSpPr>
          <p:nvPr>
            <p:ph sz="quarter" idx="15"/>
          </p:nvPr>
        </p:nvSpPr>
        <p:spPr>
          <a:xfrm>
            <a:off x="533400" y="1752600"/>
            <a:ext cx="8077200" cy="4556720"/>
          </a:xfrm>
        </p:spPr>
        <p:txBody>
          <a:bodyPr>
            <a:normAutofit/>
          </a:bodyPr>
          <a:lstStyle/>
          <a:p>
            <a:pPr marL="0" lvl="1" indent="0">
              <a:buNone/>
            </a:pPr>
            <a:r>
              <a:rPr lang="de-DE" i="1" dirty="0" smtClean="0">
                <a:solidFill>
                  <a:schemeClr val="accent1"/>
                </a:solidFill>
              </a:rPr>
              <a:t>Machen Sie die Informationen für kommerzielle oder nichtkommerzielle Zwecke unter nicht diskriminierenden Bedingungen wiederverwendbar.</a:t>
            </a:r>
          </a:p>
          <a:p>
            <a:pPr marL="0" lvl="1" indent="0">
              <a:buNone/>
            </a:pPr>
            <a:r>
              <a:rPr lang="de-DE" dirty="0" smtClean="0"/>
              <a:t>Bedingungen müssen vorher festgelegt werden, transparent und für alle gleich sein. Die Richtlinie fördert die Verwendung einer </a:t>
            </a:r>
            <a:r>
              <a:rPr lang="de-DE" b="1" dirty="0" smtClean="0"/>
              <a:t>offenen Lizenz</a:t>
            </a:r>
            <a:r>
              <a:rPr lang="de-DE" dirty="0" smtClean="0"/>
              <a:t>. </a:t>
            </a:r>
            <a:endParaRPr lang="de-DE" i="1" dirty="0" smtClean="0"/>
          </a:p>
          <a:p>
            <a:pPr lvl="1">
              <a:buNone/>
            </a:pPr>
            <a:r>
              <a:rPr lang="de-DE" i="1" dirty="0" smtClean="0">
                <a:solidFill>
                  <a:schemeClr val="accent1"/>
                </a:solidFill>
              </a:rPr>
              <a:t>Veröffentlichen Sie Lizenzen im digitalen Format</a:t>
            </a:r>
          </a:p>
          <a:p>
            <a:pPr lvl="1">
              <a:buNone/>
            </a:pPr>
            <a:r>
              <a:rPr lang="de-DE" b="1" dirty="0" smtClean="0"/>
              <a:t>Explizite Lizenzen </a:t>
            </a:r>
            <a:r>
              <a:rPr lang="de-DE" dirty="0" smtClean="0"/>
              <a:t>sollten mit den verfügbaren Daten verbunden werden.</a:t>
            </a:r>
            <a:endParaRPr lang="de-DE" i="1" dirty="0" smtClean="0"/>
          </a:p>
          <a:p>
            <a:pPr lvl="1">
              <a:buNone/>
            </a:pPr>
            <a:r>
              <a:rPr lang="de-DE" i="1" dirty="0" smtClean="0">
                <a:solidFill>
                  <a:schemeClr val="accent1"/>
                </a:solidFill>
              </a:rPr>
              <a:t>Erleichtern Sie die Suche nach Informationen, vorzugsweise online (z.B. Portal)</a:t>
            </a:r>
          </a:p>
          <a:p>
            <a:pPr lvl="1">
              <a:buNone/>
            </a:pPr>
            <a:r>
              <a:rPr lang="de-DE" dirty="0" smtClean="0"/>
              <a:t>Dies schließt die </a:t>
            </a:r>
            <a:r>
              <a:rPr lang="de-DE" b="1" dirty="0" smtClean="0"/>
              <a:t>öffentliche Verfügbarkeit </a:t>
            </a:r>
            <a:r>
              <a:rPr lang="de-DE" dirty="0" smtClean="0"/>
              <a:t>von Beschreibungen der verfügbaren Daten mit ein.</a:t>
            </a:r>
            <a:endParaRPr lang="de-DE"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14</a:t>
            </a:fld>
            <a:endParaRPr lang="en-GB"/>
          </a:p>
        </p:txBody>
      </p:sp>
    </p:spTree>
    <p:extLst>
      <p:ext uri="{BB962C8B-B14F-4D97-AF65-F5344CB8AC3E}">
        <p14:creationId xmlns:p14="http://schemas.microsoft.com/office/powerpoint/2010/main" val="20668606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39552" y="2132856"/>
            <a:ext cx="8071048" cy="914400"/>
          </a:xfrm>
        </p:spPr>
        <p:txBody>
          <a:bodyPr/>
          <a:lstStyle/>
          <a:p>
            <a:r>
              <a:rPr lang="de-DE" sz="7200" i="0" dirty="0" smtClean="0">
                <a:solidFill>
                  <a:schemeClr val="accent1"/>
                </a:solidFill>
                <a:latin typeface="Bradley Hand ITC" pitchFamily="66" charset="0"/>
              </a:rPr>
              <a:t>Die Lizenzoptionen und </a:t>
            </a:r>
            <a:r>
              <a:rPr lang="de-DE" sz="7200" i="0" dirty="0" err="1" smtClean="0">
                <a:solidFill>
                  <a:schemeClr val="accent1"/>
                </a:solidFill>
                <a:latin typeface="Bradley Hand ITC" pitchFamily="66" charset="0"/>
              </a:rPr>
              <a:t>Good</a:t>
            </a:r>
            <a:r>
              <a:rPr lang="de-DE" sz="7200" i="0" dirty="0" smtClean="0">
                <a:solidFill>
                  <a:schemeClr val="accent1"/>
                </a:solidFill>
                <a:latin typeface="Bradley Hand ITC" pitchFamily="66" charset="0"/>
              </a:rPr>
              <a:t> Practices </a:t>
            </a:r>
            <a:r>
              <a:rPr lang="en-GB" sz="7200" i="0" dirty="0" smtClean="0">
                <a:solidFill>
                  <a:schemeClr val="accent1"/>
                </a:solidFill>
                <a:latin typeface="Bradley Hand ITC" pitchFamily="66" charset="0"/>
              </a:rPr>
              <a:t/>
            </a:r>
            <a:br>
              <a:rPr lang="en-GB" sz="7200" i="0" dirty="0" smtClean="0">
                <a:solidFill>
                  <a:schemeClr val="accent1"/>
                </a:solidFill>
                <a:latin typeface="Bradley Hand ITC" pitchFamily="66" charset="0"/>
              </a:rPr>
            </a:br>
            <a:r>
              <a:rPr lang="da-DK" b="0" dirty="0" smtClean="0"/>
              <a:t>Bei Daten: Es existieren verschiedene Möglichkeiten für die Lizenzierung Ihrer Daten je nach ihrer </a:t>
            </a:r>
            <a:r>
              <a:rPr lang="de-DE" b="0" dirty="0" smtClean="0"/>
              <a:t>Beschaffenheit.</a:t>
            </a:r>
          </a:p>
        </p:txBody>
      </p:sp>
      <p:sp>
        <p:nvSpPr>
          <p:cNvPr id="4" name="Slide Number Placeholder 3"/>
          <p:cNvSpPr>
            <a:spLocks noGrp="1"/>
          </p:cNvSpPr>
          <p:nvPr>
            <p:ph type="sldNum" sz="quarter" idx="12"/>
          </p:nvPr>
        </p:nvSpPr>
        <p:spPr/>
        <p:txBody>
          <a:bodyPr/>
          <a:lstStyle/>
          <a:p>
            <a:r>
              <a:rPr lang="en-GB" smtClean="0"/>
              <a:t>Slide </a:t>
            </a:r>
            <a:fld id="{F40CD079-BC3F-4086-BA81-31A79D845B02}" type="slidenum">
              <a:rPr lang="en-GB" smtClean="0"/>
              <a:pPr/>
              <a:t>15</a:t>
            </a:fld>
            <a:endParaRPr lang="en-GB"/>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Lizenzierung von Datensätzen</a:t>
            </a:r>
            <a:endParaRPr lang="de-DE" dirty="0"/>
          </a:p>
        </p:txBody>
      </p:sp>
      <p:sp>
        <p:nvSpPr>
          <p:cNvPr id="3" name="Content Placeholder 2"/>
          <p:cNvSpPr>
            <a:spLocks noGrp="1"/>
          </p:cNvSpPr>
          <p:nvPr>
            <p:ph sz="quarter" idx="15"/>
          </p:nvPr>
        </p:nvSpPr>
        <p:spPr>
          <a:xfrm>
            <a:off x="533400" y="1752600"/>
            <a:ext cx="8077200" cy="2972544"/>
          </a:xfrm>
        </p:spPr>
        <p:txBody>
          <a:bodyPr/>
          <a:lstStyle/>
          <a:p>
            <a:pPr lvl="1"/>
            <a:r>
              <a:rPr lang="de-DE" dirty="0" smtClean="0"/>
              <a:t>Wenn Sie keine Einschränkungen mit Ihrem Daten verbinden wollen: Sagen Sie es!</a:t>
            </a:r>
          </a:p>
          <a:p>
            <a:endParaRPr lang="de-DE" dirty="0" smtClean="0"/>
          </a:p>
          <a:p>
            <a:pPr lvl="1"/>
            <a:r>
              <a:rPr lang="de-DE" dirty="0" smtClean="0"/>
              <a:t>Jeder Datensatz sollte mit einer Lizenz verbunden sein.</a:t>
            </a:r>
          </a:p>
          <a:p>
            <a:pPr lvl="2"/>
            <a:r>
              <a:rPr lang="de-DE" dirty="0" smtClean="0"/>
              <a:t>Ohne eine explizierte Lizenz ist die Weiterverwendung beschränkt</a:t>
            </a:r>
          </a:p>
          <a:p>
            <a:endParaRPr lang="de-DE" dirty="0" smtClean="0"/>
          </a:p>
          <a:p>
            <a:pPr lvl="1"/>
            <a:r>
              <a:rPr lang="de-DE" dirty="0" smtClean="0"/>
              <a:t>Das </a:t>
            </a:r>
            <a:r>
              <a:rPr lang="de-DE" b="1" dirty="0" smtClean="0"/>
              <a:t>Ziel</a:t>
            </a:r>
            <a:r>
              <a:rPr lang="de-DE" dirty="0" smtClean="0"/>
              <a:t> sollte sein, Daten(</a:t>
            </a:r>
            <a:r>
              <a:rPr lang="de-DE" dirty="0" err="1" smtClean="0"/>
              <a:t>sätze</a:t>
            </a:r>
            <a:r>
              <a:rPr lang="de-DE" dirty="0" smtClean="0"/>
              <a:t>) innerhalb der Grenzen des Gesetzes </a:t>
            </a:r>
            <a:r>
              <a:rPr lang="de-DE" b="1" dirty="0" smtClean="0"/>
              <a:t>so öffentlich verfügbar wie möglich</a:t>
            </a:r>
            <a:r>
              <a:rPr lang="de-DE" dirty="0" smtClean="0"/>
              <a:t> zu machen.</a:t>
            </a:r>
          </a:p>
          <a:p>
            <a:pPr lvl="1"/>
            <a:endParaRPr lang="de-DE"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16</a:t>
            </a:fld>
            <a:endParaRPr lang="en-GB"/>
          </a:p>
        </p:txBody>
      </p:sp>
      <p:sp>
        <p:nvSpPr>
          <p:cNvPr id="5" name="Rectangle 4"/>
          <p:cNvSpPr/>
          <p:nvPr/>
        </p:nvSpPr>
        <p:spPr>
          <a:xfrm>
            <a:off x="827584" y="5139406"/>
            <a:ext cx="7488832" cy="830997"/>
          </a:xfrm>
          <a:prstGeom prst="rect">
            <a:avLst/>
          </a:prstGeom>
        </p:spPr>
        <p:txBody>
          <a:bodyPr wrap="square">
            <a:spAutoFit/>
          </a:bodyPr>
          <a:lstStyle/>
          <a:p>
            <a:r>
              <a:rPr lang="de-DE" sz="2400" dirty="0" smtClean="0">
                <a:solidFill>
                  <a:schemeClr val="tx2"/>
                </a:solidFill>
                <a:latin typeface="Hand Of Sean" pitchFamily="2" charset="-128"/>
                <a:ea typeface="Hand Of Sean" pitchFamily="2" charset="-128"/>
              </a:rPr>
              <a:t>Aber wie können Sie wissen, welche Lizenz für welchen bestimmten Zweck passt?</a:t>
            </a:r>
          </a:p>
        </p:txBody>
      </p:sp>
    </p:spTree>
    <p:extLst>
      <p:ext uri="{BB962C8B-B14F-4D97-AF65-F5344CB8AC3E}">
        <p14:creationId xmlns:p14="http://schemas.microsoft.com/office/powerpoint/2010/main" val="20227077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Verschiedene Daten haben verschiedene Lizenzierungsanforderungen</a:t>
            </a:r>
            <a:endParaRPr lang="de-DE" dirty="0"/>
          </a:p>
        </p:txBody>
      </p:sp>
      <p:sp>
        <p:nvSpPr>
          <p:cNvPr id="3" name="Content Placeholder 2"/>
          <p:cNvSpPr>
            <a:spLocks noGrp="1"/>
          </p:cNvSpPr>
          <p:nvPr>
            <p:ph sz="quarter" idx="15"/>
          </p:nvPr>
        </p:nvSpPr>
        <p:spPr>
          <a:xfrm>
            <a:off x="533400" y="1752600"/>
            <a:ext cx="8077200" cy="4484712"/>
          </a:xfrm>
        </p:spPr>
        <p:txBody>
          <a:bodyPr>
            <a:normAutofit lnSpcReduction="10000"/>
          </a:bodyPr>
          <a:lstStyle/>
          <a:p>
            <a:pPr lvl="1"/>
            <a:r>
              <a:rPr lang="de-DE" dirty="0" smtClean="0"/>
              <a:t>Es kann erforderlich sein, dass Daten(</a:t>
            </a:r>
            <a:r>
              <a:rPr lang="de-DE" dirty="0" err="1" smtClean="0"/>
              <a:t>sätze</a:t>
            </a:r>
            <a:r>
              <a:rPr lang="de-DE" dirty="0" smtClean="0"/>
              <a:t>) </a:t>
            </a:r>
            <a:r>
              <a:rPr lang="de-DE" b="1" dirty="0" smtClean="0"/>
              <a:t>offen verfügbar </a:t>
            </a:r>
            <a:r>
              <a:rPr lang="de-DE" dirty="0" smtClean="0"/>
              <a:t>sind.</a:t>
            </a:r>
            <a:r>
              <a:rPr lang="de-DE" b="1" dirty="0" smtClean="0"/>
              <a:t> </a:t>
            </a:r>
            <a:endParaRPr lang="de-DE" dirty="0" smtClean="0"/>
          </a:p>
          <a:p>
            <a:pPr lvl="2">
              <a:buFont typeface="Wingdings" pitchFamily="2" charset="2"/>
              <a:buChar char="§"/>
            </a:pPr>
            <a:r>
              <a:rPr lang="de-DE" dirty="0" smtClean="0"/>
              <a:t>sie unterliegen z.B. einem Gesetz der Informationsfreiheit.</a:t>
            </a:r>
          </a:p>
          <a:p>
            <a:pPr lvl="1"/>
            <a:r>
              <a:rPr lang="de-DE" dirty="0" smtClean="0"/>
              <a:t>Es kann sein, dass Daten(</a:t>
            </a:r>
            <a:r>
              <a:rPr lang="de-DE" dirty="0" err="1" smtClean="0"/>
              <a:t>sätze</a:t>
            </a:r>
            <a:r>
              <a:rPr lang="de-DE" dirty="0" smtClean="0"/>
              <a:t>) </a:t>
            </a:r>
            <a:r>
              <a:rPr lang="de-DE" b="1" dirty="0" smtClean="0"/>
              <a:t>Einschränkungen unterworfen sind</a:t>
            </a:r>
            <a:r>
              <a:rPr lang="de-DE" dirty="0" smtClean="0"/>
              <a:t>.</a:t>
            </a:r>
          </a:p>
          <a:p>
            <a:pPr lvl="2">
              <a:buFont typeface="Wingdings" pitchFamily="2" charset="2"/>
              <a:buChar char="§"/>
            </a:pPr>
            <a:r>
              <a:rPr lang="de-DE" dirty="0" smtClean="0"/>
              <a:t>z.B. Datenschutz, nationale Sicherheit, Rechte Dritter </a:t>
            </a:r>
          </a:p>
          <a:p>
            <a:pPr lvl="1"/>
            <a:r>
              <a:rPr lang="de-DE" dirty="0" smtClean="0"/>
              <a:t>Es kann sein, dass Daten(</a:t>
            </a:r>
            <a:r>
              <a:rPr lang="de-DE" dirty="0" err="1" smtClean="0"/>
              <a:t>sätze</a:t>
            </a:r>
            <a:r>
              <a:rPr lang="de-DE" dirty="0" smtClean="0"/>
              <a:t>) </a:t>
            </a:r>
            <a:r>
              <a:rPr lang="de-DE" b="1" dirty="0" smtClean="0"/>
              <a:t>für Weiterverwendung, aber nicht für Änderung verfügbar sind</a:t>
            </a:r>
            <a:r>
              <a:rPr lang="de-DE" dirty="0" smtClean="0"/>
              <a:t>.</a:t>
            </a:r>
            <a:r>
              <a:rPr lang="de-DE" b="1" dirty="0" smtClean="0"/>
              <a:t> </a:t>
            </a:r>
          </a:p>
          <a:p>
            <a:pPr marL="731520" lvl="2" indent="-457200">
              <a:buFont typeface="Wingdings" pitchFamily="2" charset="2"/>
              <a:buChar char="§"/>
            </a:pPr>
            <a:r>
              <a:rPr lang="de-DE" dirty="0" smtClean="0"/>
              <a:t>z.B. Gesetzestexte, öffentliche Haushalte (wenn Änderungen  gemacht werden, muss deutlich werden, dass die Daten nicht in der tatsächlichen authentischen Version sind).</a:t>
            </a:r>
          </a:p>
          <a:p>
            <a:pPr lvl="1"/>
            <a:r>
              <a:rPr lang="de-DE" dirty="0" smtClean="0"/>
              <a:t>Es könnten Daten(</a:t>
            </a:r>
            <a:r>
              <a:rPr lang="de-DE" dirty="0" err="1" smtClean="0"/>
              <a:t>sätze</a:t>
            </a:r>
            <a:r>
              <a:rPr lang="de-DE" dirty="0" smtClean="0"/>
              <a:t>) veröffentlicht werden, die </a:t>
            </a:r>
            <a:r>
              <a:rPr lang="de-DE" b="1" dirty="0" smtClean="0"/>
              <a:t>Ableitungen</a:t>
            </a:r>
            <a:r>
              <a:rPr lang="de-DE" dirty="0" smtClean="0"/>
              <a:t> mit Nennung der maßgeblichen Quelle</a:t>
            </a:r>
            <a:r>
              <a:rPr lang="de-DE" b="1" dirty="0" smtClean="0"/>
              <a:t> ermöglichen</a:t>
            </a:r>
            <a:r>
              <a:rPr lang="de-DE" dirty="0" smtClean="0"/>
              <a:t>.</a:t>
            </a:r>
            <a:endParaRPr lang="de-DE" b="1" dirty="0" smtClean="0"/>
          </a:p>
          <a:p>
            <a:pPr lvl="2">
              <a:buFont typeface="Wingdings" pitchFamily="2" charset="2"/>
              <a:buChar char="§"/>
            </a:pPr>
            <a:r>
              <a:rPr lang="de-DE" dirty="0" smtClean="0"/>
              <a:t>z.B. legale Kommentare, Übersetzungen</a:t>
            </a:r>
          </a:p>
          <a:p>
            <a:endParaRPr lang="en-US" sz="2400"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17</a:t>
            </a:fld>
            <a:endParaRPr lang="en-GB"/>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Lizenzierung Ansatz: Creative </a:t>
            </a:r>
            <a:r>
              <a:rPr lang="de-DE" dirty="0" err="1" smtClean="0"/>
              <a:t>Commons</a:t>
            </a:r>
            <a:r>
              <a:rPr lang="de-DE" dirty="0" smtClean="0"/>
              <a:t> (1)</a:t>
            </a:r>
            <a:endParaRPr lang="de-DE" dirty="0"/>
          </a:p>
        </p:txBody>
      </p:sp>
      <p:sp>
        <p:nvSpPr>
          <p:cNvPr id="3" name="Content Placeholder 2"/>
          <p:cNvSpPr>
            <a:spLocks noGrp="1"/>
          </p:cNvSpPr>
          <p:nvPr>
            <p:ph sz="quarter" idx="15"/>
          </p:nvPr>
        </p:nvSpPr>
        <p:spPr>
          <a:xfrm>
            <a:off x="2250555" y="1720101"/>
            <a:ext cx="6342856" cy="412755"/>
          </a:xfrm>
        </p:spPr>
        <p:txBody>
          <a:bodyPr anchor="ctr"/>
          <a:lstStyle/>
          <a:p>
            <a:r>
              <a:rPr lang="de-DE" sz="1400" b="1" dirty="0" smtClean="0"/>
              <a:t>Public Domain </a:t>
            </a:r>
            <a:r>
              <a:rPr lang="de-DE" sz="1400" b="1" dirty="0" smtClean="0"/>
              <a:t>- </a:t>
            </a:r>
            <a:r>
              <a:rPr lang="de-DE" sz="1400" b="1" dirty="0" smtClean="0"/>
              <a:t>Keine </a:t>
            </a:r>
            <a:r>
              <a:rPr lang="de-DE" sz="1400" b="1" dirty="0" smtClean="0"/>
              <a:t>Rechte vorbehalten </a:t>
            </a:r>
            <a:r>
              <a:rPr lang="de-DE" sz="1400" dirty="0" smtClean="0"/>
              <a:t>– </a:t>
            </a:r>
            <a:r>
              <a:rPr lang="de-DE" sz="1400" dirty="0"/>
              <a:t>ermöglicht Lizenzgeber, alle Rechte verzichten und legen Sie </a:t>
            </a:r>
            <a:r>
              <a:rPr lang="de-DE" sz="1400" dirty="0" smtClean="0"/>
              <a:t>das Werk </a:t>
            </a:r>
            <a:r>
              <a:rPr lang="de-DE" sz="1400" dirty="0"/>
              <a:t>in der Public Domain. </a:t>
            </a:r>
            <a:r>
              <a:rPr lang="de-DE" sz="1400" dirty="0" smtClean="0"/>
              <a:t>Andere </a:t>
            </a:r>
            <a:r>
              <a:rPr lang="de-DE" sz="1400" dirty="0"/>
              <a:t>können frei aufbauen, verbessern und wiederverwenden die Werke für irgendwelche </a:t>
            </a:r>
            <a:r>
              <a:rPr lang="de-DE" sz="1400" dirty="0" smtClean="0"/>
              <a:t>Zwecke, </a:t>
            </a:r>
            <a:r>
              <a:rPr lang="de-DE" sz="1400" dirty="0"/>
              <a:t>uneingeschränkt urheberrechtlich oder Datenbankrecht .</a:t>
            </a:r>
            <a:endParaRPr lang="de-DE" sz="1400" dirty="0" smtClean="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18</a:t>
            </a:fld>
            <a:endParaRPr lang="en-GB"/>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7543" y="4005065"/>
            <a:ext cx="1646477" cy="5760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540" y="5310854"/>
            <a:ext cx="1646480" cy="5760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 name="Content Placeholder 2"/>
          <p:cNvSpPr txBox="1">
            <a:spLocks/>
          </p:cNvSpPr>
          <p:nvPr/>
        </p:nvSpPr>
        <p:spPr>
          <a:xfrm>
            <a:off x="2267744" y="2800221"/>
            <a:ext cx="6552728" cy="412755"/>
          </a:xfrm>
          <a:prstGeom prst="rect">
            <a:avLst/>
          </a:prstGeom>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r>
              <a:rPr lang="de-DE" sz="1400" b="1" dirty="0" smtClean="0"/>
              <a:t>Public Domain Mark</a:t>
            </a:r>
            <a:r>
              <a:rPr lang="de-DE" sz="1400" b="1" dirty="0"/>
              <a:t>– </a:t>
            </a:r>
            <a:r>
              <a:rPr lang="de-DE" sz="1400" b="1" dirty="0" smtClean="0"/>
              <a:t>„Kein bekannte  Urheber“</a:t>
            </a:r>
            <a:r>
              <a:rPr lang="de-DE" sz="1400" dirty="0"/>
              <a:t>– ermöglicht Lizenzgeber, alle Rechte verzichten und legen Sie das Werk in der Public </a:t>
            </a:r>
            <a:r>
              <a:rPr lang="de-DE" sz="1400" dirty="0" smtClean="0"/>
              <a:t>Domain</a:t>
            </a:r>
            <a:r>
              <a:rPr lang="de-DE" sz="1400" dirty="0"/>
              <a:t>. Es zeigt an, dass </a:t>
            </a:r>
            <a:r>
              <a:rPr lang="de-DE" sz="1400" dirty="0" smtClean="0"/>
              <a:t>ein Werk nicht </a:t>
            </a:r>
            <a:r>
              <a:rPr lang="de-DE" sz="1400" dirty="0"/>
              <a:t>mehr urheberrechtlich beschränkt </a:t>
            </a:r>
            <a:r>
              <a:rPr lang="de-DE" sz="1400" dirty="0" smtClean="0"/>
              <a:t>wird und </a:t>
            </a:r>
            <a:r>
              <a:rPr lang="de-DE" sz="1400" dirty="0"/>
              <a:t>können frei von anderen verwendet werden.</a:t>
            </a:r>
            <a:endParaRPr lang="de-DE" sz="1400" dirty="0" smtClean="0"/>
          </a:p>
        </p:txBody>
      </p:sp>
      <p:sp>
        <p:nvSpPr>
          <p:cNvPr id="16" name="Content Placeholder 2"/>
          <p:cNvSpPr txBox="1">
            <a:spLocks/>
          </p:cNvSpPr>
          <p:nvPr/>
        </p:nvSpPr>
        <p:spPr>
          <a:xfrm>
            <a:off x="2267744" y="4077072"/>
            <a:ext cx="6342856" cy="412755"/>
          </a:xfrm>
          <a:prstGeom prst="rect">
            <a:avLst/>
          </a:prstGeom>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r>
              <a:rPr lang="de-DE" sz="1400" b="1" dirty="0" smtClean="0"/>
              <a:t>Namensnennung, Weitergabe unter gleichen Bedingungen</a:t>
            </a:r>
            <a:r>
              <a:rPr lang="de-DE" sz="1400" dirty="0" smtClean="0"/>
              <a:t>– Andere dürfen Ihr Werk bzw. den Inhalt vervielfältigen, verbreiten, öffentlich zugänglich machen, bearbeiten  und kommerziell nutzen; soweit sie den Namen des Rechteinhabers nennen UND ihre Bearbeitung nur unter identischen Bedingungen weitergeben. </a:t>
            </a:r>
          </a:p>
        </p:txBody>
      </p:sp>
      <p:sp>
        <p:nvSpPr>
          <p:cNvPr id="20" name="Content Placeholder 2"/>
          <p:cNvSpPr txBox="1">
            <a:spLocks/>
          </p:cNvSpPr>
          <p:nvPr/>
        </p:nvSpPr>
        <p:spPr>
          <a:xfrm>
            <a:off x="2261592" y="5392509"/>
            <a:ext cx="6342856" cy="412755"/>
          </a:xfrm>
          <a:prstGeom prst="rect">
            <a:avLst/>
          </a:prstGeom>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r>
              <a:rPr lang="de-DE" sz="1400" b="1" dirty="0" smtClean="0"/>
              <a:t>Namensnennung-Keine Bearbeitung</a:t>
            </a:r>
            <a:r>
              <a:rPr lang="de-DE" sz="1400" dirty="0" smtClean="0"/>
              <a:t>– Andere dürfen Ihr Werk bzw. den Inhalt vervielfältigen, verbreiten, öffentlich zugänglich machen  und kommerziell nutzen, soweit sie den Namen des Rechteinhabers nennen UND das Werk nicht bearbeiten.  </a:t>
            </a:r>
          </a:p>
        </p:txBody>
      </p:sp>
      <p:pic>
        <p:nvPicPr>
          <p:cNvPr id="1036" name="Picture 1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7548" y="1624717"/>
            <a:ext cx="1646474" cy="5801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8" name="Picture 1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7548" y="2704837"/>
            <a:ext cx="1646474" cy="5801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083725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a:t>Lizenzierung Ansatz: Creative </a:t>
            </a:r>
            <a:r>
              <a:rPr lang="de-DE" dirty="0" err="1"/>
              <a:t>Commons</a:t>
            </a:r>
            <a:r>
              <a:rPr lang="de-DE" dirty="0"/>
              <a:t> </a:t>
            </a:r>
            <a:r>
              <a:rPr lang="de-DE" dirty="0" smtClean="0"/>
              <a:t>(2)</a:t>
            </a:r>
            <a:endParaRPr lang="en-GB" noProof="0"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19</a:t>
            </a:fld>
            <a:endParaRPr lang="en-GB"/>
          </a:p>
        </p:txBody>
      </p:sp>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7543" y="1772816"/>
            <a:ext cx="1646481" cy="5760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543" y="2780928"/>
            <a:ext cx="1646481" cy="5760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7543" y="3992364"/>
            <a:ext cx="1646480" cy="5760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67547" y="5157193"/>
            <a:ext cx="1646477" cy="5760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9" name="Content Placeholder 2"/>
          <p:cNvSpPr txBox="1">
            <a:spLocks/>
          </p:cNvSpPr>
          <p:nvPr/>
        </p:nvSpPr>
        <p:spPr>
          <a:xfrm>
            <a:off x="2267744" y="4077072"/>
            <a:ext cx="6342856" cy="412755"/>
          </a:xfrm>
          <a:prstGeom prst="rect">
            <a:avLst/>
          </a:prstGeom>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r>
              <a:rPr lang="de-DE" sz="1400" b="1" dirty="0"/>
              <a:t>Namensnennung-Keine kommerzielle Nutzung-Weitergabe unter gleichen Bedingungen</a:t>
            </a:r>
            <a:r>
              <a:rPr lang="de-DE" sz="1400" dirty="0"/>
              <a:t> – Andere dürfen Ihr Werk bzw. den Inhalt vervielfältigen, verbreiten, öffentlich zugänglich machen und bearbeiten, soweit sie den Namen des Rechteinhabers nennen UND nur unter identischen Lizenzbedingungen weitergeben UND keinen kommerziellen Nutzen daraus ziehen. </a:t>
            </a:r>
          </a:p>
        </p:txBody>
      </p:sp>
      <p:sp>
        <p:nvSpPr>
          <p:cNvPr id="20" name="Content Placeholder 2"/>
          <p:cNvSpPr txBox="1">
            <a:spLocks/>
          </p:cNvSpPr>
          <p:nvPr/>
        </p:nvSpPr>
        <p:spPr>
          <a:xfrm>
            <a:off x="2250555" y="1772816"/>
            <a:ext cx="6342856" cy="412755"/>
          </a:xfrm>
          <a:prstGeom prst="rect">
            <a:avLst/>
          </a:prstGeom>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r>
              <a:rPr lang="de-DE" sz="1400" b="1" dirty="0"/>
              <a:t>Namensnennung-Keine Bearbeitung</a:t>
            </a:r>
            <a:r>
              <a:rPr lang="de-DE" sz="1400" dirty="0"/>
              <a:t>– Andere dürfen Ihr Werk bzw. den Inhalt vervielfältigen, verbreiten, öffentlich zugänglich machen  und kommerziell nutzen, soweit sie den Namen des Rechteinhabers nennen UND das Werk nicht bearbeiten.  </a:t>
            </a:r>
          </a:p>
        </p:txBody>
      </p:sp>
      <p:sp>
        <p:nvSpPr>
          <p:cNvPr id="21" name="Content Placeholder 2"/>
          <p:cNvSpPr txBox="1">
            <a:spLocks/>
          </p:cNvSpPr>
          <p:nvPr/>
        </p:nvSpPr>
        <p:spPr>
          <a:xfrm>
            <a:off x="2267744" y="2852936"/>
            <a:ext cx="6342856" cy="412755"/>
          </a:xfrm>
          <a:prstGeom prst="rect">
            <a:avLst/>
          </a:prstGeom>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r>
              <a:rPr lang="de-DE" sz="1400" b="1" dirty="0"/>
              <a:t>Namensnennung-Keine kommerzielle Nutzung</a:t>
            </a:r>
            <a:r>
              <a:rPr lang="de-DE" sz="1400" dirty="0"/>
              <a:t> – Andere dürfen Ihr Werk bzw. den Inhalt vervielfältigen, verbreiten, öffentlich zugänglich machen, bearbeiten, soweit sie den Namen des Rechteinhabers nennen und keinen kommerziellen Nutzen daraus ziehen. Sie müssen ihre abgeleiteten Werke nicht unter identischen Bedingungen weitergeben.</a:t>
            </a:r>
          </a:p>
        </p:txBody>
      </p:sp>
      <p:sp>
        <p:nvSpPr>
          <p:cNvPr id="22" name="Content Placeholder 2"/>
          <p:cNvSpPr txBox="1">
            <a:spLocks/>
          </p:cNvSpPr>
          <p:nvPr/>
        </p:nvSpPr>
        <p:spPr>
          <a:xfrm>
            <a:off x="2267744" y="5229200"/>
            <a:ext cx="6342856" cy="412755"/>
          </a:xfrm>
          <a:prstGeom prst="rect">
            <a:avLst/>
          </a:prstGeom>
        </p:spPr>
        <p:txBody>
          <a:bodyPr vert="horz" lIns="0" tIns="0" rIns="0" bIns="0" rtlCol="0" anchor="ctr">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r>
              <a:rPr lang="de-DE" sz="1400" b="1" dirty="0"/>
              <a:t>Namensnennung-Keine kommerzielle Nutzung-Keine Bearbeitung</a:t>
            </a:r>
            <a:r>
              <a:rPr lang="de-DE" sz="1400" dirty="0"/>
              <a:t>– Andere dürfen Ihr Werk bzw. den Inhalt vervielfältigen, verbreiten, öffentlich zugänglich machen, soweit sie den Namen des Rechteinhabers nennen UND das Werk nicht bearbeiten UND keinen kommerziellen Nutzen daraus ziehen. </a:t>
            </a:r>
          </a:p>
        </p:txBody>
      </p:sp>
      <p:sp>
        <p:nvSpPr>
          <p:cNvPr id="23" name="Rectangle 22"/>
          <p:cNvSpPr/>
          <p:nvPr/>
        </p:nvSpPr>
        <p:spPr bwMode="ltGray">
          <a:xfrm>
            <a:off x="5220072" y="5949280"/>
            <a:ext cx="2664296" cy="504056"/>
          </a:xfrm>
          <a:prstGeom prst="rect">
            <a:avLst/>
          </a:prstGeom>
          <a:solidFill>
            <a:schemeClr val="bg1"/>
          </a:solidFill>
          <a:ln w="3175"/>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1200" b="1" dirty="0" smtClean="0">
                <a:solidFill>
                  <a:schemeClr val="tx1"/>
                </a:solidFill>
                <a:latin typeface="Georgia" pitchFamily="18" charset="0"/>
              </a:rPr>
              <a:t>See also:</a:t>
            </a:r>
          </a:p>
          <a:p>
            <a:r>
              <a:rPr lang="en-GB" sz="1200" dirty="0">
                <a:hlinkClick r:id="rId7"/>
              </a:rPr>
              <a:t>http://creativecommons.org/licenses</a:t>
            </a:r>
            <a:r>
              <a:rPr lang="en-GB" sz="1200" dirty="0" smtClean="0">
                <a:hlinkClick r:id="rId7"/>
              </a:rPr>
              <a:t>/</a:t>
            </a:r>
            <a:r>
              <a:rPr lang="en-GB" sz="1200" dirty="0" smtClean="0"/>
              <a:t> </a:t>
            </a:r>
            <a:endParaRPr lang="en-GB" sz="1200" dirty="0" smtClean="0">
              <a:solidFill>
                <a:schemeClr val="tx1"/>
              </a:solidFill>
            </a:endParaRPr>
          </a:p>
        </p:txBody>
      </p:sp>
    </p:spTree>
    <p:extLst>
      <p:ext uri="{BB962C8B-B14F-4D97-AF65-F5344CB8AC3E}">
        <p14:creationId xmlns:p14="http://schemas.microsoft.com/office/powerpoint/2010/main" val="40139718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spcBef>
                <a:spcPts val="600"/>
              </a:spcBef>
              <a:spcAft>
                <a:spcPts val="600"/>
              </a:spcAft>
            </a:pPr>
            <a:r>
              <a:rPr lang="de-DE" sz="1600" dirty="0" smtClean="0"/>
              <a:t>Diese Präsentation wurde von PwC erstellt</a:t>
            </a:r>
            <a:br>
              <a:rPr lang="de-DE" sz="1600" dirty="0" smtClean="0"/>
            </a:br>
            <a:r>
              <a:rPr lang="de-DE" sz="1600" dirty="0" smtClean="0"/>
              <a:t/>
            </a:r>
            <a:br>
              <a:rPr lang="de-DE" sz="1600" dirty="0" smtClean="0"/>
            </a:br>
            <a:r>
              <a:rPr lang="de-DE" sz="1600" dirty="0" smtClean="0"/>
              <a:t>Autoren: </a:t>
            </a:r>
            <a:r>
              <a:rPr lang="en-GB" sz="1600" dirty="0" smtClean="0"/>
              <a:t/>
            </a:r>
            <a:br>
              <a:rPr lang="en-GB" sz="1600" dirty="0" smtClean="0"/>
            </a:br>
            <a:r>
              <a:rPr lang="en-GB" sz="1600" i="0" dirty="0" smtClean="0"/>
              <a:t> </a:t>
            </a:r>
            <a:r>
              <a:rPr lang="en-GB" sz="1600" i="0" dirty="0" err="1" smtClean="0"/>
              <a:t>Makx</a:t>
            </a:r>
            <a:r>
              <a:rPr lang="en-GB" sz="1600" i="0" dirty="0" smtClean="0"/>
              <a:t> </a:t>
            </a:r>
            <a:r>
              <a:rPr lang="en-GB" sz="1600" i="0" dirty="0" err="1" smtClean="0"/>
              <a:t>Dekkers</a:t>
            </a:r>
            <a:r>
              <a:rPr lang="en-GB" sz="1600" i="0" dirty="0" smtClean="0"/>
              <a:t>, </a:t>
            </a:r>
            <a:r>
              <a:rPr lang="en-GB" sz="1600" i="0" dirty="0" err="1" smtClean="0"/>
              <a:t>Michiel</a:t>
            </a:r>
            <a:r>
              <a:rPr lang="en-GB" sz="1600" i="0" dirty="0" smtClean="0"/>
              <a:t> De </a:t>
            </a:r>
            <a:r>
              <a:rPr lang="en-GB" sz="1600" i="0" dirty="0" err="1" smtClean="0"/>
              <a:t>Keyzer</a:t>
            </a:r>
            <a:r>
              <a:rPr lang="en-GB" sz="1600" i="0" dirty="0" smtClean="0"/>
              <a:t>, </a:t>
            </a:r>
            <a:r>
              <a:rPr lang="en-GB" sz="1600" i="0" dirty="0" err="1" smtClean="0"/>
              <a:t>Nikolaos</a:t>
            </a:r>
            <a:r>
              <a:rPr lang="en-GB" sz="1600" i="0" dirty="0" smtClean="0"/>
              <a:t> </a:t>
            </a:r>
            <a:r>
              <a:rPr lang="en-GB" sz="1600" i="0" dirty="0" err="1" smtClean="0"/>
              <a:t>Loutas</a:t>
            </a:r>
            <a:r>
              <a:rPr lang="en-GB" sz="1600" i="0" dirty="0" smtClean="0"/>
              <a:t> and </a:t>
            </a:r>
            <a:r>
              <a:rPr lang="en-GB" sz="1600" i="0" dirty="0" err="1" smtClean="0"/>
              <a:t>Stijn</a:t>
            </a:r>
            <a:r>
              <a:rPr lang="en-GB" sz="1600" i="0" dirty="0" smtClean="0"/>
              <a:t> </a:t>
            </a:r>
            <a:r>
              <a:rPr lang="en-GB" sz="1600" i="0" dirty="0" err="1" smtClean="0"/>
              <a:t>Goedertier</a:t>
            </a:r>
            <a:r>
              <a:rPr lang="en-GB" sz="1600" i="0" dirty="0" smtClean="0"/>
              <a:t/>
            </a:r>
            <a:br>
              <a:rPr lang="en-GB" sz="1600" i="0" dirty="0" smtClean="0"/>
            </a:br>
            <a:endParaRPr lang="en-GB" sz="1600" i="0" dirty="0"/>
          </a:p>
        </p:txBody>
      </p:sp>
      <p:sp>
        <p:nvSpPr>
          <p:cNvPr id="5" name="Text Placeholder 4"/>
          <p:cNvSpPr>
            <a:spLocks noGrp="1"/>
          </p:cNvSpPr>
          <p:nvPr>
            <p:ph type="body" sz="quarter" idx="16"/>
          </p:nvPr>
        </p:nvSpPr>
        <p:spPr/>
        <p:txBody>
          <a:bodyPr/>
          <a:lstStyle/>
          <a:p>
            <a:r>
              <a:rPr lang="de-DE" dirty="0" smtClean="0"/>
              <a:t>Präsentation Metadaten</a:t>
            </a:r>
            <a:endParaRPr lang="de-DE" dirty="0"/>
          </a:p>
        </p:txBody>
      </p:sp>
      <p:sp>
        <p:nvSpPr>
          <p:cNvPr id="4" name="Slide Number Placeholder 3"/>
          <p:cNvSpPr>
            <a:spLocks noGrp="1"/>
          </p:cNvSpPr>
          <p:nvPr>
            <p:ph type="sldNum" sz="quarter" idx="19"/>
          </p:nvPr>
        </p:nvSpPr>
        <p:spPr/>
        <p:txBody>
          <a:bodyPr/>
          <a:lstStyle/>
          <a:p>
            <a:r>
              <a:rPr lang="en-GB" smtClean="0"/>
              <a:t>Slide </a:t>
            </a:r>
            <a:fld id="{F40CD079-BC3F-4086-BA81-31A79D845B02}" type="slidenum">
              <a:rPr lang="en-GB" smtClean="0"/>
              <a:pPr/>
              <a:t>2</a:t>
            </a:fld>
            <a:endParaRPr lang="en-GB"/>
          </a:p>
        </p:txBody>
      </p:sp>
      <p:sp>
        <p:nvSpPr>
          <p:cNvPr id="6" name="Rectangle 5"/>
          <p:cNvSpPr/>
          <p:nvPr/>
        </p:nvSpPr>
        <p:spPr>
          <a:xfrm>
            <a:off x="467544" y="2924944"/>
            <a:ext cx="2376264" cy="2308324"/>
          </a:xfrm>
          <a:prstGeom prst="rect">
            <a:avLst/>
          </a:prstGeom>
        </p:spPr>
        <p:txBody>
          <a:bodyPr wrap="square">
            <a:spAutoFit/>
          </a:bodyPr>
          <a:lstStyle/>
          <a:p>
            <a:r>
              <a:rPr lang="de-DE" sz="1200" dirty="0" smtClean="0">
                <a:latin typeface="Georgia" pitchFamily="18" charset="0"/>
              </a:rPr>
              <a:t>Open Data Support wird von der Europäischen Kommission finanziert, gemäß SMART 2012/0107 ‘Lot 2: Provision </a:t>
            </a:r>
            <a:r>
              <a:rPr lang="de-DE" sz="1200" dirty="0" err="1" smtClean="0">
                <a:latin typeface="Georgia" pitchFamily="18" charset="0"/>
              </a:rPr>
              <a:t>of</a:t>
            </a:r>
            <a:r>
              <a:rPr lang="de-DE" sz="1200" dirty="0" smtClean="0">
                <a:latin typeface="Georgia" pitchFamily="18" charset="0"/>
              </a:rPr>
              <a:t> </a:t>
            </a:r>
            <a:r>
              <a:rPr lang="de-DE" sz="1200" dirty="0" err="1" smtClean="0">
                <a:latin typeface="Georgia" pitchFamily="18" charset="0"/>
              </a:rPr>
              <a:t>services</a:t>
            </a:r>
            <a:r>
              <a:rPr lang="de-DE" sz="1200" dirty="0" smtClean="0">
                <a:latin typeface="Georgia" pitchFamily="18" charset="0"/>
              </a:rPr>
              <a:t> </a:t>
            </a:r>
            <a:r>
              <a:rPr lang="de-DE" sz="1200" dirty="0" err="1" smtClean="0">
                <a:latin typeface="Georgia" pitchFamily="18" charset="0"/>
              </a:rPr>
              <a:t>for</a:t>
            </a:r>
            <a:r>
              <a:rPr lang="de-DE" sz="1200" dirty="0" smtClean="0">
                <a:latin typeface="Georgia" pitchFamily="18" charset="0"/>
              </a:rPr>
              <a:t> </a:t>
            </a:r>
            <a:r>
              <a:rPr lang="de-DE" sz="1200" dirty="0" err="1" smtClean="0">
                <a:latin typeface="Georgia" pitchFamily="18" charset="0"/>
              </a:rPr>
              <a:t>the</a:t>
            </a:r>
            <a:r>
              <a:rPr lang="de-DE" sz="1200" dirty="0" smtClean="0">
                <a:latin typeface="Georgia" pitchFamily="18" charset="0"/>
              </a:rPr>
              <a:t> </a:t>
            </a:r>
            <a:r>
              <a:rPr lang="de-DE" sz="1200" dirty="0" err="1" smtClean="0">
                <a:latin typeface="Georgia" pitchFamily="18" charset="0"/>
              </a:rPr>
              <a:t>Publication</a:t>
            </a:r>
            <a:r>
              <a:rPr lang="de-DE" sz="1200" dirty="0" smtClean="0">
                <a:latin typeface="Georgia" pitchFamily="18" charset="0"/>
              </a:rPr>
              <a:t>, Access </a:t>
            </a:r>
            <a:r>
              <a:rPr lang="de-DE" sz="1200" dirty="0" err="1" smtClean="0">
                <a:latin typeface="Georgia" pitchFamily="18" charset="0"/>
              </a:rPr>
              <a:t>and</a:t>
            </a:r>
            <a:r>
              <a:rPr lang="de-DE" sz="1200" dirty="0" smtClean="0">
                <a:latin typeface="Georgia" pitchFamily="18" charset="0"/>
              </a:rPr>
              <a:t> Reuse </a:t>
            </a:r>
            <a:r>
              <a:rPr lang="de-DE" sz="1200" dirty="0" err="1" smtClean="0">
                <a:latin typeface="Georgia" pitchFamily="18" charset="0"/>
              </a:rPr>
              <a:t>of</a:t>
            </a:r>
            <a:r>
              <a:rPr lang="de-DE" sz="1200" dirty="0" smtClean="0">
                <a:latin typeface="Georgia" pitchFamily="18" charset="0"/>
              </a:rPr>
              <a:t> Open Public Data </a:t>
            </a:r>
            <a:r>
              <a:rPr lang="de-DE" sz="1200" dirty="0" err="1" smtClean="0">
                <a:latin typeface="Georgia" pitchFamily="18" charset="0"/>
              </a:rPr>
              <a:t>across</a:t>
            </a:r>
            <a:r>
              <a:rPr lang="de-DE" sz="1200" dirty="0" smtClean="0">
                <a:latin typeface="Georgia" pitchFamily="18" charset="0"/>
              </a:rPr>
              <a:t> </a:t>
            </a:r>
            <a:r>
              <a:rPr lang="de-DE" sz="1200" dirty="0" err="1" smtClean="0">
                <a:latin typeface="Georgia" pitchFamily="18" charset="0"/>
              </a:rPr>
              <a:t>the</a:t>
            </a:r>
            <a:r>
              <a:rPr lang="de-DE" sz="1200" dirty="0" smtClean="0">
                <a:latin typeface="Georgia" pitchFamily="18" charset="0"/>
              </a:rPr>
              <a:t> European Union, </a:t>
            </a:r>
            <a:r>
              <a:rPr lang="de-DE" sz="1200" dirty="0" err="1" smtClean="0">
                <a:latin typeface="Georgia" pitchFamily="18" charset="0"/>
              </a:rPr>
              <a:t>through</a:t>
            </a:r>
            <a:r>
              <a:rPr lang="de-DE" sz="1200" dirty="0" smtClean="0">
                <a:latin typeface="Georgia" pitchFamily="18" charset="0"/>
              </a:rPr>
              <a:t> </a:t>
            </a:r>
            <a:r>
              <a:rPr lang="de-DE" sz="1200" dirty="0" err="1" smtClean="0">
                <a:latin typeface="Georgia" pitchFamily="18" charset="0"/>
              </a:rPr>
              <a:t>existing</a:t>
            </a:r>
            <a:r>
              <a:rPr lang="de-DE" sz="1200" dirty="0" smtClean="0">
                <a:latin typeface="Georgia" pitchFamily="18" charset="0"/>
              </a:rPr>
              <a:t> open </a:t>
            </a:r>
            <a:r>
              <a:rPr lang="de-DE" sz="1200" dirty="0" err="1" smtClean="0">
                <a:latin typeface="Georgia" pitchFamily="18" charset="0"/>
              </a:rPr>
              <a:t>data</a:t>
            </a:r>
            <a:r>
              <a:rPr lang="de-DE" sz="1200" dirty="0" smtClean="0">
                <a:latin typeface="Georgia" pitchFamily="18" charset="0"/>
              </a:rPr>
              <a:t> </a:t>
            </a:r>
            <a:r>
              <a:rPr lang="de-DE" sz="1200" dirty="0" err="1" smtClean="0">
                <a:latin typeface="Georgia" pitchFamily="18" charset="0"/>
              </a:rPr>
              <a:t>portals</a:t>
            </a:r>
            <a:r>
              <a:rPr lang="de-DE" sz="1200" dirty="0" smtClean="0">
                <a:latin typeface="Georgia" pitchFamily="18" charset="0"/>
              </a:rPr>
              <a:t>’(Vertrag </a:t>
            </a:r>
            <a:r>
              <a:rPr lang="de-DE" sz="1200" dirty="0" err="1" smtClean="0">
                <a:latin typeface="Georgia" pitchFamily="18" charset="0"/>
              </a:rPr>
              <a:t>No</a:t>
            </a:r>
            <a:r>
              <a:rPr lang="de-DE" sz="1200" dirty="0" smtClean="0">
                <a:latin typeface="Georgia" pitchFamily="18" charset="0"/>
              </a:rPr>
              <a:t>. 30-CE-0530965/00-17).</a:t>
            </a:r>
          </a:p>
          <a:p>
            <a:endParaRPr lang="de-DE" sz="1200" dirty="0" smtClean="0">
              <a:latin typeface="Georgia" pitchFamily="18" charset="0"/>
            </a:endParaRPr>
          </a:p>
          <a:p>
            <a:r>
              <a:rPr lang="en-GB" sz="1200" dirty="0" smtClean="0">
                <a:latin typeface="Georgia" pitchFamily="18" charset="0"/>
              </a:rPr>
              <a:t>© 2013 European Commission</a:t>
            </a:r>
          </a:p>
        </p:txBody>
      </p:sp>
      <p:sp>
        <p:nvSpPr>
          <p:cNvPr id="8" name="Content Placeholder 2"/>
          <p:cNvSpPr txBox="1">
            <a:spLocks/>
          </p:cNvSpPr>
          <p:nvPr/>
        </p:nvSpPr>
        <p:spPr bwMode="auto">
          <a:xfrm>
            <a:off x="2987824" y="2276872"/>
            <a:ext cx="5760640" cy="396044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273050" algn="l" defTabSz="914400" rtl="0" eaLnBrk="1" fontAlgn="base" latinLnBrk="0" hangingPunct="1">
              <a:lnSpc>
                <a:spcPct val="100000"/>
              </a:lnSpc>
              <a:spcBef>
                <a:spcPct val="0"/>
              </a:spcBef>
              <a:spcAft>
                <a:spcPts val="900"/>
              </a:spcAft>
              <a:buClr>
                <a:schemeClr val="tx1"/>
              </a:buClr>
              <a:buSzTx/>
              <a:buFontTx/>
              <a:buNone/>
              <a:tabLst/>
              <a:defRPr/>
            </a:pPr>
            <a:r>
              <a:rPr kumimoji="0" lang="en-GB" sz="1200" b="1" i="1" u="none" strike="noStrike" kern="1200" cap="none" spc="0" normalizeH="0" baseline="0" noProof="0" dirty="0" smtClean="0">
                <a:ln>
                  <a:noFill/>
                </a:ln>
                <a:solidFill>
                  <a:schemeClr val="tx1"/>
                </a:solidFill>
                <a:effectLst/>
                <a:uLnTx/>
                <a:uFillTx/>
                <a:latin typeface="Georgia" pitchFamily="18" charset="0"/>
                <a:ea typeface="+mn-ea"/>
                <a:cs typeface="+mn-cs"/>
              </a:rPr>
              <a:t>Disclaimers</a:t>
            </a:r>
          </a:p>
          <a:p>
            <a:pPr marL="0" marR="0" lvl="0" indent="-273050" algn="just" defTabSz="914400" rtl="0" eaLnBrk="1" fontAlgn="base" latinLnBrk="0" hangingPunct="1">
              <a:lnSpc>
                <a:spcPct val="100000"/>
              </a:lnSpc>
              <a:spcBef>
                <a:spcPct val="0"/>
              </a:spcBef>
              <a:spcAft>
                <a:spcPts val="0"/>
              </a:spcAft>
              <a:buClr>
                <a:schemeClr val="tx1"/>
              </a:buClr>
              <a:buSzTx/>
              <a:buFont typeface="+mj-lt"/>
              <a:buAutoNum type="arabicPeriod"/>
              <a:tabLst/>
              <a:defRPr/>
            </a:pPr>
            <a:r>
              <a:rPr kumimoji="0" lang="en-GB" sz="1050" b="0" i="0" u="none" strike="noStrike" kern="1200" cap="none" spc="0" normalizeH="0" baseline="0" noProof="0" dirty="0" smtClean="0">
                <a:ln>
                  <a:noFill/>
                </a:ln>
                <a:solidFill>
                  <a:schemeClr val="tx1"/>
                </a:solidFill>
                <a:effectLst/>
                <a:uLnTx/>
                <a:uFillTx/>
                <a:latin typeface="Georgia" pitchFamily="18" charset="0"/>
                <a:ea typeface="+mn-ea"/>
                <a:cs typeface="+mn-cs"/>
              </a:rPr>
              <a:t>The views expressed in this presentation are purely those of the authors and may not, in any circumstances, be interpreted as stating an official position of the European Commission.</a:t>
            </a:r>
          </a:p>
          <a:p>
            <a:pPr marL="0" marR="0" lvl="0" indent="-273050" algn="just" defTabSz="914400" rtl="0" eaLnBrk="1" fontAlgn="base" latinLnBrk="0" hangingPunct="1">
              <a:lnSpc>
                <a:spcPct val="100000"/>
              </a:lnSpc>
              <a:spcBef>
                <a:spcPct val="0"/>
              </a:spcBef>
              <a:spcAft>
                <a:spcPts val="0"/>
              </a:spcAft>
              <a:buClr>
                <a:schemeClr val="tx1"/>
              </a:buClr>
              <a:buSzTx/>
              <a:buFontTx/>
              <a:buNone/>
              <a:tabLst/>
              <a:defRPr/>
            </a:pPr>
            <a:r>
              <a:rPr kumimoji="0" lang="en-GB" sz="1050" b="0" i="0" u="none" strike="noStrike" kern="1200" cap="none" spc="0" normalizeH="0" baseline="0" noProof="0" dirty="0" smtClean="0">
                <a:ln>
                  <a:noFill/>
                </a:ln>
                <a:solidFill>
                  <a:schemeClr val="tx1"/>
                </a:solidFill>
                <a:effectLst/>
                <a:uLnTx/>
                <a:uFillTx/>
                <a:latin typeface="Georgia" pitchFamily="18" charset="0"/>
                <a:ea typeface="+mn-ea"/>
                <a:cs typeface="+mn-cs"/>
              </a:rPr>
              <a:t>The European Commission does not guarantee the accuracy of the information included in this presentation, nor does it accept any responsibility for any use thereof.</a:t>
            </a:r>
          </a:p>
          <a:p>
            <a:pPr marL="0" marR="0" lvl="0" indent="-273050" algn="just" defTabSz="914400" rtl="0" eaLnBrk="1" fontAlgn="base" latinLnBrk="0" hangingPunct="1">
              <a:lnSpc>
                <a:spcPct val="100000"/>
              </a:lnSpc>
              <a:spcBef>
                <a:spcPct val="0"/>
              </a:spcBef>
              <a:spcAft>
                <a:spcPts val="0"/>
              </a:spcAft>
              <a:buClr>
                <a:schemeClr val="tx1"/>
              </a:buClr>
              <a:buSzTx/>
              <a:buFontTx/>
              <a:buNone/>
              <a:tabLst/>
              <a:defRPr/>
            </a:pPr>
            <a:r>
              <a:rPr kumimoji="0" lang="en-GB" sz="1050" b="0" i="0" u="none" strike="noStrike" kern="1200" cap="none" spc="0" normalizeH="0" baseline="0" noProof="0" dirty="0" smtClean="0">
                <a:ln>
                  <a:noFill/>
                </a:ln>
                <a:solidFill>
                  <a:schemeClr val="tx1"/>
                </a:solidFill>
                <a:effectLst/>
                <a:uLnTx/>
                <a:uFillTx/>
                <a:latin typeface="Georgia" pitchFamily="18" charset="0"/>
                <a:ea typeface="+mn-ea"/>
                <a:cs typeface="+mn-cs"/>
              </a:rPr>
              <a:t>Reference herein to any specific products, specifications, process, or service by trade name, trademark, manufacturer, or otherwise, does not necessarily constitute or imply its endorsement, recommendation, or favouring by the European Commission.</a:t>
            </a:r>
          </a:p>
          <a:p>
            <a:pPr marL="0" marR="0" lvl="0" indent="-273050" algn="just" defTabSz="914400" rtl="0" eaLnBrk="1" fontAlgn="base" latinLnBrk="0" hangingPunct="1">
              <a:lnSpc>
                <a:spcPct val="100000"/>
              </a:lnSpc>
              <a:spcBef>
                <a:spcPct val="0"/>
              </a:spcBef>
              <a:spcAft>
                <a:spcPts val="900"/>
              </a:spcAft>
              <a:buClr>
                <a:schemeClr val="tx1"/>
              </a:buClr>
              <a:buSzTx/>
              <a:buFontTx/>
              <a:buNone/>
              <a:tabLst/>
              <a:defRPr/>
            </a:pPr>
            <a:r>
              <a:rPr kumimoji="0" lang="en-GB" sz="1050" b="0" i="0" u="none" strike="noStrike" kern="1200" cap="none" spc="0" normalizeH="0" baseline="0" noProof="0" dirty="0" smtClean="0">
                <a:ln>
                  <a:noFill/>
                </a:ln>
                <a:solidFill>
                  <a:schemeClr val="tx1"/>
                </a:solidFill>
                <a:effectLst/>
                <a:uLnTx/>
                <a:uFillTx/>
                <a:latin typeface="Georgia" pitchFamily="18" charset="0"/>
                <a:ea typeface="+mn-ea"/>
                <a:cs typeface="+mn-cs"/>
              </a:rPr>
              <a:t>All care has been taken by the author to ensure that s/he has obtained, where necessary, permission to use any parts of manuscripts including illustrations, maps, and graphs, on which intellectual property rights already exist from the titular holder(s) of such rights or from her/his or their legal representative.</a:t>
            </a:r>
          </a:p>
          <a:p>
            <a:pPr marL="0" marR="0" lvl="0" indent="-273050" algn="just" defTabSz="914400" rtl="0" eaLnBrk="1" fontAlgn="base" latinLnBrk="0" hangingPunct="1">
              <a:lnSpc>
                <a:spcPct val="100000"/>
              </a:lnSpc>
              <a:spcBef>
                <a:spcPct val="0"/>
              </a:spcBef>
              <a:spcAft>
                <a:spcPts val="900"/>
              </a:spcAft>
              <a:buClr>
                <a:schemeClr val="tx1"/>
              </a:buClr>
              <a:buSzTx/>
              <a:buFont typeface="+mj-lt"/>
              <a:buAutoNum type="arabicPeriod" startAt="2"/>
              <a:tabLst/>
              <a:defRPr/>
            </a:pPr>
            <a:r>
              <a:rPr kumimoji="0" lang="en-GB" sz="1050" b="0" i="0" u="none" strike="noStrike" kern="1200" cap="none" spc="0" normalizeH="0" baseline="0" noProof="0" dirty="0" smtClean="0">
                <a:ln>
                  <a:noFill/>
                </a:ln>
                <a:solidFill>
                  <a:schemeClr val="tx1"/>
                </a:solidFill>
                <a:effectLst/>
                <a:uLnTx/>
                <a:uFillTx/>
                <a:latin typeface="Georgia" pitchFamily="18" charset="0"/>
                <a:ea typeface="+mn-ea"/>
                <a:cs typeface="+mn-cs"/>
              </a:rPr>
              <a:t>This presentation has been carefully compiled by PwC, but no representation is made or warranty given (either express or implied) as to the completeness or accuracy of the information it contains. PwC  is not liable for the information in this presentation or any decision or consequence based on the use of it.. PwC will not be liable for any damages arising from the use of the information contained in this presentation. The information contained in this presentation is of a general nature and is solely for guidance on matters of general interest. This presentation is not a substitute for professional advice on any particular matter. No reader should act on the basis of any matter contained in this publication without considering appropriate professional advice.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
            </a:r>
            <a:br>
              <a:rPr lang="de-DE" dirty="0" smtClean="0"/>
            </a:br>
            <a:r>
              <a:rPr lang="de-DE" dirty="0" err="1" smtClean="0"/>
              <a:t>Good</a:t>
            </a:r>
            <a:r>
              <a:rPr lang="de-DE" dirty="0" smtClean="0"/>
              <a:t> Practices für die Lizenzierung Ihrer Daten</a:t>
            </a:r>
            <a:endParaRPr lang="de-DE" dirty="0"/>
          </a:p>
        </p:txBody>
      </p:sp>
      <p:sp>
        <p:nvSpPr>
          <p:cNvPr id="4" name="Content Placeholder 3"/>
          <p:cNvSpPr>
            <a:spLocks noGrp="1"/>
          </p:cNvSpPr>
          <p:nvPr>
            <p:ph sz="quarter" idx="15"/>
          </p:nvPr>
        </p:nvSpPr>
        <p:spPr>
          <a:xfrm>
            <a:off x="539553" y="1752600"/>
            <a:ext cx="8071048" cy="4419600"/>
          </a:xfrm>
        </p:spPr>
        <p:txBody>
          <a:bodyPr/>
          <a:lstStyle/>
          <a:p>
            <a:r>
              <a:rPr lang="de-DE" i="1" dirty="0" err="1" smtClean="0">
                <a:solidFill>
                  <a:schemeClr val="accent1"/>
                </a:solidFill>
              </a:rPr>
              <a:t>Good</a:t>
            </a:r>
            <a:r>
              <a:rPr lang="de-DE" i="1" dirty="0" smtClean="0">
                <a:solidFill>
                  <a:schemeClr val="accent1"/>
                </a:solidFill>
              </a:rPr>
              <a:t> Practices :</a:t>
            </a:r>
          </a:p>
          <a:p>
            <a:pPr marL="285750" indent="-285750">
              <a:buFont typeface="Wingdings" pitchFamily="2" charset="2"/>
              <a:buChar char="ü"/>
            </a:pPr>
            <a:r>
              <a:rPr lang="de-DE" dirty="0" smtClean="0"/>
              <a:t>Wenn die ursprünglichen Daten in der Public Domain sind (z.B. durch das Gesetz), behalten Sie sie dort: Verwenden Sie zum Beispiel die Creative </a:t>
            </a:r>
            <a:r>
              <a:rPr lang="de-DE" dirty="0" err="1" smtClean="0"/>
              <a:t>Commons</a:t>
            </a:r>
            <a:r>
              <a:rPr lang="de-DE" dirty="0" smtClean="0"/>
              <a:t> Zero Public Domain </a:t>
            </a:r>
            <a:r>
              <a:rPr lang="de-DE" dirty="0" err="1" smtClean="0"/>
              <a:t>Dedication</a:t>
            </a:r>
            <a:r>
              <a:rPr lang="de-DE" dirty="0" smtClean="0"/>
              <a:t> oder die Open Data </a:t>
            </a:r>
            <a:r>
              <a:rPr lang="de-DE" dirty="0" err="1" smtClean="0"/>
              <a:t>Commons</a:t>
            </a:r>
            <a:r>
              <a:rPr lang="de-DE" dirty="0" smtClean="0"/>
              <a:t> Public Domain </a:t>
            </a:r>
            <a:r>
              <a:rPr lang="de-DE" dirty="0" err="1" smtClean="0"/>
              <a:t>Dedication</a:t>
            </a:r>
            <a:r>
              <a:rPr lang="de-DE" dirty="0" smtClean="0"/>
              <a:t> </a:t>
            </a:r>
            <a:r>
              <a:rPr lang="de-DE" dirty="0" err="1" smtClean="0"/>
              <a:t>and</a:t>
            </a:r>
            <a:r>
              <a:rPr lang="de-DE" dirty="0" smtClean="0"/>
              <a:t> </a:t>
            </a:r>
            <a:r>
              <a:rPr lang="de-DE" dirty="0" err="1" smtClean="0"/>
              <a:t>License</a:t>
            </a:r>
            <a:r>
              <a:rPr lang="de-DE" dirty="0" smtClean="0"/>
              <a:t> (PDDL) </a:t>
            </a:r>
          </a:p>
          <a:p>
            <a:r>
              <a:rPr lang="de-DE" dirty="0" smtClean="0"/>
              <a:t>Bei manchen Dokumentationen muss die Integrität geschützt werden: Verwenden Sie eine Nicht-Bearbeitungs-Lizenz, zum Beispiel Creative </a:t>
            </a:r>
            <a:r>
              <a:rPr lang="de-DE" dirty="0" err="1" smtClean="0"/>
              <a:t>Commons</a:t>
            </a:r>
            <a:r>
              <a:rPr lang="de-DE" dirty="0" smtClean="0"/>
              <a:t> </a:t>
            </a:r>
            <a:r>
              <a:rPr lang="de-DE" dirty="0" err="1" smtClean="0"/>
              <a:t>Attribution</a:t>
            </a:r>
            <a:r>
              <a:rPr lang="de-DE" dirty="0" smtClean="0"/>
              <a:t>- </a:t>
            </a:r>
            <a:r>
              <a:rPr lang="de-DE" dirty="0" err="1" smtClean="0"/>
              <a:t>NoDerivs</a:t>
            </a:r>
            <a:r>
              <a:rPr lang="de-DE" dirty="0" smtClean="0"/>
              <a:t>  –  aber nur wenn wirklich notwendig</a:t>
            </a:r>
          </a:p>
          <a:p>
            <a:pPr marL="285750" indent="-285750">
              <a:buFont typeface="Wingdings" pitchFamily="2" charset="2"/>
              <a:buChar char="ü"/>
            </a:pPr>
            <a:r>
              <a:rPr lang="de-DE" dirty="0" smtClean="0"/>
              <a:t>Vermeiden Sie möglichst Lizenzen für die nichtkommerzielle Nutzung, weil diese die Weiterverwendung erheblich  einschränken</a:t>
            </a:r>
            <a:r>
              <a:rPr lang="en-GB" dirty="0" smtClean="0"/>
              <a:t>.</a:t>
            </a:r>
            <a:endParaRPr lang="en-GB" dirty="0"/>
          </a:p>
        </p:txBody>
      </p:sp>
      <p:sp>
        <p:nvSpPr>
          <p:cNvPr id="5" name="Slide Number Placeholder 4"/>
          <p:cNvSpPr>
            <a:spLocks noGrp="1"/>
          </p:cNvSpPr>
          <p:nvPr>
            <p:ph type="sldNum" sz="quarter" idx="18"/>
          </p:nvPr>
        </p:nvSpPr>
        <p:spPr/>
        <p:txBody>
          <a:bodyPr/>
          <a:lstStyle/>
          <a:p>
            <a:r>
              <a:rPr lang="en-GB" smtClean="0"/>
              <a:t>Slide </a:t>
            </a:r>
            <a:fld id="{E44EE0AE-258D-448E-BE6F-A5950D950578}" type="slidenum">
              <a:rPr lang="en-GB" smtClean="0"/>
              <a:pPr/>
              <a:t>20</a:t>
            </a:fld>
            <a:endParaRPr lang="en-GB"/>
          </a:p>
        </p:txBody>
      </p:sp>
      <p:sp>
        <p:nvSpPr>
          <p:cNvPr id="9" name="TextBox 8"/>
          <p:cNvSpPr txBox="1"/>
          <p:nvPr/>
        </p:nvSpPr>
        <p:spPr>
          <a:xfrm>
            <a:off x="1043608" y="5517232"/>
            <a:ext cx="7056784" cy="720080"/>
          </a:xfrm>
          <a:prstGeom prst="rect">
            <a:avLst/>
          </a:prstGeom>
        </p:spPr>
        <p:style>
          <a:lnRef idx="1">
            <a:schemeClr val="accent1"/>
          </a:lnRef>
          <a:fillRef idx="3">
            <a:schemeClr val="accent1"/>
          </a:fillRef>
          <a:effectRef idx="2">
            <a:schemeClr val="accent1"/>
          </a:effectRef>
          <a:fontRef idx="minor">
            <a:schemeClr val="lt1"/>
          </a:fontRef>
        </p:style>
        <p:txBody>
          <a:bodyPr vert="horz" wrap="square" lIns="0" tIns="0" rIns="0" bIns="0" rtlCol="0">
            <a:noAutofit/>
          </a:bodyPr>
          <a:lstStyle/>
          <a:p>
            <a:pPr indent="-274320">
              <a:spcAft>
                <a:spcPts val="900"/>
              </a:spcAft>
            </a:pPr>
            <a:r>
              <a:rPr lang="de-DE" i="1" dirty="0" smtClean="0">
                <a:solidFill>
                  <a:schemeClr val="bg2"/>
                </a:solidFill>
                <a:latin typeface="+mj-lt"/>
              </a:rPr>
              <a:t>Lizenzen für Daten sollten eine angemessene Sicherheit und Kontrolle bieten (aber nicht mehr als das).</a:t>
            </a:r>
          </a:p>
          <a:p>
            <a:pPr indent="-274320">
              <a:spcAft>
                <a:spcPts val="900"/>
              </a:spcAft>
            </a:pPr>
            <a:endParaRPr lang="en-GB" dirty="0" smtClean="0">
              <a:solidFill>
                <a:schemeClr val="bg2"/>
              </a:solidFill>
              <a:latin typeface="+mj-l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Britische Regierungslizenz für PSI</a:t>
            </a:r>
            <a:endParaRPr lang="de-DE" dirty="0"/>
          </a:p>
        </p:txBody>
      </p:sp>
      <p:sp>
        <p:nvSpPr>
          <p:cNvPr id="3" name="Slide Number Placeholder 2"/>
          <p:cNvSpPr>
            <a:spLocks noGrp="1"/>
          </p:cNvSpPr>
          <p:nvPr>
            <p:ph type="sldNum" sz="quarter" idx="12"/>
          </p:nvPr>
        </p:nvSpPr>
        <p:spPr/>
        <p:txBody>
          <a:bodyPr/>
          <a:lstStyle/>
          <a:p>
            <a:r>
              <a:rPr lang="en-GB" smtClean="0"/>
              <a:t>Slide </a:t>
            </a:r>
            <a:fld id="{7703A140-4BD5-4963-8DDB-02EE24C99514}" type="slidenum">
              <a:rPr lang="en-GB" smtClean="0"/>
              <a:pPr/>
              <a:t>21</a:t>
            </a:fld>
            <a:endParaRPr lang="en-GB"/>
          </a:p>
        </p:txBody>
      </p:sp>
      <p:sp>
        <p:nvSpPr>
          <p:cNvPr id="4" name="TextBox 3"/>
          <p:cNvSpPr txBox="1"/>
          <p:nvPr/>
        </p:nvSpPr>
        <p:spPr>
          <a:xfrm>
            <a:off x="1331640" y="6123402"/>
            <a:ext cx="6264696" cy="288032"/>
          </a:xfrm>
          <a:prstGeom prst="rect">
            <a:avLst/>
          </a:prstGeom>
          <a:noFill/>
        </p:spPr>
        <p:txBody>
          <a:bodyPr vert="horz" wrap="square" lIns="0" tIns="0" rIns="0" bIns="0" rtlCol="0">
            <a:noAutofit/>
          </a:bodyPr>
          <a:lstStyle/>
          <a:p>
            <a:pPr indent="-274320" algn="ctr">
              <a:spcAft>
                <a:spcPts val="900"/>
              </a:spcAft>
            </a:pPr>
            <a:r>
              <a:rPr lang="en-GB" sz="1050" dirty="0">
                <a:hlinkClick r:id="rId3"/>
              </a:rPr>
              <a:t>http://www.nationalarchives.gov.uk/doc/open-government-licence/version/2</a:t>
            </a:r>
            <a:endParaRPr lang="en-GB" sz="1050" dirty="0" smtClean="0">
              <a:latin typeface="Georgia" pitchFamily="18" charset="0"/>
            </a:endParaRPr>
          </a:p>
        </p:txBody>
      </p:sp>
      <p:pic>
        <p:nvPicPr>
          <p:cNvPr id="1028"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123728" y="1268760"/>
            <a:ext cx="4968552" cy="483185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486545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Eine offene und uneingeschränkte Lizenz für Ihre Daten verwenden.</a:t>
            </a:r>
            <a:endParaRPr lang="de-DE" dirty="0"/>
          </a:p>
        </p:txBody>
      </p:sp>
      <p:sp>
        <p:nvSpPr>
          <p:cNvPr id="3" name="Content Placeholder 2"/>
          <p:cNvSpPr>
            <a:spLocks noGrp="1"/>
          </p:cNvSpPr>
          <p:nvPr>
            <p:ph sz="quarter" idx="15"/>
          </p:nvPr>
        </p:nvSpPr>
        <p:spPr/>
        <p:txBody>
          <a:bodyPr/>
          <a:lstStyle/>
          <a:p>
            <a:r>
              <a:rPr lang="de-DE" i="1" dirty="0" smtClean="0">
                <a:solidFill>
                  <a:schemeClr val="accent1"/>
                </a:solidFill>
              </a:rPr>
              <a:t>Immer wenn Daten für einen offenen und uneingeschränkten Zugang lizenziert sind, können Wiederverwender neues Wissen schaffen, indem sie sie verbinden</a:t>
            </a:r>
            <a:r>
              <a:rPr lang="de-DE" dirty="0" smtClean="0">
                <a:solidFill>
                  <a:schemeClr val="tx2"/>
                </a:solidFill>
              </a:rPr>
              <a:t>.</a:t>
            </a:r>
          </a:p>
          <a:p>
            <a:r>
              <a:rPr lang="de-DE" sz="1800" dirty="0" smtClean="0"/>
              <a:t>Zum Beispiel, </a:t>
            </a:r>
          </a:p>
          <a:p>
            <a:pPr lvl="1"/>
            <a:r>
              <a:rPr lang="de-DE" sz="1800" b="1" dirty="0" smtClean="0"/>
              <a:t>Querverweise </a:t>
            </a:r>
            <a:r>
              <a:rPr lang="de-DE" sz="1800" dirty="0" smtClean="0"/>
              <a:t>von öffentlichen Ausgaben mit geografischen Daten, um zu visualisieren, welche Regionen besser finanziert werden.</a:t>
            </a:r>
          </a:p>
          <a:p>
            <a:pPr lvl="1"/>
            <a:r>
              <a:rPr lang="de-DE" sz="1800" dirty="0" smtClean="0"/>
              <a:t>Fahrpläne der öffentliche Verkehrsmittel anhand von GPS-Daten, um damit in der Lage zu sein, Echtzeit-Informationen über Verspätungen zu geben.</a:t>
            </a:r>
          </a:p>
          <a:p>
            <a:pPr lvl="1"/>
            <a:r>
              <a:rPr lang="de-DE" sz="1800" b="1" dirty="0" smtClean="0"/>
              <a:t>Leistungsmessung </a:t>
            </a:r>
            <a:r>
              <a:rPr lang="de-DE" sz="1800" dirty="0" smtClean="0"/>
              <a:t>von öffentlichen Dienstleistungen, basierend auf Transaktionszählern und Wartezeiten.</a:t>
            </a:r>
          </a:p>
          <a:p>
            <a:pPr lvl="1"/>
            <a:r>
              <a:rPr lang="de-DE" sz="1800" b="1" dirty="0" smtClean="0"/>
              <a:t>Empfehlungen für</a:t>
            </a:r>
            <a:r>
              <a:rPr lang="de-DE" sz="1800" dirty="0" smtClean="0"/>
              <a:t> Präventionsmaßnahmen ableiten, indem eine Verbindung zwischen Unfallstatistik, Wetterdaten und Straßenkarten hergestellt wird.</a:t>
            </a:r>
          </a:p>
          <a:p>
            <a:pPr lvl="1"/>
            <a:endParaRPr lang="de-DE"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22</a:t>
            </a:fld>
            <a:endParaRPr lang="en-GB"/>
          </a:p>
        </p:txBody>
      </p:sp>
    </p:spTree>
    <p:extLst>
      <p:ext uri="{BB962C8B-B14F-4D97-AF65-F5344CB8AC3E}">
        <p14:creationId xmlns:p14="http://schemas.microsoft.com/office/powerpoint/2010/main" val="32129802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Schutz vor Haftung</a:t>
            </a:r>
            <a:endParaRPr lang="de-DE" dirty="0"/>
          </a:p>
        </p:txBody>
      </p:sp>
      <p:sp>
        <p:nvSpPr>
          <p:cNvPr id="5" name="Content Placeholder 4"/>
          <p:cNvSpPr>
            <a:spLocks noGrp="1"/>
          </p:cNvSpPr>
          <p:nvPr>
            <p:ph sz="quarter" idx="15"/>
          </p:nvPr>
        </p:nvSpPr>
        <p:spPr>
          <a:xfrm>
            <a:off x="611560" y="1772816"/>
            <a:ext cx="8077200" cy="3908648"/>
          </a:xfrm>
        </p:spPr>
        <p:txBody>
          <a:bodyPr/>
          <a:lstStyle/>
          <a:p>
            <a:r>
              <a:rPr lang="de-DE" dirty="0" smtClean="0"/>
              <a:t>Haftungsrisiken sind im Zusammenhang mit:</a:t>
            </a:r>
          </a:p>
          <a:p>
            <a:pPr lvl="1"/>
            <a:r>
              <a:rPr lang="de-DE" dirty="0" smtClean="0"/>
              <a:t>Verletzung von Rechten Dritter (persönliche Daten, Urheberrechte, Datenbankrechten usw.)</a:t>
            </a:r>
          </a:p>
          <a:p>
            <a:pPr lvl="2"/>
            <a:r>
              <a:rPr lang="de-DE" dirty="0" smtClean="0"/>
              <a:t>Rechte müssen gelöscht und Daten müssen anonymisiert werden</a:t>
            </a:r>
          </a:p>
          <a:p>
            <a:pPr lvl="1"/>
            <a:r>
              <a:rPr lang="de-DE" dirty="0" smtClean="0"/>
              <a:t>(</a:t>
            </a:r>
            <a:r>
              <a:rPr lang="de-DE" dirty="0" err="1" smtClean="0"/>
              <a:t>Un</a:t>
            </a:r>
            <a:r>
              <a:rPr lang="de-DE" dirty="0" smtClean="0"/>
              <a:t>-)Richtigkeit von Daten</a:t>
            </a:r>
          </a:p>
          <a:p>
            <a:pPr lvl="2"/>
            <a:r>
              <a:rPr lang="de-DE" dirty="0" smtClean="0"/>
              <a:t>Ein </a:t>
            </a:r>
            <a:r>
              <a:rPr lang="de-DE" dirty="0" err="1" smtClean="0"/>
              <a:t>Disclaimer</a:t>
            </a:r>
            <a:r>
              <a:rPr lang="de-DE" dirty="0" smtClean="0"/>
              <a:t> macht klar, in wie weit der Herausgeber die Richtigkeit der Daten garantiert</a:t>
            </a:r>
          </a:p>
          <a:p>
            <a:pPr lvl="1"/>
            <a:r>
              <a:rPr lang="de-DE" dirty="0" smtClean="0"/>
              <a:t>Unlauterer Wettbewerb zu Marktteilnehmern, die die Information schon verkaufen. </a:t>
            </a:r>
          </a:p>
          <a:p>
            <a:pPr lvl="2"/>
            <a:r>
              <a:rPr lang="de-DE" dirty="0" smtClean="0"/>
              <a:t>In solchen Fällen müssen Marktteilnehmer konsultieren werden,  z.B. um einen Übergangszeitraum zu schaffen.</a:t>
            </a:r>
          </a:p>
          <a:p>
            <a:pPr lvl="1"/>
            <a:endParaRPr lang="de-DE" dirty="0"/>
          </a:p>
        </p:txBody>
      </p:sp>
      <p:sp>
        <p:nvSpPr>
          <p:cNvPr id="3" name="Slide Number Placeholder 2"/>
          <p:cNvSpPr>
            <a:spLocks noGrp="1"/>
          </p:cNvSpPr>
          <p:nvPr>
            <p:ph type="sldNum" sz="quarter" idx="18"/>
          </p:nvPr>
        </p:nvSpPr>
        <p:spPr/>
        <p:txBody>
          <a:bodyPr/>
          <a:lstStyle/>
          <a:p>
            <a:r>
              <a:rPr lang="en-GB" smtClean="0"/>
              <a:t>Slide </a:t>
            </a:r>
            <a:fld id="{7703A140-4BD5-4963-8DDB-02EE24C99514}" type="slidenum">
              <a:rPr lang="en-GB" smtClean="0"/>
              <a:pPr/>
              <a:t>23</a:t>
            </a:fld>
            <a:endParaRPr lang="en-GB"/>
          </a:p>
        </p:txBody>
      </p:sp>
      <p:sp>
        <p:nvSpPr>
          <p:cNvPr id="6" name="TextBox 5"/>
          <p:cNvSpPr txBox="1"/>
          <p:nvPr/>
        </p:nvSpPr>
        <p:spPr>
          <a:xfrm>
            <a:off x="3995936" y="5877272"/>
            <a:ext cx="4608512" cy="432048"/>
          </a:xfrm>
          <a:prstGeom prst="rect">
            <a:avLst/>
          </a:prstGeom>
          <a:noFill/>
        </p:spPr>
        <p:txBody>
          <a:bodyPr vert="horz" wrap="square" lIns="0" tIns="0" rIns="0" bIns="0" rtlCol="0">
            <a:noAutofit/>
          </a:bodyPr>
          <a:lstStyle/>
          <a:p>
            <a:pPr indent="-274320">
              <a:spcAft>
                <a:spcPts val="900"/>
              </a:spcAft>
            </a:pPr>
            <a:endParaRPr lang="en-GB" sz="1050" dirty="0" err="1" smtClean="0">
              <a:latin typeface="Georgia" pitchFamily="18" charset="0"/>
            </a:endParaRPr>
          </a:p>
        </p:txBody>
      </p:sp>
      <p:sp>
        <p:nvSpPr>
          <p:cNvPr id="9" name="TextBox 8"/>
          <p:cNvSpPr txBox="1"/>
          <p:nvPr/>
        </p:nvSpPr>
        <p:spPr>
          <a:xfrm>
            <a:off x="2339752" y="5877272"/>
            <a:ext cx="6048672" cy="360040"/>
          </a:xfrm>
          <a:prstGeom prst="rect">
            <a:avLst/>
          </a:prstGeom>
          <a:noFill/>
        </p:spPr>
        <p:txBody>
          <a:bodyPr vert="horz" wrap="square" lIns="0" tIns="0" rIns="0" bIns="0" rtlCol="0">
            <a:noAutofit/>
          </a:bodyPr>
          <a:lstStyle/>
          <a:p>
            <a:pPr indent="-274320" algn="r"/>
            <a:r>
              <a:rPr lang="en-GB" sz="1050" dirty="0" smtClean="0">
                <a:latin typeface="Georgia" pitchFamily="18" charset="0"/>
              </a:rPr>
              <a:t>Source: Marc de </a:t>
            </a:r>
            <a:r>
              <a:rPr lang="en-GB" sz="1050" dirty="0" err="1" smtClean="0">
                <a:latin typeface="Georgia" pitchFamily="18" charset="0"/>
              </a:rPr>
              <a:t>Vries</a:t>
            </a:r>
            <a:r>
              <a:rPr lang="en-GB" sz="1050" dirty="0" smtClean="0">
                <a:latin typeface="Georgia" pitchFamily="18" charset="0"/>
              </a:rPr>
              <a:t>. Open Data and Liability. </a:t>
            </a:r>
            <a:r>
              <a:rPr lang="en-GB" sz="1050" dirty="0" err="1" smtClean="0">
                <a:latin typeface="Georgia" pitchFamily="18" charset="0"/>
              </a:rPr>
              <a:t>EPSIplatform</a:t>
            </a:r>
            <a:r>
              <a:rPr lang="en-GB" sz="1050" dirty="0" smtClean="0">
                <a:latin typeface="Georgia" pitchFamily="18" charset="0"/>
              </a:rPr>
              <a:t> Topic Report No. 2012/13. </a:t>
            </a:r>
          </a:p>
          <a:p>
            <a:pPr indent="-274320" algn="r"/>
            <a:r>
              <a:rPr lang="en-GB" sz="1050" dirty="0" smtClean="0">
                <a:latin typeface="Georgia" pitchFamily="18" charset="0"/>
                <a:hlinkClick r:id="rId3"/>
              </a:rPr>
              <a:t>http://epsiplatform.eu/sites/default/files/Final%20TR%20Open%20Data%20and%20Liability.pdf</a:t>
            </a:r>
            <a:r>
              <a:rPr lang="en-GB" sz="1050" dirty="0" smtClean="0">
                <a:latin typeface="Georgia" pitchFamily="18" charset="0"/>
              </a:rPr>
              <a:t> </a:t>
            </a:r>
          </a:p>
        </p:txBody>
      </p:sp>
    </p:spTree>
    <p:extLst>
      <p:ext uri="{BB962C8B-B14F-4D97-AF65-F5344CB8AC3E}">
        <p14:creationId xmlns:p14="http://schemas.microsoft.com/office/powerpoint/2010/main" val="6748132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39552" y="2132856"/>
            <a:ext cx="8071048" cy="914400"/>
          </a:xfrm>
        </p:spPr>
        <p:txBody>
          <a:bodyPr/>
          <a:lstStyle/>
          <a:p>
            <a:r>
              <a:rPr lang="de-DE" sz="7200" i="0" dirty="0" smtClean="0">
                <a:solidFill>
                  <a:schemeClr val="accent1"/>
                </a:solidFill>
                <a:latin typeface="Bradley Hand ITC" pitchFamily="66" charset="0"/>
              </a:rPr>
              <a:t>Die Lizenzoptionen und </a:t>
            </a:r>
            <a:r>
              <a:rPr lang="de-DE" sz="7200" i="0" dirty="0" err="1" smtClean="0">
                <a:solidFill>
                  <a:schemeClr val="accent1"/>
                </a:solidFill>
                <a:latin typeface="Bradley Hand ITC" pitchFamily="66" charset="0"/>
              </a:rPr>
              <a:t>Good</a:t>
            </a:r>
            <a:r>
              <a:rPr lang="de-DE" sz="7200" i="0" dirty="0" smtClean="0">
                <a:solidFill>
                  <a:schemeClr val="accent1"/>
                </a:solidFill>
                <a:latin typeface="Bradley Hand ITC" pitchFamily="66" charset="0"/>
              </a:rPr>
              <a:t> Practices </a:t>
            </a:r>
            <a:br>
              <a:rPr lang="de-DE" sz="7200" i="0" dirty="0" smtClean="0">
                <a:solidFill>
                  <a:schemeClr val="accent1"/>
                </a:solidFill>
                <a:latin typeface="Bradley Hand ITC" pitchFamily="66" charset="0"/>
              </a:rPr>
            </a:br>
            <a:r>
              <a:rPr lang="de-DE" b="0" dirty="0" smtClean="0"/>
              <a:t>Bei Metadaten: Veröffentlichen Sie Ihre Metadaten unter einer Public-Domain-Lizenz, um eine breite Verteilung und Weiterverwendung sicherzustellen.</a:t>
            </a:r>
          </a:p>
        </p:txBody>
      </p:sp>
      <p:sp>
        <p:nvSpPr>
          <p:cNvPr id="4" name="Slide Number Placeholder 3"/>
          <p:cNvSpPr>
            <a:spLocks noGrp="1"/>
          </p:cNvSpPr>
          <p:nvPr>
            <p:ph type="sldNum" sz="quarter" idx="12"/>
          </p:nvPr>
        </p:nvSpPr>
        <p:spPr/>
        <p:txBody>
          <a:bodyPr/>
          <a:lstStyle/>
          <a:p>
            <a:r>
              <a:rPr lang="en-GB" dirty="0" smtClean="0"/>
              <a:t>Slide </a:t>
            </a:r>
            <a:fld id="{F40CD079-BC3F-4086-BA81-31A79D845B02}" type="slidenum">
              <a:rPr lang="en-GB" smtClean="0"/>
              <a:pPr/>
              <a:t>24</a:t>
            </a:fld>
            <a:endParaRPr lang="en-GB"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Welche Lizenzen sind für Metadaten geeignet?</a:t>
            </a:r>
            <a:endParaRPr lang="de-DE" dirty="0"/>
          </a:p>
        </p:txBody>
      </p:sp>
      <p:sp>
        <p:nvSpPr>
          <p:cNvPr id="5" name="Content Placeholder 4"/>
          <p:cNvSpPr>
            <a:spLocks noGrp="1"/>
          </p:cNvSpPr>
          <p:nvPr>
            <p:ph sz="quarter" idx="14"/>
          </p:nvPr>
        </p:nvSpPr>
        <p:spPr>
          <a:xfrm>
            <a:off x="533400" y="1752601"/>
            <a:ext cx="3962400" cy="2972543"/>
          </a:xfrm>
        </p:spPr>
        <p:txBody>
          <a:bodyPr/>
          <a:lstStyle/>
          <a:p>
            <a:r>
              <a:rPr lang="de-DE" sz="1800" dirty="0" smtClean="0"/>
              <a:t>Die folgenden Lizenzen erlauben die </a:t>
            </a:r>
            <a:r>
              <a:rPr lang="de-DE" sz="1800" b="1" dirty="0" smtClean="0"/>
              <a:t>vollständige offene Weiterverwendung:</a:t>
            </a:r>
            <a:r>
              <a:rPr lang="de-DE" sz="1800" dirty="0" smtClean="0"/>
              <a:t> </a:t>
            </a:r>
          </a:p>
          <a:p>
            <a:pPr>
              <a:buFont typeface="Arial" pitchFamily="34" charset="0"/>
              <a:buChar char="•"/>
            </a:pPr>
            <a:r>
              <a:rPr lang="de-DE" sz="1800" dirty="0" smtClean="0"/>
              <a:t>Public Domain Mark </a:t>
            </a:r>
          </a:p>
          <a:p>
            <a:pPr lvl="1"/>
            <a:r>
              <a:rPr lang="de-DE" sz="1800" dirty="0" smtClean="0"/>
              <a:t>Creative </a:t>
            </a:r>
            <a:r>
              <a:rPr lang="de-DE" sz="1800" dirty="0" err="1" smtClean="0"/>
              <a:t>Commons</a:t>
            </a:r>
            <a:r>
              <a:rPr lang="de-DE" sz="1800" dirty="0" smtClean="0"/>
              <a:t> Zero Public Domain </a:t>
            </a:r>
            <a:r>
              <a:rPr lang="de-DE" sz="1800" dirty="0" err="1" smtClean="0"/>
              <a:t>Dedication</a:t>
            </a:r>
            <a:endParaRPr lang="de-DE" sz="1800" dirty="0" smtClean="0"/>
          </a:p>
          <a:p>
            <a:pPr lvl="1"/>
            <a:r>
              <a:rPr lang="de-DE" sz="1800" dirty="0" smtClean="0"/>
              <a:t>Open Data </a:t>
            </a:r>
            <a:r>
              <a:rPr lang="de-DE" sz="1800" dirty="0" err="1" smtClean="0"/>
              <a:t>Commons</a:t>
            </a:r>
            <a:r>
              <a:rPr lang="de-DE" sz="1800" dirty="0" smtClean="0"/>
              <a:t> Public Domain </a:t>
            </a:r>
            <a:r>
              <a:rPr lang="de-DE" sz="1800" dirty="0" err="1" smtClean="0"/>
              <a:t>Dedication</a:t>
            </a:r>
            <a:r>
              <a:rPr lang="de-DE" sz="1800" dirty="0" smtClean="0"/>
              <a:t> </a:t>
            </a:r>
            <a:r>
              <a:rPr lang="de-DE" sz="1800" dirty="0" err="1" smtClean="0"/>
              <a:t>and</a:t>
            </a:r>
            <a:r>
              <a:rPr lang="de-DE" sz="1800" dirty="0" smtClean="0"/>
              <a:t> </a:t>
            </a:r>
            <a:r>
              <a:rPr lang="de-DE" sz="1800" dirty="0" err="1" smtClean="0"/>
              <a:t>license</a:t>
            </a:r>
            <a:r>
              <a:rPr lang="de-DE" sz="1800" dirty="0" smtClean="0"/>
              <a:t> (PDDL)</a:t>
            </a:r>
          </a:p>
        </p:txBody>
      </p:sp>
      <p:sp>
        <p:nvSpPr>
          <p:cNvPr id="6" name="Content Placeholder 5"/>
          <p:cNvSpPr>
            <a:spLocks noGrp="1"/>
          </p:cNvSpPr>
          <p:nvPr>
            <p:ph sz="quarter" idx="15"/>
          </p:nvPr>
        </p:nvSpPr>
        <p:spPr>
          <a:xfrm>
            <a:off x="4648201" y="1752600"/>
            <a:ext cx="3962399" cy="2828528"/>
          </a:xfrm>
        </p:spPr>
        <p:txBody>
          <a:bodyPr/>
          <a:lstStyle/>
          <a:p>
            <a:r>
              <a:rPr lang="de-DE" sz="1800" dirty="0" smtClean="0"/>
              <a:t>Die folgende Lizenzen werden auch verwendet, aber führen zu „</a:t>
            </a:r>
            <a:r>
              <a:rPr lang="de-DE" sz="1800" b="1" dirty="0" err="1" smtClean="0"/>
              <a:t>attribution</a:t>
            </a:r>
            <a:r>
              <a:rPr lang="de-DE" sz="1800" b="1" dirty="0" smtClean="0"/>
              <a:t> </a:t>
            </a:r>
            <a:r>
              <a:rPr lang="de-DE" sz="1800" b="1" dirty="0" err="1" smtClean="0"/>
              <a:t>stacking</a:t>
            </a:r>
            <a:r>
              <a:rPr lang="de-DE" sz="1800" b="1" dirty="0" smtClean="0"/>
              <a:t>”, der</a:t>
            </a:r>
            <a:r>
              <a:rPr lang="de-DE" sz="1800" dirty="0" smtClean="0"/>
              <a:t> Notwendigkeit eine Kette von Namensnennung nachverfolgen zu können:</a:t>
            </a:r>
          </a:p>
          <a:p>
            <a:pPr lvl="1"/>
            <a:r>
              <a:rPr lang="de-DE" sz="1800" dirty="0" smtClean="0"/>
              <a:t>CC-BY</a:t>
            </a:r>
          </a:p>
          <a:p>
            <a:pPr lvl="1"/>
            <a:r>
              <a:rPr lang="de-DE" sz="1800" dirty="0" smtClean="0"/>
              <a:t>ODC </a:t>
            </a:r>
            <a:r>
              <a:rPr lang="de-DE" sz="1800" dirty="0" err="1" smtClean="0"/>
              <a:t>Attribution</a:t>
            </a:r>
            <a:endParaRPr lang="de-DE" sz="1800" dirty="0" smtClean="0"/>
          </a:p>
          <a:p>
            <a:pPr lvl="1"/>
            <a:r>
              <a:rPr lang="de-DE" sz="1800" dirty="0" smtClean="0"/>
              <a:t>ISA Open </a:t>
            </a:r>
            <a:r>
              <a:rPr lang="de-DE" sz="1800" dirty="0" err="1" smtClean="0"/>
              <a:t>Metadata</a:t>
            </a:r>
            <a:r>
              <a:rPr lang="de-DE" sz="1800" dirty="0" smtClean="0"/>
              <a:t> </a:t>
            </a:r>
            <a:r>
              <a:rPr lang="de-DE" sz="1800" dirty="0" err="1" smtClean="0"/>
              <a:t>licence</a:t>
            </a:r>
            <a:r>
              <a:rPr lang="de-DE" sz="1800" dirty="0" smtClean="0"/>
              <a:t> 1.1</a:t>
            </a:r>
          </a:p>
          <a:p>
            <a:pPr lvl="1"/>
            <a:r>
              <a:rPr lang="de-DE" sz="1800" dirty="0" smtClean="0"/>
              <a:t>Open </a:t>
            </a:r>
            <a:r>
              <a:rPr lang="de-DE" sz="1800" dirty="0" err="1" smtClean="0"/>
              <a:t>Government</a:t>
            </a:r>
            <a:r>
              <a:rPr lang="de-DE" sz="1800" dirty="0" smtClean="0"/>
              <a:t> </a:t>
            </a:r>
            <a:r>
              <a:rPr lang="de-DE" sz="1800" dirty="0" err="1" smtClean="0"/>
              <a:t>licence</a:t>
            </a:r>
            <a:endParaRPr lang="de-DE" sz="1800" dirty="0" smtClean="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25</a:t>
            </a:fld>
            <a:endParaRPr lang="en-GB"/>
          </a:p>
        </p:txBody>
      </p:sp>
      <p:sp>
        <p:nvSpPr>
          <p:cNvPr id="7" name="Content Placeholder 4"/>
          <p:cNvSpPr txBox="1">
            <a:spLocks/>
          </p:cNvSpPr>
          <p:nvPr/>
        </p:nvSpPr>
        <p:spPr>
          <a:xfrm>
            <a:off x="755576" y="5085184"/>
            <a:ext cx="7632848" cy="1080120"/>
          </a:xfrm>
          <a:prstGeom prst="rect">
            <a:avLst/>
          </a:prstGeom>
        </p:spPr>
        <p:txBody>
          <a:bodyPr vert="horz" lIns="0" tIns="0" rIns="0" bIns="0" rtlCol="0">
            <a:noAutofit/>
          </a:bodyPr>
          <a:lst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r>
              <a:rPr lang="da-DK" sz="1800" i="1" dirty="0" smtClean="0">
                <a:solidFill>
                  <a:schemeClr val="accent1"/>
                </a:solidFill>
              </a:rPr>
              <a:t>Other licences (non-commercial, non-derivatives, share-alike) are less suited; they make reuse of metadata for Linked Data applications difficult because they place restrictions on how metadata can be shared, used and enhanced.</a:t>
            </a:r>
          </a:p>
          <a:p>
            <a:pPr lvl="1"/>
            <a:endParaRPr lang="en-GB" sz="1800" dirty="0"/>
          </a:p>
        </p:txBody>
      </p:sp>
    </p:spTree>
    <p:extLst>
      <p:ext uri="{BB962C8B-B14F-4D97-AF65-F5344CB8AC3E}">
        <p14:creationId xmlns:p14="http://schemas.microsoft.com/office/powerpoint/2010/main" val="5122125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Beispiel: Discovery Open </a:t>
            </a:r>
            <a:r>
              <a:rPr lang="de-DE" dirty="0" err="1" smtClean="0"/>
              <a:t>Metadata</a:t>
            </a:r>
            <a:r>
              <a:rPr lang="de-DE" dirty="0" smtClean="0"/>
              <a:t> </a:t>
            </a:r>
            <a:r>
              <a:rPr lang="de-DE" dirty="0" err="1" smtClean="0"/>
              <a:t>Principles</a:t>
            </a:r>
            <a:endParaRPr lang="de-DE" dirty="0"/>
          </a:p>
        </p:txBody>
      </p:sp>
      <p:sp>
        <p:nvSpPr>
          <p:cNvPr id="4" name="Slide Number Placeholder 3"/>
          <p:cNvSpPr>
            <a:spLocks noGrp="1"/>
          </p:cNvSpPr>
          <p:nvPr>
            <p:ph type="sldNum" sz="quarter" idx="12"/>
          </p:nvPr>
        </p:nvSpPr>
        <p:spPr/>
        <p:txBody>
          <a:bodyPr/>
          <a:lstStyle/>
          <a:p>
            <a:r>
              <a:rPr lang="en-GB" smtClean="0"/>
              <a:t>Slide </a:t>
            </a:r>
            <a:fld id="{F40CD079-BC3F-4086-BA81-31A79D845B02}" type="slidenum">
              <a:rPr lang="en-GB" smtClean="0"/>
              <a:pPr/>
              <a:t>26</a:t>
            </a:fld>
            <a:endParaRPr lang="en-GB"/>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536" y="2094805"/>
            <a:ext cx="4105065" cy="378246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0" y="2132856"/>
            <a:ext cx="4256125" cy="374441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844709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err="1" smtClean="0"/>
              <a:t>Good</a:t>
            </a:r>
            <a:r>
              <a:rPr lang="de-DE" dirty="0" smtClean="0"/>
              <a:t> Practices für die Lizenzierung Ihrer Metadaten</a:t>
            </a:r>
            <a:endParaRPr lang="de-DE" dirty="0"/>
          </a:p>
        </p:txBody>
      </p:sp>
      <p:sp>
        <p:nvSpPr>
          <p:cNvPr id="5" name="Content Placeholder 4"/>
          <p:cNvSpPr>
            <a:spLocks noGrp="1"/>
          </p:cNvSpPr>
          <p:nvPr>
            <p:ph sz="quarter" idx="14"/>
          </p:nvPr>
        </p:nvSpPr>
        <p:spPr/>
        <p:txBody>
          <a:bodyPr/>
          <a:lstStyle/>
          <a:p>
            <a:r>
              <a:rPr lang="de-DE" i="1" dirty="0" smtClean="0">
                <a:solidFill>
                  <a:schemeClr val="accent1"/>
                </a:solidFill>
              </a:rPr>
              <a:t>Was Sie bedenken sollten:</a:t>
            </a:r>
          </a:p>
          <a:p>
            <a:pPr lvl="1">
              <a:buFont typeface="Wingdings" pitchFamily="2" charset="2"/>
              <a:buChar char="ü"/>
            </a:pPr>
            <a:r>
              <a:rPr lang="de-DE" dirty="0" smtClean="0"/>
              <a:t>Metadaten helfen Menschen, Ihre Daten zu entdecken.</a:t>
            </a:r>
          </a:p>
          <a:p>
            <a:pPr lvl="1">
              <a:buFont typeface="Wingdings" pitchFamily="2" charset="2"/>
              <a:buChar char="ü"/>
            </a:pPr>
            <a:r>
              <a:rPr lang="de-DE" dirty="0" smtClean="0"/>
              <a:t>Je weiter Ihre Metadaten verteilt sind, desto höher ist Ihre Sichtbarkeit.</a:t>
            </a:r>
          </a:p>
          <a:p>
            <a:pPr lvl="1">
              <a:buFont typeface="Wingdings" pitchFamily="2" charset="2"/>
              <a:buChar char="ü"/>
            </a:pPr>
            <a:r>
              <a:rPr lang="de-DE" dirty="0" smtClean="0"/>
              <a:t>Anderen dürfen Ihren Daten etwas hinzufügen, sie erweitern oder auf andere Ressourcen verweisen.</a:t>
            </a:r>
          </a:p>
        </p:txBody>
      </p:sp>
      <p:sp>
        <p:nvSpPr>
          <p:cNvPr id="6" name="Content Placeholder 5"/>
          <p:cNvSpPr>
            <a:spLocks noGrp="1"/>
          </p:cNvSpPr>
          <p:nvPr>
            <p:ph sz="quarter" idx="15"/>
          </p:nvPr>
        </p:nvSpPr>
        <p:spPr/>
        <p:txBody>
          <a:bodyPr/>
          <a:lstStyle/>
          <a:p>
            <a:r>
              <a:rPr lang="de-DE" i="1" dirty="0" err="1" smtClean="0">
                <a:solidFill>
                  <a:schemeClr val="accent1"/>
                </a:solidFill>
              </a:rPr>
              <a:t>Good</a:t>
            </a:r>
            <a:r>
              <a:rPr lang="de-DE" i="1" dirty="0" smtClean="0">
                <a:solidFill>
                  <a:schemeClr val="accent1"/>
                </a:solidFill>
              </a:rPr>
              <a:t> Practices:</a:t>
            </a:r>
          </a:p>
          <a:p>
            <a:pPr marL="273050" indent="-273050">
              <a:buFont typeface="Wingdings" pitchFamily="2" charset="2"/>
              <a:buChar char="ü"/>
            </a:pPr>
            <a:r>
              <a:rPr lang="de-DE" dirty="0" smtClean="0"/>
              <a:t>Lizenzen für Metadaten sollten so offen wie möglich sein.</a:t>
            </a:r>
          </a:p>
          <a:p>
            <a:pPr marL="285750" indent="-285750">
              <a:buFont typeface="Wingdings" pitchFamily="2" charset="2"/>
              <a:buChar char="ü"/>
            </a:pPr>
            <a:r>
              <a:rPr lang="de-DE" dirty="0" smtClean="0"/>
              <a:t>Eine Public Domain Lizenz erlaubt die breiteste Weiterverwendung.</a:t>
            </a:r>
          </a:p>
          <a:p>
            <a:pPr marL="285750" indent="-285750">
              <a:buFont typeface="Wingdings" pitchFamily="2" charset="2"/>
              <a:buChar char="ü"/>
            </a:pPr>
            <a:r>
              <a:rPr lang="de-DE" dirty="0" smtClean="0"/>
              <a:t>Eine Namensnennungslizenz stellt sicher, dass Sie im Laufe der Verbreitung Nutzen davon ziehen; dies kann aber Probleme verursachen, wenn die Daten mehrfach geteilt werden. (sog. </a:t>
            </a:r>
            <a:r>
              <a:rPr lang="de-DE" dirty="0" err="1" smtClean="0"/>
              <a:t>attribution</a:t>
            </a:r>
            <a:r>
              <a:rPr lang="de-DE" dirty="0" smtClean="0"/>
              <a:t> </a:t>
            </a:r>
            <a:r>
              <a:rPr lang="de-DE" dirty="0" err="1" smtClean="0"/>
              <a:t>stacking</a:t>
            </a:r>
            <a:r>
              <a:rPr lang="de-DE" dirty="0" smtClean="0"/>
              <a:t>).</a:t>
            </a:r>
          </a:p>
          <a:p>
            <a:endParaRPr lang="de-DE"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27</a:t>
            </a:fld>
            <a:endParaRPr lang="en-GB"/>
          </a:p>
        </p:txBody>
      </p:sp>
    </p:spTree>
    <p:extLst>
      <p:ext uri="{BB962C8B-B14F-4D97-AF65-F5344CB8AC3E}">
        <p14:creationId xmlns:p14="http://schemas.microsoft.com/office/powerpoint/2010/main" val="162925118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39552" y="1916832"/>
            <a:ext cx="8071048" cy="914400"/>
          </a:xfrm>
        </p:spPr>
        <p:txBody>
          <a:bodyPr/>
          <a:lstStyle/>
          <a:p>
            <a:r>
              <a:rPr lang="de-DE" sz="7200" i="0" dirty="0" smtClean="0">
                <a:solidFill>
                  <a:schemeClr val="accent1"/>
                </a:solidFill>
                <a:latin typeface="Bradley Hand ITC" pitchFamily="66" charset="0"/>
              </a:rPr>
              <a:t>Ein Szenario für die Weiterverwendung von Metadaten </a:t>
            </a:r>
            <a:r>
              <a:rPr lang="en-GB" sz="7200" i="0" dirty="0" smtClean="0">
                <a:solidFill>
                  <a:schemeClr val="accent1"/>
                </a:solidFill>
                <a:latin typeface="Bradley Hand ITC" pitchFamily="66" charset="0"/>
              </a:rPr>
              <a:t/>
            </a:r>
            <a:br>
              <a:rPr lang="en-GB" sz="7200" i="0" dirty="0" smtClean="0">
                <a:solidFill>
                  <a:schemeClr val="accent1"/>
                </a:solidFill>
                <a:latin typeface="Bradley Hand ITC" pitchFamily="66" charset="0"/>
              </a:rPr>
            </a:br>
            <a:r>
              <a:rPr lang="de-DE" b="0" dirty="0" smtClean="0"/>
              <a:t>Eine Weiterverwendungs-Szenario für Metadaten, die unter einer Public-Domain-Lizenz veröffentlicht wurden. </a:t>
            </a:r>
          </a:p>
        </p:txBody>
      </p:sp>
      <p:sp>
        <p:nvSpPr>
          <p:cNvPr id="4" name="Slide Number Placeholder 3"/>
          <p:cNvSpPr>
            <a:spLocks noGrp="1"/>
          </p:cNvSpPr>
          <p:nvPr>
            <p:ph type="sldNum" sz="quarter" idx="12"/>
          </p:nvPr>
        </p:nvSpPr>
        <p:spPr/>
        <p:txBody>
          <a:bodyPr/>
          <a:lstStyle/>
          <a:p>
            <a:r>
              <a:rPr lang="en-GB" smtClean="0"/>
              <a:t>Slide </a:t>
            </a:r>
            <a:fld id="{F40CD079-BC3F-4086-BA81-31A79D845B02}" type="slidenum">
              <a:rPr lang="en-GB" smtClean="0"/>
              <a:pPr/>
              <a:t>28</a:t>
            </a:fld>
            <a:endParaRPr lang="en-GB"/>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Was können Wiederverwender mit Metadaten in der Public Domain machen</a:t>
            </a:r>
            <a:endParaRPr lang="de-DE" dirty="0"/>
          </a:p>
        </p:txBody>
      </p:sp>
      <p:sp>
        <p:nvSpPr>
          <p:cNvPr id="3" name="Content Placeholder 2"/>
          <p:cNvSpPr>
            <a:spLocks noGrp="1"/>
          </p:cNvSpPr>
          <p:nvPr>
            <p:ph sz="quarter" idx="15"/>
          </p:nvPr>
        </p:nvSpPr>
        <p:spPr/>
        <p:txBody>
          <a:bodyPr>
            <a:normAutofit fontScale="92500"/>
          </a:bodyPr>
          <a:lstStyle/>
          <a:p>
            <a:pPr lvl="1"/>
            <a:r>
              <a:rPr lang="de-DE" dirty="0" smtClean="0"/>
              <a:t>Sie können Ihre Metadaten </a:t>
            </a:r>
            <a:r>
              <a:rPr lang="de-DE" b="1" dirty="0" smtClean="0"/>
              <a:t>kopieren </a:t>
            </a:r>
            <a:r>
              <a:rPr lang="de-DE" dirty="0" smtClean="0"/>
              <a:t>&amp;</a:t>
            </a:r>
            <a:r>
              <a:rPr lang="de-DE" b="1" dirty="0" smtClean="0"/>
              <a:t> </a:t>
            </a:r>
            <a:r>
              <a:rPr lang="de-DE" dirty="0" smtClean="0"/>
              <a:t>diese</a:t>
            </a:r>
            <a:r>
              <a:rPr lang="de-DE" b="1" dirty="0" smtClean="0"/>
              <a:t> </a:t>
            </a:r>
            <a:r>
              <a:rPr lang="de-DE" dirty="0" smtClean="0"/>
              <a:t>in</a:t>
            </a:r>
            <a:r>
              <a:rPr lang="de-DE" b="1" dirty="0" smtClean="0"/>
              <a:t> Suchmaschinen und Broker eingeben, </a:t>
            </a:r>
            <a:r>
              <a:rPr lang="de-DE" dirty="0" smtClean="0"/>
              <a:t>die auf an den Standort Ihrer Daten verweisen.</a:t>
            </a:r>
          </a:p>
          <a:p>
            <a:pPr lvl="1"/>
            <a:r>
              <a:rPr lang="de-DE" dirty="0" smtClean="0"/>
              <a:t>Sie können diese </a:t>
            </a:r>
            <a:r>
              <a:rPr lang="de-DE" b="1" dirty="0" smtClean="0"/>
              <a:t>korrigieren</a:t>
            </a:r>
            <a:r>
              <a:rPr lang="de-DE" dirty="0" smtClean="0"/>
              <a:t>, wenn die ursprünglichen Metadaten Fehler enthalten.</a:t>
            </a:r>
          </a:p>
          <a:p>
            <a:pPr lvl="1"/>
            <a:r>
              <a:rPr lang="de-DE" dirty="0" smtClean="0"/>
              <a:t>Sie können Ihre Metadaten </a:t>
            </a:r>
            <a:r>
              <a:rPr lang="de-DE" b="1" dirty="0" smtClean="0"/>
              <a:t>verbessern</a:t>
            </a:r>
            <a:r>
              <a:rPr lang="de-DE" dirty="0" smtClean="0"/>
              <a:t>, zum Beispiel durch die Umwandlung von Text-Strings in Links. </a:t>
            </a:r>
          </a:p>
          <a:p>
            <a:pPr lvl="2">
              <a:buFont typeface="Wingdings" pitchFamily="2" charset="2"/>
              <a:buChar char="§"/>
            </a:pPr>
            <a:r>
              <a:rPr lang="de-DE" sz="1800" dirty="0" smtClean="0"/>
              <a:t>Dies kann passieren, wenn der Wiederverwender sich mit URI-Sätzen für Organisationen, Themen und andere Dinge, auf die sich Ihre Metadaten  beziehen, auskennt.</a:t>
            </a:r>
          </a:p>
          <a:p>
            <a:pPr lvl="1"/>
            <a:r>
              <a:rPr lang="de-DE" dirty="0" smtClean="0"/>
              <a:t>Sie können Ihre Metadaten </a:t>
            </a:r>
            <a:r>
              <a:rPr lang="de-DE" b="1" dirty="0" smtClean="0"/>
              <a:t>erweitern, </a:t>
            </a:r>
            <a:r>
              <a:rPr lang="de-DE" dirty="0" smtClean="0"/>
              <a:t>indem sie zusätzliche Aussagen über Ihre Daten machen.</a:t>
            </a:r>
          </a:p>
          <a:p>
            <a:pPr>
              <a:spcBef>
                <a:spcPts val="1200"/>
              </a:spcBef>
              <a:spcAft>
                <a:spcPts val="0"/>
              </a:spcAft>
            </a:pPr>
            <a:r>
              <a:rPr lang="de-DE" i="1" dirty="0" smtClean="0">
                <a:solidFill>
                  <a:schemeClr val="accent1"/>
                </a:solidFill>
              </a:rPr>
              <a:t>Durch das Zurücksammeln von Metadaten von den Wiederverwendern, können Sie in der Lage sein, die Qualität Ihrer Metadaten zu erhöhen.</a:t>
            </a:r>
            <a:endParaRPr lang="de-DE" i="1" dirty="0">
              <a:solidFill>
                <a:schemeClr val="accent1"/>
              </a:solidFill>
            </a:endParaRPr>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29</a:t>
            </a:fld>
            <a:endParaRPr lang="en-GB"/>
          </a:p>
        </p:txBody>
      </p:sp>
      <p:sp>
        <p:nvSpPr>
          <p:cNvPr id="5" name="Rectangle 4"/>
          <p:cNvSpPr/>
          <p:nvPr/>
        </p:nvSpPr>
        <p:spPr bwMode="ltGray">
          <a:xfrm>
            <a:off x="5759624" y="6209928"/>
            <a:ext cx="3384376" cy="648072"/>
          </a:xfrm>
          <a:prstGeom prst="rect">
            <a:avLst/>
          </a:prstGeom>
          <a:solidFill>
            <a:schemeClr val="bg1"/>
          </a:solidFill>
          <a:ln w="3175"/>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1200" b="1" dirty="0" err="1" smtClean="0">
                <a:solidFill>
                  <a:schemeClr val="tx1"/>
                </a:solidFill>
                <a:latin typeface="Georgia" pitchFamily="18" charset="0"/>
              </a:rPr>
              <a:t>Siehe</a:t>
            </a:r>
            <a:r>
              <a:rPr lang="en-GB" sz="1200" b="1" dirty="0" smtClean="0">
                <a:solidFill>
                  <a:schemeClr val="tx1"/>
                </a:solidFill>
                <a:latin typeface="Georgia" pitchFamily="18" charset="0"/>
              </a:rPr>
              <a:t> </a:t>
            </a:r>
            <a:r>
              <a:rPr lang="en-GB" sz="1200" b="1" dirty="0" err="1" smtClean="0">
                <a:solidFill>
                  <a:schemeClr val="tx1"/>
                </a:solidFill>
                <a:latin typeface="Georgia" pitchFamily="18" charset="0"/>
              </a:rPr>
              <a:t>auch</a:t>
            </a:r>
            <a:r>
              <a:rPr lang="en-GB" sz="1200" b="1" dirty="0" smtClean="0">
                <a:solidFill>
                  <a:schemeClr val="tx1"/>
                </a:solidFill>
                <a:latin typeface="Georgia" pitchFamily="18" charset="0"/>
              </a:rPr>
              <a:t>:</a:t>
            </a:r>
          </a:p>
          <a:p>
            <a:r>
              <a:rPr lang="en-GB" sz="1200" dirty="0" smtClean="0">
                <a:hlinkClick r:id="rId3"/>
              </a:rPr>
              <a:t>http://www.slideshare.net/OpenDataSupport/promoting-the-reuse-of-open-data-through-odip</a:t>
            </a:r>
            <a:endParaRPr lang="en-GB" sz="1200" dirty="0" smtClean="0">
              <a:solidFill>
                <a:schemeClr val="tx1"/>
              </a:solidFill>
            </a:endParaRPr>
          </a:p>
        </p:txBody>
      </p:sp>
    </p:spTree>
    <p:extLst>
      <p:ext uri="{BB962C8B-B14F-4D97-AF65-F5344CB8AC3E}">
        <p14:creationId xmlns:p14="http://schemas.microsoft.com/office/powerpoint/2010/main" val="32902474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Lernziele</a:t>
            </a:r>
            <a:endParaRPr lang="de-DE" dirty="0"/>
          </a:p>
        </p:txBody>
      </p:sp>
      <p:sp>
        <p:nvSpPr>
          <p:cNvPr id="3" name="Content Placeholder 2"/>
          <p:cNvSpPr>
            <a:spLocks noGrp="1"/>
          </p:cNvSpPr>
          <p:nvPr>
            <p:ph sz="quarter" idx="15"/>
          </p:nvPr>
        </p:nvSpPr>
        <p:spPr/>
        <p:txBody>
          <a:bodyPr/>
          <a:lstStyle/>
          <a:p>
            <a:pPr marL="0" lvl="1" indent="0">
              <a:buNone/>
            </a:pPr>
            <a:r>
              <a:rPr lang="de-DE" dirty="0" smtClean="0"/>
              <a:t>Am Ende dieses Trainingsmoduls sollte sie ein Verständnis haben von:</a:t>
            </a:r>
          </a:p>
          <a:p>
            <a:pPr lvl="1"/>
            <a:r>
              <a:rPr lang="de-DE" dirty="0" smtClean="0"/>
              <a:t>der Wichtigkeit der Lizenzierung;</a:t>
            </a:r>
          </a:p>
          <a:p>
            <a:pPr lvl="1"/>
            <a:r>
              <a:rPr lang="de-DE" dirty="0" smtClean="0"/>
              <a:t>der Bedeutung von “offen” in offenen Daten ; </a:t>
            </a:r>
          </a:p>
          <a:p>
            <a:pPr lvl="1"/>
            <a:r>
              <a:rPr lang="de-DE" dirty="0" smtClean="0"/>
              <a:t>den Lizenzanforderungen in der überarbeiteten PSI-Richtlinie ;</a:t>
            </a:r>
          </a:p>
          <a:p>
            <a:pPr lvl="1"/>
            <a:r>
              <a:rPr lang="de-DE" dirty="0" smtClean="0"/>
              <a:t>Creative </a:t>
            </a:r>
            <a:r>
              <a:rPr lang="de-DE" dirty="0" err="1" smtClean="0"/>
              <a:t>Commons</a:t>
            </a:r>
            <a:r>
              <a:rPr lang="de-DE" dirty="0" smtClean="0"/>
              <a:t> und die Open Data </a:t>
            </a:r>
            <a:r>
              <a:rPr lang="de-DE" dirty="0" err="1" smtClean="0"/>
              <a:t>Commons</a:t>
            </a:r>
            <a:r>
              <a:rPr lang="de-DE" dirty="0" smtClean="0"/>
              <a:t> ;</a:t>
            </a:r>
          </a:p>
          <a:p>
            <a:pPr lvl="1"/>
            <a:r>
              <a:rPr lang="de-DE" dirty="0" smtClean="0"/>
              <a:t>den Lizenzoptionen für Daten und Metadaten und den Konsequenzen für das Teilen und die Weiterverwendung ;</a:t>
            </a:r>
          </a:p>
          <a:p>
            <a:pPr lvl="1"/>
            <a:r>
              <a:rPr lang="de-DE" dirty="0" smtClean="0"/>
              <a:t>dem </a:t>
            </a:r>
            <a:r>
              <a:rPr lang="de-DE" dirty="0" err="1" smtClean="0"/>
              <a:t>Europeana</a:t>
            </a:r>
            <a:r>
              <a:rPr lang="de-DE" dirty="0" smtClean="0"/>
              <a:t> Licensing Framework als ein praktisches Beispiel.</a:t>
            </a:r>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3</a:t>
            </a:fld>
            <a:endParaRPr lang="en-GB"/>
          </a:p>
        </p:txBody>
      </p:sp>
    </p:spTree>
    <p:extLst>
      <p:ext uri="{BB962C8B-B14F-4D97-AF65-F5344CB8AC3E}">
        <p14:creationId xmlns:p14="http://schemas.microsoft.com/office/powerpoint/2010/main" val="355734852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ltGray">
          <a:xfrm>
            <a:off x="939153" y="2002287"/>
            <a:ext cx="1512168" cy="2160240"/>
          </a:xfrm>
          <a:prstGeom prst="rect">
            <a:avLst/>
          </a:prstGeom>
          <a:solidFill>
            <a:schemeClr val="bg2">
              <a:lumMod val="50000"/>
            </a:schemeClr>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r>
              <a:rPr lang="es-ES" sz="1200" dirty="0" smtClean="0">
                <a:solidFill>
                  <a:schemeClr val="bg1"/>
                </a:solidFill>
                <a:latin typeface="Georgia" pitchFamily="18" charset="0"/>
              </a:rPr>
              <a:t>Catalogue A</a:t>
            </a:r>
            <a:endParaRPr lang="en-GB" sz="1200" dirty="0" err="1" smtClean="0">
              <a:solidFill>
                <a:schemeClr val="bg1"/>
              </a:solidFill>
              <a:latin typeface="Georgia" pitchFamily="18" charset="0"/>
            </a:endParaRPr>
          </a:p>
        </p:txBody>
      </p:sp>
      <p:sp>
        <p:nvSpPr>
          <p:cNvPr id="2" name="Title 1"/>
          <p:cNvSpPr>
            <a:spLocks noGrp="1"/>
          </p:cNvSpPr>
          <p:nvPr>
            <p:ph type="title"/>
          </p:nvPr>
        </p:nvSpPr>
        <p:spPr/>
        <p:txBody>
          <a:bodyPr/>
          <a:lstStyle/>
          <a:p>
            <a:r>
              <a:rPr lang="de-DE" dirty="0" smtClean="0"/>
              <a:t>Szenario für die Weiterverwendung von Metadaten für Datensätze (1/2)</a:t>
            </a:r>
            <a:endParaRPr lang="de-DE" dirty="0"/>
          </a:p>
        </p:txBody>
      </p:sp>
      <p:sp>
        <p:nvSpPr>
          <p:cNvPr id="4" name="Slide Number Placeholder 3"/>
          <p:cNvSpPr>
            <a:spLocks noGrp="1"/>
          </p:cNvSpPr>
          <p:nvPr>
            <p:ph type="sldNum" sz="quarter" idx="12"/>
          </p:nvPr>
        </p:nvSpPr>
        <p:spPr/>
        <p:txBody>
          <a:bodyPr/>
          <a:lstStyle/>
          <a:p>
            <a:r>
              <a:rPr lang="en-GB" smtClean="0"/>
              <a:t>Slide </a:t>
            </a:r>
            <a:fld id="{F40CD079-BC3F-4086-BA81-31A79D845B02}" type="slidenum">
              <a:rPr lang="en-GB" smtClean="0"/>
              <a:pPr/>
              <a:t>30</a:t>
            </a:fld>
            <a:endParaRPr lang="en-GB"/>
          </a:p>
        </p:txBody>
      </p:sp>
      <p:sp>
        <p:nvSpPr>
          <p:cNvPr id="6" name="Rectangle 5"/>
          <p:cNvSpPr/>
          <p:nvPr/>
        </p:nvSpPr>
        <p:spPr bwMode="ltGray">
          <a:xfrm>
            <a:off x="1084941" y="2242291"/>
            <a:ext cx="1224136" cy="360040"/>
          </a:xfrm>
          <a:prstGeom prst="rect">
            <a:avLst/>
          </a:prstGeom>
          <a:solidFill>
            <a:schemeClr val="bg2"/>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50" dirty="0" smtClean="0">
                <a:solidFill>
                  <a:schemeClr val="tx1"/>
                </a:solidFill>
                <a:latin typeface="Georgia" pitchFamily="18" charset="0"/>
              </a:rPr>
              <a:t>Metadata A</a:t>
            </a:r>
            <a:endParaRPr lang="en-GB" sz="1050" dirty="0" err="1" smtClean="0">
              <a:solidFill>
                <a:schemeClr val="tx1"/>
              </a:solidFill>
              <a:latin typeface="Georgia" pitchFamily="18" charset="0"/>
            </a:endParaRPr>
          </a:p>
        </p:txBody>
      </p:sp>
      <p:sp>
        <p:nvSpPr>
          <p:cNvPr id="7" name="Flowchart: Magnetic Disk 6"/>
          <p:cNvSpPr/>
          <p:nvPr/>
        </p:nvSpPr>
        <p:spPr bwMode="ltGray">
          <a:xfrm>
            <a:off x="1290374" y="4293096"/>
            <a:ext cx="792088" cy="648072"/>
          </a:xfrm>
          <a:prstGeom prst="flowChartMagneticDisk">
            <a:avLst/>
          </a:prstGeom>
          <a:solidFill>
            <a:schemeClr val="bg2">
              <a:lumMod val="75000"/>
            </a:schemeClr>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dirty="0" err="1" smtClean="0">
                <a:solidFill>
                  <a:schemeClr val="bg1"/>
                </a:solidFill>
                <a:latin typeface="Georgia" pitchFamily="18" charset="0"/>
              </a:rPr>
              <a:t>Dataset</a:t>
            </a:r>
            <a:r>
              <a:rPr lang="es-ES" sz="1100" dirty="0" smtClean="0">
                <a:solidFill>
                  <a:schemeClr val="bg1"/>
                </a:solidFill>
                <a:latin typeface="Georgia" pitchFamily="18" charset="0"/>
              </a:rPr>
              <a:t> B</a:t>
            </a:r>
            <a:endParaRPr lang="en-GB" sz="1100" dirty="0" err="1" smtClean="0">
              <a:solidFill>
                <a:schemeClr val="bg1"/>
              </a:solidFill>
              <a:latin typeface="Georgia" pitchFamily="18" charset="0"/>
            </a:endParaRPr>
          </a:p>
        </p:txBody>
      </p:sp>
      <p:sp>
        <p:nvSpPr>
          <p:cNvPr id="8" name="Rectangle 7"/>
          <p:cNvSpPr/>
          <p:nvPr/>
        </p:nvSpPr>
        <p:spPr bwMode="ltGray">
          <a:xfrm>
            <a:off x="3766200" y="2002287"/>
            <a:ext cx="1512168" cy="2160240"/>
          </a:xfrm>
          <a:prstGeom prst="rect">
            <a:avLst/>
          </a:prstGeom>
          <a:solidFill>
            <a:schemeClr val="bg2">
              <a:lumMod val="50000"/>
            </a:schemeClr>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r>
              <a:rPr lang="es-ES" sz="1200" dirty="0" smtClean="0">
                <a:solidFill>
                  <a:schemeClr val="bg1"/>
                </a:solidFill>
                <a:latin typeface="Georgia" pitchFamily="18" charset="0"/>
              </a:rPr>
              <a:t>Catalogue  B</a:t>
            </a:r>
            <a:endParaRPr lang="en-GB" sz="1200" dirty="0" err="1" smtClean="0">
              <a:solidFill>
                <a:schemeClr val="bg1"/>
              </a:solidFill>
              <a:latin typeface="Georgia" pitchFamily="18" charset="0"/>
            </a:endParaRPr>
          </a:p>
        </p:txBody>
      </p:sp>
      <p:sp>
        <p:nvSpPr>
          <p:cNvPr id="9" name="Rectangle 8"/>
          <p:cNvSpPr/>
          <p:nvPr/>
        </p:nvSpPr>
        <p:spPr bwMode="ltGray">
          <a:xfrm>
            <a:off x="6588224" y="2002287"/>
            <a:ext cx="1512168" cy="2160240"/>
          </a:xfrm>
          <a:prstGeom prst="rect">
            <a:avLst/>
          </a:prstGeom>
          <a:solidFill>
            <a:schemeClr val="bg2">
              <a:lumMod val="50000"/>
            </a:schemeClr>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r>
              <a:rPr lang="es-ES" sz="1200" dirty="0" smtClean="0">
                <a:solidFill>
                  <a:schemeClr val="bg1"/>
                </a:solidFill>
                <a:latin typeface="Georgia" pitchFamily="18" charset="0"/>
              </a:rPr>
              <a:t>Catalogue C</a:t>
            </a:r>
            <a:endParaRPr lang="en-GB" sz="1200" dirty="0" err="1" smtClean="0">
              <a:solidFill>
                <a:schemeClr val="bg1"/>
              </a:solidFill>
              <a:latin typeface="Georgia" pitchFamily="18" charset="0"/>
            </a:endParaRPr>
          </a:p>
        </p:txBody>
      </p:sp>
      <p:sp>
        <p:nvSpPr>
          <p:cNvPr id="10" name="Rectangle 9"/>
          <p:cNvSpPr/>
          <p:nvPr/>
        </p:nvSpPr>
        <p:spPr bwMode="ltGray">
          <a:xfrm>
            <a:off x="1074350" y="2674498"/>
            <a:ext cx="1224136" cy="360040"/>
          </a:xfrm>
          <a:prstGeom prst="rect">
            <a:avLst/>
          </a:prstGeom>
          <a:solidFill>
            <a:schemeClr val="bg2"/>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50" dirty="0" smtClean="0">
                <a:solidFill>
                  <a:schemeClr val="tx1"/>
                </a:solidFill>
                <a:latin typeface="Georgia" pitchFamily="18" charset="0"/>
              </a:rPr>
              <a:t>Metadata B</a:t>
            </a:r>
            <a:endParaRPr lang="en-GB" sz="1050" dirty="0" err="1" smtClean="0">
              <a:solidFill>
                <a:schemeClr val="tx1"/>
              </a:solidFill>
              <a:latin typeface="Georgia" pitchFamily="18" charset="0"/>
            </a:endParaRPr>
          </a:p>
        </p:txBody>
      </p:sp>
      <p:sp>
        <p:nvSpPr>
          <p:cNvPr id="11" name="Rectangle 10"/>
          <p:cNvSpPr/>
          <p:nvPr/>
        </p:nvSpPr>
        <p:spPr bwMode="ltGray">
          <a:xfrm>
            <a:off x="1084941" y="3113348"/>
            <a:ext cx="1224136" cy="360040"/>
          </a:xfrm>
          <a:prstGeom prst="rect">
            <a:avLst/>
          </a:prstGeom>
          <a:solidFill>
            <a:schemeClr val="bg2"/>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50" dirty="0" smtClean="0">
                <a:solidFill>
                  <a:schemeClr val="tx1"/>
                </a:solidFill>
                <a:latin typeface="Georgia" pitchFamily="18" charset="0"/>
              </a:rPr>
              <a:t>Metadata C</a:t>
            </a:r>
            <a:endParaRPr lang="en-GB" sz="1050" dirty="0" err="1" smtClean="0">
              <a:solidFill>
                <a:schemeClr val="tx1"/>
              </a:solidFill>
              <a:latin typeface="Georgia" pitchFamily="18" charset="0"/>
            </a:endParaRPr>
          </a:p>
        </p:txBody>
      </p:sp>
      <p:sp>
        <p:nvSpPr>
          <p:cNvPr id="12" name="Rectangle 11"/>
          <p:cNvSpPr/>
          <p:nvPr/>
        </p:nvSpPr>
        <p:spPr bwMode="ltGray">
          <a:xfrm>
            <a:off x="6732240" y="3114042"/>
            <a:ext cx="1224136" cy="360040"/>
          </a:xfrm>
          <a:prstGeom prst="rect">
            <a:avLst/>
          </a:prstGeom>
          <a:solidFill>
            <a:schemeClr val="bg2"/>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50" dirty="0" smtClean="0">
                <a:solidFill>
                  <a:schemeClr val="tx1"/>
                </a:solidFill>
                <a:latin typeface="Georgia" pitchFamily="18" charset="0"/>
              </a:rPr>
              <a:t>Metadata F</a:t>
            </a:r>
            <a:endParaRPr lang="en-GB" sz="1050" dirty="0" err="1" smtClean="0">
              <a:solidFill>
                <a:schemeClr val="tx1"/>
              </a:solidFill>
              <a:latin typeface="Georgia" pitchFamily="18" charset="0"/>
            </a:endParaRPr>
          </a:p>
        </p:txBody>
      </p:sp>
      <p:sp>
        <p:nvSpPr>
          <p:cNvPr id="13" name="Rectangle 12"/>
          <p:cNvSpPr/>
          <p:nvPr/>
        </p:nvSpPr>
        <p:spPr bwMode="ltGray">
          <a:xfrm>
            <a:off x="6732240" y="2674498"/>
            <a:ext cx="1224136" cy="360040"/>
          </a:xfrm>
          <a:prstGeom prst="rect">
            <a:avLst/>
          </a:prstGeom>
          <a:solidFill>
            <a:schemeClr val="bg2"/>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50" dirty="0" smtClean="0">
                <a:solidFill>
                  <a:schemeClr val="tx1"/>
                </a:solidFill>
                <a:latin typeface="Georgia" pitchFamily="18" charset="0"/>
              </a:rPr>
              <a:t>Metadata D+</a:t>
            </a:r>
            <a:endParaRPr lang="en-GB" sz="1050" dirty="0" err="1" smtClean="0">
              <a:solidFill>
                <a:schemeClr val="tx1"/>
              </a:solidFill>
              <a:latin typeface="Georgia" pitchFamily="18" charset="0"/>
            </a:endParaRPr>
          </a:p>
        </p:txBody>
      </p:sp>
      <p:sp>
        <p:nvSpPr>
          <p:cNvPr id="14" name="Rectangle 13"/>
          <p:cNvSpPr/>
          <p:nvPr/>
        </p:nvSpPr>
        <p:spPr bwMode="ltGray">
          <a:xfrm>
            <a:off x="6732240" y="2242291"/>
            <a:ext cx="1224136" cy="360040"/>
          </a:xfrm>
          <a:prstGeom prst="rect">
            <a:avLst/>
          </a:prstGeom>
          <a:solidFill>
            <a:schemeClr val="bg2"/>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50" dirty="0" smtClean="0">
                <a:solidFill>
                  <a:schemeClr val="tx1"/>
                </a:solidFill>
                <a:latin typeface="Georgia" pitchFamily="18" charset="0"/>
              </a:rPr>
              <a:t>Metadata A++</a:t>
            </a:r>
            <a:endParaRPr lang="en-GB" sz="1050" dirty="0" err="1" smtClean="0">
              <a:solidFill>
                <a:schemeClr val="tx1"/>
              </a:solidFill>
              <a:latin typeface="Georgia" pitchFamily="18" charset="0"/>
            </a:endParaRPr>
          </a:p>
        </p:txBody>
      </p:sp>
      <p:sp>
        <p:nvSpPr>
          <p:cNvPr id="15" name="Rectangle 14"/>
          <p:cNvSpPr/>
          <p:nvPr/>
        </p:nvSpPr>
        <p:spPr bwMode="ltGray">
          <a:xfrm>
            <a:off x="3910216" y="3113170"/>
            <a:ext cx="1224136" cy="360040"/>
          </a:xfrm>
          <a:prstGeom prst="rect">
            <a:avLst/>
          </a:prstGeom>
          <a:solidFill>
            <a:schemeClr val="bg2"/>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50" dirty="0" smtClean="0">
                <a:solidFill>
                  <a:schemeClr val="tx1"/>
                </a:solidFill>
                <a:latin typeface="Georgia" pitchFamily="18" charset="0"/>
              </a:rPr>
              <a:t>Metadata E</a:t>
            </a:r>
            <a:endParaRPr lang="en-GB" sz="1050" dirty="0" err="1" smtClean="0">
              <a:solidFill>
                <a:schemeClr val="tx1"/>
              </a:solidFill>
              <a:latin typeface="Georgia" pitchFamily="18" charset="0"/>
            </a:endParaRPr>
          </a:p>
        </p:txBody>
      </p:sp>
      <p:sp>
        <p:nvSpPr>
          <p:cNvPr id="16" name="Rectangle 15"/>
          <p:cNvSpPr/>
          <p:nvPr/>
        </p:nvSpPr>
        <p:spPr bwMode="ltGray">
          <a:xfrm>
            <a:off x="3910216" y="2674498"/>
            <a:ext cx="1224136" cy="360040"/>
          </a:xfrm>
          <a:prstGeom prst="rect">
            <a:avLst/>
          </a:prstGeom>
          <a:solidFill>
            <a:schemeClr val="bg2"/>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50" dirty="0" smtClean="0">
                <a:solidFill>
                  <a:schemeClr val="tx1"/>
                </a:solidFill>
                <a:latin typeface="Georgia" pitchFamily="18" charset="0"/>
              </a:rPr>
              <a:t>Metadata D</a:t>
            </a:r>
            <a:endParaRPr lang="en-GB" sz="1050" dirty="0" err="1" smtClean="0">
              <a:solidFill>
                <a:schemeClr val="tx1"/>
              </a:solidFill>
              <a:latin typeface="Georgia" pitchFamily="18" charset="0"/>
            </a:endParaRPr>
          </a:p>
        </p:txBody>
      </p:sp>
      <p:sp>
        <p:nvSpPr>
          <p:cNvPr id="17" name="Rectangle 16"/>
          <p:cNvSpPr/>
          <p:nvPr/>
        </p:nvSpPr>
        <p:spPr bwMode="ltGray">
          <a:xfrm>
            <a:off x="3910216" y="2242291"/>
            <a:ext cx="1224136" cy="360040"/>
          </a:xfrm>
          <a:prstGeom prst="rect">
            <a:avLst/>
          </a:prstGeom>
          <a:solidFill>
            <a:schemeClr val="bg2"/>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50" dirty="0" smtClean="0">
                <a:solidFill>
                  <a:schemeClr val="tx1"/>
                </a:solidFill>
                <a:latin typeface="Georgia" pitchFamily="18" charset="0"/>
              </a:rPr>
              <a:t>Metadata A+</a:t>
            </a:r>
            <a:endParaRPr lang="en-GB" sz="1050" dirty="0" err="1" smtClean="0">
              <a:solidFill>
                <a:schemeClr val="tx1"/>
              </a:solidFill>
              <a:latin typeface="Georgia" pitchFamily="18" charset="0"/>
            </a:endParaRPr>
          </a:p>
        </p:txBody>
      </p:sp>
      <p:sp>
        <p:nvSpPr>
          <p:cNvPr id="18" name="Flowchart: Magnetic Disk 17"/>
          <p:cNvSpPr/>
          <p:nvPr/>
        </p:nvSpPr>
        <p:spPr bwMode="ltGray">
          <a:xfrm>
            <a:off x="395536" y="4293096"/>
            <a:ext cx="792088" cy="648072"/>
          </a:xfrm>
          <a:prstGeom prst="flowChartMagneticDisk">
            <a:avLst/>
          </a:prstGeom>
          <a:solidFill>
            <a:schemeClr val="bg2">
              <a:lumMod val="75000"/>
            </a:schemeClr>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dirty="0" err="1" smtClean="0">
                <a:solidFill>
                  <a:schemeClr val="bg1"/>
                </a:solidFill>
                <a:latin typeface="Georgia" pitchFamily="18" charset="0"/>
              </a:rPr>
              <a:t>Dataset</a:t>
            </a:r>
            <a:r>
              <a:rPr lang="es-ES" sz="1100" dirty="0" smtClean="0">
                <a:solidFill>
                  <a:schemeClr val="bg1"/>
                </a:solidFill>
                <a:latin typeface="Georgia" pitchFamily="18" charset="0"/>
              </a:rPr>
              <a:t> A</a:t>
            </a:r>
            <a:endParaRPr lang="en-GB" sz="1100" dirty="0" err="1" smtClean="0">
              <a:solidFill>
                <a:schemeClr val="bg1"/>
              </a:solidFill>
              <a:latin typeface="Georgia" pitchFamily="18" charset="0"/>
            </a:endParaRPr>
          </a:p>
        </p:txBody>
      </p:sp>
      <p:sp>
        <p:nvSpPr>
          <p:cNvPr id="19" name="Flowchart: Magnetic Disk 18"/>
          <p:cNvSpPr/>
          <p:nvPr/>
        </p:nvSpPr>
        <p:spPr bwMode="ltGray">
          <a:xfrm>
            <a:off x="2195736" y="4293096"/>
            <a:ext cx="792088" cy="648072"/>
          </a:xfrm>
          <a:prstGeom prst="flowChartMagneticDisk">
            <a:avLst/>
          </a:prstGeom>
          <a:solidFill>
            <a:schemeClr val="bg2">
              <a:lumMod val="75000"/>
            </a:schemeClr>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dirty="0" err="1" smtClean="0">
                <a:solidFill>
                  <a:schemeClr val="bg1"/>
                </a:solidFill>
                <a:latin typeface="Georgia" pitchFamily="18" charset="0"/>
              </a:rPr>
              <a:t>Dataset</a:t>
            </a:r>
            <a:r>
              <a:rPr lang="es-ES" sz="1100" dirty="0" smtClean="0">
                <a:solidFill>
                  <a:schemeClr val="bg1"/>
                </a:solidFill>
                <a:latin typeface="Georgia" pitchFamily="18" charset="0"/>
              </a:rPr>
              <a:t> C</a:t>
            </a:r>
            <a:endParaRPr lang="en-GB" sz="1100" dirty="0" err="1" smtClean="0">
              <a:solidFill>
                <a:schemeClr val="bg1"/>
              </a:solidFill>
              <a:latin typeface="Georgia" pitchFamily="18" charset="0"/>
            </a:endParaRPr>
          </a:p>
        </p:txBody>
      </p:sp>
      <p:sp>
        <p:nvSpPr>
          <p:cNvPr id="20" name="Flowchart: Magnetic Disk 19"/>
          <p:cNvSpPr/>
          <p:nvPr/>
        </p:nvSpPr>
        <p:spPr bwMode="ltGray">
          <a:xfrm>
            <a:off x="4561271" y="4278742"/>
            <a:ext cx="792088" cy="648072"/>
          </a:xfrm>
          <a:prstGeom prst="flowChartMagneticDisk">
            <a:avLst/>
          </a:prstGeom>
          <a:solidFill>
            <a:schemeClr val="bg2">
              <a:lumMod val="75000"/>
            </a:schemeClr>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dirty="0" err="1" smtClean="0">
                <a:solidFill>
                  <a:schemeClr val="bg1"/>
                </a:solidFill>
                <a:latin typeface="Georgia" pitchFamily="18" charset="0"/>
              </a:rPr>
              <a:t>Dataset</a:t>
            </a:r>
            <a:r>
              <a:rPr lang="es-ES" sz="1100" dirty="0" smtClean="0">
                <a:solidFill>
                  <a:schemeClr val="bg1"/>
                </a:solidFill>
                <a:latin typeface="Georgia" pitchFamily="18" charset="0"/>
              </a:rPr>
              <a:t> E</a:t>
            </a:r>
            <a:endParaRPr lang="en-GB" sz="1100" dirty="0" err="1" smtClean="0">
              <a:solidFill>
                <a:schemeClr val="bg1"/>
              </a:solidFill>
              <a:latin typeface="Georgia" pitchFamily="18" charset="0"/>
            </a:endParaRPr>
          </a:p>
        </p:txBody>
      </p:sp>
      <p:sp>
        <p:nvSpPr>
          <p:cNvPr id="21" name="Flowchart: Magnetic Disk 20"/>
          <p:cNvSpPr/>
          <p:nvPr/>
        </p:nvSpPr>
        <p:spPr bwMode="ltGray">
          <a:xfrm>
            <a:off x="3691085" y="4278742"/>
            <a:ext cx="792088" cy="648072"/>
          </a:xfrm>
          <a:prstGeom prst="flowChartMagneticDisk">
            <a:avLst/>
          </a:prstGeom>
          <a:solidFill>
            <a:schemeClr val="bg2">
              <a:lumMod val="75000"/>
            </a:schemeClr>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dirty="0" err="1" smtClean="0">
                <a:solidFill>
                  <a:schemeClr val="bg1"/>
                </a:solidFill>
                <a:latin typeface="Georgia" pitchFamily="18" charset="0"/>
              </a:rPr>
              <a:t>Dataset</a:t>
            </a:r>
            <a:r>
              <a:rPr lang="es-ES" sz="1100" dirty="0" smtClean="0">
                <a:solidFill>
                  <a:schemeClr val="bg1"/>
                </a:solidFill>
                <a:latin typeface="Georgia" pitchFamily="18" charset="0"/>
              </a:rPr>
              <a:t> D</a:t>
            </a:r>
            <a:endParaRPr lang="en-GB" sz="1100" dirty="0" err="1" smtClean="0">
              <a:solidFill>
                <a:schemeClr val="bg1"/>
              </a:solidFill>
              <a:latin typeface="Georgia" pitchFamily="18" charset="0"/>
            </a:endParaRPr>
          </a:p>
        </p:txBody>
      </p:sp>
      <p:sp>
        <p:nvSpPr>
          <p:cNvPr id="22" name="Flowchart: Magnetic Disk 21"/>
          <p:cNvSpPr/>
          <p:nvPr/>
        </p:nvSpPr>
        <p:spPr bwMode="ltGray">
          <a:xfrm>
            <a:off x="6948264" y="4337484"/>
            <a:ext cx="792088" cy="648072"/>
          </a:xfrm>
          <a:prstGeom prst="flowChartMagneticDisk">
            <a:avLst/>
          </a:prstGeom>
          <a:solidFill>
            <a:schemeClr val="bg2">
              <a:lumMod val="75000"/>
            </a:schemeClr>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dirty="0" err="1" smtClean="0">
                <a:solidFill>
                  <a:schemeClr val="bg1"/>
                </a:solidFill>
                <a:latin typeface="Georgia" pitchFamily="18" charset="0"/>
              </a:rPr>
              <a:t>Dataset</a:t>
            </a:r>
            <a:r>
              <a:rPr lang="es-ES" sz="1100" dirty="0" smtClean="0">
                <a:solidFill>
                  <a:schemeClr val="bg1"/>
                </a:solidFill>
                <a:latin typeface="Georgia" pitchFamily="18" charset="0"/>
              </a:rPr>
              <a:t> F</a:t>
            </a:r>
            <a:endParaRPr lang="en-GB" sz="1100" dirty="0" err="1" smtClean="0">
              <a:solidFill>
                <a:schemeClr val="bg1"/>
              </a:solidFill>
              <a:latin typeface="Georgia" pitchFamily="18" charset="0"/>
            </a:endParaRPr>
          </a:p>
        </p:txBody>
      </p:sp>
      <p:sp>
        <p:nvSpPr>
          <p:cNvPr id="23" name="Right Arrow 22"/>
          <p:cNvSpPr/>
          <p:nvPr/>
        </p:nvSpPr>
        <p:spPr bwMode="ltGray">
          <a:xfrm>
            <a:off x="2458464" y="2303625"/>
            <a:ext cx="1314879" cy="288032"/>
          </a:xfrm>
          <a:prstGeom prst="rightArrow">
            <a:avLst/>
          </a:prstGeom>
          <a:solidFill>
            <a:schemeClr val="bg2">
              <a:lumMod val="75000"/>
            </a:schemeClr>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sp>
        <p:nvSpPr>
          <p:cNvPr id="24" name="Right Arrow 23"/>
          <p:cNvSpPr/>
          <p:nvPr/>
        </p:nvSpPr>
        <p:spPr bwMode="ltGray">
          <a:xfrm>
            <a:off x="5273344" y="2710502"/>
            <a:ext cx="1314879" cy="288032"/>
          </a:xfrm>
          <a:prstGeom prst="rightArrow">
            <a:avLst/>
          </a:prstGeom>
          <a:solidFill>
            <a:schemeClr val="bg2">
              <a:lumMod val="75000"/>
            </a:schemeClr>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sp>
        <p:nvSpPr>
          <p:cNvPr id="25" name="Right Arrow 24"/>
          <p:cNvSpPr/>
          <p:nvPr/>
        </p:nvSpPr>
        <p:spPr bwMode="ltGray">
          <a:xfrm>
            <a:off x="5285634" y="2278295"/>
            <a:ext cx="1314879" cy="288032"/>
          </a:xfrm>
          <a:prstGeom prst="rightArrow">
            <a:avLst/>
          </a:prstGeom>
          <a:solidFill>
            <a:schemeClr val="bg2">
              <a:lumMod val="75000"/>
            </a:schemeClr>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sp>
        <p:nvSpPr>
          <p:cNvPr id="26" name="TextBox 25"/>
          <p:cNvSpPr txBox="1"/>
          <p:nvPr/>
        </p:nvSpPr>
        <p:spPr>
          <a:xfrm>
            <a:off x="939152" y="5301208"/>
            <a:ext cx="1519311" cy="648072"/>
          </a:xfrm>
          <a:prstGeom prst="rect">
            <a:avLst/>
          </a:prstGeom>
          <a:noFill/>
        </p:spPr>
        <p:txBody>
          <a:bodyPr vert="horz" wrap="square" lIns="0" tIns="0" rIns="0" bIns="0" rtlCol="0">
            <a:noAutofit/>
          </a:bodyPr>
          <a:lstStyle/>
          <a:p>
            <a:pPr indent="-274320">
              <a:spcAft>
                <a:spcPts val="900"/>
              </a:spcAft>
            </a:pPr>
            <a:endParaRPr lang="en-GB" sz="2000" dirty="0" err="1" smtClean="0">
              <a:latin typeface="Georgia" pitchFamily="18" charset="0"/>
            </a:endParaRPr>
          </a:p>
        </p:txBody>
      </p:sp>
      <p:sp>
        <p:nvSpPr>
          <p:cNvPr id="27" name="TextBox 26"/>
          <p:cNvSpPr txBox="1"/>
          <p:nvPr/>
        </p:nvSpPr>
        <p:spPr>
          <a:xfrm>
            <a:off x="939153" y="5373216"/>
            <a:ext cx="1512168" cy="576064"/>
          </a:xfrm>
          <a:prstGeom prst="rect">
            <a:avLst/>
          </a:prstGeom>
          <a:noFill/>
        </p:spPr>
        <p:txBody>
          <a:bodyPr vert="horz" wrap="square" lIns="0" tIns="0" rIns="0" bIns="0" rtlCol="0">
            <a:noAutofit/>
          </a:bodyPr>
          <a:lstStyle/>
          <a:p>
            <a:pPr indent="-274320" algn="ctr">
              <a:spcAft>
                <a:spcPts val="900"/>
              </a:spcAft>
            </a:pPr>
            <a:r>
              <a:rPr lang="es-ES" sz="1100" dirty="0" smtClean="0">
                <a:latin typeface="Hand Of Sean" pitchFamily="2" charset="-128"/>
                <a:ea typeface="Hand Of Sean" pitchFamily="2" charset="-128"/>
              </a:rPr>
              <a:t>Catalogue A </a:t>
            </a:r>
            <a:r>
              <a:rPr lang="es-ES" sz="1100" dirty="0" err="1" smtClean="0">
                <a:latin typeface="Hand Of Sean" pitchFamily="2" charset="-128"/>
                <a:ea typeface="Hand Of Sean" pitchFamily="2" charset="-128"/>
              </a:rPr>
              <a:t>provides</a:t>
            </a:r>
            <a:r>
              <a:rPr lang="es-ES" sz="1100" dirty="0" smtClean="0">
                <a:latin typeface="Hand Of Sean" pitchFamily="2" charset="-128"/>
                <a:ea typeface="Hand Of Sean" pitchFamily="2" charset="-128"/>
              </a:rPr>
              <a:t> </a:t>
            </a:r>
            <a:r>
              <a:rPr lang="es-ES" sz="1100" dirty="0" err="1" smtClean="0">
                <a:latin typeface="Hand Of Sean" pitchFamily="2" charset="-128"/>
                <a:ea typeface="Hand Of Sean" pitchFamily="2" charset="-128"/>
              </a:rPr>
              <a:t>descriptions</a:t>
            </a:r>
            <a:r>
              <a:rPr lang="es-ES" sz="1100" dirty="0" smtClean="0">
                <a:latin typeface="Hand Of Sean" pitchFamily="2" charset="-128"/>
                <a:ea typeface="Hand Of Sean" pitchFamily="2" charset="-128"/>
              </a:rPr>
              <a:t> of </a:t>
            </a:r>
            <a:r>
              <a:rPr lang="es-ES" sz="1100" dirty="0" err="1" smtClean="0">
                <a:latin typeface="Hand Of Sean" pitchFamily="2" charset="-128"/>
                <a:ea typeface="Hand Of Sean" pitchFamily="2" charset="-128"/>
              </a:rPr>
              <a:t>Datasets</a:t>
            </a:r>
            <a:r>
              <a:rPr lang="es-ES" sz="1100" dirty="0" smtClean="0">
                <a:latin typeface="Hand Of Sean" pitchFamily="2" charset="-128"/>
                <a:ea typeface="Hand Of Sean" pitchFamily="2" charset="-128"/>
              </a:rPr>
              <a:t> A, B and C</a:t>
            </a:r>
            <a:endParaRPr lang="en-GB" sz="1100" dirty="0" err="1" smtClean="0">
              <a:latin typeface="Hand Of Sean" pitchFamily="2" charset="-128"/>
              <a:ea typeface="Hand Of Sean" pitchFamily="2" charset="-128"/>
            </a:endParaRPr>
          </a:p>
        </p:txBody>
      </p:sp>
      <p:sp>
        <p:nvSpPr>
          <p:cNvPr id="28" name="TextBox 27"/>
          <p:cNvSpPr txBox="1"/>
          <p:nvPr/>
        </p:nvSpPr>
        <p:spPr>
          <a:xfrm>
            <a:off x="3834048" y="5301208"/>
            <a:ext cx="1519311" cy="648072"/>
          </a:xfrm>
          <a:prstGeom prst="rect">
            <a:avLst/>
          </a:prstGeom>
          <a:noFill/>
        </p:spPr>
        <p:txBody>
          <a:bodyPr vert="horz" wrap="square" lIns="0" tIns="0" rIns="0" bIns="0" rtlCol="0">
            <a:noAutofit/>
          </a:bodyPr>
          <a:lstStyle/>
          <a:p>
            <a:pPr indent="-274320">
              <a:spcAft>
                <a:spcPts val="900"/>
              </a:spcAft>
            </a:pPr>
            <a:endParaRPr lang="en-GB" sz="2000" dirty="0" err="1" smtClean="0">
              <a:latin typeface="Georgia" pitchFamily="18" charset="0"/>
            </a:endParaRPr>
          </a:p>
        </p:txBody>
      </p:sp>
      <p:sp>
        <p:nvSpPr>
          <p:cNvPr id="29" name="TextBox 28"/>
          <p:cNvSpPr txBox="1"/>
          <p:nvPr/>
        </p:nvSpPr>
        <p:spPr>
          <a:xfrm>
            <a:off x="6581081" y="5337212"/>
            <a:ext cx="1519311" cy="648072"/>
          </a:xfrm>
          <a:prstGeom prst="rect">
            <a:avLst/>
          </a:prstGeom>
          <a:noFill/>
        </p:spPr>
        <p:txBody>
          <a:bodyPr vert="horz" wrap="square" lIns="0" tIns="0" rIns="0" bIns="0" rtlCol="0">
            <a:noAutofit/>
          </a:bodyPr>
          <a:lstStyle/>
          <a:p>
            <a:pPr indent="-274320">
              <a:spcAft>
                <a:spcPts val="900"/>
              </a:spcAft>
            </a:pPr>
            <a:endParaRPr lang="en-GB" sz="2000" dirty="0" err="1" smtClean="0">
              <a:latin typeface="Georgia" pitchFamily="18" charset="0"/>
            </a:endParaRPr>
          </a:p>
        </p:txBody>
      </p:sp>
      <p:sp>
        <p:nvSpPr>
          <p:cNvPr id="30" name="TextBox 29"/>
          <p:cNvSpPr txBox="1"/>
          <p:nvPr/>
        </p:nvSpPr>
        <p:spPr>
          <a:xfrm>
            <a:off x="6600513" y="5413266"/>
            <a:ext cx="1499879" cy="824045"/>
          </a:xfrm>
          <a:prstGeom prst="rect">
            <a:avLst/>
          </a:prstGeom>
          <a:noFill/>
        </p:spPr>
        <p:txBody>
          <a:bodyPr vert="horz" wrap="square" lIns="0" tIns="0" rIns="0" bIns="0" rtlCol="0">
            <a:noAutofit/>
          </a:bodyPr>
          <a:lstStyle/>
          <a:p>
            <a:pPr indent="-274320" algn="ctr">
              <a:spcAft>
                <a:spcPts val="900"/>
              </a:spcAft>
            </a:pPr>
            <a:r>
              <a:rPr lang="es-ES" sz="1100" dirty="0" smtClean="0">
                <a:latin typeface="Hand Of Sean" pitchFamily="2" charset="-128"/>
                <a:ea typeface="Hand Of Sean" pitchFamily="2" charset="-128"/>
              </a:rPr>
              <a:t>Catalogue C </a:t>
            </a:r>
            <a:r>
              <a:rPr lang="es-ES" sz="1100" dirty="0" err="1" smtClean="0">
                <a:latin typeface="Hand Of Sean" pitchFamily="2" charset="-128"/>
                <a:ea typeface="Hand Of Sean" pitchFamily="2" charset="-128"/>
              </a:rPr>
              <a:t>provides</a:t>
            </a:r>
            <a:r>
              <a:rPr lang="es-ES" sz="1100" dirty="0" smtClean="0">
                <a:latin typeface="Hand Of Sean" pitchFamily="2" charset="-128"/>
                <a:ea typeface="Hand Of Sean" pitchFamily="2" charset="-128"/>
              </a:rPr>
              <a:t> </a:t>
            </a:r>
            <a:r>
              <a:rPr lang="es-ES" sz="1100" dirty="0" err="1" smtClean="0">
                <a:latin typeface="Hand Of Sean" pitchFamily="2" charset="-128"/>
                <a:ea typeface="Hand Of Sean" pitchFamily="2" charset="-128"/>
              </a:rPr>
              <a:t>description</a:t>
            </a:r>
            <a:r>
              <a:rPr lang="es-ES" sz="1100" dirty="0" smtClean="0">
                <a:latin typeface="Hand Of Sean" pitchFamily="2" charset="-128"/>
                <a:ea typeface="Hand Of Sean" pitchFamily="2" charset="-128"/>
              </a:rPr>
              <a:t> of </a:t>
            </a:r>
            <a:r>
              <a:rPr lang="es-ES" sz="1100" dirty="0" err="1" smtClean="0">
                <a:latin typeface="Hand Of Sean" pitchFamily="2" charset="-128"/>
                <a:ea typeface="Hand Of Sean" pitchFamily="2" charset="-128"/>
              </a:rPr>
              <a:t>Dataset</a:t>
            </a:r>
            <a:r>
              <a:rPr lang="es-ES" sz="1100" dirty="0" smtClean="0">
                <a:latin typeface="Hand Of Sean" pitchFamily="2" charset="-128"/>
                <a:ea typeface="Hand Of Sean" pitchFamily="2" charset="-128"/>
              </a:rPr>
              <a:t> F and </a:t>
            </a:r>
            <a:r>
              <a:rPr lang="es-ES" sz="1100" dirty="0" err="1" smtClean="0">
                <a:latin typeface="Hand Of Sean" pitchFamily="2" charset="-128"/>
                <a:ea typeface="Hand Of Sean" pitchFamily="2" charset="-128"/>
              </a:rPr>
              <a:t>enhances</a:t>
            </a:r>
            <a:r>
              <a:rPr lang="es-ES" sz="1100" dirty="0" smtClean="0">
                <a:latin typeface="Hand Of Sean" pitchFamily="2" charset="-128"/>
                <a:ea typeface="Hand Of Sean" pitchFamily="2" charset="-128"/>
              </a:rPr>
              <a:t> </a:t>
            </a:r>
            <a:r>
              <a:rPr lang="es-ES" sz="1100" dirty="0" err="1" smtClean="0">
                <a:latin typeface="Hand Of Sean" pitchFamily="2" charset="-128"/>
                <a:ea typeface="Hand Of Sean" pitchFamily="2" charset="-128"/>
              </a:rPr>
              <a:t>description</a:t>
            </a:r>
            <a:r>
              <a:rPr lang="es-ES" sz="1100" dirty="0" smtClean="0">
                <a:latin typeface="Hand Of Sean" pitchFamily="2" charset="-128"/>
                <a:ea typeface="Hand Of Sean" pitchFamily="2" charset="-128"/>
              </a:rPr>
              <a:t> of </a:t>
            </a:r>
            <a:r>
              <a:rPr lang="es-ES" sz="1100" dirty="0" err="1" smtClean="0">
                <a:latin typeface="Hand Of Sean" pitchFamily="2" charset="-128"/>
                <a:ea typeface="Hand Of Sean" pitchFamily="2" charset="-128"/>
              </a:rPr>
              <a:t>Datasets</a:t>
            </a:r>
            <a:r>
              <a:rPr lang="es-ES" sz="1100" dirty="0" smtClean="0">
                <a:latin typeface="Hand Of Sean" pitchFamily="2" charset="-128"/>
                <a:ea typeface="Hand Of Sean" pitchFamily="2" charset="-128"/>
              </a:rPr>
              <a:t> A (as </a:t>
            </a:r>
            <a:r>
              <a:rPr lang="es-ES" sz="1100" dirty="0" err="1" smtClean="0">
                <a:latin typeface="Hand Of Sean" pitchFamily="2" charset="-128"/>
                <a:ea typeface="Hand Of Sean" pitchFamily="2" charset="-128"/>
              </a:rPr>
              <a:t>modified</a:t>
            </a:r>
            <a:r>
              <a:rPr lang="es-ES" sz="1100" dirty="0" smtClean="0">
                <a:latin typeface="Hand Of Sean" pitchFamily="2" charset="-128"/>
                <a:ea typeface="Hand Of Sean" pitchFamily="2" charset="-128"/>
              </a:rPr>
              <a:t> </a:t>
            </a:r>
            <a:r>
              <a:rPr lang="es-ES" sz="1100" dirty="0" err="1" smtClean="0">
                <a:latin typeface="Hand Of Sean" pitchFamily="2" charset="-128"/>
                <a:ea typeface="Hand Of Sean" pitchFamily="2" charset="-128"/>
              </a:rPr>
              <a:t>by</a:t>
            </a:r>
            <a:r>
              <a:rPr lang="es-ES" sz="1100" dirty="0" smtClean="0">
                <a:latin typeface="Hand Of Sean" pitchFamily="2" charset="-128"/>
                <a:ea typeface="Hand Of Sean" pitchFamily="2" charset="-128"/>
              </a:rPr>
              <a:t> Catalogue B) and D</a:t>
            </a:r>
            <a:endParaRPr lang="en-GB" sz="1100" dirty="0" err="1" smtClean="0">
              <a:latin typeface="Hand Of Sean" pitchFamily="2" charset="-128"/>
              <a:ea typeface="Hand Of Sean" pitchFamily="2" charset="-128"/>
            </a:endParaRPr>
          </a:p>
        </p:txBody>
      </p:sp>
      <p:sp>
        <p:nvSpPr>
          <p:cNvPr id="31" name="TextBox 30"/>
          <p:cNvSpPr txBox="1"/>
          <p:nvPr/>
        </p:nvSpPr>
        <p:spPr>
          <a:xfrm>
            <a:off x="3843763" y="5373216"/>
            <a:ext cx="1499879" cy="720080"/>
          </a:xfrm>
          <a:prstGeom prst="rect">
            <a:avLst/>
          </a:prstGeom>
          <a:noFill/>
        </p:spPr>
        <p:txBody>
          <a:bodyPr vert="horz" wrap="square" lIns="0" tIns="0" rIns="0" bIns="0" rtlCol="0">
            <a:noAutofit/>
          </a:bodyPr>
          <a:lstStyle/>
          <a:p>
            <a:pPr indent="-274320" algn="ctr">
              <a:spcAft>
                <a:spcPts val="900"/>
              </a:spcAft>
            </a:pPr>
            <a:r>
              <a:rPr lang="es-ES" sz="1100" dirty="0" smtClean="0">
                <a:latin typeface="Hand Of Sean" pitchFamily="2" charset="-128"/>
                <a:ea typeface="Hand Of Sean" pitchFamily="2" charset="-128"/>
              </a:rPr>
              <a:t>Catalogue B </a:t>
            </a:r>
            <a:r>
              <a:rPr lang="es-ES" sz="1100" dirty="0" err="1" smtClean="0">
                <a:latin typeface="Hand Of Sean" pitchFamily="2" charset="-128"/>
                <a:ea typeface="Hand Of Sean" pitchFamily="2" charset="-128"/>
              </a:rPr>
              <a:t>provides</a:t>
            </a:r>
            <a:r>
              <a:rPr lang="es-ES" sz="1100" dirty="0" smtClean="0">
                <a:latin typeface="Hand Of Sean" pitchFamily="2" charset="-128"/>
                <a:ea typeface="Hand Of Sean" pitchFamily="2" charset="-128"/>
              </a:rPr>
              <a:t> </a:t>
            </a:r>
            <a:r>
              <a:rPr lang="es-ES" sz="1100" dirty="0" err="1" smtClean="0">
                <a:latin typeface="Hand Of Sean" pitchFamily="2" charset="-128"/>
                <a:ea typeface="Hand Of Sean" pitchFamily="2" charset="-128"/>
              </a:rPr>
              <a:t>description</a:t>
            </a:r>
            <a:r>
              <a:rPr lang="es-ES" sz="1100" dirty="0" smtClean="0">
                <a:latin typeface="Hand Of Sean" pitchFamily="2" charset="-128"/>
                <a:ea typeface="Hand Of Sean" pitchFamily="2" charset="-128"/>
              </a:rPr>
              <a:t> of </a:t>
            </a:r>
            <a:r>
              <a:rPr lang="es-ES" sz="1100" dirty="0" err="1" smtClean="0">
                <a:latin typeface="Hand Of Sean" pitchFamily="2" charset="-128"/>
                <a:ea typeface="Hand Of Sean" pitchFamily="2" charset="-128"/>
              </a:rPr>
              <a:t>Datasets</a:t>
            </a:r>
            <a:r>
              <a:rPr lang="es-ES" sz="1100" dirty="0" smtClean="0">
                <a:latin typeface="Hand Of Sean" pitchFamily="2" charset="-128"/>
                <a:ea typeface="Hand Of Sean" pitchFamily="2" charset="-128"/>
              </a:rPr>
              <a:t> D and E and </a:t>
            </a:r>
            <a:r>
              <a:rPr lang="es-ES" sz="1100" dirty="0" err="1" smtClean="0">
                <a:latin typeface="Hand Of Sean" pitchFamily="2" charset="-128"/>
                <a:ea typeface="Hand Of Sean" pitchFamily="2" charset="-128"/>
              </a:rPr>
              <a:t>enhances</a:t>
            </a:r>
            <a:r>
              <a:rPr lang="es-ES" sz="1100" dirty="0" smtClean="0">
                <a:latin typeface="Hand Of Sean" pitchFamily="2" charset="-128"/>
                <a:ea typeface="Hand Of Sean" pitchFamily="2" charset="-128"/>
              </a:rPr>
              <a:t> </a:t>
            </a:r>
            <a:r>
              <a:rPr lang="es-ES" sz="1100" dirty="0" err="1" smtClean="0">
                <a:latin typeface="Hand Of Sean" pitchFamily="2" charset="-128"/>
                <a:ea typeface="Hand Of Sean" pitchFamily="2" charset="-128"/>
              </a:rPr>
              <a:t>description</a:t>
            </a:r>
            <a:r>
              <a:rPr lang="es-ES" sz="1100" dirty="0" smtClean="0">
                <a:latin typeface="Hand Of Sean" pitchFamily="2" charset="-128"/>
                <a:ea typeface="Hand Of Sean" pitchFamily="2" charset="-128"/>
              </a:rPr>
              <a:t> of </a:t>
            </a:r>
            <a:r>
              <a:rPr lang="es-ES" sz="1100" dirty="0" err="1" smtClean="0">
                <a:latin typeface="Hand Of Sean" pitchFamily="2" charset="-128"/>
                <a:ea typeface="Hand Of Sean" pitchFamily="2" charset="-128"/>
              </a:rPr>
              <a:t>Dataset</a:t>
            </a:r>
            <a:r>
              <a:rPr lang="es-ES" sz="1100" dirty="0" smtClean="0">
                <a:latin typeface="Hand Of Sean" pitchFamily="2" charset="-128"/>
                <a:ea typeface="Hand Of Sean" pitchFamily="2" charset="-128"/>
              </a:rPr>
              <a:t> A</a:t>
            </a:r>
            <a:endParaRPr lang="en-GB" sz="1100" dirty="0" err="1" smtClean="0">
              <a:latin typeface="Hand Of Sean" pitchFamily="2" charset="-128"/>
              <a:ea typeface="Hand Of Sean" pitchFamily="2" charset="-128"/>
            </a:endParaRPr>
          </a:p>
        </p:txBody>
      </p:sp>
      <p:sp>
        <p:nvSpPr>
          <p:cNvPr id="32" name="TextBox 31"/>
          <p:cNvSpPr txBox="1"/>
          <p:nvPr/>
        </p:nvSpPr>
        <p:spPr>
          <a:xfrm>
            <a:off x="2339752" y="1484784"/>
            <a:ext cx="1512168" cy="432048"/>
          </a:xfrm>
          <a:prstGeom prst="rect">
            <a:avLst/>
          </a:prstGeom>
          <a:noFill/>
        </p:spPr>
        <p:txBody>
          <a:bodyPr vert="horz" wrap="square" lIns="0" tIns="0" rIns="0" bIns="0" rtlCol="0">
            <a:noAutofit/>
          </a:bodyPr>
          <a:lstStyle/>
          <a:p>
            <a:pPr indent="-274320" algn="ctr">
              <a:spcAft>
                <a:spcPts val="900"/>
              </a:spcAft>
            </a:pPr>
            <a:r>
              <a:rPr lang="es-ES" sz="1100" dirty="0" smtClean="0">
                <a:latin typeface="Hand Of Sean" pitchFamily="2" charset="-128"/>
                <a:ea typeface="Hand Of Sean" pitchFamily="2" charset="-128"/>
              </a:rPr>
              <a:t>Catalogue B </a:t>
            </a:r>
            <a:r>
              <a:rPr lang="es-ES" sz="1100" dirty="0" err="1" smtClean="0">
                <a:latin typeface="Hand Of Sean" pitchFamily="2" charset="-128"/>
                <a:ea typeface="Hand Of Sean" pitchFamily="2" charset="-128"/>
              </a:rPr>
              <a:t>reuses</a:t>
            </a:r>
            <a:r>
              <a:rPr lang="es-ES" sz="1100" dirty="0" smtClean="0">
                <a:latin typeface="Hand Of Sean" pitchFamily="2" charset="-128"/>
                <a:ea typeface="Hand Of Sean" pitchFamily="2" charset="-128"/>
              </a:rPr>
              <a:t> </a:t>
            </a:r>
            <a:r>
              <a:rPr lang="es-ES" sz="1100" dirty="0" err="1" smtClean="0">
                <a:latin typeface="Hand Of Sean" pitchFamily="2" charset="-128"/>
                <a:ea typeface="Hand Of Sean" pitchFamily="2" charset="-128"/>
              </a:rPr>
              <a:t>description</a:t>
            </a:r>
            <a:r>
              <a:rPr lang="es-ES" sz="1100" dirty="0" smtClean="0">
                <a:latin typeface="Hand Of Sean" pitchFamily="2" charset="-128"/>
                <a:ea typeface="Hand Of Sean" pitchFamily="2" charset="-128"/>
              </a:rPr>
              <a:t> of </a:t>
            </a:r>
            <a:r>
              <a:rPr lang="es-ES" sz="1100" dirty="0" err="1" smtClean="0">
                <a:latin typeface="Hand Of Sean" pitchFamily="2" charset="-128"/>
                <a:ea typeface="Hand Of Sean" pitchFamily="2" charset="-128"/>
              </a:rPr>
              <a:t>Dataset</a:t>
            </a:r>
            <a:r>
              <a:rPr lang="es-ES" sz="1100" dirty="0" smtClean="0">
                <a:latin typeface="Hand Of Sean" pitchFamily="2" charset="-128"/>
                <a:ea typeface="Hand Of Sean" pitchFamily="2" charset="-128"/>
              </a:rPr>
              <a:t> A</a:t>
            </a:r>
            <a:endParaRPr lang="en-GB" sz="1100" dirty="0" err="1" smtClean="0">
              <a:latin typeface="Hand Of Sean" pitchFamily="2" charset="-128"/>
              <a:ea typeface="Hand Of Sean" pitchFamily="2" charset="-128"/>
            </a:endParaRPr>
          </a:p>
        </p:txBody>
      </p:sp>
      <p:sp>
        <p:nvSpPr>
          <p:cNvPr id="33" name="TextBox 32"/>
          <p:cNvSpPr txBox="1"/>
          <p:nvPr/>
        </p:nvSpPr>
        <p:spPr>
          <a:xfrm>
            <a:off x="5004229" y="1412776"/>
            <a:ext cx="1872028" cy="864096"/>
          </a:xfrm>
          <a:prstGeom prst="rect">
            <a:avLst/>
          </a:prstGeom>
          <a:noFill/>
        </p:spPr>
        <p:txBody>
          <a:bodyPr vert="horz" wrap="square" lIns="0" tIns="0" rIns="0" bIns="0" rtlCol="0">
            <a:noAutofit/>
          </a:bodyPr>
          <a:lstStyle/>
          <a:p>
            <a:pPr indent="-274320" algn="ctr">
              <a:spcAft>
                <a:spcPts val="900"/>
              </a:spcAft>
            </a:pPr>
            <a:r>
              <a:rPr lang="es-ES" sz="1100" dirty="0" smtClean="0">
                <a:latin typeface="Hand Of Sean" pitchFamily="2" charset="-128"/>
                <a:ea typeface="Hand Of Sean" pitchFamily="2" charset="-128"/>
              </a:rPr>
              <a:t>Catalogue C </a:t>
            </a:r>
            <a:r>
              <a:rPr lang="es-ES" sz="1100" dirty="0" err="1" smtClean="0">
                <a:latin typeface="Hand Of Sean" pitchFamily="2" charset="-128"/>
                <a:ea typeface="Hand Of Sean" pitchFamily="2" charset="-128"/>
              </a:rPr>
              <a:t>reuses</a:t>
            </a:r>
            <a:r>
              <a:rPr lang="es-ES" sz="1100" dirty="0" smtClean="0">
                <a:latin typeface="Hand Of Sean" pitchFamily="2" charset="-128"/>
                <a:ea typeface="Hand Of Sean" pitchFamily="2" charset="-128"/>
              </a:rPr>
              <a:t> </a:t>
            </a:r>
            <a:r>
              <a:rPr lang="es-ES" sz="1100" dirty="0" err="1" smtClean="0">
                <a:latin typeface="Hand Of Sean" pitchFamily="2" charset="-128"/>
                <a:ea typeface="Hand Of Sean" pitchFamily="2" charset="-128"/>
              </a:rPr>
              <a:t>description</a:t>
            </a:r>
            <a:r>
              <a:rPr lang="es-ES" sz="1100" dirty="0" smtClean="0">
                <a:latin typeface="Hand Of Sean" pitchFamily="2" charset="-128"/>
                <a:ea typeface="Hand Of Sean" pitchFamily="2" charset="-128"/>
              </a:rPr>
              <a:t> of </a:t>
            </a:r>
            <a:r>
              <a:rPr lang="es-ES" sz="1100" dirty="0" err="1" smtClean="0">
                <a:latin typeface="Hand Of Sean" pitchFamily="2" charset="-128"/>
                <a:ea typeface="Hand Of Sean" pitchFamily="2" charset="-128"/>
              </a:rPr>
              <a:t>Dataset</a:t>
            </a:r>
            <a:r>
              <a:rPr lang="es-ES" sz="1100" dirty="0" smtClean="0">
                <a:latin typeface="Hand Of Sean" pitchFamily="2" charset="-128"/>
                <a:ea typeface="Hand Of Sean" pitchFamily="2" charset="-128"/>
              </a:rPr>
              <a:t> A (as </a:t>
            </a:r>
            <a:r>
              <a:rPr lang="es-ES" sz="1100" dirty="0" err="1" smtClean="0">
                <a:latin typeface="Hand Of Sean" pitchFamily="2" charset="-128"/>
                <a:ea typeface="Hand Of Sean" pitchFamily="2" charset="-128"/>
              </a:rPr>
              <a:t>modified</a:t>
            </a:r>
            <a:r>
              <a:rPr lang="es-ES" sz="1100" dirty="0" smtClean="0">
                <a:latin typeface="Hand Of Sean" pitchFamily="2" charset="-128"/>
                <a:ea typeface="Hand Of Sean" pitchFamily="2" charset="-128"/>
              </a:rPr>
              <a:t> </a:t>
            </a:r>
            <a:r>
              <a:rPr lang="es-ES" sz="1100" dirty="0" err="1" smtClean="0">
                <a:latin typeface="Hand Of Sean" pitchFamily="2" charset="-128"/>
                <a:ea typeface="Hand Of Sean" pitchFamily="2" charset="-128"/>
              </a:rPr>
              <a:t>by</a:t>
            </a:r>
            <a:r>
              <a:rPr lang="es-ES" sz="1100" dirty="0" smtClean="0">
                <a:latin typeface="Hand Of Sean" pitchFamily="2" charset="-128"/>
                <a:ea typeface="Hand Of Sean" pitchFamily="2" charset="-128"/>
              </a:rPr>
              <a:t> Catalogue B)  and </a:t>
            </a:r>
            <a:r>
              <a:rPr lang="es-ES" sz="1100" dirty="0" err="1" smtClean="0">
                <a:latin typeface="Hand Of Sean" pitchFamily="2" charset="-128"/>
                <a:ea typeface="Hand Of Sean" pitchFamily="2" charset="-128"/>
              </a:rPr>
              <a:t>Dataset</a:t>
            </a:r>
            <a:r>
              <a:rPr lang="es-ES" sz="1100" dirty="0" smtClean="0">
                <a:latin typeface="Hand Of Sean" pitchFamily="2" charset="-128"/>
                <a:ea typeface="Hand Of Sean" pitchFamily="2" charset="-128"/>
              </a:rPr>
              <a:t> D</a:t>
            </a:r>
            <a:endParaRPr lang="en-GB" sz="1100" dirty="0" err="1" smtClean="0">
              <a:latin typeface="Hand Of Sean" pitchFamily="2" charset="-128"/>
              <a:ea typeface="Hand Of Sean" pitchFamily="2" charset="-128"/>
            </a:endParaRPr>
          </a:p>
        </p:txBody>
      </p:sp>
      <p:cxnSp>
        <p:nvCxnSpPr>
          <p:cNvPr id="35" name="Elbow Connector 34"/>
          <p:cNvCxnSpPr>
            <a:stCxn id="14" idx="3"/>
            <a:endCxn id="18" idx="3"/>
          </p:cNvCxnSpPr>
          <p:nvPr/>
        </p:nvCxnSpPr>
        <p:spPr>
          <a:xfrm flipH="1">
            <a:off x="791580" y="2422311"/>
            <a:ext cx="7164796" cy="2518857"/>
          </a:xfrm>
          <a:prstGeom prst="bentConnector4">
            <a:avLst>
              <a:gd name="adj1" fmla="val -8100"/>
              <a:gd name="adj2" fmla="val 113823"/>
            </a:avLst>
          </a:prstGeom>
          <a:ln>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42" name="Elbow Connector 41"/>
          <p:cNvCxnSpPr>
            <a:stCxn id="13" idx="3"/>
            <a:endCxn id="21" idx="3"/>
          </p:cNvCxnSpPr>
          <p:nvPr/>
        </p:nvCxnSpPr>
        <p:spPr>
          <a:xfrm flipH="1">
            <a:off x="4087129" y="2854518"/>
            <a:ext cx="3869247" cy="2072296"/>
          </a:xfrm>
          <a:prstGeom prst="bentConnector4">
            <a:avLst>
              <a:gd name="adj1" fmla="val -10816"/>
              <a:gd name="adj2" fmla="val 111031"/>
            </a:avLst>
          </a:prstGeom>
          <a:ln>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46" name="Elbow Connector 45"/>
          <p:cNvCxnSpPr>
            <a:stCxn id="12" idx="3"/>
            <a:endCxn id="22" idx="4"/>
          </p:cNvCxnSpPr>
          <p:nvPr/>
        </p:nvCxnSpPr>
        <p:spPr>
          <a:xfrm flipH="1">
            <a:off x="7740352" y="3294062"/>
            <a:ext cx="216024" cy="1367458"/>
          </a:xfrm>
          <a:prstGeom prst="bentConnector3">
            <a:avLst>
              <a:gd name="adj1" fmla="val -125359"/>
            </a:avLst>
          </a:prstGeom>
          <a:ln>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1" name="Elbow Connector 50"/>
          <p:cNvCxnSpPr>
            <a:stCxn id="15" idx="3"/>
            <a:endCxn id="20" idx="4"/>
          </p:cNvCxnSpPr>
          <p:nvPr/>
        </p:nvCxnSpPr>
        <p:spPr>
          <a:xfrm>
            <a:off x="5134352" y="3293190"/>
            <a:ext cx="219007" cy="1309588"/>
          </a:xfrm>
          <a:prstGeom prst="bentConnector3">
            <a:avLst>
              <a:gd name="adj1" fmla="val 204380"/>
            </a:avLst>
          </a:prstGeom>
          <a:ln>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4" name="Elbow Connector 53"/>
          <p:cNvCxnSpPr>
            <a:stCxn id="16" idx="1"/>
            <a:endCxn id="21" idx="2"/>
          </p:cNvCxnSpPr>
          <p:nvPr/>
        </p:nvCxnSpPr>
        <p:spPr>
          <a:xfrm rot="10800000" flipV="1">
            <a:off x="3691086" y="2854518"/>
            <a:ext cx="219131" cy="1748260"/>
          </a:xfrm>
          <a:prstGeom prst="bentConnector3">
            <a:avLst>
              <a:gd name="adj1" fmla="val 204321"/>
            </a:avLst>
          </a:prstGeom>
          <a:ln>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6" name="Elbow Connector 55"/>
          <p:cNvCxnSpPr>
            <a:stCxn id="6" idx="1"/>
            <a:endCxn id="18" idx="2"/>
          </p:cNvCxnSpPr>
          <p:nvPr/>
        </p:nvCxnSpPr>
        <p:spPr>
          <a:xfrm rot="10800000" flipV="1">
            <a:off x="395537" y="2422310"/>
            <a:ext cx="689405" cy="2194821"/>
          </a:xfrm>
          <a:prstGeom prst="bentConnector3">
            <a:avLst>
              <a:gd name="adj1" fmla="val 117855"/>
            </a:avLst>
          </a:prstGeom>
          <a:ln>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61" name="Elbow Connector 60"/>
          <p:cNvCxnSpPr>
            <a:stCxn id="10" idx="3"/>
            <a:endCxn id="7" idx="3"/>
          </p:cNvCxnSpPr>
          <p:nvPr/>
        </p:nvCxnSpPr>
        <p:spPr>
          <a:xfrm flipH="1">
            <a:off x="1686418" y="2854518"/>
            <a:ext cx="612068" cy="2086650"/>
          </a:xfrm>
          <a:prstGeom prst="bentConnector4">
            <a:avLst>
              <a:gd name="adj1" fmla="val -144224"/>
              <a:gd name="adj2" fmla="val 106236"/>
            </a:avLst>
          </a:prstGeom>
          <a:ln>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65" name="Elbow Connector 64"/>
          <p:cNvCxnSpPr>
            <a:stCxn id="11" idx="3"/>
            <a:endCxn id="19" idx="4"/>
          </p:cNvCxnSpPr>
          <p:nvPr/>
        </p:nvCxnSpPr>
        <p:spPr>
          <a:xfrm>
            <a:off x="2309077" y="3293368"/>
            <a:ext cx="678747" cy="1323764"/>
          </a:xfrm>
          <a:prstGeom prst="bentConnector3">
            <a:avLst>
              <a:gd name="adj1" fmla="val 115027"/>
            </a:avLst>
          </a:prstGeom>
          <a:ln>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2" name="Elbow Connector 71"/>
          <p:cNvCxnSpPr>
            <a:stCxn id="17" idx="1"/>
            <a:endCxn id="18" idx="3"/>
          </p:cNvCxnSpPr>
          <p:nvPr/>
        </p:nvCxnSpPr>
        <p:spPr>
          <a:xfrm rot="10800000" flipV="1">
            <a:off x="791580" y="2422310"/>
            <a:ext cx="3118636" cy="2518857"/>
          </a:xfrm>
          <a:prstGeom prst="bentConnector4">
            <a:avLst>
              <a:gd name="adj1" fmla="val 19743"/>
              <a:gd name="adj2" fmla="val 109076"/>
            </a:avLst>
          </a:prstGeom>
          <a:ln>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407085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Szenario für die Weiterverwendung von Metadaten für Datensätze (2/2)</a:t>
            </a:r>
            <a:endParaRPr lang="de-DE" dirty="0"/>
          </a:p>
        </p:txBody>
      </p:sp>
      <p:sp>
        <p:nvSpPr>
          <p:cNvPr id="11" name="Content Placeholder 10"/>
          <p:cNvSpPr>
            <a:spLocks noGrp="1"/>
          </p:cNvSpPr>
          <p:nvPr>
            <p:ph sz="quarter" idx="15"/>
          </p:nvPr>
        </p:nvSpPr>
        <p:spPr>
          <a:xfrm>
            <a:off x="533400" y="1477888"/>
            <a:ext cx="8077200" cy="4759424"/>
          </a:xfrm>
        </p:spPr>
        <p:txBody>
          <a:bodyPr/>
          <a:lstStyle/>
          <a:p>
            <a:r>
              <a:rPr lang="de-DE" dirty="0" smtClean="0"/>
              <a:t>Ursprüngliche Metadaten in Katalog A</a:t>
            </a:r>
          </a:p>
          <a:p>
            <a:endParaRPr lang="es-ES" dirty="0" smtClean="0"/>
          </a:p>
          <a:p>
            <a:endParaRPr lang="es-ES" sz="1800" dirty="0" smtClean="0"/>
          </a:p>
          <a:p>
            <a:endParaRPr lang="es-ES" dirty="0" smtClean="0"/>
          </a:p>
          <a:p>
            <a:r>
              <a:rPr lang="de-DE" dirty="0" smtClean="0"/>
              <a:t>Geänderte Metadaten in Katalog B; lokaler Identifier “</a:t>
            </a:r>
            <a:r>
              <a:rPr lang="de-DE" dirty="0" err="1" smtClean="0"/>
              <a:t>CatB-IdX</a:t>
            </a:r>
            <a:r>
              <a:rPr lang="de-DE" dirty="0" smtClean="0"/>
              <a:t>” hinzugefügt</a:t>
            </a:r>
          </a:p>
          <a:p>
            <a:endParaRPr lang="en-GB" dirty="0" smtClean="0"/>
          </a:p>
          <a:p>
            <a:endParaRPr lang="es-ES" dirty="0" smtClean="0"/>
          </a:p>
          <a:p>
            <a:r>
              <a:rPr lang="de-DE" dirty="0" smtClean="0"/>
              <a:t>Geänderte Metadaten in Katalog C; Schlusswort “</a:t>
            </a:r>
            <a:r>
              <a:rPr lang="de-DE" dirty="0" err="1" smtClean="0"/>
              <a:t>example</a:t>
            </a:r>
            <a:r>
              <a:rPr lang="de-DE" dirty="0" smtClean="0"/>
              <a:t>” hinzugefügt</a:t>
            </a:r>
          </a:p>
          <a:p>
            <a:endParaRPr lang="en-GB" dirty="0" smtClean="0"/>
          </a:p>
          <a:p>
            <a:endParaRPr lang="en-GB"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31</a:t>
            </a:fld>
            <a:endParaRPr lang="en-GB"/>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97845" y="1844824"/>
            <a:ext cx="4886325" cy="1164431"/>
          </a:xfrm>
          <a:prstGeom prst="rect">
            <a:avLst/>
          </a:prstGeom>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08064" y="3435638"/>
            <a:ext cx="4886325" cy="1250156"/>
          </a:xfrm>
          <a:prstGeom prst="rect">
            <a:avLst/>
          </a:prstGeom>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97845" y="5124598"/>
            <a:ext cx="4950619" cy="1328738"/>
          </a:xfrm>
          <a:prstGeom prst="rect">
            <a:avLst/>
          </a:prstGeom>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7399345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Pro &amp; Contra der Public Domain Lizenz</a:t>
            </a:r>
            <a:endParaRPr lang="de-DE" dirty="0"/>
          </a:p>
        </p:txBody>
      </p:sp>
      <p:sp>
        <p:nvSpPr>
          <p:cNvPr id="3" name="Content Placeholder 2"/>
          <p:cNvSpPr>
            <a:spLocks noGrp="1"/>
          </p:cNvSpPr>
          <p:nvPr>
            <p:ph sz="quarter" idx="15"/>
          </p:nvPr>
        </p:nvSpPr>
        <p:spPr>
          <a:xfrm>
            <a:off x="533400" y="1556792"/>
            <a:ext cx="8077200" cy="4419600"/>
          </a:xfrm>
        </p:spPr>
        <p:txBody>
          <a:bodyPr/>
          <a:lstStyle/>
          <a:p>
            <a:pPr lvl="1">
              <a:buNone/>
            </a:pPr>
            <a:r>
              <a:rPr lang="de-DE" sz="1600" b="1" dirty="0" smtClean="0"/>
              <a:t>Freigabe von Eigentum:</a:t>
            </a:r>
          </a:p>
          <a:p>
            <a:pPr lvl="2">
              <a:buFont typeface="Courier New" pitchFamily="49" charset="0"/>
              <a:buChar char="o"/>
            </a:pPr>
            <a:r>
              <a:rPr lang="de-DE" sz="1600" dirty="0" smtClean="0"/>
              <a:t>Niemand wird wissen, dass Sie die ursprünglichen Metadaten erstellt haben.</a:t>
            </a:r>
          </a:p>
          <a:p>
            <a:pPr lvl="2">
              <a:buFont typeface="Courier New" pitchFamily="49" charset="0"/>
              <a:buChar char="o"/>
            </a:pPr>
            <a:r>
              <a:rPr lang="de-DE" sz="1600" dirty="0" smtClean="0"/>
              <a:t>Ermöglicht gemeinschaftliche Weiterentwicklung.</a:t>
            </a:r>
          </a:p>
          <a:p>
            <a:pPr lvl="1">
              <a:buNone/>
            </a:pPr>
            <a:r>
              <a:rPr lang="de-DE" sz="1600" b="1" dirty="0" smtClean="0"/>
              <a:t>Der Verlust der Kontrolle:</a:t>
            </a:r>
          </a:p>
          <a:p>
            <a:pPr lvl="2">
              <a:buFont typeface="Courier New" pitchFamily="49" charset="0"/>
              <a:buChar char="o"/>
            </a:pPr>
            <a:r>
              <a:rPr lang="de-DE" sz="1600" dirty="0" smtClean="0"/>
              <a:t>Sie werden nicht wissen, welche Aussagen über Ihre Daten gemacht werden.</a:t>
            </a:r>
          </a:p>
          <a:p>
            <a:pPr lvl="2">
              <a:buFont typeface="Courier New" pitchFamily="49" charset="0"/>
              <a:buChar char="o"/>
            </a:pPr>
            <a:r>
              <a:rPr lang="de-DE" sz="1600" dirty="0" smtClean="0"/>
              <a:t>Qualitätskontrolle wird durch die Gemeinschaft entstehen (vgl. </a:t>
            </a:r>
            <a:r>
              <a:rPr lang="de-DE" sz="1600" dirty="0" err="1" smtClean="0"/>
              <a:t>Wikipedia</a:t>
            </a:r>
            <a:r>
              <a:rPr lang="de-DE" sz="1600" dirty="0" smtClean="0"/>
              <a:t>).</a:t>
            </a:r>
          </a:p>
          <a:p>
            <a:pPr lvl="1">
              <a:buNone/>
            </a:pPr>
            <a:r>
              <a:rPr lang="de-DE" sz="1600" b="1" dirty="0" smtClean="0"/>
              <a:t>Zuverlässigkeit:</a:t>
            </a:r>
          </a:p>
          <a:p>
            <a:pPr lvl="2">
              <a:buFont typeface="Courier New" pitchFamily="49" charset="0"/>
              <a:buChar char="o"/>
            </a:pPr>
            <a:r>
              <a:rPr lang="de-DE" sz="1600" dirty="0" smtClean="0"/>
              <a:t>Ein Benutzer wird nicht wissen, ob die Metadaten korrekt und aktuell sind.</a:t>
            </a:r>
          </a:p>
          <a:p>
            <a:pPr lvl="2">
              <a:buFont typeface="Courier New" pitchFamily="49" charset="0"/>
              <a:buChar char="o"/>
            </a:pPr>
            <a:r>
              <a:rPr lang="de-DE" sz="1600" dirty="0" smtClean="0"/>
              <a:t>Netzwerkpartner (Ketten von Aggregatoren) können die Qualität verfolgen.</a:t>
            </a:r>
          </a:p>
          <a:p>
            <a:pPr lvl="1">
              <a:buNone/>
            </a:pPr>
            <a:r>
              <a:rPr lang="de-DE" sz="1600" b="1" dirty="0" smtClean="0"/>
              <a:t>Falschangaben:</a:t>
            </a:r>
          </a:p>
          <a:p>
            <a:pPr lvl="2">
              <a:buFont typeface="Courier New" pitchFamily="49" charset="0"/>
              <a:buChar char="o"/>
            </a:pPr>
            <a:r>
              <a:rPr lang="de-DE" sz="1600" dirty="0" smtClean="0"/>
              <a:t>Ergänzungen und Änderungen können falsch oder nicht zu Ihren Wünschen sein.</a:t>
            </a:r>
          </a:p>
          <a:p>
            <a:pPr lvl="2">
              <a:buFont typeface="Courier New" pitchFamily="49" charset="0"/>
              <a:buChar char="o"/>
            </a:pPr>
            <a:r>
              <a:rPr lang="de-DE" sz="1600" dirty="0" smtClean="0"/>
              <a:t>Irgendjemand kann irgendetwas über irgendetwas in irgendeinem Zusammenhang sagen; wenn sie auf Ihren ursprünglichen Metadaten basieren, gibt es eine höhere Chance, dass die Metadaten richtig sind.</a:t>
            </a:r>
            <a:endParaRPr lang="de-DE" sz="1600"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32</a:t>
            </a:fld>
            <a:endParaRPr lang="en-GB"/>
          </a:p>
        </p:txBody>
      </p:sp>
      <p:pic>
        <p:nvPicPr>
          <p:cNvPr id="5" name="Picture 2" descr="red-minus-md"/>
          <p:cNvPicPr>
            <a:picLocks noChangeAspect="1" noChangeArrowheads="1"/>
          </p:cNvPicPr>
          <p:nvPr/>
        </p:nvPicPr>
        <p:blipFill>
          <a:blip r:embed="rId3" cstate="print"/>
          <a:srcRect/>
          <a:stretch>
            <a:fillRect/>
          </a:stretch>
        </p:blipFill>
        <p:spPr bwMode="auto">
          <a:xfrm>
            <a:off x="755576" y="1988840"/>
            <a:ext cx="216024" cy="216024"/>
          </a:xfrm>
          <a:prstGeom prst="rect">
            <a:avLst/>
          </a:prstGeom>
          <a:noFill/>
        </p:spPr>
      </p:pic>
      <p:pic>
        <p:nvPicPr>
          <p:cNvPr id="6" name="Picture 2" descr="Green Plus Clip Art"/>
          <p:cNvPicPr>
            <a:picLocks noChangeAspect="1" noChangeArrowheads="1"/>
          </p:cNvPicPr>
          <p:nvPr/>
        </p:nvPicPr>
        <p:blipFill>
          <a:blip r:embed="rId4" cstate="print"/>
          <a:srcRect/>
          <a:stretch>
            <a:fillRect/>
          </a:stretch>
        </p:blipFill>
        <p:spPr bwMode="auto">
          <a:xfrm>
            <a:off x="755576" y="2348880"/>
            <a:ext cx="216024" cy="216024"/>
          </a:xfrm>
          <a:prstGeom prst="rect">
            <a:avLst/>
          </a:prstGeom>
          <a:noFill/>
        </p:spPr>
      </p:pic>
      <p:pic>
        <p:nvPicPr>
          <p:cNvPr id="19" name="Picture 2" descr="red-minus-md"/>
          <p:cNvPicPr>
            <a:picLocks noChangeAspect="1" noChangeArrowheads="1"/>
          </p:cNvPicPr>
          <p:nvPr/>
        </p:nvPicPr>
        <p:blipFill>
          <a:blip r:embed="rId3" cstate="print"/>
          <a:srcRect/>
          <a:stretch>
            <a:fillRect/>
          </a:stretch>
        </p:blipFill>
        <p:spPr bwMode="auto">
          <a:xfrm>
            <a:off x="755576" y="3099872"/>
            <a:ext cx="216024" cy="216024"/>
          </a:xfrm>
          <a:prstGeom prst="rect">
            <a:avLst/>
          </a:prstGeom>
          <a:noFill/>
        </p:spPr>
      </p:pic>
      <p:pic>
        <p:nvPicPr>
          <p:cNvPr id="20" name="Picture 2" descr="Green Plus Clip Art"/>
          <p:cNvPicPr>
            <a:picLocks noChangeAspect="1" noChangeArrowheads="1"/>
          </p:cNvPicPr>
          <p:nvPr/>
        </p:nvPicPr>
        <p:blipFill>
          <a:blip r:embed="rId4" cstate="print"/>
          <a:srcRect/>
          <a:stretch>
            <a:fillRect/>
          </a:stretch>
        </p:blipFill>
        <p:spPr bwMode="auto">
          <a:xfrm>
            <a:off x="755576" y="3459912"/>
            <a:ext cx="216024" cy="216024"/>
          </a:xfrm>
          <a:prstGeom prst="rect">
            <a:avLst/>
          </a:prstGeom>
          <a:noFill/>
        </p:spPr>
      </p:pic>
      <p:pic>
        <p:nvPicPr>
          <p:cNvPr id="21" name="Picture 2" descr="red-minus-md"/>
          <p:cNvPicPr>
            <a:picLocks noChangeAspect="1" noChangeArrowheads="1"/>
          </p:cNvPicPr>
          <p:nvPr/>
        </p:nvPicPr>
        <p:blipFill>
          <a:blip r:embed="rId3" cstate="print"/>
          <a:srcRect/>
          <a:stretch>
            <a:fillRect/>
          </a:stretch>
        </p:blipFill>
        <p:spPr bwMode="auto">
          <a:xfrm>
            <a:off x="755576" y="4149080"/>
            <a:ext cx="216024" cy="216024"/>
          </a:xfrm>
          <a:prstGeom prst="rect">
            <a:avLst/>
          </a:prstGeom>
          <a:noFill/>
        </p:spPr>
      </p:pic>
      <p:pic>
        <p:nvPicPr>
          <p:cNvPr id="22" name="Picture 2" descr="Green Plus Clip Art"/>
          <p:cNvPicPr>
            <a:picLocks noChangeAspect="1" noChangeArrowheads="1"/>
          </p:cNvPicPr>
          <p:nvPr/>
        </p:nvPicPr>
        <p:blipFill>
          <a:blip r:embed="rId4" cstate="print"/>
          <a:srcRect/>
          <a:stretch>
            <a:fillRect/>
          </a:stretch>
        </p:blipFill>
        <p:spPr bwMode="auto">
          <a:xfrm>
            <a:off x="755576" y="4509120"/>
            <a:ext cx="216024" cy="216024"/>
          </a:xfrm>
          <a:prstGeom prst="rect">
            <a:avLst/>
          </a:prstGeom>
          <a:noFill/>
        </p:spPr>
      </p:pic>
      <p:pic>
        <p:nvPicPr>
          <p:cNvPr id="23" name="Picture 2" descr="red-minus-md"/>
          <p:cNvPicPr>
            <a:picLocks noChangeAspect="1" noChangeArrowheads="1"/>
          </p:cNvPicPr>
          <p:nvPr/>
        </p:nvPicPr>
        <p:blipFill>
          <a:blip r:embed="rId3" cstate="print"/>
          <a:srcRect/>
          <a:stretch>
            <a:fillRect/>
          </a:stretch>
        </p:blipFill>
        <p:spPr bwMode="auto">
          <a:xfrm>
            <a:off x="755576" y="5229200"/>
            <a:ext cx="216024" cy="216024"/>
          </a:xfrm>
          <a:prstGeom prst="rect">
            <a:avLst/>
          </a:prstGeom>
          <a:noFill/>
        </p:spPr>
      </p:pic>
      <p:pic>
        <p:nvPicPr>
          <p:cNvPr id="24" name="Picture 2" descr="Green Plus Clip Art"/>
          <p:cNvPicPr>
            <a:picLocks noChangeAspect="1" noChangeArrowheads="1"/>
          </p:cNvPicPr>
          <p:nvPr/>
        </p:nvPicPr>
        <p:blipFill>
          <a:blip r:embed="rId4" cstate="print"/>
          <a:srcRect/>
          <a:stretch>
            <a:fillRect/>
          </a:stretch>
        </p:blipFill>
        <p:spPr bwMode="auto">
          <a:xfrm>
            <a:off x="755576" y="5589240"/>
            <a:ext cx="216024" cy="216024"/>
          </a:xfrm>
          <a:prstGeom prst="rect">
            <a:avLst/>
          </a:prstGeom>
          <a:noFill/>
        </p:spPr>
      </p:pic>
    </p:spTree>
    <p:extLst>
      <p:ext uri="{BB962C8B-B14F-4D97-AF65-F5344CB8AC3E}">
        <p14:creationId xmlns:p14="http://schemas.microsoft.com/office/powerpoint/2010/main" val="160942001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39552" y="2132856"/>
            <a:ext cx="8071048" cy="2232248"/>
          </a:xfrm>
        </p:spPr>
        <p:txBody>
          <a:bodyPr/>
          <a:lstStyle/>
          <a:p>
            <a:r>
              <a:rPr lang="de-DE" sz="7200" i="0" dirty="0" smtClean="0">
                <a:solidFill>
                  <a:schemeClr val="accent1"/>
                </a:solidFill>
                <a:latin typeface="Bradley Hand ITC" pitchFamily="66" charset="0"/>
              </a:rPr>
              <a:t>Fallstudie: </a:t>
            </a:r>
            <a:r>
              <a:rPr lang="de-DE" sz="7200" i="0" dirty="0" err="1" smtClean="0">
                <a:solidFill>
                  <a:schemeClr val="accent1"/>
                </a:solidFill>
                <a:latin typeface="Bradley Hand ITC" pitchFamily="66" charset="0"/>
              </a:rPr>
              <a:t>Europeana</a:t>
            </a:r>
            <a:r>
              <a:rPr lang="de-DE" sz="7200" i="0" dirty="0" smtClean="0">
                <a:solidFill>
                  <a:schemeClr val="accent1"/>
                </a:solidFill>
                <a:latin typeface="Bradley Hand ITC" pitchFamily="66" charset="0"/>
              </a:rPr>
              <a:t> </a:t>
            </a:r>
            <a:br>
              <a:rPr lang="de-DE" sz="7200" i="0" dirty="0" smtClean="0">
                <a:solidFill>
                  <a:schemeClr val="accent1"/>
                </a:solidFill>
                <a:latin typeface="Bradley Hand ITC" pitchFamily="66" charset="0"/>
              </a:rPr>
            </a:br>
            <a:r>
              <a:rPr lang="de-DE" b="0" dirty="0" smtClean="0"/>
              <a:t>Wie </a:t>
            </a:r>
            <a:r>
              <a:rPr lang="de-DE" b="0" dirty="0" err="1" smtClean="0"/>
              <a:t>Europeana</a:t>
            </a:r>
            <a:r>
              <a:rPr lang="de-DE" b="0" dirty="0" smtClean="0"/>
              <a:t> die Lizenzierungs-Herausforderungen von Daten und Metadaten überwand.</a:t>
            </a:r>
          </a:p>
        </p:txBody>
      </p:sp>
      <p:sp>
        <p:nvSpPr>
          <p:cNvPr id="4" name="Slide Number Placeholder 3"/>
          <p:cNvSpPr>
            <a:spLocks noGrp="1"/>
          </p:cNvSpPr>
          <p:nvPr>
            <p:ph type="sldNum" sz="quarter" idx="12"/>
          </p:nvPr>
        </p:nvSpPr>
        <p:spPr/>
        <p:txBody>
          <a:bodyPr/>
          <a:lstStyle/>
          <a:p>
            <a:r>
              <a:rPr lang="en-GB" smtClean="0"/>
              <a:t>Slide </a:t>
            </a:r>
            <a:fld id="{F40CD079-BC3F-4086-BA81-31A79D845B02}" type="slidenum">
              <a:rPr lang="en-GB" smtClean="0"/>
              <a:pPr/>
              <a:t>33</a:t>
            </a:fld>
            <a:endParaRPr lang="en-GB"/>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err="1" smtClean="0"/>
              <a:t>Europeana</a:t>
            </a:r>
            <a:r>
              <a:rPr lang="de-DE" dirty="0" smtClean="0"/>
              <a:t> – ursprünglichen Ansatz</a:t>
            </a:r>
            <a:endParaRPr lang="de-DE" dirty="0"/>
          </a:p>
        </p:txBody>
      </p:sp>
      <p:sp>
        <p:nvSpPr>
          <p:cNvPr id="3" name="Content Placeholder 2"/>
          <p:cNvSpPr>
            <a:spLocks noGrp="1"/>
          </p:cNvSpPr>
          <p:nvPr>
            <p:ph sz="quarter" idx="15"/>
          </p:nvPr>
        </p:nvSpPr>
        <p:spPr>
          <a:xfrm>
            <a:off x="533400" y="1752600"/>
            <a:ext cx="8077200" cy="3836640"/>
          </a:xfrm>
        </p:spPr>
        <p:txBody>
          <a:bodyPr/>
          <a:lstStyle/>
          <a:p>
            <a:r>
              <a:rPr lang="de-DE" i="1" dirty="0" smtClean="0">
                <a:solidFill>
                  <a:schemeClr val="accent1"/>
                </a:solidFill>
              </a:rPr>
              <a:t>2009 wurden die Anbieter und Aggregatoren-Vereinbarungen unterzeichnet. Diese schlossen die Einschränkung ein, dass Metadaten nur für nicht-kommerzielle Zwecke verwendet werden können.</a:t>
            </a:r>
          </a:p>
          <a:p>
            <a:r>
              <a:rPr lang="de-DE" dirty="0" smtClean="0"/>
              <a:t>Dies machte es jedoch</a:t>
            </a:r>
            <a:r>
              <a:rPr lang="de-DE" b="1" dirty="0" smtClean="0"/>
              <a:t> unmöglich für Metadaten</a:t>
            </a:r>
            <a:r>
              <a:rPr lang="de-DE" dirty="0" smtClean="0"/>
              <a:t>:</a:t>
            </a:r>
          </a:p>
          <a:p>
            <a:pPr lvl="1"/>
            <a:r>
              <a:rPr lang="de-DE" dirty="0" smtClean="0"/>
              <a:t>als </a:t>
            </a:r>
            <a:r>
              <a:rPr lang="de-DE" dirty="0" err="1" smtClean="0"/>
              <a:t>Linked</a:t>
            </a:r>
            <a:r>
              <a:rPr lang="de-DE" dirty="0" smtClean="0"/>
              <a:t> Open Data veröffentlicht zu werden.</a:t>
            </a:r>
          </a:p>
          <a:p>
            <a:pPr lvl="1"/>
            <a:r>
              <a:rPr lang="de-DE" dirty="0" smtClean="0"/>
              <a:t>auf Websites, die Werbung enthalten, verwendet zu werden.</a:t>
            </a:r>
          </a:p>
          <a:p>
            <a:pPr lvl="1"/>
            <a:r>
              <a:rPr lang="de-DE" dirty="0" smtClean="0"/>
              <a:t>mit </a:t>
            </a:r>
            <a:r>
              <a:rPr lang="de-DE" dirty="0" err="1" smtClean="0"/>
              <a:t>Wikipedia</a:t>
            </a:r>
            <a:r>
              <a:rPr lang="de-DE" dirty="0" smtClean="0"/>
              <a:t> (das keine solche Einschränkung ermöglicht) geteilt zu werden.</a:t>
            </a:r>
          </a:p>
          <a:p>
            <a:pPr lvl="1"/>
            <a:r>
              <a:rPr lang="de-DE" dirty="0" smtClean="0"/>
              <a:t>von kommerziellen Unternehmen, z.B. für die Aufnahme in Suchmaschinen verwendet zu werden. </a:t>
            </a:r>
          </a:p>
          <a:p>
            <a:pPr lvl="1"/>
            <a:r>
              <a:rPr lang="de-DE" dirty="0" smtClean="0"/>
              <a:t>von kommerziellen </a:t>
            </a:r>
            <a:r>
              <a:rPr lang="de-DE" dirty="0" err="1" smtClean="0"/>
              <a:t>Apps</a:t>
            </a:r>
            <a:r>
              <a:rPr lang="de-DE" dirty="0" smtClean="0"/>
              <a:t> verwendet zu werden.</a:t>
            </a:r>
          </a:p>
          <a:p>
            <a:pPr lvl="1"/>
            <a:endParaRPr lang="es-ES" noProof="0" dirty="0" smtClean="0"/>
          </a:p>
          <a:p>
            <a:pPr lvl="1"/>
            <a:endParaRPr lang="es-ES" noProof="0" dirty="0" smtClean="0"/>
          </a:p>
          <a:p>
            <a:endParaRPr lang="es-ES" noProof="0" dirty="0" smtClean="0"/>
          </a:p>
          <a:p>
            <a:endParaRPr lang="en-GB" noProof="0"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34</a:t>
            </a:fld>
            <a:endParaRPr lang="en-GB"/>
          </a:p>
        </p:txBody>
      </p:sp>
    </p:spTree>
    <p:extLst>
      <p:ext uri="{BB962C8B-B14F-4D97-AF65-F5344CB8AC3E}">
        <p14:creationId xmlns:p14="http://schemas.microsoft.com/office/powerpoint/2010/main" val="287395665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Was sind die erkannten Risiken bei der Bereitstellung von offenen Metadaten? (1/2)</a:t>
            </a:r>
            <a:endParaRPr lang="de-DE" dirty="0"/>
          </a:p>
        </p:txBody>
      </p:sp>
      <p:sp>
        <p:nvSpPr>
          <p:cNvPr id="3" name="Content Placeholder 2"/>
          <p:cNvSpPr>
            <a:spLocks noGrp="1"/>
          </p:cNvSpPr>
          <p:nvPr>
            <p:ph sz="quarter" idx="15"/>
          </p:nvPr>
        </p:nvSpPr>
        <p:spPr>
          <a:xfrm>
            <a:off x="533400" y="1752600"/>
            <a:ext cx="8077200" cy="4484712"/>
          </a:xfrm>
          <a:ln>
            <a:noFill/>
          </a:ln>
        </p:spPr>
        <p:txBody>
          <a:bodyPr>
            <a:normAutofit fontScale="92500" lnSpcReduction="10000"/>
          </a:bodyPr>
          <a:lstStyle/>
          <a:p>
            <a:pPr marL="457200" lvl="1" indent="-457200">
              <a:buFont typeface="+mj-lt"/>
              <a:buAutoNum type="arabicPeriod"/>
            </a:pPr>
            <a:r>
              <a:rPr lang="de-DE" b="1" dirty="0" smtClean="0"/>
              <a:t>Verlust der Qualität</a:t>
            </a:r>
            <a:r>
              <a:rPr lang="de-DE" dirty="0" smtClean="0"/>
              <a:t>: die bereitgestellten hochwertigen Metadaten werden von der ursprünglichen vertrauenswürdigen Quelle getrennt und von Dritten korrumpiert.</a:t>
            </a:r>
          </a:p>
          <a:p>
            <a:pPr marL="457200" lvl="1" indent="-457200">
              <a:buFont typeface="+mj-lt"/>
              <a:buAutoNum type="arabicPeriod"/>
            </a:pPr>
            <a:r>
              <a:rPr lang="de-DE" b="1" dirty="0" smtClean="0"/>
              <a:t>Verlust der Kontrolle</a:t>
            </a:r>
            <a:r>
              <a:rPr lang="de-DE" dirty="0" smtClean="0"/>
              <a:t>: Institutionen werden nicht mehr in der Lage sein, die Metadaten zu kontrollieren, wenn jedermann sie wiederverwenden oder verteilen kann.</a:t>
            </a:r>
          </a:p>
          <a:p>
            <a:pPr marL="457200" lvl="1" indent="-457200">
              <a:buFont typeface="+mj-lt"/>
              <a:buAutoNum type="arabicPeriod"/>
            </a:pPr>
            <a:r>
              <a:rPr lang="de-DE" b="1" dirty="0" smtClean="0"/>
              <a:t>Verlust der Einheit</a:t>
            </a:r>
            <a:r>
              <a:rPr lang="de-DE" dirty="0" smtClean="0"/>
              <a:t>: Metadaten werden über das digitale Universum verstreut werden, obwohl sie (kontextuell) zusammengehalten werden sollten.</a:t>
            </a:r>
          </a:p>
          <a:p>
            <a:pPr marL="457200" lvl="1" indent="-457200">
              <a:buFont typeface="+mj-lt"/>
              <a:buAutoNum type="arabicPeriod"/>
            </a:pPr>
            <a:r>
              <a:rPr lang="de-DE" b="1" dirty="0" smtClean="0"/>
              <a:t>Verlust des Markenwerts</a:t>
            </a:r>
            <a:r>
              <a:rPr lang="de-DE" dirty="0" smtClean="0"/>
              <a:t>: Durch die offene Freigabe von Daten riskieren die Institutionen, mit Wiederverwender in Verbindung zu stehen, mit denen sie nicht assoziiert werden wollen.</a:t>
            </a:r>
          </a:p>
          <a:p>
            <a:pPr marL="457200" lvl="1" indent="-457200">
              <a:buFont typeface="+mj-lt"/>
              <a:buAutoNum type="arabicPeriod"/>
            </a:pPr>
            <a:r>
              <a:rPr lang="de-DE" b="1" dirty="0" smtClean="0"/>
              <a:t>Verlust der Namensnennung</a:t>
            </a:r>
            <a:r>
              <a:rPr lang="de-DE" dirty="0" smtClean="0"/>
              <a:t>: Durch das Freigabe von Daten unter einer offenen Lizenz werden Institutionen nicht als die Quelle/Eigentümer der Metadaten wahrgenommen.</a:t>
            </a:r>
            <a:endParaRPr lang="de-DE"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35</a:t>
            </a:fld>
            <a:endParaRPr lang="en-GB"/>
          </a:p>
        </p:txBody>
      </p:sp>
    </p:spTree>
    <p:extLst>
      <p:ext uri="{BB962C8B-B14F-4D97-AF65-F5344CB8AC3E}">
        <p14:creationId xmlns:p14="http://schemas.microsoft.com/office/powerpoint/2010/main" val="217425544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Was sind die erkannten Risiken bei der Bereitstellung von offenen Metadaten?(2/2)</a:t>
            </a:r>
            <a:endParaRPr lang="de-DE" dirty="0"/>
          </a:p>
        </p:txBody>
      </p:sp>
      <p:sp>
        <p:nvSpPr>
          <p:cNvPr id="3" name="Content Placeholder 2"/>
          <p:cNvSpPr>
            <a:spLocks noGrp="1"/>
          </p:cNvSpPr>
          <p:nvPr>
            <p:ph sz="quarter" idx="15"/>
          </p:nvPr>
        </p:nvSpPr>
        <p:spPr>
          <a:xfrm>
            <a:off x="533400" y="1752600"/>
            <a:ext cx="8077200" cy="4556720"/>
          </a:xfrm>
          <a:ln>
            <a:noFill/>
          </a:ln>
        </p:spPr>
        <p:txBody>
          <a:bodyPr>
            <a:normAutofit/>
          </a:bodyPr>
          <a:lstStyle/>
          <a:p>
            <a:pPr marL="457200" lvl="1" indent="-457200">
              <a:buFont typeface="+mj-lt"/>
              <a:buAutoNum type="arabicPeriod" startAt="6"/>
            </a:pPr>
            <a:r>
              <a:rPr lang="de-DE" b="1" dirty="0" smtClean="0"/>
              <a:t>Verlust des Einkommens</a:t>
            </a:r>
            <a:r>
              <a:rPr lang="de-DE" dirty="0" smtClean="0"/>
              <a:t>: Institutionen haben Angst, dass sie die derzeitige Einnahmen durch Metadaten nicht mit anderen Einnahmequellen ersetzen können.</a:t>
            </a:r>
          </a:p>
          <a:p>
            <a:pPr marL="457200" lvl="1" indent="-457200">
              <a:buFont typeface="+mj-lt"/>
              <a:buAutoNum type="arabicPeriod" startAt="6"/>
            </a:pPr>
            <a:r>
              <a:rPr lang="de-DE" b="1" dirty="0" smtClean="0"/>
              <a:t>Verlust des potenziellen Einkommens</a:t>
            </a:r>
            <a:r>
              <a:rPr lang="de-DE" dirty="0" smtClean="0"/>
              <a:t>: In Zukunft können Institutionen daran denken, Geld mit Metadaten zu machen, aber wenn sie diese jetzt offen freigeben, kann jemand Anderes dies tun.</a:t>
            </a:r>
          </a:p>
          <a:p>
            <a:pPr marL="457200" lvl="1" indent="-457200">
              <a:buFont typeface="+mj-lt"/>
              <a:buAutoNum type="arabicPeriod" startAt="6"/>
            </a:pPr>
            <a:r>
              <a:rPr lang="de-DE" b="1" dirty="0" smtClean="0"/>
              <a:t>Unerwünschte Nebeneffekte</a:t>
            </a:r>
            <a:r>
              <a:rPr lang="de-DE" dirty="0" smtClean="0"/>
              <a:t>: Institutionen finden es unfair, dass andere mit Metadaten, die sie liefern, Geld verdienen.</a:t>
            </a:r>
          </a:p>
          <a:p>
            <a:pPr marL="457200" lvl="1" indent="-457200">
              <a:buFont typeface="+mj-lt"/>
              <a:buAutoNum type="arabicPeriod" startAt="6"/>
            </a:pPr>
            <a:r>
              <a:rPr lang="de-DE" b="1" dirty="0" smtClean="0"/>
              <a:t>Kunden verlieren</a:t>
            </a:r>
            <a:r>
              <a:rPr lang="de-DE" dirty="0" smtClean="0"/>
              <a:t>: wenn Daten offen verfügbar sind, werden Kunden woanders hingehen, um die Information, die sie suchen, zu finden.</a:t>
            </a:r>
          </a:p>
          <a:p>
            <a:pPr marL="457200" lvl="1" indent="-457200">
              <a:buFont typeface="+mj-lt"/>
              <a:buAutoNum type="arabicPeriod" startAt="6"/>
            </a:pPr>
            <a:r>
              <a:rPr lang="de-DE" b="1" dirty="0" smtClean="0"/>
              <a:t>Privatsphäre</a:t>
            </a:r>
            <a:r>
              <a:rPr lang="de-DE" dirty="0" smtClean="0"/>
              <a:t>: Es gibt Privatsphäre-Einschränkungen bei der Verwendung von bestimmten Daten.</a:t>
            </a:r>
          </a:p>
          <a:p>
            <a:pPr lvl="1"/>
            <a:endParaRPr lang="de-DE" dirty="0" smtClean="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36</a:t>
            </a:fld>
            <a:endParaRPr lang="en-GB"/>
          </a:p>
        </p:txBody>
      </p:sp>
    </p:spTree>
    <p:extLst>
      <p:ext uri="{BB962C8B-B14F-4D97-AF65-F5344CB8AC3E}">
        <p14:creationId xmlns:p14="http://schemas.microsoft.com/office/powerpoint/2010/main" val="217425544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Identifizierte Vorteile von offenen Metadaten (</a:t>
            </a:r>
            <a:r>
              <a:rPr lang="es-ES" dirty="0" smtClean="0"/>
              <a:t>1/2)</a:t>
            </a:r>
            <a:endParaRPr lang="en-GB" dirty="0"/>
          </a:p>
        </p:txBody>
      </p:sp>
      <p:sp>
        <p:nvSpPr>
          <p:cNvPr id="3" name="Content Placeholder 2"/>
          <p:cNvSpPr>
            <a:spLocks noGrp="1"/>
          </p:cNvSpPr>
          <p:nvPr>
            <p:ph sz="quarter" idx="15"/>
          </p:nvPr>
        </p:nvSpPr>
        <p:spPr/>
        <p:txBody>
          <a:bodyPr>
            <a:normAutofit fontScale="92500" lnSpcReduction="20000"/>
          </a:bodyPr>
          <a:lstStyle/>
          <a:p>
            <a:pPr lvl="1">
              <a:buFont typeface="+mj-lt"/>
              <a:buAutoNum type="arabicPeriod"/>
            </a:pPr>
            <a:r>
              <a:rPr lang="de-DE" sz="1800" b="1" dirty="0" smtClean="0"/>
              <a:t>Zunehmende Relevanz: </a:t>
            </a:r>
            <a:r>
              <a:rPr lang="de-DE" sz="1800" dirty="0" smtClean="0"/>
              <a:t>Offene Metadaten können an Orten verwendet werden, wo Online-Benutzer (einschließlich soziale Netzwerke) sich versammeln. Dies hilft Anbietern, ihre Bedeutung in der heutigen digitalen Gesellschaft zu erhalten. </a:t>
            </a:r>
          </a:p>
          <a:p>
            <a:pPr lvl="1">
              <a:buFont typeface="+mj-lt"/>
              <a:buAutoNum type="arabicPeriod"/>
            </a:pPr>
            <a:r>
              <a:rPr lang="de-DE" sz="1800" b="1" dirty="0" smtClean="0"/>
              <a:t>Zunehmende Kanäle zu Endbenutzern: </a:t>
            </a:r>
            <a:r>
              <a:rPr lang="de-DE" sz="1800" dirty="0" smtClean="0"/>
              <a:t>Anbieter, die Daten als offene Metadaten freigeben, steigern die Möglichkeiten, dass Benutzer ihre Daten und ihren Inhalt sehen. </a:t>
            </a:r>
          </a:p>
          <a:p>
            <a:pPr lvl="1">
              <a:buFont typeface="+mj-lt"/>
              <a:buAutoNum type="arabicPeriod"/>
            </a:pPr>
            <a:r>
              <a:rPr lang="de-DE" sz="1800" b="1" dirty="0" smtClean="0"/>
              <a:t>Daten-Bereicherung: </a:t>
            </a:r>
            <a:r>
              <a:rPr lang="de-DE" sz="1800" dirty="0" smtClean="0"/>
              <a:t>Offene Metadaten können von </a:t>
            </a:r>
            <a:r>
              <a:rPr lang="de-DE" sz="1800" dirty="0" err="1" smtClean="0"/>
              <a:t>Europeana</a:t>
            </a:r>
            <a:r>
              <a:rPr lang="de-DE" sz="1800" dirty="0" smtClean="0"/>
              <a:t> und Anderen bereichert werden und dann an den Datenanbieter zurückgegeben werden. Metadaten zu öffnen, steigert die Möglichkeit, diese Daten und den ursprünglichen Inhalt, den sie darstellen, mit anderen verwandten Quellen/Sammlungen zu verbinden. </a:t>
            </a:r>
          </a:p>
          <a:p>
            <a:pPr lvl="1">
              <a:buFont typeface="+mj-lt"/>
              <a:buAutoNum type="arabicPeriod"/>
            </a:pPr>
            <a:r>
              <a:rPr lang="de-DE" sz="1800" b="1" dirty="0" smtClean="0"/>
              <a:t>Markenwert (Prestige, Authentizität, Innovation): </a:t>
            </a:r>
            <a:r>
              <a:rPr lang="de-DE" sz="1800" dirty="0" smtClean="0"/>
              <a:t>Daten freizugeben, demonstriert offen, dass der Anbieter in Bezug auf Innovationen ganz vorne steht und aktiv die digitale Forschung vorantreibt. </a:t>
            </a:r>
          </a:p>
          <a:p>
            <a:pPr lvl="1">
              <a:buFont typeface="+mj-lt"/>
              <a:buAutoNum type="arabicPeriod"/>
            </a:pPr>
            <a:r>
              <a:rPr lang="de-DE" sz="1800" b="1" dirty="0" smtClean="0"/>
              <a:t>Spezielle Fördermöglichkeiten: </a:t>
            </a:r>
            <a:r>
              <a:rPr lang="de-DE" sz="1800" dirty="0" smtClean="0"/>
              <a:t>Metadaten offen freizugeben, gewährt potentiellen Anbietern Zugang zu nationaler und/oder europäischer Förderung (Die europäische und die meisten nationalen Regierungen fördern aktiv offene Metadaten). </a:t>
            </a:r>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37</a:t>
            </a:fld>
            <a:endParaRPr lang="en-GB"/>
          </a:p>
        </p:txBody>
      </p:sp>
    </p:spTree>
    <p:extLst>
      <p:ext uri="{BB962C8B-B14F-4D97-AF65-F5344CB8AC3E}">
        <p14:creationId xmlns:p14="http://schemas.microsoft.com/office/powerpoint/2010/main" val="249742689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Identifizierte Vorteile von offenen Metadaten (2/2)</a:t>
            </a:r>
            <a:endParaRPr lang="de-DE" dirty="0"/>
          </a:p>
        </p:txBody>
      </p:sp>
      <p:sp>
        <p:nvSpPr>
          <p:cNvPr id="3" name="Content Placeholder 2"/>
          <p:cNvSpPr>
            <a:spLocks noGrp="1"/>
          </p:cNvSpPr>
          <p:nvPr>
            <p:ph sz="quarter" idx="15"/>
          </p:nvPr>
        </p:nvSpPr>
        <p:spPr/>
        <p:txBody>
          <a:bodyPr/>
          <a:lstStyle/>
          <a:p>
            <a:pPr marL="342900" lvl="1" indent="-342900">
              <a:buFont typeface="+mj-lt"/>
              <a:buAutoNum type="arabicPeriod" startAt="6"/>
            </a:pPr>
            <a:r>
              <a:rPr lang="de-DE" sz="1800" b="1" dirty="0" smtClean="0"/>
              <a:t>Erkennbarkeit</a:t>
            </a:r>
            <a:r>
              <a:rPr lang="de-DE" sz="1800" dirty="0" smtClean="0"/>
              <a:t>: Verstärkte Verwendung und Sichtbarkeit der Daten bringen Traffic auf die Website des Anbieters.</a:t>
            </a:r>
          </a:p>
          <a:p>
            <a:pPr lvl="1">
              <a:buFont typeface="+mj-lt"/>
              <a:buAutoNum type="arabicPeriod" startAt="6"/>
            </a:pPr>
            <a:r>
              <a:rPr lang="de-DE" sz="1800" b="1" dirty="0" smtClean="0"/>
              <a:t>Neue Kunden</a:t>
            </a:r>
            <a:r>
              <a:rPr lang="de-DE" sz="1800" dirty="0" smtClean="0"/>
              <a:t>: Daten offen freizugeben, bietet neue Arten an, um mit Kunden zu interagieren und mit ihnen in Beziehung zu treten.</a:t>
            </a:r>
          </a:p>
          <a:p>
            <a:pPr lvl="1">
              <a:buFont typeface="+mj-lt"/>
              <a:buAutoNum type="arabicPeriod" startAt="6"/>
            </a:pPr>
            <a:r>
              <a:rPr lang="de-DE" sz="1800" b="1" dirty="0" smtClean="0"/>
              <a:t>Öffentliche Mission</a:t>
            </a:r>
            <a:r>
              <a:rPr lang="de-DE" sz="1800" dirty="0" smtClean="0"/>
              <a:t>: Metadaten offen freizugeben, bringt den Anbieter mit dem strategischen öffentlichen Auftrag in Verbindung, den bestmöglichen Zugang zu kulturellem Erbe zu ermöglichen.</a:t>
            </a:r>
          </a:p>
          <a:p>
            <a:pPr lvl="1">
              <a:buFont typeface="+mj-lt"/>
              <a:buAutoNum type="arabicPeriod" startAt="6"/>
            </a:pPr>
            <a:r>
              <a:rPr lang="de-DE" sz="1800" b="1" dirty="0" smtClean="0"/>
              <a:t>Expertise aufbauen</a:t>
            </a:r>
            <a:r>
              <a:rPr lang="de-DE" sz="1800" dirty="0" smtClean="0"/>
              <a:t>: Metadaten offen freizugeben, wird die Expertise der Institution in diesem Bereich stärken, die zu einer vermarktungsfähigen Ware wie z.B. einer Beratungsleistung werden wird.</a:t>
            </a:r>
          </a:p>
          <a:p>
            <a:pPr lvl="1">
              <a:buFont typeface="+mj-lt"/>
              <a:buAutoNum type="arabicPeriod" startAt="6"/>
            </a:pPr>
            <a:r>
              <a:rPr lang="de-DE" sz="1800" b="1" dirty="0" smtClean="0"/>
              <a:t> Gewünschte Nebeneffekte: </a:t>
            </a:r>
            <a:r>
              <a:rPr lang="de-DE" sz="1800" dirty="0" smtClean="0"/>
              <a:t>Institutionen und kreative Industrien werden in der Lage sein, neue Geschäfte zu schaffen, die wiederum die Wissenswirtschaft stärken werden.</a:t>
            </a:r>
            <a:endParaRPr lang="de-DE" sz="1800"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38</a:t>
            </a:fld>
            <a:endParaRPr lang="en-GB"/>
          </a:p>
        </p:txBody>
      </p:sp>
    </p:spTree>
    <p:extLst>
      <p:ext uri="{BB962C8B-B14F-4D97-AF65-F5344CB8AC3E}">
        <p14:creationId xmlns:p14="http://schemas.microsoft.com/office/powerpoint/2010/main" val="249742689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err="1" smtClean="0"/>
              <a:t>Europeana</a:t>
            </a:r>
            <a:r>
              <a:rPr lang="de-DE" dirty="0" smtClean="0"/>
              <a:t> Lizenzierung Rahmen</a:t>
            </a:r>
            <a:endParaRPr lang="de-DE" dirty="0"/>
          </a:p>
        </p:txBody>
      </p:sp>
      <p:sp>
        <p:nvSpPr>
          <p:cNvPr id="3" name="Content Placeholder 2"/>
          <p:cNvSpPr>
            <a:spLocks noGrp="1"/>
          </p:cNvSpPr>
          <p:nvPr>
            <p:ph sz="quarter" idx="15"/>
          </p:nvPr>
        </p:nvSpPr>
        <p:spPr>
          <a:xfrm>
            <a:off x="533400" y="1556792"/>
            <a:ext cx="3894584" cy="4419600"/>
          </a:xfrm>
        </p:spPr>
        <p:txBody>
          <a:bodyPr/>
          <a:lstStyle/>
          <a:p>
            <a:r>
              <a:rPr lang="de-DE" sz="1400" dirty="0" smtClean="0"/>
              <a:t>Vier Schichten: </a:t>
            </a:r>
          </a:p>
          <a:p>
            <a:pPr marL="342900" lvl="1" indent="-342900">
              <a:buFont typeface="+mj-lt"/>
              <a:buAutoNum type="arabicPeriod"/>
            </a:pPr>
            <a:r>
              <a:rPr lang="de-DE" sz="1400" b="1" dirty="0" smtClean="0"/>
              <a:t>Physische Objekte</a:t>
            </a:r>
            <a:r>
              <a:rPr lang="de-DE" sz="1400" dirty="0" smtClean="0"/>
              <a:t>: Gegebenenfalls Eigentum oder Public Domain. </a:t>
            </a:r>
          </a:p>
          <a:p>
            <a:pPr marL="342900" lvl="1" indent="-342900">
              <a:buFont typeface="+mj-lt"/>
              <a:buAutoNum type="arabicPeriod"/>
            </a:pPr>
            <a:r>
              <a:rPr lang="de-DE" sz="1400" b="1" dirty="0" smtClean="0"/>
              <a:t>Digitale Objekte, die physische Objekte darstellen</a:t>
            </a:r>
            <a:r>
              <a:rPr lang="de-DE" sz="1400" dirty="0" smtClean="0"/>
              <a:t>: Rechtsstand muss entweder </a:t>
            </a:r>
            <a:r>
              <a:rPr lang="de-DE" sz="1400" i="1" dirty="0" smtClean="0"/>
              <a:t>Public Domain </a:t>
            </a:r>
            <a:r>
              <a:rPr lang="de-DE" sz="1400" dirty="0" smtClean="0"/>
              <a:t>oder eine </a:t>
            </a:r>
            <a:r>
              <a:rPr lang="de-DE" sz="1400" i="1" dirty="0" smtClean="0"/>
              <a:t>Creative </a:t>
            </a:r>
            <a:r>
              <a:rPr lang="de-DE" sz="1400" i="1" dirty="0" err="1" smtClean="0"/>
              <a:t>Commons</a:t>
            </a:r>
            <a:r>
              <a:rPr lang="de-DE" sz="1400" i="1" dirty="0" smtClean="0"/>
              <a:t> </a:t>
            </a:r>
            <a:r>
              <a:rPr lang="de-DE" sz="1400" i="1" dirty="0" err="1" smtClean="0"/>
              <a:t>Licence</a:t>
            </a:r>
            <a:r>
              <a:rPr lang="de-DE" sz="1400" dirty="0" smtClean="0"/>
              <a:t> oder </a:t>
            </a:r>
            <a:r>
              <a:rPr lang="de-DE" sz="1400" i="1" dirty="0" smtClean="0"/>
              <a:t>vorbehaltliche Rechte</a:t>
            </a:r>
            <a:r>
              <a:rPr lang="de-DE" sz="1400" dirty="0" smtClean="0"/>
              <a:t> sein, (freier, bezahlter oder eingeschränkter Zugang). </a:t>
            </a:r>
          </a:p>
          <a:p>
            <a:pPr marL="342900" lvl="1" indent="-342900">
              <a:buFont typeface="+mj-lt"/>
              <a:buAutoNum type="arabicPeriod"/>
            </a:pPr>
            <a:r>
              <a:rPr lang="de-DE" sz="1400" b="1" dirty="0" smtClean="0"/>
              <a:t>Vorschauen (z. B. Vorschaubild): </a:t>
            </a:r>
            <a:r>
              <a:rPr lang="de-DE" sz="1400" dirty="0" err="1" smtClean="0"/>
              <a:t>Europeana</a:t>
            </a:r>
            <a:r>
              <a:rPr lang="de-DE" sz="1400" dirty="0" smtClean="0"/>
              <a:t> hat das Recht, zu verwenden, aber nicht zu verteilen, es sei denn, die Lizenz ermöglicht dies. </a:t>
            </a:r>
          </a:p>
          <a:p>
            <a:pPr marL="342900" lvl="1" indent="-342900">
              <a:buFont typeface="+mj-lt"/>
              <a:buAutoNum type="arabicPeriod"/>
            </a:pPr>
            <a:r>
              <a:rPr lang="de-DE" sz="1400" b="1" dirty="0" smtClean="0"/>
              <a:t>Beschreibende Metadaten</a:t>
            </a:r>
            <a:r>
              <a:rPr lang="de-DE" sz="1400" dirty="0" smtClean="0"/>
              <a:t>: Diese sollten unter </a:t>
            </a:r>
            <a:r>
              <a:rPr lang="de-DE" sz="1400" i="1" dirty="0" smtClean="0"/>
              <a:t>CC Zero Public Domain </a:t>
            </a:r>
            <a:r>
              <a:rPr lang="de-DE" sz="1400" i="1" dirty="0" err="1" smtClean="0"/>
              <a:t>Dedication</a:t>
            </a:r>
            <a:r>
              <a:rPr lang="de-DE" sz="1400" i="1" dirty="0" smtClean="0"/>
              <a:t> </a:t>
            </a:r>
            <a:r>
              <a:rPr lang="de-DE" sz="1400" dirty="0" smtClean="0"/>
              <a:t>geliefert  werden, so dass die Weiterverwendung unbeschränkt ist; außerdem sollte der Anbieter sich bemühen, das Recht des geistigen Eigentums von digitalen Objekten richtig anzugeben. </a:t>
            </a:r>
            <a:endParaRPr lang="de-DE" sz="1400"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39</a:t>
            </a:fld>
            <a:endParaRPr lang="en-GB"/>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81552" y="1628800"/>
            <a:ext cx="3917311" cy="439248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39343" y="5699067"/>
            <a:ext cx="759520" cy="3222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172187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Inhalt</a:t>
            </a:r>
            <a:endParaRPr lang="de-DE" dirty="0"/>
          </a:p>
        </p:txBody>
      </p:sp>
      <p:sp>
        <p:nvSpPr>
          <p:cNvPr id="3" name="Content Placeholder 2"/>
          <p:cNvSpPr>
            <a:spLocks noGrp="1"/>
          </p:cNvSpPr>
          <p:nvPr>
            <p:ph sz="quarter" idx="15"/>
          </p:nvPr>
        </p:nvSpPr>
        <p:spPr/>
        <p:txBody>
          <a:bodyPr/>
          <a:lstStyle/>
          <a:p>
            <a:r>
              <a:rPr lang="de-DE" dirty="0" smtClean="0"/>
              <a:t>Dieses Modul enthält...</a:t>
            </a:r>
          </a:p>
          <a:p>
            <a:pPr lvl="1"/>
            <a:r>
              <a:rPr lang="de-DE" dirty="0" smtClean="0"/>
              <a:t>die Bedeutung der Lizenzierung</a:t>
            </a:r>
          </a:p>
          <a:p>
            <a:pPr lvl="1"/>
            <a:r>
              <a:rPr lang="de-DE" dirty="0" smtClean="0"/>
              <a:t>die Lizenzierung in den offenen Daten Prinzipen</a:t>
            </a:r>
          </a:p>
          <a:p>
            <a:pPr lvl="1"/>
            <a:r>
              <a:rPr lang="de-DE" dirty="0" smtClean="0"/>
              <a:t>die Lizenzierung in der überarbeiteten PSI-Richtlinie</a:t>
            </a:r>
          </a:p>
          <a:p>
            <a:pPr lvl="1"/>
            <a:r>
              <a:rPr lang="de-DE" dirty="0" smtClean="0"/>
              <a:t>die Lizenzoptionen und </a:t>
            </a:r>
            <a:r>
              <a:rPr lang="de-DE" dirty="0" err="1" smtClean="0"/>
              <a:t>Good</a:t>
            </a:r>
            <a:r>
              <a:rPr lang="de-DE" dirty="0" smtClean="0"/>
              <a:t>-Practices für die Weiterverwendung von Daten</a:t>
            </a:r>
          </a:p>
          <a:p>
            <a:pPr lvl="1"/>
            <a:r>
              <a:rPr lang="de-DE" dirty="0" smtClean="0"/>
              <a:t>die Lizenzoptionen und </a:t>
            </a:r>
            <a:r>
              <a:rPr lang="de-DE" dirty="0" err="1" smtClean="0"/>
              <a:t>Good</a:t>
            </a:r>
            <a:r>
              <a:rPr lang="de-DE" dirty="0" smtClean="0"/>
              <a:t>-Practices für die Weiterverwendung von Metadaten</a:t>
            </a:r>
          </a:p>
          <a:p>
            <a:pPr lvl="1"/>
            <a:r>
              <a:rPr lang="de-DE" dirty="0" smtClean="0"/>
              <a:t>ein Szenario für die Weiterverwendung von Metadaten</a:t>
            </a:r>
          </a:p>
          <a:p>
            <a:pPr lvl="1"/>
            <a:r>
              <a:rPr lang="de-DE" dirty="0" smtClean="0"/>
              <a:t>Fallstudie: </a:t>
            </a:r>
            <a:r>
              <a:rPr lang="de-DE" dirty="0" err="1" smtClean="0"/>
              <a:t>Europeana</a:t>
            </a:r>
            <a:endParaRPr lang="de-DE"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4</a:t>
            </a:fld>
            <a:endParaRPr lang="en-GB"/>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Schlussfolgerungen</a:t>
            </a:r>
            <a:endParaRPr lang="de-DE" dirty="0"/>
          </a:p>
        </p:txBody>
      </p:sp>
      <p:sp>
        <p:nvSpPr>
          <p:cNvPr id="3" name="Content Placeholder 2"/>
          <p:cNvSpPr>
            <a:spLocks noGrp="1"/>
          </p:cNvSpPr>
          <p:nvPr>
            <p:ph sz="quarter" idx="15"/>
          </p:nvPr>
        </p:nvSpPr>
        <p:spPr/>
        <p:txBody>
          <a:bodyPr/>
          <a:lstStyle/>
          <a:p>
            <a:pPr lvl="1"/>
            <a:r>
              <a:rPr lang="de-DE" sz="1800" b="1" dirty="0" smtClean="0"/>
              <a:t>Daten und Metadaten </a:t>
            </a:r>
            <a:r>
              <a:rPr lang="de-DE" sz="1800" dirty="0" smtClean="0"/>
              <a:t>sollte mit einer </a:t>
            </a:r>
            <a:r>
              <a:rPr lang="de-DE" sz="1800" b="1" dirty="0" smtClean="0"/>
              <a:t>expliziten Lizenz </a:t>
            </a:r>
            <a:r>
              <a:rPr lang="de-DE" sz="1800" dirty="0" smtClean="0"/>
              <a:t>geliefert werden, so dass Wiederverwender wissen, was sie mit den Metadaten und Daten tun können und wie sie eine maximale Interoperabilität ermöglichen können.</a:t>
            </a:r>
            <a:endParaRPr lang="de-DE" sz="1800" b="1" dirty="0" smtClean="0"/>
          </a:p>
          <a:p>
            <a:pPr marL="547370" lvl="1" indent="-273050">
              <a:buFont typeface="Wingdings" pitchFamily="2" charset="2"/>
              <a:buChar char="§"/>
            </a:pPr>
            <a:r>
              <a:rPr lang="de-DE" sz="1800" b="1" dirty="0" smtClean="0"/>
              <a:t>Metadaten</a:t>
            </a:r>
            <a:r>
              <a:rPr lang="de-DE" sz="1800" dirty="0" smtClean="0"/>
              <a:t> sollten </a:t>
            </a:r>
            <a:r>
              <a:rPr lang="de-DE" sz="1800" b="1" dirty="0" smtClean="0"/>
              <a:t>so offen wie möglich </a:t>
            </a:r>
            <a:r>
              <a:rPr lang="de-DE" sz="1800" dirty="0" smtClean="0"/>
              <a:t>gemacht werden, idealerweise CC Zero oder Public Domain </a:t>
            </a:r>
            <a:r>
              <a:rPr lang="de-DE" sz="1800" dirty="0" err="1" smtClean="0"/>
              <a:t>Dedication</a:t>
            </a:r>
            <a:r>
              <a:rPr lang="de-DE" sz="1800" dirty="0" smtClean="0"/>
              <a:t>, um Netzwerk-Effekte zu ermöglichen.</a:t>
            </a:r>
          </a:p>
          <a:p>
            <a:pPr marL="547370" lvl="1" indent="-273050">
              <a:buFont typeface="Wingdings" pitchFamily="2" charset="2"/>
              <a:buChar char="§"/>
            </a:pPr>
            <a:r>
              <a:rPr lang="de-DE" sz="1800" b="1" dirty="0" smtClean="0"/>
              <a:t>Daten</a:t>
            </a:r>
            <a:r>
              <a:rPr lang="de-DE" sz="1800" dirty="0" smtClean="0"/>
              <a:t> sollten unter einer </a:t>
            </a:r>
            <a:r>
              <a:rPr lang="de-DE" sz="1800" b="1" dirty="0" smtClean="0"/>
              <a:t>Lizenz, die einen angemessenen Schutz ermöglicht</a:t>
            </a:r>
            <a:r>
              <a:rPr lang="de-DE" sz="1800" dirty="0" smtClean="0"/>
              <a:t>, (aber nicht mehr Schutz als nötig), freigegeben werden.</a:t>
            </a:r>
          </a:p>
          <a:p>
            <a:pPr marL="273050" indent="-273050"/>
            <a:endParaRPr lang="en-GB" sz="1800" noProof="0" dirty="0" smtClean="0"/>
          </a:p>
          <a:p>
            <a:pPr marL="273050" indent="-273050"/>
            <a:r>
              <a:rPr lang="de-DE" sz="1800" dirty="0" smtClean="0"/>
              <a:t>Und vergessen Sie nicht...</a:t>
            </a:r>
          </a:p>
          <a:p>
            <a:pPr marL="273050" indent="-273050">
              <a:buFont typeface="Arial" pitchFamily="34" charset="0"/>
              <a:buChar char="•"/>
            </a:pPr>
            <a:r>
              <a:rPr lang="de-DE" sz="1800" dirty="0" smtClean="0"/>
              <a:t>Wenn keine explizite Lizenz geliefert ist, weiß ein Benutzer nicht, was (wenn überhaupt) mit den Daten gemacht werden kann.</a:t>
            </a:r>
          </a:p>
          <a:p>
            <a:pPr marL="273050" indent="-273050">
              <a:buFont typeface="Arial" pitchFamily="34" charset="0"/>
              <a:buChar char="•"/>
            </a:pPr>
            <a:r>
              <a:rPr lang="de-DE" sz="1800" dirty="0" smtClean="0"/>
              <a:t>Keine Weiterverwendung = kein sozialer und ökonomischer Wert. </a:t>
            </a:r>
          </a:p>
          <a:p>
            <a:pPr marL="273050" indent="-273050">
              <a:buFont typeface="Wingdings" pitchFamily="2" charset="2"/>
              <a:buChar char="§"/>
            </a:pPr>
            <a:endParaRPr lang="de-DE" sz="1800" dirty="0" smtClean="0"/>
          </a:p>
          <a:p>
            <a:pPr marL="547370" lvl="1" indent="-273050">
              <a:buFont typeface="Wingdings" pitchFamily="2" charset="2"/>
              <a:buChar char="§"/>
            </a:pPr>
            <a:endParaRPr lang="en-GB" sz="1800" noProof="0" dirty="0" smtClean="0"/>
          </a:p>
          <a:p>
            <a:endParaRPr lang="en-GB" sz="1800" noProof="0"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40</a:t>
            </a:fld>
            <a:endParaRPr lang="en-GB"/>
          </a:p>
        </p:txBody>
      </p:sp>
    </p:spTree>
    <p:extLst>
      <p:ext uri="{BB962C8B-B14F-4D97-AF65-F5344CB8AC3E}">
        <p14:creationId xmlns:p14="http://schemas.microsoft.com/office/powerpoint/2010/main" val="231873819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Gruppenfragen</a:t>
            </a:r>
            <a:endParaRPr lang="de-DE" dirty="0"/>
          </a:p>
        </p:txBody>
      </p:sp>
      <p:sp>
        <p:nvSpPr>
          <p:cNvPr id="3" name="Content Placeholder 2"/>
          <p:cNvSpPr>
            <a:spLocks noGrp="1"/>
          </p:cNvSpPr>
          <p:nvPr>
            <p:ph sz="quarter" idx="15"/>
          </p:nvPr>
        </p:nvSpPr>
        <p:spPr>
          <a:xfrm>
            <a:off x="1547664" y="1752600"/>
            <a:ext cx="7062936" cy="4419600"/>
          </a:xfrm>
        </p:spPr>
        <p:txBody>
          <a:bodyPr/>
          <a:lstStyle/>
          <a:p>
            <a:pPr marL="0" lvl="1" indent="0">
              <a:buClr>
                <a:srgbClr val="000000"/>
              </a:buClr>
              <a:buNone/>
            </a:pPr>
            <a:r>
              <a:rPr lang="de-DE" dirty="0" smtClean="0">
                <a:solidFill>
                  <a:srgbClr val="000000"/>
                </a:solidFill>
              </a:rPr>
              <a:t>Haben Sie in Ihrem Land eine Lizenz für offene Daten und/oder Metadaten? Wenn nicht, welches sollte nach Ihrer Meinung der bevorzugte Ansatz sein?</a:t>
            </a:r>
          </a:p>
          <a:p>
            <a:pPr marL="0" lvl="1" indent="0">
              <a:buClr>
                <a:srgbClr val="000000"/>
              </a:buClr>
              <a:buNone/>
            </a:pPr>
            <a:endParaRPr lang="de-DE" dirty="0" smtClean="0">
              <a:solidFill>
                <a:srgbClr val="000000"/>
              </a:solidFill>
            </a:endParaRPr>
          </a:p>
          <a:p>
            <a:pPr marL="0" lvl="1" indent="0">
              <a:buClr>
                <a:srgbClr val="000000"/>
              </a:buClr>
              <a:buNone/>
            </a:pPr>
            <a:endParaRPr lang="de-DE" dirty="0" smtClean="0">
              <a:solidFill>
                <a:srgbClr val="000000"/>
              </a:solidFill>
            </a:endParaRPr>
          </a:p>
          <a:p>
            <a:pPr marL="0" lvl="1" indent="0">
              <a:buClr>
                <a:srgbClr val="000000"/>
              </a:buClr>
              <a:buNone/>
            </a:pPr>
            <a:r>
              <a:rPr lang="de-DE" dirty="0" smtClean="0">
                <a:solidFill>
                  <a:srgbClr val="000000"/>
                </a:solidFill>
              </a:rPr>
              <a:t>Was sind/waren die größten Hindernisse für die Veröffentlichung Ihrer Daten unter einer offenen Lizenz?</a:t>
            </a:r>
            <a:endParaRPr lang="de-DE" dirty="0">
              <a:solidFill>
                <a:srgbClr val="000000"/>
              </a:solidFill>
            </a:endParaRPr>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41</a:t>
            </a:fld>
            <a:endParaRPr lang="en-GB"/>
          </a:p>
        </p:txBody>
      </p:sp>
      <p:pic>
        <p:nvPicPr>
          <p:cNvPr id="1026" name="Picture 2" descr="C:\Users\loutasn\Downloads\1377268100_talk.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5556" y="1771967"/>
            <a:ext cx="792089" cy="79208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252198" y="2553284"/>
            <a:ext cx="1277888" cy="184666"/>
          </a:xfrm>
          <a:prstGeom prst="rect">
            <a:avLst/>
          </a:prstGeom>
        </p:spPr>
        <p:txBody>
          <a:bodyPr wrap="square">
            <a:spAutoFit/>
          </a:bodyPr>
          <a:lstStyle/>
          <a:p>
            <a:r>
              <a:rPr lang="en-GB" sz="600" dirty="0"/>
              <a:t> http://www.visualpharm.com</a:t>
            </a:r>
          </a:p>
        </p:txBody>
      </p:sp>
      <p:pic>
        <p:nvPicPr>
          <p:cNvPr id="7" name="Picture 2" descr="C:\Users\loutasn\Downloads\1377268100_talk.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4878" y="3615145"/>
            <a:ext cx="792089" cy="792089"/>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251520" y="4396462"/>
            <a:ext cx="1277888" cy="184666"/>
          </a:xfrm>
          <a:prstGeom prst="rect">
            <a:avLst/>
          </a:prstGeom>
        </p:spPr>
        <p:txBody>
          <a:bodyPr wrap="square">
            <a:spAutoFit/>
          </a:bodyPr>
          <a:lstStyle/>
          <a:p>
            <a:r>
              <a:rPr lang="en-GB" sz="600" dirty="0"/>
              <a:t> http://www.visualpharm.com</a:t>
            </a:r>
          </a:p>
        </p:txBody>
      </p:sp>
      <p:sp>
        <p:nvSpPr>
          <p:cNvPr id="9" name="Title 5"/>
          <p:cNvSpPr txBox="1">
            <a:spLocks/>
          </p:cNvSpPr>
          <p:nvPr/>
        </p:nvSpPr>
        <p:spPr>
          <a:xfrm>
            <a:off x="605408" y="4962872"/>
            <a:ext cx="8071048" cy="914400"/>
          </a:xfrm>
          <a:prstGeom prst="rect">
            <a:avLst/>
          </a:prstGeom>
        </p:spPr>
        <p:txBody>
          <a:bodyPr vert="horz" lIns="0" tIns="0" rIns="0" bIns="0" rtlCol="0" anchor="t" anchorCtr="0">
            <a:noAutofit/>
          </a:bodyPr>
          <a:lst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a:lstStyle>
          <a:p>
            <a:pPr algn="ctr"/>
            <a:r>
              <a:rPr lang="en-GB" sz="4000" i="0" dirty="0" err="1" smtClean="0">
                <a:solidFill>
                  <a:schemeClr val="accent1"/>
                </a:solidFill>
                <a:latin typeface="Bradley Hand ITC" pitchFamily="66" charset="0"/>
              </a:rPr>
              <a:t>Nehmen</a:t>
            </a:r>
            <a:r>
              <a:rPr lang="en-GB" sz="4000" i="0" dirty="0" smtClean="0">
                <a:solidFill>
                  <a:schemeClr val="accent1"/>
                </a:solidFill>
                <a:latin typeface="Bradley Hand ITC" pitchFamily="66" charset="0"/>
              </a:rPr>
              <a:t> </a:t>
            </a:r>
            <a:r>
              <a:rPr lang="en-GB" sz="4000" i="0" dirty="0" err="1" smtClean="0">
                <a:solidFill>
                  <a:schemeClr val="accent1"/>
                </a:solidFill>
                <a:latin typeface="Bradley Hand ITC" pitchFamily="66" charset="0"/>
              </a:rPr>
              <a:t>Sie</a:t>
            </a:r>
            <a:r>
              <a:rPr lang="en-GB" sz="4000" i="0" dirty="0" smtClean="0">
                <a:solidFill>
                  <a:schemeClr val="accent1"/>
                </a:solidFill>
                <a:latin typeface="Bradley Hand ITC" pitchFamily="66" charset="0"/>
              </a:rPr>
              <a:t> </a:t>
            </a:r>
            <a:r>
              <a:rPr lang="en-GB" sz="4000" i="0" dirty="0" err="1" smtClean="0">
                <a:solidFill>
                  <a:schemeClr val="accent1"/>
                </a:solidFill>
                <a:latin typeface="Bradley Hand ITC" pitchFamily="66" charset="0"/>
              </a:rPr>
              <a:t>auch</a:t>
            </a:r>
            <a:r>
              <a:rPr lang="en-GB" sz="4000" i="0" dirty="0" smtClean="0">
                <a:solidFill>
                  <a:schemeClr val="accent1"/>
                </a:solidFill>
                <a:latin typeface="Bradley Hand ITC" pitchFamily="66" charset="0"/>
              </a:rPr>
              <a:t> die </a:t>
            </a:r>
            <a:r>
              <a:rPr lang="en-GB" sz="4000" i="0" dirty="0" smtClean="0">
                <a:solidFill>
                  <a:schemeClr val="accent1"/>
                </a:solidFill>
                <a:latin typeface="Bradley Hand ITC" pitchFamily="66" charset="0"/>
                <a:hlinkClick r:id="rId4"/>
              </a:rPr>
              <a:t>Online-Test</a:t>
            </a:r>
            <a:r>
              <a:rPr lang="en-GB" sz="4000" i="0" dirty="0" smtClean="0">
                <a:solidFill>
                  <a:schemeClr val="accent1"/>
                </a:solidFill>
                <a:latin typeface="Bradley Hand ITC" pitchFamily="66" charset="0"/>
              </a:rPr>
              <a:t>!</a:t>
            </a:r>
            <a:endParaRPr lang="en-GB" sz="4000" b="0" dirty="0" smtClean="0"/>
          </a:p>
        </p:txBody>
      </p:sp>
    </p:spTree>
    <p:extLst>
      <p:ext uri="{BB962C8B-B14F-4D97-AF65-F5344CB8AC3E}">
        <p14:creationId xmlns:p14="http://schemas.microsoft.com/office/powerpoint/2010/main" val="331183932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39552" y="2132856"/>
            <a:ext cx="8071048" cy="914400"/>
          </a:xfrm>
        </p:spPr>
        <p:txBody>
          <a:bodyPr/>
          <a:lstStyle/>
          <a:p>
            <a:r>
              <a:rPr lang="de-DE" sz="7200" i="0" dirty="0" smtClean="0">
                <a:solidFill>
                  <a:schemeClr val="accent1"/>
                </a:solidFill>
                <a:latin typeface="Bradley Hand ITC" pitchFamily="66" charset="0"/>
              </a:rPr>
              <a:t>Vielen Dank!</a:t>
            </a:r>
            <a:br>
              <a:rPr lang="de-DE" sz="7200" i="0" dirty="0" smtClean="0">
                <a:solidFill>
                  <a:schemeClr val="accent1"/>
                </a:solidFill>
                <a:latin typeface="Bradley Hand ITC" pitchFamily="66" charset="0"/>
              </a:rPr>
            </a:br>
            <a:r>
              <a:rPr lang="de-DE" sz="4800" i="0" dirty="0" smtClean="0">
                <a:solidFill>
                  <a:schemeClr val="accent1"/>
                </a:solidFill>
                <a:latin typeface="Bradley Hand ITC" pitchFamily="66" charset="0"/>
              </a:rPr>
              <a:t>...und jetzt IHRE Fragen</a:t>
            </a:r>
            <a:r>
              <a:rPr lang="en-GB" sz="4800" i="0" dirty="0" smtClean="0">
                <a:solidFill>
                  <a:schemeClr val="accent1"/>
                </a:solidFill>
                <a:latin typeface="Bradley Hand ITC" pitchFamily="66" charset="0"/>
              </a:rPr>
              <a:t>?</a:t>
            </a:r>
            <a:endParaRPr lang="en-GB" b="0" dirty="0" smtClean="0"/>
          </a:p>
        </p:txBody>
      </p:sp>
      <p:sp>
        <p:nvSpPr>
          <p:cNvPr id="4" name="Slide Number Placeholder 3"/>
          <p:cNvSpPr>
            <a:spLocks noGrp="1"/>
          </p:cNvSpPr>
          <p:nvPr>
            <p:ph type="sldNum" sz="quarter" idx="12"/>
          </p:nvPr>
        </p:nvSpPr>
        <p:spPr/>
        <p:txBody>
          <a:bodyPr/>
          <a:lstStyle/>
          <a:p>
            <a:r>
              <a:rPr lang="en-GB" smtClean="0"/>
              <a:t>Slide </a:t>
            </a:r>
            <a:fld id="{F40CD079-BC3F-4086-BA81-31A79D845B02}" type="slidenum">
              <a:rPr lang="en-GB" smtClean="0"/>
              <a:pPr/>
              <a:t>42</a:t>
            </a:fld>
            <a:endParaRPr lang="en-GB"/>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Referenzen</a:t>
            </a:r>
            <a:endParaRPr lang="de-DE" dirty="0"/>
          </a:p>
        </p:txBody>
      </p:sp>
      <p:sp>
        <p:nvSpPr>
          <p:cNvPr id="5" name="Content Placeholder 4"/>
          <p:cNvSpPr>
            <a:spLocks noGrp="1"/>
          </p:cNvSpPr>
          <p:nvPr>
            <p:ph sz="quarter" idx="14"/>
          </p:nvPr>
        </p:nvSpPr>
        <p:spPr>
          <a:xfrm>
            <a:off x="533400" y="1752601"/>
            <a:ext cx="4038600" cy="4628727"/>
          </a:xfrm>
        </p:spPr>
        <p:txBody>
          <a:bodyPr/>
          <a:lstStyle/>
          <a:p>
            <a:r>
              <a:rPr lang="en-GB" sz="800" dirty="0" err="1" smtClean="0"/>
              <a:t>Folie</a:t>
            </a:r>
            <a:r>
              <a:rPr lang="en-GB" sz="800" dirty="0" smtClean="0"/>
              <a:t> </a:t>
            </a:r>
            <a:r>
              <a:rPr lang="en-GB" sz="800" dirty="0"/>
              <a:t>9</a:t>
            </a:r>
            <a:r>
              <a:rPr lang="en-GB" sz="800" dirty="0" smtClean="0"/>
              <a:t>:</a:t>
            </a:r>
            <a:endParaRPr lang="en-GB" sz="800" dirty="0"/>
          </a:p>
          <a:p>
            <a:pPr lvl="1"/>
            <a:r>
              <a:rPr lang="en-GB" sz="800" dirty="0"/>
              <a:t>The Open Knowledge Foundation. Open Definition. </a:t>
            </a:r>
            <a:r>
              <a:rPr lang="en-GB" sz="800" dirty="0">
                <a:hlinkClick r:id="rId3"/>
              </a:rPr>
              <a:t>http://opendefinition.org</a:t>
            </a:r>
            <a:r>
              <a:rPr lang="en-GB" sz="800" dirty="0" smtClean="0">
                <a:hlinkClick r:id="rId3"/>
              </a:rPr>
              <a:t>/</a:t>
            </a:r>
            <a:r>
              <a:rPr lang="en-GB" sz="800" dirty="0" smtClean="0"/>
              <a:t> </a:t>
            </a:r>
            <a:endParaRPr lang="en-GB" sz="800" dirty="0"/>
          </a:p>
          <a:p>
            <a:pPr lvl="1"/>
            <a:r>
              <a:rPr lang="en-GB" sz="800" dirty="0"/>
              <a:t>The Open Knowledge Foundation. Open Data - An Introduction. </a:t>
            </a:r>
            <a:r>
              <a:rPr lang="en-GB" sz="800" dirty="0">
                <a:hlinkClick r:id="rId4"/>
              </a:rPr>
              <a:t>http://okfn.org/opendata</a:t>
            </a:r>
            <a:r>
              <a:rPr lang="en-GB" sz="800" dirty="0" smtClean="0">
                <a:hlinkClick r:id="rId4"/>
              </a:rPr>
              <a:t>/</a:t>
            </a:r>
            <a:r>
              <a:rPr lang="en-GB" sz="800" dirty="0" smtClean="0"/>
              <a:t> </a:t>
            </a:r>
            <a:endParaRPr lang="en-GB" sz="800" dirty="0"/>
          </a:p>
          <a:p>
            <a:r>
              <a:rPr lang="en-GB" sz="800" dirty="0"/>
              <a:t> </a:t>
            </a:r>
            <a:r>
              <a:rPr lang="en-GB" sz="800" dirty="0" err="1" smtClean="0"/>
              <a:t>Folie</a:t>
            </a:r>
            <a:r>
              <a:rPr lang="en-GB" sz="800" dirty="0" smtClean="0"/>
              <a:t> </a:t>
            </a:r>
            <a:r>
              <a:rPr lang="en-GB" sz="800" dirty="0" smtClean="0"/>
              <a:t>10:</a:t>
            </a:r>
            <a:endParaRPr lang="en-GB" sz="800" dirty="0"/>
          </a:p>
          <a:p>
            <a:pPr lvl="1"/>
            <a:r>
              <a:rPr lang="en-GB" sz="800" dirty="0"/>
              <a:t>LOD Around The Clock (LATC). 5 ★ Open Data. </a:t>
            </a:r>
            <a:r>
              <a:rPr lang="en-GB" sz="800" dirty="0">
                <a:hlinkClick r:id="rId5"/>
              </a:rPr>
              <a:t>http://5stardata.info</a:t>
            </a:r>
            <a:r>
              <a:rPr lang="en-GB" sz="800" dirty="0" smtClean="0">
                <a:hlinkClick r:id="rId5"/>
              </a:rPr>
              <a:t>/</a:t>
            </a:r>
            <a:r>
              <a:rPr lang="en-GB" sz="800" dirty="0" smtClean="0"/>
              <a:t> </a:t>
            </a:r>
            <a:endParaRPr lang="en-GB" sz="800" dirty="0"/>
          </a:p>
          <a:p>
            <a:r>
              <a:rPr lang="en-GB" sz="800" dirty="0" err="1" smtClean="0"/>
              <a:t>Folie</a:t>
            </a:r>
            <a:r>
              <a:rPr lang="en-GB" sz="800" dirty="0" smtClean="0"/>
              <a:t>  </a:t>
            </a:r>
            <a:r>
              <a:rPr lang="en-GB" sz="800" dirty="0" smtClean="0"/>
              <a:t>12:</a:t>
            </a:r>
            <a:endParaRPr lang="en-GB" sz="800" dirty="0"/>
          </a:p>
          <a:p>
            <a:pPr lvl="1"/>
            <a:r>
              <a:rPr lang="en-GB" sz="800" dirty="0"/>
              <a:t>Directive 2013/37/EU of the European Parliament and of the Council amending Directive 2003/98/EC on the reuse of public sector information. </a:t>
            </a:r>
            <a:r>
              <a:rPr lang="en-GB" sz="800" dirty="0">
                <a:hlinkClick r:id="rId6"/>
              </a:rPr>
              <a:t>http://eur-lex.europa.eu/LexUriServ/LexUriServ.do?uri=OJ:L:2013:175:0001:0008:EN:PDF</a:t>
            </a:r>
            <a:r>
              <a:rPr lang="en-GB" sz="800" dirty="0"/>
              <a:t> </a:t>
            </a:r>
          </a:p>
          <a:p>
            <a:pPr lvl="1"/>
            <a:r>
              <a:rPr lang="en-GB" sz="800" dirty="0"/>
              <a:t>European Commission. Revision of the PSI Directive.  </a:t>
            </a:r>
            <a:r>
              <a:rPr lang="en-GB" sz="800" dirty="0">
                <a:hlinkClick r:id="rId7"/>
              </a:rPr>
              <a:t>http://ec.europa.eu/information_society/policy/psi/revision_directive/index_en.htm</a:t>
            </a:r>
            <a:r>
              <a:rPr lang="en-GB" sz="800" dirty="0"/>
              <a:t> </a:t>
            </a:r>
          </a:p>
          <a:p>
            <a:r>
              <a:rPr lang="en-GB" sz="800" dirty="0" err="1" smtClean="0"/>
              <a:t>Folie</a:t>
            </a:r>
            <a:r>
              <a:rPr lang="en-GB" sz="800" dirty="0" smtClean="0"/>
              <a:t> </a:t>
            </a:r>
            <a:r>
              <a:rPr lang="en-GB" sz="800" dirty="0" smtClean="0"/>
              <a:t>18:</a:t>
            </a:r>
            <a:endParaRPr lang="en-GB" sz="800" dirty="0"/>
          </a:p>
          <a:p>
            <a:pPr lvl="1"/>
            <a:r>
              <a:rPr lang="en-GB" sz="800" dirty="0"/>
              <a:t>Creative Commons. About the licenses. </a:t>
            </a:r>
            <a:r>
              <a:rPr lang="en-GB" sz="800" dirty="0">
                <a:hlinkClick r:id="rId8"/>
              </a:rPr>
              <a:t>http://creativecommons.org/licenses</a:t>
            </a:r>
            <a:r>
              <a:rPr lang="en-GB" sz="800" dirty="0" smtClean="0">
                <a:hlinkClick r:id="rId8"/>
              </a:rPr>
              <a:t>/</a:t>
            </a:r>
            <a:r>
              <a:rPr lang="en-GB" sz="800" dirty="0" smtClean="0"/>
              <a:t> </a:t>
            </a:r>
            <a:endParaRPr lang="en-GB" sz="800" dirty="0"/>
          </a:p>
          <a:p>
            <a:r>
              <a:rPr lang="en-GB" sz="800" dirty="0" err="1" smtClean="0"/>
              <a:t>Folie</a:t>
            </a:r>
            <a:r>
              <a:rPr lang="en-GB" sz="800" dirty="0" smtClean="0"/>
              <a:t> </a:t>
            </a:r>
            <a:r>
              <a:rPr lang="en-GB" sz="800" dirty="0" smtClean="0"/>
              <a:t>21</a:t>
            </a:r>
            <a:r>
              <a:rPr lang="en-GB" sz="800" dirty="0" smtClean="0"/>
              <a:t>:</a:t>
            </a:r>
            <a:endParaRPr lang="en-GB" sz="800" dirty="0"/>
          </a:p>
          <a:p>
            <a:pPr lvl="1"/>
            <a:r>
              <a:rPr lang="en-GB" sz="800" dirty="0"/>
              <a:t>(UK) National Archives. Government </a:t>
            </a:r>
            <a:r>
              <a:rPr lang="en-GB" sz="800" dirty="0" smtClean="0"/>
              <a:t>license </a:t>
            </a:r>
            <a:r>
              <a:rPr lang="en-GB" sz="800" dirty="0"/>
              <a:t>for public sector information</a:t>
            </a:r>
            <a:r>
              <a:rPr lang="en-GB" sz="800" dirty="0" smtClean="0"/>
              <a:t>. </a:t>
            </a:r>
            <a:r>
              <a:rPr lang="en-GB" sz="800" dirty="0">
                <a:hlinkClick r:id="rId9"/>
              </a:rPr>
              <a:t>http://www.nationalarchives.gov.uk/doc/open-government-licence/version/2/</a:t>
            </a:r>
            <a:r>
              <a:rPr lang="en-GB" sz="800" dirty="0"/>
              <a:t> </a:t>
            </a:r>
          </a:p>
          <a:p>
            <a:endParaRPr lang="en-GB" sz="800" dirty="0" smtClean="0"/>
          </a:p>
          <a:p>
            <a:pPr>
              <a:buFont typeface="Arial" pitchFamily="34" charset="0"/>
              <a:buChar char="•"/>
            </a:pPr>
            <a:endParaRPr lang="en-GB" sz="800" dirty="0" smtClean="0"/>
          </a:p>
        </p:txBody>
      </p:sp>
      <p:sp>
        <p:nvSpPr>
          <p:cNvPr id="6" name="Content Placeholder 5"/>
          <p:cNvSpPr>
            <a:spLocks noGrp="1"/>
          </p:cNvSpPr>
          <p:nvPr>
            <p:ph sz="quarter" idx="15"/>
          </p:nvPr>
        </p:nvSpPr>
        <p:spPr/>
        <p:txBody>
          <a:bodyPr/>
          <a:lstStyle/>
          <a:p>
            <a:r>
              <a:rPr lang="en-GB" sz="800" dirty="0" err="1" smtClean="0"/>
              <a:t>Folie</a:t>
            </a:r>
            <a:r>
              <a:rPr lang="en-GB" sz="800" dirty="0" smtClean="0"/>
              <a:t> </a:t>
            </a:r>
            <a:r>
              <a:rPr lang="en-GB" sz="800" dirty="0" smtClean="0"/>
              <a:t>23:</a:t>
            </a:r>
            <a:endParaRPr lang="en-GB" sz="800" dirty="0"/>
          </a:p>
          <a:p>
            <a:pPr lvl="1"/>
            <a:r>
              <a:rPr lang="en-GB" sz="800" dirty="0"/>
              <a:t>Marc de </a:t>
            </a:r>
            <a:r>
              <a:rPr lang="en-GB" sz="800" dirty="0" err="1"/>
              <a:t>Vries</a:t>
            </a:r>
            <a:r>
              <a:rPr lang="en-GB" sz="800" dirty="0"/>
              <a:t>. Open Data and Liability. </a:t>
            </a:r>
            <a:r>
              <a:rPr lang="en-GB" sz="800" dirty="0" err="1"/>
              <a:t>EPSIplatform</a:t>
            </a:r>
            <a:r>
              <a:rPr lang="en-GB" sz="800" dirty="0"/>
              <a:t> Topic Report No. 2012/13. </a:t>
            </a:r>
            <a:r>
              <a:rPr lang="en-GB" sz="800" dirty="0" smtClean="0">
                <a:hlinkClick r:id="rId10"/>
              </a:rPr>
              <a:t>http</a:t>
            </a:r>
            <a:r>
              <a:rPr lang="en-GB" sz="800" dirty="0">
                <a:hlinkClick r:id="rId10"/>
              </a:rPr>
              <a:t>://</a:t>
            </a:r>
            <a:r>
              <a:rPr lang="en-GB" sz="800" dirty="0" smtClean="0">
                <a:hlinkClick r:id="rId10"/>
              </a:rPr>
              <a:t>epsiplatform.eu/sites/default/files/Final%20TR%20Open%20Data%20and%20Liability.pdf</a:t>
            </a:r>
            <a:r>
              <a:rPr lang="en-GB" sz="800" dirty="0" smtClean="0"/>
              <a:t> </a:t>
            </a:r>
            <a:endParaRPr lang="es-ES" sz="800" dirty="0" smtClean="0"/>
          </a:p>
          <a:p>
            <a:r>
              <a:rPr lang="es-ES" sz="800" dirty="0" smtClean="0"/>
              <a:t>Folie </a:t>
            </a:r>
            <a:r>
              <a:rPr lang="es-ES" sz="800" dirty="0" smtClean="0"/>
              <a:t>26:</a:t>
            </a:r>
            <a:endParaRPr lang="es-ES" sz="800" dirty="0" smtClean="0"/>
          </a:p>
          <a:p>
            <a:pPr lvl="1">
              <a:buFont typeface="Arial" pitchFamily="34" charset="0"/>
              <a:buChar char="•"/>
            </a:pPr>
            <a:r>
              <a:rPr lang="es-ES" sz="800" dirty="0" err="1" smtClean="0"/>
              <a:t>Discovery</a:t>
            </a:r>
            <a:r>
              <a:rPr lang="es-ES" sz="800" dirty="0" smtClean="0"/>
              <a:t>. </a:t>
            </a:r>
            <a:r>
              <a:rPr lang="es-ES" sz="800" dirty="0" err="1" smtClean="0"/>
              <a:t>Discovery</a:t>
            </a:r>
            <a:r>
              <a:rPr lang="es-ES" sz="800" dirty="0" smtClean="0"/>
              <a:t> Open </a:t>
            </a:r>
            <a:r>
              <a:rPr lang="es-ES" sz="800" dirty="0" err="1" smtClean="0"/>
              <a:t>Metadata</a:t>
            </a:r>
            <a:r>
              <a:rPr lang="es-ES" sz="800" dirty="0" smtClean="0"/>
              <a:t> </a:t>
            </a:r>
            <a:r>
              <a:rPr lang="es-ES" sz="800" dirty="0" err="1" smtClean="0"/>
              <a:t>Principles</a:t>
            </a:r>
            <a:r>
              <a:rPr lang="es-ES" sz="800" dirty="0" smtClean="0"/>
              <a:t>. </a:t>
            </a:r>
            <a:r>
              <a:rPr lang="en-GB" sz="800" dirty="0" smtClean="0">
                <a:hlinkClick r:id="rId11"/>
              </a:rPr>
              <a:t>http://discovery.ac.uk/businesscase/principles/</a:t>
            </a:r>
            <a:endParaRPr lang="en-GB" sz="800" dirty="0" smtClean="0"/>
          </a:p>
          <a:p>
            <a:r>
              <a:rPr lang="en-GB" sz="800" dirty="0" err="1" smtClean="0"/>
              <a:t>Folie</a:t>
            </a:r>
            <a:r>
              <a:rPr lang="en-GB" sz="800" dirty="0" smtClean="0"/>
              <a:t> </a:t>
            </a:r>
            <a:r>
              <a:rPr lang="en-GB" sz="800" dirty="0" smtClean="0"/>
              <a:t>33-38:</a:t>
            </a:r>
            <a:endParaRPr lang="en-GB" sz="800" dirty="0" smtClean="0"/>
          </a:p>
          <a:p>
            <a:pPr lvl="1">
              <a:buFont typeface="Arial" pitchFamily="34" charset="0"/>
              <a:buChar char="•"/>
            </a:pPr>
            <a:r>
              <a:rPr lang="es-ES" sz="800" dirty="0" err="1" smtClean="0"/>
              <a:t>Europeana</a:t>
            </a:r>
            <a:r>
              <a:rPr lang="es-ES" sz="800" dirty="0" smtClean="0"/>
              <a:t>. </a:t>
            </a:r>
            <a:r>
              <a:rPr lang="es-ES" sz="800" dirty="0" err="1" smtClean="0"/>
              <a:t>The</a:t>
            </a:r>
            <a:r>
              <a:rPr lang="es-ES" sz="800" dirty="0" smtClean="0"/>
              <a:t> </a:t>
            </a:r>
            <a:r>
              <a:rPr lang="es-ES" sz="800" dirty="0" err="1" smtClean="0"/>
              <a:t>Problem</a:t>
            </a:r>
            <a:r>
              <a:rPr lang="es-ES" sz="800" dirty="0" smtClean="0"/>
              <a:t> of </a:t>
            </a:r>
            <a:r>
              <a:rPr lang="es-ES" sz="800" dirty="0" err="1" smtClean="0"/>
              <a:t>the</a:t>
            </a:r>
            <a:r>
              <a:rPr lang="es-ES" sz="800" dirty="0" smtClean="0"/>
              <a:t> </a:t>
            </a:r>
            <a:r>
              <a:rPr lang="es-ES" sz="800" dirty="0" err="1" smtClean="0"/>
              <a:t>Yellow</a:t>
            </a:r>
            <a:r>
              <a:rPr lang="es-ES" sz="800" dirty="0" smtClean="0"/>
              <a:t> </a:t>
            </a:r>
            <a:r>
              <a:rPr lang="es-ES" sz="800" dirty="0" err="1" smtClean="0"/>
              <a:t>Milkmaid</a:t>
            </a:r>
            <a:r>
              <a:rPr lang="es-ES" sz="800" dirty="0" smtClean="0"/>
              <a:t>: A Business </a:t>
            </a:r>
            <a:r>
              <a:rPr lang="es-ES" sz="800" dirty="0" err="1" smtClean="0"/>
              <a:t>Model</a:t>
            </a:r>
            <a:r>
              <a:rPr lang="es-ES" sz="800" dirty="0" smtClean="0"/>
              <a:t> </a:t>
            </a:r>
            <a:r>
              <a:rPr lang="es-ES" sz="800" dirty="0" err="1" smtClean="0"/>
              <a:t>Perspective</a:t>
            </a:r>
            <a:r>
              <a:rPr lang="es-ES" sz="800" dirty="0" smtClean="0"/>
              <a:t> </a:t>
            </a:r>
            <a:r>
              <a:rPr lang="es-ES" sz="800" dirty="0" err="1" smtClean="0"/>
              <a:t>on</a:t>
            </a:r>
            <a:r>
              <a:rPr lang="es-ES" sz="800" dirty="0" smtClean="0"/>
              <a:t> Open </a:t>
            </a:r>
            <a:r>
              <a:rPr lang="es-ES" sz="800" dirty="0" err="1" smtClean="0"/>
              <a:t>Metadata</a:t>
            </a:r>
            <a:r>
              <a:rPr lang="es-ES" sz="800" dirty="0" smtClean="0"/>
              <a:t>. White </a:t>
            </a:r>
            <a:r>
              <a:rPr lang="es-ES" sz="800" dirty="0" err="1" smtClean="0"/>
              <a:t>Paper</a:t>
            </a:r>
            <a:r>
              <a:rPr lang="es-ES" sz="800" dirty="0" smtClean="0"/>
              <a:t> No.2. </a:t>
            </a:r>
            <a:r>
              <a:rPr lang="es-ES" sz="800" dirty="0" err="1" smtClean="0"/>
              <a:t>November</a:t>
            </a:r>
            <a:r>
              <a:rPr lang="es-ES" sz="800" dirty="0" smtClean="0"/>
              <a:t> 2011. </a:t>
            </a:r>
            <a:r>
              <a:rPr lang="es-ES" sz="800" dirty="0" smtClean="0">
                <a:hlinkClick r:id="rId12"/>
              </a:rPr>
              <a:t>http://pro.europeana.eu/documents/858566/2cbf1f78-e036-4088-af25-94684ff90dc5</a:t>
            </a:r>
            <a:endParaRPr lang="es-ES" sz="800" dirty="0" smtClean="0"/>
          </a:p>
          <a:p>
            <a:pPr lvl="1">
              <a:buFont typeface="Arial" pitchFamily="34" charset="0"/>
              <a:buChar char="•"/>
            </a:pPr>
            <a:r>
              <a:rPr lang="es-ES" sz="800" dirty="0" err="1" smtClean="0"/>
              <a:t>Jill</a:t>
            </a:r>
            <a:r>
              <a:rPr lang="es-ES" sz="800" dirty="0" smtClean="0"/>
              <a:t> </a:t>
            </a:r>
            <a:r>
              <a:rPr lang="es-ES" sz="800" dirty="0" err="1" smtClean="0"/>
              <a:t>Cousins</a:t>
            </a:r>
            <a:r>
              <a:rPr lang="es-ES" sz="800" dirty="0" smtClean="0"/>
              <a:t>. </a:t>
            </a:r>
            <a:r>
              <a:rPr lang="es-ES" sz="800" dirty="0" err="1" smtClean="0"/>
              <a:t>Europeana</a:t>
            </a:r>
            <a:r>
              <a:rPr lang="es-ES" sz="800" dirty="0" smtClean="0"/>
              <a:t>. Data Exchange </a:t>
            </a:r>
            <a:r>
              <a:rPr lang="es-ES" sz="800" dirty="0" err="1" smtClean="0"/>
              <a:t>Agreements</a:t>
            </a:r>
            <a:r>
              <a:rPr lang="es-ES" sz="800" dirty="0" smtClean="0"/>
              <a:t>. </a:t>
            </a:r>
            <a:r>
              <a:rPr lang="es-ES" sz="800" dirty="0" err="1" smtClean="0"/>
              <a:t>May</a:t>
            </a:r>
            <a:r>
              <a:rPr lang="es-ES" sz="800" dirty="0" smtClean="0"/>
              <a:t> 2011. </a:t>
            </a:r>
            <a:r>
              <a:rPr lang="es-ES" sz="800" dirty="0" smtClean="0">
                <a:hlinkClick r:id="rId13"/>
              </a:rPr>
              <a:t>http://bit.ly/14Hwe5D</a:t>
            </a:r>
            <a:endParaRPr lang="es-ES" sz="800" dirty="0" smtClean="0"/>
          </a:p>
          <a:p>
            <a:r>
              <a:rPr lang="es-ES" sz="800" dirty="0" smtClean="0"/>
              <a:t>Folie </a:t>
            </a:r>
            <a:r>
              <a:rPr lang="es-ES" sz="800" dirty="0" smtClean="0"/>
              <a:t>39:</a:t>
            </a:r>
            <a:endParaRPr lang="es-ES" sz="800" dirty="0" smtClean="0"/>
          </a:p>
          <a:p>
            <a:pPr lvl="1">
              <a:buFont typeface="Arial" pitchFamily="34" charset="0"/>
              <a:buChar char="•"/>
            </a:pPr>
            <a:r>
              <a:rPr lang="es-ES" sz="800" dirty="0" err="1" smtClean="0"/>
              <a:t>The</a:t>
            </a:r>
            <a:r>
              <a:rPr lang="es-ES" sz="800" dirty="0" smtClean="0"/>
              <a:t> </a:t>
            </a:r>
            <a:r>
              <a:rPr lang="es-ES" sz="800" dirty="0" err="1" smtClean="0"/>
              <a:t>Europeana</a:t>
            </a:r>
            <a:r>
              <a:rPr lang="es-ES" sz="800" dirty="0" smtClean="0"/>
              <a:t> </a:t>
            </a:r>
            <a:r>
              <a:rPr lang="es-ES" sz="800" dirty="0" err="1" smtClean="0"/>
              <a:t>Licensing</a:t>
            </a:r>
            <a:r>
              <a:rPr lang="es-ES" sz="800" dirty="0" smtClean="0"/>
              <a:t> Framework. </a:t>
            </a:r>
            <a:r>
              <a:rPr lang="es-ES" sz="800" dirty="0" smtClean="0">
                <a:hlinkClick r:id="rId14"/>
              </a:rPr>
              <a:t>http://pro.europeana.eu/documents/858566/7f14c82a-f76c-4f4f-b8a7-600d2168a73d</a:t>
            </a:r>
            <a:endParaRPr lang="es-ES" sz="800" dirty="0" smtClean="0"/>
          </a:p>
          <a:p>
            <a:pPr>
              <a:buFont typeface="Arial" pitchFamily="34" charset="0"/>
              <a:buChar char="•"/>
            </a:pPr>
            <a:endParaRPr lang="es-ES" sz="800" dirty="0" smtClean="0"/>
          </a:p>
          <a:p>
            <a:pPr>
              <a:buFont typeface="Arial" pitchFamily="34" charset="0"/>
              <a:buChar char="•"/>
            </a:pPr>
            <a:endParaRPr lang="en-GB" sz="800" dirty="0" smtClean="0"/>
          </a:p>
          <a:p>
            <a:pPr>
              <a:buFont typeface="Arial" pitchFamily="34" charset="0"/>
              <a:buChar char="•"/>
            </a:pPr>
            <a:endParaRPr lang="en-GB" sz="800" dirty="0"/>
          </a:p>
        </p:txBody>
      </p:sp>
      <p:sp>
        <p:nvSpPr>
          <p:cNvPr id="4" name="Slide Number Placeholder 3"/>
          <p:cNvSpPr>
            <a:spLocks noGrp="1"/>
          </p:cNvSpPr>
          <p:nvPr>
            <p:ph type="sldNum" sz="quarter" idx="18"/>
          </p:nvPr>
        </p:nvSpPr>
        <p:spPr/>
        <p:txBody>
          <a:bodyPr/>
          <a:lstStyle/>
          <a:p>
            <a:r>
              <a:rPr lang="en-GB" dirty="0" smtClean="0"/>
              <a:t>Slide </a:t>
            </a:r>
            <a:fld id="{F40CD079-BC3F-4086-BA81-31A79D845B02}" type="slidenum">
              <a:rPr lang="en-GB" smtClean="0"/>
              <a:pPr/>
              <a:t>43</a:t>
            </a:fld>
            <a:endParaRPr lang="en-GB" dirty="0"/>
          </a:p>
        </p:txBody>
      </p:sp>
    </p:spTree>
    <p:extLst>
      <p:ext uri="{BB962C8B-B14F-4D97-AF65-F5344CB8AC3E}">
        <p14:creationId xmlns:p14="http://schemas.microsoft.com/office/powerpoint/2010/main" val="90412724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Weiter lesen</a:t>
            </a:r>
            <a:endParaRPr lang="de-DE" dirty="0"/>
          </a:p>
        </p:txBody>
      </p:sp>
      <p:sp>
        <p:nvSpPr>
          <p:cNvPr id="5" name="Content Placeholder 4"/>
          <p:cNvSpPr>
            <a:spLocks noGrp="1"/>
          </p:cNvSpPr>
          <p:nvPr>
            <p:ph sz="quarter" idx="15"/>
          </p:nvPr>
        </p:nvSpPr>
        <p:spPr>
          <a:xfrm>
            <a:off x="1475656" y="1752600"/>
            <a:ext cx="7134944" cy="4419600"/>
          </a:xfrm>
        </p:spPr>
        <p:txBody>
          <a:bodyPr/>
          <a:lstStyle/>
          <a:p>
            <a:r>
              <a:rPr lang="en-GB" sz="1800" dirty="0" smtClean="0"/>
              <a:t>N. </a:t>
            </a:r>
            <a:r>
              <a:rPr lang="en-GB" sz="1800" dirty="0" err="1" smtClean="0"/>
              <a:t>Korn</a:t>
            </a:r>
            <a:r>
              <a:rPr lang="en-GB" sz="1800" dirty="0" smtClean="0"/>
              <a:t> and C. Oppenheim. Licensing Open Data: A Practical Guide. </a:t>
            </a:r>
            <a:r>
              <a:rPr lang="en-GB" sz="1800" dirty="0" smtClean="0">
                <a:hlinkClick r:id="rId3"/>
              </a:rPr>
              <a:t>http://discovery.ac.uk/businesscase/principles/</a:t>
            </a:r>
            <a:endParaRPr lang="en-GB" sz="1800" dirty="0" smtClean="0"/>
          </a:p>
          <a:p>
            <a:endParaRPr lang="en-GB" sz="1800" dirty="0" smtClean="0"/>
          </a:p>
          <a:p>
            <a:r>
              <a:rPr lang="en-GB" sz="1800" dirty="0" smtClean="0"/>
              <a:t/>
            </a:r>
            <a:br>
              <a:rPr lang="en-GB" sz="1800" dirty="0" smtClean="0"/>
            </a:br>
            <a:r>
              <a:rPr lang="en-GB" sz="1800" dirty="0" err="1" smtClean="0"/>
              <a:t>Europeana</a:t>
            </a:r>
            <a:r>
              <a:rPr lang="en-GB" sz="1800" dirty="0" smtClean="0"/>
              <a:t>. The Problem of the Yellow Milkmaid: A Business Model Perspective on Open Metadata. White Paper No.2. November 2011. </a:t>
            </a:r>
            <a:r>
              <a:rPr lang="en-GB" sz="1800" dirty="0" smtClean="0">
                <a:hlinkClick r:id="rId4"/>
              </a:rPr>
              <a:t>http://pro.europeana.eu/documents/858566/2cbf1f78-e036-4088-af25-94684ff90dc5</a:t>
            </a:r>
            <a:r>
              <a:rPr lang="en-GB" sz="1800" dirty="0" smtClean="0"/>
              <a:t> </a:t>
            </a:r>
          </a:p>
          <a:p>
            <a:endParaRPr lang="en-GB" sz="1800" dirty="0" smtClean="0"/>
          </a:p>
          <a:p>
            <a:endParaRPr lang="en-GB" sz="1800" dirty="0" smtClean="0"/>
          </a:p>
          <a:p>
            <a:endParaRPr lang="en-GB" sz="1800" dirty="0" smtClean="0"/>
          </a:p>
        </p:txBody>
      </p:sp>
      <p:sp>
        <p:nvSpPr>
          <p:cNvPr id="3" name="Slide Number Placeholder 2"/>
          <p:cNvSpPr>
            <a:spLocks noGrp="1"/>
          </p:cNvSpPr>
          <p:nvPr>
            <p:ph type="sldNum" sz="quarter" idx="18"/>
          </p:nvPr>
        </p:nvSpPr>
        <p:spPr/>
        <p:txBody>
          <a:bodyPr/>
          <a:lstStyle/>
          <a:p>
            <a:r>
              <a:rPr lang="en-GB" smtClean="0"/>
              <a:t>Slide </a:t>
            </a:r>
            <a:fld id="{7703A140-4BD5-4963-8DDB-02EE24C99514}" type="slidenum">
              <a:rPr lang="en-GB" smtClean="0"/>
              <a:pPr/>
              <a:t>44</a:t>
            </a:fld>
            <a:endParaRPr lang="en-GB"/>
          </a:p>
        </p:txBody>
      </p:sp>
      <p:pic>
        <p:nvPicPr>
          <p:cNvPr id="6" name="Picture 2" descr="Licensing Open Data: A Practical Guide"/>
          <p:cNvPicPr>
            <a:picLocks noChangeAspect="1" noChangeArrowheads="1"/>
          </p:cNvPicPr>
          <p:nvPr/>
        </p:nvPicPr>
        <p:blipFill>
          <a:blip r:embed="rId5" cstate="print"/>
          <a:srcRect/>
          <a:stretch>
            <a:fillRect/>
          </a:stretch>
        </p:blipFill>
        <p:spPr bwMode="auto">
          <a:xfrm>
            <a:off x="467544" y="1772636"/>
            <a:ext cx="726879" cy="1008112"/>
          </a:xfrm>
          <a:prstGeom prst="rect">
            <a:avLst/>
          </a:prstGeom>
          <a:ln>
            <a:noFill/>
          </a:ln>
          <a:effectLst>
            <a:outerShdw blurRad="292100" dist="139700" dir="2700000" algn="tl" rotWithShape="0">
              <a:srgbClr val="333333">
                <a:alpha val="65000"/>
              </a:srgbClr>
            </a:outerShdw>
          </a:effectLst>
        </p:spPr>
      </p:pic>
      <p:pic>
        <p:nvPicPr>
          <p:cNvPr id="49156" name="Picture 4"/>
          <p:cNvPicPr>
            <a:picLocks noChangeAspect="1" noChangeArrowheads="1"/>
          </p:cNvPicPr>
          <p:nvPr/>
        </p:nvPicPr>
        <p:blipFill>
          <a:blip r:embed="rId6" cstate="print"/>
          <a:srcRect/>
          <a:stretch>
            <a:fillRect/>
          </a:stretch>
        </p:blipFill>
        <p:spPr bwMode="auto">
          <a:xfrm>
            <a:off x="434886" y="3262185"/>
            <a:ext cx="720080" cy="1030731"/>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Verwandte Projekte und Initiativen</a:t>
            </a:r>
            <a:endParaRPr lang="de-DE" dirty="0"/>
          </a:p>
        </p:txBody>
      </p:sp>
      <p:sp>
        <p:nvSpPr>
          <p:cNvPr id="3" name="Content Placeholder 2"/>
          <p:cNvSpPr>
            <a:spLocks noGrp="1"/>
          </p:cNvSpPr>
          <p:nvPr>
            <p:ph sz="quarter" idx="15"/>
          </p:nvPr>
        </p:nvSpPr>
        <p:spPr>
          <a:xfrm>
            <a:off x="1547664" y="1752600"/>
            <a:ext cx="7062936" cy="4419600"/>
          </a:xfrm>
        </p:spPr>
        <p:txBody>
          <a:bodyPr/>
          <a:lstStyle/>
          <a:p>
            <a:pPr>
              <a:spcAft>
                <a:spcPts val="2400"/>
              </a:spcAft>
            </a:pPr>
            <a:r>
              <a:rPr lang="en-GB" sz="1600" dirty="0" smtClean="0"/>
              <a:t>Revision of the PSI Directive, </a:t>
            </a:r>
            <a:r>
              <a:rPr lang="en-GB" sz="1600" dirty="0" smtClean="0">
                <a:hlinkClick r:id="rId3"/>
              </a:rPr>
              <a:t>http://ec.europa.eu/information_society/policy/psi/revision_directive/index_en.htm</a:t>
            </a:r>
            <a:r>
              <a:rPr lang="en-GB" sz="1600" dirty="0" smtClean="0"/>
              <a:t> </a:t>
            </a:r>
          </a:p>
          <a:p>
            <a:pPr>
              <a:spcAft>
                <a:spcPts val="2400"/>
              </a:spcAft>
            </a:pPr>
            <a:r>
              <a:rPr lang="en-GB" sz="1600" dirty="0" err="1" smtClean="0"/>
              <a:t>Europeana</a:t>
            </a:r>
            <a:r>
              <a:rPr lang="en-GB" sz="1600" dirty="0" smtClean="0"/>
              <a:t> Licensing Framework, </a:t>
            </a:r>
            <a:r>
              <a:rPr lang="en-GB" sz="1600" dirty="0" smtClean="0">
                <a:hlinkClick r:id="rId4"/>
              </a:rPr>
              <a:t>http://pro.europeana.eu/documents/858566/7f14c82a-f76c-4f4f-b8a7-600d2168a73d</a:t>
            </a:r>
            <a:r>
              <a:rPr lang="en-GB" sz="1600" dirty="0" smtClean="0"/>
              <a:t> </a:t>
            </a:r>
          </a:p>
          <a:p>
            <a:pPr lvl="1">
              <a:spcAft>
                <a:spcPts val="2400"/>
              </a:spcAft>
              <a:buNone/>
            </a:pPr>
            <a:r>
              <a:rPr lang="en-GB" sz="1600" dirty="0" smtClean="0"/>
              <a:t>Creative Commons Licenses, </a:t>
            </a:r>
            <a:r>
              <a:rPr lang="en-GB" sz="1600" dirty="0" smtClean="0">
                <a:hlinkClick r:id="rId5"/>
              </a:rPr>
              <a:t>http://creativecommons.org/licenses/</a:t>
            </a:r>
            <a:r>
              <a:rPr lang="en-GB" sz="1600" dirty="0" smtClean="0"/>
              <a:t> </a:t>
            </a:r>
          </a:p>
          <a:p>
            <a:pPr marL="0" lvl="1" indent="0">
              <a:spcAft>
                <a:spcPts val="2400"/>
              </a:spcAft>
              <a:buNone/>
            </a:pPr>
            <a:r>
              <a:rPr lang="en-GB" sz="1600" dirty="0" smtClean="0"/>
              <a:t>Open Data Commons – Licenses, </a:t>
            </a:r>
            <a:r>
              <a:rPr lang="en-GB" sz="1600" dirty="0" smtClean="0">
                <a:hlinkClick r:id="rId6"/>
              </a:rPr>
              <a:t>http://opendatacommons.org/licenses/</a:t>
            </a:r>
            <a:endParaRPr lang="en-GB" sz="1600" dirty="0" smtClean="0"/>
          </a:p>
          <a:p>
            <a:pPr marL="0" lvl="1" indent="0">
              <a:spcAft>
                <a:spcPts val="2400"/>
              </a:spcAft>
              <a:buNone/>
            </a:pPr>
            <a:r>
              <a:rPr lang="en-GB" sz="1600" dirty="0" smtClean="0"/>
              <a:t>The European Thematic Network on Legal Aspects of Public Sector Information, </a:t>
            </a:r>
            <a:r>
              <a:rPr lang="en-GB" sz="1600" dirty="0" smtClean="0">
                <a:hlinkClick r:id="rId7"/>
              </a:rPr>
              <a:t>http://www.lapsi-project.eu/</a:t>
            </a:r>
            <a:endParaRPr lang="en-GB" sz="1600" dirty="0" smtClean="0"/>
          </a:p>
          <a:p>
            <a:pPr marL="0" lvl="1" indent="0">
              <a:spcAft>
                <a:spcPts val="2400"/>
              </a:spcAft>
              <a:buNone/>
            </a:pPr>
            <a:r>
              <a:rPr lang="en-GB" sz="1600" dirty="0" smtClean="0"/>
              <a:t>EC ISA Programme, ISA Open Metadata licence v1.1. </a:t>
            </a:r>
            <a:r>
              <a:rPr lang="en-GB" sz="1600" dirty="0" smtClean="0">
                <a:hlinkClick r:id="rId8"/>
              </a:rPr>
              <a:t>https://joinup.ec.europa.eu/category/license/isa-open-metadata-license-v11</a:t>
            </a:r>
            <a:endParaRPr lang="en-GB" sz="1600" dirty="0" smtClean="0"/>
          </a:p>
          <a:p>
            <a:pPr marL="0" lvl="1" indent="0">
              <a:spcAft>
                <a:spcPts val="2400"/>
              </a:spcAft>
              <a:buNone/>
            </a:pPr>
            <a:endParaRPr lang="en-GB" sz="1600" dirty="0" smtClean="0"/>
          </a:p>
          <a:p>
            <a:pPr lvl="1">
              <a:spcAft>
                <a:spcPts val="2400"/>
              </a:spcAft>
              <a:buNone/>
            </a:pPr>
            <a:endParaRPr lang="en-GB" sz="1600" dirty="0" smtClean="0"/>
          </a:p>
          <a:p>
            <a:pPr lvl="1">
              <a:spcAft>
                <a:spcPts val="2400"/>
              </a:spcAft>
              <a:buNone/>
            </a:pPr>
            <a:endParaRPr lang="en-GB" sz="1600"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45</a:t>
            </a:fld>
            <a:endParaRPr lang="en-GB"/>
          </a:p>
        </p:txBody>
      </p:sp>
      <p:sp>
        <p:nvSpPr>
          <p:cNvPr id="76815" name="AutoShape 15" descr="data:image/jpeg;base64,/9j/4AAQSkZJRgABAQAAAQABAAD/2wCEAAkGBxQHBhUTEhQUFhUXGR0bFhgXGBUbIBwgHBscHh4cFhgYHCghGhslHRsgIjEjJSkrLi4uFx8zODMtNygtLisBCgoKDg0OGxAQGywkICUvLDQ3NC80LCwsLDI0LCwsLywsLCwsLCwsLCw0MiwsLCwsLCwsLCwsLCwsLCwsLCwsLP/AABEIALkBEAMBEQACEQEDEQH/xAAcAAEAAgMBAQEAAAAAAAAAAAAABgcEBQgDAgH/xABIEAABAwEEBgcFBgQDBgcAAAABAAIDEQQFBiEHEjFBYYETFSJRcYKRFDJykqIjQlKhsdEIYsHCFnOyVIOzw+HxJCUzNENTY//EABoBAQEAAwEBAAAAAAAAAAAAAAAFAwQGAgH/xAAyEQEAAgEDAwMCBAUEAwAAAAAAAQIDBBESBSFRMUFhE4EUMnHBUpGx0fAjJDPhFSJC/9oADAMBAAIRAxEAPwC8UBAQEBAQEBAQEBAQEBAQEBAQEBAQEBAQEBAQEBAQEBAQEBAQEBAQEBAQEBAQEBAQEBAQEBAQEBAQEBAQEBAQEBAQEBAQEBAQEBAQEBAQEBAQEBAQEBAQEBAQEBAQEBAQEBAQEBAQfjnBjakgDvKDx9sj/Gz5m/uvvGfD5yh9MtTHuoHtJ7g4JtJvD1Xx9EBB5yzNi95zRXZUgfqvsRMvm749sj/Gz5m/unGfByh6RzNl91wNNtCD+iTEwbvtfH0QEBA2IPD2yP8A+xnzN/dfeM+HzlB7ZH+NnzN/dOM+DlB7ZH+NnzN/dOM+DlB7ZH+NnzN/dOM+DlB7ZH+NnzN/dOM+DlB7ZH+NnzN/dOM+DlB7ZH+NnzN/dOM+DlD0jlbKOyQfAg/okxs+7vtfAQEBAQEBB+BwcTQ7Mjw358j+aD9Qecs7Yj2nNFdlSB+qD0QEGPeNkbeFgkif7sjHMPg4Ef1XqtpraLR7PNqxaJiXM9os5stocx4o5ji1w4tND+YXRxO8bw5u0TWZiXrddsN23lHM3bG9r8t+qQacxlzXy9edZr5esd5reLOmIpBNEHNNQ4Ag94OYXOTG3Z0kTu+18BBBtL12e2YYEoGcLw7Z913ZI9S0+VbugvxybeWlrqcsW/hSlFZRd070PXj7JiR0JyEzDTi5naH0660dfTfHy8N/p+Ta818rpUdYEBAQR/Ht5dV4TneDRxbqN76v7NR4VryWfTU55Yhg1F+GKZc9aq6Bz+79ovhuUQ3KIblENyiG5RDdcWhUUw9N/nH/AEMUjqH/ACR+n7ysdP8A+Of1WEtBviCm9I2mYXbaHWe7tR721D5z2mtPdENjyPxHLLYUFSWnHt5Wm067rdaQe5sr2N+RhDfyQS3CWmu2XXOG2ylpirmSGtkaO9rgAHd9HDPvCDoDD9+QYiuts9meHxu9Qd7XDa1w7jw3FB9X/e8dw3LLaZTRkTS47M+5orvcaAcSEEC0FYgkv+6bY+Z2tIbU6Q8BI1tAK7GgtIA7gglOI7fNab0jsNlf0ckjDJNNQEwxA6tWg5dI91WtrWmq807KCGWOGyzXpaYYbmNtfBJqTTzSWd73Op7xdaXaxJA3ZDgg97kvCOzXfNa7sZPG2zPc223fIagaldcwt1iI5AKkapDXatCK7Asuy2htssrZI3BzHtDmOGwhwqCOBBqg9UFEaULt6vxfIQKNlAkHPJ3PWaTzVzRX5Yo+OyHrqccu/lEltNNfejO8escHxVPairE7ye79BaoWspxyz891/SX54o+OyUrWbIgxb0sQvK7ZIXbJGOafMCK8l6pbjaLR7PN68qzE+7miWIwSlrhRzSQ4dxBoR6rpImJjeHNWiYnaWVctvN1XvFMK/Zva403gHMcxUc14yU50mvl7xX4XizpZjg9gIzBzBXOOkfqAgIKv01XlRkFmB2kyuHh2W+tX+ip9Op3m/wBkzqN+0U+6q1TSmwu25LResZdBDJIGmhLRUA91e9Y75aU7WnZlphveN6xuzP8ACFu/2Wb5V4/E4v4oe/wub+E/whbv9lm+VPxOL+KD8Lm/hYt43Dabsg15oZI21oC4UFTXIccj6L3TNS87Vnd4vgyUje0bNasjEybusT7yt7IYxV73BrR47z3ADMnuBXm94pWbT7PdKTe0Vh0ZcV1MuS6Y4I9jBSv4jtLjxJqea57JknJabS6LHSKVisM9eHtVGnfGzrkuwWKB1Jp21kcNrI8xl3OeaivcHd4KDnNAQEEz0XY2dg2/wXEmzSENnbmctz2gfebt4io3igTn+ITFwtBisELwW0Esxaag1FY21B2UOvT+aMoPH+Gq0ll7WyOho6NjiaGgLHEAE7ATrmg30PcgtW7D0WkW2td70lnszo+LWOma6ng5wr8YQQW64Lc6+r7ksE7WPZOSIjC15kcGkgNeXDVJ2DI5kIJJowfZosDPtuu5xn15rZJIW16QA9IDQANaKGgpsNd6De6PYnQYGsTX1DhZ46g7R2QQD4CgQSFBXGmi7eluuG0AZxvLHfC8bT4OaB5lQ6ffa018p/UKb0i3hUSrI6y9C15altns5OTmiRo4tOq7mQ5vyqd1CnaL/ZT6dfvNVsqUqiAgoXSZdvV2MJaCjZaSt83vfWHequ6O/LFHx2QtbTjln57oqtlqL/0dXl1nhCEk9pg6N3kyFeJbqnmoOrpwyz/N0GlvzxRKSrXbAgIOf9Id5dZ4umcDVrD0bfBmR+rWPNXtJThij57oOsvzyz8dkbWw1XQmArs6qwnAylHObrv76v7WfEAhvlUDU355Zl0Omx8McQkCwM4gozSdiPrq/OjYawwktbTY533nccxQcBXerejw/TpvPrKJrc/O/GPSEOW20lsaIMOdDAbbIM31bDXc37zuZFBwB3OUrX5t5+nH3V9Bg2j6k+6zFOUXzLIIYi5xoACSTuA2koON8Y387EuJZ7U6v2jzqA/dYMmN8Q0DnVBnYEwRaMa3l0cPYjbTpZXA6rAeH3nHc39Bmg6Hw9osu25LOB7Oyd/3nzgSE+Vw1W8h6oM69dHt23rZyx9jgbX70TGxuHEOjAPrkgobSXoulwf9tEXTWUmmuQNaMk5CUDKh2B4yrkQKioV895kNSScgM+4CgHgAKckHU+h7Cf8AhbCbS9tJ56SS1GYy7DDv7LTs3Oc5BvsTXG+8jHNZ5BDaoCTE8jWaQffimb96N4ArTMENcMxmGmsN6vuaaQvum0smldrSus3QyskcNjg/pGuz/ma2iDwsmHZL4Lo3WZthsT5OklhDmmW0uyNJRGSyKMkDWALnODQKgIJ2BQIP1BqcV3b1vhyeECpcw6vxN7TfqAWXDfhkizFmpzxzVziMwuhc43WDLy6qxRBLWg1w13wv7JJ8Aa8lh1FOeKYZ9NfhliXRS590IgIKE0l3l1jjCWhq2KkTfL731lyu6OnHFHz3Qtbflln47IstlqLP0K3lqzT2YnaBK0eHZf8Aqz0U3qNPS/2VOnX9afdaqlqggwb8t4uu55Zj/wDGxzhxIGQ5mg5r3jpztFfLxktxrNvDmpzi9xJNScyTvPeujc3M7zu2OHLu63v2GDaHvAd8Izd9IKx5r8KTZkwU55Iq6SAoFzroxBEdJOI+obiLWGk01WsptaPvP5A0HFwW1pMP1L9/SGrq8306dvWVE7FcQW4wpcbsQ34yEVDT2pHD7rBtPjsA4uCxZ8sYqTZn0+H6t4q6Is8DbNA1jAGtaA1oGwACgA5Ln5mZneXQRERG0PRfH1DdMF59V6O7U4bXtEQ/3hDXfQXHkg5buW65L6vWOzwiskrg1vdnvNNjQMydwBQdfYTw7Fha4mWaAdloq5297j7z3cT+QAGwBBuEBB52mzttVndHI0OY8FrmuAIIIoQQdoIQUZdOiQ2TSpqFpdYowJ2k1IIqdSJxO1weDUb2tqaayC90BAQEBAQEHO2NLt6qxTPHSg1y5vwv7QA8K05LoNPfniiXP6qnDLMNIcwszXdHYUvLrfDkExNS5g1vib2XfUCuez04ZJq6PDfnjizbLEysW9LaLtu2SZ2yNjnHygmnNeqV5Wise7ze3GszPs5ollM8pc41c4kuPeSak+q6SIiI2hzVpmZ3l8I+N/gS8uq8WQPr2S7Ud4P7OfAEg+VYNTTnimGzpL8MsOhVAXxBAtMV4+zYdZCDnM8VH8rO0fq1PVb2gpvk5eGjr77Y+PlTCsIqwtDV2+0X5JORlEyg+J52jytcPMtDqF9qRXyo9OpvabeFxKQrviaUQQlziA1oJcTsAGZJ4UX2I3naHyZ2jeXPGL7+OIr9fNnqe7EDuYNnM5uPFxV/T4vpUirn9Tm+reZ9mlWZgXnoyw51JcfSPFJpqOdXa1v3W8DQ1PF1NyiazN9S+0ekLujw/TpvPrKYrUbYgqX+I+0amEoGfitAJ8sb/wCrh6II1/DjcQtF7T2xwyiaI4yfxPzcRxDRTwkQX+gICAgICAgICAgICCptNV26lsgtAHvNMbjxadZvMgu+VVenX7TT7pXUael1aKimLe0L3l0t1TQE5xvD2/C8bB4OaT5lJ6hTa0W8rHT770mvhYynqCD6Xry9kwv0QOczw3yt7RPqAPMt3Q05Zd/DS11+OLbypNWUR6OhcyJriCGurqnvptp4L5vG+z7NZiN3mvr46Sw3eXW9wwzb3sBdT8Wxw5OBHJc7lpwvNXSYr86RZsljZFJaXLy9sxT0YPZhYG+Z3acfQtHlVnQU449/KL1C++Tj4QhbrRXloou32HCTXkUdM4yHw91vLVaD5lE1t+WXbwu6KnHFHymS1G2rfS9iP2ayCxxntSDWlpuZXJvmI9B/MqOgw7z9SfZP1+fjXhHrKo1VR27wayzuxDGbW8MiadbMEhxHutNBkK5knKjSN6w6jn9OeEd2xpop9SOc9nQtnnbaYQ9jmvacw5pBB8CMioExMTtK/ExMbw9F8fRBTH8Sx/8AK7GN3SSf6WoJToPuvq3R5CaUdM58ruZ1Wn5GtQT5AQEBAQEBAQEBAQEEX0lXd1jg+bLtR0lbw1Pe+jWHNbOkvxyx89mtq6c8U/HdQauoCW6Lry6vxfGCezKDGeebees0DzLV1tOWKfju3NDfjl28r3UNcUvphvL2rEjYQcoWCvxP7R+nUVjQU2x8vKP1C+94r4QPYt5PWTjPDfsOjuyOp24adJw6bN1e+kmqFO0+flqLfP7f9KmpwcdPX4/dWyopa4tDN5dPckkBOcT6j4X5/wCoO9VI6hTa8W8rPT7745r4T+aUQwlzjQNBJPcBmVoxG87N+Z2c0XnbTeN4yTO2yPc/w1iTTls5Lo6V41ivhzWS/O828vKyWd1stTI2e89wa3xcQB+ZX21orEzPs+UrNrREe7pmxWZtisbI2ZNY0Nb4NFB+QXN2tNpmZdLWIiNoey+Prmm/LY+8L4llkNXOea8jQAcAAAOAXR4qxWkRDnM1ptkmZYK9sQg22HsRT4etWvA+gJ7TDUsd8Te/iM+KxZcNMsbWZsOe+Kd6rzwpiWLE13dJH2XNykjJzYf6tO47+BBAiZ8FsVtpXMGeuWu8N2sLMqL+JKDWwvZn/hn1fmjef7EFiYLs/suD7Gz8NniB8ejbX80G5QEBAQEBAQEBAQEBB8yRiWMtcKgihHeCkTsOaL2sJuy9JYTWsb3Nz30NAeYz5rpMd+dYt5c3lpwvNXjZp3WW0tkZk5jg5vi01H5hfbRFo2l5raa2iYdLWO2ttd3MmB7D2B4PAiufJc5as1tNXSVtExu5xvm3m9b2lmNftHucK7gTkOQoOS6HHThSK+HO5b87zZlYSu3rfEkEJFQ54Lh/K3tOHNoI5rznvwxzZ70+PnkiF+Yiu7re45ocqvYQ2u51KtPJ1DyULFfheLeF7LTnSa+XNpFDnkuic1MbJjoovH2HFrWE9mZrmHx95p9W08y09dTli38N3QX45dvKyNJt5dXYPloaOlpE3ze99Acp+jpyyx8d1LV34Yp+eyhVcQEw0V3b7fi5jiOzC10h8fdbzq6vlWprb8cW3lu6GnLLv4Xooi2IIbJozsMjyS2WpNT9od6241uWOzUnRYpneYYFu0T2aVp6KWaM7q6r2+lAT8yyV6hkj1iJY7dPxz6TMK+xTg60YadWQB8RNBIzZ4OG1p8cu4lb+HU0y+nr4T8+lvi7+sI6thrNxhS/nYdvpkzaluyRo+8w7R4jaOICxZ8MZacWfT5pxX39nRMEzbRC17SC1wBaRsIIqCOS5+YmJ2l0ETvG8IdpiuvrXR5aQB2o2iUf7shzvo1l8fUkw+da4bORs6GP/QEGwQEBAQEBAQEBAQEBAQUppfu32TEwlAymYD5mdk/Tq+qs6C/LHx8I3UMe2Tl5QZbrQWXduJOi0SStr22k2cVOZD8xTwY51PgU2+HfVR49VWmfbSz59FaKklLI0L3b0t5TWgjJjQxvi81NOIDR86ndQvtWKqfTqd5utxSlVz5j67eq8WztAo1zukb4P7WXAOJHJXtLfniiUDV04ZZaSxWk2K2Mlb70bmvb4tII/RZ7V5RMT7sFLcbRbwn+l6+m2+SzRxmrOj6bx6T3OYAPzLQ0GKa8pn9FDqGXfjEfqrpUE1cGhm7eguaWcjOV+q34Wd3mc4eVSeoX3vFfCz0+m1Jt5WIp7fEBAQeNssrLbZXRyNDmOFHNOwgr7W01neHyYiY2lztii5jcN+yQGpDTVhO9pzafGmR4groMOX6lIs57Pi+leatUsrCvDRNeZt+FQxxq6FxZ5cnN5AHV8qi66nHLv5XdFk5Yv0TGaITRFrgC1wIIO8HIgrTbbEuKxG7LmhgJJ6KNsYJ2kMGqHHiQAeaDOQEBAQEBAQEBAQEBAQQXTBdvteGRKBnC8Hyv7JHqWnyrd0F+OTj5aWvpyxb+FKqyiPQTuFnLKnVLg4jdVocAfEBx9V82jfd95Ttt7PNfXxfOjG7ersIREijpaynze79Aaoesvyyz8dl/R04Yo+e6VrVbKrdNd2/+haQO+Jx9XM/vVPp1/Wn3TOo07Rf7KtVNKek07p3AuJNGhoruDQAAOAAXyIiPR9taberzX18dI4Zu3qi4IYd7GDW+I5uPNxJXO5r87zZ0mKnCkVbNY2QQEBAQVHprsoZednl3vY5p8jgR/wAQqr063/raErqNe9bK3VFMWZoSnpa7Szvax3oXD+4eim9RjtWf1VOmz+aP0WwpaoICAgICAgICAgICAgICDDvewi87qlhdskY5te6opXlt5L3S3C0W8PN68qzXy5pkjMUha4UcCQR3EZEeq6OJ3jeHNTG07S+UfGTdliN43jHC3bI9rBw1iBXlt5Lze3Gs28PeOnO8V8umIYhBC1rRRrQAB3ACgXOTO87ukiNuz7Xx9R7H929aYSnYBVzW67e+rO1QcSARzWfTX4ZYlg1NOeKYc+K+54Qb7A129aYrgZTsh+u7wZ2s+BIA8ywam/DFMtjS055Yh0MoDoBAQEBAQVbpvP8A7Qf5v/LVPp3/ANfb90zqXpX7/sq1U0pYOhyQQ3raHuNGthq49w1ga+gKn9R/JH6qXTvzWXGpKsICAgICAgVzQEBAQEBAQEBBQWki7ercXzACjZKSt8/vfWHK7o78sUfHZC1tOOWfnujC2Wom+iK7fbMUdKR2YWF3md2W/kXHyrS19+OPby3+n03ycvC7VGWRB+EVCDm3EN3dUX5NBuY8hvw7W+rSCuixX50iznM9OGSatcsjEs7QrdutPPaSNgETT49p/wCjPVTeo37RT7qnTsfrf7LWUtUaq+sR2a42fbzNadzdrj4MbU86UWXHhvk/LDHkzUx/mlgYUxlDie0Ssja5hjoQH0q4HKoAJpQ8d4717z6a2KImfdjwamuWZivski12wICCmNMV4C04jZEDlFGK8HPOsR8ur6qxoKbY5t5R+oX3vFfCBLeT1p6FLJWO1SEZHUYOWsXD6mqZ1G35aqvTq9rSkmCb2LLXPd0x+2sjqMqSTJAaGJ9TtIaQx23MAk1cpimlqAgICAgx7wtsd22F80rg2ONpc9x3ACp/7IKr0SY2dirHFvc+oEjGOhYfuRxOc0Dur9qCe8koLcQEBAQEBAQEFZ6art17JBaAPdcY3eDhrNrwBafmVLp9+81Tuo03rFlTqokLo0PXb7Lht0xGczyQf5WdkfVrHmo+vvvk4+FrQU449/KeLRbwgIKc0y3b7Pfsc4GUrKH4mZVPlLR5VX6ffek18JHUabWi3lXy305f+jm7erMIQgjtPHSO8+YrxDdUclB1d+eWf5Og0tOGKISC1w+02V7KubrNLdZpIIqKVaRmCNxWCs7TuzzG8bOabysr7FeEkcteka4h9a5kHM1O2u2u+q6OlotWJj0c3krNbTFvVk4evh9w3syePMt2trQOadrT4j0IB3LzlxRkpNZesOWcV4tDoO5L4ivy72zQuq07Rvad7Xjc4f8AXYQVAyY7Y7cbOgx5K5K8qs9eHtrMRX3HcF1OmlOQya3e525reJ/IAncsmLFbJbjDHly1x15Wc7XhbH3hbnyyGr3uLneJO7uA2AdwXQUrFaxWPZzt7ze02n3Y69PK/wDR3dBufCkTXCj3/aP8X7AeIbqjkoOqyc8sy6DS4/p4ohF9MN3z3W+G97FlPZezKKVD4ifvgbWgk14PJqNWq12wk2A8bQY0uvpIjqytA6WEntMP9zDudv4GoASdAQEHlabQyyWd0kjmsY0Euc4gAAbSScgEHNelvSWcWWj2ezFzbIw7cwZnDY5wOYYPutPic6BoZ38O11Sz4qktLcoo4yx5p7xfSjRx7Ose6g7wg6LQEBAQEBAQEGkxrdvW2Fp4wKu1C5o/mZ2mgeJFOazae/DJEsOenPHNXPEbDK8BoqSaAd5OwLoJnbvLnoiZnZ0tc1gF13TFCNkbGtr30GZ5nPmucyX52m3l0tK8axXwzF4ehAQQ3Svdvt2E3PA7ULhIPD3XcqOr5Vt6K/HLt5amtpyxT8KauWwG9b3ihFftHtaabgTmeQqeSsZL8KTbwjYqc7xV0sxoYwAZAZALnHSP1BWGlvC5k/8AGxNrQATgdwyEnIZHgGnYCqWhz7f6dvt/ZN12n3/1K/dVSqJLOum957mtGvZ5HRu30pQ/E01DuYXjJjrkja0bsmPLfHO9Z2StmlS2tjpq2cnvLH1/KQD8lq/gMXz/AJ9m3/5DJ4hF77vue/bVr2iQvI90ZANHc1oyH6mgrVbOPFTHG1YauXNfLO9pa5ZGJLtHGGDf97h7x9hEQX12OO0M4954eIWpq8/06bR6y3NHp/qW5T6QvZRFx5zwttMDmPaHNcC1zSKggihBG8EIOYcdYatOjPFQmsr3sicSbPK0nLeY5NxI2UNQ4Z94ATPC+nkdEGXhAa7OlgpnxdG4inEgngAgmkemC6HsqbUW8DDaP6RkINRfmnKwWKM+ztltDt1GmNvmc8aw5NKCm8baQ7ZjF+rK4MhBq2GOobwL6mr3cTl3AINLhy4psSXuyz2dus955NG9zzuaN59KkgIOtsH4biwpcLLNDsbm91KF7z7z3cTTkABuQbpAQEBAQEBAQEFLXDhvo9KRgp2IZHS07mijo/zcwKxlzf7bl7z2/v8AukY8H+6mPaO/9l0qOriAgIPG22Zttsb435te0td4OFD+RX2tprMTD5aImNpVFopuVzcXSukGdmDmng8ks/QPVbW5Y+lG3v8A0/zZK0OKYyzv7LjUhWEH45oc2hFQdoKCpsa6NnQyumsLdZhzdCNrf8v8Tf5do3V2Crp9bExxyfz/ALpWp0M78sf8v7K3kjMUha4FrhkQQQRwIOYVGJie8JsxMTtL5R8NiCW4TwHaL/kDngwwb3uFC4f/AJtO3xOXjSi1c+rpj7R3n/PVuYNHfJO89oXZdV2x3RYGwwtDWNGQ/Uk7yd5UW97XtystUpFI41Za8vQg19+3NDf92PgtDA+N4zB3HcWnc4biEHOGO9E1rw3M58DXWmz7Q5gq9o7pGDPL8QyyqdXYgrtAQSfB+A7Zi6cdBERFXtTPq1g76H754Nqe+m1B0tgTBNnwXdnRwjWkdTpZnAazz/a0bmjZxNSQkyAgICAgICAgICDEju2KO83WgMHSvaGOdU5tBqBStOfAdy9c7cePs88Y5cvdlry9CAgICDEsd2xWG0SvjYGuldrSGp7RpSuZy5d5716te1oiJ9nmKxEzMe7LXl6EBAQYF5XNZ71H28McncXNBI8HbRyXumS9Pyzs8Wx1t+aN2ldo7u5zq+z+ks4/IPWf8Zm/i/ow/g8P8P8AVsLuwrY7seDFZ4g4bHEazh4OdUj1WK+fJf1tLJTBjp6RDcrEyiAgICAg0954WsV7Sl09ls8jjtc6Nhd81K/mg8LJgm7rHIHMsVmDhsPRMJHgSDRBvgNUUCD9QEBAQEBAQEBAQEBAQEBAQEBAQEBAQEBAQEBAQEBAQEBAQEBAQEBAQEBAQEBAQEBAQEBAQEBAQEBAQEBAQEBAQEBAQEBAQEBAQEBAQEBAQEBAQEBAQEBAQEBAQEBAQEBAQEBAQEBAQEBAQEBAQEBAQEBAQEBAQEBAQEBAQEBAQEBAQEBAQEBAQEBAQEBAQ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76817" name="AutoShape 17" descr="data:image/jpeg;base64,/9j/4AAQSkZJRgABAQAAAQABAAD/2wCEAAkGBxQHBhUTEhQUFhUXGR0bFhgXGBUbIBwgHBscHh4cFhgYHCghGhslHRsgIjEjJSkrLi4uFx8zODMtNygtLisBCgoKDg0OGxAQGywkICUvLDQ3NC80LCwsLDI0LCwsLywsLCwsLCwsLCw0MiwsLCwsLCwsLCwsLCwsLCwsLCwsLP/AABEIALkBEAMBEQACEQEDEQH/xAAcAAEAAgMBAQEAAAAAAAAAAAAABgcEBQgDAgH/xABIEAABAwEEBgcFBgQDBgcAAAABAAIDEQQFBiEHEjFBYYETFSJRcYKRFDJykqIjQlKhsdEIYsHCFnOyVIOzw+HxJCUzNENTY//EABoBAQEAAwEBAAAAAAAAAAAAAAAFAwQGAgH/xAAyEQEAAgEDAwMCBAUEAwAAAAAAAQIDBBESBSFRMUFhE4EUMnHBUpGx0fAjJDPhFSJC/9oADAMBAAIRAxEAPwC8UBAQEBAQEBAQEBAQEBAQEBAQEBAQEBAQEBAQEBAQEBAQEBAQEBAQEBAQEBAQEBAQEBAQEBAQEBAQEBAQEBAQEBAQEBAQEBAQEBAQEBAQEBAQEBAQEBAQEBAQEBAQEBAQEBAQEBAQfjnBjakgDvKDx9sj/Gz5m/uvvGfD5yh9MtTHuoHtJ7g4JtJvD1Xx9EBB5yzNi95zRXZUgfqvsRMvm749sj/Gz5m/unGfByh6RzNl91wNNtCD+iTEwbvtfH0QEBA2IPD2yP8A+xnzN/dfeM+HzlB7ZH+NnzN/dOM+DlB7ZH+NnzN/dOM+DlB7ZH+NnzN/dOM+DlB7ZH+NnzN/dOM+DlB7ZH+NnzN/dOM+DlB7ZH+NnzN/dOM+DlD0jlbKOyQfAg/okxs+7vtfAQEBAQEBB+BwcTQ7Mjw358j+aD9Qecs7Yj2nNFdlSB+qD0QEGPeNkbeFgkif7sjHMPg4Ef1XqtpraLR7PNqxaJiXM9os5stocx4o5ji1w4tND+YXRxO8bw5u0TWZiXrddsN23lHM3bG9r8t+qQacxlzXy9edZr5esd5reLOmIpBNEHNNQ4Ag94OYXOTG3Z0kTu+18BBBtL12e2YYEoGcLw7Z913ZI9S0+VbugvxybeWlrqcsW/hSlFZRd070PXj7JiR0JyEzDTi5naH0660dfTfHy8N/p+Ta818rpUdYEBAQR/Ht5dV4TneDRxbqN76v7NR4VryWfTU55Yhg1F+GKZc9aq6Bz+79ovhuUQ3KIblENyiG5RDdcWhUUw9N/nH/AEMUjqH/ACR+n7ysdP8A+Of1WEtBviCm9I2mYXbaHWe7tR721D5z2mtPdENjyPxHLLYUFSWnHt5Wm067rdaQe5sr2N+RhDfyQS3CWmu2XXOG2ylpirmSGtkaO9rgAHd9HDPvCDoDD9+QYiuts9meHxu9Qd7XDa1w7jw3FB9X/e8dw3LLaZTRkTS47M+5orvcaAcSEEC0FYgkv+6bY+Z2tIbU6Q8BI1tAK7GgtIA7gglOI7fNab0jsNlf0ckjDJNNQEwxA6tWg5dI91WtrWmq807KCGWOGyzXpaYYbmNtfBJqTTzSWd73Op7xdaXaxJA3ZDgg97kvCOzXfNa7sZPG2zPc223fIagaldcwt1iI5AKkapDXatCK7Asuy2htssrZI3BzHtDmOGwhwqCOBBqg9UFEaULt6vxfIQKNlAkHPJ3PWaTzVzRX5Yo+OyHrqccu/lEltNNfejO8escHxVPairE7ye79BaoWspxyz891/SX54o+OyUrWbIgxb0sQvK7ZIXbJGOafMCK8l6pbjaLR7PN68qzE+7miWIwSlrhRzSQ4dxBoR6rpImJjeHNWiYnaWVctvN1XvFMK/Zva403gHMcxUc14yU50mvl7xX4XizpZjg9gIzBzBXOOkfqAgIKv01XlRkFmB2kyuHh2W+tX+ip9Op3m/wBkzqN+0U+6q1TSmwu25LResZdBDJIGmhLRUA91e9Y75aU7WnZlphveN6xuzP8ACFu/2Wb5V4/E4v4oe/wub+E/whbv9lm+VPxOL+KD8Lm/hYt43Dabsg15oZI21oC4UFTXIccj6L3TNS87Vnd4vgyUje0bNasjEybusT7yt7IYxV73BrR47z3ADMnuBXm94pWbT7PdKTe0Vh0ZcV1MuS6Y4I9jBSv4jtLjxJqea57JknJabS6LHSKVisM9eHtVGnfGzrkuwWKB1Jp21kcNrI8xl3OeaivcHd4KDnNAQEEz0XY2dg2/wXEmzSENnbmctz2gfebt4io3igTn+ITFwtBisELwW0Esxaag1FY21B2UOvT+aMoPH+Gq0ll7WyOho6NjiaGgLHEAE7ATrmg30PcgtW7D0WkW2td70lnszo+LWOma6ng5wr8YQQW64Lc6+r7ksE7WPZOSIjC15kcGkgNeXDVJ2DI5kIJJowfZosDPtuu5xn15rZJIW16QA9IDQANaKGgpsNd6De6PYnQYGsTX1DhZ46g7R2QQD4CgQSFBXGmi7eluuG0AZxvLHfC8bT4OaB5lQ6ffa018p/UKb0i3hUSrI6y9C15altns5OTmiRo4tOq7mQ5vyqd1CnaL/ZT6dfvNVsqUqiAgoXSZdvV2MJaCjZaSt83vfWHequ6O/LFHx2QtbTjln57oqtlqL/0dXl1nhCEk9pg6N3kyFeJbqnmoOrpwyz/N0GlvzxRKSrXbAgIOf9Id5dZ4umcDVrD0bfBmR+rWPNXtJThij57oOsvzyz8dkbWw1XQmArs6qwnAylHObrv76v7WfEAhvlUDU355Zl0Omx8McQkCwM4gozSdiPrq/OjYawwktbTY533nccxQcBXerejw/TpvPrKJrc/O/GPSEOW20lsaIMOdDAbbIM31bDXc37zuZFBwB3OUrX5t5+nH3V9Bg2j6k+6zFOUXzLIIYi5xoACSTuA2koON8Y387EuJZ7U6v2jzqA/dYMmN8Q0DnVBnYEwRaMa3l0cPYjbTpZXA6rAeH3nHc39Bmg6Hw9osu25LOB7Oyd/3nzgSE+Vw1W8h6oM69dHt23rZyx9jgbX70TGxuHEOjAPrkgobSXoulwf9tEXTWUmmuQNaMk5CUDKh2B4yrkQKioV895kNSScgM+4CgHgAKckHU+h7Cf8AhbCbS9tJ56SS1GYy7DDv7LTs3Oc5BvsTXG+8jHNZ5BDaoCTE8jWaQffimb96N4ArTMENcMxmGmsN6vuaaQvum0smldrSus3QyskcNjg/pGuz/ma2iDwsmHZL4Lo3WZthsT5OklhDmmW0uyNJRGSyKMkDWALnODQKgIJ2BQIP1BqcV3b1vhyeECpcw6vxN7TfqAWXDfhkizFmpzxzVziMwuhc43WDLy6qxRBLWg1w13wv7JJ8Aa8lh1FOeKYZ9NfhliXRS590IgIKE0l3l1jjCWhq2KkTfL731lyu6OnHFHz3Qtbflln47IstlqLP0K3lqzT2YnaBK0eHZf8Aqz0U3qNPS/2VOnX9afdaqlqggwb8t4uu55Zj/wDGxzhxIGQ5mg5r3jpztFfLxktxrNvDmpzi9xJNScyTvPeujc3M7zu2OHLu63v2GDaHvAd8Izd9IKx5r8KTZkwU55Iq6SAoFzroxBEdJOI+obiLWGk01WsptaPvP5A0HFwW1pMP1L9/SGrq8306dvWVE7FcQW4wpcbsQ34yEVDT2pHD7rBtPjsA4uCxZ8sYqTZn0+H6t4q6Is8DbNA1jAGtaA1oGwACgA5Ln5mZneXQRERG0PRfH1DdMF59V6O7U4bXtEQ/3hDXfQXHkg5buW65L6vWOzwiskrg1vdnvNNjQMydwBQdfYTw7Fha4mWaAdloq5297j7z3cT+QAGwBBuEBB52mzttVndHI0OY8FrmuAIIIoQQdoIQUZdOiQ2TSpqFpdYowJ2k1IIqdSJxO1weDUb2tqaayC90BAQEBAQEHO2NLt6qxTPHSg1y5vwv7QA8K05LoNPfniiXP6qnDLMNIcwszXdHYUvLrfDkExNS5g1vib2XfUCuez04ZJq6PDfnjizbLEysW9LaLtu2SZ2yNjnHygmnNeqV5Wise7ze3GszPs5ollM8pc41c4kuPeSak+q6SIiI2hzVpmZ3l8I+N/gS8uq8WQPr2S7Ud4P7OfAEg+VYNTTnimGzpL8MsOhVAXxBAtMV4+zYdZCDnM8VH8rO0fq1PVb2gpvk5eGjr77Y+PlTCsIqwtDV2+0X5JORlEyg+J52jytcPMtDqF9qRXyo9OpvabeFxKQrviaUQQlziA1oJcTsAGZJ4UX2I3naHyZ2jeXPGL7+OIr9fNnqe7EDuYNnM5uPFxV/T4vpUirn9Tm+reZ9mlWZgXnoyw51JcfSPFJpqOdXa1v3W8DQ1PF1NyiazN9S+0ekLujw/TpvPrKYrUbYgqX+I+0amEoGfitAJ8sb/wCrh6II1/DjcQtF7T2xwyiaI4yfxPzcRxDRTwkQX+gICAgICAgICAgICCptNV26lsgtAHvNMbjxadZvMgu+VVenX7TT7pXUael1aKimLe0L3l0t1TQE5xvD2/C8bB4OaT5lJ6hTa0W8rHT770mvhYynqCD6Xry9kwv0QOczw3yt7RPqAPMt3Q05Zd/DS11+OLbypNWUR6OhcyJriCGurqnvptp4L5vG+z7NZiN3mvr46Sw3eXW9wwzb3sBdT8Wxw5OBHJc7lpwvNXSYr86RZsljZFJaXLy9sxT0YPZhYG+Z3acfQtHlVnQU449/KL1C++Tj4QhbrRXloou32HCTXkUdM4yHw91vLVaD5lE1t+WXbwu6KnHFHymS1G2rfS9iP2ayCxxntSDWlpuZXJvmI9B/MqOgw7z9SfZP1+fjXhHrKo1VR27wayzuxDGbW8MiadbMEhxHutNBkK5knKjSN6w6jn9OeEd2xpop9SOc9nQtnnbaYQ9jmvacw5pBB8CMioExMTtK/ExMbw9F8fRBTH8Sx/8AK7GN3SSf6WoJToPuvq3R5CaUdM58ruZ1Wn5GtQT5AQEBAQEBAQEBAQEEX0lXd1jg+bLtR0lbw1Pe+jWHNbOkvxyx89mtq6c8U/HdQauoCW6Lry6vxfGCezKDGeebees0DzLV1tOWKfju3NDfjl28r3UNcUvphvL2rEjYQcoWCvxP7R+nUVjQU2x8vKP1C+94r4QPYt5PWTjPDfsOjuyOp24adJw6bN1e+kmqFO0+flqLfP7f9KmpwcdPX4/dWyopa4tDN5dPckkBOcT6j4X5/wCoO9VI6hTa8W8rPT7745r4T+aUQwlzjQNBJPcBmVoxG87N+Z2c0XnbTeN4yTO2yPc/w1iTTls5Lo6V41ivhzWS/O828vKyWd1stTI2e89wa3xcQB+ZX21orEzPs+UrNrREe7pmxWZtisbI2ZNY0Nb4NFB+QXN2tNpmZdLWIiNoey+Prmm/LY+8L4llkNXOea8jQAcAAAOAXR4qxWkRDnM1ptkmZYK9sQg22HsRT4etWvA+gJ7TDUsd8Te/iM+KxZcNMsbWZsOe+Kd6rzwpiWLE13dJH2XNykjJzYf6tO47+BBAiZ8FsVtpXMGeuWu8N2sLMqL+JKDWwvZn/hn1fmjef7EFiYLs/suD7Gz8NniB8ejbX80G5QEBAQEBAQEBAQEBB8yRiWMtcKgihHeCkTsOaL2sJuy9JYTWsb3Nz30NAeYz5rpMd+dYt5c3lpwvNXjZp3WW0tkZk5jg5vi01H5hfbRFo2l5raa2iYdLWO2ttd3MmB7D2B4PAiufJc5as1tNXSVtExu5xvm3m9b2lmNftHucK7gTkOQoOS6HHThSK+HO5b87zZlYSu3rfEkEJFQ54Lh/K3tOHNoI5rznvwxzZ70+PnkiF+Yiu7re45ocqvYQ2u51KtPJ1DyULFfheLeF7LTnSa+XNpFDnkuic1MbJjoovH2HFrWE9mZrmHx95p9W08y09dTli38N3QX45dvKyNJt5dXYPloaOlpE3ze99Acp+jpyyx8d1LV34Yp+eyhVcQEw0V3b7fi5jiOzC10h8fdbzq6vlWprb8cW3lu6GnLLv4Xooi2IIbJozsMjyS2WpNT9od6241uWOzUnRYpneYYFu0T2aVp6KWaM7q6r2+lAT8yyV6hkj1iJY7dPxz6TMK+xTg60YadWQB8RNBIzZ4OG1p8cu4lb+HU0y+nr4T8+lvi7+sI6thrNxhS/nYdvpkzaluyRo+8w7R4jaOICxZ8MZacWfT5pxX39nRMEzbRC17SC1wBaRsIIqCOS5+YmJ2l0ETvG8IdpiuvrXR5aQB2o2iUf7shzvo1l8fUkw+da4bORs6GP/QEGwQEBAQEBAQEBAQEBAQUppfu32TEwlAymYD5mdk/Tq+qs6C/LHx8I3UMe2Tl5QZbrQWXduJOi0SStr22k2cVOZD8xTwY51PgU2+HfVR49VWmfbSz59FaKklLI0L3b0t5TWgjJjQxvi81NOIDR86ndQvtWKqfTqd5utxSlVz5j67eq8WztAo1zukb4P7WXAOJHJXtLfniiUDV04ZZaSxWk2K2Mlb70bmvb4tII/RZ7V5RMT7sFLcbRbwn+l6+m2+SzRxmrOj6bx6T3OYAPzLQ0GKa8pn9FDqGXfjEfqrpUE1cGhm7eguaWcjOV+q34Wd3mc4eVSeoX3vFfCz0+m1Jt5WIp7fEBAQeNssrLbZXRyNDmOFHNOwgr7W01neHyYiY2lztii5jcN+yQGpDTVhO9pzafGmR4groMOX6lIs57Pi+leatUsrCvDRNeZt+FQxxq6FxZ5cnN5AHV8qi66nHLv5XdFk5Yv0TGaITRFrgC1wIIO8HIgrTbbEuKxG7LmhgJJ6KNsYJ2kMGqHHiQAeaDOQEBAQEBAQEBAQEBAQQXTBdvteGRKBnC8Hyv7JHqWnyrd0F+OTj5aWvpyxb+FKqyiPQTuFnLKnVLg4jdVocAfEBx9V82jfd95Ttt7PNfXxfOjG7ersIREijpaynze79Aaoesvyyz8dl/R04Yo+e6VrVbKrdNd2/+haQO+Jx9XM/vVPp1/Wn3TOo07Rf7KtVNKek07p3AuJNGhoruDQAAOAAXyIiPR9taberzX18dI4Zu3qi4IYd7GDW+I5uPNxJXO5r87zZ0mKnCkVbNY2QQEBAQVHprsoZednl3vY5p8jgR/wAQqr063/raErqNe9bK3VFMWZoSnpa7Szvax3oXD+4eim9RjtWf1VOmz+aP0WwpaoICAgICAgICAgICAgICDDvewi87qlhdskY5te6opXlt5L3S3C0W8PN68qzXy5pkjMUha4UcCQR3EZEeq6OJ3jeHNTG07S+UfGTdliN43jHC3bI9rBw1iBXlt5Lze3Gs28PeOnO8V8umIYhBC1rRRrQAB3ACgXOTO87ukiNuz7Xx9R7H929aYSnYBVzW67e+rO1QcSARzWfTX4ZYlg1NOeKYc+K+54Qb7A129aYrgZTsh+u7wZ2s+BIA8ywam/DFMtjS055Yh0MoDoBAQEBAQVbpvP8A7Qf5v/LVPp3/ANfb90zqXpX7/sq1U0pYOhyQQ3raHuNGthq49w1ga+gKn9R/JH6qXTvzWXGpKsICAgICAgVzQEBAQEBAQEBBQWki7ercXzACjZKSt8/vfWHK7o78sUfHZC1tOOWfnujC2Wom+iK7fbMUdKR2YWF3md2W/kXHyrS19+OPby3+n03ycvC7VGWRB+EVCDm3EN3dUX5NBuY8hvw7W+rSCuixX50iznM9OGSatcsjEs7QrdutPPaSNgETT49p/wCjPVTeo37RT7qnTsfrf7LWUtUaq+sR2a42fbzNadzdrj4MbU86UWXHhvk/LDHkzUx/mlgYUxlDie0Ssja5hjoQH0q4HKoAJpQ8d4717z6a2KImfdjwamuWZivski12wICCmNMV4C04jZEDlFGK8HPOsR8ur6qxoKbY5t5R+oX3vFfCBLeT1p6FLJWO1SEZHUYOWsXD6mqZ1G35aqvTq9rSkmCb2LLXPd0x+2sjqMqSTJAaGJ9TtIaQx23MAk1cpimlqAgICAgx7wtsd22F80rg2ONpc9x3ACp/7IKr0SY2dirHFvc+oEjGOhYfuRxOc0Dur9qCe8koLcQEBAQEBAQEFZ6art17JBaAPdcY3eDhrNrwBafmVLp9+81Tuo03rFlTqokLo0PXb7Lht0xGczyQf5WdkfVrHmo+vvvk4+FrQU449/KeLRbwgIKc0y3b7Pfsc4GUrKH4mZVPlLR5VX6ffek18JHUabWi3lXy305f+jm7erMIQgjtPHSO8+YrxDdUclB1d+eWf5Og0tOGKISC1w+02V7KubrNLdZpIIqKVaRmCNxWCs7TuzzG8bOabysr7FeEkcteka4h9a5kHM1O2u2u+q6OlotWJj0c3krNbTFvVk4evh9w3syePMt2trQOadrT4j0IB3LzlxRkpNZesOWcV4tDoO5L4ivy72zQuq07Rvad7Xjc4f8AXYQVAyY7Y7cbOgx5K5K8qs9eHtrMRX3HcF1OmlOQya3e525reJ/IAncsmLFbJbjDHly1x15Wc7XhbH3hbnyyGr3uLneJO7uA2AdwXQUrFaxWPZzt7ze02n3Y69PK/wDR3dBufCkTXCj3/aP8X7AeIbqjkoOqyc8sy6DS4/p4ohF9MN3z3W+G97FlPZezKKVD4ifvgbWgk14PJqNWq12wk2A8bQY0uvpIjqytA6WEntMP9zDudv4GoASdAQEHlabQyyWd0kjmsY0Euc4gAAbSScgEHNelvSWcWWj2ezFzbIw7cwZnDY5wOYYPutPic6BoZ38O11Sz4qktLcoo4yx5p7xfSjRx7Ose6g7wg6LQEBAQEBAQEGkxrdvW2Fp4wKu1C5o/mZ2mgeJFOazae/DJEsOenPHNXPEbDK8BoqSaAd5OwLoJnbvLnoiZnZ0tc1gF13TFCNkbGtr30GZ5nPmucyX52m3l0tK8axXwzF4ehAQQ3Svdvt2E3PA7ULhIPD3XcqOr5Vt6K/HLt5amtpyxT8KauWwG9b3ihFftHtaabgTmeQqeSsZL8KTbwjYqc7xV0sxoYwAZAZALnHSP1BWGlvC5k/8AGxNrQATgdwyEnIZHgGnYCqWhz7f6dvt/ZN12n3/1K/dVSqJLOum957mtGvZ5HRu30pQ/E01DuYXjJjrkja0bsmPLfHO9Z2StmlS2tjpq2cnvLH1/KQD8lq/gMXz/AJ9m3/5DJ4hF77vue/bVr2iQvI90ZANHc1oyH6mgrVbOPFTHG1YauXNfLO9pa5ZGJLtHGGDf97h7x9hEQX12OO0M4954eIWpq8/06bR6y3NHp/qW5T6QvZRFx5zwttMDmPaHNcC1zSKggihBG8EIOYcdYatOjPFQmsr3sicSbPK0nLeY5NxI2UNQ4Z94ATPC+nkdEGXhAa7OlgpnxdG4inEgngAgmkemC6HsqbUW8DDaP6RkINRfmnKwWKM+ztltDt1GmNvmc8aw5NKCm8baQ7ZjF+rK4MhBq2GOobwL6mr3cTl3AINLhy4psSXuyz2dus955NG9zzuaN59KkgIOtsH4biwpcLLNDsbm91KF7z7z3cTTkABuQbpAQEBAQEBAQEFLXDhvo9KRgp2IZHS07mijo/zcwKxlzf7bl7z2/v8AukY8H+6mPaO/9l0qOriAgIPG22Zttsb435te0td4OFD+RX2tprMTD5aImNpVFopuVzcXSukGdmDmng8ks/QPVbW5Y+lG3v8A0/zZK0OKYyzv7LjUhWEH45oc2hFQdoKCpsa6NnQyumsLdZhzdCNrf8v8Tf5do3V2Crp9bExxyfz/ALpWp0M78sf8v7K3kjMUha4FrhkQQQRwIOYVGJie8JsxMTtL5R8NiCW4TwHaL/kDngwwb3uFC4f/AJtO3xOXjSi1c+rpj7R3n/PVuYNHfJO89oXZdV2x3RYGwwtDWNGQ/Uk7yd5UW97XtystUpFI41Za8vQg19+3NDf92PgtDA+N4zB3HcWnc4biEHOGO9E1rw3M58DXWmz7Q5gq9o7pGDPL8QyyqdXYgrtAQSfB+A7Zi6cdBERFXtTPq1g76H754Nqe+m1B0tgTBNnwXdnRwjWkdTpZnAazz/a0bmjZxNSQkyAgICAgICAgICDEju2KO83WgMHSvaGOdU5tBqBStOfAdy9c7cePs88Y5cvdlry9CAgICDEsd2xWG0SvjYGuldrSGp7RpSuZy5d5716te1oiJ9nmKxEzMe7LXl6EBAQYF5XNZ71H28McncXNBI8HbRyXumS9Pyzs8Wx1t+aN2ldo7u5zq+z+ks4/IPWf8Zm/i/ow/g8P8P8AVsLuwrY7seDFZ4g4bHEazh4OdUj1WK+fJf1tLJTBjp6RDcrEyiAgICAg0954WsV7Sl09ls8jjtc6Nhd81K/mg8LJgm7rHIHMsVmDhsPRMJHgSDRBvgNUUCD9QEBAQEBAQEBAQEBAQEBAQEBAQEBAQEBAQEBAQEBAQEBAQEBAQEBAQEBAQEBAQEBAQEBAQEBAQEBAQEBAQEBAQEBAQEBAQEBAQEBAQEBAQEBAQEBAQEBAQEBAQEBAQEBAQEBAQEBAQEBAQEBAQEBAQEBAQEBAQEBAQEBAQEBAQEBAQEBAQEBAQEBAQEBAQ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50178" name="AutoShape 2" descr="data:image/jpeg;base64,/9j/4AAQSkZJRgABAQAAAQABAAD/2wCEAAkGBxMSEhUUExQTExQUFxcWGBUYFxwdHBgSFR0YFx0YFx8YHiggJBolGx0VITEhJSorLjAwGiAzODMsNygtLiwBCgoKDg0OGBAQGiwmHyQsNjU3LDc0LCssLC03NCwsNzc0LDcsLjQ3KzQsKyw2LDQuLCwsLC0sLDQ0LywsKyw3NP/AABEIAF8AiQMBEQACEQEDEQH/xAAcAAABBQEBAQAAAAAAAAAAAAAAAgMEBQYBBwj/xABFEAABAwEEAwkMCAYDAAAAAAABAAIDEQQSITETQVEFFyIyVGFxgdEGB1JTYoKRkpOhwdIUMzRCc7Gy4RUjY3Ki8EPC4v/EABoBAQADAQEBAAAAAAAAAAAAAAABBAUDAgb/xAAvEQEAAQICBwYHAQEAAAAAAAAAAQIDBBEUFSExUVJhBRIzQXGBEzJCocHh8LGR/9oADAMBAAIRAxEAPwD3FAIBAIBAIBAiaUNFT1Dadg50Ddm11xdr2DyR0IH0AgRPxXdBQRdyrVfbQ8ZuB59hQTUAgEAgEAgEAgEAgEDE9ra3DjO1NGJQRbzi7Gl/ZqjbtPlUQSrJlgKN1bTznpQPoBAibinXgUGbs0pY4ObiNm1utp5wpQ0sbw4AjEEVChJSAQCAQQXbrRDWT0AoEfxZp4rJHdAQdNuk1Qkc7nAfBA262ybYW9Lq/kgQbYdc0Y/tbVBwSB33ppOZooP960CwLgybC09b3dH+lAoCgAu0BxDPvPO1/Mgm2fXU1drpkOYIHkAgRLxTqwOKDNu11zzNNY1Pb8VKE/cm0XTcORy6c/QcwoSuEAgEAgzMch1Of5rB2hSg7ccc2znpddHvCgAhA/42D+6VBmu7PusO55iuwQSaW/8AePBuXOnO97lcwuGi9nnOWSviL/wstm9mx325hlZ4x0O/8q3q2nmlW06eDo77Mx40FeiWn/RRq2Ob7J07oU3vsubxLJGHeEZS4+9qatp5vsad0K32pBlZWgnNxlJcRzcDBRHZ1M/UmcdMfScj78L2igsbKfjH5FOrY5vt+0ad0L35ZOSM9sfkTVsc32/adO6Jm4/fYfPPFEbKxuke1l7Sk0vGlaXF4udnxTTNXe3dHqjGd6qIyeoS5HCuBw2rMXmdbSmsAHrjdsPkkqUOXNRwpz7ccDsOYOooLay2t2RF6mzjD+5vxChKSLS3KtDsOB96B5AIM3dJzbMel9PzCIAhHgM86UfAoHGtA1WcecT8UHm3fkONlxjOE3EFKfVZrV7N+v2/Khjt1LzhajOOQwOfW60uuguNNTW4knmC53LtFvLvzlnMRHrO6Hqmiat0LndD6G2GB0N8zAjSNcQRjwseAL1OLhTnqsnC6wqxF6m/l8OflmM4nhzTlx8+mS5c+BFFM0b/AD/ski27r2e1WmEvi0MLQGvu0B4NaOJumou3Rdp161Ww3Z+MwODu027nfuTMzGeeW3yyzjzznvZ+3k6V4i1eu096Mo/v7JXbsWZjpJX2YOMDSOETlfqRTAUGqmNKZrRwF67TZt28XMRdmJ2envOfHPZnwhXv26ZqqqtfKq1pKq27kvttm/Gj/UFxv+FV6OtjxIfTEuRxpgcdi+cbijeDgXEAniyjiuGx6IJpqIpTVndrs2xn3IJTRgK0pqqLzfNcMQOlEpDakYVI5nB4/wAkCLtNQHU5nvFQgNKPDHtR2IKhrB4MfW8/AqUHG02Qekn4qAtrx4UA809iDzfvxvqbLwmuwm4raU+qzwWr2b9ft+VDHbqXnC1Gc1Hc3La7NBLaIQ0xEhrrzsKCpJADhjkPCxFM1812vb7OxuJt4PETPf3xlG3/ACdnny7Jz3NLCzftW6rlG7+6/tmHuJJJJJOJJNSTtPOvpIpimMojKGdMzM5y4pQ0vcvabXJHJZbPQteHF1XULRT7uOFSKYDM4r53tmz2dZu28divmpmIjZv2+ezbl13RGza0MJVfrpm1b3M7NEWuLXYFpoRUHEc4wX0FFcV0xVTulRqpmmcpWfcl9ts340f6gud/wqvR7seJD6YkyOvDJfONxSNoCQP5TjnG/iO6CiHbtDdoQRkwnEc8btY5kDsOeBFddDcd1tOBKJPuYdYPnMDv00KDgkprA85zfc4IF6Q7XesxBTNcNsQ839lKDgkHhxDzP2UBbbQPGN9l+yDzbvxyXjZeHfoJvu3afVLV7N+v2/Khjt1LzhajOaLuZsMlpjlhbMI2NaXlhGDnYUJw8kDbhgvn+2MXZwV21iKrXeqmYjvecRt69ZnhxaGFoqu0VURVlHBn3tAJANRt2863qZmYiZjLoo1RlJK9PLRbgbmP0E1pjnERjFDnW7UEjLXRuXWsDtPHWoxNrB3bM1xX6ZZ/99d/sv4azV8Oq7TVlkzz3kkk5kknpK3qaYpiIjyUZnOc5Wvcl9ts340f6guV/wAKr0dLHiQ+mJMjjTA4r5xuKtjXEUDmTt2HByBsgDgmrR4Egq3zXakDlw0xDqc4Ejeo5oOtIGpg9dn5oHWSVyJ6pGu/Ug7ozsd6rEFQJvLPqBSg62X+o/qj/dAts/8AVl9n+6gea9+WSpsvDe/CbjClPqslq9m/X7flQx26l5utRnOteRkSMjhtGSiaYnfCYmY3L3dHdOzyQQxsiDHsIvvDaVDsXXKu27fcsTC4HF2cVevV3Zqpq+WnPdluz2cOH3lduX7VdummKdsb/wBH7a2x2e0Qujdp4qNMgIBFW4EChrfJFa5cIZ4rjh6u0sXhLtN2Ph15z3ffbE7vl25Zb9k7pydK4w9q5TNM5x5/3FVbuW1ksznxN0cZxDRhS9xq4nE1IJWn2dhrljD00Xqu9VG+fTd5Rs4cOMyq4i7FdczRshXq+rrbuS+22b8aP9QXG/4VXo62PEh9MvyOvmXzjcVD464us5B2sPYg6JKYXpWjZIy8EAxzdsXU5zEDzXbCeqQH80Cywnwz0hhQc0Pk/wCDe1An+FnxsnpQd/hp8bJ6UCvoDvGyelBn+6vuGZbzGZJ5Ror9KBp492uY8kKzh8TNnPKN7hesRdyzUA7z1n5TN6Gdisayr5YcdBo4jeds/KZvVZ2JrKvlg0GjiN52z8pm9VnYmsq+WDQaOI3nbPymb1Wdiayr5YNBo4jeds/KZvVZ2JrKvlg0GjiN52z8pm9VnYmsq+WDQaOKXuR3q4LPPFMJ5XGJ7Xhpa2hLTWhoF5uY+qumaco2vVGEppqiqJeguFRsVBbQhYHeNk9yBQsb/Gv93Yg79Ed413oHYg4bEdb69LG9iAFh5x6jexAr6Jzj1QglIBAIGrU0ljgMy0gdJCDO7n2aWGKMMjlqBR7aRNJOjIFLlAQHUxOKlEHWQ2m7V+lJvQghrgCWaNl+7jSukrU550QNQG0l4FZL7RDXhC4Ab96/tcRTLWAg5DFbBDwi9z3EVwoWENNSKS8IF1BxgBnRDak2CK032PeZBw2hzS5t3R6AVNAfHf7RQL5EhB1AIBAIBAIBAIBAIETVum7xqGnTqQZ2GVzIY7gtDHcETO0T3PBuuNWhzSHcPAloIx61KHYJbW8tvOkjq5jSBG2gBhD3Oq5p+/hsBqMUCo5LU8tq+RlXRtNIm5Fl5z+E00N4U2CuRUBJtNouXjpGmkZddiJc7B9Q3gOANbuYpzhSHZLRNeeP5rsWEDR0a0X2VHEqXUJNQ5wwOSgNw2q0uNP5oqWhxMVAwl5aQwltHNuY14XSgudzHPMbdJW9iDUUJoSASABqpqRKUgEAgEAgEAgEAgEGN74Xdm/c0wBsTZdMJK1cRTR3MqA53vcreFw0Xs85yyV79/4WWxkN+SXksftHfKreraeZW07oN+SXksftHfKmraeY07oN+SXksftHfKmraeY07oN+SXksftHfKmraeY07oN+SXksftHfKmraeY07oN+SXksftHfKmraeY07onbg99WW0WmGE2aNolkawuEhNA40rS6vF3ARRRNXe3PdvGd+qKcnqazF4IBAIBAIB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50180" name="AutoShape 4" descr="data:image/jpeg;base64,/9j/4AAQSkZJRgABAQAAAQABAAD/2wCEAAkGBxMSEhUUExQTExQUFxcWGBUYFxwdHBgSFR0YFx0YFx8YHiggJBolGx0VITEhJSorLjAwGiAzODMsNygtLiwBCgoKDg0OGBAQGiwmHyQsNjU3LDc0LCssLC03NCwsNzc0LDcsLjQ3KzQsKyw2LDQuLCwsLC0sLDQ0LywsKyw3NP/AABEIAF8AiQMBEQACEQEDEQH/xAAcAAABBQEBAQAAAAAAAAAAAAAAAgMEBQYBBwj/xABFEAABAwEEAwkMCAYDAAAAAAABAAIDEQQSITETQVEFFyIyVGFxgdEGB1JTYoKRkpOhwdIUMzRCc7Gy4RUjY3Ki8EPC4v/EABoBAQADAQEBAAAAAAAAAAAAAAABBAUDAgb/xAAvEQEAAQICBwYHAQEAAAAAAAAAAQIDBBEUFSExUVJhBRIzQXGBEzJCocHh8LGR/9oADAMBAAIRAxEAPwD3FAIBAIBAIBAiaUNFT1Dadg50Ddm11xdr2DyR0IH0AgRPxXdBQRdyrVfbQ8ZuB59hQTUAgEAgEAgEAgEAgEDE9ra3DjO1NGJQRbzi7Gl/ZqjbtPlUQSrJlgKN1bTznpQPoBAibinXgUGbs0pY4ObiNm1utp5wpQ0sbw4AjEEVChJSAQCAQQXbrRDWT0AoEfxZp4rJHdAQdNuk1Qkc7nAfBA262ybYW9Lq/kgQbYdc0Y/tbVBwSB33ppOZooP960CwLgybC09b3dH+lAoCgAu0BxDPvPO1/Mgm2fXU1drpkOYIHkAgRLxTqwOKDNu11zzNNY1Pb8VKE/cm0XTcORy6c/QcwoSuEAgEAgzMch1Of5rB2hSg7ccc2znpddHvCgAhA/42D+6VBmu7PusO55iuwQSaW/8AePBuXOnO97lcwuGi9nnOWSviL/wstm9mx325hlZ4x0O/8q3q2nmlW06eDo77Mx40FeiWn/RRq2Ob7J07oU3vsubxLJGHeEZS4+9qatp5vsad0K32pBlZWgnNxlJcRzcDBRHZ1M/UmcdMfScj78L2igsbKfjH5FOrY5vt+0ad0L35ZOSM9sfkTVsc32/adO6Jm4/fYfPPFEbKxuke1l7Sk0vGlaXF4udnxTTNXe3dHqjGd6qIyeoS5HCuBw2rMXmdbSmsAHrjdsPkkqUOXNRwpz7ccDsOYOooLay2t2RF6mzjD+5vxChKSLS3KtDsOB96B5AIM3dJzbMel9PzCIAhHgM86UfAoHGtA1WcecT8UHm3fkONlxjOE3EFKfVZrV7N+v2/Khjt1LzhajOOQwOfW60uuguNNTW4knmC53LtFvLvzlnMRHrO6Hqmiat0LndD6G2GB0N8zAjSNcQRjwseAL1OLhTnqsnC6wqxF6m/l8OflmM4nhzTlx8+mS5c+BFFM0b/AD/ski27r2e1WmEvi0MLQGvu0B4NaOJumou3Rdp161Ww3Z+MwODu027nfuTMzGeeW3yyzjzznvZ+3k6V4i1eu096Mo/v7JXbsWZjpJX2YOMDSOETlfqRTAUGqmNKZrRwF67TZt28XMRdmJ2envOfHPZnwhXv26ZqqqtfKq1pKq27kvttm/Gj/UFxv+FV6OtjxIfTEuRxpgcdi+cbijeDgXEAniyjiuGx6IJpqIpTVndrs2xn3IJTRgK0pqqLzfNcMQOlEpDakYVI5nB4/wAkCLtNQHU5nvFQgNKPDHtR2IKhrB4MfW8/AqUHG02Qekn4qAtrx4UA809iDzfvxvqbLwmuwm4raU+qzwWr2b9ft+VDHbqXnC1Gc1Hc3La7NBLaIQ0xEhrrzsKCpJADhjkPCxFM1812vb7OxuJt4PETPf3xlG3/ACdnny7Jz3NLCzftW6rlG7+6/tmHuJJJJJOJJNSTtPOvpIpimMojKGdMzM5y4pQ0vcvabXJHJZbPQteHF1XULRT7uOFSKYDM4r53tmz2dZu28divmpmIjZv2+ezbl13RGza0MJVfrpm1b3M7NEWuLXYFpoRUHEc4wX0FFcV0xVTulRqpmmcpWfcl9ts340f6gud/wqvR7seJD6YkyOvDJfONxSNoCQP5TjnG/iO6CiHbtDdoQRkwnEc8btY5kDsOeBFddDcd1tOBKJPuYdYPnMDv00KDgkprA85zfc4IF6Q7XesxBTNcNsQ839lKDgkHhxDzP2UBbbQPGN9l+yDzbvxyXjZeHfoJvu3afVLV7N+v2/Khjt1LzhajOaLuZsMlpjlhbMI2NaXlhGDnYUJw8kDbhgvn+2MXZwV21iKrXeqmYjvecRt69ZnhxaGFoqu0VURVlHBn3tAJANRt2863qZmYiZjLoo1RlJK9PLRbgbmP0E1pjnERjFDnW7UEjLXRuXWsDtPHWoxNrB3bM1xX6ZZ/99d/sv4azV8Oq7TVlkzz3kkk5kknpK3qaYpiIjyUZnOc5Wvcl9ts340f6guV/wAKr0dLHiQ+mJMjjTA4r5xuKtjXEUDmTt2HByBsgDgmrR4Egq3zXakDlw0xDqc4Ejeo5oOtIGpg9dn5oHWSVyJ6pGu/Ug7ozsd6rEFQJvLPqBSg62X+o/qj/dAts/8AVl9n+6gea9+WSpsvDe/CbjClPqslq9m/X7flQx26l5utRnOteRkSMjhtGSiaYnfCYmY3L3dHdOzyQQxsiDHsIvvDaVDsXXKu27fcsTC4HF2cVevV3Zqpq+WnPdluz2cOH3lduX7VdummKdsb/wBH7a2x2e0Qujdp4qNMgIBFW4EChrfJFa5cIZ4rjh6u0sXhLtN2Ph15z3ffbE7vl25Zb9k7pydK4w9q5TNM5x5/3FVbuW1ksznxN0cZxDRhS9xq4nE1IJWn2dhrljD00Xqu9VG+fTd5Rs4cOMyq4i7FdczRshXq+rrbuS+22b8aP9QXG/4VXo62PEh9MvyOvmXzjcVD464us5B2sPYg6JKYXpWjZIy8EAxzdsXU5zEDzXbCeqQH80Cywnwz0hhQc0Pk/wCDe1An+FnxsnpQd/hp8bJ6UCvoDvGyelBn+6vuGZbzGZJ5Ror9KBp492uY8kKzh8TNnPKN7hesRdyzUA7z1n5TN6Gdisayr5YcdBo4jeds/KZvVZ2JrKvlg0GjiN52z8pm9VnYmsq+WDQaOI3nbPymb1Wdiayr5YNBo4jeds/KZvVZ2JrKvlg0GjiN52z8pm9VnYmsq+WDQaOKXuR3q4LPPFMJ5XGJ7Xhpa2hLTWhoF5uY+qumaco2vVGEppqiqJeguFRsVBbQhYHeNk9yBQsb/Gv93Yg79Ed413oHYg4bEdb69LG9iAFh5x6jexAr6Jzj1QglIBAIGrU0ljgMy0gdJCDO7n2aWGKMMjlqBR7aRNJOjIFLlAQHUxOKlEHWQ2m7V+lJvQghrgCWaNl+7jSukrU550QNQG0l4FZL7RDXhC4Ab96/tcRTLWAg5DFbBDwi9z3EVwoWENNSKS8IF1BxgBnRDak2CK032PeZBw2hzS5t3R6AVNAfHf7RQL5EhB1AIBAIBAIBAIBAIETVum7xqGnTqQZ2GVzIY7gtDHcETO0T3PBuuNWhzSHcPAloIx61KHYJbW8tvOkjq5jSBG2gBhD3Oq5p+/hsBqMUCo5LU8tq+RlXRtNIm5Fl5z+E00N4U2CuRUBJtNouXjpGmkZddiJc7B9Q3gOANbuYpzhSHZLRNeeP5rsWEDR0a0X2VHEqXUJNQ5wwOSgNw2q0uNP5oqWhxMVAwl5aQwltHNuY14XSgudzHPMbdJW9iDUUJoSASABqpqRKUgEAgEAgEAgEAgEGN74Xdm/c0wBsTZdMJK1cRTR3MqA53vcreFw0Xs85yyV79/4WWxkN+SXksftHfKreraeZW07oN+SXksftHfKmraeY07oN+SXksftHfKmraeY07oN+SXksftHfKmraeY07oN+SXksftHfKmraeY07oN+SXksftHfKmraeY07onbg99WW0WmGE2aNolkawuEhNA40rS6vF3ARRRNXe3PdvGd+qKcnqazF4IBAIBAIB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50182" name="Picture 6" descr="https://encrypted-tbn1.gstatic.com/images?q=tbn:ANd9GcR5I0Fsu47_RoMs5cvHSuDrJyxVcNcu3s6sEekeLZd7xP0PAA7V"/>
          <p:cNvPicPr>
            <a:picLocks noChangeAspect="1" noChangeArrowheads="1"/>
          </p:cNvPicPr>
          <p:nvPr/>
        </p:nvPicPr>
        <p:blipFill>
          <a:blip r:embed="rId9" cstate="print"/>
          <a:srcRect/>
          <a:stretch>
            <a:fillRect/>
          </a:stretch>
        </p:blipFill>
        <p:spPr bwMode="auto">
          <a:xfrm>
            <a:off x="395536" y="1772816"/>
            <a:ext cx="934587" cy="648072"/>
          </a:xfrm>
          <a:prstGeom prst="rect">
            <a:avLst/>
          </a:prstGeom>
          <a:ln>
            <a:noFill/>
          </a:ln>
          <a:effectLst>
            <a:outerShdw blurRad="292100" dist="139700" dir="2700000" algn="tl" rotWithShape="0">
              <a:srgbClr val="333333">
                <a:alpha val="65000"/>
              </a:srgbClr>
            </a:outerShdw>
          </a:effectLst>
        </p:spPr>
      </p:pic>
      <p:pic>
        <p:nvPicPr>
          <p:cNvPr id="50184" name="Picture 8" descr="http://www.axes-project.eu/wp-content/uploads/2012/02/europeana.jpg"/>
          <p:cNvPicPr>
            <a:picLocks noChangeAspect="1" noChangeArrowheads="1"/>
          </p:cNvPicPr>
          <p:nvPr/>
        </p:nvPicPr>
        <p:blipFill>
          <a:blip r:embed="rId10" cstate="print"/>
          <a:srcRect/>
          <a:stretch>
            <a:fillRect/>
          </a:stretch>
        </p:blipFill>
        <p:spPr bwMode="auto">
          <a:xfrm>
            <a:off x="251520" y="2852936"/>
            <a:ext cx="1070828" cy="576064"/>
          </a:xfrm>
          <a:prstGeom prst="rect">
            <a:avLst/>
          </a:prstGeom>
          <a:ln>
            <a:noFill/>
          </a:ln>
          <a:effectLst>
            <a:outerShdw blurRad="292100" dist="139700" dir="2700000" algn="tl" rotWithShape="0">
              <a:srgbClr val="333333">
                <a:alpha val="65000"/>
              </a:srgbClr>
            </a:outerShdw>
          </a:effectLst>
        </p:spPr>
      </p:pic>
      <p:pic>
        <p:nvPicPr>
          <p:cNvPr id="50186" name="Picture 10" descr="https://encrypted-tbn2.gstatic.com/images?q=tbn:ANd9GcQLovXMDnB7XlW1b-9eyzJhBOH8VD0cMJjkxeO_7aDkvCmadQzQ"/>
          <p:cNvPicPr>
            <a:picLocks noChangeAspect="1" noChangeArrowheads="1"/>
          </p:cNvPicPr>
          <p:nvPr/>
        </p:nvPicPr>
        <p:blipFill>
          <a:blip r:embed="rId11" cstate="print"/>
          <a:srcRect/>
          <a:stretch>
            <a:fillRect/>
          </a:stretch>
        </p:blipFill>
        <p:spPr bwMode="auto">
          <a:xfrm>
            <a:off x="251520" y="3789040"/>
            <a:ext cx="1187624" cy="449020"/>
          </a:xfrm>
          <a:prstGeom prst="rect">
            <a:avLst/>
          </a:prstGeom>
          <a:ln>
            <a:noFill/>
          </a:ln>
          <a:effectLst>
            <a:outerShdw blurRad="292100" dist="139700" dir="2700000" algn="tl" rotWithShape="0">
              <a:srgbClr val="333333">
                <a:alpha val="65000"/>
              </a:srgbClr>
            </a:outerShdw>
          </a:effectLst>
        </p:spPr>
      </p:pic>
      <p:pic>
        <p:nvPicPr>
          <p:cNvPr id="50188" name="Picture 12" descr="http://assets.okfn.org/files/talks/media/logo-okfn-text.jpg"/>
          <p:cNvPicPr>
            <a:picLocks noChangeAspect="1" noChangeArrowheads="1"/>
          </p:cNvPicPr>
          <p:nvPr/>
        </p:nvPicPr>
        <p:blipFill>
          <a:blip r:embed="rId12" cstate="print"/>
          <a:srcRect/>
          <a:stretch>
            <a:fillRect/>
          </a:stretch>
        </p:blipFill>
        <p:spPr bwMode="auto">
          <a:xfrm>
            <a:off x="395536" y="4365104"/>
            <a:ext cx="768085" cy="504056"/>
          </a:xfrm>
          <a:prstGeom prst="rect">
            <a:avLst/>
          </a:prstGeom>
          <a:ln>
            <a:noFill/>
          </a:ln>
          <a:effectLst>
            <a:outerShdw blurRad="292100" dist="139700" dir="2700000" algn="tl" rotWithShape="0">
              <a:srgbClr val="333333">
                <a:alpha val="65000"/>
              </a:srgbClr>
            </a:outerShdw>
          </a:effectLst>
        </p:spPr>
      </p:pic>
      <p:pic>
        <p:nvPicPr>
          <p:cNvPr id="1026" name="Picture 2"/>
          <p:cNvPicPr>
            <a:picLocks noChangeAspect="1" noChangeArrowheads="1"/>
          </p:cNvPicPr>
          <p:nvPr/>
        </p:nvPicPr>
        <p:blipFill>
          <a:blip r:embed="rId13" cstate="print"/>
          <a:srcRect/>
          <a:stretch>
            <a:fillRect/>
          </a:stretch>
        </p:blipFill>
        <p:spPr bwMode="auto">
          <a:xfrm>
            <a:off x="179512" y="5048397"/>
            <a:ext cx="1187624" cy="252811"/>
          </a:xfrm>
          <a:prstGeom prst="rect">
            <a:avLst/>
          </a:prstGeom>
          <a:ln>
            <a:noFill/>
          </a:ln>
          <a:effectLst>
            <a:outerShdw blurRad="292100" dist="139700" dir="2700000" algn="tl" rotWithShape="0">
              <a:srgbClr val="333333">
                <a:alpha val="65000"/>
              </a:srgbClr>
            </a:outerShdw>
          </a:effectLst>
        </p:spPr>
      </p:pic>
      <p:pic>
        <p:nvPicPr>
          <p:cNvPr id="1028" name="Picture 4" descr="http://ec.europa.eu/yourvoice/ipm/forms/images/isa_logo2.png"/>
          <p:cNvPicPr>
            <a:picLocks noChangeAspect="1" noChangeArrowheads="1"/>
          </p:cNvPicPr>
          <p:nvPr/>
        </p:nvPicPr>
        <p:blipFill>
          <a:blip r:embed="rId14" cstate="print"/>
          <a:srcRect/>
          <a:stretch>
            <a:fillRect/>
          </a:stretch>
        </p:blipFill>
        <p:spPr bwMode="auto">
          <a:xfrm>
            <a:off x="385262" y="5722892"/>
            <a:ext cx="968508" cy="504056"/>
          </a:xfrm>
          <a:prstGeom prst="rect">
            <a:avLst/>
          </a:prstGeom>
          <a:solidFill>
            <a:schemeClr val="bg2"/>
          </a:solidFill>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z="2800" dirty="0" smtClean="0"/>
              <a:t>Werden Sie Teil unseres Teams</a:t>
            </a:r>
            <a:r>
              <a:rPr lang="en-GB" sz="2800" dirty="0" smtClean="0"/>
              <a:t>...</a:t>
            </a:r>
            <a:endParaRPr lang="en-GB" sz="2800" dirty="0"/>
          </a:p>
        </p:txBody>
      </p:sp>
      <p:sp>
        <p:nvSpPr>
          <p:cNvPr id="7" name="TextBox 6"/>
          <p:cNvSpPr txBox="1"/>
          <p:nvPr/>
        </p:nvSpPr>
        <p:spPr>
          <a:xfrm>
            <a:off x="899592" y="1628800"/>
            <a:ext cx="3024336" cy="1079884"/>
          </a:xfrm>
          <a:prstGeom prst="rect">
            <a:avLst/>
          </a:prstGeom>
          <a:solidFill>
            <a:schemeClr val="accent4">
              <a:lumMod val="75000"/>
            </a:schemeClr>
          </a:solidFill>
        </p:spPr>
        <p:txBody>
          <a:bodyPr wrap="square" lIns="216000" tIns="108000" rIns="108000" bIns="108000" rtlCol="0">
            <a:spAutoFit/>
          </a:bodyPr>
          <a:lstStyle/>
          <a:p>
            <a:r>
              <a:rPr lang="de-DE" sz="2800" b="1" i="1" dirty="0" smtClean="0">
                <a:solidFill>
                  <a:schemeClr val="bg1"/>
                </a:solidFill>
                <a:latin typeface="+mj-lt"/>
                <a:cs typeface="Arial" pitchFamily="34" charset="0"/>
              </a:rPr>
              <a:t>Finden Sie uns auf</a:t>
            </a:r>
            <a:endParaRPr lang="de-DE" sz="2800" b="1" i="1" dirty="0">
              <a:solidFill>
                <a:schemeClr val="bg1"/>
              </a:solidFill>
              <a:latin typeface="+mj-lt"/>
              <a:cs typeface="Arial" pitchFamily="34" charset="0"/>
            </a:endParaRPr>
          </a:p>
        </p:txBody>
      </p:sp>
      <p:sp>
        <p:nvSpPr>
          <p:cNvPr id="10" name="TextBox 9"/>
          <p:cNvSpPr txBox="1"/>
          <p:nvPr/>
        </p:nvSpPr>
        <p:spPr>
          <a:xfrm>
            <a:off x="5076056" y="4005064"/>
            <a:ext cx="2952328" cy="1079884"/>
          </a:xfrm>
          <a:prstGeom prst="rect">
            <a:avLst/>
          </a:prstGeom>
          <a:solidFill>
            <a:schemeClr val="accent2"/>
          </a:solidFill>
        </p:spPr>
        <p:txBody>
          <a:bodyPr wrap="square" lIns="216000" tIns="108000" rIns="108000" bIns="108000" rtlCol="0">
            <a:spAutoFit/>
          </a:bodyPr>
          <a:lstStyle/>
          <a:p>
            <a:r>
              <a:rPr lang="de-DE" sz="2800" b="1" i="1" dirty="0" smtClean="0">
                <a:solidFill>
                  <a:schemeClr val="bg1"/>
                </a:solidFill>
                <a:latin typeface="+mj-lt"/>
                <a:cs typeface="Arial" pitchFamily="34" charset="0"/>
              </a:rPr>
              <a:t>Kontaktieren Sie uns unter</a:t>
            </a:r>
            <a:endParaRPr lang="de-DE" sz="2800" b="1" i="1" dirty="0">
              <a:solidFill>
                <a:schemeClr val="bg1"/>
              </a:solidFill>
              <a:latin typeface="+mj-lt"/>
              <a:cs typeface="Arial" pitchFamily="34" charset="0"/>
            </a:endParaRPr>
          </a:p>
        </p:txBody>
      </p:sp>
      <p:sp>
        <p:nvSpPr>
          <p:cNvPr id="19" name="TextBox 18"/>
          <p:cNvSpPr txBox="1"/>
          <p:nvPr/>
        </p:nvSpPr>
        <p:spPr>
          <a:xfrm>
            <a:off x="5076056" y="1556792"/>
            <a:ext cx="2952328" cy="1079884"/>
          </a:xfrm>
          <a:prstGeom prst="rect">
            <a:avLst/>
          </a:prstGeom>
          <a:solidFill>
            <a:schemeClr val="accent1"/>
          </a:solidFill>
        </p:spPr>
        <p:txBody>
          <a:bodyPr wrap="square" lIns="216000" tIns="108000" rIns="108000" bIns="108000" rtlCol="0">
            <a:spAutoFit/>
          </a:bodyPr>
          <a:lstStyle/>
          <a:p>
            <a:r>
              <a:rPr lang="de-DE" sz="2800" b="1" i="1" dirty="0" smtClean="0">
                <a:solidFill>
                  <a:schemeClr val="bg1"/>
                </a:solidFill>
                <a:latin typeface="+mj-lt"/>
                <a:cs typeface="Arial" pitchFamily="34" charset="0"/>
              </a:rPr>
              <a:t>Begleiten Sie uns auf</a:t>
            </a:r>
            <a:endParaRPr lang="de-DE" sz="2800" b="1" i="1" dirty="0">
              <a:solidFill>
                <a:schemeClr val="bg1"/>
              </a:solidFill>
              <a:latin typeface="+mj-lt"/>
              <a:cs typeface="Arial" pitchFamily="34" charset="0"/>
            </a:endParaRPr>
          </a:p>
        </p:txBody>
      </p:sp>
      <p:sp>
        <p:nvSpPr>
          <p:cNvPr id="23" name="TextBox 22"/>
          <p:cNvSpPr txBox="1"/>
          <p:nvPr/>
        </p:nvSpPr>
        <p:spPr>
          <a:xfrm>
            <a:off x="971600" y="4005064"/>
            <a:ext cx="2880320" cy="1079884"/>
          </a:xfrm>
          <a:prstGeom prst="rect">
            <a:avLst/>
          </a:prstGeom>
          <a:solidFill>
            <a:schemeClr val="accent5"/>
          </a:solidFill>
        </p:spPr>
        <p:txBody>
          <a:bodyPr wrap="square" lIns="216000" tIns="108000" rIns="108000" bIns="108000" rtlCol="0">
            <a:spAutoFit/>
          </a:bodyPr>
          <a:lstStyle/>
          <a:p>
            <a:r>
              <a:rPr lang="de-DE" sz="2800" b="1" i="1" dirty="0" smtClean="0">
                <a:solidFill>
                  <a:schemeClr val="bg1"/>
                </a:solidFill>
                <a:latin typeface="+mj-lt"/>
                <a:cs typeface="Arial" pitchFamily="34" charset="0"/>
              </a:rPr>
              <a:t>Folgen Sie uns auf</a:t>
            </a:r>
            <a:endParaRPr lang="de-DE" sz="2800" b="1" i="1" dirty="0">
              <a:solidFill>
                <a:schemeClr val="bg1"/>
              </a:solidFill>
              <a:latin typeface="+mj-lt"/>
              <a:cs typeface="Arial" pitchFamily="34" charset="0"/>
            </a:endParaRPr>
          </a:p>
        </p:txBody>
      </p:sp>
      <p:pic>
        <p:nvPicPr>
          <p:cNvPr id="64514" name="Picture 2" descr="http://iwebask.com/blog/wp-content/uploads/2012/06/slideshare-marketing-content.jpg">
            <a:hlinkClick r:id="rId3"/>
          </p:cNvPr>
          <p:cNvPicPr>
            <a:picLocks noChangeAspect="1" noChangeArrowheads="1"/>
          </p:cNvPicPr>
          <p:nvPr/>
        </p:nvPicPr>
        <p:blipFill>
          <a:blip r:embed="rId4" cstate="print"/>
          <a:srcRect r="70772"/>
          <a:stretch>
            <a:fillRect/>
          </a:stretch>
        </p:blipFill>
        <p:spPr bwMode="auto">
          <a:xfrm>
            <a:off x="852382" y="2730406"/>
            <a:ext cx="366636" cy="432048"/>
          </a:xfrm>
          <a:prstGeom prst="rect">
            <a:avLst/>
          </a:prstGeom>
          <a:noFill/>
        </p:spPr>
      </p:pic>
      <p:sp>
        <p:nvSpPr>
          <p:cNvPr id="26" name="Rectangle 25"/>
          <p:cNvSpPr/>
          <p:nvPr/>
        </p:nvSpPr>
        <p:spPr>
          <a:xfrm>
            <a:off x="1272280" y="2751892"/>
            <a:ext cx="3170612" cy="523220"/>
          </a:xfrm>
          <a:prstGeom prst="rect">
            <a:avLst/>
          </a:prstGeom>
        </p:spPr>
        <p:txBody>
          <a:bodyPr wrap="none">
            <a:spAutoFit/>
          </a:bodyPr>
          <a:lstStyle/>
          <a:p>
            <a:r>
              <a:rPr lang="en-GB" sz="1600" dirty="0" smtClean="0">
                <a:hlinkClick r:id="rId5"/>
              </a:rPr>
              <a:t>Open Data Support</a:t>
            </a:r>
            <a:endParaRPr lang="en-GB" sz="1600" dirty="0" smtClean="0"/>
          </a:p>
          <a:p>
            <a:r>
              <a:rPr lang="en-GB" sz="1200" dirty="0" smtClean="0"/>
              <a:t>http://www.slideshare.net/OpenDataSupport</a:t>
            </a:r>
            <a:endParaRPr lang="en-GB" sz="1200" dirty="0"/>
          </a:p>
        </p:txBody>
      </p:sp>
      <p:pic>
        <p:nvPicPr>
          <p:cNvPr id="64516" name="Picture 4" descr="image"/>
          <p:cNvPicPr>
            <a:picLocks noChangeAspect="1" noChangeArrowheads="1"/>
          </p:cNvPicPr>
          <p:nvPr/>
        </p:nvPicPr>
        <p:blipFill>
          <a:blip r:embed="rId6" cstate="print"/>
          <a:srcRect/>
          <a:stretch>
            <a:fillRect/>
          </a:stretch>
        </p:blipFill>
        <p:spPr bwMode="auto">
          <a:xfrm>
            <a:off x="5028845" y="2730406"/>
            <a:ext cx="720081" cy="708670"/>
          </a:xfrm>
          <a:prstGeom prst="rect">
            <a:avLst/>
          </a:prstGeom>
          <a:noFill/>
        </p:spPr>
      </p:pic>
      <p:sp>
        <p:nvSpPr>
          <p:cNvPr id="28" name="Rectangle 27"/>
          <p:cNvSpPr/>
          <p:nvPr/>
        </p:nvSpPr>
        <p:spPr>
          <a:xfrm>
            <a:off x="4956838" y="3522494"/>
            <a:ext cx="3071546" cy="338554"/>
          </a:xfrm>
          <a:prstGeom prst="rect">
            <a:avLst/>
          </a:prstGeom>
        </p:spPr>
        <p:txBody>
          <a:bodyPr wrap="none">
            <a:spAutoFit/>
          </a:bodyPr>
          <a:lstStyle/>
          <a:p>
            <a:r>
              <a:rPr lang="en-GB" sz="1600" dirty="0" smtClean="0">
                <a:hlinkClick r:id="rId7"/>
              </a:rPr>
              <a:t>http://www.opendatasupport.eu</a:t>
            </a:r>
            <a:r>
              <a:rPr lang="en-GB" sz="1600" dirty="0" smtClean="0"/>
              <a:t> </a:t>
            </a:r>
            <a:endParaRPr lang="en-GB" sz="1600" dirty="0"/>
          </a:p>
        </p:txBody>
      </p:sp>
      <p:pic>
        <p:nvPicPr>
          <p:cNvPr id="64518" name="Picture 6" descr="http://www.collaboration133.com/wp-content/uploads/2011/12/linkedin-icon.png">
            <a:hlinkClick r:id="rId8"/>
          </p:cNvPr>
          <p:cNvPicPr>
            <a:picLocks noChangeAspect="1" noChangeArrowheads="1"/>
          </p:cNvPicPr>
          <p:nvPr/>
        </p:nvPicPr>
        <p:blipFill>
          <a:blip r:embed="rId9" cstate="print"/>
          <a:srcRect/>
          <a:stretch>
            <a:fillRect/>
          </a:stretch>
        </p:blipFill>
        <p:spPr bwMode="auto">
          <a:xfrm>
            <a:off x="900640" y="3491483"/>
            <a:ext cx="271089" cy="288032"/>
          </a:xfrm>
          <a:prstGeom prst="rect">
            <a:avLst/>
          </a:prstGeom>
          <a:noFill/>
        </p:spPr>
      </p:pic>
      <p:sp>
        <p:nvSpPr>
          <p:cNvPr id="30" name="Rectangle 29"/>
          <p:cNvSpPr/>
          <p:nvPr/>
        </p:nvSpPr>
        <p:spPr>
          <a:xfrm>
            <a:off x="1284430" y="3440960"/>
            <a:ext cx="1952779" cy="523220"/>
          </a:xfrm>
          <a:prstGeom prst="rect">
            <a:avLst/>
          </a:prstGeom>
        </p:spPr>
        <p:txBody>
          <a:bodyPr wrap="none">
            <a:spAutoFit/>
          </a:bodyPr>
          <a:lstStyle/>
          <a:p>
            <a:r>
              <a:rPr lang="en-GB" sz="1600" dirty="0" smtClean="0">
                <a:hlinkClick r:id="rId10"/>
              </a:rPr>
              <a:t>Open Data Support</a:t>
            </a:r>
            <a:endParaRPr lang="en-GB" sz="1600" dirty="0" smtClean="0"/>
          </a:p>
          <a:p>
            <a:r>
              <a:rPr lang="en-GB" sz="1200" dirty="0" smtClean="0"/>
              <a:t>http://goo.gl/y9ZZI</a:t>
            </a:r>
            <a:endParaRPr lang="en-GB" sz="1200" dirty="0"/>
          </a:p>
        </p:txBody>
      </p:sp>
      <p:pic>
        <p:nvPicPr>
          <p:cNvPr id="64520" name="Picture 8" descr="http://info.hjmt.com/Portals/150282/images/Twitter_Logo.gif">
            <a:hlinkClick r:id="rId11"/>
          </p:cNvPr>
          <p:cNvPicPr>
            <a:picLocks noChangeAspect="1" noChangeArrowheads="1"/>
          </p:cNvPicPr>
          <p:nvPr/>
        </p:nvPicPr>
        <p:blipFill>
          <a:blip r:embed="rId12" cstate="print"/>
          <a:srcRect/>
          <a:stretch>
            <a:fillRect/>
          </a:stretch>
        </p:blipFill>
        <p:spPr bwMode="auto">
          <a:xfrm>
            <a:off x="971600" y="5135706"/>
            <a:ext cx="288031" cy="288031"/>
          </a:xfrm>
          <a:prstGeom prst="rect">
            <a:avLst/>
          </a:prstGeom>
          <a:noFill/>
        </p:spPr>
      </p:pic>
      <p:sp>
        <p:nvSpPr>
          <p:cNvPr id="32" name="Rectangle 31"/>
          <p:cNvSpPr/>
          <p:nvPr/>
        </p:nvSpPr>
        <p:spPr>
          <a:xfrm>
            <a:off x="1307131" y="5085184"/>
            <a:ext cx="2045753" cy="338554"/>
          </a:xfrm>
          <a:prstGeom prst="rect">
            <a:avLst/>
          </a:prstGeom>
        </p:spPr>
        <p:txBody>
          <a:bodyPr wrap="none">
            <a:spAutoFit/>
          </a:bodyPr>
          <a:lstStyle/>
          <a:p>
            <a:r>
              <a:rPr lang="en-GB" sz="1600" dirty="0" smtClean="0">
                <a:hlinkClick r:id="rId13"/>
              </a:rPr>
              <a:t>@OpenDataSupport</a:t>
            </a:r>
            <a:endParaRPr lang="en-GB" sz="1600" dirty="0"/>
          </a:p>
        </p:txBody>
      </p:sp>
      <p:pic>
        <p:nvPicPr>
          <p:cNvPr id="33" name="Picture 2" descr="Go to the home page">
            <a:hlinkClick r:id="rId14" tooltip="Go to the home page"/>
          </p:cNvPr>
          <p:cNvPicPr>
            <a:picLocks noChangeAspect="1" noChangeArrowheads="1"/>
          </p:cNvPicPr>
          <p:nvPr/>
        </p:nvPicPr>
        <p:blipFill>
          <a:blip r:embed="rId15" cstate="print"/>
          <a:srcRect/>
          <a:stretch>
            <a:fillRect/>
          </a:stretch>
        </p:blipFill>
        <p:spPr bwMode="auto">
          <a:xfrm>
            <a:off x="5892942" y="2802414"/>
            <a:ext cx="1676400" cy="619126"/>
          </a:xfrm>
          <a:prstGeom prst="rect">
            <a:avLst/>
          </a:prstGeom>
          <a:noFill/>
        </p:spPr>
      </p:pic>
      <p:sp>
        <p:nvSpPr>
          <p:cNvPr id="34" name="Rectangle 33"/>
          <p:cNvSpPr/>
          <p:nvPr/>
        </p:nvSpPr>
        <p:spPr>
          <a:xfrm>
            <a:off x="5004048" y="5076473"/>
            <a:ext cx="3456384" cy="338554"/>
          </a:xfrm>
          <a:prstGeom prst="rect">
            <a:avLst/>
          </a:prstGeom>
        </p:spPr>
        <p:txBody>
          <a:bodyPr wrap="square">
            <a:spAutoFit/>
          </a:bodyPr>
          <a:lstStyle/>
          <a:p>
            <a:pPr marL="0" lvl="2">
              <a:defRPr/>
            </a:pPr>
            <a:r>
              <a:rPr lang="en-GB" sz="1600" dirty="0" smtClean="0">
                <a:hlinkClick r:id="rId16"/>
              </a:rPr>
              <a:t>contact@opendatasupport.eu</a:t>
            </a:r>
            <a:r>
              <a:rPr lang="en-GB" sz="1600" dirty="0" smtClean="0"/>
              <a:t> </a:t>
            </a:r>
            <a:endParaRPr lang="en-GB" sz="1600" dirty="0"/>
          </a:p>
        </p:txBody>
      </p:sp>
      <p:sp>
        <p:nvSpPr>
          <p:cNvPr id="35" name="Slide Number Placeholder 34"/>
          <p:cNvSpPr>
            <a:spLocks noGrp="1"/>
          </p:cNvSpPr>
          <p:nvPr>
            <p:ph type="sldNum" sz="quarter" idx="18"/>
          </p:nvPr>
        </p:nvSpPr>
        <p:spPr/>
        <p:txBody>
          <a:bodyPr/>
          <a:lstStyle/>
          <a:p>
            <a:r>
              <a:rPr lang="en-GB" smtClean="0"/>
              <a:t>Slide </a:t>
            </a:r>
            <a:fld id="{F40CD079-BC3F-4086-BA81-31A79D845B02}" type="slidenum">
              <a:rPr lang="en-GB" smtClean="0"/>
              <a:pPr/>
              <a:t>46</a:t>
            </a:fld>
            <a:endParaRPr lang="en-GB"/>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39552" y="2132856"/>
            <a:ext cx="8071048" cy="2232248"/>
          </a:xfrm>
        </p:spPr>
        <p:txBody>
          <a:bodyPr/>
          <a:lstStyle/>
          <a:p>
            <a:r>
              <a:rPr lang="de-DE" sz="7200" i="0" dirty="0" smtClean="0">
                <a:solidFill>
                  <a:schemeClr val="accent1"/>
                </a:solidFill>
                <a:latin typeface="Bradley Hand ITC" pitchFamily="66" charset="0"/>
              </a:rPr>
              <a:t>Die Wichtigkeit der Lizenzierung</a:t>
            </a:r>
            <a:r>
              <a:rPr lang="en-GB" sz="7200" i="0" dirty="0" smtClean="0">
                <a:solidFill>
                  <a:schemeClr val="accent1"/>
                </a:solidFill>
                <a:latin typeface="Bradley Hand ITC" pitchFamily="66" charset="0"/>
              </a:rPr>
              <a:t/>
            </a:r>
            <a:br>
              <a:rPr lang="en-GB" sz="7200" i="0" dirty="0" smtClean="0">
                <a:solidFill>
                  <a:schemeClr val="accent1"/>
                </a:solidFill>
                <a:latin typeface="Bradley Hand ITC" pitchFamily="66" charset="0"/>
              </a:rPr>
            </a:br>
            <a:endParaRPr lang="en-GB" b="0" dirty="0" smtClean="0"/>
          </a:p>
        </p:txBody>
      </p:sp>
      <p:sp>
        <p:nvSpPr>
          <p:cNvPr id="4" name="Slide Number Placeholder 3"/>
          <p:cNvSpPr>
            <a:spLocks noGrp="1"/>
          </p:cNvSpPr>
          <p:nvPr>
            <p:ph type="sldNum" sz="quarter" idx="12"/>
          </p:nvPr>
        </p:nvSpPr>
        <p:spPr/>
        <p:txBody>
          <a:bodyPr/>
          <a:lstStyle/>
          <a:p>
            <a:r>
              <a:rPr lang="en-GB" smtClean="0"/>
              <a:t>Slide </a:t>
            </a:r>
            <a:fld id="{F40CD079-BC3F-4086-BA81-31A79D845B02}" type="slidenum">
              <a:rPr lang="en-GB" smtClean="0"/>
              <a:pPr/>
              <a:t>5</a:t>
            </a:fld>
            <a:endParaRPr lang="en-GB"/>
          </a:p>
        </p:txBody>
      </p:sp>
    </p:spTree>
    <p:extLst>
      <p:ext uri="{BB962C8B-B14F-4D97-AF65-F5344CB8AC3E}">
        <p14:creationId xmlns:p14="http://schemas.microsoft.com/office/powerpoint/2010/main" val="11003080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smtClean="0"/>
              <a:t>Clear licence information is important because...</a:t>
            </a:r>
            <a:endParaRPr lang="en-GB" noProof="0" dirty="0"/>
          </a:p>
        </p:txBody>
      </p:sp>
      <p:sp>
        <p:nvSpPr>
          <p:cNvPr id="3" name="Content Placeholder 2"/>
          <p:cNvSpPr>
            <a:spLocks noGrp="1"/>
          </p:cNvSpPr>
          <p:nvPr>
            <p:ph sz="quarter" idx="15"/>
          </p:nvPr>
        </p:nvSpPr>
        <p:spPr/>
        <p:txBody>
          <a:bodyPr/>
          <a:lstStyle/>
          <a:p>
            <a:pPr lvl="1"/>
            <a:r>
              <a:rPr lang="en-GB" noProof="0" dirty="0" smtClean="0"/>
              <a:t>It </a:t>
            </a:r>
            <a:r>
              <a:rPr lang="en-GB" b="1" noProof="0" dirty="0" smtClean="0"/>
              <a:t>tells users </a:t>
            </a:r>
            <a:r>
              <a:rPr lang="en-GB" noProof="0" dirty="0" smtClean="0"/>
              <a:t>and </a:t>
            </a:r>
            <a:r>
              <a:rPr lang="en-GB" b="1" noProof="0" dirty="0" err="1" smtClean="0"/>
              <a:t>reusers</a:t>
            </a:r>
            <a:r>
              <a:rPr lang="en-GB" noProof="0" dirty="0" smtClean="0"/>
              <a:t> exactly </a:t>
            </a:r>
            <a:r>
              <a:rPr lang="en-GB" b="1" noProof="0" dirty="0" smtClean="0"/>
              <a:t>what they can do</a:t>
            </a:r>
            <a:r>
              <a:rPr lang="en-GB" noProof="0" dirty="0" smtClean="0"/>
              <a:t> with your data and metadata.</a:t>
            </a:r>
          </a:p>
          <a:p>
            <a:pPr lvl="1"/>
            <a:r>
              <a:rPr lang="en-GB" noProof="0" dirty="0" smtClean="0"/>
              <a:t>It</a:t>
            </a:r>
            <a:r>
              <a:rPr lang="en-GB" b="1" noProof="0" dirty="0" smtClean="0"/>
              <a:t> encourages the use and reuse </a:t>
            </a:r>
            <a:r>
              <a:rPr lang="en-GB" noProof="0" dirty="0" smtClean="0"/>
              <a:t>of your data and </a:t>
            </a:r>
            <a:r>
              <a:rPr lang="en-GB" dirty="0" smtClean="0"/>
              <a:t>metadata </a:t>
            </a:r>
            <a:r>
              <a:rPr lang="en-GB" noProof="0" dirty="0" smtClean="0"/>
              <a:t>the way you want them to be used and reused.</a:t>
            </a:r>
          </a:p>
          <a:p>
            <a:pPr lvl="1"/>
            <a:r>
              <a:rPr lang="en-GB" noProof="0" dirty="0" smtClean="0"/>
              <a:t>It </a:t>
            </a:r>
            <a:r>
              <a:rPr lang="en-GB" b="1" noProof="0" dirty="0" smtClean="0"/>
              <a:t>creates visibility </a:t>
            </a:r>
            <a:r>
              <a:rPr lang="en-GB" noProof="0" dirty="0" smtClean="0"/>
              <a:t>of your efforts downstream (if you ask for attribution).</a:t>
            </a:r>
          </a:p>
          <a:p>
            <a:pPr lvl="1">
              <a:buNone/>
            </a:pPr>
            <a:endParaRPr lang="en-GB" noProof="0" dirty="0" smtClean="0"/>
          </a:p>
          <a:p>
            <a:endParaRPr lang="en-GB" noProof="0"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6</a:t>
            </a:fld>
            <a:endParaRPr lang="en-GB"/>
          </a:p>
        </p:txBody>
      </p:sp>
      <p:sp>
        <p:nvSpPr>
          <p:cNvPr id="5" name="Rectangle 4"/>
          <p:cNvSpPr/>
          <p:nvPr/>
        </p:nvSpPr>
        <p:spPr>
          <a:xfrm>
            <a:off x="827584" y="4437112"/>
            <a:ext cx="7560840" cy="1200329"/>
          </a:xfrm>
          <a:prstGeom prst="rect">
            <a:avLst/>
          </a:prstGeom>
        </p:spPr>
        <p:style>
          <a:lnRef idx="1">
            <a:schemeClr val="accent1"/>
          </a:lnRef>
          <a:fillRef idx="3">
            <a:schemeClr val="accent1"/>
          </a:fillRef>
          <a:effectRef idx="2">
            <a:schemeClr val="accent1"/>
          </a:effectRef>
          <a:fontRef idx="minor">
            <a:schemeClr val="lt1"/>
          </a:fontRef>
        </p:style>
        <p:txBody>
          <a:bodyPr wrap="square">
            <a:spAutoFit/>
          </a:bodyPr>
          <a:lstStyle/>
          <a:p>
            <a:pPr marL="0" lvl="1" indent="0">
              <a:buNone/>
            </a:pPr>
            <a:r>
              <a:rPr lang="en-GB" i="1" dirty="0" smtClean="0">
                <a:solidFill>
                  <a:schemeClr val="bg2"/>
                </a:solidFill>
                <a:latin typeface="+mj-lt"/>
              </a:rPr>
              <a:t>If </a:t>
            </a:r>
            <a:r>
              <a:rPr lang="en-GB" b="1" i="1" dirty="0" smtClean="0">
                <a:solidFill>
                  <a:schemeClr val="bg2"/>
                </a:solidFill>
                <a:latin typeface="+mj-lt"/>
              </a:rPr>
              <a:t>no explicit licence </a:t>
            </a:r>
            <a:r>
              <a:rPr lang="en-GB" i="1" dirty="0" smtClean="0">
                <a:solidFill>
                  <a:schemeClr val="bg2"/>
                </a:solidFill>
                <a:latin typeface="+mj-lt"/>
              </a:rPr>
              <a:t>is provided, a user does not know what can be done with the data/metadata – </a:t>
            </a:r>
            <a:r>
              <a:rPr lang="en-GB" b="1" i="1" dirty="0" smtClean="0">
                <a:solidFill>
                  <a:schemeClr val="bg2"/>
                </a:solidFill>
                <a:latin typeface="+mj-lt"/>
              </a:rPr>
              <a:t>the default legal position is that nothing can be done without contacting the owner on a case-by-case basis</a:t>
            </a:r>
            <a:r>
              <a:rPr lang="en-GB" i="1" dirty="0" smtClean="0">
                <a:solidFill>
                  <a:schemeClr val="bg2"/>
                </a:solidFill>
                <a:latin typeface="+mj-lt"/>
              </a:rPr>
              <a:t>.</a:t>
            </a:r>
          </a:p>
        </p:txBody>
      </p:sp>
    </p:spTree>
    <p:extLst>
      <p:ext uri="{BB962C8B-B14F-4D97-AF65-F5344CB8AC3E}">
        <p14:creationId xmlns:p14="http://schemas.microsoft.com/office/powerpoint/2010/main" val="2753194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Klar</a:t>
            </a:r>
            <a:r>
              <a:rPr lang="en-GB" dirty="0"/>
              <a:t> </a:t>
            </a:r>
            <a:r>
              <a:rPr lang="en-GB" dirty="0" err="1"/>
              <a:t>Lizenzinformationen</a:t>
            </a:r>
            <a:r>
              <a:rPr lang="en-GB" dirty="0"/>
              <a:t> - </a:t>
            </a:r>
            <a:r>
              <a:rPr lang="en-GB" dirty="0" err="1"/>
              <a:t>Beispiel</a:t>
            </a:r>
            <a:endParaRPr lang="nl-BE" dirty="0"/>
          </a:p>
        </p:txBody>
      </p:sp>
      <p:sp>
        <p:nvSpPr>
          <p:cNvPr id="4" name="Slide Number Placeholder 3"/>
          <p:cNvSpPr>
            <a:spLocks noGrp="1"/>
          </p:cNvSpPr>
          <p:nvPr>
            <p:ph type="sldNum" sz="quarter" idx="18"/>
          </p:nvPr>
        </p:nvSpPr>
        <p:spPr/>
        <p:txBody>
          <a:bodyPr/>
          <a:lstStyle/>
          <a:p>
            <a:r>
              <a:rPr lang="en-GB" smtClean="0"/>
              <a:t>Slide </a:t>
            </a:r>
            <a:fld id="{F40CD079-BC3F-4086-BA81-31A79D845B02}" type="slidenum">
              <a:rPr lang="en-GB" smtClean="0"/>
              <a:pPr/>
              <a:t>7</a:t>
            </a:fld>
            <a:endParaRPr lang="en-GB"/>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8" y="1196752"/>
            <a:ext cx="7882724" cy="51125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Oval 4"/>
          <p:cNvSpPr/>
          <p:nvPr/>
        </p:nvSpPr>
        <p:spPr bwMode="ltGray">
          <a:xfrm>
            <a:off x="6588224" y="5589240"/>
            <a:ext cx="1872208" cy="360040"/>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dirty="0" err="1" smtClean="0">
              <a:solidFill>
                <a:schemeClr val="bg1"/>
              </a:solidFill>
              <a:latin typeface="Georgia" pitchFamily="18" charset="0"/>
            </a:endParaRPr>
          </a:p>
        </p:txBody>
      </p:sp>
    </p:spTree>
    <p:extLst>
      <p:ext uri="{BB962C8B-B14F-4D97-AF65-F5344CB8AC3E}">
        <p14:creationId xmlns:p14="http://schemas.microsoft.com/office/powerpoint/2010/main" val="33870531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39552" y="1556792"/>
            <a:ext cx="8071048" cy="914400"/>
          </a:xfrm>
        </p:spPr>
        <p:txBody>
          <a:bodyPr/>
          <a:lstStyle/>
          <a:p>
            <a:r>
              <a:rPr lang="de-DE" sz="7200" i="0" dirty="0" smtClean="0">
                <a:solidFill>
                  <a:schemeClr val="accent1"/>
                </a:solidFill>
                <a:latin typeface="Bradley Hand ITC" pitchFamily="66" charset="0"/>
              </a:rPr>
              <a:t>Die Lizenzierung in den Open Data-Prinzipien </a:t>
            </a:r>
            <a:br>
              <a:rPr lang="de-DE" sz="7200" i="0" dirty="0" smtClean="0">
                <a:solidFill>
                  <a:schemeClr val="accent1"/>
                </a:solidFill>
                <a:latin typeface="Bradley Hand ITC" pitchFamily="66" charset="0"/>
              </a:rPr>
            </a:br>
            <a:r>
              <a:rPr lang="de-DE" b="0" dirty="0" smtClean="0"/>
              <a:t>Wie Lizenzen in den Grundprinzipien von Open Data erscheinen und warum Lizenzierung von Open(Meta-)Data wichtig ist.</a:t>
            </a:r>
          </a:p>
        </p:txBody>
      </p:sp>
      <p:sp>
        <p:nvSpPr>
          <p:cNvPr id="4" name="Slide Number Placeholder 3"/>
          <p:cNvSpPr>
            <a:spLocks noGrp="1"/>
          </p:cNvSpPr>
          <p:nvPr>
            <p:ph type="sldNum" sz="quarter" idx="12"/>
          </p:nvPr>
        </p:nvSpPr>
        <p:spPr/>
        <p:txBody>
          <a:bodyPr/>
          <a:lstStyle/>
          <a:p>
            <a:r>
              <a:rPr lang="en-GB" smtClean="0"/>
              <a:t>Slide </a:t>
            </a:r>
            <a:fld id="{F40CD079-BC3F-4086-BA81-31A79D845B02}" type="slidenum">
              <a:rPr lang="en-GB" smtClean="0"/>
              <a:pPr/>
              <a:t>8</a:t>
            </a:fld>
            <a:endParaRPr lang="en-GB"/>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Die Open Data Definition</a:t>
            </a:r>
            <a:br>
              <a:rPr lang="de-DE" dirty="0" smtClean="0"/>
            </a:br>
            <a:r>
              <a:rPr lang="de-DE" b="0" dirty="0" smtClean="0"/>
              <a:t>Umfasst auch Metadaten</a:t>
            </a:r>
            <a:endParaRPr lang="de-DE" b="0" dirty="0"/>
          </a:p>
        </p:txBody>
      </p:sp>
      <p:sp>
        <p:nvSpPr>
          <p:cNvPr id="3" name="Content Placeholder 2"/>
          <p:cNvSpPr>
            <a:spLocks noGrp="1"/>
          </p:cNvSpPr>
          <p:nvPr>
            <p:ph sz="quarter" idx="15"/>
          </p:nvPr>
        </p:nvSpPr>
        <p:spPr>
          <a:xfrm>
            <a:off x="539552" y="1745704"/>
            <a:ext cx="8077200" cy="4707632"/>
          </a:xfrm>
        </p:spPr>
        <p:txBody>
          <a:bodyPr>
            <a:normAutofit fontScale="92500" lnSpcReduction="20000"/>
          </a:bodyPr>
          <a:lstStyle/>
          <a:p>
            <a:r>
              <a:rPr lang="en-GB" i="1" dirty="0" smtClean="0">
                <a:solidFill>
                  <a:schemeClr val="accent1"/>
                </a:solidFill>
              </a:rPr>
              <a:t>“</a:t>
            </a:r>
            <a:r>
              <a:rPr lang="de-DE" i="1" dirty="0" smtClean="0">
                <a:solidFill>
                  <a:schemeClr val="tx2"/>
                </a:solidFill>
              </a:rPr>
              <a:t>Ein Datenelement oder -inhalt ist offen, wenn es für jedermann möglich ist, es</a:t>
            </a:r>
            <a:r>
              <a:rPr lang="de-DE" b="1" i="1" dirty="0" smtClean="0">
                <a:solidFill>
                  <a:schemeClr val="tx2"/>
                </a:solidFill>
              </a:rPr>
              <a:t> frei zu verwenden, wiederzuverwenden und weiterzugeben</a:t>
            </a:r>
            <a:r>
              <a:rPr lang="de-DE" i="1" dirty="0" smtClean="0">
                <a:solidFill>
                  <a:schemeClr val="tx2"/>
                </a:solidFill>
              </a:rPr>
              <a:t>. </a:t>
            </a:r>
            <a:r>
              <a:rPr lang="de-DE" i="1" dirty="0" smtClean="0">
                <a:solidFill>
                  <a:schemeClr val="tx2"/>
                </a:solidFill>
                <a:cs typeface="Arial" pitchFamily="34" charset="0"/>
              </a:rPr>
              <a:t>Mit der einzigen Voraussetzung der Namensnennung und/oder der Weitergabe unter gleichen Bedingungen (</a:t>
            </a:r>
            <a:r>
              <a:rPr lang="de-DE" i="1" dirty="0" err="1" smtClean="0">
                <a:solidFill>
                  <a:schemeClr val="tx2"/>
                </a:solidFill>
                <a:cs typeface="Arial" pitchFamily="34" charset="0"/>
              </a:rPr>
              <a:t>attribute</a:t>
            </a:r>
            <a:r>
              <a:rPr lang="de-DE" i="1" dirty="0" smtClean="0">
                <a:solidFill>
                  <a:schemeClr val="tx2"/>
                </a:solidFill>
                <a:cs typeface="Arial" pitchFamily="34" charset="0"/>
              </a:rPr>
              <a:t> </a:t>
            </a:r>
            <a:r>
              <a:rPr lang="de-DE" i="1" dirty="0" err="1" smtClean="0">
                <a:solidFill>
                  <a:schemeClr val="tx2"/>
                </a:solidFill>
                <a:cs typeface="Arial" pitchFamily="34" charset="0"/>
              </a:rPr>
              <a:t>and</a:t>
            </a:r>
            <a:r>
              <a:rPr lang="de-DE" i="1" dirty="0" smtClean="0">
                <a:solidFill>
                  <a:schemeClr val="tx2"/>
                </a:solidFill>
                <a:cs typeface="Arial" pitchFamily="34" charset="0"/>
              </a:rPr>
              <a:t> </a:t>
            </a:r>
            <a:r>
              <a:rPr lang="de-DE" i="1" dirty="0" err="1" smtClean="0">
                <a:solidFill>
                  <a:schemeClr val="tx2"/>
                </a:solidFill>
                <a:cs typeface="Arial" pitchFamily="34" charset="0"/>
              </a:rPr>
              <a:t>sharealike</a:t>
            </a:r>
            <a:r>
              <a:rPr lang="de-DE" i="1" dirty="0" smtClean="0">
                <a:solidFill>
                  <a:schemeClr val="tx2"/>
                </a:solidFill>
                <a:cs typeface="Arial" pitchFamily="34" charset="0"/>
              </a:rPr>
              <a:t>).</a:t>
            </a:r>
            <a:r>
              <a:rPr lang="de-DE" dirty="0" smtClean="0">
                <a:solidFill>
                  <a:schemeClr val="tx2"/>
                </a:solidFill>
                <a:cs typeface="Arial" pitchFamily="34" charset="0"/>
              </a:rPr>
              <a:t>”</a:t>
            </a:r>
            <a:r>
              <a:rPr lang="de-DE" sz="1600" dirty="0" smtClean="0"/>
              <a:t/>
            </a:r>
            <a:br>
              <a:rPr lang="de-DE" sz="1600" dirty="0" smtClean="0"/>
            </a:br>
            <a:r>
              <a:rPr lang="de-DE" sz="1400" i="1" dirty="0" smtClean="0"/>
              <a:t>-- opendefinition.org </a:t>
            </a:r>
          </a:p>
          <a:p>
            <a:endParaRPr lang="de-DE" sz="100" dirty="0" smtClean="0"/>
          </a:p>
          <a:p>
            <a:r>
              <a:rPr lang="de-DE" sz="1600" dirty="0" smtClean="0"/>
              <a:t>Nach der Open </a:t>
            </a:r>
            <a:r>
              <a:rPr lang="de-DE" sz="1600" dirty="0" err="1" smtClean="0"/>
              <a:t>Knowledge</a:t>
            </a:r>
            <a:r>
              <a:rPr lang="de-DE" sz="1600" dirty="0" smtClean="0"/>
              <a:t> </a:t>
            </a:r>
            <a:r>
              <a:rPr lang="de-DE" sz="1600" dirty="0" err="1" smtClean="0"/>
              <a:t>Foundation</a:t>
            </a:r>
            <a:r>
              <a:rPr lang="de-DE" sz="1600" dirty="0" smtClean="0"/>
              <a:t> bedeutet dies: </a:t>
            </a:r>
          </a:p>
          <a:p>
            <a:pPr lvl="1"/>
            <a:r>
              <a:rPr lang="de-DE" sz="1600" b="1" dirty="0" smtClean="0"/>
              <a:t>Verfügbarkeit und Zugang</a:t>
            </a:r>
            <a:r>
              <a:rPr lang="de-DE" sz="1600" dirty="0" smtClean="0"/>
              <a:t>: Die Daten müssen als ein Ganzes und zu nicht mehr als den vernünftigen Reproduktionskosten verfügbar sein, vorzugsweise per Herunterladen aus dem Internet. Die Daten müssen auch in einer bequemen und modifizierbaren Form verfügbar sein.</a:t>
            </a:r>
          </a:p>
          <a:p>
            <a:pPr lvl="1" indent="-273600"/>
            <a:r>
              <a:rPr lang="de-DE" sz="1600" b="1" dirty="0" smtClean="0"/>
              <a:t>Weiterverwendung und Umverteilung</a:t>
            </a:r>
            <a:r>
              <a:rPr lang="de-DE" sz="1600" dirty="0" smtClean="0"/>
              <a:t>: Die Daten müssen unter Bedingungen, die die Weiterverwendung und Umverteilung, einschließlich der Vermischung mit anderen Datensätzen, erlauben, bereitgestellt werden.</a:t>
            </a:r>
          </a:p>
          <a:p>
            <a:pPr lvl="1" indent="-273600"/>
            <a:r>
              <a:rPr lang="de-DE" sz="1600" b="1" dirty="0" smtClean="0"/>
              <a:t>Universal-Teilnahme</a:t>
            </a:r>
            <a:r>
              <a:rPr lang="de-DE" sz="1600" dirty="0" smtClean="0"/>
              <a:t>: Jeder muss in der Lage sein, zu verwenden, wiederzuverwenden und umzuverteilen: Es sollte keine Diskriminierung gegen Geschäftsfelder oder Personen oder Gruppen geben. Zum Beispiel sind “nicht-kommerziellen” Einschränkungen, die “kommerzielle” Verwendung verhindern würden, oder Einschränkungen der Verwendung für bestimmte Zwecke (z.B. nur in der Bildung) nicht erlaubt.</a:t>
            </a:r>
            <a:endParaRPr lang="de-DE" sz="1600" dirty="0"/>
          </a:p>
        </p:txBody>
      </p:sp>
      <p:sp>
        <p:nvSpPr>
          <p:cNvPr id="4" name="Slide Number Placeholder 3"/>
          <p:cNvSpPr>
            <a:spLocks noGrp="1"/>
          </p:cNvSpPr>
          <p:nvPr>
            <p:ph type="sldNum" sz="quarter" idx="18"/>
          </p:nvPr>
        </p:nvSpPr>
        <p:spPr/>
        <p:txBody>
          <a:bodyPr/>
          <a:lstStyle/>
          <a:p>
            <a:r>
              <a:rPr lang="en-GB" dirty="0" smtClean="0"/>
              <a:t>Slide </a:t>
            </a:r>
            <a:fld id="{F40CD079-BC3F-4086-BA81-31A79D845B02}" type="slidenum">
              <a:rPr lang="en-GB" smtClean="0"/>
              <a:pPr/>
              <a:t>9</a:t>
            </a:fld>
            <a:endParaRPr lang="en-GB" dirty="0"/>
          </a:p>
        </p:txBody>
      </p:sp>
    </p:spTree>
    <p:extLst>
      <p:ext uri="{BB962C8B-B14F-4D97-AF65-F5344CB8AC3E}">
        <p14:creationId xmlns:p14="http://schemas.microsoft.com/office/powerpoint/2010/main" val="36296884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DS_presentation template v0.05">
  <a:themeElements>
    <a:clrScheme name="PwC Burgundy">
      <a:dk1>
        <a:srgbClr val="000000"/>
      </a:dk1>
      <a:lt1>
        <a:srgbClr val="FFFFFF"/>
      </a:lt1>
      <a:dk2>
        <a:srgbClr val="A32020"/>
      </a:dk2>
      <a:lt2>
        <a:srgbClr val="FFFFFF"/>
      </a:lt2>
      <a:accent1>
        <a:srgbClr val="A32020"/>
      </a:accent1>
      <a:accent2>
        <a:srgbClr val="E0301E"/>
      </a:accent2>
      <a:accent3>
        <a:srgbClr val="602320"/>
      </a:accent3>
      <a:accent4>
        <a:srgbClr val="E27588"/>
      </a:accent4>
      <a:accent5>
        <a:srgbClr val="DC6900"/>
      </a:accent5>
      <a:accent6>
        <a:srgbClr val="FFB600"/>
      </a:accent6>
      <a:hlink>
        <a:srgbClr val="0000FF"/>
      </a:hlink>
      <a:folHlink>
        <a:srgbClr val="0000FF"/>
      </a:folHlink>
    </a:clrScheme>
    <a:fontScheme name="PwC">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ltGray">
        <a:solidFill>
          <a:schemeClr val="tx2"/>
        </a:solidFill>
        <a:ln w="3175"/>
      </a:spPr>
      <a:bodyPr rtlCol="0" anchor="ctr"/>
      <a:lstStyle>
        <a:defPPr algn="ctr">
          <a:defRPr dirty="0" err="1" smtClean="0">
            <a:solidFill>
              <a:schemeClr val="bg1"/>
            </a:solidFill>
            <a:latin typeface="Georgia" pitchFamily="18"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vert="horz" wrap="square" lIns="0" tIns="0" rIns="0" bIns="0" rtlCol="0">
        <a:noAutofit/>
      </a:bodyPr>
      <a:lstStyle>
        <a:defPPr indent="-274320">
          <a:spcAft>
            <a:spcPts val="900"/>
          </a:spcAft>
          <a:defRPr sz="2000" dirty="0" err="1" smtClean="0">
            <a:latin typeface="Georgia"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D2.1.1 Training Module 2.4 Designing and developing vocabularies in RDF_v0.05</Template>
  <TotalTime>62</TotalTime>
  <Words>4057</Words>
  <Application>Microsoft Office PowerPoint</Application>
  <PresentationFormat>On-screen Show (4:3)</PresentationFormat>
  <Paragraphs>410</Paragraphs>
  <Slides>46</Slides>
  <Notes>46</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ODS_presentation template v0.05</vt:lpstr>
      <vt:lpstr>Trainingsmodul 2.5      Lizenzen für Daten und Metadaten</vt:lpstr>
      <vt:lpstr>Diese Präsentation wurde von PwC erstellt  Autoren:   Makx Dekkers, Michiel De Keyzer, Nikolaos Loutas and Stijn Goedertier </vt:lpstr>
      <vt:lpstr>Lernziele</vt:lpstr>
      <vt:lpstr>Inhalt</vt:lpstr>
      <vt:lpstr>Die Wichtigkeit der Lizenzierung </vt:lpstr>
      <vt:lpstr>Clear licence information is important because...</vt:lpstr>
      <vt:lpstr>Klar Lizenzinformationen - Beispiel</vt:lpstr>
      <vt:lpstr>Die Lizenzierung in den Open Data-Prinzipien  Wie Lizenzen in den Grundprinzipien von Open Data erscheinen und warum Lizenzierung von Open(Meta-)Data wichtig ist.</vt:lpstr>
      <vt:lpstr>Die Open Data Definition Umfasst auch Metadaten</vt:lpstr>
      <vt:lpstr>Die Lizenzierung ist der erste Stern...</vt:lpstr>
      <vt:lpstr>Die Lizenzierung in der überarbeiteten PSI-Richtlinie  </vt:lpstr>
      <vt:lpstr>Verpflichtungen der Mitgliedstaaten nach der PSI-Richtlinie</vt:lpstr>
      <vt:lpstr>Richtlinie 2013/37/EU besagt...</vt:lpstr>
      <vt:lpstr>Konsequenzen der PSI-Richtlinie in Bezug auf die Lizenzierung</vt:lpstr>
      <vt:lpstr>Die Lizenzoptionen und Good Practices  Bei Daten: Es existieren verschiedene Möglichkeiten für die Lizenzierung Ihrer Daten je nach ihrer Beschaffenheit.</vt:lpstr>
      <vt:lpstr>Lizenzierung von Datensätzen</vt:lpstr>
      <vt:lpstr>Verschiedene Daten haben verschiedene Lizenzierungsanforderungen</vt:lpstr>
      <vt:lpstr>Lizenzierung Ansatz: Creative Commons (1)</vt:lpstr>
      <vt:lpstr>Lizenzierung Ansatz: Creative Commons (2)</vt:lpstr>
      <vt:lpstr> Good Practices für die Lizenzierung Ihrer Daten</vt:lpstr>
      <vt:lpstr>Britische Regierungslizenz für PSI</vt:lpstr>
      <vt:lpstr>Eine offene und uneingeschränkte Lizenz für Ihre Daten verwenden.</vt:lpstr>
      <vt:lpstr>Schutz vor Haftung</vt:lpstr>
      <vt:lpstr>Die Lizenzoptionen und Good Practices  Bei Metadaten: Veröffentlichen Sie Ihre Metadaten unter einer Public-Domain-Lizenz, um eine breite Verteilung und Weiterverwendung sicherzustellen.</vt:lpstr>
      <vt:lpstr>Welche Lizenzen sind für Metadaten geeignet?</vt:lpstr>
      <vt:lpstr>Beispiel: Discovery Open Metadata Principles</vt:lpstr>
      <vt:lpstr>Good Practices für die Lizenzierung Ihrer Metadaten</vt:lpstr>
      <vt:lpstr>Ein Szenario für die Weiterverwendung von Metadaten  Eine Weiterverwendungs-Szenario für Metadaten, die unter einer Public-Domain-Lizenz veröffentlicht wurden. </vt:lpstr>
      <vt:lpstr>Was können Wiederverwender mit Metadaten in der Public Domain machen</vt:lpstr>
      <vt:lpstr>Szenario für die Weiterverwendung von Metadaten für Datensätze (1/2)</vt:lpstr>
      <vt:lpstr>Szenario für die Weiterverwendung von Metadaten für Datensätze (2/2)</vt:lpstr>
      <vt:lpstr>Pro &amp; Contra der Public Domain Lizenz</vt:lpstr>
      <vt:lpstr>Fallstudie: Europeana  Wie Europeana die Lizenzierungs-Herausforderungen von Daten und Metadaten überwand.</vt:lpstr>
      <vt:lpstr>Europeana – ursprünglichen Ansatz</vt:lpstr>
      <vt:lpstr>Was sind die erkannten Risiken bei der Bereitstellung von offenen Metadaten? (1/2)</vt:lpstr>
      <vt:lpstr>Was sind die erkannten Risiken bei der Bereitstellung von offenen Metadaten?(2/2)</vt:lpstr>
      <vt:lpstr>Identifizierte Vorteile von offenen Metadaten (1/2)</vt:lpstr>
      <vt:lpstr>Identifizierte Vorteile von offenen Metadaten (2/2)</vt:lpstr>
      <vt:lpstr>Europeana Lizenzierung Rahmen</vt:lpstr>
      <vt:lpstr>Schlussfolgerungen</vt:lpstr>
      <vt:lpstr>Gruppenfragen</vt:lpstr>
      <vt:lpstr>Vielen Dank! ...und jetzt IHRE Fragen?</vt:lpstr>
      <vt:lpstr>Referenzen</vt:lpstr>
      <vt:lpstr>Weiter lesen</vt:lpstr>
      <vt:lpstr>Verwandte Projekte und Initiativen</vt:lpstr>
      <vt:lpstr>Werden Sie Teil unseres Teams...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and metadata licensing</dc:title>
  <dc:creator>Makx Dekkers</dc:creator>
  <cp:lastModifiedBy>prudhomr</cp:lastModifiedBy>
  <cp:revision>282</cp:revision>
  <cp:lastPrinted>2013-08-25T09:30:31Z</cp:lastPrinted>
  <dcterms:created xsi:type="dcterms:W3CDTF">2013-06-03T10:50:20Z</dcterms:created>
  <dcterms:modified xsi:type="dcterms:W3CDTF">2014-04-07T13:42:11Z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B template version">
    <vt:lpwstr>6</vt:lpwstr>
  </property>
  <property fmtid="{D5CDD505-2E9C-101B-9397-08002B2CF9AE}" pid="3" name="TB template type">
    <vt:lpwstr>Onscreen</vt:lpwstr>
  </property>
  <property fmtid="{D5CDD505-2E9C-101B-9397-08002B2CF9AE}" pid="4" name="Template created by">
    <vt:lpwstr>PwC</vt:lpwstr>
  </property>
  <property fmtid="{D5CDD505-2E9C-101B-9397-08002B2CF9AE}" pid="5" name="Template version">
    <vt:lpwstr>5</vt:lpwstr>
  </property>
</Properties>
</file>