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4" r:id="rId1"/>
  </p:sldMasterIdLst>
  <p:notesMasterIdLst>
    <p:notesMasterId r:id="rId48"/>
  </p:notesMasterIdLst>
  <p:handoutMasterIdLst>
    <p:handoutMasterId r:id="rId49"/>
  </p:handoutMasterIdLst>
  <p:sldIdLst>
    <p:sldId id="491" r:id="rId2"/>
    <p:sldId id="478" r:id="rId3"/>
    <p:sldId id="472" r:id="rId4"/>
    <p:sldId id="506" r:id="rId5"/>
    <p:sldId id="509" r:id="rId6"/>
    <p:sldId id="452" r:id="rId7"/>
    <p:sldId id="512" r:id="rId8"/>
    <p:sldId id="493" r:id="rId9"/>
    <p:sldId id="474" r:id="rId10"/>
    <p:sldId id="475" r:id="rId11"/>
    <p:sldId id="492" r:id="rId12"/>
    <p:sldId id="473" r:id="rId13"/>
    <p:sldId id="449" r:id="rId14"/>
    <p:sldId id="450" r:id="rId15"/>
    <p:sldId id="494" r:id="rId16"/>
    <p:sldId id="510" r:id="rId17"/>
    <p:sldId id="497" r:id="rId18"/>
    <p:sldId id="453" r:id="rId19"/>
    <p:sldId id="513" r:id="rId20"/>
    <p:sldId id="482" r:id="rId21"/>
    <p:sldId id="504" r:id="rId22"/>
    <p:sldId id="498" r:id="rId23"/>
    <p:sldId id="505" r:id="rId24"/>
    <p:sldId id="508" r:id="rId25"/>
    <p:sldId id="502" r:id="rId26"/>
    <p:sldId id="501" r:id="rId27"/>
    <p:sldId id="455" r:id="rId28"/>
    <p:sldId id="500" r:id="rId29"/>
    <p:sldId id="459" r:id="rId30"/>
    <p:sldId id="456" r:id="rId31"/>
    <p:sldId id="457" r:id="rId32"/>
    <p:sldId id="460" r:id="rId33"/>
    <p:sldId id="495" r:id="rId34"/>
    <p:sldId id="461" r:id="rId35"/>
    <p:sldId id="476" r:id="rId36"/>
    <p:sldId id="483" r:id="rId37"/>
    <p:sldId id="477" r:id="rId38"/>
    <p:sldId id="484" r:id="rId39"/>
    <p:sldId id="463" r:id="rId40"/>
    <p:sldId id="470" r:id="rId41"/>
    <p:sldId id="511" r:id="rId42"/>
    <p:sldId id="488" r:id="rId43"/>
    <p:sldId id="480" r:id="rId44"/>
    <p:sldId id="489" r:id="rId45"/>
    <p:sldId id="490" r:id="rId46"/>
    <p:sldId id="479" r:id="rId47"/>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xmlns="">
        <p15:guide id="1" orient="horz" pos="3156"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038" autoAdjust="0"/>
    <p:restoredTop sz="86619" autoAdjust="0"/>
  </p:normalViewPr>
  <p:slideViewPr>
    <p:cSldViewPr>
      <p:cViewPr varScale="1">
        <p:scale>
          <a:sx n="80" d="100"/>
          <a:sy n="80" d="100"/>
        </p:scale>
        <p:origin x="-1554" y="-96"/>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outlineViewPr>
    <p:cViewPr>
      <p:scale>
        <a:sx n="33" d="100"/>
        <a:sy n="33" d="100"/>
      </p:scale>
      <p:origin x="0" y="13446"/>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82" d="100"/>
          <a:sy n="82" d="100"/>
        </p:scale>
        <p:origin x="3864"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901699" y="0"/>
            <a:ext cx="2984870" cy="501015"/>
          </a:xfrm>
          <a:prstGeom prst="rect">
            <a:avLst/>
          </a:prstGeom>
        </p:spPr>
        <p:txBody>
          <a:bodyPr vert="horz" lIns="92437" tIns="46218" rIns="92437" bIns="46218" rtlCol="0"/>
          <a:lstStyle>
            <a:lvl1pPr algn="r">
              <a:defRPr sz="1200"/>
            </a:lvl1pPr>
          </a:lstStyle>
          <a:p>
            <a:fld id="{35F05CFF-548C-4E04-B325-CF1209D66BDC}" type="datetimeFigureOut">
              <a:rPr lang="en-GB" smtClean="0">
                <a:latin typeface="Arial" pitchFamily="34" charset="0"/>
                <a:cs typeface="Arial" pitchFamily="34" charset="0"/>
              </a:rPr>
              <a:pPr/>
              <a:t>27/03/2014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1" y="9517547"/>
            <a:ext cx="2984870" cy="501015"/>
          </a:xfrm>
          <a:prstGeom prst="rect">
            <a:avLst/>
          </a:prstGeom>
        </p:spPr>
        <p:txBody>
          <a:bodyPr vert="horz" lIns="92437" tIns="46218" rIns="92437" bIns="46218"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901699" y="9517547"/>
            <a:ext cx="2984870" cy="501015"/>
          </a:xfrm>
          <a:prstGeom prst="rect">
            <a:avLst/>
          </a:prstGeom>
        </p:spPr>
        <p:txBody>
          <a:bodyPr vert="horz" lIns="92437" tIns="46218" rIns="92437" bIns="46218"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901699" y="0"/>
            <a:ext cx="2984870" cy="501015"/>
          </a:xfrm>
          <a:prstGeom prst="rect">
            <a:avLst/>
          </a:prstGeom>
        </p:spPr>
        <p:txBody>
          <a:bodyPr vert="horz" lIns="92437" tIns="46218" rIns="92437" bIns="46218" rtlCol="0"/>
          <a:lstStyle>
            <a:lvl1pPr algn="r">
              <a:defRPr sz="1200">
                <a:latin typeface="Arial" pitchFamily="34" charset="0"/>
                <a:cs typeface="Arial" pitchFamily="34" charset="0"/>
              </a:defRPr>
            </a:lvl1pPr>
          </a:lstStyle>
          <a:p>
            <a:fld id="{5EFB8DA3-BCA9-4B7D-B50D-14F47506B614}" type="datetimeFigureOut">
              <a:rPr lang="en-GB" smtClean="0"/>
              <a:pPr/>
              <a:t>27/03/2014</a:t>
            </a:fld>
            <a:endParaRPr lang="en-GB"/>
          </a:p>
        </p:txBody>
      </p:sp>
      <p:sp>
        <p:nvSpPr>
          <p:cNvPr id="4" name="Slide Image Placeholder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2437" tIns="46218" rIns="92437" bIns="4621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2437" tIns="46218" rIns="92437" bIns="46218"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1" y="9517547"/>
            <a:ext cx="2984870" cy="501015"/>
          </a:xfrm>
          <a:prstGeom prst="rect">
            <a:avLst/>
          </a:prstGeom>
        </p:spPr>
        <p:txBody>
          <a:bodyPr vert="horz" lIns="92437" tIns="46218" rIns="92437" bIns="46218"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901699" y="9517547"/>
            <a:ext cx="2984870" cy="501015"/>
          </a:xfrm>
          <a:prstGeom prst="rect">
            <a:avLst/>
          </a:prstGeom>
        </p:spPr>
        <p:txBody>
          <a:bodyPr vert="horz" lIns="92437" tIns="46218" rIns="92437" bIns="46218"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europa.eu/rapid/press-release_MEMO-11-891_en.htm"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www.nationalarchives.gov.uk/doc/open-government-licence/version/1/open-government-licence.htm"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extLst>
      <p:ext uri="{BB962C8B-B14F-4D97-AF65-F5344CB8AC3E}">
        <p14:creationId xmlns:p14="http://schemas.microsoft.com/office/powerpoint/2010/main" val="3215733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extLst>
      <p:ext uri="{BB962C8B-B14F-4D97-AF65-F5344CB8AC3E}">
        <p14:creationId xmlns:p14="http://schemas.microsoft.com/office/powerpoint/2010/main" val="2195993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extLst>
      <p:ext uri="{BB962C8B-B14F-4D97-AF65-F5344CB8AC3E}">
        <p14:creationId xmlns:p14="http://schemas.microsoft.com/office/powerpoint/2010/main" val="3622604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 lay-out</a:t>
            </a:r>
            <a:r>
              <a:rPr lang="en-GB" baseline="0" dirty="0" smtClean="0"/>
              <a:t> - bold</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a:p>
        </p:txBody>
      </p:sp>
    </p:spTree>
    <p:extLst>
      <p:ext uri="{BB962C8B-B14F-4D97-AF65-F5344CB8AC3E}">
        <p14:creationId xmlns:p14="http://schemas.microsoft.com/office/powerpoint/2010/main" val="419172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extLst>
      <p:ext uri="{BB962C8B-B14F-4D97-AF65-F5344CB8AC3E}">
        <p14:creationId xmlns:p14="http://schemas.microsoft.com/office/powerpoint/2010/main" val="412309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extLst>
      <p:ext uri="{BB962C8B-B14F-4D97-AF65-F5344CB8AC3E}">
        <p14:creationId xmlns:p14="http://schemas.microsoft.com/office/powerpoint/2010/main" val="3920503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extLst>
      <p:ext uri="{BB962C8B-B14F-4D97-AF65-F5344CB8AC3E}">
        <p14:creationId xmlns:p14="http://schemas.microsoft.com/office/powerpoint/2010/main" val="1894888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a:p>
        </p:txBody>
      </p:sp>
    </p:spTree>
    <p:extLst>
      <p:ext uri="{BB962C8B-B14F-4D97-AF65-F5344CB8AC3E}">
        <p14:creationId xmlns:p14="http://schemas.microsoft.com/office/powerpoint/2010/main" val="3201345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a:p>
        </p:txBody>
      </p:sp>
    </p:spTree>
    <p:extLst>
      <p:ext uri="{BB962C8B-B14F-4D97-AF65-F5344CB8AC3E}">
        <p14:creationId xmlns:p14="http://schemas.microsoft.com/office/powerpoint/2010/main" val="99366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split this slide in 2 (see next</a:t>
            </a:r>
            <a:r>
              <a:rPr lang="en-GB" baseline="0" dirty="0" smtClean="0"/>
              <a:t> slide)</a:t>
            </a:r>
          </a:p>
          <a:p>
            <a:r>
              <a:rPr lang="en-GB" baseline="0" dirty="0" smtClean="0"/>
              <a:t>+ title and text of first license</a:t>
            </a:r>
          </a:p>
          <a:p>
            <a:r>
              <a:rPr lang="en-GB" baseline="0" dirty="0" smtClean="0"/>
              <a:t>+ everything about Public Domain Mark – “No know copyright”</a:t>
            </a:r>
          </a:p>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a:p>
        </p:txBody>
      </p:sp>
    </p:spTree>
    <p:extLst>
      <p:ext uri="{BB962C8B-B14F-4D97-AF65-F5344CB8AC3E}">
        <p14:creationId xmlns:p14="http://schemas.microsoft.com/office/powerpoint/2010/main" val="1119433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added slide</a:t>
            </a:r>
            <a:r>
              <a:rPr lang="en-GB" baseline="0" dirty="0" smtClean="0"/>
              <a:t> (split from previous slide)</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a:p>
        </p:txBody>
      </p:sp>
    </p:spTree>
    <p:extLst>
      <p:ext uri="{BB962C8B-B14F-4D97-AF65-F5344CB8AC3E}">
        <p14:creationId xmlns:p14="http://schemas.microsoft.com/office/powerpoint/2010/main" val="1119433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a:t>
            </a:fld>
            <a:endParaRPr lang="en-GB"/>
          </a:p>
        </p:txBody>
      </p:sp>
    </p:spTree>
    <p:extLst>
      <p:ext uri="{BB962C8B-B14F-4D97-AF65-F5344CB8AC3E}">
        <p14:creationId xmlns:p14="http://schemas.microsoft.com/office/powerpoint/2010/main" val="4149206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20</a:t>
            </a:fld>
            <a:endParaRPr lang="en-GB"/>
          </a:p>
        </p:txBody>
      </p:sp>
    </p:spTree>
    <p:extLst>
      <p:ext uri="{BB962C8B-B14F-4D97-AF65-F5344CB8AC3E}">
        <p14:creationId xmlns:p14="http://schemas.microsoft.com/office/powerpoint/2010/main" val="2787832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link (previous link</a:t>
            </a:r>
            <a:r>
              <a:rPr lang="en-GB" baseline="0" dirty="0" smtClean="0"/>
              <a:t> was dead)</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21</a:t>
            </a:fld>
            <a:endParaRPr lang="en-GB"/>
          </a:p>
        </p:txBody>
      </p:sp>
    </p:spTree>
    <p:extLst>
      <p:ext uri="{BB962C8B-B14F-4D97-AF65-F5344CB8AC3E}">
        <p14:creationId xmlns:p14="http://schemas.microsoft.com/office/powerpoint/2010/main" val="253282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22</a:t>
            </a:fld>
            <a:endParaRPr lang="en-GB"/>
          </a:p>
        </p:txBody>
      </p:sp>
    </p:spTree>
    <p:extLst>
      <p:ext uri="{BB962C8B-B14F-4D97-AF65-F5344CB8AC3E}">
        <p14:creationId xmlns:p14="http://schemas.microsoft.com/office/powerpoint/2010/main" val="4147825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23</a:t>
            </a:fld>
            <a:endParaRPr lang="en-GB"/>
          </a:p>
        </p:txBody>
      </p:sp>
    </p:spTree>
    <p:extLst>
      <p:ext uri="{BB962C8B-B14F-4D97-AF65-F5344CB8AC3E}">
        <p14:creationId xmlns:p14="http://schemas.microsoft.com/office/powerpoint/2010/main" val="11678629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24</a:t>
            </a:fld>
            <a:endParaRPr lang="en-GB"/>
          </a:p>
        </p:txBody>
      </p:sp>
    </p:spTree>
    <p:extLst>
      <p:ext uri="{BB962C8B-B14F-4D97-AF65-F5344CB8AC3E}">
        <p14:creationId xmlns:p14="http://schemas.microsoft.com/office/powerpoint/2010/main" val="1023461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25</a:t>
            </a:fld>
            <a:endParaRPr lang="en-GB"/>
          </a:p>
        </p:txBody>
      </p:sp>
    </p:spTree>
    <p:extLst>
      <p:ext uri="{BB962C8B-B14F-4D97-AF65-F5344CB8AC3E}">
        <p14:creationId xmlns:p14="http://schemas.microsoft.com/office/powerpoint/2010/main" val="97083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a:p>
        </p:txBody>
      </p:sp>
    </p:spTree>
    <p:extLst>
      <p:ext uri="{BB962C8B-B14F-4D97-AF65-F5344CB8AC3E}">
        <p14:creationId xmlns:p14="http://schemas.microsoft.com/office/powerpoint/2010/main" val="277146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27</a:t>
            </a:fld>
            <a:endParaRPr lang="en-GB"/>
          </a:p>
        </p:txBody>
      </p:sp>
    </p:spTree>
    <p:extLst>
      <p:ext uri="{BB962C8B-B14F-4D97-AF65-F5344CB8AC3E}">
        <p14:creationId xmlns:p14="http://schemas.microsoft.com/office/powerpoint/2010/main" val="400727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28</a:t>
            </a:fld>
            <a:endParaRPr lang="en-GB"/>
          </a:p>
        </p:txBody>
      </p:sp>
    </p:spTree>
    <p:extLst>
      <p:ext uri="{BB962C8B-B14F-4D97-AF65-F5344CB8AC3E}">
        <p14:creationId xmlns:p14="http://schemas.microsoft.com/office/powerpoint/2010/main" val="3729430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29</a:t>
            </a:fld>
            <a:endParaRPr lang="en-GB"/>
          </a:p>
        </p:txBody>
      </p:sp>
    </p:spTree>
    <p:extLst>
      <p:ext uri="{BB962C8B-B14F-4D97-AF65-F5344CB8AC3E}">
        <p14:creationId xmlns:p14="http://schemas.microsoft.com/office/powerpoint/2010/main" val="152564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extLst>
      <p:ext uri="{BB962C8B-B14F-4D97-AF65-F5344CB8AC3E}">
        <p14:creationId xmlns:p14="http://schemas.microsoft.com/office/powerpoint/2010/main" val="582446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30</a:t>
            </a:fld>
            <a:endParaRPr lang="en-GB"/>
          </a:p>
        </p:txBody>
      </p:sp>
    </p:spTree>
    <p:extLst>
      <p:ext uri="{BB962C8B-B14F-4D97-AF65-F5344CB8AC3E}">
        <p14:creationId xmlns:p14="http://schemas.microsoft.com/office/powerpoint/2010/main" val="39315698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31</a:t>
            </a:fld>
            <a:endParaRPr lang="en-GB"/>
          </a:p>
        </p:txBody>
      </p:sp>
    </p:spTree>
    <p:extLst>
      <p:ext uri="{BB962C8B-B14F-4D97-AF65-F5344CB8AC3E}">
        <p14:creationId xmlns:p14="http://schemas.microsoft.com/office/powerpoint/2010/main" val="41778989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32</a:t>
            </a:fld>
            <a:endParaRPr lang="en-GB"/>
          </a:p>
        </p:txBody>
      </p:sp>
    </p:spTree>
    <p:extLst>
      <p:ext uri="{BB962C8B-B14F-4D97-AF65-F5344CB8AC3E}">
        <p14:creationId xmlns:p14="http://schemas.microsoft.com/office/powerpoint/2010/main" val="11823481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33</a:t>
            </a:fld>
            <a:endParaRPr lang="en-GB"/>
          </a:p>
        </p:txBody>
      </p:sp>
    </p:spTree>
    <p:extLst>
      <p:ext uri="{BB962C8B-B14F-4D97-AF65-F5344CB8AC3E}">
        <p14:creationId xmlns:p14="http://schemas.microsoft.com/office/powerpoint/2010/main" val="15936566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34</a:t>
            </a:fld>
            <a:endParaRPr lang="en-GB"/>
          </a:p>
        </p:txBody>
      </p:sp>
    </p:spTree>
    <p:extLst>
      <p:ext uri="{BB962C8B-B14F-4D97-AF65-F5344CB8AC3E}">
        <p14:creationId xmlns:p14="http://schemas.microsoft.com/office/powerpoint/2010/main" val="1305678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35</a:t>
            </a:fld>
            <a:endParaRPr lang="en-GB"/>
          </a:p>
        </p:txBody>
      </p:sp>
    </p:spTree>
    <p:extLst>
      <p:ext uri="{BB962C8B-B14F-4D97-AF65-F5344CB8AC3E}">
        <p14:creationId xmlns:p14="http://schemas.microsoft.com/office/powerpoint/2010/main" val="36882025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36</a:t>
            </a:fld>
            <a:endParaRPr lang="en-GB"/>
          </a:p>
        </p:txBody>
      </p:sp>
    </p:spTree>
    <p:extLst>
      <p:ext uri="{BB962C8B-B14F-4D97-AF65-F5344CB8AC3E}">
        <p14:creationId xmlns:p14="http://schemas.microsoft.com/office/powerpoint/2010/main" val="9840424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37</a:t>
            </a:fld>
            <a:endParaRPr lang="en-GB"/>
          </a:p>
        </p:txBody>
      </p:sp>
    </p:spTree>
    <p:extLst>
      <p:ext uri="{BB962C8B-B14F-4D97-AF65-F5344CB8AC3E}">
        <p14:creationId xmlns:p14="http://schemas.microsoft.com/office/powerpoint/2010/main" val="7528282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38</a:t>
            </a:fld>
            <a:endParaRPr lang="en-GB"/>
          </a:p>
        </p:txBody>
      </p:sp>
    </p:spTree>
    <p:extLst>
      <p:ext uri="{BB962C8B-B14F-4D97-AF65-F5344CB8AC3E}">
        <p14:creationId xmlns:p14="http://schemas.microsoft.com/office/powerpoint/2010/main" val="34012951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39</a:t>
            </a:fld>
            <a:endParaRPr lang="en-GB"/>
          </a:p>
        </p:txBody>
      </p:sp>
    </p:spTree>
    <p:extLst>
      <p:ext uri="{BB962C8B-B14F-4D97-AF65-F5344CB8AC3E}">
        <p14:creationId xmlns:p14="http://schemas.microsoft.com/office/powerpoint/2010/main" val="2453602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extLst>
      <p:ext uri="{BB962C8B-B14F-4D97-AF65-F5344CB8AC3E}">
        <p14:creationId xmlns:p14="http://schemas.microsoft.com/office/powerpoint/2010/main" val="15128243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40</a:t>
            </a:fld>
            <a:endParaRPr lang="en-GB"/>
          </a:p>
        </p:txBody>
      </p:sp>
    </p:spTree>
    <p:extLst>
      <p:ext uri="{BB962C8B-B14F-4D97-AF65-F5344CB8AC3E}">
        <p14:creationId xmlns:p14="http://schemas.microsoft.com/office/powerpoint/2010/main" val="23359024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 </a:t>
            </a:r>
            <a:r>
              <a:rPr lang="nl-BE" dirty="0" err="1" smtClean="0"/>
              <a:t>added</a:t>
            </a:r>
            <a:r>
              <a:rPr lang="nl-BE" dirty="0" smtClean="0"/>
              <a:t> </a:t>
            </a:r>
            <a:r>
              <a:rPr lang="nl-BE" dirty="0" err="1" smtClean="0"/>
              <a:t>text</a:t>
            </a:r>
            <a:r>
              <a:rPr lang="nl-BE" dirty="0" smtClean="0"/>
              <a:t> </a:t>
            </a:r>
            <a:r>
              <a:rPr lang="nl-BE" dirty="0" err="1" smtClean="0"/>
              <a:t>and</a:t>
            </a:r>
            <a:r>
              <a:rPr lang="nl-BE" dirty="0" smtClean="0"/>
              <a:t> link </a:t>
            </a:r>
            <a:r>
              <a:rPr lang="nl-BE" dirty="0" err="1" smtClean="0"/>
              <a:t>to</a:t>
            </a:r>
            <a:r>
              <a:rPr lang="nl-BE" dirty="0" smtClean="0"/>
              <a:t> test</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41</a:t>
            </a:fld>
            <a:endParaRPr lang="en-GB"/>
          </a:p>
        </p:txBody>
      </p:sp>
    </p:spTree>
    <p:extLst>
      <p:ext uri="{BB962C8B-B14F-4D97-AF65-F5344CB8AC3E}">
        <p14:creationId xmlns:p14="http://schemas.microsoft.com/office/powerpoint/2010/main" val="14507326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also: </a:t>
            </a:r>
            <a:r>
              <a:rPr lang="en-GB" dirty="0" smtClean="0">
                <a:hlinkClick r:id="rId3"/>
              </a:rPr>
              <a:t>http://europa.eu/rapid/press-release_MEMO-11-891_en.htm</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42</a:t>
            </a:fld>
            <a:endParaRPr lang="en-GB"/>
          </a:p>
        </p:txBody>
      </p:sp>
    </p:spTree>
    <p:extLst>
      <p:ext uri="{BB962C8B-B14F-4D97-AF65-F5344CB8AC3E}">
        <p14:creationId xmlns:p14="http://schemas.microsoft.com/office/powerpoint/2010/main" val="3323728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UPDATE: slide</a:t>
            </a:r>
            <a:r>
              <a:rPr lang="en-GB" baseline="0" dirty="0" smtClean="0"/>
              <a:t> numbering</a:t>
            </a:r>
          </a:p>
          <a:p>
            <a:pPr marL="0" marR="0" lvl="1" indent="0" algn="l" defTabSz="914400" rtl="0" eaLnBrk="1" fontAlgn="auto" latinLnBrk="0" hangingPunct="1">
              <a:lnSpc>
                <a:spcPct val="100000"/>
              </a:lnSpc>
              <a:spcBef>
                <a:spcPts val="0"/>
              </a:spcBef>
              <a:spcAft>
                <a:spcPts val="0"/>
              </a:spcAft>
              <a:buClrTx/>
              <a:buSzTx/>
              <a:buFontTx/>
              <a:buNone/>
              <a:tabLst/>
              <a:defRPr/>
            </a:pPr>
            <a:r>
              <a:rPr lang="en-GB" baseline="0" dirty="0" smtClean="0"/>
              <a:t>+ link “</a:t>
            </a:r>
            <a:r>
              <a:rPr lang="en-GB" sz="800" dirty="0" smtClean="0">
                <a:hlinkClick r:id="rId3"/>
              </a:rPr>
              <a:t>http://www.nationalarchives.gov.uk/doc/open-government-license/version/1/open-government-license.htm</a:t>
            </a:r>
            <a:r>
              <a:rPr lang="en-GB" baseline="0" dirty="0" smtClean="0"/>
              <a:t>” to “http://www.nationalarchives.gov.uk/doc/open-government-licence/version/2/ ”</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43</a:t>
            </a:fld>
            <a:endParaRPr lang="en-GB"/>
          </a:p>
        </p:txBody>
      </p:sp>
    </p:spTree>
    <p:extLst>
      <p:ext uri="{BB962C8B-B14F-4D97-AF65-F5344CB8AC3E}">
        <p14:creationId xmlns:p14="http://schemas.microsoft.com/office/powerpoint/2010/main" val="31124829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44</a:t>
            </a:fld>
            <a:endParaRPr lang="en-GB"/>
          </a:p>
        </p:txBody>
      </p:sp>
    </p:spTree>
    <p:extLst>
      <p:ext uri="{BB962C8B-B14F-4D97-AF65-F5344CB8AC3E}">
        <p14:creationId xmlns:p14="http://schemas.microsoft.com/office/powerpoint/2010/main" val="5470789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45</a:t>
            </a:fld>
            <a:endParaRPr lang="en-GB"/>
          </a:p>
        </p:txBody>
      </p:sp>
    </p:spTree>
    <p:extLst>
      <p:ext uri="{BB962C8B-B14F-4D97-AF65-F5344CB8AC3E}">
        <p14:creationId xmlns:p14="http://schemas.microsoft.com/office/powerpoint/2010/main" val="32539604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46</a:t>
            </a:fld>
            <a:endParaRPr lang="en-GB"/>
          </a:p>
        </p:txBody>
      </p:sp>
    </p:spTree>
    <p:extLst>
      <p:ext uri="{BB962C8B-B14F-4D97-AF65-F5344CB8AC3E}">
        <p14:creationId xmlns:p14="http://schemas.microsoft.com/office/powerpoint/2010/main" val="3707740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a:p>
        </p:txBody>
      </p:sp>
    </p:spTree>
    <p:extLst>
      <p:ext uri="{BB962C8B-B14F-4D97-AF65-F5344CB8AC3E}">
        <p14:creationId xmlns:p14="http://schemas.microsoft.com/office/powerpoint/2010/main" val="1534762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extLst>
      <p:ext uri="{BB962C8B-B14F-4D97-AF65-F5344CB8AC3E}">
        <p14:creationId xmlns:p14="http://schemas.microsoft.com/office/powerpoint/2010/main" val="67239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a:t>
            </a:r>
            <a:r>
              <a:rPr lang="nl-BE" baseline="0" dirty="0" smtClean="0"/>
              <a:t>: </a:t>
            </a:r>
            <a:r>
              <a:rPr lang="nl-BE" baseline="0" dirty="0" err="1" smtClean="0"/>
              <a:t>addition</a:t>
            </a:r>
            <a:r>
              <a:rPr lang="nl-BE" baseline="0" dirty="0" smtClean="0"/>
              <a:t> of </a:t>
            </a:r>
            <a:r>
              <a:rPr lang="nl-BE" baseline="0" dirty="0" err="1" smtClean="0"/>
              <a:t>this</a:t>
            </a:r>
            <a:r>
              <a:rPr lang="nl-BE" baseline="0" dirty="0" smtClean="0"/>
              <a:t> slide as </a:t>
            </a:r>
            <a:r>
              <a:rPr lang="nl-BE" baseline="0" dirty="0" err="1" smtClean="0"/>
              <a:t>an</a:t>
            </a:r>
            <a:r>
              <a:rPr lang="nl-BE" baseline="0" dirty="0" smtClean="0"/>
              <a:t> </a:t>
            </a:r>
            <a:r>
              <a:rPr lang="nl-BE" baseline="0" dirty="0" err="1" smtClean="0"/>
              <a:t>example</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extLst>
      <p:ext uri="{BB962C8B-B14F-4D97-AF65-F5344CB8AC3E}">
        <p14:creationId xmlns:p14="http://schemas.microsoft.com/office/powerpoint/2010/main" val="604563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extLst>
      <p:ext uri="{BB962C8B-B14F-4D97-AF65-F5344CB8AC3E}">
        <p14:creationId xmlns:p14="http://schemas.microsoft.com/office/powerpoint/2010/main" val="4292757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extLst>
      <p:ext uri="{BB962C8B-B14F-4D97-AF65-F5344CB8AC3E}">
        <p14:creationId xmlns:p14="http://schemas.microsoft.com/office/powerpoint/2010/main" val="628284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 name="Group 25"/>
          <p:cNvGrpSpPr/>
          <p:nvPr/>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grpSp>
        <p:nvGrpSpPr>
          <p:cNvPr id="3" name="Group 32"/>
          <p:cNvGrpSpPr/>
          <p:nvPr/>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grpSp>
        <p:nvGrpSpPr>
          <p:cNvPr id="21" name="Group 20"/>
          <p:cNvGrpSpPr/>
          <p:nvPr userDrawn="1"/>
        </p:nvGrpSpPr>
        <p:grpSpPr bwMode="gray">
          <a:xfrm>
            <a:off x="860208" y="0"/>
            <a:ext cx="8283792" cy="6176009"/>
            <a:chOff x="19140488" y="13674"/>
            <a:chExt cx="8342516" cy="6145827"/>
          </a:xfrm>
        </p:grpSpPr>
        <p:sp>
          <p:nvSpPr>
            <p:cNvPr id="2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3" name="Rectangle 7"/>
            <p:cNvSpPr>
              <a:spLocks noChangeArrowheads="1"/>
            </p:cNvSpPr>
            <p:nvPr/>
          </p:nvSpPr>
          <p:spPr bwMode="gray">
            <a:xfrm>
              <a:off x="25663403" y="4032250"/>
              <a:ext cx="1819601"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over Slide">
    <p:spTree>
      <p:nvGrpSpPr>
        <p:cNvPr id="1" name=""/>
        <p:cNvGrpSpPr/>
        <p:nvPr/>
      </p:nvGrpSpPr>
      <p:grpSpPr>
        <a:xfrm>
          <a:off x="0" y="0"/>
          <a:ext cx="0" cy="0"/>
          <a:chOff x="0" y="0"/>
          <a:chExt cx="0" cy="0"/>
        </a:xfrm>
      </p:grpSpPr>
      <p:grpSp>
        <p:nvGrpSpPr>
          <p:cNvPr id="2"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a:t>
            </a:fld>
            <a:endParaRPr lang="en-GB"/>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a:t>
            </a:fld>
            <a:endParaRPr lang="en-GB"/>
          </a:p>
        </p:txBody>
      </p:sp>
      <p:sp>
        <p:nvSpPr>
          <p:cNvPr id="17"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a:t>
            </a:fld>
            <a:endParaRPr lang="en-GB"/>
          </a:p>
        </p:txBody>
      </p:sp>
      <p:sp>
        <p:nvSpPr>
          <p:cNvPr id="20"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a:t>
            </a:fld>
            <a:endParaRPr lang="en-GB"/>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a:t>
            </a:fld>
            <a:endParaRPr lang="en-GB"/>
          </a:p>
        </p:txBody>
      </p:sp>
      <p:sp>
        <p:nvSpPr>
          <p:cNvPr id="18" name="PwCFirm"/>
          <p:cNvSpPr txBox="1"/>
          <p:nvPr/>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a:t>
            </a:fld>
            <a:endParaRPr lang="en-GB"/>
          </a:p>
        </p:txBody>
      </p:sp>
      <p:sp>
        <p:nvSpPr>
          <p:cNvPr id="16"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a:t>
            </a:fld>
            <a:endParaRPr lang="en-GB"/>
          </a:p>
        </p:txBody>
      </p:sp>
      <p:sp>
        <p:nvSpPr>
          <p:cNvPr id="18"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bg1"/>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1524000" y="685800"/>
            <a:ext cx="7086600" cy="1066800"/>
          </a:xfrm>
        </p:spPr>
        <p:txBody>
          <a:bodyPr anchor="t" anchorCtr="0">
            <a:noAutofit/>
          </a:bodyPr>
          <a:lstStyle>
            <a:lvl1pPr>
              <a:lnSpc>
                <a:spcPct val="90000"/>
              </a:lnSpc>
              <a:defRPr sz="3200" baseline="0">
                <a:solidFill>
                  <a:sysClr val="windowText" lastClr="000000"/>
                </a:solidFill>
              </a:defRPr>
            </a:lvl1pPr>
          </a:lstStyle>
          <a:p>
            <a:r>
              <a:rPr lang="en-US" noProof="0" smtClean="0"/>
              <a:t>Click to edit Master title style</a:t>
            </a:r>
            <a:endParaRPr lang="en-GB" noProof="0" dirty="0"/>
          </a:p>
        </p:txBody>
      </p:sp>
      <p:sp>
        <p:nvSpPr>
          <p:cNvPr id="22" name="Subtitle 2"/>
          <p:cNvSpPr>
            <a:spLocks noGrp="1"/>
          </p:cNvSpPr>
          <p:nvPr>
            <p:ph type="subTitle" idx="1"/>
          </p:nvPr>
        </p:nvSpPr>
        <p:spPr bwMode="black">
          <a:xfrm>
            <a:off x="1524000" y="1905000"/>
            <a:ext cx="7086600" cy="1371600"/>
          </a:xfrm>
        </p:spPr>
        <p:txBody>
          <a:bodyPr>
            <a:noAutofit/>
          </a:bodyPr>
          <a:lstStyle>
            <a:lvl1pPr marL="0" indent="0" algn="l">
              <a:lnSpc>
                <a:spcPct val="90000"/>
              </a:lnSpc>
              <a:buNone/>
              <a:defRPr sz="3200" baseline="0">
                <a:solidFill>
                  <a:sysClr val="windowText" lastClr="000000"/>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lide Number Placeholder 16"/>
          <p:cNvSpPr>
            <a:spLocks noGrp="1"/>
          </p:cNvSpPr>
          <p:nvPr>
            <p:ph type="sldNum" sz="quarter" idx="18"/>
          </p:nvPr>
        </p:nvSpPr>
        <p:spPr>
          <a:xfrm>
            <a:off x="7086600" y="6477000"/>
            <a:ext cx="1527048" cy="152400"/>
          </a:xfrm>
        </p:spPr>
        <p:txBody>
          <a:bodyPr/>
          <a:lstStyle/>
          <a:p>
            <a:r>
              <a:rPr lang="en-GB" smtClean="0"/>
              <a:t>Slide </a:t>
            </a:r>
            <a:fld id="{4424FA8E-F7FA-40CC-BCA5-BCCDFCD308A3}" type="slidenum">
              <a:rPr lang="en-GB" smtClean="0"/>
              <a:pPr/>
              <a:t>‹#›</a:t>
            </a:fld>
            <a:endParaRPr lang="en-GB"/>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creativecommons.org/licenses/by/2.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a:t>
            </a:fld>
            <a:endParaRPr lang="en-GB"/>
          </a:p>
        </p:txBody>
      </p:sp>
      <p:pic>
        <p:nvPicPr>
          <p:cNvPr id="9" name="Picture 2" descr="http://www.lib.umich.edu/files/services/copyright/cc-by.png">
            <a:hlinkClick r:id="rId12"/>
          </p:cNvPr>
          <p:cNvPicPr>
            <a:picLocks noChangeAspect="1" noChangeArrowheads="1"/>
          </p:cNvPicPr>
          <p:nvPr/>
        </p:nvPicPr>
        <p:blipFill>
          <a:blip r:embed="rId13" cstate="print"/>
          <a:srcRect/>
          <a:stretch>
            <a:fillRect/>
          </a:stretch>
        </p:blipFill>
        <p:spPr bwMode="auto">
          <a:xfrm>
            <a:off x="8090178" y="6669360"/>
            <a:ext cx="539163" cy="188640"/>
          </a:xfrm>
          <a:prstGeom prst="rect">
            <a:avLst/>
          </a:prstGeom>
          <a:noFill/>
        </p:spPr>
      </p:pic>
      <p:pic>
        <p:nvPicPr>
          <p:cNvPr id="1026" name="Picture 2"/>
          <p:cNvPicPr>
            <a:picLocks noChangeAspect="1" noChangeArrowheads="1"/>
          </p:cNvPicPr>
          <p:nvPr/>
        </p:nvPicPr>
        <p:blipFill>
          <a:blip r:embed="rId14" cstate="print"/>
          <a:srcRect/>
          <a:stretch>
            <a:fillRect/>
          </a:stretch>
        </p:blipFill>
        <p:spPr bwMode="auto">
          <a:xfrm>
            <a:off x="539552" y="6309320"/>
            <a:ext cx="2717131" cy="401241"/>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8" Type="http://schemas.openxmlformats.org/officeDocument/2006/relationships/hyperlink" Target="http://www.slideshare.net/OpenDataSupport/introduction-to-linked-data-23402165" TargetMode="External"/><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lideshare.net/OpenDataSupport/the-psi-directive-and-open-government-dat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creativecommons.org/licenses/" TargetMode="External"/><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hyperlink" Target="http://creativecommons.org/licens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nationalarchives.gov.uk/doc/open-government-licence/version/2/"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psiplatform.eu/sites/default/files/Final%20TR%20Open%20Data%20and%20Liability.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slideshare.net/OpenDataSupport/promoting-the-re-use-of-open-data-through-odi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testmoz.com/187079"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hyperlink" Target="http://creativecommons.org/licenses/" TargetMode="External"/><Relationship Id="rId13" Type="http://schemas.openxmlformats.org/officeDocument/2006/relationships/hyperlink" Target="http://bit.ly/14Hwe5D" TargetMode="External"/><Relationship Id="rId3" Type="http://schemas.openxmlformats.org/officeDocument/2006/relationships/hyperlink" Target="http://opendefinition.org/" TargetMode="External"/><Relationship Id="rId7" Type="http://schemas.openxmlformats.org/officeDocument/2006/relationships/hyperlink" Target="http://ec.europa.eu/information_society/policy/psi/revision_directive/index_en.htm" TargetMode="External"/><Relationship Id="rId12" Type="http://schemas.openxmlformats.org/officeDocument/2006/relationships/hyperlink" Target="http://pro.europeana.eu/documents/858566/2cbf1f78-e036-4088-af25-94684ff90dc5" TargetMode="External"/><Relationship Id="rId2" Type="http://schemas.openxmlformats.org/officeDocument/2006/relationships/notesSlide" Target="../notesSlides/notesSlide43.xml"/><Relationship Id="rId1" Type="http://schemas.openxmlformats.org/officeDocument/2006/relationships/slideLayout" Target="../slideLayouts/slideLayout3.xml"/><Relationship Id="rId6" Type="http://schemas.openxmlformats.org/officeDocument/2006/relationships/hyperlink" Target="http://eur-lex.europa.eu/LexUriServ/LexUriServ.do?uri=OJ:L:2013:175:0001:0008:EN:PDF" TargetMode="External"/><Relationship Id="rId11" Type="http://schemas.openxmlformats.org/officeDocument/2006/relationships/hyperlink" Target="http://discovery.ac.uk/businesscase/principles/" TargetMode="External"/><Relationship Id="rId5" Type="http://schemas.openxmlformats.org/officeDocument/2006/relationships/hyperlink" Target="http://5stardata.info/" TargetMode="External"/><Relationship Id="rId10" Type="http://schemas.openxmlformats.org/officeDocument/2006/relationships/hyperlink" Target="http://epsiplatform.eu/sites/default/files/Final%20TR%20Open%20Data%20and%20Liability.pdf" TargetMode="External"/><Relationship Id="rId4" Type="http://schemas.openxmlformats.org/officeDocument/2006/relationships/hyperlink" Target="http://okfn.org/opendata/" TargetMode="External"/><Relationship Id="rId9" Type="http://schemas.openxmlformats.org/officeDocument/2006/relationships/hyperlink" Target="http://www.nationalarchives.gov.uk/doc/open-government-licence/version/2/" TargetMode="External"/><Relationship Id="rId14" Type="http://schemas.openxmlformats.org/officeDocument/2006/relationships/hyperlink" Target="http://pro.europeana.eu/documents/858566/7f14c82a-f76c-4f4f-b8a7-600d2168a73d"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discovery.ac.uk/businesscase/principles/"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jpeg"/><Relationship Id="rId4" Type="http://schemas.openxmlformats.org/officeDocument/2006/relationships/hyperlink" Target="http://pro.europeana.eu/documents/858566/2cbf1f78-e036-4088-af25-94684ff90dc5"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joinup.ec.europa.eu/category/licence/isa-open-metadata-licence-v11" TargetMode="External"/><Relationship Id="rId13" Type="http://schemas.openxmlformats.org/officeDocument/2006/relationships/image" Target="../media/image35.png"/><Relationship Id="rId3" Type="http://schemas.openxmlformats.org/officeDocument/2006/relationships/hyperlink" Target="http://ec.europa.eu/information_society/policy/psi/revision_directive/index_en.htm" TargetMode="External"/><Relationship Id="rId7" Type="http://schemas.openxmlformats.org/officeDocument/2006/relationships/hyperlink" Target="http://www.lapsi-project.eu/" TargetMode="External"/><Relationship Id="rId12" Type="http://schemas.openxmlformats.org/officeDocument/2006/relationships/image" Target="../media/image34.jpe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hyperlink" Target="http://opendatacommons.org/licenses/" TargetMode="External"/><Relationship Id="rId11" Type="http://schemas.openxmlformats.org/officeDocument/2006/relationships/image" Target="../media/image33.jpeg"/><Relationship Id="rId5" Type="http://schemas.openxmlformats.org/officeDocument/2006/relationships/hyperlink" Target="http://creativecommons.org/licenses/" TargetMode="External"/><Relationship Id="rId10" Type="http://schemas.openxmlformats.org/officeDocument/2006/relationships/image" Target="../media/image32.jpeg"/><Relationship Id="rId4" Type="http://schemas.openxmlformats.org/officeDocument/2006/relationships/hyperlink" Target="http://pro.europeana.eu/documents/858566/7f14c82a-f76c-4f4f-b8a7-600d2168a73d" TargetMode="External"/><Relationship Id="rId9" Type="http://schemas.openxmlformats.org/officeDocument/2006/relationships/image" Target="../media/image31.jpeg"/><Relationship Id="rId14" Type="http://schemas.openxmlformats.org/officeDocument/2006/relationships/image" Target="../media/image36.png"/></Relationships>
</file>

<file path=ppt/slides/_rels/slide46.xml.rels><?xml version="1.0" encoding="UTF-8" standalone="yes"?>
<Relationships xmlns="http://schemas.openxmlformats.org/package/2006/relationships"><Relationship Id="rId8"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3" Type="http://schemas.openxmlformats.org/officeDocument/2006/relationships/hyperlink" Target="https://twitter.com/OpenDataSupport" TargetMode="External"/><Relationship Id="rId3"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7" Type="http://schemas.openxmlformats.org/officeDocument/2006/relationships/hyperlink" Target="http://www.opendatasupport.eu/" TargetMode="External"/><Relationship Id="rId12" Type="http://schemas.openxmlformats.org/officeDocument/2006/relationships/image" Target="../media/image40.gif"/><Relationship Id="rId2" Type="http://schemas.openxmlformats.org/officeDocument/2006/relationships/notesSlide" Target="../notesSlides/notesSlide46.xml"/><Relationship Id="rId16" Type="http://schemas.openxmlformats.org/officeDocument/2006/relationships/hyperlink" Target="mailto:contact@opendatasupport.eu" TargetMode="External"/><Relationship Id="rId1" Type="http://schemas.openxmlformats.org/officeDocument/2006/relationships/slideLayout" Target="../slideLayouts/slideLayout2.xml"/><Relationship Id="rId6" Type="http://schemas.openxmlformats.org/officeDocument/2006/relationships/image" Target="../media/image38.png"/><Relationship Id="rId11"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5" Type="http://schemas.openxmlformats.org/officeDocument/2006/relationships/hyperlink" Target="http://www.slideshare.net/OpenDataSupport" TargetMode="External"/><Relationship Id="rId15" Type="http://schemas.openxmlformats.org/officeDocument/2006/relationships/image" Target="../media/image41.png"/><Relationship Id="rId10" Type="http://schemas.openxmlformats.org/officeDocument/2006/relationships/hyperlink" Target="http://www.linkedin.com/groups/Open-Data-Support-4859070?gid=4859070&amp;mostPopular=&amp;trk=tyah" TargetMode="External"/><Relationship Id="rId4" Type="http://schemas.openxmlformats.org/officeDocument/2006/relationships/image" Target="../media/image37.jpeg"/><Relationship Id="rId9" Type="http://schemas.openxmlformats.org/officeDocument/2006/relationships/image" Target="../media/image39.png"/><Relationship Id="rId14" Type="http://schemas.openxmlformats.org/officeDocument/2006/relationships/hyperlink" Target="http://joinup.ec.europa.e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600" i="0" dirty="0" smtClean="0"/>
              <a:t>Training Module 2.5</a:t>
            </a:r>
            <a:r>
              <a:rPr lang="en-GB" sz="1400" i="0" dirty="0" smtClean="0"/>
              <a:t/>
            </a:r>
            <a:br>
              <a:rPr lang="en-GB" sz="1400" i="0" dirty="0" smtClean="0"/>
            </a:br>
            <a:r>
              <a:rPr lang="en-GB" sz="1800" i="0" dirty="0" smtClean="0"/>
              <a:t/>
            </a:r>
            <a:br>
              <a:rPr lang="en-GB" sz="1800" i="0" dirty="0" smtClean="0"/>
            </a:br>
            <a:r>
              <a:rPr lang="en-GB" sz="1800" i="0" dirty="0" smtClean="0"/>
              <a:t/>
            </a:r>
            <a:br>
              <a:rPr lang="en-GB" sz="1800" i="0" dirty="0" smtClean="0"/>
            </a:br>
            <a:r>
              <a:rPr lang="en-GB" i="0" dirty="0" smtClean="0">
                <a:latin typeface="Bradley Hand ITC" pitchFamily="66" charset="0"/>
              </a:rPr>
              <a:t/>
            </a:r>
            <a:br>
              <a:rPr lang="en-GB" i="0" dirty="0" smtClean="0">
                <a:latin typeface="Bradley Hand ITC" pitchFamily="66" charset="0"/>
              </a:rPr>
            </a:br>
            <a:r>
              <a:rPr lang="en-GB" dirty="0" smtClean="0"/>
              <a:t/>
            </a:r>
            <a:br>
              <a:rPr lang="en-GB" dirty="0" smtClean="0"/>
            </a:br>
            <a:r>
              <a:rPr lang="en-GB" sz="5400" i="0" dirty="0" smtClean="0">
                <a:latin typeface="Bradley Hand ITC" pitchFamily="66" charset="0"/>
              </a:rPr>
              <a:t>Data &amp; </a:t>
            </a:r>
            <a:r>
              <a:rPr lang="en-GB" sz="5400" i="0" smtClean="0">
                <a:latin typeface="Bradley Hand ITC" pitchFamily="66" charset="0"/>
              </a:rPr>
              <a:t>metadata licensing</a:t>
            </a:r>
            <a:endParaRPr lang="en-GB" sz="5400" i="0" dirty="0" smtClean="0">
              <a:latin typeface="Bradley Hand ITC" pitchFamily="66" charset="0"/>
            </a:endParaRPr>
          </a:p>
        </p:txBody>
      </p:sp>
      <p:sp>
        <p:nvSpPr>
          <p:cNvPr id="4" name="Rectangle 1"/>
          <p:cNvSpPr>
            <a:spLocks noChangeArrowheads="1"/>
          </p:cNvSpPr>
          <p:nvPr/>
        </p:nvSpPr>
        <p:spPr bwMode="auto">
          <a:xfrm>
            <a:off x="1979712" y="6291173"/>
            <a:ext cx="7092280"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firms help organisations and individuals create the value they’re looking for. We’re a network of firms in 158 countries with close to 180,000 people who are committed to delivering quality in assurance, tax and advisory services. Tell us what matters to you and find out more by visiting us at www.pwc.com. </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refers to the PwC network and/or one or more of its member firms, each of which is a separate legal entity. Please see www.pwc.com/structure for further details.</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Licensing is the first star...</a:t>
            </a:r>
            <a:endParaRPr lang="en-GB" noProof="0" dirty="0"/>
          </a:p>
        </p:txBody>
      </p:sp>
      <p:sp>
        <p:nvSpPr>
          <p:cNvPr id="3" name="Content Placeholder 2"/>
          <p:cNvSpPr>
            <a:spLocks noGrp="1"/>
          </p:cNvSpPr>
          <p:nvPr>
            <p:ph sz="quarter" idx="15"/>
          </p:nvPr>
        </p:nvSpPr>
        <p:spPr>
          <a:xfrm>
            <a:off x="3275856" y="2571664"/>
            <a:ext cx="5472608" cy="812304"/>
          </a:xfrm>
        </p:spPr>
        <p:txBody>
          <a:bodyPr anchor="ctr"/>
          <a:lstStyle/>
          <a:p>
            <a:r>
              <a:rPr lang="en-GB" i="1" dirty="0" smtClean="0"/>
              <a:t>Two stars: </a:t>
            </a:r>
            <a:r>
              <a:rPr lang="en-GB" dirty="0" smtClean="0"/>
              <a:t>publish in </a:t>
            </a:r>
            <a:r>
              <a:rPr lang="en-GB" b="1" dirty="0" smtClean="0"/>
              <a:t>machine-readable</a:t>
            </a:r>
            <a:r>
              <a:rPr lang="en-GB" dirty="0" smtClean="0"/>
              <a:t> format</a:t>
            </a:r>
            <a:endParaRPr lang="en-GB"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596752"/>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1" y="2517759"/>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0" y="343787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49" y="4357989"/>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527048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txBox="1">
            <a:spLocks/>
          </p:cNvSpPr>
          <p:nvPr/>
        </p:nvSpPr>
        <p:spPr>
          <a:xfrm>
            <a:off x="3275856" y="1646847"/>
            <a:ext cx="5408984" cy="8624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i="1" dirty="0" smtClean="0"/>
              <a:t>One star: </a:t>
            </a:r>
            <a:r>
              <a:rPr lang="en-GB" dirty="0" smtClean="0"/>
              <a:t>publish data under an </a:t>
            </a:r>
            <a:r>
              <a:rPr lang="en-GB" b="1" dirty="0" smtClean="0"/>
              <a:t>open licence</a:t>
            </a:r>
            <a:endParaRPr lang="en-GB" b="1" dirty="0"/>
          </a:p>
        </p:txBody>
      </p:sp>
      <p:sp>
        <p:nvSpPr>
          <p:cNvPr id="12" name="Content Placeholder 2"/>
          <p:cNvSpPr txBox="1">
            <a:spLocks/>
          </p:cNvSpPr>
          <p:nvPr/>
        </p:nvSpPr>
        <p:spPr>
          <a:xfrm>
            <a:off x="3275856" y="349177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i="1" dirty="0" smtClean="0"/>
              <a:t>Three stars: </a:t>
            </a:r>
            <a:r>
              <a:rPr lang="en-GB" dirty="0" smtClean="0"/>
              <a:t>publish in </a:t>
            </a:r>
            <a:r>
              <a:rPr lang="en-GB" b="1" dirty="0" smtClean="0"/>
              <a:t>open format</a:t>
            </a:r>
            <a:endParaRPr lang="en-GB" b="1" dirty="0"/>
          </a:p>
        </p:txBody>
      </p:sp>
      <p:sp>
        <p:nvSpPr>
          <p:cNvPr id="13" name="Content Placeholder 2"/>
          <p:cNvSpPr txBox="1">
            <a:spLocks/>
          </p:cNvSpPr>
          <p:nvPr/>
        </p:nvSpPr>
        <p:spPr>
          <a:xfrm>
            <a:off x="3275856" y="532438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i="1" dirty="0" smtClean="0"/>
              <a:t>Five stars: </a:t>
            </a:r>
            <a:r>
              <a:rPr lang="en-GB" dirty="0" smtClean="0"/>
              <a:t>create </a:t>
            </a:r>
            <a:r>
              <a:rPr lang="en-GB" b="1" dirty="0" smtClean="0"/>
              <a:t>links</a:t>
            </a:r>
            <a:r>
              <a:rPr lang="en-GB" dirty="0" smtClean="0"/>
              <a:t> to other data </a:t>
            </a:r>
            <a:endParaRPr lang="en-GB" dirty="0"/>
          </a:p>
        </p:txBody>
      </p:sp>
      <p:sp>
        <p:nvSpPr>
          <p:cNvPr id="14" name="Content Placeholder 2"/>
          <p:cNvSpPr txBox="1">
            <a:spLocks/>
          </p:cNvSpPr>
          <p:nvPr/>
        </p:nvSpPr>
        <p:spPr>
          <a:xfrm>
            <a:off x="3275856" y="4408084"/>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i="1" dirty="0" smtClean="0"/>
              <a:t>Four stars: </a:t>
            </a:r>
            <a:r>
              <a:rPr lang="en-GB" dirty="0" smtClean="0"/>
              <a:t>assign </a:t>
            </a:r>
            <a:r>
              <a:rPr lang="en-GB" b="1" dirty="0" smtClean="0"/>
              <a:t>URIs</a:t>
            </a:r>
            <a:r>
              <a:rPr lang="en-GB" dirty="0" smtClean="0"/>
              <a:t> to data </a:t>
            </a:r>
            <a:endParaRPr lang="en-GB" dirty="0"/>
          </a:p>
        </p:txBody>
      </p:sp>
      <p:sp>
        <p:nvSpPr>
          <p:cNvPr id="15" name="Rectangle 14"/>
          <p:cNvSpPr/>
          <p:nvPr/>
        </p:nvSpPr>
        <p:spPr bwMode="ltGray">
          <a:xfrm>
            <a:off x="4860032" y="6093296"/>
            <a:ext cx="3168352"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Georgia" pitchFamily="18" charset="0"/>
              </a:rPr>
              <a:t>See also:</a:t>
            </a:r>
          </a:p>
          <a:p>
            <a:r>
              <a:rPr lang="en-GB" sz="1200" dirty="0" smtClean="0">
                <a:hlinkClick r:id="rId8"/>
              </a:rPr>
              <a:t>http://www.slideshare.net/OpenDataSupport/introduction-to-linked-data-23402165</a:t>
            </a:r>
            <a:endParaRPr lang="en-GB" sz="1200" dirty="0" smtClean="0">
              <a:solidFill>
                <a:schemeClr val="tx1"/>
              </a:solidFill>
            </a:endParaRPr>
          </a:p>
        </p:txBody>
      </p:sp>
      <p:sp>
        <p:nvSpPr>
          <p:cNvPr id="16" name="Slide Number Placeholder 3"/>
          <p:cNvSpPr>
            <a:spLocks noGrp="1"/>
          </p:cNvSpPr>
          <p:nvPr>
            <p:ph type="sldNum" sz="quarter" idx="18"/>
          </p:nvPr>
        </p:nvSpPr>
        <p:spPr>
          <a:xfrm>
            <a:off x="7086600" y="6477000"/>
            <a:ext cx="1527048" cy="152400"/>
          </a:xfrm>
        </p:spPr>
        <p:txBody>
          <a:bodyPr/>
          <a:lstStyle/>
          <a:p>
            <a:r>
              <a:rPr lang="en-GB" dirty="0" smtClean="0"/>
              <a:t>Slide </a:t>
            </a:r>
            <a:fld id="{F40CD079-BC3F-4086-BA81-31A79D845B02}" type="slidenum">
              <a:rPr lang="en-GB" smtClean="0"/>
              <a:pPr/>
              <a:t>10</a:t>
            </a:fld>
            <a:endParaRPr lang="en-GB" dirty="0"/>
          </a:p>
        </p:txBody>
      </p:sp>
      <p:sp>
        <p:nvSpPr>
          <p:cNvPr id="17" name="Rectangle 16"/>
          <p:cNvSpPr/>
          <p:nvPr/>
        </p:nvSpPr>
        <p:spPr bwMode="ltGray">
          <a:xfrm>
            <a:off x="467544" y="1577430"/>
            <a:ext cx="8496944" cy="936104"/>
          </a:xfrm>
          <a:prstGeom prst="rect">
            <a:avLst/>
          </a:prstGeom>
          <a:noFill/>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spTree>
    <p:extLst>
      <p:ext uri="{BB962C8B-B14F-4D97-AF65-F5344CB8AC3E}">
        <p14:creationId xmlns:p14="http://schemas.microsoft.com/office/powerpoint/2010/main" val="252845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Licensing in the revised PSI Directive</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Obligations of Member States according to the PSI Directive</a:t>
            </a:r>
            <a:endParaRPr lang="en-GB" noProof="0" dirty="0"/>
          </a:p>
        </p:txBody>
      </p:sp>
      <p:sp>
        <p:nvSpPr>
          <p:cNvPr id="3" name="Content Placeholder 2"/>
          <p:cNvSpPr>
            <a:spLocks noGrp="1"/>
          </p:cNvSpPr>
          <p:nvPr>
            <p:ph sz="quarter" idx="15"/>
          </p:nvPr>
        </p:nvSpPr>
        <p:spPr/>
        <p:txBody>
          <a:bodyPr/>
          <a:lstStyle/>
          <a:p>
            <a:r>
              <a:rPr lang="en-GB" sz="1600" i="1" dirty="0" smtClean="0">
                <a:solidFill>
                  <a:schemeClr val="accent1"/>
                </a:solidFill>
              </a:rPr>
              <a:t>Public </a:t>
            </a:r>
            <a:r>
              <a:rPr lang="en-GB" sz="1600" i="1" dirty="0">
                <a:solidFill>
                  <a:schemeClr val="accent1"/>
                </a:solidFill>
              </a:rPr>
              <a:t>sector bodies </a:t>
            </a:r>
            <a:r>
              <a:rPr lang="en-GB" sz="1600" i="1" dirty="0" smtClean="0">
                <a:solidFill>
                  <a:schemeClr val="accent1"/>
                </a:solidFill>
              </a:rPr>
              <a:t>are obliged, for all information they hold related </a:t>
            </a:r>
            <a:r>
              <a:rPr lang="en-GB" sz="1600" i="1" dirty="0">
                <a:solidFill>
                  <a:schemeClr val="accent1"/>
                </a:solidFill>
              </a:rPr>
              <a:t>to their public </a:t>
            </a:r>
            <a:r>
              <a:rPr lang="en-GB" sz="1600" i="1" dirty="0" smtClean="0">
                <a:solidFill>
                  <a:schemeClr val="accent1"/>
                </a:solidFill>
              </a:rPr>
              <a:t>task and that is not explicitly mentioned in one of the exceptions, to: </a:t>
            </a:r>
          </a:p>
          <a:p>
            <a:pPr lvl="1"/>
            <a:r>
              <a:rPr lang="en-GB" sz="1400" noProof="0" dirty="0" smtClean="0"/>
              <a:t>Make information </a:t>
            </a:r>
            <a:r>
              <a:rPr lang="en-GB" sz="1400" b="1" noProof="0" dirty="0" smtClean="0"/>
              <a:t>reusable for commercial or non-commercial </a:t>
            </a:r>
            <a:r>
              <a:rPr lang="en-GB" sz="1400" noProof="0" dirty="0" smtClean="0"/>
              <a:t>purposes under n</a:t>
            </a:r>
            <a:r>
              <a:rPr lang="en-GB" sz="1400" b="1" noProof="0" dirty="0" smtClean="0"/>
              <a:t>on-discriminatory</a:t>
            </a:r>
            <a:r>
              <a:rPr lang="en-GB" sz="1400" noProof="0" dirty="0" smtClean="0"/>
              <a:t> conditions.</a:t>
            </a:r>
          </a:p>
          <a:p>
            <a:pPr lvl="1"/>
            <a:r>
              <a:rPr lang="en-GB" sz="1400" noProof="0" dirty="0" smtClean="0"/>
              <a:t>Process requests and </a:t>
            </a:r>
            <a:r>
              <a:rPr lang="en-GB" sz="1400" b="1" noProof="0" dirty="0" smtClean="0"/>
              <a:t>provide access within 20 days </a:t>
            </a:r>
            <a:r>
              <a:rPr lang="en-GB" sz="1400" noProof="0" dirty="0" smtClean="0"/>
              <a:t>(or 40 if request is complex); justify negative decision and inform about how to appeal.</a:t>
            </a:r>
          </a:p>
          <a:p>
            <a:pPr lvl="1"/>
            <a:r>
              <a:rPr lang="en-GB" sz="1400" b="1" noProof="0" dirty="0" smtClean="0"/>
              <a:t>Charge no more than the marginal cost </a:t>
            </a:r>
            <a:r>
              <a:rPr lang="en-GB" sz="1400" noProof="0" dirty="0" smtClean="0"/>
              <a:t>incurred for reproduction, provision and dissemination; the charges (if any) and the calculation basis for those charges are to be pre-established and published, through electronic means where possible and appropriate.</a:t>
            </a:r>
          </a:p>
          <a:p>
            <a:pPr lvl="1"/>
            <a:r>
              <a:rPr lang="en-GB" sz="1400" noProof="0" dirty="0" smtClean="0"/>
              <a:t>Publish </a:t>
            </a:r>
            <a:r>
              <a:rPr lang="en-GB" sz="1400" b="1" noProof="0" dirty="0" smtClean="0"/>
              <a:t>licences in digital format</a:t>
            </a:r>
            <a:r>
              <a:rPr lang="en-GB" sz="1400" noProof="0" dirty="0" smtClean="0"/>
              <a:t>.</a:t>
            </a:r>
          </a:p>
          <a:p>
            <a:pPr lvl="1"/>
            <a:r>
              <a:rPr lang="en-GB" sz="1400" noProof="0" dirty="0" smtClean="0"/>
              <a:t>Make information available in </a:t>
            </a:r>
            <a:r>
              <a:rPr lang="en-GB" sz="1400" b="1" noProof="0" dirty="0" smtClean="0"/>
              <a:t>pre-existing format</a:t>
            </a:r>
            <a:r>
              <a:rPr lang="en-GB" sz="1400" noProof="0" dirty="0" smtClean="0"/>
              <a:t> and </a:t>
            </a:r>
            <a:r>
              <a:rPr lang="en-GB" sz="1400" b="1" noProof="0" dirty="0" smtClean="0"/>
              <a:t>language</a:t>
            </a:r>
            <a:r>
              <a:rPr lang="en-GB" sz="1400" noProof="0" dirty="0" smtClean="0"/>
              <a:t>, and where possible and </a:t>
            </a:r>
            <a:r>
              <a:rPr lang="en-GB" sz="1400" dirty="0"/>
              <a:t>appropriate, in </a:t>
            </a:r>
            <a:r>
              <a:rPr lang="en-GB" sz="1400" b="1" dirty="0"/>
              <a:t>open and machine- readable format </a:t>
            </a:r>
            <a:r>
              <a:rPr lang="en-GB" sz="1400" dirty="0"/>
              <a:t>together with their </a:t>
            </a:r>
            <a:r>
              <a:rPr lang="en-GB" sz="1400" b="1" dirty="0"/>
              <a:t>metadata</a:t>
            </a:r>
            <a:r>
              <a:rPr lang="en-GB" sz="1400" dirty="0"/>
              <a:t>. Both the format and the metadata should, in so far </a:t>
            </a:r>
            <a:r>
              <a:rPr lang="en-GB" sz="1400" dirty="0" smtClean="0"/>
              <a:t>as possible</a:t>
            </a:r>
            <a:r>
              <a:rPr lang="en-GB" sz="1400" dirty="0"/>
              <a:t>, comply with formal open standards.</a:t>
            </a:r>
            <a:endParaRPr lang="en-GB" sz="1400" noProof="0" dirty="0" smtClean="0"/>
          </a:p>
          <a:p>
            <a:pPr lvl="1"/>
            <a:r>
              <a:rPr lang="en-GB" sz="1400" noProof="0" dirty="0" smtClean="0"/>
              <a:t>Put in place </a:t>
            </a:r>
            <a:r>
              <a:rPr lang="en-GB" sz="1400" dirty="0"/>
              <a:t>practical arrangements that </a:t>
            </a:r>
            <a:r>
              <a:rPr lang="en-GB" sz="1400" b="1" dirty="0"/>
              <a:t>facilitate the search </a:t>
            </a:r>
            <a:r>
              <a:rPr lang="en-GB" sz="1400" dirty="0"/>
              <a:t>for documents available for reuse, such as assets lists, accessible preferably online, of </a:t>
            </a:r>
            <a:r>
              <a:rPr lang="en-GB" sz="1400" dirty="0" smtClean="0"/>
              <a:t>main documents</a:t>
            </a:r>
            <a:r>
              <a:rPr lang="en-GB" sz="1400" dirty="0"/>
              <a:t>, and portal sites that are linked to </a:t>
            </a:r>
            <a:r>
              <a:rPr lang="en-GB" sz="1400" dirty="0" smtClean="0"/>
              <a:t>decentralised assets </a:t>
            </a:r>
            <a:r>
              <a:rPr lang="en-GB" sz="1400" dirty="0"/>
              <a:t>lists.</a:t>
            </a:r>
            <a:endParaRPr lang="en-GB" sz="1400"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12</a:t>
            </a:fld>
            <a:endParaRPr lang="en-GB"/>
          </a:p>
        </p:txBody>
      </p:sp>
    </p:spTree>
    <p:extLst>
      <p:ext uri="{BB962C8B-B14F-4D97-AF65-F5344CB8AC3E}">
        <p14:creationId xmlns:p14="http://schemas.microsoft.com/office/powerpoint/2010/main" val="837330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Directive 2013/37/EU says...</a:t>
            </a:r>
          </a:p>
        </p:txBody>
      </p:sp>
      <p:sp>
        <p:nvSpPr>
          <p:cNvPr id="3" name="Content Placeholder 2"/>
          <p:cNvSpPr>
            <a:spLocks noGrp="1"/>
          </p:cNvSpPr>
          <p:nvPr>
            <p:ph sz="quarter" idx="15"/>
          </p:nvPr>
        </p:nvSpPr>
        <p:spPr/>
        <p:txBody>
          <a:bodyPr/>
          <a:lstStyle/>
          <a:p>
            <a:pPr lvl="1">
              <a:buFont typeface="Arial" pitchFamily="34" charset="0"/>
              <a:buChar char="•"/>
            </a:pPr>
            <a:r>
              <a:rPr lang="en-GB" dirty="0" smtClean="0"/>
              <a:t>Any licences […] should […] place </a:t>
            </a:r>
            <a:r>
              <a:rPr lang="en-GB" b="1" dirty="0" smtClean="0"/>
              <a:t>as few restrictions on reuse as possible […]</a:t>
            </a:r>
            <a:r>
              <a:rPr lang="en-GB" dirty="0" smtClean="0"/>
              <a:t>. </a:t>
            </a:r>
            <a:r>
              <a:rPr lang="en-GB" b="1" dirty="0" smtClean="0"/>
              <a:t>Open licences </a:t>
            </a:r>
            <a:r>
              <a:rPr lang="en-GB" dirty="0" smtClean="0"/>
              <a:t>available online, which grant wider reuse rights without technological, financial or geographical limitations and relying on open data formats, </a:t>
            </a:r>
            <a:r>
              <a:rPr lang="en-GB" b="1" dirty="0" smtClean="0"/>
              <a:t>should play an important role </a:t>
            </a:r>
            <a:r>
              <a:rPr lang="en-GB" dirty="0" smtClean="0"/>
              <a:t>in this respect. Therefore</a:t>
            </a:r>
            <a:r>
              <a:rPr lang="en-GB" b="1" dirty="0" smtClean="0"/>
              <a:t>, Member States should encourage the use of open government licences […]</a:t>
            </a:r>
            <a:r>
              <a:rPr lang="en-GB" dirty="0" smtClean="0"/>
              <a:t>.</a:t>
            </a:r>
            <a:br>
              <a:rPr lang="en-GB" dirty="0" smtClean="0"/>
            </a:br>
            <a:r>
              <a:rPr lang="en-GB" dirty="0" smtClean="0"/>
              <a:t>- </a:t>
            </a:r>
            <a:r>
              <a:rPr lang="en-GB" sz="1600" i="1" dirty="0" smtClean="0"/>
              <a:t>Recital (26)</a:t>
            </a:r>
          </a:p>
          <a:p>
            <a:pPr lvl="1">
              <a:buFont typeface="Arial" pitchFamily="34" charset="0"/>
              <a:buChar char="•"/>
            </a:pPr>
            <a:r>
              <a:rPr lang="en-GB" dirty="0" smtClean="0"/>
              <a:t>Public sector bodies may </a:t>
            </a:r>
            <a:r>
              <a:rPr lang="en-GB" b="1" dirty="0" smtClean="0"/>
              <a:t>allow reuse without conditions or may impose conditions</a:t>
            </a:r>
            <a:r>
              <a:rPr lang="en-GB" dirty="0" smtClean="0"/>
              <a:t>, such as indication of source, </a:t>
            </a:r>
            <a:r>
              <a:rPr lang="en-GB" b="1" dirty="0" smtClean="0"/>
              <a:t>where appropriate </a:t>
            </a:r>
            <a:r>
              <a:rPr lang="en-GB" dirty="0" smtClean="0"/>
              <a:t>through a licence. These conditions shall not unnecessarily restrict possibilities for reuse and shall not be used to restrict competition.</a:t>
            </a:r>
            <a:br>
              <a:rPr lang="en-GB" dirty="0" smtClean="0"/>
            </a:br>
            <a:r>
              <a:rPr lang="en-GB" dirty="0" smtClean="0"/>
              <a:t>- </a:t>
            </a:r>
            <a:r>
              <a:rPr lang="en-GB" sz="1600" i="1" dirty="0" smtClean="0"/>
              <a:t>Article 8, paragraph 1</a:t>
            </a:r>
            <a:endParaRPr lang="en-GB" sz="1600" i="1"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13</a:t>
            </a:fld>
            <a:endParaRPr lang="en-GB"/>
          </a:p>
        </p:txBody>
      </p:sp>
      <p:sp>
        <p:nvSpPr>
          <p:cNvPr id="5" name="Rectangle 4"/>
          <p:cNvSpPr/>
          <p:nvPr/>
        </p:nvSpPr>
        <p:spPr bwMode="ltGray">
          <a:xfrm>
            <a:off x="5292080" y="5733256"/>
            <a:ext cx="3384376"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Georgia" pitchFamily="18" charset="0"/>
              </a:rPr>
              <a:t>See also:</a:t>
            </a:r>
          </a:p>
          <a:p>
            <a:r>
              <a:rPr lang="en-GB" sz="1200" dirty="0" smtClean="0">
                <a:hlinkClick r:id="rId3"/>
              </a:rPr>
              <a:t>http://www.slideshare.net/OpenDataSupport/the-psi-directive-and-open-government-data</a:t>
            </a:r>
            <a:endParaRPr lang="en-GB" sz="1200" dirty="0" smtClean="0">
              <a:solidFill>
                <a:schemeClr val="tx1"/>
              </a:solidFill>
            </a:endParaRPr>
          </a:p>
        </p:txBody>
      </p:sp>
    </p:spTree>
    <p:extLst>
      <p:ext uri="{BB962C8B-B14F-4D97-AF65-F5344CB8AC3E}">
        <p14:creationId xmlns:p14="http://schemas.microsoft.com/office/powerpoint/2010/main" val="1735521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Consequences of the PSI Directive with regards to licensing</a:t>
            </a:r>
            <a:endParaRPr lang="en-GB" noProof="0" dirty="0"/>
          </a:p>
        </p:txBody>
      </p:sp>
      <p:sp>
        <p:nvSpPr>
          <p:cNvPr id="3" name="Content Placeholder 2"/>
          <p:cNvSpPr>
            <a:spLocks noGrp="1"/>
          </p:cNvSpPr>
          <p:nvPr>
            <p:ph sz="quarter" idx="15"/>
          </p:nvPr>
        </p:nvSpPr>
        <p:spPr/>
        <p:txBody>
          <a:bodyPr/>
          <a:lstStyle/>
          <a:p>
            <a:pPr marL="0" lvl="1" indent="0">
              <a:buNone/>
            </a:pPr>
            <a:r>
              <a:rPr lang="en-GB" i="1" dirty="0" smtClean="0">
                <a:solidFill>
                  <a:schemeClr val="accent1"/>
                </a:solidFill>
              </a:rPr>
              <a:t>Make information re-usable for commercial or non-commercial purposes under non-discriminatory conditions</a:t>
            </a:r>
          </a:p>
          <a:p>
            <a:pPr marL="0" lvl="1" indent="0">
              <a:buNone/>
            </a:pPr>
            <a:r>
              <a:rPr lang="en-GB" dirty="0" smtClean="0"/>
              <a:t>Conditions need to </a:t>
            </a:r>
            <a:r>
              <a:rPr lang="en-GB" dirty="0"/>
              <a:t>be pre-established, transparent and the same for </a:t>
            </a:r>
            <a:r>
              <a:rPr lang="en-GB" dirty="0" smtClean="0"/>
              <a:t>everyone. The Directive encourages the use of an </a:t>
            </a:r>
            <a:r>
              <a:rPr lang="en-GB" b="1" dirty="0" smtClean="0"/>
              <a:t>open licence</a:t>
            </a:r>
            <a:r>
              <a:rPr lang="en-GB" dirty="0" smtClean="0"/>
              <a:t>.</a:t>
            </a:r>
          </a:p>
          <a:p>
            <a:pPr lvl="1"/>
            <a:endParaRPr lang="en-GB" i="1" dirty="0" smtClean="0"/>
          </a:p>
          <a:p>
            <a:pPr lvl="1">
              <a:buNone/>
            </a:pPr>
            <a:r>
              <a:rPr lang="en-GB" i="1" dirty="0" smtClean="0">
                <a:solidFill>
                  <a:schemeClr val="accent1"/>
                </a:solidFill>
              </a:rPr>
              <a:t>Publish licenses in digital format</a:t>
            </a:r>
          </a:p>
          <a:p>
            <a:pPr lvl="1">
              <a:buNone/>
            </a:pPr>
            <a:r>
              <a:rPr lang="en-GB" b="1" dirty="0" smtClean="0"/>
              <a:t>Explicit licences </a:t>
            </a:r>
            <a:r>
              <a:rPr lang="en-GB" dirty="0" smtClean="0"/>
              <a:t>should be associated with the available data.</a:t>
            </a:r>
          </a:p>
          <a:p>
            <a:pPr lvl="1">
              <a:buNone/>
            </a:pPr>
            <a:endParaRPr lang="en-GB" i="1" dirty="0" smtClean="0"/>
          </a:p>
          <a:p>
            <a:pPr lvl="1">
              <a:buNone/>
            </a:pPr>
            <a:r>
              <a:rPr lang="en-GB" i="1" dirty="0" smtClean="0">
                <a:solidFill>
                  <a:schemeClr val="accent1"/>
                </a:solidFill>
              </a:rPr>
              <a:t>Facilitate search for information, preferably online (e.g. portal)</a:t>
            </a:r>
          </a:p>
          <a:p>
            <a:pPr lvl="1">
              <a:buNone/>
            </a:pPr>
            <a:r>
              <a:rPr lang="en-GB" dirty="0" smtClean="0"/>
              <a:t>This implies </a:t>
            </a:r>
            <a:r>
              <a:rPr lang="en-GB" b="1" dirty="0" smtClean="0"/>
              <a:t>public availability </a:t>
            </a:r>
            <a:r>
              <a:rPr lang="en-GB" dirty="0" smtClean="0"/>
              <a:t>of descriptions of available data.</a:t>
            </a:r>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14</a:t>
            </a:fld>
            <a:endParaRPr lang="en-GB"/>
          </a:p>
        </p:txBody>
      </p:sp>
    </p:spTree>
    <p:extLst>
      <p:ext uri="{BB962C8B-B14F-4D97-AF65-F5344CB8AC3E}">
        <p14:creationId xmlns:p14="http://schemas.microsoft.com/office/powerpoint/2010/main" val="2066860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Licensing options and good practices</a:t>
            </a:r>
            <a:br>
              <a:rPr lang="en-GB" sz="7200" i="0" dirty="0" smtClean="0">
                <a:solidFill>
                  <a:schemeClr val="accent1"/>
                </a:solidFill>
                <a:latin typeface="Bradley Hand ITC" pitchFamily="66" charset="0"/>
              </a:rPr>
            </a:br>
            <a:r>
              <a:rPr lang="en-GB" b="0" dirty="0" smtClean="0"/>
              <a:t>The case of data – different options exist for licensing your data depending on its nature.</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Licensing datasets</a:t>
            </a:r>
            <a:endParaRPr lang="en-GB" dirty="0"/>
          </a:p>
        </p:txBody>
      </p:sp>
      <p:sp>
        <p:nvSpPr>
          <p:cNvPr id="3" name="Content Placeholder 2"/>
          <p:cNvSpPr>
            <a:spLocks noGrp="1"/>
          </p:cNvSpPr>
          <p:nvPr>
            <p:ph sz="quarter" idx="15"/>
          </p:nvPr>
        </p:nvSpPr>
        <p:spPr>
          <a:xfrm>
            <a:off x="533400" y="1752600"/>
            <a:ext cx="8077200" cy="2972544"/>
          </a:xfrm>
        </p:spPr>
        <p:txBody>
          <a:bodyPr/>
          <a:lstStyle/>
          <a:p>
            <a:pPr lvl="1"/>
            <a:r>
              <a:rPr lang="en-GB" dirty="0" smtClean="0"/>
              <a:t>If you want to attach no restrictions to your data: Say it!</a:t>
            </a:r>
          </a:p>
          <a:p>
            <a:endParaRPr lang="es-ES" dirty="0" smtClean="0"/>
          </a:p>
          <a:p>
            <a:pPr lvl="1"/>
            <a:r>
              <a:rPr lang="en-GB" dirty="0"/>
              <a:t>Every dataset should have a </a:t>
            </a:r>
            <a:r>
              <a:rPr lang="en-GB" dirty="0" smtClean="0"/>
              <a:t>licence </a:t>
            </a:r>
            <a:r>
              <a:rPr lang="en-GB" dirty="0"/>
              <a:t>associated to it. </a:t>
            </a:r>
          </a:p>
          <a:p>
            <a:pPr lvl="2"/>
            <a:r>
              <a:rPr lang="en-GB" dirty="0"/>
              <a:t>Without an explicit </a:t>
            </a:r>
            <a:r>
              <a:rPr lang="en-GB" dirty="0" smtClean="0"/>
              <a:t>licence</a:t>
            </a:r>
            <a:r>
              <a:rPr lang="en-GB" dirty="0"/>
              <a:t>, reuse is restricted.</a:t>
            </a:r>
          </a:p>
          <a:p>
            <a:endParaRPr lang="es-ES" dirty="0" smtClean="0"/>
          </a:p>
          <a:p>
            <a:pPr lvl="1"/>
            <a:r>
              <a:rPr lang="en-GB" dirty="0"/>
              <a:t>The </a:t>
            </a:r>
            <a:r>
              <a:rPr lang="en-GB" b="1" dirty="0"/>
              <a:t>objective</a:t>
            </a:r>
            <a:r>
              <a:rPr lang="en-GB" dirty="0"/>
              <a:t> should be to make data(sets) </a:t>
            </a:r>
            <a:r>
              <a:rPr lang="en-GB" b="1" dirty="0"/>
              <a:t>as openly available as possible</a:t>
            </a:r>
            <a:r>
              <a:rPr lang="en-GB" dirty="0"/>
              <a:t>, within the boundaries of the law.</a:t>
            </a:r>
          </a:p>
          <a:p>
            <a:pPr lvl="1"/>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16</a:t>
            </a:fld>
            <a:endParaRPr lang="en-GB"/>
          </a:p>
        </p:txBody>
      </p:sp>
      <p:sp>
        <p:nvSpPr>
          <p:cNvPr id="5" name="Rectangle 4"/>
          <p:cNvSpPr/>
          <p:nvPr/>
        </p:nvSpPr>
        <p:spPr>
          <a:xfrm>
            <a:off x="827584" y="5139406"/>
            <a:ext cx="7488832" cy="461665"/>
          </a:xfrm>
          <a:prstGeom prst="rect">
            <a:avLst/>
          </a:prstGeom>
        </p:spPr>
        <p:txBody>
          <a:bodyPr wrap="square">
            <a:spAutoFit/>
          </a:bodyPr>
          <a:lstStyle/>
          <a:p>
            <a:r>
              <a:rPr lang="en-GB" sz="2400" dirty="0" smtClean="0">
                <a:solidFill>
                  <a:schemeClr val="tx2"/>
                </a:solidFill>
                <a:latin typeface="Hand Of Sean" pitchFamily="2" charset="-128"/>
                <a:ea typeface="Hand Of Sean" pitchFamily="2" charset="-128"/>
              </a:rPr>
              <a:t>But how can I know which licence is fit for purpose?</a:t>
            </a:r>
          </a:p>
        </p:txBody>
      </p:sp>
    </p:spTree>
    <p:extLst>
      <p:ext uri="{BB962C8B-B14F-4D97-AF65-F5344CB8AC3E}">
        <p14:creationId xmlns:p14="http://schemas.microsoft.com/office/powerpoint/2010/main" val="2022707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 data have different licensing needs</a:t>
            </a:r>
            <a:endParaRPr lang="en-GB" dirty="0"/>
          </a:p>
        </p:txBody>
      </p:sp>
      <p:sp>
        <p:nvSpPr>
          <p:cNvPr id="3" name="Content Placeholder 2"/>
          <p:cNvSpPr>
            <a:spLocks noGrp="1"/>
          </p:cNvSpPr>
          <p:nvPr>
            <p:ph sz="quarter" idx="15"/>
          </p:nvPr>
        </p:nvSpPr>
        <p:spPr/>
        <p:txBody>
          <a:bodyPr/>
          <a:lstStyle/>
          <a:p>
            <a:pPr lvl="1"/>
            <a:r>
              <a:rPr lang="en-US" dirty="0" smtClean="0"/>
              <a:t>Some data(sets) may be required to be </a:t>
            </a:r>
            <a:r>
              <a:rPr lang="en-US" b="1" dirty="0" smtClean="0"/>
              <a:t>openly available</a:t>
            </a:r>
            <a:r>
              <a:rPr lang="en-US" dirty="0" smtClean="0"/>
              <a:t>.</a:t>
            </a:r>
            <a:r>
              <a:rPr lang="en-US" b="1" dirty="0" smtClean="0"/>
              <a:t> </a:t>
            </a:r>
            <a:endParaRPr lang="en-US" dirty="0" smtClean="0"/>
          </a:p>
          <a:p>
            <a:pPr lvl="2">
              <a:buFont typeface="Wingdings" pitchFamily="2" charset="2"/>
              <a:buChar char="§"/>
            </a:pPr>
            <a:r>
              <a:rPr lang="en-US" dirty="0" smtClean="0"/>
              <a:t>e.g. subject to a Freedom of Information Act</a:t>
            </a:r>
          </a:p>
          <a:p>
            <a:pPr lvl="1"/>
            <a:r>
              <a:rPr lang="en-US" dirty="0" smtClean="0"/>
              <a:t>Some data(sets) may be </a:t>
            </a:r>
            <a:r>
              <a:rPr lang="en-US" b="1" dirty="0" smtClean="0"/>
              <a:t>subject to restrictions</a:t>
            </a:r>
            <a:r>
              <a:rPr lang="en-US" dirty="0" smtClean="0"/>
              <a:t>.</a:t>
            </a:r>
          </a:p>
          <a:p>
            <a:pPr lvl="2">
              <a:buFont typeface="Wingdings" pitchFamily="2" charset="2"/>
              <a:buChar char="§"/>
            </a:pPr>
            <a:r>
              <a:rPr lang="en-US" dirty="0" smtClean="0"/>
              <a:t>e.g. privacy, national security, third party rights </a:t>
            </a:r>
          </a:p>
          <a:p>
            <a:pPr lvl="1"/>
            <a:r>
              <a:rPr lang="en-US" dirty="0" smtClean="0"/>
              <a:t>Some data(sets) may be</a:t>
            </a:r>
            <a:r>
              <a:rPr lang="en-US" b="1" dirty="0" smtClean="0"/>
              <a:t> available for reuse but not for modification</a:t>
            </a:r>
            <a:r>
              <a:rPr lang="en-US" dirty="0" smtClean="0"/>
              <a:t>.</a:t>
            </a:r>
            <a:r>
              <a:rPr lang="en-US" b="1" dirty="0" smtClean="0"/>
              <a:t> </a:t>
            </a:r>
          </a:p>
          <a:p>
            <a:pPr marL="731520" lvl="2" indent="-457200">
              <a:buFont typeface="Wingdings" pitchFamily="2" charset="2"/>
              <a:buChar char="§"/>
            </a:pPr>
            <a:r>
              <a:rPr lang="en-US" dirty="0" smtClean="0"/>
              <a:t>e.g. legal texts, public budgets (if modifications are made, it must be made clear that the data is not the actual authentic version)</a:t>
            </a:r>
          </a:p>
          <a:p>
            <a:pPr lvl="1"/>
            <a:r>
              <a:rPr lang="en-US" dirty="0" smtClean="0"/>
              <a:t>Some data(sets) may be published </a:t>
            </a:r>
            <a:r>
              <a:rPr lang="en-US" b="1" dirty="0" smtClean="0"/>
              <a:t>allowing derivations</a:t>
            </a:r>
            <a:r>
              <a:rPr lang="en-US" dirty="0" smtClean="0"/>
              <a:t> with attribution of authoritative source. </a:t>
            </a:r>
            <a:r>
              <a:rPr lang="en-US" b="1" dirty="0" smtClean="0"/>
              <a:t>	</a:t>
            </a:r>
          </a:p>
          <a:p>
            <a:pPr lvl="2">
              <a:buFont typeface="Wingdings" pitchFamily="2" charset="2"/>
              <a:buChar char="§"/>
            </a:pPr>
            <a:r>
              <a:rPr lang="en-US" dirty="0" smtClean="0"/>
              <a:t>e.g. legal commentary, translations</a:t>
            </a:r>
          </a:p>
          <a:p>
            <a:endParaRPr lang="en-US" sz="24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Licensing approaches: Creative Commons (1)</a:t>
            </a:r>
            <a:endParaRPr lang="en-GB" noProof="0" dirty="0"/>
          </a:p>
        </p:txBody>
      </p:sp>
      <p:sp>
        <p:nvSpPr>
          <p:cNvPr id="3" name="Content Placeholder 2"/>
          <p:cNvSpPr>
            <a:spLocks noGrp="1"/>
          </p:cNvSpPr>
          <p:nvPr>
            <p:ph sz="quarter" idx="15"/>
          </p:nvPr>
        </p:nvSpPr>
        <p:spPr>
          <a:xfrm>
            <a:off x="2250555" y="1833134"/>
            <a:ext cx="6342856" cy="412755"/>
          </a:xfrm>
        </p:spPr>
        <p:txBody>
          <a:bodyPr anchor="ctr"/>
          <a:lstStyle/>
          <a:p>
            <a:r>
              <a:rPr lang="en-GB" sz="1600" b="1" noProof="0" dirty="0" smtClean="0"/>
              <a:t>Public domain - No rights reserved </a:t>
            </a:r>
            <a:r>
              <a:rPr lang="en-GB" sz="1600" noProof="0" dirty="0" smtClean="0"/>
              <a:t>– </a:t>
            </a:r>
            <a:r>
              <a:rPr lang="en-GB" sz="1600" dirty="0"/>
              <a:t>allows licensors to waive all rights and place a work in the public domain. others may freely build upon, enhance and reuse the works for any purposes without restriction under copyright or database law.</a:t>
            </a:r>
            <a:endParaRPr lang="en-GB" sz="1600" noProof="0"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18</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4005065"/>
            <a:ext cx="1646478"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7" y="5085185"/>
            <a:ext cx="1646480"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Content Placeholder 2"/>
          <p:cNvSpPr txBox="1">
            <a:spLocks/>
          </p:cNvSpPr>
          <p:nvPr/>
        </p:nvSpPr>
        <p:spPr>
          <a:xfrm>
            <a:off x="2267744" y="4086717"/>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600" b="1" dirty="0"/>
              <a:t>Attribution</a:t>
            </a:r>
            <a:r>
              <a:rPr lang="en-GB" sz="1600" dirty="0"/>
              <a:t> – </a:t>
            </a:r>
            <a:r>
              <a:rPr lang="en-GB" sz="1600" dirty="0" smtClean="0"/>
              <a:t>Others can distribute</a:t>
            </a:r>
            <a:r>
              <a:rPr lang="en-GB" sz="1600" dirty="0"/>
              <a:t>, remix, tweak, and build upon your work, even commercially, as long as they credit you for the original creation. </a:t>
            </a:r>
            <a:endParaRPr lang="es-ES" sz="1600" dirty="0" smtClean="0"/>
          </a:p>
        </p:txBody>
      </p:sp>
      <p:sp>
        <p:nvSpPr>
          <p:cNvPr id="16" name="Content Placeholder 2"/>
          <p:cNvSpPr txBox="1">
            <a:spLocks/>
          </p:cNvSpPr>
          <p:nvPr/>
        </p:nvSpPr>
        <p:spPr>
          <a:xfrm>
            <a:off x="2267744" y="5166836"/>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600" b="1" dirty="0" smtClean="0"/>
              <a:t>Attribution-</a:t>
            </a:r>
            <a:r>
              <a:rPr lang="en-GB" sz="1600" b="1" dirty="0" err="1" smtClean="0"/>
              <a:t>ShareAlike</a:t>
            </a:r>
            <a:r>
              <a:rPr lang="en-GB" sz="1600" dirty="0" smtClean="0"/>
              <a:t> – Others can remix</a:t>
            </a:r>
            <a:r>
              <a:rPr lang="en-GB" sz="1600" dirty="0"/>
              <a:t>, tweak, and build upon your work even for commercial purposes, as long as they credit you and license their new creations under the identical terms.</a:t>
            </a:r>
            <a:endParaRPr lang="es-ES" sz="1600" dirty="0" smtClean="0"/>
          </a:p>
        </p:txBody>
      </p:sp>
      <p:pic>
        <p:nvPicPr>
          <p:cNvPr id="1036"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8" y="1624717"/>
            <a:ext cx="1646474" cy="580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17"/>
          <p:cNvSpPr/>
          <p:nvPr/>
        </p:nvSpPr>
        <p:spPr bwMode="ltGray">
          <a:xfrm>
            <a:off x="5220072" y="5949280"/>
            <a:ext cx="2664296"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Georgia" pitchFamily="18" charset="0"/>
              </a:rPr>
              <a:t>See also:</a:t>
            </a:r>
          </a:p>
          <a:p>
            <a:r>
              <a:rPr lang="en-GB" sz="1200" dirty="0">
                <a:hlinkClick r:id="rId6"/>
              </a:rPr>
              <a:t>http://creativecommons.org/licenses</a:t>
            </a:r>
            <a:r>
              <a:rPr lang="en-GB" sz="1200" dirty="0" smtClean="0">
                <a:hlinkClick r:id="rId6"/>
              </a:rPr>
              <a:t>/</a:t>
            </a:r>
            <a:r>
              <a:rPr lang="en-GB" sz="1200" dirty="0" smtClean="0"/>
              <a:t> </a:t>
            </a:r>
            <a:endParaRPr lang="en-GB" sz="1200" dirty="0" smtClean="0">
              <a:solidFill>
                <a:schemeClr val="tx1"/>
              </a:solidFill>
            </a:endParaRPr>
          </a:p>
        </p:txBody>
      </p:sp>
      <p:sp>
        <p:nvSpPr>
          <p:cNvPr id="23" name="Content Placeholder 2"/>
          <p:cNvSpPr txBox="1">
            <a:spLocks/>
          </p:cNvSpPr>
          <p:nvPr/>
        </p:nvSpPr>
        <p:spPr>
          <a:xfrm>
            <a:off x="2243584" y="2996952"/>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600" b="1" dirty="0" smtClean="0"/>
              <a:t>Public </a:t>
            </a:r>
            <a:r>
              <a:rPr lang="en-GB" sz="1600" b="1" dirty="0"/>
              <a:t>D</a:t>
            </a:r>
            <a:r>
              <a:rPr lang="en-GB" sz="1600" b="1" dirty="0" smtClean="0"/>
              <a:t>omain Mark – “No know copyright”</a:t>
            </a:r>
            <a:r>
              <a:rPr lang="en-GB" sz="1600" dirty="0" smtClean="0"/>
              <a:t>– allows licensors to waive all rights and place a work in the </a:t>
            </a:r>
            <a:r>
              <a:rPr lang="en-GB" sz="1600" dirty="0"/>
              <a:t>public domain</a:t>
            </a:r>
            <a:r>
              <a:rPr lang="en-GB" sz="1600" dirty="0" smtClean="0"/>
              <a:t>. It indicates that </a:t>
            </a:r>
            <a:r>
              <a:rPr lang="en-GB" sz="1600" dirty="0"/>
              <a:t>a work is no longer restricted by copyright and can be freely used by others. </a:t>
            </a:r>
            <a:endParaRPr lang="en-GB" sz="1600" dirty="0" smtClean="0"/>
          </a:p>
        </p:txBody>
      </p:sp>
      <p:pic>
        <p:nvPicPr>
          <p:cNvPr id="2052" name="Picture 4" descr="http://www.vlaamse-erfgoedbibliotheek.be/sites/default/files/imagecache/image_detail_medium/nieuws/1440/3741-europeana-gebruikt-merkteken-creative-commons-publiek-domein.png"/>
          <p:cNvPicPr>
            <a:picLocks noChangeAspect="1" noChangeArrowheads="1"/>
          </p:cNvPicPr>
          <p:nvPr/>
        </p:nvPicPr>
        <p:blipFill rotWithShape="1">
          <a:blip r:embed="rId7">
            <a:extLst>
              <a:ext uri="{28A0092B-C50C-407E-A947-70E740481C1C}">
                <a14:useLocalDpi xmlns:a14="http://schemas.microsoft.com/office/drawing/2010/main" val="0"/>
              </a:ext>
            </a:extLst>
          </a:blip>
          <a:srcRect b="30093"/>
          <a:stretch/>
        </p:blipFill>
        <p:spPr bwMode="auto">
          <a:xfrm>
            <a:off x="467548" y="2832298"/>
            <a:ext cx="1646479" cy="643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372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Licensing approaches: Creative Commons (2)</a:t>
            </a:r>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19</a:t>
            </a:fld>
            <a:endParaRPr lang="en-GB"/>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1844824"/>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3" y="2780928"/>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3" y="3992364"/>
            <a:ext cx="164648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7" y="5059785"/>
            <a:ext cx="164647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Content Placeholder 2"/>
          <p:cNvSpPr txBox="1">
            <a:spLocks/>
          </p:cNvSpPr>
          <p:nvPr/>
        </p:nvSpPr>
        <p:spPr>
          <a:xfrm>
            <a:off x="2267744" y="4077072"/>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600" b="1" dirty="0" smtClean="0"/>
              <a:t>Attribution-</a:t>
            </a:r>
            <a:r>
              <a:rPr lang="en-GB" sz="1600" b="1" dirty="0" err="1" smtClean="0"/>
              <a:t>NonCommercial</a:t>
            </a:r>
            <a:r>
              <a:rPr lang="en-GB" sz="1600" b="1" dirty="0" smtClean="0"/>
              <a:t>-</a:t>
            </a:r>
            <a:r>
              <a:rPr lang="en-GB" sz="1600" b="1" dirty="0" err="1" smtClean="0"/>
              <a:t>ShareAlike</a:t>
            </a:r>
            <a:r>
              <a:rPr lang="en-GB" sz="1600" dirty="0" smtClean="0"/>
              <a:t> – Others </a:t>
            </a:r>
            <a:r>
              <a:rPr lang="en-GB" sz="1600" dirty="0"/>
              <a:t>can  remix, tweak, and build upon your work non-commercially, as long as they credit you and license their new creations under the identical terms</a:t>
            </a:r>
            <a:r>
              <a:rPr lang="en-GB" sz="1600" dirty="0" smtClean="0"/>
              <a:t>.</a:t>
            </a:r>
            <a:endParaRPr lang="es-ES" sz="1600" dirty="0" smtClean="0"/>
          </a:p>
        </p:txBody>
      </p:sp>
      <p:sp>
        <p:nvSpPr>
          <p:cNvPr id="20" name="Content Placeholder 2"/>
          <p:cNvSpPr txBox="1">
            <a:spLocks/>
          </p:cNvSpPr>
          <p:nvPr/>
        </p:nvSpPr>
        <p:spPr>
          <a:xfrm>
            <a:off x="2250555" y="1926477"/>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600" b="1" dirty="0" smtClean="0"/>
              <a:t>Attribution-</a:t>
            </a:r>
            <a:r>
              <a:rPr lang="en-GB" sz="1600" b="1" dirty="0" err="1" smtClean="0"/>
              <a:t>NoDerivs</a:t>
            </a:r>
            <a:r>
              <a:rPr lang="en-GB" sz="1600" dirty="0" smtClean="0"/>
              <a:t> – Allows for </a:t>
            </a:r>
            <a:r>
              <a:rPr lang="en-GB" sz="1600" dirty="0"/>
              <a:t>redistribution, commercial and non-commercial, as long as it is passed along unchanged and in whole, with credit to you</a:t>
            </a:r>
            <a:r>
              <a:rPr lang="en-GB" sz="1600" dirty="0" smtClean="0"/>
              <a:t>.  </a:t>
            </a:r>
            <a:endParaRPr lang="es-ES" sz="1600" dirty="0" smtClean="0"/>
          </a:p>
        </p:txBody>
      </p:sp>
      <p:sp>
        <p:nvSpPr>
          <p:cNvPr id="21" name="Content Placeholder 2"/>
          <p:cNvSpPr txBox="1">
            <a:spLocks/>
          </p:cNvSpPr>
          <p:nvPr/>
        </p:nvSpPr>
        <p:spPr>
          <a:xfrm>
            <a:off x="2267744" y="2996952"/>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600" b="1" dirty="0" smtClean="0"/>
              <a:t>Attribution-</a:t>
            </a:r>
            <a:r>
              <a:rPr lang="en-GB" sz="1600" b="1" dirty="0" err="1" smtClean="0"/>
              <a:t>NonCommercial</a:t>
            </a:r>
            <a:r>
              <a:rPr lang="en-GB" sz="1600" dirty="0"/>
              <a:t> – </a:t>
            </a:r>
            <a:r>
              <a:rPr lang="en-GB" sz="1600" dirty="0" smtClean="0"/>
              <a:t>Others can  </a:t>
            </a:r>
            <a:r>
              <a:rPr lang="en-GB" sz="1600" dirty="0"/>
              <a:t>remix, tweak, and build upon your work non-commercially, and although their new works must also acknowledge you and be non-commercial, they don’t have to license their derivative works on the same terms</a:t>
            </a:r>
            <a:r>
              <a:rPr lang="en-GB" sz="1600" dirty="0" smtClean="0"/>
              <a:t>.</a:t>
            </a:r>
            <a:endParaRPr lang="es-ES" sz="1600" dirty="0" smtClean="0"/>
          </a:p>
        </p:txBody>
      </p:sp>
      <p:sp>
        <p:nvSpPr>
          <p:cNvPr id="22" name="Content Placeholder 2"/>
          <p:cNvSpPr txBox="1">
            <a:spLocks/>
          </p:cNvSpPr>
          <p:nvPr/>
        </p:nvSpPr>
        <p:spPr>
          <a:xfrm>
            <a:off x="2267744" y="5229200"/>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600" b="1" dirty="0" smtClean="0"/>
              <a:t>Attribution-</a:t>
            </a:r>
            <a:r>
              <a:rPr lang="en-GB" sz="1600" b="1" dirty="0" err="1" smtClean="0"/>
              <a:t>NonCommercial</a:t>
            </a:r>
            <a:r>
              <a:rPr lang="en-GB" sz="1600" b="1" dirty="0" smtClean="0"/>
              <a:t>-</a:t>
            </a:r>
            <a:r>
              <a:rPr lang="en-GB" sz="1600" b="1" dirty="0" err="1" smtClean="0"/>
              <a:t>NoDerivs</a:t>
            </a:r>
            <a:r>
              <a:rPr lang="en-GB" sz="1600" dirty="0" smtClean="0"/>
              <a:t> </a:t>
            </a:r>
            <a:r>
              <a:rPr lang="en-GB" sz="1600" dirty="0"/>
              <a:t>– </a:t>
            </a:r>
            <a:r>
              <a:rPr lang="en-GB" sz="1600" dirty="0" smtClean="0"/>
              <a:t>Only allows </a:t>
            </a:r>
            <a:r>
              <a:rPr lang="en-GB" sz="1600" dirty="0"/>
              <a:t>others to download your works and share them with others as long as they credit you, but they can’t change them in any way or use them commercially</a:t>
            </a:r>
            <a:r>
              <a:rPr lang="en-GB" sz="1600" dirty="0" smtClean="0"/>
              <a:t>.</a:t>
            </a:r>
            <a:endParaRPr lang="es-ES" sz="1600" dirty="0" smtClean="0"/>
          </a:p>
        </p:txBody>
      </p:sp>
      <p:sp>
        <p:nvSpPr>
          <p:cNvPr id="23" name="Rectangle 22"/>
          <p:cNvSpPr/>
          <p:nvPr/>
        </p:nvSpPr>
        <p:spPr bwMode="ltGray">
          <a:xfrm>
            <a:off x="5220072" y="5949280"/>
            <a:ext cx="2664296"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Georgia" pitchFamily="18" charset="0"/>
              </a:rPr>
              <a:t>See also:</a:t>
            </a:r>
          </a:p>
          <a:p>
            <a:r>
              <a:rPr lang="en-GB" sz="1200" dirty="0">
                <a:hlinkClick r:id="rId7"/>
              </a:rPr>
              <a:t>http://creativecommons.org/licenses</a:t>
            </a:r>
            <a:r>
              <a:rPr lang="en-GB" sz="1200" dirty="0" smtClean="0">
                <a:hlinkClick r:id="rId7"/>
              </a:rPr>
              <a:t>/</a:t>
            </a:r>
            <a:r>
              <a:rPr lang="en-GB" sz="1200" dirty="0" smtClean="0"/>
              <a:t> </a:t>
            </a:r>
            <a:endParaRPr lang="en-GB" sz="1200" dirty="0" smtClean="0">
              <a:solidFill>
                <a:schemeClr val="tx1"/>
              </a:solidFill>
            </a:endParaRPr>
          </a:p>
        </p:txBody>
      </p:sp>
    </p:spTree>
    <p:extLst>
      <p:ext uri="{BB962C8B-B14F-4D97-AF65-F5344CB8AC3E}">
        <p14:creationId xmlns:p14="http://schemas.microsoft.com/office/powerpoint/2010/main" val="338219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en-GB" sz="1600" dirty="0" smtClean="0"/>
              <a:t>This presentation has been created by PwC</a:t>
            </a:r>
            <a:br>
              <a:rPr lang="en-GB" sz="1600" dirty="0" smtClean="0"/>
            </a:br>
            <a:r>
              <a:rPr lang="en-GB" sz="1600" dirty="0" smtClean="0"/>
              <a:t/>
            </a:r>
            <a:br>
              <a:rPr lang="en-GB" sz="1600" dirty="0" smtClean="0"/>
            </a:br>
            <a:r>
              <a:rPr lang="en-GB" sz="1600" dirty="0" smtClean="0"/>
              <a:t>Authors: </a:t>
            </a:r>
            <a:br>
              <a:rPr lang="en-GB" sz="1600" dirty="0" smtClean="0"/>
            </a:br>
            <a:r>
              <a:rPr lang="en-GB" sz="1600" i="0" dirty="0" err="1" smtClean="0"/>
              <a:t>Makx</a:t>
            </a:r>
            <a:r>
              <a:rPr lang="en-GB" sz="1600" i="0" dirty="0" smtClean="0"/>
              <a:t> </a:t>
            </a:r>
            <a:r>
              <a:rPr lang="en-GB" sz="1600" i="0" dirty="0" err="1" smtClean="0"/>
              <a:t>Dekkers</a:t>
            </a:r>
            <a:r>
              <a:rPr lang="en-GB" sz="1600" i="0" dirty="0" smtClean="0"/>
              <a:t>,</a:t>
            </a:r>
            <a:r>
              <a:rPr lang="en-GB" sz="1600" dirty="0" smtClean="0"/>
              <a:t> </a:t>
            </a:r>
            <a:r>
              <a:rPr lang="en-GB" sz="1600" i="0" dirty="0" err="1" smtClean="0"/>
              <a:t>Nikolaos</a:t>
            </a:r>
            <a:r>
              <a:rPr lang="en-GB" sz="1600" i="0" dirty="0" smtClean="0"/>
              <a:t> </a:t>
            </a:r>
            <a:r>
              <a:rPr lang="en-GB" sz="1600" i="0" dirty="0" err="1" smtClean="0"/>
              <a:t>Loutas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and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en-GB" dirty="0" smtClean="0"/>
              <a:t>Presentation metadata</a:t>
            </a:r>
            <a:endParaRPr lang="en-GB" dirty="0"/>
          </a:p>
        </p:txBody>
      </p:sp>
      <p:sp>
        <p:nvSpPr>
          <p:cNvPr id="4" name="Slide Number Placeholder 3"/>
          <p:cNvSpPr>
            <a:spLocks noGrp="1"/>
          </p:cNvSpPr>
          <p:nvPr>
            <p:ph type="sldNum" sz="quarter" idx="19"/>
          </p:nvPr>
        </p:nvSpPr>
        <p:spPr/>
        <p:txBody>
          <a:bodyPr/>
          <a:lstStyle/>
          <a:p>
            <a:r>
              <a:rPr lang="en-GB" smtClean="0"/>
              <a:t>Slide </a:t>
            </a:r>
            <a:fld id="{F40CD079-BC3F-4086-BA81-31A79D845B02}" type="slidenum">
              <a:rPr lang="en-GB" smtClean="0"/>
              <a:pPr/>
              <a:t>2</a:t>
            </a:fld>
            <a:endParaRPr lang="en-GB"/>
          </a:p>
        </p:txBody>
      </p:sp>
      <p:sp>
        <p:nvSpPr>
          <p:cNvPr id="6" name="Rectangle 5"/>
          <p:cNvSpPr/>
          <p:nvPr/>
        </p:nvSpPr>
        <p:spPr>
          <a:xfrm>
            <a:off x="467544" y="2924944"/>
            <a:ext cx="2376264" cy="2308324"/>
          </a:xfrm>
          <a:prstGeom prst="rect">
            <a:avLst/>
          </a:prstGeom>
        </p:spPr>
        <p:txBody>
          <a:bodyPr wrap="square">
            <a:spAutoFit/>
          </a:bodyPr>
          <a:lstStyle/>
          <a:p>
            <a:r>
              <a:rPr lang="en-GB" sz="1200" dirty="0" smtClean="0">
                <a:latin typeface="Georgia" pitchFamily="18" charset="0"/>
              </a:rPr>
              <a:t>Open Data Support is funded  by the European Commission under SMART 2012/0107 ‘Lot 2: Provision of services for the Publication, Access and Reuse of Open Public Data across the European Union, through existing open data portals’(Contract No. 30-CE-0530965/00-17</a:t>
            </a:r>
            <a:r>
              <a:rPr lang="en-GB" sz="1200" dirty="0">
                <a:latin typeface="Georgia" pitchFamily="18" charset="0"/>
              </a:rPr>
              <a:t>).</a:t>
            </a:r>
            <a:br>
              <a:rPr lang="en-GB" sz="1200" dirty="0">
                <a:latin typeface="Georgia" pitchFamily="18" charset="0"/>
              </a:rPr>
            </a:br>
            <a:r>
              <a:rPr lang="en-GB" sz="1200" dirty="0">
                <a:latin typeface="Georgia" pitchFamily="18" charset="0"/>
              </a:rPr>
              <a:t/>
            </a:r>
            <a:br>
              <a:rPr lang="en-GB" sz="1200" dirty="0">
                <a:latin typeface="Georgia" pitchFamily="18" charset="0"/>
              </a:rPr>
            </a:br>
            <a:r>
              <a:rPr lang="en-GB" sz="1200" dirty="0">
                <a:latin typeface="Georgia" pitchFamily="18" charset="0"/>
              </a:rPr>
              <a:t>© </a:t>
            </a:r>
            <a:r>
              <a:rPr lang="en-GB" sz="1200" dirty="0" smtClean="0">
                <a:latin typeface="Georgia" pitchFamily="18" charset="0"/>
              </a:rPr>
              <a:t>2014 </a:t>
            </a:r>
            <a:r>
              <a:rPr lang="en-GB" sz="1200" dirty="0">
                <a:latin typeface="Georgia" pitchFamily="18" charset="0"/>
              </a:rPr>
              <a:t>European </a:t>
            </a:r>
            <a:r>
              <a:rPr lang="en-GB" sz="1200" dirty="0" smtClean="0">
                <a:latin typeface="Georgia" pitchFamily="18" charset="0"/>
              </a:rPr>
              <a:t>Commission</a:t>
            </a:r>
            <a:endParaRPr lang="en-GB" sz="1200" dirty="0">
              <a:latin typeface="Georgia" pitchFamily="18" charset="0"/>
            </a:endParaRPr>
          </a:p>
        </p:txBody>
      </p:sp>
      <p:sp>
        <p:nvSpPr>
          <p:cNvPr id="8" name="Content Placeholder 2"/>
          <p:cNvSpPr txBox="1">
            <a:spLocks/>
          </p:cNvSpPr>
          <p:nvPr/>
        </p:nvSpPr>
        <p:spPr bwMode="auto">
          <a:xfrm>
            <a:off x="2987824" y="2276872"/>
            <a:ext cx="5760640"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273050" algn="l" defTabSz="914400" rtl="0" eaLnBrk="1" fontAlgn="base" latinLnBrk="0" hangingPunct="1">
              <a:lnSpc>
                <a:spcPct val="100000"/>
              </a:lnSpc>
              <a:spcBef>
                <a:spcPct val="0"/>
              </a:spcBef>
              <a:spcAft>
                <a:spcPts val="900"/>
              </a:spcAft>
              <a:buClr>
                <a:schemeClr val="tx1"/>
              </a:buClr>
              <a:buSzTx/>
              <a:buFontTx/>
              <a:buNone/>
              <a:tabLst/>
              <a:defRPr/>
            </a:pPr>
            <a:r>
              <a:rPr kumimoji="0" lang="en-GB" sz="1200" b="1" i="1" u="none" strike="noStrike" kern="1200" cap="none" spc="0" normalizeH="0" baseline="0" noProof="0" dirty="0" smtClean="0">
                <a:ln>
                  <a:noFill/>
                </a:ln>
                <a:solidFill>
                  <a:schemeClr val="tx1"/>
                </a:solidFill>
                <a:effectLst/>
                <a:uLnTx/>
                <a:uFillTx/>
                <a:latin typeface="Georgia" pitchFamily="18" charset="0"/>
                <a:ea typeface="+mn-ea"/>
                <a:cs typeface="+mn-cs"/>
              </a:rPr>
              <a:t>Disclaimers</a:t>
            </a:r>
          </a:p>
          <a:p>
            <a:pPr marL="0" marR="0" lvl="0" indent="-273050" algn="just" defTabSz="914400" rtl="0" eaLnBrk="1" fontAlgn="base" latinLnBrk="0" hangingPunct="1">
              <a:lnSpc>
                <a:spcPct val="100000"/>
              </a:lnSpc>
              <a:spcBef>
                <a:spcPct val="0"/>
              </a:spcBef>
              <a:spcAft>
                <a:spcPts val="0"/>
              </a:spcAft>
              <a:buClr>
                <a:schemeClr val="tx1"/>
              </a:buClr>
              <a:buSzTx/>
              <a:buFont typeface="+mj-lt"/>
              <a:buAutoNum type="arabicPeriod"/>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views expressed in this presentation are purely those of the authors and may not, in any circumstances, be interpreted as stating an official position of the European Commission.</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European Commission does not guarantee the accuracy of the information included in this presentation, nor does it accept any responsibility for any use thereof.</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Reference herein to any specific products, specifications, process, or service by trade name, trademark, manufacturer, or otherwise, does not necessarily constitute or imply its endorsement, recommendation, or favouring by the European Commission.</a:t>
            </a:r>
          </a:p>
          <a:p>
            <a:pPr marL="0" marR="0" lvl="0" indent="-273050" algn="just" defTabSz="914400" rtl="0" eaLnBrk="1" fontAlgn="base" latinLnBrk="0" hangingPunct="1">
              <a:lnSpc>
                <a:spcPct val="100000"/>
              </a:lnSpc>
              <a:spcBef>
                <a:spcPct val="0"/>
              </a:spcBef>
              <a:spcAft>
                <a:spcPts val="90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All care has been taken by the author to ensure that s/he has obtained, where necessary, permission to use any parts of manuscripts including illustrations, maps, and graphs, on which intellectual property rights already exist from the titular holder(s) of such rights or from her/his or their legal representative.</a:t>
            </a:r>
          </a:p>
          <a:p>
            <a:pPr marL="0" marR="0" lvl="0" indent="-273050" algn="just" defTabSz="914400" rtl="0" eaLnBrk="1" fontAlgn="base" latinLnBrk="0" hangingPunct="1">
              <a:lnSpc>
                <a:spcPct val="100000"/>
              </a:lnSpc>
              <a:spcBef>
                <a:spcPct val="0"/>
              </a:spcBef>
              <a:spcAft>
                <a:spcPts val="900"/>
              </a:spcAft>
              <a:buClr>
                <a:schemeClr val="tx1"/>
              </a:buClr>
              <a:buSzTx/>
              <a:buFont typeface="+mj-lt"/>
              <a:buAutoNum type="arabicPeriod" startAt="2"/>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This presentation has been carefully compiled by PwC, but no representation is made or warranty given (either express or implied) as to the completeness or accuracy of the information it contains. PwC  is not liable for the information in this presentation or any decision or consequence based on the use of it.. PwC will not be liable for any damages arising from the use of the information contained in this presentation. The information contained in this presentation is of a general nature and is solely for guidance on matters of general interest. This presentation is not a substitute for professional advice on any particular matter. No reader should act on the basis of any matter contained in this publication without considering appropriate professional advice.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practices for licensing your data</a:t>
            </a:r>
            <a:endParaRPr lang="en-GB" dirty="0"/>
          </a:p>
        </p:txBody>
      </p:sp>
      <p:sp>
        <p:nvSpPr>
          <p:cNvPr id="4" name="Content Placeholder 3"/>
          <p:cNvSpPr>
            <a:spLocks noGrp="1"/>
          </p:cNvSpPr>
          <p:nvPr>
            <p:ph sz="quarter" idx="15"/>
          </p:nvPr>
        </p:nvSpPr>
        <p:spPr>
          <a:xfrm>
            <a:off x="539553" y="1752600"/>
            <a:ext cx="8071048" cy="4419600"/>
          </a:xfrm>
        </p:spPr>
        <p:txBody>
          <a:bodyPr/>
          <a:lstStyle/>
          <a:p>
            <a:r>
              <a:rPr lang="en-GB" i="1" dirty="0" smtClean="0">
                <a:solidFill>
                  <a:schemeClr val="accent1"/>
                </a:solidFill>
              </a:rPr>
              <a:t>Good practices:</a:t>
            </a:r>
          </a:p>
          <a:p>
            <a:pPr marL="285750" indent="-285750">
              <a:buFont typeface="Wingdings" pitchFamily="2" charset="2"/>
              <a:buChar char="ü"/>
            </a:pPr>
            <a:r>
              <a:rPr lang="en-GB" dirty="0" smtClean="0"/>
              <a:t>If the original data is in the public domain (e.g. by law), keep it there – use for example the Creative Commons Zero Public </a:t>
            </a:r>
            <a:r>
              <a:rPr lang="en-GB" dirty="0"/>
              <a:t>Domain Dedication or the Open Data Commons Public Domain Dedication and License (PDDL) </a:t>
            </a:r>
            <a:endParaRPr lang="en-GB" dirty="0" smtClean="0"/>
          </a:p>
          <a:p>
            <a:pPr marL="285750" indent="-285750">
              <a:buFont typeface="Wingdings" pitchFamily="2" charset="2"/>
              <a:buChar char="ü"/>
            </a:pPr>
            <a:r>
              <a:rPr lang="en-GB" dirty="0" smtClean="0"/>
              <a:t>For some documentation integrity needs to be protected – use a No-Derivatives licence, for example Creative Commons Attribution-</a:t>
            </a:r>
            <a:r>
              <a:rPr lang="en-GB" dirty="0" err="1" smtClean="0"/>
              <a:t>NoDerivs</a:t>
            </a:r>
            <a:r>
              <a:rPr lang="en-GB" dirty="0" smtClean="0"/>
              <a:t>, but only if really necessary</a:t>
            </a:r>
          </a:p>
          <a:p>
            <a:pPr marL="285750" indent="-285750">
              <a:buFont typeface="Wingdings" pitchFamily="2" charset="2"/>
              <a:buChar char="ü"/>
            </a:pPr>
            <a:r>
              <a:rPr lang="en-GB" dirty="0" smtClean="0"/>
              <a:t>Avoid Non-Commercial licences if at all possible, as these seriously restrict reuse.</a:t>
            </a:r>
          </a:p>
          <a:p>
            <a:endParaRPr lang="en-GB" dirty="0"/>
          </a:p>
        </p:txBody>
      </p:sp>
      <p:sp>
        <p:nvSpPr>
          <p:cNvPr id="5" name="Slide Number Placeholder 4"/>
          <p:cNvSpPr>
            <a:spLocks noGrp="1"/>
          </p:cNvSpPr>
          <p:nvPr>
            <p:ph type="sldNum" sz="quarter" idx="18"/>
          </p:nvPr>
        </p:nvSpPr>
        <p:spPr/>
        <p:txBody>
          <a:bodyPr/>
          <a:lstStyle/>
          <a:p>
            <a:r>
              <a:rPr lang="en-GB" smtClean="0"/>
              <a:t>Slide </a:t>
            </a:r>
            <a:fld id="{E44EE0AE-258D-448E-BE6F-A5950D950578}" type="slidenum">
              <a:rPr lang="en-GB" smtClean="0"/>
              <a:pPr/>
              <a:t>20</a:t>
            </a:fld>
            <a:endParaRPr lang="en-GB"/>
          </a:p>
        </p:txBody>
      </p:sp>
      <p:sp>
        <p:nvSpPr>
          <p:cNvPr id="9" name="TextBox 8"/>
          <p:cNvSpPr txBox="1"/>
          <p:nvPr/>
        </p:nvSpPr>
        <p:spPr>
          <a:xfrm>
            <a:off x="1043608" y="5301208"/>
            <a:ext cx="7056784" cy="720080"/>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0" tIns="0" rIns="0" bIns="0" rtlCol="0">
            <a:noAutofit/>
          </a:bodyPr>
          <a:lstStyle/>
          <a:p>
            <a:pPr indent="-274320">
              <a:spcAft>
                <a:spcPts val="900"/>
              </a:spcAft>
            </a:pPr>
            <a:r>
              <a:rPr lang="en-GB" i="1" dirty="0" smtClean="0">
                <a:solidFill>
                  <a:schemeClr val="bg2"/>
                </a:solidFill>
                <a:latin typeface="+mj-lt"/>
              </a:rPr>
              <a:t>Licences for data should provide appropriate security and control </a:t>
            </a:r>
            <a:br>
              <a:rPr lang="en-GB" i="1" dirty="0" smtClean="0">
                <a:solidFill>
                  <a:schemeClr val="bg2"/>
                </a:solidFill>
                <a:latin typeface="+mj-lt"/>
              </a:rPr>
            </a:br>
            <a:r>
              <a:rPr lang="en-GB" i="1" dirty="0" smtClean="0">
                <a:solidFill>
                  <a:schemeClr val="bg2"/>
                </a:solidFill>
                <a:latin typeface="+mj-lt"/>
              </a:rPr>
              <a:t>(but not more than that).</a:t>
            </a:r>
          </a:p>
          <a:p>
            <a:pPr indent="-274320">
              <a:spcAft>
                <a:spcPts val="900"/>
              </a:spcAft>
            </a:pPr>
            <a:endParaRPr lang="en-GB" dirty="0" smtClean="0">
              <a:solidFill>
                <a:schemeClr val="bg2"/>
              </a:solidFill>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UK </a:t>
            </a:r>
            <a:r>
              <a:rPr lang="es-ES" dirty="0" err="1" smtClean="0"/>
              <a:t>Government</a:t>
            </a:r>
            <a:r>
              <a:rPr lang="es-ES" dirty="0" smtClean="0"/>
              <a:t> </a:t>
            </a:r>
            <a:r>
              <a:rPr lang="es-ES" dirty="0" err="1" smtClean="0"/>
              <a:t>licence</a:t>
            </a:r>
            <a:r>
              <a:rPr lang="es-ES" dirty="0" smtClean="0"/>
              <a:t> </a:t>
            </a:r>
            <a:r>
              <a:rPr lang="es-ES" dirty="0" err="1" smtClean="0"/>
              <a:t>for</a:t>
            </a:r>
            <a:r>
              <a:rPr lang="es-ES" dirty="0" smtClean="0"/>
              <a:t> PSI</a:t>
            </a:r>
            <a:endParaRPr lang="en-GB" dirty="0"/>
          </a:p>
        </p:txBody>
      </p:sp>
      <p:sp>
        <p:nvSpPr>
          <p:cNvPr id="3" name="Slide Number Placeholder 2"/>
          <p:cNvSpPr>
            <a:spLocks noGrp="1"/>
          </p:cNvSpPr>
          <p:nvPr>
            <p:ph type="sldNum" sz="quarter" idx="12"/>
          </p:nvPr>
        </p:nvSpPr>
        <p:spPr/>
        <p:txBody>
          <a:bodyPr/>
          <a:lstStyle/>
          <a:p>
            <a:r>
              <a:rPr lang="en-GB" smtClean="0"/>
              <a:t>Slide </a:t>
            </a:r>
            <a:fld id="{7703A140-4BD5-4963-8DDB-02EE24C99514}" type="slidenum">
              <a:rPr lang="en-GB" smtClean="0"/>
              <a:pPr/>
              <a:t>21</a:t>
            </a:fld>
            <a:endParaRPr lang="en-GB"/>
          </a:p>
        </p:txBody>
      </p:sp>
      <p:sp>
        <p:nvSpPr>
          <p:cNvPr id="4" name="TextBox 3"/>
          <p:cNvSpPr txBox="1"/>
          <p:nvPr/>
        </p:nvSpPr>
        <p:spPr>
          <a:xfrm>
            <a:off x="2195736" y="6165304"/>
            <a:ext cx="6264696" cy="288032"/>
          </a:xfrm>
          <a:prstGeom prst="rect">
            <a:avLst/>
          </a:prstGeom>
          <a:noFill/>
        </p:spPr>
        <p:txBody>
          <a:bodyPr vert="horz" wrap="square" lIns="0" tIns="0" rIns="0" bIns="0" rtlCol="0">
            <a:noAutofit/>
          </a:bodyPr>
          <a:lstStyle/>
          <a:p>
            <a:pPr indent="-274320">
              <a:spcAft>
                <a:spcPts val="900"/>
              </a:spcAft>
            </a:pPr>
            <a:r>
              <a:rPr lang="en-GB" sz="1050" dirty="0">
                <a:hlinkClick r:id="rId3"/>
              </a:rPr>
              <a:t>http://www.nationalarchives.gov.uk/doc/open-government-licence/version/2</a:t>
            </a:r>
            <a:r>
              <a:rPr lang="en-GB" sz="1050" dirty="0" smtClean="0">
                <a:hlinkClick r:id="rId3"/>
              </a:rPr>
              <a:t>/</a:t>
            </a:r>
            <a:r>
              <a:rPr lang="en-GB" sz="1050" dirty="0" smtClean="0"/>
              <a:t> </a:t>
            </a:r>
            <a:endParaRPr lang="en-GB" sz="1050" dirty="0" smtClean="0">
              <a:latin typeface="Georgia" pitchFamily="18" charset="0"/>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3728" y="1268760"/>
            <a:ext cx="4968552" cy="48318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8654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Using an open and unrestricting licence for your data</a:t>
            </a:r>
            <a:endParaRPr lang="en-GB" noProof="0" dirty="0"/>
          </a:p>
        </p:txBody>
      </p:sp>
      <p:sp>
        <p:nvSpPr>
          <p:cNvPr id="3" name="Content Placeholder 2"/>
          <p:cNvSpPr>
            <a:spLocks noGrp="1"/>
          </p:cNvSpPr>
          <p:nvPr>
            <p:ph sz="quarter" idx="15"/>
          </p:nvPr>
        </p:nvSpPr>
        <p:spPr/>
        <p:txBody>
          <a:bodyPr/>
          <a:lstStyle/>
          <a:p>
            <a:r>
              <a:rPr lang="en-US" i="1" dirty="0" smtClean="0">
                <a:solidFill>
                  <a:schemeClr val="accent1"/>
                </a:solidFill>
              </a:rPr>
              <a:t>Whenever data is licensed for open and unrestricted access, </a:t>
            </a:r>
            <a:r>
              <a:rPr lang="en-US" i="1" dirty="0" err="1" smtClean="0">
                <a:solidFill>
                  <a:schemeClr val="accent1"/>
                </a:solidFill>
              </a:rPr>
              <a:t>reusers</a:t>
            </a:r>
            <a:r>
              <a:rPr lang="en-US" i="1" dirty="0" smtClean="0">
                <a:solidFill>
                  <a:schemeClr val="accent1"/>
                </a:solidFill>
              </a:rPr>
              <a:t> can create new knowledge from combining it</a:t>
            </a:r>
            <a:r>
              <a:rPr lang="en-US" noProof="0" dirty="0" smtClean="0">
                <a:solidFill>
                  <a:schemeClr val="tx2"/>
                </a:solidFill>
              </a:rPr>
              <a:t>.</a:t>
            </a:r>
          </a:p>
          <a:p>
            <a:endParaRPr lang="en-US" sz="1800" noProof="0" dirty="0" smtClean="0"/>
          </a:p>
          <a:p>
            <a:r>
              <a:rPr lang="en-US" sz="1800" noProof="0" dirty="0" smtClean="0"/>
              <a:t>For example, </a:t>
            </a:r>
          </a:p>
          <a:p>
            <a:pPr lvl="1"/>
            <a:r>
              <a:rPr lang="en-US" sz="1800" b="1" dirty="0" smtClean="0"/>
              <a:t>Cross-referencing</a:t>
            </a:r>
            <a:r>
              <a:rPr lang="en-US" sz="1800" dirty="0" smtClean="0"/>
              <a:t> public spending with geographic data to </a:t>
            </a:r>
            <a:r>
              <a:rPr lang="en-US" sz="1800" dirty="0" err="1" smtClean="0"/>
              <a:t>visualise</a:t>
            </a:r>
            <a:r>
              <a:rPr lang="en-US" sz="1800" dirty="0" smtClean="0"/>
              <a:t> which regions are better funded.</a:t>
            </a:r>
          </a:p>
          <a:p>
            <a:pPr lvl="1"/>
            <a:r>
              <a:rPr lang="en-US" sz="1800" b="1" noProof="0" dirty="0" smtClean="0"/>
              <a:t>Matching</a:t>
            </a:r>
            <a:r>
              <a:rPr lang="en-US" sz="1800" noProof="0" dirty="0" smtClean="0"/>
              <a:t> public transport timetables with GPS data to be able to give real time information on delays.</a:t>
            </a:r>
          </a:p>
          <a:p>
            <a:pPr lvl="1"/>
            <a:r>
              <a:rPr lang="en-US" sz="1800" b="1" dirty="0" smtClean="0"/>
              <a:t>Measuring</a:t>
            </a:r>
            <a:r>
              <a:rPr lang="en-US" sz="1800" dirty="0" smtClean="0"/>
              <a:t> </a:t>
            </a:r>
            <a:r>
              <a:rPr lang="en-US" sz="1800" b="1" dirty="0" smtClean="0"/>
              <a:t>performance</a:t>
            </a:r>
            <a:r>
              <a:rPr lang="en-US" sz="1800" dirty="0" smtClean="0"/>
              <a:t> of public services based on transaction counters and waiting times.</a:t>
            </a:r>
          </a:p>
          <a:p>
            <a:pPr lvl="1"/>
            <a:r>
              <a:rPr lang="en-US" sz="1800" b="1" dirty="0" smtClean="0"/>
              <a:t>Deriving</a:t>
            </a:r>
            <a:r>
              <a:rPr lang="en-US" sz="1800" dirty="0" smtClean="0"/>
              <a:t> </a:t>
            </a:r>
            <a:r>
              <a:rPr lang="en-US" sz="1800" b="1" dirty="0" smtClean="0"/>
              <a:t>recommendations</a:t>
            </a:r>
            <a:r>
              <a:rPr lang="en-US" sz="1800" dirty="0" smtClean="0"/>
              <a:t> for prevention policies relating accident statistics with weather data and road maps.</a:t>
            </a:r>
          </a:p>
          <a:p>
            <a:pPr lvl="1"/>
            <a:endParaRPr lang="en-US"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22</a:t>
            </a:fld>
            <a:endParaRPr lang="en-GB"/>
          </a:p>
        </p:txBody>
      </p:sp>
    </p:spTree>
    <p:extLst>
      <p:ext uri="{BB962C8B-B14F-4D97-AF65-F5344CB8AC3E}">
        <p14:creationId xmlns:p14="http://schemas.microsoft.com/office/powerpoint/2010/main" val="3212980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Protecting against liability</a:t>
            </a:r>
            <a:endParaRPr lang="en-GB" dirty="0"/>
          </a:p>
        </p:txBody>
      </p:sp>
      <p:sp>
        <p:nvSpPr>
          <p:cNvPr id="5" name="Content Placeholder 4"/>
          <p:cNvSpPr>
            <a:spLocks noGrp="1"/>
          </p:cNvSpPr>
          <p:nvPr>
            <p:ph sz="quarter" idx="15"/>
          </p:nvPr>
        </p:nvSpPr>
        <p:spPr>
          <a:xfrm>
            <a:off x="533400" y="1752600"/>
            <a:ext cx="8077200" cy="3908648"/>
          </a:xfrm>
        </p:spPr>
        <p:txBody>
          <a:bodyPr/>
          <a:lstStyle/>
          <a:p>
            <a:r>
              <a:rPr lang="en-GB" dirty="0" smtClean="0"/>
              <a:t>Liability risks are related to:</a:t>
            </a:r>
          </a:p>
          <a:p>
            <a:pPr lvl="1"/>
            <a:r>
              <a:rPr lang="en-GB" b="1" dirty="0" smtClean="0"/>
              <a:t>Infringement</a:t>
            </a:r>
            <a:r>
              <a:rPr lang="en-GB" dirty="0" smtClean="0"/>
              <a:t> on third-party rights (personal data, copyright, database rights etc.)</a:t>
            </a:r>
          </a:p>
          <a:p>
            <a:pPr lvl="2"/>
            <a:r>
              <a:rPr lang="en-GB" dirty="0" smtClean="0"/>
              <a:t>Rights must be cleared and data must be </a:t>
            </a:r>
            <a:r>
              <a:rPr lang="en-GB" dirty="0" err="1" smtClean="0"/>
              <a:t>anonymised</a:t>
            </a:r>
            <a:endParaRPr lang="en-GB" dirty="0" smtClean="0"/>
          </a:p>
          <a:p>
            <a:pPr lvl="1"/>
            <a:r>
              <a:rPr lang="en-GB" b="1" dirty="0" smtClean="0"/>
              <a:t>(In)correctness </a:t>
            </a:r>
            <a:r>
              <a:rPr lang="en-GB" dirty="0" smtClean="0"/>
              <a:t>of data</a:t>
            </a:r>
          </a:p>
          <a:p>
            <a:pPr lvl="2"/>
            <a:r>
              <a:rPr lang="en-GB" dirty="0" smtClean="0"/>
              <a:t>A disclaimer makes clear in how far the publisher guarantees correctness of the data</a:t>
            </a:r>
          </a:p>
          <a:p>
            <a:pPr lvl="1"/>
            <a:r>
              <a:rPr lang="en-GB" b="1" dirty="0" smtClean="0"/>
              <a:t>Unfair competition </a:t>
            </a:r>
            <a:r>
              <a:rPr lang="en-GB" dirty="0" smtClean="0"/>
              <a:t>to market parties already selling the information</a:t>
            </a:r>
          </a:p>
          <a:p>
            <a:pPr lvl="2"/>
            <a:r>
              <a:rPr lang="en-GB" dirty="0" smtClean="0"/>
              <a:t>In such cases, market parties need to be consulted, e.g. providing a phasing-in period</a:t>
            </a:r>
          </a:p>
          <a:p>
            <a:pPr lvl="1"/>
            <a:endParaRPr lang="en-GB" dirty="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23</a:t>
            </a:fld>
            <a:endParaRPr lang="en-GB"/>
          </a:p>
        </p:txBody>
      </p:sp>
      <p:sp>
        <p:nvSpPr>
          <p:cNvPr id="6" name="TextBox 5"/>
          <p:cNvSpPr txBox="1"/>
          <p:nvPr/>
        </p:nvSpPr>
        <p:spPr>
          <a:xfrm>
            <a:off x="3995936" y="5877272"/>
            <a:ext cx="4608512" cy="432048"/>
          </a:xfrm>
          <a:prstGeom prst="rect">
            <a:avLst/>
          </a:prstGeom>
          <a:noFill/>
        </p:spPr>
        <p:txBody>
          <a:bodyPr vert="horz" wrap="square" lIns="0" tIns="0" rIns="0" bIns="0" rtlCol="0">
            <a:noAutofit/>
          </a:bodyPr>
          <a:lstStyle/>
          <a:p>
            <a:pPr indent="-274320">
              <a:spcAft>
                <a:spcPts val="900"/>
              </a:spcAft>
            </a:pPr>
            <a:endParaRPr lang="en-GB" sz="1050" dirty="0" err="1" smtClean="0">
              <a:latin typeface="Georgia" pitchFamily="18" charset="0"/>
            </a:endParaRPr>
          </a:p>
        </p:txBody>
      </p:sp>
      <p:sp>
        <p:nvSpPr>
          <p:cNvPr id="9" name="TextBox 8"/>
          <p:cNvSpPr txBox="1"/>
          <p:nvPr/>
        </p:nvSpPr>
        <p:spPr>
          <a:xfrm>
            <a:off x="2339752" y="6021288"/>
            <a:ext cx="6048672" cy="360040"/>
          </a:xfrm>
          <a:prstGeom prst="rect">
            <a:avLst/>
          </a:prstGeom>
          <a:noFill/>
        </p:spPr>
        <p:txBody>
          <a:bodyPr vert="horz" wrap="square" lIns="0" tIns="0" rIns="0" bIns="0" rtlCol="0">
            <a:noAutofit/>
          </a:bodyPr>
          <a:lstStyle/>
          <a:p>
            <a:pPr indent="-274320" algn="r"/>
            <a:r>
              <a:rPr lang="en-GB" sz="1050" dirty="0" smtClean="0">
                <a:latin typeface="Georgia" pitchFamily="18" charset="0"/>
              </a:rPr>
              <a:t>Source: Marc de </a:t>
            </a:r>
            <a:r>
              <a:rPr lang="en-GB" sz="1050" dirty="0" err="1" smtClean="0">
                <a:latin typeface="Georgia" pitchFamily="18" charset="0"/>
              </a:rPr>
              <a:t>Vries</a:t>
            </a:r>
            <a:r>
              <a:rPr lang="en-GB" sz="1050" dirty="0" smtClean="0">
                <a:latin typeface="Georgia" pitchFamily="18" charset="0"/>
              </a:rPr>
              <a:t>. Open Data and Liability. </a:t>
            </a:r>
            <a:r>
              <a:rPr lang="en-GB" sz="1050" dirty="0" err="1" smtClean="0">
                <a:latin typeface="Georgia" pitchFamily="18" charset="0"/>
              </a:rPr>
              <a:t>EPSIplatform</a:t>
            </a:r>
            <a:r>
              <a:rPr lang="en-GB" sz="1050" dirty="0" smtClean="0">
                <a:latin typeface="Georgia" pitchFamily="18" charset="0"/>
              </a:rPr>
              <a:t> Topic Report No. 2012/13. </a:t>
            </a:r>
          </a:p>
          <a:p>
            <a:pPr indent="-274320" algn="r"/>
            <a:r>
              <a:rPr lang="en-GB" sz="1050" dirty="0" smtClean="0">
                <a:latin typeface="Georgia" pitchFamily="18" charset="0"/>
                <a:hlinkClick r:id="rId3"/>
              </a:rPr>
              <a:t>http://epsiplatform.eu/sites/default/files/Final%20TR%20Open%20Data%20and%20Liability.pdf</a:t>
            </a:r>
            <a:r>
              <a:rPr lang="en-GB" sz="1050" dirty="0" smtClean="0">
                <a:latin typeface="Georgia" pitchFamily="18" charset="0"/>
              </a:rPr>
              <a:t> </a:t>
            </a:r>
          </a:p>
        </p:txBody>
      </p:sp>
    </p:spTree>
    <p:extLst>
      <p:ext uri="{BB962C8B-B14F-4D97-AF65-F5344CB8AC3E}">
        <p14:creationId xmlns:p14="http://schemas.microsoft.com/office/powerpoint/2010/main" val="674813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Licensing options and good practices</a:t>
            </a:r>
            <a:br>
              <a:rPr lang="en-GB" sz="7200" i="0" dirty="0" smtClean="0">
                <a:solidFill>
                  <a:schemeClr val="accent1"/>
                </a:solidFill>
                <a:latin typeface="Bradley Hand ITC" pitchFamily="66" charset="0"/>
              </a:rPr>
            </a:br>
            <a:r>
              <a:rPr lang="en-GB" b="0" dirty="0" smtClean="0"/>
              <a:t>The case of metadata – publish your metadata under a public domain licence to ensure wide distribution &amp; reuse.</a:t>
            </a:r>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24</a:t>
            </a:fld>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Which licences are</a:t>
            </a:r>
            <a:r>
              <a:rPr lang="en-GB" dirty="0" smtClean="0"/>
              <a:t> suited for metadata?</a:t>
            </a:r>
            <a:endParaRPr lang="en-GB" noProof="0" dirty="0"/>
          </a:p>
        </p:txBody>
      </p:sp>
      <p:sp>
        <p:nvSpPr>
          <p:cNvPr id="5" name="Content Placeholder 4"/>
          <p:cNvSpPr>
            <a:spLocks noGrp="1"/>
          </p:cNvSpPr>
          <p:nvPr>
            <p:ph sz="quarter" idx="14"/>
          </p:nvPr>
        </p:nvSpPr>
        <p:spPr>
          <a:xfrm>
            <a:off x="533400" y="1752601"/>
            <a:ext cx="3962400" cy="2972543"/>
          </a:xfrm>
        </p:spPr>
        <p:txBody>
          <a:bodyPr/>
          <a:lstStyle/>
          <a:p>
            <a:r>
              <a:rPr lang="en-GB" sz="1800" noProof="0" dirty="0" smtClean="0"/>
              <a:t>The following licenses allow </a:t>
            </a:r>
            <a:r>
              <a:rPr lang="en-GB" sz="1800" b="1" i="1" dirty="0" smtClean="0"/>
              <a:t>fully open reuse</a:t>
            </a:r>
            <a:r>
              <a:rPr lang="en-GB" sz="1800" noProof="0" dirty="0" smtClean="0"/>
              <a:t>:</a:t>
            </a:r>
          </a:p>
          <a:p>
            <a:pPr lvl="1"/>
            <a:r>
              <a:rPr lang="en-GB" sz="1800" noProof="0" dirty="0" smtClean="0"/>
              <a:t>Public Domain Mark </a:t>
            </a:r>
          </a:p>
          <a:p>
            <a:pPr lvl="1"/>
            <a:r>
              <a:rPr lang="en-GB" sz="1800" noProof="0" dirty="0" smtClean="0"/>
              <a:t>Creative Commons Zero Public Domain Dedication</a:t>
            </a:r>
          </a:p>
          <a:p>
            <a:pPr lvl="1"/>
            <a:r>
              <a:rPr lang="en-GB" sz="1800" dirty="0"/>
              <a:t>Open Data Commons Public Domain Dedication and </a:t>
            </a:r>
            <a:r>
              <a:rPr lang="en-GB" sz="1800" dirty="0" smtClean="0"/>
              <a:t>license </a:t>
            </a:r>
            <a:r>
              <a:rPr lang="en-GB" sz="1800" dirty="0"/>
              <a:t>(PDDL</a:t>
            </a:r>
            <a:r>
              <a:rPr lang="en-GB" sz="1800" dirty="0" smtClean="0"/>
              <a:t>)</a:t>
            </a:r>
          </a:p>
        </p:txBody>
      </p:sp>
      <p:sp>
        <p:nvSpPr>
          <p:cNvPr id="6" name="Content Placeholder 5"/>
          <p:cNvSpPr>
            <a:spLocks noGrp="1"/>
          </p:cNvSpPr>
          <p:nvPr>
            <p:ph sz="quarter" idx="15"/>
          </p:nvPr>
        </p:nvSpPr>
        <p:spPr>
          <a:xfrm>
            <a:off x="4648201" y="1752600"/>
            <a:ext cx="3962399" cy="2828528"/>
          </a:xfrm>
        </p:spPr>
        <p:txBody>
          <a:bodyPr/>
          <a:lstStyle/>
          <a:p>
            <a:r>
              <a:rPr lang="en-GB" sz="1800" noProof="0" dirty="0" smtClean="0"/>
              <a:t>The following </a:t>
            </a:r>
            <a:r>
              <a:rPr lang="en-GB" sz="1800" dirty="0" smtClean="0"/>
              <a:t>licenses are also used but lead to “</a:t>
            </a:r>
            <a:r>
              <a:rPr lang="en-GB" sz="1800" b="1" dirty="0" smtClean="0"/>
              <a:t>attribution stacking</a:t>
            </a:r>
            <a:r>
              <a:rPr lang="en-GB" sz="1800" dirty="0" smtClean="0"/>
              <a:t>”, the need to keep track of a chain of attributions:</a:t>
            </a:r>
            <a:endParaRPr lang="en-GB" sz="1800" noProof="0" dirty="0" smtClean="0"/>
          </a:p>
          <a:p>
            <a:pPr lvl="1"/>
            <a:r>
              <a:rPr lang="en-GB" sz="1800" noProof="0" dirty="0" smtClean="0"/>
              <a:t>CC-BY</a:t>
            </a:r>
          </a:p>
          <a:p>
            <a:pPr lvl="1"/>
            <a:r>
              <a:rPr lang="en-GB" sz="1800" noProof="0" dirty="0" smtClean="0"/>
              <a:t>ODC Attribution</a:t>
            </a:r>
          </a:p>
          <a:p>
            <a:pPr lvl="1"/>
            <a:r>
              <a:rPr lang="en-GB" sz="1800" noProof="0" dirty="0" smtClean="0"/>
              <a:t>ISA Open Metadata licence 1.1</a:t>
            </a:r>
          </a:p>
          <a:p>
            <a:pPr lvl="1"/>
            <a:r>
              <a:rPr lang="en-GB" sz="1800" noProof="0" dirty="0" smtClean="0"/>
              <a:t>Open Government licence</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25</a:t>
            </a:fld>
            <a:endParaRPr lang="en-GB"/>
          </a:p>
        </p:txBody>
      </p:sp>
      <p:sp>
        <p:nvSpPr>
          <p:cNvPr id="7" name="Content Placeholder 4"/>
          <p:cNvSpPr txBox="1">
            <a:spLocks/>
          </p:cNvSpPr>
          <p:nvPr/>
        </p:nvSpPr>
        <p:spPr>
          <a:xfrm>
            <a:off x="755576" y="5085184"/>
            <a:ext cx="7632848" cy="1080120"/>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800" i="1" dirty="0" smtClean="0">
                <a:solidFill>
                  <a:schemeClr val="accent1"/>
                </a:solidFill>
              </a:rPr>
              <a:t>Other licences (non-commercial, non-derivatives, share-alike) are less suited; they make reuse of metadata for Linked Data applications difficult because they place restrictions on how metadata can be shared, used and enhanced.</a:t>
            </a:r>
          </a:p>
          <a:p>
            <a:pPr lvl="1"/>
            <a:endParaRPr lang="en-GB" sz="1800" dirty="0"/>
          </a:p>
        </p:txBody>
      </p:sp>
    </p:spTree>
    <p:extLst>
      <p:ext uri="{BB962C8B-B14F-4D97-AF65-F5344CB8AC3E}">
        <p14:creationId xmlns:p14="http://schemas.microsoft.com/office/powerpoint/2010/main" val="512212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Example: Discovery Open Metadata Principles</a:t>
            </a:r>
            <a:endParaRPr lang="en-GB" noProof="0" dirty="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26</a:t>
            </a:fld>
            <a:endParaRPr lang="en-GB"/>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094805"/>
            <a:ext cx="4105065" cy="37824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2132856"/>
            <a:ext cx="4256125" cy="37444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4709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practices for licensing your metadata</a:t>
            </a:r>
            <a:endParaRPr lang="en-GB" noProof="0" dirty="0"/>
          </a:p>
        </p:txBody>
      </p:sp>
      <p:sp>
        <p:nvSpPr>
          <p:cNvPr id="5" name="Content Placeholder 4"/>
          <p:cNvSpPr>
            <a:spLocks noGrp="1"/>
          </p:cNvSpPr>
          <p:nvPr>
            <p:ph sz="quarter" idx="14"/>
          </p:nvPr>
        </p:nvSpPr>
        <p:spPr/>
        <p:txBody>
          <a:bodyPr/>
          <a:lstStyle/>
          <a:p>
            <a:r>
              <a:rPr lang="en-GB" i="1" dirty="0" smtClean="0">
                <a:solidFill>
                  <a:schemeClr val="accent1"/>
                </a:solidFill>
              </a:rPr>
              <a:t>What you need to think about:</a:t>
            </a:r>
          </a:p>
          <a:p>
            <a:pPr lvl="1">
              <a:buFont typeface="Wingdings" pitchFamily="2" charset="2"/>
              <a:buChar char="ü"/>
            </a:pPr>
            <a:r>
              <a:rPr lang="en-GB" noProof="0" dirty="0" smtClean="0"/>
              <a:t>Metadata helps people to discover your data.</a:t>
            </a:r>
          </a:p>
          <a:p>
            <a:pPr lvl="1">
              <a:buFont typeface="Wingdings" pitchFamily="2" charset="2"/>
              <a:buChar char="ü"/>
            </a:pPr>
            <a:r>
              <a:rPr lang="en-GB" noProof="0" dirty="0" smtClean="0"/>
              <a:t>The wider your metadata is distributed, the higher your visibility is.</a:t>
            </a:r>
          </a:p>
          <a:p>
            <a:pPr lvl="1">
              <a:buFont typeface="Wingdings" pitchFamily="2" charset="2"/>
              <a:buChar char="ü"/>
            </a:pPr>
            <a:r>
              <a:rPr lang="en-GB" noProof="0" dirty="0" smtClean="0"/>
              <a:t>Others may want to add to it, enhance it, link to other resources.</a:t>
            </a:r>
          </a:p>
        </p:txBody>
      </p:sp>
      <p:sp>
        <p:nvSpPr>
          <p:cNvPr id="6" name="Content Placeholder 5"/>
          <p:cNvSpPr>
            <a:spLocks noGrp="1"/>
          </p:cNvSpPr>
          <p:nvPr>
            <p:ph sz="quarter" idx="15"/>
          </p:nvPr>
        </p:nvSpPr>
        <p:spPr/>
        <p:txBody>
          <a:bodyPr/>
          <a:lstStyle/>
          <a:p>
            <a:r>
              <a:rPr lang="en-GB" i="1" dirty="0" smtClean="0">
                <a:solidFill>
                  <a:schemeClr val="accent1"/>
                </a:solidFill>
              </a:rPr>
              <a:t>Good practices:</a:t>
            </a:r>
          </a:p>
          <a:p>
            <a:pPr marL="273050" indent="-273050">
              <a:buFont typeface="Wingdings" pitchFamily="2" charset="2"/>
              <a:buChar char="ü"/>
            </a:pPr>
            <a:r>
              <a:rPr lang="en-GB" dirty="0" smtClean="0"/>
              <a:t>Licences for metadata should be as open as possible.</a:t>
            </a:r>
          </a:p>
          <a:p>
            <a:pPr marL="285750" indent="-285750">
              <a:buFont typeface="Wingdings" pitchFamily="2" charset="2"/>
              <a:buChar char="ü"/>
            </a:pPr>
            <a:r>
              <a:rPr lang="en-GB" dirty="0" smtClean="0"/>
              <a:t>A public domain licence allows the widest reuse.</a:t>
            </a:r>
          </a:p>
          <a:p>
            <a:pPr marL="285750" indent="-285750">
              <a:buFont typeface="Wingdings" pitchFamily="2" charset="2"/>
              <a:buChar char="ü"/>
            </a:pPr>
            <a:r>
              <a:rPr lang="en-GB" dirty="0" smtClean="0"/>
              <a:t>An attribution licence ensures you get credit downstream, but may cause problems if data is shared multiple times (attribution stacking).</a:t>
            </a:r>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27</a:t>
            </a:fld>
            <a:endParaRPr lang="en-GB"/>
          </a:p>
        </p:txBody>
      </p:sp>
    </p:spTree>
    <p:extLst>
      <p:ext uri="{BB962C8B-B14F-4D97-AF65-F5344CB8AC3E}">
        <p14:creationId xmlns:p14="http://schemas.microsoft.com/office/powerpoint/2010/main" val="1629251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A scenario for reuse of metadata</a:t>
            </a:r>
            <a:br>
              <a:rPr lang="en-GB" sz="7200" i="0" dirty="0" smtClean="0">
                <a:solidFill>
                  <a:schemeClr val="accent1"/>
                </a:solidFill>
                <a:latin typeface="Bradley Hand ITC" pitchFamily="66" charset="0"/>
              </a:rPr>
            </a:br>
            <a:r>
              <a:rPr lang="en-GB" b="0" dirty="0" smtClean="0"/>
              <a:t>A reuse scenario for metadata published under a public domain licence.</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a:t>
            </a:r>
            <a:r>
              <a:rPr lang="en-GB" dirty="0" err="1" smtClean="0"/>
              <a:t>reusers</a:t>
            </a:r>
            <a:r>
              <a:rPr lang="en-GB" dirty="0" smtClean="0"/>
              <a:t> do with metadata in the public domain</a:t>
            </a:r>
            <a:endParaRPr lang="en-GB" noProof="0" dirty="0"/>
          </a:p>
        </p:txBody>
      </p:sp>
      <p:sp>
        <p:nvSpPr>
          <p:cNvPr id="3" name="Content Placeholder 2"/>
          <p:cNvSpPr>
            <a:spLocks noGrp="1"/>
          </p:cNvSpPr>
          <p:nvPr>
            <p:ph sz="quarter" idx="15"/>
          </p:nvPr>
        </p:nvSpPr>
        <p:spPr/>
        <p:txBody>
          <a:bodyPr/>
          <a:lstStyle/>
          <a:p>
            <a:pPr lvl="1"/>
            <a:r>
              <a:rPr lang="en-GB" b="1" dirty="0" smtClean="0"/>
              <a:t>Copy</a:t>
            </a:r>
            <a:r>
              <a:rPr lang="en-GB" dirty="0" smtClean="0"/>
              <a:t> &amp; </a:t>
            </a:r>
            <a:r>
              <a:rPr lang="en-GB" b="1" dirty="0" smtClean="0"/>
              <a:t>include</a:t>
            </a:r>
            <a:r>
              <a:rPr lang="en-GB" dirty="0" smtClean="0"/>
              <a:t> your metadata in</a:t>
            </a:r>
            <a:r>
              <a:rPr lang="en-GB" b="1" dirty="0" smtClean="0"/>
              <a:t> search engines and brokers </a:t>
            </a:r>
            <a:r>
              <a:rPr lang="en-GB" dirty="0" smtClean="0"/>
              <a:t>that refer back to the location of your data.</a:t>
            </a:r>
          </a:p>
          <a:p>
            <a:pPr lvl="1"/>
            <a:r>
              <a:rPr lang="en-GB" b="1" dirty="0" smtClean="0"/>
              <a:t>Correct</a:t>
            </a:r>
            <a:r>
              <a:rPr lang="en-GB" dirty="0" smtClean="0"/>
              <a:t> them if the original metadata contains errors.</a:t>
            </a:r>
          </a:p>
          <a:p>
            <a:pPr lvl="1"/>
            <a:r>
              <a:rPr lang="en-GB" b="1" noProof="0" dirty="0" smtClean="0"/>
              <a:t>Enhance</a:t>
            </a:r>
            <a:r>
              <a:rPr lang="en-GB" noProof="0" dirty="0" smtClean="0"/>
              <a:t> your metadata, for example by converting text strings to links. </a:t>
            </a:r>
          </a:p>
          <a:p>
            <a:pPr lvl="2">
              <a:buFont typeface="Wingdings" pitchFamily="2" charset="2"/>
              <a:buChar char="§"/>
            </a:pPr>
            <a:r>
              <a:rPr lang="en-GB" sz="1800" noProof="0" dirty="0" smtClean="0"/>
              <a:t>This can happen if the </a:t>
            </a:r>
            <a:r>
              <a:rPr lang="en-GB" sz="1800" noProof="0" dirty="0" err="1" smtClean="0"/>
              <a:t>reuser</a:t>
            </a:r>
            <a:r>
              <a:rPr lang="en-GB" sz="1800" noProof="0" dirty="0" smtClean="0"/>
              <a:t> is aware of URI sets for organisations, subjects and other things to which your metadata refers</a:t>
            </a:r>
          </a:p>
          <a:p>
            <a:pPr lvl="1"/>
            <a:r>
              <a:rPr lang="en-GB" b="1" dirty="0" smtClean="0"/>
              <a:t>Augment</a:t>
            </a:r>
            <a:r>
              <a:rPr lang="en-GB" dirty="0" smtClean="0"/>
              <a:t> the metadata by making additional assertions about your data.</a:t>
            </a:r>
          </a:p>
          <a:p>
            <a:pPr>
              <a:spcBef>
                <a:spcPts val="1200"/>
              </a:spcBef>
              <a:spcAft>
                <a:spcPts val="0"/>
              </a:spcAft>
            </a:pPr>
            <a:r>
              <a:rPr lang="en-GB" i="1" dirty="0" smtClean="0">
                <a:solidFill>
                  <a:schemeClr val="accent1"/>
                </a:solidFill>
              </a:rPr>
              <a:t>By harvesting metadata back from the </a:t>
            </a:r>
            <a:r>
              <a:rPr lang="en-GB" i="1" dirty="0" err="1" smtClean="0">
                <a:solidFill>
                  <a:schemeClr val="accent1"/>
                </a:solidFill>
              </a:rPr>
              <a:t>reusers</a:t>
            </a:r>
            <a:r>
              <a:rPr lang="en-GB" i="1" dirty="0" smtClean="0">
                <a:solidFill>
                  <a:schemeClr val="accent1"/>
                </a:solidFill>
              </a:rPr>
              <a:t>, you may be able to increase the quality of your metadata.</a:t>
            </a:r>
            <a:endParaRPr lang="en-GB" i="1" dirty="0">
              <a:solidFill>
                <a:schemeClr val="accent1"/>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29</a:t>
            </a:fld>
            <a:endParaRPr lang="en-GB"/>
          </a:p>
        </p:txBody>
      </p:sp>
      <p:sp>
        <p:nvSpPr>
          <p:cNvPr id="5" name="Rectangle 4"/>
          <p:cNvSpPr/>
          <p:nvPr/>
        </p:nvSpPr>
        <p:spPr bwMode="ltGray">
          <a:xfrm>
            <a:off x="5292080" y="5733256"/>
            <a:ext cx="3384376"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Georgia" pitchFamily="18" charset="0"/>
              </a:rPr>
              <a:t>See also:</a:t>
            </a:r>
          </a:p>
          <a:p>
            <a:r>
              <a:rPr lang="en-GB" sz="1200" dirty="0" smtClean="0">
                <a:hlinkClick r:id="rId3"/>
              </a:rPr>
              <a:t>http://www.slideshare.net/OpenDataSupport/promoting-the-reuse-of-open-data-through-odip</a:t>
            </a:r>
            <a:endParaRPr lang="en-GB" sz="1200" dirty="0" smtClean="0">
              <a:solidFill>
                <a:schemeClr val="tx1"/>
              </a:solidFill>
            </a:endParaRPr>
          </a:p>
        </p:txBody>
      </p:sp>
    </p:spTree>
    <p:extLst>
      <p:ext uri="{BB962C8B-B14F-4D97-AF65-F5344CB8AC3E}">
        <p14:creationId xmlns:p14="http://schemas.microsoft.com/office/powerpoint/2010/main" val="3290247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Learning objectives</a:t>
            </a:r>
            <a:endParaRPr lang="en-GB" noProof="0" dirty="0"/>
          </a:p>
        </p:txBody>
      </p:sp>
      <p:sp>
        <p:nvSpPr>
          <p:cNvPr id="3" name="Content Placeholder 2"/>
          <p:cNvSpPr>
            <a:spLocks noGrp="1"/>
          </p:cNvSpPr>
          <p:nvPr>
            <p:ph sz="quarter" idx="15"/>
          </p:nvPr>
        </p:nvSpPr>
        <p:spPr/>
        <p:txBody>
          <a:bodyPr/>
          <a:lstStyle/>
          <a:p>
            <a:pPr marL="0" lvl="1" indent="0">
              <a:buNone/>
            </a:pPr>
            <a:r>
              <a:rPr lang="en-GB" dirty="0" smtClean="0"/>
              <a:t>By the end of this training module you should have an understanding of:</a:t>
            </a:r>
            <a:endParaRPr lang="en-GB" noProof="0" dirty="0" smtClean="0"/>
          </a:p>
          <a:p>
            <a:pPr lvl="1"/>
            <a:r>
              <a:rPr lang="en-GB" noProof="0" dirty="0" smtClean="0"/>
              <a:t>The importance of licensing.</a:t>
            </a:r>
          </a:p>
          <a:p>
            <a:pPr lvl="1"/>
            <a:r>
              <a:rPr lang="en-GB" noProof="0" dirty="0" smtClean="0"/>
              <a:t>The meaning of “open” in Open Data. </a:t>
            </a:r>
            <a:endParaRPr lang="en-GB" dirty="0"/>
          </a:p>
          <a:p>
            <a:pPr lvl="1"/>
            <a:r>
              <a:rPr lang="en-GB" dirty="0"/>
              <a:t>The licensing requirements in the revised PSI Directive</a:t>
            </a:r>
            <a:r>
              <a:rPr lang="en-GB" dirty="0" smtClean="0"/>
              <a:t>.</a:t>
            </a:r>
            <a:endParaRPr lang="en-GB" noProof="0" dirty="0" smtClean="0"/>
          </a:p>
          <a:p>
            <a:pPr lvl="1"/>
            <a:r>
              <a:rPr lang="en-GB" noProof="0" dirty="0" smtClean="0"/>
              <a:t>Creative Commons and the Open Data Commons.</a:t>
            </a:r>
          </a:p>
          <a:p>
            <a:pPr lvl="1"/>
            <a:r>
              <a:rPr lang="en-GB" noProof="0" dirty="0" smtClean="0"/>
              <a:t>The licensing options for data and metadata and the consequences for sharing and reuse.</a:t>
            </a:r>
          </a:p>
          <a:p>
            <a:pPr lvl="1"/>
            <a:r>
              <a:rPr lang="en-GB" dirty="0" smtClean="0"/>
              <a:t>T</a:t>
            </a:r>
            <a:r>
              <a:rPr lang="en-GB" noProof="0" dirty="0" smtClean="0"/>
              <a:t>he </a:t>
            </a:r>
            <a:r>
              <a:rPr lang="en-GB" noProof="0" dirty="0" err="1" smtClean="0"/>
              <a:t>Europeana</a:t>
            </a:r>
            <a:r>
              <a:rPr lang="en-GB" noProof="0" dirty="0" smtClean="0"/>
              <a:t> Licensing Framework as a practical example.</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a:t>
            </a:fld>
            <a:endParaRPr lang="en-GB"/>
          </a:p>
        </p:txBody>
      </p:sp>
    </p:spTree>
    <p:extLst>
      <p:ext uri="{BB962C8B-B14F-4D97-AF65-F5344CB8AC3E}">
        <p14:creationId xmlns:p14="http://schemas.microsoft.com/office/powerpoint/2010/main" val="3557348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ltGray">
          <a:xfrm>
            <a:off x="939153"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s-ES" sz="1200" dirty="0" smtClean="0">
                <a:solidFill>
                  <a:schemeClr val="bg1"/>
                </a:solidFill>
                <a:latin typeface="Georgia" pitchFamily="18" charset="0"/>
              </a:rPr>
              <a:t>Catalogue A</a:t>
            </a:r>
            <a:endParaRPr lang="en-GB" sz="1200" dirty="0" err="1" smtClean="0">
              <a:solidFill>
                <a:schemeClr val="bg1"/>
              </a:solidFill>
              <a:latin typeface="Georgia" pitchFamily="18" charset="0"/>
            </a:endParaRPr>
          </a:p>
        </p:txBody>
      </p:sp>
      <p:sp>
        <p:nvSpPr>
          <p:cNvPr id="2" name="Title 1"/>
          <p:cNvSpPr>
            <a:spLocks noGrp="1"/>
          </p:cNvSpPr>
          <p:nvPr>
            <p:ph type="title"/>
          </p:nvPr>
        </p:nvSpPr>
        <p:spPr/>
        <p:txBody>
          <a:bodyPr/>
          <a:lstStyle/>
          <a:p>
            <a:r>
              <a:rPr lang="en-GB" dirty="0" smtClean="0"/>
              <a:t>R</a:t>
            </a:r>
            <a:r>
              <a:rPr lang="en-GB" noProof="0" dirty="0" err="1" smtClean="0"/>
              <a:t>euse</a:t>
            </a:r>
            <a:r>
              <a:rPr lang="en-GB" noProof="0" dirty="0" smtClean="0"/>
              <a:t> scenario of metadata for datasets (1/2)</a:t>
            </a:r>
            <a:endParaRPr lang="en-GB" noProof="0" dirty="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30</a:t>
            </a:fld>
            <a:endParaRPr lang="en-GB"/>
          </a:p>
        </p:txBody>
      </p:sp>
      <p:sp>
        <p:nvSpPr>
          <p:cNvPr id="6" name="Rectangle 5"/>
          <p:cNvSpPr/>
          <p:nvPr/>
        </p:nvSpPr>
        <p:spPr bwMode="ltGray">
          <a:xfrm>
            <a:off x="1084941"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A</a:t>
            </a:r>
            <a:endParaRPr lang="en-GB" sz="1050" dirty="0" err="1" smtClean="0">
              <a:solidFill>
                <a:schemeClr val="tx1"/>
              </a:solidFill>
              <a:latin typeface="Georgia" pitchFamily="18" charset="0"/>
            </a:endParaRPr>
          </a:p>
        </p:txBody>
      </p:sp>
      <p:sp>
        <p:nvSpPr>
          <p:cNvPr id="7" name="Flowchart: Magnetic Disk 6"/>
          <p:cNvSpPr/>
          <p:nvPr/>
        </p:nvSpPr>
        <p:spPr bwMode="ltGray">
          <a:xfrm>
            <a:off x="1290374"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B</a:t>
            </a:r>
            <a:endParaRPr lang="en-GB" sz="1100" dirty="0" err="1" smtClean="0">
              <a:solidFill>
                <a:schemeClr val="bg1"/>
              </a:solidFill>
              <a:latin typeface="Georgia" pitchFamily="18" charset="0"/>
            </a:endParaRPr>
          </a:p>
        </p:txBody>
      </p:sp>
      <p:sp>
        <p:nvSpPr>
          <p:cNvPr id="8" name="Rectangle 7"/>
          <p:cNvSpPr/>
          <p:nvPr/>
        </p:nvSpPr>
        <p:spPr bwMode="ltGray">
          <a:xfrm>
            <a:off x="3766200"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s-ES" sz="1200" dirty="0" smtClean="0">
                <a:solidFill>
                  <a:schemeClr val="bg1"/>
                </a:solidFill>
                <a:latin typeface="Georgia" pitchFamily="18" charset="0"/>
              </a:rPr>
              <a:t>Catalogue  B</a:t>
            </a:r>
            <a:endParaRPr lang="en-GB" sz="1200" dirty="0" err="1" smtClean="0">
              <a:solidFill>
                <a:schemeClr val="bg1"/>
              </a:solidFill>
              <a:latin typeface="Georgia" pitchFamily="18" charset="0"/>
            </a:endParaRPr>
          </a:p>
        </p:txBody>
      </p:sp>
      <p:sp>
        <p:nvSpPr>
          <p:cNvPr id="9" name="Rectangle 8"/>
          <p:cNvSpPr/>
          <p:nvPr/>
        </p:nvSpPr>
        <p:spPr bwMode="ltGray">
          <a:xfrm>
            <a:off x="6588224"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s-ES" sz="1200" dirty="0" smtClean="0">
                <a:solidFill>
                  <a:schemeClr val="bg1"/>
                </a:solidFill>
                <a:latin typeface="Georgia" pitchFamily="18" charset="0"/>
              </a:rPr>
              <a:t>Catalogue C</a:t>
            </a:r>
            <a:endParaRPr lang="en-GB" sz="1200" dirty="0" err="1" smtClean="0">
              <a:solidFill>
                <a:schemeClr val="bg1"/>
              </a:solidFill>
              <a:latin typeface="Georgia" pitchFamily="18" charset="0"/>
            </a:endParaRPr>
          </a:p>
        </p:txBody>
      </p:sp>
      <p:sp>
        <p:nvSpPr>
          <p:cNvPr id="10" name="Rectangle 9"/>
          <p:cNvSpPr/>
          <p:nvPr/>
        </p:nvSpPr>
        <p:spPr bwMode="ltGray">
          <a:xfrm>
            <a:off x="107435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B</a:t>
            </a:r>
            <a:endParaRPr lang="en-GB" sz="1050" dirty="0" err="1" smtClean="0">
              <a:solidFill>
                <a:schemeClr val="tx1"/>
              </a:solidFill>
              <a:latin typeface="Georgia" pitchFamily="18" charset="0"/>
            </a:endParaRPr>
          </a:p>
        </p:txBody>
      </p:sp>
      <p:sp>
        <p:nvSpPr>
          <p:cNvPr id="11" name="Rectangle 10"/>
          <p:cNvSpPr/>
          <p:nvPr/>
        </p:nvSpPr>
        <p:spPr bwMode="ltGray">
          <a:xfrm>
            <a:off x="1084941" y="311334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C</a:t>
            </a:r>
            <a:endParaRPr lang="en-GB" sz="1050" dirty="0" err="1" smtClean="0">
              <a:solidFill>
                <a:schemeClr val="tx1"/>
              </a:solidFill>
              <a:latin typeface="Georgia" pitchFamily="18" charset="0"/>
            </a:endParaRPr>
          </a:p>
        </p:txBody>
      </p:sp>
      <p:sp>
        <p:nvSpPr>
          <p:cNvPr id="12" name="Rectangle 11"/>
          <p:cNvSpPr/>
          <p:nvPr/>
        </p:nvSpPr>
        <p:spPr bwMode="ltGray">
          <a:xfrm>
            <a:off x="6732240" y="3114042"/>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F</a:t>
            </a:r>
            <a:endParaRPr lang="en-GB" sz="1050" dirty="0" err="1" smtClean="0">
              <a:solidFill>
                <a:schemeClr val="tx1"/>
              </a:solidFill>
              <a:latin typeface="Georgia" pitchFamily="18" charset="0"/>
            </a:endParaRPr>
          </a:p>
        </p:txBody>
      </p:sp>
      <p:sp>
        <p:nvSpPr>
          <p:cNvPr id="13" name="Rectangle 12"/>
          <p:cNvSpPr/>
          <p:nvPr/>
        </p:nvSpPr>
        <p:spPr bwMode="ltGray">
          <a:xfrm>
            <a:off x="673224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D+</a:t>
            </a:r>
            <a:endParaRPr lang="en-GB" sz="1050" dirty="0" err="1" smtClean="0">
              <a:solidFill>
                <a:schemeClr val="tx1"/>
              </a:solidFill>
              <a:latin typeface="Georgia" pitchFamily="18" charset="0"/>
            </a:endParaRPr>
          </a:p>
        </p:txBody>
      </p:sp>
      <p:sp>
        <p:nvSpPr>
          <p:cNvPr id="14" name="Rectangle 13"/>
          <p:cNvSpPr/>
          <p:nvPr/>
        </p:nvSpPr>
        <p:spPr bwMode="ltGray">
          <a:xfrm>
            <a:off x="6732240"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A++</a:t>
            </a:r>
            <a:endParaRPr lang="en-GB" sz="1050" dirty="0" err="1" smtClean="0">
              <a:solidFill>
                <a:schemeClr val="tx1"/>
              </a:solidFill>
              <a:latin typeface="Georgia" pitchFamily="18" charset="0"/>
            </a:endParaRPr>
          </a:p>
        </p:txBody>
      </p:sp>
      <p:sp>
        <p:nvSpPr>
          <p:cNvPr id="15" name="Rectangle 14"/>
          <p:cNvSpPr/>
          <p:nvPr/>
        </p:nvSpPr>
        <p:spPr bwMode="ltGray">
          <a:xfrm>
            <a:off x="3910216" y="3113170"/>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E</a:t>
            </a:r>
            <a:endParaRPr lang="en-GB" sz="1050" dirty="0" err="1" smtClean="0">
              <a:solidFill>
                <a:schemeClr val="tx1"/>
              </a:solidFill>
              <a:latin typeface="Georgia" pitchFamily="18" charset="0"/>
            </a:endParaRPr>
          </a:p>
        </p:txBody>
      </p:sp>
      <p:sp>
        <p:nvSpPr>
          <p:cNvPr id="16" name="Rectangle 15"/>
          <p:cNvSpPr/>
          <p:nvPr/>
        </p:nvSpPr>
        <p:spPr bwMode="ltGray">
          <a:xfrm>
            <a:off x="3910216"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D</a:t>
            </a:r>
            <a:endParaRPr lang="en-GB" sz="1050" dirty="0" err="1" smtClean="0">
              <a:solidFill>
                <a:schemeClr val="tx1"/>
              </a:solidFill>
              <a:latin typeface="Georgia" pitchFamily="18" charset="0"/>
            </a:endParaRPr>
          </a:p>
        </p:txBody>
      </p:sp>
      <p:sp>
        <p:nvSpPr>
          <p:cNvPr id="17" name="Rectangle 16"/>
          <p:cNvSpPr/>
          <p:nvPr/>
        </p:nvSpPr>
        <p:spPr bwMode="ltGray">
          <a:xfrm>
            <a:off x="3910216"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A+</a:t>
            </a:r>
            <a:endParaRPr lang="en-GB" sz="1050" dirty="0" err="1" smtClean="0">
              <a:solidFill>
                <a:schemeClr val="tx1"/>
              </a:solidFill>
              <a:latin typeface="Georgia" pitchFamily="18" charset="0"/>
            </a:endParaRPr>
          </a:p>
        </p:txBody>
      </p:sp>
      <p:sp>
        <p:nvSpPr>
          <p:cNvPr id="18" name="Flowchart: Magnetic Disk 17"/>
          <p:cNvSpPr/>
          <p:nvPr/>
        </p:nvSpPr>
        <p:spPr bwMode="ltGray">
          <a:xfrm>
            <a:off x="3955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A</a:t>
            </a:r>
            <a:endParaRPr lang="en-GB" sz="1100" dirty="0" err="1" smtClean="0">
              <a:solidFill>
                <a:schemeClr val="bg1"/>
              </a:solidFill>
              <a:latin typeface="Georgia" pitchFamily="18" charset="0"/>
            </a:endParaRPr>
          </a:p>
        </p:txBody>
      </p:sp>
      <p:sp>
        <p:nvSpPr>
          <p:cNvPr id="19" name="Flowchart: Magnetic Disk 18"/>
          <p:cNvSpPr/>
          <p:nvPr/>
        </p:nvSpPr>
        <p:spPr bwMode="ltGray">
          <a:xfrm>
            <a:off x="21957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C</a:t>
            </a:r>
            <a:endParaRPr lang="en-GB" sz="1100" dirty="0" err="1" smtClean="0">
              <a:solidFill>
                <a:schemeClr val="bg1"/>
              </a:solidFill>
              <a:latin typeface="Georgia" pitchFamily="18" charset="0"/>
            </a:endParaRPr>
          </a:p>
        </p:txBody>
      </p:sp>
      <p:sp>
        <p:nvSpPr>
          <p:cNvPr id="20" name="Flowchart: Magnetic Disk 19"/>
          <p:cNvSpPr/>
          <p:nvPr/>
        </p:nvSpPr>
        <p:spPr bwMode="ltGray">
          <a:xfrm>
            <a:off x="4561271"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E</a:t>
            </a:r>
            <a:endParaRPr lang="en-GB" sz="1100" dirty="0" err="1" smtClean="0">
              <a:solidFill>
                <a:schemeClr val="bg1"/>
              </a:solidFill>
              <a:latin typeface="Georgia" pitchFamily="18" charset="0"/>
            </a:endParaRPr>
          </a:p>
        </p:txBody>
      </p:sp>
      <p:sp>
        <p:nvSpPr>
          <p:cNvPr id="21" name="Flowchart: Magnetic Disk 20"/>
          <p:cNvSpPr/>
          <p:nvPr/>
        </p:nvSpPr>
        <p:spPr bwMode="ltGray">
          <a:xfrm>
            <a:off x="3691085"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D</a:t>
            </a:r>
            <a:endParaRPr lang="en-GB" sz="1100" dirty="0" err="1" smtClean="0">
              <a:solidFill>
                <a:schemeClr val="bg1"/>
              </a:solidFill>
              <a:latin typeface="Georgia" pitchFamily="18" charset="0"/>
            </a:endParaRPr>
          </a:p>
        </p:txBody>
      </p:sp>
      <p:sp>
        <p:nvSpPr>
          <p:cNvPr id="22" name="Flowchart: Magnetic Disk 21"/>
          <p:cNvSpPr/>
          <p:nvPr/>
        </p:nvSpPr>
        <p:spPr bwMode="ltGray">
          <a:xfrm>
            <a:off x="6948264" y="4337484"/>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F</a:t>
            </a:r>
            <a:endParaRPr lang="en-GB" sz="1100" dirty="0" err="1" smtClean="0">
              <a:solidFill>
                <a:schemeClr val="bg1"/>
              </a:solidFill>
              <a:latin typeface="Georgia" pitchFamily="18" charset="0"/>
            </a:endParaRPr>
          </a:p>
        </p:txBody>
      </p:sp>
      <p:sp>
        <p:nvSpPr>
          <p:cNvPr id="23" name="Right Arrow 22"/>
          <p:cNvSpPr/>
          <p:nvPr/>
        </p:nvSpPr>
        <p:spPr bwMode="ltGray">
          <a:xfrm>
            <a:off x="2458464" y="230362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4" name="Right Arrow 23"/>
          <p:cNvSpPr/>
          <p:nvPr/>
        </p:nvSpPr>
        <p:spPr bwMode="ltGray">
          <a:xfrm>
            <a:off x="5273344" y="2710502"/>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5" name="Right Arrow 24"/>
          <p:cNvSpPr/>
          <p:nvPr/>
        </p:nvSpPr>
        <p:spPr bwMode="ltGray">
          <a:xfrm>
            <a:off x="5285634" y="227829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6" name="TextBox 25"/>
          <p:cNvSpPr txBox="1"/>
          <p:nvPr/>
        </p:nvSpPr>
        <p:spPr>
          <a:xfrm>
            <a:off x="939152"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7" name="TextBox 26"/>
          <p:cNvSpPr txBox="1"/>
          <p:nvPr/>
        </p:nvSpPr>
        <p:spPr>
          <a:xfrm>
            <a:off x="939153" y="5373216"/>
            <a:ext cx="1512168" cy="576064"/>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A </a:t>
            </a:r>
            <a:r>
              <a:rPr lang="es-ES" sz="1100" dirty="0" err="1" smtClean="0">
                <a:latin typeface="Hand Of Sean" pitchFamily="2" charset="-128"/>
                <a:ea typeface="Hand Of Sean" pitchFamily="2" charset="-128"/>
              </a:rPr>
              <a:t>provides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descriptions</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Datasets</a:t>
            </a:r>
            <a:r>
              <a:rPr lang="es-ES" sz="1100" dirty="0" smtClean="0">
                <a:latin typeface="Hand Of Sean" pitchFamily="2" charset="-128"/>
                <a:ea typeface="Hand Of Sean" pitchFamily="2" charset="-128"/>
              </a:rPr>
              <a:t> A, B and C</a:t>
            </a:r>
            <a:endParaRPr lang="en-GB" sz="1100" dirty="0" err="1" smtClean="0">
              <a:latin typeface="Hand Of Sean" pitchFamily="2" charset="-128"/>
              <a:ea typeface="Hand Of Sean" pitchFamily="2" charset="-128"/>
            </a:endParaRPr>
          </a:p>
        </p:txBody>
      </p:sp>
      <p:sp>
        <p:nvSpPr>
          <p:cNvPr id="28" name="TextBox 27"/>
          <p:cNvSpPr txBox="1"/>
          <p:nvPr/>
        </p:nvSpPr>
        <p:spPr>
          <a:xfrm>
            <a:off x="3834048"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9" name="TextBox 28"/>
          <p:cNvSpPr txBox="1"/>
          <p:nvPr/>
        </p:nvSpPr>
        <p:spPr>
          <a:xfrm>
            <a:off x="6581081" y="5337212"/>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30" name="TextBox 29"/>
          <p:cNvSpPr txBox="1"/>
          <p:nvPr/>
        </p:nvSpPr>
        <p:spPr>
          <a:xfrm>
            <a:off x="6600513" y="5413266"/>
            <a:ext cx="1499879" cy="824045"/>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C </a:t>
            </a:r>
            <a:r>
              <a:rPr lang="es-ES" sz="1100" dirty="0" err="1" smtClean="0">
                <a:latin typeface="Hand Of Sean" pitchFamily="2" charset="-128"/>
                <a:ea typeface="Hand Of Sean" pitchFamily="2" charset="-128"/>
              </a:rPr>
              <a:t>provides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F and </a:t>
            </a:r>
            <a:r>
              <a:rPr lang="es-ES" sz="1100" dirty="0" err="1" smtClean="0">
                <a:latin typeface="Hand Of Sean" pitchFamily="2" charset="-128"/>
                <a:ea typeface="Hand Of Sean" pitchFamily="2" charset="-128"/>
              </a:rPr>
              <a:t>enhances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Datasets</a:t>
            </a:r>
            <a:r>
              <a:rPr lang="es-ES" sz="1100" dirty="0" smtClean="0">
                <a:latin typeface="Hand Of Sean" pitchFamily="2" charset="-128"/>
                <a:ea typeface="Hand Of Sean" pitchFamily="2" charset="-128"/>
              </a:rPr>
              <a:t> A (as </a:t>
            </a:r>
            <a:r>
              <a:rPr lang="es-ES" sz="1100" dirty="0" err="1" smtClean="0">
                <a:latin typeface="Hand Of Sean" pitchFamily="2" charset="-128"/>
                <a:ea typeface="Hand Of Sean" pitchFamily="2" charset="-128"/>
              </a:rPr>
              <a:t>modified</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by</a:t>
            </a:r>
            <a:r>
              <a:rPr lang="es-ES" sz="1100" dirty="0" smtClean="0">
                <a:latin typeface="Hand Of Sean" pitchFamily="2" charset="-128"/>
                <a:ea typeface="Hand Of Sean" pitchFamily="2" charset="-128"/>
              </a:rPr>
              <a:t> Catalogue B) and D</a:t>
            </a:r>
            <a:endParaRPr lang="en-GB" sz="1100" dirty="0" err="1" smtClean="0">
              <a:latin typeface="Hand Of Sean" pitchFamily="2" charset="-128"/>
              <a:ea typeface="Hand Of Sean" pitchFamily="2" charset="-128"/>
            </a:endParaRPr>
          </a:p>
        </p:txBody>
      </p:sp>
      <p:sp>
        <p:nvSpPr>
          <p:cNvPr id="31" name="TextBox 30"/>
          <p:cNvSpPr txBox="1"/>
          <p:nvPr/>
        </p:nvSpPr>
        <p:spPr>
          <a:xfrm>
            <a:off x="3843763" y="5373216"/>
            <a:ext cx="1499879" cy="720080"/>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B </a:t>
            </a:r>
            <a:r>
              <a:rPr lang="es-ES" sz="1100" dirty="0" err="1" smtClean="0">
                <a:latin typeface="Hand Of Sean" pitchFamily="2" charset="-128"/>
                <a:ea typeface="Hand Of Sean" pitchFamily="2" charset="-128"/>
              </a:rPr>
              <a:t>provides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Datasets</a:t>
            </a:r>
            <a:r>
              <a:rPr lang="es-ES" sz="1100" dirty="0" smtClean="0">
                <a:latin typeface="Hand Of Sean" pitchFamily="2" charset="-128"/>
                <a:ea typeface="Hand Of Sean" pitchFamily="2" charset="-128"/>
              </a:rPr>
              <a:t> D and E and </a:t>
            </a:r>
            <a:r>
              <a:rPr lang="es-ES" sz="1100" dirty="0" err="1" smtClean="0">
                <a:latin typeface="Hand Of Sean" pitchFamily="2" charset="-128"/>
                <a:ea typeface="Hand Of Sean" pitchFamily="2" charset="-128"/>
              </a:rPr>
              <a:t>enhances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A</a:t>
            </a:r>
            <a:endParaRPr lang="en-GB" sz="1100" dirty="0" err="1" smtClean="0">
              <a:latin typeface="Hand Of Sean" pitchFamily="2" charset="-128"/>
              <a:ea typeface="Hand Of Sean" pitchFamily="2" charset="-128"/>
            </a:endParaRPr>
          </a:p>
        </p:txBody>
      </p:sp>
      <p:sp>
        <p:nvSpPr>
          <p:cNvPr id="32" name="TextBox 31"/>
          <p:cNvSpPr txBox="1"/>
          <p:nvPr/>
        </p:nvSpPr>
        <p:spPr>
          <a:xfrm>
            <a:off x="2339752" y="1484784"/>
            <a:ext cx="1512168" cy="432048"/>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B </a:t>
            </a:r>
            <a:r>
              <a:rPr lang="es-ES" sz="1100" dirty="0" err="1" smtClean="0">
                <a:latin typeface="Hand Of Sean" pitchFamily="2" charset="-128"/>
                <a:ea typeface="Hand Of Sean" pitchFamily="2" charset="-128"/>
              </a:rPr>
              <a:t>reuses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A</a:t>
            </a:r>
            <a:endParaRPr lang="en-GB" sz="1100" dirty="0" err="1" smtClean="0">
              <a:latin typeface="Hand Of Sean" pitchFamily="2" charset="-128"/>
              <a:ea typeface="Hand Of Sean" pitchFamily="2" charset="-128"/>
            </a:endParaRPr>
          </a:p>
        </p:txBody>
      </p:sp>
      <p:sp>
        <p:nvSpPr>
          <p:cNvPr id="33" name="TextBox 32"/>
          <p:cNvSpPr txBox="1"/>
          <p:nvPr/>
        </p:nvSpPr>
        <p:spPr>
          <a:xfrm>
            <a:off x="5004228" y="1350952"/>
            <a:ext cx="1905291" cy="864096"/>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C </a:t>
            </a:r>
            <a:r>
              <a:rPr lang="es-ES" sz="1100" dirty="0" err="1" smtClean="0">
                <a:latin typeface="Hand Of Sean" pitchFamily="2" charset="-128"/>
                <a:ea typeface="Hand Of Sean" pitchFamily="2" charset="-128"/>
              </a:rPr>
              <a:t>reuses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A (as </a:t>
            </a:r>
            <a:r>
              <a:rPr lang="es-ES" sz="1100" dirty="0" err="1" smtClean="0">
                <a:latin typeface="Hand Of Sean" pitchFamily="2" charset="-128"/>
                <a:ea typeface="Hand Of Sean" pitchFamily="2" charset="-128"/>
              </a:rPr>
              <a:t>modified</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by</a:t>
            </a:r>
            <a:r>
              <a:rPr lang="es-ES" sz="1100" dirty="0" smtClean="0">
                <a:latin typeface="Hand Of Sean" pitchFamily="2" charset="-128"/>
                <a:ea typeface="Hand Of Sean" pitchFamily="2" charset="-128"/>
              </a:rPr>
              <a:t> Catalogue B)  and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D</a:t>
            </a:r>
            <a:endParaRPr lang="en-GB" sz="1100" dirty="0" err="1" smtClean="0">
              <a:latin typeface="Hand Of Sean" pitchFamily="2" charset="-128"/>
              <a:ea typeface="Hand Of Sean" pitchFamily="2" charset="-128"/>
            </a:endParaRPr>
          </a:p>
        </p:txBody>
      </p:sp>
      <p:cxnSp>
        <p:nvCxnSpPr>
          <p:cNvPr id="35" name="Elbow Connector 34"/>
          <p:cNvCxnSpPr>
            <a:stCxn id="14" idx="3"/>
            <a:endCxn id="18" idx="3"/>
          </p:cNvCxnSpPr>
          <p:nvPr/>
        </p:nvCxnSpPr>
        <p:spPr>
          <a:xfrm flipH="1">
            <a:off x="791580" y="2422311"/>
            <a:ext cx="7164796" cy="2518857"/>
          </a:xfrm>
          <a:prstGeom prst="bentConnector4">
            <a:avLst>
              <a:gd name="adj1" fmla="val -8100"/>
              <a:gd name="adj2" fmla="val 113823"/>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3" idx="3"/>
            <a:endCxn id="21" idx="3"/>
          </p:cNvCxnSpPr>
          <p:nvPr/>
        </p:nvCxnSpPr>
        <p:spPr>
          <a:xfrm flipH="1">
            <a:off x="4087129" y="2854518"/>
            <a:ext cx="3869247" cy="2072296"/>
          </a:xfrm>
          <a:prstGeom prst="bentConnector4">
            <a:avLst>
              <a:gd name="adj1" fmla="val -10816"/>
              <a:gd name="adj2" fmla="val 11103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12" idx="3"/>
            <a:endCxn id="22" idx="4"/>
          </p:cNvCxnSpPr>
          <p:nvPr/>
        </p:nvCxnSpPr>
        <p:spPr>
          <a:xfrm flipH="1">
            <a:off x="7740352" y="3294062"/>
            <a:ext cx="216024" cy="1367458"/>
          </a:xfrm>
          <a:prstGeom prst="bentConnector3">
            <a:avLst>
              <a:gd name="adj1" fmla="val -125359"/>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5" idx="3"/>
            <a:endCxn id="20" idx="4"/>
          </p:cNvCxnSpPr>
          <p:nvPr/>
        </p:nvCxnSpPr>
        <p:spPr>
          <a:xfrm>
            <a:off x="5134352" y="3293190"/>
            <a:ext cx="219007" cy="1309588"/>
          </a:xfrm>
          <a:prstGeom prst="bentConnector3">
            <a:avLst>
              <a:gd name="adj1" fmla="val 204380"/>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6" idx="1"/>
            <a:endCxn id="21" idx="2"/>
          </p:cNvCxnSpPr>
          <p:nvPr/>
        </p:nvCxnSpPr>
        <p:spPr>
          <a:xfrm rot="10800000" flipV="1">
            <a:off x="3691086" y="2854518"/>
            <a:ext cx="219131" cy="1748260"/>
          </a:xfrm>
          <a:prstGeom prst="bentConnector3">
            <a:avLst>
              <a:gd name="adj1" fmla="val 20432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6" idx="1"/>
            <a:endCxn id="18" idx="2"/>
          </p:cNvCxnSpPr>
          <p:nvPr/>
        </p:nvCxnSpPr>
        <p:spPr>
          <a:xfrm rot="10800000" flipV="1">
            <a:off x="395537" y="2422310"/>
            <a:ext cx="689405" cy="2194821"/>
          </a:xfrm>
          <a:prstGeom prst="bentConnector3">
            <a:avLst>
              <a:gd name="adj1" fmla="val 117855"/>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0" idx="3"/>
            <a:endCxn id="7" idx="3"/>
          </p:cNvCxnSpPr>
          <p:nvPr/>
        </p:nvCxnSpPr>
        <p:spPr>
          <a:xfrm flipH="1">
            <a:off x="1686418" y="2854518"/>
            <a:ext cx="612068" cy="2086650"/>
          </a:xfrm>
          <a:prstGeom prst="bentConnector4">
            <a:avLst>
              <a:gd name="adj1" fmla="val -144224"/>
              <a:gd name="adj2" fmla="val 10623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11" idx="3"/>
            <a:endCxn id="19" idx="4"/>
          </p:cNvCxnSpPr>
          <p:nvPr/>
        </p:nvCxnSpPr>
        <p:spPr>
          <a:xfrm>
            <a:off x="2309077" y="3293368"/>
            <a:ext cx="678747" cy="1323764"/>
          </a:xfrm>
          <a:prstGeom prst="bentConnector3">
            <a:avLst>
              <a:gd name="adj1" fmla="val 115027"/>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7" idx="1"/>
            <a:endCxn id="18" idx="3"/>
          </p:cNvCxnSpPr>
          <p:nvPr/>
        </p:nvCxnSpPr>
        <p:spPr>
          <a:xfrm rot="10800000" flipV="1">
            <a:off x="791580" y="2422310"/>
            <a:ext cx="3118636" cy="2518857"/>
          </a:xfrm>
          <a:prstGeom prst="bentConnector4">
            <a:avLst>
              <a:gd name="adj1" fmla="val 19743"/>
              <a:gd name="adj2" fmla="val 10907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070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Reuse scenario of metadata for datasets (2/2)</a:t>
            </a:r>
            <a:endParaRPr lang="en-GB" noProof="0" dirty="0"/>
          </a:p>
        </p:txBody>
      </p:sp>
      <p:sp>
        <p:nvSpPr>
          <p:cNvPr id="11" name="Content Placeholder 10"/>
          <p:cNvSpPr>
            <a:spLocks noGrp="1"/>
          </p:cNvSpPr>
          <p:nvPr>
            <p:ph sz="quarter" idx="15"/>
          </p:nvPr>
        </p:nvSpPr>
        <p:spPr>
          <a:xfrm>
            <a:off x="533400" y="1412776"/>
            <a:ext cx="8077200" cy="4759424"/>
          </a:xfrm>
        </p:spPr>
        <p:txBody>
          <a:bodyPr/>
          <a:lstStyle/>
          <a:p>
            <a:r>
              <a:rPr lang="es-ES" dirty="0" smtClean="0"/>
              <a:t>Original </a:t>
            </a:r>
            <a:r>
              <a:rPr lang="es-ES" dirty="0" err="1" smtClean="0"/>
              <a:t>metadata</a:t>
            </a:r>
            <a:r>
              <a:rPr lang="es-ES" dirty="0" smtClean="0"/>
              <a:t> in Catalogue A</a:t>
            </a:r>
          </a:p>
          <a:p>
            <a:endParaRPr lang="es-ES" dirty="0" smtClean="0"/>
          </a:p>
          <a:p>
            <a:endParaRPr lang="es-ES" dirty="0" smtClean="0"/>
          </a:p>
          <a:p>
            <a:endParaRPr lang="es-ES" dirty="0" smtClean="0"/>
          </a:p>
          <a:p>
            <a:r>
              <a:rPr lang="es-ES" dirty="0" err="1" smtClean="0"/>
              <a:t>Modified</a:t>
            </a:r>
            <a:r>
              <a:rPr lang="es-ES" dirty="0" smtClean="0"/>
              <a:t> </a:t>
            </a:r>
            <a:r>
              <a:rPr lang="es-ES" dirty="0" err="1" smtClean="0"/>
              <a:t>metadata</a:t>
            </a:r>
            <a:r>
              <a:rPr lang="es-ES" dirty="0" smtClean="0"/>
              <a:t> in Catalogue B; </a:t>
            </a:r>
            <a:r>
              <a:rPr lang="es-ES" dirty="0" err="1" smtClean="0"/>
              <a:t>added</a:t>
            </a:r>
            <a:r>
              <a:rPr lang="es-ES" dirty="0" smtClean="0"/>
              <a:t> local </a:t>
            </a:r>
            <a:r>
              <a:rPr lang="es-ES" dirty="0" err="1" smtClean="0"/>
              <a:t>identifier</a:t>
            </a:r>
            <a:r>
              <a:rPr lang="es-ES" dirty="0" smtClean="0"/>
              <a:t> “</a:t>
            </a:r>
            <a:r>
              <a:rPr lang="es-ES" dirty="0" err="1" smtClean="0"/>
              <a:t>CatB-IdX</a:t>
            </a:r>
            <a:r>
              <a:rPr lang="es-ES" dirty="0" smtClean="0"/>
              <a:t>”</a:t>
            </a:r>
            <a:endParaRPr lang="en-GB" dirty="0" smtClean="0"/>
          </a:p>
          <a:p>
            <a:endParaRPr lang="en-GB" dirty="0" smtClean="0"/>
          </a:p>
          <a:p>
            <a:endParaRPr lang="en-GB" dirty="0" smtClean="0"/>
          </a:p>
          <a:p>
            <a:endParaRPr lang="es-ES" dirty="0" smtClean="0"/>
          </a:p>
          <a:p>
            <a:r>
              <a:rPr lang="es-ES" dirty="0" err="1" smtClean="0"/>
              <a:t>Modified</a:t>
            </a:r>
            <a:r>
              <a:rPr lang="es-ES" dirty="0" smtClean="0"/>
              <a:t> </a:t>
            </a:r>
            <a:r>
              <a:rPr lang="es-ES" dirty="0" err="1" smtClean="0"/>
              <a:t>metadata</a:t>
            </a:r>
            <a:r>
              <a:rPr lang="es-ES" dirty="0" smtClean="0"/>
              <a:t> in Catalogue C; </a:t>
            </a:r>
            <a:r>
              <a:rPr lang="es-ES" dirty="0" err="1" smtClean="0"/>
              <a:t>added</a:t>
            </a:r>
            <a:r>
              <a:rPr lang="es-ES" dirty="0" smtClean="0"/>
              <a:t> </a:t>
            </a:r>
            <a:r>
              <a:rPr lang="es-ES" dirty="0" err="1" smtClean="0"/>
              <a:t>keyword</a:t>
            </a:r>
            <a:r>
              <a:rPr lang="es-ES" dirty="0" smtClean="0"/>
              <a:t> “</a:t>
            </a:r>
            <a:r>
              <a:rPr lang="es-ES" dirty="0" err="1" smtClean="0"/>
              <a:t>example</a:t>
            </a:r>
            <a:r>
              <a:rPr lang="es-ES" dirty="0" smtClean="0"/>
              <a:t>”</a:t>
            </a:r>
            <a:endParaRPr lang="en-GB" dirty="0" smtClean="0"/>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31</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7845" y="1844824"/>
            <a:ext cx="4886325" cy="1164431"/>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8064" y="3435638"/>
            <a:ext cx="4886325" cy="1250156"/>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7845" y="5124598"/>
            <a:ext cx="4950619" cy="1328738"/>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39934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 &amp; cons of public domain licence</a:t>
            </a:r>
            <a:endParaRPr lang="en-GB" noProof="0" dirty="0"/>
          </a:p>
        </p:txBody>
      </p:sp>
      <p:sp>
        <p:nvSpPr>
          <p:cNvPr id="3" name="Content Placeholder 2"/>
          <p:cNvSpPr>
            <a:spLocks noGrp="1"/>
          </p:cNvSpPr>
          <p:nvPr>
            <p:ph sz="quarter" idx="15"/>
          </p:nvPr>
        </p:nvSpPr>
        <p:spPr/>
        <p:txBody>
          <a:bodyPr/>
          <a:lstStyle/>
          <a:p>
            <a:pPr lvl="1">
              <a:buNone/>
            </a:pPr>
            <a:r>
              <a:rPr lang="en-GB" sz="1600" b="1" noProof="0" dirty="0" smtClean="0"/>
              <a:t>Release of ownership:</a:t>
            </a:r>
          </a:p>
          <a:p>
            <a:pPr lvl="2">
              <a:buFont typeface="Courier New" pitchFamily="49" charset="0"/>
              <a:buChar char="o"/>
            </a:pPr>
            <a:r>
              <a:rPr lang="en-GB" sz="1600" noProof="0" dirty="0" smtClean="0"/>
              <a:t>No-one will know that you created the initial metadata.</a:t>
            </a:r>
          </a:p>
          <a:p>
            <a:pPr lvl="2">
              <a:buFont typeface="Courier New" pitchFamily="49" charset="0"/>
              <a:buChar char="o"/>
            </a:pPr>
            <a:r>
              <a:rPr lang="en-GB" sz="1600" noProof="0" dirty="0" smtClean="0"/>
              <a:t>Enables community-driven enhancement.</a:t>
            </a:r>
          </a:p>
          <a:p>
            <a:pPr lvl="1">
              <a:buNone/>
            </a:pPr>
            <a:r>
              <a:rPr lang="en-GB" sz="1600" b="1" noProof="0" dirty="0" smtClean="0"/>
              <a:t>Loss of control:</a:t>
            </a:r>
          </a:p>
          <a:p>
            <a:pPr lvl="2">
              <a:buFont typeface="Courier New" pitchFamily="49" charset="0"/>
              <a:buChar char="o"/>
            </a:pPr>
            <a:r>
              <a:rPr lang="en-GB" sz="1600" noProof="0" dirty="0" smtClean="0"/>
              <a:t>You will not know what statements are made about your data.</a:t>
            </a:r>
          </a:p>
          <a:p>
            <a:pPr lvl="2">
              <a:buFont typeface="Courier New" pitchFamily="49" charset="0"/>
              <a:buChar char="o"/>
            </a:pPr>
            <a:r>
              <a:rPr lang="en-GB" sz="1600" noProof="0" dirty="0" smtClean="0"/>
              <a:t>Quality control will emerge from the community (cf. Wikipedia).</a:t>
            </a:r>
          </a:p>
          <a:p>
            <a:pPr lvl="1">
              <a:buNone/>
            </a:pPr>
            <a:r>
              <a:rPr lang="en-GB" sz="1600" b="1" noProof="0" dirty="0" smtClean="0"/>
              <a:t>Reliability:</a:t>
            </a:r>
          </a:p>
          <a:p>
            <a:pPr lvl="2">
              <a:buFont typeface="Courier New" pitchFamily="49" charset="0"/>
              <a:buChar char="o"/>
            </a:pPr>
            <a:r>
              <a:rPr lang="en-GB" sz="1600" noProof="0" dirty="0" smtClean="0"/>
              <a:t>A user will not know whether the metadata is accurate and up-to-date.</a:t>
            </a:r>
          </a:p>
          <a:p>
            <a:pPr lvl="2">
              <a:buFont typeface="Courier New" pitchFamily="49" charset="0"/>
              <a:buChar char="o"/>
            </a:pPr>
            <a:r>
              <a:rPr lang="en-GB" sz="1600" noProof="0" dirty="0" smtClean="0"/>
              <a:t>Network partners (chains of aggregators) will be able to track quality.</a:t>
            </a:r>
          </a:p>
          <a:p>
            <a:pPr lvl="1">
              <a:buNone/>
            </a:pPr>
            <a:r>
              <a:rPr lang="en-GB" sz="1600" b="1" noProof="0" dirty="0" smtClean="0"/>
              <a:t>Misrepresentation:</a:t>
            </a:r>
          </a:p>
          <a:p>
            <a:pPr lvl="2">
              <a:buFont typeface="Courier New" pitchFamily="49" charset="0"/>
              <a:buChar char="o"/>
            </a:pPr>
            <a:r>
              <a:rPr lang="en-GB" sz="1600" noProof="0" dirty="0" smtClean="0"/>
              <a:t>Additions and modifications may be wrong or not to your liking.</a:t>
            </a:r>
          </a:p>
          <a:p>
            <a:pPr lvl="2">
              <a:buFont typeface="Courier New" pitchFamily="49" charset="0"/>
              <a:buChar char="o"/>
            </a:pPr>
            <a:r>
              <a:rPr lang="en-GB" sz="1600" noProof="0" dirty="0" smtClean="0"/>
              <a:t>Anyone can say anything about anything in any case; if based on your original metadata there is a higher chance the metadata is correct.</a:t>
            </a:r>
            <a:endParaRPr lang="en-GB" sz="16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32</a:t>
            </a:fld>
            <a:endParaRPr lang="en-GB"/>
          </a:p>
        </p:txBody>
      </p:sp>
      <p:pic>
        <p:nvPicPr>
          <p:cNvPr id="5" name="Picture 2" descr="red-minus-md"/>
          <p:cNvPicPr>
            <a:picLocks noChangeAspect="1" noChangeArrowheads="1"/>
          </p:cNvPicPr>
          <p:nvPr/>
        </p:nvPicPr>
        <p:blipFill>
          <a:blip r:embed="rId3" cstate="print"/>
          <a:srcRect/>
          <a:stretch>
            <a:fillRect/>
          </a:stretch>
        </p:blipFill>
        <p:spPr bwMode="auto">
          <a:xfrm>
            <a:off x="755576" y="2132856"/>
            <a:ext cx="216024" cy="216024"/>
          </a:xfrm>
          <a:prstGeom prst="rect">
            <a:avLst/>
          </a:prstGeom>
          <a:noFill/>
        </p:spPr>
      </p:pic>
      <p:pic>
        <p:nvPicPr>
          <p:cNvPr id="6" name="Picture 2" descr="Green Plus Clip Art"/>
          <p:cNvPicPr>
            <a:picLocks noChangeAspect="1" noChangeArrowheads="1"/>
          </p:cNvPicPr>
          <p:nvPr/>
        </p:nvPicPr>
        <p:blipFill>
          <a:blip r:embed="rId4" cstate="print"/>
          <a:srcRect/>
          <a:stretch>
            <a:fillRect/>
          </a:stretch>
        </p:blipFill>
        <p:spPr bwMode="auto">
          <a:xfrm>
            <a:off x="755576" y="2492896"/>
            <a:ext cx="216024" cy="216024"/>
          </a:xfrm>
          <a:prstGeom prst="rect">
            <a:avLst/>
          </a:prstGeom>
          <a:noFill/>
        </p:spPr>
      </p:pic>
      <p:pic>
        <p:nvPicPr>
          <p:cNvPr id="19" name="Picture 2" descr="red-minus-md"/>
          <p:cNvPicPr>
            <a:picLocks noChangeAspect="1" noChangeArrowheads="1"/>
          </p:cNvPicPr>
          <p:nvPr/>
        </p:nvPicPr>
        <p:blipFill>
          <a:blip r:embed="rId3" cstate="print"/>
          <a:srcRect/>
          <a:stretch>
            <a:fillRect/>
          </a:stretch>
        </p:blipFill>
        <p:spPr bwMode="auto">
          <a:xfrm>
            <a:off x="755576" y="3243888"/>
            <a:ext cx="216024" cy="216024"/>
          </a:xfrm>
          <a:prstGeom prst="rect">
            <a:avLst/>
          </a:prstGeom>
          <a:noFill/>
        </p:spPr>
      </p:pic>
      <p:pic>
        <p:nvPicPr>
          <p:cNvPr id="20" name="Picture 2" descr="Green Plus Clip Art"/>
          <p:cNvPicPr>
            <a:picLocks noChangeAspect="1" noChangeArrowheads="1"/>
          </p:cNvPicPr>
          <p:nvPr/>
        </p:nvPicPr>
        <p:blipFill>
          <a:blip r:embed="rId4" cstate="print"/>
          <a:srcRect/>
          <a:stretch>
            <a:fillRect/>
          </a:stretch>
        </p:blipFill>
        <p:spPr bwMode="auto">
          <a:xfrm>
            <a:off x="755576" y="3603928"/>
            <a:ext cx="216024" cy="216024"/>
          </a:xfrm>
          <a:prstGeom prst="rect">
            <a:avLst/>
          </a:prstGeom>
          <a:noFill/>
        </p:spPr>
      </p:pic>
      <p:pic>
        <p:nvPicPr>
          <p:cNvPr id="21" name="Picture 2" descr="red-minus-md"/>
          <p:cNvPicPr>
            <a:picLocks noChangeAspect="1" noChangeArrowheads="1"/>
          </p:cNvPicPr>
          <p:nvPr/>
        </p:nvPicPr>
        <p:blipFill>
          <a:blip r:embed="rId3" cstate="print"/>
          <a:srcRect/>
          <a:stretch>
            <a:fillRect/>
          </a:stretch>
        </p:blipFill>
        <p:spPr bwMode="auto">
          <a:xfrm>
            <a:off x="755576" y="4293096"/>
            <a:ext cx="216024" cy="216024"/>
          </a:xfrm>
          <a:prstGeom prst="rect">
            <a:avLst/>
          </a:prstGeom>
          <a:noFill/>
        </p:spPr>
      </p:pic>
      <p:pic>
        <p:nvPicPr>
          <p:cNvPr id="22" name="Picture 2" descr="Green Plus Clip Art"/>
          <p:cNvPicPr>
            <a:picLocks noChangeAspect="1" noChangeArrowheads="1"/>
          </p:cNvPicPr>
          <p:nvPr/>
        </p:nvPicPr>
        <p:blipFill>
          <a:blip r:embed="rId4" cstate="print"/>
          <a:srcRect/>
          <a:stretch>
            <a:fillRect/>
          </a:stretch>
        </p:blipFill>
        <p:spPr bwMode="auto">
          <a:xfrm>
            <a:off x="755576" y="4653136"/>
            <a:ext cx="216024" cy="216024"/>
          </a:xfrm>
          <a:prstGeom prst="rect">
            <a:avLst/>
          </a:prstGeom>
          <a:noFill/>
        </p:spPr>
      </p:pic>
      <p:pic>
        <p:nvPicPr>
          <p:cNvPr id="23" name="Picture 2" descr="red-minus-md"/>
          <p:cNvPicPr>
            <a:picLocks noChangeAspect="1" noChangeArrowheads="1"/>
          </p:cNvPicPr>
          <p:nvPr/>
        </p:nvPicPr>
        <p:blipFill>
          <a:blip r:embed="rId3" cstate="print"/>
          <a:srcRect/>
          <a:stretch>
            <a:fillRect/>
          </a:stretch>
        </p:blipFill>
        <p:spPr bwMode="auto">
          <a:xfrm>
            <a:off x="755576" y="5373216"/>
            <a:ext cx="216024" cy="216024"/>
          </a:xfrm>
          <a:prstGeom prst="rect">
            <a:avLst/>
          </a:prstGeom>
          <a:noFill/>
        </p:spPr>
      </p:pic>
      <p:pic>
        <p:nvPicPr>
          <p:cNvPr id="24" name="Picture 2" descr="Green Plus Clip Art"/>
          <p:cNvPicPr>
            <a:picLocks noChangeAspect="1" noChangeArrowheads="1"/>
          </p:cNvPicPr>
          <p:nvPr/>
        </p:nvPicPr>
        <p:blipFill>
          <a:blip r:embed="rId4" cstate="print"/>
          <a:srcRect/>
          <a:stretch>
            <a:fillRect/>
          </a:stretch>
        </p:blipFill>
        <p:spPr bwMode="auto">
          <a:xfrm>
            <a:off x="755576" y="5733256"/>
            <a:ext cx="216024" cy="216024"/>
          </a:xfrm>
          <a:prstGeom prst="rect">
            <a:avLst/>
          </a:prstGeom>
          <a:noFill/>
        </p:spPr>
      </p:pic>
    </p:spTree>
    <p:extLst>
      <p:ext uri="{BB962C8B-B14F-4D97-AF65-F5344CB8AC3E}">
        <p14:creationId xmlns:p14="http://schemas.microsoft.com/office/powerpoint/2010/main" val="1609420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en-GB" sz="7200" i="0" dirty="0" smtClean="0">
                <a:solidFill>
                  <a:schemeClr val="accent1"/>
                </a:solidFill>
                <a:latin typeface="Bradley Hand ITC" pitchFamily="66" charset="0"/>
              </a:rPr>
              <a:t>Case study: Europeana</a:t>
            </a:r>
            <a:br>
              <a:rPr lang="en-GB" sz="7200" i="0" dirty="0" smtClean="0">
                <a:solidFill>
                  <a:schemeClr val="accent1"/>
                </a:solidFill>
                <a:latin typeface="Bradley Hand ITC" pitchFamily="66" charset="0"/>
              </a:rPr>
            </a:br>
            <a:r>
              <a:rPr lang="en-GB" b="0" dirty="0" smtClean="0"/>
              <a:t>How Europeana overcame data and metadata licensing challenges.</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err="1" smtClean="0"/>
              <a:t>Europeana</a:t>
            </a:r>
            <a:r>
              <a:rPr lang="en-GB" noProof="0" dirty="0" smtClean="0"/>
              <a:t> – original approach</a:t>
            </a:r>
            <a:endParaRPr lang="en-GB" noProof="0" dirty="0"/>
          </a:p>
        </p:txBody>
      </p:sp>
      <p:sp>
        <p:nvSpPr>
          <p:cNvPr id="3" name="Content Placeholder 2"/>
          <p:cNvSpPr>
            <a:spLocks noGrp="1"/>
          </p:cNvSpPr>
          <p:nvPr>
            <p:ph sz="quarter" idx="15"/>
          </p:nvPr>
        </p:nvSpPr>
        <p:spPr>
          <a:xfrm>
            <a:off x="533400" y="1752600"/>
            <a:ext cx="8077200" cy="3836640"/>
          </a:xfrm>
        </p:spPr>
        <p:txBody>
          <a:bodyPr/>
          <a:lstStyle/>
          <a:p>
            <a:r>
              <a:rPr lang="en-GB" i="1" dirty="0" smtClean="0">
                <a:solidFill>
                  <a:schemeClr val="accent1"/>
                </a:solidFill>
              </a:rPr>
              <a:t>In 2009, Provider and Aggregator Agreements were signed. These included the restriction that metadata could only be used for non-commercial purposes.</a:t>
            </a:r>
          </a:p>
          <a:p>
            <a:endParaRPr lang="en-GB" noProof="0" dirty="0" smtClean="0"/>
          </a:p>
          <a:p>
            <a:r>
              <a:rPr lang="en-GB" noProof="0" dirty="0" smtClean="0"/>
              <a:t>However, this </a:t>
            </a:r>
            <a:r>
              <a:rPr lang="en-GB" b="1" noProof="0" dirty="0" smtClean="0"/>
              <a:t>made it impossible for metadata </a:t>
            </a:r>
            <a:r>
              <a:rPr lang="en-GB" noProof="0" dirty="0" smtClean="0"/>
              <a:t>to be:</a:t>
            </a:r>
          </a:p>
          <a:p>
            <a:pPr lvl="1"/>
            <a:r>
              <a:rPr lang="en-GB" dirty="0" smtClean="0"/>
              <a:t>Published as Linked Open Data.</a:t>
            </a:r>
          </a:p>
          <a:p>
            <a:pPr lvl="1"/>
            <a:r>
              <a:rPr lang="en-GB" noProof="0" dirty="0" smtClean="0"/>
              <a:t>Used on sites that </a:t>
            </a:r>
            <a:r>
              <a:rPr lang="en-GB" dirty="0" smtClean="0"/>
              <a:t>include advertisements.</a:t>
            </a:r>
          </a:p>
          <a:p>
            <a:pPr lvl="1"/>
            <a:r>
              <a:rPr lang="en-GB" noProof="0" dirty="0" smtClean="0"/>
              <a:t>Shared with Wikipedia (which does not allow such restriction).</a:t>
            </a:r>
          </a:p>
          <a:p>
            <a:pPr lvl="1"/>
            <a:r>
              <a:rPr lang="en-GB" dirty="0" smtClean="0"/>
              <a:t>Used by commercial companies, e.g. for listing in search engines.</a:t>
            </a:r>
          </a:p>
          <a:p>
            <a:pPr lvl="1"/>
            <a:r>
              <a:rPr lang="en-GB" dirty="0" smtClean="0"/>
              <a:t>Used by commercial apps.</a:t>
            </a:r>
          </a:p>
          <a:p>
            <a:pPr lvl="1"/>
            <a:endParaRPr lang="es-ES" noProof="0" dirty="0" smtClean="0"/>
          </a:p>
          <a:p>
            <a:pPr lvl="1"/>
            <a:endParaRPr lang="es-ES" noProof="0" dirty="0" smtClean="0"/>
          </a:p>
          <a:p>
            <a:endParaRPr lang="es-ES"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34</a:t>
            </a:fld>
            <a:endParaRPr lang="en-GB"/>
          </a:p>
        </p:txBody>
      </p:sp>
    </p:spTree>
    <p:extLst>
      <p:ext uri="{BB962C8B-B14F-4D97-AF65-F5344CB8AC3E}">
        <p14:creationId xmlns:p14="http://schemas.microsoft.com/office/powerpoint/2010/main" val="28739566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Perceived risks of providing open metadata? (1/2)</a:t>
            </a:r>
            <a:endParaRPr lang="en-GB" dirty="0"/>
          </a:p>
        </p:txBody>
      </p:sp>
      <p:sp>
        <p:nvSpPr>
          <p:cNvPr id="3" name="Content Placeholder 2"/>
          <p:cNvSpPr>
            <a:spLocks noGrp="1"/>
          </p:cNvSpPr>
          <p:nvPr>
            <p:ph sz="quarter" idx="15"/>
          </p:nvPr>
        </p:nvSpPr>
        <p:spPr>
          <a:ln>
            <a:noFill/>
          </a:ln>
        </p:spPr>
        <p:txBody>
          <a:bodyPr/>
          <a:lstStyle/>
          <a:p>
            <a:pPr marL="457200" lvl="1" indent="-457200">
              <a:buFont typeface="+mj-lt"/>
              <a:buAutoNum type="arabicPeriod"/>
            </a:pPr>
            <a:r>
              <a:rPr lang="en-GB" b="1" dirty="0" smtClean="0"/>
              <a:t>Loss </a:t>
            </a:r>
            <a:r>
              <a:rPr lang="en-GB" b="1" dirty="0"/>
              <a:t>of quality</a:t>
            </a:r>
            <a:r>
              <a:rPr lang="en-GB" dirty="0"/>
              <a:t>: the high-quality metadata provided will be divorced from the original trusted source and corrupted by third parties.</a:t>
            </a:r>
          </a:p>
          <a:p>
            <a:pPr marL="457200" lvl="1" indent="-457200">
              <a:buFont typeface="+mj-lt"/>
              <a:buAutoNum type="arabicPeriod"/>
            </a:pPr>
            <a:r>
              <a:rPr lang="en-GB" b="1" dirty="0" smtClean="0"/>
              <a:t>Loss </a:t>
            </a:r>
            <a:r>
              <a:rPr lang="en-GB" b="1" dirty="0"/>
              <a:t>of control</a:t>
            </a:r>
            <a:r>
              <a:rPr lang="en-GB" dirty="0"/>
              <a:t>: institutions will no longer be able to control the metadata if anyone can </a:t>
            </a:r>
            <a:r>
              <a:rPr lang="en-GB" dirty="0" smtClean="0"/>
              <a:t>reuse </a:t>
            </a:r>
            <a:r>
              <a:rPr lang="en-GB" dirty="0"/>
              <a:t>or distribute it.</a:t>
            </a:r>
          </a:p>
          <a:p>
            <a:pPr marL="457200" lvl="1" indent="-457200">
              <a:buFont typeface="+mj-lt"/>
              <a:buAutoNum type="arabicPeriod"/>
            </a:pPr>
            <a:r>
              <a:rPr lang="en-GB" b="1" dirty="0" smtClean="0"/>
              <a:t>Loss </a:t>
            </a:r>
            <a:r>
              <a:rPr lang="en-GB" b="1" dirty="0"/>
              <a:t>of unity</a:t>
            </a:r>
            <a:r>
              <a:rPr lang="en-GB" dirty="0"/>
              <a:t>: metadata will get scattered across the digital universe while it should be (contextually) kept together.</a:t>
            </a:r>
          </a:p>
          <a:p>
            <a:pPr marL="457200" lvl="1" indent="-457200">
              <a:buFont typeface="+mj-lt"/>
              <a:buAutoNum type="arabicPeriod"/>
            </a:pPr>
            <a:r>
              <a:rPr lang="en-GB" b="1" dirty="0" smtClean="0"/>
              <a:t>Loss </a:t>
            </a:r>
            <a:r>
              <a:rPr lang="en-GB" b="1" dirty="0"/>
              <a:t>of brand value</a:t>
            </a:r>
            <a:r>
              <a:rPr lang="en-GB" dirty="0"/>
              <a:t>: by releasing data openly the institution risks being associated with </a:t>
            </a:r>
            <a:r>
              <a:rPr lang="en-GB" dirty="0" err="1" smtClean="0"/>
              <a:t>reusers</a:t>
            </a:r>
            <a:r>
              <a:rPr lang="en-GB" dirty="0" smtClean="0"/>
              <a:t> </a:t>
            </a:r>
            <a:r>
              <a:rPr lang="en-GB" dirty="0"/>
              <a:t>that they do not want to be associated with.</a:t>
            </a:r>
          </a:p>
          <a:p>
            <a:pPr marL="457200" lvl="1" indent="-457200">
              <a:buFont typeface="+mj-lt"/>
              <a:buAutoNum type="arabicPeriod"/>
            </a:pPr>
            <a:r>
              <a:rPr lang="en-GB" b="1" dirty="0" smtClean="0"/>
              <a:t>Loss </a:t>
            </a:r>
            <a:r>
              <a:rPr lang="en-GB" b="1" dirty="0"/>
              <a:t>of attribution</a:t>
            </a:r>
            <a:r>
              <a:rPr lang="en-GB" dirty="0"/>
              <a:t>: by releasing data under an open </a:t>
            </a:r>
            <a:r>
              <a:rPr lang="en-GB" dirty="0" smtClean="0"/>
              <a:t>licence </a:t>
            </a:r>
            <a:r>
              <a:rPr lang="en-GB" dirty="0"/>
              <a:t>institutions will not be credited as the source/owner of the metadata</a:t>
            </a:r>
            <a:r>
              <a:rPr lang="en-GB" dirty="0" smtClean="0"/>
              <a:t>.</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35</a:t>
            </a:fld>
            <a:endParaRPr lang="en-GB"/>
          </a:p>
        </p:txBody>
      </p:sp>
    </p:spTree>
    <p:extLst>
      <p:ext uri="{BB962C8B-B14F-4D97-AF65-F5344CB8AC3E}">
        <p14:creationId xmlns:p14="http://schemas.microsoft.com/office/powerpoint/2010/main" val="2174255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Perceived risks of providing open metadata? (2/2)</a:t>
            </a:r>
            <a:endParaRPr lang="en-GB" dirty="0"/>
          </a:p>
        </p:txBody>
      </p:sp>
      <p:sp>
        <p:nvSpPr>
          <p:cNvPr id="3" name="Content Placeholder 2"/>
          <p:cNvSpPr>
            <a:spLocks noGrp="1"/>
          </p:cNvSpPr>
          <p:nvPr>
            <p:ph sz="quarter" idx="15"/>
          </p:nvPr>
        </p:nvSpPr>
        <p:spPr>
          <a:xfrm>
            <a:off x="533400" y="1752600"/>
            <a:ext cx="8077200" cy="3980656"/>
          </a:xfrm>
          <a:ln>
            <a:noFill/>
          </a:ln>
        </p:spPr>
        <p:txBody>
          <a:bodyPr/>
          <a:lstStyle/>
          <a:p>
            <a:pPr marL="457200" lvl="1" indent="-457200">
              <a:buFont typeface="+mj-lt"/>
              <a:buAutoNum type="arabicPeriod" startAt="6"/>
            </a:pPr>
            <a:r>
              <a:rPr lang="en-GB" b="1" dirty="0" smtClean="0"/>
              <a:t>Loss </a:t>
            </a:r>
            <a:r>
              <a:rPr lang="en-GB" b="1" dirty="0"/>
              <a:t>of income</a:t>
            </a:r>
            <a:r>
              <a:rPr lang="en-GB" dirty="0"/>
              <a:t>: institutions are afraid that they cannot replace current revenues from metadata with other sources of income.</a:t>
            </a:r>
          </a:p>
          <a:p>
            <a:pPr marL="457200" lvl="1" indent="-457200">
              <a:buFont typeface="+mj-lt"/>
              <a:buAutoNum type="arabicPeriod" startAt="6"/>
            </a:pPr>
            <a:r>
              <a:rPr lang="en-GB" b="1" dirty="0" smtClean="0"/>
              <a:t>Loss </a:t>
            </a:r>
            <a:r>
              <a:rPr lang="en-GB" b="1" dirty="0"/>
              <a:t>of potential income</a:t>
            </a:r>
            <a:r>
              <a:rPr lang="en-GB" dirty="0"/>
              <a:t>: in the </a:t>
            </a:r>
            <a:r>
              <a:rPr lang="en-GB" dirty="0" smtClean="0"/>
              <a:t>future, </a:t>
            </a:r>
            <a:r>
              <a:rPr lang="en-GB" dirty="0"/>
              <a:t>institutions may think of a way to make money from metadata, but if they release it openly now someone else may do this.</a:t>
            </a:r>
          </a:p>
          <a:p>
            <a:pPr marL="457200" lvl="1" indent="-457200">
              <a:buFont typeface="+mj-lt"/>
              <a:buAutoNum type="arabicPeriod" startAt="6"/>
            </a:pPr>
            <a:r>
              <a:rPr lang="en-GB" b="1" dirty="0" smtClean="0"/>
              <a:t>Unwanted </a:t>
            </a:r>
            <a:r>
              <a:rPr lang="en-GB" b="1" dirty="0"/>
              <a:t>spill-over effects</a:t>
            </a:r>
            <a:r>
              <a:rPr lang="en-GB" dirty="0"/>
              <a:t>: institutions find it unfair that others make money with the metadata that they provide.</a:t>
            </a:r>
          </a:p>
          <a:p>
            <a:pPr marL="457200" lvl="1" indent="-457200">
              <a:buFont typeface="+mj-lt"/>
              <a:buAutoNum type="arabicPeriod" startAt="6"/>
            </a:pPr>
            <a:r>
              <a:rPr lang="en-GB" b="1" dirty="0" smtClean="0"/>
              <a:t>Losing </a:t>
            </a:r>
            <a:r>
              <a:rPr lang="en-GB" b="1" dirty="0"/>
              <a:t>customers</a:t>
            </a:r>
            <a:r>
              <a:rPr lang="en-GB" dirty="0"/>
              <a:t>: if data is openly available customers will go elsewhere to get the information they are looking for</a:t>
            </a:r>
            <a:r>
              <a:rPr lang="en-GB" dirty="0" smtClean="0"/>
              <a:t>.</a:t>
            </a:r>
            <a:endParaRPr lang="en-GB" dirty="0"/>
          </a:p>
          <a:p>
            <a:pPr marL="457200" lvl="1" indent="-457200">
              <a:buFont typeface="+mj-lt"/>
              <a:buAutoNum type="arabicPeriod" startAt="6"/>
            </a:pPr>
            <a:r>
              <a:rPr lang="en-GB" b="1" dirty="0" smtClean="0"/>
              <a:t>Privacy</a:t>
            </a:r>
            <a:r>
              <a:rPr lang="en-GB" dirty="0"/>
              <a:t>: there are privacy restrictions on the use of certain data</a:t>
            </a:r>
            <a:r>
              <a:rPr lang="en-GB" dirty="0" smtClean="0"/>
              <a:t>.</a:t>
            </a:r>
          </a:p>
          <a:p>
            <a:pPr lvl="1"/>
            <a:endParaRPr lang="en-GB"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36</a:t>
            </a:fld>
            <a:endParaRPr lang="en-GB"/>
          </a:p>
        </p:txBody>
      </p:sp>
    </p:spTree>
    <p:extLst>
      <p:ext uri="{BB962C8B-B14F-4D97-AF65-F5344CB8AC3E}">
        <p14:creationId xmlns:p14="http://schemas.microsoft.com/office/powerpoint/2010/main" val="2174255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Identified</a:t>
            </a:r>
            <a:r>
              <a:rPr lang="es-ES" dirty="0" smtClean="0"/>
              <a:t> </a:t>
            </a:r>
            <a:r>
              <a:rPr lang="es-ES" dirty="0" err="1" smtClean="0"/>
              <a:t>benefits</a:t>
            </a:r>
            <a:r>
              <a:rPr lang="es-ES" dirty="0" smtClean="0"/>
              <a:t> of open </a:t>
            </a:r>
            <a:r>
              <a:rPr lang="es-ES" dirty="0" err="1" smtClean="0"/>
              <a:t>metadata</a:t>
            </a:r>
            <a:r>
              <a:rPr lang="es-ES" dirty="0" smtClean="0"/>
              <a:t> (1/2)</a:t>
            </a:r>
            <a:endParaRPr lang="en-GB" dirty="0"/>
          </a:p>
        </p:txBody>
      </p:sp>
      <p:sp>
        <p:nvSpPr>
          <p:cNvPr id="3" name="Content Placeholder 2"/>
          <p:cNvSpPr>
            <a:spLocks noGrp="1"/>
          </p:cNvSpPr>
          <p:nvPr>
            <p:ph sz="quarter" idx="15"/>
          </p:nvPr>
        </p:nvSpPr>
        <p:spPr/>
        <p:txBody>
          <a:bodyPr>
            <a:normAutofit fontScale="92500"/>
          </a:bodyPr>
          <a:lstStyle/>
          <a:p>
            <a:pPr lvl="1">
              <a:buFont typeface="+mj-lt"/>
              <a:buAutoNum type="arabicPeriod"/>
            </a:pPr>
            <a:r>
              <a:rPr lang="en-GB" sz="1800" b="1" dirty="0" smtClean="0"/>
              <a:t>Increasing </a:t>
            </a:r>
            <a:r>
              <a:rPr lang="en-GB" sz="1800" b="1" dirty="0"/>
              <a:t>relevance</a:t>
            </a:r>
            <a:r>
              <a:rPr lang="en-GB" sz="1800" dirty="0"/>
              <a:t>: open metadata can be used in places where online users congregate (including social networks</a:t>
            </a:r>
            <a:r>
              <a:rPr lang="en-GB" sz="1800" dirty="0" smtClean="0"/>
              <a:t>). This helps </a:t>
            </a:r>
            <a:r>
              <a:rPr lang="en-GB" sz="1800" dirty="0"/>
              <a:t>providers to maintain their relevance in today’s digital society.</a:t>
            </a:r>
          </a:p>
          <a:p>
            <a:pPr lvl="1">
              <a:buFont typeface="+mj-lt"/>
              <a:buAutoNum type="arabicPeriod"/>
            </a:pPr>
            <a:r>
              <a:rPr lang="en-GB" sz="1800" b="1" dirty="0" smtClean="0"/>
              <a:t>Increasing </a:t>
            </a:r>
            <a:r>
              <a:rPr lang="en-GB" sz="1800" b="1" dirty="0"/>
              <a:t>channels to end users</a:t>
            </a:r>
            <a:r>
              <a:rPr lang="en-GB" sz="1800" dirty="0"/>
              <a:t>: providers releasing data as open metadata increase the opportunities that users </a:t>
            </a:r>
            <a:r>
              <a:rPr lang="en-GB" sz="1800" dirty="0" smtClean="0"/>
              <a:t>see </a:t>
            </a:r>
            <a:r>
              <a:rPr lang="en-GB" sz="1800" dirty="0"/>
              <a:t>their data and their content.</a:t>
            </a:r>
          </a:p>
          <a:p>
            <a:pPr lvl="1">
              <a:buFont typeface="+mj-lt"/>
              <a:buAutoNum type="arabicPeriod"/>
            </a:pPr>
            <a:r>
              <a:rPr lang="en-GB" sz="1800" b="1" dirty="0" smtClean="0"/>
              <a:t>Data </a:t>
            </a:r>
            <a:r>
              <a:rPr lang="en-GB" sz="1800" b="1" dirty="0"/>
              <a:t>enrichment</a:t>
            </a:r>
            <a:r>
              <a:rPr lang="en-GB" sz="1800" dirty="0"/>
              <a:t>: open metadata can be enriched by Europeana and other parties and can then be returned to the data provider. Opening the metadata will increase the possibility of linking that data and the heritage content it represents with other related sources/collections.</a:t>
            </a:r>
          </a:p>
          <a:p>
            <a:pPr lvl="1">
              <a:buFont typeface="+mj-lt"/>
              <a:buAutoNum type="arabicPeriod"/>
            </a:pPr>
            <a:r>
              <a:rPr lang="en-GB" sz="1800" b="1" dirty="0" smtClean="0"/>
              <a:t>Brand </a:t>
            </a:r>
            <a:r>
              <a:rPr lang="en-GB" sz="1800" b="1" dirty="0"/>
              <a:t>value</a:t>
            </a:r>
            <a:r>
              <a:rPr lang="en-GB" sz="1800" dirty="0"/>
              <a:t> (prestige, authenticity, innovation): releasing data openly demonstrates that the provider is working in the innovation vanguard and is actively stimulating digital research</a:t>
            </a:r>
            <a:r>
              <a:rPr lang="en-GB" sz="1800" dirty="0" smtClean="0"/>
              <a:t>.</a:t>
            </a:r>
          </a:p>
          <a:p>
            <a:pPr lvl="1">
              <a:buFont typeface="+mj-lt"/>
              <a:buAutoNum type="arabicPeriod"/>
            </a:pPr>
            <a:r>
              <a:rPr lang="en-GB" sz="1800" b="1" dirty="0" smtClean="0"/>
              <a:t>Specific funding opportunities</a:t>
            </a:r>
            <a:r>
              <a:rPr lang="en-GB" sz="1800" dirty="0" smtClean="0"/>
              <a:t>: releasing metadata openly will potentially grant providers access to national and/or European funding (European and most national governments are actively promoting open metadata).</a:t>
            </a:r>
            <a:endParaRPr lang="en-GB" sz="1800" b="1"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37</a:t>
            </a:fld>
            <a:endParaRPr lang="en-GB"/>
          </a:p>
        </p:txBody>
      </p:sp>
    </p:spTree>
    <p:extLst>
      <p:ext uri="{BB962C8B-B14F-4D97-AF65-F5344CB8AC3E}">
        <p14:creationId xmlns:p14="http://schemas.microsoft.com/office/powerpoint/2010/main" val="24974268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Identified</a:t>
            </a:r>
            <a:r>
              <a:rPr lang="es-ES" dirty="0" smtClean="0"/>
              <a:t> </a:t>
            </a:r>
            <a:r>
              <a:rPr lang="es-ES" dirty="0" err="1" smtClean="0"/>
              <a:t>benefits</a:t>
            </a:r>
            <a:r>
              <a:rPr lang="es-ES" dirty="0" smtClean="0"/>
              <a:t> of open </a:t>
            </a:r>
            <a:r>
              <a:rPr lang="es-ES" dirty="0" err="1" smtClean="0"/>
              <a:t>metadata</a:t>
            </a:r>
            <a:r>
              <a:rPr lang="es-ES" dirty="0" smtClean="0"/>
              <a:t> (2/2)</a:t>
            </a:r>
            <a:endParaRPr lang="en-GB" dirty="0"/>
          </a:p>
        </p:txBody>
      </p:sp>
      <p:sp>
        <p:nvSpPr>
          <p:cNvPr id="3" name="Content Placeholder 2"/>
          <p:cNvSpPr>
            <a:spLocks noGrp="1"/>
          </p:cNvSpPr>
          <p:nvPr>
            <p:ph sz="quarter" idx="15"/>
          </p:nvPr>
        </p:nvSpPr>
        <p:spPr/>
        <p:txBody>
          <a:bodyPr/>
          <a:lstStyle/>
          <a:p>
            <a:pPr marL="342900" lvl="1" indent="-342900">
              <a:buFont typeface="+mj-lt"/>
              <a:buAutoNum type="arabicPeriod" startAt="6"/>
            </a:pPr>
            <a:r>
              <a:rPr lang="en-GB" sz="1800" b="1" dirty="0" smtClean="0"/>
              <a:t>Discoverability</a:t>
            </a:r>
            <a:r>
              <a:rPr lang="en-GB" sz="1800" dirty="0"/>
              <a:t>: increased use and visibility of data drives traffic to the provider’s website.</a:t>
            </a:r>
          </a:p>
          <a:p>
            <a:pPr lvl="1">
              <a:buFont typeface="+mj-lt"/>
              <a:buAutoNum type="arabicPeriod" startAt="6"/>
            </a:pPr>
            <a:r>
              <a:rPr lang="en-GB" sz="1800" b="1" dirty="0" smtClean="0"/>
              <a:t>New </a:t>
            </a:r>
            <a:r>
              <a:rPr lang="en-GB" sz="1800" b="1" dirty="0"/>
              <a:t>customers</a:t>
            </a:r>
            <a:r>
              <a:rPr lang="en-GB" sz="1800" dirty="0"/>
              <a:t>: releasing data openly offers new ways to interact with and relate to customers.</a:t>
            </a:r>
          </a:p>
          <a:p>
            <a:pPr lvl="1">
              <a:buFont typeface="+mj-lt"/>
              <a:buAutoNum type="arabicPeriod" startAt="6"/>
            </a:pPr>
            <a:r>
              <a:rPr lang="en-GB" sz="1800" b="1" dirty="0" smtClean="0"/>
              <a:t>Public </a:t>
            </a:r>
            <a:r>
              <a:rPr lang="en-GB" sz="1800" b="1" dirty="0"/>
              <a:t>mission</a:t>
            </a:r>
            <a:r>
              <a:rPr lang="en-GB" sz="1800" dirty="0"/>
              <a:t>: releasing metadata openly aligns the provider with the strategic public mission of allowing the widest possible access to cultural heritage.</a:t>
            </a:r>
          </a:p>
          <a:p>
            <a:pPr lvl="1">
              <a:buFont typeface="+mj-lt"/>
              <a:buAutoNum type="arabicPeriod" startAt="6"/>
            </a:pPr>
            <a:r>
              <a:rPr lang="en-GB" sz="1800" b="1" dirty="0" smtClean="0"/>
              <a:t>Building </a:t>
            </a:r>
            <a:r>
              <a:rPr lang="en-GB" sz="1800" b="1" dirty="0"/>
              <a:t>expertise</a:t>
            </a:r>
            <a:r>
              <a:rPr lang="en-GB" sz="1800" dirty="0"/>
              <a:t>: releasing metadata openly will strengthen the institution’s expertise in this area, which will become a marketable commodity such as consulting services.</a:t>
            </a:r>
          </a:p>
          <a:p>
            <a:pPr lvl="1">
              <a:buFont typeface="+mj-lt"/>
              <a:buAutoNum type="arabicPeriod" startAt="6"/>
            </a:pPr>
            <a:r>
              <a:rPr lang="en-GB" sz="1800" b="1" dirty="0" smtClean="0"/>
              <a:t> </a:t>
            </a:r>
            <a:r>
              <a:rPr lang="en-GB" sz="1800" b="1" dirty="0"/>
              <a:t>Desired spill-over effects: </a:t>
            </a:r>
            <a:r>
              <a:rPr lang="en-GB" sz="1800" dirty="0"/>
              <a:t>institutions and creative industries will be able to create new businesses, which in turn will strengthen the knowledge economy.</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38</a:t>
            </a:fld>
            <a:endParaRPr lang="en-GB"/>
          </a:p>
        </p:txBody>
      </p:sp>
    </p:spTree>
    <p:extLst>
      <p:ext uri="{BB962C8B-B14F-4D97-AF65-F5344CB8AC3E}">
        <p14:creationId xmlns:p14="http://schemas.microsoft.com/office/powerpoint/2010/main" val="24974268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Europeana Licensing Framework</a:t>
            </a:r>
            <a:endParaRPr lang="en-GB" noProof="0" dirty="0"/>
          </a:p>
        </p:txBody>
      </p:sp>
      <p:sp>
        <p:nvSpPr>
          <p:cNvPr id="3" name="Content Placeholder 2"/>
          <p:cNvSpPr>
            <a:spLocks noGrp="1"/>
          </p:cNvSpPr>
          <p:nvPr>
            <p:ph sz="quarter" idx="15"/>
          </p:nvPr>
        </p:nvSpPr>
        <p:spPr>
          <a:xfrm>
            <a:off x="533400" y="1752600"/>
            <a:ext cx="3894584" cy="4419600"/>
          </a:xfrm>
        </p:spPr>
        <p:txBody>
          <a:bodyPr/>
          <a:lstStyle/>
          <a:p>
            <a:r>
              <a:rPr lang="en-GB" sz="1600" dirty="0" smtClean="0"/>
              <a:t>Four layers:</a:t>
            </a:r>
          </a:p>
          <a:p>
            <a:pPr marL="342900" lvl="1" indent="-342900">
              <a:buFont typeface="+mj-lt"/>
              <a:buAutoNum type="arabicPeriod"/>
            </a:pPr>
            <a:r>
              <a:rPr lang="en-GB" sz="1400" b="1" dirty="0" smtClean="0"/>
              <a:t>Physical objects</a:t>
            </a:r>
            <a:r>
              <a:rPr lang="en-GB" sz="1400" i="1" dirty="0" smtClean="0"/>
              <a:t>: ownership or public domain </a:t>
            </a:r>
            <a:r>
              <a:rPr lang="en-GB" sz="1400" dirty="0" smtClean="0"/>
              <a:t>as appropriate.</a:t>
            </a:r>
          </a:p>
          <a:p>
            <a:pPr marL="342900" lvl="1" indent="-342900">
              <a:buFont typeface="+mj-lt"/>
              <a:buAutoNum type="arabicPeriod"/>
            </a:pPr>
            <a:r>
              <a:rPr lang="en-GB" sz="1400" b="1" noProof="0" dirty="0" smtClean="0"/>
              <a:t>Digital objects </a:t>
            </a:r>
            <a:r>
              <a:rPr lang="en-GB" sz="1400" noProof="0" dirty="0" smtClean="0"/>
              <a:t>representing the physical objects: rights </a:t>
            </a:r>
            <a:r>
              <a:rPr lang="en-GB" sz="1400" dirty="0" smtClean="0"/>
              <a:t>statement to be either </a:t>
            </a:r>
            <a:r>
              <a:rPr lang="en-GB" sz="1400" i="1" noProof="0" dirty="0" smtClean="0"/>
              <a:t>Public Domain, </a:t>
            </a:r>
            <a:r>
              <a:rPr lang="en-GB" sz="1400" noProof="0" dirty="0" smtClean="0"/>
              <a:t>or</a:t>
            </a:r>
            <a:r>
              <a:rPr lang="en-GB" sz="1400" i="1" noProof="0" dirty="0" smtClean="0"/>
              <a:t> a Creative Commons licence </a:t>
            </a:r>
            <a:r>
              <a:rPr lang="en-GB" sz="1400" noProof="0" dirty="0" smtClean="0"/>
              <a:t>or</a:t>
            </a:r>
            <a:r>
              <a:rPr lang="en-GB" sz="1400" i="1" noProof="0" dirty="0" smtClean="0"/>
              <a:t> Rights Reserved</a:t>
            </a:r>
            <a:r>
              <a:rPr lang="en-GB" sz="1400" noProof="0" dirty="0" smtClean="0"/>
              <a:t> (free, paid, or restricted access).</a:t>
            </a:r>
          </a:p>
          <a:p>
            <a:pPr marL="342900" lvl="1" indent="-342900">
              <a:buFont typeface="+mj-lt"/>
              <a:buAutoNum type="arabicPeriod"/>
            </a:pPr>
            <a:r>
              <a:rPr lang="en-GB" sz="1400" b="1" dirty="0" smtClean="0"/>
              <a:t>Previews</a:t>
            </a:r>
            <a:r>
              <a:rPr lang="en-GB" sz="1400" dirty="0" smtClean="0"/>
              <a:t> (e.g. thumbnails): Europeana has </a:t>
            </a:r>
            <a:r>
              <a:rPr lang="en-GB" sz="1400" i="1" dirty="0" smtClean="0"/>
              <a:t>right to use but not to distribute unless licence allows this</a:t>
            </a:r>
            <a:r>
              <a:rPr lang="en-GB" sz="1400" dirty="0" smtClean="0"/>
              <a:t>.</a:t>
            </a:r>
          </a:p>
          <a:p>
            <a:pPr marL="342900" lvl="1" indent="-342900">
              <a:buFont typeface="+mj-lt"/>
              <a:buAutoNum type="arabicPeriod"/>
            </a:pPr>
            <a:r>
              <a:rPr lang="en-GB" sz="1400" b="1" noProof="0" dirty="0" smtClean="0"/>
              <a:t>Descriptive metadata</a:t>
            </a:r>
            <a:r>
              <a:rPr lang="en-GB" sz="1400" noProof="0" dirty="0" smtClean="0"/>
              <a:t>: to be provided under </a:t>
            </a:r>
            <a:r>
              <a:rPr lang="en-GB" sz="1400" i="1" noProof="0" dirty="0" smtClean="0"/>
              <a:t>CC Zero Public Domain Dedication</a:t>
            </a:r>
            <a:r>
              <a:rPr lang="en-GB" sz="1400" noProof="0" dirty="0" smtClean="0"/>
              <a:t>, so reuse is unrestricted; in addition, provider should make best effort to correctly state intellectual property rights of digital objects.</a:t>
            </a:r>
            <a:endParaRPr lang="en-GB" sz="14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39</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1552" y="1772816"/>
            <a:ext cx="3917311" cy="43924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9343" y="5843083"/>
            <a:ext cx="759520" cy="322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7218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Content Placeholder 2"/>
          <p:cNvSpPr>
            <a:spLocks noGrp="1"/>
          </p:cNvSpPr>
          <p:nvPr>
            <p:ph sz="quarter" idx="15"/>
          </p:nvPr>
        </p:nvSpPr>
        <p:spPr/>
        <p:txBody>
          <a:bodyPr/>
          <a:lstStyle/>
          <a:p>
            <a:r>
              <a:rPr lang="en-GB" dirty="0" smtClean="0"/>
              <a:t>This modules contains...</a:t>
            </a:r>
          </a:p>
          <a:p>
            <a:pPr lvl="1"/>
            <a:r>
              <a:rPr lang="en-GB" dirty="0" smtClean="0"/>
              <a:t>The importance of licensing</a:t>
            </a:r>
          </a:p>
          <a:p>
            <a:pPr lvl="1"/>
            <a:r>
              <a:rPr lang="en-GB" dirty="0" smtClean="0"/>
              <a:t>Licensing in the Open Data Principles</a:t>
            </a:r>
          </a:p>
          <a:p>
            <a:pPr lvl="1"/>
            <a:r>
              <a:rPr lang="en-GB" dirty="0" smtClean="0"/>
              <a:t>Licensing in the revised PSI Directive</a:t>
            </a:r>
          </a:p>
          <a:p>
            <a:pPr lvl="1"/>
            <a:r>
              <a:rPr lang="en-GB" dirty="0" smtClean="0"/>
              <a:t>Licensing options and good practice for reuse of data</a:t>
            </a:r>
          </a:p>
          <a:p>
            <a:pPr lvl="1"/>
            <a:r>
              <a:rPr lang="en-GB" dirty="0" smtClean="0"/>
              <a:t>Licensing options and good practice for reuse of metadata</a:t>
            </a:r>
          </a:p>
          <a:p>
            <a:pPr lvl="1"/>
            <a:r>
              <a:rPr lang="en-GB" dirty="0" smtClean="0"/>
              <a:t>A scenario for reuse of metadata</a:t>
            </a:r>
          </a:p>
          <a:p>
            <a:pPr lvl="1"/>
            <a:r>
              <a:rPr lang="en-GB" dirty="0" smtClean="0"/>
              <a:t>Case study: Europeana</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Conclusions</a:t>
            </a:r>
            <a:endParaRPr lang="en-GB" noProof="0" dirty="0"/>
          </a:p>
        </p:txBody>
      </p:sp>
      <p:sp>
        <p:nvSpPr>
          <p:cNvPr id="3" name="Content Placeholder 2"/>
          <p:cNvSpPr>
            <a:spLocks noGrp="1"/>
          </p:cNvSpPr>
          <p:nvPr>
            <p:ph sz="quarter" idx="15"/>
          </p:nvPr>
        </p:nvSpPr>
        <p:spPr/>
        <p:txBody>
          <a:bodyPr/>
          <a:lstStyle/>
          <a:p>
            <a:pPr lvl="1"/>
            <a:r>
              <a:rPr lang="en-GB" sz="1800" b="1" dirty="0" smtClean="0"/>
              <a:t>Data and metadata </a:t>
            </a:r>
            <a:r>
              <a:rPr lang="en-GB" sz="1800" dirty="0" smtClean="0"/>
              <a:t>should be provided with </a:t>
            </a:r>
            <a:r>
              <a:rPr lang="en-GB" sz="1800" b="1" dirty="0" smtClean="0"/>
              <a:t>an explicit licence </a:t>
            </a:r>
            <a:r>
              <a:rPr lang="en-GB" sz="1800" dirty="0" smtClean="0"/>
              <a:t>so that </a:t>
            </a:r>
            <a:r>
              <a:rPr lang="en-GB" sz="1800" dirty="0" err="1" smtClean="0"/>
              <a:t>reusers</a:t>
            </a:r>
            <a:r>
              <a:rPr lang="en-GB" sz="1800" dirty="0" smtClean="0"/>
              <a:t> know what to do with the metadata and data and allow for maximum interoperability.</a:t>
            </a:r>
            <a:endParaRPr lang="en-GB" sz="1800" b="1" noProof="0" dirty="0" smtClean="0"/>
          </a:p>
          <a:p>
            <a:pPr marL="547370" lvl="1" indent="-273050">
              <a:buFont typeface="Wingdings" pitchFamily="2" charset="2"/>
              <a:buChar char="§"/>
            </a:pPr>
            <a:r>
              <a:rPr lang="en-GB" sz="1800" b="1" noProof="0" dirty="0" smtClean="0"/>
              <a:t>Metadata</a:t>
            </a:r>
            <a:r>
              <a:rPr lang="en-GB" sz="1800" noProof="0" dirty="0" smtClean="0"/>
              <a:t> should be made </a:t>
            </a:r>
            <a:r>
              <a:rPr lang="en-GB" sz="1800" b="1" noProof="0" dirty="0" smtClean="0"/>
              <a:t>as open as possible</a:t>
            </a:r>
            <a:r>
              <a:rPr lang="en-GB" sz="1800" noProof="0" dirty="0" smtClean="0"/>
              <a:t>, ideally CC Zero or Public Domain Dedication to allow for network effects.</a:t>
            </a:r>
          </a:p>
          <a:p>
            <a:pPr marL="547370" lvl="1" indent="-273050">
              <a:buFont typeface="Wingdings" pitchFamily="2" charset="2"/>
              <a:buChar char="§"/>
            </a:pPr>
            <a:r>
              <a:rPr lang="en-GB" sz="1800" b="1" noProof="0" dirty="0" smtClean="0"/>
              <a:t>Data</a:t>
            </a:r>
            <a:r>
              <a:rPr lang="en-GB" sz="1800" noProof="0" dirty="0" smtClean="0"/>
              <a:t> should be released under a </a:t>
            </a:r>
            <a:r>
              <a:rPr lang="en-GB" sz="1800" b="1" noProof="0" dirty="0" smtClean="0"/>
              <a:t>licence that enables appropriate protection</a:t>
            </a:r>
            <a:r>
              <a:rPr lang="en-GB" sz="1800" noProof="0" dirty="0" smtClean="0"/>
              <a:t> (but not more than necessary).</a:t>
            </a:r>
          </a:p>
          <a:p>
            <a:pPr marL="273050" indent="-273050"/>
            <a:endParaRPr lang="en-GB" sz="1800" noProof="0" dirty="0" smtClean="0"/>
          </a:p>
          <a:p>
            <a:pPr marL="273050" indent="-273050"/>
            <a:r>
              <a:rPr lang="en-GB" sz="1800" noProof="0" dirty="0" smtClean="0"/>
              <a:t>and don’t forget...</a:t>
            </a:r>
          </a:p>
          <a:p>
            <a:pPr marL="273050" indent="-273050">
              <a:buFont typeface="Arial" pitchFamily="34" charset="0"/>
              <a:buChar char="•"/>
            </a:pPr>
            <a:r>
              <a:rPr lang="en-GB" sz="1800" dirty="0" smtClean="0"/>
              <a:t>If no explicit licence is provided, a user does not know what (if anything) can be done with the data.</a:t>
            </a:r>
          </a:p>
          <a:p>
            <a:pPr marL="273050" indent="-273050">
              <a:buFont typeface="Arial" pitchFamily="34" charset="0"/>
              <a:buChar char="•"/>
            </a:pPr>
            <a:r>
              <a:rPr lang="en-GB" sz="1800" dirty="0" smtClean="0"/>
              <a:t>No reuse = no social and economic value. </a:t>
            </a:r>
          </a:p>
          <a:p>
            <a:pPr marL="273050" indent="-273050">
              <a:buFont typeface="Wingdings" pitchFamily="2" charset="2"/>
              <a:buChar char="§"/>
            </a:pPr>
            <a:endParaRPr lang="en-GB" sz="1800" noProof="0" dirty="0" smtClean="0"/>
          </a:p>
          <a:p>
            <a:pPr marL="547370" lvl="1" indent="-273050">
              <a:buFont typeface="Wingdings" pitchFamily="2" charset="2"/>
              <a:buChar char="§"/>
            </a:pPr>
            <a:endParaRPr lang="en-GB" sz="1800" noProof="0" dirty="0" smtClean="0"/>
          </a:p>
          <a:p>
            <a:endParaRPr lang="en-GB" sz="18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40</a:t>
            </a:fld>
            <a:endParaRPr lang="en-GB"/>
          </a:p>
        </p:txBody>
      </p:sp>
    </p:spTree>
    <p:extLst>
      <p:ext uri="{BB962C8B-B14F-4D97-AF65-F5344CB8AC3E}">
        <p14:creationId xmlns:p14="http://schemas.microsoft.com/office/powerpoint/2010/main" val="23187381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questions</a:t>
            </a:r>
            <a:endParaRPr lang="en-GB" dirty="0"/>
          </a:p>
        </p:txBody>
      </p:sp>
      <p:sp>
        <p:nvSpPr>
          <p:cNvPr id="3" name="Content Placeholder 2"/>
          <p:cNvSpPr>
            <a:spLocks noGrp="1"/>
          </p:cNvSpPr>
          <p:nvPr>
            <p:ph sz="quarter" idx="15"/>
          </p:nvPr>
        </p:nvSpPr>
        <p:spPr>
          <a:xfrm>
            <a:off x="1547664" y="1752600"/>
            <a:ext cx="7062936" cy="4419600"/>
          </a:xfrm>
        </p:spPr>
        <p:txBody>
          <a:bodyPr/>
          <a:lstStyle/>
          <a:p>
            <a:pPr marL="0" lvl="1" indent="0">
              <a:buClr>
                <a:srgbClr val="000000"/>
              </a:buClr>
              <a:buNone/>
            </a:pPr>
            <a:r>
              <a:rPr lang="en-GB" dirty="0" smtClean="0">
                <a:solidFill>
                  <a:srgbClr val="000000"/>
                </a:solidFill>
              </a:rPr>
              <a:t>Do you have in your country a licence for open data and/or metadata? If not, which should, in your opinion, be the preferred approach?  </a:t>
            </a:r>
          </a:p>
          <a:p>
            <a:pPr marL="0" lvl="1" indent="0">
              <a:buClr>
                <a:srgbClr val="000000"/>
              </a:buClr>
              <a:buNone/>
            </a:pPr>
            <a:endParaRPr lang="en-GB" dirty="0" smtClean="0">
              <a:solidFill>
                <a:srgbClr val="000000"/>
              </a:solidFill>
            </a:endParaRPr>
          </a:p>
          <a:p>
            <a:pPr marL="0" lvl="1" indent="0">
              <a:buClr>
                <a:srgbClr val="000000"/>
              </a:buClr>
              <a:buNone/>
            </a:pPr>
            <a:endParaRPr lang="en-GB" dirty="0">
              <a:solidFill>
                <a:srgbClr val="000000"/>
              </a:solidFill>
            </a:endParaRPr>
          </a:p>
          <a:p>
            <a:pPr marL="0" lvl="1" indent="0">
              <a:buClr>
                <a:srgbClr val="000000"/>
              </a:buClr>
              <a:buNone/>
            </a:pPr>
            <a:r>
              <a:rPr lang="en-GB" dirty="0" smtClean="0">
                <a:solidFill>
                  <a:srgbClr val="000000"/>
                </a:solidFill>
              </a:rPr>
              <a:t>What are/were the greatest barriers to publishing your data under an open licence?</a:t>
            </a:r>
            <a:endParaRPr lang="en-GB" dirty="0">
              <a:solidFill>
                <a:srgbClr val="000000"/>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41</a:t>
            </a:fld>
            <a:endParaRPr lang="en-GB"/>
          </a:p>
        </p:txBody>
      </p:sp>
      <p:pic>
        <p:nvPicPr>
          <p:cNvPr id="1026"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556" y="177196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2198" y="2553284"/>
            <a:ext cx="1277888" cy="184666"/>
          </a:xfrm>
          <a:prstGeom prst="rect">
            <a:avLst/>
          </a:prstGeom>
        </p:spPr>
        <p:txBody>
          <a:bodyPr wrap="square">
            <a:spAutoFit/>
          </a:bodyPr>
          <a:lstStyle/>
          <a:p>
            <a:r>
              <a:rPr lang="en-GB" sz="600" dirty="0"/>
              <a:t> http://www.visualpharm.com</a:t>
            </a:r>
          </a:p>
        </p:txBody>
      </p:sp>
      <p:pic>
        <p:nvPicPr>
          <p:cNvPr id="7"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878" y="3615145"/>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51520" y="4396462"/>
            <a:ext cx="1277888" cy="184666"/>
          </a:xfrm>
          <a:prstGeom prst="rect">
            <a:avLst/>
          </a:prstGeom>
        </p:spPr>
        <p:txBody>
          <a:bodyPr wrap="square">
            <a:spAutoFit/>
          </a:bodyPr>
          <a:lstStyle/>
          <a:p>
            <a:r>
              <a:rPr lang="en-GB" sz="600" dirty="0"/>
              <a:t> http://www.visualpharm.com</a:t>
            </a:r>
          </a:p>
        </p:txBody>
      </p:sp>
      <p:sp>
        <p:nvSpPr>
          <p:cNvPr id="9" name="Title 5"/>
          <p:cNvSpPr txBox="1">
            <a:spLocks/>
          </p:cNvSpPr>
          <p:nvPr/>
        </p:nvSpPr>
        <p:spPr>
          <a:xfrm>
            <a:off x="605408" y="4962872"/>
            <a:ext cx="8071048"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lgn="ctr"/>
            <a:r>
              <a:rPr lang="en-GB" sz="4000" i="0" dirty="0" smtClean="0">
                <a:solidFill>
                  <a:schemeClr val="accent1"/>
                </a:solidFill>
                <a:latin typeface="Bradley Hand ITC" pitchFamily="66" charset="0"/>
              </a:rPr>
              <a:t>Take also the online test </a:t>
            </a:r>
            <a:r>
              <a:rPr lang="en-GB" sz="4000" i="0" dirty="0" smtClean="0">
                <a:solidFill>
                  <a:schemeClr val="accent1"/>
                </a:solidFill>
                <a:latin typeface="Bradley Hand ITC" pitchFamily="66" charset="0"/>
                <a:hlinkClick r:id="rId4"/>
              </a:rPr>
              <a:t>here</a:t>
            </a:r>
            <a:r>
              <a:rPr lang="en-GB" sz="4000" i="0" dirty="0" smtClean="0">
                <a:solidFill>
                  <a:schemeClr val="accent1"/>
                </a:solidFill>
                <a:latin typeface="Bradley Hand ITC" pitchFamily="66" charset="0"/>
              </a:rPr>
              <a:t>!</a:t>
            </a:r>
            <a:endParaRPr lang="en-GB" sz="4000" b="0" dirty="0" smtClean="0"/>
          </a:p>
        </p:txBody>
      </p:sp>
    </p:spTree>
    <p:extLst>
      <p:ext uri="{BB962C8B-B14F-4D97-AF65-F5344CB8AC3E}">
        <p14:creationId xmlns:p14="http://schemas.microsoft.com/office/powerpoint/2010/main" val="33118393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Thank you!</a:t>
            </a:r>
            <a:br>
              <a:rPr lang="en-GB" sz="7200" i="0" dirty="0" smtClean="0">
                <a:solidFill>
                  <a:schemeClr val="accent1"/>
                </a:solidFill>
                <a:latin typeface="Bradley Hand ITC" pitchFamily="66" charset="0"/>
              </a:rPr>
            </a:br>
            <a:r>
              <a:rPr lang="en-GB" sz="4800" i="0" dirty="0" smtClean="0">
                <a:solidFill>
                  <a:schemeClr val="accent1"/>
                </a:solidFill>
                <a:latin typeface="Bradley Hand ITC" pitchFamily="66" charset="0"/>
              </a:rPr>
              <a:t>...and now YOUR questions?</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References</a:t>
            </a:r>
            <a:endParaRPr lang="en-GB" noProof="0" dirty="0"/>
          </a:p>
        </p:txBody>
      </p:sp>
      <p:sp>
        <p:nvSpPr>
          <p:cNvPr id="5" name="Content Placeholder 4"/>
          <p:cNvSpPr>
            <a:spLocks noGrp="1"/>
          </p:cNvSpPr>
          <p:nvPr>
            <p:ph sz="quarter" idx="14"/>
          </p:nvPr>
        </p:nvSpPr>
        <p:spPr>
          <a:xfrm>
            <a:off x="533400" y="1752601"/>
            <a:ext cx="4038600" cy="4628727"/>
          </a:xfrm>
        </p:spPr>
        <p:txBody>
          <a:bodyPr/>
          <a:lstStyle/>
          <a:p>
            <a:r>
              <a:rPr lang="en-GB" sz="800" dirty="0" smtClean="0"/>
              <a:t>Slide 9:</a:t>
            </a:r>
            <a:endParaRPr lang="en-GB" sz="800" dirty="0"/>
          </a:p>
          <a:p>
            <a:pPr lvl="1"/>
            <a:r>
              <a:rPr lang="en-GB" sz="800" dirty="0"/>
              <a:t>The Open Knowledge Foundation. Open Definition. </a:t>
            </a:r>
            <a:r>
              <a:rPr lang="en-GB" sz="800" dirty="0">
                <a:hlinkClick r:id="rId3"/>
              </a:rPr>
              <a:t>http://opendefinition.org</a:t>
            </a:r>
            <a:r>
              <a:rPr lang="en-GB" sz="800" dirty="0" smtClean="0">
                <a:hlinkClick r:id="rId3"/>
              </a:rPr>
              <a:t>/</a:t>
            </a:r>
            <a:r>
              <a:rPr lang="en-GB" sz="800" dirty="0" smtClean="0"/>
              <a:t> </a:t>
            </a:r>
            <a:endParaRPr lang="en-GB" sz="800" dirty="0"/>
          </a:p>
          <a:p>
            <a:pPr lvl="1"/>
            <a:r>
              <a:rPr lang="en-GB" sz="800" dirty="0"/>
              <a:t>The Open Knowledge Foundation. Open Data - An Introduction. </a:t>
            </a:r>
            <a:r>
              <a:rPr lang="en-GB" sz="800" dirty="0">
                <a:hlinkClick r:id="rId4"/>
              </a:rPr>
              <a:t>http://okfn.org/opendata</a:t>
            </a:r>
            <a:r>
              <a:rPr lang="en-GB" sz="800" dirty="0" smtClean="0">
                <a:hlinkClick r:id="rId4"/>
              </a:rPr>
              <a:t>/</a:t>
            </a:r>
            <a:r>
              <a:rPr lang="en-GB" sz="800" dirty="0" smtClean="0"/>
              <a:t> </a:t>
            </a:r>
            <a:endParaRPr lang="en-GB" sz="800" dirty="0"/>
          </a:p>
          <a:p>
            <a:r>
              <a:rPr lang="en-GB" sz="800" dirty="0"/>
              <a:t> </a:t>
            </a:r>
            <a:r>
              <a:rPr lang="en-GB" sz="800" dirty="0" smtClean="0"/>
              <a:t>Slide 10:</a:t>
            </a:r>
            <a:endParaRPr lang="en-GB" sz="800" dirty="0"/>
          </a:p>
          <a:p>
            <a:pPr lvl="1"/>
            <a:r>
              <a:rPr lang="en-GB" sz="800" dirty="0"/>
              <a:t>LOD Around The Clock (LATC). 5 ★ Open Data. </a:t>
            </a:r>
            <a:r>
              <a:rPr lang="en-GB" sz="800" dirty="0">
                <a:hlinkClick r:id="rId5"/>
              </a:rPr>
              <a:t>http://5stardata.info</a:t>
            </a:r>
            <a:r>
              <a:rPr lang="en-GB" sz="800" dirty="0" smtClean="0">
                <a:hlinkClick r:id="rId5"/>
              </a:rPr>
              <a:t>/</a:t>
            </a:r>
            <a:r>
              <a:rPr lang="en-GB" sz="800" dirty="0" smtClean="0"/>
              <a:t> </a:t>
            </a:r>
            <a:endParaRPr lang="en-GB" sz="800" dirty="0"/>
          </a:p>
          <a:p>
            <a:r>
              <a:rPr lang="en-GB" sz="800" dirty="0"/>
              <a:t>Slide  </a:t>
            </a:r>
            <a:r>
              <a:rPr lang="en-GB" sz="800" dirty="0" smtClean="0"/>
              <a:t>12:</a:t>
            </a:r>
            <a:endParaRPr lang="en-GB" sz="800" dirty="0"/>
          </a:p>
          <a:p>
            <a:pPr lvl="1"/>
            <a:r>
              <a:rPr lang="en-GB" sz="800" dirty="0"/>
              <a:t>Directive 2013/37/EU of the European Parliament and of the Council amending Directive 2003/98/EC on the reuse of public sector information. </a:t>
            </a:r>
            <a:r>
              <a:rPr lang="en-GB" sz="800" dirty="0">
                <a:hlinkClick r:id="rId6"/>
              </a:rPr>
              <a:t>http://eur-lex.europa.eu/LexUriServ/LexUriServ.do?uri=OJ:L:2013:175:0001:0008:EN:PDF</a:t>
            </a:r>
            <a:r>
              <a:rPr lang="en-GB" sz="800" dirty="0"/>
              <a:t> </a:t>
            </a:r>
          </a:p>
          <a:p>
            <a:pPr lvl="1"/>
            <a:r>
              <a:rPr lang="en-GB" sz="800" dirty="0"/>
              <a:t>European Commission. Revision of the PSI Directive.  </a:t>
            </a:r>
            <a:r>
              <a:rPr lang="en-GB" sz="800" dirty="0">
                <a:hlinkClick r:id="rId7"/>
              </a:rPr>
              <a:t>http://ec.europa.eu/information_society/policy/psi/revision_directive/index_en.htm</a:t>
            </a:r>
            <a:r>
              <a:rPr lang="en-GB" sz="800" dirty="0"/>
              <a:t> </a:t>
            </a:r>
          </a:p>
          <a:p>
            <a:r>
              <a:rPr lang="en-GB" sz="800" dirty="0" smtClean="0"/>
              <a:t>Slide 18:</a:t>
            </a:r>
            <a:endParaRPr lang="en-GB" sz="800" dirty="0"/>
          </a:p>
          <a:p>
            <a:pPr lvl="1"/>
            <a:r>
              <a:rPr lang="en-GB" sz="800" dirty="0"/>
              <a:t>Creative Commons. About the licenses. </a:t>
            </a:r>
            <a:r>
              <a:rPr lang="en-GB" sz="800" dirty="0">
                <a:hlinkClick r:id="rId8"/>
              </a:rPr>
              <a:t>http://creativecommons.org/licenses</a:t>
            </a:r>
            <a:r>
              <a:rPr lang="en-GB" sz="800" dirty="0" smtClean="0">
                <a:hlinkClick r:id="rId8"/>
              </a:rPr>
              <a:t>/</a:t>
            </a:r>
            <a:r>
              <a:rPr lang="en-GB" sz="800" dirty="0" smtClean="0"/>
              <a:t> </a:t>
            </a:r>
            <a:endParaRPr lang="en-GB" sz="800" dirty="0"/>
          </a:p>
          <a:p>
            <a:r>
              <a:rPr lang="en-GB" sz="800" dirty="0" smtClean="0"/>
              <a:t>Slide 21:</a:t>
            </a:r>
            <a:endParaRPr lang="en-GB" sz="800" dirty="0"/>
          </a:p>
          <a:p>
            <a:pPr lvl="1"/>
            <a:r>
              <a:rPr lang="en-GB" sz="800" dirty="0"/>
              <a:t>(UK) National Archives. Government </a:t>
            </a:r>
            <a:r>
              <a:rPr lang="en-GB" sz="800" dirty="0" smtClean="0"/>
              <a:t>license </a:t>
            </a:r>
            <a:r>
              <a:rPr lang="en-GB" sz="800" dirty="0"/>
              <a:t>for public sector information</a:t>
            </a:r>
            <a:r>
              <a:rPr lang="en-GB" sz="800" dirty="0" smtClean="0"/>
              <a:t>. </a:t>
            </a:r>
            <a:r>
              <a:rPr lang="en-GB" sz="800" dirty="0">
                <a:hlinkClick r:id="rId9"/>
              </a:rPr>
              <a:t>http://www.nationalarchives.gov.uk/doc/open-government-licence/version/2</a:t>
            </a:r>
            <a:r>
              <a:rPr lang="en-GB" sz="800" dirty="0" smtClean="0">
                <a:hlinkClick r:id="rId9"/>
              </a:rPr>
              <a:t>/</a:t>
            </a:r>
            <a:r>
              <a:rPr lang="en-GB" sz="800" dirty="0" smtClean="0"/>
              <a:t> </a:t>
            </a:r>
          </a:p>
          <a:p>
            <a:endParaRPr lang="en-GB" sz="800" dirty="0" smtClean="0"/>
          </a:p>
          <a:p>
            <a:pPr>
              <a:buFont typeface="Arial" pitchFamily="34" charset="0"/>
              <a:buChar char="•"/>
            </a:pPr>
            <a:endParaRPr lang="en-GB" sz="800" dirty="0" smtClean="0"/>
          </a:p>
        </p:txBody>
      </p:sp>
      <p:sp>
        <p:nvSpPr>
          <p:cNvPr id="6" name="Content Placeholder 5"/>
          <p:cNvSpPr>
            <a:spLocks noGrp="1"/>
          </p:cNvSpPr>
          <p:nvPr>
            <p:ph sz="quarter" idx="15"/>
          </p:nvPr>
        </p:nvSpPr>
        <p:spPr/>
        <p:txBody>
          <a:bodyPr/>
          <a:lstStyle/>
          <a:p>
            <a:r>
              <a:rPr lang="en-GB" sz="800" dirty="0"/>
              <a:t>Slide </a:t>
            </a:r>
            <a:r>
              <a:rPr lang="en-GB" sz="800" dirty="0" smtClean="0"/>
              <a:t>23:</a:t>
            </a:r>
            <a:endParaRPr lang="en-GB" sz="800" dirty="0"/>
          </a:p>
          <a:p>
            <a:pPr lvl="1"/>
            <a:r>
              <a:rPr lang="en-GB" sz="800" dirty="0"/>
              <a:t>Marc de </a:t>
            </a:r>
            <a:r>
              <a:rPr lang="en-GB" sz="800" dirty="0" err="1"/>
              <a:t>Vries</a:t>
            </a:r>
            <a:r>
              <a:rPr lang="en-GB" sz="800" dirty="0"/>
              <a:t>. Open Data and Liability. </a:t>
            </a:r>
            <a:r>
              <a:rPr lang="en-GB" sz="800" dirty="0" err="1"/>
              <a:t>EPSIplatform</a:t>
            </a:r>
            <a:r>
              <a:rPr lang="en-GB" sz="800" dirty="0"/>
              <a:t> Topic Report No. 2012/13. </a:t>
            </a:r>
            <a:r>
              <a:rPr lang="en-GB" sz="800" dirty="0" smtClean="0">
                <a:hlinkClick r:id="rId10"/>
              </a:rPr>
              <a:t>http</a:t>
            </a:r>
            <a:r>
              <a:rPr lang="en-GB" sz="800" dirty="0">
                <a:hlinkClick r:id="rId10"/>
              </a:rPr>
              <a:t>://</a:t>
            </a:r>
            <a:r>
              <a:rPr lang="en-GB" sz="800" dirty="0" smtClean="0">
                <a:hlinkClick r:id="rId10"/>
              </a:rPr>
              <a:t>epsiplatform.eu/sites/default/files/Final%20TR%20Open%20Data%20and%20Liability.pdf</a:t>
            </a:r>
            <a:r>
              <a:rPr lang="en-GB" sz="800" dirty="0" smtClean="0"/>
              <a:t> </a:t>
            </a:r>
            <a:endParaRPr lang="es-ES" sz="800" dirty="0" smtClean="0"/>
          </a:p>
          <a:p>
            <a:r>
              <a:rPr lang="es-ES" sz="800" dirty="0" smtClean="0"/>
              <a:t>Slide 26:</a:t>
            </a:r>
          </a:p>
          <a:p>
            <a:pPr lvl="1">
              <a:buFont typeface="Arial" pitchFamily="34" charset="0"/>
              <a:buChar char="•"/>
            </a:pPr>
            <a:r>
              <a:rPr lang="es-ES" sz="800" dirty="0" err="1" smtClean="0"/>
              <a:t>Discovery</a:t>
            </a:r>
            <a:r>
              <a:rPr lang="es-ES" sz="800" dirty="0" smtClean="0"/>
              <a:t>. </a:t>
            </a:r>
            <a:r>
              <a:rPr lang="es-ES" sz="800" dirty="0" err="1" smtClean="0"/>
              <a:t>Discovery</a:t>
            </a:r>
            <a:r>
              <a:rPr lang="es-ES" sz="800" dirty="0" smtClean="0"/>
              <a:t> Open </a:t>
            </a:r>
            <a:r>
              <a:rPr lang="es-ES" sz="800" dirty="0" err="1" smtClean="0"/>
              <a:t>Metadata</a:t>
            </a:r>
            <a:r>
              <a:rPr lang="es-ES" sz="800" dirty="0" smtClean="0"/>
              <a:t> </a:t>
            </a:r>
            <a:r>
              <a:rPr lang="es-ES" sz="800" dirty="0" err="1" smtClean="0"/>
              <a:t>Principles</a:t>
            </a:r>
            <a:r>
              <a:rPr lang="es-ES" sz="800" dirty="0" smtClean="0"/>
              <a:t>. </a:t>
            </a:r>
            <a:r>
              <a:rPr lang="en-GB" sz="800" dirty="0" smtClean="0">
                <a:hlinkClick r:id="rId11"/>
              </a:rPr>
              <a:t>http://discovery.ac.uk/businesscase/principles/</a:t>
            </a:r>
            <a:endParaRPr lang="en-GB" sz="800" dirty="0" smtClean="0"/>
          </a:p>
          <a:p>
            <a:r>
              <a:rPr lang="en-GB" sz="800" dirty="0" smtClean="0"/>
              <a:t>Slide 33-38:</a:t>
            </a:r>
          </a:p>
          <a:p>
            <a:pPr lvl="1">
              <a:buFont typeface="Arial" pitchFamily="34" charset="0"/>
              <a:buChar char="•"/>
            </a:pPr>
            <a:r>
              <a:rPr lang="es-ES" sz="800" dirty="0" err="1" smtClean="0"/>
              <a:t>Europeana</a:t>
            </a:r>
            <a:r>
              <a:rPr lang="es-ES" sz="800" dirty="0" smtClean="0"/>
              <a:t>. </a:t>
            </a:r>
            <a:r>
              <a:rPr lang="es-ES" sz="800" dirty="0" err="1" smtClean="0"/>
              <a:t>The</a:t>
            </a:r>
            <a:r>
              <a:rPr lang="es-ES" sz="800" dirty="0" smtClean="0"/>
              <a:t> </a:t>
            </a:r>
            <a:r>
              <a:rPr lang="es-ES" sz="800" dirty="0" err="1" smtClean="0"/>
              <a:t>Problem</a:t>
            </a:r>
            <a:r>
              <a:rPr lang="es-ES" sz="800" dirty="0" smtClean="0"/>
              <a:t> of </a:t>
            </a:r>
            <a:r>
              <a:rPr lang="es-ES" sz="800" dirty="0" err="1" smtClean="0"/>
              <a:t>the</a:t>
            </a:r>
            <a:r>
              <a:rPr lang="es-ES" sz="800" dirty="0" smtClean="0"/>
              <a:t> </a:t>
            </a:r>
            <a:r>
              <a:rPr lang="es-ES" sz="800" dirty="0" err="1" smtClean="0"/>
              <a:t>Yellow</a:t>
            </a:r>
            <a:r>
              <a:rPr lang="es-ES" sz="800" dirty="0" smtClean="0"/>
              <a:t> </a:t>
            </a:r>
            <a:r>
              <a:rPr lang="es-ES" sz="800" dirty="0" err="1" smtClean="0"/>
              <a:t>Milkmaid</a:t>
            </a:r>
            <a:r>
              <a:rPr lang="es-ES" sz="800" dirty="0" smtClean="0"/>
              <a:t>: A Business </a:t>
            </a:r>
            <a:r>
              <a:rPr lang="es-ES" sz="800" dirty="0" err="1" smtClean="0"/>
              <a:t>Model</a:t>
            </a:r>
            <a:r>
              <a:rPr lang="es-ES" sz="800" dirty="0" smtClean="0"/>
              <a:t> </a:t>
            </a:r>
            <a:r>
              <a:rPr lang="es-ES" sz="800" dirty="0" err="1" smtClean="0"/>
              <a:t>Perspective</a:t>
            </a:r>
            <a:r>
              <a:rPr lang="es-ES" sz="800" dirty="0" smtClean="0"/>
              <a:t> </a:t>
            </a:r>
            <a:r>
              <a:rPr lang="es-ES" sz="800" dirty="0" err="1" smtClean="0"/>
              <a:t>on</a:t>
            </a:r>
            <a:r>
              <a:rPr lang="es-ES" sz="800" dirty="0" smtClean="0"/>
              <a:t> Open </a:t>
            </a:r>
            <a:r>
              <a:rPr lang="es-ES" sz="800" dirty="0" err="1" smtClean="0"/>
              <a:t>Metadata</a:t>
            </a:r>
            <a:r>
              <a:rPr lang="es-ES" sz="800" dirty="0" smtClean="0"/>
              <a:t>. White </a:t>
            </a:r>
            <a:r>
              <a:rPr lang="es-ES" sz="800" dirty="0" err="1" smtClean="0"/>
              <a:t>Paper</a:t>
            </a:r>
            <a:r>
              <a:rPr lang="es-ES" sz="800" dirty="0" smtClean="0"/>
              <a:t> No.2. </a:t>
            </a:r>
            <a:r>
              <a:rPr lang="es-ES" sz="800" dirty="0" err="1" smtClean="0"/>
              <a:t>November</a:t>
            </a:r>
            <a:r>
              <a:rPr lang="es-ES" sz="800" dirty="0" smtClean="0"/>
              <a:t> 2011. </a:t>
            </a:r>
            <a:r>
              <a:rPr lang="es-ES" sz="800" dirty="0" smtClean="0">
                <a:hlinkClick r:id="rId12"/>
              </a:rPr>
              <a:t>http://pro.europeana.eu/documents/858566/2cbf1f78-e036-4088-af25-94684ff90dc5</a:t>
            </a:r>
            <a:endParaRPr lang="es-ES" sz="800" dirty="0" smtClean="0"/>
          </a:p>
          <a:p>
            <a:pPr lvl="1">
              <a:buFont typeface="Arial" pitchFamily="34" charset="0"/>
              <a:buChar char="•"/>
            </a:pPr>
            <a:r>
              <a:rPr lang="es-ES" sz="800" dirty="0" err="1" smtClean="0"/>
              <a:t>Jill</a:t>
            </a:r>
            <a:r>
              <a:rPr lang="es-ES" sz="800" dirty="0" smtClean="0"/>
              <a:t> </a:t>
            </a:r>
            <a:r>
              <a:rPr lang="es-ES" sz="800" dirty="0" err="1" smtClean="0"/>
              <a:t>Cousins</a:t>
            </a:r>
            <a:r>
              <a:rPr lang="es-ES" sz="800" dirty="0" smtClean="0"/>
              <a:t>. </a:t>
            </a:r>
            <a:r>
              <a:rPr lang="es-ES" sz="800" dirty="0" err="1" smtClean="0"/>
              <a:t>Europeana</a:t>
            </a:r>
            <a:r>
              <a:rPr lang="es-ES" sz="800" dirty="0" smtClean="0"/>
              <a:t>. Data Exchange </a:t>
            </a:r>
            <a:r>
              <a:rPr lang="es-ES" sz="800" dirty="0" err="1" smtClean="0"/>
              <a:t>Agreements</a:t>
            </a:r>
            <a:r>
              <a:rPr lang="es-ES" sz="800" dirty="0" smtClean="0"/>
              <a:t>. </a:t>
            </a:r>
            <a:r>
              <a:rPr lang="es-ES" sz="800" dirty="0" err="1" smtClean="0"/>
              <a:t>May</a:t>
            </a:r>
            <a:r>
              <a:rPr lang="es-ES" sz="800" dirty="0" smtClean="0"/>
              <a:t> 2011. </a:t>
            </a:r>
            <a:r>
              <a:rPr lang="es-ES" sz="800" dirty="0" smtClean="0">
                <a:hlinkClick r:id="rId13"/>
              </a:rPr>
              <a:t>http://bit.ly/14Hwe5D</a:t>
            </a:r>
            <a:endParaRPr lang="es-ES" sz="800" dirty="0" smtClean="0"/>
          </a:p>
          <a:p>
            <a:r>
              <a:rPr lang="es-ES" sz="800" dirty="0" smtClean="0"/>
              <a:t>Slide 39:</a:t>
            </a:r>
          </a:p>
          <a:p>
            <a:pPr lvl="1">
              <a:buFont typeface="Arial" pitchFamily="34" charset="0"/>
              <a:buChar char="•"/>
            </a:pPr>
            <a:r>
              <a:rPr lang="es-ES" sz="800" dirty="0" err="1" smtClean="0"/>
              <a:t>The</a:t>
            </a:r>
            <a:r>
              <a:rPr lang="es-ES" sz="800" dirty="0" smtClean="0"/>
              <a:t> </a:t>
            </a:r>
            <a:r>
              <a:rPr lang="es-ES" sz="800" dirty="0" err="1" smtClean="0"/>
              <a:t>Europeana</a:t>
            </a:r>
            <a:r>
              <a:rPr lang="es-ES" sz="800" dirty="0" smtClean="0"/>
              <a:t> </a:t>
            </a:r>
            <a:r>
              <a:rPr lang="es-ES" sz="800" dirty="0" err="1" smtClean="0"/>
              <a:t>Licensing</a:t>
            </a:r>
            <a:r>
              <a:rPr lang="es-ES" sz="800" dirty="0" smtClean="0"/>
              <a:t> Framework. </a:t>
            </a:r>
            <a:r>
              <a:rPr lang="es-ES" sz="800" dirty="0" smtClean="0">
                <a:hlinkClick r:id="rId14"/>
              </a:rPr>
              <a:t>http://pro.europeana.eu/documents/858566/7f14c82a-f76c-4f4f-b8a7-600d2168a73d</a:t>
            </a:r>
            <a:endParaRPr lang="es-ES" sz="800" dirty="0" smtClean="0"/>
          </a:p>
          <a:p>
            <a:pPr>
              <a:buFont typeface="Arial" pitchFamily="34" charset="0"/>
              <a:buChar char="•"/>
            </a:pPr>
            <a:endParaRPr lang="es-ES" sz="800" dirty="0" smtClean="0"/>
          </a:p>
          <a:p>
            <a:pPr>
              <a:buFont typeface="Arial" pitchFamily="34" charset="0"/>
              <a:buChar char="•"/>
            </a:pPr>
            <a:endParaRPr lang="en-GB" sz="800" dirty="0" smtClean="0"/>
          </a:p>
          <a:p>
            <a:pPr>
              <a:buFont typeface="Arial" pitchFamily="34" charset="0"/>
              <a:buChar char="•"/>
            </a:pPr>
            <a:endParaRPr lang="en-GB" sz="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43</a:t>
            </a:fld>
            <a:endParaRPr lang="en-GB"/>
          </a:p>
        </p:txBody>
      </p:sp>
    </p:spTree>
    <p:extLst>
      <p:ext uri="{BB962C8B-B14F-4D97-AF65-F5344CB8AC3E}">
        <p14:creationId xmlns:p14="http://schemas.microsoft.com/office/powerpoint/2010/main" val="9041272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a:t>
            </a:r>
            <a:endParaRPr lang="en-GB"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N. </a:t>
            </a:r>
            <a:r>
              <a:rPr lang="en-GB" sz="1800" dirty="0" err="1" smtClean="0"/>
              <a:t>Korn</a:t>
            </a:r>
            <a:r>
              <a:rPr lang="en-GB" sz="1800" dirty="0" smtClean="0"/>
              <a:t> and C. Oppenheim. Licensing Open Data: A Practical Guide. </a:t>
            </a:r>
            <a:r>
              <a:rPr lang="en-GB" sz="1800" dirty="0" smtClean="0">
                <a:hlinkClick r:id="rId3"/>
              </a:rPr>
              <a:t>http://discovery.ac.uk/businesscase/principles/</a:t>
            </a:r>
            <a:endParaRPr lang="en-GB" sz="1800" dirty="0" smtClean="0"/>
          </a:p>
          <a:p>
            <a:endParaRPr lang="en-GB" sz="1800" dirty="0" smtClean="0"/>
          </a:p>
          <a:p>
            <a:r>
              <a:rPr lang="en-GB" sz="1800" dirty="0" smtClean="0"/>
              <a:t/>
            </a:r>
            <a:br>
              <a:rPr lang="en-GB" sz="1800" dirty="0" smtClean="0"/>
            </a:br>
            <a:r>
              <a:rPr lang="en-GB" sz="1800" dirty="0" err="1" smtClean="0"/>
              <a:t>Europeana</a:t>
            </a:r>
            <a:r>
              <a:rPr lang="en-GB" sz="1800" dirty="0" smtClean="0"/>
              <a:t>. The Problem of the Yellow Milkmaid: A Business Model Perspective on Open Metadata. White Paper No.2. November 2011. </a:t>
            </a:r>
            <a:r>
              <a:rPr lang="en-GB" sz="1800" dirty="0" smtClean="0">
                <a:hlinkClick r:id="rId4"/>
              </a:rPr>
              <a:t>http://pro.europeana.eu/documents/858566/2cbf1f78-e036-4088-af25-94684ff90dc5</a:t>
            </a:r>
            <a:r>
              <a:rPr lang="en-GB" sz="1800" dirty="0" smtClean="0"/>
              <a:t> </a:t>
            </a:r>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44</a:t>
            </a:fld>
            <a:endParaRPr lang="en-GB"/>
          </a:p>
        </p:txBody>
      </p:sp>
      <p:pic>
        <p:nvPicPr>
          <p:cNvPr id="6" name="Picture 2" descr="Licensing Open Data: A Practical Guide"/>
          <p:cNvPicPr>
            <a:picLocks noChangeAspect="1" noChangeArrowheads="1"/>
          </p:cNvPicPr>
          <p:nvPr/>
        </p:nvPicPr>
        <p:blipFill>
          <a:blip r:embed="rId5" cstate="print"/>
          <a:srcRect/>
          <a:stretch>
            <a:fillRect/>
          </a:stretch>
        </p:blipFill>
        <p:spPr bwMode="auto">
          <a:xfrm>
            <a:off x="467544" y="1772636"/>
            <a:ext cx="726879" cy="1008112"/>
          </a:xfrm>
          <a:prstGeom prst="rect">
            <a:avLst/>
          </a:prstGeom>
          <a:ln>
            <a:noFill/>
          </a:ln>
          <a:effectLst>
            <a:outerShdw blurRad="292100" dist="139700" dir="2700000" algn="tl" rotWithShape="0">
              <a:srgbClr val="333333">
                <a:alpha val="65000"/>
              </a:srgbClr>
            </a:outerShdw>
          </a:effectLst>
        </p:spPr>
      </p:pic>
      <p:pic>
        <p:nvPicPr>
          <p:cNvPr id="49156" name="Picture 4"/>
          <p:cNvPicPr>
            <a:picLocks noChangeAspect="1" noChangeArrowheads="1"/>
          </p:cNvPicPr>
          <p:nvPr/>
        </p:nvPicPr>
        <p:blipFill>
          <a:blip r:embed="rId6" cstate="print"/>
          <a:srcRect/>
          <a:stretch>
            <a:fillRect/>
          </a:stretch>
        </p:blipFill>
        <p:spPr bwMode="auto">
          <a:xfrm>
            <a:off x="434886" y="3262185"/>
            <a:ext cx="720080" cy="103073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Related projects and initiatives</a:t>
            </a:r>
            <a:endParaRPr lang="en-GB" dirty="0"/>
          </a:p>
        </p:txBody>
      </p:sp>
      <p:sp>
        <p:nvSpPr>
          <p:cNvPr id="3" name="Content Placeholder 2"/>
          <p:cNvSpPr>
            <a:spLocks noGrp="1"/>
          </p:cNvSpPr>
          <p:nvPr>
            <p:ph sz="quarter" idx="15"/>
          </p:nvPr>
        </p:nvSpPr>
        <p:spPr>
          <a:xfrm>
            <a:off x="1547664" y="1752600"/>
            <a:ext cx="7062936" cy="4419600"/>
          </a:xfrm>
        </p:spPr>
        <p:txBody>
          <a:bodyPr/>
          <a:lstStyle/>
          <a:p>
            <a:pPr>
              <a:spcAft>
                <a:spcPts val="2400"/>
              </a:spcAft>
            </a:pPr>
            <a:r>
              <a:rPr lang="en-GB" sz="1600" dirty="0" smtClean="0"/>
              <a:t>Revision of the PSI Directive, </a:t>
            </a:r>
            <a:r>
              <a:rPr lang="en-GB" sz="1600" dirty="0" smtClean="0">
                <a:hlinkClick r:id="rId3"/>
              </a:rPr>
              <a:t>http://ec.europa.eu/information_society/policy/psi/revision_directive/index_en.htm</a:t>
            </a:r>
            <a:r>
              <a:rPr lang="en-GB" sz="1600" dirty="0" smtClean="0"/>
              <a:t> </a:t>
            </a:r>
          </a:p>
          <a:p>
            <a:pPr>
              <a:spcAft>
                <a:spcPts val="2400"/>
              </a:spcAft>
            </a:pPr>
            <a:r>
              <a:rPr lang="en-GB" sz="1600" dirty="0" err="1" smtClean="0"/>
              <a:t>Europeana</a:t>
            </a:r>
            <a:r>
              <a:rPr lang="en-GB" sz="1600" dirty="0" smtClean="0"/>
              <a:t> Licensing Framework, </a:t>
            </a:r>
            <a:r>
              <a:rPr lang="en-GB" sz="1600" dirty="0" smtClean="0">
                <a:hlinkClick r:id="rId4"/>
              </a:rPr>
              <a:t>http://pro.europeana.eu/documents/858566/7f14c82a-f76c-4f4f-b8a7-600d2168a73d</a:t>
            </a:r>
            <a:r>
              <a:rPr lang="en-GB" sz="1600" dirty="0" smtClean="0"/>
              <a:t> </a:t>
            </a:r>
          </a:p>
          <a:p>
            <a:pPr lvl="1">
              <a:spcAft>
                <a:spcPts val="2400"/>
              </a:spcAft>
              <a:buNone/>
            </a:pPr>
            <a:r>
              <a:rPr lang="en-GB" sz="1600" dirty="0" smtClean="0"/>
              <a:t>Creative Commons Licenses, </a:t>
            </a:r>
            <a:r>
              <a:rPr lang="en-GB" sz="1600" dirty="0" smtClean="0">
                <a:hlinkClick r:id="rId5"/>
              </a:rPr>
              <a:t>http://creativecommons.org/licenses/</a:t>
            </a:r>
            <a:r>
              <a:rPr lang="en-GB" sz="1600" dirty="0" smtClean="0"/>
              <a:t> </a:t>
            </a:r>
          </a:p>
          <a:p>
            <a:pPr marL="0" lvl="1" indent="0">
              <a:spcAft>
                <a:spcPts val="2400"/>
              </a:spcAft>
              <a:buNone/>
            </a:pPr>
            <a:r>
              <a:rPr lang="en-GB" sz="1600" dirty="0" smtClean="0"/>
              <a:t>Open Data Commons – Licenses, </a:t>
            </a:r>
            <a:r>
              <a:rPr lang="en-GB" sz="1600" dirty="0" smtClean="0">
                <a:hlinkClick r:id="rId6"/>
              </a:rPr>
              <a:t>http://opendatacommons.org/licenses/</a:t>
            </a:r>
            <a:endParaRPr lang="en-GB" sz="1600" dirty="0" smtClean="0"/>
          </a:p>
          <a:p>
            <a:pPr marL="0" lvl="1" indent="0">
              <a:spcAft>
                <a:spcPts val="2400"/>
              </a:spcAft>
              <a:buNone/>
            </a:pPr>
            <a:r>
              <a:rPr lang="en-GB" sz="1600" dirty="0" smtClean="0"/>
              <a:t>The European Thematic Network on Legal Aspects of Public Sector Information, </a:t>
            </a:r>
            <a:r>
              <a:rPr lang="en-GB" sz="1600" dirty="0" smtClean="0">
                <a:hlinkClick r:id="rId7"/>
              </a:rPr>
              <a:t>http://www.lapsi-project.eu/</a:t>
            </a:r>
            <a:endParaRPr lang="en-GB" sz="1600" dirty="0" smtClean="0"/>
          </a:p>
          <a:p>
            <a:pPr marL="0" lvl="1" indent="0">
              <a:spcAft>
                <a:spcPts val="2400"/>
              </a:spcAft>
              <a:buNone/>
            </a:pPr>
            <a:r>
              <a:rPr lang="en-GB" sz="1600" dirty="0" smtClean="0"/>
              <a:t>EC ISA Programme, ISA Open Metadata licence v1.1. </a:t>
            </a:r>
            <a:r>
              <a:rPr lang="en-GB" sz="1600" dirty="0" smtClean="0">
                <a:hlinkClick r:id="rId8"/>
              </a:rPr>
              <a:t>https://joinup.ec.europa.eu/category/license/isa-open-metadata-license-v11</a:t>
            </a:r>
            <a:endParaRPr lang="en-GB" sz="1600" dirty="0" smtClean="0"/>
          </a:p>
          <a:p>
            <a:pPr marL="0" lvl="1" indent="0">
              <a:spcAft>
                <a:spcPts val="2400"/>
              </a:spcAft>
              <a:buNone/>
            </a:pPr>
            <a:endParaRPr lang="en-GB" sz="1600" dirty="0" smtClean="0"/>
          </a:p>
          <a:p>
            <a:pPr lvl="1">
              <a:spcAft>
                <a:spcPts val="2400"/>
              </a:spcAft>
              <a:buNone/>
            </a:pPr>
            <a:endParaRPr lang="en-GB" sz="1600" dirty="0" smtClean="0"/>
          </a:p>
          <a:p>
            <a:pPr lvl="1">
              <a:spcAft>
                <a:spcPts val="2400"/>
              </a:spcAft>
              <a:buNone/>
            </a:pPr>
            <a:endParaRPr lang="en-GB" sz="16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45</a:t>
            </a:fld>
            <a:endParaRPr lang="en-GB"/>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78" name="AutoShape 2"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80" name="AutoShape 4"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0182" name="Picture 6" descr="https://encrypted-tbn1.gstatic.com/images?q=tbn:ANd9GcR5I0Fsu47_RoMs5cvHSuDrJyxVcNcu3s6sEekeLZd7xP0PAA7V"/>
          <p:cNvPicPr>
            <a:picLocks noChangeAspect="1" noChangeArrowheads="1"/>
          </p:cNvPicPr>
          <p:nvPr/>
        </p:nvPicPr>
        <p:blipFill>
          <a:blip r:embed="rId9" cstate="print"/>
          <a:srcRect/>
          <a:stretch>
            <a:fillRect/>
          </a:stretch>
        </p:blipFill>
        <p:spPr bwMode="auto">
          <a:xfrm>
            <a:off x="395536" y="1772816"/>
            <a:ext cx="934587" cy="648072"/>
          </a:xfrm>
          <a:prstGeom prst="rect">
            <a:avLst/>
          </a:prstGeom>
          <a:ln>
            <a:noFill/>
          </a:ln>
          <a:effectLst>
            <a:outerShdw blurRad="292100" dist="139700" dir="2700000" algn="tl" rotWithShape="0">
              <a:srgbClr val="333333">
                <a:alpha val="65000"/>
              </a:srgbClr>
            </a:outerShdw>
          </a:effectLst>
        </p:spPr>
      </p:pic>
      <p:pic>
        <p:nvPicPr>
          <p:cNvPr id="50184" name="Picture 8" descr="http://www.axes-project.eu/wp-content/uploads/2012/02/europeana.jpg"/>
          <p:cNvPicPr>
            <a:picLocks noChangeAspect="1" noChangeArrowheads="1"/>
          </p:cNvPicPr>
          <p:nvPr/>
        </p:nvPicPr>
        <p:blipFill>
          <a:blip r:embed="rId10" cstate="print"/>
          <a:srcRect/>
          <a:stretch>
            <a:fillRect/>
          </a:stretch>
        </p:blipFill>
        <p:spPr bwMode="auto">
          <a:xfrm>
            <a:off x="251520" y="2852936"/>
            <a:ext cx="1070828" cy="576064"/>
          </a:xfrm>
          <a:prstGeom prst="rect">
            <a:avLst/>
          </a:prstGeom>
          <a:ln>
            <a:noFill/>
          </a:ln>
          <a:effectLst>
            <a:outerShdw blurRad="292100" dist="139700" dir="2700000" algn="tl" rotWithShape="0">
              <a:srgbClr val="333333">
                <a:alpha val="65000"/>
              </a:srgbClr>
            </a:outerShdw>
          </a:effectLst>
        </p:spPr>
      </p:pic>
      <p:pic>
        <p:nvPicPr>
          <p:cNvPr id="50186" name="Picture 10" descr="https://encrypted-tbn2.gstatic.com/images?q=tbn:ANd9GcQLovXMDnB7XlW1b-9eyzJhBOH8VD0cMJjkxeO_7aDkvCmadQzQ"/>
          <p:cNvPicPr>
            <a:picLocks noChangeAspect="1" noChangeArrowheads="1"/>
          </p:cNvPicPr>
          <p:nvPr/>
        </p:nvPicPr>
        <p:blipFill>
          <a:blip r:embed="rId11" cstate="print"/>
          <a:srcRect/>
          <a:stretch>
            <a:fillRect/>
          </a:stretch>
        </p:blipFill>
        <p:spPr bwMode="auto">
          <a:xfrm>
            <a:off x="251520" y="3789040"/>
            <a:ext cx="1187624" cy="449020"/>
          </a:xfrm>
          <a:prstGeom prst="rect">
            <a:avLst/>
          </a:prstGeom>
          <a:ln>
            <a:noFill/>
          </a:ln>
          <a:effectLst>
            <a:outerShdw blurRad="292100" dist="139700" dir="2700000" algn="tl" rotWithShape="0">
              <a:srgbClr val="333333">
                <a:alpha val="65000"/>
              </a:srgbClr>
            </a:outerShdw>
          </a:effectLst>
        </p:spPr>
      </p:pic>
      <p:pic>
        <p:nvPicPr>
          <p:cNvPr id="50188" name="Picture 12" descr="http://assets.okfn.org/files/talks/media/logo-okfn-text.jpg"/>
          <p:cNvPicPr>
            <a:picLocks noChangeAspect="1" noChangeArrowheads="1"/>
          </p:cNvPicPr>
          <p:nvPr/>
        </p:nvPicPr>
        <p:blipFill>
          <a:blip r:embed="rId12" cstate="print"/>
          <a:srcRect/>
          <a:stretch>
            <a:fillRect/>
          </a:stretch>
        </p:blipFill>
        <p:spPr bwMode="auto">
          <a:xfrm>
            <a:off x="395536" y="4365104"/>
            <a:ext cx="768085" cy="504056"/>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13" cstate="print"/>
          <a:srcRect/>
          <a:stretch>
            <a:fillRect/>
          </a:stretch>
        </p:blipFill>
        <p:spPr bwMode="auto">
          <a:xfrm>
            <a:off x="179512" y="5048397"/>
            <a:ext cx="1187624" cy="252811"/>
          </a:xfrm>
          <a:prstGeom prst="rect">
            <a:avLst/>
          </a:prstGeom>
          <a:ln>
            <a:noFill/>
          </a:ln>
          <a:effectLst>
            <a:outerShdw blurRad="292100" dist="139700" dir="2700000" algn="tl" rotWithShape="0">
              <a:srgbClr val="333333">
                <a:alpha val="65000"/>
              </a:srgbClr>
            </a:outerShdw>
          </a:effectLst>
        </p:spPr>
      </p:pic>
      <p:pic>
        <p:nvPicPr>
          <p:cNvPr id="1028" name="Picture 4" descr="http://ec.europa.eu/yourvoice/ipm/forms/images/isa_logo2.png"/>
          <p:cNvPicPr>
            <a:picLocks noChangeAspect="1" noChangeArrowheads="1"/>
          </p:cNvPicPr>
          <p:nvPr/>
        </p:nvPicPr>
        <p:blipFill>
          <a:blip r:embed="rId14" cstate="print"/>
          <a:srcRect/>
          <a:stretch>
            <a:fillRect/>
          </a:stretch>
        </p:blipFill>
        <p:spPr bwMode="auto">
          <a:xfrm>
            <a:off x="385262" y="5722892"/>
            <a:ext cx="968508" cy="504056"/>
          </a:xfrm>
          <a:prstGeom prst="rect">
            <a:avLst/>
          </a:prstGeom>
          <a:solidFill>
            <a:schemeClr val="bg2"/>
          </a:solidFill>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Be part of our team...</a:t>
            </a:r>
            <a:endParaRPr lang="en-GB" sz="2800" dirty="0"/>
          </a:p>
        </p:txBody>
      </p:sp>
      <p:sp>
        <p:nvSpPr>
          <p:cNvPr id="35" name="Slide Number Placeholder 34"/>
          <p:cNvSpPr>
            <a:spLocks noGrp="1"/>
          </p:cNvSpPr>
          <p:nvPr>
            <p:ph type="sldNum" sz="quarter" idx="18"/>
          </p:nvPr>
        </p:nvSpPr>
        <p:spPr/>
        <p:txBody>
          <a:bodyPr/>
          <a:lstStyle/>
          <a:p>
            <a:r>
              <a:rPr lang="en-GB" smtClean="0"/>
              <a:t>Slide </a:t>
            </a:r>
            <a:fld id="{F40CD079-BC3F-4086-BA81-31A79D845B02}" type="slidenum">
              <a:rPr lang="en-GB" smtClean="0"/>
              <a:pPr/>
              <a:t>46</a:t>
            </a:fld>
            <a:endParaRPr lang="en-GB"/>
          </a:p>
        </p:txBody>
      </p:sp>
      <p:sp>
        <p:nvSpPr>
          <p:cNvPr id="7" name="TextBox 6"/>
          <p:cNvSpPr txBox="1"/>
          <p:nvPr/>
        </p:nvSpPr>
        <p:spPr>
          <a:xfrm>
            <a:off x="899592" y="1916832"/>
            <a:ext cx="2952328" cy="648997"/>
          </a:xfrm>
          <a:prstGeom prst="rect">
            <a:avLst/>
          </a:prstGeom>
          <a:solidFill>
            <a:schemeClr val="accent4">
              <a:lumMod val="75000"/>
            </a:schemeClr>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Find us on</a:t>
            </a:r>
            <a:endParaRPr lang="en-GB" sz="2800" b="1" i="1" dirty="0">
              <a:solidFill>
                <a:schemeClr val="bg1"/>
              </a:solidFill>
              <a:latin typeface="+mj-lt"/>
              <a:cs typeface="Arial" pitchFamily="34" charset="0"/>
            </a:endParaRPr>
          </a:p>
        </p:txBody>
      </p:sp>
      <p:sp>
        <p:nvSpPr>
          <p:cNvPr id="10" name="TextBox 9"/>
          <p:cNvSpPr txBox="1"/>
          <p:nvPr/>
        </p:nvSpPr>
        <p:spPr>
          <a:xfrm>
            <a:off x="5076056" y="4292171"/>
            <a:ext cx="2952328" cy="648997"/>
          </a:xfrm>
          <a:prstGeom prst="rect">
            <a:avLst/>
          </a:prstGeom>
          <a:solidFill>
            <a:schemeClr val="accent2"/>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Contact us</a:t>
            </a:r>
            <a:endParaRPr lang="en-GB" sz="2800" b="1" i="1" dirty="0">
              <a:solidFill>
                <a:schemeClr val="bg1"/>
              </a:solidFill>
              <a:latin typeface="+mj-lt"/>
              <a:cs typeface="Arial" pitchFamily="34" charset="0"/>
            </a:endParaRPr>
          </a:p>
        </p:txBody>
      </p:sp>
      <p:sp>
        <p:nvSpPr>
          <p:cNvPr id="19" name="TextBox 18"/>
          <p:cNvSpPr txBox="1"/>
          <p:nvPr/>
        </p:nvSpPr>
        <p:spPr>
          <a:xfrm>
            <a:off x="5076056" y="1916832"/>
            <a:ext cx="2952328" cy="648997"/>
          </a:xfrm>
          <a:prstGeom prst="rect">
            <a:avLst/>
          </a:prstGeom>
          <a:solidFill>
            <a:schemeClr val="accent1"/>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Join us on</a:t>
            </a:r>
            <a:endParaRPr lang="en-GB" sz="2800" b="1" i="1" dirty="0">
              <a:solidFill>
                <a:schemeClr val="bg1"/>
              </a:solidFill>
              <a:latin typeface="+mj-lt"/>
              <a:cs typeface="Arial" pitchFamily="34" charset="0"/>
            </a:endParaRPr>
          </a:p>
        </p:txBody>
      </p:sp>
      <p:sp>
        <p:nvSpPr>
          <p:cNvPr id="23" name="TextBox 22"/>
          <p:cNvSpPr txBox="1"/>
          <p:nvPr/>
        </p:nvSpPr>
        <p:spPr>
          <a:xfrm>
            <a:off x="971600" y="4293096"/>
            <a:ext cx="2880320" cy="648997"/>
          </a:xfrm>
          <a:prstGeom prst="rect">
            <a:avLst/>
          </a:prstGeom>
          <a:solidFill>
            <a:schemeClr val="accent5"/>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Follow us</a:t>
            </a:r>
            <a:endParaRPr lang="en-GB" sz="2800" b="1" i="1" dirty="0">
              <a:solidFill>
                <a:schemeClr val="bg1"/>
              </a:solidFill>
              <a:latin typeface="+mj-lt"/>
              <a:cs typeface="Arial" pitchFamily="34" charset="0"/>
            </a:endParaRPr>
          </a:p>
        </p:txBody>
      </p:sp>
      <p:pic>
        <p:nvPicPr>
          <p:cNvPr id="64514" name="Picture 2" descr="http://iwebask.com/blog/wp-content/uploads/2012/06/slideshare-marketing-content.jpg">
            <a:hlinkClick r:id="rId3"/>
          </p:cNvPr>
          <p:cNvPicPr>
            <a:picLocks noChangeAspect="1" noChangeArrowheads="1"/>
          </p:cNvPicPr>
          <p:nvPr/>
        </p:nvPicPr>
        <p:blipFill>
          <a:blip r:embed="rId4" cstate="print"/>
          <a:srcRect r="70772"/>
          <a:stretch>
            <a:fillRect/>
          </a:stretch>
        </p:blipFill>
        <p:spPr bwMode="auto">
          <a:xfrm>
            <a:off x="852382" y="2730406"/>
            <a:ext cx="366636" cy="432048"/>
          </a:xfrm>
          <a:prstGeom prst="rect">
            <a:avLst/>
          </a:prstGeom>
          <a:noFill/>
        </p:spPr>
      </p:pic>
      <p:sp>
        <p:nvSpPr>
          <p:cNvPr id="26" name="Rectangle 25"/>
          <p:cNvSpPr/>
          <p:nvPr/>
        </p:nvSpPr>
        <p:spPr>
          <a:xfrm>
            <a:off x="1272280" y="2751892"/>
            <a:ext cx="3170612" cy="523220"/>
          </a:xfrm>
          <a:prstGeom prst="rect">
            <a:avLst/>
          </a:prstGeom>
        </p:spPr>
        <p:txBody>
          <a:bodyPr wrap="none">
            <a:spAutoFit/>
          </a:bodyPr>
          <a:lstStyle/>
          <a:p>
            <a:r>
              <a:rPr lang="en-GB" sz="1600" dirty="0" smtClean="0">
                <a:hlinkClick r:id="rId5"/>
              </a:rPr>
              <a:t>Open Data Support</a:t>
            </a:r>
            <a:endParaRPr lang="en-GB" sz="1600" dirty="0" smtClean="0"/>
          </a:p>
          <a:p>
            <a:r>
              <a:rPr lang="en-GB" sz="1200" dirty="0" smtClean="0"/>
              <a:t>http://www.slideshare.net/OpenDataSupport</a:t>
            </a:r>
            <a:endParaRPr lang="en-GB" sz="1200" dirty="0"/>
          </a:p>
        </p:txBody>
      </p:sp>
      <p:pic>
        <p:nvPicPr>
          <p:cNvPr id="64516" name="Picture 4" descr="image"/>
          <p:cNvPicPr>
            <a:picLocks noChangeAspect="1" noChangeArrowheads="1"/>
          </p:cNvPicPr>
          <p:nvPr/>
        </p:nvPicPr>
        <p:blipFill>
          <a:blip r:embed="rId6" cstate="print"/>
          <a:srcRect/>
          <a:stretch>
            <a:fillRect/>
          </a:stretch>
        </p:blipFill>
        <p:spPr bwMode="auto">
          <a:xfrm>
            <a:off x="5028845" y="2730406"/>
            <a:ext cx="720081" cy="708670"/>
          </a:xfrm>
          <a:prstGeom prst="rect">
            <a:avLst/>
          </a:prstGeom>
          <a:noFill/>
        </p:spPr>
      </p:pic>
      <p:sp>
        <p:nvSpPr>
          <p:cNvPr id="28" name="Rectangle 27"/>
          <p:cNvSpPr/>
          <p:nvPr/>
        </p:nvSpPr>
        <p:spPr>
          <a:xfrm>
            <a:off x="4956838" y="3522494"/>
            <a:ext cx="3071546" cy="338554"/>
          </a:xfrm>
          <a:prstGeom prst="rect">
            <a:avLst/>
          </a:prstGeom>
        </p:spPr>
        <p:txBody>
          <a:bodyPr wrap="none">
            <a:spAutoFit/>
          </a:bodyPr>
          <a:lstStyle/>
          <a:p>
            <a:r>
              <a:rPr lang="en-GB" sz="1600" dirty="0" smtClean="0">
                <a:hlinkClick r:id="rId7"/>
              </a:rPr>
              <a:t>http://www.opendatasupport.eu</a:t>
            </a:r>
            <a:r>
              <a:rPr lang="en-GB" sz="1600" dirty="0" smtClean="0"/>
              <a:t> </a:t>
            </a:r>
            <a:endParaRPr lang="en-GB" sz="1600" dirty="0"/>
          </a:p>
        </p:txBody>
      </p:sp>
      <p:pic>
        <p:nvPicPr>
          <p:cNvPr id="64518" name="Picture 6" descr="http://www.collaboration133.com/wp-content/uploads/2011/12/linkedin-icon.png">
            <a:hlinkClick r:id="rId8"/>
          </p:cNvPr>
          <p:cNvPicPr>
            <a:picLocks noChangeAspect="1" noChangeArrowheads="1"/>
          </p:cNvPicPr>
          <p:nvPr/>
        </p:nvPicPr>
        <p:blipFill>
          <a:blip r:embed="rId9" cstate="print"/>
          <a:srcRect/>
          <a:stretch>
            <a:fillRect/>
          </a:stretch>
        </p:blipFill>
        <p:spPr bwMode="auto">
          <a:xfrm>
            <a:off x="900640" y="3491483"/>
            <a:ext cx="271089" cy="288032"/>
          </a:xfrm>
          <a:prstGeom prst="rect">
            <a:avLst/>
          </a:prstGeom>
          <a:noFill/>
        </p:spPr>
      </p:pic>
      <p:sp>
        <p:nvSpPr>
          <p:cNvPr id="30" name="Rectangle 29"/>
          <p:cNvSpPr/>
          <p:nvPr/>
        </p:nvSpPr>
        <p:spPr>
          <a:xfrm>
            <a:off x="1284430" y="3440960"/>
            <a:ext cx="1952779" cy="523220"/>
          </a:xfrm>
          <a:prstGeom prst="rect">
            <a:avLst/>
          </a:prstGeom>
        </p:spPr>
        <p:txBody>
          <a:bodyPr wrap="none">
            <a:spAutoFit/>
          </a:bodyPr>
          <a:lstStyle/>
          <a:p>
            <a:r>
              <a:rPr lang="en-GB" sz="1600" dirty="0" smtClean="0">
                <a:hlinkClick r:id="rId10"/>
              </a:rPr>
              <a:t>Open Data Support</a:t>
            </a:r>
            <a:endParaRPr lang="en-GB" sz="1600" dirty="0" smtClean="0"/>
          </a:p>
          <a:p>
            <a:r>
              <a:rPr lang="en-GB" sz="1200" dirty="0" smtClean="0"/>
              <a:t>http://goo.gl/y9ZZI</a:t>
            </a:r>
            <a:endParaRPr lang="en-GB" sz="1200" dirty="0"/>
          </a:p>
        </p:txBody>
      </p:sp>
      <p:pic>
        <p:nvPicPr>
          <p:cNvPr id="64520" name="Picture 8" descr="http://info.hjmt.com/Portals/150282/images/Twitter_Logo.gif">
            <a:hlinkClick r:id="rId11"/>
          </p:cNvPr>
          <p:cNvPicPr>
            <a:picLocks noChangeAspect="1" noChangeArrowheads="1"/>
          </p:cNvPicPr>
          <p:nvPr/>
        </p:nvPicPr>
        <p:blipFill>
          <a:blip r:embed="rId12" cstate="print"/>
          <a:srcRect/>
          <a:stretch>
            <a:fillRect/>
          </a:stretch>
        </p:blipFill>
        <p:spPr bwMode="auto">
          <a:xfrm>
            <a:off x="971600" y="5135706"/>
            <a:ext cx="288031" cy="288031"/>
          </a:xfrm>
          <a:prstGeom prst="rect">
            <a:avLst/>
          </a:prstGeom>
          <a:noFill/>
        </p:spPr>
      </p:pic>
      <p:sp>
        <p:nvSpPr>
          <p:cNvPr id="32" name="Rectangle 31"/>
          <p:cNvSpPr/>
          <p:nvPr/>
        </p:nvSpPr>
        <p:spPr>
          <a:xfrm>
            <a:off x="1307131" y="5085184"/>
            <a:ext cx="2045753" cy="338554"/>
          </a:xfrm>
          <a:prstGeom prst="rect">
            <a:avLst/>
          </a:prstGeom>
        </p:spPr>
        <p:txBody>
          <a:bodyPr wrap="none">
            <a:spAutoFit/>
          </a:bodyPr>
          <a:lstStyle/>
          <a:p>
            <a:r>
              <a:rPr lang="en-GB" sz="1600" dirty="0" smtClean="0">
                <a:hlinkClick r:id="rId13"/>
              </a:rPr>
              <a:t>@OpenDataSupport</a:t>
            </a:r>
            <a:endParaRPr lang="en-GB" sz="1600" dirty="0"/>
          </a:p>
        </p:txBody>
      </p:sp>
      <p:pic>
        <p:nvPicPr>
          <p:cNvPr id="33" name="Picture 2" descr="Go to the home page">
            <a:hlinkClick r:id="rId14" tooltip="Go to the home page"/>
          </p:cNvPr>
          <p:cNvPicPr>
            <a:picLocks noChangeAspect="1" noChangeArrowheads="1"/>
          </p:cNvPicPr>
          <p:nvPr/>
        </p:nvPicPr>
        <p:blipFill>
          <a:blip r:embed="rId15" cstate="print"/>
          <a:srcRect/>
          <a:stretch>
            <a:fillRect/>
          </a:stretch>
        </p:blipFill>
        <p:spPr bwMode="auto">
          <a:xfrm>
            <a:off x="5892942" y="2802414"/>
            <a:ext cx="1676400" cy="619126"/>
          </a:xfrm>
          <a:prstGeom prst="rect">
            <a:avLst/>
          </a:prstGeom>
          <a:noFill/>
        </p:spPr>
      </p:pic>
      <p:sp>
        <p:nvSpPr>
          <p:cNvPr id="34" name="Rectangle 33"/>
          <p:cNvSpPr/>
          <p:nvPr/>
        </p:nvSpPr>
        <p:spPr>
          <a:xfrm>
            <a:off x="5004048" y="5076473"/>
            <a:ext cx="3456384" cy="338554"/>
          </a:xfrm>
          <a:prstGeom prst="rect">
            <a:avLst/>
          </a:prstGeom>
        </p:spPr>
        <p:txBody>
          <a:bodyPr wrap="square">
            <a:spAutoFit/>
          </a:bodyPr>
          <a:lstStyle/>
          <a:p>
            <a:pPr marL="0" lvl="2">
              <a:defRPr/>
            </a:pPr>
            <a:r>
              <a:rPr lang="en-GB" sz="1600" dirty="0" smtClean="0">
                <a:hlinkClick r:id="rId16"/>
              </a:rPr>
              <a:t>contact@opendatasupport.eu</a:t>
            </a:r>
            <a:r>
              <a:rPr lang="en-GB" sz="1600" dirty="0" smtClean="0"/>
              <a:t> </a:t>
            </a:r>
            <a:endParaRPr lang="en-GB"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en-GB" sz="7200" i="0" dirty="0" smtClean="0">
                <a:solidFill>
                  <a:schemeClr val="accent1"/>
                </a:solidFill>
                <a:latin typeface="Bradley Hand ITC" pitchFamily="66" charset="0"/>
              </a:rPr>
              <a:t>The importance of Licensing</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5</a:t>
            </a:fld>
            <a:endParaRPr lang="en-GB"/>
          </a:p>
        </p:txBody>
      </p:sp>
    </p:spTree>
    <p:extLst>
      <p:ext uri="{BB962C8B-B14F-4D97-AF65-F5344CB8AC3E}">
        <p14:creationId xmlns:p14="http://schemas.microsoft.com/office/powerpoint/2010/main" val="1100308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Clear licence information is important because...</a:t>
            </a:r>
            <a:endParaRPr lang="en-GB" noProof="0" dirty="0"/>
          </a:p>
        </p:txBody>
      </p:sp>
      <p:sp>
        <p:nvSpPr>
          <p:cNvPr id="3" name="Content Placeholder 2"/>
          <p:cNvSpPr>
            <a:spLocks noGrp="1"/>
          </p:cNvSpPr>
          <p:nvPr>
            <p:ph sz="quarter" idx="15"/>
          </p:nvPr>
        </p:nvSpPr>
        <p:spPr/>
        <p:txBody>
          <a:bodyPr/>
          <a:lstStyle/>
          <a:p>
            <a:pPr lvl="1"/>
            <a:r>
              <a:rPr lang="en-GB" noProof="0" dirty="0" smtClean="0"/>
              <a:t>It </a:t>
            </a:r>
            <a:r>
              <a:rPr lang="en-GB" b="1" noProof="0" dirty="0" smtClean="0"/>
              <a:t>tells users </a:t>
            </a:r>
            <a:r>
              <a:rPr lang="en-GB" noProof="0" dirty="0" smtClean="0"/>
              <a:t>and </a:t>
            </a:r>
            <a:r>
              <a:rPr lang="en-GB" b="1" noProof="0" dirty="0" err="1" smtClean="0"/>
              <a:t>reusers</a:t>
            </a:r>
            <a:r>
              <a:rPr lang="en-GB" noProof="0" dirty="0" smtClean="0"/>
              <a:t> exactly </a:t>
            </a:r>
            <a:r>
              <a:rPr lang="en-GB" b="1" noProof="0" dirty="0" smtClean="0"/>
              <a:t>what they can do</a:t>
            </a:r>
            <a:r>
              <a:rPr lang="en-GB" noProof="0" dirty="0" smtClean="0"/>
              <a:t> with your data and metadata.</a:t>
            </a:r>
          </a:p>
          <a:p>
            <a:pPr lvl="1"/>
            <a:r>
              <a:rPr lang="en-GB" noProof="0" dirty="0" smtClean="0"/>
              <a:t>It</a:t>
            </a:r>
            <a:r>
              <a:rPr lang="en-GB" b="1" noProof="0" dirty="0" smtClean="0"/>
              <a:t> encourages the use and reuse </a:t>
            </a:r>
            <a:r>
              <a:rPr lang="en-GB" noProof="0" dirty="0" smtClean="0"/>
              <a:t>of your data and </a:t>
            </a:r>
            <a:r>
              <a:rPr lang="en-GB" dirty="0" smtClean="0"/>
              <a:t>metadata </a:t>
            </a:r>
            <a:r>
              <a:rPr lang="en-GB" noProof="0" dirty="0" smtClean="0"/>
              <a:t>the way you want them to be used and reused.</a:t>
            </a:r>
          </a:p>
          <a:p>
            <a:pPr lvl="1"/>
            <a:r>
              <a:rPr lang="en-GB" noProof="0" dirty="0" smtClean="0"/>
              <a:t>It </a:t>
            </a:r>
            <a:r>
              <a:rPr lang="en-GB" b="1" noProof="0" dirty="0" smtClean="0"/>
              <a:t>creates visibility </a:t>
            </a:r>
            <a:r>
              <a:rPr lang="en-GB" noProof="0" dirty="0" smtClean="0"/>
              <a:t>of your efforts downstream (if you ask for attribution).</a:t>
            </a:r>
          </a:p>
          <a:p>
            <a:pPr lvl="1">
              <a:buNone/>
            </a:pPr>
            <a:endParaRPr lang="en-GB"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6</a:t>
            </a:fld>
            <a:endParaRPr lang="en-GB"/>
          </a:p>
        </p:txBody>
      </p:sp>
      <p:sp>
        <p:nvSpPr>
          <p:cNvPr id="5" name="Rectangle 4"/>
          <p:cNvSpPr/>
          <p:nvPr/>
        </p:nvSpPr>
        <p:spPr>
          <a:xfrm>
            <a:off x="827584" y="4437112"/>
            <a:ext cx="7560840"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marL="0" lvl="1" indent="0">
              <a:buNone/>
            </a:pPr>
            <a:r>
              <a:rPr lang="en-GB" i="1" dirty="0" smtClean="0">
                <a:solidFill>
                  <a:schemeClr val="bg2"/>
                </a:solidFill>
                <a:latin typeface="+mj-lt"/>
              </a:rPr>
              <a:t>If </a:t>
            </a:r>
            <a:r>
              <a:rPr lang="en-GB" b="1" i="1" dirty="0" smtClean="0">
                <a:solidFill>
                  <a:schemeClr val="bg2"/>
                </a:solidFill>
                <a:latin typeface="+mj-lt"/>
              </a:rPr>
              <a:t>no explicit licence </a:t>
            </a:r>
            <a:r>
              <a:rPr lang="en-GB" i="1" dirty="0" smtClean="0">
                <a:solidFill>
                  <a:schemeClr val="bg2"/>
                </a:solidFill>
                <a:latin typeface="+mj-lt"/>
              </a:rPr>
              <a:t>is provided, a user does not know what can be done with the data/metadata – </a:t>
            </a:r>
            <a:r>
              <a:rPr lang="en-GB" b="1" i="1" dirty="0" smtClean="0">
                <a:solidFill>
                  <a:schemeClr val="bg2"/>
                </a:solidFill>
                <a:latin typeface="+mj-lt"/>
              </a:rPr>
              <a:t>the default legal position is that nothing can be done without contacting the owner on a case-by-case basis</a:t>
            </a:r>
            <a:r>
              <a:rPr lang="en-GB" i="1" dirty="0" smtClean="0">
                <a:solidFill>
                  <a:schemeClr val="bg2"/>
                </a:solidFill>
                <a:latin typeface="+mj-lt"/>
              </a:rPr>
              <a:t>.</a:t>
            </a:r>
          </a:p>
        </p:txBody>
      </p:sp>
    </p:spTree>
    <p:extLst>
      <p:ext uri="{BB962C8B-B14F-4D97-AF65-F5344CB8AC3E}">
        <p14:creationId xmlns:p14="http://schemas.microsoft.com/office/powerpoint/2010/main" val="27531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Clear licence </a:t>
            </a:r>
            <a:r>
              <a:rPr lang="en-GB" dirty="0" smtClean="0"/>
              <a:t>information - example</a:t>
            </a:r>
            <a:endParaRPr lang="nl-BE" dirty="0"/>
          </a:p>
        </p:txBody>
      </p:sp>
      <p:sp>
        <p:nvSpPr>
          <p:cNvPr id="3" name="Content Placeholder 2"/>
          <p:cNvSpPr>
            <a:spLocks noGrp="1"/>
          </p:cNvSpPr>
          <p:nvPr>
            <p:ph sz="quarter" idx="15"/>
          </p:nvPr>
        </p:nvSpPr>
        <p:spPr/>
        <p:txBody>
          <a:bodyPr/>
          <a:lstStyle/>
          <a:p>
            <a:endParaRPr lang="nl-BE"/>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7</a:t>
            </a:fld>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196752"/>
            <a:ext cx="7882724"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bwMode="ltGray">
          <a:xfrm>
            <a:off x="6588224" y="5589240"/>
            <a:ext cx="1872208" cy="36004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err="1" smtClean="0">
              <a:solidFill>
                <a:schemeClr val="bg1"/>
              </a:solidFill>
              <a:latin typeface="Georgia" pitchFamily="18" charset="0"/>
            </a:endParaRPr>
          </a:p>
        </p:txBody>
      </p:sp>
    </p:spTree>
    <p:extLst>
      <p:ext uri="{BB962C8B-B14F-4D97-AF65-F5344CB8AC3E}">
        <p14:creationId xmlns:p14="http://schemas.microsoft.com/office/powerpoint/2010/main" val="2966771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Licensing in the Open Data Principles</a:t>
            </a:r>
            <a:br>
              <a:rPr lang="en-GB" sz="7200" i="0" dirty="0" smtClean="0">
                <a:solidFill>
                  <a:schemeClr val="accent1"/>
                </a:solidFill>
                <a:latin typeface="Bradley Hand ITC" pitchFamily="66" charset="0"/>
              </a:rPr>
            </a:br>
            <a:r>
              <a:rPr lang="en-GB" b="0" dirty="0" smtClean="0"/>
              <a:t>How licences appear in the basic principles of open data and why licensing of open (meta)data is important.</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The Open Data Definition</a:t>
            </a:r>
            <a:br>
              <a:rPr lang="en-GB" noProof="0" dirty="0" smtClean="0"/>
            </a:br>
            <a:r>
              <a:rPr lang="en-GB" b="0" noProof="0" dirty="0" smtClean="0"/>
              <a:t>It also covers metadata</a:t>
            </a:r>
            <a:endParaRPr lang="en-GB" b="0" noProof="0" dirty="0"/>
          </a:p>
        </p:txBody>
      </p:sp>
      <p:sp>
        <p:nvSpPr>
          <p:cNvPr id="3" name="Content Placeholder 2"/>
          <p:cNvSpPr>
            <a:spLocks noGrp="1"/>
          </p:cNvSpPr>
          <p:nvPr>
            <p:ph sz="quarter" idx="15"/>
          </p:nvPr>
        </p:nvSpPr>
        <p:spPr/>
        <p:txBody>
          <a:bodyPr/>
          <a:lstStyle/>
          <a:p>
            <a:r>
              <a:rPr lang="en-GB" i="1" dirty="0" smtClean="0">
                <a:solidFill>
                  <a:schemeClr val="accent1"/>
                </a:solidFill>
              </a:rPr>
              <a:t>“A </a:t>
            </a:r>
            <a:r>
              <a:rPr lang="en-GB" i="1" dirty="0">
                <a:solidFill>
                  <a:schemeClr val="accent1"/>
                </a:solidFill>
              </a:rPr>
              <a:t>piece of data or content is open if </a:t>
            </a:r>
            <a:r>
              <a:rPr lang="en-GB" b="1" i="1" dirty="0">
                <a:solidFill>
                  <a:schemeClr val="accent1"/>
                </a:solidFill>
              </a:rPr>
              <a:t>anyone</a:t>
            </a:r>
            <a:r>
              <a:rPr lang="en-GB" i="1" dirty="0">
                <a:solidFill>
                  <a:schemeClr val="accent1"/>
                </a:solidFill>
              </a:rPr>
              <a:t> is </a:t>
            </a:r>
            <a:r>
              <a:rPr lang="en-GB" b="1" i="1" dirty="0">
                <a:solidFill>
                  <a:schemeClr val="accent1"/>
                </a:solidFill>
              </a:rPr>
              <a:t>free to use, reuse, and redistribute</a:t>
            </a:r>
            <a:r>
              <a:rPr lang="en-GB" i="1" dirty="0">
                <a:solidFill>
                  <a:schemeClr val="accent1"/>
                </a:solidFill>
              </a:rPr>
              <a:t> it — subject only, at most, to the requirement to attribute and/or </a:t>
            </a:r>
            <a:r>
              <a:rPr lang="en-GB" i="1" dirty="0" smtClean="0">
                <a:solidFill>
                  <a:schemeClr val="accent1"/>
                </a:solidFill>
              </a:rPr>
              <a:t>share-alike” </a:t>
            </a:r>
            <a:r>
              <a:rPr lang="en-GB" sz="1600" dirty="0" smtClean="0"/>
              <a:t/>
            </a:r>
            <a:br>
              <a:rPr lang="en-GB" sz="1600" dirty="0" smtClean="0"/>
            </a:br>
            <a:r>
              <a:rPr lang="en-GB" sz="1400" i="1" dirty="0" smtClean="0"/>
              <a:t>-- opendefinition.org </a:t>
            </a:r>
            <a:endParaRPr lang="en-GB" sz="1400" i="1" noProof="0" dirty="0" smtClean="0"/>
          </a:p>
          <a:p>
            <a:endParaRPr lang="en-GB" sz="1600" noProof="0" dirty="0"/>
          </a:p>
          <a:p>
            <a:r>
              <a:rPr lang="en-GB" sz="1600" noProof="0" dirty="0" smtClean="0"/>
              <a:t>This means, according to the Open </a:t>
            </a:r>
            <a:r>
              <a:rPr lang="en-GB" sz="1600" dirty="0"/>
              <a:t>Knowledge </a:t>
            </a:r>
            <a:r>
              <a:rPr lang="en-GB" sz="1600" dirty="0" smtClean="0"/>
              <a:t>Foundation: </a:t>
            </a:r>
            <a:endParaRPr lang="en-GB" sz="1600" noProof="0" dirty="0" smtClean="0"/>
          </a:p>
          <a:p>
            <a:pPr lvl="1"/>
            <a:r>
              <a:rPr lang="en-GB" sz="1600" b="1" noProof="0" dirty="0" smtClean="0"/>
              <a:t>Availability and Access</a:t>
            </a:r>
            <a:r>
              <a:rPr lang="en-GB" sz="1600" noProof="0" dirty="0" smtClean="0"/>
              <a:t>: the data must be available as a whole and at no more than a reasonable reproduction cost, preferably by downloading over the internet. The data must also be available in a convenient and modifiable form.</a:t>
            </a:r>
          </a:p>
          <a:p>
            <a:pPr lvl="1" indent="-273600"/>
            <a:r>
              <a:rPr lang="en-GB" sz="1600" b="1" noProof="0" dirty="0" smtClean="0"/>
              <a:t>Reuse </a:t>
            </a:r>
            <a:r>
              <a:rPr lang="en-GB" sz="1600" b="1" noProof="0" dirty="0"/>
              <a:t>and Redistribution</a:t>
            </a:r>
            <a:r>
              <a:rPr lang="en-GB" sz="1600" noProof="0" dirty="0"/>
              <a:t>: the data must be provided under terms that permit reuse and redistribution including the intermixing with other datasets.</a:t>
            </a:r>
          </a:p>
          <a:p>
            <a:pPr lvl="1" indent="-273600"/>
            <a:r>
              <a:rPr lang="en-GB" sz="1600" b="1" noProof="0" dirty="0"/>
              <a:t>Universal Participation</a:t>
            </a:r>
            <a:r>
              <a:rPr lang="en-GB" sz="1600" noProof="0" dirty="0"/>
              <a:t>: everyone must be able to use, reuse and redistribute - there should be no discrimination against fields of endeavour or against persons or groups. For example, ‘non-commercial’ restrictions that would prevent ‘commercial’ use, or restrictions of use for certain purposes (e.g. only in education), are not </a:t>
            </a:r>
            <a:r>
              <a:rPr lang="en-GB" sz="1600" noProof="0" dirty="0" smtClean="0"/>
              <a:t>allowed</a:t>
            </a:r>
            <a:endParaRPr lang="en-GB" sz="1600" noProof="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9</a:t>
            </a:fld>
            <a:endParaRPr lang="en-GB" dirty="0"/>
          </a:p>
        </p:txBody>
      </p:sp>
    </p:spTree>
    <p:extLst>
      <p:ext uri="{BB962C8B-B14F-4D97-AF65-F5344CB8AC3E}">
        <p14:creationId xmlns:p14="http://schemas.microsoft.com/office/powerpoint/2010/main" val="3629688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DS_presentation template v0.05">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D2.1.1 Training Module 2.4 Designing and developing vocabularies in RDF_v0.05</Template>
  <TotalTime>1242</TotalTime>
  <Words>3926</Words>
  <Application>Microsoft Office PowerPoint</Application>
  <PresentationFormat>On-screen Show (4:3)</PresentationFormat>
  <Paragraphs>422</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ODS_presentation template v0.05</vt:lpstr>
      <vt:lpstr>Training Module 2.5     Data &amp; metadata licensing</vt:lpstr>
      <vt:lpstr>This presentation has been created by PwC  Authors:  Makx Dekkers, Nikolaos Loutas, Michiel De Keyzer and Stijn Goedertier </vt:lpstr>
      <vt:lpstr>Learning objectives</vt:lpstr>
      <vt:lpstr>Content</vt:lpstr>
      <vt:lpstr>The importance of Licensing </vt:lpstr>
      <vt:lpstr>Clear licence information is important because...</vt:lpstr>
      <vt:lpstr>Clear licence information - example</vt:lpstr>
      <vt:lpstr>Licensing in the Open Data Principles How licences appear in the basic principles of open data and why licensing of open (meta)data is important.</vt:lpstr>
      <vt:lpstr>The Open Data Definition It also covers metadata</vt:lpstr>
      <vt:lpstr>Licensing is the first star...</vt:lpstr>
      <vt:lpstr>Licensing in the revised PSI Directive </vt:lpstr>
      <vt:lpstr>Obligations of Member States according to the PSI Directive</vt:lpstr>
      <vt:lpstr>Directive 2013/37/EU says...</vt:lpstr>
      <vt:lpstr>Consequences of the PSI Directive with regards to licensing</vt:lpstr>
      <vt:lpstr>Licensing options and good practices The case of data – different options exist for licensing your data depending on its nature. </vt:lpstr>
      <vt:lpstr>Licensing datasets</vt:lpstr>
      <vt:lpstr>Different data have different licensing needs</vt:lpstr>
      <vt:lpstr>Licensing approaches: Creative Commons (1)</vt:lpstr>
      <vt:lpstr>Licensing approaches: Creative Commons (2)</vt:lpstr>
      <vt:lpstr>Good practices for licensing your data</vt:lpstr>
      <vt:lpstr>UK Government licence for PSI</vt:lpstr>
      <vt:lpstr>Using an open and unrestricting licence for your data</vt:lpstr>
      <vt:lpstr>Protecting against liability</vt:lpstr>
      <vt:lpstr>Licensing options and good practices The case of metadata – publish your metadata under a public domain licence to ensure wide distribution &amp; reuse.</vt:lpstr>
      <vt:lpstr>Which licences are suited for metadata?</vt:lpstr>
      <vt:lpstr>Example: Discovery Open Metadata Principles</vt:lpstr>
      <vt:lpstr>Good practices for licensing your metadata</vt:lpstr>
      <vt:lpstr>A scenario for reuse of metadata A reuse scenario for metadata published under a public domain licence.</vt:lpstr>
      <vt:lpstr>What can reusers do with metadata in the public domain</vt:lpstr>
      <vt:lpstr>Reuse scenario of metadata for datasets (1/2)</vt:lpstr>
      <vt:lpstr>Reuse scenario of metadata for datasets (2/2)</vt:lpstr>
      <vt:lpstr>Pros &amp; cons of public domain licence</vt:lpstr>
      <vt:lpstr>Case study: Europeana How Europeana overcame data and metadata licensing challenges.</vt:lpstr>
      <vt:lpstr>Europeana – original approach</vt:lpstr>
      <vt:lpstr>Perceived risks of providing open metadata? (1/2)</vt:lpstr>
      <vt:lpstr>Perceived risks of providing open metadata? (2/2)</vt:lpstr>
      <vt:lpstr>Identified benefits of open metadata (1/2)</vt:lpstr>
      <vt:lpstr>Identified benefits of open metadata (2/2)</vt:lpstr>
      <vt:lpstr>Europeana Licensing Framework</vt:lpstr>
      <vt:lpstr>Conclusions</vt:lpstr>
      <vt:lpstr>Group questions</vt:lpstr>
      <vt:lpstr>Thank you! ...and now YOUR questions?</vt:lpstr>
      <vt:lpstr>References</vt:lpstr>
      <vt:lpstr>Further reading</vt:lpstr>
      <vt:lpstr>Related projects and initiatives</vt:lpstr>
      <vt:lpstr>Be part of our 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metadata licensing</dc:title>
  <dc:creator>Makx Dekkers</dc:creator>
  <cp:lastModifiedBy>Nikolaos Loutas</cp:lastModifiedBy>
  <cp:revision>239</cp:revision>
  <cp:lastPrinted>2013-08-25T09:30:31Z</cp:lastPrinted>
  <dcterms:created xsi:type="dcterms:W3CDTF">2013-06-03T10:50:20Z</dcterms:created>
  <dcterms:modified xsi:type="dcterms:W3CDTF">2014-03-27T20:20:23Z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