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8"/>
  </p:notesMasterIdLst>
  <p:handoutMasterIdLst>
    <p:handoutMasterId r:id="rId49"/>
  </p:handoutMasterIdLst>
  <p:sldIdLst>
    <p:sldId id="491" r:id="rId2"/>
    <p:sldId id="478" r:id="rId3"/>
    <p:sldId id="472" r:id="rId4"/>
    <p:sldId id="506" r:id="rId5"/>
    <p:sldId id="492" r:id="rId6"/>
    <p:sldId id="510" r:id="rId7"/>
    <p:sldId id="519" r:id="rId8"/>
    <p:sldId id="511" r:id="rId9"/>
    <p:sldId id="512" r:id="rId10"/>
    <p:sldId id="513" r:id="rId11"/>
    <p:sldId id="509" r:id="rId12"/>
    <p:sldId id="514" r:id="rId13"/>
    <p:sldId id="449" r:id="rId14"/>
    <p:sldId id="450" r:id="rId15"/>
    <p:sldId id="494" r:id="rId16"/>
    <p:sldId id="515" r:id="rId17"/>
    <p:sldId id="516" r:id="rId18"/>
    <p:sldId id="453" r:id="rId19"/>
    <p:sldId id="518" r:id="rId20"/>
    <p:sldId id="517" r:id="rId21"/>
    <p:sldId id="504" r:id="rId22"/>
    <p:sldId id="498" r:id="rId23"/>
    <p:sldId id="505" r:id="rId24"/>
    <p:sldId id="508" r:id="rId25"/>
    <p:sldId id="502" r:id="rId26"/>
    <p:sldId id="501" r:id="rId27"/>
    <p:sldId id="455" r:id="rId28"/>
    <p:sldId id="500" r:id="rId29"/>
    <p:sldId id="459" r:id="rId30"/>
    <p:sldId id="456" r:id="rId31"/>
    <p:sldId id="457" r:id="rId32"/>
    <p:sldId id="460" r:id="rId33"/>
    <p:sldId id="495" r:id="rId34"/>
    <p:sldId id="461" r:id="rId35"/>
    <p:sldId id="476" r:id="rId36"/>
    <p:sldId id="483" r:id="rId37"/>
    <p:sldId id="477" r:id="rId38"/>
    <p:sldId id="484" r:id="rId39"/>
    <p:sldId id="463" r:id="rId40"/>
    <p:sldId id="470" r:id="rId41"/>
    <p:sldId id="507" r:id="rId42"/>
    <p:sldId id="488" r:id="rId43"/>
    <p:sldId id="480" r:id="rId44"/>
    <p:sldId id="489" r:id="rId45"/>
    <p:sldId id="490" r:id="rId46"/>
    <p:sldId id="479" r:id="rId4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8" autoAdjust="0"/>
    <p:restoredTop sz="89043" autoAdjust="0"/>
  </p:normalViewPr>
  <p:slideViewPr>
    <p:cSldViewPr>
      <p:cViewPr>
        <p:scale>
          <a:sx n="66" d="100"/>
          <a:sy n="66" d="100"/>
        </p:scale>
        <p:origin x="-72" y="-27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varScale="1">
      <p:scale>
        <a:sx n="1" d="1"/>
        <a:sy n="1" d="1"/>
      </p:scale>
      <p:origin x="0" y="6402"/>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07/04/2014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07/04/2014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Licences pour les </a:t>
            </a:r>
            <a:r>
              <a:rPr lang="fr-FR" dirty="0" smtClean="0"/>
              <a:t>Données et les</a:t>
            </a:r>
            <a:r>
              <a:rPr lang="fr-FR" baseline="0" dirty="0" smtClean="0"/>
              <a:t> </a:t>
            </a:r>
            <a:r>
              <a:rPr lang="fr-FR" dirty="0" smtClean="0"/>
              <a:t>métadonnées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Cela implique la </a:t>
            </a:r>
            <a:r>
              <a:rPr lang="en-GB" sz="1200" b="0" i="0" kern="1200" dirty="0" err="1" smtClean="0">
                <a:solidFill>
                  <a:schemeClr val="tx1"/>
                </a:solidFill>
                <a:latin typeface="Arial" pitchFamily="34" charset="0"/>
                <a:ea typeface="+mn-ea"/>
                <a:cs typeface="Arial" pitchFamily="34" charset="0"/>
              </a:rPr>
              <a:t>disponibilité</a:t>
            </a:r>
            <a:r>
              <a:rPr lang="en-GB" sz="1200" b="0" i="0" kern="1200" dirty="0" smtClean="0">
                <a:solidFill>
                  <a:schemeClr val="tx1"/>
                </a:solidFill>
                <a:latin typeface="Arial" pitchFamily="34" charset="0"/>
                <a:ea typeface="+mn-ea"/>
                <a:cs typeface="Arial" pitchFamily="34" charset="0"/>
              </a:rPr>
              <a:t> </a:t>
            </a:r>
            <a:r>
              <a:rPr lang="en-GB" sz="1200" b="0" i="0" kern="1200" dirty="0" err="1" smtClean="0">
                <a:solidFill>
                  <a:schemeClr val="tx1"/>
                </a:solidFill>
                <a:latin typeface="Arial" pitchFamily="34" charset="0"/>
                <a:ea typeface="+mn-ea"/>
                <a:cs typeface="Arial" pitchFamily="34" charset="0"/>
              </a:rPr>
              <a:t>publique</a:t>
            </a:r>
            <a:r>
              <a:rPr lang="en-GB" sz="1200" b="0" i="0" kern="1200" dirty="0" smtClean="0">
                <a:solidFill>
                  <a:schemeClr val="tx1"/>
                </a:solidFill>
                <a:latin typeface="Arial" pitchFamily="34" charset="0"/>
                <a:ea typeface="+mn-ea"/>
                <a:cs typeface="Arial" pitchFamily="34" charset="0"/>
              </a:rPr>
              <a:t> </a:t>
            </a:r>
            <a:r>
              <a:rPr lang="fr-FR" dirty="0" smtClean="0"/>
              <a:t>des descriptions de données disponibles.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 cas des données - différentes options existent pour l'octroi de licences de vos données en fonction de sa nature.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dirty="0" smtClean="0"/>
              <a:t>Pas de Modification </a:t>
            </a:r>
          </a:p>
          <a:p>
            <a:r>
              <a:rPr lang="en-GB" sz="1200" b="1" dirty="0" smtClean="0"/>
              <a:t>Pas </a:t>
            </a:r>
            <a:r>
              <a:rPr lang="en-GB" sz="1200" b="1" dirty="0" err="1" smtClean="0"/>
              <a:t>d’Utilisation</a:t>
            </a:r>
            <a:r>
              <a:rPr lang="en-GB" sz="1200" b="1" dirty="0" smtClean="0"/>
              <a:t> </a:t>
            </a:r>
            <a:r>
              <a:rPr lang="en-GB" sz="1200" b="1" dirty="0" err="1" smtClean="0"/>
              <a:t>Commerciale</a:t>
            </a:r>
            <a:r>
              <a:rPr lang="en-GB" sz="1200" b="1" dirty="0" smtClean="0"/>
              <a:t> </a:t>
            </a:r>
          </a:p>
          <a:p>
            <a:r>
              <a:rPr lang="fr-FR" sz="1200" b="1" dirty="0" smtClean="0"/>
              <a:t>Pas d’Utilisation Commerciale - Partage dans les Mêmes </a:t>
            </a:r>
          </a:p>
          <a:p>
            <a:r>
              <a:rPr lang="fr-FR" sz="1200" b="1" dirty="0" smtClean="0"/>
              <a:t>Pas d’Utilisation Commerciale - Pas de Modification </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added slide</a:t>
            </a:r>
            <a:r>
              <a:rPr lang="en-GB" baseline="0" dirty="0" smtClean="0"/>
              <a:t> (split from previous slide)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dirty="0" smtClean="0"/>
              <a:t>Utiliser</a:t>
            </a:r>
            <a:r>
              <a:rPr lang="fr-FR" baseline="0" dirty="0" smtClean="0"/>
              <a:t> une </a:t>
            </a:r>
            <a:r>
              <a:rPr lang="fr-FR" baseline="0" dirty="0" err="1" smtClean="0"/>
              <a:t>license</a:t>
            </a:r>
            <a:r>
              <a:rPr lang="fr-FR" baseline="0" dirty="0" smtClean="0"/>
              <a:t> ouvertes sans restrictions pour vos données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Les choix de licence pour les données et les métadonnées et les conséquences pour le partage et la réutilisation.</a:t>
            </a:r>
          </a:p>
          <a:p>
            <a:r>
              <a:rPr lang="fr-FR" dirty="0" smtClean="0"/>
              <a:t>Le </a:t>
            </a:r>
            <a:r>
              <a:rPr lang="en-GB" noProof="0" dirty="0" err="1" smtClean="0"/>
              <a:t>Europeana</a:t>
            </a:r>
            <a:r>
              <a:rPr lang="en-GB" noProof="0" dirty="0" smtClean="0"/>
              <a:t> Licensing Framework </a:t>
            </a:r>
            <a:r>
              <a:rPr lang="fr-FR" dirty="0" smtClean="0"/>
              <a:t>comme un exemple pratique.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Comment </a:t>
            </a:r>
            <a:r>
              <a:rPr lang="fr-FR" dirty="0" err="1" smtClean="0"/>
              <a:t>Europeana</a:t>
            </a:r>
            <a:r>
              <a:rPr lang="fr-FR" dirty="0" smtClean="0"/>
              <a:t> a surmonté les défis concernant licence des données et des</a:t>
            </a:r>
            <a:r>
              <a:rPr lang="fr-FR" baseline="0" dirty="0" smtClean="0"/>
              <a:t> </a:t>
            </a:r>
            <a:r>
              <a:rPr lang="fr-FR" dirty="0" smtClean="0"/>
              <a:t>métadonnées.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Perte d'attribution: en libérant les données sous une licence ouvert,</a:t>
            </a:r>
            <a:r>
              <a:rPr lang="fr-FR" baseline="0" dirty="0" smtClean="0"/>
              <a:t> l’</a:t>
            </a:r>
            <a:r>
              <a:rPr lang="fr-FR" dirty="0" smtClean="0"/>
              <a:t>institutions ne sera pas crédité comme source / propriétaire des métadonnées.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Vie privée: il y’a des restrictions de confidentialité de l'utilisation de certaines données.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smtClean="0"/>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  Souhaités « </a:t>
            </a:r>
            <a:r>
              <a:rPr lang="fr-FR" dirty="0" err="1" smtClean="0"/>
              <a:t>spill</a:t>
            </a:r>
            <a:r>
              <a:rPr lang="fr-FR" dirty="0" smtClean="0"/>
              <a:t>-over » effets: les institutions et les industries créatives seront en mesure de créer de nouvelles entreprises, qui à leur tour permettront de renforcer </a:t>
            </a:r>
            <a:r>
              <a:rPr lang="en-GB" sz="1200" b="0" i="0" kern="1200" dirty="0" err="1" smtClean="0">
                <a:solidFill>
                  <a:schemeClr val="tx1"/>
                </a:solidFill>
                <a:latin typeface="Arial" pitchFamily="34" charset="0"/>
                <a:ea typeface="+mn-ea"/>
                <a:cs typeface="Arial" pitchFamily="34" charset="0"/>
              </a:rPr>
              <a:t>l'économie</a:t>
            </a:r>
            <a:r>
              <a:rPr lang="en-GB" sz="1200" b="0" i="0" kern="1200" dirty="0" smtClean="0">
                <a:solidFill>
                  <a:schemeClr val="tx1"/>
                </a:solidFill>
                <a:latin typeface="Arial" pitchFamily="34" charset="0"/>
                <a:ea typeface="+mn-ea"/>
                <a:cs typeface="Arial" pitchFamily="34" charset="0"/>
              </a:rPr>
              <a:t> de la </a:t>
            </a:r>
            <a:r>
              <a:rPr lang="en-GB" sz="1200" b="0" i="0" kern="1200" dirty="0" err="1" smtClean="0">
                <a:solidFill>
                  <a:schemeClr val="tx1"/>
                </a:solidFill>
                <a:latin typeface="Arial" pitchFamily="34" charset="0"/>
                <a:ea typeface="+mn-ea"/>
                <a:cs typeface="Arial" pitchFamily="34" charset="0"/>
              </a:rPr>
              <a:t>connaissance</a:t>
            </a:r>
            <a:r>
              <a:rPr lang="en-GB" sz="1200" b="0" i="0" kern="1200" dirty="0" smtClean="0">
                <a:solidFill>
                  <a:schemeClr val="tx1"/>
                </a:solidFill>
                <a:latin typeface="Arial" pitchFamily="34" charset="0"/>
                <a:ea typeface="+mn-ea"/>
                <a:cs typeface="Arial" pitchFamily="34" charset="0"/>
              </a:rPr>
              <a:t>.</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Les métadonnées descriptives: être fournis sous « CC Zéro Public Domain </a:t>
            </a:r>
            <a:r>
              <a:rPr lang="fr-FR" dirty="0" err="1" smtClean="0"/>
              <a:t>Dedication</a:t>
            </a:r>
            <a:r>
              <a:rPr lang="fr-FR" dirty="0" smtClean="0"/>
              <a:t> », donc la réutilisation est sans restriction; en plus, le fournisseur doit faire des efforts</a:t>
            </a:r>
            <a:r>
              <a:rPr lang="fr-FR" baseline="0" dirty="0" smtClean="0"/>
              <a:t> </a:t>
            </a:r>
            <a:r>
              <a:rPr lang="fr-FR" dirty="0" smtClean="0"/>
              <a:t>pour indiquer correctement les droits de propriété intellectuelle des objets numériques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smtClean="0"/>
          </a:p>
        </p:txBody>
      </p:sp>
      <p:sp>
        <p:nvSpPr>
          <p:cNvPr id="4" name="Slide Number Placeholder 3"/>
          <p:cNvSpPr>
            <a:spLocks noGrp="1"/>
          </p:cNvSpPr>
          <p:nvPr>
            <p:ph type="sldNum" sz="quarter" idx="10"/>
          </p:nvPr>
        </p:nvSpPr>
        <p:spPr/>
        <p:txBody>
          <a:bodyPr/>
          <a:lstStyle/>
          <a:p>
            <a:fld id="{F07B8F03-BC93-4120-96CA-A36DF640BE24}" type="slidenum">
              <a:rPr lang="en-GB" smtClean="0"/>
              <a:pPr/>
              <a:t>40</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smtClean="0"/>
          </a:p>
          <a:p>
            <a:endParaRPr lang="en-GB" dirty="0" smtClean="0"/>
          </a:p>
          <a:p>
            <a:r>
              <a:rPr lang="fr-FR" dirty="0" smtClean="0"/>
              <a:t>Je vous remercie!? ... Et maintenant vos questions?</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42</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a:t>
            </a:r>
            <a:r>
              <a:rPr lang="en-GB" baseline="0" dirty="0" smtClean="0"/>
              <a:t> be updated.</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addition</a:t>
            </a:r>
            <a:r>
              <a:rPr lang="nl-BE" baseline="0" dirty="0" smtClean="0"/>
              <a:t> of </a:t>
            </a:r>
            <a:r>
              <a:rPr lang="nl-BE" baseline="0" dirty="0" err="1" smtClean="0"/>
              <a:t>this</a:t>
            </a:r>
            <a:r>
              <a:rPr lang="nl-BE" baseline="0" dirty="0" smtClean="0"/>
              <a:t> slide as </a:t>
            </a:r>
            <a:r>
              <a:rPr lang="nl-BE" baseline="0" dirty="0" err="1" smtClean="0"/>
              <a:t>an</a:t>
            </a:r>
            <a:r>
              <a:rPr lang="nl-BE" baseline="0" dirty="0" smtClean="0"/>
              <a:t> </a:t>
            </a:r>
            <a:r>
              <a:rPr lang="nl-BE" baseline="0" dirty="0" err="1" smtClean="0"/>
              <a:t>example</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604563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GB" sz="1600" b="1" noProof="0" dirty="0" smtClean="0"/>
              <a:t>Availability and Access</a:t>
            </a:r>
            <a:r>
              <a:rPr lang="en-GB" sz="1600" noProof="0" dirty="0" smtClean="0"/>
              <a:t>: the data must be available as a whole and at no more than a reasonable reproduction cost, preferably by downloading over the internet. The data must also be available in a convenient and modifiable form.</a:t>
            </a:r>
          </a:p>
          <a:p>
            <a:pPr lvl="1" indent="-273600"/>
            <a:r>
              <a:rPr lang="en-GB" sz="1600" b="1" noProof="0" dirty="0" smtClean="0"/>
              <a:t>Reuse and Redistribution</a:t>
            </a:r>
            <a:r>
              <a:rPr lang="en-GB" sz="1600" noProof="0" dirty="0" smtClean="0"/>
              <a:t>: the data must be provided under terms that permit reuse and redistribution including the intermixing with other datasets.</a:t>
            </a:r>
          </a:p>
          <a:p>
            <a:pPr lvl="1" indent="-273600"/>
            <a:r>
              <a:rPr lang="en-GB" sz="1600" b="1" noProof="0" dirty="0" smtClean="0"/>
              <a:t>Universal Participation</a:t>
            </a:r>
            <a:r>
              <a:rPr lang="en-GB" sz="1600" noProof="0" dirty="0" smtClean="0"/>
              <a:t>: everyone must be able to use, reuse and redistribute - there should be no discrimination against fields of endeavour or against persons or groups. For example, ‘non-commercial’ restrictions that would prevent ‘commercial’ use, or restrictions of use for certain purposes (e.g. only in education), are not allowed</a:t>
            </a:r>
          </a:p>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 we translate</a:t>
            </a:r>
            <a:r>
              <a:rPr lang="en-GB" baseline="0" dirty="0" smtClean="0"/>
              <a:t> or keep citation</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hyperlink" Target="http://creativecommons.org/licens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tionalarchives.gov.uk/doc/open-government-licence/version/2/" TargetMode="External"/><Relationship Id="rId2" Type="http://schemas.openxmlformats.org/officeDocument/2006/relationships/hyperlink" Target="http://www.nationalarchives.gov.uk/doc/open-government-license/version/1/open-government-license.htm"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estmoz.com/187082" TargetMode="External"/><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2/" TargetMode="External"/><Relationship Id="rId14" Type="http://schemas.openxmlformats.org/officeDocument/2006/relationships/hyperlink" Target="http://pro.europeana.eu/documents/858566/7f14c82a-f76c-4f4f-b8a7-600d2168a73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pro.europeana.eu/documents/858566/2cbf1f78-e036-4088-af25-94684ff90dc5" TargetMode="External"/><Relationship Id="rId2" Type="http://schemas.openxmlformats.org/officeDocument/2006/relationships/hyperlink" Target="http://discovery.ac.uk/businesscase/principles/" TargetMode="Externa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jpeg"/></Relationships>
</file>

<file path=ppt/slides/_rels/slide45.xml.rels><?xml version="1.0" encoding="UTF-8" standalone="yes"?>
<Relationships xmlns="http://schemas.openxmlformats.org/package/2006/relationships"><Relationship Id="rId8" Type="http://schemas.openxmlformats.org/officeDocument/2006/relationships/image" Target="../media/image31.jpeg"/><Relationship Id="rId13" Type="http://schemas.openxmlformats.org/officeDocument/2006/relationships/image" Target="../media/image36.png"/><Relationship Id="rId3" Type="http://schemas.openxmlformats.org/officeDocument/2006/relationships/hyperlink" Target="http://pro.europeana.eu/documents/858566/7f14c82a-f76c-4f4f-b8a7-600d2168a73d" TargetMode="External"/><Relationship Id="rId7" Type="http://schemas.openxmlformats.org/officeDocument/2006/relationships/hyperlink" Target="https://joinup.ec.europa.eu/category/licence/isa-open-metadata-licence-v11" TargetMode="External"/><Relationship Id="rId12" Type="http://schemas.openxmlformats.org/officeDocument/2006/relationships/image" Target="../media/image35.png"/><Relationship Id="rId2" Type="http://schemas.openxmlformats.org/officeDocument/2006/relationships/hyperlink" Target="http://ec.europa.eu/information_society/policy/psi/revision_directive/index_en.htm" TargetMode="External"/><Relationship Id="rId1" Type="http://schemas.openxmlformats.org/officeDocument/2006/relationships/slideLayout" Target="../slideLayouts/slideLayout2.xml"/><Relationship Id="rId6" Type="http://schemas.openxmlformats.org/officeDocument/2006/relationships/hyperlink" Target="http://www.lapsi-project.eu/" TargetMode="External"/><Relationship Id="rId11" Type="http://schemas.openxmlformats.org/officeDocument/2006/relationships/image" Target="../media/image34.jpeg"/><Relationship Id="rId5" Type="http://schemas.openxmlformats.org/officeDocument/2006/relationships/hyperlink" Target="http://opendatacommons.org/licenses/" TargetMode="External"/><Relationship Id="rId10" Type="http://schemas.openxmlformats.org/officeDocument/2006/relationships/image" Target="../media/image33.jpeg"/><Relationship Id="rId4" Type="http://schemas.openxmlformats.org/officeDocument/2006/relationships/hyperlink" Target="http://creativecommons.org/licenses/" TargetMode="External"/><Relationship Id="rId9" Type="http://schemas.openxmlformats.org/officeDocument/2006/relationships/image" Target="../media/image32.jpeg"/></Relationships>
</file>

<file path=ppt/slides/_rels/slide46.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hyperlink" Target="http://joinup.ec.europa.eu/" TargetMode="External"/><Relationship Id="rId3" Type="http://schemas.openxmlformats.org/officeDocument/2006/relationships/image" Target="../media/image37.jpeg"/><Relationship Id="rId7"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2" Type="http://schemas.openxmlformats.org/officeDocument/2006/relationships/hyperlink" Target="https://twitter.com/OpenDataSupport" TargetMode="External"/><Relationship Id="rId2"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1" Type="http://schemas.openxmlformats.org/officeDocument/2006/relationships/slideLayout" Target="../slideLayouts/slideLayout2.xml"/><Relationship Id="rId6" Type="http://schemas.openxmlformats.org/officeDocument/2006/relationships/hyperlink" Target="http://www.opendatasupport.eu/" TargetMode="External"/><Relationship Id="rId11" Type="http://schemas.openxmlformats.org/officeDocument/2006/relationships/image" Target="../media/image40.gif"/><Relationship Id="rId5" Type="http://schemas.openxmlformats.org/officeDocument/2006/relationships/image" Target="../media/image38.png"/><Relationship Id="rId15" Type="http://schemas.openxmlformats.org/officeDocument/2006/relationships/hyperlink" Target="mailto:contact@opendatasupport.eu" TargetMode="External"/><Relationship Id="rId10"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4" Type="http://schemas.openxmlformats.org/officeDocument/2006/relationships/hyperlink" Target="http://www.slideshare.net/OpenDataSupport" TargetMode="External"/><Relationship Id="rId9" Type="http://schemas.openxmlformats.org/officeDocument/2006/relationships/hyperlink" Target="http://www.linkedin.com/groups/Open-Data-Support-4859070?gid=4859070&amp;mostPopular=&amp;trk=tyah" TargetMode="External"/><Relationship Id="rId14" Type="http://schemas.openxmlformats.org/officeDocument/2006/relationships/image" Target="../media/image4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1600" i="0" dirty="0" smtClean="0"/>
              <a:t>Module de formation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fr-FR" sz="5400" i="0" dirty="0" smtClean="0">
                <a:latin typeface="Bradley Hand ITC" pitchFamily="66" charset="0"/>
              </a:rPr>
              <a:t>Licences pour les données et les métadonnées</a:t>
            </a:r>
            <a:endParaRPr lang="en-GB" sz="5400" i="0" dirty="0" smtClean="0">
              <a:latin typeface="Bradley Hand ITC" pitchFamily="66" charset="0"/>
            </a:endParaRP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L’attribution de licences est la première étoile ...</a:t>
            </a:r>
            <a:endParaRPr lang="fr-BE" dirty="0"/>
          </a:p>
        </p:txBody>
      </p:sp>
      <p:sp>
        <p:nvSpPr>
          <p:cNvPr id="3" name="Content Placeholder 2"/>
          <p:cNvSpPr>
            <a:spLocks noGrp="1"/>
          </p:cNvSpPr>
          <p:nvPr>
            <p:ph sz="quarter" idx="15"/>
          </p:nvPr>
        </p:nvSpPr>
        <p:spPr>
          <a:xfrm>
            <a:off x="3275856" y="2571664"/>
            <a:ext cx="5472608" cy="812304"/>
          </a:xfrm>
        </p:spPr>
        <p:txBody>
          <a:bodyPr anchor="ctr"/>
          <a:lstStyle/>
          <a:p>
            <a:r>
              <a:rPr lang="fr-FR" i="1" dirty="0" smtClean="0"/>
              <a:t>Deux étoiles: </a:t>
            </a:r>
            <a:r>
              <a:rPr lang="fr-FR" dirty="0" smtClean="0"/>
              <a:t>publier dans un format </a:t>
            </a:r>
            <a:r>
              <a:rPr lang="fr-FR" b="1" dirty="0" smtClean="0"/>
              <a:t>lisible par machine</a:t>
            </a:r>
            <a:endParaRPr lang="en-GB"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i="1" dirty="0" smtClean="0"/>
              <a:t>Une étoile: </a:t>
            </a:r>
            <a:r>
              <a:rPr lang="fr-FR" dirty="0" smtClean="0"/>
              <a:t>publier les données sous une </a:t>
            </a:r>
            <a:r>
              <a:rPr lang="fr-FR" b="1" dirty="0" smtClean="0"/>
              <a:t>licence ouverte</a:t>
            </a:r>
            <a:endParaRPr lang="en-GB"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i="1" dirty="0" smtClean="0"/>
              <a:t>Trois étoiles: </a:t>
            </a:r>
            <a:r>
              <a:rPr lang="fr-FR" dirty="0" smtClean="0"/>
              <a:t>publier en dans un </a:t>
            </a:r>
            <a:r>
              <a:rPr lang="fr-FR" b="1" dirty="0" smtClean="0"/>
              <a:t>format ouvert</a:t>
            </a:r>
            <a:endParaRPr lang="en-GB"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i="1" dirty="0" smtClean="0"/>
              <a:t>Cinq étoiles: </a:t>
            </a:r>
            <a:r>
              <a:rPr lang="fr-FR" dirty="0" smtClean="0"/>
              <a:t>créer des </a:t>
            </a:r>
            <a:r>
              <a:rPr lang="fr-FR" b="1" dirty="0" smtClean="0"/>
              <a:t>liens</a:t>
            </a:r>
            <a:r>
              <a:rPr lang="fr-FR" dirty="0" smtClean="0"/>
              <a:t> vers d'autres données</a:t>
            </a:r>
            <a:endParaRPr lang="en-GB"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i="1" dirty="0" smtClean="0"/>
              <a:t>Quatre étoiles:</a:t>
            </a:r>
            <a:r>
              <a:rPr lang="fr-FR" dirty="0" smtClean="0"/>
              <a:t> assigner des </a:t>
            </a:r>
            <a:r>
              <a:rPr lang="fr-FR" dirty="0" err="1" smtClean="0"/>
              <a:t>URIs</a:t>
            </a:r>
            <a:r>
              <a:rPr lang="fr-FR" dirty="0" smtClean="0"/>
              <a:t> aux données</a:t>
            </a:r>
            <a:endParaRPr lang="en-GB" dirty="0"/>
          </a:p>
        </p:txBody>
      </p:sp>
      <p:sp>
        <p:nvSpPr>
          <p:cNvPr id="15" name="Rectangle 14"/>
          <p:cNvSpPr/>
          <p:nvPr/>
        </p:nvSpPr>
        <p:spPr bwMode="ltGray">
          <a:xfrm>
            <a:off x="4860032" y="6093296"/>
            <a:ext cx="3168352"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Voir</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aussi</a:t>
            </a:r>
            <a:r>
              <a:rPr lang="en-GB" sz="1200" b="1" dirty="0" smtClean="0">
                <a:solidFill>
                  <a:schemeClr val="tx1"/>
                </a:solidFill>
                <a:latin typeface="Georgia" pitchFamily="18" charset="0"/>
              </a:rPr>
              <a:t>:</a:t>
            </a:r>
          </a:p>
          <a:p>
            <a:r>
              <a:rPr lang="en-GB" sz="1200" dirty="0" smtClean="0">
                <a:hlinkClick r:id="rId8"/>
              </a:rPr>
              <a:t>http://www.slideshare.net/OpenDataSupport/introduction-to-linked-data-23402165</a:t>
            </a:r>
            <a:endParaRPr lang="en-GB" sz="1200" dirty="0" smtClean="0">
              <a:solidFill>
                <a:schemeClr val="tx1"/>
              </a:solidFill>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smtClean="0"/>
              <a:t>Slide </a:t>
            </a:r>
            <a:fld id="{F40CD079-BC3F-4086-BA81-31A79D845B02}" type="slidenum">
              <a:rPr lang="en-GB" smtClean="0"/>
              <a:pPr/>
              <a:t>10</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Les licenses </a:t>
            </a:r>
            <a:r>
              <a:rPr lang="en-GB" sz="7200" i="0" dirty="0" err="1" smtClean="0">
                <a:solidFill>
                  <a:schemeClr val="accent1"/>
                </a:solidFill>
                <a:latin typeface="Bradley Hand ITC" pitchFamily="66" charset="0"/>
              </a:rPr>
              <a:t>dans</a:t>
            </a:r>
            <a:r>
              <a:rPr lang="en-GB" sz="7200" i="0" dirty="0" smtClean="0">
                <a:solidFill>
                  <a:schemeClr val="accent1"/>
                </a:solidFill>
                <a:latin typeface="Bradley Hand ITC" pitchFamily="66" charset="0"/>
              </a:rPr>
              <a:t> la directive PSI </a:t>
            </a:r>
            <a:r>
              <a:rPr lang="en-GB" sz="7200" i="0" dirty="0" err="1" smtClean="0">
                <a:solidFill>
                  <a:schemeClr val="accent1"/>
                </a:solidFill>
                <a:latin typeface="Bradley Hand ITC" pitchFamily="66" charset="0"/>
              </a:rPr>
              <a:t>révisée</a:t>
            </a:r>
            <a:endParaRPr lang="en-GB" b="0" dirty="0" smtClean="0">
              <a:solidFill>
                <a:srgbClr val="FF0000"/>
              </a:solidFill>
            </a:endParaRP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Obligations des États membres en fonction de la directive PSI</a:t>
            </a:r>
            <a:endParaRPr lang="en-GB" noProof="0" dirty="0"/>
          </a:p>
        </p:txBody>
      </p:sp>
      <p:sp>
        <p:nvSpPr>
          <p:cNvPr id="3" name="Content Placeholder 2"/>
          <p:cNvSpPr>
            <a:spLocks noGrp="1"/>
          </p:cNvSpPr>
          <p:nvPr>
            <p:ph sz="quarter" idx="15"/>
          </p:nvPr>
        </p:nvSpPr>
        <p:spPr>
          <a:xfrm>
            <a:off x="533400" y="1628800"/>
            <a:ext cx="8077200" cy="4419600"/>
          </a:xfrm>
        </p:spPr>
        <p:txBody>
          <a:bodyPr/>
          <a:lstStyle/>
          <a:p>
            <a:r>
              <a:rPr lang="fr-FR" sz="1600" i="1" dirty="0" smtClean="0">
                <a:solidFill>
                  <a:schemeClr val="accent1"/>
                </a:solidFill>
              </a:rPr>
              <a:t>Les organismes publics sont tenus, pour toutes les informations qu'ils détiennent en rapport avec leur mission de service public et qui n'est pas explicitement mentionné dans l'une des exceptions à:</a:t>
            </a:r>
          </a:p>
          <a:p>
            <a:pPr lvl="1"/>
            <a:r>
              <a:rPr lang="fr-FR" sz="1400" dirty="0" smtClean="0"/>
              <a:t>Rendre l'information </a:t>
            </a:r>
            <a:r>
              <a:rPr lang="fr-FR" sz="1400" b="1" dirty="0" smtClean="0"/>
              <a:t>réutilisable à des fins commerciales ou non-commerciales </a:t>
            </a:r>
            <a:r>
              <a:rPr lang="fr-FR" sz="1400" dirty="0" smtClean="0"/>
              <a:t>dans des conditions </a:t>
            </a:r>
            <a:r>
              <a:rPr lang="fr-FR" sz="1400" b="1" dirty="0" smtClean="0"/>
              <a:t>non-discriminatoires</a:t>
            </a:r>
            <a:r>
              <a:rPr lang="fr-FR" sz="1400" dirty="0" smtClean="0"/>
              <a:t>.</a:t>
            </a:r>
          </a:p>
          <a:p>
            <a:pPr lvl="1"/>
            <a:r>
              <a:rPr lang="fr-FR" sz="1400" dirty="0" smtClean="0"/>
              <a:t>Traiter les demandes et </a:t>
            </a:r>
            <a:r>
              <a:rPr lang="fr-FR" sz="1400" b="1" dirty="0" smtClean="0"/>
              <a:t>donner accès endéans 20 jours </a:t>
            </a:r>
            <a:r>
              <a:rPr lang="fr-FR" sz="1400" dirty="0" smtClean="0"/>
              <a:t>(ou 40 si la demande est complexe); justifier les décisions négatives et informer sur la façon de faire appel.</a:t>
            </a:r>
          </a:p>
          <a:p>
            <a:pPr lvl="1"/>
            <a:r>
              <a:rPr lang="fr-FR" sz="1400" dirty="0" smtClean="0"/>
              <a:t>Les tarifs ne doivent </a:t>
            </a:r>
            <a:r>
              <a:rPr lang="fr-FR" sz="1400" b="1" dirty="0" smtClean="0"/>
              <a:t>pas excéder pas le coût marginal </a:t>
            </a:r>
            <a:r>
              <a:rPr lang="fr-FR" sz="1400" dirty="0" smtClean="0"/>
              <a:t>engrangé pour la reproduction, la fourniture et la diffusion; les frais (s’il y en a) et leur base de calcul doivent être préétablis et publiés par voie électronique lorsque c'est possible et approprié.</a:t>
            </a:r>
          </a:p>
          <a:p>
            <a:pPr lvl="1"/>
            <a:r>
              <a:rPr lang="fr-FR" sz="1400" dirty="0" smtClean="0"/>
              <a:t>Publier les licences </a:t>
            </a:r>
            <a:r>
              <a:rPr lang="fr-FR" sz="1400" b="1" dirty="0" smtClean="0"/>
              <a:t>en format numérique</a:t>
            </a:r>
            <a:r>
              <a:rPr lang="fr-FR" sz="1400" dirty="0" smtClean="0"/>
              <a:t>.</a:t>
            </a:r>
          </a:p>
          <a:p>
            <a:pPr lvl="1"/>
            <a:r>
              <a:rPr lang="fr-FR" sz="1400" dirty="0" smtClean="0"/>
              <a:t>Rendre l'information disponible dans un </a:t>
            </a:r>
            <a:r>
              <a:rPr lang="fr-FR" sz="1400" b="1" dirty="0" smtClean="0"/>
              <a:t>format et un langage préexistants</a:t>
            </a:r>
            <a:r>
              <a:rPr lang="fr-FR" sz="1400" dirty="0" smtClean="0"/>
              <a:t>, et lorsque cela est possible et approprié, dans </a:t>
            </a:r>
            <a:r>
              <a:rPr lang="fr-FR" sz="1400" b="1" dirty="0" smtClean="0"/>
              <a:t>un format ouvert et lisible par machine</a:t>
            </a:r>
            <a:r>
              <a:rPr lang="fr-FR" sz="1400" dirty="0" smtClean="0"/>
              <a:t> avec leurs </a:t>
            </a:r>
            <a:r>
              <a:rPr lang="fr-FR" sz="1400" b="1" dirty="0" smtClean="0"/>
              <a:t>métadonnées</a:t>
            </a:r>
            <a:r>
              <a:rPr lang="fr-FR" sz="1400" dirty="0" smtClean="0"/>
              <a:t>. Tant le format et les métadonnées doivent, dans la mesure du possible, se conformer à des normes ouvertes formelles.</a:t>
            </a:r>
          </a:p>
          <a:p>
            <a:pPr lvl="1"/>
            <a:r>
              <a:rPr lang="fr-FR" sz="1400" dirty="0" smtClean="0"/>
              <a:t>Mettre en place des dispositions pratiques pour </a:t>
            </a:r>
            <a:r>
              <a:rPr lang="fr-FR" sz="1400" b="1" dirty="0" smtClean="0"/>
              <a:t>faciliter la recherche </a:t>
            </a:r>
            <a:r>
              <a:rPr lang="fr-FR" sz="1400" dirty="0" smtClean="0"/>
              <a:t>de documents pouvant être réutilisés, comme des listes, accessibles de préférence en ligne, ou des documents principaux et des portails liés à des listes de ressources décentralisées.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extLst>
      <p:ext uri="{BB962C8B-B14F-4D97-AF65-F5344CB8AC3E}">
        <p14:creationId xmlns:p14="http://schemas.microsoft.com/office/powerpoint/2010/main" val="83733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 Directive 2013/37/EU </a:t>
            </a:r>
            <a:r>
              <a:rPr lang="en-GB" dirty="0" err="1" smtClean="0"/>
              <a:t>dit</a:t>
            </a:r>
            <a:r>
              <a:rPr lang="en-GB" dirty="0" smtClean="0"/>
              <a:t> </a:t>
            </a:r>
            <a:r>
              <a:rPr lang="en-GB" dirty="0" err="1" smtClean="0"/>
              <a:t>que</a:t>
            </a:r>
            <a:r>
              <a:rPr lang="en-GB" dirty="0" smtClean="0"/>
              <a:t>...</a:t>
            </a:r>
          </a:p>
        </p:txBody>
      </p:sp>
      <p:sp>
        <p:nvSpPr>
          <p:cNvPr id="3" name="Content Placeholder 2"/>
          <p:cNvSpPr>
            <a:spLocks noGrp="1"/>
          </p:cNvSpPr>
          <p:nvPr>
            <p:ph sz="quarter" idx="15"/>
          </p:nvPr>
        </p:nvSpPr>
        <p:spPr>
          <a:xfrm>
            <a:off x="533400" y="1385664"/>
            <a:ext cx="8077200" cy="4419600"/>
          </a:xfrm>
        </p:spPr>
        <p:txBody>
          <a:bodyPr/>
          <a:lstStyle/>
          <a:p>
            <a:pPr lvl="1">
              <a:buFont typeface="Arial" pitchFamily="34" charset="0"/>
              <a:buChar char="•"/>
            </a:pPr>
            <a:r>
              <a:rPr lang="fr-FR" dirty="0" smtClean="0"/>
              <a:t>Le nombre de restrictions à la réutilisation imposées par les licences </a:t>
            </a:r>
            <a:r>
              <a:rPr lang="en-GB" dirty="0" smtClean="0"/>
              <a:t>[…] </a:t>
            </a:r>
            <a:r>
              <a:rPr lang="en-GB" dirty="0" err="1" smtClean="0"/>
              <a:t>devrait</a:t>
            </a:r>
            <a:r>
              <a:rPr lang="en-GB" dirty="0" smtClean="0"/>
              <a:t> […] </a:t>
            </a:r>
            <a:r>
              <a:rPr lang="en-GB" dirty="0" err="1" smtClean="0"/>
              <a:t>être</a:t>
            </a:r>
            <a:r>
              <a:rPr lang="en-GB" dirty="0" smtClean="0"/>
              <a:t> </a:t>
            </a:r>
            <a:r>
              <a:rPr lang="en-GB" b="1" dirty="0" smtClean="0"/>
              <a:t>le plus bas possible[…]</a:t>
            </a:r>
            <a:r>
              <a:rPr lang="en-GB" dirty="0" smtClean="0"/>
              <a:t>. </a:t>
            </a:r>
            <a:r>
              <a:rPr lang="fr-FR" dirty="0" smtClean="0"/>
              <a:t>Les </a:t>
            </a:r>
            <a:r>
              <a:rPr lang="fr-FR" b="1" dirty="0" smtClean="0"/>
              <a:t>licences ouvertes </a:t>
            </a:r>
            <a:r>
              <a:rPr lang="fr-FR" dirty="0" smtClean="0"/>
              <a:t>disponibles en ligne, qui octroient des droits de réutilisation plus étendus sans limitations technologiques, financières ou géographiques et reposant sur des formats ouverts, </a:t>
            </a:r>
            <a:r>
              <a:rPr lang="fr-FR" b="1" dirty="0" smtClean="0"/>
              <a:t>devraient jouer un rôle important </a:t>
            </a:r>
            <a:r>
              <a:rPr lang="fr-FR" dirty="0" smtClean="0"/>
              <a:t>à cet égard. Par conséquent, </a:t>
            </a:r>
            <a:r>
              <a:rPr lang="fr-FR" b="1" dirty="0" smtClean="0"/>
              <a:t>il convient que les États membres encouragent l’utilisation de licences ouvertes</a:t>
            </a:r>
            <a:r>
              <a:rPr lang="en-GB" b="1" dirty="0" smtClean="0"/>
              <a:t>[…]</a:t>
            </a:r>
            <a:r>
              <a:rPr lang="en-GB" dirty="0" smtClean="0"/>
              <a:t>.</a:t>
            </a:r>
            <a:br>
              <a:rPr lang="en-GB" dirty="0" smtClean="0"/>
            </a:br>
            <a:r>
              <a:rPr lang="en-GB" dirty="0" smtClean="0"/>
              <a:t>- </a:t>
            </a:r>
            <a:r>
              <a:rPr lang="en-GB" sz="1600" i="1" dirty="0" smtClean="0"/>
              <a:t>Recital (26)</a:t>
            </a:r>
          </a:p>
          <a:p>
            <a:pPr lvl="1">
              <a:buFont typeface="Arial" pitchFamily="34" charset="0"/>
              <a:buChar char="•"/>
            </a:pPr>
            <a:r>
              <a:rPr lang="fr-FR" dirty="0" smtClean="0"/>
              <a:t>Les organismes du secteur public </a:t>
            </a:r>
            <a:r>
              <a:rPr lang="fr-FR" b="1" dirty="0" smtClean="0"/>
              <a:t>peuvent autoriser la réutilisation sans conditions ou peuvent imposer des conditions, le cas échéant </a:t>
            </a:r>
            <a:r>
              <a:rPr lang="fr-FR" dirty="0" smtClean="0"/>
              <a:t>par le biais d’une licence. Ces conditions ne limitent pas indûment les possibilités de réutilisation et ne sont pas utilisées pour restreindre la concurrence.</a:t>
            </a:r>
            <a:r>
              <a:rPr lang="en-GB" dirty="0" smtClean="0"/>
              <a:t/>
            </a:r>
            <a:br>
              <a:rPr lang="en-GB" dirty="0" smtClean="0"/>
            </a:br>
            <a:r>
              <a:rPr lang="en-GB" dirty="0" smtClean="0"/>
              <a:t>- </a:t>
            </a:r>
            <a:r>
              <a:rPr lang="en-GB" sz="1600" i="1" dirty="0" smtClean="0"/>
              <a:t>Article 8, paragraph 1</a:t>
            </a:r>
            <a:endParaRPr lang="en-GB" sz="1600" i="1"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
        <p:nvSpPr>
          <p:cNvPr id="5" name="Rectangle 4"/>
          <p:cNvSpPr/>
          <p:nvPr/>
        </p:nvSpPr>
        <p:spPr bwMode="ltGray">
          <a:xfrm>
            <a:off x="5292080" y="5805264"/>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Voir</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aussi</a:t>
            </a:r>
            <a:r>
              <a:rPr lang="en-GB" sz="1200" b="1" dirty="0" smtClean="0">
                <a:solidFill>
                  <a:schemeClr val="tx1"/>
                </a:solidFill>
                <a:latin typeface="Georgia" pitchFamily="18" charset="0"/>
              </a:rPr>
              <a:t>:</a:t>
            </a:r>
          </a:p>
          <a:p>
            <a:r>
              <a:rPr lang="en-GB" sz="1200" dirty="0" smtClean="0">
                <a:hlinkClick r:id="rId3"/>
              </a:rPr>
              <a:t>http://www.slideshare.net/OpenDataSupport/the-psi-directive-and-open-government-data</a:t>
            </a:r>
            <a:endParaRPr lang="en-GB" sz="1200" dirty="0" smtClean="0">
              <a:solidFill>
                <a:schemeClr val="tx1"/>
              </a:solidFill>
            </a:endParaRPr>
          </a:p>
        </p:txBody>
      </p:sp>
    </p:spTree>
    <p:extLst>
      <p:ext uri="{BB962C8B-B14F-4D97-AF65-F5344CB8AC3E}">
        <p14:creationId xmlns:p14="http://schemas.microsoft.com/office/powerpoint/2010/main" val="173552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Conséquences de la directive PSI en ce qui concerne l’attribution de licences</a:t>
            </a:r>
            <a:endParaRPr lang="en-GB" noProof="0" dirty="0"/>
          </a:p>
        </p:txBody>
      </p:sp>
      <p:sp>
        <p:nvSpPr>
          <p:cNvPr id="3" name="Content Placeholder 2"/>
          <p:cNvSpPr>
            <a:spLocks noGrp="1"/>
          </p:cNvSpPr>
          <p:nvPr>
            <p:ph sz="quarter" idx="15"/>
          </p:nvPr>
        </p:nvSpPr>
        <p:spPr>
          <a:xfrm>
            <a:off x="533400" y="1628800"/>
            <a:ext cx="8077200" cy="4419600"/>
          </a:xfrm>
        </p:spPr>
        <p:txBody>
          <a:bodyPr/>
          <a:lstStyle/>
          <a:p>
            <a:pPr marL="0" lvl="1" indent="0">
              <a:buNone/>
            </a:pPr>
            <a:r>
              <a:rPr lang="fr-FR" i="1" dirty="0" smtClean="0">
                <a:solidFill>
                  <a:schemeClr val="accent1"/>
                </a:solidFill>
              </a:rPr>
              <a:t>Rendre l'information réutilisable à des fins commerciales ou non-commerciales dans des conditions non-discriminatoires</a:t>
            </a:r>
            <a:endParaRPr lang="en-GB" i="1" dirty="0" smtClean="0">
              <a:solidFill>
                <a:schemeClr val="accent1"/>
              </a:solidFill>
            </a:endParaRPr>
          </a:p>
          <a:p>
            <a:r>
              <a:rPr lang="fr-FR" dirty="0" smtClean="0"/>
              <a:t>Des conditions doivent être préétablies, transparentes et identiques pour tout le monde. La Directive encourage l'utilisation d'une «</a:t>
            </a:r>
            <a:r>
              <a:rPr lang="fr-FR" b="1" dirty="0" smtClean="0"/>
              <a:t>licence ouverte</a:t>
            </a:r>
            <a:r>
              <a:rPr lang="fr-FR" dirty="0" smtClean="0"/>
              <a:t>».</a:t>
            </a:r>
          </a:p>
          <a:p>
            <a:pPr lvl="1"/>
            <a:endParaRPr lang="en-GB" sz="1000" i="1" dirty="0" smtClean="0"/>
          </a:p>
          <a:p>
            <a:pPr lvl="1">
              <a:buNone/>
            </a:pPr>
            <a:r>
              <a:rPr lang="fr-FR" i="1" dirty="0" smtClean="0">
                <a:solidFill>
                  <a:schemeClr val="accent1"/>
                </a:solidFill>
              </a:rPr>
              <a:t>Publier les licences en format numérique</a:t>
            </a:r>
          </a:p>
          <a:p>
            <a:r>
              <a:rPr lang="fr-FR" dirty="0" smtClean="0"/>
              <a:t>Des</a:t>
            </a:r>
            <a:r>
              <a:rPr lang="fr-FR" b="1" dirty="0" smtClean="0"/>
              <a:t> licences explicites </a:t>
            </a:r>
            <a:r>
              <a:rPr lang="fr-FR" dirty="0" smtClean="0"/>
              <a:t>devraient être associées avec les données disponibles.</a:t>
            </a:r>
          </a:p>
          <a:p>
            <a:pPr lvl="1">
              <a:buNone/>
            </a:pPr>
            <a:endParaRPr lang="en-GB" sz="1000" i="1" dirty="0" smtClean="0"/>
          </a:p>
          <a:p>
            <a:pPr marL="0" lvl="1" indent="0">
              <a:buNone/>
            </a:pPr>
            <a:r>
              <a:rPr lang="fr-FR" i="1" dirty="0" smtClean="0">
                <a:solidFill>
                  <a:schemeClr val="accent1"/>
                </a:solidFill>
              </a:rPr>
              <a:t>Faciliter la recherche d'informations, de préférence en ligne (par exemple, sur un portail)</a:t>
            </a:r>
          </a:p>
          <a:p>
            <a:pPr marL="0" lvl="1" indent="0">
              <a:buNone/>
            </a:pPr>
            <a:r>
              <a:rPr lang="fr-FR" dirty="0" smtClean="0"/>
              <a:t>Cela implique la </a:t>
            </a:r>
            <a:r>
              <a:rPr lang="fr-FR" b="1" dirty="0" smtClean="0"/>
              <a:t>disponibilité publique </a:t>
            </a:r>
            <a:r>
              <a:rPr lang="fr-FR" dirty="0" smtClean="0"/>
              <a:t>des descriptions des données disponibles.</a:t>
            </a:r>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14</a:t>
            </a:fld>
            <a:endParaRPr lang="en-GB" dirty="0"/>
          </a:p>
        </p:txBody>
      </p:sp>
    </p:spTree>
    <p:extLst>
      <p:ext uri="{BB962C8B-B14F-4D97-AF65-F5344CB8AC3E}">
        <p14:creationId xmlns:p14="http://schemas.microsoft.com/office/powerpoint/2010/main" val="206686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fr-FR" sz="7200" i="0" dirty="0" smtClean="0">
                <a:solidFill>
                  <a:schemeClr val="accent1"/>
                </a:solidFill>
                <a:latin typeface="Bradley Hand ITC" pitchFamily="66" charset="0"/>
              </a:rPr>
              <a:t>Options de licences et bonnes pratiques</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fr-FR" b="0" dirty="0" smtClean="0"/>
              <a:t>Le cas des données - différentes options existent pour attribuer une licences à vos données en fonction de leur nature.</a:t>
            </a:r>
            <a:br>
              <a:rPr lang="fr-FR" b="0" dirty="0" smtClean="0"/>
            </a:b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Ensembles de données pour les licences</a:t>
            </a:r>
            <a:endParaRPr lang="en-GB" noProof="0" dirty="0"/>
          </a:p>
        </p:txBody>
      </p:sp>
      <p:sp>
        <p:nvSpPr>
          <p:cNvPr id="3" name="Content Placeholder 2"/>
          <p:cNvSpPr>
            <a:spLocks noGrp="1"/>
          </p:cNvSpPr>
          <p:nvPr>
            <p:ph sz="quarter" idx="15"/>
          </p:nvPr>
        </p:nvSpPr>
        <p:spPr/>
        <p:txBody>
          <a:bodyPr/>
          <a:lstStyle/>
          <a:p>
            <a:pPr>
              <a:buFont typeface="Arial" pitchFamily="34" charset="0"/>
              <a:buChar char="•"/>
            </a:pPr>
            <a:r>
              <a:rPr lang="fr-FR" dirty="0" smtClean="0"/>
              <a:t>Si vous ne voulez pas attacher de restrictions à vos données: Dites-le!</a:t>
            </a:r>
          </a:p>
          <a:p>
            <a:pPr>
              <a:buFont typeface="Arial" pitchFamily="34" charset="0"/>
              <a:buChar char="•"/>
            </a:pPr>
            <a:endParaRPr lang="fr-FR" dirty="0" smtClean="0"/>
          </a:p>
          <a:p>
            <a:pPr>
              <a:buFont typeface="Arial" pitchFamily="34" charset="0"/>
              <a:buChar char="•"/>
            </a:pPr>
            <a:r>
              <a:rPr lang="fr-FR" dirty="0" smtClean="0"/>
              <a:t>Chaque ensemble de données doit avoir sa propre licence.</a:t>
            </a:r>
            <a:r>
              <a:rPr lang="es-ES" dirty="0" smtClean="0"/>
              <a:t> </a:t>
            </a:r>
          </a:p>
          <a:p>
            <a:pPr lvl="2">
              <a:buFont typeface="Wingdings" pitchFamily="2" charset="2"/>
              <a:buChar char="§"/>
            </a:pPr>
            <a:r>
              <a:rPr lang="fr-FR" sz="1800" dirty="0" smtClean="0"/>
              <a:t>Sans une licence explicite, la réutilisation est limitée.</a:t>
            </a:r>
          </a:p>
          <a:p>
            <a:endParaRPr lang="es-ES" dirty="0" smtClean="0"/>
          </a:p>
          <a:p>
            <a:pPr lvl="1">
              <a:buFont typeface="Arial" pitchFamily="34" charset="0"/>
              <a:buChar char="•"/>
            </a:pPr>
            <a:r>
              <a:rPr lang="fr-FR" b="1" dirty="0" smtClean="0"/>
              <a:t>L'objectif</a:t>
            </a:r>
            <a:r>
              <a:rPr lang="fr-FR" dirty="0" smtClean="0"/>
              <a:t> devrait être de rendre les (ensembles de) données aussi </a:t>
            </a:r>
            <a:r>
              <a:rPr lang="fr-FR" b="1" dirty="0" smtClean="0"/>
              <a:t>ouvertement disponibles que possible</a:t>
            </a:r>
            <a:r>
              <a:rPr lang="fr-FR" dirty="0" smtClean="0"/>
              <a:t>, dans les limites de la loi.</a:t>
            </a:r>
            <a:endParaRPr lang="es-ES" dirty="0" smtClean="0"/>
          </a:p>
          <a:p>
            <a:pPr>
              <a:buFont typeface="Arial" pitchFamily="34" charset="0"/>
              <a:buChar char="•"/>
            </a:pPr>
            <a:endParaRPr lang="es-ES" dirty="0" smtClean="0"/>
          </a:p>
          <a:p>
            <a:pPr>
              <a:buFont typeface="Arial" pitchFamily="34" charset="0"/>
              <a:buChar char="•"/>
            </a:pPr>
            <a:endParaRPr lang="es-ES" dirty="0" smtClean="0"/>
          </a:p>
          <a:p>
            <a:pPr>
              <a:buFont typeface="Arial" pitchFamily="34" charset="0"/>
              <a:buChar char="•"/>
            </a:pP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
        <p:nvSpPr>
          <p:cNvPr id="5" name="Rectangle 4"/>
          <p:cNvSpPr/>
          <p:nvPr/>
        </p:nvSpPr>
        <p:spPr>
          <a:xfrm>
            <a:off x="899592" y="5046275"/>
            <a:ext cx="7488832" cy="830997"/>
          </a:xfrm>
          <a:prstGeom prst="rect">
            <a:avLst/>
          </a:prstGeom>
        </p:spPr>
        <p:txBody>
          <a:bodyPr wrap="square">
            <a:spAutoFit/>
          </a:bodyPr>
          <a:lstStyle/>
          <a:p>
            <a:r>
              <a:rPr lang="fr-FR" sz="2400" dirty="0" smtClean="0">
                <a:solidFill>
                  <a:schemeClr val="tx2"/>
                </a:solidFill>
                <a:latin typeface="Hand Of Sean" pitchFamily="2" charset="-128"/>
                <a:ea typeface="Hand Of Sean" pitchFamily="2" charset="-128"/>
              </a:rPr>
              <a:t>Mais comment puis-je savoir quelle licence est adaptée?</a:t>
            </a:r>
            <a:endParaRPr lang="en-GB" sz="2400" dirty="0" smtClean="0">
              <a:solidFill>
                <a:schemeClr val="tx2"/>
              </a:solidFill>
              <a:latin typeface="Hand Of Sean" pitchFamily="2" charset="-128"/>
              <a:ea typeface="Hand Of Sean" pitchFamily="2" charset="-128"/>
            </a:endParaRPr>
          </a:p>
        </p:txBody>
      </p:sp>
    </p:spTree>
    <p:extLst>
      <p:ext uri="{BB962C8B-B14F-4D97-AF65-F5344CB8AC3E}">
        <p14:creationId xmlns:p14="http://schemas.microsoft.com/office/powerpoint/2010/main" val="3292896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Différentes données ont des besoins différents de licence</a:t>
            </a:r>
          </a:p>
        </p:txBody>
      </p:sp>
      <p:sp>
        <p:nvSpPr>
          <p:cNvPr id="3" name="Content Placeholder 2"/>
          <p:cNvSpPr>
            <a:spLocks noGrp="1"/>
          </p:cNvSpPr>
          <p:nvPr>
            <p:ph sz="quarter" idx="15"/>
          </p:nvPr>
        </p:nvSpPr>
        <p:spPr/>
        <p:txBody>
          <a:bodyPr/>
          <a:lstStyle/>
          <a:p>
            <a:pPr lvl="1"/>
            <a:r>
              <a:rPr lang="fr-FR" sz="1800" dirty="0" smtClean="0"/>
              <a:t>Certains (ensembles de) données peuvent devoir être </a:t>
            </a:r>
            <a:r>
              <a:rPr lang="fr-FR" sz="1800" b="1" dirty="0" smtClean="0"/>
              <a:t>ouvertement disponibles.</a:t>
            </a:r>
          </a:p>
          <a:p>
            <a:pPr lvl="2">
              <a:buFont typeface="Wingdings" pitchFamily="2" charset="2"/>
              <a:buChar char="§"/>
            </a:pPr>
            <a:r>
              <a:rPr lang="fr-FR" sz="1800" dirty="0" smtClean="0"/>
              <a:t>par exemple dans le cadre du « </a:t>
            </a:r>
            <a:r>
              <a:rPr lang="fr-FR" sz="1800" dirty="0" err="1" smtClean="0"/>
              <a:t>Freedom</a:t>
            </a:r>
            <a:r>
              <a:rPr lang="fr-FR" sz="1800" dirty="0" smtClean="0"/>
              <a:t> of Information </a:t>
            </a:r>
            <a:r>
              <a:rPr lang="fr-FR" sz="1800" dirty="0" err="1" smtClean="0"/>
              <a:t>Act</a:t>
            </a:r>
            <a:r>
              <a:rPr lang="fr-FR" sz="1800" dirty="0" smtClean="0"/>
              <a:t> »</a:t>
            </a:r>
          </a:p>
          <a:p>
            <a:pPr lvl="1"/>
            <a:r>
              <a:rPr lang="fr-FR" sz="1800" dirty="0" smtClean="0"/>
              <a:t>Certains (ensembles de) données peuvent être </a:t>
            </a:r>
            <a:r>
              <a:rPr lang="fr-FR" sz="1800" b="1" dirty="0" smtClean="0"/>
              <a:t>soumis à des restrictions.</a:t>
            </a:r>
          </a:p>
          <a:p>
            <a:pPr lvl="2">
              <a:buFont typeface="Wingdings" pitchFamily="2" charset="2"/>
              <a:buChar char="§"/>
            </a:pPr>
            <a:r>
              <a:rPr lang="fr-FR" sz="1800" dirty="0" smtClean="0"/>
              <a:t>par exemple vie privée, sécurité nationale,  droits d’autrui</a:t>
            </a:r>
          </a:p>
          <a:p>
            <a:pPr lvl="1"/>
            <a:r>
              <a:rPr lang="fr-FR" sz="1800" dirty="0" smtClean="0"/>
              <a:t>Certains (ensembles de) données peuvent </a:t>
            </a:r>
            <a:r>
              <a:rPr lang="fr-FR" sz="1800" b="1" dirty="0" smtClean="0"/>
              <a:t>être réutilisés, mais modifiés.</a:t>
            </a:r>
          </a:p>
          <a:p>
            <a:pPr marL="731520" lvl="2" indent="-457200">
              <a:buFont typeface="Wingdings" pitchFamily="2" charset="2"/>
              <a:buChar char="§"/>
            </a:pPr>
            <a:r>
              <a:rPr lang="fr-FR" sz="1800" dirty="0" smtClean="0"/>
              <a:t>par exemple textes juridiques,  budgets publics (si des modifications sont apportées, il doit être clair qu’il ne s’agit pas de la version authentique faisant foi)</a:t>
            </a:r>
          </a:p>
          <a:p>
            <a:pPr lvl="1"/>
            <a:r>
              <a:rPr lang="fr-FR" sz="1800" dirty="0" smtClean="0"/>
              <a:t>Certains (ensembles de) données peuvent être publiés </a:t>
            </a:r>
            <a:r>
              <a:rPr lang="fr-FR" sz="1800" b="1" dirty="0" smtClean="0"/>
              <a:t>en permettant des modifications</a:t>
            </a:r>
            <a:r>
              <a:rPr lang="fr-FR" sz="1800" dirty="0" smtClean="0"/>
              <a:t> avec l’attribution de la source officielle de référence.</a:t>
            </a:r>
            <a:endParaRPr lang="en-US" sz="1800" b="1" dirty="0" smtClean="0"/>
          </a:p>
          <a:p>
            <a:pPr lvl="2">
              <a:buFont typeface="Wingdings" pitchFamily="2" charset="2"/>
              <a:buChar char="§"/>
            </a:pPr>
            <a:r>
              <a:rPr lang="fr-FR" sz="1800" dirty="0" smtClean="0"/>
              <a:t>par exemple commentaire juridique, traductions</a:t>
            </a:r>
          </a:p>
          <a:p>
            <a:endParaRPr lang="en-US" sz="2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Optique de licences: </a:t>
            </a:r>
            <a:r>
              <a:rPr lang="fr-BE" dirty="0" err="1" smtClean="0"/>
              <a:t>Creative</a:t>
            </a:r>
            <a:r>
              <a:rPr lang="fr-BE" dirty="0" smtClean="0"/>
              <a:t> </a:t>
            </a:r>
            <a:r>
              <a:rPr lang="fr-BE" dirty="0" smtClean="0"/>
              <a:t>Commons (1)</a:t>
            </a:r>
            <a:endParaRPr lang="fr-BE" dirty="0"/>
          </a:p>
        </p:txBody>
      </p:sp>
      <p:sp>
        <p:nvSpPr>
          <p:cNvPr id="3" name="Content Placeholder 2"/>
          <p:cNvSpPr>
            <a:spLocks noGrp="1"/>
          </p:cNvSpPr>
          <p:nvPr>
            <p:ph sz="quarter" idx="15"/>
          </p:nvPr>
        </p:nvSpPr>
        <p:spPr>
          <a:xfrm>
            <a:off x="2250555" y="1576085"/>
            <a:ext cx="6342856" cy="412755"/>
          </a:xfrm>
        </p:spPr>
        <p:txBody>
          <a:bodyPr anchor="ctr"/>
          <a:lstStyle/>
          <a:p>
            <a:r>
              <a:rPr lang="fr-BE" sz="1400" b="1" noProof="0" dirty="0" smtClean="0"/>
              <a:t>Domaine public/Pas de droit réservé </a:t>
            </a:r>
            <a:r>
              <a:rPr lang="fr-BE" sz="1400" noProof="0" dirty="0" smtClean="0"/>
              <a:t>– </a:t>
            </a:r>
            <a:r>
              <a:rPr lang="fr-BE" sz="1400" noProof="0" dirty="0" smtClean="0"/>
              <a:t>Permet aux licencieurs de renoncer à tous les droits et placent un travail dans </a:t>
            </a:r>
            <a:r>
              <a:rPr lang="fr-BE" sz="1400" dirty="0" smtClean="0"/>
              <a:t>le domaine public. </a:t>
            </a:r>
            <a:r>
              <a:rPr lang="fr-BE" sz="1400" noProof="0" dirty="0" smtClean="0"/>
              <a:t>Des </a:t>
            </a:r>
            <a:r>
              <a:rPr lang="fr-BE" sz="1400" noProof="0" dirty="0" smtClean="0"/>
              <a:t>tiers peuvent librement se baser, améliorer et réutiliser les </a:t>
            </a:r>
            <a:r>
              <a:rPr lang="fr-BE" sz="1400" dirty="0" smtClean="0"/>
              <a:t>œuvres pour toute fin sans aucune restriction de copyright ou de </a:t>
            </a:r>
            <a:r>
              <a:rPr lang="fr-BE" sz="1400" dirty="0" smtClean="0"/>
              <a:t>droit sur </a:t>
            </a:r>
            <a:r>
              <a:rPr lang="fr-BE" sz="1400" dirty="0" smtClean="0"/>
              <a:t>les bases de données.</a:t>
            </a:r>
            <a:endParaRPr lang="fr-BE" sz="1400" noProof="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4005065"/>
            <a:ext cx="1646478"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7" y="5157192"/>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4024357"/>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400" b="1" dirty="0"/>
              <a:t>Attribution</a:t>
            </a:r>
            <a:r>
              <a:rPr lang="en-GB" sz="1400" dirty="0"/>
              <a:t> – </a:t>
            </a:r>
            <a:r>
              <a:rPr lang="fr-FR" sz="1400" dirty="0" smtClean="0"/>
              <a:t> Des tiers peuvent de distribuer, remixer, arranger, et adapter votre œuvre, même à des fins commerciales, tant qu’on vous accorde le mérite de la création originale.</a:t>
            </a:r>
            <a:endParaRPr lang="es-ES" sz="1400" dirty="0" smtClean="0"/>
          </a:p>
        </p:txBody>
      </p:sp>
      <p:sp>
        <p:nvSpPr>
          <p:cNvPr id="16" name="Content Placeholder 2"/>
          <p:cNvSpPr txBox="1">
            <a:spLocks/>
          </p:cNvSpPr>
          <p:nvPr/>
        </p:nvSpPr>
        <p:spPr>
          <a:xfrm>
            <a:off x="2267744" y="5248493"/>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400" b="1" dirty="0" smtClean="0"/>
              <a:t>Attribution-Partage dans les Mêmes Conditions </a:t>
            </a:r>
            <a:r>
              <a:rPr lang="fr-BE" sz="1400" dirty="0" smtClean="0"/>
              <a:t>– Des tiers peuvent remixer, arranger, et adapter votre œuvre, même à des fins commerciales, tant qu’on vous en accorde le mérite et qu’on diffuse les nouvelles créations selon des conditions identiques.</a:t>
            </a:r>
          </a:p>
        </p:txBody>
      </p:sp>
      <p:sp>
        <p:nvSpPr>
          <p:cNvPr id="19" name="Content Placeholder 2"/>
          <p:cNvSpPr txBox="1">
            <a:spLocks/>
          </p:cNvSpPr>
          <p:nvPr/>
        </p:nvSpPr>
        <p:spPr>
          <a:xfrm>
            <a:off x="2267744" y="509483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endParaRPr lang="fr-BE" sz="1300" dirty="0" smtClean="0"/>
          </a:p>
        </p:txBody>
      </p:sp>
      <p:sp>
        <p:nvSpPr>
          <p:cNvPr id="20" name="Content Placeholder 2"/>
          <p:cNvSpPr txBox="1">
            <a:spLocks/>
          </p:cNvSpPr>
          <p:nvPr/>
        </p:nvSpPr>
        <p:spPr>
          <a:xfrm>
            <a:off x="2250555" y="3582661"/>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endParaRPr lang="fr-BE" sz="1300" dirty="0" smtClean="0"/>
          </a:p>
        </p:txBody>
      </p:sp>
      <p:sp>
        <p:nvSpPr>
          <p:cNvPr id="21" name="Content Placeholder 2"/>
          <p:cNvSpPr txBox="1">
            <a:spLocks/>
          </p:cNvSpPr>
          <p:nvPr/>
        </p:nvSpPr>
        <p:spPr>
          <a:xfrm>
            <a:off x="2267744" y="428097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endParaRPr lang="fr-BE" sz="1300" dirty="0" smtClean="0"/>
          </a:p>
        </p:txBody>
      </p:sp>
      <p:sp>
        <p:nvSpPr>
          <p:cNvPr id="22" name="Content Placeholder 2"/>
          <p:cNvSpPr txBox="1">
            <a:spLocks/>
          </p:cNvSpPr>
          <p:nvPr/>
        </p:nvSpPr>
        <p:spPr>
          <a:xfrm>
            <a:off x="2267744" y="5886918"/>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endParaRPr lang="fr-BE" sz="1300" dirty="0" smtClean="0"/>
          </a:p>
        </p:txBody>
      </p:sp>
      <p:pic>
        <p:nvPicPr>
          <p:cNvPr id="103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8" y="1484784"/>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descr="http://www.vlaamse-erfgoedbibliotheek.be/sites/default/files/imagecache/image_detail_medium/nieuws/1440/3741-europeana-gebruikt-merkteken-creative-commons-publiek-domein.png"/>
          <p:cNvPicPr>
            <a:picLocks noChangeAspect="1" noChangeArrowheads="1"/>
          </p:cNvPicPr>
          <p:nvPr/>
        </p:nvPicPr>
        <p:blipFill rotWithShape="1">
          <a:blip r:embed="rId6">
            <a:extLst>
              <a:ext uri="{28A0092B-C50C-407E-A947-70E740481C1C}">
                <a14:useLocalDpi xmlns:a14="http://schemas.microsoft.com/office/drawing/2010/main" val="0"/>
              </a:ext>
            </a:extLst>
          </a:blip>
          <a:srcRect b="30093"/>
          <a:stretch/>
        </p:blipFill>
        <p:spPr bwMode="auto">
          <a:xfrm>
            <a:off x="467548" y="2641674"/>
            <a:ext cx="1646479" cy="643310"/>
          </a:xfrm>
          <a:prstGeom prst="rect">
            <a:avLst/>
          </a:prstGeom>
          <a:noFill/>
          <a:extLst>
            <a:ext uri="{909E8E84-426E-40DD-AFC4-6F175D3DCCD1}">
              <a14:hiddenFill xmlns:a14="http://schemas.microsoft.com/office/drawing/2010/main">
                <a:solidFill>
                  <a:srgbClr val="FFFFFF"/>
                </a:solidFill>
              </a14:hiddenFill>
            </a:ext>
          </a:extLst>
        </p:spPr>
      </p:pic>
      <p:sp>
        <p:nvSpPr>
          <p:cNvPr id="24" name="Content Placeholder 2"/>
          <p:cNvSpPr txBox="1">
            <a:spLocks/>
          </p:cNvSpPr>
          <p:nvPr/>
        </p:nvSpPr>
        <p:spPr>
          <a:xfrm>
            <a:off x="2250555" y="2756951"/>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400" b="1" dirty="0" smtClean="0"/>
              <a:t>Marque Domaine public – Pas de copyright </a:t>
            </a:r>
            <a:r>
              <a:rPr lang="fr-BE" sz="1400" dirty="0" smtClean="0"/>
              <a:t>– </a:t>
            </a:r>
            <a:r>
              <a:rPr lang="fr-BE" sz="1400" dirty="0"/>
              <a:t>Permet aux licencieurs de renoncer à tous les droits et placent un travail dans le domaine public. </a:t>
            </a:r>
            <a:r>
              <a:rPr lang="fr-BE" sz="1400" dirty="0" smtClean="0"/>
              <a:t>Il indique </a:t>
            </a:r>
            <a:r>
              <a:rPr lang="fr-BE" sz="1400" dirty="0"/>
              <a:t>q</a:t>
            </a:r>
            <a:r>
              <a:rPr lang="fr-BE" sz="1400" dirty="0" smtClean="0"/>
              <a:t>ue le travail n’est plus limité par le droit d’auteur et peut être librement utilisé par des tiers.</a:t>
            </a:r>
            <a:endParaRPr lang="fr-BE" sz="1400" dirty="0" smtClean="0"/>
          </a:p>
        </p:txBody>
      </p:sp>
    </p:spTree>
    <p:extLst>
      <p:ext uri="{BB962C8B-B14F-4D97-AF65-F5344CB8AC3E}">
        <p14:creationId xmlns:p14="http://schemas.microsoft.com/office/powerpoint/2010/main" val="708372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Optique de licences: </a:t>
            </a:r>
            <a:r>
              <a:rPr lang="fr-BE" dirty="0" err="1"/>
              <a:t>Creative</a:t>
            </a:r>
            <a:r>
              <a:rPr lang="fr-BE" dirty="0"/>
              <a:t> Commons </a:t>
            </a:r>
            <a:r>
              <a:rPr lang="en-GB" noProof="0" dirty="0" smtClean="0"/>
              <a:t>(2</a:t>
            </a:r>
            <a:r>
              <a:rPr lang="en-GB" noProof="0" dirty="0" smtClean="0"/>
              <a:t>)</a:t>
            </a: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916832"/>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3" y="2924944"/>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4149080"/>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7" y="5223094"/>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a:xfrm>
            <a:off x="2267744" y="4233788"/>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600" b="1" dirty="0"/>
              <a:t>Attribution-Pas d’Utilisation Commerciale-Partage dans les Mêmes Conditions</a:t>
            </a:r>
            <a:r>
              <a:rPr lang="fr-BE" sz="1600" dirty="0"/>
              <a:t> – Des tiers peuvent remixer, arranger, et adapter votre œuvre à des fins non-commerciales tant qu’on vous crédite et que les nouvelles œuvres sont diffusées selon les mêmes conditions</a:t>
            </a:r>
            <a:r>
              <a:rPr lang="fr-BE" sz="1600" dirty="0" smtClean="0"/>
              <a:t>.</a:t>
            </a:r>
            <a:endParaRPr lang="fr-BE" sz="1600" dirty="0"/>
          </a:p>
        </p:txBody>
      </p:sp>
      <p:sp>
        <p:nvSpPr>
          <p:cNvPr id="20" name="Content Placeholder 2"/>
          <p:cNvSpPr txBox="1">
            <a:spLocks/>
          </p:cNvSpPr>
          <p:nvPr/>
        </p:nvSpPr>
        <p:spPr>
          <a:xfrm>
            <a:off x="2250555" y="1926477"/>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600" b="1" dirty="0"/>
              <a:t>Attribution-Pas de Modification </a:t>
            </a:r>
            <a:r>
              <a:rPr lang="fr-BE" sz="1600" dirty="0"/>
              <a:t>– Autorise la redistribution, à des fins commerciales ou non, tant que l’œuvre est diffusée sans modification et dans son intégralité, en vous créditant.</a:t>
            </a:r>
          </a:p>
        </p:txBody>
      </p:sp>
      <p:sp>
        <p:nvSpPr>
          <p:cNvPr id="21" name="Content Placeholder 2"/>
          <p:cNvSpPr txBox="1">
            <a:spLocks/>
          </p:cNvSpPr>
          <p:nvPr/>
        </p:nvSpPr>
        <p:spPr>
          <a:xfrm>
            <a:off x="2267744" y="299695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600" b="1" dirty="0"/>
              <a:t>Attribution-Pas d’Utilisation Commerciale </a:t>
            </a:r>
            <a:r>
              <a:rPr lang="fr-BE" sz="1600" dirty="0"/>
              <a:t>– Des tiers peuvent remixer, arranger, et adapter votre œuvre à des fins non-commerciales et, bien que les nouvelles œuvres doivent vous créditer et ne pas constituer une utilisation commerciale, elles n’ont pas à être diffusées selon les mêmes conditions.</a:t>
            </a:r>
          </a:p>
        </p:txBody>
      </p:sp>
      <p:sp>
        <p:nvSpPr>
          <p:cNvPr id="22" name="Content Placeholder 2"/>
          <p:cNvSpPr txBox="1">
            <a:spLocks/>
          </p:cNvSpPr>
          <p:nvPr/>
        </p:nvSpPr>
        <p:spPr>
          <a:xfrm>
            <a:off x="2267744" y="5392509"/>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BE" sz="1600" b="1" dirty="0"/>
              <a:t>Attribution-Pas d’Utilisation Commerciale-Pas de Modification </a:t>
            </a:r>
            <a:r>
              <a:rPr lang="fr-BE" sz="1600" dirty="0"/>
              <a:t>– Des tiers peuvent télécharger vos œuvres et à les partager tant qu’on vous crédite, mais on ne peut les modifier de quelque façon que ce soit ni les utiliser à des fins commerciales.</a:t>
            </a:r>
          </a:p>
        </p:txBody>
      </p:sp>
      <p:sp>
        <p:nvSpPr>
          <p:cNvPr id="23" name="Rectangle 22"/>
          <p:cNvSpPr/>
          <p:nvPr/>
        </p:nvSpPr>
        <p:spPr bwMode="ltGray">
          <a:xfrm>
            <a:off x="5220072" y="6165304"/>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Voir</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aussi</a:t>
            </a:r>
            <a:r>
              <a:rPr lang="en-GB" sz="1200" b="1" dirty="0" smtClean="0">
                <a:solidFill>
                  <a:schemeClr val="tx1"/>
                </a:solidFill>
                <a:latin typeface="Georgia" pitchFamily="18" charset="0"/>
              </a:rPr>
              <a:t>:</a:t>
            </a:r>
            <a:endParaRPr lang="en-GB" sz="1200" b="1" dirty="0" smtClean="0">
              <a:solidFill>
                <a:schemeClr val="tx1"/>
              </a:solidFill>
              <a:latin typeface="Georgia" pitchFamily="18" charset="0"/>
            </a:endParaRPr>
          </a:p>
          <a:p>
            <a:r>
              <a:rPr lang="en-GB" sz="1200" dirty="0">
                <a:hlinkClick r:id="rId7"/>
              </a:rPr>
              <a:t>http://creativecommons.org/licenses</a:t>
            </a:r>
            <a:r>
              <a:rPr lang="en-GB" sz="1200" dirty="0" smtClean="0">
                <a:hlinkClick r:id="rId7"/>
              </a:rPr>
              <a:t>/</a:t>
            </a:r>
            <a:r>
              <a:rPr lang="en-GB" sz="1200" dirty="0" smtClean="0"/>
              <a:t> </a:t>
            </a:r>
            <a:endParaRPr lang="en-GB" sz="1200" dirty="0" smtClean="0">
              <a:solidFill>
                <a:schemeClr val="tx1"/>
              </a:solidFill>
            </a:endParaRPr>
          </a:p>
        </p:txBody>
      </p:sp>
    </p:spTree>
    <p:extLst>
      <p:ext uri="{BB962C8B-B14F-4D97-AF65-F5344CB8AC3E}">
        <p14:creationId xmlns:p14="http://schemas.microsoft.com/office/powerpoint/2010/main" val="316331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en-GB" sz="1600" dirty="0" smtClean="0"/>
              <a:t>This presentation has been created by PwC</a:t>
            </a:r>
            <a:br>
              <a:rPr lang="en-GB" sz="1600" dirty="0" smtClean="0"/>
            </a:br>
            <a:r>
              <a:rPr lang="en-GB" sz="1600" dirty="0" smtClean="0"/>
              <a:t/>
            </a:r>
            <a:br>
              <a:rPr lang="en-GB" sz="1600" dirty="0" smtClean="0"/>
            </a:br>
            <a:r>
              <a:rPr lang="en-GB" sz="1600" dirty="0" smtClean="0"/>
              <a:t>Authors: </a:t>
            </a:r>
            <a:br>
              <a:rPr lang="en-GB" sz="1600" dirty="0" smtClean="0"/>
            </a:br>
            <a:r>
              <a:rPr lang="en-GB" sz="1600" i="0" dirty="0" err="1" smtClean="0"/>
              <a:t>Makx</a:t>
            </a:r>
            <a:r>
              <a:rPr lang="en-GB" sz="1600" i="0" dirty="0" smtClean="0"/>
              <a:t> </a:t>
            </a:r>
            <a:r>
              <a:rPr lang="en-GB" sz="1600" i="0" dirty="0" err="1" smtClean="0"/>
              <a:t>Dekkers</a:t>
            </a:r>
            <a:r>
              <a:rPr lang="en-GB" sz="1600" i="0" dirty="0" smtClean="0"/>
              <a:t>,</a:t>
            </a:r>
            <a:r>
              <a:rPr lang="en-GB" sz="1600" dirty="0" smtClean="0"/>
              <a:t> </a:t>
            </a:r>
            <a:r>
              <a:rPr lang="en-GB" sz="1600" i="0" dirty="0" err="1" smtClean="0"/>
              <a:t>Nikolaos</a:t>
            </a:r>
            <a:r>
              <a:rPr lang="en-GB" sz="1600" i="0" dirty="0" smtClean="0"/>
              <a:t> </a:t>
            </a:r>
            <a:r>
              <a:rPr lang="en-GB" sz="1600" i="0" dirty="0" err="1" smtClean="0"/>
              <a:t>Loutas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en-GB" dirty="0" smtClean="0"/>
              <a:t>Presentation metadata</a:t>
            </a:r>
            <a:endParaRPr lang="en-GB"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
        <p:nvSpPr>
          <p:cNvPr id="7" name="Rectangle 6"/>
          <p:cNvSpPr/>
          <p:nvPr/>
        </p:nvSpPr>
        <p:spPr>
          <a:xfrm>
            <a:off x="467544" y="2924944"/>
            <a:ext cx="2376264" cy="2308324"/>
          </a:xfrm>
          <a:prstGeom prst="rect">
            <a:avLst/>
          </a:prstGeom>
        </p:spPr>
        <p:txBody>
          <a:bodyPr wrap="square">
            <a:spAutoFit/>
          </a:bodyPr>
          <a:lstStyle/>
          <a:p>
            <a:r>
              <a:rPr lang="en-GB" sz="1200" dirty="0" smtClean="0">
                <a:latin typeface="Georgia" pitchFamily="18" charset="0"/>
              </a:rPr>
              <a:t>Open Data Support is funded  by the European Commission under SMART 2012/0107 ‘Lot 2: Provision of services for the Publication, Access and Reuse of Open Public Data across the European Union, through existing open data portals’(Contract No. 30-CE-0530965/00-17).</a:t>
            </a:r>
          </a:p>
          <a:p>
            <a:endParaRPr lang="en-GB" sz="1200" dirty="0" smtClean="0">
              <a:latin typeface="Georgia" pitchFamily="18" charset="0"/>
            </a:endParaRPr>
          </a:p>
          <a:p>
            <a:r>
              <a:rPr lang="en-GB" sz="1200" dirty="0" smtClean="0">
                <a:latin typeface="Georgia" pitchFamily="18" charset="0"/>
              </a:rPr>
              <a:t>© 2013 European Commission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Bonnes pratiques pour l’attribution de licences à vos données</a:t>
            </a:r>
            <a:endParaRPr lang="en-GB" dirty="0"/>
          </a:p>
        </p:txBody>
      </p:sp>
      <p:sp>
        <p:nvSpPr>
          <p:cNvPr id="4" name="Content Placeholder 3"/>
          <p:cNvSpPr>
            <a:spLocks noGrp="1"/>
          </p:cNvSpPr>
          <p:nvPr>
            <p:ph sz="quarter" idx="15"/>
          </p:nvPr>
        </p:nvSpPr>
        <p:spPr/>
        <p:txBody>
          <a:bodyPr/>
          <a:lstStyle/>
          <a:p>
            <a:r>
              <a:rPr lang="fr-BE" i="1" dirty="0" smtClean="0">
                <a:solidFill>
                  <a:schemeClr val="accent1"/>
                </a:solidFill>
              </a:rPr>
              <a:t>Bonnes pratiques:</a:t>
            </a:r>
          </a:p>
          <a:p>
            <a:pPr marL="285750" indent="-285750">
              <a:buFont typeface="Wingdings" pitchFamily="2" charset="2"/>
              <a:buChar char="ü"/>
            </a:pPr>
            <a:r>
              <a:rPr lang="fr-BE" dirty="0" smtClean="0"/>
              <a:t>Si les données d'origine sont dans le domaine public (par ex. de par la loi), les y maintenir.</a:t>
            </a:r>
          </a:p>
          <a:p>
            <a:pPr marL="285750" indent="-285750">
              <a:buFont typeface="Wingdings" pitchFamily="2" charset="2"/>
              <a:buChar char="ü"/>
            </a:pPr>
            <a:r>
              <a:rPr lang="fr-BE" dirty="0" smtClean="0"/>
              <a:t>La Licence Sans Dérivés protège l'intégrité.</a:t>
            </a:r>
          </a:p>
          <a:p>
            <a:pPr marL="285750" indent="-285750">
              <a:buFont typeface="Wingdings" pitchFamily="2" charset="2"/>
              <a:buChar char="ü"/>
            </a:pPr>
            <a:r>
              <a:rPr lang="fr-BE" dirty="0" smtClean="0"/>
              <a:t>La Licence Non Commerciale restreint sérieusement la réutilisation, à éviter si possible.</a:t>
            </a:r>
            <a:endParaRPr lang="fr-BE" dirty="0"/>
          </a:p>
        </p:txBody>
      </p:sp>
      <p:sp>
        <p:nvSpPr>
          <p:cNvPr id="5" name="Slide Number Placeholder 4"/>
          <p:cNvSpPr>
            <a:spLocks noGrp="1"/>
          </p:cNvSpPr>
          <p:nvPr>
            <p:ph type="sldNum" sz="quarter" idx="18"/>
          </p:nvPr>
        </p:nvSpPr>
        <p:spPr/>
        <p:txBody>
          <a:bodyPr/>
          <a:lstStyle/>
          <a:p>
            <a:r>
              <a:rPr lang="en-GB" smtClean="0"/>
              <a:t>Slide </a:t>
            </a:r>
            <a:fld id="{E44EE0AE-258D-448E-BE6F-A5950D950578}" type="slidenum">
              <a:rPr lang="en-GB" smtClean="0"/>
              <a:pPr/>
              <a:t>20</a:t>
            </a:fld>
            <a:endParaRPr lang="en-GB"/>
          </a:p>
        </p:txBody>
      </p:sp>
      <p:sp>
        <p:nvSpPr>
          <p:cNvPr id="6" name="Content Placeholder 5"/>
          <p:cNvSpPr>
            <a:spLocks noGrp="1"/>
          </p:cNvSpPr>
          <p:nvPr>
            <p:ph sz="quarter" idx="14"/>
          </p:nvPr>
        </p:nvSpPr>
        <p:spPr/>
        <p:txBody>
          <a:bodyPr/>
          <a:lstStyle/>
          <a:p>
            <a:r>
              <a:rPr lang="fr-FR" i="1" dirty="0" smtClean="0">
                <a:solidFill>
                  <a:schemeClr val="accent1"/>
                </a:solidFill>
              </a:rPr>
              <a:t>Ce que vous devez considérer:</a:t>
            </a:r>
          </a:p>
          <a:p>
            <a:r>
              <a:rPr lang="fr-FR" dirty="0" smtClean="0"/>
              <a:t>Les données doivent être fiables et à jour.</a:t>
            </a:r>
          </a:p>
          <a:p>
            <a:pPr lvl="1">
              <a:buFont typeface="Wingdings" pitchFamily="2" charset="2"/>
              <a:buChar char="ü"/>
            </a:pPr>
            <a:r>
              <a:rPr lang="fr-FR" dirty="0" smtClean="0"/>
              <a:t>Vous pouvez faire en sorte que les gens viennent à vous pour trouver les données gérées.</a:t>
            </a:r>
          </a:p>
          <a:p>
            <a:pPr lvl="1">
              <a:buFont typeface="Wingdings" pitchFamily="2" charset="2"/>
              <a:buChar char="ü"/>
            </a:pPr>
            <a:r>
              <a:rPr lang="fr-FR" dirty="0" smtClean="0"/>
              <a:t>Vous pouvez empêcher les autres d'altérer les données.</a:t>
            </a:r>
          </a:p>
        </p:txBody>
      </p:sp>
      <p:sp>
        <p:nvSpPr>
          <p:cNvPr id="9" name="TextBox 8"/>
          <p:cNvSpPr txBox="1"/>
          <p:nvPr/>
        </p:nvSpPr>
        <p:spPr>
          <a:xfrm>
            <a:off x="1043608" y="5301208"/>
            <a:ext cx="7056784" cy="720080"/>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spcAft>
                <a:spcPts val="900"/>
              </a:spcAft>
            </a:pPr>
            <a:r>
              <a:rPr lang="fr-FR" i="1" dirty="0" smtClean="0">
                <a:solidFill>
                  <a:schemeClr val="bg2"/>
                </a:solidFill>
                <a:latin typeface="+mj-lt"/>
              </a:rPr>
              <a:t>Les licences pour les données doivent assurer  une sécurité et un contrôle appropriés (mais pas plus que ça!)</a:t>
            </a:r>
            <a:endParaRPr lang="en-GB" dirty="0" smtClean="0">
              <a:solidFill>
                <a:schemeClr val="bg2"/>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Licence du gouvernement britannique pour l'information du secteur public</a:t>
            </a:r>
            <a:endParaRPr lang="en-GB" dirty="0"/>
          </a:p>
        </p:txBody>
      </p:sp>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21</a:t>
            </a:fld>
            <a:endParaRPr lang="en-GB"/>
          </a:p>
        </p:txBody>
      </p:sp>
      <p:sp>
        <p:nvSpPr>
          <p:cNvPr id="4" name="TextBox 3"/>
          <p:cNvSpPr txBox="1"/>
          <p:nvPr/>
        </p:nvSpPr>
        <p:spPr>
          <a:xfrm>
            <a:off x="2339752" y="6123402"/>
            <a:ext cx="6264696" cy="288032"/>
          </a:xfrm>
          <a:prstGeom prst="rect">
            <a:avLst/>
          </a:prstGeom>
          <a:noFill/>
        </p:spPr>
        <p:txBody>
          <a:bodyPr vert="horz" wrap="square" lIns="0" tIns="0" rIns="0" bIns="0" rtlCol="0">
            <a:noAutofit/>
          </a:bodyPr>
          <a:lstStyle/>
          <a:p>
            <a:pPr indent="-274320">
              <a:spcAft>
                <a:spcPts val="900"/>
              </a:spcAft>
            </a:pPr>
            <a:r>
              <a:rPr lang="en-GB" sz="1050" dirty="0">
                <a:hlinkClick r:id="rId2"/>
              </a:rPr>
              <a:t>http</a:t>
            </a:r>
            <a:r>
              <a:rPr lang="en-GB" sz="1050" dirty="0" smtClean="0">
                <a:hlinkClick r:id="rId2"/>
              </a:rPr>
              <a:t>://</a:t>
            </a:r>
            <a:r>
              <a:rPr lang="en-GB" sz="1050" dirty="0">
                <a:hlinkClick r:id="rId3"/>
              </a:rPr>
              <a:t> www.nationalarchives.gov.uk/doc/open-government-licence/version/2</a:t>
            </a:r>
            <a:endParaRPr lang="en-GB" sz="1050" dirty="0" smtClean="0">
              <a:latin typeface="Georgia" pitchFamily="18"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8730" y="1700807"/>
            <a:ext cx="4500563" cy="43767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Utiliser une licence ouverte sans restrictions pour vos données</a:t>
            </a:r>
          </a:p>
        </p:txBody>
      </p:sp>
      <p:sp>
        <p:nvSpPr>
          <p:cNvPr id="3" name="Content Placeholder 2"/>
          <p:cNvSpPr>
            <a:spLocks noGrp="1"/>
          </p:cNvSpPr>
          <p:nvPr>
            <p:ph sz="quarter" idx="15"/>
          </p:nvPr>
        </p:nvSpPr>
        <p:spPr/>
        <p:txBody>
          <a:bodyPr/>
          <a:lstStyle/>
          <a:p>
            <a:r>
              <a:rPr lang="fr-BE" i="1" dirty="0" smtClean="0">
                <a:solidFill>
                  <a:schemeClr val="accent1"/>
                </a:solidFill>
              </a:rPr>
              <a:t>Lorsque des données  ont une licence pour un accès ouvert et sans restriction, les </a:t>
            </a:r>
            <a:r>
              <a:rPr lang="fr-BE" i="1" dirty="0" err="1" smtClean="0">
                <a:solidFill>
                  <a:schemeClr val="accent1"/>
                </a:solidFill>
              </a:rPr>
              <a:t>réutilisateurs</a:t>
            </a:r>
            <a:r>
              <a:rPr lang="fr-BE" i="1" dirty="0" smtClean="0">
                <a:solidFill>
                  <a:schemeClr val="accent1"/>
                </a:solidFill>
              </a:rPr>
              <a:t> peuvent créer de nouvelles connaissances en les combinant avec d’autres données.</a:t>
            </a:r>
            <a:endParaRPr lang="fr-BE" sz="1800" noProof="0" dirty="0" smtClean="0"/>
          </a:p>
          <a:p>
            <a:r>
              <a:rPr lang="fr-BE" sz="1800" dirty="0" smtClean="0"/>
              <a:t>Par exemple,</a:t>
            </a:r>
          </a:p>
          <a:p>
            <a:pPr lvl="1"/>
            <a:r>
              <a:rPr lang="fr-BE" sz="1800" b="1" dirty="0" smtClean="0"/>
              <a:t>Le recoupement </a:t>
            </a:r>
            <a:r>
              <a:rPr lang="fr-BE" sz="1800" dirty="0" smtClean="0"/>
              <a:t>des dépenses publiques avec des données géographiques pour visualiser quelles régions sont mieux financées.</a:t>
            </a:r>
          </a:p>
          <a:p>
            <a:pPr lvl="1"/>
            <a:r>
              <a:rPr lang="fr-BE" sz="1800" b="1" dirty="0" smtClean="0"/>
              <a:t>Faire correspondre </a:t>
            </a:r>
            <a:r>
              <a:rPr lang="fr-BE" sz="1800" dirty="0" smtClean="0"/>
              <a:t>les horaires des transports publics avec les données GPS pour être en mesure de donner des informations en temps réel sur les retards.</a:t>
            </a:r>
          </a:p>
          <a:p>
            <a:pPr lvl="1"/>
            <a:r>
              <a:rPr lang="fr-BE" sz="1800" b="1" dirty="0" smtClean="0"/>
              <a:t>Mesurer la performance </a:t>
            </a:r>
            <a:r>
              <a:rPr lang="fr-BE" sz="1800" dirty="0" smtClean="0"/>
              <a:t>des services publics basé sur les services au guichet et les délais d'attente.</a:t>
            </a:r>
          </a:p>
          <a:p>
            <a:pPr lvl="1"/>
            <a:r>
              <a:rPr lang="fr-BE" sz="1800" b="1" dirty="0" smtClean="0"/>
              <a:t>Déduire des recommandations</a:t>
            </a:r>
            <a:r>
              <a:rPr lang="fr-BE" sz="1800" dirty="0" smtClean="0"/>
              <a:t> pour des politiques de prévention en liant les statistiques sur les accidents avec les données météo et les cartes routières.</a:t>
            </a:r>
            <a:endParaRPr lang="fr-BE"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extLst>
      <p:ext uri="{BB962C8B-B14F-4D97-AF65-F5344CB8AC3E}">
        <p14:creationId xmlns:p14="http://schemas.microsoft.com/office/powerpoint/2010/main" val="3212980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Protection contre la responsabilité légale</a:t>
            </a:r>
            <a:endParaRPr lang="fr-BE" dirty="0"/>
          </a:p>
        </p:txBody>
      </p:sp>
      <p:sp>
        <p:nvSpPr>
          <p:cNvPr id="5" name="Content Placeholder 4"/>
          <p:cNvSpPr>
            <a:spLocks noGrp="1"/>
          </p:cNvSpPr>
          <p:nvPr>
            <p:ph sz="quarter" idx="15"/>
          </p:nvPr>
        </p:nvSpPr>
        <p:spPr>
          <a:xfrm>
            <a:off x="533400" y="1412776"/>
            <a:ext cx="8077200" cy="3908648"/>
          </a:xfrm>
        </p:spPr>
        <p:txBody>
          <a:bodyPr/>
          <a:lstStyle/>
          <a:p>
            <a:r>
              <a:rPr lang="fr-BE" dirty="0" smtClean="0"/>
              <a:t>Les risques liés à la responsabilité légale sont:</a:t>
            </a:r>
          </a:p>
          <a:p>
            <a:pPr lvl="1"/>
            <a:r>
              <a:rPr lang="fr-BE" dirty="0" smtClean="0"/>
              <a:t>Atteinte aux droits de tiers (données personnelles, droit d'auteur, les droits de base de données, </a:t>
            </a:r>
            <a:r>
              <a:rPr lang="fr-BE" dirty="0" err="1" smtClean="0"/>
              <a:t>etc</a:t>
            </a:r>
            <a:r>
              <a:rPr lang="fr-BE" dirty="0" smtClean="0"/>
              <a:t>)</a:t>
            </a:r>
          </a:p>
          <a:p>
            <a:pPr lvl="2"/>
            <a:r>
              <a:rPr lang="fr-BE" dirty="0" smtClean="0"/>
              <a:t>Les droits doivent être effacés et les données doivent être </a:t>
            </a:r>
            <a:r>
              <a:rPr lang="fr-BE" dirty="0" err="1" smtClean="0"/>
              <a:t>anonymisées</a:t>
            </a:r>
            <a:endParaRPr lang="fr-BE" dirty="0" smtClean="0"/>
          </a:p>
          <a:p>
            <a:pPr lvl="1"/>
            <a:r>
              <a:rPr lang="fr-BE" dirty="0" smtClean="0"/>
              <a:t>(In)exactitude des données</a:t>
            </a:r>
          </a:p>
          <a:p>
            <a:pPr lvl="2"/>
            <a:r>
              <a:rPr lang="fr-BE" dirty="0" smtClean="0"/>
              <a:t>Un avertissement indique clairement dans quelle mesure l’éditeur garantit l'exactitude des données</a:t>
            </a:r>
          </a:p>
          <a:p>
            <a:pPr lvl="1"/>
            <a:r>
              <a:rPr lang="fr-BE" dirty="0" smtClean="0"/>
              <a:t>La concurrence déloyale envers des acteurs sur le marché qui vendent déjà l'information</a:t>
            </a:r>
          </a:p>
          <a:p>
            <a:pPr lvl="2"/>
            <a:r>
              <a:rPr lang="fr-BE" dirty="0" smtClean="0"/>
              <a:t>Dans de tels cas, les acteurs du marché doivent être consultés, et par exemple, accorder une période d'introduction progressive</a:t>
            </a:r>
          </a:p>
          <a:p>
            <a:pPr lvl="1"/>
            <a:endParaRPr lang="fr-BE" dirty="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23</a:t>
            </a:fld>
            <a:endParaRPr lang="en-GB"/>
          </a:p>
        </p:txBody>
      </p:sp>
      <p:sp>
        <p:nvSpPr>
          <p:cNvPr id="6" name="TextBox 5"/>
          <p:cNvSpPr txBox="1"/>
          <p:nvPr/>
        </p:nvSpPr>
        <p:spPr>
          <a:xfrm>
            <a:off x="3995936" y="5877272"/>
            <a:ext cx="4608512" cy="432048"/>
          </a:xfrm>
          <a:prstGeom prst="rect">
            <a:avLst/>
          </a:prstGeom>
          <a:noFill/>
        </p:spPr>
        <p:txBody>
          <a:bodyPr vert="horz" wrap="square" lIns="0" tIns="0" rIns="0" bIns="0" rtlCol="0">
            <a:noAutofit/>
          </a:bodyPr>
          <a:lstStyle/>
          <a:p>
            <a:pPr indent="-274320">
              <a:spcAft>
                <a:spcPts val="900"/>
              </a:spcAft>
            </a:pPr>
            <a:endParaRPr lang="en-GB" sz="1050" dirty="0" err="1" smtClean="0">
              <a:latin typeface="Georgia" pitchFamily="18" charset="0"/>
            </a:endParaRPr>
          </a:p>
        </p:txBody>
      </p:sp>
      <p:sp>
        <p:nvSpPr>
          <p:cNvPr id="9" name="TextBox 8"/>
          <p:cNvSpPr txBox="1"/>
          <p:nvPr/>
        </p:nvSpPr>
        <p:spPr>
          <a:xfrm>
            <a:off x="2339752" y="5877272"/>
            <a:ext cx="6048672" cy="360040"/>
          </a:xfrm>
          <a:prstGeom prst="rect">
            <a:avLst/>
          </a:prstGeom>
          <a:noFill/>
        </p:spPr>
        <p:txBody>
          <a:bodyPr vert="horz" wrap="square" lIns="0" tIns="0" rIns="0" bIns="0" rtlCol="0">
            <a:noAutofit/>
          </a:bodyPr>
          <a:lstStyle/>
          <a:p>
            <a:pPr indent="-274320" algn="r"/>
            <a:r>
              <a:rPr lang="en-GB" sz="1050" dirty="0" smtClean="0">
                <a:latin typeface="Georgia" pitchFamily="18" charset="0"/>
              </a:rPr>
              <a:t>Source: Marc de </a:t>
            </a:r>
            <a:r>
              <a:rPr lang="en-GB" sz="1050" dirty="0" err="1" smtClean="0">
                <a:latin typeface="Georgia" pitchFamily="18" charset="0"/>
              </a:rPr>
              <a:t>Vries</a:t>
            </a:r>
            <a:r>
              <a:rPr lang="en-GB" sz="1050" dirty="0" smtClean="0">
                <a:latin typeface="Georgia" pitchFamily="18" charset="0"/>
              </a:rPr>
              <a:t>. Open Data and Liability. </a:t>
            </a:r>
            <a:r>
              <a:rPr lang="en-GB" sz="1050" dirty="0" err="1" smtClean="0">
                <a:latin typeface="Georgia" pitchFamily="18" charset="0"/>
              </a:rPr>
              <a:t>EPSIplatform</a:t>
            </a:r>
            <a:r>
              <a:rPr lang="en-GB" sz="1050" dirty="0" smtClean="0">
                <a:latin typeface="Georgia" pitchFamily="18" charset="0"/>
              </a:rPr>
              <a:t> Topic Report No. 2012/13. </a:t>
            </a:r>
          </a:p>
          <a:p>
            <a:pPr indent="-274320" algn="r"/>
            <a:r>
              <a:rPr lang="en-GB" sz="1050" dirty="0" smtClean="0">
                <a:latin typeface="Georgia" pitchFamily="18" charset="0"/>
                <a:hlinkClick r:id="rId3"/>
              </a:rPr>
              <a:t>http://epsiplatform.eu/sites/default/files/Final%20TR%20Open%20Data%20and%20Liability.pdf</a:t>
            </a:r>
            <a:r>
              <a:rPr lang="en-GB" sz="105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786408"/>
            <a:ext cx="8071048" cy="914400"/>
          </a:xfrm>
        </p:spPr>
        <p:txBody>
          <a:bodyPr/>
          <a:lstStyle/>
          <a:p>
            <a:r>
              <a:rPr lang="fr-FR" sz="7200" i="0" dirty="0" smtClean="0">
                <a:solidFill>
                  <a:schemeClr val="accent1"/>
                </a:solidFill>
                <a:latin typeface="Bradley Hand ITC" pitchFamily="66" charset="0"/>
              </a:rPr>
              <a:t>Les options de licence et les bonnes pratiques </a:t>
            </a:r>
            <a:br>
              <a:rPr lang="fr-FR" sz="7200" i="0" dirty="0" smtClean="0">
                <a:solidFill>
                  <a:schemeClr val="accent1"/>
                </a:solidFill>
                <a:latin typeface="Bradley Hand ITC" pitchFamily="66" charset="0"/>
              </a:rPr>
            </a:br>
            <a:r>
              <a:rPr lang="fr-FR" b="0" dirty="0" smtClean="0"/>
              <a:t>Publier vos métadonnées sous une licence du domaine public pour assurer une large diffusion et réutilisation.</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Quelles licences sont adaptées pour les métadonnées</a:t>
            </a:r>
          </a:p>
        </p:txBody>
      </p:sp>
      <p:sp>
        <p:nvSpPr>
          <p:cNvPr id="5" name="Content Placeholder 4"/>
          <p:cNvSpPr>
            <a:spLocks noGrp="1"/>
          </p:cNvSpPr>
          <p:nvPr>
            <p:ph sz="quarter" idx="14"/>
          </p:nvPr>
        </p:nvSpPr>
        <p:spPr>
          <a:xfrm>
            <a:off x="533400" y="1752601"/>
            <a:ext cx="3962400" cy="2972543"/>
          </a:xfrm>
        </p:spPr>
        <p:txBody>
          <a:bodyPr/>
          <a:lstStyle/>
          <a:p>
            <a:r>
              <a:rPr lang="fr-FR" sz="1800" dirty="0" smtClean="0"/>
              <a:t>Les licences suivantes permettent une réutilisation entièrement ouverte:</a:t>
            </a:r>
          </a:p>
          <a:p>
            <a:pPr lvl="1"/>
            <a:r>
              <a:rPr lang="en-GB" sz="1800" noProof="0" dirty="0" smtClean="0"/>
              <a:t>“Public Domain </a:t>
            </a:r>
            <a:r>
              <a:rPr lang="en-GB" sz="1800" dirty="0" smtClean="0"/>
              <a:t>Mark ”</a:t>
            </a:r>
            <a:endParaRPr lang="en-GB" sz="1800" noProof="0" dirty="0" smtClean="0"/>
          </a:p>
          <a:p>
            <a:pPr lvl="1"/>
            <a:r>
              <a:rPr lang="en-GB" sz="1800" noProof="0" dirty="0" smtClean="0"/>
              <a:t>“Creative Commons Zero Public Domain Dedication”</a:t>
            </a:r>
          </a:p>
          <a:p>
            <a:pPr lvl="1"/>
            <a:r>
              <a:rPr lang="en-GB" sz="1800" dirty="0" smtClean="0"/>
              <a:t>“Open </a:t>
            </a:r>
            <a:r>
              <a:rPr lang="en-GB" sz="1800" dirty="0"/>
              <a:t>Data Commons Public Domain Dedication and </a:t>
            </a:r>
            <a:r>
              <a:rPr lang="en-GB" sz="1800" dirty="0" smtClean="0"/>
              <a:t>license </a:t>
            </a:r>
            <a:r>
              <a:rPr lang="en-GB" sz="1800" dirty="0"/>
              <a:t>(PDDL</a:t>
            </a:r>
            <a:r>
              <a:rPr lang="en-GB" sz="1800" dirty="0" smtClean="0"/>
              <a:t>) ”</a:t>
            </a:r>
          </a:p>
        </p:txBody>
      </p:sp>
      <p:sp>
        <p:nvSpPr>
          <p:cNvPr id="6" name="Content Placeholder 5"/>
          <p:cNvSpPr>
            <a:spLocks noGrp="1"/>
          </p:cNvSpPr>
          <p:nvPr>
            <p:ph sz="quarter" idx="15"/>
          </p:nvPr>
        </p:nvSpPr>
        <p:spPr>
          <a:xfrm>
            <a:off x="4648201" y="1752600"/>
            <a:ext cx="3962399" cy="2828528"/>
          </a:xfrm>
        </p:spPr>
        <p:txBody>
          <a:bodyPr/>
          <a:lstStyle/>
          <a:p>
            <a:r>
              <a:rPr lang="fr-FR" sz="1800" dirty="0" smtClean="0"/>
              <a:t>Les licences suivantes sont également utilisées, mais conduisent à «l'attribution d'empilage»; la nécessité de garder une trace de là chaîne d'attributions:</a:t>
            </a:r>
          </a:p>
          <a:p>
            <a:pPr lvl="1"/>
            <a:r>
              <a:rPr lang="en-GB" sz="1800" noProof="0" dirty="0" smtClean="0"/>
              <a:t>“CC-BY”</a:t>
            </a:r>
          </a:p>
          <a:p>
            <a:pPr lvl="1"/>
            <a:r>
              <a:rPr lang="en-GB" sz="1800" noProof="0" dirty="0" smtClean="0"/>
              <a:t>“ODC Attribution”</a:t>
            </a:r>
          </a:p>
          <a:p>
            <a:pPr lvl="1"/>
            <a:r>
              <a:rPr lang="en-GB" sz="1800" noProof="0" dirty="0" smtClean="0"/>
              <a:t>“ISA Open </a:t>
            </a:r>
            <a:r>
              <a:rPr lang="en-GB" sz="1800" noProof="0" dirty="0" err="1" smtClean="0"/>
              <a:t>Metdata</a:t>
            </a:r>
            <a:r>
              <a:rPr lang="en-GB" sz="1800" noProof="0" dirty="0" smtClean="0"/>
              <a:t> license 1.1”</a:t>
            </a:r>
          </a:p>
          <a:p>
            <a:pPr lvl="1"/>
            <a:r>
              <a:rPr lang="en-GB" sz="1800" noProof="0" dirty="0" smtClean="0"/>
              <a:t>“Open Government license”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25</a:t>
            </a:fld>
            <a:endParaRPr lang="en-GB"/>
          </a:p>
        </p:txBody>
      </p:sp>
      <p:sp>
        <p:nvSpPr>
          <p:cNvPr id="7" name="Content Placeholder 4"/>
          <p:cNvSpPr txBox="1">
            <a:spLocks/>
          </p:cNvSpPr>
          <p:nvPr/>
        </p:nvSpPr>
        <p:spPr>
          <a:xfrm>
            <a:off x="755576" y="5013176"/>
            <a:ext cx="7632848"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sz="1800" i="1" dirty="0" smtClean="0">
                <a:solidFill>
                  <a:schemeClr val="accent1"/>
                </a:solidFill>
              </a:rPr>
              <a:t>D'autres licences (Pas d’Utilisation Commerciale, Pas de Modification, Partage dans les Mêmes Conditions) sont moins adaptées; elles rendent la réutilisation de métadonnées difficile pour les applications de données liées parce qu'elles imposent des restrictions sur la façon dont les métadonnées peuvent être partagées, utilisées et améliorées.</a:t>
            </a:r>
          </a:p>
        </p:txBody>
      </p:sp>
    </p:spTree>
    <p:extLst>
      <p:ext uri="{BB962C8B-B14F-4D97-AF65-F5344CB8AC3E}">
        <p14:creationId xmlns:p14="http://schemas.microsoft.com/office/powerpoint/2010/main" val="512212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Exemple</a:t>
            </a:r>
            <a:r>
              <a:rPr lang="en-GB" noProof="0" dirty="0" smtClean="0"/>
              <a:t>: Discovery Open Metadata Principles</a:t>
            </a:r>
            <a:endParaRPr lang="en-GB" noProof="0"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26</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Bonnes pratiques pour l‘’attribution de licences à vos métadonnées</a:t>
            </a:r>
          </a:p>
        </p:txBody>
      </p:sp>
      <p:sp>
        <p:nvSpPr>
          <p:cNvPr id="5" name="Content Placeholder 4"/>
          <p:cNvSpPr>
            <a:spLocks noGrp="1"/>
          </p:cNvSpPr>
          <p:nvPr>
            <p:ph sz="quarter" idx="14"/>
          </p:nvPr>
        </p:nvSpPr>
        <p:spPr/>
        <p:txBody>
          <a:bodyPr/>
          <a:lstStyle/>
          <a:p>
            <a:r>
              <a:rPr lang="fr-FR" i="1" dirty="0" smtClean="0">
                <a:solidFill>
                  <a:schemeClr val="accent1"/>
                </a:solidFill>
              </a:rPr>
              <a:t>Ce que vous devez considérer:</a:t>
            </a:r>
          </a:p>
          <a:p>
            <a:pPr lvl="1">
              <a:buFont typeface="Wingdings" pitchFamily="2" charset="2"/>
              <a:buChar char="ü"/>
            </a:pPr>
            <a:r>
              <a:rPr lang="fr-FR" dirty="0" smtClean="0"/>
              <a:t>Les métadonnées aident les gens à découvrir vos données.</a:t>
            </a:r>
          </a:p>
          <a:p>
            <a:pPr lvl="1">
              <a:buFont typeface="Wingdings" pitchFamily="2" charset="2"/>
              <a:buChar char="ü"/>
            </a:pPr>
            <a:r>
              <a:rPr lang="fr-FR" dirty="0" smtClean="0"/>
              <a:t>Plus vos métadonnées sont distribuées, plus vos données sont visibles.</a:t>
            </a:r>
          </a:p>
          <a:p>
            <a:pPr lvl="1">
              <a:buFont typeface="Wingdings" pitchFamily="2" charset="2"/>
              <a:buChar char="ü"/>
            </a:pPr>
            <a:r>
              <a:rPr lang="fr-FR" dirty="0" smtClean="0"/>
              <a:t>Des tiers peuvent vouloir ajouter, améliorer, </a:t>
            </a:r>
            <a:r>
              <a:rPr lang="fr-FR" dirty="0" err="1" smtClean="0"/>
              <a:t>liér</a:t>
            </a:r>
            <a:r>
              <a:rPr lang="fr-FR" dirty="0" smtClean="0"/>
              <a:t> vers d'autres ressources.</a:t>
            </a:r>
          </a:p>
        </p:txBody>
      </p:sp>
      <p:sp>
        <p:nvSpPr>
          <p:cNvPr id="6" name="Content Placeholder 5"/>
          <p:cNvSpPr>
            <a:spLocks noGrp="1"/>
          </p:cNvSpPr>
          <p:nvPr>
            <p:ph sz="quarter" idx="15"/>
          </p:nvPr>
        </p:nvSpPr>
        <p:spPr/>
        <p:txBody>
          <a:bodyPr/>
          <a:lstStyle/>
          <a:p>
            <a:r>
              <a:rPr lang="en-GB" i="1" dirty="0" err="1" smtClean="0">
                <a:solidFill>
                  <a:schemeClr val="accent1"/>
                </a:solidFill>
              </a:rPr>
              <a:t>Bonnes</a:t>
            </a:r>
            <a:r>
              <a:rPr lang="en-GB" i="1" dirty="0" smtClean="0">
                <a:solidFill>
                  <a:schemeClr val="accent1"/>
                </a:solidFill>
              </a:rPr>
              <a:t> </a:t>
            </a:r>
            <a:r>
              <a:rPr lang="en-GB" i="1" dirty="0" err="1" smtClean="0">
                <a:solidFill>
                  <a:schemeClr val="accent1"/>
                </a:solidFill>
              </a:rPr>
              <a:t>pratiques</a:t>
            </a:r>
            <a:r>
              <a:rPr lang="en-GB" i="1" dirty="0" smtClean="0">
                <a:solidFill>
                  <a:schemeClr val="accent1"/>
                </a:solidFill>
              </a:rPr>
              <a:t>:</a:t>
            </a:r>
          </a:p>
          <a:p>
            <a:pPr marL="273050" indent="-273050">
              <a:buFont typeface="Wingdings" pitchFamily="2" charset="2"/>
              <a:buChar char="ü"/>
            </a:pPr>
            <a:r>
              <a:rPr lang="fr-FR" dirty="0" smtClean="0"/>
              <a:t>Les licences pour les métadonnées doivent être aussi ouvertes que possible.</a:t>
            </a:r>
          </a:p>
          <a:p>
            <a:pPr marL="285750" indent="-285750">
              <a:buFont typeface="Wingdings" pitchFamily="2" charset="2"/>
              <a:buChar char="ü"/>
            </a:pPr>
            <a:r>
              <a:rPr lang="fr-FR" dirty="0" smtClean="0"/>
              <a:t>Une licence du domaine public permet la  réutilisation la plus importante.</a:t>
            </a:r>
            <a:endParaRPr lang="en-GB" dirty="0" smtClean="0"/>
          </a:p>
          <a:p>
            <a:pPr marL="285750" indent="-285750">
              <a:buFont typeface="Wingdings" pitchFamily="2" charset="2"/>
              <a:buChar char="ü"/>
            </a:pPr>
            <a:r>
              <a:rPr lang="fr-FR" dirty="0" smtClean="0"/>
              <a:t>Une licence d'attribution garantit que vous obteniez le crédit en aval, mais peut causer des problèmes si les données sont partagées à plusieurs reprises (accumulation d’attributions).</a:t>
            </a:r>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27</a:t>
            </a:fld>
            <a:endParaRPr lang="en-GB"/>
          </a:p>
        </p:txBody>
      </p:sp>
    </p:spTree>
    <p:extLst>
      <p:ext uri="{BB962C8B-B14F-4D97-AF65-F5344CB8AC3E}">
        <p14:creationId xmlns:p14="http://schemas.microsoft.com/office/powerpoint/2010/main" val="162925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smtClean="0">
                <a:solidFill>
                  <a:schemeClr val="accent1"/>
                </a:solidFill>
                <a:latin typeface="Bradley Hand ITC" pitchFamily="66" charset="0"/>
              </a:rPr>
              <a:t>Un </a:t>
            </a:r>
            <a:r>
              <a:rPr lang="en-GB" sz="7200" i="0" dirty="0" err="1" smtClean="0">
                <a:solidFill>
                  <a:schemeClr val="accent1"/>
                </a:solidFill>
                <a:latin typeface="Bradley Hand ITC" pitchFamily="66" charset="0"/>
              </a:rPr>
              <a:t>scénario</a:t>
            </a:r>
            <a:r>
              <a:rPr lang="en-GB" sz="7200" i="0" dirty="0" smtClean="0">
                <a:solidFill>
                  <a:schemeClr val="accent1"/>
                </a:solidFill>
                <a:latin typeface="Bradley Hand ITC" pitchFamily="66" charset="0"/>
              </a:rPr>
              <a:t> pour la </a:t>
            </a:r>
            <a:r>
              <a:rPr lang="en-GB" sz="7200" i="0" dirty="0" err="1" smtClean="0">
                <a:solidFill>
                  <a:schemeClr val="accent1"/>
                </a:solidFill>
                <a:latin typeface="Bradley Hand ITC" pitchFamily="66" charset="0"/>
              </a:rPr>
              <a:t>réutilisation</a:t>
            </a:r>
            <a:r>
              <a:rPr lang="en-GB" sz="7200" i="0" dirty="0" smtClean="0">
                <a:solidFill>
                  <a:schemeClr val="accent1"/>
                </a:solidFill>
                <a:latin typeface="Bradley Hand ITC" pitchFamily="66" charset="0"/>
              </a:rPr>
              <a:t> des </a:t>
            </a:r>
            <a:r>
              <a:rPr lang="en-GB" sz="7200" i="0" dirty="0" err="1" smtClean="0">
                <a:solidFill>
                  <a:schemeClr val="accent1"/>
                </a:solidFill>
                <a:latin typeface="Bradley Hand ITC" pitchFamily="66" charset="0"/>
              </a:rPr>
              <a:t>métadonnées</a:t>
            </a:r>
            <a:r>
              <a:rPr lang="en-GB" sz="7200" i="0" dirty="0" smtClean="0">
                <a:solidFill>
                  <a:schemeClr val="accent1"/>
                </a:solidFill>
                <a:latin typeface="Bradley Hand ITC" pitchFamily="66" charset="0"/>
              </a:rPr>
              <a:t> </a:t>
            </a:r>
            <a:br>
              <a:rPr lang="en-GB" sz="7200" i="0" dirty="0" smtClean="0">
                <a:solidFill>
                  <a:schemeClr val="accent1"/>
                </a:solidFill>
                <a:latin typeface="Bradley Hand ITC" pitchFamily="66" charset="0"/>
              </a:rPr>
            </a:br>
            <a:r>
              <a:rPr lang="fr-FR" b="0" dirty="0" smtClean="0"/>
              <a:t> Un scénario pour la réutilisation de métadonnées publiées sous une licence du domaine public.</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Que peuvent faire les </a:t>
            </a:r>
            <a:r>
              <a:rPr lang="fr-FR" dirty="0" err="1" smtClean="0"/>
              <a:t>réutilisateurs</a:t>
            </a:r>
            <a:r>
              <a:rPr lang="fr-FR" dirty="0" smtClean="0"/>
              <a:t> avec des métadonnées dans le domaine public</a:t>
            </a:r>
          </a:p>
        </p:txBody>
      </p:sp>
      <p:sp>
        <p:nvSpPr>
          <p:cNvPr id="3" name="Content Placeholder 2"/>
          <p:cNvSpPr>
            <a:spLocks noGrp="1"/>
          </p:cNvSpPr>
          <p:nvPr>
            <p:ph sz="quarter" idx="15"/>
          </p:nvPr>
        </p:nvSpPr>
        <p:spPr>
          <a:xfrm>
            <a:off x="533400" y="1484784"/>
            <a:ext cx="8077200" cy="4419600"/>
          </a:xfrm>
        </p:spPr>
        <p:txBody>
          <a:bodyPr/>
          <a:lstStyle/>
          <a:p>
            <a:pPr lvl="1"/>
            <a:r>
              <a:rPr lang="fr-FR" b="1" dirty="0" smtClean="0"/>
              <a:t>Copiez </a:t>
            </a:r>
            <a:r>
              <a:rPr lang="fr-FR" dirty="0" smtClean="0"/>
              <a:t>et </a:t>
            </a:r>
            <a:r>
              <a:rPr lang="fr-FR" b="1" dirty="0" smtClean="0"/>
              <a:t>incluez </a:t>
            </a:r>
            <a:r>
              <a:rPr lang="fr-FR" dirty="0" smtClean="0"/>
              <a:t>vos métadonnées dans des </a:t>
            </a:r>
            <a:r>
              <a:rPr lang="fr-FR" b="1" dirty="0" smtClean="0"/>
              <a:t>moteurs de recherche et des portails </a:t>
            </a:r>
            <a:r>
              <a:rPr lang="fr-FR" dirty="0" smtClean="0"/>
              <a:t>qui renvoient à l'emplacement de vos données.</a:t>
            </a:r>
          </a:p>
          <a:p>
            <a:pPr lvl="1"/>
            <a:r>
              <a:rPr lang="fr-FR" b="1" dirty="0" smtClean="0"/>
              <a:t>Corrigez</a:t>
            </a:r>
            <a:r>
              <a:rPr lang="fr-FR" dirty="0" smtClean="0"/>
              <a:t>-les si les métadonnées d'origine contiennent des erreurs.</a:t>
            </a:r>
            <a:endParaRPr lang="es-ES" dirty="0" smtClean="0"/>
          </a:p>
          <a:p>
            <a:pPr lvl="1"/>
            <a:r>
              <a:rPr lang="fr-FR" b="1" dirty="0" smtClean="0"/>
              <a:t>Améliorez</a:t>
            </a:r>
            <a:r>
              <a:rPr lang="fr-FR" dirty="0" smtClean="0"/>
              <a:t> vos métadonnées, par exemple en convertissant des textes en liens.</a:t>
            </a:r>
            <a:endParaRPr lang="es-ES" noProof="0" dirty="0" smtClean="0"/>
          </a:p>
          <a:p>
            <a:pPr lvl="2">
              <a:buFont typeface="Wingdings" pitchFamily="2" charset="2"/>
              <a:buChar char="§"/>
            </a:pPr>
            <a:r>
              <a:rPr lang="fr-FR" sz="1800" dirty="0" smtClean="0"/>
              <a:t>Cela peut se produire si le </a:t>
            </a:r>
            <a:r>
              <a:rPr lang="fr-FR" sz="1800" dirty="0" err="1" smtClean="0"/>
              <a:t>réutilisateur</a:t>
            </a:r>
            <a:r>
              <a:rPr lang="fr-FR" sz="1800" dirty="0" smtClean="0"/>
              <a:t> est conscient d’ensembles d'URI pour les organisations, de sujets et d'autres choses auxquelles vos métadonnées font référence.</a:t>
            </a:r>
          </a:p>
          <a:p>
            <a:pPr lvl="1"/>
            <a:r>
              <a:rPr lang="fr-FR" b="1" dirty="0" smtClean="0"/>
              <a:t>Augmentez </a:t>
            </a:r>
            <a:r>
              <a:rPr lang="fr-FR" dirty="0" smtClean="0"/>
              <a:t>les métadonnées en faisant des affirmations supplémentaires sur vos données.</a:t>
            </a:r>
          </a:p>
          <a:p>
            <a:pPr>
              <a:spcBef>
                <a:spcPts val="1200"/>
              </a:spcBef>
              <a:spcAft>
                <a:spcPts val="0"/>
              </a:spcAft>
            </a:pPr>
            <a:r>
              <a:rPr lang="fr-FR" i="1" dirty="0" smtClean="0">
                <a:solidFill>
                  <a:schemeClr val="accent1"/>
                </a:solidFill>
              </a:rPr>
              <a:t>En récoltant des métadonnées des </a:t>
            </a:r>
            <a:r>
              <a:rPr lang="fr-FR" i="1" dirty="0" err="1" smtClean="0">
                <a:solidFill>
                  <a:schemeClr val="accent1"/>
                </a:solidFill>
              </a:rPr>
              <a:t>réutilisateurs</a:t>
            </a:r>
            <a:r>
              <a:rPr lang="fr-FR" i="1" dirty="0" smtClean="0">
                <a:solidFill>
                  <a:schemeClr val="accent1"/>
                </a:solidFill>
              </a:rPr>
              <a:t>, vous pourriez être en mesure d'augmenter la qualité de vos métadonnées.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5" name="Rectangle 4"/>
          <p:cNvSpPr/>
          <p:nvPr/>
        </p:nvSpPr>
        <p:spPr bwMode="ltGray">
          <a:xfrm>
            <a:off x="5292080" y="6093296"/>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Voir</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aussi</a:t>
            </a:r>
            <a:r>
              <a:rPr lang="en-GB" sz="1200" b="1" dirty="0" smtClean="0">
                <a:solidFill>
                  <a:schemeClr val="tx1"/>
                </a:solidFill>
                <a:latin typeface="Georgia" pitchFamily="18" charset="0"/>
              </a:rPr>
              <a:t>:</a:t>
            </a:r>
          </a:p>
          <a:p>
            <a:r>
              <a:rPr lang="en-GB" sz="1200" dirty="0" smtClean="0">
                <a:hlinkClick r:id="rId3"/>
              </a:rPr>
              <a:t>http://www.slideshare.net/OpenDataSupport/promoting-the-reuse-of-open-data-through-odip</a:t>
            </a:r>
            <a:endParaRPr lang="en-GB" sz="1200" dirty="0" smtClean="0">
              <a:solidFill>
                <a:schemeClr val="tx1"/>
              </a:solidFill>
            </a:endParaRPr>
          </a:p>
        </p:txBody>
      </p:sp>
    </p:spTree>
    <p:extLst>
      <p:ext uri="{BB962C8B-B14F-4D97-AF65-F5344CB8AC3E}">
        <p14:creationId xmlns:p14="http://schemas.microsoft.com/office/powerpoint/2010/main" val="329024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objectifs de cette formation</a:t>
            </a:r>
          </a:p>
        </p:txBody>
      </p:sp>
      <p:sp>
        <p:nvSpPr>
          <p:cNvPr id="3" name="Content Placeholder 2"/>
          <p:cNvSpPr>
            <a:spLocks noGrp="1"/>
          </p:cNvSpPr>
          <p:nvPr>
            <p:ph sz="quarter" idx="15"/>
          </p:nvPr>
        </p:nvSpPr>
        <p:spPr/>
        <p:txBody>
          <a:bodyPr/>
          <a:lstStyle/>
          <a:p>
            <a:pPr marL="0" lvl="1" indent="0">
              <a:buNone/>
            </a:pPr>
            <a:r>
              <a:rPr lang="fr-BE" dirty="0" smtClean="0"/>
              <a:t>À la fin de ce module de formation, vous devriez avoir une compréhension de:</a:t>
            </a:r>
          </a:p>
          <a:p>
            <a:pPr lvl="1"/>
            <a:r>
              <a:rPr lang="fr-BE" dirty="0" smtClean="0"/>
              <a:t>L’importance des licences.</a:t>
            </a:r>
          </a:p>
          <a:p>
            <a:pPr lvl="1"/>
            <a:r>
              <a:rPr lang="fr-BE" dirty="0" smtClean="0"/>
              <a:t>La signification du « Ouvertes » dans Données Ouvertes.</a:t>
            </a:r>
          </a:p>
          <a:p>
            <a:pPr lvl="1"/>
            <a:r>
              <a:rPr lang="fr-BE" dirty="0" smtClean="0"/>
              <a:t>Les conditions pour l’attribution de licence dans la directive PSI révisée.</a:t>
            </a:r>
          </a:p>
          <a:p>
            <a:pPr lvl="1"/>
            <a:r>
              <a:rPr lang="fr-BE" noProof="0" dirty="0" smtClean="0"/>
              <a:t>“</a:t>
            </a:r>
            <a:r>
              <a:rPr lang="fr-BE" noProof="0" dirty="0" err="1" smtClean="0"/>
              <a:t>Creative</a:t>
            </a:r>
            <a:r>
              <a:rPr lang="fr-BE" noProof="0" dirty="0" smtClean="0"/>
              <a:t> Commons” </a:t>
            </a:r>
            <a:r>
              <a:rPr lang="fr-BE" dirty="0" smtClean="0"/>
              <a:t>et l’“</a:t>
            </a:r>
            <a:r>
              <a:rPr lang="fr-BE" noProof="0" dirty="0" smtClean="0"/>
              <a:t>Open Data Commons.”</a:t>
            </a:r>
          </a:p>
          <a:p>
            <a:pPr lvl="1"/>
            <a:r>
              <a:rPr lang="fr-BE" dirty="0" smtClean="0"/>
              <a:t>Les choix de licence pour les données et les métadonnées et leurs conséquences pour le partage et la réutilisation.</a:t>
            </a:r>
            <a:endParaRPr lang="fr-BE" noProof="0" dirty="0" smtClean="0"/>
          </a:p>
          <a:p>
            <a:pPr lvl="1"/>
            <a:r>
              <a:rPr lang="fr-BE" dirty="0" smtClean="0"/>
              <a:t>L’« </a:t>
            </a:r>
            <a:r>
              <a:rPr lang="fr-BE" dirty="0" err="1" smtClean="0"/>
              <a:t>Europeana</a:t>
            </a:r>
            <a:r>
              <a:rPr lang="fr-BE" dirty="0" smtClean="0"/>
              <a:t> </a:t>
            </a:r>
            <a:r>
              <a:rPr lang="fr-BE" dirty="0" err="1" smtClean="0"/>
              <a:t>Licensing</a:t>
            </a:r>
            <a:r>
              <a:rPr lang="fr-BE" dirty="0" smtClean="0"/>
              <a:t>  Framework » comme un exemple pratique.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146304"/>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A</a:t>
            </a:r>
            <a:endParaRPr lang="en-GB" sz="1200" dirty="0" err="1" smtClean="0">
              <a:solidFill>
                <a:schemeClr val="bg1"/>
              </a:solidFill>
              <a:latin typeface="Georgia" pitchFamily="18" charset="0"/>
            </a:endParaRPr>
          </a:p>
        </p:txBody>
      </p:sp>
      <p:sp>
        <p:nvSpPr>
          <p:cNvPr id="2" name="Title 1"/>
          <p:cNvSpPr>
            <a:spLocks noGrp="1"/>
          </p:cNvSpPr>
          <p:nvPr>
            <p:ph type="title"/>
          </p:nvPr>
        </p:nvSpPr>
        <p:spPr/>
        <p:txBody>
          <a:bodyPr/>
          <a:lstStyle/>
          <a:p>
            <a:r>
              <a:rPr lang="fr-FR" dirty="0" smtClean="0"/>
              <a:t>Scénario de réutilisation des métadonnées pour des ensembles de données (1/2)</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30</a:t>
            </a:fld>
            <a:endParaRPr lang="en-GB"/>
          </a:p>
        </p:txBody>
      </p:sp>
      <p:sp>
        <p:nvSpPr>
          <p:cNvPr id="6" name="Rectangle 5"/>
          <p:cNvSpPr/>
          <p:nvPr/>
        </p:nvSpPr>
        <p:spPr bwMode="ltGray">
          <a:xfrm>
            <a:off x="1084941" y="238630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7" name="Flowchart: Magnetic Disk 6"/>
          <p:cNvSpPr/>
          <p:nvPr/>
        </p:nvSpPr>
        <p:spPr bwMode="ltGray">
          <a:xfrm>
            <a:off x="1290374" y="4437113"/>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B</a:t>
            </a:r>
            <a:endParaRPr lang="en-GB" sz="1100" dirty="0" err="1" smtClean="0">
              <a:solidFill>
                <a:schemeClr val="bg1"/>
              </a:solidFill>
              <a:latin typeface="Georgia" pitchFamily="18" charset="0"/>
            </a:endParaRPr>
          </a:p>
        </p:txBody>
      </p:sp>
      <p:sp>
        <p:nvSpPr>
          <p:cNvPr id="8" name="Rectangle 7"/>
          <p:cNvSpPr/>
          <p:nvPr/>
        </p:nvSpPr>
        <p:spPr bwMode="ltGray">
          <a:xfrm>
            <a:off x="3766200" y="2146304"/>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B</a:t>
            </a:r>
            <a:endParaRPr lang="en-GB" sz="1200" dirty="0" err="1" smtClean="0">
              <a:solidFill>
                <a:schemeClr val="bg1"/>
              </a:solidFill>
              <a:latin typeface="Georgia" pitchFamily="18" charset="0"/>
            </a:endParaRPr>
          </a:p>
        </p:txBody>
      </p:sp>
      <p:sp>
        <p:nvSpPr>
          <p:cNvPr id="9" name="Rectangle 8"/>
          <p:cNvSpPr/>
          <p:nvPr/>
        </p:nvSpPr>
        <p:spPr bwMode="ltGray">
          <a:xfrm>
            <a:off x="6588224" y="2146304"/>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C</a:t>
            </a:r>
            <a:endParaRPr lang="en-GB" sz="1200" dirty="0" err="1" smtClean="0">
              <a:solidFill>
                <a:schemeClr val="bg1"/>
              </a:solidFill>
              <a:latin typeface="Georgia" pitchFamily="18" charset="0"/>
            </a:endParaRPr>
          </a:p>
        </p:txBody>
      </p:sp>
      <p:sp>
        <p:nvSpPr>
          <p:cNvPr id="10" name="Rectangle 9"/>
          <p:cNvSpPr/>
          <p:nvPr/>
        </p:nvSpPr>
        <p:spPr bwMode="ltGray">
          <a:xfrm>
            <a:off x="1074350" y="2818515"/>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B</a:t>
            </a:r>
            <a:endParaRPr lang="en-GB" sz="1050" dirty="0" err="1" smtClean="0">
              <a:solidFill>
                <a:schemeClr val="tx1"/>
              </a:solidFill>
              <a:latin typeface="Georgia" pitchFamily="18" charset="0"/>
            </a:endParaRPr>
          </a:p>
        </p:txBody>
      </p:sp>
      <p:sp>
        <p:nvSpPr>
          <p:cNvPr id="11" name="Rectangle 10"/>
          <p:cNvSpPr/>
          <p:nvPr/>
        </p:nvSpPr>
        <p:spPr bwMode="ltGray">
          <a:xfrm>
            <a:off x="1084941" y="3257365"/>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C</a:t>
            </a:r>
            <a:endParaRPr lang="en-GB" sz="1050" dirty="0" err="1" smtClean="0">
              <a:solidFill>
                <a:schemeClr val="tx1"/>
              </a:solidFill>
              <a:latin typeface="Georgia" pitchFamily="18" charset="0"/>
            </a:endParaRPr>
          </a:p>
        </p:txBody>
      </p:sp>
      <p:sp>
        <p:nvSpPr>
          <p:cNvPr id="12" name="Rectangle 11"/>
          <p:cNvSpPr/>
          <p:nvPr/>
        </p:nvSpPr>
        <p:spPr bwMode="ltGray">
          <a:xfrm>
            <a:off x="6732240" y="3258059"/>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F</a:t>
            </a:r>
            <a:endParaRPr lang="en-GB" sz="1050" dirty="0" err="1" smtClean="0">
              <a:solidFill>
                <a:schemeClr val="tx1"/>
              </a:solidFill>
              <a:latin typeface="Georgia" pitchFamily="18" charset="0"/>
            </a:endParaRPr>
          </a:p>
        </p:txBody>
      </p:sp>
      <p:sp>
        <p:nvSpPr>
          <p:cNvPr id="13" name="Rectangle 12"/>
          <p:cNvSpPr/>
          <p:nvPr/>
        </p:nvSpPr>
        <p:spPr bwMode="ltGray">
          <a:xfrm>
            <a:off x="6732240" y="2818515"/>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4" name="Rectangle 13"/>
          <p:cNvSpPr/>
          <p:nvPr/>
        </p:nvSpPr>
        <p:spPr bwMode="ltGray">
          <a:xfrm>
            <a:off x="6732240" y="238630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5" name="Rectangle 14"/>
          <p:cNvSpPr/>
          <p:nvPr/>
        </p:nvSpPr>
        <p:spPr bwMode="ltGray">
          <a:xfrm>
            <a:off x="3910216" y="3257187"/>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E</a:t>
            </a:r>
            <a:endParaRPr lang="en-GB" sz="1050" dirty="0" err="1" smtClean="0">
              <a:solidFill>
                <a:schemeClr val="tx1"/>
              </a:solidFill>
              <a:latin typeface="Georgia" pitchFamily="18" charset="0"/>
            </a:endParaRPr>
          </a:p>
        </p:txBody>
      </p:sp>
      <p:sp>
        <p:nvSpPr>
          <p:cNvPr id="16" name="Rectangle 15"/>
          <p:cNvSpPr/>
          <p:nvPr/>
        </p:nvSpPr>
        <p:spPr bwMode="ltGray">
          <a:xfrm>
            <a:off x="3910216" y="2818515"/>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7" name="Rectangle 16"/>
          <p:cNvSpPr/>
          <p:nvPr/>
        </p:nvSpPr>
        <p:spPr bwMode="ltGray">
          <a:xfrm>
            <a:off x="3910216" y="238630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8" name="Flowchart: Magnetic Disk 17"/>
          <p:cNvSpPr/>
          <p:nvPr/>
        </p:nvSpPr>
        <p:spPr bwMode="ltGray">
          <a:xfrm>
            <a:off x="395536" y="4437113"/>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A</a:t>
            </a:r>
            <a:endParaRPr lang="en-GB" sz="1100" dirty="0" err="1" smtClean="0">
              <a:solidFill>
                <a:schemeClr val="bg1"/>
              </a:solidFill>
              <a:latin typeface="Georgia" pitchFamily="18" charset="0"/>
            </a:endParaRPr>
          </a:p>
        </p:txBody>
      </p:sp>
      <p:sp>
        <p:nvSpPr>
          <p:cNvPr id="19" name="Flowchart: Magnetic Disk 18"/>
          <p:cNvSpPr/>
          <p:nvPr/>
        </p:nvSpPr>
        <p:spPr bwMode="ltGray">
          <a:xfrm>
            <a:off x="2195736" y="4437113"/>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C</a:t>
            </a:r>
            <a:endParaRPr lang="en-GB" sz="1100" dirty="0" err="1" smtClean="0">
              <a:solidFill>
                <a:schemeClr val="bg1"/>
              </a:solidFill>
              <a:latin typeface="Georgia" pitchFamily="18" charset="0"/>
            </a:endParaRPr>
          </a:p>
        </p:txBody>
      </p:sp>
      <p:sp>
        <p:nvSpPr>
          <p:cNvPr id="20" name="Flowchart: Magnetic Disk 19"/>
          <p:cNvSpPr/>
          <p:nvPr/>
        </p:nvSpPr>
        <p:spPr bwMode="ltGray">
          <a:xfrm>
            <a:off x="4561271" y="4422759"/>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E</a:t>
            </a:r>
            <a:endParaRPr lang="en-GB" sz="1100" dirty="0" err="1" smtClean="0">
              <a:solidFill>
                <a:schemeClr val="bg1"/>
              </a:solidFill>
              <a:latin typeface="Georgia" pitchFamily="18" charset="0"/>
            </a:endParaRPr>
          </a:p>
        </p:txBody>
      </p:sp>
      <p:sp>
        <p:nvSpPr>
          <p:cNvPr id="21" name="Flowchart: Magnetic Disk 20"/>
          <p:cNvSpPr/>
          <p:nvPr/>
        </p:nvSpPr>
        <p:spPr bwMode="ltGray">
          <a:xfrm>
            <a:off x="3691085" y="4422759"/>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D</a:t>
            </a:r>
            <a:endParaRPr lang="en-GB" sz="1100" dirty="0" err="1" smtClean="0">
              <a:solidFill>
                <a:schemeClr val="bg1"/>
              </a:solidFill>
              <a:latin typeface="Georgia" pitchFamily="18" charset="0"/>
            </a:endParaRPr>
          </a:p>
        </p:txBody>
      </p:sp>
      <p:sp>
        <p:nvSpPr>
          <p:cNvPr id="22" name="Flowchart: Magnetic Disk 21"/>
          <p:cNvSpPr/>
          <p:nvPr/>
        </p:nvSpPr>
        <p:spPr bwMode="ltGray">
          <a:xfrm>
            <a:off x="6948264" y="4481501"/>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F</a:t>
            </a:r>
            <a:endParaRPr lang="en-GB" sz="1100" dirty="0" err="1" smtClean="0">
              <a:solidFill>
                <a:schemeClr val="bg1"/>
              </a:solidFill>
              <a:latin typeface="Georgia" pitchFamily="18" charset="0"/>
            </a:endParaRPr>
          </a:p>
        </p:txBody>
      </p:sp>
      <p:sp>
        <p:nvSpPr>
          <p:cNvPr id="23" name="Right Arrow 22"/>
          <p:cNvSpPr/>
          <p:nvPr/>
        </p:nvSpPr>
        <p:spPr bwMode="ltGray">
          <a:xfrm>
            <a:off x="2458464" y="244764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854519"/>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42231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445225"/>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2" y="5517233"/>
            <a:ext cx="2120680" cy="576064"/>
          </a:xfrm>
          <a:prstGeom prst="rect">
            <a:avLst/>
          </a:prstGeom>
          <a:noFill/>
        </p:spPr>
        <p:txBody>
          <a:bodyPr vert="horz" wrap="square" lIns="0" tIns="0" rIns="0" bIns="0" rtlCol="0">
            <a:noAutofit/>
          </a:bodyPr>
          <a:lstStyle/>
          <a:p>
            <a:pPr indent="-274320" algn="ctr">
              <a:spcAft>
                <a:spcPts val="900"/>
              </a:spcAft>
            </a:pPr>
            <a:r>
              <a:rPr lang="fr-FR" sz="1100" dirty="0" smtClean="0">
                <a:latin typeface="Hand Of Sean" pitchFamily="2" charset="-128"/>
                <a:ea typeface="Hand Of Sean" pitchFamily="2" charset="-128"/>
              </a:rPr>
              <a:t>Le catalogue A fournit des descriptions pour les ensembles de données A, B et C</a:t>
            </a:r>
          </a:p>
        </p:txBody>
      </p:sp>
      <p:sp>
        <p:nvSpPr>
          <p:cNvPr id="28" name="TextBox 27"/>
          <p:cNvSpPr txBox="1"/>
          <p:nvPr/>
        </p:nvSpPr>
        <p:spPr>
          <a:xfrm>
            <a:off x="3834048" y="5445225"/>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481229"/>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156176" y="5557283"/>
            <a:ext cx="2520280" cy="824045"/>
          </a:xfrm>
          <a:prstGeom prst="rect">
            <a:avLst/>
          </a:prstGeom>
          <a:noFill/>
        </p:spPr>
        <p:txBody>
          <a:bodyPr vert="horz" wrap="square" lIns="0" tIns="0" rIns="0" bIns="0" rtlCol="0">
            <a:noAutofit/>
          </a:bodyPr>
          <a:lstStyle/>
          <a:p>
            <a:pPr indent="-274320" algn="ctr">
              <a:spcAft>
                <a:spcPts val="900"/>
              </a:spcAft>
            </a:pPr>
            <a:r>
              <a:rPr lang="fr-FR" sz="1100" dirty="0" smtClean="0">
                <a:latin typeface="Hand Of Sean" pitchFamily="2" charset="-128"/>
                <a:ea typeface="Hand Of Sean" pitchFamily="2" charset="-128"/>
              </a:rPr>
              <a:t>Le catalogue C fournit une description pour l’ensemble de données F et améliore la description de l’ensemble de données A (telle que modifiée par le catalogue B) et D</a:t>
            </a:r>
          </a:p>
        </p:txBody>
      </p:sp>
      <p:sp>
        <p:nvSpPr>
          <p:cNvPr id="31" name="TextBox 30"/>
          <p:cNvSpPr txBox="1"/>
          <p:nvPr/>
        </p:nvSpPr>
        <p:spPr>
          <a:xfrm>
            <a:off x="3635896" y="5517233"/>
            <a:ext cx="1872208" cy="720080"/>
          </a:xfrm>
          <a:prstGeom prst="rect">
            <a:avLst/>
          </a:prstGeom>
          <a:noFill/>
        </p:spPr>
        <p:txBody>
          <a:bodyPr vert="horz" wrap="square" lIns="0" tIns="0" rIns="0" bIns="0" rtlCol="0">
            <a:noAutofit/>
          </a:bodyPr>
          <a:lstStyle/>
          <a:p>
            <a:pPr indent="-274320" algn="ctr">
              <a:spcAft>
                <a:spcPts val="900"/>
              </a:spcAft>
            </a:pPr>
            <a:r>
              <a:rPr lang="fr-FR" sz="1100" dirty="0" smtClean="0">
                <a:latin typeface="Hand Of Sean" pitchFamily="2" charset="-128"/>
                <a:ea typeface="Hand Of Sean" pitchFamily="2" charset="-128"/>
              </a:rPr>
              <a:t>Le catalogue B fournit une description des ensemble de données D et E et améliore la description l’ensemble des données A</a:t>
            </a:r>
          </a:p>
        </p:txBody>
      </p:sp>
      <p:sp>
        <p:nvSpPr>
          <p:cNvPr id="32" name="TextBox 31"/>
          <p:cNvSpPr txBox="1"/>
          <p:nvPr/>
        </p:nvSpPr>
        <p:spPr>
          <a:xfrm>
            <a:off x="2267744" y="1628801"/>
            <a:ext cx="1728192" cy="432048"/>
          </a:xfrm>
          <a:prstGeom prst="rect">
            <a:avLst/>
          </a:prstGeom>
          <a:noFill/>
        </p:spPr>
        <p:txBody>
          <a:bodyPr vert="horz" wrap="square" lIns="0" tIns="0" rIns="0" bIns="0" rtlCol="0">
            <a:noAutofit/>
          </a:bodyPr>
          <a:lstStyle/>
          <a:p>
            <a:pPr algn="ctr"/>
            <a:r>
              <a:rPr lang="fr-FR" sz="1100" dirty="0" smtClean="0">
                <a:latin typeface="Hand Of Sean" pitchFamily="2" charset="-128"/>
                <a:ea typeface="Hand Of Sean" pitchFamily="2" charset="-128"/>
              </a:rPr>
              <a:t>Le catalogue B réutilise les description du l’ensemble de données A</a:t>
            </a:r>
            <a:endParaRPr lang="en-GB" sz="1100" dirty="0">
              <a:latin typeface="Hand Of Sean" pitchFamily="2" charset="-128"/>
              <a:ea typeface="Hand Of Sean" pitchFamily="2" charset="-128"/>
            </a:endParaRPr>
          </a:p>
        </p:txBody>
      </p:sp>
      <p:sp>
        <p:nvSpPr>
          <p:cNvPr id="33" name="TextBox 32"/>
          <p:cNvSpPr txBox="1"/>
          <p:nvPr/>
        </p:nvSpPr>
        <p:spPr>
          <a:xfrm>
            <a:off x="4716016" y="1494969"/>
            <a:ext cx="2448092" cy="864096"/>
          </a:xfrm>
          <a:prstGeom prst="rect">
            <a:avLst/>
          </a:prstGeom>
          <a:noFill/>
        </p:spPr>
        <p:txBody>
          <a:bodyPr vert="horz" wrap="square" lIns="0" tIns="0" rIns="0" bIns="0" rtlCol="0">
            <a:noAutofit/>
          </a:bodyPr>
          <a:lstStyle/>
          <a:p>
            <a:pPr indent="-274320" algn="ctr">
              <a:spcAft>
                <a:spcPts val="900"/>
              </a:spcAft>
            </a:pPr>
            <a:r>
              <a:rPr lang="fr-FR" sz="1100" dirty="0" smtClean="0">
                <a:latin typeface="Hand Of Sean" pitchFamily="2" charset="-128"/>
                <a:ea typeface="Hand Of Sean" pitchFamily="2" charset="-128"/>
              </a:rPr>
              <a:t>Le catalogue C réutilise les descriptions de l’ensemble de données A (telles que modifiées par le catalogue B) et de l’ensemble de données D</a:t>
            </a:r>
          </a:p>
        </p:txBody>
      </p:sp>
      <p:cxnSp>
        <p:nvCxnSpPr>
          <p:cNvPr id="35" name="Elbow Connector 34"/>
          <p:cNvCxnSpPr>
            <a:stCxn id="14" idx="3"/>
            <a:endCxn id="18" idx="3"/>
          </p:cNvCxnSpPr>
          <p:nvPr/>
        </p:nvCxnSpPr>
        <p:spPr>
          <a:xfrm flipH="1">
            <a:off x="791580" y="2566328"/>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998535"/>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40352" y="3438079"/>
            <a:ext cx="216024" cy="1367458"/>
          </a:xfrm>
          <a:prstGeom prst="bentConnector3">
            <a:avLst>
              <a:gd name="adj1" fmla="val -125359"/>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437207"/>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998535"/>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566327"/>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998535"/>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437385"/>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566327"/>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Scénario de réutilisation des métadonnées pour des ensembles de données (2/2)</a:t>
            </a:r>
            <a:endParaRPr lang="en-GB" dirty="0"/>
          </a:p>
        </p:txBody>
      </p:sp>
      <p:sp>
        <p:nvSpPr>
          <p:cNvPr id="11" name="Content Placeholder 10"/>
          <p:cNvSpPr>
            <a:spLocks noGrp="1"/>
          </p:cNvSpPr>
          <p:nvPr>
            <p:ph sz="quarter" idx="15"/>
          </p:nvPr>
        </p:nvSpPr>
        <p:spPr>
          <a:xfrm>
            <a:off x="533400" y="1412776"/>
            <a:ext cx="8077200" cy="4759424"/>
          </a:xfrm>
        </p:spPr>
        <p:txBody>
          <a:bodyPr/>
          <a:lstStyle/>
          <a:p>
            <a:r>
              <a:rPr lang="fr-FR" dirty="0" smtClean="0"/>
              <a:t>Métadonnées d'origine dans le Catalogue A</a:t>
            </a:r>
            <a:endParaRPr lang="es-ES" dirty="0" smtClean="0"/>
          </a:p>
          <a:p>
            <a:endParaRPr lang="es-ES" dirty="0" smtClean="0"/>
          </a:p>
          <a:p>
            <a:endParaRPr lang="es-ES" dirty="0" smtClean="0"/>
          </a:p>
          <a:p>
            <a:endParaRPr lang="es-ES" dirty="0" smtClean="0"/>
          </a:p>
          <a:p>
            <a:r>
              <a:rPr lang="fr-FR" dirty="0" smtClean="0"/>
              <a:t>Métadonnées modifiées dans le Catalogue B; avec l’identifiant local “</a:t>
            </a:r>
            <a:r>
              <a:rPr lang="fr-FR" dirty="0" err="1" smtClean="0"/>
              <a:t>CatB</a:t>
            </a:r>
            <a:r>
              <a:rPr lang="fr-FR" dirty="0" smtClean="0"/>
              <a:t>-</a:t>
            </a:r>
            <a:r>
              <a:rPr lang="fr-FR" dirty="0" err="1" smtClean="0"/>
              <a:t>IdX</a:t>
            </a:r>
            <a:r>
              <a:rPr lang="fr-FR" dirty="0" smtClean="0"/>
              <a:t>”</a:t>
            </a:r>
          </a:p>
          <a:p>
            <a:endParaRPr lang="en-GB" dirty="0" smtClean="0"/>
          </a:p>
          <a:p>
            <a:endParaRPr lang="es-ES" dirty="0" smtClean="0"/>
          </a:p>
          <a:p>
            <a:r>
              <a:rPr lang="fr-FR" dirty="0" smtClean="0"/>
              <a:t>Métadonnées modifiées en Catalogue C;  avec le mot-clé "</a:t>
            </a:r>
            <a:r>
              <a:rPr lang="fr-FR" dirty="0" err="1" smtClean="0"/>
              <a:t>example</a:t>
            </a:r>
            <a:r>
              <a:rPr lang="fr-FR" dirty="0" smtClean="0"/>
              <a:t>"</a:t>
            </a:r>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31</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844824"/>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35638"/>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24598"/>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Avantages et inconvénients d’un licence du domaine public</a:t>
            </a:r>
            <a:endParaRPr lang="en-GB" noProof="0" dirty="0"/>
          </a:p>
        </p:txBody>
      </p:sp>
      <p:sp>
        <p:nvSpPr>
          <p:cNvPr id="3" name="Content Placeholder 2"/>
          <p:cNvSpPr>
            <a:spLocks noGrp="1"/>
          </p:cNvSpPr>
          <p:nvPr>
            <p:ph sz="quarter" idx="15"/>
          </p:nvPr>
        </p:nvSpPr>
        <p:spPr>
          <a:xfrm>
            <a:off x="533400" y="1484784"/>
            <a:ext cx="8077200" cy="4419600"/>
          </a:xfrm>
        </p:spPr>
        <p:txBody>
          <a:bodyPr/>
          <a:lstStyle/>
          <a:p>
            <a:pPr lvl="1">
              <a:buNone/>
            </a:pPr>
            <a:r>
              <a:rPr lang="fr-BE" sz="1600" b="1" dirty="0" smtClean="0"/>
              <a:t>Libération de la propriété:</a:t>
            </a:r>
          </a:p>
          <a:p>
            <a:pPr lvl="2">
              <a:buFont typeface="Courier New" pitchFamily="49" charset="0"/>
              <a:buChar char="o"/>
            </a:pPr>
            <a:r>
              <a:rPr lang="fr-BE" sz="1600" dirty="0" smtClean="0"/>
              <a:t>Personne ne saura que vous avez créé les métadonnées initiales.</a:t>
            </a:r>
          </a:p>
          <a:p>
            <a:pPr lvl="2">
              <a:buFont typeface="Courier New" pitchFamily="49" charset="0"/>
              <a:buChar char="o"/>
            </a:pPr>
            <a:r>
              <a:rPr lang="fr-BE" sz="1600" dirty="0" smtClean="0"/>
              <a:t>Permet  à la communauté d’apporter des améliorations. </a:t>
            </a:r>
          </a:p>
          <a:p>
            <a:pPr lvl="1">
              <a:buNone/>
            </a:pPr>
            <a:r>
              <a:rPr lang="fr-BE" sz="1600" b="1" dirty="0" smtClean="0"/>
              <a:t>Perte de contrôle:</a:t>
            </a:r>
          </a:p>
          <a:p>
            <a:pPr lvl="2">
              <a:buFont typeface="Courier New" pitchFamily="49" charset="0"/>
              <a:buChar char="o"/>
            </a:pPr>
            <a:r>
              <a:rPr lang="fr-BE" sz="1600" dirty="0" smtClean="0"/>
              <a:t>Vous ne saurez pas quelles déclarations sont faites à propos de vos données.</a:t>
            </a:r>
          </a:p>
          <a:p>
            <a:pPr lvl="2">
              <a:buFont typeface="Courier New" pitchFamily="49" charset="0"/>
              <a:buChar char="o"/>
            </a:pPr>
            <a:r>
              <a:rPr lang="fr-BE" sz="1600" dirty="0" smtClean="0"/>
              <a:t>Un contrôle de la qualité se fera par la communauté (cf. </a:t>
            </a:r>
            <a:r>
              <a:rPr lang="fr-BE" sz="1600" dirty="0" err="1" smtClean="0"/>
              <a:t>Wikipedia</a:t>
            </a:r>
            <a:r>
              <a:rPr lang="fr-BE" sz="1600" dirty="0" smtClean="0"/>
              <a:t>).</a:t>
            </a:r>
          </a:p>
          <a:p>
            <a:pPr lvl="1">
              <a:buNone/>
            </a:pPr>
            <a:r>
              <a:rPr lang="fr-BE" sz="1600" b="1" dirty="0" smtClean="0"/>
              <a:t>Fiabilité:</a:t>
            </a:r>
          </a:p>
          <a:p>
            <a:pPr lvl="2">
              <a:buFont typeface="Courier New" pitchFamily="49" charset="0"/>
              <a:buChar char="o"/>
            </a:pPr>
            <a:r>
              <a:rPr lang="fr-BE" sz="1600" dirty="0" smtClean="0"/>
              <a:t>Un utilisateur ne saura pas si les métadonnées sont exactes et à jour.</a:t>
            </a:r>
          </a:p>
          <a:p>
            <a:pPr lvl="2">
              <a:buFont typeface="Courier New" pitchFamily="49" charset="0"/>
              <a:buChar char="o"/>
            </a:pPr>
            <a:r>
              <a:rPr lang="fr-BE" sz="1600" dirty="0" smtClean="0"/>
              <a:t>Les partenaires du réseau (chaînes d'</a:t>
            </a:r>
            <a:r>
              <a:rPr lang="fr-BE" sz="1600" dirty="0" err="1" smtClean="0"/>
              <a:t>agrégateurs</a:t>
            </a:r>
            <a:r>
              <a:rPr lang="fr-BE" sz="1600" dirty="0" smtClean="0"/>
              <a:t>) seront en mesure de suivre la qualité.</a:t>
            </a:r>
          </a:p>
          <a:p>
            <a:pPr lvl="1">
              <a:buNone/>
            </a:pPr>
            <a:r>
              <a:rPr lang="fr-BE" sz="1600" b="1" dirty="0" smtClean="0"/>
              <a:t>Fausses déclarations:</a:t>
            </a:r>
          </a:p>
          <a:p>
            <a:pPr lvl="2">
              <a:buFont typeface="Courier New" pitchFamily="49" charset="0"/>
              <a:buChar char="o"/>
            </a:pPr>
            <a:r>
              <a:rPr lang="fr-BE" sz="1600" dirty="0" smtClean="0"/>
              <a:t>Ajouts et modifications peuvent être erronées ou pas à votre goût.</a:t>
            </a:r>
          </a:p>
          <a:p>
            <a:pPr lvl="2">
              <a:buFont typeface="Courier New" pitchFamily="49" charset="0"/>
              <a:buChar char="o"/>
            </a:pPr>
            <a:r>
              <a:rPr lang="fr-BE" sz="1600" dirty="0" smtClean="0"/>
              <a:t>N'importe qui peut dans tous les cas dire n'importe quoi sur n'importe quoi, mais si on se base sur vos métadonnées d’origine, ça augmente les chances que les métadonnées soient correctes. </a:t>
            </a:r>
            <a:endParaRPr lang="fr-BE" sz="1600" dirty="0" smtClean="0">
              <a:solidFill>
                <a:srgbClr val="FF0000"/>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32</a:t>
            </a:fld>
            <a:endParaRPr lang="en-GB"/>
          </a:p>
        </p:txBody>
      </p:sp>
      <p:pic>
        <p:nvPicPr>
          <p:cNvPr id="5" name="Picture 2" descr="red-minus-md"/>
          <p:cNvPicPr>
            <a:picLocks noChangeAspect="1" noChangeArrowheads="1"/>
          </p:cNvPicPr>
          <p:nvPr/>
        </p:nvPicPr>
        <p:blipFill>
          <a:blip r:embed="rId3" cstate="print"/>
          <a:srcRect/>
          <a:stretch>
            <a:fillRect/>
          </a:stretch>
        </p:blipFill>
        <p:spPr bwMode="auto">
          <a:xfrm>
            <a:off x="755576" y="1844824"/>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204864"/>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2955856"/>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315896"/>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005064"/>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365104"/>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301208"/>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661248"/>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fr-FR" sz="7200" i="0" dirty="0" smtClean="0">
                <a:solidFill>
                  <a:schemeClr val="accent1"/>
                </a:solidFill>
                <a:latin typeface="Bradley Hand ITC" pitchFamily="66" charset="0"/>
              </a:rPr>
              <a:t>Étude de cas: </a:t>
            </a:r>
            <a:r>
              <a:rPr lang="fr-FR" sz="7200" i="0" dirty="0" err="1" smtClean="0">
                <a:solidFill>
                  <a:schemeClr val="accent1"/>
                </a:solidFill>
                <a:latin typeface="Bradley Hand ITC" pitchFamily="66" charset="0"/>
              </a:rPr>
              <a:t>Europeana</a:t>
            </a:r>
            <a:r>
              <a:rPr lang="fr-FR" sz="7200" i="0" dirty="0" smtClean="0">
                <a:solidFill>
                  <a:schemeClr val="accent1"/>
                </a:solidFill>
                <a:latin typeface="Bradley Hand ITC" pitchFamily="66" charset="0"/>
              </a:rPr>
              <a:t/>
            </a:r>
            <a:br>
              <a:rPr lang="fr-FR" sz="7200" i="0" dirty="0" smtClean="0">
                <a:solidFill>
                  <a:schemeClr val="accent1"/>
                </a:solidFill>
                <a:latin typeface="Bradley Hand ITC" pitchFamily="66" charset="0"/>
              </a:rPr>
            </a:br>
            <a:r>
              <a:rPr lang="fr-FR" b="0" dirty="0" smtClean="0"/>
              <a:t>Comment </a:t>
            </a:r>
            <a:r>
              <a:rPr lang="fr-FR" b="0" dirty="0" err="1" smtClean="0"/>
              <a:t>Europeana</a:t>
            </a:r>
            <a:r>
              <a:rPr lang="fr-FR" b="0" dirty="0" smtClean="0"/>
              <a:t> a surmonté les défis d’attribution de licences pour données et métadonnées.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Europeana</a:t>
            </a:r>
            <a:r>
              <a:rPr lang="en-GB" noProof="0" dirty="0" smtClean="0"/>
              <a:t> – </a:t>
            </a:r>
            <a:r>
              <a:rPr lang="en-GB" dirty="0" err="1" smtClean="0"/>
              <a:t>approche</a:t>
            </a:r>
            <a:r>
              <a:rPr lang="en-GB" dirty="0" smtClean="0"/>
              <a:t> </a:t>
            </a:r>
            <a:r>
              <a:rPr lang="en-GB" dirty="0" err="1" smtClean="0"/>
              <a:t>originale</a:t>
            </a:r>
            <a:endParaRPr lang="en-GB" noProof="0" dirty="0"/>
          </a:p>
        </p:txBody>
      </p:sp>
      <p:sp>
        <p:nvSpPr>
          <p:cNvPr id="3" name="Content Placeholder 2"/>
          <p:cNvSpPr>
            <a:spLocks noGrp="1"/>
          </p:cNvSpPr>
          <p:nvPr>
            <p:ph sz="quarter" idx="15"/>
          </p:nvPr>
        </p:nvSpPr>
        <p:spPr>
          <a:xfrm>
            <a:off x="533400" y="1752600"/>
            <a:ext cx="8077200" cy="3836640"/>
          </a:xfrm>
        </p:spPr>
        <p:txBody>
          <a:bodyPr/>
          <a:lstStyle/>
          <a:p>
            <a:r>
              <a:rPr lang="en-GB" i="1" dirty="0" smtClean="0">
                <a:solidFill>
                  <a:schemeClr val="accent1"/>
                </a:solidFill>
              </a:rPr>
              <a:t>En 2009, des accords de “Provider and Aggregator” </a:t>
            </a:r>
            <a:r>
              <a:rPr lang="fr-FR" i="1" dirty="0" smtClean="0">
                <a:solidFill>
                  <a:schemeClr val="accent1"/>
                </a:solidFill>
              </a:rPr>
              <a:t>ont été signés. Ces derniers comportaient la restriction que les métadonnées ne puissent être utilisées qu’à des fins non-commerciales.</a:t>
            </a:r>
          </a:p>
          <a:p>
            <a:endParaRPr lang="en-GB" noProof="0" dirty="0" smtClean="0"/>
          </a:p>
          <a:p>
            <a:r>
              <a:rPr lang="fr-FR" dirty="0" smtClean="0"/>
              <a:t>Cependant, cela </a:t>
            </a:r>
            <a:r>
              <a:rPr lang="fr-FR" b="1" dirty="0" smtClean="0"/>
              <a:t>a empêché les métadonnées </a:t>
            </a:r>
            <a:r>
              <a:rPr lang="fr-FR" dirty="0" smtClean="0"/>
              <a:t>d'être:</a:t>
            </a:r>
            <a:endParaRPr lang="en-GB" noProof="0" dirty="0" smtClean="0"/>
          </a:p>
          <a:p>
            <a:pPr lvl="1"/>
            <a:r>
              <a:rPr lang="fr-FR" dirty="0" smtClean="0"/>
              <a:t>Publiées comme des données liées ouvertes</a:t>
            </a:r>
            <a:r>
              <a:rPr lang="en-GB" dirty="0" smtClean="0"/>
              <a:t>.</a:t>
            </a:r>
          </a:p>
          <a:p>
            <a:pPr lvl="1"/>
            <a:r>
              <a:rPr lang="fr-FR" dirty="0" smtClean="0"/>
              <a:t>Utilisées sur des sites qui contiennent des annonces publicitaires.</a:t>
            </a:r>
            <a:endParaRPr lang="en-GB" dirty="0" smtClean="0"/>
          </a:p>
          <a:p>
            <a:pPr lvl="1"/>
            <a:r>
              <a:rPr lang="fr-FR" dirty="0" smtClean="0"/>
              <a:t>Partagées avec </a:t>
            </a:r>
            <a:r>
              <a:rPr lang="fr-FR" dirty="0" err="1" smtClean="0"/>
              <a:t>Wikipedia</a:t>
            </a:r>
            <a:r>
              <a:rPr lang="fr-FR" dirty="0" smtClean="0"/>
              <a:t> (qui n’autorise pas une telle restriction).</a:t>
            </a:r>
          </a:p>
          <a:p>
            <a:pPr lvl="1"/>
            <a:r>
              <a:rPr lang="fr-FR" dirty="0" smtClean="0"/>
              <a:t>Utilisées par des sociétés privées, par exemple  pour le listage dans des moteurs de recherche.</a:t>
            </a:r>
          </a:p>
          <a:p>
            <a:pPr lvl="1"/>
            <a:r>
              <a:rPr lang="fr-FR" dirty="0" smtClean="0"/>
              <a:t>Utilisées pour des applications commerciales.</a:t>
            </a:r>
          </a:p>
          <a:p>
            <a:pPr lvl="1"/>
            <a:endParaRPr lang="es-ES" noProof="0" dirty="0" smtClean="0"/>
          </a:p>
          <a:p>
            <a:pPr lvl="1"/>
            <a:endParaRPr lang="es-ES" noProof="0" dirty="0" smtClean="0"/>
          </a:p>
          <a:p>
            <a:endParaRPr lang="es-ES"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34</a:t>
            </a:fld>
            <a:endParaRPr lang="en-GB"/>
          </a:p>
        </p:txBody>
      </p:sp>
    </p:spTree>
    <p:extLst>
      <p:ext uri="{BB962C8B-B14F-4D97-AF65-F5344CB8AC3E}">
        <p14:creationId xmlns:p14="http://schemas.microsoft.com/office/powerpoint/2010/main" val="2873956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risques</a:t>
            </a:r>
            <a:r>
              <a:rPr lang="en-GB" dirty="0" smtClean="0"/>
              <a:t> </a:t>
            </a:r>
            <a:r>
              <a:rPr lang="en-GB" dirty="0" err="1" smtClean="0"/>
              <a:t>possibles</a:t>
            </a:r>
            <a:r>
              <a:rPr lang="en-GB" dirty="0" smtClean="0"/>
              <a:t> de </a:t>
            </a:r>
            <a:r>
              <a:rPr lang="en-GB" dirty="0" err="1" smtClean="0"/>
              <a:t>fournir</a:t>
            </a:r>
            <a:r>
              <a:rPr lang="en-GB" dirty="0" smtClean="0"/>
              <a:t> des </a:t>
            </a:r>
            <a:r>
              <a:rPr lang="en-GB" dirty="0" err="1" smtClean="0"/>
              <a:t>métadonnées</a:t>
            </a:r>
            <a:r>
              <a:rPr lang="en-GB" dirty="0" smtClean="0"/>
              <a:t> </a:t>
            </a:r>
            <a:r>
              <a:rPr lang="en-GB" dirty="0" err="1" smtClean="0"/>
              <a:t>ouvertes</a:t>
            </a:r>
            <a:r>
              <a:rPr lang="en-GB" dirty="0" smtClean="0"/>
              <a:t>?(1/2)</a:t>
            </a:r>
            <a:endParaRPr lang="en-GB" dirty="0"/>
          </a:p>
        </p:txBody>
      </p:sp>
      <p:sp>
        <p:nvSpPr>
          <p:cNvPr id="3" name="Content Placeholder 2"/>
          <p:cNvSpPr>
            <a:spLocks noGrp="1"/>
          </p:cNvSpPr>
          <p:nvPr>
            <p:ph sz="quarter" idx="15"/>
          </p:nvPr>
        </p:nvSpPr>
        <p:spPr>
          <a:xfrm>
            <a:off x="533400" y="1412776"/>
            <a:ext cx="8077200" cy="4419600"/>
          </a:xfrm>
          <a:ln>
            <a:noFill/>
          </a:ln>
        </p:spPr>
        <p:txBody>
          <a:bodyPr/>
          <a:lstStyle/>
          <a:p>
            <a:pPr marL="457200" lvl="1" indent="-457200">
              <a:buFont typeface="+mj-lt"/>
              <a:buAutoNum type="arabicPeriod"/>
            </a:pPr>
            <a:r>
              <a:rPr lang="fr-FR" b="1" dirty="0" smtClean="0"/>
              <a:t>Perte de qualité: </a:t>
            </a:r>
            <a:r>
              <a:rPr lang="fr-FR" dirty="0" smtClean="0"/>
              <a:t>les métadonnées de haute qualité fournies seront dissociées de la source d'origine de référence et corrompues par des tiers.</a:t>
            </a:r>
            <a:endParaRPr lang="en-GB" dirty="0"/>
          </a:p>
          <a:p>
            <a:pPr marL="457200" lvl="1" indent="-457200">
              <a:buFont typeface="+mj-lt"/>
              <a:buAutoNum type="arabicPeriod"/>
            </a:pPr>
            <a:r>
              <a:rPr lang="fr-FR" b="1" dirty="0" smtClean="0"/>
              <a:t>Perte de contrôle: </a:t>
            </a:r>
            <a:r>
              <a:rPr lang="fr-FR" dirty="0" smtClean="0"/>
              <a:t>les institutions ne seront plus en mesure de contrôler les métadonnées si quelqu'un peut les réutiliser ou les distribuer.</a:t>
            </a:r>
            <a:endParaRPr lang="en-GB" dirty="0"/>
          </a:p>
          <a:p>
            <a:pPr marL="457200" lvl="1" indent="-457200">
              <a:buFont typeface="+mj-lt"/>
              <a:buAutoNum type="arabicPeriod"/>
            </a:pPr>
            <a:r>
              <a:rPr lang="fr-FR" b="1" dirty="0" smtClean="0"/>
              <a:t>Perte d'unité: </a:t>
            </a:r>
            <a:r>
              <a:rPr lang="fr-FR" dirty="0" smtClean="0"/>
              <a:t>les métadonnées seront dispersées à travers l'univers numérique alors qu‘elles devraient être (contextuellement) gardées ensemble.</a:t>
            </a:r>
            <a:endParaRPr lang="en-GB" dirty="0" smtClean="0"/>
          </a:p>
          <a:p>
            <a:pPr marL="457200" lvl="1" indent="-457200">
              <a:buFont typeface="+mj-lt"/>
              <a:buAutoNum type="arabicPeriod"/>
            </a:pPr>
            <a:r>
              <a:rPr lang="fr-FR" b="1" dirty="0" smtClean="0"/>
              <a:t>Perte d’image de marque: </a:t>
            </a:r>
            <a:r>
              <a:rPr lang="fr-FR" dirty="0" smtClean="0"/>
              <a:t>en publiant les données ouvertement, l'institution risque d'être associée à des </a:t>
            </a:r>
            <a:r>
              <a:rPr lang="fr-FR" dirty="0" err="1" smtClean="0"/>
              <a:t>réutilisateurs</a:t>
            </a:r>
            <a:r>
              <a:rPr lang="fr-FR" dirty="0" smtClean="0"/>
              <a:t> auxquels elle ne voudrait pas être associée.</a:t>
            </a:r>
            <a:endParaRPr lang="en-GB" dirty="0"/>
          </a:p>
          <a:p>
            <a:pPr marL="457200" lvl="1" indent="-457200">
              <a:buFont typeface="+mj-lt"/>
              <a:buAutoNum type="arabicPeriod"/>
            </a:pPr>
            <a:r>
              <a:rPr lang="fr-FR" b="1" dirty="0" smtClean="0"/>
              <a:t>Perte d'attribution: </a:t>
            </a:r>
            <a:r>
              <a:rPr lang="fr-FR" dirty="0" smtClean="0"/>
              <a:t>en publiant les données sous une licence ouverte, l’institution ne sera pas crédité comme source / propriétaire des métadonnées.</a:t>
            </a:r>
            <a:endParaRPr lang="en-GB"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35</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 </a:t>
            </a:r>
            <a:r>
              <a:rPr lang="en-GB" dirty="0" err="1" smtClean="0"/>
              <a:t>risques</a:t>
            </a:r>
            <a:r>
              <a:rPr lang="en-GB" dirty="0" smtClean="0"/>
              <a:t> </a:t>
            </a:r>
            <a:r>
              <a:rPr lang="en-GB" dirty="0" err="1" smtClean="0"/>
              <a:t>possibles</a:t>
            </a:r>
            <a:r>
              <a:rPr lang="en-GB" dirty="0" smtClean="0"/>
              <a:t> de </a:t>
            </a:r>
            <a:r>
              <a:rPr lang="en-GB" dirty="0" err="1" smtClean="0"/>
              <a:t>fournir</a:t>
            </a:r>
            <a:r>
              <a:rPr lang="en-GB" dirty="0" smtClean="0"/>
              <a:t> des </a:t>
            </a:r>
            <a:r>
              <a:rPr lang="en-GB" dirty="0" err="1" smtClean="0"/>
              <a:t>métadonnées</a:t>
            </a:r>
            <a:r>
              <a:rPr lang="en-GB" dirty="0" smtClean="0"/>
              <a:t> </a:t>
            </a:r>
            <a:r>
              <a:rPr lang="en-GB" dirty="0" err="1" smtClean="0"/>
              <a:t>ouvertes</a:t>
            </a:r>
            <a:r>
              <a:rPr lang="en-GB" dirty="0" smtClean="0"/>
              <a:t>?(2/2)</a:t>
            </a:r>
            <a:endParaRPr lang="en-GB" dirty="0"/>
          </a:p>
        </p:txBody>
      </p:sp>
      <p:sp>
        <p:nvSpPr>
          <p:cNvPr id="3" name="Content Placeholder 2"/>
          <p:cNvSpPr>
            <a:spLocks noGrp="1"/>
          </p:cNvSpPr>
          <p:nvPr>
            <p:ph sz="quarter" idx="15"/>
          </p:nvPr>
        </p:nvSpPr>
        <p:spPr>
          <a:xfrm>
            <a:off x="533400" y="1628800"/>
            <a:ext cx="8077200" cy="3980656"/>
          </a:xfrm>
          <a:ln>
            <a:noFill/>
          </a:ln>
        </p:spPr>
        <p:txBody>
          <a:bodyPr/>
          <a:lstStyle/>
          <a:p>
            <a:pPr marL="457200" lvl="1" indent="-457200">
              <a:buFont typeface="+mj-lt"/>
              <a:buAutoNum type="arabicPeriod" startAt="6"/>
            </a:pPr>
            <a:r>
              <a:rPr lang="fr-FR" b="1" dirty="0" smtClean="0"/>
              <a:t>Perte de revenus: </a:t>
            </a:r>
            <a:r>
              <a:rPr lang="fr-FR" dirty="0" smtClean="0"/>
              <a:t>les institutions ont peur qu‘elles ne puissent pas remplacer les revenus actuels issus de métadonnées avec d'autres sources de revenus.</a:t>
            </a:r>
          </a:p>
          <a:p>
            <a:pPr marL="457200" lvl="1" indent="-457200">
              <a:buFont typeface="+mj-lt"/>
              <a:buAutoNum type="arabicPeriod" startAt="6"/>
            </a:pPr>
            <a:r>
              <a:rPr lang="fr-FR" b="1" dirty="0" smtClean="0"/>
              <a:t>Perte de revenus potentiels: </a:t>
            </a:r>
            <a:r>
              <a:rPr lang="fr-FR" dirty="0" smtClean="0"/>
              <a:t>dans le futur, les institutions pourraient penser à une façon de faire de l'argent à partir des métadonnées, mais si elles les publient maintenant ouvertement, quelqu'un d'autre pourrait le faire.</a:t>
            </a:r>
          </a:p>
          <a:p>
            <a:pPr marL="457200" lvl="1" indent="-457200">
              <a:buFont typeface="+mj-lt"/>
              <a:buAutoNum type="arabicPeriod" startAt="6"/>
            </a:pPr>
            <a:r>
              <a:rPr lang="fr-FR" b="1" dirty="0" smtClean="0"/>
              <a:t>Externalités négatives:</a:t>
            </a:r>
            <a:r>
              <a:rPr lang="fr-FR" dirty="0" smtClean="0"/>
              <a:t> les institutions trouvent injuste que d'autres fassent de l'argent avec les métadonnées qu’elles fournissent.</a:t>
            </a:r>
          </a:p>
          <a:p>
            <a:pPr marL="457200" lvl="1" indent="-457200">
              <a:buFont typeface="+mj-lt"/>
              <a:buAutoNum type="arabicPeriod" startAt="6"/>
            </a:pPr>
            <a:r>
              <a:rPr lang="fr-FR" b="1" dirty="0" smtClean="0"/>
              <a:t>Perte de clients: </a:t>
            </a:r>
            <a:r>
              <a:rPr lang="fr-FR" dirty="0" smtClean="0"/>
              <a:t>si les données sont disponibles ouvertement , les clients iront ailleurs pour obtenir l'information qu'ils recherchent.</a:t>
            </a:r>
          </a:p>
          <a:p>
            <a:pPr marL="457200" lvl="1" indent="-457200">
              <a:buFont typeface="+mj-lt"/>
              <a:buAutoNum type="arabicPeriod" startAt="6"/>
            </a:pPr>
            <a:r>
              <a:rPr lang="fr-FR" b="1" dirty="0" smtClean="0"/>
              <a:t>Vie privée: </a:t>
            </a:r>
            <a:r>
              <a:rPr lang="fr-FR" dirty="0" smtClean="0"/>
              <a:t>il y a des restrictions de confidentialité pour l'utilisation de certaines données.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36</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avantages identifiés de l’ouverture des métadonnées </a:t>
            </a:r>
            <a:r>
              <a:rPr lang="es-ES" dirty="0" smtClean="0"/>
              <a:t>(1/2)</a:t>
            </a:r>
            <a:endParaRPr lang="en-GB" dirty="0"/>
          </a:p>
        </p:txBody>
      </p:sp>
      <p:sp>
        <p:nvSpPr>
          <p:cNvPr id="3" name="Content Placeholder 2"/>
          <p:cNvSpPr>
            <a:spLocks noGrp="1"/>
          </p:cNvSpPr>
          <p:nvPr>
            <p:ph sz="quarter" idx="15"/>
          </p:nvPr>
        </p:nvSpPr>
        <p:spPr/>
        <p:txBody>
          <a:bodyPr>
            <a:normAutofit fontScale="85000" lnSpcReduction="10000"/>
          </a:bodyPr>
          <a:lstStyle/>
          <a:p>
            <a:pPr lvl="1">
              <a:buFont typeface="+mj-lt"/>
              <a:buAutoNum type="arabicPeriod"/>
            </a:pPr>
            <a:r>
              <a:rPr lang="fr-FR" sz="1800" b="1" dirty="0" smtClean="0"/>
              <a:t>Augmentation de la pertinence: </a:t>
            </a:r>
            <a:r>
              <a:rPr lang="fr-FR" sz="1800" dirty="0" smtClean="0"/>
              <a:t>les métadonnées ouvertes peut être utilisées dans des endroits en ligne où les utilisateurs se rassemblent (y compris les réseaux sociaux). Cela permet aux fournisseurs de conserver leur pertinence dans la société numérique d'aujourd'hui.</a:t>
            </a:r>
            <a:endParaRPr lang="en-GB" sz="1800" dirty="0" smtClean="0"/>
          </a:p>
          <a:p>
            <a:pPr lvl="1">
              <a:buFont typeface="+mj-lt"/>
              <a:buAutoNum type="arabicPeriod"/>
            </a:pPr>
            <a:r>
              <a:rPr lang="fr-FR" sz="1800" b="1" dirty="0" smtClean="0"/>
              <a:t>Augmentation des chemins d’accès vers les utilisateurs finaux: </a:t>
            </a:r>
            <a:r>
              <a:rPr lang="fr-FR" sz="1800" dirty="0" smtClean="0"/>
              <a:t>les fournisseurs rendant accessibles des données sous forme de métadonnées ouvertes accroissent les chances que des utilisateurs voient leurs données et leurs contenus.</a:t>
            </a:r>
          </a:p>
          <a:p>
            <a:pPr lvl="1">
              <a:buFont typeface="+mj-lt"/>
              <a:buAutoNum type="arabicPeriod"/>
            </a:pPr>
            <a:r>
              <a:rPr lang="fr-FR" sz="1800" b="1" dirty="0" smtClean="0"/>
              <a:t>Enrichissement des données: </a:t>
            </a:r>
            <a:r>
              <a:rPr lang="fr-FR" sz="1800" dirty="0" smtClean="0"/>
              <a:t>les métadonnées ouvertes peuvent être enrichies par </a:t>
            </a:r>
            <a:r>
              <a:rPr lang="fr-FR" sz="1800" dirty="0" err="1" smtClean="0"/>
              <a:t>Europeana</a:t>
            </a:r>
            <a:r>
              <a:rPr lang="fr-FR" sz="1800" dirty="0" smtClean="0"/>
              <a:t> et des tiers et peuvent ensuite être renvoyées au fournisseur des données. L’ouverture des métadonnées va augmenter la possibilité de lier ces données et le contenu du patrimoine qu'elles représentent avec d'autres sources / collections apparentées.</a:t>
            </a:r>
          </a:p>
          <a:p>
            <a:pPr lvl="1">
              <a:buFont typeface="+mj-lt"/>
              <a:buAutoNum type="arabicPeriod"/>
            </a:pPr>
            <a:r>
              <a:rPr lang="fr-FR" sz="1800" b="1" dirty="0" smtClean="0"/>
              <a:t>Image de marque (prestige, authenticité, innovation): </a:t>
            </a:r>
            <a:r>
              <a:rPr lang="fr-FR" sz="1800" dirty="0" smtClean="0"/>
              <a:t>la publication des données ouvertes démontre que le fournisseur travaille à l'avant-garde de l'innovation et stimule activement la recherche numérique.</a:t>
            </a:r>
          </a:p>
          <a:p>
            <a:pPr lvl="1">
              <a:buFont typeface="+mj-lt"/>
              <a:buAutoNum type="arabicPeriod"/>
            </a:pPr>
            <a:r>
              <a:rPr lang="fr-FR" sz="1800" b="1" dirty="0" smtClean="0"/>
              <a:t>Les opportunités de financement spécifique: </a:t>
            </a:r>
            <a:r>
              <a:rPr lang="fr-FR" sz="1800" dirty="0" smtClean="0"/>
              <a:t>la publication de métadonnées ouvertes accordera potentiellement l'accès aux fournisseurs à des financement nationaux et / ou européens (l’Europe et la plupart des gouvernements nationaux font activement la promotion des métadonnées ouvertes).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37</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avantages identifiés de l’ouverture des métadonnées </a:t>
            </a:r>
            <a:r>
              <a:rPr lang="es-ES" dirty="0" smtClean="0"/>
              <a:t>(2/2)</a:t>
            </a:r>
            <a:endParaRPr lang="en-GB" dirty="0"/>
          </a:p>
        </p:txBody>
      </p:sp>
      <p:sp>
        <p:nvSpPr>
          <p:cNvPr id="3" name="Content Placeholder 2"/>
          <p:cNvSpPr>
            <a:spLocks noGrp="1"/>
          </p:cNvSpPr>
          <p:nvPr>
            <p:ph sz="quarter" idx="15"/>
          </p:nvPr>
        </p:nvSpPr>
        <p:spPr/>
        <p:txBody>
          <a:bodyPr/>
          <a:lstStyle/>
          <a:p>
            <a:pPr marL="342900" lvl="1" indent="-342900">
              <a:buFont typeface="+mj-lt"/>
              <a:buAutoNum type="arabicPeriod" startAt="6"/>
            </a:pPr>
            <a:r>
              <a:rPr lang="fr-BE" sz="1800" b="1" dirty="0" smtClean="0"/>
              <a:t>La possibilité de découvrir: </a:t>
            </a:r>
            <a:r>
              <a:rPr lang="fr-BE" sz="1800" dirty="0" smtClean="0"/>
              <a:t>l’augmentation de l’utilisation et de la visibilité des données achemine du trafic vers le site web du fournisseur.</a:t>
            </a:r>
          </a:p>
          <a:p>
            <a:pPr lvl="1">
              <a:buFont typeface="+mj-lt"/>
              <a:buAutoNum type="arabicPeriod" startAt="6"/>
            </a:pPr>
            <a:r>
              <a:rPr lang="fr-BE" sz="1800" b="1" dirty="0" smtClean="0"/>
              <a:t>Nouveaux clients: </a:t>
            </a:r>
            <a:r>
              <a:rPr lang="fr-BE" sz="1800" dirty="0" smtClean="0"/>
              <a:t>rendre accessible les données de manière ouverte offre de nouvelles façons d'interagir et de se rapprocher de ses clients.</a:t>
            </a:r>
          </a:p>
          <a:p>
            <a:pPr lvl="1">
              <a:buFont typeface="+mj-lt"/>
              <a:buAutoNum type="arabicPeriod" startAt="6"/>
            </a:pPr>
            <a:r>
              <a:rPr lang="fr-BE" sz="1800" b="1" dirty="0" smtClean="0"/>
              <a:t>Mission de service public: </a:t>
            </a:r>
            <a:r>
              <a:rPr lang="fr-BE" sz="1800" dirty="0" smtClean="0"/>
              <a:t>rendre accessible les métadonnées de manière ouverte aligne le fournisseur avec la mission stratégique du service public qui est de permettre le plus large accès possible au patrimoine culturel.</a:t>
            </a:r>
          </a:p>
          <a:p>
            <a:pPr lvl="1">
              <a:buFont typeface="+mj-lt"/>
              <a:buAutoNum type="arabicPeriod" startAt="6"/>
            </a:pPr>
            <a:r>
              <a:rPr lang="fr-BE" sz="1800" b="1" dirty="0" smtClean="0"/>
              <a:t>Expertise de construction: </a:t>
            </a:r>
            <a:r>
              <a:rPr lang="fr-BE" sz="1800" dirty="0" smtClean="0"/>
              <a:t>rendre accessible les métadonnées de manière ouverte permettra de renforcer l'expertise de l'institution dans ce domaine, ce qui va deviendra commercialisable sous la forme par exemple de services de consultance.</a:t>
            </a:r>
          </a:p>
          <a:p>
            <a:pPr lvl="1">
              <a:buFont typeface="+mj-lt"/>
              <a:buAutoNum type="arabicPeriod" startAt="6"/>
            </a:pPr>
            <a:r>
              <a:rPr lang="fr-BE" sz="1800" b="1" dirty="0" smtClean="0"/>
              <a:t>Externalités positives</a:t>
            </a:r>
            <a:r>
              <a:rPr lang="fr-FR" sz="1800" b="1" dirty="0" smtClean="0"/>
              <a:t>: </a:t>
            </a:r>
            <a:r>
              <a:rPr lang="fr-FR" sz="1800" dirty="0" smtClean="0"/>
              <a:t>les institutions et les industries créatives seront en mesure de créer de nouvelles entreprises, qui à leur tour permettront de renforcer l'économie de la connaissance.</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38</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Europeana Licensing Framework</a:t>
            </a:r>
            <a:endParaRPr lang="en-GB" noProof="0" dirty="0"/>
          </a:p>
        </p:txBody>
      </p:sp>
      <p:sp>
        <p:nvSpPr>
          <p:cNvPr id="3" name="Content Placeholder 2"/>
          <p:cNvSpPr>
            <a:spLocks noGrp="1"/>
          </p:cNvSpPr>
          <p:nvPr>
            <p:ph sz="quarter" idx="15"/>
          </p:nvPr>
        </p:nvSpPr>
        <p:spPr>
          <a:xfrm>
            <a:off x="533400" y="1752600"/>
            <a:ext cx="3894584" cy="4419600"/>
          </a:xfrm>
        </p:spPr>
        <p:txBody>
          <a:bodyPr/>
          <a:lstStyle/>
          <a:p>
            <a:r>
              <a:rPr lang="en-GB" sz="1600" dirty="0" err="1" smtClean="0"/>
              <a:t>Quatre</a:t>
            </a:r>
            <a:r>
              <a:rPr lang="en-GB" sz="1600" dirty="0" smtClean="0"/>
              <a:t> couches:</a:t>
            </a:r>
          </a:p>
          <a:p>
            <a:pPr marL="342900" lvl="1" indent="-342900">
              <a:buFont typeface="+mj-lt"/>
              <a:buAutoNum type="arabicPeriod"/>
            </a:pPr>
            <a:r>
              <a:rPr lang="fr-FR" sz="1400" b="1" dirty="0" smtClean="0"/>
              <a:t>Les objets physiques: </a:t>
            </a:r>
            <a:r>
              <a:rPr lang="fr-FR" sz="1400" dirty="0" smtClean="0"/>
              <a:t>la propriété ou le domaine public, selon le cas.</a:t>
            </a:r>
          </a:p>
          <a:p>
            <a:pPr marL="342900" lvl="1" indent="-342900">
              <a:buFont typeface="+mj-lt"/>
              <a:buAutoNum type="arabicPeriod"/>
            </a:pPr>
            <a:r>
              <a:rPr lang="fr-FR" sz="1400" b="1" dirty="0" smtClean="0"/>
              <a:t>Les objets numériques </a:t>
            </a:r>
            <a:r>
              <a:rPr lang="fr-FR" sz="1400" dirty="0" smtClean="0"/>
              <a:t>qui représentent les objets physiques: la déclaration des droits est soit une licence  du domaine public, soit une licence « </a:t>
            </a:r>
            <a:r>
              <a:rPr lang="fr-FR" sz="1400" dirty="0" err="1" smtClean="0"/>
              <a:t>Creative</a:t>
            </a:r>
            <a:r>
              <a:rPr lang="fr-FR" sz="1400" dirty="0" smtClean="0"/>
              <a:t> Commons », soit une licence tout droit réservé (gratuit, payant, ou accès limité).</a:t>
            </a:r>
          </a:p>
          <a:p>
            <a:pPr marL="342900" lvl="1" indent="-342900">
              <a:buFont typeface="+mj-lt"/>
              <a:buAutoNum type="arabicPeriod"/>
            </a:pPr>
            <a:r>
              <a:rPr lang="fr-FR" sz="1400" b="1" dirty="0" smtClean="0"/>
              <a:t>Aperçus </a:t>
            </a:r>
            <a:r>
              <a:rPr lang="fr-FR" sz="1400" dirty="0" smtClean="0"/>
              <a:t>(par exemple, onglets)</a:t>
            </a:r>
            <a:r>
              <a:rPr lang="fr-FR" sz="1400" b="1" dirty="0" smtClean="0"/>
              <a:t>: </a:t>
            </a:r>
            <a:r>
              <a:rPr lang="fr-FR" sz="1400" dirty="0" err="1" smtClean="0"/>
              <a:t>Europeana</a:t>
            </a:r>
            <a:r>
              <a:rPr lang="fr-FR" sz="1400" dirty="0" smtClean="0"/>
              <a:t> a le droit d'utiliser, mais pas de distribuer sauf si la licence le permet.</a:t>
            </a:r>
          </a:p>
          <a:p>
            <a:pPr marL="342900" lvl="1" indent="-342900">
              <a:buFont typeface="+mj-lt"/>
              <a:buAutoNum type="arabicPeriod"/>
            </a:pPr>
            <a:r>
              <a:rPr lang="fr-FR" sz="1400" b="1" dirty="0" smtClean="0"/>
              <a:t>Les métadonnées descriptives: à </a:t>
            </a:r>
            <a:r>
              <a:rPr lang="fr-FR" sz="1400" dirty="0" smtClean="0"/>
              <a:t>être fournies sous « CC Zéro Public Domain </a:t>
            </a:r>
            <a:r>
              <a:rPr lang="fr-FR" sz="1400" dirty="0" err="1" smtClean="0"/>
              <a:t>Dedication</a:t>
            </a:r>
            <a:r>
              <a:rPr lang="fr-FR" sz="1400" dirty="0" smtClean="0"/>
              <a:t> », donc la réutilisation est sans restriction; de plus, le fournisseur doit faire des efforts pour indiquer correctement les droits de propriété intellectuelle des objets numériques</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39</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552" y="1772816"/>
            <a:ext cx="3917311" cy="4392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343" y="5843083"/>
            <a:ext cx="759520" cy="32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21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Contenu</a:t>
            </a:r>
            <a:endParaRPr lang="en-GB" dirty="0"/>
          </a:p>
        </p:txBody>
      </p:sp>
      <p:sp>
        <p:nvSpPr>
          <p:cNvPr id="3" name="Content Placeholder 2"/>
          <p:cNvSpPr>
            <a:spLocks noGrp="1"/>
          </p:cNvSpPr>
          <p:nvPr>
            <p:ph sz="quarter" idx="15"/>
          </p:nvPr>
        </p:nvSpPr>
        <p:spPr/>
        <p:txBody>
          <a:bodyPr/>
          <a:lstStyle/>
          <a:p>
            <a:r>
              <a:rPr lang="fr-FR" dirty="0" smtClean="0"/>
              <a:t>Ce module contient ...</a:t>
            </a:r>
          </a:p>
          <a:p>
            <a:pPr>
              <a:buFont typeface="Arial" pitchFamily="34" charset="0"/>
              <a:buChar char="•"/>
            </a:pPr>
            <a:r>
              <a:rPr lang="fr-FR" dirty="0" smtClean="0"/>
              <a:t>L’importance de l’attribution de licences</a:t>
            </a:r>
          </a:p>
          <a:p>
            <a:pPr marL="273050" indent="-273050">
              <a:buFont typeface="Arial" pitchFamily="34" charset="0"/>
              <a:buChar char="•"/>
            </a:pPr>
            <a:r>
              <a:rPr lang="fr-FR" dirty="0" smtClean="0"/>
              <a:t>Les licences dans le cadre des principes  des données ouvertes</a:t>
            </a:r>
          </a:p>
          <a:p>
            <a:pPr marL="273050" indent="-273050">
              <a:buFont typeface="Arial" pitchFamily="34" charset="0"/>
              <a:buChar char="•"/>
            </a:pPr>
            <a:r>
              <a:rPr lang="fr-FR" dirty="0" smtClean="0"/>
              <a:t>Les licences dans la directive PSI révisée</a:t>
            </a:r>
          </a:p>
          <a:p>
            <a:pPr>
              <a:buFont typeface="Arial" pitchFamily="34" charset="0"/>
              <a:buChar char="•"/>
            </a:pPr>
            <a:r>
              <a:rPr lang="fr-FR" dirty="0" smtClean="0"/>
              <a:t>Les options de licence et les bonnes pratiques pour la réutilisation de données</a:t>
            </a:r>
          </a:p>
          <a:p>
            <a:pPr>
              <a:buFont typeface="Arial" pitchFamily="34" charset="0"/>
              <a:buChar char="•"/>
            </a:pPr>
            <a:r>
              <a:rPr lang="fr-FR" dirty="0" smtClean="0"/>
              <a:t>Les options de licence et les bonnes pratiques pour la réutilisation de  métadonnées</a:t>
            </a:r>
          </a:p>
          <a:p>
            <a:pPr marL="273050" indent="-273050">
              <a:buFont typeface="Arial" pitchFamily="34" charset="0"/>
              <a:buChar char="•"/>
            </a:pPr>
            <a:r>
              <a:rPr lang="fr-FR" dirty="0" smtClean="0"/>
              <a:t>Un scénario de réutilisation des métadonnées</a:t>
            </a:r>
          </a:p>
          <a:p>
            <a:pPr marL="273050" indent="-273050">
              <a:buFont typeface="Arial" pitchFamily="34" charset="0"/>
              <a:buChar char="•"/>
            </a:pPr>
            <a:r>
              <a:rPr lang="fr-FR" dirty="0" smtClean="0"/>
              <a:t>Une étude de cas: </a:t>
            </a:r>
            <a:r>
              <a:rPr lang="fr-FR" dirty="0" err="1" smtClean="0"/>
              <a:t>Europeana</a:t>
            </a:r>
            <a:endParaRPr lang="fr-FR" dirty="0" smtClean="0"/>
          </a:p>
          <a:p>
            <a:pPr lvl="1">
              <a:buFont typeface="Arial" pitchFamily="34" charset="0"/>
              <a:buChar char="•"/>
            </a:pPr>
            <a:endParaRPr lang="en-GB" dirty="0" smtClean="0"/>
          </a:p>
          <a:p>
            <a:pPr>
              <a:buFont typeface="Arial" pitchFamily="34" charset="0"/>
              <a:buChar char="•"/>
            </a:pPr>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Conclusions</a:t>
            </a:r>
            <a:endParaRPr lang="en-GB" noProof="0" dirty="0"/>
          </a:p>
        </p:txBody>
      </p:sp>
      <p:sp>
        <p:nvSpPr>
          <p:cNvPr id="3" name="Content Placeholder 2"/>
          <p:cNvSpPr>
            <a:spLocks noGrp="1"/>
          </p:cNvSpPr>
          <p:nvPr>
            <p:ph sz="quarter" idx="15"/>
          </p:nvPr>
        </p:nvSpPr>
        <p:spPr/>
        <p:txBody>
          <a:bodyPr/>
          <a:lstStyle/>
          <a:p>
            <a:pPr lvl="1"/>
            <a:r>
              <a:rPr lang="fr-FR" sz="1800" b="1" dirty="0" smtClean="0"/>
              <a:t>Les données et les métadonnées </a:t>
            </a:r>
            <a:r>
              <a:rPr lang="fr-FR" sz="1800" dirty="0" smtClean="0"/>
              <a:t>doivent être</a:t>
            </a:r>
            <a:r>
              <a:rPr lang="fr-FR" sz="1800" b="1" dirty="0" smtClean="0"/>
              <a:t> munies d'une licence explicite </a:t>
            </a:r>
            <a:r>
              <a:rPr lang="fr-FR" sz="1800" dirty="0" smtClean="0"/>
              <a:t>de sorte que les </a:t>
            </a:r>
            <a:r>
              <a:rPr lang="fr-FR" sz="1800" dirty="0" err="1" smtClean="0"/>
              <a:t>réutilisateurs</a:t>
            </a:r>
            <a:r>
              <a:rPr lang="fr-FR" sz="1800" dirty="0" smtClean="0"/>
              <a:t> sachent quoi faire avec les métadonnées et les données et permettre une interopérabilité maximale.</a:t>
            </a:r>
          </a:p>
          <a:p>
            <a:pPr marL="547370" lvl="1" indent="-273050">
              <a:buFont typeface="Wingdings" pitchFamily="2" charset="2"/>
              <a:buChar char="§"/>
            </a:pPr>
            <a:r>
              <a:rPr lang="fr-FR" sz="1800" b="1" dirty="0" smtClean="0"/>
              <a:t>Les métadonnées </a:t>
            </a:r>
            <a:r>
              <a:rPr lang="fr-FR" sz="1800" dirty="0" smtClean="0"/>
              <a:t>doivent être </a:t>
            </a:r>
            <a:r>
              <a:rPr lang="fr-FR" sz="1800" b="1" dirty="0" smtClean="0"/>
              <a:t>aussi ouvertes que possible</a:t>
            </a:r>
            <a:r>
              <a:rPr lang="fr-FR" sz="1800" dirty="0" smtClean="0"/>
              <a:t>, idéalement « CC Zéro » ou « Public Domain </a:t>
            </a:r>
            <a:r>
              <a:rPr lang="fr-FR" sz="1800" dirty="0" err="1" smtClean="0"/>
              <a:t>Dedication</a:t>
            </a:r>
            <a:r>
              <a:rPr lang="fr-FR" sz="1800" dirty="0" smtClean="0"/>
              <a:t> » pour permettre les effets de réseau.</a:t>
            </a:r>
            <a:endParaRPr lang="en-GB" sz="1800" noProof="0" dirty="0" smtClean="0"/>
          </a:p>
          <a:p>
            <a:pPr marL="547370" lvl="1" indent="-273050">
              <a:buFont typeface="Wingdings" pitchFamily="2" charset="2"/>
              <a:buChar char="§"/>
            </a:pPr>
            <a:r>
              <a:rPr lang="fr-FR" sz="1800" b="1" dirty="0" smtClean="0"/>
              <a:t>Les données </a:t>
            </a:r>
            <a:r>
              <a:rPr lang="fr-FR" sz="1800" dirty="0" smtClean="0"/>
              <a:t>devraient être</a:t>
            </a:r>
            <a:r>
              <a:rPr lang="fr-BE" sz="1800" dirty="0" smtClean="0"/>
              <a:t> accessibles </a:t>
            </a:r>
            <a:r>
              <a:rPr lang="fr-FR" sz="1800" dirty="0" smtClean="0"/>
              <a:t>sous </a:t>
            </a:r>
            <a:r>
              <a:rPr lang="fr-FR" sz="1800" b="1" dirty="0" smtClean="0"/>
              <a:t>une licence qui permet une protection appropriée</a:t>
            </a:r>
            <a:r>
              <a:rPr lang="fr-FR" sz="1800" dirty="0" smtClean="0"/>
              <a:t> (mais pas plus que nécessaire).</a:t>
            </a:r>
            <a:endParaRPr lang="en-GB" sz="1800" noProof="0" dirty="0" smtClean="0"/>
          </a:p>
          <a:p>
            <a:pPr marL="273050" indent="-273050"/>
            <a:endParaRPr lang="en-GB" sz="1800" noProof="0" dirty="0" smtClean="0"/>
          </a:p>
          <a:p>
            <a:pPr marL="273050" indent="-273050"/>
            <a:r>
              <a:rPr lang="en-GB" sz="1800" dirty="0" smtClean="0"/>
              <a:t>et </a:t>
            </a:r>
            <a:r>
              <a:rPr lang="en-GB" sz="1800" dirty="0" err="1" smtClean="0"/>
              <a:t>n'oubliez</a:t>
            </a:r>
            <a:r>
              <a:rPr lang="en-GB" sz="1800" dirty="0" smtClean="0"/>
              <a:t> pas ...</a:t>
            </a:r>
          </a:p>
          <a:p>
            <a:pPr marL="273050" indent="-273050">
              <a:buFont typeface="Arial" pitchFamily="34" charset="0"/>
              <a:buChar char="•"/>
            </a:pPr>
            <a:r>
              <a:rPr lang="fr-FR" sz="1800" dirty="0" smtClean="0"/>
              <a:t>Si aucune licence explicite n’est fournie, l'utilisateur ne sait pas ce  qui peut être fait avec les données.</a:t>
            </a:r>
          </a:p>
          <a:p>
            <a:pPr marL="273050" indent="-273050">
              <a:buFont typeface="Arial" pitchFamily="34" charset="0"/>
              <a:buChar char="•"/>
            </a:pPr>
            <a:r>
              <a:rPr lang="fr-FR" sz="1800" dirty="0" smtClean="0"/>
              <a:t>Pas de réutilisation = pas de valeur économique et sociale.</a:t>
            </a:r>
          </a:p>
          <a:p>
            <a:pPr marL="273050" indent="-273050"/>
            <a:endParaRPr lang="en-GB" sz="1800" noProof="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40</a:t>
            </a:fld>
            <a:endParaRPr lang="en-GB"/>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41</a:t>
            </a:fld>
            <a:endParaRPr lang="en-GB"/>
          </a:p>
        </p:txBody>
      </p:sp>
      <p:sp>
        <p:nvSpPr>
          <p:cNvPr id="7" name="Title 1"/>
          <p:cNvSpPr>
            <a:spLocks noGrp="1"/>
          </p:cNvSpPr>
          <p:nvPr>
            <p:ph type="title"/>
          </p:nvPr>
        </p:nvSpPr>
        <p:spPr>
          <a:xfrm>
            <a:off x="539552" y="685800"/>
            <a:ext cx="8071048" cy="914400"/>
          </a:xfrm>
        </p:spPr>
        <p:txBody>
          <a:bodyPr/>
          <a:lstStyle/>
          <a:p>
            <a:r>
              <a:rPr lang="en-GB" dirty="0" smtClean="0"/>
              <a:t>Questions de </a:t>
            </a:r>
            <a:r>
              <a:rPr lang="en-GB" dirty="0" err="1" smtClean="0"/>
              <a:t>groupe</a:t>
            </a:r>
            <a:endParaRPr lang="en-GB" dirty="0"/>
          </a:p>
        </p:txBody>
      </p:sp>
      <p:sp>
        <p:nvSpPr>
          <p:cNvPr id="8"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fr-BE" dirty="0" smtClean="0">
                <a:solidFill>
                  <a:srgbClr val="000000"/>
                </a:solidFill>
              </a:rPr>
              <a:t>Avez-vous dans votre pays une licence pour les données ou métadonnées ouvertes? Si non, quelle devrait être à votre avis l’approche préférée?</a:t>
            </a:r>
          </a:p>
          <a:p>
            <a:pPr marL="0" lvl="1" indent="0">
              <a:buClr>
                <a:srgbClr val="000000"/>
              </a:buClr>
              <a:buNone/>
            </a:pPr>
            <a:endParaRPr lang="fr-BE" dirty="0">
              <a:solidFill>
                <a:srgbClr val="000000"/>
              </a:solidFill>
            </a:endParaRPr>
          </a:p>
          <a:p>
            <a:pPr marL="0" lvl="1" indent="0">
              <a:buClr>
                <a:srgbClr val="000000"/>
              </a:buClr>
              <a:buNone/>
            </a:pPr>
            <a:r>
              <a:rPr lang="fr-BE" dirty="0" smtClean="0">
                <a:solidFill>
                  <a:srgbClr val="000000"/>
                </a:solidFill>
              </a:rPr>
              <a:t>Quelles sont/étaient les plus grandes barrières pour la publication de vos données sous une licence ouverte?</a:t>
            </a:r>
            <a:endParaRPr lang="fr-BE" dirty="0">
              <a:solidFill>
                <a:srgbClr val="000000"/>
              </a:solidFill>
            </a:endParaRPr>
          </a:p>
        </p:txBody>
      </p:sp>
      <p:pic>
        <p:nvPicPr>
          <p:cNvPr id="9" name="Picture 2" descr="C:\Users\loutasn\Downloads\1377268100_tal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10" name="Picture 2" descr="C:\Users\loutasn\Downloads\1377268100_tal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134" y="3111089"/>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69776" y="3892406"/>
            <a:ext cx="1277888" cy="184666"/>
          </a:xfrm>
          <a:prstGeom prst="rect">
            <a:avLst/>
          </a:prstGeom>
        </p:spPr>
        <p:txBody>
          <a:bodyPr wrap="square">
            <a:spAutoFit/>
          </a:bodyPr>
          <a:lstStyle/>
          <a:p>
            <a:r>
              <a:rPr lang="en-GB" sz="600" dirty="0"/>
              <a:t> http://www.visualpharm.com</a:t>
            </a:r>
          </a:p>
        </p:txBody>
      </p:sp>
      <p:sp>
        <p:nvSpPr>
          <p:cNvPr id="12"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n-GB" sz="4000" i="0" dirty="0" err="1" smtClean="0">
                <a:solidFill>
                  <a:schemeClr val="accent1"/>
                </a:solidFill>
                <a:latin typeface="Bradley Hand ITC" pitchFamily="66" charset="0"/>
              </a:rPr>
              <a:t>Faîtes</a:t>
            </a:r>
            <a:r>
              <a:rPr lang="en-GB" sz="4000" i="0" dirty="0" smtClean="0">
                <a:solidFill>
                  <a:schemeClr val="accent1"/>
                </a:solidFill>
                <a:latin typeface="Bradley Hand ITC" pitchFamily="66" charset="0"/>
              </a:rPr>
              <a:t> le test en </a:t>
            </a:r>
            <a:r>
              <a:rPr lang="en-GB" sz="4000" i="0" dirty="0" err="1" smtClean="0">
                <a:solidFill>
                  <a:schemeClr val="accent1"/>
                </a:solidFill>
                <a:latin typeface="Bradley Hand ITC" pitchFamily="66" charset="0"/>
              </a:rPr>
              <a:t>ligne</a:t>
            </a:r>
            <a:r>
              <a:rPr lang="en-GB" sz="4000" i="0" dirty="0" smtClean="0">
                <a:solidFill>
                  <a:schemeClr val="accent1"/>
                </a:solidFill>
                <a:latin typeface="Bradley Hand ITC" pitchFamily="66" charset="0"/>
              </a:rPr>
              <a:t> </a:t>
            </a:r>
            <a:r>
              <a:rPr lang="en-GB" sz="4000" i="0" dirty="0" err="1" smtClean="0">
                <a:solidFill>
                  <a:schemeClr val="accent1"/>
                </a:solidFill>
                <a:latin typeface="Bradley Hand ITC" pitchFamily="66" charset="0"/>
                <a:hlinkClick r:id="rId3"/>
              </a:rPr>
              <a:t>ici</a:t>
            </a:r>
            <a:r>
              <a:rPr lang="en-GB" sz="4000" i="0" dirty="0" smtClean="0">
                <a:solidFill>
                  <a:schemeClr val="accent1"/>
                </a:solidFill>
                <a:latin typeface="Bradley Hand ITC" pitchFamily="66" charset="0"/>
              </a:rPr>
              <a:t>!</a:t>
            </a:r>
            <a:endParaRPr lang="en-GB" sz="4000" b="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en-GB" sz="7200" i="0" dirty="0" err="1" smtClean="0">
                <a:solidFill>
                  <a:schemeClr val="accent1"/>
                </a:solidFill>
                <a:latin typeface="Bradley Hand ITC" pitchFamily="66" charset="0"/>
              </a:rPr>
              <a:t>Merci</a:t>
            </a:r>
            <a:r>
              <a:rPr lang="en-GB" sz="7200" i="0" dirty="0" smtClean="0">
                <a:solidFill>
                  <a:schemeClr val="accent1"/>
                </a:solidFill>
                <a:latin typeface="Bradley Hand ITC" pitchFamily="66" charset="0"/>
              </a:rPr>
              <a:t>!</a:t>
            </a:r>
            <a:br>
              <a:rPr lang="en-GB" sz="7200" i="0" dirty="0" smtClean="0">
                <a:solidFill>
                  <a:schemeClr val="accent1"/>
                </a:solidFill>
                <a:latin typeface="Bradley Hand ITC" pitchFamily="66" charset="0"/>
              </a:rPr>
            </a:br>
            <a:r>
              <a:rPr lang="en-GB" sz="4800" i="0" dirty="0" smtClean="0">
                <a:solidFill>
                  <a:schemeClr val="accent1"/>
                </a:solidFill>
                <a:latin typeface="Bradley Hand ITC" pitchFamily="66" charset="0"/>
              </a:rPr>
              <a:t>... et </a:t>
            </a:r>
            <a:r>
              <a:rPr lang="en-GB" sz="4800" i="0" dirty="0" err="1" smtClean="0">
                <a:solidFill>
                  <a:schemeClr val="accent1"/>
                </a:solidFill>
                <a:latin typeface="Bradley Hand ITC" pitchFamily="66" charset="0"/>
              </a:rPr>
              <a:t>maintenant</a:t>
            </a:r>
            <a:r>
              <a:rPr lang="en-GB" sz="4800" i="0" dirty="0" smtClean="0">
                <a:solidFill>
                  <a:schemeClr val="accent1"/>
                </a:solidFill>
                <a:latin typeface="Bradley Hand ITC" pitchFamily="66" charset="0"/>
              </a:rPr>
              <a:t> </a:t>
            </a:r>
            <a:r>
              <a:rPr lang="en-GB" sz="4800" i="0" dirty="0" err="1" smtClean="0">
                <a:solidFill>
                  <a:schemeClr val="accent1"/>
                </a:solidFill>
                <a:latin typeface="Bradley Hand ITC" pitchFamily="66" charset="0"/>
              </a:rPr>
              <a:t>vos</a:t>
            </a:r>
            <a:r>
              <a:rPr lang="en-GB" sz="4800" i="0" dirty="0" smtClean="0">
                <a:solidFill>
                  <a:schemeClr val="accent1"/>
                </a:solidFill>
                <a:latin typeface="Bradley Hand ITC" pitchFamily="66" charset="0"/>
              </a:rPr>
              <a:t> questions?</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err="1" smtClean="0"/>
              <a:t>Références</a:t>
            </a: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43</a:t>
            </a:fld>
            <a:endParaRPr lang="en-GB"/>
          </a:p>
        </p:txBody>
      </p:sp>
      <p:sp>
        <p:nvSpPr>
          <p:cNvPr id="8" name="Content Placeholder 4"/>
          <p:cNvSpPr>
            <a:spLocks noGrp="1"/>
          </p:cNvSpPr>
          <p:nvPr>
            <p:ph sz="quarter" idx="14"/>
          </p:nvPr>
        </p:nvSpPr>
        <p:spPr>
          <a:xfrm>
            <a:off x="533400" y="1752601"/>
            <a:ext cx="4038600" cy="4628727"/>
          </a:xfrm>
        </p:spPr>
        <p:txBody>
          <a:bodyPr/>
          <a:lstStyle/>
          <a:p>
            <a:r>
              <a:rPr lang="en-GB" sz="800" dirty="0" smtClean="0"/>
              <a:t>Slide </a:t>
            </a:r>
            <a:r>
              <a:rPr lang="en-GB" sz="800" dirty="0" smtClean="0"/>
              <a:t>9:</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n-GB" sz="800" dirty="0" smtClean="0"/>
              <a:t>Slide </a:t>
            </a:r>
            <a:r>
              <a:rPr lang="en-GB" sz="800" dirty="0" smtClean="0"/>
              <a:t>10:</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n-GB" sz="800" dirty="0"/>
              <a:t>Slide  </a:t>
            </a:r>
            <a:r>
              <a:rPr lang="en-GB" sz="800" dirty="0" smtClean="0"/>
              <a:t>12:</a:t>
            </a:r>
            <a:endParaRPr lang="en-GB" sz="800" dirty="0"/>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n-GB" sz="800" dirty="0" smtClean="0"/>
              <a:t>Slide </a:t>
            </a:r>
            <a:r>
              <a:rPr lang="en-GB" sz="800" dirty="0" smtClean="0"/>
              <a:t>18:</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n-GB" sz="800" dirty="0" smtClean="0"/>
              <a:t>Slide </a:t>
            </a:r>
            <a:r>
              <a:rPr lang="en-GB" sz="800" dirty="0" smtClean="0"/>
              <a:t>21</a:t>
            </a:r>
            <a:r>
              <a:rPr lang="en-GB" sz="800" dirty="0" smtClean="0"/>
              <a:t>:</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a:hlinkClick r:id="rId9"/>
              </a:rPr>
              <a:t>http://www.nationalarchives.gov.uk/doc/open-government-licence/version/2/</a:t>
            </a:r>
            <a:r>
              <a:rPr lang="en-GB" sz="800" dirty="0"/>
              <a:t> </a:t>
            </a:r>
          </a:p>
          <a:p>
            <a:endParaRPr lang="en-GB" sz="800" dirty="0" smtClean="0"/>
          </a:p>
          <a:p>
            <a:pPr>
              <a:buFont typeface="Arial" pitchFamily="34" charset="0"/>
              <a:buChar char="•"/>
            </a:pPr>
            <a:endParaRPr lang="en-GB" sz="800" dirty="0" smtClean="0"/>
          </a:p>
        </p:txBody>
      </p:sp>
      <p:sp>
        <p:nvSpPr>
          <p:cNvPr id="9" name="Content Placeholder 5"/>
          <p:cNvSpPr>
            <a:spLocks noGrp="1"/>
          </p:cNvSpPr>
          <p:nvPr>
            <p:ph sz="quarter" idx="15"/>
          </p:nvPr>
        </p:nvSpPr>
        <p:spPr>
          <a:xfrm>
            <a:off x="4648201" y="1752600"/>
            <a:ext cx="3962399" cy="4419600"/>
          </a:xfrm>
        </p:spPr>
        <p:txBody>
          <a:bodyPr/>
          <a:lstStyle/>
          <a:p>
            <a:r>
              <a:rPr lang="en-GB" sz="800" dirty="0"/>
              <a:t>Slide </a:t>
            </a:r>
            <a:r>
              <a:rPr lang="en-GB" sz="800" dirty="0" smtClean="0"/>
              <a:t>23:</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s-ES" sz="800" dirty="0" err="1" smtClean="0"/>
              <a:t>Slide</a:t>
            </a:r>
            <a:r>
              <a:rPr lang="es-ES" sz="800" dirty="0" smtClean="0"/>
              <a:t> </a:t>
            </a:r>
            <a:r>
              <a:rPr lang="es-ES" sz="800" dirty="0" smtClean="0"/>
              <a:t>26:</a:t>
            </a:r>
            <a:endParaRPr lang="es-ES" sz="800" dirty="0" smtClean="0"/>
          </a:p>
          <a:p>
            <a:pPr lvl="1">
              <a:buFont typeface="Arial" pitchFamily="34" charset="0"/>
              <a:buChar char="•"/>
            </a:pPr>
            <a:r>
              <a:rPr lang="es-ES" sz="800" dirty="0" err="1" smtClean="0"/>
              <a:t>Discovery</a:t>
            </a:r>
            <a:r>
              <a:rPr lang="es-ES" sz="800" dirty="0" smtClean="0"/>
              <a:t>.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n-GB" sz="800" dirty="0" smtClean="0"/>
              <a:t>Slide </a:t>
            </a:r>
            <a:r>
              <a:rPr lang="en-GB" sz="800" dirty="0" smtClean="0"/>
              <a:t>33-38:</a:t>
            </a:r>
            <a:endParaRPr lang="en-GB" sz="800" dirty="0" smtClean="0"/>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s-ES" sz="800" dirty="0" err="1" smtClean="0"/>
              <a:t>Slide</a:t>
            </a:r>
            <a:r>
              <a:rPr lang="es-ES" sz="800" dirty="0" smtClean="0"/>
              <a:t> </a:t>
            </a:r>
            <a:r>
              <a:rPr lang="es-ES" sz="800" dirty="0" smtClean="0"/>
              <a:t>39:</a:t>
            </a:r>
            <a:endParaRPr lang="es-ES" sz="800" dirty="0" smtClean="0"/>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a:t>
            </a:r>
            <a:r>
              <a:rPr lang="en-GB" dirty="0" err="1" smtClean="0"/>
              <a:t>supplémentaire</a:t>
            </a:r>
            <a:endParaRPr lang="en-GB"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2"/>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3"/>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44</a:t>
            </a:fld>
            <a:endParaRPr lang="en-GB"/>
          </a:p>
        </p:txBody>
      </p:sp>
      <p:pic>
        <p:nvPicPr>
          <p:cNvPr id="6" name="Picture 2" descr="Licensing Open Data: A Practical Guide"/>
          <p:cNvPicPr>
            <a:picLocks noChangeAspect="1" noChangeArrowheads="1"/>
          </p:cNvPicPr>
          <p:nvPr/>
        </p:nvPicPr>
        <p:blipFill>
          <a:blip r:embed="rId4"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5"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Projets</a:t>
            </a:r>
            <a:r>
              <a:rPr lang="en-GB" dirty="0" smtClean="0"/>
              <a:t> et initiatives </a:t>
            </a:r>
            <a:r>
              <a:rPr lang="en-GB" dirty="0" err="1" smtClean="0"/>
              <a:t>apparentés</a:t>
            </a:r>
            <a:endParaRPr lang="en-GB"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2"/>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3"/>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4"/>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5"/>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6"/>
              </a:rPr>
              <a:t>http://www.lapsi-project.eu/</a:t>
            </a:r>
            <a:endParaRPr lang="en-GB" sz="1600" dirty="0" smtClean="0"/>
          </a:p>
          <a:p>
            <a:pPr marL="0" lvl="1" indent="0">
              <a:spcAft>
                <a:spcPts val="2400"/>
              </a:spcAft>
              <a:buNone/>
            </a:pPr>
            <a:r>
              <a:rPr lang="en-GB" sz="1600" dirty="0" smtClean="0"/>
              <a:t>EC ISA Programme, ISA Open Metadata license v1.1. </a:t>
            </a:r>
            <a:r>
              <a:rPr lang="en-GB" sz="1600" dirty="0" smtClean="0">
                <a:hlinkClick r:id="rId7"/>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45</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8"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9"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0"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1"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2"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3"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Be part of our team...</a:t>
            </a:r>
            <a:endParaRPr lang="en-GB" sz="28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46</a:t>
            </a:fld>
            <a:endParaRPr lang="en-GB"/>
          </a:p>
        </p:txBody>
      </p:sp>
      <p:sp>
        <p:nvSpPr>
          <p:cNvPr id="7" name="TextBox 6"/>
          <p:cNvSpPr txBox="1"/>
          <p:nvPr/>
        </p:nvSpPr>
        <p:spPr>
          <a:xfrm>
            <a:off x="899592" y="1916832"/>
            <a:ext cx="2952328" cy="648997"/>
          </a:xfrm>
          <a:prstGeom prst="rect">
            <a:avLst/>
          </a:prstGeom>
          <a:solidFill>
            <a:schemeClr val="accent4">
              <a:lumMod val="75000"/>
            </a:schemeClr>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Find us on</a:t>
            </a:r>
            <a:endParaRPr lang="en-GB" sz="2800" b="1" i="1" dirty="0">
              <a:solidFill>
                <a:schemeClr val="bg1"/>
              </a:solidFill>
              <a:latin typeface="+mj-lt"/>
              <a:cs typeface="Arial" pitchFamily="34" charset="0"/>
            </a:endParaRPr>
          </a:p>
        </p:txBody>
      </p:sp>
      <p:sp>
        <p:nvSpPr>
          <p:cNvPr id="10" name="TextBox 9"/>
          <p:cNvSpPr txBox="1"/>
          <p:nvPr/>
        </p:nvSpPr>
        <p:spPr>
          <a:xfrm>
            <a:off x="5076056" y="4292171"/>
            <a:ext cx="2952328" cy="648997"/>
          </a:xfrm>
          <a:prstGeom prst="rect">
            <a:avLst/>
          </a:prstGeom>
          <a:solidFill>
            <a:schemeClr val="accent2"/>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Contact us</a:t>
            </a:r>
            <a:endParaRPr lang="en-GB" sz="2800" b="1" i="1" dirty="0">
              <a:solidFill>
                <a:schemeClr val="bg1"/>
              </a:solidFill>
              <a:latin typeface="+mj-lt"/>
              <a:cs typeface="Arial" pitchFamily="34" charset="0"/>
            </a:endParaRPr>
          </a:p>
        </p:txBody>
      </p:sp>
      <p:sp>
        <p:nvSpPr>
          <p:cNvPr id="19" name="TextBox 18"/>
          <p:cNvSpPr txBox="1"/>
          <p:nvPr/>
        </p:nvSpPr>
        <p:spPr>
          <a:xfrm>
            <a:off x="5076056" y="1916832"/>
            <a:ext cx="2952328" cy="648997"/>
          </a:xfrm>
          <a:prstGeom prst="rect">
            <a:avLst/>
          </a:prstGeom>
          <a:solidFill>
            <a:schemeClr val="accent1"/>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Join us on</a:t>
            </a:r>
            <a:endParaRPr lang="en-GB" sz="2800" b="1" i="1" dirty="0">
              <a:solidFill>
                <a:schemeClr val="bg1"/>
              </a:solidFill>
              <a:latin typeface="+mj-lt"/>
              <a:cs typeface="Arial" pitchFamily="34" charset="0"/>
            </a:endParaRPr>
          </a:p>
        </p:txBody>
      </p:sp>
      <p:sp>
        <p:nvSpPr>
          <p:cNvPr id="23" name="TextBox 22"/>
          <p:cNvSpPr txBox="1"/>
          <p:nvPr/>
        </p:nvSpPr>
        <p:spPr>
          <a:xfrm>
            <a:off x="971600" y="4293096"/>
            <a:ext cx="2880320" cy="648997"/>
          </a:xfrm>
          <a:prstGeom prst="rect">
            <a:avLst/>
          </a:prstGeom>
          <a:solidFill>
            <a:schemeClr val="accent5"/>
          </a:solidFill>
        </p:spPr>
        <p:txBody>
          <a:bodyPr wrap="square" lIns="216000" tIns="108000" rIns="108000" bIns="108000" rtlCol="0">
            <a:spAutoFit/>
          </a:bodyPr>
          <a:lstStyle/>
          <a:p>
            <a:r>
              <a:rPr lang="en-GB" sz="2800" b="1" i="1" dirty="0" smtClean="0">
                <a:solidFill>
                  <a:schemeClr val="bg1"/>
                </a:solidFill>
                <a:latin typeface="+mj-lt"/>
                <a:cs typeface="Arial" pitchFamily="34" charset="0"/>
              </a:rPr>
              <a:t>Follow us</a:t>
            </a:r>
            <a:endParaRPr lang="en-GB"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2"/>
          </p:cNvPr>
          <p:cNvPicPr>
            <a:picLocks noChangeAspect="1" noChangeArrowheads="1"/>
          </p:cNvPicPr>
          <p:nvPr/>
        </p:nvPicPr>
        <p:blipFill>
          <a:blip r:embed="rId3"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4"/>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5"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6"/>
              </a:rPr>
              <a:t>http://www.opendatasupport.eu</a:t>
            </a:r>
            <a:r>
              <a:rPr lang="en-GB" sz="1600" dirty="0" smtClean="0"/>
              <a:t> </a:t>
            </a:r>
            <a:endParaRPr lang="en-GB" sz="1600" dirty="0"/>
          </a:p>
        </p:txBody>
      </p:sp>
      <p:pic>
        <p:nvPicPr>
          <p:cNvPr id="64518" name="Picture 6" descr="http://www.collaboration133.com/wp-content/uploads/2011/12/linkedin-icon.png">
            <a:hlinkClick r:id="rId7"/>
          </p:cNvPr>
          <p:cNvPicPr>
            <a:picLocks noChangeAspect="1" noChangeArrowheads="1"/>
          </p:cNvPicPr>
          <p:nvPr/>
        </p:nvPicPr>
        <p:blipFill>
          <a:blip r:embed="rId8"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9"/>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0"/>
          </p:cNvPr>
          <p:cNvPicPr>
            <a:picLocks noChangeAspect="1" noChangeArrowheads="1"/>
          </p:cNvPicPr>
          <p:nvPr/>
        </p:nvPicPr>
        <p:blipFill>
          <a:blip r:embed="rId11"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2"/>
              </a:rPr>
              <a:t>@OpenDataSupport</a:t>
            </a:r>
            <a:endParaRPr lang="en-GB" sz="1600" dirty="0"/>
          </a:p>
        </p:txBody>
      </p:sp>
      <p:pic>
        <p:nvPicPr>
          <p:cNvPr id="33" name="Picture 2" descr="Go to the home page">
            <a:hlinkClick r:id="rId13" tooltip="Go to the home page"/>
          </p:cNvPr>
          <p:cNvPicPr>
            <a:picLocks noChangeAspect="1" noChangeArrowheads="1"/>
          </p:cNvPicPr>
          <p:nvPr/>
        </p:nvPicPr>
        <p:blipFill>
          <a:blip r:embed="rId14"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5"/>
              </a:rPr>
              <a:t>contact@opendatasupport.eu</a:t>
            </a:r>
            <a:r>
              <a:rPr lang="en-GB" sz="1600" dirty="0" smtClean="0"/>
              <a:t> </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fr-BE" sz="7200" i="0" dirty="0" smtClean="0">
                <a:solidFill>
                  <a:schemeClr val="accent1"/>
                </a:solidFill>
                <a:latin typeface="Bradley Hand ITC" pitchFamily="66" charset="0"/>
              </a:rPr>
              <a:t>L’importance de l’attribution des licences</a:t>
            </a:r>
            <a:endParaRPr lang="fr-BE" b="0" dirty="0" smtClean="0">
              <a:solidFill>
                <a:srgbClr val="FF0000"/>
              </a:solidFill>
            </a:endParaRP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noProof="0" smtClean="0"/>
              <a:t>La clareté des i</a:t>
            </a:r>
            <a:r>
              <a:rPr lang="fr-BE" smtClean="0"/>
              <a:t>nformations de licence est importante parce que ...</a:t>
            </a:r>
            <a:endParaRPr lang="fr-BE" noProof="0" dirty="0"/>
          </a:p>
        </p:txBody>
      </p:sp>
      <p:sp>
        <p:nvSpPr>
          <p:cNvPr id="3" name="Content Placeholder 2"/>
          <p:cNvSpPr>
            <a:spLocks noGrp="1"/>
          </p:cNvSpPr>
          <p:nvPr>
            <p:ph sz="quarter" idx="15"/>
          </p:nvPr>
        </p:nvSpPr>
        <p:spPr>
          <a:xfrm>
            <a:off x="533400" y="2011680"/>
            <a:ext cx="8077200" cy="4419600"/>
          </a:xfrm>
        </p:spPr>
        <p:txBody>
          <a:bodyPr/>
          <a:lstStyle/>
          <a:p>
            <a:pPr lvl="1"/>
            <a:r>
              <a:rPr lang="fr-FR" dirty="0" smtClean="0"/>
              <a:t>Cela </a:t>
            </a:r>
            <a:r>
              <a:rPr lang="fr-FR" b="1" dirty="0" smtClean="0"/>
              <a:t>indique</a:t>
            </a:r>
            <a:r>
              <a:rPr lang="fr-FR" dirty="0" smtClean="0"/>
              <a:t> </a:t>
            </a:r>
            <a:r>
              <a:rPr lang="fr-FR" b="1" dirty="0" smtClean="0"/>
              <a:t>aux utilisateurs </a:t>
            </a:r>
            <a:r>
              <a:rPr lang="fr-FR" dirty="0" smtClean="0"/>
              <a:t>et </a:t>
            </a:r>
            <a:r>
              <a:rPr lang="fr-FR" b="1" dirty="0" err="1" smtClean="0"/>
              <a:t>réutilisateurs</a:t>
            </a:r>
            <a:r>
              <a:rPr lang="fr-FR" b="1" dirty="0" smtClean="0"/>
              <a:t> </a:t>
            </a:r>
            <a:r>
              <a:rPr lang="fr-FR" dirty="0" smtClean="0"/>
              <a:t>exactement ce qu'</a:t>
            </a:r>
            <a:r>
              <a:rPr lang="fr-FR" b="1" dirty="0" smtClean="0"/>
              <a:t>ils peuvent faire </a:t>
            </a:r>
            <a:r>
              <a:rPr lang="fr-FR" dirty="0" smtClean="0"/>
              <a:t>avec vos données et métadonnées.</a:t>
            </a:r>
          </a:p>
          <a:p>
            <a:pPr lvl="1"/>
            <a:r>
              <a:rPr lang="fr-FR" dirty="0" smtClean="0"/>
              <a:t>Cela </a:t>
            </a:r>
            <a:r>
              <a:rPr lang="fr-FR" b="1" dirty="0" smtClean="0"/>
              <a:t>encourage l'utilisation et la réutilisation </a:t>
            </a:r>
            <a:r>
              <a:rPr lang="fr-FR" dirty="0" smtClean="0"/>
              <a:t>de vos données et métadonnées de la façon dont vous voulez qu‘elles soient utilisées et réutilisées.</a:t>
            </a:r>
          </a:p>
          <a:p>
            <a:pPr lvl="1"/>
            <a:r>
              <a:rPr lang="fr-FR" dirty="0" smtClean="0"/>
              <a:t>Cela </a:t>
            </a:r>
            <a:r>
              <a:rPr lang="fr-FR" b="1" dirty="0" smtClean="0"/>
              <a:t>crée de la visibilité</a:t>
            </a:r>
            <a:r>
              <a:rPr lang="fr-FR" dirty="0" smtClean="0"/>
              <a:t> en aval sur vos efforts (si vous en demandez l’attribution).</a:t>
            </a:r>
          </a:p>
          <a:p>
            <a:pPr lvl="1">
              <a:buNone/>
            </a:pPr>
            <a:endParaRPr lang="en-GB"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
        <p:nvSpPr>
          <p:cNvPr id="5" name="Rectangle 4"/>
          <p:cNvSpPr/>
          <p:nvPr/>
        </p:nvSpPr>
        <p:spPr>
          <a:xfrm>
            <a:off x="827584" y="4437112"/>
            <a:ext cx="7560840" cy="1477328"/>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fr-FR" i="1" dirty="0" smtClean="0">
                <a:solidFill>
                  <a:schemeClr val="bg2"/>
                </a:solidFill>
                <a:latin typeface="+mj-lt"/>
              </a:rPr>
              <a:t>Si </a:t>
            </a:r>
            <a:r>
              <a:rPr lang="fr-FR" b="1" i="1" dirty="0" smtClean="0">
                <a:solidFill>
                  <a:schemeClr val="bg2"/>
                </a:solidFill>
                <a:latin typeface="+mj-lt"/>
              </a:rPr>
              <a:t>aucune licence explicite n’</a:t>
            </a:r>
            <a:r>
              <a:rPr lang="fr-FR" i="1" dirty="0" smtClean="0">
                <a:solidFill>
                  <a:schemeClr val="bg2"/>
                </a:solidFill>
                <a:latin typeface="+mj-lt"/>
              </a:rPr>
              <a:t>est fournie, l'utilisateur ne sait pas ce qui peut être fait avec les données/métadonnées - </a:t>
            </a:r>
            <a:r>
              <a:rPr lang="fr-FR" b="1" i="1" dirty="0" smtClean="0">
                <a:solidFill>
                  <a:schemeClr val="bg2"/>
                </a:solidFill>
                <a:latin typeface="+mj-lt"/>
              </a:rPr>
              <a:t>la situation juridique par défaut est que rien ne peut être fait sans contacter le propriétaire au cas par cas</a:t>
            </a:r>
            <a:r>
              <a:rPr lang="fr-FR" i="1" dirty="0" smtClean="0">
                <a:solidFill>
                  <a:schemeClr val="bg2"/>
                </a:solidFill>
                <a:latin typeface="+mj-lt"/>
              </a:rPr>
              <a:t>.</a:t>
            </a:r>
          </a:p>
          <a:p>
            <a:pPr marL="0" lvl="1" indent="0">
              <a:buNone/>
            </a:pPr>
            <a:endParaRPr lang="en-GB" i="1" dirty="0" smtClean="0">
              <a:solidFill>
                <a:schemeClr val="bg2"/>
              </a:solidFill>
              <a:latin typeface="+mj-lt"/>
            </a:endParaRP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Exemple</a:t>
            </a:r>
            <a:r>
              <a:rPr lang="en-GB" dirty="0" smtClean="0"/>
              <a:t> – Information de licence </a:t>
            </a:r>
            <a:r>
              <a:rPr lang="en-GB" dirty="0" err="1" smtClean="0"/>
              <a:t>claire</a:t>
            </a:r>
            <a:endParaRPr lang="nl-B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96752"/>
            <a:ext cx="788272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ltGray">
          <a:xfrm>
            <a:off x="6588224" y="5589240"/>
            <a:ext cx="1872208" cy="3600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err="1" smtClean="0">
              <a:solidFill>
                <a:schemeClr val="bg1"/>
              </a:solidFill>
              <a:latin typeface="Georgia" pitchFamily="18" charset="0"/>
            </a:endParaRPr>
          </a:p>
        </p:txBody>
      </p:sp>
    </p:spTree>
    <p:extLst>
      <p:ext uri="{BB962C8B-B14F-4D97-AF65-F5344CB8AC3E}">
        <p14:creationId xmlns:p14="http://schemas.microsoft.com/office/powerpoint/2010/main" val="3815979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758771"/>
            <a:ext cx="8071048" cy="914400"/>
          </a:xfrm>
        </p:spPr>
        <p:txBody>
          <a:bodyPr/>
          <a:lstStyle/>
          <a:p>
            <a:r>
              <a:rPr lang="fr-FR" sz="7200" i="0" dirty="0" smtClean="0">
                <a:solidFill>
                  <a:schemeClr val="accent1"/>
                </a:solidFill>
                <a:latin typeface="Bradley Hand ITC" pitchFamily="66" charset="0"/>
              </a:rPr>
              <a:t>Les licences dans le cadre des principes  des données ouvertes</a:t>
            </a:r>
            <a:br>
              <a:rPr lang="fr-FR" sz="7200" i="0" dirty="0" smtClean="0">
                <a:solidFill>
                  <a:schemeClr val="accent1"/>
                </a:solidFill>
                <a:latin typeface="Bradley Hand ITC" pitchFamily="66" charset="0"/>
              </a:rPr>
            </a:br>
            <a:r>
              <a:rPr lang="fr-FR" b="0" dirty="0" smtClean="0"/>
              <a:t> Comment les licences apparaissent dans les principes de base des données ouvertes et pourquoi donner une licence au (méta)données ouvertes est important.</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définition des données ouvertes</a:t>
            </a:r>
            <a:r>
              <a:rPr lang="en-GB" noProof="0" dirty="0" smtClean="0"/>
              <a:t/>
            </a:r>
            <a:br>
              <a:rPr lang="en-GB" noProof="0" dirty="0" smtClean="0"/>
            </a:br>
            <a:r>
              <a:rPr lang="fr-FR" b="0" noProof="0" dirty="0" smtClean="0"/>
              <a:t>Elle</a:t>
            </a:r>
            <a:r>
              <a:rPr lang="fr-FR" b="0" dirty="0" smtClean="0"/>
              <a:t> couvre également les métadonnées</a:t>
            </a:r>
            <a:endParaRPr lang="en-GB" b="0" noProof="0" dirty="0"/>
          </a:p>
        </p:txBody>
      </p:sp>
      <p:sp>
        <p:nvSpPr>
          <p:cNvPr id="3" name="Content Placeholder 2"/>
          <p:cNvSpPr>
            <a:spLocks noGrp="1"/>
          </p:cNvSpPr>
          <p:nvPr>
            <p:ph sz="quarter" idx="15"/>
          </p:nvPr>
        </p:nvSpPr>
        <p:spPr>
          <a:xfrm>
            <a:off x="533400" y="1484784"/>
            <a:ext cx="8077200" cy="4419600"/>
          </a:xfrm>
        </p:spPr>
        <p:txBody>
          <a:bodyPr/>
          <a:lstStyle/>
          <a:p>
            <a:r>
              <a:rPr lang="fr-BE" i="1" dirty="0" smtClean="0">
                <a:solidFill>
                  <a:schemeClr val="accent1"/>
                </a:solidFill>
              </a:rPr>
              <a:t>« Une donnée ou un contenu est ouvert si </a:t>
            </a:r>
            <a:r>
              <a:rPr lang="fr-BE" b="1" i="1" dirty="0" smtClean="0">
                <a:solidFill>
                  <a:schemeClr val="accent1"/>
                </a:solidFill>
              </a:rPr>
              <a:t>n’importe qui </a:t>
            </a:r>
            <a:r>
              <a:rPr lang="fr-BE" i="1" dirty="0" smtClean="0">
                <a:solidFill>
                  <a:schemeClr val="accent1"/>
                </a:solidFill>
              </a:rPr>
              <a:t>peut </a:t>
            </a:r>
            <a:r>
              <a:rPr lang="fr-BE" b="1" i="1" dirty="0" smtClean="0">
                <a:solidFill>
                  <a:schemeClr val="accent1"/>
                </a:solidFill>
              </a:rPr>
              <a:t>librement </a:t>
            </a:r>
            <a:r>
              <a:rPr lang="fr-BE" i="1" dirty="0" smtClean="0">
                <a:solidFill>
                  <a:schemeClr val="accent1"/>
                </a:solidFill>
              </a:rPr>
              <a:t>l’</a:t>
            </a:r>
            <a:r>
              <a:rPr lang="fr-BE" b="1" i="1" dirty="0" smtClean="0">
                <a:solidFill>
                  <a:schemeClr val="accent1"/>
                </a:solidFill>
              </a:rPr>
              <a:t>utiliser</a:t>
            </a:r>
            <a:r>
              <a:rPr lang="fr-BE" i="1" dirty="0" smtClean="0">
                <a:solidFill>
                  <a:schemeClr val="accent1"/>
                </a:solidFill>
              </a:rPr>
              <a:t>, le </a:t>
            </a:r>
            <a:r>
              <a:rPr lang="fr-BE" b="1" i="1" dirty="0" smtClean="0">
                <a:solidFill>
                  <a:schemeClr val="accent1"/>
                </a:solidFill>
              </a:rPr>
              <a:t>réutiliser</a:t>
            </a:r>
            <a:r>
              <a:rPr lang="fr-BE" i="1" dirty="0" smtClean="0">
                <a:solidFill>
                  <a:schemeClr val="accent1"/>
                </a:solidFill>
              </a:rPr>
              <a:t>, et le </a:t>
            </a:r>
            <a:r>
              <a:rPr lang="fr-BE" b="1" i="1" dirty="0" smtClean="0">
                <a:solidFill>
                  <a:schemeClr val="accent1"/>
                </a:solidFill>
              </a:rPr>
              <a:t>redistribuer </a:t>
            </a:r>
            <a:r>
              <a:rPr lang="fr-BE" i="1" dirty="0" smtClean="0">
                <a:solidFill>
                  <a:schemeClr val="accent1"/>
                </a:solidFill>
              </a:rPr>
              <a:t>– à condition seulement, et au maximum, de devoir en attribuer la source »</a:t>
            </a:r>
            <a:r>
              <a:rPr lang="fr-BE" sz="1600" dirty="0" smtClean="0"/>
              <a:t/>
            </a:r>
            <a:br>
              <a:rPr lang="fr-BE" sz="1600" dirty="0" smtClean="0"/>
            </a:br>
            <a:r>
              <a:rPr lang="fr-BE" sz="1400" i="1" dirty="0" smtClean="0"/>
              <a:t>-- opendefinition.org </a:t>
            </a:r>
            <a:endParaRPr lang="fr-BE" sz="1400" i="1" noProof="0" dirty="0" smtClean="0"/>
          </a:p>
          <a:p>
            <a:endParaRPr lang="fr-BE" sz="100" noProof="0" dirty="0" smtClean="0"/>
          </a:p>
          <a:p>
            <a:r>
              <a:rPr lang="fr-BE" sz="1600" dirty="0" smtClean="0"/>
              <a:t>Selon l’« Open </a:t>
            </a:r>
            <a:r>
              <a:rPr lang="fr-BE" sz="1600" dirty="0" err="1" smtClean="0"/>
              <a:t>Knowledge</a:t>
            </a:r>
            <a:r>
              <a:rPr lang="fr-BE" sz="1600" dirty="0" smtClean="0"/>
              <a:t> </a:t>
            </a:r>
            <a:r>
              <a:rPr lang="fr-BE" sz="1600" dirty="0" err="1" smtClean="0"/>
              <a:t>Foundation</a:t>
            </a:r>
            <a:r>
              <a:rPr lang="fr-BE" sz="1600" dirty="0" smtClean="0"/>
              <a:t> », cela signifie:</a:t>
            </a:r>
            <a:endParaRPr lang="fr-BE" sz="1600" noProof="0" dirty="0" smtClean="0"/>
          </a:p>
          <a:p>
            <a:pPr lvl="1"/>
            <a:r>
              <a:rPr lang="fr-BE" sz="1600" b="1" dirty="0" smtClean="0"/>
              <a:t>Disponibilité et accès: </a:t>
            </a:r>
            <a:r>
              <a:rPr lang="fr-BE" sz="1600" dirty="0" smtClean="0"/>
              <a:t>les données doivent être disponibles dans leur ensemble et à un tarif ne dépassant pas le coût raisonnable de reproduction, de préférence par téléchargement sur ​​Internet. Les données doivent également être disponibles sous une forme commode et modifiable.</a:t>
            </a:r>
            <a:endParaRPr lang="fr-BE" sz="1600" noProof="0" dirty="0" smtClean="0"/>
          </a:p>
          <a:p>
            <a:pPr lvl="1" indent="-273600"/>
            <a:r>
              <a:rPr lang="fr-BE" sz="1600" b="1" dirty="0" smtClean="0"/>
              <a:t>La réutilisation et la redistribution: </a:t>
            </a:r>
            <a:r>
              <a:rPr lang="fr-BE" sz="1600" dirty="0" smtClean="0"/>
              <a:t>les données doivent être fournies dans des conditions qui permettent la réutilisation, la redistribution, ainsi que la possibilité de mélanger  celles-ci avec d'autres ensembles de données.</a:t>
            </a:r>
            <a:endParaRPr lang="fr-BE" sz="1600" noProof="0" dirty="0" smtClean="0"/>
          </a:p>
          <a:p>
            <a:pPr lvl="1" indent="-273600"/>
            <a:r>
              <a:rPr lang="fr-BE" sz="1600" b="1" dirty="0" smtClean="0"/>
              <a:t>Participation universelle: </a:t>
            </a:r>
            <a:r>
              <a:rPr lang="fr-BE" sz="1600" dirty="0" smtClean="0"/>
              <a:t>chacun doit être en mesure d'utiliser, réutiliser et redistribuer - il ne devrait y avoir aucune discrimination contre des champs d’activité ou des personnes ou des groupes. Par ex., des restrictions «non commerciales» qui empêcherait l'utilisation «commerciale», ou des restrictions d'utilisation à certaines fins (par exemple uniquement dans l'éducation), ne sont pas autorisées</a:t>
            </a:r>
            <a:endParaRPr lang="fr-BE" sz="16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9</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3342</TotalTime>
  <Words>4077</Words>
  <Application>Microsoft Office PowerPoint</Application>
  <PresentationFormat>On-screen Show (4:3)</PresentationFormat>
  <Paragraphs>429</Paragraphs>
  <Slides>46</Slides>
  <Notes>36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ODS_presentation template v0.05</vt:lpstr>
      <vt:lpstr>Module de formation 2.5     Licences pour les données et les métadonnées</vt:lpstr>
      <vt:lpstr>This presentation has been created by PwC  Authors:  Makx Dekkers, Nikolaos Loutas, Michiel De Keyzer and Stijn Goedertier </vt:lpstr>
      <vt:lpstr>Les objectifs de cette formation</vt:lpstr>
      <vt:lpstr>Contenu</vt:lpstr>
      <vt:lpstr>L’importance de l’attribution des licences</vt:lpstr>
      <vt:lpstr>La clareté des informations de licence est importante parce que ...</vt:lpstr>
      <vt:lpstr>Exemple – Information de licence claire</vt:lpstr>
      <vt:lpstr>Les licences dans le cadre des principes  des données ouvertes  Comment les licences apparaissent dans les principes de base des données ouvertes et pourquoi donner une licence au (méta)données ouvertes est important.</vt:lpstr>
      <vt:lpstr>La définition des données ouvertes Elle couvre également les métadonnées</vt:lpstr>
      <vt:lpstr>L’attribution de licences est la première étoile ...</vt:lpstr>
      <vt:lpstr>Les licenses dans la directive PSI révisée</vt:lpstr>
      <vt:lpstr>Obligations des États membres en fonction de la directive PSI</vt:lpstr>
      <vt:lpstr>La Directive 2013/37/EU dit que...</vt:lpstr>
      <vt:lpstr>Conséquences de la directive PSI en ce qui concerne l’attribution de licences</vt:lpstr>
      <vt:lpstr>Options de licences et bonnes pratiques Le cas des données - différentes options existent pour attribuer une licences à vos données en fonction de leur nature.  </vt:lpstr>
      <vt:lpstr>Ensembles de données pour les licences</vt:lpstr>
      <vt:lpstr>Différentes données ont des besoins différents de licence</vt:lpstr>
      <vt:lpstr>Optique de licences: Creative Commons (1)</vt:lpstr>
      <vt:lpstr>Optique de licences: Creative Commons (2)</vt:lpstr>
      <vt:lpstr>Bonnes pratiques pour l’attribution de licences à vos données</vt:lpstr>
      <vt:lpstr>Licence du gouvernement britannique pour l'information du secteur public</vt:lpstr>
      <vt:lpstr>Utiliser une licence ouverte sans restrictions pour vos données</vt:lpstr>
      <vt:lpstr>Protection contre la responsabilité légale</vt:lpstr>
      <vt:lpstr>Les options de licence et les bonnes pratiques  Publier vos métadonnées sous une licence du domaine public pour assurer une large diffusion et réutilisation.</vt:lpstr>
      <vt:lpstr>Quelles licences sont adaptées pour les métadonnées</vt:lpstr>
      <vt:lpstr>Exemple: Discovery Open Metadata Principles</vt:lpstr>
      <vt:lpstr>Bonnes pratiques pour l‘’attribution de licences à vos métadonnées</vt:lpstr>
      <vt:lpstr>Un scénario pour la réutilisation des métadonnées   Un scénario pour la réutilisation de métadonnées publiées sous une licence du domaine public.</vt:lpstr>
      <vt:lpstr>Que peuvent faire les réutilisateurs avec des métadonnées dans le domaine public</vt:lpstr>
      <vt:lpstr>Scénario de réutilisation des métadonnées pour des ensembles de données (1/2)</vt:lpstr>
      <vt:lpstr>Scénario de réutilisation des métadonnées pour des ensembles de données (2/2)</vt:lpstr>
      <vt:lpstr>Avantages et inconvénients d’un licence du domaine public</vt:lpstr>
      <vt:lpstr>Étude de cas: Europeana Comment Europeana a surmonté les défis d’attribution de licences pour données et métadonnées.</vt:lpstr>
      <vt:lpstr>Europeana – approche originale</vt:lpstr>
      <vt:lpstr>Les risques possibles de fournir des métadonnées ouvertes?(1/2)</vt:lpstr>
      <vt:lpstr>Les risques possibles de fournir des métadonnées ouvertes?(2/2)</vt:lpstr>
      <vt:lpstr>Les avantages identifiés de l’ouverture des métadonnées (1/2)</vt:lpstr>
      <vt:lpstr>Les avantages identifiés de l’ouverture des métadonnées (2/2)</vt:lpstr>
      <vt:lpstr>Europeana Licensing Framework</vt:lpstr>
      <vt:lpstr>Conclusions</vt:lpstr>
      <vt:lpstr>Questions de groupe</vt:lpstr>
      <vt:lpstr>Merci! ... et maintenant vos questions?</vt:lpstr>
      <vt:lpstr>Références</vt:lpstr>
      <vt:lpstr>Lecture supplémentaire</vt:lpstr>
      <vt:lpstr>Projets et initiatives apparentés</vt:lpstr>
      <vt:lpstr>Be part of our team...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prudhomr</cp:lastModifiedBy>
  <cp:revision>393</cp:revision>
  <dcterms:created xsi:type="dcterms:W3CDTF">2013-06-03T10:50:20Z</dcterms:created>
  <dcterms:modified xsi:type="dcterms:W3CDTF">2014-04-07T13:56:21Z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