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9"/>
  </p:notesMasterIdLst>
  <p:handoutMasterIdLst>
    <p:handoutMasterId r:id="rId40"/>
  </p:handoutMasterIdLst>
  <p:sldIdLst>
    <p:sldId id="448" r:id="rId2"/>
    <p:sldId id="489" r:id="rId3"/>
    <p:sldId id="449" r:id="rId4"/>
    <p:sldId id="493" r:id="rId5"/>
    <p:sldId id="450" r:id="rId6"/>
    <p:sldId id="495" r:id="rId7"/>
    <p:sldId id="456" r:id="rId8"/>
    <p:sldId id="455" r:id="rId9"/>
    <p:sldId id="457" r:id="rId10"/>
    <p:sldId id="458" r:id="rId11"/>
    <p:sldId id="497" r:id="rId12"/>
    <p:sldId id="498" r:id="rId13"/>
    <p:sldId id="490" r:id="rId14"/>
    <p:sldId id="496" r:id="rId15"/>
    <p:sldId id="461" r:id="rId16"/>
    <p:sldId id="463" r:id="rId17"/>
    <p:sldId id="464" r:id="rId18"/>
    <p:sldId id="465" r:id="rId19"/>
    <p:sldId id="468" r:id="rId20"/>
    <p:sldId id="469" r:id="rId21"/>
    <p:sldId id="470" r:id="rId22"/>
    <p:sldId id="499" r:id="rId23"/>
    <p:sldId id="472" r:id="rId24"/>
    <p:sldId id="500" r:id="rId25"/>
    <p:sldId id="474" r:id="rId26"/>
    <p:sldId id="501" r:id="rId27"/>
    <p:sldId id="479" r:id="rId28"/>
    <p:sldId id="476" r:id="rId29"/>
    <p:sldId id="477" r:id="rId30"/>
    <p:sldId id="478" r:id="rId31"/>
    <p:sldId id="488" r:id="rId32"/>
    <p:sldId id="494" r:id="rId33"/>
    <p:sldId id="454" r:id="rId34"/>
    <p:sldId id="451" r:id="rId35"/>
    <p:sldId id="452" r:id="rId36"/>
    <p:sldId id="492" r:id="rId37"/>
    <p:sldId id="491" r:id="rId38"/>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2" autoAdjust="0"/>
    <p:restoredTop sz="92938" autoAdjust="0"/>
  </p:normalViewPr>
  <p:slideViewPr>
    <p:cSldViewPr>
      <p:cViewPr varScale="1">
        <p:scale>
          <a:sx n="90" d="100"/>
          <a:sy n="90" d="100"/>
        </p:scale>
        <p:origin x="690" y="9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8" d="100"/>
          <a:sy n="98" d="100"/>
        </p:scale>
        <p:origin x="-3564"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10/11/2015</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10/11/2015</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a:t>
            </a:r>
            <a:r>
              <a:rPr lang="nl-BE" baseline="0" dirty="0" smtClean="0"/>
              <a:t> </a:t>
            </a:r>
            <a:r>
              <a:rPr lang="nl-BE" baseline="0" dirty="0" err="1" smtClean="0"/>
              <a:t>shifted</a:t>
            </a:r>
            <a:r>
              <a:rPr lang="nl-BE" baseline="0" dirty="0" smtClean="0"/>
              <a:t> </a:t>
            </a:r>
            <a:r>
              <a:rPr lang="nl-BE" baseline="0" dirty="0" err="1" smtClean="0"/>
              <a:t>consitency</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extLst>
      <p:ext uri="{BB962C8B-B14F-4D97-AF65-F5344CB8AC3E}">
        <p14:creationId xmlns:p14="http://schemas.microsoft.com/office/powerpoint/2010/main" val="37952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UDPATE: </a:t>
            </a:r>
            <a:r>
              <a:rPr lang="nl-BE" dirty="0" err="1" smtClean="0"/>
              <a:t>added</a:t>
            </a:r>
            <a:r>
              <a:rPr lang="nl-BE" dirty="0" smtClean="0"/>
              <a:t> “take </a:t>
            </a:r>
            <a:r>
              <a:rPr lang="nl-BE" dirty="0" err="1" smtClean="0"/>
              <a:t>also</a:t>
            </a:r>
            <a:r>
              <a:rPr lang="nl-BE" smtClean="0"/>
              <a:t> the...” + link</a:t>
            </a:r>
            <a:endParaRPr lang="nl-BE"/>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a:p>
        </p:txBody>
      </p:sp>
    </p:spTree>
    <p:extLst>
      <p:ext uri="{BB962C8B-B14F-4D97-AF65-F5344CB8AC3E}">
        <p14:creationId xmlns:p14="http://schemas.microsoft.com/office/powerpoint/2010/main" val="112089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a:p>
        </p:txBody>
      </p:sp>
    </p:spTree>
    <p:extLst>
      <p:ext uri="{BB962C8B-B14F-4D97-AF65-F5344CB8AC3E}">
        <p14:creationId xmlns:p14="http://schemas.microsoft.com/office/powerpoint/2010/main" val="231621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extLst>
      <p:ext uri="{BB962C8B-B14F-4D97-AF65-F5344CB8AC3E}">
        <p14:creationId xmlns:p14="http://schemas.microsoft.com/office/powerpoint/2010/main" val="146488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a:t>
            </a:r>
            <a:r>
              <a:rPr lang="nl-BE" baseline="0" dirty="0" smtClean="0"/>
              <a:t> slide </a:t>
            </a:r>
            <a:r>
              <a:rPr lang="nl-BE" baseline="0" dirty="0" err="1" smtClean="0"/>
              <a:t>updated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a:p>
        </p:txBody>
      </p:sp>
    </p:spTree>
    <p:extLst>
      <p:ext uri="{BB962C8B-B14F-4D97-AF65-F5344CB8AC3E}">
        <p14:creationId xmlns:p14="http://schemas.microsoft.com/office/powerpoint/2010/main" val="52869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update of </a:t>
            </a:r>
            <a:r>
              <a:rPr lang="nl-BE" dirty="0" err="1" smtClean="0"/>
              <a:t>example</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a:p>
        </p:txBody>
      </p:sp>
    </p:spTree>
    <p:extLst>
      <p:ext uri="{BB962C8B-B14F-4D97-AF65-F5344CB8AC3E}">
        <p14:creationId xmlns:p14="http://schemas.microsoft.com/office/powerpoint/2010/main" val="77681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UPDATE:</a:t>
            </a:r>
            <a:r>
              <a:rPr lang="nl-NL" baseline="0" dirty="0" smtClean="0"/>
              <a:t> </a:t>
            </a:r>
            <a:r>
              <a:rPr lang="nl-NL" baseline="0" dirty="0" err="1" smtClean="0"/>
              <a:t>shifted</a:t>
            </a:r>
            <a:r>
              <a:rPr lang="nl-NL" baseline="0" dirty="0" smtClean="0"/>
              <a:t> </a:t>
            </a:r>
            <a:r>
              <a:rPr lang="nl-NL" baseline="0" dirty="0" err="1" smtClean="0"/>
              <a:t>consitency</a:t>
            </a:r>
            <a:r>
              <a:rPr lang="nl-NL" baseline="0" dirty="0" smtClean="0"/>
              <a:t> slides</a:t>
            </a:r>
            <a:endParaRPr lang="nl-NL" dirty="0" smtClean="0"/>
          </a:p>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extLst>
      <p:ext uri="{BB962C8B-B14F-4D97-AF65-F5344CB8AC3E}">
        <p14:creationId xmlns:p14="http://schemas.microsoft.com/office/powerpoint/2010/main" val="299764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UPDATE:</a:t>
            </a:r>
            <a:r>
              <a:rPr lang="nl-NL" baseline="0" dirty="0" smtClean="0"/>
              <a:t> </a:t>
            </a:r>
            <a:r>
              <a:rPr lang="nl-NL" baseline="0" dirty="0" err="1" smtClean="0"/>
              <a:t>shifted</a:t>
            </a:r>
            <a:r>
              <a:rPr lang="nl-NL" baseline="0" dirty="0" smtClean="0"/>
              <a:t> </a:t>
            </a:r>
            <a:r>
              <a:rPr lang="nl-NL" baseline="0" dirty="0" err="1" smtClean="0"/>
              <a:t>consitency</a:t>
            </a:r>
            <a:r>
              <a:rPr lang="nl-NL" baseline="0" dirty="0" smtClean="0"/>
              <a:t> slides + update </a:t>
            </a:r>
            <a:r>
              <a:rPr lang="nl-NL" baseline="0" dirty="0" err="1" smtClean="0"/>
              <a:t>example</a:t>
            </a:r>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a:p>
        </p:txBody>
      </p:sp>
    </p:spTree>
    <p:extLst>
      <p:ext uri="{BB962C8B-B14F-4D97-AF65-F5344CB8AC3E}">
        <p14:creationId xmlns:p14="http://schemas.microsoft.com/office/powerpoint/2010/main" val="389719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a:t>
            </a:r>
            <a:r>
              <a:rPr lang="nl-BE" dirty="0" err="1" smtClean="0"/>
              <a:t>example</a:t>
            </a:r>
            <a:r>
              <a:rPr lang="nl-BE" dirty="0" smtClean="0"/>
              <a:t> </a:t>
            </a:r>
            <a:r>
              <a:rPr lang="nl-BE" dirty="0" err="1" smtClean="0"/>
              <a:t>updated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extLst>
      <p:ext uri="{BB962C8B-B14F-4D97-AF65-F5344CB8AC3E}">
        <p14:creationId xmlns:p14="http://schemas.microsoft.com/office/powerpoint/2010/main" val="312421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“Publications</a:t>
            </a:r>
            <a:r>
              <a:rPr lang="nl-BE" baseline="0" dirty="0" smtClean="0"/>
              <a:t> Office” of the EU </a:t>
            </a:r>
            <a:r>
              <a:rPr lang="nl-BE" baseline="0" dirty="0" err="1" smtClean="0"/>
              <a:t>and</a:t>
            </a:r>
            <a:r>
              <a:rPr lang="nl-BE" baseline="0" dirty="0" smtClean="0"/>
              <a:t> “</a:t>
            </a:r>
            <a:r>
              <a:rPr lang="nl-BE" baseline="0" dirty="0" err="1" smtClean="0"/>
              <a:t>Lexvo</a:t>
            </a:r>
            <a:r>
              <a:rPr lang="nl-BE" baseline="0" dirty="0" smtClean="0"/>
              <a:t>” in </a:t>
            </a:r>
            <a:r>
              <a:rPr lang="nl-BE" baseline="0" dirty="0" err="1" smtClean="0"/>
              <a:t>bold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a:p>
        </p:txBody>
      </p:sp>
    </p:spTree>
    <p:extLst>
      <p:ext uri="{BB962C8B-B14F-4D97-AF65-F5344CB8AC3E}">
        <p14:creationId xmlns:p14="http://schemas.microsoft.com/office/powerpoint/2010/main" val="218344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UPDATE: </a:t>
            </a:r>
            <a:r>
              <a:rPr lang="nl-NL" dirty="0" err="1" smtClean="0"/>
              <a:t>updated</a:t>
            </a:r>
            <a:r>
              <a:rPr lang="nl-NL" baseline="0" dirty="0" smtClean="0"/>
              <a:t> </a:t>
            </a:r>
            <a:r>
              <a:rPr lang="nl-NL" baseline="0" dirty="0" err="1" smtClean="0"/>
              <a:t>example</a:t>
            </a:r>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a:p>
        </p:txBody>
      </p:sp>
    </p:spTree>
    <p:extLst>
      <p:ext uri="{BB962C8B-B14F-4D97-AF65-F5344CB8AC3E}">
        <p14:creationId xmlns:p14="http://schemas.microsoft.com/office/powerpoint/2010/main" val="317226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UPDATE:</a:t>
            </a:r>
            <a:r>
              <a:rPr lang="nl-NL" baseline="0" dirty="0" smtClean="0"/>
              <a:t> </a:t>
            </a:r>
            <a:r>
              <a:rPr lang="nl-NL" baseline="0" dirty="0" err="1" smtClean="0"/>
              <a:t>updated</a:t>
            </a:r>
            <a:r>
              <a:rPr lang="nl-NL" baseline="0" dirty="0" smtClean="0"/>
              <a:t> </a:t>
            </a:r>
            <a:r>
              <a:rPr lang="nl-NL" baseline="0" dirty="0" err="1" smtClean="0"/>
              <a:t>example</a:t>
            </a:r>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a:p>
        </p:txBody>
      </p:sp>
    </p:spTree>
    <p:extLst>
      <p:ext uri="{BB962C8B-B14F-4D97-AF65-F5344CB8AC3E}">
        <p14:creationId xmlns:p14="http://schemas.microsoft.com/office/powerpoint/2010/main" val="64224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UDPATE:</a:t>
            </a:r>
            <a:r>
              <a:rPr lang="nl-NL" baseline="0" dirty="0" smtClean="0"/>
              <a:t> </a:t>
            </a:r>
            <a:r>
              <a:rPr lang="nl-NL" baseline="0" dirty="0" err="1" smtClean="0"/>
              <a:t>updated</a:t>
            </a:r>
            <a:r>
              <a:rPr lang="nl-NL" baseline="0" dirty="0" smtClean="0"/>
              <a:t> </a:t>
            </a:r>
            <a:r>
              <a:rPr lang="nl-NL" baseline="0" dirty="0" err="1" smtClean="0"/>
              <a:t>example</a:t>
            </a:r>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a:p>
        </p:txBody>
      </p:sp>
    </p:spTree>
    <p:extLst>
      <p:ext uri="{BB962C8B-B14F-4D97-AF65-F5344CB8AC3E}">
        <p14:creationId xmlns:p14="http://schemas.microsoft.com/office/powerpoint/2010/main" val="3843383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
        <p:nvSpPr>
          <p:cNvPr id="22" name="Subtitle 5"/>
          <p:cNvSpPr txBox="1">
            <a:spLocks/>
          </p:cNvSpPr>
          <p:nvPr userDrawn="1"/>
        </p:nvSpPr>
        <p:spPr>
          <a:xfrm>
            <a:off x="1907704" y="5517232"/>
            <a:ext cx="5343525" cy="648072"/>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100" b="0" i="1" u="none" strike="noStrike" kern="1200" cap="none" spc="0" normalizeH="0" baseline="0" noProof="0" smtClean="0">
                <a:ln>
                  <a:noFill/>
                </a:ln>
                <a:solidFill>
                  <a:schemeClr val="bg1"/>
                </a:solidFill>
                <a:effectLst/>
                <a:uLnTx/>
                <a:uFillTx/>
                <a:latin typeface="Georgia" pitchFamily="18" charset="0"/>
                <a:ea typeface="+mn-ea"/>
                <a:cs typeface="+mn-cs"/>
              </a:rPr>
              <a:t>Open Data Support is funded  by the European Commission under SMART 2012/0107 ‘Lot 2: Provision of services for the Publication, Access and Reuse of Open Public Data across the European Union, through existing open data portals’(Contract No. 30-CE-0530965/00-17).</a:t>
            </a:r>
            <a:endParaRPr kumimoji="0" lang="en-GB" sz="1100" b="0" i="1"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err="1" smtClean="0">
              <a:latin typeface="Georgia" pitchFamily="18" charset="0"/>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hyperlink" Target="http://www.slideshare.net/OpenDataSupport/design-and-manage-persitent-ur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google.be/url?sa=i&amp;rct=j&amp;q=&amp;esrc=s&amp;frm=1&amp;source=images&amp;cd=&amp;cad=rja&amp;docid=q-Y4D6vof2pGaM&amp;tbnid=otWpPWVQmxn0oM:&amp;ved=0CAUQjRw&amp;url=http://www.devirtuoso.com/2009/06/how-to-create-a-useful-404-page/&amp;ei=UUfqUsjND6W20wXpx4GoDw&amp;bvm=bv.60444564,d.d2k&amp;psig=AFQjCNHZMsoNn7Ca2h7G2sZlb3Lr2yHl2A&amp;ust=13911717367578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joinup.ec.europa.eu/asset/adms_foss/news/just-released-admssw-validator-verify-and-visualise-rdf-software-metadat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the-linked-open-government-data-lifecycl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checklists.opquast.com/en/opendata"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lideshare.net/OpenDataSupport/introduction-to-metadata-manage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estmoz.com/18706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ckan.org/2011/01/20/data-quality-what-is-it/" TargetMode="External"/><Relationship Id="rId13" Type="http://schemas.openxmlformats.org/officeDocument/2006/relationships/hyperlink" Target="https://dvcs.w3.org/hg/gld/raw-file/default/bp/index.html" TargetMode="External"/><Relationship Id="rId3" Type="http://schemas.openxmlformats.org/officeDocument/2006/relationships/hyperlink" Target="http://dspace.mit.edu/handle/1721.1/13812" TargetMode="External"/><Relationship Id="rId7" Type="http://schemas.openxmlformats.org/officeDocument/2006/relationships/hyperlink" Target="http://opengovdata.io/2012-02/page/5-2/data-quality-precision-accuracy-and-cost" TargetMode="External"/><Relationship Id="rId12" Type="http://schemas.openxmlformats.org/officeDocument/2006/relationships/hyperlink" Target="https://joinup.ec.europa.eu/community/semic/document/10-rules-persistent-uri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slideshare.net/cityhub/sharon-dawes-ctg" TargetMode="External"/><Relationship Id="rId11" Type="http://schemas.openxmlformats.org/officeDocument/2006/relationships/hyperlink" Target="http://open-data.europa.eu/" TargetMode="External"/><Relationship Id="rId5" Type="http://schemas.openxmlformats.org/officeDocument/2006/relationships/hyperlink" Target="http://www.ecommons.cornell.edu/handle/1813/7895" TargetMode="External"/><Relationship Id="rId10" Type="http://schemas.openxmlformats.org/officeDocument/2006/relationships/hyperlink" Target="http://en.wikipedia.org/wiki/User:Garytx" TargetMode="External"/><Relationship Id="rId4" Type="http://schemas.openxmlformats.org/officeDocument/2006/relationships/hyperlink" Target="http://bit.ly/19Qb6Ov" TargetMode="External"/><Relationship Id="rId9" Type="http://schemas.openxmlformats.org/officeDocument/2006/relationships/hyperlink" Target="http://www.semantic-web-journal.net/content/quality-assessment-methodologies-linked-open-data" TargetMode="External"/><Relationship Id="rId14" Type="http://schemas.openxmlformats.org/officeDocument/2006/relationships/hyperlink" Target="http://checklists.opquast.com/en/opendat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opengovdata.io/"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dvcs.w3.org/hg/gld/raw-file/default/bp/index.html" TargetMode="Externa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epp.eurostat.ec.europa.eu/portal/page/portal/ess_eurostat/introduction" TargetMode="External"/><Relationship Id="rId4" Type="http://schemas.openxmlformats.org/officeDocument/2006/relationships/hyperlink" Target="http://checklists.opquast.com/en/opendata"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joinup.ec.europa.eu/" TargetMode="External"/><Relationship Id="rId3" Type="http://schemas.openxmlformats.org/officeDocument/2006/relationships/image" Target="../media/image37.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40.gif"/><Relationship Id="rId5" Type="http://schemas.openxmlformats.org/officeDocument/2006/relationships/image" Target="../media/image38.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sz="1600" i="0" dirty="0" err="1" smtClean="0"/>
              <a:t>Õpim</a:t>
            </a:r>
            <a:r>
              <a:rPr lang="en-GB" sz="1600" i="0" dirty="0" smtClean="0"/>
              <a:t>o</a:t>
            </a:r>
            <a:r>
              <a:rPr lang="et-EE" sz="1600" i="0" dirty="0" err="1" smtClean="0"/>
              <a:t>odul</a:t>
            </a:r>
            <a:r>
              <a:rPr lang="en-GB" sz="1600" i="0" dirty="0" smtClean="0"/>
              <a:t> 2.2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t-EE" sz="5400" i="0" dirty="0" smtClean="0">
                <a:latin typeface="Bradley Hand ITC" pitchFamily="66" charset="0"/>
              </a:rPr>
              <a:t>Avaandmete </a:t>
            </a:r>
            <a:r>
              <a:rPr lang="en-GB" sz="5400" i="0" dirty="0" smtClean="0">
                <a:latin typeface="Bradley Hand ITC" pitchFamily="66" charset="0"/>
              </a:rPr>
              <a:t>&amp; </a:t>
            </a:r>
            <a:r>
              <a:rPr lang="et-EE" sz="5400" i="0" dirty="0">
                <a:latin typeface="Bradley Hand ITC" pitchFamily="66" charset="0"/>
              </a:rPr>
              <a:t>m</a:t>
            </a:r>
            <a:r>
              <a:rPr lang="et-EE" sz="5400" i="0" dirty="0" smtClean="0">
                <a:latin typeface="Bradley Hand ITC" pitchFamily="66" charset="0"/>
              </a:rPr>
              <a:t>etaandmete kvaliteet</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Täpsuse näited</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10</a:t>
            </a:fld>
            <a:endParaRPr lang="en-GB" dirty="0"/>
          </a:p>
        </p:txBody>
      </p:sp>
      <p:sp>
        <p:nvSpPr>
          <p:cNvPr id="6" name="Content Placeholder 5"/>
          <p:cNvSpPr>
            <a:spLocks noGrp="1"/>
          </p:cNvSpPr>
          <p:nvPr>
            <p:ph sz="quarter" idx="14"/>
          </p:nvPr>
        </p:nvSpPr>
        <p:spPr/>
        <p:txBody>
          <a:bodyPr/>
          <a:lstStyle/>
          <a:p>
            <a:pPr algn="ctr"/>
            <a:r>
              <a:rPr lang="et-EE" b="1" dirty="0" smtClean="0"/>
              <a:t>Täpsem</a:t>
            </a:r>
            <a:endParaRPr lang="en-GB" b="1" dirty="0"/>
          </a:p>
          <a:p>
            <a:endParaRPr lang="nl-BE" dirty="0"/>
          </a:p>
        </p:txBody>
      </p:sp>
      <p:sp>
        <p:nvSpPr>
          <p:cNvPr id="7" name="Content Placeholder 6"/>
          <p:cNvSpPr>
            <a:spLocks noGrp="1"/>
          </p:cNvSpPr>
          <p:nvPr>
            <p:ph sz="quarter" idx="15"/>
          </p:nvPr>
        </p:nvSpPr>
        <p:spPr/>
        <p:txBody>
          <a:bodyPr/>
          <a:lstStyle/>
          <a:p>
            <a:pPr algn="ctr"/>
            <a:r>
              <a:rPr lang="et-EE" b="1" dirty="0" smtClean="0"/>
              <a:t>Ebatäpsem</a:t>
            </a:r>
            <a:endParaRPr lang="en-GB" b="1" dirty="0"/>
          </a:p>
          <a:p>
            <a:endParaRPr lang="nl-BE" dirty="0"/>
          </a:p>
        </p:txBody>
      </p:sp>
      <p:sp>
        <p:nvSpPr>
          <p:cNvPr id="11" name="Content Placeholder 2"/>
          <p:cNvSpPr txBox="1">
            <a:spLocks/>
          </p:cNvSpPr>
          <p:nvPr/>
        </p:nvSpPr>
        <p:spPr>
          <a:xfrm>
            <a:off x="533400" y="1752601"/>
            <a:ext cx="3962400" cy="44195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dirty="0"/>
          </a:p>
        </p:txBody>
      </p:sp>
      <p:sp>
        <p:nvSpPr>
          <p:cNvPr id="12" name="Content Placeholder 3"/>
          <p:cNvSpPr txBox="1">
            <a:spLocks/>
          </p:cNvSpPr>
          <p:nvPr/>
        </p:nvSpPr>
        <p:spPr>
          <a:xfrm>
            <a:off x="4648201" y="1752600"/>
            <a:ext cx="3962399" cy="44196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b="1" dirty="0" smtClean="0"/>
          </a:p>
          <a:p>
            <a:pPr algn="r"/>
            <a:endParaRPr lang="en-GB" dirty="0"/>
          </a:p>
        </p:txBody>
      </p:sp>
      <p:pic>
        <p:nvPicPr>
          <p:cNvPr id="13" name="Picture 2" descr="C:\Users\Public\Documents\_PwC\_Analytics\Open Data\Plaatjes\High accura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437" y="2924944"/>
            <a:ext cx="232345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Public\Documents\_PwC\_Analytics\Open Data\Plaatjes\Low accurac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924944"/>
            <a:ext cx="2131169" cy="21927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99792" y="2119981"/>
            <a:ext cx="4392488" cy="516931"/>
          </a:xfrm>
          <a:prstGeom prst="rect">
            <a:avLst/>
          </a:prstGeom>
          <a:noFill/>
        </p:spPr>
        <p:txBody>
          <a:bodyPr vert="horz" wrap="square" lIns="0" tIns="0" rIns="0" bIns="0" rtlCol="0">
            <a:noAutofit/>
          </a:bodyPr>
          <a:lstStyle/>
          <a:p>
            <a:pPr indent="-274320" algn="ctr">
              <a:spcAft>
                <a:spcPts val="900"/>
              </a:spcAft>
            </a:pPr>
            <a:r>
              <a:rPr lang="nl-NL" sz="2000" dirty="0" smtClean="0">
                <a:latin typeface="Georgia" pitchFamily="18" charset="0"/>
              </a:rPr>
              <a:t>OpenStreetMap, Utrecht, </a:t>
            </a:r>
            <a:r>
              <a:rPr lang="et-EE" sz="2000" dirty="0" smtClean="0">
                <a:latin typeface="Georgia" pitchFamily="18" charset="0"/>
              </a:rPr>
              <a:t>Holland</a:t>
            </a:r>
            <a:r>
              <a:rPr lang="nl-NL" sz="2000" dirty="0" smtClean="0">
                <a:latin typeface="Georgia" pitchFamily="18" charset="0"/>
              </a:rPr>
              <a:t> (2011 vs. 2007)</a:t>
            </a:r>
          </a:p>
        </p:txBody>
      </p:sp>
    </p:spTree>
    <p:extLst>
      <p:ext uri="{BB962C8B-B14F-4D97-AF65-F5344CB8AC3E}">
        <p14:creationId xmlns:p14="http://schemas.microsoft.com/office/powerpoint/2010/main" val="1021254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Metoodiline järjepidevus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Andmed on järjepidevad, kui neis ei sisaldu vastuolusid, mis võivad muuta andmete kasutamise keeruliseks või võimatuks. </a:t>
            </a:r>
          </a:p>
          <a:p>
            <a:r>
              <a:rPr lang="et-EE" sz="1800" i="1" noProof="0" dirty="0" smtClean="0"/>
              <a:t>Näiteks</a:t>
            </a:r>
            <a:r>
              <a:rPr lang="en-GB" sz="1800" i="1" noProof="0" dirty="0" smtClean="0"/>
              <a:t>:</a:t>
            </a:r>
          </a:p>
          <a:p>
            <a:pPr lvl="1"/>
            <a:r>
              <a:rPr lang="et-EE" sz="1800" noProof="0" dirty="0" smtClean="0"/>
              <a:t>Andmekogum, mis kombineerib andmeid erinevatest allikatest, on kontrollfunktsioonidega töödeldud, eesmärgiga elimineerida vastuolulised andmed.</a:t>
            </a:r>
          </a:p>
          <a:p>
            <a:pPr lvl="1"/>
            <a:r>
              <a:rPr lang="et-EE" sz="1800" noProof="0" dirty="0" smtClean="0"/>
              <a:t>Andmekogum, mis ei sisalda andmete kohta erinevaid litsentse või kus andmete viimane muutmisaeg ei ole varasem kui nende loomisaeg. </a:t>
            </a:r>
            <a:endParaRPr lang="en-GB" sz="1800" noProof="0" dirty="0" smtClean="0"/>
          </a:p>
          <a:p>
            <a:r>
              <a:rPr lang="et-EE" sz="1800" b="1" i="1" noProof="0" dirty="0" smtClean="0"/>
              <a:t>Soovitused</a:t>
            </a:r>
            <a:r>
              <a:rPr lang="en-GB" sz="1800" b="1" i="1" noProof="0" dirty="0" smtClean="0"/>
              <a:t>:</a:t>
            </a:r>
          </a:p>
          <a:p>
            <a:pPr lvl="1"/>
            <a:r>
              <a:rPr lang="et-EE" sz="1800" b="1" noProof="0" dirty="0" smtClean="0"/>
              <a:t>Töötle kõik andmed enne avalikustamist, </a:t>
            </a:r>
            <a:r>
              <a:rPr lang="et-EE" sz="1800" dirty="0" smtClean="0"/>
              <a:t>leidmaks</a:t>
            </a:r>
            <a:r>
              <a:rPr lang="et-EE" sz="1800" noProof="0" dirty="0" smtClean="0"/>
              <a:t> vastuolulised andmed </a:t>
            </a:r>
            <a:r>
              <a:rPr lang="et-EE" sz="1800" dirty="0" smtClean="0"/>
              <a:t>ning</a:t>
            </a:r>
            <a:r>
              <a:rPr lang="et-EE" sz="1800" noProof="0" dirty="0" smtClean="0"/>
              <a:t> teised esinevad vead (eriti kui andmed on koondatud erinevatest allikatest). </a:t>
            </a:r>
            <a:r>
              <a:rPr lang="et-EE" sz="1800" b="1" noProof="0" dirty="0" smtClean="0"/>
              <a:t> </a:t>
            </a:r>
            <a:endParaRPr lang="en-GB" sz="1800"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extLst>
      <p:ext uri="{BB962C8B-B14F-4D97-AF65-F5344CB8AC3E}">
        <p14:creationId xmlns:p14="http://schemas.microsoft.com/office/powerpoint/2010/main" val="1444305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Metoodilise järjepidevuse näide</a:t>
            </a:r>
            <a:endParaRPr lang="en-GB" dirty="0"/>
          </a:p>
        </p:txBody>
      </p:sp>
      <p:sp>
        <p:nvSpPr>
          <p:cNvPr id="3" name="Content Placeholder 2"/>
          <p:cNvSpPr>
            <a:spLocks noGrp="1"/>
          </p:cNvSpPr>
          <p:nvPr>
            <p:ph sz="quarter" idx="14"/>
          </p:nvPr>
        </p:nvSpPr>
        <p:spPr/>
        <p:txBody>
          <a:bodyPr/>
          <a:lstStyle/>
          <a:p>
            <a:pPr algn="ctr"/>
            <a:endParaRPr lang="en-GB" dirty="0" smtClean="0"/>
          </a:p>
          <a:p>
            <a:pPr algn="ctr"/>
            <a:endParaRPr lang="en-GB" dirty="0"/>
          </a:p>
          <a:p>
            <a:pPr algn="ctr"/>
            <a:endParaRPr lang="en-GB" dirty="0" smtClean="0"/>
          </a:p>
          <a:p>
            <a:pPr algn="ctr"/>
            <a:endParaRPr lang="en-GB" dirty="0"/>
          </a:p>
          <a:p>
            <a:pPr algn="ctr"/>
            <a:endParaRPr lang="en-GB" dirty="0" smtClean="0"/>
          </a:p>
        </p:txBody>
      </p:sp>
      <p:sp>
        <p:nvSpPr>
          <p:cNvPr id="4" name="Content Placeholder 3"/>
          <p:cNvSpPr>
            <a:spLocks noGrp="1"/>
          </p:cNvSpPr>
          <p:nvPr>
            <p:ph sz="quarter" idx="15"/>
          </p:nvPr>
        </p:nvSpPr>
        <p:spPr/>
        <p:txBody>
          <a:bodyPr/>
          <a:lstStyle/>
          <a:p>
            <a:pPr algn="ctr"/>
            <a:r>
              <a:rPr lang="et-EE" dirty="0" smtClean="0"/>
              <a:t>Suur järjepidevus</a:t>
            </a: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t-EE" dirty="0" smtClean="0"/>
              <a:t>Väiksem järjepidevus</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12</a:t>
            </a:fld>
            <a:endParaRPr lang="en-GB"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883" y="4141706"/>
            <a:ext cx="4621860" cy="2338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883" y="2081548"/>
            <a:ext cx="4481243"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211960" y="5987020"/>
            <a:ext cx="295232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9" name="Rectangle 8"/>
          <p:cNvSpPr/>
          <p:nvPr/>
        </p:nvSpPr>
        <p:spPr bwMode="ltGray">
          <a:xfrm>
            <a:off x="4211960" y="5122924"/>
            <a:ext cx="367240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5122" name="Picture 2" descr="C:\Users\Public\Documents\_PwC\_Analytics\Open Data\Plaatjes\accuracy vs consistency-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26761"/>
            <a:ext cx="3816424" cy="40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50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Kättesaadavus</a:t>
            </a:r>
            <a:endParaRPr lang="en-GB" noProof="0" dirty="0"/>
          </a:p>
        </p:txBody>
      </p:sp>
      <p:sp>
        <p:nvSpPr>
          <p:cNvPr id="3" name="Content Placeholder 2"/>
          <p:cNvSpPr>
            <a:spLocks noGrp="1"/>
          </p:cNvSpPr>
          <p:nvPr>
            <p:ph sz="quarter" idx="15"/>
          </p:nvPr>
        </p:nvSpPr>
        <p:spPr>
          <a:xfrm>
            <a:off x="533400" y="1752600"/>
            <a:ext cx="8077200" cy="4268688"/>
          </a:xfrm>
        </p:spPr>
        <p:txBody>
          <a:bodyPr/>
          <a:lstStyle/>
          <a:p>
            <a:r>
              <a:rPr lang="et-EE" i="1" dirty="0" smtClean="0">
                <a:solidFill>
                  <a:schemeClr val="accent1"/>
                </a:solidFill>
              </a:rPr>
              <a:t>Andmete kättesaadavus on seotud neile juurdepääsu saamise määraga; see hõlmab samuti pikaaegse järjekindlusega kogutud andmeid. </a:t>
            </a:r>
          </a:p>
          <a:p>
            <a:r>
              <a:rPr lang="et-EE" sz="1800" i="1" dirty="0" smtClean="0"/>
              <a:t>Näiteks</a:t>
            </a:r>
            <a:r>
              <a:rPr lang="en-GB" sz="1800" i="1" noProof="0" dirty="0" smtClean="0"/>
              <a:t>:</a:t>
            </a:r>
          </a:p>
          <a:p>
            <a:pPr lvl="1"/>
            <a:r>
              <a:rPr lang="et-EE" sz="1800" noProof="0" dirty="0" smtClean="0"/>
              <a:t>Andmekogum, mis on tuvastatud http poolt: </a:t>
            </a:r>
            <a:r>
              <a:rPr lang="en-GB" sz="1800" noProof="0" dirty="0" smtClean="0"/>
              <a:t>URI</a:t>
            </a:r>
            <a:r>
              <a:rPr lang="et-EE" sz="1800" noProof="0" dirty="0" smtClean="0"/>
              <a:t>, mis avab püsivalt paremad allikad (ning ei anna vastuseks „404 Lehekülge ei leitud“). </a:t>
            </a:r>
            <a:endParaRPr lang="en-GB" sz="1800" noProof="0" dirty="0" smtClean="0"/>
          </a:p>
          <a:p>
            <a:pPr lvl="1"/>
            <a:r>
              <a:rPr lang="et-EE" sz="1800" noProof="0" dirty="0" smtClean="0"/>
              <a:t>Andmekogumi kirjeldus, mis on lisatud andmebaasi otsingumootorisse.</a:t>
            </a:r>
            <a:endParaRPr lang="en-GB" sz="1800" noProof="0" dirty="0" smtClean="0"/>
          </a:p>
          <a:p>
            <a:r>
              <a:rPr lang="et-EE" sz="1800" b="1" i="1" noProof="0" dirty="0" smtClean="0"/>
              <a:t>Soovitused</a:t>
            </a:r>
            <a:r>
              <a:rPr lang="en-GB" sz="1800" b="1" i="1" noProof="0" dirty="0" smtClean="0"/>
              <a:t>:</a:t>
            </a:r>
          </a:p>
          <a:p>
            <a:pPr lvl="1"/>
            <a:r>
              <a:rPr lang="et-EE" sz="1800" noProof="0" dirty="0" smtClean="0"/>
              <a:t>Järgi URI </a:t>
            </a:r>
            <a:r>
              <a:rPr lang="et-EE" sz="1800" dirty="0" smtClean="0"/>
              <a:t>määramise </a:t>
            </a:r>
            <a:r>
              <a:rPr lang="et-EE" sz="1800" noProof="0" dirty="0" smtClean="0"/>
              <a:t>ja hooldamise </a:t>
            </a:r>
            <a:r>
              <a:rPr lang="et-EE" sz="1800" b="1" noProof="0" dirty="0" smtClean="0"/>
              <a:t>parimaid praktikaid</a:t>
            </a:r>
            <a:r>
              <a:rPr lang="et-EE" sz="1800" noProof="0" dirty="0" smtClean="0"/>
              <a:t>. </a:t>
            </a:r>
            <a:endParaRPr lang="en-GB" sz="1800" baseline="30000" noProof="0" dirty="0" smtClean="0"/>
          </a:p>
          <a:p>
            <a:pPr lvl="1"/>
            <a:r>
              <a:rPr lang="et-EE" sz="1800" noProof="0" dirty="0" smtClean="0"/>
              <a:t>Kanna hoolt, et andmete korrashoiu </a:t>
            </a:r>
            <a:r>
              <a:rPr lang="et-EE" sz="1800" b="1" noProof="0" dirty="0" smtClean="0"/>
              <a:t>kohustus</a:t>
            </a:r>
            <a:r>
              <a:rPr lang="et-EE" sz="1800" noProof="0" dirty="0" smtClean="0"/>
              <a:t> on organisatsioonis </a:t>
            </a:r>
            <a:r>
              <a:rPr lang="et-EE" sz="1800" b="1" noProof="0" dirty="0" smtClean="0"/>
              <a:t>selgelt delegeeritud</a:t>
            </a:r>
            <a:r>
              <a:rPr lang="et-EE" sz="1800" noProof="0" dirty="0" smtClean="0"/>
              <a:t>. </a:t>
            </a:r>
            <a:endParaRPr lang="en-GB"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sp>
        <p:nvSpPr>
          <p:cNvPr id="6" name="Rectangle 5"/>
          <p:cNvSpPr/>
          <p:nvPr/>
        </p:nvSpPr>
        <p:spPr bwMode="ltGray">
          <a:xfrm>
            <a:off x="5292080" y="5733256"/>
            <a:ext cx="3384376" cy="69411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r>
              <a:rPr lang="en-GB" sz="1200" dirty="0" smtClean="0">
                <a:hlinkClick r:id="rId2"/>
              </a:rPr>
              <a:t>http://www.slideshare.net/OpenDataSupport/design-and-manage-persitent-uris</a:t>
            </a:r>
            <a:endParaRPr lang="en-GB" sz="1200" dirty="0" smtClean="0">
              <a:solidFill>
                <a:schemeClr val="tx1"/>
              </a:solidFill>
            </a:endParaRPr>
          </a:p>
        </p:txBody>
      </p:sp>
    </p:spTree>
    <p:extLst>
      <p:ext uri="{BB962C8B-B14F-4D97-AF65-F5344CB8AC3E}">
        <p14:creationId xmlns:p14="http://schemas.microsoft.com/office/powerpoint/2010/main" val="3579219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Kättesaadavuse näited</a:t>
            </a:r>
            <a:endParaRPr lang="en-GB" dirty="0"/>
          </a:p>
        </p:txBody>
      </p:sp>
      <p:sp>
        <p:nvSpPr>
          <p:cNvPr id="3" name="Content Placeholder 2"/>
          <p:cNvSpPr>
            <a:spLocks noGrp="1"/>
          </p:cNvSpPr>
          <p:nvPr>
            <p:ph sz="quarter" idx="14"/>
          </p:nvPr>
        </p:nvSpPr>
        <p:spPr/>
        <p:txBody>
          <a:bodyPr/>
          <a:lstStyle/>
          <a:p>
            <a:pPr algn="ctr"/>
            <a:r>
              <a:rPr lang="et-EE" b="1" dirty="0" smtClean="0"/>
              <a:t>Kõrge kättesaadavus</a:t>
            </a:r>
            <a:endParaRPr lang="en-GB" b="1" dirty="0"/>
          </a:p>
        </p:txBody>
      </p:sp>
      <p:sp>
        <p:nvSpPr>
          <p:cNvPr id="4" name="Content Placeholder 3"/>
          <p:cNvSpPr>
            <a:spLocks noGrp="1"/>
          </p:cNvSpPr>
          <p:nvPr>
            <p:ph sz="quarter" idx="15"/>
          </p:nvPr>
        </p:nvSpPr>
        <p:spPr/>
        <p:txBody>
          <a:bodyPr/>
          <a:lstStyle/>
          <a:p>
            <a:pPr algn="ctr"/>
            <a:r>
              <a:rPr lang="en-GB" b="1" dirty="0"/>
              <a:t> </a:t>
            </a:r>
            <a:r>
              <a:rPr lang="en-GB" b="1" dirty="0" smtClean="0"/>
              <a:t>   </a:t>
            </a:r>
            <a:r>
              <a:rPr lang="et-EE" b="1" dirty="0"/>
              <a:t>M</a:t>
            </a:r>
            <a:r>
              <a:rPr lang="et-EE" b="1" dirty="0" smtClean="0"/>
              <a:t>adal kättesaadavus</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14</a:t>
            </a:fld>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54" t="4123" r="5263"/>
          <a:stretch/>
        </p:blipFill>
        <p:spPr bwMode="auto">
          <a:xfrm>
            <a:off x="395536" y="2420888"/>
            <a:ext cx="4586392" cy="2738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devirtuoso.com/wp-content/uploads/2009/06/pageCannotBeFound.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8" t="2654" r="2948" b="3921"/>
          <a:stretch/>
        </p:blipFill>
        <p:spPr bwMode="auto">
          <a:xfrm>
            <a:off x="5353811" y="2318477"/>
            <a:ext cx="3178629" cy="28387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33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Täielikkus</a:t>
            </a:r>
            <a:endParaRPr lang="en-GB" noProof="0" dirty="0"/>
          </a:p>
        </p:txBody>
      </p:sp>
      <p:sp>
        <p:nvSpPr>
          <p:cNvPr id="3" name="Content Placeholder 2"/>
          <p:cNvSpPr>
            <a:spLocks noGrp="1"/>
          </p:cNvSpPr>
          <p:nvPr>
            <p:ph sz="quarter" idx="15"/>
          </p:nvPr>
        </p:nvSpPr>
        <p:spPr/>
        <p:txBody>
          <a:bodyPr/>
          <a:lstStyle/>
          <a:p>
            <a:pPr marL="0" lvl="1" indent="0">
              <a:buNone/>
            </a:pPr>
            <a:r>
              <a:rPr lang="et-EE" i="1" dirty="0" smtClean="0">
                <a:solidFill>
                  <a:schemeClr val="accent1"/>
                </a:solidFill>
              </a:rPr>
              <a:t>Andmete täielikkus tähendab seda, mil määral see sisaldab andmeühikuid, mida on vaja protsessi ja seda toetava tarkvara eesmärkide täitmiseks. </a:t>
            </a:r>
            <a:endParaRPr lang="en-GB" i="1" dirty="0" smtClean="0">
              <a:solidFill>
                <a:schemeClr val="accent1"/>
              </a:solidFill>
            </a:endParaRPr>
          </a:p>
          <a:p>
            <a:pPr marL="0" lvl="1" indent="0">
              <a:buNone/>
            </a:pPr>
            <a:r>
              <a:rPr lang="et-EE" sz="1800" i="1" noProof="0" dirty="0" smtClean="0"/>
              <a:t>Näiteks</a:t>
            </a:r>
            <a:r>
              <a:rPr lang="en-GB" sz="1800" i="1" noProof="0" dirty="0" smtClean="0"/>
              <a:t>:</a:t>
            </a:r>
          </a:p>
          <a:p>
            <a:pPr lvl="1"/>
            <a:r>
              <a:rPr lang="et-EE" sz="1800" noProof="0" dirty="0" smtClean="0"/>
              <a:t>Andmekogum, mis sisaldab ministeeriumite kulude andmeid, võimaldab anda täieliku ülevaate valitsuse kuludest. </a:t>
            </a:r>
            <a:endParaRPr lang="en-GB" sz="1800" noProof="0" dirty="0" smtClean="0"/>
          </a:p>
          <a:p>
            <a:pPr lvl="1"/>
            <a:r>
              <a:rPr lang="et-EE" sz="1800" noProof="0" dirty="0" smtClean="0"/>
              <a:t>Andmete kirjeldus, mis on loodud reaalajas ning sisaldab viimaste muudatuste kuupäeva ja kellaaega. </a:t>
            </a:r>
            <a:endParaRPr lang="en-GB" sz="1800" noProof="0" dirty="0" smtClean="0"/>
          </a:p>
          <a:p>
            <a:r>
              <a:rPr lang="et-EE" sz="1800" b="1" i="1" noProof="0" dirty="0" smtClean="0"/>
              <a:t>Soovitused</a:t>
            </a:r>
            <a:r>
              <a:rPr lang="en-GB" sz="1800" b="1" i="1" noProof="0" dirty="0" smtClean="0"/>
              <a:t>:</a:t>
            </a:r>
          </a:p>
          <a:p>
            <a:pPr lvl="1"/>
            <a:r>
              <a:rPr lang="et-EE" sz="1800" b="1" dirty="0" smtClean="0"/>
              <a:t>Kavanda hõive ja väljastamise protsess </a:t>
            </a:r>
            <a:r>
              <a:rPr lang="et-EE" sz="1800" dirty="0" smtClean="0"/>
              <a:t>vajalike andmeühikute lisamiseks. </a:t>
            </a:r>
            <a:endParaRPr lang="en-GB" sz="1800" noProof="0" dirty="0" smtClean="0"/>
          </a:p>
          <a:p>
            <a:pPr lvl="1"/>
            <a:r>
              <a:rPr lang="et-EE" sz="1800" b="1" noProof="0" dirty="0" smtClean="0"/>
              <a:t>Jälgi </a:t>
            </a:r>
            <a:r>
              <a:rPr lang="et-EE" sz="1800" noProof="0" dirty="0" smtClean="0"/>
              <a:t>pidevalt andmete uuendusprotseduure.</a:t>
            </a:r>
            <a:r>
              <a:rPr lang="et-EE" sz="1800" b="1" noProof="0" dirty="0" smtClean="0"/>
              <a:t> </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15</a:t>
            </a:fld>
            <a:endParaRPr lang="en-GB"/>
          </a:p>
        </p:txBody>
      </p:sp>
    </p:spTree>
    <p:extLst>
      <p:ext uri="{BB962C8B-B14F-4D97-AF65-F5344CB8AC3E}">
        <p14:creationId xmlns:p14="http://schemas.microsoft.com/office/powerpoint/2010/main" val="4033795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Täielikkuse näited</a:t>
            </a:r>
            <a:endParaRPr lang="en-GB" dirty="0"/>
          </a:p>
        </p:txBody>
      </p:sp>
      <p:sp>
        <p:nvSpPr>
          <p:cNvPr id="3" name="Content Placeholder 2"/>
          <p:cNvSpPr>
            <a:spLocks noGrp="1"/>
          </p:cNvSpPr>
          <p:nvPr>
            <p:ph sz="quarter" idx="14"/>
          </p:nvPr>
        </p:nvSpPr>
        <p:spPr/>
        <p:txBody>
          <a:bodyPr/>
          <a:lstStyle/>
          <a:p>
            <a:pPr algn="ctr"/>
            <a:r>
              <a:rPr lang="et-EE" b="1" dirty="0" smtClean="0"/>
              <a:t>Kõrge täielikkus</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t-EE" b="1" dirty="0" smtClean="0"/>
              <a:t>Madal täielikkus</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16</a:t>
            </a:fld>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10" y="2132856"/>
            <a:ext cx="491756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221088"/>
            <a:ext cx="5040560" cy="1907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779912" y="5805264"/>
            <a:ext cx="2376264"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Vastavus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vastavus tähendab seda, mil määral see jälgib reeglite ja standardite hulka andmehõiveks, avalikustamiseks ja kirjeldamiseks. </a:t>
            </a:r>
            <a:endParaRPr lang="en-GB" i="1" dirty="0" smtClean="0">
              <a:solidFill>
                <a:schemeClr val="accent1"/>
              </a:solidFill>
            </a:endParaRPr>
          </a:p>
          <a:p>
            <a:r>
              <a:rPr lang="et-EE" sz="1800" i="1" noProof="0" dirty="0" smtClean="0"/>
              <a:t>Näiteks</a:t>
            </a:r>
            <a:r>
              <a:rPr lang="en-GB" sz="1800" i="1" noProof="0" dirty="0" smtClean="0"/>
              <a:t>:</a:t>
            </a:r>
          </a:p>
          <a:p>
            <a:pPr lvl="1"/>
            <a:r>
              <a:rPr lang="et-EE" sz="1800" noProof="0" dirty="0" smtClean="0"/>
              <a:t>Andmekogum, mis väljastab koordinaadid WGS84 ja statistika SDMX vormingus.</a:t>
            </a:r>
            <a:endParaRPr lang="en-GB" sz="1800" noProof="0" dirty="0" smtClean="0"/>
          </a:p>
          <a:p>
            <a:pPr lvl="1"/>
            <a:r>
              <a:rPr lang="et-EE" sz="1800" noProof="0" dirty="0" smtClean="0"/>
              <a:t>Andmekogumi kirjeldus vastavalt DCAT sõnastikule.</a:t>
            </a:r>
            <a:endParaRPr lang="en-GB" sz="1800" noProof="0" dirty="0" smtClean="0"/>
          </a:p>
          <a:p>
            <a:pPr lvl="1"/>
            <a:endParaRPr lang="en-GB" sz="1800" noProof="0" dirty="0" smtClean="0"/>
          </a:p>
          <a:p>
            <a:r>
              <a:rPr lang="et-EE" sz="1800" b="1" i="1" noProof="0" dirty="0" smtClean="0"/>
              <a:t>Soovitused</a:t>
            </a:r>
            <a:r>
              <a:rPr lang="en-GB" sz="1800" b="1" i="1" noProof="0" dirty="0" smtClean="0"/>
              <a:t>:</a:t>
            </a:r>
          </a:p>
          <a:p>
            <a:pPr lvl="1"/>
            <a:r>
              <a:rPr lang="et-EE" sz="1800" noProof="0" dirty="0" smtClean="0"/>
              <a:t>Rakenda andmetele ja metaandmetele </a:t>
            </a:r>
            <a:r>
              <a:rPr lang="et-EE" sz="1800" b="1" noProof="0" dirty="0" smtClean="0"/>
              <a:t>enim kasutatud standardeid </a:t>
            </a:r>
            <a:r>
              <a:rPr lang="et-EE" sz="1800" noProof="0" dirty="0" smtClean="0"/>
              <a:t>teatud</a:t>
            </a:r>
            <a:r>
              <a:rPr lang="et-EE" sz="1800" b="1" noProof="0" dirty="0" smtClean="0"/>
              <a:t> </a:t>
            </a:r>
            <a:r>
              <a:rPr lang="et-EE" sz="1800" noProof="0" dirty="0" smtClean="0"/>
              <a:t>valdkonnas.</a:t>
            </a:r>
            <a:endParaRPr lang="en-GB" sz="1800" noProof="0" dirty="0" smtClean="0"/>
          </a:p>
          <a:p>
            <a:pPr lvl="1"/>
            <a:r>
              <a:rPr lang="et-EE" sz="1800" b="1" dirty="0"/>
              <a:t>K</a:t>
            </a:r>
            <a:r>
              <a:rPr lang="et-EE" sz="1800" b="1" noProof="0" dirty="0" smtClean="0"/>
              <a:t>ui ükski standard ei ole kättesaadav</a:t>
            </a:r>
            <a:r>
              <a:rPr lang="et-EE" sz="1800" b="1" dirty="0"/>
              <a:t>, </a:t>
            </a:r>
            <a:r>
              <a:rPr lang="et-EE" sz="1800" b="1" dirty="0" smtClean="0"/>
              <a:t>määratle </a:t>
            </a:r>
            <a:r>
              <a:rPr lang="et-EE" sz="1800" b="1" dirty="0"/>
              <a:t>kohalik </a:t>
            </a:r>
            <a:r>
              <a:rPr lang="et-EE" sz="1800" b="1" dirty="0" smtClean="0"/>
              <a:t>sõnavara,</a:t>
            </a:r>
            <a:r>
              <a:rPr lang="et-EE" sz="1800" noProof="0" dirty="0" smtClean="0"/>
              <a:t> kuid avalikusta enda sõnavara vastavalt parimatele tavadele </a:t>
            </a:r>
            <a:r>
              <a:rPr lang="en-GB" sz="1800" noProof="0" dirty="0" smtClean="0"/>
              <a:t>(</a:t>
            </a:r>
            <a:r>
              <a:rPr lang="et-EE" sz="1800" dirty="0" smtClean="0"/>
              <a:t>nt</a:t>
            </a:r>
            <a:r>
              <a:rPr lang="en-GB" sz="1800" noProof="0" dirty="0" smtClean="0"/>
              <a:t> </a:t>
            </a:r>
            <a:r>
              <a:rPr lang="et-EE" sz="1800" noProof="0" dirty="0" smtClean="0"/>
              <a:t>viidatavad</a:t>
            </a:r>
            <a:r>
              <a:rPr lang="en-GB" sz="1800" noProof="0" dirty="0" smtClean="0"/>
              <a:t> URI</a:t>
            </a:r>
            <a:r>
              <a:rPr lang="et-EE" sz="1800" noProof="0" dirty="0" smtClean="0"/>
              <a:t>d</a:t>
            </a:r>
            <a:r>
              <a:rPr lang="en-GB" sz="1800" noProof="0" dirty="0" smtClean="0"/>
              <a:t>).</a:t>
            </a:r>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17</a:t>
            </a:fld>
            <a:endParaRPr lang="en-GB"/>
          </a:p>
        </p:txBody>
      </p:sp>
    </p:spTree>
    <p:extLst>
      <p:ext uri="{BB962C8B-B14F-4D97-AF65-F5344CB8AC3E}">
        <p14:creationId xmlns:p14="http://schemas.microsoft.com/office/powerpoint/2010/main" val="399235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Vastavuse näited</a:t>
            </a:r>
            <a:endParaRPr lang="en-GB" dirty="0"/>
          </a:p>
        </p:txBody>
      </p:sp>
      <p:sp>
        <p:nvSpPr>
          <p:cNvPr id="3" name="Content Placeholder 2"/>
          <p:cNvSpPr>
            <a:spLocks noGrp="1"/>
          </p:cNvSpPr>
          <p:nvPr>
            <p:ph sz="quarter" idx="14"/>
          </p:nvPr>
        </p:nvSpPr>
        <p:spPr/>
        <p:txBody>
          <a:bodyPr/>
          <a:lstStyle/>
          <a:p>
            <a:pPr algn="ctr"/>
            <a:r>
              <a:rPr lang="et-EE" dirty="0" smtClean="0"/>
              <a:t>Suure vastavusega</a:t>
            </a:r>
            <a:endParaRPr lang="en-GB"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
            </a:r>
            <a:br>
              <a:rPr lang="en-GB" dirty="0" smtClean="0"/>
            </a:br>
            <a:r>
              <a:rPr lang="et-EE" dirty="0" smtClean="0"/>
              <a:t>Madala vastavusega</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18</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4705755"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116" y="4149080"/>
            <a:ext cx="4633364" cy="1824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23528" y="5445224"/>
            <a:ext cx="3456384"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r>
              <a:rPr lang="en-GB" sz="1200" dirty="0" smtClean="0">
                <a:hlinkClick r:id="rId4"/>
              </a:rPr>
              <a:t>https://joinup.ec.europa.eu/asset/adms_foss/news/just-released-admssw-validator-verify-and-visualise-rdf-software-metadata</a:t>
            </a:r>
            <a:r>
              <a:rPr lang="en-GB" sz="1200" dirty="0" smtClean="0"/>
              <a:t> </a:t>
            </a:r>
            <a:endParaRPr lang="en-GB" sz="1200" dirty="0" smtClean="0">
              <a:solidFill>
                <a:schemeClr val="tx1"/>
              </a:solidFill>
            </a:endParaRPr>
          </a:p>
        </p:txBody>
      </p:sp>
      <p:sp>
        <p:nvSpPr>
          <p:cNvPr id="9" name="Rectangle 8"/>
          <p:cNvSpPr/>
          <p:nvPr/>
        </p:nvSpPr>
        <p:spPr bwMode="ltGray">
          <a:xfrm>
            <a:off x="4211960" y="5589240"/>
            <a:ext cx="259228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Usaldusväärsus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usaldusväärsus tähendab seda, mil määral see põhineb usaldusväärsetel allikatel või mil määral on see edastatud usaldusväärsete organisatsioonide poolt. </a:t>
            </a:r>
            <a:endParaRPr lang="en-GB" i="1" dirty="0" smtClean="0">
              <a:solidFill>
                <a:schemeClr val="accent1"/>
              </a:solidFill>
            </a:endParaRPr>
          </a:p>
          <a:p>
            <a:r>
              <a:rPr lang="et-EE" sz="1800" i="1" noProof="0" dirty="0" smtClean="0"/>
              <a:t>Näited</a:t>
            </a:r>
            <a:r>
              <a:rPr lang="en-GB" sz="1800" i="1" noProof="0" dirty="0" smtClean="0"/>
              <a:t>:</a:t>
            </a:r>
          </a:p>
          <a:p>
            <a:pPr lvl="1"/>
            <a:r>
              <a:rPr lang="et-EE" sz="1800" noProof="0" dirty="0" smtClean="0"/>
              <a:t>Andmekogum, mis pärineb sõltumatult auditeeritud protsessidest, nt valimistulemused või parlamentaarsed toimingud.</a:t>
            </a:r>
            <a:endParaRPr lang="en-GB" sz="1800" noProof="0" dirty="0" smtClean="0"/>
          </a:p>
          <a:p>
            <a:pPr lvl="1"/>
            <a:r>
              <a:rPr lang="et-EE" sz="1800" noProof="0" dirty="0" smtClean="0"/>
              <a:t>Andmekogumi kirjeldus, mis on väljastatud valitsusasutuse poolt.</a:t>
            </a:r>
            <a:endParaRPr lang="en-GB" sz="1800" noProof="0" dirty="0" smtClean="0"/>
          </a:p>
          <a:p>
            <a:r>
              <a:rPr lang="et-EE" sz="1800" b="1" i="1" noProof="0" dirty="0" smtClean="0"/>
              <a:t>Soovitused</a:t>
            </a:r>
            <a:r>
              <a:rPr lang="en-GB" sz="1800" b="1" i="1" noProof="0" dirty="0" smtClean="0"/>
              <a:t>:</a:t>
            </a:r>
          </a:p>
          <a:p>
            <a:pPr lvl="1"/>
            <a:r>
              <a:rPr lang="et-EE" sz="1800" dirty="0" smtClean="0"/>
              <a:t>Kus võimalik ja kohane, </a:t>
            </a:r>
            <a:r>
              <a:rPr lang="et-EE" sz="1800" b="1" dirty="0" smtClean="0"/>
              <a:t>l</a:t>
            </a:r>
            <a:r>
              <a:rPr lang="et-EE" sz="1800" b="1" noProof="0" dirty="0" smtClean="0"/>
              <a:t>oo andmed allikatest, mida saab usaldada </a:t>
            </a:r>
            <a:r>
              <a:rPr lang="et-EE" sz="1800" noProof="0" dirty="0" smtClean="0"/>
              <a:t>või mis on kaetud teenustaseme lepingutega </a:t>
            </a:r>
            <a:r>
              <a:rPr lang="et-EE" sz="1800" i="1" noProof="0" dirty="0" smtClean="0"/>
              <a:t>(</a:t>
            </a:r>
            <a:r>
              <a:rPr lang="en-GB" sz="1800" i="1" noProof="0" dirty="0" smtClean="0"/>
              <a:t>Service Level Agreements</a:t>
            </a:r>
            <a:r>
              <a:rPr lang="et-EE" sz="1800" i="1" noProof="0" dirty="0" smtClean="0"/>
              <a:t>)</a:t>
            </a:r>
            <a:r>
              <a:rPr lang="et-EE" sz="1800" dirty="0" smtClean="0"/>
              <a:t>.</a:t>
            </a:r>
            <a:r>
              <a:rPr lang="et-EE" sz="1800" noProof="0" dirty="0" smtClean="0"/>
              <a:t> </a:t>
            </a:r>
            <a:r>
              <a:rPr lang="en-GB" sz="1800" noProof="0" dirty="0" smtClean="0"/>
              <a:t> </a:t>
            </a:r>
          </a:p>
          <a:p>
            <a:pPr lvl="1"/>
            <a:r>
              <a:rPr lang="et-EE" sz="1800" b="1" noProof="0" dirty="0" smtClean="0"/>
              <a:t>Lisa vajalikud atribuudid</a:t>
            </a:r>
            <a:r>
              <a:rPr lang="et-EE" sz="1800" noProof="0" dirty="0" smtClean="0"/>
              <a:t>, et kasutajad saaksid otsustada, kas </a:t>
            </a:r>
            <a:r>
              <a:rPr lang="et-EE" sz="1800" dirty="0" smtClean="0"/>
              <a:t>neid andmeid saab või ei saa </a:t>
            </a:r>
            <a:r>
              <a:rPr lang="et-EE" sz="1800" noProof="0" dirty="0" smtClean="0"/>
              <a:t>usaldada.</a:t>
            </a:r>
            <a:endParaRPr lang="en-GB" sz="1800"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19</a:t>
            </a:fld>
            <a:endParaRPr lang="en-GB"/>
          </a:p>
        </p:txBody>
      </p:sp>
    </p:spTree>
    <p:extLst>
      <p:ext uri="{BB962C8B-B14F-4D97-AF65-F5344CB8AC3E}">
        <p14:creationId xmlns:p14="http://schemas.microsoft.com/office/powerpoint/2010/main" val="3864093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t-EE" sz="1600" dirty="0"/>
              <a:t>See esitlus on loodud </a:t>
            </a:r>
            <a:r>
              <a:rPr lang="en-GB" sz="1600" dirty="0"/>
              <a:t>PwC</a:t>
            </a:r>
            <a:r>
              <a:rPr lang="et-EE" sz="1600" dirty="0"/>
              <a:t> poolt</a:t>
            </a:r>
            <a:r>
              <a:rPr lang="en-GB" sz="1600" dirty="0"/>
              <a:t/>
            </a:r>
            <a:br>
              <a:rPr lang="en-GB" sz="1600" dirty="0"/>
            </a:br>
            <a:r>
              <a:rPr lang="en-GB" sz="1600" dirty="0"/>
              <a:t/>
            </a:r>
            <a:br>
              <a:rPr lang="en-GB" sz="1600" dirty="0"/>
            </a:br>
            <a:r>
              <a:rPr lang="en-GB" sz="1600" dirty="0"/>
              <a:t>A</a:t>
            </a:r>
            <a:r>
              <a:rPr lang="et-EE" sz="1600" dirty="0" err="1"/>
              <a:t>utorid</a:t>
            </a:r>
            <a:r>
              <a:rPr lang="en-GB" sz="1600" dirty="0"/>
              <a:t>: </a:t>
            </a:r>
            <a:br>
              <a:rPr lang="en-GB" sz="1600" dirty="0"/>
            </a:br>
            <a:r>
              <a:rPr lang="en-GB" sz="1600" i="0" dirty="0" err="1"/>
              <a:t>Makx</a:t>
            </a:r>
            <a:r>
              <a:rPr lang="en-GB" sz="1600" i="0" dirty="0"/>
              <a:t> </a:t>
            </a:r>
            <a:r>
              <a:rPr lang="en-GB" sz="1600" i="0" dirty="0" err="1"/>
              <a:t>Dekkers</a:t>
            </a:r>
            <a:r>
              <a:rPr lang="en-GB" sz="1600" i="0" dirty="0"/>
              <a:t>,</a:t>
            </a:r>
            <a:r>
              <a:rPr lang="en-GB" sz="1600" dirty="0"/>
              <a:t> </a:t>
            </a:r>
            <a:r>
              <a:rPr lang="en-GB" sz="1600" i="0" dirty="0"/>
              <a:t>Nikolaos </a:t>
            </a:r>
            <a:r>
              <a:rPr lang="en-GB" sz="1600" i="0" dirty="0" err="1"/>
              <a:t>Loutas</a:t>
            </a:r>
            <a:r>
              <a:rPr lang="en-GB" sz="1600" i="0" dirty="0"/>
              <a:t>, </a:t>
            </a:r>
            <a:r>
              <a:rPr lang="en-GB" sz="1600" i="0" dirty="0" err="1"/>
              <a:t>Michiel</a:t>
            </a:r>
            <a:r>
              <a:rPr lang="en-GB" sz="1600" i="0" dirty="0"/>
              <a:t> De </a:t>
            </a:r>
            <a:r>
              <a:rPr lang="en-GB" sz="1600" i="0" dirty="0" err="1"/>
              <a:t>Keyzer</a:t>
            </a:r>
            <a:r>
              <a:rPr lang="en-GB" sz="1600" i="0" dirty="0"/>
              <a:t> and </a:t>
            </a:r>
            <a:r>
              <a:rPr lang="en-GB" sz="1600" i="0" dirty="0" err="1"/>
              <a:t>Stijn</a:t>
            </a:r>
            <a:r>
              <a:rPr lang="en-GB" sz="1600" i="0" dirty="0"/>
              <a:t> </a:t>
            </a:r>
            <a:r>
              <a:rPr lang="en-GB" sz="1600" i="0" dirty="0" err="1"/>
              <a:t>Goedertier</a:t>
            </a:r>
            <a:r>
              <a:rPr lang="en-GB" sz="1600" i="0" dirty="0"/>
              <a:t/>
            </a:r>
            <a:br>
              <a:rPr lang="en-GB" sz="1600" i="0" dirty="0"/>
            </a:br>
            <a:endParaRPr lang="en-GB" sz="1600" i="0" dirty="0"/>
          </a:p>
        </p:txBody>
      </p:sp>
      <p:sp>
        <p:nvSpPr>
          <p:cNvPr id="5" name="Text Placeholder 4"/>
          <p:cNvSpPr>
            <a:spLocks noGrp="1"/>
          </p:cNvSpPr>
          <p:nvPr>
            <p:ph type="body" sz="quarter" idx="16"/>
          </p:nvPr>
        </p:nvSpPr>
        <p:spPr/>
        <p:txBody>
          <a:bodyPr/>
          <a:lstStyle/>
          <a:p>
            <a:r>
              <a:rPr lang="et-EE" dirty="0" smtClean="0"/>
              <a:t>Esitluse metaandmed</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6" name="Rectangle 5"/>
          <p:cNvSpPr/>
          <p:nvPr/>
        </p:nvSpPr>
        <p:spPr>
          <a:xfrm>
            <a:off x="467544" y="2924944"/>
            <a:ext cx="2376264" cy="2862322"/>
          </a:xfrm>
          <a:prstGeom prst="rect">
            <a:avLst/>
          </a:prstGeom>
        </p:spPr>
        <p:txBody>
          <a:bodyPr wrap="square">
            <a:spAutoFit/>
          </a:bodyPr>
          <a:lstStyle/>
          <a:p>
            <a:r>
              <a:rPr lang="et-EE" sz="1200" dirty="0">
                <a:latin typeface="Georgia" pitchFamily="18" charset="0"/>
              </a:rPr>
              <a:t>Avaandmete tugi on loodud Euroopa Komisjoni poolt</a:t>
            </a:r>
            <a:r>
              <a:rPr lang="en-GB" sz="1200" dirty="0">
                <a:latin typeface="Georgia" pitchFamily="18" charset="0"/>
              </a:rPr>
              <a:t> SMART 2012/0107 ‘Lot 2</a:t>
            </a:r>
            <a:r>
              <a:rPr lang="et-EE" sz="1200" dirty="0">
                <a:latin typeface="Georgia" pitchFamily="18" charset="0"/>
              </a:rPr>
              <a:t> alusel</a:t>
            </a:r>
            <a:r>
              <a:rPr lang="en-GB" sz="1200" dirty="0">
                <a:latin typeface="Georgia" pitchFamily="18" charset="0"/>
              </a:rPr>
              <a:t>: </a:t>
            </a:r>
            <a:r>
              <a:rPr lang="et-EE" sz="1200" dirty="0">
                <a:latin typeface="Georgia" pitchFamily="18" charset="0"/>
              </a:rPr>
              <a:t>Teenuste osutamine andmete avaldamiseks, juurdepääsu loomiseks, avalikele andmetele juurdepääsuks ja taaskasutamiseks Euroopa Liidu lõikes läbi olemasolevate avaandmete portaalide </a:t>
            </a:r>
          </a:p>
          <a:p>
            <a:r>
              <a:rPr lang="en-GB" sz="1200" dirty="0">
                <a:latin typeface="Georgia" pitchFamily="18" charset="0"/>
              </a:rPr>
              <a:t>(</a:t>
            </a:r>
            <a:r>
              <a:rPr lang="et-EE" sz="1200" dirty="0">
                <a:latin typeface="Georgia" pitchFamily="18" charset="0"/>
              </a:rPr>
              <a:t>Leping nr</a:t>
            </a:r>
            <a:r>
              <a:rPr lang="en-GB" sz="1200" dirty="0">
                <a:latin typeface="Georgia" pitchFamily="18" charset="0"/>
              </a:rPr>
              <a:t>. 30-CE-0530965/00-17).</a:t>
            </a:r>
          </a:p>
          <a:p>
            <a:endParaRPr lang="en-GB" sz="1200" dirty="0">
              <a:latin typeface="Georgia" pitchFamily="18" charset="0"/>
            </a:endParaRPr>
          </a:p>
          <a:p>
            <a:r>
              <a:rPr lang="en-GB" sz="1200" dirty="0">
                <a:latin typeface="Georgia" pitchFamily="18" charset="0"/>
              </a:rPr>
              <a:t>© 2013 </a:t>
            </a:r>
            <a:r>
              <a:rPr lang="en-GB" sz="1200" dirty="0" smtClean="0">
                <a:latin typeface="Georgia" pitchFamily="18" charset="0"/>
              </a:rPr>
              <a:t>Euro</a:t>
            </a:r>
            <a:r>
              <a:rPr lang="et-EE" sz="1200" dirty="0" err="1" smtClean="0">
                <a:latin typeface="Georgia" pitchFamily="18" charset="0"/>
              </a:rPr>
              <a:t>opa</a:t>
            </a:r>
            <a:r>
              <a:rPr lang="et-EE" sz="1200" dirty="0" smtClean="0">
                <a:latin typeface="Georgia" pitchFamily="18" charset="0"/>
              </a:rPr>
              <a:t> Komisjon</a:t>
            </a:r>
            <a:endParaRPr lang="en-GB" sz="1200" dirty="0">
              <a:latin typeface="Georgia" pitchFamily="18" charset="0"/>
            </a:endParaRPr>
          </a:p>
        </p:txBody>
      </p:sp>
      <p:sp>
        <p:nvSpPr>
          <p:cNvPr id="8" name="Content Placeholder 2"/>
          <p:cNvSpPr txBox="1">
            <a:spLocks/>
          </p:cNvSpPr>
          <p:nvPr/>
        </p:nvSpPr>
        <p:spPr bwMode="auto">
          <a:xfrm>
            <a:off x="3276600" y="2276872"/>
            <a:ext cx="5471864"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indent="-274320">
              <a:spcAft>
                <a:spcPts val="900"/>
              </a:spcAft>
              <a:buClr>
                <a:schemeClr val="tx1"/>
              </a:buClr>
              <a:defRPr/>
            </a:pPr>
            <a:r>
              <a:rPr lang="et-EE" sz="1400" b="1" i="1" dirty="0">
                <a:latin typeface="Georgia" pitchFamily="18" charset="0"/>
              </a:rPr>
              <a:t>Täpsustused</a:t>
            </a:r>
            <a:endParaRPr lang="en-GB" sz="1400" b="1" i="1" dirty="0">
              <a:solidFill>
                <a:srgbClr val="FF0000"/>
              </a:solidFill>
              <a:latin typeface="Georgia" pitchFamily="18" charset="0"/>
            </a:endParaRPr>
          </a:p>
          <a:p>
            <a:pPr lvl="0" indent="-274320" algn="just">
              <a:buClr>
                <a:schemeClr val="tx1"/>
              </a:buClr>
              <a:buFont typeface="+mj-lt"/>
              <a:buAutoNum type="arabicPeriod"/>
              <a:defRPr/>
            </a:pPr>
            <a:r>
              <a:rPr lang="et-EE" sz="1100" dirty="0">
                <a:latin typeface="Georgia" pitchFamily="18" charset="0"/>
              </a:rPr>
              <a:t>Esitluses välja toodud seisukohad kuuluvad ainult esitluse koostanud autoritele ja  neid ei või mitte mingil juhul interpreteerida Euroopa Komisjoni ametlike seisukohtadena.</a:t>
            </a:r>
          </a:p>
          <a:p>
            <a:pPr lvl="0" indent="-274320" algn="just">
              <a:buClr>
                <a:schemeClr val="tx1"/>
              </a:buClr>
              <a:defRPr/>
            </a:pPr>
            <a:r>
              <a:rPr lang="et-EE" sz="1100" dirty="0">
                <a:latin typeface="Georgia" pitchFamily="18" charset="0"/>
              </a:rPr>
              <a:t>Euroopa Komisjon ei taga presentatsioonis välja toodud informatsiooni täpsust, ega võta vastutust selle kasutamise eest.</a:t>
            </a:r>
          </a:p>
          <a:p>
            <a:pPr lvl="0" indent="-274320" algn="just">
              <a:buClr>
                <a:schemeClr val="tx1"/>
              </a:buClr>
              <a:defRPr/>
            </a:pPr>
            <a:r>
              <a:rPr lang="et-EE" sz="1100" dirty="0">
                <a:latin typeface="Georgia" pitchFamily="18" charset="0"/>
              </a:rPr>
              <a:t>Iga viide presentatsioonis spetsiifilisele tootele, täpsustusele, protsessile, teenusele, ärinimele, kaubamärgile või tootjale ei viita Euroopa Komisjoni heakskiidule, soovitustele, ega eelistustele.</a:t>
            </a:r>
          </a:p>
          <a:p>
            <a:pPr lvl="0" indent="-274320" algn="just">
              <a:spcAft>
                <a:spcPts val="900"/>
              </a:spcAft>
              <a:buClr>
                <a:schemeClr val="tx1"/>
              </a:buClr>
              <a:defRPr/>
            </a:pPr>
            <a:r>
              <a:rPr lang="et-EE" sz="1100" dirty="0">
                <a:latin typeface="Georgia" pitchFamily="18" charset="0"/>
              </a:rPr>
              <a:t>Autorite poolt on hangitud kõik vajalikud load käsikirjade, illustratsioonide, kaartide ja graafikute kasutamiseks, kui just autor või tema seaduslik esindaja ei oma juba antud intellektuaalse vara kasutusõigust. </a:t>
            </a:r>
          </a:p>
          <a:p>
            <a:pPr lvl="0" indent="-274320" algn="just">
              <a:spcAft>
                <a:spcPts val="900"/>
              </a:spcAft>
              <a:buClr>
                <a:schemeClr val="tx1"/>
              </a:buClr>
              <a:buFont typeface="+mj-lt"/>
              <a:buAutoNum type="arabicPeriod" startAt="2"/>
              <a:defRPr/>
            </a:pPr>
            <a:r>
              <a:rPr lang="et-EE" sz="1100" dirty="0">
                <a:latin typeface="Georgia" pitchFamily="18" charset="0"/>
              </a:rPr>
              <a:t>Esitlus on hoolikalt koostatud PwC poolt, kuid puudub garantii esitluses esitatud informatsiooni täpsuse ja täielikkuse osas. PwC ei vastuta esitluses esitatud informatsiooni põhjal tehtud otsuste tagajärgede, ega muu kahju eest. Presentatsioonis esitatud informatsioon on üldist laadi ja mõeldud ainult üldise huvi kohta juhtnööride andmiseks. Esitlus ei asenda mitte ühegi küsimuse korral antavat professionaalset nõu. Ükski esitluse lugeja ei tohiks langetada otsuseid esitluses sisalduvate andmete põhjal vastava professionaalse nõu küsimiseta.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Usaldusväärsuse näide</a:t>
            </a:r>
            <a:endParaRPr lang="en-GB" dirty="0"/>
          </a:p>
        </p:txBody>
      </p:sp>
      <p:sp>
        <p:nvSpPr>
          <p:cNvPr id="3" name="Content Placeholder 2"/>
          <p:cNvSpPr>
            <a:spLocks noGrp="1"/>
          </p:cNvSpPr>
          <p:nvPr>
            <p:ph sz="quarter" idx="14"/>
          </p:nvPr>
        </p:nvSpPr>
        <p:spPr/>
        <p:txBody>
          <a:bodyPr/>
          <a:lstStyle/>
          <a:p>
            <a:pPr algn="ctr"/>
            <a:r>
              <a:rPr lang="et-EE" b="1" dirty="0" smtClean="0"/>
              <a:t>Suur usaldusväärsus</a:t>
            </a:r>
            <a:endParaRPr lang="en-GB" b="1" dirty="0" smtClean="0"/>
          </a:p>
          <a:p>
            <a:r>
              <a:rPr lang="et-EE" sz="1800" dirty="0" smtClean="0"/>
              <a:t>Andmed on võetud </a:t>
            </a:r>
            <a:r>
              <a:rPr lang="et-EE" sz="1800" b="1" dirty="0" smtClean="0"/>
              <a:t>EL-i Väljaannete osakonnast</a:t>
            </a:r>
            <a:r>
              <a:rPr lang="et-EE" sz="1800" dirty="0" smtClean="0"/>
              <a:t>:</a:t>
            </a:r>
            <a:endParaRPr lang="en-GB" sz="1800" dirty="0" smtClean="0"/>
          </a:p>
          <a:p>
            <a:pPr algn="ctr"/>
            <a:endParaRPr lang="en-GB" dirty="0" smtClean="0"/>
          </a:p>
          <a:p>
            <a:pPr algn="ctr"/>
            <a:endParaRPr lang="en-GB" dirty="0"/>
          </a:p>
        </p:txBody>
      </p:sp>
      <p:sp>
        <p:nvSpPr>
          <p:cNvPr id="4" name="Content Placeholder 3"/>
          <p:cNvSpPr>
            <a:spLocks noGrp="1"/>
          </p:cNvSpPr>
          <p:nvPr>
            <p:ph sz="quarter" idx="15"/>
          </p:nvPr>
        </p:nvSpPr>
        <p:spPr/>
        <p:txBody>
          <a:bodyPr/>
          <a:lstStyle/>
          <a:p>
            <a:pPr algn="ctr"/>
            <a:r>
              <a:rPr lang="et-EE" b="1" dirty="0" smtClean="0"/>
              <a:t>Madal usaldusväärsus</a:t>
            </a:r>
            <a:endParaRPr lang="en-GB" b="1" dirty="0" smtClean="0"/>
          </a:p>
          <a:p>
            <a:pPr algn="ctr"/>
            <a:r>
              <a:rPr lang="et-EE" sz="1800" dirty="0" smtClean="0"/>
              <a:t>Andmed on võetud </a:t>
            </a:r>
            <a:r>
              <a:rPr lang="en-GB" sz="1800" b="1" dirty="0" err="1" smtClean="0"/>
              <a:t>Lexvo</a:t>
            </a:r>
            <a:r>
              <a:rPr lang="et-EE" sz="1800" b="1" dirty="0" smtClean="0"/>
              <a:t>-st</a:t>
            </a:r>
            <a:r>
              <a:rPr lang="en-GB" sz="1800" dirty="0" smtClean="0"/>
              <a:t>:</a:t>
            </a:r>
          </a:p>
          <a:p>
            <a:pPr algn="ct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20</a:t>
            </a:fld>
            <a:endParaRPr lang="en-GB" dirty="0"/>
          </a:p>
        </p:txBody>
      </p:sp>
      <p:sp>
        <p:nvSpPr>
          <p:cNvPr id="6" name="TextBox 5"/>
          <p:cNvSpPr txBox="1"/>
          <p:nvPr/>
        </p:nvSpPr>
        <p:spPr>
          <a:xfrm>
            <a:off x="539552" y="5589240"/>
            <a:ext cx="7920880" cy="648072"/>
          </a:xfrm>
          <a:prstGeom prst="rect">
            <a:avLst/>
          </a:prstGeom>
          <a:noFill/>
        </p:spPr>
        <p:txBody>
          <a:bodyPr vert="horz" wrap="square" lIns="0" tIns="0" rIns="0" bIns="0" rtlCol="0">
            <a:noAutofit/>
          </a:bodyPr>
          <a:lstStyle/>
          <a:p>
            <a:pPr indent="-274320">
              <a:spcAft>
                <a:spcPts val="900"/>
              </a:spcAft>
            </a:pPr>
            <a:r>
              <a:rPr lang="es-ES" sz="1600" dirty="0" err="1" smtClean="0">
                <a:latin typeface="Georgia" pitchFamily="18" charset="0"/>
              </a:rPr>
              <a:t>Lingvoj</a:t>
            </a:r>
            <a:r>
              <a:rPr lang="es-ES" sz="1600" dirty="0" smtClean="0">
                <a:latin typeface="Georgia" pitchFamily="18" charset="0"/>
              </a:rPr>
              <a:t>/</a:t>
            </a:r>
            <a:r>
              <a:rPr lang="es-ES" sz="1600" dirty="0" err="1" smtClean="0">
                <a:latin typeface="Georgia" pitchFamily="18" charset="0"/>
              </a:rPr>
              <a:t>Lexvo</a:t>
            </a:r>
            <a:r>
              <a:rPr lang="es-ES" sz="1600" dirty="0" smtClean="0">
                <a:latin typeface="Georgia" pitchFamily="18" charset="0"/>
              </a:rPr>
              <a:t> </a:t>
            </a:r>
            <a:r>
              <a:rPr lang="et-EE" sz="1600" dirty="0" smtClean="0">
                <a:latin typeface="Georgia" pitchFamily="18" charset="0"/>
              </a:rPr>
              <a:t>andmed ei sa olla väiksema kvaliteediga kui Väljaannete osakonna andmed, kuid Väljaannete osakond on autoriteetne allikas, samal ajal kui </a:t>
            </a:r>
            <a:r>
              <a:rPr lang="et-EE" sz="1600" dirty="0" err="1" smtClean="0">
                <a:latin typeface="Georgia" pitchFamily="18" charset="0"/>
              </a:rPr>
              <a:t>Linvoj</a:t>
            </a:r>
            <a:r>
              <a:rPr lang="et-EE" sz="1600" dirty="0" smtClean="0">
                <a:latin typeface="Georgia" pitchFamily="18" charset="0"/>
              </a:rPr>
              <a:t> ja </a:t>
            </a:r>
            <a:r>
              <a:rPr lang="et-EE" sz="1600" dirty="0" err="1" smtClean="0">
                <a:latin typeface="Georgia" pitchFamily="18" charset="0"/>
              </a:rPr>
              <a:t>Lexvo</a:t>
            </a:r>
            <a:r>
              <a:rPr lang="et-EE" sz="1600" dirty="0" smtClean="0">
                <a:latin typeface="Georgia" pitchFamily="18" charset="0"/>
              </a:rPr>
              <a:t> on individuaalsed algatused.</a:t>
            </a:r>
            <a:endParaRPr lang="en-GB" sz="1600" dirty="0" err="1" smtClean="0">
              <a:latin typeface="Georgia" pitchFamily="18" charset="0"/>
            </a:endParaRPr>
          </a:p>
        </p:txBody>
      </p:sp>
      <p:grpSp>
        <p:nvGrpSpPr>
          <p:cNvPr id="16" name="Group 15"/>
          <p:cNvGrpSpPr/>
          <p:nvPr/>
        </p:nvGrpSpPr>
        <p:grpSpPr>
          <a:xfrm>
            <a:off x="4788024" y="2708920"/>
            <a:ext cx="3806840" cy="2602336"/>
            <a:chOff x="4788024" y="3778992"/>
            <a:chExt cx="3806840" cy="260233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78992"/>
              <a:ext cx="3806840" cy="202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585" y="5812200"/>
              <a:ext cx="2934072" cy="122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693" y="5966420"/>
              <a:ext cx="3180964" cy="41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39552" y="2950926"/>
            <a:ext cx="3960440" cy="2134258"/>
            <a:chOff x="1114424" y="2348880"/>
            <a:chExt cx="3457575" cy="1630202"/>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4" y="2348880"/>
              <a:ext cx="3457575"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4" y="3789040"/>
              <a:ext cx="2901305" cy="19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4109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Töödeldavus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töödeldavus tähendab seda, mil määral see võib olla mõistetav ja töödeldav automaatsete protsesside poolt. </a:t>
            </a:r>
            <a:endParaRPr lang="en-GB" i="1" dirty="0" smtClean="0">
              <a:solidFill>
                <a:schemeClr val="accent1"/>
              </a:solidFill>
            </a:endParaRPr>
          </a:p>
          <a:p>
            <a:r>
              <a:rPr lang="et-EE" sz="1800" i="1" noProof="0" dirty="0" smtClean="0"/>
              <a:t>Näiteks</a:t>
            </a:r>
            <a:r>
              <a:rPr lang="en-GB" sz="1800" i="1" noProof="0" dirty="0" smtClean="0"/>
              <a:t>:</a:t>
            </a:r>
          </a:p>
          <a:p>
            <a:pPr lvl="1"/>
            <a:r>
              <a:rPr lang="et-EE" sz="1800" noProof="0" dirty="0" smtClean="0"/>
              <a:t>Andmekogum, mis sisaldab klassifitseeritud informatsiooni, mis põhineb avalikult kättesaadavatel kontrollitud sõnastikel ja klassifikaatoritel.</a:t>
            </a:r>
            <a:endParaRPr lang="en-GB" sz="1800" noProof="0" dirty="0" smtClean="0"/>
          </a:p>
          <a:p>
            <a:pPr lvl="1"/>
            <a:r>
              <a:rPr lang="et-EE" sz="1800" noProof="0" dirty="0" smtClean="0"/>
              <a:t>Andmekogumi kirjeldus, mis väljastab kuupäevad W3C kuupäeva ja kellaaja formaadis ning aja formaadis </a:t>
            </a:r>
            <a:r>
              <a:rPr lang="en-GB" sz="1800" noProof="0" dirty="0" smtClean="0"/>
              <a:t>(</a:t>
            </a:r>
            <a:r>
              <a:rPr lang="et-EE" sz="1800" noProof="0" dirty="0" smtClean="0"/>
              <a:t>nt</a:t>
            </a:r>
            <a:r>
              <a:rPr lang="en-GB" sz="1800" noProof="0" dirty="0" smtClean="0"/>
              <a:t> 2013-06-01)</a:t>
            </a:r>
            <a:r>
              <a:rPr lang="et-EE" sz="1800" noProof="0" dirty="0" smtClean="0"/>
              <a:t>, mitte vabateksti formaadis </a:t>
            </a:r>
            <a:br>
              <a:rPr lang="et-EE" sz="1800" noProof="0" dirty="0" smtClean="0"/>
            </a:br>
            <a:r>
              <a:rPr lang="en-GB" sz="1800" noProof="0" dirty="0" smtClean="0"/>
              <a:t>(</a:t>
            </a:r>
            <a:r>
              <a:rPr lang="et-EE" sz="1800" noProof="0" dirty="0" smtClean="0"/>
              <a:t>nt</a:t>
            </a:r>
            <a:r>
              <a:rPr lang="en-GB" sz="1800" noProof="0" dirty="0" smtClean="0"/>
              <a:t> 1</a:t>
            </a:r>
            <a:r>
              <a:rPr lang="et-EE" sz="1800" noProof="0" dirty="0" smtClean="0"/>
              <a:t>.</a:t>
            </a:r>
            <a:r>
              <a:rPr lang="et-EE" sz="1800" dirty="0" smtClean="0"/>
              <a:t>juuni</a:t>
            </a:r>
            <a:r>
              <a:rPr lang="en-GB" sz="1800" noProof="0" dirty="0" smtClean="0"/>
              <a:t> 2013).</a:t>
            </a:r>
          </a:p>
          <a:p>
            <a:r>
              <a:rPr lang="et-EE" sz="1800" b="1" i="1" noProof="0" dirty="0" smtClean="0"/>
              <a:t>Soovitused</a:t>
            </a:r>
            <a:r>
              <a:rPr lang="en-GB" sz="1800" b="1" i="1" noProof="0" dirty="0" smtClean="0"/>
              <a:t>:</a:t>
            </a:r>
          </a:p>
          <a:p>
            <a:pPr lvl="1"/>
            <a:r>
              <a:rPr lang="et-EE" sz="1800" b="1" noProof="0" dirty="0" smtClean="0"/>
              <a:t>Tuvastada terminoloogia ja klassifikaatorid, </a:t>
            </a:r>
            <a:r>
              <a:rPr lang="et-EE" sz="1800" noProof="0" dirty="0" smtClean="0"/>
              <a:t>mida on kasutatud valdkonna andmete masinloetavas vormingus.</a:t>
            </a:r>
            <a:endParaRPr lang="en-GB" sz="1800" noProof="0" dirty="0" smtClean="0"/>
          </a:p>
          <a:p>
            <a:pPr lvl="1"/>
            <a:r>
              <a:rPr lang="et-EE" sz="1800" b="1" noProof="0" dirty="0" smtClean="0"/>
              <a:t>Rakenda soovitused </a:t>
            </a:r>
            <a:r>
              <a:rPr lang="et-EE" sz="1800" noProof="0" dirty="0" smtClean="0"/>
              <a:t>andmete </a:t>
            </a:r>
            <a:r>
              <a:rPr lang="et-EE" sz="1800" b="1" noProof="0" dirty="0" smtClean="0"/>
              <a:t>süntaksis </a:t>
            </a:r>
            <a:r>
              <a:rPr lang="et-EE" sz="1800" noProof="0" dirty="0" smtClean="0"/>
              <a:t>üldistes</a:t>
            </a:r>
            <a:r>
              <a:rPr lang="et-EE" sz="1800" b="1" noProof="0" dirty="0" smtClean="0"/>
              <a:t> </a:t>
            </a:r>
            <a:r>
              <a:rPr lang="et-EE" sz="1800" noProof="0" dirty="0" smtClean="0"/>
              <a:t>standardites. </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spTree>
    <p:extLst>
      <p:ext uri="{BB962C8B-B14F-4D97-AF65-F5344CB8AC3E}">
        <p14:creationId xmlns:p14="http://schemas.microsoft.com/office/powerpoint/2010/main" val="257629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Töödeldavuse näide</a:t>
            </a:r>
            <a:endParaRPr lang="en-GB" dirty="0"/>
          </a:p>
        </p:txBody>
      </p:sp>
      <p:sp>
        <p:nvSpPr>
          <p:cNvPr id="3" name="Content Placeholder 2"/>
          <p:cNvSpPr>
            <a:spLocks noGrp="1"/>
          </p:cNvSpPr>
          <p:nvPr>
            <p:ph sz="quarter" idx="14"/>
          </p:nvPr>
        </p:nvSpPr>
        <p:spPr/>
        <p:txBody>
          <a:bodyPr/>
          <a:lstStyle/>
          <a:p>
            <a:pPr algn="ctr"/>
            <a:r>
              <a:rPr lang="et-EE" b="1" dirty="0" smtClean="0"/>
              <a:t>Kõrge töödeldavus</a:t>
            </a:r>
            <a:endParaRPr lang="en-GB" b="1" dirty="0"/>
          </a:p>
        </p:txBody>
      </p:sp>
      <p:sp>
        <p:nvSpPr>
          <p:cNvPr id="4" name="Content Placeholder 3"/>
          <p:cNvSpPr>
            <a:spLocks noGrp="1"/>
          </p:cNvSpPr>
          <p:nvPr>
            <p:ph sz="quarter" idx="15"/>
          </p:nvPr>
        </p:nvSpPr>
        <p:spPr/>
        <p:txBody>
          <a:bodyPr/>
          <a:lstStyle/>
          <a:p>
            <a:pPr algn="ctr"/>
            <a:r>
              <a:rPr lang="et-EE" b="1" dirty="0" smtClean="0"/>
              <a:t>Madal töödeldavus</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22</a:t>
            </a:fld>
            <a:endParaRPr lang="en-GB" dirty="0"/>
          </a:p>
        </p:txBody>
      </p:sp>
      <p:pic>
        <p:nvPicPr>
          <p:cNvPr id="2050" name="Picture 2" descr="C:\Users\Public\Documents\_PwC\_Analytics\Open Data\Plaatjes\Process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4010847"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ublic\Documents\_PwC\_Analytics\Open Data\Plaatjes\Not process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754" y="2132856"/>
            <a:ext cx="444766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883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Olulisus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olulisus tähendab seda, mil määral see sisaldab vajalikku informatsiooni protsessi eesmärkide toetamiseks.</a:t>
            </a:r>
            <a:endParaRPr lang="en-GB" i="1" dirty="0" smtClean="0">
              <a:solidFill>
                <a:schemeClr val="accent1"/>
              </a:solidFill>
            </a:endParaRPr>
          </a:p>
          <a:p>
            <a:r>
              <a:rPr lang="et-EE" sz="1800" i="1" noProof="0" dirty="0" smtClean="0"/>
              <a:t>Näiteks</a:t>
            </a:r>
            <a:r>
              <a:rPr lang="en-GB" sz="1800" i="1" noProof="0" dirty="0" smtClean="0"/>
              <a:t>:</a:t>
            </a:r>
          </a:p>
          <a:p>
            <a:pPr lvl="1"/>
            <a:r>
              <a:rPr lang="et-EE" sz="1800" noProof="0" dirty="0" smtClean="0"/>
              <a:t>Andmekogum, mis sisaldab ühe kraadini ümardatud temperatuuri mõõdikut Celsiuse skaalal kliimaandmete arvutamiseks; andmekogum tuhandiku täpsusega samal skaalal keemiliste reaktsioonide mõõtmiseks.</a:t>
            </a:r>
            <a:endParaRPr lang="en-GB" sz="1800" noProof="0" dirty="0" smtClean="0"/>
          </a:p>
          <a:p>
            <a:pPr lvl="1"/>
            <a:r>
              <a:rPr lang="et-EE" sz="1800" noProof="0" dirty="0" smtClean="0"/>
              <a:t>Andmekogum, mis sisaldab ainult ajutisi andmeid sel hetkel kui neid on vaja töödelda</a:t>
            </a:r>
            <a:r>
              <a:rPr lang="en-GB" sz="1800" noProof="0" dirty="0" smtClean="0"/>
              <a:t>.</a:t>
            </a:r>
          </a:p>
          <a:p>
            <a:r>
              <a:rPr lang="et-EE" sz="1800" b="1" i="1" noProof="0" dirty="0" smtClean="0"/>
              <a:t>Soovitused</a:t>
            </a:r>
            <a:r>
              <a:rPr lang="en-GB" sz="1800" b="1" i="1" noProof="0" dirty="0" smtClean="0"/>
              <a:t>:</a:t>
            </a:r>
          </a:p>
          <a:p>
            <a:pPr lvl="1"/>
            <a:r>
              <a:rPr lang="et-EE" sz="1800" b="1" noProof="0" dirty="0" smtClean="0"/>
              <a:t>Sobita omavahel </a:t>
            </a:r>
            <a:r>
              <a:rPr lang="et-EE" sz="1800" noProof="0" dirty="0" smtClean="0"/>
              <a:t>andmete</a:t>
            </a:r>
            <a:r>
              <a:rPr lang="et-EE" sz="1800" b="1" noProof="0" dirty="0" smtClean="0"/>
              <a:t> ulatus ja detailsus </a:t>
            </a:r>
            <a:r>
              <a:rPr lang="et-EE" sz="1800" dirty="0" smtClean="0"/>
              <a:t>selle kavatsetud kasutamise jooksul, võttes arvesse aja ja raha piirangud.</a:t>
            </a:r>
            <a:endParaRPr lang="en-GB" sz="1800" noProof="0" dirty="0" smtClean="0"/>
          </a:p>
          <a:p>
            <a:pPr lvl="1"/>
            <a:r>
              <a:rPr lang="et-EE" sz="1800" noProof="0" dirty="0" smtClean="0"/>
              <a:t>Siiski, </a:t>
            </a:r>
            <a:r>
              <a:rPr lang="et-EE" sz="1800" b="1" noProof="0" dirty="0" smtClean="0"/>
              <a:t>kaalu võimalikke tulevasi </a:t>
            </a:r>
            <a:r>
              <a:rPr lang="et-EE" sz="1800" noProof="0" dirty="0" smtClean="0"/>
              <a:t>andmete kasutamisi. </a:t>
            </a:r>
            <a:endParaRPr lang="en-GB" sz="1800" noProof="0" dirty="0" smtClean="0"/>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extLst>
      <p:ext uri="{BB962C8B-B14F-4D97-AF65-F5344CB8AC3E}">
        <p14:creationId xmlns:p14="http://schemas.microsoft.com/office/powerpoint/2010/main" val="2215469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Olulisuse näide</a:t>
            </a:r>
            <a:endParaRPr lang="en-GB" dirty="0"/>
          </a:p>
        </p:txBody>
      </p:sp>
      <p:sp>
        <p:nvSpPr>
          <p:cNvPr id="3" name="Content Placeholder 2"/>
          <p:cNvSpPr>
            <a:spLocks noGrp="1"/>
          </p:cNvSpPr>
          <p:nvPr>
            <p:ph sz="quarter" idx="14"/>
          </p:nvPr>
        </p:nvSpPr>
        <p:spPr/>
        <p:txBody>
          <a:bodyPr/>
          <a:lstStyle/>
          <a:p>
            <a:pPr algn="ctr"/>
            <a:r>
              <a:rPr lang="et-EE" b="1" dirty="0" smtClean="0"/>
              <a:t>Kõrge olulisusega</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t-EE" b="1" dirty="0" smtClean="0"/>
              <a:t>Madala olulisusega</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24</a:t>
            </a:fld>
            <a:endParaRPr lang="en-GB"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49216"/>
            <a:ext cx="46683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ltGray">
          <a:xfrm>
            <a:off x="7668344" y="4077072"/>
            <a:ext cx="576064" cy="206384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41033"/>
            <a:ext cx="4132659" cy="229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8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Õigeaegsus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õigeaegsus tähendab seda, mil määral see kajastab õigesti objekti või sündmuse hetkeseisu ning mil määral, millised andmed (viimane versioon) on kättesaadavad ilma viivituseta. </a:t>
            </a:r>
          </a:p>
          <a:p>
            <a:r>
              <a:rPr lang="et-EE" sz="1800" i="1" noProof="0" dirty="0" smtClean="0"/>
              <a:t>Näiteks</a:t>
            </a:r>
            <a:r>
              <a:rPr lang="en-GB" sz="1800" i="1" noProof="0" dirty="0" smtClean="0"/>
              <a:t>:</a:t>
            </a:r>
          </a:p>
          <a:p>
            <a:pPr lvl="1"/>
            <a:r>
              <a:rPr lang="et-EE" sz="1800" noProof="0" dirty="0" smtClean="0"/>
              <a:t>Andmekogum, mis sisaldab liikluse andmeid reaalajas ning mida uuendatakse iga paari minuti tagant.</a:t>
            </a:r>
            <a:endParaRPr lang="en-GB" sz="1800" noProof="0" dirty="0" smtClean="0"/>
          </a:p>
          <a:p>
            <a:pPr lvl="1"/>
            <a:r>
              <a:rPr lang="et-EE" sz="1800" noProof="0" dirty="0" smtClean="0"/>
              <a:t>Andmekogumi kirjeldus, mis sisaldab iga-aastast kuritegevuse statistikat, mis on kättesaadav andmekogumi väljastamisest mõne päeva jooksul.</a:t>
            </a:r>
          </a:p>
          <a:p>
            <a:pPr marL="0" lvl="1" indent="0">
              <a:buNone/>
            </a:pPr>
            <a:r>
              <a:rPr lang="et-EE" sz="1800" b="1" i="1" dirty="0" smtClean="0"/>
              <a:t>Soovitused</a:t>
            </a:r>
            <a:r>
              <a:rPr lang="en-GB" sz="1800" b="1" i="1" noProof="0" dirty="0" smtClean="0"/>
              <a:t>:</a:t>
            </a:r>
          </a:p>
          <a:p>
            <a:pPr lvl="1"/>
            <a:r>
              <a:rPr lang="et-EE" sz="1800" b="1" noProof="0" dirty="0" smtClean="0"/>
              <a:t>Kohanda </a:t>
            </a:r>
            <a:r>
              <a:rPr lang="et-EE" sz="1800" noProof="0" dirty="0" smtClean="0"/>
              <a:t>andmete </a:t>
            </a:r>
            <a:r>
              <a:rPr lang="et-EE" sz="1800" b="1" noProof="0" dirty="0" smtClean="0"/>
              <a:t>uuendamissagedusi vastavalt andmete laadile </a:t>
            </a:r>
            <a:r>
              <a:rPr lang="et-EE" sz="1800" noProof="0" dirty="0" smtClean="0"/>
              <a:t>ja selle </a:t>
            </a:r>
            <a:r>
              <a:rPr lang="et-EE" sz="1800" b="1" noProof="0" dirty="0" smtClean="0"/>
              <a:t>kasutusotstarbele. </a:t>
            </a:r>
          </a:p>
          <a:p>
            <a:pPr lvl="1"/>
            <a:r>
              <a:rPr lang="et-EE" sz="1800" noProof="0" dirty="0" smtClean="0"/>
              <a:t>Veendu selles, et </a:t>
            </a:r>
            <a:r>
              <a:rPr lang="et-EE" sz="1800" b="1" noProof="0" dirty="0" smtClean="0"/>
              <a:t>meetod ja tööriistad on olemas</a:t>
            </a:r>
            <a:r>
              <a:rPr lang="et-EE" sz="1800" noProof="0" dirty="0" smtClean="0"/>
              <a:t>, et uuendusi saaks toetada. </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spTree>
    <p:extLst>
      <p:ext uri="{BB962C8B-B14F-4D97-AF65-F5344CB8AC3E}">
        <p14:creationId xmlns:p14="http://schemas.microsoft.com/office/powerpoint/2010/main" val="1496913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Õigeaegsus</a:t>
            </a:r>
            <a:r>
              <a:rPr lang="et-EE" dirty="0"/>
              <a:t>e</a:t>
            </a:r>
            <a:r>
              <a:rPr lang="en-GB" dirty="0" smtClean="0"/>
              <a:t> </a:t>
            </a:r>
            <a:r>
              <a:rPr lang="et-EE" dirty="0" smtClean="0"/>
              <a:t>näide</a:t>
            </a:r>
            <a:endParaRPr lang="en-GB" dirty="0"/>
          </a:p>
        </p:txBody>
      </p:sp>
      <p:sp>
        <p:nvSpPr>
          <p:cNvPr id="3" name="Content Placeholder 2"/>
          <p:cNvSpPr>
            <a:spLocks noGrp="1"/>
          </p:cNvSpPr>
          <p:nvPr>
            <p:ph sz="quarter" idx="14"/>
          </p:nvPr>
        </p:nvSpPr>
        <p:spPr/>
        <p:txBody>
          <a:bodyPr/>
          <a:lstStyle/>
          <a:p>
            <a:pPr algn="ctr"/>
            <a:r>
              <a:rPr lang="et-EE" b="1" dirty="0" smtClean="0"/>
              <a:t>Kõrge õigeaegsusega</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t-EE" b="1" dirty="0" smtClean="0"/>
              <a:t>Madala õigeaegsusega</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26</a:t>
            </a:fld>
            <a:endParaRPr lang="en-GB" dirty="0"/>
          </a:p>
        </p:txBody>
      </p:sp>
      <p:pic>
        <p:nvPicPr>
          <p:cNvPr id="7171" name="Picture 3" descr="C:\Users\Public\Documents\_PwC\_Analytics\Open Data\Plaatjes\Yesterdays-Newspaper-Tru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5175"/>
            <a:ext cx="3384376" cy="25941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ublic\Documents\_PwC\_Analytics\Open Data\Plaatjes\Tsun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32856"/>
            <a:ext cx="4074791" cy="41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297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t-EE" sz="7200" i="0" dirty="0" smtClean="0">
                <a:solidFill>
                  <a:schemeClr val="accent1"/>
                </a:solidFill>
                <a:latin typeface="Bradley Hand ITC" pitchFamily="66" charset="0"/>
              </a:rPr>
              <a:t>Parim praktika</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t-EE" b="0" dirty="0" smtClean="0"/>
              <a:t>Kõrge kvaliteediga andmete ja metaandmete väljastamise parimad praktikad</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27</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smtClean="0"/>
              <a:t>W3C: </a:t>
            </a:r>
            <a:r>
              <a:rPr lang="et-EE" noProof="0" dirty="0" smtClean="0"/>
              <a:t>Lingitud avaandmete väljastamise praktika </a:t>
            </a:r>
            <a:endParaRPr lang="en-GB" noProof="0" dirty="0"/>
          </a:p>
        </p:txBody>
      </p:sp>
      <p:sp>
        <p:nvSpPr>
          <p:cNvPr id="9" name="Content Placeholder 8"/>
          <p:cNvSpPr>
            <a:spLocks noGrp="1"/>
          </p:cNvSpPr>
          <p:nvPr>
            <p:ph sz="quarter" idx="15"/>
          </p:nvPr>
        </p:nvSpPr>
        <p:spPr/>
        <p:txBody>
          <a:bodyPr/>
          <a:lstStyle/>
          <a:p>
            <a:endParaRPr lang="en-GB" i="1" dirty="0" smtClean="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7992888" cy="4367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572000" y="6093296"/>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r>
              <a:rPr lang="en-GB" sz="1200" dirty="0" smtClean="0">
                <a:hlinkClick r:id="rId3"/>
              </a:rPr>
              <a:t>http://www.slideshare.net/OpenDataSupport/the-linked-open-government-data-lifecycle</a:t>
            </a:r>
            <a:endParaRPr lang="en-GB" sz="1200" dirty="0" smtClean="0">
              <a:solidFill>
                <a:schemeClr val="tx1"/>
              </a:solidFill>
            </a:endParaRPr>
          </a:p>
        </p:txBody>
      </p:sp>
    </p:spTree>
    <p:extLst>
      <p:ext uri="{BB962C8B-B14F-4D97-AF65-F5344CB8AC3E}">
        <p14:creationId xmlns:p14="http://schemas.microsoft.com/office/powerpoint/2010/main" val="3993150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smtClean="0"/>
              <a:t>Opquast: 72 </a:t>
            </a:r>
            <a:r>
              <a:rPr lang="et-EE" dirty="0" smtClean="0"/>
              <a:t>avaandmete praktikat</a:t>
            </a:r>
            <a:endParaRPr lang="en-GB" noProof="0" dirty="0"/>
          </a:p>
        </p:txBody>
      </p:sp>
      <p:sp>
        <p:nvSpPr>
          <p:cNvPr id="2" name="Content Placeholder 1"/>
          <p:cNvSpPr>
            <a:spLocks noGrp="1"/>
          </p:cNvSpPr>
          <p:nvPr>
            <p:ph sz="quarter" idx="15"/>
          </p:nvPr>
        </p:nvSpPr>
        <p:spPr>
          <a:xfrm>
            <a:off x="533400" y="1752600"/>
            <a:ext cx="8077200" cy="524272"/>
          </a:xfrm>
        </p:spPr>
        <p:txBody>
          <a:bodyPr/>
          <a:lstStyle/>
          <a:p>
            <a:r>
              <a:rPr lang="et-EE" sz="1800" b="1" i="1" noProof="0" smtClean="0"/>
              <a:t>Mõned näited</a:t>
            </a:r>
            <a:endParaRPr lang="en-GB" sz="1800" b="1" i="1"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84784"/>
            <a:ext cx="3648602" cy="443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55104" y="2132856"/>
            <a:ext cx="3981822" cy="4403377"/>
            <a:chOff x="655104" y="2132856"/>
            <a:chExt cx="3981822" cy="4403377"/>
          </a:xfrm>
          <a:effectLst>
            <a:outerShdw blurRad="50800" dist="38100" dir="2700000" algn="tl" rotWithShape="0">
              <a:prstClr val="black">
                <a:alpha val="40000"/>
              </a:prstClr>
            </a:outerShdw>
          </a:effectLst>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0" y="2132856"/>
              <a:ext cx="392962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04" y="4221088"/>
              <a:ext cx="3981822" cy="231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bwMode="ltGray">
          <a:xfrm>
            <a:off x="5436096" y="5949280"/>
            <a:ext cx="33843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r>
              <a:rPr lang="en-GB" sz="1200" dirty="0" smtClean="0">
                <a:hlinkClick r:id="rId5"/>
              </a:rPr>
              <a:t>http://checklists.opquast.com/en/opendata</a:t>
            </a:r>
            <a:endParaRPr lang="en-GB" sz="1200" dirty="0" smtClean="0">
              <a:solidFill>
                <a:schemeClr val="tx1"/>
              </a:solidFill>
            </a:endParaRPr>
          </a:p>
        </p:txBody>
      </p:sp>
    </p:spTree>
    <p:extLst>
      <p:ext uri="{BB962C8B-B14F-4D97-AF65-F5344CB8AC3E}">
        <p14:creationId xmlns:p14="http://schemas.microsoft.com/office/powerpoint/2010/main" val="1322114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Õpieesmärgid</a:t>
            </a:r>
            <a:endParaRPr lang="en-GB" noProof="0" dirty="0"/>
          </a:p>
        </p:txBody>
      </p:sp>
      <p:sp>
        <p:nvSpPr>
          <p:cNvPr id="3" name="Content Placeholder 2"/>
          <p:cNvSpPr>
            <a:spLocks noGrp="1"/>
          </p:cNvSpPr>
          <p:nvPr>
            <p:ph sz="quarter" idx="15"/>
          </p:nvPr>
        </p:nvSpPr>
        <p:spPr/>
        <p:txBody>
          <a:bodyPr/>
          <a:lstStyle/>
          <a:p>
            <a:pPr marL="0" lvl="1" indent="0">
              <a:buNone/>
            </a:pPr>
            <a:r>
              <a:rPr lang="et-EE" dirty="0" smtClean="0"/>
              <a:t>Selle õpimooduli lõpuks peaks teil olema arusaam järgnevast</a:t>
            </a:r>
            <a:r>
              <a:rPr lang="en-GB" dirty="0" smtClean="0"/>
              <a:t>:</a:t>
            </a:r>
          </a:p>
          <a:p>
            <a:pPr lvl="1"/>
            <a:r>
              <a:rPr lang="et-EE" noProof="0" dirty="0" smtClean="0"/>
              <a:t>Mida avaandmete kvaliteet tähendab</a:t>
            </a:r>
            <a:r>
              <a:rPr lang="en-GB" noProof="0" dirty="0" smtClean="0"/>
              <a:t>.</a:t>
            </a:r>
          </a:p>
          <a:p>
            <a:pPr lvl="1"/>
            <a:r>
              <a:rPr lang="et-EE" dirty="0" smtClean="0"/>
              <a:t>Avaandmete kvaliteeti määravad tegurid ja kriteeriumid</a:t>
            </a:r>
            <a:r>
              <a:rPr lang="en-GB" noProof="0" dirty="0" smtClean="0"/>
              <a:t>.</a:t>
            </a:r>
          </a:p>
          <a:p>
            <a:pPr lvl="1"/>
            <a:r>
              <a:rPr lang="et-EE" noProof="0" dirty="0" smtClean="0"/>
              <a:t>Kvaliteetsete avaandmete avaldamise head tavad.</a:t>
            </a:r>
            <a:endParaRPr lang="en-GB" noProof="0" dirty="0" smtClean="0"/>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extLst>
      <p:ext uri="{BB962C8B-B14F-4D97-AF65-F5344CB8AC3E}">
        <p14:creationId xmlns:p14="http://schemas.microsoft.com/office/powerpoint/2010/main" val="971206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Millised on parima praktika ühisjooned?</a:t>
            </a:r>
            <a:endParaRPr lang="en-GB" noProof="0" dirty="0"/>
          </a:p>
        </p:txBody>
      </p:sp>
      <p:sp>
        <p:nvSpPr>
          <p:cNvPr id="3" name="Content Placeholder 2"/>
          <p:cNvSpPr>
            <a:spLocks noGrp="1"/>
          </p:cNvSpPr>
          <p:nvPr>
            <p:ph sz="quarter" idx="15"/>
          </p:nvPr>
        </p:nvSpPr>
        <p:spPr/>
        <p:txBody>
          <a:bodyPr/>
          <a:lstStyle/>
          <a:p>
            <a:pPr lvl="1"/>
            <a:r>
              <a:rPr lang="et-EE" sz="1800" b="1" noProof="0" dirty="0" smtClean="0"/>
              <a:t>Tagada sobiv </a:t>
            </a:r>
            <a:r>
              <a:rPr lang="et-EE" sz="1800" noProof="0" dirty="0" smtClean="0"/>
              <a:t>andmete </a:t>
            </a:r>
            <a:r>
              <a:rPr lang="et-EE" sz="1800" b="1" noProof="0" dirty="0" smtClean="0"/>
              <a:t>kirjeldus </a:t>
            </a:r>
            <a:r>
              <a:rPr lang="et-EE" sz="1800" noProof="0" dirty="0" smtClean="0"/>
              <a:t>(nt metaandmed</a:t>
            </a:r>
            <a:r>
              <a:rPr lang="et-EE" sz="1800" dirty="0" smtClean="0"/>
              <a:t>)</a:t>
            </a:r>
            <a:r>
              <a:rPr lang="en-GB" sz="1800" dirty="0" smtClean="0"/>
              <a:t>.</a:t>
            </a:r>
            <a:endParaRPr lang="en-GB" sz="1800" noProof="0" dirty="0" smtClean="0"/>
          </a:p>
          <a:p>
            <a:pPr lvl="1"/>
            <a:r>
              <a:rPr lang="et-EE" sz="1800" b="1" noProof="0" dirty="0" smtClean="0"/>
              <a:t>Kasutada standardseid sõnastikke </a:t>
            </a:r>
            <a:r>
              <a:rPr lang="et-EE" sz="1800" noProof="0" dirty="0" smtClean="0"/>
              <a:t>andmetel ja </a:t>
            </a:r>
            <a:r>
              <a:rPr lang="et-EE" sz="1800" noProof="0" dirty="0" err="1" smtClean="0"/>
              <a:t>metaandmetel</a:t>
            </a:r>
            <a:r>
              <a:rPr lang="et-EE" sz="1800" noProof="0" dirty="0" smtClean="0"/>
              <a:t>, millal iganes selline sõnavara eksisteerib. </a:t>
            </a:r>
            <a:endParaRPr lang="en-GB" sz="1800" noProof="0" dirty="0" smtClean="0"/>
          </a:p>
          <a:p>
            <a:pPr lvl="1"/>
            <a:r>
              <a:rPr lang="et-EE" sz="1800" b="1" noProof="0" dirty="0" smtClean="0"/>
              <a:t>Määrata </a:t>
            </a:r>
            <a:r>
              <a:rPr lang="et-EE" sz="1800" noProof="0" dirty="0" smtClean="0"/>
              <a:t>litsents vastavalt sellele, milliseid andmeid võidakse korduvkasutada.</a:t>
            </a:r>
            <a:endParaRPr lang="en-GB" sz="1800" noProof="0" dirty="0" smtClean="0"/>
          </a:p>
          <a:p>
            <a:pPr lvl="1"/>
            <a:r>
              <a:rPr lang="et-EE" sz="1800" b="1" noProof="0" dirty="0" smtClean="0"/>
              <a:t>Jälgida juriidilisi nõudeid </a:t>
            </a:r>
            <a:r>
              <a:rPr lang="et-EE" sz="1800" noProof="0" dirty="0" smtClean="0"/>
              <a:t>isikuandmete kaitse ja muude tundlike andmete suhtes. </a:t>
            </a:r>
            <a:endParaRPr lang="en-GB" sz="1800" noProof="0" dirty="0" smtClean="0"/>
          </a:p>
          <a:p>
            <a:pPr lvl="1"/>
            <a:r>
              <a:rPr lang="et-EE" sz="1800" b="1" noProof="0" dirty="0" smtClean="0"/>
              <a:t>Esitada </a:t>
            </a:r>
            <a:r>
              <a:rPr lang="et-EE" sz="1800" noProof="0" dirty="0" err="1" smtClean="0"/>
              <a:t>metaandmeid</a:t>
            </a:r>
            <a:r>
              <a:rPr lang="et-EE" sz="1800" noProof="0" dirty="0" smtClean="0"/>
              <a:t> ja andmeid </a:t>
            </a:r>
            <a:r>
              <a:rPr lang="et-EE" sz="1800" b="1" noProof="0" dirty="0" smtClean="0"/>
              <a:t>vastavalt link</a:t>
            </a:r>
            <a:r>
              <a:rPr lang="et-EE" sz="1800" b="1" dirty="0" smtClean="0"/>
              <a:t>a</a:t>
            </a:r>
            <a:r>
              <a:rPr lang="et-EE" sz="1800" b="1" noProof="0" dirty="0" err="1" smtClean="0"/>
              <a:t>ndmete</a:t>
            </a:r>
            <a:r>
              <a:rPr lang="et-EE" sz="1800" b="1" noProof="0" dirty="0" smtClean="0"/>
              <a:t> põhimõtetele </a:t>
            </a:r>
            <a:r>
              <a:rPr lang="et-EE" sz="1800" noProof="0" dirty="0" smtClean="0"/>
              <a:t>kasutades</a:t>
            </a:r>
            <a:r>
              <a:rPr lang="et-EE" sz="1800" b="1" noProof="0" dirty="0" smtClean="0"/>
              <a:t> püsivaid </a:t>
            </a:r>
            <a:r>
              <a:rPr lang="et-EE" sz="1800" b="1" noProof="0" dirty="0" err="1" smtClean="0"/>
              <a:t>URI-sid</a:t>
            </a:r>
            <a:r>
              <a:rPr lang="et-EE" sz="1800" b="1" noProof="0" dirty="0" smtClean="0"/>
              <a:t> </a:t>
            </a:r>
            <a:r>
              <a:rPr lang="et-EE" sz="1800" noProof="0" dirty="0" smtClean="0"/>
              <a:t>asjade tuvastamiseks. </a:t>
            </a:r>
            <a:r>
              <a:rPr lang="et-EE" sz="1800" b="1" noProof="0" dirty="0" smtClean="0"/>
              <a:t>Esitleda andmete</a:t>
            </a:r>
            <a:r>
              <a:rPr lang="et-EE" sz="1800" b="1" dirty="0" smtClean="0"/>
              <a:t> allikad</a:t>
            </a:r>
            <a:r>
              <a:rPr lang="en-GB" sz="1800" noProof="0" dirty="0" smtClean="0"/>
              <a:t>.</a:t>
            </a:r>
          </a:p>
          <a:p>
            <a:pPr lvl="1" algn="ctr">
              <a:buNone/>
            </a:pPr>
            <a:r>
              <a:rPr lang="et-EE" sz="2400" i="1" dirty="0" smtClean="0">
                <a:solidFill>
                  <a:schemeClr val="accent1"/>
                </a:solidFill>
                <a:latin typeface="Hand Of Sean" pitchFamily="2" charset="-128"/>
                <a:ea typeface="Hand Of Sean" pitchFamily="2" charset="-128"/>
              </a:rPr>
              <a:t>Metaandmete ja andmete hooldus on kriitiline!</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30</a:t>
            </a:fld>
            <a:endParaRPr lang="en-GB"/>
          </a:p>
        </p:txBody>
      </p:sp>
      <p:sp>
        <p:nvSpPr>
          <p:cNvPr id="5" name="Rectangle 4"/>
          <p:cNvSpPr/>
          <p:nvPr/>
        </p:nvSpPr>
        <p:spPr bwMode="ltGray">
          <a:xfrm>
            <a:off x="5436096" y="5805264"/>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r>
              <a:rPr lang="en-GB" sz="1200" dirty="0" smtClean="0">
                <a:hlinkClick r:id="rId2"/>
              </a:rPr>
              <a:t>http://www.slideshare.net/OpenDataSupport/introduction-to-metadata-management</a:t>
            </a:r>
            <a:endParaRPr lang="en-GB" sz="1200" dirty="0" smtClean="0">
              <a:solidFill>
                <a:schemeClr val="tx1"/>
              </a:solidFill>
            </a:endParaRPr>
          </a:p>
        </p:txBody>
      </p:sp>
    </p:spTree>
    <p:extLst>
      <p:ext uri="{BB962C8B-B14F-4D97-AF65-F5344CB8AC3E}">
        <p14:creationId xmlns:p14="http://schemas.microsoft.com/office/powerpoint/2010/main" val="700275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Kokkuvõte</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t-EE" dirty="0" smtClean="0"/>
              <a:t>Andmete kvaliteedi määrab selle sobivus korduvkasutamiseks. </a:t>
            </a:r>
            <a:endParaRPr lang="en-GB" dirty="0" smtClean="0"/>
          </a:p>
          <a:p>
            <a:pPr lvl="1">
              <a:buFont typeface="Arial" pitchFamily="34" charset="0"/>
              <a:buChar char="•"/>
            </a:pPr>
            <a:r>
              <a:rPr lang="et-EE" dirty="0" smtClean="0"/>
              <a:t>Metaandmed on</a:t>
            </a:r>
            <a:r>
              <a:rPr lang="en-GB" dirty="0" smtClean="0"/>
              <a:t> “</a:t>
            </a:r>
            <a:r>
              <a:rPr lang="et-EE" dirty="0" smtClean="0"/>
              <a:t>andmed andmete kohta</a:t>
            </a:r>
            <a:r>
              <a:rPr lang="en-GB" dirty="0" smtClean="0"/>
              <a:t>”, met</a:t>
            </a:r>
            <a:r>
              <a:rPr lang="et-EE" dirty="0" err="1" smtClean="0"/>
              <a:t>aandmed</a:t>
            </a:r>
            <a:r>
              <a:rPr lang="et-EE" dirty="0" smtClean="0"/>
              <a:t> on andmete tüüp.</a:t>
            </a:r>
            <a:endParaRPr lang="en-GB" dirty="0" smtClean="0"/>
          </a:p>
          <a:p>
            <a:pPr lvl="2">
              <a:buFont typeface="Wingdings" pitchFamily="2" charset="2"/>
              <a:buChar char="§"/>
            </a:pPr>
            <a:r>
              <a:rPr lang="et-EE" sz="1800" dirty="0"/>
              <a:t>A</a:t>
            </a:r>
            <a:r>
              <a:rPr lang="et-EE" sz="1800" dirty="0" smtClean="0"/>
              <a:t>ndmetele ja </a:t>
            </a:r>
            <a:r>
              <a:rPr lang="et-EE" sz="1800" dirty="0" err="1" smtClean="0"/>
              <a:t>metaandmetele</a:t>
            </a:r>
            <a:r>
              <a:rPr lang="et-EE" sz="1800" dirty="0" smtClean="0"/>
              <a:t> kehtivad samad kvaliteedinõuded.  </a:t>
            </a:r>
            <a:r>
              <a:rPr lang="en-GB" sz="1800" dirty="0" smtClean="0"/>
              <a:t> </a:t>
            </a:r>
          </a:p>
          <a:p>
            <a:pPr lvl="1">
              <a:buFont typeface="Arial" pitchFamily="34" charset="0"/>
              <a:buChar char="•"/>
            </a:pPr>
            <a:r>
              <a:rPr lang="et-EE" dirty="0" smtClean="0"/>
              <a:t>Andmete kvaliteedil on mitmeid dimensioone ja seda on rohkem kui andmed on korrektsed. </a:t>
            </a:r>
            <a:endParaRPr lang="en-GB" dirty="0" smtClean="0"/>
          </a:p>
          <a:p>
            <a:pPr lvl="2">
              <a:buFont typeface="Wingdings" pitchFamily="2" charset="2"/>
              <a:buChar char="§"/>
            </a:pPr>
            <a:r>
              <a:rPr lang="et-EE" sz="1800" dirty="0" smtClean="0"/>
              <a:t>Täpsus, kättesaadavus, täielikkus, vastavus, järjepidevus, usaldusväärsus, hea töödeldavus, asjakohasus, õigeaegsus. </a:t>
            </a:r>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Diskussioon</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32</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t-EE" dirty="0" smtClean="0">
                <a:solidFill>
                  <a:srgbClr val="000000"/>
                </a:solidFill>
              </a:rPr>
              <a:t>Millised tegurid soodustavad andmete kvaliteeti?</a:t>
            </a:r>
            <a:endParaRPr lang="en-GB" dirty="0" smtClean="0">
              <a:solidFill>
                <a:srgbClr val="000000"/>
              </a:solidFill>
            </a:endParaRPr>
          </a:p>
          <a:p>
            <a:pPr marL="0" lvl="1" indent="0">
              <a:buClr>
                <a:srgbClr val="000000"/>
              </a:buClr>
              <a:buNone/>
            </a:pPr>
            <a:endParaRPr lang="en-GB" dirty="0">
              <a:solidFill>
                <a:srgbClr val="000000"/>
              </a:solidFill>
            </a:endParaRPr>
          </a:p>
          <a:p>
            <a:pPr marL="0" lvl="1" indent="0">
              <a:buClr>
                <a:srgbClr val="000000"/>
              </a:buClr>
              <a:buNone/>
            </a:pPr>
            <a:r>
              <a:rPr lang="et-EE" dirty="0" smtClean="0">
                <a:solidFill>
                  <a:srgbClr val="000000"/>
                </a:solidFill>
              </a:rPr>
              <a:t>Kvaliteedi parandamine võib nõuda aega ja ressursse. Mil määral oleks </a:t>
            </a:r>
            <a:r>
              <a:rPr lang="et-EE" dirty="0">
                <a:solidFill>
                  <a:srgbClr val="000000"/>
                </a:solidFill>
              </a:rPr>
              <a:t>T</a:t>
            </a:r>
            <a:r>
              <a:rPr lang="et-EE" dirty="0" smtClean="0">
                <a:solidFill>
                  <a:srgbClr val="000000"/>
                </a:solidFill>
              </a:rPr>
              <a:t>eie organisatsioon nõus investeerima andmete kvaliteeti? </a:t>
            </a:r>
            <a:endParaRPr lang="en-GB" dirty="0" smtClean="0">
              <a:solidFill>
                <a:srgbClr val="000000"/>
              </a:solidFill>
            </a:endParaRPr>
          </a:p>
          <a:p>
            <a:pPr marL="0" lvl="1" indent="0">
              <a:buClr>
                <a:srgbClr val="000000"/>
              </a:buClr>
              <a:buNone/>
            </a:pPr>
            <a:endParaRPr lang="en-GB" dirty="0">
              <a:solidFill>
                <a:srgbClr val="000000"/>
              </a:solidFill>
            </a:endParaRPr>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63691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418229"/>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5229200"/>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t-EE" sz="4000" i="0" dirty="0" smtClean="0">
                <a:solidFill>
                  <a:schemeClr val="accent1"/>
                </a:solidFill>
                <a:latin typeface="Bradley Hand ITC" pitchFamily="66" charset="0"/>
              </a:rPr>
              <a:t>Internetiküsitluse leiad</a:t>
            </a:r>
            <a:r>
              <a:rPr lang="en-GB" sz="4000" i="0" dirty="0" smtClean="0">
                <a:solidFill>
                  <a:schemeClr val="accent1"/>
                </a:solidFill>
                <a:latin typeface="Bradley Hand ITC" pitchFamily="66" charset="0"/>
              </a:rPr>
              <a:t> </a:t>
            </a:r>
            <a:r>
              <a:rPr lang="et-EE" sz="4000" i="0" dirty="0" smtClean="0">
                <a:solidFill>
                  <a:schemeClr val="accent1"/>
                </a:solidFill>
                <a:latin typeface="Bradley Hand ITC" pitchFamily="66" charset="0"/>
                <a:hlinkClick r:id="rId4"/>
              </a:rPr>
              <a:t>siit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a:t>
            </a:r>
            <a:r>
              <a:rPr lang="et-EE" sz="7200" i="0" dirty="0" err="1" smtClean="0">
                <a:solidFill>
                  <a:schemeClr val="accent1"/>
                </a:solidFill>
                <a:latin typeface="Bradley Hand ITC" pitchFamily="66" charset="0"/>
              </a:rPr>
              <a:t>änan</a:t>
            </a:r>
            <a:r>
              <a:rPr lang="et-EE" sz="7200" i="0" dirty="0" smtClean="0">
                <a:solidFill>
                  <a:schemeClr val="accent1"/>
                </a:solidFill>
                <a:latin typeface="Bradley Hand ITC" pitchFamily="66" charset="0"/>
              </a:rPr>
              <a:t> kuulamast</a:t>
            </a:r>
            <a:r>
              <a:rPr lang="en-GB" sz="7200" i="0" dirty="0" smtClean="0">
                <a:solidFill>
                  <a:schemeClr val="accent1"/>
                </a:solidFill>
                <a:latin typeface="Bradley Hand ITC" pitchFamily="66" charset="0"/>
              </a:rPr>
              <a:t>!</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t>
            </a:r>
            <a:r>
              <a:rPr lang="et-EE" sz="4800" i="0" dirty="0" smtClean="0">
                <a:solidFill>
                  <a:schemeClr val="accent1"/>
                </a:solidFill>
                <a:latin typeface="Bradley Hand ITC" pitchFamily="66" charset="0"/>
              </a:rPr>
              <a:t>küsimusi</a:t>
            </a:r>
            <a:r>
              <a:rPr lang="en-GB" sz="4800" i="0" dirty="0" smtClean="0">
                <a:solidFill>
                  <a:schemeClr val="accent1"/>
                </a:solidFill>
                <a:latin typeface="Bradley Hand ITC" pitchFamily="66" charset="0"/>
              </a:rPr>
              <a:t>?</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33</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Viited</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a:spcAft>
                <a:spcPts val="300"/>
              </a:spcAft>
            </a:pPr>
            <a:r>
              <a:rPr lang="et-EE" sz="700" dirty="0" smtClean="0"/>
              <a:t>Lk</a:t>
            </a:r>
            <a:r>
              <a:rPr lang="en-GB" sz="700" dirty="0" smtClean="0"/>
              <a:t> 5: </a:t>
            </a:r>
          </a:p>
          <a:p>
            <a:pPr lvl="1">
              <a:buFont typeface="Arial" pitchFamily="34" charset="0"/>
              <a:buChar char="•"/>
            </a:pPr>
            <a:r>
              <a:rPr lang="en-GB" sz="800" dirty="0" err="1" smtClean="0"/>
              <a:t>Juran</a:t>
            </a:r>
            <a:r>
              <a:rPr lang="en-GB" sz="800" dirty="0" smtClean="0"/>
              <a:t>, Joseph M. and A. Blanton Godfrey, </a:t>
            </a:r>
            <a:r>
              <a:rPr lang="en-GB" sz="800" dirty="0" err="1" smtClean="0"/>
              <a:t>Juran's</a:t>
            </a:r>
            <a:r>
              <a:rPr lang="en-GB" sz="800" dirty="0" smtClean="0"/>
              <a:t> Quality Handbook, Fifth Edition, p. 2.2, McGraw-Hill, 1999</a:t>
            </a:r>
          </a:p>
          <a:p>
            <a:pPr lvl="1">
              <a:buNone/>
            </a:pPr>
            <a:r>
              <a:rPr lang="et-EE" sz="800" dirty="0" smtClean="0"/>
              <a:t>Lk</a:t>
            </a:r>
            <a:r>
              <a:rPr lang="en-GB" sz="800" dirty="0" smtClean="0"/>
              <a:t> 6: </a:t>
            </a:r>
          </a:p>
          <a:p>
            <a:pPr lvl="1"/>
            <a:r>
              <a:rPr lang="fr-FR" sz="800" dirty="0" smtClean="0"/>
              <a:t>National Information Standards </a:t>
            </a:r>
            <a:r>
              <a:rPr lang="fr-FR" sz="800" dirty="0" err="1" smtClean="0"/>
              <a:t>Organization</a:t>
            </a:r>
            <a:r>
              <a:rPr lang="fr-FR" sz="800" dirty="0" smtClean="0"/>
              <a:t>, http://www.niso.org/publications/press/UnderstandingMetadata.pdf  </a:t>
            </a:r>
            <a:endParaRPr lang="en-GB" sz="800" dirty="0" smtClean="0"/>
          </a:p>
          <a:p>
            <a:r>
              <a:rPr lang="et-EE" sz="800" dirty="0" smtClean="0"/>
              <a:t>Lk</a:t>
            </a:r>
            <a:r>
              <a:rPr lang="en-GB" sz="800" dirty="0" smtClean="0"/>
              <a:t> 8-26:</a:t>
            </a:r>
          </a:p>
          <a:p>
            <a:pPr lvl="1">
              <a:buFont typeface="Arial" pitchFamily="34" charset="0"/>
              <a:buChar char="•"/>
            </a:pPr>
            <a:r>
              <a:rPr lang="en-GB" sz="800" dirty="0" smtClean="0"/>
              <a:t>Mark David Hansen. Zero Defect Data: Tackling the Corporate Data Quality Problem. 1991. </a:t>
            </a:r>
            <a:r>
              <a:rPr lang="en-GB" sz="800" dirty="0" smtClean="0">
                <a:hlinkClick r:id="rId3"/>
              </a:rPr>
              <a:t>http://dspace.mit.edu/handle/1721.1/13812</a:t>
            </a:r>
            <a:endParaRPr lang="en-GB" sz="800" dirty="0" smtClean="0"/>
          </a:p>
          <a:p>
            <a:pPr lvl="1">
              <a:buFont typeface="Arial" pitchFamily="34" charset="0"/>
              <a:buChar char="•"/>
            </a:pPr>
            <a:r>
              <a:rPr lang="en-GB" sz="800" dirty="0" smtClean="0"/>
              <a:t>Kevin Roebuck. Data Quality: High-impact Strategies  - What You Need to Know: Definitions, Adoptions, Impact, Benefits, Maturity, Vendors. </a:t>
            </a:r>
            <a:r>
              <a:rPr lang="en-GB" sz="800" dirty="0" err="1" smtClean="0"/>
              <a:t>Emereo</a:t>
            </a:r>
            <a:r>
              <a:rPr lang="en-GB" sz="800" dirty="0" smtClean="0"/>
              <a:t> Pty Limited, 2011. </a:t>
            </a:r>
            <a:r>
              <a:rPr lang="en-GB" sz="800" dirty="0" smtClean="0">
                <a:hlinkClick r:id="rId4"/>
              </a:rPr>
              <a:t>http://bit.ly/19Qb6Ov</a:t>
            </a:r>
            <a:endParaRPr lang="en-GB" sz="800" dirty="0" smtClean="0"/>
          </a:p>
          <a:p>
            <a:pPr lvl="1">
              <a:buFont typeface="Arial" pitchFamily="34" charset="0"/>
              <a:buChar char="•"/>
            </a:pPr>
            <a:r>
              <a:rPr lang="en-GB" sz="800" dirty="0" smtClean="0"/>
              <a:t>Thomas R. Bruce, Diane </a:t>
            </a:r>
            <a:r>
              <a:rPr lang="en-GB" sz="800" dirty="0" err="1" smtClean="0"/>
              <a:t>Hillmann</a:t>
            </a:r>
            <a:r>
              <a:rPr lang="en-GB" sz="800" dirty="0" smtClean="0"/>
              <a:t>. The Continuum of Metadata Quality: Defining, Expressing, Exploiting. ALA Editions, 2004. </a:t>
            </a:r>
            <a:r>
              <a:rPr lang="en-GB" sz="800" dirty="0" smtClean="0">
                <a:hlinkClick r:id="rId5"/>
              </a:rPr>
              <a:t>http://www.ecommons.cornell.edu/handle/1813/7895</a:t>
            </a:r>
            <a:endParaRPr lang="en-GB" sz="800" dirty="0" smtClean="0"/>
          </a:p>
          <a:p>
            <a:pPr lvl="1">
              <a:buFont typeface="Arial" pitchFamily="34" charset="0"/>
              <a:buChar char="•"/>
            </a:pPr>
            <a:r>
              <a:rPr lang="en-GB" sz="800" dirty="0" smtClean="0"/>
              <a:t>Sharon Dawes. Open data quality: a practical view.  Open Data Roundtable. October 2012. </a:t>
            </a:r>
            <a:r>
              <a:rPr lang="en-GB" sz="800" dirty="0" smtClean="0">
                <a:hlinkClick r:id="rId6"/>
              </a:rPr>
              <a:t>http://www.slideshare.net/cityhub/sharon-dawes-ctg</a:t>
            </a:r>
            <a:endParaRPr lang="en-GB" sz="800" dirty="0" smtClean="0"/>
          </a:p>
          <a:p>
            <a:pPr lvl="1">
              <a:buFont typeface="Arial" pitchFamily="34" charset="0"/>
              <a:buChar char="•"/>
            </a:pPr>
            <a:r>
              <a:rPr lang="en-GB" sz="800" dirty="0" smtClean="0"/>
              <a:t>Joshua </a:t>
            </a:r>
            <a:r>
              <a:rPr lang="en-GB" sz="800" dirty="0" err="1" smtClean="0"/>
              <a:t>Tauberer</a:t>
            </a:r>
            <a:r>
              <a:rPr lang="en-GB" sz="800" dirty="0" smtClean="0"/>
              <a:t>. Open Government Data. Section 5.2 Data Quality: Precision, Accuracy, and Cost. June 2012.  </a:t>
            </a:r>
            <a:r>
              <a:rPr lang="en-GB" sz="800" dirty="0" smtClean="0">
                <a:hlinkClick r:id="rId7"/>
              </a:rPr>
              <a:t>http://opengovdata.io/2012-02/page/5-2/data-quality-precision-accuracy-and-cost</a:t>
            </a:r>
            <a:endParaRPr lang="en-GB" sz="800" dirty="0" smtClean="0"/>
          </a:p>
          <a:p>
            <a:pPr lvl="1">
              <a:buFont typeface="Arial" pitchFamily="34" charset="0"/>
              <a:buChar char="•"/>
            </a:pPr>
            <a:r>
              <a:rPr lang="en-GB" sz="800" dirty="0" smtClean="0"/>
              <a:t>Stefan </a:t>
            </a:r>
            <a:r>
              <a:rPr lang="en-GB" sz="800" dirty="0" err="1" smtClean="0"/>
              <a:t>Urbanek</a:t>
            </a:r>
            <a:r>
              <a:rPr lang="en-GB" sz="800" dirty="0" smtClean="0"/>
              <a:t>. Data Quality: What is It? January 2011. </a:t>
            </a:r>
            <a:r>
              <a:rPr lang="en-GB" sz="800" dirty="0" smtClean="0">
                <a:hlinkClick r:id="rId8"/>
              </a:rPr>
              <a:t>http://ckan.org/2011/01/20/data-quality-what-is-it/</a:t>
            </a:r>
            <a:endParaRPr lang="en-GB" sz="800" dirty="0" smtClean="0"/>
          </a:p>
          <a:p>
            <a:pPr lvl="1">
              <a:buFont typeface="Arial" pitchFamily="34" charset="0"/>
              <a:buChar char="•"/>
            </a:pPr>
            <a:r>
              <a:rPr lang="en-GB" sz="800" dirty="0" err="1" smtClean="0"/>
              <a:t>Amrapali</a:t>
            </a:r>
            <a:r>
              <a:rPr lang="en-GB" sz="800" dirty="0" smtClean="0"/>
              <a:t> </a:t>
            </a:r>
            <a:r>
              <a:rPr lang="en-GB" sz="800" dirty="0" err="1" smtClean="0"/>
              <a:t>Zaveri</a:t>
            </a:r>
            <a:r>
              <a:rPr lang="en-GB" sz="800" dirty="0" smtClean="0"/>
              <a:t>, </a:t>
            </a:r>
            <a:r>
              <a:rPr lang="en-GB" sz="800" dirty="0" err="1" smtClean="0"/>
              <a:t>Anisa</a:t>
            </a:r>
            <a:r>
              <a:rPr lang="en-GB" sz="800" dirty="0" smtClean="0"/>
              <a:t> </a:t>
            </a:r>
            <a:r>
              <a:rPr lang="en-GB" sz="800" dirty="0" err="1" smtClean="0"/>
              <a:t>Rula</a:t>
            </a:r>
            <a:r>
              <a:rPr lang="en-GB" sz="800" dirty="0" smtClean="0"/>
              <a:t>, Andrea </a:t>
            </a:r>
            <a:r>
              <a:rPr lang="en-GB" sz="800" dirty="0" err="1" smtClean="0"/>
              <a:t>Maurino</a:t>
            </a:r>
            <a:r>
              <a:rPr lang="en-GB" sz="800" dirty="0" smtClean="0"/>
              <a:t>, Ricardo </a:t>
            </a:r>
            <a:r>
              <a:rPr lang="en-GB" sz="800" dirty="0" err="1" smtClean="0"/>
              <a:t>Pietrobon</a:t>
            </a:r>
            <a:r>
              <a:rPr lang="en-GB" sz="800" dirty="0" smtClean="0"/>
              <a:t>, Jens Lehmann, </a:t>
            </a:r>
            <a:r>
              <a:rPr lang="en-GB" sz="800" dirty="0" err="1" smtClean="0"/>
              <a:t>Sören</a:t>
            </a:r>
            <a:r>
              <a:rPr lang="en-GB" sz="800" dirty="0" smtClean="0"/>
              <a:t> Auer. Quality Assessment Methodologies for Linked Open Data. Semantic Web Journal (unpublished), 2012. </a:t>
            </a:r>
            <a:r>
              <a:rPr lang="en-GB" sz="800" dirty="0" smtClean="0">
                <a:hlinkClick r:id="rId9"/>
              </a:rPr>
              <a:t>http://www.semantic-web-journal.net/content/quality-assessment-methodologies-linked-open-data</a:t>
            </a:r>
            <a:endParaRPr lang="en-GB" sz="800" dirty="0" smtClean="0"/>
          </a:p>
          <a:p>
            <a:pPr>
              <a:buFont typeface="Arial" pitchFamily="34" charset="0"/>
              <a:buChar char="•"/>
            </a:pPr>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r>
              <a:rPr lang="et-EE" sz="800" dirty="0" smtClean="0"/>
              <a:t>Lk</a:t>
            </a:r>
            <a:r>
              <a:rPr lang="en-GB" sz="800" dirty="0" smtClean="0"/>
              <a:t> 10:</a:t>
            </a:r>
          </a:p>
          <a:p>
            <a:pPr>
              <a:buFont typeface="Arial" pitchFamily="34" charset="0"/>
              <a:buChar char="•"/>
            </a:pPr>
            <a:r>
              <a:rPr lang="en-GB" sz="800" dirty="0" err="1" smtClean="0">
                <a:hlinkClick r:id="rId10"/>
              </a:rPr>
              <a:t>Garytx</a:t>
            </a:r>
            <a:r>
              <a:rPr lang="en-GB" sz="800" dirty="0" smtClean="0">
                <a:hlinkClick r:id="rId10"/>
              </a:rPr>
              <a:t> </a:t>
            </a:r>
            <a:r>
              <a:rPr lang="en-GB" sz="800" dirty="0" smtClean="0"/>
              <a:t>at </a:t>
            </a:r>
            <a:r>
              <a:rPr lang="en-GB" sz="800" dirty="0" err="1" smtClean="0">
                <a:hlinkClick r:id="rId10"/>
              </a:rPr>
              <a:t>en.wikipedia</a:t>
            </a:r>
            <a:endParaRPr lang="en-GB" sz="800" dirty="0" smtClean="0"/>
          </a:p>
          <a:p>
            <a:r>
              <a:rPr lang="et-EE" sz="800" dirty="0" smtClean="0"/>
              <a:t>Lk</a:t>
            </a:r>
            <a:r>
              <a:rPr lang="en-GB" sz="800" dirty="0" smtClean="0"/>
              <a:t> 11:</a:t>
            </a:r>
          </a:p>
          <a:p>
            <a:pPr lvl="1">
              <a:buFont typeface="Arial" pitchFamily="34" charset="0"/>
              <a:buChar char="•"/>
            </a:pPr>
            <a:r>
              <a:rPr lang="en-GB" sz="800" dirty="0" smtClean="0"/>
              <a:t>European Commission. Telecommunication services: Access to networks (1 000). </a:t>
            </a:r>
            <a:r>
              <a:rPr lang="en-GB" sz="800" dirty="0" smtClean="0">
                <a:hlinkClick r:id="rId11"/>
              </a:rPr>
              <a:t>http://open-data.europa.eu/</a:t>
            </a:r>
            <a:r>
              <a:rPr lang="en-GB" sz="800" dirty="0" smtClean="0"/>
              <a:t> </a:t>
            </a:r>
          </a:p>
          <a:p>
            <a:r>
              <a:rPr lang="et-EE" sz="800" dirty="0" smtClean="0"/>
              <a:t>Lk</a:t>
            </a:r>
            <a:r>
              <a:rPr lang="en-GB" sz="800" dirty="0" smtClean="0"/>
              <a:t> 13:</a:t>
            </a:r>
          </a:p>
          <a:p>
            <a:pPr lvl="1">
              <a:buFont typeface="Arial" pitchFamily="34" charset="0"/>
              <a:buChar char="•"/>
            </a:pPr>
            <a:r>
              <a:rPr lang="en-GB" sz="800" dirty="0" smtClean="0"/>
              <a:t>ISA Programme. 10 Rules for Persistent URIs. </a:t>
            </a:r>
            <a:r>
              <a:rPr lang="en-GB" sz="800" dirty="0" smtClean="0">
                <a:hlinkClick r:id="rId12"/>
              </a:rPr>
              <a:t>https://joinup.ec.europa.eu/community/semic/document/10-rules-persistent-uris</a:t>
            </a:r>
            <a:endParaRPr lang="en-GB" sz="800" dirty="0" smtClean="0"/>
          </a:p>
          <a:p>
            <a:r>
              <a:rPr lang="et-EE" sz="800" dirty="0" smtClean="0"/>
              <a:t>Lk</a:t>
            </a:r>
            <a:r>
              <a:rPr lang="en-GB" sz="800" dirty="0" smtClean="0"/>
              <a:t> 28:</a:t>
            </a:r>
          </a:p>
          <a:p>
            <a:pPr lvl="1">
              <a:buFont typeface="Arial" pitchFamily="34" charset="0"/>
              <a:buChar char="•"/>
            </a:pPr>
            <a:r>
              <a:rPr lang="en-GB" sz="800" dirty="0" smtClean="0"/>
              <a:t>W3C. Best Practices for Publishing Linked Data. W3C Note 06 June 2013. </a:t>
            </a:r>
            <a:r>
              <a:rPr lang="en-GB" sz="800" dirty="0" smtClean="0">
                <a:hlinkClick r:id="rId13"/>
              </a:rPr>
              <a:t>https://dvcs.w3.org/hg/gld/raw-file/default/bp/index.html</a:t>
            </a:r>
            <a:endParaRPr lang="en-GB" sz="800" dirty="0" smtClean="0"/>
          </a:p>
          <a:p>
            <a:r>
              <a:rPr lang="et-EE" sz="800" dirty="0" smtClean="0"/>
              <a:t>Lk</a:t>
            </a:r>
            <a:r>
              <a:rPr lang="en-GB" sz="800" dirty="0" smtClean="0"/>
              <a:t> 29:</a:t>
            </a:r>
          </a:p>
          <a:p>
            <a:pPr lvl="1">
              <a:buFont typeface="Arial" pitchFamily="34" charset="0"/>
              <a:buChar char="•"/>
            </a:pPr>
            <a:r>
              <a:rPr lang="en-GB" sz="800" dirty="0" smtClean="0"/>
              <a:t>OPQUAST. 72 Open data good practices. </a:t>
            </a:r>
            <a:r>
              <a:rPr lang="en-GB" sz="800" dirty="0" smtClean="0">
                <a:hlinkClick r:id="rId14"/>
              </a:rPr>
              <a:t>http://checklists.opquast.com/en/opendata</a:t>
            </a:r>
            <a:endParaRPr lang="en-GB" sz="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Tree>
    <p:extLst>
      <p:ext uri="{BB962C8B-B14F-4D97-AF65-F5344CB8AC3E}">
        <p14:creationId xmlns:p14="http://schemas.microsoft.com/office/powerpoint/2010/main" val="904127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Lisalugemist</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
            </a:r>
            <a:br>
              <a:rPr lang="en-GB" sz="1800" dirty="0" smtClean="0"/>
            </a:br>
            <a:r>
              <a:rPr lang="en-GB" sz="1800" dirty="0" smtClean="0"/>
              <a:t>Joshua </a:t>
            </a:r>
            <a:r>
              <a:rPr lang="en-GB" sz="1800" dirty="0" err="1" smtClean="0"/>
              <a:t>Tauberer</a:t>
            </a:r>
            <a:r>
              <a:rPr lang="en-GB" sz="1800" dirty="0" smtClean="0"/>
              <a:t>. Open Government Data. </a:t>
            </a:r>
            <a:r>
              <a:rPr lang="en-GB" sz="1800" dirty="0" smtClean="0">
                <a:hlinkClick r:id="rId2"/>
              </a:rPr>
              <a:t>http://opengovdata.io/</a:t>
            </a:r>
            <a:endParaRPr lang="en-GB" sz="1800" dirty="0" smtClean="0"/>
          </a:p>
          <a:p>
            <a:endParaRPr lang="en-GB" sz="1800" dirty="0" smtClean="0"/>
          </a:p>
          <a:p>
            <a:endParaRPr lang="en-GB" sz="1800" dirty="0" smtClean="0"/>
          </a:p>
          <a:p>
            <a:endParaRPr lang="en-GB" sz="1800" dirty="0" smtClean="0"/>
          </a:p>
          <a:p>
            <a:r>
              <a:rPr lang="en-GB" sz="1800" dirty="0" err="1" smtClean="0"/>
              <a:t>Juran</a:t>
            </a:r>
            <a:r>
              <a:rPr lang="en-GB" sz="1800" dirty="0" smtClean="0"/>
              <a:t>, Joseph M. and A. Blanton Godfrey, </a:t>
            </a:r>
            <a:r>
              <a:rPr lang="en-GB" sz="1800" dirty="0" err="1" smtClean="0"/>
              <a:t>Juran's</a:t>
            </a:r>
            <a:r>
              <a:rPr lang="en-GB" sz="1800" dirty="0" smtClean="0"/>
              <a:t> Quality Handbook</a:t>
            </a:r>
          </a:p>
          <a:p>
            <a:endParaRPr lang="en-GB" sz="1800"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35</a:t>
            </a:fld>
            <a:endParaRPr lang="en-GB"/>
          </a:p>
        </p:txBody>
      </p:sp>
      <p:pic>
        <p:nvPicPr>
          <p:cNvPr id="8" name="Picture 2" descr="http://opengovdata.io/static/ogdbook/cover.jpeg"/>
          <p:cNvPicPr>
            <a:picLocks noChangeAspect="1" noChangeArrowheads="1"/>
          </p:cNvPicPr>
          <p:nvPr/>
        </p:nvPicPr>
        <p:blipFill>
          <a:blip r:embed="rId3" cstate="print"/>
          <a:srcRect/>
          <a:stretch>
            <a:fillRect/>
          </a:stretch>
        </p:blipFill>
        <p:spPr bwMode="auto">
          <a:xfrm>
            <a:off x="421314" y="1628800"/>
            <a:ext cx="766310" cy="1226096"/>
          </a:xfrm>
          <a:prstGeom prst="rect">
            <a:avLst/>
          </a:prstGeom>
          <a:ln>
            <a:noFill/>
          </a:ln>
          <a:effectLst>
            <a:outerShdw blurRad="292100" dist="139700" dir="2700000" algn="tl" rotWithShape="0">
              <a:srgbClr val="333333">
                <a:alpha val="65000"/>
              </a:srgbClr>
            </a:outerShdw>
          </a:effectLst>
        </p:spPr>
      </p:pic>
      <p:pic>
        <p:nvPicPr>
          <p:cNvPr id="37890" name="Picture 2" descr="Front Cover"/>
          <p:cNvPicPr>
            <a:picLocks noChangeAspect="1" noChangeArrowheads="1"/>
          </p:cNvPicPr>
          <p:nvPr/>
        </p:nvPicPr>
        <p:blipFill>
          <a:blip r:embed="rId4" cstate="print"/>
          <a:srcRect/>
          <a:stretch>
            <a:fillRect/>
          </a:stretch>
        </p:blipFill>
        <p:spPr bwMode="auto">
          <a:xfrm>
            <a:off x="395536" y="3284984"/>
            <a:ext cx="841748" cy="10587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Seotud projektid ja algatused</a:t>
            </a:r>
            <a:endParaRPr lang="en-GB" dirty="0"/>
          </a:p>
        </p:txBody>
      </p:sp>
      <p:sp>
        <p:nvSpPr>
          <p:cNvPr id="3" name="Content Placeholder 2"/>
          <p:cNvSpPr>
            <a:spLocks noGrp="1"/>
          </p:cNvSpPr>
          <p:nvPr>
            <p:ph sz="quarter" idx="15"/>
          </p:nvPr>
        </p:nvSpPr>
        <p:spPr>
          <a:xfrm>
            <a:off x="1403648" y="1752600"/>
            <a:ext cx="7206952" cy="4419600"/>
          </a:xfrm>
        </p:spPr>
        <p:txBody>
          <a:bodyPr/>
          <a:lstStyle/>
          <a:p>
            <a:r>
              <a:rPr lang="en-GB" dirty="0" smtClean="0"/>
              <a:t>Best Practices for Publishing Linked Data. </a:t>
            </a:r>
            <a:r>
              <a:rPr lang="en-GB" dirty="0" smtClean="0">
                <a:hlinkClick r:id="rId3"/>
              </a:rPr>
              <a:t>https://dvcs.w3.org/hg/gld/raw-file/default/bp/index.html</a:t>
            </a:r>
            <a:endParaRPr lang="en-GB" dirty="0" smtClean="0"/>
          </a:p>
          <a:p>
            <a:r>
              <a:rPr lang="en-GB" dirty="0" smtClean="0"/>
              <a:t>OPQUAST. Open data good practices. </a:t>
            </a:r>
            <a:r>
              <a:rPr lang="en-GB" dirty="0" smtClean="0">
                <a:hlinkClick r:id="rId4"/>
              </a:rPr>
              <a:t>http://checklists.opquast.com/en/opendata</a:t>
            </a:r>
            <a:r>
              <a:rPr lang="en-GB" dirty="0" smtClean="0"/>
              <a:t> </a:t>
            </a:r>
          </a:p>
          <a:p>
            <a:r>
              <a:rPr lang="en-GB" dirty="0"/>
              <a:t>Eurostat. European Statistical </a:t>
            </a:r>
            <a:r>
              <a:rPr lang="en-GB" dirty="0" smtClean="0"/>
              <a:t>System</a:t>
            </a:r>
          </a:p>
          <a:p>
            <a:r>
              <a:rPr lang="en-GB" dirty="0">
                <a:hlinkClick r:id="rId5"/>
              </a:rPr>
              <a:t>http://</a:t>
            </a:r>
            <a:r>
              <a:rPr lang="en-GB" dirty="0" smtClean="0">
                <a:hlinkClick r:id="rId5"/>
              </a:rPr>
              <a:t>epp.eurostat.ec.europa.eu/portal/page/portal/ess_eurostat/introduction</a:t>
            </a:r>
            <a:r>
              <a:rPr lang="en-GB" dirty="0" smtClean="0"/>
              <a:t> </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36</a:t>
            </a:fld>
            <a:endParaRPr lang="en-GB"/>
          </a:p>
        </p:txBody>
      </p:sp>
      <p:pic>
        <p:nvPicPr>
          <p:cNvPr id="5" name="Picture 19" descr="https://encrypted-tbn2.gstatic.com/images?q=tbn:ANd9GcQfdYAVhInu_Bg8m6_fSN-qjNrDdCSuq3lcFIa5qZTobhOb6vu15Q"/>
          <p:cNvPicPr>
            <a:picLocks noChangeAspect="1" noChangeArrowheads="1"/>
          </p:cNvPicPr>
          <p:nvPr/>
        </p:nvPicPr>
        <p:blipFill>
          <a:blip r:embed="rId6" cstate="print"/>
          <a:srcRect/>
          <a:stretch>
            <a:fillRect/>
          </a:stretch>
        </p:blipFill>
        <p:spPr bwMode="auto">
          <a:xfrm>
            <a:off x="539552" y="1772816"/>
            <a:ext cx="648072" cy="44078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7" cstate="print"/>
          <a:srcRect/>
          <a:stretch>
            <a:fillRect/>
          </a:stretch>
        </p:blipFill>
        <p:spPr bwMode="auto">
          <a:xfrm>
            <a:off x="395536" y="2564904"/>
            <a:ext cx="864096" cy="303971"/>
          </a:xfrm>
          <a:prstGeom prst="rect">
            <a:avLst/>
          </a:prstGeom>
          <a:ln>
            <a:noFill/>
          </a:ln>
          <a:effectLst>
            <a:outerShdw blurRad="292100" dist="139700" dir="2700000" algn="tl" rotWithShape="0">
              <a:srgbClr val="333333">
                <a:alpha val="65000"/>
              </a:srgbClr>
            </a:outerShdw>
          </a:effectLst>
        </p:spPr>
      </p:pic>
      <p:pic>
        <p:nvPicPr>
          <p:cNvPr id="6" name="Picture 2" descr="http://www.emnbelgium.be/sites/default/files/imagecache/news_image/images_news/eurostat_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731" b="22509"/>
          <a:stretch/>
        </p:blipFill>
        <p:spPr bwMode="auto">
          <a:xfrm>
            <a:off x="275584" y="3284984"/>
            <a:ext cx="1039443" cy="4201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800" dirty="0" smtClean="0"/>
              <a:t>Ole osa meie meeskonnast</a:t>
            </a:r>
            <a:r>
              <a:rPr lang="en-GB" sz="2800" dirty="0" smtClean="0"/>
              <a:t>...</a:t>
            </a:r>
            <a:endParaRPr lang="en-GB" sz="28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Leia meid</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Kontakt</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t-EE" sz="2800" b="1" i="1" smtClean="0">
                <a:solidFill>
                  <a:schemeClr val="bg1"/>
                </a:solidFill>
                <a:latin typeface="+mj-lt"/>
                <a:cs typeface="Arial" pitchFamily="34" charset="0"/>
              </a:rPr>
              <a:t>Liitu meiega</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Järgi meid</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Sisu</a:t>
            </a:r>
            <a:endParaRPr lang="en-GB" dirty="0"/>
          </a:p>
        </p:txBody>
      </p:sp>
      <p:sp>
        <p:nvSpPr>
          <p:cNvPr id="3" name="Content Placeholder 2"/>
          <p:cNvSpPr>
            <a:spLocks noGrp="1"/>
          </p:cNvSpPr>
          <p:nvPr>
            <p:ph sz="quarter" idx="15"/>
          </p:nvPr>
        </p:nvSpPr>
        <p:spPr/>
        <p:txBody>
          <a:bodyPr/>
          <a:lstStyle/>
          <a:p>
            <a:r>
              <a:rPr lang="et-EE" dirty="0" smtClean="0"/>
              <a:t>See moodul sisaldab</a:t>
            </a:r>
            <a:r>
              <a:rPr lang="en-GB" dirty="0" smtClean="0"/>
              <a:t>...</a:t>
            </a:r>
          </a:p>
          <a:p>
            <a:pPr>
              <a:buFont typeface="Arial" pitchFamily="34" charset="0"/>
              <a:buChar char="•"/>
            </a:pPr>
            <a:r>
              <a:rPr lang="et-EE" dirty="0" smtClean="0"/>
              <a:t>Andmekvaliteedi definitsiooni</a:t>
            </a:r>
            <a:r>
              <a:rPr lang="en-GB" dirty="0" smtClean="0"/>
              <a:t>;</a:t>
            </a:r>
          </a:p>
          <a:p>
            <a:pPr>
              <a:buFont typeface="Arial" pitchFamily="34" charset="0"/>
              <a:buChar char="•"/>
            </a:pPr>
            <a:r>
              <a:rPr lang="et-EE" dirty="0" smtClean="0"/>
              <a:t>Ülevaadet andmete ja metaandmete kvaliteedi dimensioonidest</a:t>
            </a:r>
            <a:r>
              <a:rPr lang="en-GB" dirty="0" smtClean="0"/>
              <a:t>; </a:t>
            </a:r>
          </a:p>
          <a:p>
            <a:pPr lvl="1">
              <a:buFont typeface="Arial" pitchFamily="34" charset="0"/>
              <a:buChar char="•"/>
            </a:pPr>
            <a:r>
              <a:rPr lang="et-EE" dirty="0" smtClean="0"/>
              <a:t>Valikut parimatest praktikatest kvaliteetsete andmete ja metaandmete avaldamiseks.</a:t>
            </a: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andmete (ja metaandmete) kvaliteet?</a:t>
            </a:r>
            <a:endParaRPr lang="en-GB" dirty="0"/>
          </a:p>
        </p:txBody>
      </p:sp>
      <p:sp>
        <p:nvSpPr>
          <p:cNvPr id="3" name="Content Placeholder 2"/>
          <p:cNvSpPr>
            <a:spLocks noGrp="1"/>
          </p:cNvSpPr>
          <p:nvPr>
            <p:ph sz="quarter" idx="15"/>
          </p:nvPr>
        </p:nvSpPr>
        <p:spPr/>
        <p:txBody>
          <a:bodyPr/>
          <a:lstStyle/>
          <a:p>
            <a:r>
              <a:rPr lang="et-EE" i="1" dirty="0" smtClean="0">
                <a:solidFill>
                  <a:schemeClr val="accent1"/>
                </a:solidFill>
              </a:rPr>
              <a:t>Andmed on kvaliteetsed, kui nad on kõlbulikud nende kavandatud kasutuseks protsessis, otsuste tegemises ja planeerimises.</a:t>
            </a:r>
          </a:p>
          <a:p>
            <a:endParaRPr lang="en-GB" dirty="0" smtClean="0"/>
          </a:p>
          <a:p>
            <a:r>
              <a:rPr lang="et-EE" dirty="0" smtClean="0"/>
              <a:t>Või veel spetsiifilisemalt</a:t>
            </a:r>
            <a:r>
              <a:rPr lang="en-GB" dirty="0" smtClean="0"/>
              <a:t>:</a:t>
            </a:r>
          </a:p>
          <a:p>
            <a:endParaRPr lang="en-GB" dirty="0" smtClean="0"/>
          </a:p>
          <a:p>
            <a:r>
              <a:rPr lang="en-GB" i="1" dirty="0" smtClean="0">
                <a:solidFill>
                  <a:schemeClr val="accent1"/>
                </a:solidFill>
              </a:rPr>
              <a:t>“</a:t>
            </a:r>
            <a:r>
              <a:rPr lang="et-EE" i="1" dirty="0" smtClean="0">
                <a:solidFill>
                  <a:schemeClr val="accent1"/>
                </a:solidFill>
              </a:rPr>
              <a:t>Kvaliteetsed andmed on täpsed, kättesaadavad, täielikud, reeglipärased, järjepidevad, usaldusväärsed, töödeldavad, olulised ja ajakohased“</a:t>
            </a:r>
            <a:endParaRPr lang="en-GB" i="1" dirty="0" smtClean="0">
              <a:solidFill>
                <a:schemeClr val="accent1"/>
              </a:solidFill>
            </a:endParaRP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metaandmed</a:t>
            </a:r>
            <a:r>
              <a:rPr lang="en-GB" dirty="0" smtClean="0"/>
              <a: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t>
            </a:r>
            <a:r>
              <a:rPr lang="et-EE" i="1" dirty="0" smtClean="0">
                <a:solidFill>
                  <a:schemeClr val="accent1"/>
                </a:solidFill>
              </a:rPr>
              <a:t>Metaandmed</a:t>
            </a:r>
            <a:r>
              <a:rPr lang="et-EE" i="1" dirty="0">
                <a:solidFill>
                  <a:schemeClr val="accent1"/>
                </a:solidFill>
              </a:rPr>
              <a:t> </a:t>
            </a:r>
            <a:r>
              <a:rPr lang="et-EE" i="1" dirty="0" smtClean="0">
                <a:solidFill>
                  <a:schemeClr val="accent1"/>
                </a:solidFill>
              </a:rPr>
              <a:t>on struktureeritud informatsioon, mis kirjeldab, selgitab, lokaliseerib või teeb muul viisil kergemaks teabeallika välja otsimise, kasutamise või haldamise. Metaandmeid nimetatakse tihti andmeteks andmete kohta.“</a:t>
            </a:r>
            <a:r>
              <a:rPr lang="en-GB" i="1" dirty="0" smtClean="0">
                <a:solidFill>
                  <a:schemeClr val="accent1"/>
                </a:solidFill>
              </a:rPr>
              <a:t> </a:t>
            </a:r>
            <a:r>
              <a:rPr lang="en-GB" sz="1400" i="1" dirty="0" smtClean="0"/>
              <a:t>-- National Information Standards Organization</a:t>
            </a:r>
            <a:endParaRPr lang="en-GB" sz="1400" i="1" dirty="0" smtClean="0">
              <a:latin typeface="+mj-lt"/>
            </a:endParaRPr>
          </a:p>
          <a:p>
            <a:pPr>
              <a:buFont typeface="Arial" pitchFamily="34" charset="0"/>
              <a:buChar char="•"/>
            </a:pPr>
            <a:endParaRPr lang="en-GB" i="1" dirty="0" smtClean="0">
              <a:solidFill>
                <a:schemeClr val="accent1"/>
              </a:solidFill>
            </a:endParaRPr>
          </a:p>
          <a:p>
            <a:pPr lvl="1">
              <a:buFont typeface="Arial" pitchFamily="34" charset="0"/>
              <a:buChar char="•"/>
            </a:pPr>
            <a:r>
              <a:rPr lang="et-EE" dirty="0" smtClean="0"/>
              <a:t>Me täheldame, et metaandmed on üks andmete liik.</a:t>
            </a:r>
            <a:endParaRPr lang="en-GB" dirty="0" smtClean="0"/>
          </a:p>
          <a:p>
            <a:pPr lvl="1">
              <a:buFont typeface="Arial" pitchFamily="34" charset="0"/>
              <a:buChar char="•"/>
            </a:pPr>
            <a:r>
              <a:rPr lang="et-EE" dirty="0" smtClean="0"/>
              <a:t>Samad kvaliteedimäärajad rakenduvad andmetele ja metaandmetele ühtviisi.</a:t>
            </a: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t-EE" sz="7200" i="0" dirty="0" smtClean="0">
                <a:solidFill>
                  <a:schemeClr val="accent1"/>
                </a:solidFill>
                <a:latin typeface="Bradley Hand ITC" pitchFamily="66" charset="0"/>
              </a:rPr>
              <a:t>Andmekvaliteedi dimensioonid</a:t>
            </a:r>
            <a:br>
              <a:rPr lang="et-EE" sz="7200" i="0" dirty="0" smtClean="0">
                <a:solidFill>
                  <a:schemeClr val="accent1"/>
                </a:solidFill>
                <a:latin typeface="Bradley Hand ITC" pitchFamily="66" charset="0"/>
              </a:rPr>
            </a:br>
            <a:r>
              <a:rPr lang="en-GB" b="0" dirty="0" smtClean="0"/>
              <a:t> </a:t>
            </a:r>
            <a:r>
              <a:rPr lang="et-EE" b="0" dirty="0" smtClean="0"/>
              <a:t>Mis on peamised dimensioonid, mida peab arvesse võtma, et edastada kvaliteetseid (meta)andmeid? </a:t>
            </a: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7</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Andmekvaliteedi dimensioonid</a:t>
            </a:r>
            <a:endParaRPr lang="en-GB" dirty="0"/>
          </a:p>
        </p:txBody>
      </p:sp>
      <p:sp>
        <p:nvSpPr>
          <p:cNvPr id="3" name="Content Placeholder 2"/>
          <p:cNvSpPr>
            <a:spLocks noGrp="1"/>
          </p:cNvSpPr>
          <p:nvPr>
            <p:ph sz="quarter" idx="15"/>
          </p:nvPr>
        </p:nvSpPr>
        <p:spPr/>
        <p:txBody>
          <a:bodyPr/>
          <a:lstStyle/>
          <a:p>
            <a:pPr lvl="1"/>
            <a:r>
              <a:rPr lang="et-EE" sz="1800" b="1" dirty="0" smtClean="0"/>
              <a:t>Täpsus</a:t>
            </a:r>
            <a:r>
              <a:rPr lang="en-GB" sz="1800" dirty="0" smtClean="0"/>
              <a:t>: </a:t>
            </a:r>
            <a:r>
              <a:rPr lang="et-EE" sz="1800" dirty="0" smtClean="0"/>
              <a:t>kas andmed kajastavad reaalset objekti või nähtust õigesti?</a:t>
            </a:r>
          </a:p>
          <a:p>
            <a:pPr lvl="1"/>
            <a:r>
              <a:rPr lang="et-EE" sz="1800" b="1" dirty="0" smtClean="0"/>
              <a:t>Metoodiline järjepidevus</a:t>
            </a:r>
            <a:r>
              <a:rPr lang="en-GB" sz="1800" dirty="0" smtClean="0"/>
              <a:t>: </a:t>
            </a:r>
            <a:r>
              <a:rPr lang="et-EE" sz="1800" dirty="0"/>
              <a:t>k</a:t>
            </a:r>
            <a:r>
              <a:rPr lang="et-EE" sz="1800" dirty="0" smtClean="0"/>
              <a:t>as andmetes ei ole vastuolusid</a:t>
            </a:r>
            <a:r>
              <a:rPr lang="en-GB" sz="1800" dirty="0" smtClean="0"/>
              <a:t>?</a:t>
            </a:r>
          </a:p>
          <a:p>
            <a:pPr lvl="1"/>
            <a:r>
              <a:rPr lang="et-EE" sz="1800" b="1" dirty="0" smtClean="0"/>
              <a:t>Kättesaadavus</a:t>
            </a:r>
            <a:r>
              <a:rPr lang="en-GB" sz="1800" dirty="0" smtClean="0"/>
              <a:t>: </a:t>
            </a:r>
            <a:r>
              <a:rPr lang="et-EE" sz="1800" dirty="0"/>
              <a:t>k</a:t>
            </a:r>
            <a:r>
              <a:rPr lang="et-EE" sz="1800" dirty="0" smtClean="0"/>
              <a:t>as andmetele pääseb ligi praegu ja ka mõne aja pärast</a:t>
            </a:r>
            <a:r>
              <a:rPr lang="en-GB" sz="1800" dirty="0" smtClean="0"/>
              <a:t>?</a:t>
            </a:r>
          </a:p>
          <a:p>
            <a:pPr lvl="1"/>
            <a:r>
              <a:rPr lang="et-EE" sz="1800" b="1" dirty="0" smtClean="0"/>
              <a:t>Täielikkus</a:t>
            </a:r>
            <a:r>
              <a:rPr lang="en-GB" sz="1800" dirty="0" smtClean="0"/>
              <a:t>: </a:t>
            </a:r>
            <a:r>
              <a:rPr lang="et-EE" sz="1800" dirty="0"/>
              <a:t>k</a:t>
            </a:r>
            <a:r>
              <a:rPr lang="et-EE" sz="1800" dirty="0" smtClean="0"/>
              <a:t>as andmetes sisalduvad kõik elemendid, mis kirjeldavad seda  objekti või nähtust?</a:t>
            </a:r>
            <a:endParaRPr lang="en-GB" sz="1800" dirty="0" smtClean="0"/>
          </a:p>
          <a:p>
            <a:pPr lvl="1"/>
            <a:r>
              <a:rPr lang="et-EE" sz="1800" b="1" dirty="0" smtClean="0"/>
              <a:t>Reeglipärasus</a:t>
            </a:r>
            <a:r>
              <a:rPr lang="en-GB" sz="1800" dirty="0" smtClean="0"/>
              <a:t>: </a:t>
            </a:r>
            <a:r>
              <a:rPr lang="et-EE" sz="1800" dirty="0" smtClean="0"/>
              <a:t>kas andmed järgivad üldtunnustatud standardeid?</a:t>
            </a:r>
            <a:endParaRPr lang="en-GB" sz="1800" dirty="0" smtClean="0"/>
          </a:p>
          <a:p>
            <a:pPr lvl="1"/>
            <a:r>
              <a:rPr lang="et-EE" sz="1800" b="1" dirty="0" smtClean="0"/>
              <a:t>Usaldusväärsus</a:t>
            </a:r>
            <a:r>
              <a:rPr lang="en-GB" sz="1800" dirty="0" smtClean="0"/>
              <a:t>: </a:t>
            </a:r>
            <a:r>
              <a:rPr lang="et-EE" sz="1800" dirty="0" smtClean="0"/>
              <a:t>kas andmed põhinevad usaldusväärsetel allikatel</a:t>
            </a:r>
            <a:r>
              <a:rPr lang="en-GB" sz="1800" dirty="0" smtClean="0"/>
              <a:t>?</a:t>
            </a:r>
          </a:p>
          <a:p>
            <a:pPr lvl="1"/>
            <a:r>
              <a:rPr lang="et-EE" sz="1800" b="1" dirty="0" smtClean="0"/>
              <a:t>Töödeldavus</a:t>
            </a:r>
            <a:r>
              <a:rPr lang="en-GB" sz="1800" dirty="0" smtClean="0"/>
              <a:t>: </a:t>
            </a:r>
            <a:r>
              <a:rPr lang="et-EE" sz="1800" dirty="0" smtClean="0"/>
              <a:t>kas andmed on masinloetavad</a:t>
            </a:r>
            <a:r>
              <a:rPr lang="en-GB" sz="1800" dirty="0" smtClean="0"/>
              <a:t>?</a:t>
            </a:r>
          </a:p>
          <a:p>
            <a:pPr lvl="1"/>
            <a:r>
              <a:rPr lang="et-EE" sz="1800" b="1" dirty="0" smtClean="0"/>
              <a:t>Olulisus</a:t>
            </a:r>
            <a:r>
              <a:rPr lang="en-GB" sz="1800" dirty="0" smtClean="0"/>
              <a:t>: </a:t>
            </a:r>
            <a:r>
              <a:rPr lang="et-EE" sz="1800" dirty="0" smtClean="0"/>
              <a:t>kas andmete hulgas on vajalik kogus andmeid</a:t>
            </a:r>
            <a:r>
              <a:rPr lang="en-GB" sz="1800" dirty="0" smtClean="0"/>
              <a:t>?</a:t>
            </a:r>
          </a:p>
          <a:p>
            <a:pPr lvl="1"/>
            <a:r>
              <a:rPr lang="et-EE" sz="1800" b="1" dirty="0" smtClean="0"/>
              <a:t>Ajakohasus</a:t>
            </a:r>
            <a:r>
              <a:rPr lang="en-GB" sz="1800" dirty="0" smtClean="0"/>
              <a:t>: </a:t>
            </a:r>
            <a:r>
              <a:rPr lang="et-EE" sz="1800" dirty="0" smtClean="0"/>
              <a:t>kas andmed kajastavad tegelikku situatsiooni ja avaldatakse võimalikult kiiresti?</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Täpsus</a:t>
            </a:r>
            <a:endParaRPr lang="en-GB" noProof="0" dirty="0"/>
          </a:p>
        </p:txBody>
      </p:sp>
      <p:sp>
        <p:nvSpPr>
          <p:cNvPr id="3" name="Content Placeholder 2"/>
          <p:cNvSpPr>
            <a:spLocks noGrp="1"/>
          </p:cNvSpPr>
          <p:nvPr>
            <p:ph sz="quarter" idx="15"/>
          </p:nvPr>
        </p:nvSpPr>
        <p:spPr/>
        <p:txBody>
          <a:bodyPr/>
          <a:lstStyle/>
          <a:p>
            <a:r>
              <a:rPr lang="et-EE" i="1" dirty="0" smtClean="0">
                <a:solidFill>
                  <a:schemeClr val="accent1"/>
                </a:solidFill>
              </a:rPr>
              <a:t>Andmete täpsus näitab seda, kui suurel määral kajastavad nad õigesti reaalset objekti, situatsiooni või nähtust.</a:t>
            </a:r>
          </a:p>
          <a:p>
            <a:r>
              <a:rPr lang="en-GB" i="1" dirty="0" smtClean="0">
                <a:solidFill>
                  <a:schemeClr val="accent1"/>
                </a:solidFill>
              </a:rPr>
              <a:t> </a:t>
            </a:r>
            <a:r>
              <a:rPr lang="et-EE" sz="1800" i="1" dirty="0" smtClean="0"/>
              <a:t>Näiteks</a:t>
            </a:r>
            <a:r>
              <a:rPr lang="en-GB" sz="1800" i="1" noProof="0" dirty="0" smtClean="0"/>
              <a:t>:</a:t>
            </a:r>
          </a:p>
          <a:p>
            <a:pPr lvl="1"/>
            <a:r>
              <a:rPr lang="et-EE" sz="1800" noProof="0" dirty="0" smtClean="0"/>
              <a:t>Ilmastikutingimuste õige hindamine</a:t>
            </a:r>
            <a:r>
              <a:rPr lang="en-GB" sz="1800" noProof="0" dirty="0" smtClean="0"/>
              <a:t> (</a:t>
            </a:r>
            <a:r>
              <a:rPr lang="et-EE" sz="1800" noProof="0" dirty="0" smtClean="0"/>
              <a:t>temperatuur</a:t>
            </a:r>
            <a:r>
              <a:rPr lang="en-GB" sz="1800" noProof="0" dirty="0" smtClean="0"/>
              <a:t>, </a:t>
            </a:r>
            <a:r>
              <a:rPr lang="et-EE" sz="1800" noProof="0" dirty="0" smtClean="0"/>
              <a:t>sademed</a:t>
            </a:r>
            <a:r>
              <a:rPr lang="en-GB" sz="1800" noProof="0" dirty="0" smtClean="0"/>
              <a:t>).</a:t>
            </a:r>
          </a:p>
          <a:p>
            <a:pPr lvl="1"/>
            <a:r>
              <a:rPr lang="et-EE" sz="1800" noProof="0" dirty="0" smtClean="0"/>
              <a:t>Andmekogumi taaskasutamise tingimuste õige esitlus</a:t>
            </a:r>
            <a:r>
              <a:rPr lang="en-GB" sz="1800" noProof="0" dirty="0" smtClean="0"/>
              <a:t>.</a:t>
            </a:r>
          </a:p>
          <a:p>
            <a:pPr lvl="1">
              <a:buNone/>
            </a:pPr>
            <a:endParaRPr lang="en-GB" sz="1800" noProof="0" dirty="0" smtClean="0"/>
          </a:p>
          <a:p>
            <a:r>
              <a:rPr lang="et-EE" sz="1800" b="1" i="1" noProof="0" dirty="0" smtClean="0"/>
              <a:t>Soovitused</a:t>
            </a:r>
            <a:r>
              <a:rPr lang="en-GB" sz="1800" b="1" i="1" noProof="0" dirty="0" smtClean="0"/>
              <a:t>:</a:t>
            </a:r>
          </a:p>
          <a:p>
            <a:pPr lvl="1"/>
            <a:r>
              <a:rPr lang="et-EE" sz="1800" noProof="0" dirty="0" smtClean="0"/>
              <a:t>Tasakaalusta oma andmete täpsus vs kulu infosüsteemi kontekstist lähtuvalt</a:t>
            </a:r>
            <a:r>
              <a:rPr lang="en-GB" sz="1800" noProof="0" dirty="0" smtClean="0"/>
              <a:t>; </a:t>
            </a:r>
            <a:r>
              <a:rPr lang="et-EE" sz="1800" dirty="0"/>
              <a:t>s</a:t>
            </a:r>
            <a:r>
              <a:rPr lang="et-EE" sz="1800" noProof="0" dirty="0" smtClean="0"/>
              <a:t>ee peab olema sihtotstarbeliseks kasutamiseks piisavalt hea.</a:t>
            </a:r>
            <a:endParaRPr lang="en-GB" sz="1800" noProof="0" dirty="0" smtClean="0"/>
          </a:p>
          <a:p>
            <a:pPr lvl="1"/>
            <a:r>
              <a:rPr lang="et-EE" sz="1800" noProof="0" dirty="0" smtClean="0"/>
              <a:t>Täpsuse hoidmiseks kindlusta organisatsiooni pühendumus ning protseduuride investeeringud. </a:t>
            </a:r>
            <a:endParaRPr lang="en-GB" sz="1800"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a:t>
            </a:fld>
            <a:endParaRPr lang="en-GB"/>
          </a:p>
        </p:txBody>
      </p:sp>
    </p:spTree>
    <p:extLst>
      <p:ext uri="{BB962C8B-B14F-4D97-AF65-F5344CB8AC3E}">
        <p14:creationId xmlns:p14="http://schemas.microsoft.com/office/powerpoint/2010/main" val="832402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v0.06</Template>
  <TotalTime>1735</TotalTime>
  <Words>2084</Words>
  <Application>Microsoft Office PowerPoint</Application>
  <PresentationFormat>On-screen Show (4:3)</PresentationFormat>
  <Paragraphs>334</Paragraphs>
  <Slides>37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Bradley Hand ITC</vt:lpstr>
      <vt:lpstr>Georgia</vt:lpstr>
      <vt:lpstr>Hand Of Sean</vt:lpstr>
      <vt:lpstr>Wingdings</vt:lpstr>
      <vt:lpstr>ODS_presentation template v0.06</vt:lpstr>
      <vt:lpstr>Õpimoodul 2.2    Avaandmete &amp; metaandmete kvaliteet</vt:lpstr>
      <vt:lpstr>See esitlus on loodud PwC poolt  Autorid:  Makx Dekkers, Nikolaos Loutas, Michiel De Keyzer and Stijn Goedertier </vt:lpstr>
      <vt:lpstr>Õpieesmärgid</vt:lpstr>
      <vt:lpstr>Sisu</vt:lpstr>
      <vt:lpstr>Mis on andmete (ja metaandmete) kvaliteet?</vt:lpstr>
      <vt:lpstr>Mis on metaandmed?</vt:lpstr>
      <vt:lpstr>Andmekvaliteedi dimensioonid  Mis on peamised dimensioonid, mida peab arvesse võtma, et edastada kvaliteetseid (meta)andmeid? </vt:lpstr>
      <vt:lpstr>Andmekvaliteedi dimensioonid</vt:lpstr>
      <vt:lpstr>Täpsus</vt:lpstr>
      <vt:lpstr>Täpsuse näited</vt:lpstr>
      <vt:lpstr>Metoodiline järjepidevus</vt:lpstr>
      <vt:lpstr>Metoodilise järjepidevuse näide</vt:lpstr>
      <vt:lpstr>Kättesaadavus</vt:lpstr>
      <vt:lpstr>Kättesaadavuse näited</vt:lpstr>
      <vt:lpstr>Täielikkus</vt:lpstr>
      <vt:lpstr>Täielikkuse näited</vt:lpstr>
      <vt:lpstr>Vastavus</vt:lpstr>
      <vt:lpstr>Vastavuse näited</vt:lpstr>
      <vt:lpstr>Usaldusväärsus</vt:lpstr>
      <vt:lpstr>Usaldusväärsuse näide</vt:lpstr>
      <vt:lpstr>Töödeldavus</vt:lpstr>
      <vt:lpstr>Töödeldavuse näide</vt:lpstr>
      <vt:lpstr>Olulisus</vt:lpstr>
      <vt:lpstr>Olulisuse näide</vt:lpstr>
      <vt:lpstr>Õigeaegsus</vt:lpstr>
      <vt:lpstr>Õigeaegsuse näide</vt:lpstr>
      <vt:lpstr>Parim praktika Kõrge kvaliteediga andmete ja metaandmete väljastamise parimad praktikad</vt:lpstr>
      <vt:lpstr>W3C: Lingitud avaandmete väljastamise praktika </vt:lpstr>
      <vt:lpstr>Opquast: 72 avaandmete praktikat</vt:lpstr>
      <vt:lpstr>Millised on parima praktika ühisjooned?</vt:lpstr>
      <vt:lpstr>Kokkuvõte</vt:lpstr>
      <vt:lpstr>Diskussioon</vt:lpstr>
      <vt:lpstr>Tänan kuulamast! ...küsimusi?</vt:lpstr>
      <vt:lpstr>Viited</vt:lpstr>
      <vt:lpstr>Lisalugemist</vt:lpstr>
      <vt:lpstr>Seotud projektid ja algatused</vt:lpstr>
      <vt:lpstr>Ole osa meie meeskonnast...</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Mihkel Lauk</cp:lastModifiedBy>
  <cp:revision>204</cp:revision>
  <cp:lastPrinted>2015-09-10T09:40:31Z</cp:lastPrinted>
  <dcterms:created xsi:type="dcterms:W3CDTF">2013-06-27T07:52:40Z</dcterms:created>
  <dcterms:modified xsi:type="dcterms:W3CDTF">2015-11-10T20:05:19Z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