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 id="2147483688" r:id="rId6"/>
    <p:sldMasterId id="2147483716" r:id="rId7"/>
    <p:sldMasterId id="2147483728" r:id="rId8"/>
  </p:sldMasterIdLst>
  <p:notesMasterIdLst>
    <p:notesMasterId r:id="rId71"/>
  </p:notesMasterIdLst>
  <p:handoutMasterIdLst>
    <p:handoutMasterId r:id="rId72"/>
  </p:handoutMasterIdLst>
  <p:sldIdLst>
    <p:sldId id="261" r:id="rId9"/>
    <p:sldId id="313" r:id="rId10"/>
    <p:sldId id="305" r:id="rId11"/>
    <p:sldId id="276" r:id="rId12"/>
    <p:sldId id="319" r:id="rId13"/>
    <p:sldId id="317" r:id="rId14"/>
    <p:sldId id="314" r:id="rId15"/>
    <p:sldId id="263" r:id="rId16"/>
    <p:sldId id="325" r:id="rId17"/>
    <p:sldId id="336" r:id="rId18"/>
    <p:sldId id="338" r:id="rId19"/>
    <p:sldId id="340" r:id="rId20"/>
    <p:sldId id="342" r:id="rId21"/>
    <p:sldId id="32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27" r:id="rId35"/>
    <p:sldId id="266" r:id="rId36"/>
    <p:sldId id="308" r:id="rId37"/>
    <p:sldId id="333" r:id="rId38"/>
    <p:sldId id="328" r:id="rId39"/>
    <p:sldId id="334" r:id="rId40"/>
    <p:sldId id="329" r:id="rId41"/>
    <p:sldId id="332" r:id="rId42"/>
    <p:sldId id="330" r:id="rId43"/>
    <p:sldId id="370" r:id="rId44"/>
    <p:sldId id="371" r:id="rId45"/>
    <p:sldId id="372" r:id="rId46"/>
    <p:sldId id="373" r:id="rId47"/>
    <p:sldId id="374" r:id="rId48"/>
    <p:sldId id="375" r:id="rId49"/>
    <p:sldId id="376" r:id="rId50"/>
    <p:sldId id="341"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31" r:id="rId67"/>
    <p:sldId id="267" r:id="rId68"/>
    <p:sldId id="307" r:id="rId69"/>
    <p:sldId id="294" r:id="rId70"/>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orient="horz" pos="436" userDrawn="1">
          <p15:clr>
            <a:srgbClr val="A4A3A4"/>
          </p15:clr>
        </p15:guide>
        <p15:guide id="3" orient="horz" pos="4179" userDrawn="1">
          <p15:clr>
            <a:srgbClr val="A4A3A4"/>
          </p15:clr>
        </p15:guide>
        <p15:guide id="4" orient="horz" pos="3888" userDrawn="1">
          <p15:clr>
            <a:srgbClr val="A4A3A4"/>
          </p15:clr>
        </p15:guide>
        <p15:guide id="5" orient="horz" pos="3984" userDrawn="1">
          <p15:clr>
            <a:srgbClr val="A4A3A4"/>
          </p15:clr>
        </p15:guide>
        <p15:guide id="6" orient="horz" pos="1104" userDrawn="1">
          <p15:clr>
            <a:srgbClr val="A4A3A4"/>
          </p15:clr>
        </p15:guide>
        <p15:guide id="7" orient="horz" pos="1008" userDrawn="1">
          <p15:clr>
            <a:srgbClr val="A4A3A4"/>
          </p15:clr>
        </p15:guide>
        <p15:guide id="8" orient="horz" pos="2448" userDrawn="1">
          <p15:clr>
            <a:srgbClr val="A4A3A4"/>
          </p15:clr>
        </p15:guide>
        <p15:guide id="9" orient="horz" pos="2544" userDrawn="1">
          <p15:clr>
            <a:srgbClr val="A4A3A4"/>
          </p15:clr>
        </p15:guide>
        <p15:guide id="10" orient="horz" pos="336" userDrawn="1">
          <p15:clr>
            <a:srgbClr val="A4A3A4"/>
          </p15:clr>
        </p15:guide>
        <p15:guide id="11" pos="2832" userDrawn="1">
          <p15:clr>
            <a:srgbClr val="A4A3A4"/>
          </p15:clr>
        </p15:guide>
        <p15:guide id="12" pos="336" userDrawn="1">
          <p15:clr>
            <a:srgbClr val="A4A3A4"/>
          </p15:clr>
        </p15:guide>
        <p15:guide id="13" pos="5424" userDrawn="1">
          <p15:clr>
            <a:srgbClr val="A4A3A4"/>
          </p15:clr>
        </p15:guide>
        <p15:guide id="14" pos="2928" userDrawn="1">
          <p15:clr>
            <a:srgbClr val="A4A3A4"/>
          </p15:clr>
        </p15:guide>
        <p15:guide id="15" pos="1968" userDrawn="1">
          <p15:clr>
            <a:srgbClr val="A4A3A4"/>
          </p15:clr>
        </p15:guide>
        <p15:guide id="16" pos="2070" userDrawn="1">
          <p15:clr>
            <a:srgbClr val="A4A3A4"/>
          </p15:clr>
        </p15:guide>
        <p15:guide id="17" pos="3792" userDrawn="1">
          <p15:clr>
            <a:srgbClr val="A4A3A4"/>
          </p15:clr>
        </p15:guide>
        <p15:guide id="18" pos="1104" userDrawn="1">
          <p15:clr>
            <a:srgbClr val="A4A3A4"/>
          </p15:clr>
        </p15:guide>
        <p15:guide id="19" pos="4656" userDrawn="1">
          <p15:clr>
            <a:srgbClr val="A4A3A4"/>
          </p15:clr>
        </p15:guide>
        <p15:guide id="20" pos="4560" userDrawn="1">
          <p15:clr>
            <a:srgbClr val="A4A3A4"/>
          </p15:clr>
        </p15:guide>
        <p15:guide id="21" pos="3696" userDrawn="1">
          <p15:clr>
            <a:srgbClr val="A4A3A4"/>
          </p15:clr>
        </p15:guide>
        <p15:guide id="22" pos="1200" userDrawn="1">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Ioana Novacean" initials="IN" lastIdx="18" clrIdx="1">
    <p:extLst>
      <p:ext uri="{19B8F6BF-5375-455C-9EA6-DF929625EA0E}">
        <p15:presenceInfo xmlns:p15="http://schemas.microsoft.com/office/powerpoint/2012/main" userId="S-1-5-21-1471047708-1026687513-316617838-41594" providerId="AD"/>
      </p:ext>
    </p:extLst>
  </p:cmAuthor>
  <p:cmAuthor id="2" name="Michiel De Keyzer" initials="MDK" lastIdx="9" clrIdx="2">
    <p:extLst>
      <p:ext uri="{19B8F6BF-5375-455C-9EA6-DF929625EA0E}">
        <p15:presenceInfo xmlns:p15="http://schemas.microsoft.com/office/powerpoint/2012/main" userId="S-1-5-21-1471047708-1026687513-316617838-22181" providerId="AD"/>
      </p:ext>
    </p:extLst>
  </p:cmAuthor>
  <p:cmAuthor id="3" name="Emidio Stani" initials="ES" lastIdx="3" clrIdx="3"/>
  <p:cmAuthor id="4" name="PWCBE\barthelf" initials="P" lastIdx="1" clrIdx="4">
    <p:extLst>
      <p:ext uri="{19B8F6BF-5375-455C-9EA6-DF929625EA0E}">
        <p15:presenceInfo xmlns:p15="http://schemas.microsoft.com/office/powerpoint/2012/main" userId="PWCBE\barthel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95C15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200" autoAdjust="0"/>
  </p:normalViewPr>
  <p:slideViewPr>
    <p:cSldViewPr>
      <p:cViewPr varScale="1">
        <p:scale>
          <a:sx n="57" d="100"/>
          <a:sy n="57" d="100"/>
        </p:scale>
        <p:origin x="1542" y="78"/>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4" d="100"/>
          <a:sy n="64" d="100"/>
        </p:scale>
        <p:origin x="2957" y="72"/>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10/09/2018</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10/09/2018</a:t>
            </a:fld>
            <a:endParaRPr lang="en-GB" dirty="0"/>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830" y="4681220"/>
            <a:ext cx="5374640" cy="443484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1</a:t>
            </a:fld>
            <a:endParaRPr lang="en-GB" dirty="0"/>
          </a:p>
        </p:txBody>
      </p:sp>
    </p:spTree>
    <p:extLst>
      <p:ext uri="{BB962C8B-B14F-4D97-AF65-F5344CB8AC3E}">
        <p14:creationId xmlns:p14="http://schemas.microsoft.com/office/powerpoint/2010/main" val="371668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0494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1528f29de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1528f29d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1905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0c564ce22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0c564ce22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82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1528f29de_6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1528f29de_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9456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0c564ce22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0c564ce22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2561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1528f29de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1528f29d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7443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1528f29de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1528f29d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7356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1528f29d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1528f29d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0225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1528f29de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1528f29d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a:p>
        </p:txBody>
      </p:sp>
    </p:spTree>
    <p:extLst>
      <p:ext uri="{BB962C8B-B14F-4D97-AF65-F5344CB8AC3E}">
        <p14:creationId xmlns:p14="http://schemas.microsoft.com/office/powerpoint/2010/main" val="91926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1528f29de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1528f29de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1800">
                <a:solidFill>
                  <a:srgbClr val="222222"/>
                </a:solidFill>
                <a:highlight>
                  <a:schemeClr val="lt1"/>
                </a:highlight>
                <a:latin typeface="Roboto"/>
                <a:ea typeface="Roboto"/>
                <a:cs typeface="Roboto"/>
                <a:sym typeface="Roboto"/>
              </a:rPr>
              <a:t>Lavorare insieme , smi, solver, PS officers, final user per 48 ore </a:t>
            </a:r>
            <a:endParaRPr sz="1800">
              <a:solidFill>
                <a:srgbClr val="222222"/>
              </a:solidFill>
              <a:highlight>
                <a:schemeClr val="lt1"/>
              </a:highlight>
              <a:latin typeface="Roboto"/>
              <a:ea typeface="Roboto"/>
              <a:cs typeface="Roboto"/>
              <a:sym typeface="Roboto"/>
            </a:endParaRPr>
          </a:p>
          <a:p>
            <a:pPr marL="0" lvl="0" indent="0" algn="just" rtl="0">
              <a:lnSpc>
                <a:spcPct val="115000"/>
              </a:lnSpc>
              <a:spcBef>
                <a:spcPts val="0"/>
              </a:spcBef>
              <a:spcAft>
                <a:spcPts val="0"/>
              </a:spcAft>
              <a:buNone/>
            </a:pPr>
            <a:r>
              <a:rPr lang="en-GB" sz="1800">
                <a:solidFill>
                  <a:srgbClr val="222222"/>
                </a:solidFill>
                <a:highlight>
                  <a:schemeClr val="lt1"/>
                </a:highlight>
                <a:latin typeface="Roboto"/>
                <a:ea typeface="Roboto"/>
                <a:cs typeface="Roboto"/>
                <a:sym typeface="Roboto"/>
              </a:rPr>
              <a:t>attorno ad una soluzione prototipale</a:t>
            </a:r>
            <a:endParaRPr sz="1800">
              <a:solidFill>
                <a:srgbClr val="222222"/>
              </a:solidFill>
              <a:highlight>
                <a:schemeClr val="lt1"/>
              </a:highlight>
              <a:latin typeface="Roboto"/>
              <a:ea typeface="Roboto"/>
              <a:cs typeface="Roboto"/>
              <a:sym typeface="Roboto"/>
            </a:endParaRPr>
          </a:p>
          <a:p>
            <a:pPr marL="0" lvl="0" indent="0" algn="just" rtl="0">
              <a:lnSpc>
                <a:spcPct val="115000"/>
              </a:lnSpc>
              <a:spcBef>
                <a:spcPts val="0"/>
              </a:spcBef>
              <a:spcAft>
                <a:spcPts val="0"/>
              </a:spcAft>
              <a:buNone/>
            </a:pPr>
            <a:r>
              <a:rPr lang="en-GB" sz="1800">
                <a:solidFill>
                  <a:srgbClr val="222222"/>
                </a:solidFill>
                <a:highlight>
                  <a:schemeClr val="lt1"/>
                </a:highlight>
                <a:latin typeface="Roboto"/>
                <a:ea typeface="Roboto"/>
                <a:cs typeface="Roboto"/>
                <a:sym typeface="Roboto"/>
              </a:rPr>
              <a:t>di nuova interazione fra cittadini e servizio pubblico  </a:t>
            </a:r>
            <a:endParaRPr sz="1800">
              <a:solidFill>
                <a:srgbClr val="222222"/>
              </a:solidFill>
              <a:highlight>
                <a:schemeClr val="lt1"/>
              </a:highlight>
              <a:latin typeface="Roboto"/>
              <a:ea typeface="Roboto"/>
              <a:cs typeface="Roboto"/>
              <a:sym typeface="Roboto"/>
            </a:endParaRPr>
          </a:p>
          <a:p>
            <a:pPr marL="0" lvl="0" indent="0" algn="just" rtl="0">
              <a:lnSpc>
                <a:spcPct val="115000"/>
              </a:lnSpc>
              <a:spcBef>
                <a:spcPts val="0"/>
              </a:spcBef>
              <a:spcAft>
                <a:spcPts val="0"/>
              </a:spcAft>
              <a:buNone/>
            </a:pPr>
            <a:endParaRPr sz="1800">
              <a:solidFill>
                <a:srgbClr val="222222"/>
              </a:solidFill>
              <a:highlight>
                <a:schemeClr val="lt1"/>
              </a:highlight>
              <a:latin typeface="Roboto"/>
              <a:ea typeface="Roboto"/>
              <a:cs typeface="Roboto"/>
              <a:sym typeface="Roboto"/>
            </a:endParaRPr>
          </a:p>
          <a:p>
            <a:pPr marL="0" lvl="0" indent="0" algn="just" rtl="0">
              <a:lnSpc>
                <a:spcPct val="115000"/>
              </a:lnSpc>
              <a:spcBef>
                <a:spcPts val="0"/>
              </a:spcBef>
              <a:spcAft>
                <a:spcPts val="0"/>
              </a:spcAft>
              <a:buNone/>
            </a:pPr>
            <a:r>
              <a:rPr lang="en-GB" sz="1800">
                <a:solidFill>
                  <a:srgbClr val="222222"/>
                </a:solidFill>
                <a:highlight>
                  <a:schemeClr val="lt1"/>
                </a:highlight>
                <a:latin typeface="Roboto"/>
                <a:ea typeface="Roboto"/>
                <a:cs typeface="Roboto"/>
                <a:sym typeface="Roboto"/>
              </a:rPr>
              <a:t>Crea una comunità di pratiche che: </a:t>
            </a:r>
            <a:endParaRPr sz="1800">
              <a:solidFill>
                <a:srgbClr val="222222"/>
              </a:solidFill>
              <a:highlight>
                <a:schemeClr val="lt1"/>
              </a:highlight>
              <a:latin typeface="Roboto"/>
              <a:ea typeface="Roboto"/>
              <a:cs typeface="Roboto"/>
              <a:sym typeface="Roboto"/>
            </a:endParaRPr>
          </a:p>
          <a:p>
            <a:pPr marL="457200" lvl="0" indent="-342900" algn="just" rtl="0">
              <a:lnSpc>
                <a:spcPct val="115000"/>
              </a:lnSpc>
              <a:spcBef>
                <a:spcPts val="0"/>
              </a:spcBef>
              <a:spcAft>
                <a:spcPts val="0"/>
              </a:spcAft>
              <a:buClr>
                <a:srgbClr val="222222"/>
              </a:buClr>
              <a:buSzPts val="1800"/>
              <a:buFont typeface="Roboto"/>
              <a:buChar char="●"/>
            </a:pPr>
            <a:r>
              <a:rPr lang="en-GB" sz="1800">
                <a:solidFill>
                  <a:srgbClr val="222222"/>
                </a:solidFill>
                <a:highlight>
                  <a:schemeClr val="lt1"/>
                </a:highlight>
                <a:latin typeface="Roboto"/>
                <a:ea typeface="Roboto"/>
                <a:cs typeface="Roboto"/>
                <a:sym typeface="Roboto"/>
              </a:rPr>
              <a:t>accelera  la consapevolezza sul valore di una modellazione interoperabile dei dati</a:t>
            </a:r>
            <a:endParaRPr sz="1800">
              <a:solidFill>
                <a:srgbClr val="222222"/>
              </a:solidFill>
              <a:highlight>
                <a:schemeClr val="lt1"/>
              </a:highlight>
              <a:latin typeface="Roboto"/>
              <a:ea typeface="Roboto"/>
              <a:cs typeface="Roboto"/>
              <a:sym typeface="Roboto"/>
            </a:endParaRPr>
          </a:p>
          <a:p>
            <a:pPr marL="457200" lvl="0" indent="-342900" algn="just" rtl="0">
              <a:lnSpc>
                <a:spcPct val="115000"/>
              </a:lnSpc>
              <a:spcBef>
                <a:spcPts val="0"/>
              </a:spcBef>
              <a:spcAft>
                <a:spcPts val="0"/>
              </a:spcAft>
              <a:buClr>
                <a:srgbClr val="222222"/>
              </a:buClr>
              <a:buSzPts val="1800"/>
              <a:buFont typeface="Roboto"/>
              <a:buChar char="●"/>
            </a:pPr>
            <a:r>
              <a:rPr lang="en-GB" sz="1800">
                <a:solidFill>
                  <a:srgbClr val="222222"/>
                </a:solidFill>
                <a:highlight>
                  <a:schemeClr val="lt1"/>
                </a:highlight>
                <a:latin typeface="Roboto"/>
                <a:ea typeface="Roboto"/>
                <a:cs typeface="Roboto"/>
                <a:sym typeface="Roboto"/>
              </a:rPr>
              <a:t>Individua quindi la necessità di dedicare risorse (tempo) per allineare i dati a standard cross-border</a:t>
            </a:r>
            <a:endParaRPr sz="1800">
              <a:solidFill>
                <a:srgbClr val="222222"/>
              </a:solidFill>
              <a:highlight>
                <a:schemeClr val="lt1"/>
              </a:highlight>
              <a:latin typeface="Roboto"/>
              <a:ea typeface="Roboto"/>
              <a:cs typeface="Roboto"/>
              <a:sym typeface="Roboto"/>
            </a:endParaRPr>
          </a:p>
          <a:p>
            <a:pPr marL="457200" lvl="0" indent="-342900" algn="just" rtl="0">
              <a:lnSpc>
                <a:spcPct val="115000"/>
              </a:lnSpc>
              <a:spcBef>
                <a:spcPts val="0"/>
              </a:spcBef>
              <a:spcAft>
                <a:spcPts val="0"/>
              </a:spcAft>
              <a:buClr>
                <a:srgbClr val="222222"/>
              </a:buClr>
              <a:buSzPts val="1800"/>
              <a:buFont typeface="Roboto"/>
              <a:buChar char="●"/>
            </a:pPr>
            <a:r>
              <a:rPr lang="en-GB" sz="1800">
                <a:solidFill>
                  <a:srgbClr val="222222"/>
                </a:solidFill>
                <a:highlight>
                  <a:schemeClr val="lt1"/>
                </a:highlight>
                <a:latin typeface="Roboto"/>
                <a:ea typeface="Roboto"/>
                <a:cs typeface="Roboto"/>
                <a:sym typeface="Roboto"/>
              </a:rPr>
              <a:t>mostra concretamente anche se solo con prototipi come le tecnologie oggi permettano modalità interattive innovative</a:t>
            </a:r>
            <a:endParaRPr sz="1800">
              <a:solidFill>
                <a:srgbClr val="222222"/>
              </a:solidFill>
              <a:highlight>
                <a:schemeClr val="lt1"/>
              </a:highlight>
              <a:latin typeface="Roboto"/>
              <a:ea typeface="Roboto"/>
              <a:cs typeface="Roboto"/>
              <a:sym typeface="Roboto"/>
            </a:endParaRPr>
          </a:p>
          <a:p>
            <a:pPr marL="457200" lvl="0" indent="-342900" algn="just" rtl="0">
              <a:lnSpc>
                <a:spcPct val="115000"/>
              </a:lnSpc>
              <a:spcBef>
                <a:spcPts val="0"/>
              </a:spcBef>
              <a:spcAft>
                <a:spcPts val="0"/>
              </a:spcAft>
              <a:buClr>
                <a:srgbClr val="222222"/>
              </a:buClr>
              <a:buSzPts val="1800"/>
              <a:buFont typeface="Roboto"/>
              <a:buChar char="●"/>
            </a:pPr>
            <a:r>
              <a:rPr lang="en-GB" sz="1800">
                <a:solidFill>
                  <a:srgbClr val="222222"/>
                </a:solidFill>
                <a:highlight>
                  <a:schemeClr val="lt1"/>
                </a:highlight>
                <a:latin typeface="Roboto"/>
                <a:ea typeface="Roboto"/>
                <a:cs typeface="Roboto"/>
                <a:sym typeface="Roboto"/>
              </a:rPr>
              <a:t>Permette di coinvolgere le SMI  in modo competitivo-collaborativo nel processo di valorizzazione degli standard </a:t>
            </a:r>
            <a:endParaRPr sz="1800">
              <a:solidFill>
                <a:srgbClr val="222222"/>
              </a:solidFill>
              <a:highlight>
                <a:schemeClr val="lt1"/>
              </a:highlight>
              <a:latin typeface="Roboto"/>
              <a:ea typeface="Roboto"/>
              <a:cs typeface="Roboto"/>
              <a:sym typeface="Roboto"/>
            </a:endParaRPr>
          </a:p>
          <a:p>
            <a:pPr marL="0" lvl="0" indent="0" algn="just" rtl="0">
              <a:lnSpc>
                <a:spcPct val="115000"/>
              </a:lnSpc>
              <a:spcBef>
                <a:spcPts val="0"/>
              </a:spcBef>
              <a:spcAft>
                <a:spcPts val="0"/>
              </a:spcAft>
              <a:buNone/>
            </a:pPr>
            <a:endParaRPr sz="1800">
              <a:solidFill>
                <a:srgbClr val="222222"/>
              </a:solidFill>
              <a:highlight>
                <a:schemeClr val="lt1"/>
              </a:highlight>
              <a:latin typeface="Roboto"/>
              <a:ea typeface="Roboto"/>
              <a:cs typeface="Roboto"/>
              <a:sym typeface="Roboto"/>
            </a:endParaRPr>
          </a:p>
          <a:p>
            <a:pPr marL="0" lvl="0" indent="0" algn="just" rtl="0">
              <a:lnSpc>
                <a:spcPct val="115000"/>
              </a:lnSpc>
              <a:spcBef>
                <a:spcPts val="0"/>
              </a:spcBef>
              <a:spcAft>
                <a:spcPts val="0"/>
              </a:spcAft>
              <a:buNone/>
            </a:pPr>
            <a:r>
              <a:rPr lang="en-GB" sz="1800">
                <a:solidFill>
                  <a:srgbClr val="222222"/>
                </a:solidFill>
                <a:highlight>
                  <a:schemeClr val="lt1"/>
                </a:highlight>
                <a:latin typeface="Roboto"/>
                <a:ea typeface="Roboto"/>
                <a:cs typeface="Roboto"/>
                <a:sym typeface="Roboto"/>
              </a:rPr>
              <a:t>Pensiamo che i Chatbot sviluppati in questa modalità partecipata tramite hackabot possano essere un veicolo importante di diffusione di buone pratiche in vista del Digital single gateway   </a:t>
            </a:r>
            <a:endParaRPr/>
          </a:p>
        </p:txBody>
      </p:sp>
    </p:spTree>
    <p:extLst>
      <p:ext uri="{BB962C8B-B14F-4D97-AF65-F5344CB8AC3E}">
        <p14:creationId xmlns:p14="http://schemas.microsoft.com/office/powerpoint/2010/main" val="200209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a:t>
            </a:fld>
            <a:endParaRPr lang="en-GB" dirty="0"/>
          </a:p>
        </p:txBody>
      </p:sp>
    </p:spTree>
    <p:extLst>
      <p:ext uri="{BB962C8B-B14F-4D97-AF65-F5344CB8AC3E}">
        <p14:creationId xmlns:p14="http://schemas.microsoft.com/office/powerpoint/2010/main" val="203324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0db7f75b7_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0db7f75b7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70872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1528f29de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1528f29d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0193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dirty="0"/>
          </a:p>
        </p:txBody>
      </p:sp>
    </p:spTree>
    <p:extLst>
      <p:ext uri="{BB962C8B-B14F-4D97-AF65-F5344CB8AC3E}">
        <p14:creationId xmlns:p14="http://schemas.microsoft.com/office/powerpoint/2010/main" val="4100329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solidFill>
                  <a:srgbClr val="000000"/>
                </a:solidFill>
              </a:rPr>
              <a:pPr>
                <a:defRPr/>
              </a:pPr>
              <a:t>29</a:t>
            </a:fld>
            <a:endParaRPr lang="en-GB" dirty="0">
              <a:solidFill>
                <a:srgbClr val="000000"/>
              </a:solidFill>
            </a:endParaRPr>
          </a:p>
        </p:txBody>
      </p:sp>
    </p:spTree>
    <p:extLst>
      <p:ext uri="{BB962C8B-B14F-4D97-AF65-F5344CB8AC3E}">
        <p14:creationId xmlns:p14="http://schemas.microsoft.com/office/powerpoint/2010/main" val="3235461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extLst>
      <p:ext uri="{BB962C8B-B14F-4D97-AF65-F5344CB8AC3E}">
        <p14:creationId xmlns:p14="http://schemas.microsoft.com/office/powerpoint/2010/main" val="16857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dirty="0"/>
          </a:p>
        </p:txBody>
      </p:sp>
    </p:spTree>
    <p:extLst>
      <p:ext uri="{BB962C8B-B14F-4D97-AF65-F5344CB8AC3E}">
        <p14:creationId xmlns:p14="http://schemas.microsoft.com/office/powerpoint/2010/main" val="554718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1838"/>
            <a:ext cx="4878388" cy="36576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Choose the slides you want to use, and delete the rest.</a:t>
            </a:r>
            <a:endParaRPr lang="en-NZ" dirty="0" smtClean="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46522-C387-4F2F-BCF0-871E7F5E6A9F}"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5652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1838"/>
            <a:ext cx="4878388" cy="36576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Choose the slides you want to use, and delete the rest.</a:t>
            </a:r>
            <a:endParaRPr lang="en-NZ" dirty="0" smtClean="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46522-C387-4F2F-BCF0-871E7F5E6A9F}"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604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87F152-6935-46ED-80C7-B3E6DA8BCC81}"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964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60</a:t>
            </a:fld>
            <a:endParaRPr lang="en-GB" dirty="0"/>
          </a:p>
        </p:txBody>
      </p:sp>
    </p:spTree>
    <p:extLst>
      <p:ext uri="{BB962C8B-B14F-4D97-AF65-F5344CB8AC3E}">
        <p14:creationId xmlns:p14="http://schemas.microsoft.com/office/powerpoint/2010/main" val="328206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extLst>
      <p:ext uri="{BB962C8B-B14F-4D97-AF65-F5344CB8AC3E}">
        <p14:creationId xmlns:p14="http://schemas.microsoft.com/office/powerpoint/2010/main" val="2705096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solidFill>
                  <a:srgbClr val="000000"/>
                </a:solidFill>
              </a:rPr>
              <a:pPr>
                <a:defRPr/>
              </a:pPr>
              <a:t>61</a:t>
            </a:fld>
            <a:endParaRPr lang="en-GB" dirty="0">
              <a:solidFill>
                <a:srgbClr val="000000"/>
              </a:solidFill>
            </a:endParaRPr>
          </a:p>
        </p:txBody>
      </p:sp>
    </p:spTree>
    <p:extLst>
      <p:ext uri="{BB962C8B-B14F-4D97-AF65-F5344CB8AC3E}">
        <p14:creationId xmlns:p14="http://schemas.microsoft.com/office/powerpoint/2010/main" val="3640372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r>
              <a:rPr lang="en-GB" dirty="0" smtClean="0"/>
              <a:t>Logo</a:t>
            </a:r>
            <a:r>
              <a:rPr lang="en-GB" baseline="0" dirty="0" smtClean="0"/>
              <a:t> </a:t>
            </a:r>
            <a:r>
              <a:rPr lang="en-GB" baseline="0" dirty="0" err="1" smtClean="0"/>
              <a:t>Joinup</a:t>
            </a:r>
            <a:r>
              <a:rPr lang="en-GB" baseline="0" dirty="0" smtClean="0"/>
              <a:t>: https://joinup.ec.europa.eu/contact</a:t>
            </a:r>
          </a:p>
          <a:p>
            <a:r>
              <a:rPr lang="en-GB" baseline="0" dirty="0" smtClean="0"/>
              <a:t>Logo GitHub: https://commons.wikimedia.org/wiki/File:Github.com-SunghanKim.png</a:t>
            </a:r>
            <a:endParaRPr lang="en-GB"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62</a:t>
            </a:fld>
            <a:endParaRPr lang="en-GB" dirty="0"/>
          </a:p>
        </p:txBody>
      </p:sp>
    </p:spTree>
    <p:extLst>
      <p:ext uri="{BB962C8B-B14F-4D97-AF65-F5344CB8AC3E}">
        <p14:creationId xmlns:p14="http://schemas.microsoft.com/office/powerpoint/2010/main" val="366468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Arial" pitchFamily="34" charset="0"/>
              </a:rPr>
              <a:t>SIA is the inventory of public information of the National State Administration. SIA consists of a web application enabling users to browse it and a catalogue of Web services. SIA already existed before the establishment of the European Interoperability Framework and other interoperability initiatives of the European Commission.</a:t>
            </a:r>
            <a:r>
              <a:rPr lang="en-GB" sz="1200" kern="1200" baseline="0" dirty="0" smtClean="0">
                <a:solidFill>
                  <a:schemeClr val="tx1"/>
                </a:solidFill>
                <a:effectLst/>
                <a:latin typeface="Arial" pitchFamily="34" charset="0"/>
                <a:ea typeface="+mn-ea"/>
                <a:cs typeface="Arial" pitchFamily="34" charset="0"/>
              </a:rPr>
              <a:t> </a:t>
            </a:r>
            <a:r>
              <a:rPr lang="en-GB" sz="1200" kern="1200" dirty="0" smtClean="0">
                <a:solidFill>
                  <a:schemeClr val="tx1"/>
                </a:solidFill>
                <a:effectLst/>
                <a:latin typeface="Arial" pitchFamily="34" charset="0"/>
                <a:ea typeface="+mn-ea"/>
                <a:cs typeface="Arial" pitchFamily="34" charset="0"/>
              </a:rPr>
              <a:t>One of the main undertakings of the SIA has been to gather information on all public services, assess the degree of digitalisation of these public services, and provide this information to citizens over digital channels. </a:t>
            </a:r>
          </a:p>
          <a:p>
            <a:r>
              <a:rPr lang="en-GB" sz="1200" kern="1200" dirty="0" smtClean="0">
                <a:solidFill>
                  <a:schemeClr val="tx1"/>
                </a:solidFill>
                <a:effectLst/>
                <a:latin typeface="Arial" pitchFamily="34" charset="0"/>
                <a:ea typeface="+mn-ea"/>
                <a:cs typeface="Arial" pitchFamily="34" charset="0"/>
              </a:rPr>
              <a:t>The Spanish government has conducted a study to map the SIA catalogue against the CPSV-AP. The results of the mapping showed a greater level of details in the Spanish model, which features more mandatory attributes than the CPSV-AP. Another observation was that certain formal details about procedures contained in the CPSV-AP are too specific for the SIA system, making it impossible to match.</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solidFill>
                  <a:srgbClr val="000000"/>
                </a:solidFill>
              </a:rPr>
              <a:pPr>
                <a:defRPr/>
              </a:pPr>
              <a:t>4</a:t>
            </a:fld>
            <a:endParaRPr lang="en-GB" dirty="0">
              <a:solidFill>
                <a:srgbClr val="000000"/>
              </a:solidFill>
            </a:endParaRPr>
          </a:p>
        </p:txBody>
      </p:sp>
    </p:spTree>
    <p:extLst>
      <p:ext uri="{BB962C8B-B14F-4D97-AF65-F5344CB8AC3E}">
        <p14:creationId xmlns:p14="http://schemas.microsoft.com/office/powerpoint/2010/main" val="275351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solidFill>
                  <a:srgbClr val="000000"/>
                </a:solidFill>
              </a:rPr>
              <a:pPr>
                <a:defRPr/>
              </a:pPr>
              <a:t>5</a:t>
            </a:fld>
            <a:endParaRPr lang="en-GB" dirty="0">
              <a:solidFill>
                <a:srgbClr val="000000"/>
              </a:solidFill>
            </a:endParaRPr>
          </a:p>
        </p:txBody>
      </p:sp>
    </p:spTree>
    <p:extLst>
      <p:ext uri="{BB962C8B-B14F-4D97-AF65-F5344CB8AC3E}">
        <p14:creationId xmlns:p14="http://schemas.microsoft.com/office/powerpoint/2010/main" val="80491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solidFill>
                  <a:srgbClr val="000000"/>
                </a:solidFill>
              </a:rPr>
              <a:pPr>
                <a:defRPr/>
              </a:pPr>
              <a:t>6</a:t>
            </a:fld>
            <a:endParaRPr lang="en-GB" dirty="0">
              <a:solidFill>
                <a:srgbClr val="000000"/>
              </a:solidFill>
            </a:endParaRPr>
          </a:p>
        </p:txBody>
      </p:sp>
    </p:spTree>
    <p:extLst>
      <p:ext uri="{BB962C8B-B14F-4D97-AF65-F5344CB8AC3E}">
        <p14:creationId xmlns:p14="http://schemas.microsoft.com/office/powerpoint/2010/main" val="192627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solidFill>
                  <a:srgbClr val="000000"/>
                </a:solidFill>
              </a:rPr>
              <a:pPr>
                <a:defRPr/>
              </a:pPr>
              <a:t>7</a:t>
            </a:fld>
            <a:endParaRPr lang="en-GB" dirty="0">
              <a:solidFill>
                <a:srgbClr val="000000"/>
              </a:solidFill>
            </a:endParaRPr>
          </a:p>
        </p:txBody>
      </p:sp>
    </p:spTree>
    <p:extLst>
      <p:ext uri="{BB962C8B-B14F-4D97-AF65-F5344CB8AC3E}">
        <p14:creationId xmlns:p14="http://schemas.microsoft.com/office/powerpoint/2010/main" val="153048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extLst>
      <p:ext uri="{BB962C8B-B14F-4D97-AF65-F5344CB8AC3E}">
        <p14:creationId xmlns:p14="http://schemas.microsoft.com/office/powerpoint/2010/main" val="117117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extLst>
      <p:ext uri="{BB962C8B-B14F-4D97-AF65-F5344CB8AC3E}">
        <p14:creationId xmlns:p14="http://schemas.microsoft.com/office/powerpoint/2010/main" val="3075724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pic>
        <p:nvPicPr>
          <p:cNvPr id="20" name="Picture 19" descr="ISA2-visual.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 r="48031"/>
          <a:stretch/>
        </p:blipFill>
        <p:spPr>
          <a:xfrm>
            <a:off x="4427984" y="1092200"/>
            <a:ext cx="4752000" cy="5802322"/>
          </a:xfrm>
          <a:prstGeom prst="rect">
            <a:avLst/>
          </a:prstGeom>
        </p:spPr>
      </p:pic>
      <p:sp>
        <p:nvSpPr>
          <p:cNvPr id="12" name="Rectangle 11"/>
          <p:cNvSpPr/>
          <p:nvPr userDrawn="1"/>
        </p:nvSpPr>
        <p:spPr>
          <a:xfrm>
            <a:off x="-12699" y="1095377"/>
            <a:ext cx="4923366" cy="5762625"/>
          </a:xfrm>
          <a:prstGeom prst="rect">
            <a:avLst/>
          </a:prstGeom>
          <a:solidFill>
            <a:srgbClr val="95C1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p:txBody>
      </p:sp>
      <p:pic>
        <p:nvPicPr>
          <p:cNvPr id="10" name="Picture 9"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7361" y="6432550"/>
            <a:ext cx="675947" cy="460800"/>
          </a:xfrm>
          <a:prstGeom prst="rect">
            <a:avLst/>
          </a:prstGeom>
        </p:spPr>
      </p:pic>
      <p:pic>
        <p:nvPicPr>
          <p:cNvPr id="19" name="Picture 18" descr="ISA2-logo-EC.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88555" y="16520"/>
            <a:ext cx="1972508" cy="1393874"/>
          </a:xfrm>
          <a:prstGeom prst="rect">
            <a:avLst/>
          </a:prstGeom>
        </p:spPr>
      </p:pic>
      <p:sp>
        <p:nvSpPr>
          <p:cNvPr id="11" name="Title 1"/>
          <p:cNvSpPr>
            <a:spLocks noGrp="1"/>
          </p:cNvSpPr>
          <p:nvPr>
            <p:ph type="title"/>
          </p:nvPr>
        </p:nvSpPr>
        <p:spPr>
          <a:xfrm>
            <a:off x="457201" y="1905000"/>
            <a:ext cx="3744416" cy="2088232"/>
          </a:xfrm>
        </p:spPr>
        <p:txBody>
          <a:bodyPr anchor="t" anchorCtr="0"/>
          <a:lstStyle>
            <a:lvl1pPr>
              <a:defRPr sz="7600">
                <a:solidFill>
                  <a:srgbClr val="FFD624"/>
                </a:solidFill>
              </a:defRPr>
            </a:lvl1pPr>
          </a:lstStyle>
          <a:p>
            <a:r>
              <a:rPr lang="fr-BE" sz="3000" dirty="0" smtClean="0">
                <a:solidFill>
                  <a:schemeClr val="bg1"/>
                </a:solidFill>
                <a:latin typeface="Verdana" charset="0"/>
                <a:cs typeface="Verdana" charset="0"/>
              </a:rPr>
              <a:t>Title</a:t>
            </a:r>
            <a:endParaRPr lang="en-GB" sz="3000" dirty="0">
              <a:solidFill>
                <a:schemeClr val="bg1"/>
              </a:solidFill>
            </a:endParaRPr>
          </a:p>
        </p:txBody>
      </p:sp>
      <p:sp>
        <p:nvSpPr>
          <p:cNvPr id="13" name="Content Placeholder 2"/>
          <p:cNvSpPr>
            <a:spLocks noGrp="1"/>
          </p:cNvSpPr>
          <p:nvPr>
            <p:ph idx="1"/>
          </p:nvPr>
        </p:nvSpPr>
        <p:spPr>
          <a:xfrm>
            <a:off x="467545"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z="2600" dirty="0" smtClean="0"/>
              <a:t>Subtitle</a:t>
            </a:r>
          </a:p>
        </p:txBody>
      </p:sp>
      <p:sp>
        <p:nvSpPr>
          <p:cNvPr id="14" name="Rectangle 4"/>
          <p:cNvSpPr>
            <a:spLocks noGrp="1" noChangeArrowheads="1"/>
          </p:cNvSpPr>
          <p:nvPr>
            <p:ph type="dt" sz="half" idx="10"/>
          </p:nvPr>
        </p:nvSpPr>
        <p:spPr>
          <a:xfrm>
            <a:off x="457200" y="5517232"/>
            <a:ext cx="3754760" cy="1160840"/>
          </a:xfrm>
        </p:spPr>
        <p:txBody>
          <a:bodyPr anchor="b" anchorCtr="0">
            <a:noAutofit/>
          </a:bodyPr>
          <a:lstStyle>
            <a:lvl1pPr>
              <a:defRPr dirty="0">
                <a:solidFill>
                  <a:schemeClr val="bg1"/>
                </a:solidFill>
              </a:defRPr>
            </a:lvl1pPr>
          </a:lstStyle>
          <a:p>
            <a:pPr>
              <a:defRPr/>
            </a:pPr>
            <a:r>
              <a:rPr lang="en-GB" smtClean="0">
                <a:solidFill>
                  <a:prstClr val="white"/>
                </a:solidFill>
              </a:rPr>
              <a:t>Date</a:t>
            </a:r>
          </a:p>
          <a:p>
            <a:pPr>
              <a:defRPr/>
            </a:pPr>
            <a:r>
              <a:rPr lang="en-GB" smtClean="0">
                <a:solidFill>
                  <a:prstClr val="white"/>
                </a:solidFill>
              </a:rPr>
              <a:t>Author</a:t>
            </a:r>
            <a:endParaRPr lang="en-GB">
              <a:solidFill>
                <a:prstClr val="white"/>
              </a:solidFill>
            </a:endParaRPr>
          </a:p>
        </p:txBody>
      </p:sp>
    </p:spTree>
    <p:extLst>
      <p:ext uri="{BB962C8B-B14F-4D97-AF65-F5344CB8AC3E}">
        <p14:creationId xmlns:p14="http://schemas.microsoft.com/office/powerpoint/2010/main" val="309833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8" name="Rectangle 4"/>
          <p:cNvSpPr>
            <a:spLocks noGrp="1" noChangeArrowheads="1"/>
          </p:cNvSpPr>
          <p:nvPr>
            <p:ph type="dt" sz="half" idx="10"/>
          </p:nvPr>
        </p:nvSpPr>
        <p:spPr>
          <a:xfrm>
            <a:off x="457200" y="6134497"/>
            <a:ext cx="2133600" cy="476250"/>
          </a:xfrm>
          <a:prstGeom prst="rect">
            <a:avLst/>
          </a:prstGeom>
          <a:ln/>
        </p:spPr>
        <p:txBody>
          <a:bodyPr/>
          <a:lstStyle>
            <a:lvl1pPr>
              <a:defRPr sz="1600"/>
            </a:lvl1pPr>
          </a:lstStyle>
          <a:p>
            <a:pPr>
              <a:defRPr/>
            </a:pPr>
            <a:endParaRPr lang="en-GB" dirty="0"/>
          </a:p>
        </p:txBody>
      </p:sp>
      <p:sp>
        <p:nvSpPr>
          <p:cNvPr id="9" name="Rectangle 5"/>
          <p:cNvSpPr>
            <a:spLocks noGrp="1" noChangeArrowheads="1"/>
          </p:cNvSpPr>
          <p:nvPr>
            <p:ph type="ftr" sz="quarter" idx="11"/>
          </p:nvPr>
        </p:nvSpPr>
        <p:spPr>
          <a:xfrm>
            <a:off x="3124200" y="6134497"/>
            <a:ext cx="2895600" cy="476250"/>
          </a:xfrm>
          <a:prstGeom prst="rect">
            <a:avLst/>
          </a:prstGeom>
          <a:ln/>
        </p:spPr>
        <p:txBody>
          <a:bodyPr/>
          <a:lstStyle>
            <a:lvl1pPr>
              <a:defRPr sz="1600"/>
            </a:lvl1pPr>
          </a:lstStyle>
          <a:p>
            <a:pPr>
              <a:defRPr/>
            </a:pPr>
            <a:endParaRPr lang="en-GB" dirty="0"/>
          </a:p>
        </p:txBody>
      </p:sp>
      <p:sp>
        <p:nvSpPr>
          <p:cNvPr id="10" name="Rectangle 6"/>
          <p:cNvSpPr>
            <a:spLocks noGrp="1" noChangeArrowheads="1"/>
          </p:cNvSpPr>
          <p:nvPr>
            <p:ph type="sldNum" sz="quarter" idx="12"/>
          </p:nvPr>
        </p:nvSpPr>
        <p:spPr>
          <a:xfrm>
            <a:off x="6553200" y="6134497"/>
            <a:ext cx="2133600" cy="476250"/>
          </a:xfrm>
          <a:prstGeom prst="rect">
            <a:avLst/>
          </a:prstGeom>
          <a:ln/>
        </p:spPr>
        <p:txBody>
          <a:bodyPr/>
          <a:lstStyle>
            <a:lvl1pPr>
              <a:defRPr sz="1600"/>
            </a:lvl1pPr>
          </a:lstStyle>
          <a:p>
            <a:pPr algn="r">
              <a:defRPr/>
            </a:pPr>
            <a:fld id="{396CDD1B-50E0-44E8-82B7-F85F69F6D40C}" type="slidenum">
              <a:rPr lang="en-GB" smtClean="0"/>
              <a:pPr algn="r">
                <a:defRPr/>
              </a:pPr>
              <a:t>‹#›</a:t>
            </a:fld>
            <a:endParaRPr lang="en-GB" dirty="0"/>
          </a:p>
        </p:txBody>
      </p:sp>
      <p:sp>
        <p:nvSpPr>
          <p:cNvPr id="11" name="Title 1"/>
          <p:cNvSpPr>
            <a:spLocks noGrp="1"/>
          </p:cNvSpPr>
          <p:nvPr>
            <p:ph type="title"/>
          </p:nvPr>
        </p:nvSpPr>
        <p:spPr>
          <a:xfrm>
            <a:off x="468313" y="1268239"/>
            <a:ext cx="8229600" cy="936625"/>
          </a:xfrm>
        </p:spPr>
        <p:txBody>
          <a:bodyPr/>
          <a:lstStyle>
            <a:lvl1pPr>
              <a:defRPr sz="2600"/>
            </a:lvl1pPr>
          </a:lstStyle>
          <a:p>
            <a:r>
              <a:rPr lang="en-US" dirty="0" smtClean="0"/>
              <a:t>Click to edit Master title style</a:t>
            </a:r>
            <a:endParaRPr lang="en-GB" dirty="0"/>
          </a:p>
        </p:txBody>
      </p:sp>
      <p:sp>
        <p:nvSpPr>
          <p:cNvPr id="14" name="Espace réservé du tableau 13"/>
          <p:cNvSpPr>
            <a:spLocks noGrp="1"/>
          </p:cNvSpPr>
          <p:nvPr>
            <p:ph type="tbl" sz="quarter" idx="13"/>
          </p:nvPr>
        </p:nvSpPr>
        <p:spPr>
          <a:xfrm>
            <a:off x="468314" y="2276872"/>
            <a:ext cx="8207375" cy="3673078"/>
          </a:xfrm>
        </p:spPr>
        <p:txBody>
          <a:bodyPr/>
          <a:lstStyle/>
          <a:p>
            <a:endParaRPr lang="fr-FR" dirty="0"/>
          </a:p>
        </p:txBody>
      </p:sp>
      <p:pic>
        <p:nvPicPr>
          <p:cNvPr id="12" name="Picture 11"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pic>
        <p:nvPicPr>
          <p:cNvPr id="13" name="Picture 12"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spTree>
    <p:extLst>
      <p:ext uri="{BB962C8B-B14F-4D97-AF65-F5344CB8AC3E}">
        <p14:creationId xmlns:p14="http://schemas.microsoft.com/office/powerpoint/2010/main" val="404794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052736"/>
            <a:ext cx="3008313" cy="1162050"/>
          </a:xfrm>
        </p:spPr>
        <p:txBody>
          <a:bodyPr anchor="b"/>
          <a:lstStyle>
            <a:lvl1pPr algn="l">
              <a:defRPr sz="2000" b="1"/>
            </a:lvl1pPr>
          </a:lstStyle>
          <a:p>
            <a:r>
              <a:rPr lang="en-US" dirty="0" smtClean="0"/>
              <a:t>Click to edit Master title style</a:t>
            </a:r>
            <a:endParaRPr lang="en-GB" dirty="0"/>
          </a:p>
        </p:txBody>
      </p:sp>
      <p:sp>
        <p:nvSpPr>
          <p:cNvPr id="4" name="Text Placeholder 3"/>
          <p:cNvSpPr>
            <a:spLocks noGrp="1"/>
          </p:cNvSpPr>
          <p:nvPr>
            <p:ph type="body" sz="half" idx="2"/>
          </p:nvPr>
        </p:nvSpPr>
        <p:spPr>
          <a:xfrm>
            <a:off x="457201" y="2204865"/>
            <a:ext cx="3008313" cy="388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15" name="Espace réservé du contenu 14"/>
          <p:cNvSpPr>
            <a:spLocks noGrp="1"/>
          </p:cNvSpPr>
          <p:nvPr>
            <p:ph sz="quarter" idx="13"/>
          </p:nvPr>
        </p:nvSpPr>
        <p:spPr>
          <a:xfrm>
            <a:off x="3492500" y="2205040"/>
            <a:ext cx="5256213" cy="3887787"/>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4" name="Picture 13"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pic>
        <p:nvPicPr>
          <p:cNvPr id="16" name="Picture 15"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spTree>
    <p:extLst>
      <p:ext uri="{BB962C8B-B14F-4D97-AF65-F5344CB8AC3E}">
        <p14:creationId xmlns:p14="http://schemas.microsoft.com/office/powerpoint/2010/main" val="73253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73216"/>
            <a:ext cx="5486400" cy="419274"/>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412776"/>
            <a:ext cx="5486400" cy="3960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7924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pic>
        <p:nvPicPr>
          <p:cNvPr id="14" name="Picture 13"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pic>
        <p:nvPicPr>
          <p:cNvPr id="15" name="Picture 14"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spTree>
    <p:extLst>
      <p:ext uri="{BB962C8B-B14F-4D97-AF65-F5344CB8AC3E}">
        <p14:creationId xmlns:p14="http://schemas.microsoft.com/office/powerpoint/2010/main" val="2679969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sz="1600"/>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sz="1600"/>
            </a:lvl1pPr>
          </a:lstStyle>
          <a:p>
            <a:pPr>
              <a:defRPr/>
            </a:pPr>
            <a:endParaRPr lang="en-GB" dirty="0"/>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sz="1600"/>
            </a:lvl1pPr>
          </a:lstStyle>
          <a:p>
            <a:pPr>
              <a:defRPr/>
            </a:pPr>
            <a:fld id="{396CDD1B-50E0-44E8-82B7-F85F69F6D40C}" type="slidenum">
              <a:rPr lang="en-GB" smtClean="0"/>
              <a:pPr>
                <a:defRPr/>
              </a:pPr>
              <a:t>‹#›</a:t>
            </a:fld>
            <a:endParaRPr lang="en-GB" dirty="0"/>
          </a:p>
        </p:txBody>
      </p:sp>
      <p:pic>
        <p:nvPicPr>
          <p:cNvPr id="13" name="Picture 12"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pic>
        <p:nvPicPr>
          <p:cNvPr id="14" name="Picture 13"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spTree>
    <p:extLst>
      <p:ext uri="{BB962C8B-B14F-4D97-AF65-F5344CB8AC3E}">
        <p14:creationId xmlns:p14="http://schemas.microsoft.com/office/powerpoint/2010/main" val="956680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38925" y="1484784"/>
            <a:ext cx="2058988" cy="4536604"/>
          </a:xfrm>
        </p:spPr>
        <p:txBody>
          <a:bodyPr vert="eaVert"/>
          <a:lstStyle>
            <a:lvl1pPr>
              <a:defRPr sz="2600"/>
            </a:lvl1pPr>
          </a:lstStyle>
          <a:p>
            <a:r>
              <a:rPr lang="en-US" dirty="0" smtClean="0"/>
              <a:t>Click to edit Master</a:t>
            </a:r>
            <a:br>
              <a:rPr lang="en-US" dirty="0" smtClean="0"/>
            </a:br>
            <a:r>
              <a:rPr lang="en-US" dirty="0" smtClean="0"/>
              <a:t> title style</a:t>
            </a:r>
            <a:endParaRPr lang="en-GB" dirty="0"/>
          </a:p>
        </p:txBody>
      </p:sp>
      <p:sp>
        <p:nvSpPr>
          <p:cNvPr id="3" name="Vertical Text Placeholder 2"/>
          <p:cNvSpPr>
            <a:spLocks noGrp="1"/>
          </p:cNvSpPr>
          <p:nvPr>
            <p:ph type="body" orient="vert" idx="1"/>
          </p:nvPr>
        </p:nvSpPr>
        <p:spPr>
          <a:xfrm>
            <a:off x="457201" y="1484784"/>
            <a:ext cx="6029325" cy="4536604"/>
          </a:xfrm>
        </p:spPr>
        <p:txBody>
          <a:bodyPr vert="eaVert"/>
          <a:lstStyle>
            <a:lvl1pPr>
              <a:buClr>
                <a:srgbClr val="00AEF0"/>
              </a:buClr>
              <a:defRPr/>
            </a:lvl1pPr>
            <a:lvl2pPr marL="742950" indent="-285750">
              <a:buFont typeface="Courier New"/>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sz="1600"/>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sz="1600"/>
            </a:lvl1pPr>
          </a:lstStyle>
          <a:p>
            <a:pPr>
              <a:defRPr/>
            </a:pPr>
            <a:endParaRPr lang="en-GB" dirty="0"/>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sz="1600"/>
            </a:lvl1pPr>
          </a:lstStyle>
          <a:p>
            <a:pPr>
              <a:defRPr/>
            </a:pPr>
            <a:fld id="{396CDD1B-50E0-44E8-82B7-F85F69F6D40C}" type="slidenum">
              <a:rPr lang="en-GB" smtClean="0"/>
              <a:pPr>
                <a:defRPr/>
              </a:pPr>
              <a:t>‹#›</a:t>
            </a:fld>
            <a:endParaRPr lang="en-GB" dirty="0"/>
          </a:p>
        </p:txBody>
      </p:sp>
      <p:pic>
        <p:nvPicPr>
          <p:cNvPr id="13" name="Picture 12"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pic>
        <p:nvPicPr>
          <p:cNvPr id="14" name="Picture 13"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spTree>
    <p:extLst>
      <p:ext uri="{BB962C8B-B14F-4D97-AF65-F5344CB8AC3E}">
        <p14:creationId xmlns:p14="http://schemas.microsoft.com/office/powerpoint/2010/main" val="986866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descr="ISA2-visual.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0" y="1092200"/>
            <a:ext cx="9144000" cy="5802322"/>
          </a:xfrm>
          <a:prstGeom prst="rect">
            <a:avLst/>
          </a:prstGeom>
        </p:spPr>
      </p:pic>
      <p:pic>
        <p:nvPicPr>
          <p:cNvPr id="15" name="Picture 14" descr="ISA2-logo-E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8555" y="16520"/>
            <a:ext cx="1972508" cy="1393874"/>
          </a:xfrm>
          <a:prstGeom prst="rect">
            <a:avLst/>
          </a:prstGeom>
        </p:spPr>
      </p:pic>
      <p:pic>
        <p:nvPicPr>
          <p:cNvPr id="16" name="Picture 15" descr="ISA2-footh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37361" y="6432550"/>
            <a:ext cx="675947" cy="460800"/>
          </a:xfrm>
          <a:prstGeom prst="rect">
            <a:avLst/>
          </a:prstGeom>
        </p:spPr>
      </p:pic>
    </p:spTree>
    <p:extLst>
      <p:ext uri="{BB962C8B-B14F-4D97-AF65-F5344CB8AC3E}">
        <p14:creationId xmlns:p14="http://schemas.microsoft.com/office/powerpoint/2010/main" val="405652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0" y="0"/>
            <a:ext cx="9144000" cy="5904000"/>
          </a:xfrm>
          <a:solidFill>
            <a:schemeClr val="bg1">
              <a:lumMod val="95000"/>
            </a:schemeClr>
          </a:solidFill>
        </p:spPr>
        <p:txBody>
          <a:bodyPr lIns="720000" tIns="180000" rIns="720000"/>
          <a:lstStyle>
            <a:lvl1pPr marL="0" indent="0" algn="ctr">
              <a:buNone/>
              <a:defRPr sz="18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 name="Titel 1"/>
          <p:cNvSpPr>
            <a:spLocks noGrp="1"/>
          </p:cNvSpPr>
          <p:nvPr>
            <p:ph type="ctrTitle"/>
          </p:nvPr>
        </p:nvSpPr>
        <p:spPr>
          <a:xfrm>
            <a:off x="648000" y="1404000"/>
            <a:ext cx="7848000" cy="1584000"/>
          </a:xfrm>
        </p:spPr>
        <p:txBody>
          <a:bodyPr anchor="t" anchorCtr="0"/>
          <a:lstStyle>
            <a:lvl1pPr>
              <a:lnSpc>
                <a:spcPts val="6200"/>
              </a:lnSpc>
              <a:defRPr sz="5600">
                <a:solidFill>
                  <a:schemeClr val="bg1"/>
                </a:solidFill>
              </a:defRPr>
            </a:lvl1pPr>
          </a:lstStyle>
          <a:p>
            <a:r>
              <a:rPr lang="nl-NL"/>
              <a:t>Klik om stijl te bewerken</a:t>
            </a:r>
            <a:endParaRPr lang="nl-NL" dirty="0"/>
          </a:p>
        </p:txBody>
      </p:sp>
      <p:sp>
        <p:nvSpPr>
          <p:cNvPr id="3" name="Subtitel 2"/>
          <p:cNvSpPr>
            <a:spLocks noGrp="1"/>
          </p:cNvSpPr>
          <p:nvPr>
            <p:ph type="subTitle" idx="1"/>
          </p:nvPr>
        </p:nvSpPr>
        <p:spPr>
          <a:xfrm>
            <a:off x="648000" y="1007999"/>
            <a:ext cx="7848000" cy="28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8C9CF3F-5A0C-42E3-B9C6-14A0AFBF5890}" type="datetime1">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8D819E-F5FA-284C-9E0C-A84A34B063B7}" type="slidenum">
              <a:rPr lang="nl-NL" smtClean="0"/>
              <a:pPr/>
              <a:t>‹#›</a:t>
            </a:fld>
            <a:endParaRPr lang="nl-NL"/>
          </a:p>
        </p:txBody>
      </p:sp>
    </p:spTree>
    <p:extLst>
      <p:ext uri="{BB962C8B-B14F-4D97-AF65-F5344CB8AC3E}">
        <p14:creationId xmlns:p14="http://schemas.microsoft.com/office/powerpoint/2010/main" val="3923714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48000" y="1404000"/>
            <a:ext cx="7848000" cy="2880000"/>
          </a:xfrm>
        </p:spPr>
        <p:txBody>
          <a:bodyPr anchor="t" anchorCtr="0"/>
          <a:lstStyle>
            <a:lvl1pPr>
              <a:lnSpc>
                <a:spcPts val="6200"/>
              </a:lnSpc>
              <a:defRPr sz="5600">
                <a:solidFill>
                  <a:schemeClr val="tx1"/>
                </a:solidFill>
              </a:defRPr>
            </a:lvl1pPr>
          </a:lstStyle>
          <a:p>
            <a:r>
              <a:rPr lang="nl-NL"/>
              <a:t>Klik om stijl te bewerken</a:t>
            </a:r>
            <a:endParaRPr lang="nl-NL" dirty="0"/>
          </a:p>
        </p:txBody>
      </p:sp>
      <p:sp>
        <p:nvSpPr>
          <p:cNvPr id="3" name="Subtitel 2"/>
          <p:cNvSpPr>
            <a:spLocks noGrp="1"/>
          </p:cNvSpPr>
          <p:nvPr>
            <p:ph type="subTitle" idx="1"/>
          </p:nvPr>
        </p:nvSpPr>
        <p:spPr>
          <a:xfrm>
            <a:off x="648000" y="1007999"/>
            <a:ext cx="7848000" cy="288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FBC93A6D-8C15-408D-B043-6BD99F4AAC43}" type="datetime1">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28D819E-F5FA-284C-9E0C-A84A34B063B7}" type="slidenum">
              <a:rPr lang="nl-NL" smtClean="0"/>
              <a:pPr/>
              <a:t>‹#›</a:t>
            </a:fld>
            <a:endParaRPr lang="nl-NL"/>
          </a:p>
        </p:txBody>
      </p:sp>
    </p:spTree>
    <p:extLst>
      <p:ext uri="{BB962C8B-B14F-4D97-AF65-F5344CB8AC3E}">
        <p14:creationId xmlns:p14="http://schemas.microsoft.com/office/powerpoint/2010/main" val="2988319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stStyle>
          <a:p>
            <a:pPr lvl="0"/>
            <a:r>
              <a:rPr lang="nl-NL" dirty="0"/>
              <a:t>Klik om de tekststijl van het model te bewerken</a:t>
            </a:r>
          </a:p>
          <a:p>
            <a:pPr lvl="1"/>
            <a:r>
              <a:rPr lang="nl-NL" dirty="0"/>
              <a:t>Tweede niveau</a:t>
            </a:r>
          </a:p>
        </p:txBody>
      </p:sp>
      <p:sp>
        <p:nvSpPr>
          <p:cNvPr id="4" name="Tijdelijke aanduiding voor datum 3"/>
          <p:cNvSpPr>
            <a:spLocks noGrp="1"/>
          </p:cNvSpPr>
          <p:nvPr>
            <p:ph type="dt" sz="half" idx="10"/>
          </p:nvPr>
        </p:nvSpPr>
        <p:spPr/>
        <p:txBody>
          <a:bodyPr/>
          <a:lstStyle/>
          <a:p>
            <a:fld id="{5732A286-A42B-4E61-A9A3-ED24CFA42BDC}" type="datetime1">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8D819E-F5FA-284C-9E0C-A84A34B063B7}" type="slidenum">
              <a:rPr lang="nl-NL" smtClean="0"/>
              <a:pPr/>
              <a:t>‹#›</a:t>
            </a:fld>
            <a:endParaRPr lang="nl-NL"/>
          </a:p>
        </p:txBody>
      </p:sp>
    </p:spTree>
    <p:extLst>
      <p:ext uri="{BB962C8B-B14F-4D97-AF65-F5344CB8AC3E}">
        <p14:creationId xmlns:p14="http://schemas.microsoft.com/office/powerpoint/2010/main" val="2217940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AD8EC05-C475-421A-B83F-5685642D08EE}" type="datetime1">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28D819E-F5FA-284C-9E0C-A84A34B063B7}" type="slidenum">
              <a:rPr lang="nl-NL" smtClean="0"/>
              <a:pPr/>
              <a:t>‹#›</a:t>
            </a:fld>
            <a:endParaRPr lang="nl-NL"/>
          </a:p>
        </p:txBody>
      </p:sp>
    </p:spTree>
    <p:extLst>
      <p:ext uri="{BB962C8B-B14F-4D97-AF65-F5344CB8AC3E}">
        <p14:creationId xmlns:p14="http://schemas.microsoft.com/office/powerpoint/2010/main" val="393891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2">
    <p:spTree>
      <p:nvGrpSpPr>
        <p:cNvPr id="1" name=""/>
        <p:cNvGrpSpPr/>
        <p:nvPr/>
      </p:nvGrpSpPr>
      <p:grpSpPr>
        <a:xfrm>
          <a:off x="0" y="0"/>
          <a:ext cx="0" cy="0"/>
          <a:chOff x="0" y="0"/>
          <a:chExt cx="0" cy="0"/>
        </a:xfrm>
      </p:grpSpPr>
      <p:pic>
        <p:nvPicPr>
          <p:cNvPr id="4" name="Picture 3" descr="ISA2-visual.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0" y="1092200"/>
            <a:ext cx="9144000" cy="5802322"/>
          </a:xfrm>
          <a:prstGeom prst="rect">
            <a:avLst/>
          </a:prstGeom>
        </p:spPr>
      </p:pic>
      <p:sp>
        <p:nvSpPr>
          <p:cNvPr id="3" name="Content Placeholder 2"/>
          <p:cNvSpPr>
            <a:spLocks noGrp="1"/>
          </p:cNvSpPr>
          <p:nvPr>
            <p:ph idx="1" hasCustomPrompt="1"/>
          </p:nvPr>
        </p:nvSpPr>
        <p:spPr>
          <a:xfrm>
            <a:off x="467545" y="3933056"/>
            <a:ext cx="3744416" cy="1872208"/>
          </a:xfrm>
        </p:spPr>
        <p:txBody>
          <a:bodyPr/>
          <a:lstStyle>
            <a:lvl1pPr>
              <a:buNone/>
              <a:defRPr sz="26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a:xfrm>
            <a:off x="457200" y="6093296"/>
            <a:ext cx="2133600" cy="476250"/>
          </a:xfrm>
          <a:prstGeom prst="rect">
            <a:avLst/>
          </a:prstGeom>
        </p:spPr>
        <p:txBody>
          <a:bodyPr/>
          <a:lstStyle>
            <a:lvl1pPr>
              <a:defRPr sz="1600" dirty="0">
                <a:solidFill>
                  <a:schemeClr val="bg1"/>
                </a:solidFill>
              </a:defRPr>
            </a:lvl1pPr>
          </a:lstStyle>
          <a:p>
            <a:pPr>
              <a:defRPr/>
            </a:pPr>
            <a:endParaRPr lang="en-GB">
              <a:solidFill>
                <a:prstClr val="white"/>
              </a:solidFill>
            </a:endParaRPr>
          </a:p>
        </p:txBody>
      </p:sp>
      <p:sp>
        <p:nvSpPr>
          <p:cNvPr id="8" name="Rectangle 5"/>
          <p:cNvSpPr>
            <a:spLocks noGrp="1" noChangeArrowheads="1"/>
          </p:cNvSpPr>
          <p:nvPr>
            <p:ph type="ftr" sz="quarter" idx="11"/>
          </p:nvPr>
        </p:nvSpPr>
        <p:spPr>
          <a:xfrm>
            <a:off x="3124200" y="6093296"/>
            <a:ext cx="2895600" cy="476250"/>
          </a:xfrm>
          <a:prstGeom prst="rect">
            <a:avLst/>
          </a:prstGeom>
        </p:spPr>
        <p:txBody>
          <a:bodyPr/>
          <a:lstStyle>
            <a:lvl1pPr>
              <a:defRPr sz="1600" dirty="0">
                <a:solidFill>
                  <a:schemeClr val="bg1"/>
                </a:solidFill>
              </a:defRPr>
            </a:lvl1pPr>
          </a:lstStyle>
          <a:p>
            <a:pPr>
              <a:defRPr/>
            </a:pPr>
            <a:endParaRPr lang="en-GB">
              <a:solidFill>
                <a:prstClr val="white"/>
              </a:solidFill>
            </a:endParaRPr>
          </a:p>
        </p:txBody>
      </p:sp>
      <p:sp>
        <p:nvSpPr>
          <p:cNvPr id="9" name="Rectangle 6"/>
          <p:cNvSpPr>
            <a:spLocks noGrp="1" noChangeArrowheads="1"/>
          </p:cNvSpPr>
          <p:nvPr>
            <p:ph type="sldNum" sz="quarter" idx="12"/>
          </p:nvPr>
        </p:nvSpPr>
        <p:spPr>
          <a:xfrm>
            <a:off x="6553200" y="6093296"/>
            <a:ext cx="2133600" cy="476250"/>
          </a:xfrm>
          <a:prstGeom prst="rect">
            <a:avLst/>
          </a:prstGeom>
        </p:spPr>
        <p:txBody>
          <a:bodyPr/>
          <a:lstStyle>
            <a:lvl1pPr>
              <a:defRPr sz="1600" smtClean="0">
                <a:solidFill>
                  <a:schemeClr val="bg1"/>
                </a:solidFill>
              </a:defRPr>
            </a:lvl1pPr>
          </a:lstStyle>
          <a:p>
            <a:pPr algn="r">
              <a:defRPr/>
            </a:pPr>
            <a:fld id="{2BB59E6E-B967-488E-B209-8B7FA0D7AF99}" type="slidenum">
              <a:rPr lang="en-GB">
                <a:solidFill>
                  <a:prstClr val="white"/>
                </a:solidFill>
              </a:rPr>
              <a:pPr algn="r">
                <a:defRPr/>
              </a:pPr>
              <a:t>‹#›</a:t>
            </a:fld>
            <a:endParaRPr lang="en-GB" dirty="0">
              <a:solidFill>
                <a:prstClr val="white"/>
              </a:solidFill>
            </a:endParaRPr>
          </a:p>
        </p:txBody>
      </p:sp>
      <p:pic>
        <p:nvPicPr>
          <p:cNvPr id="12" name="Picture 11" descr="ISA2-logo-E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8555" y="16520"/>
            <a:ext cx="1972508" cy="1393874"/>
          </a:xfrm>
          <a:prstGeom prst="rect">
            <a:avLst/>
          </a:prstGeom>
        </p:spPr>
      </p:pic>
      <p:pic>
        <p:nvPicPr>
          <p:cNvPr id="15" name="Picture 14" descr="ISA2-footh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37361" y="6432550"/>
            <a:ext cx="675947" cy="460800"/>
          </a:xfrm>
          <a:prstGeom prst="rect">
            <a:avLst/>
          </a:prstGeom>
        </p:spPr>
      </p:pic>
      <p:sp>
        <p:nvSpPr>
          <p:cNvPr id="16" name="Title 25"/>
          <p:cNvSpPr>
            <a:spLocks noGrp="1"/>
          </p:cNvSpPr>
          <p:nvPr>
            <p:ph type="title" hasCustomPrompt="1"/>
          </p:nvPr>
        </p:nvSpPr>
        <p:spPr>
          <a:xfrm>
            <a:off x="5220072" y="2060848"/>
            <a:ext cx="3600400" cy="3888432"/>
          </a:xfrm>
        </p:spPr>
        <p:txBody>
          <a:bodyPr anchor="t" anchorCtr="0"/>
          <a:lstStyle>
            <a:lvl1pPr>
              <a:defRPr sz="3400">
                <a:solidFill>
                  <a:srgbClr val="FFFFFF"/>
                </a:solidFill>
              </a:defRPr>
            </a:lvl1pPr>
          </a:lstStyle>
          <a:p>
            <a:r>
              <a:rPr lang="fr-FR" dirty="0" err="1" smtClean="0"/>
              <a:t>Title</a:t>
            </a:r>
            <a:endParaRPr lang="en-US" dirty="0"/>
          </a:p>
        </p:txBody>
      </p:sp>
    </p:spTree>
    <p:extLst>
      <p:ext uri="{BB962C8B-B14F-4D97-AF65-F5344CB8AC3E}">
        <p14:creationId xmlns:p14="http://schemas.microsoft.com/office/powerpoint/2010/main" val="1658262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 1">
    <p:bg>
      <p:bgPr>
        <a:solidFill>
          <a:schemeClr val="tx2"/>
        </a:solid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78F074E5-A7B2-42EF-812E-0C6A93232170}" type="datetime1">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8D819E-F5FA-284C-9E0C-A84A34B063B7}" type="slidenum">
              <a:rPr lang="nl-NL" smtClean="0"/>
              <a:pPr/>
              <a:t>‹#›</a:t>
            </a:fld>
            <a:endParaRPr lang="nl-NL"/>
          </a:p>
        </p:txBody>
      </p:sp>
      <p:sp>
        <p:nvSpPr>
          <p:cNvPr id="7" name="Titel 1"/>
          <p:cNvSpPr>
            <a:spLocks noGrp="1"/>
          </p:cNvSpPr>
          <p:nvPr>
            <p:ph type="ctrTitle"/>
          </p:nvPr>
        </p:nvSpPr>
        <p:spPr>
          <a:xfrm>
            <a:off x="648000" y="1404000"/>
            <a:ext cx="7848000" cy="2880000"/>
          </a:xfrm>
        </p:spPr>
        <p:txBody>
          <a:bodyPr anchor="t" anchorCtr="0"/>
          <a:lstStyle>
            <a:lvl1pPr>
              <a:lnSpc>
                <a:spcPts val="6200"/>
              </a:lnSpc>
              <a:defRPr sz="5600">
                <a:solidFill>
                  <a:schemeClr val="tx1"/>
                </a:solidFill>
              </a:defRPr>
            </a:lvl1pPr>
          </a:lstStyle>
          <a:p>
            <a:r>
              <a:rPr lang="nl-NL"/>
              <a:t>Klik om stijl te bewerken</a:t>
            </a:r>
            <a:endParaRPr lang="nl-NL" dirty="0"/>
          </a:p>
        </p:txBody>
      </p:sp>
    </p:spTree>
    <p:extLst>
      <p:ext uri="{BB962C8B-B14F-4D97-AF65-F5344CB8AC3E}">
        <p14:creationId xmlns:p14="http://schemas.microsoft.com/office/powerpoint/2010/main" val="811666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ekop 2">
    <p:bg>
      <p:bgPr>
        <a:solidFill>
          <a:srgbClr val="00B5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7F91102B-27DA-46CB-A4B0-C896A5E540CF}" type="datetime1">
              <a:rPr lang="nl-NL" smtClean="0"/>
              <a:t>10-9-2018</a:t>
            </a:fld>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28D819E-F5FA-284C-9E0C-A84A34B063B7}" type="slidenum">
              <a:rPr lang="nl-NL" smtClean="0"/>
              <a:pPr/>
              <a:t>‹#›</a:t>
            </a:fld>
            <a:endParaRPr lang="nl-NL" dirty="0"/>
          </a:p>
        </p:txBody>
      </p:sp>
    </p:spTree>
    <p:extLst>
      <p:ext uri="{BB962C8B-B14F-4D97-AF65-F5344CB8AC3E}">
        <p14:creationId xmlns:p14="http://schemas.microsoft.com/office/powerpoint/2010/main" val="3429901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ekop 3">
    <p:bg>
      <p:bgPr>
        <a:solidFill>
          <a:srgbClr val="4F7A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BEE12607-70B1-4234-BF0B-17BED771A74A}" type="datetime1">
              <a:rPr lang="nl-NL" smtClean="0"/>
              <a:t>10-9-2018</a:t>
            </a:fld>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28D819E-F5FA-284C-9E0C-A84A34B063B7}" type="slidenum">
              <a:rPr lang="nl-NL" smtClean="0"/>
              <a:pPr/>
              <a:t>‹#›</a:t>
            </a:fld>
            <a:endParaRPr lang="nl-NL" dirty="0"/>
          </a:p>
        </p:txBody>
      </p:sp>
    </p:spTree>
    <p:extLst>
      <p:ext uri="{BB962C8B-B14F-4D97-AF65-F5344CB8AC3E}">
        <p14:creationId xmlns:p14="http://schemas.microsoft.com/office/powerpoint/2010/main" val="154090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ekop 4">
    <p:bg>
      <p:bgPr>
        <a:solidFill>
          <a:srgbClr val="B500C7"/>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77660AA2-E219-4FC7-A715-FB645DA37E7B}" type="datetime1">
              <a:rPr lang="nl-NL" smtClean="0"/>
              <a:t>10-9-2018</a:t>
            </a:fld>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28D819E-F5FA-284C-9E0C-A84A34B063B7}" type="slidenum">
              <a:rPr lang="nl-NL" smtClean="0"/>
              <a:pPr/>
              <a:t>‹#›</a:t>
            </a:fld>
            <a:endParaRPr lang="nl-NL" dirty="0"/>
          </a:p>
        </p:txBody>
      </p:sp>
    </p:spTree>
    <p:extLst>
      <p:ext uri="{BB962C8B-B14F-4D97-AF65-F5344CB8AC3E}">
        <p14:creationId xmlns:p14="http://schemas.microsoft.com/office/powerpoint/2010/main" val="2679418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ekop 5">
    <p:bg>
      <p:bgPr>
        <a:solidFill>
          <a:srgbClr val="FF33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E76FA0BA-0BD9-4664-BCAA-7B173D26CC96}" type="datetime1">
              <a:rPr lang="nl-NL" smtClean="0"/>
              <a:t>10-9-2018</a:t>
            </a:fld>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28D819E-F5FA-284C-9E0C-A84A34B063B7}" type="slidenum">
              <a:rPr lang="nl-NL" smtClean="0"/>
              <a:pPr/>
              <a:t>‹#›</a:t>
            </a:fld>
            <a:endParaRPr lang="nl-NL" dirty="0"/>
          </a:p>
        </p:txBody>
      </p:sp>
    </p:spTree>
    <p:extLst>
      <p:ext uri="{BB962C8B-B14F-4D97-AF65-F5344CB8AC3E}">
        <p14:creationId xmlns:p14="http://schemas.microsoft.com/office/powerpoint/2010/main" val="2153823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hasCustomPrompt="1"/>
          </p:nvPr>
        </p:nvSpPr>
        <p:spPr>
          <a:xfrm>
            <a:off x="648000" y="2016000"/>
            <a:ext cx="3744000" cy="3672000"/>
          </a:xfrm>
        </p:spPr>
        <p:txBody>
          <a:bodyPr/>
          <a:lstStyle>
            <a:lvl1pPr>
              <a:defRPr sz="1600"/>
            </a:lvl1pPr>
            <a:lvl2pPr>
              <a:defRPr sz="1600"/>
            </a:lvl2pPr>
            <a:lvl3pPr>
              <a:defRPr sz="1600"/>
            </a:lvl3pPr>
            <a:lvl4pPr>
              <a:defRPr sz="1600"/>
            </a:lvl4pPr>
            <a:lvl5pPr marL="1296000" indent="0">
              <a:buNone/>
              <a:defRPr sz="16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hasCustomPrompt="1"/>
          </p:nvPr>
        </p:nvSpPr>
        <p:spPr>
          <a:xfrm>
            <a:off x="4752000" y="2016000"/>
            <a:ext cx="3744000" cy="367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5" name="Tijdelijke aanduiding voor datum 4"/>
          <p:cNvSpPr>
            <a:spLocks noGrp="1"/>
          </p:cNvSpPr>
          <p:nvPr>
            <p:ph type="dt" sz="half" idx="10"/>
          </p:nvPr>
        </p:nvSpPr>
        <p:spPr/>
        <p:txBody>
          <a:bodyPr/>
          <a:lstStyle/>
          <a:p>
            <a:fld id="{AA2B61A6-7D77-4A37-9E08-19785F10EA52}" type="datetime1">
              <a:rPr lang="nl-NL" smtClean="0"/>
              <a:t>10-9-2018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28D819E-F5FA-284C-9E0C-A84A34B063B7}" type="slidenum">
              <a:rPr lang="nl-NL" smtClean="0"/>
              <a:pPr/>
              <a:t>‹#›</a:t>
            </a:fld>
            <a:endParaRPr lang="nl-NL"/>
          </a:p>
        </p:txBody>
      </p:sp>
    </p:spTree>
    <p:extLst>
      <p:ext uri="{BB962C8B-B14F-4D97-AF65-F5344CB8AC3E}">
        <p14:creationId xmlns:p14="http://schemas.microsoft.com/office/powerpoint/2010/main" val="140990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endParaRPr lang="nl-NL" dirty="0"/>
          </a:p>
        </p:txBody>
      </p:sp>
      <p:sp>
        <p:nvSpPr>
          <p:cNvPr id="3" name="Tijdelijke aanduiding voor tekst 2"/>
          <p:cNvSpPr>
            <a:spLocks noGrp="1"/>
          </p:cNvSpPr>
          <p:nvPr>
            <p:ph type="body" idx="1"/>
          </p:nvPr>
        </p:nvSpPr>
        <p:spPr>
          <a:xfrm>
            <a:off x="648000" y="2016000"/>
            <a:ext cx="3744000" cy="540000"/>
          </a:xfrm>
        </p:spPr>
        <p:txBody>
          <a:bodyPr anchor="t" anchorCtr="0"/>
          <a:lstStyle>
            <a:lvl1pPr marL="0" indent="0">
              <a:buNone/>
              <a:defRPr sz="16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hasCustomPrompt="1"/>
          </p:nvPr>
        </p:nvSpPr>
        <p:spPr>
          <a:xfrm>
            <a:off x="648000" y="2556000"/>
            <a:ext cx="3744000" cy="31320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5" name="Tijdelijke aanduiding voor tekst 4"/>
          <p:cNvSpPr>
            <a:spLocks noGrp="1"/>
          </p:cNvSpPr>
          <p:nvPr>
            <p:ph type="body" sz="quarter" idx="3" hasCustomPrompt="1"/>
          </p:nvPr>
        </p:nvSpPr>
        <p:spPr>
          <a:xfrm>
            <a:off x="4752000" y="2016000"/>
            <a:ext cx="3744000" cy="540000"/>
          </a:xfrm>
        </p:spPr>
        <p:txBody>
          <a:bodyPr anchor="t" anchorCtr="0"/>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6" name="Tijdelijke aanduiding voor inhoud 5"/>
          <p:cNvSpPr>
            <a:spLocks noGrp="1"/>
          </p:cNvSpPr>
          <p:nvPr>
            <p:ph sz="quarter" idx="4" hasCustomPrompt="1"/>
          </p:nvPr>
        </p:nvSpPr>
        <p:spPr>
          <a:xfrm>
            <a:off x="4752000" y="2556005"/>
            <a:ext cx="3744000" cy="3143351"/>
          </a:xfrm>
        </p:spPr>
        <p:txBody>
          <a:bodyPr/>
          <a:lstStyle>
            <a:lvl1pPr>
              <a:defRPr sz="1600"/>
            </a:lvl1pPr>
            <a:lvl2pPr>
              <a:defRPr sz="1600"/>
            </a:lvl2pPr>
            <a:lvl3pPr>
              <a:defRPr sz="1600"/>
            </a:lvl3pPr>
            <a:lvl4pPr>
              <a:defRPr sz="1600"/>
            </a:lvl4pPr>
            <a:lvl5pPr marL="1296000" indent="0">
              <a:buNone/>
              <a:defRPr sz="1600"/>
            </a:lvl5pPr>
            <a:lvl6pPr>
              <a:defRPr sz="1600"/>
            </a:lvl6pPr>
            <a:lvl7pPr>
              <a:defRPr sz="1600"/>
            </a:lvl7pPr>
            <a:lvl8pPr>
              <a:defRPr sz="1600"/>
            </a:lvl8pPr>
            <a:lvl9pPr>
              <a:defRPr sz="16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7" name="Tijdelijke aanduiding voor datum 6"/>
          <p:cNvSpPr>
            <a:spLocks noGrp="1"/>
          </p:cNvSpPr>
          <p:nvPr>
            <p:ph type="dt" sz="half" idx="10"/>
          </p:nvPr>
        </p:nvSpPr>
        <p:spPr/>
        <p:txBody>
          <a:bodyPr/>
          <a:lstStyle/>
          <a:p>
            <a:fld id="{5CAA36FE-6824-4BF0-8CB8-F2B8FB02E6BA}" type="datetime1">
              <a:rPr lang="nl-NL" smtClean="0"/>
              <a:t>10-9-2018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28D819E-F5FA-284C-9E0C-A84A34B063B7}" type="slidenum">
              <a:rPr lang="nl-NL" smtClean="0"/>
              <a:pPr/>
              <a:t>‹#›</a:t>
            </a:fld>
            <a:endParaRPr lang="nl-NL"/>
          </a:p>
        </p:txBody>
      </p:sp>
    </p:spTree>
    <p:extLst>
      <p:ext uri="{BB962C8B-B14F-4D97-AF65-F5344CB8AC3E}">
        <p14:creationId xmlns:p14="http://schemas.microsoft.com/office/powerpoint/2010/main" val="3333883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F3B2253F-3508-4664-945B-C74A88F1ECA1}" type="datetime1">
              <a:rPr lang="nl-NL" smtClean="0"/>
              <a:t>10-9-2018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28D819E-F5FA-284C-9E0C-A84A34B063B7}" type="slidenum">
              <a:rPr lang="nl-NL" smtClean="0"/>
              <a:pPr/>
              <a:t>‹#›</a:t>
            </a:fld>
            <a:endParaRPr lang="nl-NL"/>
          </a:p>
        </p:txBody>
      </p:sp>
    </p:spTree>
    <p:extLst>
      <p:ext uri="{BB962C8B-B14F-4D97-AF65-F5344CB8AC3E}">
        <p14:creationId xmlns:p14="http://schemas.microsoft.com/office/powerpoint/2010/main" val="425152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A6E233D-C8DE-4E38-B293-D9FD3A3C5568}" type="datetime1">
              <a:rPr lang="nl-NL" smtClean="0"/>
              <a:t>10-9-2018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28D819E-F5FA-284C-9E0C-A84A34B063B7}" type="slidenum">
              <a:rPr lang="nl-NL" smtClean="0"/>
              <a:pPr/>
              <a:t>‹#›</a:t>
            </a:fld>
            <a:endParaRPr lang="nl-NL"/>
          </a:p>
        </p:txBody>
      </p:sp>
    </p:spTree>
    <p:extLst>
      <p:ext uri="{BB962C8B-B14F-4D97-AF65-F5344CB8AC3E}">
        <p14:creationId xmlns:p14="http://schemas.microsoft.com/office/powerpoint/2010/main" val="4060047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48000" y="437419"/>
            <a:ext cx="3600000" cy="1044000"/>
          </a:xfrm>
        </p:spPr>
        <p:txBody>
          <a:bodyPr anchor="b" anchorCtr="0"/>
          <a:lstStyle>
            <a:lvl1pPr algn="l">
              <a:lnSpc>
                <a:spcPts val="2800"/>
              </a:lnSpc>
              <a:defRPr sz="2400" b="1"/>
            </a:lvl1pPr>
          </a:lstStyle>
          <a:p>
            <a:r>
              <a:rPr lang="nl-NL"/>
              <a:t>Klik om stijl te bewerken</a:t>
            </a:r>
            <a:endParaRPr lang="nl-NL" dirty="0"/>
          </a:p>
        </p:txBody>
      </p:sp>
      <p:sp>
        <p:nvSpPr>
          <p:cNvPr id="4" name="Tijdelijke aanduiding voor tekst 3"/>
          <p:cNvSpPr>
            <a:spLocks noGrp="1"/>
          </p:cNvSpPr>
          <p:nvPr>
            <p:ph type="body" sz="half" idx="2"/>
          </p:nvPr>
        </p:nvSpPr>
        <p:spPr>
          <a:xfrm>
            <a:off x="648000" y="2016000"/>
            <a:ext cx="3600000" cy="3672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F54F119-1BCE-4B03-B238-180513077F9E}" type="datetime1">
              <a:rPr lang="nl-NL" smtClean="0"/>
              <a:t>10-9-2018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28D819E-F5FA-284C-9E0C-A84A34B063B7}" type="slidenum">
              <a:rPr lang="nl-NL" smtClean="0"/>
              <a:pPr/>
              <a:t>‹#›</a:t>
            </a:fld>
            <a:endParaRPr lang="nl-NL"/>
          </a:p>
        </p:txBody>
      </p:sp>
      <p:sp>
        <p:nvSpPr>
          <p:cNvPr id="8" name="Tijdelijke aanduiding voor afbeelding 2"/>
          <p:cNvSpPr>
            <a:spLocks noGrp="1"/>
          </p:cNvSpPr>
          <p:nvPr>
            <p:ph type="pic" idx="1"/>
          </p:nvPr>
        </p:nvSpPr>
        <p:spPr>
          <a:xfrm>
            <a:off x="4572000" y="7"/>
            <a:ext cx="4572000" cy="5903999"/>
          </a:xfrm>
          <a:solidFill>
            <a:schemeClr val="bg1">
              <a:lumMod val="95000"/>
            </a:schemeClr>
          </a:solidFill>
        </p:spPr>
        <p:txBody>
          <a:bodyPr lIns="720000" tIns="180000" rIns="720000"/>
          <a:lstStyle>
            <a:lvl1pPr marL="0" indent="0" algn="ctr">
              <a:buNone/>
              <a:defRPr sz="18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340427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nl-BE" dirty="0" smtClean="0"/>
              <a:t>Click to edit Master title style</a:t>
            </a:r>
            <a:endParaRPr lang="en-US" dirty="0"/>
          </a:p>
        </p:txBody>
      </p:sp>
      <p:sp>
        <p:nvSpPr>
          <p:cNvPr id="3" name="Date Placeholder 2"/>
          <p:cNvSpPr>
            <a:spLocks noGrp="1"/>
          </p:cNvSpPr>
          <p:nvPr>
            <p:ph type="dt" sz="half" idx="10"/>
          </p:nvPr>
        </p:nvSpPr>
        <p:spPr/>
        <p:txBody>
          <a:bodyPr/>
          <a:lstStyle>
            <a:lvl1pPr>
              <a:defRPr sz="1600"/>
            </a:lvl1pPr>
          </a:lstStyle>
          <a:p>
            <a:pPr>
              <a:defRPr/>
            </a:pPr>
            <a:endParaRPr lang="en-GB" dirty="0"/>
          </a:p>
        </p:txBody>
      </p:sp>
      <p:sp>
        <p:nvSpPr>
          <p:cNvPr id="4" name="Footer Placeholder 3"/>
          <p:cNvSpPr>
            <a:spLocks noGrp="1"/>
          </p:cNvSpPr>
          <p:nvPr>
            <p:ph type="ftr" sz="quarter" idx="11"/>
          </p:nvPr>
        </p:nvSpPr>
        <p:spPr/>
        <p:txBody>
          <a:bodyPr/>
          <a:lstStyle>
            <a:lvl1pPr>
              <a:defRPr sz="1600"/>
            </a:lvl1pPr>
          </a:lstStyle>
          <a:p>
            <a:pPr>
              <a:defRPr/>
            </a:pPr>
            <a:endParaRPr lang="en-GB" dirty="0"/>
          </a:p>
        </p:txBody>
      </p:sp>
      <p:sp>
        <p:nvSpPr>
          <p:cNvPr id="5" name="Slide Number Placeholder 4"/>
          <p:cNvSpPr>
            <a:spLocks noGrp="1"/>
          </p:cNvSpPr>
          <p:nvPr>
            <p:ph type="sldNum" sz="quarter" idx="12"/>
          </p:nvPr>
        </p:nvSpPr>
        <p:spPr/>
        <p:txBody>
          <a:bodyPr/>
          <a:lstStyle>
            <a:lvl1pPr>
              <a:defRPr sz="1600"/>
            </a:lvl1p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856730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0" y="2015999"/>
            <a:ext cx="9144000" cy="3888000"/>
          </a:xfrm>
          <a:solidFill>
            <a:schemeClr val="bg1">
              <a:lumMod val="95000"/>
            </a:schemeClr>
          </a:solidFill>
        </p:spPr>
        <p:txBody>
          <a:bodyPr lIns="720000" tIns="180000" rIns="720000"/>
          <a:lstStyle>
            <a:lvl1pPr marL="0" indent="0" algn="ctr">
              <a:buNone/>
              <a:defRPr sz="18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 name="Tijdelijke aanduiding voor datum 4"/>
          <p:cNvSpPr>
            <a:spLocks noGrp="1"/>
          </p:cNvSpPr>
          <p:nvPr>
            <p:ph type="dt" sz="half" idx="10"/>
          </p:nvPr>
        </p:nvSpPr>
        <p:spPr/>
        <p:txBody>
          <a:bodyPr/>
          <a:lstStyle/>
          <a:p>
            <a:fld id="{F6532FAB-9DCD-42F1-99A9-30DE82F6DA4A}" type="datetime1">
              <a:rPr lang="nl-NL" smtClean="0"/>
              <a:t>10-9-2018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28D819E-F5FA-284C-9E0C-A84A34B063B7}" type="slidenum">
              <a:rPr lang="nl-NL" smtClean="0"/>
              <a:pPr/>
              <a:t>‹#›</a:t>
            </a:fld>
            <a:endParaRPr lang="nl-NL"/>
          </a:p>
        </p:txBody>
      </p:sp>
      <p:sp>
        <p:nvSpPr>
          <p:cNvPr id="8" name="Titel 1"/>
          <p:cNvSpPr>
            <a:spLocks noGrp="1"/>
          </p:cNvSpPr>
          <p:nvPr>
            <p:ph type="title"/>
          </p:nvPr>
        </p:nvSpPr>
        <p:spPr>
          <a:xfrm>
            <a:off x="648000" y="648000"/>
            <a:ext cx="7848000" cy="1044000"/>
          </a:xfrm>
        </p:spPr>
        <p:txBody>
          <a:bodyPr/>
          <a:lstStyle/>
          <a:p>
            <a:r>
              <a:rPr lang="nl-NL"/>
              <a:t>Klik om stijl te bewerken</a:t>
            </a:r>
          </a:p>
        </p:txBody>
      </p:sp>
    </p:spTree>
    <p:extLst>
      <p:ext uri="{BB962C8B-B14F-4D97-AF65-F5344CB8AC3E}">
        <p14:creationId xmlns:p14="http://schemas.microsoft.com/office/powerpoint/2010/main" val="2248158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7"/>
            <a:ext cx="7772400" cy="1468967"/>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2787091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60055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3133"/>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3165054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3"/>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3"/>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1425465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4585"/>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7" y="1534585"/>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2858175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3941445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4016908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4"/>
            <a:ext cx="3008313" cy="1162049"/>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3"/>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2" y="1435102"/>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3059244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7267"/>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dirty="0"/>
          </a:p>
        </p:txBody>
      </p:sp>
      <p:sp>
        <p:nvSpPr>
          <p:cNvPr id="4" name="Text Placeholder 3"/>
          <p:cNvSpPr>
            <a:spLocks noGrp="1"/>
          </p:cNvSpPr>
          <p:nvPr>
            <p:ph type="body" sz="half" idx="2"/>
          </p:nvPr>
        </p:nvSpPr>
        <p:spPr>
          <a:xfrm>
            <a:off x="1792288" y="5367869"/>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346797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3">
    <p:spTree>
      <p:nvGrpSpPr>
        <p:cNvPr id="1" name=""/>
        <p:cNvGrpSpPr/>
        <p:nvPr/>
      </p:nvGrpSpPr>
      <p:grpSpPr>
        <a:xfrm>
          <a:off x="0" y="0"/>
          <a:ext cx="0" cy="0"/>
          <a:chOff x="0" y="0"/>
          <a:chExt cx="0" cy="0"/>
        </a:xfrm>
      </p:grpSpPr>
      <p:sp>
        <p:nvSpPr>
          <p:cNvPr id="12" name="Rectangle 11"/>
          <p:cNvSpPr/>
          <p:nvPr userDrawn="1"/>
        </p:nvSpPr>
        <p:spPr>
          <a:xfrm>
            <a:off x="-12700" y="1095377"/>
            <a:ext cx="9156700" cy="5762625"/>
          </a:xfrm>
          <a:prstGeom prst="rect">
            <a:avLst/>
          </a:prstGeom>
          <a:solidFill>
            <a:srgbClr val="95C154"/>
          </a:solidFill>
          <a:ln>
            <a:solidFill>
              <a:srgbClr val="72B54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a:p>
            <a:pPr algn="ctr" fontAlgn="base">
              <a:spcBef>
                <a:spcPct val="0"/>
              </a:spcBef>
              <a:spcAft>
                <a:spcPct val="0"/>
              </a:spcAft>
              <a:defRPr/>
            </a:pPr>
            <a:endParaRPr lang="fr-FR" sz="7600" b="1" dirty="0">
              <a:solidFill>
                <a:srgbClr val="FFFFFF"/>
              </a:solidFill>
            </a:endParaRPr>
          </a:p>
        </p:txBody>
      </p:sp>
      <p:sp>
        <p:nvSpPr>
          <p:cNvPr id="15" name="Title 1"/>
          <p:cNvSpPr>
            <a:spLocks noGrp="1"/>
          </p:cNvSpPr>
          <p:nvPr>
            <p:ph type="ctrTitle"/>
          </p:nvPr>
        </p:nvSpPr>
        <p:spPr>
          <a:xfrm>
            <a:off x="465311" y="2098586"/>
            <a:ext cx="7909521" cy="1296144"/>
          </a:xfrm>
        </p:spPr>
        <p:txBody>
          <a:bodyPr/>
          <a:lstStyle>
            <a:lvl1pPr>
              <a:defRPr sz="2600">
                <a:solidFill>
                  <a:srgbClr val="FFFFFF"/>
                </a:solidFill>
              </a:defRPr>
            </a:lvl1pPr>
          </a:lstStyle>
          <a:p>
            <a:r>
              <a:rPr lang="da-DK" dirty="0" err="1"/>
              <a:t>Lorem</a:t>
            </a:r>
            <a:r>
              <a:rPr lang="da-DK" dirty="0"/>
              <a:t> </a:t>
            </a:r>
            <a:r>
              <a:rPr lang="da-DK" dirty="0" err="1"/>
              <a:t>ipsum</a:t>
            </a:r>
            <a:endParaRPr lang="en-GB" dirty="0"/>
          </a:p>
        </p:txBody>
      </p:sp>
      <p:sp>
        <p:nvSpPr>
          <p:cNvPr id="16" name="Subtitle 2"/>
          <p:cNvSpPr>
            <a:spLocks noGrp="1"/>
          </p:cNvSpPr>
          <p:nvPr>
            <p:ph type="subTitle" idx="1"/>
          </p:nvPr>
        </p:nvSpPr>
        <p:spPr>
          <a:xfrm>
            <a:off x="465312" y="3645024"/>
            <a:ext cx="7923113" cy="1224136"/>
          </a:xfrm>
        </p:spPr>
        <p:txBody>
          <a:bodyPr/>
          <a:lstStyle>
            <a:lvl1pPr marL="0" indent="0">
              <a:buNone/>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457200" y="6093296"/>
            <a:ext cx="2133600" cy="476250"/>
          </a:xfrm>
          <a:prstGeom prst="rect">
            <a:avLst/>
          </a:prstGeom>
        </p:spPr>
        <p:txBody>
          <a:bodyPr/>
          <a:lstStyle>
            <a:lvl1pPr>
              <a:defRPr sz="1600" dirty="0">
                <a:solidFill>
                  <a:schemeClr val="bg1"/>
                </a:solidFill>
              </a:defRPr>
            </a:lvl1pPr>
          </a:lstStyle>
          <a:p>
            <a:pPr>
              <a:defRPr/>
            </a:pPr>
            <a:endParaRPr lang="en-GB">
              <a:solidFill>
                <a:prstClr val="white"/>
              </a:solidFill>
            </a:endParaRPr>
          </a:p>
        </p:txBody>
      </p:sp>
      <p:sp>
        <p:nvSpPr>
          <p:cNvPr id="23" name="Rectangle 5"/>
          <p:cNvSpPr>
            <a:spLocks noGrp="1" noChangeArrowheads="1"/>
          </p:cNvSpPr>
          <p:nvPr>
            <p:ph type="ftr" sz="quarter" idx="11"/>
          </p:nvPr>
        </p:nvSpPr>
        <p:spPr>
          <a:xfrm>
            <a:off x="3124200" y="6093296"/>
            <a:ext cx="2895600" cy="476250"/>
          </a:xfrm>
          <a:prstGeom prst="rect">
            <a:avLst/>
          </a:prstGeom>
        </p:spPr>
        <p:txBody>
          <a:bodyPr/>
          <a:lstStyle>
            <a:lvl1pPr>
              <a:defRPr sz="1600" dirty="0">
                <a:solidFill>
                  <a:schemeClr val="bg1"/>
                </a:solidFill>
              </a:defRPr>
            </a:lvl1pPr>
          </a:lstStyle>
          <a:p>
            <a:pPr>
              <a:defRPr/>
            </a:pPr>
            <a:endParaRPr lang="en-GB">
              <a:solidFill>
                <a:prstClr val="white"/>
              </a:solidFill>
            </a:endParaRPr>
          </a:p>
        </p:txBody>
      </p:sp>
      <p:sp>
        <p:nvSpPr>
          <p:cNvPr id="24" name="Rectangle 6"/>
          <p:cNvSpPr>
            <a:spLocks noGrp="1" noChangeArrowheads="1"/>
          </p:cNvSpPr>
          <p:nvPr>
            <p:ph type="sldNum" sz="quarter" idx="12"/>
          </p:nvPr>
        </p:nvSpPr>
        <p:spPr>
          <a:xfrm>
            <a:off x="6553200" y="6093296"/>
            <a:ext cx="2133600" cy="476250"/>
          </a:xfrm>
          <a:prstGeom prst="rect">
            <a:avLst/>
          </a:prstGeom>
        </p:spPr>
        <p:txBody>
          <a:bodyPr/>
          <a:lstStyle>
            <a:lvl1pPr algn="r">
              <a:defRPr sz="1600" smtClean="0">
                <a:solidFill>
                  <a:schemeClr val="bg1"/>
                </a:solidFill>
              </a:defRPr>
            </a:lvl1pPr>
          </a:lstStyle>
          <a:p>
            <a:pPr>
              <a:defRPr/>
            </a:pPr>
            <a:fld id="{2BB59E6E-B967-488E-B209-8B7FA0D7AF99}" type="slidenum">
              <a:rPr lang="en-GB">
                <a:solidFill>
                  <a:prstClr val="white"/>
                </a:solidFill>
              </a:rPr>
              <a:pPr>
                <a:defRPr/>
              </a:pPr>
              <a:t>‹#›</a:t>
            </a:fld>
            <a:endParaRPr lang="en-GB" dirty="0">
              <a:solidFill>
                <a:prstClr val="white"/>
              </a:solidFill>
            </a:endParaRPr>
          </a:p>
        </p:txBody>
      </p:sp>
      <p:pic>
        <p:nvPicPr>
          <p:cNvPr id="10" name="Picture 9" descr="ISA2-logo-E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8555" y="16520"/>
            <a:ext cx="1972508" cy="1393874"/>
          </a:xfrm>
          <a:prstGeom prst="rect">
            <a:avLst/>
          </a:prstGeom>
        </p:spPr>
      </p:pic>
      <p:pic>
        <p:nvPicPr>
          <p:cNvPr id="11" name="Picture 10"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7361" y="6432550"/>
            <a:ext cx="675947" cy="460800"/>
          </a:xfrm>
          <a:prstGeom prst="rect">
            <a:avLst/>
          </a:prstGeom>
        </p:spPr>
      </p:pic>
    </p:spTree>
    <p:extLst>
      <p:ext uri="{BB962C8B-B14F-4D97-AF65-F5344CB8AC3E}">
        <p14:creationId xmlns:p14="http://schemas.microsoft.com/office/powerpoint/2010/main" val="3924849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2581474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9"/>
            <a:ext cx="2057400" cy="5850467"/>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FFEA3B9-C395-4D50-A4C9-EF703109D997}" type="datetimeFigureOut">
              <a:rPr lang="en-NZ" smtClean="0"/>
              <a:t>10/09/2018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3491004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flipH="1">
            <a:off x="8246400" y="5661233"/>
            <a:ext cx="897600" cy="11967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p:nvPr/>
        </p:nvSpPr>
        <p:spPr>
          <a:xfrm flipH="1">
            <a:off x="8246400" y="5661167"/>
            <a:ext cx="897600" cy="11967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2"/>
          <p:cNvSpPr txBox="1">
            <a:spLocks noGrp="1"/>
          </p:cNvSpPr>
          <p:nvPr>
            <p:ph type="ctrTitle"/>
          </p:nvPr>
        </p:nvSpPr>
        <p:spPr>
          <a:xfrm>
            <a:off x="390525" y="2425700"/>
            <a:ext cx="8222100" cy="12447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3718840"/>
            <a:ext cx="8222100" cy="5772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19537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753800"/>
            <a:ext cx="8222100" cy="13503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078426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7900"/>
            <a:ext cx="9144000" cy="4610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Google Shape;20;p4"/>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4"/>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2558767"/>
            <a:ext cx="8222100" cy="36135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67215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2247900"/>
            <a:ext cx="9144000" cy="4610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26;p5"/>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5"/>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2558767"/>
            <a:ext cx="3999900" cy="36135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2558767"/>
            <a:ext cx="3999900" cy="36135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92939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875100"/>
            <a:ext cx="9144000" cy="5982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6"/>
          <p:cNvSpPr/>
          <p:nvPr/>
        </p:nvSpPr>
        <p:spPr>
          <a:xfrm>
            <a:off x="0" y="875133"/>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34;p6"/>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lstStyle>
            <a:lvl1pPr lvl="0">
              <a:spcBef>
                <a:spcPts val="0"/>
              </a:spcBef>
              <a:spcAft>
                <a:spcPts val="0"/>
              </a:spcAft>
              <a:buSzPts val="1800"/>
              <a:buFont typeface="Helvetica Neue"/>
              <a:buNone/>
              <a:defRPr sz="1800">
                <a:latin typeface="Helvetica Neue"/>
                <a:ea typeface="Helvetica Neue"/>
                <a:cs typeface="Helvetica Neue"/>
                <a:sym typeface="Helvetica Neu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66303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33"/>
            <a:ext cx="58674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7"/>
          <p:cNvSpPr/>
          <p:nvPr/>
        </p:nvSpPr>
        <p:spPr>
          <a:xfrm rot="-5400000">
            <a:off x="-98100" y="33747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39;p7"/>
          <p:cNvSpPr txBox="1">
            <a:spLocks noGrp="1"/>
          </p:cNvSpPr>
          <p:nvPr>
            <p:ph type="title"/>
          </p:nvPr>
        </p:nvSpPr>
        <p:spPr>
          <a:xfrm>
            <a:off x="226078" y="477067"/>
            <a:ext cx="2808000" cy="12711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954400"/>
            <a:ext cx="2808000" cy="42180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54840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651000"/>
            <a:ext cx="6227100" cy="54543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54372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Google Shape;47;p9"/>
          <p:cNvSpPr/>
          <p:nvPr/>
        </p:nvSpPr>
        <p:spPr>
          <a:xfrm rot="5400000">
            <a:off x="1089325" y="3375050"/>
            <a:ext cx="68571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48;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3705956"/>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4241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1"/>
            <a:ext cx="8229600" cy="936625"/>
          </a:xfrm>
        </p:spPr>
        <p:txBody>
          <a:bodyPr/>
          <a:lstStyle>
            <a:lvl1pPr>
              <a:defRPr sz="2600"/>
            </a:lvl1pPr>
          </a:lstStyle>
          <a:p>
            <a:r>
              <a:rPr lang="en-US" dirty="0" smtClean="0"/>
              <a:t>Click to edit Master title style</a:t>
            </a:r>
            <a:endParaRPr lang="en-GB" dirty="0"/>
          </a:p>
        </p:txBody>
      </p:sp>
      <p:sp>
        <p:nvSpPr>
          <p:cNvPr id="11" name="Content Placeholder 2"/>
          <p:cNvSpPr>
            <a:spLocks noGrp="1"/>
          </p:cNvSpPr>
          <p:nvPr>
            <p:ph idx="1"/>
          </p:nvPr>
        </p:nvSpPr>
        <p:spPr>
          <a:xfrm>
            <a:off x="457200" y="2205387"/>
            <a:ext cx="8229600" cy="3816003"/>
          </a:xfrm>
        </p:spPr>
        <p:txBody>
          <a:bodyPr/>
          <a:lstStyle>
            <a:lvl1pPr marL="0" indent="-342900" algn="just">
              <a:buClr>
                <a:srgbClr val="00AEF0"/>
              </a:buClr>
              <a:buSzPct val="120000"/>
              <a:buFont typeface="Arial" pitchFamily="34" charset="0"/>
              <a:buChar char="•"/>
              <a:defRPr/>
            </a:lvl1pPr>
            <a:lvl2pPr marL="742950" indent="-285750" algn="just">
              <a:buClr>
                <a:srgbClr val="00AEF0"/>
              </a:buClr>
              <a:buFont typeface="Courier New"/>
              <a:buChar char="o"/>
              <a:tabLst>
                <a:tab pos="7623175" algn="l"/>
              </a:tabLst>
              <a:defRPr/>
            </a:lvl2pPr>
            <a:lvl3pPr indent="-228600" algn="just">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0" name="Rectangle 9"/>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15"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6"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20"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pic>
        <p:nvPicPr>
          <p:cNvPr id="3" name="Picture 2" descr="ISA2-logo-EC-negativ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pic>
        <p:nvPicPr>
          <p:cNvPr id="21" name="Picture 20"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spTree>
    <p:extLst>
      <p:ext uri="{BB962C8B-B14F-4D97-AF65-F5344CB8AC3E}">
        <p14:creationId xmlns:p14="http://schemas.microsoft.com/office/powerpoint/2010/main" val="22025950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100"/>
            <a:ext cx="9144000" cy="62613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54;p10"/>
          <p:cNvSpPr/>
          <p:nvPr/>
        </p:nvSpPr>
        <p:spPr>
          <a:xfrm rot="10800000" flipH="1">
            <a:off x="0" y="6163733"/>
            <a:ext cx="9144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55;p10"/>
          <p:cNvSpPr txBox="1">
            <a:spLocks noGrp="1"/>
          </p:cNvSpPr>
          <p:nvPr>
            <p:ph type="body" idx="1"/>
          </p:nvPr>
        </p:nvSpPr>
        <p:spPr>
          <a:xfrm>
            <a:off x="57150" y="6262433"/>
            <a:ext cx="8382000" cy="595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19710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678033"/>
            <a:ext cx="8222100" cy="26181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4406167"/>
            <a:ext cx="82221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87663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6542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10771"/>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71058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6"/>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pic>
        <p:nvPicPr>
          <p:cNvPr id="13" name="Picture 12"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pic>
        <p:nvPicPr>
          <p:cNvPr id="14" name="Picture 13"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spTree>
    <p:extLst>
      <p:ext uri="{BB962C8B-B14F-4D97-AF65-F5344CB8AC3E}">
        <p14:creationId xmlns:p14="http://schemas.microsoft.com/office/powerpoint/2010/main" val="34280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1"/>
            <a:ext cx="8229600" cy="936625"/>
          </a:xfrm>
        </p:spPr>
        <p:txBody>
          <a:bodyPr/>
          <a:lstStyle/>
          <a:p>
            <a:r>
              <a:rPr lang="en-US" smtClean="0"/>
              <a:t>Click to edit Master title style</a:t>
            </a:r>
            <a:endParaRPr lang="en-GB"/>
          </a:p>
        </p:txBody>
      </p:sp>
      <p:sp>
        <p:nvSpPr>
          <p:cNvPr id="5" name="Date Placeholder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6" name="Footer Placeholder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7" name="Slide Number Placeholder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8" name="Rectangle 7"/>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13" name="Espace réservé du texte 12"/>
          <p:cNvSpPr>
            <a:spLocks noGrp="1"/>
          </p:cNvSpPr>
          <p:nvPr>
            <p:ph type="body" sz="quarter" idx="14"/>
          </p:nvPr>
        </p:nvSpPr>
        <p:spPr>
          <a:xfrm>
            <a:off x="468313" y="2276477"/>
            <a:ext cx="4032250"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4" name="Espace réservé du texte 12"/>
          <p:cNvSpPr>
            <a:spLocks noGrp="1"/>
          </p:cNvSpPr>
          <p:nvPr>
            <p:ph type="body" sz="quarter" idx="15"/>
          </p:nvPr>
        </p:nvSpPr>
        <p:spPr>
          <a:xfrm>
            <a:off x="4644009" y="2276873"/>
            <a:ext cx="4032250"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1" name="Picture 10"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pic>
        <p:nvPicPr>
          <p:cNvPr id="12" name="Picture 11"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spTree>
    <p:extLst>
      <p:ext uri="{BB962C8B-B14F-4D97-AF65-F5344CB8AC3E}">
        <p14:creationId xmlns:p14="http://schemas.microsoft.com/office/powerpoint/2010/main" val="186471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492896"/>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2492896"/>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Rectangle 9"/>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13"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4"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5"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20" name="Espace réservé du texte 19"/>
          <p:cNvSpPr>
            <a:spLocks noGrp="1"/>
          </p:cNvSpPr>
          <p:nvPr>
            <p:ph type="body" sz="quarter" idx="15"/>
          </p:nvPr>
        </p:nvSpPr>
        <p:spPr>
          <a:xfrm>
            <a:off x="468313" y="3213100"/>
            <a:ext cx="4032250"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21" name="Espace réservé du texte 19"/>
          <p:cNvSpPr>
            <a:spLocks noGrp="1"/>
          </p:cNvSpPr>
          <p:nvPr>
            <p:ph type="body" sz="quarter" idx="16"/>
          </p:nvPr>
        </p:nvSpPr>
        <p:spPr>
          <a:xfrm>
            <a:off x="4644009" y="3212976"/>
            <a:ext cx="4032250"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6" name="Picture 15"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pic>
        <p:nvPicPr>
          <p:cNvPr id="17" name="Picture 16"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spTree>
    <p:extLst>
      <p:ext uri="{BB962C8B-B14F-4D97-AF65-F5344CB8AC3E}">
        <p14:creationId xmlns:p14="http://schemas.microsoft.com/office/powerpoint/2010/main" val="182399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Rectangle 5"/>
          <p:cNvSpPr/>
          <p:nvPr userDrawn="1"/>
        </p:nvSpPr>
        <p:spPr>
          <a:xfrm>
            <a:off x="0" y="2"/>
            <a:ext cx="9144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7600" b="1" dirty="0">
              <a:solidFill>
                <a:prstClr val="white"/>
              </a:solidFill>
            </a:endParaRPr>
          </a:p>
        </p:txBody>
      </p:sp>
      <p:sp>
        <p:nvSpPr>
          <p:cNvPr id="9"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0"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1"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3" name="Espace réservé du graphique 12"/>
          <p:cNvSpPr>
            <a:spLocks noGrp="1"/>
          </p:cNvSpPr>
          <p:nvPr>
            <p:ph type="chart" sz="quarter" idx="13"/>
          </p:nvPr>
        </p:nvSpPr>
        <p:spPr>
          <a:xfrm>
            <a:off x="468314" y="2276873"/>
            <a:ext cx="8207375" cy="3600053"/>
          </a:xfrm>
        </p:spPr>
        <p:txBody>
          <a:bodyPr/>
          <a:lstStyle/>
          <a:p>
            <a:endParaRPr lang="fr-FR" dirty="0"/>
          </a:p>
        </p:txBody>
      </p:sp>
      <p:pic>
        <p:nvPicPr>
          <p:cNvPr id="12" name="Picture 11"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446" y="6458046"/>
            <a:ext cx="596006" cy="406304"/>
          </a:xfrm>
          <a:prstGeom prst="rect">
            <a:avLst/>
          </a:prstGeom>
        </p:spPr>
      </p:pic>
      <p:pic>
        <p:nvPicPr>
          <p:cNvPr id="14" name="Picture 13"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474" y="44760"/>
            <a:ext cx="1732113" cy="1224000"/>
          </a:xfrm>
          <a:prstGeom prst="rect">
            <a:avLst/>
          </a:prstGeom>
        </p:spPr>
      </p:pic>
    </p:spTree>
    <p:extLst>
      <p:ext uri="{BB962C8B-B14F-4D97-AF65-F5344CB8AC3E}">
        <p14:creationId xmlns:p14="http://schemas.microsoft.com/office/powerpoint/2010/main" val="250822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8.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239"/>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Lorem</a:t>
            </a:r>
            <a:r>
              <a:rPr lang="en-GB" dirty="0" smtClean="0"/>
              <a:t> </a:t>
            </a:r>
            <a:r>
              <a:rPr lang="en-GB" dirty="0" err="1" smtClean="0"/>
              <a:t>ipsum</a:t>
            </a:r>
            <a:endParaRPr lang="en-GB" dirty="0" smtClean="0"/>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Et </a:t>
            </a:r>
            <a:r>
              <a:rPr lang="en-GB" dirty="0" err="1" smtClean="0"/>
              <a:t>dolor</a:t>
            </a:r>
            <a:r>
              <a:rPr lang="en-GB" dirty="0" smtClean="0"/>
              <a:t> </a:t>
            </a:r>
            <a:r>
              <a:rPr lang="en-GB" dirty="0" err="1" smtClean="0"/>
              <a:t>fragum</a:t>
            </a:r>
            <a:endParaRPr lang="en-GB" dirty="0" smtClean="0"/>
          </a:p>
          <a:p>
            <a:pPr lvl="3"/>
            <a:r>
              <a:rPr lang="en-GB" dirty="0" smtClean="0"/>
              <a:t>Et </a:t>
            </a:r>
            <a:r>
              <a:rPr lang="en-GB" dirty="0" err="1" smtClean="0"/>
              <a:t>dolor</a:t>
            </a:r>
            <a:r>
              <a:rPr lang="en-GB" dirty="0" smtClean="0"/>
              <a:t> </a:t>
            </a:r>
            <a:r>
              <a:rPr lang="en-GB" dirty="0" err="1" smtClean="0"/>
              <a:t>fragum</a:t>
            </a:r>
            <a:endParaRPr lang="en-GB" dirty="0" smtClean="0"/>
          </a:p>
        </p:txBody>
      </p:sp>
      <p:sp>
        <p:nvSpPr>
          <p:cNvPr id="29" name="Rectangle 4"/>
          <p:cNvSpPr>
            <a:spLocks noGrp="1" noChangeArrowheads="1"/>
          </p:cNvSpPr>
          <p:nvPr>
            <p:ph type="dt" sz="half" idx="2"/>
          </p:nvPr>
        </p:nvSpPr>
        <p:spPr>
          <a:xfrm>
            <a:off x="457200" y="6093296"/>
            <a:ext cx="2133600" cy="476250"/>
          </a:xfrm>
          <a:prstGeom prst="rect">
            <a:avLst/>
          </a:prstGeom>
        </p:spPr>
        <p:txBody>
          <a:bodyPr/>
          <a:lstStyle>
            <a:lvl1pPr>
              <a:defRPr sz="1600" b="0" dirty="0">
                <a:solidFill>
                  <a:srgbClr val="1D4D8D"/>
                </a:solidFill>
              </a:defRPr>
            </a:lvl1pPr>
          </a:lstStyle>
          <a:p>
            <a:pPr fontAlgn="base">
              <a:spcBef>
                <a:spcPct val="0"/>
              </a:spcBef>
              <a:spcAft>
                <a:spcPct val="0"/>
              </a:spcAft>
              <a:defRPr/>
            </a:pPr>
            <a:endParaRPr lang="en-GB"/>
          </a:p>
        </p:txBody>
      </p:sp>
      <p:sp>
        <p:nvSpPr>
          <p:cNvPr id="30" name="Rectangle 5"/>
          <p:cNvSpPr>
            <a:spLocks noGrp="1" noChangeArrowheads="1"/>
          </p:cNvSpPr>
          <p:nvPr>
            <p:ph type="ftr" sz="quarter" idx="3"/>
          </p:nvPr>
        </p:nvSpPr>
        <p:spPr>
          <a:xfrm>
            <a:off x="3124200" y="6093296"/>
            <a:ext cx="2895600" cy="476250"/>
          </a:xfrm>
          <a:prstGeom prst="rect">
            <a:avLst/>
          </a:prstGeom>
        </p:spPr>
        <p:txBody>
          <a:bodyPr/>
          <a:lstStyle>
            <a:lvl1pPr>
              <a:defRPr sz="1600" b="0" dirty="0">
                <a:solidFill>
                  <a:srgbClr val="1D4D8D"/>
                </a:solidFill>
              </a:defRPr>
            </a:lvl1pPr>
          </a:lstStyle>
          <a:p>
            <a:pPr fontAlgn="base">
              <a:spcBef>
                <a:spcPct val="0"/>
              </a:spcBef>
              <a:spcAft>
                <a:spcPct val="0"/>
              </a:spcAft>
              <a:defRPr/>
            </a:pPr>
            <a:endParaRPr lang="en-GB"/>
          </a:p>
        </p:txBody>
      </p:sp>
      <p:sp>
        <p:nvSpPr>
          <p:cNvPr id="31" name="Rectangle 6"/>
          <p:cNvSpPr>
            <a:spLocks noGrp="1" noChangeArrowheads="1"/>
          </p:cNvSpPr>
          <p:nvPr>
            <p:ph type="sldNum" sz="quarter" idx="4"/>
          </p:nvPr>
        </p:nvSpPr>
        <p:spPr>
          <a:xfrm>
            <a:off x="6553200" y="6093296"/>
            <a:ext cx="2133600" cy="476250"/>
          </a:xfrm>
          <a:prstGeom prst="rect">
            <a:avLst/>
          </a:prstGeom>
        </p:spPr>
        <p:txBody>
          <a:bodyPr/>
          <a:lstStyle>
            <a:lvl1pPr>
              <a:defRPr sz="1600" b="0" smtClean="0">
                <a:solidFill>
                  <a:srgbClr val="1D4D8D"/>
                </a:solidFill>
              </a:defRPr>
            </a:lvl1pPr>
          </a:lstStyle>
          <a:p>
            <a:pPr algn="r" fontAlgn="base">
              <a:spcBef>
                <a:spcPct val="0"/>
              </a:spcBef>
              <a:spcAft>
                <a:spcPct val="0"/>
              </a:spcAft>
              <a:defRPr/>
            </a:pPr>
            <a:fld id="{2BB59E6E-B967-488E-B209-8B7FA0D7AF99}" type="slidenum">
              <a:rPr lang="en-GB"/>
              <a:pPr algn="r" fontAlgn="base">
                <a:spcBef>
                  <a:spcPct val="0"/>
                </a:spcBef>
                <a:spcAft>
                  <a:spcPct val="0"/>
                </a:spcAft>
                <a:defRPr/>
              </a:pPr>
              <a:t>‹#›</a:t>
            </a:fld>
            <a:endParaRPr lang="en-GB" dirty="0"/>
          </a:p>
        </p:txBody>
      </p:sp>
    </p:spTree>
    <p:extLst>
      <p:ext uri="{BB962C8B-B14F-4D97-AF65-F5344CB8AC3E}">
        <p14:creationId xmlns:p14="http://schemas.microsoft.com/office/powerpoint/2010/main" val="38950648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904000"/>
            <a:ext cx="9144000" cy="9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8" name="Afbeelding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7331" y="6075336"/>
            <a:ext cx="1188719" cy="625856"/>
          </a:xfrm>
          <a:prstGeom prst="rect">
            <a:avLst/>
          </a:prstGeom>
        </p:spPr>
      </p:pic>
      <p:sp>
        <p:nvSpPr>
          <p:cNvPr id="2" name="Tijdelijke aanduiding voor titel 1"/>
          <p:cNvSpPr>
            <a:spLocks noGrp="1"/>
          </p:cNvSpPr>
          <p:nvPr>
            <p:ph type="title"/>
          </p:nvPr>
        </p:nvSpPr>
        <p:spPr>
          <a:xfrm>
            <a:off x="648000" y="648000"/>
            <a:ext cx="7848000" cy="1044000"/>
          </a:xfrm>
          <a:prstGeom prst="rect">
            <a:avLst/>
          </a:prstGeom>
        </p:spPr>
        <p:txBody>
          <a:bodyPr vert="horz" wrap="square" lIns="0" tIns="0" rIns="0" bIns="0" rtlCol="0" anchor="b" anchorCtr="0">
            <a:noAutofit/>
          </a:bodyPr>
          <a:lstStyle/>
          <a:p>
            <a:r>
              <a:rPr lang="nl-NL" dirty="0"/>
              <a:t>Titelstijl van model bewerken</a:t>
            </a:r>
          </a:p>
        </p:txBody>
      </p:sp>
      <p:sp>
        <p:nvSpPr>
          <p:cNvPr id="3" name="Tijdelijke aanduiding voor tekst 2"/>
          <p:cNvSpPr>
            <a:spLocks noGrp="1"/>
          </p:cNvSpPr>
          <p:nvPr>
            <p:ph type="body" idx="1"/>
          </p:nvPr>
        </p:nvSpPr>
        <p:spPr>
          <a:xfrm>
            <a:off x="648000" y="2016000"/>
            <a:ext cx="7848000"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4" name="Tijdelijke aanduiding voor datum 3"/>
          <p:cNvSpPr>
            <a:spLocks noGrp="1"/>
          </p:cNvSpPr>
          <p:nvPr>
            <p:ph type="dt" sz="half" idx="2"/>
          </p:nvPr>
        </p:nvSpPr>
        <p:spPr>
          <a:xfrm>
            <a:off x="2705239" y="6320531"/>
            <a:ext cx="900000" cy="198932"/>
          </a:xfrm>
          <a:prstGeom prst="rect">
            <a:avLst/>
          </a:prstGeom>
        </p:spPr>
        <p:txBody>
          <a:bodyPr vert="horz" wrap="square" lIns="0" tIns="0" rIns="0" bIns="0" rtlCol="0" anchor="t" anchorCtr="0">
            <a:noAutofit/>
          </a:bodyPr>
          <a:lstStyle>
            <a:lvl1pPr algn="l">
              <a:lnSpc>
                <a:spcPts val="1200"/>
              </a:lnSpc>
              <a:spcBef>
                <a:spcPts val="0"/>
              </a:spcBef>
              <a:defRPr sz="1000">
                <a:solidFill>
                  <a:schemeClr val="tx1">
                    <a:tint val="75000"/>
                  </a:schemeClr>
                </a:solidFill>
              </a:defRPr>
            </a:lvl1pPr>
          </a:lstStyle>
          <a:p>
            <a:fld id="{5368E4C3-1109-440A-83C4-9DB3B1424D73}" type="datetime1">
              <a:rPr lang="nl-NL" smtClean="0"/>
              <a:t>10-9-2018</a:t>
            </a:fld>
            <a:endParaRPr lang="nl-NL"/>
          </a:p>
        </p:txBody>
      </p:sp>
      <p:sp>
        <p:nvSpPr>
          <p:cNvPr id="5" name="Tijdelijke aanduiding voor voettekst 4"/>
          <p:cNvSpPr>
            <a:spLocks noGrp="1"/>
          </p:cNvSpPr>
          <p:nvPr>
            <p:ph type="ftr" sz="quarter" idx="3"/>
          </p:nvPr>
        </p:nvSpPr>
        <p:spPr>
          <a:xfrm>
            <a:off x="3600000" y="6320531"/>
            <a:ext cx="4896000" cy="198932"/>
          </a:xfrm>
          <a:prstGeom prst="rect">
            <a:avLst/>
          </a:prstGeom>
        </p:spPr>
        <p:txBody>
          <a:bodyPr vert="horz" wrap="square" lIns="0" tIns="0" rIns="0" bIns="0" rtlCol="0" anchor="t" anchorCtr="0">
            <a:noAutofit/>
          </a:bodyPr>
          <a:lstStyle>
            <a:lvl1pPr algn="r">
              <a:lnSpc>
                <a:spcPts val="1200"/>
              </a:lnSpc>
              <a:spcBef>
                <a:spcPts val="0"/>
              </a:spcBef>
              <a:defRPr sz="10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1870662" y="6320531"/>
            <a:ext cx="540000" cy="198932"/>
          </a:xfrm>
          <a:prstGeom prst="rect">
            <a:avLst/>
          </a:prstGeom>
        </p:spPr>
        <p:txBody>
          <a:bodyPr vert="horz" wrap="square" lIns="0" tIns="0" rIns="0" bIns="0" rtlCol="0" anchor="t" anchorCtr="0">
            <a:noAutofit/>
          </a:bodyPr>
          <a:lstStyle>
            <a:lvl1pPr algn="l">
              <a:lnSpc>
                <a:spcPts val="1200"/>
              </a:lnSpc>
              <a:spcBef>
                <a:spcPts val="0"/>
              </a:spcBef>
              <a:defRPr sz="1000">
                <a:solidFill>
                  <a:schemeClr val="tx1">
                    <a:tint val="75000"/>
                  </a:schemeClr>
                </a:solidFill>
              </a:defRPr>
            </a:lvl1pPr>
          </a:lstStyle>
          <a:p>
            <a:fld id="{928D819E-F5FA-284C-9E0C-A84A34B063B7}" type="slidenum">
              <a:rPr lang="nl-NL" smtClean="0"/>
              <a:pPr/>
              <a:t>‹#›</a:t>
            </a:fld>
            <a:endParaRPr lang="nl-NL" dirty="0"/>
          </a:p>
        </p:txBody>
      </p:sp>
      <p:cxnSp>
        <p:nvCxnSpPr>
          <p:cNvPr id="10" name="Rechte verbindingslijn 9"/>
          <p:cNvCxnSpPr/>
          <p:nvPr/>
        </p:nvCxnSpPr>
        <p:spPr>
          <a:xfrm>
            <a:off x="0" y="5904000"/>
            <a:ext cx="9144000"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5187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ftr="0" dt="0"/>
  <p:txStyles>
    <p:titleStyle>
      <a:lvl1pPr algn="l" defTabSz="457200" rtl="0" eaLnBrk="1" latinLnBrk="0" hangingPunct="1">
        <a:lnSpc>
          <a:spcPts val="4200"/>
        </a:lnSpc>
        <a:spcBef>
          <a:spcPts val="0"/>
        </a:spcBef>
        <a:buNone/>
        <a:defRPr sz="3800" b="1" kern="1200">
          <a:solidFill>
            <a:schemeClr val="tx1"/>
          </a:solidFill>
          <a:latin typeface="+mj-lt"/>
          <a:ea typeface="+mj-ea"/>
          <a:cs typeface="+mj-cs"/>
        </a:defRPr>
      </a:lvl1pPr>
    </p:titleStyle>
    <p:bodyStyle>
      <a:lvl1pPr marL="288000" indent="-288000" algn="l" defTabSz="457200" rtl="0" eaLnBrk="1" latinLnBrk="0" hangingPunct="1">
        <a:lnSpc>
          <a:spcPts val="2200"/>
        </a:lnSpc>
        <a:spcBef>
          <a:spcPts val="0"/>
        </a:spcBef>
        <a:buFontTx/>
        <a:buBlip>
          <a:blip r:embed="rId18"/>
        </a:buBlip>
        <a:defRPr sz="1600" kern="1200">
          <a:solidFill>
            <a:schemeClr val="tx1"/>
          </a:solidFill>
          <a:latin typeface="+mn-lt"/>
          <a:ea typeface="+mn-ea"/>
          <a:cs typeface="+mn-cs"/>
        </a:defRPr>
      </a:lvl1pPr>
      <a:lvl2pPr marL="576000" indent="-288000" algn="l" defTabSz="457200" rtl="0" eaLnBrk="1" latinLnBrk="0" hangingPunct="1">
        <a:lnSpc>
          <a:spcPts val="2200"/>
        </a:lnSpc>
        <a:spcBef>
          <a:spcPts val="0"/>
        </a:spcBef>
        <a:buFontTx/>
        <a:buBlip>
          <a:blip r:embed="rId19"/>
        </a:buBlip>
        <a:defRPr sz="1600" kern="1200">
          <a:solidFill>
            <a:schemeClr val="tx1"/>
          </a:solidFill>
          <a:latin typeface="+mn-lt"/>
          <a:ea typeface="+mn-ea"/>
          <a:cs typeface="+mn-cs"/>
        </a:defRPr>
      </a:lvl2pPr>
      <a:lvl3pPr marL="864000" indent="-288000" algn="l" defTabSz="457200" rtl="0" eaLnBrk="1" latinLnBrk="0" hangingPunct="1">
        <a:lnSpc>
          <a:spcPts val="2200"/>
        </a:lnSpc>
        <a:spcBef>
          <a:spcPts val="0"/>
        </a:spcBef>
        <a:buFontTx/>
        <a:buBlip>
          <a:blip r:embed="rId18"/>
        </a:buBlip>
        <a:defRPr sz="1600" kern="1200">
          <a:solidFill>
            <a:schemeClr val="tx1"/>
          </a:solidFill>
          <a:latin typeface="+mn-lt"/>
          <a:ea typeface="+mn-ea"/>
          <a:cs typeface="+mn-cs"/>
        </a:defRPr>
      </a:lvl3pPr>
      <a:lvl4pPr marL="1152000" indent="-288000" algn="l" defTabSz="457200" rtl="0" eaLnBrk="1" latinLnBrk="0" hangingPunct="1">
        <a:lnSpc>
          <a:spcPts val="2200"/>
        </a:lnSpc>
        <a:spcBef>
          <a:spcPts val="0"/>
        </a:spcBef>
        <a:buFontTx/>
        <a:buBlip>
          <a:blip r:embed="rId19"/>
        </a:buBlip>
        <a:defRPr sz="1600" kern="1200">
          <a:solidFill>
            <a:schemeClr val="tx1"/>
          </a:solidFill>
          <a:latin typeface="+mn-lt"/>
          <a:ea typeface="+mn-ea"/>
          <a:cs typeface="+mn-cs"/>
        </a:defRPr>
      </a:lvl4pPr>
      <a:lvl5pPr marL="1620000" indent="-324000" algn="l" defTabSz="457200" rtl="0" eaLnBrk="1" latinLnBrk="0" hangingPunct="1">
        <a:lnSpc>
          <a:spcPts val="2200"/>
        </a:lnSpc>
        <a:spcBef>
          <a:spcPts val="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3"/>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9FFEA3B9-C395-4D50-A4C9-EF703109D997}" type="datetimeFigureOut">
              <a:rPr lang="en-NZ" smtClean="0"/>
              <a:t>10/09/2018</a:t>
            </a:fld>
            <a:endParaRPr lang="en-NZ" dirty="0"/>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1D9E5ACD-E563-40DB-98E4-3BF19BA64029}" type="slidenum">
              <a:rPr lang="en-NZ" smtClean="0"/>
              <a:t>‹#›</a:t>
            </a:fld>
            <a:endParaRPr lang="en-NZ" dirty="0"/>
          </a:p>
        </p:txBody>
      </p:sp>
    </p:spTree>
    <p:extLst>
      <p:ext uri="{BB962C8B-B14F-4D97-AF65-F5344CB8AC3E}">
        <p14:creationId xmlns:p14="http://schemas.microsoft.com/office/powerpoint/2010/main" val="251409695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984967"/>
            <a:ext cx="8222100" cy="10236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2558767"/>
            <a:ext cx="8222100" cy="36135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90675406"/>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interregeurope.eu/osiris/" TargetMode="External"/><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odhb2018.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dati.trentino.it/dataset/procedimenti-amministrativi-pat-test-odhb2018" TargetMode="External"/><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38.png"/><Relationship Id="rId5" Type="http://schemas.openxmlformats.org/officeDocument/2006/relationships/hyperlink" Target="https://dati.trentino.it/dataset/organizzazioni-pubbliche-test-odhb2018" TargetMode="Externa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RatAwwvbIzHa21jjv-8KvrhI4xl4fkHMg2Op5xAH3fA/edit#gid=0"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image" Target="../media/image32.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damdo/hackabot-bottega-pabot" TargetMode="External"/><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4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hyperlink" Target="http://www.innovazione.provincia.tn.it/eventi/pagina79.html" TargetMode="External"/><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hyperlink" Target="http://www.innovazione.provincia.tn.it/eventi/pagina79.html" TargetMode="External"/><Relationship Id="rId5" Type="http://schemas.openxmlformats.org/officeDocument/2006/relationships/hyperlink" Target="https://www.interregeurope.eu/osiris/news/news-article/2812/open-data-hackabot-in-trento/" TargetMode="External"/><Relationship Id="rId4" Type="http://schemas.openxmlformats.org/officeDocument/2006/relationships/hyperlink" Target="https://www.odhb2018.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ict.govt.nz/guidance-and-resources/architecture/government-enterprise-architecture-for-new-zealand-framework/gea-nz-reference-taxonomies/" TargetMode="External"/><Relationship Id="rId2" Type="http://schemas.openxmlformats.org/officeDocument/2006/relationships/hyperlink" Target="https://github.com/italia/servizi-gov/tree/master/resources/service-templates" TargetMode="External"/><Relationship Id="rId1" Type="http://schemas.openxmlformats.org/officeDocument/2006/relationships/slideLayout" Target="../slideLayouts/slideLayout5.xml"/><Relationship Id="rId6" Type="http://schemas.openxmlformats.org/officeDocument/2006/relationships/hyperlink" Target="http://data.consilium.europa.eu/doc/document/ST-10069-2018-INIT/en/pdf" TargetMode="External"/><Relationship Id="rId5" Type="http://schemas.openxmlformats.org/officeDocument/2006/relationships/hyperlink" Target="http://standaarden.overheid.nl/owms/4.0/doc/waardelijsten/overheid.uniformeproductnaam" TargetMode="External"/><Relationship Id="rId4" Type="http://schemas.openxmlformats.org/officeDocument/2006/relationships/hyperlink" Target="https://comefareper.provincia.tn.it/conoscere-i-procediment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ct.govt.nz/governance-and-leadership/the-gcio-team/system-transformation/" TargetMode="External"/><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image" Target="../media/image47.png"/><Relationship Id="rId5" Type="http://schemas.openxmlformats.org/officeDocument/2006/relationships/hyperlink" Target="https://www.ict.govt.nz/guidance-and-resources/architecture/government-enterprise-architecture-for-new-zealand-framework/" TargetMode="External"/><Relationship Id="rId4" Type="http://schemas.openxmlformats.org/officeDocument/2006/relationships/hyperlink" Target="https://www.digital.govt.nz/digital-government/leadership-and-governance/government-chief-digital-officer-gcdo/"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2.xml"/><Relationship Id="rId5" Type="http://schemas.openxmlformats.org/officeDocument/2006/relationships/image" Target="../media/image51.emf"/><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5" Type="http://schemas.openxmlformats.org/officeDocument/2006/relationships/image" Target="../media/image64.pn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8" Type="http://schemas.openxmlformats.org/officeDocument/2006/relationships/hyperlink" Target="http://www.overheid.nl/" TargetMode="External"/><Relationship Id="rId3" Type="http://schemas.openxmlformats.org/officeDocument/2006/relationships/image" Target="../media/image8.png"/><Relationship Id="rId7" Type="http://schemas.openxmlformats.org/officeDocument/2006/relationships/hyperlink" Target="https://www.logius.nl/diensten/samenwerkende-catalogi/" TargetMode="External"/><Relationship Id="rId12"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hyperlink" Target="https://standaarden.overheid.nl/owms/4.0/doc/waardelijsten/overheid.uniformeproductnaam" TargetMode="External"/><Relationship Id="rId11" Type="http://schemas.openxmlformats.org/officeDocument/2006/relationships/image" Target="../media/image66.png"/><Relationship Id="rId5" Type="http://schemas.openxmlformats.org/officeDocument/2006/relationships/hyperlink" Target="https://www.linkedin.com/in/marcoaarts/" TargetMode="External"/><Relationship Id="rId10" Type="http://schemas.openxmlformats.org/officeDocument/2006/relationships/hyperlink" Target="http://www.rijksoverheid.nl/" TargetMode="External"/><Relationship Id="rId4" Type="http://schemas.openxmlformats.org/officeDocument/2006/relationships/hyperlink" Target="mailto:marco.aarts@ictu.nl" TargetMode="External"/><Relationship Id="rId9" Type="http://schemas.openxmlformats.org/officeDocument/2006/relationships/hyperlink" Target="http://www.ondernemersplein.n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mailto:Miguel.ALVAREZ-RODRIGUEZ@ec.europa.eu" TargetMode="External"/><Relationship Id="rId7" Type="http://schemas.openxmlformats.org/officeDocument/2006/relationships/hyperlink" Target="https://github.com/catalogue-of-services-isa/cpsv-ap"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joinup.ec.europa.eu/collection/semantic-interoperability-community-semic"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7504" y="1568624"/>
            <a:ext cx="4896544" cy="2652464"/>
          </a:xfrm>
        </p:spPr>
        <p:txBody>
          <a:bodyPr anchor="t" anchorCtr="0"/>
          <a:lstStyle>
            <a:lvl1pPr>
              <a:defRPr sz="7600">
                <a:solidFill>
                  <a:srgbClr val="FFD624"/>
                </a:solidFill>
              </a:defRPr>
            </a:lvl1pPr>
          </a:lstStyle>
          <a:p>
            <a:r>
              <a:rPr lang="it-IT" sz="2800" dirty="0">
                <a:solidFill>
                  <a:schemeClr val="bg1"/>
                </a:solidFill>
                <a:latin typeface="Verdana" charset="0"/>
                <a:cs typeface="Verdana" charset="0"/>
              </a:rPr>
              <a:t/>
            </a:r>
            <a:br>
              <a:rPr lang="it-IT" sz="2800" dirty="0">
                <a:solidFill>
                  <a:schemeClr val="bg1"/>
                </a:solidFill>
                <a:latin typeface="Verdana" charset="0"/>
                <a:cs typeface="Verdana" charset="0"/>
              </a:rPr>
            </a:br>
            <a:r>
              <a:rPr lang="en-GB" sz="2800" dirty="0">
                <a:solidFill>
                  <a:schemeClr val="bg1"/>
                </a:solidFill>
                <a:effectLst>
                  <a:outerShdw blurRad="38100" dist="38100" dir="2700000" algn="tl">
                    <a:srgbClr val="000000">
                      <a:alpha val="43137"/>
                    </a:srgbClr>
                  </a:outerShdw>
                </a:effectLst>
              </a:rPr>
              <a:t>ISA</a:t>
            </a:r>
            <a:r>
              <a:rPr lang="en-GB" sz="2800" baseline="30000" dirty="0">
                <a:solidFill>
                  <a:schemeClr val="bg1"/>
                </a:solidFill>
                <a:effectLst>
                  <a:outerShdw blurRad="38100" dist="38100" dir="2700000" algn="tl">
                    <a:srgbClr val="000000">
                      <a:alpha val="43137"/>
                    </a:srgbClr>
                  </a:outerShdw>
                </a:effectLst>
              </a:rPr>
              <a:t>2</a:t>
            </a:r>
            <a:r>
              <a:rPr lang="en-GB" sz="2800" dirty="0">
                <a:solidFill>
                  <a:schemeClr val="bg1"/>
                </a:solidFill>
                <a:effectLst>
                  <a:outerShdw blurRad="38100" dist="38100" dir="2700000" algn="tl">
                    <a:srgbClr val="000000">
                      <a:alpha val="43137"/>
                    </a:srgbClr>
                  </a:outerShdw>
                </a:effectLst>
              </a:rPr>
              <a:t> Action 2016.29: Catalogue of public services</a:t>
            </a:r>
            <a:r>
              <a:rPr lang="en-GB" sz="2800" dirty="0"/>
              <a:t/>
            </a:r>
            <a:br>
              <a:rPr lang="en-GB" sz="2800" dirty="0"/>
            </a:br>
            <a:endParaRPr lang="en-GB" sz="2800" dirty="0">
              <a:solidFill>
                <a:schemeClr val="bg1"/>
              </a:solidFill>
            </a:endParaRPr>
          </a:p>
        </p:txBody>
      </p:sp>
      <p:sp>
        <p:nvSpPr>
          <p:cNvPr id="11" name="Content Placeholder 2"/>
          <p:cNvSpPr>
            <a:spLocks noGrp="1"/>
          </p:cNvSpPr>
          <p:nvPr>
            <p:ph idx="1"/>
          </p:nvPr>
        </p:nvSpPr>
        <p:spPr>
          <a:xfrm>
            <a:off x="477888" y="375303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r>
              <a:rPr lang="en-GB" sz="2000" dirty="0"/>
              <a:t>Harmonising</a:t>
            </a:r>
            <a:r>
              <a:rPr lang="en-US" sz="2000" dirty="0"/>
              <a:t> national</a:t>
            </a:r>
          </a:p>
          <a:p>
            <a:r>
              <a:rPr lang="en-US" sz="2000" dirty="0"/>
              <a:t>and European service</a:t>
            </a:r>
          </a:p>
          <a:p>
            <a:r>
              <a:rPr lang="en-US" sz="2000" dirty="0"/>
              <a:t>catalogues</a:t>
            </a:r>
          </a:p>
        </p:txBody>
      </p:sp>
      <p:sp>
        <p:nvSpPr>
          <p:cNvPr id="12" name="Rectangle 4"/>
          <p:cNvSpPr>
            <a:spLocks noGrp="1" noChangeArrowheads="1"/>
          </p:cNvSpPr>
          <p:nvPr>
            <p:ph type="dt" sz="half" idx="10"/>
          </p:nvPr>
        </p:nvSpPr>
        <p:spPr>
          <a:xfrm>
            <a:off x="467544" y="5157192"/>
            <a:ext cx="3754760" cy="1232848"/>
          </a:xfrm>
        </p:spPr>
        <p:txBody>
          <a:bodyPr anchor="b" anchorCtr="0">
            <a:noAutofit/>
          </a:bodyPr>
          <a:lstStyle>
            <a:lvl1pPr>
              <a:defRPr dirty="0">
                <a:solidFill>
                  <a:schemeClr val="bg1"/>
                </a:solidFill>
              </a:defRPr>
            </a:lvl1pPr>
          </a:lstStyle>
          <a:p>
            <a:pPr>
              <a:defRPr/>
            </a:pPr>
            <a:r>
              <a:rPr lang="en-GB" sz="1200" dirty="0">
                <a:solidFill>
                  <a:prstClr val="white"/>
                </a:solidFill>
              </a:rPr>
              <a:t>Webinar 10/09/2018</a:t>
            </a:r>
          </a:p>
          <a:p>
            <a:pPr>
              <a:defRPr/>
            </a:pPr>
            <a:endParaRPr lang="en-GB" sz="1200" dirty="0">
              <a:solidFill>
                <a:prstClr val="white"/>
              </a:solidFill>
            </a:endParaRPr>
          </a:p>
          <a:p>
            <a:pPr>
              <a:defRPr/>
            </a:pPr>
            <a:r>
              <a:rPr lang="en-GB" altLang="en-US" sz="1200" u="sng" dirty="0">
                <a:solidFill>
                  <a:srgbClr val="FFFFFF"/>
                </a:solidFill>
                <a:ea typeface="ＭＳ Ｐゴシック" pitchFamily="34" charset="-128"/>
                <a:cs typeface="ＭＳ Ｐゴシック" pitchFamily="34" charset="-128"/>
              </a:rPr>
              <a:t>Project Officer</a:t>
            </a:r>
            <a:r>
              <a:rPr lang="en-GB" altLang="en-US" sz="1200" dirty="0">
                <a:solidFill>
                  <a:srgbClr val="FFFFFF"/>
                </a:solidFill>
                <a:ea typeface="ＭＳ Ｐゴシック" pitchFamily="34" charset="-128"/>
                <a:cs typeface="ＭＳ Ｐゴシック" pitchFamily="34" charset="-128"/>
              </a:rPr>
              <a:t>:</a:t>
            </a:r>
            <a:br>
              <a:rPr lang="en-GB" altLang="en-US" sz="1200" dirty="0">
                <a:solidFill>
                  <a:srgbClr val="FFFFFF"/>
                </a:solidFill>
                <a:ea typeface="ＭＳ Ｐゴシック" pitchFamily="34" charset="-128"/>
                <a:cs typeface="ＭＳ Ｐゴシック" pitchFamily="34" charset="-128"/>
              </a:rPr>
            </a:br>
            <a:r>
              <a:rPr lang="fr-BE" sz="1200" dirty="0">
                <a:solidFill>
                  <a:prstClr val="white"/>
                </a:solidFill>
              </a:rPr>
              <a:t>Miguel Alvarez-Rodriguez </a:t>
            </a:r>
          </a:p>
          <a:p>
            <a:pPr>
              <a:defRPr/>
            </a:pPr>
            <a:endParaRPr lang="en-GB" sz="1200" dirty="0">
              <a:solidFill>
                <a:prstClr val="white"/>
              </a:solidFill>
            </a:endParaRPr>
          </a:p>
        </p:txBody>
      </p:sp>
    </p:spTree>
    <p:extLst>
      <p:ext uri="{BB962C8B-B14F-4D97-AF65-F5344CB8AC3E}">
        <p14:creationId xmlns:p14="http://schemas.microsoft.com/office/powerpoint/2010/main" val="3068610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Pilot process</a:t>
            </a:r>
            <a:endParaRPr lang="en-US" dirty="0"/>
          </a:p>
        </p:txBody>
      </p:sp>
      <p:sp>
        <p:nvSpPr>
          <p:cNvPr id="5" name="TextBox 4"/>
          <p:cNvSpPr txBox="1"/>
          <p:nvPr/>
        </p:nvSpPr>
        <p:spPr>
          <a:xfrm>
            <a:off x="1267961" y="2571415"/>
            <a:ext cx="2237894" cy="338554"/>
          </a:xfrm>
          <a:prstGeom prst="rect">
            <a:avLst/>
          </a:prstGeom>
          <a:noFill/>
        </p:spPr>
        <p:txBody>
          <a:bodyPr wrap="square" rtlCol="0">
            <a:spAutoFit/>
          </a:bodyPr>
          <a:lstStyle/>
          <a:p>
            <a:r>
              <a:rPr lang="en-GB" sz="1600" dirty="0"/>
              <a:t>BOSA (Belgium)</a:t>
            </a:r>
            <a:endParaRPr lang="en-US" sz="1600" dirty="0"/>
          </a:p>
        </p:txBody>
      </p:sp>
      <p:sp>
        <p:nvSpPr>
          <p:cNvPr id="6" name="TextBox 5"/>
          <p:cNvSpPr txBox="1"/>
          <p:nvPr/>
        </p:nvSpPr>
        <p:spPr>
          <a:xfrm>
            <a:off x="1271927" y="5503961"/>
            <a:ext cx="2288083" cy="338554"/>
          </a:xfrm>
          <a:prstGeom prst="rect">
            <a:avLst/>
          </a:prstGeom>
          <a:noFill/>
        </p:spPr>
        <p:txBody>
          <a:bodyPr wrap="square" rtlCol="0">
            <a:spAutoFit/>
          </a:bodyPr>
          <a:lstStyle/>
          <a:p>
            <a:r>
              <a:rPr lang="en-GB" sz="1600" dirty="0"/>
              <a:t>Epirus (Greece)</a:t>
            </a:r>
            <a:endParaRPr lang="en-US" sz="1600" dirty="0"/>
          </a:p>
        </p:txBody>
      </p:sp>
      <p:sp>
        <p:nvSpPr>
          <p:cNvPr id="8" name="TextBox 7"/>
          <p:cNvSpPr txBox="1"/>
          <p:nvPr/>
        </p:nvSpPr>
        <p:spPr>
          <a:xfrm>
            <a:off x="2757688" y="3235367"/>
            <a:ext cx="2534392" cy="369332"/>
          </a:xfrm>
          <a:prstGeom prst="rect">
            <a:avLst/>
          </a:prstGeom>
          <a:noFill/>
        </p:spPr>
        <p:txBody>
          <a:bodyPr wrap="square" rtlCol="0">
            <a:spAutoFit/>
          </a:bodyPr>
          <a:lstStyle/>
          <a:p>
            <a:r>
              <a:rPr lang="en-GB" dirty="0"/>
              <a:t>Extraction to MySQL</a:t>
            </a:r>
            <a:endParaRPr lang="en-US" dirty="0"/>
          </a:p>
        </p:txBody>
      </p:sp>
      <p:cxnSp>
        <p:nvCxnSpPr>
          <p:cNvPr id="10" name="Straight Arrow Connector 9"/>
          <p:cNvCxnSpPr>
            <a:cxnSpLocks/>
          </p:cNvCxnSpPr>
          <p:nvPr/>
        </p:nvCxnSpPr>
        <p:spPr bwMode="auto">
          <a:xfrm>
            <a:off x="2647551" y="3556359"/>
            <a:ext cx="1148831" cy="690380"/>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20" name="Picture 19" descr="Fișier:&lt;strong&gt;Excel&lt;/strong&gt; Document &lt;strong&gt;Icon&lt;/strong&gt;.PN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838" y="2945583"/>
            <a:ext cx="797886" cy="814304"/>
          </a:xfrm>
          <a:prstGeom prst="rect">
            <a:avLst/>
          </a:prstGeom>
        </p:spPr>
      </p:pic>
      <p:pic>
        <p:nvPicPr>
          <p:cNvPr id="23" name="Picture 22" descr="Fișier:&lt;strong&gt;Excel&lt;/strong&gt; Document &lt;strong&gt;Icon&lt;/strong&gt;.PN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245" y="4683387"/>
            <a:ext cx="797886" cy="814304"/>
          </a:xfrm>
          <a:prstGeom prst="rect">
            <a:avLst/>
          </a:prstGeom>
        </p:spPr>
      </p:pic>
      <p:cxnSp>
        <p:nvCxnSpPr>
          <p:cNvPr id="27" name="Straight Arrow Connector 26"/>
          <p:cNvCxnSpPr>
            <a:cxnSpLocks/>
          </p:cNvCxnSpPr>
          <p:nvPr/>
        </p:nvCxnSpPr>
        <p:spPr bwMode="auto">
          <a:xfrm flipV="1">
            <a:off x="2669935" y="4316119"/>
            <a:ext cx="1134663" cy="632915"/>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37" idx="3"/>
            <a:endCxn id="3074" idx="1"/>
          </p:cNvCxnSpPr>
          <p:nvPr/>
        </p:nvCxnSpPr>
        <p:spPr bwMode="auto">
          <a:xfrm flipV="1">
            <a:off x="5060063" y="4215155"/>
            <a:ext cx="952099" cy="11717"/>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6" name="TextBox 35"/>
          <p:cNvSpPr txBox="1"/>
          <p:nvPr/>
        </p:nvSpPr>
        <p:spPr>
          <a:xfrm>
            <a:off x="1267961" y="3910146"/>
            <a:ext cx="1701742" cy="646331"/>
          </a:xfrm>
          <a:prstGeom prst="rect">
            <a:avLst/>
          </a:prstGeom>
          <a:noFill/>
        </p:spPr>
        <p:txBody>
          <a:bodyPr wrap="square" rtlCol="0">
            <a:spAutoFit/>
          </a:bodyPr>
          <a:lstStyle/>
          <a:p>
            <a:r>
              <a:rPr lang="en-GB" dirty="0"/>
              <a:t>CPSV-AP 2.0 template</a:t>
            </a:r>
            <a:endParaRPr lang="en-US" dirty="0"/>
          </a:p>
        </p:txBody>
      </p:sp>
      <p:pic>
        <p:nvPicPr>
          <p:cNvPr id="37" name="Picture 36" descr="Clipart - Simple &lt;strong&gt;Database Icon&lt;/strong&gt;"/>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48732" y="3692553"/>
            <a:ext cx="1511331" cy="1068637"/>
          </a:xfrm>
          <a:prstGeom prst="rect">
            <a:avLst/>
          </a:prstGeom>
        </p:spPr>
      </p:pic>
      <p:sp>
        <p:nvSpPr>
          <p:cNvPr id="38" name="TextBox 37"/>
          <p:cNvSpPr txBox="1"/>
          <p:nvPr/>
        </p:nvSpPr>
        <p:spPr>
          <a:xfrm>
            <a:off x="3945322" y="4046252"/>
            <a:ext cx="1027635" cy="584775"/>
          </a:xfrm>
          <a:prstGeom prst="rect">
            <a:avLst/>
          </a:prstGeom>
          <a:noFill/>
        </p:spPr>
        <p:txBody>
          <a:bodyPr wrap="square" rtlCol="0">
            <a:spAutoFit/>
          </a:bodyPr>
          <a:lstStyle/>
          <a:p>
            <a:r>
              <a:rPr lang="en-GB" sz="1600" dirty="0">
                <a:solidFill>
                  <a:srgbClr val="002060"/>
                </a:solidFill>
              </a:rPr>
              <a:t>Data</a:t>
            </a:r>
          </a:p>
          <a:p>
            <a:r>
              <a:rPr lang="en-GB" sz="1600" dirty="0">
                <a:solidFill>
                  <a:srgbClr val="002060"/>
                </a:solidFill>
              </a:rPr>
              <a:t>base</a:t>
            </a:r>
            <a:endParaRPr lang="en-US" sz="1600" dirty="0">
              <a:solidFill>
                <a:srgbClr val="002060"/>
              </a:solidFill>
            </a:endParaRPr>
          </a:p>
        </p:txBody>
      </p:sp>
      <p:pic>
        <p:nvPicPr>
          <p:cNvPr id="3074" name="Picture 2" descr="Image result for dialog f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2" y="3933058"/>
            <a:ext cx="2130287" cy="56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761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phase</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24129" r="53068"/>
          <a:stretch/>
        </p:blipFill>
        <p:spPr>
          <a:xfrm>
            <a:off x="1907704" y="2130668"/>
            <a:ext cx="4824536" cy="4178653"/>
          </a:xfrm>
          <a:prstGeom prst="rect">
            <a:avLst/>
          </a:prstGeom>
        </p:spPr>
      </p:pic>
    </p:spTree>
    <p:extLst>
      <p:ext uri="{BB962C8B-B14F-4D97-AF65-F5344CB8AC3E}">
        <p14:creationId xmlns:p14="http://schemas.microsoft.com/office/powerpoint/2010/main" val="122910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Pilot </a:t>
            </a:r>
            <a:r>
              <a:rPr lang="en-GB" dirty="0" err="1" smtClean="0"/>
              <a:t>chatbot</a:t>
            </a:r>
            <a:endParaRPr lang="en-US" dirty="0"/>
          </a:p>
        </p:txBody>
      </p:sp>
      <p:sp>
        <p:nvSpPr>
          <p:cNvPr id="3" name="Content Placeholder 2"/>
          <p:cNvSpPr>
            <a:spLocks noGrp="1"/>
          </p:cNvSpPr>
          <p:nvPr>
            <p:ph idx="1"/>
          </p:nvPr>
        </p:nvSpPr>
        <p:spPr>
          <a:xfrm>
            <a:off x="457200" y="2420888"/>
            <a:ext cx="8229600" cy="3600500"/>
          </a:xfrm>
        </p:spPr>
        <p:txBody>
          <a:bodyPr/>
          <a:lstStyle/>
          <a:p>
            <a:pPr indent="0">
              <a:buNone/>
            </a:pPr>
            <a:r>
              <a:rPr lang="en-GB" b="1" dirty="0" smtClean="0"/>
              <a:t>Demonstration.</a:t>
            </a:r>
          </a:p>
          <a:p>
            <a:pPr indent="0">
              <a:buNone/>
            </a:pPr>
            <a:endParaRPr lang="en-GB" b="1" dirty="0"/>
          </a:p>
          <a:p>
            <a:pPr indent="0">
              <a:buNone/>
            </a:pPr>
            <a:endParaRPr lang="en-GB" b="1" dirty="0" smtClean="0"/>
          </a:p>
        </p:txBody>
      </p:sp>
    </p:spTree>
    <p:extLst>
      <p:ext uri="{BB962C8B-B14F-4D97-AF65-F5344CB8AC3E}">
        <p14:creationId xmlns:p14="http://schemas.microsoft.com/office/powerpoint/2010/main" val="2080256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Pilot </a:t>
            </a:r>
            <a:r>
              <a:rPr lang="en-GB" dirty="0" err="1" smtClean="0"/>
              <a:t>chatbot</a:t>
            </a:r>
            <a:endParaRPr lang="en-US" dirty="0"/>
          </a:p>
        </p:txBody>
      </p:sp>
      <p:sp>
        <p:nvSpPr>
          <p:cNvPr id="3" name="Content Placeholder 2"/>
          <p:cNvSpPr>
            <a:spLocks noGrp="1"/>
          </p:cNvSpPr>
          <p:nvPr>
            <p:ph idx="1"/>
          </p:nvPr>
        </p:nvSpPr>
        <p:spPr/>
        <p:txBody>
          <a:bodyPr/>
          <a:lstStyle/>
          <a:p>
            <a:pPr indent="0">
              <a:buNone/>
            </a:pPr>
            <a:r>
              <a:rPr lang="en-GB" b="1" dirty="0"/>
              <a:t>Lessons learnt from the pilot:</a:t>
            </a:r>
          </a:p>
          <a:p>
            <a:pPr indent="0">
              <a:buNone/>
            </a:pPr>
            <a:r>
              <a:rPr lang="en-GB" dirty="0"/>
              <a:t>The CPSV-AP:</a:t>
            </a:r>
          </a:p>
          <a:p>
            <a:pPr marL="342900"/>
            <a:r>
              <a:rPr lang="en-GB" dirty="0" smtClean="0"/>
              <a:t>Structures </a:t>
            </a:r>
            <a:r>
              <a:rPr lang="en-GB" dirty="0"/>
              <a:t>this information in an easy way, enabling a </a:t>
            </a:r>
            <a:r>
              <a:rPr lang="en-GB" dirty="0" err="1"/>
              <a:t>chatbot</a:t>
            </a:r>
            <a:r>
              <a:rPr lang="en-GB" dirty="0"/>
              <a:t> to make use of multiple sources of interoperable </a:t>
            </a:r>
            <a:r>
              <a:rPr lang="en-GB" dirty="0" smtClean="0"/>
              <a:t>data</a:t>
            </a:r>
            <a:r>
              <a:rPr lang="en-GB" dirty="0"/>
              <a:t>;</a:t>
            </a:r>
            <a:endParaRPr lang="en-GB" dirty="0" smtClean="0"/>
          </a:p>
          <a:p>
            <a:pPr marL="342900"/>
            <a:r>
              <a:rPr lang="en-GB" dirty="0" smtClean="0"/>
              <a:t>Enables scalability as you can easily add public service descriptions aligned with the CPSV-AP from different public administrations; and</a:t>
            </a:r>
            <a:endParaRPr lang="en-US" dirty="0"/>
          </a:p>
          <a:p>
            <a:pPr marL="342900"/>
            <a:r>
              <a:rPr lang="en-GB" dirty="0" smtClean="0"/>
              <a:t>Models </a:t>
            </a:r>
            <a:r>
              <a:rPr lang="en-GB" dirty="0"/>
              <a:t>a core set of information required for answering specific questions about public services from a user </a:t>
            </a:r>
            <a:r>
              <a:rPr lang="en-GB" dirty="0" smtClean="0"/>
              <a:t>perspective.</a:t>
            </a:r>
          </a:p>
          <a:p>
            <a:pPr marL="342900"/>
            <a:endParaRPr lang="en-GB" dirty="0"/>
          </a:p>
          <a:p>
            <a:endParaRPr lang="en-US" dirty="0"/>
          </a:p>
        </p:txBody>
      </p:sp>
    </p:spTree>
    <p:extLst>
      <p:ext uri="{BB962C8B-B14F-4D97-AF65-F5344CB8AC3E}">
        <p14:creationId xmlns:p14="http://schemas.microsoft.com/office/powerpoint/2010/main" val="410768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from the </a:t>
            </a:r>
            <a:r>
              <a:rPr lang="en-GB" dirty="0" err="1" smtClean="0"/>
              <a:t>Provincia</a:t>
            </a:r>
            <a:r>
              <a:rPr lang="en-GB" dirty="0" smtClean="0"/>
              <a:t> </a:t>
            </a:r>
            <a:r>
              <a:rPr lang="en-GB" dirty="0" err="1" smtClean="0"/>
              <a:t>autonomia</a:t>
            </a:r>
            <a:r>
              <a:rPr lang="en-GB" dirty="0" smtClean="0"/>
              <a:t> di Trento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645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The Trentino Open Data HackaBot 2018 experience </a:t>
            </a:r>
            <a:endParaRPr sz="2400"/>
          </a:p>
        </p:txBody>
      </p:sp>
      <p:sp>
        <p:nvSpPr>
          <p:cNvPr id="68" name="Google Shape;68;p13"/>
          <p:cNvSpPr txBox="1">
            <a:spLocks noGrp="1"/>
          </p:cNvSpPr>
          <p:nvPr>
            <p:ph type="subTitle" idx="4294967295"/>
          </p:nvPr>
        </p:nvSpPr>
        <p:spPr>
          <a:xfrm>
            <a:off x="460950" y="4432190"/>
            <a:ext cx="8222100" cy="577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GB" dirty="0" smtClean="0">
                <a:solidFill>
                  <a:srgbClr val="000000"/>
                </a:solidFill>
              </a:rPr>
              <a:t>10/09/2018 </a:t>
            </a:r>
            <a:r>
              <a:rPr lang="en-GB" dirty="0">
                <a:solidFill>
                  <a:srgbClr val="000000"/>
                </a:solidFill>
              </a:rPr>
              <a:t>JOINUP CPSV-AP virtual meeting </a:t>
            </a:r>
            <a:endParaRPr dirty="0">
              <a:solidFill>
                <a:srgbClr val="000000"/>
              </a:solidFill>
            </a:endParaRPr>
          </a:p>
        </p:txBody>
      </p:sp>
      <p:pic>
        <p:nvPicPr>
          <p:cNvPr id="69" name="Google Shape;69;p13"/>
          <p:cNvPicPr preferRelativeResize="0"/>
          <p:nvPr/>
        </p:nvPicPr>
        <p:blipFill>
          <a:blip r:embed="rId3">
            <a:alphaModFix/>
          </a:blip>
          <a:stretch>
            <a:fillRect/>
          </a:stretch>
        </p:blipFill>
        <p:spPr>
          <a:xfrm>
            <a:off x="460950" y="5758550"/>
            <a:ext cx="850825" cy="850825"/>
          </a:xfrm>
          <a:prstGeom prst="rect">
            <a:avLst/>
          </a:prstGeom>
          <a:noFill/>
          <a:ln>
            <a:noFill/>
          </a:ln>
        </p:spPr>
      </p:pic>
      <p:sp>
        <p:nvSpPr>
          <p:cNvPr id="70" name="Google Shape;70;p13"/>
          <p:cNvSpPr txBox="1"/>
          <p:nvPr/>
        </p:nvSpPr>
        <p:spPr>
          <a:xfrm>
            <a:off x="526900" y="3242325"/>
            <a:ext cx="5943900" cy="428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Arial"/>
                <a:cs typeface="Arial"/>
                <a:sym typeface="Arial"/>
              </a:rPr>
              <a:t>https://www.youtube.com/watch?v=zGpfpjNNGnA&amp;feature=youtu.be</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71" name="Google Shape;71;p13"/>
          <p:cNvPicPr preferRelativeResize="0"/>
          <p:nvPr/>
        </p:nvPicPr>
        <p:blipFill>
          <a:blip r:embed="rId4">
            <a:alphaModFix/>
          </a:blip>
          <a:stretch>
            <a:fillRect/>
          </a:stretch>
        </p:blipFill>
        <p:spPr>
          <a:xfrm>
            <a:off x="526950" y="1236425"/>
            <a:ext cx="5943800" cy="2784850"/>
          </a:xfrm>
          <a:prstGeom prst="rect">
            <a:avLst/>
          </a:prstGeom>
          <a:noFill/>
          <a:ln>
            <a:noFill/>
          </a:ln>
        </p:spPr>
      </p:pic>
      <p:pic>
        <p:nvPicPr>
          <p:cNvPr id="72" name="Google Shape;72;p13"/>
          <p:cNvPicPr preferRelativeResize="0"/>
          <p:nvPr/>
        </p:nvPicPr>
        <p:blipFill>
          <a:blip r:embed="rId5">
            <a:alphaModFix/>
          </a:blip>
          <a:stretch>
            <a:fillRect/>
          </a:stretch>
        </p:blipFill>
        <p:spPr>
          <a:xfrm>
            <a:off x="5375800" y="5758551"/>
            <a:ext cx="2164375" cy="850825"/>
          </a:xfrm>
          <a:prstGeom prst="rect">
            <a:avLst/>
          </a:prstGeom>
          <a:noFill/>
          <a:ln>
            <a:noFill/>
          </a:ln>
        </p:spPr>
      </p:pic>
      <p:pic>
        <p:nvPicPr>
          <p:cNvPr id="73" name="Google Shape;73;p13"/>
          <p:cNvPicPr preferRelativeResize="0"/>
          <p:nvPr/>
        </p:nvPicPr>
        <p:blipFill>
          <a:blip r:embed="rId6">
            <a:alphaModFix/>
          </a:blip>
          <a:stretch>
            <a:fillRect/>
          </a:stretch>
        </p:blipFill>
        <p:spPr>
          <a:xfrm>
            <a:off x="3546250" y="5771175"/>
            <a:ext cx="1777591" cy="850825"/>
          </a:xfrm>
          <a:prstGeom prst="rect">
            <a:avLst/>
          </a:prstGeom>
          <a:noFill/>
          <a:ln>
            <a:noFill/>
          </a:ln>
        </p:spPr>
      </p:pic>
      <p:pic>
        <p:nvPicPr>
          <p:cNvPr id="74" name="Google Shape;74;p13"/>
          <p:cNvPicPr preferRelativeResize="0"/>
          <p:nvPr/>
        </p:nvPicPr>
        <p:blipFill>
          <a:blip r:embed="rId7">
            <a:alphaModFix/>
          </a:blip>
          <a:stretch>
            <a:fillRect/>
          </a:stretch>
        </p:blipFill>
        <p:spPr>
          <a:xfrm>
            <a:off x="1564300" y="5771175"/>
            <a:ext cx="1648473" cy="850825"/>
          </a:xfrm>
          <a:prstGeom prst="rect">
            <a:avLst/>
          </a:prstGeom>
          <a:noFill/>
          <a:ln>
            <a:noFill/>
          </a:ln>
        </p:spPr>
      </p:pic>
      <p:pic>
        <p:nvPicPr>
          <p:cNvPr id="75" name="Google Shape;75;p13"/>
          <p:cNvPicPr preferRelativeResize="0"/>
          <p:nvPr/>
        </p:nvPicPr>
        <p:blipFill>
          <a:blip r:embed="rId8">
            <a:alphaModFix/>
          </a:blip>
          <a:stretch>
            <a:fillRect/>
          </a:stretch>
        </p:blipFill>
        <p:spPr>
          <a:xfrm>
            <a:off x="7603625" y="5784075"/>
            <a:ext cx="850825" cy="850825"/>
          </a:xfrm>
          <a:prstGeom prst="rect">
            <a:avLst/>
          </a:prstGeom>
          <a:noFill/>
          <a:ln>
            <a:noFill/>
          </a:ln>
        </p:spPr>
      </p:pic>
      <p:sp>
        <p:nvSpPr>
          <p:cNvPr id="76" name="Google Shape;76;p13"/>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77" name="Google Shape;77;p13"/>
          <p:cNvPicPr preferRelativeResize="0"/>
          <p:nvPr/>
        </p:nvPicPr>
        <p:blipFill>
          <a:blip r:embed="rId9">
            <a:alphaModFix/>
          </a:blip>
          <a:stretch>
            <a:fillRect/>
          </a:stretch>
        </p:blipFill>
        <p:spPr>
          <a:xfrm>
            <a:off x="8212147" y="90463"/>
            <a:ext cx="577975" cy="666371"/>
          </a:xfrm>
          <a:prstGeom prst="rect">
            <a:avLst/>
          </a:prstGeom>
          <a:noFill/>
          <a:ln>
            <a:noFill/>
          </a:ln>
        </p:spPr>
      </p:pic>
    </p:spTree>
    <p:extLst>
      <p:ext uri="{BB962C8B-B14F-4D97-AF65-F5344CB8AC3E}">
        <p14:creationId xmlns:p14="http://schemas.microsoft.com/office/powerpoint/2010/main" val="1123040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245650" y="-74262"/>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The ODHB context</a:t>
            </a:r>
            <a:endParaRPr sz="2400"/>
          </a:p>
        </p:txBody>
      </p:sp>
      <p:sp>
        <p:nvSpPr>
          <p:cNvPr id="83" name="Google Shape;83;p14"/>
          <p:cNvSpPr txBox="1">
            <a:spLocks noGrp="1"/>
          </p:cNvSpPr>
          <p:nvPr>
            <p:ph type="body" idx="4294967295"/>
          </p:nvPr>
        </p:nvSpPr>
        <p:spPr>
          <a:xfrm>
            <a:off x="158100" y="1460300"/>
            <a:ext cx="8518500" cy="5258700"/>
          </a:xfrm>
          <a:prstGeom prst="rect">
            <a:avLst/>
          </a:prstGeom>
        </p:spPr>
        <p:txBody>
          <a:bodyPr spcFirstLastPara="1" wrap="square" lIns="91425" tIns="91425" rIns="91425" bIns="91425" anchor="t" anchorCtr="0">
            <a:noAutofit/>
          </a:bodyPr>
          <a:lstStyle/>
          <a:p>
            <a:pPr marL="0" lvl="0" indent="0" rtl="0">
              <a:lnSpc>
                <a:spcPct val="114000"/>
              </a:lnSpc>
              <a:spcBef>
                <a:spcPts val="0"/>
              </a:spcBef>
              <a:spcAft>
                <a:spcPts val="0"/>
              </a:spcAft>
              <a:buNone/>
            </a:pPr>
            <a:r>
              <a:rPr lang="en-GB" b="1">
                <a:solidFill>
                  <a:srgbClr val="444444"/>
                </a:solidFill>
                <a:latin typeface="Helvetica Neue"/>
                <a:ea typeface="Helvetica Neue"/>
                <a:cs typeface="Helvetica Neue"/>
                <a:sym typeface="Helvetica Neue"/>
              </a:rPr>
              <a:t>Who</a:t>
            </a:r>
            <a:r>
              <a:rPr lang="en-GB">
                <a:solidFill>
                  <a:srgbClr val="444444"/>
                </a:solidFill>
                <a:latin typeface="Helvetica Neue"/>
                <a:ea typeface="Helvetica Neue"/>
                <a:cs typeface="Helvetica Neue"/>
                <a:sym typeface="Helvetica Neue"/>
              </a:rPr>
              <a:t>: Open Data in Trentino Project (PaT), as part of the </a:t>
            </a:r>
            <a:r>
              <a:rPr lang="en-GB" u="sng">
                <a:solidFill>
                  <a:schemeClr val="hlink"/>
                </a:solidFill>
                <a:latin typeface="Helvetica Neue"/>
                <a:ea typeface="Helvetica Neue"/>
                <a:cs typeface="Helvetica Neue"/>
                <a:sym typeface="Helvetica Neue"/>
                <a:hlinkClick r:id="rId3"/>
              </a:rPr>
              <a:t>INTERREG Europe Project OSIRIS</a:t>
            </a:r>
            <a:endParaRPr>
              <a:solidFill>
                <a:srgbClr val="444444"/>
              </a:solidFill>
              <a:latin typeface="Helvetica Neue"/>
              <a:ea typeface="Helvetica Neue"/>
              <a:cs typeface="Helvetica Neue"/>
              <a:sym typeface="Helvetica Neue"/>
            </a:endParaRPr>
          </a:p>
          <a:p>
            <a:pPr marL="0" lvl="0" indent="0" rtl="0">
              <a:lnSpc>
                <a:spcPct val="114000"/>
              </a:lnSpc>
              <a:spcBef>
                <a:spcPts val="800"/>
              </a:spcBef>
              <a:spcAft>
                <a:spcPts val="0"/>
              </a:spcAft>
              <a:buNone/>
            </a:pPr>
            <a:r>
              <a:rPr lang="en-GB" b="1">
                <a:solidFill>
                  <a:srgbClr val="444444"/>
                </a:solidFill>
                <a:latin typeface="Helvetica Neue"/>
                <a:ea typeface="Helvetica Neue"/>
                <a:cs typeface="Helvetica Neue"/>
                <a:sym typeface="Helvetica Neue"/>
              </a:rPr>
              <a:t>What: </a:t>
            </a:r>
            <a:r>
              <a:rPr lang="en-GB">
                <a:solidFill>
                  <a:srgbClr val="444444"/>
                </a:solidFill>
                <a:latin typeface="Helvetica Neue"/>
                <a:ea typeface="Helvetica Neue"/>
                <a:cs typeface="Helvetica Neue"/>
                <a:sym typeface="Helvetica Neue"/>
              </a:rPr>
              <a:t>initiatives correlate to an </a:t>
            </a:r>
            <a:r>
              <a:rPr lang="en-GB" u="sng">
                <a:solidFill>
                  <a:schemeClr val="hlink"/>
                </a:solidFill>
                <a:latin typeface="Helvetica Neue"/>
                <a:ea typeface="Helvetica Neue"/>
                <a:cs typeface="Helvetica Neue"/>
                <a:sym typeface="Helvetica Neue"/>
                <a:hlinkClick r:id="rId4"/>
              </a:rPr>
              <a:t>Hackabot</a:t>
            </a:r>
            <a:r>
              <a:rPr lang="en-GB">
                <a:solidFill>
                  <a:srgbClr val="444444"/>
                </a:solidFill>
                <a:latin typeface="Helvetica Neue"/>
                <a:ea typeface="Helvetica Neue"/>
                <a:cs typeface="Helvetica Neue"/>
                <a:sym typeface="Helvetica Neue"/>
              </a:rPr>
              <a:t> (Hackathon + Chatbot)  </a:t>
            </a:r>
            <a:endParaRPr>
              <a:solidFill>
                <a:srgbClr val="444444"/>
              </a:solidFill>
              <a:latin typeface="Helvetica Neue"/>
              <a:ea typeface="Helvetica Neue"/>
              <a:cs typeface="Helvetica Neue"/>
              <a:sym typeface="Helvetica Neue"/>
            </a:endParaRPr>
          </a:p>
          <a:p>
            <a:pPr marL="0" lvl="0" indent="0" rtl="0">
              <a:lnSpc>
                <a:spcPct val="114000"/>
              </a:lnSpc>
              <a:spcBef>
                <a:spcPts val="800"/>
              </a:spcBef>
              <a:spcAft>
                <a:spcPts val="0"/>
              </a:spcAft>
              <a:buNone/>
            </a:pPr>
            <a:r>
              <a:rPr lang="en-GB" b="1">
                <a:solidFill>
                  <a:srgbClr val="444444"/>
                </a:solidFill>
                <a:latin typeface="Helvetica Neue"/>
                <a:ea typeface="Helvetica Neue"/>
                <a:cs typeface="Helvetica Neue"/>
                <a:sym typeface="Helvetica Neue"/>
              </a:rPr>
              <a:t>Why:  </a:t>
            </a:r>
            <a:r>
              <a:rPr lang="en-GB">
                <a:solidFill>
                  <a:srgbClr val="444444"/>
                </a:solidFill>
                <a:latin typeface="Helvetica Neue"/>
                <a:ea typeface="Helvetica Neue"/>
                <a:cs typeface="Helvetica Neue"/>
                <a:sym typeface="Helvetica Neue"/>
              </a:rPr>
              <a:t>Using open government data, boosting a </a:t>
            </a:r>
            <a:r>
              <a:rPr lang="en-GB" b="1">
                <a:solidFill>
                  <a:srgbClr val="444444"/>
                </a:solidFill>
                <a:latin typeface="Helvetica Neue"/>
                <a:ea typeface="Helvetica Neue"/>
                <a:cs typeface="Helvetica Neue"/>
                <a:sym typeface="Helvetica Neue"/>
              </a:rPr>
              <a:t>data driven economy </a:t>
            </a:r>
            <a:r>
              <a:rPr lang="en-GB">
                <a:solidFill>
                  <a:srgbClr val="444444"/>
                </a:solidFill>
                <a:latin typeface="Helvetica Neue"/>
                <a:ea typeface="Helvetica Neue"/>
                <a:cs typeface="Helvetica Neue"/>
                <a:sym typeface="Helvetica Neue"/>
              </a:rPr>
              <a:t>in Trentino, creating opportunities for companies and public administrations to develop new digital service/products</a:t>
            </a:r>
            <a:endParaRPr>
              <a:solidFill>
                <a:srgbClr val="444444"/>
              </a:solidFill>
              <a:latin typeface="Helvetica Neue"/>
              <a:ea typeface="Helvetica Neue"/>
              <a:cs typeface="Helvetica Neue"/>
              <a:sym typeface="Helvetica Neue"/>
            </a:endParaRPr>
          </a:p>
          <a:p>
            <a:pPr marL="0" lvl="0" indent="0" rtl="0">
              <a:lnSpc>
                <a:spcPct val="114000"/>
              </a:lnSpc>
              <a:spcBef>
                <a:spcPts val="800"/>
              </a:spcBef>
              <a:spcAft>
                <a:spcPts val="0"/>
              </a:spcAft>
              <a:buNone/>
            </a:pPr>
            <a:r>
              <a:rPr lang="en-GB" b="1">
                <a:solidFill>
                  <a:srgbClr val="444444"/>
                </a:solidFill>
                <a:latin typeface="Helvetica Neue"/>
                <a:ea typeface="Helvetica Neue"/>
                <a:cs typeface="Helvetica Neue"/>
                <a:sym typeface="Helvetica Neue"/>
              </a:rPr>
              <a:t>When:  </a:t>
            </a:r>
            <a:r>
              <a:rPr lang="en-GB">
                <a:solidFill>
                  <a:srgbClr val="444444"/>
                </a:solidFill>
                <a:latin typeface="Helvetica Neue"/>
                <a:ea typeface="Helvetica Neue"/>
                <a:cs typeface="Helvetica Neue"/>
                <a:sym typeface="Helvetica Neue"/>
              </a:rPr>
              <a:t>2 - 3 March 2018</a:t>
            </a:r>
            <a:endParaRPr>
              <a:solidFill>
                <a:srgbClr val="444444"/>
              </a:solidFill>
              <a:latin typeface="Helvetica Neue"/>
              <a:ea typeface="Helvetica Neue"/>
              <a:cs typeface="Helvetica Neue"/>
              <a:sym typeface="Helvetica Neue"/>
            </a:endParaRPr>
          </a:p>
          <a:p>
            <a:pPr marL="457200" lvl="0" indent="0" rtl="0">
              <a:spcBef>
                <a:spcPts val="800"/>
              </a:spcBef>
              <a:spcAft>
                <a:spcPts val="0"/>
              </a:spcAft>
              <a:buNone/>
            </a:pPr>
            <a:endParaRPr>
              <a:solidFill>
                <a:srgbClr val="000000"/>
              </a:solidFill>
              <a:highlight>
                <a:srgbClr val="EFF3F5"/>
              </a:highlight>
              <a:latin typeface="Helvetica Neue"/>
              <a:ea typeface="Helvetica Neue"/>
              <a:cs typeface="Helvetica Neue"/>
              <a:sym typeface="Helvetica Neue"/>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a:spcBef>
                <a:spcPts val="1600"/>
              </a:spcBef>
              <a:spcAft>
                <a:spcPts val="1600"/>
              </a:spcAft>
              <a:buNone/>
            </a:pPr>
            <a:r>
              <a:rPr lang="en-GB"/>
              <a:t>  </a:t>
            </a:r>
            <a:endParaRPr/>
          </a:p>
        </p:txBody>
      </p:sp>
      <p:sp>
        <p:nvSpPr>
          <p:cNvPr id="84" name="Google Shape;84;p14"/>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85" name="Google Shape;85;p14"/>
          <p:cNvPicPr preferRelativeResize="0"/>
          <p:nvPr/>
        </p:nvPicPr>
        <p:blipFill>
          <a:blip r:embed="rId5">
            <a:alphaModFix/>
          </a:blip>
          <a:stretch>
            <a:fillRect/>
          </a:stretch>
        </p:blipFill>
        <p:spPr>
          <a:xfrm>
            <a:off x="6606550" y="204753"/>
            <a:ext cx="1334792" cy="524700"/>
          </a:xfrm>
          <a:prstGeom prst="rect">
            <a:avLst/>
          </a:prstGeom>
          <a:noFill/>
          <a:ln>
            <a:noFill/>
          </a:ln>
        </p:spPr>
      </p:pic>
      <p:pic>
        <p:nvPicPr>
          <p:cNvPr id="86" name="Google Shape;86;p14"/>
          <p:cNvPicPr preferRelativeResize="0"/>
          <p:nvPr/>
        </p:nvPicPr>
        <p:blipFill>
          <a:blip r:embed="rId6">
            <a:alphaModFix/>
          </a:blip>
          <a:stretch>
            <a:fillRect/>
          </a:stretch>
        </p:blipFill>
        <p:spPr>
          <a:xfrm>
            <a:off x="3703775" y="161312"/>
            <a:ext cx="1096238" cy="524700"/>
          </a:xfrm>
          <a:prstGeom prst="rect">
            <a:avLst/>
          </a:prstGeom>
          <a:noFill/>
          <a:ln>
            <a:noFill/>
          </a:ln>
        </p:spPr>
      </p:pic>
      <p:pic>
        <p:nvPicPr>
          <p:cNvPr id="87" name="Google Shape;87;p14"/>
          <p:cNvPicPr preferRelativeResize="0"/>
          <p:nvPr/>
        </p:nvPicPr>
        <p:blipFill>
          <a:blip r:embed="rId7">
            <a:alphaModFix/>
          </a:blip>
          <a:stretch>
            <a:fillRect/>
          </a:stretch>
        </p:blipFill>
        <p:spPr>
          <a:xfrm>
            <a:off x="5150775" y="117850"/>
            <a:ext cx="1184975" cy="611600"/>
          </a:xfrm>
          <a:prstGeom prst="rect">
            <a:avLst/>
          </a:prstGeom>
          <a:noFill/>
          <a:ln>
            <a:noFill/>
          </a:ln>
        </p:spPr>
      </p:pic>
      <p:sp>
        <p:nvSpPr>
          <p:cNvPr id="88" name="Google Shape;88;p14"/>
          <p:cNvSpPr txBox="1"/>
          <p:nvPr/>
        </p:nvSpPr>
        <p:spPr>
          <a:xfrm>
            <a:off x="3732250" y="3429000"/>
            <a:ext cx="4479900" cy="2944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4"/>
          <p:cNvSpPr txBox="1"/>
          <p:nvPr/>
        </p:nvSpPr>
        <p:spPr>
          <a:xfrm>
            <a:off x="3413950" y="4142400"/>
            <a:ext cx="4798200" cy="2520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Numbers</a:t>
            </a: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17500" algn="l" defTabSz="914400" rtl="0" eaLnBrk="1" fontAlgn="auto" latinLnBrk="0" hangingPunct="1">
              <a:lnSpc>
                <a:spcPct val="115000"/>
              </a:lnSpc>
              <a:spcBef>
                <a:spcPts val="600"/>
              </a:spcBef>
              <a:spcAft>
                <a:spcPts val="0"/>
              </a:spcAft>
              <a:buClr>
                <a:srgbClr val="000000"/>
              </a:buClr>
              <a:buSzPts val="1400"/>
              <a:buFont typeface="Helvetica Neue"/>
              <a:buChar char="●"/>
              <a:tabLst/>
              <a:defRPr/>
            </a:pP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50 solvers (18-23 years old students)</a:t>
            </a: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17500" algn="l" defTabSz="914400" rtl="0" eaLnBrk="1" fontAlgn="auto" latinLnBrk="0" hangingPunct="1">
              <a:lnSpc>
                <a:spcPct val="115000"/>
              </a:lnSpc>
              <a:spcBef>
                <a:spcPts val="0"/>
              </a:spcBef>
              <a:spcAft>
                <a:spcPts val="0"/>
              </a:spcAft>
              <a:buClr>
                <a:srgbClr val="000000"/>
              </a:buClr>
              <a:buSzPts val="1400"/>
              <a:buFont typeface="Helvetica Neue"/>
              <a:buChar char="●"/>
              <a:tabLst/>
              <a:defRPr/>
            </a:pP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More than 6 SMEs  as  mentors (SW, chatbots)</a:t>
            </a: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17500" algn="l" defTabSz="914400" rtl="0" eaLnBrk="1" fontAlgn="auto" latinLnBrk="0" hangingPunct="1">
              <a:lnSpc>
                <a:spcPct val="115000"/>
              </a:lnSpc>
              <a:spcBef>
                <a:spcPts val="0"/>
              </a:spcBef>
              <a:spcAft>
                <a:spcPts val="0"/>
              </a:spcAft>
              <a:buClr>
                <a:srgbClr val="000000"/>
              </a:buClr>
              <a:buSzPts val="1400"/>
              <a:buFont typeface="Helvetica Neue"/>
              <a:buChar char="●"/>
              <a:tabLst/>
              <a:defRPr/>
            </a:pP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11 Challenges faced by 11 teams (3-4pp x team)</a:t>
            </a: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17500" algn="l" defTabSz="914400" rtl="0" eaLnBrk="1" fontAlgn="auto" latinLnBrk="0" hangingPunct="1">
              <a:lnSpc>
                <a:spcPct val="115000"/>
              </a:lnSpc>
              <a:spcBef>
                <a:spcPts val="0"/>
              </a:spcBef>
              <a:spcAft>
                <a:spcPts val="0"/>
              </a:spcAft>
              <a:buClr>
                <a:srgbClr val="000000"/>
              </a:buClr>
              <a:buSzPts val="1400"/>
              <a:buFont typeface="Helvetica Neue"/>
              <a:buChar char="●"/>
              <a:tabLst/>
              <a:defRPr/>
            </a:pP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6 PA institution from Trentino</a:t>
            </a: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17500" algn="l" defTabSz="914400" rtl="0" eaLnBrk="1" fontAlgn="auto" latinLnBrk="0" hangingPunct="1">
              <a:lnSpc>
                <a:spcPct val="115000"/>
              </a:lnSpc>
              <a:spcBef>
                <a:spcPts val="0"/>
              </a:spcBef>
              <a:spcAft>
                <a:spcPts val="0"/>
              </a:spcAft>
              <a:buClr>
                <a:srgbClr val="000000"/>
              </a:buClr>
              <a:buSzPts val="1400"/>
              <a:buFont typeface="Helvetica Neue"/>
              <a:buChar char="●"/>
              <a:tabLst/>
              <a:defRPr/>
            </a:pP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More than 2m  preparation (seminar with SMEs,training to solvers, meetings tutors) </a:t>
            </a: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17500" algn="l" defTabSz="914400" rtl="0" eaLnBrk="1" fontAlgn="auto" latinLnBrk="0" hangingPunct="1">
              <a:lnSpc>
                <a:spcPct val="115000"/>
              </a:lnSpc>
              <a:spcBef>
                <a:spcPts val="0"/>
              </a:spcBef>
              <a:spcAft>
                <a:spcPts val="0"/>
              </a:spcAft>
              <a:buClr>
                <a:srgbClr val="000000"/>
              </a:buClr>
              <a:buSzPts val="1400"/>
              <a:buFont typeface="Helvetica Neue"/>
              <a:buChar char="●"/>
              <a:tabLst/>
              <a:defRPr/>
            </a:pP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48h of full work (2 days hackabot)</a:t>
            </a: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160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0" name="Google Shape;90;p14"/>
          <p:cNvPicPr preferRelativeResize="0"/>
          <p:nvPr/>
        </p:nvPicPr>
        <p:blipFill>
          <a:blip r:embed="rId8">
            <a:alphaModFix/>
          </a:blip>
          <a:stretch>
            <a:fillRect/>
          </a:stretch>
        </p:blipFill>
        <p:spPr>
          <a:xfrm>
            <a:off x="8212147" y="90463"/>
            <a:ext cx="577975" cy="666371"/>
          </a:xfrm>
          <a:prstGeom prst="rect">
            <a:avLst/>
          </a:prstGeom>
          <a:noFill/>
          <a:ln>
            <a:noFill/>
          </a:ln>
        </p:spPr>
      </p:pic>
      <p:sp>
        <p:nvSpPr>
          <p:cNvPr id="91" name="Google Shape;91;p14"/>
          <p:cNvSpPr/>
          <p:nvPr/>
        </p:nvSpPr>
        <p:spPr>
          <a:xfrm>
            <a:off x="3044350" y="4051500"/>
            <a:ext cx="5167800" cy="2397900"/>
          </a:xfrm>
          <a:prstGeom prst="roundRect">
            <a:avLst>
              <a:gd name="adj" fmla="val 16667"/>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5105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p:nvPr/>
        </p:nvSpPr>
        <p:spPr>
          <a:xfrm>
            <a:off x="208750" y="1652550"/>
            <a:ext cx="5219400" cy="4344000"/>
          </a:xfrm>
          <a:prstGeom prst="roundRect">
            <a:avLst>
              <a:gd name="adj" fmla="val 16667"/>
            </a:avLst>
          </a:prstGeom>
          <a:noFill/>
          <a:ln w="28575" cap="flat" cmpd="sng">
            <a:solidFill>
              <a:srgbClr val="FFE599"/>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FF"/>
              </a:solidFill>
              <a:effectLst/>
              <a:uLnTx/>
              <a:uFillTx/>
              <a:latin typeface="Arial"/>
              <a:cs typeface="Arial"/>
              <a:sym typeface="Arial"/>
            </a:endParaRPr>
          </a:p>
        </p:txBody>
      </p:sp>
      <p:sp>
        <p:nvSpPr>
          <p:cNvPr id="97" name="Google Shape;97;p15"/>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How it works (organizational)</a:t>
            </a:r>
            <a:endParaRPr sz="2400"/>
          </a:p>
        </p:txBody>
      </p:sp>
      <p:sp>
        <p:nvSpPr>
          <p:cNvPr id="98" name="Google Shape;98;p15"/>
          <p:cNvSpPr/>
          <p:nvPr/>
        </p:nvSpPr>
        <p:spPr>
          <a:xfrm>
            <a:off x="440400" y="1889975"/>
            <a:ext cx="1557600" cy="1644900"/>
          </a:xfrm>
          <a:prstGeom prst="wedgeRectCallout">
            <a:avLst>
              <a:gd name="adj1" fmla="val 33003"/>
              <a:gd name="adj2" fmla="val 124125"/>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a:ln>
                  <a:noFill/>
                </a:ln>
                <a:solidFill>
                  <a:srgbClr val="000000"/>
                </a:solidFill>
                <a:effectLst/>
                <a:uLnTx/>
                <a:uFillTx/>
                <a:latin typeface="Arial"/>
                <a:cs typeface="Arial"/>
                <a:sym typeface="Arial"/>
              </a:rPr>
              <a:t>Workshop Innovation</a:t>
            </a:r>
            <a:r>
              <a:rPr kumimoji="0" lang="en-GB" sz="1000" b="0" i="0" u="none" strike="noStrike" kern="0" cap="none" spc="0" normalizeH="0" baseline="0" noProof="0">
                <a:ln>
                  <a:noFill/>
                </a:ln>
                <a:solidFill>
                  <a:srgbClr val="000000"/>
                </a:solidFill>
                <a:effectLst/>
                <a:uLnTx/>
                <a:uFillTx/>
                <a:latin typeface="Arial"/>
                <a:cs typeface="Arial"/>
                <a:sym typeface="Arial"/>
              </a:rPr>
              <a:t> Academy (SMEs client) </a:t>
            </a:r>
            <a:r>
              <a:rPr kumimoji="0" lang="en-GB" sz="1000" b="1" i="0" u="none" strike="noStrike" kern="0" cap="none" spc="0" normalizeH="0" baseline="0" noProof="0">
                <a:ln>
                  <a:noFill/>
                </a:ln>
                <a:solidFill>
                  <a:srgbClr val="000000"/>
                </a:solidFill>
                <a:effectLst/>
                <a:uLnTx/>
                <a:uFillTx/>
                <a:latin typeface="Arial"/>
                <a:cs typeface="Arial"/>
                <a:sym typeface="Arial"/>
              </a:rPr>
              <a:t>in Trentino Sviluppo</a:t>
            </a:r>
            <a:endParaRPr kumimoji="0" sz="1000" b="1" i="0" u="none" strike="noStrike" kern="0" cap="none" spc="0" normalizeH="0" baseline="0" noProof="0">
              <a:ln>
                <a:noFill/>
              </a:ln>
              <a:solidFill>
                <a:srgbClr val="000000"/>
              </a:solidFill>
              <a:effectLst/>
              <a:uLnTx/>
              <a:uFillTx/>
              <a:latin typeface="Arial"/>
              <a:cs typeface="Arial"/>
              <a:sym typeface="Arial"/>
            </a:endParaRPr>
          </a:p>
        </p:txBody>
      </p:sp>
      <p:cxnSp>
        <p:nvCxnSpPr>
          <p:cNvPr id="99" name="Google Shape;99;p15"/>
          <p:cNvCxnSpPr/>
          <p:nvPr/>
        </p:nvCxnSpPr>
        <p:spPr>
          <a:xfrm>
            <a:off x="427100" y="4912750"/>
            <a:ext cx="4919100" cy="22500"/>
          </a:xfrm>
          <a:prstGeom prst="straightConnector1">
            <a:avLst/>
          </a:prstGeom>
          <a:noFill/>
          <a:ln w="9525" cap="flat" cmpd="sng">
            <a:solidFill>
              <a:srgbClr val="595959"/>
            </a:solidFill>
            <a:prstDash val="solid"/>
            <a:round/>
            <a:headEnd type="none" w="med" len="med"/>
            <a:tailEnd type="none" w="med" len="med"/>
          </a:ln>
        </p:spPr>
      </p:cxnSp>
      <p:cxnSp>
        <p:nvCxnSpPr>
          <p:cNvPr id="100" name="Google Shape;100;p15"/>
          <p:cNvCxnSpPr/>
          <p:nvPr/>
        </p:nvCxnSpPr>
        <p:spPr>
          <a:xfrm flipH="1">
            <a:off x="2101900" y="2110150"/>
            <a:ext cx="9000" cy="3247200"/>
          </a:xfrm>
          <a:prstGeom prst="straightConnector1">
            <a:avLst/>
          </a:prstGeom>
          <a:noFill/>
          <a:ln w="9525" cap="flat" cmpd="sng">
            <a:solidFill>
              <a:srgbClr val="595959"/>
            </a:solidFill>
            <a:prstDash val="solid"/>
            <a:round/>
            <a:headEnd type="none" w="med" len="med"/>
            <a:tailEnd type="none" w="med" len="med"/>
          </a:ln>
        </p:spPr>
      </p:cxnSp>
      <p:cxnSp>
        <p:nvCxnSpPr>
          <p:cNvPr id="101" name="Google Shape;101;p15"/>
          <p:cNvCxnSpPr/>
          <p:nvPr/>
        </p:nvCxnSpPr>
        <p:spPr>
          <a:xfrm flipH="1">
            <a:off x="4732225" y="2110150"/>
            <a:ext cx="9000" cy="3247200"/>
          </a:xfrm>
          <a:prstGeom prst="straightConnector1">
            <a:avLst/>
          </a:prstGeom>
          <a:noFill/>
          <a:ln w="9525" cap="flat" cmpd="sng">
            <a:solidFill>
              <a:srgbClr val="595959"/>
            </a:solidFill>
            <a:prstDash val="solid"/>
            <a:round/>
            <a:headEnd type="none" w="med" len="med"/>
            <a:tailEnd type="none" w="med" len="med"/>
          </a:ln>
        </p:spPr>
      </p:cxnSp>
      <p:sp>
        <p:nvSpPr>
          <p:cNvPr id="102" name="Google Shape;102;p15"/>
          <p:cNvSpPr/>
          <p:nvPr/>
        </p:nvSpPr>
        <p:spPr>
          <a:xfrm rot="10800000">
            <a:off x="1610216" y="4722117"/>
            <a:ext cx="186300" cy="213000"/>
          </a:xfrm>
          <a:prstGeom prst="triangle">
            <a:avLst>
              <a:gd name="adj"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15"/>
          <p:cNvSpPr/>
          <p:nvPr/>
        </p:nvSpPr>
        <p:spPr>
          <a:xfrm rot="10800000">
            <a:off x="3544691" y="4722117"/>
            <a:ext cx="186300" cy="213000"/>
          </a:xfrm>
          <a:prstGeom prst="triangle">
            <a:avLst>
              <a:gd name="adj"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5"/>
          <p:cNvSpPr/>
          <p:nvPr/>
        </p:nvSpPr>
        <p:spPr>
          <a:xfrm rot="10800000">
            <a:off x="4971316" y="4722117"/>
            <a:ext cx="186300" cy="213000"/>
          </a:xfrm>
          <a:prstGeom prst="triangle">
            <a:avLst>
              <a:gd name="adj"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15"/>
          <p:cNvSpPr/>
          <p:nvPr/>
        </p:nvSpPr>
        <p:spPr>
          <a:xfrm>
            <a:off x="2320425" y="1883850"/>
            <a:ext cx="1410600" cy="2175900"/>
          </a:xfrm>
          <a:prstGeom prst="wedgeRectCallout">
            <a:avLst>
              <a:gd name="adj1" fmla="val 45268"/>
              <a:gd name="adj2" fmla="val 79572"/>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a:ln>
                  <a:noFill/>
                </a:ln>
                <a:solidFill>
                  <a:srgbClr val="000000"/>
                </a:solidFill>
                <a:effectLst/>
                <a:uLnTx/>
                <a:uFillTx/>
                <a:latin typeface="Arial"/>
                <a:cs typeface="Arial"/>
                <a:sym typeface="Arial"/>
              </a:rPr>
              <a:t>Preparatory</a:t>
            </a:r>
            <a:endParaRPr kumimoji="0" sz="10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a:ln>
                  <a:noFill/>
                </a:ln>
                <a:solidFill>
                  <a:srgbClr val="000000"/>
                </a:solidFill>
                <a:effectLst/>
                <a:uLnTx/>
                <a:uFillTx/>
                <a:latin typeface="Arial"/>
                <a:cs typeface="Arial"/>
                <a:sym typeface="Arial"/>
              </a:rPr>
              <a:t>Workshop</a:t>
            </a:r>
            <a:r>
              <a:rPr kumimoji="0" lang="en-GB" sz="1000" b="0" i="0" u="none" strike="noStrike" kern="0" cap="none" spc="0" normalizeH="0" baseline="0" noProof="0">
                <a:ln>
                  <a:noFill/>
                </a:ln>
                <a:solidFill>
                  <a:srgbClr val="000000"/>
                </a:solidFill>
                <a:effectLst/>
                <a:uLnTx/>
                <a:uFillTx/>
                <a:latin typeface="Arial"/>
                <a:cs typeface="Arial"/>
                <a:sym typeface="Arial"/>
              </a:rPr>
              <a:t> </a:t>
            </a: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a:ln>
                  <a:noFill/>
                </a:ln>
                <a:solidFill>
                  <a:srgbClr val="000000"/>
                </a:solidFill>
                <a:effectLst/>
                <a:uLnTx/>
                <a:uFillTx/>
                <a:latin typeface="Arial"/>
                <a:cs typeface="Arial"/>
                <a:sym typeface="Arial"/>
              </a:rPr>
              <a:t>Data Cleaning, Chatbot 101</a:t>
            </a: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a:ln>
                  <a:noFill/>
                </a:ln>
                <a:solidFill>
                  <a:srgbClr val="000000"/>
                </a:solidFill>
                <a:effectLst/>
                <a:uLnTx/>
                <a:uFillTx/>
                <a:latin typeface="Arial"/>
                <a:cs typeface="Arial"/>
                <a:sym typeface="Arial"/>
              </a:rPr>
              <a:t>For  solvers</a:t>
            </a: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a:ln>
                  <a:noFill/>
                </a:ln>
                <a:solidFill>
                  <a:srgbClr val="000000"/>
                </a:solidFill>
                <a:effectLst/>
                <a:uLnTx/>
                <a:uFillTx/>
                <a:latin typeface="Arial"/>
                <a:cs typeface="Arial"/>
                <a:sym typeface="Arial"/>
              </a:rPr>
              <a:t>dati, clienti e sviluppatori </a:t>
            </a: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15"/>
          <p:cNvSpPr/>
          <p:nvPr/>
        </p:nvSpPr>
        <p:spPr>
          <a:xfrm>
            <a:off x="4092050" y="2544850"/>
            <a:ext cx="1410600" cy="1644900"/>
          </a:xfrm>
          <a:prstGeom prst="wedgeRectCallout">
            <a:avLst>
              <a:gd name="adj1" fmla="val 18783"/>
              <a:gd name="adj2" fmla="val 81827"/>
            </a:avLst>
          </a:prstGeom>
          <a:solidFill>
            <a:srgbClr val="B6D7A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Hackabot </a:t>
            </a:r>
            <a:endParaRPr kumimoji="0" sz="14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Opendata</a:t>
            </a:r>
            <a:endParaRPr kumimoji="0" sz="14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a:ln>
                  <a:noFill/>
                </a:ln>
                <a:solidFill>
                  <a:srgbClr val="000000"/>
                </a:solidFill>
                <a:effectLst/>
                <a:uLnTx/>
                <a:uFillTx/>
                <a:latin typeface="Arial"/>
                <a:cs typeface="Arial"/>
                <a:sym typeface="Arial"/>
              </a:rPr>
              <a:t>@C-Lab Trento</a:t>
            </a:r>
            <a:endParaRPr kumimoji="0" sz="1000" b="1"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15"/>
          <p:cNvSpPr txBox="1"/>
          <p:nvPr/>
        </p:nvSpPr>
        <p:spPr>
          <a:xfrm>
            <a:off x="1664025" y="5020025"/>
            <a:ext cx="656400" cy="34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30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15"/>
          <p:cNvSpPr txBox="1"/>
          <p:nvPr/>
        </p:nvSpPr>
        <p:spPr>
          <a:xfrm>
            <a:off x="3268838" y="5011438"/>
            <a:ext cx="459900" cy="34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19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15"/>
          <p:cNvSpPr txBox="1"/>
          <p:nvPr/>
        </p:nvSpPr>
        <p:spPr>
          <a:xfrm>
            <a:off x="4886700" y="5020025"/>
            <a:ext cx="459900" cy="34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2-3</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15"/>
          <p:cNvSpPr txBox="1"/>
          <p:nvPr/>
        </p:nvSpPr>
        <p:spPr>
          <a:xfrm>
            <a:off x="2425975" y="5318250"/>
            <a:ext cx="16059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February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5"/>
          <p:cNvSpPr txBox="1"/>
          <p:nvPr/>
        </p:nvSpPr>
        <p:spPr>
          <a:xfrm>
            <a:off x="318650" y="5318250"/>
            <a:ext cx="16059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January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15"/>
          <p:cNvSpPr txBox="1"/>
          <p:nvPr/>
        </p:nvSpPr>
        <p:spPr>
          <a:xfrm>
            <a:off x="4533288" y="5357350"/>
            <a:ext cx="10476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March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p:nvPr/>
        </p:nvSpPr>
        <p:spPr>
          <a:xfrm rot="10800000">
            <a:off x="1229216" y="4722117"/>
            <a:ext cx="186300" cy="213000"/>
          </a:xfrm>
          <a:prstGeom prst="triangle">
            <a:avLst>
              <a:gd name="adj"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5"/>
          <p:cNvSpPr txBox="1"/>
          <p:nvPr/>
        </p:nvSpPr>
        <p:spPr>
          <a:xfrm>
            <a:off x="21775" y="4254050"/>
            <a:ext cx="19761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Arial"/>
                <a:cs typeface="Arial"/>
                <a:sym typeface="Arial"/>
              </a:rPr>
              <a:t>Solvers Call </a:t>
            </a:r>
            <a:endParaRPr kumimoji="0" sz="12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Arial"/>
                <a:cs typeface="Arial"/>
                <a:sym typeface="Arial"/>
              </a:rPr>
              <a:t>Published</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5"/>
          <p:cNvSpPr txBox="1"/>
          <p:nvPr/>
        </p:nvSpPr>
        <p:spPr>
          <a:xfrm>
            <a:off x="2101900" y="5011450"/>
            <a:ext cx="548700" cy="34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4243800" y="5020025"/>
            <a:ext cx="656400" cy="34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28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5"/>
          <p:cNvSpPr/>
          <p:nvPr/>
        </p:nvSpPr>
        <p:spPr>
          <a:xfrm>
            <a:off x="5719450" y="1093275"/>
            <a:ext cx="3088200" cy="5006100"/>
          </a:xfrm>
          <a:prstGeom prst="roundRect">
            <a:avLst>
              <a:gd name="adj" fmla="val 16667"/>
            </a:avLst>
          </a:prstGeom>
          <a:noFill/>
          <a:ln w="2857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FF"/>
              </a:solidFill>
              <a:effectLst/>
              <a:uLnTx/>
              <a:uFillTx/>
              <a:latin typeface="Arial"/>
              <a:cs typeface="Arial"/>
              <a:sym typeface="Arial"/>
            </a:endParaRPr>
          </a:p>
        </p:txBody>
      </p:sp>
      <p:sp>
        <p:nvSpPr>
          <p:cNvPr id="118" name="Google Shape;118;p15"/>
          <p:cNvSpPr/>
          <p:nvPr/>
        </p:nvSpPr>
        <p:spPr>
          <a:xfrm>
            <a:off x="6011050" y="1523450"/>
            <a:ext cx="2505000" cy="7551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Day 1 Group Making and POC Design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15"/>
          <p:cNvSpPr/>
          <p:nvPr/>
        </p:nvSpPr>
        <p:spPr>
          <a:xfrm>
            <a:off x="6011050" y="3320675"/>
            <a:ext cx="2505000" cy="5937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Day 1 User Test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5"/>
          <p:cNvSpPr/>
          <p:nvPr/>
        </p:nvSpPr>
        <p:spPr>
          <a:xfrm>
            <a:off x="6011050" y="4189750"/>
            <a:ext cx="2505000" cy="7551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Day 2 POC finalization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15"/>
          <p:cNvSpPr/>
          <p:nvPr/>
        </p:nvSpPr>
        <p:spPr>
          <a:xfrm>
            <a:off x="6011050" y="5094975"/>
            <a:ext cx="2505000" cy="7551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Day 2  Pitch preparation and Presentation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15"/>
          <p:cNvSpPr/>
          <p:nvPr/>
        </p:nvSpPr>
        <p:spPr>
          <a:xfrm>
            <a:off x="6011050" y="2422063"/>
            <a:ext cx="2505000" cy="7551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Day 1 POC Development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15"/>
          <p:cNvSpPr/>
          <p:nvPr/>
        </p:nvSpPr>
        <p:spPr>
          <a:xfrm>
            <a:off x="4970275" y="1466400"/>
            <a:ext cx="888300" cy="879600"/>
          </a:xfrm>
          <a:prstGeom prst="bentArrow">
            <a:avLst>
              <a:gd name="adj1" fmla="val 25000"/>
              <a:gd name="adj2" fmla="val 25000"/>
              <a:gd name="adj3" fmla="val 25000"/>
              <a:gd name="adj4" fmla="val 4375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5"/>
          <p:cNvSpPr txBox="1"/>
          <p:nvPr/>
        </p:nvSpPr>
        <p:spPr>
          <a:xfrm>
            <a:off x="6224200" y="1093275"/>
            <a:ext cx="2078700" cy="345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Hackabot Opendata</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15"/>
          <p:cNvSpPr/>
          <p:nvPr/>
        </p:nvSpPr>
        <p:spPr>
          <a:xfrm rot="5400000">
            <a:off x="6017850" y="3122825"/>
            <a:ext cx="407700" cy="416400"/>
          </a:xfrm>
          <a:prstGeom prst="rightArrow">
            <a:avLst>
              <a:gd name="adj1" fmla="val 50000"/>
              <a:gd name="adj2" fmla="val 4839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15"/>
          <p:cNvSpPr/>
          <p:nvPr/>
        </p:nvSpPr>
        <p:spPr>
          <a:xfrm rot="5400000">
            <a:off x="6015400" y="2171725"/>
            <a:ext cx="407700" cy="416400"/>
          </a:xfrm>
          <a:prstGeom prst="rightArrow">
            <a:avLst>
              <a:gd name="adj1" fmla="val 50000"/>
              <a:gd name="adj2" fmla="val 4839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15"/>
          <p:cNvSpPr/>
          <p:nvPr/>
        </p:nvSpPr>
        <p:spPr>
          <a:xfrm rot="5400000">
            <a:off x="6017850" y="3884825"/>
            <a:ext cx="407700" cy="416400"/>
          </a:xfrm>
          <a:prstGeom prst="rightArrow">
            <a:avLst>
              <a:gd name="adj1" fmla="val 50000"/>
              <a:gd name="adj2" fmla="val 4839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15"/>
          <p:cNvSpPr/>
          <p:nvPr/>
        </p:nvSpPr>
        <p:spPr>
          <a:xfrm rot="5400000">
            <a:off x="6017850" y="4799225"/>
            <a:ext cx="407700" cy="416400"/>
          </a:xfrm>
          <a:prstGeom prst="rightArrow">
            <a:avLst>
              <a:gd name="adj1" fmla="val 50000"/>
              <a:gd name="adj2" fmla="val 4839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29" name="Google Shape;129;p15"/>
          <p:cNvCxnSpPr/>
          <p:nvPr/>
        </p:nvCxnSpPr>
        <p:spPr>
          <a:xfrm flipH="1">
            <a:off x="8621300" y="1581875"/>
            <a:ext cx="26700" cy="2425200"/>
          </a:xfrm>
          <a:prstGeom prst="straightConnector1">
            <a:avLst/>
          </a:prstGeom>
          <a:noFill/>
          <a:ln w="28575" cap="flat" cmpd="sng">
            <a:solidFill>
              <a:schemeClr val="dk2"/>
            </a:solidFill>
            <a:prstDash val="solid"/>
            <a:round/>
            <a:headEnd type="none" w="med" len="med"/>
            <a:tailEnd type="none" w="med" len="med"/>
          </a:ln>
        </p:spPr>
      </p:cxnSp>
      <p:cxnSp>
        <p:nvCxnSpPr>
          <p:cNvPr id="130" name="Google Shape;130;p15"/>
          <p:cNvCxnSpPr/>
          <p:nvPr/>
        </p:nvCxnSpPr>
        <p:spPr>
          <a:xfrm flipH="1">
            <a:off x="8621250" y="4140300"/>
            <a:ext cx="9000" cy="1695600"/>
          </a:xfrm>
          <a:prstGeom prst="straightConnector1">
            <a:avLst/>
          </a:prstGeom>
          <a:noFill/>
          <a:ln w="28575" cap="flat" cmpd="sng">
            <a:solidFill>
              <a:schemeClr val="dk2"/>
            </a:solidFill>
            <a:prstDash val="solid"/>
            <a:round/>
            <a:headEnd type="none" w="med" len="med"/>
            <a:tailEnd type="none" w="med" len="med"/>
          </a:ln>
        </p:spPr>
      </p:cxnSp>
      <p:sp>
        <p:nvSpPr>
          <p:cNvPr id="131" name="Google Shape;131;p15"/>
          <p:cNvSpPr/>
          <p:nvPr/>
        </p:nvSpPr>
        <p:spPr>
          <a:xfrm rot="10800000">
            <a:off x="3286616" y="4722117"/>
            <a:ext cx="186300" cy="213000"/>
          </a:xfrm>
          <a:prstGeom prst="triangle">
            <a:avLst>
              <a:gd name="adj"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15"/>
          <p:cNvSpPr txBox="1"/>
          <p:nvPr/>
        </p:nvSpPr>
        <p:spPr>
          <a:xfrm>
            <a:off x="2079175" y="4254050"/>
            <a:ext cx="19761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Arial"/>
                <a:cs typeface="Arial"/>
                <a:sym typeface="Arial"/>
              </a:rPr>
              <a:t>Solvers</a:t>
            </a:r>
            <a:endParaRPr kumimoji="0" sz="12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Arial"/>
                <a:cs typeface="Arial"/>
                <a:sym typeface="Arial"/>
              </a:rPr>
              <a:t>Selected</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15"/>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134" name="Google Shape;134;p15"/>
          <p:cNvPicPr preferRelativeResize="0"/>
          <p:nvPr/>
        </p:nvPicPr>
        <p:blipFill>
          <a:blip r:embed="rId3">
            <a:alphaModFix/>
          </a:blip>
          <a:stretch>
            <a:fillRect/>
          </a:stretch>
        </p:blipFill>
        <p:spPr>
          <a:xfrm>
            <a:off x="8212147" y="90463"/>
            <a:ext cx="577975" cy="666371"/>
          </a:xfrm>
          <a:prstGeom prst="rect">
            <a:avLst/>
          </a:prstGeom>
          <a:noFill/>
          <a:ln>
            <a:noFill/>
          </a:ln>
        </p:spPr>
      </p:pic>
      <p:sp>
        <p:nvSpPr>
          <p:cNvPr id="135" name="Google Shape;135;p15"/>
          <p:cNvSpPr txBox="1"/>
          <p:nvPr/>
        </p:nvSpPr>
        <p:spPr>
          <a:xfrm>
            <a:off x="6224200" y="6076400"/>
            <a:ext cx="2078700" cy="345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Main event</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15"/>
          <p:cNvSpPr txBox="1"/>
          <p:nvPr/>
        </p:nvSpPr>
        <p:spPr>
          <a:xfrm>
            <a:off x="1880800" y="6000200"/>
            <a:ext cx="2078700" cy="345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Preparatory activities</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3872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11 Challenges with 6 different Customers</a:t>
            </a:r>
            <a:endParaRPr sz="2400"/>
          </a:p>
        </p:txBody>
      </p:sp>
      <p:sp>
        <p:nvSpPr>
          <p:cNvPr id="142" name="Google Shape;142;p16"/>
          <p:cNvSpPr txBox="1">
            <a:spLocks noGrp="1"/>
          </p:cNvSpPr>
          <p:nvPr>
            <p:ph type="body" idx="4294967295"/>
          </p:nvPr>
        </p:nvSpPr>
        <p:spPr>
          <a:xfrm>
            <a:off x="217050" y="1135475"/>
            <a:ext cx="8589000" cy="545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600">
                <a:solidFill>
                  <a:srgbClr val="000000"/>
                </a:solidFill>
                <a:latin typeface="Helvetica Neue"/>
                <a:ea typeface="Helvetica Neue"/>
                <a:cs typeface="Helvetica Neue"/>
                <a:sym typeface="Helvetica Neue"/>
              </a:rPr>
              <a:t>2 challenges on </a:t>
            </a:r>
            <a:r>
              <a:rPr lang="en-GB" sz="1600" b="1">
                <a:solidFill>
                  <a:srgbClr val="000000"/>
                </a:solidFill>
                <a:latin typeface="Helvetica Neue"/>
                <a:ea typeface="Helvetica Neue"/>
                <a:cs typeface="Helvetica Neue"/>
                <a:sym typeface="Helvetica Neue"/>
              </a:rPr>
              <a:t>interaction between citizens and groups</a:t>
            </a:r>
            <a:r>
              <a:rPr lang="en-GB" sz="1600">
                <a:solidFill>
                  <a:srgbClr val="000000"/>
                </a:solidFill>
                <a:latin typeface="Helvetica Neue"/>
                <a:ea typeface="Helvetica Neue"/>
                <a:cs typeface="Helvetica Neue"/>
                <a:sym typeface="Helvetica Neue"/>
              </a:rPr>
              <a:t> related with the activities of the Provinc</a:t>
            </a:r>
            <a:r>
              <a:rPr lang="en-GB" sz="1600" b="1">
                <a:solidFill>
                  <a:srgbClr val="000000"/>
                </a:solidFill>
                <a:latin typeface="Helvetica Neue"/>
                <a:ea typeface="Helvetica Neue"/>
                <a:cs typeface="Helvetica Neue"/>
                <a:sym typeface="Helvetica Neue"/>
              </a:rPr>
              <a:t>ial Unique Emergency Centre  -  </a:t>
            </a:r>
            <a:r>
              <a:rPr lang="en-GB" sz="1600">
                <a:solidFill>
                  <a:srgbClr val="000000"/>
                </a:solidFill>
                <a:latin typeface="Helvetica Neue"/>
                <a:ea typeface="Helvetica Neue"/>
                <a:cs typeface="Helvetica Neue"/>
                <a:sym typeface="Helvetica Neue"/>
              </a:rPr>
              <a:t>single EU Emergency call number "112" (PaT); </a:t>
            </a:r>
            <a:endParaRPr sz="1600">
              <a:solidFill>
                <a:srgbClr val="000000"/>
              </a:solidFill>
              <a:latin typeface="Helvetica Neue"/>
              <a:ea typeface="Helvetica Neue"/>
              <a:cs typeface="Helvetica Neue"/>
              <a:sym typeface="Helvetica Neue"/>
            </a:endParaRPr>
          </a:p>
          <a:p>
            <a:pPr marL="0" lvl="0" indent="0" rtl="0">
              <a:spcBef>
                <a:spcPts val="1600"/>
              </a:spcBef>
              <a:spcAft>
                <a:spcPts val="0"/>
              </a:spcAft>
              <a:buNone/>
            </a:pPr>
            <a:r>
              <a:rPr lang="en-GB" sz="1600">
                <a:solidFill>
                  <a:srgbClr val="000000"/>
                </a:solidFill>
                <a:latin typeface="Helvetica Neue"/>
                <a:ea typeface="Helvetica Neue"/>
                <a:cs typeface="Helvetica Neue"/>
                <a:sym typeface="Helvetica Neue"/>
              </a:rPr>
              <a:t>2 challenges on interaction between citizens and </a:t>
            </a:r>
            <a:r>
              <a:rPr lang="en-GB" sz="1600" b="1">
                <a:solidFill>
                  <a:srgbClr val="000000"/>
                </a:solidFill>
                <a:latin typeface="Helvetica Neue"/>
                <a:ea typeface="Helvetica Neue"/>
                <a:cs typeface="Helvetica Neue"/>
                <a:sym typeface="Helvetica Neue"/>
              </a:rPr>
              <a:t>Provincial Health Services Agency (APSS)</a:t>
            </a:r>
            <a:r>
              <a:rPr lang="en-GB" sz="1600">
                <a:solidFill>
                  <a:srgbClr val="000000"/>
                </a:solidFill>
                <a:latin typeface="Helvetica Neue"/>
                <a:ea typeface="Helvetica Neue"/>
                <a:cs typeface="Helvetica Neue"/>
                <a:sym typeface="Helvetica Neue"/>
              </a:rPr>
              <a:t> to get </a:t>
            </a:r>
            <a:r>
              <a:rPr lang="en-GB" sz="1600" b="1">
                <a:solidFill>
                  <a:srgbClr val="000000"/>
                </a:solidFill>
                <a:latin typeface="Helvetica Neue"/>
                <a:ea typeface="Helvetica Neue"/>
                <a:cs typeface="Helvetica Neue"/>
                <a:sym typeface="Helvetica Neue"/>
              </a:rPr>
              <a:t>general information or targeted information </a:t>
            </a:r>
            <a:r>
              <a:rPr lang="en-GB" sz="1600">
                <a:solidFill>
                  <a:srgbClr val="000000"/>
                </a:solidFill>
                <a:latin typeface="Helvetica Neue"/>
                <a:ea typeface="Helvetica Neue"/>
                <a:cs typeface="Helvetica Neue"/>
                <a:sym typeface="Helvetica Neue"/>
              </a:rPr>
              <a:t>about specific services pertaining to the public service (APSS);</a:t>
            </a:r>
            <a:endParaRPr sz="1600">
              <a:solidFill>
                <a:srgbClr val="000000"/>
              </a:solidFill>
              <a:latin typeface="Helvetica Neue"/>
              <a:ea typeface="Helvetica Neue"/>
              <a:cs typeface="Helvetica Neue"/>
              <a:sym typeface="Helvetica Neue"/>
            </a:endParaRPr>
          </a:p>
          <a:p>
            <a:pPr marL="0" lvl="0" indent="0" rtl="0">
              <a:spcBef>
                <a:spcPts val="1600"/>
              </a:spcBef>
              <a:spcAft>
                <a:spcPts val="0"/>
              </a:spcAft>
              <a:buNone/>
            </a:pPr>
            <a:r>
              <a:rPr lang="en-GB" sz="1600">
                <a:solidFill>
                  <a:srgbClr val="3C78D8"/>
                </a:solidFill>
                <a:latin typeface="Helvetica Neue"/>
                <a:ea typeface="Helvetica Neue"/>
                <a:cs typeface="Helvetica Neue"/>
                <a:sym typeface="Helvetica Neue"/>
              </a:rPr>
              <a:t>1 challenge on interaction </a:t>
            </a:r>
            <a:r>
              <a:rPr lang="en-GB" sz="1600" b="1">
                <a:solidFill>
                  <a:srgbClr val="3C78D8"/>
                </a:solidFill>
                <a:latin typeface="Helvetica Neue"/>
                <a:ea typeface="Helvetica Neue"/>
                <a:cs typeface="Helvetica Neue"/>
                <a:sym typeface="Helvetica Neue"/>
              </a:rPr>
              <a:t>between citizens and public administration regarding public services </a:t>
            </a:r>
            <a:r>
              <a:rPr lang="en-GB" sz="1600">
                <a:solidFill>
                  <a:srgbClr val="3C78D8"/>
                </a:solidFill>
                <a:latin typeface="Helvetica Neue"/>
                <a:ea typeface="Helvetica Neue"/>
                <a:cs typeface="Helvetica Neue"/>
                <a:sym typeface="Helvetica Neue"/>
              </a:rPr>
              <a:t>under the responsibility of the Provincial General Direction (PaT);</a:t>
            </a:r>
            <a:endParaRPr sz="1600">
              <a:solidFill>
                <a:srgbClr val="3C78D8"/>
              </a:solidFill>
              <a:latin typeface="Helvetica Neue"/>
              <a:ea typeface="Helvetica Neue"/>
              <a:cs typeface="Helvetica Neue"/>
              <a:sym typeface="Helvetica Neue"/>
            </a:endParaRPr>
          </a:p>
          <a:p>
            <a:pPr marL="0" lvl="0" indent="0" rtl="0">
              <a:spcBef>
                <a:spcPts val="1600"/>
              </a:spcBef>
              <a:spcAft>
                <a:spcPts val="0"/>
              </a:spcAft>
              <a:buNone/>
            </a:pPr>
            <a:r>
              <a:rPr lang="en-GB" sz="1600">
                <a:solidFill>
                  <a:srgbClr val="000000"/>
                </a:solidFill>
                <a:latin typeface="Helvetica Neue"/>
                <a:ea typeface="Helvetica Neue"/>
                <a:cs typeface="Helvetica Neue"/>
                <a:sym typeface="Helvetica Neue"/>
              </a:rPr>
              <a:t>2 challenge on interaction between citizens and public administration regarding use of </a:t>
            </a:r>
            <a:r>
              <a:rPr lang="en-GB" sz="1600" b="1">
                <a:solidFill>
                  <a:srgbClr val="000000"/>
                </a:solidFill>
                <a:latin typeface="Helvetica Neue"/>
                <a:ea typeface="Helvetica Neue"/>
                <a:cs typeface="Helvetica Neue"/>
                <a:sym typeface="Helvetica Neue"/>
              </a:rPr>
              <a:t>information collected through web platforms</a:t>
            </a:r>
            <a:r>
              <a:rPr lang="en-GB" sz="1600">
                <a:solidFill>
                  <a:srgbClr val="000000"/>
                </a:solidFill>
                <a:latin typeface="Helvetica Neue"/>
                <a:ea typeface="Helvetica Neue"/>
                <a:cs typeface="Helvetica Neue"/>
                <a:sym typeface="Helvetica Neue"/>
              </a:rPr>
              <a:t> </a:t>
            </a:r>
            <a:r>
              <a:rPr lang="en-GB" sz="1600" b="1">
                <a:solidFill>
                  <a:srgbClr val="000000"/>
                </a:solidFill>
                <a:latin typeface="Helvetica Neue"/>
                <a:ea typeface="Helvetica Neue"/>
                <a:cs typeface="Helvetica Neue"/>
                <a:sym typeface="Helvetica Neue"/>
              </a:rPr>
              <a:t>for event organization </a:t>
            </a:r>
            <a:r>
              <a:rPr lang="en-GB" sz="1600">
                <a:solidFill>
                  <a:srgbClr val="000000"/>
                </a:solidFill>
                <a:latin typeface="Helvetica Neue"/>
                <a:ea typeface="Helvetica Neue"/>
                <a:cs typeface="Helvetica Neue"/>
                <a:sym typeface="Helvetica Neue"/>
              </a:rPr>
              <a:t>(Trentino</a:t>
            </a:r>
            <a:r>
              <a:rPr lang="en-GB" sz="1600" b="1">
                <a:solidFill>
                  <a:srgbClr val="000000"/>
                </a:solidFill>
                <a:latin typeface="Helvetica Neue"/>
                <a:ea typeface="Helvetica Neue"/>
                <a:cs typeface="Helvetica Neue"/>
                <a:sym typeface="Helvetica Neue"/>
              </a:rPr>
              <a:t> Municipality</a:t>
            </a:r>
            <a:r>
              <a:rPr lang="en-GB" sz="1600">
                <a:solidFill>
                  <a:srgbClr val="000000"/>
                </a:solidFill>
                <a:latin typeface="Helvetica Neue"/>
                <a:ea typeface="Helvetica Neue"/>
                <a:cs typeface="Helvetica Neue"/>
                <a:sym typeface="Helvetica Neue"/>
              </a:rPr>
              <a:t> Consortium);</a:t>
            </a:r>
            <a:endParaRPr sz="1600">
              <a:solidFill>
                <a:srgbClr val="000000"/>
              </a:solidFill>
              <a:latin typeface="Helvetica Neue"/>
              <a:ea typeface="Helvetica Neue"/>
              <a:cs typeface="Helvetica Neue"/>
              <a:sym typeface="Helvetica Neue"/>
            </a:endParaRPr>
          </a:p>
          <a:p>
            <a:pPr marL="0" lvl="0" indent="0" rtl="0">
              <a:spcBef>
                <a:spcPts val="1600"/>
              </a:spcBef>
              <a:spcAft>
                <a:spcPts val="0"/>
              </a:spcAft>
              <a:buNone/>
            </a:pPr>
            <a:r>
              <a:rPr lang="en-GB" sz="1600">
                <a:solidFill>
                  <a:srgbClr val="000000"/>
                </a:solidFill>
                <a:latin typeface="Helvetica Neue"/>
                <a:ea typeface="Helvetica Neue"/>
                <a:cs typeface="Helvetica Neue"/>
                <a:sym typeface="Helvetica Neue"/>
              </a:rPr>
              <a:t>2 challenges on interaction </a:t>
            </a:r>
            <a:r>
              <a:rPr lang="en-GB" sz="1600" b="1">
                <a:solidFill>
                  <a:srgbClr val="000000"/>
                </a:solidFill>
                <a:latin typeface="Helvetica Neue"/>
                <a:ea typeface="Helvetica Neue"/>
                <a:cs typeface="Helvetica Neue"/>
                <a:sym typeface="Helvetica Neue"/>
              </a:rPr>
              <a:t>with customers of a Trento Science Museum</a:t>
            </a:r>
            <a:r>
              <a:rPr lang="en-GB" sz="1600">
                <a:solidFill>
                  <a:srgbClr val="000000"/>
                </a:solidFill>
                <a:latin typeface="Helvetica Neue"/>
                <a:ea typeface="Helvetica Neue"/>
                <a:cs typeface="Helvetica Neue"/>
                <a:sym typeface="Helvetica Neue"/>
              </a:rPr>
              <a:t> (MUSE); </a:t>
            </a:r>
            <a:endParaRPr sz="1600">
              <a:solidFill>
                <a:srgbClr val="000000"/>
              </a:solidFill>
              <a:latin typeface="Helvetica Neue"/>
              <a:ea typeface="Helvetica Neue"/>
              <a:cs typeface="Helvetica Neue"/>
              <a:sym typeface="Helvetica Neue"/>
            </a:endParaRPr>
          </a:p>
          <a:p>
            <a:pPr marL="0" lvl="0" indent="0" rtl="0">
              <a:spcBef>
                <a:spcPts val="1600"/>
              </a:spcBef>
              <a:spcAft>
                <a:spcPts val="0"/>
              </a:spcAft>
              <a:buNone/>
            </a:pPr>
            <a:r>
              <a:rPr lang="en-GB" sz="1600">
                <a:solidFill>
                  <a:srgbClr val="000000"/>
                </a:solidFill>
                <a:latin typeface="Helvetica Neue"/>
                <a:ea typeface="Helvetica Neue"/>
                <a:cs typeface="Helvetica Neue"/>
                <a:sym typeface="Helvetica Neue"/>
              </a:rPr>
              <a:t>2 challenges on interaction with citizens related with</a:t>
            </a:r>
            <a:r>
              <a:rPr lang="en-GB" sz="1600" b="1">
                <a:solidFill>
                  <a:srgbClr val="000000"/>
                </a:solidFill>
                <a:latin typeface="Helvetica Neue"/>
                <a:ea typeface="Helvetica Neue"/>
                <a:cs typeface="Helvetica Neue"/>
                <a:sym typeface="Helvetica Neue"/>
              </a:rPr>
              <a:t> energy certification</a:t>
            </a:r>
            <a:r>
              <a:rPr lang="en-GB" sz="1600">
                <a:solidFill>
                  <a:srgbClr val="000000"/>
                </a:solidFill>
                <a:latin typeface="Helvetica Neue"/>
                <a:ea typeface="Helvetica Neue"/>
                <a:cs typeface="Helvetica Neue"/>
                <a:sym typeface="Helvetica Neue"/>
              </a:rPr>
              <a:t> provided by Provincial Agency for </a:t>
            </a:r>
            <a:r>
              <a:rPr lang="en-GB" sz="1600" b="1">
                <a:solidFill>
                  <a:srgbClr val="000000"/>
                </a:solidFill>
                <a:latin typeface="Helvetica Neue"/>
                <a:ea typeface="Helvetica Neue"/>
                <a:cs typeface="Helvetica Neue"/>
                <a:sym typeface="Helvetica Neue"/>
              </a:rPr>
              <a:t>Water Resources and Energy</a:t>
            </a:r>
            <a:r>
              <a:rPr lang="en-GB" sz="1600">
                <a:solidFill>
                  <a:srgbClr val="000000"/>
                </a:solidFill>
                <a:latin typeface="Helvetica Neue"/>
                <a:ea typeface="Helvetica Neue"/>
                <a:cs typeface="Helvetica Neue"/>
                <a:sym typeface="Helvetica Neue"/>
              </a:rPr>
              <a:t> (APRIE  PaT)</a:t>
            </a:r>
            <a:endParaRPr sz="1600">
              <a:latin typeface="Helvetica Neue"/>
              <a:ea typeface="Helvetica Neue"/>
              <a:cs typeface="Helvetica Neue"/>
              <a:sym typeface="Helvetica Neue"/>
            </a:endParaRPr>
          </a:p>
          <a:p>
            <a:pPr marL="0" lvl="0" indent="0">
              <a:spcBef>
                <a:spcPts val="1600"/>
              </a:spcBef>
              <a:spcAft>
                <a:spcPts val="1600"/>
              </a:spcAft>
              <a:buNone/>
            </a:pPr>
            <a:endParaRPr sz="1600">
              <a:latin typeface="Helvetica Neue"/>
              <a:ea typeface="Helvetica Neue"/>
              <a:cs typeface="Helvetica Neue"/>
              <a:sym typeface="Helvetica Neue"/>
            </a:endParaRPr>
          </a:p>
        </p:txBody>
      </p:sp>
      <p:sp>
        <p:nvSpPr>
          <p:cNvPr id="143" name="Google Shape;143;p16"/>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144" name="Google Shape;144;p16"/>
          <p:cNvPicPr preferRelativeResize="0"/>
          <p:nvPr/>
        </p:nvPicPr>
        <p:blipFill>
          <a:blip r:embed="rId3">
            <a:alphaModFix/>
          </a:blip>
          <a:stretch>
            <a:fillRect/>
          </a:stretch>
        </p:blipFill>
        <p:spPr>
          <a:xfrm>
            <a:off x="8212147" y="90463"/>
            <a:ext cx="577975" cy="666371"/>
          </a:xfrm>
          <a:prstGeom prst="rect">
            <a:avLst/>
          </a:prstGeom>
          <a:noFill/>
          <a:ln>
            <a:noFill/>
          </a:ln>
        </p:spPr>
      </p:pic>
    </p:spTree>
    <p:extLst>
      <p:ext uri="{BB962C8B-B14F-4D97-AF65-F5344CB8AC3E}">
        <p14:creationId xmlns:p14="http://schemas.microsoft.com/office/powerpoint/2010/main" val="1022932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158700" y="0"/>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Challenge - find out a service - as is  </a:t>
            </a:r>
            <a:endParaRPr sz="2400"/>
          </a:p>
        </p:txBody>
      </p:sp>
      <p:sp>
        <p:nvSpPr>
          <p:cNvPr id="150" name="Google Shape;150;p17"/>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151" name="Google Shape;151;p17"/>
          <p:cNvPicPr preferRelativeResize="0"/>
          <p:nvPr/>
        </p:nvPicPr>
        <p:blipFill>
          <a:blip r:embed="rId3">
            <a:alphaModFix/>
          </a:blip>
          <a:stretch>
            <a:fillRect/>
          </a:stretch>
        </p:blipFill>
        <p:spPr>
          <a:xfrm>
            <a:off x="491400" y="1395700"/>
            <a:ext cx="3689869" cy="2435175"/>
          </a:xfrm>
          <a:prstGeom prst="rect">
            <a:avLst/>
          </a:prstGeom>
          <a:noFill/>
          <a:ln>
            <a:noFill/>
          </a:ln>
        </p:spPr>
      </p:pic>
      <p:pic>
        <p:nvPicPr>
          <p:cNvPr id="152" name="Google Shape;152;p17"/>
          <p:cNvPicPr preferRelativeResize="0"/>
          <p:nvPr/>
        </p:nvPicPr>
        <p:blipFill>
          <a:blip r:embed="rId4">
            <a:alphaModFix/>
          </a:blip>
          <a:stretch>
            <a:fillRect/>
          </a:stretch>
        </p:blipFill>
        <p:spPr>
          <a:xfrm>
            <a:off x="4572000" y="1391025"/>
            <a:ext cx="4038050" cy="2334375"/>
          </a:xfrm>
          <a:prstGeom prst="rect">
            <a:avLst/>
          </a:prstGeom>
          <a:noFill/>
          <a:ln>
            <a:noFill/>
          </a:ln>
        </p:spPr>
      </p:pic>
      <p:pic>
        <p:nvPicPr>
          <p:cNvPr id="153" name="Google Shape;153;p17"/>
          <p:cNvPicPr preferRelativeResize="0"/>
          <p:nvPr/>
        </p:nvPicPr>
        <p:blipFill>
          <a:blip r:embed="rId5">
            <a:alphaModFix/>
          </a:blip>
          <a:stretch>
            <a:fillRect/>
          </a:stretch>
        </p:blipFill>
        <p:spPr>
          <a:xfrm>
            <a:off x="4019250" y="4310362"/>
            <a:ext cx="4836506" cy="1928175"/>
          </a:xfrm>
          <a:prstGeom prst="rect">
            <a:avLst/>
          </a:prstGeom>
          <a:noFill/>
          <a:ln>
            <a:noFill/>
          </a:ln>
        </p:spPr>
      </p:pic>
      <p:pic>
        <p:nvPicPr>
          <p:cNvPr id="154" name="Google Shape;154;p17"/>
          <p:cNvPicPr preferRelativeResize="0"/>
          <p:nvPr/>
        </p:nvPicPr>
        <p:blipFill>
          <a:blip r:embed="rId6">
            <a:alphaModFix/>
          </a:blip>
          <a:stretch>
            <a:fillRect/>
          </a:stretch>
        </p:blipFill>
        <p:spPr>
          <a:xfrm>
            <a:off x="424775" y="4542725"/>
            <a:ext cx="3413986" cy="1928175"/>
          </a:xfrm>
          <a:prstGeom prst="rect">
            <a:avLst/>
          </a:prstGeom>
          <a:noFill/>
          <a:ln>
            <a:noFill/>
          </a:ln>
        </p:spPr>
      </p:pic>
      <p:pic>
        <p:nvPicPr>
          <p:cNvPr id="155" name="Google Shape;155;p17"/>
          <p:cNvPicPr preferRelativeResize="0"/>
          <p:nvPr/>
        </p:nvPicPr>
        <p:blipFill>
          <a:blip r:embed="rId7">
            <a:alphaModFix/>
          </a:blip>
          <a:stretch>
            <a:fillRect/>
          </a:stretch>
        </p:blipFill>
        <p:spPr>
          <a:xfrm>
            <a:off x="8212147" y="90463"/>
            <a:ext cx="577975" cy="666371"/>
          </a:xfrm>
          <a:prstGeom prst="rect">
            <a:avLst/>
          </a:prstGeom>
          <a:noFill/>
          <a:ln>
            <a:noFill/>
          </a:ln>
        </p:spPr>
      </p:pic>
      <p:sp>
        <p:nvSpPr>
          <p:cNvPr id="156" name="Google Shape;156;p17"/>
          <p:cNvSpPr txBox="1"/>
          <p:nvPr/>
        </p:nvSpPr>
        <p:spPr>
          <a:xfrm>
            <a:off x="806950" y="990200"/>
            <a:ext cx="2861700" cy="329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comefareper.provincia.tn.it</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17"/>
          <p:cNvSpPr txBox="1"/>
          <p:nvPr/>
        </p:nvSpPr>
        <p:spPr>
          <a:xfrm>
            <a:off x="5160175" y="1066300"/>
            <a:ext cx="2861700" cy="329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Timing of procedures/service</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17"/>
          <p:cNvSpPr txBox="1"/>
          <p:nvPr/>
        </p:nvSpPr>
        <p:spPr>
          <a:xfrm>
            <a:off x="4661325" y="3939425"/>
            <a:ext cx="2861700" cy="329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procedimenti.provincia.tn.it</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17"/>
          <p:cNvSpPr txBox="1"/>
          <p:nvPr/>
        </p:nvSpPr>
        <p:spPr>
          <a:xfrm>
            <a:off x="424775" y="4157950"/>
            <a:ext cx="3243900" cy="329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servizionline.provincia.tn.it</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6946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3979214" y="6442645"/>
            <a:ext cx="1258443" cy="404664"/>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77" name="Title 76"/>
          <p:cNvSpPr>
            <a:spLocks noGrp="1"/>
          </p:cNvSpPr>
          <p:nvPr>
            <p:ph type="title"/>
          </p:nvPr>
        </p:nvSpPr>
        <p:spPr/>
        <p:txBody>
          <a:bodyPr/>
          <a:lstStyle/>
          <a:p>
            <a:r>
              <a:rPr lang="en-GB" smtClean="0"/>
              <a:t>Agenda</a:t>
            </a:r>
            <a:endParaRPr lang="en-GB" dirty="0"/>
          </a:p>
        </p:txBody>
      </p:sp>
      <p:grpSp>
        <p:nvGrpSpPr>
          <p:cNvPr id="3" name="Group 2"/>
          <p:cNvGrpSpPr>
            <a:grpSpLocks noChangeAspect="1"/>
          </p:cNvGrpSpPr>
          <p:nvPr/>
        </p:nvGrpSpPr>
        <p:grpSpPr>
          <a:xfrm>
            <a:off x="803969" y="1645787"/>
            <a:ext cx="8232527" cy="5212215"/>
            <a:chOff x="1053219" y="1371600"/>
            <a:chExt cx="7792525" cy="4933640"/>
          </a:xfrm>
        </p:grpSpPr>
        <p:sp>
          <p:nvSpPr>
            <p:cNvPr id="42" name="TextBox 41"/>
            <p:cNvSpPr txBox="1"/>
            <p:nvPr/>
          </p:nvSpPr>
          <p:spPr>
            <a:xfrm>
              <a:off x="1053219" y="2220085"/>
              <a:ext cx="1605398" cy="495256"/>
            </a:xfrm>
            <a:prstGeom prst="rect">
              <a:avLst/>
            </a:prstGeom>
            <a:noFill/>
          </p:spPr>
          <p:txBody>
            <a:bodyPr wrap="square" rtlCol="0" anchor="ctr">
              <a:spAutoFit/>
            </a:bodyPr>
            <a:lstStyle/>
            <a:p>
              <a:r>
                <a:rPr lang="en-US" sz="1400" dirty="0">
                  <a:solidFill>
                    <a:srgbClr val="004494"/>
                  </a:solidFill>
                  <a:latin typeface="Segoe UI Semibold" panose="020B0702040204020203" pitchFamily="34" charset="0"/>
                  <a:cs typeface="Segoe UI Semibold" panose="020B0702040204020203" pitchFamily="34" charset="0"/>
                </a:rPr>
                <a:t>Welcome and overview</a:t>
              </a:r>
            </a:p>
          </p:txBody>
        </p:sp>
        <p:sp>
          <p:nvSpPr>
            <p:cNvPr id="48" name="TextBox 47"/>
            <p:cNvSpPr txBox="1"/>
            <p:nvPr/>
          </p:nvSpPr>
          <p:spPr>
            <a:xfrm>
              <a:off x="1062040" y="3686596"/>
              <a:ext cx="1605398" cy="495256"/>
            </a:xfrm>
            <a:prstGeom prst="rect">
              <a:avLst/>
            </a:prstGeom>
            <a:noFill/>
          </p:spPr>
          <p:txBody>
            <a:bodyPr wrap="square" rtlCol="0" anchor="ctr">
              <a:spAutoFit/>
            </a:bodyPr>
            <a:lstStyle/>
            <a:p>
              <a:r>
                <a:rPr lang="en-US" sz="1400" dirty="0">
                  <a:solidFill>
                    <a:srgbClr val="004494"/>
                  </a:solidFill>
                  <a:latin typeface="Segoe UI Semibold" panose="020B0702040204020203" pitchFamily="34" charset="0"/>
                  <a:cs typeface="Segoe UI Semibold" panose="020B0702040204020203" pitchFamily="34" charset="0"/>
                </a:rPr>
                <a:t>Cross-border pilot: Spain &amp; Portugal</a:t>
              </a:r>
            </a:p>
          </p:txBody>
        </p:sp>
        <p:sp>
          <p:nvSpPr>
            <p:cNvPr id="51" name="TextBox 50"/>
            <p:cNvSpPr txBox="1"/>
            <p:nvPr/>
          </p:nvSpPr>
          <p:spPr>
            <a:xfrm>
              <a:off x="6493937" y="2786871"/>
              <a:ext cx="2351807" cy="2330616"/>
            </a:xfrm>
            <a:prstGeom prst="rect">
              <a:avLst/>
            </a:prstGeom>
            <a:noFill/>
          </p:spPr>
          <p:txBody>
            <a:bodyPr wrap="square" rtlCol="0" anchor="ctr">
              <a:spAutoFit/>
            </a:bodyPr>
            <a:lstStyle/>
            <a:p>
              <a:r>
                <a:rPr lang="en-US" sz="1400" dirty="0">
                  <a:solidFill>
                    <a:srgbClr val="004494"/>
                  </a:solidFill>
                  <a:latin typeface="Segoe UI Semibold" panose="020B0702040204020203" pitchFamily="34" charset="0"/>
                  <a:cs typeface="Segoe UI Semibold" panose="020B0702040204020203" pitchFamily="34" charset="0"/>
                </a:rPr>
                <a:t>List of generic public services</a:t>
              </a:r>
            </a:p>
            <a:p>
              <a:pPr lvl="1"/>
              <a:r>
                <a:rPr lang="en-GB" sz="1400" i="1" dirty="0">
                  <a:solidFill>
                    <a:srgbClr val="004494"/>
                  </a:solidFill>
                  <a:latin typeface="Segoe UI Semibold" panose="020B0702040204020203" pitchFamily="34" charset="0"/>
                  <a:cs typeface="Segoe UI Semibold" panose="020B0702040204020203" pitchFamily="34" charset="0"/>
                </a:rPr>
                <a:t>Presentation from the Department of Internal Affairs, New Zealand</a:t>
              </a:r>
            </a:p>
            <a:p>
              <a:pPr lvl="1"/>
              <a:r>
                <a:rPr lang="nl-NL" sz="1400" i="1" dirty="0">
                  <a:solidFill>
                    <a:srgbClr val="004494"/>
                  </a:solidFill>
                  <a:latin typeface="Segoe UI Semibold" panose="020B0702040204020203" pitchFamily="34" charset="0"/>
                  <a:cs typeface="Segoe UI Semibold" panose="020B0702040204020203" pitchFamily="34" charset="0"/>
                </a:rPr>
                <a:t>Presentation from Logius, Ministerie van Binnenlandse Zaken en Koninkrijksrelaties, The Netherlands</a:t>
              </a:r>
              <a:endParaRPr lang="en-US" sz="1400" i="1" dirty="0">
                <a:solidFill>
                  <a:srgbClr val="004494"/>
                </a:solidFill>
                <a:latin typeface="Segoe UI Semibold" panose="020B0702040204020203" pitchFamily="34" charset="0"/>
                <a:cs typeface="Segoe UI Semibold" panose="020B0702040204020203" pitchFamily="34" charset="0"/>
              </a:endParaRPr>
            </a:p>
          </p:txBody>
        </p:sp>
        <p:sp>
          <p:nvSpPr>
            <p:cNvPr id="54" name="TextBox 53"/>
            <p:cNvSpPr txBox="1"/>
            <p:nvPr/>
          </p:nvSpPr>
          <p:spPr>
            <a:xfrm>
              <a:off x="6478099" y="5153761"/>
              <a:ext cx="1605398" cy="291327"/>
            </a:xfrm>
            <a:prstGeom prst="rect">
              <a:avLst/>
            </a:prstGeom>
            <a:noFill/>
          </p:spPr>
          <p:txBody>
            <a:bodyPr wrap="square" rtlCol="0" anchor="ctr">
              <a:spAutoFit/>
            </a:bodyPr>
            <a:lstStyle/>
            <a:p>
              <a:pPr algn="ctr"/>
              <a:r>
                <a:rPr lang="en-US" sz="1400" dirty="0">
                  <a:solidFill>
                    <a:srgbClr val="004494"/>
                  </a:solidFill>
                  <a:latin typeface="Segoe UI Semibold" panose="020B0702040204020203" pitchFamily="34" charset="0"/>
                  <a:cs typeface="Segoe UI Semibold" panose="020B0702040204020203" pitchFamily="34" charset="0"/>
                </a:rPr>
                <a:t>AOB and wrap-up</a:t>
              </a:r>
            </a:p>
          </p:txBody>
        </p:sp>
        <p:sp>
          <p:nvSpPr>
            <p:cNvPr id="55" name="Freeform 15"/>
            <p:cNvSpPr>
              <a:spLocks/>
            </p:cNvSpPr>
            <p:nvPr/>
          </p:nvSpPr>
          <p:spPr bwMode="auto">
            <a:xfrm flipH="1">
              <a:off x="4877242" y="5804285"/>
              <a:ext cx="1925894" cy="484088"/>
            </a:xfrm>
            <a:custGeom>
              <a:avLst/>
              <a:gdLst>
                <a:gd name="T0" fmla="*/ 1087 w 1142"/>
                <a:gd name="T1" fmla="*/ 0 h 287"/>
                <a:gd name="T2" fmla="*/ 0 w 1142"/>
                <a:gd name="T3" fmla="*/ 287 h 287"/>
                <a:gd name="T4" fmla="*/ 335 w 1142"/>
                <a:gd name="T5" fmla="*/ 287 h 287"/>
                <a:gd name="T6" fmla="*/ 1142 w 1142"/>
                <a:gd name="T7" fmla="*/ 0 h 287"/>
                <a:gd name="T8" fmla="*/ 1087 w 1142"/>
                <a:gd name="T9" fmla="*/ 0 h 287"/>
              </a:gdLst>
              <a:ahLst/>
              <a:cxnLst>
                <a:cxn ang="0">
                  <a:pos x="T0" y="T1"/>
                </a:cxn>
                <a:cxn ang="0">
                  <a:pos x="T2" y="T3"/>
                </a:cxn>
                <a:cxn ang="0">
                  <a:pos x="T4" y="T5"/>
                </a:cxn>
                <a:cxn ang="0">
                  <a:pos x="T6" y="T7"/>
                </a:cxn>
                <a:cxn ang="0">
                  <a:pos x="T8" y="T9"/>
                </a:cxn>
              </a:cxnLst>
              <a:rect l="0" t="0" r="r" b="b"/>
              <a:pathLst>
                <a:path w="1142" h="287">
                  <a:moveTo>
                    <a:pt x="1087" y="0"/>
                  </a:moveTo>
                  <a:lnTo>
                    <a:pt x="0" y="287"/>
                  </a:lnTo>
                  <a:lnTo>
                    <a:pt x="335" y="287"/>
                  </a:lnTo>
                  <a:lnTo>
                    <a:pt x="1142" y="0"/>
                  </a:lnTo>
                  <a:lnTo>
                    <a:pt x="108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56" name="Freeform 17"/>
            <p:cNvSpPr>
              <a:spLocks/>
            </p:cNvSpPr>
            <p:nvPr/>
          </p:nvSpPr>
          <p:spPr bwMode="auto">
            <a:xfrm flipH="1">
              <a:off x="4706914" y="5799225"/>
              <a:ext cx="1126530" cy="497582"/>
            </a:xfrm>
            <a:custGeom>
              <a:avLst/>
              <a:gdLst>
                <a:gd name="T0" fmla="*/ 611 w 668"/>
                <a:gd name="T1" fmla="*/ 0 h 295"/>
                <a:gd name="T2" fmla="*/ 0 w 668"/>
                <a:gd name="T3" fmla="*/ 295 h 295"/>
                <a:gd name="T4" fmla="*/ 344 w 668"/>
                <a:gd name="T5" fmla="*/ 295 h 295"/>
                <a:gd name="T6" fmla="*/ 668 w 668"/>
                <a:gd name="T7" fmla="*/ 0 h 295"/>
                <a:gd name="T8" fmla="*/ 611 w 668"/>
                <a:gd name="T9" fmla="*/ 0 h 295"/>
              </a:gdLst>
              <a:ahLst/>
              <a:cxnLst>
                <a:cxn ang="0">
                  <a:pos x="T0" y="T1"/>
                </a:cxn>
                <a:cxn ang="0">
                  <a:pos x="T2" y="T3"/>
                </a:cxn>
                <a:cxn ang="0">
                  <a:pos x="T4" y="T5"/>
                </a:cxn>
                <a:cxn ang="0">
                  <a:pos x="T6" y="T7"/>
                </a:cxn>
                <a:cxn ang="0">
                  <a:pos x="T8" y="T9"/>
                </a:cxn>
              </a:cxnLst>
              <a:rect l="0" t="0" r="r" b="b"/>
              <a:pathLst>
                <a:path w="668" h="295">
                  <a:moveTo>
                    <a:pt x="611" y="0"/>
                  </a:moveTo>
                  <a:lnTo>
                    <a:pt x="0" y="295"/>
                  </a:lnTo>
                  <a:lnTo>
                    <a:pt x="344" y="295"/>
                  </a:lnTo>
                  <a:lnTo>
                    <a:pt x="668" y="0"/>
                  </a:lnTo>
                  <a:lnTo>
                    <a:pt x="611" y="0"/>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57" name="Freeform 56"/>
            <p:cNvSpPr>
              <a:spLocks/>
            </p:cNvSpPr>
            <p:nvPr/>
          </p:nvSpPr>
          <p:spPr bwMode="auto">
            <a:xfrm flipH="1">
              <a:off x="4292054" y="5809345"/>
              <a:ext cx="573383" cy="487461"/>
            </a:xfrm>
            <a:custGeom>
              <a:avLst/>
              <a:gdLst>
                <a:gd name="T0" fmla="*/ 145 w 340"/>
                <a:gd name="T1" fmla="*/ 0 h 289"/>
                <a:gd name="T2" fmla="*/ 0 w 340"/>
                <a:gd name="T3" fmla="*/ 289 h 289"/>
                <a:gd name="T4" fmla="*/ 340 w 340"/>
                <a:gd name="T5" fmla="*/ 289 h 289"/>
                <a:gd name="T6" fmla="*/ 201 w 340"/>
                <a:gd name="T7" fmla="*/ 0 h 289"/>
                <a:gd name="T8" fmla="*/ 145 w 340"/>
                <a:gd name="T9" fmla="*/ 0 h 289"/>
              </a:gdLst>
              <a:ahLst/>
              <a:cxnLst>
                <a:cxn ang="0">
                  <a:pos x="T0" y="T1"/>
                </a:cxn>
                <a:cxn ang="0">
                  <a:pos x="T2" y="T3"/>
                </a:cxn>
                <a:cxn ang="0">
                  <a:pos x="T4" y="T5"/>
                </a:cxn>
                <a:cxn ang="0">
                  <a:pos x="T6" y="T7"/>
                </a:cxn>
                <a:cxn ang="0">
                  <a:pos x="T8" y="T9"/>
                </a:cxn>
              </a:cxnLst>
              <a:rect l="0" t="0" r="r" b="b"/>
              <a:pathLst>
                <a:path w="340" h="289">
                  <a:moveTo>
                    <a:pt x="145" y="0"/>
                  </a:moveTo>
                  <a:lnTo>
                    <a:pt x="0" y="289"/>
                  </a:lnTo>
                  <a:lnTo>
                    <a:pt x="340" y="289"/>
                  </a:lnTo>
                  <a:lnTo>
                    <a:pt x="201" y="0"/>
                  </a:lnTo>
                  <a:lnTo>
                    <a:pt x="145"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58" name="Freeform 21"/>
            <p:cNvSpPr>
              <a:spLocks/>
            </p:cNvSpPr>
            <p:nvPr/>
          </p:nvSpPr>
          <p:spPr bwMode="auto">
            <a:xfrm flipH="1">
              <a:off x="3313929" y="5799225"/>
              <a:ext cx="1126530" cy="502642"/>
            </a:xfrm>
            <a:custGeom>
              <a:avLst/>
              <a:gdLst>
                <a:gd name="T0" fmla="*/ 0 w 668"/>
                <a:gd name="T1" fmla="*/ 0 h 298"/>
                <a:gd name="T2" fmla="*/ 328 w 668"/>
                <a:gd name="T3" fmla="*/ 298 h 298"/>
                <a:gd name="T4" fmla="*/ 668 w 668"/>
                <a:gd name="T5" fmla="*/ 298 h 298"/>
                <a:gd name="T6" fmla="*/ 55 w 668"/>
                <a:gd name="T7" fmla="*/ 0 h 298"/>
                <a:gd name="T8" fmla="*/ 0 w 668"/>
                <a:gd name="T9" fmla="*/ 0 h 298"/>
              </a:gdLst>
              <a:ahLst/>
              <a:cxnLst>
                <a:cxn ang="0">
                  <a:pos x="T0" y="T1"/>
                </a:cxn>
                <a:cxn ang="0">
                  <a:pos x="T2" y="T3"/>
                </a:cxn>
                <a:cxn ang="0">
                  <a:pos x="T4" y="T5"/>
                </a:cxn>
                <a:cxn ang="0">
                  <a:pos x="T6" y="T7"/>
                </a:cxn>
                <a:cxn ang="0">
                  <a:pos x="T8" y="T9"/>
                </a:cxn>
              </a:cxnLst>
              <a:rect l="0" t="0" r="r" b="b"/>
              <a:pathLst>
                <a:path w="668" h="298">
                  <a:moveTo>
                    <a:pt x="0" y="0"/>
                  </a:moveTo>
                  <a:lnTo>
                    <a:pt x="328" y="298"/>
                  </a:lnTo>
                  <a:lnTo>
                    <a:pt x="668" y="298"/>
                  </a:lnTo>
                  <a:lnTo>
                    <a:pt x="55" y="0"/>
                  </a:lnTo>
                  <a:lnTo>
                    <a:pt x="0" y="0"/>
                  </a:lnTo>
                  <a:close/>
                </a:path>
              </a:pathLst>
            </a:custGeom>
            <a:solidFill>
              <a:srgbClr val="78B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59" name="Freeform 23"/>
            <p:cNvSpPr>
              <a:spLocks/>
            </p:cNvSpPr>
            <p:nvPr/>
          </p:nvSpPr>
          <p:spPr bwMode="auto">
            <a:xfrm flipH="1">
              <a:off x="2340864" y="5792478"/>
              <a:ext cx="1936012" cy="512762"/>
            </a:xfrm>
            <a:custGeom>
              <a:avLst/>
              <a:gdLst>
                <a:gd name="T0" fmla="*/ 0 w 1148"/>
                <a:gd name="T1" fmla="*/ 0 h 304"/>
                <a:gd name="T2" fmla="*/ 804 w 1148"/>
                <a:gd name="T3" fmla="*/ 304 h 304"/>
                <a:gd name="T4" fmla="*/ 1148 w 1148"/>
                <a:gd name="T5" fmla="*/ 304 h 304"/>
                <a:gd name="T6" fmla="*/ 55 w 1148"/>
                <a:gd name="T7" fmla="*/ 0 h 304"/>
                <a:gd name="T8" fmla="*/ 0 w 1148"/>
                <a:gd name="T9" fmla="*/ 0 h 304"/>
              </a:gdLst>
              <a:ahLst/>
              <a:cxnLst>
                <a:cxn ang="0">
                  <a:pos x="T0" y="T1"/>
                </a:cxn>
                <a:cxn ang="0">
                  <a:pos x="T2" y="T3"/>
                </a:cxn>
                <a:cxn ang="0">
                  <a:pos x="T4" y="T5"/>
                </a:cxn>
                <a:cxn ang="0">
                  <a:pos x="T6" y="T7"/>
                </a:cxn>
                <a:cxn ang="0">
                  <a:pos x="T8" y="T9"/>
                </a:cxn>
              </a:cxnLst>
              <a:rect l="0" t="0" r="r" b="b"/>
              <a:pathLst>
                <a:path w="1148" h="304">
                  <a:moveTo>
                    <a:pt x="0" y="0"/>
                  </a:moveTo>
                  <a:lnTo>
                    <a:pt x="804" y="304"/>
                  </a:lnTo>
                  <a:lnTo>
                    <a:pt x="1148" y="304"/>
                  </a:lnTo>
                  <a:lnTo>
                    <a:pt x="55" y="0"/>
                  </a:lnTo>
                  <a:lnTo>
                    <a:pt x="0" y="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60" name="Freeform 5"/>
            <p:cNvSpPr>
              <a:spLocks noEditPoints="1"/>
            </p:cNvSpPr>
            <p:nvPr/>
          </p:nvSpPr>
          <p:spPr bwMode="auto">
            <a:xfrm flipH="1">
              <a:off x="4526467" y="1454240"/>
              <a:ext cx="1915775" cy="4355105"/>
            </a:xfrm>
            <a:custGeom>
              <a:avLst/>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61" name="Freeform 7"/>
            <p:cNvSpPr>
              <a:spLocks noEditPoints="1"/>
            </p:cNvSpPr>
            <p:nvPr/>
          </p:nvSpPr>
          <p:spPr bwMode="auto">
            <a:xfrm flipH="1">
              <a:off x="4706914" y="2904817"/>
              <a:ext cx="1735328" cy="2894408"/>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62" name="Freeform 9"/>
            <p:cNvSpPr>
              <a:spLocks noEditPoints="1"/>
            </p:cNvSpPr>
            <p:nvPr/>
          </p:nvSpPr>
          <p:spPr bwMode="auto">
            <a:xfrm flipH="1">
              <a:off x="4877242" y="5150696"/>
              <a:ext cx="1564999" cy="653589"/>
            </a:xfrm>
            <a:custGeom>
              <a:avLst/>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rgbClr val="78B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63" name="Freeform 11"/>
            <p:cNvSpPr>
              <a:spLocks noEditPoints="1"/>
            </p:cNvSpPr>
            <p:nvPr/>
          </p:nvSpPr>
          <p:spPr bwMode="auto">
            <a:xfrm flipH="1">
              <a:off x="2700072" y="2201456"/>
              <a:ext cx="1753879" cy="3597769"/>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rgbClr val="95C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64" name="Freeform 13"/>
            <p:cNvSpPr>
              <a:spLocks noEditPoints="1"/>
            </p:cNvSpPr>
            <p:nvPr/>
          </p:nvSpPr>
          <p:spPr bwMode="auto">
            <a:xfrm flipH="1">
              <a:off x="2711877" y="3631793"/>
              <a:ext cx="1564999" cy="2160685"/>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Semibold" panose="020B0702040204020203" pitchFamily="34" charset="0"/>
                <a:cs typeface="Segoe UI Semibold" panose="020B0702040204020203" pitchFamily="34" charset="0"/>
              </a:endParaRPr>
            </a:p>
          </p:txBody>
        </p:sp>
        <p:sp>
          <p:nvSpPr>
            <p:cNvPr id="65" name="Teardrop 64"/>
            <p:cNvSpPr/>
            <p:nvPr/>
          </p:nvSpPr>
          <p:spPr bwMode="auto">
            <a:xfrm rot="8100000">
              <a:off x="2634802" y="2112868"/>
              <a:ext cx="702777" cy="702962"/>
            </a:xfrm>
            <a:prstGeom prst="teardrop">
              <a:avLst/>
            </a:prstGeom>
            <a:solidFill>
              <a:srgbClr val="95C1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Segoe UI Semibold" panose="020B0702040204020203" pitchFamily="34" charset="0"/>
                <a:cs typeface="Segoe UI Semibold" panose="020B0702040204020203" pitchFamily="34" charset="0"/>
              </a:endParaRPr>
            </a:p>
          </p:txBody>
        </p:sp>
        <p:sp>
          <p:nvSpPr>
            <p:cNvPr id="66" name="Oval 65"/>
            <p:cNvSpPr/>
            <p:nvPr/>
          </p:nvSpPr>
          <p:spPr>
            <a:xfrm>
              <a:off x="2715418" y="2193577"/>
              <a:ext cx="541544" cy="541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548235"/>
                  </a:solidFill>
                  <a:latin typeface="Segoe UI Semibold" panose="020B0702040204020203" pitchFamily="34" charset="0"/>
                  <a:cs typeface="Segoe UI Semibold" panose="020B0702040204020203" pitchFamily="34" charset="0"/>
                </a:rPr>
                <a:t>1</a:t>
              </a:r>
            </a:p>
          </p:txBody>
        </p:sp>
        <p:sp>
          <p:nvSpPr>
            <p:cNvPr id="67" name="Teardrop 66"/>
            <p:cNvSpPr/>
            <p:nvPr/>
          </p:nvSpPr>
          <p:spPr bwMode="auto">
            <a:xfrm rot="8100000">
              <a:off x="2634802" y="3559599"/>
              <a:ext cx="702777" cy="702962"/>
            </a:xfrm>
            <a:prstGeom prst="teardrop">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Segoe UI Semibold" panose="020B0702040204020203" pitchFamily="34" charset="0"/>
                <a:cs typeface="Segoe UI Semibold" panose="020B0702040204020203" pitchFamily="34" charset="0"/>
              </a:endParaRPr>
            </a:p>
          </p:txBody>
        </p:sp>
        <p:sp>
          <p:nvSpPr>
            <p:cNvPr id="68" name="Oval 67"/>
            <p:cNvSpPr/>
            <p:nvPr/>
          </p:nvSpPr>
          <p:spPr>
            <a:xfrm>
              <a:off x="2715418" y="3640308"/>
              <a:ext cx="541544" cy="541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25000"/>
                    </a:schemeClr>
                  </a:solidFill>
                  <a:latin typeface="Segoe UI Semibold" panose="020B0702040204020203" pitchFamily="34" charset="0"/>
                  <a:cs typeface="Segoe UI Semibold" panose="020B0702040204020203" pitchFamily="34" charset="0"/>
                </a:rPr>
                <a:t>2</a:t>
              </a:r>
            </a:p>
          </p:txBody>
        </p:sp>
        <p:sp>
          <p:nvSpPr>
            <p:cNvPr id="69" name="Teardrop 68"/>
            <p:cNvSpPr/>
            <p:nvPr/>
          </p:nvSpPr>
          <p:spPr bwMode="auto">
            <a:xfrm rot="8100000">
              <a:off x="5816252" y="4937400"/>
              <a:ext cx="702777" cy="702962"/>
            </a:xfrm>
            <a:prstGeom prst="teardrop">
              <a:avLst/>
            </a:prstGeom>
            <a:solidFill>
              <a:srgbClr val="78B8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Segoe UI Semibold" panose="020B0702040204020203" pitchFamily="34" charset="0"/>
                <a:cs typeface="Segoe UI Semibold" panose="020B0702040204020203" pitchFamily="34" charset="0"/>
              </a:endParaRPr>
            </a:p>
          </p:txBody>
        </p:sp>
        <p:sp>
          <p:nvSpPr>
            <p:cNvPr id="70" name="Oval 69"/>
            <p:cNvSpPr/>
            <p:nvPr/>
          </p:nvSpPr>
          <p:spPr>
            <a:xfrm>
              <a:off x="5896868" y="5018109"/>
              <a:ext cx="541544" cy="541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latin typeface="Segoe UI Semibold" panose="020B0702040204020203" pitchFamily="34" charset="0"/>
                  <a:cs typeface="Segoe UI Semibold" panose="020B0702040204020203" pitchFamily="34" charset="0"/>
                </a:rPr>
                <a:t>5</a:t>
              </a:r>
            </a:p>
          </p:txBody>
        </p:sp>
        <p:sp>
          <p:nvSpPr>
            <p:cNvPr id="71" name="Teardrop 70"/>
            <p:cNvSpPr/>
            <p:nvPr/>
          </p:nvSpPr>
          <p:spPr bwMode="auto">
            <a:xfrm rot="8100000">
              <a:off x="5806420" y="2830569"/>
              <a:ext cx="702777" cy="702962"/>
            </a:xfrm>
            <a:prstGeom prst="teardrop">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Segoe UI Semibold" panose="020B0702040204020203" pitchFamily="34" charset="0"/>
                <a:cs typeface="Segoe UI Semibold" panose="020B0702040204020203" pitchFamily="34" charset="0"/>
              </a:endParaRPr>
            </a:p>
          </p:txBody>
        </p:sp>
        <p:sp>
          <p:nvSpPr>
            <p:cNvPr id="72" name="Oval 71"/>
            <p:cNvSpPr/>
            <p:nvPr/>
          </p:nvSpPr>
          <p:spPr>
            <a:xfrm>
              <a:off x="5887036" y="2911278"/>
              <a:ext cx="541544" cy="541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4494"/>
                  </a:solidFill>
                  <a:latin typeface="Segoe UI Semibold" panose="020B0702040204020203" pitchFamily="34" charset="0"/>
                  <a:cs typeface="Segoe UI Semibold" panose="020B0702040204020203" pitchFamily="34" charset="0"/>
                </a:rPr>
                <a:t>4</a:t>
              </a:r>
            </a:p>
          </p:txBody>
        </p:sp>
        <p:sp>
          <p:nvSpPr>
            <p:cNvPr id="73" name="Teardrop 72"/>
            <p:cNvSpPr/>
            <p:nvPr/>
          </p:nvSpPr>
          <p:spPr bwMode="auto">
            <a:xfrm rot="8100000">
              <a:off x="5806420" y="1371600"/>
              <a:ext cx="702777" cy="70296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Segoe UI Semibold" panose="020B0702040204020203" pitchFamily="34" charset="0"/>
                <a:cs typeface="Segoe UI Semibold" panose="020B0702040204020203" pitchFamily="34" charset="0"/>
              </a:endParaRPr>
            </a:p>
          </p:txBody>
        </p:sp>
        <p:sp>
          <p:nvSpPr>
            <p:cNvPr id="74" name="Oval 73"/>
            <p:cNvSpPr/>
            <p:nvPr/>
          </p:nvSpPr>
          <p:spPr>
            <a:xfrm>
              <a:off x="5887036" y="1452309"/>
              <a:ext cx="541544" cy="541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latin typeface="Segoe UI Semibold" panose="020B0702040204020203" pitchFamily="34" charset="0"/>
                  <a:cs typeface="Segoe UI Semibold" panose="020B0702040204020203" pitchFamily="34" charset="0"/>
                </a:rPr>
                <a:t>3</a:t>
              </a:r>
            </a:p>
          </p:txBody>
        </p:sp>
      </p:grpSp>
      <p:sp>
        <p:nvSpPr>
          <p:cNvPr id="30" name="TextBox 29"/>
          <p:cNvSpPr txBox="1"/>
          <p:nvPr/>
        </p:nvSpPr>
        <p:spPr>
          <a:xfrm>
            <a:off x="6551894" y="1555045"/>
            <a:ext cx="2592106" cy="954107"/>
          </a:xfrm>
          <a:prstGeom prst="rect">
            <a:avLst/>
          </a:prstGeom>
          <a:noFill/>
        </p:spPr>
        <p:txBody>
          <a:bodyPr wrap="square" rtlCol="0" anchor="ctr">
            <a:spAutoFit/>
          </a:bodyPr>
          <a:lstStyle/>
          <a:p>
            <a:r>
              <a:rPr lang="en-US" sz="1400" dirty="0" err="1">
                <a:solidFill>
                  <a:srgbClr val="004494"/>
                </a:solidFill>
                <a:latin typeface="Segoe UI Semibold" panose="020B0702040204020203" pitchFamily="34" charset="0"/>
                <a:cs typeface="Segoe UI Semibold" panose="020B0702040204020203" pitchFamily="34" charset="0"/>
              </a:rPr>
              <a:t>Chatbot</a:t>
            </a:r>
            <a:r>
              <a:rPr lang="en-US" sz="1400" dirty="0">
                <a:solidFill>
                  <a:srgbClr val="004494"/>
                </a:solidFill>
                <a:latin typeface="Segoe UI Semibold" panose="020B0702040204020203" pitchFamily="34" charset="0"/>
                <a:cs typeface="Segoe UI Semibold" panose="020B0702040204020203" pitchFamily="34" charset="0"/>
              </a:rPr>
              <a:t> pilot</a:t>
            </a:r>
          </a:p>
          <a:p>
            <a:pPr lvl="1"/>
            <a:r>
              <a:rPr lang="en-GB" sz="1400" i="1" dirty="0">
                <a:solidFill>
                  <a:srgbClr val="004494"/>
                </a:solidFill>
                <a:latin typeface="Segoe UI Semibold" panose="020B0702040204020203" pitchFamily="34" charset="0"/>
                <a:cs typeface="Segoe UI Semibold" panose="020B0702040204020203" pitchFamily="34" charset="0"/>
              </a:rPr>
              <a:t>Presentation from the </a:t>
            </a:r>
            <a:r>
              <a:rPr lang="en-GB" sz="1400" i="1" dirty="0" err="1">
                <a:solidFill>
                  <a:srgbClr val="004494"/>
                </a:solidFill>
                <a:latin typeface="Segoe UI Semibold" panose="020B0702040204020203" pitchFamily="34" charset="0"/>
                <a:cs typeface="Segoe UI Semibold" panose="020B0702040204020203" pitchFamily="34" charset="0"/>
              </a:rPr>
              <a:t>Provincia</a:t>
            </a:r>
            <a:r>
              <a:rPr lang="en-GB" sz="1400" i="1" dirty="0">
                <a:solidFill>
                  <a:srgbClr val="004494"/>
                </a:solidFill>
                <a:latin typeface="Segoe UI Semibold" panose="020B0702040204020203" pitchFamily="34" charset="0"/>
                <a:cs typeface="Segoe UI Semibold" panose="020B0702040204020203" pitchFamily="34" charset="0"/>
              </a:rPr>
              <a:t> </a:t>
            </a:r>
            <a:r>
              <a:rPr lang="en-GB" sz="1400" i="1" dirty="0" err="1">
                <a:solidFill>
                  <a:srgbClr val="004494"/>
                </a:solidFill>
                <a:latin typeface="Segoe UI Semibold" panose="020B0702040204020203" pitchFamily="34" charset="0"/>
                <a:cs typeface="Segoe UI Semibold" panose="020B0702040204020203" pitchFamily="34" charset="0"/>
              </a:rPr>
              <a:t>Autonomia</a:t>
            </a:r>
            <a:r>
              <a:rPr lang="en-GB" sz="1400" i="1" dirty="0">
                <a:solidFill>
                  <a:srgbClr val="004494"/>
                </a:solidFill>
                <a:latin typeface="Segoe UI Semibold" panose="020B0702040204020203" pitchFamily="34" charset="0"/>
                <a:cs typeface="Segoe UI Semibold" panose="020B0702040204020203" pitchFamily="34" charset="0"/>
              </a:rPr>
              <a:t> di Trento</a:t>
            </a:r>
            <a:endParaRPr lang="en-US" sz="1400" i="1" dirty="0">
              <a:solidFill>
                <a:srgbClr val="004494"/>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546847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8">
            <a:hlinkClick r:id="rId3"/>
          </p:cNvPr>
          <p:cNvPicPr preferRelativeResize="0"/>
          <p:nvPr/>
        </p:nvPicPr>
        <p:blipFill>
          <a:blip r:embed="rId4">
            <a:alphaModFix/>
          </a:blip>
          <a:stretch>
            <a:fillRect/>
          </a:stretch>
        </p:blipFill>
        <p:spPr>
          <a:xfrm>
            <a:off x="4513225" y="820725"/>
            <a:ext cx="4373100" cy="5577550"/>
          </a:xfrm>
          <a:prstGeom prst="rect">
            <a:avLst/>
          </a:prstGeom>
          <a:noFill/>
          <a:ln>
            <a:noFill/>
          </a:ln>
        </p:spPr>
      </p:pic>
      <p:sp>
        <p:nvSpPr>
          <p:cNvPr id="165" name="Google Shape;165;p18"/>
          <p:cNvSpPr txBox="1"/>
          <p:nvPr/>
        </p:nvSpPr>
        <p:spPr>
          <a:xfrm>
            <a:off x="4390525" y="6424450"/>
            <a:ext cx="4495800" cy="35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sng" strike="noStrike" kern="0" cap="none" spc="0" normalizeH="0" baseline="0" noProof="0">
                <a:ln>
                  <a:noFill/>
                </a:ln>
                <a:solidFill>
                  <a:srgbClr val="4FC3F7"/>
                </a:solidFill>
                <a:effectLst/>
                <a:uLnTx/>
                <a:uFillTx/>
                <a:latin typeface="Arial"/>
                <a:cs typeface="Arial"/>
                <a:sym typeface="Arial"/>
                <a:hlinkClick r:id="rId3"/>
              </a:rPr>
              <a:t>https://dati.trentino.it/dataset/procedimenti-amministrativi-pat-test-odhb2018</a:t>
            </a:r>
            <a:endParaRPr kumimoji="0" sz="8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66" name="Google Shape;166;p18">
            <a:hlinkClick r:id="rId5"/>
          </p:cNvPr>
          <p:cNvPicPr preferRelativeResize="0"/>
          <p:nvPr/>
        </p:nvPicPr>
        <p:blipFill>
          <a:blip r:embed="rId6">
            <a:alphaModFix/>
          </a:blip>
          <a:stretch>
            <a:fillRect/>
          </a:stretch>
        </p:blipFill>
        <p:spPr>
          <a:xfrm>
            <a:off x="87825" y="973125"/>
            <a:ext cx="4208425" cy="4699549"/>
          </a:xfrm>
          <a:prstGeom prst="rect">
            <a:avLst/>
          </a:prstGeom>
          <a:noFill/>
          <a:ln>
            <a:noFill/>
          </a:ln>
        </p:spPr>
      </p:pic>
      <p:sp>
        <p:nvSpPr>
          <p:cNvPr id="167" name="Google Shape;167;p18"/>
          <p:cNvSpPr txBox="1"/>
          <p:nvPr/>
        </p:nvSpPr>
        <p:spPr>
          <a:xfrm>
            <a:off x="398000" y="6441600"/>
            <a:ext cx="3732600" cy="309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sng" strike="noStrike" kern="0" cap="none" spc="0" normalizeH="0" baseline="0" noProof="0">
                <a:ln>
                  <a:noFill/>
                </a:ln>
                <a:solidFill>
                  <a:srgbClr val="4FC3F7"/>
                </a:solidFill>
                <a:effectLst/>
                <a:uLnTx/>
                <a:uFillTx/>
                <a:latin typeface="Arial"/>
                <a:cs typeface="Arial"/>
                <a:sym typeface="Arial"/>
                <a:hlinkClick r:id="rId5"/>
              </a:rPr>
              <a:t>https://dati.trentino.it/dataset/organizzazioni-pubbliche-test-odhb2018</a:t>
            </a:r>
            <a:endParaRPr kumimoji="0" sz="8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8"/>
          <p:cNvSpPr txBox="1">
            <a:spLocks noGrp="1"/>
          </p:cNvSpPr>
          <p:nvPr>
            <p:ph type="title"/>
          </p:nvPr>
        </p:nvSpPr>
        <p:spPr>
          <a:xfrm>
            <a:off x="87825" y="59525"/>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2400"/>
          </a:p>
          <a:p>
            <a:pPr marL="0" lvl="0" indent="0">
              <a:spcBef>
                <a:spcPts val="0"/>
              </a:spcBef>
              <a:spcAft>
                <a:spcPts val="0"/>
              </a:spcAft>
              <a:buNone/>
            </a:pPr>
            <a:r>
              <a:rPr lang="en-GB" sz="2400"/>
              <a:t>Challenge - find out a service -&gt; Improve open data quality </a:t>
            </a:r>
            <a:endParaRPr sz="2400"/>
          </a:p>
          <a:p>
            <a:pPr marL="0" lvl="0" indent="0" rtl="0">
              <a:spcBef>
                <a:spcPts val="0"/>
              </a:spcBef>
              <a:spcAft>
                <a:spcPts val="0"/>
              </a:spcAft>
              <a:buNone/>
            </a:pPr>
            <a:endParaRPr sz="2400"/>
          </a:p>
        </p:txBody>
      </p:sp>
      <p:sp>
        <p:nvSpPr>
          <p:cNvPr id="169" name="Google Shape;169;p18"/>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170" name="Google Shape;170;p18"/>
          <p:cNvPicPr preferRelativeResize="0"/>
          <p:nvPr/>
        </p:nvPicPr>
        <p:blipFill>
          <a:blip r:embed="rId7">
            <a:alphaModFix/>
          </a:blip>
          <a:stretch>
            <a:fillRect/>
          </a:stretch>
        </p:blipFill>
        <p:spPr>
          <a:xfrm>
            <a:off x="8508909" y="128188"/>
            <a:ext cx="577975" cy="666371"/>
          </a:xfrm>
          <a:prstGeom prst="rect">
            <a:avLst/>
          </a:prstGeom>
          <a:noFill/>
          <a:ln>
            <a:noFill/>
          </a:ln>
        </p:spPr>
      </p:pic>
    </p:spTree>
    <p:extLst>
      <p:ext uri="{BB962C8B-B14F-4D97-AF65-F5344CB8AC3E}">
        <p14:creationId xmlns:p14="http://schemas.microsoft.com/office/powerpoint/2010/main" val="2452469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Public Services standard data modeling</a:t>
            </a:r>
            <a:endParaRPr sz="2400"/>
          </a:p>
        </p:txBody>
      </p:sp>
      <p:sp>
        <p:nvSpPr>
          <p:cNvPr id="176" name="Google Shape;176;p19"/>
          <p:cNvSpPr txBox="1">
            <a:spLocks noGrp="1"/>
          </p:cNvSpPr>
          <p:nvPr>
            <p:ph type="body" idx="4294967295"/>
          </p:nvPr>
        </p:nvSpPr>
        <p:spPr>
          <a:xfrm>
            <a:off x="471900" y="5860542"/>
            <a:ext cx="8222100" cy="311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1600"/>
              </a:spcBef>
              <a:spcAft>
                <a:spcPts val="0"/>
              </a:spcAft>
              <a:buNone/>
            </a:pPr>
            <a:r>
              <a:rPr lang="en-GB"/>
              <a:t> </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r>
              <a:rPr lang="en-GB" sz="1200" u="sng">
                <a:solidFill>
                  <a:schemeClr val="hlink"/>
                </a:solidFill>
                <a:hlinkClick r:id="rId3"/>
              </a:rPr>
              <a:t>https://docs.google.com/spreadsheets/d/1RatAwwvbIzHa21jjv-8KvrhI4xl4fkHMg2Op5xAH3fA/edit#gid=0</a:t>
            </a:r>
            <a:endParaRPr sz="1200"/>
          </a:p>
          <a:p>
            <a:pPr marL="0" lvl="0" indent="0" rtl="0">
              <a:spcBef>
                <a:spcPts val="1600"/>
              </a:spcBef>
              <a:spcAft>
                <a:spcPts val="0"/>
              </a:spcAft>
              <a:buNone/>
            </a:pPr>
            <a:endParaRPr sz="1200"/>
          </a:p>
          <a:p>
            <a:pPr marL="0" lvl="0" indent="0">
              <a:spcBef>
                <a:spcPts val="1600"/>
              </a:spcBef>
              <a:spcAft>
                <a:spcPts val="1600"/>
              </a:spcAft>
              <a:buNone/>
            </a:pPr>
            <a:endParaRPr sz="1200"/>
          </a:p>
        </p:txBody>
      </p:sp>
      <p:graphicFrame>
        <p:nvGraphicFramePr>
          <p:cNvPr id="177" name="Google Shape;177;p19"/>
          <p:cNvGraphicFramePr/>
          <p:nvPr/>
        </p:nvGraphicFramePr>
        <p:xfrm>
          <a:off x="3119225" y="825500"/>
          <a:ext cx="4433200" cy="5720675"/>
        </p:xfrm>
        <a:graphic>
          <a:graphicData uri="http://schemas.openxmlformats.org/drawingml/2006/table">
            <a:tbl>
              <a:tblPr>
                <a:noFill/>
              </a:tblPr>
              <a:tblGrid>
                <a:gridCol w="3154900">
                  <a:extLst>
                    <a:ext uri="{9D8B030D-6E8A-4147-A177-3AD203B41FA5}">
                      <a16:colId xmlns:a16="http://schemas.microsoft.com/office/drawing/2014/main" val="20000"/>
                    </a:ext>
                  </a:extLst>
                </a:gridCol>
                <a:gridCol w="1278300">
                  <a:extLst>
                    <a:ext uri="{9D8B030D-6E8A-4147-A177-3AD203B41FA5}">
                      <a16:colId xmlns:a16="http://schemas.microsoft.com/office/drawing/2014/main" val="20001"/>
                    </a:ext>
                  </a:extLst>
                </a:gridCol>
              </a:tblGrid>
              <a:tr h="416125">
                <a:tc>
                  <a:txBody>
                    <a:bodyPr/>
                    <a:lstStyle/>
                    <a:p>
                      <a:pPr marL="0" lvl="0" indent="0" rtl="0">
                        <a:lnSpc>
                          <a:spcPct val="115000"/>
                        </a:lnSpc>
                        <a:spcBef>
                          <a:spcPts val="0"/>
                        </a:spcBef>
                        <a:spcAft>
                          <a:spcPts val="0"/>
                        </a:spcAft>
                        <a:buNone/>
                      </a:pPr>
                      <a:r>
                        <a:rPr lang="en-GB" sz="700" b="1"/>
                        <a:t>TN ODHB</a:t>
                      </a:r>
                      <a:endParaRPr sz="700" b="1"/>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b="1"/>
                        <a:t>CPSV_AP_EU</a:t>
                      </a:r>
                      <a:endParaRPr sz="700" b="1"/>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5675">
                <a:tc>
                  <a:txBody>
                    <a:bodyPr/>
                    <a:lstStyle/>
                    <a:p>
                      <a:pPr marL="0" lvl="0" indent="0" rtl="0">
                        <a:lnSpc>
                          <a:spcPct val="115000"/>
                        </a:lnSpc>
                        <a:spcBef>
                          <a:spcPts val="0"/>
                        </a:spcBef>
                        <a:spcAft>
                          <a:spcPts val="0"/>
                        </a:spcAft>
                        <a:buNone/>
                      </a:pPr>
                      <a:r>
                        <a:rPr lang="en-GB" sz="700">
                          <a:solidFill>
                            <a:srgbClr val="595959"/>
                          </a:solidFill>
                        </a:rPr>
                        <a:t>ID,</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PSURI</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5675">
                <a:tc>
                  <a:txBody>
                    <a:bodyPr/>
                    <a:lstStyle/>
                    <a:p>
                      <a:pPr marL="0" lvl="0" indent="0" rtl="0">
                        <a:lnSpc>
                          <a:spcPct val="115000"/>
                        </a:lnSpc>
                        <a:spcBef>
                          <a:spcPts val="0"/>
                        </a:spcBef>
                        <a:spcAft>
                          <a:spcPts val="0"/>
                        </a:spcAft>
                        <a:buNone/>
                      </a:pPr>
                      <a:r>
                        <a:rPr lang="en-GB" sz="700">
                          <a:solidFill>
                            <a:srgbClr val="595959"/>
                          </a:solidFill>
                        </a:rPr>
                        <a:t>NOME</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Name</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5675">
                <a:tc>
                  <a:txBody>
                    <a:bodyPr/>
                    <a:lstStyle/>
                    <a:p>
                      <a:pPr marL="0" lvl="0" indent="0" rtl="0">
                        <a:lnSpc>
                          <a:spcPct val="115000"/>
                        </a:lnSpc>
                        <a:spcBef>
                          <a:spcPts val="0"/>
                        </a:spcBef>
                        <a:spcAft>
                          <a:spcPts val="0"/>
                        </a:spcAft>
                        <a:buNone/>
                      </a:pPr>
                      <a:r>
                        <a:rPr lang="en-GB" sz="700">
                          <a:solidFill>
                            <a:srgbClr val="595959"/>
                          </a:solidFill>
                        </a:rPr>
                        <a:t>TEMA EU,</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Thematic Area</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77175">
                <a:tc>
                  <a:txBody>
                    <a:bodyPr/>
                    <a:lstStyle/>
                    <a:p>
                      <a:pPr marL="0" lvl="0" indent="0" rtl="0">
                        <a:lnSpc>
                          <a:spcPct val="115000"/>
                        </a:lnSpc>
                        <a:spcBef>
                          <a:spcPts val="0"/>
                        </a:spcBef>
                        <a:spcAft>
                          <a:spcPts val="0"/>
                        </a:spcAft>
                        <a:buNone/>
                      </a:pPr>
                      <a:r>
                        <a:rPr lang="en-GB" sz="700">
                          <a:solidFill>
                            <a:srgbClr val="595959"/>
                          </a:solidFill>
                        </a:rPr>
                        <a:t>SOTTOTEMA AGID,</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5675">
                <a:tc>
                  <a:txBody>
                    <a:bodyPr/>
                    <a:lstStyle/>
                    <a:p>
                      <a:pPr marL="0" lvl="0" indent="0" rtl="0">
                        <a:lnSpc>
                          <a:spcPct val="115000"/>
                        </a:lnSpc>
                        <a:spcBef>
                          <a:spcPts val="0"/>
                        </a:spcBef>
                        <a:spcAft>
                          <a:spcPts val="0"/>
                        </a:spcAft>
                        <a:buNone/>
                      </a:pPr>
                      <a:r>
                        <a:rPr lang="en-GB" sz="700">
                          <a:solidFill>
                            <a:srgbClr val="595959"/>
                          </a:solidFill>
                        </a:rPr>
                        <a:t>ARGOMENTO PAT,</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Sector</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75675">
                <a:tc>
                  <a:txBody>
                    <a:bodyPr/>
                    <a:lstStyle/>
                    <a:p>
                      <a:pPr marL="0" lvl="0" indent="0" rtl="0">
                        <a:lnSpc>
                          <a:spcPct val="115000"/>
                        </a:lnSpc>
                        <a:spcBef>
                          <a:spcPts val="0"/>
                        </a:spcBef>
                        <a:spcAft>
                          <a:spcPts val="0"/>
                        </a:spcAft>
                        <a:buNone/>
                      </a:pPr>
                      <a:r>
                        <a:rPr lang="en-GB" sz="700">
                          <a:solidFill>
                            <a:srgbClr val="595959"/>
                          </a:solidFill>
                        </a:rPr>
                        <a:t>TIPOLOGIA PROCEDIMENTO,</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Type</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75675">
                <a:tc>
                  <a:txBody>
                    <a:bodyPr/>
                    <a:lstStyle/>
                    <a:p>
                      <a:pPr marL="0" lvl="0" indent="0" rtl="0">
                        <a:lnSpc>
                          <a:spcPct val="115000"/>
                        </a:lnSpc>
                        <a:spcBef>
                          <a:spcPts val="0"/>
                        </a:spcBef>
                        <a:spcAft>
                          <a:spcPts val="0"/>
                        </a:spcAft>
                        <a:buNone/>
                      </a:pPr>
                      <a:r>
                        <a:rPr lang="en-GB" sz="700">
                          <a:solidFill>
                            <a:srgbClr val="595959"/>
                          </a:solidFill>
                        </a:rPr>
                        <a:t>DESCRIZIONE</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Description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77175">
                <a:tc>
                  <a:txBody>
                    <a:bodyPr/>
                    <a:lstStyle/>
                    <a:p>
                      <a:pPr marL="0" lvl="0" indent="0" rtl="0">
                        <a:lnSpc>
                          <a:spcPct val="115000"/>
                        </a:lnSpc>
                        <a:spcBef>
                          <a:spcPts val="0"/>
                        </a:spcBef>
                        <a:spcAft>
                          <a:spcPts val="0"/>
                        </a:spcAft>
                        <a:buNone/>
                      </a:pPr>
                      <a:r>
                        <a:rPr lang="en-GB" sz="700">
                          <a:solidFill>
                            <a:srgbClr val="595959"/>
                          </a:solidFill>
                        </a:rPr>
                        <a:t>URL DEL SITO</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75675">
                <a:tc>
                  <a:txBody>
                    <a:bodyPr/>
                    <a:lstStyle/>
                    <a:p>
                      <a:pPr marL="0" lvl="0" indent="0" rtl="0">
                        <a:lnSpc>
                          <a:spcPct val="115000"/>
                        </a:lnSpc>
                        <a:spcBef>
                          <a:spcPts val="0"/>
                        </a:spcBef>
                        <a:spcAft>
                          <a:spcPts val="0"/>
                        </a:spcAft>
                        <a:buNone/>
                      </a:pPr>
                      <a:r>
                        <a:rPr lang="en-GB" sz="700">
                          <a:solidFill>
                            <a:srgbClr val="595959"/>
                          </a:solidFill>
                        </a:rPr>
                        <a:t>PAROLE CHIAVE,</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Keyword</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75675">
                <a:tc>
                  <a:txBody>
                    <a:bodyPr/>
                    <a:lstStyle/>
                    <a:p>
                      <a:pPr marL="0" lvl="0" indent="0" rtl="0">
                        <a:lnSpc>
                          <a:spcPct val="115000"/>
                        </a:lnSpc>
                        <a:spcBef>
                          <a:spcPts val="0"/>
                        </a:spcBef>
                        <a:spcAft>
                          <a:spcPts val="0"/>
                        </a:spcAft>
                        <a:buNone/>
                      </a:pPr>
                      <a:r>
                        <a:rPr lang="en-GB" sz="700">
                          <a:solidFill>
                            <a:srgbClr val="595959"/>
                          </a:solidFill>
                        </a:rPr>
                        <a:t>STRUTTURA COMPETENTE,</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Competent Authority</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77175">
                <a:tc>
                  <a:txBody>
                    <a:bodyPr/>
                    <a:lstStyle/>
                    <a:p>
                      <a:pPr marL="0" lvl="0" indent="0" rtl="0">
                        <a:lnSpc>
                          <a:spcPct val="115000"/>
                        </a:lnSpc>
                        <a:spcBef>
                          <a:spcPts val="0"/>
                        </a:spcBef>
                        <a:spcAft>
                          <a:spcPts val="0"/>
                        </a:spcAft>
                        <a:buNone/>
                      </a:pPr>
                      <a:r>
                        <a:rPr lang="en-GB" sz="700">
                          <a:solidFill>
                            <a:srgbClr val="595959"/>
                          </a:solidFill>
                        </a:rPr>
                        <a:t>IDENTIFICATIVO STRUTTURA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GB" sz="700"/>
                        <a:t>Has Competent Authority</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75675">
                <a:tc>
                  <a:txBody>
                    <a:bodyPr/>
                    <a:lstStyle/>
                    <a:p>
                      <a:pPr marL="0" lvl="0" indent="0" rtl="0">
                        <a:lnSpc>
                          <a:spcPct val="115000"/>
                        </a:lnSpc>
                        <a:spcBef>
                          <a:spcPts val="0"/>
                        </a:spcBef>
                        <a:spcAft>
                          <a:spcPts val="0"/>
                        </a:spcAft>
                        <a:buNone/>
                      </a:pPr>
                      <a:r>
                        <a:rPr lang="en-GB" sz="700">
                          <a:solidFill>
                            <a:srgbClr val="595959"/>
                          </a:solidFill>
                        </a:rPr>
                        <a:t>REQUISITO - ETA MINIMA,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Criterion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75675">
                <a:tc>
                  <a:txBody>
                    <a:bodyPr/>
                    <a:lstStyle/>
                    <a:p>
                      <a:pPr marL="0" lvl="0" indent="0" rtl="0">
                        <a:lnSpc>
                          <a:spcPct val="115000"/>
                        </a:lnSpc>
                        <a:spcBef>
                          <a:spcPts val="0"/>
                        </a:spcBef>
                        <a:spcAft>
                          <a:spcPts val="0"/>
                        </a:spcAft>
                        <a:buNone/>
                      </a:pPr>
                      <a:r>
                        <a:rPr lang="en-GB" sz="700">
                          <a:solidFill>
                            <a:srgbClr val="595959"/>
                          </a:solidFill>
                        </a:rPr>
                        <a:t>REQUISITO - ETA MASSIMA,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Criterion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75675">
                <a:tc>
                  <a:txBody>
                    <a:bodyPr/>
                    <a:lstStyle/>
                    <a:p>
                      <a:pPr marL="0" lvl="0" indent="0" rtl="0">
                        <a:lnSpc>
                          <a:spcPct val="115000"/>
                        </a:lnSpc>
                        <a:spcBef>
                          <a:spcPts val="0"/>
                        </a:spcBef>
                        <a:spcAft>
                          <a:spcPts val="0"/>
                        </a:spcAft>
                        <a:buNone/>
                      </a:pPr>
                      <a:r>
                        <a:rPr lang="en-GB" sz="700">
                          <a:solidFill>
                            <a:srgbClr val="595959"/>
                          </a:solidFill>
                        </a:rPr>
                        <a:t>REQUISITO - GENERE,</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Criterion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75675">
                <a:tc>
                  <a:txBody>
                    <a:bodyPr/>
                    <a:lstStyle/>
                    <a:p>
                      <a:pPr marL="0" lvl="0" indent="0" rtl="0">
                        <a:lnSpc>
                          <a:spcPct val="115000"/>
                        </a:lnSpc>
                        <a:spcBef>
                          <a:spcPts val="0"/>
                        </a:spcBef>
                        <a:spcAft>
                          <a:spcPts val="0"/>
                        </a:spcAft>
                        <a:buNone/>
                      </a:pPr>
                      <a:r>
                        <a:rPr lang="en-GB" sz="700">
                          <a:solidFill>
                            <a:srgbClr val="595959"/>
                          </a:solidFill>
                        </a:rPr>
                        <a:t>REQUISITO - TITOLO DI STUDIO,</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Criterion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75675">
                <a:tc>
                  <a:txBody>
                    <a:bodyPr/>
                    <a:lstStyle/>
                    <a:p>
                      <a:pPr marL="0" lvl="0" indent="0" rtl="0">
                        <a:lnSpc>
                          <a:spcPct val="115000"/>
                        </a:lnSpc>
                        <a:spcBef>
                          <a:spcPts val="0"/>
                        </a:spcBef>
                        <a:spcAft>
                          <a:spcPts val="0"/>
                        </a:spcAft>
                        <a:buNone/>
                      </a:pPr>
                      <a:r>
                        <a:rPr lang="en-GB" sz="700">
                          <a:solidFill>
                            <a:srgbClr val="595959"/>
                          </a:solidFill>
                        </a:rPr>
                        <a:t>REQUISITO - CITTADINANZA,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Criterion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75675">
                <a:tc>
                  <a:txBody>
                    <a:bodyPr/>
                    <a:lstStyle/>
                    <a:p>
                      <a:pPr marL="0" lvl="0" indent="0" rtl="0">
                        <a:lnSpc>
                          <a:spcPct val="115000"/>
                        </a:lnSpc>
                        <a:spcBef>
                          <a:spcPts val="0"/>
                        </a:spcBef>
                        <a:spcAft>
                          <a:spcPts val="0"/>
                        </a:spcAft>
                        <a:buNone/>
                      </a:pPr>
                      <a:r>
                        <a:rPr lang="en-GB" sz="700">
                          <a:solidFill>
                            <a:srgbClr val="595959"/>
                          </a:solidFill>
                        </a:rPr>
                        <a:t>REQUISITO - RESIDENZA,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Criterion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00975">
                <a:tc>
                  <a:txBody>
                    <a:bodyPr/>
                    <a:lstStyle/>
                    <a:p>
                      <a:pPr marL="0" lvl="0" indent="0" rtl="0">
                        <a:lnSpc>
                          <a:spcPct val="115000"/>
                        </a:lnSpc>
                        <a:spcBef>
                          <a:spcPts val="0"/>
                        </a:spcBef>
                        <a:spcAft>
                          <a:spcPts val="0"/>
                        </a:spcAft>
                        <a:buNone/>
                      </a:pPr>
                      <a:r>
                        <a:rPr lang="en-GB" sz="700">
                          <a:solidFill>
                            <a:srgbClr val="595959"/>
                          </a:solidFill>
                        </a:rPr>
                        <a:t>REQUISITO - DECORRENZA DELLA RESIDENZA,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Criterion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75675">
                <a:tc>
                  <a:txBody>
                    <a:bodyPr/>
                    <a:lstStyle/>
                    <a:p>
                      <a:pPr marL="0" lvl="0" indent="0" rtl="0">
                        <a:lnSpc>
                          <a:spcPct val="115000"/>
                        </a:lnSpc>
                        <a:spcBef>
                          <a:spcPts val="0"/>
                        </a:spcBef>
                        <a:spcAft>
                          <a:spcPts val="0"/>
                        </a:spcAft>
                        <a:buNone/>
                      </a:pPr>
                      <a:r>
                        <a:rPr lang="en-GB" sz="700">
                          <a:solidFill>
                            <a:srgbClr val="595959"/>
                          </a:solidFill>
                        </a:rPr>
                        <a:t>REQUISITO - OCCUPAZIONE,</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Criterion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75675">
                <a:tc>
                  <a:txBody>
                    <a:bodyPr/>
                    <a:lstStyle/>
                    <a:p>
                      <a:pPr marL="0" lvl="0" indent="0" rtl="0">
                        <a:lnSpc>
                          <a:spcPct val="115000"/>
                        </a:lnSpc>
                        <a:spcBef>
                          <a:spcPts val="0"/>
                        </a:spcBef>
                        <a:spcAft>
                          <a:spcPts val="0"/>
                        </a:spcAft>
                        <a:buNone/>
                      </a:pPr>
                      <a:r>
                        <a:rPr lang="en-GB" sz="700">
                          <a:solidFill>
                            <a:srgbClr val="595959"/>
                          </a:solidFill>
                        </a:rPr>
                        <a:t>REQUISITO - CARATTERISTICHE SPECIFICHE,</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Criterion</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77175">
                <a:tc>
                  <a:txBody>
                    <a:bodyPr/>
                    <a:lstStyle/>
                    <a:p>
                      <a:pPr marL="0" lvl="0" indent="0" rtl="0">
                        <a:spcBef>
                          <a:spcPts val="0"/>
                        </a:spcBef>
                        <a:spcAft>
                          <a:spcPts val="0"/>
                        </a:spcAft>
                        <a:buNone/>
                      </a:pPr>
                      <a:r>
                        <a:rPr lang="en-GB" sz="700"/>
                        <a:t>RIFERIMENTI NORMATIVI,</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GB" sz="700"/>
                        <a:t>Has Legal Resource</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75675">
                <a:tc>
                  <a:txBody>
                    <a:bodyPr/>
                    <a:lstStyle/>
                    <a:p>
                      <a:pPr marL="0" lvl="0" indent="0" rtl="0">
                        <a:lnSpc>
                          <a:spcPct val="115000"/>
                        </a:lnSpc>
                        <a:spcBef>
                          <a:spcPts val="0"/>
                        </a:spcBef>
                        <a:spcAft>
                          <a:spcPts val="0"/>
                        </a:spcAft>
                        <a:buNone/>
                      </a:pPr>
                      <a:r>
                        <a:rPr lang="en-GB" sz="700">
                          <a:solidFill>
                            <a:srgbClr val="595959"/>
                          </a:solidFill>
                        </a:rPr>
                        <a:t>FARE DOMANDA PEC,</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Channel</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175675">
                <a:tc>
                  <a:txBody>
                    <a:bodyPr/>
                    <a:lstStyle/>
                    <a:p>
                      <a:pPr marL="0" lvl="0" indent="0" rtl="0">
                        <a:lnSpc>
                          <a:spcPct val="115000"/>
                        </a:lnSpc>
                        <a:spcBef>
                          <a:spcPts val="0"/>
                        </a:spcBef>
                        <a:spcAft>
                          <a:spcPts val="0"/>
                        </a:spcAft>
                        <a:buNone/>
                      </a:pPr>
                      <a:r>
                        <a:rPr lang="en-GB" sz="700">
                          <a:solidFill>
                            <a:srgbClr val="595959"/>
                          </a:solidFill>
                        </a:rPr>
                        <a:t>FARE DOMANDA ONLINE,</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Channel</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175675">
                <a:tc>
                  <a:txBody>
                    <a:bodyPr/>
                    <a:lstStyle/>
                    <a:p>
                      <a:pPr marL="0" lvl="0" indent="0" rtl="0">
                        <a:lnSpc>
                          <a:spcPct val="115000"/>
                        </a:lnSpc>
                        <a:spcBef>
                          <a:spcPts val="0"/>
                        </a:spcBef>
                        <a:spcAft>
                          <a:spcPts val="0"/>
                        </a:spcAft>
                        <a:buNone/>
                      </a:pPr>
                      <a:r>
                        <a:rPr lang="en-GB" sz="700">
                          <a:solidFill>
                            <a:srgbClr val="595959"/>
                          </a:solidFill>
                        </a:rPr>
                        <a:t>FARE DOMANDA SPORTELLO,</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Channel</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175675">
                <a:tc>
                  <a:txBody>
                    <a:bodyPr/>
                    <a:lstStyle/>
                    <a:p>
                      <a:pPr marL="0" lvl="0" indent="0" rtl="0">
                        <a:lnSpc>
                          <a:spcPct val="115000"/>
                        </a:lnSpc>
                        <a:spcBef>
                          <a:spcPts val="0"/>
                        </a:spcBef>
                        <a:spcAft>
                          <a:spcPts val="0"/>
                        </a:spcAft>
                        <a:buNone/>
                      </a:pPr>
                      <a:r>
                        <a:rPr lang="en-GB" sz="700">
                          <a:solidFill>
                            <a:srgbClr val="595959"/>
                          </a:solidFill>
                        </a:rPr>
                        <a:t>FARE DOMANDA RACCOMANDATA,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Has Channel</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175675">
                <a:tc>
                  <a:txBody>
                    <a:bodyPr/>
                    <a:lstStyle/>
                    <a:p>
                      <a:pPr marL="0" lvl="0" indent="0" rtl="0">
                        <a:lnSpc>
                          <a:spcPct val="115000"/>
                        </a:lnSpc>
                        <a:spcBef>
                          <a:spcPts val="0"/>
                        </a:spcBef>
                        <a:spcAft>
                          <a:spcPts val="0"/>
                        </a:spcAft>
                        <a:buNone/>
                      </a:pPr>
                      <a:r>
                        <a:rPr lang="en-GB" sz="700">
                          <a:solidFill>
                            <a:srgbClr val="595959"/>
                          </a:solidFill>
                        </a:rPr>
                        <a:t>QUANDO FARE DOMANDA,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177175">
                <a:tc>
                  <a:txBody>
                    <a:bodyPr/>
                    <a:lstStyle/>
                    <a:p>
                      <a:pPr marL="0" lvl="0" indent="0" rtl="0">
                        <a:spcBef>
                          <a:spcPts val="0"/>
                        </a:spcBef>
                        <a:spcAft>
                          <a:spcPts val="0"/>
                        </a:spcAft>
                        <a:buNone/>
                      </a:pPr>
                      <a:r>
                        <a:rPr lang="en-GB" sz="700"/>
                        <a:t>COSTO</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GB" sz="700"/>
                        <a:t>Has Cost</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177175">
                <a:tc>
                  <a:txBody>
                    <a:bodyPr/>
                    <a:lstStyle/>
                    <a:p>
                      <a:pPr marL="0" lvl="0" indent="0" rtl="0">
                        <a:lnSpc>
                          <a:spcPct val="115000"/>
                        </a:lnSpc>
                        <a:spcBef>
                          <a:spcPts val="0"/>
                        </a:spcBef>
                        <a:spcAft>
                          <a:spcPts val="0"/>
                        </a:spcAft>
                        <a:buNone/>
                      </a:pPr>
                      <a:r>
                        <a:rPr lang="en-GB" sz="700">
                          <a:solidFill>
                            <a:srgbClr val="595959"/>
                          </a:solidFill>
                        </a:rPr>
                        <a:t>TEMPI PER LA RISPOSTA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GB" sz="700"/>
                        <a:t>Processing Time</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r h="175675">
                <a:tc>
                  <a:txBody>
                    <a:bodyPr/>
                    <a:lstStyle/>
                    <a:p>
                      <a:pPr marL="0" lvl="0" indent="0" rtl="0">
                        <a:lnSpc>
                          <a:spcPct val="115000"/>
                        </a:lnSpc>
                        <a:spcBef>
                          <a:spcPts val="0"/>
                        </a:spcBef>
                        <a:spcAft>
                          <a:spcPts val="0"/>
                        </a:spcAft>
                        <a:buNone/>
                      </a:pPr>
                      <a:r>
                        <a:rPr lang="en-GB" sz="700">
                          <a:solidFill>
                            <a:srgbClr val="595959"/>
                          </a:solidFill>
                        </a:rPr>
                        <a:t>SCIA</a:t>
                      </a:r>
                      <a:endParaRPr sz="700">
                        <a:solidFill>
                          <a:srgbClr val="595959"/>
                        </a:solidFill>
                      </a:endParaRPr>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Requires</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29"/>
                  </a:ext>
                </a:extLst>
              </a:tr>
              <a:tr h="175675">
                <a:tc>
                  <a:txBody>
                    <a:bodyPr/>
                    <a:lstStyle/>
                    <a:p>
                      <a:pPr marL="0" lvl="0" indent="0" rtl="0">
                        <a:lnSpc>
                          <a:spcPct val="115000"/>
                        </a:lnSpc>
                        <a:spcBef>
                          <a:spcPts val="0"/>
                        </a:spcBef>
                        <a:spcAft>
                          <a:spcPts val="0"/>
                        </a:spcAft>
                        <a:buNone/>
                      </a:pPr>
                      <a:r>
                        <a:rPr lang="en-GB" sz="700"/>
                        <a:t>SILENZIO ASSENSO</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GB" sz="700"/>
                        <a:t>Requires</a:t>
                      </a:r>
                      <a:endParaRPr sz="700"/>
                    </a:p>
                  </a:txBody>
                  <a:tcPr marL="28575" marR="28575" marT="19050" marB="19050" anchor="b">
                    <a:lnL w="9375" cap="flat" cmpd="sng">
                      <a:solidFill>
                        <a:srgbClr val="000000"/>
                      </a:solidFill>
                      <a:prstDash val="solid"/>
                      <a:round/>
                      <a:headEnd type="none" w="sm" len="sm"/>
                      <a:tailEnd type="none" w="sm" len="sm"/>
                    </a:lnL>
                    <a:lnR w="9375" cap="flat" cmpd="sng">
                      <a:solidFill>
                        <a:srgbClr val="000000"/>
                      </a:solidFill>
                      <a:prstDash val="solid"/>
                      <a:round/>
                      <a:headEnd type="none" w="sm" len="sm"/>
                      <a:tailEnd type="none" w="sm" len="sm"/>
                    </a:lnR>
                    <a:lnT w="9375" cap="flat" cmpd="sng">
                      <a:solidFill>
                        <a:srgbClr val="000000"/>
                      </a:solidFill>
                      <a:prstDash val="solid"/>
                      <a:round/>
                      <a:headEnd type="none" w="sm" len="sm"/>
                      <a:tailEnd type="none" w="sm" len="sm"/>
                    </a:lnT>
                    <a:lnB w="9375" cap="flat" cmpd="sng">
                      <a:solidFill>
                        <a:srgbClr val="000000"/>
                      </a:solidFill>
                      <a:prstDash val="solid"/>
                      <a:round/>
                      <a:headEnd type="none" w="sm" len="sm"/>
                      <a:tailEnd type="none" w="sm" len="sm"/>
                    </a:lnB>
                  </a:tcPr>
                </a:tc>
                <a:extLst>
                  <a:ext uri="{0D108BD9-81ED-4DB2-BD59-A6C34878D82A}">
                    <a16:rowId xmlns:a16="http://schemas.microsoft.com/office/drawing/2014/main" val="10030"/>
                  </a:ext>
                </a:extLst>
              </a:tr>
            </a:tbl>
          </a:graphicData>
        </a:graphic>
      </p:graphicFrame>
      <p:pic>
        <p:nvPicPr>
          <p:cNvPr id="178" name="Google Shape;178;p19">
            <a:hlinkClick r:id="rId3"/>
          </p:cNvPr>
          <p:cNvPicPr preferRelativeResize="0"/>
          <p:nvPr/>
        </p:nvPicPr>
        <p:blipFill>
          <a:blip r:embed="rId4">
            <a:alphaModFix/>
          </a:blip>
          <a:stretch>
            <a:fillRect/>
          </a:stretch>
        </p:blipFill>
        <p:spPr>
          <a:xfrm>
            <a:off x="8065188" y="1785844"/>
            <a:ext cx="877331" cy="649225"/>
          </a:xfrm>
          <a:prstGeom prst="rect">
            <a:avLst/>
          </a:prstGeom>
          <a:noFill/>
          <a:ln>
            <a:noFill/>
          </a:ln>
        </p:spPr>
      </p:pic>
      <p:sp>
        <p:nvSpPr>
          <p:cNvPr id="179" name="Google Shape;179;p19"/>
          <p:cNvSpPr txBox="1"/>
          <p:nvPr/>
        </p:nvSpPr>
        <p:spPr>
          <a:xfrm>
            <a:off x="219275" y="1633450"/>
            <a:ext cx="2260200" cy="1314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 first data modeling has been made between the public services available inside the legacy system and the CPSV-AP.</a:t>
            </a:r>
            <a:r>
              <a:rPr kumimoji="0" lang="en-GB" sz="1400" b="0" i="0" u="none" strike="noStrike" kern="0" cap="none" spc="0" normalizeH="0" baseline="0" noProof="0">
                <a:ln>
                  <a:noFill/>
                </a:ln>
                <a:solidFill>
                  <a:srgbClr val="000000"/>
                </a:solidFill>
                <a:effectLst/>
                <a:uLnTx/>
                <a:uFillTx/>
                <a:latin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The modeling was made to create a “persistent” dataset (file) </a:t>
            </a:r>
            <a:r>
              <a:rPr kumimoji="0" lang="en-GB" sz="14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available to solvers,</a:t>
            </a:r>
            <a:r>
              <a:rPr kumimoji="0" lang="en-GB"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with very a limited quantity of real data (few services)</a:t>
            </a: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180" name="Google Shape;180;p19"/>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181" name="Google Shape;181;p19"/>
          <p:cNvPicPr preferRelativeResize="0"/>
          <p:nvPr/>
        </p:nvPicPr>
        <p:blipFill>
          <a:blip r:embed="rId5">
            <a:alphaModFix/>
          </a:blip>
          <a:stretch>
            <a:fillRect/>
          </a:stretch>
        </p:blipFill>
        <p:spPr>
          <a:xfrm>
            <a:off x="8212147" y="90463"/>
            <a:ext cx="577975" cy="666371"/>
          </a:xfrm>
          <a:prstGeom prst="rect">
            <a:avLst/>
          </a:prstGeom>
          <a:noFill/>
          <a:ln>
            <a:noFill/>
          </a:ln>
        </p:spPr>
      </p:pic>
      <p:sp>
        <p:nvSpPr>
          <p:cNvPr id="182" name="Google Shape;182;p19"/>
          <p:cNvSpPr txBox="1"/>
          <p:nvPr/>
        </p:nvSpPr>
        <p:spPr>
          <a:xfrm>
            <a:off x="7869425" y="1165425"/>
            <a:ext cx="1154700" cy="663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Complete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Sheet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55570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109600" y="58150"/>
            <a:ext cx="9034500" cy="729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Challenge - find out a service -&gt; create a telegram chatbot (PoC)    </a:t>
            </a:r>
            <a:endParaRPr sz="2400"/>
          </a:p>
        </p:txBody>
      </p:sp>
      <p:sp>
        <p:nvSpPr>
          <p:cNvPr id="188" name="Google Shape;188;p20"/>
          <p:cNvSpPr txBox="1"/>
          <p:nvPr/>
        </p:nvSpPr>
        <p:spPr>
          <a:xfrm>
            <a:off x="523750" y="6148950"/>
            <a:ext cx="7998300" cy="4893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Source code: </a:t>
            </a:r>
            <a:r>
              <a:rPr kumimoji="0" lang="en-GB" sz="1400" b="0" i="0" u="sng" strike="noStrike" kern="0" cap="none" spc="0" normalizeH="0" baseline="0" noProof="0">
                <a:ln>
                  <a:noFill/>
                </a:ln>
                <a:solidFill>
                  <a:srgbClr val="4FC3F7"/>
                </a:solidFill>
                <a:effectLst/>
                <a:uLnTx/>
                <a:uFillTx/>
                <a:latin typeface="Arial"/>
                <a:cs typeface="Arial"/>
                <a:sym typeface="Arial"/>
                <a:hlinkClick r:id="rId3"/>
              </a:rPr>
              <a:t>https://github.com/damdo/hackabot-bottega-pabot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89" name="Google Shape;189;p20"/>
          <p:cNvPicPr preferRelativeResize="0"/>
          <p:nvPr/>
        </p:nvPicPr>
        <p:blipFill>
          <a:blip r:embed="rId4">
            <a:alphaModFix/>
          </a:blip>
          <a:stretch>
            <a:fillRect/>
          </a:stretch>
        </p:blipFill>
        <p:spPr>
          <a:xfrm>
            <a:off x="151400" y="1253525"/>
            <a:ext cx="8826600" cy="4033597"/>
          </a:xfrm>
          <a:prstGeom prst="rect">
            <a:avLst/>
          </a:prstGeom>
          <a:noFill/>
          <a:ln>
            <a:noFill/>
          </a:ln>
        </p:spPr>
      </p:pic>
      <p:pic>
        <p:nvPicPr>
          <p:cNvPr id="190" name="Google Shape;190;p20"/>
          <p:cNvPicPr preferRelativeResize="0"/>
          <p:nvPr/>
        </p:nvPicPr>
        <p:blipFill>
          <a:blip r:embed="rId5">
            <a:alphaModFix/>
          </a:blip>
          <a:stretch>
            <a:fillRect/>
          </a:stretch>
        </p:blipFill>
        <p:spPr>
          <a:xfrm>
            <a:off x="6122100" y="5752600"/>
            <a:ext cx="1612275" cy="906899"/>
          </a:xfrm>
          <a:prstGeom prst="rect">
            <a:avLst/>
          </a:prstGeom>
          <a:noFill/>
          <a:ln>
            <a:noFill/>
          </a:ln>
        </p:spPr>
      </p:pic>
      <p:sp>
        <p:nvSpPr>
          <p:cNvPr id="191" name="Google Shape;191;p20"/>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192" name="Google Shape;192;p20"/>
          <p:cNvPicPr preferRelativeResize="0"/>
          <p:nvPr/>
        </p:nvPicPr>
        <p:blipFill>
          <a:blip r:embed="rId6">
            <a:alphaModFix/>
          </a:blip>
          <a:stretch>
            <a:fillRect/>
          </a:stretch>
        </p:blipFill>
        <p:spPr>
          <a:xfrm>
            <a:off x="7734375" y="5201294"/>
            <a:ext cx="1228016" cy="729900"/>
          </a:xfrm>
          <a:prstGeom prst="rect">
            <a:avLst/>
          </a:prstGeom>
          <a:noFill/>
          <a:ln>
            <a:noFill/>
          </a:ln>
        </p:spPr>
      </p:pic>
      <p:cxnSp>
        <p:nvCxnSpPr>
          <p:cNvPr id="193" name="Google Shape;193;p20"/>
          <p:cNvCxnSpPr/>
          <p:nvPr/>
        </p:nvCxnSpPr>
        <p:spPr>
          <a:xfrm>
            <a:off x="784475" y="5516700"/>
            <a:ext cx="7262700" cy="19800"/>
          </a:xfrm>
          <a:prstGeom prst="straightConnector1">
            <a:avLst/>
          </a:prstGeom>
          <a:noFill/>
          <a:ln w="38100" cap="flat" cmpd="sng">
            <a:solidFill>
              <a:srgbClr val="6AA84F"/>
            </a:solidFill>
            <a:prstDash val="solid"/>
            <a:round/>
            <a:headEnd type="none" w="med" len="med"/>
            <a:tailEnd type="triangle" w="med" len="med"/>
          </a:ln>
        </p:spPr>
      </p:cxnSp>
      <p:sp>
        <p:nvSpPr>
          <p:cNvPr id="194" name="Google Shape;194;p20"/>
          <p:cNvSpPr txBox="1"/>
          <p:nvPr/>
        </p:nvSpPr>
        <p:spPr>
          <a:xfrm>
            <a:off x="2062875" y="5472850"/>
            <a:ext cx="5683800" cy="306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Looking for what I need between available public services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5" name="Google Shape;195;p20"/>
          <p:cNvPicPr preferRelativeResize="0"/>
          <p:nvPr/>
        </p:nvPicPr>
        <p:blipFill>
          <a:blip r:embed="rId7">
            <a:alphaModFix/>
          </a:blip>
          <a:stretch>
            <a:fillRect/>
          </a:stretch>
        </p:blipFill>
        <p:spPr>
          <a:xfrm>
            <a:off x="227600" y="5100325"/>
            <a:ext cx="483600" cy="771600"/>
          </a:xfrm>
          <a:prstGeom prst="rect">
            <a:avLst/>
          </a:prstGeom>
          <a:noFill/>
          <a:ln>
            <a:noFill/>
          </a:ln>
        </p:spPr>
      </p:pic>
    </p:spTree>
    <p:extLst>
      <p:ext uri="{BB962C8B-B14F-4D97-AF65-F5344CB8AC3E}">
        <p14:creationId xmlns:p14="http://schemas.microsoft.com/office/powerpoint/2010/main" val="2477283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Lesson learned 1/2</a:t>
            </a:r>
            <a:endParaRPr sz="2400"/>
          </a:p>
        </p:txBody>
      </p:sp>
      <p:sp>
        <p:nvSpPr>
          <p:cNvPr id="201" name="Google Shape;201;p21"/>
          <p:cNvSpPr txBox="1">
            <a:spLocks noGrp="1"/>
          </p:cNvSpPr>
          <p:nvPr>
            <p:ph type="body" idx="4294967295"/>
          </p:nvPr>
        </p:nvSpPr>
        <p:spPr>
          <a:xfrm>
            <a:off x="224250" y="1044700"/>
            <a:ext cx="8700600" cy="5632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solidFill>
                  <a:srgbClr val="222222"/>
                </a:solidFill>
                <a:latin typeface="Helvetica Neue"/>
                <a:ea typeface="Helvetica Neue"/>
                <a:cs typeface="Helvetica Neue"/>
                <a:sym typeface="Helvetica Neue"/>
              </a:rPr>
              <a:t>Chatbot </a:t>
            </a:r>
            <a:r>
              <a:rPr lang="en-GB" b="1">
                <a:solidFill>
                  <a:srgbClr val="222222"/>
                </a:solidFill>
                <a:latin typeface="Helvetica Neue"/>
                <a:ea typeface="Helvetica Neue"/>
                <a:cs typeface="Helvetica Neue"/>
                <a:sym typeface="Helvetica Neue"/>
              </a:rPr>
              <a:t>simulate a conversation </a:t>
            </a:r>
            <a:r>
              <a:rPr lang="en-GB">
                <a:solidFill>
                  <a:srgbClr val="222222"/>
                </a:solidFill>
                <a:latin typeface="Helvetica Neue"/>
                <a:ea typeface="Helvetica Neue"/>
                <a:cs typeface="Helvetica Neue"/>
                <a:sym typeface="Helvetica Neue"/>
              </a:rPr>
              <a:t>between robot and a human being</a:t>
            </a:r>
            <a:br>
              <a:rPr lang="en-GB">
                <a:solidFill>
                  <a:srgbClr val="222222"/>
                </a:solidFill>
                <a:latin typeface="Helvetica Neue"/>
                <a:ea typeface="Helvetica Neue"/>
                <a:cs typeface="Helvetica Neue"/>
                <a:sym typeface="Helvetica Neue"/>
              </a:rPr>
            </a:br>
            <a:r>
              <a:rPr lang="en-GB">
                <a:solidFill>
                  <a:srgbClr val="222222"/>
                </a:solidFill>
                <a:latin typeface="Helvetica Neue"/>
                <a:ea typeface="Helvetica Neue"/>
                <a:cs typeface="Helvetica Neue"/>
                <a:sym typeface="Helvetica Neue"/>
              </a:rPr>
              <a:t>The robot reads and </a:t>
            </a:r>
            <a:r>
              <a:rPr lang="en-GB" b="1" u="sng">
                <a:solidFill>
                  <a:schemeClr val="hlink"/>
                </a:solidFill>
                <a:latin typeface="Helvetica Neue"/>
                <a:ea typeface="Helvetica Neue"/>
                <a:cs typeface="Helvetica Neue"/>
                <a:sym typeface="Helvetica Neue"/>
                <a:hlinkClick r:id="rId3"/>
              </a:rPr>
              <a:t>links </a:t>
            </a:r>
            <a:r>
              <a:rPr lang="en-GB" u="sng">
                <a:solidFill>
                  <a:schemeClr val="hlink"/>
                </a:solidFill>
                <a:latin typeface="Helvetica Neue"/>
                <a:ea typeface="Helvetica Neue"/>
                <a:cs typeface="Helvetica Neue"/>
                <a:sym typeface="Helvetica Neue"/>
                <a:hlinkClick r:id="rId3"/>
              </a:rPr>
              <a:t>data </a:t>
            </a:r>
            <a:r>
              <a:rPr lang="en-GB" b="1" u="sng">
                <a:solidFill>
                  <a:schemeClr val="hlink"/>
                </a:solidFill>
                <a:latin typeface="Helvetica Neue"/>
                <a:ea typeface="Helvetica Neue"/>
                <a:cs typeface="Helvetica Neue"/>
                <a:sym typeface="Helvetica Neue"/>
                <a:hlinkClick r:id="rId3"/>
              </a:rPr>
              <a:t>from very different sources</a:t>
            </a:r>
            <a:r>
              <a:rPr lang="en-GB">
                <a:solidFill>
                  <a:srgbClr val="222222"/>
                </a:solidFill>
                <a:latin typeface="Helvetica Neue"/>
                <a:ea typeface="Helvetica Neue"/>
                <a:cs typeface="Helvetica Neue"/>
                <a:sym typeface="Helvetica Neue"/>
              </a:rPr>
              <a:t>: databases, custom data entered by the user, IoT (sensors), etc.</a:t>
            </a:r>
            <a:endParaRPr>
              <a:solidFill>
                <a:srgbClr val="222222"/>
              </a:solidFill>
              <a:latin typeface="Helvetica Neue"/>
              <a:ea typeface="Helvetica Neue"/>
              <a:cs typeface="Helvetica Neue"/>
              <a:sym typeface="Helvetica Neue"/>
            </a:endParaRPr>
          </a:p>
          <a:p>
            <a:pPr marL="0" lvl="0" indent="0" rtl="0">
              <a:spcBef>
                <a:spcPts val="0"/>
              </a:spcBef>
              <a:spcAft>
                <a:spcPts val="0"/>
              </a:spcAft>
              <a:buNone/>
            </a:pPr>
            <a:endParaRPr sz="1000">
              <a:solidFill>
                <a:srgbClr val="222222"/>
              </a:solidFill>
              <a:latin typeface="Helvetica Neue"/>
              <a:ea typeface="Helvetica Neue"/>
              <a:cs typeface="Helvetica Neue"/>
              <a:sym typeface="Helvetica Neue"/>
            </a:endParaRPr>
          </a:p>
          <a:p>
            <a:pPr marL="0" lvl="0" indent="0" rtl="0">
              <a:spcBef>
                <a:spcPts val="0"/>
              </a:spcBef>
              <a:spcAft>
                <a:spcPts val="0"/>
              </a:spcAft>
              <a:buNone/>
            </a:pPr>
            <a:r>
              <a:rPr lang="en-GB">
                <a:solidFill>
                  <a:srgbClr val="222222"/>
                </a:solidFill>
                <a:latin typeface="Helvetica Neue"/>
                <a:ea typeface="Helvetica Neue"/>
                <a:cs typeface="Helvetica Neue"/>
                <a:sym typeface="Helvetica Neue"/>
              </a:rPr>
              <a:t>It is an “</a:t>
            </a:r>
            <a:r>
              <a:rPr lang="en-GB" b="1">
                <a:solidFill>
                  <a:srgbClr val="222222"/>
                </a:solidFill>
                <a:latin typeface="Helvetica Neue"/>
                <a:ea typeface="Helvetica Neue"/>
                <a:cs typeface="Helvetica Neue"/>
                <a:sym typeface="Helvetica Neue"/>
              </a:rPr>
              <a:t>immediate” and “everywhere” channels for conversation/interaction </a:t>
            </a:r>
            <a:r>
              <a:rPr lang="en-GB">
                <a:solidFill>
                  <a:srgbClr val="222222"/>
                </a:solidFill>
                <a:latin typeface="Helvetica Neue"/>
                <a:ea typeface="Helvetica Neue"/>
                <a:cs typeface="Helvetica Neue"/>
                <a:sym typeface="Helvetica Neue"/>
              </a:rPr>
              <a:t>among citizens, companies, institutions, etc.</a:t>
            </a:r>
            <a:br>
              <a:rPr lang="en-GB">
                <a:solidFill>
                  <a:srgbClr val="222222"/>
                </a:solidFill>
                <a:latin typeface="Helvetica Neue"/>
                <a:ea typeface="Helvetica Neue"/>
                <a:cs typeface="Helvetica Neue"/>
                <a:sym typeface="Helvetica Neue"/>
              </a:rPr>
            </a:br>
            <a:r>
              <a:rPr lang="en-GB">
                <a:solidFill>
                  <a:srgbClr val="222222"/>
                </a:solidFill>
                <a:latin typeface="Helvetica Neue"/>
                <a:ea typeface="Helvetica Neue"/>
                <a:cs typeface="Helvetica Neue"/>
                <a:sym typeface="Helvetica Neue"/>
              </a:rPr>
              <a:t>Chatbot conversational style </a:t>
            </a:r>
            <a:r>
              <a:rPr lang="en-GB" b="1">
                <a:solidFill>
                  <a:srgbClr val="222222"/>
                </a:solidFill>
                <a:latin typeface="Helvetica Neue"/>
                <a:ea typeface="Helvetica Neue"/>
                <a:cs typeface="Helvetica Neue"/>
                <a:sym typeface="Helvetica Neue"/>
              </a:rPr>
              <a:t>force us to put "citizen into the center"</a:t>
            </a:r>
            <a:r>
              <a:rPr lang="en-GB">
                <a:solidFill>
                  <a:srgbClr val="222222"/>
                </a:solidFill>
                <a:latin typeface="Helvetica Neue"/>
                <a:ea typeface="Helvetica Neue"/>
                <a:cs typeface="Helvetica Neue"/>
                <a:sym typeface="Helvetica Neue"/>
              </a:rPr>
              <a:t> of the interactional job/process</a:t>
            </a:r>
            <a:br>
              <a:rPr lang="en-GB">
                <a:solidFill>
                  <a:srgbClr val="222222"/>
                </a:solidFill>
                <a:latin typeface="Helvetica Neue"/>
                <a:ea typeface="Helvetica Neue"/>
                <a:cs typeface="Helvetica Neue"/>
                <a:sym typeface="Helvetica Neue"/>
              </a:rPr>
            </a:br>
            <a:endParaRPr sz="1000">
              <a:solidFill>
                <a:srgbClr val="222222"/>
              </a:solidFill>
              <a:latin typeface="Helvetica Neue"/>
              <a:ea typeface="Helvetica Neue"/>
              <a:cs typeface="Helvetica Neue"/>
              <a:sym typeface="Helvetica Neue"/>
            </a:endParaRPr>
          </a:p>
          <a:p>
            <a:pPr marL="0" lvl="0" indent="0" rtl="0">
              <a:spcBef>
                <a:spcPts val="0"/>
              </a:spcBef>
              <a:spcAft>
                <a:spcPts val="0"/>
              </a:spcAft>
              <a:buNone/>
            </a:pPr>
            <a:r>
              <a:rPr lang="en-GB">
                <a:solidFill>
                  <a:srgbClr val="222222"/>
                </a:solidFill>
                <a:latin typeface="Helvetica Neue"/>
                <a:ea typeface="Helvetica Neue"/>
                <a:cs typeface="Helvetica Neue"/>
                <a:sym typeface="Helvetica Neue"/>
              </a:rPr>
              <a:t>Chatbot are </a:t>
            </a:r>
            <a:r>
              <a:rPr lang="en-GB" b="1">
                <a:solidFill>
                  <a:srgbClr val="222222"/>
                </a:solidFill>
                <a:latin typeface="Helvetica Neue"/>
                <a:ea typeface="Helvetica Neue"/>
                <a:cs typeface="Helvetica Neue"/>
                <a:sym typeface="Helvetica Neue"/>
              </a:rPr>
              <a:t>extremely agile in </a:t>
            </a:r>
            <a:r>
              <a:rPr lang="en-GB">
                <a:solidFill>
                  <a:srgbClr val="222222"/>
                </a:solidFill>
                <a:latin typeface="Helvetica Neue"/>
                <a:ea typeface="Helvetica Neue"/>
                <a:cs typeface="Helvetica Neue"/>
                <a:sym typeface="Helvetica Neue"/>
              </a:rPr>
              <a:t>collecting user-contextual data and crowdsourcing data, allow workgroups establishment on specific topics, integrate personal assistant services with sensor data and/or natural language processing, enabling “automated standard interactions” with citizens.</a:t>
            </a:r>
            <a:br>
              <a:rPr lang="en-GB">
                <a:solidFill>
                  <a:srgbClr val="222222"/>
                </a:solidFill>
                <a:latin typeface="Helvetica Neue"/>
                <a:ea typeface="Helvetica Neue"/>
                <a:cs typeface="Helvetica Neue"/>
                <a:sym typeface="Helvetica Neue"/>
              </a:rPr>
            </a:br>
            <a:r>
              <a:rPr lang="en-GB" sz="1000">
                <a:solidFill>
                  <a:srgbClr val="222222"/>
                </a:solidFill>
                <a:latin typeface="Helvetica Neue"/>
                <a:ea typeface="Helvetica Neue"/>
                <a:cs typeface="Helvetica Neue"/>
                <a:sym typeface="Helvetica Neue"/>
              </a:rPr>
              <a:t/>
            </a:r>
            <a:br>
              <a:rPr lang="en-GB" sz="1000">
                <a:solidFill>
                  <a:srgbClr val="222222"/>
                </a:solidFill>
                <a:latin typeface="Helvetica Neue"/>
                <a:ea typeface="Helvetica Neue"/>
                <a:cs typeface="Helvetica Neue"/>
                <a:sym typeface="Helvetica Neue"/>
              </a:rPr>
            </a:br>
            <a:r>
              <a:rPr lang="en-GB">
                <a:solidFill>
                  <a:srgbClr val="222222"/>
                </a:solidFill>
                <a:latin typeface="Helvetica Neue"/>
                <a:ea typeface="Helvetica Neue"/>
                <a:cs typeface="Helvetica Neue"/>
                <a:sym typeface="Helvetica Neue"/>
              </a:rPr>
              <a:t>Stimulate thinking about </a:t>
            </a:r>
            <a:r>
              <a:rPr lang="en-GB" b="1">
                <a:solidFill>
                  <a:srgbClr val="222222"/>
                </a:solidFill>
                <a:latin typeface="Helvetica Neue"/>
                <a:ea typeface="Helvetica Neue"/>
                <a:cs typeface="Helvetica Neue"/>
                <a:sym typeface="Helvetica Neue"/>
              </a:rPr>
              <a:t>data culture/digital literacy </a:t>
            </a:r>
            <a:r>
              <a:rPr lang="en-GB">
                <a:solidFill>
                  <a:srgbClr val="222222"/>
                </a:solidFill>
                <a:latin typeface="Helvetica Neue"/>
                <a:ea typeface="Helvetica Neue"/>
                <a:cs typeface="Helvetica Neue"/>
                <a:sym typeface="Helvetica Neue"/>
              </a:rPr>
              <a:t>-  because of their versatility - their easy- approach -  lots of different platforms available today -  they are a "</a:t>
            </a:r>
            <a:r>
              <a:rPr lang="en-GB" b="1">
                <a:solidFill>
                  <a:srgbClr val="222222"/>
                </a:solidFill>
                <a:latin typeface="Helvetica Neue"/>
                <a:ea typeface="Helvetica Neue"/>
                <a:cs typeface="Helvetica Neue"/>
                <a:sym typeface="Helvetica Neue"/>
              </a:rPr>
              <a:t>killer technology</a:t>
            </a:r>
            <a:r>
              <a:rPr lang="en-GB">
                <a:solidFill>
                  <a:srgbClr val="222222"/>
                </a:solidFill>
                <a:latin typeface="Helvetica Neue"/>
                <a:ea typeface="Helvetica Neue"/>
                <a:cs typeface="Helvetica Neue"/>
                <a:sym typeface="Helvetica Neue"/>
              </a:rPr>
              <a:t>" to spread </a:t>
            </a:r>
            <a:r>
              <a:rPr lang="en-GB" b="1">
                <a:solidFill>
                  <a:srgbClr val="222222"/>
                </a:solidFill>
                <a:latin typeface="Helvetica Neue"/>
                <a:ea typeface="Helvetica Neue"/>
                <a:cs typeface="Helvetica Neue"/>
                <a:sym typeface="Helvetica Neue"/>
              </a:rPr>
              <a:t>awareness on the economic value of hi-quality interoperable data</a:t>
            </a:r>
            <a:endParaRPr b="1">
              <a:latin typeface="Helvetica Neue"/>
              <a:ea typeface="Helvetica Neue"/>
              <a:cs typeface="Helvetica Neue"/>
              <a:sym typeface="Helvetica Neue"/>
            </a:endParaRPr>
          </a:p>
        </p:txBody>
      </p:sp>
      <p:sp>
        <p:nvSpPr>
          <p:cNvPr id="202" name="Google Shape;202;p21"/>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203" name="Google Shape;203;p21"/>
          <p:cNvPicPr preferRelativeResize="0"/>
          <p:nvPr/>
        </p:nvPicPr>
        <p:blipFill>
          <a:blip r:embed="rId4">
            <a:alphaModFix/>
          </a:blip>
          <a:stretch>
            <a:fillRect/>
          </a:stretch>
        </p:blipFill>
        <p:spPr>
          <a:xfrm>
            <a:off x="8212147" y="90463"/>
            <a:ext cx="577975" cy="666371"/>
          </a:xfrm>
          <a:prstGeom prst="rect">
            <a:avLst/>
          </a:prstGeom>
          <a:noFill/>
          <a:ln>
            <a:noFill/>
          </a:ln>
        </p:spPr>
      </p:pic>
    </p:spTree>
    <p:extLst>
      <p:ext uri="{BB962C8B-B14F-4D97-AF65-F5344CB8AC3E}">
        <p14:creationId xmlns:p14="http://schemas.microsoft.com/office/powerpoint/2010/main" val="46235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GB" sz="2400"/>
              <a:t>Lesson learned 2/2</a:t>
            </a:r>
            <a:endParaRPr sz="2400"/>
          </a:p>
        </p:txBody>
      </p:sp>
      <p:sp>
        <p:nvSpPr>
          <p:cNvPr id="209" name="Google Shape;209;p22"/>
          <p:cNvSpPr txBox="1">
            <a:spLocks noGrp="1"/>
          </p:cNvSpPr>
          <p:nvPr>
            <p:ph type="body" idx="4294967295"/>
          </p:nvPr>
        </p:nvSpPr>
        <p:spPr>
          <a:xfrm>
            <a:off x="161750" y="1532825"/>
            <a:ext cx="8598600" cy="4901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a:solidFill>
                  <a:srgbClr val="222222"/>
                </a:solidFill>
                <a:latin typeface="Helvetica Neue"/>
                <a:ea typeface="Helvetica Neue"/>
                <a:cs typeface="Helvetica Neue"/>
                <a:sym typeface="Helvetica Neue"/>
              </a:rPr>
              <a:t>Working together the </a:t>
            </a:r>
            <a:r>
              <a:rPr lang="en-GB" b="1">
                <a:solidFill>
                  <a:srgbClr val="222222"/>
                </a:solidFill>
                <a:latin typeface="Helvetica Neue"/>
                <a:ea typeface="Helvetica Neue"/>
                <a:cs typeface="Helvetica Neue"/>
                <a:sym typeface="Helvetica Neue"/>
              </a:rPr>
              <a:t>4-helix</a:t>
            </a:r>
            <a:r>
              <a:rPr lang="en-GB">
                <a:solidFill>
                  <a:srgbClr val="222222"/>
                </a:solidFill>
                <a:latin typeface="Helvetica Neue"/>
                <a:ea typeface="Helvetica Neue"/>
                <a:cs typeface="Helvetica Neue"/>
                <a:sym typeface="Helvetica Neue"/>
              </a:rPr>
              <a:t> - SMEs, solvers, PS officers, final users  -   </a:t>
            </a:r>
            <a:r>
              <a:rPr lang="en-GB" b="1">
                <a:solidFill>
                  <a:srgbClr val="222222"/>
                </a:solidFill>
                <a:latin typeface="Helvetica Neue"/>
                <a:ea typeface="Helvetica Neue"/>
                <a:cs typeface="Helvetica Neue"/>
                <a:sym typeface="Helvetica Neue"/>
              </a:rPr>
              <a:t>for 48 hours around</a:t>
            </a:r>
            <a:r>
              <a:rPr lang="en-GB">
                <a:solidFill>
                  <a:srgbClr val="222222"/>
                </a:solidFill>
                <a:latin typeface="Helvetica Neue"/>
                <a:ea typeface="Helvetica Neue"/>
                <a:cs typeface="Helvetica Neue"/>
                <a:sym typeface="Helvetica Neue"/>
              </a:rPr>
              <a:t> a </a:t>
            </a:r>
            <a:r>
              <a:rPr lang="en-GB" b="1">
                <a:solidFill>
                  <a:srgbClr val="222222"/>
                </a:solidFill>
                <a:latin typeface="Helvetica Neue"/>
                <a:ea typeface="Helvetica Neue"/>
                <a:cs typeface="Helvetica Neue"/>
                <a:sym typeface="Helvetica Neue"/>
              </a:rPr>
              <a:t>prototyped new interaction solution </a:t>
            </a:r>
            <a:r>
              <a:rPr lang="en-GB">
                <a:solidFill>
                  <a:srgbClr val="222222"/>
                </a:solidFill>
                <a:latin typeface="Helvetica Neue"/>
                <a:ea typeface="Helvetica Neue"/>
                <a:cs typeface="Helvetica Neue"/>
                <a:sym typeface="Helvetica Neue"/>
              </a:rPr>
              <a:t>between </a:t>
            </a:r>
            <a:r>
              <a:rPr lang="en-GB" b="1">
                <a:solidFill>
                  <a:srgbClr val="222222"/>
                </a:solidFill>
                <a:latin typeface="Helvetica Neue"/>
                <a:ea typeface="Helvetica Neue"/>
                <a:cs typeface="Helvetica Neue"/>
                <a:sym typeface="Helvetica Neue"/>
              </a:rPr>
              <a:t>citizens and public service</a:t>
            </a:r>
            <a:r>
              <a:rPr lang="en-GB">
                <a:solidFill>
                  <a:srgbClr val="222222"/>
                </a:solidFill>
                <a:latin typeface="Helvetica Neue"/>
                <a:ea typeface="Helvetica Neue"/>
                <a:cs typeface="Helvetica Neue"/>
                <a:sym typeface="Helvetica Neue"/>
              </a:rPr>
              <a:t> create a kind of </a:t>
            </a:r>
            <a:r>
              <a:rPr lang="en-GB" b="1">
                <a:solidFill>
                  <a:srgbClr val="222222"/>
                </a:solidFill>
                <a:latin typeface="Helvetica Neue"/>
                <a:ea typeface="Helvetica Neue"/>
                <a:cs typeface="Helvetica Neue"/>
                <a:sym typeface="Helvetica Neue"/>
              </a:rPr>
              <a:t>community of practices</a:t>
            </a:r>
            <a:r>
              <a:rPr lang="en-GB">
                <a:solidFill>
                  <a:srgbClr val="222222"/>
                </a:solidFill>
                <a:latin typeface="Helvetica Neue"/>
                <a:ea typeface="Helvetica Neue"/>
                <a:cs typeface="Helvetica Neue"/>
                <a:sym typeface="Helvetica Neue"/>
              </a:rPr>
              <a:t> that:</a:t>
            </a:r>
            <a:br>
              <a:rPr lang="en-GB">
                <a:solidFill>
                  <a:srgbClr val="222222"/>
                </a:solidFill>
                <a:latin typeface="Helvetica Neue"/>
                <a:ea typeface="Helvetica Neue"/>
                <a:cs typeface="Helvetica Neue"/>
                <a:sym typeface="Helvetica Neue"/>
              </a:rPr>
            </a:br>
            <a:endParaRPr sz="1000">
              <a:solidFill>
                <a:srgbClr val="222222"/>
              </a:solidFill>
              <a:latin typeface="Helvetica Neue"/>
              <a:ea typeface="Helvetica Neue"/>
              <a:cs typeface="Helvetica Neue"/>
              <a:sym typeface="Helvetica Neue"/>
            </a:endParaRPr>
          </a:p>
          <a:p>
            <a:pPr marL="457200" lvl="0" indent="-342900" algn="just" rtl="0">
              <a:spcBef>
                <a:spcPts val="0"/>
              </a:spcBef>
              <a:spcAft>
                <a:spcPts val="0"/>
              </a:spcAft>
              <a:buClr>
                <a:srgbClr val="222222"/>
              </a:buClr>
              <a:buSzPts val="1800"/>
              <a:buChar char="●"/>
            </a:pPr>
            <a:r>
              <a:rPr lang="en-GB">
                <a:solidFill>
                  <a:srgbClr val="222222"/>
                </a:solidFill>
                <a:latin typeface="Helvetica Neue"/>
                <a:ea typeface="Helvetica Neue"/>
                <a:cs typeface="Helvetica Neue"/>
                <a:sym typeface="Helvetica Neue"/>
              </a:rPr>
              <a:t>Accelerates awareness of the value of</a:t>
            </a:r>
            <a:r>
              <a:rPr lang="en-GB" b="1">
                <a:solidFill>
                  <a:srgbClr val="222222"/>
                </a:solidFill>
                <a:latin typeface="Helvetica Neue"/>
                <a:ea typeface="Helvetica Neue"/>
                <a:cs typeface="Helvetica Neue"/>
                <a:sym typeface="Helvetica Neue"/>
              </a:rPr>
              <a:t> interoperable data modeling</a:t>
            </a:r>
            <a:endParaRPr b="1">
              <a:solidFill>
                <a:srgbClr val="222222"/>
              </a:solidFill>
              <a:latin typeface="Helvetica Neue"/>
              <a:ea typeface="Helvetica Neue"/>
              <a:cs typeface="Helvetica Neue"/>
              <a:sym typeface="Helvetica Neue"/>
            </a:endParaRPr>
          </a:p>
          <a:p>
            <a:pPr marL="457200" lvl="0" indent="-342900" algn="just" rtl="0">
              <a:spcBef>
                <a:spcPts val="0"/>
              </a:spcBef>
              <a:spcAft>
                <a:spcPts val="0"/>
              </a:spcAft>
              <a:buClr>
                <a:srgbClr val="222222"/>
              </a:buClr>
              <a:buSzPts val="1800"/>
              <a:buFont typeface="Helvetica Neue"/>
              <a:buChar char="●"/>
            </a:pPr>
            <a:r>
              <a:rPr lang="en-GB" b="1">
                <a:solidFill>
                  <a:srgbClr val="222222"/>
                </a:solidFill>
                <a:latin typeface="Helvetica Neue"/>
                <a:ea typeface="Helvetica Neue"/>
                <a:cs typeface="Helvetica Neue"/>
                <a:sym typeface="Helvetica Neue"/>
              </a:rPr>
              <a:t>Increases commitment</a:t>
            </a:r>
            <a:r>
              <a:rPr lang="en-GB">
                <a:solidFill>
                  <a:srgbClr val="222222"/>
                </a:solidFill>
                <a:latin typeface="Helvetica Neue"/>
                <a:ea typeface="Helvetica Neue"/>
                <a:cs typeface="Helvetica Neue"/>
                <a:sym typeface="Helvetica Neue"/>
              </a:rPr>
              <a:t> to allocate resources (time) to align available data to interoperable standards</a:t>
            </a:r>
            <a:endParaRPr>
              <a:solidFill>
                <a:srgbClr val="222222"/>
              </a:solidFill>
              <a:latin typeface="Helvetica Neue"/>
              <a:ea typeface="Helvetica Neue"/>
              <a:cs typeface="Helvetica Neue"/>
              <a:sym typeface="Helvetica Neue"/>
            </a:endParaRPr>
          </a:p>
          <a:p>
            <a:pPr marL="457200" lvl="0" indent="-342900" algn="just" rtl="0">
              <a:spcBef>
                <a:spcPts val="0"/>
              </a:spcBef>
              <a:spcAft>
                <a:spcPts val="0"/>
              </a:spcAft>
              <a:buClr>
                <a:srgbClr val="222222"/>
              </a:buClr>
              <a:buSzPts val="1800"/>
              <a:buFont typeface="Helvetica Neue"/>
              <a:buChar char="●"/>
            </a:pPr>
            <a:r>
              <a:rPr lang="en-GB" b="1">
                <a:solidFill>
                  <a:srgbClr val="222222"/>
                </a:solidFill>
                <a:latin typeface="Helvetica Neue"/>
                <a:ea typeface="Helvetica Neue"/>
                <a:cs typeface="Helvetica Neue"/>
                <a:sym typeface="Helvetica Neue"/>
              </a:rPr>
              <a:t>Shows in practice</a:t>
            </a:r>
            <a:r>
              <a:rPr lang="en-GB">
                <a:solidFill>
                  <a:srgbClr val="222222"/>
                </a:solidFill>
                <a:latin typeface="Helvetica Neue"/>
                <a:ea typeface="Helvetica Neue"/>
                <a:cs typeface="Helvetica Neue"/>
                <a:sym typeface="Helvetica Neue"/>
              </a:rPr>
              <a:t> - even if only with prototypes - such as technologies available today could allow innovative communication modalities</a:t>
            </a:r>
            <a:endParaRPr>
              <a:solidFill>
                <a:srgbClr val="222222"/>
              </a:solidFill>
              <a:latin typeface="Helvetica Neue"/>
              <a:ea typeface="Helvetica Neue"/>
              <a:cs typeface="Helvetica Neue"/>
              <a:sym typeface="Helvetica Neue"/>
            </a:endParaRPr>
          </a:p>
          <a:p>
            <a:pPr marL="457200" lvl="0" indent="-342900" algn="just" rtl="0">
              <a:spcBef>
                <a:spcPts val="0"/>
              </a:spcBef>
              <a:spcAft>
                <a:spcPts val="0"/>
              </a:spcAft>
              <a:buClr>
                <a:srgbClr val="222222"/>
              </a:buClr>
              <a:buSzPts val="1800"/>
              <a:buChar char="●"/>
            </a:pPr>
            <a:r>
              <a:rPr lang="en-GB">
                <a:solidFill>
                  <a:srgbClr val="222222"/>
                </a:solidFill>
                <a:latin typeface="Helvetica Neue"/>
                <a:ea typeface="Helvetica Neue"/>
                <a:cs typeface="Helvetica Neue"/>
                <a:sym typeface="Helvetica Neue"/>
              </a:rPr>
              <a:t>Involves </a:t>
            </a:r>
            <a:r>
              <a:rPr lang="en-GB" b="1">
                <a:solidFill>
                  <a:srgbClr val="222222"/>
                </a:solidFill>
                <a:latin typeface="Helvetica Neue"/>
                <a:ea typeface="Helvetica Neue"/>
                <a:cs typeface="Helvetica Neue"/>
                <a:sym typeface="Helvetica Neue"/>
              </a:rPr>
              <a:t>SMEs in a competitive-collaborative</a:t>
            </a:r>
            <a:r>
              <a:rPr lang="en-GB">
                <a:solidFill>
                  <a:srgbClr val="222222"/>
                </a:solidFill>
                <a:latin typeface="Helvetica Neue"/>
                <a:ea typeface="Helvetica Neue"/>
                <a:cs typeface="Helvetica Neue"/>
                <a:sym typeface="Helvetica Neue"/>
              </a:rPr>
              <a:t> way in the process of valorization of the standards and to create a common cultural background</a:t>
            </a:r>
            <a:br>
              <a:rPr lang="en-GB">
                <a:solidFill>
                  <a:srgbClr val="222222"/>
                </a:solidFill>
                <a:latin typeface="Helvetica Neue"/>
                <a:ea typeface="Helvetica Neue"/>
                <a:cs typeface="Helvetica Neue"/>
                <a:sym typeface="Helvetica Neue"/>
              </a:rPr>
            </a:br>
            <a:endParaRPr sz="1400">
              <a:solidFill>
                <a:srgbClr val="222222"/>
              </a:solidFill>
              <a:latin typeface="Helvetica Neue"/>
              <a:ea typeface="Helvetica Neue"/>
              <a:cs typeface="Helvetica Neue"/>
              <a:sym typeface="Helvetica Neue"/>
            </a:endParaRPr>
          </a:p>
          <a:p>
            <a:pPr marL="0" lvl="0" indent="0" algn="just" rtl="0">
              <a:spcBef>
                <a:spcPts val="0"/>
              </a:spcBef>
              <a:spcAft>
                <a:spcPts val="0"/>
              </a:spcAft>
              <a:buNone/>
            </a:pPr>
            <a:r>
              <a:rPr lang="en-GB">
                <a:solidFill>
                  <a:srgbClr val="222222"/>
                </a:solidFill>
                <a:latin typeface="Helvetica Neue"/>
                <a:ea typeface="Helvetica Neue"/>
                <a:cs typeface="Helvetica Neue"/>
                <a:sym typeface="Helvetica Neue"/>
              </a:rPr>
              <a:t>From our experience, chatbots developed through such a </a:t>
            </a:r>
            <a:r>
              <a:rPr lang="en-GB" b="1">
                <a:solidFill>
                  <a:srgbClr val="222222"/>
                </a:solidFill>
                <a:latin typeface="Helvetica Neue"/>
                <a:ea typeface="Helvetica Neue"/>
                <a:cs typeface="Helvetica Neue"/>
                <a:sym typeface="Helvetica Neue"/>
              </a:rPr>
              <a:t>participated hackabot</a:t>
            </a:r>
            <a:r>
              <a:rPr lang="en-GB">
                <a:solidFill>
                  <a:srgbClr val="222222"/>
                </a:solidFill>
                <a:latin typeface="Helvetica Neue"/>
                <a:ea typeface="Helvetica Neue"/>
                <a:cs typeface="Helvetica Neue"/>
                <a:sym typeface="Helvetica Neue"/>
              </a:rPr>
              <a:t> can be a </a:t>
            </a:r>
            <a:r>
              <a:rPr lang="en-GB" b="1">
                <a:solidFill>
                  <a:srgbClr val="222222"/>
                </a:solidFill>
                <a:latin typeface="Helvetica Neue"/>
                <a:ea typeface="Helvetica Neue"/>
                <a:cs typeface="Helvetica Neue"/>
                <a:sym typeface="Helvetica Neue"/>
              </a:rPr>
              <a:t>vehicle for the dissemination of good practices</a:t>
            </a:r>
            <a:r>
              <a:rPr lang="en-GB">
                <a:solidFill>
                  <a:srgbClr val="222222"/>
                </a:solidFill>
                <a:latin typeface="Helvetica Neue"/>
                <a:ea typeface="Helvetica Neue"/>
                <a:cs typeface="Helvetica Neue"/>
                <a:sym typeface="Helvetica Neue"/>
              </a:rPr>
              <a:t> in view of the digital single gateway change.</a:t>
            </a:r>
            <a:endParaRPr>
              <a:latin typeface="Helvetica Neue"/>
              <a:ea typeface="Helvetica Neue"/>
              <a:cs typeface="Helvetica Neue"/>
              <a:sym typeface="Helvetica Neue"/>
            </a:endParaRPr>
          </a:p>
        </p:txBody>
      </p:sp>
      <p:sp>
        <p:nvSpPr>
          <p:cNvPr id="210" name="Google Shape;210;p22"/>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pic>
        <p:nvPicPr>
          <p:cNvPr id="211" name="Google Shape;211;p22"/>
          <p:cNvPicPr preferRelativeResize="0"/>
          <p:nvPr/>
        </p:nvPicPr>
        <p:blipFill>
          <a:blip r:embed="rId3">
            <a:alphaModFix/>
          </a:blip>
          <a:stretch>
            <a:fillRect/>
          </a:stretch>
        </p:blipFill>
        <p:spPr>
          <a:xfrm>
            <a:off x="8212147" y="90463"/>
            <a:ext cx="577975" cy="666371"/>
          </a:xfrm>
          <a:prstGeom prst="rect">
            <a:avLst/>
          </a:prstGeom>
          <a:noFill/>
          <a:ln>
            <a:noFill/>
          </a:ln>
        </p:spPr>
      </p:pic>
    </p:spTree>
    <p:extLst>
      <p:ext uri="{BB962C8B-B14F-4D97-AF65-F5344CB8AC3E}">
        <p14:creationId xmlns:p14="http://schemas.microsoft.com/office/powerpoint/2010/main" val="4235667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Next Steps  </a:t>
            </a:r>
            <a:endParaRPr/>
          </a:p>
        </p:txBody>
      </p:sp>
      <p:sp>
        <p:nvSpPr>
          <p:cNvPr id="217" name="Google Shape;217;p23"/>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sp>
        <p:nvSpPr>
          <p:cNvPr id="218" name="Google Shape;218;p23"/>
          <p:cNvSpPr txBox="1"/>
          <p:nvPr/>
        </p:nvSpPr>
        <p:spPr>
          <a:xfrm>
            <a:off x="331200" y="1284725"/>
            <a:ext cx="8481600" cy="497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Arial"/>
                <a:cs typeface="Arial"/>
                <a:sym typeface="Arial"/>
              </a:rPr>
              <a:t/>
            </a:r>
            <a:br>
              <a:rPr kumimoji="0" lang="en-GB" sz="1800" b="0" i="0" u="none" strike="noStrike" kern="0" cap="none" spc="0" normalizeH="0" baseline="0" noProof="0">
                <a:ln>
                  <a:noFill/>
                </a:ln>
                <a:solidFill>
                  <a:srgbClr val="000000"/>
                </a:solidFill>
                <a:effectLst/>
                <a:uLnTx/>
                <a:uFillTx/>
                <a:latin typeface="Arial"/>
                <a:cs typeface="Arial"/>
                <a:sym typeface="Arial"/>
              </a:rPr>
            </a:b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Mapping </a:t>
            </a:r>
            <a:r>
              <a:rPr kumimoji="0" lang="en-GB"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our public service using UE tools on CPSV-AP </a:t>
            </a:r>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42900" algn="l" defTabSz="914400" rtl="0" eaLnBrk="1" fontAlgn="auto" latinLnBrk="0" hangingPunct="1">
              <a:lnSpc>
                <a:spcPct val="115000"/>
              </a:lnSpc>
              <a:spcBef>
                <a:spcPts val="0"/>
              </a:spcBef>
              <a:spcAft>
                <a:spcPts val="0"/>
              </a:spcAft>
              <a:buClr>
                <a:srgbClr val="000000"/>
              </a:buClr>
              <a:buSzPts val="1800"/>
              <a:buFont typeface="Helvetica Neue"/>
              <a:buChar char="●"/>
              <a:tabLst/>
              <a:defRPr/>
            </a:pP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Starting from our online service + Annex DSG regulamentation + other EU regions plans (october - december 2018) </a:t>
            </a:r>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42900" algn="l" defTabSz="914400" rtl="0" eaLnBrk="1" fontAlgn="auto" latinLnBrk="0" hangingPunct="1">
              <a:lnSpc>
                <a:spcPct val="115000"/>
              </a:lnSpc>
              <a:spcBef>
                <a:spcPts val="0"/>
              </a:spcBef>
              <a:spcAft>
                <a:spcPts val="0"/>
              </a:spcAft>
              <a:buClr>
                <a:srgbClr val="000000"/>
              </a:buClr>
              <a:buSzPts val="1800"/>
              <a:buFont typeface="Helvetica Neue"/>
              <a:buChar char="●"/>
              <a:tabLst/>
              <a:defRPr/>
            </a:pP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Take in account also CPSV-AP-IT development</a:t>
            </a:r>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42900" algn="l" defTabSz="914400" rtl="0" eaLnBrk="1" fontAlgn="auto" latinLnBrk="0" hangingPunct="1">
              <a:lnSpc>
                <a:spcPct val="115000"/>
              </a:lnSpc>
              <a:spcBef>
                <a:spcPts val="0"/>
              </a:spcBef>
              <a:spcAft>
                <a:spcPts val="0"/>
              </a:spcAft>
              <a:buClr>
                <a:srgbClr val="000000"/>
              </a:buClr>
              <a:buSzPts val="1800"/>
              <a:buFont typeface="Helvetica Neue"/>
              <a:buChar char="●"/>
              <a:tabLst/>
              <a:defRPr/>
            </a:pP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Evaluation of potential integration of</a:t>
            </a:r>
            <a:r>
              <a:rPr kumimoji="0" lang="en-GB"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 CPSV-AP tools inside the CMS platform</a:t>
            </a: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adopted in Trentino </a:t>
            </a:r>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Launch an Hackabot  (spring) in Italy using PS list open on our OGD cataloge </a:t>
            </a:r>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42900" algn="l" defTabSz="914400" rtl="0" eaLnBrk="1" fontAlgn="auto" latinLnBrk="0" hangingPunct="1">
              <a:lnSpc>
                <a:spcPct val="115000"/>
              </a:lnSpc>
              <a:spcBef>
                <a:spcPts val="0"/>
              </a:spcBef>
              <a:spcAft>
                <a:spcPts val="0"/>
              </a:spcAft>
              <a:buClr>
                <a:srgbClr val="000000"/>
              </a:buClr>
              <a:buSzPts val="1800"/>
              <a:buFont typeface="Helvetica Neue"/>
              <a:buChar char="●"/>
              <a:tabLst/>
              <a:defRPr/>
            </a:pP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Could be interesting open the Hackabot for some PoC in cross-border direction </a:t>
            </a:r>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42900" algn="l" defTabSz="914400" rtl="0" eaLnBrk="1" fontAlgn="auto" latinLnBrk="0" hangingPunct="1">
              <a:lnSpc>
                <a:spcPct val="115000"/>
              </a:lnSpc>
              <a:spcBef>
                <a:spcPts val="0"/>
              </a:spcBef>
              <a:spcAft>
                <a:spcPts val="0"/>
              </a:spcAft>
              <a:buClr>
                <a:srgbClr val="000000"/>
              </a:buClr>
              <a:buSzPts val="1800"/>
              <a:buFont typeface="Helvetica Neue"/>
              <a:buChar char="●"/>
              <a:tabLst/>
              <a:defRPr/>
            </a:pP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Find out a </a:t>
            </a:r>
            <a:r>
              <a:rPr kumimoji="0" lang="en-GB"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strategy together with SMEs for disseminate </a:t>
            </a: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good practices in ICT solutions using/adopting ISA2 Corevoc standards </a:t>
            </a:r>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br>
              <a:rPr kumimoji="0" lang="en-GB"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br>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199130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4"/>
          <p:cNvPicPr preferRelativeResize="0"/>
          <p:nvPr/>
        </p:nvPicPr>
        <p:blipFill>
          <a:blip r:embed="rId3">
            <a:alphaModFix/>
          </a:blip>
          <a:stretch>
            <a:fillRect/>
          </a:stretch>
        </p:blipFill>
        <p:spPr>
          <a:xfrm>
            <a:off x="379100" y="2828275"/>
            <a:ext cx="8467301" cy="3226700"/>
          </a:xfrm>
          <a:prstGeom prst="rect">
            <a:avLst/>
          </a:prstGeom>
          <a:noFill/>
          <a:ln>
            <a:noFill/>
          </a:ln>
        </p:spPr>
      </p:pic>
      <p:sp>
        <p:nvSpPr>
          <p:cNvPr id="224" name="Google Shape;224;p24"/>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sz="2400"/>
              <a:t>The people</a:t>
            </a:r>
            <a:endParaRPr sz="2400"/>
          </a:p>
        </p:txBody>
      </p:sp>
      <p:sp>
        <p:nvSpPr>
          <p:cNvPr id="225" name="Google Shape;225;p24"/>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737373"/>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000" b="0" i="0" u="none" strike="noStrike" kern="0" cap="none" spc="0" normalizeH="0" baseline="0" noProof="0">
              <a:ln>
                <a:noFill/>
              </a:ln>
              <a:solidFill>
                <a:srgbClr val="737373"/>
              </a:solidFill>
              <a:effectLst/>
              <a:uLnTx/>
              <a:uFillTx/>
              <a:latin typeface="Roboto"/>
              <a:ea typeface="Roboto"/>
              <a:sym typeface="Roboto"/>
            </a:endParaRPr>
          </a:p>
        </p:txBody>
      </p:sp>
      <p:sp>
        <p:nvSpPr>
          <p:cNvPr id="226" name="Google Shape;226;p24"/>
          <p:cNvSpPr txBox="1"/>
          <p:nvPr/>
        </p:nvSpPr>
        <p:spPr>
          <a:xfrm>
            <a:off x="379100" y="1175850"/>
            <a:ext cx="8144400" cy="1199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LINKS</a:t>
            </a:r>
            <a:endParaRPr kumimoji="0" sz="14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sng" strike="noStrike" kern="0" cap="none" spc="0" normalizeH="0" baseline="0" noProof="0">
                <a:ln>
                  <a:noFill/>
                </a:ln>
                <a:solidFill>
                  <a:srgbClr val="4FC3F7"/>
                </a:solidFill>
                <a:effectLst/>
                <a:uLnTx/>
                <a:uFillTx/>
                <a:latin typeface="Arial"/>
                <a:cs typeface="Arial"/>
                <a:sym typeface="Arial"/>
                <a:hlinkClick r:id="rId4"/>
              </a:rPr>
              <a:t>https://www.odhb2018.net/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sng" strike="noStrike" kern="0" cap="none" spc="0" normalizeH="0" baseline="0" noProof="0">
                <a:ln>
                  <a:noFill/>
                </a:ln>
                <a:solidFill>
                  <a:srgbClr val="4FC3F7"/>
                </a:solidFill>
                <a:effectLst/>
                <a:uLnTx/>
                <a:uFillTx/>
                <a:latin typeface="Arial"/>
                <a:cs typeface="Arial"/>
                <a:sym typeface="Arial"/>
                <a:hlinkClick r:id="rId5"/>
              </a:rPr>
              <a:t>https://www.interregeurope.eu/osiris/news/news-article/2812/open-data-hackabot-in-trento/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sng" strike="noStrike" kern="0" cap="none" spc="0" normalizeH="0" baseline="0" noProof="0">
                <a:ln>
                  <a:noFill/>
                </a:ln>
                <a:solidFill>
                  <a:srgbClr val="4FC3F7"/>
                </a:solidFill>
                <a:effectLst/>
                <a:uLnTx/>
                <a:uFillTx/>
                <a:latin typeface="Arial"/>
                <a:cs typeface="Arial"/>
                <a:sym typeface="Arial"/>
                <a:hlinkClick r:id="rId6"/>
              </a:rPr>
              <a:t>http://www.innovazione.provincia.tn.it/eventi/pagina79.html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27" name="Google Shape;227;p24"/>
          <p:cNvPicPr preferRelativeResize="0"/>
          <p:nvPr/>
        </p:nvPicPr>
        <p:blipFill>
          <a:blip r:embed="rId7">
            <a:alphaModFix/>
          </a:blip>
          <a:stretch>
            <a:fillRect/>
          </a:stretch>
        </p:blipFill>
        <p:spPr>
          <a:xfrm>
            <a:off x="8212147" y="90463"/>
            <a:ext cx="577975" cy="666371"/>
          </a:xfrm>
          <a:prstGeom prst="rect">
            <a:avLst/>
          </a:prstGeom>
          <a:noFill/>
          <a:ln>
            <a:noFill/>
          </a:ln>
        </p:spPr>
      </p:pic>
      <p:sp>
        <p:nvSpPr>
          <p:cNvPr id="228" name="Google Shape;228;p24"/>
          <p:cNvSpPr txBox="1"/>
          <p:nvPr/>
        </p:nvSpPr>
        <p:spPr>
          <a:xfrm>
            <a:off x="286700" y="2424900"/>
            <a:ext cx="2713200" cy="405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PEOPLE</a:t>
            </a:r>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240322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2956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4788024" y="5085184"/>
            <a:ext cx="432048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EF0"/>
              </a:buClr>
              <a:buNone/>
              <a:defRPr sz="26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228600" indent="-228600" algn="l" rtl="0" eaLnBrk="0" fontAlgn="base" hangingPunct="0">
              <a:spcBef>
                <a:spcPct val="20000"/>
              </a:spcBef>
              <a:spcAft>
                <a:spcPct val="0"/>
              </a:spcAft>
              <a:buFontTx/>
              <a:buChar char="-"/>
              <a:defRPr sz="3000" b="1">
                <a:solidFill>
                  <a:schemeClr val="bg1"/>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en-GB" sz="2400" kern="0" dirty="0">
                <a:effectLst>
                  <a:outerShdw blurRad="38100" dist="38100" dir="2700000" algn="tl">
                    <a:srgbClr val="000000">
                      <a:alpha val="43137"/>
                    </a:srgbClr>
                  </a:outerShdw>
                </a:effectLst>
              </a:rPr>
              <a:t>List of generic public services</a:t>
            </a:r>
          </a:p>
        </p:txBody>
      </p:sp>
    </p:spTree>
    <p:extLst>
      <p:ext uri="{BB962C8B-B14F-4D97-AF65-F5344CB8AC3E}">
        <p14:creationId xmlns:p14="http://schemas.microsoft.com/office/powerpoint/2010/main" val="1592268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 of generic public services</a:t>
            </a:r>
            <a:endParaRPr lang="en-GB" dirty="0"/>
          </a:p>
        </p:txBody>
      </p:sp>
      <p:sp>
        <p:nvSpPr>
          <p:cNvPr id="3" name="Content Placeholder 2"/>
          <p:cNvSpPr>
            <a:spLocks noGrp="1"/>
          </p:cNvSpPr>
          <p:nvPr>
            <p:ph idx="1"/>
          </p:nvPr>
        </p:nvSpPr>
        <p:spPr/>
        <p:txBody>
          <a:bodyPr/>
          <a:lstStyle/>
          <a:p>
            <a:pPr indent="0">
              <a:buNone/>
            </a:pPr>
            <a:r>
              <a:rPr lang="en-GB" b="1" dirty="0" smtClean="0"/>
              <a:t>Objective:</a:t>
            </a:r>
          </a:p>
          <a:p>
            <a:pPr indent="0">
              <a:buNone/>
            </a:pPr>
            <a:r>
              <a:rPr lang="en-GB" dirty="0" smtClean="0"/>
              <a:t>Take some first steps towards defining a list of generic public services.</a:t>
            </a:r>
          </a:p>
          <a:p>
            <a:pPr indent="0">
              <a:buNone/>
            </a:pPr>
            <a:endParaRPr lang="en-GB" dirty="0" smtClean="0"/>
          </a:p>
          <a:p>
            <a:pPr indent="0">
              <a:buNone/>
            </a:pPr>
            <a:r>
              <a:rPr lang="en-GB" b="1" dirty="0" smtClean="0"/>
              <a:t>Approach:</a:t>
            </a:r>
            <a:endParaRPr lang="en-GB" b="1" dirty="0"/>
          </a:p>
          <a:p>
            <a:pPr indent="0">
              <a:buNone/>
            </a:pPr>
            <a:r>
              <a:rPr lang="en-GB" dirty="0" smtClean="0"/>
              <a:t>Find common denominator between existing lists of public services, or in other words, generic public services.</a:t>
            </a:r>
          </a:p>
          <a:p>
            <a:pPr indent="0">
              <a:buNone/>
            </a:pPr>
            <a:endParaRPr lang="en-GB" dirty="0"/>
          </a:p>
          <a:p>
            <a:pPr indent="0">
              <a:buNone/>
            </a:pPr>
            <a:endParaRPr lang="en-GB" dirty="0" smtClean="0"/>
          </a:p>
          <a:p>
            <a:pPr indent="0">
              <a:buNone/>
            </a:pPr>
            <a:endParaRPr lang="en-GB" dirty="0" smtClean="0"/>
          </a:p>
          <a:p>
            <a:pPr indent="0">
              <a:buNone/>
            </a:pPr>
            <a:endParaRPr lang="en-GB" dirty="0"/>
          </a:p>
          <a:p>
            <a:pPr indent="0">
              <a:buNone/>
            </a:pPr>
            <a:endParaRPr lang="en-GB" dirty="0"/>
          </a:p>
        </p:txBody>
      </p:sp>
    </p:spTree>
    <p:extLst>
      <p:ext uri="{BB962C8B-B14F-4D97-AF65-F5344CB8AC3E}">
        <p14:creationId xmlns:p14="http://schemas.microsoft.com/office/powerpoint/2010/main" val="3560225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88024" y="5157192"/>
            <a:ext cx="4355976" cy="936104"/>
          </a:xfrm>
        </p:spPr>
        <p:txBody>
          <a:bodyPr/>
          <a:lstStyle/>
          <a:p>
            <a:pPr marL="0" indent="0"/>
            <a:r>
              <a:rPr lang="en-GB" sz="2200" dirty="0">
                <a:effectLst>
                  <a:outerShdw blurRad="38100" dist="38100" dir="2700000" algn="tl">
                    <a:srgbClr val="000000">
                      <a:alpha val="43137"/>
                    </a:srgbClr>
                  </a:outerShdw>
                </a:effectLst>
              </a:rPr>
              <a:t>Cross-border pilot: Spain &amp; Portugal</a:t>
            </a:r>
          </a:p>
        </p:txBody>
      </p:sp>
    </p:spTree>
    <p:extLst>
      <p:ext uri="{BB962C8B-B14F-4D97-AF65-F5344CB8AC3E}">
        <p14:creationId xmlns:p14="http://schemas.microsoft.com/office/powerpoint/2010/main" val="3342771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US" dirty="0"/>
          </a:p>
        </p:txBody>
      </p:sp>
      <p:grpSp>
        <p:nvGrpSpPr>
          <p:cNvPr id="20" name="Group 19"/>
          <p:cNvGrpSpPr/>
          <p:nvPr/>
        </p:nvGrpSpPr>
        <p:grpSpPr>
          <a:xfrm>
            <a:off x="4611447" y="3212976"/>
            <a:ext cx="2315921" cy="1368152"/>
            <a:chOff x="5083251" y="3429062"/>
            <a:chExt cx="2315921" cy="1368152"/>
          </a:xfrm>
        </p:grpSpPr>
        <p:sp>
          <p:nvSpPr>
            <p:cNvPr id="11" name="Rectangle 10"/>
            <p:cNvSpPr/>
            <p:nvPr/>
          </p:nvSpPr>
          <p:spPr>
            <a:xfrm>
              <a:off x="5083251" y="3429062"/>
              <a:ext cx="2315921" cy="1368152"/>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12" name="Oval 11"/>
            <p:cNvSpPr/>
            <p:nvPr/>
          </p:nvSpPr>
          <p:spPr>
            <a:xfrm>
              <a:off x="5370486" y="3696697"/>
              <a:ext cx="856217" cy="823887"/>
            </a:xfrm>
            <a:prstGeom prst="ellipse">
              <a:avLst/>
            </a:prstGeom>
            <a:solidFill>
              <a:srgbClr val="95C15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13" name="TextBox 12"/>
            <p:cNvSpPr txBox="1"/>
            <p:nvPr/>
          </p:nvSpPr>
          <p:spPr>
            <a:xfrm>
              <a:off x="5356004" y="3963716"/>
              <a:ext cx="885179" cy="307777"/>
            </a:xfrm>
            <a:prstGeom prst="rect">
              <a:avLst/>
            </a:prstGeom>
            <a:noFill/>
          </p:spPr>
          <p:txBody>
            <a:bodyPr wrap="none" rtlCol="0">
              <a:spAutoFit/>
            </a:bodyPr>
            <a:lstStyle/>
            <a:p>
              <a:pPr algn="ctr"/>
              <a:r>
                <a:rPr lang="en-GB" sz="1400" dirty="0">
                  <a:solidFill>
                    <a:srgbClr val="004494"/>
                  </a:solidFill>
                </a:rPr>
                <a:t>Analyse</a:t>
              </a:r>
              <a:endParaRPr lang="en-US" sz="1400" dirty="0">
                <a:solidFill>
                  <a:srgbClr val="004494"/>
                </a:solidFill>
              </a:endParaRPr>
            </a:p>
          </p:txBody>
        </p:sp>
        <p:sp>
          <p:nvSpPr>
            <p:cNvPr id="14" name="Oval 13"/>
            <p:cNvSpPr/>
            <p:nvPr/>
          </p:nvSpPr>
          <p:spPr>
            <a:xfrm>
              <a:off x="6342028" y="3696697"/>
              <a:ext cx="856217" cy="823887"/>
            </a:xfrm>
            <a:prstGeom prst="ellipse">
              <a:avLst/>
            </a:prstGeom>
            <a:solidFill>
              <a:srgbClr val="95C15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15" name="TextBox 14"/>
            <p:cNvSpPr txBox="1"/>
            <p:nvPr/>
          </p:nvSpPr>
          <p:spPr>
            <a:xfrm>
              <a:off x="6451590" y="3963716"/>
              <a:ext cx="633508" cy="307777"/>
            </a:xfrm>
            <a:prstGeom prst="rect">
              <a:avLst/>
            </a:prstGeom>
            <a:noFill/>
          </p:spPr>
          <p:txBody>
            <a:bodyPr wrap="none" rtlCol="0">
              <a:spAutoFit/>
            </a:bodyPr>
            <a:lstStyle/>
            <a:p>
              <a:pPr algn="ctr"/>
              <a:r>
                <a:rPr lang="en-GB" sz="1400" dirty="0">
                  <a:solidFill>
                    <a:srgbClr val="004494"/>
                  </a:solidFill>
                </a:rPr>
                <a:t>Build</a:t>
              </a:r>
              <a:endParaRPr lang="en-US" sz="1400" dirty="0">
                <a:solidFill>
                  <a:srgbClr val="004494"/>
                </a:solidFill>
              </a:endParaRPr>
            </a:p>
          </p:txBody>
        </p:sp>
      </p:grpSp>
      <p:grpSp>
        <p:nvGrpSpPr>
          <p:cNvPr id="21" name="Group 20"/>
          <p:cNvGrpSpPr/>
          <p:nvPr/>
        </p:nvGrpSpPr>
        <p:grpSpPr>
          <a:xfrm>
            <a:off x="7409563" y="3212976"/>
            <a:ext cx="1472198" cy="2376264"/>
            <a:chOff x="8018032" y="3435933"/>
            <a:chExt cx="1472198" cy="2376264"/>
          </a:xfrm>
        </p:grpSpPr>
        <p:sp>
          <p:nvSpPr>
            <p:cNvPr id="16" name="Rectangle 15"/>
            <p:cNvSpPr/>
            <p:nvPr/>
          </p:nvSpPr>
          <p:spPr>
            <a:xfrm>
              <a:off x="8018032" y="3435933"/>
              <a:ext cx="1472198" cy="2376264"/>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17" name="Oval 16"/>
            <p:cNvSpPr/>
            <p:nvPr/>
          </p:nvSpPr>
          <p:spPr>
            <a:xfrm>
              <a:off x="8324294" y="3717032"/>
              <a:ext cx="856217" cy="823887"/>
            </a:xfrm>
            <a:prstGeom prst="ellipse">
              <a:avLst/>
            </a:prstGeom>
            <a:solidFill>
              <a:srgbClr val="95C15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18" name="TextBox 17"/>
            <p:cNvSpPr txBox="1"/>
            <p:nvPr/>
          </p:nvSpPr>
          <p:spPr>
            <a:xfrm>
              <a:off x="8349590" y="3966121"/>
              <a:ext cx="823110" cy="307777"/>
            </a:xfrm>
            <a:prstGeom prst="rect">
              <a:avLst/>
            </a:prstGeom>
            <a:noFill/>
          </p:spPr>
          <p:txBody>
            <a:bodyPr wrap="none" rtlCol="0">
              <a:spAutoFit/>
            </a:bodyPr>
            <a:lstStyle/>
            <a:p>
              <a:pPr algn="ctr"/>
              <a:r>
                <a:rPr lang="en-GB" sz="1400" dirty="0">
                  <a:solidFill>
                    <a:srgbClr val="004494"/>
                  </a:solidFill>
                </a:rPr>
                <a:t>Review</a:t>
              </a:r>
              <a:endParaRPr lang="en-US" sz="1400" dirty="0">
                <a:solidFill>
                  <a:srgbClr val="004494"/>
                </a:solidFill>
              </a:endParaRPr>
            </a:p>
          </p:txBody>
        </p:sp>
      </p:grpSp>
      <p:cxnSp>
        <p:nvCxnSpPr>
          <p:cNvPr id="23" name="Straight Arrow Connector 22"/>
          <p:cNvCxnSpPr>
            <a:stCxn id="10" idx="3"/>
            <a:endCxn id="11" idx="1"/>
          </p:cNvCxnSpPr>
          <p:nvPr/>
        </p:nvCxnSpPr>
        <p:spPr bwMode="auto">
          <a:xfrm>
            <a:off x="4237163" y="3897052"/>
            <a:ext cx="374282" cy="0"/>
          </a:xfrm>
          <a:prstGeom prst="straightConnector1">
            <a:avLst/>
          </a:prstGeom>
          <a:noFill/>
          <a:ln w="50800" cap="flat" cmpd="sng" algn="ctr">
            <a:solidFill>
              <a:schemeClr val="accent1"/>
            </a:solidFill>
            <a:prstDash val="solid"/>
            <a:round/>
            <a:headEnd type="none" w="med" len="med"/>
            <a:tailEnd type="triangle"/>
          </a:ln>
          <a:effectLst/>
        </p:spPr>
      </p:cxnSp>
      <p:cxnSp>
        <p:nvCxnSpPr>
          <p:cNvPr id="24" name="Straight Arrow Connector 23"/>
          <p:cNvCxnSpPr>
            <a:stCxn id="11" idx="3"/>
          </p:cNvCxnSpPr>
          <p:nvPr/>
        </p:nvCxnSpPr>
        <p:spPr bwMode="auto">
          <a:xfrm>
            <a:off x="6927368" y="3897052"/>
            <a:ext cx="471493" cy="0"/>
          </a:xfrm>
          <a:prstGeom prst="straightConnector1">
            <a:avLst/>
          </a:prstGeom>
          <a:noFill/>
          <a:ln w="50800" cap="flat" cmpd="sng" algn="ctr">
            <a:solidFill>
              <a:schemeClr val="accent1"/>
            </a:solidFill>
            <a:prstDash val="solid"/>
            <a:round/>
            <a:headEnd type="none" w="med" len="med"/>
            <a:tailEnd type="triangle"/>
          </a:ln>
          <a:effectLst/>
        </p:spPr>
      </p:cxnSp>
      <p:cxnSp>
        <p:nvCxnSpPr>
          <p:cNvPr id="29" name="Elbow Connector 28"/>
          <p:cNvCxnSpPr>
            <a:endCxn id="11" idx="2"/>
          </p:cNvCxnSpPr>
          <p:nvPr/>
        </p:nvCxnSpPr>
        <p:spPr bwMode="auto">
          <a:xfrm rot="10800000">
            <a:off x="5769409" y="4581128"/>
            <a:ext cx="1629453" cy="684076"/>
          </a:xfrm>
          <a:prstGeom prst="bentConnector2">
            <a:avLst/>
          </a:prstGeom>
          <a:noFill/>
          <a:ln w="50800" cap="flat" cmpd="sng" algn="ctr">
            <a:solidFill>
              <a:schemeClr val="accent1"/>
            </a:solidFill>
            <a:prstDash val="solid"/>
            <a:round/>
            <a:headEnd type="none" w="med" len="med"/>
            <a:tailEnd type="triangle"/>
          </a:ln>
          <a:effectLst/>
        </p:spPr>
      </p:cxnSp>
      <p:sp>
        <p:nvSpPr>
          <p:cNvPr id="33" name="TextBox 32"/>
          <p:cNvSpPr txBox="1"/>
          <p:nvPr/>
        </p:nvSpPr>
        <p:spPr>
          <a:xfrm>
            <a:off x="1284754" y="2726443"/>
            <a:ext cx="1944378" cy="338554"/>
          </a:xfrm>
          <a:prstGeom prst="rect">
            <a:avLst/>
          </a:prstGeom>
          <a:noFill/>
        </p:spPr>
        <p:txBody>
          <a:bodyPr wrap="none" rtlCol="0">
            <a:spAutoFit/>
          </a:bodyPr>
          <a:lstStyle/>
          <a:p>
            <a:pPr algn="ctr"/>
            <a:r>
              <a:rPr lang="en-GB" sz="1600" dirty="0"/>
              <a:t>Preparation work</a:t>
            </a:r>
            <a:endParaRPr lang="en-US" sz="1600" dirty="0"/>
          </a:p>
        </p:txBody>
      </p:sp>
      <p:sp>
        <p:nvSpPr>
          <p:cNvPr id="34" name="TextBox 33"/>
          <p:cNvSpPr txBox="1"/>
          <p:nvPr/>
        </p:nvSpPr>
        <p:spPr>
          <a:xfrm>
            <a:off x="4767365" y="2594377"/>
            <a:ext cx="2016782" cy="584775"/>
          </a:xfrm>
          <a:prstGeom prst="rect">
            <a:avLst/>
          </a:prstGeom>
          <a:noFill/>
        </p:spPr>
        <p:txBody>
          <a:bodyPr wrap="square" rtlCol="0">
            <a:spAutoFit/>
          </a:bodyPr>
          <a:lstStyle/>
          <a:p>
            <a:pPr algn="ctr"/>
            <a:r>
              <a:rPr lang="en-GB" sz="1600" dirty="0"/>
              <a:t>Incremental work on the list</a:t>
            </a:r>
            <a:endParaRPr lang="en-US" sz="1600" dirty="0"/>
          </a:p>
        </p:txBody>
      </p:sp>
      <p:sp>
        <p:nvSpPr>
          <p:cNvPr id="35" name="TextBox 34"/>
          <p:cNvSpPr txBox="1"/>
          <p:nvPr/>
        </p:nvSpPr>
        <p:spPr>
          <a:xfrm>
            <a:off x="7409565" y="2733873"/>
            <a:ext cx="1497141" cy="338554"/>
          </a:xfrm>
          <a:prstGeom prst="rect">
            <a:avLst/>
          </a:prstGeom>
          <a:noFill/>
        </p:spPr>
        <p:txBody>
          <a:bodyPr wrap="none" rtlCol="0">
            <a:spAutoFit/>
          </a:bodyPr>
          <a:lstStyle/>
          <a:p>
            <a:pPr algn="ctr"/>
            <a:r>
              <a:rPr lang="en-GB" sz="1600" dirty="0"/>
              <a:t>Review cycle</a:t>
            </a:r>
            <a:endParaRPr lang="en-US" sz="1600" dirty="0"/>
          </a:p>
        </p:txBody>
      </p:sp>
      <p:grpSp>
        <p:nvGrpSpPr>
          <p:cNvPr id="49" name="Group 48"/>
          <p:cNvGrpSpPr/>
          <p:nvPr/>
        </p:nvGrpSpPr>
        <p:grpSpPr>
          <a:xfrm>
            <a:off x="276725" y="3212976"/>
            <a:ext cx="3989879" cy="1368152"/>
            <a:chOff x="179512" y="3212976"/>
            <a:chExt cx="3989879" cy="1368152"/>
          </a:xfrm>
        </p:grpSpPr>
        <p:grpSp>
          <p:nvGrpSpPr>
            <p:cNvPr id="19" name="Group 18"/>
            <p:cNvGrpSpPr/>
            <p:nvPr/>
          </p:nvGrpSpPr>
          <p:grpSpPr>
            <a:xfrm>
              <a:off x="179512" y="3212976"/>
              <a:ext cx="3960440" cy="1368152"/>
              <a:chOff x="823642" y="3429062"/>
              <a:chExt cx="3960440" cy="1368152"/>
            </a:xfrm>
          </p:grpSpPr>
          <p:sp>
            <p:nvSpPr>
              <p:cNvPr id="10" name="Rectangle 9"/>
              <p:cNvSpPr/>
              <p:nvPr/>
            </p:nvSpPr>
            <p:spPr>
              <a:xfrm>
                <a:off x="823642" y="3429062"/>
                <a:ext cx="3960440" cy="1368152"/>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4" name="Oval 3"/>
              <p:cNvSpPr/>
              <p:nvPr/>
            </p:nvSpPr>
            <p:spPr>
              <a:xfrm>
                <a:off x="917487" y="3710161"/>
                <a:ext cx="856217" cy="823887"/>
              </a:xfrm>
              <a:prstGeom prst="ellipse">
                <a:avLst/>
              </a:prstGeom>
              <a:solidFill>
                <a:srgbClr val="95C15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5" name="TextBox 4"/>
              <p:cNvSpPr txBox="1"/>
              <p:nvPr/>
            </p:nvSpPr>
            <p:spPr>
              <a:xfrm>
                <a:off x="895650" y="3977180"/>
                <a:ext cx="873957" cy="307777"/>
              </a:xfrm>
              <a:prstGeom prst="rect">
                <a:avLst/>
              </a:prstGeom>
              <a:noFill/>
            </p:spPr>
            <p:txBody>
              <a:bodyPr wrap="none" rtlCol="0">
                <a:spAutoFit/>
              </a:bodyPr>
              <a:lstStyle/>
              <a:p>
                <a:pPr algn="ctr"/>
                <a:r>
                  <a:rPr lang="en-GB" sz="1400" dirty="0">
                    <a:solidFill>
                      <a:srgbClr val="004494"/>
                    </a:solidFill>
                  </a:rPr>
                  <a:t>Contact</a:t>
                </a:r>
                <a:endParaRPr lang="en-US" sz="1400" dirty="0">
                  <a:solidFill>
                    <a:srgbClr val="004494"/>
                  </a:solidFill>
                </a:endParaRPr>
              </a:p>
            </p:txBody>
          </p:sp>
          <p:sp>
            <p:nvSpPr>
              <p:cNvPr id="6" name="Oval 5"/>
              <p:cNvSpPr/>
              <p:nvPr/>
            </p:nvSpPr>
            <p:spPr>
              <a:xfrm>
                <a:off x="1913717" y="3710334"/>
                <a:ext cx="856217" cy="823887"/>
              </a:xfrm>
              <a:prstGeom prst="ellipse">
                <a:avLst/>
              </a:prstGeom>
              <a:solidFill>
                <a:srgbClr val="95C15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7" name="TextBox 6"/>
              <p:cNvSpPr txBox="1"/>
              <p:nvPr/>
            </p:nvSpPr>
            <p:spPr>
              <a:xfrm>
                <a:off x="1947325" y="3968388"/>
                <a:ext cx="788999" cy="307777"/>
              </a:xfrm>
              <a:prstGeom prst="rect">
                <a:avLst/>
              </a:prstGeom>
              <a:noFill/>
            </p:spPr>
            <p:txBody>
              <a:bodyPr wrap="none" rtlCol="0">
                <a:spAutoFit/>
              </a:bodyPr>
              <a:lstStyle/>
              <a:p>
                <a:pPr algn="ctr"/>
                <a:r>
                  <a:rPr lang="en-GB" sz="1400" dirty="0">
                    <a:solidFill>
                      <a:srgbClr val="004494"/>
                    </a:solidFill>
                  </a:rPr>
                  <a:t>Collect</a:t>
                </a:r>
                <a:endParaRPr lang="en-US" sz="1400" dirty="0">
                  <a:solidFill>
                    <a:srgbClr val="004494"/>
                  </a:solidFill>
                </a:endParaRPr>
              </a:p>
            </p:txBody>
          </p:sp>
          <p:sp>
            <p:nvSpPr>
              <p:cNvPr id="8" name="Oval 7"/>
              <p:cNvSpPr/>
              <p:nvPr/>
            </p:nvSpPr>
            <p:spPr>
              <a:xfrm>
                <a:off x="2888327" y="3710161"/>
                <a:ext cx="856217" cy="823887"/>
              </a:xfrm>
              <a:prstGeom prst="ellipse">
                <a:avLst/>
              </a:prstGeom>
              <a:solidFill>
                <a:srgbClr val="95C15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9" name="TextBox 8"/>
              <p:cNvSpPr txBox="1"/>
              <p:nvPr/>
            </p:nvSpPr>
            <p:spPr>
              <a:xfrm>
                <a:off x="2799373" y="3977180"/>
                <a:ext cx="1000787" cy="307777"/>
              </a:xfrm>
              <a:prstGeom prst="rect">
                <a:avLst/>
              </a:prstGeom>
              <a:noFill/>
            </p:spPr>
            <p:txBody>
              <a:bodyPr wrap="none" rtlCol="0">
                <a:spAutoFit/>
              </a:bodyPr>
              <a:lstStyle/>
              <a:p>
                <a:pPr algn="ctr"/>
                <a:r>
                  <a:rPr lang="en-GB" sz="1400" dirty="0">
                    <a:solidFill>
                      <a:srgbClr val="004494"/>
                    </a:solidFill>
                  </a:rPr>
                  <a:t>Translate</a:t>
                </a:r>
                <a:endParaRPr lang="en-US" sz="1400" dirty="0">
                  <a:solidFill>
                    <a:srgbClr val="004494"/>
                  </a:solidFill>
                </a:endParaRPr>
              </a:p>
            </p:txBody>
          </p:sp>
        </p:grpSp>
        <p:sp>
          <p:nvSpPr>
            <p:cNvPr id="38" name="Oval 37"/>
            <p:cNvSpPr/>
            <p:nvPr/>
          </p:nvSpPr>
          <p:spPr>
            <a:xfrm>
              <a:off x="3176671" y="3494075"/>
              <a:ext cx="856217" cy="823887"/>
            </a:xfrm>
            <a:prstGeom prst="ellipse">
              <a:avLst/>
            </a:prstGeom>
            <a:solidFill>
              <a:srgbClr val="95C15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39" name="TextBox 38"/>
            <p:cNvSpPr txBox="1"/>
            <p:nvPr/>
          </p:nvSpPr>
          <p:spPr>
            <a:xfrm>
              <a:off x="3080439" y="3761094"/>
              <a:ext cx="1088952" cy="307777"/>
            </a:xfrm>
            <a:prstGeom prst="rect">
              <a:avLst/>
            </a:prstGeom>
            <a:noFill/>
          </p:spPr>
          <p:txBody>
            <a:bodyPr wrap="none" rtlCol="0">
              <a:spAutoFit/>
            </a:bodyPr>
            <a:lstStyle/>
            <a:p>
              <a:pPr algn="ctr"/>
              <a:r>
                <a:rPr lang="en-GB" sz="1400" dirty="0">
                  <a:solidFill>
                    <a:srgbClr val="004494"/>
                  </a:solidFill>
                </a:rPr>
                <a:t>Transform</a:t>
              </a:r>
              <a:endParaRPr lang="en-US" sz="1400" dirty="0">
                <a:solidFill>
                  <a:srgbClr val="004494"/>
                </a:solidFill>
              </a:endParaRPr>
            </a:p>
          </p:txBody>
        </p:sp>
      </p:grpSp>
      <p:sp>
        <p:nvSpPr>
          <p:cNvPr id="47" name="Oval 46"/>
          <p:cNvSpPr/>
          <p:nvPr/>
        </p:nvSpPr>
        <p:spPr>
          <a:xfrm>
            <a:off x="7733225" y="4402435"/>
            <a:ext cx="856217" cy="823887"/>
          </a:xfrm>
          <a:prstGeom prst="ellipse">
            <a:avLst/>
          </a:prstGeom>
          <a:solidFill>
            <a:srgbClr val="95C15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p>
        </p:txBody>
      </p:sp>
      <p:sp>
        <p:nvSpPr>
          <p:cNvPr id="48" name="TextBox 47"/>
          <p:cNvSpPr txBox="1"/>
          <p:nvPr/>
        </p:nvSpPr>
        <p:spPr>
          <a:xfrm>
            <a:off x="7709124" y="4552766"/>
            <a:ext cx="904414" cy="523220"/>
          </a:xfrm>
          <a:prstGeom prst="rect">
            <a:avLst/>
          </a:prstGeom>
          <a:noFill/>
        </p:spPr>
        <p:txBody>
          <a:bodyPr wrap="none" rtlCol="0">
            <a:spAutoFit/>
          </a:bodyPr>
          <a:lstStyle/>
          <a:p>
            <a:pPr algn="ctr"/>
            <a:r>
              <a:rPr lang="en-GB" sz="1400" dirty="0">
                <a:solidFill>
                  <a:srgbClr val="004494"/>
                </a:solidFill>
              </a:rPr>
              <a:t>Gap </a:t>
            </a:r>
          </a:p>
          <a:p>
            <a:pPr algn="ctr"/>
            <a:r>
              <a:rPr lang="en-GB" sz="1400" dirty="0">
                <a:solidFill>
                  <a:srgbClr val="004494"/>
                </a:solidFill>
              </a:rPr>
              <a:t>analysis</a:t>
            </a:r>
            <a:endParaRPr lang="en-US" sz="1400" dirty="0">
              <a:solidFill>
                <a:srgbClr val="004494"/>
              </a:solidFill>
            </a:endParaRPr>
          </a:p>
        </p:txBody>
      </p:sp>
    </p:spTree>
    <p:extLst>
      <p:ext uri="{BB962C8B-B14F-4D97-AF65-F5344CB8AC3E}">
        <p14:creationId xmlns:p14="http://schemas.microsoft.com/office/powerpoint/2010/main" val="3737039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US" dirty="0"/>
          </a:p>
        </p:txBody>
      </p:sp>
      <p:sp>
        <p:nvSpPr>
          <p:cNvPr id="3" name="Content Placeholder 2"/>
          <p:cNvSpPr>
            <a:spLocks noGrp="1"/>
          </p:cNvSpPr>
          <p:nvPr>
            <p:ph idx="1"/>
          </p:nvPr>
        </p:nvSpPr>
        <p:spPr/>
        <p:txBody>
          <a:bodyPr/>
          <a:lstStyle/>
          <a:p>
            <a:pPr marL="342900" algn="l"/>
            <a:r>
              <a:rPr lang="en-GB" dirty="0" smtClean="0"/>
              <a:t>ISA² contacted different public administrations for collecting lists of public services. We received or were able to access lists from:</a:t>
            </a:r>
          </a:p>
          <a:p>
            <a:pPr lvl="1" algn="l"/>
            <a:r>
              <a:rPr lang="en-GB" dirty="0" smtClean="0">
                <a:hlinkClick r:id="rId2"/>
              </a:rPr>
              <a:t>Italy</a:t>
            </a:r>
            <a:endParaRPr lang="en-GB" dirty="0"/>
          </a:p>
          <a:p>
            <a:pPr lvl="1" algn="l"/>
            <a:r>
              <a:rPr lang="en-GB" dirty="0">
                <a:hlinkClick r:id="rId3"/>
              </a:rPr>
              <a:t>New Zealand</a:t>
            </a:r>
            <a:endParaRPr lang="en-GB" dirty="0"/>
          </a:p>
          <a:p>
            <a:pPr lvl="1" algn="l"/>
            <a:r>
              <a:rPr lang="en-GB" dirty="0" smtClean="0">
                <a:hlinkClick r:id="rId4"/>
              </a:rPr>
              <a:t>The </a:t>
            </a:r>
            <a:r>
              <a:rPr lang="en-GB" dirty="0">
                <a:hlinkClick r:id="rId4"/>
              </a:rPr>
              <a:t>R</a:t>
            </a:r>
            <a:r>
              <a:rPr lang="en-GB" dirty="0" smtClean="0">
                <a:hlinkClick r:id="rId4"/>
              </a:rPr>
              <a:t>egion of Trento</a:t>
            </a:r>
            <a:endParaRPr lang="en-GB" dirty="0"/>
          </a:p>
          <a:p>
            <a:pPr lvl="1" algn="l"/>
            <a:r>
              <a:rPr lang="en-GB" dirty="0">
                <a:hlinkClick r:id="rId5"/>
              </a:rPr>
              <a:t>The </a:t>
            </a:r>
            <a:r>
              <a:rPr lang="en-GB" dirty="0" smtClean="0">
                <a:hlinkClick r:id="rId5"/>
              </a:rPr>
              <a:t>Netherlands</a:t>
            </a:r>
            <a:endParaRPr lang="en-GB" dirty="0" smtClean="0"/>
          </a:p>
          <a:p>
            <a:pPr lvl="1" algn="l"/>
            <a:r>
              <a:rPr lang="en-GB" dirty="0" smtClean="0">
                <a:hlinkClick r:id="rId6"/>
              </a:rPr>
              <a:t>Single Digital Gateway</a:t>
            </a:r>
            <a:endParaRPr lang="en-GB" dirty="0"/>
          </a:p>
          <a:p>
            <a:pPr marL="342900"/>
            <a:r>
              <a:rPr lang="en-GB" dirty="0" smtClean="0"/>
              <a:t>Each list contained one or more of the following attributes:</a:t>
            </a:r>
          </a:p>
        </p:txBody>
      </p:sp>
      <p:graphicFrame>
        <p:nvGraphicFramePr>
          <p:cNvPr id="4" name="Table 3"/>
          <p:cNvGraphicFramePr>
            <a:graphicFrameLocks noGrp="1"/>
          </p:cNvGraphicFramePr>
          <p:nvPr>
            <p:extLst>
              <p:ext uri="{D42A27DB-BD31-4B8C-83A1-F6EECF244321}">
                <p14:modId xmlns:p14="http://schemas.microsoft.com/office/powerpoint/2010/main" val="4120898604"/>
              </p:ext>
            </p:extLst>
          </p:nvPr>
        </p:nvGraphicFramePr>
        <p:xfrm>
          <a:off x="323528" y="5157192"/>
          <a:ext cx="8640960" cy="579120"/>
        </p:xfrm>
        <a:graphic>
          <a:graphicData uri="http://schemas.openxmlformats.org/drawingml/2006/table">
            <a:tbl>
              <a:tblPr firstRow="1" bandRow="1">
                <a:tableStyleId>{2D5ABB26-0587-4C30-8999-92F81FD0307C}</a:tableStyleId>
              </a:tblPr>
              <a:tblGrid>
                <a:gridCol w="1224136">
                  <a:extLst>
                    <a:ext uri="{9D8B030D-6E8A-4147-A177-3AD203B41FA5}">
                      <a16:colId xmlns:a16="http://schemas.microsoft.com/office/drawing/2014/main" val="4228278881"/>
                    </a:ext>
                  </a:extLst>
                </a:gridCol>
                <a:gridCol w="1584176">
                  <a:extLst>
                    <a:ext uri="{9D8B030D-6E8A-4147-A177-3AD203B41FA5}">
                      <a16:colId xmlns:a16="http://schemas.microsoft.com/office/drawing/2014/main" val="3474398229"/>
                    </a:ext>
                  </a:extLst>
                </a:gridCol>
                <a:gridCol w="2664296">
                  <a:extLst>
                    <a:ext uri="{9D8B030D-6E8A-4147-A177-3AD203B41FA5}">
                      <a16:colId xmlns:a16="http://schemas.microsoft.com/office/drawing/2014/main" val="1821865892"/>
                    </a:ext>
                  </a:extLst>
                </a:gridCol>
                <a:gridCol w="3168352">
                  <a:extLst>
                    <a:ext uri="{9D8B030D-6E8A-4147-A177-3AD203B41FA5}">
                      <a16:colId xmlns:a16="http://schemas.microsoft.com/office/drawing/2014/main" val="2811250025"/>
                    </a:ext>
                  </a:extLst>
                </a:gridCol>
              </a:tblGrid>
              <a:tr h="370840">
                <a:tc>
                  <a:txBody>
                    <a:bodyPr/>
                    <a:lstStyle/>
                    <a:p>
                      <a:r>
                        <a:rPr lang="en-GB" sz="1600" b="1" dirty="0" smtClean="0">
                          <a:solidFill>
                            <a:schemeClr val="bg1"/>
                          </a:solidFill>
                        </a:rPr>
                        <a:t>Public service</a:t>
                      </a:r>
                      <a:endParaRPr lang="en-US" sz="1600" b="1" dirty="0">
                        <a:solidFill>
                          <a:schemeClr val="bg1"/>
                        </a:solidFill>
                      </a:endParaRPr>
                    </a:p>
                  </a:txBody>
                  <a:tcPr>
                    <a:lnR w="12700" cap="flat" cmpd="sng" algn="ctr">
                      <a:solidFill>
                        <a:schemeClr val="bg1"/>
                      </a:solidFill>
                      <a:prstDash val="solid"/>
                      <a:round/>
                      <a:headEnd type="none" w="med" len="med"/>
                      <a:tailEnd type="none" w="med" len="med"/>
                    </a:lnR>
                    <a:solidFill>
                      <a:srgbClr val="004494"/>
                    </a:solidFill>
                  </a:tcPr>
                </a:tc>
                <a:tc>
                  <a:txBody>
                    <a:bodyPr/>
                    <a:lstStyle/>
                    <a:p>
                      <a:r>
                        <a:rPr lang="en-GB" sz="1600" b="1" dirty="0" smtClean="0">
                          <a:solidFill>
                            <a:schemeClr val="bg1"/>
                          </a:solidFill>
                        </a:rPr>
                        <a:t>Description</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4494"/>
                    </a:solidFill>
                  </a:tcPr>
                </a:tc>
                <a:tc>
                  <a:txBody>
                    <a:bodyPr/>
                    <a:lstStyle/>
                    <a:p>
                      <a:r>
                        <a:rPr lang="en-GB" sz="1600" b="1" dirty="0" smtClean="0">
                          <a:solidFill>
                            <a:schemeClr val="bg1"/>
                          </a:solidFill>
                        </a:rPr>
                        <a:t>Other</a:t>
                      </a:r>
                      <a:r>
                        <a:rPr lang="en-GB" sz="1600" b="1" baseline="0" dirty="0" smtClean="0">
                          <a:solidFill>
                            <a:schemeClr val="bg1"/>
                          </a:solidFill>
                        </a:rPr>
                        <a:t> c</a:t>
                      </a:r>
                      <a:r>
                        <a:rPr lang="en-GB" sz="1600" b="1" dirty="0" smtClean="0">
                          <a:solidFill>
                            <a:schemeClr val="bg1"/>
                          </a:solidFill>
                        </a:rPr>
                        <a:t>ategorisation (e.g. theme)</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4494"/>
                    </a:solidFill>
                  </a:tcPr>
                </a:tc>
                <a:tc>
                  <a:txBody>
                    <a:bodyPr/>
                    <a:lstStyle/>
                    <a:p>
                      <a:r>
                        <a:rPr lang="en-GB" sz="1600" b="1" dirty="0" smtClean="0">
                          <a:solidFill>
                            <a:schemeClr val="bg1"/>
                          </a:solidFill>
                        </a:rPr>
                        <a:t>Categorisation of generic public services</a:t>
                      </a:r>
                      <a:r>
                        <a:rPr lang="en-GB" sz="1600" b="1" baseline="0" dirty="0" smtClean="0">
                          <a:solidFill>
                            <a:schemeClr val="bg1"/>
                          </a:solidFill>
                        </a:rPr>
                        <a:t> </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solidFill>
                      <a:srgbClr val="004494"/>
                    </a:solidFill>
                  </a:tcPr>
                </a:tc>
                <a:extLst>
                  <a:ext uri="{0D108BD9-81ED-4DB2-BD59-A6C34878D82A}">
                    <a16:rowId xmlns:a16="http://schemas.microsoft.com/office/drawing/2014/main" val="327184900"/>
                  </a:ext>
                </a:extLst>
              </a:tr>
            </a:tbl>
          </a:graphicData>
        </a:graphic>
      </p:graphicFrame>
    </p:spTree>
    <p:extLst>
      <p:ext uri="{BB962C8B-B14F-4D97-AF65-F5344CB8AC3E}">
        <p14:creationId xmlns:p14="http://schemas.microsoft.com/office/powerpoint/2010/main" val="1764836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30"/>
            <a:ext cx="8229600" cy="936625"/>
          </a:xfrm>
        </p:spPr>
        <p:txBody>
          <a:bodyPr/>
          <a:lstStyle/>
          <a:p>
            <a:r>
              <a:rPr lang="en-GB" dirty="0" smtClean="0"/>
              <a:t>Example of input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8517749"/>
              </p:ext>
            </p:extLst>
          </p:nvPr>
        </p:nvGraphicFramePr>
        <p:xfrm>
          <a:off x="323528" y="1844826"/>
          <a:ext cx="8496944" cy="4557475"/>
        </p:xfrm>
        <a:graphic>
          <a:graphicData uri="http://schemas.openxmlformats.org/drawingml/2006/table">
            <a:tbl>
              <a:tblPr/>
              <a:tblGrid>
                <a:gridCol w="873297">
                  <a:extLst>
                    <a:ext uri="{9D8B030D-6E8A-4147-A177-3AD203B41FA5}">
                      <a16:colId xmlns:a16="http://schemas.microsoft.com/office/drawing/2014/main" val="3755018032"/>
                    </a:ext>
                  </a:extLst>
                </a:gridCol>
                <a:gridCol w="932303">
                  <a:extLst>
                    <a:ext uri="{9D8B030D-6E8A-4147-A177-3AD203B41FA5}">
                      <a16:colId xmlns:a16="http://schemas.microsoft.com/office/drawing/2014/main" val="2404705283"/>
                    </a:ext>
                  </a:extLst>
                </a:gridCol>
                <a:gridCol w="1215535">
                  <a:extLst>
                    <a:ext uri="{9D8B030D-6E8A-4147-A177-3AD203B41FA5}">
                      <a16:colId xmlns:a16="http://schemas.microsoft.com/office/drawing/2014/main" val="3426286258"/>
                    </a:ext>
                  </a:extLst>
                </a:gridCol>
                <a:gridCol w="5475809">
                  <a:extLst>
                    <a:ext uri="{9D8B030D-6E8A-4147-A177-3AD203B41FA5}">
                      <a16:colId xmlns:a16="http://schemas.microsoft.com/office/drawing/2014/main" val="3723644782"/>
                    </a:ext>
                  </a:extLst>
                </a:gridCol>
              </a:tblGrid>
              <a:tr h="400029">
                <a:tc>
                  <a:txBody>
                    <a:bodyPr/>
                    <a:lstStyle/>
                    <a:p>
                      <a:pPr algn="l" fontAlgn="t"/>
                      <a:r>
                        <a:rPr lang="en-US" sz="1200" b="1" i="0" u="none" strike="noStrike" dirty="0">
                          <a:solidFill>
                            <a:srgbClr val="FFFFFF"/>
                          </a:solidFill>
                          <a:effectLst/>
                          <a:latin typeface="Calibri" panose="020F0502020204030204" pitchFamily="34" charset="0"/>
                        </a:rPr>
                        <a:t>Taxonomy Element ID</a:t>
                      </a:r>
                    </a:p>
                  </a:txBody>
                  <a:tcPr marL="6350" marR="635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en-US" sz="1200" b="1" i="0" u="none" strike="noStrike" dirty="0">
                          <a:solidFill>
                            <a:srgbClr val="FFFFFF"/>
                          </a:solidFill>
                          <a:effectLst/>
                          <a:latin typeface="Calibri" panose="020F0502020204030204" pitchFamily="34" charset="0"/>
                        </a:rPr>
                        <a:t>Taxonomy Element Name</a:t>
                      </a:r>
                    </a:p>
                  </a:txBody>
                  <a:tcPr marL="6350" marR="635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en-GB" sz="1200" b="1" i="0" u="none" strike="noStrike">
                          <a:solidFill>
                            <a:srgbClr val="FFFFFF"/>
                          </a:solidFill>
                          <a:effectLst/>
                          <a:latin typeface="Calibri" panose="020F0502020204030204" pitchFamily="34" charset="0"/>
                        </a:rPr>
                        <a:t>Taxomomy Element Combined ID and Name</a:t>
                      </a:r>
                    </a:p>
                  </a:txBody>
                  <a:tcPr marL="6350" marR="635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en-US" sz="1200" b="1" i="0" u="none" strike="noStrike" dirty="0">
                          <a:solidFill>
                            <a:srgbClr val="FFFFFF"/>
                          </a:solidFill>
                          <a:effectLst/>
                          <a:latin typeface="Calibri" panose="020F0502020204030204" pitchFamily="34" charset="0"/>
                        </a:rPr>
                        <a:t>Taxonomy Element Description</a:t>
                      </a:r>
                    </a:p>
                  </a:txBody>
                  <a:tcPr marL="6350" marR="635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78521141"/>
                  </a:ext>
                </a:extLst>
              </a:tr>
              <a:tr h="403210">
                <a:tc>
                  <a:txBody>
                    <a:bodyPr/>
                    <a:lstStyle/>
                    <a:p>
                      <a:pPr algn="l" fontAlgn="t"/>
                      <a:r>
                        <a:rPr lang="en-US" sz="1200" b="1" i="0" u="none" strike="noStrike" dirty="0">
                          <a:solidFill>
                            <a:srgbClr val="000000"/>
                          </a:solidFill>
                          <a:effectLst/>
                          <a:latin typeface="Calibri" panose="020F0502020204030204" pitchFamily="34" charset="0"/>
                        </a:rPr>
                        <a:t>B2</a:t>
                      </a:r>
                    </a:p>
                  </a:txBody>
                  <a:tcPr marL="4387" marR="4387" marT="438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AA3"/>
                    </a:solidFill>
                  </a:tcPr>
                </a:tc>
                <a:tc>
                  <a:txBody>
                    <a:bodyPr/>
                    <a:lstStyle/>
                    <a:p>
                      <a:pPr algn="l" fontAlgn="t"/>
                      <a:r>
                        <a:rPr lang="en-US" sz="1200" b="1" i="0" u="none" strike="noStrike" dirty="0">
                          <a:solidFill>
                            <a:srgbClr val="000000"/>
                          </a:solidFill>
                          <a:effectLst/>
                          <a:latin typeface="Calibri" panose="020F0502020204030204" pitchFamily="34" charset="0"/>
                        </a:rPr>
                        <a:t>Individuals &amp; Communities</a:t>
                      </a:r>
                    </a:p>
                  </a:txBody>
                  <a:tcPr marL="4387" marR="4387" marT="438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AA3"/>
                    </a:solidFill>
                  </a:tcPr>
                </a:tc>
                <a:tc>
                  <a:txBody>
                    <a:bodyPr/>
                    <a:lstStyle/>
                    <a:p>
                      <a:pPr algn="l" fontAlgn="t"/>
                      <a:r>
                        <a:rPr lang="en-US" sz="1200" b="1" i="0" u="none" strike="noStrike" dirty="0">
                          <a:solidFill>
                            <a:srgbClr val="000000"/>
                          </a:solidFill>
                          <a:effectLst/>
                          <a:latin typeface="Calibri" panose="020F0502020204030204" pitchFamily="34" charset="0"/>
                        </a:rPr>
                        <a:t>B2 Individuals &amp; Communities</a:t>
                      </a:r>
                    </a:p>
                  </a:txBody>
                  <a:tcPr marL="4387" marR="4387" marT="438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AA3"/>
                    </a:solidFill>
                  </a:tcPr>
                </a:tc>
                <a:tc>
                  <a:txBody>
                    <a:bodyPr/>
                    <a:lstStyle/>
                    <a:p>
                      <a:pPr algn="l" fontAlgn="t"/>
                      <a:r>
                        <a:rPr lang="en-GB" sz="1200" b="1" i="0" u="none" strike="noStrike" dirty="0">
                          <a:solidFill>
                            <a:srgbClr val="000000"/>
                          </a:solidFill>
                          <a:effectLst/>
                          <a:latin typeface="Calibri" panose="020F0502020204030204" pitchFamily="34" charset="0"/>
                        </a:rPr>
                        <a:t>In the Individuals &amp; Communities domain we have functions that deliver services specifically to New Zealand individuals and communities.</a:t>
                      </a:r>
                    </a:p>
                  </a:txBody>
                  <a:tcPr marL="4387" marR="4387" marT="438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AA3"/>
                    </a:solidFill>
                  </a:tcPr>
                </a:tc>
                <a:extLst>
                  <a:ext uri="{0D108BD9-81ED-4DB2-BD59-A6C34878D82A}">
                    <a16:rowId xmlns:a16="http://schemas.microsoft.com/office/drawing/2014/main" val="813001735"/>
                  </a:ext>
                </a:extLst>
              </a:tr>
              <a:tr h="400029">
                <a:tc>
                  <a:txBody>
                    <a:bodyPr/>
                    <a:lstStyle/>
                    <a:p>
                      <a:pPr algn="l" fontAlgn="t"/>
                      <a:r>
                        <a:rPr lang="en-US" sz="1200" b="1" i="0" u="none" strike="noStrike" dirty="0">
                          <a:solidFill>
                            <a:srgbClr val="000000"/>
                          </a:solidFill>
                          <a:effectLst/>
                          <a:latin typeface="Calibri" panose="020F0502020204030204" pitchFamily="34" charset="0"/>
                        </a:rPr>
                        <a:t>B2.01</a:t>
                      </a:r>
                    </a:p>
                  </a:txBody>
                  <a:tcPr marL="4387" marR="4387" marT="4387"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2C8"/>
                    </a:solidFill>
                  </a:tcPr>
                </a:tc>
                <a:tc>
                  <a:txBody>
                    <a:bodyPr/>
                    <a:lstStyle/>
                    <a:p>
                      <a:pPr algn="l" fontAlgn="t"/>
                      <a:r>
                        <a:rPr lang="en-US" sz="1200" b="1" i="0" u="none" strike="noStrike" dirty="0">
                          <a:solidFill>
                            <a:srgbClr val="000000"/>
                          </a:solidFill>
                          <a:effectLst/>
                          <a:latin typeface="Calibri" panose="020F0502020204030204" pitchFamily="34" charset="0"/>
                        </a:rPr>
                        <a:t>Adoption and Fostering</a:t>
                      </a:r>
                    </a:p>
                  </a:txBody>
                  <a:tcPr marL="4387" marR="4387" marT="4387"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2C8"/>
                    </a:solidFill>
                  </a:tcPr>
                </a:tc>
                <a:tc>
                  <a:txBody>
                    <a:bodyPr/>
                    <a:lstStyle/>
                    <a:p>
                      <a:pPr algn="l" fontAlgn="t"/>
                      <a:r>
                        <a:rPr lang="en-US" sz="1200" b="1" i="0" u="none" strike="noStrike">
                          <a:solidFill>
                            <a:srgbClr val="000000"/>
                          </a:solidFill>
                          <a:effectLst/>
                          <a:latin typeface="Calibri" panose="020F0502020204030204" pitchFamily="34" charset="0"/>
                        </a:rPr>
                        <a:t>B2.01 Adoption and Fostering</a:t>
                      </a:r>
                    </a:p>
                  </a:txBody>
                  <a:tcPr marL="4387" marR="4387" marT="4387"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2C8"/>
                    </a:solidFill>
                  </a:tcPr>
                </a:tc>
                <a:tc>
                  <a:txBody>
                    <a:bodyPr/>
                    <a:lstStyle/>
                    <a:p>
                      <a:pPr algn="l" fontAlgn="t"/>
                      <a:r>
                        <a:rPr lang="en-GB" sz="1200" b="1" i="0" u="none" strike="noStrike" dirty="0">
                          <a:solidFill>
                            <a:srgbClr val="000000"/>
                          </a:solidFill>
                          <a:effectLst/>
                          <a:latin typeface="Calibri" panose="020F0502020204030204" pitchFamily="34" charset="0"/>
                        </a:rPr>
                        <a:t>Adoption and fostering supports a person assumes the parenting of another, usually a child, from that person's biological or legal parent or parents.</a:t>
                      </a:r>
                    </a:p>
                  </a:txBody>
                  <a:tcPr marL="4387" marR="4387" marT="4387"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2C8"/>
                    </a:solidFill>
                  </a:tcPr>
                </a:tc>
                <a:extLst>
                  <a:ext uri="{0D108BD9-81ED-4DB2-BD59-A6C34878D82A}">
                    <a16:rowId xmlns:a16="http://schemas.microsoft.com/office/drawing/2014/main" val="3726526581"/>
                  </a:ext>
                </a:extLst>
              </a:tr>
              <a:tr h="1249560">
                <a:tc>
                  <a:txBody>
                    <a:bodyPr/>
                    <a:lstStyle/>
                    <a:p>
                      <a:pPr algn="l" fontAlgn="t"/>
                      <a:r>
                        <a:rPr lang="en-US" sz="1200" b="0" i="0" u="none" strike="noStrike" dirty="0">
                          <a:solidFill>
                            <a:srgbClr val="000000"/>
                          </a:solidFill>
                          <a:effectLst/>
                          <a:latin typeface="Calibri" panose="020F0502020204030204" pitchFamily="34" charset="0"/>
                        </a:rPr>
                        <a:t>B2.01.01</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Adoption</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B2.01.01 Adoption</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Calibri" panose="020F0502020204030204" pitchFamily="34" charset="0"/>
                        </a:rPr>
                        <a:t>Manage adoption services; arranging, assessment, education, reporting, counselling, mediation, and approval of adoption-related matters. The three main options for adopting a child are:</a:t>
                      </a:r>
                      <a:br>
                        <a:rPr lang="en-GB" sz="1200" b="0" i="0" u="none" strike="noStrike" dirty="0">
                          <a:solidFill>
                            <a:srgbClr val="000000"/>
                          </a:solidFill>
                          <a:effectLst/>
                          <a:latin typeface="Calibri" panose="020F0502020204030204" pitchFamily="34" charset="0"/>
                        </a:rPr>
                      </a:br>
                      <a:r>
                        <a:rPr lang="en-GB" sz="1200" b="0" i="0" u="none" strike="noStrike" dirty="0" smtClean="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Adopting a child within New Zealand  </a:t>
                      </a:r>
                      <a:br>
                        <a:rPr lang="en-GB" sz="1200" b="0" i="0" u="none" strike="noStrike" dirty="0">
                          <a:solidFill>
                            <a:srgbClr val="000000"/>
                          </a:solidFill>
                          <a:effectLst/>
                          <a:latin typeface="Calibri" panose="020F0502020204030204" pitchFamily="34" charset="0"/>
                        </a:rPr>
                      </a:br>
                      <a:r>
                        <a:rPr lang="en-GB" sz="1200" b="0" i="0" u="none" strike="noStrike" dirty="0" smtClean="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Adopting a step or surrogate child  </a:t>
                      </a:r>
                      <a:br>
                        <a:rPr lang="en-GB" sz="1200" b="0" i="0" u="none" strike="noStrike" dirty="0">
                          <a:solidFill>
                            <a:srgbClr val="000000"/>
                          </a:solidFill>
                          <a:effectLst/>
                          <a:latin typeface="Calibri" panose="020F0502020204030204" pitchFamily="34" charset="0"/>
                        </a:rPr>
                      </a:br>
                      <a:r>
                        <a:rPr lang="en-GB" sz="1200" b="0" i="0" u="none" strike="noStrike" dirty="0" smtClean="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Adopting a child from overseas</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216662"/>
                  </a:ext>
                </a:extLst>
              </a:tr>
              <a:tr h="597204">
                <a:tc>
                  <a:txBody>
                    <a:bodyPr/>
                    <a:lstStyle/>
                    <a:p>
                      <a:pPr algn="l" fontAlgn="t"/>
                      <a:r>
                        <a:rPr lang="en-US" sz="1200" b="0" i="0" u="none" strike="noStrike" dirty="0">
                          <a:solidFill>
                            <a:srgbClr val="000000"/>
                          </a:solidFill>
                          <a:effectLst/>
                          <a:latin typeface="Calibri" panose="020F0502020204030204" pitchFamily="34" charset="0"/>
                        </a:rPr>
                        <a:t>B2.01.02</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Fostering</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panose="020F0502020204030204" pitchFamily="34" charset="0"/>
                        </a:rPr>
                        <a:t>B2.01.02 Fostering</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Calibri" panose="020F0502020204030204" pitchFamily="34" charset="0"/>
                        </a:rPr>
                        <a:t>Support the fostering of children who can't live with their own family, and support foster families. It's a care arrangement, not a legal status - the family is responsible for caring for the child but has no legal rights over them.</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781472"/>
                  </a:ext>
                </a:extLst>
              </a:tr>
              <a:tr h="1169602">
                <a:tc>
                  <a:txBody>
                    <a:bodyPr/>
                    <a:lstStyle/>
                    <a:p>
                      <a:pPr algn="l" fontAlgn="t"/>
                      <a:r>
                        <a:rPr lang="en-US" sz="1200" b="0" i="0" u="none" strike="noStrike" dirty="0">
                          <a:solidFill>
                            <a:srgbClr val="000000"/>
                          </a:solidFill>
                          <a:effectLst/>
                          <a:latin typeface="Calibri" panose="020F0502020204030204" pitchFamily="34" charset="0"/>
                        </a:rPr>
                        <a:t>B2.01.03</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err="1">
                          <a:solidFill>
                            <a:srgbClr val="000000"/>
                          </a:solidFill>
                          <a:effectLst/>
                          <a:latin typeface="Calibri" panose="020F0502020204030204" pitchFamily="34" charset="0"/>
                        </a:rPr>
                        <a:t>Whangai</a:t>
                      </a:r>
                      <a:r>
                        <a:rPr lang="en-US" sz="1200" b="0" i="0" u="none" strike="noStrike" dirty="0">
                          <a:solidFill>
                            <a:srgbClr val="000000"/>
                          </a:solidFill>
                          <a:effectLst/>
                          <a:latin typeface="Calibri" panose="020F0502020204030204" pitchFamily="34" charset="0"/>
                        </a:rPr>
                        <a:t> Adoption</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panose="020F0502020204030204" pitchFamily="34" charset="0"/>
                        </a:rPr>
                        <a:t>B2.01.03 Whangai Adoption</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err="1">
                          <a:solidFill>
                            <a:srgbClr val="000000"/>
                          </a:solidFill>
                          <a:effectLst/>
                          <a:latin typeface="Calibri" panose="020F0502020204030204" pitchFamily="34" charset="0"/>
                        </a:rPr>
                        <a:t>Whangai</a:t>
                      </a:r>
                      <a:r>
                        <a:rPr lang="en-GB" sz="1200" b="0" i="0" u="none" strike="noStrike" dirty="0">
                          <a:solidFill>
                            <a:srgbClr val="000000"/>
                          </a:solidFill>
                          <a:effectLst/>
                          <a:latin typeface="Calibri" panose="020F0502020204030204" pitchFamily="34" charset="0"/>
                        </a:rPr>
                        <a:t> is a customary Maori practice where a child is brought up by someone other than their birth parents - usually another relative. </a:t>
                      </a:r>
                      <a:r>
                        <a:rPr lang="en-GB" sz="1200" b="0" i="0" u="none" strike="noStrike" dirty="0" err="1">
                          <a:solidFill>
                            <a:srgbClr val="000000"/>
                          </a:solidFill>
                          <a:effectLst/>
                          <a:latin typeface="Calibri" panose="020F0502020204030204" pitchFamily="34" charset="0"/>
                        </a:rPr>
                        <a:t>Whangai</a:t>
                      </a:r>
                      <a:r>
                        <a:rPr lang="en-GB" sz="1200" b="0" i="0" u="none" strike="noStrike" dirty="0">
                          <a:solidFill>
                            <a:srgbClr val="000000"/>
                          </a:solidFill>
                          <a:effectLst/>
                          <a:latin typeface="Calibri" panose="020F0502020204030204" pitchFamily="34" charset="0"/>
                        </a:rPr>
                        <a:t> may be temporary or permanent. A parent who takes on a child is called a </a:t>
                      </a:r>
                      <a:r>
                        <a:rPr lang="en-GB" sz="1200" b="0" i="0" u="none" strike="noStrike" dirty="0" err="1">
                          <a:solidFill>
                            <a:srgbClr val="000000"/>
                          </a:solidFill>
                          <a:effectLst/>
                          <a:latin typeface="Calibri" panose="020F0502020204030204" pitchFamily="34" charset="0"/>
                        </a:rPr>
                        <a:t>matua</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whangai</a:t>
                      </a:r>
                      <a:r>
                        <a:rPr lang="en-GB" sz="1200" b="0" i="0" u="none" strike="noStrike" dirty="0">
                          <a:solidFill>
                            <a:srgbClr val="000000"/>
                          </a:solidFill>
                          <a:effectLst/>
                          <a:latin typeface="Calibri" panose="020F0502020204030204" pitchFamily="34" charset="0"/>
                        </a:rPr>
                        <a:t>, and the child is a </a:t>
                      </a:r>
                      <a:r>
                        <a:rPr lang="en-GB" sz="1200" b="0" i="0" u="none" strike="noStrike" dirty="0" err="1">
                          <a:solidFill>
                            <a:srgbClr val="000000"/>
                          </a:solidFill>
                          <a:effectLst/>
                          <a:latin typeface="Calibri" panose="020F0502020204030204" pitchFamily="34" charset="0"/>
                        </a:rPr>
                        <a:t>tamaiti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whangai</a:t>
                      </a:r>
                      <a:r>
                        <a:rPr lang="en-GB" sz="1200" b="0" i="0" u="none" strike="noStrike" dirty="0">
                          <a:solidFill>
                            <a:srgbClr val="000000"/>
                          </a:solidFill>
                          <a:effectLst/>
                          <a:latin typeface="Calibri" panose="020F0502020204030204" pitchFamily="34" charset="0"/>
                        </a:rPr>
                        <a:t>. The child knows both its birth parents and </a:t>
                      </a:r>
                      <a:r>
                        <a:rPr lang="en-GB" sz="1200" b="0" i="0" u="none" strike="noStrike" dirty="0" err="1">
                          <a:solidFill>
                            <a:srgbClr val="000000"/>
                          </a:solidFill>
                          <a:effectLst/>
                          <a:latin typeface="Calibri" panose="020F0502020204030204" pitchFamily="34" charset="0"/>
                        </a:rPr>
                        <a:t>whangai</a:t>
                      </a:r>
                      <a:r>
                        <a:rPr lang="en-GB" sz="1200" b="0" i="0" u="none" strike="noStrike" dirty="0">
                          <a:solidFill>
                            <a:srgbClr val="000000"/>
                          </a:solidFill>
                          <a:effectLst/>
                          <a:latin typeface="Calibri" panose="020F0502020204030204" pitchFamily="34" charset="0"/>
                        </a:rPr>
                        <a:t> parents, and the whole community is usually involved in the decision. </a:t>
                      </a:r>
                    </a:p>
                  </a:txBody>
                  <a:tcPr marL="4387" marR="4387" marT="438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273760"/>
                  </a:ext>
                </a:extLst>
              </a:tr>
            </a:tbl>
          </a:graphicData>
        </a:graphic>
      </p:graphicFrame>
    </p:spTree>
    <p:extLst>
      <p:ext uri="{BB962C8B-B14F-4D97-AF65-F5344CB8AC3E}">
        <p14:creationId xmlns:p14="http://schemas.microsoft.com/office/powerpoint/2010/main" val="1789140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6"/>
            <a:ext cx="8435280" cy="936625"/>
          </a:xfrm>
        </p:spPr>
        <p:txBody>
          <a:bodyPr/>
          <a:lstStyle/>
          <a:p>
            <a:r>
              <a:rPr lang="en-GB" dirty="0" smtClean="0"/>
              <a:t>Sample of the list of public services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5820727"/>
              </p:ext>
            </p:extLst>
          </p:nvPr>
        </p:nvGraphicFramePr>
        <p:xfrm>
          <a:off x="395536" y="2031156"/>
          <a:ext cx="8352928" cy="4325055"/>
        </p:xfrm>
        <a:graphic>
          <a:graphicData uri="http://schemas.openxmlformats.org/drawingml/2006/table">
            <a:tbl>
              <a:tblPr>
                <a:tableStyleId>{D7AC3CCA-C797-4891-BE02-D94E43425B78}</a:tableStyleId>
              </a:tblPr>
              <a:tblGrid>
                <a:gridCol w="3084753">
                  <a:extLst>
                    <a:ext uri="{9D8B030D-6E8A-4147-A177-3AD203B41FA5}">
                      <a16:colId xmlns:a16="http://schemas.microsoft.com/office/drawing/2014/main" val="3987541014"/>
                    </a:ext>
                  </a:extLst>
                </a:gridCol>
                <a:gridCol w="5268175">
                  <a:extLst>
                    <a:ext uri="{9D8B030D-6E8A-4147-A177-3AD203B41FA5}">
                      <a16:colId xmlns:a16="http://schemas.microsoft.com/office/drawing/2014/main" val="179384752"/>
                    </a:ext>
                  </a:extLst>
                </a:gridCol>
              </a:tblGrid>
              <a:tr h="832118">
                <a:tc>
                  <a:txBody>
                    <a:bodyPr/>
                    <a:lstStyle/>
                    <a:p>
                      <a:pPr algn="l" fontAlgn="ctr"/>
                      <a:r>
                        <a:rPr lang="en-GB" sz="1600" u="none" strike="noStrike" dirty="0" smtClean="0">
                          <a:solidFill>
                            <a:schemeClr val="bg1"/>
                          </a:solidFill>
                          <a:effectLst/>
                        </a:rPr>
                        <a:t>List of public services</a:t>
                      </a:r>
                      <a:endParaRPr lang="en-US" sz="1600" b="0" i="0" u="none" strike="noStrike" dirty="0">
                        <a:solidFill>
                          <a:schemeClr val="bg1"/>
                        </a:solidFill>
                        <a:effectLst/>
                        <a:latin typeface="Verdana" panose="020B0604030504040204" pitchFamily="34" charset="0"/>
                      </a:endParaRPr>
                    </a:p>
                  </a:txBody>
                  <a:tcPr marL="72000" marR="0" marT="0" marB="0" anchor="ctr">
                    <a:solidFill>
                      <a:srgbClr val="004494"/>
                    </a:solidFill>
                  </a:tcPr>
                </a:tc>
                <a:tc>
                  <a:txBody>
                    <a:bodyPr/>
                    <a:lstStyle/>
                    <a:p>
                      <a:pPr algn="l" fontAlgn="ctr"/>
                      <a:r>
                        <a:rPr lang="en-GB" sz="1600" b="0" i="0" u="none" strike="noStrike" dirty="0" smtClean="0">
                          <a:solidFill>
                            <a:schemeClr val="bg1"/>
                          </a:solidFill>
                          <a:effectLst/>
                          <a:latin typeface="+mj-lt"/>
                        </a:rPr>
                        <a:t> Examples</a:t>
                      </a:r>
                      <a:r>
                        <a:rPr lang="en-GB" sz="1600" b="0" i="0" u="none" strike="noStrike" baseline="0" dirty="0" smtClean="0">
                          <a:solidFill>
                            <a:schemeClr val="bg1"/>
                          </a:solidFill>
                          <a:effectLst/>
                          <a:latin typeface="+mj-lt"/>
                        </a:rPr>
                        <a:t> of public service</a:t>
                      </a:r>
                      <a:endParaRPr lang="en-US" sz="1600" b="0" i="0" u="none" strike="noStrike" dirty="0">
                        <a:solidFill>
                          <a:schemeClr val="bg1"/>
                        </a:solidFill>
                        <a:effectLst/>
                        <a:latin typeface="+mj-lt"/>
                      </a:endParaRPr>
                    </a:p>
                  </a:txBody>
                  <a:tcPr marL="72000" marR="0" marT="0" marB="0" anchor="ctr">
                    <a:solidFill>
                      <a:srgbClr val="004494"/>
                    </a:solidFill>
                  </a:tcPr>
                </a:tc>
                <a:extLst>
                  <a:ext uri="{0D108BD9-81ED-4DB2-BD59-A6C34878D82A}">
                    <a16:rowId xmlns:a16="http://schemas.microsoft.com/office/drawing/2014/main" val="3293507754"/>
                  </a:ext>
                </a:extLst>
              </a:tr>
              <a:tr h="1659991">
                <a:tc>
                  <a:txBody>
                    <a:bodyPr/>
                    <a:lstStyle/>
                    <a:p>
                      <a:pPr algn="l" fontAlgn="ctr"/>
                      <a:r>
                        <a:rPr lang="en-US" sz="1600" u="none" strike="noStrike" dirty="0">
                          <a:effectLst/>
                        </a:rPr>
                        <a:t>Business registration service</a:t>
                      </a:r>
                      <a:endParaRPr lang="en-US" sz="1600" b="0" i="0" u="none" strike="noStrike" dirty="0">
                        <a:solidFill>
                          <a:srgbClr val="000000"/>
                        </a:solidFill>
                        <a:effectLst/>
                        <a:latin typeface="Verdana" panose="020B0604030504040204" pitchFamily="34" charset="0"/>
                      </a:endParaRPr>
                    </a:p>
                  </a:txBody>
                  <a:tcPr marL="72000" marR="0" marT="0" marB="0" anchor="ctr">
                    <a:solidFill>
                      <a:schemeClr val="bg1"/>
                    </a:solidFill>
                  </a:tcPr>
                </a:tc>
                <a:tc>
                  <a:txBody>
                    <a:bodyPr/>
                    <a:lstStyle/>
                    <a:p>
                      <a:pPr marL="285750" indent="-285750" algn="l" fontAlgn="b">
                        <a:buFont typeface="Arial" panose="020B0604020202020204" pitchFamily="34" charset="0"/>
                        <a:buChar char="•"/>
                      </a:pPr>
                      <a:r>
                        <a:rPr lang="en-GB" sz="1600" b="0" i="0" u="none" strike="noStrike" dirty="0">
                          <a:solidFill>
                            <a:srgbClr val="000000"/>
                          </a:solidFill>
                          <a:effectLst/>
                          <a:latin typeface="+mj-lt"/>
                        </a:rPr>
                        <a:t>Notification of business activity, </a:t>
                      </a:r>
                      <a:r>
                        <a:rPr lang="en-GB" sz="1600" b="0" i="0" u="none" strike="noStrike" dirty="0" smtClean="0">
                          <a:solidFill>
                            <a:srgbClr val="000000"/>
                          </a:solidFill>
                          <a:effectLst/>
                          <a:latin typeface="+mj-lt"/>
                        </a:rPr>
                        <a:t>[…], </a:t>
                      </a:r>
                      <a:r>
                        <a:rPr lang="en-GB" sz="1600" b="0" i="0" u="none" strike="noStrike" dirty="0">
                          <a:solidFill>
                            <a:srgbClr val="000000"/>
                          </a:solidFill>
                          <a:effectLst/>
                          <a:latin typeface="+mj-lt"/>
                        </a:rPr>
                        <a:t>changes of business </a:t>
                      </a:r>
                      <a:r>
                        <a:rPr lang="en-GB" sz="1600" b="0" i="0" u="none" strike="noStrike" dirty="0" smtClean="0">
                          <a:solidFill>
                            <a:srgbClr val="000000"/>
                          </a:solidFill>
                          <a:effectLst/>
                          <a:latin typeface="+mj-lt"/>
                        </a:rPr>
                        <a:t>activity</a:t>
                      </a:r>
                      <a:r>
                        <a:rPr lang="en-GB" sz="1600" b="0" i="0" u="none" strike="noStrike" baseline="0" dirty="0" smtClean="0">
                          <a:solidFill>
                            <a:srgbClr val="000000"/>
                          </a:solidFill>
                          <a:effectLst/>
                          <a:latin typeface="+mj-lt"/>
                        </a:rPr>
                        <a:t> […].</a:t>
                      </a:r>
                    </a:p>
                    <a:p>
                      <a:pPr marL="285750" indent="-285750" algn="l" fontAlgn="b">
                        <a:buFont typeface="Arial" panose="020B0604020202020204" pitchFamily="34" charset="0"/>
                        <a:buChar char="•"/>
                      </a:pPr>
                      <a:r>
                        <a:rPr lang="en-GB" sz="1600" b="0" i="0" u="none" strike="noStrike" dirty="0" smtClean="0">
                          <a:solidFill>
                            <a:srgbClr val="000000"/>
                          </a:solidFill>
                          <a:effectLst/>
                          <a:latin typeface="+mj-lt"/>
                        </a:rPr>
                        <a:t>Registration of an employer (a natural person) with compulsory pension and insurance schemes</a:t>
                      </a:r>
                    </a:p>
                    <a:p>
                      <a:pPr marL="285750" indent="-285750" algn="l" fontAlgn="b">
                        <a:buFont typeface="Arial" panose="020B0604020202020204" pitchFamily="34" charset="0"/>
                        <a:buChar char="•"/>
                      </a:pPr>
                      <a:r>
                        <a:rPr lang="en-GB" sz="1600" b="0" i="0" u="none" strike="noStrike" dirty="0" smtClean="0">
                          <a:solidFill>
                            <a:srgbClr val="000000"/>
                          </a:solidFill>
                          <a:effectLst/>
                          <a:latin typeface="+mj-lt"/>
                        </a:rPr>
                        <a:t>Registration of employees with compulsory pension and insurance schemes</a:t>
                      </a:r>
                      <a:endParaRPr lang="en-GB" sz="1600" b="0" i="0" u="none" strike="noStrike" dirty="0">
                        <a:solidFill>
                          <a:srgbClr val="000000"/>
                        </a:solidFill>
                        <a:effectLst/>
                        <a:latin typeface="+mj-lt"/>
                      </a:endParaRPr>
                    </a:p>
                  </a:txBody>
                  <a:tcPr marL="72000" marR="0" marT="0" marB="0" anchor="ctr">
                    <a:solidFill>
                      <a:schemeClr val="bg1"/>
                    </a:solidFill>
                  </a:tcPr>
                </a:tc>
                <a:extLst>
                  <a:ext uri="{0D108BD9-81ED-4DB2-BD59-A6C34878D82A}">
                    <a16:rowId xmlns:a16="http://schemas.microsoft.com/office/drawing/2014/main" val="1932552775"/>
                  </a:ext>
                </a:extLst>
              </a:tr>
              <a:tr h="702636">
                <a:tc>
                  <a:txBody>
                    <a:bodyPr/>
                    <a:lstStyle/>
                    <a:p>
                      <a:pPr algn="l" fontAlgn="ctr"/>
                      <a:r>
                        <a:rPr lang="en-US" sz="1600" u="none" strike="noStrike" dirty="0">
                          <a:effectLst/>
                        </a:rPr>
                        <a:t>Emergency services</a:t>
                      </a:r>
                      <a:endParaRPr lang="en-US" sz="1600" b="0" i="0" u="none" strike="noStrike" dirty="0">
                        <a:solidFill>
                          <a:srgbClr val="000000"/>
                        </a:solidFill>
                        <a:effectLst/>
                        <a:latin typeface="Verdana" panose="020B0604030504040204" pitchFamily="34" charset="0"/>
                      </a:endParaRPr>
                    </a:p>
                  </a:txBody>
                  <a:tcPr marL="72000" marR="0" marT="0" marB="0" anchor="ctr">
                    <a:solidFill>
                      <a:schemeClr val="bg1"/>
                    </a:solidFill>
                  </a:tcPr>
                </a:tc>
                <a:tc>
                  <a:txBody>
                    <a:bodyPr/>
                    <a:lstStyle/>
                    <a:p>
                      <a:pPr marL="285750" indent="-285750" algn="l" fontAlgn="b">
                        <a:buFont typeface="Arial" panose="020B0604020202020204" pitchFamily="34" charset="0"/>
                        <a:buChar char="•"/>
                      </a:pPr>
                      <a:r>
                        <a:rPr lang="en-US" sz="1600" b="0" i="0" u="none" strike="noStrike" dirty="0" smtClean="0">
                          <a:solidFill>
                            <a:srgbClr val="000000"/>
                          </a:solidFill>
                          <a:effectLst/>
                          <a:latin typeface="+mj-lt"/>
                        </a:rPr>
                        <a:t>Plan natural disasters recovery</a:t>
                      </a:r>
                    </a:p>
                    <a:p>
                      <a:pPr marL="285750" indent="-285750" algn="l" fontAlgn="b">
                        <a:buFont typeface="Arial" panose="020B0604020202020204" pitchFamily="34" charset="0"/>
                        <a:buChar char="•"/>
                      </a:pPr>
                      <a:r>
                        <a:rPr lang="en-GB" sz="1600" b="0" i="0" u="none" strike="noStrike" dirty="0" smtClean="0">
                          <a:solidFill>
                            <a:srgbClr val="000000"/>
                          </a:solidFill>
                          <a:effectLst/>
                          <a:latin typeface="+mj-lt"/>
                        </a:rPr>
                        <a:t>Warning services</a:t>
                      </a:r>
                      <a:endParaRPr lang="en-US" sz="1600" b="0" i="0" u="none" strike="noStrike" dirty="0">
                        <a:solidFill>
                          <a:srgbClr val="000000"/>
                        </a:solidFill>
                        <a:effectLst/>
                        <a:latin typeface="+mj-lt"/>
                      </a:endParaRPr>
                    </a:p>
                  </a:txBody>
                  <a:tcPr marL="72000" marR="0" marT="0" marB="0" anchor="ctr">
                    <a:solidFill>
                      <a:schemeClr val="bg1"/>
                    </a:solidFill>
                  </a:tcPr>
                </a:tc>
                <a:extLst>
                  <a:ext uri="{0D108BD9-81ED-4DB2-BD59-A6C34878D82A}">
                    <a16:rowId xmlns:a16="http://schemas.microsoft.com/office/drawing/2014/main" val="2542114116"/>
                  </a:ext>
                </a:extLst>
              </a:tr>
              <a:tr h="1083421">
                <a:tc>
                  <a:txBody>
                    <a:bodyPr/>
                    <a:lstStyle/>
                    <a:p>
                      <a:pPr algn="l" fontAlgn="ctr"/>
                      <a:r>
                        <a:rPr lang="en-US" sz="1600" u="none" strike="noStrike" dirty="0">
                          <a:effectLst/>
                        </a:rPr>
                        <a:t>Life event registration service</a:t>
                      </a:r>
                      <a:endParaRPr lang="en-US" sz="1600" b="0" i="0" u="none" strike="noStrike" dirty="0">
                        <a:solidFill>
                          <a:srgbClr val="000000"/>
                        </a:solidFill>
                        <a:effectLst/>
                        <a:latin typeface="Verdana" panose="020B0604030504040204" pitchFamily="34" charset="0"/>
                      </a:endParaRPr>
                    </a:p>
                  </a:txBody>
                  <a:tcPr marL="72000" marR="0" marT="0" marB="0" anchor="ctr">
                    <a:solidFill>
                      <a:schemeClr val="bg1"/>
                    </a:solidFill>
                  </a:tcPr>
                </a:tc>
                <a:tc>
                  <a:txBody>
                    <a:bodyPr/>
                    <a:lstStyle/>
                    <a:p>
                      <a:pPr marL="285750" indent="-285750" algn="l" fontAlgn="b">
                        <a:buFont typeface="Arial" panose="020B0604020202020204" pitchFamily="34" charset="0"/>
                        <a:buChar char="•"/>
                      </a:pPr>
                      <a:r>
                        <a:rPr lang="en-GB" sz="1600" b="0" i="0" u="none" strike="noStrike" dirty="0" smtClean="0">
                          <a:solidFill>
                            <a:srgbClr val="000000"/>
                          </a:solidFill>
                          <a:effectLst/>
                          <a:latin typeface="+mj-lt"/>
                        </a:rPr>
                        <a:t>Register </a:t>
                      </a:r>
                      <a:r>
                        <a:rPr lang="en-GB" sz="1600" b="0" i="0" u="none" strike="noStrike" dirty="0">
                          <a:solidFill>
                            <a:srgbClr val="000000"/>
                          </a:solidFill>
                          <a:effectLst/>
                          <a:latin typeface="+mj-lt"/>
                        </a:rPr>
                        <a:t>a change of </a:t>
                      </a:r>
                      <a:r>
                        <a:rPr lang="en-GB" sz="1600" b="0" i="0" u="none" strike="noStrike" dirty="0" smtClean="0">
                          <a:solidFill>
                            <a:srgbClr val="000000"/>
                          </a:solidFill>
                          <a:effectLst/>
                          <a:latin typeface="+mj-lt"/>
                        </a:rPr>
                        <a:t>address</a:t>
                      </a:r>
                    </a:p>
                    <a:p>
                      <a:pPr marL="285750" indent="-285750" algn="l" fontAlgn="b">
                        <a:buFont typeface="Arial" panose="020B0604020202020204" pitchFamily="34" charset="0"/>
                        <a:buChar char="•"/>
                      </a:pPr>
                      <a:r>
                        <a:rPr lang="en-GB" sz="1600" b="0" i="0" u="none" strike="noStrike" dirty="0" smtClean="0">
                          <a:solidFill>
                            <a:srgbClr val="000000"/>
                          </a:solidFill>
                          <a:effectLst/>
                          <a:latin typeface="+mj-lt"/>
                        </a:rPr>
                        <a:t>Register/Declare a birth</a:t>
                      </a:r>
                    </a:p>
                    <a:p>
                      <a:pPr marL="285750" indent="-285750" algn="l" fontAlgn="b">
                        <a:buFont typeface="Arial" panose="020B0604020202020204" pitchFamily="34" charset="0"/>
                        <a:buChar char="•"/>
                      </a:pPr>
                      <a:r>
                        <a:rPr lang="en-GB" sz="1600" b="0" i="0" u="none" strike="noStrike" dirty="0" smtClean="0">
                          <a:solidFill>
                            <a:srgbClr val="000000"/>
                          </a:solidFill>
                          <a:effectLst/>
                          <a:latin typeface="+mj-lt"/>
                        </a:rPr>
                        <a:t>Register a lost or stolen passport</a:t>
                      </a:r>
                    </a:p>
                    <a:p>
                      <a:pPr marL="285750" indent="-285750" algn="l" fontAlgn="b">
                        <a:buFont typeface="Arial" panose="020B0604020202020204" pitchFamily="34" charset="0"/>
                        <a:buChar char="•"/>
                      </a:pPr>
                      <a:r>
                        <a:rPr lang="en-GB" sz="1600" b="0" i="0" u="none" strike="noStrike" dirty="0" smtClean="0">
                          <a:solidFill>
                            <a:srgbClr val="000000"/>
                          </a:solidFill>
                          <a:effectLst/>
                          <a:latin typeface="+mj-lt"/>
                        </a:rPr>
                        <a:t>Prepare or change statement of succession</a:t>
                      </a:r>
                      <a:endParaRPr lang="en-GB" sz="1600" b="0" i="0" u="none" strike="noStrike" dirty="0">
                        <a:solidFill>
                          <a:srgbClr val="000000"/>
                        </a:solidFill>
                        <a:effectLst/>
                        <a:latin typeface="+mj-lt"/>
                      </a:endParaRPr>
                    </a:p>
                  </a:txBody>
                  <a:tcPr marL="72000" marR="0" marT="0" marB="0" anchor="ctr">
                    <a:solidFill>
                      <a:schemeClr val="bg1"/>
                    </a:solidFill>
                  </a:tcPr>
                </a:tc>
                <a:extLst>
                  <a:ext uri="{0D108BD9-81ED-4DB2-BD59-A6C34878D82A}">
                    <a16:rowId xmlns:a16="http://schemas.microsoft.com/office/drawing/2014/main" val="2408830603"/>
                  </a:ext>
                </a:extLst>
              </a:tr>
            </a:tbl>
          </a:graphicData>
        </a:graphic>
      </p:graphicFrame>
    </p:spTree>
    <p:extLst>
      <p:ext uri="{BB962C8B-B14F-4D97-AF65-F5344CB8AC3E}">
        <p14:creationId xmlns:p14="http://schemas.microsoft.com/office/powerpoint/2010/main" val="1733879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US" dirty="0"/>
          </a:p>
        </p:txBody>
      </p:sp>
      <p:sp>
        <p:nvSpPr>
          <p:cNvPr id="3" name="Content Placeholder 2"/>
          <p:cNvSpPr>
            <a:spLocks noGrp="1"/>
          </p:cNvSpPr>
          <p:nvPr>
            <p:ph idx="1"/>
          </p:nvPr>
        </p:nvSpPr>
        <p:spPr/>
        <p:txBody>
          <a:bodyPr/>
          <a:lstStyle/>
          <a:p>
            <a:r>
              <a:rPr lang="en-GB" dirty="0" smtClean="0"/>
              <a:t>Share the list with the Working Group</a:t>
            </a:r>
          </a:p>
          <a:p>
            <a:r>
              <a:rPr lang="en-GB" dirty="0" smtClean="0"/>
              <a:t>We need your feedback:</a:t>
            </a:r>
          </a:p>
          <a:p>
            <a:pPr lvl="1"/>
            <a:r>
              <a:rPr lang="en-GB" sz="1800" dirty="0"/>
              <a:t>Share with us your list of existing services</a:t>
            </a:r>
          </a:p>
          <a:p>
            <a:pPr lvl="1"/>
            <a:r>
              <a:rPr lang="en-GB" sz="1800" dirty="0"/>
              <a:t>Comments, ideas, suggestions…</a:t>
            </a:r>
          </a:p>
          <a:p>
            <a:pPr marL="342900"/>
            <a:r>
              <a:rPr lang="en-GB" dirty="0" smtClean="0"/>
              <a:t>We could link the list of public services to business and life events</a:t>
            </a:r>
          </a:p>
        </p:txBody>
      </p:sp>
    </p:spTree>
    <p:extLst>
      <p:ext uri="{BB962C8B-B14F-4D97-AF65-F5344CB8AC3E}">
        <p14:creationId xmlns:p14="http://schemas.microsoft.com/office/powerpoint/2010/main" val="3417208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from the Department of Internal Affairs (New Zealand)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1352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65552" y="857250"/>
            <a:ext cx="6178448"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latin typeface="Calibri"/>
            </a:endParaRPr>
          </a:p>
        </p:txBody>
      </p:sp>
      <p:sp>
        <p:nvSpPr>
          <p:cNvPr id="11" name="Title 1"/>
          <p:cNvSpPr txBox="1">
            <a:spLocks/>
          </p:cNvSpPr>
          <p:nvPr/>
        </p:nvSpPr>
        <p:spPr>
          <a:xfrm>
            <a:off x="2987824" y="1190885"/>
            <a:ext cx="6156176" cy="18720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5400" b="1" dirty="0">
                <a:solidFill>
                  <a:srgbClr val="FBE384"/>
                </a:solidFill>
                <a:latin typeface="Calibri"/>
              </a:rPr>
              <a:t>New Zealand Business Taxonomy</a:t>
            </a:r>
          </a:p>
        </p:txBody>
      </p:sp>
      <p:sp>
        <p:nvSpPr>
          <p:cNvPr id="12" name="Title 1"/>
          <p:cNvSpPr txBox="1">
            <a:spLocks/>
          </p:cNvSpPr>
          <p:nvPr/>
        </p:nvSpPr>
        <p:spPr>
          <a:xfrm>
            <a:off x="3318472" y="3062931"/>
            <a:ext cx="5472608" cy="1951716"/>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3400" dirty="0">
                <a:solidFill>
                  <a:prstClr val="white"/>
                </a:solidFill>
                <a:latin typeface="Calibri"/>
              </a:rPr>
              <a:t>Presentation for ISA² Service Catalogue Webinar 2018-09-10 </a:t>
            </a:r>
          </a:p>
          <a:p>
            <a:endParaRPr lang="en-NZ" sz="3200" dirty="0">
              <a:solidFill>
                <a:prstClr val="white"/>
              </a:solidFill>
              <a:latin typeface="Calibri"/>
            </a:endParaRPr>
          </a:p>
          <a:p>
            <a:pPr algn="l"/>
            <a:r>
              <a:rPr lang="en-NZ" sz="2100" dirty="0">
                <a:solidFill>
                  <a:prstClr val="white"/>
                </a:solidFill>
                <a:latin typeface="Calibri"/>
              </a:rPr>
              <a:t>Prepared by Jim Clendon; </a:t>
            </a:r>
          </a:p>
          <a:p>
            <a:pPr algn="l"/>
            <a:r>
              <a:rPr lang="en-NZ" sz="2100" dirty="0">
                <a:solidFill>
                  <a:prstClr val="white"/>
                </a:solidFill>
                <a:latin typeface="Calibri"/>
              </a:rPr>
              <a:t>All of Government Enterprise Architect Government Enterprise Architecture</a:t>
            </a:r>
          </a:p>
        </p:txBody>
      </p:sp>
      <p:pic>
        <p:nvPicPr>
          <p:cNvPr id="16" name="Picture 2" descr="T:\Logos\All of Govt Logo\AOG Logo - Reverse.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815071" y="5139751"/>
            <a:ext cx="2501687" cy="4178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448" y="857250"/>
            <a:ext cx="2988000" cy="5143500"/>
          </a:xfrm>
          <a:prstGeom prst="rect">
            <a:avLst/>
          </a:prstGeom>
          <a:solidFill>
            <a:srgbClr val="0C7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latin typeface="Calibri"/>
            </a:endParaRPr>
          </a:p>
        </p:txBody>
      </p:sp>
      <p:pic>
        <p:nvPicPr>
          <p:cNvPr id="13" name="Picture 2" descr="\\wlgprdfile02.dia.govt.nz\shared$\diatemplates\Templates\Images\New Zealand.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8358" y="1843355"/>
            <a:ext cx="2146393" cy="317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07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0" y="1063625"/>
            <a:ext cx="5321300" cy="857250"/>
          </a:xfrm>
        </p:spPr>
        <p:txBody>
          <a:bodyPr>
            <a:normAutofit/>
          </a:bodyPr>
          <a:lstStyle/>
          <a:p>
            <a:pPr algn="l"/>
            <a:r>
              <a:rPr lang="en-NZ" sz="4000" b="1" dirty="0">
                <a:solidFill>
                  <a:srgbClr val="1F546B"/>
                </a:solidFill>
              </a:rPr>
              <a:t>Who Are We?</a:t>
            </a:r>
          </a:p>
        </p:txBody>
      </p:sp>
      <p:sp>
        <p:nvSpPr>
          <p:cNvPr id="3" name="Content Placeholder 2"/>
          <p:cNvSpPr>
            <a:spLocks noGrp="1"/>
          </p:cNvSpPr>
          <p:nvPr>
            <p:ph idx="1"/>
          </p:nvPr>
        </p:nvSpPr>
        <p:spPr>
          <a:xfrm>
            <a:off x="3378200" y="2057403"/>
            <a:ext cx="5308600" cy="3394075"/>
          </a:xfrm>
        </p:spPr>
        <p:txBody>
          <a:bodyPr>
            <a:normAutofit fontScale="92500" lnSpcReduction="10000"/>
          </a:bodyPr>
          <a:lstStyle/>
          <a:p>
            <a:pPr>
              <a:spcAft>
                <a:spcPts val="600"/>
              </a:spcAft>
              <a:buSzPct val="125000"/>
            </a:pPr>
            <a:r>
              <a:rPr lang="en-NZ" sz="2400" dirty="0">
                <a:solidFill>
                  <a:srgbClr val="000000"/>
                </a:solidFill>
              </a:rPr>
              <a:t>GEA is part of the </a:t>
            </a:r>
            <a:r>
              <a:rPr lang="en-NZ" sz="2400" dirty="0">
                <a:solidFill>
                  <a:srgbClr val="000000"/>
                </a:solidFill>
                <a:hlinkClick r:id="rId3"/>
              </a:rPr>
              <a:t>System Transformation</a:t>
            </a:r>
            <a:r>
              <a:rPr lang="en-NZ" sz="2400" dirty="0">
                <a:solidFill>
                  <a:srgbClr val="000000"/>
                </a:solidFill>
              </a:rPr>
              <a:t> (ST) function of the New Zealand Government and support the Government Chief Digital Officer (</a:t>
            </a:r>
            <a:r>
              <a:rPr lang="en-NZ" sz="2400" dirty="0">
                <a:solidFill>
                  <a:srgbClr val="000000"/>
                </a:solidFill>
                <a:hlinkClick r:id="rId4"/>
              </a:rPr>
              <a:t>GCDO</a:t>
            </a:r>
            <a:r>
              <a:rPr lang="en-NZ" sz="2400" dirty="0">
                <a:solidFill>
                  <a:srgbClr val="000000"/>
                </a:solidFill>
              </a:rPr>
              <a:t>).</a:t>
            </a:r>
          </a:p>
          <a:p>
            <a:pPr>
              <a:spcAft>
                <a:spcPts val="600"/>
              </a:spcAft>
              <a:buSzPct val="125000"/>
            </a:pPr>
            <a:r>
              <a:rPr lang="en-NZ" sz="2400" dirty="0">
                <a:solidFill>
                  <a:srgbClr val="000000"/>
                </a:solidFill>
              </a:rPr>
              <a:t>ST are currently developing the Government Digital Strategy.</a:t>
            </a:r>
          </a:p>
          <a:p>
            <a:pPr>
              <a:spcAft>
                <a:spcPts val="600"/>
              </a:spcAft>
              <a:buSzPct val="125000"/>
            </a:pPr>
            <a:r>
              <a:rPr lang="en-NZ" sz="2400" dirty="0">
                <a:solidFill>
                  <a:srgbClr val="000000"/>
                </a:solidFill>
              </a:rPr>
              <a:t>The taxonomies are part of the Government Enterprise Architecture for NZ (</a:t>
            </a:r>
            <a:r>
              <a:rPr lang="en-NZ" sz="2400" dirty="0">
                <a:solidFill>
                  <a:srgbClr val="000000"/>
                </a:solidFill>
                <a:hlinkClick r:id="rId5"/>
              </a:rPr>
              <a:t>GEA-NZ</a:t>
            </a:r>
            <a:r>
              <a:rPr lang="en-NZ" sz="2400" dirty="0">
                <a:solidFill>
                  <a:srgbClr val="000000"/>
                </a:solidFill>
              </a:rPr>
              <a:t>)</a:t>
            </a:r>
          </a:p>
        </p:txBody>
      </p:sp>
      <p:sp>
        <p:nvSpPr>
          <p:cNvPr id="6" name="Rectangle 5"/>
          <p:cNvSpPr/>
          <p:nvPr/>
        </p:nvSpPr>
        <p:spPr>
          <a:xfrm>
            <a:off x="-22448" y="857250"/>
            <a:ext cx="2988000" cy="5143500"/>
          </a:xfrm>
          <a:prstGeom prst="rect">
            <a:avLst/>
          </a:prstGeom>
          <a:solidFill>
            <a:srgbClr val="F7B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latin typeface="Calibri"/>
            </a:endParaRPr>
          </a:p>
        </p:txBody>
      </p:sp>
      <p:sp>
        <p:nvSpPr>
          <p:cNvPr id="5" name="TextBox 4"/>
          <p:cNvSpPr txBox="1"/>
          <p:nvPr/>
        </p:nvSpPr>
        <p:spPr>
          <a:xfrm>
            <a:off x="98854" y="1237353"/>
            <a:ext cx="2743200" cy="2308324"/>
          </a:xfrm>
          <a:prstGeom prst="rect">
            <a:avLst/>
          </a:prstGeom>
          <a:noFill/>
        </p:spPr>
        <p:txBody>
          <a:bodyPr wrap="square" rtlCol="0">
            <a:spAutoFit/>
          </a:bodyPr>
          <a:lstStyle/>
          <a:p>
            <a:r>
              <a:rPr lang="en-NZ" sz="3600" dirty="0">
                <a:solidFill>
                  <a:prstClr val="black"/>
                </a:solidFill>
                <a:latin typeface="Rockwell Condensed" pitchFamily="18" charset="0"/>
              </a:rPr>
              <a:t>Government Enterprise Architecture (GEA)</a:t>
            </a:r>
            <a:endParaRPr lang="en-NZ" sz="3600" dirty="0">
              <a:solidFill>
                <a:prstClr val="black"/>
              </a:solidFill>
              <a:latin typeface="Calibri"/>
            </a:endParaRPr>
          </a:p>
        </p:txBody>
      </p:sp>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44442" y="3429000"/>
            <a:ext cx="1539031" cy="227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84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0" y="1063625"/>
            <a:ext cx="5321300" cy="857250"/>
          </a:xfrm>
        </p:spPr>
        <p:txBody>
          <a:bodyPr>
            <a:normAutofit fontScale="90000"/>
          </a:bodyPr>
          <a:lstStyle/>
          <a:p>
            <a:pPr algn="l"/>
            <a:r>
              <a:rPr lang="en-NZ" sz="4000" b="1" dirty="0">
                <a:solidFill>
                  <a:srgbClr val="1F546B"/>
                </a:solidFill>
              </a:rPr>
              <a:t>Developed from 3 key sources</a:t>
            </a:r>
          </a:p>
        </p:txBody>
      </p:sp>
      <p:sp>
        <p:nvSpPr>
          <p:cNvPr id="3" name="Content Placeholder 2"/>
          <p:cNvSpPr>
            <a:spLocks noGrp="1"/>
          </p:cNvSpPr>
          <p:nvPr>
            <p:ph idx="1"/>
          </p:nvPr>
        </p:nvSpPr>
        <p:spPr>
          <a:xfrm>
            <a:off x="3378200" y="2057403"/>
            <a:ext cx="5308600" cy="3394075"/>
          </a:xfrm>
        </p:spPr>
        <p:txBody>
          <a:bodyPr>
            <a:normAutofit fontScale="92500" lnSpcReduction="20000"/>
          </a:bodyPr>
          <a:lstStyle/>
          <a:p>
            <a:pPr marL="0" indent="0">
              <a:spcAft>
                <a:spcPts val="600"/>
              </a:spcAft>
              <a:buSzPct val="125000"/>
              <a:buNone/>
            </a:pPr>
            <a:endParaRPr lang="en-NZ" sz="2400" dirty="0">
              <a:solidFill>
                <a:srgbClr val="000000"/>
              </a:solidFill>
            </a:endParaRPr>
          </a:p>
          <a:p>
            <a:pPr>
              <a:spcAft>
                <a:spcPts val="600"/>
              </a:spcAft>
              <a:buSzPct val="125000"/>
            </a:pPr>
            <a:r>
              <a:rPr lang="en-NZ" sz="2400" dirty="0">
                <a:solidFill>
                  <a:srgbClr val="000000"/>
                </a:solidFill>
              </a:rPr>
              <a:t>NZGLS – New Zealand Government Location Service. A thesaurus with subjects of New Zealand, and functions of New Zealand developed in the early 2000’s.</a:t>
            </a:r>
          </a:p>
          <a:p>
            <a:pPr>
              <a:spcAft>
                <a:spcPts val="600"/>
              </a:spcAft>
              <a:buSzPct val="125000"/>
            </a:pPr>
            <a:r>
              <a:rPr lang="en-NZ" sz="2400" dirty="0">
                <a:solidFill>
                  <a:srgbClr val="000000"/>
                </a:solidFill>
              </a:rPr>
              <a:t>AGA – Australian Government Architecture </a:t>
            </a:r>
          </a:p>
          <a:p>
            <a:pPr>
              <a:spcAft>
                <a:spcPts val="600"/>
              </a:spcAft>
              <a:buSzPct val="125000"/>
            </a:pPr>
            <a:r>
              <a:rPr lang="en-NZ" sz="2400" dirty="0">
                <a:solidFill>
                  <a:srgbClr val="000000"/>
                </a:solidFill>
              </a:rPr>
              <a:t>US FEAF – US Federal Enterprise Architecture Framework (the new one)</a:t>
            </a:r>
          </a:p>
        </p:txBody>
      </p:sp>
      <p:sp>
        <p:nvSpPr>
          <p:cNvPr id="6" name="Rectangle 5"/>
          <p:cNvSpPr/>
          <p:nvPr/>
        </p:nvSpPr>
        <p:spPr>
          <a:xfrm>
            <a:off x="-22448" y="857250"/>
            <a:ext cx="2988000"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latin typeface="Calibri"/>
            </a:endParaRPr>
          </a:p>
        </p:txBody>
      </p:sp>
      <p:sp>
        <p:nvSpPr>
          <p:cNvPr id="5" name="TextBox 4"/>
          <p:cNvSpPr txBox="1"/>
          <p:nvPr/>
        </p:nvSpPr>
        <p:spPr>
          <a:xfrm>
            <a:off x="98854" y="1237353"/>
            <a:ext cx="2743200" cy="1754326"/>
          </a:xfrm>
          <a:prstGeom prst="rect">
            <a:avLst/>
          </a:prstGeom>
          <a:noFill/>
        </p:spPr>
        <p:txBody>
          <a:bodyPr wrap="square" rtlCol="0">
            <a:spAutoFit/>
          </a:bodyPr>
          <a:lstStyle/>
          <a:p>
            <a:r>
              <a:rPr lang="en-NZ" sz="3600" dirty="0">
                <a:solidFill>
                  <a:prstClr val="black"/>
                </a:solidFill>
                <a:latin typeface="Rockwell Condensed" pitchFamily="18" charset="0"/>
              </a:rPr>
              <a:t>Business Reference Taxonomy</a:t>
            </a:r>
            <a:endParaRPr lang="en-NZ" sz="3600" dirty="0">
              <a:solidFill>
                <a:prstClr val="black"/>
              </a:solidFill>
              <a:latin typeface="Calibri"/>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44442" y="3429000"/>
            <a:ext cx="1539031" cy="227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197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383774" y="1785164"/>
            <a:ext cx="4053474" cy="11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063625"/>
            <a:ext cx="8229600" cy="717650"/>
          </a:xfrm>
        </p:spPr>
        <p:txBody>
          <a:bodyPr>
            <a:normAutofit/>
          </a:bodyPr>
          <a:lstStyle/>
          <a:p>
            <a:pPr algn="l"/>
            <a:r>
              <a:rPr lang="en-NZ" sz="4000" b="1" dirty="0">
                <a:solidFill>
                  <a:srgbClr val="1F546B"/>
                </a:solidFill>
              </a:rPr>
              <a:t>Example B3 Business</a:t>
            </a:r>
          </a:p>
        </p:txBody>
      </p:sp>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0084" y="3682082"/>
            <a:ext cx="2734468"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510231" y="1785161"/>
            <a:ext cx="4268011" cy="10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913" y="2853769"/>
            <a:ext cx="5265019" cy="304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732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pilot: Spain &amp; Portugal</a:t>
            </a:r>
            <a:endParaRPr lang="en-GB" dirty="0"/>
          </a:p>
        </p:txBody>
      </p:sp>
      <p:sp>
        <p:nvSpPr>
          <p:cNvPr id="3" name="Content Placeholder 2"/>
          <p:cNvSpPr>
            <a:spLocks noGrp="1"/>
          </p:cNvSpPr>
          <p:nvPr>
            <p:ph idx="1"/>
          </p:nvPr>
        </p:nvSpPr>
        <p:spPr>
          <a:xfrm>
            <a:off x="456642" y="2205386"/>
            <a:ext cx="8230158" cy="412452"/>
          </a:xfrm>
        </p:spPr>
        <p:txBody>
          <a:bodyPr/>
          <a:lstStyle/>
          <a:p>
            <a:pPr indent="0">
              <a:buNone/>
            </a:pPr>
            <a:r>
              <a:rPr lang="en-GB" dirty="0" smtClean="0"/>
              <a:t>Country profiles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2924946"/>
            <a:ext cx="1522512" cy="1462633"/>
          </a:xfrm>
          <a:prstGeom prst="ellipse">
            <a:avLst/>
          </a:prstGeom>
          <a:ln w="3175" cap="rnd">
            <a:solidFill>
              <a:schemeClr val="bg1">
                <a:lumMod val="85000"/>
              </a:schemeClr>
            </a:solidFill>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4" y="4694686"/>
            <a:ext cx="1523071" cy="1429073"/>
          </a:xfrm>
          <a:prstGeom prst="ellipse">
            <a:avLst/>
          </a:prstGeom>
          <a:ln w="3175" cap="rnd">
            <a:solidFill>
              <a:schemeClr val="bg1">
                <a:lumMod val="85000"/>
              </a:schemeClr>
            </a:solidFill>
          </a:ln>
          <a:effectLst/>
        </p:spPr>
      </p:pic>
      <p:sp>
        <p:nvSpPr>
          <p:cNvPr id="6" name="TextBox 5"/>
          <p:cNvSpPr txBox="1"/>
          <p:nvPr/>
        </p:nvSpPr>
        <p:spPr>
          <a:xfrm>
            <a:off x="2195738" y="4797152"/>
            <a:ext cx="6704349"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a:solidFill>
                  <a:srgbClr val="004494"/>
                </a:solidFill>
              </a:rPr>
              <a:t>CPSV-AP as a base data model</a:t>
            </a:r>
          </a:p>
          <a:p>
            <a:pPr marL="285750" indent="-285750">
              <a:lnSpc>
                <a:spcPct val="150000"/>
              </a:lnSpc>
              <a:buFont typeface="Arial" panose="020B0604020202020204" pitchFamily="34" charset="0"/>
              <a:buChar char="•"/>
            </a:pPr>
            <a:r>
              <a:rPr lang="en-GB" sz="1600" dirty="0">
                <a:solidFill>
                  <a:srgbClr val="004494"/>
                </a:solidFill>
              </a:rPr>
              <a:t>Creation of the CPSV-AP_PT</a:t>
            </a:r>
          </a:p>
          <a:p>
            <a:pPr marL="285750" indent="-285750">
              <a:lnSpc>
                <a:spcPct val="150000"/>
              </a:lnSpc>
              <a:buFont typeface="Arial" panose="020B0604020202020204" pitchFamily="34" charset="0"/>
              <a:buChar char="•"/>
            </a:pPr>
            <a:r>
              <a:rPr lang="en-GB" sz="1600" dirty="0">
                <a:solidFill>
                  <a:srgbClr val="004494"/>
                </a:solidFill>
              </a:rPr>
              <a:t>Implementing a national catalogue of public services</a:t>
            </a:r>
          </a:p>
          <a:p>
            <a:pPr marL="285750" indent="-285750">
              <a:buFont typeface="Arial" panose="020B0604020202020204" pitchFamily="34" charset="0"/>
              <a:buChar char="•"/>
            </a:pPr>
            <a:endParaRPr lang="en-US" dirty="0"/>
          </a:p>
        </p:txBody>
      </p:sp>
      <p:sp>
        <p:nvSpPr>
          <p:cNvPr id="7" name="TextBox 6"/>
          <p:cNvSpPr txBox="1"/>
          <p:nvPr/>
        </p:nvSpPr>
        <p:spPr>
          <a:xfrm>
            <a:off x="2195736" y="2924946"/>
            <a:ext cx="6948264" cy="18466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a:solidFill>
                  <a:srgbClr val="004494"/>
                </a:solidFill>
              </a:rPr>
              <a:t>System of Administrative Information (SIA)</a:t>
            </a:r>
          </a:p>
          <a:p>
            <a:pPr marL="285750" indent="-285750">
              <a:lnSpc>
                <a:spcPct val="150000"/>
              </a:lnSpc>
              <a:buFont typeface="Arial" panose="020B0604020202020204" pitchFamily="34" charset="0"/>
              <a:buChar char="•"/>
            </a:pPr>
            <a:r>
              <a:rPr lang="en-GB" sz="1600" dirty="0">
                <a:solidFill>
                  <a:srgbClr val="004494"/>
                </a:solidFill>
              </a:rPr>
              <a:t>Study to map the SIA catalogue against the CPSV-AP</a:t>
            </a:r>
          </a:p>
          <a:p>
            <a:pPr marL="285750" indent="-285750">
              <a:lnSpc>
                <a:spcPct val="150000"/>
              </a:lnSpc>
              <a:buFont typeface="Arial" panose="020B0604020202020204" pitchFamily="34" charset="0"/>
              <a:buChar char="•"/>
            </a:pPr>
            <a:r>
              <a:rPr lang="en-GB" sz="1600" dirty="0">
                <a:solidFill>
                  <a:srgbClr val="004494"/>
                </a:solidFill>
              </a:rPr>
              <a:t>Ultimate goal is to integrate public services information at national level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4731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NZ" sz="2400" b="1" dirty="0">
                <a:solidFill>
                  <a:srgbClr val="1F546B"/>
                </a:solidFill>
              </a:rPr>
              <a:t>We can sort and view services by the taxonomy elements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87471498"/>
              </p:ext>
            </p:extLst>
          </p:nvPr>
        </p:nvGraphicFramePr>
        <p:xfrm>
          <a:off x="591573" y="1700808"/>
          <a:ext cx="7960853" cy="4107905"/>
        </p:xfrm>
        <a:graphic>
          <a:graphicData uri="http://schemas.openxmlformats.org/drawingml/2006/table">
            <a:tbl>
              <a:tblPr/>
              <a:tblGrid>
                <a:gridCol w="1856657">
                  <a:extLst>
                    <a:ext uri="{9D8B030D-6E8A-4147-A177-3AD203B41FA5}">
                      <a16:colId xmlns:a16="http://schemas.microsoft.com/office/drawing/2014/main" val="20000"/>
                    </a:ext>
                  </a:extLst>
                </a:gridCol>
                <a:gridCol w="1015906">
                  <a:extLst>
                    <a:ext uri="{9D8B030D-6E8A-4147-A177-3AD203B41FA5}">
                      <a16:colId xmlns:a16="http://schemas.microsoft.com/office/drawing/2014/main" val="20001"/>
                    </a:ext>
                  </a:extLst>
                </a:gridCol>
                <a:gridCol w="2075602">
                  <a:extLst>
                    <a:ext uri="{9D8B030D-6E8A-4147-A177-3AD203B41FA5}">
                      <a16:colId xmlns:a16="http://schemas.microsoft.com/office/drawing/2014/main" val="20002"/>
                    </a:ext>
                  </a:extLst>
                </a:gridCol>
                <a:gridCol w="3012688">
                  <a:extLst>
                    <a:ext uri="{9D8B030D-6E8A-4147-A177-3AD203B41FA5}">
                      <a16:colId xmlns:a16="http://schemas.microsoft.com/office/drawing/2014/main" val="20003"/>
                    </a:ext>
                  </a:extLst>
                </a:gridCol>
              </a:tblGrid>
              <a:tr h="181765">
                <a:tc>
                  <a:txBody>
                    <a:bodyPr/>
                    <a:lstStyle/>
                    <a:p>
                      <a:pPr algn="l" fontAlgn="t"/>
                      <a:r>
                        <a:rPr lang="en-NZ" sz="900" b="1" i="1" u="none" strike="noStrike" dirty="0">
                          <a:solidFill>
                            <a:srgbClr val="000000"/>
                          </a:solidFill>
                          <a:effectLst/>
                          <a:latin typeface="Calibri"/>
                        </a:rPr>
                        <a:t>Business Taxonomy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900" b="1" i="1" u="none" strike="noStrike">
                          <a:solidFill>
                            <a:srgbClr val="000000"/>
                          </a:solidFill>
                          <a:effectLst/>
                          <a:latin typeface="Calibri"/>
                        </a:rPr>
                        <a:t>NZ Supplier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900" b="1" i="1" u="none" strike="noStrike">
                          <a:solidFill>
                            <a:srgbClr val="000000"/>
                          </a:solidFill>
                          <a:effectLst/>
                          <a:latin typeface="Arial"/>
                        </a:rPr>
                        <a:t>Service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900" b="1" i="1" u="none" strike="noStrike">
                          <a:solidFill>
                            <a:srgbClr val="000000"/>
                          </a:solidFill>
                          <a:effectLst/>
                          <a:latin typeface="Calibri"/>
                        </a:rPr>
                        <a:t>Description</a:t>
                      </a:r>
                    </a:p>
                  </a:txBody>
                  <a:tcPr marL="0" marR="0" marT="0"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3439">
                <a:tc>
                  <a:txBody>
                    <a:bodyPr/>
                    <a:lstStyle/>
                    <a:p>
                      <a:pPr algn="l" fontAlgn="t"/>
                      <a:r>
                        <a:rPr lang="en-NZ" sz="700" b="0" i="0" u="none" strike="noStrike">
                          <a:solidFill>
                            <a:srgbClr val="000000"/>
                          </a:solidFill>
                          <a:effectLst/>
                          <a:latin typeface="Calibri"/>
                        </a:rPr>
                        <a:t>B1.10.01 Accident Insurance</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ACC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a:solidFill>
                            <a:srgbClr val="000000"/>
                          </a:solidFill>
                          <a:effectLst/>
                          <a:latin typeface="Arial"/>
                        </a:rPr>
                        <a:t>Get info on personal injury cover</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a:solidFill>
                            <a:srgbClr val="000000"/>
                          </a:solidFill>
                          <a:effectLst/>
                          <a:latin typeface="Calibri"/>
                        </a:rPr>
                        <a:t>The Accident Compensation Corporation (ACC) provides comprehensive, no-fault personal injury cover for all New Zealand residents and visitors to New Zealand.</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2475">
                <a:tc>
                  <a:txBody>
                    <a:bodyPr/>
                    <a:lstStyle/>
                    <a:p>
                      <a:pPr algn="l" fontAlgn="t"/>
                      <a:r>
                        <a:rPr lang="en-NZ" sz="700" b="0" i="0" u="none" strike="noStrike">
                          <a:solidFill>
                            <a:srgbClr val="000000"/>
                          </a:solidFill>
                          <a:effectLst/>
                          <a:latin typeface="Calibri"/>
                        </a:rPr>
                        <a:t>B2.04.02 Community Care</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Age+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dirty="0">
                          <a:solidFill>
                            <a:srgbClr val="000000"/>
                          </a:solidFill>
                          <a:effectLst/>
                          <a:latin typeface="Arial"/>
                        </a:rPr>
                        <a:t>Get info on Retirement Matters</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dirty="0" err="1">
                          <a:solidFill>
                            <a:srgbClr val="000000"/>
                          </a:solidFill>
                          <a:effectLst/>
                          <a:latin typeface="Calibri"/>
                        </a:rPr>
                        <a:t>AgePlus</a:t>
                      </a:r>
                      <a:r>
                        <a:rPr lang="en-NZ" sz="700" b="0" i="0" u="none" strike="noStrike" dirty="0">
                          <a:solidFill>
                            <a:srgbClr val="000000"/>
                          </a:solidFill>
                          <a:effectLst/>
                          <a:latin typeface="Calibri"/>
                        </a:rPr>
                        <a:t> is a non-profit community resource centre s</a:t>
                      </a:r>
                      <a:br>
                        <a:rPr lang="en-NZ" sz="700" b="0" i="0" u="none" strike="noStrike" dirty="0">
                          <a:solidFill>
                            <a:srgbClr val="000000"/>
                          </a:solidFill>
                          <a:effectLst/>
                          <a:latin typeface="Calibri"/>
                        </a:rPr>
                      </a:br>
                      <a:r>
                        <a:rPr lang="en-NZ" sz="700" b="0" i="0" u="none" strike="noStrike" dirty="0">
                          <a:solidFill>
                            <a:srgbClr val="000000"/>
                          </a:solidFill>
                          <a:effectLst/>
                          <a:latin typeface="Calibri"/>
                        </a:rPr>
                        <a:t>- Large online information centre with many brochures and fact sheets on a wide range of topics such as health, accommodation, consumer rights, advocacy, support, care and local services. Click here.</a:t>
                      </a:r>
                      <a:br>
                        <a:rPr lang="en-NZ" sz="700" b="0" i="0" u="none" strike="noStrike" dirty="0">
                          <a:solidFill>
                            <a:srgbClr val="000000"/>
                          </a:solidFill>
                          <a:effectLst/>
                          <a:latin typeface="Calibri"/>
                        </a:rPr>
                      </a:br>
                      <a:r>
                        <a:rPr lang="en-NZ" sz="700" b="0" i="0" u="none" strike="noStrike" dirty="0">
                          <a:solidFill>
                            <a:srgbClr val="000000"/>
                          </a:solidFill>
                          <a:effectLst/>
                          <a:latin typeface="Calibri"/>
                        </a:rPr>
                        <a:t>- </a:t>
                      </a:r>
                      <a:r>
                        <a:rPr lang="en-NZ" sz="700" b="0" i="0" u="none" strike="noStrike" dirty="0" err="1">
                          <a:solidFill>
                            <a:srgbClr val="000000"/>
                          </a:solidFill>
                          <a:effectLst/>
                          <a:latin typeface="Calibri"/>
                        </a:rPr>
                        <a:t>etc</a:t>
                      </a:r>
                      <a:endParaRPr lang="en-NZ" sz="7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238">
                <a:tc>
                  <a:txBody>
                    <a:bodyPr/>
                    <a:lstStyle/>
                    <a:p>
                      <a:pPr algn="l" fontAlgn="t"/>
                      <a:r>
                        <a:rPr lang="en-NZ" sz="700" b="0" i="0" u="none" strike="noStrike">
                          <a:solidFill>
                            <a:srgbClr val="000000"/>
                          </a:solidFill>
                          <a:effectLst/>
                          <a:latin typeface="Calibri"/>
                        </a:rPr>
                        <a:t>B1.01.01 Customs Inspection</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Air NZ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a:solidFill>
                            <a:srgbClr val="000000"/>
                          </a:solidFill>
                          <a:effectLst/>
                          <a:latin typeface="Arial"/>
                        </a:rPr>
                        <a:t>Get info on  Checked-in baggage</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dirty="0">
                          <a:solidFill>
                            <a:srgbClr val="000000"/>
                          </a:solidFill>
                          <a:effectLst/>
                          <a:latin typeface="Calibri"/>
                        </a:rPr>
                        <a:t>To keep everyone safe, there are some things you must not pack in your checked-in baggage and some you can only pack under special conditions.</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8142">
                <a:tc>
                  <a:txBody>
                    <a:bodyPr/>
                    <a:lstStyle/>
                    <a:p>
                      <a:pPr algn="l" fontAlgn="t"/>
                      <a:r>
                        <a:rPr lang="en-NZ" sz="700" b="0" i="0" u="none" strike="noStrike">
                          <a:solidFill>
                            <a:srgbClr val="000000"/>
                          </a:solidFill>
                          <a:effectLst/>
                          <a:latin typeface="Calibri"/>
                        </a:rPr>
                        <a:t>B1.03.13 Defence Communications</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Airforce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a:solidFill>
                            <a:srgbClr val="000000"/>
                          </a:solidFill>
                          <a:effectLst/>
                          <a:latin typeface="Arial"/>
                        </a:rPr>
                        <a:t>Obtain the Air Force News</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a:solidFill>
                            <a:srgbClr val="000000"/>
                          </a:solidFill>
                          <a:effectLst/>
                          <a:latin typeface="Calibri"/>
                        </a:rPr>
                        <a:t>Air Force News is the official magazine of the Royal New Zealand Air Force.</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6284">
                <a:tc>
                  <a:txBody>
                    <a:bodyPr/>
                    <a:lstStyle/>
                    <a:p>
                      <a:pPr algn="l" fontAlgn="t"/>
                      <a:r>
                        <a:rPr lang="en-NZ" sz="700" b="0" i="0" u="none" strike="noStrike">
                          <a:solidFill>
                            <a:srgbClr val="000000"/>
                          </a:solidFill>
                          <a:effectLst/>
                          <a:latin typeface="Calibri"/>
                        </a:rPr>
                        <a:t>B2.08.02 Community Health Services</a:t>
                      </a:r>
                      <a:br>
                        <a:rPr lang="en-NZ" sz="700" b="0" i="0" u="none" strike="noStrike">
                          <a:solidFill>
                            <a:srgbClr val="000000"/>
                          </a:solidFill>
                          <a:effectLst/>
                          <a:latin typeface="Calibri"/>
                        </a:rPr>
                      </a:br>
                      <a:r>
                        <a:rPr lang="en-NZ" sz="700" b="0" i="0" u="none" strike="noStrike">
                          <a:solidFill>
                            <a:srgbClr val="000000"/>
                          </a:solidFill>
                          <a:effectLst/>
                          <a:latin typeface="Calibri"/>
                        </a:rPr>
                        <a:t>B2.08.15 Public Health Services</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Alcohol   New Zealand drinking patterns</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a:solidFill>
                            <a:srgbClr val="000000"/>
                          </a:solidFill>
                          <a:effectLst/>
                          <a:latin typeface="Arial"/>
                        </a:rPr>
                        <a:t>Get info on Achohol use and addiction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a:solidFill>
                            <a:srgbClr val="000000"/>
                          </a:solidFill>
                          <a:effectLst/>
                          <a:latin typeface="Calibri"/>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4426">
                <a:tc>
                  <a:txBody>
                    <a:bodyPr/>
                    <a:lstStyle/>
                    <a:p>
                      <a:pPr algn="l" fontAlgn="t"/>
                      <a:r>
                        <a:rPr lang="en-NZ" sz="700" b="0" i="0" u="none" strike="noStrike">
                          <a:solidFill>
                            <a:srgbClr val="000000"/>
                          </a:solidFill>
                          <a:effectLst/>
                          <a:latin typeface="Calibri"/>
                        </a:rPr>
                        <a:t>B2.08.18 Special Needs Services</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Autism New Zealand Inc.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a:solidFill>
                            <a:srgbClr val="000000"/>
                          </a:solidFill>
                          <a:effectLst/>
                          <a:latin typeface="Arial"/>
                        </a:rPr>
                        <a:t>Obtain Support for Autism</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a:solidFill>
                            <a:srgbClr val="000000"/>
                          </a:solidFill>
                          <a:effectLst/>
                          <a:latin typeface="Calibri"/>
                        </a:rPr>
                        <a:t>Information, advice, research and resources to help prevent and reduce alcohol-related harm and to  inspire New Zealanders to make better decisions about drinking alcohol.</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6284">
                <a:tc>
                  <a:txBody>
                    <a:bodyPr/>
                    <a:lstStyle/>
                    <a:p>
                      <a:pPr algn="l" fontAlgn="t"/>
                      <a:r>
                        <a:rPr lang="en-NZ" sz="700" b="0" i="0" u="none" strike="noStrike">
                          <a:solidFill>
                            <a:srgbClr val="000000"/>
                          </a:solidFill>
                          <a:effectLst/>
                          <a:latin typeface="Calibri"/>
                        </a:rPr>
                        <a:t>B4.01.01 Planning Permission</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Building.govt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a:solidFill>
                            <a:srgbClr val="000000"/>
                          </a:solidFill>
                          <a:effectLst/>
                          <a:latin typeface="Arial"/>
                        </a:rPr>
                        <a:t>Get info on building projects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a:solidFill>
                            <a:srgbClr val="000000"/>
                          </a:solidFill>
                          <a:effectLst/>
                          <a:latin typeface="Calibri"/>
                        </a:rPr>
                        <a:t>Autism New Zealand Inc. provides support, training, advocacy, resources and information on Autism Spectrum disorders including</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6284">
                <a:tc>
                  <a:txBody>
                    <a:bodyPr/>
                    <a:lstStyle/>
                    <a:p>
                      <a:pPr algn="l" fontAlgn="t"/>
                      <a:r>
                        <a:rPr lang="en-NZ" sz="700" b="0" i="0" u="none" strike="noStrike">
                          <a:solidFill>
                            <a:srgbClr val="000000"/>
                          </a:solidFill>
                          <a:effectLst/>
                          <a:latin typeface="Calibri"/>
                        </a:rPr>
                        <a:t>B3.01.06 Providing Business Advice</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business.govt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a:solidFill>
                            <a:srgbClr val="000000"/>
                          </a:solidFill>
                          <a:effectLst/>
                          <a:latin typeface="Arial"/>
                        </a:rPr>
                        <a:t>Get info on  business continuity planning</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a:solidFill>
                            <a:srgbClr val="000000"/>
                          </a:solidFill>
                          <a:effectLst/>
                          <a:latin typeface="Calibri"/>
                        </a:rPr>
                        <a:t>Information to help you plan your building project, get consent, build to the consent and legally complete your project.</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6284">
                <a:tc>
                  <a:txBody>
                    <a:bodyPr/>
                    <a:lstStyle/>
                    <a:p>
                      <a:pPr algn="l" fontAlgn="t"/>
                      <a:r>
                        <a:rPr lang="en-NZ" sz="700" b="0" i="0" u="none" strike="noStrike">
                          <a:solidFill>
                            <a:srgbClr val="000000"/>
                          </a:solidFill>
                          <a:effectLst/>
                          <a:latin typeface="Calibri"/>
                        </a:rPr>
                        <a:t>B3.01.06 Providing Business Advice</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business.govt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a:solidFill>
                            <a:srgbClr val="000000"/>
                          </a:solidFill>
                          <a:effectLst/>
                          <a:latin typeface="Arial"/>
                        </a:rPr>
                        <a:t>Get info on business planning</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a:solidFill>
                            <a:srgbClr val="000000"/>
                          </a:solidFill>
                          <a:effectLst/>
                          <a:latin typeface="Calibri"/>
                        </a:rPr>
                        <a:t>There isn’t a one-size-fits-all formula to create a business continuity plan. But there are some key things you should consider.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6284">
                <a:tc>
                  <a:txBody>
                    <a:bodyPr/>
                    <a:lstStyle/>
                    <a:p>
                      <a:pPr algn="l" fontAlgn="t"/>
                      <a:r>
                        <a:rPr lang="en-NZ" sz="700" b="0" i="0" u="none" strike="noStrike">
                          <a:solidFill>
                            <a:srgbClr val="000000"/>
                          </a:solidFill>
                          <a:effectLst/>
                          <a:latin typeface="Calibri"/>
                        </a:rPr>
                        <a:t>B1.06.06 Rebates</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NZ" sz="700" b="1" i="0" u="none" strike="noStrike">
                          <a:solidFill>
                            <a:srgbClr val="000000"/>
                          </a:solidFill>
                          <a:effectLst/>
                          <a:latin typeface="Calibri"/>
                        </a:rPr>
                        <a:t>CAB   Citizens Advice Bureau</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1" i="0" u="none" strike="noStrike">
                          <a:solidFill>
                            <a:srgbClr val="000000"/>
                          </a:solidFill>
                          <a:effectLst/>
                          <a:latin typeface="Arial"/>
                        </a:rPr>
                        <a:t>Get info on Superannuation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NZ" sz="700" b="0" i="0" u="none" strike="noStrike" dirty="0">
                          <a:solidFill>
                            <a:srgbClr val="000000"/>
                          </a:solidFill>
                          <a:effectLst/>
                          <a:latin typeface="Calibri"/>
                        </a:rPr>
                        <a:t>There isn’t a one-size-fits-all formula to create a business plan. But there are some key things you should consider.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13789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NZ" sz="2400" b="1" dirty="0">
                <a:solidFill>
                  <a:srgbClr val="1F546B"/>
                </a:solidFill>
              </a:rPr>
              <a:t>Prototype took 2014 services from 205 Government entities, linked to 638 Events grouped under 33 Journeys </a:t>
            </a:r>
          </a:p>
        </p:txBody>
      </p:sp>
      <p:pic>
        <p:nvPicPr>
          <p:cNvPr id="2050" name="Picture 2"/>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332455" y="1988840"/>
            <a:ext cx="847908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527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525"/>
            <a:ext cx="9144000" cy="6834475"/>
          </a:xfrm>
          <a:prstGeom prst="rect">
            <a:avLst/>
          </a:prstGeom>
          <a:solidFill>
            <a:srgbClr val="EB765A"/>
          </a:solidFill>
        </p:spPr>
        <p:txBody>
          <a:bodyPr wrap="square" rtlCol="0">
            <a:spAutoFit/>
          </a:bodyPr>
          <a:lstStyle/>
          <a:p>
            <a:endParaRPr lang="en-NZ" dirty="0">
              <a:solidFill>
                <a:prstClr val="black"/>
              </a:solidFill>
              <a:latin typeface="Calibri"/>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1386642"/>
            <a:ext cx="7776864" cy="4182177"/>
          </a:xfrm>
          <a:prstGeom prst="rect">
            <a:avLst/>
          </a:prstGeom>
        </p:spPr>
      </p:pic>
      <p:sp>
        <p:nvSpPr>
          <p:cNvPr id="6" name="TextBox 5"/>
          <p:cNvSpPr txBox="1"/>
          <p:nvPr/>
        </p:nvSpPr>
        <p:spPr>
          <a:xfrm>
            <a:off x="827584" y="1536174"/>
            <a:ext cx="7488832" cy="3416320"/>
          </a:xfrm>
          <a:prstGeom prst="rect">
            <a:avLst/>
          </a:prstGeom>
          <a:noFill/>
        </p:spPr>
        <p:txBody>
          <a:bodyPr wrap="square" rtlCol="0">
            <a:spAutoFit/>
          </a:bodyPr>
          <a:lstStyle/>
          <a:p>
            <a:pPr algn="ctr"/>
            <a:r>
              <a:rPr lang="en-NZ" sz="2400" dirty="0">
                <a:solidFill>
                  <a:prstClr val="black"/>
                </a:solidFill>
                <a:latin typeface="Rockwell Extra Bold" pitchFamily="18" charset="0"/>
              </a:rPr>
              <a:t>The services provided by Governments are assets, and most customers interact with the government through these services.</a:t>
            </a:r>
          </a:p>
          <a:p>
            <a:pPr algn="ctr"/>
            <a:endParaRPr lang="en-NZ" sz="2400" dirty="0">
              <a:solidFill>
                <a:prstClr val="black"/>
              </a:solidFill>
              <a:latin typeface="Rockwell Extra Bold" pitchFamily="18" charset="0"/>
            </a:endParaRPr>
          </a:p>
          <a:p>
            <a:pPr algn="ctr"/>
            <a:r>
              <a:rPr lang="en-NZ" sz="2400" dirty="0">
                <a:solidFill>
                  <a:prstClr val="black"/>
                </a:solidFill>
                <a:latin typeface="Rockwell Extra Bold" pitchFamily="18" charset="0"/>
              </a:rPr>
              <a:t>We are keen to </a:t>
            </a:r>
            <a:r>
              <a:rPr lang="en-NZ" sz="2400" dirty="0" err="1">
                <a:solidFill>
                  <a:prstClr val="black"/>
                </a:solidFill>
                <a:latin typeface="Rockwell Extra Bold" pitchFamily="18" charset="0"/>
              </a:rPr>
              <a:t>collaboarate</a:t>
            </a:r>
            <a:r>
              <a:rPr lang="en-NZ" sz="2400" dirty="0">
                <a:solidFill>
                  <a:prstClr val="black"/>
                </a:solidFill>
                <a:latin typeface="Rockwell Extra Bold" pitchFamily="18" charset="0"/>
              </a:rPr>
              <a:t> and work with other governments</a:t>
            </a:r>
          </a:p>
          <a:p>
            <a:pPr algn="ctr"/>
            <a:endParaRPr lang="en-NZ" sz="2400" dirty="0">
              <a:solidFill>
                <a:prstClr val="black"/>
              </a:solidFill>
              <a:latin typeface="Rockwell Extra Bold" pitchFamily="18" charset="0"/>
            </a:endParaRPr>
          </a:p>
          <a:p>
            <a:pPr algn="ctr"/>
            <a:r>
              <a:rPr lang="en-NZ" sz="2400" dirty="0">
                <a:solidFill>
                  <a:prstClr val="black"/>
                </a:solidFill>
                <a:latin typeface="Rockwell Extra Bold" pitchFamily="18" charset="0"/>
              </a:rPr>
              <a:t>We are still working on our Service Catalogue.</a:t>
            </a:r>
          </a:p>
          <a:p>
            <a:pPr algn="ctr"/>
            <a:endParaRPr lang="en-NZ" sz="2400" dirty="0">
              <a:solidFill>
                <a:prstClr val="black"/>
              </a:solidFill>
              <a:latin typeface="Rockwell Extra Bold" pitchFamily="18" charset="0"/>
            </a:endParaRPr>
          </a:p>
        </p:txBody>
      </p:sp>
    </p:spTree>
    <p:extLst>
      <p:ext uri="{BB962C8B-B14F-4D97-AF65-F5344CB8AC3E}">
        <p14:creationId xmlns:p14="http://schemas.microsoft.com/office/powerpoint/2010/main" val="3774786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6"/>
            <a:ext cx="8229600" cy="936625"/>
          </a:xfrm>
        </p:spPr>
        <p:txBody>
          <a:bodyPr/>
          <a:lstStyle/>
          <a:p>
            <a:r>
              <a:rPr lang="en-GB" dirty="0" smtClean="0"/>
              <a:t>Presentation from </a:t>
            </a:r>
            <a:r>
              <a:rPr lang="nl-NL" dirty="0" smtClean="0"/>
              <a:t>Logius, Ministerie </a:t>
            </a:r>
            <a:r>
              <a:rPr lang="nl-NL" dirty="0"/>
              <a:t>van Binnenlandse Zaken en </a:t>
            </a:r>
            <a:r>
              <a:rPr lang="nl-NL" dirty="0" smtClean="0"/>
              <a:t>Koninkrijksrelaties (The Netherlands)</a:t>
            </a:r>
            <a:endParaRPr lang="en-US" dirty="0"/>
          </a:p>
        </p:txBody>
      </p:sp>
      <p:sp>
        <p:nvSpPr>
          <p:cNvPr id="3" name="Content Placeholder 2"/>
          <p:cNvSpPr>
            <a:spLocks noGrp="1"/>
          </p:cNvSpPr>
          <p:nvPr>
            <p:ph idx="1"/>
          </p:nvPr>
        </p:nvSpPr>
        <p:spPr>
          <a:xfrm>
            <a:off x="457200" y="2708920"/>
            <a:ext cx="8229600" cy="3312468"/>
          </a:xfrm>
        </p:spPr>
        <p:txBody>
          <a:bodyPr/>
          <a:lstStyle/>
          <a:p>
            <a:endParaRPr lang="en-US"/>
          </a:p>
        </p:txBody>
      </p:sp>
    </p:spTree>
    <p:extLst>
      <p:ext uri="{BB962C8B-B14F-4D97-AF65-F5344CB8AC3E}">
        <p14:creationId xmlns:p14="http://schemas.microsoft.com/office/powerpoint/2010/main" val="1192277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a:t>UPL</a:t>
            </a:r>
            <a:br>
              <a:rPr lang="nl-NL" dirty="0"/>
            </a:br>
            <a:r>
              <a:rPr lang="nl-NL" sz="2800" dirty="0" err="1"/>
              <a:t>Generic</a:t>
            </a:r>
            <a:r>
              <a:rPr lang="nl-NL" sz="2800" dirty="0"/>
              <a:t> Public Services in </a:t>
            </a:r>
            <a:r>
              <a:rPr lang="nl-NL" sz="2800" dirty="0" err="1"/>
              <a:t>the</a:t>
            </a:r>
            <a:r>
              <a:rPr lang="nl-NL" sz="2800" dirty="0"/>
              <a:t> Netherlands</a:t>
            </a:r>
          </a:p>
        </p:txBody>
      </p:sp>
      <p:sp>
        <p:nvSpPr>
          <p:cNvPr id="12" name="Tijdelijke aanduiding voor voettekst 4"/>
          <p:cNvSpPr>
            <a:spLocks noGrp="1"/>
          </p:cNvSpPr>
          <p:nvPr>
            <p:ph type="ftr" sz="quarter" idx="11"/>
          </p:nvPr>
        </p:nvSpPr>
        <p:spPr>
          <a:xfrm>
            <a:off x="3600000" y="5597651"/>
            <a:ext cx="4896000" cy="149199"/>
          </a:xfrm>
        </p:spPr>
        <p:txBody>
          <a:bodyPr/>
          <a:lstStyle/>
          <a:p>
            <a:pPr defTabSz="457200"/>
            <a:r>
              <a:rPr lang="nl-NL" dirty="0">
                <a:solidFill>
                  <a:prstClr val="black">
                    <a:tint val="75000"/>
                  </a:prstClr>
                </a:solidFill>
                <a:latin typeface="Century Gothic"/>
              </a:rPr>
              <a:t>Marco Aarts ICTU NL</a:t>
            </a:r>
          </a:p>
        </p:txBody>
      </p:sp>
    </p:spTree>
    <p:extLst>
      <p:ext uri="{BB962C8B-B14F-4D97-AF65-F5344CB8AC3E}">
        <p14:creationId xmlns:p14="http://schemas.microsoft.com/office/powerpoint/2010/main" val="3394898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6428D-281B-4952-8843-E876EB423BB3}"/>
              </a:ext>
            </a:extLst>
          </p:cNvPr>
          <p:cNvSpPr>
            <a:spLocks noGrp="1"/>
          </p:cNvSpPr>
          <p:nvPr>
            <p:ph type="title"/>
          </p:nvPr>
        </p:nvSpPr>
        <p:spPr>
          <a:xfrm>
            <a:off x="648002" y="1343250"/>
            <a:ext cx="8260869" cy="783000"/>
          </a:xfrm>
        </p:spPr>
        <p:txBody>
          <a:bodyPr/>
          <a:lstStyle/>
          <a:p>
            <a:r>
              <a:rPr lang="nl-NL" dirty="0"/>
              <a:t>The Dutch Public Service standard</a:t>
            </a:r>
          </a:p>
        </p:txBody>
      </p:sp>
      <p:sp>
        <p:nvSpPr>
          <p:cNvPr id="3" name="Tijdelijke aanduiding voor inhoud 2">
            <a:extLst>
              <a:ext uri="{FF2B5EF4-FFF2-40B4-BE49-F238E27FC236}">
                <a16:creationId xmlns:a16="http://schemas.microsoft.com/office/drawing/2014/main" id="{22E0A398-2265-4621-B3A5-2217FB11CA93}"/>
              </a:ext>
            </a:extLst>
          </p:cNvPr>
          <p:cNvSpPr>
            <a:spLocks noGrp="1"/>
          </p:cNvSpPr>
          <p:nvPr>
            <p:ph idx="1"/>
          </p:nvPr>
        </p:nvSpPr>
        <p:spPr/>
        <p:txBody>
          <a:bodyPr/>
          <a:lstStyle/>
          <a:p>
            <a:r>
              <a:rPr lang="nl-NL" dirty="0"/>
              <a:t>Samenwerkende Catalogi (SC) – </a:t>
            </a:r>
            <a:r>
              <a:rPr lang="nl-NL" dirty="0" err="1"/>
              <a:t>Cooperating</a:t>
            </a:r>
            <a:r>
              <a:rPr lang="nl-NL" dirty="0"/>
              <a:t> </a:t>
            </a:r>
            <a:r>
              <a:rPr lang="nl-NL" dirty="0" err="1"/>
              <a:t>Catalogues</a:t>
            </a:r>
            <a:endParaRPr lang="nl-NL" dirty="0"/>
          </a:p>
          <a:p>
            <a:pPr lvl="1"/>
            <a:r>
              <a:rPr lang="nl-NL" dirty="0" err="1"/>
              <a:t>Exchanging</a:t>
            </a:r>
            <a:r>
              <a:rPr lang="nl-NL" dirty="0"/>
              <a:t> Public Service metadata</a:t>
            </a:r>
          </a:p>
          <a:p>
            <a:pPr lvl="1"/>
            <a:r>
              <a:rPr lang="nl-NL" dirty="0"/>
              <a:t>A subset of CPSV</a:t>
            </a:r>
          </a:p>
          <a:p>
            <a:pPr lvl="1"/>
            <a:r>
              <a:rPr lang="nl-NL" dirty="0"/>
              <a:t>Building a </a:t>
            </a:r>
            <a:r>
              <a:rPr lang="nl-NL" dirty="0" err="1"/>
              <a:t>national</a:t>
            </a:r>
            <a:r>
              <a:rPr lang="nl-NL" dirty="0"/>
              <a:t> virtual </a:t>
            </a:r>
            <a:r>
              <a:rPr lang="nl-NL" dirty="0" err="1"/>
              <a:t>Catalogue</a:t>
            </a:r>
            <a:endParaRPr lang="nl-NL" dirty="0"/>
          </a:p>
          <a:p>
            <a:pPr lvl="1"/>
            <a:endParaRPr lang="nl-NL" dirty="0"/>
          </a:p>
          <a:p>
            <a:r>
              <a:rPr lang="nl-NL" dirty="0" err="1"/>
              <a:t>Government</a:t>
            </a:r>
            <a:r>
              <a:rPr lang="nl-NL" dirty="0"/>
              <a:t> </a:t>
            </a:r>
            <a:r>
              <a:rPr lang="nl-NL" dirty="0" err="1"/>
              <a:t>organisations</a:t>
            </a:r>
            <a:r>
              <a:rPr lang="nl-NL" dirty="0"/>
              <a:t> </a:t>
            </a:r>
            <a:r>
              <a:rPr lang="nl-NL" dirty="0" err="1"/>
              <a:t>publish</a:t>
            </a:r>
            <a:r>
              <a:rPr lang="nl-NL" dirty="0"/>
              <a:t> </a:t>
            </a:r>
            <a:r>
              <a:rPr lang="nl-NL" dirty="0" err="1"/>
              <a:t>their</a:t>
            </a:r>
            <a:r>
              <a:rPr lang="nl-NL" dirty="0"/>
              <a:t> </a:t>
            </a:r>
            <a:r>
              <a:rPr lang="nl-NL" dirty="0" err="1"/>
              <a:t>catalogue</a:t>
            </a:r>
            <a:r>
              <a:rPr lang="nl-NL" dirty="0"/>
              <a:t> in </a:t>
            </a:r>
            <a:r>
              <a:rPr lang="nl-NL" dirty="0" err="1"/>
              <a:t>the</a:t>
            </a:r>
            <a:r>
              <a:rPr lang="nl-NL" dirty="0"/>
              <a:t> SC format</a:t>
            </a:r>
          </a:p>
          <a:p>
            <a:pPr lvl="1"/>
            <a:r>
              <a:rPr lang="nl-NL" dirty="0" err="1"/>
              <a:t>Local</a:t>
            </a:r>
            <a:r>
              <a:rPr lang="nl-NL" dirty="0"/>
              <a:t>, </a:t>
            </a:r>
            <a:r>
              <a:rPr lang="nl-NL" dirty="0" err="1"/>
              <a:t>regional</a:t>
            </a:r>
            <a:r>
              <a:rPr lang="nl-NL" dirty="0"/>
              <a:t>, </a:t>
            </a:r>
            <a:r>
              <a:rPr lang="nl-NL" dirty="0" err="1"/>
              <a:t>national</a:t>
            </a:r>
            <a:endParaRPr lang="nl-NL" dirty="0"/>
          </a:p>
          <a:p>
            <a:pPr lvl="1"/>
            <a:endParaRPr lang="nl-NL" dirty="0"/>
          </a:p>
          <a:p>
            <a:r>
              <a:rPr lang="nl-NL" dirty="0"/>
              <a:t>Open API </a:t>
            </a:r>
            <a:r>
              <a:rPr lang="nl-NL" dirty="0" err="1"/>
              <a:t>to</a:t>
            </a:r>
            <a:r>
              <a:rPr lang="nl-NL" dirty="0"/>
              <a:t> query </a:t>
            </a:r>
            <a:r>
              <a:rPr lang="nl-NL" dirty="0" err="1"/>
              <a:t>the</a:t>
            </a:r>
            <a:r>
              <a:rPr lang="nl-NL" dirty="0"/>
              <a:t> Virtual </a:t>
            </a:r>
            <a:r>
              <a:rPr lang="nl-NL" dirty="0" err="1"/>
              <a:t>Catalogue</a:t>
            </a:r>
            <a:endParaRPr lang="nl-NL" dirty="0"/>
          </a:p>
          <a:p>
            <a:pPr lvl="1"/>
            <a:r>
              <a:rPr lang="nl-NL" dirty="0" err="1"/>
              <a:t>And</a:t>
            </a:r>
            <a:r>
              <a:rPr lang="nl-NL" dirty="0"/>
              <a:t> </a:t>
            </a:r>
            <a:r>
              <a:rPr lang="nl-NL" dirty="0" err="1"/>
              <a:t>integrate</a:t>
            </a:r>
            <a:r>
              <a:rPr lang="nl-NL" dirty="0"/>
              <a:t> </a:t>
            </a:r>
            <a:r>
              <a:rPr lang="nl-NL" dirty="0" err="1"/>
              <a:t>all</a:t>
            </a:r>
            <a:r>
              <a:rPr lang="nl-NL" dirty="0"/>
              <a:t> relevant </a:t>
            </a:r>
            <a:r>
              <a:rPr lang="nl-NL" dirty="0" err="1"/>
              <a:t>products</a:t>
            </a:r>
            <a:r>
              <a:rPr lang="nl-NL" dirty="0"/>
              <a:t> &amp; services in </a:t>
            </a:r>
            <a:r>
              <a:rPr lang="nl-NL" dirty="0" err="1"/>
              <a:t>your</a:t>
            </a:r>
            <a:r>
              <a:rPr lang="nl-NL" dirty="0"/>
              <a:t> website/portal</a:t>
            </a:r>
          </a:p>
          <a:p>
            <a:pPr marL="0" indent="0">
              <a:buNone/>
            </a:pPr>
            <a:endParaRPr lang="nl-NL" dirty="0"/>
          </a:p>
        </p:txBody>
      </p:sp>
      <p:sp>
        <p:nvSpPr>
          <p:cNvPr id="4" name="Tijdelijke aanduiding voor dianummer 3">
            <a:extLst>
              <a:ext uri="{FF2B5EF4-FFF2-40B4-BE49-F238E27FC236}">
                <a16:creationId xmlns:a16="http://schemas.microsoft.com/office/drawing/2014/main" id="{61C303DC-9EA2-485C-AD18-BC714E3D5847}"/>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45</a:t>
            </a:fld>
            <a:endParaRPr lang="nl-NL">
              <a:solidFill>
                <a:prstClr val="black">
                  <a:tint val="75000"/>
                </a:prstClr>
              </a:solidFill>
              <a:latin typeface="Century Gothic"/>
            </a:endParaRPr>
          </a:p>
        </p:txBody>
      </p:sp>
    </p:spTree>
    <p:extLst>
      <p:ext uri="{BB962C8B-B14F-4D97-AF65-F5344CB8AC3E}">
        <p14:creationId xmlns:p14="http://schemas.microsoft.com/office/powerpoint/2010/main" val="1937371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0F63BE0-BFA1-481C-8AB5-989E021A4DE2}"/>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46</a:t>
            </a:fld>
            <a:endParaRPr lang="nl-NL">
              <a:solidFill>
                <a:prstClr val="black">
                  <a:tint val="75000"/>
                </a:prstClr>
              </a:solidFill>
              <a:latin typeface="Century Gothic"/>
            </a:endParaRPr>
          </a:p>
        </p:txBody>
      </p:sp>
      <p:pic>
        <p:nvPicPr>
          <p:cNvPr id="5" name="Picture 2" descr="Mind the gap met Samenwerkende Catalogi">
            <a:extLst>
              <a:ext uri="{FF2B5EF4-FFF2-40B4-BE49-F238E27FC236}">
                <a16:creationId xmlns:a16="http://schemas.microsoft.com/office/drawing/2014/main" id="{AEEE3F21-95E5-4185-AED4-D22FA49FA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350" y="970031"/>
            <a:ext cx="7020138" cy="41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36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DFECF-EF8F-46BE-821E-D7EDDDE25E73}"/>
              </a:ext>
            </a:extLst>
          </p:cNvPr>
          <p:cNvSpPr>
            <a:spLocks noGrp="1"/>
          </p:cNvSpPr>
          <p:nvPr>
            <p:ph type="title"/>
          </p:nvPr>
        </p:nvSpPr>
        <p:spPr>
          <a:xfrm>
            <a:off x="648000" y="941361"/>
            <a:ext cx="7848000" cy="783000"/>
          </a:xfrm>
        </p:spPr>
        <p:txBody>
          <a:bodyPr/>
          <a:lstStyle/>
          <a:p>
            <a:r>
              <a:rPr lang="nl-NL" dirty="0" err="1"/>
              <a:t>Why</a:t>
            </a:r>
            <a:r>
              <a:rPr lang="nl-NL" dirty="0"/>
              <a:t> </a:t>
            </a:r>
            <a:r>
              <a:rPr lang="nl-NL" dirty="0" err="1"/>
              <a:t>generic</a:t>
            </a:r>
            <a:r>
              <a:rPr lang="nl-NL" dirty="0"/>
              <a:t> services</a:t>
            </a:r>
          </a:p>
        </p:txBody>
      </p:sp>
      <p:sp>
        <p:nvSpPr>
          <p:cNvPr id="3" name="Tijdelijke aanduiding voor inhoud 2">
            <a:extLst>
              <a:ext uri="{FF2B5EF4-FFF2-40B4-BE49-F238E27FC236}">
                <a16:creationId xmlns:a16="http://schemas.microsoft.com/office/drawing/2014/main" id="{034BE271-8781-449E-AA44-FB2071FDFDCD}"/>
              </a:ext>
            </a:extLst>
          </p:cNvPr>
          <p:cNvSpPr>
            <a:spLocks noGrp="1"/>
          </p:cNvSpPr>
          <p:nvPr>
            <p:ph idx="1"/>
          </p:nvPr>
        </p:nvSpPr>
        <p:spPr>
          <a:xfrm>
            <a:off x="648000" y="1801016"/>
            <a:ext cx="7848000" cy="2754000"/>
          </a:xfrm>
        </p:spPr>
        <p:txBody>
          <a:bodyPr/>
          <a:lstStyle/>
          <a:p>
            <a:r>
              <a:rPr lang="nl-NL" dirty="0"/>
              <a:t>Multiple entries </a:t>
            </a:r>
            <a:r>
              <a:rPr lang="nl-NL" dirty="0" err="1"/>
              <a:t>for</a:t>
            </a:r>
            <a:r>
              <a:rPr lang="nl-NL" dirty="0"/>
              <a:t> </a:t>
            </a:r>
            <a:r>
              <a:rPr lang="nl-NL" dirty="0" err="1"/>
              <a:t>the</a:t>
            </a:r>
            <a:r>
              <a:rPr lang="nl-NL" dirty="0"/>
              <a:t> </a:t>
            </a:r>
            <a:r>
              <a:rPr lang="nl-NL" dirty="0" err="1"/>
              <a:t>same</a:t>
            </a:r>
            <a:r>
              <a:rPr lang="nl-NL" dirty="0"/>
              <a:t> service</a:t>
            </a:r>
          </a:p>
          <a:p>
            <a:pPr lvl="1"/>
            <a:r>
              <a:rPr lang="nl-NL" dirty="0"/>
              <a:t>380 </a:t>
            </a:r>
            <a:r>
              <a:rPr lang="nl-NL" dirty="0" err="1"/>
              <a:t>municipalities</a:t>
            </a:r>
            <a:r>
              <a:rPr lang="nl-NL" dirty="0"/>
              <a:t> = </a:t>
            </a:r>
            <a:r>
              <a:rPr lang="nl-NL" dirty="0" err="1"/>
              <a:t>possibly</a:t>
            </a:r>
            <a:r>
              <a:rPr lang="nl-NL" dirty="0"/>
              <a:t> 380 </a:t>
            </a:r>
            <a:r>
              <a:rPr lang="nl-NL" dirty="0" err="1"/>
              <a:t>variants</a:t>
            </a:r>
            <a:r>
              <a:rPr lang="nl-NL" dirty="0"/>
              <a:t> of </a:t>
            </a:r>
            <a:r>
              <a:rPr lang="nl-NL" dirty="0" err="1"/>
              <a:t>the</a:t>
            </a:r>
            <a:r>
              <a:rPr lang="nl-NL" dirty="0"/>
              <a:t> </a:t>
            </a:r>
            <a:r>
              <a:rPr lang="nl-NL" dirty="0" err="1"/>
              <a:t>same</a:t>
            </a:r>
            <a:r>
              <a:rPr lang="nl-NL" dirty="0"/>
              <a:t> service!</a:t>
            </a:r>
          </a:p>
          <a:p>
            <a:pPr lvl="1"/>
            <a:r>
              <a:rPr lang="nl-NL" dirty="0"/>
              <a:t>Information </a:t>
            </a:r>
            <a:r>
              <a:rPr lang="nl-NL" dirty="0" err="1"/>
              <a:t>about</a:t>
            </a:r>
            <a:r>
              <a:rPr lang="nl-NL" dirty="0"/>
              <a:t> a service </a:t>
            </a:r>
            <a:r>
              <a:rPr lang="nl-NL" dirty="0" err="1"/>
              <a:t>offered</a:t>
            </a:r>
            <a:r>
              <a:rPr lang="nl-NL" dirty="0"/>
              <a:t> at </a:t>
            </a:r>
            <a:r>
              <a:rPr lang="nl-NL" dirty="0" err="1"/>
              <a:t>both</a:t>
            </a:r>
            <a:r>
              <a:rPr lang="nl-NL" dirty="0"/>
              <a:t> </a:t>
            </a:r>
            <a:r>
              <a:rPr lang="nl-NL" dirty="0" err="1"/>
              <a:t>local</a:t>
            </a:r>
            <a:r>
              <a:rPr lang="nl-NL" dirty="0"/>
              <a:t> </a:t>
            </a:r>
            <a:r>
              <a:rPr lang="nl-NL" dirty="0" err="1"/>
              <a:t>and</a:t>
            </a:r>
            <a:r>
              <a:rPr lang="nl-NL" dirty="0"/>
              <a:t> </a:t>
            </a:r>
            <a:r>
              <a:rPr lang="nl-NL" dirty="0" err="1"/>
              <a:t>national</a:t>
            </a:r>
            <a:r>
              <a:rPr lang="nl-NL" dirty="0"/>
              <a:t> level</a:t>
            </a:r>
          </a:p>
          <a:p>
            <a:pPr lvl="1"/>
            <a:endParaRPr lang="nl-NL" dirty="0"/>
          </a:p>
          <a:p>
            <a:r>
              <a:rPr lang="nl-NL" dirty="0"/>
              <a:t>We have 60.000 services in </a:t>
            </a:r>
            <a:r>
              <a:rPr lang="nl-NL" dirty="0" err="1"/>
              <a:t>our</a:t>
            </a:r>
            <a:r>
              <a:rPr lang="nl-NL" dirty="0"/>
              <a:t> virtual </a:t>
            </a:r>
            <a:r>
              <a:rPr lang="nl-NL" dirty="0" err="1"/>
              <a:t>catalogue</a:t>
            </a:r>
            <a:endParaRPr lang="nl-NL" dirty="0"/>
          </a:p>
          <a:p>
            <a:r>
              <a:rPr lang="nl-NL" dirty="0" err="1"/>
              <a:t>By</a:t>
            </a:r>
            <a:r>
              <a:rPr lang="nl-NL" dirty="0"/>
              <a:t> </a:t>
            </a:r>
            <a:r>
              <a:rPr lang="nl-NL" dirty="0" err="1"/>
              <a:t>applying</a:t>
            </a:r>
            <a:r>
              <a:rPr lang="nl-NL" dirty="0"/>
              <a:t> </a:t>
            </a:r>
            <a:r>
              <a:rPr lang="nl-NL" dirty="0" err="1"/>
              <a:t>generic</a:t>
            </a:r>
            <a:r>
              <a:rPr lang="nl-NL" dirty="0"/>
              <a:t> service labels, we </a:t>
            </a:r>
            <a:r>
              <a:rPr lang="nl-NL" dirty="0" err="1"/>
              <a:t>can</a:t>
            </a:r>
            <a:r>
              <a:rPr lang="nl-NL" dirty="0"/>
              <a:t> </a:t>
            </a:r>
            <a:r>
              <a:rPr lang="nl-NL" dirty="0" err="1"/>
              <a:t>bring</a:t>
            </a:r>
            <a:r>
              <a:rPr lang="nl-NL" dirty="0"/>
              <a:t> </a:t>
            </a:r>
            <a:r>
              <a:rPr lang="nl-NL" dirty="0" err="1"/>
              <a:t>this</a:t>
            </a:r>
            <a:r>
              <a:rPr lang="nl-NL" dirty="0"/>
              <a:t> down </a:t>
            </a:r>
            <a:r>
              <a:rPr lang="nl-NL" dirty="0" err="1"/>
              <a:t>to</a:t>
            </a:r>
            <a:r>
              <a:rPr lang="nl-NL" dirty="0"/>
              <a:t> 1.000!</a:t>
            </a:r>
          </a:p>
          <a:p>
            <a:endParaRPr lang="nl-NL" dirty="0"/>
          </a:p>
          <a:p>
            <a:r>
              <a:rPr lang="nl-NL" dirty="0" err="1"/>
              <a:t>This</a:t>
            </a:r>
            <a:r>
              <a:rPr lang="nl-NL" dirty="0"/>
              <a:t> </a:t>
            </a:r>
            <a:r>
              <a:rPr lang="nl-NL" dirty="0" err="1"/>
              <a:t>makes</a:t>
            </a:r>
            <a:r>
              <a:rPr lang="nl-NL" dirty="0"/>
              <a:t> </a:t>
            </a:r>
            <a:r>
              <a:rPr lang="nl-NL" dirty="0" err="1"/>
              <a:t>it</a:t>
            </a:r>
            <a:r>
              <a:rPr lang="nl-NL" dirty="0"/>
              <a:t> </a:t>
            </a:r>
            <a:r>
              <a:rPr lang="nl-NL" dirty="0" err="1"/>
              <a:t>much</a:t>
            </a:r>
            <a:r>
              <a:rPr lang="nl-NL" dirty="0"/>
              <a:t> </a:t>
            </a:r>
            <a:r>
              <a:rPr lang="nl-NL" dirty="0" err="1"/>
              <a:t>easier</a:t>
            </a:r>
            <a:r>
              <a:rPr lang="nl-NL" dirty="0"/>
              <a:t> </a:t>
            </a:r>
            <a:r>
              <a:rPr lang="nl-NL" dirty="0" err="1"/>
              <a:t>to</a:t>
            </a:r>
            <a:r>
              <a:rPr lang="nl-NL" dirty="0"/>
              <a:t>:</a:t>
            </a:r>
          </a:p>
          <a:p>
            <a:pPr lvl="1"/>
            <a:r>
              <a:rPr lang="nl-NL" dirty="0"/>
              <a:t>Point </a:t>
            </a:r>
            <a:r>
              <a:rPr lang="nl-NL" dirty="0" err="1"/>
              <a:t>to</a:t>
            </a:r>
            <a:r>
              <a:rPr lang="nl-NL" dirty="0"/>
              <a:t> a </a:t>
            </a:r>
            <a:r>
              <a:rPr lang="nl-NL" dirty="0" err="1"/>
              <a:t>specific</a:t>
            </a:r>
            <a:r>
              <a:rPr lang="nl-NL" dirty="0"/>
              <a:t> </a:t>
            </a:r>
            <a:r>
              <a:rPr lang="nl-NL" dirty="0" err="1"/>
              <a:t>place</a:t>
            </a:r>
            <a:r>
              <a:rPr lang="nl-NL" dirty="0"/>
              <a:t> in a </a:t>
            </a:r>
            <a:r>
              <a:rPr lang="nl-NL" dirty="0" err="1"/>
              <a:t>local</a:t>
            </a:r>
            <a:r>
              <a:rPr lang="nl-NL" dirty="0"/>
              <a:t> </a:t>
            </a:r>
            <a:r>
              <a:rPr lang="nl-NL" dirty="0" err="1"/>
              <a:t>catalogue</a:t>
            </a:r>
            <a:endParaRPr lang="nl-NL" dirty="0"/>
          </a:p>
          <a:p>
            <a:pPr lvl="1"/>
            <a:r>
              <a:rPr lang="nl-NL" dirty="0" err="1"/>
              <a:t>integrate</a:t>
            </a:r>
            <a:r>
              <a:rPr lang="nl-NL" dirty="0"/>
              <a:t> </a:t>
            </a:r>
            <a:r>
              <a:rPr lang="nl-NL" dirty="0" err="1"/>
              <a:t>the</a:t>
            </a:r>
            <a:r>
              <a:rPr lang="nl-NL" dirty="0"/>
              <a:t> content in a portal or website (i.e. </a:t>
            </a:r>
            <a:r>
              <a:rPr lang="nl-NL" dirty="0" err="1"/>
              <a:t>connect</a:t>
            </a:r>
            <a:r>
              <a:rPr lang="nl-NL" dirty="0"/>
              <a:t> </a:t>
            </a:r>
            <a:r>
              <a:rPr lang="nl-NL" dirty="0" err="1"/>
              <a:t>to</a:t>
            </a:r>
            <a:r>
              <a:rPr lang="nl-NL" dirty="0"/>
              <a:t> a life event or </a:t>
            </a:r>
            <a:r>
              <a:rPr lang="nl-NL" dirty="0" err="1"/>
              <a:t>category</a:t>
            </a:r>
            <a:r>
              <a:rPr lang="nl-NL" dirty="0"/>
              <a:t>)</a:t>
            </a:r>
          </a:p>
          <a:p>
            <a:pPr lvl="1"/>
            <a:r>
              <a:rPr lang="nl-NL" dirty="0"/>
              <a:t>Offer </a:t>
            </a:r>
            <a:r>
              <a:rPr lang="nl-NL" dirty="0" err="1"/>
              <a:t>citizens</a:t>
            </a:r>
            <a:r>
              <a:rPr lang="nl-NL" dirty="0"/>
              <a:t> </a:t>
            </a:r>
            <a:r>
              <a:rPr lang="nl-NL" dirty="0" err="1"/>
              <a:t>and</a:t>
            </a:r>
            <a:r>
              <a:rPr lang="nl-NL" dirty="0"/>
              <a:t> business a complete, coherent package of services</a:t>
            </a:r>
          </a:p>
        </p:txBody>
      </p:sp>
      <p:sp>
        <p:nvSpPr>
          <p:cNvPr id="4" name="Tijdelijke aanduiding voor dianummer 3">
            <a:extLst>
              <a:ext uri="{FF2B5EF4-FFF2-40B4-BE49-F238E27FC236}">
                <a16:creationId xmlns:a16="http://schemas.microsoft.com/office/drawing/2014/main" id="{CFA0005D-86CE-43A0-A611-E5B7CB81B989}"/>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47</a:t>
            </a:fld>
            <a:endParaRPr lang="nl-NL">
              <a:solidFill>
                <a:prstClr val="black">
                  <a:tint val="75000"/>
                </a:prstClr>
              </a:solidFill>
              <a:latin typeface="Century Gothic"/>
            </a:endParaRPr>
          </a:p>
        </p:txBody>
      </p:sp>
    </p:spTree>
    <p:extLst>
      <p:ext uri="{BB962C8B-B14F-4D97-AF65-F5344CB8AC3E}">
        <p14:creationId xmlns:p14="http://schemas.microsoft.com/office/powerpoint/2010/main" val="3598588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B4F4D-D4CF-46C6-8D24-CBAB5624875C}"/>
              </a:ext>
            </a:extLst>
          </p:cNvPr>
          <p:cNvSpPr>
            <a:spLocks noGrp="1"/>
          </p:cNvSpPr>
          <p:nvPr>
            <p:ph type="title"/>
          </p:nvPr>
        </p:nvSpPr>
        <p:spPr/>
        <p:txBody>
          <a:bodyPr/>
          <a:lstStyle/>
          <a:p>
            <a:r>
              <a:rPr lang="nl-NL" dirty="0"/>
              <a:t>Straatartiest</a:t>
            </a:r>
          </a:p>
        </p:txBody>
      </p:sp>
      <p:sp>
        <p:nvSpPr>
          <p:cNvPr id="3" name="Tijdelijke aanduiding voor inhoud 2">
            <a:extLst>
              <a:ext uri="{FF2B5EF4-FFF2-40B4-BE49-F238E27FC236}">
                <a16:creationId xmlns:a16="http://schemas.microsoft.com/office/drawing/2014/main" id="{584147BB-2518-44CD-BC91-F6992B999279}"/>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FEC39A31-6A9B-44E4-BA8D-B5F0D854EDAD}"/>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48</a:t>
            </a:fld>
            <a:endParaRPr lang="nl-NL">
              <a:solidFill>
                <a:prstClr val="black">
                  <a:tint val="75000"/>
                </a:prstClr>
              </a:solidFill>
              <a:latin typeface="Century Gothic"/>
            </a:endParaRPr>
          </a:p>
        </p:txBody>
      </p:sp>
      <p:pic>
        <p:nvPicPr>
          <p:cNvPr id="5" name="Afbeelding 4">
            <a:extLst>
              <a:ext uri="{FF2B5EF4-FFF2-40B4-BE49-F238E27FC236}">
                <a16:creationId xmlns:a16="http://schemas.microsoft.com/office/drawing/2014/main" id="{72688E40-9570-4667-BCF4-56C91B70009A}"/>
              </a:ext>
            </a:extLst>
          </p:cNvPr>
          <p:cNvPicPr>
            <a:picLocks noChangeAspect="1"/>
          </p:cNvPicPr>
          <p:nvPr/>
        </p:nvPicPr>
        <p:blipFill>
          <a:blip r:embed="rId2"/>
          <a:stretch>
            <a:fillRect/>
          </a:stretch>
        </p:blipFill>
        <p:spPr>
          <a:xfrm>
            <a:off x="509646" y="857250"/>
            <a:ext cx="7693639" cy="5143500"/>
          </a:xfrm>
          <a:prstGeom prst="rect">
            <a:avLst/>
          </a:prstGeom>
        </p:spPr>
      </p:pic>
      <p:sp>
        <p:nvSpPr>
          <p:cNvPr id="8" name="Rechthoek: met één afgeschuinde hoek 7">
            <a:extLst>
              <a:ext uri="{FF2B5EF4-FFF2-40B4-BE49-F238E27FC236}">
                <a16:creationId xmlns:a16="http://schemas.microsoft.com/office/drawing/2014/main" id="{EAECCCDC-3778-468F-9B6E-912B8ADAFB33}"/>
              </a:ext>
            </a:extLst>
          </p:cNvPr>
          <p:cNvSpPr/>
          <p:nvPr/>
        </p:nvSpPr>
        <p:spPr>
          <a:xfrm>
            <a:off x="3370220" y="2875465"/>
            <a:ext cx="1312817" cy="39841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nl-NL" sz="1400" dirty="0">
                <a:solidFill>
                  <a:prstClr val="white"/>
                </a:solidFill>
                <a:latin typeface="Century Gothic"/>
              </a:rPr>
              <a:t>Straatartiest</a:t>
            </a:r>
          </a:p>
        </p:txBody>
      </p:sp>
      <p:sp>
        <p:nvSpPr>
          <p:cNvPr id="9" name="Rechthoek: met één afgeschuinde hoek 8">
            <a:extLst>
              <a:ext uri="{FF2B5EF4-FFF2-40B4-BE49-F238E27FC236}">
                <a16:creationId xmlns:a16="http://schemas.microsoft.com/office/drawing/2014/main" id="{93FF8AD7-0C00-478E-8822-317A60F63A72}"/>
              </a:ext>
            </a:extLst>
          </p:cNvPr>
          <p:cNvSpPr/>
          <p:nvPr/>
        </p:nvSpPr>
        <p:spPr>
          <a:xfrm>
            <a:off x="3370219" y="3580885"/>
            <a:ext cx="1312817" cy="39841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nl-NL" sz="1400" dirty="0">
                <a:solidFill>
                  <a:prstClr val="white"/>
                </a:solidFill>
                <a:latin typeface="Century Gothic"/>
              </a:rPr>
              <a:t>Straatartiest</a:t>
            </a:r>
          </a:p>
        </p:txBody>
      </p:sp>
      <p:sp>
        <p:nvSpPr>
          <p:cNvPr id="10" name="Rechthoek: met één afgeschuinde hoek 9">
            <a:extLst>
              <a:ext uri="{FF2B5EF4-FFF2-40B4-BE49-F238E27FC236}">
                <a16:creationId xmlns:a16="http://schemas.microsoft.com/office/drawing/2014/main" id="{A7D3E687-6503-41C7-AC31-5C3AF75B0E62}"/>
              </a:ext>
            </a:extLst>
          </p:cNvPr>
          <p:cNvSpPr/>
          <p:nvPr/>
        </p:nvSpPr>
        <p:spPr>
          <a:xfrm>
            <a:off x="3370221" y="4304665"/>
            <a:ext cx="1312817" cy="39841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nl-NL" sz="1400" dirty="0">
                <a:solidFill>
                  <a:prstClr val="white"/>
                </a:solidFill>
                <a:latin typeface="Century Gothic"/>
              </a:rPr>
              <a:t>Straatartiest</a:t>
            </a:r>
          </a:p>
        </p:txBody>
      </p:sp>
      <p:sp>
        <p:nvSpPr>
          <p:cNvPr id="11" name="Rechthoek: met één afgeschuinde hoek 10">
            <a:extLst>
              <a:ext uri="{FF2B5EF4-FFF2-40B4-BE49-F238E27FC236}">
                <a16:creationId xmlns:a16="http://schemas.microsoft.com/office/drawing/2014/main" id="{314449FA-7C2F-4624-B6F5-12ECBF9EBDE0}"/>
              </a:ext>
            </a:extLst>
          </p:cNvPr>
          <p:cNvSpPr/>
          <p:nvPr/>
        </p:nvSpPr>
        <p:spPr>
          <a:xfrm>
            <a:off x="3370220" y="5010085"/>
            <a:ext cx="1312817" cy="39841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nl-NL" sz="1400" dirty="0">
                <a:solidFill>
                  <a:prstClr val="white"/>
                </a:solidFill>
                <a:latin typeface="Century Gothic"/>
              </a:rPr>
              <a:t>Straatartiest</a:t>
            </a:r>
          </a:p>
        </p:txBody>
      </p:sp>
      <p:sp>
        <p:nvSpPr>
          <p:cNvPr id="12" name="Rechthoek: met één afgeschuinde hoek 11">
            <a:extLst>
              <a:ext uri="{FF2B5EF4-FFF2-40B4-BE49-F238E27FC236}">
                <a16:creationId xmlns:a16="http://schemas.microsoft.com/office/drawing/2014/main" id="{26746500-B5AF-4C9E-9B6C-648F745865FE}"/>
              </a:ext>
            </a:extLst>
          </p:cNvPr>
          <p:cNvSpPr/>
          <p:nvPr/>
        </p:nvSpPr>
        <p:spPr>
          <a:xfrm>
            <a:off x="3370218" y="5703341"/>
            <a:ext cx="1312817" cy="39841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nl-NL" sz="1400" dirty="0">
                <a:solidFill>
                  <a:prstClr val="white"/>
                </a:solidFill>
                <a:latin typeface="Century Gothic"/>
              </a:rPr>
              <a:t>Straatartiest</a:t>
            </a:r>
          </a:p>
        </p:txBody>
      </p:sp>
    </p:spTree>
    <p:extLst>
      <p:ext uri="{BB962C8B-B14F-4D97-AF65-F5344CB8AC3E}">
        <p14:creationId xmlns:p14="http://schemas.microsoft.com/office/powerpoint/2010/main" val="31685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52B9B953-9A96-4A74-80E9-837AADEF3B01}"/>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49</a:t>
            </a:fld>
            <a:endParaRPr lang="nl-NL">
              <a:solidFill>
                <a:prstClr val="black">
                  <a:tint val="75000"/>
                </a:prstClr>
              </a:solidFill>
              <a:latin typeface="Century Gothic"/>
            </a:endParaRPr>
          </a:p>
        </p:txBody>
      </p:sp>
      <p:sp>
        <p:nvSpPr>
          <p:cNvPr id="5" name="Rechthoek: afgeronde hoeken 4">
            <a:extLst>
              <a:ext uri="{FF2B5EF4-FFF2-40B4-BE49-F238E27FC236}">
                <a16:creationId xmlns:a16="http://schemas.microsoft.com/office/drawing/2014/main" id="{566CF9D0-4DEB-4317-8267-722182ECF05C}"/>
              </a:ext>
            </a:extLst>
          </p:cNvPr>
          <p:cNvSpPr/>
          <p:nvPr/>
        </p:nvSpPr>
        <p:spPr>
          <a:xfrm>
            <a:off x="163289" y="2588079"/>
            <a:ext cx="1613263"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nl-NL" dirty="0">
                <a:solidFill>
                  <a:prstClr val="white"/>
                </a:solidFill>
                <a:latin typeface="Century Gothic"/>
              </a:rPr>
              <a:t>Central</a:t>
            </a:r>
          </a:p>
          <a:p>
            <a:pPr algn="ctr" defTabSz="457200"/>
            <a:r>
              <a:rPr lang="nl-NL" dirty="0">
                <a:solidFill>
                  <a:prstClr val="white"/>
                </a:solidFill>
                <a:latin typeface="Century Gothic"/>
              </a:rPr>
              <a:t>portal</a:t>
            </a:r>
          </a:p>
        </p:txBody>
      </p:sp>
      <p:cxnSp>
        <p:nvCxnSpPr>
          <p:cNvPr id="7" name="Rechte verbindingslijn met pijl 6">
            <a:extLst>
              <a:ext uri="{FF2B5EF4-FFF2-40B4-BE49-F238E27FC236}">
                <a16:creationId xmlns:a16="http://schemas.microsoft.com/office/drawing/2014/main" id="{7C2D1146-0A01-4B68-837D-415D4F7FD34D}"/>
              </a:ext>
            </a:extLst>
          </p:cNvPr>
          <p:cNvCxnSpPr/>
          <p:nvPr/>
        </p:nvCxnSpPr>
        <p:spPr>
          <a:xfrm>
            <a:off x="1870662" y="2901587"/>
            <a:ext cx="14015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hthoek: afgeronde hoeken 7">
            <a:extLst>
              <a:ext uri="{FF2B5EF4-FFF2-40B4-BE49-F238E27FC236}">
                <a16:creationId xmlns:a16="http://schemas.microsoft.com/office/drawing/2014/main" id="{84A19201-D2A8-4C21-B65C-934CF3AB0EA7}"/>
              </a:ext>
            </a:extLst>
          </p:cNvPr>
          <p:cNvSpPr/>
          <p:nvPr/>
        </p:nvSpPr>
        <p:spPr>
          <a:xfrm>
            <a:off x="3340237" y="2588079"/>
            <a:ext cx="1613263"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nl-NL" dirty="0">
                <a:solidFill>
                  <a:prstClr val="white"/>
                </a:solidFill>
                <a:latin typeface="Century Gothic"/>
              </a:rPr>
              <a:t>Virtual </a:t>
            </a:r>
            <a:r>
              <a:rPr lang="nl-NL" dirty="0" err="1">
                <a:solidFill>
                  <a:prstClr val="white"/>
                </a:solidFill>
                <a:latin typeface="Century Gothic"/>
              </a:rPr>
              <a:t>catalogue</a:t>
            </a:r>
            <a:endParaRPr lang="nl-NL" dirty="0">
              <a:solidFill>
                <a:prstClr val="white"/>
              </a:solidFill>
              <a:latin typeface="Century Gothic"/>
            </a:endParaRPr>
          </a:p>
        </p:txBody>
      </p:sp>
      <p:sp>
        <p:nvSpPr>
          <p:cNvPr id="9" name="Rechthoek: met één afgeschuinde hoek 8">
            <a:extLst>
              <a:ext uri="{FF2B5EF4-FFF2-40B4-BE49-F238E27FC236}">
                <a16:creationId xmlns:a16="http://schemas.microsoft.com/office/drawing/2014/main" id="{218F4FE6-C3A2-4006-8EDB-27CDF0C68CC3}"/>
              </a:ext>
            </a:extLst>
          </p:cNvPr>
          <p:cNvSpPr/>
          <p:nvPr/>
        </p:nvSpPr>
        <p:spPr>
          <a:xfrm>
            <a:off x="1915048" y="2388873"/>
            <a:ext cx="1312817" cy="39841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nl-NL" sz="1400" dirty="0">
                <a:solidFill>
                  <a:prstClr val="white"/>
                </a:solidFill>
                <a:latin typeface="Century Gothic"/>
              </a:rPr>
              <a:t>Straatartiest</a:t>
            </a:r>
          </a:p>
        </p:txBody>
      </p:sp>
      <p:pic>
        <p:nvPicPr>
          <p:cNvPr id="1026" name="Picture 2" descr="Logo, gemeente Gouda">
            <a:extLst>
              <a:ext uri="{FF2B5EF4-FFF2-40B4-BE49-F238E27FC236}">
                <a16:creationId xmlns:a16="http://schemas.microsoft.com/office/drawing/2014/main" id="{42211CBB-82A9-42EC-8840-A9B97ABB86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7530" y="3015888"/>
            <a:ext cx="1221649" cy="43348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echte verbindingslijn met pijl 10">
            <a:extLst>
              <a:ext uri="{FF2B5EF4-FFF2-40B4-BE49-F238E27FC236}">
                <a16:creationId xmlns:a16="http://schemas.microsoft.com/office/drawing/2014/main" id="{7FB116E8-1417-46DC-A19C-6B5DE25D703C}"/>
              </a:ext>
            </a:extLst>
          </p:cNvPr>
          <p:cNvCxnSpPr/>
          <p:nvPr/>
        </p:nvCxnSpPr>
        <p:spPr>
          <a:xfrm>
            <a:off x="5014457" y="2926625"/>
            <a:ext cx="14015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Afbeelding 11">
            <a:extLst>
              <a:ext uri="{FF2B5EF4-FFF2-40B4-BE49-F238E27FC236}">
                <a16:creationId xmlns:a16="http://schemas.microsoft.com/office/drawing/2014/main" id="{F92885D1-5087-42B1-805F-1F0D3B87E194}"/>
              </a:ext>
            </a:extLst>
          </p:cNvPr>
          <p:cNvPicPr>
            <a:picLocks noChangeAspect="1"/>
          </p:cNvPicPr>
          <p:nvPr/>
        </p:nvPicPr>
        <p:blipFill>
          <a:blip r:embed="rId3"/>
          <a:stretch>
            <a:fillRect/>
          </a:stretch>
        </p:blipFill>
        <p:spPr>
          <a:xfrm>
            <a:off x="6557263" y="1754115"/>
            <a:ext cx="2538924" cy="2345020"/>
          </a:xfrm>
          <a:prstGeom prst="rect">
            <a:avLst/>
          </a:prstGeom>
          <a:ln w="19050">
            <a:solidFill>
              <a:schemeClr val="accent3"/>
            </a:solidFill>
          </a:ln>
        </p:spPr>
      </p:pic>
    </p:spTree>
    <p:extLst>
      <p:ext uri="{BB962C8B-B14F-4D97-AF65-F5344CB8AC3E}">
        <p14:creationId xmlns:p14="http://schemas.microsoft.com/office/powerpoint/2010/main" val="307533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pilot: Spain &amp; Portugal</a:t>
            </a:r>
            <a:endParaRPr lang="en-GB" dirty="0"/>
          </a:p>
        </p:txBody>
      </p:sp>
      <p:sp>
        <p:nvSpPr>
          <p:cNvPr id="3" name="Content Placeholder 2"/>
          <p:cNvSpPr>
            <a:spLocks noGrp="1"/>
          </p:cNvSpPr>
          <p:nvPr>
            <p:ph idx="1"/>
          </p:nvPr>
        </p:nvSpPr>
        <p:spPr>
          <a:xfrm>
            <a:off x="457200" y="2245236"/>
            <a:ext cx="8229600" cy="893796"/>
          </a:xfrm>
        </p:spPr>
        <p:txBody>
          <a:bodyPr/>
          <a:lstStyle/>
          <a:p>
            <a:pPr indent="0">
              <a:buNone/>
            </a:pPr>
            <a:r>
              <a:rPr lang="en-GB" dirty="0" smtClean="0"/>
              <a:t>Test usability of the CPSV-AP in a </a:t>
            </a:r>
            <a:r>
              <a:rPr lang="en-GB" b="1" dirty="0" smtClean="0"/>
              <a:t>cross-border</a:t>
            </a:r>
            <a:r>
              <a:rPr lang="en-GB" dirty="0" smtClean="0"/>
              <a:t> context</a:t>
            </a:r>
            <a:r>
              <a:rPr lang="en-GB" dirty="0"/>
              <a:t> </a:t>
            </a:r>
            <a:r>
              <a:rPr lang="en-GB" dirty="0" smtClean="0"/>
              <a:t>to display </a:t>
            </a:r>
            <a:r>
              <a:rPr lang="en-GB" b="1" dirty="0" smtClean="0"/>
              <a:t>common</a:t>
            </a:r>
            <a:r>
              <a:rPr lang="en-GB" dirty="0" smtClean="0"/>
              <a:t> public services on a user-friendly interface</a:t>
            </a:r>
          </a:p>
        </p:txBody>
      </p:sp>
      <p:sp>
        <p:nvSpPr>
          <p:cNvPr id="4" name="TextBox 3"/>
          <p:cNvSpPr txBox="1"/>
          <p:nvPr/>
        </p:nvSpPr>
        <p:spPr>
          <a:xfrm>
            <a:off x="611560" y="4506828"/>
            <a:ext cx="2592288" cy="307777"/>
          </a:xfrm>
          <a:prstGeom prst="rect">
            <a:avLst/>
          </a:prstGeom>
          <a:solidFill>
            <a:schemeClr val="bg1">
              <a:lumMod val="85000"/>
            </a:schemeClr>
          </a:solidFill>
        </p:spPr>
        <p:txBody>
          <a:bodyPr wrap="square" rtlCol="0">
            <a:spAutoFit/>
          </a:bodyPr>
          <a:lstStyle/>
          <a:p>
            <a:r>
              <a:rPr lang="en-GB" sz="1400" dirty="0">
                <a:solidFill>
                  <a:srgbClr val="004494"/>
                </a:solidFill>
              </a:rPr>
              <a:t>common public services *</a:t>
            </a:r>
          </a:p>
        </p:txBody>
      </p:sp>
      <p:sp>
        <p:nvSpPr>
          <p:cNvPr id="5" name="TextBox 4"/>
          <p:cNvSpPr txBox="1"/>
          <p:nvPr/>
        </p:nvSpPr>
        <p:spPr>
          <a:xfrm>
            <a:off x="539552" y="6032323"/>
            <a:ext cx="5122912" cy="276999"/>
          </a:xfrm>
          <a:prstGeom prst="rect">
            <a:avLst/>
          </a:prstGeom>
          <a:noFill/>
        </p:spPr>
        <p:txBody>
          <a:bodyPr wrap="square" rtlCol="0">
            <a:spAutoFit/>
          </a:bodyPr>
          <a:lstStyle/>
          <a:p>
            <a:r>
              <a:rPr lang="en-GB" sz="1200" dirty="0">
                <a:solidFill>
                  <a:srgbClr val="004494"/>
                </a:solidFill>
              </a:rPr>
              <a:t>* Based on proposed list in Annex II SDG Regulation</a:t>
            </a:r>
          </a:p>
        </p:txBody>
      </p:sp>
      <p:sp>
        <p:nvSpPr>
          <p:cNvPr id="6" name="TextBox 5"/>
          <p:cNvSpPr txBox="1"/>
          <p:nvPr/>
        </p:nvSpPr>
        <p:spPr>
          <a:xfrm>
            <a:off x="3593343" y="4506826"/>
            <a:ext cx="2664296" cy="307777"/>
          </a:xfrm>
          <a:prstGeom prst="rect">
            <a:avLst/>
          </a:prstGeom>
          <a:solidFill>
            <a:schemeClr val="bg1">
              <a:lumMod val="85000"/>
            </a:schemeClr>
          </a:solidFill>
        </p:spPr>
        <p:txBody>
          <a:bodyPr wrap="square" rtlCol="0">
            <a:spAutoFit/>
          </a:bodyPr>
          <a:lstStyle/>
          <a:p>
            <a:r>
              <a:rPr lang="en-GB" sz="1400" dirty="0">
                <a:solidFill>
                  <a:srgbClr val="004494"/>
                </a:solidFill>
              </a:rPr>
              <a:t>additional public services *</a:t>
            </a:r>
          </a:p>
        </p:txBody>
      </p:sp>
      <p:sp>
        <p:nvSpPr>
          <p:cNvPr id="7" name="TextBox 6"/>
          <p:cNvSpPr txBox="1"/>
          <p:nvPr/>
        </p:nvSpPr>
        <p:spPr>
          <a:xfrm>
            <a:off x="6548788" y="4506826"/>
            <a:ext cx="2138012" cy="307777"/>
          </a:xfrm>
          <a:prstGeom prst="rect">
            <a:avLst/>
          </a:prstGeom>
          <a:solidFill>
            <a:schemeClr val="bg1">
              <a:lumMod val="85000"/>
            </a:schemeClr>
          </a:solidFill>
        </p:spPr>
        <p:txBody>
          <a:bodyPr wrap="square" rtlCol="0">
            <a:spAutoFit/>
          </a:bodyPr>
          <a:lstStyle/>
          <a:p>
            <a:r>
              <a:rPr lang="en-GB" sz="1400">
                <a:solidFill>
                  <a:srgbClr val="004494"/>
                </a:solidFill>
              </a:rPr>
              <a:t>searchable portal </a:t>
            </a:r>
            <a:endParaRPr lang="en-GB" sz="1400" dirty="0">
              <a:solidFill>
                <a:srgbClr val="004494"/>
              </a:solidFill>
            </a:endParaRPr>
          </a:p>
        </p:txBody>
      </p:sp>
      <p:sp>
        <p:nvSpPr>
          <p:cNvPr id="8" name="TextBox 7"/>
          <p:cNvSpPr txBox="1"/>
          <p:nvPr/>
        </p:nvSpPr>
        <p:spPr>
          <a:xfrm>
            <a:off x="310627" y="3317568"/>
            <a:ext cx="1623298" cy="1623600"/>
          </a:xfrm>
          <a:prstGeom prst="rect">
            <a:avLst/>
          </a:prstGeom>
          <a:noFill/>
        </p:spPr>
        <p:txBody>
          <a:bodyPr wrap="square" rtlCol="0">
            <a:spAutoFit/>
          </a:bodyPr>
          <a:lstStyle/>
          <a:p>
            <a:pPr algn="ctr"/>
            <a:r>
              <a:rPr lang="en-GB" sz="8000" dirty="0">
                <a:solidFill>
                  <a:srgbClr val="004494"/>
                </a:solidFill>
              </a:rPr>
              <a:t>17</a:t>
            </a:r>
          </a:p>
          <a:p>
            <a:endParaRPr lang="en-US" b="1" dirty="0"/>
          </a:p>
        </p:txBody>
      </p:sp>
      <p:sp>
        <p:nvSpPr>
          <p:cNvPr id="9" name="TextBox 8"/>
          <p:cNvSpPr txBox="1"/>
          <p:nvPr/>
        </p:nvSpPr>
        <p:spPr>
          <a:xfrm>
            <a:off x="3302193" y="3317568"/>
            <a:ext cx="1623298" cy="1623600"/>
          </a:xfrm>
          <a:prstGeom prst="rect">
            <a:avLst/>
          </a:prstGeom>
          <a:noFill/>
        </p:spPr>
        <p:txBody>
          <a:bodyPr wrap="square" rtlCol="0">
            <a:spAutoFit/>
          </a:bodyPr>
          <a:lstStyle/>
          <a:p>
            <a:pPr algn="ctr"/>
            <a:r>
              <a:rPr lang="en-GB" sz="8000" dirty="0">
                <a:solidFill>
                  <a:srgbClr val="004494"/>
                </a:solidFill>
              </a:rPr>
              <a:t>13</a:t>
            </a:r>
          </a:p>
          <a:p>
            <a:endParaRPr lang="en-US" b="1" dirty="0"/>
          </a:p>
        </p:txBody>
      </p:sp>
      <p:sp>
        <p:nvSpPr>
          <p:cNvPr id="10" name="TextBox 9"/>
          <p:cNvSpPr txBox="1"/>
          <p:nvPr/>
        </p:nvSpPr>
        <p:spPr>
          <a:xfrm>
            <a:off x="6293761" y="3283244"/>
            <a:ext cx="942537" cy="1623600"/>
          </a:xfrm>
          <a:prstGeom prst="rect">
            <a:avLst/>
          </a:prstGeom>
          <a:noFill/>
        </p:spPr>
        <p:txBody>
          <a:bodyPr wrap="square" rtlCol="0">
            <a:spAutoFit/>
          </a:bodyPr>
          <a:lstStyle/>
          <a:p>
            <a:pPr algn="ctr"/>
            <a:r>
              <a:rPr lang="en-GB" sz="8000" dirty="0">
                <a:solidFill>
                  <a:srgbClr val="004494"/>
                </a:solidFill>
              </a:rPr>
              <a:t>1</a:t>
            </a:r>
          </a:p>
          <a:p>
            <a:endParaRPr lang="en-US" b="1" dirty="0"/>
          </a:p>
        </p:txBody>
      </p:sp>
    </p:spTree>
    <p:extLst>
      <p:ext uri="{BB962C8B-B14F-4D97-AF65-F5344CB8AC3E}">
        <p14:creationId xmlns:p14="http://schemas.microsoft.com/office/powerpoint/2010/main" val="34864403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52B9B953-9A96-4A74-80E9-837AADEF3B01}"/>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50</a:t>
            </a:fld>
            <a:endParaRPr lang="nl-NL">
              <a:solidFill>
                <a:prstClr val="black">
                  <a:tint val="75000"/>
                </a:prstClr>
              </a:solidFill>
              <a:latin typeface="Century Gothic"/>
            </a:endParaRPr>
          </a:p>
        </p:txBody>
      </p:sp>
      <p:sp>
        <p:nvSpPr>
          <p:cNvPr id="5" name="Rechthoek: afgeronde hoeken 4">
            <a:extLst>
              <a:ext uri="{FF2B5EF4-FFF2-40B4-BE49-F238E27FC236}">
                <a16:creationId xmlns:a16="http://schemas.microsoft.com/office/drawing/2014/main" id="{566CF9D0-4DEB-4317-8267-722182ECF05C}"/>
              </a:ext>
            </a:extLst>
          </p:cNvPr>
          <p:cNvSpPr/>
          <p:nvPr/>
        </p:nvSpPr>
        <p:spPr>
          <a:xfrm>
            <a:off x="163289" y="2588079"/>
            <a:ext cx="1613263"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nl-NL" dirty="0">
                <a:solidFill>
                  <a:prstClr val="white"/>
                </a:solidFill>
                <a:latin typeface="Century Gothic"/>
              </a:rPr>
              <a:t>Life event: a </a:t>
            </a:r>
            <a:r>
              <a:rPr lang="nl-NL" dirty="0" err="1">
                <a:solidFill>
                  <a:prstClr val="white"/>
                </a:solidFill>
                <a:latin typeface="Century Gothic"/>
              </a:rPr>
              <a:t>child</a:t>
            </a:r>
            <a:r>
              <a:rPr lang="nl-NL" dirty="0">
                <a:solidFill>
                  <a:prstClr val="white"/>
                </a:solidFill>
                <a:latin typeface="Century Gothic"/>
              </a:rPr>
              <a:t> is born</a:t>
            </a:r>
          </a:p>
        </p:txBody>
      </p:sp>
      <p:cxnSp>
        <p:nvCxnSpPr>
          <p:cNvPr id="7" name="Rechte verbindingslijn met pijl 6">
            <a:extLst>
              <a:ext uri="{FF2B5EF4-FFF2-40B4-BE49-F238E27FC236}">
                <a16:creationId xmlns:a16="http://schemas.microsoft.com/office/drawing/2014/main" id="{7C2D1146-0A01-4B68-837D-415D4F7FD34D}"/>
              </a:ext>
            </a:extLst>
          </p:cNvPr>
          <p:cNvCxnSpPr/>
          <p:nvPr/>
        </p:nvCxnSpPr>
        <p:spPr>
          <a:xfrm>
            <a:off x="1870662" y="2901587"/>
            <a:ext cx="14015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hthoek: afgeronde hoeken 7">
            <a:extLst>
              <a:ext uri="{FF2B5EF4-FFF2-40B4-BE49-F238E27FC236}">
                <a16:creationId xmlns:a16="http://schemas.microsoft.com/office/drawing/2014/main" id="{84A19201-D2A8-4C21-B65C-934CF3AB0EA7}"/>
              </a:ext>
            </a:extLst>
          </p:cNvPr>
          <p:cNvSpPr/>
          <p:nvPr/>
        </p:nvSpPr>
        <p:spPr>
          <a:xfrm>
            <a:off x="3340237" y="2588079"/>
            <a:ext cx="1613263"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nl-NL" dirty="0">
                <a:solidFill>
                  <a:prstClr val="white"/>
                </a:solidFill>
                <a:latin typeface="Century Gothic"/>
              </a:rPr>
              <a:t>Virtual </a:t>
            </a:r>
            <a:r>
              <a:rPr lang="nl-NL" dirty="0" err="1">
                <a:solidFill>
                  <a:prstClr val="white"/>
                </a:solidFill>
                <a:latin typeface="Century Gothic"/>
              </a:rPr>
              <a:t>catalogue</a:t>
            </a:r>
            <a:endParaRPr lang="nl-NL" dirty="0">
              <a:solidFill>
                <a:prstClr val="white"/>
              </a:solidFill>
              <a:latin typeface="Century Gothic"/>
            </a:endParaRPr>
          </a:p>
        </p:txBody>
      </p:sp>
      <p:sp>
        <p:nvSpPr>
          <p:cNvPr id="9" name="Rechthoek: met één afgeschuinde hoek 8">
            <a:extLst>
              <a:ext uri="{FF2B5EF4-FFF2-40B4-BE49-F238E27FC236}">
                <a16:creationId xmlns:a16="http://schemas.microsoft.com/office/drawing/2014/main" id="{218F4FE6-C3A2-4006-8EDB-27CDF0C68CC3}"/>
              </a:ext>
            </a:extLst>
          </p:cNvPr>
          <p:cNvSpPr/>
          <p:nvPr/>
        </p:nvSpPr>
        <p:spPr>
          <a:xfrm>
            <a:off x="1915048" y="2388873"/>
            <a:ext cx="1312817" cy="39841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nl-NL" sz="1200" dirty="0">
                <a:solidFill>
                  <a:prstClr val="white"/>
                </a:solidFill>
                <a:latin typeface="Century Gothic"/>
              </a:rPr>
              <a:t>Kinderopvang</a:t>
            </a:r>
            <a:br>
              <a:rPr lang="nl-NL" sz="1200" dirty="0">
                <a:solidFill>
                  <a:prstClr val="white"/>
                </a:solidFill>
                <a:latin typeface="Century Gothic"/>
              </a:rPr>
            </a:br>
            <a:r>
              <a:rPr lang="nl-NL" sz="1200" dirty="0">
                <a:solidFill>
                  <a:prstClr val="white"/>
                </a:solidFill>
                <a:latin typeface="Century Gothic"/>
              </a:rPr>
              <a:t>toeslag</a:t>
            </a:r>
          </a:p>
        </p:txBody>
      </p:sp>
      <p:cxnSp>
        <p:nvCxnSpPr>
          <p:cNvPr id="11" name="Rechte verbindingslijn met pijl 10">
            <a:extLst>
              <a:ext uri="{FF2B5EF4-FFF2-40B4-BE49-F238E27FC236}">
                <a16:creationId xmlns:a16="http://schemas.microsoft.com/office/drawing/2014/main" id="{7FB116E8-1417-46DC-A19C-6B5DE25D703C}"/>
              </a:ext>
            </a:extLst>
          </p:cNvPr>
          <p:cNvCxnSpPr>
            <a:cxnSpLocks/>
          </p:cNvCxnSpPr>
          <p:nvPr/>
        </p:nvCxnSpPr>
        <p:spPr>
          <a:xfrm>
            <a:off x="5014460" y="2926628"/>
            <a:ext cx="791983" cy="10395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Afbeelding 1">
            <a:extLst>
              <a:ext uri="{FF2B5EF4-FFF2-40B4-BE49-F238E27FC236}">
                <a16:creationId xmlns:a16="http://schemas.microsoft.com/office/drawing/2014/main" id="{614A13C1-3531-4472-A224-0B741D4CB69A}"/>
              </a:ext>
            </a:extLst>
          </p:cNvPr>
          <p:cNvPicPr>
            <a:picLocks noChangeAspect="1"/>
          </p:cNvPicPr>
          <p:nvPr/>
        </p:nvPicPr>
        <p:blipFill>
          <a:blip r:embed="rId2"/>
          <a:stretch>
            <a:fillRect/>
          </a:stretch>
        </p:blipFill>
        <p:spPr>
          <a:xfrm>
            <a:off x="5865276" y="3278358"/>
            <a:ext cx="3022954" cy="1814928"/>
          </a:xfrm>
          <a:prstGeom prst="rect">
            <a:avLst/>
          </a:prstGeom>
          <a:ln w="19050">
            <a:solidFill>
              <a:srgbClr val="4F7AFF"/>
            </a:solidFill>
          </a:ln>
        </p:spPr>
      </p:pic>
      <p:pic>
        <p:nvPicPr>
          <p:cNvPr id="3" name="Afbeelding 2">
            <a:extLst>
              <a:ext uri="{FF2B5EF4-FFF2-40B4-BE49-F238E27FC236}">
                <a16:creationId xmlns:a16="http://schemas.microsoft.com/office/drawing/2014/main" id="{FD9AC235-959C-46A5-BB7E-91514C4F0A21}"/>
              </a:ext>
            </a:extLst>
          </p:cNvPr>
          <p:cNvPicPr>
            <a:picLocks noChangeAspect="1"/>
          </p:cNvPicPr>
          <p:nvPr/>
        </p:nvPicPr>
        <p:blipFill>
          <a:blip r:embed="rId3"/>
          <a:stretch>
            <a:fillRect/>
          </a:stretch>
        </p:blipFill>
        <p:spPr>
          <a:xfrm>
            <a:off x="5916140" y="1066147"/>
            <a:ext cx="2972090" cy="1693466"/>
          </a:xfrm>
          <a:prstGeom prst="rect">
            <a:avLst/>
          </a:prstGeom>
          <a:ln w="19050">
            <a:solidFill>
              <a:srgbClr val="4F7AFF"/>
            </a:solidFill>
          </a:ln>
        </p:spPr>
      </p:pic>
      <p:sp>
        <p:nvSpPr>
          <p:cNvPr id="6" name="Tekstvak 5">
            <a:extLst>
              <a:ext uri="{FF2B5EF4-FFF2-40B4-BE49-F238E27FC236}">
                <a16:creationId xmlns:a16="http://schemas.microsoft.com/office/drawing/2014/main" id="{60E06B0C-461B-4411-BF11-07EC5AB65CE6}"/>
              </a:ext>
            </a:extLst>
          </p:cNvPr>
          <p:cNvSpPr txBox="1"/>
          <p:nvPr/>
        </p:nvSpPr>
        <p:spPr>
          <a:xfrm>
            <a:off x="4795612" y="1028241"/>
            <a:ext cx="1133644" cy="369332"/>
          </a:xfrm>
          <a:prstGeom prst="rect">
            <a:avLst/>
          </a:prstGeom>
          <a:noFill/>
        </p:spPr>
        <p:txBody>
          <a:bodyPr wrap="none" rtlCol="0">
            <a:spAutoFit/>
          </a:bodyPr>
          <a:lstStyle/>
          <a:p>
            <a:pPr defTabSz="457200"/>
            <a:r>
              <a:rPr lang="nl-NL" dirty="0">
                <a:solidFill>
                  <a:prstClr val="black"/>
                </a:solidFill>
                <a:latin typeface="Century Gothic"/>
              </a:rPr>
              <a:t>National</a:t>
            </a:r>
          </a:p>
        </p:txBody>
      </p:sp>
      <p:sp>
        <p:nvSpPr>
          <p:cNvPr id="13" name="Tekstvak 12">
            <a:extLst>
              <a:ext uri="{FF2B5EF4-FFF2-40B4-BE49-F238E27FC236}">
                <a16:creationId xmlns:a16="http://schemas.microsoft.com/office/drawing/2014/main" id="{9EFC237A-DAF4-4042-BDB4-70E6325534BC}"/>
              </a:ext>
            </a:extLst>
          </p:cNvPr>
          <p:cNvSpPr txBox="1"/>
          <p:nvPr/>
        </p:nvSpPr>
        <p:spPr>
          <a:xfrm>
            <a:off x="5069868" y="4802233"/>
            <a:ext cx="795411" cy="369332"/>
          </a:xfrm>
          <a:prstGeom prst="rect">
            <a:avLst/>
          </a:prstGeom>
          <a:noFill/>
        </p:spPr>
        <p:txBody>
          <a:bodyPr wrap="none" rtlCol="0">
            <a:spAutoFit/>
          </a:bodyPr>
          <a:lstStyle/>
          <a:p>
            <a:pPr defTabSz="457200"/>
            <a:r>
              <a:rPr lang="nl-NL" dirty="0" err="1">
                <a:solidFill>
                  <a:prstClr val="black"/>
                </a:solidFill>
                <a:latin typeface="Century Gothic"/>
              </a:rPr>
              <a:t>Local</a:t>
            </a:r>
            <a:endParaRPr lang="nl-NL" dirty="0">
              <a:solidFill>
                <a:prstClr val="black"/>
              </a:solidFill>
              <a:latin typeface="Century Gothic"/>
            </a:endParaRPr>
          </a:p>
        </p:txBody>
      </p:sp>
      <p:pic>
        <p:nvPicPr>
          <p:cNvPr id="2050" name="Picture 2" descr="startpagina Gemeente Geldrop-Mierlo">
            <a:extLst>
              <a:ext uri="{FF2B5EF4-FFF2-40B4-BE49-F238E27FC236}">
                <a16:creationId xmlns:a16="http://schemas.microsoft.com/office/drawing/2014/main" id="{1453A838-B863-4EED-BEB7-6B89B75F5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048" y="3021632"/>
            <a:ext cx="1312817" cy="51345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Rechte verbindingslijn met pijl 14">
            <a:extLst>
              <a:ext uri="{FF2B5EF4-FFF2-40B4-BE49-F238E27FC236}">
                <a16:creationId xmlns:a16="http://schemas.microsoft.com/office/drawing/2014/main" id="{BB605C50-F2E4-40FF-8C09-D4EEE1781AD3}"/>
              </a:ext>
            </a:extLst>
          </p:cNvPr>
          <p:cNvCxnSpPr>
            <a:cxnSpLocks/>
          </p:cNvCxnSpPr>
          <p:nvPr/>
        </p:nvCxnSpPr>
        <p:spPr>
          <a:xfrm flipV="1">
            <a:off x="5014460" y="2000253"/>
            <a:ext cx="850819" cy="9405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24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52B9B953-9A96-4A74-80E9-837AADEF3B01}"/>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51</a:t>
            </a:fld>
            <a:endParaRPr lang="nl-NL">
              <a:solidFill>
                <a:prstClr val="black">
                  <a:tint val="75000"/>
                </a:prstClr>
              </a:solidFill>
              <a:latin typeface="Century Gothic"/>
            </a:endParaRPr>
          </a:p>
        </p:txBody>
      </p:sp>
      <p:sp>
        <p:nvSpPr>
          <p:cNvPr id="5" name="Rechthoek: afgeronde hoeken 4">
            <a:extLst>
              <a:ext uri="{FF2B5EF4-FFF2-40B4-BE49-F238E27FC236}">
                <a16:creationId xmlns:a16="http://schemas.microsoft.com/office/drawing/2014/main" id="{566CF9D0-4DEB-4317-8267-722182ECF05C}"/>
              </a:ext>
            </a:extLst>
          </p:cNvPr>
          <p:cNvSpPr/>
          <p:nvPr/>
        </p:nvSpPr>
        <p:spPr>
          <a:xfrm>
            <a:off x="163289" y="2588079"/>
            <a:ext cx="1613263"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nl-NL" dirty="0">
                <a:solidFill>
                  <a:prstClr val="white"/>
                </a:solidFill>
                <a:latin typeface="Century Gothic"/>
              </a:rPr>
              <a:t>SDG: </a:t>
            </a:r>
            <a:r>
              <a:rPr lang="nl-NL" dirty="0" err="1">
                <a:solidFill>
                  <a:prstClr val="white"/>
                </a:solidFill>
                <a:latin typeface="Century Gothic"/>
              </a:rPr>
              <a:t>Birth</a:t>
            </a:r>
            <a:r>
              <a:rPr lang="nl-NL" dirty="0">
                <a:solidFill>
                  <a:prstClr val="white"/>
                </a:solidFill>
                <a:latin typeface="Century Gothic"/>
              </a:rPr>
              <a:t> </a:t>
            </a:r>
            <a:r>
              <a:rPr lang="nl-NL" dirty="0" err="1">
                <a:solidFill>
                  <a:prstClr val="white"/>
                </a:solidFill>
                <a:latin typeface="Century Gothic"/>
              </a:rPr>
              <a:t>certificate</a:t>
            </a:r>
            <a:endParaRPr lang="nl-NL" dirty="0">
              <a:solidFill>
                <a:prstClr val="white"/>
              </a:solidFill>
              <a:latin typeface="Century Gothic"/>
            </a:endParaRPr>
          </a:p>
        </p:txBody>
      </p:sp>
      <p:cxnSp>
        <p:nvCxnSpPr>
          <p:cNvPr id="7" name="Rechte verbindingslijn met pijl 6">
            <a:extLst>
              <a:ext uri="{FF2B5EF4-FFF2-40B4-BE49-F238E27FC236}">
                <a16:creationId xmlns:a16="http://schemas.microsoft.com/office/drawing/2014/main" id="{7C2D1146-0A01-4B68-837D-415D4F7FD34D}"/>
              </a:ext>
            </a:extLst>
          </p:cNvPr>
          <p:cNvCxnSpPr/>
          <p:nvPr/>
        </p:nvCxnSpPr>
        <p:spPr>
          <a:xfrm>
            <a:off x="1870662" y="2901587"/>
            <a:ext cx="14015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hthoek: afgeronde hoeken 7">
            <a:extLst>
              <a:ext uri="{FF2B5EF4-FFF2-40B4-BE49-F238E27FC236}">
                <a16:creationId xmlns:a16="http://schemas.microsoft.com/office/drawing/2014/main" id="{84A19201-D2A8-4C21-B65C-934CF3AB0EA7}"/>
              </a:ext>
            </a:extLst>
          </p:cNvPr>
          <p:cNvSpPr/>
          <p:nvPr/>
        </p:nvSpPr>
        <p:spPr>
          <a:xfrm>
            <a:off x="3340237" y="2588079"/>
            <a:ext cx="1613263"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nl-NL" dirty="0">
                <a:solidFill>
                  <a:prstClr val="white"/>
                </a:solidFill>
                <a:latin typeface="Century Gothic"/>
              </a:rPr>
              <a:t>Virtual </a:t>
            </a:r>
            <a:r>
              <a:rPr lang="nl-NL" dirty="0" err="1">
                <a:solidFill>
                  <a:prstClr val="white"/>
                </a:solidFill>
                <a:latin typeface="Century Gothic"/>
              </a:rPr>
              <a:t>catalogue</a:t>
            </a:r>
            <a:endParaRPr lang="nl-NL" dirty="0">
              <a:solidFill>
                <a:prstClr val="white"/>
              </a:solidFill>
              <a:latin typeface="Century Gothic"/>
            </a:endParaRPr>
          </a:p>
        </p:txBody>
      </p:sp>
      <p:sp>
        <p:nvSpPr>
          <p:cNvPr id="9" name="Rechthoek: met één afgeschuinde hoek 8">
            <a:extLst>
              <a:ext uri="{FF2B5EF4-FFF2-40B4-BE49-F238E27FC236}">
                <a16:creationId xmlns:a16="http://schemas.microsoft.com/office/drawing/2014/main" id="{218F4FE6-C3A2-4006-8EDB-27CDF0C68CC3}"/>
              </a:ext>
            </a:extLst>
          </p:cNvPr>
          <p:cNvSpPr/>
          <p:nvPr/>
        </p:nvSpPr>
        <p:spPr>
          <a:xfrm>
            <a:off x="1915048" y="2339890"/>
            <a:ext cx="1312817" cy="44739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nl-NL" sz="1400" dirty="0">
                <a:solidFill>
                  <a:prstClr val="white"/>
                </a:solidFill>
                <a:latin typeface="Century Gothic"/>
              </a:rPr>
              <a:t>Geboorte akte</a:t>
            </a:r>
          </a:p>
        </p:txBody>
      </p:sp>
      <p:cxnSp>
        <p:nvCxnSpPr>
          <p:cNvPr id="11" name="Rechte verbindingslijn met pijl 10">
            <a:extLst>
              <a:ext uri="{FF2B5EF4-FFF2-40B4-BE49-F238E27FC236}">
                <a16:creationId xmlns:a16="http://schemas.microsoft.com/office/drawing/2014/main" id="{7FB116E8-1417-46DC-A19C-6B5DE25D703C}"/>
              </a:ext>
            </a:extLst>
          </p:cNvPr>
          <p:cNvCxnSpPr>
            <a:cxnSpLocks/>
          </p:cNvCxnSpPr>
          <p:nvPr/>
        </p:nvCxnSpPr>
        <p:spPr>
          <a:xfrm>
            <a:off x="5014460" y="2926625"/>
            <a:ext cx="7266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6" name="Afbeelding 15">
            <a:extLst>
              <a:ext uri="{FF2B5EF4-FFF2-40B4-BE49-F238E27FC236}">
                <a16:creationId xmlns:a16="http://schemas.microsoft.com/office/drawing/2014/main" id="{E569A3B6-8650-40F5-B349-222E0CA7CC7D}"/>
              </a:ext>
            </a:extLst>
          </p:cNvPr>
          <p:cNvPicPr>
            <a:picLocks noChangeAspect="1"/>
          </p:cNvPicPr>
          <p:nvPr/>
        </p:nvPicPr>
        <p:blipFill>
          <a:blip r:embed="rId2"/>
          <a:stretch>
            <a:fillRect/>
          </a:stretch>
        </p:blipFill>
        <p:spPr>
          <a:xfrm>
            <a:off x="5982788" y="857253"/>
            <a:ext cx="1982682" cy="1289509"/>
          </a:xfrm>
          <a:prstGeom prst="rect">
            <a:avLst/>
          </a:prstGeom>
        </p:spPr>
      </p:pic>
      <p:pic>
        <p:nvPicPr>
          <p:cNvPr id="12" name="Afbeelding 11">
            <a:extLst>
              <a:ext uri="{FF2B5EF4-FFF2-40B4-BE49-F238E27FC236}">
                <a16:creationId xmlns:a16="http://schemas.microsoft.com/office/drawing/2014/main" id="{4C7B9C4C-02C0-4206-8853-93DAB92AA871}"/>
              </a:ext>
            </a:extLst>
          </p:cNvPr>
          <p:cNvPicPr>
            <a:picLocks noChangeAspect="1"/>
          </p:cNvPicPr>
          <p:nvPr/>
        </p:nvPicPr>
        <p:blipFill>
          <a:blip r:embed="rId3"/>
          <a:stretch>
            <a:fillRect/>
          </a:stretch>
        </p:blipFill>
        <p:spPr>
          <a:xfrm>
            <a:off x="6658112" y="1435914"/>
            <a:ext cx="2199503" cy="1289509"/>
          </a:xfrm>
          <a:prstGeom prst="rect">
            <a:avLst/>
          </a:prstGeom>
        </p:spPr>
      </p:pic>
      <p:pic>
        <p:nvPicPr>
          <p:cNvPr id="14" name="Afbeelding 13">
            <a:extLst>
              <a:ext uri="{FF2B5EF4-FFF2-40B4-BE49-F238E27FC236}">
                <a16:creationId xmlns:a16="http://schemas.microsoft.com/office/drawing/2014/main" id="{73FB5D52-4095-44C3-877D-F09B10A15054}"/>
              </a:ext>
            </a:extLst>
          </p:cNvPr>
          <p:cNvPicPr>
            <a:picLocks noChangeAspect="1"/>
          </p:cNvPicPr>
          <p:nvPr/>
        </p:nvPicPr>
        <p:blipFill>
          <a:blip r:embed="rId4"/>
          <a:stretch>
            <a:fillRect/>
          </a:stretch>
        </p:blipFill>
        <p:spPr>
          <a:xfrm>
            <a:off x="6032229" y="2493824"/>
            <a:ext cx="2149181" cy="1289509"/>
          </a:xfrm>
          <a:prstGeom prst="rect">
            <a:avLst/>
          </a:prstGeom>
        </p:spPr>
      </p:pic>
      <p:pic>
        <p:nvPicPr>
          <p:cNvPr id="17" name="Afbeelding 16">
            <a:extLst>
              <a:ext uri="{FF2B5EF4-FFF2-40B4-BE49-F238E27FC236}">
                <a16:creationId xmlns:a16="http://schemas.microsoft.com/office/drawing/2014/main" id="{C65B7F78-A631-4E5C-9846-9FD70E3D9DA5}"/>
              </a:ext>
            </a:extLst>
          </p:cNvPr>
          <p:cNvPicPr>
            <a:picLocks noChangeAspect="1"/>
          </p:cNvPicPr>
          <p:nvPr/>
        </p:nvPicPr>
        <p:blipFill>
          <a:blip r:embed="rId5"/>
          <a:stretch>
            <a:fillRect/>
          </a:stretch>
        </p:blipFill>
        <p:spPr>
          <a:xfrm>
            <a:off x="6767446" y="3429000"/>
            <a:ext cx="2396048" cy="1412240"/>
          </a:xfrm>
          <a:prstGeom prst="rect">
            <a:avLst/>
          </a:prstGeom>
        </p:spPr>
      </p:pic>
      <p:sp>
        <p:nvSpPr>
          <p:cNvPr id="19" name="Tekstvak 18">
            <a:extLst>
              <a:ext uri="{FF2B5EF4-FFF2-40B4-BE49-F238E27FC236}">
                <a16:creationId xmlns:a16="http://schemas.microsoft.com/office/drawing/2014/main" id="{18A4BE0F-C806-443A-B995-57EBF2A03B1D}"/>
              </a:ext>
            </a:extLst>
          </p:cNvPr>
          <p:cNvSpPr txBox="1"/>
          <p:nvPr/>
        </p:nvSpPr>
        <p:spPr>
          <a:xfrm>
            <a:off x="6842028" y="4934035"/>
            <a:ext cx="2321469" cy="369332"/>
          </a:xfrm>
          <a:prstGeom prst="rect">
            <a:avLst/>
          </a:prstGeom>
          <a:noFill/>
        </p:spPr>
        <p:txBody>
          <a:bodyPr wrap="none" rtlCol="0">
            <a:spAutoFit/>
          </a:bodyPr>
          <a:lstStyle/>
          <a:p>
            <a:pPr defTabSz="457200"/>
            <a:r>
              <a:rPr lang="nl-NL" dirty="0">
                <a:solidFill>
                  <a:prstClr val="black"/>
                </a:solidFill>
                <a:latin typeface="Century Gothic"/>
              </a:rPr>
              <a:t>x 380 </a:t>
            </a:r>
            <a:r>
              <a:rPr lang="nl-NL" dirty="0" err="1">
                <a:solidFill>
                  <a:prstClr val="black"/>
                </a:solidFill>
                <a:latin typeface="Century Gothic"/>
              </a:rPr>
              <a:t>municipalities</a:t>
            </a:r>
            <a:endParaRPr lang="nl-NL" dirty="0">
              <a:solidFill>
                <a:prstClr val="black"/>
              </a:solidFill>
              <a:latin typeface="Century Gothic"/>
            </a:endParaRPr>
          </a:p>
        </p:txBody>
      </p:sp>
    </p:spTree>
    <p:extLst>
      <p:ext uri="{BB962C8B-B14F-4D97-AF65-F5344CB8AC3E}">
        <p14:creationId xmlns:p14="http://schemas.microsoft.com/office/powerpoint/2010/main" val="29607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DFECF-EF8F-46BE-821E-D7EDDDE25E73}"/>
              </a:ext>
            </a:extLst>
          </p:cNvPr>
          <p:cNvSpPr>
            <a:spLocks noGrp="1"/>
          </p:cNvSpPr>
          <p:nvPr>
            <p:ph type="title"/>
          </p:nvPr>
        </p:nvSpPr>
        <p:spPr>
          <a:xfrm>
            <a:off x="648000" y="956902"/>
            <a:ext cx="7848000" cy="783000"/>
          </a:xfrm>
        </p:spPr>
        <p:txBody>
          <a:bodyPr/>
          <a:lstStyle/>
          <a:p>
            <a:r>
              <a:rPr lang="nl-NL" dirty="0" err="1"/>
              <a:t>What</a:t>
            </a:r>
            <a:r>
              <a:rPr lang="nl-NL" dirty="0"/>
              <a:t> </a:t>
            </a:r>
            <a:r>
              <a:rPr lang="nl-NL" dirty="0" err="1"/>
              <a:t>it</a:t>
            </a:r>
            <a:r>
              <a:rPr lang="nl-NL" dirty="0"/>
              <a:t> looks like</a:t>
            </a:r>
          </a:p>
        </p:txBody>
      </p:sp>
      <p:sp>
        <p:nvSpPr>
          <p:cNvPr id="3" name="Tijdelijke aanduiding voor inhoud 2">
            <a:extLst>
              <a:ext uri="{FF2B5EF4-FFF2-40B4-BE49-F238E27FC236}">
                <a16:creationId xmlns:a16="http://schemas.microsoft.com/office/drawing/2014/main" id="{034BE271-8781-449E-AA44-FB2071FDFDCD}"/>
              </a:ext>
            </a:extLst>
          </p:cNvPr>
          <p:cNvSpPr>
            <a:spLocks noGrp="1"/>
          </p:cNvSpPr>
          <p:nvPr>
            <p:ph idx="1"/>
          </p:nvPr>
        </p:nvSpPr>
        <p:spPr>
          <a:xfrm>
            <a:off x="648000" y="1754178"/>
            <a:ext cx="7848000" cy="2754000"/>
          </a:xfrm>
        </p:spPr>
        <p:txBody>
          <a:bodyPr/>
          <a:lstStyle/>
          <a:p>
            <a:r>
              <a:rPr lang="nl-NL" dirty="0"/>
              <a:t>A </a:t>
            </a:r>
            <a:r>
              <a:rPr lang="nl-NL" b="1" dirty="0"/>
              <a:t>flat</a:t>
            </a:r>
            <a:r>
              <a:rPr lang="nl-NL" dirty="0"/>
              <a:t> list of Uniform Product </a:t>
            </a:r>
            <a:r>
              <a:rPr lang="nl-NL" dirty="0" err="1"/>
              <a:t>Names</a:t>
            </a:r>
            <a:r>
              <a:rPr lang="nl-NL" dirty="0"/>
              <a:t> </a:t>
            </a:r>
            <a:r>
              <a:rPr lang="nl-NL" dirty="0" err="1"/>
              <a:t>with</a:t>
            </a:r>
            <a:r>
              <a:rPr lang="nl-NL" dirty="0"/>
              <a:t> </a:t>
            </a:r>
            <a:r>
              <a:rPr lang="nl-NL" dirty="0" err="1"/>
              <a:t>attributes</a:t>
            </a:r>
            <a:r>
              <a:rPr lang="nl-NL" dirty="0"/>
              <a:t>:</a:t>
            </a:r>
          </a:p>
          <a:p>
            <a:pPr lvl="1"/>
            <a:r>
              <a:rPr lang="nl-NL" dirty="0"/>
              <a:t>Resource </a:t>
            </a:r>
            <a:r>
              <a:rPr lang="nl-NL" dirty="0" err="1"/>
              <a:t>Identifier</a:t>
            </a:r>
            <a:r>
              <a:rPr lang="nl-NL" dirty="0"/>
              <a:t> (URI)</a:t>
            </a:r>
          </a:p>
          <a:p>
            <a:pPr lvl="1"/>
            <a:r>
              <a:rPr lang="nl-NL" dirty="0"/>
              <a:t>Label</a:t>
            </a:r>
          </a:p>
          <a:p>
            <a:pPr lvl="1"/>
            <a:r>
              <a:rPr lang="nl-NL" dirty="0" err="1"/>
              <a:t>Formal</a:t>
            </a:r>
            <a:r>
              <a:rPr lang="nl-NL" dirty="0"/>
              <a:t> </a:t>
            </a:r>
            <a:r>
              <a:rPr lang="nl-NL" dirty="0" err="1"/>
              <a:t>framework</a:t>
            </a:r>
            <a:r>
              <a:rPr lang="nl-NL" dirty="0"/>
              <a:t> (</a:t>
            </a:r>
            <a:r>
              <a:rPr lang="nl-NL" dirty="0" err="1"/>
              <a:t>text</a:t>
            </a:r>
            <a:r>
              <a:rPr lang="nl-NL" dirty="0"/>
              <a:t> </a:t>
            </a:r>
            <a:r>
              <a:rPr lang="nl-NL" dirty="0" err="1"/>
              <a:t>and</a:t>
            </a:r>
            <a:r>
              <a:rPr lang="nl-NL" dirty="0"/>
              <a:t> </a:t>
            </a:r>
            <a:r>
              <a:rPr lang="nl-NL" dirty="0" err="1"/>
              <a:t>juriconnect</a:t>
            </a:r>
            <a:r>
              <a:rPr lang="nl-NL" dirty="0"/>
              <a:t> link)</a:t>
            </a:r>
          </a:p>
          <a:p>
            <a:pPr lvl="1"/>
            <a:r>
              <a:rPr lang="nl-NL" dirty="0" err="1"/>
              <a:t>Possible</a:t>
            </a:r>
            <a:r>
              <a:rPr lang="nl-NL" dirty="0"/>
              <a:t> end date </a:t>
            </a:r>
            <a:r>
              <a:rPr lang="nl-NL" dirty="0" err="1"/>
              <a:t>and</a:t>
            </a:r>
            <a:r>
              <a:rPr lang="nl-NL" dirty="0"/>
              <a:t> </a:t>
            </a:r>
            <a:r>
              <a:rPr lang="nl-NL" dirty="0" err="1"/>
              <a:t>successor</a:t>
            </a:r>
            <a:endParaRPr lang="nl-NL" dirty="0"/>
          </a:p>
          <a:p>
            <a:pPr lvl="1"/>
            <a:r>
              <a:rPr lang="nl-NL" dirty="0" err="1"/>
              <a:t>Government</a:t>
            </a:r>
            <a:r>
              <a:rPr lang="nl-NL" dirty="0"/>
              <a:t> level</a:t>
            </a:r>
          </a:p>
          <a:p>
            <a:pPr lvl="1"/>
            <a:endParaRPr lang="nl-NL" dirty="0"/>
          </a:p>
          <a:p>
            <a:r>
              <a:rPr lang="nl-NL" dirty="0" err="1"/>
              <a:t>Upcoming</a:t>
            </a:r>
            <a:r>
              <a:rPr lang="nl-NL" dirty="0"/>
              <a:t> (Q4):</a:t>
            </a:r>
          </a:p>
          <a:p>
            <a:pPr lvl="1"/>
            <a:r>
              <a:rPr lang="nl-NL" dirty="0" err="1"/>
              <a:t>Alternative</a:t>
            </a:r>
            <a:r>
              <a:rPr lang="nl-NL" dirty="0"/>
              <a:t> </a:t>
            </a:r>
            <a:r>
              <a:rPr lang="nl-NL" dirty="0" err="1"/>
              <a:t>names</a:t>
            </a:r>
            <a:r>
              <a:rPr lang="nl-NL" dirty="0"/>
              <a:t>, </a:t>
            </a:r>
            <a:r>
              <a:rPr lang="nl-NL" dirty="0" err="1"/>
              <a:t>category</a:t>
            </a:r>
            <a:r>
              <a:rPr lang="nl-NL" dirty="0"/>
              <a:t>, product type, </a:t>
            </a:r>
            <a:r>
              <a:rPr lang="nl-NL" dirty="0" err="1"/>
              <a:t>audience</a:t>
            </a:r>
            <a:endParaRPr lang="nl-NL" dirty="0"/>
          </a:p>
          <a:p>
            <a:pPr lvl="1"/>
            <a:endParaRPr lang="nl-NL" dirty="0"/>
          </a:p>
          <a:p>
            <a:r>
              <a:rPr lang="nl-NL" dirty="0"/>
              <a:t>SPARQL </a:t>
            </a:r>
            <a:r>
              <a:rPr lang="nl-NL" dirty="0" err="1"/>
              <a:t>queries</a:t>
            </a:r>
            <a:r>
              <a:rPr lang="nl-NL" dirty="0"/>
              <a:t> </a:t>
            </a:r>
            <a:r>
              <a:rPr lang="nl-NL" dirty="0" err="1"/>
              <a:t>possible</a:t>
            </a:r>
            <a:endParaRPr lang="nl-NL" dirty="0"/>
          </a:p>
          <a:p>
            <a:pPr lvl="1"/>
            <a:r>
              <a:rPr lang="nl-NL" dirty="0"/>
              <a:t>i.e. return </a:t>
            </a:r>
            <a:r>
              <a:rPr lang="nl-NL" dirty="0" err="1"/>
              <a:t>only</a:t>
            </a:r>
            <a:r>
              <a:rPr lang="nl-NL" dirty="0"/>
              <a:t> </a:t>
            </a:r>
            <a:r>
              <a:rPr lang="nl-NL" b="1" dirty="0" err="1"/>
              <a:t>current</a:t>
            </a:r>
            <a:r>
              <a:rPr lang="nl-NL" dirty="0"/>
              <a:t> services </a:t>
            </a:r>
            <a:r>
              <a:rPr lang="nl-NL" dirty="0" err="1"/>
              <a:t>offered</a:t>
            </a:r>
            <a:r>
              <a:rPr lang="nl-NL" dirty="0"/>
              <a:t> </a:t>
            </a:r>
            <a:r>
              <a:rPr lang="nl-NL" dirty="0" err="1"/>
              <a:t>by</a:t>
            </a:r>
            <a:r>
              <a:rPr lang="nl-NL" dirty="0"/>
              <a:t> </a:t>
            </a:r>
            <a:r>
              <a:rPr lang="nl-NL" b="1" dirty="0" err="1"/>
              <a:t>municipalities</a:t>
            </a:r>
            <a:endParaRPr lang="nl-NL" b="1" dirty="0"/>
          </a:p>
        </p:txBody>
      </p:sp>
      <p:sp>
        <p:nvSpPr>
          <p:cNvPr id="4" name="Tijdelijke aanduiding voor dianummer 3">
            <a:extLst>
              <a:ext uri="{FF2B5EF4-FFF2-40B4-BE49-F238E27FC236}">
                <a16:creationId xmlns:a16="http://schemas.microsoft.com/office/drawing/2014/main" id="{CFA0005D-86CE-43A0-A611-E5B7CB81B989}"/>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52</a:t>
            </a:fld>
            <a:endParaRPr lang="nl-NL">
              <a:solidFill>
                <a:prstClr val="black">
                  <a:tint val="75000"/>
                </a:prstClr>
              </a:solidFill>
              <a:latin typeface="Century Gothic"/>
            </a:endParaRPr>
          </a:p>
        </p:txBody>
      </p:sp>
    </p:spTree>
    <p:extLst>
      <p:ext uri="{BB962C8B-B14F-4D97-AF65-F5344CB8AC3E}">
        <p14:creationId xmlns:p14="http://schemas.microsoft.com/office/powerpoint/2010/main" val="1359682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C26F0-7B23-421D-8987-756362023063}"/>
              </a:ext>
            </a:extLst>
          </p:cNvPr>
          <p:cNvSpPr>
            <a:spLocks noGrp="1"/>
          </p:cNvSpPr>
          <p:nvPr>
            <p:ph type="title"/>
          </p:nvPr>
        </p:nvSpPr>
        <p:spPr/>
        <p:txBody>
          <a:bodyPr/>
          <a:lstStyle/>
          <a:p>
            <a:r>
              <a:rPr lang="nl-NL" dirty="0"/>
              <a:t>(Plaatje)</a:t>
            </a:r>
          </a:p>
        </p:txBody>
      </p:sp>
      <p:sp>
        <p:nvSpPr>
          <p:cNvPr id="3" name="Tijdelijke aanduiding voor inhoud 2">
            <a:extLst>
              <a:ext uri="{FF2B5EF4-FFF2-40B4-BE49-F238E27FC236}">
                <a16:creationId xmlns:a16="http://schemas.microsoft.com/office/drawing/2014/main" id="{C3EF7E7A-1951-4291-8C6B-6E42CE6E635B}"/>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8F7B4E42-8E0C-4CBE-928B-3F539B2F7CEB}"/>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53</a:t>
            </a:fld>
            <a:endParaRPr lang="nl-NL">
              <a:solidFill>
                <a:prstClr val="black">
                  <a:tint val="75000"/>
                </a:prstClr>
              </a:solidFill>
              <a:latin typeface="Century Gothic"/>
            </a:endParaRPr>
          </a:p>
        </p:txBody>
      </p:sp>
      <p:pic>
        <p:nvPicPr>
          <p:cNvPr id="5" name="Afbeelding 4">
            <a:extLst>
              <a:ext uri="{FF2B5EF4-FFF2-40B4-BE49-F238E27FC236}">
                <a16:creationId xmlns:a16="http://schemas.microsoft.com/office/drawing/2014/main" id="{3FEB970D-1B69-4E05-8FD8-E106E19FC245}"/>
              </a:ext>
            </a:extLst>
          </p:cNvPr>
          <p:cNvPicPr>
            <a:picLocks noChangeAspect="1"/>
          </p:cNvPicPr>
          <p:nvPr/>
        </p:nvPicPr>
        <p:blipFill>
          <a:blip r:embed="rId2"/>
          <a:stretch>
            <a:fillRect/>
          </a:stretch>
        </p:blipFill>
        <p:spPr>
          <a:xfrm>
            <a:off x="0" y="999744"/>
            <a:ext cx="9144000" cy="4858512"/>
          </a:xfrm>
          <a:prstGeom prst="rect">
            <a:avLst/>
          </a:prstGeom>
        </p:spPr>
      </p:pic>
    </p:spTree>
    <p:extLst>
      <p:ext uri="{BB962C8B-B14F-4D97-AF65-F5344CB8AC3E}">
        <p14:creationId xmlns:p14="http://schemas.microsoft.com/office/powerpoint/2010/main" val="39368078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4C89A-4566-4AAA-A9E7-D3F83470CD0E}"/>
              </a:ext>
            </a:extLst>
          </p:cNvPr>
          <p:cNvSpPr>
            <a:spLocks noGrp="1"/>
          </p:cNvSpPr>
          <p:nvPr>
            <p:ph type="title"/>
          </p:nvPr>
        </p:nvSpPr>
        <p:spPr>
          <a:xfrm>
            <a:off x="648000" y="719653"/>
            <a:ext cx="7848000" cy="783000"/>
          </a:xfrm>
        </p:spPr>
        <p:txBody>
          <a:bodyPr/>
          <a:lstStyle/>
          <a:p>
            <a:r>
              <a:rPr lang="nl-NL" dirty="0"/>
              <a:t>How we </a:t>
            </a:r>
            <a:r>
              <a:rPr lang="nl-NL" dirty="0" err="1"/>
              <a:t>did</a:t>
            </a:r>
            <a:r>
              <a:rPr lang="nl-NL" dirty="0"/>
              <a:t> </a:t>
            </a:r>
            <a:r>
              <a:rPr lang="nl-NL" dirty="0" err="1"/>
              <a:t>it</a:t>
            </a:r>
            <a:endParaRPr lang="nl-NL" dirty="0"/>
          </a:p>
        </p:txBody>
      </p:sp>
      <p:sp>
        <p:nvSpPr>
          <p:cNvPr id="3" name="Tijdelijke aanduiding voor inhoud 2">
            <a:extLst>
              <a:ext uri="{FF2B5EF4-FFF2-40B4-BE49-F238E27FC236}">
                <a16:creationId xmlns:a16="http://schemas.microsoft.com/office/drawing/2014/main" id="{DC7A9D99-0C73-4DD5-817E-EAD6286ECFE5}"/>
              </a:ext>
            </a:extLst>
          </p:cNvPr>
          <p:cNvSpPr>
            <a:spLocks noGrp="1"/>
          </p:cNvSpPr>
          <p:nvPr>
            <p:ph idx="1"/>
          </p:nvPr>
        </p:nvSpPr>
        <p:spPr>
          <a:xfrm>
            <a:off x="176349" y="1552822"/>
            <a:ext cx="8915400" cy="2754000"/>
          </a:xfrm>
        </p:spPr>
        <p:txBody>
          <a:bodyPr/>
          <a:lstStyle/>
          <a:p>
            <a:r>
              <a:rPr lang="nl-NL" dirty="0"/>
              <a:t>We </a:t>
            </a:r>
            <a:r>
              <a:rPr lang="nl-NL" dirty="0" err="1"/>
              <a:t>analysed</a:t>
            </a:r>
            <a:r>
              <a:rPr lang="nl-NL" dirty="0"/>
              <a:t> </a:t>
            </a:r>
            <a:r>
              <a:rPr lang="nl-NL" dirty="0" err="1"/>
              <a:t>the</a:t>
            </a:r>
            <a:r>
              <a:rPr lang="nl-NL" dirty="0"/>
              <a:t> virtual </a:t>
            </a:r>
            <a:r>
              <a:rPr lang="nl-NL" dirty="0" err="1"/>
              <a:t>catalogue</a:t>
            </a:r>
            <a:r>
              <a:rPr lang="nl-NL" dirty="0"/>
              <a:t> (60.000 records) </a:t>
            </a:r>
            <a:r>
              <a:rPr lang="nl-NL" dirty="0" err="1"/>
              <a:t>and</a:t>
            </a:r>
            <a:r>
              <a:rPr lang="nl-NL" dirty="0"/>
              <a:t> </a:t>
            </a:r>
            <a:r>
              <a:rPr lang="nl-NL" dirty="0" err="1"/>
              <a:t>distilled</a:t>
            </a:r>
            <a:r>
              <a:rPr lang="nl-NL" dirty="0"/>
              <a:t> a </a:t>
            </a:r>
            <a:r>
              <a:rPr lang="nl-NL" dirty="0" err="1"/>
              <a:t>unique</a:t>
            </a:r>
            <a:r>
              <a:rPr lang="nl-NL" dirty="0"/>
              <a:t> set of services</a:t>
            </a:r>
          </a:p>
          <a:p>
            <a:r>
              <a:rPr lang="nl-NL" dirty="0"/>
              <a:t>We </a:t>
            </a:r>
            <a:r>
              <a:rPr lang="nl-NL" dirty="0" err="1"/>
              <a:t>applied</a:t>
            </a:r>
            <a:r>
              <a:rPr lang="nl-NL" dirty="0"/>
              <a:t> uniform </a:t>
            </a:r>
            <a:r>
              <a:rPr lang="nl-NL" dirty="0" err="1"/>
              <a:t>names</a:t>
            </a:r>
            <a:r>
              <a:rPr lang="nl-NL" dirty="0"/>
              <a:t> </a:t>
            </a:r>
            <a:r>
              <a:rPr lang="nl-NL" dirty="0" err="1"/>
              <a:t>using</a:t>
            </a:r>
            <a:r>
              <a:rPr lang="nl-NL" dirty="0"/>
              <a:t> </a:t>
            </a:r>
            <a:r>
              <a:rPr lang="nl-NL" dirty="0" err="1"/>
              <a:t>fixed</a:t>
            </a:r>
            <a:r>
              <a:rPr lang="nl-NL" dirty="0"/>
              <a:t> </a:t>
            </a:r>
            <a:r>
              <a:rPr lang="nl-NL" dirty="0" err="1"/>
              <a:t>writing</a:t>
            </a:r>
            <a:r>
              <a:rPr lang="nl-NL" dirty="0"/>
              <a:t> </a:t>
            </a:r>
            <a:r>
              <a:rPr lang="nl-NL" dirty="0" err="1"/>
              <a:t>rules</a:t>
            </a:r>
            <a:endParaRPr lang="nl-NL" dirty="0"/>
          </a:p>
          <a:p>
            <a:endParaRPr lang="nl-NL" dirty="0"/>
          </a:p>
          <a:p>
            <a:r>
              <a:rPr lang="nl-NL" dirty="0"/>
              <a:t>We </a:t>
            </a:r>
            <a:r>
              <a:rPr lang="nl-NL" dirty="0" err="1"/>
              <a:t>consulted</a:t>
            </a:r>
            <a:r>
              <a:rPr lang="nl-NL" dirty="0"/>
              <a:t> </a:t>
            </a:r>
            <a:r>
              <a:rPr lang="nl-NL" dirty="0" err="1"/>
              <a:t>with</a:t>
            </a:r>
            <a:r>
              <a:rPr lang="nl-NL" dirty="0"/>
              <a:t>:</a:t>
            </a:r>
          </a:p>
          <a:p>
            <a:pPr lvl="1"/>
            <a:r>
              <a:rPr lang="nl-NL" dirty="0"/>
              <a:t>Suppliers of product &amp; service </a:t>
            </a:r>
            <a:r>
              <a:rPr lang="nl-NL" dirty="0" err="1"/>
              <a:t>catalogues</a:t>
            </a:r>
            <a:r>
              <a:rPr lang="nl-NL" dirty="0"/>
              <a:t> (commercial)</a:t>
            </a:r>
          </a:p>
          <a:p>
            <a:pPr lvl="1"/>
            <a:r>
              <a:rPr lang="nl-NL" dirty="0" err="1"/>
              <a:t>Umbrella</a:t>
            </a:r>
            <a:r>
              <a:rPr lang="nl-NL" dirty="0"/>
              <a:t> </a:t>
            </a:r>
            <a:r>
              <a:rPr lang="nl-NL" dirty="0" err="1"/>
              <a:t>organisations</a:t>
            </a:r>
            <a:r>
              <a:rPr lang="nl-NL" dirty="0"/>
              <a:t> </a:t>
            </a:r>
            <a:r>
              <a:rPr lang="nl-NL" dirty="0" err="1"/>
              <a:t>for</a:t>
            </a:r>
            <a:r>
              <a:rPr lang="nl-NL" dirty="0"/>
              <a:t> </a:t>
            </a:r>
            <a:r>
              <a:rPr lang="nl-NL" dirty="0" err="1"/>
              <a:t>municipalities</a:t>
            </a:r>
            <a:r>
              <a:rPr lang="nl-NL" dirty="0"/>
              <a:t>, </a:t>
            </a:r>
            <a:r>
              <a:rPr lang="nl-NL" dirty="0" err="1"/>
              <a:t>provinces</a:t>
            </a:r>
            <a:r>
              <a:rPr lang="nl-NL" dirty="0"/>
              <a:t>, waterboards, </a:t>
            </a:r>
            <a:r>
              <a:rPr lang="nl-NL" dirty="0" err="1"/>
              <a:t>central</a:t>
            </a:r>
            <a:r>
              <a:rPr lang="nl-NL" dirty="0"/>
              <a:t> </a:t>
            </a:r>
            <a:r>
              <a:rPr lang="nl-NL" dirty="0" err="1"/>
              <a:t>government</a:t>
            </a:r>
            <a:endParaRPr lang="nl-NL" dirty="0"/>
          </a:p>
          <a:p>
            <a:endParaRPr lang="nl-NL" dirty="0"/>
          </a:p>
          <a:p>
            <a:r>
              <a:rPr lang="nl-NL" dirty="0" err="1"/>
              <a:t>Our</a:t>
            </a:r>
            <a:r>
              <a:rPr lang="nl-NL" dirty="0"/>
              <a:t> </a:t>
            </a:r>
            <a:r>
              <a:rPr lang="nl-NL" dirty="0" err="1"/>
              <a:t>legal</a:t>
            </a:r>
            <a:r>
              <a:rPr lang="nl-NL" dirty="0"/>
              <a:t> expert </a:t>
            </a:r>
            <a:r>
              <a:rPr lang="nl-NL" dirty="0" err="1"/>
              <a:t>makes</a:t>
            </a:r>
            <a:r>
              <a:rPr lang="nl-NL" dirty="0"/>
              <a:t> </a:t>
            </a:r>
            <a:r>
              <a:rPr lang="nl-NL" dirty="0" err="1"/>
              <a:t>the</a:t>
            </a:r>
            <a:r>
              <a:rPr lang="nl-NL" dirty="0"/>
              <a:t> </a:t>
            </a:r>
            <a:r>
              <a:rPr lang="nl-NL" dirty="0" err="1"/>
              <a:t>final</a:t>
            </a:r>
            <a:r>
              <a:rPr lang="nl-NL" dirty="0"/>
              <a:t> </a:t>
            </a:r>
            <a:r>
              <a:rPr lang="nl-NL" dirty="0" err="1"/>
              <a:t>decisions</a:t>
            </a:r>
            <a:endParaRPr lang="nl-NL" dirty="0"/>
          </a:p>
          <a:p>
            <a:endParaRPr lang="nl-NL" dirty="0"/>
          </a:p>
          <a:p>
            <a:r>
              <a:rPr lang="nl-NL" dirty="0"/>
              <a:t>We </a:t>
            </a:r>
            <a:r>
              <a:rPr lang="nl-NL" dirty="0" err="1"/>
              <a:t>publish</a:t>
            </a:r>
            <a:r>
              <a:rPr lang="nl-NL" dirty="0"/>
              <a:t> </a:t>
            </a:r>
            <a:r>
              <a:rPr lang="nl-NL" dirty="0" err="1"/>
              <a:t>the</a:t>
            </a:r>
            <a:r>
              <a:rPr lang="nl-NL" dirty="0"/>
              <a:t> ‘list’ as </a:t>
            </a:r>
            <a:r>
              <a:rPr lang="nl-NL" dirty="0" err="1"/>
              <a:t>linked</a:t>
            </a:r>
            <a:r>
              <a:rPr lang="nl-NL" dirty="0"/>
              <a:t> data</a:t>
            </a:r>
          </a:p>
          <a:p>
            <a:endParaRPr lang="nl-NL" dirty="0"/>
          </a:p>
          <a:p>
            <a:r>
              <a:rPr lang="nl-NL" dirty="0"/>
              <a:t>Maintenance: 4x/</a:t>
            </a:r>
            <a:r>
              <a:rPr lang="nl-NL" dirty="0" err="1"/>
              <a:t>year</a:t>
            </a:r>
            <a:r>
              <a:rPr lang="nl-NL" dirty="0"/>
              <a:t> in </a:t>
            </a:r>
            <a:r>
              <a:rPr lang="nl-NL" dirty="0" err="1"/>
              <a:t>coordination</a:t>
            </a:r>
            <a:r>
              <a:rPr lang="nl-NL" dirty="0"/>
              <a:t> </a:t>
            </a:r>
            <a:r>
              <a:rPr lang="nl-NL" dirty="0" err="1"/>
              <a:t>with</a:t>
            </a:r>
            <a:r>
              <a:rPr lang="nl-NL" dirty="0"/>
              <a:t> </a:t>
            </a:r>
            <a:r>
              <a:rPr lang="nl-NL" dirty="0" err="1"/>
              <a:t>above</a:t>
            </a:r>
            <a:r>
              <a:rPr lang="nl-NL" dirty="0"/>
              <a:t> </a:t>
            </a:r>
            <a:r>
              <a:rPr lang="nl-NL" dirty="0" err="1"/>
              <a:t>parties</a:t>
            </a:r>
            <a:endParaRPr lang="nl-NL" dirty="0"/>
          </a:p>
        </p:txBody>
      </p:sp>
      <p:sp>
        <p:nvSpPr>
          <p:cNvPr id="4" name="Tijdelijke aanduiding voor dianummer 3">
            <a:extLst>
              <a:ext uri="{FF2B5EF4-FFF2-40B4-BE49-F238E27FC236}">
                <a16:creationId xmlns:a16="http://schemas.microsoft.com/office/drawing/2014/main" id="{7A5FE525-1BC4-4B89-AE3F-560691860E17}"/>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54</a:t>
            </a:fld>
            <a:endParaRPr lang="nl-NL">
              <a:solidFill>
                <a:prstClr val="black">
                  <a:tint val="75000"/>
                </a:prstClr>
              </a:solidFill>
              <a:latin typeface="Century Gothic"/>
            </a:endParaRPr>
          </a:p>
        </p:txBody>
      </p:sp>
    </p:spTree>
    <p:extLst>
      <p:ext uri="{BB962C8B-B14F-4D97-AF65-F5344CB8AC3E}">
        <p14:creationId xmlns:p14="http://schemas.microsoft.com/office/powerpoint/2010/main" val="904525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992DC-5823-4FE8-92BF-63E3C9D5D362}"/>
              </a:ext>
            </a:extLst>
          </p:cNvPr>
          <p:cNvSpPr>
            <a:spLocks noGrp="1"/>
          </p:cNvSpPr>
          <p:nvPr>
            <p:ph type="title"/>
          </p:nvPr>
        </p:nvSpPr>
        <p:spPr>
          <a:xfrm>
            <a:off x="648000" y="857250"/>
            <a:ext cx="7848000" cy="783000"/>
          </a:xfrm>
        </p:spPr>
        <p:txBody>
          <a:bodyPr/>
          <a:lstStyle/>
          <a:p>
            <a:r>
              <a:rPr lang="nl-NL" dirty="0"/>
              <a:t>UPL in </a:t>
            </a:r>
            <a:r>
              <a:rPr lang="nl-NL" dirty="0" err="1"/>
              <a:t>practice</a:t>
            </a:r>
            <a:endParaRPr lang="nl-NL" dirty="0"/>
          </a:p>
        </p:txBody>
      </p:sp>
      <p:sp>
        <p:nvSpPr>
          <p:cNvPr id="3" name="Tijdelijke aanduiding voor inhoud 2">
            <a:extLst>
              <a:ext uri="{FF2B5EF4-FFF2-40B4-BE49-F238E27FC236}">
                <a16:creationId xmlns:a16="http://schemas.microsoft.com/office/drawing/2014/main" id="{746117BE-CB5C-4145-9166-BCFCFA81729F}"/>
              </a:ext>
            </a:extLst>
          </p:cNvPr>
          <p:cNvSpPr>
            <a:spLocks noGrp="1"/>
          </p:cNvSpPr>
          <p:nvPr>
            <p:ph idx="1"/>
          </p:nvPr>
        </p:nvSpPr>
        <p:spPr>
          <a:xfrm>
            <a:off x="648000" y="1796367"/>
            <a:ext cx="7848000" cy="2754000"/>
          </a:xfrm>
        </p:spPr>
        <p:txBody>
          <a:bodyPr/>
          <a:lstStyle/>
          <a:p>
            <a:r>
              <a:rPr lang="nl-NL" dirty="0"/>
              <a:t>30% of </a:t>
            </a:r>
            <a:r>
              <a:rPr lang="nl-NL" dirty="0" err="1"/>
              <a:t>organisations</a:t>
            </a:r>
            <a:r>
              <a:rPr lang="nl-NL" dirty="0"/>
              <a:t> </a:t>
            </a:r>
            <a:r>
              <a:rPr lang="nl-NL" dirty="0" err="1"/>
              <a:t>apply</a:t>
            </a:r>
            <a:r>
              <a:rPr lang="nl-NL" dirty="0"/>
              <a:t> UPL labels, </a:t>
            </a:r>
            <a:r>
              <a:rPr lang="nl-NL" dirty="0" err="1"/>
              <a:t>number</a:t>
            </a:r>
            <a:r>
              <a:rPr lang="nl-NL" dirty="0"/>
              <a:t> is </a:t>
            </a:r>
            <a:r>
              <a:rPr lang="nl-NL" dirty="0" err="1"/>
              <a:t>growing</a:t>
            </a:r>
            <a:endParaRPr lang="nl-NL" dirty="0"/>
          </a:p>
          <a:p>
            <a:endParaRPr lang="nl-NL" dirty="0"/>
          </a:p>
          <a:p>
            <a:r>
              <a:rPr lang="nl-NL" dirty="0"/>
              <a:t>May </a:t>
            </a:r>
            <a:r>
              <a:rPr lang="nl-NL" dirty="0" err="1"/>
              <a:t>be</a:t>
            </a:r>
            <a:r>
              <a:rPr lang="nl-NL" dirty="0"/>
              <a:t> </a:t>
            </a:r>
            <a:r>
              <a:rPr lang="nl-NL" dirty="0" err="1"/>
              <a:t>used</a:t>
            </a:r>
            <a:r>
              <a:rPr lang="nl-NL" dirty="0"/>
              <a:t> </a:t>
            </a:r>
            <a:r>
              <a:rPr lang="nl-NL" dirty="0" err="1"/>
              <a:t>for</a:t>
            </a:r>
            <a:r>
              <a:rPr lang="nl-NL" dirty="0"/>
              <a:t> </a:t>
            </a:r>
            <a:r>
              <a:rPr lang="nl-NL" dirty="0" err="1"/>
              <a:t>connecting</a:t>
            </a:r>
            <a:r>
              <a:rPr lang="nl-NL" dirty="0"/>
              <a:t> </a:t>
            </a:r>
            <a:r>
              <a:rPr lang="nl-NL" dirty="0" err="1"/>
              <a:t>to</a:t>
            </a:r>
            <a:r>
              <a:rPr lang="nl-NL" dirty="0"/>
              <a:t> </a:t>
            </a:r>
            <a:r>
              <a:rPr lang="nl-NL" dirty="0" err="1"/>
              <a:t>products</a:t>
            </a:r>
            <a:r>
              <a:rPr lang="nl-NL" dirty="0"/>
              <a:t> </a:t>
            </a:r>
            <a:r>
              <a:rPr lang="nl-NL" dirty="0" err="1"/>
              <a:t>and</a:t>
            </a:r>
            <a:r>
              <a:rPr lang="nl-NL" dirty="0"/>
              <a:t> services:</a:t>
            </a:r>
          </a:p>
          <a:p>
            <a:pPr lvl="1"/>
            <a:r>
              <a:rPr lang="nl-NL" dirty="0"/>
              <a:t>Ondernemersplein.nl: </a:t>
            </a:r>
            <a:r>
              <a:rPr lang="nl-NL" dirty="0" err="1"/>
              <a:t>generic</a:t>
            </a:r>
            <a:r>
              <a:rPr lang="nl-NL" dirty="0"/>
              <a:t> product pages -&gt; </a:t>
            </a:r>
            <a:r>
              <a:rPr lang="nl-NL" dirty="0" err="1"/>
              <a:t>specific</a:t>
            </a:r>
            <a:r>
              <a:rPr lang="nl-NL" dirty="0"/>
              <a:t> </a:t>
            </a:r>
            <a:r>
              <a:rPr lang="nl-NL" dirty="0" err="1"/>
              <a:t>local</a:t>
            </a:r>
            <a:r>
              <a:rPr lang="nl-NL" dirty="0"/>
              <a:t> pages</a:t>
            </a:r>
          </a:p>
          <a:p>
            <a:pPr lvl="1"/>
            <a:r>
              <a:rPr lang="nl-NL" dirty="0"/>
              <a:t>Rijksoverheid.nl: product pages, topic pages, life events</a:t>
            </a:r>
          </a:p>
          <a:p>
            <a:pPr lvl="1"/>
            <a:r>
              <a:rPr lang="nl-NL" dirty="0"/>
              <a:t>Overheid.nl: </a:t>
            </a:r>
            <a:r>
              <a:rPr lang="nl-NL" dirty="0" err="1"/>
              <a:t>theme</a:t>
            </a:r>
            <a:r>
              <a:rPr lang="nl-NL" dirty="0"/>
              <a:t> </a:t>
            </a:r>
            <a:r>
              <a:rPr lang="nl-NL" dirty="0" err="1"/>
              <a:t>structure</a:t>
            </a:r>
            <a:endParaRPr lang="nl-NL" dirty="0"/>
          </a:p>
          <a:p>
            <a:pPr lvl="1"/>
            <a:r>
              <a:rPr lang="nl-NL" dirty="0"/>
              <a:t>SDG: </a:t>
            </a:r>
            <a:r>
              <a:rPr lang="nl-NL" dirty="0" err="1"/>
              <a:t>connecting</a:t>
            </a:r>
            <a:r>
              <a:rPr lang="nl-NL" dirty="0"/>
              <a:t> </a:t>
            </a:r>
            <a:r>
              <a:rPr lang="nl-NL" dirty="0" err="1"/>
              <a:t>to</a:t>
            </a:r>
            <a:r>
              <a:rPr lang="nl-NL" dirty="0"/>
              <a:t> </a:t>
            </a:r>
            <a:r>
              <a:rPr lang="nl-NL" dirty="0" err="1"/>
              <a:t>and</a:t>
            </a:r>
            <a:r>
              <a:rPr lang="nl-NL" dirty="0"/>
              <a:t> monitoring </a:t>
            </a:r>
            <a:r>
              <a:rPr lang="nl-NL" dirty="0" err="1"/>
              <a:t>local</a:t>
            </a:r>
            <a:r>
              <a:rPr lang="nl-NL" dirty="0"/>
              <a:t> product pages</a:t>
            </a:r>
          </a:p>
          <a:p>
            <a:pPr lvl="1"/>
            <a:endParaRPr lang="nl-NL" dirty="0"/>
          </a:p>
          <a:p>
            <a:r>
              <a:rPr lang="nl-NL" dirty="0" err="1"/>
              <a:t>Also</a:t>
            </a:r>
            <a:r>
              <a:rPr lang="nl-NL" dirty="0"/>
              <a:t> </a:t>
            </a:r>
            <a:r>
              <a:rPr lang="nl-NL" dirty="0" err="1"/>
              <a:t>used</a:t>
            </a:r>
            <a:r>
              <a:rPr lang="nl-NL" dirty="0"/>
              <a:t> as </a:t>
            </a:r>
            <a:r>
              <a:rPr lang="nl-NL" dirty="0" err="1"/>
              <a:t>the</a:t>
            </a:r>
            <a:r>
              <a:rPr lang="nl-NL" dirty="0"/>
              <a:t> basis </a:t>
            </a:r>
            <a:r>
              <a:rPr lang="nl-NL" dirty="0" err="1"/>
              <a:t>for</a:t>
            </a:r>
            <a:r>
              <a:rPr lang="nl-NL" dirty="0"/>
              <a:t>:</a:t>
            </a:r>
          </a:p>
          <a:p>
            <a:pPr lvl="1"/>
            <a:r>
              <a:rPr lang="nl-NL" dirty="0" err="1"/>
              <a:t>municipal</a:t>
            </a:r>
            <a:r>
              <a:rPr lang="nl-NL" dirty="0"/>
              <a:t> product </a:t>
            </a:r>
            <a:r>
              <a:rPr lang="nl-NL" dirty="0" err="1"/>
              <a:t>catalogues</a:t>
            </a:r>
            <a:endParaRPr lang="nl-NL" dirty="0"/>
          </a:p>
          <a:p>
            <a:pPr lvl="1"/>
            <a:r>
              <a:rPr lang="nl-NL" dirty="0" err="1"/>
              <a:t>Generic</a:t>
            </a:r>
            <a:r>
              <a:rPr lang="nl-NL" dirty="0"/>
              <a:t> service </a:t>
            </a:r>
            <a:r>
              <a:rPr lang="nl-NL" dirty="0" err="1"/>
              <a:t>texts</a:t>
            </a:r>
            <a:endParaRPr lang="nl-NL" dirty="0"/>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FFA10F37-ADC4-4ADE-A590-9CE15952A474}"/>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55</a:t>
            </a:fld>
            <a:endParaRPr lang="nl-NL">
              <a:solidFill>
                <a:prstClr val="black">
                  <a:tint val="75000"/>
                </a:prstClr>
              </a:solidFill>
              <a:latin typeface="Century Gothic"/>
            </a:endParaRPr>
          </a:p>
        </p:txBody>
      </p:sp>
    </p:spTree>
    <p:extLst>
      <p:ext uri="{BB962C8B-B14F-4D97-AF65-F5344CB8AC3E}">
        <p14:creationId xmlns:p14="http://schemas.microsoft.com/office/powerpoint/2010/main" val="41113228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992DC-5823-4FE8-92BF-63E3C9D5D362}"/>
              </a:ext>
            </a:extLst>
          </p:cNvPr>
          <p:cNvSpPr>
            <a:spLocks noGrp="1"/>
          </p:cNvSpPr>
          <p:nvPr>
            <p:ph type="title"/>
          </p:nvPr>
        </p:nvSpPr>
        <p:spPr>
          <a:xfrm>
            <a:off x="648000" y="951750"/>
            <a:ext cx="7848000" cy="783000"/>
          </a:xfrm>
        </p:spPr>
        <p:txBody>
          <a:bodyPr/>
          <a:lstStyle/>
          <a:p>
            <a:r>
              <a:rPr lang="nl-NL" dirty="0" err="1"/>
              <a:t>Lessons</a:t>
            </a:r>
            <a:r>
              <a:rPr lang="nl-NL" dirty="0"/>
              <a:t> </a:t>
            </a:r>
            <a:r>
              <a:rPr lang="nl-NL" dirty="0" err="1"/>
              <a:t>Learned</a:t>
            </a:r>
            <a:r>
              <a:rPr lang="nl-NL" dirty="0"/>
              <a:t> I</a:t>
            </a:r>
          </a:p>
        </p:txBody>
      </p:sp>
      <p:sp>
        <p:nvSpPr>
          <p:cNvPr id="3" name="Tijdelijke aanduiding voor inhoud 2">
            <a:extLst>
              <a:ext uri="{FF2B5EF4-FFF2-40B4-BE49-F238E27FC236}">
                <a16:creationId xmlns:a16="http://schemas.microsoft.com/office/drawing/2014/main" id="{746117BE-CB5C-4145-9166-BCFCFA81729F}"/>
              </a:ext>
            </a:extLst>
          </p:cNvPr>
          <p:cNvSpPr>
            <a:spLocks noGrp="1"/>
          </p:cNvSpPr>
          <p:nvPr>
            <p:ph idx="1"/>
          </p:nvPr>
        </p:nvSpPr>
        <p:spPr>
          <a:xfrm>
            <a:off x="648000" y="1972643"/>
            <a:ext cx="7848000" cy="2754000"/>
          </a:xfrm>
        </p:spPr>
        <p:txBody>
          <a:bodyPr/>
          <a:lstStyle/>
          <a:p>
            <a:endParaRPr lang="nl-NL" dirty="0"/>
          </a:p>
          <a:p>
            <a:r>
              <a:rPr lang="nl-NL" dirty="0" err="1"/>
              <a:t>Allow</a:t>
            </a:r>
            <a:r>
              <a:rPr lang="nl-NL" dirty="0"/>
              <a:t> </a:t>
            </a:r>
            <a:r>
              <a:rPr lang="nl-NL" dirty="0" err="1"/>
              <a:t>organisations</a:t>
            </a:r>
            <a:r>
              <a:rPr lang="nl-NL" dirty="0"/>
              <a:t> </a:t>
            </a:r>
            <a:r>
              <a:rPr lang="nl-NL" dirty="0" err="1"/>
              <a:t>to</a:t>
            </a:r>
            <a:r>
              <a:rPr lang="nl-NL" dirty="0"/>
              <a:t> </a:t>
            </a:r>
            <a:r>
              <a:rPr lang="nl-NL" dirty="0" err="1"/>
              <a:t>use</a:t>
            </a:r>
            <a:r>
              <a:rPr lang="nl-NL" dirty="0"/>
              <a:t> </a:t>
            </a:r>
            <a:r>
              <a:rPr lang="nl-NL" dirty="0" err="1"/>
              <a:t>their</a:t>
            </a:r>
            <a:r>
              <a:rPr lang="nl-NL" dirty="0"/>
              <a:t> </a:t>
            </a:r>
            <a:r>
              <a:rPr lang="nl-NL" dirty="0" err="1"/>
              <a:t>own</a:t>
            </a:r>
            <a:r>
              <a:rPr lang="nl-NL" dirty="0"/>
              <a:t> </a:t>
            </a:r>
            <a:r>
              <a:rPr lang="nl-NL" dirty="0" err="1"/>
              <a:t>terminology</a:t>
            </a:r>
            <a:r>
              <a:rPr lang="nl-NL" dirty="0"/>
              <a:t>; </a:t>
            </a:r>
            <a:r>
              <a:rPr lang="nl-NL" dirty="0" err="1"/>
              <a:t>use</a:t>
            </a:r>
            <a:r>
              <a:rPr lang="nl-NL" dirty="0"/>
              <a:t> </a:t>
            </a:r>
            <a:r>
              <a:rPr lang="nl-NL" dirty="0" err="1"/>
              <a:t>the</a:t>
            </a:r>
            <a:r>
              <a:rPr lang="nl-NL" dirty="0"/>
              <a:t> </a:t>
            </a:r>
            <a:r>
              <a:rPr lang="nl-NL" dirty="0" err="1"/>
              <a:t>generic</a:t>
            </a:r>
            <a:r>
              <a:rPr lang="nl-NL" dirty="0"/>
              <a:t> </a:t>
            </a:r>
            <a:r>
              <a:rPr lang="nl-NL" dirty="0" err="1"/>
              <a:t>names</a:t>
            </a:r>
            <a:r>
              <a:rPr lang="nl-NL" dirty="0"/>
              <a:t>   </a:t>
            </a:r>
            <a:r>
              <a:rPr lang="nl-NL" dirty="0" err="1"/>
              <a:t>only</a:t>
            </a:r>
            <a:r>
              <a:rPr lang="nl-NL" dirty="0"/>
              <a:t> ‘</a:t>
            </a:r>
            <a:r>
              <a:rPr lang="nl-NL" dirty="0" err="1"/>
              <a:t>under</a:t>
            </a:r>
            <a:r>
              <a:rPr lang="nl-NL" dirty="0"/>
              <a:t> </a:t>
            </a:r>
            <a:r>
              <a:rPr lang="nl-NL" dirty="0" err="1"/>
              <a:t>the</a:t>
            </a:r>
            <a:r>
              <a:rPr lang="nl-NL" dirty="0"/>
              <a:t> </a:t>
            </a:r>
            <a:r>
              <a:rPr lang="nl-NL" dirty="0" err="1"/>
              <a:t>hood</a:t>
            </a:r>
            <a:r>
              <a:rPr lang="nl-NL" dirty="0"/>
              <a:t>’</a:t>
            </a:r>
          </a:p>
          <a:p>
            <a:endParaRPr lang="nl-NL" dirty="0"/>
          </a:p>
          <a:p>
            <a:r>
              <a:rPr lang="nl-NL" dirty="0" err="1"/>
              <a:t>Pluriformity</a:t>
            </a:r>
            <a:r>
              <a:rPr lang="nl-NL" dirty="0"/>
              <a:t> = </a:t>
            </a:r>
            <a:r>
              <a:rPr lang="nl-NL" dirty="0" err="1"/>
              <a:t>discussion</a:t>
            </a:r>
            <a:endParaRPr lang="nl-NL" dirty="0"/>
          </a:p>
          <a:p>
            <a:pPr lvl="1"/>
            <a:r>
              <a:rPr lang="nl-NL" dirty="0"/>
              <a:t>Stick </a:t>
            </a:r>
            <a:r>
              <a:rPr lang="nl-NL" dirty="0" err="1"/>
              <a:t>to</a:t>
            </a:r>
            <a:r>
              <a:rPr lang="nl-NL" dirty="0"/>
              <a:t> </a:t>
            </a:r>
            <a:r>
              <a:rPr lang="nl-NL" dirty="0" err="1"/>
              <a:t>the</a:t>
            </a:r>
            <a:r>
              <a:rPr lang="nl-NL" dirty="0"/>
              <a:t> </a:t>
            </a:r>
            <a:r>
              <a:rPr lang="nl-NL" dirty="0" err="1"/>
              <a:t>legal</a:t>
            </a:r>
            <a:r>
              <a:rPr lang="nl-NL" dirty="0"/>
              <a:t> </a:t>
            </a:r>
            <a:r>
              <a:rPr lang="nl-NL" dirty="0" err="1"/>
              <a:t>terms</a:t>
            </a:r>
            <a:r>
              <a:rPr lang="nl-NL" dirty="0"/>
              <a:t> </a:t>
            </a:r>
            <a:r>
              <a:rPr lang="nl-NL" dirty="0" err="1"/>
              <a:t>for</a:t>
            </a:r>
            <a:r>
              <a:rPr lang="nl-NL" dirty="0"/>
              <a:t> consensus</a:t>
            </a:r>
          </a:p>
          <a:p>
            <a:endParaRPr lang="nl-NL" dirty="0"/>
          </a:p>
          <a:p>
            <a:r>
              <a:rPr lang="nl-NL" dirty="0" err="1"/>
              <a:t>Involve</a:t>
            </a:r>
            <a:r>
              <a:rPr lang="nl-NL" dirty="0"/>
              <a:t> </a:t>
            </a:r>
            <a:r>
              <a:rPr lang="nl-NL" dirty="0" err="1"/>
              <a:t>all</a:t>
            </a:r>
            <a:r>
              <a:rPr lang="nl-NL" dirty="0"/>
              <a:t> relevant </a:t>
            </a:r>
            <a:r>
              <a:rPr lang="nl-NL" dirty="0" err="1"/>
              <a:t>players</a:t>
            </a:r>
            <a:r>
              <a:rPr lang="nl-NL" dirty="0"/>
              <a:t>:</a:t>
            </a:r>
          </a:p>
          <a:p>
            <a:pPr lvl="1"/>
            <a:r>
              <a:rPr lang="nl-NL" dirty="0"/>
              <a:t>Content </a:t>
            </a:r>
            <a:r>
              <a:rPr lang="nl-NL" dirty="0" err="1"/>
              <a:t>suppliers</a:t>
            </a:r>
            <a:r>
              <a:rPr lang="nl-NL" dirty="0"/>
              <a:t> (</a:t>
            </a:r>
            <a:r>
              <a:rPr lang="nl-NL" dirty="0" err="1"/>
              <a:t>signaling</a:t>
            </a:r>
            <a:r>
              <a:rPr lang="nl-NL" dirty="0"/>
              <a:t> new/changes in </a:t>
            </a:r>
            <a:r>
              <a:rPr lang="nl-NL" dirty="0" err="1"/>
              <a:t>legislation</a:t>
            </a:r>
            <a:r>
              <a:rPr lang="nl-NL" dirty="0"/>
              <a:t> -&gt; new services)</a:t>
            </a:r>
          </a:p>
          <a:p>
            <a:pPr lvl="1"/>
            <a:r>
              <a:rPr lang="nl-NL" dirty="0" err="1"/>
              <a:t>Government</a:t>
            </a:r>
            <a:r>
              <a:rPr lang="nl-NL" dirty="0"/>
              <a:t> </a:t>
            </a:r>
            <a:r>
              <a:rPr lang="nl-NL" dirty="0" err="1"/>
              <a:t>organisations</a:t>
            </a:r>
            <a:r>
              <a:rPr lang="nl-NL" dirty="0"/>
              <a:t> </a:t>
            </a:r>
            <a:r>
              <a:rPr lang="nl-NL" dirty="0" err="1"/>
              <a:t>and</a:t>
            </a:r>
            <a:r>
              <a:rPr lang="nl-NL" dirty="0"/>
              <a:t> CMS </a:t>
            </a:r>
            <a:r>
              <a:rPr lang="nl-NL" dirty="0" err="1"/>
              <a:t>suppliers</a:t>
            </a:r>
            <a:r>
              <a:rPr lang="nl-NL" dirty="0"/>
              <a:t> </a:t>
            </a:r>
            <a:r>
              <a:rPr lang="nl-NL" dirty="0" err="1"/>
              <a:t>for</a:t>
            </a:r>
            <a:r>
              <a:rPr lang="nl-NL" dirty="0"/>
              <a:t> </a:t>
            </a:r>
            <a:r>
              <a:rPr lang="nl-NL" dirty="0" err="1"/>
              <a:t>easier</a:t>
            </a:r>
            <a:r>
              <a:rPr lang="nl-NL" dirty="0"/>
              <a:t> adoption</a:t>
            </a:r>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FFA10F37-ADC4-4ADE-A590-9CE15952A474}"/>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56</a:t>
            </a:fld>
            <a:endParaRPr lang="nl-NL">
              <a:solidFill>
                <a:prstClr val="black">
                  <a:tint val="75000"/>
                </a:prstClr>
              </a:solidFill>
              <a:latin typeface="Century Gothic"/>
            </a:endParaRPr>
          </a:p>
        </p:txBody>
      </p:sp>
    </p:spTree>
    <p:extLst>
      <p:ext uri="{BB962C8B-B14F-4D97-AF65-F5344CB8AC3E}">
        <p14:creationId xmlns:p14="http://schemas.microsoft.com/office/powerpoint/2010/main" val="3562558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992DC-5823-4FE8-92BF-63E3C9D5D362}"/>
              </a:ext>
            </a:extLst>
          </p:cNvPr>
          <p:cNvSpPr>
            <a:spLocks noGrp="1"/>
          </p:cNvSpPr>
          <p:nvPr>
            <p:ph type="title"/>
          </p:nvPr>
        </p:nvSpPr>
        <p:spPr>
          <a:xfrm>
            <a:off x="648000" y="951750"/>
            <a:ext cx="7848000" cy="783000"/>
          </a:xfrm>
        </p:spPr>
        <p:txBody>
          <a:bodyPr/>
          <a:lstStyle/>
          <a:p>
            <a:r>
              <a:rPr lang="nl-NL" dirty="0" err="1"/>
              <a:t>Lessons</a:t>
            </a:r>
            <a:r>
              <a:rPr lang="nl-NL" dirty="0"/>
              <a:t> </a:t>
            </a:r>
            <a:r>
              <a:rPr lang="nl-NL" dirty="0" err="1"/>
              <a:t>Learned</a:t>
            </a:r>
            <a:r>
              <a:rPr lang="nl-NL" dirty="0"/>
              <a:t> II</a:t>
            </a:r>
          </a:p>
        </p:txBody>
      </p:sp>
      <p:sp>
        <p:nvSpPr>
          <p:cNvPr id="3" name="Tijdelijke aanduiding voor inhoud 2">
            <a:extLst>
              <a:ext uri="{FF2B5EF4-FFF2-40B4-BE49-F238E27FC236}">
                <a16:creationId xmlns:a16="http://schemas.microsoft.com/office/drawing/2014/main" id="{746117BE-CB5C-4145-9166-BCFCFA81729F}"/>
              </a:ext>
            </a:extLst>
          </p:cNvPr>
          <p:cNvSpPr>
            <a:spLocks noGrp="1"/>
          </p:cNvSpPr>
          <p:nvPr>
            <p:ph idx="1"/>
          </p:nvPr>
        </p:nvSpPr>
        <p:spPr>
          <a:xfrm>
            <a:off x="648000" y="1816525"/>
            <a:ext cx="7848000" cy="2754000"/>
          </a:xfrm>
        </p:spPr>
        <p:txBody>
          <a:bodyPr/>
          <a:lstStyle/>
          <a:p>
            <a:r>
              <a:rPr lang="nl-NL" dirty="0" err="1"/>
              <a:t>Granularity</a:t>
            </a:r>
            <a:r>
              <a:rPr lang="nl-NL" dirty="0"/>
              <a:t> </a:t>
            </a:r>
            <a:r>
              <a:rPr lang="nl-NL" dirty="0" err="1"/>
              <a:t>will</a:t>
            </a:r>
            <a:r>
              <a:rPr lang="nl-NL" dirty="0"/>
              <a:t> </a:t>
            </a:r>
            <a:r>
              <a:rPr lang="nl-NL" dirty="0" err="1"/>
              <a:t>be</a:t>
            </a:r>
            <a:r>
              <a:rPr lang="nl-NL" dirty="0"/>
              <a:t> </a:t>
            </a:r>
            <a:r>
              <a:rPr lang="nl-NL" dirty="0" err="1"/>
              <a:t>an</a:t>
            </a:r>
            <a:r>
              <a:rPr lang="nl-NL" dirty="0"/>
              <a:t> issue</a:t>
            </a:r>
          </a:p>
          <a:p>
            <a:pPr lvl="1"/>
            <a:r>
              <a:rPr lang="nl-NL" dirty="0" err="1"/>
              <a:t>Municipality</a:t>
            </a:r>
            <a:r>
              <a:rPr lang="nl-NL" dirty="0"/>
              <a:t> </a:t>
            </a:r>
            <a:r>
              <a:rPr lang="nl-NL" dirty="0" err="1"/>
              <a:t>with</a:t>
            </a:r>
            <a:r>
              <a:rPr lang="nl-NL" dirty="0"/>
              <a:t> </a:t>
            </a:r>
            <a:r>
              <a:rPr lang="nl-NL" dirty="0" err="1"/>
              <a:t>one</a:t>
            </a:r>
            <a:r>
              <a:rPr lang="nl-NL" dirty="0"/>
              <a:t> parking permit </a:t>
            </a:r>
            <a:r>
              <a:rPr lang="nl-NL" dirty="0" err="1"/>
              <a:t>vs</a:t>
            </a:r>
            <a:r>
              <a:rPr lang="nl-NL" dirty="0"/>
              <a:t> separate parking permit </a:t>
            </a:r>
            <a:r>
              <a:rPr lang="nl-NL" dirty="0" err="1"/>
              <a:t>for</a:t>
            </a:r>
            <a:r>
              <a:rPr lang="nl-NL" dirty="0"/>
              <a:t> </a:t>
            </a:r>
            <a:r>
              <a:rPr lang="nl-NL" dirty="0" err="1"/>
              <a:t>visitors</a:t>
            </a:r>
            <a:r>
              <a:rPr lang="nl-NL" dirty="0"/>
              <a:t>, companies, </a:t>
            </a:r>
            <a:r>
              <a:rPr lang="nl-NL" dirty="0" err="1"/>
              <a:t>disabled</a:t>
            </a:r>
            <a:r>
              <a:rPr lang="nl-NL" dirty="0"/>
              <a:t>, etc.</a:t>
            </a:r>
          </a:p>
          <a:p>
            <a:pPr marL="0" indent="0">
              <a:buNone/>
            </a:pPr>
            <a:endParaRPr lang="nl-NL" dirty="0"/>
          </a:p>
          <a:p>
            <a:r>
              <a:rPr lang="nl-NL" dirty="0"/>
              <a:t>Information </a:t>
            </a:r>
            <a:r>
              <a:rPr lang="nl-NL" dirty="0" err="1"/>
              <a:t>vs</a:t>
            </a:r>
            <a:r>
              <a:rPr lang="nl-NL" dirty="0"/>
              <a:t> actions</a:t>
            </a:r>
          </a:p>
          <a:p>
            <a:pPr lvl="1"/>
            <a:r>
              <a:rPr lang="nl-NL" dirty="0"/>
              <a:t>Make a </a:t>
            </a:r>
            <a:r>
              <a:rPr lang="nl-NL" dirty="0" err="1"/>
              <a:t>clear</a:t>
            </a:r>
            <a:r>
              <a:rPr lang="nl-NL" dirty="0"/>
              <a:t> </a:t>
            </a:r>
            <a:r>
              <a:rPr lang="nl-NL" dirty="0" err="1"/>
              <a:t>distinction</a:t>
            </a:r>
            <a:r>
              <a:rPr lang="nl-NL" dirty="0"/>
              <a:t> of actions </a:t>
            </a:r>
            <a:r>
              <a:rPr lang="nl-NL" dirty="0" err="1"/>
              <a:t>and</a:t>
            </a:r>
            <a:r>
              <a:rPr lang="nl-NL" dirty="0"/>
              <a:t> information (i.e. information on </a:t>
            </a:r>
            <a:r>
              <a:rPr lang="nl-NL" dirty="0" err="1"/>
              <a:t>identification</a:t>
            </a:r>
            <a:r>
              <a:rPr lang="nl-NL" dirty="0"/>
              <a:t> </a:t>
            </a:r>
            <a:r>
              <a:rPr lang="nl-NL" dirty="0" err="1"/>
              <a:t>vs</a:t>
            </a:r>
            <a:r>
              <a:rPr lang="nl-NL" dirty="0"/>
              <a:t> </a:t>
            </a:r>
            <a:r>
              <a:rPr lang="nl-NL" dirty="0" err="1"/>
              <a:t>applying</a:t>
            </a:r>
            <a:r>
              <a:rPr lang="nl-NL" dirty="0"/>
              <a:t> </a:t>
            </a:r>
            <a:r>
              <a:rPr lang="nl-NL" dirty="0" err="1"/>
              <a:t>for</a:t>
            </a:r>
            <a:r>
              <a:rPr lang="nl-NL" dirty="0"/>
              <a:t> a </a:t>
            </a:r>
            <a:r>
              <a:rPr lang="nl-NL" dirty="0" err="1"/>
              <a:t>passport</a:t>
            </a:r>
            <a:r>
              <a:rPr lang="nl-NL" dirty="0"/>
              <a:t>)</a:t>
            </a:r>
          </a:p>
          <a:p>
            <a:pPr lvl="1"/>
            <a:endParaRPr lang="nl-NL" dirty="0"/>
          </a:p>
          <a:p>
            <a:r>
              <a:rPr lang="nl-NL" dirty="0"/>
              <a:t>Thesaurus </a:t>
            </a:r>
            <a:r>
              <a:rPr lang="nl-NL" dirty="0" err="1"/>
              <a:t>vs</a:t>
            </a:r>
            <a:r>
              <a:rPr lang="nl-NL" dirty="0"/>
              <a:t> flat list</a:t>
            </a:r>
          </a:p>
          <a:p>
            <a:pPr lvl="1"/>
            <a:r>
              <a:rPr lang="nl-NL" dirty="0" err="1"/>
              <a:t>You</a:t>
            </a:r>
            <a:r>
              <a:rPr lang="nl-NL" dirty="0"/>
              <a:t> </a:t>
            </a:r>
            <a:r>
              <a:rPr lang="nl-NL" dirty="0" err="1"/>
              <a:t>may</a:t>
            </a:r>
            <a:r>
              <a:rPr lang="nl-NL" dirty="0"/>
              <a:t> want </a:t>
            </a:r>
            <a:r>
              <a:rPr lang="nl-NL" dirty="0" err="1"/>
              <a:t>to</a:t>
            </a:r>
            <a:r>
              <a:rPr lang="nl-NL" dirty="0"/>
              <a:t> </a:t>
            </a:r>
            <a:r>
              <a:rPr lang="nl-NL" dirty="0" err="1"/>
              <a:t>capture</a:t>
            </a:r>
            <a:r>
              <a:rPr lang="nl-NL" dirty="0"/>
              <a:t> </a:t>
            </a:r>
            <a:r>
              <a:rPr lang="nl-NL" dirty="0" err="1"/>
              <a:t>every</a:t>
            </a:r>
            <a:r>
              <a:rPr lang="nl-NL" dirty="0"/>
              <a:t> aspect of a product in a </a:t>
            </a:r>
            <a:r>
              <a:rPr lang="nl-NL" dirty="0" err="1"/>
              <a:t>conceptually</a:t>
            </a:r>
            <a:r>
              <a:rPr lang="nl-NL" dirty="0"/>
              <a:t> clean model, but </a:t>
            </a:r>
            <a:r>
              <a:rPr lang="nl-NL" dirty="0" err="1"/>
              <a:t>this</a:t>
            </a:r>
            <a:r>
              <a:rPr lang="nl-NL" dirty="0"/>
              <a:t> </a:t>
            </a:r>
            <a:r>
              <a:rPr lang="nl-NL" dirty="0" err="1"/>
              <a:t>will</a:t>
            </a:r>
            <a:r>
              <a:rPr lang="nl-NL" dirty="0"/>
              <a:t> </a:t>
            </a:r>
            <a:r>
              <a:rPr lang="nl-NL" dirty="0" err="1"/>
              <a:t>add</a:t>
            </a:r>
            <a:r>
              <a:rPr lang="nl-NL" dirty="0"/>
              <a:t> </a:t>
            </a:r>
            <a:r>
              <a:rPr lang="nl-NL" dirty="0" err="1"/>
              <a:t>complexity</a:t>
            </a:r>
            <a:r>
              <a:rPr lang="nl-NL" dirty="0"/>
              <a:t> </a:t>
            </a:r>
            <a:r>
              <a:rPr lang="nl-NL" dirty="0" err="1"/>
              <a:t>for</a:t>
            </a:r>
            <a:r>
              <a:rPr lang="nl-NL" dirty="0"/>
              <a:t> </a:t>
            </a:r>
            <a:r>
              <a:rPr lang="nl-NL" dirty="0" err="1"/>
              <a:t>those</a:t>
            </a:r>
            <a:r>
              <a:rPr lang="nl-NL" dirty="0"/>
              <a:t> </a:t>
            </a:r>
            <a:r>
              <a:rPr lang="nl-NL" dirty="0" err="1"/>
              <a:t>implementing</a:t>
            </a:r>
            <a:r>
              <a:rPr lang="nl-NL" dirty="0"/>
              <a:t> </a:t>
            </a:r>
            <a:r>
              <a:rPr lang="nl-NL" dirty="0" err="1"/>
              <a:t>the</a:t>
            </a:r>
            <a:r>
              <a:rPr lang="nl-NL" dirty="0"/>
              <a:t> list</a:t>
            </a:r>
          </a:p>
          <a:p>
            <a:pPr lvl="1"/>
            <a:r>
              <a:rPr lang="nl-NL" dirty="0" err="1"/>
              <a:t>This</a:t>
            </a:r>
            <a:r>
              <a:rPr lang="nl-NL" dirty="0"/>
              <a:t> is </a:t>
            </a:r>
            <a:r>
              <a:rPr lang="nl-NL" dirty="0" err="1"/>
              <a:t>why</a:t>
            </a:r>
            <a:r>
              <a:rPr lang="nl-NL" dirty="0"/>
              <a:t> we </a:t>
            </a:r>
            <a:r>
              <a:rPr lang="nl-NL" dirty="0" err="1"/>
              <a:t>kept</a:t>
            </a:r>
            <a:r>
              <a:rPr lang="nl-NL" dirty="0"/>
              <a:t> </a:t>
            </a:r>
            <a:r>
              <a:rPr lang="nl-NL" dirty="0" err="1"/>
              <a:t>it</a:t>
            </a:r>
            <a:r>
              <a:rPr lang="nl-NL" dirty="0"/>
              <a:t> </a:t>
            </a:r>
            <a:r>
              <a:rPr lang="nl-NL" dirty="0" err="1"/>
              <a:t>simple</a:t>
            </a:r>
            <a:r>
              <a:rPr lang="nl-NL" dirty="0"/>
              <a:t>: a flat list of ‘tags’ or ‘labels’</a:t>
            </a:r>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FFA10F37-ADC4-4ADE-A590-9CE15952A474}"/>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57</a:t>
            </a:fld>
            <a:endParaRPr lang="nl-NL">
              <a:solidFill>
                <a:prstClr val="black">
                  <a:tint val="75000"/>
                </a:prstClr>
              </a:solidFill>
              <a:latin typeface="Century Gothic"/>
            </a:endParaRPr>
          </a:p>
        </p:txBody>
      </p:sp>
    </p:spTree>
    <p:extLst>
      <p:ext uri="{BB962C8B-B14F-4D97-AF65-F5344CB8AC3E}">
        <p14:creationId xmlns:p14="http://schemas.microsoft.com/office/powerpoint/2010/main" val="1547247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2">
            <a:extLst>
              <a:ext uri="{FF2B5EF4-FFF2-40B4-BE49-F238E27FC236}">
                <a16:creationId xmlns:a16="http://schemas.microsoft.com/office/drawing/2014/main" id="{2EAD7C0D-BEC8-4744-BFBA-EF8528561F13}"/>
              </a:ext>
            </a:extLst>
          </p:cNvPr>
          <p:cNvSpPr txBox="1">
            <a:spLocks/>
          </p:cNvSpPr>
          <p:nvPr/>
        </p:nvSpPr>
        <p:spPr>
          <a:xfrm>
            <a:off x="4635258" y="4682832"/>
            <a:ext cx="4508745" cy="914819"/>
          </a:xfrm>
          <a:prstGeom prst="rect">
            <a:avLst/>
          </a:prstGeom>
        </p:spPr>
        <p:txBody>
          <a:bodyPr vert="horz" wrap="square" lIns="0" tIns="0" rIns="0" bIns="0" rtlCol="0" anchor="t" anchorCtr="0">
            <a:noAutofit/>
          </a:bodyPr>
          <a:lstStyle>
            <a:lvl1pPr marL="288000" indent="-288000" algn="l" defTabSz="457200" rtl="0" eaLnBrk="1" latinLnBrk="0" hangingPunct="1">
              <a:lnSpc>
                <a:spcPts val="2200"/>
              </a:lnSpc>
              <a:spcBef>
                <a:spcPts val="0"/>
              </a:spcBef>
              <a:buFontTx/>
              <a:buBlip>
                <a:blip r:embed="rId2"/>
              </a:buBlip>
              <a:defRPr sz="1600" kern="1200">
                <a:solidFill>
                  <a:schemeClr val="tx1"/>
                </a:solidFill>
                <a:latin typeface="+mn-lt"/>
                <a:ea typeface="+mn-ea"/>
                <a:cs typeface="+mn-cs"/>
              </a:defRPr>
            </a:lvl1pPr>
            <a:lvl2pPr marL="576000" indent="-288000" algn="l" defTabSz="457200" rtl="0" eaLnBrk="1" latinLnBrk="0" hangingPunct="1">
              <a:lnSpc>
                <a:spcPts val="2200"/>
              </a:lnSpc>
              <a:spcBef>
                <a:spcPts val="0"/>
              </a:spcBef>
              <a:buFontTx/>
              <a:buBlip>
                <a:blip r:embed="rId3"/>
              </a:buBlip>
              <a:defRPr sz="1600" kern="1200">
                <a:solidFill>
                  <a:schemeClr val="tx1"/>
                </a:solidFill>
                <a:latin typeface="+mn-lt"/>
                <a:ea typeface="+mn-ea"/>
                <a:cs typeface="+mn-cs"/>
              </a:defRPr>
            </a:lvl2pPr>
            <a:lvl3pPr marL="864000" indent="-288000" algn="l" defTabSz="457200" rtl="0" eaLnBrk="1" latinLnBrk="0" hangingPunct="1">
              <a:lnSpc>
                <a:spcPts val="2200"/>
              </a:lnSpc>
              <a:spcBef>
                <a:spcPts val="0"/>
              </a:spcBef>
              <a:buFontTx/>
              <a:buBlip>
                <a:blip r:embed="rId2"/>
              </a:buBlip>
              <a:defRPr sz="1600" kern="1200">
                <a:solidFill>
                  <a:schemeClr val="tx1"/>
                </a:solidFill>
                <a:latin typeface="+mn-lt"/>
                <a:ea typeface="+mn-ea"/>
                <a:cs typeface="+mn-cs"/>
              </a:defRPr>
            </a:lvl3pPr>
            <a:lvl4pPr marL="1152000" indent="-288000" algn="l" defTabSz="457200" rtl="0" eaLnBrk="1" latinLnBrk="0" hangingPunct="1">
              <a:lnSpc>
                <a:spcPts val="2200"/>
              </a:lnSpc>
              <a:spcBef>
                <a:spcPts val="0"/>
              </a:spcBef>
              <a:buFontTx/>
              <a:buBlip>
                <a:blip r:embed="rId3"/>
              </a:buBlip>
              <a:defRPr sz="1600" kern="1200">
                <a:solidFill>
                  <a:schemeClr val="tx1"/>
                </a:solidFill>
                <a:latin typeface="+mn-lt"/>
                <a:ea typeface="+mn-ea"/>
                <a:cs typeface="+mn-cs"/>
              </a:defRPr>
            </a:lvl4pPr>
            <a:lvl5pPr marL="1620000" indent="-324000" algn="l" defTabSz="457200" rtl="0" eaLnBrk="1" latinLnBrk="0" hangingPunct="1">
              <a:lnSpc>
                <a:spcPts val="2200"/>
              </a:lnSpc>
              <a:spcBef>
                <a:spcPts val="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solidFill>
                  <a:prstClr val="black"/>
                </a:solidFill>
                <a:latin typeface="Century Gothic"/>
                <a:hlinkClick r:id="rId4"/>
              </a:rPr>
              <a:t>marco.aarts@ictu.nl</a:t>
            </a:r>
            <a:endParaRPr lang="nl-NL" dirty="0">
              <a:solidFill>
                <a:prstClr val="black"/>
              </a:solidFill>
              <a:latin typeface="Century Gothic"/>
            </a:endParaRPr>
          </a:p>
          <a:p>
            <a:r>
              <a:rPr lang="nl-NL" dirty="0">
                <a:solidFill>
                  <a:prstClr val="black"/>
                </a:solidFill>
                <a:latin typeface="Century Gothic"/>
                <a:hlinkClick r:id="rId5"/>
              </a:rPr>
              <a:t>https://www.linkedin.com/in/marcoaarts/</a:t>
            </a:r>
            <a:endParaRPr lang="nl-NL" dirty="0">
              <a:solidFill>
                <a:prstClr val="black"/>
              </a:solidFill>
              <a:latin typeface="Century Gothic"/>
            </a:endParaRPr>
          </a:p>
          <a:p>
            <a:endParaRPr lang="nl-NL" dirty="0">
              <a:solidFill>
                <a:prstClr val="black"/>
              </a:solidFill>
              <a:latin typeface="Century Gothic"/>
            </a:endParaRPr>
          </a:p>
          <a:p>
            <a:endParaRPr lang="nl-NL" dirty="0">
              <a:solidFill>
                <a:prstClr val="black"/>
              </a:solidFill>
              <a:latin typeface="Century Gothic"/>
            </a:endParaRPr>
          </a:p>
        </p:txBody>
      </p:sp>
      <p:sp>
        <p:nvSpPr>
          <p:cNvPr id="2" name="Titel 1">
            <a:extLst>
              <a:ext uri="{FF2B5EF4-FFF2-40B4-BE49-F238E27FC236}">
                <a16:creationId xmlns:a16="http://schemas.microsoft.com/office/drawing/2014/main" id="{B47FA91A-4BA5-4517-A3B1-B2B0051D00EF}"/>
              </a:ext>
            </a:extLst>
          </p:cNvPr>
          <p:cNvSpPr>
            <a:spLocks noGrp="1"/>
          </p:cNvSpPr>
          <p:nvPr>
            <p:ph type="title"/>
          </p:nvPr>
        </p:nvSpPr>
        <p:spPr>
          <a:xfrm>
            <a:off x="648000" y="859924"/>
            <a:ext cx="7848000" cy="783000"/>
          </a:xfrm>
        </p:spPr>
        <p:txBody>
          <a:bodyPr/>
          <a:lstStyle/>
          <a:p>
            <a:r>
              <a:rPr lang="nl-NL" dirty="0" err="1"/>
              <a:t>Where</a:t>
            </a:r>
            <a:r>
              <a:rPr lang="nl-NL" dirty="0"/>
              <a:t> </a:t>
            </a:r>
            <a:r>
              <a:rPr lang="nl-NL" dirty="0" err="1"/>
              <a:t>to</a:t>
            </a:r>
            <a:r>
              <a:rPr lang="nl-NL" dirty="0"/>
              <a:t> </a:t>
            </a:r>
            <a:r>
              <a:rPr lang="nl-NL" dirty="0" err="1"/>
              <a:t>learn</a:t>
            </a:r>
            <a:r>
              <a:rPr lang="nl-NL" dirty="0"/>
              <a:t> more</a:t>
            </a:r>
          </a:p>
        </p:txBody>
      </p:sp>
      <p:sp>
        <p:nvSpPr>
          <p:cNvPr id="3" name="Tijdelijke aanduiding voor inhoud 2">
            <a:extLst>
              <a:ext uri="{FF2B5EF4-FFF2-40B4-BE49-F238E27FC236}">
                <a16:creationId xmlns:a16="http://schemas.microsoft.com/office/drawing/2014/main" id="{E6FD4900-A891-4C62-AF3C-46C3A3664497}"/>
              </a:ext>
            </a:extLst>
          </p:cNvPr>
          <p:cNvSpPr>
            <a:spLocks noGrp="1"/>
          </p:cNvSpPr>
          <p:nvPr>
            <p:ph idx="1"/>
          </p:nvPr>
        </p:nvSpPr>
        <p:spPr>
          <a:xfrm>
            <a:off x="648000" y="1717599"/>
            <a:ext cx="7848000" cy="2754000"/>
          </a:xfrm>
        </p:spPr>
        <p:txBody>
          <a:bodyPr/>
          <a:lstStyle/>
          <a:p>
            <a:r>
              <a:rPr lang="nl-NL" dirty="0"/>
              <a:t>UPL page:</a:t>
            </a:r>
          </a:p>
          <a:p>
            <a:pPr lvl="1"/>
            <a:r>
              <a:rPr lang="nl-NL" dirty="0">
                <a:hlinkClick r:id="rId6"/>
              </a:rPr>
              <a:t>https://standaarden.overheid.nl/owms/4.0/doc/waardelijsten/overheid.uniformeproductnaam</a:t>
            </a:r>
            <a:endParaRPr lang="nl-NL" dirty="0"/>
          </a:p>
          <a:p>
            <a:pPr lvl="1"/>
            <a:endParaRPr lang="nl-NL" dirty="0"/>
          </a:p>
          <a:p>
            <a:r>
              <a:rPr lang="nl-NL" dirty="0"/>
              <a:t>Samenwerkende Catalogi </a:t>
            </a:r>
            <a:r>
              <a:rPr lang="nl-NL" dirty="0" err="1"/>
              <a:t>specifications</a:t>
            </a:r>
            <a:r>
              <a:rPr lang="nl-NL" dirty="0"/>
              <a:t>:</a:t>
            </a:r>
          </a:p>
          <a:p>
            <a:pPr lvl="1"/>
            <a:r>
              <a:rPr lang="nl-NL" dirty="0">
                <a:hlinkClick r:id="rId7"/>
              </a:rPr>
              <a:t>https://www.logius.nl/diensten/samenwerkende-catalogi/</a:t>
            </a:r>
            <a:endParaRPr lang="nl-NL" dirty="0"/>
          </a:p>
          <a:p>
            <a:pPr lvl="1"/>
            <a:endParaRPr lang="nl-NL" dirty="0"/>
          </a:p>
          <a:p>
            <a:r>
              <a:rPr lang="nl-NL" dirty="0"/>
              <a:t>Central portals</a:t>
            </a:r>
          </a:p>
          <a:p>
            <a:pPr lvl="1"/>
            <a:r>
              <a:rPr lang="nl-NL" dirty="0">
                <a:hlinkClick r:id="rId8"/>
              </a:rPr>
              <a:t>www.overheid.nl</a:t>
            </a:r>
            <a:endParaRPr lang="nl-NL" dirty="0"/>
          </a:p>
          <a:p>
            <a:pPr lvl="1"/>
            <a:r>
              <a:rPr lang="nl-NL" dirty="0">
                <a:hlinkClick r:id="rId9"/>
              </a:rPr>
              <a:t>www.ondernemersplein.nl</a:t>
            </a:r>
            <a:endParaRPr lang="nl-NL" dirty="0"/>
          </a:p>
          <a:p>
            <a:pPr lvl="1"/>
            <a:r>
              <a:rPr lang="nl-NL" dirty="0">
                <a:hlinkClick r:id="rId10"/>
              </a:rPr>
              <a:t>www.rijksoverheid.nl</a:t>
            </a:r>
            <a:endParaRPr lang="nl-NL" dirty="0"/>
          </a:p>
          <a:p>
            <a:endParaRPr lang="nl-NL" dirty="0"/>
          </a:p>
        </p:txBody>
      </p:sp>
      <p:sp>
        <p:nvSpPr>
          <p:cNvPr id="4" name="Tijdelijke aanduiding voor dianummer 3">
            <a:extLst>
              <a:ext uri="{FF2B5EF4-FFF2-40B4-BE49-F238E27FC236}">
                <a16:creationId xmlns:a16="http://schemas.microsoft.com/office/drawing/2014/main" id="{7F81DB21-9B00-4A99-8158-6FE4B02C108D}"/>
              </a:ext>
            </a:extLst>
          </p:cNvPr>
          <p:cNvSpPr>
            <a:spLocks noGrp="1"/>
          </p:cNvSpPr>
          <p:nvPr>
            <p:ph type="sldNum" sz="quarter" idx="12"/>
          </p:nvPr>
        </p:nvSpPr>
        <p:spPr/>
        <p:txBody>
          <a:bodyPr/>
          <a:lstStyle/>
          <a:p>
            <a:pPr defTabSz="457200"/>
            <a:fld id="{928D819E-F5FA-284C-9E0C-A84A34B063B7}" type="slidenum">
              <a:rPr lang="nl-NL">
                <a:solidFill>
                  <a:prstClr val="black">
                    <a:tint val="75000"/>
                  </a:prstClr>
                </a:solidFill>
                <a:latin typeface="Century Gothic"/>
              </a:rPr>
              <a:pPr defTabSz="457200"/>
              <a:t>58</a:t>
            </a:fld>
            <a:endParaRPr lang="nl-NL">
              <a:solidFill>
                <a:prstClr val="black">
                  <a:tint val="75000"/>
                </a:prstClr>
              </a:solidFill>
              <a:latin typeface="Century Gothic"/>
            </a:endParaRPr>
          </a:p>
        </p:txBody>
      </p:sp>
      <p:pic>
        <p:nvPicPr>
          <p:cNvPr id="1028" name="Picture 4" descr="Afbeeldingsresultaat voor linkedin">
            <a:extLst>
              <a:ext uri="{FF2B5EF4-FFF2-40B4-BE49-F238E27FC236}">
                <a16:creationId xmlns:a16="http://schemas.microsoft.com/office/drawing/2014/main" id="{01BF04CC-8862-4C1C-A609-A2864E14431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0094" y="4926331"/>
            <a:ext cx="328612" cy="32861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Afbeeldingsresultaat voor email">
            <a:extLst>
              <a:ext uri="{FF2B5EF4-FFF2-40B4-BE49-F238E27FC236}">
                <a16:creationId xmlns:a16="http://schemas.microsoft.com/office/drawing/2014/main" id="{0991EF2A-B2B7-451D-9EDB-39BFA4577DA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nl-NL">
              <a:solidFill>
                <a:prstClr val="black"/>
              </a:solidFill>
              <a:latin typeface="Century Gothic"/>
            </a:endParaRPr>
          </a:p>
        </p:txBody>
      </p:sp>
      <p:pic>
        <p:nvPicPr>
          <p:cNvPr id="12" name="Picture 10" descr="Afbeeldingsresultaat voor email">
            <a:extLst>
              <a:ext uri="{FF2B5EF4-FFF2-40B4-BE49-F238E27FC236}">
                <a16:creationId xmlns:a16="http://schemas.microsoft.com/office/drawing/2014/main" id="{D39AE168-BBE8-4908-84A5-66304BA9CA8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07727" y="4674091"/>
            <a:ext cx="433351" cy="2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350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6113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457200" y="1268762"/>
            <a:ext cx="8229600" cy="936625"/>
          </a:xfrm>
        </p:spPr>
        <p:txBody>
          <a:bodyPr/>
          <a:lstStyle/>
          <a:p>
            <a:r>
              <a:rPr lang="en-GB" dirty="0" smtClean="0"/>
              <a:t>Transforming the data (tool chain)</a:t>
            </a:r>
            <a:endParaRPr lang="en-GB" dirty="0"/>
          </a:p>
        </p:txBody>
      </p:sp>
      <p:pic>
        <p:nvPicPr>
          <p:cNvPr id="95" name="Picture 94" descr="BIG IMAGE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310" y="2005713"/>
            <a:ext cx="6195914" cy="3544578"/>
          </a:xfrm>
          <a:prstGeom prst="rect">
            <a:avLst/>
          </a:prstGeom>
        </p:spPr>
      </p:pic>
      <p:sp>
        <p:nvSpPr>
          <p:cNvPr id="4" name="TextBox 3"/>
          <p:cNvSpPr txBox="1"/>
          <p:nvPr/>
        </p:nvSpPr>
        <p:spPr>
          <a:xfrm>
            <a:off x="220048" y="2356217"/>
            <a:ext cx="1164965" cy="369332"/>
          </a:xfrm>
          <a:prstGeom prst="rect">
            <a:avLst/>
          </a:prstGeom>
          <a:noFill/>
        </p:spPr>
        <p:txBody>
          <a:bodyPr wrap="square" rtlCol="0">
            <a:spAutoFit/>
          </a:bodyPr>
          <a:lstStyle/>
          <a:p>
            <a:r>
              <a:rPr lang="en-GB" dirty="0"/>
              <a:t>Portugal</a:t>
            </a:r>
            <a:endParaRPr lang="en-US" dirty="0"/>
          </a:p>
        </p:txBody>
      </p:sp>
      <p:sp>
        <p:nvSpPr>
          <p:cNvPr id="30" name="TextBox 29"/>
          <p:cNvSpPr txBox="1"/>
          <p:nvPr/>
        </p:nvSpPr>
        <p:spPr>
          <a:xfrm>
            <a:off x="304627" y="5260558"/>
            <a:ext cx="874085" cy="369332"/>
          </a:xfrm>
          <a:prstGeom prst="rect">
            <a:avLst/>
          </a:prstGeom>
          <a:noFill/>
        </p:spPr>
        <p:txBody>
          <a:bodyPr wrap="square" rtlCol="0">
            <a:spAutoFit/>
          </a:bodyPr>
          <a:lstStyle/>
          <a:p>
            <a:r>
              <a:rPr lang="en-GB" dirty="0"/>
              <a:t>Spain</a:t>
            </a:r>
            <a:endParaRPr lang="en-US" dirty="0"/>
          </a:p>
        </p:txBody>
      </p:sp>
      <p:pic>
        <p:nvPicPr>
          <p:cNvPr id="7" name="Picture 6" descr="Clipart - &lt;strong&gt;File Icon&lt;/strong&gt;"/>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643988" y="2806928"/>
            <a:ext cx="1095887" cy="1095887"/>
          </a:xfrm>
          <a:prstGeom prst="rect">
            <a:avLst/>
          </a:prstGeom>
        </p:spPr>
      </p:pic>
      <p:sp>
        <p:nvSpPr>
          <p:cNvPr id="33" name="TextBox 32"/>
          <p:cNvSpPr txBox="1"/>
          <p:nvPr/>
        </p:nvSpPr>
        <p:spPr>
          <a:xfrm>
            <a:off x="2745466" y="2565677"/>
            <a:ext cx="846591" cy="369332"/>
          </a:xfrm>
          <a:prstGeom prst="rect">
            <a:avLst/>
          </a:prstGeom>
          <a:noFill/>
        </p:spPr>
        <p:txBody>
          <a:bodyPr wrap="square" rtlCol="0">
            <a:spAutoFit/>
          </a:bodyPr>
          <a:lstStyle/>
          <a:p>
            <a:r>
              <a:rPr lang="en-GB" dirty="0"/>
              <a:t>JSON</a:t>
            </a:r>
            <a:endParaRPr lang="en-US" dirty="0"/>
          </a:p>
        </p:txBody>
      </p:sp>
      <p:cxnSp>
        <p:nvCxnSpPr>
          <p:cNvPr id="39" name="Straight Arrow Connector 38"/>
          <p:cNvCxnSpPr>
            <a:cxnSpLocks/>
            <a:endCxn id="7" idx="1"/>
          </p:cNvCxnSpPr>
          <p:nvPr/>
        </p:nvCxnSpPr>
        <p:spPr bwMode="auto">
          <a:xfrm>
            <a:off x="1387448" y="3340337"/>
            <a:ext cx="1256538" cy="14535"/>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cxnSpLocks/>
            <a:stCxn id="7" idx="3"/>
            <a:endCxn id="43" idx="1"/>
          </p:cNvCxnSpPr>
          <p:nvPr/>
        </p:nvCxnSpPr>
        <p:spPr bwMode="auto">
          <a:xfrm>
            <a:off x="3739873" y="3354870"/>
            <a:ext cx="884490" cy="644202"/>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61" name="Picture 60" descr="&lt;strong&gt;Linked&lt;/strong&gt; &lt;strong&gt;Data&lt;/strong&gt; (LD) y &lt;strong&gt;Linked&lt;/strong&gt; Open &lt;strong&gt;Data&lt;/strong&gt; (LOD) en las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0638" y="4322501"/>
            <a:ext cx="343661" cy="376271"/>
          </a:xfrm>
          <a:prstGeom prst="rect">
            <a:avLst/>
          </a:prstGeom>
        </p:spPr>
      </p:pic>
      <p:sp>
        <p:nvSpPr>
          <p:cNvPr id="63" name="TextBox 62"/>
          <p:cNvSpPr txBox="1"/>
          <p:nvPr/>
        </p:nvSpPr>
        <p:spPr>
          <a:xfrm>
            <a:off x="2978847" y="5422637"/>
            <a:ext cx="1509201" cy="646331"/>
          </a:xfrm>
          <a:prstGeom prst="rect">
            <a:avLst/>
          </a:prstGeom>
          <a:noFill/>
        </p:spPr>
        <p:txBody>
          <a:bodyPr wrap="square" rtlCol="0">
            <a:spAutoFit/>
          </a:bodyPr>
          <a:lstStyle/>
          <a:p>
            <a:pPr algn="ctr"/>
            <a:r>
              <a:rPr lang="en-GB" dirty="0" err="1"/>
              <a:t>Automatedprocess</a:t>
            </a:r>
            <a:r>
              <a:rPr lang="en-GB" dirty="0"/>
              <a:t> </a:t>
            </a:r>
            <a:endParaRPr lang="en-US" dirty="0"/>
          </a:p>
        </p:txBody>
      </p:sp>
      <p:sp>
        <p:nvSpPr>
          <p:cNvPr id="64" name="TextBox 63"/>
          <p:cNvSpPr txBox="1"/>
          <p:nvPr/>
        </p:nvSpPr>
        <p:spPr>
          <a:xfrm>
            <a:off x="4659947" y="2810594"/>
            <a:ext cx="1578389" cy="646331"/>
          </a:xfrm>
          <a:prstGeom prst="rect">
            <a:avLst/>
          </a:prstGeom>
          <a:noFill/>
        </p:spPr>
        <p:txBody>
          <a:bodyPr wrap="square" rtlCol="0">
            <a:spAutoFit/>
          </a:bodyPr>
          <a:lstStyle/>
          <a:p>
            <a:pPr algn="ctr"/>
            <a:r>
              <a:rPr lang="en-GB" dirty="0"/>
              <a:t>Description</a:t>
            </a:r>
          </a:p>
          <a:p>
            <a:pPr algn="ctr"/>
            <a:r>
              <a:rPr lang="en-GB" dirty="0"/>
              <a:t>creator </a:t>
            </a:r>
            <a:endParaRPr lang="en-US" dirty="0"/>
          </a:p>
        </p:txBody>
      </p:sp>
      <p:pic>
        <p:nvPicPr>
          <p:cNvPr id="65" name="Picture 64"/>
          <p:cNvPicPr>
            <a:picLocks noChangeAspect="1"/>
          </p:cNvPicPr>
          <p:nvPr/>
        </p:nvPicPr>
        <p:blipFill>
          <a:blip r:embed="rId6"/>
          <a:stretch>
            <a:fillRect/>
          </a:stretch>
        </p:blipFill>
        <p:spPr>
          <a:xfrm>
            <a:off x="7441127" y="3704039"/>
            <a:ext cx="1663952" cy="6397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7" name="TextBox 76"/>
          <p:cNvSpPr txBox="1"/>
          <p:nvPr/>
        </p:nvSpPr>
        <p:spPr>
          <a:xfrm>
            <a:off x="6146510" y="4683971"/>
            <a:ext cx="1529674" cy="738664"/>
          </a:xfrm>
          <a:prstGeom prst="rect">
            <a:avLst/>
          </a:prstGeom>
          <a:noFill/>
        </p:spPr>
        <p:txBody>
          <a:bodyPr wrap="square" rtlCol="0">
            <a:spAutoFit/>
          </a:bodyPr>
          <a:lstStyle/>
          <a:p>
            <a:pPr algn="ctr"/>
            <a:r>
              <a:rPr lang="en-GB" sz="1400" dirty="0"/>
              <a:t>Linked data CPSV-AP</a:t>
            </a:r>
          </a:p>
          <a:p>
            <a:pPr algn="ctr"/>
            <a:r>
              <a:rPr lang="en-GB" sz="1400" dirty="0"/>
              <a:t>compliant </a:t>
            </a:r>
            <a:endParaRPr lang="en-US" sz="1400" dirty="0"/>
          </a:p>
        </p:txBody>
      </p:sp>
      <p:sp>
        <p:nvSpPr>
          <p:cNvPr id="78" name="TextBox 77"/>
          <p:cNvSpPr txBox="1"/>
          <p:nvPr/>
        </p:nvSpPr>
        <p:spPr>
          <a:xfrm>
            <a:off x="7576056" y="3350236"/>
            <a:ext cx="1355025" cy="369332"/>
          </a:xfrm>
          <a:prstGeom prst="rect">
            <a:avLst/>
          </a:prstGeom>
          <a:noFill/>
        </p:spPr>
        <p:txBody>
          <a:bodyPr wrap="square" rtlCol="0">
            <a:spAutoFit/>
          </a:bodyPr>
          <a:lstStyle/>
          <a:p>
            <a:r>
              <a:rPr lang="en-GB" dirty="0"/>
              <a:t>Harvester</a:t>
            </a:r>
            <a:endParaRPr lang="en-US" dirty="0"/>
          </a:p>
        </p:txBody>
      </p:sp>
      <p:pic>
        <p:nvPicPr>
          <p:cNvPr id="79" name="Picture 78" descr="Clipart - Simple &lt;strong&gt;Database Icon&lt;/strong&gt;"/>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93750" y="4596312"/>
            <a:ext cx="1511331" cy="1068637"/>
          </a:xfrm>
          <a:prstGeom prst="rect">
            <a:avLst/>
          </a:prstGeom>
        </p:spPr>
      </p:pic>
      <p:sp>
        <p:nvSpPr>
          <p:cNvPr id="80" name="TextBox 79"/>
          <p:cNvSpPr txBox="1"/>
          <p:nvPr/>
        </p:nvSpPr>
        <p:spPr>
          <a:xfrm>
            <a:off x="8008040" y="4959433"/>
            <a:ext cx="1027635" cy="584775"/>
          </a:xfrm>
          <a:prstGeom prst="rect">
            <a:avLst/>
          </a:prstGeom>
          <a:noFill/>
        </p:spPr>
        <p:txBody>
          <a:bodyPr wrap="square" rtlCol="0">
            <a:spAutoFit/>
          </a:bodyPr>
          <a:lstStyle/>
          <a:p>
            <a:r>
              <a:rPr lang="en-GB" sz="1600" dirty="0">
                <a:solidFill>
                  <a:srgbClr val="002060"/>
                </a:solidFill>
              </a:rPr>
              <a:t>Data</a:t>
            </a:r>
          </a:p>
          <a:p>
            <a:r>
              <a:rPr lang="en-GB" sz="1600" dirty="0">
                <a:solidFill>
                  <a:srgbClr val="002060"/>
                </a:solidFill>
              </a:rPr>
              <a:t>base</a:t>
            </a:r>
            <a:endParaRPr lang="en-US" sz="1600" dirty="0">
              <a:solidFill>
                <a:srgbClr val="002060"/>
              </a:solidFill>
            </a:endParaRPr>
          </a:p>
        </p:txBody>
      </p:sp>
      <p:pic>
        <p:nvPicPr>
          <p:cNvPr id="87" name="Picture 86" descr="Fișier:&lt;strong&gt;Excel&lt;/strong&gt; Document &lt;strong&gt;Icon&lt;/strong&gt;.PN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0" y="2713957"/>
            <a:ext cx="797886" cy="814304"/>
          </a:xfrm>
          <a:prstGeom prst="rect">
            <a:avLst/>
          </a:prstGeom>
        </p:spPr>
      </p:pic>
      <p:pic>
        <p:nvPicPr>
          <p:cNvPr id="88" name="Picture 87" descr="Fișier:&lt;strong&gt;Excel&lt;/strong&gt; Document &lt;strong&gt;Icon&lt;/strong&gt;.PN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580" y="2866357"/>
            <a:ext cx="797886" cy="814304"/>
          </a:xfrm>
          <a:prstGeom prst="rect">
            <a:avLst/>
          </a:prstGeom>
        </p:spPr>
      </p:pic>
      <p:pic>
        <p:nvPicPr>
          <p:cNvPr id="89" name="Picture 88" descr="Fișier:&lt;strong&gt;Excel&lt;/strong&gt; Document &lt;strong&gt;Icon&lt;/strong&gt;.PN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980" y="3018757"/>
            <a:ext cx="797886" cy="814304"/>
          </a:xfrm>
          <a:prstGeom prst="rect">
            <a:avLst/>
          </a:prstGeom>
        </p:spPr>
      </p:pic>
      <p:pic>
        <p:nvPicPr>
          <p:cNvPr id="90" name="Picture 89" descr="Fișier:&lt;strong&gt;Excel&lt;/strong&gt; Document &lt;strong&gt;Icon&lt;/strong&gt;.PN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144" y="4467363"/>
            <a:ext cx="797886" cy="814304"/>
          </a:xfrm>
          <a:prstGeom prst="rect">
            <a:avLst/>
          </a:prstGeom>
        </p:spPr>
      </p:pic>
      <p:pic>
        <p:nvPicPr>
          <p:cNvPr id="94" name="Picture 93" descr="javascript - How to link extra attributes from &lt;strong&gt;json&lt;/strong&gt; data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5557" y="3266900"/>
            <a:ext cx="670916" cy="576421"/>
          </a:xfrm>
          <a:prstGeom prst="rect">
            <a:avLst/>
          </a:prstGeom>
        </p:spPr>
      </p:pic>
      <p:pic>
        <p:nvPicPr>
          <p:cNvPr id="101" name="Picture 100" descr="Clipart - &lt;strong&gt;File Icon&lt;/strong&gt;"/>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662116" y="4171438"/>
            <a:ext cx="1110231" cy="1110231"/>
          </a:xfrm>
          <a:prstGeom prst="rect">
            <a:avLst/>
          </a:prstGeom>
        </p:spPr>
      </p:pic>
      <p:pic>
        <p:nvPicPr>
          <p:cNvPr id="100" name="Picture 99" descr="javascript - How to link extra attributes from &lt;strong&gt;json&lt;/strong&gt; data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31981" y="4557420"/>
            <a:ext cx="679697" cy="583965"/>
          </a:xfrm>
          <a:prstGeom prst="rect">
            <a:avLst/>
          </a:prstGeom>
        </p:spPr>
      </p:pic>
      <p:cxnSp>
        <p:nvCxnSpPr>
          <p:cNvPr id="105" name="Straight Arrow Connector 104"/>
          <p:cNvCxnSpPr>
            <a:cxnSpLocks/>
            <a:endCxn id="101" idx="1"/>
          </p:cNvCxnSpPr>
          <p:nvPr/>
        </p:nvCxnSpPr>
        <p:spPr bwMode="auto">
          <a:xfrm flipV="1">
            <a:off x="1409832" y="4726554"/>
            <a:ext cx="1252282" cy="6455"/>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106" name="Picture 105" descr="Kostenlose Vektorgrafik: Pfeile, Kreuzung, Gabel, Teilen ..."/>
          <p:cNvPicPr>
            <a:picLocks noChangeAspect="1"/>
          </p:cNvPicPr>
          <p:nvPr/>
        </p:nvPicPr>
        <p:blipFill>
          <a:blip r:embed="rId11" cstate="print">
            <a:duotone>
              <a:schemeClr val="accent2">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rot="16200000">
            <a:off x="6329359" y="3321107"/>
            <a:ext cx="892272" cy="1419218"/>
          </a:xfrm>
          <a:prstGeom prst="rect">
            <a:avLst/>
          </a:prstGeom>
        </p:spPr>
      </p:pic>
      <p:cxnSp>
        <p:nvCxnSpPr>
          <p:cNvPr id="108" name="Straight Arrow Connector 107"/>
          <p:cNvCxnSpPr>
            <a:stCxn id="101" idx="3"/>
            <a:endCxn id="43" idx="1"/>
          </p:cNvCxnSpPr>
          <p:nvPr/>
        </p:nvCxnSpPr>
        <p:spPr bwMode="auto">
          <a:xfrm flipV="1">
            <a:off x="3772345" y="3999072"/>
            <a:ext cx="852018" cy="727480"/>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11" name="TextBox 110"/>
          <p:cNvSpPr txBox="1"/>
          <p:nvPr/>
        </p:nvSpPr>
        <p:spPr>
          <a:xfrm>
            <a:off x="1254805" y="3821979"/>
            <a:ext cx="1507379" cy="738664"/>
          </a:xfrm>
          <a:prstGeom prst="rect">
            <a:avLst/>
          </a:prstGeom>
          <a:noFill/>
        </p:spPr>
        <p:txBody>
          <a:bodyPr wrap="square" rtlCol="0">
            <a:spAutoFit/>
          </a:bodyPr>
          <a:lstStyle/>
          <a:p>
            <a:pPr algn="ctr"/>
            <a:r>
              <a:rPr lang="en-GB" sz="1400" dirty="0"/>
              <a:t>From tabular to hierarchical data</a:t>
            </a:r>
            <a:endParaRPr lang="en-US" sz="1400" dirty="0"/>
          </a:p>
        </p:txBody>
      </p:sp>
      <p:pic>
        <p:nvPicPr>
          <p:cNvPr id="43" name="Picture 42"/>
          <p:cNvPicPr>
            <a:picLocks noChangeAspect="1"/>
          </p:cNvPicPr>
          <p:nvPr/>
        </p:nvPicPr>
        <p:blipFill>
          <a:blip r:embed="rId13"/>
          <a:stretch>
            <a:fillRect/>
          </a:stretch>
        </p:blipFill>
        <p:spPr>
          <a:xfrm>
            <a:off x="4624363" y="3522560"/>
            <a:ext cx="1688010" cy="9530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114" name="Straight Arrow Connector 113"/>
          <p:cNvCxnSpPr/>
          <p:nvPr/>
        </p:nvCxnSpPr>
        <p:spPr bwMode="auto">
          <a:xfrm>
            <a:off x="8338527" y="4376110"/>
            <a:ext cx="10886" cy="392692"/>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123" name="Picture 122"/>
          <p:cNvPicPr>
            <a:picLocks noChangeAspect="1"/>
          </p:cNvPicPr>
          <p:nvPr/>
        </p:nvPicPr>
        <p:blipFill rotWithShape="1">
          <a:blip r:embed="rId14" cstate="print">
            <a:extLst>
              <a:ext uri="{28A0092B-C50C-407E-A947-70E740481C1C}">
                <a14:useLocalDpi xmlns:a14="http://schemas.microsoft.com/office/drawing/2010/main" val="0"/>
              </a:ext>
            </a:extLst>
          </a:blip>
          <a:srcRect r="4725" b="1695"/>
          <a:stretch/>
        </p:blipFill>
        <p:spPr>
          <a:xfrm>
            <a:off x="7485106" y="6009393"/>
            <a:ext cx="1619975" cy="780151"/>
          </a:xfrm>
          <a:prstGeom prst="rect">
            <a:avLst/>
          </a:prstGeom>
          <a:ln>
            <a:solidFill>
              <a:schemeClr val="bg1"/>
            </a:solidFill>
          </a:ln>
        </p:spPr>
      </p:pic>
      <p:cxnSp>
        <p:nvCxnSpPr>
          <p:cNvPr id="124" name="Straight Arrow Connector 123"/>
          <p:cNvCxnSpPr/>
          <p:nvPr/>
        </p:nvCxnSpPr>
        <p:spPr bwMode="auto">
          <a:xfrm>
            <a:off x="8360514" y="5632261"/>
            <a:ext cx="10886" cy="392692"/>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25" name="TextBox 124"/>
          <p:cNvSpPr txBox="1"/>
          <p:nvPr/>
        </p:nvSpPr>
        <p:spPr>
          <a:xfrm>
            <a:off x="6942466" y="5917509"/>
            <a:ext cx="869440" cy="646331"/>
          </a:xfrm>
          <a:prstGeom prst="rect">
            <a:avLst/>
          </a:prstGeom>
          <a:noFill/>
        </p:spPr>
        <p:txBody>
          <a:bodyPr wrap="square" rtlCol="0">
            <a:spAutoFit/>
          </a:bodyPr>
          <a:lstStyle/>
          <a:p>
            <a:r>
              <a:rPr lang="en-GB" dirty="0"/>
              <a:t>Web</a:t>
            </a:r>
          </a:p>
          <a:p>
            <a:r>
              <a:rPr lang="en-GB" dirty="0"/>
              <a:t>Portal</a:t>
            </a:r>
            <a:endParaRPr lang="en-US" dirty="0"/>
          </a:p>
        </p:txBody>
      </p:sp>
      <p:sp>
        <p:nvSpPr>
          <p:cNvPr id="131" name="TextBox 130"/>
          <p:cNvSpPr txBox="1"/>
          <p:nvPr/>
        </p:nvSpPr>
        <p:spPr>
          <a:xfrm>
            <a:off x="7862" y="3989662"/>
            <a:ext cx="846591" cy="369332"/>
          </a:xfrm>
          <a:prstGeom prst="rect">
            <a:avLst/>
          </a:prstGeom>
          <a:noFill/>
        </p:spPr>
        <p:txBody>
          <a:bodyPr wrap="square" rtlCol="0">
            <a:spAutoFit/>
          </a:bodyPr>
          <a:lstStyle/>
          <a:p>
            <a:r>
              <a:rPr lang="en-GB" dirty="0"/>
              <a:t>Excel</a:t>
            </a:r>
            <a:endParaRPr lang="en-US" dirty="0"/>
          </a:p>
        </p:txBody>
      </p:sp>
      <p:pic>
        <p:nvPicPr>
          <p:cNvPr id="38" name="Picture 37" descr="File:Cog-scripted-svg-&lt;strong&gt;blue&lt;/strong&gt;.svg - Wikimedia Common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49535" y="5146163"/>
            <a:ext cx="693559" cy="990522"/>
          </a:xfrm>
          <a:prstGeom prst="rect">
            <a:avLst/>
          </a:prstGeom>
        </p:spPr>
      </p:pic>
    </p:spTree>
    <p:extLst>
      <p:ext uri="{BB962C8B-B14F-4D97-AF65-F5344CB8AC3E}">
        <p14:creationId xmlns:p14="http://schemas.microsoft.com/office/powerpoint/2010/main" val="1147628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88024" y="5373216"/>
            <a:ext cx="4104456" cy="648072"/>
          </a:xfrm>
        </p:spPr>
        <p:txBody>
          <a:bodyPr/>
          <a:lstStyle/>
          <a:p>
            <a:r>
              <a:rPr lang="en-GB" sz="2800" dirty="0">
                <a:effectLst>
                  <a:outerShdw blurRad="38100" dist="38100" dir="2700000" algn="tl">
                    <a:srgbClr val="000000">
                      <a:alpha val="43137"/>
                    </a:srgbClr>
                  </a:outerShdw>
                </a:effectLst>
              </a:rPr>
              <a:t>AOB and wrap-up</a:t>
            </a:r>
          </a:p>
        </p:txBody>
      </p:sp>
    </p:spTree>
    <p:extLst>
      <p:ext uri="{BB962C8B-B14F-4D97-AF65-F5344CB8AC3E}">
        <p14:creationId xmlns:p14="http://schemas.microsoft.com/office/powerpoint/2010/main" val="2435222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AOB </a:t>
            </a:r>
            <a:r>
              <a:rPr lang="en-GB" dirty="0" smtClean="0"/>
              <a:t>and wrap-up</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a:p>
          <a:p>
            <a:pPr marL="363538"/>
            <a:endParaRPr lang="en-GB" dirty="0"/>
          </a:p>
          <a:p>
            <a:pPr indent="0">
              <a:buNone/>
            </a:pPr>
            <a:endParaRPr lang="en-GB" dirty="0"/>
          </a:p>
        </p:txBody>
      </p:sp>
    </p:spTree>
    <p:extLst>
      <p:ext uri="{BB962C8B-B14F-4D97-AF65-F5344CB8AC3E}">
        <p14:creationId xmlns:p14="http://schemas.microsoft.com/office/powerpoint/2010/main" val="10508015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36965" y="2492896"/>
            <a:ext cx="7939211" cy="3024336"/>
            <a:chOff x="755577" y="3212976"/>
            <a:chExt cx="7939211" cy="3024336"/>
          </a:xfrm>
        </p:grpSpPr>
        <p:sp>
          <p:nvSpPr>
            <p:cNvPr id="2" name="Subtitle 6"/>
            <p:cNvSpPr txBox="1">
              <a:spLocks/>
            </p:cNvSpPr>
            <p:nvPr/>
          </p:nvSpPr>
          <p:spPr>
            <a:xfrm>
              <a:off x="755577" y="3212976"/>
              <a:ext cx="7848871" cy="3024336"/>
            </a:xfrm>
            <a:prstGeom prst="rect">
              <a:avLst/>
            </a:prstGeom>
            <a:noFill/>
          </p:spPr>
          <p:txBody>
            <a:bodyPr tIns="144000"/>
            <a:lst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u="sng" kern="0" dirty="0">
                  <a:solidFill>
                    <a:srgbClr val="004494"/>
                  </a:solidFill>
                </a:rPr>
                <a:t>Project Officer:</a:t>
              </a:r>
            </a:p>
            <a:p>
              <a:pPr marL="0" indent="0">
                <a:buNone/>
              </a:pPr>
              <a:endParaRPr lang="en-GB" sz="600" u="sng" kern="0" dirty="0">
                <a:solidFill>
                  <a:srgbClr val="004494"/>
                </a:solidFill>
              </a:endParaRPr>
            </a:p>
            <a:p>
              <a:pPr marL="0" indent="0">
                <a:buNone/>
              </a:pPr>
              <a:r>
                <a:rPr lang="en-GB" kern="0" dirty="0">
                  <a:solidFill>
                    <a:srgbClr val="004494"/>
                  </a:solidFill>
                </a:rPr>
                <a:t>Miguel Alvarez-Rodriguez </a:t>
              </a:r>
              <a:r>
                <a:rPr lang="en-GB" sz="1400" kern="0" dirty="0">
                  <a:solidFill>
                    <a:srgbClr val="004494"/>
                  </a:solidFill>
                  <a:hlinkClick r:id="rId3"/>
                </a:rPr>
                <a:t>Miguel.ALVAREZ-RODRIGUEZ@ec.europa.eu</a:t>
              </a:r>
              <a:r>
                <a:rPr lang="en-GB" sz="1400" kern="0" dirty="0">
                  <a:solidFill>
                    <a:srgbClr val="004494"/>
                  </a:solidFill>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20" y="5563226"/>
              <a:ext cx="1015302" cy="394292"/>
            </a:xfrm>
            <a:prstGeom prst="rect">
              <a:avLst/>
            </a:prstGeom>
            <a:solidFill>
              <a:srgbClr val="004494"/>
            </a:solidFill>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320" y="5047246"/>
              <a:ext cx="1152128" cy="472372"/>
            </a:xfrm>
            <a:prstGeom prst="rect">
              <a:avLst/>
            </a:prstGeom>
            <a:solidFill>
              <a:srgbClr val="004494"/>
            </a:solidFill>
          </p:spPr>
        </p:pic>
        <p:sp>
          <p:nvSpPr>
            <p:cNvPr id="6" name="TextBox 5"/>
            <p:cNvSpPr txBox="1"/>
            <p:nvPr/>
          </p:nvSpPr>
          <p:spPr>
            <a:xfrm>
              <a:off x="1998044" y="5621872"/>
              <a:ext cx="6696744" cy="276999"/>
            </a:xfrm>
            <a:prstGeom prst="rect">
              <a:avLst/>
            </a:prstGeom>
            <a:noFill/>
          </p:spPr>
          <p:txBody>
            <a:bodyPr wrap="square" rtlCol="0">
              <a:spAutoFit/>
            </a:bodyPr>
            <a:lstStyle/>
            <a:p>
              <a:r>
                <a:rPr lang="en-GB" sz="1200" dirty="0">
                  <a:solidFill>
                    <a:srgbClr val="004494"/>
                  </a:solidFill>
                  <a:hlinkClick r:id="rId6"/>
                </a:rPr>
                <a:t>https://joinup.ec.europa.eu/collection/semantic-interoperability-community-semic</a:t>
              </a:r>
              <a:r>
                <a:rPr lang="en-GB" sz="1200" dirty="0">
                  <a:solidFill>
                    <a:srgbClr val="004494"/>
                  </a:solidFill>
                </a:rPr>
                <a:t> </a:t>
              </a:r>
            </a:p>
          </p:txBody>
        </p:sp>
        <p:sp>
          <p:nvSpPr>
            <p:cNvPr id="7" name="TextBox 6"/>
            <p:cNvSpPr txBox="1"/>
            <p:nvPr/>
          </p:nvSpPr>
          <p:spPr>
            <a:xfrm>
              <a:off x="1998044" y="5190184"/>
              <a:ext cx="5616624" cy="553998"/>
            </a:xfrm>
            <a:prstGeom prst="rect">
              <a:avLst/>
            </a:prstGeom>
            <a:noFill/>
          </p:spPr>
          <p:txBody>
            <a:bodyPr wrap="square" rtlCol="0">
              <a:spAutoFit/>
            </a:bodyPr>
            <a:lstStyle/>
            <a:p>
              <a:r>
                <a:rPr lang="en-GB" sz="1200" dirty="0">
                  <a:solidFill>
                    <a:srgbClr val="004494"/>
                  </a:solidFill>
                  <a:hlinkClick r:id="rId7"/>
                </a:rPr>
                <a:t>https://github.com/catalogue-of-services-isa/cpsv-ap</a:t>
              </a:r>
              <a:r>
                <a:rPr lang="en-GB" sz="1200" dirty="0">
                  <a:solidFill>
                    <a:srgbClr val="004494"/>
                  </a:solidFill>
                </a:rPr>
                <a:t> </a:t>
              </a:r>
            </a:p>
            <a:p>
              <a:endParaRPr lang="en-GB" dirty="0"/>
            </a:p>
          </p:txBody>
        </p:sp>
      </p:grpSp>
      <p:sp>
        <p:nvSpPr>
          <p:cNvPr id="9" name="Title 8"/>
          <p:cNvSpPr>
            <a:spLocks noGrp="1"/>
          </p:cNvSpPr>
          <p:nvPr>
            <p:ph type="title"/>
          </p:nvPr>
        </p:nvSpPr>
        <p:spPr/>
        <p:txBody>
          <a:bodyPr/>
          <a:lstStyle/>
          <a:p>
            <a:r>
              <a:rPr lang="en-GB" dirty="0" smtClean="0"/>
              <a:t>Thank you!</a:t>
            </a:r>
            <a:endParaRPr lang="en-GB" dirty="0"/>
          </a:p>
        </p:txBody>
      </p:sp>
    </p:spTree>
    <p:extLst>
      <p:ext uri="{BB962C8B-B14F-4D97-AF65-F5344CB8AC3E}">
        <p14:creationId xmlns:p14="http://schemas.microsoft.com/office/powerpoint/2010/main" val="140474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pilot: Spain &amp; Portugal</a:t>
            </a:r>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725" b="1695"/>
          <a:stretch/>
        </p:blipFill>
        <p:spPr>
          <a:xfrm>
            <a:off x="468560" y="2059376"/>
            <a:ext cx="8675440" cy="4177936"/>
          </a:xfrm>
          <a:prstGeom prst="rect">
            <a:avLst/>
          </a:prstGeom>
          <a:ln>
            <a:solidFill>
              <a:schemeClr val="bg1"/>
            </a:solidFill>
          </a:ln>
        </p:spPr>
      </p:pic>
    </p:spTree>
    <p:extLst>
      <p:ext uri="{BB962C8B-B14F-4D97-AF65-F5344CB8AC3E}">
        <p14:creationId xmlns:p14="http://schemas.microsoft.com/office/powerpoint/2010/main" val="2078359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5796136" y="5373216"/>
            <a:ext cx="3024336"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EF0"/>
              </a:buClr>
              <a:buNone/>
              <a:defRPr sz="26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228600" indent="-228600" algn="l" rtl="0" eaLnBrk="0" fontAlgn="base" hangingPunct="0">
              <a:spcBef>
                <a:spcPct val="20000"/>
              </a:spcBef>
              <a:spcAft>
                <a:spcPct val="0"/>
              </a:spcAft>
              <a:buFontTx/>
              <a:buChar char="-"/>
              <a:defRPr sz="3000" b="1">
                <a:solidFill>
                  <a:schemeClr val="bg1"/>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GB" sz="2800" kern="0" dirty="0" err="1">
                <a:effectLst>
                  <a:outerShdw blurRad="38100" dist="38100" dir="2700000" algn="tl">
                    <a:srgbClr val="000000">
                      <a:alpha val="43137"/>
                    </a:srgbClr>
                  </a:outerShdw>
                </a:effectLst>
              </a:rPr>
              <a:t>Chatbot</a:t>
            </a:r>
            <a:endParaRPr lang="en-GB" sz="28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341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Pilot activity with BOSA and Epirus</a:t>
            </a:r>
            <a:endParaRPr lang="en-US" dirty="0"/>
          </a:p>
        </p:txBody>
      </p:sp>
      <p:sp>
        <p:nvSpPr>
          <p:cNvPr id="3" name="Content Placeholder 2"/>
          <p:cNvSpPr>
            <a:spLocks noGrp="1"/>
          </p:cNvSpPr>
          <p:nvPr>
            <p:ph idx="1"/>
          </p:nvPr>
        </p:nvSpPr>
        <p:spPr/>
        <p:txBody>
          <a:bodyPr/>
          <a:lstStyle/>
          <a:p>
            <a:endParaRPr lang="en-GB" dirty="0" smtClean="0"/>
          </a:p>
          <a:p>
            <a:pPr indent="0">
              <a:buNone/>
            </a:pPr>
            <a:r>
              <a:rPr lang="en-GB" b="1" dirty="0" smtClean="0"/>
              <a:t>Questions:</a:t>
            </a:r>
          </a:p>
          <a:p>
            <a:pPr marL="342900"/>
            <a:r>
              <a:rPr lang="en-GB" dirty="0" smtClean="0"/>
              <a:t>Can CPSV-AP help structure the information for building a </a:t>
            </a:r>
            <a:r>
              <a:rPr lang="en-GB" dirty="0" err="1" smtClean="0"/>
              <a:t>chatbot</a:t>
            </a:r>
            <a:r>
              <a:rPr lang="en-GB" dirty="0" smtClean="0"/>
              <a:t>?</a:t>
            </a:r>
          </a:p>
          <a:p>
            <a:pPr marL="342900"/>
            <a:r>
              <a:rPr lang="en-GB" dirty="0" smtClean="0"/>
              <a:t>Is the type of information required by a user in searching for a specific public service modelled by CPSV-AP?</a:t>
            </a:r>
            <a:endParaRPr lang="en-US" dirty="0"/>
          </a:p>
        </p:txBody>
      </p:sp>
    </p:spTree>
    <p:extLst>
      <p:ext uri="{BB962C8B-B14F-4D97-AF65-F5344CB8AC3E}">
        <p14:creationId xmlns:p14="http://schemas.microsoft.com/office/powerpoint/2010/main" val="3824342466"/>
      </p:ext>
    </p:extLst>
  </p:cSld>
  <p:clrMapOvr>
    <a:masterClrMapping/>
  </p:clrMapOvr>
</p:sld>
</file>

<file path=ppt/theme/theme1.xml><?xml version="1.0" encoding="utf-8"?>
<a:theme xmlns:a="http://schemas.openxmlformats.org/drawingml/2006/main" name="Default Design">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CTU presentatie sjabloon widescreen">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3.xml><?xml version="1.0" encoding="utf-8"?>
<a:theme xmlns:a="http://schemas.openxmlformats.org/drawingml/2006/main" name="New Zealand Business Taxonom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wC Job Document" ma:contentTypeID="0x0101008E49C3D400044AB3A2F1DD14073E74F6001D06D12572244BE3A11AAEE3ED60F576000AAB1FD6C2134AF1A3EA6F52344189D8009E7477EB4AB9474889B954C96D13C3F3" ma:contentTypeVersion="2" ma:contentTypeDescription="" ma:contentTypeScope="" ma:versionID="166e07ac982e244b7d7f3893b354c1fe">
  <xsd:schema xmlns:xsd="http://www.w3.org/2001/XMLSchema" xmlns:xs="http://www.w3.org/2001/XMLSchema" xmlns:p="http://schemas.microsoft.com/office/2006/metadata/properties" xmlns:ns1="http://schemas.microsoft.com/sharepoint/v3" xmlns:ns2="73fde05d-ef26-44d0-b13b-b564e323f6a1" xmlns:ns3="630a3e9c-7463-41f4-a3d3-2551db2d9123" targetNamespace="http://schemas.microsoft.com/office/2006/metadata/properties" ma:root="true" ma:fieldsID="73c59db0ad1015899376feba77f75fde" ns1:_="" ns2:_="" ns3:_="">
    <xsd:import namespace="http://schemas.microsoft.com/sharepoint/v3"/>
    <xsd:import namespace="73fde05d-ef26-44d0-b13b-b564e323f6a1"/>
    <xsd:import namespace="630a3e9c-7463-41f4-a3d3-2551db2d9123"/>
    <xsd:element name="properties">
      <xsd:complexType>
        <xsd:sequence>
          <xsd:element name="documentManagement">
            <xsd:complexType>
              <xsd:all>
                <xsd:element ref="ns2:_dlc_DocId" minOccurs="0"/>
                <xsd:element ref="ns2:_dlc_DocIdUrl" minOccurs="0"/>
                <xsd:element ref="ns2:_dlc_DocIdPersistId" minOccurs="0"/>
                <xsd:element ref="ns3:PwC_Language"/>
                <xsd:element ref="ns3:PwC_ExpirationDate"/>
                <xsd:element ref="ns1:RelatedItems" minOccurs="0"/>
                <xsd:element ref="ns3:PwC_FiscalYear"/>
                <xsd:element ref="ns3:PwC_ClientSearch"/>
                <xsd:element ref="ns3:PwC_ClientCode" minOccurs="0"/>
                <xsd:element ref="ns3:PwC_JobSearch"/>
                <xsd:element ref="ns3:PwC_Job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latedItems" ma:index="13" nillable="true" ma:displayName="Related Items" ma:internalName="RelatedItem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fde05d-ef26-44d0-b13b-b564e323f6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30a3e9c-7463-41f4-a3d3-2551db2d9123" elementFormDefault="qualified">
    <xsd:import namespace="http://schemas.microsoft.com/office/2006/documentManagement/types"/>
    <xsd:import namespace="http://schemas.microsoft.com/office/infopath/2007/PartnerControls"/>
    <xsd:element name="PwC_Language" ma:index="11" ma:displayName="Language" ma:default="EN" ma:internalName="PwC_Language">
      <xsd:simpleType>
        <xsd:restriction base="dms:Choice">
          <xsd:enumeration value="DE"/>
          <xsd:enumeration value="EN"/>
          <xsd:enumeration value="FR"/>
          <xsd:enumeration value="NL"/>
          <xsd:enumeration value="Other"/>
        </xsd:restriction>
      </xsd:simpleType>
    </xsd:element>
    <xsd:element name="PwC_ExpirationDate" ma:index="12" ma:displayName="Expiration Date" ma:format="DateOnly" ma:internalName="PwC_ExpirationDate">
      <xsd:simpleType>
        <xsd:restriction base="dms:DateTime"/>
      </xsd:simpleType>
    </xsd:element>
    <xsd:element name="PwC_FiscalYear" ma:index="14" ma:displayName="Fiscal Year" ma:internalName="PwC_FiscalYear">
      <xsd:simpleType>
        <xsd:restriction base="dms:Text">
          <xsd:maxLength value="4"/>
        </xsd:restriction>
      </xsd:simpleType>
    </xsd:element>
    <xsd:element name="PwC_ClientSearch" ma:index="15" ma:displayName="Client" ma:internalName="PwC_ClientSearch">
      <xsd:simpleType>
        <xsd:restriction base="dms:Unknown"/>
      </xsd:simpleType>
    </xsd:element>
    <xsd:element name="PwC_ClientCode" ma:index="16" nillable="true" ma:displayName="Client Code" ma:internalName="PwC_ClientCode">
      <xsd:simpleType>
        <xsd:restriction base="dms:Text"/>
      </xsd:simpleType>
    </xsd:element>
    <xsd:element name="PwC_JobSearch" ma:index="17" ma:displayName="Job" ma:internalName="PwC_JobSearch">
      <xsd:simpleType>
        <xsd:restriction base="dms:Unknown"/>
      </xsd:simpleType>
    </xsd:element>
    <xsd:element name="PwC_JobCode" ma:index="18" nillable="true" ma:displayName="Job Code" ma:internalName="PwC_JobCod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wC_Language xmlns="630a3e9c-7463-41f4-a3d3-2551db2d9123">EN</PwC_Language>
    <PwC_JobCode xmlns="630a3e9c-7463-41f4-a3d3-2551db2d9123">F097</PwC_JobCode>
    <PwC_ClientSearch xmlns="630a3e9c-7463-41f4-a3d3-2551db2d9123">86155139 - DG INFORMATICS (DIGIT)</PwC_ClientSearch>
    <PwC_ClientCode xmlns="630a3e9c-7463-41f4-a3d3-2551db2d9123">86155139</PwC_ClientCode>
    <PwC_JobSearch xmlns="630a3e9c-7463-41f4-a3d3-2551db2d9123">F097 - STIS IV_SC 2015_CATALOGUE OF SERVICES (PHASE 4)</PwC_JobSearch>
    <PwC_ExpirationDate xmlns="630a3e9c-7463-41f4-a3d3-2551db2d9123">2025-02-20T23:00:00+00:00</PwC_ExpirationDate>
    <PwC_FiscalYear xmlns="630a3e9c-7463-41f4-a3d3-2551db2d9123">FY18</PwC_FiscalYear>
    <RelatedItems xmlns="http://schemas.microsoft.com/sharepoint/v3" xsi:nil="true"/>
    <_dlc_DocId xmlns="73fde05d-ef26-44d0-b13b-b564e323f6a1">SK445ZKHUCMR-1612568570-247</_dlc_DocId>
    <_dlc_DocIdUrl xmlns="73fde05d-ef26-44d0-b13b-b564e323f6a1">
      <Url>https://be-docbox.be.ema.pwcinternal.com/sites/10014628/86155139F097/_layouts/15/DocIdRedir.aspx?ID=SK445ZKHUCMR-1612568570-247</Url>
      <Description>SK445ZKHUCMR-1612568570-247</Description>
    </_dlc_DocIdUrl>
  </documentManagement>
</p:properties>
</file>

<file path=customXml/itemProps1.xml><?xml version="1.0" encoding="utf-8"?>
<ds:datastoreItem xmlns:ds="http://schemas.openxmlformats.org/officeDocument/2006/customXml" ds:itemID="{1869EFF2-0C53-4D0E-8E5D-696D8877C513}">
  <ds:schemaRefs>
    <ds:schemaRef ds:uri="http://schemas.microsoft.com/sharepoint/events"/>
  </ds:schemaRefs>
</ds:datastoreItem>
</file>

<file path=customXml/itemProps2.xml><?xml version="1.0" encoding="utf-8"?>
<ds:datastoreItem xmlns:ds="http://schemas.openxmlformats.org/officeDocument/2006/customXml" ds:itemID="{A857DB46-D54E-4E62-A744-F612B3EFDCFC}">
  <ds:schemaRefs>
    <ds:schemaRef ds:uri="http://schemas.microsoft.com/sharepoint/v3/contenttype/forms"/>
  </ds:schemaRefs>
</ds:datastoreItem>
</file>

<file path=customXml/itemProps3.xml><?xml version="1.0" encoding="utf-8"?>
<ds:datastoreItem xmlns:ds="http://schemas.openxmlformats.org/officeDocument/2006/customXml" ds:itemID="{8AA5E45E-BB6C-4623-8E1C-B14441F91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fde05d-ef26-44d0-b13b-b564e323f6a1"/>
    <ds:schemaRef ds:uri="630a3e9c-7463-41f4-a3d3-2551db2d91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3AFAEED-F6C9-40E6-A82C-15E2C19DAFD7}">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73fde05d-ef26-44d0-b13b-b564e323f6a1"/>
    <ds:schemaRef ds:uri="http://purl.org/dc/terms/"/>
    <ds:schemaRef ds:uri="http://schemas.microsoft.com/sharepoint/v3"/>
    <ds:schemaRef ds:uri="http://schemas.microsoft.com/office/infopath/2007/PartnerControls"/>
    <ds:schemaRef ds:uri="630a3e9c-7463-41f4-a3d3-2551db2d91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PwC Presentation</Template>
  <TotalTime>5556</TotalTime>
  <Words>3064</Words>
  <Application>Microsoft Office PowerPoint</Application>
  <PresentationFormat>On-screen Show (4:3)</PresentationFormat>
  <Paragraphs>597</Paragraphs>
  <Slides>62</Slides>
  <Notes>31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62</vt:i4>
      </vt:variant>
    </vt:vector>
  </HeadingPairs>
  <TitlesOfParts>
    <vt:vector size="77" baseType="lpstr">
      <vt:lpstr>ＭＳ Ｐゴシック</vt:lpstr>
      <vt:lpstr>Arial</vt:lpstr>
      <vt:lpstr>Calibri</vt:lpstr>
      <vt:lpstr>Century Gothic</vt:lpstr>
      <vt:lpstr>Courier New</vt:lpstr>
      <vt:lpstr>Helvetica Neue</vt:lpstr>
      <vt:lpstr>Roboto</vt:lpstr>
      <vt:lpstr>Rockwell Condensed</vt:lpstr>
      <vt:lpstr>Rockwell Extra Bold</vt:lpstr>
      <vt:lpstr>Segoe UI Semibold</vt:lpstr>
      <vt:lpstr>Verdana</vt:lpstr>
      <vt:lpstr>Default Design</vt:lpstr>
      <vt:lpstr>ICTU presentatie sjabloon widescreen</vt:lpstr>
      <vt:lpstr>New Zealand Business Taxonomy</vt:lpstr>
      <vt:lpstr>Material</vt:lpstr>
      <vt:lpstr> ISA2 Action 2016.29: Catalogue of public services </vt:lpstr>
      <vt:lpstr>Agenda</vt:lpstr>
      <vt:lpstr>PowerPoint Presentation</vt:lpstr>
      <vt:lpstr>Cross-border pilot: Spain &amp; Portugal</vt:lpstr>
      <vt:lpstr>Cross-border pilot: Spain &amp; Portugal</vt:lpstr>
      <vt:lpstr>Transforming the data (tool chain)</vt:lpstr>
      <vt:lpstr>Cross-border pilot: Spain &amp; Portugal</vt:lpstr>
      <vt:lpstr>PowerPoint Presentation</vt:lpstr>
      <vt:lpstr>Pilot activity with BOSA and Epirus</vt:lpstr>
      <vt:lpstr>Pilot process</vt:lpstr>
      <vt:lpstr>Training phase</vt:lpstr>
      <vt:lpstr>Pilot chatbot</vt:lpstr>
      <vt:lpstr>Pilot chatbot</vt:lpstr>
      <vt:lpstr>Presentation from the Provincia autonomia di Trento</vt:lpstr>
      <vt:lpstr>The Trentino Open Data HackaBot 2018 experience </vt:lpstr>
      <vt:lpstr>The ODHB context</vt:lpstr>
      <vt:lpstr>How it works (organizational)</vt:lpstr>
      <vt:lpstr>11 Challenges with 6 different Customers</vt:lpstr>
      <vt:lpstr>Challenge - find out a service - as is  </vt:lpstr>
      <vt:lpstr> Challenge - find out a service -&gt; Improve open data quality  </vt:lpstr>
      <vt:lpstr>Public Services standard data modeling</vt:lpstr>
      <vt:lpstr>Challenge - find out a service -&gt; create a telegram chatbot (PoC)    </vt:lpstr>
      <vt:lpstr>Lesson learned 1/2</vt:lpstr>
      <vt:lpstr>Lesson learned 2/2</vt:lpstr>
      <vt:lpstr>Next Steps  </vt:lpstr>
      <vt:lpstr>The people</vt:lpstr>
      <vt:lpstr>Questions?</vt:lpstr>
      <vt:lpstr>PowerPoint Presentation</vt:lpstr>
      <vt:lpstr>List of generic public services</vt:lpstr>
      <vt:lpstr>Methodology</vt:lpstr>
      <vt:lpstr>Methodology</vt:lpstr>
      <vt:lpstr>Example of input</vt:lpstr>
      <vt:lpstr>Sample of the list of public services</vt:lpstr>
      <vt:lpstr>Next steps</vt:lpstr>
      <vt:lpstr>Presentation from the Department of Internal Affairs (New Zealand)</vt:lpstr>
      <vt:lpstr>PowerPoint Presentation</vt:lpstr>
      <vt:lpstr>Who Are We?</vt:lpstr>
      <vt:lpstr>Developed from 3 key sources</vt:lpstr>
      <vt:lpstr>Example B3 Business</vt:lpstr>
      <vt:lpstr>We can sort and view services by the taxonomy elements</vt:lpstr>
      <vt:lpstr>Prototype took 2014 services from 205 Government entities, linked to 638 Events grouped under 33 Journeys </vt:lpstr>
      <vt:lpstr>PowerPoint Presentation</vt:lpstr>
      <vt:lpstr>Presentation from Logius, Ministerie van Binnenlandse Zaken en Koninkrijksrelaties (The Netherlands)</vt:lpstr>
      <vt:lpstr>UPL Generic Public Services in the Netherlands</vt:lpstr>
      <vt:lpstr>The Dutch Public Service standard</vt:lpstr>
      <vt:lpstr>PowerPoint Presentation</vt:lpstr>
      <vt:lpstr>Why generic services</vt:lpstr>
      <vt:lpstr>Straatartiest</vt:lpstr>
      <vt:lpstr>PowerPoint Presentation</vt:lpstr>
      <vt:lpstr>PowerPoint Presentation</vt:lpstr>
      <vt:lpstr>PowerPoint Presentation</vt:lpstr>
      <vt:lpstr>What it looks like</vt:lpstr>
      <vt:lpstr>(Plaatje)</vt:lpstr>
      <vt:lpstr>How we did it</vt:lpstr>
      <vt:lpstr>UPL in practice</vt:lpstr>
      <vt:lpstr>Lessons Learned I</vt:lpstr>
      <vt:lpstr>Lessons Learned II</vt:lpstr>
      <vt:lpstr>Where to learn more</vt:lpstr>
      <vt:lpstr>Questions?</vt:lpstr>
      <vt:lpstr>PowerPoint Presentation</vt:lpstr>
      <vt:lpstr>AOB and wrap-up</vt:lpstr>
      <vt:lpstr>Thank you!</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Alexandre Tombeur</dc:creator>
  <cp:lastModifiedBy>Florian Barthelemy</cp:lastModifiedBy>
  <cp:revision>382</cp:revision>
  <cp:lastPrinted>2018-04-19T06:14:16Z</cp:lastPrinted>
  <dcterms:created xsi:type="dcterms:W3CDTF">2018-02-21T09:39:08Z</dcterms:created>
  <dcterms:modified xsi:type="dcterms:W3CDTF">2018-09-10T08:28:05Z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y fmtid="{D5CDD505-2E9C-101B-9397-08002B2CF9AE}" pid="6" name="ContentTypeId">
    <vt:lpwstr>0x0101008E49C3D400044AB3A2F1DD14073E74F6001D06D12572244BE3A11AAEE3ED60F576000AAB1FD6C2134AF1A3EA6F52344189D8009E7477EB4AB9474889B954C96D13C3F3</vt:lpwstr>
  </property>
  <property fmtid="{D5CDD505-2E9C-101B-9397-08002B2CF9AE}" pid="7" name="_dlc_DocIdItemGuid">
    <vt:lpwstr>2f6fb414-8f4d-4c8d-a34b-028a59952874</vt:lpwstr>
  </property>
</Properties>
</file>