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75" r:id="rId3"/>
    <p:sldId id="273" r:id="rId4"/>
    <p:sldId id="261" r:id="rId5"/>
    <p:sldId id="256" r:id="rId6"/>
    <p:sldId id="266" r:id="rId7"/>
    <p:sldId id="277" r:id="rId8"/>
    <p:sldId id="276" r:id="rId9"/>
    <p:sldId id="271" r:id="rId10"/>
    <p:sldId id="265" r:id="rId11"/>
    <p:sldId id="274" r:id="rId12"/>
    <p:sldId id="262" r:id="rId13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3D8"/>
    <a:srgbClr val="F5FCFD"/>
    <a:srgbClr val="EF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85544" autoAdjust="0"/>
  </p:normalViewPr>
  <p:slideViewPr>
    <p:cSldViewPr snapToGrid="0">
      <p:cViewPr varScale="1">
        <p:scale>
          <a:sx n="76" d="100"/>
          <a:sy n="76" d="100"/>
        </p:scale>
        <p:origin x="120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27CD-F98B-4263-BE5E-F8D7F6E7506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566E4-0EA1-444F-A3F0-3A979EC48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2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8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defRPr/>
            </a:pPr>
            <a:r>
              <a:rPr lang="ru-RU" b="1" dirty="0" smtClean="0">
                <a:solidFill>
                  <a:schemeClr val="bg1"/>
                </a:solidFill>
              </a:rPr>
              <a:t>Чл. 7.</a:t>
            </a:r>
            <a:r>
              <a:rPr lang="ru-RU" dirty="0" smtClean="0">
                <a:solidFill>
                  <a:schemeClr val="bg1"/>
                </a:solidFill>
              </a:rPr>
              <a:t> (1) Достъпът до регистрите и базите данни е свободен и безплатен, освен ако ограничение за това не произтича от закон.</a:t>
            </a:r>
          </a:p>
          <a:p>
            <a:pPr>
              <a:buClr>
                <a:schemeClr val="accent6"/>
              </a:buClr>
              <a:defRPr/>
            </a:pPr>
            <a:r>
              <a:rPr lang="ru-RU" dirty="0" smtClean="0">
                <a:solidFill>
                  <a:schemeClr val="bg1"/>
                </a:solidFill>
              </a:rPr>
              <a:t>(8) Достъпът до регистрите може да се извършва директно или чрез централен компонент, който гарантира спазването на изискванията на тази глава и отговаря на изисквания, определени от председателя на Държавна агенция "Електронно управление". Централният компонент, включително правата за достъп до ресурси чрез него, се управлява от председателя на Държавна агенция "Електронно управление".</a:t>
            </a:r>
          </a:p>
          <a:p>
            <a:pPr>
              <a:buClr>
                <a:schemeClr val="accent6"/>
              </a:buClr>
              <a:defRPr/>
            </a:pPr>
            <a:r>
              <a:rPr lang="ru-RU" dirty="0" smtClean="0">
                <a:solidFill>
                  <a:schemeClr val="bg1"/>
                </a:solidFill>
              </a:rPr>
              <a:t>(10) За всеки достъп до регистрите се записва време, удостоверено чрез електронни времеви печати по глава III, раздел 6 от Регламент (ЕС) № 910/2014 на Европейския парламент и на съвета от 23 юли 2014 г. относно електронната идентификация и удостоверителните услуги при електронни трансакции на вътрешния пазар и за отмяна на Директива 1999/93/ЕО (ОВ, L 257 от 28 август 2014 г.) (Регламент № (ЕС) 910/2014).</a:t>
            </a:r>
          </a:p>
          <a:p>
            <a:pPr>
              <a:buClr>
                <a:schemeClr val="accent6"/>
              </a:buClr>
              <a:defRPr/>
            </a:pPr>
            <a:r>
              <a:rPr lang="ru-RU" dirty="0" smtClean="0">
                <a:solidFill>
                  <a:schemeClr val="bg1"/>
                </a:solidFill>
              </a:rPr>
              <a:t>(12) Достъпът до регистрите от административни органи се извършва като вътрешна административна услуга.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4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31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3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566E4-0EA1-444F-A3F0-3A979EC484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3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963F0-150B-4984-A783-BE4C253B45E5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A6F5-08D9-40B3-B144-61E8E7A7644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225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78C49-3825-41E7-9B12-F4054FFD9223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B412-E352-46B7-9137-095ADCBA72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77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6932-2AFC-45BF-8ECB-DAFF487F490D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40AC-C770-41A4-8AC8-F8BB244FB9E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168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0A18-EC12-447D-B8BB-4DE86DE41A1B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B57EB-594B-4935-8F01-3779E1A062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97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A280-8898-4B9F-81AD-0BC1C9B25358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922F-6C00-4A5C-B75E-F141D7A95FE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798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CAF3-C949-43BF-8F65-3F75DCE2EFAC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CB18-9E46-403C-AEDF-F1501C66504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84535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254F7-4342-4CBA-9DBA-386A4D3E2F4F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7049B-CA43-40F4-9678-50761B08CA5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536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5E4B-C979-497E-8492-01941F79694A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A3B9-5788-4949-9C45-BE4209AAD67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269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23E-742B-44AA-82E8-9F8CFB72AD64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D2E1-4B28-4A97-9D6E-A743ABDFE10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5561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8D65-701A-4EDA-8FC1-8E371CD77ECF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6AEF-C013-4A00-AB27-C52D909CCE9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217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4FD17-B2DC-4773-BDCC-C710F6674995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8850" y="6356350"/>
            <a:ext cx="5911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A2F3-3239-4356-9CAB-63A831FC212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87867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68738" y="863600"/>
            <a:ext cx="73152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5C1BA3-1F47-4A05-8256-2941FEFF5F1B}" type="datetime1">
              <a:rPr lang="bg-BG"/>
              <a:pPr>
                <a:defRPr/>
              </a:pPr>
              <a:t>8.10.2019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A3EF1047-22E6-40C9-8B42-87B788E52CC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4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563" indent="-182563" algn="l" rtl="0" fontAlgn="base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563" algn="l" rtl="0" fontAlgn="base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563" algn="l" rtl="0" fontAlgn="base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563" algn="l" rtl="0" fontAlgn="base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563" algn="l" rtl="0" fontAlgn="base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5" y="1232694"/>
            <a:ext cx="3352800" cy="4392612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RegiX </a:t>
            </a:r>
            <a:r>
              <a:rPr lang="en-GB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en-GB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lang="en-GB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en-GB" sz="3200" b="1" dirty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lang="en-GB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en-GB" sz="3200" b="1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(</a:t>
            </a:r>
            <a:r>
              <a:rPr lang="en-GB" sz="3200" dirty="0">
                <a:solidFill>
                  <a:schemeClr val="bg1"/>
                </a:solidFill>
                <a:latin typeface="Baskerville Old Face" panose="02020602080505020303" pitchFamily="18" charset="0"/>
              </a:rPr>
              <a:t>Registry information exchange </a:t>
            </a:r>
            <a:r>
              <a:rPr lang="en-GB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system)</a:t>
            </a:r>
            <a:endParaRPr lang="en-US" sz="32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5123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1225" y="750888"/>
            <a:ext cx="7259638" cy="3267075"/>
          </a:xfrm>
        </p:spPr>
      </p:pic>
      <p:sp>
        <p:nvSpPr>
          <p:cNvPr id="5" name="Half Frame 4"/>
          <p:cNvSpPr/>
          <p:nvPr/>
        </p:nvSpPr>
        <p:spPr>
          <a:xfrm rot="10800000">
            <a:off x="9993086" y="4659086"/>
            <a:ext cx="2198914" cy="2198914"/>
          </a:xfrm>
          <a:prstGeom prst="halfFrame">
            <a:avLst>
              <a:gd name="adj1" fmla="val 15016"/>
              <a:gd name="adj2" fmla="val 16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 noGrp="1"/>
          </p:cNvSpPr>
          <p:nvPr>
            <p:ph type="title"/>
          </p:nvPr>
        </p:nvSpPr>
        <p:spPr>
          <a:xfrm>
            <a:off x="0" y="1084263"/>
            <a:ext cx="3754438" cy="984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dirty="0"/>
              <a:t>Access to base registers Environment</a:t>
            </a:r>
            <a:br>
              <a:rPr lang="en-US" sz="2900" dirty="0"/>
            </a:br>
            <a:r>
              <a:rPr lang="en-US" sz="2900" dirty="0"/>
              <a:t>(RegiX</a:t>
            </a:r>
            <a:r>
              <a:rPr lang="en-US" sz="2900" dirty="0" smtClean="0"/>
              <a:t>) Info</a:t>
            </a:r>
            <a:endParaRPr lang="fr-FR" sz="2900" dirty="0"/>
          </a:p>
        </p:txBody>
      </p:sp>
      <p:pic>
        <p:nvPicPr>
          <p:cNvPr id="1126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52463"/>
            <a:ext cx="8180388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74638" y="5229225"/>
            <a:ext cx="2773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http://regixaisweb.egov.bg/RegiXInfo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6" name="Snip Single Corner Rectangle 5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18438" y="1519237"/>
            <a:ext cx="3173730" cy="3810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67150" y="1544320"/>
            <a:ext cx="3173730" cy="38100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123949"/>
            <a:ext cx="2947987" cy="4600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Results and Future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3867150" y="868363"/>
            <a:ext cx="3475038" cy="5121275"/>
          </a:xfrm>
        </p:spPr>
        <p:txBody>
          <a:bodyPr/>
          <a:lstStyle/>
          <a:p>
            <a:r>
              <a:rPr lang="en-US" dirty="0" smtClean="0"/>
              <a:t>Saving precious time</a:t>
            </a:r>
          </a:p>
          <a:p>
            <a:r>
              <a:rPr lang="en-US" dirty="0" smtClean="0"/>
              <a:t>Preserved nature</a:t>
            </a:r>
          </a:p>
          <a:p>
            <a:r>
              <a:rPr lang="en-US" dirty="0" smtClean="0"/>
              <a:t>Saving money</a:t>
            </a:r>
          </a:p>
          <a:p>
            <a:endParaRPr lang="en-US" dirty="0" smtClean="0"/>
          </a:p>
          <a:p>
            <a:r>
              <a:rPr lang="en-US" dirty="0" smtClean="0"/>
              <a:t>65 registers joined</a:t>
            </a:r>
          </a:p>
          <a:p>
            <a:r>
              <a:rPr lang="en-US" dirty="0" smtClean="0"/>
              <a:t>Over 535 consumers so far</a:t>
            </a:r>
          </a:p>
          <a:p>
            <a:endParaRPr lang="en-US" dirty="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7818438" y="868363"/>
            <a:ext cx="3475037" cy="5121275"/>
          </a:xfrm>
        </p:spPr>
        <p:txBody>
          <a:bodyPr/>
          <a:lstStyle/>
          <a:p>
            <a:r>
              <a:rPr lang="en-US" dirty="0" smtClean="0"/>
              <a:t>Improving user experience</a:t>
            </a:r>
          </a:p>
          <a:p>
            <a:r>
              <a:rPr lang="en-US" dirty="0" smtClean="0"/>
              <a:t>Enabling asynchronous transactions</a:t>
            </a:r>
          </a:p>
          <a:p>
            <a:r>
              <a:rPr lang="en-US" dirty="0" smtClean="0"/>
              <a:t>Improving security</a:t>
            </a:r>
          </a:p>
          <a:p>
            <a:r>
              <a:rPr lang="en-US" dirty="0" smtClean="0"/>
              <a:t>Preserving personal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6" name="Snip Single Corner Rectangle 5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3533" y="170338"/>
            <a:ext cx="6457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verdana" panose="020B0604030504040204" pitchFamily="34" charset="0"/>
              </a:rPr>
              <a:t>OPERATIONAL PROGRAM "GOOD </a:t>
            </a:r>
            <a:r>
              <a:rPr lang="en-US" sz="1200" b="1" dirty="0" smtClean="0">
                <a:solidFill>
                  <a:srgbClr val="3366FF"/>
                </a:solidFill>
                <a:latin typeface="verdana" panose="020B0604030504040204" pitchFamily="34" charset="0"/>
              </a:rPr>
              <a:t>GOVERNANCE</a:t>
            </a:r>
            <a:r>
              <a:rPr lang="bg-BG" sz="1200" b="1" dirty="0" smtClean="0">
                <a:solidFill>
                  <a:srgbClr val="3366FF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US" sz="1200" dirty="0">
                <a:solidFill>
                  <a:srgbClr val="0070C0"/>
                </a:solidFill>
              </a:rPr>
              <a:t>Development of the horizontal and central </a:t>
            </a:r>
            <a:r>
              <a:rPr lang="en-US" sz="1200" dirty="0" err="1">
                <a:solidFill>
                  <a:srgbClr val="0070C0"/>
                </a:solidFill>
              </a:rPr>
              <a:t>eGovernment</a:t>
            </a:r>
            <a:r>
              <a:rPr lang="en-US" sz="1200" dirty="0">
                <a:solidFill>
                  <a:srgbClr val="0070C0"/>
                </a:solidFill>
              </a:rPr>
              <a:t> systems in relation to the application of the Unified Model for Application, </a:t>
            </a:r>
            <a:r>
              <a:rPr lang="en-US" sz="1200" dirty="0" smtClean="0">
                <a:solidFill>
                  <a:srgbClr val="0070C0"/>
                </a:solidFill>
              </a:rPr>
              <a:t>Payment </a:t>
            </a:r>
            <a:r>
              <a:rPr lang="en-US" sz="1200" dirty="0">
                <a:solidFill>
                  <a:srgbClr val="0070C0"/>
                </a:solidFill>
              </a:rPr>
              <a:t>and Provision of Electronic Administrative </a:t>
            </a:r>
            <a:r>
              <a:rPr lang="en-US" sz="1200" dirty="0" smtClean="0">
                <a:solidFill>
                  <a:srgbClr val="0070C0"/>
                </a:solidFill>
              </a:rPr>
              <a:t>Services</a:t>
            </a:r>
            <a:endParaRPr lang="bg-BG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rgbClr val="0070C0"/>
                </a:solidFill>
              </a:rPr>
              <a:t>Procedure BG05SFOP001-1.004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57463" y="4292600"/>
            <a:ext cx="7210425" cy="2160588"/>
          </a:xfrm>
        </p:spPr>
        <p:txBody>
          <a:bodyPr anchorCtr="1"/>
          <a:lstStyle/>
          <a:p>
            <a:pPr algn="ctr" fontAlgn="auto">
              <a:spcAft>
                <a:spcPts val="0"/>
              </a:spcAft>
              <a:defRPr/>
            </a:pPr>
            <a:r>
              <a:rPr lang="da-DK"/>
              <a:t>Questions?</a:t>
            </a:r>
            <a:endParaRPr lang="en-GB"/>
          </a:p>
        </p:txBody>
      </p:sp>
      <p:sp>
        <p:nvSpPr>
          <p:cNvPr id="18435" name="Slide Number Placeholder 1"/>
          <p:cNvSpPr txBox="1">
            <a:spLocks noChangeArrowheads="1"/>
          </p:cNvSpPr>
          <p:nvPr/>
        </p:nvSpPr>
        <p:spPr bwMode="auto">
          <a:xfrm>
            <a:off x="7462838" y="62611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r" eaLnBrk="1" hangingPunct="1"/>
            <a:fld id="{DDD7D401-9ED1-43A2-B98C-72DDB473E337}" type="slidenum">
              <a:rPr lang="en-GB" sz="120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/>
              <a:t>12</a:t>
            </a:fld>
            <a:endParaRPr lang="en-GB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1438333" y="870320"/>
            <a:ext cx="1635125" cy="470852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wrap="none"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0" spc="300" dirty="0">
                <a:solidFill>
                  <a:schemeClr val="bg1"/>
                </a:solidFill>
                <a:latin typeface="Trebuchet MS" pitchFamily="34"/>
              </a:rPr>
              <a:t>?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 rot="16200000">
            <a:off x="-1173501" y="1949140"/>
            <a:ext cx="3901848" cy="2353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 spc="-6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602627" y="1676400"/>
            <a:ext cx="4165261" cy="3607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 spc="-6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1500" dirty="0" smtClean="0">
                <a:solidFill>
                  <a:schemeClr val="accent1"/>
                </a:solidFill>
              </a:rPr>
              <a:t>Thank You!</a:t>
            </a:r>
            <a:endParaRPr lang="en-US" sz="115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15057" y="0"/>
            <a:ext cx="5769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9" name="Snip Single Corner Rectangle 8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128" y="1363436"/>
            <a:ext cx="1848530" cy="41338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RegiX</a:t>
            </a:r>
            <a:endParaRPr lang="en-US" sz="4400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3870891" y="751794"/>
            <a:ext cx="3679371" cy="534488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RegiX as a technological means</a:t>
            </a:r>
          </a:p>
          <a:p>
            <a:r>
              <a:rPr lang="en-US" dirty="0"/>
              <a:t>Functionalities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7875361" y="751794"/>
            <a:ext cx="3418114" cy="5344885"/>
          </a:xfrm>
          <a:prstGeom prst="rect">
            <a:avLst/>
          </a:prstGeom>
          <a:solidFill>
            <a:srgbClr val="F5FCF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7818438" y="868363"/>
            <a:ext cx="3475037" cy="5121275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The beginning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Current 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Future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154"/>
            <a:ext cx="3451225" cy="589846"/>
          </a:xfrm>
          <a:prstGeom prst="rect">
            <a:avLst/>
          </a:prstGeom>
        </p:spPr>
      </p:pic>
      <p:sp>
        <p:nvSpPr>
          <p:cNvPr id="4" name="Snip Single Corner Rectangle 3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3650683" y="1508034"/>
            <a:ext cx="3871573" cy="3907246"/>
          </a:xfrm>
          <a:prstGeom prst="snip2DiagRect">
            <a:avLst>
              <a:gd name="adj1" fmla="val 0"/>
              <a:gd name="adj2" fmla="val 14363"/>
            </a:avLst>
          </a:prstGeom>
          <a:gradFill flip="none" rotWithShape="1">
            <a:gsLst>
              <a:gs pos="0">
                <a:srgbClr val="5AC3D8">
                  <a:tint val="66000"/>
                  <a:satMod val="160000"/>
                </a:srgbClr>
              </a:gs>
              <a:gs pos="50000">
                <a:srgbClr val="5AC3D8">
                  <a:tint val="44500"/>
                  <a:satMod val="160000"/>
                </a:srgbClr>
              </a:gs>
              <a:gs pos="100000">
                <a:srgbClr val="5AC3D8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reflection blurRad="88900" stA="43000" endPos="17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775122" y="751794"/>
            <a:ext cx="3679371" cy="5344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2563" indent="-182563" algn="l" rtl="0" fontAlgn="base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563" algn="l" rtl="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563" algn="l" rtl="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563" algn="l" rtl="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563" algn="l" rtl="0" fontAlgn="base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3867150" y="868363"/>
            <a:ext cx="3475038" cy="5121275"/>
          </a:xfrm>
        </p:spPr>
        <p:txBody>
          <a:bodyPr/>
          <a:lstStyle/>
          <a:p>
            <a:r>
              <a:rPr lang="en-US" dirty="0" smtClean="0"/>
              <a:t>Necessity for providing paper documents by citizens for administrative services has been removed</a:t>
            </a:r>
          </a:p>
          <a:p>
            <a:r>
              <a:rPr lang="en-US" dirty="0" smtClean="0"/>
              <a:t>Extracting data from registers and transferring them for: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-business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-citizens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-administration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8222162" y="1869848"/>
            <a:ext cx="2969305" cy="36274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Two ways to apply </a:t>
            </a:r>
            <a:r>
              <a:rPr lang="en-US" dirty="0" smtClean="0"/>
              <a:t>RegiX</a:t>
            </a:r>
          </a:p>
          <a:p>
            <a:pPr eaLnBrk="1" hangingPunct="1"/>
            <a:r>
              <a:rPr lang="en-US" dirty="0" smtClean="0"/>
              <a:t>Integrating </a:t>
            </a:r>
            <a:r>
              <a:rPr lang="en-US" dirty="0"/>
              <a:t>the Information System</a:t>
            </a:r>
          </a:p>
          <a:p>
            <a:pPr eaLnBrk="1" hangingPunct="1"/>
            <a:r>
              <a:rPr lang="en-US" dirty="0" smtClean="0"/>
              <a:t>Using a developed application</a:t>
            </a:r>
            <a:r>
              <a:rPr lang="en-US" dirty="0"/>
              <a:t>, installed and maintained by SEGA</a:t>
            </a:r>
          </a:p>
          <a:p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51128" y="1363436"/>
            <a:ext cx="1848530" cy="41338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RegiX</a:t>
            </a:r>
            <a:endParaRPr lang="en-US" sz="4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15" name="Snip Single Corner Rectangle 14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223838" y="2468563"/>
            <a:ext cx="3052762" cy="13747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Establishing interconnections</a:t>
            </a:r>
          </a:p>
        </p:txBody>
      </p:sp>
      <p:sp>
        <p:nvSpPr>
          <p:cNvPr id="3" name="Text Placeholder 4"/>
          <p:cNvSpPr txBox="1">
            <a:spLocks noGrp="1"/>
          </p:cNvSpPr>
          <p:nvPr>
            <p:ph sz="half" idx="1"/>
          </p:nvPr>
        </p:nvSpPr>
        <p:spPr>
          <a:xfrm>
            <a:off x="3430588" y="1684338"/>
            <a:ext cx="8229600" cy="3673475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National Architectural Framework of eGovernment is being approved</a:t>
            </a:r>
          </a:p>
          <a:p>
            <a:pPr marL="182880" indent="-182880" fontAlgn="auto">
              <a:spcAft>
                <a:spcPts val="0"/>
              </a:spcAft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Core building blocks are being integrated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single model for request, payment and delivery of electronic administrative services has been endorsed</a:t>
            </a:r>
          </a:p>
          <a:p>
            <a:pPr marL="0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6" name="Snip Single Corner Rectangle 5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/>
        </p:nvSpPr>
        <p:spPr>
          <a:xfrm>
            <a:off x="3937794" y="1617493"/>
            <a:ext cx="7761514" cy="1209004"/>
          </a:xfrm>
          <a:prstGeom prst="snip2DiagRect">
            <a:avLst>
              <a:gd name="adj1" fmla="val 0"/>
              <a:gd name="adj2" fmla="val 14363"/>
            </a:avLst>
          </a:prstGeom>
          <a:gradFill flip="none" rotWithShape="1">
            <a:gsLst>
              <a:gs pos="0">
                <a:srgbClr val="5AC3D8">
                  <a:tint val="66000"/>
                  <a:satMod val="160000"/>
                </a:srgbClr>
              </a:gs>
              <a:gs pos="50000">
                <a:srgbClr val="5AC3D8">
                  <a:tint val="44500"/>
                  <a:satMod val="160000"/>
                </a:srgbClr>
              </a:gs>
              <a:gs pos="100000">
                <a:srgbClr val="5AC3D8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reflection blurRad="88900" stA="43000" endPos="17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3"/>
          <p:cNvSpPr txBox="1">
            <a:spLocks noGrp="1"/>
          </p:cNvSpPr>
          <p:nvPr>
            <p:ph type="title"/>
          </p:nvPr>
        </p:nvSpPr>
        <p:spPr>
          <a:xfrm>
            <a:off x="155575" y="744538"/>
            <a:ext cx="974725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Century Gothic" pitchFamily="34"/>
              </a:rPr>
              <a:t>National Gov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Century Gothic" pitchFamily="34"/>
              </a:rPr>
              <a:t>ernment Program</a:t>
            </a:r>
            <a:endParaRPr lang="fr-FR" sz="4000" dirty="0"/>
          </a:p>
        </p:txBody>
      </p:sp>
      <p:sp>
        <p:nvSpPr>
          <p:cNvPr id="3" name="Espace réservé du contenu 4"/>
          <p:cNvSpPr txBox="1">
            <a:spLocks noGrp="1"/>
          </p:cNvSpPr>
          <p:nvPr>
            <p:ph sz="half" idx="1"/>
          </p:nvPr>
        </p:nvSpPr>
        <p:spPr>
          <a:xfrm>
            <a:off x="107360" y="1681163"/>
            <a:ext cx="2478088" cy="2979737"/>
          </a:xfrm>
        </p:spPr>
        <p:txBody>
          <a:bodyPr rtlCol="0">
            <a:normAutofit/>
          </a:bodyPr>
          <a:lstStyle/>
          <a:p>
            <a:pPr marL="182880" indent="-18288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Practical implementation of Once-only and Digital by default principle</a:t>
            </a: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880" indent="-182880" fontAlgn="auto">
              <a:lnSpc>
                <a:spcPct val="80000"/>
              </a:lnSpc>
              <a:spcAft>
                <a:spcPts val="0"/>
              </a:spcAft>
              <a:defRPr/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48" name="Espace réservé du contenu 5"/>
          <p:cNvSpPr>
            <a:spLocks noGrp="1"/>
          </p:cNvSpPr>
          <p:nvPr>
            <p:ph sz="half" idx="2"/>
          </p:nvPr>
        </p:nvSpPr>
        <p:spPr>
          <a:xfrm>
            <a:off x="-11804" y="2918405"/>
            <a:ext cx="3273425" cy="3633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Further development of infrastructure and shared resources of </a:t>
            </a:r>
            <a:r>
              <a:rPr lang="en-US" dirty="0" err="1" smtClean="0"/>
              <a:t>eGovernment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Interconnection and interoperability of key registers of administrative bodies  for automated data exchange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121422" y="192071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RegiX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is an integration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layer for exchanging certification and  verifying information</a:t>
            </a:r>
            <a:endParaRPr lang="bg-BG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6825" y="35716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……..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16" name="Snip Single Corner Rectangle 15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Snip Diagonal Corner Rectangle 12"/>
          <p:cNvSpPr/>
          <p:nvPr/>
        </p:nvSpPr>
        <p:spPr>
          <a:xfrm>
            <a:off x="3937794" y="4780692"/>
            <a:ext cx="7761514" cy="1209004"/>
          </a:xfrm>
          <a:prstGeom prst="snip2DiagRect">
            <a:avLst>
              <a:gd name="adj1" fmla="val 0"/>
              <a:gd name="adj2" fmla="val 14363"/>
            </a:avLst>
          </a:prstGeom>
          <a:gradFill flip="none" rotWithShape="1">
            <a:gsLst>
              <a:gs pos="0">
                <a:srgbClr val="5AC3D8">
                  <a:tint val="66000"/>
                  <a:satMod val="160000"/>
                </a:srgbClr>
              </a:gs>
              <a:gs pos="50000">
                <a:srgbClr val="5AC3D8">
                  <a:tint val="44500"/>
                  <a:satMod val="160000"/>
                </a:srgbClr>
              </a:gs>
              <a:gs pos="100000">
                <a:srgbClr val="5AC3D8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reflection blurRad="88900" stA="43000" endPos="17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buClr>
                <a:schemeClr val="accent6"/>
              </a:buClr>
              <a:defRPr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entral component 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for accessing registers and data base with the ability of requesting and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providing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1" eaLnBrk="1" fontAlgn="auto" hangingPunct="1">
              <a:buClr>
                <a:schemeClr val="accent6"/>
              </a:buClr>
              <a:defRPr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- Internal administrative electronic services</a:t>
            </a:r>
          </a:p>
          <a:p>
            <a:pPr lvl="1" eaLnBrk="1" fontAlgn="auto" hangingPunct="1">
              <a:buClr>
                <a:schemeClr val="accent6"/>
              </a:buClr>
              <a:defRPr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-Certification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services</a:t>
            </a:r>
            <a:endParaRPr lang="en-US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 eaLnBrk="1" fontAlgn="auto" hangingPunct="1">
              <a:buClr>
                <a:schemeClr val="accent6"/>
              </a:buClr>
              <a:defRPr/>
            </a:pP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-References</a:t>
            </a:r>
            <a:endParaRPr lang="bg-BG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Snip Diagonal Corner Rectangle 16"/>
          <p:cNvSpPr/>
          <p:nvPr/>
        </p:nvSpPr>
        <p:spPr>
          <a:xfrm>
            <a:off x="3937794" y="3202263"/>
            <a:ext cx="7761514" cy="1209004"/>
          </a:xfrm>
          <a:prstGeom prst="snip2DiagRect">
            <a:avLst>
              <a:gd name="adj1" fmla="val 0"/>
              <a:gd name="adj2" fmla="val 14363"/>
            </a:avLst>
          </a:prstGeom>
          <a:gradFill flip="none" rotWithShape="1">
            <a:gsLst>
              <a:gs pos="0">
                <a:srgbClr val="5AC3D8">
                  <a:tint val="66000"/>
                  <a:satMod val="160000"/>
                </a:srgbClr>
              </a:gs>
              <a:gs pos="50000">
                <a:srgbClr val="5AC3D8">
                  <a:tint val="44500"/>
                  <a:satMod val="160000"/>
                </a:srgbClr>
              </a:gs>
              <a:gs pos="100000">
                <a:srgbClr val="5AC3D8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reflection blurRad="88900" stA="43000" endPos="17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RegiX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 is a software infrastructure allowing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centralized,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secured and controlled access for retrieving data from central administration registers. </a:t>
            </a:r>
            <a:endParaRPr lang="bg-BG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92" y="1837707"/>
            <a:ext cx="10019808" cy="368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571500" y="3785735"/>
            <a:ext cx="2498271" cy="1374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kern="1200" spc="-6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/>
              <a:t>Overview of RegiX</a:t>
            </a:r>
            <a:endParaRPr lang="en-US" sz="4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9" name="Snip Single Corner Rectangle 8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7053944" y="3935560"/>
            <a:ext cx="1728318" cy="1585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63 other</a:t>
            </a:r>
            <a:br>
              <a:rPr lang="en-US" dirty="0" smtClean="0"/>
            </a:br>
            <a:r>
              <a:rPr lang="en-US" dirty="0" smtClean="0"/>
              <a:t>base</a:t>
            </a:r>
            <a:br>
              <a:rPr lang="en-US" dirty="0" smtClean="0"/>
            </a:br>
            <a:r>
              <a:rPr lang="en-US" dirty="0" smtClean="0"/>
              <a:t>Registers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355" y="118039"/>
            <a:ext cx="8220075" cy="6581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65430" y="368135"/>
            <a:ext cx="326570" cy="6478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71500" y="3785735"/>
            <a:ext cx="2498271" cy="13747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kern="1200" spc="-6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Corbel" panose="020B0503020204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/>
              <a:t>Overview </a:t>
            </a:r>
            <a:endParaRPr lang="en-US" sz="44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16444" y="6182860"/>
            <a:ext cx="4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3008" y="5887442"/>
            <a:ext cx="114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Administration</a:t>
            </a:r>
            <a:br>
              <a:rPr lang="en-US" sz="1200" dirty="0" smtClean="0"/>
            </a:br>
            <a:r>
              <a:rPr lang="en-US" sz="1200" dirty="0" smtClean="0"/>
              <a:t>Business</a:t>
            </a:r>
          </a:p>
          <a:p>
            <a:endParaRPr lang="en-US" sz="1200" dirty="0" smtClean="0"/>
          </a:p>
          <a:p>
            <a:r>
              <a:rPr lang="en-US" sz="1200" dirty="0" smtClean="0"/>
              <a:t>Citizens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3928566" y="4786549"/>
            <a:ext cx="1177592" cy="747921"/>
          </a:xfrm>
          <a:prstGeom prst="cloudCallout">
            <a:avLst>
              <a:gd name="adj1" fmla="val -18409"/>
              <a:gd name="adj2" fmla="val 26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7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7810"/>
            <a:ext cx="12192000" cy="4248112"/>
          </a:xfrm>
          <a:prstGeom prst="rect">
            <a:avLst/>
          </a:prstGeom>
        </p:spPr>
      </p:pic>
      <p:sp>
        <p:nvSpPr>
          <p:cNvPr id="7" name="Title 3"/>
          <p:cNvSpPr txBox="1">
            <a:spLocks noGrp="1"/>
          </p:cNvSpPr>
          <p:nvPr>
            <p:ph type="title"/>
          </p:nvPr>
        </p:nvSpPr>
        <p:spPr>
          <a:xfrm>
            <a:off x="451757" y="493035"/>
            <a:ext cx="3052763" cy="1374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Overview RegiX as a technology mean</a:t>
            </a:r>
            <a:br>
              <a:rPr lang="en-US" sz="2400" dirty="0" smtClean="0"/>
            </a:br>
            <a:r>
              <a:rPr lang="en-US" sz="2400" dirty="0" smtClean="0"/>
              <a:t>and functionalities: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7269"/>
            <a:ext cx="3451225" cy="589846"/>
          </a:xfrm>
          <a:prstGeom prst="rect">
            <a:avLst/>
          </a:prstGeom>
        </p:spPr>
      </p:pic>
      <p:sp>
        <p:nvSpPr>
          <p:cNvPr id="10" name="Snip Single Corner Rectangle 9"/>
          <p:cNvSpPr/>
          <p:nvPr/>
        </p:nvSpPr>
        <p:spPr>
          <a:xfrm flipH="1">
            <a:off x="11342914" y="6268154"/>
            <a:ext cx="849086" cy="58984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209" y="2441749"/>
            <a:ext cx="304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Administrative service applicant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75406" y="2303249"/>
            <a:ext cx="1967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data administrator</a:t>
            </a:r>
            <a:br>
              <a:rPr lang="en-US" dirty="0" smtClean="0"/>
            </a:br>
            <a:r>
              <a:rPr lang="en-US" dirty="0" smtClean="0"/>
              <a:t>(PDA)</a:t>
            </a:r>
            <a:endParaRPr lang="en-US" dirty="0"/>
          </a:p>
        </p:txBody>
      </p:sp>
      <p:pic>
        <p:nvPicPr>
          <p:cNvPr id="2050" name="Picture 1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225" y="4414401"/>
            <a:ext cx="3206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125" y="4414401"/>
            <a:ext cx="3206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8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655638"/>
            <a:ext cx="1651000" cy="955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Results:</a:t>
            </a:r>
            <a:endParaRPr lang="en-US" dirty="0"/>
          </a:p>
        </p:txBody>
      </p:sp>
      <p:pic>
        <p:nvPicPr>
          <p:cNvPr id="16387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488" y="1371600"/>
            <a:ext cx="11593512" cy="5486400"/>
          </a:xfrm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735262" y="902642"/>
            <a:ext cx="4256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Num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ber of statements per year</a:t>
            </a:r>
          </a:p>
        </p:txBody>
      </p:sp>
      <p:sp>
        <p:nvSpPr>
          <p:cNvPr id="6" name="Half Frame 5"/>
          <p:cNvSpPr/>
          <p:nvPr/>
        </p:nvSpPr>
        <p:spPr>
          <a:xfrm rot="5400000">
            <a:off x="9993086" y="0"/>
            <a:ext cx="2198914" cy="2198914"/>
          </a:xfrm>
          <a:prstGeom prst="halfFrame">
            <a:avLst>
              <a:gd name="adj1" fmla="val 18481"/>
              <a:gd name="adj2" fmla="val 16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51225" cy="589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67458" y="6488668"/>
            <a:ext cx="42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8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953</TotalTime>
  <Words>314</Words>
  <Application>Microsoft Office PowerPoint</Application>
  <PresentationFormat>Widescreen</PresentationFormat>
  <Paragraphs>90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Baskerville Old Face</vt:lpstr>
      <vt:lpstr>Calibri</vt:lpstr>
      <vt:lpstr>Century Gothic</vt:lpstr>
      <vt:lpstr>Corbel</vt:lpstr>
      <vt:lpstr>Trebuchet MS</vt:lpstr>
      <vt:lpstr>Verdana</vt:lpstr>
      <vt:lpstr>Wingdings 2</vt:lpstr>
      <vt:lpstr>Frame</vt:lpstr>
      <vt:lpstr>RegiX    (Registry information exchange system)</vt:lpstr>
      <vt:lpstr>RegiX</vt:lpstr>
      <vt:lpstr>RegiX</vt:lpstr>
      <vt:lpstr>Establishing interconnections</vt:lpstr>
      <vt:lpstr>National Government Program</vt:lpstr>
      <vt:lpstr>PowerPoint Presentation</vt:lpstr>
      <vt:lpstr>PowerPoint Presentation</vt:lpstr>
      <vt:lpstr>Overview RegiX as a technology mean and functionalities:</vt:lpstr>
      <vt:lpstr>Results:</vt:lpstr>
      <vt:lpstr>Access to base registers Environment (RegiX) Info</vt:lpstr>
      <vt:lpstr>Results and Future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Radev</dc:creator>
  <cp:lastModifiedBy>Martin B. Asenov</cp:lastModifiedBy>
  <cp:revision>121</cp:revision>
  <cp:lastPrinted>2019-10-08T11:32:42Z</cp:lastPrinted>
  <dcterms:created xsi:type="dcterms:W3CDTF">2019-10-04T11:24:30Z</dcterms:created>
  <dcterms:modified xsi:type="dcterms:W3CDTF">2019-10-08T15:07:24Z</dcterms:modified>
</cp:coreProperties>
</file>