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8" r:id="rId2"/>
    <p:sldId id="266" r:id="rId3"/>
    <p:sldId id="277" r:id="rId4"/>
    <p:sldId id="285" r:id="rId5"/>
    <p:sldId id="286" r:id="rId6"/>
    <p:sldId id="28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56B1"/>
    <a:srgbClr val="024EA2"/>
    <a:srgbClr val="024B9C"/>
    <a:srgbClr val="035DC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660"/>
  </p:normalViewPr>
  <p:slideViewPr>
    <p:cSldViewPr snapToGrid="0">
      <p:cViewPr varScale="1">
        <p:scale>
          <a:sx n="118" d="100"/>
          <a:sy n="118" d="100"/>
        </p:scale>
        <p:origin x="272" y="72"/>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ser>
          <c:idx val="0"/>
          <c:order val="0"/>
          <c:tx>
            <c:strRef>
              <c:f>Sheet1!$B$1</c:f>
              <c:strCache>
                <c:ptCount val="1"/>
                <c:pt idx="0">
                  <c:v>Sales</c:v>
                </c:pt>
              </c:strCache>
            </c:strRef>
          </c:tx>
          <c:explosion val="36"/>
          <c:dPt>
            <c:idx val="0"/>
            <c:bubble3D val="0"/>
            <c:explosion val="16"/>
            <c:spPr>
              <a:gradFill rotWithShape="1">
                <a:gsLst>
                  <a:gs pos="0">
                    <a:schemeClr val="accent6">
                      <a:shade val="76000"/>
                      <a:satMod val="103000"/>
                      <a:lumMod val="102000"/>
                      <a:tint val="94000"/>
                    </a:schemeClr>
                  </a:gs>
                  <a:gs pos="50000">
                    <a:schemeClr val="accent6">
                      <a:shade val="76000"/>
                      <a:satMod val="110000"/>
                      <a:lumMod val="100000"/>
                      <a:shade val="100000"/>
                    </a:schemeClr>
                  </a:gs>
                  <a:gs pos="100000">
                    <a:schemeClr val="accent6">
                      <a:shade val="76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2-2CD7-4FAF-AB59-696A90CD9E66}"/>
              </c:ext>
            </c:extLst>
          </c:dPt>
          <c:dPt>
            <c:idx val="1"/>
            <c:bubble3D val="0"/>
            <c:explosion val="0"/>
            <c:spPr>
              <a:gradFill rotWithShape="1">
                <a:gsLst>
                  <a:gs pos="0">
                    <a:schemeClr val="accent6">
                      <a:tint val="77000"/>
                      <a:satMod val="103000"/>
                      <a:lumMod val="102000"/>
                      <a:tint val="94000"/>
                    </a:schemeClr>
                  </a:gs>
                  <a:gs pos="50000">
                    <a:schemeClr val="accent6">
                      <a:tint val="77000"/>
                      <a:satMod val="110000"/>
                      <a:lumMod val="100000"/>
                      <a:shade val="100000"/>
                    </a:schemeClr>
                  </a:gs>
                  <a:gs pos="100000">
                    <a:schemeClr val="accent6">
                      <a:tint val="77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2CD7-4FAF-AB59-696A90CD9E66}"/>
              </c:ext>
            </c:extLst>
          </c:dPt>
          <c:dLbls>
            <c:dLbl>
              <c:idx val="1"/>
              <c:delete val="1"/>
              <c:extLst>
                <c:ext xmlns:c15="http://schemas.microsoft.com/office/drawing/2012/chart" uri="{CE6537A1-D6FC-4f65-9D91-7224C49458BB}"/>
                <c:ext xmlns:c16="http://schemas.microsoft.com/office/drawing/2014/chart" uri="{C3380CC4-5D6E-409C-BE32-E72D297353CC}">
                  <c16:uniqueId val="{00000001-2CD7-4FAF-AB59-696A90CD9E6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IP Jobs</c:v>
                </c:pt>
                <c:pt idx="1">
                  <c:v>100% EU Jobs</c:v>
                </c:pt>
              </c:strCache>
            </c:strRef>
          </c:cat>
          <c:val>
            <c:numRef>
              <c:f>Sheet1!$B$2:$B$3</c:f>
              <c:numCache>
                <c:formatCode>General</c:formatCode>
                <c:ptCount val="2"/>
                <c:pt idx="0">
                  <c:v>29.2</c:v>
                </c:pt>
                <c:pt idx="1">
                  <c:v>70.8</c:v>
                </c:pt>
              </c:numCache>
            </c:numRef>
          </c:val>
          <c:extLst>
            <c:ext xmlns:c16="http://schemas.microsoft.com/office/drawing/2014/chart" uri="{C3380CC4-5D6E-409C-BE32-E72D297353CC}">
              <c16:uniqueId val="{00000000-2CD7-4FAF-AB59-696A90CD9E6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legendEntry>
      <c:legendEntry>
        <c:idx val="1"/>
        <c:delete val="1"/>
      </c:legendEntry>
      <c:layout>
        <c:manualLayout>
          <c:xMode val="edge"/>
          <c:yMode val="edge"/>
          <c:x val="0.68404891174929761"/>
          <c:y val="4.8650998474239322E-2"/>
          <c:w val="0.14484323950109168"/>
          <c:h val="7.655514087221380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3231929958248004"/>
          <c:y val="0.18992984355939674"/>
          <c:w val="0.46479596291533709"/>
          <c:h val="0.79610004829819392"/>
        </c:manualLayout>
      </c:layout>
      <c:pieChart>
        <c:varyColors val="1"/>
        <c:ser>
          <c:idx val="0"/>
          <c:order val="0"/>
          <c:tx>
            <c:strRef>
              <c:f>Sheet1!$B$1</c:f>
              <c:strCache>
                <c:ptCount val="1"/>
                <c:pt idx="0">
                  <c:v>Sales</c:v>
                </c:pt>
              </c:strCache>
            </c:strRef>
          </c:tx>
          <c:explosion val="36"/>
          <c:dPt>
            <c:idx val="0"/>
            <c:bubble3D val="0"/>
            <c:explosion val="16"/>
            <c:spPr>
              <a:gradFill rotWithShape="1">
                <a:gsLst>
                  <a:gs pos="0">
                    <a:schemeClr val="accent2">
                      <a:shade val="76000"/>
                      <a:satMod val="103000"/>
                      <a:lumMod val="102000"/>
                      <a:tint val="94000"/>
                    </a:schemeClr>
                  </a:gs>
                  <a:gs pos="50000">
                    <a:schemeClr val="accent2">
                      <a:shade val="76000"/>
                      <a:satMod val="110000"/>
                      <a:lumMod val="100000"/>
                      <a:shade val="100000"/>
                    </a:schemeClr>
                  </a:gs>
                  <a:gs pos="100000">
                    <a:schemeClr val="accent2">
                      <a:shade val="76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3FAD-4284-8239-3C67FD71FEEA}"/>
              </c:ext>
            </c:extLst>
          </c:dPt>
          <c:dPt>
            <c:idx val="1"/>
            <c:bubble3D val="0"/>
            <c:explosion val="0"/>
            <c:spPr>
              <a:gradFill rotWithShape="1">
                <a:gsLst>
                  <a:gs pos="0">
                    <a:schemeClr val="accent2">
                      <a:tint val="77000"/>
                      <a:satMod val="103000"/>
                      <a:lumMod val="102000"/>
                      <a:tint val="94000"/>
                    </a:schemeClr>
                  </a:gs>
                  <a:gs pos="50000">
                    <a:schemeClr val="accent2">
                      <a:tint val="77000"/>
                      <a:satMod val="110000"/>
                      <a:lumMod val="100000"/>
                      <a:shade val="100000"/>
                    </a:schemeClr>
                  </a:gs>
                  <a:gs pos="100000">
                    <a:schemeClr val="accent2">
                      <a:tint val="77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3FAD-4284-8239-3C67FD71FEEA}"/>
              </c:ext>
            </c:extLst>
          </c:dPt>
          <c:dLbls>
            <c:dLbl>
              <c:idx val="0"/>
              <c:layout/>
              <c:tx>
                <c:rich>
                  <a:bodyPr/>
                  <a:lstStyle/>
                  <a:p>
                    <a:fld id="{8309515A-4E55-433D-9AD2-5760D16EE197}" type="PERCENTAGE">
                      <a:rPr lang="en-US" b="1"/>
                      <a:pPr/>
                      <a:t>[PERCENTAGE]</a:t>
                    </a:fld>
                    <a:endParaRPr lang="en-GB"/>
                  </a:p>
                </c:rich>
              </c:tx>
              <c:dLblPos val="ctr"/>
              <c:showLegendKey val="0"/>
              <c:showVal val="0"/>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3FAD-4284-8239-3C67FD71FEEA}"/>
                </c:ext>
              </c:extLst>
            </c:dLbl>
            <c:dLbl>
              <c:idx val="1"/>
              <c:delete val="1"/>
              <c:extLst>
                <c:ext xmlns:c15="http://schemas.microsoft.com/office/drawing/2012/chart" uri="{CE6537A1-D6FC-4f65-9D91-7224C49458BB}"/>
                <c:ext xmlns:c16="http://schemas.microsoft.com/office/drawing/2014/chart" uri="{C3380CC4-5D6E-409C-BE32-E72D297353CC}">
                  <c16:uniqueId val="{00000003-3FAD-4284-8239-3C67FD71FEE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IP GDP</c:v>
                </c:pt>
                <c:pt idx="1">
                  <c:v>100% EU GDP</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3FAD-4284-8239-3C67FD71FEE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legendEntry>
      <c:legendEntry>
        <c:idx val="1"/>
        <c:delete val="1"/>
      </c:legendEntry>
      <c:layout>
        <c:manualLayout>
          <c:xMode val="edge"/>
          <c:yMode val="edge"/>
          <c:x val="0.64627248337064025"/>
          <c:y val="0.23426425468001338"/>
          <c:w val="0.14668339110411657"/>
          <c:h val="7.655514087221380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18/01/2022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18/01/2022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28CC-BY%29.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Tx/>
              <a:buNone/>
            </a:pPr>
            <a:r>
              <a:rPr lang="en-GB" sz="1100" b="1" kern="1200" dirty="0">
                <a:solidFill>
                  <a:schemeClr val="tx1"/>
                </a:solidFill>
                <a:effectLst/>
                <a:latin typeface="+mn-lt"/>
                <a:ea typeface="+mn-ea"/>
                <a:cs typeface="+mn-cs"/>
              </a:rPr>
              <a:t> IP is of key importance for EU’s economy</a:t>
            </a:r>
            <a:r>
              <a:rPr lang="en-GB" sz="1100" kern="1200" dirty="0">
                <a:solidFill>
                  <a:schemeClr val="tx1"/>
                </a:solidFill>
                <a:effectLst/>
                <a:latin typeface="+mn-lt"/>
                <a:ea typeface="+mn-ea"/>
                <a:cs typeface="+mn-cs"/>
              </a:rPr>
              <a:t>: IPR-intensive industries are major components of the 14 ecosystems; they increasingly contribute to EU’s economy (GDP &amp; job creation)</a:t>
            </a:r>
          </a:p>
          <a:p>
            <a:pPr marL="0" indent="0" algn="just">
              <a:buFontTx/>
              <a:buNone/>
            </a:pPr>
            <a:r>
              <a:rPr lang="en-GB" sz="1100" kern="1200" dirty="0">
                <a:solidFill>
                  <a:schemeClr val="tx1"/>
                </a:solidFill>
                <a:effectLst/>
                <a:latin typeface="+mn-lt"/>
                <a:ea typeface="+mn-ea"/>
                <a:cs typeface="+mn-cs"/>
              </a:rPr>
              <a:t>-    IP policy as a crucial element of the EU’s Industrial and Recovery Strategies</a:t>
            </a:r>
          </a:p>
          <a:p>
            <a:pPr marL="171450" indent="-171450" algn="just">
              <a:buFontTx/>
              <a:buChar char="-"/>
            </a:pPr>
            <a:r>
              <a:rPr lang="en-US" sz="1100" dirty="0"/>
              <a:t>“IP Policy as part of Industrial Policy” – explain why and how IPRs stimulate growth</a:t>
            </a:r>
          </a:p>
          <a:p>
            <a:pPr marL="171450" indent="-171450" algn="just">
              <a:buFontTx/>
              <a:buChar char="-"/>
            </a:pPr>
            <a:r>
              <a:rPr lang="en-US" sz="1100" dirty="0"/>
              <a:t>Contribution of IPR-intensive sectors to the EU economy – is increasing – trend observed throughout the three reports prepared jointly by the EUIPO and EPO</a:t>
            </a:r>
          </a:p>
          <a:p>
            <a:pPr marL="171450" indent="-171450" algn="just">
              <a:buFontTx/>
              <a:buChar char="-"/>
            </a:pPr>
            <a:endParaRPr lang="en-US" sz="1100" dirty="0"/>
          </a:p>
          <a:p>
            <a:pPr marL="0" indent="0" algn="just">
              <a:buFontTx/>
              <a:buNone/>
            </a:pPr>
            <a:endParaRPr lang="fr-BE" sz="1100" dirty="0"/>
          </a:p>
          <a:p>
            <a:pPr algn="just"/>
            <a:r>
              <a:rPr lang="en-US" sz="1100" b="1" dirty="0"/>
              <a:t>IPR-intensive industries </a:t>
            </a:r>
            <a:r>
              <a:rPr lang="en-US" sz="1100" dirty="0"/>
              <a:t>are defined in the EPO-EUIPO studies as those having an above-average ownership of IPRs per employee, as compared with other IPR-using industries. In principle, this means that an industry is identified as IPR-intensive in the EU if for at least one of the IP rights under consideration, the number of those IPRs per employee exceeds the average of all EU industries that make use of that same IP right. These industries are concentrated in the manufacturing, technology and business services sectors.</a:t>
            </a:r>
          </a:p>
          <a:p>
            <a:pPr marL="0" indent="0" algn="just">
              <a:buFontTx/>
              <a:buNone/>
            </a:pPr>
            <a:endParaRPr lang="en-US" sz="1100" dirty="0"/>
          </a:p>
          <a:p>
            <a:pPr algn="just"/>
            <a:r>
              <a:rPr lang="en-US" sz="1100" b="1" dirty="0"/>
              <a:t>Copyright </a:t>
            </a:r>
            <a:r>
              <a:rPr lang="en-US" sz="1100" dirty="0"/>
              <a:t>also an important component – e.g. </a:t>
            </a:r>
            <a:r>
              <a:rPr lang="en-GB" sz="1100" dirty="0"/>
              <a:t>the music, publishing and film industries rely heavily on copyright and are amongst the IPR-intensive industries. These industries have been badly hit by the </a:t>
            </a:r>
            <a:r>
              <a:rPr lang="en-GB" sz="1100" dirty="0" err="1"/>
              <a:t>Covid</a:t>
            </a:r>
            <a:r>
              <a:rPr lang="en-GB" sz="1100" dirty="0"/>
              <a:t> crisis. </a:t>
            </a:r>
          </a:p>
          <a:p>
            <a:pPr algn="just"/>
            <a:endParaRPr lang="en-US" sz="1100" dirty="0"/>
          </a:p>
          <a:p>
            <a:pPr algn="just"/>
            <a:r>
              <a:rPr lang="en-US" sz="1100" b="1" dirty="0"/>
              <a:t>The contribution of trade mark-intensive industries to overall GDP is 37%, of design-intensive industries 16%, of patent-intensive industries 16% and of copyright-intensive industries 7%</a:t>
            </a:r>
          </a:p>
          <a:p>
            <a:pPr algn="just"/>
            <a:endParaRPr lang="en-US" sz="1100" dirty="0"/>
          </a:p>
          <a:p>
            <a:pPr algn="just"/>
            <a:r>
              <a:rPr lang="en-US" sz="1100" dirty="0"/>
              <a:t>IP-intensive industries are responsible for a large amount of external trade (imports and exports). Overall IP-intensive industries created a trade surplus of 160 billion in 2016, with patents being the biggest contributor to external trade, and copyright being second.</a:t>
            </a:r>
          </a:p>
          <a:p>
            <a:pPr algn="just"/>
            <a:endParaRPr lang="en-GB" sz="1100" dirty="0"/>
          </a:p>
        </p:txBody>
      </p:sp>
      <p:sp>
        <p:nvSpPr>
          <p:cNvPr id="4" name="Slide Number Placeholder 3"/>
          <p:cNvSpPr>
            <a:spLocks noGrp="1"/>
          </p:cNvSpPr>
          <p:nvPr>
            <p:ph type="sldNum" sz="quarter" idx="10"/>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717513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spcBef>
                <a:spcPts val="600"/>
              </a:spcBef>
              <a:defRPr/>
            </a:pPr>
            <a:r>
              <a:rPr lang="fr-BE" sz="1200" b="1" u="sng" cap="all" dirty="0" err="1"/>
              <a:t>I</a:t>
            </a:r>
            <a:r>
              <a:rPr lang="fr-BE" sz="1100" b="1" u="sng" cap="all" dirty="0" err="1"/>
              <a:t>ncreasing</a:t>
            </a:r>
            <a:r>
              <a:rPr lang="fr-BE" sz="1100" b="1" u="sng" cap="all" dirty="0"/>
              <a:t> global </a:t>
            </a:r>
            <a:r>
              <a:rPr lang="fr-BE" sz="1100" b="1" u="sng" cap="all" dirty="0" err="1"/>
              <a:t>competition</a:t>
            </a:r>
            <a:r>
              <a:rPr lang="fr-BE" sz="1100" b="1" u="sng" cap="all" dirty="0"/>
              <a:t> and </a:t>
            </a:r>
            <a:r>
              <a:rPr lang="fr-BE" sz="1100" b="1" u="sng" cap="all" dirty="0" err="1"/>
              <a:t>technological</a:t>
            </a:r>
            <a:r>
              <a:rPr lang="fr-BE" sz="1100" b="1" u="sng" cap="all" dirty="0"/>
              <a:t> race</a:t>
            </a:r>
            <a:endParaRPr lang="en-GB" sz="1100" b="1" u="sng" dirty="0"/>
          </a:p>
          <a:p>
            <a:pPr lvl="0" algn="just">
              <a:spcBef>
                <a:spcPts val="600"/>
              </a:spcBef>
              <a:defRPr/>
            </a:pPr>
            <a:r>
              <a:rPr lang="en-GB" sz="1100" b="1" dirty="0"/>
              <a:t>EU’s creators and innovators continue to lead the way</a:t>
            </a:r>
            <a:r>
              <a:rPr lang="en-GB" sz="1100" dirty="0"/>
              <a:t>; our position is less dominant than in the past though, as other economies are catching up; while the decrease of dominance is a natural consequence of growth in other parts of the world, we need to make sure that our creative and innovative industries keep their competitive advantage.</a:t>
            </a:r>
            <a:endParaRPr lang="fr-BE" sz="1100" dirty="0"/>
          </a:p>
          <a:p>
            <a:pPr lvl="0" algn="just">
              <a:spcBef>
                <a:spcPts val="600"/>
              </a:spcBef>
              <a:defRPr/>
            </a:pPr>
            <a:r>
              <a:rPr lang="en-GB" sz="1100" dirty="0"/>
              <a:t>Looking into the future, </a:t>
            </a:r>
            <a:r>
              <a:rPr lang="en-GB" sz="1100" b="1" dirty="0"/>
              <a:t>we need to make sure that EU’s businesses remain leaders in key areas</a:t>
            </a:r>
            <a:r>
              <a:rPr lang="en-GB" sz="1100" dirty="0"/>
              <a:t> </a:t>
            </a:r>
            <a:r>
              <a:rPr lang="en-GB" sz="1100" b="1" dirty="0"/>
              <a:t>of technological development</a:t>
            </a:r>
            <a:r>
              <a:rPr lang="en-GB" sz="1100" dirty="0"/>
              <a:t> – for example, the technologies crucial to achieve the digital and green transitions, strengthening the EU’s resilience in the spirit of ‘open strategic autonomy’.</a:t>
            </a:r>
          </a:p>
          <a:p>
            <a:pPr algn="just">
              <a:spcBef>
                <a:spcPts val="600"/>
              </a:spcBef>
            </a:pPr>
            <a:r>
              <a:rPr lang="fr-BE" sz="1100" dirty="0"/>
              <a:t>Sources: European patents – </a:t>
            </a:r>
            <a:r>
              <a:rPr lang="fr-BE" sz="1100" dirty="0" err="1"/>
              <a:t>Annual</a:t>
            </a:r>
            <a:r>
              <a:rPr lang="fr-BE" sz="1100" dirty="0"/>
              <a:t> report 2010 and Patent Index 2019 (patents </a:t>
            </a:r>
            <a:r>
              <a:rPr lang="fr-BE" sz="1100" dirty="0" err="1"/>
              <a:t>granted</a:t>
            </a:r>
            <a:r>
              <a:rPr lang="fr-BE" sz="1100" dirty="0"/>
              <a:t>), CCMT inventions – report of EPO and UNEP, 2015</a:t>
            </a:r>
          </a:p>
          <a:p>
            <a:pPr algn="just">
              <a:spcBef>
                <a:spcPts val="600"/>
              </a:spcBef>
            </a:pPr>
            <a:endParaRPr lang="fr-BE" sz="1100" b="1" u="sng" dirty="0"/>
          </a:p>
          <a:p>
            <a:pPr algn="just"/>
            <a:endParaRPr lang="en-US" sz="1200" dirty="0"/>
          </a:p>
        </p:txBody>
      </p:sp>
      <p:sp>
        <p:nvSpPr>
          <p:cNvPr id="4" name="Slide Number Placeholder 3"/>
          <p:cNvSpPr>
            <a:spLocks noGrp="1"/>
          </p:cNvSpPr>
          <p:nvPr>
            <p:ph type="sldNum" sz="quarter" idx="10"/>
          </p:nvPr>
        </p:nvSpPr>
        <p:spPr/>
        <p:txBody>
          <a:bodyPr/>
          <a:lstStyle/>
          <a:p>
            <a:fld id="{59CF2995-AB43-4B7C-B8CD-9DC7C3692A9C}" type="slidenum">
              <a:rPr lang="en-GB" smtClean="0"/>
              <a:t>5</a:t>
            </a:fld>
            <a:endParaRPr lang="en-GB"/>
          </a:p>
        </p:txBody>
      </p:sp>
    </p:spTree>
    <p:extLst>
      <p:ext uri="{BB962C8B-B14F-4D97-AF65-F5344CB8AC3E}">
        <p14:creationId xmlns:p14="http://schemas.microsoft.com/office/powerpoint/2010/main" val="3770138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Update/add/delete parts of the</a:t>
            </a:r>
            <a:r>
              <a:rPr lang="en-IE" baseline="0" dirty="0" smtClean="0"/>
              <a:t> copy right notice where appropriate.</a:t>
            </a:r>
          </a:p>
          <a:p>
            <a:r>
              <a:rPr lang="en-IE" baseline="0" dirty="0" smtClean="0"/>
              <a:t>More information: </a:t>
            </a:r>
            <a:r>
              <a:rPr lang="en-GB" dirty="0" smtClean="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2007519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9921833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smtClean="0"/>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17840629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smtClean="0"/>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smtClean="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smtClean="0"/>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smtClean="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smtClean="0"/>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13677460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06998582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82442872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smtClean="0"/>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prv.se/en/"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71350" y="1992572"/>
            <a:ext cx="10065224" cy="1242997"/>
          </a:xfrm>
        </p:spPr>
        <p:txBody>
          <a:bodyPr>
            <a:noAutofit/>
          </a:bodyPr>
          <a:lstStyle/>
          <a:p>
            <a:pPr algn="ctr"/>
            <a:r>
              <a:rPr lang="en-GB" sz="3200" b="1" dirty="0"/>
              <a:t>WEBINAR on Preliminary Market Consultations</a:t>
            </a:r>
            <a:r>
              <a:rPr lang="en-GB" sz="3200" dirty="0"/>
              <a:t/>
            </a:r>
            <a:br>
              <a:rPr lang="en-GB" sz="3200" dirty="0"/>
            </a:br>
            <a:endParaRPr lang="en-GB" sz="3200" dirty="0"/>
          </a:p>
        </p:txBody>
      </p:sp>
      <p:sp>
        <p:nvSpPr>
          <p:cNvPr id="7" name="Subtitle 6"/>
          <p:cNvSpPr>
            <a:spLocks noGrp="1"/>
          </p:cNvSpPr>
          <p:nvPr>
            <p:ph type="subTitle" idx="1"/>
          </p:nvPr>
        </p:nvSpPr>
        <p:spPr>
          <a:xfrm>
            <a:off x="1195796" y="3557756"/>
            <a:ext cx="10065224" cy="897754"/>
          </a:xfrm>
        </p:spPr>
        <p:txBody>
          <a:bodyPr/>
          <a:lstStyle/>
          <a:p>
            <a:r>
              <a:rPr lang="en-GB" dirty="0" smtClean="0"/>
              <a:t>Intellectual Property – how is it relevant?</a:t>
            </a:r>
            <a:endParaRPr lang="en-GB" dirty="0"/>
          </a:p>
        </p:txBody>
      </p:sp>
      <p:sp>
        <p:nvSpPr>
          <p:cNvPr id="8" name="Text Placeholder 7"/>
          <p:cNvSpPr>
            <a:spLocks noGrp="1"/>
          </p:cNvSpPr>
          <p:nvPr>
            <p:ph type="body" sz="quarter" idx="13"/>
          </p:nvPr>
        </p:nvSpPr>
        <p:spPr>
          <a:xfrm>
            <a:off x="4323111" y="5557903"/>
            <a:ext cx="6813204" cy="528998"/>
          </a:xfrm>
        </p:spPr>
        <p:txBody>
          <a:bodyPr/>
          <a:lstStyle/>
          <a:p>
            <a:r>
              <a:rPr lang="en-GB" dirty="0" smtClean="0"/>
              <a:t>Elena Kostadinova, Intangible Economy, DG GROW</a:t>
            </a:r>
            <a:endParaRPr lang="en-GB" dirty="0"/>
          </a:p>
        </p:txBody>
      </p:sp>
    </p:spTree>
    <p:extLst>
      <p:ext uri="{BB962C8B-B14F-4D97-AF65-F5344CB8AC3E}">
        <p14:creationId xmlns:p14="http://schemas.microsoft.com/office/powerpoint/2010/main" val="1121371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0664" y="1514982"/>
            <a:ext cx="8156914" cy="4078457"/>
          </a:xfrm>
        </p:spPr>
      </p:pic>
      <p:sp>
        <p:nvSpPr>
          <p:cNvPr id="2" name="Title 1"/>
          <p:cNvSpPr>
            <a:spLocks noGrp="1"/>
          </p:cNvSpPr>
          <p:nvPr>
            <p:ph type="title"/>
          </p:nvPr>
        </p:nvSpPr>
        <p:spPr/>
        <p:txBody>
          <a:bodyPr/>
          <a:lstStyle/>
          <a:p>
            <a:pPr algn="ctr"/>
            <a:r>
              <a:rPr lang="en-GB" dirty="0" smtClean="0"/>
              <a:t>What is Intellectual Property?</a:t>
            </a:r>
            <a:endParaRPr lang="en-GB" dirty="0"/>
          </a:p>
        </p:txBody>
      </p:sp>
    </p:spTree>
    <p:extLst>
      <p:ext uri="{BB962C8B-B14F-4D97-AF65-F5344CB8AC3E}">
        <p14:creationId xmlns:p14="http://schemas.microsoft.com/office/powerpoint/2010/main" val="1058563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03125" y="6225727"/>
            <a:ext cx="9977693" cy="315998"/>
          </a:xfrm>
        </p:spPr>
        <p:txBody>
          <a:bodyPr/>
          <a:lstStyle/>
          <a:p>
            <a:r>
              <a:rPr lang="en-GB" sz="1400" dirty="0" smtClean="0"/>
              <a:t>Source: Swedish Intellectual </a:t>
            </a:r>
            <a:r>
              <a:rPr lang="en-GB" sz="1400" dirty="0"/>
              <a:t>Property Office </a:t>
            </a:r>
            <a:r>
              <a:rPr lang="en-GB" sz="1400" dirty="0">
                <a:hlinkClick r:id="rId2"/>
              </a:rPr>
              <a:t>https://www.prv.se/en</a:t>
            </a:r>
            <a:r>
              <a:rPr lang="en-GB" sz="1400" dirty="0" smtClean="0">
                <a:hlinkClick r:id="rId2"/>
              </a:rPr>
              <a:t>/</a:t>
            </a:r>
            <a:r>
              <a:rPr lang="en-GB" sz="1400" dirty="0" smtClean="0"/>
              <a:t> </a:t>
            </a:r>
            <a:endParaRPr lang="en-GB" sz="1400" dirty="0"/>
          </a:p>
        </p:txBody>
      </p:sp>
      <p:pic>
        <p:nvPicPr>
          <p:cNvPr id="5" name="Picture 4"/>
          <p:cNvPicPr>
            <a:picLocks noChangeAspect="1"/>
          </p:cNvPicPr>
          <p:nvPr/>
        </p:nvPicPr>
        <p:blipFill>
          <a:blip r:embed="rId3"/>
          <a:stretch>
            <a:fillRect/>
          </a:stretch>
        </p:blipFill>
        <p:spPr>
          <a:xfrm>
            <a:off x="1352735" y="687152"/>
            <a:ext cx="9322479" cy="5222657"/>
          </a:xfrm>
          <a:prstGeom prst="rect">
            <a:avLst/>
          </a:prstGeom>
        </p:spPr>
      </p:pic>
    </p:spTree>
    <p:extLst>
      <p:ext uri="{BB962C8B-B14F-4D97-AF65-F5344CB8AC3E}">
        <p14:creationId xmlns:p14="http://schemas.microsoft.com/office/powerpoint/2010/main" val="1417256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011564" y="2316635"/>
            <a:ext cx="2983064" cy="1691235"/>
          </a:xfrm>
          <a:prstGeom prst="rect">
            <a:avLst/>
          </a:prstGeom>
        </p:spPr>
      </p:pic>
      <p:graphicFrame>
        <p:nvGraphicFramePr>
          <p:cNvPr id="16" name="Chart 15"/>
          <p:cNvGraphicFramePr/>
          <p:nvPr>
            <p:extLst/>
          </p:nvPr>
        </p:nvGraphicFramePr>
        <p:xfrm>
          <a:off x="4183094" y="4429905"/>
          <a:ext cx="5039280" cy="2942139"/>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8002347" y="5026265"/>
            <a:ext cx="2329703" cy="1077218"/>
          </a:xfrm>
          <a:prstGeom prst="rect">
            <a:avLst/>
          </a:prstGeom>
          <a:noFill/>
        </p:spPr>
        <p:txBody>
          <a:bodyPr wrap="square" rtlCol="0">
            <a:spAutoFit/>
          </a:bodyPr>
          <a:lstStyle/>
          <a:p>
            <a:r>
              <a:rPr lang="fr-BE" sz="1600" dirty="0" err="1">
                <a:solidFill>
                  <a:schemeClr val="tx1">
                    <a:lumMod val="75000"/>
                  </a:schemeClr>
                </a:solidFill>
                <a:latin typeface="Arial Narrow" panose="020B0606020202030204" pitchFamily="34" charset="0"/>
              </a:rPr>
              <a:t>During</a:t>
            </a:r>
            <a:r>
              <a:rPr lang="fr-BE" sz="1600" dirty="0">
                <a:solidFill>
                  <a:schemeClr val="tx1">
                    <a:lumMod val="75000"/>
                  </a:schemeClr>
                </a:solidFill>
                <a:latin typeface="Arial Narrow" panose="020B0606020202030204" pitchFamily="34" charset="0"/>
              </a:rPr>
              <a:t> the </a:t>
            </a:r>
            <a:r>
              <a:rPr lang="fr-BE" sz="1600" dirty="0" err="1">
                <a:solidFill>
                  <a:schemeClr val="tx1">
                    <a:lumMod val="75000"/>
                  </a:schemeClr>
                </a:solidFill>
                <a:latin typeface="Arial Narrow" panose="020B0606020202030204" pitchFamily="34" charset="0"/>
              </a:rPr>
              <a:t>period</a:t>
            </a:r>
            <a:r>
              <a:rPr lang="fr-BE" sz="1600" dirty="0">
                <a:solidFill>
                  <a:schemeClr val="tx1">
                    <a:lumMod val="75000"/>
                  </a:schemeClr>
                </a:solidFill>
                <a:latin typeface="Arial Narrow" panose="020B0606020202030204" pitchFamily="34" charset="0"/>
              </a:rPr>
              <a:t> 2014-2016 </a:t>
            </a:r>
            <a:r>
              <a:rPr lang="fr-BE" sz="1600" b="1" dirty="0">
                <a:solidFill>
                  <a:schemeClr val="tx1">
                    <a:lumMod val="75000"/>
                  </a:schemeClr>
                </a:solidFill>
                <a:latin typeface="Arial Narrow" panose="020B0606020202030204" pitchFamily="34" charset="0"/>
              </a:rPr>
              <a:t>29,2% of EU jobs </a:t>
            </a:r>
          </a:p>
          <a:p>
            <a:r>
              <a:rPr lang="fr-BE" sz="1600" dirty="0" err="1">
                <a:solidFill>
                  <a:schemeClr val="tx1">
                    <a:lumMod val="75000"/>
                  </a:schemeClr>
                </a:solidFill>
                <a:latin typeface="Arial Narrow" panose="020B0606020202030204" pitchFamily="34" charset="0"/>
              </a:rPr>
              <a:t>were</a:t>
            </a:r>
            <a:r>
              <a:rPr lang="fr-BE" sz="1600" dirty="0">
                <a:solidFill>
                  <a:schemeClr val="tx1">
                    <a:lumMod val="75000"/>
                  </a:schemeClr>
                </a:solidFill>
                <a:latin typeface="Arial Narrow" panose="020B0606020202030204" pitchFamily="34" charset="0"/>
              </a:rPr>
              <a:t> </a:t>
            </a:r>
            <a:r>
              <a:rPr lang="fr-BE" sz="1600" dirty="0" err="1">
                <a:solidFill>
                  <a:schemeClr val="tx1">
                    <a:lumMod val="75000"/>
                  </a:schemeClr>
                </a:solidFill>
                <a:latin typeface="Arial Narrow" panose="020B0606020202030204" pitchFamily="34" charset="0"/>
              </a:rPr>
              <a:t>generated</a:t>
            </a:r>
            <a:r>
              <a:rPr lang="fr-BE" sz="1600" dirty="0">
                <a:solidFill>
                  <a:schemeClr val="tx1">
                    <a:lumMod val="75000"/>
                  </a:schemeClr>
                </a:solidFill>
                <a:latin typeface="Arial Narrow" panose="020B0606020202030204" pitchFamily="34" charset="0"/>
              </a:rPr>
              <a:t> by</a:t>
            </a:r>
          </a:p>
          <a:p>
            <a:r>
              <a:rPr lang="fr-BE" sz="1600" dirty="0">
                <a:solidFill>
                  <a:schemeClr val="tx1">
                    <a:lumMod val="75000"/>
                  </a:schemeClr>
                </a:solidFill>
                <a:latin typeface="Arial Narrow" panose="020B0606020202030204" pitchFamily="34" charset="0"/>
              </a:rPr>
              <a:t>IPR-intensive industries. </a:t>
            </a:r>
          </a:p>
        </p:txBody>
      </p:sp>
      <p:graphicFrame>
        <p:nvGraphicFramePr>
          <p:cNvPr id="20" name="Chart 19"/>
          <p:cNvGraphicFramePr/>
          <p:nvPr>
            <p:extLst/>
          </p:nvPr>
        </p:nvGraphicFramePr>
        <p:xfrm>
          <a:off x="-514041" y="3887486"/>
          <a:ext cx="5039280" cy="2942139"/>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p:cNvSpPr txBox="1"/>
          <p:nvPr/>
        </p:nvSpPr>
        <p:spPr>
          <a:xfrm>
            <a:off x="2986652" y="5065257"/>
            <a:ext cx="2335132" cy="1077218"/>
          </a:xfrm>
          <a:prstGeom prst="rect">
            <a:avLst/>
          </a:prstGeom>
          <a:noFill/>
        </p:spPr>
        <p:txBody>
          <a:bodyPr wrap="square" rtlCol="0">
            <a:spAutoFit/>
          </a:bodyPr>
          <a:lstStyle/>
          <a:p>
            <a:r>
              <a:rPr lang="fr-BE" sz="1600" dirty="0" err="1">
                <a:solidFill>
                  <a:schemeClr val="tx1">
                    <a:lumMod val="75000"/>
                  </a:schemeClr>
                </a:solidFill>
                <a:latin typeface="Arial Narrow" panose="020B0606020202030204" pitchFamily="34" charset="0"/>
              </a:rPr>
              <a:t>During</a:t>
            </a:r>
            <a:r>
              <a:rPr lang="fr-BE" sz="1600" dirty="0">
                <a:solidFill>
                  <a:schemeClr val="tx1">
                    <a:lumMod val="75000"/>
                  </a:schemeClr>
                </a:solidFill>
                <a:latin typeface="Arial Narrow" panose="020B0606020202030204" pitchFamily="34" charset="0"/>
              </a:rPr>
              <a:t> the </a:t>
            </a:r>
            <a:r>
              <a:rPr lang="fr-BE" sz="1600" dirty="0" err="1">
                <a:solidFill>
                  <a:schemeClr val="tx1">
                    <a:lumMod val="75000"/>
                  </a:schemeClr>
                </a:solidFill>
                <a:latin typeface="Arial Narrow" panose="020B0606020202030204" pitchFamily="34" charset="0"/>
              </a:rPr>
              <a:t>period</a:t>
            </a:r>
            <a:r>
              <a:rPr lang="fr-BE" sz="1600" dirty="0">
                <a:solidFill>
                  <a:schemeClr val="tx1">
                    <a:lumMod val="75000"/>
                  </a:schemeClr>
                </a:solidFill>
                <a:latin typeface="Arial Narrow" panose="020B0606020202030204" pitchFamily="34" charset="0"/>
              </a:rPr>
              <a:t> </a:t>
            </a:r>
          </a:p>
          <a:p>
            <a:r>
              <a:rPr lang="fr-BE" sz="1600" dirty="0">
                <a:solidFill>
                  <a:schemeClr val="tx1">
                    <a:lumMod val="75000"/>
                  </a:schemeClr>
                </a:solidFill>
                <a:latin typeface="Arial Narrow" panose="020B0606020202030204" pitchFamily="34" charset="0"/>
              </a:rPr>
              <a:t>2014-2016 </a:t>
            </a:r>
            <a:r>
              <a:rPr lang="fr-BE" sz="1600" b="1" dirty="0">
                <a:solidFill>
                  <a:schemeClr val="tx1">
                    <a:lumMod val="75000"/>
                  </a:schemeClr>
                </a:solidFill>
                <a:latin typeface="Arial Narrow" panose="020B0606020202030204" pitchFamily="34" charset="0"/>
              </a:rPr>
              <a:t>45% of EU GDP </a:t>
            </a:r>
            <a:r>
              <a:rPr lang="fr-BE" sz="1600" dirty="0" err="1">
                <a:solidFill>
                  <a:schemeClr val="tx1">
                    <a:lumMod val="75000"/>
                  </a:schemeClr>
                </a:solidFill>
                <a:latin typeface="Arial Narrow" panose="020B0606020202030204" pitchFamily="34" charset="0"/>
              </a:rPr>
              <a:t>was</a:t>
            </a:r>
            <a:r>
              <a:rPr lang="fr-BE" sz="1600" dirty="0">
                <a:solidFill>
                  <a:schemeClr val="tx1">
                    <a:lumMod val="75000"/>
                  </a:schemeClr>
                </a:solidFill>
                <a:latin typeface="Arial Narrow" panose="020B0606020202030204" pitchFamily="34" charset="0"/>
              </a:rPr>
              <a:t> </a:t>
            </a:r>
            <a:r>
              <a:rPr lang="fr-BE" sz="1600" dirty="0" err="1">
                <a:solidFill>
                  <a:schemeClr val="tx1">
                    <a:lumMod val="75000"/>
                  </a:schemeClr>
                </a:solidFill>
                <a:latin typeface="Arial Narrow" panose="020B0606020202030204" pitchFamily="34" charset="0"/>
              </a:rPr>
              <a:t>generated</a:t>
            </a:r>
            <a:r>
              <a:rPr lang="fr-BE" sz="1600" dirty="0">
                <a:solidFill>
                  <a:schemeClr val="tx1">
                    <a:lumMod val="75000"/>
                  </a:schemeClr>
                </a:solidFill>
                <a:latin typeface="Arial Narrow" panose="020B0606020202030204" pitchFamily="34" charset="0"/>
              </a:rPr>
              <a:t> by </a:t>
            </a:r>
            <a:br>
              <a:rPr lang="fr-BE" sz="1600" dirty="0">
                <a:solidFill>
                  <a:schemeClr val="tx1">
                    <a:lumMod val="75000"/>
                  </a:schemeClr>
                </a:solidFill>
                <a:latin typeface="Arial Narrow" panose="020B0606020202030204" pitchFamily="34" charset="0"/>
              </a:rPr>
            </a:br>
            <a:r>
              <a:rPr lang="fr-BE" sz="1600" dirty="0">
                <a:solidFill>
                  <a:schemeClr val="tx1">
                    <a:lumMod val="75000"/>
                  </a:schemeClr>
                </a:solidFill>
                <a:latin typeface="Arial Narrow" panose="020B0606020202030204" pitchFamily="34" charset="0"/>
              </a:rPr>
              <a:t>IPR-intensive industries.</a:t>
            </a:r>
          </a:p>
        </p:txBody>
      </p:sp>
      <p:sp>
        <p:nvSpPr>
          <p:cNvPr id="2" name="Title 1"/>
          <p:cNvSpPr>
            <a:spLocks noGrp="1"/>
          </p:cNvSpPr>
          <p:nvPr>
            <p:ph type="title"/>
          </p:nvPr>
        </p:nvSpPr>
        <p:spPr>
          <a:xfrm>
            <a:off x="-417453" y="205695"/>
            <a:ext cx="10429330" cy="693592"/>
          </a:xfrm>
        </p:spPr>
        <p:txBody>
          <a:bodyPr/>
          <a:lstStyle/>
          <a:p>
            <a:pPr algn="ctr"/>
            <a:r>
              <a:rPr lang="fr-BE" sz="4400" b="1" dirty="0"/>
              <a:t/>
            </a:r>
            <a:br>
              <a:rPr lang="fr-BE" sz="4400" b="1" dirty="0"/>
            </a:br>
            <a:r>
              <a:rPr lang="fr-BE" sz="4400" b="1" dirty="0"/>
              <a:t>A driver for </a:t>
            </a:r>
            <a:r>
              <a:rPr lang="fr-BE" sz="4400" b="1" dirty="0" err="1"/>
              <a:t>growth</a:t>
            </a:r>
            <a:r>
              <a:rPr lang="fr-BE" sz="4400" b="1" dirty="0"/>
              <a:t> and jobs</a:t>
            </a:r>
          </a:p>
        </p:txBody>
      </p:sp>
      <p:sp>
        <p:nvSpPr>
          <p:cNvPr id="22" name="TextBox 21"/>
          <p:cNvSpPr txBox="1"/>
          <p:nvPr/>
        </p:nvSpPr>
        <p:spPr>
          <a:xfrm>
            <a:off x="564830" y="1906430"/>
            <a:ext cx="3971888" cy="338554"/>
          </a:xfrm>
          <a:prstGeom prst="rect">
            <a:avLst/>
          </a:prstGeom>
          <a:noFill/>
        </p:spPr>
        <p:txBody>
          <a:bodyPr wrap="square" rtlCol="0">
            <a:spAutoFit/>
          </a:bodyPr>
          <a:lstStyle/>
          <a:p>
            <a:r>
              <a:rPr lang="fr-BE" sz="1600" b="1" dirty="0">
                <a:solidFill>
                  <a:schemeClr val="tx1">
                    <a:lumMod val="50000"/>
                  </a:schemeClr>
                </a:solidFill>
                <a:latin typeface="Arial Narrow" panose="020B0606020202030204" pitchFamily="34" charset="0"/>
              </a:rPr>
              <a:t>IPR-intensive industries </a:t>
            </a:r>
            <a:r>
              <a:rPr lang="fr-BE" sz="1600" b="1" dirty="0" err="1">
                <a:solidFill>
                  <a:schemeClr val="tx1">
                    <a:lumMod val="50000"/>
                  </a:schemeClr>
                </a:solidFill>
                <a:latin typeface="Arial Narrow" panose="020B0606020202030204" pitchFamily="34" charset="0"/>
              </a:rPr>
              <a:t>within</a:t>
            </a:r>
            <a:r>
              <a:rPr lang="fr-BE" sz="1600" b="1" dirty="0">
                <a:solidFill>
                  <a:schemeClr val="tx1">
                    <a:lumMod val="50000"/>
                  </a:schemeClr>
                </a:solidFill>
                <a:latin typeface="Arial Narrow" panose="020B0606020202030204" pitchFamily="34" charset="0"/>
              </a:rPr>
              <a:t> key </a:t>
            </a:r>
            <a:r>
              <a:rPr lang="fr-BE" sz="1600" b="1" dirty="0" err="1">
                <a:solidFill>
                  <a:schemeClr val="tx1">
                    <a:lumMod val="50000"/>
                  </a:schemeClr>
                </a:solidFill>
                <a:latin typeface="Arial Narrow" panose="020B0606020202030204" pitchFamily="34" charset="0"/>
              </a:rPr>
              <a:t>ecosystems</a:t>
            </a:r>
            <a:endParaRPr lang="fr-BE" sz="1600" b="1" dirty="0">
              <a:solidFill>
                <a:schemeClr val="tx1">
                  <a:lumMod val="50000"/>
                </a:schemeClr>
              </a:solidFill>
              <a:latin typeface="Arial Narrow" panose="020B0606020202030204" pitchFamily="34" charset="0"/>
            </a:endParaRPr>
          </a:p>
        </p:txBody>
      </p:sp>
      <p:sp>
        <p:nvSpPr>
          <p:cNvPr id="31" name="Rectangle 30"/>
          <p:cNvSpPr/>
          <p:nvPr/>
        </p:nvSpPr>
        <p:spPr>
          <a:xfrm>
            <a:off x="10750163" y="6049358"/>
            <a:ext cx="1184745" cy="733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 name="Picture 8"/>
          <p:cNvPicPr>
            <a:picLocks noChangeAspect="1"/>
          </p:cNvPicPr>
          <p:nvPr/>
        </p:nvPicPr>
        <p:blipFill>
          <a:blip r:embed="rId6"/>
          <a:stretch>
            <a:fillRect/>
          </a:stretch>
        </p:blipFill>
        <p:spPr>
          <a:xfrm>
            <a:off x="760533" y="2316635"/>
            <a:ext cx="3580482" cy="1979705"/>
          </a:xfrm>
          <a:prstGeom prst="rect">
            <a:avLst/>
          </a:prstGeom>
        </p:spPr>
      </p:pic>
      <p:sp>
        <p:nvSpPr>
          <p:cNvPr id="27" name="TextBox 26"/>
          <p:cNvSpPr txBox="1"/>
          <p:nvPr/>
        </p:nvSpPr>
        <p:spPr>
          <a:xfrm>
            <a:off x="8052227" y="1901566"/>
            <a:ext cx="3270210" cy="338554"/>
          </a:xfrm>
          <a:prstGeom prst="rect">
            <a:avLst/>
          </a:prstGeom>
          <a:noFill/>
        </p:spPr>
        <p:txBody>
          <a:bodyPr wrap="square" rtlCol="0">
            <a:spAutoFit/>
          </a:bodyPr>
          <a:lstStyle/>
          <a:p>
            <a:r>
              <a:rPr lang="fr-BE" sz="1600" b="1" dirty="0" err="1">
                <a:solidFill>
                  <a:schemeClr val="tx1">
                    <a:lumMod val="50000"/>
                  </a:schemeClr>
                </a:solidFill>
                <a:latin typeface="Arial Narrow" panose="020B0606020202030204" pitchFamily="34" charset="0"/>
              </a:rPr>
              <a:t>Employment</a:t>
            </a:r>
            <a:r>
              <a:rPr lang="fr-BE" sz="1600" b="1" dirty="0">
                <a:solidFill>
                  <a:schemeClr val="tx1">
                    <a:lumMod val="50000"/>
                  </a:schemeClr>
                </a:solidFill>
                <a:latin typeface="Arial Narrow" panose="020B0606020202030204" pitchFamily="34" charset="0"/>
              </a:rPr>
              <a:t> (million jobs)</a:t>
            </a:r>
          </a:p>
        </p:txBody>
      </p:sp>
      <p:sp>
        <p:nvSpPr>
          <p:cNvPr id="24" name="Rectangle 23"/>
          <p:cNvSpPr/>
          <p:nvPr/>
        </p:nvSpPr>
        <p:spPr>
          <a:xfrm>
            <a:off x="10822992" y="6049358"/>
            <a:ext cx="1184745" cy="733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TextBox 22"/>
          <p:cNvSpPr txBox="1"/>
          <p:nvPr/>
        </p:nvSpPr>
        <p:spPr>
          <a:xfrm>
            <a:off x="5321784" y="1916504"/>
            <a:ext cx="3580482" cy="338554"/>
          </a:xfrm>
          <a:prstGeom prst="rect">
            <a:avLst/>
          </a:prstGeom>
          <a:noFill/>
        </p:spPr>
        <p:txBody>
          <a:bodyPr wrap="square" rtlCol="0">
            <a:spAutoFit/>
          </a:bodyPr>
          <a:lstStyle/>
          <a:p>
            <a:r>
              <a:rPr lang="fr-BE" sz="1600" b="1" dirty="0">
                <a:solidFill>
                  <a:schemeClr val="tx1">
                    <a:lumMod val="50000"/>
                  </a:schemeClr>
                </a:solidFill>
                <a:latin typeface="Arial Narrow" panose="020B0606020202030204" pitchFamily="34" charset="0"/>
              </a:rPr>
              <a:t>GDP</a:t>
            </a:r>
          </a:p>
        </p:txBody>
      </p:sp>
      <p:sp>
        <p:nvSpPr>
          <p:cNvPr id="3" name="Rectangle 2"/>
          <p:cNvSpPr/>
          <p:nvPr/>
        </p:nvSpPr>
        <p:spPr>
          <a:xfrm>
            <a:off x="5967108" y="2405510"/>
            <a:ext cx="1260000" cy="187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Rectangle 18"/>
          <p:cNvSpPr/>
          <p:nvPr/>
        </p:nvSpPr>
        <p:spPr>
          <a:xfrm>
            <a:off x="5967108" y="2783776"/>
            <a:ext cx="288000" cy="187200"/>
          </a:xfrm>
          <a:prstGeom prst="rect">
            <a:avLst/>
          </a:prstGeom>
          <a:solidFill>
            <a:srgbClr val="739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Rectangle 24"/>
          <p:cNvSpPr/>
          <p:nvPr/>
        </p:nvSpPr>
        <p:spPr>
          <a:xfrm>
            <a:off x="5967108" y="3162042"/>
            <a:ext cx="216000" cy="187200"/>
          </a:xfrm>
          <a:prstGeom prst="rect">
            <a:avLst/>
          </a:prstGeom>
          <a:solidFill>
            <a:srgbClr val="F36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Rectangle 25"/>
          <p:cNvSpPr/>
          <p:nvPr/>
        </p:nvSpPr>
        <p:spPr>
          <a:xfrm>
            <a:off x="5967108" y="3540308"/>
            <a:ext cx="1008000" cy="187200"/>
          </a:xfrm>
          <a:prstGeom prst="rect">
            <a:avLst/>
          </a:prstGeom>
          <a:solidFill>
            <a:srgbClr val="C6B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9" name="Rectangle 28"/>
          <p:cNvSpPr/>
          <p:nvPr/>
        </p:nvSpPr>
        <p:spPr>
          <a:xfrm>
            <a:off x="5967108" y="3918574"/>
            <a:ext cx="180000" cy="187200"/>
          </a:xfrm>
          <a:prstGeom prst="rect">
            <a:avLst/>
          </a:prstGeom>
          <a:solidFill>
            <a:srgbClr val="64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TextBox 3"/>
          <p:cNvSpPr txBox="1"/>
          <p:nvPr/>
        </p:nvSpPr>
        <p:spPr>
          <a:xfrm>
            <a:off x="5321784" y="2354057"/>
            <a:ext cx="692453" cy="261610"/>
          </a:xfrm>
          <a:prstGeom prst="rect">
            <a:avLst/>
          </a:prstGeom>
          <a:noFill/>
        </p:spPr>
        <p:txBody>
          <a:bodyPr wrap="square" rtlCol="0">
            <a:spAutoFit/>
          </a:bodyPr>
          <a:lstStyle/>
          <a:p>
            <a:r>
              <a:rPr lang="fr-BE" sz="1100" b="1" dirty="0"/>
              <a:t>7,10 %</a:t>
            </a:r>
          </a:p>
        </p:txBody>
      </p:sp>
      <p:sp>
        <p:nvSpPr>
          <p:cNvPr id="30" name="TextBox 29"/>
          <p:cNvSpPr txBox="1"/>
          <p:nvPr/>
        </p:nvSpPr>
        <p:spPr>
          <a:xfrm>
            <a:off x="5321784" y="2734809"/>
            <a:ext cx="623369" cy="261610"/>
          </a:xfrm>
          <a:prstGeom prst="rect">
            <a:avLst/>
          </a:prstGeom>
          <a:noFill/>
        </p:spPr>
        <p:txBody>
          <a:bodyPr wrap="square" rtlCol="0">
            <a:spAutoFit/>
          </a:bodyPr>
          <a:lstStyle/>
          <a:p>
            <a:r>
              <a:rPr lang="fr-BE" sz="1100" b="1" dirty="0"/>
              <a:t>1,60 %</a:t>
            </a:r>
          </a:p>
        </p:txBody>
      </p:sp>
      <p:sp>
        <p:nvSpPr>
          <p:cNvPr id="32" name="TextBox 31"/>
          <p:cNvSpPr txBox="1"/>
          <p:nvPr/>
        </p:nvSpPr>
        <p:spPr>
          <a:xfrm>
            <a:off x="5321784" y="3115561"/>
            <a:ext cx="762574" cy="261610"/>
          </a:xfrm>
          <a:prstGeom prst="rect">
            <a:avLst/>
          </a:prstGeom>
          <a:noFill/>
        </p:spPr>
        <p:txBody>
          <a:bodyPr wrap="square" rtlCol="0">
            <a:spAutoFit/>
          </a:bodyPr>
          <a:lstStyle/>
          <a:p>
            <a:r>
              <a:rPr lang="fr-BE" sz="1100" b="1" dirty="0"/>
              <a:t>1,30 %</a:t>
            </a:r>
          </a:p>
        </p:txBody>
      </p:sp>
      <p:sp>
        <p:nvSpPr>
          <p:cNvPr id="33" name="TextBox 32"/>
          <p:cNvSpPr txBox="1"/>
          <p:nvPr/>
        </p:nvSpPr>
        <p:spPr>
          <a:xfrm>
            <a:off x="5321784" y="3496313"/>
            <a:ext cx="714407" cy="261610"/>
          </a:xfrm>
          <a:prstGeom prst="rect">
            <a:avLst/>
          </a:prstGeom>
          <a:noFill/>
        </p:spPr>
        <p:txBody>
          <a:bodyPr wrap="square" rtlCol="0">
            <a:spAutoFit/>
          </a:bodyPr>
          <a:lstStyle/>
          <a:p>
            <a:r>
              <a:rPr lang="fr-BE" sz="1100" b="1" dirty="0"/>
              <a:t>5,60 %</a:t>
            </a:r>
          </a:p>
        </p:txBody>
      </p:sp>
      <p:sp>
        <p:nvSpPr>
          <p:cNvPr id="34" name="TextBox 33"/>
          <p:cNvSpPr txBox="1"/>
          <p:nvPr/>
        </p:nvSpPr>
        <p:spPr>
          <a:xfrm>
            <a:off x="5321784" y="3877065"/>
            <a:ext cx="714406" cy="261610"/>
          </a:xfrm>
          <a:prstGeom prst="rect">
            <a:avLst/>
          </a:prstGeom>
          <a:noFill/>
        </p:spPr>
        <p:txBody>
          <a:bodyPr wrap="square" rtlCol="0">
            <a:spAutoFit/>
          </a:bodyPr>
          <a:lstStyle/>
          <a:p>
            <a:r>
              <a:rPr lang="fr-BE" sz="1100" b="1" dirty="0"/>
              <a:t>1,20 %</a:t>
            </a:r>
          </a:p>
        </p:txBody>
      </p:sp>
      <p:sp>
        <p:nvSpPr>
          <p:cNvPr id="35" name="Rectangle 34">
            <a:extLst>
              <a:ext uri="{FF2B5EF4-FFF2-40B4-BE49-F238E27FC236}">
                <a16:creationId xmlns:a16="http://schemas.microsoft.com/office/drawing/2014/main" id="{D3683408-1781-A749-A34B-D4E084D6258E}"/>
              </a:ext>
            </a:extLst>
          </p:cNvPr>
          <p:cNvSpPr/>
          <p:nvPr/>
        </p:nvSpPr>
        <p:spPr>
          <a:xfrm>
            <a:off x="968083" y="856652"/>
            <a:ext cx="5287025" cy="584775"/>
          </a:xfrm>
          <a:prstGeom prst="rect">
            <a:avLst/>
          </a:prstGeom>
        </p:spPr>
        <p:txBody>
          <a:bodyPr wrap="none">
            <a:spAutoFit/>
          </a:bodyPr>
          <a:lstStyle/>
          <a:p>
            <a:r>
              <a:rPr lang="en-GB" sz="3200" dirty="0">
                <a:solidFill>
                  <a:schemeClr val="tx2"/>
                </a:solidFill>
              </a:rPr>
              <a:t>in key industrial ecosystems</a:t>
            </a:r>
            <a:endParaRPr lang="fr-FR" sz="1200" dirty="0">
              <a:solidFill>
                <a:schemeClr val="tx2"/>
              </a:solidFill>
            </a:endParaRPr>
          </a:p>
        </p:txBody>
      </p:sp>
    </p:spTree>
    <p:extLst>
      <p:ext uri="{BB962C8B-B14F-4D97-AF65-F5344CB8AC3E}">
        <p14:creationId xmlns:p14="http://schemas.microsoft.com/office/powerpoint/2010/main" val="614224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350" y="263726"/>
            <a:ext cx="10515600" cy="782357"/>
          </a:xfrm>
        </p:spPr>
        <p:txBody>
          <a:bodyPr/>
          <a:lstStyle/>
          <a:p>
            <a:r>
              <a:rPr lang="fr-BE" sz="4400" b="1" dirty="0"/>
              <a:t>A </a:t>
            </a:r>
            <a:r>
              <a:rPr lang="en-US" sz="4400" b="1" dirty="0"/>
              <a:t>key asset to compete globally</a:t>
            </a:r>
            <a:endParaRPr lang="fr-BE" sz="4400" b="1" dirty="0"/>
          </a:p>
        </p:txBody>
      </p:sp>
      <p:pic>
        <p:nvPicPr>
          <p:cNvPr id="4" name="Picture 3"/>
          <p:cNvPicPr>
            <a:picLocks noChangeAspect="1"/>
          </p:cNvPicPr>
          <p:nvPr/>
        </p:nvPicPr>
        <p:blipFill>
          <a:blip r:embed="rId3"/>
          <a:stretch>
            <a:fillRect/>
          </a:stretch>
        </p:blipFill>
        <p:spPr>
          <a:xfrm>
            <a:off x="3415334" y="2257823"/>
            <a:ext cx="3001907" cy="3127537"/>
          </a:xfrm>
          <a:prstGeom prst="rect">
            <a:avLst/>
          </a:prstGeom>
        </p:spPr>
      </p:pic>
      <p:sp>
        <p:nvSpPr>
          <p:cNvPr id="5" name="TextBox 4"/>
          <p:cNvSpPr txBox="1"/>
          <p:nvPr/>
        </p:nvSpPr>
        <p:spPr>
          <a:xfrm>
            <a:off x="249018" y="1836908"/>
            <a:ext cx="6052319" cy="369332"/>
          </a:xfrm>
          <a:prstGeom prst="rect">
            <a:avLst/>
          </a:prstGeom>
          <a:noFill/>
        </p:spPr>
        <p:txBody>
          <a:bodyPr wrap="square" rtlCol="0">
            <a:spAutoFit/>
          </a:bodyPr>
          <a:lstStyle/>
          <a:p>
            <a:r>
              <a:rPr lang="fr-BE" b="1" dirty="0">
                <a:latin typeface="Arial Narrow" panose="020B0606020202030204" pitchFamily="34" charset="0"/>
              </a:rPr>
              <a:t>INCREASING GLOBAL COMPETITION &amp; TECHNOLOGICAL RACE</a:t>
            </a:r>
          </a:p>
        </p:txBody>
      </p:sp>
      <p:sp>
        <p:nvSpPr>
          <p:cNvPr id="6" name="TextBox 5"/>
          <p:cNvSpPr txBox="1"/>
          <p:nvPr/>
        </p:nvSpPr>
        <p:spPr>
          <a:xfrm>
            <a:off x="144479" y="5901052"/>
            <a:ext cx="293202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ea typeface="+mn-ea"/>
                <a:cs typeface="+mn-cs"/>
              </a:rPr>
              <a:t>58 117 </a:t>
            </a:r>
            <a:r>
              <a:rPr kumimoji="0" lang="en-US" sz="1400" b="0" i="0" u="none" strike="noStrike" kern="1200" cap="none" spc="0" normalizeH="0" baseline="0" noProof="0" dirty="0">
                <a:ln>
                  <a:noFill/>
                </a:ln>
                <a:effectLst/>
                <a:uLnTx/>
                <a:uFillTx/>
                <a:ea typeface="+mn-ea"/>
                <a:cs typeface="+mn-cs"/>
              </a:rPr>
              <a:t>European patents granted</a:t>
            </a:r>
          </a:p>
          <a:p>
            <a:pPr marL="742950" lvl="1" indent="-285750">
              <a:buFont typeface="Arial" panose="020B0604020202020204" pitchFamily="34" charset="0"/>
              <a:buChar char="•"/>
              <a:defRPr/>
            </a:pPr>
            <a:r>
              <a:rPr kumimoji="0" lang="fr-BE" sz="1400" b="0" i="0" u="none" strike="noStrike" kern="1200" cap="none" spc="0" normalizeH="0" baseline="0" noProof="0" dirty="0">
                <a:ln>
                  <a:noFill/>
                </a:ln>
                <a:effectLst/>
                <a:uLnTx/>
                <a:uFillTx/>
                <a:ea typeface="+mn-ea"/>
                <a:cs typeface="+mn-cs"/>
              </a:rPr>
              <a:t>EU – 48%</a:t>
            </a:r>
          </a:p>
          <a:p>
            <a:pPr marL="742950" lvl="1" indent="-285750">
              <a:buFont typeface="Arial" panose="020B0604020202020204" pitchFamily="34" charset="0"/>
              <a:buChar char="•"/>
              <a:defRPr/>
            </a:pPr>
            <a:r>
              <a:rPr kumimoji="0" lang="fr-BE" sz="1400" b="0" i="0" u="none" strike="noStrike" kern="1200" cap="none" spc="0" normalizeH="0" baseline="0" noProof="0" dirty="0">
                <a:ln>
                  <a:noFill/>
                </a:ln>
                <a:effectLst/>
                <a:uLnTx/>
                <a:uFillTx/>
                <a:ea typeface="+mn-ea"/>
                <a:cs typeface="+mn-cs"/>
              </a:rPr>
              <a:t>Non-EU – 52% </a:t>
            </a:r>
            <a:endParaRPr kumimoji="0" lang="en-GB" sz="1400" b="0" i="0" u="none" strike="noStrike" kern="1200" cap="none" spc="0" normalizeH="0" baseline="0" noProof="0" dirty="0">
              <a:ln>
                <a:noFill/>
              </a:ln>
              <a:effectLst/>
              <a:uLnTx/>
              <a:uFillTx/>
              <a:ea typeface="+mn-ea"/>
              <a:cs typeface="+mn-cs"/>
            </a:endParaRPr>
          </a:p>
        </p:txBody>
      </p:sp>
      <p:sp>
        <p:nvSpPr>
          <p:cNvPr id="7" name="TextBox 6"/>
          <p:cNvSpPr txBox="1"/>
          <p:nvPr/>
        </p:nvSpPr>
        <p:spPr>
          <a:xfrm>
            <a:off x="3454826" y="5901052"/>
            <a:ext cx="2920783" cy="73866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1" i="0" u="none" strike="noStrike" kern="1200" cap="none" spc="0" normalizeH="0" baseline="0" noProof="0" dirty="0">
                <a:ln>
                  <a:noFill/>
                </a:ln>
                <a:effectLst/>
                <a:uLnTx/>
                <a:uFillTx/>
                <a:ea typeface="+mn-ea"/>
                <a:cs typeface="+mn-cs"/>
              </a:rPr>
              <a:t>137 784</a:t>
            </a:r>
            <a:r>
              <a:rPr kumimoji="0" lang="fr-BE" sz="1400" b="0" i="0" u="none" strike="noStrike" kern="1200" cap="none" spc="0" normalizeH="0" baseline="0" noProof="0" dirty="0">
                <a:ln>
                  <a:noFill/>
                </a:ln>
                <a:effectLst/>
                <a:uLnTx/>
                <a:uFillTx/>
                <a:ea typeface="+mn-ea"/>
                <a:cs typeface="+mn-cs"/>
              </a:rPr>
              <a:t> </a:t>
            </a:r>
            <a:r>
              <a:rPr kumimoji="0" lang="en-US" sz="1400" b="0" i="0" u="none" strike="noStrike" kern="1200" cap="none" spc="0" normalizeH="0" baseline="0" noProof="0" dirty="0">
                <a:ln>
                  <a:noFill/>
                </a:ln>
                <a:effectLst/>
                <a:uLnTx/>
                <a:uFillTx/>
                <a:ea typeface="+mn-ea"/>
                <a:cs typeface="+mn-cs"/>
              </a:rPr>
              <a:t>European patents granted</a:t>
            </a:r>
            <a:endParaRPr kumimoji="0" lang="fr-BE" sz="1400" b="0" i="0" u="none" strike="noStrike" kern="1200" cap="none" spc="0" normalizeH="0" baseline="0" noProof="0" dirty="0">
              <a:ln>
                <a:noFill/>
              </a:ln>
              <a:effectLst/>
              <a:uLnTx/>
              <a:uFillTx/>
              <a:ea typeface="+mn-ea"/>
              <a:cs typeface="+mn-cs"/>
            </a:endParaRPr>
          </a:p>
          <a:p>
            <a:pPr marL="742950" lvl="1" indent="-285750">
              <a:buFont typeface="Arial" panose="020B0604020202020204" pitchFamily="34" charset="0"/>
              <a:buChar char="•"/>
              <a:defRPr/>
            </a:pPr>
            <a:r>
              <a:rPr kumimoji="0" lang="fr-BE" sz="1400" b="0" i="0" u="none" strike="noStrike" kern="1200" cap="none" spc="0" normalizeH="0" baseline="0" noProof="0" dirty="0">
                <a:ln>
                  <a:noFill/>
                </a:ln>
                <a:effectLst/>
                <a:uLnTx/>
                <a:uFillTx/>
                <a:ea typeface="+mn-ea"/>
                <a:cs typeface="+mn-cs"/>
              </a:rPr>
              <a:t>EU – 40%</a:t>
            </a:r>
          </a:p>
          <a:p>
            <a:pPr marL="742950" lvl="1" indent="-285750">
              <a:buFont typeface="Arial" panose="020B0604020202020204" pitchFamily="34" charset="0"/>
              <a:buChar char="•"/>
              <a:defRPr/>
            </a:pPr>
            <a:r>
              <a:rPr kumimoji="0" lang="fr-BE" sz="1400" b="0" i="0" u="none" strike="noStrike" kern="1200" cap="none" spc="0" normalizeH="0" baseline="0" noProof="0" dirty="0">
                <a:ln>
                  <a:noFill/>
                </a:ln>
                <a:effectLst/>
                <a:uLnTx/>
                <a:uFillTx/>
                <a:ea typeface="+mn-ea"/>
                <a:cs typeface="+mn-cs"/>
              </a:rPr>
              <a:t>Non-EU – 60% </a:t>
            </a:r>
            <a:endParaRPr kumimoji="0" lang="en-GB" sz="1400" b="0" i="0" u="none" strike="noStrike" kern="1200" cap="none" spc="0" normalizeH="0" baseline="0" noProof="0" dirty="0">
              <a:ln>
                <a:noFill/>
              </a:ln>
              <a:effectLst/>
              <a:uLnTx/>
              <a:uFillTx/>
              <a:ea typeface="+mn-ea"/>
              <a:cs typeface="+mn-cs"/>
            </a:endParaRPr>
          </a:p>
        </p:txBody>
      </p:sp>
      <p:pic>
        <p:nvPicPr>
          <p:cNvPr id="8" name="Picture 7"/>
          <p:cNvPicPr>
            <a:picLocks noChangeAspect="1"/>
          </p:cNvPicPr>
          <p:nvPr/>
        </p:nvPicPr>
        <p:blipFill>
          <a:blip r:embed="rId4"/>
          <a:stretch>
            <a:fillRect/>
          </a:stretch>
        </p:blipFill>
        <p:spPr>
          <a:xfrm>
            <a:off x="38802" y="2374761"/>
            <a:ext cx="3082974" cy="3056567"/>
          </a:xfrm>
          <a:prstGeom prst="rect">
            <a:avLst/>
          </a:prstGeom>
        </p:spPr>
      </p:pic>
      <p:pic>
        <p:nvPicPr>
          <p:cNvPr id="9" name="Picture 8"/>
          <p:cNvPicPr>
            <a:picLocks noChangeAspect="1"/>
          </p:cNvPicPr>
          <p:nvPr/>
        </p:nvPicPr>
        <p:blipFill>
          <a:blip r:embed="rId5"/>
          <a:stretch>
            <a:fillRect/>
          </a:stretch>
        </p:blipFill>
        <p:spPr>
          <a:xfrm>
            <a:off x="2749144" y="4798241"/>
            <a:ext cx="1043319" cy="1148351"/>
          </a:xfrm>
          <a:prstGeom prst="rect">
            <a:avLst/>
          </a:prstGeom>
        </p:spPr>
      </p:pic>
      <p:pic>
        <p:nvPicPr>
          <p:cNvPr id="11" name="Picture 10"/>
          <p:cNvPicPr>
            <a:picLocks noChangeAspect="1"/>
          </p:cNvPicPr>
          <p:nvPr/>
        </p:nvPicPr>
        <p:blipFill>
          <a:blip r:embed="rId6"/>
          <a:stretch>
            <a:fillRect/>
          </a:stretch>
        </p:blipFill>
        <p:spPr>
          <a:xfrm>
            <a:off x="6731893" y="3196468"/>
            <a:ext cx="5113376" cy="2517168"/>
          </a:xfrm>
          <a:prstGeom prst="rect">
            <a:avLst/>
          </a:prstGeom>
        </p:spPr>
      </p:pic>
      <p:pic>
        <p:nvPicPr>
          <p:cNvPr id="14" name="Picture 13"/>
          <p:cNvPicPr>
            <a:picLocks noChangeAspect="1"/>
          </p:cNvPicPr>
          <p:nvPr/>
        </p:nvPicPr>
        <p:blipFill>
          <a:blip r:embed="rId7"/>
          <a:stretch>
            <a:fillRect/>
          </a:stretch>
        </p:blipFill>
        <p:spPr>
          <a:xfrm>
            <a:off x="7605226" y="5946591"/>
            <a:ext cx="894148" cy="387229"/>
          </a:xfrm>
          <a:prstGeom prst="rect">
            <a:avLst/>
          </a:prstGeom>
        </p:spPr>
      </p:pic>
      <p:pic>
        <p:nvPicPr>
          <p:cNvPr id="15" name="Picture 14"/>
          <p:cNvPicPr>
            <a:picLocks noChangeAspect="1"/>
          </p:cNvPicPr>
          <p:nvPr/>
        </p:nvPicPr>
        <p:blipFill>
          <a:blip r:embed="rId8"/>
          <a:stretch>
            <a:fillRect/>
          </a:stretch>
        </p:blipFill>
        <p:spPr>
          <a:xfrm>
            <a:off x="8417824" y="5901052"/>
            <a:ext cx="727093" cy="233934"/>
          </a:xfrm>
          <a:prstGeom prst="rect">
            <a:avLst/>
          </a:prstGeom>
        </p:spPr>
      </p:pic>
      <p:sp>
        <p:nvSpPr>
          <p:cNvPr id="16" name="TextBox 15"/>
          <p:cNvSpPr txBox="1"/>
          <p:nvPr/>
        </p:nvSpPr>
        <p:spPr>
          <a:xfrm>
            <a:off x="6876276" y="2317181"/>
            <a:ext cx="4909608" cy="646331"/>
          </a:xfrm>
          <a:prstGeom prst="rect">
            <a:avLst/>
          </a:prstGeom>
          <a:noFill/>
        </p:spPr>
        <p:txBody>
          <a:bodyPr wrap="square" rtlCol="0">
            <a:spAutoFit/>
          </a:bodyPr>
          <a:lstStyle/>
          <a:p>
            <a:r>
              <a:rPr lang="en-US" b="1" dirty="0">
                <a:latin typeface="Arial Narrow" panose="020B0606020202030204" pitchFamily="34" charset="0"/>
              </a:rPr>
              <a:t>High-value inventions for </a:t>
            </a:r>
            <a:r>
              <a:rPr lang="fr-BE" dirty="0" err="1">
                <a:latin typeface="Arial Narrow" panose="020B0606020202030204" pitchFamily="34" charset="0"/>
              </a:rPr>
              <a:t>Climate</a:t>
            </a:r>
            <a:r>
              <a:rPr lang="fr-BE" dirty="0">
                <a:latin typeface="Arial Narrow" panose="020B0606020202030204" pitchFamily="34" charset="0"/>
              </a:rPr>
              <a:t> Change Mitigation Technologies </a:t>
            </a:r>
            <a:r>
              <a:rPr lang="en-US" dirty="0">
                <a:latin typeface="Arial Narrow" panose="020B0606020202030204" pitchFamily="34" charset="0"/>
              </a:rPr>
              <a:t>in the major innovation </a:t>
            </a:r>
            <a:r>
              <a:rPr lang="en-US" dirty="0" err="1">
                <a:latin typeface="Arial Narrow" panose="020B0606020202030204" pitchFamily="34" charset="0"/>
              </a:rPr>
              <a:t>centres</a:t>
            </a:r>
            <a:r>
              <a:rPr lang="en-US" dirty="0">
                <a:latin typeface="Arial Narrow" panose="020B0606020202030204" pitchFamily="34" charset="0"/>
              </a:rPr>
              <a:t> 2000-2011</a:t>
            </a:r>
            <a:endParaRPr lang="en-GB" dirty="0">
              <a:latin typeface="Arial Narrow" panose="020B0606020202030204" pitchFamily="34" charset="0"/>
            </a:endParaRPr>
          </a:p>
        </p:txBody>
      </p:sp>
      <p:cxnSp>
        <p:nvCxnSpPr>
          <p:cNvPr id="17" name="Straight Connector 16"/>
          <p:cNvCxnSpPr/>
          <p:nvPr/>
        </p:nvCxnSpPr>
        <p:spPr>
          <a:xfrm flipV="1">
            <a:off x="6561771" y="1859497"/>
            <a:ext cx="0" cy="4868241"/>
          </a:xfrm>
          <a:prstGeom prst="line">
            <a:avLst/>
          </a:prstGeom>
          <a:ln w="12700">
            <a:solidFill>
              <a:srgbClr val="FFC000"/>
            </a:solidFill>
            <a:prstDash val="sysDot"/>
          </a:ln>
        </p:spPr>
        <p:style>
          <a:lnRef idx="1">
            <a:schemeClr val="accent6"/>
          </a:lnRef>
          <a:fillRef idx="0">
            <a:schemeClr val="accent6"/>
          </a:fillRef>
          <a:effectRef idx="0">
            <a:schemeClr val="accent6"/>
          </a:effectRef>
          <a:fontRef idx="minor">
            <a:schemeClr val="tx1"/>
          </a:fontRef>
        </p:style>
      </p:cxnSp>
      <p:pic>
        <p:nvPicPr>
          <p:cNvPr id="18" name="Picture 17"/>
          <p:cNvPicPr>
            <a:picLocks noChangeAspect="1"/>
          </p:cNvPicPr>
          <p:nvPr/>
        </p:nvPicPr>
        <p:blipFill>
          <a:blip r:embed="rId9"/>
          <a:stretch>
            <a:fillRect/>
          </a:stretch>
        </p:blipFill>
        <p:spPr>
          <a:xfrm>
            <a:off x="6706302" y="5946592"/>
            <a:ext cx="898924" cy="387229"/>
          </a:xfrm>
          <a:prstGeom prst="rect">
            <a:avLst/>
          </a:prstGeom>
        </p:spPr>
      </p:pic>
      <p:sp>
        <p:nvSpPr>
          <p:cNvPr id="19" name="TextBox 18"/>
          <p:cNvSpPr txBox="1"/>
          <p:nvPr/>
        </p:nvSpPr>
        <p:spPr>
          <a:xfrm>
            <a:off x="6731893" y="1490165"/>
            <a:ext cx="4676057" cy="369332"/>
          </a:xfrm>
          <a:prstGeom prst="rect">
            <a:avLst/>
          </a:prstGeom>
          <a:noFill/>
        </p:spPr>
        <p:txBody>
          <a:bodyPr wrap="square" rtlCol="0">
            <a:spAutoFit/>
          </a:bodyPr>
          <a:lstStyle/>
          <a:p>
            <a:pPr algn="ctr"/>
            <a:r>
              <a:rPr lang="fr-BE" b="1" dirty="0">
                <a:latin typeface="Arial Narrow" panose="020B0606020202030204" pitchFamily="34" charset="0"/>
              </a:rPr>
              <a:t>LEADING ROLE OF EUROPE IN KEY AREAS</a:t>
            </a:r>
          </a:p>
        </p:txBody>
      </p:sp>
    </p:spTree>
    <p:extLst>
      <p:ext uri="{BB962C8B-B14F-4D97-AF65-F5344CB8AC3E}">
        <p14:creationId xmlns:p14="http://schemas.microsoft.com/office/powerpoint/2010/main" val="1573870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Thank you</a:t>
            </a:r>
            <a:endParaRPr lang="en-GB" dirty="0"/>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dirty="0"/>
              <a:t>© European Union 2020</a:t>
            </a:r>
          </a:p>
          <a:p>
            <a:r>
              <a:rPr lang="en-US" sz="1050" dirty="0" smtClean="0"/>
              <a:t>Unless otherwise noted the reuse of this presentation is </a:t>
            </a:r>
            <a:r>
              <a:rPr lang="en-US" sz="1050" dirty="0" err="1" smtClean="0"/>
              <a:t>authorised</a:t>
            </a:r>
            <a:r>
              <a:rPr lang="en-US" sz="1050" dirty="0" smtClean="0"/>
              <a:t> under the </a:t>
            </a:r>
            <a:r>
              <a:rPr lang="en-US" sz="1050" dirty="0" smtClean="0">
                <a:hlinkClick r:id="rId3"/>
              </a:rPr>
              <a:t>CC BY 4.0 </a:t>
            </a:r>
            <a:r>
              <a:rPr lang="en-US" sz="1050" dirty="0"/>
              <a:t>license. For any use or reproduction of elements that are not owned by the EU, permission may need to be sought directly from the respective </a:t>
            </a:r>
            <a:r>
              <a:rPr lang="en-US" sz="1050" dirty="0" smtClean="0"/>
              <a:t>right holders.</a:t>
            </a:r>
          </a:p>
          <a:p>
            <a:r>
              <a:rPr lang="en-US" sz="1050" dirty="0" smtClean="0"/>
              <a:t>Slide </a:t>
            </a:r>
            <a:r>
              <a:rPr lang="en-US" sz="1050" dirty="0" smtClean="0">
                <a:solidFill>
                  <a:schemeClr val="accent6"/>
                </a:solidFill>
              </a:rPr>
              <a:t>xx</a:t>
            </a:r>
            <a:r>
              <a:rPr lang="en-US" sz="1050" dirty="0" smtClean="0"/>
              <a:t>: </a:t>
            </a:r>
            <a:r>
              <a:rPr lang="en-US" sz="1050" dirty="0">
                <a:solidFill>
                  <a:schemeClr val="accent6"/>
                </a:solidFill>
              </a:rPr>
              <a:t>e</a:t>
            </a:r>
            <a:r>
              <a:rPr lang="en-US" sz="1050" dirty="0" smtClean="0">
                <a:solidFill>
                  <a:schemeClr val="accent6"/>
                </a:solidFill>
              </a:rPr>
              <a:t>lement concerned</a:t>
            </a:r>
            <a:r>
              <a:rPr lang="en-US" sz="1050" dirty="0" smtClean="0"/>
              <a:t>, source</a:t>
            </a:r>
            <a:r>
              <a:rPr lang="en-US" sz="1050" dirty="0" smtClean="0">
                <a:solidFill>
                  <a:schemeClr val="accent6"/>
                </a:solidFill>
              </a:rPr>
              <a:t>: e.g. Fotolia.com</a:t>
            </a:r>
            <a:r>
              <a:rPr lang="en-US" sz="1050" dirty="0" smtClean="0"/>
              <a:t>; Slide </a:t>
            </a:r>
            <a:r>
              <a:rPr lang="en-US" sz="1050" dirty="0" smtClean="0">
                <a:solidFill>
                  <a:schemeClr val="accent6"/>
                </a:solidFill>
              </a:rPr>
              <a:t>xx</a:t>
            </a:r>
            <a:r>
              <a:rPr lang="en-US" sz="1050" dirty="0" smtClean="0"/>
              <a:t>: </a:t>
            </a:r>
            <a:r>
              <a:rPr lang="en-US" sz="1050" dirty="0" smtClean="0">
                <a:solidFill>
                  <a:schemeClr val="accent6"/>
                </a:solidFill>
              </a:rPr>
              <a:t>element concerned</a:t>
            </a:r>
            <a:r>
              <a:rPr lang="en-US" sz="1050" dirty="0" smtClean="0"/>
              <a:t>, source: </a:t>
            </a:r>
            <a:r>
              <a:rPr lang="en-US" sz="1050" dirty="0" smtClean="0">
                <a:solidFill>
                  <a:schemeClr val="accent6"/>
                </a:solidFill>
              </a:rPr>
              <a:t>e.g. iStock.com</a:t>
            </a:r>
            <a:endParaRPr lang="en-GB" sz="1050" dirty="0">
              <a:solidFill>
                <a:schemeClr val="accent6"/>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Tree>
    <p:extLst>
      <p:ext uri="{BB962C8B-B14F-4D97-AF65-F5344CB8AC3E}">
        <p14:creationId xmlns:p14="http://schemas.microsoft.com/office/powerpoint/2010/main" val="4273619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60</TotalTime>
  <Words>682</Words>
  <Application>Microsoft Office PowerPoint</Application>
  <PresentationFormat>Widescreen</PresentationFormat>
  <Paragraphs>57</Paragraphs>
  <Slides>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Arial Narrow</vt:lpstr>
      <vt:lpstr>Calibri</vt:lpstr>
      <vt:lpstr>Office Theme</vt:lpstr>
      <vt:lpstr>WEBINAR on Preliminary Market Consultations </vt:lpstr>
      <vt:lpstr>What is Intellectual Property?</vt:lpstr>
      <vt:lpstr>PowerPoint Presentation</vt:lpstr>
      <vt:lpstr> A driver for growth and jobs</vt:lpstr>
      <vt:lpstr>A key asset to compete globally</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KOSTADINOVA Elena (GROW)</dc:creator>
  <cp:lastModifiedBy>KOSTADINOVA Elena (GROW)</cp:lastModifiedBy>
  <cp:revision>4</cp:revision>
  <dcterms:created xsi:type="dcterms:W3CDTF">2022-01-18T20:49:33Z</dcterms:created>
  <dcterms:modified xsi:type="dcterms:W3CDTF">2022-01-18T21:50:06Z</dcterms:modified>
</cp:coreProperties>
</file>