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notesMasterIdLst>
    <p:notesMasterId r:id="rId44"/>
  </p:notesMasterIdLst>
  <p:sldIdLst>
    <p:sldId id="256" r:id="rId6"/>
    <p:sldId id="258" r:id="rId7"/>
    <p:sldId id="355" r:id="rId8"/>
    <p:sldId id="299" r:id="rId9"/>
    <p:sldId id="326" r:id="rId10"/>
    <p:sldId id="337" r:id="rId11"/>
    <p:sldId id="318" r:id="rId12"/>
    <p:sldId id="324" r:id="rId13"/>
    <p:sldId id="303" r:id="rId14"/>
    <p:sldId id="357" r:id="rId15"/>
    <p:sldId id="361" r:id="rId16"/>
    <p:sldId id="362" r:id="rId17"/>
    <p:sldId id="364" r:id="rId18"/>
    <p:sldId id="367" r:id="rId19"/>
    <p:sldId id="358" r:id="rId20"/>
    <p:sldId id="359" r:id="rId21"/>
    <p:sldId id="360" r:id="rId22"/>
    <p:sldId id="366" r:id="rId23"/>
    <p:sldId id="356" r:id="rId24"/>
    <p:sldId id="328" r:id="rId25"/>
    <p:sldId id="329" r:id="rId26"/>
    <p:sldId id="330" r:id="rId27"/>
    <p:sldId id="338" r:id="rId28"/>
    <p:sldId id="345" r:id="rId29"/>
    <p:sldId id="346" r:id="rId30"/>
    <p:sldId id="347" r:id="rId31"/>
    <p:sldId id="348" r:id="rId32"/>
    <p:sldId id="349" r:id="rId33"/>
    <p:sldId id="350" r:id="rId34"/>
    <p:sldId id="351" r:id="rId35"/>
    <p:sldId id="352" r:id="rId36"/>
    <p:sldId id="365" r:id="rId37"/>
    <p:sldId id="331" r:id="rId38"/>
    <p:sldId id="354" r:id="rId39"/>
    <p:sldId id="353" r:id="rId40"/>
    <p:sldId id="306" r:id="rId41"/>
    <p:sldId id="325" r:id="rId42"/>
    <p:sldId id="297" r:id="rId4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URIC Natalie (OP)" initials="MN(" lastIdx="12" clrIdx="0"/>
  <p:cmAuthor id="1" name="Florian Barthelemy" initials="FB" lastIdx="2" clrIdx="1">
    <p:extLst>
      <p:ext uri="{19B8F6BF-5375-455C-9EA6-DF929625EA0E}">
        <p15:presenceInfo xmlns:p15="http://schemas.microsoft.com/office/powerpoint/2012/main" userId="S-1-5-21-1471047708-1026687513-316617838-414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558ED5"/>
    <a:srgbClr val="36AADE"/>
    <a:srgbClr val="0AB20A"/>
    <a:srgbClr val="339933"/>
    <a:srgbClr val="D50D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80" y="3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89" d="100"/>
          <a:sy n="89" d="100"/>
        </p:scale>
        <p:origin x="-3798"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9FE54EC-4001-4AB0-BB99-06738F4492B4}" type="datetimeFigureOut">
              <a:rPr lang="en-GB"/>
              <a:pPr>
                <a:defRPr/>
              </a:pPr>
              <a:t>25/04/2017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E9384A6-17F5-46AF-9967-4657F8CA5989}" type="slidenum">
              <a:rPr lang="en-GB" altLang="en-US"/>
              <a:pPr>
                <a:defRPr/>
              </a:pPr>
              <a:t>‹#›</a:t>
            </a:fld>
            <a:endParaRPr lang="en-GB" altLang="en-US"/>
          </a:p>
        </p:txBody>
      </p:sp>
    </p:spTree>
    <p:extLst>
      <p:ext uri="{BB962C8B-B14F-4D97-AF65-F5344CB8AC3E}">
        <p14:creationId xmlns:p14="http://schemas.microsoft.com/office/powerpoint/2010/main" val="329504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E9384A6-17F5-46AF-9967-4657F8CA5989}" type="slidenum">
              <a:rPr lang="en-GB" altLang="en-US" smtClean="0"/>
              <a:pPr>
                <a:defRPr/>
              </a:pPr>
              <a:t>7</a:t>
            </a:fld>
            <a:endParaRPr lang="en-GB" altLang="en-US"/>
          </a:p>
        </p:txBody>
      </p:sp>
    </p:spTree>
    <p:extLst>
      <p:ext uri="{BB962C8B-B14F-4D97-AF65-F5344CB8AC3E}">
        <p14:creationId xmlns:p14="http://schemas.microsoft.com/office/powerpoint/2010/main" val="417726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E9384A6-17F5-46AF-9967-4657F8CA5989}" type="slidenum">
              <a:rPr lang="en-GB" altLang="en-US" smtClean="0"/>
              <a:pPr>
                <a:defRPr/>
              </a:pPr>
              <a:t>38</a:t>
            </a:fld>
            <a:endParaRPr lang="en-GB" altLang="en-US"/>
          </a:p>
        </p:txBody>
      </p:sp>
    </p:spTree>
    <p:extLst>
      <p:ext uri="{BB962C8B-B14F-4D97-AF65-F5344CB8AC3E}">
        <p14:creationId xmlns:p14="http://schemas.microsoft.com/office/powerpoint/2010/main" val="24866026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r="49825"/>
          <a:stretch>
            <a:fillRect/>
          </a:stretch>
        </p:blipFill>
        <p:spPr bwMode="auto">
          <a:xfrm>
            <a:off x="0" y="0"/>
            <a:ext cx="45878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45088" y="522288"/>
            <a:ext cx="2073275"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8"/>
          <p:cNvGrpSpPr>
            <a:grpSpLocks noChangeAspect="1"/>
          </p:cNvGrpSpPr>
          <p:nvPr userDrawn="1"/>
        </p:nvGrpSpPr>
        <p:grpSpPr bwMode="auto">
          <a:xfrm>
            <a:off x="7704138" y="620713"/>
            <a:ext cx="863600" cy="725487"/>
            <a:chOff x="7668344" y="548680"/>
            <a:chExt cx="1214772" cy="1019397"/>
          </a:xfrm>
        </p:grpSpPr>
        <p:pic>
          <p:nvPicPr>
            <p:cNvPr id="7" name="Picture 9"/>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668344" y="548680"/>
              <a:ext cx="1080158" cy="1019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a:spLocks noChangeArrowheads="1"/>
            </p:cNvSpPr>
            <p:nvPr userDrawn="1"/>
          </p:nvSpPr>
          <p:spPr bwMode="auto">
            <a:xfrm>
              <a:off x="8749134" y="548680"/>
              <a:ext cx="133982" cy="276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GB" altLang="en-US" b="1">
                  <a:solidFill>
                    <a:srgbClr val="333399"/>
                  </a:solidFill>
                  <a:latin typeface="Trebuchet MS" pitchFamily="34" charset="0"/>
                  <a:cs typeface="Arial" charset="0"/>
                </a:rPr>
                <a:t>2</a:t>
              </a:r>
            </a:p>
          </p:txBody>
        </p:sp>
      </p:grpSp>
      <p:sp>
        <p:nvSpPr>
          <p:cNvPr id="10" name="Rectangle 9"/>
          <p:cNvSpPr>
            <a:spLocks noChangeAspect="1"/>
          </p:cNvSpPr>
          <p:nvPr userDrawn="1"/>
        </p:nvSpPr>
        <p:spPr>
          <a:xfrm>
            <a:off x="0" y="0"/>
            <a:ext cx="4608000" cy="6876000"/>
          </a:xfrm>
          <a:prstGeom prst="rect">
            <a:avLst/>
          </a:prstGeom>
          <a:blipFill dpi="0" rotWithShape="1">
            <a:blip r:embed="rId5">
              <a:alphaModFix amt="75000"/>
            </a:blip>
            <a:srcRect/>
            <a:stretch>
              <a:fillRect l="-6239" t="1047" r="-6661" b="-209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 name="Subtitle 2"/>
          <p:cNvSpPr>
            <a:spLocks noGrp="1"/>
          </p:cNvSpPr>
          <p:nvPr>
            <p:ph type="subTitle" idx="1"/>
          </p:nvPr>
        </p:nvSpPr>
        <p:spPr>
          <a:xfrm>
            <a:off x="5124097" y="4293096"/>
            <a:ext cx="3384376" cy="1008112"/>
          </a:xfrm>
        </p:spPr>
        <p:txBody>
          <a:bodyPr>
            <a:normAutofit/>
          </a:bodyPr>
          <a:lstStyle>
            <a:lvl1pPr marL="0" indent="0" algn="l">
              <a:spcBef>
                <a:spcPts val="0"/>
              </a:spcBef>
              <a:buNone/>
              <a:defRPr sz="2800">
                <a:solidFill>
                  <a:srgbClr val="36AADE"/>
                </a:solidFill>
                <a:latin typeface="Trebuchet MS" panose="020B0603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9" name="Title 1"/>
          <p:cNvSpPr>
            <a:spLocks noGrp="1"/>
          </p:cNvSpPr>
          <p:nvPr>
            <p:ph type="title"/>
          </p:nvPr>
        </p:nvSpPr>
        <p:spPr>
          <a:xfrm>
            <a:off x="5124097" y="2060848"/>
            <a:ext cx="3408343" cy="2088232"/>
          </a:xfrm>
        </p:spPr>
        <p:txBody>
          <a:bodyPr/>
          <a:lstStyle>
            <a:lvl1pPr indent="0" algn="l">
              <a:defRPr sz="4800" b="0" baseline="0">
                <a:solidFill>
                  <a:srgbClr val="333399"/>
                </a:solidFill>
                <a:latin typeface="Trebuchet MS" panose="020B0603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2453847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l="195" t="44794" r="195" b="25017"/>
          <a:stretch>
            <a:fillRect/>
          </a:stretch>
        </p:blipFill>
        <p:spPr bwMode="auto">
          <a:xfrm>
            <a:off x="0" y="0"/>
            <a:ext cx="91440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spect="1"/>
          </p:cNvSpPr>
          <p:nvPr userDrawn="1"/>
        </p:nvSpPr>
        <p:spPr>
          <a:xfrm>
            <a:off x="4716009" y="8"/>
            <a:ext cx="4428000" cy="990000"/>
          </a:xfrm>
          <a:prstGeom prst="rect">
            <a:avLst/>
          </a:prstGeom>
          <a:blipFill dpi="0" rotWithShape="1">
            <a:blip r:embed="rId3">
              <a:alphaModFix amt="30000"/>
            </a:blip>
            <a:srcRect/>
            <a:stretch>
              <a:fillRect l="21605" t="-22190" r="-1159" b="-1491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pic>
        <p:nvPicPr>
          <p:cNvPr id="4" name="Picture 7"/>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61938" y="200025"/>
            <a:ext cx="7810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8"/>
          <p:cNvGrpSpPr>
            <a:grpSpLocks noChangeAspect="1"/>
          </p:cNvGrpSpPr>
          <p:nvPr userDrawn="1"/>
        </p:nvGrpSpPr>
        <p:grpSpPr bwMode="auto">
          <a:xfrm>
            <a:off x="1409700" y="260350"/>
            <a:ext cx="569913" cy="469900"/>
            <a:chOff x="1409938" y="155192"/>
            <a:chExt cx="904454" cy="745607"/>
          </a:xfrm>
        </p:grpSpPr>
        <p:pic>
          <p:nvPicPr>
            <p:cNvPr id="6" name="Picture 9"/>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409938" y="160146"/>
              <a:ext cx="745691" cy="740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userDrawn="1"/>
          </p:nvSpPr>
          <p:spPr bwMode="auto">
            <a:xfrm>
              <a:off x="2195981" y="155192"/>
              <a:ext cx="118411" cy="24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GB" altLang="en-US" sz="1100" b="1" dirty="0">
                  <a:solidFill>
                    <a:schemeClr val="bg1"/>
                  </a:solidFill>
                  <a:latin typeface="Trebuchet MS" pitchFamily="34" charset="0"/>
                  <a:cs typeface="Arial" charset="0"/>
                </a:rPr>
                <a:t>2</a:t>
              </a:r>
            </a:p>
          </p:txBody>
        </p:sp>
      </p:grpSp>
      <p:sp>
        <p:nvSpPr>
          <p:cNvPr id="8" name="Oval 7"/>
          <p:cNvSpPr>
            <a:spLocks noChangeAspect="1"/>
          </p:cNvSpPr>
          <p:nvPr userDrawn="1"/>
        </p:nvSpPr>
        <p:spPr>
          <a:xfrm>
            <a:off x="8712200" y="441325"/>
            <a:ext cx="252413" cy="250825"/>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9" name="Rectangle 6"/>
          <p:cNvSpPr txBox="1">
            <a:spLocks noChangeArrowheads="1"/>
          </p:cNvSpPr>
          <p:nvPr userDrawn="1"/>
        </p:nvSpPr>
        <p:spPr>
          <a:xfrm>
            <a:off x="8712200" y="450850"/>
            <a:ext cx="252413" cy="227013"/>
          </a:xfrm>
          <a:prstGeom prst="rect">
            <a:avLst/>
          </a:prstGeom>
        </p:spPr>
        <p:txBody>
          <a:bodyPr lIns="0" tIns="0" rIns="0" bIns="0" anchor="ctr"/>
          <a:lstStyle>
            <a:defPPr>
              <a:defRPr lang="en-US"/>
            </a:defPPr>
            <a:lvl1pPr algn="ctr" rtl="0" fontAlgn="base">
              <a:spcBef>
                <a:spcPct val="0"/>
              </a:spcBef>
              <a:spcAft>
                <a:spcPct val="0"/>
              </a:spcAft>
              <a:defRPr sz="1000" b="1" kern="1200">
                <a:solidFill>
                  <a:srgbClr val="00B050"/>
                </a:solidFill>
                <a:latin typeface="Trebuchet MS" panose="020B0603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eaLnBrk="1" hangingPunct="1">
              <a:defRPr/>
            </a:pPr>
            <a:fld id="{71247317-0AC7-42A8-B31D-675338127229}" type="slidenum">
              <a:rPr lang="en-GB" altLang="en-US" smtClean="0"/>
              <a:pPr eaLnBrk="1" hangingPunct="1">
                <a:defRPr/>
              </a:pPr>
              <a:t>‹#›</a:t>
            </a:fld>
            <a:endParaRPr lang="en-GB" altLang="en-US" dirty="0"/>
          </a:p>
        </p:txBody>
      </p:sp>
      <p:sp>
        <p:nvSpPr>
          <p:cNvPr id="10" name="Date Placeholder 1"/>
          <p:cNvSpPr>
            <a:spLocks noGrp="1"/>
          </p:cNvSpPr>
          <p:nvPr>
            <p:ph type="dt" sz="half" idx="10"/>
          </p:nvPr>
        </p:nvSpPr>
        <p:spPr/>
        <p:txBody>
          <a:bodyPr/>
          <a:lstStyle>
            <a:lvl1pPr>
              <a:defRPr/>
            </a:lvl1pPr>
          </a:lstStyle>
          <a:p>
            <a:pPr>
              <a:defRPr/>
            </a:pPr>
            <a:endParaRPr lang="en-GB"/>
          </a:p>
        </p:txBody>
      </p:sp>
      <p:sp>
        <p:nvSpPr>
          <p:cNvPr id="11" name="Footer Placeholder 2"/>
          <p:cNvSpPr>
            <a:spLocks noGrp="1"/>
          </p:cNvSpPr>
          <p:nvPr>
            <p:ph type="ftr" sz="quarter" idx="11"/>
          </p:nvPr>
        </p:nvSpPr>
        <p:spPr/>
        <p:txBody>
          <a:bodyPr/>
          <a:lstStyle>
            <a:lvl1pPr>
              <a:defRPr/>
            </a:lvl1pPr>
          </a:lstStyle>
          <a:p>
            <a:pPr>
              <a:defRPr/>
            </a:pPr>
            <a:endParaRPr lang="en-GB"/>
          </a:p>
        </p:txBody>
      </p:sp>
      <p:sp>
        <p:nvSpPr>
          <p:cNvPr id="12" name="Slide Number Placeholder 3"/>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7756A27C-253E-4EA4-A914-8BD45C28258F}" type="slidenum">
              <a:rPr lang="en-GB"/>
              <a:pPr>
                <a:defRPr/>
              </a:pPr>
              <a:t>‹#›</a:t>
            </a:fld>
            <a:endParaRPr lang="en-GB"/>
          </a:p>
        </p:txBody>
      </p:sp>
    </p:spTree>
    <p:extLst>
      <p:ext uri="{BB962C8B-B14F-4D97-AF65-F5344CB8AC3E}">
        <p14:creationId xmlns:p14="http://schemas.microsoft.com/office/powerpoint/2010/main" val="378036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l="195" t="44794" r="195" b="25017"/>
          <a:stretch>
            <a:fillRect/>
          </a:stretch>
        </p:blipFill>
        <p:spPr bwMode="auto">
          <a:xfrm>
            <a:off x="0" y="0"/>
            <a:ext cx="91440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spect="1"/>
          </p:cNvSpPr>
          <p:nvPr userDrawn="1"/>
        </p:nvSpPr>
        <p:spPr>
          <a:xfrm>
            <a:off x="4716009" y="8"/>
            <a:ext cx="4428000" cy="990000"/>
          </a:xfrm>
          <a:prstGeom prst="rect">
            <a:avLst/>
          </a:prstGeom>
          <a:blipFill dpi="0" rotWithShape="1">
            <a:blip r:embed="rId3">
              <a:alphaModFix amt="30000"/>
            </a:blip>
            <a:srcRect/>
            <a:stretch>
              <a:fillRect l="21605" t="-22190" r="-1159" b="-1491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pic>
        <p:nvPicPr>
          <p:cNvPr id="7" name="Picture 7"/>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61938" y="200025"/>
            <a:ext cx="7810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8"/>
          <p:cNvGrpSpPr>
            <a:grpSpLocks noChangeAspect="1"/>
          </p:cNvGrpSpPr>
          <p:nvPr userDrawn="1"/>
        </p:nvGrpSpPr>
        <p:grpSpPr bwMode="auto">
          <a:xfrm>
            <a:off x="1409700" y="260350"/>
            <a:ext cx="569913" cy="469900"/>
            <a:chOff x="1409938" y="155192"/>
            <a:chExt cx="904454" cy="745607"/>
          </a:xfrm>
        </p:grpSpPr>
        <p:pic>
          <p:nvPicPr>
            <p:cNvPr id="9" name="Picture 9"/>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409938" y="160146"/>
              <a:ext cx="745691" cy="740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a:spLocks noChangeArrowheads="1"/>
            </p:cNvSpPr>
            <p:nvPr userDrawn="1"/>
          </p:nvSpPr>
          <p:spPr bwMode="auto">
            <a:xfrm>
              <a:off x="2195981" y="155192"/>
              <a:ext cx="118411" cy="24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GB" altLang="en-US" sz="1100" b="1" dirty="0">
                  <a:solidFill>
                    <a:schemeClr val="bg1"/>
                  </a:solidFill>
                  <a:latin typeface="Trebuchet MS" pitchFamily="34" charset="0"/>
                  <a:cs typeface="Arial" charset="0"/>
                </a:rPr>
                <a:t>2</a:t>
              </a:r>
            </a:p>
          </p:txBody>
        </p:sp>
      </p:grpSp>
      <p:sp>
        <p:nvSpPr>
          <p:cNvPr id="11" name="Oval 10"/>
          <p:cNvSpPr>
            <a:spLocks noChangeAspect="1"/>
          </p:cNvSpPr>
          <p:nvPr userDrawn="1"/>
        </p:nvSpPr>
        <p:spPr>
          <a:xfrm>
            <a:off x="8712200" y="441325"/>
            <a:ext cx="252413" cy="250825"/>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2" name="Rectangle 6"/>
          <p:cNvSpPr txBox="1">
            <a:spLocks noChangeArrowheads="1"/>
          </p:cNvSpPr>
          <p:nvPr userDrawn="1"/>
        </p:nvSpPr>
        <p:spPr>
          <a:xfrm>
            <a:off x="8712200" y="450850"/>
            <a:ext cx="252413" cy="227013"/>
          </a:xfrm>
          <a:prstGeom prst="rect">
            <a:avLst/>
          </a:prstGeom>
        </p:spPr>
        <p:txBody>
          <a:bodyPr lIns="0" tIns="0" rIns="0" bIns="0" anchor="ctr"/>
          <a:lstStyle>
            <a:defPPr>
              <a:defRPr lang="en-US"/>
            </a:defPPr>
            <a:lvl1pPr algn="ctr" rtl="0" fontAlgn="base">
              <a:spcBef>
                <a:spcPct val="0"/>
              </a:spcBef>
              <a:spcAft>
                <a:spcPct val="0"/>
              </a:spcAft>
              <a:defRPr sz="1000" b="1" kern="1200">
                <a:solidFill>
                  <a:srgbClr val="00B050"/>
                </a:solidFill>
                <a:latin typeface="Trebuchet MS" panose="020B0603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eaLnBrk="1" hangingPunct="1">
              <a:defRPr/>
            </a:pPr>
            <a:fld id="{243B11DE-907A-4528-9149-51F4DD1ABBB3}" type="slidenum">
              <a:rPr lang="en-GB" altLang="en-US" smtClean="0"/>
              <a:pPr eaLnBrk="1" hangingPunct="1">
                <a:defRPr/>
              </a:pPr>
              <a:t>‹#›</a:t>
            </a:fld>
            <a:endParaRPr lang="en-GB" altLang="en-US" dirty="0"/>
          </a:p>
        </p:txBody>
      </p:sp>
      <p:sp>
        <p:nvSpPr>
          <p:cNvPr id="2" name="Title 1"/>
          <p:cNvSpPr>
            <a:spLocks noGrp="1"/>
          </p:cNvSpPr>
          <p:nvPr>
            <p:ph type="title"/>
          </p:nvPr>
        </p:nvSpPr>
        <p:spPr>
          <a:xfrm>
            <a:off x="630238" y="1120774"/>
            <a:ext cx="2949575" cy="1372122"/>
          </a:xfrm>
        </p:spPr>
        <p:txBody>
          <a:bodyPr anchor="t"/>
          <a:lstStyle>
            <a:lvl1pPr>
              <a:defRPr sz="3200"/>
            </a:lvl1pPr>
          </a:lstStyle>
          <a:p>
            <a:r>
              <a:rPr lang="en-US" dirty="0"/>
              <a:t>Click to edit Master title style</a:t>
            </a:r>
            <a:endParaRPr lang="en-GB" dirty="0"/>
          </a:p>
        </p:txBody>
      </p:sp>
      <p:sp>
        <p:nvSpPr>
          <p:cNvPr id="3" name="Content Placeholder 2"/>
          <p:cNvSpPr>
            <a:spLocks noGrp="1"/>
          </p:cNvSpPr>
          <p:nvPr>
            <p:ph idx="1"/>
          </p:nvPr>
        </p:nvSpPr>
        <p:spPr>
          <a:xfrm>
            <a:off x="3891416" y="1196752"/>
            <a:ext cx="4629150" cy="4748214"/>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630238" y="2624656"/>
            <a:ext cx="2949575" cy="3244331"/>
          </a:xfrm>
        </p:spPr>
        <p:txBody>
          <a:bodyPr>
            <a:normAutofit/>
          </a:bodyPr>
          <a:lstStyle>
            <a:lvl1pPr marL="0" indent="0">
              <a:spcBef>
                <a:spcPts val="18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Date Placeholder 4"/>
          <p:cNvSpPr>
            <a:spLocks noGrp="1"/>
          </p:cNvSpPr>
          <p:nvPr>
            <p:ph type="dt" sz="half" idx="10"/>
          </p:nvPr>
        </p:nvSpPr>
        <p:spPr/>
        <p:txBody>
          <a:bodyPr/>
          <a:lstStyle>
            <a:lvl1pPr>
              <a:defRPr/>
            </a:lvl1pPr>
          </a:lstStyle>
          <a:p>
            <a:pPr>
              <a:defRPr/>
            </a:pPr>
            <a:endParaRPr lang="en-GB"/>
          </a:p>
        </p:txBody>
      </p:sp>
      <p:sp>
        <p:nvSpPr>
          <p:cNvPr id="14" name="Footer Placeholder 5"/>
          <p:cNvSpPr>
            <a:spLocks noGrp="1"/>
          </p:cNvSpPr>
          <p:nvPr>
            <p:ph type="ftr" sz="quarter" idx="11"/>
          </p:nvPr>
        </p:nvSpPr>
        <p:spPr/>
        <p:txBody>
          <a:bodyPr/>
          <a:lstStyle>
            <a:lvl1pPr>
              <a:defRPr/>
            </a:lvl1pPr>
          </a:lstStyle>
          <a:p>
            <a:pPr>
              <a:defRPr/>
            </a:pPr>
            <a:endParaRPr lang="en-GB"/>
          </a:p>
        </p:txBody>
      </p:sp>
      <p:sp>
        <p:nvSpPr>
          <p:cNvPr id="15" name="Slide Number Placeholder 6"/>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10385547-D10A-4133-9C08-DF957CAFBCD0}" type="slidenum">
              <a:rPr lang="en-GB"/>
              <a:pPr>
                <a:defRPr/>
              </a:pPr>
              <a:t>‹#›</a:t>
            </a:fld>
            <a:endParaRPr lang="en-GB"/>
          </a:p>
        </p:txBody>
      </p:sp>
    </p:spTree>
    <p:extLst>
      <p:ext uri="{BB962C8B-B14F-4D97-AF65-F5344CB8AC3E}">
        <p14:creationId xmlns:p14="http://schemas.microsoft.com/office/powerpoint/2010/main" val="3980141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l="195" t="44794" r="195" b="25017"/>
          <a:stretch>
            <a:fillRect/>
          </a:stretch>
        </p:blipFill>
        <p:spPr bwMode="auto">
          <a:xfrm>
            <a:off x="0" y="0"/>
            <a:ext cx="91440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spect="1"/>
          </p:cNvSpPr>
          <p:nvPr userDrawn="1"/>
        </p:nvSpPr>
        <p:spPr>
          <a:xfrm>
            <a:off x="4716009" y="8"/>
            <a:ext cx="4428000" cy="990000"/>
          </a:xfrm>
          <a:prstGeom prst="rect">
            <a:avLst/>
          </a:prstGeom>
          <a:blipFill dpi="0" rotWithShape="1">
            <a:blip r:embed="rId3">
              <a:alphaModFix amt="30000"/>
            </a:blip>
            <a:srcRect/>
            <a:stretch>
              <a:fillRect l="21605" t="-22190" r="-1159" b="-1491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pic>
        <p:nvPicPr>
          <p:cNvPr id="6" name="Picture 7"/>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61938" y="200025"/>
            <a:ext cx="7810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8"/>
          <p:cNvGrpSpPr>
            <a:grpSpLocks noChangeAspect="1"/>
          </p:cNvGrpSpPr>
          <p:nvPr userDrawn="1"/>
        </p:nvGrpSpPr>
        <p:grpSpPr bwMode="auto">
          <a:xfrm>
            <a:off x="1409700" y="260350"/>
            <a:ext cx="569913" cy="469900"/>
            <a:chOff x="1409938" y="155192"/>
            <a:chExt cx="904454" cy="745607"/>
          </a:xfrm>
        </p:grpSpPr>
        <p:pic>
          <p:nvPicPr>
            <p:cNvPr id="8" name="Picture 9"/>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409938" y="160146"/>
              <a:ext cx="745691" cy="740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2195981" y="155192"/>
              <a:ext cx="118411" cy="24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GB" altLang="en-US" sz="1100" b="1" dirty="0">
                  <a:solidFill>
                    <a:schemeClr val="bg1"/>
                  </a:solidFill>
                  <a:latin typeface="Trebuchet MS" pitchFamily="34" charset="0"/>
                  <a:cs typeface="Arial" charset="0"/>
                </a:rPr>
                <a:t>2</a:t>
              </a:r>
            </a:p>
          </p:txBody>
        </p:sp>
      </p:grpSp>
      <p:sp>
        <p:nvSpPr>
          <p:cNvPr id="10" name="Oval 9"/>
          <p:cNvSpPr>
            <a:spLocks noChangeAspect="1"/>
          </p:cNvSpPr>
          <p:nvPr userDrawn="1"/>
        </p:nvSpPr>
        <p:spPr>
          <a:xfrm>
            <a:off x="8712200" y="441325"/>
            <a:ext cx="252413" cy="250825"/>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1" name="Rectangle 6"/>
          <p:cNvSpPr txBox="1">
            <a:spLocks noChangeArrowheads="1"/>
          </p:cNvSpPr>
          <p:nvPr userDrawn="1"/>
        </p:nvSpPr>
        <p:spPr>
          <a:xfrm>
            <a:off x="8712200" y="450850"/>
            <a:ext cx="252413" cy="227013"/>
          </a:xfrm>
          <a:prstGeom prst="rect">
            <a:avLst/>
          </a:prstGeom>
        </p:spPr>
        <p:txBody>
          <a:bodyPr lIns="0" tIns="0" rIns="0" bIns="0" anchor="ctr"/>
          <a:lstStyle>
            <a:defPPr>
              <a:defRPr lang="en-US"/>
            </a:defPPr>
            <a:lvl1pPr algn="ctr" rtl="0" fontAlgn="base">
              <a:spcBef>
                <a:spcPct val="0"/>
              </a:spcBef>
              <a:spcAft>
                <a:spcPct val="0"/>
              </a:spcAft>
              <a:defRPr sz="1000" b="1" kern="1200">
                <a:solidFill>
                  <a:srgbClr val="00B050"/>
                </a:solidFill>
                <a:latin typeface="Trebuchet MS" panose="020B0603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eaLnBrk="1" hangingPunct="1">
              <a:defRPr/>
            </a:pPr>
            <a:fld id="{8ACC80B5-578B-4D91-A7E6-83BE3F56C153}" type="slidenum">
              <a:rPr lang="en-GB" altLang="en-US" smtClean="0"/>
              <a:pPr eaLnBrk="1" hangingPunct="1">
                <a:defRPr/>
              </a:pPr>
              <a:t>‹#›</a:t>
            </a:fld>
            <a:endParaRPr lang="en-GB" altLang="en-US" dirty="0"/>
          </a:p>
        </p:txBody>
      </p:sp>
      <p:sp>
        <p:nvSpPr>
          <p:cNvPr id="2" name="Title 1"/>
          <p:cNvSpPr>
            <a:spLocks noGrp="1"/>
          </p:cNvSpPr>
          <p:nvPr>
            <p:ph type="title"/>
          </p:nvPr>
        </p:nvSpPr>
        <p:spPr>
          <a:xfrm>
            <a:off x="628650" y="1120775"/>
            <a:ext cx="7886700" cy="703855"/>
          </a:xfr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Date Placeholder 3"/>
          <p:cNvSpPr>
            <a:spLocks noGrp="1"/>
          </p:cNvSpPr>
          <p:nvPr>
            <p:ph type="dt" sz="half" idx="10"/>
          </p:nvPr>
        </p:nvSpPr>
        <p:spPr/>
        <p:txBody>
          <a:bodyPr/>
          <a:lstStyle>
            <a:lvl1pPr>
              <a:defRPr/>
            </a:lvl1pPr>
          </a:lstStyle>
          <a:p>
            <a:pPr>
              <a:defRPr/>
            </a:pPr>
            <a:endParaRPr lang="en-GB"/>
          </a:p>
        </p:txBody>
      </p:sp>
      <p:sp>
        <p:nvSpPr>
          <p:cNvPr id="13" name="Footer Placeholder 4"/>
          <p:cNvSpPr>
            <a:spLocks noGrp="1"/>
          </p:cNvSpPr>
          <p:nvPr>
            <p:ph type="ftr" sz="quarter" idx="11"/>
          </p:nvPr>
        </p:nvSpPr>
        <p:spPr/>
        <p:txBody>
          <a:bodyPr/>
          <a:lstStyle>
            <a:lvl1pPr>
              <a:defRPr/>
            </a:lvl1pPr>
          </a:lstStyle>
          <a:p>
            <a:pPr>
              <a:defRPr/>
            </a:pPr>
            <a:endParaRPr lang="en-GB"/>
          </a:p>
        </p:txBody>
      </p:sp>
      <p:sp>
        <p:nvSpPr>
          <p:cNvPr id="14" name="Slide Number Placeholder 5"/>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2FA09C5C-BFC6-45A8-9308-D945C68BDD8E}" type="slidenum">
              <a:rPr lang="en-GB"/>
              <a:pPr>
                <a:defRPr/>
              </a:pPr>
              <a:t>‹#›</a:t>
            </a:fld>
            <a:endParaRPr lang="en-GB"/>
          </a:p>
        </p:txBody>
      </p:sp>
    </p:spTree>
    <p:extLst>
      <p:ext uri="{BB962C8B-B14F-4D97-AF65-F5344CB8AC3E}">
        <p14:creationId xmlns:p14="http://schemas.microsoft.com/office/powerpoint/2010/main" val="2880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l="195" t="44794" r="195" b="25017"/>
          <a:stretch>
            <a:fillRect/>
          </a:stretch>
        </p:blipFill>
        <p:spPr bwMode="auto">
          <a:xfrm>
            <a:off x="0" y="0"/>
            <a:ext cx="91440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spect="1"/>
          </p:cNvSpPr>
          <p:nvPr userDrawn="1"/>
        </p:nvSpPr>
        <p:spPr>
          <a:xfrm>
            <a:off x="4716009" y="8"/>
            <a:ext cx="4428000" cy="990000"/>
          </a:xfrm>
          <a:prstGeom prst="rect">
            <a:avLst/>
          </a:prstGeom>
          <a:blipFill dpi="0" rotWithShape="1">
            <a:blip r:embed="rId3">
              <a:alphaModFix amt="30000"/>
            </a:blip>
            <a:srcRect/>
            <a:stretch>
              <a:fillRect l="21605" t="-22190" r="-1159" b="-1491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pic>
        <p:nvPicPr>
          <p:cNvPr id="6" name="Picture 7"/>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61938" y="200025"/>
            <a:ext cx="7810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8"/>
          <p:cNvGrpSpPr>
            <a:grpSpLocks noChangeAspect="1"/>
          </p:cNvGrpSpPr>
          <p:nvPr userDrawn="1"/>
        </p:nvGrpSpPr>
        <p:grpSpPr bwMode="auto">
          <a:xfrm>
            <a:off x="1409700" y="260350"/>
            <a:ext cx="569913" cy="469900"/>
            <a:chOff x="1409938" y="155192"/>
            <a:chExt cx="904454" cy="745607"/>
          </a:xfrm>
        </p:grpSpPr>
        <p:pic>
          <p:nvPicPr>
            <p:cNvPr id="8" name="Picture 9"/>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409938" y="160146"/>
              <a:ext cx="745691" cy="740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2195981" y="155192"/>
              <a:ext cx="118411" cy="24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GB" altLang="en-US" sz="1100" b="1" dirty="0">
                  <a:solidFill>
                    <a:schemeClr val="bg1"/>
                  </a:solidFill>
                  <a:latin typeface="Trebuchet MS" pitchFamily="34" charset="0"/>
                  <a:cs typeface="Arial" charset="0"/>
                </a:rPr>
                <a:t>2</a:t>
              </a:r>
            </a:p>
          </p:txBody>
        </p:sp>
      </p:grpSp>
      <p:sp>
        <p:nvSpPr>
          <p:cNvPr id="10" name="Oval 9"/>
          <p:cNvSpPr>
            <a:spLocks noChangeAspect="1"/>
          </p:cNvSpPr>
          <p:nvPr userDrawn="1"/>
        </p:nvSpPr>
        <p:spPr>
          <a:xfrm>
            <a:off x="8712200" y="441325"/>
            <a:ext cx="252413" cy="250825"/>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1" name="Rectangle 6"/>
          <p:cNvSpPr txBox="1">
            <a:spLocks noChangeArrowheads="1"/>
          </p:cNvSpPr>
          <p:nvPr userDrawn="1"/>
        </p:nvSpPr>
        <p:spPr>
          <a:xfrm>
            <a:off x="8712200" y="450850"/>
            <a:ext cx="252413" cy="227013"/>
          </a:xfrm>
          <a:prstGeom prst="rect">
            <a:avLst/>
          </a:prstGeom>
        </p:spPr>
        <p:txBody>
          <a:bodyPr lIns="0" tIns="0" rIns="0" bIns="0" anchor="ctr"/>
          <a:lstStyle>
            <a:defPPr>
              <a:defRPr lang="en-US"/>
            </a:defPPr>
            <a:lvl1pPr algn="ctr" rtl="0" fontAlgn="base">
              <a:spcBef>
                <a:spcPct val="0"/>
              </a:spcBef>
              <a:spcAft>
                <a:spcPct val="0"/>
              </a:spcAft>
              <a:defRPr sz="1000" b="1" kern="1200">
                <a:solidFill>
                  <a:srgbClr val="00B050"/>
                </a:solidFill>
                <a:latin typeface="Trebuchet MS" panose="020B0603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eaLnBrk="1" hangingPunct="1">
              <a:defRPr/>
            </a:pPr>
            <a:fld id="{F6C80F39-AFA6-436F-B6E0-36CF9D077DBB}" type="slidenum">
              <a:rPr lang="en-GB" altLang="en-US" smtClean="0"/>
              <a:pPr eaLnBrk="1" hangingPunct="1">
                <a:defRPr/>
              </a:pPr>
              <a:t>‹#›</a:t>
            </a:fld>
            <a:endParaRPr lang="en-GB" altLang="en-US" dirty="0"/>
          </a:p>
        </p:txBody>
      </p:sp>
      <p:sp>
        <p:nvSpPr>
          <p:cNvPr id="2" name="Vertical Title 1"/>
          <p:cNvSpPr>
            <a:spLocks noGrp="1"/>
          </p:cNvSpPr>
          <p:nvPr>
            <p:ph type="title" orient="vert"/>
          </p:nvPr>
        </p:nvSpPr>
        <p:spPr>
          <a:xfrm>
            <a:off x="6543675" y="1124743"/>
            <a:ext cx="1971675" cy="5052219"/>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1120775"/>
            <a:ext cx="5762625" cy="505618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Date Placeholder 3"/>
          <p:cNvSpPr>
            <a:spLocks noGrp="1"/>
          </p:cNvSpPr>
          <p:nvPr>
            <p:ph type="dt" sz="half" idx="10"/>
          </p:nvPr>
        </p:nvSpPr>
        <p:spPr/>
        <p:txBody>
          <a:bodyPr/>
          <a:lstStyle>
            <a:lvl1pPr>
              <a:defRPr/>
            </a:lvl1pPr>
          </a:lstStyle>
          <a:p>
            <a:pPr>
              <a:defRPr/>
            </a:pPr>
            <a:endParaRPr lang="en-GB"/>
          </a:p>
        </p:txBody>
      </p:sp>
      <p:sp>
        <p:nvSpPr>
          <p:cNvPr id="13" name="Footer Placeholder 4"/>
          <p:cNvSpPr>
            <a:spLocks noGrp="1"/>
          </p:cNvSpPr>
          <p:nvPr>
            <p:ph type="ftr" sz="quarter" idx="11"/>
          </p:nvPr>
        </p:nvSpPr>
        <p:spPr/>
        <p:txBody>
          <a:bodyPr/>
          <a:lstStyle>
            <a:lvl1pPr>
              <a:defRPr/>
            </a:lvl1pPr>
          </a:lstStyle>
          <a:p>
            <a:pPr>
              <a:defRPr/>
            </a:pPr>
            <a:endParaRPr lang="en-GB"/>
          </a:p>
        </p:txBody>
      </p:sp>
      <p:sp>
        <p:nvSpPr>
          <p:cNvPr id="14" name="Slide Number Placeholder 5"/>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1C0AD188-D7B1-4E3A-BAF3-AF1C48F930F6}" type="slidenum">
              <a:rPr lang="en-GB"/>
              <a:pPr>
                <a:defRPr/>
              </a:pPr>
              <a:t>‹#›</a:t>
            </a:fld>
            <a:endParaRPr lang="en-GB"/>
          </a:p>
        </p:txBody>
      </p:sp>
    </p:spTree>
    <p:extLst>
      <p:ext uri="{BB962C8B-B14F-4D97-AF65-F5344CB8AC3E}">
        <p14:creationId xmlns:p14="http://schemas.microsoft.com/office/powerpoint/2010/main" val="2102855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
        <p:nvSpPr>
          <p:cNvPr id="11" name="Rectangle 6"/>
          <p:cNvSpPr txBox="1">
            <a:spLocks noChangeArrowheads="1"/>
          </p:cNvSpPr>
          <p:nvPr userDrawn="1"/>
        </p:nvSpPr>
        <p:spPr>
          <a:xfrm>
            <a:off x="8712200" y="450850"/>
            <a:ext cx="252413" cy="227013"/>
          </a:xfrm>
          <a:prstGeom prst="rect">
            <a:avLst/>
          </a:prstGeom>
        </p:spPr>
        <p:txBody>
          <a:bodyPr lIns="0" tIns="0" rIns="0" bIns="0" anchor="ctr"/>
          <a:lstStyle>
            <a:defPPr>
              <a:defRPr lang="en-US"/>
            </a:defPPr>
            <a:lvl1pPr algn="ctr" rtl="0" fontAlgn="base">
              <a:spcBef>
                <a:spcPct val="0"/>
              </a:spcBef>
              <a:spcAft>
                <a:spcPct val="0"/>
              </a:spcAft>
              <a:defRPr sz="1000" b="1" kern="1200">
                <a:solidFill>
                  <a:srgbClr val="00B050"/>
                </a:solidFill>
                <a:latin typeface="Trebuchet MS" panose="020B0603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eaLnBrk="1" hangingPunct="1">
              <a:defRPr/>
            </a:pPr>
            <a:endParaRPr lang="en-GB" altLang="en-US" dirty="0"/>
          </a:p>
        </p:txBody>
      </p:sp>
    </p:spTree>
    <p:extLst>
      <p:ext uri="{BB962C8B-B14F-4D97-AF65-F5344CB8AC3E}">
        <p14:creationId xmlns:p14="http://schemas.microsoft.com/office/powerpoint/2010/main" val="990056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l="195" t="44794" r="195" b="25017"/>
          <a:stretch>
            <a:fillRect/>
          </a:stretch>
        </p:blipFill>
        <p:spPr bwMode="auto">
          <a:xfrm>
            <a:off x="0" y="0"/>
            <a:ext cx="91440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spect="1"/>
          </p:cNvSpPr>
          <p:nvPr userDrawn="1"/>
        </p:nvSpPr>
        <p:spPr>
          <a:xfrm>
            <a:off x="4716009" y="8"/>
            <a:ext cx="4428000" cy="990000"/>
          </a:xfrm>
          <a:prstGeom prst="rect">
            <a:avLst/>
          </a:prstGeom>
          <a:blipFill dpi="0" rotWithShape="1">
            <a:blip r:embed="rId3">
              <a:alphaModFix amt="30000"/>
            </a:blip>
            <a:srcRect/>
            <a:stretch>
              <a:fillRect l="21605" t="-22190" r="-1159" b="-1491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pic>
        <p:nvPicPr>
          <p:cNvPr id="6" name="Picture 7"/>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61938" y="200025"/>
            <a:ext cx="7810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8"/>
          <p:cNvGrpSpPr>
            <a:grpSpLocks noChangeAspect="1"/>
          </p:cNvGrpSpPr>
          <p:nvPr userDrawn="1"/>
        </p:nvGrpSpPr>
        <p:grpSpPr bwMode="auto">
          <a:xfrm>
            <a:off x="1409700" y="260350"/>
            <a:ext cx="569913" cy="469900"/>
            <a:chOff x="1409938" y="155192"/>
            <a:chExt cx="904454" cy="745607"/>
          </a:xfrm>
        </p:grpSpPr>
        <p:pic>
          <p:nvPicPr>
            <p:cNvPr id="8" name="Picture 9"/>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409938" y="160146"/>
              <a:ext cx="745691" cy="740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2195981" y="155192"/>
              <a:ext cx="118411" cy="24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GB" altLang="en-US" sz="1100" b="1" dirty="0">
                  <a:solidFill>
                    <a:schemeClr val="bg1"/>
                  </a:solidFill>
                  <a:latin typeface="Trebuchet MS" pitchFamily="34" charset="0"/>
                  <a:cs typeface="Arial" charset="0"/>
                </a:rPr>
                <a:t>2</a:t>
              </a:r>
            </a:p>
          </p:txBody>
        </p:sp>
      </p:grpSp>
      <p:sp>
        <p:nvSpPr>
          <p:cNvPr id="12" name="Oval 11"/>
          <p:cNvSpPr>
            <a:spLocks noChangeAspect="1"/>
          </p:cNvSpPr>
          <p:nvPr userDrawn="1"/>
        </p:nvSpPr>
        <p:spPr>
          <a:xfrm>
            <a:off x="8712200" y="441325"/>
            <a:ext cx="252413" cy="250825"/>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Title 1"/>
          <p:cNvSpPr>
            <a:spLocks noGrp="1"/>
          </p:cNvSpPr>
          <p:nvPr>
            <p:ph type="title"/>
          </p:nvPr>
        </p:nvSpPr>
        <p:spPr>
          <a:xfrm>
            <a:off x="446856" y="1196752"/>
            <a:ext cx="8229600" cy="639727"/>
          </a:xfrm>
        </p:spPr>
        <p:txBody>
          <a:bodyPr>
            <a:normAutofit/>
          </a:bodyPr>
          <a:lstStyle>
            <a:lvl1pPr algn="l">
              <a:defRPr sz="3200" b="1">
                <a:solidFill>
                  <a:srgbClr val="339933"/>
                </a:solidFill>
                <a:latin typeface="Trebuchet MS" panose="020B0603020202020204" pitchFamily="34" charset="0"/>
              </a:defRPr>
            </a:lvl1pPr>
          </a:lstStyle>
          <a:p>
            <a:r>
              <a:rPr lang="en-US" dirty="0"/>
              <a:t>Click to edit Master title style</a:t>
            </a:r>
            <a:endParaRPr lang="en-GB" dirty="0"/>
          </a:p>
        </p:txBody>
      </p:sp>
      <p:sp>
        <p:nvSpPr>
          <p:cNvPr id="11" name="Content Placeholder 2"/>
          <p:cNvSpPr>
            <a:spLocks noGrp="1"/>
          </p:cNvSpPr>
          <p:nvPr>
            <p:ph idx="1"/>
          </p:nvPr>
        </p:nvSpPr>
        <p:spPr>
          <a:xfrm>
            <a:off x="457200" y="1844824"/>
            <a:ext cx="8229600" cy="4836572"/>
          </a:xfrm>
        </p:spPr>
        <p:txBody>
          <a:bodyPr/>
          <a:lstStyle>
            <a:lvl1pPr marL="0" indent="-216000">
              <a:spcBef>
                <a:spcPts val="600"/>
              </a:spcBef>
              <a:spcAft>
                <a:spcPts val="0"/>
              </a:spcAft>
              <a:buClr>
                <a:srgbClr val="339933"/>
              </a:buClr>
              <a:buFont typeface="Wingdings" panose="05000000000000000000" pitchFamily="2" charset="2"/>
              <a:buChar char="§"/>
              <a:defRPr sz="2400">
                <a:solidFill>
                  <a:schemeClr val="tx1">
                    <a:lumMod val="75000"/>
                    <a:lumOff val="25000"/>
                  </a:schemeClr>
                </a:solidFill>
                <a:latin typeface="Trebuchet MS" panose="020B0603020202020204" pitchFamily="34" charset="0"/>
              </a:defRPr>
            </a:lvl1pPr>
            <a:lvl2pPr marL="540000" indent="-288000">
              <a:spcBef>
                <a:spcPts val="300"/>
              </a:spcBef>
              <a:spcAft>
                <a:spcPts val="300"/>
              </a:spcAft>
              <a:buClr>
                <a:srgbClr val="339933"/>
              </a:buClr>
              <a:buFont typeface="Arial" panose="020B0604020202020204" pitchFamily="34" charset="0"/>
              <a:buChar char="•"/>
              <a:defRPr sz="2000">
                <a:solidFill>
                  <a:schemeClr val="tx1">
                    <a:lumMod val="75000"/>
                    <a:lumOff val="25000"/>
                  </a:schemeClr>
                </a:solidFill>
                <a:latin typeface="Trebuchet MS" panose="020B0603020202020204" pitchFamily="34" charset="0"/>
              </a:defRPr>
            </a:lvl2pPr>
            <a:lvl3pPr marL="720000" indent="-216000">
              <a:spcBef>
                <a:spcPts val="1200"/>
              </a:spcBef>
              <a:spcAft>
                <a:spcPts val="600"/>
              </a:spcAft>
              <a:buClr>
                <a:srgbClr val="339933"/>
              </a:buClr>
              <a:buSzPct val="100000"/>
              <a:buFont typeface="Trebuchet MS" panose="020B0603020202020204" pitchFamily="34" charset="0"/>
              <a:buChar char="▫"/>
              <a:defRPr sz="1800">
                <a:solidFill>
                  <a:schemeClr val="tx1">
                    <a:lumMod val="75000"/>
                    <a:lumOff val="25000"/>
                  </a:schemeClr>
                </a:solidFill>
                <a:latin typeface="Trebuchet MS" panose="020B0603020202020204"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3" name="Rectangle 6"/>
          <p:cNvSpPr>
            <a:spLocks noGrp="1" noChangeArrowheads="1"/>
          </p:cNvSpPr>
          <p:nvPr>
            <p:ph type="sldNum" sz="quarter" idx="10"/>
          </p:nvPr>
        </p:nvSpPr>
        <p:spPr>
          <a:xfrm>
            <a:off x="8712200" y="449262"/>
            <a:ext cx="252413" cy="227013"/>
          </a:xfrm>
          <a:prstGeom prst="rect">
            <a:avLst/>
          </a:prstGeom>
        </p:spPr>
        <p:txBody>
          <a:bodyPr lIns="0" tIns="0" rIns="0" bIns="0" anchor="ctr"/>
          <a:lstStyle>
            <a:lvl1pPr algn="ctr">
              <a:defRPr sz="1000" b="1" smtClean="0">
                <a:solidFill>
                  <a:srgbClr val="00B050"/>
                </a:solidFill>
                <a:latin typeface="Trebuchet MS" panose="020B0603020202020204" pitchFamily="34" charset="0"/>
              </a:defRPr>
            </a:lvl1pPr>
          </a:lstStyle>
          <a:p>
            <a:pPr>
              <a:defRPr/>
            </a:pPr>
            <a:fld id="{CB5B70FA-CFA6-4DB5-A0FE-681181A3CCBE}" type="slidenum">
              <a:rPr lang="en-GB" altLang="en-US"/>
              <a:pPr>
                <a:defRPr/>
              </a:pPr>
              <a:t>‹#›</a:t>
            </a:fld>
            <a:endParaRPr lang="en-GB" altLang="en-US" dirty="0"/>
          </a:p>
        </p:txBody>
      </p:sp>
    </p:spTree>
    <p:extLst>
      <p:ext uri="{BB962C8B-B14F-4D97-AF65-F5344CB8AC3E}">
        <p14:creationId xmlns:p14="http://schemas.microsoft.com/office/powerpoint/2010/main" val="211146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l="195" t="44794" r="195" b="25017"/>
          <a:stretch>
            <a:fillRect/>
          </a:stretch>
        </p:blipFill>
        <p:spPr bwMode="auto">
          <a:xfrm>
            <a:off x="0" y="0"/>
            <a:ext cx="91440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spect="1"/>
          </p:cNvSpPr>
          <p:nvPr userDrawn="1"/>
        </p:nvSpPr>
        <p:spPr>
          <a:xfrm>
            <a:off x="4716009" y="8"/>
            <a:ext cx="4428000" cy="990000"/>
          </a:xfrm>
          <a:prstGeom prst="rect">
            <a:avLst/>
          </a:prstGeom>
          <a:blipFill dpi="0" rotWithShape="1">
            <a:blip r:embed="rId3">
              <a:alphaModFix amt="30000"/>
            </a:blip>
            <a:srcRect/>
            <a:stretch>
              <a:fillRect l="21605" t="-22190" r="-1159" b="-1491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pic>
        <p:nvPicPr>
          <p:cNvPr id="6" name="Picture 7"/>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61938" y="200025"/>
            <a:ext cx="7810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8"/>
          <p:cNvGrpSpPr>
            <a:grpSpLocks noChangeAspect="1"/>
          </p:cNvGrpSpPr>
          <p:nvPr userDrawn="1"/>
        </p:nvGrpSpPr>
        <p:grpSpPr bwMode="auto">
          <a:xfrm>
            <a:off x="1409700" y="260350"/>
            <a:ext cx="569913" cy="469900"/>
            <a:chOff x="1409938" y="155192"/>
            <a:chExt cx="904454" cy="745607"/>
          </a:xfrm>
        </p:grpSpPr>
        <p:pic>
          <p:nvPicPr>
            <p:cNvPr id="8" name="Picture 9"/>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409938" y="160146"/>
              <a:ext cx="745691" cy="740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2195981" y="155192"/>
              <a:ext cx="118411" cy="24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GB" altLang="en-US" sz="1100" b="1" dirty="0">
                  <a:solidFill>
                    <a:schemeClr val="bg1"/>
                  </a:solidFill>
                  <a:latin typeface="Trebuchet MS" pitchFamily="34" charset="0"/>
                  <a:cs typeface="Arial" charset="0"/>
                </a:rPr>
                <a:t>2</a:t>
              </a:r>
            </a:p>
          </p:txBody>
        </p:sp>
      </p:grpSp>
      <p:sp>
        <p:nvSpPr>
          <p:cNvPr id="10" name="Oval 9"/>
          <p:cNvSpPr>
            <a:spLocks noChangeAspect="1"/>
          </p:cNvSpPr>
          <p:nvPr userDrawn="1"/>
        </p:nvSpPr>
        <p:spPr>
          <a:xfrm>
            <a:off x="8712200" y="441325"/>
            <a:ext cx="252413" cy="250825"/>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1" name="Rectangle 6"/>
          <p:cNvSpPr txBox="1">
            <a:spLocks noChangeArrowheads="1"/>
          </p:cNvSpPr>
          <p:nvPr userDrawn="1"/>
        </p:nvSpPr>
        <p:spPr>
          <a:xfrm>
            <a:off x="8712200" y="450850"/>
            <a:ext cx="252413" cy="227013"/>
          </a:xfrm>
          <a:prstGeom prst="rect">
            <a:avLst/>
          </a:prstGeom>
        </p:spPr>
        <p:txBody>
          <a:bodyPr lIns="0" tIns="0" rIns="0" bIns="0" anchor="ctr"/>
          <a:lstStyle>
            <a:defPPr>
              <a:defRPr lang="en-US"/>
            </a:defPPr>
            <a:lvl1pPr algn="ctr" rtl="0" fontAlgn="base">
              <a:spcBef>
                <a:spcPct val="0"/>
              </a:spcBef>
              <a:spcAft>
                <a:spcPct val="0"/>
              </a:spcAft>
              <a:defRPr sz="1000" b="1" kern="1200">
                <a:solidFill>
                  <a:srgbClr val="00B050"/>
                </a:solidFill>
                <a:latin typeface="Trebuchet MS" panose="020B0603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eaLnBrk="1" hangingPunct="1">
              <a:defRPr/>
            </a:pPr>
            <a:fld id="{37F44AD7-4D86-4CE1-9354-E817F7073704}" type="slidenum">
              <a:rPr lang="en-GB" altLang="en-US" smtClean="0"/>
              <a:pPr eaLnBrk="1" hangingPunct="1">
                <a:defRPr/>
              </a:pPr>
              <a:t>‹#›</a:t>
            </a:fld>
            <a:endParaRPr lang="en-GB" altLang="en-US" dirty="0"/>
          </a:p>
        </p:txBody>
      </p:sp>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12" name="Date Placeholder 3"/>
          <p:cNvSpPr>
            <a:spLocks noGrp="1"/>
          </p:cNvSpPr>
          <p:nvPr>
            <p:ph type="dt" sz="half" idx="10"/>
          </p:nvPr>
        </p:nvSpPr>
        <p:spPr/>
        <p:txBody>
          <a:bodyPr/>
          <a:lstStyle>
            <a:lvl1pPr>
              <a:defRPr/>
            </a:lvl1pPr>
          </a:lstStyle>
          <a:p>
            <a:pPr>
              <a:defRPr/>
            </a:pPr>
            <a:endParaRPr lang="en-GB"/>
          </a:p>
        </p:txBody>
      </p:sp>
      <p:sp>
        <p:nvSpPr>
          <p:cNvPr id="13" name="Footer Placeholder 4"/>
          <p:cNvSpPr>
            <a:spLocks noGrp="1"/>
          </p:cNvSpPr>
          <p:nvPr>
            <p:ph type="ftr" sz="quarter" idx="11"/>
          </p:nvPr>
        </p:nvSpPr>
        <p:spPr/>
        <p:txBody>
          <a:bodyPr/>
          <a:lstStyle>
            <a:lvl1pPr>
              <a:defRPr/>
            </a:lvl1pPr>
          </a:lstStyle>
          <a:p>
            <a:pPr>
              <a:defRPr/>
            </a:pPr>
            <a:endParaRPr lang="en-GB"/>
          </a:p>
        </p:txBody>
      </p:sp>
      <p:sp>
        <p:nvSpPr>
          <p:cNvPr id="14" name="Slide Number Placeholder 5"/>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6B798592-FEB3-45FF-9D93-D706BD5552CB}" type="slidenum">
              <a:rPr lang="en-GB"/>
              <a:pPr>
                <a:defRPr/>
              </a:pPr>
              <a:t>‹#›</a:t>
            </a:fld>
            <a:endParaRPr lang="en-GB"/>
          </a:p>
        </p:txBody>
      </p:sp>
    </p:spTree>
    <p:extLst>
      <p:ext uri="{BB962C8B-B14F-4D97-AF65-F5344CB8AC3E}">
        <p14:creationId xmlns:p14="http://schemas.microsoft.com/office/powerpoint/2010/main" val="2279155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Rectangle 3"/>
          <p:cNvSpPr/>
          <p:nvPr userDrawn="1"/>
        </p:nvSpPr>
        <p:spPr>
          <a:xfrm>
            <a:off x="-6350" y="-9525"/>
            <a:ext cx="9156700" cy="5762625"/>
          </a:xfrm>
          <a:prstGeom prst="rect">
            <a:avLst/>
          </a:prstGeom>
          <a:solidFill>
            <a:srgbClr val="33339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p:txBody>
      </p: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86288" y="5045075"/>
            <a:ext cx="2073275"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8"/>
          <p:cNvGrpSpPr>
            <a:grpSpLocks noChangeAspect="1"/>
          </p:cNvGrpSpPr>
          <p:nvPr userDrawn="1"/>
        </p:nvGrpSpPr>
        <p:grpSpPr bwMode="auto">
          <a:xfrm>
            <a:off x="3579813" y="5045075"/>
            <a:ext cx="863600" cy="725488"/>
            <a:chOff x="7668344" y="548680"/>
            <a:chExt cx="1214772" cy="1019397"/>
          </a:xfrm>
        </p:grpSpPr>
        <p:pic>
          <p:nvPicPr>
            <p:cNvPr id="7" name="Pictur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68344" y="548680"/>
              <a:ext cx="1080158" cy="1019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a:spLocks noChangeArrowheads="1"/>
            </p:cNvSpPr>
            <p:nvPr userDrawn="1"/>
          </p:nvSpPr>
          <p:spPr bwMode="auto">
            <a:xfrm>
              <a:off x="8749134" y="548680"/>
              <a:ext cx="133982" cy="276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GB" altLang="en-US" b="1">
                  <a:solidFill>
                    <a:srgbClr val="333399"/>
                  </a:solidFill>
                  <a:latin typeface="Trebuchet MS" pitchFamily="34" charset="0"/>
                  <a:cs typeface="Arial" charset="0"/>
                </a:rPr>
                <a:t>2</a:t>
              </a:r>
            </a:p>
          </p:txBody>
        </p:sp>
      </p:grpSp>
      <p:sp>
        <p:nvSpPr>
          <p:cNvPr id="2" name="Title 1"/>
          <p:cNvSpPr>
            <a:spLocks noGrp="1"/>
          </p:cNvSpPr>
          <p:nvPr>
            <p:ph type="ctrTitle"/>
          </p:nvPr>
        </p:nvSpPr>
        <p:spPr>
          <a:xfrm>
            <a:off x="279156" y="332656"/>
            <a:ext cx="8424936" cy="1197008"/>
          </a:xfrm>
        </p:spPr>
        <p:txBody>
          <a:bodyPr>
            <a:normAutofit/>
          </a:bodyPr>
          <a:lstStyle>
            <a:lvl1pPr algn="l">
              <a:defRPr sz="4000" b="0">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279156" y="1700808"/>
            <a:ext cx="6858000" cy="1655762"/>
          </a:xfrm>
        </p:spPr>
        <p:txBody>
          <a:bodyPr anchor="ctr">
            <a:normAutofit/>
          </a:bodyPr>
          <a:lstStyle>
            <a:lvl1pPr marL="0" indent="0" algn="l" defTabSz="914400" rtl="0" eaLnBrk="1" latinLnBrk="0" hangingPunct="1">
              <a:lnSpc>
                <a:spcPct val="90000"/>
              </a:lnSpc>
              <a:spcBef>
                <a:spcPts val="0"/>
              </a:spcBef>
              <a:buClr>
                <a:srgbClr val="339933"/>
              </a:buClr>
              <a:buFont typeface="Wingdings" panose="05000000000000000000" pitchFamily="2" charset="2"/>
              <a:buNone/>
              <a:defRPr lang="en-GB" sz="2800" kern="1200" dirty="0">
                <a:solidFill>
                  <a:srgbClr val="36AADE"/>
                </a:solidFill>
                <a:latin typeface="Trebuchet MS" panose="020B0603020202020204" pitchFamily="34"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9" name="Date Placeholder 3"/>
          <p:cNvSpPr>
            <a:spLocks noGrp="1"/>
          </p:cNvSpPr>
          <p:nvPr>
            <p:ph type="dt" sz="half" idx="10"/>
          </p:nvPr>
        </p:nvSpPr>
        <p:spPr/>
        <p:txBody>
          <a:bodyPr/>
          <a:lstStyle>
            <a:lvl1pPr>
              <a:defRPr/>
            </a:lvl1pPr>
          </a:lstStyle>
          <a:p>
            <a:pPr>
              <a:defRPr/>
            </a:pPr>
            <a:endParaRPr lang="en-GB"/>
          </a:p>
        </p:txBody>
      </p:sp>
      <p:sp>
        <p:nvSpPr>
          <p:cNvPr id="10" name="Footer Placeholder 4"/>
          <p:cNvSpPr>
            <a:spLocks noGrp="1"/>
          </p:cNvSpPr>
          <p:nvPr>
            <p:ph type="ftr" sz="quarter" idx="11"/>
          </p:nvPr>
        </p:nvSpPr>
        <p:spPr/>
        <p:txBody>
          <a:bodyPr/>
          <a:lstStyle>
            <a:lvl1pPr>
              <a:defRPr/>
            </a:lvl1pPr>
          </a:lstStyle>
          <a:p>
            <a:pPr>
              <a:defRPr/>
            </a:pPr>
            <a:endParaRPr lang="en-GB"/>
          </a:p>
        </p:txBody>
      </p:sp>
      <p:sp>
        <p:nvSpPr>
          <p:cNvPr id="13" name="Rectangle 6"/>
          <p:cNvSpPr txBox="1">
            <a:spLocks noChangeArrowheads="1"/>
          </p:cNvSpPr>
          <p:nvPr userDrawn="1"/>
        </p:nvSpPr>
        <p:spPr>
          <a:xfrm>
            <a:off x="8712199" y="453230"/>
            <a:ext cx="252413" cy="227013"/>
          </a:xfrm>
          <a:prstGeom prst="rect">
            <a:avLst/>
          </a:prstGeom>
        </p:spPr>
        <p:txBody>
          <a:bodyPr vert="horz" lIns="0" tIns="0" rIns="0" bIns="0" rtlCol="0" anchor="ctr"/>
          <a:lstStyle>
            <a:defPPr>
              <a:defRPr lang="en-US"/>
            </a:defPPr>
            <a:lvl1pPr algn="ctr" rtl="0" eaLnBrk="1" fontAlgn="base" hangingPunct="1">
              <a:spcBef>
                <a:spcPct val="0"/>
              </a:spcBef>
              <a:spcAft>
                <a:spcPct val="0"/>
              </a:spcAft>
              <a:defRPr sz="1000" b="1" kern="1200" smtClean="0">
                <a:solidFill>
                  <a:srgbClr val="00B050"/>
                </a:solidFill>
                <a:latin typeface="Trebuchet MS" panose="020B0603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defRPr/>
            </a:pPr>
            <a:endParaRPr lang="en-GB" altLang="en-US" dirty="0"/>
          </a:p>
        </p:txBody>
      </p:sp>
    </p:spTree>
    <p:extLst>
      <p:ext uri="{BB962C8B-B14F-4D97-AF65-F5344CB8AC3E}">
        <p14:creationId xmlns:p14="http://schemas.microsoft.com/office/powerpoint/2010/main" val="197725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4" name="Rectangle 3"/>
          <p:cNvSpPr/>
          <p:nvPr userDrawn="1"/>
        </p:nvSpPr>
        <p:spPr>
          <a:xfrm>
            <a:off x="0" y="1095375"/>
            <a:ext cx="9156700" cy="5762625"/>
          </a:xfrm>
          <a:prstGeom prst="rect">
            <a:avLst/>
          </a:prstGeom>
          <a:solidFill>
            <a:srgbClr val="33993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a:p>
            <a:pPr algn="ctr" eaLnBrk="1" hangingPunct="1">
              <a:defRPr/>
            </a:pPr>
            <a:endParaRPr lang="fr-FR" dirty="0">
              <a:solidFill>
                <a:srgbClr val="FFFFFF"/>
              </a:solidFill>
            </a:endParaRPr>
          </a:p>
        </p:txBody>
      </p: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08626" y="404664"/>
            <a:ext cx="2073275"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8"/>
          <p:cNvGrpSpPr>
            <a:grpSpLocks noChangeAspect="1"/>
          </p:cNvGrpSpPr>
          <p:nvPr userDrawn="1"/>
        </p:nvGrpSpPr>
        <p:grpSpPr bwMode="auto">
          <a:xfrm>
            <a:off x="3419872" y="464206"/>
            <a:ext cx="863600" cy="725488"/>
            <a:chOff x="7668344" y="548680"/>
            <a:chExt cx="1214772" cy="1019397"/>
          </a:xfrm>
        </p:grpSpPr>
        <p:pic>
          <p:nvPicPr>
            <p:cNvPr id="7" name="Pictur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68344" y="548680"/>
              <a:ext cx="1080158" cy="1019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a:spLocks noChangeArrowheads="1"/>
            </p:cNvSpPr>
            <p:nvPr userDrawn="1"/>
          </p:nvSpPr>
          <p:spPr bwMode="auto">
            <a:xfrm>
              <a:off x="8749134" y="548680"/>
              <a:ext cx="133982" cy="276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GB" altLang="en-US" b="1">
                  <a:solidFill>
                    <a:srgbClr val="333399"/>
                  </a:solidFill>
                  <a:latin typeface="Trebuchet MS" pitchFamily="34" charset="0"/>
                  <a:cs typeface="Arial" charset="0"/>
                </a:rPr>
                <a:t>2</a:t>
              </a:r>
            </a:p>
          </p:txBody>
        </p:sp>
      </p:grpSp>
      <p:sp>
        <p:nvSpPr>
          <p:cNvPr id="2" name="Title 1"/>
          <p:cNvSpPr>
            <a:spLocks noGrp="1"/>
          </p:cNvSpPr>
          <p:nvPr>
            <p:ph type="ctrTitle"/>
          </p:nvPr>
        </p:nvSpPr>
        <p:spPr>
          <a:xfrm>
            <a:off x="230945" y="1584822"/>
            <a:ext cx="8424936" cy="1197008"/>
          </a:xfrm>
        </p:spPr>
        <p:txBody>
          <a:bodyPr>
            <a:normAutofit/>
          </a:bodyPr>
          <a:lstStyle>
            <a:lvl1pPr algn="l">
              <a:defRPr sz="4000" b="0">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374822" y="3148806"/>
            <a:ext cx="6858000" cy="1655762"/>
          </a:xfrm>
        </p:spPr>
        <p:txBody>
          <a:bodyPr anchor="ctr">
            <a:normAutofit/>
          </a:bodyPr>
          <a:lstStyle>
            <a:lvl1pPr marL="0" indent="0" algn="l" defTabSz="914400" rtl="0" eaLnBrk="1" latinLnBrk="0" hangingPunct="1">
              <a:lnSpc>
                <a:spcPct val="90000"/>
              </a:lnSpc>
              <a:spcBef>
                <a:spcPts val="0"/>
              </a:spcBef>
              <a:buClr>
                <a:srgbClr val="339933"/>
              </a:buClr>
              <a:buFont typeface="Wingdings" panose="05000000000000000000" pitchFamily="2" charset="2"/>
              <a:buNone/>
              <a:defRPr lang="en-GB" sz="2800" kern="1200" dirty="0">
                <a:solidFill>
                  <a:srgbClr val="36AADE"/>
                </a:solidFill>
                <a:latin typeface="Trebuchet MS" panose="020B0603020202020204" pitchFamily="34"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1443428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l="195" t="44794" r="195" b="25017"/>
          <a:stretch>
            <a:fillRect/>
          </a:stretch>
        </p:blipFill>
        <p:spPr bwMode="auto">
          <a:xfrm>
            <a:off x="0" y="0"/>
            <a:ext cx="91440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spect="1"/>
          </p:cNvSpPr>
          <p:nvPr userDrawn="1"/>
        </p:nvSpPr>
        <p:spPr>
          <a:xfrm>
            <a:off x="4716009" y="8"/>
            <a:ext cx="4428000" cy="990000"/>
          </a:xfrm>
          <a:prstGeom prst="rect">
            <a:avLst/>
          </a:prstGeom>
          <a:blipFill dpi="0" rotWithShape="1">
            <a:blip r:embed="rId3">
              <a:alphaModFix amt="30000"/>
            </a:blip>
            <a:srcRect/>
            <a:stretch>
              <a:fillRect l="21605" t="-22190" r="-1159" b="-1491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pic>
        <p:nvPicPr>
          <p:cNvPr id="6" name="Picture 7"/>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61938" y="200025"/>
            <a:ext cx="7810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8"/>
          <p:cNvGrpSpPr>
            <a:grpSpLocks noChangeAspect="1"/>
          </p:cNvGrpSpPr>
          <p:nvPr userDrawn="1"/>
        </p:nvGrpSpPr>
        <p:grpSpPr bwMode="auto">
          <a:xfrm>
            <a:off x="1409700" y="260350"/>
            <a:ext cx="569913" cy="469900"/>
            <a:chOff x="1409938" y="155192"/>
            <a:chExt cx="904454" cy="745607"/>
          </a:xfrm>
        </p:grpSpPr>
        <p:pic>
          <p:nvPicPr>
            <p:cNvPr id="8" name="Picture 9"/>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409938" y="160146"/>
              <a:ext cx="745691" cy="740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2195981" y="155192"/>
              <a:ext cx="118411" cy="24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GB" altLang="en-US" sz="1100" b="1" dirty="0">
                  <a:solidFill>
                    <a:schemeClr val="bg1"/>
                  </a:solidFill>
                  <a:latin typeface="Trebuchet MS" pitchFamily="34" charset="0"/>
                  <a:cs typeface="Arial" charset="0"/>
                </a:rPr>
                <a:t>2</a:t>
              </a:r>
            </a:p>
          </p:txBody>
        </p:sp>
      </p:grpSp>
      <p:sp>
        <p:nvSpPr>
          <p:cNvPr id="10" name="Oval 9"/>
          <p:cNvSpPr>
            <a:spLocks noChangeAspect="1"/>
          </p:cNvSpPr>
          <p:nvPr userDrawn="1"/>
        </p:nvSpPr>
        <p:spPr>
          <a:xfrm>
            <a:off x="8712200" y="441325"/>
            <a:ext cx="252413" cy="250825"/>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1" name="Rectangle 6"/>
          <p:cNvSpPr txBox="1">
            <a:spLocks noChangeArrowheads="1"/>
          </p:cNvSpPr>
          <p:nvPr userDrawn="1"/>
        </p:nvSpPr>
        <p:spPr>
          <a:xfrm>
            <a:off x="8712200" y="450850"/>
            <a:ext cx="252413" cy="227013"/>
          </a:xfrm>
          <a:prstGeom prst="rect">
            <a:avLst/>
          </a:prstGeom>
        </p:spPr>
        <p:txBody>
          <a:bodyPr lIns="0" tIns="0" rIns="0" bIns="0" anchor="ctr"/>
          <a:lstStyle>
            <a:defPPr>
              <a:defRPr lang="en-US"/>
            </a:defPPr>
            <a:lvl1pPr algn="ctr" rtl="0" fontAlgn="base">
              <a:spcBef>
                <a:spcPct val="0"/>
              </a:spcBef>
              <a:spcAft>
                <a:spcPct val="0"/>
              </a:spcAft>
              <a:defRPr sz="1000" b="1" kern="1200">
                <a:solidFill>
                  <a:srgbClr val="00B050"/>
                </a:solidFill>
                <a:latin typeface="Trebuchet MS" panose="020B0603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eaLnBrk="1" hangingPunct="1">
              <a:defRPr/>
            </a:pPr>
            <a:fld id="{04401EE2-3F24-4942-99D2-C5868BF1D703}" type="slidenum">
              <a:rPr lang="en-GB" altLang="en-US" smtClean="0"/>
              <a:pPr eaLnBrk="1" hangingPunct="1">
                <a:defRPr/>
              </a:pPr>
              <a:t>‹#›</a:t>
            </a:fld>
            <a:endParaRPr lang="en-GB" altLang="en-US" dirty="0"/>
          </a:p>
        </p:txBody>
      </p:sp>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Date Placeholder 3"/>
          <p:cNvSpPr>
            <a:spLocks noGrp="1"/>
          </p:cNvSpPr>
          <p:nvPr>
            <p:ph type="dt" sz="half" idx="10"/>
          </p:nvPr>
        </p:nvSpPr>
        <p:spPr/>
        <p:txBody>
          <a:bodyPr/>
          <a:lstStyle>
            <a:lvl1pPr>
              <a:defRPr/>
            </a:lvl1pPr>
          </a:lstStyle>
          <a:p>
            <a:pPr>
              <a:defRPr/>
            </a:pPr>
            <a:endParaRPr lang="en-GB"/>
          </a:p>
        </p:txBody>
      </p:sp>
      <p:sp>
        <p:nvSpPr>
          <p:cNvPr id="13" name="Footer Placeholder 4"/>
          <p:cNvSpPr>
            <a:spLocks noGrp="1"/>
          </p:cNvSpPr>
          <p:nvPr>
            <p:ph type="ftr" sz="quarter" idx="11"/>
          </p:nvPr>
        </p:nvSpPr>
        <p:spPr/>
        <p:txBody>
          <a:bodyPr/>
          <a:lstStyle>
            <a:lvl1pPr>
              <a:defRPr/>
            </a:lvl1pPr>
          </a:lstStyle>
          <a:p>
            <a:pPr>
              <a:defRPr/>
            </a:pPr>
            <a:endParaRPr lang="en-GB"/>
          </a:p>
        </p:txBody>
      </p:sp>
      <p:sp>
        <p:nvSpPr>
          <p:cNvPr id="14" name="Slide Number Placeholder 5"/>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4A2CD154-8A05-42AA-81B3-A24E517759AC}" type="slidenum">
              <a:rPr lang="en-GB"/>
              <a:pPr>
                <a:defRPr/>
              </a:pPr>
              <a:t>‹#›</a:t>
            </a:fld>
            <a:endParaRPr lang="en-GB"/>
          </a:p>
        </p:txBody>
      </p:sp>
    </p:spTree>
    <p:extLst>
      <p:ext uri="{BB962C8B-B14F-4D97-AF65-F5344CB8AC3E}">
        <p14:creationId xmlns:p14="http://schemas.microsoft.com/office/powerpoint/2010/main" val="2208875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l="195" t="44794" r="195" b="25017"/>
          <a:stretch>
            <a:fillRect/>
          </a:stretch>
        </p:blipFill>
        <p:spPr bwMode="auto">
          <a:xfrm>
            <a:off x="0" y="0"/>
            <a:ext cx="91440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spect="1"/>
          </p:cNvSpPr>
          <p:nvPr userDrawn="1"/>
        </p:nvSpPr>
        <p:spPr>
          <a:xfrm>
            <a:off x="4716009" y="8"/>
            <a:ext cx="4428000" cy="990000"/>
          </a:xfrm>
          <a:prstGeom prst="rect">
            <a:avLst/>
          </a:prstGeom>
          <a:blipFill dpi="0" rotWithShape="1">
            <a:blip r:embed="rId3">
              <a:alphaModFix amt="30000"/>
            </a:blip>
            <a:srcRect/>
            <a:stretch>
              <a:fillRect l="21605" t="-22190" r="-1159" b="-1491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pic>
        <p:nvPicPr>
          <p:cNvPr id="7" name="Picture 7"/>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61938" y="200025"/>
            <a:ext cx="7810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8"/>
          <p:cNvGrpSpPr>
            <a:grpSpLocks noChangeAspect="1"/>
          </p:cNvGrpSpPr>
          <p:nvPr userDrawn="1"/>
        </p:nvGrpSpPr>
        <p:grpSpPr bwMode="auto">
          <a:xfrm>
            <a:off x="1409700" y="260350"/>
            <a:ext cx="569913" cy="469900"/>
            <a:chOff x="1409938" y="155192"/>
            <a:chExt cx="904454" cy="745607"/>
          </a:xfrm>
        </p:grpSpPr>
        <p:pic>
          <p:nvPicPr>
            <p:cNvPr id="9" name="Picture 9"/>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409938" y="160146"/>
              <a:ext cx="745691" cy="740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a:spLocks noChangeArrowheads="1"/>
            </p:cNvSpPr>
            <p:nvPr userDrawn="1"/>
          </p:nvSpPr>
          <p:spPr bwMode="auto">
            <a:xfrm>
              <a:off x="2195981" y="155192"/>
              <a:ext cx="118411" cy="24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GB" altLang="en-US" sz="1100" b="1" dirty="0">
                  <a:solidFill>
                    <a:schemeClr val="bg1"/>
                  </a:solidFill>
                  <a:latin typeface="Trebuchet MS" pitchFamily="34" charset="0"/>
                  <a:cs typeface="Arial" charset="0"/>
                </a:rPr>
                <a:t>2</a:t>
              </a:r>
            </a:p>
          </p:txBody>
        </p:sp>
      </p:grpSp>
      <p:sp>
        <p:nvSpPr>
          <p:cNvPr id="11" name="Oval 10"/>
          <p:cNvSpPr>
            <a:spLocks noChangeAspect="1"/>
          </p:cNvSpPr>
          <p:nvPr userDrawn="1"/>
        </p:nvSpPr>
        <p:spPr>
          <a:xfrm>
            <a:off x="8712200" y="441325"/>
            <a:ext cx="252413" cy="250825"/>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2" name="Rectangle 6"/>
          <p:cNvSpPr txBox="1">
            <a:spLocks noChangeArrowheads="1"/>
          </p:cNvSpPr>
          <p:nvPr userDrawn="1"/>
        </p:nvSpPr>
        <p:spPr>
          <a:xfrm>
            <a:off x="8712200" y="450850"/>
            <a:ext cx="252413" cy="227013"/>
          </a:xfrm>
          <a:prstGeom prst="rect">
            <a:avLst/>
          </a:prstGeom>
        </p:spPr>
        <p:txBody>
          <a:bodyPr lIns="0" tIns="0" rIns="0" bIns="0" anchor="ctr"/>
          <a:lstStyle>
            <a:defPPr>
              <a:defRPr lang="en-US"/>
            </a:defPPr>
            <a:lvl1pPr algn="ctr" rtl="0" fontAlgn="base">
              <a:spcBef>
                <a:spcPct val="0"/>
              </a:spcBef>
              <a:spcAft>
                <a:spcPct val="0"/>
              </a:spcAft>
              <a:defRPr sz="1000" b="1" kern="1200">
                <a:solidFill>
                  <a:srgbClr val="00B050"/>
                </a:solidFill>
                <a:latin typeface="Trebuchet MS" panose="020B0603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eaLnBrk="1" hangingPunct="1">
              <a:defRPr/>
            </a:pPr>
            <a:fld id="{DACE9956-F1AC-4BC2-ABF6-CEB7EC794A30}" type="slidenum">
              <a:rPr lang="en-GB" altLang="en-US" smtClean="0"/>
              <a:pPr eaLnBrk="1" hangingPunct="1">
                <a:defRPr/>
              </a:pPr>
              <a:t>‹#›</a:t>
            </a:fld>
            <a:endParaRPr lang="en-GB" altLang="en-US" dirty="0"/>
          </a:p>
        </p:txBody>
      </p:sp>
      <p:sp>
        <p:nvSpPr>
          <p:cNvPr id="2" name="Title 1"/>
          <p:cNvSpPr>
            <a:spLocks noGrp="1"/>
          </p:cNvSpPr>
          <p:nvPr>
            <p:ph type="title"/>
          </p:nvPr>
        </p:nvSpPr>
        <p:spPr>
          <a:xfrm>
            <a:off x="617764" y="1168400"/>
            <a:ext cx="7886700" cy="650876"/>
          </a:xfrm>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Date Placeholder 4"/>
          <p:cNvSpPr>
            <a:spLocks noGrp="1"/>
          </p:cNvSpPr>
          <p:nvPr>
            <p:ph type="dt" sz="half" idx="10"/>
          </p:nvPr>
        </p:nvSpPr>
        <p:spPr/>
        <p:txBody>
          <a:bodyPr/>
          <a:lstStyle>
            <a:lvl1pPr>
              <a:defRPr/>
            </a:lvl1pPr>
          </a:lstStyle>
          <a:p>
            <a:pPr>
              <a:defRPr/>
            </a:pPr>
            <a:endParaRPr lang="en-GB"/>
          </a:p>
        </p:txBody>
      </p:sp>
      <p:sp>
        <p:nvSpPr>
          <p:cNvPr id="14" name="Footer Placeholder 5"/>
          <p:cNvSpPr>
            <a:spLocks noGrp="1"/>
          </p:cNvSpPr>
          <p:nvPr>
            <p:ph type="ftr" sz="quarter" idx="11"/>
          </p:nvPr>
        </p:nvSpPr>
        <p:spPr/>
        <p:txBody>
          <a:bodyPr/>
          <a:lstStyle>
            <a:lvl1pPr>
              <a:defRPr/>
            </a:lvl1pPr>
          </a:lstStyle>
          <a:p>
            <a:pPr>
              <a:defRPr/>
            </a:pPr>
            <a:endParaRPr lang="en-GB"/>
          </a:p>
        </p:txBody>
      </p:sp>
      <p:sp>
        <p:nvSpPr>
          <p:cNvPr id="15" name="Slide Number Placeholder 6"/>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FFCBE62F-92DB-4355-9285-817B7220D72C}" type="slidenum">
              <a:rPr lang="en-GB"/>
              <a:pPr>
                <a:defRPr/>
              </a:pPr>
              <a:t>‹#›</a:t>
            </a:fld>
            <a:endParaRPr lang="en-GB"/>
          </a:p>
        </p:txBody>
      </p:sp>
    </p:spTree>
    <p:extLst>
      <p:ext uri="{BB962C8B-B14F-4D97-AF65-F5344CB8AC3E}">
        <p14:creationId xmlns:p14="http://schemas.microsoft.com/office/powerpoint/2010/main" val="3362225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l="195" t="44794" r="195" b="25017"/>
          <a:stretch>
            <a:fillRect/>
          </a:stretch>
        </p:blipFill>
        <p:spPr bwMode="auto">
          <a:xfrm>
            <a:off x="0" y="0"/>
            <a:ext cx="91440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spect="1"/>
          </p:cNvSpPr>
          <p:nvPr userDrawn="1"/>
        </p:nvSpPr>
        <p:spPr>
          <a:xfrm>
            <a:off x="4716009" y="8"/>
            <a:ext cx="4428000" cy="990000"/>
          </a:xfrm>
          <a:prstGeom prst="rect">
            <a:avLst/>
          </a:prstGeom>
          <a:blipFill dpi="0" rotWithShape="1">
            <a:blip r:embed="rId3">
              <a:alphaModFix amt="30000"/>
            </a:blip>
            <a:srcRect/>
            <a:stretch>
              <a:fillRect l="21605" t="-22190" r="-1159" b="-1491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pic>
        <p:nvPicPr>
          <p:cNvPr id="9" name="Picture 7"/>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61938" y="200025"/>
            <a:ext cx="7810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8"/>
          <p:cNvGrpSpPr>
            <a:grpSpLocks noChangeAspect="1"/>
          </p:cNvGrpSpPr>
          <p:nvPr userDrawn="1"/>
        </p:nvGrpSpPr>
        <p:grpSpPr bwMode="auto">
          <a:xfrm>
            <a:off x="1409700" y="260350"/>
            <a:ext cx="569913" cy="469900"/>
            <a:chOff x="1409938" y="155192"/>
            <a:chExt cx="904454" cy="745607"/>
          </a:xfrm>
        </p:grpSpPr>
        <p:pic>
          <p:nvPicPr>
            <p:cNvPr id="11" name="Picture 9"/>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409938" y="160146"/>
              <a:ext cx="745691" cy="740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a:spLocks noChangeArrowheads="1"/>
            </p:cNvSpPr>
            <p:nvPr userDrawn="1"/>
          </p:nvSpPr>
          <p:spPr bwMode="auto">
            <a:xfrm>
              <a:off x="2195981" y="155192"/>
              <a:ext cx="118411" cy="24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GB" altLang="en-US" sz="1100" b="1" dirty="0">
                  <a:solidFill>
                    <a:schemeClr val="bg1"/>
                  </a:solidFill>
                  <a:latin typeface="Trebuchet MS" pitchFamily="34" charset="0"/>
                  <a:cs typeface="Arial" charset="0"/>
                </a:rPr>
                <a:t>2</a:t>
              </a:r>
            </a:p>
          </p:txBody>
        </p:sp>
      </p:grpSp>
      <p:sp>
        <p:nvSpPr>
          <p:cNvPr id="13" name="Oval 12"/>
          <p:cNvSpPr>
            <a:spLocks noChangeAspect="1"/>
          </p:cNvSpPr>
          <p:nvPr userDrawn="1"/>
        </p:nvSpPr>
        <p:spPr>
          <a:xfrm>
            <a:off x="8712200" y="441325"/>
            <a:ext cx="252413" cy="250825"/>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4" name="Rectangle 6"/>
          <p:cNvSpPr txBox="1">
            <a:spLocks noChangeArrowheads="1"/>
          </p:cNvSpPr>
          <p:nvPr userDrawn="1"/>
        </p:nvSpPr>
        <p:spPr>
          <a:xfrm>
            <a:off x="8712200" y="450850"/>
            <a:ext cx="252413" cy="227013"/>
          </a:xfrm>
          <a:prstGeom prst="rect">
            <a:avLst/>
          </a:prstGeom>
        </p:spPr>
        <p:txBody>
          <a:bodyPr lIns="0" tIns="0" rIns="0" bIns="0" anchor="ctr"/>
          <a:lstStyle>
            <a:defPPr>
              <a:defRPr lang="en-US"/>
            </a:defPPr>
            <a:lvl1pPr algn="ctr" rtl="0" fontAlgn="base">
              <a:spcBef>
                <a:spcPct val="0"/>
              </a:spcBef>
              <a:spcAft>
                <a:spcPct val="0"/>
              </a:spcAft>
              <a:defRPr sz="1000" b="1" kern="1200">
                <a:solidFill>
                  <a:srgbClr val="00B050"/>
                </a:solidFill>
                <a:latin typeface="Trebuchet MS" panose="020B0603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eaLnBrk="1" hangingPunct="1">
              <a:defRPr/>
            </a:pPr>
            <a:fld id="{026994B6-F5E9-416E-A490-D143C69A3CF5}" type="slidenum">
              <a:rPr lang="en-GB" altLang="en-US" smtClean="0"/>
              <a:pPr eaLnBrk="1" hangingPunct="1">
                <a:defRPr/>
              </a:pPr>
              <a:t>‹#›</a:t>
            </a:fld>
            <a:endParaRPr lang="en-GB" altLang="en-US" dirty="0"/>
          </a:p>
        </p:txBody>
      </p:sp>
      <p:sp>
        <p:nvSpPr>
          <p:cNvPr id="2" name="Title 1"/>
          <p:cNvSpPr>
            <a:spLocks noGrp="1"/>
          </p:cNvSpPr>
          <p:nvPr>
            <p:ph type="title"/>
          </p:nvPr>
        </p:nvSpPr>
        <p:spPr>
          <a:xfrm>
            <a:off x="630238" y="1120774"/>
            <a:ext cx="7886700" cy="569913"/>
          </a:xfrm>
        </p:spPr>
        <p:txBody>
          <a:bodyPr/>
          <a:lstStyle/>
          <a:p>
            <a:r>
              <a:rPr lang="en-US" dirty="0"/>
              <a:t>Click to edit Master title style</a:t>
            </a:r>
            <a:endParaRPr lang="en-GB" dirty="0"/>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Date Placeholder 6"/>
          <p:cNvSpPr>
            <a:spLocks noGrp="1"/>
          </p:cNvSpPr>
          <p:nvPr>
            <p:ph type="dt" sz="half" idx="10"/>
          </p:nvPr>
        </p:nvSpPr>
        <p:spPr/>
        <p:txBody>
          <a:bodyPr/>
          <a:lstStyle>
            <a:lvl1pPr>
              <a:defRPr/>
            </a:lvl1pPr>
          </a:lstStyle>
          <a:p>
            <a:pPr>
              <a:defRPr/>
            </a:pPr>
            <a:endParaRPr lang="en-GB"/>
          </a:p>
        </p:txBody>
      </p:sp>
      <p:sp>
        <p:nvSpPr>
          <p:cNvPr id="16" name="Footer Placeholder 7"/>
          <p:cNvSpPr>
            <a:spLocks noGrp="1"/>
          </p:cNvSpPr>
          <p:nvPr>
            <p:ph type="ftr" sz="quarter" idx="11"/>
          </p:nvPr>
        </p:nvSpPr>
        <p:spPr/>
        <p:txBody>
          <a:bodyPr/>
          <a:lstStyle>
            <a:lvl1pPr>
              <a:defRPr/>
            </a:lvl1pPr>
          </a:lstStyle>
          <a:p>
            <a:pPr>
              <a:defRPr/>
            </a:pPr>
            <a:endParaRPr lang="en-GB"/>
          </a:p>
        </p:txBody>
      </p:sp>
      <p:sp>
        <p:nvSpPr>
          <p:cNvPr id="17" name="Slide Number Placeholder 8"/>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0FFD8EC7-7E86-43FE-B262-286419CC2D4F}" type="slidenum">
              <a:rPr lang="en-GB"/>
              <a:pPr>
                <a:defRPr/>
              </a:pPr>
              <a:t>‹#›</a:t>
            </a:fld>
            <a:endParaRPr lang="en-GB"/>
          </a:p>
        </p:txBody>
      </p:sp>
    </p:spTree>
    <p:extLst>
      <p:ext uri="{BB962C8B-B14F-4D97-AF65-F5344CB8AC3E}">
        <p14:creationId xmlns:p14="http://schemas.microsoft.com/office/powerpoint/2010/main" val="67517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p:cNvPicPr>
            <a:picLocks noChangeAspect="1"/>
          </p:cNvPicPr>
          <p:nvPr userDrawn="1"/>
        </p:nvPicPr>
        <p:blipFill>
          <a:blip r:embed="rId2">
            <a:extLst>
              <a:ext uri="{28A0092B-C50C-407E-A947-70E740481C1C}">
                <a14:useLocalDpi xmlns:a14="http://schemas.microsoft.com/office/drawing/2010/main" val="0"/>
              </a:ext>
            </a:extLst>
          </a:blip>
          <a:srcRect l="195" t="44794" r="195" b="25017"/>
          <a:stretch>
            <a:fillRect/>
          </a:stretch>
        </p:blipFill>
        <p:spPr bwMode="auto">
          <a:xfrm>
            <a:off x="0" y="0"/>
            <a:ext cx="91440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spect="1"/>
          </p:cNvSpPr>
          <p:nvPr userDrawn="1"/>
        </p:nvSpPr>
        <p:spPr>
          <a:xfrm>
            <a:off x="4716009" y="8"/>
            <a:ext cx="4428000" cy="990000"/>
          </a:xfrm>
          <a:prstGeom prst="rect">
            <a:avLst/>
          </a:prstGeom>
          <a:blipFill dpi="0" rotWithShape="1">
            <a:blip r:embed="rId3">
              <a:alphaModFix amt="30000"/>
            </a:blip>
            <a:srcRect/>
            <a:stretch>
              <a:fillRect l="21605" t="-22190" r="-1159" b="-1491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pic>
        <p:nvPicPr>
          <p:cNvPr id="5" name="Picture 8"/>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61938" y="200025"/>
            <a:ext cx="7810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9"/>
          <p:cNvGrpSpPr>
            <a:grpSpLocks noChangeAspect="1"/>
          </p:cNvGrpSpPr>
          <p:nvPr userDrawn="1"/>
        </p:nvGrpSpPr>
        <p:grpSpPr bwMode="auto">
          <a:xfrm>
            <a:off x="1409700" y="260350"/>
            <a:ext cx="569913" cy="469900"/>
            <a:chOff x="1409938" y="155192"/>
            <a:chExt cx="904454" cy="745607"/>
          </a:xfrm>
        </p:grpSpPr>
        <p:pic>
          <p:nvPicPr>
            <p:cNvPr id="7" name="Picture 10"/>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409938" y="160146"/>
              <a:ext cx="745691" cy="740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a:spLocks noChangeArrowheads="1"/>
            </p:cNvSpPr>
            <p:nvPr userDrawn="1"/>
          </p:nvSpPr>
          <p:spPr bwMode="auto">
            <a:xfrm>
              <a:off x="2195981" y="155192"/>
              <a:ext cx="118411" cy="24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GB" altLang="en-US" sz="1100" b="1" dirty="0">
                  <a:solidFill>
                    <a:schemeClr val="bg1"/>
                  </a:solidFill>
                  <a:latin typeface="Trebuchet MS" pitchFamily="34" charset="0"/>
                  <a:cs typeface="Arial" charset="0"/>
                </a:rPr>
                <a:t>2</a:t>
              </a:r>
            </a:p>
          </p:txBody>
        </p:sp>
      </p:grpSp>
      <p:sp>
        <p:nvSpPr>
          <p:cNvPr id="9" name="Oval 8"/>
          <p:cNvSpPr>
            <a:spLocks noChangeAspect="1"/>
          </p:cNvSpPr>
          <p:nvPr userDrawn="1"/>
        </p:nvSpPr>
        <p:spPr>
          <a:xfrm>
            <a:off x="8712200" y="441325"/>
            <a:ext cx="252413" cy="250825"/>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Rectangle 6"/>
          <p:cNvSpPr txBox="1">
            <a:spLocks noChangeArrowheads="1"/>
          </p:cNvSpPr>
          <p:nvPr userDrawn="1"/>
        </p:nvSpPr>
        <p:spPr>
          <a:xfrm>
            <a:off x="8712200" y="450850"/>
            <a:ext cx="252413" cy="227013"/>
          </a:xfrm>
          <a:prstGeom prst="rect">
            <a:avLst/>
          </a:prstGeom>
        </p:spPr>
        <p:txBody>
          <a:bodyPr lIns="0" tIns="0" rIns="0" bIns="0" anchor="ctr"/>
          <a:lstStyle>
            <a:defPPr>
              <a:defRPr lang="en-US"/>
            </a:defPPr>
            <a:lvl1pPr algn="ctr" rtl="0" fontAlgn="base">
              <a:spcBef>
                <a:spcPct val="0"/>
              </a:spcBef>
              <a:spcAft>
                <a:spcPct val="0"/>
              </a:spcAft>
              <a:defRPr sz="1000" b="1" kern="1200">
                <a:solidFill>
                  <a:srgbClr val="00B050"/>
                </a:solidFill>
                <a:latin typeface="Trebuchet MS" panose="020B0603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eaLnBrk="1" hangingPunct="1">
              <a:defRPr/>
            </a:pPr>
            <a:fld id="{8E14BBBA-220E-4B7C-AFFD-3DA8A2DD7624}" type="slidenum">
              <a:rPr lang="en-GB" altLang="en-US" smtClean="0"/>
              <a:pPr eaLnBrk="1" hangingPunct="1">
                <a:defRPr/>
              </a:pPr>
              <a:t>‹#›</a:t>
            </a:fld>
            <a:endParaRPr lang="en-GB" altLang="en-US" dirty="0"/>
          </a:p>
        </p:txBody>
      </p:sp>
      <p:sp>
        <p:nvSpPr>
          <p:cNvPr id="2" name="Title 1"/>
          <p:cNvSpPr>
            <a:spLocks noGrp="1"/>
          </p:cNvSpPr>
          <p:nvPr>
            <p:ph type="title"/>
          </p:nvPr>
        </p:nvSpPr>
        <p:spPr>
          <a:xfrm>
            <a:off x="628650" y="1120775"/>
            <a:ext cx="7886700" cy="569913"/>
          </a:xfrm>
        </p:spPr>
        <p:txBody>
          <a:bodyPr/>
          <a:lstStyle/>
          <a:p>
            <a:r>
              <a:rPr lang="en-US"/>
              <a:t>Click to edit Master title style</a:t>
            </a:r>
            <a:endParaRPr lang="en-GB"/>
          </a:p>
        </p:txBody>
      </p:sp>
      <p:sp>
        <p:nvSpPr>
          <p:cNvPr id="11" name="Date Placeholder 2"/>
          <p:cNvSpPr>
            <a:spLocks noGrp="1"/>
          </p:cNvSpPr>
          <p:nvPr>
            <p:ph type="dt" sz="half" idx="10"/>
          </p:nvPr>
        </p:nvSpPr>
        <p:spPr/>
        <p:txBody>
          <a:bodyPr/>
          <a:lstStyle>
            <a:lvl1pPr>
              <a:defRPr/>
            </a:lvl1pPr>
          </a:lstStyle>
          <a:p>
            <a:pPr>
              <a:defRPr/>
            </a:pPr>
            <a:endParaRPr lang="en-GB"/>
          </a:p>
        </p:txBody>
      </p:sp>
      <p:sp>
        <p:nvSpPr>
          <p:cNvPr id="12" name="Footer Placeholder 3"/>
          <p:cNvSpPr>
            <a:spLocks noGrp="1"/>
          </p:cNvSpPr>
          <p:nvPr>
            <p:ph type="ftr" sz="quarter" idx="11"/>
          </p:nvPr>
        </p:nvSpPr>
        <p:spPr/>
        <p:txBody>
          <a:bodyPr/>
          <a:lstStyle>
            <a:lvl1pPr>
              <a:defRPr/>
            </a:lvl1pPr>
          </a:lstStyle>
          <a:p>
            <a:pPr>
              <a:defRPr/>
            </a:pPr>
            <a:endParaRPr lang="en-GB"/>
          </a:p>
        </p:txBody>
      </p:sp>
      <p:sp>
        <p:nvSpPr>
          <p:cNvPr id="13" name="Slide Number Placeholder 4"/>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DF180262-7EF7-4745-ADAB-3A6B021FAEA6}" type="slidenum">
              <a:rPr lang="en-GB"/>
              <a:pPr>
                <a:defRPr/>
              </a:pPr>
              <a:t>‹#›</a:t>
            </a:fld>
            <a:endParaRPr lang="en-GB"/>
          </a:p>
        </p:txBody>
      </p:sp>
    </p:spTree>
    <p:extLst>
      <p:ext uri="{BB962C8B-B14F-4D97-AF65-F5344CB8AC3E}">
        <p14:creationId xmlns:p14="http://schemas.microsoft.com/office/powerpoint/2010/main" val="1363949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smtClean="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smtClean="0">
                <a:solidFill>
                  <a:schemeClr val="tx1">
                    <a:tint val="75000"/>
                  </a:schemeClr>
                </a:solidFill>
              </a:defRPr>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1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Lst>
  <p:hf hdr="0" ftr="0" dt="0"/>
  <p:txStyles>
    <p:titleStyle>
      <a:lvl1pPr algn="l" rtl="0" fontAlgn="base">
        <a:lnSpc>
          <a:spcPct val="90000"/>
        </a:lnSpc>
        <a:spcBef>
          <a:spcPct val="0"/>
        </a:spcBef>
        <a:spcAft>
          <a:spcPct val="0"/>
        </a:spcAft>
        <a:defRPr lang="en-GB" sz="3200" b="1" kern="1200" dirty="0">
          <a:solidFill>
            <a:srgbClr val="339933"/>
          </a:solidFill>
          <a:latin typeface="Trebuchet MS" panose="020B0603020202020204" pitchFamily="34" charset="0"/>
          <a:ea typeface="+mj-ea"/>
          <a:cs typeface="+mj-cs"/>
        </a:defRPr>
      </a:lvl1pPr>
      <a:lvl2pPr algn="l" rtl="0" fontAlgn="base">
        <a:lnSpc>
          <a:spcPct val="90000"/>
        </a:lnSpc>
        <a:spcBef>
          <a:spcPct val="0"/>
        </a:spcBef>
        <a:spcAft>
          <a:spcPct val="0"/>
        </a:spcAft>
        <a:defRPr sz="3200" b="1">
          <a:solidFill>
            <a:srgbClr val="339933"/>
          </a:solidFill>
          <a:latin typeface="Trebuchet MS" panose="020B0603020202020204" pitchFamily="34" charset="0"/>
        </a:defRPr>
      </a:lvl2pPr>
      <a:lvl3pPr algn="l" rtl="0" fontAlgn="base">
        <a:lnSpc>
          <a:spcPct val="90000"/>
        </a:lnSpc>
        <a:spcBef>
          <a:spcPct val="0"/>
        </a:spcBef>
        <a:spcAft>
          <a:spcPct val="0"/>
        </a:spcAft>
        <a:defRPr sz="3200" b="1">
          <a:solidFill>
            <a:srgbClr val="339933"/>
          </a:solidFill>
          <a:latin typeface="Trebuchet MS" panose="020B0603020202020204" pitchFamily="34" charset="0"/>
        </a:defRPr>
      </a:lvl3pPr>
      <a:lvl4pPr algn="l" rtl="0" fontAlgn="base">
        <a:lnSpc>
          <a:spcPct val="90000"/>
        </a:lnSpc>
        <a:spcBef>
          <a:spcPct val="0"/>
        </a:spcBef>
        <a:spcAft>
          <a:spcPct val="0"/>
        </a:spcAft>
        <a:defRPr sz="3200" b="1">
          <a:solidFill>
            <a:srgbClr val="339933"/>
          </a:solidFill>
          <a:latin typeface="Trebuchet MS" panose="020B0603020202020204" pitchFamily="34" charset="0"/>
        </a:defRPr>
      </a:lvl4pPr>
      <a:lvl5pPr algn="l" rtl="0" fontAlgn="base">
        <a:lnSpc>
          <a:spcPct val="90000"/>
        </a:lnSpc>
        <a:spcBef>
          <a:spcPct val="0"/>
        </a:spcBef>
        <a:spcAft>
          <a:spcPct val="0"/>
        </a:spcAft>
        <a:defRPr sz="3200" b="1">
          <a:solidFill>
            <a:srgbClr val="339933"/>
          </a:solidFill>
          <a:latin typeface="Trebuchet MS" panose="020B0603020202020204" pitchFamily="34" charset="0"/>
        </a:defRPr>
      </a:lvl5pPr>
      <a:lvl6pPr marL="457200" algn="l" rtl="0" fontAlgn="base">
        <a:lnSpc>
          <a:spcPct val="90000"/>
        </a:lnSpc>
        <a:spcBef>
          <a:spcPct val="0"/>
        </a:spcBef>
        <a:spcAft>
          <a:spcPct val="0"/>
        </a:spcAft>
        <a:defRPr sz="3200" b="1">
          <a:solidFill>
            <a:srgbClr val="339933"/>
          </a:solidFill>
          <a:latin typeface="Trebuchet MS" panose="020B0603020202020204" pitchFamily="34" charset="0"/>
        </a:defRPr>
      </a:lvl6pPr>
      <a:lvl7pPr marL="914400" algn="l" rtl="0" fontAlgn="base">
        <a:lnSpc>
          <a:spcPct val="90000"/>
        </a:lnSpc>
        <a:spcBef>
          <a:spcPct val="0"/>
        </a:spcBef>
        <a:spcAft>
          <a:spcPct val="0"/>
        </a:spcAft>
        <a:defRPr sz="3200" b="1">
          <a:solidFill>
            <a:srgbClr val="339933"/>
          </a:solidFill>
          <a:latin typeface="Trebuchet MS" panose="020B0603020202020204" pitchFamily="34" charset="0"/>
        </a:defRPr>
      </a:lvl7pPr>
      <a:lvl8pPr marL="1371600" algn="l" rtl="0" fontAlgn="base">
        <a:lnSpc>
          <a:spcPct val="90000"/>
        </a:lnSpc>
        <a:spcBef>
          <a:spcPct val="0"/>
        </a:spcBef>
        <a:spcAft>
          <a:spcPct val="0"/>
        </a:spcAft>
        <a:defRPr sz="3200" b="1">
          <a:solidFill>
            <a:srgbClr val="339933"/>
          </a:solidFill>
          <a:latin typeface="Trebuchet MS" panose="020B0603020202020204" pitchFamily="34" charset="0"/>
        </a:defRPr>
      </a:lvl8pPr>
      <a:lvl9pPr marL="1828800" algn="l" rtl="0" fontAlgn="base">
        <a:lnSpc>
          <a:spcPct val="90000"/>
        </a:lnSpc>
        <a:spcBef>
          <a:spcPct val="0"/>
        </a:spcBef>
        <a:spcAft>
          <a:spcPct val="0"/>
        </a:spcAft>
        <a:defRPr sz="3200" b="1">
          <a:solidFill>
            <a:srgbClr val="339933"/>
          </a:solidFill>
          <a:latin typeface="Trebuchet MS" panose="020B0603020202020204" pitchFamily="34" charset="0"/>
        </a:defRPr>
      </a:lvl9pPr>
    </p:titleStyle>
    <p:bodyStyle>
      <a:lvl1pPr marL="228600" indent="-228600" algn="l" rtl="0" fontAlgn="base">
        <a:lnSpc>
          <a:spcPct val="90000"/>
        </a:lnSpc>
        <a:spcBef>
          <a:spcPts val="1000"/>
        </a:spcBef>
        <a:spcAft>
          <a:spcPts val="600"/>
        </a:spcAft>
        <a:buClr>
          <a:srgbClr val="339933"/>
        </a:buClr>
        <a:buFont typeface="Wingdings" panose="05000000000000000000" pitchFamily="2" charset="2"/>
        <a:buChar char="§"/>
        <a:defRPr lang="en-US" sz="2400" kern="1200" dirty="0">
          <a:solidFill>
            <a:srgbClr val="404040"/>
          </a:solidFill>
          <a:latin typeface="Trebuchet MS" panose="020B0603020202020204" pitchFamily="34" charset="0"/>
          <a:ea typeface="+mn-ea"/>
          <a:cs typeface="+mn-cs"/>
        </a:defRPr>
      </a:lvl1pPr>
      <a:lvl2pPr marL="685800" indent="-228600" algn="l" rtl="0" fontAlgn="base">
        <a:lnSpc>
          <a:spcPct val="90000"/>
        </a:lnSpc>
        <a:spcBef>
          <a:spcPts val="500"/>
        </a:spcBef>
        <a:spcAft>
          <a:spcPts val="600"/>
        </a:spcAft>
        <a:buClr>
          <a:srgbClr val="339933"/>
        </a:buClr>
        <a:buFont typeface="Arial" panose="020B0604020202020204" pitchFamily="34" charset="0"/>
        <a:buChar char="•"/>
        <a:defRPr sz="2000" kern="1200">
          <a:solidFill>
            <a:schemeClr val="tx1"/>
          </a:solidFill>
          <a:latin typeface="+mn-lt"/>
          <a:ea typeface="+mn-ea"/>
          <a:cs typeface="+mn-cs"/>
        </a:defRPr>
      </a:lvl2pPr>
      <a:lvl3pPr marL="1143000" indent="-228600" algn="l" rtl="0" fontAlgn="base">
        <a:lnSpc>
          <a:spcPct val="90000"/>
        </a:lnSpc>
        <a:spcBef>
          <a:spcPts val="500"/>
        </a:spcBef>
        <a:spcAft>
          <a:spcPts val="600"/>
        </a:spcAft>
        <a:buClr>
          <a:srgbClr val="339933"/>
        </a:buClr>
        <a:buSzPct val="100000"/>
        <a:buFont typeface="Calibri" panose="020F0502020204030204" pitchFamily="34" charset="0"/>
        <a:buChar char="▫"/>
        <a:defRPr kern="1200">
          <a:solidFill>
            <a:schemeClr val="tx1"/>
          </a:solidFill>
          <a:latin typeface="+mn-lt"/>
          <a:ea typeface="+mn-ea"/>
          <a:cs typeface="+mn-cs"/>
        </a:defRPr>
      </a:lvl3pPr>
      <a:lvl4pPr marL="1600200" indent="-228600" algn="l" rtl="0" fontAlgn="base">
        <a:lnSpc>
          <a:spcPct val="90000"/>
        </a:lnSpc>
        <a:spcBef>
          <a:spcPts val="500"/>
        </a:spcBef>
        <a:spcAft>
          <a:spcPts val="600"/>
        </a:spcAft>
        <a:buClr>
          <a:srgbClr val="339933"/>
        </a:buClr>
        <a:buFont typeface="Calibri" panose="020F0502020204030204" pitchFamily="34" charset="0"/>
        <a:buChar char="−"/>
        <a:defRPr sz="1600" kern="1200">
          <a:solidFill>
            <a:schemeClr val="tx1"/>
          </a:solidFill>
          <a:latin typeface="+mn-lt"/>
          <a:ea typeface="+mn-ea"/>
          <a:cs typeface="+mn-cs"/>
        </a:defRPr>
      </a:lvl4pPr>
      <a:lvl5pPr marL="2057400" indent="-228600" algn="l" rtl="0" fontAlgn="base">
        <a:lnSpc>
          <a:spcPct val="90000"/>
        </a:lnSpc>
        <a:spcBef>
          <a:spcPts val="500"/>
        </a:spcBef>
        <a:spcAft>
          <a:spcPts val="600"/>
        </a:spcAft>
        <a:buClr>
          <a:srgbClr val="339933"/>
        </a:buClr>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github.com/eprocurementontology/eprocurementontology/wiki/CM---Classes" TargetMode="External"/><Relationship Id="rId2" Type="http://schemas.openxmlformats.org/officeDocument/2006/relationships/hyperlink" Target="https://github.com/eprocurementontology/eprocurementontology/wiki/Information-Requiremen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github.com/eprocurementontology/eprocurementontology/issues/4" TargetMode="External"/><Relationship Id="rId2" Type="http://schemas.openxmlformats.org/officeDocument/2006/relationships/hyperlink" Target="https://github.com/eprocurementontology/eprocurementontology/issues/3" TargetMode="External"/><Relationship Id="rId1" Type="http://schemas.openxmlformats.org/officeDocument/2006/relationships/slideLayout" Target="../slideLayouts/slideLayout2.xml"/><Relationship Id="rId6" Type="http://schemas.openxmlformats.org/officeDocument/2006/relationships/hyperlink" Target="https://github.com/eprocurementontology/eprocurementontology/issues/7" TargetMode="External"/><Relationship Id="rId5" Type="http://schemas.openxmlformats.org/officeDocument/2006/relationships/hyperlink" Target="https://github.com/eprocurementontology/eprocurementontology/issues/6" TargetMode="External"/><Relationship Id="rId4" Type="http://schemas.openxmlformats.org/officeDocument/2006/relationships/hyperlink" Target="https://github.com/eprocurementontology/eprocurementontology/issues/5"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github.com/eprocurementontology/eprocurementontology/issues/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github.com/eprocurementontology/eprocurementontology/issues/1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github.com/eprocurementontology/eprocurementontology/issues/1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github.com/eprocurementontology/eprocurementontology/issues/9"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github.com/eprocurementontology/eprocurementontology/issues/1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joinup.ec.europa.eu/node/15988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joinup.ec.europa.eu/node/15988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ubtitle 4"/>
          <p:cNvSpPr>
            <a:spLocks noGrp="1"/>
          </p:cNvSpPr>
          <p:nvPr>
            <p:ph type="subTitle" idx="1"/>
          </p:nvPr>
        </p:nvSpPr>
        <p:spPr>
          <a:xfrm>
            <a:off x="5124450" y="4292600"/>
            <a:ext cx="3384550" cy="1008063"/>
          </a:xfrm>
        </p:spPr>
        <p:txBody>
          <a:bodyPr/>
          <a:lstStyle/>
          <a:p>
            <a:pPr>
              <a:spcBef>
                <a:spcPct val="0"/>
              </a:spcBef>
            </a:pPr>
            <a:r>
              <a:rPr lang="en-GB" altLang="en-US" dirty="0"/>
              <a:t>Second Working Group Meeting</a:t>
            </a:r>
          </a:p>
        </p:txBody>
      </p:sp>
      <p:sp>
        <p:nvSpPr>
          <p:cNvPr id="4" name="Title 3"/>
          <p:cNvSpPr>
            <a:spLocks noGrp="1"/>
          </p:cNvSpPr>
          <p:nvPr>
            <p:ph type="title"/>
          </p:nvPr>
        </p:nvSpPr>
        <p:spPr>
          <a:xfrm>
            <a:off x="5124450" y="2060575"/>
            <a:ext cx="3408363" cy="2089150"/>
          </a:xfrm>
        </p:spPr>
        <p:txBody>
          <a:bodyPr rtlCol="0">
            <a:normAutofit/>
          </a:bodyPr>
          <a:lstStyle/>
          <a:p>
            <a:pPr fontAlgn="auto">
              <a:spcAft>
                <a:spcPts val="0"/>
              </a:spcAft>
              <a:defRPr/>
            </a:pPr>
            <a:r>
              <a:rPr lang="en-US" sz="3800" spc="-50" dirty="0"/>
              <a:t>e-procurement </a:t>
            </a:r>
            <a:r>
              <a:rPr lang="en-US" sz="3800" dirty="0"/>
              <a:t>ontology</a:t>
            </a:r>
            <a:endParaRPr sz="3800" dirty="0"/>
          </a:p>
        </p:txBody>
      </p:sp>
      <p:sp>
        <p:nvSpPr>
          <p:cNvPr id="15364" name="Date Placeholder 3"/>
          <p:cNvSpPr txBox="1">
            <a:spLocks/>
          </p:cNvSpPr>
          <p:nvPr/>
        </p:nvSpPr>
        <p:spPr bwMode="auto">
          <a:xfrm>
            <a:off x="5148263" y="5516563"/>
            <a:ext cx="213360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spcAft>
                <a:spcPts val="600"/>
              </a:spcAft>
              <a:buClr>
                <a:srgbClr val="339933"/>
              </a:buClr>
              <a:buFont typeface="Wingdings" panose="05000000000000000000" pitchFamily="2" charset="2"/>
              <a:buChar char="§"/>
              <a:defRPr sz="2400">
                <a:solidFill>
                  <a:srgbClr val="404040"/>
                </a:solidFill>
                <a:latin typeface="Trebuchet MS" panose="020B0603020202020204" pitchFamily="34" charset="0"/>
              </a:defRPr>
            </a:lvl1pPr>
            <a:lvl2pPr marL="742950" indent="-285750">
              <a:lnSpc>
                <a:spcPct val="90000"/>
              </a:lnSpc>
              <a:spcBef>
                <a:spcPts val="500"/>
              </a:spcBef>
              <a:spcAft>
                <a:spcPts val="600"/>
              </a:spcAft>
              <a:buClr>
                <a:srgbClr val="339933"/>
              </a:buClr>
              <a:buFont typeface="Arial" panose="020B0604020202020204" pitchFamily="34" charset="0"/>
              <a:buChar char="•"/>
              <a:defRPr sz="2000">
                <a:solidFill>
                  <a:schemeClr val="tx1"/>
                </a:solidFill>
                <a:latin typeface="Calibri" panose="020F0502020204030204" pitchFamily="34" charset="0"/>
              </a:defRPr>
            </a:lvl2pPr>
            <a:lvl3pPr marL="1143000" indent="-228600">
              <a:lnSpc>
                <a:spcPct val="90000"/>
              </a:lnSpc>
              <a:spcBef>
                <a:spcPts val="500"/>
              </a:spcBef>
              <a:spcAft>
                <a:spcPts val="600"/>
              </a:spcAft>
              <a:buClr>
                <a:srgbClr val="339933"/>
              </a:buClr>
              <a:buSzPct val="100000"/>
              <a:buFont typeface="Calibri" panose="020F0502020204030204" pitchFamily="34" charset="0"/>
              <a:buChar char="▫"/>
              <a:defRPr>
                <a:solidFill>
                  <a:schemeClr val="tx1"/>
                </a:solidFill>
                <a:latin typeface="Calibri" panose="020F0502020204030204" pitchFamily="34" charset="0"/>
              </a:defRPr>
            </a:lvl3pPr>
            <a:lvl4pPr marL="1600200" indent="-228600">
              <a:lnSpc>
                <a:spcPct val="90000"/>
              </a:lnSpc>
              <a:spcBef>
                <a:spcPts val="500"/>
              </a:spcBef>
              <a:spcAft>
                <a:spcPts val="600"/>
              </a:spcAft>
              <a:buClr>
                <a:srgbClr val="339933"/>
              </a:buClr>
              <a:buFont typeface="Calibri" panose="020F0502020204030204" pitchFamily="34" charset="0"/>
              <a:buChar char="−"/>
              <a:defRPr sz="1600">
                <a:solidFill>
                  <a:schemeClr val="tx1"/>
                </a:solidFill>
                <a:latin typeface="Calibri" panose="020F0502020204030204" pitchFamily="34" charset="0"/>
              </a:defRPr>
            </a:lvl4pPr>
            <a:lvl5pPr marL="2057400" indent="-228600">
              <a:lnSpc>
                <a:spcPct val="90000"/>
              </a:lnSpc>
              <a:spcBef>
                <a:spcPts val="500"/>
              </a:spcBef>
              <a:spcAft>
                <a:spcPts val="600"/>
              </a:spcAft>
              <a:buClr>
                <a:srgbClr val="339933"/>
              </a:buClr>
              <a:buFont typeface="Wingdings" panose="05000000000000000000" pitchFamily="2" charset="2"/>
              <a:buChar char="§"/>
              <a:defRPr sz="1600">
                <a:solidFill>
                  <a:schemeClr val="tx1"/>
                </a:solidFill>
                <a:latin typeface="Calibri" panose="020F0502020204030204" pitchFamily="34" charset="0"/>
              </a:defRPr>
            </a:lvl5pPr>
            <a:lvl6pPr marL="2514600" indent="-228600" fontAlgn="base">
              <a:lnSpc>
                <a:spcPct val="90000"/>
              </a:lnSpc>
              <a:spcBef>
                <a:spcPts val="500"/>
              </a:spcBef>
              <a:spcAft>
                <a:spcPts val="600"/>
              </a:spcAft>
              <a:buClr>
                <a:srgbClr val="339933"/>
              </a:buClr>
              <a:buFont typeface="Wingdings" panose="05000000000000000000" pitchFamily="2" charset="2"/>
              <a:buChar char="§"/>
              <a:defRPr sz="1600">
                <a:solidFill>
                  <a:schemeClr val="tx1"/>
                </a:solidFill>
                <a:latin typeface="Calibri" panose="020F0502020204030204" pitchFamily="34" charset="0"/>
              </a:defRPr>
            </a:lvl6pPr>
            <a:lvl7pPr marL="2971800" indent="-228600" fontAlgn="base">
              <a:lnSpc>
                <a:spcPct val="90000"/>
              </a:lnSpc>
              <a:spcBef>
                <a:spcPts val="500"/>
              </a:spcBef>
              <a:spcAft>
                <a:spcPts val="600"/>
              </a:spcAft>
              <a:buClr>
                <a:srgbClr val="339933"/>
              </a:buClr>
              <a:buFont typeface="Wingdings" panose="05000000000000000000" pitchFamily="2" charset="2"/>
              <a:buChar char="§"/>
              <a:defRPr sz="1600">
                <a:solidFill>
                  <a:schemeClr val="tx1"/>
                </a:solidFill>
                <a:latin typeface="Calibri" panose="020F0502020204030204" pitchFamily="34" charset="0"/>
              </a:defRPr>
            </a:lvl7pPr>
            <a:lvl8pPr marL="3429000" indent="-228600" fontAlgn="base">
              <a:lnSpc>
                <a:spcPct val="90000"/>
              </a:lnSpc>
              <a:spcBef>
                <a:spcPts val="500"/>
              </a:spcBef>
              <a:spcAft>
                <a:spcPts val="600"/>
              </a:spcAft>
              <a:buClr>
                <a:srgbClr val="339933"/>
              </a:buClr>
              <a:buFont typeface="Wingdings" panose="05000000000000000000" pitchFamily="2" charset="2"/>
              <a:buChar char="§"/>
              <a:defRPr sz="1600">
                <a:solidFill>
                  <a:schemeClr val="tx1"/>
                </a:solidFill>
                <a:latin typeface="Calibri" panose="020F0502020204030204" pitchFamily="34" charset="0"/>
              </a:defRPr>
            </a:lvl8pPr>
            <a:lvl9pPr marL="3886200" indent="-228600" fontAlgn="base">
              <a:lnSpc>
                <a:spcPct val="90000"/>
              </a:lnSpc>
              <a:spcBef>
                <a:spcPts val="500"/>
              </a:spcBef>
              <a:spcAft>
                <a:spcPts val="600"/>
              </a:spcAft>
              <a:buClr>
                <a:srgbClr val="339933"/>
              </a:buClr>
              <a:buFont typeface="Wingdings" panose="05000000000000000000" pitchFamily="2" charset="2"/>
              <a:buChar char="§"/>
              <a:defRPr sz="1600">
                <a:solidFill>
                  <a:schemeClr val="tx1"/>
                </a:solidFill>
                <a:latin typeface="Calibri" panose="020F0502020204030204" pitchFamily="34" charset="0"/>
              </a:defRPr>
            </a:lvl9pPr>
          </a:lstStyle>
          <a:p>
            <a:pPr eaLnBrk="1" hangingPunct="1">
              <a:lnSpc>
                <a:spcPct val="100000"/>
              </a:lnSpc>
              <a:spcBef>
                <a:spcPct val="0"/>
              </a:spcBef>
              <a:spcAft>
                <a:spcPct val="0"/>
              </a:spcAft>
              <a:buClrTx/>
              <a:buFontTx/>
              <a:buNone/>
            </a:pPr>
            <a:r>
              <a:rPr lang="en-GB" altLang="en-US" sz="1600" dirty="0">
                <a:solidFill>
                  <a:srgbClr val="339933"/>
                </a:solidFill>
              </a:rPr>
              <a:t>26 April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 </a:t>
            </a:r>
            <a:r>
              <a:rPr lang="en-GB" dirty="0" smtClean="0"/>
              <a:t>cases</a:t>
            </a:r>
            <a:endParaRPr lang="en-GB" dirty="0"/>
          </a:p>
        </p:txBody>
      </p:sp>
      <p:sp>
        <p:nvSpPr>
          <p:cNvPr id="3" name="Content Placeholder 2"/>
          <p:cNvSpPr>
            <a:spLocks noGrp="1"/>
          </p:cNvSpPr>
          <p:nvPr>
            <p:ph idx="1"/>
          </p:nvPr>
        </p:nvSpPr>
        <p:spPr/>
        <p:txBody>
          <a:bodyPr/>
          <a:lstStyle/>
          <a:p>
            <a:pPr indent="0">
              <a:buNone/>
            </a:pPr>
            <a:r>
              <a:rPr lang="en-GB" sz="2000" b="1" i="1" dirty="0" smtClean="0"/>
              <a:t>1.2. Data journalism</a:t>
            </a:r>
            <a:endParaRPr lang="en-GB" sz="2000" b="1" i="1" dirty="0"/>
          </a:p>
          <a:p>
            <a:pPr marL="342900" indent="-342900"/>
            <a:r>
              <a:rPr lang="en-GB" sz="2000" dirty="0"/>
              <a:t>Description</a:t>
            </a:r>
          </a:p>
          <a:p>
            <a:pPr marL="825750" lvl="1" indent="-285750"/>
            <a:r>
              <a:rPr lang="en-GB" sz="1600" dirty="0"/>
              <a:t>Citizens want to have insights in the way that contracting authorities are procuring services, hence spending public money. For example, they want to know who the selected tenderer is, what was the volume and/or the value of the contract, what were the criteria, who is accountable etc</a:t>
            </a:r>
            <a:r>
              <a:rPr lang="en-GB" sz="1600" dirty="0" smtClean="0"/>
              <a:t>.</a:t>
            </a:r>
          </a:p>
          <a:p>
            <a:pPr marL="285750" indent="-285750"/>
            <a:r>
              <a:rPr lang="en-GB" sz="2400" dirty="0" smtClean="0"/>
              <a:t>Example</a:t>
            </a:r>
            <a:endParaRPr lang="en-GB" sz="2400" dirty="0"/>
          </a:p>
          <a:p>
            <a:pPr marL="342900" indent="-342900"/>
            <a:endParaRPr lang="en-GB" sz="2000" dirty="0"/>
          </a:p>
          <a:p>
            <a:pPr marL="342900" indent="-342900"/>
            <a:endParaRPr lang="en-GB" sz="2000" dirty="0"/>
          </a:p>
          <a:p>
            <a:pPr marL="342900" indent="-342900"/>
            <a:endParaRPr lang="en-GB" sz="2000" dirty="0"/>
          </a:p>
          <a:p>
            <a:pPr marL="342900" indent="-342900"/>
            <a:endParaRPr lang="en-GB" sz="2000" dirty="0"/>
          </a:p>
          <a:p>
            <a:pPr marL="342900" indent="-342900"/>
            <a:endParaRPr lang="en-GB" sz="2000" dirty="0" smtClean="0"/>
          </a:p>
          <a:p>
            <a:pPr marL="342900" indent="-342900"/>
            <a:endParaRPr lang="en-GB" sz="2000" dirty="0"/>
          </a:p>
          <a:p>
            <a:pPr marL="342900" indent="-342900"/>
            <a:endParaRPr lang="en-GB" sz="2000" dirty="0" smtClean="0"/>
          </a:p>
        </p:txBody>
      </p:sp>
      <p:sp>
        <p:nvSpPr>
          <p:cNvPr id="5" name="Slide Number Placeholder 4"/>
          <p:cNvSpPr>
            <a:spLocks noGrp="1"/>
          </p:cNvSpPr>
          <p:nvPr>
            <p:ph type="sldNum" sz="quarter" idx="10"/>
          </p:nvPr>
        </p:nvSpPr>
        <p:spPr/>
        <p:txBody>
          <a:bodyPr/>
          <a:lstStyle/>
          <a:p>
            <a:pPr>
              <a:defRPr/>
            </a:pPr>
            <a:fld id="{CB5B70FA-CFA6-4DB5-A0FE-681181A3CCBE}" type="slidenum">
              <a:rPr lang="en-GB" altLang="en-US" smtClean="0"/>
              <a:pPr>
                <a:defRPr/>
              </a:pPr>
              <a:t>10</a:t>
            </a:fld>
            <a:endParaRPr lang="en-GB" altLang="en-US" dirty="0"/>
          </a:p>
        </p:txBody>
      </p:sp>
      <p:graphicFrame>
        <p:nvGraphicFramePr>
          <p:cNvPr id="4" name="Table 3"/>
          <p:cNvGraphicFramePr>
            <a:graphicFrameLocks noGrp="1"/>
          </p:cNvGraphicFramePr>
          <p:nvPr>
            <p:extLst>
              <p:ext uri="{D42A27DB-BD31-4B8C-83A1-F6EECF244321}">
                <p14:modId xmlns:p14="http://schemas.microsoft.com/office/powerpoint/2010/main" val="1297025172"/>
              </p:ext>
            </p:extLst>
          </p:nvPr>
        </p:nvGraphicFramePr>
        <p:xfrm>
          <a:off x="421456" y="4005064"/>
          <a:ext cx="8255000" cy="2103120"/>
        </p:xfrm>
        <a:graphic>
          <a:graphicData uri="http://schemas.openxmlformats.org/drawingml/2006/table">
            <a:tbl>
              <a:tblPr firstRow="1" bandRow="1">
                <a:tableStyleId>{5C22544A-7EE6-4342-B048-85BDC9FD1C3A}</a:tableStyleId>
              </a:tblPr>
              <a:tblGrid>
                <a:gridCol w="8255000">
                  <a:extLst>
                    <a:ext uri="{9D8B030D-6E8A-4147-A177-3AD203B41FA5}">
                      <a16:colId xmlns:a16="http://schemas.microsoft.com/office/drawing/2014/main" xmlns="" val="20000"/>
                    </a:ext>
                  </a:extLst>
                </a:gridCol>
              </a:tblGrid>
              <a:tr h="7566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bg1"/>
                          </a:solidFill>
                          <a:latin typeface="Trebuchet MS" panose="020B0603020202020204" pitchFamily="34" charset="0"/>
                          <a:ea typeface="+mn-ea"/>
                          <a:cs typeface="+mn-cs"/>
                        </a:rPr>
                        <a:t>Clara, who is employed for the </a:t>
                      </a:r>
                      <a:r>
                        <a:rPr lang="en-GB" sz="1200" b="0" kern="1200" dirty="0" err="1" smtClean="0">
                          <a:solidFill>
                            <a:schemeClr val="bg1"/>
                          </a:solidFill>
                          <a:latin typeface="Trebuchet MS" panose="020B0603020202020204" pitchFamily="34" charset="0"/>
                          <a:ea typeface="+mn-ea"/>
                          <a:cs typeface="+mn-cs"/>
                        </a:rPr>
                        <a:t>HighWay</a:t>
                      </a:r>
                      <a:r>
                        <a:rPr lang="en-GB" sz="1200" b="0" kern="1200" dirty="0" smtClean="0">
                          <a:solidFill>
                            <a:schemeClr val="bg1"/>
                          </a:solidFill>
                          <a:latin typeface="Trebuchet MS" panose="020B0603020202020204" pitchFamily="34" charset="0"/>
                          <a:ea typeface="+mn-ea"/>
                          <a:cs typeface="+mn-cs"/>
                        </a:rPr>
                        <a:t> newspaper in Spain, is calculating the total number of tenders and their volume in terms of EUR regarding public transport in the country. In particular, she is assessing the contract value, net of VAT, for tram maintenance at country level in order to compare it with other countries including Belgium and France.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bg1"/>
                          </a:solidFill>
                          <a:latin typeface="Trebuchet MS" panose="020B0603020202020204" pitchFamily="34" charset="0"/>
                          <a:ea typeface="+mn-ea"/>
                          <a:cs typeface="+mn-cs"/>
                        </a:rPr>
                        <a:t>With access to up-to-date and machine-readable information contained on the TED portal, red.es, publicprocurement.be and boamp.fr, Clara notices that the cost for tram maintenance in Spain is much higher than in Belgium and France. She then finds out that the company </a:t>
                      </a:r>
                      <a:r>
                        <a:rPr lang="en-GB" sz="1200" b="0" kern="1200" dirty="0" err="1" smtClean="0">
                          <a:solidFill>
                            <a:schemeClr val="bg1"/>
                          </a:solidFill>
                          <a:latin typeface="Trebuchet MS" panose="020B0603020202020204" pitchFamily="34" charset="0"/>
                          <a:ea typeface="+mn-ea"/>
                          <a:cs typeface="+mn-cs"/>
                        </a:rPr>
                        <a:t>MyRails</a:t>
                      </a:r>
                      <a:r>
                        <a:rPr lang="en-GB" sz="1200" b="0" kern="1200" dirty="0" smtClean="0">
                          <a:solidFill>
                            <a:schemeClr val="bg1"/>
                          </a:solidFill>
                          <a:latin typeface="Trebuchet MS" panose="020B0603020202020204" pitchFamily="34" charset="0"/>
                          <a:ea typeface="+mn-ea"/>
                          <a:cs typeface="+mn-cs"/>
                        </a:rPr>
                        <a:t> requires more money per kilometre to repair the same type of rails used in Belgium and France. The payment evidence adduced proves that, despite the initial agreement, the public administration in Spain is paying more than other countries.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bg1"/>
                          </a:solidFill>
                          <a:latin typeface="Trebuchet MS" panose="020B0603020202020204" pitchFamily="34" charset="0"/>
                          <a:ea typeface="+mn-ea"/>
                          <a:cs typeface="+mn-cs"/>
                        </a:rPr>
                        <a:t>Clara publishes the newspaper article highlighting her findings and explaining how she reached those conclusions by Thanks to the article, citizens become aware of the spending on tram maintenance between countries.</a:t>
                      </a:r>
                      <a:endParaRPr lang="en-GB" sz="1200" b="0" kern="1200" dirty="0">
                        <a:solidFill>
                          <a:schemeClr val="bg1"/>
                        </a:solidFill>
                        <a:latin typeface="Trebuchet MS" panose="020B0603020202020204" pitchFamily="34" charset="0"/>
                        <a:ea typeface="+mn-ea"/>
                        <a:cs typeface="+mn-cs"/>
                      </a:endParaRPr>
                    </a:p>
                  </a:txBody>
                  <a:tcPr>
                    <a:solidFill>
                      <a:srgbClr val="333399"/>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4233014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 </a:t>
            </a:r>
            <a:r>
              <a:rPr lang="en-GB" dirty="0" smtClean="0"/>
              <a:t>cases</a:t>
            </a:r>
            <a:endParaRPr lang="en-GB" dirty="0"/>
          </a:p>
        </p:txBody>
      </p:sp>
      <p:sp>
        <p:nvSpPr>
          <p:cNvPr id="3" name="Content Placeholder 2"/>
          <p:cNvSpPr>
            <a:spLocks noGrp="1"/>
          </p:cNvSpPr>
          <p:nvPr>
            <p:ph idx="1"/>
          </p:nvPr>
        </p:nvSpPr>
        <p:spPr/>
        <p:txBody>
          <a:bodyPr/>
          <a:lstStyle/>
          <a:p>
            <a:pPr indent="0">
              <a:buNone/>
            </a:pPr>
            <a:r>
              <a:rPr lang="en-GB" sz="2000" b="1" i="1" dirty="0"/>
              <a:t>2</a:t>
            </a:r>
            <a:r>
              <a:rPr lang="en-GB" sz="2000" b="1" i="1" dirty="0" smtClean="0"/>
              <a:t>.1</a:t>
            </a:r>
            <a:r>
              <a:rPr lang="en-GB" sz="2000" b="1" i="1" dirty="0"/>
              <a:t>. </a:t>
            </a:r>
            <a:r>
              <a:rPr lang="en-GB" sz="2000" b="1" i="1" dirty="0"/>
              <a:t>Automated matchmaking of procured services and products with businesses</a:t>
            </a:r>
            <a:endParaRPr lang="en-GB" sz="2000" b="1" i="1" dirty="0"/>
          </a:p>
          <a:p>
            <a:pPr marL="342900" indent="-342900"/>
            <a:r>
              <a:rPr lang="en-GB" sz="2000" dirty="0"/>
              <a:t>Description</a:t>
            </a:r>
          </a:p>
          <a:p>
            <a:pPr marL="825750" lvl="1" indent="-285750"/>
            <a:r>
              <a:rPr lang="en-GB" sz="1600" dirty="0"/>
              <a:t>In the first phase of the e-procurement process, </a:t>
            </a:r>
            <a:r>
              <a:rPr lang="en-GB" sz="1600" dirty="0" smtClean="0"/>
              <a:t>e-notification</a:t>
            </a:r>
            <a:r>
              <a:rPr lang="en-GB" sz="1600" dirty="0"/>
              <a:t>, a system provided by contracting authorities or an independent private provider checks the procurement criteria across the capabilities of economic operators. In the case an economic operator fulfils the criteria, the system automatically informs them about the new opportunity. In the case of the criteria is partially fulfilled, the system provides information about complementary economic operators with whom they can cooperate to answer the call for tender</a:t>
            </a:r>
            <a:r>
              <a:rPr lang="en-GB" sz="1600" dirty="0" smtClean="0"/>
              <a:t>.</a:t>
            </a:r>
          </a:p>
          <a:p>
            <a:pPr marL="285750" indent="-285750"/>
            <a:r>
              <a:rPr lang="en-GB" sz="2400" dirty="0" smtClean="0"/>
              <a:t>Example</a:t>
            </a:r>
            <a:endParaRPr lang="en-GB" sz="2400" dirty="0"/>
          </a:p>
          <a:p>
            <a:pPr marL="342900" indent="-342900"/>
            <a:endParaRPr lang="en-GB" sz="2000" dirty="0"/>
          </a:p>
          <a:p>
            <a:pPr marL="342900" indent="-342900"/>
            <a:endParaRPr lang="en-GB" sz="2000" dirty="0"/>
          </a:p>
          <a:p>
            <a:pPr marL="342900" indent="-342900"/>
            <a:endParaRPr lang="en-GB" sz="2000" dirty="0"/>
          </a:p>
          <a:p>
            <a:pPr indent="0">
              <a:buNone/>
            </a:pPr>
            <a:endParaRPr lang="en-GB" dirty="0" smtClean="0"/>
          </a:p>
        </p:txBody>
      </p:sp>
      <p:sp>
        <p:nvSpPr>
          <p:cNvPr id="5" name="Slide Number Placeholder 4"/>
          <p:cNvSpPr>
            <a:spLocks noGrp="1"/>
          </p:cNvSpPr>
          <p:nvPr>
            <p:ph type="sldNum" sz="quarter" idx="10"/>
          </p:nvPr>
        </p:nvSpPr>
        <p:spPr/>
        <p:txBody>
          <a:bodyPr/>
          <a:lstStyle/>
          <a:p>
            <a:pPr>
              <a:defRPr/>
            </a:pPr>
            <a:fld id="{CB5B70FA-CFA6-4DB5-A0FE-681181A3CCBE}" type="slidenum">
              <a:rPr lang="en-GB" altLang="en-US" smtClean="0"/>
              <a:pPr>
                <a:defRPr/>
              </a:pPr>
              <a:t>11</a:t>
            </a:fld>
            <a:endParaRPr lang="en-GB" altLang="en-US" dirty="0"/>
          </a:p>
        </p:txBody>
      </p:sp>
      <p:graphicFrame>
        <p:nvGraphicFramePr>
          <p:cNvPr id="4" name="Table 3"/>
          <p:cNvGraphicFramePr>
            <a:graphicFrameLocks noGrp="1"/>
          </p:cNvGraphicFramePr>
          <p:nvPr>
            <p:extLst>
              <p:ext uri="{D42A27DB-BD31-4B8C-83A1-F6EECF244321}">
                <p14:modId xmlns:p14="http://schemas.microsoft.com/office/powerpoint/2010/main" val="1552526583"/>
              </p:ext>
            </p:extLst>
          </p:nvPr>
        </p:nvGraphicFramePr>
        <p:xfrm>
          <a:off x="422691" y="4797152"/>
          <a:ext cx="8255000" cy="1554480"/>
        </p:xfrm>
        <a:graphic>
          <a:graphicData uri="http://schemas.openxmlformats.org/drawingml/2006/table">
            <a:tbl>
              <a:tblPr firstRow="1" bandRow="1">
                <a:tableStyleId>{5C22544A-7EE6-4342-B048-85BDC9FD1C3A}</a:tableStyleId>
              </a:tblPr>
              <a:tblGrid>
                <a:gridCol w="8255000">
                  <a:extLst>
                    <a:ext uri="{9D8B030D-6E8A-4147-A177-3AD203B41FA5}">
                      <a16:colId xmlns:a16="http://schemas.microsoft.com/office/drawing/2014/main" xmlns="" val="20000"/>
                    </a:ext>
                  </a:extLst>
                </a:gridCol>
              </a:tblGrid>
              <a:tr h="3945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bg1"/>
                          </a:solidFill>
                          <a:latin typeface="Trebuchet MS" panose="020B0603020202020204" pitchFamily="34" charset="0"/>
                          <a:ea typeface="+mn-ea"/>
                          <a:cs typeface="+mn-cs"/>
                        </a:rPr>
                        <a:t>As part of a regular process, a system finds a call for paperclips. It then maps the capabilities of economic operators available in their own repository, which is aggregating data from European business registries to check if there exist companies that produce the required type of paperclips according to the procurement criteria.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bg1"/>
                          </a:solidFill>
                          <a:latin typeface="Trebuchet MS" panose="020B0603020202020204" pitchFamily="34" charset="0"/>
                          <a:ea typeface="+mn-ea"/>
                          <a:cs typeface="+mn-cs"/>
                        </a:rPr>
                        <a:t>From this mapping, the system identifies a partial match with the company </a:t>
                      </a:r>
                      <a:r>
                        <a:rPr lang="en-GB" sz="1200" b="0" kern="1200" dirty="0" err="1" smtClean="0">
                          <a:solidFill>
                            <a:schemeClr val="bg1"/>
                          </a:solidFill>
                          <a:latin typeface="Trebuchet MS" panose="020B0603020202020204" pitchFamily="34" charset="0"/>
                          <a:ea typeface="+mn-ea"/>
                          <a:cs typeface="+mn-cs"/>
                        </a:rPr>
                        <a:t>BudgetClip</a:t>
                      </a:r>
                      <a:r>
                        <a:rPr lang="en-GB" sz="1200" b="0" kern="1200" dirty="0" smtClean="0">
                          <a:solidFill>
                            <a:schemeClr val="bg1"/>
                          </a:solidFill>
                          <a:latin typeface="Trebuchet MS" panose="020B0603020202020204" pitchFamily="34" charset="0"/>
                          <a:ea typeface="+mn-ea"/>
                          <a:cs typeface="+mn-cs"/>
                        </a:rPr>
                        <a:t> and sends a message to Bob, the bid manager at </a:t>
                      </a:r>
                      <a:r>
                        <a:rPr lang="en-GB" sz="1200" b="0" kern="1200" dirty="0" err="1" smtClean="0">
                          <a:solidFill>
                            <a:schemeClr val="bg1"/>
                          </a:solidFill>
                          <a:latin typeface="Trebuchet MS" panose="020B0603020202020204" pitchFamily="34" charset="0"/>
                          <a:ea typeface="+mn-ea"/>
                          <a:cs typeface="+mn-cs"/>
                        </a:rPr>
                        <a:t>BudgetClip</a:t>
                      </a:r>
                      <a:r>
                        <a:rPr lang="en-GB" sz="1200" b="0" kern="1200" dirty="0" smtClean="0">
                          <a:solidFill>
                            <a:schemeClr val="bg1"/>
                          </a:solidFill>
                          <a:latin typeface="Trebuchet MS" panose="020B0603020202020204" pitchFamily="34" charset="0"/>
                          <a:ea typeface="+mn-ea"/>
                          <a:cs typeface="+mn-cs"/>
                        </a:rPr>
                        <a:t> to make him aware of the opportunity and propose him to cooperate with another company, </a:t>
                      </a:r>
                      <a:r>
                        <a:rPr lang="en-GB" sz="1200" b="0" kern="1200" dirty="0" err="1" smtClean="0">
                          <a:solidFill>
                            <a:schemeClr val="bg1"/>
                          </a:solidFill>
                          <a:latin typeface="Trebuchet MS" panose="020B0603020202020204" pitchFamily="34" charset="0"/>
                          <a:ea typeface="+mn-ea"/>
                          <a:cs typeface="+mn-cs"/>
                        </a:rPr>
                        <a:t>CustomSteel</a:t>
                      </a:r>
                      <a:r>
                        <a:rPr lang="en-GB" sz="1200" b="0" kern="1200" dirty="0" smtClean="0">
                          <a:solidFill>
                            <a:schemeClr val="bg1"/>
                          </a:solidFill>
                          <a:latin typeface="Trebuchet MS" panose="020B0603020202020204" pitchFamily="34" charset="0"/>
                          <a:ea typeface="+mn-ea"/>
                          <a:cs typeface="+mn-cs"/>
                        </a:rPr>
                        <a:t>, in order to be able to fulfil all the requirements defined in the selection criteria.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bg1"/>
                          </a:solidFill>
                          <a:latin typeface="Trebuchet MS" panose="020B0603020202020204" pitchFamily="34" charset="0"/>
                          <a:ea typeface="+mn-ea"/>
                          <a:cs typeface="+mn-cs"/>
                        </a:rPr>
                        <a:t>In partnership with </a:t>
                      </a:r>
                      <a:r>
                        <a:rPr lang="en-GB" sz="1200" b="0" kern="1200" dirty="0" err="1" smtClean="0">
                          <a:solidFill>
                            <a:schemeClr val="bg1"/>
                          </a:solidFill>
                          <a:latin typeface="Trebuchet MS" panose="020B0603020202020204" pitchFamily="34" charset="0"/>
                          <a:ea typeface="+mn-ea"/>
                          <a:cs typeface="+mn-cs"/>
                        </a:rPr>
                        <a:t>CustomSteel</a:t>
                      </a:r>
                      <a:r>
                        <a:rPr lang="en-GB" sz="1200" b="0" kern="1200" dirty="0" smtClean="0">
                          <a:solidFill>
                            <a:schemeClr val="bg1"/>
                          </a:solidFill>
                          <a:latin typeface="Trebuchet MS" panose="020B0603020202020204" pitchFamily="34" charset="0"/>
                          <a:ea typeface="+mn-ea"/>
                          <a:cs typeface="+mn-cs"/>
                        </a:rPr>
                        <a:t>, Bob prepares the tender and sends it to the contracting authority, awaiting a positive outcome and looking forward to reading his company’s name in the contract award notice.</a:t>
                      </a:r>
                      <a:endParaRPr lang="en-GB" sz="1200" b="0" kern="1200" dirty="0">
                        <a:solidFill>
                          <a:schemeClr val="bg1"/>
                        </a:solidFill>
                        <a:latin typeface="Trebuchet MS" panose="020B0603020202020204" pitchFamily="34" charset="0"/>
                        <a:ea typeface="+mn-ea"/>
                        <a:cs typeface="+mn-cs"/>
                      </a:endParaRPr>
                    </a:p>
                  </a:txBody>
                  <a:tcPr>
                    <a:solidFill>
                      <a:srgbClr val="333399"/>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1861299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 </a:t>
            </a:r>
            <a:r>
              <a:rPr lang="en-GB" dirty="0" smtClean="0"/>
              <a:t>cases</a:t>
            </a:r>
            <a:endParaRPr lang="en-GB" dirty="0"/>
          </a:p>
        </p:txBody>
      </p:sp>
      <p:sp>
        <p:nvSpPr>
          <p:cNvPr id="3" name="Content Placeholder 2"/>
          <p:cNvSpPr>
            <a:spLocks noGrp="1"/>
          </p:cNvSpPr>
          <p:nvPr>
            <p:ph idx="1"/>
          </p:nvPr>
        </p:nvSpPr>
        <p:spPr/>
        <p:txBody>
          <a:bodyPr/>
          <a:lstStyle/>
          <a:p>
            <a:pPr indent="0">
              <a:buNone/>
            </a:pPr>
            <a:r>
              <a:rPr lang="en-GB" sz="2000" b="1" i="1" dirty="0"/>
              <a:t>3</a:t>
            </a:r>
            <a:r>
              <a:rPr lang="en-GB" sz="2000" b="1" i="1" dirty="0" smtClean="0"/>
              <a:t>.1</a:t>
            </a:r>
            <a:r>
              <a:rPr lang="en-GB" sz="2000" b="1" i="1" dirty="0"/>
              <a:t>. </a:t>
            </a:r>
            <a:r>
              <a:rPr lang="en-GB" sz="2000" b="1" i="1" dirty="0" smtClean="0"/>
              <a:t>Verifying </a:t>
            </a:r>
            <a:r>
              <a:rPr lang="en-GB" sz="2000" b="1" i="1" dirty="0"/>
              <a:t>VAT payments on intracommunity service provision</a:t>
            </a:r>
            <a:endParaRPr lang="en-GB" sz="2000" b="1" i="1" dirty="0"/>
          </a:p>
          <a:p>
            <a:pPr marL="342900" indent="-342900"/>
            <a:r>
              <a:rPr lang="en-GB" sz="2000" dirty="0"/>
              <a:t>Description</a:t>
            </a:r>
          </a:p>
          <a:p>
            <a:pPr marL="825750" lvl="1" indent="-285750"/>
            <a:r>
              <a:rPr lang="en-GB" sz="1600" dirty="0"/>
              <a:t>In the post-award procurement process, interoperable systems between contracting authorities of Member States enable contracting authorities to access information about economic operators across Member States such as profile, invoicing and payment details</a:t>
            </a:r>
            <a:r>
              <a:rPr lang="en-GB" sz="1600" dirty="0" smtClean="0"/>
              <a:t>.</a:t>
            </a:r>
          </a:p>
          <a:p>
            <a:pPr marL="285750" indent="-285750"/>
            <a:r>
              <a:rPr lang="en-GB" sz="2400" dirty="0" smtClean="0"/>
              <a:t>Example</a:t>
            </a:r>
            <a:endParaRPr lang="en-GB" sz="2400" dirty="0"/>
          </a:p>
          <a:p>
            <a:pPr marL="342900" indent="-342900"/>
            <a:endParaRPr lang="en-GB" sz="2000" dirty="0"/>
          </a:p>
          <a:p>
            <a:pPr marL="342900" indent="-342900"/>
            <a:endParaRPr lang="en-GB" sz="2000" dirty="0"/>
          </a:p>
          <a:p>
            <a:pPr marL="342900" indent="-342900"/>
            <a:endParaRPr lang="en-GB" sz="2000" dirty="0"/>
          </a:p>
          <a:p>
            <a:pPr marL="342900" indent="-342900"/>
            <a:endParaRPr lang="en-GB" sz="2000" dirty="0"/>
          </a:p>
          <a:p>
            <a:pPr marL="342900" indent="-342900"/>
            <a:endParaRPr lang="en-GB" sz="2000" dirty="0" smtClean="0"/>
          </a:p>
          <a:p>
            <a:pPr marL="342900" indent="-342900"/>
            <a:endParaRPr lang="en-GB" sz="2000" dirty="0"/>
          </a:p>
          <a:p>
            <a:pPr marL="342900" indent="-342900"/>
            <a:endParaRPr lang="en-GB" sz="2000" dirty="0" smtClean="0"/>
          </a:p>
        </p:txBody>
      </p:sp>
      <p:sp>
        <p:nvSpPr>
          <p:cNvPr id="5" name="Slide Number Placeholder 4"/>
          <p:cNvSpPr>
            <a:spLocks noGrp="1"/>
          </p:cNvSpPr>
          <p:nvPr>
            <p:ph type="sldNum" sz="quarter" idx="10"/>
          </p:nvPr>
        </p:nvSpPr>
        <p:spPr/>
        <p:txBody>
          <a:bodyPr/>
          <a:lstStyle/>
          <a:p>
            <a:pPr>
              <a:defRPr/>
            </a:pPr>
            <a:fld id="{CB5B70FA-CFA6-4DB5-A0FE-681181A3CCBE}" type="slidenum">
              <a:rPr lang="en-GB" altLang="en-US" smtClean="0"/>
              <a:pPr>
                <a:defRPr/>
              </a:pPr>
              <a:t>12</a:t>
            </a:fld>
            <a:endParaRPr lang="en-GB" altLang="en-US" dirty="0"/>
          </a:p>
        </p:txBody>
      </p:sp>
      <p:graphicFrame>
        <p:nvGraphicFramePr>
          <p:cNvPr id="4" name="Table 3"/>
          <p:cNvGraphicFramePr>
            <a:graphicFrameLocks noGrp="1"/>
          </p:cNvGraphicFramePr>
          <p:nvPr>
            <p:extLst>
              <p:ext uri="{D42A27DB-BD31-4B8C-83A1-F6EECF244321}">
                <p14:modId xmlns:p14="http://schemas.microsoft.com/office/powerpoint/2010/main" val="3425247290"/>
              </p:ext>
            </p:extLst>
          </p:nvPr>
        </p:nvGraphicFramePr>
        <p:xfrm>
          <a:off x="444500" y="4077072"/>
          <a:ext cx="8255000" cy="2103120"/>
        </p:xfrm>
        <a:graphic>
          <a:graphicData uri="http://schemas.openxmlformats.org/drawingml/2006/table">
            <a:tbl>
              <a:tblPr firstRow="1" bandRow="1">
                <a:tableStyleId>{5C22544A-7EE6-4342-B048-85BDC9FD1C3A}</a:tableStyleId>
              </a:tblPr>
              <a:tblGrid>
                <a:gridCol w="8255000">
                  <a:extLst>
                    <a:ext uri="{9D8B030D-6E8A-4147-A177-3AD203B41FA5}">
                      <a16:colId xmlns:a16="http://schemas.microsoft.com/office/drawing/2014/main" xmlns="" val="20000"/>
                    </a:ext>
                  </a:extLst>
                </a:gridCol>
              </a:tblGrid>
              <a:tr h="3945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bg1"/>
                          </a:solidFill>
                          <a:latin typeface="Trebuchet MS" panose="020B0603020202020204" pitchFamily="34" charset="0"/>
                          <a:ea typeface="+mn-ea"/>
                          <a:cs typeface="+mn-cs"/>
                        </a:rPr>
                        <a:t>The Bulgarian Tax Authority is monitoring the activity of the local economic operator, </a:t>
                      </a:r>
                      <a:r>
                        <a:rPr lang="en-GB" sz="1200" b="0" kern="1200" dirty="0" err="1" smtClean="0">
                          <a:solidFill>
                            <a:schemeClr val="bg1"/>
                          </a:solidFill>
                          <a:latin typeface="Trebuchet MS" panose="020B0603020202020204" pitchFamily="34" charset="0"/>
                          <a:ea typeface="+mn-ea"/>
                          <a:cs typeface="+mn-cs"/>
                        </a:rPr>
                        <a:t>DigiServices</a:t>
                      </a:r>
                      <a:r>
                        <a:rPr lang="en-GB" sz="1200" b="0" kern="1200" dirty="0" smtClean="0">
                          <a:solidFill>
                            <a:schemeClr val="bg1"/>
                          </a:solidFill>
                          <a:latin typeface="Trebuchet MS" panose="020B0603020202020204" pitchFamily="34" charset="0"/>
                          <a:ea typeface="+mn-ea"/>
                          <a:cs typeface="+mn-cs"/>
                        </a:rPr>
                        <a:t>, by reviewing the payments made to them by a contracting authority in Belgium, </a:t>
                      </a:r>
                      <a:r>
                        <a:rPr lang="en-GB" sz="1200" b="0" kern="1200" dirty="0" err="1" smtClean="0">
                          <a:solidFill>
                            <a:schemeClr val="bg1"/>
                          </a:solidFill>
                          <a:latin typeface="Trebuchet MS" panose="020B0603020202020204" pitchFamily="34" charset="0"/>
                          <a:ea typeface="+mn-ea"/>
                          <a:cs typeface="+mn-cs"/>
                        </a:rPr>
                        <a:t>EcoEnv</a:t>
                      </a:r>
                      <a:r>
                        <a:rPr lang="en-GB" sz="1200" b="0" kern="1200" dirty="0" smtClean="0">
                          <a:solidFill>
                            <a:schemeClr val="bg1"/>
                          </a:solidFill>
                          <a:latin typeface="Trebuchet MS" panose="020B0603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bg1"/>
                          </a:solidFill>
                          <a:latin typeface="Trebuchet MS" panose="020B0603020202020204" pitchFamily="34" charset="0"/>
                          <a:ea typeface="+mn-ea"/>
                          <a:cs typeface="+mn-cs"/>
                        </a:rPr>
                        <a:t>In particular, the Bulgarian Tax Authority wants to compare the information about </a:t>
                      </a:r>
                      <a:r>
                        <a:rPr lang="en-GB" sz="1200" b="0" kern="1200" dirty="0" err="1" smtClean="0">
                          <a:solidFill>
                            <a:schemeClr val="bg1"/>
                          </a:solidFill>
                          <a:latin typeface="Trebuchet MS" panose="020B0603020202020204" pitchFamily="34" charset="0"/>
                          <a:ea typeface="+mn-ea"/>
                          <a:cs typeface="+mn-cs"/>
                        </a:rPr>
                        <a:t>EcoEnv</a:t>
                      </a:r>
                      <a:r>
                        <a:rPr lang="en-GB" sz="1200" b="0" kern="1200" dirty="0" smtClean="0">
                          <a:solidFill>
                            <a:schemeClr val="bg1"/>
                          </a:solidFill>
                          <a:latin typeface="Trebuchet MS" panose="020B0603020202020204" pitchFamily="34" charset="0"/>
                          <a:ea typeface="+mn-ea"/>
                          <a:cs typeface="+mn-cs"/>
                        </a:rPr>
                        <a:t> provided by the Belgian Tax Authority including the value of the contract awarded to </a:t>
                      </a:r>
                      <a:r>
                        <a:rPr lang="en-GB" sz="1200" b="0" kern="1200" dirty="0" err="1" smtClean="0">
                          <a:solidFill>
                            <a:schemeClr val="bg1"/>
                          </a:solidFill>
                          <a:latin typeface="Trebuchet MS" panose="020B0603020202020204" pitchFamily="34" charset="0"/>
                          <a:ea typeface="+mn-ea"/>
                          <a:cs typeface="+mn-cs"/>
                        </a:rPr>
                        <a:t>DigiServices</a:t>
                      </a:r>
                      <a:r>
                        <a:rPr lang="en-GB" sz="1200" b="0" kern="1200" dirty="0" smtClean="0">
                          <a:solidFill>
                            <a:schemeClr val="bg1"/>
                          </a:solidFill>
                          <a:latin typeface="Trebuchet MS" panose="020B0603020202020204" pitchFamily="34" charset="0"/>
                          <a:ea typeface="+mn-ea"/>
                          <a:cs typeface="+mn-cs"/>
                        </a:rPr>
                        <a:t> with the information included in the last annual VAT statement that </a:t>
                      </a:r>
                      <a:r>
                        <a:rPr lang="en-GB" sz="1200" b="0" kern="1200" dirty="0" err="1" smtClean="0">
                          <a:solidFill>
                            <a:schemeClr val="bg1"/>
                          </a:solidFill>
                          <a:latin typeface="Trebuchet MS" panose="020B0603020202020204" pitchFamily="34" charset="0"/>
                          <a:ea typeface="+mn-ea"/>
                          <a:cs typeface="+mn-cs"/>
                        </a:rPr>
                        <a:t>DigiServices</a:t>
                      </a:r>
                      <a:r>
                        <a:rPr lang="en-GB" sz="1200" b="0" kern="1200" dirty="0" smtClean="0">
                          <a:solidFill>
                            <a:schemeClr val="bg1"/>
                          </a:solidFill>
                          <a:latin typeface="Trebuchet MS" panose="020B0603020202020204" pitchFamily="34" charset="0"/>
                          <a:ea typeface="+mn-ea"/>
                          <a:cs typeface="+mn-cs"/>
                        </a:rPr>
                        <a:t> has submitted.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bg1"/>
                          </a:solidFill>
                          <a:latin typeface="Trebuchet MS" panose="020B0603020202020204" pitchFamily="34" charset="0"/>
                          <a:ea typeface="+mn-ea"/>
                          <a:cs typeface="+mn-cs"/>
                        </a:rPr>
                        <a:t>The Belgian Tax authority provides then the information about </a:t>
                      </a:r>
                      <a:r>
                        <a:rPr lang="en-GB" sz="1200" b="0" kern="1200" dirty="0" err="1" smtClean="0">
                          <a:solidFill>
                            <a:schemeClr val="bg1"/>
                          </a:solidFill>
                          <a:latin typeface="Trebuchet MS" panose="020B0603020202020204" pitchFamily="34" charset="0"/>
                          <a:ea typeface="+mn-ea"/>
                          <a:cs typeface="+mn-cs"/>
                        </a:rPr>
                        <a:t>EcoEnv</a:t>
                      </a:r>
                      <a:r>
                        <a:rPr lang="en-GB" sz="1200" b="0" kern="1200" dirty="0" smtClean="0">
                          <a:solidFill>
                            <a:schemeClr val="bg1"/>
                          </a:solidFill>
                          <a:latin typeface="Trebuchet MS" panose="020B0603020202020204" pitchFamily="34" charset="0"/>
                          <a:ea typeface="+mn-ea"/>
                          <a:cs typeface="+mn-cs"/>
                        </a:rPr>
                        <a:t> to the Bulgarian Tax Authority in machine-readable format following the e-procurement ontology specifications. This makes it easy to compare the information against the reporting templates followed by the Bulgarian Tax Authority, as mappings to the e-procurement ontology have been created, allowing the easy data transformation and comparison.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bg1"/>
                          </a:solidFill>
                          <a:latin typeface="Trebuchet MS" panose="020B0603020202020204" pitchFamily="34" charset="0"/>
                          <a:ea typeface="+mn-ea"/>
                          <a:cs typeface="+mn-cs"/>
                        </a:rPr>
                        <a:t>The Bulgarian Tax Authority then verifies that the determined amount of the VAT was properly declared and paid in Belgium and therefore there is no need to apply taxation.</a:t>
                      </a:r>
                      <a:endParaRPr lang="en-GB" sz="1200" b="0" kern="1200" dirty="0">
                        <a:solidFill>
                          <a:schemeClr val="bg1"/>
                        </a:solidFill>
                        <a:latin typeface="Trebuchet MS" panose="020B0603020202020204" pitchFamily="34" charset="0"/>
                        <a:ea typeface="+mn-ea"/>
                        <a:cs typeface="+mn-cs"/>
                      </a:endParaRPr>
                    </a:p>
                  </a:txBody>
                  <a:tcPr>
                    <a:solidFill>
                      <a:srgbClr val="333399"/>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838561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312" y="1124744"/>
            <a:ext cx="8229600" cy="639727"/>
          </a:xfrm>
        </p:spPr>
        <p:txBody>
          <a:bodyPr/>
          <a:lstStyle/>
          <a:p>
            <a:r>
              <a:rPr lang="en-GB" dirty="0" smtClean="0"/>
              <a:t>Use cases</a:t>
            </a:r>
            <a:endParaRPr lang="en-GB" dirty="0"/>
          </a:p>
        </p:txBody>
      </p:sp>
      <p:sp>
        <p:nvSpPr>
          <p:cNvPr id="3" name="Content Placeholder 2"/>
          <p:cNvSpPr>
            <a:spLocks noGrp="1"/>
          </p:cNvSpPr>
          <p:nvPr>
            <p:ph idx="1"/>
          </p:nvPr>
        </p:nvSpPr>
        <p:spPr>
          <a:xfrm>
            <a:off x="442312" y="1628800"/>
            <a:ext cx="8229600" cy="4836572"/>
          </a:xfrm>
        </p:spPr>
        <p:txBody>
          <a:bodyPr/>
          <a:lstStyle/>
          <a:p>
            <a:r>
              <a:rPr lang="en-GB" dirty="0"/>
              <a:t>Information requirements: </a:t>
            </a:r>
          </a:p>
          <a:p>
            <a:pPr lvl="1"/>
            <a:r>
              <a:rPr lang="en-GB" dirty="0" smtClean="0"/>
              <a:t>Review </a:t>
            </a:r>
            <a:r>
              <a:rPr lang="en-GB" dirty="0"/>
              <a:t>and add information requirements based on the three use cases</a:t>
            </a:r>
          </a:p>
          <a:p>
            <a:pPr lvl="1"/>
            <a:r>
              <a:rPr lang="en-GB" dirty="0" smtClean="0"/>
              <a:t>Reviews should be available by 10 </a:t>
            </a:r>
            <a:r>
              <a:rPr lang="en-GB" dirty="0"/>
              <a:t>May</a:t>
            </a:r>
          </a:p>
          <a:p>
            <a:pPr lvl="1"/>
            <a:r>
              <a:rPr lang="en-GB" dirty="0" smtClean="0"/>
              <a:t>Example: procurement criteria – MUST/SHOULD</a:t>
            </a:r>
            <a:endParaRPr lang="en-GB" dirty="0"/>
          </a:p>
          <a:p>
            <a:pPr lvl="1"/>
            <a:r>
              <a:rPr lang="en-GB" dirty="0"/>
              <a:t>Link to GitHub: </a:t>
            </a:r>
            <a:r>
              <a:rPr lang="en-GB" sz="1600" dirty="0">
                <a:hlinkClick r:id="rId2"/>
              </a:rPr>
              <a:t>https://github.com/eprocurementontology/eprocurementontology/wiki/Information-Requirements</a:t>
            </a:r>
            <a:r>
              <a:rPr lang="en-GB" sz="1600" dirty="0"/>
              <a:t> </a:t>
            </a:r>
          </a:p>
          <a:p>
            <a:r>
              <a:rPr lang="en-GB" dirty="0" smtClean="0"/>
              <a:t>Classes and properties that support the three use cases</a:t>
            </a:r>
          </a:p>
          <a:p>
            <a:pPr lvl="1"/>
            <a:r>
              <a:rPr lang="en-GB" dirty="0"/>
              <a:t>R</a:t>
            </a:r>
            <a:r>
              <a:rPr lang="en-GB" dirty="0" smtClean="0"/>
              <a:t>eview </a:t>
            </a:r>
            <a:r>
              <a:rPr lang="en-GB" dirty="0"/>
              <a:t>and add </a:t>
            </a:r>
            <a:r>
              <a:rPr lang="en-GB" dirty="0" smtClean="0"/>
              <a:t>new classes or properties </a:t>
            </a:r>
            <a:r>
              <a:rPr lang="en-GB" dirty="0"/>
              <a:t>based on the three use </a:t>
            </a:r>
            <a:r>
              <a:rPr lang="en-GB" dirty="0" smtClean="0"/>
              <a:t>cases, propose definitions/attributes for the classes and properties existing.</a:t>
            </a:r>
          </a:p>
          <a:p>
            <a:pPr lvl="1"/>
            <a:r>
              <a:rPr lang="en-GB" dirty="0"/>
              <a:t>Reviews should be available by</a:t>
            </a:r>
            <a:r>
              <a:rPr lang="en-GB" dirty="0" smtClean="0"/>
              <a:t> 10 May</a:t>
            </a:r>
          </a:p>
          <a:p>
            <a:pPr lvl="1"/>
            <a:r>
              <a:rPr lang="en-GB" dirty="0" smtClean="0"/>
              <a:t>Example: </a:t>
            </a:r>
            <a:r>
              <a:rPr lang="en-GB" dirty="0" err="1" smtClean="0"/>
              <a:t>hasVAT</a:t>
            </a:r>
            <a:r>
              <a:rPr lang="en-GB" dirty="0" smtClean="0"/>
              <a:t> – cardinality [1…n]</a:t>
            </a:r>
          </a:p>
          <a:p>
            <a:pPr lvl="1"/>
            <a:r>
              <a:rPr lang="en-GB" dirty="0" smtClean="0"/>
              <a:t>Link </a:t>
            </a:r>
            <a:r>
              <a:rPr lang="en-GB" dirty="0"/>
              <a:t>to </a:t>
            </a:r>
            <a:r>
              <a:rPr lang="en-GB" dirty="0" smtClean="0"/>
              <a:t>GitHub: </a:t>
            </a:r>
            <a:r>
              <a:rPr lang="en-GB" sz="1600" dirty="0" smtClean="0">
                <a:hlinkClick r:id="rId3"/>
              </a:rPr>
              <a:t>https</a:t>
            </a:r>
            <a:r>
              <a:rPr lang="en-GB" sz="1600" dirty="0">
                <a:hlinkClick r:id="rId3"/>
              </a:rPr>
              <a:t>://github.com/eprocurementontology/eprocurementontology/wiki/CM---</a:t>
            </a:r>
            <a:r>
              <a:rPr lang="en-GB" sz="1600" dirty="0" smtClean="0">
                <a:hlinkClick r:id="rId3"/>
              </a:rPr>
              <a:t>Classes</a:t>
            </a:r>
            <a:r>
              <a:rPr lang="en-GB" sz="1600" dirty="0" smtClean="0"/>
              <a:t> </a:t>
            </a:r>
          </a:p>
          <a:p>
            <a:endParaRPr lang="en-GB" dirty="0"/>
          </a:p>
        </p:txBody>
      </p:sp>
      <p:sp>
        <p:nvSpPr>
          <p:cNvPr id="4" name="Slide Number Placeholder 3"/>
          <p:cNvSpPr>
            <a:spLocks noGrp="1"/>
          </p:cNvSpPr>
          <p:nvPr>
            <p:ph type="sldNum" sz="quarter" idx="10"/>
          </p:nvPr>
        </p:nvSpPr>
        <p:spPr/>
        <p:txBody>
          <a:bodyPr/>
          <a:lstStyle/>
          <a:p>
            <a:pPr>
              <a:defRPr/>
            </a:pPr>
            <a:fld id="{CB5B70FA-CFA6-4DB5-A0FE-681181A3CCBE}" type="slidenum">
              <a:rPr lang="en-GB" altLang="en-US" smtClean="0"/>
              <a:pPr>
                <a:defRPr/>
              </a:pPr>
              <a:t>13</a:t>
            </a:fld>
            <a:endParaRPr lang="en-GB" altLang="en-US" dirty="0"/>
          </a:p>
        </p:txBody>
      </p:sp>
    </p:spTree>
    <p:extLst>
      <p:ext uri="{BB962C8B-B14F-4D97-AF65-F5344CB8AC3E}">
        <p14:creationId xmlns:p14="http://schemas.microsoft.com/office/powerpoint/2010/main" val="8760093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122363"/>
            <a:ext cx="3600400" cy="1010493"/>
          </a:xfrm>
        </p:spPr>
        <p:txBody>
          <a:bodyPr>
            <a:normAutofit fontScale="90000"/>
          </a:bodyPr>
          <a:lstStyle/>
          <a:p>
            <a:r>
              <a:rPr lang="fr-BE" dirty="0"/>
              <a:t>Questions</a:t>
            </a:r>
            <a:endParaRPr lang="en-GB" dirty="0">
              <a:solidFill>
                <a:schemeClr val="bg1"/>
              </a:solidFill>
            </a:endParaRPr>
          </a:p>
        </p:txBody>
      </p:sp>
      <p:sp>
        <p:nvSpPr>
          <p:cNvPr id="9" name="Oval 8"/>
          <p:cNvSpPr/>
          <p:nvPr/>
        </p:nvSpPr>
        <p:spPr>
          <a:xfrm>
            <a:off x="2919062" y="2625974"/>
            <a:ext cx="3087539" cy="2952328"/>
          </a:xfrm>
          <a:prstGeom prst="ellipse">
            <a:avLst/>
          </a:prstGeom>
          <a:solidFill>
            <a:srgbClr val="0AB20A"/>
          </a:solidFill>
          <a:ln w="127000">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3"/>
          <p:cNvSpPr txBox="1">
            <a:spLocks/>
          </p:cNvSpPr>
          <p:nvPr/>
        </p:nvSpPr>
        <p:spPr bwMode="auto">
          <a:xfrm>
            <a:off x="3491880" y="3212976"/>
            <a:ext cx="2084985" cy="210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fontAlgn="base">
              <a:lnSpc>
                <a:spcPct val="90000"/>
              </a:lnSpc>
              <a:spcBef>
                <a:spcPct val="0"/>
              </a:spcBef>
              <a:spcAft>
                <a:spcPct val="0"/>
              </a:spcAft>
              <a:defRPr lang="en-GB" sz="4000" b="0" kern="1200">
                <a:solidFill>
                  <a:schemeClr val="bg1"/>
                </a:solidFill>
                <a:latin typeface="Trebuchet MS" panose="020B0603020202020204" pitchFamily="34" charset="0"/>
                <a:ea typeface="+mj-ea"/>
                <a:cs typeface="+mj-cs"/>
              </a:defRPr>
            </a:lvl1pPr>
            <a:lvl2pPr algn="l" rtl="0" fontAlgn="base">
              <a:lnSpc>
                <a:spcPct val="90000"/>
              </a:lnSpc>
              <a:spcBef>
                <a:spcPct val="0"/>
              </a:spcBef>
              <a:spcAft>
                <a:spcPct val="0"/>
              </a:spcAft>
              <a:defRPr sz="3200" b="1">
                <a:solidFill>
                  <a:srgbClr val="339933"/>
                </a:solidFill>
                <a:latin typeface="Trebuchet MS" panose="020B0603020202020204" pitchFamily="34" charset="0"/>
              </a:defRPr>
            </a:lvl2pPr>
            <a:lvl3pPr algn="l" rtl="0" fontAlgn="base">
              <a:lnSpc>
                <a:spcPct val="90000"/>
              </a:lnSpc>
              <a:spcBef>
                <a:spcPct val="0"/>
              </a:spcBef>
              <a:spcAft>
                <a:spcPct val="0"/>
              </a:spcAft>
              <a:defRPr sz="3200" b="1">
                <a:solidFill>
                  <a:srgbClr val="339933"/>
                </a:solidFill>
                <a:latin typeface="Trebuchet MS" panose="020B0603020202020204" pitchFamily="34" charset="0"/>
              </a:defRPr>
            </a:lvl3pPr>
            <a:lvl4pPr algn="l" rtl="0" fontAlgn="base">
              <a:lnSpc>
                <a:spcPct val="90000"/>
              </a:lnSpc>
              <a:spcBef>
                <a:spcPct val="0"/>
              </a:spcBef>
              <a:spcAft>
                <a:spcPct val="0"/>
              </a:spcAft>
              <a:defRPr sz="3200" b="1">
                <a:solidFill>
                  <a:srgbClr val="339933"/>
                </a:solidFill>
                <a:latin typeface="Trebuchet MS" panose="020B0603020202020204" pitchFamily="34" charset="0"/>
              </a:defRPr>
            </a:lvl4pPr>
            <a:lvl5pPr algn="l" rtl="0" fontAlgn="base">
              <a:lnSpc>
                <a:spcPct val="90000"/>
              </a:lnSpc>
              <a:spcBef>
                <a:spcPct val="0"/>
              </a:spcBef>
              <a:spcAft>
                <a:spcPct val="0"/>
              </a:spcAft>
              <a:defRPr sz="3200" b="1">
                <a:solidFill>
                  <a:srgbClr val="339933"/>
                </a:solidFill>
                <a:latin typeface="Trebuchet MS" panose="020B0603020202020204" pitchFamily="34" charset="0"/>
              </a:defRPr>
            </a:lvl5pPr>
            <a:lvl6pPr marL="457200" algn="l" rtl="0" fontAlgn="base">
              <a:lnSpc>
                <a:spcPct val="90000"/>
              </a:lnSpc>
              <a:spcBef>
                <a:spcPct val="0"/>
              </a:spcBef>
              <a:spcAft>
                <a:spcPct val="0"/>
              </a:spcAft>
              <a:defRPr sz="3200" b="1">
                <a:solidFill>
                  <a:srgbClr val="339933"/>
                </a:solidFill>
                <a:latin typeface="Trebuchet MS" panose="020B0603020202020204" pitchFamily="34" charset="0"/>
              </a:defRPr>
            </a:lvl6pPr>
            <a:lvl7pPr marL="914400" algn="l" rtl="0" fontAlgn="base">
              <a:lnSpc>
                <a:spcPct val="90000"/>
              </a:lnSpc>
              <a:spcBef>
                <a:spcPct val="0"/>
              </a:spcBef>
              <a:spcAft>
                <a:spcPct val="0"/>
              </a:spcAft>
              <a:defRPr sz="3200" b="1">
                <a:solidFill>
                  <a:srgbClr val="339933"/>
                </a:solidFill>
                <a:latin typeface="Trebuchet MS" panose="020B0603020202020204" pitchFamily="34" charset="0"/>
              </a:defRPr>
            </a:lvl7pPr>
            <a:lvl8pPr marL="1371600" algn="l" rtl="0" fontAlgn="base">
              <a:lnSpc>
                <a:spcPct val="90000"/>
              </a:lnSpc>
              <a:spcBef>
                <a:spcPct val="0"/>
              </a:spcBef>
              <a:spcAft>
                <a:spcPct val="0"/>
              </a:spcAft>
              <a:defRPr sz="3200" b="1">
                <a:solidFill>
                  <a:srgbClr val="339933"/>
                </a:solidFill>
                <a:latin typeface="Trebuchet MS" panose="020B0603020202020204" pitchFamily="34" charset="0"/>
              </a:defRPr>
            </a:lvl8pPr>
            <a:lvl9pPr marL="1828800" algn="l" rtl="0" fontAlgn="base">
              <a:lnSpc>
                <a:spcPct val="90000"/>
              </a:lnSpc>
              <a:spcBef>
                <a:spcPct val="0"/>
              </a:spcBef>
              <a:spcAft>
                <a:spcPct val="0"/>
              </a:spcAft>
              <a:defRPr sz="3200" b="1">
                <a:solidFill>
                  <a:srgbClr val="339933"/>
                </a:solidFill>
                <a:latin typeface="Trebuchet MS" panose="020B0603020202020204" pitchFamily="34" charset="0"/>
              </a:defRPr>
            </a:lvl9pPr>
          </a:lstStyle>
          <a:p>
            <a:pPr algn="ctr" eaLnBrk="1" hangingPunct="1"/>
            <a:r>
              <a:rPr lang="en-GB" sz="28700" b="1" dirty="0">
                <a:latin typeface="Ebrima" panose="02000000000000000000" pitchFamily="2" charset="0"/>
                <a:ea typeface="Ebrima" panose="02000000000000000000" pitchFamily="2" charset="0"/>
                <a:cs typeface="Ebrima" panose="02000000000000000000" pitchFamily="2" charset="0"/>
              </a:rPr>
              <a:t>?</a:t>
            </a:r>
          </a:p>
        </p:txBody>
      </p:sp>
    </p:spTree>
    <p:extLst>
      <p:ext uri="{BB962C8B-B14F-4D97-AF65-F5344CB8AC3E}">
        <p14:creationId xmlns:p14="http://schemas.microsoft.com/office/powerpoint/2010/main" val="416806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1143000" y="1122362"/>
            <a:ext cx="6858000" cy="3818805"/>
          </a:xfrm>
        </p:spPr>
        <p:txBody>
          <a:bodyPr/>
          <a:lstStyle/>
          <a:p>
            <a:r>
              <a:rPr altLang="en-US" dirty="0" smtClean="0"/>
              <a:t>Conceptual model</a:t>
            </a:r>
            <a:endParaRPr altLang="en-US" dirty="0"/>
          </a:p>
        </p:txBody>
      </p:sp>
    </p:spTree>
    <p:extLst>
      <p:ext uri="{BB962C8B-B14F-4D97-AF65-F5344CB8AC3E}">
        <p14:creationId xmlns:p14="http://schemas.microsoft.com/office/powerpoint/2010/main" val="723409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052736"/>
            <a:ext cx="8352928" cy="5589240"/>
          </a:xfrm>
          <a:prstGeom prst="rect">
            <a:avLst/>
          </a:prstGeom>
        </p:spPr>
      </p:pic>
    </p:spTree>
    <p:extLst>
      <p:ext uri="{BB962C8B-B14F-4D97-AF65-F5344CB8AC3E}">
        <p14:creationId xmlns:p14="http://schemas.microsoft.com/office/powerpoint/2010/main" val="3009025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Modelling issues</a:t>
            </a:r>
            <a:endParaRPr lang="en-GB" dirty="0"/>
          </a:p>
        </p:txBody>
      </p:sp>
      <p:sp>
        <p:nvSpPr>
          <p:cNvPr id="6" name="Content Placeholder 5"/>
          <p:cNvSpPr>
            <a:spLocks noGrp="1"/>
          </p:cNvSpPr>
          <p:nvPr>
            <p:ph idx="1"/>
          </p:nvPr>
        </p:nvSpPr>
        <p:spPr/>
        <p:txBody>
          <a:bodyPr/>
          <a:lstStyle/>
          <a:p>
            <a:pPr marL="342900" indent="-342900"/>
            <a:r>
              <a:rPr lang="en-GB" dirty="0" smtClean="0"/>
              <a:t>Issues raised on the conceptual model:</a:t>
            </a:r>
          </a:p>
          <a:p>
            <a:pPr marL="882900" lvl="1" indent="-342900"/>
            <a:r>
              <a:rPr lang="en-GB" dirty="0" smtClean="0"/>
              <a:t>Contracting </a:t>
            </a:r>
            <a:r>
              <a:rPr lang="en-GB" dirty="0"/>
              <a:t>Authority </a:t>
            </a:r>
            <a:r>
              <a:rPr lang="en-GB" dirty="0" smtClean="0"/>
              <a:t>class </a:t>
            </a:r>
            <a:r>
              <a:rPr lang="en-GB" sz="1600" u="sng" dirty="0">
                <a:hlinkClick r:id="rId2"/>
              </a:rPr>
              <a:t>https://</a:t>
            </a:r>
            <a:r>
              <a:rPr lang="en-GB" sz="1600" u="sng" dirty="0" smtClean="0">
                <a:hlinkClick r:id="rId2"/>
              </a:rPr>
              <a:t>github.com/eprocurementontology/eprocurementontology/issues/3</a:t>
            </a:r>
            <a:endParaRPr lang="en-GB" sz="1600" dirty="0" smtClean="0"/>
          </a:p>
          <a:p>
            <a:pPr marL="882900" lvl="1" indent="-342900"/>
            <a:r>
              <a:rPr lang="en-GB" dirty="0"/>
              <a:t>Is bound to </a:t>
            </a:r>
            <a:r>
              <a:rPr lang="en-GB" dirty="0" smtClean="0"/>
              <a:t>– relationship </a:t>
            </a:r>
            <a:r>
              <a:rPr lang="en-GB" sz="1600" u="sng" dirty="0">
                <a:hlinkClick r:id="rId3"/>
              </a:rPr>
              <a:t>https://</a:t>
            </a:r>
            <a:r>
              <a:rPr lang="en-GB" sz="1600" u="sng" dirty="0" smtClean="0">
                <a:hlinkClick r:id="rId3"/>
              </a:rPr>
              <a:t>github.com/eprocurementontology/eprocurementontology/issues/4</a:t>
            </a:r>
            <a:endParaRPr lang="en-GB" sz="1600" dirty="0" smtClean="0"/>
          </a:p>
          <a:p>
            <a:pPr marL="882900" lvl="1" indent="-342900"/>
            <a:r>
              <a:rPr lang="en-GB" dirty="0"/>
              <a:t>Responds to – </a:t>
            </a:r>
            <a:r>
              <a:rPr lang="en-GB" dirty="0" smtClean="0"/>
              <a:t>relationship </a:t>
            </a:r>
            <a:r>
              <a:rPr lang="en-GB" sz="1600" u="sng" dirty="0">
                <a:hlinkClick r:id="rId4"/>
              </a:rPr>
              <a:t>https://</a:t>
            </a:r>
            <a:r>
              <a:rPr lang="en-GB" sz="1600" u="sng" dirty="0" smtClean="0">
                <a:hlinkClick r:id="rId4"/>
              </a:rPr>
              <a:t>github.com/eprocurementontology/eprocurementontology/issues/5</a:t>
            </a:r>
            <a:endParaRPr lang="en-GB" sz="1600" dirty="0" smtClean="0"/>
          </a:p>
          <a:p>
            <a:pPr marL="882900" lvl="1" indent="-342900"/>
            <a:r>
              <a:rPr lang="en-GB" dirty="0"/>
              <a:t>Contracting Authority – Extend </a:t>
            </a:r>
            <a:r>
              <a:rPr lang="en-GB" dirty="0" smtClean="0"/>
              <a:t>roles </a:t>
            </a:r>
            <a:r>
              <a:rPr lang="en-GB" sz="1600" u="sng" dirty="0">
                <a:hlinkClick r:id="rId5"/>
              </a:rPr>
              <a:t>https://github.com/eprocurementontology/eprocurementontology/issues/6</a:t>
            </a:r>
            <a:r>
              <a:rPr lang="en-GB" sz="1600" dirty="0"/>
              <a:t> </a:t>
            </a:r>
            <a:endParaRPr lang="en-GB" sz="1600" dirty="0" smtClean="0"/>
          </a:p>
          <a:p>
            <a:pPr marL="882900" lvl="1" indent="-342900"/>
            <a:r>
              <a:rPr lang="en-GB" dirty="0"/>
              <a:t>Call For Tender - Distinction between Framework Agreement and Specific </a:t>
            </a:r>
            <a:r>
              <a:rPr lang="en-GB" dirty="0" smtClean="0"/>
              <a:t>Contract </a:t>
            </a:r>
            <a:r>
              <a:rPr lang="en-GB" sz="1600" u="sng" dirty="0">
                <a:hlinkClick r:id="rId6"/>
              </a:rPr>
              <a:t>https://github.com/eprocurementontology/eprocurementontology/issues/7</a:t>
            </a:r>
            <a:r>
              <a:rPr lang="en-GB" sz="1600" dirty="0"/>
              <a:t> </a:t>
            </a:r>
            <a:endParaRPr lang="en-GB" sz="1600" dirty="0" smtClean="0"/>
          </a:p>
          <a:p>
            <a:pPr marL="342900" indent="-342900"/>
            <a:r>
              <a:rPr lang="en-GB" dirty="0" smtClean="0"/>
              <a:t>Open discussion</a:t>
            </a:r>
            <a:endParaRPr lang="en-GB" dirty="0"/>
          </a:p>
          <a:p>
            <a:pPr marL="342900" indent="-342900"/>
            <a:endParaRPr lang="en-GB" dirty="0"/>
          </a:p>
          <a:p>
            <a:endParaRPr lang="en-GB" b="1" i="1" dirty="0"/>
          </a:p>
          <a:p>
            <a:endParaRPr lang="en-GB" b="1" i="1" dirty="0"/>
          </a:p>
          <a:p>
            <a:endParaRPr lang="en-GB" b="1" i="1" dirty="0"/>
          </a:p>
          <a:p>
            <a:endParaRPr lang="en-GB" b="1" i="1" dirty="0"/>
          </a:p>
          <a:p>
            <a:endParaRPr lang="en-GB" dirty="0"/>
          </a:p>
        </p:txBody>
      </p:sp>
      <p:sp>
        <p:nvSpPr>
          <p:cNvPr id="4" name="Slide Number Placeholder 3"/>
          <p:cNvSpPr>
            <a:spLocks noGrp="1"/>
          </p:cNvSpPr>
          <p:nvPr>
            <p:ph type="sldNum" sz="quarter" idx="10"/>
          </p:nvPr>
        </p:nvSpPr>
        <p:spPr/>
        <p:txBody>
          <a:bodyPr/>
          <a:lstStyle/>
          <a:p>
            <a:pPr>
              <a:defRPr/>
            </a:pPr>
            <a:fld id="{6B798592-FEB3-45FF-9D93-D706BD5552CB}" type="slidenum">
              <a:rPr lang="en-GB" smtClean="0"/>
              <a:pPr>
                <a:defRPr/>
              </a:pPr>
              <a:t>17</a:t>
            </a:fld>
            <a:endParaRPr lang="en-GB"/>
          </a:p>
        </p:txBody>
      </p:sp>
    </p:spTree>
    <p:extLst>
      <p:ext uri="{BB962C8B-B14F-4D97-AF65-F5344CB8AC3E}">
        <p14:creationId xmlns:p14="http://schemas.microsoft.com/office/powerpoint/2010/main" val="11832330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122363"/>
            <a:ext cx="3600400" cy="1010493"/>
          </a:xfrm>
        </p:spPr>
        <p:txBody>
          <a:bodyPr>
            <a:normAutofit fontScale="90000"/>
          </a:bodyPr>
          <a:lstStyle/>
          <a:p>
            <a:r>
              <a:rPr lang="fr-BE" dirty="0"/>
              <a:t>Questions</a:t>
            </a:r>
            <a:endParaRPr lang="en-GB" dirty="0">
              <a:solidFill>
                <a:schemeClr val="bg1"/>
              </a:solidFill>
            </a:endParaRPr>
          </a:p>
        </p:txBody>
      </p:sp>
      <p:sp>
        <p:nvSpPr>
          <p:cNvPr id="9" name="Oval 8"/>
          <p:cNvSpPr/>
          <p:nvPr/>
        </p:nvSpPr>
        <p:spPr>
          <a:xfrm>
            <a:off x="2919062" y="2625974"/>
            <a:ext cx="3087539" cy="2952328"/>
          </a:xfrm>
          <a:prstGeom prst="ellipse">
            <a:avLst/>
          </a:prstGeom>
          <a:solidFill>
            <a:srgbClr val="0AB20A"/>
          </a:solidFill>
          <a:ln w="127000">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3"/>
          <p:cNvSpPr txBox="1">
            <a:spLocks/>
          </p:cNvSpPr>
          <p:nvPr/>
        </p:nvSpPr>
        <p:spPr bwMode="auto">
          <a:xfrm>
            <a:off x="3491880" y="3212976"/>
            <a:ext cx="2084985" cy="210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fontAlgn="base">
              <a:lnSpc>
                <a:spcPct val="90000"/>
              </a:lnSpc>
              <a:spcBef>
                <a:spcPct val="0"/>
              </a:spcBef>
              <a:spcAft>
                <a:spcPct val="0"/>
              </a:spcAft>
              <a:defRPr lang="en-GB" sz="4000" b="0" kern="1200">
                <a:solidFill>
                  <a:schemeClr val="bg1"/>
                </a:solidFill>
                <a:latin typeface="Trebuchet MS" panose="020B0603020202020204" pitchFamily="34" charset="0"/>
                <a:ea typeface="+mj-ea"/>
                <a:cs typeface="+mj-cs"/>
              </a:defRPr>
            </a:lvl1pPr>
            <a:lvl2pPr algn="l" rtl="0" fontAlgn="base">
              <a:lnSpc>
                <a:spcPct val="90000"/>
              </a:lnSpc>
              <a:spcBef>
                <a:spcPct val="0"/>
              </a:spcBef>
              <a:spcAft>
                <a:spcPct val="0"/>
              </a:spcAft>
              <a:defRPr sz="3200" b="1">
                <a:solidFill>
                  <a:srgbClr val="339933"/>
                </a:solidFill>
                <a:latin typeface="Trebuchet MS" panose="020B0603020202020204" pitchFamily="34" charset="0"/>
              </a:defRPr>
            </a:lvl2pPr>
            <a:lvl3pPr algn="l" rtl="0" fontAlgn="base">
              <a:lnSpc>
                <a:spcPct val="90000"/>
              </a:lnSpc>
              <a:spcBef>
                <a:spcPct val="0"/>
              </a:spcBef>
              <a:spcAft>
                <a:spcPct val="0"/>
              </a:spcAft>
              <a:defRPr sz="3200" b="1">
                <a:solidFill>
                  <a:srgbClr val="339933"/>
                </a:solidFill>
                <a:latin typeface="Trebuchet MS" panose="020B0603020202020204" pitchFamily="34" charset="0"/>
              </a:defRPr>
            </a:lvl3pPr>
            <a:lvl4pPr algn="l" rtl="0" fontAlgn="base">
              <a:lnSpc>
                <a:spcPct val="90000"/>
              </a:lnSpc>
              <a:spcBef>
                <a:spcPct val="0"/>
              </a:spcBef>
              <a:spcAft>
                <a:spcPct val="0"/>
              </a:spcAft>
              <a:defRPr sz="3200" b="1">
                <a:solidFill>
                  <a:srgbClr val="339933"/>
                </a:solidFill>
                <a:latin typeface="Trebuchet MS" panose="020B0603020202020204" pitchFamily="34" charset="0"/>
              </a:defRPr>
            </a:lvl4pPr>
            <a:lvl5pPr algn="l" rtl="0" fontAlgn="base">
              <a:lnSpc>
                <a:spcPct val="90000"/>
              </a:lnSpc>
              <a:spcBef>
                <a:spcPct val="0"/>
              </a:spcBef>
              <a:spcAft>
                <a:spcPct val="0"/>
              </a:spcAft>
              <a:defRPr sz="3200" b="1">
                <a:solidFill>
                  <a:srgbClr val="339933"/>
                </a:solidFill>
                <a:latin typeface="Trebuchet MS" panose="020B0603020202020204" pitchFamily="34" charset="0"/>
              </a:defRPr>
            </a:lvl5pPr>
            <a:lvl6pPr marL="457200" algn="l" rtl="0" fontAlgn="base">
              <a:lnSpc>
                <a:spcPct val="90000"/>
              </a:lnSpc>
              <a:spcBef>
                <a:spcPct val="0"/>
              </a:spcBef>
              <a:spcAft>
                <a:spcPct val="0"/>
              </a:spcAft>
              <a:defRPr sz="3200" b="1">
                <a:solidFill>
                  <a:srgbClr val="339933"/>
                </a:solidFill>
                <a:latin typeface="Trebuchet MS" panose="020B0603020202020204" pitchFamily="34" charset="0"/>
              </a:defRPr>
            </a:lvl6pPr>
            <a:lvl7pPr marL="914400" algn="l" rtl="0" fontAlgn="base">
              <a:lnSpc>
                <a:spcPct val="90000"/>
              </a:lnSpc>
              <a:spcBef>
                <a:spcPct val="0"/>
              </a:spcBef>
              <a:spcAft>
                <a:spcPct val="0"/>
              </a:spcAft>
              <a:defRPr sz="3200" b="1">
                <a:solidFill>
                  <a:srgbClr val="339933"/>
                </a:solidFill>
                <a:latin typeface="Trebuchet MS" panose="020B0603020202020204" pitchFamily="34" charset="0"/>
              </a:defRPr>
            </a:lvl7pPr>
            <a:lvl8pPr marL="1371600" algn="l" rtl="0" fontAlgn="base">
              <a:lnSpc>
                <a:spcPct val="90000"/>
              </a:lnSpc>
              <a:spcBef>
                <a:spcPct val="0"/>
              </a:spcBef>
              <a:spcAft>
                <a:spcPct val="0"/>
              </a:spcAft>
              <a:defRPr sz="3200" b="1">
                <a:solidFill>
                  <a:srgbClr val="339933"/>
                </a:solidFill>
                <a:latin typeface="Trebuchet MS" panose="020B0603020202020204" pitchFamily="34" charset="0"/>
              </a:defRPr>
            </a:lvl8pPr>
            <a:lvl9pPr marL="1828800" algn="l" rtl="0" fontAlgn="base">
              <a:lnSpc>
                <a:spcPct val="90000"/>
              </a:lnSpc>
              <a:spcBef>
                <a:spcPct val="0"/>
              </a:spcBef>
              <a:spcAft>
                <a:spcPct val="0"/>
              </a:spcAft>
              <a:defRPr sz="3200" b="1">
                <a:solidFill>
                  <a:srgbClr val="339933"/>
                </a:solidFill>
                <a:latin typeface="Trebuchet MS" panose="020B0603020202020204" pitchFamily="34" charset="0"/>
              </a:defRPr>
            </a:lvl9pPr>
          </a:lstStyle>
          <a:p>
            <a:pPr algn="ctr" eaLnBrk="1" hangingPunct="1"/>
            <a:r>
              <a:rPr lang="en-GB" sz="28700" b="1" dirty="0">
                <a:latin typeface="Ebrima" panose="02000000000000000000" pitchFamily="2" charset="0"/>
                <a:ea typeface="Ebrima" panose="02000000000000000000" pitchFamily="2" charset="0"/>
                <a:cs typeface="Ebrima" panose="02000000000000000000" pitchFamily="2" charset="0"/>
              </a:rPr>
              <a:t>?</a:t>
            </a:r>
          </a:p>
        </p:txBody>
      </p:sp>
    </p:spTree>
    <p:extLst>
      <p:ext uri="{BB962C8B-B14F-4D97-AF65-F5344CB8AC3E}">
        <p14:creationId xmlns:p14="http://schemas.microsoft.com/office/powerpoint/2010/main" val="2945408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1143000" y="1122362"/>
            <a:ext cx="6858000" cy="3818805"/>
          </a:xfrm>
        </p:spPr>
        <p:txBody>
          <a:bodyPr/>
          <a:lstStyle/>
          <a:p>
            <a:r>
              <a:rPr lang="en-GB" altLang="en-US" dirty="0" smtClean="0"/>
              <a:t>Additional u</a:t>
            </a:r>
            <a:r>
              <a:rPr altLang="en-US" dirty="0" smtClean="0"/>
              <a:t>se </a:t>
            </a:r>
            <a:r>
              <a:rPr altLang="en-US" dirty="0"/>
              <a:t>cases</a:t>
            </a:r>
          </a:p>
        </p:txBody>
      </p:sp>
    </p:spTree>
    <p:extLst>
      <p:ext uri="{BB962C8B-B14F-4D97-AF65-F5344CB8AC3E}">
        <p14:creationId xmlns:p14="http://schemas.microsoft.com/office/powerpoint/2010/main" val="3566882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395288" y="1972941"/>
            <a:ext cx="8229600" cy="2824212"/>
          </a:xfrm>
          <a:prstGeom prst="roundRect">
            <a:avLst/>
          </a:prstGeom>
          <a:solidFill>
            <a:srgbClr val="1D4D8D"/>
          </a:solidFill>
        </p:spPr>
        <p:txBody>
          <a:bodyPr rtlCol="0">
            <a:normAutofit fontScale="92500" lnSpcReduction="20000"/>
          </a:bodyPr>
          <a:lstStyle/>
          <a:p>
            <a:pPr marL="342900" indent="-342900" eaLnBrk="0" hangingPunct="0">
              <a:spcBef>
                <a:spcPct val="20000"/>
              </a:spcBef>
              <a:spcAft>
                <a:spcPct val="0"/>
              </a:spcAft>
              <a:buClr>
                <a:schemeClr val="bg1"/>
              </a:buClr>
              <a:buSzPct val="100000"/>
              <a:buFont typeface="+mj-lt"/>
              <a:buAutoNum type="arabicPeriod"/>
              <a:defRPr/>
            </a:pPr>
            <a:r>
              <a:rPr lang="en-GB" sz="1800" kern="0" dirty="0" smtClean="0">
                <a:solidFill>
                  <a:schemeClr val="bg1"/>
                </a:solidFill>
              </a:rPr>
              <a:t>Round table</a:t>
            </a:r>
          </a:p>
          <a:p>
            <a:pPr marL="342900" indent="-342900" eaLnBrk="0" hangingPunct="0">
              <a:spcBef>
                <a:spcPct val="20000"/>
              </a:spcBef>
              <a:spcAft>
                <a:spcPct val="0"/>
              </a:spcAft>
              <a:buClr>
                <a:schemeClr val="bg1"/>
              </a:buClr>
              <a:buSzPct val="100000"/>
              <a:buFont typeface="+mj-lt"/>
              <a:buAutoNum type="arabicPeriod"/>
              <a:defRPr/>
            </a:pPr>
            <a:r>
              <a:rPr lang="en-GB" sz="1800" kern="0" dirty="0" smtClean="0">
                <a:solidFill>
                  <a:schemeClr val="bg1"/>
                </a:solidFill>
              </a:rPr>
              <a:t>Introduction </a:t>
            </a:r>
            <a:r>
              <a:rPr lang="en-GB" sz="1800" kern="0" dirty="0">
                <a:solidFill>
                  <a:schemeClr val="bg1"/>
                </a:solidFill>
              </a:rPr>
              <a:t>and objectives of this meeting</a:t>
            </a:r>
          </a:p>
          <a:p>
            <a:pPr marL="342900" indent="-342900" eaLnBrk="0" hangingPunct="0">
              <a:spcBef>
                <a:spcPct val="20000"/>
              </a:spcBef>
              <a:spcAft>
                <a:spcPct val="0"/>
              </a:spcAft>
              <a:buClr>
                <a:schemeClr val="bg1"/>
              </a:buClr>
              <a:buSzPct val="100000"/>
              <a:buFont typeface="+mj-lt"/>
              <a:buAutoNum type="arabicPeriod"/>
              <a:defRPr/>
            </a:pPr>
            <a:r>
              <a:rPr lang="en-GB" sz="1800" kern="0" dirty="0">
                <a:solidFill>
                  <a:schemeClr val="bg1"/>
                </a:solidFill>
              </a:rPr>
              <a:t>Current status</a:t>
            </a:r>
          </a:p>
          <a:p>
            <a:pPr marL="342900" indent="-342900" eaLnBrk="0" hangingPunct="0">
              <a:spcBef>
                <a:spcPct val="20000"/>
              </a:spcBef>
              <a:spcAft>
                <a:spcPct val="0"/>
              </a:spcAft>
              <a:buClr>
                <a:schemeClr val="bg1"/>
              </a:buClr>
              <a:buSzPct val="100000"/>
              <a:buFont typeface="+mj-lt"/>
              <a:buAutoNum type="arabicPeriod"/>
              <a:defRPr/>
            </a:pPr>
            <a:r>
              <a:rPr lang="en-GB" sz="1800" kern="0" dirty="0" smtClean="0">
                <a:solidFill>
                  <a:schemeClr val="bg1"/>
                </a:solidFill>
              </a:rPr>
              <a:t>Three existing use cases</a:t>
            </a:r>
          </a:p>
          <a:p>
            <a:pPr marL="342900" indent="-342900" eaLnBrk="0" hangingPunct="0">
              <a:spcBef>
                <a:spcPct val="20000"/>
              </a:spcBef>
              <a:spcAft>
                <a:spcPct val="0"/>
              </a:spcAft>
              <a:buClr>
                <a:schemeClr val="bg1"/>
              </a:buClr>
              <a:buSzPct val="100000"/>
              <a:buFont typeface="+mj-lt"/>
              <a:buAutoNum type="arabicPeriod"/>
              <a:defRPr/>
            </a:pPr>
            <a:r>
              <a:rPr lang="en-GB" sz="1800" kern="0" dirty="0" smtClean="0">
                <a:solidFill>
                  <a:schemeClr val="bg1"/>
                </a:solidFill>
              </a:rPr>
              <a:t>Conceptual model</a:t>
            </a:r>
          </a:p>
          <a:p>
            <a:pPr marL="342900" indent="-342900" eaLnBrk="0" hangingPunct="0">
              <a:spcBef>
                <a:spcPct val="20000"/>
              </a:spcBef>
              <a:spcAft>
                <a:spcPct val="0"/>
              </a:spcAft>
              <a:buClr>
                <a:schemeClr val="bg1"/>
              </a:buClr>
              <a:buSzPct val="100000"/>
              <a:buFont typeface="+mj-lt"/>
              <a:buAutoNum type="arabicPeriod"/>
              <a:defRPr/>
            </a:pPr>
            <a:r>
              <a:rPr lang="en-GB" sz="1800" kern="0" dirty="0" smtClean="0">
                <a:solidFill>
                  <a:schemeClr val="bg1"/>
                </a:solidFill>
              </a:rPr>
              <a:t>Additional use cases</a:t>
            </a:r>
          </a:p>
          <a:p>
            <a:pPr marL="882900" lvl="1" indent="-342900" eaLnBrk="0" hangingPunct="0">
              <a:spcBef>
                <a:spcPct val="20000"/>
              </a:spcBef>
              <a:spcAft>
                <a:spcPct val="0"/>
              </a:spcAft>
              <a:buClr>
                <a:schemeClr val="bg1"/>
              </a:buClr>
              <a:buSzPct val="100000"/>
              <a:buFont typeface="+mj-lt"/>
              <a:buAutoNum type="alphaLcPeriod"/>
              <a:defRPr/>
            </a:pPr>
            <a:r>
              <a:rPr lang="en-GB" sz="1600" kern="0" dirty="0" smtClean="0">
                <a:solidFill>
                  <a:schemeClr val="bg1"/>
                </a:solidFill>
              </a:rPr>
              <a:t>Proposed </a:t>
            </a:r>
            <a:r>
              <a:rPr lang="en-GB" sz="1600" kern="0" dirty="0">
                <a:solidFill>
                  <a:schemeClr val="bg1"/>
                </a:solidFill>
              </a:rPr>
              <a:t>new use cases</a:t>
            </a:r>
          </a:p>
          <a:p>
            <a:pPr marL="882900" lvl="1" indent="-342900" eaLnBrk="0" hangingPunct="0">
              <a:spcBef>
                <a:spcPct val="20000"/>
              </a:spcBef>
              <a:spcAft>
                <a:spcPct val="0"/>
              </a:spcAft>
              <a:buClr>
                <a:schemeClr val="bg1"/>
              </a:buClr>
              <a:buSzPct val="100000"/>
              <a:buFont typeface="+mj-lt"/>
              <a:buAutoNum type="alphaLcPeriod"/>
              <a:defRPr/>
            </a:pPr>
            <a:r>
              <a:rPr lang="en-GB" sz="1600" kern="0" dirty="0" smtClean="0">
                <a:solidFill>
                  <a:schemeClr val="bg1"/>
                </a:solidFill>
              </a:rPr>
              <a:t>Use </a:t>
            </a:r>
            <a:r>
              <a:rPr lang="en-GB" sz="1600" kern="0" dirty="0">
                <a:solidFill>
                  <a:schemeClr val="bg1"/>
                </a:solidFill>
              </a:rPr>
              <a:t>cases from the landscaping report</a:t>
            </a:r>
          </a:p>
          <a:p>
            <a:pPr marL="342900" indent="-342900" eaLnBrk="0" hangingPunct="0">
              <a:spcBef>
                <a:spcPct val="20000"/>
              </a:spcBef>
              <a:spcAft>
                <a:spcPct val="0"/>
              </a:spcAft>
              <a:buClr>
                <a:schemeClr val="bg1"/>
              </a:buClr>
              <a:buSzPct val="100000"/>
              <a:buFont typeface="+mj-lt"/>
              <a:buAutoNum type="arabicPeriod"/>
              <a:defRPr/>
            </a:pPr>
            <a:r>
              <a:rPr lang="en-GB" altLang="en-US" sz="1800" kern="0" dirty="0" smtClean="0">
                <a:solidFill>
                  <a:schemeClr val="bg1"/>
                </a:solidFill>
              </a:rPr>
              <a:t>Actions </a:t>
            </a:r>
            <a:r>
              <a:rPr lang="en-GB" altLang="en-US" sz="1800" kern="0" dirty="0">
                <a:solidFill>
                  <a:schemeClr val="bg1"/>
                </a:solidFill>
              </a:rPr>
              <a:t>and tasks</a:t>
            </a:r>
          </a:p>
          <a:p>
            <a:pPr marL="342900" indent="-342900" eaLnBrk="0" hangingPunct="0">
              <a:spcBef>
                <a:spcPct val="20000"/>
              </a:spcBef>
              <a:spcAft>
                <a:spcPct val="0"/>
              </a:spcAft>
              <a:buClr>
                <a:schemeClr val="bg1"/>
              </a:buClr>
              <a:buSzPct val="100000"/>
              <a:buFont typeface="+mj-lt"/>
              <a:buAutoNum type="arabicPeriod"/>
              <a:defRPr/>
            </a:pPr>
            <a:r>
              <a:rPr lang="en-GB" altLang="en-US" sz="1800" kern="0" dirty="0">
                <a:solidFill>
                  <a:schemeClr val="bg1"/>
                </a:solidFill>
              </a:rPr>
              <a:t>Next steps</a:t>
            </a:r>
            <a:endParaRPr lang="en-GB" sz="1800" kern="0" dirty="0">
              <a:solidFill>
                <a:schemeClr val="bg1"/>
              </a:solidFill>
            </a:endParaRPr>
          </a:p>
          <a:p>
            <a:pPr marL="882900" lvl="1" indent="-342900" eaLnBrk="0" hangingPunct="0">
              <a:spcBef>
                <a:spcPct val="20000"/>
              </a:spcBef>
              <a:spcAft>
                <a:spcPct val="0"/>
              </a:spcAft>
              <a:buClr>
                <a:schemeClr val="bg1"/>
              </a:buClr>
              <a:buSzPct val="100000"/>
              <a:buFont typeface="+mj-lt"/>
              <a:buAutoNum type="arabicPeriod"/>
              <a:defRPr/>
            </a:pPr>
            <a:endParaRPr lang="en-GB" sz="1400" kern="0" dirty="0">
              <a:solidFill>
                <a:schemeClr val="bg1"/>
              </a:solidFill>
            </a:endParaRPr>
          </a:p>
          <a:p>
            <a:pPr marL="882900" lvl="1" indent="-342900" eaLnBrk="0" hangingPunct="0">
              <a:spcBef>
                <a:spcPct val="20000"/>
              </a:spcBef>
              <a:spcAft>
                <a:spcPct val="0"/>
              </a:spcAft>
              <a:buClr>
                <a:schemeClr val="bg1"/>
              </a:buClr>
              <a:buSzPct val="100000"/>
              <a:buFont typeface="+mj-lt"/>
              <a:buAutoNum type="arabicPeriod"/>
              <a:defRPr/>
            </a:pPr>
            <a:endParaRPr lang="en-GB" sz="1400" kern="0" dirty="0">
              <a:solidFill>
                <a:schemeClr val="bg1"/>
              </a:solidFill>
            </a:endParaRPr>
          </a:p>
        </p:txBody>
      </p:sp>
      <p:sp>
        <p:nvSpPr>
          <p:cNvPr id="16390" name="Title 1"/>
          <p:cNvSpPr>
            <a:spLocks noGrp="1"/>
          </p:cNvSpPr>
          <p:nvPr>
            <p:ph type="title"/>
          </p:nvPr>
        </p:nvSpPr>
        <p:spPr>
          <a:xfrm>
            <a:off x="446088" y="1196975"/>
            <a:ext cx="8229600" cy="639763"/>
          </a:xfrm>
        </p:spPr>
        <p:txBody>
          <a:bodyPr/>
          <a:lstStyle/>
          <a:p>
            <a:r>
              <a:rPr altLang="en-US"/>
              <a:t>Agenda</a:t>
            </a:r>
          </a:p>
        </p:txBody>
      </p:sp>
      <p:sp>
        <p:nvSpPr>
          <p:cNvPr id="2" name="Slide Number Placeholder 1"/>
          <p:cNvSpPr>
            <a:spLocks noGrp="1"/>
          </p:cNvSpPr>
          <p:nvPr>
            <p:ph type="sldNum" sz="quarter" idx="10"/>
          </p:nvPr>
        </p:nvSpPr>
        <p:spPr/>
        <p:txBody>
          <a:bodyPr/>
          <a:lstStyle/>
          <a:p>
            <a:pPr>
              <a:defRPr/>
            </a:pPr>
            <a:fld id="{CB5B70FA-CFA6-4DB5-A0FE-681181A3CCBE}" type="slidenum">
              <a:rPr lang="en-GB" altLang="en-US" smtClean="0"/>
              <a:pPr>
                <a:defRPr/>
              </a:pPr>
              <a:t>2</a:t>
            </a:fld>
            <a:endParaRPr lang="en-GB"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New use cases</a:t>
            </a:r>
          </a:p>
        </p:txBody>
      </p:sp>
      <p:sp>
        <p:nvSpPr>
          <p:cNvPr id="3" name="Content Placeholder 2"/>
          <p:cNvSpPr>
            <a:spLocks noGrp="1"/>
          </p:cNvSpPr>
          <p:nvPr>
            <p:ph idx="1"/>
          </p:nvPr>
        </p:nvSpPr>
        <p:spPr>
          <a:noFill/>
        </p:spPr>
        <p:txBody>
          <a:bodyPr/>
          <a:lstStyle/>
          <a:p>
            <a:pPr indent="0">
              <a:buNone/>
            </a:pPr>
            <a:r>
              <a:rPr lang="en-GB" b="1" i="1" dirty="0" smtClean="0"/>
              <a:t>e-tendering </a:t>
            </a:r>
            <a:r>
              <a:rPr lang="en-GB" b="1" i="1" dirty="0"/>
              <a:t>process</a:t>
            </a:r>
          </a:p>
          <a:p>
            <a:pPr marL="342900" indent="-342900"/>
            <a:r>
              <a:rPr lang="en-GB" dirty="0"/>
              <a:t>Status: The </a:t>
            </a:r>
            <a:r>
              <a:rPr lang="en-GB" dirty="0" smtClean="0"/>
              <a:t>suggested use </a:t>
            </a:r>
            <a:r>
              <a:rPr lang="en-GB" dirty="0"/>
              <a:t>case </a:t>
            </a:r>
            <a:r>
              <a:rPr lang="en-GB" dirty="0" smtClean="0"/>
              <a:t>has been introduced in GitHub.</a:t>
            </a:r>
            <a:endParaRPr lang="en-GB" dirty="0"/>
          </a:p>
          <a:p>
            <a:pPr marL="342900" indent="-342900"/>
            <a:r>
              <a:rPr lang="en-GB" dirty="0" smtClean="0"/>
              <a:t>Link </a:t>
            </a:r>
            <a:r>
              <a:rPr lang="en-GB" dirty="0"/>
              <a:t>to GitHub: </a:t>
            </a:r>
            <a:r>
              <a:rPr lang="en-GB" dirty="0">
                <a:hlinkClick r:id="rId2"/>
              </a:rPr>
              <a:t>https://github.com/eprocurementontology/eprocurementontology/issues/8</a:t>
            </a:r>
            <a:r>
              <a:rPr lang="en-GB" dirty="0"/>
              <a:t> </a:t>
            </a:r>
          </a:p>
          <a:p>
            <a:pPr marL="342900" indent="-342900"/>
            <a:r>
              <a:rPr lang="en-GB" dirty="0"/>
              <a:t>Proposed resolution: </a:t>
            </a:r>
            <a:r>
              <a:rPr lang="en-GB" dirty="0" smtClean="0"/>
              <a:t>to be discussed in the working group</a:t>
            </a:r>
            <a:endParaRPr lang="en-GB" dirty="0"/>
          </a:p>
          <a:p>
            <a:pPr marL="342900" indent="-342900"/>
            <a:endParaRPr lang="en-GB" dirty="0"/>
          </a:p>
        </p:txBody>
      </p:sp>
      <p:sp>
        <p:nvSpPr>
          <p:cNvPr id="5" name="Slide Number Placeholder 4"/>
          <p:cNvSpPr>
            <a:spLocks noGrp="1"/>
          </p:cNvSpPr>
          <p:nvPr>
            <p:ph type="sldNum" sz="quarter" idx="10"/>
          </p:nvPr>
        </p:nvSpPr>
        <p:spPr/>
        <p:txBody>
          <a:bodyPr/>
          <a:lstStyle/>
          <a:p>
            <a:pPr>
              <a:defRPr/>
            </a:pPr>
            <a:fld id="{CB5B70FA-CFA6-4DB5-A0FE-681181A3CCBE}" type="slidenum">
              <a:rPr lang="en-GB" altLang="en-US" smtClean="0"/>
              <a:pPr>
                <a:defRPr/>
              </a:pPr>
              <a:t>20</a:t>
            </a:fld>
            <a:endParaRPr lang="en-GB" altLang="en-US" dirty="0"/>
          </a:p>
        </p:txBody>
      </p:sp>
    </p:spTree>
    <p:extLst>
      <p:ext uri="{BB962C8B-B14F-4D97-AF65-F5344CB8AC3E}">
        <p14:creationId xmlns:p14="http://schemas.microsoft.com/office/powerpoint/2010/main" val="3227815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New use cases</a:t>
            </a:r>
          </a:p>
        </p:txBody>
      </p:sp>
      <p:sp>
        <p:nvSpPr>
          <p:cNvPr id="3" name="Content Placeholder 2"/>
          <p:cNvSpPr>
            <a:spLocks noGrp="1"/>
          </p:cNvSpPr>
          <p:nvPr>
            <p:ph idx="1"/>
          </p:nvPr>
        </p:nvSpPr>
        <p:spPr/>
        <p:txBody>
          <a:bodyPr/>
          <a:lstStyle/>
          <a:p>
            <a:pPr indent="0">
              <a:buNone/>
            </a:pPr>
            <a:r>
              <a:rPr lang="en-GB" b="1" i="1" dirty="0" smtClean="0"/>
              <a:t>e-procurement </a:t>
            </a:r>
            <a:r>
              <a:rPr lang="en-GB" b="1" i="1" dirty="0"/>
              <a:t>procedures</a:t>
            </a:r>
          </a:p>
          <a:p>
            <a:pPr marL="342900" indent="-342900"/>
            <a:r>
              <a:rPr lang="en-GB" dirty="0"/>
              <a:t>Status: The use case has been described using the template with some level of detail.</a:t>
            </a:r>
          </a:p>
          <a:p>
            <a:pPr marL="342900" indent="-342900"/>
            <a:r>
              <a:rPr lang="en-GB" dirty="0"/>
              <a:t>Link to GitHub: </a:t>
            </a:r>
            <a:r>
              <a:rPr lang="en-GB" dirty="0">
                <a:hlinkClick r:id="rId2"/>
              </a:rPr>
              <a:t>https://github.com/eprocurementontology/eprocurementontology/issues/11</a:t>
            </a:r>
            <a:r>
              <a:rPr lang="en-GB" dirty="0"/>
              <a:t> </a:t>
            </a:r>
          </a:p>
          <a:p>
            <a:pPr marL="342900" indent="-342900"/>
            <a:r>
              <a:rPr lang="en-GB" dirty="0"/>
              <a:t>Proposed resolution: submitted description can be reviewed by the working group.</a:t>
            </a:r>
          </a:p>
          <a:p>
            <a:pPr marL="342900" indent="-342900"/>
            <a:endParaRPr lang="en-GB" dirty="0"/>
          </a:p>
        </p:txBody>
      </p:sp>
      <p:sp>
        <p:nvSpPr>
          <p:cNvPr id="5" name="Slide Number Placeholder 4"/>
          <p:cNvSpPr>
            <a:spLocks noGrp="1"/>
          </p:cNvSpPr>
          <p:nvPr>
            <p:ph type="sldNum" sz="quarter" idx="10"/>
          </p:nvPr>
        </p:nvSpPr>
        <p:spPr/>
        <p:txBody>
          <a:bodyPr/>
          <a:lstStyle/>
          <a:p>
            <a:pPr>
              <a:defRPr/>
            </a:pPr>
            <a:fld id="{CB5B70FA-CFA6-4DB5-A0FE-681181A3CCBE}" type="slidenum">
              <a:rPr lang="en-GB" altLang="en-US" smtClean="0"/>
              <a:pPr>
                <a:defRPr/>
              </a:pPr>
              <a:t>21</a:t>
            </a:fld>
            <a:endParaRPr lang="en-GB" altLang="en-US" dirty="0"/>
          </a:p>
        </p:txBody>
      </p:sp>
    </p:spTree>
    <p:extLst>
      <p:ext uri="{BB962C8B-B14F-4D97-AF65-F5344CB8AC3E}">
        <p14:creationId xmlns:p14="http://schemas.microsoft.com/office/powerpoint/2010/main" val="1577372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New use cases</a:t>
            </a:r>
          </a:p>
        </p:txBody>
      </p:sp>
      <p:sp>
        <p:nvSpPr>
          <p:cNvPr id="3" name="Content Placeholder 2"/>
          <p:cNvSpPr>
            <a:spLocks noGrp="1"/>
          </p:cNvSpPr>
          <p:nvPr>
            <p:ph idx="1"/>
          </p:nvPr>
        </p:nvSpPr>
        <p:spPr/>
        <p:txBody>
          <a:bodyPr/>
          <a:lstStyle/>
          <a:p>
            <a:pPr indent="0">
              <a:buNone/>
            </a:pPr>
            <a:r>
              <a:rPr lang="en-GB" b="1" i="1" dirty="0" smtClean="0"/>
              <a:t>Financial </a:t>
            </a:r>
            <a:r>
              <a:rPr lang="en-GB" b="1" i="1" dirty="0"/>
              <a:t>exclusion grounds</a:t>
            </a:r>
          </a:p>
          <a:p>
            <a:pPr marL="342900" indent="-342900"/>
            <a:r>
              <a:rPr lang="en-GB" dirty="0"/>
              <a:t>Status: Idea for a use case brought forward in an issue on </a:t>
            </a:r>
            <a:r>
              <a:rPr lang="en-GB" dirty="0" smtClean="0"/>
              <a:t>GitHub.</a:t>
            </a:r>
            <a:endParaRPr lang="en-GB" dirty="0"/>
          </a:p>
          <a:p>
            <a:pPr marL="342900" indent="-342900"/>
            <a:r>
              <a:rPr lang="en-GB" dirty="0"/>
              <a:t>Link to GitHub: </a:t>
            </a:r>
            <a:r>
              <a:rPr lang="en-GB" dirty="0">
                <a:solidFill>
                  <a:schemeClr val="tx1"/>
                </a:solidFill>
                <a:hlinkClick r:id="rId2"/>
              </a:rPr>
              <a:t>https://github.com/eprocurementontology/eprocurementontology/issues/13</a:t>
            </a:r>
            <a:r>
              <a:rPr lang="en-GB" dirty="0">
                <a:solidFill>
                  <a:schemeClr val="tx1"/>
                </a:solidFill>
              </a:rPr>
              <a:t> </a:t>
            </a:r>
            <a:endParaRPr lang="en-GB" dirty="0"/>
          </a:p>
          <a:p>
            <a:pPr marL="342900" indent="-342900"/>
            <a:r>
              <a:rPr lang="en-GB" dirty="0"/>
              <a:t>Proposed resolution: to be discussed in the working group</a:t>
            </a:r>
          </a:p>
          <a:p>
            <a:pPr marL="342900" indent="-342900"/>
            <a:endParaRPr lang="en-GB" dirty="0"/>
          </a:p>
          <a:p>
            <a:pPr marL="342900" indent="-342900"/>
            <a:endParaRPr lang="en-GB" dirty="0"/>
          </a:p>
        </p:txBody>
      </p:sp>
      <p:sp>
        <p:nvSpPr>
          <p:cNvPr id="5" name="Slide Number Placeholder 4"/>
          <p:cNvSpPr>
            <a:spLocks noGrp="1"/>
          </p:cNvSpPr>
          <p:nvPr>
            <p:ph type="sldNum" sz="quarter" idx="10"/>
          </p:nvPr>
        </p:nvSpPr>
        <p:spPr/>
        <p:txBody>
          <a:bodyPr/>
          <a:lstStyle/>
          <a:p>
            <a:pPr>
              <a:defRPr/>
            </a:pPr>
            <a:fld id="{CB5B70FA-CFA6-4DB5-A0FE-681181A3CCBE}" type="slidenum">
              <a:rPr lang="en-GB" altLang="en-US" smtClean="0"/>
              <a:pPr>
                <a:defRPr/>
              </a:pPr>
              <a:t>22</a:t>
            </a:fld>
            <a:endParaRPr lang="en-GB" altLang="en-US" dirty="0"/>
          </a:p>
        </p:txBody>
      </p:sp>
    </p:spTree>
    <p:extLst>
      <p:ext uri="{BB962C8B-B14F-4D97-AF65-F5344CB8AC3E}">
        <p14:creationId xmlns:p14="http://schemas.microsoft.com/office/powerpoint/2010/main" val="999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 cases from the landscaping report</a:t>
            </a:r>
          </a:p>
        </p:txBody>
      </p:sp>
      <p:sp>
        <p:nvSpPr>
          <p:cNvPr id="3" name="Content Placeholder 2"/>
          <p:cNvSpPr>
            <a:spLocks noGrp="1"/>
          </p:cNvSpPr>
          <p:nvPr>
            <p:ph idx="1"/>
          </p:nvPr>
        </p:nvSpPr>
        <p:spPr/>
        <p:txBody>
          <a:bodyPr/>
          <a:lstStyle/>
          <a:p>
            <a:pPr indent="0">
              <a:buNone/>
            </a:pPr>
            <a:r>
              <a:rPr lang="en-GB" sz="2000" b="1" i="1" dirty="0"/>
              <a:t>1.1. Public </a:t>
            </a:r>
            <a:r>
              <a:rPr lang="en-GB" sz="2000" b="1" i="1" dirty="0" err="1"/>
              <a:t>understandability</a:t>
            </a:r>
            <a:endParaRPr lang="en-GB" sz="2000" b="1" i="1" dirty="0"/>
          </a:p>
          <a:p>
            <a:pPr marL="342900" indent="-342900"/>
            <a:r>
              <a:rPr lang="en-GB" sz="2000" dirty="0"/>
              <a:t>Description</a:t>
            </a:r>
          </a:p>
          <a:p>
            <a:pPr marL="825750" lvl="1" indent="-285750"/>
            <a:r>
              <a:rPr lang="en-GB" sz="1600" dirty="0"/>
              <a:t>Give access to procurement data in structured and machine-readable format for stakeholders who need to understand the public procurement process (e.g. parties involved, citizens, journalists, regulators etc.).</a:t>
            </a:r>
          </a:p>
          <a:p>
            <a:pPr marL="342900" indent="-342900"/>
            <a:r>
              <a:rPr lang="en-GB" sz="2000" dirty="0"/>
              <a:t>Example</a:t>
            </a:r>
          </a:p>
          <a:p>
            <a:pPr marL="342900" indent="-342900"/>
            <a:endParaRPr lang="en-GB" sz="2000" dirty="0"/>
          </a:p>
          <a:p>
            <a:pPr marL="342900" indent="-342900"/>
            <a:endParaRPr lang="en-GB" sz="2000" dirty="0"/>
          </a:p>
          <a:p>
            <a:pPr marL="342900" indent="-342900"/>
            <a:endParaRPr lang="en-GB" sz="2000" dirty="0"/>
          </a:p>
          <a:p>
            <a:pPr marL="342900" indent="-342900"/>
            <a:endParaRPr lang="en-GB" sz="2000" dirty="0"/>
          </a:p>
          <a:p>
            <a:pPr marL="342900" indent="-342900"/>
            <a:r>
              <a:rPr lang="en-GB" sz="2000" dirty="0"/>
              <a:t>Examples of information requirements</a:t>
            </a:r>
          </a:p>
          <a:p>
            <a:pPr marL="882900" lvl="1" indent="-342900"/>
            <a:r>
              <a:rPr lang="en-GB" sz="1600" dirty="0"/>
              <a:t>All documents from each phase of the procurement process</a:t>
            </a:r>
          </a:p>
          <a:p>
            <a:pPr marL="882900" lvl="1" indent="-342900"/>
            <a:r>
              <a:rPr lang="en-GB" sz="1600" dirty="0"/>
              <a:t>All metadata about elements of the procurement process</a:t>
            </a:r>
          </a:p>
          <a:p>
            <a:pPr marL="342900" indent="-342900"/>
            <a:r>
              <a:rPr lang="en-GB" sz="2000" dirty="0"/>
              <a:t>Is this use case relevant? Who is interested in developing it?</a:t>
            </a:r>
          </a:p>
          <a:p>
            <a:pPr marL="342900" indent="-342900"/>
            <a:endParaRPr lang="en-GB" sz="2000" dirty="0"/>
          </a:p>
        </p:txBody>
      </p:sp>
      <p:sp>
        <p:nvSpPr>
          <p:cNvPr id="5" name="Slide Number Placeholder 4"/>
          <p:cNvSpPr>
            <a:spLocks noGrp="1"/>
          </p:cNvSpPr>
          <p:nvPr>
            <p:ph type="sldNum" sz="quarter" idx="10"/>
          </p:nvPr>
        </p:nvSpPr>
        <p:spPr/>
        <p:txBody>
          <a:bodyPr/>
          <a:lstStyle/>
          <a:p>
            <a:pPr>
              <a:defRPr/>
            </a:pPr>
            <a:fld id="{CB5B70FA-CFA6-4DB5-A0FE-681181A3CCBE}" type="slidenum">
              <a:rPr lang="en-GB" altLang="en-US" smtClean="0"/>
              <a:pPr>
                <a:defRPr/>
              </a:pPr>
              <a:t>23</a:t>
            </a:fld>
            <a:endParaRPr lang="en-GB" altLang="en-US" dirty="0"/>
          </a:p>
        </p:txBody>
      </p:sp>
      <p:graphicFrame>
        <p:nvGraphicFramePr>
          <p:cNvPr id="4" name="Table 3"/>
          <p:cNvGraphicFramePr>
            <a:graphicFrameLocks noGrp="1"/>
          </p:cNvGraphicFramePr>
          <p:nvPr>
            <p:extLst>
              <p:ext uri="{D42A27DB-BD31-4B8C-83A1-F6EECF244321}">
                <p14:modId xmlns:p14="http://schemas.microsoft.com/office/powerpoint/2010/main" val="811247387"/>
              </p:ext>
            </p:extLst>
          </p:nvPr>
        </p:nvGraphicFramePr>
        <p:xfrm>
          <a:off x="461857" y="3717032"/>
          <a:ext cx="8255000" cy="1188720"/>
        </p:xfrm>
        <a:graphic>
          <a:graphicData uri="http://schemas.openxmlformats.org/drawingml/2006/table">
            <a:tbl>
              <a:tblPr firstRow="1" bandRow="1">
                <a:tableStyleId>{5C22544A-7EE6-4342-B048-85BDC9FD1C3A}</a:tableStyleId>
              </a:tblPr>
              <a:tblGrid>
                <a:gridCol w="8255000">
                  <a:extLst>
                    <a:ext uri="{9D8B030D-6E8A-4147-A177-3AD203B41FA5}">
                      <a16:colId xmlns:a16="http://schemas.microsoft.com/office/drawing/2014/main" xmlns="" val="20000"/>
                    </a:ext>
                  </a:extLst>
                </a:gridCol>
              </a:tblGrid>
              <a:tr h="3945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bg1"/>
                          </a:solidFill>
                          <a:latin typeface="Trebuchet MS" panose="020B0603020202020204" pitchFamily="34" charset="0"/>
                          <a:ea typeface="+mn-ea"/>
                          <a:cs typeface="+mn-cs"/>
                        </a:rPr>
                        <a:t>A watchdog is interested to understand how a public administration purchases goods and services. Their main goals are to understand the procedure and gain visibility of all the procedure steps. Procurement procedures often consist of complicated documents and processes, which are scattered on different platforms and websites, and are not always understood by the wide public. As all procurement data is now represented and made available using the e-procurement ontology, the watchdog can easily bring it together and combine it with data from different sources, thus providing them with the necessary context for understanding the available information.</a:t>
                      </a:r>
                    </a:p>
                  </a:txBody>
                  <a:tcPr>
                    <a:solidFill>
                      <a:srgbClr val="333399"/>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731676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 cases from the landscaping report</a:t>
            </a:r>
          </a:p>
        </p:txBody>
      </p:sp>
      <p:sp>
        <p:nvSpPr>
          <p:cNvPr id="3" name="Content Placeholder 2"/>
          <p:cNvSpPr>
            <a:spLocks noGrp="1"/>
          </p:cNvSpPr>
          <p:nvPr>
            <p:ph idx="1"/>
          </p:nvPr>
        </p:nvSpPr>
        <p:spPr/>
        <p:txBody>
          <a:bodyPr/>
          <a:lstStyle/>
          <a:p>
            <a:pPr indent="0">
              <a:buNone/>
            </a:pPr>
            <a:r>
              <a:rPr lang="en-GB" sz="2000" b="1" i="1" dirty="0"/>
              <a:t>1.3. Monitor the money flow</a:t>
            </a:r>
          </a:p>
          <a:p>
            <a:pPr marL="342900" indent="-342900"/>
            <a:r>
              <a:rPr lang="en-GB" sz="2000" dirty="0"/>
              <a:t>Description</a:t>
            </a:r>
          </a:p>
          <a:p>
            <a:pPr marL="825750" lvl="1" indent="-285750"/>
            <a:r>
              <a:rPr lang="en-GB" sz="1600" dirty="0"/>
              <a:t>In order to obtain an exhaustive and unified view of the flow of public money, from tax collection and budget over to procurement until spending, e-Procurement data should be integrated with other datasets such as budget, spending and location data. </a:t>
            </a:r>
          </a:p>
          <a:p>
            <a:pPr marL="285750" indent="-285750"/>
            <a:r>
              <a:rPr lang="en-GB" sz="2000" dirty="0"/>
              <a:t>Link to GitHub: </a:t>
            </a:r>
            <a:r>
              <a:rPr lang="en-GB" sz="1600" dirty="0">
                <a:hlinkClick r:id="rId2"/>
              </a:rPr>
              <a:t>https://github.com/eprocurementontology/eprocurementontology/issues/9</a:t>
            </a:r>
            <a:r>
              <a:rPr lang="en-GB" sz="1600" dirty="0"/>
              <a:t> </a:t>
            </a:r>
          </a:p>
          <a:p>
            <a:pPr marL="342900" indent="-342900"/>
            <a:r>
              <a:rPr lang="en-GB" sz="2000" dirty="0"/>
              <a:t>Example</a:t>
            </a:r>
          </a:p>
          <a:p>
            <a:pPr marL="342900" indent="-342900"/>
            <a:endParaRPr lang="en-GB" sz="2000" dirty="0"/>
          </a:p>
          <a:p>
            <a:pPr marL="342900" indent="-342900"/>
            <a:endParaRPr lang="en-GB" sz="2000" dirty="0"/>
          </a:p>
          <a:p>
            <a:pPr marL="342900" indent="-342900"/>
            <a:endParaRPr lang="en-GB" sz="2000" dirty="0"/>
          </a:p>
          <a:p>
            <a:pPr marL="342900" indent="-342900"/>
            <a:r>
              <a:rPr lang="en-GB" sz="2000" dirty="0"/>
              <a:t>Examples of information requirements</a:t>
            </a:r>
          </a:p>
          <a:p>
            <a:pPr marL="882900" lvl="1" indent="-342900"/>
            <a:r>
              <a:rPr lang="en-GB" sz="1600" dirty="0"/>
              <a:t>Data for economic operators, contract or exclusion criteria.</a:t>
            </a:r>
          </a:p>
          <a:p>
            <a:pPr marL="342900" indent="-342900"/>
            <a:r>
              <a:rPr lang="en-GB" sz="2000" dirty="0"/>
              <a:t>Is this use case relevant? Who is interested in developing it?</a:t>
            </a:r>
          </a:p>
          <a:p>
            <a:pPr marL="342900" indent="-342900"/>
            <a:endParaRPr lang="en-GB" sz="2000" dirty="0"/>
          </a:p>
        </p:txBody>
      </p:sp>
      <p:sp>
        <p:nvSpPr>
          <p:cNvPr id="5" name="Slide Number Placeholder 4"/>
          <p:cNvSpPr>
            <a:spLocks noGrp="1"/>
          </p:cNvSpPr>
          <p:nvPr>
            <p:ph type="sldNum" sz="quarter" idx="10"/>
          </p:nvPr>
        </p:nvSpPr>
        <p:spPr/>
        <p:txBody>
          <a:bodyPr/>
          <a:lstStyle/>
          <a:p>
            <a:pPr>
              <a:defRPr/>
            </a:pPr>
            <a:fld id="{CB5B70FA-CFA6-4DB5-A0FE-681181A3CCBE}" type="slidenum">
              <a:rPr lang="en-GB" altLang="en-US" smtClean="0"/>
              <a:pPr>
                <a:defRPr/>
              </a:pPr>
              <a:t>24</a:t>
            </a:fld>
            <a:endParaRPr lang="en-GB" altLang="en-US" dirty="0"/>
          </a:p>
        </p:txBody>
      </p:sp>
      <p:graphicFrame>
        <p:nvGraphicFramePr>
          <p:cNvPr id="4" name="Table 3"/>
          <p:cNvGraphicFramePr>
            <a:graphicFrameLocks noGrp="1"/>
          </p:cNvGraphicFramePr>
          <p:nvPr>
            <p:extLst>
              <p:ext uri="{D42A27DB-BD31-4B8C-83A1-F6EECF244321}">
                <p14:modId xmlns:p14="http://schemas.microsoft.com/office/powerpoint/2010/main" val="33798823"/>
              </p:ext>
            </p:extLst>
          </p:nvPr>
        </p:nvGraphicFramePr>
        <p:xfrm>
          <a:off x="431800" y="4437112"/>
          <a:ext cx="8255000" cy="1005840"/>
        </p:xfrm>
        <a:graphic>
          <a:graphicData uri="http://schemas.openxmlformats.org/drawingml/2006/table">
            <a:tbl>
              <a:tblPr firstRow="1" bandRow="1">
                <a:tableStyleId>{5C22544A-7EE6-4342-B048-85BDC9FD1C3A}</a:tableStyleId>
              </a:tblPr>
              <a:tblGrid>
                <a:gridCol w="8255000">
                  <a:extLst>
                    <a:ext uri="{9D8B030D-6E8A-4147-A177-3AD203B41FA5}">
                      <a16:colId xmlns:a16="http://schemas.microsoft.com/office/drawing/2014/main" xmlns="" val="20000"/>
                    </a:ext>
                  </a:extLst>
                </a:gridCol>
              </a:tblGrid>
              <a:tr h="514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bg1"/>
                          </a:solidFill>
                          <a:latin typeface="Trebuchet MS" panose="020B0603020202020204" pitchFamily="34" charset="0"/>
                          <a:ea typeface="+mn-ea"/>
                          <a:cs typeface="+mn-cs"/>
                        </a:rPr>
                        <a:t>A procurement watchdog is analysing the flow of public money during an interval of two years. Using the e-procurement ontology as the common model for representing data, allows the watchdog to find their way through the different sources that have to be consulted, e.g. budget dataset, calls for tender and procurement notices, and to interlink the data in order to identify the trails. Examples of data could be: the</a:t>
                      </a:r>
                      <a:r>
                        <a:rPr lang="en-GB" sz="1200" b="0" kern="1200" baseline="0" dirty="0">
                          <a:solidFill>
                            <a:schemeClr val="bg1"/>
                          </a:solidFill>
                          <a:latin typeface="Trebuchet MS" panose="020B0603020202020204" pitchFamily="34" charset="0"/>
                          <a:ea typeface="+mn-ea"/>
                          <a:cs typeface="+mn-cs"/>
                        </a:rPr>
                        <a:t> contract value, the name and location of the warded tender etc.</a:t>
                      </a:r>
                      <a:endParaRPr lang="en-GB" sz="1200" b="0" kern="1200" dirty="0">
                        <a:solidFill>
                          <a:schemeClr val="bg1"/>
                        </a:solidFill>
                        <a:latin typeface="Trebuchet MS" panose="020B0603020202020204" pitchFamily="34" charset="0"/>
                        <a:ea typeface="+mn-ea"/>
                        <a:cs typeface="+mn-cs"/>
                      </a:endParaRPr>
                    </a:p>
                  </a:txBody>
                  <a:tcPr>
                    <a:solidFill>
                      <a:srgbClr val="333399"/>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644711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 cases from the landscaping report</a:t>
            </a:r>
          </a:p>
        </p:txBody>
      </p:sp>
      <p:sp>
        <p:nvSpPr>
          <p:cNvPr id="3" name="Content Placeholder 2"/>
          <p:cNvSpPr>
            <a:spLocks noGrp="1"/>
          </p:cNvSpPr>
          <p:nvPr>
            <p:ph idx="1"/>
          </p:nvPr>
        </p:nvSpPr>
        <p:spPr/>
        <p:txBody>
          <a:bodyPr/>
          <a:lstStyle/>
          <a:p>
            <a:pPr indent="0">
              <a:buNone/>
            </a:pPr>
            <a:r>
              <a:rPr lang="en-GB" sz="2000" b="1" i="1" dirty="0"/>
              <a:t>1.4. Detect fraud and compliance with procurement criteria</a:t>
            </a:r>
          </a:p>
          <a:p>
            <a:pPr marL="342900" indent="-342900"/>
            <a:r>
              <a:rPr lang="en-GB" sz="2000" dirty="0"/>
              <a:t>Description</a:t>
            </a:r>
          </a:p>
          <a:p>
            <a:pPr marL="825750" lvl="1" indent="-285750"/>
            <a:r>
              <a:rPr lang="en-GB" sz="1600" dirty="0"/>
              <a:t>In order to improve and further automate the audit process, different data should be made available in structured, machine-readable formats so different data sources can be referenced and integrated. The creation of the e-procurement ontology will be a first step towards achieving such integration.</a:t>
            </a:r>
          </a:p>
          <a:p>
            <a:pPr marL="342900" indent="-342900"/>
            <a:r>
              <a:rPr lang="en-GB" sz="2000" dirty="0"/>
              <a:t>Example</a:t>
            </a:r>
          </a:p>
          <a:p>
            <a:pPr marL="342900" indent="-342900"/>
            <a:endParaRPr lang="en-GB" sz="2000" dirty="0"/>
          </a:p>
          <a:p>
            <a:pPr marL="342900" indent="-342900"/>
            <a:endParaRPr lang="en-GB" sz="2000" dirty="0"/>
          </a:p>
          <a:p>
            <a:pPr marL="342900" indent="-342900"/>
            <a:endParaRPr lang="en-GB" sz="2000" dirty="0"/>
          </a:p>
          <a:p>
            <a:pPr marL="342900" indent="-342900"/>
            <a:r>
              <a:rPr lang="en-GB" sz="2000" dirty="0"/>
              <a:t>Examples of information requirements</a:t>
            </a:r>
          </a:p>
          <a:p>
            <a:pPr marL="882900" lvl="1" indent="-342900"/>
            <a:r>
              <a:rPr lang="en-GB" sz="1600" dirty="0"/>
              <a:t>Evidences, contract, procurement criteria (e.g. location)</a:t>
            </a:r>
          </a:p>
          <a:p>
            <a:pPr marL="342900" indent="-342900"/>
            <a:r>
              <a:rPr lang="en-GB" sz="2000" dirty="0"/>
              <a:t>Is this use case relevant? Who is interested in developing it?</a:t>
            </a:r>
          </a:p>
          <a:p>
            <a:pPr marL="342900" indent="-342900"/>
            <a:endParaRPr lang="en-GB" sz="2000" dirty="0"/>
          </a:p>
        </p:txBody>
      </p:sp>
      <p:sp>
        <p:nvSpPr>
          <p:cNvPr id="5" name="Slide Number Placeholder 4"/>
          <p:cNvSpPr>
            <a:spLocks noGrp="1"/>
          </p:cNvSpPr>
          <p:nvPr>
            <p:ph type="sldNum" sz="quarter" idx="10"/>
          </p:nvPr>
        </p:nvSpPr>
        <p:spPr/>
        <p:txBody>
          <a:bodyPr/>
          <a:lstStyle/>
          <a:p>
            <a:pPr>
              <a:defRPr/>
            </a:pPr>
            <a:fld id="{CB5B70FA-CFA6-4DB5-A0FE-681181A3CCBE}" type="slidenum">
              <a:rPr lang="en-GB" altLang="en-US" smtClean="0"/>
              <a:pPr>
                <a:defRPr/>
              </a:pPr>
              <a:t>25</a:t>
            </a:fld>
            <a:endParaRPr lang="en-GB" altLang="en-US" dirty="0"/>
          </a:p>
        </p:txBody>
      </p:sp>
      <p:graphicFrame>
        <p:nvGraphicFramePr>
          <p:cNvPr id="4" name="Table 3"/>
          <p:cNvGraphicFramePr>
            <a:graphicFrameLocks noGrp="1"/>
          </p:cNvGraphicFramePr>
          <p:nvPr>
            <p:extLst>
              <p:ext uri="{D42A27DB-BD31-4B8C-83A1-F6EECF244321}">
                <p14:modId xmlns:p14="http://schemas.microsoft.com/office/powerpoint/2010/main" val="4137860143"/>
              </p:ext>
            </p:extLst>
          </p:nvPr>
        </p:nvGraphicFramePr>
        <p:xfrm>
          <a:off x="457200" y="4077072"/>
          <a:ext cx="8255000" cy="1005840"/>
        </p:xfrm>
        <a:graphic>
          <a:graphicData uri="http://schemas.openxmlformats.org/drawingml/2006/table">
            <a:tbl>
              <a:tblPr firstRow="1" bandRow="1">
                <a:tableStyleId>{5C22544A-7EE6-4342-B048-85BDC9FD1C3A}</a:tableStyleId>
              </a:tblPr>
              <a:tblGrid>
                <a:gridCol w="8255000">
                  <a:extLst>
                    <a:ext uri="{9D8B030D-6E8A-4147-A177-3AD203B41FA5}">
                      <a16:colId xmlns:a16="http://schemas.microsoft.com/office/drawing/2014/main" xmlns="" val="20000"/>
                    </a:ext>
                  </a:extLst>
                </a:gridCol>
              </a:tblGrid>
              <a:tr h="442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bg1"/>
                          </a:solidFill>
                          <a:latin typeface="Trebuchet MS" panose="020B0603020202020204" pitchFamily="34" charset="0"/>
                          <a:ea typeface="+mn-ea"/>
                          <a:cs typeface="+mn-cs"/>
                        </a:rPr>
                        <a:t>While auditing the evidences submitted by the tenderer who was awarded the contract, the auditor noticed that the supplier did not comply with the location criteria that were agreed during the signing of the contract. The payment evidence adduced, proved that besides the initial agreement, the supplier leased services outside the European Union to reduce the cost of the works. Publishing e-Procurement data in a structured, linked and machine-readable format, allows the interconnection of data on transactions, criteria, contracts and evidences from different sources.</a:t>
                      </a:r>
                    </a:p>
                  </a:txBody>
                  <a:tcPr>
                    <a:solidFill>
                      <a:srgbClr val="333399"/>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507180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 cases from the landscaping report</a:t>
            </a:r>
          </a:p>
        </p:txBody>
      </p:sp>
      <p:sp>
        <p:nvSpPr>
          <p:cNvPr id="3" name="Content Placeholder 2"/>
          <p:cNvSpPr>
            <a:spLocks noGrp="1"/>
          </p:cNvSpPr>
          <p:nvPr>
            <p:ph idx="1"/>
          </p:nvPr>
        </p:nvSpPr>
        <p:spPr/>
        <p:txBody>
          <a:bodyPr/>
          <a:lstStyle/>
          <a:p>
            <a:pPr indent="0">
              <a:buNone/>
            </a:pPr>
            <a:r>
              <a:rPr lang="en-GB" sz="2000" b="1" i="1" dirty="0"/>
              <a:t>1.5. Audit procurement process</a:t>
            </a:r>
          </a:p>
          <a:p>
            <a:pPr marL="342900" indent="-342900"/>
            <a:r>
              <a:rPr lang="en-GB" sz="2000" dirty="0"/>
              <a:t>Description</a:t>
            </a:r>
          </a:p>
          <a:p>
            <a:pPr marL="825750" lvl="1" indent="-285750"/>
            <a:r>
              <a:rPr lang="en-GB" sz="1600" dirty="0"/>
              <a:t>In order to monitor the correct use of funds it is necessary to cross-check data from different sources. In the case of public procurement, when the payment and invoice data is represented as linked data through the </a:t>
            </a:r>
            <a:r>
              <a:rPr lang="en-GB" sz="1600" dirty="0" err="1"/>
              <a:t>ePO</a:t>
            </a:r>
            <a:r>
              <a:rPr lang="en-GB" sz="1600" dirty="0"/>
              <a:t>, it is possible to link it with budget data. In this way one can check if the amounts resulting from the invoices do correspond to the initially budgeted amounts.</a:t>
            </a:r>
          </a:p>
          <a:p>
            <a:pPr marL="342900" indent="-342900"/>
            <a:r>
              <a:rPr lang="en-GB" sz="2000" dirty="0"/>
              <a:t>Example</a:t>
            </a:r>
          </a:p>
          <a:p>
            <a:pPr marL="342900" indent="-342900"/>
            <a:endParaRPr lang="en-GB" sz="2000" dirty="0"/>
          </a:p>
          <a:p>
            <a:pPr indent="0">
              <a:buNone/>
            </a:pPr>
            <a:endParaRPr lang="en-GB" sz="2000" dirty="0"/>
          </a:p>
          <a:p>
            <a:pPr marL="342900" indent="-342900"/>
            <a:r>
              <a:rPr lang="en-GB" sz="2000" dirty="0"/>
              <a:t>Examples of information requirements</a:t>
            </a:r>
          </a:p>
          <a:p>
            <a:pPr marL="882900" lvl="1" indent="-342900"/>
            <a:r>
              <a:rPr lang="en-GB" sz="1600" dirty="0"/>
              <a:t>Payments, contract terms, or link the data of the e-procurement ontology with budget data</a:t>
            </a:r>
          </a:p>
          <a:p>
            <a:pPr marL="342900" indent="-342900"/>
            <a:r>
              <a:rPr lang="en-GB" sz="2000" dirty="0"/>
              <a:t>Is this use case relevant? Who is interested in developing it?</a:t>
            </a:r>
          </a:p>
          <a:p>
            <a:pPr marL="342900" indent="-342900"/>
            <a:endParaRPr lang="en-GB" sz="2000" dirty="0"/>
          </a:p>
        </p:txBody>
      </p:sp>
      <p:sp>
        <p:nvSpPr>
          <p:cNvPr id="5" name="Slide Number Placeholder 4"/>
          <p:cNvSpPr>
            <a:spLocks noGrp="1"/>
          </p:cNvSpPr>
          <p:nvPr>
            <p:ph type="sldNum" sz="quarter" idx="10"/>
          </p:nvPr>
        </p:nvSpPr>
        <p:spPr/>
        <p:txBody>
          <a:bodyPr/>
          <a:lstStyle/>
          <a:p>
            <a:pPr>
              <a:defRPr/>
            </a:pPr>
            <a:fld id="{CB5B70FA-CFA6-4DB5-A0FE-681181A3CCBE}" type="slidenum">
              <a:rPr lang="en-GB" altLang="en-US" smtClean="0"/>
              <a:pPr>
                <a:defRPr/>
              </a:pPr>
              <a:t>26</a:t>
            </a:fld>
            <a:endParaRPr lang="en-GB" altLang="en-US" dirty="0"/>
          </a:p>
        </p:txBody>
      </p:sp>
      <p:graphicFrame>
        <p:nvGraphicFramePr>
          <p:cNvPr id="4" name="Table 3"/>
          <p:cNvGraphicFramePr>
            <a:graphicFrameLocks noGrp="1"/>
          </p:cNvGraphicFramePr>
          <p:nvPr>
            <p:extLst>
              <p:ext uri="{D42A27DB-BD31-4B8C-83A1-F6EECF244321}">
                <p14:modId xmlns:p14="http://schemas.microsoft.com/office/powerpoint/2010/main" val="559605217"/>
              </p:ext>
            </p:extLst>
          </p:nvPr>
        </p:nvGraphicFramePr>
        <p:xfrm>
          <a:off x="457200" y="4149080"/>
          <a:ext cx="8255000" cy="640080"/>
        </p:xfrm>
        <a:graphic>
          <a:graphicData uri="http://schemas.openxmlformats.org/drawingml/2006/table">
            <a:tbl>
              <a:tblPr firstRow="1" bandRow="1">
                <a:tableStyleId>{5C22544A-7EE6-4342-B048-85BDC9FD1C3A}</a:tableStyleId>
              </a:tblPr>
              <a:tblGrid>
                <a:gridCol w="8255000">
                  <a:extLst>
                    <a:ext uri="{9D8B030D-6E8A-4147-A177-3AD203B41FA5}">
                      <a16:colId xmlns:a16="http://schemas.microsoft.com/office/drawing/2014/main" xmlns="" val="2000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bg1"/>
                          </a:solidFill>
                          <a:latin typeface="Trebuchet MS" panose="020B0603020202020204" pitchFamily="34" charset="0"/>
                          <a:ea typeface="+mn-ea"/>
                          <a:cs typeface="+mn-cs"/>
                        </a:rPr>
                        <a:t>A governing body wants to make sure that no payment through public procurement on any specific category exceeds the decided upon amount. For this the government body can easily organise all the invoice data of all procurements by category, combine it with budget data and cross-check if the numbers add up correctly. </a:t>
                      </a:r>
                    </a:p>
                  </a:txBody>
                  <a:tcPr>
                    <a:solidFill>
                      <a:srgbClr val="333399"/>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947495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 cases from the landscaping report</a:t>
            </a:r>
          </a:p>
        </p:txBody>
      </p:sp>
      <p:sp>
        <p:nvSpPr>
          <p:cNvPr id="3" name="Content Placeholder 2"/>
          <p:cNvSpPr>
            <a:spLocks noGrp="1"/>
          </p:cNvSpPr>
          <p:nvPr>
            <p:ph idx="1"/>
          </p:nvPr>
        </p:nvSpPr>
        <p:spPr/>
        <p:txBody>
          <a:bodyPr/>
          <a:lstStyle/>
          <a:p>
            <a:pPr indent="0">
              <a:buNone/>
            </a:pPr>
            <a:r>
              <a:rPr lang="en-GB" sz="2000" b="1" i="1" dirty="0"/>
              <a:t>1.6. Cross-validate data from different parts of the procurement process</a:t>
            </a:r>
          </a:p>
          <a:p>
            <a:pPr marL="342900" indent="-342900"/>
            <a:r>
              <a:rPr lang="en-GB" sz="2000" dirty="0"/>
              <a:t>Description</a:t>
            </a:r>
          </a:p>
          <a:p>
            <a:pPr marL="825750" lvl="1" indent="-285750"/>
            <a:r>
              <a:rPr lang="en-GB" sz="1600" dirty="0"/>
              <a:t>Representing all phases of procurement in a linked data format can allow for better cross-validation of the data of any part of the process. </a:t>
            </a:r>
          </a:p>
          <a:p>
            <a:pPr marL="342900" indent="-342900"/>
            <a:r>
              <a:rPr lang="en-GB" sz="2000" dirty="0"/>
              <a:t>Example</a:t>
            </a:r>
          </a:p>
          <a:p>
            <a:pPr marL="342900" indent="-342900"/>
            <a:endParaRPr lang="en-GB" sz="2000" dirty="0"/>
          </a:p>
          <a:p>
            <a:pPr marL="342900" indent="-342900"/>
            <a:endParaRPr lang="en-GB" sz="2000" dirty="0"/>
          </a:p>
          <a:p>
            <a:pPr marL="342900" indent="-342900"/>
            <a:endParaRPr lang="en-GB" sz="2000" dirty="0"/>
          </a:p>
          <a:p>
            <a:pPr marL="342900" indent="-342900"/>
            <a:r>
              <a:rPr lang="en-GB" sz="2000" dirty="0"/>
              <a:t>Examples of information requirements</a:t>
            </a:r>
          </a:p>
          <a:p>
            <a:pPr marL="882900" lvl="1" indent="-342900"/>
            <a:r>
              <a:rPr lang="en-GB" sz="1600" dirty="0"/>
              <a:t>Contract awarded, the criteria of the contract, the details of the supplier.</a:t>
            </a:r>
          </a:p>
          <a:p>
            <a:pPr marL="882900" lvl="1" indent="-342900"/>
            <a:r>
              <a:rPr lang="en-GB" sz="1600" dirty="0"/>
              <a:t>Link the data of the e-procurement ontology to data in other databases such as databases containing financial data about businesses.</a:t>
            </a:r>
          </a:p>
          <a:p>
            <a:pPr marL="342900" indent="-342900"/>
            <a:r>
              <a:rPr lang="en-GB" sz="2000" dirty="0"/>
              <a:t>Is this use case relevant? Who is interested in developing it?</a:t>
            </a:r>
          </a:p>
          <a:p>
            <a:pPr marL="342900" indent="-342900"/>
            <a:endParaRPr lang="en-GB" sz="2000" dirty="0"/>
          </a:p>
        </p:txBody>
      </p:sp>
      <p:sp>
        <p:nvSpPr>
          <p:cNvPr id="5" name="Slide Number Placeholder 4"/>
          <p:cNvSpPr>
            <a:spLocks noGrp="1"/>
          </p:cNvSpPr>
          <p:nvPr>
            <p:ph type="sldNum" sz="quarter" idx="10"/>
          </p:nvPr>
        </p:nvSpPr>
        <p:spPr/>
        <p:txBody>
          <a:bodyPr/>
          <a:lstStyle/>
          <a:p>
            <a:pPr>
              <a:defRPr/>
            </a:pPr>
            <a:fld id="{CB5B70FA-CFA6-4DB5-A0FE-681181A3CCBE}" type="slidenum">
              <a:rPr lang="en-GB" altLang="en-US" smtClean="0"/>
              <a:pPr>
                <a:defRPr/>
              </a:pPr>
              <a:t>27</a:t>
            </a:fld>
            <a:endParaRPr lang="en-GB" altLang="en-US" dirty="0"/>
          </a:p>
        </p:txBody>
      </p:sp>
      <p:graphicFrame>
        <p:nvGraphicFramePr>
          <p:cNvPr id="4" name="Table 3"/>
          <p:cNvGraphicFramePr>
            <a:graphicFrameLocks noGrp="1"/>
          </p:cNvGraphicFramePr>
          <p:nvPr>
            <p:extLst>
              <p:ext uri="{D42A27DB-BD31-4B8C-83A1-F6EECF244321}">
                <p14:modId xmlns:p14="http://schemas.microsoft.com/office/powerpoint/2010/main" val="4096331535"/>
              </p:ext>
            </p:extLst>
          </p:nvPr>
        </p:nvGraphicFramePr>
        <p:xfrm>
          <a:off x="457200" y="3760190"/>
          <a:ext cx="8255000" cy="1005840"/>
        </p:xfrm>
        <a:graphic>
          <a:graphicData uri="http://schemas.openxmlformats.org/drawingml/2006/table">
            <a:tbl>
              <a:tblPr firstRow="1" bandRow="1">
                <a:tableStyleId>{5C22544A-7EE6-4342-B048-85BDC9FD1C3A}</a:tableStyleId>
              </a:tblPr>
              <a:tblGrid>
                <a:gridCol w="8255000">
                  <a:extLst>
                    <a:ext uri="{9D8B030D-6E8A-4147-A177-3AD203B41FA5}">
                      <a16:colId xmlns:a16="http://schemas.microsoft.com/office/drawing/2014/main" xmlns="" val="2000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bg1"/>
                          </a:solidFill>
                          <a:latin typeface="Trebuchet MS" panose="020B0603020202020204" pitchFamily="34" charset="0"/>
                          <a:ea typeface="+mn-ea"/>
                          <a:cs typeface="+mn-cs"/>
                        </a:rPr>
                        <a:t>After a contract has been awarded to a specific tenderer a watchdog wants to check if the criteria for the awarding of the contract are surely met. By having all parts of the process linked, the watchdog can by identifying the specific contract immediately identify the tenderer and the criteria of the contract. Through linking this data with data about the tenderer from other sources, such as his financial data, he can double check if the tenderer does actually fulfil the requirements.</a:t>
                      </a:r>
                    </a:p>
                  </a:txBody>
                  <a:tcPr>
                    <a:solidFill>
                      <a:srgbClr val="333399"/>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7662358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 cases from the landscaping report</a:t>
            </a:r>
          </a:p>
        </p:txBody>
      </p:sp>
      <p:sp>
        <p:nvSpPr>
          <p:cNvPr id="3" name="Content Placeholder 2"/>
          <p:cNvSpPr>
            <a:spLocks noGrp="1"/>
          </p:cNvSpPr>
          <p:nvPr>
            <p:ph idx="1"/>
          </p:nvPr>
        </p:nvSpPr>
        <p:spPr/>
        <p:txBody>
          <a:bodyPr/>
          <a:lstStyle/>
          <a:p>
            <a:pPr indent="0">
              <a:buNone/>
            </a:pPr>
            <a:r>
              <a:rPr lang="en-GB" sz="2000" b="1" i="1" dirty="0"/>
              <a:t>2.2. Automated validation of procurement criteria</a:t>
            </a:r>
          </a:p>
          <a:p>
            <a:pPr marL="342900" indent="-342900"/>
            <a:r>
              <a:rPr lang="en-GB" sz="2000" dirty="0"/>
              <a:t>Description</a:t>
            </a:r>
          </a:p>
          <a:p>
            <a:pPr marL="825750" lvl="1" indent="-285750"/>
            <a:r>
              <a:rPr lang="en-GB" sz="1600" dirty="0"/>
              <a:t>In order for a contracting authority to automatically validate whether the criteria are met by an economic operator, data, both from the contracting authority’s side as well as from the economic operator’s side, should be cross-checked. In order to automate this process, both the data and the evaluation criteria should be made available in machine-readable formats.</a:t>
            </a:r>
            <a:endParaRPr lang="en-GB" dirty="0"/>
          </a:p>
          <a:p>
            <a:pPr marL="285750" indent="-285750"/>
            <a:r>
              <a:rPr lang="en-GB" sz="2000" dirty="0"/>
              <a:t>Example</a:t>
            </a:r>
          </a:p>
          <a:p>
            <a:pPr marL="285750" indent="-285750"/>
            <a:endParaRPr lang="en-GB" sz="1000" dirty="0"/>
          </a:p>
          <a:p>
            <a:pPr marL="342900" indent="-342900"/>
            <a:endParaRPr lang="en-GB" sz="2000" dirty="0"/>
          </a:p>
          <a:p>
            <a:pPr marL="342900" indent="-342900"/>
            <a:endParaRPr lang="en-GB" sz="2000" dirty="0"/>
          </a:p>
          <a:p>
            <a:pPr marL="342900" indent="-342900"/>
            <a:endParaRPr lang="en-GB" sz="2000" dirty="0"/>
          </a:p>
          <a:p>
            <a:pPr marL="342900" indent="-342900"/>
            <a:r>
              <a:rPr lang="en-GB" sz="2000" dirty="0"/>
              <a:t>Examples of information requirements</a:t>
            </a:r>
          </a:p>
          <a:p>
            <a:pPr marL="882900" lvl="1" indent="-342900"/>
            <a:r>
              <a:rPr lang="en-GB" sz="1600" dirty="0"/>
              <a:t>Tenders, notices or the relationship between offers and procurement criteria</a:t>
            </a:r>
          </a:p>
          <a:p>
            <a:pPr marL="342900" indent="-342900"/>
            <a:r>
              <a:rPr lang="en-GB" sz="2000" dirty="0"/>
              <a:t>Is this use case relevant? Who is interested in developing it?</a:t>
            </a:r>
          </a:p>
          <a:p>
            <a:pPr marL="342900" indent="-342900"/>
            <a:endParaRPr lang="en-GB" sz="2000" dirty="0"/>
          </a:p>
        </p:txBody>
      </p:sp>
      <p:sp>
        <p:nvSpPr>
          <p:cNvPr id="5" name="Slide Number Placeholder 4"/>
          <p:cNvSpPr>
            <a:spLocks noGrp="1"/>
          </p:cNvSpPr>
          <p:nvPr>
            <p:ph type="sldNum" sz="quarter" idx="10"/>
          </p:nvPr>
        </p:nvSpPr>
        <p:spPr/>
        <p:txBody>
          <a:bodyPr/>
          <a:lstStyle/>
          <a:p>
            <a:pPr>
              <a:defRPr/>
            </a:pPr>
            <a:fld id="{CB5B70FA-CFA6-4DB5-A0FE-681181A3CCBE}" type="slidenum">
              <a:rPr lang="en-GB" altLang="en-US" smtClean="0"/>
              <a:pPr>
                <a:defRPr/>
              </a:pPr>
              <a:t>28</a:t>
            </a:fld>
            <a:endParaRPr lang="en-GB" altLang="en-US" dirty="0"/>
          </a:p>
        </p:txBody>
      </p:sp>
      <p:graphicFrame>
        <p:nvGraphicFramePr>
          <p:cNvPr id="4" name="Table 3"/>
          <p:cNvGraphicFramePr>
            <a:graphicFrameLocks noGrp="1"/>
          </p:cNvGraphicFramePr>
          <p:nvPr>
            <p:extLst>
              <p:ext uri="{D42A27DB-BD31-4B8C-83A1-F6EECF244321}">
                <p14:modId xmlns:p14="http://schemas.microsoft.com/office/powerpoint/2010/main" val="896603940"/>
              </p:ext>
            </p:extLst>
          </p:nvPr>
        </p:nvGraphicFramePr>
        <p:xfrm>
          <a:off x="251520" y="4149080"/>
          <a:ext cx="8713093" cy="1188720"/>
        </p:xfrm>
        <a:graphic>
          <a:graphicData uri="http://schemas.openxmlformats.org/drawingml/2006/table">
            <a:tbl>
              <a:tblPr firstRow="1" bandRow="1">
                <a:tableStyleId>{5C22544A-7EE6-4342-B048-85BDC9FD1C3A}</a:tableStyleId>
              </a:tblPr>
              <a:tblGrid>
                <a:gridCol w="8713093">
                  <a:extLst>
                    <a:ext uri="{9D8B030D-6E8A-4147-A177-3AD203B41FA5}">
                      <a16:colId xmlns:a16="http://schemas.microsoft.com/office/drawing/2014/main" xmlns="" val="2000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bg1"/>
                          </a:solidFill>
                          <a:latin typeface="Trebuchet MS" panose="020B0603020202020204" pitchFamily="34" charset="0"/>
                          <a:ea typeface="+mn-ea"/>
                          <a:cs typeface="+mn-cs"/>
                        </a:rPr>
                        <a:t>An economic operator submits a tender to DG Informatics of the European Commission. The offer is written based on the criteria defined by the contracting authority in the tender specifications. Through the semi-automated validation of the tender, the economic operator is notified whether the tender meets the procurements in terms of evidences required that check against financial and other exclusion criteria. Otherwise the tenderer is provided with a list of evidences that are further required to fulfil said criteria, and only after their submission does the process move on to the manual evaluation of technical requirements. Such preliminary automation allows for gains in speed and efficiency.</a:t>
                      </a:r>
                    </a:p>
                  </a:txBody>
                  <a:tcPr>
                    <a:solidFill>
                      <a:srgbClr val="333399"/>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114227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 cases from the landscaping report</a:t>
            </a:r>
          </a:p>
        </p:txBody>
      </p:sp>
      <p:sp>
        <p:nvSpPr>
          <p:cNvPr id="3" name="Content Placeholder 2"/>
          <p:cNvSpPr>
            <a:spLocks noGrp="1"/>
          </p:cNvSpPr>
          <p:nvPr>
            <p:ph idx="1"/>
          </p:nvPr>
        </p:nvSpPr>
        <p:spPr/>
        <p:txBody>
          <a:bodyPr/>
          <a:lstStyle/>
          <a:p>
            <a:pPr indent="0">
              <a:buNone/>
            </a:pPr>
            <a:r>
              <a:rPr lang="en-GB" sz="2000" b="1" i="1" dirty="0"/>
              <a:t>2.3. Alerting services</a:t>
            </a:r>
          </a:p>
          <a:p>
            <a:pPr marL="342900" indent="-342900"/>
            <a:r>
              <a:rPr lang="en-GB" sz="2000" dirty="0"/>
              <a:t>Description</a:t>
            </a:r>
          </a:p>
          <a:p>
            <a:pPr marL="825750" lvl="1" indent="-285750"/>
            <a:r>
              <a:rPr lang="en-GB" sz="1600" dirty="0"/>
              <a:t>In order to automate alerting services, e-Procurement data such as tenders and information about economic operators should be machine-</a:t>
            </a:r>
            <a:r>
              <a:rPr lang="en-GB" sz="1600" dirty="0" err="1"/>
              <a:t>processable</a:t>
            </a:r>
            <a:r>
              <a:rPr lang="en-GB" sz="1600" dirty="0"/>
              <a:t>, so they can be integrated, matched, and the right data should be delivered to the right person (depending on their subscription to the alerting services).</a:t>
            </a:r>
          </a:p>
          <a:p>
            <a:pPr marL="285750" indent="-285750"/>
            <a:r>
              <a:rPr lang="en-GB" sz="2400" dirty="0"/>
              <a:t>Link to GitHub: </a:t>
            </a:r>
            <a:r>
              <a:rPr lang="en-GB" sz="1600" dirty="0">
                <a:hlinkClick r:id="rId2"/>
              </a:rPr>
              <a:t>https://github.com/eprocurementontology/eprocurementontology/issues/10</a:t>
            </a:r>
            <a:r>
              <a:rPr lang="en-GB" sz="1600" dirty="0"/>
              <a:t> </a:t>
            </a:r>
            <a:endParaRPr lang="en-GB" dirty="0"/>
          </a:p>
          <a:p>
            <a:pPr marL="342900" indent="-342900"/>
            <a:r>
              <a:rPr lang="en-GB" sz="2000" dirty="0"/>
              <a:t>Example</a:t>
            </a:r>
          </a:p>
          <a:p>
            <a:pPr marL="342900" indent="-342900"/>
            <a:endParaRPr lang="en-GB" sz="2000" dirty="0"/>
          </a:p>
          <a:p>
            <a:pPr marL="342900" indent="-342900"/>
            <a:endParaRPr lang="en-GB" sz="2000" dirty="0"/>
          </a:p>
          <a:p>
            <a:pPr marL="342900" indent="-342900"/>
            <a:endParaRPr lang="en-GB" sz="2000" dirty="0"/>
          </a:p>
          <a:p>
            <a:pPr marL="342900" indent="-342900"/>
            <a:r>
              <a:rPr lang="en-GB" sz="2000" dirty="0"/>
              <a:t>Examples of information requirements</a:t>
            </a:r>
          </a:p>
          <a:p>
            <a:pPr marL="882900" lvl="1" indent="-342900"/>
            <a:r>
              <a:rPr lang="en-GB" sz="1600" dirty="0"/>
              <a:t>Calls for tenders and the details within it.</a:t>
            </a:r>
          </a:p>
          <a:p>
            <a:pPr marL="342900" indent="-342900"/>
            <a:r>
              <a:rPr lang="en-GB" sz="2000" dirty="0"/>
              <a:t>Is this use case relevant? Who is interested in developing it?</a:t>
            </a:r>
          </a:p>
          <a:p>
            <a:pPr marL="342900" indent="-342900"/>
            <a:endParaRPr lang="en-GB" sz="2000" dirty="0"/>
          </a:p>
        </p:txBody>
      </p:sp>
      <p:sp>
        <p:nvSpPr>
          <p:cNvPr id="5" name="Slide Number Placeholder 4"/>
          <p:cNvSpPr>
            <a:spLocks noGrp="1"/>
          </p:cNvSpPr>
          <p:nvPr>
            <p:ph type="sldNum" sz="quarter" idx="10"/>
          </p:nvPr>
        </p:nvSpPr>
        <p:spPr/>
        <p:txBody>
          <a:bodyPr/>
          <a:lstStyle/>
          <a:p>
            <a:pPr>
              <a:defRPr/>
            </a:pPr>
            <a:fld id="{CB5B70FA-CFA6-4DB5-A0FE-681181A3CCBE}" type="slidenum">
              <a:rPr lang="en-GB" altLang="en-US" smtClean="0"/>
              <a:pPr>
                <a:defRPr/>
              </a:pPr>
              <a:t>29</a:t>
            </a:fld>
            <a:endParaRPr lang="en-GB" altLang="en-US" dirty="0"/>
          </a:p>
        </p:txBody>
      </p:sp>
      <p:graphicFrame>
        <p:nvGraphicFramePr>
          <p:cNvPr id="4" name="Table 3"/>
          <p:cNvGraphicFramePr>
            <a:graphicFrameLocks noGrp="1"/>
          </p:cNvGraphicFramePr>
          <p:nvPr>
            <p:extLst>
              <p:ext uri="{D42A27DB-BD31-4B8C-83A1-F6EECF244321}">
                <p14:modId xmlns:p14="http://schemas.microsoft.com/office/powerpoint/2010/main" val="509124072"/>
              </p:ext>
            </p:extLst>
          </p:nvPr>
        </p:nvGraphicFramePr>
        <p:xfrm>
          <a:off x="457200" y="4509120"/>
          <a:ext cx="8255000" cy="1005840"/>
        </p:xfrm>
        <a:graphic>
          <a:graphicData uri="http://schemas.openxmlformats.org/drawingml/2006/table">
            <a:tbl>
              <a:tblPr firstRow="1" bandRow="1">
                <a:tableStyleId>{5C22544A-7EE6-4342-B048-85BDC9FD1C3A}</a:tableStyleId>
              </a:tblPr>
              <a:tblGrid>
                <a:gridCol w="8255000">
                  <a:extLst>
                    <a:ext uri="{9D8B030D-6E8A-4147-A177-3AD203B41FA5}">
                      <a16:colId xmlns:a16="http://schemas.microsoft.com/office/drawing/2014/main" xmlns="" val="2000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bg1"/>
                          </a:solidFill>
                          <a:latin typeface="Trebuchet MS" panose="020B0603020202020204" pitchFamily="34" charset="0"/>
                          <a:ea typeface="+mn-ea"/>
                          <a:cs typeface="+mn-cs"/>
                        </a:rPr>
                        <a:t>A Spanish public administration procures stationery and textbooks for the forthcoming year. The public administration publishes the call for tenders on an online platform. Since the call for tenders is published in a machine-readable format, following the structure of the </a:t>
                      </a:r>
                      <a:r>
                        <a:rPr lang="en-GB" sz="1200" b="0" kern="1200" dirty="0" err="1">
                          <a:solidFill>
                            <a:schemeClr val="bg1"/>
                          </a:solidFill>
                          <a:latin typeface="Trebuchet MS" panose="020B0603020202020204" pitchFamily="34" charset="0"/>
                          <a:ea typeface="+mn-ea"/>
                          <a:cs typeface="+mn-cs"/>
                        </a:rPr>
                        <a:t>ePO</a:t>
                      </a:r>
                      <a:r>
                        <a:rPr lang="en-GB" sz="1200" b="0" kern="1200" dirty="0">
                          <a:solidFill>
                            <a:schemeClr val="bg1"/>
                          </a:solidFill>
                          <a:latin typeface="Trebuchet MS" panose="020B0603020202020204" pitchFamily="34" charset="0"/>
                          <a:ea typeface="+mn-ea"/>
                          <a:cs typeface="+mn-cs"/>
                        </a:rPr>
                        <a:t>, third-party applications can process the call for tender and send alerts to interested parties who are subscribed in their client bases. Usually, such third party applications offer their clients the ability to define criteria for which they want to be automatically alerted. </a:t>
                      </a:r>
                    </a:p>
                  </a:txBody>
                  <a:tcPr>
                    <a:solidFill>
                      <a:srgbClr val="333399"/>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4056783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1187624" y="2132856"/>
            <a:ext cx="6768752" cy="2810693"/>
          </a:xfrm>
        </p:spPr>
        <p:txBody>
          <a:bodyPr/>
          <a:lstStyle/>
          <a:p>
            <a:r>
              <a:rPr lang="en-GB" altLang="en-US" dirty="0" smtClean="0"/>
              <a:t>Round table</a:t>
            </a:r>
            <a:endParaRPr altLang="en-US" dirty="0"/>
          </a:p>
        </p:txBody>
      </p:sp>
    </p:spTree>
    <p:extLst>
      <p:ext uri="{BB962C8B-B14F-4D97-AF65-F5344CB8AC3E}">
        <p14:creationId xmlns:p14="http://schemas.microsoft.com/office/powerpoint/2010/main" val="30053483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 cases from the landscaping report</a:t>
            </a:r>
          </a:p>
        </p:txBody>
      </p:sp>
      <p:sp>
        <p:nvSpPr>
          <p:cNvPr id="3" name="Content Placeholder 2"/>
          <p:cNvSpPr>
            <a:spLocks noGrp="1"/>
          </p:cNvSpPr>
          <p:nvPr>
            <p:ph idx="1"/>
          </p:nvPr>
        </p:nvSpPr>
        <p:spPr>
          <a:xfrm>
            <a:off x="457200" y="1772816"/>
            <a:ext cx="8229600" cy="4836572"/>
          </a:xfrm>
        </p:spPr>
        <p:txBody>
          <a:bodyPr/>
          <a:lstStyle/>
          <a:p>
            <a:pPr indent="0">
              <a:buNone/>
            </a:pPr>
            <a:r>
              <a:rPr lang="en-GB" sz="2000" b="1" i="1" dirty="0"/>
              <a:t>2.4. Data analytics on public procurement data</a:t>
            </a:r>
          </a:p>
          <a:p>
            <a:pPr marL="342900" indent="-342900"/>
            <a:r>
              <a:rPr lang="en-GB" sz="2000" dirty="0"/>
              <a:t>Description</a:t>
            </a:r>
          </a:p>
          <a:p>
            <a:pPr marL="825750" lvl="1" indent="-285750"/>
            <a:r>
              <a:rPr lang="en-GB" sz="1600" dirty="0"/>
              <a:t>Businesses and public administrations often fail to efficiently manage data and extract useful and qualitative information from them. In the field of e-procurement, applying data analytics could be advantageous for economic operators, contacting authorities and external parties such as journalists and watchdogs. Applying data analysis techniques to e-procurement data allows stakeholders not only to better understand public procurement, but also to take better informed, evidence-based decisions.</a:t>
            </a:r>
          </a:p>
          <a:p>
            <a:pPr marL="342900" indent="-342900"/>
            <a:r>
              <a:rPr lang="en-GB" sz="2000" dirty="0"/>
              <a:t>Example</a:t>
            </a:r>
          </a:p>
          <a:p>
            <a:pPr marL="342900" indent="-342900"/>
            <a:endParaRPr lang="en-GB" sz="2000" dirty="0"/>
          </a:p>
          <a:p>
            <a:pPr marL="342900" indent="-342900"/>
            <a:endParaRPr lang="en-GB" sz="2000" dirty="0"/>
          </a:p>
          <a:p>
            <a:pPr marL="342900" indent="-342900"/>
            <a:endParaRPr lang="en-GB" sz="2000" dirty="0"/>
          </a:p>
          <a:p>
            <a:pPr marL="342900" indent="-342900"/>
            <a:r>
              <a:rPr lang="en-GB" sz="2000" dirty="0"/>
              <a:t>Examples of information requirements</a:t>
            </a:r>
          </a:p>
          <a:p>
            <a:pPr marL="882900" lvl="1" indent="-342900"/>
            <a:r>
              <a:rPr lang="en-GB" sz="1600" dirty="0"/>
              <a:t>Link the data of the e-procurement with data from other sources providing data on fees, pricing, cost of materials etc.</a:t>
            </a:r>
          </a:p>
          <a:p>
            <a:pPr marL="342900" indent="-342900"/>
            <a:r>
              <a:rPr lang="en-GB" sz="2000" dirty="0"/>
              <a:t>Is this use case relevant? Who is interested in developing it?</a:t>
            </a:r>
          </a:p>
          <a:p>
            <a:pPr marL="342900" indent="-342900"/>
            <a:endParaRPr lang="en-GB" sz="2000" dirty="0"/>
          </a:p>
        </p:txBody>
      </p:sp>
      <p:sp>
        <p:nvSpPr>
          <p:cNvPr id="5" name="Slide Number Placeholder 4"/>
          <p:cNvSpPr>
            <a:spLocks noGrp="1"/>
          </p:cNvSpPr>
          <p:nvPr>
            <p:ph type="sldNum" sz="quarter" idx="10"/>
          </p:nvPr>
        </p:nvSpPr>
        <p:spPr/>
        <p:txBody>
          <a:bodyPr/>
          <a:lstStyle/>
          <a:p>
            <a:pPr>
              <a:defRPr/>
            </a:pPr>
            <a:fld id="{CB5B70FA-CFA6-4DB5-A0FE-681181A3CCBE}" type="slidenum">
              <a:rPr lang="en-GB" altLang="en-US" smtClean="0"/>
              <a:pPr>
                <a:defRPr/>
              </a:pPr>
              <a:t>30</a:t>
            </a:fld>
            <a:endParaRPr lang="en-GB" altLang="en-US" dirty="0"/>
          </a:p>
        </p:txBody>
      </p:sp>
      <p:graphicFrame>
        <p:nvGraphicFramePr>
          <p:cNvPr id="4" name="Table 3"/>
          <p:cNvGraphicFramePr>
            <a:graphicFrameLocks noGrp="1"/>
          </p:cNvGraphicFramePr>
          <p:nvPr>
            <p:extLst>
              <p:ext uri="{D42A27DB-BD31-4B8C-83A1-F6EECF244321}">
                <p14:modId xmlns:p14="http://schemas.microsoft.com/office/powerpoint/2010/main" val="2046761406"/>
              </p:ext>
            </p:extLst>
          </p:nvPr>
        </p:nvGraphicFramePr>
        <p:xfrm>
          <a:off x="107441" y="4509120"/>
          <a:ext cx="8929117" cy="1005840"/>
        </p:xfrm>
        <a:graphic>
          <a:graphicData uri="http://schemas.openxmlformats.org/drawingml/2006/table">
            <a:tbl>
              <a:tblPr firstRow="1" bandRow="1">
                <a:tableStyleId>{5C22544A-7EE6-4342-B048-85BDC9FD1C3A}</a:tableStyleId>
              </a:tblPr>
              <a:tblGrid>
                <a:gridCol w="8929117">
                  <a:extLst>
                    <a:ext uri="{9D8B030D-6E8A-4147-A177-3AD203B41FA5}">
                      <a16:colId xmlns:a16="http://schemas.microsoft.com/office/drawing/2014/main" xmlns="" val="2000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bg1"/>
                          </a:solidFill>
                          <a:latin typeface="Trebuchet MS" panose="020B0603020202020204" pitchFamily="34" charset="0"/>
                          <a:ea typeface="+mn-ea"/>
                          <a:cs typeface="+mn-cs"/>
                        </a:rPr>
                        <a:t>The European Commission aims to leverage its decision making capability during a call for tenders in telecommunications by analysing all the data available about the potential suppliers and forecast a fair market price. The European Commission aims at securing that the contract will be awarded to the supplier that provides the best services at the best price. In order for the European Commission to conduct its analysis, e-Procurement data should be integrated with a large amount of data coming from different sources, such as data about fees and pricing, qualifications, technical specifications and cost of materials.</a:t>
                      </a:r>
                    </a:p>
                  </a:txBody>
                  <a:tcPr>
                    <a:solidFill>
                      <a:srgbClr val="333399"/>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325892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 cases from the landscaping report</a:t>
            </a:r>
          </a:p>
        </p:txBody>
      </p:sp>
      <p:sp>
        <p:nvSpPr>
          <p:cNvPr id="3" name="Content Placeholder 2"/>
          <p:cNvSpPr>
            <a:spLocks noGrp="1"/>
          </p:cNvSpPr>
          <p:nvPr>
            <p:ph idx="1"/>
          </p:nvPr>
        </p:nvSpPr>
        <p:spPr/>
        <p:txBody>
          <a:bodyPr/>
          <a:lstStyle/>
          <a:p>
            <a:pPr indent="0">
              <a:buNone/>
            </a:pPr>
            <a:r>
              <a:rPr lang="en-GB" sz="2000" b="1" i="1" dirty="0"/>
              <a:t>3.2. Introduce automated classification systems in public procurement systems</a:t>
            </a:r>
          </a:p>
          <a:p>
            <a:pPr marL="342900" indent="-342900"/>
            <a:r>
              <a:rPr lang="en-GB" sz="2000" dirty="0"/>
              <a:t>Description</a:t>
            </a:r>
          </a:p>
          <a:p>
            <a:pPr marL="825750" lvl="1" indent="-285750"/>
            <a:r>
              <a:rPr lang="en-GB" sz="1600" dirty="0"/>
              <a:t>Improved and automated classification of documents received during the procurement procedure would facilitate and make more efficient their processing and archiving. The e-procurement ontology will set the grounds for common ways and rules for classifying such documents.</a:t>
            </a:r>
          </a:p>
          <a:p>
            <a:pPr marL="342900" indent="-342900"/>
            <a:r>
              <a:rPr lang="en-GB" sz="2000" dirty="0"/>
              <a:t>Example</a:t>
            </a:r>
          </a:p>
          <a:p>
            <a:pPr marL="342900" indent="-342900"/>
            <a:endParaRPr lang="en-GB" sz="2000" dirty="0"/>
          </a:p>
          <a:p>
            <a:pPr marL="342900" indent="-342900"/>
            <a:endParaRPr lang="en-GB" sz="2000" dirty="0"/>
          </a:p>
          <a:p>
            <a:pPr marL="342900" indent="-342900"/>
            <a:endParaRPr lang="en-GB" sz="2000" dirty="0"/>
          </a:p>
          <a:p>
            <a:pPr marL="342900" indent="-342900"/>
            <a:endParaRPr lang="en-GB" sz="2000" dirty="0"/>
          </a:p>
          <a:p>
            <a:pPr marL="342900" indent="-342900"/>
            <a:r>
              <a:rPr lang="en-GB" sz="2000" dirty="0"/>
              <a:t>Examples of information requirements</a:t>
            </a:r>
          </a:p>
          <a:p>
            <a:pPr marL="882900" lvl="1" indent="-342900"/>
            <a:r>
              <a:rPr lang="en-GB" sz="1600" dirty="0"/>
              <a:t>Product categories, evidences regarding tender offers.</a:t>
            </a:r>
          </a:p>
          <a:p>
            <a:pPr marL="342900" indent="-342900"/>
            <a:r>
              <a:rPr lang="en-GB" sz="2000" dirty="0"/>
              <a:t>Is this use case relevant? Who is interested in developing it?</a:t>
            </a:r>
          </a:p>
          <a:p>
            <a:pPr marL="342900" indent="-342900"/>
            <a:endParaRPr lang="en-GB" sz="2000" dirty="0"/>
          </a:p>
        </p:txBody>
      </p:sp>
      <p:sp>
        <p:nvSpPr>
          <p:cNvPr id="5" name="Slide Number Placeholder 4"/>
          <p:cNvSpPr>
            <a:spLocks noGrp="1"/>
          </p:cNvSpPr>
          <p:nvPr>
            <p:ph type="sldNum" sz="quarter" idx="10"/>
          </p:nvPr>
        </p:nvSpPr>
        <p:spPr/>
        <p:txBody>
          <a:bodyPr/>
          <a:lstStyle/>
          <a:p>
            <a:pPr>
              <a:defRPr/>
            </a:pPr>
            <a:fld id="{CB5B70FA-CFA6-4DB5-A0FE-681181A3CCBE}" type="slidenum">
              <a:rPr lang="en-GB" altLang="en-US" smtClean="0"/>
              <a:pPr>
                <a:defRPr/>
              </a:pPr>
              <a:t>31</a:t>
            </a:fld>
            <a:endParaRPr lang="en-GB" altLang="en-US" dirty="0"/>
          </a:p>
        </p:txBody>
      </p:sp>
      <p:graphicFrame>
        <p:nvGraphicFramePr>
          <p:cNvPr id="4" name="Table 3"/>
          <p:cNvGraphicFramePr>
            <a:graphicFrameLocks noGrp="1"/>
          </p:cNvGraphicFramePr>
          <p:nvPr>
            <p:extLst>
              <p:ext uri="{D42A27DB-BD31-4B8C-83A1-F6EECF244321}">
                <p14:modId xmlns:p14="http://schemas.microsoft.com/office/powerpoint/2010/main" val="3825588802"/>
              </p:ext>
            </p:extLst>
          </p:nvPr>
        </p:nvGraphicFramePr>
        <p:xfrm>
          <a:off x="457200" y="4149080"/>
          <a:ext cx="8255000" cy="1371600"/>
        </p:xfrm>
        <a:graphic>
          <a:graphicData uri="http://schemas.openxmlformats.org/drawingml/2006/table">
            <a:tbl>
              <a:tblPr firstRow="1" bandRow="1">
                <a:tableStyleId>{5C22544A-7EE6-4342-B048-85BDC9FD1C3A}</a:tableStyleId>
              </a:tblPr>
              <a:tblGrid>
                <a:gridCol w="8255000">
                  <a:extLst>
                    <a:ext uri="{9D8B030D-6E8A-4147-A177-3AD203B41FA5}">
                      <a16:colId xmlns:a16="http://schemas.microsoft.com/office/drawing/2014/main" xmlns="" val="2000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bg1"/>
                          </a:solidFill>
                          <a:latin typeface="Trebuchet MS" panose="020B0603020202020204" pitchFamily="34" charset="0"/>
                          <a:ea typeface="+mn-ea"/>
                          <a:cs typeface="+mn-cs"/>
                        </a:rPr>
                        <a:t>A contracting authority procuring agricultural products is receiving different types of documents and evidences from potential suppliers via its electronic submission platform. When uploading documents, suppliers are asked to complete core metadata coming from the e-procurement ontology. For example, implementing the e-procurement ontology facilitates the provision of the specifications of their products, the financial state and the contact details of the suppliers in a commonly agreed and structured way. The platform of the procurer can then automatically classify all received documentation, using machine learning techniques, based on different dimensions such as the</a:t>
                      </a:r>
                      <a:r>
                        <a:rPr lang="en-GB" sz="1200" b="0" kern="1200" baseline="0" dirty="0">
                          <a:solidFill>
                            <a:schemeClr val="bg1"/>
                          </a:solidFill>
                          <a:latin typeface="Trebuchet MS" panose="020B0603020202020204" pitchFamily="34" charset="0"/>
                          <a:ea typeface="+mn-ea"/>
                          <a:cs typeface="+mn-cs"/>
                        </a:rPr>
                        <a:t> price of the tender or the compliance to criteria.</a:t>
                      </a:r>
                      <a:endParaRPr lang="en-GB" sz="1200" b="0" kern="1200" dirty="0">
                        <a:solidFill>
                          <a:schemeClr val="bg1"/>
                        </a:solidFill>
                        <a:latin typeface="Trebuchet MS" panose="020B0603020202020204" pitchFamily="34" charset="0"/>
                        <a:ea typeface="+mn-ea"/>
                        <a:cs typeface="+mn-cs"/>
                      </a:endParaRPr>
                    </a:p>
                  </a:txBody>
                  <a:tcPr>
                    <a:solidFill>
                      <a:srgbClr val="333399"/>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21767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122363"/>
            <a:ext cx="3600400" cy="1010493"/>
          </a:xfrm>
        </p:spPr>
        <p:txBody>
          <a:bodyPr>
            <a:normAutofit fontScale="90000"/>
          </a:bodyPr>
          <a:lstStyle/>
          <a:p>
            <a:r>
              <a:rPr lang="fr-BE" dirty="0"/>
              <a:t>Questions</a:t>
            </a:r>
            <a:endParaRPr lang="en-GB" dirty="0">
              <a:solidFill>
                <a:schemeClr val="bg1"/>
              </a:solidFill>
            </a:endParaRPr>
          </a:p>
        </p:txBody>
      </p:sp>
      <p:sp>
        <p:nvSpPr>
          <p:cNvPr id="9" name="Oval 8"/>
          <p:cNvSpPr/>
          <p:nvPr/>
        </p:nvSpPr>
        <p:spPr>
          <a:xfrm>
            <a:off x="2919062" y="2625974"/>
            <a:ext cx="3087539" cy="2952328"/>
          </a:xfrm>
          <a:prstGeom prst="ellipse">
            <a:avLst/>
          </a:prstGeom>
          <a:solidFill>
            <a:srgbClr val="0AB20A"/>
          </a:solidFill>
          <a:ln w="127000">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3"/>
          <p:cNvSpPr txBox="1">
            <a:spLocks/>
          </p:cNvSpPr>
          <p:nvPr/>
        </p:nvSpPr>
        <p:spPr bwMode="auto">
          <a:xfrm>
            <a:off x="3491880" y="3212976"/>
            <a:ext cx="2084985" cy="210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fontAlgn="base">
              <a:lnSpc>
                <a:spcPct val="90000"/>
              </a:lnSpc>
              <a:spcBef>
                <a:spcPct val="0"/>
              </a:spcBef>
              <a:spcAft>
                <a:spcPct val="0"/>
              </a:spcAft>
              <a:defRPr lang="en-GB" sz="4000" b="0" kern="1200">
                <a:solidFill>
                  <a:schemeClr val="bg1"/>
                </a:solidFill>
                <a:latin typeface="Trebuchet MS" panose="020B0603020202020204" pitchFamily="34" charset="0"/>
                <a:ea typeface="+mj-ea"/>
                <a:cs typeface="+mj-cs"/>
              </a:defRPr>
            </a:lvl1pPr>
            <a:lvl2pPr algn="l" rtl="0" fontAlgn="base">
              <a:lnSpc>
                <a:spcPct val="90000"/>
              </a:lnSpc>
              <a:spcBef>
                <a:spcPct val="0"/>
              </a:spcBef>
              <a:spcAft>
                <a:spcPct val="0"/>
              </a:spcAft>
              <a:defRPr sz="3200" b="1">
                <a:solidFill>
                  <a:srgbClr val="339933"/>
                </a:solidFill>
                <a:latin typeface="Trebuchet MS" panose="020B0603020202020204" pitchFamily="34" charset="0"/>
              </a:defRPr>
            </a:lvl2pPr>
            <a:lvl3pPr algn="l" rtl="0" fontAlgn="base">
              <a:lnSpc>
                <a:spcPct val="90000"/>
              </a:lnSpc>
              <a:spcBef>
                <a:spcPct val="0"/>
              </a:spcBef>
              <a:spcAft>
                <a:spcPct val="0"/>
              </a:spcAft>
              <a:defRPr sz="3200" b="1">
                <a:solidFill>
                  <a:srgbClr val="339933"/>
                </a:solidFill>
                <a:latin typeface="Trebuchet MS" panose="020B0603020202020204" pitchFamily="34" charset="0"/>
              </a:defRPr>
            </a:lvl3pPr>
            <a:lvl4pPr algn="l" rtl="0" fontAlgn="base">
              <a:lnSpc>
                <a:spcPct val="90000"/>
              </a:lnSpc>
              <a:spcBef>
                <a:spcPct val="0"/>
              </a:spcBef>
              <a:spcAft>
                <a:spcPct val="0"/>
              </a:spcAft>
              <a:defRPr sz="3200" b="1">
                <a:solidFill>
                  <a:srgbClr val="339933"/>
                </a:solidFill>
                <a:latin typeface="Trebuchet MS" panose="020B0603020202020204" pitchFamily="34" charset="0"/>
              </a:defRPr>
            </a:lvl4pPr>
            <a:lvl5pPr algn="l" rtl="0" fontAlgn="base">
              <a:lnSpc>
                <a:spcPct val="90000"/>
              </a:lnSpc>
              <a:spcBef>
                <a:spcPct val="0"/>
              </a:spcBef>
              <a:spcAft>
                <a:spcPct val="0"/>
              </a:spcAft>
              <a:defRPr sz="3200" b="1">
                <a:solidFill>
                  <a:srgbClr val="339933"/>
                </a:solidFill>
                <a:latin typeface="Trebuchet MS" panose="020B0603020202020204" pitchFamily="34" charset="0"/>
              </a:defRPr>
            </a:lvl5pPr>
            <a:lvl6pPr marL="457200" algn="l" rtl="0" fontAlgn="base">
              <a:lnSpc>
                <a:spcPct val="90000"/>
              </a:lnSpc>
              <a:spcBef>
                <a:spcPct val="0"/>
              </a:spcBef>
              <a:spcAft>
                <a:spcPct val="0"/>
              </a:spcAft>
              <a:defRPr sz="3200" b="1">
                <a:solidFill>
                  <a:srgbClr val="339933"/>
                </a:solidFill>
                <a:latin typeface="Trebuchet MS" panose="020B0603020202020204" pitchFamily="34" charset="0"/>
              </a:defRPr>
            </a:lvl6pPr>
            <a:lvl7pPr marL="914400" algn="l" rtl="0" fontAlgn="base">
              <a:lnSpc>
                <a:spcPct val="90000"/>
              </a:lnSpc>
              <a:spcBef>
                <a:spcPct val="0"/>
              </a:spcBef>
              <a:spcAft>
                <a:spcPct val="0"/>
              </a:spcAft>
              <a:defRPr sz="3200" b="1">
                <a:solidFill>
                  <a:srgbClr val="339933"/>
                </a:solidFill>
                <a:latin typeface="Trebuchet MS" panose="020B0603020202020204" pitchFamily="34" charset="0"/>
              </a:defRPr>
            </a:lvl7pPr>
            <a:lvl8pPr marL="1371600" algn="l" rtl="0" fontAlgn="base">
              <a:lnSpc>
                <a:spcPct val="90000"/>
              </a:lnSpc>
              <a:spcBef>
                <a:spcPct val="0"/>
              </a:spcBef>
              <a:spcAft>
                <a:spcPct val="0"/>
              </a:spcAft>
              <a:defRPr sz="3200" b="1">
                <a:solidFill>
                  <a:srgbClr val="339933"/>
                </a:solidFill>
                <a:latin typeface="Trebuchet MS" panose="020B0603020202020204" pitchFamily="34" charset="0"/>
              </a:defRPr>
            </a:lvl8pPr>
            <a:lvl9pPr marL="1828800" algn="l" rtl="0" fontAlgn="base">
              <a:lnSpc>
                <a:spcPct val="90000"/>
              </a:lnSpc>
              <a:spcBef>
                <a:spcPct val="0"/>
              </a:spcBef>
              <a:spcAft>
                <a:spcPct val="0"/>
              </a:spcAft>
              <a:defRPr sz="3200" b="1">
                <a:solidFill>
                  <a:srgbClr val="339933"/>
                </a:solidFill>
                <a:latin typeface="Trebuchet MS" panose="020B0603020202020204" pitchFamily="34" charset="0"/>
              </a:defRPr>
            </a:lvl9pPr>
          </a:lstStyle>
          <a:p>
            <a:pPr algn="ctr" eaLnBrk="1" hangingPunct="1"/>
            <a:r>
              <a:rPr lang="en-GB" sz="28700" b="1" dirty="0">
                <a:latin typeface="Ebrima" panose="02000000000000000000" pitchFamily="2" charset="0"/>
                <a:ea typeface="Ebrima" panose="02000000000000000000" pitchFamily="2" charset="0"/>
                <a:cs typeface="Ebrima" panose="02000000000000000000" pitchFamily="2" charset="0"/>
              </a:rPr>
              <a:t>?</a:t>
            </a:r>
          </a:p>
        </p:txBody>
      </p:sp>
    </p:spTree>
    <p:extLst>
      <p:ext uri="{BB962C8B-B14F-4D97-AF65-F5344CB8AC3E}">
        <p14:creationId xmlns:p14="http://schemas.microsoft.com/office/powerpoint/2010/main" val="21823180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1043608" y="2204864"/>
            <a:ext cx="6858000" cy="2387600"/>
          </a:xfrm>
        </p:spPr>
        <p:txBody>
          <a:bodyPr/>
          <a:lstStyle/>
          <a:p>
            <a:r>
              <a:rPr altLang="en-US" dirty="0"/>
              <a:t>Actions and tasks</a:t>
            </a:r>
          </a:p>
        </p:txBody>
      </p:sp>
    </p:spTree>
    <p:extLst>
      <p:ext uri="{BB962C8B-B14F-4D97-AF65-F5344CB8AC3E}">
        <p14:creationId xmlns:p14="http://schemas.microsoft.com/office/powerpoint/2010/main" val="36301734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1044695"/>
            <a:ext cx="8229600" cy="639727"/>
          </a:xfrm>
        </p:spPr>
        <p:txBody>
          <a:bodyPr/>
          <a:lstStyle/>
          <a:p>
            <a:r>
              <a:rPr lang="en-GB" dirty="0"/>
              <a:t>Summary of agreed actions – use cases</a:t>
            </a:r>
          </a:p>
        </p:txBody>
      </p:sp>
      <p:sp>
        <p:nvSpPr>
          <p:cNvPr id="5" name="Slide Number Placeholder 4"/>
          <p:cNvSpPr>
            <a:spLocks noGrp="1"/>
          </p:cNvSpPr>
          <p:nvPr>
            <p:ph type="sldNum" sz="quarter" idx="10"/>
          </p:nvPr>
        </p:nvSpPr>
        <p:spPr/>
        <p:txBody>
          <a:bodyPr/>
          <a:lstStyle/>
          <a:p>
            <a:pPr>
              <a:defRPr/>
            </a:pPr>
            <a:fld id="{CB5B70FA-CFA6-4DB5-A0FE-681181A3CCBE}" type="slidenum">
              <a:rPr lang="en-GB" altLang="en-US" smtClean="0"/>
              <a:pPr>
                <a:defRPr/>
              </a:pPr>
              <a:t>34</a:t>
            </a:fld>
            <a:endParaRPr lang="en-GB" altLang="en-US" dirty="0"/>
          </a:p>
        </p:txBody>
      </p:sp>
      <p:graphicFrame>
        <p:nvGraphicFramePr>
          <p:cNvPr id="4" name="Table 3"/>
          <p:cNvGraphicFramePr>
            <a:graphicFrameLocks noGrp="1"/>
          </p:cNvGraphicFramePr>
          <p:nvPr>
            <p:extLst>
              <p:ext uri="{D42A27DB-BD31-4B8C-83A1-F6EECF244321}">
                <p14:modId xmlns:p14="http://schemas.microsoft.com/office/powerpoint/2010/main" val="2699838990"/>
              </p:ext>
            </p:extLst>
          </p:nvPr>
        </p:nvGraphicFramePr>
        <p:xfrm>
          <a:off x="205172" y="1673919"/>
          <a:ext cx="8712968" cy="4820920"/>
        </p:xfrm>
        <a:graphic>
          <a:graphicData uri="http://schemas.openxmlformats.org/drawingml/2006/table">
            <a:tbl>
              <a:tblPr firstRow="1" bandRow="1">
                <a:tableStyleId>{93296810-A885-4BE3-A3E7-6D5BEEA58F35}</a:tableStyleId>
              </a:tblPr>
              <a:tblGrid>
                <a:gridCol w="6042359">
                  <a:extLst>
                    <a:ext uri="{9D8B030D-6E8A-4147-A177-3AD203B41FA5}">
                      <a16:colId xmlns:a16="http://schemas.microsoft.com/office/drawing/2014/main" xmlns="" val="20000"/>
                    </a:ext>
                  </a:extLst>
                </a:gridCol>
                <a:gridCol w="2670609">
                  <a:extLst>
                    <a:ext uri="{9D8B030D-6E8A-4147-A177-3AD203B41FA5}">
                      <a16:colId xmlns:a16="http://schemas.microsoft.com/office/drawing/2014/main" xmlns="" val="200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lt1"/>
                          </a:solidFill>
                          <a:latin typeface="Trebuchet MS" panose="020B0603020202020204" pitchFamily="34" charset="0"/>
                          <a:ea typeface="+mn-ea"/>
                          <a:cs typeface="+mn-cs"/>
                        </a:rPr>
                        <a:t>Title</a:t>
                      </a:r>
                    </a:p>
                  </a:txBody>
                  <a:tcPr>
                    <a:solidFill>
                      <a:schemeClr val="accent6"/>
                    </a:solidFill>
                  </a:tcPr>
                </a:tc>
                <a:tc>
                  <a:txBody>
                    <a:bodyPr/>
                    <a:lstStyle/>
                    <a:p>
                      <a:pPr marL="0" algn="l" defTabSz="914400" rtl="0" eaLnBrk="1" latinLnBrk="0" hangingPunct="1"/>
                      <a:r>
                        <a:rPr lang="en-GB" sz="1800" b="1" kern="1200" dirty="0">
                          <a:solidFill>
                            <a:schemeClr val="lt1"/>
                          </a:solidFill>
                          <a:latin typeface="Trebuchet MS" panose="020B0603020202020204" pitchFamily="34" charset="0"/>
                          <a:ea typeface="+mn-ea"/>
                          <a:cs typeface="+mn-cs"/>
                        </a:rPr>
                        <a:t>Responsible</a:t>
                      </a:r>
                    </a:p>
                  </a:txBody>
                  <a:tcPr>
                    <a:solidFill>
                      <a:schemeClr val="accent6"/>
                    </a:solidFill>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rebuchet MS" panose="020B0603020202020204" pitchFamily="34" charset="0"/>
                        </a:rPr>
                        <a:t>e-tendering process</a:t>
                      </a:r>
                    </a:p>
                  </a:txBody>
                  <a:tcPr/>
                </a:tc>
                <a:tc>
                  <a:txBody>
                    <a:bodyPr/>
                    <a:lstStyle/>
                    <a:p>
                      <a:endParaRPr lang="en-GB" dirty="0">
                        <a:latin typeface="Trebuchet MS" panose="020B0603020202020204"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rebuchet MS" panose="020B0603020202020204" pitchFamily="34" charset="0"/>
                        </a:rPr>
                        <a:t>e-procurement procedures</a:t>
                      </a:r>
                    </a:p>
                  </a:txBody>
                  <a:tcPr/>
                </a:tc>
                <a:tc>
                  <a:txBody>
                    <a:bodyPr/>
                    <a:lstStyle/>
                    <a:p>
                      <a:endParaRPr lang="en-GB" dirty="0">
                        <a:latin typeface="Trebuchet MS" panose="020B0603020202020204"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rebuchet MS" panose="020B0603020202020204" pitchFamily="34" charset="0"/>
                        </a:rPr>
                        <a:t>Financial exclusion grounds</a:t>
                      </a:r>
                    </a:p>
                  </a:txBody>
                  <a:tcPr/>
                </a:tc>
                <a:tc>
                  <a:txBody>
                    <a:bodyPr/>
                    <a:lstStyle/>
                    <a:p>
                      <a:endParaRPr lang="en-GB" dirty="0">
                        <a:latin typeface="Trebuchet MS" panose="020B0603020202020204"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rebuchet MS" panose="020B0603020202020204" pitchFamily="34" charset="0"/>
                        </a:rPr>
                        <a:t>Public </a:t>
                      </a:r>
                      <a:r>
                        <a:rPr lang="en-GB" sz="1400" dirty="0" err="1">
                          <a:latin typeface="Trebuchet MS" panose="020B0603020202020204" pitchFamily="34" charset="0"/>
                        </a:rPr>
                        <a:t>understandability</a:t>
                      </a:r>
                      <a:endParaRPr lang="en-GB" sz="1400" dirty="0">
                        <a:latin typeface="Trebuchet MS" panose="020B0603020202020204" pitchFamily="34" charset="0"/>
                      </a:endParaRPr>
                    </a:p>
                  </a:txBody>
                  <a:tcPr/>
                </a:tc>
                <a:tc>
                  <a:txBody>
                    <a:bodyPr/>
                    <a:lstStyle/>
                    <a:p>
                      <a:endParaRPr lang="en-GB" dirty="0">
                        <a:latin typeface="Trebuchet MS" panose="020B0603020202020204" pitchFamily="34" charset="0"/>
                      </a:endParaRPr>
                    </a:p>
                  </a:txBody>
                  <a:tcPr/>
                </a:tc>
                <a:extLst>
                  <a:ext uri="{0D108BD9-81ED-4DB2-BD59-A6C34878D82A}">
                    <a16:rowId xmlns:a16="http://schemas.microsoft.com/office/drawing/2014/main" xmlns=""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rebuchet MS" panose="020B0603020202020204" pitchFamily="34" charset="0"/>
                        </a:rPr>
                        <a:t>Monitor the money flow</a:t>
                      </a:r>
                    </a:p>
                  </a:txBody>
                  <a:tcPr/>
                </a:tc>
                <a:tc>
                  <a:txBody>
                    <a:bodyPr/>
                    <a:lstStyle/>
                    <a:p>
                      <a:endParaRPr lang="en-GB" dirty="0">
                        <a:latin typeface="Trebuchet MS" panose="020B0603020202020204" pitchFamily="34" charset="0"/>
                      </a:endParaRPr>
                    </a:p>
                  </a:txBody>
                  <a:tcPr/>
                </a:tc>
                <a:extLst>
                  <a:ext uri="{0D108BD9-81ED-4DB2-BD59-A6C34878D82A}">
                    <a16:rowId xmlns:a16="http://schemas.microsoft.com/office/drawing/2014/main" xmlns=""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rebuchet MS" panose="020B0603020202020204" pitchFamily="34" charset="0"/>
                        </a:rPr>
                        <a:t>Detect fraud and compliance with procurement criteria</a:t>
                      </a:r>
                    </a:p>
                  </a:txBody>
                  <a:tcPr/>
                </a:tc>
                <a:tc>
                  <a:txBody>
                    <a:bodyPr/>
                    <a:lstStyle/>
                    <a:p>
                      <a:endParaRPr lang="en-GB" dirty="0">
                        <a:latin typeface="Trebuchet MS" panose="020B0603020202020204" pitchFamily="34" charset="0"/>
                      </a:endParaRPr>
                    </a:p>
                  </a:txBody>
                  <a:tcPr/>
                </a:tc>
                <a:extLst>
                  <a:ext uri="{0D108BD9-81ED-4DB2-BD59-A6C34878D82A}">
                    <a16:rowId xmlns:a16="http://schemas.microsoft.com/office/drawing/2014/main" xmlns=""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rebuchet MS" panose="020B0603020202020204" pitchFamily="34" charset="0"/>
                        </a:rPr>
                        <a:t>Audit procurement process</a:t>
                      </a:r>
                    </a:p>
                  </a:txBody>
                  <a:tcPr/>
                </a:tc>
                <a:tc>
                  <a:txBody>
                    <a:bodyPr/>
                    <a:lstStyle/>
                    <a:p>
                      <a:endParaRPr lang="en-GB">
                        <a:latin typeface="Trebuchet MS" panose="020B0603020202020204" pitchFamily="34" charset="0"/>
                      </a:endParaRPr>
                    </a:p>
                  </a:txBody>
                  <a:tcPr/>
                </a:tc>
                <a:extLst>
                  <a:ext uri="{0D108BD9-81ED-4DB2-BD59-A6C34878D82A}">
                    <a16:rowId xmlns:a16="http://schemas.microsoft.com/office/drawing/2014/main" xmlns="" val="100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rebuchet MS" panose="020B0603020202020204" pitchFamily="34" charset="0"/>
                        </a:rPr>
                        <a:t>Cross-validate data from different parts of the procurement process</a:t>
                      </a:r>
                    </a:p>
                  </a:txBody>
                  <a:tcPr/>
                </a:tc>
                <a:tc>
                  <a:txBody>
                    <a:bodyPr/>
                    <a:lstStyle/>
                    <a:p>
                      <a:endParaRPr lang="en-GB">
                        <a:latin typeface="Trebuchet MS" panose="020B0603020202020204" pitchFamily="34" charset="0"/>
                      </a:endParaRPr>
                    </a:p>
                  </a:txBody>
                  <a:tcPr/>
                </a:tc>
                <a:extLst>
                  <a:ext uri="{0D108BD9-81ED-4DB2-BD59-A6C34878D82A}">
                    <a16:rowId xmlns:a16="http://schemas.microsoft.com/office/drawing/2014/main" xmlns="" val="100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rebuchet MS" panose="020B0603020202020204" pitchFamily="34" charset="0"/>
                        </a:rPr>
                        <a:t>Automated validation of procurement criteria</a:t>
                      </a:r>
                    </a:p>
                  </a:txBody>
                  <a:tcPr/>
                </a:tc>
                <a:tc>
                  <a:txBody>
                    <a:bodyPr/>
                    <a:lstStyle/>
                    <a:p>
                      <a:endParaRPr lang="en-GB" dirty="0">
                        <a:latin typeface="Trebuchet MS" panose="020B0603020202020204" pitchFamily="34" charset="0"/>
                      </a:endParaRPr>
                    </a:p>
                  </a:txBody>
                  <a:tcPr/>
                </a:tc>
                <a:extLst>
                  <a:ext uri="{0D108BD9-81ED-4DB2-BD59-A6C34878D82A}">
                    <a16:rowId xmlns:a16="http://schemas.microsoft.com/office/drawing/2014/main" xmlns="" val="100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rebuchet MS" panose="020B0603020202020204" pitchFamily="34" charset="0"/>
                        </a:rPr>
                        <a:t>Alerting services</a:t>
                      </a:r>
                    </a:p>
                  </a:txBody>
                  <a:tcPr/>
                </a:tc>
                <a:tc>
                  <a:txBody>
                    <a:bodyPr/>
                    <a:lstStyle/>
                    <a:p>
                      <a:endParaRPr lang="en-GB" dirty="0">
                        <a:latin typeface="Trebuchet MS" panose="020B0603020202020204" pitchFamily="34" charset="0"/>
                      </a:endParaRPr>
                    </a:p>
                  </a:txBody>
                  <a:tcPr/>
                </a:tc>
                <a:extLst>
                  <a:ext uri="{0D108BD9-81ED-4DB2-BD59-A6C34878D82A}">
                    <a16:rowId xmlns:a16="http://schemas.microsoft.com/office/drawing/2014/main" xmlns="" val="100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rebuchet MS" panose="020B0603020202020204" pitchFamily="34" charset="0"/>
                        </a:rPr>
                        <a:t>Data analytics on public procurement data</a:t>
                      </a:r>
                    </a:p>
                  </a:txBody>
                  <a:tcPr/>
                </a:tc>
                <a:tc>
                  <a:txBody>
                    <a:bodyPr/>
                    <a:lstStyle/>
                    <a:p>
                      <a:endParaRPr lang="en-GB" dirty="0">
                        <a:latin typeface="Trebuchet MS" panose="020B0603020202020204" pitchFamily="34" charset="0"/>
                      </a:endParaRPr>
                    </a:p>
                  </a:txBody>
                  <a:tcPr/>
                </a:tc>
                <a:extLst>
                  <a:ext uri="{0D108BD9-81ED-4DB2-BD59-A6C34878D82A}">
                    <a16:rowId xmlns:a16="http://schemas.microsoft.com/office/drawing/2014/main" xmlns="" val="10009"/>
                  </a:ext>
                </a:extLst>
              </a:tr>
              <a:tr h="370840">
                <a:tc>
                  <a:txBody>
                    <a:bodyPr/>
                    <a:lstStyle/>
                    <a:p>
                      <a:r>
                        <a:rPr lang="en-GB" sz="1400" dirty="0">
                          <a:latin typeface="Trebuchet MS" panose="020B0603020202020204" pitchFamily="34" charset="0"/>
                        </a:rPr>
                        <a:t>Introduce automated classification systems in public procurement </a:t>
                      </a:r>
                    </a:p>
                  </a:txBody>
                  <a:tcPr/>
                </a:tc>
                <a:tc>
                  <a:txBody>
                    <a:bodyPr/>
                    <a:lstStyle/>
                    <a:p>
                      <a:endParaRPr lang="en-GB" dirty="0">
                        <a:latin typeface="Trebuchet MS" panose="020B0603020202020204" pitchFamily="34" charset="0"/>
                      </a:endParaRPr>
                    </a:p>
                  </a:txBody>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8613860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1043608" y="2204864"/>
            <a:ext cx="6858000" cy="2387600"/>
          </a:xfrm>
        </p:spPr>
        <p:txBody>
          <a:bodyPr/>
          <a:lstStyle/>
          <a:p>
            <a:r>
              <a:rPr altLang="en-US" dirty="0"/>
              <a:t>Next steps</a:t>
            </a:r>
          </a:p>
        </p:txBody>
      </p:sp>
    </p:spTree>
    <p:extLst>
      <p:ext uri="{BB962C8B-B14F-4D97-AF65-F5344CB8AC3E}">
        <p14:creationId xmlns:p14="http://schemas.microsoft.com/office/powerpoint/2010/main" val="12556099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Further planning</a:t>
            </a:r>
          </a:p>
        </p:txBody>
      </p:sp>
      <p:sp>
        <p:nvSpPr>
          <p:cNvPr id="5" name="Content Placeholder 4"/>
          <p:cNvSpPr>
            <a:spLocks noGrp="1"/>
          </p:cNvSpPr>
          <p:nvPr>
            <p:ph idx="1"/>
          </p:nvPr>
        </p:nvSpPr>
        <p:spPr/>
        <p:txBody>
          <a:bodyPr/>
          <a:lstStyle/>
          <a:p>
            <a:pPr marL="342900" indent="-342900"/>
            <a:r>
              <a:rPr lang="en-GB" sz="2200" dirty="0" smtClean="0">
                <a:sym typeface="Wingdings" panose="05000000000000000000" pitchFamily="2" charset="2"/>
              </a:rPr>
              <a:t>Review of the use cases, properties, and information requirements </a:t>
            </a:r>
          </a:p>
          <a:p>
            <a:pPr indent="0">
              <a:buNone/>
            </a:pPr>
            <a:r>
              <a:rPr lang="en-GB" sz="2200" dirty="0" smtClean="0">
                <a:sym typeface="Wingdings" panose="05000000000000000000" pitchFamily="2" charset="2"/>
              </a:rPr>
              <a:t> 10 </a:t>
            </a:r>
            <a:r>
              <a:rPr lang="en-GB" sz="2200" dirty="0">
                <a:sym typeface="Wingdings" panose="05000000000000000000" pitchFamily="2" charset="2"/>
              </a:rPr>
              <a:t>May 2017 </a:t>
            </a:r>
            <a:r>
              <a:rPr lang="en-GB" sz="2200" dirty="0" smtClean="0">
                <a:sym typeface="Wingdings" panose="05000000000000000000" pitchFamily="2" charset="2"/>
              </a:rPr>
              <a:t>(Working Group)</a:t>
            </a:r>
            <a:endParaRPr lang="en-GB" sz="2200" dirty="0" smtClean="0"/>
          </a:p>
          <a:p>
            <a:pPr marL="342900" indent="-342900"/>
            <a:r>
              <a:rPr lang="en-GB" sz="2200" dirty="0"/>
              <a:t>Proposals for the use cases on GitHub</a:t>
            </a:r>
          </a:p>
          <a:p>
            <a:pPr indent="0">
              <a:buNone/>
            </a:pPr>
            <a:r>
              <a:rPr lang="en-GB" sz="2200" dirty="0">
                <a:sym typeface="Wingdings" panose="05000000000000000000" pitchFamily="2" charset="2"/>
              </a:rPr>
              <a:t> 15 May 2017 (Working Group)</a:t>
            </a:r>
            <a:endParaRPr lang="en-GB" sz="2200" dirty="0"/>
          </a:p>
          <a:p>
            <a:pPr marL="342900" indent="-342900"/>
            <a:r>
              <a:rPr lang="en-GB" sz="2200" dirty="0" smtClean="0"/>
              <a:t>New </a:t>
            </a:r>
            <a:r>
              <a:rPr lang="en-GB" sz="2200" dirty="0"/>
              <a:t>draft of methodology, charter and initial ontology taking into account comments received</a:t>
            </a:r>
          </a:p>
          <a:p>
            <a:pPr indent="0">
              <a:buNone/>
            </a:pPr>
            <a:r>
              <a:rPr lang="en-GB" sz="2200" dirty="0">
                <a:sym typeface="Wingdings" panose="05000000000000000000" pitchFamily="2" charset="2"/>
              </a:rPr>
              <a:t> </a:t>
            </a:r>
            <a:r>
              <a:rPr lang="en-GB" sz="2200" dirty="0" smtClean="0">
                <a:sym typeface="Wingdings" panose="05000000000000000000" pitchFamily="2" charset="2"/>
              </a:rPr>
              <a:t>17 </a:t>
            </a:r>
            <a:r>
              <a:rPr lang="en-GB" sz="2200" dirty="0">
                <a:sym typeface="Wingdings" panose="05000000000000000000" pitchFamily="2" charset="2"/>
              </a:rPr>
              <a:t>May 2017 (PwC)</a:t>
            </a:r>
            <a:endParaRPr lang="en-GB" sz="2200" dirty="0"/>
          </a:p>
          <a:p>
            <a:pPr marL="342900" indent="-342900">
              <a:tabLst>
                <a:tab pos="268288" algn="l"/>
              </a:tabLst>
            </a:pPr>
            <a:r>
              <a:rPr lang="en-GB" sz="2200" dirty="0" smtClean="0"/>
              <a:t>Third </a:t>
            </a:r>
            <a:r>
              <a:rPr lang="en-GB" sz="2200" dirty="0"/>
              <a:t>Meeting of the Working Group</a:t>
            </a:r>
          </a:p>
          <a:p>
            <a:pPr indent="0">
              <a:buNone/>
              <a:tabLst>
                <a:tab pos="268288" algn="l"/>
              </a:tabLst>
            </a:pPr>
            <a:r>
              <a:rPr lang="en-GB" sz="2200" dirty="0">
                <a:sym typeface="Wingdings" panose="05000000000000000000" pitchFamily="2" charset="2"/>
              </a:rPr>
              <a:t> 23 May 2017 (to be decided)</a:t>
            </a:r>
            <a:endParaRPr lang="en-GB" sz="2200" dirty="0"/>
          </a:p>
        </p:txBody>
      </p:sp>
      <p:sp>
        <p:nvSpPr>
          <p:cNvPr id="7" name="Slide Number Placeholder 6"/>
          <p:cNvSpPr>
            <a:spLocks noGrp="1"/>
          </p:cNvSpPr>
          <p:nvPr>
            <p:ph type="sldNum" sz="quarter" idx="10"/>
          </p:nvPr>
        </p:nvSpPr>
        <p:spPr/>
        <p:txBody>
          <a:bodyPr/>
          <a:lstStyle/>
          <a:p>
            <a:pPr>
              <a:defRPr/>
            </a:pPr>
            <a:fld id="{CB5B70FA-CFA6-4DB5-A0FE-681181A3CCBE}" type="slidenum">
              <a:rPr lang="en-GB" altLang="en-US" smtClean="0"/>
              <a:pPr>
                <a:defRPr/>
              </a:pPr>
              <a:t>36</a:t>
            </a:fld>
            <a:endParaRPr lang="en-GB" altLang="en-US" dirty="0"/>
          </a:p>
        </p:txBody>
      </p:sp>
    </p:spTree>
    <p:extLst>
      <p:ext uri="{BB962C8B-B14F-4D97-AF65-F5344CB8AC3E}">
        <p14:creationId xmlns:p14="http://schemas.microsoft.com/office/powerpoint/2010/main" val="42607405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pattFill prst="pct75">
          <a:fgClr>
            <a:schemeClr val="bg1"/>
          </a:fgClr>
          <a:bgClr>
            <a:schemeClr val="bg1"/>
          </a:bgClr>
        </a:patt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122363"/>
            <a:ext cx="3600400" cy="1010493"/>
          </a:xfrm>
        </p:spPr>
        <p:txBody>
          <a:bodyPr>
            <a:normAutofit fontScale="90000"/>
          </a:bodyPr>
          <a:lstStyle/>
          <a:p>
            <a:r>
              <a:rPr lang="fr-BE" dirty="0"/>
              <a:t>Questions</a:t>
            </a:r>
            <a:endParaRPr lang="en-GB" dirty="0">
              <a:solidFill>
                <a:schemeClr val="bg1"/>
              </a:solidFill>
            </a:endParaRPr>
          </a:p>
        </p:txBody>
      </p:sp>
      <p:sp>
        <p:nvSpPr>
          <p:cNvPr id="9" name="Oval 8"/>
          <p:cNvSpPr/>
          <p:nvPr/>
        </p:nvSpPr>
        <p:spPr>
          <a:xfrm>
            <a:off x="2919062" y="2625974"/>
            <a:ext cx="3087539" cy="2952328"/>
          </a:xfrm>
          <a:prstGeom prst="ellipse">
            <a:avLst/>
          </a:prstGeom>
          <a:solidFill>
            <a:srgbClr val="0AB20A"/>
          </a:solidFill>
          <a:ln w="127000">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3"/>
          <p:cNvSpPr txBox="1">
            <a:spLocks/>
          </p:cNvSpPr>
          <p:nvPr/>
        </p:nvSpPr>
        <p:spPr bwMode="auto">
          <a:xfrm>
            <a:off x="3491880" y="3212976"/>
            <a:ext cx="2084985" cy="210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fontAlgn="base">
              <a:lnSpc>
                <a:spcPct val="90000"/>
              </a:lnSpc>
              <a:spcBef>
                <a:spcPct val="0"/>
              </a:spcBef>
              <a:spcAft>
                <a:spcPct val="0"/>
              </a:spcAft>
              <a:defRPr lang="en-GB" sz="4000" b="0" kern="1200">
                <a:solidFill>
                  <a:schemeClr val="bg1"/>
                </a:solidFill>
                <a:latin typeface="Trebuchet MS" panose="020B0603020202020204" pitchFamily="34" charset="0"/>
                <a:ea typeface="+mj-ea"/>
                <a:cs typeface="+mj-cs"/>
              </a:defRPr>
            </a:lvl1pPr>
            <a:lvl2pPr algn="l" rtl="0" fontAlgn="base">
              <a:lnSpc>
                <a:spcPct val="90000"/>
              </a:lnSpc>
              <a:spcBef>
                <a:spcPct val="0"/>
              </a:spcBef>
              <a:spcAft>
                <a:spcPct val="0"/>
              </a:spcAft>
              <a:defRPr sz="3200" b="1">
                <a:solidFill>
                  <a:srgbClr val="339933"/>
                </a:solidFill>
                <a:latin typeface="Trebuchet MS" panose="020B0603020202020204" pitchFamily="34" charset="0"/>
              </a:defRPr>
            </a:lvl2pPr>
            <a:lvl3pPr algn="l" rtl="0" fontAlgn="base">
              <a:lnSpc>
                <a:spcPct val="90000"/>
              </a:lnSpc>
              <a:spcBef>
                <a:spcPct val="0"/>
              </a:spcBef>
              <a:spcAft>
                <a:spcPct val="0"/>
              </a:spcAft>
              <a:defRPr sz="3200" b="1">
                <a:solidFill>
                  <a:srgbClr val="339933"/>
                </a:solidFill>
                <a:latin typeface="Trebuchet MS" panose="020B0603020202020204" pitchFamily="34" charset="0"/>
              </a:defRPr>
            </a:lvl3pPr>
            <a:lvl4pPr algn="l" rtl="0" fontAlgn="base">
              <a:lnSpc>
                <a:spcPct val="90000"/>
              </a:lnSpc>
              <a:spcBef>
                <a:spcPct val="0"/>
              </a:spcBef>
              <a:spcAft>
                <a:spcPct val="0"/>
              </a:spcAft>
              <a:defRPr sz="3200" b="1">
                <a:solidFill>
                  <a:srgbClr val="339933"/>
                </a:solidFill>
                <a:latin typeface="Trebuchet MS" panose="020B0603020202020204" pitchFamily="34" charset="0"/>
              </a:defRPr>
            </a:lvl4pPr>
            <a:lvl5pPr algn="l" rtl="0" fontAlgn="base">
              <a:lnSpc>
                <a:spcPct val="90000"/>
              </a:lnSpc>
              <a:spcBef>
                <a:spcPct val="0"/>
              </a:spcBef>
              <a:spcAft>
                <a:spcPct val="0"/>
              </a:spcAft>
              <a:defRPr sz="3200" b="1">
                <a:solidFill>
                  <a:srgbClr val="339933"/>
                </a:solidFill>
                <a:latin typeface="Trebuchet MS" panose="020B0603020202020204" pitchFamily="34" charset="0"/>
              </a:defRPr>
            </a:lvl5pPr>
            <a:lvl6pPr marL="457200" algn="l" rtl="0" fontAlgn="base">
              <a:lnSpc>
                <a:spcPct val="90000"/>
              </a:lnSpc>
              <a:spcBef>
                <a:spcPct val="0"/>
              </a:spcBef>
              <a:spcAft>
                <a:spcPct val="0"/>
              </a:spcAft>
              <a:defRPr sz="3200" b="1">
                <a:solidFill>
                  <a:srgbClr val="339933"/>
                </a:solidFill>
                <a:latin typeface="Trebuchet MS" panose="020B0603020202020204" pitchFamily="34" charset="0"/>
              </a:defRPr>
            </a:lvl6pPr>
            <a:lvl7pPr marL="914400" algn="l" rtl="0" fontAlgn="base">
              <a:lnSpc>
                <a:spcPct val="90000"/>
              </a:lnSpc>
              <a:spcBef>
                <a:spcPct val="0"/>
              </a:spcBef>
              <a:spcAft>
                <a:spcPct val="0"/>
              </a:spcAft>
              <a:defRPr sz="3200" b="1">
                <a:solidFill>
                  <a:srgbClr val="339933"/>
                </a:solidFill>
                <a:latin typeface="Trebuchet MS" panose="020B0603020202020204" pitchFamily="34" charset="0"/>
              </a:defRPr>
            </a:lvl7pPr>
            <a:lvl8pPr marL="1371600" algn="l" rtl="0" fontAlgn="base">
              <a:lnSpc>
                <a:spcPct val="90000"/>
              </a:lnSpc>
              <a:spcBef>
                <a:spcPct val="0"/>
              </a:spcBef>
              <a:spcAft>
                <a:spcPct val="0"/>
              </a:spcAft>
              <a:defRPr sz="3200" b="1">
                <a:solidFill>
                  <a:srgbClr val="339933"/>
                </a:solidFill>
                <a:latin typeface="Trebuchet MS" panose="020B0603020202020204" pitchFamily="34" charset="0"/>
              </a:defRPr>
            </a:lvl8pPr>
            <a:lvl9pPr marL="1828800" algn="l" rtl="0" fontAlgn="base">
              <a:lnSpc>
                <a:spcPct val="90000"/>
              </a:lnSpc>
              <a:spcBef>
                <a:spcPct val="0"/>
              </a:spcBef>
              <a:spcAft>
                <a:spcPct val="0"/>
              </a:spcAft>
              <a:defRPr sz="3200" b="1">
                <a:solidFill>
                  <a:srgbClr val="339933"/>
                </a:solidFill>
                <a:latin typeface="Trebuchet MS" panose="020B0603020202020204" pitchFamily="34" charset="0"/>
              </a:defRPr>
            </a:lvl9pPr>
          </a:lstStyle>
          <a:p>
            <a:pPr algn="ctr" eaLnBrk="1" hangingPunct="1"/>
            <a:r>
              <a:rPr lang="en-GB" sz="28700" b="1" dirty="0">
                <a:latin typeface="Ebrima" panose="02000000000000000000" pitchFamily="2" charset="0"/>
                <a:ea typeface="Ebrima" panose="02000000000000000000" pitchFamily="2" charset="0"/>
                <a:cs typeface="Ebrima" panose="02000000000000000000" pitchFamily="2" charset="0"/>
              </a:rPr>
              <a:t>?</a:t>
            </a:r>
          </a:p>
        </p:txBody>
      </p:sp>
    </p:spTree>
    <p:extLst>
      <p:ext uri="{BB962C8B-B14F-4D97-AF65-F5344CB8AC3E}">
        <p14:creationId xmlns:p14="http://schemas.microsoft.com/office/powerpoint/2010/main" val="1684912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solidFill>
                  <a:srgbClr val="0AB20A"/>
                </a:solidFill>
              </a:rPr>
              <a:t>e-procurement ontology</a:t>
            </a:r>
          </a:p>
        </p:txBody>
      </p:sp>
      <p:sp>
        <p:nvSpPr>
          <p:cNvPr id="5" name="Subtitle 4"/>
          <p:cNvSpPr>
            <a:spLocks noGrp="1"/>
          </p:cNvSpPr>
          <p:nvPr>
            <p:ph type="subTitle" idx="1"/>
          </p:nvPr>
        </p:nvSpPr>
        <p:spPr>
          <a:xfrm>
            <a:off x="323527" y="5301208"/>
            <a:ext cx="4593615" cy="936104"/>
          </a:xfrm>
        </p:spPr>
        <p:txBody>
          <a:bodyPr>
            <a:normAutofit fontScale="77500" lnSpcReduction="20000"/>
          </a:bodyPr>
          <a:lstStyle/>
          <a:p>
            <a:pPr marL="342900" indent="-342900" algn="l" eaLnBrk="0" hangingPunct="0">
              <a:spcBef>
                <a:spcPct val="20000"/>
              </a:spcBef>
              <a:buClr>
                <a:prstClr val="white"/>
              </a:buClr>
              <a:defRPr/>
            </a:pPr>
            <a:r>
              <a:rPr lang="en-GB" sz="2000" b="1" kern="0" dirty="0">
                <a:solidFill>
                  <a:srgbClr val="0AB20A"/>
                </a:solidFill>
              </a:rPr>
              <a:t>Contact us:</a:t>
            </a:r>
          </a:p>
          <a:p>
            <a:pPr marL="342900" indent="-342900" algn="l" eaLnBrk="0" hangingPunct="0">
              <a:spcBef>
                <a:spcPct val="20000"/>
              </a:spcBef>
              <a:buClr>
                <a:prstClr val="white"/>
              </a:buClr>
              <a:defRPr/>
            </a:pPr>
            <a:r>
              <a:rPr lang="en-GB" sz="2000" kern="0" dirty="0">
                <a:solidFill>
                  <a:srgbClr val="0AB20A"/>
                </a:solidFill>
              </a:rPr>
              <a:t>Natalie.Muric@publications.europa.eu</a:t>
            </a:r>
          </a:p>
          <a:p>
            <a:pPr marL="342900" indent="-342900" algn="l" eaLnBrk="0" hangingPunct="0">
              <a:spcBef>
                <a:spcPct val="20000"/>
              </a:spcBef>
              <a:buClr>
                <a:prstClr val="white"/>
              </a:buClr>
              <a:defRPr/>
            </a:pPr>
            <a:r>
              <a:rPr lang="en-US" sz="2100" kern="0" dirty="0">
                <a:solidFill>
                  <a:srgbClr val="0AB20A"/>
                </a:solidFill>
              </a:rPr>
              <a:t>eprocurementontology@joinup.ec.europa.eu</a:t>
            </a:r>
            <a:endParaRPr lang="en-GB" sz="2100" kern="0" dirty="0">
              <a:solidFill>
                <a:srgbClr val="0AB20A"/>
              </a:solidFill>
            </a:endParaRPr>
          </a:p>
        </p:txBody>
      </p:sp>
      <p:sp>
        <p:nvSpPr>
          <p:cNvPr id="6" name="Rectangle 5"/>
          <p:cNvSpPr/>
          <p:nvPr/>
        </p:nvSpPr>
        <p:spPr>
          <a:xfrm>
            <a:off x="5004048" y="4581128"/>
            <a:ext cx="3939005" cy="353943"/>
          </a:xfrm>
          <a:prstGeom prst="rect">
            <a:avLst/>
          </a:prstGeom>
        </p:spPr>
        <p:txBody>
          <a:bodyPr wrap="square">
            <a:spAutoFit/>
          </a:bodyPr>
          <a:lstStyle/>
          <a:p>
            <a:pPr fontAlgn="t"/>
            <a:r>
              <a:rPr lang="en-GB" sz="1700" b="0" dirty="0">
                <a:solidFill>
                  <a:srgbClr val="0AB20A"/>
                </a:solidFill>
                <a:latin typeface="Trebuchet MS" panose="020B0603020202020204" pitchFamily="34" charset="0"/>
              </a:rPr>
              <a:t>Join the e-Procurement Community</a:t>
            </a:r>
          </a:p>
        </p:txBody>
      </p:sp>
      <p:sp>
        <p:nvSpPr>
          <p:cNvPr id="10" name="Rectangle 9"/>
          <p:cNvSpPr/>
          <p:nvPr/>
        </p:nvSpPr>
        <p:spPr>
          <a:xfrm>
            <a:off x="4644008" y="4935072"/>
            <a:ext cx="4375524" cy="276999"/>
          </a:xfrm>
          <a:prstGeom prst="rect">
            <a:avLst/>
          </a:prstGeom>
        </p:spPr>
        <p:txBody>
          <a:bodyPr wrap="square">
            <a:spAutoFit/>
          </a:bodyPr>
          <a:lstStyle/>
          <a:p>
            <a:r>
              <a:rPr lang="en-GB" sz="1200" b="0" dirty="0">
                <a:solidFill>
                  <a:srgbClr val="0AB20A"/>
                </a:solidFill>
                <a:latin typeface="Trebuchet MS" panose="020B0603020202020204" pitchFamily="34" charset="0"/>
              </a:rPr>
              <a:t>https://joinup.ec.europa.eu/asset/eprocurementontology</a:t>
            </a:r>
          </a:p>
        </p:txBody>
      </p:sp>
    </p:spTree>
    <p:extLst>
      <p:ext uri="{BB962C8B-B14F-4D97-AF65-F5344CB8AC3E}">
        <p14:creationId xmlns:p14="http://schemas.microsoft.com/office/powerpoint/2010/main" val="2321142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1187624" y="2132856"/>
            <a:ext cx="6768752" cy="2810693"/>
          </a:xfrm>
        </p:spPr>
        <p:txBody>
          <a:bodyPr/>
          <a:lstStyle/>
          <a:p>
            <a:r>
              <a:rPr lang="en-GB" altLang="en-US" dirty="0"/>
              <a:t>Introduction and objectives of this meeting</a:t>
            </a:r>
            <a:endParaRPr altLang="en-US" dirty="0"/>
          </a:p>
        </p:txBody>
      </p:sp>
    </p:spTree>
    <p:extLst>
      <p:ext uri="{BB962C8B-B14F-4D97-AF65-F5344CB8AC3E}">
        <p14:creationId xmlns:p14="http://schemas.microsoft.com/office/powerpoint/2010/main" val="1304984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Introduction and objectives of this meeting</a:t>
            </a:r>
          </a:p>
        </p:txBody>
      </p:sp>
      <p:sp>
        <p:nvSpPr>
          <p:cNvPr id="3" name="Content Placeholder 2"/>
          <p:cNvSpPr>
            <a:spLocks noGrp="1"/>
          </p:cNvSpPr>
          <p:nvPr>
            <p:ph idx="1"/>
          </p:nvPr>
        </p:nvSpPr>
        <p:spPr/>
        <p:txBody>
          <a:bodyPr/>
          <a:lstStyle/>
          <a:p>
            <a:r>
              <a:rPr lang="en-GB" dirty="0"/>
              <a:t>Discuss the use cases</a:t>
            </a:r>
          </a:p>
          <a:p>
            <a:pPr lvl="1"/>
            <a:r>
              <a:rPr lang="en-GB" dirty="0"/>
              <a:t>Use cases from landscaping report</a:t>
            </a:r>
          </a:p>
          <a:p>
            <a:pPr lvl="1"/>
            <a:r>
              <a:rPr lang="en-GB" dirty="0"/>
              <a:t>New proposed use cases</a:t>
            </a:r>
          </a:p>
          <a:p>
            <a:pPr lvl="1"/>
            <a:r>
              <a:rPr lang="en-GB" dirty="0"/>
              <a:t>Decision on relevance</a:t>
            </a:r>
          </a:p>
          <a:p>
            <a:pPr lvl="1"/>
            <a:r>
              <a:rPr lang="en-GB" dirty="0"/>
              <a:t>Volunteers for further development of use cases</a:t>
            </a:r>
          </a:p>
          <a:p>
            <a:r>
              <a:rPr lang="en-GB" dirty="0"/>
              <a:t>Discuss modelling issues and proposed resolutions</a:t>
            </a:r>
          </a:p>
          <a:p>
            <a:r>
              <a:rPr lang="en-GB" dirty="0"/>
              <a:t>Decide on next steps and planning</a:t>
            </a:r>
          </a:p>
        </p:txBody>
      </p:sp>
      <p:sp>
        <p:nvSpPr>
          <p:cNvPr id="4" name="Slide Number Placeholder 3"/>
          <p:cNvSpPr>
            <a:spLocks noGrp="1"/>
          </p:cNvSpPr>
          <p:nvPr>
            <p:ph type="sldNum" sz="quarter" idx="10"/>
          </p:nvPr>
        </p:nvSpPr>
        <p:spPr/>
        <p:txBody>
          <a:bodyPr/>
          <a:lstStyle/>
          <a:p>
            <a:pPr>
              <a:defRPr/>
            </a:pPr>
            <a:fld id="{CB5B70FA-CFA6-4DB5-A0FE-681181A3CCBE}" type="slidenum">
              <a:rPr lang="en-GB" altLang="en-US" smtClean="0"/>
              <a:pPr>
                <a:defRPr/>
              </a:pPr>
              <a:t>5</a:t>
            </a:fld>
            <a:endParaRPr lang="en-GB" altLang="en-US" dirty="0"/>
          </a:p>
        </p:txBody>
      </p:sp>
    </p:spTree>
    <p:extLst>
      <p:ext uri="{BB962C8B-B14F-4D97-AF65-F5344CB8AC3E}">
        <p14:creationId xmlns:p14="http://schemas.microsoft.com/office/powerpoint/2010/main" val="296076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1187624" y="2132856"/>
            <a:ext cx="6768752" cy="2810693"/>
          </a:xfrm>
        </p:spPr>
        <p:txBody>
          <a:bodyPr/>
          <a:lstStyle/>
          <a:p>
            <a:r>
              <a:rPr altLang="en-US" dirty="0"/>
              <a:t>Current Status</a:t>
            </a:r>
          </a:p>
        </p:txBody>
      </p:sp>
    </p:spTree>
    <p:extLst>
      <p:ext uri="{BB962C8B-B14F-4D97-AF65-F5344CB8AC3E}">
        <p14:creationId xmlns:p14="http://schemas.microsoft.com/office/powerpoint/2010/main" val="1093800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Current status of the project</a:t>
            </a:r>
          </a:p>
        </p:txBody>
      </p:sp>
      <p:sp>
        <p:nvSpPr>
          <p:cNvPr id="3" name="Content Placeholder 2"/>
          <p:cNvSpPr>
            <a:spLocks noGrp="1"/>
          </p:cNvSpPr>
          <p:nvPr>
            <p:ph idx="1"/>
          </p:nvPr>
        </p:nvSpPr>
        <p:spPr>
          <a:xfrm>
            <a:off x="457200" y="2132856"/>
            <a:ext cx="8229600" cy="4548540"/>
          </a:xfrm>
        </p:spPr>
        <p:txBody>
          <a:bodyPr/>
          <a:lstStyle/>
          <a:p>
            <a:r>
              <a:rPr lang="en-GB" dirty="0"/>
              <a:t>10 issues raised on GitHub:</a:t>
            </a:r>
          </a:p>
          <a:p>
            <a:pPr lvl="1"/>
            <a:r>
              <a:rPr lang="en-GB" dirty="0"/>
              <a:t>5 issues on use cases</a:t>
            </a:r>
          </a:p>
          <a:p>
            <a:pPr lvl="1"/>
            <a:r>
              <a:rPr lang="en-GB" dirty="0"/>
              <a:t>5 issues on the conceptual model</a:t>
            </a:r>
          </a:p>
          <a:p>
            <a:r>
              <a:rPr lang="en-GB" dirty="0"/>
              <a:t>Opportunities for the members to provide content on:</a:t>
            </a:r>
          </a:p>
          <a:p>
            <a:pPr lvl="1"/>
            <a:r>
              <a:rPr lang="en-GB" dirty="0"/>
              <a:t>The deliverables: </a:t>
            </a:r>
          </a:p>
          <a:p>
            <a:pPr lvl="2"/>
            <a:r>
              <a:rPr lang="en-GB" dirty="0"/>
              <a:t>D02.01 Specification of the process and methodology: </a:t>
            </a:r>
            <a:r>
              <a:rPr lang="en-GB" dirty="0">
                <a:hlinkClick r:id="rId3"/>
              </a:rPr>
              <a:t>https://joinup.ec.europa.eu/node/159883</a:t>
            </a:r>
            <a:endParaRPr lang="en-GB" dirty="0"/>
          </a:p>
          <a:p>
            <a:pPr lvl="2"/>
            <a:r>
              <a:rPr lang="en-GB" dirty="0"/>
              <a:t>D02.02 Project Charter: </a:t>
            </a:r>
            <a:r>
              <a:rPr lang="en-GB" dirty="0">
                <a:hlinkClick r:id="rId4"/>
              </a:rPr>
              <a:t>https://joinup.ec.europa.eu/node/159884</a:t>
            </a:r>
            <a:endParaRPr lang="en-GB" dirty="0"/>
          </a:p>
          <a:p>
            <a:pPr lvl="1"/>
            <a:r>
              <a:rPr lang="en-GB" dirty="0" smtClean="0"/>
              <a:t>The </a:t>
            </a:r>
            <a:r>
              <a:rPr lang="en-GB" dirty="0"/>
              <a:t>use cases</a:t>
            </a:r>
          </a:p>
          <a:p>
            <a:pPr lvl="1"/>
            <a:r>
              <a:rPr lang="en-GB" dirty="0"/>
              <a:t>The conceptual model</a:t>
            </a:r>
          </a:p>
          <a:p>
            <a:pPr lvl="1"/>
            <a:r>
              <a:rPr lang="en-GB" dirty="0" smtClean="0"/>
              <a:t>Other points you might want to raise to the whole working group.</a:t>
            </a:r>
            <a:endParaRPr lang="en-GB" dirty="0"/>
          </a:p>
          <a:p>
            <a:pPr marL="252000" lvl="1" indent="0">
              <a:buNone/>
            </a:pPr>
            <a:endParaRPr lang="en-GB" dirty="0"/>
          </a:p>
        </p:txBody>
      </p:sp>
      <p:sp>
        <p:nvSpPr>
          <p:cNvPr id="5" name="Slide Number Placeholder 4"/>
          <p:cNvSpPr>
            <a:spLocks noGrp="1"/>
          </p:cNvSpPr>
          <p:nvPr>
            <p:ph type="sldNum" sz="quarter" idx="10"/>
          </p:nvPr>
        </p:nvSpPr>
        <p:spPr/>
        <p:txBody>
          <a:bodyPr/>
          <a:lstStyle/>
          <a:p>
            <a:pPr>
              <a:defRPr/>
            </a:pPr>
            <a:fld id="{CB5B70FA-CFA6-4DB5-A0FE-681181A3CCBE}" type="slidenum">
              <a:rPr lang="en-GB" altLang="en-US" smtClean="0"/>
              <a:pPr>
                <a:defRPr/>
              </a:pPr>
              <a:t>7</a:t>
            </a:fld>
            <a:endParaRPr lang="en-GB" altLang="en-US" dirty="0"/>
          </a:p>
        </p:txBody>
      </p:sp>
    </p:spTree>
    <p:extLst>
      <p:ext uri="{BB962C8B-B14F-4D97-AF65-F5344CB8AC3E}">
        <p14:creationId xmlns:p14="http://schemas.microsoft.com/office/powerpoint/2010/main" val="2460625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pct75">
          <a:fgClr>
            <a:schemeClr val="bg1"/>
          </a:fgClr>
          <a:bgClr>
            <a:schemeClr val="bg1"/>
          </a:bgClr>
        </a:patt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122363"/>
            <a:ext cx="3600400" cy="1010493"/>
          </a:xfrm>
        </p:spPr>
        <p:txBody>
          <a:bodyPr>
            <a:normAutofit fontScale="90000"/>
          </a:bodyPr>
          <a:lstStyle/>
          <a:p>
            <a:r>
              <a:rPr lang="fr-BE" dirty="0"/>
              <a:t>Questions</a:t>
            </a:r>
            <a:endParaRPr lang="en-GB" dirty="0">
              <a:solidFill>
                <a:schemeClr val="bg1"/>
              </a:solidFill>
            </a:endParaRPr>
          </a:p>
        </p:txBody>
      </p:sp>
      <p:sp>
        <p:nvSpPr>
          <p:cNvPr id="9" name="Oval 8"/>
          <p:cNvSpPr/>
          <p:nvPr/>
        </p:nvSpPr>
        <p:spPr>
          <a:xfrm>
            <a:off x="2919062" y="2625974"/>
            <a:ext cx="3087539" cy="2952328"/>
          </a:xfrm>
          <a:prstGeom prst="ellipse">
            <a:avLst/>
          </a:prstGeom>
          <a:solidFill>
            <a:srgbClr val="0AB20A"/>
          </a:solidFill>
          <a:ln w="127000">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3"/>
          <p:cNvSpPr txBox="1">
            <a:spLocks/>
          </p:cNvSpPr>
          <p:nvPr/>
        </p:nvSpPr>
        <p:spPr bwMode="auto">
          <a:xfrm>
            <a:off x="3491880" y="3212976"/>
            <a:ext cx="2084985" cy="210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fontAlgn="base">
              <a:lnSpc>
                <a:spcPct val="90000"/>
              </a:lnSpc>
              <a:spcBef>
                <a:spcPct val="0"/>
              </a:spcBef>
              <a:spcAft>
                <a:spcPct val="0"/>
              </a:spcAft>
              <a:defRPr lang="en-GB" sz="4000" b="0" kern="1200">
                <a:solidFill>
                  <a:schemeClr val="bg1"/>
                </a:solidFill>
                <a:latin typeface="Trebuchet MS" panose="020B0603020202020204" pitchFamily="34" charset="0"/>
                <a:ea typeface="+mj-ea"/>
                <a:cs typeface="+mj-cs"/>
              </a:defRPr>
            </a:lvl1pPr>
            <a:lvl2pPr algn="l" rtl="0" fontAlgn="base">
              <a:lnSpc>
                <a:spcPct val="90000"/>
              </a:lnSpc>
              <a:spcBef>
                <a:spcPct val="0"/>
              </a:spcBef>
              <a:spcAft>
                <a:spcPct val="0"/>
              </a:spcAft>
              <a:defRPr sz="3200" b="1">
                <a:solidFill>
                  <a:srgbClr val="339933"/>
                </a:solidFill>
                <a:latin typeface="Trebuchet MS" panose="020B0603020202020204" pitchFamily="34" charset="0"/>
              </a:defRPr>
            </a:lvl2pPr>
            <a:lvl3pPr algn="l" rtl="0" fontAlgn="base">
              <a:lnSpc>
                <a:spcPct val="90000"/>
              </a:lnSpc>
              <a:spcBef>
                <a:spcPct val="0"/>
              </a:spcBef>
              <a:spcAft>
                <a:spcPct val="0"/>
              </a:spcAft>
              <a:defRPr sz="3200" b="1">
                <a:solidFill>
                  <a:srgbClr val="339933"/>
                </a:solidFill>
                <a:latin typeface="Trebuchet MS" panose="020B0603020202020204" pitchFamily="34" charset="0"/>
              </a:defRPr>
            </a:lvl3pPr>
            <a:lvl4pPr algn="l" rtl="0" fontAlgn="base">
              <a:lnSpc>
                <a:spcPct val="90000"/>
              </a:lnSpc>
              <a:spcBef>
                <a:spcPct val="0"/>
              </a:spcBef>
              <a:spcAft>
                <a:spcPct val="0"/>
              </a:spcAft>
              <a:defRPr sz="3200" b="1">
                <a:solidFill>
                  <a:srgbClr val="339933"/>
                </a:solidFill>
                <a:latin typeface="Trebuchet MS" panose="020B0603020202020204" pitchFamily="34" charset="0"/>
              </a:defRPr>
            </a:lvl4pPr>
            <a:lvl5pPr algn="l" rtl="0" fontAlgn="base">
              <a:lnSpc>
                <a:spcPct val="90000"/>
              </a:lnSpc>
              <a:spcBef>
                <a:spcPct val="0"/>
              </a:spcBef>
              <a:spcAft>
                <a:spcPct val="0"/>
              </a:spcAft>
              <a:defRPr sz="3200" b="1">
                <a:solidFill>
                  <a:srgbClr val="339933"/>
                </a:solidFill>
                <a:latin typeface="Trebuchet MS" panose="020B0603020202020204" pitchFamily="34" charset="0"/>
              </a:defRPr>
            </a:lvl5pPr>
            <a:lvl6pPr marL="457200" algn="l" rtl="0" fontAlgn="base">
              <a:lnSpc>
                <a:spcPct val="90000"/>
              </a:lnSpc>
              <a:spcBef>
                <a:spcPct val="0"/>
              </a:spcBef>
              <a:spcAft>
                <a:spcPct val="0"/>
              </a:spcAft>
              <a:defRPr sz="3200" b="1">
                <a:solidFill>
                  <a:srgbClr val="339933"/>
                </a:solidFill>
                <a:latin typeface="Trebuchet MS" panose="020B0603020202020204" pitchFamily="34" charset="0"/>
              </a:defRPr>
            </a:lvl6pPr>
            <a:lvl7pPr marL="914400" algn="l" rtl="0" fontAlgn="base">
              <a:lnSpc>
                <a:spcPct val="90000"/>
              </a:lnSpc>
              <a:spcBef>
                <a:spcPct val="0"/>
              </a:spcBef>
              <a:spcAft>
                <a:spcPct val="0"/>
              </a:spcAft>
              <a:defRPr sz="3200" b="1">
                <a:solidFill>
                  <a:srgbClr val="339933"/>
                </a:solidFill>
                <a:latin typeface="Trebuchet MS" panose="020B0603020202020204" pitchFamily="34" charset="0"/>
              </a:defRPr>
            </a:lvl7pPr>
            <a:lvl8pPr marL="1371600" algn="l" rtl="0" fontAlgn="base">
              <a:lnSpc>
                <a:spcPct val="90000"/>
              </a:lnSpc>
              <a:spcBef>
                <a:spcPct val="0"/>
              </a:spcBef>
              <a:spcAft>
                <a:spcPct val="0"/>
              </a:spcAft>
              <a:defRPr sz="3200" b="1">
                <a:solidFill>
                  <a:srgbClr val="339933"/>
                </a:solidFill>
                <a:latin typeface="Trebuchet MS" panose="020B0603020202020204" pitchFamily="34" charset="0"/>
              </a:defRPr>
            </a:lvl8pPr>
            <a:lvl9pPr marL="1828800" algn="l" rtl="0" fontAlgn="base">
              <a:lnSpc>
                <a:spcPct val="90000"/>
              </a:lnSpc>
              <a:spcBef>
                <a:spcPct val="0"/>
              </a:spcBef>
              <a:spcAft>
                <a:spcPct val="0"/>
              </a:spcAft>
              <a:defRPr sz="3200" b="1">
                <a:solidFill>
                  <a:srgbClr val="339933"/>
                </a:solidFill>
                <a:latin typeface="Trebuchet MS" panose="020B0603020202020204" pitchFamily="34" charset="0"/>
              </a:defRPr>
            </a:lvl9pPr>
          </a:lstStyle>
          <a:p>
            <a:pPr algn="ctr" eaLnBrk="1" hangingPunct="1"/>
            <a:r>
              <a:rPr lang="en-GB" sz="28700" b="1" dirty="0">
                <a:latin typeface="Ebrima" panose="02000000000000000000" pitchFamily="2" charset="0"/>
                <a:ea typeface="Ebrima" panose="02000000000000000000" pitchFamily="2" charset="0"/>
                <a:cs typeface="Ebrima" panose="02000000000000000000" pitchFamily="2" charset="0"/>
              </a:rPr>
              <a:t>?</a:t>
            </a:r>
          </a:p>
        </p:txBody>
      </p:sp>
    </p:spTree>
    <p:extLst>
      <p:ext uri="{BB962C8B-B14F-4D97-AF65-F5344CB8AC3E}">
        <p14:creationId xmlns:p14="http://schemas.microsoft.com/office/powerpoint/2010/main" val="3818564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1143000" y="1122362"/>
            <a:ext cx="6858000" cy="3818805"/>
          </a:xfrm>
        </p:spPr>
        <p:txBody>
          <a:bodyPr/>
          <a:lstStyle/>
          <a:p>
            <a:r>
              <a:rPr altLang="en-US" dirty="0" smtClean="0"/>
              <a:t>Use </a:t>
            </a:r>
            <a:r>
              <a:rPr altLang="en-US" dirty="0"/>
              <a:t>cases</a:t>
            </a:r>
          </a:p>
        </p:txBody>
      </p:sp>
    </p:spTree>
    <p:extLst>
      <p:ext uri="{BB962C8B-B14F-4D97-AF65-F5344CB8AC3E}">
        <p14:creationId xmlns:p14="http://schemas.microsoft.com/office/powerpoint/2010/main" val="342885298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c2ecfd70-f0a7-4227-9d3f-c0584232298e" ContentTypeId="0x010100AAE994419BC24CED8BF9A98B0A371F99"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UnitDir xmlns="http://schemas.microsoft.com/sharepoint/v3" xsi:nil="true"/>
    <AresNumber xmlns="http://schemas.microsoft.com/sharepoint/v3">
      <Url xsi:nil="true"/>
      <Description xsi:nil="true"/>
    </AresNumber>
    <Document_x0020_Description xmlns="http://schemas.microsoft.com/sharepoint/v3" xsi:nil="true"/>
  </documentManagement>
</p:properties>
</file>

<file path=customXml/item4.xml><?xml version="1.0" encoding="utf-8"?>
<ct:contentTypeSchema xmlns:ct="http://schemas.microsoft.com/office/2006/metadata/contentType" xmlns:ma="http://schemas.microsoft.com/office/2006/metadata/properties/metaAttributes" ct:_="" ma:_="" ma:contentTypeName="OP Document" ma:contentTypeID="0x010100AAE994419BC24CED8BF9A98B0A371F9900E5BD5B5030DF8049ABDC82072BD2515C" ma:contentTypeVersion="60" ma:contentTypeDescription="Create in this document library a blank document" ma:contentTypeScope="" ma:versionID="0aa582c336f40ad17f577c87b08aeeea">
  <xsd:schema xmlns:xsd="http://www.w3.org/2001/XMLSchema" xmlns:xs="http://www.w3.org/2001/XMLSchema" xmlns:p="http://schemas.microsoft.com/office/2006/metadata/properties" xmlns:ns1="http://schemas.microsoft.com/sharepoint/v3" targetNamespace="http://schemas.microsoft.com/office/2006/metadata/properties" ma:root="true" ma:fieldsID="c25c8da483b31d13e4228bcacdcee4d3" ns1:_="">
    <xsd:import namespace="http://schemas.microsoft.com/sharepoint/v3"/>
    <xsd:element name="properties">
      <xsd:complexType>
        <xsd:sequence>
          <xsd:element name="documentManagement">
            <xsd:complexType>
              <xsd:all>
                <xsd:element ref="ns1:AresNumber" minOccurs="0"/>
                <xsd:element ref="ns1:Document_x0020_Description" minOccurs="0"/>
                <xsd:element ref="ns1:UnitDi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resNumber" ma:index="8" nillable="true" ma:displayName="Ares number" ma:description="The number of this document in ARES" ma:format="Hyperlink" ma:internalName="AresNumber">
      <xsd:complexType>
        <xsd:complexContent>
          <xsd:extension base="dms:URL">
            <xsd:sequence>
              <xsd:element name="Url" type="dms:ValidUrl" minOccurs="0" nillable="true"/>
              <xsd:element name="Description" type="xsd:string" nillable="true"/>
            </xsd:sequence>
          </xsd:extension>
        </xsd:complexContent>
      </xsd:complexType>
    </xsd:element>
    <xsd:element name="Document_x0020_Description" ma:index="9" nillable="true" ma:displayName="Doc. description" ma:description="A general description about the current document" ma:internalName="DocDescription">
      <xsd:simpleType>
        <xsd:restriction base="dms:Text">
          <xsd:maxLength value="255"/>
        </xsd:restriction>
      </xsd:simpleType>
    </xsd:element>
    <xsd:element name="UnitDir" ma:index="11" nillable="true" ma:displayName="Unit Dir" ma:description="The Unit Directorate" ma:format="Dropdown" ma:internalName="UnitDir">
      <xsd:simpleType>
        <xsd:restriction base="dms:Choice">
          <xsd:enumeration value="All"/>
          <xsd:enumeration value="Direction générale"/>
          <xsd:enumeration value="01 - Contrôle interne et évaluation"/>
          <xsd:enumeration value="A - Core Business Services"/>
          <xsd:enumeration value="A.1 - Architecture d'entreprise, méthodes et formats"/>
          <xsd:enumeration value="A.2 - Réception post-production, validation et gestion Cellar"/>
          <xsd:enumeration value="A.3 - Projets informatiques"/>
          <xsd:enumeration value="A.4 - Infrastructure et sécurité Informatiques"/>
          <xsd:enumeration value="B - Production des journaux officiels et des publications"/>
          <xsd:enumeration value="B.1 - Journaux officiels et jurisprudence"/>
          <xsd:enumeration value="B.2 - Publications"/>
          <xsd:enumeration value="B.3 - Coordination et contrôle Qualité A"/>
          <xsd:enumeration value="B.4 - Contrôle Qualité B"/>
          <xsd:enumeration value="B.5 - Contrôle Qualité C"/>
          <xsd:enumeration value="Comité de direction"/>
          <xsd:enumeration value="Cellule budgétaire B1"/>
          <xsd:enumeration value="Cellule budgétaire B2/B3"/>
          <xsd:enumeration value="Cellule budgétaire R"/>
          <xsd:enumeration value="Cellule budgétaire A/C"/>
          <xsd:enumeration value="C - Diffusion et réutilisation"/>
          <xsd:enumeration value="C.1 - Portail commun et Portail des données publiques"/>
          <xsd:enumeration value="C.2 - Eur-Lex et TED"/>
          <xsd:enumeration value="C.3 - EU BookShop et CORDIS"/>
          <xsd:enumeration value="C.4 - Gestion Documentaire et métadonnées"/>
          <xsd:enumeration value="R - Ressources et Logistique"/>
          <xsd:enumeration value="R.1 - Ressources humaines et administration"/>
          <xsd:enumeration value="R.2 - Appels d'offres, contrats et copyright"/>
          <xsd:enumeration value="R.3 - Finances"/>
          <xsd:enumeration value="R.4 - Distribution"/>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1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635123-241D-4A36-BA99-635A4314BA13}">
  <ds:schemaRefs>
    <ds:schemaRef ds:uri="Microsoft.SharePoint.Taxonomy.ContentTypeSync"/>
  </ds:schemaRefs>
</ds:datastoreItem>
</file>

<file path=customXml/itemProps2.xml><?xml version="1.0" encoding="utf-8"?>
<ds:datastoreItem xmlns:ds="http://schemas.openxmlformats.org/officeDocument/2006/customXml" ds:itemID="{E51823CC-68E1-4E0F-B8ED-AA3F549B60B4}">
  <ds:schemaRefs>
    <ds:schemaRef ds:uri="http://schemas.microsoft.com/sharepoint/v3/contenttype/forms"/>
  </ds:schemaRefs>
</ds:datastoreItem>
</file>

<file path=customXml/itemProps3.xml><?xml version="1.0" encoding="utf-8"?>
<ds:datastoreItem xmlns:ds="http://schemas.openxmlformats.org/officeDocument/2006/customXml" ds:itemID="{5838F514-9F10-43C0-A0E3-92E92DF3E464}">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4.xml><?xml version="1.0" encoding="utf-8"?>
<ds:datastoreItem xmlns:ds="http://schemas.openxmlformats.org/officeDocument/2006/customXml" ds:itemID="{3B91A7CB-2CC9-4110-BB8D-4D91C6D6FB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10461</TotalTime>
  <Words>3071</Words>
  <Application>Microsoft Office PowerPoint</Application>
  <PresentationFormat>On-screen Show (4:3)</PresentationFormat>
  <Paragraphs>294</Paragraphs>
  <Slides>38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Ebrima</vt:lpstr>
      <vt:lpstr>Trebuchet MS</vt:lpstr>
      <vt:lpstr>Wingdings</vt:lpstr>
      <vt:lpstr>Custom Design</vt:lpstr>
      <vt:lpstr>e-procurement ontology</vt:lpstr>
      <vt:lpstr>Agenda</vt:lpstr>
      <vt:lpstr>Round table</vt:lpstr>
      <vt:lpstr>Introduction and objectives of this meeting</vt:lpstr>
      <vt:lpstr>Introduction and objectives of this meeting</vt:lpstr>
      <vt:lpstr>Current Status</vt:lpstr>
      <vt:lpstr>Current status of the project</vt:lpstr>
      <vt:lpstr>Questions</vt:lpstr>
      <vt:lpstr>Use cases</vt:lpstr>
      <vt:lpstr>Use cases</vt:lpstr>
      <vt:lpstr>Use cases</vt:lpstr>
      <vt:lpstr>Use cases</vt:lpstr>
      <vt:lpstr>Use cases</vt:lpstr>
      <vt:lpstr>Questions</vt:lpstr>
      <vt:lpstr>Conceptual model</vt:lpstr>
      <vt:lpstr>PowerPoint Presentation</vt:lpstr>
      <vt:lpstr>Modelling issues</vt:lpstr>
      <vt:lpstr>Questions</vt:lpstr>
      <vt:lpstr>Additional use cases</vt:lpstr>
      <vt:lpstr>New use cases</vt:lpstr>
      <vt:lpstr>New use cases</vt:lpstr>
      <vt:lpstr>New use cases</vt:lpstr>
      <vt:lpstr>Use cases from the landscaping report</vt:lpstr>
      <vt:lpstr>Use cases from the landscaping report</vt:lpstr>
      <vt:lpstr>Use cases from the landscaping report</vt:lpstr>
      <vt:lpstr>Use cases from the landscaping report</vt:lpstr>
      <vt:lpstr>Use cases from the landscaping report</vt:lpstr>
      <vt:lpstr>Use cases from the landscaping report</vt:lpstr>
      <vt:lpstr>Use cases from the landscaping report</vt:lpstr>
      <vt:lpstr>Use cases from the landscaping report</vt:lpstr>
      <vt:lpstr>Use cases from the landscaping report</vt:lpstr>
      <vt:lpstr>Questions</vt:lpstr>
      <vt:lpstr>Actions and tasks</vt:lpstr>
      <vt:lpstr>Summary of agreed actions – use cases</vt:lpstr>
      <vt:lpstr>Next steps</vt:lpstr>
      <vt:lpstr>Further planning</vt:lpstr>
      <vt:lpstr>Questions</vt:lpstr>
      <vt:lpstr>e-procurement ontology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e-procurement ontology: Second Working Group Meeting 26 April 2017</dc:title>
  <dc:creator>Florian Barthelemy/BE/GRM/PwC;Makx Dekkers</dc:creator>
  <cp:lastModifiedBy>Florian Barthelemy</cp:lastModifiedBy>
  <cp:revision>131</cp:revision>
  <dcterms:created xsi:type="dcterms:W3CDTF">2017-03-10T14:43:15Z</dcterms:created>
  <dcterms:modified xsi:type="dcterms:W3CDTF">2017-04-26T07:36:36Z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0x010100AAE994419BC24CED8BF9A98B0A371F9900E5BD5B5030DF8049ABDC82072BD2515C</vt:lpwstr>
  </property>
  <property fmtid="{D5CDD505-2E9C-101B-9397-08002B2CF9AE}" pid="3" name="JustUploaded">
    <vt:lpwstr>False</vt:lpwstr>
  </property>
  <property fmtid="{D5CDD505-2E9C-101B-9397-08002B2CF9AE}" pid="4" name="File Modified">
    <vt:lpwstr>2017-03-21T11:51:46Z</vt:lpwstr>
  </property>
</Properties>
</file>