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97" r:id="rId3"/>
    <p:sldId id="274" r:id="rId4"/>
    <p:sldId id="310" r:id="rId5"/>
    <p:sldId id="311" r:id="rId6"/>
    <p:sldId id="309" r:id="rId7"/>
    <p:sldId id="312" r:id="rId8"/>
    <p:sldId id="315" r:id="rId9"/>
    <p:sldId id="314" r:id="rId10"/>
    <p:sldId id="292" r:id="rId11"/>
  </p:sldIdLst>
  <p:sldSz cx="9144000" cy="6858000" type="screen4x3"/>
  <p:notesSz cx="6805613" cy="9939338"/>
  <p:defaultTextStyle>
    <a:defPPr>
      <a:defRPr lang="da-DK"/>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tte Rosen Balder" initials="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8A157E"/>
    <a:srgbClr val="006666"/>
    <a:srgbClr val="005D70"/>
    <a:srgbClr val="2B7A98"/>
    <a:srgbClr val="6AA5B9"/>
    <a:srgbClr val="8F1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687" autoAdjust="0"/>
    <p:restoredTop sz="89257" autoAdjust="0"/>
  </p:normalViewPr>
  <p:slideViewPr>
    <p:cSldViewPr>
      <p:cViewPr varScale="1">
        <p:scale>
          <a:sx n="104" d="100"/>
          <a:sy n="104" d="100"/>
        </p:scale>
        <p:origin x="1445" y="125"/>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da-DK" dirty="0"/>
          </a:p>
        </p:txBody>
      </p:sp>
      <p:sp>
        <p:nvSpPr>
          <p:cNvPr id="3" name="Pladsholder til dato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7A3FA7D6-D7C5-4E08-80F1-027579515C79}" type="datetimeFigureOut">
              <a:rPr lang="da-DK"/>
              <a:pPr>
                <a:defRPr/>
              </a:pPr>
              <a:t>28-03-2019</a:t>
            </a:fld>
            <a:endParaRPr lang="da-DK" dirty="0"/>
          </a:p>
        </p:txBody>
      </p:sp>
      <p:sp>
        <p:nvSpPr>
          <p:cNvPr id="4" name="Pladsholder til sidefod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da-DK" dirty="0"/>
          </a:p>
        </p:txBody>
      </p:sp>
      <p:sp>
        <p:nvSpPr>
          <p:cNvPr id="5" name="Pladsholder til diasnumm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pPr>
              <a:defRPr/>
            </a:pPr>
            <a:fld id="{B2CB64C4-7A8F-43A3-97AF-4E33AF6F5ADE}" type="slidenum">
              <a:rPr lang="da-DK"/>
              <a:pPr>
                <a:defRPr/>
              </a:pPr>
              <a:t>‹nr.›</a:t>
            </a:fld>
            <a:endParaRPr lang="da-DK" dirty="0"/>
          </a:p>
        </p:txBody>
      </p:sp>
    </p:spTree>
    <p:extLst>
      <p:ext uri="{BB962C8B-B14F-4D97-AF65-F5344CB8AC3E}">
        <p14:creationId xmlns:p14="http://schemas.microsoft.com/office/powerpoint/2010/main" val="689394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defTabSz="915988">
              <a:defRPr sz="1200"/>
            </a:lvl1pPr>
          </a:lstStyle>
          <a:p>
            <a:pPr>
              <a:defRPr/>
            </a:pPr>
            <a:endParaRPr lang="da-DK" dirty="0"/>
          </a:p>
        </p:txBody>
      </p:sp>
      <p:sp>
        <p:nvSpPr>
          <p:cNvPr id="36867"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defTabSz="915988">
              <a:defRPr sz="1200"/>
            </a:lvl1pPr>
          </a:lstStyle>
          <a:p>
            <a:pPr>
              <a:defRPr/>
            </a:pPr>
            <a:endParaRPr lang="da-DK" dirty="0"/>
          </a:p>
        </p:txBody>
      </p:sp>
      <p:sp>
        <p:nvSpPr>
          <p:cNvPr id="21508" name="Rectangle 4"/>
          <p:cNvSpPr>
            <a:spLocks noGrp="1" noRot="1" noChangeAspect="1" noChangeArrowheads="1" noTextEdit="1"/>
          </p:cNvSpPr>
          <p:nvPr>
            <p:ph type="sldImg" idx="2"/>
          </p:nvPr>
        </p:nvSpPr>
        <p:spPr bwMode="auto">
          <a:xfrm>
            <a:off x="917575" y="746125"/>
            <a:ext cx="4970463" cy="37274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21225"/>
            <a:ext cx="5446713" cy="4471988"/>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3687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defTabSz="915988">
              <a:defRPr sz="1200"/>
            </a:lvl1pPr>
          </a:lstStyle>
          <a:p>
            <a:pPr>
              <a:defRPr/>
            </a:pPr>
            <a:endParaRPr lang="da-DK" dirty="0"/>
          </a:p>
        </p:txBody>
      </p:sp>
      <p:sp>
        <p:nvSpPr>
          <p:cNvPr id="36871"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defTabSz="915988">
              <a:defRPr sz="1200"/>
            </a:lvl1pPr>
          </a:lstStyle>
          <a:p>
            <a:pPr>
              <a:defRPr/>
            </a:pPr>
            <a:fld id="{08249B5A-FAB7-4663-A6E7-7643CBE437A5}" type="slidenum">
              <a:rPr lang="da-DK"/>
              <a:pPr>
                <a:defRPr/>
              </a:pPr>
              <a:t>‹nr.›</a:t>
            </a:fld>
            <a:endParaRPr lang="da-DK" dirty="0"/>
          </a:p>
        </p:txBody>
      </p:sp>
    </p:spTree>
    <p:extLst>
      <p:ext uri="{BB962C8B-B14F-4D97-AF65-F5344CB8AC3E}">
        <p14:creationId xmlns:p14="http://schemas.microsoft.com/office/powerpoint/2010/main" val="1242166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
          </a:p>
        </p:txBody>
      </p:sp>
      <p:sp>
        <p:nvSpPr>
          <p:cNvPr id="4" name="Pladsholder til diasnummer 3"/>
          <p:cNvSpPr>
            <a:spLocks noGrp="1"/>
          </p:cNvSpPr>
          <p:nvPr>
            <p:ph type="sldNum" sz="quarter" idx="10"/>
          </p:nvPr>
        </p:nvSpPr>
        <p:spPr/>
        <p:txBody>
          <a:bodyPr/>
          <a:lstStyle/>
          <a:p>
            <a:pPr algn="l" rtl="0">
              <a:defRPr/>
            </a:pPr>
            <a:fld id="{08249B5A-FAB7-4663-A6E7-7643CBE437A5}" type="slidenum">
              <a:rPr/>
              <a:pPr algn="l" rtl="0">
                <a:defRPr/>
              </a:pPr>
              <a:t>1</a:t>
            </a:fld>
            <a:endParaRPr lang="e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algn="l" rtl="0"/>
            <a:r>
              <a:rPr lang="en" b="0" i="0" u="none"/>
              <a:t>The agreement includes:</a:t>
            </a:r>
          </a:p>
          <a:p>
            <a:pPr algn="l" rtl="0"/>
            <a:r>
              <a:rPr lang="en" b="0" i="0" u="none"/>
              <a:t>In the area of real properties, registers will be improved so that information about real properties and buildings, as well as their owners, will be registered uniformly in the relevant authentic registers. </a:t>
            </a:r>
          </a:p>
          <a:p>
            <a:pPr algn="l" rtl="0"/>
            <a:r>
              <a:rPr lang="en" b="0" i="0" u="none"/>
              <a:t>In the area of addresses, a coherent infrastructure will be set up and the data basis will be improved to ensure that data on addresses, place names and administrative units are made available to everyone efficiently. </a:t>
            </a:r>
          </a:p>
          <a:p>
            <a:pPr algn="l" rtl="0"/>
            <a:r>
              <a:rPr lang="en" b="0" i="0" u="none"/>
              <a:t>In the area of utilities management, national common public-sector basic-data sets will be established for watercourses. </a:t>
            </a:r>
          </a:p>
          <a:p>
            <a:pPr algn="l" rtl="0"/>
            <a:r>
              <a:rPr lang="en" b="0" i="0" u="none"/>
              <a:t>With regard to geodata, access to this data will be made open for all and the need for a more efficient and binding model for geodata maintenance will be discussed up to the finance agreement in 2014. </a:t>
            </a:r>
          </a:p>
          <a:p>
            <a:pPr algn="l" rtl="0"/>
            <a:r>
              <a:rPr lang="en" b="0" i="0" u="none"/>
              <a:t>With regard to business data, the data basis in the Central Business Register will be improved and there will be open access to business and company data. </a:t>
            </a:r>
          </a:p>
          <a:p>
            <a:pPr algn="l" rtl="0"/>
            <a:r>
              <a:rPr lang="en" b="0" i="0" u="none"/>
              <a:t>Common distribution of basic data will be established in a common public-sector infrastructure data distributor, which is to ensure more efficient and cheaper distribution of basic data. </a:t>
            </a:r>
          </a:p>
          <a:p>
            <a:endParaRPr lang="e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
          </a:p>
        </p:txBody>
      </p:sp>
      <p:sp>
        <p:nvSpPr>
          <p:cNvPr id="4" name="Pladsholder til diasnummer 3"/>
          <p:cNvSpPr>
            <a:spLocks noGrp="1"/>
          </p:cNvSpPr>
          <p:nvPr>
            <p:ph type="sldNum" sz="quarter" idx="10"/>
          </p:nvPr>
        </p:nvSpPr>
        <p:spPr/>
        <p:txBody>
          <a:bodyPr/>
          <a:lstStyle/>
          <a:p>
            <a:pPr algn="l" rtl="0">
              <a:defRPr/>
            </a:pPr>
            <a:fld id="{08249B5A-FAB7-4663-A6E7-7643CBE437A5}" type="slidenum">
              <a:rPr/>
              <a:pPr algn="l" rtl="0">
                <a:defRPr/>
              </a:pPr>
              <a:t>3</a:t>
            </a:fld>
            <a:endParaRPr lang="e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
          </a:p>
        </p:txBody>
      </p:sp>
      <p:sp>
        <p:nvSpPr>
          <p:cNvPr id="4" name="Pladsholder til diasnummer 3"/>
          <p:cNvSpPr>
            <a:spLocks noGrp="1"/>
          </p:cNvSpPr>
          <p:nvPr>
            <p:ph type="sldNum" sz="quarter" idx="10"/>
          </p:nvPr>
        </p:nvSpPr>
        <p:spPr/>
        <p:txBody>
          <a:bodyPr/>
          <a:lstStyle/>
          <a:p>
            <a:pPr algn="l" rtl="0">
              <a:defRPr/>
            </a:pPr>
            <a:fld id="{08249B5A-FAB7-4663-A6E7-7643CBE437A5}" type="slidenum">
              <a:rPr/>
              <a:pPr algn="l" rtl="0">
                <a:defRPr/>
              </a:pPr>
              <a:t>10</a:t>
            </a:fld>
            <a:endParaRPr lang="e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00437B7B-551E-4857-A92C-6760763B73CB}" type="slidenum">
              <a:rPr lang="da-DK"/>
              <a:pPr>
                <a:defRPr/>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574675"/>
            <a:ext cx="1925638" cy="515937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719138" y="574675"/>
            <a:ext cx="5624512" cy="515937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C212E8DE-DE4E-45A8-A566-BEC62AA2C5E8}" type="slidenum">
              <a:rPr lang="da-DK"/>
              <a:pPr>
                <a:defRPr/>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719138" y="574675"/>
            <a:ext cx="7700962" cy="719138"/>
          </a:xfrm>
        </p:spPr>
        <p:txBody>
          <a:bodyPr/>
          <a:lstStyle/>
          <a:p>
            <a:r>
              <a:rPr lang="da-DK" smtClean="0"/>
              <a:t>Klik for at redigere titeltypografi i masteren</a:t>
            </a:r>
            <a:endParaRPr lang="da-DK"/>
          </a:p>
        </p:txBody>
      </p:sp>
      <p:sp>
        <p:nvSpPr>
          <p:cNvPr id="3" name="Pladsholder til tabel 2"/>
          <p:cNvSpPr>
            <a:spLocks noGrp="1"/>
          </p:cNvSpPr>
          <p:nvPr>
            <p:ph type="tbl" idx="1"/>
          </p:nvPr>
        </p:nvSpPr>
        <p:spPr>
          <a:xfrm>
            <a:off x="720725" y="1438275"/>
            <a:ext cx="7700963" cy="4295775"/>
          </a:xfrm>
        </p:spPr>
        <p:txBody>
          <a:bodyPr/>
          <a:lstStyle/>
          <a:p>
            <a:pPr lvl="0"/>
            <a:r>
              <a:rPr lang="da-DK" noProof="0" dirty="0" smtClean="0"/>
              <a:t>Klik på ikonet for at tilføje en tabel</a:t>
            </a:r>
          </a:p>
        </p:txBody>
      </p:sp>
      <p:sp>
        <p:nvSpPr>
          <p:cNvPr id="4" name="Rectangle 4"/>
          <p:cNvSpPr>
            <a:spLocks noGrp="1" noChangeArrowheads="1"/>
          </p:cNvSpPr>
          <p:nvPr>
            <p:ph type="dt" sz="half" idx="10"/>
          </p:nvPr>
        </p:nvSpPr>
        <p:spPr>
          <a:ln/>
        </p:spPr>
        <p:txBody>
          <a:bodyPr/>
          <a:lstStyle>
            <a:lvl1pPr>
              <a:defRPr/>
            </a:lvl1pPr>
          </a:lstStyle>
          <a:p>
            <a:pPr>
              <a:defRPr/>
            </a:pPr>
            <a:endParaRPr 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93D1F174-4A60-4AD3-B638-90CA3DD7BDE3}" type="slidenum">
              <a:rPr lang="da-DK"/>
              <a:pPr>
                <a:defRPr/>
              </a:pPr>
              <a:t>‹nr.›</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719138" y="574675"/>
            <a:ext cx="7700962" cy="719138"/>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720725" y="1438275"/>
            <a:ext cx="3773488" cy="42957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multimedieklip 3"/>
          <p:cNvSpPr>
            <a:spLocks noGrp="1"/>
          </p:cNvSpPr>
          <p:nvPr>
            <p:ph type="clipArt" sz="half" idx="2"/>
          </p:nvPr>
        </p:nvSpPr>
        <p:spPr>
          <a:xfrm>
            <a:off x="4646613" y="1438275"/>
            <a:ext cx="3775075" cy="4295775"/>
          </a:xfrm>
        </p:spPr>
        <p:txBody>
          <a:bodyPr/>
          <a:lstStyle/>
          <a:p>
            <a:endParaRPr lang="da-DK" dirty="0"/>
          </a:p>
        </p:txBody>
      </p:sp>
      <p:sp>
        <p:nvSpPr>
          <p:cNvPr id="5" name="Pladsholder til dato 4"/>
          <p:cNvSpPr>
            <a:spLocks noGrp="1"/>
          </p:cNvSpPr>
          <p:nvPr>
            <p:ph type="dt" sz="half" idx="10"/>
          </p:nvPr>
        </p:nvSpPr>
        <p:spPr>
          <a:xfrm>
            <a:off x="457200" y="6245225"/>
            <a:ext cx="2133600" cy="476250"/>
          </a:xfrm>
        </p:spPr>
        <p:txBody>
          <a:bodyPr/>
          <a:lstStyle>
            <a:lvl1pPr>
              <a:defRPr/>
            </a:lvl1pPr>
          </a:lstStyle>
          <a:p>
            <a:pPr>
              <a:defRPr/>
            </a:pPr>
            <a:endParaRPr lang="da-DK" dirty="0"/>
          </a:p>
        </p:txBody>
      </p:sp>
      <p:sp>
        <p:nvSpPr>
          <p:cNvPr id="6" name="Pladsholder til sidefod 5"/>
          <p:cNvSpPr>
            <a:spLocks noGrp="1"/>
          </p:cNvSpPr>
          <p:nvPr>
            <p:ph type="ftr" sz="quarter" idx="11"/>
          </p:nvPr>
        </p:nvSpPr>
        <p:spPr>
          <a:xfrm>
            <a:off x="3124200" y="6245225"/>
            <a:ext cx="2895600" cy="476250"/>
          </a:xfrm>
        </p:spPr>
        <p:txBody>
          <a:bodyPr/>
          <a:lstStyle>
            <a:lvl1pPr>
              <a:defRPr/>
            </a:lvl1pPr>
          </a:lstStyle>
          <a:p>
            <a:pPr>
              <a:defRPr/>
            </a:pPr>
            <a:endParaRPr lang="da-DK" dirty="0"/>
          </a:p>
        </p:txBody>
      </p:sp>
      <p:sp>
        <p:nvSpPr>
          <p:cNvPr id="7" name="Pladsholder til diasnummer 6"/>
          <p:cNvSpPr>
            <a:spLocks noGrp="1"/>
          </p:cNvSpPr>
          <p:nvPr>
            <p:ph type="sldNum" sz="quarter" idx="12"/>
          </p:nvPr>
        </p:nvSpPr>
        <p:spPr>
          <a:xfrm>
            <a:off x="7596188" y="6496050"/>
            <a:ext cx="946150" cy="317500"/>
          </a:xfrm>
        </p:spPr>
        <p:txBody>
          <a:bodyPr/>
          <a:lstStyle>
            <a:lvl1pPr>
              <a:defRPr smtClean="0"/>
            </a:lvl1pPr>
          </a:lstStyle>
          <a:p>
            <a:pPr>
              <a:defRPr/>
            </a:pPr>
            <a:fld id="{36D9C2C1-B281-4BAF-951A-7A811C36969D}" type="slidenum">
              <a:rPr lang="da-DK"/>
              <a:pPr>
                <a:defRPr/>
              </a:pPr>
              <a:t>‹nr.›</a:t>
            </a:fld>
            <a:endParaRPr lang="da-DK"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719138" y="574675"/>
            <a:ext cx="7700962" cy="719138"/>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5" y="1438275"/>
            <a:ext cx="3773488" cy="42957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646613" y="1438275"/>
            <a:ext cx="3775075" cy="42957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457200" y="6245225"/>
            <a:ext cx="2133600" cy="476250"/>
          </a:xfrm>
        </p:spPr>
        <p:txBody>
          <a:bodyPr/>
          <a:lstStyle>
            <a:lvl1pPr>
              <a:defRPr/>
            </a:lvl1pPr>
          </a:lstStyle>
          <a:p>
            <a:pPr>
              <a:defRPr/>
            </a:pPr>
            <a:endParaRPr lang="da-DK" dirty="0"/>
          </a:p>
        </p:txBody>
      </p:sp>
      <p:sp>
        <p:nvSpPr>
          <p:cNvPr id="6" name="Pladsholder til sidefod 5"/>
          <p:cNvSpPr>
            <a:spLocks noGrp="1"/>
          </p:cNvSpPr>
          <p:nvPr>
            <p:ph type="ftr" sz="quarter" idx="11"/>
          </p:nvPr>
        </p:nvSpPr>
        <p:spPr>
          <a:xfrm>
            <a:off x="3124200" y="6245225"/>
            <a:ext cx="2895600" cy="476250"/>
          </a:xfrm>
        </p:spPr>
        <p:txBody>
          <a:bodyPr/>
          <a:lstStyle>
            <a:lvl1pPr>
              <a:defRPr/>
            </a:lvl1pPr>
          </a:lstStyle>
          <a:p>
            <a:pPr>
              <a:defRPr/>
            </a:pPr>
            <a:endParaRPr lang="da-DK" dirty="0"/>
          </a:p>
        </p:txBody>
      </p:sp>
      <p:sp>
        <p:nvSpPr>
          <p:cNvPr id="7" name="Pladsholder til diasnummer 6"/>
          <p:cNvSpPr>
            <a:spLocks noGrp="1"/>
          </p:cNvSpPr>
          <p:nvPr>
            <p:ph type="sldNum" sz="quarter" idx="12"/>
          </p:nvPr>
        </p:nvSpPr>
        <p:spPr>
          <a:xfrm>
            <a:off x="7596188" y="6496050"/>
            <a:ext cx="946150" cy="317500"/>
          </a:xfrm>
        </p:spPr>
        <p:txBody>
          <a:bodyPr/>
          <a:lstStyle>
            <a:lvl1pPr>
              <a:defRPr smtClean="0"/>
            </a:lvl1pPr>
          </a:lstStyle>
          <a:p>
            <a:pPr>
              <a:defRPr/>
            </a:pPr>
            <a:fld id="{D05948A4-8E71-4546-827B-026F5015D1B8}" type="slidenum">
              <a:rPr lang="da-DK"/>
              <a:pPr>
                <a:defRPr/>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EF8D181E-3624-4C69-B248-DEB5E90654A3}" type="slidenum">
              <a:rPr lang="da-DK"/>
              <a:pPr>
                <a:defRPr/>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5" y="1438275"/>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1438275"/>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6"/>
          <p:cNvSpPr>
            <a:spLocks noGrp="1" noChangeArrowheads="1"/>
          </p:cNvSpPr>
          <p:nvPr>
            <p:ph type="sldNum" sz="quarter" idx="12"/>
          </p:nvPr>
        </p:nvSpPr>
        <p:spPr>
          <a:ln/>
        </p:spPr>
        <p:txBody>
          <a:bodyPr/>
          <a:lstStyle>
            <a:lvl1pPr>
              <a:defRPr/>
            </a:lvl1pPr>
          </a:lstStyle>
          <a:p>
            <a:pPr>
              <a:defRPr/>
            </a:pPr>
            <a:fld id="{2C3BD776-216F-48E6-81C0-40896762F189}" type="slidenum">
              <a:rPr lang="da-DK"/>
              <a:pPr>
                <a:defRPr/>
              </a:pPr>
              <a:t>‹nr.›</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9" name="Rectangle 6"/>
          <p:cNvSpPr>
            <a:spLocks noGrp="1" noChangeArrowheads="1"/>
          </p:cNvSpPr>
          <p:nvPr>
            <p:ph type="sldNum" sz="quarter" idx="12"/>
          </p:nvPr>
        </p:nvSpPr>
        <p:spPr>
          <a:ln/>
        </p:spPr>
        <p:txBody>
          <a:bodyPr/>
          <a:lstStyle>
            <a:lvl1pPr>
              <a:defRPr/>
            </a:lvl1pPr>
          </a:lstStyle>
          <a:p>
            <a:pPr>
              <a:defRPr/>
            </a:pPr>
            <a:fld id="{3E23861E-43E2-434D-95E4-E951972A9232}" type="slidenum">
              <a:rPr lang="da-DK"/>
              <a:pPr>
                <a:defRPr/>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5" name="Rectangle 6"/>
          <p:cNvSpPr>
            <a:spLocks noGrp="1" noChangeArrowheads="1"/>
          </p:cNvSpPr>
          <p:nvPr>
            <p:ph type="sldNum" sz="quarter" idx="12"/>
          </p:nvPr>
        </p:nvSpPr>
        <p:spPr>
          <a:ln/>
        </p:spPr>
        <p:txBody>
          <a:bodyPr/>
          <a:lstStyle>
            <a:lvl1pPr>
              <a:defRPr/>
            </a:lvl1pPr>
          </a:lstStyle>
          <a:p>
            <a:pPr>
              <a:defRPr/>
            </a:pPr>
            <a:fld id="{E6DA78CC-8DCA-45B1-B260-FFF69618D554}" type="slidenum">
              <a:rPr lang="da-DK"/>
              <a:pPr>
                <a:defRPr/>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4" name="Rectangle 6"/>
          <p:cNvSpPr>
            <a:spLocks noGrp="1" noChangeArrowheads="1"/>
          </p:cNvSpPr>
          <p:nvPr>
            <p:ph type="sldNum" sz="quarter" idx="12"/>
          </p:nvPr>
        </p:nvSpPr>
        <p:spPr>
          <a:ln/>
        </p:spPr>
        <p:txBody>
          <a:bodyPr/>
          <a:lstStyle>
            <a:lvl1pPr>
              <a:defRPr/>
            </a:lvl1pPr>
          </a:lstStyle>
          <a:p>
            <a:pPr>
              <a:defRPr/>
            </a:pPr>
            <a:fld id="{BFC07F5C-6C3E-499A-9811-44D0EE6215EA}" type="slidenum">
              <a:rPr lang="da-DK"/>
              <a:pPr>
                <a:defRPr/>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6"/>
          <p:cNvSpPr>
            <a:spLocks noGrp="1" noChangeArrowheads="1"/>
          </p:cNvSpPr>
          <p:nvPr>
            <p:ph type="sldNum" sz="quarter" idx="12"/>
          </p:nvPr>
        </p:nvSpPr>
        <p:spPr>
          <a:ln/>
        </p:spPr>
        <p:txBody>
          <a:bodyPr/>
          <a:lstStyle>
            <a:lvl1pPr>
              <a:defRPr/>
            </a:lvl1pPr>
          </a:lstStyle>
          <a:p>
            <a:pPr>
              <a:defRPr/>
            </a:pPr>
            <a:fld id="{04FC8E52-3C15-4477-BCD8-3C8724F56431}" type="slidenum">
              <a:rPr lang="da-DK"/>
              <a:pPr>
                <a:defRPr/>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6"/>
          <p:cNvSpPr>
            <a:spLocks noGrp="1" noChangeArrowheads="1"/>
          </p:cNvSpPr>
          <p:nvPr>
            <p:ph type="sldNum" sz="quarter" idx="12"/>
          </p:nvPr>
        </p:nvSpPr>
        <p:spPr>
          <a:ln/>
        </p:spPr>
        <p:txBody>
          <a:bodyPr/>
          <a:lstStyle>
            <a:lvl1pPr>
              <a:defRPr/>
            </a:lvl1pPr>
          </a:lstStyle>
          <a:p>
            <a:pPr>
              <a:defRPr/>
            </a:pPr>
            <a:fld id="{84C72845-14C2-44A5-845F-1F8CC1052493}" type="slidenum">
              <a:rPr lang="da-DK"/>
              <a:pPr>
                <a:defRPr/>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D34B97DF-DECC-479C-A9F8-8B1CAAF3F080}" type="slidenum">
              <a:rPr lang="da-DK"/>
              <a:pPr>
                <a:defRPr/>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5"/>
            <a:ext cx="7700962" cy="719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5" y="1438275"/>
            <a:ext cx="7700963" cy="4295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a-DK"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a-DK" dirty="0"/>
          </a:p>
        </p:txBody>
      </p:sp>
      <p:pic>
        <p:nvPicPr>
          <p:cNvPr id="1030" name="Picture 11" descr="OES_logo_hvid"/>
          <p:cNvPicPr>
            <a:picLocks noChangeAspect="1" noChangeArrowheads="1"/>
          </p:cNvPicPr>
          <p:nvPr/>
        </p:nvPicPr>
        <p:blipFill>
          <a:blip r:embed="rId15" cstate="print"/>
          <a:srcRect/>
          <a:stretch>
            <a:fillRect/>
          </a:stretch>
        </p:blipFill>
        <p:spPr bwMode="auto">
          <a:xfrm>
            <a:off x="3959225" y="6021388"/>
            <a:ext cx="1187450" cy="306387"/>
          </a:xfrm>
          <a:prstGeom prst="rect">
            <a:avLst/>
          </a:prstGeom>
          <a:noFill/>
          <a:ln w="9525">
            <a:noFill/>
            <a:miter lim="800000"/>
            <a:headEnd/>
            <a:tailEnd/>
          </a:ln>
        </p:spPr>
      </p:pic>
      <p:pic>
        <p:nvPicPr>
          <p:cNvPr id="1031" name="Picture 12" descr="OES_web_hvid"/>
          <p:cNvPicPr>
            <a:picLocks noChangeAspect="1" noChangeArrowheads="1"/>
          </p:cNvPicPr>
          <p:nvPr/>
        </p:nvPicPr>
        <p:blipFill>
          <a:blip r:embed="rId16" cstate="print"/>
          <a:srcRect/>
          <a:stretch>
            <a:fillRect/>
          </a:stretch>
        </p:blipFill>
        <p:spPr bwMode="auto">
          <a:xfrm>
            <a:off x="7345363" y="6189663"/>
            <a:ext cx="1079500" cy="155575"/>
          </a:xfrm>
          <a:prstGeom prst="rect">
            <a:avLst/>
          </a:prstGeom>
          <a:noFill/>
          <a:ln w="9525">
            <a:noFill/>
            <a:miter lim="800000"/>
            <a:headEnd/>
            <a:tailEnd/>
          </a:ln>
        </p:spPr>
      </p:pic>
      <p:sp>
        <p:nvSpPr>
          <p:cNvPr id="10" name="Rektangel med afrundet, diagonalt hjørne 2"/>
          <p:cNvSpPr>
            <a:spLocks/>
          </p:cNvSpPr>
          <p:nvPr/>
        </p:nvSpPr>
        <p:spPr bwMode="auto">
          <a:xfrm>
            <a:off x="323850" y="5876925"/>
            <a:ext cx="8493125" cy="581025"/>
          </a:xfrm>
          <a:custGeom>
            <a:avLst/>
            <a:gdLst>
              <a:gd name="T0" fmla="*/ 6943725 w 6943725"/>
              <a:gd name="T1" fmla="*/ 234554 h 469107"/>
              <a:gd name="T2" fmla="*/ 3471863 w 6943725"/>
              <a:gd name="T3" fmla="*/ 469107 h 469107"/>
              <a:gd name="T4" fmla="*/ 0 w 6943725"/>
              <a:gd name="T5" fmla="*/ 234554 h 469107"/>
              <a:gd name="T6" fmla="*/ 34718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close/>
              </a:path>
            </a:pathLst>
          </a:custGeom>
          <a:solidFill>
            <a:srgbClr val="940027"/>
          </a:solidFill>
          <a:ln w="12700" cap="flat" cmpd="sng">
            <a:noFill/>
            <a:prstDash val="solid"/>
            <a:round/>
            <a:headEnd/>
            <a:tailEnd/>
          </a:ln>
        </p:spPr>
        <p:txBody>
          <a:bodyPr anchor="ctr"/>
          <a:lstStyle/>
          <a:p>
            <a:pPr>
              <a:defRPr/>
            </a:pPr>
            <a:endParaRPr lang="da-DK" dirty="0">
              <a:ea typeface="ＭＳ Ｐゴシック" pitchFamily="35" charset="-128"/>
            </a:endParaRPr>
          </a:p>
        </p:txBody>
      </p:sp>
      <p:pic>
        <p:nvPicPr>
          <p:cNvPr id="1033" name="Picture 11" descr="OES_logo_hvid"/>
          <p:cNvPicPr>
            <a:picLocks noChangeAspect="1" noChangeArrowheads="1"/>
          </p:cNvPicPr>
          <p:nvPr/>
        </p:nvPicPr>
        <p:blipFill>
          <a:blip r:embed="rId17" cstate="print"/>
          <a:srcRect/>
          <a:stretch>
            <a:fillRect/>
          </a:stretch>
        </p:blipFill>
        <p:spPr bwMode="auto">
          <a:xfrm>
            <a:off x="3957638" y="6021388"/>
            <a:ext cx="1570037" cy="306387"/>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0000"/>
                </a:solidFill>
              </a:defRPr>
            </a:lvl1pPr>
          </a:lstStyle>
          <a:p>
            <a:pPr>
              <a:defRPr/>
            </a:pPr>
            <a:fld id="{C43131D0-B9B5-4BAC-AE9D-D2B79D61EBCF}" type="slidenum">
              <a:rPr lang="da-DK"/>
              <a:pPr>
                <a:defRPr/>
              </a:pPr>
              <a:t>‹nr.›</a:t>
            </a:fld>
            <a:endParaRPr lang="da-DK"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57200" algn="l" rtl="0" eaLnBrk="1" fontAlgn="base" hangingPunct="1">
        <a:spcBef>
          <a:spcPct val="0"/>
        </a:spcBef>
        <a:spcAft>
          <a:spcPct val="0"/>
        </a:spcAft>
        <a:defRPr sz="2400">
          <a:solidFill>
            <a:srgbClr val="000000"/>
          </a:solidFill>
          <a:latin typeface="Verdana" pitchFamily="34" charset="0"/>
        </a:defRPr>
      </a:lvl6pPr>
      <a:lvl7pPr marL="914400" algn="l" rtl="0" eaLnBrk="1" fontAlgn="base" hangingPunct="1">
        <a:spcBef>
          <a:spcPct val="0"/>
        </a:spcBef>
        <a:spcAft>
          <a:spcPct val="0"/>
        </a:spcAft>
        <a:defRPr sz="2400">
          <a:solidFill>
            <a:srgbClr val="000000"/>
          </a:solidFill>
          <a:latin typeface="Verdana" pitchFamily="34" charset="0"/>
        </a:defRPr>
      </a:lvl7pPr>
      <a:lvl8pPr marL="1371600" algn="l" rtl="0" eaLnBrk="1" fontAlgn="base" hangingPunct="1">
        <a:spcBef>
          <a:spcPct val="0"/>
        </a:spcBef>
        <a:spcAft>
          <a:spcPct val="0"/>
        </a:spcAft>
        <a:defRPr sz="2400">
          <a:solidFill>
            <a:srgbClr val="000000"/>
          </a:solidFill>
          <a:latin typeface="Verdana" pitchFamily="34" charset="0"/>
        </a:defRPr>
      </a:lvl8pPr>
      <a:lvl9pPr marL="1828800" algn="l" rtl="0" eaLnBrk="1" fontAlgn="base" hangingPunct="1">
        <a:spcBef>
          <a:spcPct val="0"/>
        </a:spcBef>
        <a:spcAft>
          <a:spcPct val="0"/>
        </a:spcAft>
        <a:defRPr sz="2400">
          <a:solidFill>
            <a:srgbClr val="000000"/>
          </a:solidFill>
          <a:latin typeface="Verdana" pitchFamily="34" charset="0"/>
        </a:defRPr>
      </a:lvl9pPr>
    </p:titleStyle>
    <p:bodyStyle>
      <a:lvl1pPr marL="342900" indent="-342900" algn="l" rtl="0" eaLnBrk="0" fontAlgn="base" hangingPunct="0">
        <a:spcBef>
          <a:spcPct val="0"/>
        </a:spcBef>
        <a:spcAft>
          <a:spcPct val="50000"/>
        </a:spcAft>
        <a:buChar char="•"/>
        <a:defRPr>
          <a:solidFill>
            <a:srgbClr val="000000"/>
          </a:solidFill>
          <a:latin typeface="+mn-lt"/>
          <a:ea typeface="+mn-ea"/>
          <a:cs typeface="+mn-cs"/>
        </a:defRPr>
      </a:lvl1pPr>
      <a:lvl2pPr marL="742950" indent="-285750" algn="l" rtl="0" eaLnBrk="0" fontAlgn="base" hangingPunct="0">
        <a:lnSpc>
          <a:spcPct val="150000"/>
        </a:lnSpc>
        <a:spcBef>
          <a:spcPct val="0"/>
        </a:spcBef>
        <a:spcAft>
          <a:spcPct val="50000"/>
        </a:spcAft>
        <a:buChar char="•"/>
        <a:defRPr>
          <a:solidFill>
            <a:srgbClr val="000000"/>
          </a:solidFill>
          <a:latin typeface="+mn-lt"/>
        </a:defRPr>
      </a:lvl2pPr>
      <a:lvl3pPr marL="1143000" indent="-228600" algn="l" rtl="0" eaLnBrk="0" fontAlgn="base" hangingPunct="0">
        <a:lnSpc>
          <a:spcPct val="150000"/>
        </a:lnSpc>
        <a:spcBef>
          <a:spcPct val="0"/>
        </a:spcBef>
        <a:spcAft>
          <a:spcPct val="50000"/>
        </a:spcAft>
        <a:buChar char="•"/>
        <a:defRPr>
          <a:solidFill>
            <a:srgbClr val="000000"/>
          </a:solidFill>
          <a:latin typeface="+mn-lt"/>
        </a:defRPr>
      </a:lvl3pPr>
      <a:lvl4pPr marL="1600200" indent="-228600" algn="l" rtl="0" eaLnBrk="0" fontAlgn="base" hangingPunct="0">
        <a:lnSpc>
          <a:spcPct val="150000"/>
        </a:lnSpc>
        <a:spcBef>
          <a:spcPct val="0"/>
        </a:spcBef>
        <a:spcAft>
          <a:spcPct val="50000"/>
        </a:spcAft>
        <a:buChar char="•"/>
        <a:defRPr>
          <a:solidFill>
            <a:srgbClr val="000000"/>
          </a:solidFill>
          <a:latin typeface="+mn-lt"/>
        </a:defRPr>
      </a:lvl4pPr>
      <a:lvl5pPr marL="2057400" indent="-228600" algn="l" rtl="0" eaLnBrk="0" fontAlgn="base" hangingPunct="0">
        <a:lnSpc>
          <a:spcPct val="150000"/>
        </a:lnSpc>
        <a:spcBef>
          <a:spcPct val="0"/>
        </a:spcBef>
        <a:spcAft>
          <a:spcPct val="50000"/>
        </a:spcAft>
        <a:buChar char="•"/>
        <a:defRPr>
          <a:solidFill>
            <a:srgbClr val="000000"/>
          </a:solidFill>
          <a:latin typeface="+mn-lt"/>
        </a:defRPr>
      </a:lvl5pPr>
      <a:lvl6pPr marL="2514600" indent="-228600" algn="l" rtl="0" eaLnBrk="1" fontAlgn="base" hangingPunct="1">
        <a:lnSpc>
          <a:spcPct val="150000"/>
        </a:lnSpc>
        <a:spcBef>
          <a:spcPct val="0"/>
        </a:spcBef>
        <a:spcAft>
          <a:spcPct val="50000"/>
        </a:spcAft>
        <a:buChar char="•"/>
        <a:defRPr>
          <a:solidFill>
            <a:srgbClr val="000000"/>
          </a:solidFill>
          <a:latin typeface="+mn-lt"/>
        </a:defRPr>
      </a:lvl6pPr>
      <a:lvl7pPr marL="2971800" indent="-228600" algn="l" rtl="0" eaLnBrk="1" fontAlgn="base" hangingPunct="1">
        <a:lnSpc>
          <a:spcPct val="150000"/>
        </a:lnSpc>
        <a:spcBef>
          <a:spcPct val="0"/>
        </a:spcBef>
        <a:spcAft>
          <a:spcPct val="50000"/>
        </a:spcAft>
        <a:buChar char="•"/>
        <a:defRPr>
          <a:solidFill>
            <a:srgbClr val="000000"/>
          </a:solidFill>
          <a:latin typeface="+mn-lt"/>
        </a:defRPr>
      </a:lvl7pPr>
      <a:lvl8pPr marL="3429000" indent="-228600" algn="l" rtl="0" eaLnBrk="1" fontAlgn="base" hangingPunct="1">
        <a:lnSpc>
          <a:spcPct val="150000"/>
        </a:lnSpc>
        <a:spcBef>
          <a:spcPct val="0"/>
        </a:spcBef>
        <a:spcAft>
          <a:spcPct val="50000"/>
        </a:spcAft>
        <a:buChar char="•"/>
        <a:defRPr>
          <a:solidFill>
            <a:srgbClr val="000000"/>
          </a:solidFill>
          <a:latin typeface="+mn-lt"/>
        </a:defRPr>
      </a:lvl8pPr>
      <a:lvl9pPr marL="3886200" indent="-22860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xxx@xxx.dk"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data.gov.dk/model/" TargetMode="External"/><Relationship Id="rId5" Type="http://schemas.openxmlformats.org/officeDocument/2006/relationships/hyperlink" Target="http://www.datafordeler.dk/" TargetMode="External"/><Relationship Id="rId4" Type="http://schemas.openxmlformats.org/officeDocument/2006/relationships/hyperlink" Target="http://www.digst.d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Forside_til_PPT_M_tekst"/>
          <p:cNvPicPr>
            <a:picLocks noChangeAspect="1" noChangeArrowheads="1"/>
          </p:cNvPicPr>
          <p:nvPr/>
        </p:nvPicPr>
        <p:blipFill>
          <a:blip r:embed="rId3" cstate="print"/>
          <a:stretch>
            <a:fillRect/>
          </a:stretch>
        </p:blipFill>
        <p:spPr bwMode="auto">
          <a:xfrm>
            <a:off x="804073" y="404664"/>
            <a:ext cx="7535209" cy="53292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720725" y="574675"/>
            <a:ext cx="7700963" cy="719138"/>
          </a:xfrm>
          <a:noFill/>
        </p:spPr>
        <p:txBody>
          <a:bodyPr/>
          <a:lstStyle/>
          <a:p>
            <a:pPr algn="l" rtl="0" eaLnBrk="1" hangingPunct="1"/>
            <a:r>
              <a:rPr lang="en" b="1" i="0" u="none" dirty="0" smtClean="0"/>
              <a:t>For more information</a:t>
            </a:r>
            <a:endParaRPr lang="en" b="1" i="0" u="none" dirty="0"/>
          </a:p>
        </p:txBody>
      </p:sp>
      <p:sp>
        <p:nvSpPr>
          <p:cNvPr id="67587" name="Rectangle 3"/>
          <p:cNvSpPr>
            <a:spLocks noGrp="1" noChangeArrowheads="1"/>
          </p:cNvSpPr>
          <p:nvPr>
            <p:ph type="body" idx="4294967295"/>
          </p:nvPr>
        </p:nvSpPr>
        <p:spPr>
          <a:xfrm>
            <a:off x="720725" y="1438275"/>
            <a:ext cx="8423275" cy="4295775"/>
          </a:xfrm>
          <a:noFill/>
        </p:spPr>
        <p:txBody>
          <a:bodyPr/>
          <a:lstStyle/>
          <a:p>
            <a:pPr algn="l" rtl="0" eaLnBrk="1" hangingPunct="1">
              <a:buFontTx/>
              <a:buNone/>
            </a:pPr>
            <a:r>
              <a:rPr lang="en" dirty="0"/>
              <a:t>P</a:t>
            </a:r>
            <a:r>
              <a:rPr lang="en" b="0" i="0" u="none" dirty="0" smtClean="0"/>
              <a:t>lease </a:t>
            </a:r>
            <a:r>
              <a:rPr lang="en" b="0" i="0" u="none" dirty="0"/>
              <a:t>contact </a:t>
            </a:r>
            <a:r>
              <a:rPr lang="en" b="0" i="0" u="none" dirty="0" smtClean="0"/>
              <a:t>Lead Architect Adam Arndt</a:t>
            </a:r>
            <a:endParaRPr lang="en" b="0" i="0" u="none" dirty="0"/>
          </a:p>
          <a:p>
            <a:pPr algn="l" rtl="0" eaLnBrk="1" hangingPunct="1">
              <a:buFontTx/>
              <a:buNone/>
            </a:pPr>
            <a:r>
              <a:rPr lang="en" b="0" i="0" u="none" dirty="0" smtClean="0">
                <a:hlinkClick r:id="rId3"/>
              </a:rPr>
              <a:t>arndt@digst.dk</a:t>
            </a:r>
            <a:endParaRPr lang="en" dirty="0" smtClean="0"/>
          </a:p>
          <a:p>
            <a:pPr algn="l" rtl="0" eaLnBrk="1" hangingPunct="1">
              <a:buFontTx/>
              <a:buNone/>
            </a:pPr>
            <a:r>
              <a:rPr lang="en" b="0" i="0" u="none" dirty="0"/>
              <a:t>Tel. +45 </a:t>
            </a:r>
            <a:r>
              <a:rPr lang="en" b="0" i="0" u="none" dirty="0" smtClean="0"/>
              <a:t>2092 0894</a:t>
            </a:r>
            <a:r>
              <a:rPr lang="en" dirty="0" smtClean="0"/>
              <a:t/>
            </a:r>
            <a:br>
              <a:rPr lang="en" dirty="0" smtClean="0"/>
            </a:br>
            <a:endParaRPr lang="en" dirty="0" smtClean="0"/>
          </a:p>
          <a:p>
            <a:pPr eaLnBrk="1" hangingPunct="1">
              <a:buNone/>
            </a:pPr>
            <a:r>
              <a:rPr lang="en" b="0" i="0" u="none" dirty="0"/>
              <a:t>Read more about </a:t>
            </a:r>
            <a:endParaRPr lang="en" b="0" i="0" u="none" dirty="0" smtClean="0"/>
          </a:p>
          <a:p>
            <a:pPr eaLnBrk="1" hangingPunct="1"/>
            <a:r>
              <a:rPr lang="en" b="0" i="0" u="none" dirty="0" smtClean="0"/>
              <a:t>Basic data at: </a:t>
            </a:r>
            <a:r>
              <a:rPr lang="en" sz="1600" dirty="0" smtClean="0">
                <a:hlinkClick r:id="rId4"/>
              </a:rPr>
              <a:t>www.</a:t>
            </a:r>
            <a:r>
              <a:rPr lang="da-DK" sz="1600" dirty="0" smtClean="0">
                <a:hlinkClick r:id="rId4"/>
              </a:rPr>
              <a:t>grunddata.dk/</a:t>
            </a:r>
            <a:r>
              <a:rPr lang="da-DK" sz="1600" dirty="0" err="1" smtClean="0">
                <a:hlinkClick r:id="rId4"/>
              </a:rPr>
              <a:t>english</a:t>
            </a:r>
            <a:r>
              <a:rPr lang="en" sz="1600" dirty="0" smtClean="0">
                <a:hlinkClick r:id="rId4"/>
              </a:rPr>
              <a:t> </a:t>
            </a:r>
            <a:endParaRPr lang="en" sz="1600" dirty="0">
              <a:hlinkClick r:id="rId4"/>
            </a:endParaRPr>
          </a:p>
          <a:p>
            <a:pPr algn="l" rtl="0" eaLnBrk="1" hangingPunct="1"/>
            <a:r>
              <a:rPr lang="en" dirty="0" smtClean="0"/>
              <a:t>The data distributor at: </a:t>
            </a:r>
            <a:r>
              <a:rPr lang="en" sz="1600" dirty="0">
                <a:hlinkClick r:id="rId5"/>
              </a:rPr>
              <a:t>www.datafordeler.dk</a:t>
            </a:r>
            <a:r>
              <a:rPr lang="en" dirty="0" smtClean="0"/>
              <a:t> (Danish only)</a:t>
            </a:r>
          </a:p>
          <a:p>
            <a:pPr eaLnBrk="1" hangingPunct="1"/>
            <a:r>
              <a:rPr lang="en" dirty="0" smtClean="0"/>
              <a:t>The data model at: </a:t>
            </a:r>
            <a:r>
              <a:rPr lang="da-DK" sz="1600" dirty="0">
                <a:hlinkClick r:id="rId6"/>
              </a:rPr>
              <a:t>http://data.gov.dk/model/</a:t>
            </a:r>
            <a:r>
              <a:rPr lang="da-DK" sz="1600" dirty="0"/>
              <a:t> </a:t>
            </a:r>
            <a:r>
              <a:rPr lang="en" dirty="0"/>
              <a:t>(Danish only)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19138" y="404664"/>
            <a:ext cx="7700962" cy="719138"/>
          </a:xfrm>
        </p:spPr>
        <p:txBody>
          <a:bodyPr/>
          <a:lstStyle/>
          <a:p>
            <a:pPr algn="l" rtl="0"/>
            <a:r>
              <a:rPr lang="en" b="0" i="0" u="none" dirty="0"/>
              <a:t>The Danish government and Local Government Denmark entered into an agreement on basic data in October 2012</a:t>
            </a:r>
          </a:p>
        </p:txBody>
      </p:sp>
      <p:sp>
        <p:nvSpPr>
          <p:cNvPr id="39939" name="Rectangle 3"/>
          <p:cNvSpPr>
            <a:spLocks noGrp="1" noChangeArrowheads="1"/>
          </p:cNvSpPr>
          <p:nvPr>
            <p:ph type="body" idx="1"/>
          </p:nvPr>
        </p:nvSpPr>
        <p:spPr>
          <a:xfrm>
            <a:off x="539552" y="1772816"/>
            <a:ext cx="5184576" cy="3961234"/>
          </a:xfrm>
        </p:spPr>
        <p:txBody>
          <a:bodyPr/>
          <a:lstStyle/>
          <a:p>
            <a:pPr algn="l" rtl="0"/>
            <a:r>
              <a:rPr lang="en" sz="1600" b="0" i="0" u="none" dirty="0" smtClean="0"/>
              <a:t>Investments </a:t>
            </a:r>
            <a:r>
              <a:rPr lang="en" sz="1600" b="0" i="0" u="none" dirty="0"/>
              <a:t>of approx. </a:t>
            </a:r>
            <a:r>
              <a:rPr lang="en" sz="1600" b="0" i="0" u="none" dirty="0" smtClean="0"/>
              <a:t>€85 million 2012-2020</a:t>
            </a:r>
            <a:endParaRPr lang="en" sz="1600" b="0" i="0" u="none" dirty="0"/>
          </a:p>
          <a:p>
            <a:pPr algn="l" rtl="0"/>
            <a:r>
              <a:rPr lang="en" sz="1600" b="0" i="0" u="none" dirty="0"/>
              <a:t>Open access to public-sector basic data for everyone, including enterprises and </a:t>
            </a:r>
            <a:r>
              <a:rPr lang="en" sz="1600" b="0" i="0" u="none" dirty="0" smtClean="0"/>
              <a:t>individuals</a:t>
            </a:r>
            <a:endParaRPr lang="en" sz="1600" b="0" i="0" u="none" dirty="0"/>
          </a:p>
          <a:p>
            <a:pPr algn="l" rtl="0"/>
            <a:r>
              <a:rPr lang="en" sz="1600" b="0" i="0" u="none" dirty="0"/>
              <a:t>A common single distribution solution: the Data </a:t>
            </a:r>
            <a:r>
              <a:rPr lang="en" sz="1600" b="0" i="0" u="none" dirty="0" smtClean="0"/>
              <a:t>Distributor</a:t>
            </a:r>
            <a:endParaRPr lang="en" sz="1600" b="0" i="0" u="none" dirty="0"/>
          </a:p>
          <a:p>
            <a:pPr algn="l" rtl="0"/>
            <a:r>
              <a:rPr lang="en" sz="1600" b="0" i="0" u="none" dirty="0"/>
              <a:t>Initiatives for real property, address, geographic, personal and business </a:t>
            </a:r>
            <a:r>
              <a:rPr lang="en" sz="1600" b="0" i="0" u="none" dirty="0" smtClean="0"/>
              <a:t>data</a:t>
            </a:r>
            <a:endParaRPr lang="en" sz="1600" b="0" i="0" u="none" dirty="0"/>
          </a:p>
          <a:p>
            <a:pPr algn="l" rtl="0"/>
            <a:r>
              <a:rPr lang="en" sz="1600" b="0" i="0" u="none" dirty="0"/>
              <a:t>The establishment of a cross-institutional basic-data </a:t>
            </a:r>
            <a:r>
              <a:rPr lang="en" sz="1600" b="0" i="0" u="none" dirty="0" smtClean="0"/>
              <a:t>committee</a:t>
            </a:r>
            <a:endParaRPr lang="en" dirty="0" smtClean="0"/>
          </a:p>
        </p:txBody>
      </p:sp>
      <p:pic>
        <p:nvPicPr>
          <p:cNvPr id="39940" name="Picture 10" descr="håndtryk"/>
          <p:cNvPicPr>
            <a:picLocks noChangeArrowheads="1"/>
          </p:cNvPicPr>
          <p:nvPr/>
        </p:nvPicPr>
        <p:blipFill>
          <a:blip r:embed="rId3" cstate="print"/>
          <a:srcRect/>
          <a:stretch>
            <a:fillRect/>
          </a:stretch>
        </p:blipFill>
        <p:spPr bwMode="auto">
          <a:xfrm>
            <a:off x="6012160" y="1844824"/>
            <a:ext cx="2803228" cy="3096344"/>
          </a:xfrm>
          <a:prstGeom prst="rect">
            <a:avLst/>
          </a:prstGeom>
          <a:noFill/>
          <a:ln w="9525">
            <a:noFill/>
            <a:miter lim="800000"/>
            <a:headEnd/>
            <a:tailEnd/>
          </a:ln>
        </p:spPr>
      </p:pic>
    </p:spTree>
    <p:extLst>
      <p:ext uri="{BB962C8B-B14F-4D97-AF65-F5344CB8AC3E}">
        <p14:creationId xmlns:p14="http://schemas.microsoft.com/office/powerpoint/2010/main" val="1649883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rtl="0"/>
            <a:r>
              <a:rPr lang="en" b="0" i="0" u="none" dirty="0"/>
              <a:t>Basic data in brief</a:t>
            </a:r>
          </a:p>
        </p:txBody>
      </p:sp>
      <p:pic>
        <p:nvPicPr>
          <p:cNvPr id="38915" name="Picture 4" descr="Offentlige_PPT_150dpi"/>
          <p:cNvPicPr>
            <a:picLocks noChangeAspect="1" noChangeArrowheads="1"/>
          </p:cNvPicPr>
          <p:nvPr/>
        </p:nvPicPr>
        <p:blipFill>
          <a:blip r:embed="rId3" cstate="print"/>
          <a:srcRect t="5175"/>
          <a:stretch>
            <a:fillRect/>
          </a:stretch>
        </p:blipFill>
        <p:spPr bwMode="auto">
          <a:xfrm>
            <a:off x="2447445" y="1018810"/>
            <a:ext cx="4572827" cy="44310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Common data model – The Basic Data model</a:t>
            </a:r>
            <a:endParaRPr lang="da-DK" b="1" dirty="0"/>
          </a:p>
        </p:txBody>
      </p:sp>
      <p:sp>
        <p:nvSpPr>
          <p:cNvPr id="3" name="Pladsholder til tekst 2"/>
          <p:cNvSpPr>
            <a:spLocks noGrp="1"/>
          </p:cNvSpPr>
          <p:nvPr>
            <p:ph type="body" sz="half" idx="1"/>
          </p:nvPr>
        </p:nvSpPr>
        <p:spPr/>
        <p:txBody>
          <a:bodyPr/>
          <a:lstStyle/>
          <a:p>
            <a:r>
              <a:rPr lang="da-DK" dirty="0" err="1" smtClean="0"/>
              <a:t>Each</a:t>
            </a:r>
            <a:r>
              <a:rPr lang="da-DK" dirty="0" smtClean="0"/>
              <a:t> register </a:t>
            </a:r>
            <a:r>
              <a:rPr lang="da-DK" dirty="0" err="1" smtClean="0"/>
              <a:t>develops</a:t>
            </a:r>
            <a:r>
              <a:rPr lang="da-DK" dirty="0" smtClean="0"/>
              <a:t> and </a:t>
            </a:r>
            <a:r>
              <a:rPr lang="da-DK" dirty="0" err="1" smtClean="0"/>
              <a:t>maintains</a:t>
            </a:r>
            <a:r>
              <a:rPr lang="da-DK" dirty="0" smtClean="0"/>
              <a:t> </a:t>
            </a:r>
            <a:r>
              <a:rPr lang="da-DK" dirty="0" err="1" smtClean="0"/>
              <a:t>its</a:t>
            </a:r>
            <a:r>
              <a:rPr lang="da-DK" dirty="0" smtClean="0"/>
              <a:t> </a:t>
            </a:r>
            <a:r>
              <a:rPr lang="da-DK" dirty="0" err="1" smtClean="0"/>
              <a:t>own</a:t>
            </a:r>
            <a:r>
              <a:rPr lang="da-DK" dirty="0" smtClean="0"/>
              <a:t> part</a:t>
            </a:r>
          </a:p>
          <a:p>
            <a:endParaRPr lang="da-DK" dirty="0"/>
          </a:p>
          <a:p>
            <a:r>
              <a:rPr lang="da-DK" dirty="0" smtClean="0"/>
              <a:t>13 </a:t>
            </a:r>
            <a:r>
              <a:rPr lang="da-DK" dirty="0" err="1" smtClean="0"/>
              <a:t>rules</a:t>
            </a:r>
            <a:r>
              <a:rPr lang="da-DK" dirty="0" smtClean="0"/>
              <a:t> – </a:t>
            </a:r>
            <a:r>
              <a:rPr lang="da-DK" dirty="0" err="1" smtClean="0"/>
              <a:t>that’s</a:t>
            </a:r>
            <a:r>
              <a:rPr lang="da-DK" dirty="0" smtClean="0"/>
              <a:t> it</a:t>
            </a:r>
          </a:p>
          <a:p>
            <a:endParaRPr lang="da-DK" dirty="0"/>
          </a:p>
          <a:p>
            <a:r>
              <a:rPr lang="da-DK" dirty="0" smtClean="0"/>
              <a:t>Hard governance</a:t>
            </a:r>
          </a:p>
          <a:p>
            <a:endParaRPr lang="da-DK" dirty="0"/>
          </a:p>
          <a:p>
            <a:r>
              <a:rPr lang="da-DK" dirty="0" smtClean="0"/>
              <a:t>Format </a:t>
            </a:r>
            <a:r>
              <a:rPr lang="da-DK" dirty="0" err="1" smtClean="0"/>
              <a:t>requirements</a:t>
            </a:r>
            <a:r>
              <a:rPr lang="da-DK" dirty="0" smtClean="0"/>
              <a:t> (XMI, EA)</a:t>
            </a:r>
            <a:endParaRPr lang="da-DK" dirty="0"/>
          </a:p>
        </p:txBody>
      </p:sp>
      <p:graphicFrame>
        <p:nvGraphicFramePr>
          <p:cNvPr id="8" name="Objekt 7"/>
          <p:cNvGraphicFramePr>
            <a:graphicFrameLocks noChangeAspect="1"/>
          </p:cNvGraphicFramePr>
          <p:nvPr>
            <p:extLst>
              <p:ext uri="{D42A27DB-BD31-4B8C-83A1-F6EECF244321}">
                <p14:modId xmlns:p14="http://schemas.microsoft.com/office/powerpoint/2010/main" val="4293757064"/>
              </p:ext>
            </p:extLst>
          </p:nvPr>
        </p:nvGraphicFramePr>
        <p:xfrm>
          <a:off x="4860032" y="1124744"/>
          <a:ext cx="3282482" cy="4640063"/>
        </p:xfrm>
        <a:graphic>
          <a:graphicData uri="http://schemas.openxmlformats.org/presentationml/2006/ole">
            <mc:AlternateContent xmlns:mc="http://schemas.openxmlformats.org/markup-compatibility/2006">
              <mc:Choice xmlns:v="urn:schemas-microsoft-com:vml" Requires="v">
                <p:oleObj spid="_x0000_s3085" name="Acrobat Document" r:id="rId3" imgW="22707426" imgH="32099152" progId="AcroExch.Document.11">
                  <p:embed/>
                </p:oleObj>
              </mc:Choice>
              <mc:Fallback>
                <p:oleObj name="Acrobat Document" r:id="rId3" imgW="22707426" imgH="32099152" progId="AcroExch.Document.11">
                  <p:embed/>
                  <p:pic>
                    <p:nvPicPr>
                      <p:cNvPr id="0" name=""/>
                      <p:cNvPicPr/>
                      <p:nvPr/>
                    </p:nvPicPr>
                    <p:blipFill>
                      <a:blip r:embed="rId4"/>
                      <a:stretch>
                        <a:fillRect/>
                      </a:stretch>
                    </p:blipFill>
                    <p:spPr>
                      <a:xfrm>
                        <a:off x="4860032" y="1124744"/>
                        <a:ext cx="3282482" cy="4640063"/>
                      </a:xfrm>
                      <a:prstGeom prst="rect">
                        <a:avLst/>
                      </a:prstGeom>
                    </p:spPr>
                  </p:pic>
                </p:oleObj>
              </mc:Fallback>
            </mc:AlternateContent>
          </a:graphicData>
        </a:graphic>
      </p:graphicFrame>
    </p:spTree>
    <p:extLst>
      <p:ext uri="{BB962C8B-B14F-4D97-AF65-F5344CB8AC3E}">
        <p14:creationId xmlns:p14="http://schemas.microsoft.com/office/powerpoint/2010/main" val="128586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The real data model</a:t>
            </a:r>
            <a:endParaRPr lang="da-DK" b="1" dirty="0"/>
          </a:p>
        </p:txBody>
      </p:sp>
      <p:graphicFrame>
        <p:nvGraphicFramePr>
          <p:cNvPr id="5" name="Objekt 4"/>
          <p:cNvGraphicFramePr>
            <a:graphicFrameLocks noChangeAspect="1"/>
          </p:cNvGraphicFramePr>
          <p:nvPr>
            <p:extLst>
              <p:ext uri="{D42A27DB-BD31-4B8C-83A1-F6EECF244321}">
                <p14:modId xmlns:p14="http://schemas.microsoft.com/office/powerpoint/2010/main" val="3023264013"/>
              </p:ext>
            </p:extLst>
          </p:nvPr>
        </p:nvGraphicFramePr>
        <p:xfrm>
          <a:off x="375560" y="1916832"/>
          <a:ext cx="8597222" cy="3096344"/>
        </p:xfrm>
        <a:graphic>
          <a:graphicData uri="http://schemas.openxmlformats.org/presentationml/2006/ole">
            <mc:AlternateContent xmlns:mc="http://schemas.openxmlformats.org/markup-compatibility/2006">
              <mc:Choice xmlns:v="urn:schemas-microsoft-com:vml" Requires="v">
                <p:oleObj spid="_x0000_s4109" name="Acrobat Document" r:id="rId3" imgW="10658345" imgH="3838455" progId="AcroExch.Document.11">
                  <p:embed/>
                </p:oleObj>
              </mc:Choice>
              <mc:Fallback>
                <p:oleObj name="Acrobat Document" r:id="rId3" imgW="10658345" imgH="3838455" progId="AcroExch.Document.11">
                  <p:embed/>
                  <p:pic>
                    <p:nvPicPr>
                      <p:cNvPr id="0" name=""/>
                      <p:cNvPicPr/>
                      <p:nvPr/>
                    </p:nvPicPr>
                    <p:blipFill>
                      <a:blip r:embed="rId4"/>
                      <a:stretch>
                        <a:fillRect/>
                      </a:stretch>
                    </p:blipFill>
                    <p:spPr>
                      <a:xfrm>
                        <a:off x="375560" y="1916832"/>
                        <a:ext cx="8597222" cy="3096344"/>
                      </a:xfrm>
                      <a:prstGeom prst="rect">
                        <a:avLst/>
                      </a:prstGeom>
                    </p:spPr>
                  </p:pic>
                </p:oleObj>
              </mc:Fallback>
            </mc:AlternateContent>
          </a:graphicData>
        </a:graphic>
      </p:graphicFrame>
    </p:spTree>
    <p:extLst>
      <p:ext uri="{BB962C8B-B14F-4D97-AF65-F5344CB8AC3E}">
        <p14:creationId xmlns:p14="http://schemas.microsoft.com/office/powerpoint/2010/main" val="673198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tekst 2"/>
          <p:cNvSpPr>
            <a:spLocks noGrp="1"/>
          </p:cNvSpPr>
          <p:nvPr>
            <p:ph type="body" sz="half" idx="1"/>
          </p:nvPr>
        </p:nvSpPr>
        <p:spPr/>
        <p:txBody>
          <a:bodyPr/>
          <a:lstStyle/>
          <a:p>
            <a:endParaRPr lang="da-DK"/>
          </a:p>
        </p:txBody>
      </p:sp>
      <p:pic>
        <p:nvPicPr>
          <p:cNvPr id="5" name="Pladsholder til multimedieklip 4"/>
          <p:cNvPicPr>
            <a:picLocks noGrp="1" noChangeAspect="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467544" y="476672"/>
            <a:ext cx="8225463" cy="4973881"/>
          </a:xfrm>
        </p:spPr>
      </p:pic>
    </p:spTree>
    <p:extLst>
      <p:ext uri="{BB962C8B-B14F-4D97-AF65-F5344CB8AC3E}">
        <p14:creationId xmlns:p14="http://schemas.microsoft.com/office/powerpoint/2010/main" val="91936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Service types</a:t>
            </a:r>
            <a:endParaRPr lang="da-DK" b="1" dirty="0"/>
          </a:p>
        </p:txBody>
      </p:sp>
      <p:sp>
        <p:nvSpPr>
          <p:cNvPr id="3" name="Pladsholder til tekst 2"/>
          <p:cNvSpPr>
            <a:spLocks noGrp="1"/>
          </p:cNvSpPr>
          <p:nvPr>
            <p:ph type="body" sz="half" idx="1"/>
          </p:nvPr>
        </p:nvSpPr>
        <p:spPr>
          <a:xfrm>
            <a:off x="720724" y="1438275"/>
            <a:ext cx="3923283" cy="4295775"/>
          </a:xfrm>
        </p:spPr>
        <p:txBody>
          <a:bodyPr/>
          <a:lstStyle/>
          <a:p>
            <a:r>
              <a:rPr lang="da-DK" dirty="0" smtClean="0"/>
              <a:t>Web Services (REST)</a:t>
            </a:r>
          </a:p>
          <a:p>
            <a:endParaRPr lang="da-DK" dirty="0"/>
          </a:p>
          <a:p>
            <a:r>
              <a:rPr lang="da-DK" dirty="0" smtClean="0"/>
              <a:t>File </a:t>
            </a:r>
            <a:r>
              <a:rPr lang="da-DK" dirty="0" err="1" smtClean="0"/>
              <a:t>downloads</a:t>
            </a:r>
            <a:endParaRPr lang="da-DK" dirty="0" smtClean="0"/>
          </a:p>
          <a:p>
            <a:endParaRPr lang="da-DK" dirty="0" smtClean="0"/>
          </a:p>
          <a:p>
            <a:r>
              <a:rPr lang="da-DK" dirty="0" smtClean="0"/>
              <a:t>Event </a:t>
            </a:r>
            <a:r>
              <a:rPr lang="da-DK" dirty="0" err="1" smtClean="0"/>
              <a:t>messages</a:t>
            </a:r>
            <a:endParaRPr lang="da-DK" dirty="0"/>
          </a:p>
          <a:p>
            <a:endParaRPr lang="da-DK" dirty="0" smtClean="0"/>
          </a:p>
          <a:p>
            <a:r>
              <a:rPr lang="da-DK" dirty="0" smtClean="0"/>
              <a:t>… </a:t>
            </a:r>
            <a:r>
              <a:rPr lang="da-DK" dirty="0" smtClean="0"/>
              <a:t>plus a </a:t>
            </a:r>
            <a:r>
              <a:rPr lang="da-DK" dirty="0" err="1" smtClean="0"/>
              <a:t>lot</a:t>
            </a:r>
            <a:r>
              <a:rPr lang="da-DK" dirty="0" smtClean="0"/>
              <a:t> of </a:t>
            </a:r>
            <a:r>
              <a:rPr lang="da-DK" dirty="0" err="1" smtClean="0"/>
              <a:t>geo-stuff</a:t>
            </a:r>
            <a:endParaRPr lang="da-DK" dirty="0" smtClean="0"/>
          </a:p>
        </p:txBody>
      </p:sp>
      <p:pic>
        <p:nvPicPr>
          <p:cNvPr id="5" name="Pladsholder til multimedieklip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716016" y="404664"/>
            <a:ext cx="3822948" cy="5097264"/>
          </a:xfrm>
        </p:spPr>
      </p:pic>
    </p:spTree>
    <p:extLst>
      <p:ext uri="{BB962C8B-B14F-4D97-AF65-F5344CB8AC3E}">
        <p14:creationId xmlns:p14="http://schemas.microsoft.com/office/powerpoint/2010/main" val="84539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724" y="476672"/>
            <a:ext cx="7700962" cy="719138"/>
          </a:xfrm>
        </p:spPr>
        <p:txBody>
          <a:bodyPr/>
          <a:lstStyle/>
          <a:p>
            <a:r>
              <a:rPr lang="da-DK" b="1" dirty="0" smtClean="0"/>
              <a:t>Service patterns</a:t>
            </a:r>
            <a:endParaRPr lang="da-DK" b="1" dirty="0"/>
          </a:p>
        </p:txBody>
      </p:sp>
      <p:sp>
        <p:nvSpPr>
          <p:cNvPr id="3" name="Pladsholder til tekst 2"/>
          <p:cNvSpPr>
            <a:spLocks noGrp="1"/>
          </p:cNvSpPr>
          <p:nvPr>
            <p:ph type="body" sz="half" idx="1"/>
          </p:nvPr>
        </p:nvSpPr>
        <p:spPr>
          <a:xfrm>
            <a:off x="720724" y="1340767"/>
            <a:ext cx="7667699" cy="4393283"/>
          </a:xfrm>
        </p:spPr>
        <p:txBody>
          <a:bodyPr/>
          <a:lstStyle/>
          <a:p>
            <a:r>
              <a:rPr lang="da-DK" b="1" dirty="0"/>
              <a:t>Simple </a:t>
            </a:r>
            <a:r>
              <a:rPr lang="da-DK" b="1" dirty="0" err="1" smtClean="0"/>
              <a:t>lookups</a:t>
            </a:r>
            <a:endParaRPr lang="da-DK" b="1" dirty="0"/>
          </a:p>
          <a:p>
            <a:pPr lvl="1"/>
            <a:r>
              <a:rPr lang="da-DK" dirty="0" smtClean="0"/>
              <a:t>REST or batch</a:t>
            </a:r>
          </a:p>
          <a:p>
            <a:pPr lvl="1"/>
            <a:r>
              <a:rPr lang="da-DK" dirty="0" smtClean="0"/>
              <a:t>XML or JSON</a:t>
            </a:r>
          </a:p>
          <a:p>
            <a:r>
              <a:rPr lang="da-DK" b="1" dirty="0" smtClean="0"/>
              <a:t>Subscription to </a:t>
            </a:r>
            <a:r>
              <a:rPr lang="da-DK" b="1" dirty="0" err="1" smtClean="0"/>
              <a:t>changes</a:t>
            </a:r>
            <a:endParaRPr lang="da-DK" b="1" dirty="0"/>
          </a:p>
          <a:p>
            <a:pPr lvl="1"/>
            <a:r>
              <a:rPr lang="da-DK" dirty="0" smtClean="0"/>
              <a:t>Event </a:t>
            </a:r>
            <a:r>
              <a:rPr lang="da-DK" dirty="0" err="1" smtClean="0"/>
              <a:t>messages</a:t>
            </a:r>
            <a:r>
              <a:rPr lang="da-DK" dirty="0" smtClean="0"/>
              <a:t> or delta files</a:t>
            </a:r>
          </a:p>
          <a:p>
            <a:r>
              <a:rPr lang="da-DK" b="1" dirty="0" smtClean="0"/>
              <a:t>Cross register services</a:t>
            </a:r>
            <a:endParaRPr lang="da-DK" b="1" dirty="0"/>
          </a:p>
          <a:p>
            <a:pPr lvl="1"/>
            <a:r>
              <a:rPr lang="da-DK" dirty="0" err="1" smtClean="0"/>
              <a:t>Joining</a:t>
            </a:r>
            <a:r>
              <a:rPr lang="da-DK" dirty="0" smtClean="0"/>
              <a:t> data from multiple </a:t>
            </a:r>
            <a:r>
              <a:rPr lang="da-DK" smtClean="0"/>
              <a:t>sources</a:t>
            </a:r>
            <a:endParaRPr lang="da-DK" dirty="0" smtClean="0"/>
          </a:p>
          <a:p>
            <a:r>
              <a:rPr lang="da-DK" b="1" dirty="0" err="1" smtClean="0"/>
              <a:t>Geospatial</a:t>
            </a:r>
            <a:r>
              <a:rPr lang="da-DK" b="1" dirty="0" smtClean="0"/>
              <a:t> </a:t>
            </a:r>
            <a:r>
              <a:rPr lang="da-DK" b="1" dirty="0" err="1" smtClean="0"/>
              <a:t>searches</a:t>
            </a:r>
            <a:endParaRPr lang="da-DK" b="1" dirty="0"/>
          </a:p>
          <a:p>
            <a:pPr lvl="1"/>
            <a:r>
              <a:rPr lang="da-DK" dirty="0" err="1" smtClean="0"/>
              <a:t>Based</a:t>
            </a:r>
            <a:r>
              <a:rPr lang="da-DK" dirty="0" smtClean="0"/>
              <a:t> on administrative border or polygon</a:t>
            </a:r>
            <a:endParaRPr lang="da-DK" dirty="0"/>
          </a:p>
          <a:p>
            <a:endParaRPr lang="da-DK" dirty="0"/>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675456"/>
            <a:ext cx="4248472" cy="3776421"/>
          </a:xfrm>
          <a:prstGeom prst="rect">
            <a:avLst/>
          </a:prstGeom>
        </p:spPr>
      </p:pic>
    </p:spTree>
    <p:extLst>
      <p:ext uri="{BB962C8B-B14F-4D97-AF65-F5344CB8AC3E}">
        <p14:creationId xmlns:p14="http://schemas.microsoft.com/office/powerpoint/2010/main" val="5709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Access Management</a:t>
            </a:r>
            <a:endParaRPr lang="da-DK" b="1" dirty="0"/>
          </a:p>
        </p:txBody>
      </p:sp>
      <p:sp>
        <p:nvSpPr>
          <p:cNvPr id="3" name="Pladsholder til tekst 2"/>
          <p:cNvSpPr>
            <a:spLocks noGrp="1"/>
          </p:cNvSpPr>
          <p:nvPr>
            <p:ph type="body" sz="half" idx="1"/>
          </p:nvPr>
        </p:nvSpPr>
        <p:spPr>
          <a:xfrm>
            <a:off x="720724" y="1438275"/>
            <a:ext cx="7955731" cy="4295775"/>
          </a:xfrm>
        </p:spPr>
        <p:txBody>
          <a:bodyPr/>
          <a:lstStyle/>
          <a:p>
            <a:r>
              <a:rPr lang="da-DK" dirty="0" smtClean="0"/>
              <a:t>3 ”modes” of </a:t>
            </a:r>
            <a:r>
              <a:rPr lang="da-DK" dirty="0" err="1" smtClean="0"/>
              <a:t>access</a:t>
            </a:r>
            <a:r>
              <a:rPr lang="da-DK" dirty="0" smtClean="0"/>
              <a:t>:</a:t>
            </a:r>
          </a:p>
          <a:p>
            <a:pPr lvl="1"/>
            <a:r>
              <a:rPr lang="da-DK" dirty="0" err="1" smtClean="0"/>
              <a:t>Anonymous</a:t>
            </a:r>
            <a:endParaRPr lang="da-DK" dirty="0" smtClean="0"/>
          </a:p>
          <a:p>
            <a:pPr lvl="1"/>
            <a:r>
              <a:rPr lang="da-DK" dirty="0" err="1" smtClean="0"/>
              <a:t>Known</a:t>
            </a:r>
            <a:r>
              <a:rPr lang="da-DK" dirty="0" smtClean="0"/>
              <a:t> </a:t>
            </a:r>
            <a:r>
              <a:rPr lang="da-DK" dirty="0" err="1" smtClean="0"/>
              <a:t>user</a:t>
            </a:r>
            <a:endParaRPr lang="da-DK" dirty="0" smtClean="0"/>
          </a:p>
          <a:p>
            <a:pPr lvl="1"/>
            <a:r>
              <a:rPr lang="da-DK" dirty="0" err="1" smtClean="0"/>
              <a:t>Individual</a:t>
            </a:r>
            <a:r>
              <a:rPr lang="da-DK" dirty="0" smtClean="0"/>
              <a:t> permission</a:t>
            </a:r>
          </a:p>
          <a:p>
            <a:pPr lvl="1"/>
            <a:endParaRPr lang="da-DK" dirty="0" smtClean="0"/>
          </a:p>
          <a:p>
            <a:r>
              <a:rPr lang="da-DK" dirty="0" smtClean="0"/>
              <a:t>Access is managed by the </a:t>
            </a:r>
            <a:r>
              <a:rPr lang="da-DK" dirty="0" err="1" smtClean="0"/>
              <a:t>responsible</a:t>
            </a:r>
            <a:r>
              <a:rPr lang="da-DK" dirty="0" smtClean="0"/>
              <a:t> register </a:t>
            </a:r>
          </a:p>
          <a:p>
            <a:endParaRPr lang="da-DK" dirty="0"/>
          </a:p>
          <a:p>
            <a:r>
              <a:rPr lang="da-DK" dirty="0" err="1" smtClean="0"/>
              <a:t>Username</a:t>
            </a:r>
            <a:r>
              <a:rPr lang="da-DK" dirty="0" smtClean="0"/>
              <a:t>/password or </a:t>
            </a:r>
            <a:r>
              <a:rPr lang="da-DK" dirty="0" err="1" smtClean="0"/>
              <a:t>eID</a:t>
            </a:r>
            <a:endParaRPr lang="da-DK" dirty="0"/>
          </a:p>
        </p:txBody>
      </p:sp>
      <p:pic>
        <p:nvPicPr>
          <p:cNvPr id="5" name="Billede 4" descr="keys PNG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573380"/>
            <a:ext cx="4731397" cy="3109975"/>
          </a:xfrm>
          <a:prstGeom prst="rect">
            <a:avLst/>
          </a:prstGeom>
        </p:spPr>
      </p:pic>
    </p:spTree>
    <p:extLst>
      <p:ext uri="{BB962C8B-B14F-4D97-AF65-F5344CB8AC3E}">
        <p14:creationId xmlns:p14="http://schemas.microsoft.com/office/powerpoint/2010/main" val="1147354330"/>
      </p:ext>
    </p:extLst>
  </p:cSld>
  <p:clrMapOvr>
    <a:masterClrMapping/>
  </p:clrMapOvr>
</p:sld>
</file>

<file path=ppt/theme/theme1.xml><?xml version="1.0" encoding="utf-8"?>
<a:theme xmlns:a="http://schemas.openxmlformats.org/drawingml/2006/main" name="DIG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DIGST_DiasUdvidet</Template>
  <TotalTime>605</TotalTime>
  <Words>393</Words>
  <Application>Microsoft Office PowerPoint</Application>
  <PresentationFormat>Skærmshow (4:3)</PresentationFormat>
  <Paragraphs>61</Paragraphs>
  <Slides>10</Slides>
  <Notes>4</Notes>
  <HiddenSlides>0</HiddenSlides>
  <MMClips>0</MMClips>
  <ScaleCrop>false</ScaleCrop>
  <HeadingPairs>
    <vt:vector size="8" baseType="variant">
      <vt:variant>
        <vt:lpstr>Benyttede skrifttyper</vt:lpstr>
      </vt:variant>
      <vt:variant>
        <vt:i4>2</vt:i4>
      </vt:variant>
      <vt:variant>
        <vt:lpstr>Tema</vt:lpstr>
      </vt:variant>
      <vt:variant>
        <vt:i4>1</vt:i4>
      </vt:variant>
      <vt:variant>
        <vt:lpstr>Integrerede OLE-servere</vt:lpstr>
      </vt:variant>
      <vt:variant>
        <vt:i4>1</vt:i4>
      </vt:variant>
      <vt:variant>
        <vt:lpstr>Slidetitler</vt:lpstr>
      </vt:variant>
      <vt:variant>
        <vt:i4>10</vt:i4>
      </vt:variant>
    </vt:vector>
  </HeadingPairs>
  <TitlesOfParts>
    <vt:vector size="14" baseType="lpstr">
      <vt:lpstr>ＭＳ Ｐゴシック</vt:lpstr>
      <vt:lpstr>Verdana</vt:lpstr>
      <vt:lpstr>DIGST_DiasUdvidet</vt:lpstr>
      <vt:lpstr>Acrobat Document</vt:lpstr>
      <vt:lpstr>PowerPoint-præsentation</vt:lpstr>
      <vt:lpstr>The Danish government and Local Government Denmark entered into an agreement on basic data in October 2012</vt:lpstr>
      <vt:lpstr>Basic data in brief</vt:lpstr>
      <vt:lpstr>Common data model – The Basic Data model</vt:lpstr>
      <vt:lpstr>The real data model</vt:lpstr>
      <vt:lpstr>PowerPoint-præsentation</vt:lpstr>
      <vt:lpstr>Service types</vt:lpstr>
      <vt:lpstr>Service patterns</vt:lpstr>
      <vt:lpstr>Access Management</vt:lpstr>
      <vt:lpstr>For more information</vt:lpstr>
    </vt:vector>
  </TitlesOfParts>
  <Company>Finansministeriet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Lis Dreier Schäfer</dc:creator>
  <cp:lastModifiedBy>Adam Arndt</cp:lastModifiedBy>
  <cp:revision>49</cp:revision>
  <dcterms:created xsi:type="dcterms:W3CDTF">2012-10-10T08:07:01Z</dcterms:created>
  <dcterms:modified xsi:type="dcterms:W3CDTF">2019-03-28T10:44:33Z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llednr">
    <vt:lpwstr> </vt:lpwstr>
  </property>
</Properties>
</file>