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59"/>
  </p:notesMasterIdLst>
  <p:handoutMasterIdLst>
    <p:handoutMasterId r:id="rId60"/>
  </p:handoutMasterIdLst>
  <p:sldIdLst>
    <p:sldId id="507" r:id="rId2"/>
    <p:sldId id="520" r:id="rId3"/>
    <p:sldId id="448" r:id="rId4"/>
    <p:sldId id="530" r:id="rId5"/>
    <p:sldId id="509" r:id="rId6"/>
    <p:sldId id="451" r:id="rId7"/>
    <p:sldId id="531" r:id="rId8"/>
    <p:sldId id="534" r:id="rId9"/>
    <p:sldId id="544" r:id="rId10"/>
    <p:sldId id="473" r:id="rId11"/>
    <p:sldId id="536" r:id="rId12"/>
    <p:sldId id="465" r:id="rId13"/>
    <p:sldId id="510" r:id="rId14"/>
    <p:sldId id="537" r:id="rId15"/>
    <p:sldId id="501" r:id="rId16"/>
    <p:sldId id="511" r:id="rId17"/>
    <p:sldId id="462" r:id="rId18"/>
    <p:sldId id="475" r:id="rId19"/>
    <p:sldId id="488" r:id="rId20"/>
    <p:sldId id="476" r:id="rId21"/>
    <p:sldId id="487" r:id="rId22"/>
    <p:sldId id="477" r:id="rId23"/>
    <p:sldId id="486" r:id="rId24"/>
    <p:sldId id="478" r:id="rId25"/>
    <p:sldId id="489" r:id="rId26"/>
    <p:sldId id="479" r:id="rId27"/>
    <p:sldId id="491" r:id="rId28"/>
    <p:sldId id="545" r:id="rId29"/>
    <p:sldId id="546" r:id="rId30"/>
    <p:sldId id="547" r:id="rId31"/>
    <p:sldId id="548" r:id="rId32"/>
    <p:sldId id="549" r:id="rId33"/>
    <p:sldId id="550" r:id="rId34"/>
    <p:sldId id="551" r:id="rId35"/>
    <p:sldId id="552" r:id="rId36"/>
    <p:sldId id="528" r:id="rId37"/>
    <p:sldId id="522" r:id="rId38"/>
    <p:sldId id="527" r:id="rId39"/>
    <p:sldId id="526" r:id="rId40"/>
    <p:sldId id="524" r:id="rId41"/>
    <p:sldId id="525" r:id="rId42"/>
    <p:sldId id="512" r:id="rId43"/>
    <p:sldId id="540" r:id="rId44"/>
    <p:sldId id="543" r:id="rId45"/>
    <p:sldId id="541" r:id="rId46"/>
    <p:sldId id="513" r:id="rId47"/>
    <p:sldId id="467" r:id="rId48"/>
    <p:sldId id="538" r:id="rId49"/>
    <p:sldId id="469" r:id="rId50"/>
    <p:sldId id="502" r:id="rId51"/>
    <p:sldId id="455" r:id="rId52"/>
    <p:sldId id="535" r:id="rId53"/>
    <p:sldId id="517" r:id="rId54"/>
    <p:sldId id="508" r:id="rId55"/>
    <p:sldId id="515" r:id="rId56"/>
    <p:sldId id="516" r:id="rId57"/>
    <p:sldId id="529" r:id="rId5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B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275" autoAdjust="0"/>
    <p:restoredTop sz="79568" autoAdjust="0"/>
  </p:normalViewPr>
  <p:slideViewPr>
    <p:cSldViewPr>
      <p:cViewPr varScale="1">
        <p:scale>
          <a:sx n="69" d="100"/>
          <a:sy n="69" d="100"/>
        </p:scale>
        <p:origin x="-1800" y="-90"/>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28/04/2014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28/04/2014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extLst>
      <p:ext uri="{BB962C8B-B14F-4D97-AF65-F5344CB8AC3E}">
        <p14:creationId xmlns:p14="http://schemas.microsoft.com/office/powerpoint/2010/main" val="4268852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UPDATE: added “</a:t>
            </a:r>
            <a:r>
              <a:rPr lang="en-GB" i="1" dirty="0" smtClean="0">
                <a:solidFill>
                  <a:schemeClr val="accent1"/>
                </a:solidFill>
              </a:rPr>
              <a:t>both from the publisher’s and the re-user’s point of view”</a:t>
            </a:r>
            <a:r>
              <a:rPr lang="en-GB" dirty="0" smtClean="0"/>
              <a:t>  + added “</a:t>
            </a:r>
            <a:r>
              <a:rPr lang="en-GB" sz="1800" b="1" noProof="0" dirty="0" err="1" smtClean="0"/>
              <a:t>Transparancy</a:t>
            </a:r>
            <a:r>
              <a:rPr lang="en-GB" sz="1800" b="1" dirty="0" smtClean="0"/>
              <a:t>:  </a:t>
            </a:r>
            <a:r>
              <a:rPr lang="en-GB" sz="1800" dirty="0" smtClean="0"/>
              <a:t>Does the publication of the dataset increase transparency and openness of the government towards its citizens?”</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165967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extLst>
      <p:ext uri="{BB962C8B-B14F-4D97-AF65-F5344CB8AC3E}">
        <p14:creationId xmlns:p14="http://schemas.microsoft.com/office/powerpoint/2010/main" val="406028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dirty="0"/>
          </a:p>
        </p:txBody>
      </p:sp>
    </p:spTree>
    <p:extLst>
      <p:ext uri="{BB962C8B-B14F-4D97-AF65-F5344CB8AC3E}">
        <p14:creationId xmlns:p14="http://schemas.microsoft.com/office/powerpoint/2010/main" val="76465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35</a:t>
            </a:fld>
            <a:endParaRPr lang="en-GB" dirty="0"/>
          </a:p>
        </p:txBody>
      </p:sp>
    </p:spTree>
    <p:extLst>
      <p:ext uri="{BB962C8B-B14F-4D97-AF65-F5344CB8AC3E}">
        <p14:creationId xmlns:p14="http://schemas.microsoft.com/office/powerpoint/2010/main" val="375296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a:p>
        </p:txBody>
      </p:sp>
    </p:spTree>
    <p:extLst>
      <p:ext uri="{BB962C8B-B14F-4D97-AF65-F5344CB8AC3E}">
        <p14:creationId xmlns:p14="http://schemas.microsoft.com/office/powerpoint/2010/main" val="2595654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a:p>
        </p:txBody>
      </p:sp>
    </p:spTree>
    <p:extLst>
      <p:ext uri="{BB962C8B-B14F-4D97-AF65-F5344CB8AC3E}">
        <p14:creationId xmlns:p14="http://schemas.microsoft.com/office/powerpoint/2010/main" val="530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44</a:t>
            </a:fld>
            <a:endParaRPr lang="en-GB"/>
          </a:p>
        </p:txBody>
      </p:sp>
    </p:spTree>
    <p:extLst>
      <p:ext uri="{BB962C8B-B14F-4D97-AF65-F5344CB8AC3E}">
        <p14:creationId xmlns:p14="http://schemas.microsoft.com/office/powerpoint/2010/main" val="2741768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a:p>
        </p:txBody>
      </p:sp>
    </p:spTree>
    <p:extLst>
      <p:ext uri="{BB962C8B-B14F-4D97-AF65-F5344CB8AC3E}">
        <p14:creationId xmlns:p14="http://schemas.microsoft.com/office/powerpoint/2010/main" val="568536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47</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48</a:t>
            </a:fld>
            <a:endParaRPr lang="en-GB"/>
          </a:p>
        </p:txBody>
      </p:sp>
    </p:spTree>
    <p:extLst>
      <p:ext uri="{BB962C8B-B14F-4D97-AF65-F5344CB8AC3E}">
        <p14:creationId xmlns:p14="http://schemas.microsoft.com/office/powerpoint/2010/main" val="117774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41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52</a:t>
            </a:fld>
            <a:endParaRPr lang="en-GB"/>
          </a:p>
        </p:txBody>
      </p:sp>
    </p:spTree>
    <p:extLst>
      <p:ext uri="{BB962C8B-B14F-4D97-AF65-F5344CB8AC3E}">
        <p14:creationId xmlns:p14="http://schemas.microsoft.com/office/powerpoint/2010/main" val="3549777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53</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a:p>
        </p:txBody>
      </p:sp>
    </p:spTree>
    <p:extLst>
      <p:ext uri="{BB962C8B-B14F-4D97-AF65-F5344CB8AC3E}">
        <p14:creationId xmlns:p14="http://schemas.microsoft.com/office/powerpoint/2010/main" val="111867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a:p>
        </p:txBody>
      </p:sp>
    </p:spTree>
    <p:extLst>
      <p:ext uri="{BB962C8B-B14F-4D97-AF65-F5344CB8AC3E}">
        <p14:creationId xmlns:p14="http://schemas.microsoft.com/office/powerpoint/2010/main" val="370304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0AEF0"/>
              </a:buClr>
              <a:buSzPct val="120000"/>
              <a:buFont typeface="Arial" pitchFamily="34" charset="0"/>
              <a:buChar char="•"/>
              <a:defRPr/>
            </a:lvl1pPr>
            <a:lvl2pPr marL="742950" indent="-285750">
              <a:buClr>
                <a:srgbClr val="00AEF0"/>
              </a:buClr>
              <a:buFont typeface="Courier New"/>
              <a:buChar char="o"/>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Tree>
    <p:extLst>
      <p:ext uri="{BB962C8B-B14F-4D97-AF65-F5344CB8AC3E}">
        <p14:creationId xmlns:p14="http://schemas.microsoft.com/office/powerpoint/2010/main" val="38800362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eur-ws.org/Vol-782/CobdenEtAl_COLD2011.pdf"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docid=JD6asWTHPgrlQM&amp;tbnid=YxO9MMDoe41kRM:&amp;ved=0CAUQjRw&amp;url=http://ec.europa.eu/belgium/events/euopendoors/130504_op_en.htm&amp;ei=IF_vUrHfIs6R0QXjn4G4Cw&amp;bvm=bv.60444564,d.ZG4&amp;psig=AFQjCNEWlyfN7oRboIF9SG-M_AUhMD7syQ&amp;ust=1391505561514551" TargetMode="External"/><Relationship Id="rId5" Type="http://schemas.openxmlformats.org/officeDocument/2006/relationships/hyperlink" Target="http://www.google.be/url?sa=i&amp;rct=j&amp;q=&amp;esrc=s&amp;frm=1&amp;source=images&amp;cd=&amp;cad=rja&amp;docid=lLQa2YXlTRJHmM&amp;tbnid=o-DRdRq_6YyApM:&amp;ved=0CAUQjRw&amp;url=http://www.allaboutphones.nl/nieuws/23578/roamingkosten-vanaf-2016-verleden-tijd-in-europa.html&amp;ei=plvvUrvJN-mT0AWK4IGwBg&amp;bvm=bv.60444564,d.ZG4&amp;psig=AFQjCNEbDG2ImJl-jw4sRUJBhdWz7aThmQ&amp;ust=1391504670963471" TargetMode="External"/><Relationship Id="rId4" Type="http://schemas.openxmlformats.org/officeDocument/2006/relationships/hyperlink" Target="http://www.slideshare.net/OpenDataSupport/design-and-manage-persitent-uri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data.ydmed.gov.gr/doc/organization/16180" TargetMode="External"/><Relationship Id="rId4" Type="http://schemas.openxmlformats.org/officeDocument/2006/relationships/hyperlink" Target="http://www.slideshare.net/OpenDataSupport/design-and-manage-persitent-uri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ode.google.com/p/google-refin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youtube.com/watch?v=4Ve93C238gI"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joinup.ec.europa.eu/asset/core_business/document/linking-data-about-applications-and-decisions-authorisation-ppp" TargetMode="External"/><Relationship Id="rId3" Type="http://schemas.openxmlformats.org/officeDocument/2006/relationships/hyperlink" Target="http://www.minagric.gr/" TargetMode="External"/><Relationship Id="rId7" Type="http://schemas.openxmlformats.org/officeDocument/2006/relationships/hyperlink" Target="http://health.testproject.eu/PPP/" TargetMode="External"/><Relationship Id="rId2" Type="http://schemas.openxmlformats.org/officeDocument/2006/relationships/hyperlink" Target="https://joinup.ec.europa.eu/svn/core_business/Greece/" TargetMode="Externa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ec.europa.eu/dgs/health_consumer/index_en.htm" TargetMode="External"/><Relationship Id="rId4" Type="http://schemas.openxmlformats.org/officeDocument/2006/relationships/hyperlink" Target="http://health.testproject.eu/PPP/ppp_ontology.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location.testproject.eu/" TargetMode="External"/><Relationship Id="rId4" Type="http://schemas.openxmlformats.org/officeDocument/2006/relationships/hyperlink" Target="https://joinup.ec.europa.eu/asset/core_location/document/core-location-pilot-interconnecting-belgian-address-dat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joinup.ec.europa.eu/asset/adms_foss/description" TargetMode="External"/><Relationship Id="rId18" Type="http://schemas.openxmlformats.org/officeDocument/2006/relationships/hyperlink" Target="http://euclid-project.eu/" TargetMode="External"/><Relationship Id="rId26" Type="http://schemas.openxmlformats.org/officeDocument/2006/relationships/image" Target="../media/image46.gif"/><Relationship Id="rId3" Type="http://schemas.openxmlformats.org/officeDocument/2006/relationships/hyperlink" Target="http://publicdata.eu/" TargetMode="External"/><Relationship Id="rId21" Type="http://schemas.openxmlformats.org/officeDocument/2006/relationships/image" Target="../media/image43.jpeg"/><Relationship Id="rId34" Type="http://schemas.openxmlformats.org/officeDocument/2006/relationships/image" Target="../media/image51.png"/><Relationship Id="rId7" Type="http://schemas.openxmlformats.org/officeDocument/2006/relationships/hyperlink" Target="https://joinup.ec.europa.eu/asset/core_person/description" TargetMode="External"/><Relationship Id="rId12" Type="http://schemas.openxmlformats.org/officeDocument/2006/relationships/image" Target="../media/image38.png"/><Relationship Id="rId17" Type="http://schemas.openxmlformats.org/officeDocument/2006/relationships/image" Target="../media/image41.png"/><Relationship Id="rId25" Type="http://schemas.openxmlformats.org/officeDocument/2006/relationships/image" Target="../media/image45.png"/><Relationship Id="rId33" Type="http://schemas.openxmlformats.org/officeDocument/2006/relationships/image" Target="../media/image50.png"/><Relationship Id="rId2" Type="http://schemas.openxmlformats.org/officeDocument/2006/relationships/notesSlide" Target="../notesSlides/notesSlide29.xml"/><Relationship Id="rId16" Type="http://schemas.openxmlformats.org/officeDocument/2006/relationships/image" Target="../media/image40.emf"/><Relationship Id="rId20" Type="http://schemas.openxmlformats.org/officeDocument/2006/relationships/hyperlink" Target="http://lod2.eu/Welcome.html" TargetMode="External"/><Relationship Id="rId29" Type="http://schemas.openxmlformats.org/officeDocument/2006/relationships/hyperlink" Target="http://www.europeana.eu/" TargetMode="Externa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joinup.ec.europa.eu/asset/core_location/description" TargetMode="External"/><Relationship Id="rId24" Type="http://schemas.openxmlformats.org/officeDocument/2006/relationships/hyperlink" Target="http://www.opendatasupport.eu/" TargetMode="External"/><Relationship Id="rId32" Type="http://schemas.openxmlformats.org/officeDocument/2006/relationships/image" Target="../media/image49.png"/><Relationship Id="rId5" Type="http://schemas.openxmlformats.org/officeDocument/2006/relationships/hyperlink" Target="https://joinup.ec.europa.eu/asset/adms/description" TargetMode="External"/><Relationship Id="rId15" Type="http://schemas.openxmlformats.org/officeDocument/2006/relationships/hyperlink" Target="https://joinup.ec.europa.eu/asset/core_public_service/description" TargetMode="External"/><Relationship Id="rId23" Type="http://schemas.openxmlformats.org/officeDocument/2006/relationships/image" Target="../media/image44.png"/><Relationship Id="rId28" Type="http://schemas.openxmlformats.org/officeDocument/2006/relationships/image" Target="../media/image47.png"/><Relationship Id="rId10" Type="http://schemas.openxmlformats.org/officeDocument/2006/relationships/image" Target="../media/image37.png"/><Relationship Id="rId19" Type="http://schemas.openxmlformats.org/officeDocument/2006/relationships/image" Target="../media/image42.png"/><Relationship Id="rId31" Type="http://schemas.openxmlformats.org/officeDocument/2006/relationships/hyperlink" Target="http://publications.europa.eu/mdr/" TargetMode="External"/><Relationship Id="rId4" Type="http://schemas.openxmlformats.org/officeDocument/2006/relationships/image" Target="../media/image34.png"/><Relationship Id="rId9" Type="http://schemas.openxmlformats.org/officeDocument/2006/relationships/hyperlink" Target="https://joinup.ec.europa.eu/asset/core_business/description" TargetMode="External"/><Relationship Id="rId14" Type="http://schemas.openxmlformats.org/officeDocument/2006/relationships/image" Target="../media/image39.emf"/><Relationship Id="rId22" Type="http://schemas.openxmlformats.org/officeDocument/2006/relationships/hyperlink" Target="http://inspire.jrc.ec.europa.eu/" TargetMode="External"/><Relationship Id="rId27" Type="http://schemas.openxmlformats.org/officeDocument/2006/relationships/hyperlink" Target="https://joinup.ec.europa.eu/community/semic/description" TargetMode="External"/><Relationship Id="rId30" Type="http://schemas.openxmlformats.org/officeDocument/2006/relationships/image" Target="../media/image48.png"/><Relationship Id="rId35"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org.testproject.eu/MAREG/" TargetMode="External"/><Relationship Id="rId7" Type="http://schemas.openxmlformats.org/officeDocument/2006/relationships/hyperlink" Target="http://cpsv.testproject.eu/CPSV/" TargetMode="External"/><Relationship Id="rId2" Type="http://schemas.openxmlformats.org/officeDocument/2006/relationships/hyperlink" Target="http://health.testproject.eu/PPP/"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testmoz.com/185946"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okfn.org/opendata/" TargetMode="External"/><Relationship Id="rId13" Type="http://schemas.openxmlformats.org/officeDocument/2006/relationships/hyperlink" Target="http://org.testproject.eu/MAREG/" TargetMode="External"/><Relationship Id="rId18" Type="http://schemas.openxmlformats.org/officeDocument/2006/relationships/hyperlink" Target="http://joinup.ec.europa.eu/asset/core_business/document/linking-data-about-applications-and-decisions-authorisation-ppp" TargetMode="External"/><Relationship Id="rId3" Type="http://schemas.openxmlformats.org/officeDocument/2006/relationships/hyperlink" Target="http://www.euclid-project.eu/modules/course1" TargetMode="External"/><Relationship Id="rId21" Type="http://schemas.openxmlformats.org/officeDocument/2006/relationships/hyperlink" Target="http://lod.geodan.nl/" TargetMode="External"/><Relationship Id="rId7" Type="http://schemas.openxmlformats.org/officeDocument/2006/relationships/hyperlink" Target="https://joinup.ec.europa.eu/community/semic/document/study-business-models-linked-open-government-data-bm4logd" TargetMode="External"/><Relationship Id="rId12" Type="http://schemas.openxmlformats.org/officeDocument/2006/relationships/hyperlink" Target="https://joinup.ec.europa.eu/asset/core_business/document/organization-ontology-pilot-linking-public-sectors-organisational-data" TargetMode="External"/><Relationship Id="rId17" Type="http://schemas.openxmlformats.org/officeDocument/2006/relationships/hyperlink" Target="http://refine.deri.ie/" TargetMode="External"/><Relationship Id="rId2" Type="http://schemas.openxmlformats.org/officeDocument/2006/relationships/notesSlide" Target="../notesSlides/notesSlide32.xml"/><Relationship Id="rId16" Type="http://schemas.openxmlformats.org/officeDocument/2006/relationships/hyperlink" Target="https://github.com/OpenRefine" TargetMode="External"/><Relationship Id="rId20" Type="http://schemas.openxmlformats.org/officeDocument/2006/relationships/hyperlink" Target="http://spcdata.digitpa.gov.it/data.html" TargetMode="External"/><Relationship Id="rId1" Type="http://schemas.openxmlformats.org/officeDocument/2006/relationships/slideLayout" Target="../slideLayouts/slideLayout3.xml"/><Relationship Id="rId6" Type="http://schemas.openxmlformats.org/officeDocument/2006/relationships/hyperlink" Target="http://www.w3.org/DesignIssues/LinkedData.html" TargetMode="External"/><Relationship Id="rId11" Type="http://schemas.openxmlformats.org/officeDocument/2006/relationships/hyperlink" Target="http://data.gov.uk/dataset/road-accidents-safety-data" TargetMode="External"/><Relationship Id="rId5" Type="http://schemas.openxmlformats.org/officeDocument/2006/relationships/hyperlink" Target="https://joinup.ec.europa.eu/community/semic/document/case-study-how-linked-data-transforming-egovernment" TargetMode="External"/><Relationship Id="rId15" Type="http://schemas.openxmlformats.org/officeDocument/2006/relationships/hyperlink" Target="https://joinup.ec.europa.eu/asset/core_location/document/core-location-pilot-interconnecting-belgian-address-data" TargetMode="External"/><Relationship Id="rId23" Type="http://schemas.openxmlformats.org/officeDocument/2006/relationships/hyperlink" Target="http://companieshouse.gov.uk/" TargetMode="External"/><Relationship Id="rId10" Type="http://schemas.openxmlformats.org/officeDocument/2006/relationships/hyperlink" Target="http://data.gov.uk/dataset/uk-housing-stock" TargetMode="External"/><Relationship Id="rId19" Type="http://schemas.openxmlformats.org/officeDocument/2006/relationships/hyperlink" Target="http://lod.b3kat.de/doc" TargetMode="External"/><Relationship Id="rId4" Type="http://schemas.openxmlformats.org/officeDocument/2006/relationships/hyperlink" Target="http://lod-cloud.net/" TargetMode="External"/><Relationship Id="rId9" Type="http://schemas.openxmlformats.org/officeDocument/2006/relationships/hyperlink" Target="http://5stardata.info/" TargetMode="External"/><Relationship Id="rId14" Type="http://schemas.openxmlformats.org/officeDocument/2006/relationships/hyperlink" Target="http://data.ydmed.gov.gr/" TargetMode="External"/><Relationship Id="rId22" Type="http://schemas.openxmlformats.org/officeDocument/2006/relationships/hyperlink" Target="http://data.ordnancesurvey.co.uk/"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linkeddatabook.com/editions/1.0/" TargetMode="External"/><Relationship Id="rId7" Type="http://schemas.openxmlformats.org/officeDocument/2006/relationships/image" Target="../media/image61.jpeg"/><Relationship Id="rId2" Type="http://schemas.openxmlformats.org/officeDocument/2006/relationships/hyperlink" Target="http://www.semantic-web.at/LOD-TheEssentials.pdf" TargetMode="Externa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www.euclid-project.eu/modules/course1" TargetMode="External"/><Relationship Id="rId4" Type="http://schemas.openxmlformats.org/officeDocument/2006/relationships/hyperlink" Target="http://ieeexplore.ieee.org/stamp/stamp.jsp?tp=&amp;arnumber=6237454" TargetMode="External"/><Relationship Id="rId9" Type="http://schemas.openxmlformats.org/officeDocument/2006/relationships/image" Target="../media/image42.png"/></Relationships>
</file>

<file path=ppt/slides/_rels/slide56.xml.rels><?xml version="1.0" encoding="UTF-8" standalone="yes"?>
<Relationships xmlns="http://schemas.openxmlformats.org/package/2006/relationships"><Relationship Id="rId8" Type="http://schemas.openxmlformats.org/officeDocument/2006/relationships/hyperlink" Target="http://latc-project.eu/" TargetMode="External"/><Relationship Id="rId13" Type="http://schemas.openxmlformats.org/officeDocument/2006/relationships/image" Target="../media/image66.jpeg"/><Relationship Id="rId3" Type="http://schemas.openxmlformats.org/officeDocument/2006/relationships/hyperlink" Target="http://okfn.org/" TargetMode="External"/><Relationship Id="rId7" Type="http://schemas.openxmlformats.org/officeDocument/2006/relationships/hyperlink" Target="http://www.w3.org/2011/gld/wiki/Main_Page" TargetMode="External"/><Relationship Id="rId12" Type="http://schemas.openxmlformats.org/officeDocument/2006/relationships/image" Target="../media/image65.jpeg"/><Relationship Id="rId2" Type="http://schemas.openxmlformats.org/officeDocument/2006/relationships/hyperlink" Target="http://lod2.eu/" TargetMode="Externa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hyperlink" Target="http://ec.europa.eu/isa/" TargetMode="External"/><Relationship Id="rId11" Type="http://schemas.openxmlformats.org/officeDocument/2006/relationships/image" Target="../media/image64.jpeg"/><Relationship Id="rId5" Type="http://schemas.openxmlformats.org/officeDocument/2006/relationships/hyperlink" Target="http://projecteuclid.org/" TargetMode="External"/><Relationship Id="rId15" Type="http://schemas.openxmlformats.org/officeDocument/2006/relationships/image" Target="../media/image46.gif"/><Relationship Id="rId10" Type="http://schemas.openxmlformats.org/officeDocument/2006/relationships/image" Target="../media/image63.png"/><Relationship Id="rId4" Type="http://schemas.openxmlformats.org/officeDocument/2006/relationships/hyperlink" Target="http://www.w3.org/standards/semanticweb/" TargetMode="External"/><Relationship Id="rId9" Type="http://schemas.openxmlformats.org/officeDocument/2006/relationships/hyperlink" Target="http://data.gov.uk/linked-data" TargetMode="External"/><Relationship Id="rId14" Type="http://schemas.openxmlformats.org/officeDocument/2006/relationships/image" Target="../media/image67.png"/></Relationships>
</file>

<file path=ppt/slides/_rels/slide5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hyperlink" Target="http://joinup.ec.europa.eu/" TargetMode="External"/><Relationship Id="rId3" Type="http://schemas.openxmlformats.org/officeDocument/2006/relationships/image" Target="../media/image69.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72.gif"/><Relationship Id="rId5" Type="http://schemas.openxmlformats.org/officeDocument/2006/relationships/image" Target="../media/image70.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hyperlink" Target="http://www.ted.com/talks/tim_berners_lee_on_the_next_web.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x_xzT5eF5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uju4wT9uBIA" TargetMode="External"/><Relationship Id="rId4" Type="http://schemas.openxmlformats.org/officeDocument/2006/relationships/hyperlink" Target="http://www.w3.org/DesignIssues/LinkedData.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1.2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Introduction to Linked Data</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principles in practice... (1)</a:t>
            </a:r>
            <a:endParaRPr lang="en-GB" dirty="0"/>
          </a:p>
        </p:txBody>
      </p:sp>
      <p:sp>
        <p:nvSpPr>
          <p:cNvPr id="3" name="Content Placeholder 2"/>
          <p:cNvSpPr>
            <a:spLocks noGrp="1"/>
          </p:cNvSpPr>
          <p:nvPr>
            <p:ph sz="quarter" idx="15"/>
          </p:nvPr>
        </p:nvSpPr>
        <p:spPr>
          <a:xfrm>
            <a:off x="395536" y="1752600"/>
            <a:ext cx="8352928" cy="4419600"/>
          </a:xfrm>
        </p:spPr>
        <p:txBody>
          <a:bodyPr/>
          <a:lstStyle/>
          <a:p>
            <a:pPr marL="182880" lvl="0" indent="-457200">
              <a:buFont typeface="+mj-lt"/>
              <a:buAutoNum type="arabicPeriod"/>
              <a:defRPr/>
            </a:pPr>
            <a:r>
              <a:rPr lang="en-GB" dirty="0"/>
              <a:t>Use Uniform Resource Identifiers (URIs) as names for things. </a:t>
            </a:r>
            <a:endParaRPr lang="en-GB" dirty="0" smtClean="0"/>
          </a:p>
          <a:p>
            <a:pPr marL="182880" indent="-457200">
              <a:buFont typeface="+mj-lt"/>
              <a:buAutoNum type="arabicPeriod"/>
              <a:defRPr/>
            </a:pPr>
            <a:r>
              <a:rPr lang="en-GB" dirty="0"/>
              <a:t>Use HTTP URIs so that people can look up those names. </a:t>
            </a:r>
            <a:endParaRPr lang="en-GB" dirty="0" smtClean="0"/>
          </a:p>
          <a:p>
            <a:pPr indent="0">
              <a:defRPr/>
            </a:pPr>
            <a:endParaRPr lang="en-GB" sz="1400" dirty="0" smtClean="0"/>
          </a:p>
          <a:p>
            <a:pPr lvl="1">
              <a:buNone/>
            </a:pPr>
            <a:r>
              <a:rPr lang="en-GB" i="1" dirty="0" smtClean="0"/>
              <a:t>E.g. for an organisation: </a:t>
            </a:r>
            <a:r>
              <a:rPr lang="en-GB" b="1" i="1" dirty="0" smtClean="0"/>
              <a:t>UNICEF</a:t>
            </a:r>
            <a:endParaRPr lang="en-GB" b="1" i="1" dirty="0"/>
          </a:p>
          <a:p>
            <a:pPr lvl="2">
              <a:buClr>
                <a:srgbClr val="000000"/>
              </a:buClr>
            </a:pPr>
            <a:r>
              <a:rPr lang="en-GB" sz="1800" dirty="0">
                <a:solidFill>
                  <a:schemeClr val="tx2"/>
                </a:solidFill>
                <a:cs typeface="Courier New" pitchFamily="49" charset="0"/>
              </a:rPr>
              <a:t>http://publications.europa.eu/resource/authority/corporate-body/UNICEF</a:t>
            </a:r>
            <a:endParaRPr lang="nl-BE"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4014788"/>
            <a:ext cx="39052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 </a:t>
            </a:r>
            <a:r>
              <a:rPr lang="nl-BE" dirty="0" err="1" smtClean="0"/>
              <a:t>four</a:t>
            </a:r>
            <a:r>
              <a:rPr lang="nl-BE" dirty="0" smtClean="0"/>
              <a:t> </a:t>
            </a:r>
            <a:r>
              <a:rPr lang="nl-BE" dirty="0" err="1" smtClean="0"/>
              <a:t>principles</a:t>
            </a:r>
            <a:r>
              <a:rPr lang="nl-BE" dirty="0" smtClean="0"/>
              <a:t> in </a:t>
            </a:r>
            <a:r>
              <a:rPr lang="nl-BE" dirty="0" err="1" smtClean="0"/>
              <a:t>practice</a:t>
            </a:r>
            <a:r>
              <a:rPr lang="nl-BE" dirty="0" smtClean="0"/>
              <a:t>... (2)</a:t>
            </a:r>
            <a:endParaRPr lang="nl-BE" dirty="0"/>
          </a:p>
        </p:txBody>
      </p:sp>
      <p:sp>
        <p:nvSpPr>
          <p:cNvPr id="3" name="Content Placeholder 2"/>
          <p:cNvSpPr>
            <a:spLocks noGrp="1"/>
          </p:cNvSpPr>
          <p:nvPr>
            <p:ph sz="quarter" idx="15"/>
          </p:nvPr>
        </p:nvSpPr>
        <p:spPr/>
        <p:txBody>
          <a:bodyPr/>
          <a:lstStyle/>
          <a:p>
            <a:pPr marL="457200" lvl="0" indent="-457200">
              <a:buFont typeface="+mj-lt"/>
              <a:buAutoNum type="arabicPeriod" startAt="3"/>
              <a:defRPr/>
            </a:pPr>
            <a:r>
              <a:rPr lang="en-GB" dirty="0"/>
              <a:t>When someone looks up a URI, provide useful information, using the standards (RDF*, SPARQL). </a:t>
            </a:r>
          </a:p>
          <a:p>
            <a:pPr marL="182880" lvl="0" indent="-457200">
              <a:buFont typeface="+mj-lt"/>
              <a:buAutoNum type="arabicPeriod" startAt="3"/>
              <a:defRPr/>
            </a:pPr>
            <a:r>
              <a:rPr lang="en-GB" dirty="0"/>
              <a:t>Include links to other URIs so that they can discover more things. </a:t>
            </a:r>
          </a:p>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grpSp>
        <p:nvGrpSpPr>
          <p:cNvPr id="8" name="Group 7"/>
          <p:cNvGrpSpPr/>
          <p:nvPr/>
        </p:nvGrpSpPr>
        <p:grpSpPr>
          <a:xfrm>
            <a:off x="1043608" y="3212976"/>
            <a:ext cx="6884103" cy="2340240"/>
            <a:chOff x="1043608" y="3825064"/>
            <a:chExt cx="6884103" cy="234024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861048"/>
              <a:ext cx="6812095" cy="23042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ltGray">
            <a:xfrm>
              <a:off x="1043608" y="3825064"/>
              <a:ext cx="6552728"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7" name="Rectangle 6"/>
            <p:cNvSpPr/>
            <p:nvPr/>
          </p:nvSpPr>
          <p:spPr bwMode="ltGray">
            <a:xfrm>
              <a:off x="1263747" y="4295230"/>
              <a:ext cx="6663963"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spTree>
    <p:extLst>
      <p:ext uri="{BB962C8B-B14F-4D97-AF65-F5344CB8AC3E}">
        <p14:creationId xmlns:p14="http://schemas.microsoft.com/office/powerpoint/2010/main" val="1048179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vs. open data</a:t>
            </a:r>
            <a:endParaRPr lang="en-GB" dirty="0"/>
          </a:p>
        </p:txBody>
      </p:sp>
      <p:sp>
        <p:nvSpPr>
          <p:cNvPr id="14" name="Content Placeholder 13"/>
          <p:cNvSpPr>
            <a:spLocks noGrp="1"/>
          </p:cNvSpPr>
          <p:nvPr>
            <p:ph sz="quarter" idx="14"/>
          </p:nvPr>
        </p:nvSpPr>
        <p:spPr>
          <a:xfrm>
            <a:off x="533400" y="1752601"/>
            <a:ext cx="3534544" cy="4419599"/>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Open data</a:t>
            </a:r>
          </a:p>
          <a:p>
            <a:endParaRPr lang="en-GB" dirty="0" smtClean="0"/>
          </a:p>
          <a:p>
            <a:pPr algn="just"/>
            <a:r>
              <a:rPr lang="en-GB" sz="1800" dirty="0" smtClean="0"/>
              <a:t>Data can be published and be publicly available under an open licence without linking to other data sources.</a:t>
            </a:r>
          </a:p>
          <a:p>
            <a:endParaRPr lang="en-GB" dirty="0"/>
          </a:p>
        </p:txBody>
      </p:sp>
      <p:sp>
        <p:nvSpPr>
          <p:cNvPr id="15" name="Content Placeholder 14"/>
          <p:cNvSpPr>
            <a:spLocks noGrp="1"/>
          </p:cNvSpPr>
          <p:nvPr>
            <p:ph sz="quarter" idx="15"/>
          </p:nvPr>
        </p:nvSpPr>
        <p:spPr>
          <a:xfrm>
            <a:off x="5076056" y="1752600"/>
            <a:ext cx="3534544" cy="4419600"/>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Linked data</a:t>
            </a:r>
          </a:p>
          <a:p>
            <a:pPr algn="ctr"/>
            <a:endParaRPr lang="en-GB" dirty="0" smtClean="0"/>
          </a:p>
          <a:p>
            <a:r>
              <a:rPr lang="en-GB" sz="1800" dirty="0" smtClean="0"/>
              <a:t>Data can be linked to URIs from other data sources, using open standards such as RDF without being publicly available under an open licence.</a:t>
            </a:r>
          </a:p>
          <a:p>
            <a:pPr algn="ct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
        <p:nvSpPr>
          <p:cNvPr id="7" name="Rectangle 6"/>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smtClean="0">
                <a:solidFill>
                  <a:schemeClr val="tx2"/>
                </a:solidFill>
                <a:latin typeface="+mj-lt"/>
              </a:rPr>
              <a:t>Open data is data that can be freely used, reused and redistributed by anyone – subject only, at most, to the requirement to attribute and sharealike.</a:t>
            </a:r>
            <a:r>
              <a:rPr lang="en-GB" dirty="0" smtClean="0">
                <a:solidFill>
                  <a:schemeClr val="tx2"/>
                </a:solidFill>
                <a:latin typeface="+mj-lt"/>
              </a:rPr>
              <a:t>” </a:t>
            </a:r>
          </a:p>
          <a:p>
            <a:r>
              <a:rPr lang="en-GB" sz="1600" i="1" dirty="0" smtClean="0">
                <a:solidFill>
                  <a:schemeClr val="tx1"/>
                </a:solidFill>
                <a:latin typeface="+mj-lt"/>
              </a:rPr>
              <a:t>- OpenDefinition.org</a:t>
            </a:r>
          </a:p>
        </p:txBody>
      </p:sp>
      <p:sp>
        <p:nvSpPr>
          <p:cNvPr id="9218" name="AutoShape 2" descr="http://ed101.bu.edu/StudentDoc/Archives/ED101fa09/floodj/Images/Wrong%20ma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9220" name="Picture 4" descr="Not Equal To 5 by dripsandcastle - Not Equal To"/>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39952" y="3068960"/>
            <a:ext cx="864096" cy="864096"/>
          </a:xfrm>
          <a:prstGeom prst="rect">
            <a:avLst/>
          </a:prstGeom>
          <a:noFill/>
        </p:spPr>
      </p:pic>
      <p:sp>
        <p:nvSpPr>
          <p:cNvPr id="9" name="Rectangle 8"/>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rPr>
              <a:t>Cobden et al., A research agenda for Linked Closed Data</a:t>
            </a:r>
            <a:br>
              <a:rPr lang="en-GB" sz="1100" dirty="0" smtClean="0">
                <a:solidFill>
                  <a:schemeClr val="tx1"/>
                </a:solidFill>
              </a:rPr>
            </a:br>
            <a:r>
              <a:rPr lang="en-GB" sz="1100" dirty="0" smtClean="0">
                <a:hlinkClick r:id="rId3"/>
              </a:rPr>
              <a:t> http://ceur-ws.org/Vol-782/CobdenEtAl_COLD2011.pdf</a:t>
            </a:r>
            <a:endParaRPr lang="en-GB" sz="1100" dirty="0" smtClean="0">
              <a:solidFill>
                <a:schemeClr val="tx1"/>
              </a:solidFill>
            </a:endParaRPr>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Linked data foundations</a:t>
            </a:r>
            <a:br>
              <a:rPr lang="en-GB" sz="7200" i="0" dirty="0" smtClean="0">
                <a:solidFill>
                  <a:schemeClr val="accent1"/>
                </a:solidFill>
                <a:latin typeface="Bradley Hand ITC" pitchFamily="66" charset="0"/>
              </a:rPr>
            </a:br>
            <a:r>
              <a:rPr lang="en-GB" b="0" dirty="0" smtClean="0"/>
              <a:t>URIs for naming things, RDF for describing data and SPARQL for querying it.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Uniform Resource Identifier (URI)</a:t>
            </a:r>
            <a:endParaRPr lang="en-GB" dirty="0"/>
          </a:p>
        </p:txBody>
      </p:sp>
      <p:sp>
        <p:nvSpPr>
          <p:cNvPr id="19" name="Content Placeholder 2"/>
          <p:cNvSpPr>
            <a:spLocks noGrp="1"/>
          </p:cNvSpPr>
          <p:nvPr>
            <p:ph sz="quarter" idx="15"/>
          </p:nvPr>
        </p:nvSpPr>
        <p:spPr/>
        <p:txBody>
          <a:bodyPr/>
          <a:lstStyle/>
          <a:p>
            <a:r>
              <a:rPr lang="en-GB" sz="1800" i="1" dirty="0" smtClean="0">
                <a:solidFill>
                  <a:schemeClr val="accent1"/>
                </a:solidFill>
              </a:rPr>
              <a:t>“A Uniform Resource Identifier (URI) is a compact sequence of characters that identifies an abstract or physical resource.”</a:t>
            </a:r>
            <a:r>
              <a:rPr lang="en-GB" sz="1800" dirty="0" smtClean="0"/>
              <a:t> </a:t>
            </a:r>
          </a:p>
          <a:p>
            <a:r>
              <a:rPr lang="en-GB" sz="1600" dirty="0" smtClean="0"/>
              <a:t>– ISA’s 10 Rules for Persistent URIs</a:t>
            </a:r>
          </a:p>
          <a:p>
            <a:pPr>
              <a:spcAft>
                <a:spcPts val="0"/>
              </a:spcAft>
            </a:pPr>
            <a:endParaRPr lang="en-GB" sz="1800" dirty="0" smtClean="0"/>
          </a:p>
          <a:p>
            <a:pPr lvl="1">
              <a:buNone/>
            </a:pPr>
            <a:r>
              <a:rPr lang="en-GB" dirty="0" smtClean="0"/>
              <a:t>A </a:t>
            </a:r>
            <a:r>
              <a:rPr lang="en-GB" dirty="0"/>
              <a:t>country, e.g. Belgium</a:t>
            </a:r>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publications.europa.eu/resource/authority/country/BEL</a:t>
            </a:r>
          </a:p>
          <a:p>
            <a:pPr lvl="1">
              <a:buNone/>
            </a:pPr>
            <a:r>
              <a:rPr lang="en-GB" dirty="0" smtClean="0"/>
              <a:t>An organisation, </a:t>
            </a:r>
            <a:r>
              <a:rPr lang="en-GB" dirty="0"/>
              <a:t>e.g. </a:t>
            </a:r>
            <a:r>
              <a:rPr lang="en-GB" dirty="0" smtClean="0"/>
              <a:t>the Publications Office</a:t>
            </a:r>
            <a:endParaRPr lang="en-GB" dirty="0"/>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publications.europa.eu/resource/authority/corporate-body/PUBL</a:t>
            </a:r>
          </a:p>
          <a:p>
            <a:pPr lvl="1">
              <a:buNone/>
            </a:pPr>
            <a:r>
              <a:rPr lang="en-GB" dirty="0"/>
              <a:t>A dataset, e.g. </a:t>
            </a:r>
            <a:r>
              <a:rPr lang="en-GB" dirty="0" smtClean="0"/>
              <a:t>Countries Named Authority List</a:t>
            </a:r>
            <a:endParaRPr lang="en-GB" dirty="0"/>
          </a:p>
          <a:p>
            <a:pPr lvl="2">
              <a:buClr>
                <a:srgbClr val="000000"/>
              </a:buClr>
            </a:pPr>
            <a:r>
              <a:rPr lang="en-GB" sz="1400" b="1" dirty="0">
                <a:solidFill>
                  <a:schemeClr val="tx2"/>
                </a:solidFill>
                <a:latin typeface="+mj-lt"/>
                <a:cs typeface="Courier New" pitchFamily="49" charset="0"/>
              </a:rPr>
              <a:t>http://publications.europa.eu/resource/authority/country/</a:t>
            </a:r>
            <a:endParaRPr lang="en-GB" dirty="0" smtClean="0">
              <a:solidFill>
                <a:srgbClr val="000000"/>
              </a:solidFill>
            </a:endParaRPr>
          </a:p>
          <a:p>
            <a:pPr lvl="1">
              <a:buClr>
                <a:srgbClr val="000000"/>
              </a:buClr>
            </a:pPr>
            <a:endParaRPr lang="en-GB" dirty="0" smtClean="0"/>
          </a:p>
          <a:p>
            <a:pPr lvl="2">
              <a:buClr>
                <a:srgbClr val="000000"/>
              </a:buClr>
              <a:buNone/>
            </a:pPr>
            <a:endParaRPr lang="en-GB" dirty="0" smtClean="0"/>
          </a:p>
          <a:p>
            <a:pPr lvl="2"/>
            <a:endParaRPr lang="en-GB"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14</a:t>
            </a:fld>
            <a:endParaRPr lang="en-GB" dirty="0"/>
          </a:p>
        </p:txBody>
      </p:sp>
      <p:sp>
        <p:nvSpPr>
          <p:cNvPr id="21" name="Freeform 57"/>
          <p:cNvSpPr>
            <a:spLocks/>
          </p:cNvSpPr>
          <p:nvPr/>
        </p:nvSpPr>
        <p:spPr bwMode="auto">
          <a:xfrm>
            <a:off x="6988296" y="3068960"/>
            <a:ext cx="864096" cy="648072"/>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50000"/>
            </a:schemeClr>
          </a:solidFill>
          <a:ln w="6350" cap="rnd" cmpd="sng">
            <a:solidFill>
              <a:schemeClr val="bg1"/>
            </a:solidFill>
            <a:prstDash val="solid"/>
            <a:round/>
            <a:headEnd/>
            <a:tailEnd/>
          </a:ln>
          <a:effectLst>
            <a:outerShdw blurRad="50800" dist="38100" dir="5400000" algn="t" rotWithShape="0">
              <a:prstClr val="black">
                <a:alpha val="40000"/>
              </a:prstClr>
            </a:outerShdw>
          </a:effectLst>
        </p:spPr>
        <p:txBody>
          <a:bodyPr anchor="ctr" anchorCtr="0"/>
          <a:lstStyle/>
          <a:p>
            <a:pPr algn="ctr"/>
            <a:r>
              <a:rPr lang="en-GB" sz="1200" b="1" dirty="0" smtClean="0">
                <a:solidFill>
                  <a:schemeClr val="bg1"/>
                </a:solidFill>
              </a:rPr>
              <a:t>BE</a:t>
            </a:r>
            <a:endParaRPr lang="en-GB" sz="1200" b="1" dirty="0">
              <a:solidFill>
                <a:schemeClr val="bg1"/>
              </a:solidFill>
            </a:endParaRPr>
          </a:p>
        </p:txBody>
      </p:sp>
      <p:pic>
        <p:nvPicPr>
          <p:cNvPr id="23" name="Picture 5" descr="C:\Users\loutasn\Downloads\1368737380_spreadsheet.png"/>
          <p:cNvPicPr>
            <a:picLocks noChangeAspect="1" noChangeArrowheads="1"/>
          </p:cNvPicPr>
          <p:nvPr/>
        </p:nvPicPr>
        <p:blipFill>
          <a:blip r:embed="rId3" cstate="print"/>
          <a:srcRect/>
          <a:stretch>
            <a:fillRect/>
          </a:stretch>
        </p:blipFill>
        <p:spPr bwMode="auto">
          <a:xfrm>
            <a:off x="7020272" y="4653136"/>
            <a:ext cx="576064" cy="576064"/>
          </a:xfrm>
          <a:prstGeom prst="rect">
            <a:avLst/>
          </a:prstGeom>
          <a:noFill/>
          <a:effectLst>
            <a:outerShdw blurRad="50800" dist="38100" dir="5400000" algn="t" rotWithShape="0">
              <a:prstClr val="black">
                <a:alpha val="40000"/>
              </a:prstClr>
            </a:outerShdw>
          </a:effectLst>
        </p:spPr>
      </p:pic>
      <p:sp>
        <p:nvSpPr>
          <p:cNvPr id="12" name="Rectangle 11"/>
          <p:cNvSpPr/>
          <p:nvPr/>
        </p:nvSpPr>
        <p:spPr bwMode="ltGray">
          <a:xfrm>
            <a:off x="4499992" y="5877272"/>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4"/>
              </a:rPr>
              <a:t>http://www.slideshare.net/OpenDataSupport/design-and-manage-persitent-uris</a:t>
            </a:r>
            <a:endParaRPr lang="en-GB" sz="1100" dirty="0" smtClean="0">
              <a:solidFill>
                <a:schemeClr val="tx1"/>
              </a:solidFill>
            </a:endParaRPr>
          </a:p>
        </p:txBody>
      </p:sp>
      <p:sp>
        <p:nvSpPr>
          <p:cNvPr id="2" name="AutoShape 2"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5"/>
          </p:cNvPr>
          <p:cNvSpPr>
            <a:spLocks noChangeAspect="1" noChangeArrowheads="1"/>
          </p:cNvSpPr>
          <p:nvPr/>
        </p:nvSpPr>
        <p:spPr bwMode="auto">
          <a:xfrm>
            <a:off x="28575" y="-22098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5"/>
          </p:cNvPr>
          <p:cNvSpPr>
            <a:spLocks noChangeAspect="1" noChangeArrowheads="1"/>
          </p:cNvSpPr>
          <p:nvPr/>
        </p:nvSpPr>
        <p:spPr bwMode="auto">
          <a:xfrm>
            <a:off x="180975" y="-20574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7" descr="data:image/jpeg;base64,/9j/4AAQSkZJRgABAQAAAQABAAD/2wCEAAkGBxISEhAQEg8UEBUWFxcWERUUFRcUFRYUGBgXFhYUFRQYHywgGB0lGxkWIzQhJSssLy4uGCAzRDMuOiotLisBCgoKDg0OGxAQGzImHyQsMi8sLCwtLCw0LCwsLCwsLCwsLCwwLCwsLCwsLCwsLCwsLCwsLCwsLCwsLCwsLCwsLP/AABEIAGwAwAMBEQACEQEDEQH/xAAbAAEAAgMBAQAAAAAAAAAAAAAABQYBAwQCB//EAD8QAAEDAgIECQkIAQUAAAAAAAEAAgMEERIhBQYxURMWMjNBcZGx4RQiQlJTYYGS0QcVFyNkcqLBYiRUk6Hi/8QAGwEBAAIDAQEAAAAAAAAAAAAAAAEFAgMEBgf/xAAwEQACAQIDBgYCAQUBAAAAAAAAAQIDEQQSIQUVMUFRYRMiM1JxoRY0MgYjQoGRFP/aAAwDAQACEQMRAD8A+4IAo0GgUgIAlwEuAlwEuAlwEuAlwFFwApGplAEAQBAEAQBAEAQBAEB4kNgTuF1jJ2V0THUijpR9r2b/AN/VVc8fNJuyOxYaN9WRQ1ml9RnY76qse26t9Io693Q6szxmm9SPsd9VO/K3tRO7afVjjNN6kfY76pvyt7UN20+rHGab1I+x31Tflb2obtp9WOM03qR9jvqm/K3tQ3bT6scZpvUj7HfVN+Vvahu2n1Y4zTepH2O+qb8re1DdtPqxxmm9SPsd9U35W9qG7afVjjNN6kfY76pvyt7UN20+rJGm0u9zQ4tbc7r/AFXfS2jUnBSaRyzwkYuyZKUspc0OPTuVpRm5xuzjnHLKxuW0wMoAgCAIAgCAIAgCAICrz6YlwuzbsPo+5ccq0mtTjdeotSpP1hnwnNmw+j7utV1OCm1F8zUtq1+RSm631VhnH8nivR/jGBtrdnTvrE9jPG+q3x/J4qfxbA9H9DfeJ7DjdVb4/k8U/FsD3+hvvE9hxuqt8fyeKfi2B7/Q33iew43VW+P5PFPxfAd/ob7xPYcb6rfH8nij/pXAd/ojfeJ7DjdVb4/k8U/FsD3+id94nsON1Vvj+TxT8WwPf6G+8T2HG+q3x/J4p+LYHv8ARG+8T2LZojWOodDGSWXI9X39a46my6NGWSPBHqcDSjiKEas+LLdorTMpiYbt+X3rZCnGCsjRXwdNVGWTRk5fGHO257OtZFVVgoSsjrUGsIAgCAIAgCAIAgCAo9RyH/tPcVXyehWPmU1/JPUe5ctL+a+SvRQGbAvoiNh6RjWwU35jRolqbRUTqaSc1Aa9p82O3nEDJ1he7syzMbM1T1toV6eMjQVO8XzOqNCDpOebXoKOqphTSxvhxTOILHXfh83k3zyPnO2ZZC6mvh8bLGRqQl/bXFCnOl4TzLzCh0VE+nmndUBj28lhGbrZvsPSyLcxsUYnH1qWKhRjC8XzFOhCVJyza9CICt1qcuqMqdbgKAXPQfMRdX9lUGK9WR9F2P8Ap0/guuh+ZZ8e9cxhiPUZcNC803496go8Sv7h3qDQEAQBAEAQBAEAQBAUeo5D/wBp7iq6XArHzKbJyT1HuXNT9RfJXooDNg6l9ENh6U3aHMlNXqimY9xqYzI3CQ3De4J805XsciTfosqradDFVqajhZZXfX4OnDSpxk85GSWubAAXyAJNh0ZnPtVjSvlvLic99W0YWy2upFjBWNlroNOJLaVqaZ0MDYYsEjRaUkusb5+bc55k5ncLKpwVDFwr1J1ZXi+COqvKi4RUFrzIpW+hyhAXPQfMRdX9lUGK9WR9E2P+nT+C66H5lnx7yuYxxHqMuGheab8e9QyjxPqs71BoCAIAgCAIAgCAIAgKPUch/wC09xVdLgVj5lNk5J6j3Lmp+ovkr0UBmwdS+iGw9KeGotqS0M9KKV7HREzl2JrsTsOWQvuyc7LZkFT1aONeMU1K1Pg0dMZ0lR1/kRKt+L1OZMJazsQEJJbR9TSinmZLEXTO5DgXADDmL22XJOzbYXVPi6OMni4SoztBcUdVOdGNNp6yIlXL4nKFALnoPmIur+yqDFerI+ibH/Tp/BddD8yz495XMY4j1GXDQvNN+PeoZR4n1Wd6g0BAEAQBAEAQBAEAQFHqOQ/9p7iq6XArHzKbJyT1HuXNT9RfJXooDNg6l9ENh6RWvqPklNX5qZj3GqY57cJDcN73ORyG3Ik+6yqtqU8ZVppYaVnfW50YeVJazRHPbfE5rbNBA2kgXvhBJzNw09hXfCollhN+axrkru6Wh4W+xrszIaSHOANhbEegYr4b9dlrdSK0b1fBE5W0SulZqV0MAhjc2RotKS5xHrZX5WZIudlgqzA0scsRN15eR/xOmrKl4cci1IlWyOXTkEBc9B8xF1f2VQYr1ZH0TY/6dP4LrofmWfHvK5jHEeoy4aF5pvx71DKPE+qzvUGgIAgCAIAgCAIAgCAo9RyH/tPcVXS4FY+ZTX8k9R7lzU/UXyV6KAzYF9ENh6U68iAiJbTJWm07IynfSgDC65xE+cNlgPdt68XQqqpsuFXFLFNu64I6Y4nLT8NIzRzUgppWvjcZybxkOdhs3k3Po3xHIbcIvZYVqWMeMhKnK1PmISoqk1JeYxRadkip5KYAEPvd3pN2Ww7htv19Cyr7KhWxUcTKT8vLqRDEOFNwRFK1S6HNogp+CbWCgFz0HzEXV/ZVBivVkfRNj/p0/guuh+ZZ8e8rmMcR6jLhoXmm/HvUMo8T6rO9QaAgCAIAgCAIAgCAICCqdBjA/wDMPJPQNy0LD5tGzlnRsmUl+hhhP5h5J6PcV0U9lRU01IpG8qKK3QYsPzD2Bery20OLeHYz9xD2h7AmUjePYx9xj2h7EysbwfQfcY9oexTlG8X0H3GPaHsTKN4PoPuNvtD2KMq6jeD6D7jb7Q9iZV1G8H0H3G32h7EyrqN4PoPuMe0PYmTuN4PoXHQuhgII/wAw7N3vKqMRQUqrZ63Af1FOlh4wUOBdtDaEHAs/MPT0e8qumssmixW0nW89ieoqfg2hl72Ws56ks7udCGAQBAEAQBAEAQBAEB4lZcOG8EdqLR3IkrqxBnVvIjhei3J8V2LF25Fc9n3TTZBj7O/1R+TxXVvR3vlODcK9xg/Z5+pPyeKLajf+JEthJL+RRVbpnnZKzsCpIsXem1BxMa/ym2IA2wbxfeqiW02nbKehhsRTinnNn4efqf4eKjej9pnuGPuH4efqf4eKb0ftG4Y+4fh5+p/h4pvR+0bhj7h+Hn6r+Him9H7RuGPuJej1WwMazhr26cPiuaeMzSvY7aWzckcuYnKGm4NjWXvbptZcs5Znc76VPJBROhYG0IAgCAIAgCAIAgCAIAgCAIDy5OBDV1YoZ+z0/wC6H/H/AOlbLajWmU87LYet830UiZti5u4kdmSt4vMjz8o5ZNH2zRvNRfsb3BeUn/JnvqPpr4OlYm0IDBQC6AXSwMoAgCAIAgCAIAgMXSxAuhJlAEAQBAEAQGCEIfAoMv2fvJcfKWi5J5B6SfereO0lFWUTzs9hylLMpfRsGvYiHBeTl2DzL4wL4fNvs9yjdrn5s3HUy30qfky8NC6Uc+NjJLWxNDrbri9lVSjleUvqc88VLqfM59MPtVOZXTurG1EjKenDi9jmh9msMNrYSPS6N6sPDVkrK1tWcrm9ddbltqNasENfMYSfJH4HNxDzzgY4kG2XLt8FzOh5opPib3Vsn2Idul5oKzSsrKc1DGNp3yASYXMaGPJwMIs4nPpGxbXSjKEE3Zu5hnkpN8jXpLSTTUV84dI6M6OZI0RvMbiC5xu1w5DrdKiNPypc7kuScn8E3xhkMjKampnVD2xRyTF8oYGNePMBcQcbjYn4LX4Ks5yduRl4muVGNYNaXUjiXwx8GMOfDtEpBsC5kJFzbrSlQU1o9ROo4u1jnGmKk1ukIHMvDHAxwwvDXNDhKcYIF7uw7PRw+9ZeHBU4yvq2Y55ZmraDR2sL+CooaanfUSSU4mtLNmyMWAMkzgS5xJtszsUlQScnJ8GSqj0UTbxvL20nAUxkfUGUBj5BHwborY2vdY5g5ZblisPZyu+BPjJ27muTXS0Mcnk5bI6d1M5j5GtYyVt7l0uzDlkbZ3ClYdOVr8rmPj6cCx0tQ8xCSRnBusS5odjAtucLXyWiUVmypm5Py3ZQvKavyE6Z8skx2MwguOA4EO5rBbbh9LbfsXalB1PCy/75nOs+XxL/AOjsramok0k4tg4VsNOySFpnMbRjLryllrF2VrHdtzWMYw8JXfF9A5Sz9rEdqrVyNj0a+SOX/US4jMKpx4WQsebyxkcm1/N2DJZVYRvOz4djGnJ2jfmWyi1hfNJLwdP/AKeJ745J3SBvnM5ZbHa7gCLXuFzypKMVd6vkblUzN2WhyaP1zEj6YOhEcdQbQO4VrpNhc0yQjNgIB6T0bFlPDZU9dUQqyutOJbVzG8IAgCAIDyQgKDUagSuc93lDBic48k5XJO/3q4p7ShCKWU83LYk5SbzfReaKAsjjYTfC0NvvsLKpm80mz0FKGSCj0I/V/RLqdswc4P4SaSUEC1g91w036Qs6lTNbshCnlXcg9Lap1D/Loop4mxVbg+TGxxex2FrTgINiCGjbsW2NePlbWqNc6UndJ6M21urNSZaww1McbKpsbJC5jjIwMa5pwWNiSHHbsSNeNo3XAeFLVJ8RV6nk+UCOUNbJRtpIwQSW4b2eT0jPYojiLWuuDuS6PHXkbXavVEUwqKWeNrnxRxTtlY5zXcFfA9mEgg5uFjvWPixlHLJc9CfDaehx6U1PmeatrJIMFS8Pe+SMmaO2EYWOBzHm5A2tcrZDEKNuOhjKk2ySm0BL5VPOyVgZPA2KVjmkuBYHhjmuB/zN7rWqqyKLXB3MnTd9GckGq9RCKR9PPGJoYBTycIxxjkZkQ4AG7SDfrusnWjJu60ZHhSVmnqbdHapmF1ARMHeTmd0pLbGR81i5wz83O+WfQonXzOWnElUrW7Bmr88cU8cbqeThaiWV7Z43OYWSG4ZYHaD0+5PFi2m+S5Dw2k0SWrOhzSU0dMZOFLb3dawzJOFozs0XsAtdWpnk5IzhGysyB4nVHBeQ+VM8ixXw8GeG4O+LgA+9sPRe17Lf/wCiObPbzGrwpWy30JxmhiKuapxDC+BsIbbMFrnG992a0+J5EnxubMlpX7EdRarPZBouEytJpHhzzhNn2a5tmjo5XTuWbrK8nbiYqm7JdDbo/QE8MkzGSxupZXvkfG9juEaZLl7GuBsQSb57ElWUkm1qiFTauk9GadXNWpqQxxtNK6JmWPgMNQ5vohzwbE/5dO5KlZTvx/6TCm4lrXObggCAIAgCAIAgCAIAgCAIAgCAIAgCAIAgCAIAgCA//9k=">
            <a:hlinkClick r:id="rId6"/>
          </p:cNvPr>
          <p:cNvSpPr>
            <a:spLocks noChangeAspect="1" noChangeArrowheads="1"/>
          </p:cNvSpPr>
          <p:nvPr/>
        </p:nvSpPr>
        <p:spPr bwMode="auto">
          <a:xfrm>
            <a:off x="28575" y="-617538"/>
            <a:ext cx="22860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2" name="Picture 8"/>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57858" y="3850817"/>
            <a:ext cx="1170316" cy="65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208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&amp; SPARQL</a:t>
            </a:r>
            <a:endParaRPr lang="en-GB" dirty="0"/>
          </a:p>
        </p:txBody>
      </p:sp>
      <p:sp>
        <p:nvSpPr>
          <p:cNvPr id="3" name="Content Placeholder 2"/>
          <p:cNvSpPr>
            <a:spLocks noGrp="1"/>
          </p:cNvSpPr>
          <p:nvPr>
            <p:ph sz="quarter" idx="15"/>
          </p:nvPr>
        </p:nvSpPr>
        <p:spPr>
          <a:xfrm>
            <a:off x="533400" y="1392560"/>
            <a:ext cx="8077200" cy="4419600"/>
          </a:xfrm>
        </p:spPr>
        <p:txBody>
          <a:bodyPr/>
          <a:lstStyle/>
          <a:p>
            <a:r>
              <a:rPr lang="en-GB" sz="1800" dirty="0" smtClean="0"/>
              <a:t>The</a:t>
            </a:r>
            <a:r>
              <a:rPr lang="en-GB" sz="1800" b="1" dirty="0" smtClean="0"/>
              <a:t> Resource Description Framework </a:t>
            </a:r>
            <a:r>
              <a:rPr lang="en-GB" sz="1800" dirty="0" smtClean="0"/>
              <a:t>(RDF ) is a syntax for representing data and resources in the Web</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7" name="Content Placeholder 2"/>
          <p:cNvSpPr txBox="1">
            <a:spLocks/>
          </p:cNvSpPr>
          <p:nvPr/>
        </p:nvSpPr>
        <p:spPr>
          <a:xfrm>
            <a:off x="533400" y="2132856"/>
            <a:ext cx="8077200" cy="367930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RDF breaks every </a:t>
            </a:r>
            <a:r>
              <a:rPr lang="en-GB" noProof="0" dirty="0" smtClean="0">
                <a:latin typeface="Georgia" pitchFamily="18" charset="0"/>
              </a:rPr>
              <a:t>piece of information down in </a:t>
            </a:r>
            <a:r>
              <a:rPr lang="en-GB" b="1" noProof="0" dirty="0" smtClean="0">
                <a:latin typeface="Georgia" pitchFamily="18" charset="0"/>
              </a:rPr>
              <a:t>t</a:t>
            </a:r>
            <a:r>
              <a:rPr kumimoji="0" lang="en-GB" b="1" i="0" u="none" strike="noStrike" kern="1200" cap="none" spc="0" normalizeH="0" baseline="0" noProof="0" dirty="0" smtClean="0">
                <a:ln>
                  <a:noFill/>
                </a:ln>
                <a:solidFill>
                  <a:schemeClr val="tx1"/>
                </a:solidFill>
                <a:effectLst/>
                <a:uLnTx/>
                <a:uFillTx/>
                <a:latin typeface="Georgia" pitchFamily="18" charset="0"/>
                <a:ea typeface="+mn-ea"/>
                <a:cs typeface="+mn-cs"/>
              </a:rPr>
              <a:t>riples</a:t>
            </a:r>
            <a:r>
              <a:rPr kumimoji="0" lang="en-GB" i="0" u="none" strike="noStrike" kern="1200" cap="none" spc="0" normalizeH="0" baseline="0" noProof="0" dirty="0" smtClean="0">
                <a:ln>
                  <a:noFill/>
                </a:ln>
                <a:solidFill>
                  <a:schemeClr val="tx1"/>
                </a:solidFill>
                <a:effectLst/>
                <a:uLnTx/>
                <a:uFillTx/>
                <a:latin typeface="Georgia" pitchFamily="18" charset="0"/>
                <a:ea typeface="+mn-ea"/>
                <a:cs typeface="+mn-cs"/>
              </a:rPr>
              <a:t>:</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Subject – a resource, which may be identified with a URI.</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Predicate – a URI-identified reused specification of the relationship.</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Object – a resource or literal to which the subject is related.</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lvl="0" indent="-274320">
              <a:spcAft>
                <a:spcPts val="900"/>
              </a:spcAft>
              <a:buClr>
                <a:schemeClr val="tx1"/>
              </a:buClr>
              <a:defRPr/>
            </a:pPr>
            <a:r>
              <a:rPr lang="en-GB" b="1" dirty="0" smtClean="0">
                <a:latin typeface="Georgia" pitchFamily="18" charset="0"/>
              </a:rPr>
              <a:t>SPARQL</a:t>
            </a:r>
            <a:r>
              <a:rPr lang="en-GB" dirty="0" smtClean="0">
                <a:latin typeface="Georgia" pitchFamily="18" charset="0"/>
              </a:rPr>
              <a:t> is a standardised language for querying RDF data.</a:t>
            </a:r>
          </a:p>
          <a:p>
            <a:pPr marL="0" marR="0" lvl="0" indent="-274320" algn="l" defTabSz="914400" rtl="0" eaLnBrk="1" fontAlgn="auto" latinLnBrk="0" hangingPunct="1">
              <a:lnSpc>
                <a:spcPct val="100000"/>
              </a:lnSpc>
              <a:spcBef>
                <a:spcPts val="0"/>
              </a:spcBef>
              <a:spcAft>
                <a:spcPts val="900"/>
              </a:spcAft>
              <a:buClr>
                <a:schemeClr val="tx1"/>
              </a:buClr>
              <a:buSzTx/>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8" name="Rectangle 7"/>
          <p:cNvSpPr/>
          <p:nvPr/>
        </p:nvSpPr>
        <p:spPr bwMode="ltGray">
          <a:xfrm>
            <a:off x="294500" y="4005064"/>
            <a:ext cx="8568952" cy="86409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r>
              <a:rPr lang="en-GB" sz="1600" dirty="0" smtClean="0">
                <a:solidFill>
                  <a:srgbClr val="FF0000"/>
                </a:solidFill>
                <a:latin typeface="Georgia" pitchFamily="18" charset="0"/>
              </a:rPr>
              <a:t>http://example.org/place/Brussels </a:t>
            </a:r>
            <a:r>
              <a:rPr lang="en-GB" sz="1600" dirty="0" smtClean="0">
                <a:solidFill>
                  <a:srgbClr val="00B0F0"/>
                </a:solidFill>
                <a:latin typeface="Georgia" pitchFamily="18" charset="0"/>
              </a:rPr>
              <a:t>is the capital of </a:t>
            </a:r>
            <a:r>
              <a:rPr lang="en-GB" sz="1600" dirty="0" smtClean="0">
                <a:solidFill>
                  <a:srgbClr val="00B050"/>
                </a:solidFill>
                <a:latin typeface="Georgia" pitchFamily="18" charset="0"/>
              </a:rPr>
              <a:t>“Belgium”</a:t>
            </a:r>
            <a:r>
              <a:rPr lang="en-GB" sz="1600" dirty="0" smtClean="0">
                <a:solidFill>
                  <a:schemeClr val="tx1"/>
                </a:solidFill>
                <a:latin typeface="Georgia" pitchFamily="18" charset="0"/>
              </a:rPr>
              <a:t>.</a:t>
            </a:r>
          </a:p>
          <a:p>
            <a:pPr algn="ctr"/>
            <a:r>
              <a:rPr lang="en-GB" sz="1600" dirty="0" smtClean="0">
                <a:solidFill>
                  <a:schemeClr val="tx1"/>
                </a:solidFill>
                <a:latin typeface="Georgia" pitchFamily="18" charset="0"/>
              </a:rPr>
              <a:t>OR</a:t>
            </a:r>
          </a:p>
          <a:p>
            <a:r>
              <a:rPr lang="en-GB" sz="1600" dirty="0" smtClean="0">
                <a:solidFill>
                  <a:srgbClr val="FF0000"/>
                </a:solidFill>
                <a:latin typeface="Georgia" pitchFamily="18" charset="0"/>
              </a:rPr>
              <a:t>http://example.org/place/Brussels</a:t>
            </a:r>
            <a:r>
              <a:rPr lang="en-GB" sz="1600" dirty="0" smtClean="0">
                <a:solidFill>
                  <a:schemeClr val="tx1"/>
                </a:solidFill>
                <a:latin typeface="Georgia" pitchFamily="18" charset="0"/>
              </a:rPr>
              <a:t> </a:t>
            </a:r>
            <a:r>
              <a:rPr lang="en-GB" sz="1600" dirty="0" smtClean="0">
                <a:solidFill>
                  <a:srgbClr val="00B0F0"/>
                </a:solidFill>
                <a:latin typeface="Georgia" pitchFamily="18" charset="0"/>
              </a:rPr>
              <a:t>is the capital of</a:t>
            </a:r>
            <a:r>
              <a:rPr lang="en-GB" sz="1600" dirty="0" smtClean="0">
                <a:solidFill>
                  <a:schemeClr val="tx1"/>
                </a:solidFill>
                <a:latin typeface="Georgia" pitchFamily="18" charset="0"/>
              </a:rPr>
              <a:t> </a:t>
            </a:r>
            <a:r>
              <a:rPr lang="en-GB" sz="1600" dirty="0" smtClean="0">
                <a:solidFill>
                  <a:srgbClr val="00B050"/>
                </a:solidFill>
                <a:latin typeface="Georgia" pitchFamily="18" charset="0"/>
              </a:rPr>
              <a:t>http://example.org/place/Belgium</a:t>
            </a:r>
            <a:r>
              <a:rPr lang="en-GB" sz="1600" dirty="0" smtClean="0">
                <a:solidFill>
                  <a:schemeClr val="tx1"/>
                </a:solidFill>
                <a:latin typeface="Georgia" pitchFamily="18" charset="0"/>
              </a:rPr>
              <a:t>.</a:t>
            </a:r>
          </a:p>
          <a:p>
            <a:endParaRPr lang="en-GB" sz="1600" dirty="0" smtClean="0">
              <a:solidFill>
                <a:schemeClr val="tx1"/>
              </a:solidFill>
              <a:latin typeface="Georgia" pitchFamily="18" charset="0"/>
            </a:endParaRPr>
          </a:p>
          <a:p>
            <a:pPr algn="ctr"/>
            <a:endParaRPr lang="en-GB" dirty="0" smtClean="0">
              <a:solidFill>
                <a:schemeClr val="tx1"/>
              </a:solidFill>
              <a:latin typeface="Georgia" pitchFamily="18" charset="0"/>
            </a:endParaRPr>
          </a:p>
        </p:txBody>
      </p:sp>
      <p:sp>
        <p:nvSpPr>
          <p:cNvPr id="9" name="Right Brace 8"/>
          <p:cNvSpPr/>
          <p:nvPr/>
        </p:nvSpPr>
        <p:spPr>
          <a:xfrm rot="5400000">
            <a:off x="1979712" y="3284984"/>
            <a:ext cx="144016" cy="3600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ight Brace 9"/>
          <p:cNvSpPr/>
          <p:nvPr/>
        </p:nvSpPr>
        <p:spPr>
          <a:xfrm rot="5400000">
            <a:off x="4535996" y="4473116"/>
            <a:ext cx="144016" cy="12241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ight Brace 10"/>
          <p:cNvSpPr/>
          <p:nvPr/>
        </p:nvSpPr>
        <p:spPr>
          <a:xfrm rot="5400000">
            <a:off x="6947140" y="3355868"/>
            <a:ext cx="144016" cy="345863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p:cNvSpPr txBox="1"/>
          <p:nvPr/>
        </p:nvSpPr>
        <p:spPr>
          <a:xfrm>
            <a:off x="1442230" y="527161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FF0000"/>
                </a:solidFill>
                <a:latin typeface="Georgia" pitchFamily="18" charset="0"/>
              </a:rPr>
              <a:t>Subject</a:t>
            </a:r>
          </a:p>
        </p:txBody>
      </p:sp>
      <p:sp>
        <p:nvSpPr>
          <p:cNvPr id="13" name="TextBox 12"/>
          <p:cNvSpPr txBox="1"/>
          <p:nvPr/>
        </p:nvSpPr>
        <p:spPr>
          <a:xfrm>
            <a:off x="4023278" y="5257104"/>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F0"/>
                </a:solidFill>
                <a:latin typeface="Georgia" pitchFamily="18" charset="0"/>
              </a:rPr>
              <a:t>Predicate</a:t>
            </a:r>
          </a:p>
        </p:txBody>
      </p:sp>
      <p:sp>
        <p:nvSpPr>
          <p:cNvPr id="14" name="TextBox 13"/>
          <p:cNvSpPr txBox="1"/>
          <p:nvPr/>
        </p:nvSpPr>
        <p:spPr>
          <a:xfrm>
            <a:off x="6444208" y="5229200"/>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50"/>
                </a:solidFill>
                <a:latin typeface="Georgia" pitchFamily="18" charset="0"/>
              </a:rPr>
              <a:t>Object</a:t>
            </a:r>
          </a:p>
        </p:txBody>
      </p:sp>
      <p:sp>
        <p:nvSpPr>
          <p:cNvPr id="18" name="Rectangle 17"/>
          <p:cNvSpPr/>
          <p:nvPr/>
        </p:nvSpPr>
        <p:spPr bwMode="ltGray">
          <a:xfrm>
            <a:off x="3491880" y="6165304"/>
            <a:ext cx="4464496" cy="4998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http://www.slideshare.net/OpenDataSupport/introduction-to-rdf-sparql</a:t>
            </a:r>
            <a:r>
              <a:rPr lang="en-GB" sz="1100" dirty="0" smtClean="0"/>
              <a:t> </a:t>
            </a: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How to publish linked data?</a:t>
            </a:r>
            <a:br>
              <a:rPr lang="en-GB" sz="7200" i="0" dirty="0" smtClean="0">
                <a:solidFill>
                  <a:schemeClr val="accent1"/>
                </a:solidFill>
                <a:latin typeface="Bradley Hand ITC" pitchFamily="66" charset="0"/>
              </a:rPr>
            </a:br>
            <a:r>
              <a:rPr lang="en-GB" b="0" dirty="0" smtClean="0"/>
              <a:t>Paving the way towards 5-star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16</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star-schema of Linked (Open) Data</a:t>
            </a:r>
            <a:endParaRPr lang="en-GB" dirty="0"/>
          </a:p>
        </p:txBody>
      </p:sp>
      <p:graphicFrame>
        <p:nvGraphicFramePr>
          <p:cNvPr id="5" name="Content Placeholder 8"/>
          <p:cNvGraphicFramePr>
            <a:graphicFrameLocks noGrp="1"/>
          </p:cNvGraphicFramePr>
          <p:nvPr>
            <p:ph sz="quarter" idx="15"/>
          </p:nvPr>
        </p:nvGraphicFramePr>
        <p:xfrm>
          <a:off x="533400" y="1752600"/>
          <a:ext cx="8077200" cy="4196680"/>
        </p:xfrm>
        <a:graphic>
          <a:graphicData uri="http://schemas.openxmlformats.org/drawingml/2006/table">
            <a:tbl>
              <a:tblPr firstRow="1" bandRow="1">
                <a:tableStyleId>{69D073F8-1565-44D7-B386-08B59EADF2EE}</a:tableStyleId>
              </a:tblPr>
              <a:tblGrid>
                <a:gridCol w="1590328"/>
                <a:gridCol w="6486872"/>
              </a:tblGrid>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latin typeface="+mj-lt"/>
                          <a:ea typeface="+mj-ea"/>
                          <a:cs typeface="+mj-cs"/>
                        </a:rPr>
                        <a:t>Make your stuff available on the Web (whatever format) under an open license.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it available as structured data (e.g., Excel instead of image scan of a table)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non-proprietary formats (e.g., CSV instead of Excel)</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URIs to denote things, so that people can point at your stuff</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Link your data to other data to provide context</a:t>
                      </a:r>
                    </a:p>
                  </a:txBody>
                  <a:tcPr anchor="ctr"/>
                </a:tc>
              </a:tr>
            </a:tbl>
          </a:graphicData>
        </a:graphic>
      </p:graphicFrame>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
        <p:nvSpPr>
          <p:cNvPr id="6" name="Rectangle 5"/>
          <p:cNvSpPr/>
          <p:nvPr/>
        </p:nvSpPr>
        <p:spPr bwMode="ltGray">
          <a:xfrm>
            <a:off x="2123728" y="2204864"/>
            <a:ext cx="6768752" cy="36004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7" name="TextBox 6"/>
          <p:cNvSpPr txBox="1"/>
          <p:nvPr/>
        </p:nvSpPr>
        <p:spPr>
          <a:xfrm>
            <a:off x="8172400" y="2348880"/>
            <a:ext cx="626368" cy="360040"/>
          </a:xfrm>
          <a:prstGeom prst="rect">
            <a:avLst/>
          </a:prstGeom>
          <a:solidFill>
            <a:schemeClr val="bg2"/>
          </a:solidFill>
        </p:spPr>
        <p:txBody>
          <a:bodyPr vert="horz" wrap="none" lIns="0" tIns="0" rIns="0" bIns="0" rtlCol="0">
            <a:noAutofit/>
          </a:bodyPr>
          <a:lstStyle/>
          <a:p>
            <a:pPr indent="-274320" algn="r">
              <a:spcAft>
                <a:spcPts val="900"/>
              </a:spcAft>
            </a:pPr>
            <a:r>
              <a:rPr lang="en-GB" sz="1400" dirty="0" smtClean="0">
                <a:solidFill>
                  <a:schemeClr val="tx2"/>
                </a:solidFill>
                <a:latin typeface="Georgia" pitchFamily="18" charset="0"/>
              </a:rPr>
              <a:t>optional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t>
            </a:r>
            <a:r>
              <a:rPr lang="en-GB" dirty="0" smtClean="0">
                <a:solidFill>
                  <a:srgbClr val="FFFF00"/>
                </a:solidFill>
              </a:rPr>
              <a:t> </a:t>
            </a:r>
            <a:r>
              <a:rPr lang="en-GB" dirty="0" smtClean="0"/>
              <a:t>Make your stuff available on the Web under an open licence</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960" y="1405669"/>
            <a:ext cx="6110635" cy="49107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6022689"/>
            <a:ext cx="3524250" cy="3143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iconhot.com/icon/png/file-icons-vs-2/256/doc-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392" y="142233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a:t>
            </a:r>
            <a:r>
              <a:rPr lang="en-GB" dirty="0" smtClean="0">
                <a:solidFill>
                  <a:srgbClr val="FFFF00"/>
                </a:solidFill>
              </a:rPr>
              <a:t> </a:t>
            </a:r>
            <a:r>
              <a:rPr lang="en-GB" dirty="0" smtClean="0"/>
              <a:t>open data</a:t>
            </a:r>
            <a:endParaRPr lang="en-GB" dirty="0"/>
          </a:p>
        </p:txBody>
      </p:sp>
      <p:sp>
        <p:nvSpPr>
          <p:cNvPr id="17" name="Content Placeholder 1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894585524"/>
              </p:ext>
            </p:extLst>
          </p:nvPr>
        </p:nvGraphicFramePr>
        <p:xfrm>
          <a:off x="539552" y="1727356"/>
          <a:ext cx="8064896" cy="3789876"/>
        </p:xfrm>
        <a:graphic>
          <a:graphicData uri="http://schemas.openxmlformats.org/drawingml/2006/table">
            <a:tbl>
              <a:tblPr firstRow="1">
                <a:tableStyleId>{5C22544A-7EE6-4342-B048-85BDC9FD1C3A}</a:tableStyleId>
              </a:tblPr>
              <a:tblGrid>
                <a:gridCol w="4032448"/>
                <a:gridCol w="4032448"/>
              </a:tblGrid>
              <a:tr h="391788">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800" dirty="0" smtClean="0">
                          <a:latin typeface="+mj-lt"/>
                        </a:rPr>
                        <a:t>You can access the data.</a:t>
                      </a:r>
                      <a:endParaRPr lang="en-GB" sz="1800" dirty="0">
                        <a:latin typeface="+mj-lt"/>
                      </a:endParaRPr>
                    </a:p>
                  </a:txBody>
                  <a:tcPr marL="128727" marR="128727" marT="64363" marB="64363"/>
                </a:tc>
                <a:tc>
                  <a:txBody>
                    <a:bodyPr/>
                    <a:lstStyle/>
                    <a:p>
                      <a:pPr>
                        <a:buFont typeface="Wingdings" pitchFamily="2" charset="2"/>
                        <a:buChar char="ü"/>
                      </a:pPr>
                      <a:r>
                        <a:rPr lang="en-GB" sz="1800" dirty="0" smtClean="0">
                          <a:latin typeface="+mj-lt"/>
                        </a:rPr>
                        <a:t>It is simple to publish.</a:t>
                      </a:r>
                      <a:endParaRPr lang="en-GB" sz="1800" dirty="0">
                        <a:latin typeface="+mj-lt"/>
                      </a:endParaRPr>
                    </a:p>
                  </a:txBody>
                  <a:tcPr marL="128727" marR="128727" marT="64363" marB="64363"/>
                </a:tc>
              </a:tr>
              <a:tr h="677366">
                <a:tc>
                  <a:txBody>
                    <a:bodyPr/>
                    <a:lstStyle/>
                    <a:p>
                      <a:pPr>
                        <a:buFont typeface="Wingdings" pitchFamily="2" charset="2"/>
                        <a:buChar char="ü"/>
                      </a:pPr>
                      <a:r>
                        <a:rPr lang="en-GB" sz="1800" dirty="0" smtClean="0">
                          <a:latin typeface="+mj-lt"/>
                        </a:rPr>
                        <a:t>You can store it locally.</a:t>
                      </a:r>
                      <a:endParaRPr lang="en-GB" sz="1800" dirty="0">
                        <a:latin typeface="+mj-lt"/>
                      </a:endParaRPr>
                    </a:p>
                  </a:txBody>
                  <a:tcPr marL="128727" marR="128727" marT="64363" marB="64363"/>
                </a:tc>
                <a:tc>
                  <a:txBody>
                    <a:bodyPr/>
                    <a:lstStyle/>
                    <a:p>
                      <a:pPr>
                        <a:buFont typeface="Wingdings" pitchFamily="2" charset="2"/>
                        <a:buChar char="ü"/>
                      </a:pPr>
                      <a:r>
                        <a:rPr lang="en-GB" sz="1800" dirty="0" smtClean="0">
                          <a:latin typeface="+mj-lt"/>
                        </a:rPr>
                        <a:t>You do not have explain repeatedly to others that they can use your data.</a:t>
                      </a:r>
                    </a:p>
                  </a:txBody>
                  <a:tcPr marL="128727" marR="128727" marT="64363" marB="64363"/>
                </a:tc>
              </a:tr>
              <a:tr h="677366">
                <a:tc>
                  <a:txBody>
                    <a:bodyPr/>
                    <a:lstStyle/>
                    <a:p>
                      <a:pPr marL="0" algn="l" defTabSz="914400" rtl="0" eaLnBrk="1" latinLnBrk="0" hangingPunct="1">
                        <a:buFont typeface="Wingdings" pitchFamily="2" charset="2"/>
                        <a:buChar char="ü"/>
                      </a:pPr>
                      <a:r>
                        <a:rPr lang="en-GB" sz="1800" kern="1200" dirty="0" smtClean="0">
                          <a:latin typeface="+mj-lt"/>
                        </a:rPr>
                        <a:t>You can enter the data into any other system.</a:t>
                      </a:r>
                      <a:endParaRPr lang="en-GB" sz="1800" kern="1200" dirty="0" smtClean="0">
                        <a:solidFill>
                          <a:schemeClr val="dk1"/>
                        </a:solidFill>
                        <a:latin typeface="+mj-lt"/>
                        <a:ea typeface="+mn-ea"/>
                        <a:cs typeface="+mn-cs"/>
                      </a:endParaRPr>
                    </a:p>
                  </a:txBody>
                  <a:tcPr marL="128727" marR="128727" marT="64363" marB="64363"/>
                </a:tc>
                <a:tc>
                  <a:txBody>
                    <a:bodyPr/>
                    <a:lstStyle/>
                    <a:p>
                      <a:endParaRPr lang="en-GB" sz="1800" dirty="0">
                        <a:latin typeface="+mj-lt"/>
                      </a:endParaRPr>
                    </a:p>
                  </a:txBody>
                  <a:tcPr marL="128727" marR="128727" marT="64363" marB="64363"/>
                </a:tc>
              </a:tr>
              <a:tr h="677366">
                <a:tc>
                  <a:txBody>
                    <a:bodyPr/>
                    <a:lstStyle/>
                    <a:p>
                      <a:pPr marL="0" algn="l" defTabSz="914400" rtl="0" eaLnBrk="1" latinLnBrk="0" hangingPunct="1">
                        <a:buFont typeface="Wingdings" pitchFamily="2" charset="2"/>
                        <a:buChar char="ü"/>
                      </a:pPr>
                      <a:r>
                        <a:rPr lang="en-GB" sz="1800" kern="1200" dirty="0" smtClean="0">
                          <a:latin typeface="+mj-lt"/>
                        </a:rPr>
                        <a:t>You can change the</a:t>
                      </a:r>
                      <a:r>
                        <a:rPr lang="en-GB" sz="1800" kern="1200" baseline="0" dirty="0" smtClean="0">
                          <a:latin typeface="+mj-lt"/>
                        </a:rPr>
                        <a:t> data.</a:t>
                      </a:r>
                      <a:endParaRPr lang="en-GB" sz="1800" kern="1200" dirty="0" smtClean="0">
                        <a:solidFill>
                          <a:schemeClr val="dk1"/>
                        </a:solidFill>
                        <a:latin typeface="+mj-lt"/>
                        <a:ea typeface="+mn-ea"/>
                        <a:cs typeface="+mn-cs"/>
                      </a:endParaRPr>
                    </a:p>
                  </a:txBody>
                  <a:tcPr marL="128727" marR="128727" marT="64363" marB="64363"/>
                </a:tc>
                <a:tc>
                  <a:txBody>
                    <a:bodyPr/>
                    <a:lstStyle/>
                    <a:p>
                      <a:endParaRPr lang="en-GB" sz="1800" dirty="0">
                        <a:latin typeface="+mj-lt"/>
                      </a:endParaRPr>
                    </a:p>
                  </a:txBody>
                  <a:tcPr marL="128727" marR="128727" marT="64363" marB="64363"/>
                </a:tc>
              </a:tr>
              <a:tr h="677366">
                <a:tc>
                  <a:txBody>
                    <a:bodyPr/>
                    <a:lstStyle/>
                    <a:p>
                      <a:pPr marL="0" algn="l" defTabSz="914400" rtl="0" eaLnBrk="1" latinLnBrk="0" hangingPunct="1">
                        <a:buFont typeface="Wingdings" pitchFamily="2" charset="2"/>
                        <a:buChar char="ü"/>
                      </a:pPr>
                      <a:r>
                        <a:rPr lang="en-GB" sz="1800" kern="1200" dirty="0" smtClean="0">
                          <a:latin typeface="+mj-lt"/>
                        </a:rPr>
                        <a:t>You can share the data with anyone.</a:t>
                      </a:r>
                      <a:endParaRPr lang="en-GB" sz="1800" kern="1200" dirty="0" smtClean="0">
                        <a:solidFill>
                          <a:schemeClr val="dk1"/>
                        </a:solidFill>
                        <a:latin typeface="+mj-lt"/>
                        <a:ea typeface="+mn-ea"/>
                        <a:cs typeface="+mn-cs"/>
                      </a:endParaRPr>
                    </a:p>
                  </a:txBody>
                  <a:tcPr marL="128727" marR="128727" marT="64363" marB="64363"/>
                </a:tc>
                <a:tc>
                  <a:txBody>
                    <a:bodyPr/>
                    <a:lstStyle/>
                    <a:p>
                      <a:endParaRPr lang="en-GB" sz="1800" dirty="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Keyzer, Nikolaos Loutas, Christophe Colas and Stijn Goedertier</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a:latin typeface="Georgia" pitchFamily="18" charset="0"/>
            </a:endParaRPr>
          </a:p>
          <a:p>
            <a:r>
              <a:rPr lang="en-GB" sz="1200" dirty="0">
                <a:latin typeface="Georgia" pitchFamily="18" charset="0"/>
              </a:rPr>
              <a:t>© </a:t>
            </a:r>
            <a:r>
              <a:rPr lang="en-GB" sz="1200" dirty="0" smtClean="0">
                <a:latin typeface="Georgia" pitchFamily="18" charset="0"/>
              </a:rPr>
              <a:t>2014 European Commission</a:t>
            </a:r>
            <a:endParaRPr lang="en-GB" sz="1200" dirty="0">
              <a:latin typeface="Georgia" pitchFamily="18" charset="0"/>
            </a:endParaRPr>
          </a:p>
        </p:txBody>
      </p:sp>
      <p:sp>
        <p:nvSpPr>
          <p:cNvPr id="8" name="Content Placeholder 2"/>
          <p:cNvSpPr txBox="1">
            <a:spLocks/>
          </p:cNvSpPr>
          <p:nvPr/>
        </p:nvSpPr>
        <p:spPr>
          <a:xfrm>
            <a:off x="2987824" y="2276872"/>
            <a:ext cx="5760640" cy="396044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200" b="1" i="1" u="none" strike="noStrike" kern="1200" cap="none" spc="0" normalizeH="0" baseline="0" noProof="0" smtClean="0">
                <a:ln>
                  <a:noFill/>
                </a:ln>
                <a:solidFill>
                  <a:schemeClr val="tx1"/>
                </a:solidFill>
                <a:effectLst/>
                <a:uLnTx/>
                <a:uFillTx/>
                <a:latin typeface="Georgia" pitchFamily="18" charset="0"/>
                <a:ea typeface="+mn-ea"/>
                <a:cs typeface="+mn-cs"/>
              </a:rPr>
              <a:t>Disclaimers</a:t>
            </a:r>
          </a:p>
          <a:p>
            <a:pPr marL="0" marR="0" lvl="0" indent="-274320" algn="just"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4320" algn="just" defTabSz="914400" rtl="0" eaLnBrk="1" fontAlgn="auto" latinLnBrk="0" hangingPunct="1">
              <a:lnSpc>
                <a:spcPct val="100000"/>
              </a:lnSpc>
              <a:spcBef>
                <a:spcPts val="0"/>
              </a:spcBef>
              <a:spcAft>
                <a:spcPts val="90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4320" algn="just" defTabSz="914400" rtl="0" eaLnBrk="1" fontAlgn="auto" latinLnBrk="0" hangingPunct="1">
              <a:lnSpc>
                <a:spcPct val="100000"/>
              </a:lnSpc>
              <a:spcBef>
                <a:spcPts val="0"/>
              </a:spcBef>
              <a:spcAft>
                <a:spcPts val="900"/>
              </a:spcAft>
              <a:buClr>
                <a:schemeClr val="tx1"/>
              </a:buClr>
              <a:buSzTx/>
              <a:buFont typeface="+mj-lt"/>
              <a:buAutoNum type="arabicPeriod" startAt="2"/>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endPar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p:cNvPicPr>
            <a:picLocks noChangeAspect="1" noChangeArrowheads="1"/>
          </p:cNvPicPr>
          <p:nvPr/>
        </p:nvPicPr>
        <p:blipFill>
          <a:blip r:embed="rId2" cstate="print"/>
          <a:srcRect/>
          <a:stretch>
            <a:fillRect/>
          </a:stretch>
        </p:blipFill>
        <p:spPr bwMode="auto">
          <a:xfrm>
            <a:off x="1287586" y="1161580"/>
            <a:ext cx="6668790" cy="477249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i="0" dirty="0" smtClean="0"/>
              <a:t>★ ★</a:t>
            </a:r>
            <a:r>
              <a:rPr lang="en-GB" dirty="0" smtClean="0">
                <a:solidFill>
                  <a:srgbClr val="FFFF00"/>
                </a:solidFill>
              </a:rPr>
              <a:t> </a:t>
            </a:r>
            <a:r>
              <a:rPr lang="en-GB" dirty="0" smtClean="0"/>
              <a:t>Make it available as structured data </a:t>
            </a:r>
            <a:endParaRPr lang="en-GB" dirty="0"/>
          </a:p>
        </p:txBody>
      </p:sp>
      <p:sp>
        <p:nvSpPr>
          <p:cNvPr id="8" name="Content Placeholder 7"/>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pic>
        <p:nvPicPr>
          <p:cNvPr id="43012" name="Picture 4" descr="http://png-1.findicons.com/files/icons/1637/file_icons_vs_2/256/xls.png"/>
          <p:cNvPicPr>
            <a:picLocks noChangeAspect="1" noChangeArrowheads="1"/>
          </p:cNvPicPr>
          <p:nvPr/>
        </p:nvPicPr>
        <p:blipFill>
          <a:blip r:embed="rId3" cstate="print"/>
          <a:srcRect/>
          <a:stretch>
            <a:fillRect/>
          </a:stretch>
        </p:blipFill>
        <p:spPr bwMode="auto">
          <a:xfrm>
            <a:off x="7236296" y="5013176"/>
            <a:ext cx="1296144" cy="1296144"/>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a:t>
            </a:r>
            <a:r>
              <a:rPr lang="en-GB" dirty="0" smtClean="0">
                <a:solidFill>
                  <a:srgbClr val="FFFF00"/>
                </a:solidFill>
              </a:rPr>
              <a:t> </a:t>
            </a:r>
            <a:r>
              <a:rPr lang="en-GB" dirty="0" smtClean="0"/>
              <a:t>open data</a:t>
            </a:r>
            <a:endParaRPr lang="en-GB" dirty="0"/>
          </a:p>
        </p:txBody>
      </p:sp>
      <p:sp>
        <p:nvSpPr>
          <p:cNvPr id="12" name="Content Placeholder 11"/>
          <p:cNvSpPr>
            <a:spLocks noGrp="1"/>
          </p:cNvSpPr>
          <p:nvPr>
            <p:ph sz="quarter" idx="15"/>
          </p:nvPr>
        </p:nvSpPr>
        <p:spPr/>
        <p:txBody>
          <a:bodyPr/>
          <a:lstStyle/>
          <a:p>
            <a:r>
              <a:rPr lang="en-GB" dirty="0" smtClean="0"/>
              <a:t>All the benefits of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61760127"/>
              </p:ext>
            </p:extLst>
          </p:nvPr>
        </p:nvGraphicFramePr>
        <p:xfrm>
          <a:off x="611560" y="2346718"/>
          <a:ext cx="7848872" cy="2755918"/>
        </p:xfrm>
        <a:graphic>
          <a:graphicData uri="http://schemas.openxmlformats.org/drawingml/2006/table">
            <a:tbl>
              <a:tblPr firstRow="1">
                <a:tableStyleId>{5C22544A-7EE6-4342-B048-85BDC9FD1C3A}</a:tableStyleId>
              </a:tblPr>
              <a:tblGrid>
                <a:gridCol w="3924436"/>
                <a:gridCol w="3924436"/>
              </a:tblGrid>
              <a:tr h="578226">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800" dirty="0" smtClean="0">
                          <a:latin typeface="+mj-lt"/>
                        </a:rPr>
                        <a:t>You can directly process it with proprietary software to aggregate it, perform calculations, visualise it, etc.</a:t>
                      </a:r>
                    </a:p>
                  </a:txBody>
                  <a:tcPr marL="128727" marR="128727" marT="64363" marB="64363"/>
                </a:tc>
                <a:tc>
                  <a:txBody>
                    <a:bodyPr/>
                    <a:lstStyle/>
                    <a:p>
                      <a:pPr>
                        <a:buFont typeface="Wingdings" pitchFamily="2" charset="2"/>
                        <a:buChar char="ü"/>
                      </a:pPr>
                      <a:r>
                        <a:rPr lang="en-GB" sz="1800" dirty="0" smtClean="0">
                          <a:latin typeface="+mj-lt"/>
                        </a:rPr>
                        <a:t>It is still simple to publish.</a:t>
                      </a:r>
                      <a:endParaRPr lang="en-GB" sz="1800" dirty="0">
                        <a:latin typeface="+mj-lt"/>
                      </a:endParaRPr>
                    </a:p>
                  </a:txBody>
                  <a:tcPr marL="128727" marR="128727" marT="64363" marB="64363"/>
                </a:tc>
              </a:tr>
              <a:tr h="677366">
                <a:tc>
                  <a:txBody>
                    <a:bodyPr/>
                    <a:lstStyle/>
                    <a:p>
                      <a:pPr>
                        <a:buFont typeface="Wingdings" pitchFamily="2" charset="2"/>
                        <a:buChar char="ü"/>
                      </a:pPr>
                      <a:r>
                        <a:rPr lang="en-GB" sz="1800" dirty="0" smtClean="0">
                          <a:latin typeface="+mj-lt"/>
                        </a:rPr>
                        <a:t>You can export it into another (structured and/or</a:t>
                      </a:r>
                      <a:r>
                        <a:rPr lang="en-GB" sz="1800" baseline="0" dirty="0" smtClean="0">
                          <a:latin typeface="+mj-lt"/>
                        </a:rPr>
                        <a:t> non proprietary</a:t>
                      </a:r>
                      <a:r>
                        <a:rPr lang="en-GB" sz="1800" dirty="0" smtClean="0">
                          <a:latin typeface="+mj-lt"/>
                        </a:rPr>
                        <a:t>) format.</a:t>
                      </a:r>
                    </a:p>
                  </a:txBody>
                  <a:tcPr marL="128727" marR="128727" marT="64363" marB="64363"/>
                </a:tc>
                <a:tc>
                  <a:txBody>
                    <a:bodyPr/>
                    <a:lstStyle/>
                    <a:p>
                      <a:pPr>
                        <a:buFont typeface="Wingdings" pitchFamily="2" charset="2"/>
                        <a:buChar char="ü"/>
                      </a:pPr>
                      <a:endParaRPr lang="en-GB" sz="1800" dirty="0" smtClean="0">
                        <a:latin typeface="+mj-lt"/>
                      </a:endParaRPr>
                    </a:p>
                  </a:txBody>
                  <a:tcPr marL="128727" marR="128727" marT="64363" marB="64363"/>
                </a:tc>
              </a:tr>
            </a:tbl>
          </a:graphicData>
        </a:graphic>
      </p:graphicFrame>
      <p:sp>
        <p:nvSpPr>
          <p:cNvPr id="9" name="TextBox 8"/>
          <p:cNvSpPr txBox="1"/>
          <p:nvPr/>
        </p:nvSpPr>
        <p:spPr>
          <a:xfrm>
            <a:off x="683568" y="1412776"/>
            <a:ext cx="5616624" cy="432048"/>
          </a:xfrm>
          <a:prstGeom prst="rect">
            <a:avLst/>
          </a:prstGeom>
          <a:noFill/>
        </p:spPr>
        <p:txBody>
          <a:bodyPr vert="horz" wrap="square" lIns="0" tIns="0" rIns="0" bIns="0" rtlCol="0">
            <a:noAutofit/>
          </a:bodyPr>
          <a:lstStyle/>
          <a:p>
            <a:pPr indent="-274320">
              <a:spcAft>
                <a:spcPts val="900"/>
              </a:spcAft>
            </a:pPr>
            <a:endParaRPr lang="en-GB" sz="2000" b="1" dirty="0" smtClean="0">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a:buFont typeface="Arial" pitchFamily="34" charset="0"/>
              <a:buChar char="•"/>
            </a:pPr>
            <a:r>
              <a:rPr lang="en-GB" dirty="0" smtClean="0"/>
              <a:t>Proprietary: Excel, Word, PDF...</a:t>
            </a:r>
          </a:p>
          <a:p>
            <a:pPr>
              <a:buFont typeface="Arial" pitchFamily="34" charset="0"/>
              <a:buChar char="•"/>
            </a:pPr>
            <a:r>
              <a:rPr lang="en-GB" dirty="0" smtClean="0"/>
              <a:t>Non-proprietary: XML, CSV, RDF, JSON, ODF...</a:t>
            </a:r>
          </a:p>
          <a:p>
            <a:pPr>
              <a:buFont typeface="Arial" pitchFamily="34" charset="0"/>
              <a:buChar char="•"/>
            </a:pPr>
            <a:endParaRPr lang="en-GB" dirty="0" smtClean="0"/>
          </a:p>
          <a:p>
            <a:r>
              <a:rPr lang="en-GB" dirty="0" smtClean="0"/>
              <a:t>Road safety- Accidents 2006:</a:t>
            </a:r>
          </a:p>
          <a:p>
            <a:endParaRPr lang="en-GB" dirty="0" smtClean="0"/>
          </a:p>
          <a:p>
            <a:endParaRPr lang="en-GB" dirty="0" smtClean="0"/>
          </a:p>
          <a:p>
            <a:endParaRPr lang="en-GB" dirty="0" smtClean="0"/>
          </a:p>
          <a:p>
            <a:endParaRPr lang="en-GB" dirty="0" smtClean="0"/>
          </a:p>
          <a:p>
            <a:r>
              <a:rPr lang="en-GB" sz="800" dirty="0" smtClean="0"/>
              <a:t> </a:t>
            </a:r>
            <a:r>
              <a:rPr lang="en-GB" sz="1800" dirty="0" smtClean="0"/>
              <a:t/>
            </a:r>
            <a:br>
              <a:rPr lang="en-GB" sz="1800" dirty="0" smtClean="0"/>
            </a:br>
            <a:endParaRPr lang="en-GB" sz="1800" dirty="0" smtClean="0"/>
          </a:p>
        </p:txBody>
      </p:sp>
      <p:sp>
        <p:nvSpPr>
          <p:cNvPr id="2" name="Title 1"/>
          <p:cNvSpPr>
            <a:spLocks noGrp="1"/>
          </p:cNvSpPr>
          <p:nvPr>
            <p:ph type="title"/>
          </p:nvPr>
        </p:nvSpPr>
        <p:spPr/>
        <p:txBody>
          <a:bodyPr/>
          <a:lstStyle/>
          <a:p>
            <a:r>
              <a:rPr lang="en-GB" i="0" dirty="0" smtClean="0"/>
              <a:t>★ ★ ★</a:t>
            </a:r>
            <a:r>
              <a:rPr lang="en-GB" dirty="0" smtClean="0">
                <a:solidFill>
                  <a:srgbClr val="FFFF00"/>
                </a:solidFill>
              </a:rPr>
              <a:t> </a:t>
            </a:r>
            <a:r>
              <a:rPr lang="en-GB" dirty="0" smtClean="0"/>
              <a:t>Use non-proprietary formats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pic>
        <p:nvPicPr>
          <p:cNvPr id="45058" name="Picture 2"/>
          <p:cNvPicPr>
            <a:picLocks noChangeAspect="1" noChangeArrowheads="1"/>
          </p:cNvPicPr>
          <p:nvPr/>
        </p:nvPicPr>
        <p:blipFill>
          <a:blip r:embed="rId3" cstate="print"/>
          <a:srcRect/>
          <a:stretch>
            <a:fillRect/>
          </a:stretch>
        </p:blipFill>
        <p:spPr bwMode="auto">
          <a:xfrm>
            <a:off x="4139953" y="2552778"/>
            <a:ext cx="3456383" cy="404457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060" name="Picture 4" descr="http://png-2.findicons.com/files/icons/977/rrze/720/csv_text.png"/>
          <p:cNvPicPr>
            <a:picLocks noChangeAspect="1" noChangeArrowheads="1"/>
          </p:cNvPicPr>
          <p:nvPr/>
        </p:nvPicPr>
        <p:blipFill>
          <a:blip r:embed="rId4" cstate="print"/>
          <a:srcRect/>
          <a:stretch>
            <a:fillRect/>
          </a:stretch>
        </p:blipFill>
        <p:spPr bwMode="auto">
          <a:xfrm>
            <a:off x="6300192" y="5373216"/>
            <a:ext cx="1440160" cy="144016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a:t>
            </a:r>
            <a:r>
              <a:rPr lang="en-GB" dirty="0" smtClean="0">
                <a:solidFill>
                  <a:srgbClr val="FFFF00"/>
                </a:solidFill>
              </a:rPr>
              <a:t> </a:t>
            </a:r>
            <a:r>
              <a:rPr lang="en-GB" dirty="0" smtClean="0"/>
              <a:t>open data</a:t>
            </a:r>
            <a:endParaRPr lang="en-GB" dirty="0"/>
          </a:p>
        </p:txBody>
      </p:sp>
      <p:sp>
        <p:nvSpPr>
          <p:cNvPr id="12" name="Content Placeholder 11"/>
          <p:cNvSpPr>
            <a:spLocks noGrp="1"/>
          </p:cNvSpPr>
          <p:nvPr>
            <p:ph sz="quarter" idx="15"/>
          </p:nvPr>
        </p:nvSpPr>
        <p:spPr/>
        <p:txBody>
          <a:bodyPr/>
          <a:lstStyle/>
          <a:p>
            <a:r>
              <a:rPr lang="en-GB" dirty="0" smtClean="0"/>
              <a:t>All the benefits of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575095514"/>
              </p:ext>
            </p:extLst>
          </p:nvPr>
        </p:nvGraphicFramePr>
        <p:xfrm>
          <a:off x="611560" y="2346718"/>
          <a:ext cx="7848872" cy="2855058"/>
        </p:xfrm>
        <a:graphic>
          <a:graphicData uri="http://schemas.openxmlformats.org/drawingml/2006/table">
            <a:tbl>
              <a:tblPr firstRow="1">
                <a:tableStyleId>{5C22544A-7EE6-4342-B048-85BDC9FD1C3A}</a:tableStyleId>
              </a:tblPr>
              <a:tblGrid>
                <a:gridCol w="3924436"/>
                <a:gridCol w="3924436"/>
              </a:tblGrid>
              <a:tr h="677366">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77366">
                <a:tc>
                  <a:txBody>
                    <a:bodyPr/>
                    <a:lstStyle/>
                    <a:p>
                      <a:pPr>
                        <a:buFont typeface="Wingdings" pitchFamily="2" charset="2"/>
                        <a:buChar char="ü"/>
                      </a:pPr>
                      <a:r>
                        <a:rPr lang="en-GB" sz="1800" dirty="0" smtClean="0">
                          <a:latin typeface="+mj-lt"/>
                        </a:rPr>
                        <a:t>You can manipulate the data in any way you like, without being confined by the capabilities of any particular software.</a:t>
                      </a:r>
                    </a:p>
                  </a:txBody>
                  <a:tcPr marL="128727" marR="128727" marT="64363" marB="64363"/>
                </a:tc>
                <a:tc>
                  <a:txBody>
                    <a:bodyPr/>
                    <a:lstStyle/>
                    <a:p>
                      <a:pPr>
                        <a:buFont typeface="Wingdings" pitchFamily="2" charset="2"/>
                        <a:buChar char="ü"/>
                      </a:pPr>
                      <a:r>
                        <a:rPr lang="en-GB" sz="1800" dirty="0" smtClean="0">
                          <a:latin typeface="+mj-lt"/>
                        </a:rPr>
                        <a:t>It is still simple to publish.</a:t>
                      </a:r>
                      <a:endParaRPr lang="en-GB" sz="1800" dirty="0">
                        <a:latin typeface="+mj-lt"/>
                      </a:endParaRPr>
                    </a:p>
                  </a:txBody>
                  <a:tcPr marL="128727" marR="128727" marT="64363" marB="64363"/>
                </a:tc>
              </a:tr>
              <a:tr h="677366">
                <a:tc>
                  <a:txBody>
                    <a:bodyPr/>
                    <a:lstStyle/>
                    <a:p>
                      <a:endParaRPr lang="en-GB" sz="1800" dirty="0" smtClean="0">
                        <a:latin typeface="+mj-lt"/>
                      </a:endParaRP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j-lt"/>
                        </a:rPr>
                        <a:t>- But, you may need converters or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j-lt"/>
                        </a:rPr>
                        <a:t>plug-ins to export the data from the proprietary format.</a:t>
                      </a: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50" y="2492895"/>
            <a:ext cx="8761040" cy="244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i="0" dirty="0" smtClean="0"/>
              <a:t>★ ★ ★ ★</a:t>
            </a:r>
            <a:r>
              <a:rPr lang="en-GB" dirty="0" smtClean="0">
                <a:solidFill>
                  <a:srgbClr val="FFFF00"/>
                </a:solidFill>
              </a:rPr>
              <a:t> </a:t>
            </a:r>
            <a:r>
              <a:rPr lang="en-GB" dirty="0" smtClean="0"/>
              <a:t>Use URIs to denote things</a:t>
            </a:r>
            <a:endParaRPr lang="en-GB" dirty="0"/>
          </a:p>
        </p:txBody>
      </p:sp>
      <p:sp>
        <p:nvSpPr>
          <p:cNvPr id="7" name="Content Placeholder 6"/>
          <p:cNvSpPr>
            <a:spLocks noGrp="1"/>
          </p:cNvSpPr>
          <p:nvPr>
            <p:ph sz="quarter" idx="15"/>
          </p:nvPr>
        </p:nvSpPr>
        <p:spPr/>
        <p:txBody>
          <a:bodyPr/>
          <a:lstStyle/>
          <a:p>
            <a:r>
              <a:rPr lang="en-GB" sz="1800" dirty="0" smtClean="0"/>
              <a:t>For example, creating an URI for one of the units of the Greek Ministry of the Administrative Reform and e-Governance. </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sp>
        <p:nvSpPr>
          <p:cNvPr id="6" name="Rectangle 5"/>
          <p:cNvSpPr/>
          <p:nvPr/>
        </p:nvSpPr>
        <p:spPr bwMode="ltGray">
          <a:xfrm>
            <a:off x="3131840" y="5877272"/>
            <a:ext cx="540060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4"/>
              </a:rPr>
              <a:t>http://www.slideshare.net/OpenDataSupport/design-and-manage-persitent-uris</a:t>
            </a:r>
            <a:r>
              <a:rPr lang="en-GB" sz="1100" dirty="0" smtClean="0"/>
              <a:t> </a:t>
            </a:r>
            <a:endParaRPr lang="en-GB" sz="1100" dirty="0" smtClean="0">
              <a:solidFill>
                <a:schemeClr val="tx1"/>
              </a:solidFill>
            </a:endParaRPr>
          </a:p>
        </p:txBody>
      </p:sp>
      <p:sp>
        <p:nvSpPr>
          <p:cNvPr id="9" name="TextBox 8"/>
          <p:cNvSpPr txBox="1"/>
          <p:nvPr/>
        </p:nvSpPr>
        <p:spPr>
          <a:xfrm>
            <a:off x="539552" y="3284984"/>
            <a:ext cx="8532440" cy="576064"/>
          </a:xfrm>
          <a:prstGeom prst="rect">
            <a:avLst/>
          </a:prstGeom>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indent="-274320">
              <a:spcAft>
                <a:spcPts val="900"/>
              </a:spcAft>
            </a:pPr>
            <a:r>
              <a:rPr lang="en-GB" sz="1600" dirty="0">
                <a:latin typeface="Georgia" pitchFamily="18" charset="0"/>
                <a:hlinkClick r:id="rId5"/>
              </a:rPr>
              <a:t>http://data.ydmed.gov.gr/doc/organization/16180</a:t>
            </a:r>
            <a:endParaRPr lang="en-GB" sz="1600" dirty="0" smtClean="0">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 ★</a:t>
            </a:r>
            <a:r>
              <a:rPr lang="en-GB" dirty="0" smtClean="0">
                <a:solidFill>
                  <a:srgbClr val="FFFF00"/>
                </a:solidFill>
              </a:rPr>
              <a:t> </a:t>
            </a:r>
            <a:r>
              <a:rPr lang="en-GB" dirty="0" smtClean="0"/>
              <a:t>open data</a:t>
            </a:r>
            <a:endParaRPr lang="en-GB" dirty="0"/>
          </a:p>
        </p:txBody>
      </p:sp>
      <p:sp>
        <p:nvSpPr>
          <p:cNvPr id="19" name="Content Placeholder 18"/>
          <p:cNvSpPr>
            <a:spLocks noGrp="1"/>
          </p:cNvSpPr>
          <p:nvPr>
            <p:ph sz="quarter" idx="15"/>
          </p:nvPr>
        </p:nvSpPr>
        <p:spPr>
          <a:xfrm>
            <a:off x="533400" y="1217936"/>
            <a:ext cx="8077200" cy="4975448"/>
          </a:xfrm>
        </p:spPr>
        <p:txBody>
          <a:bodyPr/>
          <a:lstStyle/>
          <a:p>
            <a:r>
              <a:rPr lang="en-GB" dirty="0" smtClean="0"/>
              <a:t>All the benefits of ★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534954954"/>
              </p:ext>
            </p:extLst>
          </p:nvPr>
        </p:nvGraphicFramePr>
        <p:xfrm>
          <a:off x="611560" y="1622688"/>
          <a:ext cx="7848872" cy="5083670"/>
        </p:xfrm>
        <a:graphic>
          <a:graphicData uri="http://schemas.openxmlformats.org/drawingml/2006/table">
            <a:tbl>
              <a:tblPr firstRow="1">
                <a:tableStyleId>{5C22544A-7EE6-4342-B048-85BDC9FD1C3A}</a:tableStyleId>
              </a:tblPr>
              <a:tblGrid>
                <a:gridCol w="3924436"/>
                <a:gridCol w="3924436"/>
              </a:tblGrid>
              <a:tr h="400170">
                <a:tc>
                  <a:txBody>
                    <a:bodyPr/>
                    <a:lstStyle/>
                    <a:p>
                      <a:r>
                        <a:rPr lang="en-GB" sz="1600" dirty="0" smtClean="0">
                          <a:latin typeface="+mj-lt"/>
                        </a:rPr>
                        <a:t>As a consumer...</a:t>
                      </a:r>
                      <a:endParaRPr lang="en-GB" sz="1600" dirty="0">
                        <a:latin typeface="+mj-lt"/>
                      </a:endParaRPr>
                    </a:p>
                  </a:txBody>
                  <a:tcPr marL="128727" marR="128727" marT="64363" marB="64363"/>
                </a:tc>
                <a:tc>
                  <a:txBody>
                    <a:bodyPr/>
                    <a:lstStyle/>
                    <a:p>
                      <a:r>
                        <a:rPr lang="en-GB" sz="1600" dirty="0" smtClean="0">
                          <a:latin typeface="+mj-lt"/>
                        </a:rPr>
                        <a:t>As a publisher...</a:t>
                      </a:r>
                      <a:endParaRPr lang="en-GB" sz="1600" dirty="0">
                        <a:latin typeface="+mj-lt"/>
                      </a:endParaRPr>
                    </a:p>
                  </a:txBody>
                  <a:tcPr marL="128727" marR="128727" marT="64363" marB="64363"/>
                </a:tc>
              </a:tr>
              <a:tr h="632362">
                <a:tc>
                  <a:txBody>
                    <a:bodyPr/>
                    <a:lstStyle/>
                    <a:p>
                      <a:pPr>
                        <a:buFont typeface="Wingdings" pitchFamily="2" charset="2"/>
                        <a:buChar char="ü"/>
                      </a:pPr>
                      <a:r>
                        <a:rPr lang="en-GB" sz="1600" dirty="0" smtClean="0">
                          <a:latin typeface="+mj-lt"/>
                        </a:rPr>
                        <a:t>You can link to it from any other place.</a:t>
                      </a: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Other data publishers can now link into your data, promoting it to 5 star.</a:t>
                      </a:r>
                    </a:p>
                  </a:txBody>
                  <a:tcPr marL="128727" marR="128727" marT="64363" marB="64363"/>
                </a:tc>
              </a:tr>
              <a:tr h="61015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bookmark it.</a:t>
                      </a:r>
                    </a:p>
                  </a:txBody>
                  <a:tcPr marL="128727" marR="128727" marT="64363" marB="64363"/>
                </a:tc>
                <a:tc rowSpan="2">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will be able to reuse vocabularies</a:t>
                      </a:r>
                      <a:r>
                        <a:rPr lang="en-GB" sz="1600" baseline="0" dirty="0" smtClean="0">
                          <a:latin typeface="+mj-lt"/>
                        </a:rPr>
                        <a:t>, data and metadata, and URI design patterns instead of creating them from scratch. </a:t>
                      </a:r>
                      <a:endParaRPr lang="en-GB" sz="1600" dirty="0" smtClean="0">
                        <a:latin typeface="+mj-lt"/>
                      </a:endParaRPr>
                    </a:p>
                  </a:txBody>
                  <a:tcPr marL="128727" marR="128727" marT="64363" marB="64363"/>
                </a:tc>
              </a:tr>
              <a:tr h="1104086">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can access information about a particular resource directly through its URI, without having to download the complete dataset.</a:t>
                      </a:r>
                    </a:p>
                  </a:txBody>
                  <a:tcPr marL="128727" marR="128727" marT="64363" marB="64363"/>
                </a:tc>
                <a:tc vMerge="1">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600" dirty="0" smtClean="0">
                        <a:latin typeface="+mj-lt"/>
                      </a:endParaRPr>
                    </a:p>
                  </a:txBody>
                  <a:tcPr marL="128727" marR="128727" marT="64363" marB="64363"/>
                </a:tc>
              </a:tr>
              <a:tr h="65068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dirty="0" smtClean="0">
                          <a:latin typeface="+mj-lt"/>
                        </a:rPr>
                        <a:t>You may be able to reuse existing tools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dirty="0" smtClean="0">
                          <a:latin typeface="+mj-lt"/>
                        </a:rPr>
                        <a:t>and libraries.</a:t>
                      </a: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kern="1200" dirty="0" smtClean="0">
                          <a:solidFill>
                            <a:schemeClr val="dk1"/>
                          </a:solidFill>
                          <a:latin typeface="+mj-lt"/>
                          <a:ea typeface="+mn-ea"/>
                          <a:cs typeface="+mn-cs"/>
                        </a:rPr>
                        <a:t>- But you typically need to invest some time in</a:t>
                      </a:r>
                      <a:r>
                        <a:rPr lang="en-GB" sz="1600" kern="1200" baseline="0" dirty="0" smtClean="0">
                          <a:solidFill>
                            <a:schemeClr val="dk1"/>
                          </a:solidFill>
                          <a:latin typeface="+mj-lt"/>
                          <a:ea typeface="+mn-ea"/>
                          <a:cs typeface="+mn-cs"/>
                        </a:rPr>
                        <a:t> identifying the resources and assigning URIs.</a:t>
                      </a:r>
                      <a:endParaRPr lang="en-GB" sz="1600" dirty="0" smtClean="0">
                        <a:latin typeface="+mj-lt"/>
                      </a:endParaRPr>
                    </a:p>
                  </a:txBody>
                  <a:tcPr marL="128727" marR="128727" marT="64363" marB="64363"/>
                </a:tc>
              </a:tr>
              <a:tr h="663286">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kern="1200" dirty="0" smtClean="0">
                          <a:solidFill>
                            <a:schemeClr val="dk1"/>
                          </a:solidFill>
                          <a:latin typeface="+mj-lt"/>
                          <a:ea typeface="+mn-ea"/>
                          <a:cs typeface="+mn-cs"/>
                        </a:rPr>
                        <a:t>You can combine the data with </a:t>
                      </a:r>
                      <a:r>
                        <a:rPr lang="en-GB" sz="1600" kern="1200" baseline="0" dirty="0" smtClean="0">
                          <a:solidFill>
                            <a:schemeClr val="dk1"/>
                          </a:solidFill>
                          <a:latin typeface="+mj-lt"/>
                          <a:ea typeface="+mn-ea"/>
                          <a:cs typeface="+mn-cs"/>
                        </a:rPr>
                        <a:t> </a:t>
                      </a:r>
                      <a:r>
                        <a:rPr lang="en-GB" sz="1600" kern="1200" dirty="0" smtClean="0">
                          <a:solidFill>
                            <a:schemeClr val="dk1"/>
                          </a:solidFill>
                          <a:latin typeface="+mj-lt"/>
                          <a:ea typeface="+mn-ea"/>
                          <a:cs typeface="+mn-cs"/>
                        </a:rPr>
                        <a:t>other data.</a:t>
                      </a:r>
                      <a:endParaRPr lang="en-GB" sz="1600" dirty="0" smtClean="0">
                        <a:latin typeface="+mj-lt"/>
                      </a:endParaRP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kern="1200" baseline="0" dirty="0" smtClean="0">
                          <a:solidFill>
                            <a:schemeClr val="dk1"/>
                          </a:solidFill>
                          <a:latin typeface="+mj-lt"/>
                          <a:ea typeface="+mn-ea"/>
                          <a:cs typeface="+mn-cs"/>
                        </a:rPr>
                        <a:t>- You need to invest in a stable policy, management and infrastructure for persistent URIs.</a:t>
                      </a:r>
                    </a:p>
                  </a:txBody>
                  <a:tcPr marL="128727" marR="128727" marT="64363" marB="64363"/>
                </a:tc>
              </a:tr>
              <a:tr h="610154">
                <a:tc gridSpan="2">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mj-lt"/>
                        </a:rPr>
                        <a:t> - But understanding the technology requires effort and can have a steep learning curve.</a:t>
                      </a:r>
                    </a:p>
                  </a:txBody>
                  <a:tcPr marL="128727" marR="128727" marT="64363" marB="6436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4077072"/>
            <a:ext cx="6491883" cy="2234171"/>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3" cstate="print"/>
          <a:srcRect/>
          <a:stretch>
            <a:fillRect/>
          </a:stretch>
        </p:blipFill>
        <p:spPr bwMode="auto">
          <a:xfrm>
            <a:off x="950391" y="1700808"/>
            <a:ext cx="8086105" cy="22813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GB" i="0" dirty="0" smtClean="0"/>
              <a:t>★ ★ ★ ★ ★</a:t>
            </a:r>
            <a:r>
              <a:rPr lang="en-GB" dirty="0" smtClean="0">
                <a:solidFill>
                  <a:srgbClr val="FFFF00"/>
                </a:solidFill>
              </a:rPr>
              <a:t> </a:t>
            </a:r>
            <a:r>
              <a:rPr lang="en-GB" dirty="0" smtClean="0"/>
              <a:t>Link your data to other data to provide context</a:t>
            </a:r>
            <a:br>
              <a:rPr lang="en-GB" dirty="0" smtClean="0"/>
            </a:b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sp>
        <p:nvSpPr>
          <p:cNvPr id="9" name="Curved Down Arrow 8"/>
          <p:cNvSpPr/>
          <p:nvPr/>
        </p:nvSpPr>
        <p:spPr bwMode="ltGray">
          <a:xfrm rot="4473712">
            <a:off x="7433291" y="3424383"/>
            <a:ext cx="1340832" cy="825385"/>
          </a:xfrm>
          <a:prstGeom prst="curvedDownArrow">
            <a:avLst>
              <a:gd name="adj1" fmla="val 25000"/>
              <a:gd name="adj2" fmla="val 50000"/>
              <a:gd name="adj3" fmla="val 34201"/>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&amp; cons of </a:t>
            </a:r>
            <a:r>
              <a:rPr lang="en-GB" i="0" dirty="0" smtClean="0"/>
              <a:t>★ ★ ★ ★ ★</a:t>
            </a:r>
            <a:r>
              <a:rPr lang="en-GB" dirty="0" smtClean="0">
                <a:solidFill>
                  <a:srgbClr val="FFFF00"/>
                </a:solidFill>
              </a:rPr>
              <a:t> </a:t>
            </a:r>
            <a:r>
              <a:rPr lang="en-GB" dirty="0" smtClean="0"/>
              <a:t>open data</a:t>
            </a:r>
            <a:endParaRPr lang="en-GB" dirty="0"/>
          </a:p>
        </p:txBody>
      </p:sp>
      <p:sp>
        <p:nvSpPr>
          <p:cNvPr id="19" name="Content Placeholder 18"/>
          <p:cNvSpPr>
            <a:spLocks noGrp="1"/>
          </p:cNvSpPr>
          <p:nvPr>
            <p:ph sz="quarter" idx="15"/>
          </p:nvPr>
        </p:nvSpPr>
        <p:spPr/>
        <p:txBody>
          <a:bodyPr/>
          <a:lstStyle/>
          <a:p>
            <a:r>
              <a:rPr lang="en-GB" dirty="0" smtClean="0"/>
              <a:t>All the benefits of ★ ★ ★ ★ open data; </a:t>
            </a:r>
            <a:r>
              <a:rPr lang="en-GB" b="1" dirty="0" smtClean="0"/>
              <a:t>plus</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740799615"/>
              </p:ext>
            </p:extLst>
          </p:nvPr>
        </p:nvGraphicFramePr>
        <p:xfrm>
          <a:off x="611560" y="2134750"/>
          <a:ext cx="7920880" cy="4236898"/>
        </p:xfrm>
        <a:graphic>
          <a:graphicData uri="http://schemas.openxmlformats.org/drawingml/2006/table">
            <a:tbl>
              <a:tblPr firstRow="1">
                <a:tableStyleId>{5C22544A-7EE6-4342-B048-85BDC9FD1C3A}</a:tableStyleId>
              </a:tblPr>
              <a:tblGrid>
                <a:gridCol w="3960440"/>
                <a:gridCol w="3960440"/>
              </a:tblGrid>
              <a:tr h="430154">
                <a:tc>
                  <a:txBody>
                    <a:bodyPr/>
                    <a:lstStyle/>
                    <a:p>
                      <a:r>
                        <a:rPr lang="en-GB" sz="1800" dirty="0" smtClean="0">
                          <a:latin typeface="+mj-lt"/>
                        </a:rPr>
                        <a:t>As a consumer...</a:t>
                      </a:r>
                      <a:endParaRPr lang="en-GB" sz="1800" dirty="0">
                        <a:latin typeface="+mj-lt"/>
                      </a:endParaRPr>
                    </a:p>
                  </a:txBody>
                  <a:tcPr marL="128727" marR="128727" marT="64363" marB="64363"/>
                </a:tc>
                <a:tc>
                  <a:txBody>
                    <a:bodyPr/>
                    <a:lstStyle/>
                    <a:p>
                      <a:r>
                        <a:rPr lang="en-GB" sz="1800" dirty="0" smtClean="0">
                          <a:latin typeface="+mj-lt"/>
                        </a:rPr>
                        <a:t>As a publisher...</a:t>
                      </a:r>
                      <a:endParaRPr lang="en-GB" sz="1800" dirty="0">
                        <a:latin typeface="+mj-lt"/>
                      </a:endParaRPr>
                    </a:p>
                  </a:txBody>
                  <a:tcPr marL="128727" marR="128727" marT="64363" marB="64363"/>
                </a:tc>
              </a:tr>
              <a:tr h="63771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800" dirty="0" smtClean="0">
                          <a:latin typeface="+mj-lt"/>
                        </a:rPr>
                        <a:t>You can discover more (related) data while consuming the data.</a:t>
                      </a:r>
                    </a:p>
                  </a:txBody>
                  <a:tcPr marL="128727" marR="128727" marT="64363" marB="64363"/>
                </a:tc>
                <a:tc>
                  <a:txBody>
                    <a:bodyPr/>
                    <a:lstStyle/>
                    <a:p>
                      <a:pPr>
                        <a:buFont typeface="Wingdings" pitchFamily="2" charset="2"/>
                        <a:buChar char="ü"/>
                      </a:pPr>
                      <a:r>
                        <a:rPr lang="en-GB" sz="1800" dirty="0" smtClean="0">
                          <a:latin typeface="+mj-lt"/>
                        </a:rPr>
                        <a:t>You make your data discoverable.</a:t>
                      </a:r>
                      <a:endParaRPr lang="en-GB" sz="1800" dirty="0">
                        <a:latin typeface="+mj-lt"/>
                      </a:endParaRPr>
                    </a:p>
                  </a:txBody>
                  <a:tcPr marL="128727" marR="128727" marT="64363" marB="64363"/>
                </a:tc>
              </a:tr>
              <a:tr h="637714">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800" dirty="0" smtClean="0">
                          <a:latin typeface="+mj-lt"/>
                        </a:rPr>
                        <a:t>You can directly learn about the data schema.</a:t>
                      </a:r>
                    </a:p>
                  </a:txBody>
                  <a:tcPr marL="128727" marR="128727" marT="64363" marB="64363"/>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800" dirty="0" smtClean="0">
                          <a:latin typeface="+mj-lt"/>
                        </a:rPr>
                        <a:t>You increase the context, expressivity, quality</a:t>
                      </a:r>
                      <a:r>
                        <a:rPr lang="en-GB" sz="1800" baseline="0" dirty="0" smtClean="0">
                          <a:latin typeface="+mj-lt"/>
                        </a:rPr>
                        <a:t> and </a:t>
                      </a:r>
                      <a:r>
                        <a:rPr lang="en-GB" sz="1800" dirty="0" smtClean="0">
                          <a:latin typeface="+mj-lt"/>
                        </a:rPr>
                        <a:t>value of your data (and consequently</a:t>
                      </a:r>
                      <a:r>
                        <a:rPr lang="en-GB" sz="1800" baseline="0" dirty="0" smtClean="0">
                          <a:latin typeface="+mj-lt"/>
                        </a:rPr>
                        <a:t> you give visibility to your organisation)</a:t>
                      </a:r>
                      <a:r>
                        <a:rPr lang="en-GB" sz="1800" dirty="0" smtClean="0">
                          <a:latin typeface="+mj-lt"/>
                        </a:rPr>
                        <a:t>.</a:t>
                      </a:r>
                    </a:p>
                  </a:txBody>
                  <a:tcPr marL="128727" marR="128727" marT="64363" marB="64363"/>
                </a:tc>
              </a:tr>
              <a:tr h="637714">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800" kern="1200" dirty="0" smtClean="0">
                          <a:solidFill>
                            <a:schemeClr val="dk1"/>
                          </a:solidFill>
                          <a:latin typeface="+mj-lt"/>
                          <a:ea typeface="+mn-ea"/>
                          <a:cs typeface="+mn-cs"/>
                        </a:rPr>
                        <a:t>You</a:t>
                      </a:r>
                      <a:r>
                        <a:rPr lang="en-GB" sz="1800" kern="1200" baseline="0" dirty="0" smtClean="0">
                          <a:solidFill>
                            <a:schemeClr val="dk1"/>
                          </a:solidFill>
                          <a:latin typeface="+mj-lt"/>
                          <a:ea typeface="+mn-ea"/>
                          <a:cs typeface="+mn-cs"/>
                        </a:rPr>
                        <a:t> can combine data from different source, be innovative, gain new knowledge, be an entrepreneur... </a:t>
                      </a:r>
                      <a:endParaRPr lang="en-GB" sz="1800" kern="1200" dirty="0" smtClean="0">
                        <a:solidFill>
                          <a:schemeClr val="dk1"/>
                        </a:solidFill>
                        <a:latin typeface="+mj-lt"/>
                        <a:ea typeface="+mn-ea"/>
                        <a:cs typeface="+mn-cs"/>
                      </a:endParaRPr>
                    </a:p>
                  </a:txBody>
                  <a:tcPr marL="128727" marR="128727" marT="64363" marB="64363"/>
                </a:tc>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800" dirty="0" smtClean="0">
                          <a:latin typeface="+mj-lt"/>
                        </a:rPr>
                        <a:t>-</a:t>
                      </a:r>
                      <a:r>
                        <a:rPr lang="en-GB" sz="1800" baseline="0" dirty="0" smtClean="0">
                          <a:latin typeface="+mj-lt"/>
                        </a:rPr>
                        <a:t> </a:t>
                      </a:r>
                      <a:r>
                        <a:rPr lang="en-GB" sz="1800" dirty="0" smtClean="0">
                          <a:latin typeface="+mj-lt"/>
                        </a:rPr>
                        <a:t>This requires an</a:t>
                      </a:r>
                      <a:r>
                        <a:rPr lang="en-GB" sz="1800" baseline="0" dirty="0" smtClean="0">
                          <a:latin typeface="+mj-lt"/>
                        </a:rPr>
                        <a:t> investment in time, money, technology and competencies/ skills.</a:t>
                      </a:r>
                      <a:endParaRPr lang="en-GB" sz="1800" dirty="0" smtClean="0">
                        <a:latin typeface="+mj-lt"/>
                      </a:endParaRPr>
                    </a:p>
                  </a:txBody>
                  <a:tcPr marL="128727" marR="128727" marT="64363" marB="64363"/>
                </a:tc>
              </a:tr>
              <a:tr h="637714">
                <a:tc gridSpan="2">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1800" kern="1200" baseline="0" dirty="0" smtClean="0">
                          <a:solidFill>
                            <a:schemeClr val="dk1"/>
                          </a:solidFill>
                          <a:latin typeface="+mj-lt"/>
                          <a:ea typeface="+mn-ea"/>
                          <a:cs typeface="+mn-cs"/>
                        </a:rPr>
                        <a:t>- But, you now have to deal with broken data links. Not all publishers/data sources will be reliable.</a:t>
                      </a:r>
                    </a:p>
                  </a:txBody>
                  <a:tcPr marL="128727" marR="128727" marT="64363" marB="64363"/>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mj-lt"/>
                      </a:endParaRPr>
                    </a:p>
                  </a:txBody>
                  <a:tcPr marL="128727" marR="128727" marT="64363" marB="64363"/>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sz="6000" i="0" dirty="0" smtClean="0">
                <a:solidFill>
                  <a:schemeClr val="accent1"/>
                </a:solidFill>
                <a:latin typeface="Bradley Hand ITC" pitchFamily="66" charset="0"/>
              </a:rPr>
              <a:t>Prepare your data for publishing</a:t>
            </a:r>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b="0" dirty="0" smtClean="0"/>
              <a:t>The LOGD lifecycle</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28</a:t>
            </a:fld>
            <a:endParaRPr lang="en-GB" dirty="0"/>
          </a:p>
        </p:txBody>
      </p:sp>
    </p:spTree>
    <p:extLst>
      <p:ext uri="{BB962C8B-B14F-4D97-AF65-F5344CB8AC3E}">
        <p14:creationId xmlns:p14="http://schemas.microsoft.com/office/powerpoint/2010/main" val="3147607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LOGD and metadata lifecycle</a:t>
            </a:r>
            <a:br>
              <a:rPr lang="en-GB" dirty="0" smtClean="0"/>
            </a:br>
            <a:r>
              <a:rPr lang="en-GB" b="0" dirty="0" smtClean="0"/>
              <a:t>focusing on supply and demand</a:t>
            </a:r>
            <a:endParaRPr lang="en-GB" b="0"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29</a:t>
            </a:fld>
            <a:endParaRPr lang="en-GB" dirty="0"/>
          </a:p>
        </p:txBody>
      </p:sp>
      <p:pic>
        <p:nvPicPr>
          <p:cNvPr id="7" name="Content Placeholder 4"/>
          <p:cNvPicPr>
            <a:picLocks/>
          </p:cNvPicPr>
          <p:nvPr/>
        </p:nvPicPr>
        <p:blipFill>
          <a:blip r:embed="rId3" cstate="print"/>
          <a:srcRect/>
          <a:stretch>
            <a:fillRect/>
          </a:stretch>
        </p:blipFill>
        <p:spPr bwMode="auto">
          <a:xfrm>
            <a:off x="899592" y="1988840"/>
            <a:ext cx="7272808" cy="3307641"/>
          </a:xfrm>
          <a:prstGeom prst="rect">
            <a:avLst/>
          </a:prstGeom>
          <a:noFill/>
          <a:ln w="9525">
            <a:noFill/>
            <a:miter lim="800000"/>
            <a:headEnd/>
            <a:tailEnd/>
          </a:ln>
        </p:spPr>
      </p:pic>
      <p:sp>
        <p:nvSpPr>
          <p:cNvPr id="9" name="Left Brace 8"/>
          <p:cNvSpPr/>
          <p:nvPr/>
        </p:nvSpPr>
        <p:spPr>
          <a:xfrm rot="16200000">
            <a:off x="25557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Left Brace 9"/>
          <p:cNvSpPr/>
          <p:nvPr/>
        </p:nvSpPr>
        <p:spPr>
          <a:xfrm rot="16200000">
            <a:off x="61561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ectangle 10"/>
          <p:cNvSpPr/>
          <p:nvPr/>
        </p:nvSpPr>
        <p:spPr bwMode="ltGray">
          <a:xfrm>
            <a:off x="971600"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latin typeface="Hand Of Sean" pitchFamily="2" charset="-128"/>
                <a:ea typeface="Hand Of Sean" pitchFamily="2" charset="-128"/>
              </a:rPr>
              <a:t>Supply</a:t>
            </a:r>
          </a:p>
        </p:txBody>
      </p:sp>
      <p:sp>
        <p:nvSpPr>
          <p:cNvPr id="12" name="Rectangle 11"/>
          <p:cNvSpPr/>
          <p:nvPr/>
        </p:nvSpPr>
        <p:spPr bwMode="ltGray">
          <a:xfrm>
            <a:off x="4631308"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latin typeface="Hand Of Sean" pitchFamily="2" charset="-128"/>
                <a:ea typeface="Hand Of Sean" pitchFamily="2" charset="-128"/>
              </a:rPr>
              <a:t>Demand</a:t>
            </a:r>
          </a:p>
        </p:txBody>
      </p:sp>
    </p:spTree>
    <p:extLst>
      <p:ext uri="{BB962C8B-B14F-4D97-AF65-F5344CB8AC3E}">
        <p14:creationId xmlns:p14="http://schemas.microsoft.com/office/powerpoint/2010/main" val="965443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objectives</a:t>
            </a:r>
            <a:endParaRPr lang="en-GB" dirty="0"/>
          </a:p>
        </p:txBody>
      </p:sp>
      <p:sp>
        <p:nvSpPr>
          <p:cNvPr id="5" name="Content Placeholder 4"/>
          <p:cNvSpPr>
            <a:spLocks noGrp="1"/>
          </p:cNvSpPr>
          <p:nvPr>
            <p:ph sz="quarter" idx="15"/>
          </p:nvPr>
        </p:nvSpPr>
        <p:spPr/>
        <p:txBody>
          <a:bodyPr/>
          <a:lstStyle/>
          <a:p>
            <a:r>
              <a:rPr lang="en-GB" dirty="0" smtClean="0"/>
              <a:t>By the end of this training module you should have an understanding of:</a:t>
            </a:r>
          </a:p>
          <a:p>
            <a:pPr>
              <a:buFont typeface="Arial" pitchFamily="34" charset="0"/>
              <a:buChar char="•"/>
            </a:pPr>
            <a:r>
              <a:rPr lang="en-GB" dirty="0" smtClean="0"/>
              <a:t>What is linked data;</a:t>
            </a:r>
          </a:p>
          <a:p>
            <a:pPr>
              <a:buFont typeface="Arial" pitchFamily="34" charset="0"/>
              <a:buChar char="•"/>
            </a:pPr>
            <a:r>
              <a:rPr lang="en-GB" dirty="0" smtClean="0"/>
              <a:t>What is open data;</a:t>
            </a:r>
          </a:p>
          <a:p>
            <a:pPr>
              <a:buFont typeface="Arial" pitchFamily="34" charset="0"/>
              <a:buChar char="•"/>
            </a:pPr>
            <a:r>
              <a:rPr lang="en-GB" dirty="0" smtClean="0"/>
              <a:t>What is the difference between linked and open data;</a:t>
            </a:r>
          </a:p>
          <a:p>
            <a:pPr>
              <a:buFont typeface="Arial" pitchFamily="34" charset="0"/>
              <a:buChar char="•"/>
            </a:pPr>
            <a:r>
              <a:rPr lang="en-GB" dirty="0" smtClean="0"/>
              <a:t>How to publish linked data (5-star schema);</a:t>
            </a:r>
          </a:p>
          <a:p>
            <a:pPr>
              <a:buFont typeface="Arial" pitchFamily="34" charset="0"/>
              <a:buChar char="•"/>
            </a:pPr>
            <a:r>
              <a:rPr lang="en-GB" dirty="0" smtClean="0"/>
              <a:t>The economic and social aspects of linked data.</a:t>
            </a:r>
          </a:p>
          <a:p>
            <a:pPr>
              <a:buFont typeface="Arial" pitchFamily="34" charset="0"/>
              <a:buChar char="•"/>
            </a:pPr>
            <a:endParaRPr lang="en-GB" dirty="0"/>
          </a:p>
        </p:txBody>
      </p:sp>
      <p:sp>
        <p:nvSpPr>
          <p:cNvPr id="3" name="Slide Number Placeholder 2"/>
          <p:cNvSpPr>
            <a:spLocks noGrp="1"/>
          </p:cNvSpPr>
          <p:nvPr>
            <p:ph type="sldNum" sz="quarter" idx="18"/>
          </p:nvPr>
        </p:nvSpPr>
        <p:spPr/>
        <p:txBody>
          <a:bodyPr/>
          <a:lstStyle/>
          <a:p>
            <a:r>
              <a:rPr lang="en-GB" dirty="0" smtClean="0"/>
              <a:t>Slide </a:t>
            </a:r>
            <a:fld id="{2C15C9EF-3AB5-4B83-AD00-86D3AAF498A4}"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of high-value data</a:t>
            </a:r>
            <a:endParaRPr lang="en-GB" noProof="0" dirty="0"/>
          </a:p>
        </p:txBody>
      </p:sp>
      <p:sp>
        <p:nvSpPr>
          <p:cNvPr id="3" name="Content Placeholder 2"/>
          <p:cNvSpPr>
            <a:spLocks noGrp="1"/>
          </p:cNvSpPr>
          <p:nvPr>
            <p:ph sz="quarter" idx="15"/>
          </p:nvPr>
        </p:nvSpPr>
        <p:spPr>
          <a:xfrm>
            <a:off x="533400" y="1412776"/>
            <a:ext cx="8077200" cy="4759424"/>
          </a:xfrm>
        </p:spPr>
        <p:txBody>
          <a:bodyPr/>
          <a:lstStyle/>
          <a:p>
            <a:r>
              <a:rPr lang="en-GB" i="1" dirty="0" smtClean="0">
                <a:solidFill>
                  <a:schemeClr val="accent1"/>
                </a:solidFill>
              </a:rPr>
              <a:t>Several dimensions can be considered in the selection process of Linked Open Government Data, both from the publisher’s and the re-user’s point of view:</a:t>
            </a:r>
          </a:p>
          <a:p>
            <a:pPr lvl="1"/>
            <a:r>
              <a:rPr lang="en-GB" sz="1800" b="1" noProof="0" dirty="0" smtClean="0"/>
              <a:t>Transparency</a:t>
            </a:r>
            <a:r>
              <a:rPr lang="en-GB" sz="1800" b="1" dirty="0" smtClean="0"/>
              <a:t>:  </a:t>
            </a:r>
            <a:r>
              <a:rPr lang="en-GB" sz="1800" dirty="0" smtClean="0"/>
              <a:t>Does the publication of the dataset increase transparency </a:t>
            </a:r>
            <a:r>
              <a:rPr lang="en-GB" sz="1800" dirty="0"/>
              <a:t>and openness of the government towards its </a:t>
            </a:r>
            <a:r>
              <a:rPr lang="en-GB" sz="1800" dirty="0" smtClean="0"/>
              <a:t>citizens</a:t>
            </a:r>
            <a:r>
              <a:rPr lang="en-GB" sz="1800" dirty="0"/>
              <a:t>?</a:t>
            </a:r>
          </a:p>
          <a:p>
            <a:pPr lvl="1"/>
            <a:r>
              <a:rPr lang="en-GB" sz="1800" b="1" noProof="0" dirty="0" smtClean="0"/>
              <a:t>Legal requirements</a:t>
            </a:r>
            <a:r>
              <a:rPr lang="en-GB" sz="1800" noProof="0" dirty="0" smtClean="0"/>
              <a:t>: </a:t>
            </a:r>
            <a:r>
              <a:rPr lang="en-GB" sz="1800" dirty="0" smtClean="0"/>
              <a:t>I</a:t>
            </a:r>
            <a:r>
              <a:rPr lang="en-GB" sz="1800" noProof="0" dirty="0" smtClean="0"/>
              <a:t>s there a law that makes open publication mandatory or is there no specific obligation?</a:t>
            </a:r>
          </a:p>
          <a:p>
            <a:pPr lvl="1"/>
            <a:r>
              <a:rPr lang="en-GB" sz="1800" b="1" noProof="0" dirty="0" smtClean="0"/>
              <a:t>Relation to public task:</a:t>
            </a:r>
            <a:r>
              <a:rPr lang="en-GB" sz="1800" noProof="0" dirty="0" smtClean="0"/>
              <a:t> Is the data the direct result of the primary public task of government or is it a product of a non-essential activity?</a:t>
            </a:r>
          </a:p>
          <a:p>
            <a:pPr lvl="1"/>
            <a:r>
              <a:rPr lang="en-GB" sz="1800" b="1" noProof="0" dirty="0" smtClean="0"/>
              <a:t>Current status of open publication:</a:t>
            </a:r>
            <a:r>
              <a:rPr lang="en-GB" sz="1800" noProof="0" dirty="0" smtClean="0"/>
              <a:t> Is the data already openly available or does it still need to be opened up?</a:t>
            </a:r>
          </a:p>
          <a:p>
            <a:pPr lvl="1"/>
            <a:r>
              <a:rPr lang="en-GB" sz="1800" b="1" noProof="0" dirty="0" smtClean="0"/>
              <a:t>Type of value:</a:t>
            </a:r>
            <a:r>
              <a:rPr lang="en-GB" sz="1800" noProof="0" dirty="0" smtClean="0"/>
              <a:t> Is the data useful for social engagement or does it have commercial value?</a:t>
            </a:r>
          </a:p>
          <a:p>
            <a:pPr lvl="1"/>
            <a:r>
              <a:rPr lang="en-GB" sz="1800" b="1" noProof="0" dirty="0" smtClean="0"/>
              <a:t>Audience:</a:t>
            </a:r>
            <a:r>
              <a:rPr lang="en-GB" sz="1800" noProof="0" dirty="0" smtClean="0"/>
              <a:t> Is the data primarily intended for the public or is it primarily aimed at back-office integration?</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Tree>
    <p:extLst>
      <p:ext uri="{BB962C8B-B14F-4D97-AF65-F5344CB8AC3E}">
        <p14:creationId xmlns:p14="http://schemas.microsoft.com/office/powerpoint/2010/main" val="2041505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your data &amp; metadata is about ...</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Making your data available in a </a:t>
            </a:r>
            <a:r>
              <a:rPr lang="en-GB" b="1" dirty="0" smtClean="0"/>
              <a:t>structured</a:t>
            </a:r>
            <a:r>
              <a:rPr lang="en-GB" dirty="0" smtClean="0"/>
              <a:t>, </a:t>
            </a:r>
            <a:r>
              <a:rPr lang="en-GB" b="1" dirty="0" smtClean="0"/>
              <a:t>comprehensible</a:t>
            </a:r>
            <a:r>
              <a:rPr lang="en-GB" dirty="0" smtClean="0"/>
              <a:t> and </a:t>
            </a:r>
            <a:r>
              <a:rPr lang="en-GB" b="1" dirty="0" smtClean="0"/>
              <a:t>machine-readabl</a:t>
            </a:r>
            <a:r>
              <a:rPr lang="en-GB" dirty="0" smtClean="0"/>
              <a:t>e way.</a:t>
            </a:r>
          </a:p>
          <a:p>
            <a:pPr lvl="1">
              <a:buFont typeface="Arial" pitchFamily="34" charset="0"/>
              <a:buChar char="•"/>
            </a:pPr>
            <a:r>
              <a:rPr lang="en-GB" b="1" dirty="0" smtClean="0"/>
              <a:t>Reusing</a:t>
            </a:r>
            <a:r>
              <a:rPr lang="en-GB" dirty="0" smtClean="0"/>
              <a:t> what already exists in terms of vocabularies and reference data.</a:t>
            </a:r>
          </a:p>
          <a:p>
            <a:pPr>
              <a:buFont typeface="Arial" pitchFamily="34" charset="0"/>
              <a:buChar char="•"/>
            </a:pPr>
            <a:r>
              <a:rPr lang="en-GB" dirty="0" smtClean="0"/>
              <a:t>Reaching the right quality level by </a:t>
            </a:r>
            <a:r>
              <a:rPr lang="en-GB" b="1" dirty="0" smtClean="0"/>
              <a:t>cleansing</a:t>
            </a:r>
            <a:r>
              <a:rPr lang="en-GB" dirty="0" smtClean="0"/>
              <a:t> your data.</a:t>
            </a:r>
          </a:p>
          <a:p>
            <a:pPr lvl="1">
              <a:buFont typeface="Arial" pitchFamily="34" charset="0"/>
              <a:buChar char="•"/>
            </a:pPr>
            <a:r>
              <a:rPr lang="en-GB" dirty="0" smtClean="0"/>
              <a:t>Providing </a:t>
            </a:r>
            <a:r>
              <a:rPr lang="en-GB" b="1" dirty="0" smtClean="0"/>
              <a:t>licensing information </a:t>
            </a:r>
            <a:r>
              <a:rPr lang="en-GB" dirty="0" smtClean="0"/>
              <a:t>so that data consumers know what the conditions of reuse are.</a:t>
            </a:r>
          </a:p>
          <a:p>
            <a:pPr lvl="1">
              <a:buFont typeface="Arial" pitchFamily="34" charset="0"/>
              <a:buChar char="•"/>
            </a:pPr>
            <a:r>
              <a:rPr lang="en-GB" dirty="0" smtClean="0"/>
              <a:t>Providing a rich description (</a:t>
            </a:r>
            <a:r>
              <a:rPr lang="en-GB" b="1" dirty="0" smtClean="0"/>
              <a:t>metadata</a:t>
            </a:r>
            <a:r>
              <a:rPr lang="en-GB" dirty="0" smtClean="0"/>
              <a:t>).</a:t>
            </a:r>
          </a:p>
          <a:p>
            <a:pPr lvl="1">
              <a:buFont typeface="Arial" pitchFamily="34" charset="0"/>
              <a:buChar char="•"/>
            </a:pPr>
            <a:r>
              <a:rPr lang="en-GB" dirty="0" smtClean="0"/>
              <a:t>Using </a:t>
            </a:r>
            <a:r>
              <a:rPr lang="en-GB" b="1" dirty="0" smtClean="0"/>
              <a:t>semantic technologies </a:t>
            </a:r>
            <a:r>
              <a:rPr lang="en-GB" dirty="0" smtClean="0"/>
              <a:t>(RDF, HTTP URIs...) for describing your data.</a:t>
            </a:r>
          </a:p>
          <a:p>
            <a:pPr lvl="1">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spTree>
    <p:extLst>
      <p:ext uri="{BB962C8B-B14F-4D97-AF65-F5344CB8AC3E}">
        <p14:creationId xmlns:p14="http://schemas.microsoft.com/office/powerpoint/2010/main" val="3341381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i="1" dirty="0" smtClean="0">
                <a:solidFill>
                  <a:schemeClr val="accent1"/>
                </a:solidFill>
              </a:rPr>
              <a:t>To ensure data and metadata can be published with an appropriate level of quality and minimum errors.</a:t>
            </a:r>
          </a:p>
          <a:p>
            <a:r>
              <a:rPr lang="en-GB" sz="1800" dirty="0" smtClean="0"/>
              <a:t>This means: </a:t>
            </a:r>
          </a:p>
          <a:p>
            <a:pPr>
              <a:buFont typeface="Arial" pitchFamily="34" charset="0"/>
              <a:buChar char="•"/>
            </a:pPr>
            <a:r>
              <a:rPr lang="en-GB" sz="1800" dirty="0" smtClean="0"/>
              <a:t>Fixing errors.</a:t>
            </a:r>
          </a:p>
          <a:p>
            <a:pPr>
              <a:buFont typeface="Arial" pitchFamily="34" charset="0"/>
              <a:buChar char="•"/>
            </a:pPr>
            <a:r>
              <a:rPr lang="en-GB" sz="1800" dirty="0" smtClean="0"/>
              <a:t>Transforming/homogenising formats.</a:t>
            </a:r>
          </a:p>
          <a:p>
            <a:pPr>
              <a:buFont typeface="Arial" pitchFamily="34" charset="0"/>
              <a:buChar char="•"/>
            </a:pPr>
            <a:r>
              <a:rPr lang="en-GB" sz="1800" dirty="0" smtClean="0"/>
              <a:t>Aligning inconsistencies in data and metadata.</a:t>
            </a:r>
          </a:p>
          <a:p>
            <a:pPr>
              <a:buFont typeface="Arial" pitchFamily="34" charset="0"/>
              <a:buChar char="•"/>
            </a:pPr>
            <a:r>
              <a:rPr lang="en-GB" sz="1800" dirty="0" smtClean="0"/>
              <a:t>Removing duplicate/redundant information.</a:t>
            </a:r>
          </a:p>
          <a:p>
            <a:pPr>
              <a:buFont typeface="Arial" pitchFamily="34" charset="0"/>
              <a:buChar char="•"/>
            </a:pPr>
            <a:r>
              <a:rPr lang="en-GB" sz="1800" dirty="0" smtClean="0"/>
              <a:t>Adding lacking information.</a:t>
            </a:r>
          </a:p>
          <a:p>
            <a:pPr>
              <a:buFont typeface="Arial" pitchFamily="34" charset="0"/>
              <a:buChar char="•"/>
            </a:pPr>
            <a:r>
              <a:rPr lang="en-GB" sz="1800" dirty="0" smtClean="0"/>
              <a:t>Making sure the information is up-to-date.</a:t>
            </a:r>
          </a:p>
          <a:p>
            <a:endParaRPr lang="en-GB" sz="1800" dirty="0" smtClean="0"/>
          </a:p>
          <a:p>
            <a:pPr>
              <a:buFont typeface="Arial" pitchFamily="34" charset="0"/>
              <a:buChar char="•"/>
            </a:pPr>
            <a:endParaRPr lang="en-GB" dirty="0" smtClean="0">
              <a:sym typeface="Wingdings" pitchFamily="2" charset="2"/>
            </a:endParaRPr>
          </a:p>
          <a:p>
            <a:endParaRPr lang="en-GB" dirty="0"/>
          </a:p>
        </p:txBody>
      </p:sp>
      <p:sp>
        <p:nvSpPr>
          <p:cNvPr id="2" name="Title 1"/>
          <p:cNvSpPr>
            <a:spLocks noGrp="1"/>
          </p:cNvSpPr>
          <p:nvPr>
            <p:ph type="title"/>
          </p:nvPr>
        </p:nvSpPr>
        <p:spPr/>
        <p:txBody>
          <a:bodyPr/>
          <a:lstStyle/>
          <a:p>
            <a:r>
              <a:rPr lang="en-GB" dirty="0" smtClean="0"/>
              <a:t>Cleansing your data &amp; metadata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sp>
        <p:nvSpPr>
          <p:cNvPr id="9" name="Rectangle 8"/>
          <p:cNvSpPr/>
          <p:nvPr/>
        </p:nvSpPr>
        <p:spPr bwMode="ltGray">
          <a:xfrm>
            <a:off x="3707904" y="5517232"/>
            <a:ext cx="4896544"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endParaRPr lang="en-GB" sz="1200" dirty="0" smtClean="0">
              <a:solidFill>
                <a:schemeClr val="tx1"/>
              </a:solidFill>
            </a:endParaRPr>
          </a:p>
          <a:p>
            <a:r>
              <a:rPr lang="en-GB" sz="1200" dirty="0" smtClean="0">
                <a:hlinkClick r:id="rId3"/>
              </a:rPr>
              <a:t>http://www.slideshare.net/OpenDataSupport/introduction-to-rdf-sparql</a:t>
            </a:r>
            <a:endParaRPr lang="en-GB" sz="1200" dirty="0" smtClean="0">
              <a:solidFill>
                <a:schemeClr val="tx1"/>
              </a:solidFill>
            </a:endParaRPr>
          </a:p>
          <a:p>
            <a:r>
              <a:rPr lang="en-GB" sz="1200" dirty="0" smtClean="0">
                <a:solidFill>
                  <a:schemeClr val="tx1"/>
                </a:solidFill>
              </a:rPr>
              <a:t>Cleanse your data with Open Refine (Google Refine) - </a:t>
            </a:r>
            <a:r>
              <a:rPr lang="en-GB" sz="1200" dirty="0" smtClean="0">
                <a:hlinkClick r:id="rId4"/>
              </a:rPr>
              <a:t>https://code.google.com/p/google-refine/</a:t>
            </a:r>
            <a:endParaRPr lang="en-GB" sz="1200" dirty="0" smtClean="0">
              <a:solidFill>
                <a:schemeClr val="tx1"/>
              </a:solidFill>
            </a:endParaRPr>
          </a:p>
        </p:txBody>
      </p:sp>
    </p:spTree>
    <p:extLst>
      <p:ext uri="{BB962C8B-B14F-4D97-AF65-F5344CB8AC3E}">
        <p14:creationId xmlns:p14="http://schemas.microsoft.com/office/powerpoint/2010/main" val="1873450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1296144" y="1778564"/>
          <a:ext cx="7674697" cy="1728190"/>
        </p:xfrm>
        <a:graphic>
          <a:graphicData uri="http://schemas.openxmlformats.org/drawingml/2006/table">
            <a:tbl>
              <a:tblPr firstRow="1">
                <a:tableStyleId>{D113A9D2-9D6B-4929-AA2D-F23B5EE8CBE7}</a:tableStyleId>
              </a:tblPr>
              <a:tblGrid>
                <a:gridCol w="1413031"/>
                <a:gridCol w="1593123"/>
                <a:gridCol w="1468444"/>
                <a:gridCol w="1468444"/>
                <a:gridCol w="1731655"/>
              </a:tblGrid>
              <a:tr h="345638">
                <a:tc>
                  <a:txBody>
                    <a:bodyPr/>
                    <a:lstStyle/>
                    <a:p>
                      <a:pPr algn="l" fontAlgn="b"/>
                      <a:r>
                        <a:rPr lang="en-GB" sz="1300" u="none" strike="noStrike" dirty="0" err="1"/>
                        <a:t>Company_name</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Registration date</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Country</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E-mail</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 Establishments</a:t>
                      </a:r>
                      <a:endParaRPr lang="en-GB" sz="1300" b="1" i="0" u="none" strike="noStrike" dirty="0">
                        <a:solidFill>
                          <a:srgbClr val="FFFFFF"/>
                        </a:solidFill>
                        <a:latin typeface="Arial"/>
                      </a:endParaRPr>
                    </a:p>
                  </a:txBody>
                  <a:tcPr marL="10390" marR="10390" marT="10390" marB="0" anchor="b"/>
                </a:tc>
              </a:tr>
              <a:tr h="345638">
                <a:tc>
                  <a:txBody>
                    <a:bodyPr/>
                    <a:lstStyle/>
                    <a:p>
                      <a:pPr algn="l" fontAlgn="b"/>
                      <a:r>
                        <a:rPr lang="en-GB" sz="1300" u="none" strike="noStrike" dirty="0" err="1"/>
                        <a:t>Nikè</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1991-04-28</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Belgium</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err="1"/>
                        <a:t>niké</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7</a:t>
                      </a:r>
                      <a:endParaRPr lang="en-GB" sz="1300" b="0" i="0" u="none" strike="noStrike" dirty="0">
                        <a:solidFill>
                          <a:srgbClr val="000000"/>
                        </a:solidFill>
                        <a:latin typeface="Arial"/>
                      </a:endParaRPr>
                    </a:p>
                  </a:txBody>
                  <a:tcPr marL="10390" marR="10390" marT="10390" marB="0" anchor="b"/>
                </a:tc>
              </a:tr>
              <a:tr h="345638">
                <a:tc>
                  <a:txBody>
                    <a:bodyPr/>
                    <a:lstStyle/>
                    <a:p>
                      <a:pPr algn="l" fontAlgn="b"/>
                      <a:r>
                        <a:rPr lang="en-GB" sz="1300" u="none" strike="noStrike" dirty="0"/>
                        <a:t>BARCO</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15 September 1986</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BE</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Barco@email.be</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2</a:t>
                      </a:r>
                      <a:endParaRPr lang="en-GB" sz="1300" b="0" i="0" u="none" strike="noStrike" dirty="0">
                        <a:solidFill>
                          <a:srgbClr val="000000"/>
                        </a:solidFill>
                        <a:latin typeface="Arial"/>
                      </a:endParaRPr>
                    </a:p>
                  </a:txBody>
                  <a:tcPr marL="10390" marR="10390" marT="10390" marB="0" anchor="b"/>
                </a:tc>
              </a:tr>
              <a:tr h="345638">
                <a:tc>
                  <a:txBody>
                    <a:bodyPr/>
                    <a:lstStyle/>
                    <a:p>
                      <a:pPr algn="l" fontAlgn="b"/>
                      <a:r>
                        <a:rPr lang="en-GB" sz="1300" u="none" strike="noStrike" dirty="0" err="1"/>
                        <a:t>Nikè</a:t>
                      </a:r>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err="1"/>
                        <a:t>België</a:t>
                      </a:r>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r>
              <a:tr h="345638">
                <a:tc>
                  <a:txBody>
                    <a:bodyPr/>
                    <a:lstStyle/>
                    <a:p>
                      <a:pPr algn="l" fontAlgn="b"/>
                      <a:r>
                        <a:rPr lang="en-GB" sz="1300" u="none" strike="noStrike" dirty="0"/>
                        <a:t>Coca-Cola</a:t>
                      </a:r>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United States</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coca@cola.com</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3</a:t>
                      </a:r>
                      <a:endParaRPr lang="en-GB" sz="1300" b="0" i="0" u="none" strike="noStrike" dirty="0">
                        <a:solidFill>
                          <a:srgbClr val="000000"/>
                        </a:solidFill>
                        <a:latin typeface="Arial"/>
                      </a:endParaRPr>
                    </a:p>
                  </a:txBody>
                  <a:tcPr marL="10390" marR="10390" marT="10390" marB="0" anchor="b"/>
                </a:tc>
              </a:tr>
            </a:tbl>
          </a:graphicData>
        </a:graphic>
      </p:graphicFrame>
      <p:sp>
        <p:nvSpPr>
          <p:cNvPr id="2" name="Title 1"/>
          <p:cNvSpPr>
            <a:spLocks noGrp="1"/>
          </p:cNvSpPr>
          <p:nvPr>
            <p:ph type="title"/>
          </p:nvPr>
        </p:nvSpPr>
        <p:spPr/>
        <p:txBody>
          <a:bodyPr/>
          <a:lstStyle/>
          <a:p>
            <a:r>
              <a:rPr lang="en-GB" dirty="0" smtClean="0"/>
              <a:t>Cleansing data - example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sp>
        <p:nvSpPr>
          <p:cNvPr id="6" name="Content Placeholder 5"/>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p:txBody>
      </p:sp>
      <p:sp>
        <p:nvSpPr>
          <p:cNvPr id="8" name="Oval Callout 7"/>
          <p:cNvSpPr/>
          <p:nvPr/>
        </p:nvSpPr>
        <p:spPr bwMode="ltGray">
          <a:xfrm>
            <a:off x="3744416" y="1052736"/>
            <a:ext cx="2160240" cy="576064"/>
          </a:xfrm>
          <a:prstGeom prst="wedgeEllipseCallout">
            <a:avLst>
              <a:gd name="adj1" fmla="val -46247"/>
              <a:gd name="adj2" fmla="val 179824"/>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Formatting issue</a:t>
            </a:r>
          </a:p>
        </p:txBody>
      </p:sp>
      <p:sp>
        <p:nvSpPr>
          <p:cNvPr id="10" name="Oval Callout 9"/>
          <p:cNvSpPr/>
          <p:nvPr/>
        </p:nvSpPr>
        <p:spPr bwMode="ltGray">
          <a:xfrm>
            <a:off x="2555776" y="3717032"/>
            <a:ext cx="2160240" cy="576064"/>
          </a:xfrm>
          <a:prstGeom prst="wedgeEllipseCallout">
            <a:avLst>
              <a:gd name="adj1" fmla="val -27230"/>
              <a:gd name="adj2" fmla="val -11233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Missing information</a:t>
            </a:r>
          </a:p>
        </p:txBody>
      </p:sp>
      <p:sp>
        <p:nvSpPr>
          <p:cNvPr id="11" name="Oval Callout 10"/>
          <p:cNvSpPr/>
          <p:nvPr/>
        </p:nvSpPr>
        <p:spPr bwMode="ltGray">
          <a:xfrm>
            <a:off x="323528" y="1124744"/>
            <a:ext cx="1728192" cy="576064"/>
          </a:xfrm>
          <a:prstGeom prst="wedgeEllipseCallout">
            <a:avLst>
              <a:gd name="adj1" fmla="val 19085"/>
              <a:gd name="adj2" fmla="val 14531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Duplicate</a:t>
            </a:r>
          </a:p>
        </p:txBody>
      </p:sp>
      <p:sp>
        <p:nvSpPr>
          <p:cNvPr id="12" name="Oval Callout 11"/>
          <p:cNvSpPr/>
          <p:nvPr/>
        </p:nvSpPr>
        <p:spPr bwMode="ltGray">
          <a:xfrm>
            <a:off x="6336704" y="1202500"/>
            <a:ext cx="1584176" cy="576064"/>
          </a:xfrm>
          <a:prstGeom prst="wedgeEllipseCallout">
            <a:avLst>
              <a:gd name="adj1" fmla="val -29796"/>
              <a:gd name="adj2" fmla="val 16602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error</a:t>
            </a:r>
          </a:p>
        </p:txBody>
      </p:sp>
      <p:sp>
        <p:nvSpPr>
          <p:cNvPr id="13" name="Oval Callout 12"/>
          <p:cNvSpPr/>
          <p:nvPr/>
        </p:nvSpPr>
        <p:spPr bwMode="ltGray">
          <a:xfrm>
            <a:off x="7020272" y="3722780"/>
            <a:ext cx="2088232" cy="576064"/>
          </a:xfrm>
          <a:prstGeom prst="wedgeEllipseCallout">
            <a:avLst>
              <a:gd name="adj1" fmla="val -31179"/>
              <a:gd name="adj2" fmla="val -23656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Redundant information</a:t>
            </a:r>
          </a:p>
        </p:txBody>
      </p:sp>
      <p:sp>
        <p:nvSpPr>
          <p:cNvPr id="14" name="Oval Callout 13"/>
          <p:cNvSpPr/>
          <p:nvPr/>
        </p:nvSpPr>
        <p:spPr bwMode="ltGray">
          <a:xfrm>
            <a:off x="4788024" y="3861048"/>
            <a:ext cx="2160240" cy="576064"/>
          </a:xfrm>
          <a:prstGeom prst="wedgeEllipseCallout">
            <a:avLst>
              <a:gd name="adj1" fmla="val -56062"/>
              <a:gd name="adj2" fmla="val -227360"/>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Inconsistent</a:t>
            </a:r>
          </a:p>
          <a:p>
            <a:pPr algn="ctr"/>
            <a:r>
              <a:rPr lang="en-GB" sz="1600" dirty="0" smtClean="0">
                <a:solidFill>
                  <a:schemeClr val="tx1"/>
                </a:solidFill>
                <a:latin typeface="Hand Of Sean" pitchFamily="2" charset="-128"/>
                <a:ea typeface="Hand Of Sean" pitchFamily="2" charset="-128"/>
              </a:rPr>
              <a:t>information</a:t>
            </a:r>
          </a:p>
        </p:txBody>
      </p:sp>
      <p:sp>
        <p:nvSpPr>
          <p:cNvPr id="16" name="Curved Right Arrow 15"/>
          <p:cNvSpPr/>
          <p:nvPr/>
        </p:nvSpPr>
        <p:spPr bwMode="ltGray">
          <a:xfrm rot="21136353">
            <a:off x="178938" y="2479285"/>
            <a:ext cx="1092388" cy="3313343"/>
          </a:xfrm>
          <a:prstGeom prst="curvedRightArrow">
            <a:avLst>
              <a:gd name="adj1" fmla="val 25000"/>
              <a:gd name="adj2" fmla="val 50000"/>
              <a:gd name="adj3" fmla="val 5734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Georgia" pitchFamily="18" charset="0"/>
            </a:endParaRPr>
          </a:p>
        </p:txBody>
      </p:sp>
      <p:graphicFrame>
        <p:nvGraphicFramePr>
          <p:cNvPr id="19" name="Table 18"/>
          <p:cNvGraphicFramePr>
            <a:graphicFrameLocks noGrp="1"/>
          </p:cNvGraphicFramePr>
          <p:nvPr/>
        </p:nvGraphicFramePr>
        <p:xfrm>
          <a:off x="1835697" y="4666388"/>
          <a:ext cx="6336703" cy="1617400"/>
        </p:xfrm>
        <a:graphic>
          <a:graphicData uri="http://schemas.openxmlformats.org/drawingml/2006/table">
            <a:tbl>
              <a:tblPr firstRow="1">
                <a:tableStyleId>{D113A9D2-9D6B-4929-AA2D-F23B5EE8CBE7}</a:tableStyleId>
              </a:tblPr>
              <a:tblGrid>
                <a:gridCol w="1653053"/>
                <a:gridCol w="1847530"/>
                <a:gridCol w="1264099"/>
                <a:gridCol w="1572021"/>
              </a:tblGrid>
              <a:tr h="404350">
                <a:tc>
                  <a:txBody>
                    <a:bodyPr/>
                    <a:lstStyle/>
                    <a:p>
                      <a:pPr algn="l" fontAlgn="b"/>
                      <a:r>
                        <a:rPr lang="en-GB" sz="1600" u="none" strike="noStrike" dirty="0" err="1"/>
                        <a:t>Company_name</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dirty="0"/>
                        <a:t>Registration date</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dirty="0"/>
                        <a:t>Country</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dirty="0"/>
                        <a:t>E-mail</a:t>
                      </a:r>
                      <a:endParaRPr lang="en-GB" sz="1600" b="1" i="0" u="none" strike="noStrike" dirty="0">
                        <a:solidFill>
                          <a:srgbClr val="FFFFFF"/>
                        </a:solidFill>
                        <a:latin typeface="Arial"/>
                      </a:endParaRPr>
                    </a:p>
                  </a:txBody>
                  <a:tcPr marL="12446" marR="12446" marT="12446" marB="0" anchor="b">
                    <a:solidFill>
                      <a:srgbClr val="008E40"/>
                    </a:solidFill>
                  </a:tcPr>
                </a:tc>
              </a:tr>
              <a:tr h="404350">
                <a:tc>
                  <a:txBody>
                    <a:bodyPr/>
                    <a:lstStyle/>
                    <a:p>
                      <a:pPr algn="l" fontAlgn="b"/>
                      <a:r>
                        <a:rPr lang="en-GB" sz="1600" u="none" strike="noStrike" dirty="0" err="1"/>
                        <a:t>Nikè</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1991-04-28</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BE</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niké@sport.org</a:t>
                      </a:r>
                      <a:endParaRPr lang="en-GB" sz="1600" b="0" i="0" u="none" strike="noStrike" dirty="0">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dirty="0"/>
                        <a:t>BARCO</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1986-09-05</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BE</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Barco@email.be</a:t>
                      </a:r>
                      <a:endParaRPr lang="en-GB" sz="1600" b="0" i="0" u="none" strike="noStrike" dirty="0">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dirty="0"/>
                        <a:t>Coca-Cola</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1964-03-26</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US</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coca@cola.com</a:t>
                      </a:r>
                      <a:endParaRPr lang="en-GB" sz="1600" b="0" i="0" u="none" strike="noStrike" dirty="0">
                        <a:solidFill>
                          <a:srgbClr val="000000"/>
                        </a:solidFill>
                        <a:latin typeface="Arial"/>
                      </a:endParaRPr>
                    </a:p>
                  </a:txBody>
                  <a:tcPr marL="12446" marR="12446" marT="12446" marB="0" anchor="b">
                    <a:solidFill>
                      <a:srgbClr val="008E40"/>
                    </a:solidFill>
                  </a:tcPr>
                </a:tc>
              </a:tr>
            </a:tbl>
          </a:graphicData>
        </a:graphic>
      </p:graphicFrame>
      <p:sp>
        <p:nvSpPr>
          <p:cNvPr id="18" name="Rectangle 17"/>
          <p:cNvSpPr/>
          <p:nvPr/>
        </p:nvSpPr>
        <p:spPr bwMode="ltGray">
          <a:xfrm>
            <a:off x="323528" y="3861048"/>
            <a:ext cx="1368152"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Hand Of Sean" pitchFamily="2" charset="-128"/>
                <a:ea typeface="Hand Of Sean" pitchFamily="2" charset="-128"/>
              </a:rPr>
              <a:t>Cleansing operations</a:t>
            </a:r>
          </a:p>
        </p:txBody>
      </p:sp>
    </p:spTree>
    <p:extLst>
      <p:ext uri="{BB962C8B-B14F-4D97-AF65-F5344CB8AC3E}">
        <p14:creationId xmlns:p14="http://schemas.microsoft.com/office/powerpoint/2010/main" val="719973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Publishing linked data is about ...</a:t>
            </a:r>
            <a:endParaRPr lang="en-GB" dirty="0"/>
          </a:p>
        </p:txBody>
      </p:sp>
      <p:sp>
        <p:nvSpPr>
          <p:cNvPr id="3" name="Content Placeholder 2"/>
          <p:cNvSpPr>
            <a:spLocks noGrp="1"/>
          </p:cNvSpPr>
          <p:nvPr>
            <p:ph sz="quarter" idx="15"/>
          </p:nvPr>
        </p:nvSpPr>
        <p:spPr/>
        <p:txBody>
          <a:bodyPr/>
          <a:lstStyle/>
          <a:p>
            <a:pPr marL="0" lvl="2">
              <a:buNone/>
            </a:pPr>
            <a:r>
              <a:rPr lang="en-GB" b="1" i="1" dirty="0" smtClean="0">
                <a:solidFill>
                  <a:schemeClr val="accent1"/>
                </a:solidFill>
              </a:rPr>
              <a:t>Breaking down the walls of the silos in order to create more value.</a:t>
            </a:r>
          </a:p>
          <a:p>
            <a:endParaRPr lang="en-GB" dirty="0" smtClean="0"/>
          </a:p>
          <a:p>
            <a:pPr lvl="1">
              <a:buFont typeface="Arial" pitchFamily="34" charset="0"/>
              <a:buChar char="•"/>
            </a:pPr>
            <a:r>
              <a:rPr lang="en-GB" dirty="0" smtClean="0"/>
              <a:t>Making your data and metadata publically and easily accessible on the Web.</a:t>
            </a:r>
          </a:p>
          <a:p>
            <a:pPr lvl="1">
              <a:buFont typeface="Arial" pitchFamily="34" charset="0"/>
              <a:buChar char="•"/>
            </a:pPr>
            <a:r>
              <a:rPr lang="en-GB" dirty="0" smtClean="0"/>
              <a:t>Linking your data and metadata to other data (or metadata) in order to:</a:t>
            </a:r>
          </a:p>
          <a:p>
            <a:pPr lvl="2">
              <a:buFont typeface="Wingdings" pitchFamily="2" charset="2"/>
              <a:buChar char="§"/>
            </a:pPr>
            <a:r>
              <a:rPr lang="en-GB" sz="1800" dirty="0" smtClean="0"/>
              <a:t>Attach meaning and content to it.</a:t>
            </a:r>
          </a:p>
          <a:p>
            <a:pPr lvl="2">
              <a:buFont typeface="Wingdings" pitchFamily="2" charset="2"/>
              <a:buChar char="§"/>
            </a:pPr>
            <a:r>
              <a:rPr lang="en-GB" sz="1800" dirty="0" smtClean="0"/>
              <a:t>Give context to it.</a:t>
            </a:r>
          </a:p>
          <a:p>
            <a:pPr lvl="2">
              <a:buFont typeface="Wingdings" pitchFamily="2" charset="2"/>
              <a:buChar char="§"/>
            </a:pPr>
            <a:r>
              <a:rPr lang="en-GB" sz="1800" dirty="0" smtClean="0"/>
              <a:t>Enrich it.</a:t>
            </a:r>
          </a:p>
          <a:p>
            <a:pPr lvl="2">
              <a:buFont typeface="Wingdings" pitchFamily="2" charset="2"/>
              <a:buChar char="§"/>
            </a:pPr>
            <a:r>
              <a:rPr lang="en-GB" sz="1800" dirty="0" smtClean="0"/>
              <a:t>Allow people to discover more.</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Tree>
    <p:extLst>
      <p:ext uri="{BB962C8B-B14F-4D97-AF65-F5344CB8AC3E}">
        <p14:creationId xmlns:p14="http://schemas.microsoft.com/office/powerpoint/2010/main" val="3309143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Collecting feedback from the </a:t>
            </a:r>
            <a:r>
              <a:rPr lang="en-GB" dirty="0" err="1" smtClean="0"/>
              <a:t>reusers</a:t>
            </a:r>
            <a:r>
              <a:rPr lang="en-GB" dirty="0" smtClean="0"/>
              <a:t> of your data</a:t>
            </a:r>
            <a:endParaRPr lang="en-GB" dirty="0"/>
          </a:p>
        </p:txBody>
      </p:sp>
      <p:sp>
        <p:nvSpPr>
          <p:cNvPr id="3" name="Content Placeholder 2"/>
          <p:cNvSpPr>
            <a:spLocks noGrp="1"/>
          </p:cNvSpPr>
          <p:nvPr>
            <p:ph sz="quarter" idx="14"/>
          </p:nvPr>
        </p:nvSpPr>
        <p:spPr>
          <a:xfrm>
            <a:off x="533400" y="1752601"/>
            <a:ext cx="3678560" cy="4419599"/>
          </a:xfrm>
        </p:spPr>
        <p:txBody>
          <a:bodyPr/>
          <a:lstStyle/>
          <a:p>
            <a:r>
              <a:rPr lang="en-GB" dirty="0" smtClean="0"/>
              <a:t>Ask feedback to the (potential) users of data:</a:t>
            </a:r>
          </a:p>
          <a:p>
            <a:pPr>
              <a:buFont typeface="Arial" pitchFamily="34" charset="0"/>
              <a:buChar char="•"/>
            </a:pPr>
            <a:r>
              <a:rPr lang="en-GB" dirty="0" smtClean="0"/>
              <a:t>Which data do they need.</a:t>
            </a:r>
          </a:p>
          <a:p>
            <a:pPr>
              <a:buFont typeface="Arial" pitchFamily="34" charset="0"/>
              <a:buChar char="•"/>
            </a:pPr>
            <a:r>
              <a:rPr lang="en-GB" dirty="0" smtClean="0"/>
              <a:t>How did they use the data.</a:t>
            </a:r>
          </a:p>
          <a:p>
            <a:pPr lvl="1">
              <a:buFont typeface="Arial" pitchFamily="34" charset="0"/>
              <a:buChar char="•"/>
            </a:pPr>
            <a:r>
              <a:rPr lang="en-GB" dirty="0" smtClean="0"/>
              <a:t>What did they think about the quality.</a:t>
            </a:r>
          </a:p>
          <a:p>
            <a:pPr lvl="1">
              <a:buFont typeface="Arial" pitchFamily="34" charset="0"/>
              <a:buChar char="•"/>
            </a:pPr>
            <a:r>
              <a:rPr lang="en-GB" dirty="0" smtClean="0"/>
              <a:t>Make sure that requests and fixes reach you – </a:t>
            </a:r>
            <a:r>
              <a:rPr lang="en-GB" dirty="0" err="1" smtClean="0"/>
              <a:t>crowdsource</a:t>
            </a:r>
            <a:r>
              <a:rPr lang="en-GB" dirty="0" smtClean="0"/>
              <a:t> data quality!</a:t>
            </a:r>
            <a:endParaRPr lang="en-GB" dirty="0"/>
          </a:p>
        </p:txBody>
      </p:sp>
      <p:sp>
        <p:nvSpPr>
          <p:cNvPr id="11" name="Content Placeholder 10"/>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35</a:t>
            </a:fld>
            <a:endParaRPr lang="en-GB" dirty="0"/>
          </a:p>
        </p:txBody>
      </p:sp>
      <p:grpSp>
        <p:nvGrpSpPr>
          <p:cNvPr id="9" name="Group 8"/>
          <p:cNvGrpSpPr/>
          <p:nvPr/>
        </p:nvGrpSpPr>
        <p:grpSpPr>
          <a:xfrm>
            <a:off x="4644008" y="1484784"/>
            <a:ext cx="3537846" cy="2592288"/>
            <a:chOff x="179512" y="1916832"/>
            <a:chExt cx="3537846" cy="2592288"/>
          </a:xfrm>
        </p:grpSpPr>
        <p:pic>
          <p:nvPicPr>
            <p:cNvPr id="5" name="Picture 2"/>
            <p:cNvPicPr>
              <a:picLocks noChangeAspect="1" noChangeArrowheads="1"/>
            </p:cNvPicPr>
            <p:nvPr/>
          </p:nvPicPr>
          <p:blipFill>
            <a:blip r:embed="rId3" cstate="print"/>
            <a:srcRect/>
            <a:stretch>
              <a:fillRect/>
            </a:stretch>
          </p:blipFill>
          <p:spPr bwMode="auto">
            <a:xfrm>
              <a:off x="179512" y="1916832"/>
              <a:ext cx="3537846" cy="2304255"/>
            </a:xfrm>
            <a:prstGeom prst="rect">
              <a:avLst/>
            </a:prstGeom>
            <a:ln>
              <a:noFill/>
            </a:ln>
            <a:effectLst>
              <a:outerShdw blurRad="190500" algn="tl" rotWithShape="0">
                <a:srgbClr val="000000">
                  <a:alpha val="70000"/>
                </a:srgbClr>
              </a:outerShdw>
            </a:effectLst>
          </p:spPr>
        </p:pic>
        <p:sp>
          <p:nvSpPr>
            <p:cNvPr id="6" name="TextBox 5"/>
            <p:cNvSpPr txBox="1"/>
            <p:nvPr/>
          </p:nvSpPr>
          <p:spPr>
            <a:xfrm>
              <a:off x="179512" y="4221088"/>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data.overheid.nl</a:t>
              </a:r>
            </a:p>
          </p:txBody>
        </p:sp>
      </p:grpSp>
      <p:grpSp>
        <p:nvGrpSpPr>
          <p:cNvPr id="10" name="Group 9"/>
          <p:cNvGrpSpPr/>
          <p:nvPr/>
        </p:nvGrpSpPr>
        <p:grpSpPr>
          <a:xfrm>
            <a:off x="4499992" y="4149080"/>
            <a:ext cx="4171950" cy="2520280"/>
            <a:chOff x="4067944" y="3933056"/>
            <a:chExt cx="4171950" cy="2520280"/>
          </a:xfrm>
        </p:grpSpPr>
        <p:sp>
          <p:nvSpPr>
            <p:cNvPr id="7" name="TextBox 6"/>
            <p:cNvSpPr txBox="1"/>
            <p:nvPr/>
          </p:nvSpPr>
          <p:spPr>
            <a:xfrm>
              <a:off x="4067944" y="6165304"/>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data.gov.uk</a:t>
              </a:r>
            </a:p>
          </p:txBody>
        </p:sp>
        <p:pic>
          <p:nvPicPr>
            <p:cNvPr id="8" name="Picture 4"/>
            <p:cNvPicPr>
              <a:picLocks noChangeAspect="1" noChangeArrowheads="1"/>
            </p:cNvPicPr>
            <p:nvPr/>
          </p:nvPicPr>
          <p:blipFill>
            <a:blip r:embed="rId4" cstate="print"/>
            <a:srcRect/>
            <a:stretch>
              <a:fillRect/>
            </a:stretch>
          </p:blipFill>
          <p:spPr bwMode="auto">
            <a:xfrm>
              <a:off x="4067944" y="3933056"/>
              <a:ext cx="4171950" cy="224790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60253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sz="6000" i="0" dirty="0" smtClean="0">
                <a:solidFill>
                  <a:schemeClr val="accent1"/>
                </a:solidFill>
                <a:latin typeface="Bradley Hand ITC" pitchFamily="66" charset="0"/>
              </a:rPr>
              <a:t>Example</a:t>
            </a:r>
            <a:r>
              <a:rPr lang="en-GB" sz="6000" i="0" dirty="0" smtClean="0">
                <a:solidFill>
                  <a:schemeClr val="accent1"/>
                </a:solidFill>
                <a:latin typeface="Bradley Hand ITC" pitchFamily="66" charset="0"/>
              </a:rPr>
              <a:t/>
            </a:r>
            <a:br>
              <a:rPr lang="en-GB" sz="6000" i="0" dirty="0" smtClean="0">
                <a:solidFill>
                  <a:schemeClr val="accent1"/>
                </a:solidFill>
                <a:latin typeface="Bradley Hand ITC" pitchFamily="66" charset="0"/>
              </a:rPr>
            </a:br>
            <a:r>
              <a:rPr lang="en-GB" b="0" dirty="0" smtClean="0"/>
              <a:t>Using Open Refine for RDF to publish tabular data as Linked Data.</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36</a:t>
            </a:fld>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Refine RDF extension</a:t>
            </a:r>
            <a:endParaRPr lang="en-GB" dirty="0"/>
          </a:p>
        </p:txBody>
      </p:sp>
      <p:sp>
        <p:nvSpPr>
          <p:cNvPr id="3" name="Content Placeholder 2"/>
          <p:cNvSpPr>
            <a:spLocks noGrp="1"/>
          </p:cNvSpPr>
          <p:nvPr>
            <p:ph sz="quarter" idx="15"/>
          </p:nvPr>
        </p:nvSpPr>
        <p:spPr>
          <a:xfrm>
            <a:off x="533400" y="1752600"/>
            <a:ext cx="8077200" cy="3476600"/>
          </a:xfrm>
        </p:spPr>
        <p:txBody>
          <a:bodyPr/>
          <a:lstStyle/>
          <a:p>
            <a:r>
              <a:rPr lang="en-GB" dirty="0" smtClean="0"/>
              <a:t>Open Refine RDF extension, allows you to easily import data in different formats such as : </a:t>
            </a:r>
          </a:p>
          <a:p>
            <a:pPr lvl="2" fontAlgn="t">
              <a:buFont typeface="Wingdings" pitchFamily="2" charset="2"/>
              <a:buChar char="§"/>
            </a:pPr>
            <a:r>
              <a:rPr lang="en-GB" sz="1800" dirty="0" smtClean="0"/>
              <a:t>CSV; </a:t>
            </a:r>
          </a:p>
          <a:p>
            <a:pPr lvl="2" fontAlgn="t">
              <a:buFont typeface="Wingdings" pitchFamily="2" charset="2"/>
              <a:buChar char="§"/>
            </a:pPr>
            <a:r>
              <a:rPr lang="en-GB" sz="1800" dirty="0" smtClean="0"/>
              <a:t>Excel(.xls and .xlsx);</a:t>
            </a:r>
          </a:p>
          <a:p>
            <a:pPr lvl="2" fontAlgn="t">
              <a:buFont typeface="Wingdings" pitchFamily="2" charset="2"/>
              <a:buChar char="§"/>
            </a:pPr>
            <a:r>
              <a:rPr lang="en-GB" sz="1800" dirty="0" smtClean="0"/>
              <a:t>JSON;</a:t>
            </a:r>
          </a:p>
          <a:p>
            <a:pPr lvl="2" fontAlgn="t">
              <a:buFont typeface="Wingdings" pitchFamily="2" charset="2"/>
              <a:buChar char="§"/>
            </a:pPr>
            <a:r>
              <a:rPr lang="en-GB" sz="1800" dirty="0" smtClean="0"/>
              <a:t>XML; and</a:t>
            </a:r>
          </a:p>
          <a:p>
            <a:pPr lvl="2" fontAlgn="t">
              <a:buFont typeface="Wingdings" pitchFamily="2" charset="2"/>
              <a:buChar char="§"/>
            </a:pPr>
            <a:r>
              <a:rPr lang="en-GB" sz="1800" dirty="0" smtClean="0"/>
              <a:t>RDF/XML.</a:t>
            </a:r>
          </a:p>
          <a:p>
            <a:r>
              <a:rPr lang="en-GB" dirty="0" smtClean="0"/>
              <a:t>And then determine the intended structure of an RDF dataset, by drawing a template graph. </a:t>
            </a:r>
          </a:p>
          <a:p>
            <a:endParaRPr lang="en-GB" u="sng" dirty="0" smtClean="0"/>
          </a:p>
          <a:p>
            <a:endParaRPr lang="en-GB" u="sng"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pic>
        <p:nvPicPr>
          <p:cNvPr id="27650" name="Picture 2" descr="http://lh4.ggpht.com/-HsS8f5sKWWc/Ty_fgRiXiII/AAAAAAAABHg/In4r9NXMkoc/refine.png?imgmax=800"/>
          <p:cNvPicPr>
            <a:picLocks noChangeAspect="1" noChangeArrowheads="1"/>
          </p:cNvPicPr>
          <p:nvPr/>
        </p:nvPicPr>
        <p:blipFill>
          <a:blip r:embed="rId3" cstate="print"/>
          <a:srcRect/>
          <a:stretch>
            <a:fillRect/>
          </a:stretch>
        </p:blipFill>
        <p:spPr bwMode="auto">
          <a:xfrm>
            <a:off x="7884368" y="764704"/>
            <a:ext cx="720080" cy="720081"/>
          </a:xfrm>
          <a:prstGeom prst="rect">
            <a:avLst/>
          </a:prstGeom>
          <a:noFill/>
        </p:spPr>
      </p:pic>
      <p:sp>
        <p:nvSpPr>
          <p:cNvPr id="10" name="Rectangle 9"/>
          <p:cNvSpPr/>
          <p:nvPr/>
        </p:nvSpPr>
        <p:spPr bwMode="ltGray">
          <a:xfrm>
            <a:off x="536408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LOD 2 Webinar – Open Refine </a:t>
            </a:r>
            <a:r>
              <a:rPr lang="en-GB" sz="1100" dirty="0" smtClean="0">
                <a:hlinkClick r:id="rId4"/>
              </a:rPr>
              <a:t>http://www.youtube.com/watch?v=4Ve93C238gI</a:t>
            </a:r>
            <a:endParaRPr lang="en-GB" sz="11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Linking data about plant protection products</a:t>
            </a:r>
            <a:endParaRPr lang="en-GB" dirty="0"/>
          </a:p>
        </p:txBody>
      </p:sp>
      <p:sp>
        <p:nvSpPr>
          <p:cNvPr id="5" name="Content Placeholder 4"/>
          <p:cNvSpPr>
            <a:spLocks noGrp="1"/>
          </p:cNvSpPr>
          <p:nvPr>
            <p:ph sz="quarter" idx="14"/>
          </p:nvPr>
        </p:nvSpPr>
        <p:spPr/>
        <p:txBody>
          <a:bodyPr>
            <a:normAutofit/>
          </a:bodyPr>
          <a:lstStyle/>
          <a:p>
            <a:r>
              <a:rPr lang="en-GB" dirty="0" smtClean="0"/>
              <a:t>We will show how a </a:t>
            </a:r>
            <a:r>
              <a:rPr lang="en-GB" dirty="0" smtClean="0">
                <a:hlinkClick r:id="rId2"/>
              </a:rPr>
              <a:t>dataset </a:t>
            </a:r>
            <a:r>
              <a:rPr lang="en-GB" dirty="0" smtClean="0"/>
              <a:t>of the Greek </a:t>
            </a:r>
            <a:r>
              <a:rPr lang="en-GB" dirty="0" smtClean="0">
                <a:hlinkClick r:id="rId3"/>
              </a:rPr>
              <a:t>Ministry of Rural Development and Food</a:t>
            </a:r>
            <a:r>
              <a:rPr lang="en-GB" dirty="0" smtClean="0"/>
              <a:t> was described using an </a:t>
            </a:r>
            <a:r>
              <a:rPr lang="en-GB" dirty="0" smtClean="0">
                <a:hlinkClick r:id="rId4"/>
              </a:rPr>
              <a:t>ontology </a:t>
            </a:r>
            <a:r>
              <a:rPr lang="en-GB" dirty="0" smtClean="0"/>
              <a:t>developed by </a:t>
            </a:r>
            <a:r>
              <a:rPr lang="en-GB" dirty="0" smtClean="0">
                <a:hlinkClick r:id="rId5"/>
              </a:rPr>
              <a:t>DG Health and Consumers</a:t>
            </a:r>
            <a:r>
              <a:rPr lang="en-GB" dirty="0" smtClean="0"/>
              <a:t> and was then published as Linked Data. </a:t>
            </a:r>
          </a:p>
          <a:p>
            <a:r>
              <a:rPr lang="en-GB" dirty="0" smtClean="0"/>
              <a:t>The dataset was in CSV format. </a:t>
            </a:r>
          </a:p>
          <a:p>
            <a:endParaRPr lang="en-GB" dirty="0"/>
          </a:p>
        </p:txBody>
      </p:sp>
      <p:sp>
        <p:nvSpPr>
          <p:cNvPr id="6" name="Content Placeholder 5"/>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pic>
        <p:nvPicPr>
          <p:cNvPr id="8" name="Picture 1"/>
          <p:cNvPicPr>
            <a:picLocks noChangeAspect="1" noChangeArrowheads="1"/>
          </p:cNvPicPr>
          <p:nvPr/>
        </p:nvPicPr>
        <p:blipFill>
          <a:blip r:embed="rId6" cstate="print"/>
          <a:srcRect/>
          <a:stretch>
            <a:fillRect/>
          </a:stretch>
        </p:blipFill>
        <p:spPr bwMode="auto">
          <a:xfrm>
            <a:off x="4612016" y="1700808"/>
            <a:ext cx="4020358" cy="324036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80112" y="5013176"/>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7"/>
              </a:rPr>
              <a:t>http://health.testproject.eu/PPP/</a:t>
            </a:r>
            <a:endParaRPr lang="en-GB" sz="1200" dirty="0" smtClean="0"/>
          </a:p>
        </p:txBody>
      </p:sp>
      <p:sp>
        <p:nvSpPr>
          <p:cNvPr id="10" name="Rectangle 9"/>
          <p:cNvSpPr/>
          <p:nvPr/>
        </p:nvSpPr>
        <p:spPr bwMode="ltGray">
          <a:xfrm>
            <a:off x="467544" y="5517232"/>
            <a:ext cx="424847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dirty="0" smtClean="0">
                <a:hlinkClick r:id="rId8"/>
              </a:rPr>
              <a:t>http://joinup.ec.europa.eu/asset/core_business/document/linking-data-about-applications-and-decisions-authorisation-ppp</a:t>
            </a:r>
            <a:endParaRPr lang="en-GB" sz="11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the project in Open Refine</a:t>
            </a:r>
            <a:endParaRPr lang="en-GB" dirty="0"/>
          </a:p>
        </p:txBody>
      </p:sp>
      <p:sp>
        <p:nvSpPr>
          <p:cNvPr id="3" name="Content Placeholder 2"/>
          <p:cNvSpPr>
            <a:spLocks noGrp="1"/>
          </p:cNvSpPr>
          <p:nvPr>
            <p:ph sz="quarter" idx="15"/>
          </p:nvPr>
        </p:nvSpPr>
        <p:spPr>
          <a:xfrm>
            <a:off x="533400" y="1752600"/>
            <a:ext cx="3246512" cy="4419600"/>
          </a:xfrm>
        </p:spPr>
        <p:txBody>
          <a:bodyPr/>
          <a:lstStyle/>
          <a:p>
            <a:pPr lvl="1">
              <a:buFont typeface="Arial" pitchFamily="34" charset="0"/>
              <a:buChar char="•"/>
            </a:pPr>
            <a:r>
              <a:rPr lang="en-GB" dirty="0" smtClean="0"/>
              <a:t>Make sure that Open Refine and the RDF extension are installed on your machine.</a:t>
            </a:r>
          </a:p>
          <a:p>
            <a:pPr lvl="1">
              <a:buFont typeface="Arial" pitchFamily="34" charset="0"/>
              <a:buChar char="•"/>
            </a:pPr>
            <a:r>
              <a:rPr lang="en-GB" dirty="0" smtClean="0"/>
              <a:t>Launch Open Refine.</a:t>
            </a:r>
          </a:p>
          <a:p>
            <a:pPr lvl="1">
              <a:buFont typeface="Arial" pitchFamily="34" charset="0"/>
              <a:buChar char="•"/>
            </a:pPr>
            <a:r>
              <a:rPr lang="en-GB" dirty="0" smtClean="0"/>
              <a:t>Upload the spreadsheet and selected the sheets that you want.</a:t>
            </a:r>
          </a:p>
          <a:p>
            <a:pPr lvl="1">
              <a:buFont typeface="Arial" pitchFamily="34" charset="0"/>
              <a:buChar char="•"/>
            </a:pPr>
            <a:r>
              <a:rPr lang="en-GB" dirty="0" smtClean="0"/>
              <a:t>Confirm the creation of the project.</a:t>
            </a:r>
          </a:p>
          <a:p>
            <a:pPr>
              <a:buFont typeface="Arial" pitchFamily="34" charset="0"/>
              <a:buChar char="•"/>
            </a:pPr>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pic>
        <p:nvPicPr>
          <p:cNvPr id="2051" name="Picture 3" descr="C:\Users\colasc\Documents\PWC\Project\EC Semic\ODS\STEP1_Create_project.png"/>
          <p:cNvPicPr>
            <a:picLocks noChangeAspect="1" noChangeArrowheads="1"/>
          </p:cNvPicPr>
          <p:nvPr/>
        </p:nvPicPr>
        <p:blipFill>
          <a:blip r:embed="rId2" cstate="print"/>
          <a:srcRect r="42389" b="1220"/>
          <a:stretch>
            <a:fillRect/>
          </a:stretch>
        </p:blipFill>
        <p:spPr bwMode="auto">
          <a:xfrm>
            <a:off x="3995936" y="1700808"/>
            <a:ext cx="4511612" cy="41527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a:buFont typeface="Arial" pitchFamily="34" charset="0"/>
              <a:buChar char="•"/>
            </a:pPr>
            <a:r>
              <a:rPr lang="en-GB" dirty="0" smtClean="0"/>
              <a:t>An introduction to the linked data principles;</a:t>
            </a:r>
          </a:p>
          <a:p>
            <a:pPr>
              <a:buFont typeface="Arial" pitchFamily="34" charset="0"/>
              <a:buChar char="•"/>
            </a:pPr>
            <a:r>
              <a:rPr lang="en-GB" dirty="0" smtClean="0"/>
              <a:t>An introduction to linked data technologies;</a:t>
            </a:r>
          </a:p>
          <a:p>
            <a:pPr>
              <a:buFont typeface="Arial" pitchFamily="34" charset="0"/>
              <a:buChar char="•"/>
            </a:pPr>
            <a:r>
              <a:rPr lang="en-GB" dirty="0" smtClean="0"/>
              <a:t>An outline of the 5-star scheme for publishing linked data;</a:t>
            </a:r>
          </a:p>
          <a:p>
            <a:pPr lvl="1">
              <a:buFont typeface="Arial" pitchFamily="34" charset="0"/>
              <a:buChar char="•"/>
            </a:pPr>
            <a:r>
              <a:rPr lang="en-GB" dirty="0" smtClean="0"/>
              <a:t>An example of how tabular data can be published as linked data using Open Refine;</a:t>
            </a:r>
          </a:p>
          <a:p>
            <a:pPr>
              <a:buFont typeface="Arial" pitchFamily="34" charset="0"/>
              <a:buChar char="•"/>
            </a:pPr>
            <a:r>
              <a:rPr lang="en-GB" dirty="0" smtClean="0"/>
              <a:t>The expected benefits of linked data for governments;</a:t>
            </a:r>
          </a:p>
          <a:p>
            <a:pPr>
              <a:buFont typeface="Arial" pitchFamily="34" charset="0"/>
              <a:buChar char="•"/>
            </a:pPr>
            <a:r>
              <a:rPr lang="en-GB" dirty="0" smtClean="0"/>
              <a:t>An overview of linked data initiatives in Europe.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the raw data to the ontology</a:t>
            </a:r>
            <a:endParaRPr lang="en-GB" dirty="0"/>
          </a:p>
        </p:txBody>
      </p:sp>
      <p:sp>
        <p:nvSpPr>
          <p:cNvPr id="3" name="Content Placeholder 2"/>
          <p:cNvSpPr>
            <a:spLocks noGrp="1"/>
          </p:cNvSpPr>
          <p:nvPr>
            <p:ph sz="quarter" idx="15"/>
          </p:nvPr>
        </p:nvSpPr>
        <p:spPr>
          <a:xfrm>
            <a:off x="533400" y="1752600"/>
            <a:ext cx="7999040" cy="1532384"/>
          </a:xfrm>
        </p:spPr>
        <p:txBody>
          <a:bodyPr/>
          <a:lstStyle/>
          <a:p>
            <a:r>
              <a:rPr lang="en-GB" sz="1800" dirty="0" smtClean="0"/>
              <a:t>You can map the data to the ontology using a simple graphical interface to create or edit an existing RDF skeleton.</a:t>
            </a:r>
          </a:p>
          <a:p>
            <a:r>
              <a:rPr lang="en-GB" sz="1800" dirty="0" smtClean="0"/>
              <a:t>You can set the base URI for the data.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pic>
        <p:nvPicPr>
          <p:cNvPr id="5" name="Picture 2" descr="C:\Users\colasc\Documents\PWC\Project\EC Semic\ODS\STEP2_Skeleton.png"/>
          <p:cNvPicPr>
            <a:picLocks noChangeAspect="1" noChangeArrowheads="1"/>
          </p:cNvPicPr>
          <p:nvPr/>
        </p:nvPicPr>
        <p:blipFill>
          <a:blip r:embed="rId2" cstate="print"/>
          <a:srcRect/>
          <a:stretch>
            <a:fillRect/>
          </a:stretch>
        </p:blipFill>
        <p:spPr bwMode="auto">
          <a:xfrm>
            <a:off x="395536" y="3212976"/>
            <a:ext cx="3928884" cy="25202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08104" y="3140968"/>
            <a:ext cx="914400" cy="914400"/>
          </a:xfrm>
          <a:prstGeom prst="rect">
            <a:avLst/>
          </a:prstGeom>
          <a:noFill/>
        </p:spPr>
        <p:txBody>
          <a:bodyPr vert="horz" wrap="none" lIns="0" tIns="0" rIns="0" bIns="0" rtlCol="0">
            <a:noAutofit/>
          </a:bodyPr>
          <a:lstStyle/>
          <a:p>
            <a:pPr indent="-274320">
              <a:spcAft>
                <a:spcPts val="900"/>
              </a:spcAft>
            </a:pPr>
            <a:endParaRPr lang="en-GB" sz="2000" dirty="0" smtClean="0">
              <a:latin typeface="Georgia" pitchFamily="18" charset="0"/>
            </a:endParaRPr>
          </a:p>
        </p:txBody>
      </p:sp>
      <p:pic>
        <p:nvPicPr>
          <p:cNvPr id="9" name="Picture 2" descr="C:\Users\colasc\Documents\PWC\Project\EC Semic\ODS\STEP2_Skeleton_text.png"/>
          <p:cNvPicPr>
            <a:picLocks noChangeAspect="1" noChangeArrowheads="1"/>
          </p:cNvPicPr>
          <p:nvPr/>
        </p:nvPicPr>
        <p:blipFill>
          <a:blip r:embed="rId3" cstate="print"/>
          <a:srcRect/>
          <a:stretch>
            <a:fillRect/>
          </a:stretch>
        </p:blipFill>
        <p:spPr bwMode="auto">
          <a:xfrm>
            <a:off x="4499992" y="2580467"/>
            <a:ext cx="4174314" cy="316835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788024" y="5854694"/>
            <a:ext cx="3168352" cy="216024"/>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copy/paste  an existing RDF skeleton</a:t>
            </a:r>
          </a:p>
        </p:txBody>
      </p:sp>
      <p:sp>
        <p:nvSpPr>
          <p:cNvPr id="12" name="TextBox 11"/>
          <p:cNvSpPr txBox="1"/>
          <p:nvPr/>
        </p:nvSpPr>
        <p:spPr>
          <a:xfrm>
            <a:off x="1043608" y="5877272"/>
            <a:ext cx="2448272" cy="288032"/>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edit an RDF skeleton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Exporting the data in RDF – Linked Data </a:t>
            </a:r>
            <a:endParaRPr lang="en-GB" dirty="0"/>
          </a:p>
        </p:txBody>
      </p:sp>
      <p:sp>
        <p:nvSpPr>
          <p:cNvPr id="3" name="Content Placeholder 2"/>
          <p:cNvSpPr>
            <a:spLocks noGrp="1"/>
          </p:cNvSpPr>
          <p:nvPr>
            <p:ph sz="quarter" idx="15"/>
          </p:nvPr>
        </p:nvSpPr>
        <p:spPr>
          <a:xfrm>
            <a:off x="533400" y="1752600"/>
            <a:ext cx="3462536" cy="4419600"/>
          </a:xfrm>
        </p:spPr>
        <p:txBody>
          <a:bodyPr/>
          <a:lstStyle/>
          <a:p>
            <a:r>
              <a:rPr lang="en-GB" dirty="0" smtClean="0"/>
              <a:t>You can now export your data in:</a:t>
            </a:r>
          </a:p>
          <a:p>
            <a:pPr>
              <a:buFont typeface="Arial" pitchFamily="34" charset="0"/>
              <a:buChar char="•"/>
            </a:pPr>
            <a:r>
              <a:rPr lang="en-GB" dirty="0" smtClean="0"/>
              <a:t>RDF/XML; or </a:t>
            </a:r>
          </a:p>
          <a:p>
            <a:pPr>
              <a:buFont typeface="Arial" pitchFamily="34" charset="0"/>
              <a:buChar char="•"/>
            </a:pPr>
            <a:r>
              <a:rPr lang="en-GB" dirty="0" smtClean="0"/>
              <a:t>Turtle</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pic>
        <p:nvPicPr>
          <p:cNvPr id="1029" name="Picture 5" descr="C:\Users\colasc\Documents\PWC\Project\EC Semic\ODS\STEP3_Export_ttl.png"/>
          <p:cNvPicPr>
            <a:picLocks noChangeAspect="1" noChangeArrowheads="1"/>
          </p:cNvPicPr>
          <p:nvPr/>
        </p:nvPicPr>
        <p:blipFill>
          <a:blip r:embed="rId2" cstate="print"/>
          <a:srcRect/>
          <a:stretch>
            <a:fillRect/>
          </a:stretch>
        </p:blipFill>
        <p:spPr bwMode="auto">
          <a:xfrm>
            <a:off x="4278944" y="1700808"/>
            <a:ext cx="4325504" cy="464991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699792" y="5877272"/>
            <a:ext cx="1512168" cy="288032"/>
          </a:xfrm>
          <a:prstGeom prst="rect">
            <a:avLst/>
          </a:prstGeom>
          <a:noFill/>
        </p:spPr>
        <p:txBody>
          <a:bodyPr vert="horz" wrap="square" lIns="0" tIns="0" rIns="0" bIns="0" rtlCol="0">
            <a:noAutofit/>
          </a:bodyPr>
          <a:lstStyle/>
          <a:p>
            <a:pPr indent="-274320" algn="r">
              <a:spcAft>
                <a:spcPts val="900"/>
              </a:spcAft>
            </a:pPr>
            <a:r>
              <a:rPr lang="en-GB" sz="1400" dirty="0" smtClean="0">
                <a:latin typeface="Hand Of Sean" pitchFamily="2" charset="-128"/>
                <a:ea typeface="Hand Of Sean" pitchFamily="2" charset="-128"/>
              </a:rPr>
              <a:t>Export of the data in Turtle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000" i="0" dirty="0" smtClean="0">
                <a:solidFill>
                  <a:schemeClr val="accent1"/>
                </a:solidFill>
                <a:latin typeface="Bradley Hand ITC" pitchFamily="66" charset="0"/>
              </a:rPr>
              <a:t>LOGD enablers &amp; roadblocks</a:t>
            </a:r>
            <a:br>
              <a:rPr lang="en-GB" sz="6000" i="0" dirty="0" smtClean="0">
                <a:solidFill>
                  <a:schemeClr val="accent1"/>
                </a:solidFill>
                <a:latin typeface="Bradley Hand ITC" pitchFamily="66" charset="0"/>
              </a:rPr>
            </a:br>
            <a:r>
              <a:rPr lang="en-GB" sz="6000" i="0" dirty="0">
                <a:solidFill>
                  <a:schemeClr val="accent1"/>
                </a:solidFill>
                <a:latin typeface="Bradley Hand ITC" pitchFamily="66" charset="0"/>
              </a:rPr>
              <a:t/>
            </a:r>
            <a:br>
              <a:rPr lang="en-GB" sz="6000" i="0" dirty="0">
                <a:solidFill>
                  <a:schemeClr val="accent1"/>
                </a:solidFill>
                <a:latin typeface="Bradley Hand ITC" pitchFamily="66" charset="0"/>
              </a:rPr>
            </a:br>
            <a:r>
              <a:rPr lang="en-GB" b="0" dirty="0" smtClean="0"/>
              <a:t>From the study on Business Models for LOGD of the ISA Programme of the European Commission.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42</a:t>
            </a:fld>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smtClean="0"/>
              <a:t>LOGD </a:t>
            </a:r>
            <a:r>
              <a:rPr lang="en-GB" dirty="0"/>
              <a:t>enablers</a:t>
            </a:r>
          </a:p>
        </p:txBody>
      </p:sp>
      <p:sp>
        <p:nvSpPr>
          <p:cNvPr id="3" name="Content Placeholder 2"/>
          <p:cNvSpPr>
            <a:spLocks noGrp="1"/>
          </p:cNvSpPr>
          <p:nvPr>
            <p:ph sz="quarter" idx="15"/>
          </p:nvPr>
        </p:nvSpPr>
        <p:spPr/>
        <p:txBody>
          <a:bodyPr/>
          <a:lstStyle/>
          <a:p>
            <a:pPr marL="68580" lvl="0" indent="-342900">
              <a:buFont typeface="Arial" panose="020B0604020202020204" pitchFamily="34" charset="0"/>
              <a:buChar char="•"/>
            </a:pPr>
            <a:r>
              <a:rPr lang="en-GB" dirty="0"/>
              <a:t>Efficiency gains in data integration – the network </a:t>
            </a:r>
            <a:r>
              <a:rPr lang="en-GB" dirty="0" smtClean="0"/>
              <a:t>effect. </a:t>
            </a:r>
            <a:endParaRPr lang="en-GB" dirty="0"/>
          </a:p>
          <a:p>
            <a:pPr marL="68580" lvl="0" indent="-342900">
              <a:buFont typeface="Arial" panose="020B0604020202020204" pitchFamily="34" charset="0"/>
              <a:buChar char="•"/>
            </a:pPr>
            <a:r>
              <a:rPr lang="en-GB" dirty="0"/>
              <a:t>Forward-looking </a:t>
            </a:r>
            <a:r>
              <a:rPr lang="en-GB" dirty="0" smtClean="0"/>
              <a:t>strategies.</a:t>
            </a:r>
          </a:p>
          <a:p>
            <a:pPr marL="68580" lvl="0" indent="-342900">
              <a:buFont typeface="Arial" panose="020B0604020202020204" pitchFamily="34" charset="0"/>
              <a:buChar char="•"/>
            </a:pPr>
            <a:r>
              <a:rPr lang="en-GB" dirty="0" smtClean="0"/>
              <a:t>Increased </a:t>
            </a:r>
            <a:r>
              <a:rPr lang="en-GB" dirty="0"/>
              <a:t>linking and integrated </a:t>
            </a:r>
            <a:r>
              <a:rPr lang="en-GB" dirty="0" smtClean="0"/>
              <a:t>services.</a:t>
            </a:r>
            <a:endParaRPr lang="en-GB" dirty="0"/>
          </a:p>
          <a:p>
            <a:pPr marL="68580" lvl="0" indent="-342900">
              <a:buFont typeface="Arial" panose="020B0604020202020204" pitchFamily="34" charset="0"/>
              <a:buChar char="•"/>
            </a:pPr>
            <a:r>
              <a:rPr lang="en-GB" dirty="0"/>
              <a:t>Ease of model </a:t>
            </a:r>
            <a:r>
              <a:rPr lang="en-GB" dirty="0" smtClean="0"/>
              <a:t>updates.</a:t>
            </a:r>
            <a:endParaRPr lang="en-GB" dirty="0"/>
          </a:p>
          <a:p>
            <a:pPr marL="68580" lvl="0" indent="-342900">
              <a:buFont typeface="Arial" panose="020B0604020202020204" pitchFamily="34" charset="0"/>
              <a:buChar char="•"/>
            </a:pPr>
            <a:r>
              <a:rPr lang="en-GB" dirty="0"/>
              <a:t>Ease of </a:t>
            </a:r>
            <a:r>
              <a:rPr lang="en-GB" dirty="0" smtClean="0"/>
              <a:t>navigation.</a:t>
            </a:r>
            <a:endParaRPr lang="en-GB" dirty="0"/>
          </a:p>
          <a:p>
            <a:pPr marL="68580" lvl="0" indent="-342900">
              <a:buFont typeface="Arial" panose="020B0604020202020204" pitchFamily="34" charset="0"/>
              <a:buChar char="•"/>
            </a:pPr>
            <a:r>
              <a:rPr lang="en-GB" dirty="0"/>
              <a:t>Open licensing and free </a:t>
            </a:r>
            <a:r>
              <a:rPr lang="en-GB" dirty="0" smtClean="0"/>
              <a:t>access. </a:t>
            </a:r>
            <a:endParaRPr lang="en-GB" dirty="0"/>
          </a:p>
          <a:p>
            <a:pPr marL="68580" lvl="0" indent="-342900">
              <a:buFont typeface="Arial" panose="020B0604020202020204" pitchFamily="34" charset="0"/>
              <a:buChar char="•"/>
            </a:pPr>
            <a:r>
              <a:rPr lang="en-GB" dirty="0"/>
              <a:t>Enthusiasm from ‘champions</a:t>
            </a:r>
            <a:r>
              <a:rPr lang="en-GB" dirty="0" smtClean="0"/>
              <a:t>’.</a:t>
            </a:r>
            <a:endParaRPr lang="en-GB" dirty="0"/>
          </a:p>
          <a:p>
            <a:pPr marL="68580" lvl="0" indent="-342900">
              <a:buFont typeface="Arial" panose="020B0604020202020204" pitchFamily="34" charset="0"/>
              <a:buChar char="•"/>
            </a:pPr>
            <a:r>
              <a:rPr lang="en-GB" dirty="0"/>
              <a:t>Emerging best practice </a:t>
            </a:r>
            <a:r>
              <a:rPr lang="en-GB" dirty="0" smtClean="0"/>
              <a:t>guidance. </a:t>
            </a:r>
            <a:endParaRPr lang="en-GB" dirty="0"/>
          </a:p>
          <a:p>
            <a:pPr marL="68580" indent="-342900">
              <a:buFont typeface="Arial" panose="020B0604020202020204" pitchFamily="34" charset="0"/>
              <a:buChar char="•"/>
            </a:pPr>
            <a:endParaRPr lang="en-GB" dirty="0"/>
          </a:p>
        </p:txBody>
      </p:sp>
      <p:sp>
        <p:nvSpPr>
          <p:cNvPr id="4" name="Slide Number Placeholder 3"/>
          <p:cNvSpPr>
            <a:spLocks noGrp="1"/>
          </p:cNvSpPr>
          <p:nvPr>
            <p:ph type="sldNum" sz="quarter" idx="18"/>
          </p:nvPr>
        </p:nvSpPr>
        <p:spPr/>
        <p:txBody>
          <a:bodyPr/>
          <a:lstStyle/>
          <a:p>
            <a:pPr algn="r">
              <a:defRPr/>
            </a:pPr>
            <a:fld id="{396CDD1B-50E0-44E8-82B7-F85F69F6D40C}" type="slidenum">
              <a:rPr lang="en-GB" smtClean="0"/>
              <a:pPr algn="r">
                <a:defRPr/>
              </a:pPr>
              <a:t>43</a:t>
            </a:fld>
            <a:endParaRPr lang="en-GB" dirty="0"/>
          </a:p>
        </p:txBody>
      </p:sp>
      <p:sp>
        <p:nvSpPr>
          <p:cNvPr id="6" name="Rectangle 5"/>
          <p:cNvSpPr/>
          <p:nvPr/>
        </p:nvSpPr>
        <p:spPr bwMode="ltGray">
          <a:xfrm>
            <a:off x="3923928" y="551723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1811899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Linked data can help you publish structured data and integrate data from different sources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44</a:t>
            </a:fld>
            <a:endParaRPr lang="en-GB" dirty="0"/>
          </a:p>
        </p:txBody>
      </p:sp>
      <p:grpSp>
        <p:nvGrpSpPr>
          <p:cNvPr id="9" name="Group 8"/>
          <p:cNvGrpSpPr/>
          <p:nvPr/>
        </p:nvGrpSpPr>
        <p:grpSpPr>
          <a:xfrm>
            <a:off x="870917" y="1628800"/>
            <a:ext cx="7229475" cy="4824983"/>
            <a:chOff x="755576" y="1412776"/>
            <a:chExt cx="7229475" cy="4824983"/>
          </a:xfrm>
        </p:grpSpPr>
        <p:pic>
          <p:nvPicPr>
            <p:cNvPr id="48130" name="Picture 2"/>
            <p:cNvPicPr>
              <a:picLocks noChangeAspect="1" noChangeArrowheads="1"/>
            </p:cNvPicPr>
            <p:nvPr/>
          </p:nvPicPr>
          <p:blipFill>
            <a:blip r:embed="rId3" cstate="print"/>
            <a:srcRect/>
            <a:stretch>
              <a:fillRect/>
            </a:stretch>
          </p:blipFill>
          <p:spPr bwMode="auto">
            <a:xfrm>
              <a:off x="755576" y="1484784"/>
              <a:ext cx="7229475" cy="4752975"/>
            </a:xfrm>
            <a:prstGeom prst="rect">
              <a:avLst/>
            </a:prstGeom>
            <a:noFill/>
            <a:ln w="9525">
              <a:noFill/>
              <a:miter lim="800000"/>
              <a:headEnd/>
              <a:tailEnd/>
            </a:ln>
          </p:spPr>
        </p:pic>
        <p:sp>
          <p:nvSpPr>
            <p:cNvPr id="7" name="Rectangle 6"/>
            <p:cNvSpPr/>
            <p:nvPr/>
          </p:nvSpPr>
          <p:spPr bwMode="ltGray">
            <a:xfrm>
              <a:off x="971600" y="1412776"/>
              <a:ext cx="936104" cy="50405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Rectangle 7"/>
            <p:cNvSpPr/>
            <p:nvPr/>
          </p:nvSpPr>
          <p:spPr bwMode="ltGray">
            <a:xfrm>
              <a:off x="2411760" y="1412776"/>
              <a:ext cx="5328592" cy="3600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0" name="TextBox 9"/>
          <p:cNvSpPr txBox="1"/>
          <p:nvPr/>
        </p:nvSpPr>
        <p:spPr>
          <a:xfrm>
            <a:off x="539552" y="1916832"/>
            <a:ext cx="1224136" cy="914400"/>
          </a:xfrm>
          <a:prstGeom prst="rect">
            <a:avLst/>
          </a:prstGeom>
          <a:solidFill>
            <a:schemeClr val="bg1"/>
          </a:solidFill>
        </p:spPr>
        <p:txBody>
          <a:bodyPr vert="horz" wrap="square" lIns="0" tIns="0" rIns="0" bIns="0" rtlCol="0">
            <a:noAutofit/>
          </a:bodyPr>
          <a:lstStyle/>
          <a:p>
            <a:pPr indent="-274320">
              <a:spcAft>
                <a:spcPts val="900"/>
              </a:spcAft>
            </a:pPr>
            <a:r>
              <a:rPr lang="en-GB" sz="2000" dirty="0" smtClean="0">
                <a:latin typeface="Hand Of Sean" pitchFamily="2" charset="-128"/>
                <a:ea typeface="Hand Of Sean" pitchFamily="2" charset="-128"/>
              </a:rPr>
              <a:t>Building a common view on address data in Belgium</a:t>
            </a:r>
          </a:p>
        </p:txBody>
      </p:sp>
      <p:sp>
        <p:nvSpPr>
          <p:cNvPr id="11" name="Rectangle 10"/>
          <p:cNvSpPr/>
          <p:nvPr/>
        </p:nvSpPr>
        <p:spPr bwMode="ltGray">
          <a:xfrm>
            <a:off x="6012160" y="2060848"/>
            <a:ext cx="2592288" cy="100811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hlinkClick r:id="rId4"/>
              </a:rPr>
              <a:t>https://joinup.ec.europa.eu/asset/core_location/document/core-location-pilot-interconnecting-belgian-address-data</a:t>
            </a:r>
          </a:p>
          <a:p>
            <a:r>
              <a:rPr lang="en-GB" sz="1100" dirty="0" smtClean="0">
                <a:solidFill>
                  <a:schemeClr val="tx1"/>
                </a:solidFill>
                <a:hlinkClick r:id="rId5"/>
              </a:rPr>
              <a:t>http://location.testproject.eu</a:t>
            </a:r>
            <a:r>
              <a:rPr lang="en-GB" sz="1100" dirty="0" smtClean="0">
                <a:solidFill>
                  <a:schemeClr val="tx1"/>
                </a:solidFill>
              </a:rPr>
              <a:t> </a:t>
            </a:r>
          </a:p>
        </p:txBody>
      </p:sp>
    </p:spTree>
    <p:extLst>
      <p:ext uri="{BB962C8B-B14F-4D97-AF65-F5344CB8AC3E}">
        <p14:creationId xmlns:p14="http://schemas.microsoft.com/office/powerpoint/2010/main" val="2260311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smtClean="0"/>
              <a:t>LOGD </a:t>
            </a:r>
            <a:r>
              <a:rPr lang="en-GB" dirty="0"/>
              <a:t>roadblocks</a:t>
            </a:r>
          </a:p>
        </p:txBody>
      </p:sp>
      <p:sp>
        <p:nvSpPr>
          <p:cNvPr id="3" name="Content Placeholder 2"/>
          <p:cNvSpPr>
            <a:spLocks noGrp="1"/>
          </p:cNvSpPr>
          <p:nvPr>
            <p:ph sz="quarter" idx="15"/>
          </p:nvPr>
        </p:nvSpPr>
        <p:spPr/>
        <p:txBody>
          <a:bodyPr/>
          <a:lstStyle/>
          <a:p>
            <a:pPr marL="68580" lvl="0" indent="-342900">
              <a:buFont typeface="Arial" panose="020B0604020202020204" pitchFamily="34" charset="0"/>
              <a:buChar char="•"/>
            </a:pPr>
            <a:r>
              <a:rPr lang="en-GB" dirty="0"/>
              <a:t>Necessary </a:t>
            </a:r>
            <a:r>
              <a:rPr lang="en-GB" dirty="0" smtClean="0"/>
              <a:t>investments. </a:t>
            </a:r>
            <a:endParaRPr lang="en-GB" dirty="0"/>
          </a:p>
          <a:p>
            <a:pPr marL="68580" lvl="0" indent="-342900">
              <a:buFont typeface="Arial" panose="020B0604020202020204" pitchFamily="34" charset="0"/>
              <a:buChar char="•"/>
            </a:pPr>
            <a:r>
              <a:rPr lang="en-GB" dirty="0"/>
              <a:t>Lack of necessary </a:t>
            </a:r>
            <a:r>
              <a:rPr lang="en-GB" dirty="0" smtClean="0"/>
              <a:t>competencies. </a:t>
            </a:r>
            <a:endParaRPr lang="en-GB" dirty="0"/>
          </a:p>
          <a:p>
            <a:pPr marL="68580" lvl="0" indent="-342900">
              <a:buFont typeface="Arial" panose="020B0604020202020204" pitchFamily="34" charset="0"/>
              <a:buChar char="•"/>
            </a:pPr>
            <a:r>
              <a:rPr lang="en-GB" dirty="0"/>
              <a:t>Perceived lack of </a:t>
            </a:r>
            <a:r>
              <a:rPr lang="en-GB" dirty="0" smtClean="0"/>
              <a:t>tools.</a:t>
            </a:r>
            <a:endParaRPr lang="en-GB" dirty="0"/>
          </a:p>
          <a:p>
            <a:pPr marL="68580" lvl="0" indent="-342900">
              <a:buFont typeface="Arial" panose="020B0604020202020204" pitchFamily="34" charset="0"/>
              <a:buChar char="•"/>
            </a:pPr>
            <a:r>
              <a:rPr lang="en-GB" dirty="0"/>
              <a:t>Lack of service level </a:t>
            </a:r>
            <a:r>
              <a:rPr lang="en-GB" dirty="0" smtClean="0"/>
              <a:t>guarantees.</a:t>
            </a:r>
            <a:endParaRPr lang="en-GB" dirty="0"/>
          </a:p>
          <a:p>
            <a:pPr marL="68580" lvl="0" indent="-342900">
              <a:buFont typeface="Arial" panose="020B0604020202020204" pitchFamily="34" charset="0"/>
              <a:buChar char="•"/>
            </a:pPr>
            <a:r>
              <a:rPr lang="en-GB" dirty="0"/>
              <a:t>Missing, restrictive, or incompatible </a:t>
            </a:r>
            <a:r>
              <a:rPr lang="en-GB" dirty="0" smtClean="0"/>
              <a:t>licences.</a:t>
            </a:r>
            <a:endParaRPr lang="en-GB" dirty="0"/>
          </a:p>
          <a:p>
            <a:pPr marL="68580" lvl="0" indent="-342900">
              <a:buFont typeface="Arial" panose="020B0604020202020204" pitchFamily="34" charset="0"/>
              <a:buChar char="•"/>
            </a:pPr>
            <a:r>
              <a:rPr lang="en-GB" dirty="0"/>
              <a:t>Surfeit of standard </a:t>
            </a:r>
            <a:r>
              <a:rPr lang="en-GB" dirty="0" smtClean="0"/>
              <a:t>vocabularies.</a:t>
            </a:r>
            <a:endParaRPr lang="en-GB" dirty="0"/>
          </a:p>
          <a:p>
            <a:pPr marL="68580" lvl="0" indent="-342900">
              <a:buFont typeface="Arial" panose="020B0604020202020204" pitchFamily="34" charset="0"/>
              <a:buChar char="•"/>
            </a:pPr>
            <a:r>
              <a:rPr lang="en-GB" dirty="0"/>
              <a:t>The inertia of the status </a:t>
            </a:r>
            <a:r>
              <a:rPr lang="en-GB" dirty="0" smtClean="0"/>
              <a:t>quo</a:t>
            </a:r>
            <a:r>
              <a:rPr lang="en-GB" dirty="0"/>
              <a:t> </a:t>
            </a:r>
            <a:r>
              <a:rPr lang="en-GB" dirty="0" smtClean="0"/>
              <a:t>– change is accomplished slowly.</a:t>
            </a:r>
            <a:endParaRPr lang="en-GB" dirty="0"/>
          </a:p>
        </p:txBody>
      </p:sp>
      <p:sp>
        <p:nvSpPr>
          <p:cNvPr id="4" name="Slide Number Placeholder 3"/>
          <p:cNvSpPr>
            <a:spLocks noGrp="1"/>
          </p:cNvSpPr>
          <p:nvPr>
            <p:ph type="sldNum" sz="quarter" idx="18"/>
          </p:nvPr>
        </p:nvSpPr>
        <p:spPr/>
        <p:txBody>
          <a:bodyPr/>
          <a:lstStyle/>
          <a:p>
            <a:pPr algn="r">
              <a:defRPr/>
            </a:pPr>
            <a:fld id="{396CDD1B-50E0-44E8-82B7-F85F69F6D40C}" type="slidenum">
              <a:rPr lang="en-GB" smtClean="0"/>
              <a:pPr algn="r">
                <a:defRPr/>
              </a:pPr>
              <a:t>45</a:t>
            </a:fld>
            <a:endParaRPr lang="en-GB" dirty="0"/>
          </a:p>
        </p:txBody>
      </p:sp>
      <p:sp>
        <p:nvSpPr>
          <p:cNvPr id="6" name="Rectangle 5"/>
          <p:cNvSpPr/>
          <p:nvPr/>
        </p:nvSpPr>
        <p:spPr bwMode="ltGray">
          <a:xfrm>
            <a:off x="3923928" y="551723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1039283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Linked data initiatives in Europe</a:t>
            </a:r>
            <a:br>
              <a:rPr lang="en-GB" sz="7200" i="0" dirty="0" smtClean="0">
                <a:solidFill>
                  <a:schemeClr val="accent1"/>
                </a:solidFill>
                <a:latin typeface="Bradley Hand ITC" pitchFamily="66" charset="0"/>
              </a:rPr>
            </a:br>
            <a:r>
              <a:rPr lang="en-GB" b="0" dirty="0" smtClean="0"/>
              <a:t>Some examples on supra-national, national, regional and private initiatives in the area of linked (open) data across Europe.</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46</a:t>
            </a:fld>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 State initiatives – some examples</a:t>
            </a:r>
            <a:endParaRPr lang="en-GB" dirty="0"/>
          </a:p>
        </p:txBody>
      </p:sp>
      <p:sp>
        <p:nvSpPr>
          <p:cNvPr id="5" name="Content Placeholder 4"/>
          <p:cNvSpPr>
            <a:spLocks noGrp="1"/>
          </p:cNvSpPr>
          <p:nvPr>
            <p:ph sz="quarter" idx="15"/>
          </p:nvPr>
        </p:nvSpPr>
        <p:spPr/>
        <p:txBody>
          <a:bodyPr/>
          <a:lstStyle/>
          <a:p>
            <a:r>
              <a:rPr lang="en-GB" sz="1600" b="1" i="1" dirty="0" smtClean="0"/>
              <a:t>DE – Bibliotheksverbund Bayern </a:t>
            </a:r>
          </a:p>
          <a:p>
            <a:r>
              <a:rPr lang="en-GB" sz="1600" dirty="0" smtClean="0"/>
              <a:t>Linked data from  180 academic libraries in Bavaria, Berlin and Brandenburg.</a:t>
            </a:r>
          </a:p>
          <a:p>
            <a:r>
              <a:rPr lang="en-GB" sz="1600" b="1" i="1" dirty="0" smtClean="0"/>
              <a:t>IT – Agenzia per l’Italia digitiale </a:t>
            </a:r>
          </a:p>
          <a:p>
            <a:r>
              <a:rPr lang="en-GB" sz="1600" dirty="0" smtClean="0"/>
              <a:t>Three datasets published as linked data: the Index of Public Administration, the SPC contracts for web services and conduction systems and the Classifications for the data in Public Administration.</a:t>
            </a:r>
          </a:p>
          <a:p>
            <a:r>
              <a:rPr lang="en-GB" sz="1600" b="1" i="1" dirty="0" smtClean="0"/>
              <a:t>NL – Building and address register</a:t>
            </a:r>
          </a:p>
          <a:p>
            <a:r>
              <a:rPr lang="en-GB" sz="1600" dirty="0" smtClean="0"/>
              <a:t>The Dutch Address and Buildings base register published as linked data. </a:t>
            </a:r>
          </a:p>
          <a:p>
            <a:r>
              <a:rPr lang="en-GB" sz="1600" b="1" i="1" dirty="0" smtClean="0"/>
              <a:t>UK – Ordnance Survey </a:t>
            </a:r>
          </a:p>
          <a:p>
            <a:r>
              <a:rPr lang="en-GB" sz="1600" dirty="0" smtClean="0"/>
              <a:t>Three OS Open Data products published as linked data: the 1:50 000 Scale Gazetteer, Code-Point Open and the administrative geography taken from Boundary Line.</a:t>
            </a:r>
          </a:p>
          <a:p>
            <a:r>
              <a:rPr lang="en-GB" sz="1600" b="1" i="1" dirty="0" smtClean="0"/>
              <a:t>UK – Companies House </a:t>
            </a:r>
          </a:p>
          <a:p>
            <a:r>
              <a:rPr lang="en-GB" sz="1600" dirty="0" smtClean="0"/>
              <a:t>Publishing basic company details as linked data using a simple URI for each company in their database.</a:t>
            </a:r>
          </a:p>
          <a:p>
            <a:endParaRPr lang="en-GB" sz="16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47</a:t>
            </a:fld>
            <a:endParaRPr lang="en-GB" dirty="0"/>
          </a:p>
        </p:txBody>
      </p:sp>
      <p:sp>
        <p:nvSpPr>
          <p:cNvPr id="6" name="Rectangle 5"/>
          <p:cNvSpPr/>
          <p:nvPr/>
        </p:nvSpPr>
        <p:spPr bwMode="ltGray">
          <a:xfrm>
            <a:off x="3203848" y="6021288"/>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blicData.eu Logo">
            <a:hlinkClick r:id="rId3"/>
          </p:cNvPr>
          <p:cNvPicPr>
            <a:picLocks noChangeAspect="1" noChangeArrowheads="1"/>
          </p:cNvPicPr>
          <p:nvPr/>
        </p:nvPicPr>
        <p:blipFill>
          <a:blip r:embed="rId4" cstate="print"/>
          <a:srcRect/>
          <a:stretch>
            <a:fillRect/>
          </a:stretch>
        </p:blipFill>
        <p:spPr bwMode="auto">
          <a:xfrm>
            <a:off x="4311416" y="4342580"/>
            <a:ext cx="1905000" cy="476250"/>
          </a:xfrm>
          <a:prstGeom prst="rect">
            <a:avLst/>
          </a:prstGeom>
          <a:solidFill>
            <a:srgbClr val="2C4B88"/>
          </a:solidFill>
        </p:spPr>
      </p:pic>
      <p:sp>
        <p:nvSpPr>
          <p:cNvPr id="2" name="Title 1"/>
          <p:cNvSpPr>
            <a:spLocks noGrp="1"/>
          </p:cNvSpPr>
          <p:nvPr>
            <p:ph type="title"/>
          </p:nvPr>
        </p:nvSpPr>
        <p:spPr/>
        <p:txBody>
          <a:bodyPr/>
          <a:lstStyle/>
          <a:p>
            <a:r>
              <a:rPr lang="en-GB" dirty="0" smtClean="0"/>
              <a:t>Linked Government Data &amp; Metadata initiatives funded by the European Commission</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48</a:t>
            </a:fld>
            <a:endParaRPr lang="en-GB" dirty="0"/>
          </a:p>
        </p:txBody>
      </p:sp>
      <p:pic>
        <p:nvPicPr>
          <p:cNvPr id="6" name="Picture 5" descr="ADMS_logo.png">
            <a:hlinkClick r:id="rId5"/>
          </p:cNvPr>
          <p:cNvPicPr>
            <a:picLocks noChangeAspect="1"/>
          </p:cNvPicPr>
          <p:nvPr/>
        </p:nvPicPr>
        <p:blipFill>
          <a:blip r:embed="rId6" cstate="print"/>
          <a:stretch>
            <a:fillRect/>
          </a:stretch>
        </p:blipFill>
        <p:spPr>
          <a:xfrm>
            <a:off x="7236296" y="2348880"/>
            <a:ext cx="710934" cy="710934"/>
          </a:xfrm>
          <a:prstGeom prst="rect">
            <a:avLst/>
          </a:prstGeom>
        </p:spPr>
      </p:pic>
      <p:pic>
        <p:nvPicPr>
          <p:cNvPr id="7" name="Picture 6" descr="CorePerson_logo.png">
            <a:hlinkClick r:id="rId7"/>
          </p:cNvPr>
          <p:cNvPicPr>
            <a:picLocks noChangeAspect="1"/>
          </p:cNvPicPr>
          <p:nvPr/>
        </p:nvPicPr>
        <p:blipFill>
          <a:blip r:embed="rId8" cstate="print"/>
          <a:stretch>
            <a:fillRect/>
          </a:stretch>
        </p:blipFill>
        <p:spPr>
          <a:xfrm>
            <a:off x="5714873" y="1592455"/>
            <a:ext cx="710934" cy="714080"/>
          </a:xfrm>
          <a:prstGeom prst="rect">
            <a:avLst/>
          </a:prstGeom>
        </p:spPr>
      </p:pic>
      <p:pic>
        <p:nvPicPr>
          <p:cNvPr id="8" name="Picture 7" descr="CoreBusiness_logo.png">
            <a:hlinkClick r:id="rId9"/>
          </p:cNvPr>
          <p:cNvPicPr>
            <a:picLocks noChangeAspect="1"/>
          </p:cNvPicPr>
          <p:nvPr/>
        </p:nvPicPr>
        <p:blipFill>
          <a:blip r:embed="rId10" cstate="print"/>
          <a:stretch>
            <a:fillRect/>
          </a:stretch>
        </p:blipFill>
        <p:spPr>
          <a:xfrm>
            <a:off x="6478621" y="2348880"/>
            <a:ext cx="704519" cy="707635"/>
          </a:xfrm>
          <a:prstGeom prst="rect">
            <a:avLst/>
          </a:prstGeom>
        </p:spPr>
      </p:pic>
      <p:pic>
        <p:nvPicPr>
          <p:cNvPr id="9" name="Picture 8" descr="core_location_logo.png">
            <a:hlinkClick r:id="rId11"/>
          </p:cNvPr>
          <p:cNvPicPr>
            <a:picLocks noChangeAspect="1"/>
          </p:cNvPicPr>
          <p:nvPr/>
        </p:nvPicPr>
        <p:blipFill>
          <a:blip r:embed="rId12" cstate="print"/>
          <a:stretch>
            <a:fillRect/>
          </a:stretch>
        </p:blipFill>
        <p:spPr>
          <a:xfrm>
            <a:off x="6454470" y="1590838"/>
            <a:ext cx="713329" cy="713329"/>
          </a:xfrm>
          <a:prstGeom prst="rect">
            <a:avLst/>
          </a:prstGeom>
        </p:spPr>
      </p:pic>
      <p:pic>
        <p:nvPicPr>
          <p:cNvPr id="10" name="Picture 24">
            <a:hlinkClick r:id="rId13"/>
          </p:cNvPr>
          <p:cNvPicPr>
            <a:picLocks noChangeAspect="1" noChangeArrowheads="1"/>
          </p:cNvPicPr>
          <p:nvPr/>
        </p:nvPicPr>
        <p:blipFill>
          <a:blip r:embed="rId14" cstate="print"/>
          <a:srcRect l="16609" t="7760" r="17722" b="3632"/>
          <a:stretch>
            <a:fillRect/>
          </a:stretch>
        </p:blipFill>
        <p:spPr bwMode="auto">
          <a:xfrm>
            <a:off x="7956376" y="1588596"/>
            <a:ext cx="739298" cy="714188"/>
          </a:xfrm>
          <a:prstGeom prst="rect">
            <a:avLst/>
          </a:prstGeom>
          <a:noFill/>
          <a:ln w="9525">
            <a:noFill/>
            <a:miter lim="800000"/>
            <a:headEnd/>
            <a:tailEnd/>
          </a:ln>
          <a:effectLst/>
        </p:spPr>
      </p:pic>
      <p:pic>
        <p:nvPicPr>
          <p:cNvPr id="11" name="Picture 25">
            <a:hlinkClick r:id="rId15"/>
          </p:cNvPr>
          <p:cNvPicPr>
            <a:picLocks noChangeAspect="1" noChangeArrowheads="1"/>
          </p:cNvPicPr>
          <p:nvPr/>
        </p:nvPicPr>
        <p:blipFill>
          <a:blip r:embed="rId16" cstate="print"/>
          <a:srcRect l="8423" t="8099" r="9358"/>
          <a:stretch>
            <a:fillRect/>
          </a:stretch>
        </p:blipFill>
        <p:spPr bwMode="auto">
          <a:xfrm>
            <a:off x="5716177" y="2348153"/>
            <a:ext cx="714942" cy="726218"/>
          </a:xfrm>
          <a:prstGeom prst="rect">
            <a:avLst/>
          </a:prstGeom>
          <a:noFill/>
          <a:ln w="9525">
            <a:noFill/>
            <a:miter lim="800000"/>
            <a:headEnd/>
            <a:tailEnd/>
          </a:ln>
          <a:effectLst/>
        </p:spPr>
      </p:pic>
      <p:pic>
        <p:nvPicPr>
          <p:cNvPr id="12" name="Picture 2" descr="DCAT application profile for data portals in Europe logo"/>
          <p:cNvPicPr>
            <a:picLocks noChangeAspect="1" noChangeArrowheads="1"/>
          </p:cNvPicPr>
          <p:nvPr/>
        </p:nvPicPr>
        <p:blipFill>
          <a:blip r:embed="rId17" cstate="print"/>
          <a:srcRect/>
          <a:stretch>
            <a:fillRect/>
          </a:stretch>
        </p:blipFill>
        <p:spPr bwMode="auto">
          <a:xfrm>
            <a:off x="7215140" y="1587603"/>
            <a:ext cx="720080" cy="720081"/>
          </a:xfrm>
          <a:prstGeom prst="rect">
            <a:avLst/>
          </a:prstGeom>
          <a:noFill/>
        </p:spPr>
      </p:pic>
      <p:pic>
        <p:nvPicPr>
          <p:cNvPr id="1030" name="Picture 6" descr="Home">
            <a:hlinkClick r:id="rId18"/>
          </p:cNvPr>
          <p:cNvPicPr>
            <a:picLocks noChangeAspect="1" noChangeArrowheads="1"/>
          </p:cNvPicPr>
          <p:nvPr/>
        </p:nvPicPr>
        <p:blipFill>
          <a:blip r:embed="rId19" cstate="print"/>
          <a:srcRect/>
          <a:stretch>
            <a:fillRect/>
          </a:stretch>
        </p:blipFill>
        <p:spPr bwMode="auto">
          <a:xfrm>
            <a:off x="1403648" y="4221088"/>
            <a:ext cx="2096559" cy="720080"/>
          </a:xfrm>
          <a:prstGeom prst="rect">
            <a:avLst/>
          </a:prstGeom>
          <a:noFill/>
        </p:spPr>
      </p:pic>
      <p:pic>
        <p:nvPicPr>
          <p:cNvPr id="1032" name="Picture 8" descr="http://blog.semantic-web.at/wp-content/uploads/2010/09/lod2-logo.jpg">
            <a:hlinkClick r:id="rId20"/>
          </p:cNvPr>
          <p:cNvPicPr>
            <a:picLocks noChangeAspect="1" noChangeArrowheads="1"/>
          </p:cNvPicPr>
          <p:nvPr/>
        </p:nvPicPr>
        <p:blipFill>
          <a:blip r:embed="rId21" cstate="print"/>
          <a:srcRect/>
          <a:stretch>
            <a:fillRect/>
          </a:stretch>
        </p:blipFill>
        <p:spPr bwMode="auto">
          <a:xfrm>
            <a:off x="3347864" y="1484784"/>
            <a:ext cx="1877194" cy="1411651"/>
          </a:xfrm>
          <a:prstGeom prst="rect">
            <a:avLst/>
          </a:prstGeom>
          <a:noFill/>
        </p:spPr>
      </p:pic>
      <p:pic>
        <p:nvPicPr>
          <p:cNvPr id="1034" name="Picture 10" descr="http://gmes.gov.cz/sites/default/files/images/logoINSPIRE_trans.png">
            <a:hlinkClick r:id="rId22"/>
          </p:cNvPr>
          <p:cNvPicPr>
            <a:picLocks noChangeAspect="1" noChangeArrowheads="1"/>
          </p:cNvPicPr>
          <p:nvPr/>
        </p:nvPicPr>
        <p:blipFill>
          <a:blip r:embed="rId23" cstate="print"/>
          <a:srcRect/>
          <a:stretch>
            <a:fillRect/>
          </a:stretch>
        </p:blipFill>
        <p:spPr bwMode="auto">
          <a:xfrm>
            <a:off x="683568" y="4941168"/>
            <a:ext cx="1259632" cy="1231004"/>
          </a:xfrm>
          <a:prstGeom prst="rect">
            <a:avLst/>
          </a:prstGeom>
          <a:noFill/>
        </p:spPr>
      </p:pic>
      <p:pic>
        <p:nvPicPr>
          <p:cNvPr id="1036" name="Picture 12" descr="https://joinup.ec.europa.eu/sites/default/files/ckeditor_files/images/ODS%20logo%20blue(1).png">
            <a:hlinkClick r:id="rId24"/>
          </p:cNvPr>
          <p:cNvPicPr>
            <a:picLocks noChangeAspect="1" noChangeArrowheads="1"/>
          </p:cNvPicPr>
          <p:nvPr/>
        </p:nvPicPr>
        <p:blipFill>
          <a:blip r:embed="rId25" cstate="print"/>
          <a:srcRect/>
          <a:stretch>
            <a:fillRect/>
          </a:stretch>
        </p:blipFill>
        <p:spPr bwMode="auto">
          <a:xfrm>
            <a:off x="419921" y="3401610"/>
            <a:ext cx="1008112" cy="992135"/>
          </a:xfrm>
          <a:prstGeom prst="rect">
            <a:avLst/>
          </a:prstGeom>
          <a:noFill/>
        </p:spPr>
      </p:pic>
      <p:pic>
        <p:nvPicPr>
          <p:cNvPr id="14338" name="Picture 2" descr="Home"/>
          <p:cNvPicPr>
            <a:picLocks noChangeAspect="1" noChangeArrowheads="1"/>
          </p:cNvPicPr>
          <p:nvPr/>
        </p:nvPicPr>
        <p:blipFill>
          <a:blip r:embed="rId26" cstate="print"/>
          <a:srcRect/>
          <a:stretch>
            <a:fillRect/>
          </a:stretch>
        </p:blipFill>
        <p:spPr bwMode="auto">
          <a:xfrm>
            <a:off x="899592" y="2810748"/>
            <a:ext cx="1681229" cy="386684"/>
          </a:xfrm>
          <a:prstGeom prst="rect">
            <a:avLst/>
          </a:prstGeom>
          <a:noFill/>
        </p:spPr>
      </p:pic>
      <p:pic>
        <p:nvPicPr>
          <p:cNvPr id="11266" name="Picture 2" descr="https://joinup.ec.europa.eu/sites/default/files/ckeditor_files/images/SEMIC_Community_Logo.png">
            <a:hlinkClick r:id="rId27"/>
          </p:cNvPr>
          <p:cNvPicPr>
            <a:picLocks noChangeAspect="1" noChangeArrowheads="1"/>
          </p:cNvPicPr>
          <p:nvPr/>
        </p:nvPicPr>
        <p:blipFill>
          <a:blip r:embed="rId28" cstate="print"/>
          <a:srcRect/>
          <a:stretch>
            <a:fillRect/>
          </a:stretch>
        </p:blipFill>
        <p:spPr bwMode="auto">
          <a:xfrm>
            <a:off x="7924925" y="2276872"/>
            <a:ext cx="871694" cy="792088"/>
          </a:xfrm>
          <a:prstGeom prst="rect">
            <a:avLst/>
          </a:prstGeom>
          <a:noFill/>
        </p:spPr>
      </p:pic>
      <p:pic>
        <p:nvPicPr>
          <p:cNvPr id="12290" name="Picture 2" descr="http://www.maltastar.com/userfiles/tn/t_460x0_europeana_logo_en.png">
            <a:hlinkClick r:id="rId29"/>
          </p:cNvPr>
          <p:cNvPicPr>
            <a:picLocks noChangeAspect="1" noChangeArrowheads="1"/>
          </p:cNvPicPr>
          <p:nvPr/>
        </p:nvPicPr>
        <p:blipFill>
          <a:blip r:embed="rId30" cstate="print"/>
          <a:srcRect/>
          <a:stretch>
            <a:fillRect/>
          </a:stretch>
        </p:blipFill>
        <p:spPr bwMode="auto">
          <a:xfrm>
            <a:off x="2987824" y="2996951"/>
            <a:ext cx="1512168" cy="900727"/>
          </a:xfrm>
          <a:prstGeom prst="rect">
            <a:avLst/>
          </a:prstGeom>
          <a:noFill/>
        </p:spPr>
      </p:pic>
      <p:pic>
        <p:nvPicPr>
          <p:cNvPr id="12291" name="Picture 3">
            <a:hlinkClick r:id="rId31"/>
          </p:cNvPr>
          <p:cNvPicPr>
            <a:picLocks noChangeAspect="1" noChangeArrowheads="1"/>
          </p:cNvPicPr>
          <p:nvPr/>
        </p:nvPicPr>
        <p:blipFill>
          <a:blip r:embed="rId32" cstate="print"/>
          <a:srcRect/>
          <a:stretch>
            <a:fillRect/>
          </a:stretch>
        </p:blipFill>
        <p:spPr bwMode="auto">
          <a:xfrm>
            <a:off x="7056276" y="4582485"/>
            <a:ext cx="1800200" cy="475405"/>
          </a:xfrm>
          <a:prstGeom prst="rect">
            <a:avLst/>
          </a:prstGeom>
          <a:noFill/>
          <a:ln w="9525">
            <a:noFill/>
            <a:miter lim="800000"/>
            <a:headEnd/>
            <a:tailEnd/>
          </a:ln>
        </p:spPr>
      </p:pic>
      <p:pic>
        <p:nvPicPr>
          <p:cNvPr id="1027"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80235" y="3536869"/>
            <a:ext cx="4343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87624" y="1949495"/>
            <a:ext cx="19907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5">
            <a:extLst>
              <a:ext uri="{28A0092B-C50C-407E-A947-70E740481C1C}">
                <a14:useLocalDpi xmlns:a14="http://schemas.microsoft.com/office/drawing/2010/main" val="0"/>
              </a:ext>
            </a:extLst>
          </a:blip>
          <a:srcRect l="3975"/>
          <a:stretch/>
        </p:blipFill>
        <p:spPr bwMode="auto">
          <a:xfrm>
            <a:off x="2386671" y="5056533"/>
            <a:ext cx="4467475" cy="127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473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Linked Government Data Pilots of ISA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49</a:t>
            </a:fld>
            <a:endParaRPr lang="en-GB" dirty="0"/>
          </a:p>
        </p:txBody>
      </p:sp>
      <p:sp>
        <p:nvSpPr>
          <p:cNvPr id="8" name="TextBox 7"/>
          <p:cNvSpPr txBox="1"/>
          <p:nvPr/>
        </p:nvSpPr>
        <p:spPr>
          <a:xfrm>
            <a:off x="971600" y="414908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2"/>
              </a:rPr>
              <a:t>http://health.testproject.eu/PPP/</a:t>
            </a:r>
            <a:endParaRPr lang="en-GB" sz="1200" dirty="0" smtClean="0"/>
          </a:p>
        </p:txBody>
      </p:sp>
      <p:sp>
        <p:nvSpPr>
          <p:cNvPr id="10" name="TextBox 9"/>
          <p:cNvSpPr txBox="1"/>
          <p:nvPr/>
        </p:nvSpPr>
        <p:spPr>
          <a:xfrm>
            <a:off x="5652120" y="416813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3"/>
              </a:rPr>
              <a:t>http://maritime.testproject.eu/CISE/</a:t>
            </a:r>
            <a:endParaRPr lang="en-GB" sz="1200" dirty="0" smtClean="0"/>
          </a:p>
        </p:txBody>
      </p:sp>
      <p:pic>
        <p:nvPicPr>
          <p:cNvPr id="10241" name="Picture 1"/>
          <p:cNvPicPr>
            <a:picLocks noChangeAspect="1" noChangeArrowheads="1"/>
          </p:cNvPicPr>
          <p:nvPr/>
        </p:nvPicPr>
        <p:blipFill>
          <a:blip r:embed="rId4" cstate="print"/>
          <a:srcRect/>
          <a:stretch>
            <a:fillRect/>
          </a:stretch>
        </p:blipFill>
        <p:spPr bwMode="auto">
          <a:xfrm>
            <a:off x="539552" y="1268760"/>
            <a:ext cx="3484310" cy="2808312"/>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5" cstate="print"/>
          <a:srcRect/>
          <a:stretch>
            <a:fillRect/>
          </a:stretch>
        </p:blipFill>
        <p:spPr bwMode="auto">
          <a:xfrm>
            <a:off x="5220072" y="1268760"/>
            <a:ext cx="3024336" cy="2877998"/>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6" cstate="print"/>
          <a:srcRect/>
          <a:stretch>
            <a:fillRect/>
          </a:stretch>
        </p:blipFill>
        <p:spPr bwMode="auto">
          <a:xfrm>
            <a:off x="3419872" y="3861048"/>
            <a:ext cx="3096344" cy="282055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436096" y="6453336"/>
            <a:ext cx="2160240"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7"/>
              </a:rPr>
              <a:t>http://cpsv.testproject.eu/CPSV/</a:t>
            </a:r>
            <a:endParaRPr lang="en-GB" sz="1200"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What is linked data?</a:t>
            </a:r>
            <a:br>
              <a:rPr lang="en-GB" sz="7200" i="0" dirty="0" smtClean="0">
                <a:solidFill>
                  <a:schemeClr val="accent1"/>
                </a:solidFill>
                <a:latin typeface="Bradley Hand ITC" pitchFamily="66" charset="0"/>
              </a:rPr>
            </a:br>
            <a:r>
              <a:rPr lang="en-GB" b="0" dirty="0" smtClean="0"/>
              <a:t>Evolution from a document-based Web to a Web of interlinked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Non-governmental applications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50</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611560" y="1268760"/>
            <a:ext cx="3319392" cy="2592288"/>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3851920" y="1268760"/>
            <a:ext cx="4867834" cy="2855019"/>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4" cstate="print"/>
          <a:srcRect/>
          <a:stretch>
            <a:fillRect/>
          </a:stretch>
        </p:blipFill>
        <p:spPr bwMode="auto">
          <a:xfrm>
            <a:off x="3851920" y="3501008"/>
            <a:ext cx="4680520" cy="2960416"/>
          </a:xfrm>
          <a:prstGeom prst="rect">
            <a:avLst/>
          </a:prstGeom>
          <a:ln>
            <a:noFill/>
          </a:ln>
          <a:effectLst>
            <a:outerShdw blurRad="292100" dist="139700" dir="2700000" algn="tl" rotWithShape="0">
              <a:srgbClr val="333333">
                <a:alpha val="65000"/>
              </a:srgbClr>
            </a:outerShdw>
          </a:effectLst>
        </p:spPr>
      </p:pic>
      <p:pic>
        <p:nvPicPr>
          <p:cNvPr id="9217" name="Picture 1"/>
          <p:cNvPicPr>
            <a:picLocks noChangeAspect="1" noChangeArrowheads="1"/>
          </p:cNvPicPr>
          <p:nvPr/>
        </p:nvPicPr>
        <p:blipFill>
          <a:blip r:embed="rId5" cstate="print"/>
          <a:srcRect/>
          <a:stretch>
            <a:fillRect/>
          </a:stretch>
        </p:blipFill>
        <p:spPr bwMode="auto">
          <a:xfrm>
            <a:off x="683568" y="3717032"/>
            <a:ext cx="3253773" cy="26849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Linked data is a set of design principles for sharing machine-readable data on the Web.</a:t>
            </a:r>
          </a:p>
          <a:p>
            <a:pPr>
              <a:buFont typeface="Arial" pitchFamily="34" charset="0"/>
              <a:buChar char="•"/>
            </a:pPr>
            <a:r>
              <a:rPr lang="en-GB" dirty="0" smtClean="0"/>
              <a:t>Linked data and open data are not the same.</a:t>
            </a:r>
          </a:p>
          <a:p>
            <a:pPr>
              <a:buFont typeface="Arial" pitchFamily="34" charset="0"/>
              <a:buChar char="•"/>
            </a:pPr>
            <a:r>
              <a:rPr lang="en-GB" dirty="0" smtClean="0"/>
              <a:t>URIs, RDF and SPARQL form the foundational layer for Linked data.</a:t>
            </a:r>
          </a:p>
          <a:p>
            <a:pPr>
              <a:buFont typeface="Arial" pitchFamily="34" charset="0"/>
              <a:buChar char="•"/>
            </a:pPr>
            <a:r>
              <a:rPr lang="en-GB" dirty="0" smtClean="0"/>
              <a:t>Linked data offers a number of advantages for:</a:t>
            </a:r>
          </a:p>
          <a:p>
            <a:pPr lvl="2">
              <a:buFont typeface="Courier New" pitchFamily="49" charset="0"/>
              <a:buChar char="o"/>
            </a:pPr>
            <a:r>
              <a:rPr lang="en-GB" dirty="0" smtClean="0"/>
              <a:t>Data integration with small impact on legacy systems;</a:t>
            </a:r>
          </a:p>
          <a:p>
            <a:pPr lvl="2">
              <a:buFont typeface="Courier New" pitchFamily="49" charset="0"/>
              <a:buChar char="o"/>
            </a:pPr>
            <a:r>
              <a:rPr lang="en-GB" dirty="0" smtClean="0"/>
              <a:t>Enables for semantic interoperability;</a:t>
            </a:r>
          </a:p>
          <a:p>
            <a:pPr lvl="2">
              <a:buFont typeface="Courier New" pitchFamily="49" charset="0"/>
              <a:buChar char="o"/>
            </a:pPr>
            <a:r>
              <a:rPr lang="en-GB" dirty="0" smtClean="0"/>
              <a:t>Enables creativity and innovation through context and knowledge-creation.</a:t>
            </a:r>
          </a:p>
          <a:p>
            <a:pPr lvl="2">
              <a:buFont typeface="Courier New" pitchFamily="49" charset="0"/>
              <a:buChar char="o"/>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51</a:t>
            </a:fld>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52</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a:solidFill>
                  <a:srgbClr val="000000"/>
                </a:solidFill>
              </a:rPr>
              <a:t>Is there supply and demand for (Linked) Open Government Data in your country</a:t>
            </a:r>
            <a:r>
              <a:rPr lang="en-GB" dirty="0" smtClean="0">
                <a:solidFill>
                  <a:srgbClr val="000000"/>
                </a:solidFill>
              </a:rPr>
              <a:t>?</a:t>
            </a: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What are, in your opinion, the expected benefits and pitfalls of Linked Data?</a:t>
            </a:r>
          </a:p>
          <a:p>
            <a:pPr marL="0" lvl="1" indent="0">
              <a:buClr>
                <a:srgbClr val="000000"/>
              </a:buClr>
              <a:buNone/>
            </a:pPr>
            <a:endParaRPr lang="en-GB" dirty="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 </a:t>
            </a:r>
            <a:r>
              <a:rPr lang="en-GB" dirty="0"/>
              <a:t>Are there any Linked (Open) Data initiatives in your country? If so, how many stars would you give them?</a:t>
            </a:r>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99695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778269"/>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4581128"/>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5362445"/>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546692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53</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r>
              <a:rPr lang="en-GB" sz="700" dirty="0" smtClean="0"/>
              <a:t>Slide 6:</a:t>
            </a:r>
          </a:p>
          <a:p>
            <a:pPr lvl="1">
              <a:buFont typeface="Arial" pitchFamily="34" charset="0"/>
              <a:buChar char="•"/>
            </a:pPr>
            <a:r>
              <a:rPr lang="en-GB" sz="700" dirty="0" smtClean="0"/>
              <a:t>EUCLID. Course 1: Introduction and Application Scenarios. </a:t>
            </a:r>
            <a:r>
              <a:rPr lang="en-GB" sz="700" dirty="0" smtClean="0">
                <a:hlinkClick r:id="rId3"/>
              </a:rPr>
              <a:t>http://www.euclid-project.eu/modules/course1</a:t>
            </a:r>
            <a:r>
              <a:rPr lang="en-GB" sz="700" dirty="0" smtClean="0"/>
              <a:t>	</a:t>
            </a:r>
          </a:p>
          <a:p>
            <a:pPr lvl="1">
              <a:buFont typeface="Arial" pitchFamily="34" charset="0"/>
              <a:buChar char="•"/>
            </a:pPr>
            <a:r>
              <a:rPr lang="en-GB" sz="700" dirty="0" smtClean="0"/>
              <a:t>Linking Open Data cloud diagram, by Richard </a:t>
            </a:r>
            <a:r>
              <a:rPr lang="en-GB" sz="700" dirty="0" err="1" smtClean="0"/>
              <a:t>Cyganiak</a:t>
            </a:r>
            <a:r>
              <a:rPr lang="en-GB" sz="700" dirty="0" smtClean="0"/>
              <a:t> and </a:t>
            </a:r>
            <a:r>
              <a:rPr lang="en-GB" sz="700" dirty="0" err="1" smtClean="0"/>
              <a:t>Anja</a:t>
            </a:r>
            <a:r>
              <a:rPr lang="en-GB" sz="700" dirty="0" smtClean="0"/>
              <a:t> </a:t>
            </a:r>
            <a:r>
              <a:rPr lang="en-GB" sz="700" dirty="0" err="1" smtClean="0"/>
              <a:t>Jentzsch</a:t>
            </a:r>
            <a:r>
              <a:rPr lang="en-GB" sz="700" dirty="0" smtClean="0"/>
              <a:t>. </a:t>
            </a:r>
            <a:r>
              <a:rPr lang="en-GB" sz="700" dirty="0" smtClean="0">
                <a:hlinkClick r:id="rId4"/>
              </a:rPr>
              <a:t>http://lod-cloud.net/</a:t>
            </a:r>
            <a:endParaRPr lang="en-GB" sz="700" dirty="0" smtClean="0"/>
          </a:p>
          <a:p>
            <a:r>
              <a:rPr lang="en-GB" sz="700" dirty="0" smtClean="0"/>
              <a:t>Slides 8:, 13, 36, 38:</a:t>
            </a:r>
          </a:p>
          <a:p>
            <a:pPr lvl="1">
              <a:buFont typeface="Arial" pitchFamily="34" charset="0"/>
              <a:buChar char="•"/>
            </a:pPr>
            <a:r>
              <a:rPr lang="en-GB" sz="700" dirty="0" smtClean="0"/>
              <a:t>ISA Programme. Case study on how Linked Data is transforming eGovernment. </a:t>
            </a:r>
            <a:r>
              <a:rPr lang="en-GB" sz="700" dirty="0" smtClean="0">
                <a:hlinkClick r:id="rId5"/>
              </a:rPr>
              <a:t>https://joinup.ec.europa.eu/community/semic/document/case-study-how-linked-data-transforming-egovernment</a:t>
            </a:r>
            <a:endParaRPr lang="en-GB" sz="700" dirty="0" smtClean="0"/>
          </a:p>
          <a:p>
            <a:pPr lvl="1">
              <a:buFont typeface="Arial" pitchFamily="34" charset="0"/>
              <a:buChar char="•"/>
            </a:pPr>
            <a:r>
              <a:rPr lang="en-GB" sz="700" dirty="0" smtClean="0"/>
              <a:t>Tim Berners-Lee. Linked Data. </a:t>
            </a:r>
            <a:r>
              <a:rPr lang="en-GB" sz="700" dirty="0" smtClean="0">
                <a:hlinkClick r:id="rId6"/>
              </a:rPr>
              <a:t>http://www.w3.org/DesignIssues/LinkedData.html</a:t>
            </a:r>
            <a:endParaRPr lang="en-GB" sz="700" dirty="0" smtClean="0"/>
          </a:p>
          <a:p>
            <a:r>
              <a:rPr lang="en-GB" sz="700" dirty="0" smtClean="0"/>
              <a:t>Slide 9:, </a:t>
            </a:r>
          </a:p>
          <a:p>
            <a:pPr>
              <a:spcAft>
                <a:spcPts val="0"/>
              </a:spcAft>
              <a:buFont typeface="Arial" pitchFamily="34" charset="0"/>
              <a:buChar char="•"/>
            </a:pPr>
            <a:r>
              <a:rPr lang="en-GB" sz="700" dirty="0"/>
              <a:t>ISA Programme Study  on Business Models for </a:t>
            </a:r>
            <a:r>
              <a:rPr lang="en-GB" sz="700" dirty="0" smtClean="0"/>
              <a:t>LOGD</a:t>
            </a:r>
          </a:p>
          <a:p>
            <a:pPr lvl="1" indent="0">
              <a:buNone/>
            </a:pPr>
            <a:r>
              <a:rPr lang="en-GB" sz="700" dirty="0" smtClean="0">
                <a:hlinkClick r:id="rId7"/>
              </a:rPr>
              <a:t>https</a:t>
            </a:r>
            <a:r>
              <a:rPr lang="en-GB" sz="700" dirty="0">
                <a:hlinkClick r:id="rId7"/>
              </a:rPr>
              <a:t>://</a:t>
            </a:r>
            <a:r>
              <a:rPr lang="en-GB" sz="700" dirty="0" smtClean="0">
                <a:hlinkClick r:id="rId7"/>
              </a:rPr>
              <a:t>joinup.ec.europa.eu/community/semic/document/study-business-models-linked-open-government-data-bm4logd</a:t>
            </a:r>
            <a:r>
              <a:rPr lang="en-GB" sz="700" dirty="0" smtClean="0"/>
              <a:t> </a:t>
            </a:r>
            <a:endParaRPr lang="en-GB" sz="700" dirty="0"/>
          </a:p>
          <a:p>
            <a:r>
              <a:rPr lang="en-GB" sz="700" dirty="0" smtClean="0"/>
              <a:t>Slide 12:</a:t>
            </a:r>
          </a:p>
          <a:p>
            <a:pPr lvl="1">
              <a:buFont typeface="Arial" pitchFamily="34" charset="0"/>
              <a:buChar char="•"/>
            </a:pPr>
            <a:r>
              <a:rPr lang="en-GB" sz="700" dirty="0" smtClean="0"/>
              <a:t>The Open Knowledge Foundation. Open Data – An Introduction. </a:t>
            </a:r>
            <a:r>
              <a:rPr lang="en-GB" sz="700" dirty="0" smtClean="0">
                <a:hlinkClick r:id="rId8"/>
              </a:rPr>
              <a:t>http://okfn.org/opendata/</a:t>
            </a:r>
            <a:endParaRPr lang="en-GB" sz="700" dirty="0" smtClean="0"/>
          </a:p>
          <a:p>
            <a:r>
              <a:rPr lang="en-GB" sz="700" dirty="0" smtClean="0"/>
              <a:t>Slides 18-28:</a:t>
            </a:r>
          </a:p>
          <a:p>
            <a:pPr>
              <a:buFont typeface="Arial" pitchFamily="34" charset="0"/>
              <a:buChar char="•"/>
            </a:pPr>
            <a:r>
              <a:rPr lang="en-GB" sz="700" dirty="0" smtClean="0"/>
              <a:t>5 ★ Open Data. </a:t>
            </a:r>
            <a:r>
              <a:rPr lang="en-GB" sz="700" dirty="0" smtClean="0">
                <a:hlinkClick r:id="rId9"/>
              </a:rPr>
              <a:t>http://5stardata.info/</a:t>
            </a:r>
            <a:endParaRPr lang="en-GB" sz="700" dirty="0" smtClean="0"/>
          </a:p>
          <a:p>
            <a:r>
              <a:rPr lang="en-GB" sz="700" dirty="0" smtClean="0"/>
              <a:t>Slide 19:</a:t>
            </a:r>
          </a:p>
          <a:p>
            <a:pPr lvl="1">
              <a:buFont typeface="Arial" pitchFamily="34" charset="0"/>
              <a:buChar char="•"/>
            </a:pPr>
            <a:r>
              <a:rPr lang="en-GB" sz="700" dirty="0" smtClean="0"/>
              <a:t>UK National Archives, Sustainable development targets 2011-12. </a:t>
            </a:r>
          </a:p>
          <a:p>
            <a:pPr lvl="1">
              <a:buFont typeface="Arial" pitchFamily="34" charset="0"/>
              <a:buChar char="•"/>
            </a:pPr>
            <a:endParaRPr lang="en-GB" sz="700" dirty="0" smtClean="0"/>
          </a:p>
          <a:p>
            <a:pPr>
              <a:buFont typeface="Arial" pitchFamily="34" charset="0"/>
              <a:buChar char="•"/>
            </a:pPr>
            <a:endParaRPr lang="en-GB" sz="700" dirty="0" smtClean="0"/>
          </a:p>
        </p:txBody>
      </p:sp>
      <p:sp>
        <p:nvSpPr>
          <p:cNvPr id="6" name="Content Placeholder 5"/>
          <p:cNvSpPr>
            <a:spLocks noGrp="1"/>
          </p:cNvSpPr>
          <p:nvPr>
            <p:ph sz="quarter" idx="15"/>
          </p:nvPr>
        </p:nvSpPr>
        <p:spPr/>
        <p:txBody>
          <a:bodyPr/>
          <a:lstStyle/>
          <a:p>
            <a:r>
              <a:rPr lang="en-GB" sz="700" dirty="0" smtClean="0"/>
              <a:t>Slide 21:</a:t>
            </a:r>
          </a:p>
          <a:p>
            <a:pPr>
              <a:buFont typeface="Arial" pitchFamily="34" charset="0"/>
              <a:buChar char="•"/>
            </a:pPr>
            <a:r>
              <a:rPr lang="en-GB" sz="700" dirty="0" smtClean="0"/>
              <a:t>Data.gov.uk. Housing stock. </a:t>
            </a:r>
            <a:r>
              <a:rPr lang="en-GB" sz="700" dirty="0" smtClean="0">
                <a:hlinkClick r:id="rId10"/>
              </a:rPr>
              <a:t>http://data.gov.uk/dataset/uk-housing-stock</a:t>
            </a:r>
            <a:endParaRPr lang="en-GB" sz="700" dirty="0" smtClean="0"/>
          </a:p>
          <a:p>
            <a:r>
              <a:rPr lang="en-GB" sz="700" dirty="0" smtClean="0"/>
              <a:t>Slide 23:</a:t>
            </a:r>
          </a:p>
          <a:p>
            <a:pPr lvl="1">
              <a:buFont typeface="Arial" pitchFamily="34" charset="0"/>
              <a:buChar char="•"/>
            </a:pPr>
            <a:r>
              <a:rPr lang="en-GB" sz="700" dirty="0" smtClean="0"/>
              <a:t>Data.gov.uk. Road Safety Data. </a:t>
            </a:r>
            <a:r>
              <a:rPr lang="en-GB" sz="700" dirty="0" smtClean="0">
                <a:hlinkClick r:id="rId11"/>
              </a:rPr>
              <a:t>http://data.gov.uk/dataset/road-accidents-safety-data</a:t>
            </a:r>
            <a:endParaRPr lang="en-GB" sz="700" dirty="0" smtClean="0"/>
          </a:p>
          <a:p>
            <a:r>
              <a:rPr lang="en-GB" sz="700" dirty="0" smtClean="0"/>
              <a:t>Slide 25 &amp; 27: </a:t>
            </a:r>
          </a:p>
          <a:p>
            <a:pPr lvl="1">
              <a:buFont typeface="Arial" pitchFamily="34" charset="0"/>
              <a:buChar char="•"/>
            </a:pPr>
            <a:r>
              <a:rPr lang="en-GB" sz="700" dirty="0" smtClean="0"/>
              <a:t>ISA Organization Ontology pilot - Linking public sector's organisational data, </a:t>
            </a:r>
            <a:r>
              <a:rPr lang="en-GB" sz="700" dirty="0" smtClean="0">
                <a:hlinkClick r:id="rId12"/>
              </a:rPr>
              <a:t>https://joinup.ec.europa.eu/asset/core_business/document/organization-ontology-pilot-linking-public-sectors-organisational-data</a:t>
            </a:r>
            <a:endParaRPr lang="en-GB" sz="700" dirty="0" smtClean="0"/>
          </a:p>
          <a:p>
            <a:pPr lvl="1">
              <a:buNone/>
            </a:pPr>
            <a:r>
              <a:rPr lang="en-GB" sz="700" dirty="0" smtClean="0"/>
              <a:t>	</a:t>
            </a:r>
            <a:r>
              <a:rPr lang="en-GB" sz="700" dirty="0">
                <a:hlinkClick r:id="rId13"/>
              </a:rPr>
              <a:t> </a:t>
            </a:r>
            <a:r>
              <a:rPr lang="fr-BE" sz="700" dirty="0">
                <a:hlinkClick r:id="rId14"/>
              </a:rPr>
              <a:t>http://data.ydmed.gov.gr/ </a:t>
            </a:r>
            <a:endParaRPr lang="en-GB" sz="700" dirty="0"/>
          </a:p>
          <a:p>
            <a:r>
              <a:rPr lang="en-GB" sz="700" dirty="0" smtClean="0"/>
              <a:t>Slide 37: </a:t>
            </a:r>
          </a:p>
          <a:p>
            <a:pPr lvl="1">
              <a:buFont typeface="Arial" pitchFamily="34" charset="0"/>
              <a:buChar char="•"/>
            </a:pPr>
            <a:r>
              <a:rPr lang="en-GB" sz="700" dirty="0" smtClean="0"/>
              <a:t> ISA Programme. Core Location Pilot - Interconnecting Belgian Address Data. </a:t>
            </a:r>
            <a:r>
              <a:rPr lang="en-GB" sz="700" dirty="0" smtClean="0">
                <a:hlinkClick r:id="rId15"/>
              </a:rPr>
              <a:t>https://joinup.ec.europa.eu/asset/core_location/document/core-location-pilot-interconnecting-belgian-address-data</a:t>
            </a:r>
            <a:endParaRPr lang="en-GB" sz="700" dirty="0" smtClean="0"/>
          </a:p>
          <a:p>
            <a:r>
              <a:rPr lang="en-GB" sz="700" dirty="0" smtClean="0"/>
              <a:t>Slides 30-34:</a:t>
            </a:r>
          </a:p>
          <a:p>
            <a:pPr>
              <a:buFont typeface="Arial" pitchFamily="34" charset="0"/>
              <a:buChar char="•"/>
            </a:pPr>
            <a:r>
              <a:rPr lang="en-GB" sz="700" dirty="0" smtClean="0"/>
              <a:t>Open Refine: </a:t>
            </a:r>
            <a:r>
              <a:rPr lang="en-GB" sz="700" dirty="0" smtClean="0">
                <a:hlinkClick r:id="rId16"/>
              </a:rPr>
              <a:t>https://github.com/OpenRefine</a:t>
            </a:r>
            <a:endParaRPr lang="en-GB" sz="700" dirty="0" smtClean="0">
              <a:hlinkClick r:id="rId17"/>
            </a:endParaRPr>
          </a:p>
          <a:p>
            <a:pPr>
              <a:buFont typeface="Arial" pitchFamily="34" charset="0"/>
              <a:buChar char="•"/>
            </a:pPr>
            <a:r>
              <a:rPr lang="en-GB" sz="700" dirty="0" smtClean="0"/>
              <a:t>RDF Extension: </a:t>
            </a:r>
            <a:r>
              <a:rPr lang="en-GB" sz="700" dirty="0" smtClean="0">
                <a:hlinkClick r:id="rId17"/>
              </a:rPr>
              <a:t>http://refine.deri.ie/</a:t>
            </a:r>
            <a:endParaRPr lang="en-GB" sz="700" dirty="0" smtClean="0"/>
          </a:p>
          <a:p>
            <a:pPr lvl="1">
              <a:buFont typeface="Arial" pitchFamily="34" charset="0"/>
              <a:buChar char="•"/>
            </a:pPr>
            <a:r>
              <a:rPr lang="en-GB" sz="700" dirty="0" smtClean="0"/>
              <a:t>ISA Programme, Linking data about applications and decisions for authorisation of PPP, </a:t>
            </a:r>
            <a:r>
              <a:rPr lang="en-GB" sz="700" dirty="0" smtClean="0">
                <a:hlinkClick r:id="rId18"/>
              </a:rPr>
              <a:t>http://joinup.ec.europa.eu/asset/core_business/document/linking-data-about-applications-and-decisions-authorisation-ppp</a:t>
            </a:r>
            <a:endParaRPr lang="en-GB" sz="700" dirty="0" smtClean="0"/>
          </a:p>
          <a:p>
            <a:r>
              <a:rPr lang="en-GB" sz="700" dirty="0" smtClean="0"/>
              <a:t>Slide 40</a:t>
            </a:r>
          </a:p>
          <a:p>
            <a:pPr>
              <a:buFont typeface="Arial" pitchFamily="34" charset="0"/>
              <a:buChar char="•"/>
            </a:pPr>
            <a:r>
              <a:rPr lang="en-GB" sz="700" dirty="0" smtClean="0"/>
              <a:t>Bibliotheksverbund Bayern,  </a:t>
            </a:r>
            <a:r>
              <a:rPr lang="en-GB" sz="700" dirty="0" smtClean="0">
                <a:hlinkClick r:id="rId19"/>
              </a:rPr>
              <a:t>http://lod.b3kat.de/doc</a:t>
            </a:r>
            <a:endParaRPr lang="en-GB" sz="700" dirty="0" smtClean="0"/>
          </a:p>
          <a:p>
            <a:pPr>
              <a:buFont typeface="Arial" pitchFamily="34" charset="0"/>
              <a:buChar char="•"/>
            </a:pPr>
            <a:r>
              <a:rPr lang="en-GB" sz="700" dirty="0" smtClean="0"/>
              <a:t>Agenzia per l’Italia </a:t>
            </a:r>
            <a:r>
              <a:rPr lang="en-GB" sz="700" dirty="0" err="1" smtClean="0"/>
              <a:t>Digitale</a:t>
            </a:r>
            <a:r>
              <a:rPr lang="en-GB" sz="700" dirty="0" smtClean="0"/>
              <a:t>,</a:t>
            </a:r>
            <a:r>
              <a:rPr lang="en-GB" sz="700" dirty="0" smtClean="0">
                <a:hlinkClick r:id="rId20"/>
              </a:rPr>
              <a:t> http://spcdata.digitpa.gov.it/data.html</a:t>
            </a:r>
            <a:endParaRPr lang="en-GB" sz="700" dirty="0" smtClean="0"/>
          </a:p>
          <a:p>
            <a:pPr>
              <a:buFont typeface="Arial" pitchFamily="34" charset="0"/>
              <a:buChar char="•"/>
            </a:pPr>
            <a:r>
              <a:rPr lang="en-GB" sz="700" dirty="0" smtClean="0"/>
              <a:t>NL – Building and address register, </a:t>
            </a:r>
            <a:r>
              <a:rPr lang="en-GB" sz="700" dirty="0" smtClean="0">
                <a:hlinkClick r:id="rId21"/>
              </a:rPr>
              <a:t>http://lod.Geodan.nl</a:t>
            </a:r>
            <a:r>
              <a:rPr lang="en-GB" sz="700" b="1" i="1" dirty="0" smtClean="0"/>
              <a:t> </a:t>
            </a:r>
            <a:endParaRPr lang="en-GB" sz="700" dirty="0" smtClean="0"/>
          </a:p>
          <a:p>
            <a:pPr>
              <a:buFont typeface="Arial" pitchFamily="34" charset="0"/>
              <a:buChar char="•"/>
            </a:pPr>
            <a:r>
              <a:rPr lang="en-GB" sz="700" dirty="0" smtClean="0"/>
              <a:t>UK Ordnance Survey,</a:t>
            </a:r>
            <a:r>
              <a:rPr lang="en-GB" sz="700" dirty="0" smtClean="0">
                <a:hlinkClick r:id="rId22"/>
              </a:rPr>
              <a:t> http://data.ordnancesurvey.co.uk/</a:t>
            </a:r>
            <a:endParaRPr lang="en-GB" sz="700" dirty="0" smtClean="0"/>
          </a:p>
          <a:p>
            <a:pPr>
              <a:buFont typeface="Arial" pitchFamily="34" charset="0"/>
              <a:buChar char="•"/>
            </a:pPr>
            <a:r>
              <a:rPr lang="en-GB" sz="700" dirty="0" smtClean="0"/>
              <a:t>UK Companies House,</a:t>
            </a:r>
            <a:r>
              <a:rPr lang="en-GB" sz="700" b="1" i="1" dirty="0" smtClean="0"/>
              <a:t> </a:t>
            </a:r>
            <a:r>
              <a:rPr lang="en-GB" sz="800" dirty="0" smtClean="0">
                <a:hlinkClick r:id="rId23"/>
              </a:rPr>
              <a:t>http://companieshouse.gov.uk/</a:t>
            </a:r>
            <a:endParaRPr lang="en-GB" sz="700" b="1" i="1" dirty="0" smtClean="0"/>
          </a:p>
          <a:p>
            <a:endParaRPr lang="en-GB" sz="700" dirty="0" smtClean="0"/>
          </a:p>
          <a:p>
            <a:pPr>
              <a:buFont typeface="Arial" pitchFamily="34" charset="0"/>
              <a:buChar char="•"/>
            </a:pPr>
            <a:endParaRPr lang="en-GB" sz="7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54</a:t>
            </a:fld>
            <a:endParaRPr lang="en-GB"/>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2"/>
              </a:rPr>
              <a:t>http://www.semantic-web.at/LOD-TheEssentials.pdf</a:t>
            </a:r>
            <a:endParaRPr lang="en-GB" sz="1800" dirty="0" smtClean="0"/>
          </a:p>
          <a:p>
            <a:endParaRPr lang="en-GB" sz="1800" dirty="0" smtClean="0"/>
          </a:p>
          <a:p>
            <a:r>
              <a:rPr lang="en-GB" sz="1800" dirty="0" smtClean="0"/>
              <a:t>Linked Data: Evolving the Web into a Global Data Space. Tom Heath and Christian </a:t>
            </a:r>
            <a:r>
              <a:rPr lang="en-GB" sz="1800" dirty="0" err="1" smtClean="0"/>
              <a:t>Bizer</a:t>
            </a:r>
            <a:r>
              <a:rPr lang="en-GB" sz="1800" dirty="0" smtClean="0"/>
              <a:t>.</a:t>
            </a:r>
          </a:p>
          <a:p>
            <a:r>
              <a:rPr lang="en-GB" sz="1800" dirty="0" smtClean="0">
                <a:hlinkClick r:id="rId3"/>
              </a:rPr>
              <a:t>http://linkeddatabook.com/editions/1.0/</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4"/>
              </a:rPr>
              <a:t>http://ieeexplore.ieee.org/stamp/stamp.jsp?tp=&amp;arnumber=6237454</a:t>
            </a:r>
            <a:endParaRPr lang="en-GB" sz="1800" dirty="0" smtClean="0"/>
          </a:p>
          <a:p>
            <a:endParaRPr lang="en-GB" sz="1800" dirty="0" smtClean="0"/>
          </a:p>
          <a:p>
            <a:r>
              <a:rPr lang="en-GB" sz="1800" dirty="0" smtClean="0"/>
              <a:t>EUCLID - Course 1: Introduction and Application Scenarios</a:t>
            </a:r>
          </a:p>
          <a:p>
            <a:r>
              <a:rPr lang="en-GB" sz="1800" dirty="0" smtClean="0"/>
              <a:t> </a:t>
            </a:r>
            <a:r>
              <a:rPr lang="en-GB" sz="1800" dirty="0" smtClean="0">
                <a:hlinkClick r:id="rId5"/>
              </a:rPr>
              <a:t>http://www.euclid-project.eu/modules/course1</a:t>
            </a:r>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55</a:t>
            </a:fld>
            <a:endParaRPr lang="en-GB"/>
          </a:p>
        </p:txBody>
      </p:sp>
      <p:pic>
        <p:nvPicPr>
          <p:cNvPr id="6" name="Picture 1"/>
          <p:cNvPicPr>
            <a:picLocks noChangeAspect="1" noChangeArrowheads="1"/>
          </p:cNvPicPr>
          <p:nvPr/>
        </p:nvPicPr>
        <p:blipFill>
          <a:blip r:embed="rId6" cstate="print"/>
          <a:srcRect/>
          <a:stretch>
            <a:fillRect/>
          </a:stretch>
        </p:blipFill>
        <p:spPr bwMode="auto">
          <a:xfrm>
            <a:off x="438969" y="1700808"/>
            <a:ext cx="792088" cy="1111906"/>
          </a:xfrm>
          <a:prstGeom prst="rect">
            <a:avLst/>
          </a:prstGeom>
          <a:ln>
            <a:noFill/>
          </a:ln>
          <a:effectLst>
            <a:outerShdw blurRad="50800" dist="38100" dir="2700000" algn="tl" rotWithShape="0">
              <a:prstClr val="black">
                <a:alpha val="40000"/>
              </a:prstClr>
            </a:outerShdw>
          </a:effectLst>
        </p:spPr>
      </p:pic>
      <p:pic>
        <p:nvPicPr>
          <p:cNvPr id="7" name="Picture 3" descr="http://linkeddatabook.com/editions/1.0/images/LinkedDataBookCoverCropped.jpg"/>
          <p:cNvPicPr>
            <a:picLocks noChangeAspect="1" noChangeArrowheads="1"/>
          </p:cNvPicPr>
          <p:nvPr/>
        </p:nvPicPr>
        <p:blipFill>
          <a:blip r:embed="rId7" cstate="print"/>
          <a:srcRect l="1985"/>
          <a:stretch>
            <a:fillRect/>
          </a:stretch>
        </p:blipFill>
        <p:spPr bwMode="auto">
          <a:xfrm>
            <a:off x="467544" y="2929136"/>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8" cstate="print"/>
          <a:srcRect/>
          <a:stretch>
            <a:fillRect/>
          </a:stretch>
        </p:blipFill>
        <p:spPr bwMode="auto">
          <a:xfrm>
            <a:off x="467544" y="4221088"/>
            <a:ext cx="741022" cy="936104"/>
          </a:xfrm>
          <a:prstGeom prst="rect">
            <a:avLst/>
          </a:prstGeom>
          <a:noFill/>
          <a:effectLst>
            <a:outerShdw blurRad="50800" dist="38100" dir="2700000" algn="tl" rotWithShape="0">
              <a:prstClr val="black">
                <a:alpha val="40000"/>
              </a:prstClr>
            </a:outerShdw>
          </a:effectLst>
        </p:spPr>
      </p:pic>
      <p:pic>
        <p:nvPicPr>
          <p:cNvPr id="9" name="Picture 2" descr="Home"/>
          <p:cNvPicPr>
            <a:picLocks noChangeAspect="1" noChangeArrowheads="1"/>
          </p:cNvPicPr>
          <p:nvPr/>
        </p:nvPicPr>
        <p:blipFill>
          <a:blip r:embed="rId9" cstate="print"/>
          <a:srcRect/>
          <a:stretch>
            <a:fillRect/>
          </a:stretch>
        </p:blipFill>
        <p:spPr bwMode="auto">
          <a:xfrm>
            <a:off x="323528" y="5752306"/>
            <a:ext cx="1048279" cy="432048"/>
          </a:xfrm>
          <a:prstGeom prst="rect">
            <a:avLst/>
          </a:prstGeom>
          <a:solidFill>
            <a:schemeClr val="bg2"/>
          </a:solid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a:t>
            </a:r>
            <a:endParaRPr lang="en-GB"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LOD2 FP7 project, </a:t>
            </a:r>
            <a:r>
              <a:rPr lang="en-GB" sz="1800" dirty="0" smtClean="0">
                <a:hlinkClick r:id="rId2"/>
              </a:rPr>
              <a:t>http://lod2.eu/</a:t>
            </a:r>
            <a:r>
              <a:rPr lang="en-GB" sz="1800" dirty="0" smtClean="0"/>
              <a:t> </a:t>
            </a:r>
          </a:p>
          <a:p>
            <a:pPr>
              <a:spcAft>
                <a:spcPts val="2400"/>
              </a:spcAft>
            </a:pPr>
            <a:r>
              <a:rPr lang="en-GB" sz="1800" dirty="0" smtClean="0"/>
              <a:t>The Open Knowledge Foundation, </a:t>
            </a:r>
            <a:r>
              <a:rPr lang="en-GB" sz="1800" dirty="0" smtClean="0">
                <a:hlinkClick r:id="rId3"/>
              </a:rPr>
              <a:t>http://okfn.org/</a:t>
            </a:r>
            <a:endParaRPr lang="en-GB" sz="1800" dirty="0" smtClean="0"/>
          </a:p>
          <a:p>
            <a:pPr lvl="1">
              <a:spcAft>
                <a:spcPts val="2400"/>
              </a:spcAft>
              <a:buNone/>
            </a:pPr>
            <a:r>
              <a:rPr lang="en-GB" sz="1800" dirty="0" smtClean="0"/>
              <a:t>W3C Semantic Web, </a:t>
            </a:r>
            <a:r>
              <a:rPr lang="en-GB" sz="1800" dirty="0" smtClean="0">
                <a:hlinkClick r:id="rId4"/>
              </a:rPr>
              <a:t>http://www.w3.org/standards/semanticweb/</a:t>
            </a:r>
            <a:endParaRPr lang="en-GB" sz="1800" dirty="0" smtClean="0"/>
          </a:p>
          <a:p>
            <a:pPr lvl="1">
              <a:spcAft>
                <a:spcPts val="2400"/>
              </a:spcAft>
              <a:buNone/>
            </a:pPr>
            <a:r>
              <a:rPr lang="en-GB" sz="1800" dirty="0" smtClean="0"/>
              <a:t>EUCLID, </a:t>
            </a:r>
            <a:r>
              <a:rPr lang="en-GB" sz="1800" dirty="0" smtClean="0">
                <a:hlinkClick r:id="rId5"/>
              </a:rPr>
              <a:t>http://projecteuclid.org/</a:t>
            </a:r>
            <a:endParaRPr lang="en-GB" sz="1800" dirty="0" smtClean="0"/>
          </a:p>
          <a:p>
            <a:pPr lvl="1">
              <a:spcAft>
                <a:spcPts val="2400"/>
              </a:spcAft>
              <a:buNone/>
            </a:pPr>
            <a:r>
              <a:rPr lang="en-GB" sz="1800" dirty="0" smtClean="0"/>
              <a:t>ISA Programme, </a:t>
            </a:r>
            <a:r>
              <a:rPr lang="en-GB" sz="1800" dirty="0" smtClean="0">
                <a:hlinkClick r:id="rId6"/>
              </a:rPr>
              <a:t>http://ec.europa.eu/isa/</a:t>
            </a:r>
            <a:endParaRPr lang="en-GB" sz="1800" dirty="0" smtClean="0"/>
          </a:p>
          <a:p>
            <a:pPr marL="0" lvl="1" indent="0">
              <a:spcAft>
                <a:spcPts val="2400"/>
              </a:spcAft>
              <a:buNone/>
            </a:pPr>
            <a:r>
              <a:rPr lang="en-GB" sz="1800" dirty="0" smtClean="0"/>
              <a:t>W3C LOGD WG, </a:t>
            </a:r>
            <a:r>
              <a:rPr lang="en-GB" sz="1800" dirty="0" smtClean="0">
                <a:hlinkClick r:id="rId7"/>
              </a:rPr>
              <a:t>http://www.w3.org/2011/gld/wiki/Main_Page</a:t>
            </a:r>
            <a:endParaRPr lang="en-GB" sz="1800" dirty="0" smtClean="0"/>
          </a:p>
          <a:p>
            <a:pPr marL="0" lvl="1" indent="0">
              <a:spcAft>
                <a:spcPts val="2400"/>
              </a:spcAft>
              <a:buNone/>
            </a:pPr>
            <a:r>
              <a:rPr lang="en-GB" sz="1800" dirty="0" smtClean="0"/>
              <a:t>LOD Around The Clock FP7 project, </a:t>
            </a:r>
            <a:r>
              <a:rPr lang="en-GB" sz="1800" dirty="0" smtClean="0">
                <a:hlinkClick r:id="rId8"/>
              </a:rPr>
              <a:t>http://latc-project.eu/</a:t>
            </a:r>
            <a:endParaRPr lang="en-GB" sz="1800" dirty="0" smtClean="0"/>
          </a:p>
          <a:p>
            <a:pPr marL="0" lvl="1" indent="0">
              <a:spcAft>
                <a:spcPts val="2400"/>
              </a:spcAft>
              <a:buNone/>
            </a:pPr>
            <a:r>
              <a:rPr lang="en-GB" sz="1800" dirty="0" smtClean="0"/>
              <a:t>Data.gov.uk, </a:t>
            </a:r>
            <a:r>
              <a:rPr lang="en-GB" sz="1800" dirty="0" smtClean="0">
                <a:hlinkClick r:id="rId9"/>
              </a:rPr>
              <a:t>http://data.gov.uk/linked-data</a:t>
            </a:r>
            <a:endParaRPr lang="en-GB" sz="1800" dirty="0" smtClean="0"/>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56</a:t>
            </a:fld>
            <a:endParaRPr lang="en-GB"/>
          </a:p>
        </p:txBody>
      </p:sp>
      <p:pic>
        <p:nvPicPr>
          <p:cNvPr id="76806" name="Picture 6" descr="https://secure.gravatar.com/avatar/6018ab87076187018fc29c94a68a3cd2?s=420&amp;d=https://a248.e.akamai.net/assets.github.com%2Fimages%2Fgravatars%2Fgravatar-org-420.png"/>
          <p:cNvPicPr>
            <a:picLocks noChangeAspect="1" noChangeArrowheads="1"/>
          </p:cNvPicPr>
          <p:nvPr/>
        </p:nvPicPr>
        <p:blipFill>
          <a:blip r:embed="rId10" cstate="print"/>
          <a:srcRect/>
          <a:stretch>
            <a:fillRect/>
          </a:stretch>
        </p:blipFill>
        <p:spPr bwMode="auto">
          <a:xfrm>
            <a:off x="611560" y="2276872"/>
            <a:ext cx="504056" cy="504056"/>
          </a:xfrm>
          <a:prstGeom prst="rect">
            <a:avLst/>
          </a:prstGeom>
          <a:noFill/>
        </p:spPr>
      </p:pic>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6819" name="Picture 19" descr="https://encrypted-tbn2.gstatic.com/images?q=tbn:ANd9GcQfdYAVhInu_Bg8m6_fSN-qjNrDdCSuq3lcFIa5qZTobhOb6vu15Q"/>
          <p:cNvPicPr>
            <a:picLocks noChangeAspect="1" noChangeArrowheads="1"/>
          </p:cNvPicPr>
          <p:nvPr/>
        </p:nvPicPr>
        <p:blipFill>
          <a:blip r:embed="rId11" cstate="print"/>
          <a:srcRect/>
          <a:stretch>
            <a:fillRect/>
          </a:stretch>
        </p:blipFill>
        <p:spPr bwMode="auto">
          <a:xfrm>
            <a:off x="611560" y="2916208"/>
            <a:ext cx="648072" cy="440784"/>
          </a:xfrm>
          <a:prstGeom prst="rect">
            <a:avLst/>
          </a:prstGeom>
          <a:noFill/>
        </p:spPr>
      </p:pic>
      <p:pic>
        <p:nvPicPr>
          <p:cNvPr id="76802" name="Picture 2" descr="http://blog.semantic-web.at/wp-content/uploads/2010/09/lod2-logo.jpg"/>
          <p:cNvPicPr>
            <a:picLocks noChangeAspect="1" noChangeArrowheads="1"/>
          </p:cNvPicPr>
          <p:nvPr/>
        </p:nvPicPr>
        <p:blipFill>
          <a:blip r:embed="rId12" cstate="print"/>
          <a:srcRect/>
          <a:stretch>
            <a:fillRect/>
          </a:stretch>
        </p:blipFill>
        <p:spPr bwMode="auto">
          <a:xfrm>
            <a:off x="539552" y="1628800"/>
            <a:ext cx="670287" cy="504056"/>
          </a:xfrm>
          <a:prstGeom prst="rect">
            <a:avLst/>
          </a:prstGeom>
          <a:noFill/>
        </p:spPr>
      </p:pic>
      <p:pic>
        <p:nvPicPr>
          <p:cNvPr id="76804" name="Picture 4" descr="http://b.vimeocdn.com/ps/476/550/4765500_300.jpg"/>
          <p:cNvPicPr>
            <a:picLocks noChangeAspect="1" noChangeArrowheads="1"/>
          </p:cNvPicPr>
          <p:nvPr/>
        </p:nvPicPr>
        <p:blipFill>
          <a:blip r:embed="rId13" cstate="print"/>
          <a:srcRect l="5040" t="27720" r="6761" b="24401"/>
          <a:stretch>
            <a:fillRect/>
          </a:stretch>
        </p:blipFill>
        <p:spPr bwMode="auto">
          <a:xfrm>
            <a:off x="563935" y="3419475"/>
            <a:ext cx="864096" cy="469081"/>
          </a:xfrm>
          <a:prstGeom prst="rect">
            <a:avLst/>
          </a:prstGeom>
          <a:noFill/>
        </p:spPr>
      </p:pic>
      <p:pic>
        <p:nvPicPr>
          <p:cNvPr id="5" name="Picture 6" descr="http://ec.europa.eu/yourvoice/ipm/forms/images/isa_logo2.png"/>
          <p:cNvPicPr>
            <a:picLocks noChangeAspect="1" noChangeArrowheads="1"/>
          </p:cNvPicPr>
          <p:nvPr/>
        </p:nvPicPr>
        <p:blipFill>
          <a:blip r:embed="rId14" cstate="print"/>
          <a:srcRect/>
          <a:stretch>
            <a:fillRect/>
          </a:stretch>
        </p:blipFill>
        <p:spPr bwMode="auto">
          <a:xfrm>
            <a:off x="579157" y="3933057"/>
            <a:ext cx="968507" cy="504056"/>
          </a:xfrm>
          <a:prstGeom prst="rect">
            <a:avLst/>
          </a:prstGeom>
          <a:noFill/>
        </p:spPr>
      </p:pic>
      <p:pic>
        <p:nvPicPr>
          <p:cNvPr id="18" name="Picture 19" descr="https://encrypted-tbn2.gstatic.com/images?q=tbn:ANd9GcQfdYAVhInu_Bg8m6_fSN-qjNrDdCSuq3lcFIa5qZTobhOb6vu15Q"/>
          <p:cNvPicPr>
            <a:picLocks noChangeAspect="1" noChangeArrowheads="1"/>
          </p:cNvPicPr>
          <p:nvPr/>
        </p:nvPicPr>
        <p:blipFill>
          <a:blip r:embed="rId11" cstate="print"/>
          <a:srcRect/>
          <a:stretch>
            <a:fillRect/>
          </a:stretch>
        </p:blipFill>
        <p:spPr bwMode="auto">
          <a:xfrm>
            <a:off x="683568" y="4581128"/>
            <a:ext cx="648072" cy="440784"/>
          </a:xfrm>
          <a:prstGeom prst="rect">
            <a:avLst/>
          </a:prstGeom>
          <a:noFill/>
        </p:spPr>
      </p:pic>
      <p:pic>
        <p:nvPicPr>
          <p:cNvPr id="76808" name="Picture 8" descr="Home"/>
          <p:cNvPicPr>
            <a:picLocks noChangeAspect="1" noChangeArrowheads="1"/>
          </p:cNvPicPr>
          <p:nvPr/>
        </p:nvPicPr>
        <p:blipFill>
          <a:blip r:embed="rId15" cstate="print"/>
          <a:srcRect/>
          <a:stretch>
            <a:fillRect/>
          </a:stretch>
        </p:blipFill>
        <p:spPr bwMode="auto">
          <a:xfrm>
            <a:off x="611560" y="5277182"/>
            <a:ext cx="864096" cy="198742"/>
          </a:xfrm>
          <a:prstGeom prst="rect">
            <a:avLst/>
          </a:prstGeom>
          <a:noFill/>
        </p:spPr>
      </p:pic>
      <p:pic>
        <p:nvPicPr>
          <p:cNvPr id="6" name="Picture 10" descr="DATA.GOV.UK - Opening up Government"/>
          <p:cNvPicPr>
            <a:picLocks noChangeAspect="1" noChangeArrowheads="1"/>
          </p:cNvPicPr>
          <p:nvPr/>
        </p:nvPicPr>
        <p:blipFill>
          <a:blip r:embed="rId16" cstate="print"/>
          <a:srcRect/>
          <a:stretch>
            <a:fillRect/>
          </a:stretch>
        </p:blipFill>
        <p:spPr bwMode="auto">
          <a:xfrm>
            <a:off x="558602" y="5837352"/>
            <a:ext cx="1008111" cy="18393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57</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GB" dirty="0" smtClean="0">
                <a:cs typeface="Aharoni" pitchFamily="2" charset="-79"/>
              </a:rPr>
              <a:t>The Web is evolving from a “Web of linked documents” into a “Web of linked data”... (1/2)</a:t>
            </a:r>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6</a:t>
            </a:fld>
            <a:endParaRPr lang="en-GB" dirty="0"/>
          </a:p>
        </p:txBody>
      </p:sp>
      <p:pic>
        <p:nvPicPr>
          <p:cNvPr id="7" name="Picture 2" descr="http://www.euclid-project.eu/sites/default/files/images/weblinks.png"/>
          <p:cNvPicPr>
            <a:picLocks noChangeAspect="1" noChangeArrowheads="1"/>
          </p:cNvPicPr>
          <p:nvPr/>
        </p:nvPicPr>
        <p:blipFill>
          <a:blip r:embed="rId2" cstate="print"/>
          <a:srcRect t="13835" r="51163" b="13039"/>
          <a:stretch>
            <a:fillRect/>
          </a:stretch>
        </p:blipFill>
        <p:spPr bwMode="auto">
          <a:xfrm>
            <a:off x="323528" y="2996952"/>
            <a:ext cx="3024336" cy="2664296"/>
          </a:xfrm>
          <a:prstGeom prst="rect">
            <a:avLst/>
          </a:prstGeom>
          <a:noFill/>
          <a:effectLst>
            <a:outerShdw blurRad="50800" dist="38100" dir="2700000" algn="tl" rotWithShape="0">
              <a:prstClr val="black">
                <a:alpha val="40000"/>
              </a:prstClr>
            </a:outerShdw>
          </a:effectLst>
        </p:spPr>
      </p:pic>
      <p:pic>
        <p:nvPicPr>
          <p:cNvPr id="9" name="Picture 2" descr="Figure 3.2: Linking Open Data cloud as of November 2010. The colors classify data sets by topical domain."/>
          <p:cNvPicPr>
            <a:picLocks noChangeAspect="1" noChangeArrowheads="1"/>
          </p:cNvPicPr>
          <p:nvPr/>
        </p:nvPicPr>
        <p:blipFill>
          <a:blip r:embed="rId3" cstate="print"/>
          <a:srcRect/>
          <a:stretch>
            <a:fillRect/>
          </a:stretch>
        </p:blipFill>
        <p:spPr bwMode="auto">
          <a:xfrm>
            <a:off x="3995936" y="2578009"/>
            <a:ext cx="4736158" cy="3083239"/>
          </a:xfrm>
          <a:prstGeom prst="rect">
            <a:avLst/>
          </a:prstGeom>
          <a:noFill/>
          <a:effectLst>
            <a:outerShdw blurRad="50800" dist="38100" dir="2700000" algn="tl" rotWithShape="0">
              <a:prstClr val="black">
                <a:alpha val="40000"/>
              </a:prstClr>
            </a:outerShdw>
          </a:effectLst>
        </p:spPr>
      </p:pic>
      <p:sp>
        <p:nvSpPr>
          <p:cNvPr id="8" name="Right Arrow 7"/>
          <p:cNvSpPr/>
          <p:nvPr/>
        </p:nvSpPr>
        <p:spPr bwMode="ltGray">
          <a:xfrm>
            <a:off x="2843808" y="3284984"/>
            <a:ext cx="1224136" cy="720080"/>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0" name="TextBox 9"/>
          <p:cNvSpPr txBox="1"/>
          <p:nvPr/>
        </p:nvSpPr>
        <p:spPr>
          <a:xfrm>
            <a:off x="755576" y="2204864"/>
            <a:ext cx="2376264" cy="504056"/>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Web of documents...</a:t>
            </a:r>
          </a:p>
        </p:txBody>
      </p:sp>
      <p:sp>
        <p:nvSpPr>
          <p:cNvPr id="11" name="TextBox 10"/>
          <p:cNvSpPr txBox="1"/>
          <p:nvPr/>
        </p:nvSpPr>
        <p:spPr>
          <a:xfrm>
            <a:off x="5004048" y="2158256"/>
            <a:ext cx="2376264" cy="504056"/>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Web of linked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The Web is evolving from a “Web of linked documents” into a “Web of linked data”... (2/2)</a:t>
            </a:r>
            <a:endParaRPr lang="en-GB" dirty="0"/>
          </a:p>
        </p:txBody>
      </p:sp>
      <p:sp>
        <p:nvSpPr>
          <p:cNvPr id="3" name="Content Placeholder 2"/>
          <p:cNvSpPr>
            <a:spLocks noGrp="1"/>
          </p:cNvSpPr>
          <p:nvPr>
            <p:ph sz="quarter" idx="14"/>
          </p:nvPr>
        </p:nvSpPr>
        <p:spPr>
          <a:xfrm>
            <a:off x="533400" y="1752601"/>
            <a:ext cx="4830688" cy="4419599"/>
          </a:xfrm>
        </p:spPr>
        <p:txBody>
          <a:bodyPr/>
          <a:lstStyle/>
          <a:p>
            <a:pPr lvl="1">
              <a:buFont typeface="Arial" pitchFamily="34" charset="0"/>
              <a:buChar char="•"/>
            </a:pPr>
            <a:r>
              <a:rPr lang="en-GB" sz="1800" dirty="0" smtClean="0"/>
              <a:t>The Web started as a collection of documents published online – accessible at Web location identified by a URL.</a:t>
            </a:r>
          </a:p>
          <a:p>
            <a:pPr lvl="1">
              <a:buFont typeface="Arial" pitchFamily="34" charset="0"/>
              <a:buChar char="•"/>
            </a:pPr>
            <a:r>
              <a:rPr lang="en-GB" sz="1800" dirty="0" smtClean="0"/>
              <a:t>These documents often contain data about real-world resources which is mainly human-readable and cannot be understood by machines.</a:t>
            </a:r>
          </a:p>
          <a:p>
            <a:pPr lvl="1">
              <a:buFont typeface="Arial" pitchFamily="34" charset="0"/>
              <a:buChar char="•"/>
            </a:pPr>
            <a:r>
              <a:rPr lang="en-GB" sz="1800" dirty="0" smtClean="0"/>
              <a:t>The Web of Data is about enabling the access to this data, by making it available in machine-readable formats and connecting it using Uniform Resource Identifiers (URIs), thus enabling people and machines to collect the data, and put it together to do all kinds of things with it (permitted by the licence).</a:t>
            </a:r>
          </a:p>
        </p:txBody>
      </p:sp>
      <p:sp>
        <p:nvSpPr>
          <p:cNvPr id="6" name="Content Placeholder 5"/>
          <p:cNvSpPr>
            <a:spLocks noGrp="1"/>
          </p:cNvSpPr>
          <p:nvPr>
            <p:ph sz="quarter" idx="15"/>
          </p:nvPr>
        </p:nvSpPr>
        <p:spPr>
          <a:xfrm>
            <a:off x="5796136" y="1752600"/>
            <a:ext cx="2814464" cy="4419600"/>
          </a:xfrm>
        </p:spPr>
        <p:txBody>
          <a:bodyPr/>
          <a:lstStyle/>
          <a:p>
            <a:r>
              <a:rPr lang="en-GB" sz="1400" dirty="0" smtClean="0">
                <a:solidFill>
                  <a:schemeClr val="accent1"/>
                </a:solidFill>
                <a:latin typeface="Hand Of Sean" pitchFamily="2" charset="-128"/>
                <a:ea typeface="Hand Of Sean" pitchFamily="2" charset="-128"/>
              </a:rPr>
              <a:t>Machine-readable data (or metadata) is data in a format that can be interpreted by a computer.</a:t>
            </a:r>
          </a:p>
          <a:p>
            <a:r>
              <a:rPr lang="en-GB" sz="1400" dirty="0" smtClean="0">
                <a:solidFill>
                  <a:schemeClr val="accent1"/>
                </a:solidFill>
                <a:latin typeface="Hand Of Sean" pitchFamily="2" charset="-128"/>
                <a:ea typeface="Hand Of Sean" pitchFamily="2" charset="-128"/>
              </a:rPr>
              <a:t>2 types of machine-readable data:</a:t>
            </a:r>
          </a:p>
          <a:p>
            <a:pPr lvl="1">
              <a:buFont typeface="Arial" pitchFamily="34" charset="0"/>
              <a:buChar char="•"/>
            </a:pPr>
            <a:r>
              <a:rPr lang="en-GB" sz="1400" dirty="0" smtClean="0">
                <a:solidFill>
                  <a:schemeClr val="accent1"/>
                </a:solidFill>
                <a:latin typeface="Hand Of Sean" pitchFamily="2" charset="-128"/>
                <a:ea typeface="Hand Of Sean" pitchFamily="2" charset="-128"/>
              </a:rPr>
              <a:t>human-readable data that is marked up so that it can also be understood by computers, e.g. microformats, RDFa;</a:t>
            </a:r>
          </a:p>
          <a:p>
            <a:pPr lvl="1">
              <a:buFont typeface="Arial" pitchFamily="34" charset="0"/>
              <a:buChar char="•"/>
            </a:pPr>
            <a:r>
              <a:rPr lang="en-GB" sz="1400" dirty="0" smtClean="0">
                <a:solidFill>
                  <a:schemeClr val="accent1"/>
                </a:solidFill>
                <a:latin typeface="Hand Of Sean" pitchFamily="2" charset="-128"/>
                <a:ea typeface="Hand Of Sean" pitchFamily="2" charset="-128"/>
              </a:rPr>
              <a:t>data formats intended principally for computers, e.g. RDF, XML and JSON.</a:t>
            </a:r>
          </a:p>
          <a:p>
            <a:endParaRPr lang="en-GB" sz="1400" dirty="0">
              <a:solidFill>
                <a:schemeClr val="accent1"/>
              </a:solidFill>
              <a:latin typeface="Hand Of Sean" pitchFamily="2" charset="-128"/>
              <a:ea typeface="Hand Of Sean" pitchFamily="2" charset="-128"/>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5" name="Rectangle 4"/>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2"/>
              </a:rPr>
              <a:t>http://www.ted.com/talks/tim_berners_lee_on_the_next_web.html</a:t>
            </a:r>
            <a:endParaRPr lang="en-GB" sz="1100" dirty="0" smtClean="0"/>
          </a:p>
          <a:p>
            <a:r>
              <a:rPr lang="en-GB" sz="1100" dirty="0" smtClean="0">
                <a:hlinkClick r:id="rId3"/>
              </a:rPr>
              <a:t>http://linkeddatabook.com/editions/1.0/</a:t>
            </a:r>
            <a:endParaRPr lang="en-GB" sz="1100" dirty="0" smtClean="0"/>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linked data...</a:t>
            </a:r>
            <a:endParaRPr lang="en-GB" dirty="0"/>
          </a:p>
        </p:txBody>
      </p:sp>
      <p:sp>
        <p:nvSpPr>
          <p:cNvPr id="6" name="Content Placeholder 5"/>
          <p:cNvSpPr>
            <a:spLocks noGrp="1"/>
          </p:cNvSpPr>
          <p:nvPr>
            <p:ph sz="quarter" idx="15"/>
          </p:nvPr>
        </p:nvSpPr>
        <p:spPr/>
        <p:txBody>
          <a:bodyPr/>
          <a:lstStyle/>
          <a:p>
            <a:r>
              <a:rPr lang="en-GB" i="1" dirty="0" smtClean="0">
                <a:solidFill>
                  <a:schemeClr val="accent1"/>
                </a:solidFill>
              </a:rPr>
              <a:t>“Linked data is a set of design principles for sharing machine-readable data on the Web for use by public administrations, business and citizens.”</a:t>
            </a:r>
            <a:r>
              <a:rPr lang="en-GB" i="1" dirty="0" smtClean="0"/>
              <a:t> </a:t>
            </a:r>
            <a:endParaRPr lang="en-GB" dirty="0" smtClean="0"/>
          </a:p>
          <a:p>
            <a:pPr>
              <a:spcAft>
                <a:spcPts val="0"/>
              </a:spcAft>
            </a:pPr>
            <a:r>
              <a:rPr lang="en-GB" sz="1600" i="1" dirty="0" smtClean="0"/>
              <a:t>EC ISA Case Study: How Linked Data is transforming eGovernment</a:t>
            </a:r>
          </a:p>
          <a:p>
            <a:pPr lvl="0">
              <a:defRPr/>
            </a:pPr>
            <a:endParaRPr lang="en-GB" dirty="0" smtClean="0"/>
          </a:p>
          <a:p>
            <a:pPr lvl="0">
              <a:defRPr/>
            </a:pPr>
            <a:r>
              <a:rPr lang="en-GB" sz="1800" dirty="0" smtClean="0"/>
              <a:t>The </a:t>
            </a:r>
            <a:r>
              <a:rPr lang="en-GB" sz="1800" b="1" dirty="0" smtClean="0"/>
              <a:t>four design principles </a:t>
            </a:r>
            <a:r>
              <a:rPr lang="en-GB" sz="1800" dirty="0" smtClean="0"/>
              <a:t>of Linked Data </a:t>
            </a:r>
            <a:r>
              <a:rPr lang="en-GB" sz="1800" i="1" dirty="0" smtClean="0"/>
              <a:t>(by Tim Berners Lee)</a:t>
            </a:r>
            <a:r>
              <a:rPr lang="en-GB" sz="1800" dirty="0" smtClean="0"/>
              <a:t>:</a:t>
            </a:r>
          </a:p>
          <a:p>
            <a:pPr marL="182880" lvl="0" indent="-457200">
              <a:buFont typeface="+mj-lt"/>
              <a:buAutoNum type="arabicPeriod"/>
              <a:defRPr/>
            </a:pPr>
            <a:r>
              <a:rPr lang="en-GB" sz="1800" dirty="0" smtClean="0"/>
              <a:t>Use Uniform Resource Identifiers (URIs) as names for things. </a:t>
            </a:r>
          </a:p>
          <a:p>
            <a:pPr marL="182880" lvl="0" indent="-457200">
              <a:buFont typeface="+mj-lt"/>
              <a:buAutoNum type="arabicPeriod"/>
              <a:defRPr/>
            </a:pPr>
            <a:r>
              <a:rPr lang="en-GB" sz="1800" dirty="0" smtClean="0"/>
              <a:t>Use HTTP URIs so that people can look up those names. </a:t>
            </a:r>
          </a:p>
          <a:p>
            <a:pPr marL="457200" lvl="0" indent="-457200">
              <a:buFont typeface="+mj-lt"/>
              <a:buAutoNum type="arabicPeriod"/>
              <a:defRPr/>
            </a:pPr>
            <a:r>
              <a:rPr lang="en-GB" sz="1800" dirty="0" smtClean="0"/>
              <a:t>When someone looks up a URI, provide useful information, using the standards (RDF*, SPARQL). </a:t>
            </a:r>
          </a:p>
          <a:p>
            <a:pPr marL="182880" lvl="0" indent="-457200">
              <a:buFont typeface="+mj-lt"/>
              <a:buAutoNum type="arabicPeriod"/>
              <a:defRPr/>
            </a:pPr>
            <a:r>
              <a:rPr lang="en-GB" sz="1800" dirty="0" smtClean="0"/>
              <a:t>Include links to other URIs so that they can discover more things.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
        <p:nvSpPr>
          <p:cNvPr id="7" name="Rectangle 6"/>
          <p:cNvSpPr/>
          <p:nvPr/>
        </p:nvSpPr>
        <p:spPr bwMode="ltGray">
          <a:xfrm>
            <a:off x="4644008" y="5949280"/>
            <a:ext cx="3384376" cy="73913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http://www.youtube.com/watch?v=4x_xzT5eF5Q</a:t>
            </a:r>
            <a:endParaRPr lang="en-GB" sz="1100" dirty="0" smtClean="0">
              <a:solidFill>
                <a:schemeClr val="tx1"/>
              </a:solidFill>
              <a:hlinkClick r:id="rId4"/>
            </a:endParaRPr>
          </a:p>
          <a:p>
            <a:r>
              <a:rPr lang="en-GB" sz="1100" dirty="0" smtClean="0">
                <a:solidFill>
                  <a:schemeClr val="tx1"/>
                </a:solidFill>
                <a:hlinkClick r:id="rId4"/>
              </a:rPr>
              <a:t>http://www.w3.org/DesignIssues/LinkedData.html</a:t>
            </a:r>
            <a:r>
              <a:rPr lang="en-GB" sz="1100" dirty="0" smtClean="0">
                <a:solidFill>
                  <a:schemeClr val="tx1"/>
                </a:solidFill>
              </a:rPr>
              <a:t>  </a:t>
            </a:r>
            <a:r>
              <a:rPr lang="en-GB" sz="1100" dirty="0" smtClean="0">
                <a:hlinkClick r:id="rId5"/>
              </a:rPr>
              <a:t>http://www.youtube.com/watch?v=uju4wT9uBIA</a:t>
            </a:r>
            <a:endParaRPr lang="en-GB" sz="1100" dirty="0" smtClean="0">
              <a:solidFill>
                <a:schemeClr val="tx1"/>
              </a:solidFill>
            </a:endParaRPr>
          </a:p>
          <a:p>
            <a:pPr>
              <a:buFont typeface="Arial" pitchFamily="34" charset="0"/>
              <a:buChar char="•"/>
            </a:pP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smtClean="0"/>
              <a:t>Linked (open) government data – value proposition</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n-GB" b="1" dirty="0" smtClean="0"/>
              <a:t>Flexible </a:t>
            </a:r>
            <a:r>
              <a:rPr lang="en-GB" b="1" dirty="0"/>
              <a:t>data integration:</a:t>
            </a:r>
            <a:r>
              <a:rPr lang="en-GB" dirty="0"/>
              <a:t> LOGD facilitates data integration and enables the interconnection of previously disparate government datasets.</a:t>
            </a:r>
          </a:p>
          <a:p>
            <a:pPr marL="342900" lvl="1" indent="-342900">
              <a:buFont typeface="Arial" panose="020B0604020202020204" pitchFamily="34" charset="0"/>
              <a:buChar char="•"/>
            </a:pPr>
            <a:r>
              <a:rPr lang="en-GB" b="1" dirty="0"/>
              <a:t>Increase in data quality:</a:t>
            </a:r>
            <a:r>
              <a:rPr lang="en-GB" dirty="0"/>
              <a:t> The increased (re)use of LOGD triggers a growing demand to improve data quality. Through crowd-sourcing and self-service mechanisms, errors are progressively corrected.</a:t>
            </a:r>
          </a:p>
          <a:p>
            <a:pPr marL="342900" lvl="1" indent="-342900">
              <a:buFont typeface="Arial" panose="020B0604020202020204" pitchFamily="34" charset="0"/>
              <a:buChar char="•"/>
            </a:pPr>
            <a:r>
              <a:rPr lang="en-GB" b="1" dirty="0"/>
              <a:t>New services:</a:t>
            </a:r>
            <a:r>
              <a:rPr lang="en-GB" dirty="0"/>
              <a:t> The availability of LOGD gives rise to new services offered by the public and/or private sector.</a:t>
            </a:r>
          </a:p>
          <a:p>
            <a:pPr marL="342900" lvl="1" indent="-342900">
              <a:buFont typeface="Arial" panose="020B0604020202020204" pitchFamily="34" charset="0"/>
              <a:buChar char="•"/>
            </a:pPr>
            <a:r>
              <a:rPr lang="en-GB" b="1" dirty="0"/>
              <a:t>Cost reduction:</a:t>
            </a:r>
            <a:r>
              <a:rPr lang="en-GB" dirty="0"/>
              <a:t> The reuse of LOGD in </a:t>
            </a:r>
            <a:r>
              <a:rPr lang="en-GB" dirty="0" smtClean="0"/>
              <a:t>e-Government </a:t>
            </a:r>
            <a:r>
              <a:rPr lang="en-GB" dirty="0"/>
              <a:t>applications leads to considerable cost reductions.</a:t>
            </a:r>
          </a:p>
          <a:p>
            <a:endParaRPr lang="en-GB"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9</a:t>
            </a:fld>
            <a:endParaRPr lang="en-GB" dirty="0"/>
          </a:p>
        </p:txBody>
      </p:sp>
      <p:sp>
        <p:nvSpPr>
          <p:cNvPr id="6" name="Rectangle 5"/>
          <p:cNvSpPr/>
          <p:nvPr/>
        </p:nvSpPr>
        <p:spPr bwMode="ltGray">
          <a:xfrm>
            <a:off x="3923928" y="551723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705450453"/>
      </p:ext>
    </p:extLst>
  </p:cSld>
  <p:clrMapOvr>
    <a:masterClrMapping/>
  </p:clrMapOvr>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4748</TotalTime>
  <Words>3437</Words>
  <Application>Microsoft Office PowerPoint</Application>
  <PresentationFormat>On-screen Show (4:3)</PresentationFormat>
  <Paragraphs>581</Paragraphs>
  <Slides>57</Slides>
  <Notes>32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ODS_presentation template v0.05</vt:lpstr>
      <vt:lpstr>Training Module 1.2    Introduction to Linked Data</vt:lpstr>
      <vt:lpstr>This presentation has been created by PwC  Authors:  Michiel De Keyzer, Nikolaos Loutas, Christophe Colas and Stijn Goedertier </vt:lpstr>
      <vt:lpstr>Learning objectives</vt:lpstr>
      <vt:lpstr>Content</vt:lpstr>
      <vt:lpstr>What is linked data? Evolution from a document-based Web to a Web of interlinked data.</vt:lpstr>
      <vt:lpstr>The Web is evolving from a “Web of linked documents” into a “Web of linked data”... (1/2)</vt:lpstr>
      <vt:lpstr>The Web is evolving from a “Web of linked documents” into a “Web of linked data”... (2/2)</vt:lpstr>
      <vt:lpstr>Defining linked data...</vt:lpstr>
      <vt:lpstr>Linked (open) government data – value proposition</vt:lpstr>
      <vt:lpstr>The four principles in practice... (1)</vt:lpstr>
      <vt:lpstr>The four principles in practice... (2)</vt:lpstr>
      <vt:lpstr>Linked data vs. open data</vt:lpstr>
      <vt:lpstr>Linked data foundations URIs for naming things, RDF for describing data and SPARQL for querying it. </vt:lpstr>
      <vt:lpstr>Uniform Resource Identifier (URI)</vt:lpstr>
      <vt:lpstr>RDF &amp; SPARQL</vt:lpstr>
      <vt:lpstr>How to publish linked data? Paving the way towards 5-star linked data</vt:lpstr>
      <vt:lpstr>5 star-schema of Linked (Open) Data</vt:lpstr>
      <vt:lpstr>★ Make your stuff available on the Web under an open licence</vt:lpstr>
      <vt:lpstr>Pros &amp; cons of ★ open data</vt:lpstr>
      <vt:lpstr>★ ★ Make it available as structured data </vt:lpstr>
      <vt:lpstr>Pros &amp; cons of ★ ★ open data</vt:lpstr>
      <vt:lpstr>★ ★ ★ Use non-proprietary formats </vt:lpstr>
      <vt:lpstr>Pros &amp; cons of ★ ★ ★ open data</vt:lpstr>
      <vt:lpstr>★ ★ ★ ★ Use URIs to denote things</vt:lpstr>
      <vt:lpstr>Pros &amp; cons of ★ ★ ★ ★ open data</vt:lpstr>
      <vt:lpstr>★ ★ ★ ★ ★ Link your data to other data to provide context </vt:lpstr>
      <vt:lpstr>Pros &amp; cons of ★ ★ ★ ★ ★ open data</vt:lpstr>
      <vt:lpstr> Prepare your data for publishing The LOGD lifecycle</vt:lpstr>
      <vt:lpstr>LOGD and metadata lifecycle focusing on supply and demand</vt:lpstr>
      <vt:lpstr>Selection of high-value data</vt:lpstr>
      <vt:lpstr>Modelling your data &amp; metadata is about ...</vt:lpstr>
      <vt:lpstr>Cleansing your data &amp; metadata</vt:lpstr>
      <vt:lpstr>Cleansing data - example</vt:lpstr>
      <vt:lpstr>Publishing linked data is about ...</vt:lpstr>
      <vt:lpstr>Collecting feedback from the reusers of your data</vt:lpstr>
      <vt:lpstr> Example Using Open Refine for RDF to publish tabular data as Linked Data.</vt:lpstr>
      <vt:lpstr>What is Open Refine RDF extension</vt:lpstr>
      <vt:lpstr>Case study: Linking data about plant protection products</vt:lpstr>
      <vt:lpstr>Creating the project in Open Refine</vt:lpstr>
      <vt:lpstr>Mapping the raw data to the ontology</vt:lpstr>
      <vt:lpstr>Exporting the data in RDF – Linked Data </vt:lpstr>
      <vt:lpstr>LOGD enablers &amp; roadblocks  From the study on Business Models for LOGD of the ISA Programme of the European Commission. </vt:lpstr>
      <vt:lpstr>LOGD enablers</vt:lpstr>
      <vt:lpstr>Linked data can help you publish structured data and integrate data from different sources</vt:lpstr>
      <vt:lpstr>LOGD roadblocks</vt:lpstr>
      <vt:lpstr>Linked data initiatives in Europe Some examples on supra-national, national, regional and private initiatives in the area of linked (open) data across Europe.</vt:lpstr>
      <vt:lpstr>Member State initiatives – some examples</vt:lpstr>
      <vt:lpstr>Linked Government Data &amp; Metadata initiatives funded by the European Commission</vt:lpstr>
      <vt:lpstr>The Linked Government Data Pilots of ISA</vt:lpstr>
      <vt:lpstr>Non-governmental applications</vt:lpstr>
      <vt:lpstr>Conclusions</vt:lpstr>
      <vt:lpstr>Group questions</vt:lpstr>
      <vt:lpstr>Thank you! ...and now YOUR questions?</vt:lpstr>
      <vt:lpstr>References</vt:lpstr>
      <vt:lpstr>Further reading</vt:lpstr>
      <vt:lpstr>Related projects and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Michiel De Keyzer</cp:lastModifiedBy>
  <cp:revision>422</cp:revision>
  <dcterms:created xsi:type="dcterms:W3CDTF">2013-05-16T07:58:13Z</dcterms:created>
  <dcterms:modified xsi:type="dcterms:W3CDTF">2014-04-28T15:26:53Z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