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33"/>
  </p:notesMasterIdLst>
  <p:handoutMasterIdLst>
    <p:handoutMasterId r:id="rId34"/>
  </p:handoutMasterIdLst>
  <p:sldIdLst>
    <p:sldId id="281" r:id="rId5"/>
    <p:sldId id="345" r:id="rId6"/>
    <p:sldId id="521" r:id="rId7"/>
    <p:sldId id="543" r:id="rId8"/>
    <p:sldId id="545" r:id="rId9"/>
    <p:sldId id="549" r:id="rId10"/>
    <p:sldId id="548" r:id="rId11"/>
    <p:sldId id="547" r:id="rId12"/>
    <p:sldId id="501" r:id="rId13"/>
    <p:sldId id="502" r:id="rId14"/>
    <p:sldId id="503" r:id="rId15"/>
    <p:sldId id="505" r:id="rId16"/>
    <p:sldId id="528" r:id="rId17"/>
    <p:sldId id="504" r:id="rId18"/>
    <p:sldId id="506" r:id="rId19"/>
    <p:sldId id="541" r:id="rId20"/>
    <p:sldId id="532" r:id="rId21"/>
    <p:sldId id="536" r:id="rId22"/>
    <p:sldId id="537" r:id="rId23"/>
    <p:sldId id="539" r:id="rId24"/>
    <p:sldId id="535" r:id="rId25"/>
    <p:sldId id="540" r:id="rId26"/>
    <p:sldId id="542" r:id="rId27"/>
    <p:sldId id="526" r:id="rId28"/>
    <p:sldId id="507" r:id="rId29"/>
    <p:sldId id="550" r:id="rId30"/>
    <p:sldId id="527" r:id="rId31"/>
    <p:sldId id="546" r:id="rId32"/>
  </p:sldIdLst>
  <p:sldSz cx="12192000" cy="6858000"/>
  <p:notesSz cx="7023100" cy="9309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OJLOVIC Katarina" initials="MK" lastIdx="16" clrIdx="0">
    <p:extLst/>
  </p:cmAuthor>
  <p:cmAuthor id="2" name="Mayot Ludovic" initials="ML" lastIdx="20" clrIdx="1">
    <p:extLst/>
  </p:cmAuthor>
  <p:cmAuthor id="3" name="bocharova ksenia" initials="bk" lastIdx="1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A"/>
    <a:srgbClr val="0F5494"/>
    <a:srgbClr val="14A2E0"/>
    <a:srgbClr val="F09010"/>
    <a:srgbClr val="FF6600"/>
    <a:srgbClr val="FF7C80"/>
    <a:srgbClr val="FF6699"/>
    <a:srgbClr val="4F82B1"/>
    <a:srgbClr val="1259AE"/>
    <a:srgbClr val="08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86357" autoAdjust="0"/>
  </p:normalViewPr>
  <p:slideViewPr>
    <p:cSldViewPr>
      <p:cViewPr varScale="1">
        <p:scale>
          <a:sx n="72" d="100"/>
          <a:sy n="72" d="100"/>
        </p:scale>
        <p:origin x="130" y="67"/>
      </p:cViewPr>
      <p:guideLst>
        <p:guide orient="horz" pos="2160"/>
        <p:guide pos="3840"/>
      </p:guideLst>
    </p:cSldViewPr>
  </p:slideViewPr>
  <p:outlineViewPr>
    <p:cViewPr>
      <p:scale>
        <a:sx n="33" d="100"/>
        <a:sy n="33" d="100"/>
      </p:scale>
      <p:origin x="0" y="1803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44109" cy="4659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977352" y="0"/>
            <a:ext cx="3044109" cy="4659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8841635"/>
            <a:ext cx="3044109"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977352" y="8841635"/>
            <a:ext cx="3044109"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44109" cy="4659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977352" y="0"/>
            <a:ext cx="3044109" cy="4659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409575" y="698500"/>
            <a:ext cx="6205538" cy="3490913"/>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701983" y="4421562"/>
            <a:ext cx="5619136" cy="41893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8841635"/>
            <a:ext cx="3044109"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977352" y="8841635"/>
            <a:ext cx="3044109" cy="46597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5538" cy="3490913"/>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425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Tree>
    <p:extLst>
      <p:ext uri="{BB962C8B-B14F-4D97-AF65-F5344CB8AC3E}">
        <p14:creationId xmlns:p14="http://schemas.microsoft.com/office/powerpoint/2010/main" val="58463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854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84721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314901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5646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1okok">
    <p:spTree>
      <p:nvGrpSpPr>
        <p:cNvPr id="1" name=""/>
        <p:cNvGrpSpPr/>
        <p:nvPr/>
      </p:nvGrpSpPr>
      <p:grpSpPr>
        <a:xfrm>
          <a:off x="0" y="0"/>
          <a:ext cx="0" cy="0"/>
          <a:chOff x="0" y="0"/>
          <a:chExt cx="0" cy="0"/>
        </a:xfrm>
      </p:grpSpPr>
      <p:pic>
        <p:nvPicPr>
          <p:cNvPr id="20" name="Picture 19" descr="ISA2-visual.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2" r="48031"/>
          <a:stretch/>
        </p:blipFill>
        <p:spPr>
          <a:xfrm>
            <a:off x="7536159" y="1092200"/>
            <a:ext cx="4703819" cy="5802322"/>
          </a:xfrm>
          <a:prstGeom prst="rect">
            <a:avLst/>
          </a:prstGeom>
        </p:spPr>
      </p:pic>
      <p:sp>
        <p:nvSpPr>
          <p:cNvPr id="12" name="Rectangle 11"/>
          <p:cNvSpPr/>
          <p:nvPr userDrawn="1"/>
        </p:nvSpPr>
        <p:spPr>
          <a:xfrm>
            <a:off x="-1" y="1092201"/>
            <a:ext cx="7536159" cy="5867177"/>
          </a:xfrm>
          <a:prstGeom prst="rect">
            <a:avLst/>
          </a:prstGeom>
          <a:solidFill>
            <a:srgbClr val="95C1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p:txBody>
      </p:sp>
      <p:pic>
        <p:nvPicPr>
          <p:cNvPr id="10" name="Picture 9" descr="ISA2-footh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9814" y="6432550"/>
            <a:ext cx="901263" cy="460800"/>
          </a:xfrm>
          <a:prstGeom prst="rect">
            <a:avLst/>
          </a:prstGeom>
        </p:spPr>
      </p:pic>
      <p:pic>
        <p:nvPicPr>
          <p:cNvPr id="19" name="Picture 18" descr="ISA2-logo-EC.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84739" y="16520"/>
            <a:ext cx="2630011" cy="1393874"/>
          </a:xfrm>
          <a:prstGeom prst="rect">
            <a:avLst/>
          </a:prstGeom>
        </p:spPr>
      </p:pic>
      <p:sp>
        <p:nvSpPr>
          <p:cNvPr id="9" name="Content Placeholder 2"/>
          <p:cNvSpPr>
            <a:spLocks noGrp="1"/>
          </p:cNvSpPr>
          <p:nvPr>
            <p:ph idx="1"/>
          </p:nvPr>
        </p:nvSpPr>
        <p:spPr>
          <a:xfrm>
            <a:off x="623392" y="3933056"/>
            <a:ext cx="4992555" cy="1872208"/>
          </a:xfrm>
        </p:spPr>
        <p:txBody>
          <a:bodyPr/>
          <a:lstStyle>
            <a:lvl1pPr>
              <a:buNone/>
              <a:defRPr sz="5400" b="1" i="0">
                <a:solidFill>
                  <a:schemeClr val="bg1"/>
                </a:solidFill>
              </a:defRPr>
            </a:lvl1pPr>
            <a:lvl3pPr marL="228600" indent="-228600" algn="l">
              <a:defRPr sz="3000" b="1">
                <a:solidFill>
                  <a:schemeClr val="bg1"/>
                </a:solidFill>
              </a:defRPr>
            </a:lvl3pPr>
          </a:lstStyle>
          <a:p>
            <a:pPr lvl="0"/>
            <a:r>
              <a:rPr lang="en-US" sz="2600" dirty="0" smtClean="0"/>
              <a:t>Subtitle</a:t>
            </a:r>
          </a:p>
        </p:txBody>
      </p:sp>
      <p:sp>
        <p:nvSpPr>
          <p:cNvPr id="11" name="Rectangle 4"/>
          <p:cNvSpPr>
            <a:spLocks noGrp="1" noChangeArrowheads="1"/>
          </p:cNvSpPr>
          <p:nvPr>
            <p:ph type="dt" sz="half" idx="10"/>
          </p:nvPr>
        </p:nvSpPr>
        <p:spPr>
          <a:xfrm>
            <a:off x="635820" y="5271710"/>
            <a:ext cx="5006347" cy="1160840"/>
          </a:xfrm>
        </p:spPr>
        <p:txBody>
          <a:bodyPr anchor="b" anchorCtr="0">
            <a:noAutofit/>
          </a:bodyPr>
          <a:lstStyle>
            <a:lvl1pPr>
              <a:defRPr dirty="0">
                <a:solidFill>
                  <a:schemeClr val="bg1"/>
                </a:solidFill>
              </a:defRPr>
            </a:lvl1pPr>
          </a:lstStyle>
          <a:p>
            <a:pPr>
              <a:defRPr/>
            </a:pPr>
            <a:endParaRPr lang="en-GB" b="0" dirty="0"/>
          </a:p>
        </p:txBody>
      </p:sp>
      <p:sp>
        <p:nvSpPr>
          <p:cNvPr id="15" name="Title 25"/>
          <p:cNvSpPr>
            <a:spLocks noGrp="1"/>
          </p:cNvSpPr>
          <p:nvPr>
            <p:ph type="title"/>
          </p:nvPr>
        </p:nvSpPr>
        <p:spPr>
          <a:xfrm>
            <a:off x="641273" y="1976145"/>
            <a:ext cx="5008540" cy="2017216"/>
          </a:xfrm>
        </p:spPr>
        <p:txBody>
          <a:bodyPr anchor="t" anchorCtr="0"/>
          <a:lstStyle>
            <a:lvl1pPr>
              <a:defRPr sz="3000">
                <a:solidFill>
                  <a:srgbClr val="FFFFFF"/>
                </a:solidFill>
              </a:defRPr>
            </a:lvl1pPr>
          </a:lstStyle>
          <a:p>
            <a:r>
              <a:rPr lang="fr-FR" dirty="0" err="1" smtClean="0"/>
              <a:t>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8" name="Rectangle 4"/>
          <p:cNvSpPr>
            <a:spLocks noGrp="1" noChangeArrowheads="1"/>
          </p:cNvSpPr>
          <p:nvPr>
            <p:ph type="dt" sz="half" idx="10"/>
          </p:nvPr>
        </p:nvSpPr>
        <p:spPr>
          <a:xfrm>
            <a:off x="609600" y="6134497"/>
            <a:ext cx="2844800" cy="476250"/>
          </a:xfrm>
          <a:prstGeom prst="rect">
            <a:avLst/>
          </a:prstGeom>
          <a:ln/>
        </p:spPr>
        <p:txBody>
          <a:bodyPr/>
          <a:lstStyle>
            <a:lvl1pPr>
              <a:defRPr sz="1600"/>
            </a:lvl1pPr>
          </a:lstStyle>
          <a:p>
            <a:pPr>
              <a:defRPr/>
            </a:pPr>
            <a:endParaRPr lang="en-GB" dirty="0"/>
          </a:p>
        </p:txBody>
      </p:sp>
      <p:sp>
        <p:nvSpPr>
          <p:cNvPr id="9" name="Rectangle 5"/>
          <p:cNvSpPr>
            <a:spLocks noGrp="1" noChangeArrowheads="1"/>
          </p:cNvSpPr>
          <p:nvPr>
            <p:ph type="ftr" sz="quarter" idx="11"/>
          </p:nvPr>
        </p:nvSpPr>
        <p:spPr>
          <a:xfrm>
            <a:off x="4165600" y="6134497"/>
            <a:ext cx="3860800" cy="476250"/>
          </a:xfrm>
          <a:prstGeom prst="rect">
            <a:avLst/>
          </a:prstGeom>
          <a:ln/>
        </p:spPr>
        <p:txBody>
          <a:bodyPr/>
          <a:lstStyle>
            <a:lvl1pPr>
              <a:defRPr sz="1600"/>
            </a:lvl1pPr>
          </a:lstStyle>
          <a:p>
            <a:pPr>
              <a:defRPr/>
            </a:pPr>
            <a:endParaRPr lang="en-GB" dirty="0"/>
          </a:p>
        </p:txBody>
      </p:sp>
      <p:sp>
        <p:nvSpPr>
          <p:cNvPr id="10" name="Rectangle 6"/>
          <p:cNvSpPr>
            <a:spLocks noGrp="1" noChangeArrowheads="1"/>
          </p:cNvSpPr>
          <p:nvPr>
            <p:ph type="sldNum" sz="quarter" idx="12"/>
          </p:nvPr>
        </p:nvSpPr>
        <p:spPr>
          <a:xfrm>
            <a:off x="8737600" y="6134497"/>
            <a:ext cx="2844800" cy="476250"/>
          </a:xfrm>
          <a:prstGeom prst="rect">
            <a:avLst/>
          </a:prstGeom>
          <a:ln/>
        </p:spPr>
        <p:txBody>
          <a:bodyPr/>
          <a:lstStyle>
            <a:lvl1pPr>
              <a:defRPr sz="1600"/>
            </a:lvl1pPr>
          </a:lstStyle>
          <a:p>
            <a:pPr algn="r">
              <a:defRPr/>
            </a:pPr>
            <a:endParaRPr lang="en-GB" dirty="0" smtClean="0"/>
          </a:p>
          <a:p>
            <a:pPr algn="r">
              <a:defRPr/>
            </a:pPr>
            <a:fld id="{396CDD1B-50E0-44E8-82B7-F85F69F6D40C}" type="slidenum">
              <a:rPr lang="en-GB" smtClean="0"/>
              <a:pPr algn="r">
                <a:defRPr/>
              </a:pPr>
              <a:t>‹#›</a:t>
            </a:fld>
            <a:endParaRPr lang="en-GB" dirty="0"/>
          </a:p>
        </p:txBody>
      </p:sp>
      <p:sp>
        <p:nvSpPr>
          <p:cNvPr id="11" name="Title 1"/>
          <p:cNvSpPr>
            <a:spLocks noGrp="1"/>
          </p:cNvSpPr>
          <p:nvPr>
            <p:ph type="title"/>
          </p:nvPr>
        </p:nvSpPr>
        <p:spPr>
          <a:xfrm>
            <a:off x="624417" y="1268239"/>
            <a:ext cx="10972800" cy="936625"/>
          </a:xfrm>
        </p:spPr>
        <p:txBody>
          <a:bodyPr/>
          <a:lstStyle>
            <a:lvl1pPr>
              <a:defRPr sz="2600"/>
            </a:lvl1pPr>
          </a:lstStyle>
          <a:p>
            <a:r>
              <a:rPr lang="en-US" dirty="0" smtClean="0"/>
              <a:t>Click to edit Master title style</a:t>
            </a:r>
            <a:endParaRPr lang="en-GB" dirty="0"/>
          </a:p>
        </p:txBody>
      </p:sp>
      <p:sp>
        <p:nvSpPr>
          <p:cNvPr id="14" name="Espace réservé du tableau 13"/>
          <p:cNvSpPr>
            <a:spLocks noGrp="1"/>
          </p:cNvSpPr>
          <p:nvPr>
            <p:ph type="tbl" sz="quarter" idx="13"/>
          </p:nvPr>
        </p:nvSpPr>
        <p:spPr>
          <a:xfrm>
            <a:off x="624418" y="2276872"/>
            <a:ext cx="10943167" cy="3673078"/>
          </a:xfrm>
        </p:spPr>
        <p:txBody>
          <a:bodyPr/>
          <a:lstStyle/>
          <a:p>
            <a:endParaRPr lang="fr-FR"/>
          </a:p>
        </p:txBody>
      </p:sp>
      <p:pic>
        <p:nvPicPr>
          <p:cNvPr id="12" name="Picture 11"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52736"/>
            <a:ext cx="4011084" cy="1162050"/>
          </a:xfrm>
        </p:spPr>
        <p:txBody>
          <a:bodyPr anchor="b"/>
          <a:lstStyle>
            <a:lvl1pPr algn="l">
              <a:defRPr sz="2000" b="1"/>
            </a:lvl1pPr>
          </a:lstStyle>
          <a:p>
            <a:r>
              <a:rPr lang="en-US" dirty="0" smtClean="0"/>
              <a:t>Click to edit Master title style</a:t>
            </a:r>
            <a:endParaRPr lang="en-GB" dirty="0"/>
          </a:p>
        </p:txBody>
      </p:sp>
      <p:sp>
        <p:nvSpPr>
          <p:cNvPr id="4" name="Text Placeholder 3"/>
          <p:cNvSpPr>
            <a:spLocks noGrp="1"/>
          </p:cNvSpPr>
          <p:nvPr>
            <p:ph type="body" sz="half" idx="2"/>
          </p:nvPr>
        </p:nvSpPr>
        <p:spPr>
          <a:xfrm>
            <a:off x="609601" y="2204865"/>
            <a:ext cx="4011084" cy="388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1"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2"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3"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a:lvl1pPr>
          </a:lstStyle>
          <a:p>
            <a:pPr>
              <a:defRPr/>
            </a:pPr>
            <a:endParaRPr lang="en-GB" dirty="0" smtClean="0"/>
          </a:p>
          <a:p>
            <a:pPr>
              <a:defRPr/>
            </a:pPr>
            <a:fld id="{396CDD1B-50E0-44E8-82B7-F85F69F6D40C}" type="slidenum">
              <a:rPr lang="en-GB" smtClean="0"/>
              <a:pPr>
                <a:defRPr/>
              </a:pPr>
              <a:t>‹#›</a:t>
            </a:fld>
            <a:endParaRPr lang="en-GB" dirty="0"/>
          </a:p>
        </p:txBody>
      </p:sp>
      <p:sp>
        <p:nvSpPr>
          <p:cNvPr id="15" name="Espace réservé du contenu 14"/>
          <p:cNvSpPr>
            <a:spLocks noGrp="1"/>
          </p:cNvSpPr>
          <p:nvPr>
            <p:ph sz="quarter" idx="13"/>
          </p:nvPr>
        </p:nvSpPr>
        <p:spPr>
          <a:xfrm>
            <a:off x="4656667" y="2205039"/>
            <a:ext cx="7008284" cy="3887787"/>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14" name="Picture 13"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6" name="Picture 15"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9298" y="44760"/>
            <a:ext cx="2309484" cy="1224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373216"/>
            <a:ext cx="7315200" cy="419274"/>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2389717" y="1412776"/>
            <a:ext cx="7315200" cy="3960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79249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1"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2"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3"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a:lvl1pPr>
          </a:lstStyle>
          <a:p>
            <a:pPr>
              <a:defRPr/>
            </a:pPr>
            <a:endParaRPr lang="en-GB" dirty="0" smtClean="0"/>
          </a:p>
          <a:p>
            <a:pPr>
              <a:defRPr/>
            </a:pPr>
            <a:fld id="{396CDD1B-50E0-44E8-82B7-F85F69F6D40C}" type="slidenum">
              <a:rPr lang="en-GB" smtClean="0"/>
              <a:pPr>
                <a:defRPr/>
              </a:pPr>
              <a:t>‹#›</a:t>
            </a:fld>
            <a:endParaRPr lang="en-GB" dirty="0"/>
          </a:p>
        </p:txBody>
      </p:sp>
      <p:pic>
        <p:nvPicPr>
          <p:cNvPr id="14" name="Picture 13"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6"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0" name="Rectangle 4"/>
          <p:cNvSpPr>
            <a:spLocks noGrp="1" noChangeArrowheads="1"/>
          </p:cNvSpPr>
          <p:nvPr>
            <p:ph type="dt" sz="half" idx="10"/>
          </p:nvPr>
        </p:nvSpPr>
        <p:spPr>
          <a:xfrm>
            <a:off x="609600" y="6134497"/>
            <a:ext cx="2844800" cy="476250"/>
          </a:xfrm>
          <a:prstGeom prst="rect">
            <a:avLst/>
          </a:prstGeom>
          <a:ln/>
        </p:spPr>
        <p:txBody>
          <a:bodyPr/>
          <a:lstStyle>
            <a:lvl1pPr>
              <a:defRPr sz="1600"/>
            </a:lvl1pPr>
          </a:lstStyle>
          <a:p>
            <a:pPr>
              <a:defRPr/>
            </a:pPr>
            <a:endParaRPr lang="en-GB" dirty="0"/>
          </a:p>
        </p:txBody>
      </p:sp>
      <p:sp>
        <p:nvSpPr>
          <p:cNvPr id="11" name="Rectangle 5"/>
          <p:cNvSpPr>
            <a:spLocks noGrp="1" noChangeArrowheads="1"/>
          </p:cNvSpPr>
          <p:nvPr>
            <p:ph type="ftr" sz="quarter" idx="11"/>
          </p:nvPr>
        </p:nvSpPr>
        <p:spPr>
          <a:xfrm>
            <a:off x="4165600" y="6134497"/>
            <a:ext cx="3860800" cy="476250"/>
          </a:xfrm>
          <a:prstGeom prst="rect">
            <a:avLst/>
          </a:prstGeom>
          <a:ln/>
        </p:spPr>
        <p:txBody>
          <a:bodyPr/>
          <a:lstStyle>
            <a:lvl1pPr>
              <a:defRPr sz="1600"/>
            </a:lvl1pPr>
          </a:lstStyle>
          <a:p>
            <a:pPr>
              <a:defRPr/>
            </a:pPr>
            <a:endParaRPr lang="en-GB" dirty="0"/>
          </a:p>
        </p:txBody>
      </p:sp>
      <p:sp>
        <p:nvSpPr>
          <p:cNvPr id="12"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sz="1600"/>
            </a:lvl1pPr>
          </a:lstStyle>
          <a:p>
            <a:pPr>
              <a:defRPr/>
            </a:pPr>
            <a:endParaRPr lang="en-GB" dirty="0" smtClean="0"/>
          </a:p>
          <a:p>
            <a:pPr>
              <a:defRPr/>
            </a:pPr>
            <a:fld id="{396CDD1B-50E0-44E8-82B7-F85F69F6D40C}" type="slidenum">
              <a:rPr lang="en-GB" smtClean="0"/>
              <a:pPr>
                <a:defRPr/>
              </a:pPr>
              <a:t>‹#›</a:t>
            </a:fld>
            <a:endParaRPr lang="en-GB" dirty="0"/>
          </a:p>
        </p:txBody>
      </p:sp>
      <p:pic>
        <p:nvPicPr>
          <p:cNvPr id="13" name="Picture 12"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51900" y="1484784"/>
            <a:ext cx="2745317" cy="4536604"/>
          </a:xfrm>
        </p:spPr>
        <p:txBody>
          <a:bodyPr vert="eaVert"/>
          <a:lstStyle>
            <a:lvl1pPr>
              <a:defRPr sz="2600"/>
            </a:lvl1pPr>
          </a:lstStyle>
          <a:p>
            <a:r>
              <a:rPr lang="en-US" dirty="0" smtClean="0"/>
              <a:t>Click to edit Master</a:t>
            </a:r>
            <a:br>
              <a:rPr lang="en-US" dirty="0" smtClean="0"/>
            </a:br>
            <a:r>
              <a:rPr lang="en-US" dirty="0" smtClean="0"/>
              <a:t> title style</a:t>
            </a:r>
            <a:endParaRPr lang="en-GB" dirty="0"/>
          </a:p>
        </p:txBody>
      </p:sp>
      <p:sp>
        <p:nvSpPr>
          <p:cNvPr id="3" name="Vertical Text Placeholder 2"/>
          <p:cNvSpPr>
            <a:spLocks noGrp="1"/>
          </p:cNvSpPr>
          <p:nvPr>
            <p:ph type="body" orient="vert" idx="1"/>
          </p:nvPr>
        </p:nvSpPr>
        <p:spPr>
          <a:xfrm>
            <a:off x="609601" y="1484784"/>
            <a:ext cx="8039100" cy="4536604"/>
          </a:xfrm>
        </p:spPr>
        <p:txBody>
          <a:bodyPr vert="eaVert"/>
          <a:lstStyle>
            <a:lvl1pPr>
              <a:buClr>
                <a:srgbClr val="00AEF0"/>
              </a:buClr>
              <a:defRPr/>
            </a:lvl1pPr>
            <a:lvl2pPr marL="742950" indent="-285750">
              <a:buFont typeface="Courier New"/>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0" name="Rectangle 4"/>
          <p:cNvSpPr>
            <a:spLocks noGrp="1" noChangeArrowheads="1"/>
          </p:cNvSpPr>
          <p:nvPr>
            <p:ph type="dt" sz="half" idx="10"/>
          </p:nvPr>
        </p:nvSpPr>
        <p:spPr>
          <a:xfrm>
            <a:off x="609600" y="6134497"/>
            <a:ext cx="2844800" cy="476250"/>
          </a:xfrm>
          <a:prstGeom prst="rect">
            <a:avLst/>
          </a:prstGeom>
          <a:ln/>
        </p:spPr>
        <p:txBody>
          <a:bodyPr/>
          <a:lstStyle>
            <a:lvl1pPr>
              <a:defRPr sz="1600"/>
            </a:lvl1pPr>
          </a:lstStyle>
          <a:p>
            <a:pPr>
              <a:defRPr/>
            </a:pPr>
            <a:endParaRPr lang="en-GB" dirty="0"/>
          </a:p>
        </p:txBody>
      </p:sp>
      <p:sp>
        <p:nvSpPr>
          <p:cNvPr id="11" name="Rectangle 5"/>
          <p:cNvSpPr>
            <a:spLocks noGrp="1" noChangeArrowheads="1"/>
          </p:cNvSpPr>
          <p:nvPr>
            <p:ph type="ftr" sz="quarter" idx="11"/>
          </p:nvPr>
        </p:nvSpPr>
        <p:spPr>
          <a:xfrm>
            <a:off x="4165600" y="6134497"/>
            <a:ext cx="3860800" cy="476250"/>
          </a:xfrm>
          <a:prstGeom prst="rect">
            <a:avLst/>
          </a:prstGeom>
          <a:ln/>
        </p:spPr>
        <p:txBody>
          <a:bodyPr/>
          <a:lstStyle>
            <a:lvl1pPr>
              <a:defRPr sz="1600"/>
            </a:lvl1pPr>
          </a:lstStyle>
          <a:p>
            <a:pPr>
              <a:defRPr/>
            </a:pPr>
            <a:endParaRPr lang="en-GB" dirty="0"/>
          </a:p>
        </p:txBody>
      </p:sp>
      <p:sp>
        <p:nvSpPr>
          <p:cNvPr id="12"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sz="1600"/>
            </a:lvl1pPr>
          </a:lstStyle>
          <a:p>
            <a:pPr>
              <a:defRPr/>
            </a:pPr>
            <a:endParaRPr lang="en-GB" dirty="0" smtClean="0"/>
          </a:p>
          <a:p>
            <a:pPr>
              <a:defRPr/>
            </a:pPr>
            <a:fld id="{396CDD1B-50E0-44E8-82B7-F85F69F6D40C}" type="slidenum">
              <a:rPr lang="en-GB" smtClean="0"/>
              <a:pPr>
                <a:defRPr/>
              </a:pPr>
              <a:t>‹#›</a:t>
            </a:fld>
            <a:endParaRPr lang="en-GB" dirty="0"/>
          </a:p>
        </p:txBody>
      </p:sp>
      <p:pic>
        <p:nvPicPr>
          <p:cNvPr id="13" name="Picture 12"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descr="ISA2-visual.png"/>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0" y="0"/>
            <a:ext cx="12192000" cy="7605464"/>
          </a:xfrm>
          <a:prstGeom prst="rect">
            <a:avLst/>
          </a:prstGeom>
        </p:spPr>
      </p:pic>
      <p:pic>
        <p:nvPicPr>
          <p:cNvPr id="16" name="Picture 15" descr="ISA2-footh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9814" y="6432550"/>
            <a:ext cx="901263" cy="460800"/>
          </a:xfrm>
          <a:prstGeom prst="rect">
            <a:avLst/>
          </a:prstGeom>
        </p:spPr>
      </p:pic>
      <p:pic>
        <p:nvPicPr>
          <p:cNvPr id="6" name="Shape 29"/>
          <p:cNvPicPr preferRelativeResize="0"/>
          <p:nvPr userDrawn="1"/>
        </p:nvPicPr>
        <p:blipFill rotWithShape="1">
          <a:blip r:embed="rId4">
            <a:alphaModFix/>
          </a:blip>
          <a:srcRect/>
          <a:stretch/>
        </p:blipFill>
        <p:spPr>
          <a:xfrm>
            <a:off x="9984433" y="6237314"/>
            <a:ext cx="1560372" cy="416799"/>
          </a:xfrm>
          <a:prstGeom prst="rect">
            <a:avLst/>
          </a:prstGeom>
          <a:noFill/>
          <a:ln>
            <a:noFill/>
          </a:ln>
        </p:spPr>
      </p:pic>
    </p:spTree>
    <p:extLst>
      <p:ext uri="{BB962C8B-B14F-4D97-AF65-F5344CB8AC3E}">
        <p14:creationId xmlns:p14="http://schemas.microsoft.com/office/powerpoint/2010/main" val="10936600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2780928"/>
            <a:ext cx="7315200" cy="3011562"/>
          </a:xfrm>
          <a:ln>
            <a:noFill/>
          </a:ln>
        </p:spPr>
        <p:txBody>
          <a:bodyPr anchor="b"/>
          <a:lstStyle>
            <a:lvl1pPr marL="216000" algn="ctr">
              <a:defRPr sz="2000" b="1"/>
            </a:lvl1pPr>
          </a:lstStyle>
          <a:p>
            <a:pPr marL="216000"/>
            <a:r>
              <a:rPr lang="fr-FR" sz="2400" b="0" dirty="0" smtClean="0"/>
              <a:t>http://ec.europa.eu/isa</a:t>
            </a:r>
            <a:br>
              <a:rPr lang="fr-FR" sz="2400" b="0" dirty="0" smtClean="0"/>
            </a:br>
            <a:r>
              <a:rPr lang="fr-FR" sz="2400" b="0" dirty="0" smtClean="0"/>
              <a:t>ISA@ec.europa.eu</a:t>
            </a:r>
            <a:r>
              <a:rPr lang="en-US" sz="2400" b="0" dirty="0" smtClean="0"/>
              <a:t/>
            </a:r>
            <a:br>
              <a:rPr lang="en-US" sz="2400" b="0" dirty="0" smtClean="0"/>
            </a:br>
            <a:r>
              <a:rPr lang="fr-FR" sz="2400" b="0" dirty="0" smtClean="0"/>
              <a:t>@EU_ISA2</a:t>
            </a:r>
            <a:br>
              <a:rPr lang="fr-FR" sz="2400" b="0" dirty="0" smtClean="0"/>
            </a:br>
            <a:r>
              <a:rPr lang="en-US" sz="2400" b="0" dirty="0" smtClean="0"/>
              <a:t/>
            </a:r>
            <a:br>
              <a:rPr lang="en-US" sz="2400" b="0" dirty="0" smtClean="0"/>
            </a:br>
            <a:r>
              <a:rPr lang="fr-FR" sz="2400" b="0" dirty="0" smtClean="0"/>
              <a:t>Unit B6 </a:t>
            </a:r>
            <a:br>
              <a:rPr lang="fr-FR" sz="2400" b="0" dirty="0" smtClean="0"/>
            </a:br>
            <a:r>
              <a:rPr lang="fr-FR" sz="2400" b="0" dirty="0" err="1" smtClean="0"/>
              <a:t>Directorate</a:t>
            </a:r>
            <a:r>
              <a:rPr lang="fr-FR" sz="2400" b="0" dirty="0" smtClean="0"/>
              <a:t>-General for </a:t>
            </a:r>
            <a:r>
              <a:rPr lang="fr-FR" sz="2400" b="0" dirty="0" err="1" smtClean="0"/>
              <a:t>Informatics</a:t>
            </a:r>
            <a:r>
              <a:rPr lang="fr-FR" sz="2400" b="0" dirty="0" smtClean="0"/>
              <a:t> </a:t>
            </a:r>
            <a:br>
              <a:rPr lang="fr-FR" sz="2400" b="0" dirty="0" smtClean="0"/>
            </a:br>
            <a:r>
              <a:rPr lang="fr-FR" sz="2400" b="0" dirty="0" err="1" smtClean="0"/>
              <a:t>European</a:t>
            </a:r>
            <a:r>
              <a:rPr lang="fr-FR" sz="2400" b="0" dirty="0" smtClean="0"/>
              <a:t> Commission, Brussels</a:t>
            </a:r>
            <a:endParaRPr lang="en-US" sz="2400" b="0" dirty="0"/>
          </a:p>
        </p:txBody>
      </p:sp>
      <p:sp>
        <p:nvSpPr>
          <p:cNvPr id="8" name="Rectangle 7"/>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1"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2"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3"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pic>
        <p:nvPicPr>
          <p:cNvPr id="14" name="Picture 13"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Picture 14"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9298" y="44760"/>
            <a:ext cx="2309484" cy="1224000"/>
          </a:xfrm>
          <a:prstGeom prst="rect">
            <a:avLst/>
          </a:prstGeom>
        </p:spPr>
      </p:pic>
      <p:sp>
        <p:nvSpPr>
          <p:cNvPr id="5" name="Rectangle 4"/>
          <p:cNvSpPr/>
          <p:nvPr userDrawn="1"/>
        </p:nvSpPr>
        <p:spPr>
          <a:xfrm>
            <a:off x="3046039" y="1700808"/>
            <a:ext cx="6096000" cy="892552"/>
          </a:xfrm>
          <a:prstGeom prst="rect">
            <a:avLst/>
          </a:prstGeom>
        </p:spPr>
        <p:txBody>
          <a:bodyPr>
            <a:spAutoFit/>
          </a:bodyPr>
          <a:lstStyle/>
          <a:p>
            <a:pPr algn="ctr"/>
            <a:r>
              <a:rPr lang="fr-FR" sz="2600" dirty="0" smtClean="0">
                <a:solidFill>
                  <a:srgbClr val="1D4D8D"/>
                </a:solidFill>
              </a:rPr>
              <a:t>ISA² programme</a:t>
            </a:r>
          </a:p>
          <a:p>
            <a:pPr algn="ctr"/>
            <a:r>
              <a:rPr lang="fr-FR" sz="2600" b="0" i="1" dirty="0" smtClean="0">
                <a:solidFill>
                  <a:srgbClr val="1D4D8D"/>
                </a:solidFill>
              </a:rPr>
              <a:t>You click, </a:t>
            </a:r>
            <a:r>
              <a:rPr lang="fr-FR" sz="2600" b="0" i="1" dirty="0" err="1" smtClean="0">
                <a:solidFill>
                  <a:srgbClr val="1D4D8D"/>
                </a:solidFill>
              </a:rPr>
              <a:t>we</a:t>
            </a:r>
            <a:r>
              <a:rPr lang="fr-FR" sz="2600" b="0" i="1" dirty="0" smtClean="0">
                <a:solidFill>
                  <a:srgbClr val="1D4D8D"/>
                </a:solidFill>
              </a:rPr>
              <a:t> </a:t>
            </a:r>
            <a:r>
              <a:rPr lang="fr-FR" sz="2600" b="0" i="1" dirty="0" err="1" smtClean="0">
                <a:solidFill>
                  <a:srgbClr val="1D4D8D"/>
                </a:solidFill>
              </a:rPr>
              <a:t>link</a:t>
            </a:r>
            <a:r>
              <a:rPr lang="fr-FR" sz="2600" b="0" i="1" dirty="0" smtClean="0">
                <a:solidFill>
                  <a:srgbClr val="1D4D8D"/>
                </a:solidFill>
              </a:rPr>
              <a:t>.</a:t>
            </a:r>
            <a:endParaRPr lang="en-US" sz="2600" b="0" i="1" dirty="0">
              <a:solidFill>
                <a:srgbClr val="1D4D8D"/>
              </a:solidFill>
            </a:endParaRPr>
          </a:p>
        </p:txBody>
      </p:sp>
    </p:spTree>
    <p:extLst>
      <p:ext uri="{BB962C8B-B14F-4D97-AF65-F5344CB8AC3E}">
        <p14:creationId xmlns:p14="http://schemas.microsoft.com/office/powerpoint/2010/main" val="18173152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14B7436A-6D43-44BD-B8F8-EF9ABFDFBCAB}" type="slidenum">
              <a:rPr lang="en-GB" altLang="en-US"/>
              <a:pPr/>
              <a:t>‹#›</a:t>
            </a:fld>
            <a:endParaRPr lang="en-GB" altLang="en-US"/>
          </a:p>
        </p:txBody>
      </p:sp>
    </p:spTree>
    <p:extLst>
      <p:ext uri="{BB962C8B-B14F-4D97-AF65-F5344CB8AC3E}">
        <p14:creationId xmlns:p14="http://schemas.microsoft.com/office/powerpoint/2010/main" val="134447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2">
    <p:spTree>
      <p:nvGrpSpPr>
        <p:cNvPr id="1" name=""/>
        <p:cNvGrpSpPr/>
        <p:nvPr/>
      </p:nvGrpSpPr>
      <p:grpSpPr>
        <a:xfrm>
          <a:off x="0" y="0"/>
          <a:ext cx="0" cy="0"/>
          <a:chOff x="0" y="0"/>
          <a:chExt cx="0" cy="0"/>
        </a:xfrm>
      </p:grpSpPr>
      <p:pic>
        <p:nvPicPr>
          <p:cNvPr id="4" name="Picture 3" descr="ISA2-visual.png"/>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11900" y="713457"/>
            <a:ext cx="12192000" cy="7200800"/>
          </a:xfrm>
          <a:prstGeom prst="rect">
            <a:avLst/>
          </a:prstGeom>
        </p:spPr>
      </p:pic>
      <p:sp>
        <p:nvSpPr>
          <p:cNvPr id="3" name="Content Placeholder 2"/>
          <p:cNvSpPr>
            <a:spLocks noGrp="1"/>
          </p:cNvSpPr>
          <p:nvPr>
            <p:ph idx="1" hasCustomPrompt="1"/>
          </p:nvPr>
        </p:nvSpPr>
        <p:spPr>
          <a:xfrm>
            <a:off x="623392" y="3933056"/>
            <a:ext cx="4992555" cy="1872208"/>
          </a:xfrm>
        </p:spPr>
        <p:txBody>
          <a:bodyPr/>
          <a:lstStyle>
            <a:lvl1pPr>
              <a:buNone/>
              <a:defRPr sz="2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a:xfrm>
            <a:off x="609600" y="6093296"/>
            <a:ext cx="2844800" cy="476250"/>
          </a:xfrm>
          <a:prstGeom prst="rect">
            <a:avLst/>
          </a:prstGeom>
        </p:spPr>
        <p:txBody>
          <a:bodyPr/>
          <a:lstStyle>
            <a:lvl1pPr>
              <a:defRPr sz="1600"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4165600" y="6093296"/>
            <a:ext cx="3860800" cy="476250"/>
          </a:xfrm>
          <a:prstGeom prst="rect">
            <a:avLst/>
          </a:prstGeom>
        </p:spPr>
        <p:txBody>
          <a:bodyPr/>
          <a:lstStyle>
            <a:lvl1pPr>
              <a:defRPr sz="1600"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8737600" y="6093296"/>
            <a:ext cx="2844800" cy="476250"/>
          </a:xfrm>
          <a:prstGeom prst="rect">
            <a:avLst/>
          </a:prstGeom>
        </p:spPr>
        <p:txBody>
          <a:bodyPr/>
          <a:lstStyle>
            <a:lvl1pPr>
              <a:defRPr sz="1600" smtClean="0">
                <a:solidFill>
                  <a:schemeClr val="bg1"/>
                </a:solidFill>
              </a:defRPr>
            </a:lvl1pPr>
          </a:lstStyle>
          <a:p>
            <a:pPr algn="r">
              <a:defRPr/>
            </a:pPr>
            <a:fld id="{2BB59E6E-B967-488E-B209-8B7FA0D7AF99}" type="slidenum">
              <a:rPr lang="en-GB" smtClean="0"/>
              <a:pPr algn="r">
                <a:defRPr/>
              </a:pPr>
              <a:t>‹#›</a:t>
            </a:fld>
            <a:endParaRPr lang="en-GB" dirty="0"/>
          </a:p>
        </p:txBody>
      </p:sp>
      <p:pic>
        <p:nvPicPr>
          <p:cNvPr id="12" name="Picture 11" descr="ISA2-logo-E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4739" y="16520"/>
            <a:ext cx="2630011" cy="1393874"/>
          </a:xfrm>
          <a:prstGeom prst="rect">
            <a:avLst/>
          </a:prstGeom>
        </p:spPr>
      </p:pic>
      <p:pic>
        <p:nvPicPr>
          <p:cNvPr id="15" name="Picture 14" descr="ISA2-footh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49814" y="6432550"/>
            <a:ext cx="901263" cy="460800"/>
          </a:xfrm>
          <a:prstGeom prst="rect">
            <a:avLst/>
          </a:prstGeom>
        </p:spPr>
      </p:pic>
      <p:sp>
        <p:nvSpPr>
          <p:cNvPr id="16" name="Title 25"/>
          <p:cNvSpPr>
            <a:spLocks noGrp="1"/>
          </p:cNvSpPr>
          <p:nvPr>
            <p:ph type="title"/>
          </p:nvPr>
        </p:nvSpPr>
        <p:spPr>
          <a:xfrm>
            <a:off x="6960096" y="2060848"/>
            <a:ext cx="4800533" cy="3888432"/>
          </a:xfrm>
        </p:spPr>
        <p:txBody>
          <a:bodyPr anchor="t" anchorCtr="0"/>
          <a:lstStyle>
            <a:lvl1pPr>
              <a:defRPr sz="3400" baseline="0">
                <a:solidFill>
                  <a:srgbClr val="FFFFFF"/>
                </a:solidFill>
              </a:defRPr>
            </a:lvl1pPr>
          </a:lstStyle>
          <a:p>
            <a:endParaRPr lang="en-US" dirty="0"/>
          </a:p>
        </p:txBody>
      </p:sp>
    </p:spTree>
    <p:extLst>
      <p:ext uri="{BB962C8B-B14F-4D97-AF65-F5344CB8AC3E}">
        <p14:creationId xmlns:p14="http://schemas.microsoft.com/office/powerpoint/2010/main" val="1212364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nl-BE" dirty="0" smtClean="0"/>
              <a:t>Click to edit Master title style</a:t>
            </a:r>
            <a:endParaRPr lang="en-US" dirty="0"/>
          </a:p>
        </p:txBody>
      </p:sp>
      <p:sp>
        <p:nvSpPr>
          <p:cNvPr id="3" name="Date Placeholder 2"/>
          <p:cNvSpPr>
            <a:spLocks noGrp="1"/>
          </p:cNvSpPr>
          <p:nvPr>
            <p:ph type="dt" sz="half" idx="10"/>
          </p:nvPr>
        </p:nvSpPr>
        <p:spPr/>
        <p:txBody>
          <a:bodyPr/>
          <a:lstStyle>
            <a:lvl1pPr>
              <a:defRPr sz="1600"/>
            </a:lvl1pPr>
          </a:lstStyle>
          <a:p>
            <a:pPr>
              <a:defRPr/>
            </a:pPr>
            <a:endParaRPr lang="en-GB" dirty="0"/>
          </a:p>
        </p:txBody>
      </p:sp>
      <p:sp>
        <p:nvSpPr>
          <p:cNvPr id="4" name="Footer Placeholder 3"/>
          <p:cNvSpPr>
            <a:spLocks noGrp="1"/>
          </p:cNvSpPr>
          <p:nvPr>
            <p:ph type="ftr" sz="quarter" idx="11"/>
          </p:nvPr>
        </p:nvSpPr>
        <p:spPr/>
        <p:txBody>
          <a:bodyPr/>
          <a:lstStyle>
            <a:lvl1pPr>
              <a:defRPr sz="1600"/>
            </a:lvl1pPr>
          </a:lstStyle>
          <a:p>
            <a:pPr>
              <a:defRPr/>
            </a:pPr>
            <a:endParaRPr lang="en-GB" dirty="0"/>
          </a:p>
        </p:txBody>
      </p:sp>
      <p:sp>
        <p:nvSpPr>
          <p:cNvPr id="5" name="Slide Number Placeholder 4"/>
          <p:cNvSpPr>
            <a:spLocks noGrp="1"/>
          </p:cNvSpPr>
          <p:nvPr>
            <p:ph type="sldNum" sz="quarter" idx="12"/>
          </p:nvPr>
        </p:nvSpPr>
        <p:spPr/>
        <p:txBody>
          <a:bodyPr/>
          <a:lstStyle>
            <a:lvl1pPr>
              <a:defRPr sz="1600"/>
            </a:lvl1pPr>
          </a:lstStyle>
          <a:p>
            <a:pPr algn="r">
              <a:defRPr/>
            </a:pPr>
            <a:endParaRPr lang="en-GB" dirty="0" smtClean="0"/>
          </a:p>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2524497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3">
    <p:spTree>
      <p:nvGrpSpPr>
        <p:cNvPr id="1" name=""/>
        <p:cNvGrpSpPr/>
        <p:nvPr/>
      </p:nvGrpSpPr>
      <p:grpSpPr>
        <a:xfrm>
          <a:off x="0" y="0"/>
          <a:ext cx="0" cy="0"/>
          <a:chOff x="0" y="0"/>
          <a:chExt cx="0" cy="0"/>
        </a:xfrm>
      </p:grpSpPr>
      <p:sp>
        <p:nvSpPr>
          <p:cNvPr id="12" name="Rectangle 11"/>
          <p:cNvSpPr/>
          <p:nvPr userDrawn="1"/>
        </p:nvSpPr>
        <p:spPr>
          <a:xfrm>
            <a:off x="-16933" y="1095376"/>
            <a:ext cx="12208933" cy="5762625"/>
          </a:xfrm>
          <a:prstGeom prst="rect">
            <a:avLst/>
          </a:prstGeom>
          <a:solidFill>
            <a:srgbClr val="95C154"/>
          </a:solidFill>
          <a:ln>
            <a:solidFill>
              <a:srgbClr val="72B54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a:p>
            <a:pPr algn="ctr">
              <a:defRPr/>
            </a:pPr>
            <a:endParaRPr lang="fr-FR" sz="7600" dirty="0">
              <a:solidFill>
                <a:srgbClr val="FFFFFF"/>
              </a:solidFill>
            </a:endParaRPr>
          </a:p>
        </p:txBody>
      </p:sp>
      <p:sp>
        <p:nvSpPr>
          <p:cNvPr id="15" name="Title 1"/>
          <p:cNvSpPr>
            <a:spLocks noGrp="1"/>
          </p:cNvSpPr>
          <p:nvPr>
            <p:ph type="ctrTitle"/>
          </p:nvPr>
        </p:nvSpPr>
        <p:spPr>
          <a:xfrm>
            <a:off x="620415" y="2098586"/>
            <a:ext cx="10546028" cy="1296144"/>
          </a:xfrm>
        </p:spPr>
        <p:txBody>
          <a:bodyPr/>
          <a:lstStyle>
            <a:lvl1pPr>
              <a:defRPr sz="2600">
                <a:solidFill>
                  <a:srgbClr val="FFFFFF"/>
                </a:solidFill>
              </a:defRPr>
            </a:lvl1pPr>
          </a:lstStyle>
          <a:p>
            <a:r>
              <a:rPr lang="da-DK" dirty="0" err="1"/>
              <a:t>Lorem</a:t>
            </a:r>
            <a:r>
              <a:rPr lang="da-DK" dirty="0"/>
              <a:t> </a:t>
            </a:r>
            <a:r>
              <a:rPr lang="da-DK" dirty="0" err="1"/>
              <a:t>ipsum</a:t>
            </a:r>
            <a:endParaRPr lang="en-GB" dirty="0"/>
          </a:p>
        </p:txBody>
      </p:sp>
      <p:sp>
        <p:nvSpPr>
          <p:cNvPr id="16" name="Subtitle 2"/>
          <p:cNvSpPr>
            <a:spLocks noGrp="1"/>
          </p:cNvSpPr>
          <p:nvPr>
            <p:ph type="subTitle" idx="1"/>
          </p:nvPr>
        </p:nvSpPr>
        <p:spPr>
          <a:xfrm>
            <a:off x="620415" y="3645024"/>
            <a:ext cx="10564151" cy="1224136"/>
          </a:xfrm>
        </p:spPr>
        <p:txBody>
          <a:bodyPr/>
          <a:lstStyle>
            <a:lvl1pPr marL="0" indent="0">
              <a:buNone/>
              <a:defRPr/>
            </a:lvl1pPr>
          </a:lstStyle>
          <a:p>
            <a:r>
              <a:rPr lang="en-GB" dirty="0" err="1"/>
              <a:t>Donec</a:t>
            </a:r>
            <a:r>
              <a:rPr lang="en-GB" dirty="0"/>
              <a:t> </a:t>
            </a:r>
            <a:r>
              <a:rPr lang="en-GB" dirty="0" err="1"/>
              <a:t>lobortis</a:t>
            </a:r>
            <a:r>
              <a:rPr lang="en-GB" dirty="0"/>
              <a:t> </a:t>
            </a:r>
            <a:r>
              <a:rPr lang="en-GB" dirty="0" err="1"/>
              <a:t>leo</a:t>
            </a:r>
            <a:r>
              <a:rPr lang="en-GB" dirty="0"/>
              <a:t> a </a:t>
            </a:r>
            <a:r>
              <a:rPr lang="en-GB" dirty="0" err="1"/>
              <a:t>est</a:t>
            </a:r>
            <a:endParaRPr lang="en-GB" dirty="0"/>
          </a:p>
          <a:p>
            <a:r>
              <a:rPr lang="en-GB" dirty="0" err="1"/>
              <a:t>commodo</a:t>
            </a:r>
            <a:r>
              <a:rPr lang="en-GB" dirty="0"/>
              <a:t> </a:t>
            </a:r>
            <a:r>
              <a:rPr lang="en-GB" dirty="0" err="1"/>
              <a:t>porta</a:t>
            </a:r>
            <a:endParaRPr lang="en-GB" dirty="0"/>
          </a:p>
          <a:p>
            <a:endParaRPr lang="en-GB" dirty="0"/>
          </a:p>
          <a:p>
            <a:endParaRPr lang="en-GB" dirty="0"/>
          </a:p>
          <a:p>
            <a:endParaRPr lang="en-GB" dirty="0"/>
          </a:p>
        </p:txBody>
      </p:sp>
      <p:sp>
        <p:nvSpPr>
          <p:cNvPr id="22" name="Rectangle 4"/>
          <p:cNvSpPr>
            <a:spLocks noGrp="1" noChangeArrowheads="1"/>
          </p:cNvSpPr>
          <p:nvPr>
            <p:ph type="dt" sz="half" idx="10"/>
          </p:nvPr>
        </p:nvSpPr>
        <p:spPr>
          <a:xfrm>
            <a:off x="609600" y="6093296"/>
            <a:ext cx="2844800" cy="476250"/>
          </a:xfrm>
          <a:prstGeom prst="rect">
            <a:avLst/>
          </a:prstGeom>
        </p:spPr>
        <p:txBody>
          <a:bodyPr/>
          <a:lstStyle>
            <a:lvl1pPr>
              <a:defRPr sz="1600" dirty="0">
                <a:solidFill>
                  <a:schemeClr val="bg1"/>
                </a:solidFill>
              </a:defRPr>
            </a:lvl1pPr>
          </a:lstStyle>
          <a:p>
            <a:pPr>
              <a:defRPr/>
            </a:pPr>
            <a:endParaRPr lang="en-GB" dirty="0"/>
          </a:p>
        </p:txBody>
      </p:sp>
      <p:sp>
        <p:nvSpPr>
          <p:cNvPr id="23" name="Rectangle 5"/>
          <p:cNvSpPr>
            <a:spLocks noGrp="1" noChangeArrowheads="1"/>
          </p:cNvSpPr>
          <p:nvPr>
            <p:ph type="ftr" sz="quarter" idx="11"/>
          </p:nvPr>
        </p:nvSpPr>
        <p:spPr>
          <a:xfrm>
            <a:off x="4165600" y="6093296"/>
            <a:ext cx="3860800" cy="476250"/>
          </a:xfrm>
          <a:prstGeom prst="rect">
            <a:avLst/>
          </a:prstGeom>
        </p:spPr>
        <p:txBody>
          <a:bodyPr/>
          <a:lstStyle>
            <a:lvl1pPr>
              <a:defRPr sz="1600" dirty="0">
                <a:solidFill>
                  <a:schemeClr val="bg1"/>
                </a:solidFill>
              </a:defRPr>
            </a:lvl1pPr>
          </a:lstStyle>
          <a:p>
            <a:pPr>
              <a:defRPr/>
            </a:pPr>
            <a:endParaRPr lang="en-GB" dirty="0"/>
          </a:p>
        </p:txBody>
      </p:sp>
      <p:sp>
        <p:nvSpPr>
          <p:cNvPr id="24" name="Rectangle 6"/>
          <p:cNvSpPr>
            <a:spLocks noGrp="1" noChangeArrowheads="1"/>
          </p:cNvSpPr>
          <p:nvPr>
            <p:ph type="sldNum" sz="quarter" idx="12"/>
          </p:nvPr>
        </p:nvSpPr>
        <p:spPr>
          <a:xfrm>
            <a:off x="8737600" y="6093296"/>
            <a:ext cx="2844800" cy="476250"/>
          </a:xfrm>
          <a:prstGeom prst="rect">
            <a:avLst/>
          </a:prstGeom>
        </p:spPr>
        <p:txBody>
          <a:bodyPr/>
          <a:lstStyle>
            <a:lvl1pPr algn="r">
              <a:defRPr sz="1600" smtClean="0">
                <a:solidFill>
                  <a:schemeClr val="bg1"/>
                </a:solidFill>
              </a:defRPr>
            </a:lvl1pPr>
          </a:lstStyle>
          <a:p>
            <a:pPr>
              <a:defRPr/>
            </a:pPr>
            <a:endParaRPr lang="en-GB" dirty="0" smtClean="0"/>
          </a:p>
          <a:p>
            <a:pPr>
              <a:defRPr/>
            </a:pPr>
            <a:fld id="{2BB59E6E-B967-488E-B209-8B7FA0D7AF99}" type="slidenum">
              <a:rPr lang="en-GB" smtClean="0"/>
              <a:pPr>
                <a:defRPr/>
              </a:pPr>
              <a:t>‹#›</a:t>
            </a:fld>
            <a:endParaRPr lang="en-GB" dirty="0"/>
          </a:p>
        </p:txBody>
      </p:sp>
      <p:pic>
        <p:nvPicPr>
          <p:cNvPr id="10" name="Picture 9" descr="ISA2-logo-EC.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84739" y="16520"/>
            <a:ext cx="2630011" cy="1393874"/>
          </a:xfrm>
          <a:prstGeom prst="rect">
            <a:avLst/>
          </a:prstGeom>
        </p:spPr>
      </p:pic>
      <p:pic>
        <p:nvPicPr>
          <p:cNvPr id="11" name="Picture 10" descr="ISA2-footh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9814" y="6432550"/>
            <a:ext cx="901263" cy="460800"/>
          </a:xfrm>
          <a:prstGeom prst="rect">
            <a:avLst/>
          </a:prstGeom>
        </p:spPr>
      </p:pic>
    </p:spTree>
    <p:extLst>
      <p:ext uri="{BB962C8B-B14F-4D97-AF65-F5344CB8AC3E}">
        <p14:creationId xmlns:p14="http://schemas.microsoft.com/office/powerpoint/2010/main" val="26886813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1556272"/>
            <a:ext cx="10972800" cy="936625"/>
          </a:xfrm>
        </p:spPr>
        <p:txBody>
          <a:bodyPr/>
          <a:lstStyle>
            <a:lvl1pPr>
              <a:defRPr sz="2600"/>
            </a:lvl1pPr>
          </a:lstStyle>
          <a:p>
            <a:r>
              <a:rPr lang="en-US" dirty="0" smtClean="0"/>
              <a:t>Click to edit Master title style</a:t>
            </a:r>
            <a:endParaRPr lang="en-GB" dirty="0"/>
          </a:p>
        </p:txBody>
      </p:sp>
      <p:sp>
        <p:nvSpPr>
          <p:cNvPr id="11" name="Content Placeholder 2"/>
          <p:cNvSpPr>
            <a:spLocks noGrp="1"/>
          </p:cNvSpPr>
          <p:nvPr>
            <p:ph idx="1"/>
          </p:nvPr>
        </p:nvSpPr>
        <p:spPr>
          <a:xfrm>
            <a:off x="609600" y="2636912"/>
            <a:ext cx="10972800" cy="3384476"/>
          </a:xfrm>
        </p:spPr>
        <p:txBody>
          <a:bodyPr/>
          <a:lstStyle>
            <a:lvl1pPr marL="0" indent="-342900">
              <a:buClr>
                <a:srgbClr val="00AEF0"/>
              </a:buClr>
              <a:buSzPct val="120000"/>
              <a:buFont typeface="Arial" pitchFamily="34" charset="0"/>
              <a:buChar char="•"/>
              <a:defRPr/>
            </a:lvl1pPr>
            <a:lvl2pPr marL="742950" indent="-285750">
              <a:buClr>
                <a:srgbClr val="00AEF0"/>
              </a:buClr>
              <a:buFont typeface="Courier New"/>
              <a:buChar char="o"/>
              <a:tabLst>
                <a:tab pos="7623175" algn="l"/>
              </a:tabLst>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0" name="Rectangle 9"/>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5"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dirty="0"/>
          </a:p>
        </p:txBody>
      </p:sp>
      <p:sp>
        <p:nvSpPr>
          <p:cNvPr id="16"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dirty="0"/>
          </a:p>
        </p:txBody>
      </p:sp>
      <p:sp>
        <p:nvSpPr>
          <p:cNvPr id="20" name="Rectangle 6"/>
          <p:cNvSpPr>
            <a:spLocks noGrp="1" noChangeArrowheads="1"/>
          </p:cNvSpPr>
          <p:nvPr>
            <p:ph type="sldNum" sz="quarter" idx="12"/>
          </p:nvPr>
        </p:nvSpPr>
        <p:spPr>
          <a:xfrm>
            <a:off x="8737600" y="6134497"/>
            <a:ext cx="2844800" cy="476250"/>
          </a:xfrm>
          <a:prstGeom prst="rect">
            <a:avLst/>
          </a:prstGeom>
          <a:ln/>
        </p:spPr>
        <p:txBody>
          <a:bodyPr/>
          <a:lstStyle>
            <a:lvl1pPr>
              <a:defRPr/>
            </a:lvl1pPr>
          </a:lstStyle>
          <a:p>
            <a:pPr algn="r">
              <a:defRPr/>
            </a:pPr>
            <a:endParaRPr lang="en-GB" dirty="0" smtClean="0"/>
          </a:p>
          <a:p>
            <a:pPr algn="r">
              <a:defRPr/>
            </a:pPr>
            <a:fld id="{396CDD1B-50E0-44E8-82B7-F85F69F6D40C}" type="slidenum">
              <a:rPr lang="en-GB" smtClean="0"/>
              <a:pPr algn="r">
                <a:defRPr/>
              </a:pPr>
              <a:t>‹#›</a:t>
            </a:fld>
            <a:endParaRPr lang="en-GB" dirty="0"/>
          </a:p>
        </p:txBody>
      </p:sp>
      <p:pic>
        <p:nvPicPr>
          <p:cNvPr id="21" name="Picture 20"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2"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10770"/>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71058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6"/>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0"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1"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2"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a:lvl1pPr>
          </a:lstStyle>
          <a:p>
            <a:pPr>
              <a:defRPr/>
            </a:pPr>
            <a:endParaRPr lang="en-GB" dirty="0" smtClean="0"/>
          </a:p>
          <a:p>
            <a:pPr>
              <a:defRPr/>
            </a:pPr>
            <a:fld id="{396CDD1B-50E0-44E8-82B7-F85F69F6D40C}" type="slidenum">
              <a:rPr lang="en-GB" smtClean="0"/>
              <a:pPr>
                <a:defRPr/>
              </a:pPr>
              <a:t>‹#›</a:t>
            </a:fld>
            <a:endParaRPr lang="en-GB" dirty="0"/>
          </a:p>
        </p:txBody>
      </p:sp>
      <p:pic>
        <p:nvPicPr>
          <p:cNvPr id="13" name="Picture 12"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1268761"/>
            <a:ext cx="10972800" cy="936625"/>
          </a:xfrm>
        </p:spPr>
        <p:txBody>
          <a:bodyPr/>
          <a:lstStyle/>
          <a:p>
            <a:r>
              <a:rPr lang="en-US" smtClean="0"/>
              <a:t>Click to edit Master title style</a:t>
            </a:r>
            <a:endParaRPr lang="en-GB"/>
          </a:p>
        </p:txBody>
      </p:sp>
      <p:sp>
        <p:nvSpPr>
          <p:cNvPr id="5" name="Date Placeholder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8" name="Rectangle 7"/>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3" name="Espace réservé du texte 12"/>
          <p:cNvSpPr>
            <a:spLocks noGrp="1"/>
          </p:cNvSpPr>
          <p:nvPr>
            <p:ph type="body" sz="quarter" idx="14"/>
          </p:nvPr>
        </p:nvSpPr>
        <p:spPr>
          <a:xfrm>
            <a:off x="624417" y="2276476"/>
            <a:ext cx="5376333" cy="367347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4" name="Espace réservé du texte 12"/>
          <p:cNvSpPr>
            <a:spLocks noGrp="1"/>
          </p:cNvSpPr>
          <p:nvPr>
            <p:ph type="body" sz="quarter" idx="15"/>
          </p:nvPr>
        </p:nvSpPr>
        <p:spPr>
          <a:xfrm>
            <a:off x="6192011" y="2276873"/>
            <a:ext cx="5376333" cy="367347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11" name="Picture 10"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5"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
        <p:nvSpPr>
          <p:cNvPr id="16" name="Slide Number Placeholder 6"/>
          <p:cNvSpPr>
            <a:spLocks noGrp="1" noChangeArrowheads="1"/>
          </p:cNvSpPr>
          <p:nvPr>
            <p:ph type="sldNum" sz="quarter" idx="12"/>
          </p:nvPr>
        </p:nvSpPr>
        <p:spPr>
          <a:xfrm>
            <a:off x="9299872" y="6337126"/>
            <a:ext cx="28448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7788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2492896"/>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6193368" y="2492896"/>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Rectangle 9"/>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13"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4"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5" name="Rectangle 6"/>
          <p:cNvSpPr>
            <a:spLocks noGrp="1" noChangeArrowheads="1"/>
          </p:cNvSpPr>
          <p:nvPr>
            <p:ph type="sldNum" sz="quarter" idx="12"/>
          </p:nvPr>
        </p:nvSpPr>
        <p:spPr>
          <a:xfrm>
            <a:off x="8737600" y="6134497"/>
            <a:ext cx="2844800" cy="476250"/>
          </a:xfrm>
          <a:prstGeom prst="rect">
            <a:avLst/>
          </a:prstGeom>
          <a:ln/>
        </p:spPr>
        <p:txBody>
          <a:bodyPr/>
          <a:lstStyle>
            <a:lvl1pPr algn="r">
              <a:defRPr/>
            </a:lvl1pPr>
          </a:lstStyle>
          <a:p>
            <a:pPr>
              <a:defRPr/>
            </a:pPr>
            <a:endParaRPr lang="en-GB" dirty="0" smtClean="0"/>
          </a:p>
          <a:p>
            <a:pPr>
              <a:defRPr/>
            </a:pPr>
            <a:fld id="{396CDD1B-50E0-44E8-82B7-F85F69F6D40C}" type="slidenum">
              <a:rPr lang="en-GB" smtClean="0"/>
              <a:pPr>
                <a:defRPr/>
              </a:pPr>
              <a:t>‹#›</a:t>
            </a:fld>
            <a:endParaRPr lang="en-GB" dirty="0"/>
          </a:p>
        </p:txBody>
      </p:sp>
      <p:sp>
        <p:nvSpPr>
          <p:cNvPr id="20" name="Espace réservé du texte 19"/>
          <p:cNvSpPr>
            <a:spLocks noGrp="1"/>
          </p:cNvSpPr>
          <p:nvPr>
            <p:ph type="body" sz="quarter" idx="15"/>
          </p:nvPr>
        </p:nvSpPr>
        <p:spPr>
          <a:xfrm>
            <a:off x="624417" y="3213100"/>
            <a:ext cx="5376333" cy="273685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21" name="Espace réservé du texte 19"/>
          <p:cNvSpPr>
            <a:spLocks noGrp="1"/>
          </p:cNvSpPr>
          <p:nvPr>
            <p:ph type="body" sz="quarter" idx="16"/>
          </p:nvPr>
        </p:nvSpPr>
        <p:spPr>
          <a:xfrm>
            <a:off x="6192011" y="3212976"/>
            <a:ext cx="5376333" cy="273685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16" name="Picture 15"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8" name="Shape 32"/>
          <p:cNvPicPr preferRelativeResize="0"/>
          <p:nvPr userDrawn="1"/>
        </p:nvPicPr>
        <p:blipFill rotWithShape="1">
          <a:blip r:embed="rId3">
            <a:alphaModFix/>
          </a:blip>
          <a:srcRect/>
          <a:stretch/>
        </p:blipFill>
        <p:spPr>
          <a:xfrm>
            <a:off x="5305276" y="212424"/>
            <a:ext cx="1581448" cy="1100139"/>
          </a:xfrm>
          <a:prstGeom prst="rect">
            <a:avLst/>
          </a:prstGeom>
          <a:noFill/>
          <a:ln>
            <a:noFill/>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Rectangle 5"/>
          <p:cNvSpPr/>
          <p:nvPr userDrawn="1"/>
        </p:nvSpPr>
        <p:spPr>
          <a:xfrm>
            <a:off x="0" y="1"/>
            <a:ext cx="12192000" cy="989013"/>
          </a:xfrm>
          <a:prstGeom prst="rect">
            <a:avLst/>
          </a:prstGeom>
          <a:solidFill>
            <a:srgbClr val="95C154"/>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7600"/>
          </a:p>
        </p:txBody>
      </p:sp>
      <p:sp>
        <p:nvSpPr>
          <p:cNvPr id="9" name="Rectangle 4"/>
          <p:cNvSpPr>
            <a:spLocks noGrp="1" noChangeArrowheads="1"/>
          </p:cNvSpPr>
          <p:nvPr>
            <p:ph type="dt" sz="half" idx="10"/>
          </p:nvPr>
        </p:nvSpPr>
        <p:spPr>
          <a:xfrm>
            <a:off x="609600" y="6134497"/>
            <a:ext cx="2844800" cy="476250"/>
          </a:xfrm>
          <a:prstGeom prst="rect">
            <a:avLst/>
          </a:prstGeom>
          <a:ln/>
        </p:spPr>
        <p:txBody>
          <a:bodyPr/>
          <a:lstStyle>
            <a:lvl1pPr>
              <a:defRPr/>
            </a:lvl1pPr>
          </a:lstStyle>
          <a:p>
            <a:pPr>
              <a:defRPr/>
            </a:pPr>
            <a:endParaRPr lang="en-GB"/>
          </a:p>
        </p:txBody>
      </p:sp>
      <p:sp>
        <p:nvSpPr>
          <p:cNvPr id="10" name="Rectangle 5"/>
          <p:cNvSpPr>
            <a:spLocks noGrp="1" noChangeArrowheads="1"/>
          </p:cNvSpPr>
          <p:nvPr>
            <p:ph type="ftr" sz="quarter" idx="11"/>
          </p:nvPr>
        </p:nvSpPr>
        <p:spPr>
          <a:xfrm>
            <a:off x="4165600" y="6134497"/>
            <a:ext cx="3860800" cy="476250"/>
          </a:xfrm>
          <a:prstGeom prst="rect">
            <a:avLst/>
          </a:prstGeom>
          <a:ln/>
        </p:spPr>
        <p:txBody>
          <a:bodyPr/>
          <a:lstStyle>
            <a:lvl1pPr>
              <a:defRPr/>
            </a:lvl1pPr>
          </a:lstStyle>
          <a:p>
            <a:pPr>
              <a:defRPr/>
            </a:pPr>
            <a:endParaRPr lang="en-GB"/>
          </a:p>
        </p:txBody>
      </p:sp>
      <p:sp>
        <p:nvSpPr>
          <p:cNvPr id="11" name="Rectangle 6"/>
          <p:cNvSpPr>
            <a:spLocks noGrp="1" noChangeArrowheads="1"/>
          </p:cNvSpPr>
          <p:nvPr>
            <p:ph type="sldNum" sz="quarter" idx="12"/>
          </p:nvPr>
        </p:nvSpPr>
        <p:spPr>
          <a:xfrm>
            <a:off x="8737600" y="6134497"/>
            <a:ext cx="2844800" cy="476250"/>
          </a:xfrm>
          <a:prstGeom prst="rect">
            <a:avLst/>
          </a:prstGeom>
          <a:ln/>
        </p:spPr>
        <p:txBody>
          <a:bodyPr/>
          <a:lstStyle>
            <a:lvl1pPr>
              <a:defRPr/>
            </a:lvl1pPr>
          </a:lstStyle>
          <a:p>
            <a:pPr algn="r">
              <a:defRPr/>
            </a:pPr>
            <a:endParaRPr lang="en-GB" dirty="0" smtClean="0"/>
          </a:p>
          <a:p>
            <a:pPr algn="r">
              <a:defRPr/>
            </a:pPr>
            <a:fld id="{396CDD1B-50E0-44E8-82B7-F85F69F6D40C}" type="slidenum">
              <a:rPr lang="en-GB" smtClean="0"/>
              <a:pPr algn="r">
                <a:defRPr/>
              </a:pPr>
              <a:t>‹#›</a:t>
            </a:fld>
            <a:endParaRPr lang="en-GB" dirty="0"/>
          </a:p>
        </p:txBody>
      </p:sp>
      <p:sp>
        <p:nvSpPr>
          <p:cNvPr id="13" name="Espace réservé du graphique 12"/>
          <p:cNvSpPr>
            <a:spLocks noGrp="1"/>
          </p:cNvSpPr>
          <p:nvPr>
            <p:ph type="chart" sz="quarter" idx="13"/>
          </p:nvPr>
        </p:nvSpPr>
        <p:spPr>
          <a:xfrm>
            <a:off x="624418" y="2276873"/>
            <a:ext cx="10943167" cy="3600053"/>
          </a:xfrm>
        </p:spPr>
        <p:txBody>
          <a:bodyPr/>
          <a:lstStyle/>
          <a:p>
            <a:endParaRPr lang="fr-FR"/>
          </a:p>
        </p:txBody>
      </p:sp>
      <p:pic>
        <p:nvPicPr>
          <p:cNvPr id="12" name="Picture 11" descr="ISA2-foot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9260" y="6458046"/>
            <a:ext cx="794675" cy="406304"/>
          </a:xfrm>
          <a:prstGeom prst="rect">
            <a:avLst/>
          </a:prstGeom>
        </p:spPr>
      </p:pic>
      <p:pic>
        <p:nvPicPr>
          <p:cNvPr id="14" name="Picture 13" descr="ISA2-logo-EC-negativ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39298" y="44760"/>
            <a:ext cx="2309484" cy="1224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268239"/>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err="1" smtClean="0"/>
              <a:t>Lorem</a:t>
            </a:r>
            <a:r>
              <a:rPr lang="en-GB" dirty="0" smtClean="0"/>
              <a:t> </a:t>
            </a:r>
            <a:r>
              <a:rPr lang="en-GB" dirty="0" err="1" smtClean="0"/>
              <a:t>ipsum</a:t>
            </a:r>
            <a:endParaRPr lang="en-GB" dirty="0" smtClean="0"/>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Et </a:t>
            </a:r>
            <a:r>
              <a:rPr lang="en-GB" dirty="0" err="1" smtClean="0"/>
              <a:t>dolor</a:t>
            </a:r>
            <a:r>
              <a:rPr lang="en-GB" dirty="0" smtClean="0"/>
              <a:t> </a:t>
            </a:r>
            <a:r>
              <a:rPr lang="en-GB" dirty="0" err="1" smtClean="0"/>
              <a:t>fragum</a:t>
            </a:r>
            <a:endParaRPr lang="en-GB" dirty="0" smtClean="0"/>
          </a:p>
          <a:p>
            <a:pPr lvl="3"/>
            <a:r>
              <a:rPr lang="en-GB" dirty="0" smtClean="0"/>
              <a:t>Et </a:t>
            </a:r>
            <a:r>
              <a:rPr lang="en-GB" dirty="0" err="1" smtClean="0"/>
              <a:t>dolor</a:t>
            </a:r>
            <a:r>
              <a:rPr lang="en-GB" dirty="0" smtClean="0"/>
              <a:t> </a:t>
            </a:r>
            <a:r>
              <a:rPr lang="en-GB" dirty="0" err="1" smtClean="0"/>
              <a:t>fragum</a:t>
            </a:r>
            <a:endParaRPr lang="en-GB" dirty="0" smtClean="0"/>
          </a:p>
        </p:txBody>
      </p:sp>
      <p:sp>
        <p:nvSpPr>
          <p:cNvPr id="29" name="Rectangle 4"/>
          <p:cNvSpPr>
            <a:spLocks noGrp="1" noChangeArrowheads="1"/>
          </p:cNvSpPr>
          <p:nvPr>
            <p:ph type="dt" sz="half" idx="2"/>
          </p:nvPr>
        </p:nvSpPr>
        <p:spPr>
          <a:xfrm>
            <a:off x="609600" y="6093296"/>
            <a:ext cx="2844800" cy="476250"/>
          </a:xfrm>
          <a:prstGeom prst="rect">
            <a:avLst/>
          </a:prstGeom>
        </p:spPr>
        <p:txBody>
          <a:bodyPr/>
          <a:lstStyle>
            <a:lvl1pPr>
              <a:defRPr sz="1600" b="0" dirty="0">
                <a:solidFill>
                  <a:srgbClr val="1D4D8D"/>
                </a:solidFill>
              </a:defRPr>
            </a:lvl1pPr>
          </a:lstStyle>
          <a:p>
            <a:pPr>
              <a:defRPr/>
            </a:pPr>
            <a:endParaRPr lang="en-GB" dirty="0"/>
          </a:p>
        </p:txBody>
      </p:sp>
      <p:sp>
        <p:nvSpPr>
          <p:cNvPr id="30" name="Rectangle 5"/>
          <p:cNvSpPr>
            <a:spLocks noGrp="1" noChangeArrowheads="1"/>
          </p:cNvSpPr>
          <p:nvPr>
            <p:ph type="ftr" sz="quarter" idx="3"/>
          </p:nvPr>
        </p:nvSpPr>
        <p:spPr>
          <a:xfrm>
            <a:off x="4165600" y="6093296"/>
            <a:ext cx="3860800" cy="476250"/>
          </a:xfrm>
          <a:prstGeom prst="rect">
            <a:avLst/>
          </a:prstGeom>
        </p:spPr>
        <p:txBody>
          <a:bodyPr/>
          <a:lstStyle>
            <a:lvl1pPr>
              <a:defRPr sz="1600" b="0" dirty="0">
                <a:solidFill>
                  <a:srgbClr val="1D4D8D"/>
                </a:solidFill>
              </a:defRPr>
            </a:lvl1pPr>
          </a:lstStyle>
          <a:p>
            <a:pPr>
              <a:defRPr/>
            </a:pPr>
            <a:endParaRPr lang="en-GB" dirty="0"/>
          </a:p>
        </p:txBody>
      </p:sp>
      <p:sp>
        <p:nvSpPr>
          <p:cNvPr id="31" name="Rectangle 6"/>
          <p:cNvSpPr>
            <a:spLocks noGrp="1" noChangeArrowheads="1"/>
          </p:cNvSpPr>
          <p:nvPr>
            <p:ph type="sldNum" sz="quarter" idx="4"/>
          </p:nvPr>
        </p:nvSpPr>
        <p:spPr>
          <a:xfrm>
            <a:off x="9299872" y="6337126"/>
            <a:ext cx="2844800" cy="476250"/>
          </a:xfrm>
          <a:prstGeom prst="rect">
            <a:avLst/>
          </a:prstGeom>
        </p:spPr>
        <p:txBody>
          <a:bodyPr/>
          <a:lstStyle>
            <a:lvl1pPr>
              <a:defRPr sz="1600" b="0" smtClean="0">
                <a:solidFill>
                  <a:srgbClr val="1D4D8D"/>
                </a:solidFill>
              </a:defRPr>
            </a:lvl1pPr>
          </a:lstStyle>
          <a:p>
            <a:pPr algn="r">
              <a:defRPr/>
            </a:pPr>
            <a:endParaRPr lang="en-GB" dirty="0" smtClean="0"/>
          </a:p>
          <a:p>
            <a:pPr algn="r">
              <a:defRPr/>
            </a:pPr>
            <a:fld id="{2BB59E6E-B967-488E-B209-8B7FA0D7AF99}" type="slidenum">
              <a:rPr lang="en-GB" smtClean="0"/>
              <a:pPr algn="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3" r:id="rId2"/>
    <p:sldLayoutId id="2147483755" r:id="rId3"/>
    <p:sldLayoutId id="2147483752" r:id="rId4"/>
    <p:sldLayoutId id="2147483751"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4" r:id="rId15"/>
    <p:sldLayoutId id="2147483756" r:id="rId16"/>
    <p:sldLayoutId id="2147483757" r:id="rId17"/>
  </p:sldLayoutIdLst>
  <p:timing>
    <p:tnLst>
      <p:par>
        <p:cTn id="1" dur="indefinite" restart="never" nodeType="tmRoot"/>
      </p:par>
    </p:tnLst>
  </p:timing>
  <p:hf hdr="0" ftr="0" dt="0"/>
  <p:txStyles>
    <p:title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publications.europa.eu/resource/authority/access-right" TargetMode="External"/><Relationship Id="rId2" Type="http://schemas.openxmlformats.org/officeDocument/2006/relationships/hyperlink" Target="https://publications.europa.eu/en/web/eu-vocabularies/at-concept-scheme/-/resource/authority/dataset-type/" TargetMode="External"/><Relationship Id="rId1" Type="http://schemas.openxmlformats.org/officeDocument/2006/relationships/slideLayout" Target="../slideLayouts/slideLayout5.xml"/><Relationship Id="rId5" Type="http://schemas.openxmlformats.org/officeDocument/2006/relationships/hyperlink" Target="https://www.w3.org/TR/vocab-dcat-2/#examples-dataset-provenance" TargetMode="External"/><Relationship Id="rId4" Type="http://schemas.openxmlformats.org/officeDocument/2006/relationships/hyperlink" Target="https://www.w3.org/TR/vocab-dcat-2/#quality-informat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joinup.ec.europa.eu/user/register" TargetMode="External"/><Relationship Id="rId2" Type="http://schemas.openxmlformats.org/officeDocument/2006/relationships/hyperlink" Target="mailto:ABR@trasysinternational.com" TargetMode="Externa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hyperlink" Target="https://joinup.ec.europa.eu/solution/abr-specification-registry-registries" TargetMode="External"/><Relationship Id="rId4" Type="http://schemas.openxmlformats.org/officeDocument/2006/relationships/hyperlink" Target="https://joinup.ec.europa.eu/collection/access-base-registrie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5"/>
          <p:cNvSpPr>
            <a:spLocks noGrp="1"/>
          </p:cNvSpPr>
          <p:nvPr>
            <p:ph type="title"/>
          </p:nvPr>
        </p:nvSpPr>
        <p:spPr>
          <a:xfrm>
            <a:off x="467544" y="1976144"/>
            <a:ext cx="7140624" cy="4477191"/>
          </a:xfrm>
        </p:spPr>
        <p:txBody>
          <a:bodyPr anchor="t" anchorCtr="0"/>
          <a:lstStyle>
            <a:lvl1pPr>
              <a:defRPr sz="3000">
                <a:solidFill>
                  <a:srgbClr val="FFFFFF"/>
                </a:solidFill>
              </a:defRPr>
            </a:lvl1pPr>
          </a:lstStyle>
          <a:p>
            <a:pPr marL="0" indent="0">
              <a:spcBef>
                <a:spcPct val="20000"/>
              </a:spcBef>
              <a:buClr>
                <a:srgbClr val="00AEF0"/>
              </a:buClr>
            </a:pPr>
            <a: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Webinar </a:t>
            </a:r>
            <a:b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ABR -</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Specification of Registry </a:t>
            </a:r>
            <a:r>
              <a:rPr lang="en-GB" sz="2400" dirty="0">
                <a:solidFill>
                  <a:schemeClr val="bg1"/>
                </a:solidFill>
                <a:latin typeface="Tahoma" panose="020B0604030504040204" pitchFamily="34" charset="0"/>
                <a:ea typeface="Tahoma" panose="020B0604030504040204" pitchFamily="34" charset="0"/>
                <a:cs typeface="Tahoma" panose="020B0604030504040204" pitchFamily="34" charset="0"/>
              </a:rPr>
              <a:t>of </a:t>
            </a:r>
            <a: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Registries</a:t>
            </a:r>
            <a:br>
              <a:rPr lang="en-GB"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400" b="0" i="1" noProof="0" dirty="0" smtClean="0">
                <a:solidFill>
                  <a:schemeClr val="bg1"/>
                </a:solidFill>
                <a:latin typeface="Tahoma" panose="020B0604030504040204" pitchFamily="34" charset="0"/>
                <a:ea typeface="Tahoma" panose="020B0604030504040204" pitchFamily="34" charset="0"/>
                <a:cs typeface="Tahoma" panose="020B0604030504040204" pitchFamily="34" charset="0"/>
              </a:rPr>
              <a:t>Brussels</a:t>
            </a:r>
            <a: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t>, 8</a:t>
            </a:r>
            <a:r>
              <a:rPr lang="en-GB" sz="1400" b="0" i="1" noProof="0" dirty="0" smtClean="0">
                <a:solidFill>
                  <a:schemeClr val="bg1"/>
                </a:solidFill>
                <a:latin typeface="Tahoma" panose="020B0604030504040204" pitchFamily="34" charset="0"/>
                <a:ea typeface="Tahoma" panose="020B0604030504040204" pitchFamily="34" charset="0"/>
                <a:cs typeface="Tahoma" panose="020B0604030504040204" pitchFamily="34" charset="0"/>
              </a:rPr>
              <a:t> April 2019</a:t>
            </a:r>
            <a: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600" noProof="0" dirty="0">
                <a:solidFill>
                  <a:schemeClr val="bg1"/>
                </a:solidFill>
                <a:cs typeface="Verdana" charset="0"/>
              </a:rPr>
              <a:t>EUROPEAN COMMISSION</a:t>
            </a:r>
            <a:r>
              <a:rPr lang="en-GB" sz="1400" noProof="0" dirty="0">
                <a:solidFill>
                  <a:schemeClr val="bg1"/>
                </a:solidFill>
                <a:cs typeface="Verdana" charset="0"/>
              </a:rPr>
              <a:t/>
            </a:r>
            <a:br>
              <a:rPr lang="en-GB" sz="1400" noProof="0" dirty="0">
                <a:solidFill>
                  <a:schemeClr val="bg1"/>
                </a:solidFill>
                <a:cs typeface="Verdana" charset="0"/>
              </a:rPr>
            </a:br>
            <a:r>
              <a:rPr lang="en-GB" sz="1400" b="0" i="1" noProof="0" dirty="0">
                <a:solidFill>
                  <a:schemeClr val="bg1"/>
                </a:solidFill>
                <a:cs typeface="Verdana" charset="0"/>
              </a:rPr>
              <a:t>Directorate </a:t>
            </a:r>
            <a:r>
              <a:rPr lang="en-GB" sz="1400" b="0" i="1" noProof="0" dirty="0" smtClean="0">
                <a:solidFill>
                  <a:schemeClr val="bg1"/>
                </a:solidFill>
                <a:cs typeface="Verdana" charset="0"/>
              </a:rPr>
              <a:t>- General Informatics</a:t>
            </a:r>
            <a:br>
              <a:rPr lang="en-GB" sz="1400" b="0" i="1" noProof="0" dirty="0" smtClean="0">
                <a:solidFill>
                  <a:schemeClr val="bg1"/>
                </a:solidFill>
                <a:cs typeface="Verdana" charset="0"/>
              </a:rPr>
            </a:br>
            <a:r>
              <a:rPr lang="en-GB" sz="1400" b="0" i="1" noProof="0" dirty="0" smtClean="0">
                <a:solidFill>
                  <a:schemeClr val="bg1"/>
                </a:solidFill>
                <a:cs typeface="Verdana" charset="0"/>
              </a:rPr>
              <a:t>Directorate D – Digital Services</a:t>
            </a:r>
            <a:br>
              <a:rPr lang="en-GB" sz="1400" b="0" i="1" noProof="0" dirty="0" smtClean="0">
                <a:solidFill>
                  <a:schemeClr val="bg1"/>
                </a:solidFill>
                <a:cs typeface="Verdana" charset="0"/>
              </a:rPr>
            </a:br>
            <a:r>
              <a:rPr lang="en-GB" sz="1400" b="0" i="1" noProof="0" dirty="0" smtClean="0">
                <a:solidFill>
                  <a:schemeClr val="bg1"/>
                </a:solidFill>
                <a:cs typeface="Verdana" charset="0"/>
              </a:rPr>
              <a:t>DIGIT D2 – Interoperability Unit</a:t>
            </a:r>
            <a:r>
              <a:rPr lang="en-GB" sz="1400" b="0" i="1" noProof="0" dirty="0">
                <a:solidFill>
                  <a:schemeClr val="bg1"/>
                </a:solidFill>
                <a:cs typeface="Verdana" charset="0"/>
              </a:rPr>
              <a:t/>
            </a:r>
            <a:br>
              <a:rPr lang="en-GB" sz="1400" b="0" i="1" noProof="0" dirty="0">
                <a:solidFill>
                  <a:schemeClr val="bg1"/>
                </a:solidFill>
                <a:cs typeface="Verdana" charset="0"/>
              </a:rPr>
            </a:br>
            <a:r>
              <a:rPr lang="en-GB" sz="1400" b="0" i="1" noProof="0" dirty="0">
                <a:solidFill>
                  <a:schemeClr val="bg1"/>
                </a:solidFill>
              </a:rPr>
              <a:t/>
            </a:r>
            <a:br>
              <a:rPr lang="en-GB" sz="1400" b="0" i="1" noProof="0" dirty="0">
                <a:solidFill>
                  <a:schemeClr val="bg1"/>
                </a:solidFill>
              </a:rPr>
            </a:br>
            <a:r>
              <a:rPr lang="en-GB" sz="1400" b="0" i="1" noProof="0" dirty="0" smtClean="0">
                <a:solidFill>
                  <a:schemeClr val="bg1"/>
                </a:solidFill>
              </a:rPr>
              <a:t/>
            </a:r>
            <a:br>
              <a:rPr lang="en-GB" sz="1400" b="0" i="1" noProof="0" dirty="0" smtClean="0">
                <a:solidFill>
                  <a:schemeClr val="bg1"/>
                </a:solidFill>
              </a:rPr>
            </a:br>
            <a:r>
              <a:rPr lang="en-GB" sz="1400" b="0" i="1" noProof="0" dirty="0">
                <a:solidFill>
                  <a:schemeClr val="bg1"/>
                </a:solidFill>
              </a:rPr>
              <a:t/>
            </a:r>
            <a:br>
              <a:rPr lang="en-GB" sz="1400" b="0" i="1" noProof="0" dirty="0">
                <a:solidFill>
                  <a:schemeClr val="bg1"/>
                </a:solidFill>
              </a:rPr>
            </a:br>
            <a:r>
              <a:rPr lang="en-GB" sz="1400" b="0" i="1" noProof="0" dirty="0" smtClean="0">
                <a:solidFill>
                  <a:schemeClr val="bg1"/>
                </a:solidFill>
              </a:rPr>
              <a:t/>
            </a:r>
            <a:br>
              <a:rPr lang="en-GB" sz="1400" b="0" i="1" noProof="0" dirty="0" smtClean="0">
                <a:solidFill>
                  <a:schemeClr val="bg1"/>
                </a:solidFill>
              </a:rPr>
            </a:br>
            <a:r>
              <a:rPr lang="en-GB" sz="1400" b="0" i="1" noProof="0" dirty="0">
                <a:solidFill>
                  <a:schemeClr val="bg1"/>
                </a:solidFill>
              </a:rPr>
              <a:t/>
            </a:r>
            <a:br>
              <a:rPr lang="en-GB" sz="1400" b="0" i="1" noProof="0" dirty="0">
                <a:solidFill>
                  <a:schemeClr val="bg1"/>
                </a:solidFill>
              </a:rPr>
            </a:br>
            <a:r>
              <a:rPr lang="en-GB" sz="1400" b="0" i="1" noProof="0" dirty="0">
                <a:solidFill>
                  <a:schemeClr val="bg1"/>
                </a:solidFill>
              </a:rPr>
              <a:t/>
            </a:r>
            <a:br>
              <a:rPr lang="en-GB" sz="1400" b="0" i="1" noProof="0" dirty="0">
                <a:solidFill>
                  <a:schemeClr val="bg1"/>
                </a:solidFill>
              </a:rPr>
            </a:br>
            <a:r>
              <a:rPr lang="en-GB" sz="1400" kern="1200" noProof="0" dirty="0">
                <a:solidFill>
                  <a:schemeClr val="bg1"/>
                </a:solidFill>
                <a:cs typeface="Verdana" charset="0"/>
              </a:rPr>
              <a:t>Specific Contract n° </a:t>
            </a:r>
            <a:r>
              <a:rPr lang="en-GB" sz="1400" kern="1200" noProof="0" dirty="0" smtClean="0">
                <a:solidFill>
                  <a:schemeClr val="bg1"/>
                </a:solidFill>
                <a:cs typeface="Verdana" charset="0"/>
              </a:rPr>
              <a:t>157</a:t>
            </a:r>
            <a:br>
              <a:rPr lang="en-GB" sz="1400" kern="1200" noProof="0" dirty="0" smtClean="0">
                <a:solidFill>
                  <a:schemeClr val="bg1"/>
                </a:solidFill>
                <a:cs typeface="Verdana" charset="0"/>
              </a:rPr>
            </a:br>
            <a:r>
              <a:rPr lang="en-GB" sz="1400" b="0" kern="1200" noProof="0" dirty="0" smtClean="0">
                <a:solidFill>
                  <a:schemeClr val="bg1"/>
                </a:solidFill>
                <a:cs typeface="Verdana" charset="0"/>
              </a:rPr>
              <a:t>under </a:t>
            </a:r>
            <a:r>
              <a:rPr lang="en-GB" sz="1400" b="0" kern="1200" noProof="0" dirty="0">
                <a:solidFill>
                  <a:schemeClr val="bg1"/>
                </a:solidFill>
                <a:cs typeface="Verdana" charset="0"/>
              </a:rPr>
              <a:t>ABC IV – Lot 3 </a:t>
            </a:r>
            <a:r>
              <a:rPr lang="en-GB" sz="1400" b="0" i="1" kern="1200" noProof="0" dirty="0">
                <a:solidFill>
                  <a:schemeClr val="bg1"/>
                </a:solidFill>
                <a:cs typeface="Verdana" charset="0"/>
              </a:rPr>
              <a:t>Framework Contract</a:t>
            </a:r>
            <a:endParaRPr lang="en-GB" sz="1400" b="0" i="1"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bwMode="auto">
          <a:xfrm>
            <a:off x="7608168" y="1976144"/>
            <a:ext cx="4752528"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0"/>
              </a:spcBef>
              <a:spcAft>
                <a:spcPct val="0"/>
              </a:spcAft>
              <a:defRPr sz="76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sz="2400" kern="0" dirty="0" smtClean="0">
                <a:solidFill>
                  <a:schemeClr val="accent5">
                    <a:lumMod val="75000"/>
                  </a:schemeClr>
                </a:solidFill>
                <a:latin typeface="Verdana" charset="0"/>
                <a:cs typeface="Verdana" charset="0"/>
              </a:rPr>
              <a:t>Access to Base Registries</a:t>
            </a:r>
            <a:br>
              <a:rPr lang="en-GB" sz="2400" kern="0" dirty="0" smtClean="0">
                <a:solidFill>
                  <a:schemeClr val="accent5">
                    <a:lumMod val="75000"/>
                  </a:schemeClr>
                </a:solidFill>
                <a:latin typeface="Verdana" charset="0"/>
                <a:cs typeface="Verdana" charset="0"/>
              </a:rPr>
            </a:br>
            <a:r>
              <a:rPr lang="en-GB" sz="2400" kern="0" dirty="0" smtClean="0">
                <a:solidFill>
                  <a:schemeClr val="accent5">
                    <a:lumMod val="75000"/>
                  </a:schemeClr>
                </a:solidFill>
                <a:latin typeface="Verdana" charset="0"/>
                <a:cs typeface="Verdana" charset="0"/>
              </a:rPr>
              <a:t/>
            </a:r>
            <a:br>
              <a:rPr lang="en-GB" sz="2400" kern="0" dirty="0" smtClean="0">
                <a:solidFill>
                  <a:schemeClr val="accent5">
                    <a:lumMod val="75000"/>
                  </a:schemeClr>
                </a:solidFill>
                <a:latin typeface="Verdana" charset="0"/>
                <a:cs typeface="Verdana" charset="0"/>
              </a:rPr>
            </a:br>
            <a:r>
              <a:rPr lang="en-GB" sz="1400" b="0" kern="0" dirty="0" smtClean="0">
                <a:solidFill>
                  <a:schemeClr val="accent5">
                    <a:lumMod val="75000"/>
                  </a:schemeClr>
                </a:solidFill>
                <a:latin typeface="Verdana" charset="0"/>
                <a:cs typeface="Verdana" charset="0"/>
              </a:rPr>
              <a:t>ISA</a:t>
            </a:r>
            <a:r>
              <a:rPr lang="en-GB" sz="1400" b="0" kern="0" baseline="30000" dirty="0" smtClean="0">
                <a:solidFill>
                  <a:schemeClr val="accent5">
                    <a:lumMod val="75000"/>
                  </a:schemeClr>
                </a:solidFill>
                <a:latin typeface="Verdana" charset="0"/>
                <a:cs typeface="Verdana" charset="0"/>
              </a:rPr>
              <a:t>2</a:t>
            </a:r>
            <a:r>
              <a:rPr lang="en-GB" sz="1400" b="0" kern="0" dirty="0" smtClean="0">
                <a:solidFill>
                  <a:schemeClr val="accent5">
                    <a:lumMod val="75000"/>
                  </a:schemeClr>
                </a:solidFill>
                <a:latin typeface="Verdana" charset="0"/>
                <a:cs typeface="Verdana" charset="0"/>
              </a:rPr>
              <a:t> action 2016.28</a:t>
            </a:r>
          </a:p>
          <a:p>
            <a:pPr marL="0" indent="0"/>
            <a:r>
              <a:rPr lang="en-GB" sz="1400" b="0" kern="0" dirty="0" smtClean="0">
                <a:solidFill>
                  <a:schemeClr val="accent5">
                    <a:lumMod val="75000"/>
                  </a:schemeClr>
                </a:solidFill>
                <a:latin typeface="Verdana" charset="0"/>
                <a:cs typeface="Verdana" charset="0"/>
              </a:rPr>
              <a:t> </a:t>
            </a:r>
            <a:br>
              <a:rPr lang="en-GB" sz="1400" b="0" kern="0" dirty="0" smtClean="0">
                <a:solidFill>
                  <a:schemeClr val="accent5">
                    <a:lumMod val="75000"/>
                  </a:schemeClr>
                </a:solidFill>
                <a:latin typeface="Verdana" charset="0"/>
                <a:cs typeface="Verdana" charset="0"/>
              </a:rPr>
            </a:br>
            <a:r>
              <a:rPr lang="en-GB" sz="1400" b="0" kern="0" dirty="0" smtClean="0">
                <a:solidFill>
                  <a:schemeClr val="accent5">
                    <a:lumMod val="75000"/>
                  </a:schemeClr>
                </a:solidFill>
                <a:latin typeface="Verdana" charset="0"/>
                <a:cs typeface="Verdana" charset="0"/>
              </a:rPr>
              <a:t>Project Officer:</a:t>
            </a:r>
          </a:p>
          <a:p>
            <a:pPr marL="0" indent="0"/>
            <a:r>
              <a:rPr lang="en-GB" sz="1400" b="0" kern="0" dirty="0" smtClean="0">
                <a:solidFill>
                  <a:schemeClr val="accent5">
                    <a:lumMod val="75000"/>
                  </a:schemeClr>
                </a:solidFill>
              </a:rPr>
              <a:t>Peter </a:t>
            </a:r>
            <a:r>
              <a:rPr lang="en-GB" sz="1400" b="0" kern="0" dirty="0" err="1" smtClean="0">
                <a:solidFill>
                  <a:schemeClr val="accent5">
                    <a:lumMod val="75000"/>
                  </a:schemeClr>
                </a:solidFill>
              </a:rPr>
              <a:t>Burian</a:t>
            </a:r>
            <a:r>
              <a:rPr lang="en-GB" sz="1400" b="0" kern="0" dirty="0" smtClean="0">
                <a:solidFill>
                  <a:schemeClr val="accent5">
                    <a:lumMod val="75000"/>
                  </a:schemeClr>
                </a:solidFill>
              </a:rPr>
              <a:t/>
            </a:r>
            <a:br>
              <a:rPr lang="en-GB" sz="1400" b="0" kern="0" dirty="0" smtClean="0">
                <a:solidFill>
                  <a:schemeClr val="accent5">
                    <a:lumMod val="75000"/>
                  </a:schemeClr>
                </a:solidFill>
              </a:rPr>
            </a:br>
            <a:endParaRPr lang="en-GB" sz="1400" kern="0" dirty="0">
              <a:solidFill>
                <a:schemeClr val="accent5">
                  <a:lumMod val="75000"/>
                </a:schemeClr>
              </a:solidFill>
            </a:endParaRPr>
          </a:p>
        </p:txBody>
      </p:sp>
    </p:spTree>
    <p:extLst>
      <p:ext uri="{BB962C8B-B14F-4D97-AF65-F5344CB8AC3E}">
        <p14:creationId xmlns:p14="http://schemas.microsoft.com/office/powerpoint/2010/main" val="2921144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err="1" smtClean="0"/>
              <a:t>BRegDCAT</a:t>
            </a:r>
            <a:r>
              <a:rPr lang="en-GB" noProof="0" dirty="0" smtClean="0"/>
              <a:t>-AP</a:t>
            </a:r>
            <a:endParaRPr lang="en-GB" noProof="0" dirty="0"/>
          </a:p>
        </p:txBody>
      </p:sp>
      <p:sp>
        <p:nvSpPr>
          <p:cNvPr id="3" name="Marcador de contenido 2"/>
          <p:cNvSpPr>
            <a:spLocks noGrp="1"/>
          </p:cNvSpPr>
          <p:nvPr>
            <p:ph idx="1"/>
          </p:nvPr>
        </p:nvSpPr>
        <p:spPr>
          <a:xfrm>
            <a:off x="624417" y="2420888"/>
            <a:ext cx="10972800" cy="4096547"/>
          </a:xfrm>
        </p:spPr>
        <p:txBody>
          <a:bodyPr/>
          <a:lstStyle/>
          <a:p>
            <a:pPr indent="0">
              <a:buNone/>
            </a:pPr>
            <a:r>
              <a:rPr lang="en-GB" sz="1800" noProof="0" dirty="0" smtClean="0"/>
              <a:t>The DCAT Application profile for </a:t>
            </a:r>
            <a:r>
              <a:rPr lang="en-GB" sz="1800" b="1" noProof="0" dirty="0" smtClean="0"/>
              <a:t>base registries in Europe </a:t>
            </a:r>
            <a:r>
              <a:rPr lang="en-GB" sz="1800" noProof="0" dirty="0" smtClean="0"/>
              <a:t>(</a:t>
            </a:r>
            <a:r>
              <a:rPr lang="en-GB" sz="1800" noProof="0" dirty="0" err="1" smtClean="0"/>
              <a:t>BRegDCAT</a:t>
            </a:r>
            <a:r>
              <a:rPr lang="en-GB" sz="1800" noProof="0" dirty="0" smtClean="0"/>
              <a:t>-AP) is an extension of DCAT-AP for describing base registries, and the base information they contain, as well as the services they provide.</a:t>
            </a:r>
          </a:p>
          <a:p>
            <a:pPr indent="0">
              <a:buNone/>
            </a:pPr>
            <a:endParaRPr lang="en-GB" sz="1800" noProof="0" dirty="0" smtClean="0"/>
          </a:p>
          <a:p>
            <a:pPr indent="0">
              <a:buNone/>
            </a:pPr>
            <a:r>
              <a:rPr lang="en-GB" sz="1800" noProof="0" dirty="0" smtClean="0"/>
              <a:t>This specification is based on the Data Catalogue vocabulary (DCAT) Application profile for describing public sector datasets in Europe. </a:t>
            </a:r>
          </a:p>
          <a:p>
            <a:pPr indent="0">
              <a:buNone/>
            </a:pPr>
            <a:r>
              <a:rPr lang="en-GB" sz="1800" noProof="0" dirty="0" smtClean="0"/>
              <a:t>It is based on a use case to enable cross-border interoperability between base registries, defining a semantic model to describe base registries and their contents.</a:t>
            </a:r>
          </a:p>
          <a:p>
            <a:pPr indent="0">
              <a:buNone/>
            </a:pPr>
            <a:endParaRPr lang="en-GB" sz="1800" noProof="0" dirty="0" smtClean="0"/>
          </a:p>
          <a:p>
            <a:pPr indent="0">
              <a:buNone/>
            </a:pPr>
            <a:r>
              <a:rPr lang="en-GB" sz="1800" dirty="0" smtClean="0"/>
              <a:t>The work </a:t>
            </a:r>
            <a:r>
              <a:rPr lang="en-GB" sz="1800" dirty="0"/>
              <a:t>will be aligned with the new version of W3C DCAT (DCAT 2), </a:t>
            </a:r>
            <a:r>
              <a:rPr lang="en-GB" sz="1800" dirty="0" smtClean="0"/>
              <a:t>and with </a:t>
            </a:r>
            <a:r>
              <a:rPr lang="en-GB" sz="1800" dirty="0"/>
              <a:t>DCAT-AP.</a:t>
            </a:r>
            <a:r>
              <a:rPr lang="en-GB" dirty="0"/>
              <a:t> </a:t>
            </a:r>
            <a:endParaRPr lang="en-GB" sz="1800" noProof="0" dirty="0" smtClean="0"/>
          </a:p>
          <a:p>
            <a:pPr indent="0">
              <a:buNone/>
            </a:pPr>
            <a:endParaRPr lang="en-GB" sz="1800" noProof="0" dirty="0" smtClean="0"/>
          </a:p>
          <a:p>
            <a:pPr indent="0">
              <a:buNone/>
            </a:pPr>
            <a:r>
              <a:rPr lang="en-GB" sz="1800" noProof="0" dirty="0" smtClean="0"/>
              <a:t>This DCAT Application profile for base registries will contribute to develop an European Registry of Base Registries.</a:t>
            </a:r>
          </a:p>
          <a:p>
            <a:pPr indent="0">
              <a:buNone/>
            </a:pPr>
            <a:endParaRPr lang="en-GB" noProof="0" dirty="0"/>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10</a:t>
            </a:fld>
            <a:endParaRPr lang="en-GB" dirty="0"/>
          </a:p>
        </p:txBody>
      </p:sp>
      <p:sp>
        <p:nvSpPr>
          <p:cNvPr id="7"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Base Registries DCAT-AP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8725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smtClean="0"/>
              <a:t>Why is this DCAT application profile needed?</a:t>
            </a:r>
            <a:endParaRPr lang="en-GB" noProof="0"/>
          </a:p>
        </p:txBody>
      </p:sp>
      <p:sp>
        <p:nvSpPr>
          <p:cNvPr id="3" name="Marcador de contenido 2"/>
          <p:cNvSpPr>
            <a:spLocks noGrp="1"/>
          </p:cNvSpPr>
          <p:nvPr>
            <p:ph idx="1"/>
          </p:nvPr>
        </p:nvSpPr>
        <p:spPr>
          <a:xfrm>
            <a:off x="609600" y="2636912"/>
            <a:ext cx="10972800" cy="3744416"/>
          </a:xfrm>
        </p:spPr>
        <p:txBody>
          <a:bodyPr/>
          <a:lstStyle/>
          <a:p>
            <a:pPr indent="0">
              <a:buNone/>
            </a:pPr>
            <a:r>
              <a:rPr lang="en-GB" sz="1800" noProof="0" dirty="0" smtClean="0"/>
              <a:t>One of the long-term goals of a European Registry of Base Registries (ERBR) is to provide a full interconnection of base registries at the European level. </a:t>
            </a:r>
          </a:p>
          <a:p>
            <a:pPr indent="0">
              <a:buNone/>
            </a:pPr>
            <a:endParaRPr lang="en-GB" sz="1800" noProof="0" dirty="0" smtClean="0"/>
          </a:p>
          <a:p>
            <a:pPr indent="0">
              <a:buNone/>
            </a:pPr>
            <a:r>
              <a:rPr lang="en-GB" sz="1800" noProof="0" dirty="0" smtClean="0"/>
              <a:t>The </a:t>
            </a:r>
            <a:r>
              <a:rPr lang="en-GB" sz="1800" noProof="0" dirty="0" err="1" smtClean="0"/>
              <a:t>BRegDCAT</a:t>
            </a:r>
            <a:r>
              <a:rPr lang="en-GB" sz="1800" noProof="0" dirty="0" smtClean="0"/>
              <a:t>-AP will contribute to describe base registries and their contents, aiming at:</a:t>
            </a:r>
          </a:p>
          <a:p>
            <a:r>
              <a:rPr lang="en-GB" sz="1800" noProof="0" dirty="0" smtClean="0"/>
              <a:t>Facilitating data discovery;</a:t>
            </a:r>
          </a:p>
          <a:p>
            <a:r>
              <a:rPr lang="en-GB" sz="1800" noProof="0" dirty="0" smtClean="0"/>
              <a:t>Reducing redundancy and supporting the </a:t>
            </a:r>
            <a:r>
              <a:rPr lang="en-GB" sz="1800" dirty="0" smtClean="0"/>
              <a:t>O</a:t>
            </a:r>
            <a:r>
              <a:rPr lang="en-GB" sz="1800" noProof="0" dirty="0" err="1" smtClean="0"/>
              <a:t>nce</a:t>
            </a:r>
            <a:r>
              <a:rPr lang="en-GB" sz="1800" noProof="0" dirty="0" smtClean="0"/>
              <a:t>-Only principle;</a:t>
            </a:r>
          </a:p>
          <a:p>
            <a:r>
              <a:rPr lang="en-GB" sz="1800" noProof="0" dirty="0" smtClean="0"/>
              <a:t>Facilitating exchange of data;</a:t>
            </a:r>
          </a:p>
          <a:p>
            <a:r>
              <a:rPr lang="en-GB" sz="1800" noProof="0" dirty="0" smtClean="0"/>
              <a:t>Improving transparency;</a:t>
            </a:r>
          </a:p>
          <a:p>
            <a:r>
              <a:rPr lang="en-GB" sz="1800" noProof="0" dirty="0" smtClean="0"/>
              <a:t>Reducing cultural / language barriers in the exchange of data;</a:t>
            </a:r>
          </a:p>
          <a:p>
            <a:r>
              <a:rPr lang="en-GB" sz="1800" noProof="0" dirty="0" smtClean="0"/>
              <a:t>Enabling a mechanism for subsequent update of base registries and content.</a:t>
            </a:r>
          </a:p>
          <a:p>
            <a:endParaRPr lang="en-GB" noProof="0" dirty="0" smtClean="0"/>
          </a:p>
          <a:p>
            <a:endParaRPr lang="en-GB" noProof="0" dirty="0" smtClean="0"/>
          </a:p>
          <a:p>
            <a:endParaRPr lang="en-GB" noProof="0" dirty="0"/>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11</a:t>
            </a:fld>
            <a:endParaRPr lang="en-GB" dirty="0"/>
          </a:p>
        </p:txBody>
      </p:sp>
      <p:sp>
        <p:nvSpPr>
          <p:cNvPr id="7"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Base Registries DCAT-AP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637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597495" y="1755341"/>
            <a:ext cx="10972800" cy="936625"/>
          </a:xfrm>
        </p:spPr>
        <p:txBody>
          <a:bodyPr/>
          <a:lstStyle/>
          <a:p>
            <a:r>
              <a:rPr lang="en-GB" noProof="0" dirty="0" smtClean="0"/>
              <a:t>Cornerstone of Interoperability</a:t>
            </a:r>
            <a:endParaRPr lang="en-GB" noProof="0" dirty="0"/>
          </a:p>
        </p:txBody>
      </p:sp>
      <p:sp>
        <p:nvSpPr>
          <p:cNvPr id="6" name="Marcador de texto 5"/>
          <p:cNvSpPr>
            <a:spLocks noGrp="1"/>
          </p:cNvSpPr>
          <p:nvPr>
            <p:ph type="body" sz="quarter" idx="14"/>
          </p:nvPr>
        </p:nvSpPr>
        <p:spPr/>
        <p:txBody>
          <a:bodyPr/>
          <a:lstStyle/>
          <a:p>
            <a:pPr marL="0" indent="0">
              <a:buNone/>
            </a:pPr>
            <a:endParaRPr lang="en-GB" noProof="0" dirty="0" smtClean="0"/>
          </a:p>
          <a:p>
            <a:pPr marL="0" indent="0">
              <a:buNone/>
            </a:pPr>
            <a:endParaRPr lang="en-GB" noProof="0" dirty="0" smtClean="0"/>
          </a:p>
          <a:p>
            <a:pPr marL="0" indent="0">
              <a:buNone/>
            </a:pPr>
            <a:endParaRPr lang="en-GB" noProof="0" dirty="0" smtClean="0"/>
          </a:p>
          <a:p>
            <a:pPr marL="0" indent="0" algn="ctr">
              <a:buNone/>
            </a:pPr>
            <a:r>
              <a:rPr lang="en-GB" noProof="0" dirty="0" smtClean="0"/>
              <a:t>BRegDCAT-AP will define an abstract model, a vocabulary and taxonomies to describe BRs and deliver reusable metadata (e.g. by an API)</a:t>
            </a:r>
          </a:p>
          <a:p>
            <a:endParaRPr lang="en-GB" noProof="0" dirty="0"/>
          </a:p>
        </p:txBody>
      </p:sp>
      <p:sp>
        <p:nvSpPr>
          <p:cNvPr id="7" name="Marcador de texto 6"/>
          <p:cNvSpPr>
            <a:spLocks noGrp="1"/>
          </p:cNvSpPr>
          <p:nvPr>
            <p:ph type="body" sz="quarter" idx="15"/>
          </p:nvPr>
        </p:nvSpPr>
        <p:spPr>
          <a:xfrm>
            <a:off x="6219859" y="2564904"/>
            <a:ext cx="5376333" cy="3673475"/>
          </a:xfrm>
        </p:spPr>
        <p:txBody>
          <a:bodyPr/>
          <a:lstStyle/>
          <a:p>
            <a:pPr marL="0" indent="0">
              <a:buNone/>
            </a:pPr>
            <a:endParaRPr lang="en-GB" sz="2800" noProof="0" dirty="0" smtClean="0"/>
          </a:p>
          <a:p>
            <a:pPr marL="0" indent="0">
              <a:buNone/>
            </a:pPr>
            <a:r>
              <a:rPr lang="en-GB" sz="2400" noProof="0" dirty="0" smtClean="0"/>
              <a:t>“In a long run, the ERBR should allow searching for base registries and the items contained in them either through a GUI or an API.”</a:t>
            </a:r>
          </a:p>
          <a:p>
            <a:pPr marL="0" indent="0" algn="r">
              <a:buNone/>
            </a:pPr>
            <a:r>
              <a:rPr lang="en-GB" sz="1200" noProof="0" dirty="0" smtClean="0"/>
              <a:t>Vision Document for European Registry of Registries</a:t>
            </a:r>
          </a:p>
          <a:p>
            <a:endParaRPr lang="en-GB" sz="2800" noProof="0" dirty="0"/>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12</a:t>
            </a:fld>
            <a:endParaRPr lang="en-GB" dirty="0"/>
          </a:p>
        </p:txBody>
      </p:sp>
      <p:sp>
        <p:nvSpPr>
          <p:cNvPr id="10"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Base Registries DCAT-AP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052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n-GB" smtClean="0"/>
              <a:t>European Registry of Base Registries</a:t>
            </a:r>
            <a:endParaRPr lang="en-GB" dirty="0"/>
          </a:p>
        </p:txBody>
      </p:sp>
      <p:sp>
        <p:nvSpPr>
          <p:cNvPr id="8" name="Marcador de texto 7"/>
          <p:cNvSpPr>
            <a:spLocks noGrp="1"/>
          </p:cNvSpPr>
          <p:nvPr>
            <p:ph type="body" sz="half" idx="2"/>
          </p:nvPr>
        </p:nvSpPr>
        <p:spPr/>
        <p:txBody>
          <a:bodyPr/>
          <a:lstStyle/>
          <a:p>
            <a:r>
              <a:rPr lang="en-GB" smtClean="0"/>
              <a:t>Need for Legal, Technical, Organizational Standards</a:t>
            </a:r>
            <a:endParaRPr lang="en-GB" dirty="0"/>
          </a:p>
        </p:txBody>
      </p:sp>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13</a:t>
            </a:fld>
            <a:endParaRPr lang="en-GB" dirty="0"/>
          </a:p>
        </p:txBody>
      </p:sp>
      <p:pic>
        <p:nvPicPr>
          <p:cNvPr id="16" name="Imagen 15" descr="infographic (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648" y="1268760"/>
            <a:ext cx="6014209" cy="4042554"/>
          </a:xfrm>
          <a:prstGeom prst="rect">
            <a:avLst/>
          </a:prstGeom>
        </p:spPr>
      </p:pic>
      <p:sp>
        <p:nvSpPr>
          <p:cNvPr id="18" name="Rectángulo 17"/>
          <p:cNvSpPr/>
          <p:nvPr/>
        </p:nvSpPr>
        <p:spPr>
          <a:xfrm>
            <a:off x="3143672" y="3933056"/>
            <a:ext cx="5832648" cy="648072"/>
          </a:xfrm>
          <a:prstGeom prst="rect">
            <a:avLst/>
          </a:prstGeom>
          <a:solidFill>
            <a:srgbClr val="FFFF0A">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s-ES" sz="1800" b="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Base Registries DCAT-AP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1604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smtClean="0"/>
              <a:t>INSPIRE and EDP as reference</a:t>
            </a:r>
            <a:endParaRPr lang="en-GB" noProof="0"/>
          </a:p>
        </p:txBody>
      </p:sp>
      <p:sp>
        <p:nvSpPr>
          <p:cNvPr id="3" name="Marcador de contenido 2"/>
          <p:cNvSpPr>
            <a:spLocks noGrp="1"/>
          </p:cNvSpPr>
          <p:nvPr>
            <p:ph idx="1"/>
          </p:nvPr>
        </p:nvSpPr>
        <p:spPr>
          <a:xfrm>
            <a:off x="609600" y="2636912"/>
            <a:ext cx="10972800" cy="3816424"/>
          </a:xfrm>
        </p:spPr>
        <p:txBody>
          <a:bodyPr/>
          <a:lstStyle/>
          <a:p>
            <a:pPr indent="0">
              <a:buNone/>
            </a:pPr>
            <a:r>
              <a:rPr lang="en-GB" sz="1800" noProof="0" dirty="0" smtClean="0"/>
              <a:t>An important step to achieve an ERBR is to exchange a homogeneous descriptive information about registries and their content. For this, we need standards such as DCAT, cornerstone of the </a:t>
            </a:r>
            <a:r>
              <a:rPr lang="en-GB" sz="1800" b="1" noProof="0" dirty="0" smtClean="0"/>
              <a:t>European Data Portal</a:t>
            </a:r>
            <a:r>
              <a:rPr lang="en-GB" sz="1800" noProof="0" dirty="0" smtClean="0"/>
              <a:t> — a reference in terms of metadata interoperability — that allows it to collect and aggregate information from all Member States automatically.</a:t>
            </a:r>
          </a:p>
          <a:p>
            <a:pPr indent="0">
              <a:buNone/>
            </a:pPr>
            <a:endParaRPr lang="en-GB" sz="1800" noProof="0" dirty="0" smtClean="0"/>
          </a:p>
          <a:p>
            <a:pPr indent="0">
              <a:buNone/>
            </a:pPr>
            <a:r>
              <a:rPr lang="en-GB" sz="1800" b="1" noProof="0" dirty="0" smtClean="0"/>
              <a:t>INSPIRE </a:t>
            </a:r>
            <a:r>
              <a:rPr lang="en-GB" sz="1800" noProof="0" dirty="0" smtClean="0"/>
              <a:t>Register of Registers is based also in DCAT (</a:t>
            </a:r>
            <a:r>
              <a:rPr lang="en-GB" sz="1800" noProof="0" dirty="0" err="1" smtClean="0"/>
              <a:t>GeoDCAT</a:t>
            </a:r>
            <a:r>
              <a:rPr lang="en-GB" sz="1800" noProof="0" dirty="0" smtClean="0"/>
              <a:t>-AP).</a:t>
            </a:r>
          </a:p>
          <a:p>
            <a:pPr indent="0">
              <a:buNone/>
            </a:pPr>
            <a:endParaRPr lang="en-GB" sz="1800" noProof="0" dirty="0" smtClean="0"/>
          </a:p>
          <a:p>
            <a:pPr indent="0">
              <a:buNone/>
            </a:pPr>
            <a:r>
              <a:rPr lang="en-GB" sz="1800" noProof="0" dirty="0" smtClean="0"/>
              <a:t>Since DCAT is a generic vocabulary to represent Data catalogues, the </a:t>
            </a:r>
            <a:r>
              <a:rPr lang="en-GB" sz="1800" noProof="0" dirty="0" err="1" smtClean="0"/>
              <a:t>BRegDCAT</a:t>
            </a:r>
            <a:r>
              <a:rPr lang="en-GB" sz="1800" noProof="0" dirty="0" smtClean="0"/>
              <a:t> Application profile would have </a:t>
            </a:r>
            <a:r>
              <a:rPr lang="en-GB" sz="1800" b="1" noProof="0" dirty="0" smtClean="0"/>
              <a:t>additional descriptive elements </a:t>
            </a:r>
            <a:r>
              <a:rPr lang="en-GB" sz="1800" noProof="0" dirty="0" smtClean="0"/>
              <a:t>that fit the reality of Base Registries in Europe (and in the rest of the World).</a:t>
            </a:r>
          </a:p>
          <a:p>
            <a:endParaRPr lang="en-GB" noProof="0" dirty="0"/>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14</a:t>
            </a:fld>
            <a:endParaRPr lang="en-GB" dirty="0"/>
          </a:p>
        </p:txBody>
      </p:sp>
      <p:sp>
        <p:nvSpPr>
          <p:cNvPr id="7"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Base Registries DCAT-AP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8765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smtClean="0"/>
              <a:t>Semantic interoperability challenge</a:t>
            </a:r>
            <a:endParaRPr lang="en-GB" noProof="0"/>
          </a:p>
        </p:txBody>
      </p:sp>
      <p:sp>
        <p:nvSpPr>
          <p:cNvPr id="3" name="Marcador de contenido 2"/>
          <p:cNvSpPr>
            <a:spLocks noGrp="1"/>
          </p:cNvSpPr>
          <p:nvPr>
            <p:ph idx="1"/>
          </p:nvPr>
        </p:nvSpPr>
        <p:spPr/>
        <p:txBody>
          <a:bodyPr/>
          <a:lstStyle/>
          <a:p>
            <a:pPr indent="0">
              <a:buNone/>
            </a:pPr>
            <a:r>
              <a:rPr lang="en-GB" sz="1800" noProof="0" dirty="0" smtClean="0"/>
              <a:t>The work will be based on ISA</a:t>
            </a:r>
            <a:r>
              <a:rPr lang="en-GB" sz="1800" baseline="30000" noProof="0" dirty="0" smtClean="0"/>
              <a:t>2</a:t>
            </a:r>
            <a:r>
              <a:rPr lang="en-GB" sz="1800" noProof="0" dirty="0" smtClean="0"/>
              <a:t> Core Vocabularies.</a:t>
            </a:r>
          </a:p>
          <a:p>
            <a:pPr indent="0">
              <a:buNone/>
            </a:pPr>
            <a:endParaRPr lang="en-GB" sz="1800" noProof="0" dirty="0" smtClean="0"/>
          </a:p>
          <a:p>
            <a:pPr indent="0">
              <a:buNone/>
            </a:pPr>
            <a:r>
              <a:rPr lang="en-GB" sz="1800" noProof="0" dirty="0" smtClean="0"/>
              <a:t>Although it might be expected to have multiple languages describing Base Registries, WG will recommend the use of specific </a:t>
            </a:r>
            <a:r>
              <a:rPr lang="en-GB" sz="1800" b="1" noProof="0" dirty="0" smtClean="0"/>
              <a:t>multilingual taxonomies</a:t>
            </a:r>
            <a:r>
              <a:rPr lang="en-GB" sz="1800" noProof="0" dirty="0" smtClean="0"/>
              <a:t>, and the </a:t>
            </a:r>
            <a:r>
              <a:rPr lang="en-GB" sz="1800" b="1" noProof="0" dirty="0" err="1" smtClean="0"/>
              <a:t>EuroVoc</a:t>
            </a:r>
            <a:r>
              <a:rPr lang="en-GB" sz="1800" noProof="0" dirty="0" smtClean="0"/>
              <a:t> </a:t>
            </a:r>
            <a:r>
              <a:rPr lang="en-GB" sz="1800" dirty="0"/>
              <a:t>thesaurus for the work of the </a:t>
            </a:r>
            <a:r>
              <a:rPr lang="en-GB" sz="1800" dirty="0" err="1"/>
              <a:t>BRegDCAT</a:t>
            </a:r>
            <a:r>
              <a:rPr lang="en-GB" sz="1800" dirty="0"/>
              <a:t> Application </a:t>
            </a:r>
            <a:r>
              <a:rPr lang="en-GB" sz="1800" dirty="0" smtClean="0"/>
              <a:t>profile</a:t>
            </a:r>
            <a:r>
              <a:rPr lang="en-GB" sz="1800" dirty="0"/>
              <a:t>.</a:t>
            </a:r>
            <a:endParaRPr lang="en-GB" sz="1800" noProof="0" dirty="0" smtClean="0"/>
          </a:p>
          <a:p>
            <a:pPr indent="0">
              <a:buNone/>
            </a:pPr>
            <a:endParaRPr lang="en-GB" sz="1800" noProof="0" dirty="0" smtClean="0"/>
          </a:p>
          <a:p>
            <a:pPr indent="0">
              <a:buNone/>
            </a:pPr>
            <a:r>
              <a:rPr lang="en-GB" sz="1800" noProof="0" dirty="0" smtClean="0"/>
              <a:t>The work will be based on the Publications Office recommendations, relying on Named Authority Lists (value lists): </a:t>
            </a:r>
            <a:r>
              <a:rPr lang="en-GB" sz="1800" i="1" noProof="0" dirty="0" smtClean="0"/>
              <a:t>Access right, Administrative territorial unit, Country, Data theme, Dataset types, Language, Organization type, Target audience, etc.</a:t>
            </a:r>
          </a:p>
          <a:p>
            <a:endParaRPr lang="en-GB" noProof="0" dirty="0"/>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15</a:t>
            </a:fld>
            <a:endParaRPr lang="en-GB" dirty="0"/>
          </a:p>
        </p:txBody>
      </p:sp>
      <p:sp>
        <p:nvSpPr>
          <p:cNvPr id="7"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Base Registries DCAT-AP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7880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800" dirty="0"/>
              <a:t>Data Model </a:t>
            </a:r>
            <a:r>
              <a:rPr lang="en-GB" sz="2800" dirty="0" smtClean="0"/>
              <a:t>and vocabulary</a:t>
            </a:r>
            <a:r>
              <a:rPr lang="en-GB" sz="3200" dirty="0" smtClean="0"/>
              <a:t/>
            </a:r>
            <a:br>
              <a:rPr lang="en-GB" sz="3200" dirty="0" smtClean="0"/>
            </a:br>
            <a:r>
              <a:rPr lang="en-GB" sz="1800" dirty="0" smtClean="0"/>
              <a:t>(early editor’s draft)</a:t>
            </a:r>
            <a:r>
              <a:rPr lang="en-GB" dirty="0"/>
              <a:t/>
            </a:r>
            <a:br>
              <a:rPr lang="en-GB" dirty="0"/>
            </a:br>
            <a:r>
              <a:rPr lang="en-GB" noProof="0" dirty="0" smtClean="0"/>
              <a:t/>
            </a:r>
            <a:br>
              <a:rPr lang="en-GB" noProof="0" dirty="0" smtClean="0"/>
            </a:br>
            <a:endParaRPr lang="en-GB" noProof="0" dirty="0"/>
          </a:p>
        </p:txBody>
      </p:sp>
      <p:sp>
        <p:nvSpPr>
          <p:cNvPr id="6" name="Marcador de texto 5"/>
          <p:cNvSpPr>
            <a:spLocks noGrp="1"/>
          </p:cNvSpPr>
          <p:nvPr>
            <p:ph type="body" idx="1"/>
          </p:nvPr>
        </p:nvSpPr>
        <p:spPr>
          <a:xfrm>
            <a:off x="963084" y="2710583"/>
            <a:ext cx="10363200" cy="1366489"/>
          </a:xfrm>
        </p:spPr>
        <p:txBody>
          <a:bodyPr/>
          <a:lstStyle/>
          <a:p>
            <a:r>
              <a:rPr lang="en-GB" sz="3200" b="1" cap="all" dirty="0">
                <a:latin typeface="+mj-lt"/>
                <a:ea typeface="+mj-ea"/>
                <a:cs typeface="+mj-cs"/>
              </a:rPr>
              <a:t>Specification of </a:t>
            </a:r>
            <a:endParaRPr lang="en-GB" sz="3200" b="1" cap="all" dirty="0" smtClean="0">
              <a:latin typeface="+mj-lt"/>
              <a:ea typeface="+mj-ea"/>
              <a:cs typeface="+mj-cs"/>
            </a:endParaRPr>
          </a:p>
          <a:p>
            <a:r>
              <a:rPr lang="en-GB" sz="3200" b="1" cap="all" dirty="0" smtClean="0">
                <a:latin typeface="+mj-lt"/>
                <a:ea typeface="+mj-ea"/>
                <a:cs typeface="+mj-cs"/>
              </a:rPr>
              <a:t>Registry </a:t>
            </a:r>
            <a:r>
              <a:rPr lang="en-GB" sz="3200" b="1" cap="all" dirty="0">
                <a:latin typeface="+mj-lt"/>
                <a:ea typeface="+mj-ea"/>
                <a:cs typeface="+mj-cs"/>
              </a:rPr>
              <a:t>of </a:t>
            </a:r>
            <a:r>
              <a:rPr lang="en-GB" sz="3200" b="1" cap="all" dirty="0" smtClean="0">
                <a:latin typeface="+mj-lt"/>
                <a:ea typeface="+mj-ea"/>
                <a:cs typeface="+mj-cs"/>
              </a:rPr>
              <a:t>Registries.</a:t>
            </a:r>
            <a:endParaRPr lang="es-ES" sz="3200" b="1" cap="all" dirty="0">
              <a:latin typeface="+mj-lt"/>
              <a:ea typeface="+mj-ea"/>
              <a:cs typeface="+mj-cs"/>
            </a:endParaRPr>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16</a:t>
            </a:fld>
            <a:endParaRPr lang="en-GB" dirty="0"/>
          </a:p>
        </p:txBody>
      </p:sp>
    </p:spTree>
    <p:extLst>
      <p:ext uri="{BB962C8B-B14F-4D97-AF65-F5344CB8AC3E}">
        <p14:creationId xmlns:p14="http://schemas.microsoft.com/office/powerpoint/2010/main" val="4135327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n-GB" dirty="0" smtClean="0"/>
              <a:t>Base Registry (Service)</a:t>
            </a:r>
            <a:endParaRPr lang="en-GB" dirty="0"/>
          </a:p>
        </p:txBody>
      </p:sp>
      <p:sp>
        <p:nvSpPr>
          <p:cNvPr id="3" name="Marcador de texto 2"/>
          <p:cNvSpPr>
            <a:spLocks noGrp="1"/>
          </p:cNvSpPr>
          <p:nvPr>
            <p:ph type="body" sz="half" idx="2"/>
          </p:nvPr>
        </p:nvSpPr>
        <p:spPr/>
        <p:txBody>
          <a:bodyPr/>
          <a:lstStyle/>
          <a:p>
            <a:r>
              <a:rPr lang="en-GB" smtClean="0"/>
              <a:t>cpsv:PublicService</a:t>
            </a:r>
          </a:p>
          <a:p>
            <a:r>
              <a:rPr lang="en-GB" smtClean="0"/>
              <a:t>cv:PublicOrganization</a:t>
            </a:r>
            <a:endParaRPr lang="en-GB" dirty="0"/>
          </a:p>
        </p:txBody>
      </p:sp>
      <p:sp>
        <p:nvSpPr>
          <p:cNvPr id="4" name="Marcador de número de diapositiva 3"/>
          <p:cNvSpPr>
            <a:spLocks noGrp="1"/>
          </p:cNvSpPr>
          <p:nvPr>
            <p:ph type="sldNum" sz="quarter" idx="12"/>
          </p:nvPr>
        </p:nvSpPr>
        <p:spPr/>
        <p:txBody>
          <a:bodyPr/>
          <a:lstStyle/>
          <a:p>
            <a:pPr>
              <a:defRPr/>
            </a:pPr>
            <a:endParaRPr lang="en-GB" smtClean="0"/>
          </a:p>
          <a:p>
            <a:pPr>
              <a:defRPr/>
            </a:pPr>
            <a:fld id="{396CDD1B-50E0-44E8-82B7-F85F69F6D40C}" type="slidenum">
              <a:rPr lang="en-GB" smtClean="0"/>
              <a:pPr>
                <a:defRPr/>
              </a:pPr>
              <a:t>17</a:t>
            </a:fld>
            <a:endParaRPr lang="en-GB" dirty="0"/>
          </a:p>
        </p:txBody>
      </p:sp>
      <p:pic>
        <p:nvPicPr>
          <p:cNvPr id="10" name="Imagen 9"/>
          <p:cNvPicPr>
            <a:picLocks noChangeAspect="1"/>
          </p:cNvPicPr>
          <p:nvPr/>
        </p:nvPicPr>
        <p:blipFill>
          <a:blip r:embed="rId2"/>
          <a:stretch>
            <a:fillRect/>
          </a:stretch>
        </p:blipFill>
        <p:spPr>
          <a:xfrm>
            <a:off x="4367808" y="2996952"/>
            <a:ext cx="2129532" cy="3673626"/>
          </a:xfrm>
          <a:prstGeom prst="rect">
            <a:avLst/>
          </a:prstGeom>
        </p:spPr>
      </p:pic>
      <p:sp>
        <p:nvSpPr>
          <p:cNvPr id="8"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Data Model and Vocabulary</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0016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609600" y="1052736"/>
            <a:ext cx="5630415" cy="1162050"/>
          </a:xfrm>
        </p:spPr>
        <p:txBody>
          <a:bodyPr/>
          <a:lstStyle/>
          <a:p>
            <a:r>
              <a:rPr lang="en-GB" smtClean="0"/>
              <a:t>Registry of Base Registries (Service)</a:t>
            </a:r>
            <a:endParaRPr lang="en-GB" dirty="0"/>
          </a:p>
        </p:txBody>
      </p:sp>
      <p:sp>
        <p:nvSpPr>
          <p:cNvPr id="3" name="Marcador de texto 2"/>
          <p:cNvSpPr>
            <a:spLocks noGrp="1"/>
          </p:cNvSpPr>
          <p:nvPr>
            <p:ph type="body" sz="half" idx="2"/>
          </p:nvPr>
        </p:nvSpPr>
        <p:spPr/>
        <p:txBody>
          <a:bodyPr/>
          <a:lstStyle/>
          <a:p>
            <a:r>
              <a:rPr lang="en-GB" smtClean="0"/>
              <a:t>cpsv:PublicService</a:t>
            </a:r>
          </a:p>
          <a:p>
            <a:r>
              <a:rPr lang="en-GB" smtClean="0"/>
              <a:t>hasPart/isPartOf</a:t>
            </a:r>
            <a:endParaRPr lang="en-GB" dirty="0"/>
          </a:p>
        </p:txBody>
      </p:sp>
      <p:sp>
        <p:nvSpPr>
          <p:cNvPr id="4" name="Marcador de número de diapositiva 3"/>
          <p:cNvSpPr>
            <a:spLocks noGrp="1"/>
          </p:cNvSpPr>
          <p:nvPr>
            <p:ph type="sldNum" sz="quarter" idx="12"/>
          </p:nvPr>
        </p:nvSpPr>
        <p:spPr/>
        <p:txBody>
          <a:bodyPr/>
          <a:lstStyle/>
          <a:p>
            <a:pPr>
              <a:defRPr/>
            </a:pPr>
            <a:endParaRPr lang="en-GB" smtClean="0"/>
          </a:p>
          <a:p>
            <a:pPr>
              <a:defRPr/>
            </a:pPr>
            <a:fld id="{396CDD1B-50E0-44E8-82B7-F85F69F6D40C}" type="slidenum">
              <a:rPr lang="en-GB" smtClean="0"/>
              <a:pPr>
                <a:defRPr/>
              </a:pPr>
              <a:t>18</a:t>
            </a:fld>
            <a:endParaRPr lang="en-GB" dirty="0"/>
          </a:p>
        </p:txBody>
      </p:sp>
      <p:pic>
        <p:nvPicPr>
          <p:cNvPr id="8" name="Imagen 7"/>
          <p:cNvPicPr>
            <a:picLocks noChangeAspect="1"/>
          </p:cNvPicPr>
          <p:nvPr/>
        </p:nvPicPr>
        <p:blipFill>
          <a:blip r:embed="rId2"/>
          <a:stretch>
            <a:fillRect/>
          </a:stretch>
        </p:blipFill>
        <p:spPr>
          <a:xfrm>
            <a:off x="4439816" y="2924944"/>
            <a:ext cx="2293843" cy="3823072"/>
          </a:xfrm>
          <a:prstGeom prst="rect">
            <a:avLst/>
          </a:prstGeom>
        </p:spPr>
      </p:pic>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Data Model and Vocabulary</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1899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71664" y="1268760"/>
            <a:ext cx="3651347" cy="5465191"/>
          </a:xfrm>
          <a:prstGeom prst="rect">
            <a:avLst/>
          </a:prstGeom>
        </p:spPr>
      </p:pic>
      <p:sp>
        <p:nvSpPr>
          <p:cNvPr id="7" name="Título 6"/>
          <p:cNvSpPr>
            <a:spLocks noGrp="1"/>
          </p:cNvSpPr>
          <p:nvPr>
            <p:ph type="title"/>
          </p:nvPr>
        </p:nvSpPr>
        <p:spPr>
          <a:xfrm>
            <a:off x="609600" y="1052736"/>
            <a:ext cx="5630415" cy="1162050"/>
          </a:xfrm>
        </p:spPr>
        <p:txBody>
          <a:bodyPr/>
          <a:lstStyle/>
          <a:p>
            <a:r>
              <a:rPr lang="en-GB" smtClean="0"/>
              <a:t>Legislation</a:t>
            </a:r>
            <a:endParaRPr lang="en-GB" dirty="0"/>
          </a:p>
        </p:txBody>
      </p:sp>
      <p:sp>
        <p:nvSpPr>
          <p:cNvPr id="3" name="Marcador de texto 2"/>
          <p:cNvSpPr>
            <a:spLocks noGrp="1"/>
          </p:cNvSpPr>
          <p:nvPr>
            <p:ph type="body" sz="half" idx="2"/>
          </p:nvPr>
        </p:nvSpPr>
        <p:spPr/>
        <p:txBody>
          <a:bodyPr/>
          <a:lstStyle/>
          <a:p>
            <a:r>
              <a:rPr lang="en-GB" smtClean="0"/>
              <a:t>cpsv:Rule</a:t>
            </a:r>
          </a:p>
          <a:p>
            <a:r>
              <a:rPr lang="en-GB" smtClean="0"/>
              <a:t>eli:LegalResource</a:t>
            </a:r>
            <a:endParaRPr lang="en-GB" dirty="0"/>
          </a:p>
        </p:txBody>
      </p:sp>
      <p:sp>
        <p:nvSpPr>
          <p:cNvPr id="4" name="Marcador de número de diapositiva 3"/>
          <p:cNvSpPr>
            <a:spLocks noGrp="1"/>
          </p:cNvSpPr>
          <p:nvPr>
            <p:ph type="sldNum" sz="quarter" idx="12"/>
          </p:nvPr>
        </p:nvSpPr>
        <p:spPr/>
        <p:txBody>
          <a:bodyPr/>
          <a:lstStyle/>
          <a:p>
            <a:pPr>
              <a:defRPr/>
            </a:pPr>
            <a:endParaRPr lang="en-GB" smtClean="0"/>
          </a:p>
          <a:p>
            <a:pPr>
              <a:defRPr/>
            </a:pPr>
            <a:fld id="{396CDD1B-50E0-44E8-82B7-F85F69F6D40C}" type="slidenum">
              <a:rPr lang="en-GB" smtClean="0"/>
              <a:pPr>
                <a:defRPr/>
              </a:pPr>
              <a:t>19</a:t>
            </a:fld>
            <a:endParaRPr lang="en-GB" dirty="0"/>
          </a:p>
        </p:txBody>
      </p:sp>
      <p:sp>
        <p:nvSpPr>
          <p:cNvPr id="8"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Data Model and Vocabulary</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47460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0"/>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Disclaimer</a:t>
            </a:r>
          </a:p>
          <a:p>
            <a:endParaRPr lang="en-GB" sz="2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577498" y="2259013"/>
            <a:ext cx="9037004" cy="268215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08000" algn="just" eaLnBrk="1" hangingPunct="1">
              <a:lnSpc>
                <a:spcPct val="150000"/>
              </a:lnSpc>
              <a:spcBef>
                <a:spcPts val="0"/>
              </a:spcBef>
              <a:spcAft>
                <a:spcPts val="0"/>
              </a:spcAft>
              <a:defRPr/>
            </a:pPr>
            <a:r>
              <a:rPr lang="en-GB" sz="1200" b="0" dirty="0">
                <a:solidFill>
                  <a:srgbClr val="002060"/>
                </a:solidFill>
                <a:latin typeface="Tahoma" panose="020B0604030504040204" pitchFamily="34" charset="0"/>
                <a:ea typeface="Tahoma" panose="020B0604030504040204" pitchFamily="34" charset="0"/>
                <a:cs typeface="Tahoma" panose="020B0604030504040204" pitchFamily="34" charset="0"/>
              </a:rPr>
              <a:t>The information and views set out in this publication are those of the author(s) and do not necessarily reflect the official opinion of the European Commission. The European Commission does not guarantee the accuracy of the data included in this document. Neither the European Commission nor any person acting on the European Commission’s behalf may be held responsible for the use which may be made of the information contained therein. </a:t>
            </a:r>
          </a:p>
          <a:p>
            <a:pPr marL="108000" algn="just" eaLnBrk="1" hangingPunct="1">
              <a:lnSpc>
                <a:spcPct val="150000"/>
              </a:lnSpc>
              <a:spcBef>
                <a:spcPts val="0"/>
              </a:spcBef>
              <a:spcAft>
                <a:spcPts val="0"/>
              </a:spcAft>
              <a:defRPr/>
            </a:pPr>
            <a:endParaRPr lang="en-GB" sz="1200" b="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08000" algn="just" eaLnBrk="1" hangingPunct="1">
              <a:lnSpc>
                <a:spcPct val="150000"/>
              </a:lnSpc>
              <a:spcBef>
                <a:spcPts val="600"/>
              </a:spcBef>
              <a:spcAft>
                <a:spcPts val="0"/>
              </a:spcAft>
              <a:defRPr/>
            </a:pPr>
            <a:r>
              <a:rPr lang="en-GB" sz="1200" b="0" dirty="0">
                <a:solidFill>
                  <a:srgbClr val="002060"/>
                </a:solidFill>
                <a:latin typeface="Tahoma" panose="020B0604030504040204" pitchFamily="34" charset="0"/>
                <a:ea typeface="Tahoma" panose="020B0604030504040204" pitchFamily="34" charset="0"/>
                <a:cs typeface="Tahoma" panose="020B0604030504040204" pitchFamily="34" charset="0"/>
              </a:rPr>
              <a:t>This publication is used to support a webinar that will be recorded and made available to the participants.</a:t>
            </a:r>
          </a:p>
          <a:p>
            <a:pPr marL="108000" algn="just" eaLnBrk="1" hangingPunct="1">
              <a:lnSpc>
                <a:spcPct val="150000"/>
              </a:lnSpc>
              <a:spcBef>
                <a:spcPts val="600"/>
              </a:spcBef>
              <a:spcAft>
                <a:spcPts val="0"/>
              </a:spcAft>
              <a:defRPr/>
            </a:pPr>
            <a:endParaRPr lang="en-GB" sz="1200" b="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108000" algn="just" eaLnBrk="1" hangingPunct="1">
              <a:lnSpc>
                <a:spcPct val="150000"/>
              </a:lnSpc>
              <a:spcBef>
                <a:spcPts val="600"/>
              </a:spcBef>
              <a:spcAft>
                <a:spcPts val="0"/>
              </a:spcAft>
              <a:defRPr/>
            </a:pPr>
            <a:r>
              <a:rPr lang="en-GB" sz="1200" b="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GB" sz="1200" b="0" dirty="0">
                <a:solidFill>
                  <a:srgbClr val="002060"/>
                </a:solidFill>
                <a:latin typeface="Tahoma" panose="020B0604030504040204" pitchFamily="34" charset="0"/>
                <a:ea typeface="Tahoma" panose="020B0604030504040204" pitchFamily="34" charset="0"/>
                <a:cs typeface="Tahoma" panose="020B0604030504040204" pitchFamily="34" charset="0"/>
              </a:rPr>
              <a:t>European Union, </a:t>
            </a:r>
            <a:r>
              <a:rPr lang="en-GB" sz="1200" b="0" dirty="0" smtClean="0">
                <a:solidFill>
                  <a:srgbClr val="002060"/>
                </a:solidFill>
                <a:latin typeface="Tahoma" panose="020B0604030504040204" pitchFamily="34" charset="0"/>
                <a:ea typeface="Tahoma" panose="020B0604030504040204" pitchFamily="34" charset="0"/>
                <a:cs typeface="Tahoma" panose="020B0604030504040204" pitchFamily="34" charset="0"/>
              </a:rPr>
              <a:t>2019</a:t>
            </a:r>
            <a:endParaRPr lang="fr-FR" sz="1200" b="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9299872" y="6337126"/>
            <a:ext cx="2844800" cy="476250"/>
          </a:xfrm>
        </p:spPr>
        <p:txBody>
          <a:bodyPr/>
          <a:lstStyle/>
          <a:p>
            <a:pPr>
              <a:defRPr/>
            </a:pPr>
            <a:fld id="{396CDD1B-50E0-44E8-82B7-F85F69F6D40C}" type="slidenum">
              <a:rPr lang="en-GB" smtClean="0"/>
              <a:pPr>
                <a:defRPr/>
              </a:pPr>
              <a:t>2</a:t>
            </a:fld>
            <a:endParaRPr lang="en-GB" dirty="0"/>
          </a:p>
        </p:txBody>
      </p:sp>
    </p:spTree>
    <p:extLst>
      <p:ext uri="{BB962C8B-B14F-4D97-AF65-F5344CB8AC3E}">
        <p14:creationId xmlns:p14="http://schemas.microsoft.com/office/powerpoint/2010/main" val="1634851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143672" y="1268760"/>
            <a:ext cx="7560840" cy="5548807"/>
          </a:xfrm>
          <a:prstGeom prst="rect">
            <a:avLst/>
          </a:prstGeom>
        </p:spPr>
      </p:pic>
      <p:sp>
        <p:nvSpPr>
          <p:cNvPr id="7" name="Título 6"/>
          <p:cNvSpPr>
            <a:spLocks noGrp="1"/>
          </p:cNvSpPr>
          <p:nvPr>
            <p:ph type="title"/>
          </p:nvPr>
        </p:nvSpPr>
        <p:spPr>
          <a:xfrm>
            <a:off x="609600" y="1052736"/>
            <a:ext cx="5630415" cy="1162050"/>
          </a:xfrm>
        </p:spPr>
        <p:txBody>
          <a:bodyPr/>
          <a:lstStyle/>
          <a:p>
            <a:r>
              <a:rPr lang="en-GB" smtClean="0"/>
              <a:t>Registry Data</a:t>
            </a:r>
            <a:endParaRPr lang="en-GB" dirty="0"/>
          </a:p>
        </p:txBody>
      </p:sp>
      <p:sp>
        <p:nvSpPr>
          <p:cNvPr id="3" name="Marcador de texto 2"/>
          <p:cNvSpPr>
            <a:spLocks noGrp="1"/>
          </p:cNvSpPr>
          <p:nvPr>
            <p:ph type="body" sz="half" idx="2"/>
          </p:nvPr>
        </p:nvSpPr>
        <p:spPr/>
        <p:txBody>
          <a:bodyPr/>
          <a:lstStyle/>
          <a:p>
            <a:r>
              <a:rPr lang="en-GB" smtClean="0"/>
              <a:t>dcat:Catalogue</a:t>
            </a:r>
          </a:p>
          <a:p>
            <a:endParaRPr lang="en-GB" smtClean="0"/>
          </a:p>
          <a:p>
            <a:r>
              <a:rPr lang="en-GB" smtClean="0"/>
              <a:t>dcat:Resource</a:t>
            </a:r>
          </a:p>
          <a:p>
            <a:r>
              <a:rPr lang="en-GB" smtClean="0"/>
              <a:t>dcat:Dataset</a:t>
            </a:r>
          </a:p>
          <a:p>
            <a:r>
              <a:rPr lang="en-GB" smtClean="0"/>
              <a:t>dcat:DataService</a:t>
            </a:r>
            <a:endParaRPr lang="en-GB" dirty="0" smtClean="0"/>
          </a:p>
        </p:txBody>
      </p:sp>
      <p:sp>
        <p:nvSpPr>
          <p:cNvPr id="4" name="Marcador de número de diapositiva 3"/>
          <p:cNvSpPr>
            <a:spLocks noGrp="1"/>
          </p:cNvSpPr>
          <p:nvPr>
            <p:ph type="sldNum" sz="quarter" idx="12"/>
          </p:nvPr>
        </p:nvSpPr>
        <p:spPr/>
        <p:txBody>
          <a:bodyPr/>
          <a:lstStyle/>
          <a:p>
            <a:pPr>
              <a:defRPr/>
            </a:pPr>
            <a:endParaRPr lang="en-GB" smtClean="0"/>
          </a:p>
          <a:p>
            <a:pPr>
              <a:defRPr/>
            </a:pPr>
            <a:fld id="{396CDD1B-50E0-44E8-82B7-F85F69F6D40C}" type="slidenum">
              <a:rPr lang="en-GB" smtClean="0"/>
              <a:pPr>
                <a:defRPr/>
              </a:pPr>
              <a:t>20</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Data Model and Vocabulary</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9396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n-GB" smtClean="0"/>
              <a:t>Data Model</a:t>
            </a:r>
            <a:endParaRPr lang="en-GB" dirty="0"/>
          </a:p>
        </p:txBody>
      </p:sp>
      <p:sp>
        <p:nvSpPr>
          <p:cNvPr id="3" name="Marcador de texto 2"/>
          <p:cNvSpPr>
            <a:spLocks noGrp="1"/>
          </p:cNvSpPr>
          <p:nvPr>
            <p:ph type="body" sz="half" idx="2"/>
          </p:nvPr>
        </p:nvSpPr>
        <p:spPr/>
        <p:txBody>
          <a:bodyPr/>
          <a:lstStyle/>
          <a:p>
            <a:endParaRPr lang="es-ES" dirty="0"/>
          </a:p>
        </p:txBody>
      </p:sp>
      <p:sp>
        <p:nvSpPr>
          <p:cNvPr id="4" name="Marcador de número de diapositiva 3"/>
          <p:cNvSpPr>
            <a:spLocks noGrp="1"/>
          </p:cNvSpPr>
          <p:nvPr>
            <p:ph type="sldNum" sz="quarter" idx="12"/>
          </p:nvPr>
        </p:nvSpPr>
        <p:spPr/>
        <p:txBody>
          <a:bodyPr/>
          <a:lstStyle/>
          <a:p>
            <a:pPr>
              <a:defRPr/>
            </a:pPr>
            <a:endParaRPr lang="en-GB" smtClean="0"/>
          </a:p>
          <a:p>
            <a:pPr>
              <a:defRPr/>
            </a:pPr>
            <a:fld id="{396CDD1B-50E0-44E8-82B7-F85F69F6D40C}" type="slidenum">
              <a:rPr lang="en-GB" smtClean="0"/>
              <a:pPr>
                <a:defRPr/>
              </a:pPr>
              <a:t>21</a:t>
            </a:fld>
            <a:endParaRPr lang="en-GB" dirty="0"/>
          </a:p>
        </p:txBody>
      </p:sp>
      <p:sp>
        <p:nvSpPr>
          <p:cNvPr id="5" name="Marcador de contenido 4"/>
          <p:cNvSpPr>
            <a:spLocks noGrp="1"/>
          </p:cNvSpPr>
          <p:nvPr>
            <p:ph sz="quarter" idx="13"/>
          </p:nvPr>
        </p:nvSpPr>
        <p:spPr/>
        <p:txBody>
          <a:bodyPr/>
          <a:lstStyle/>
          <a:p>
            <a:endParaRPr lang="es-ES"/>
          </a:p>
        </p:txBody>
      </p:sp>
      <p:pic>
        <p:nvPicPr>
          <p:cNvPr id="2" name="Imagen 1"/>
          <p:cNvPicPr>
            <a:picLocks noChangeAspect="1"/>
          </p:cNvPicPr>
          <p:nvPr/>
        </p:nvPicPr>
        <p:blipFill>
          <a:blip r:embed="rId2"/>
          <a:stretch>
            <a:fillRect/>
          </a:stretch>
        </p:blipFill>
        <p:spPr>
          <a:xfrm>
            <a:off x="3071664" y="1340768"/>
            <a:ext cx="8784171" cy="5373215"/>
          </a:xfrm>
          <a:prstGeom prst="rect">
            <a:avLst/>
          </a:prstGeom>
        </p:spPr>
      </p:pic>
      <p:sp>
        <p:nvSpPr>
          <p:cNvPr id="10"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Data Model and Vocabulary</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9475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n-GB" dirty="0" smtClean="0"/>
              <a:t>Challenges to further discussion within the group</a:t>
            </a:r>
            <a:endParaRPr lang="en-GB" dirty="0"/>
          </a:p>
        </p:txBody>
      </p:sp>
      <p:sp>
        <p:nvSpPr>
          <p:cNvPr id="7" name="Marcador de contenido 6"/>
          <p:cNvSpPr>
            <a:spLocks noGrp="1"/>
          </p:cNvSpPr>
          <p:nvPr>
            <p:ph idx="1"/>
          </p:nvPr>
        </p:nvSpPr>
        <p:spPr>
          <a:xfrm>
            <a:off x="609600" y="2636912"/>
            <a:ext cx="10972800" cy="3600400"/>
          </a:xfrm>
        </p:spPr>
        <p:txBody>
          <a:bodyPr/>
          <a:lstStyle/>
          <a:p>
            <a:r>
              <a:rPr lang="en-GB" b="1" dirty="0" smtClean="0"/>
              <a:t>Statuses</a:t>
            </a:r>
            <a:r>
              <a:rPr lang="en-GB" dirty="0" smtClean="0"/>
              <a:t> of a Registry?</a:t>
            </a:r>
          </a:p>
          <a:p>
            <a:r>
              <a:rPr lang="en-GB" dirty="0" smtClean="0"/>
              <a:t>Registry/Dataset </a:t>
            </a:r>
            <a:r>
              <a:rPr lang="en-GB" b="1" dirty="0" smtClean="0"/>
              <a:t>Themes</a:t>
            </a:r>
            <a:r>
              <a:rPr lang="en-GB" dirty="0" smtClean="0"/>
              <a:t>?</a:t>
            </a:r>
          </a:p>
          <a:p>
            <a:r>
              <a:rPr lang="en-GB" dirty="0" smtClean="0"/>
              <a:t>New Type of Dataset for </a:t>
            </a:r>
            <a:r>
              <a:rPr lang="en-GB" b="1" dirty="0" smtClean="0"/>
              <a:t>Master Data </a:t>
            </a:r>
            <a:r>
              <a:rPr lang="en-GB" dirty="0" smtClean="0"/>
              <a:t>in</a:t>
            </a:r>
            <a:endParaRPr lang="en-GB" b="1" dirty="0" smtClean="0"/>
          </a:p>
          <a:p>
            <a:pPr marL="361950" lvl="1" indent="0">
              <a:buNone/>
            </a:pPr>
            <a:r>
              <a:rPr lang="en-GB" dirty="0">
                <a:ea typeface="+mn-ea"/>
                <a:cs typeface="+mn-cs"/>
                <a:hlinkClick r:id="rId2"/>
              </a:rPr>
              <a:t>https://publications.europa.eu/en/web/eu-vocabularies/at-concept-scheme/-/resource/authority/dataset-type/</a:t>
            </a:r>
            <a:r>
              <a:rPr lang="en-GB" dirty="0">
                <a:ea typeface="+mn-ea"/>
                <a:cs typeface="+mn-cs"/>
              </a:rPr>
              <a:t> </a:t>
            </a:r>
          </a:p>
          <a:p>
            <a:r>
              <a:rPr lang="en-GB" b="1" dirty="0" smtClean="0"/>
              <a:t>Contact Points</a:t>
            </a:r>
            <a:r>
              <a:rPr lang="en-GB" dirty="0" smtClean="0"/>
              <a:t>? In Registry Service, also in Datasets?</a:t>
            </a:r>
          </a:p>
          <a:p>
            <a:r>
              <a:rPr lang="en-GB" dirty="0" smtClean="0"/>
              <a:t>Data </a:t>
            </a:r>
            <a:r>
              <a:rPr lang="en-GB" b="1" dirty="0" smtClean="0"/>
              <a:t>Access Rights</a:t>
            </a:r>
            <a:r>
              <a:rPr lang="en-GB" dirty="0" smtClean="0"/>
              <a:t>: </a:t>
            </a:r>
            <a:r>
              <a:rPr lang="en-GB" sz="1600" dirty="0" smtClean="0">
                <a:hlinkClick r:id="rId3"/>
              </a:rPr>
              <a:t>http://publications.europa.eu/resource/authority/access-right</a:t>
            </a:r>
            <a:r>
              <a:rPr lang="en-GB" sz="1600" dirty="0" smtClean="0"/>
              <a:t> </a:t>
            </a:r>
            <a:endParaRPr lang="en-GB" dirty="0" smtClean="0"/>
          </a:p>
          <a:p>
            <a:r>
              <a:rPr lang="en-GB" dirty="0" smtClean="0"/>
              <a:t>Data Quality/</a:t>
            </a:r>
            <a:r>
              <a:rPr lang="en-GB" b="1" dirty="0" smtClean="0"/>
              <a:t>Authenticity</a:t>
            </a:r>
            <a:r>
              <a:rPr lang="en-GB" dirty="0" smtClean="0"/>
              <a:t>: </a:t>
            </a:r>
            <a:r>
              <a:rPr lang="en-GB" sz="1600" dirty="0" smtClean="0">
                <a:hlinkClick r:id="rId4"/>
              </a:rPr>
              <a:t>https://www.w3.org/TR/vocab-dcat-2/#quality-information</a:t>
            </a:r>
            <a:r>
              <a:rPr lang="en-GB" sz="1600" dirty="0" smtClean="0"/>
              <a:t> </a:t>
            </a:r>
            <a:r>
              <a:rPr lang="en-GB" dirty="0" smtClean="0"/>
              <a:t> </a:t>
            </a:r>
          </a:p>
          <a:p>
            <a:r>
              <a:rPr lang="en-GB" b="1" dirty="0" smtClean="0"/>
              <a:t>Provenance</a:t>
            </a:r>
            <a:r>
              <a:rPr lang="en-GB" dirty="0" smtClean="0"/>
              <a:t>: </a:t>
            </a:r>
            <a:r>
              <a:rPr lang="en-GB" sz="1600" dirty="0" smtClean="0">
                <a:hlinkClick r:id="rId5"/>
              </a:rPr>
              <a:t>https://www.w3.org/TR/vocab-dcat-2/#examples-dataset-provenance</a:t>
            </a:r>
            <a:r>
              <a:rPr lang="en-GB" sz="1600" dirty="0" smtClean="0"/>
              <a:t> </a:t>
            </a:r>
            <a:endParaRPr lang="en-GB" dirty="0" smtClean="0"/>
          </a:p>
          <a:p>
            <a:r>
              <a:rPr lang="en-GB" dirty="0" smtClean="0"/>
              <a:t>Other points</a:t>
            </a:r>
            <a:endParaRPr lang="en-GB" dirty="0"/>
          </a:p>
        </p:txBody>
      </p:sp>
      <p:sp>
        <p:nvSpPr>
          <p:cNvPr id="4" name="Marcador de número de diapositiva 3"/>
          <p:cNvSpPr>
            <a:spLocks noGrp="1"/>
          </p:cNvSpPr>
          <p:nvPr>
            <p:ph type="sldNum" sz="quarter" idx="12"/>
          </p:nvPr>
        </p:nvSpPr>
        <p:spPr/>
        <p:txBody>
          <a:bodyPr/>
          <a:lstStyle/>
          <a:p>
            <a:pPr>
              <a:defRPr/>
            </a:pPr>
            <a:endParaRPr lang="en-GB" smtClean="0"/>
          </a:p>
          <a:p>
            <a:pPr>
              <a:defRPr/>
            </a:pPr>
            <a:fld id="{396CDD1B-50E0-44E8-82B7-F85F69F6D40C}" type="slidenum">
              <a:rPr lang="en-GB" smtClean="0"/>
              <a:pPr>
                <a:defRPr/>
              </a:pPr>
              <a:t>22</a:t>
            </a:fld>
            <a:endParaRPr lang="en-GB" dirty="0"/>
          </a:p>
        </p:txBody>
      </p:sp>
      <p:sp>
        <p:nvSpPr>
          <p:cNvPr id="8"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Data Model and Vocabulary</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6177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sz="2800" dirty="0" err="1" smtClean="0"/>
              <a:t>Abr</a:t>
            </a:r>
            <a:r>
              <a:rPr lang="en-GB" sz="2800" dirty="0" smtClean="0"/>
              <a:t> working group</a:t>
            </a:r>
            <a:r>
              <a:rPr lang="en-GB" sz="3200" dirty="0" smtClean="0"/>
              <a:t/>
            </a:r>
            <a:br>
              <a:rPr lang="en-GB" sz="3200" dirty="0" smtClean="0"/>
            </a:br>
            <a:r>
              <a:rPr lang="en-GB" dirty="0"/>
              <a:t/>
            </a:r>
            <a:br>
              <a:rPr lang="en-GB" dirty="0"/>
            </a:br>
            <a:r>
              <a:rPr lang="en-GB" noProof="0" dirty="0" smtClean="0"/>
              <a:t/>
            </a:r>
            <a:br>
              <a:rPr lang="en-GB" noProof="0" dirty="0" smtClean="0"/>
            </a:br>
            <a:endParaRPr lang="en-GB" noProof="0" dirty="0"/>
          </a:p>
        </p:txBody>
      </p:sp>
      <p:sp>
        <p:nvSpPr>
          <p:cNvPr id="6" name="Marcador de texto 5"/>
          <p:cNvSpPr>
            <a:spLocks noGrp="1"/>
          </p:cNvSpPr>
          <p:nvPr>
            <p:ph type="body" idx="1"/>
          </p:nvPr>
        </p:nvSpPr>
        <p:spPr>
          <a:xfrm>
            <a:off x="963084" y="2710583"/>
            <a:ext cx="10363200" cy="1366489"/>
          </a:xfrm>
        </p:spPr>
        <p:txBody>
          <a:bodyPr/>
          <a:lstStyle/>
          <a:p>
            <a:r>
              <a:rPr lang="en-GB" sz="3200" b="1" cap="all" dirty="0">
                <a:latin typeface="+mj-lt"/>
                <a:ea typeface="+mj-ea"/>
                <a:cs typeface="+mj-cs"/>
              </a:rPr>
              <a:t>Specification of </a:t>
            </a:r>
            <a:endParaRPr lang="en-GB" sz="3200" b="1" cap="all" dirty="0" smtClean="0">
              <a:latin typeface="+mj-lt"/>
              <a:ea typeface="+mj-ea"/>
              <a:cs typeface="+mj-cs"/>
            </a:endParaRPr>
          </a:p>
          <a:p>
            <a:r>
              <a:rPr lang="en-GB" sz="3200" b="1" cap="all" dirty="0" smtClean="0">
                <a:latin typeface="+mj-lt"/>
                <a:ea typeface="+mj-ea"/>
                <a:cs typeface="+mj-cs"/>
              </a:rPr>
              <a:t>Registry </a:t>
            </a:r>
            <a:r>
              <a:rPr lang="en-GB" sz="3200" b="1" cap="all" dirty="0">
                <a:latin typeface="+mj-lt"/>
                <a:ea typeface="+mj-ea"/>
                <a:cs typeface="+mj-cs"/>
              </a:rPr>
              <a:t>of </a:t>
            </a:r>
            <a:r>
              <a:rPr lang="en-GB" sz="3200" b="1" cap="all" dirty="0" smtClean="0">
                <a:latin typeface="+mj-lt"/>
                <a:ea typeface="+mj-ea"/>
                <a:cs typeface="+mj-cs"/>
              </a:rPr>
              <a:t>Registries.</a:t>
            </a:r>
            <a:endParaRPr lang="es-ES" sz="3200" b="1" cap="all" dirty="0">
              <a:latin typeface="+mj-lt"/>
              <a:ea typeface="+mj-ea"/>
              <a:cs typeface="+mj-cs"/>
            </a:endParaRPr>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23</a:t>
            </a:fld>
            <a:endParaRPr lang="en-GB" dirty="0"/>
          </a:p>
        </p:txBody>
      </p:sp>
    </p:spTree>
    <p:extLst>
      <p:ext uri="{BB962C8B-B14F-4D97-AF65-F5344CB8AC3E}">
        <p14:creationId xmlns:p14="http://schemas.microsoft.com/office/powerpoint/2010/main" val="309985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n-GB" dirty="0" smtClean="0"/>
              <a:t>ABR Working Group Principles</a:t>
            </a:r>
            <a:endParaRPr lang="en-GB" dirty="0"/>
          </a:p>
        </p:txBody>
      </p:sp>
      <p:sp>
        <p:nvSpPr>
          <p:cNvPr id="9" name="Marcador de contenido 8"/>
          <p:cNvSpPr>
            <a:spLocks noGrp="1"/>
          </p:cNvSpPr>
          <p:nvPr>
            <p:ph idx="1"/>
          </p:nvPr>
        </p:nvSpPr>
        <p:spPr/>
        <p:txBody>
          <a:bodyPr/>
          <a:lstStyle/>
          <a:p>
            <a:r>
              <a:rPr lang="en-GB" dirty="0" smtClean="0"/>
              <a:t>Transparent</a:t>
            </a:r>
          </a:p>
          <a:p>
            <a:r>
              <a:rPr lang="en-GB" dirty="0" smtClean="0"/>
              <a:t>Open to everybody</a:t>
            </a:r>
          </a:p>
          <a:p>
            <a:r>
              <a:rPr lang="en-GB" dirty="0" smtClean="0"/>
              <a:t>Decisions based on consensus</a:t>
            </a:r>
          </a:p>
          <a:p>
            <a:r>
              <a:rPr lang="en-GB" dirty="0" smtClean="0"/>
              <a:t>Public outcomes on </a:t>
            </a:r>
            <a:r>
              <a:rPr lang="en-GB" dirty="0" err="1" smtClean="0"/>
              <a:t>Joinup</a:t>
            </a:r>
            <a:endParaRPr lang="en-GB" dirty="0" smtClean="0"/>
          </a:p>
          <a:p>
            <a:r>
              <a:rPr lang="en-GB" dirty="0" smtClean="0"/>
              <a:t>Asynchronous work (to facilitate participation)</a:t>
            </a:r>
          </a:p>
          <a:p>
            <a:r>
              <a:rPr lang="en-GB" dirty="0" smtClean="0"/>
              <a:t>Collaborative</a:t>
            </a:r>
          </a:p>
          <a:p>
            <a:r>
              <a:rPr lang="en-GB" dirty="0" smtClean="0"/>
              <a:t>Attribution of Work</a:t>
            </a:r>
          </a:p>
          <a:p>
            <a:r>
              <a:rPr lang="en-GB" dirty="0" smtClean="0"/>
              <a:t>Based on current standards</a:t>
            </a:r>
          </a:p>
          <a:p>
            <a:r>
              <a:rPr lang="en-GB" dirty="0" smtClean="0"/>
              <a:t>Europe &gt; Worldwide Application Profile</a:t>
            </a:r>
          </a:p>
          <a:p>
            <a:endParaRPr lang="en-GB" dirty="0" smtClean="0"/>
          </a:p>
          <a:p>
            <a:endParaRPr lang="en-GB" dirty="0" smtClean="0"/>
          </a:p>
        </p:txBody>
      </p:sp>
      <p:sp>
        <p:nvSpPr>
          <p:cNvPr id="4" name="Marcador de número de diapositiva 3"/>
          <p:cNvSpPr>
            <a:spLocks noGrp="1"/>
          </p:cNvSpPr>
          <p:nvPr>
            <p:ph type="sldNum" sz="quarter" idx="12"/>
          </p:nvPr>
        </p:nvSpPr>
        <p:spPr/>
        <p:txBody>
          <a:bodyPr/>
          <a:lstStyle/>
          <a:p>
            <a:pPr>
              <a:defRPr/>
            </a:pPr>
            <a:endParaRPr lang="en-GB" smtClean="0"/>
          </a:p>
          <a:p>
            <a:pPr>
              <a:defRPr/>
            </a:pPr>
            <a:fld id="{396CDD1B-50E0-44E8-82B7-F85F69F6D40C}" type="slidenum">
              <a:rPr lang="en-GB" smtClean="0"/>
              <a:pPr>
                <a:defRPr/>
              </a:pPr>
              <a:t>24</a:t>
            </a:fld>
            <a:endParaRPr lang="en-GB"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ABR Working Group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7744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344" y="1484784"/>
            <a:ext cx="10972800" cy="936625"/>
          </a:xfrm>
        </p:spPr>
        <p:txBody>
          <a:bodyPr/>
          <a:lstStyle/>
          <a:p>
            <a:r>
              <a:rPr lang="en-GB" noProof="0" dirty="0" smtClean="0"/>
              <a:t>Base Registries DCAT-AP - Roadmap</a:t>
            </a:r>
          </a:p>
          <a:p>
            <a:endParaRPr lang="en-GB" dirty="0"/>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25</a:t>
            </a:fld>
            <a:endParaRPr lang="en-GB" dirty="0"/>
          </a:p>
        </p:txBody>
      </p:sp>
      <p:sp>
        <p:nvSpPr>
          <p:cNvPr id="9" name="Flecha derecha 8"/>
          <p:cNvSpPr/>
          <p:nvPr/>
        </p:nvSpPr>
        <p:spPr>
          <a:xfrm>
            <a:off x="868247" y="4119565"/>
            <a:ext cx="1440160" cy="288032"/>
          </a:xfrm>
          <a:prstGeom prst="rightArrow">
            <a:avLst/>
          </a:prstGeom>
          <a:solidFill>
            <a:srgbClr val="FFFF00"/>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s-ES" sz="1800" b="0"/>
          </a:p>
        </p:txBody>
      </p:sp>
      <p:sp>
        <p:nvSpPr>
          <p:cNvPr id="12"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ABR Working Group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236" y="2110625"/>
            <a:ext cx="9030164" cy="4076910"/>
          </a:xfrm>
          <a:prstGeom prst="rect">
            <a:avLst/>
          </a:prstGeom>
        </p:spPr>
      </p:pic>
    </p:spTree>
    <p:extLst>
      <p:ext uri="{BB962C8B-B14F-4D97-AF65-F5344CB8AC3E}">
        <p14:creationId xmlns:p14="http://schemas.microsoft.com/office/powerpoint/2010/main" val="3623529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endParaRPr lang="en-GB" smtClean="0"/>
          </a:p>
          <a:p>
            <a:pPr>
              <a:defRPr/>
            </a:pPr>
            <a:fld id="{396CDD1B-50E0-44E8-82B7-F85F69F6D40C}" type="slidenum">
              <a:rPr lang="en-GB" smtClean="0"/>
              <a:pPr>
                <a:defRPr/>
              </a:pPr>
              <a:t>26</a:t>
            </a:fld>
            <a:endParaRPr lang="en-GB" dirty="0"/>
          </a:p>
        </p:txBody>
      </p:sp>
      <p:sp>
        <p:nvSpPr>
          <p:cNvPr id="6"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ABR Working Group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ítulo 4"/>
          <p:cNvSpPr>
            <a:spLocks noGrp="1"/>
          </p:cNvSpPr>
          <p:nvPr>
            <p:ph type="title"/>
          </p:nvPr>
        </p:nvSpPr>
        <p:spPr>
          <a:xfrm>
            <a:off x="202737" y="1268760"/>
            <a:ext cx="10972800" cy="684338"/>
          </a:xfrm>
        </p:spPr>
        <p:txBody>
          <a:bodyPr/>
          <a:lstStyle/>
          <a:p>
            <a:r>
              <a:rPr lang="en-GB" sz="2600" noProof="0" dirty="0" smtClean="0"/>
              <a:t>Nominations of WG Members from ISA</a:t>
            </a:r>
            <a:r>
              <a:rPr lang="en-GB" sz="2600" baseline="30000" dirty="0">
                <a:latin typeface="Verdana" charset="0"/>
                <a:cs typeface="Verdana" charset="0"/>
              </a:rPr>
              <a:t>2</a:t>
            </a:r>
            <a:r>
              <a:rPr lang="en-GB" sz="2600" noProof="0" dirty="0" smtClean="0"/>
              <a:t> Committee</a:t>
            </a:r>
            <a:endParaRPr lang="en-GB" sz="2600" noProof="0" dirty="0"/>
          </a:p>
        </p:txBody>
      </p:sp>
      <p:sp>
        <p:nvSpPr>
          <p:cNvPr id="8" name="Text Placeholder 2"/>
          <p:cNvSpPr>
            <a:spLocks noGrp="1"/>
          </p:cNvSpPr>
          <p:nvPr>
            <p:ph type="body" sz="quarter" idx="4294967295"/>
          </p:nvPr>
        </p:nvSpPr>
        <p:spPr>
          <a:xfrm>
            <a:off x="1486778" y="1849988"/>
            <a:ext cx="3097054" cy="4806564"/>
          </a:xfrm>
          <a:prstGeom prst="rect">
            <a:avLst/>
          </a:prstGeom>
        </p:spPr>
        <p:txBody>
          <a:bodyPr/>
          <a:lstStyle/>
          <a:p>
            <a:pPr marL="0" indent="0" algn="ctr">
              <a:buNone/>
            </a:pPr>
            <a:endParaRPr lang="en-GB" sz="1600" dirty="0" smtClean="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Belgium</a:t>
            </a: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Croatia</a:t>
            </a:r>
            <a:endParaRPr lang="en-GB" dirty="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Czech Republic</a:t>
            </a:r>
          </a:p>
          <a:p>
            <a:pPr marL="0" indent="0" algn="ctr">
              <a:buNone/>
            </a:pPr>
            <a:endParaRPr lang="en-US" dirty="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Estonia</a:t>
            </a:r>
          </a:p>
          <a:p>
            <a:pPr marL="0" indent="0" algn="ctr">
              <a:buNone/>
            </a:pPr>
            <a:endParaRPr lang="en-US" dirty="0" smtClean="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Germany</a:t>
            </a:r>
          </a:p>
          <a:p>
            <a:pPr marL="0" indent="0" algn="ctr">
              <a:buNone/>
            </a:pPr>
            <a:endParaRPr lang="en-US" dirty="0" smtClean="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Italy</a:t>
            </a:r>
          </a:p>
          <a:p>
            <a:pPr marL="0" indent="0" algn="ctr">
              <a:buNone/>
            </a:pPr>
            <a:endParaRPr lang="en-US" dirty="0" smtClean="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smtClean="0">
              <a:effectLst>
                <a:outerShdw blurRad="38100" dist="38100" dir="2700000" algn="tl">
                  <a:srgbClr val="000000">
                    <a:alpha val="43137"/>
                  </a:srgbClr>
                </a:outerShdw>
              </a:effectLst>
            </a:endParaRPr>
          </a:p>
          <a:p>
            <a:pPr marL="0" indent="0" algn="ctr">
              <a:buNone/>
            </a:pPr>
            <a:endParaRPr lang="en-US" sz="1600" dirty="0">
              <a:effectLst>
                <a:outerShdw blurRad="38100" dist="38100" dir="2700000" algn="tl">
                  <a:srgbClr val="000000">
                    <a:alpha val="43137"/>
                  </a:srgbClr>
                </a:outerShdw>
              </a:effectLst>
            </a:endParaRPr>
          </a:p>
          <a:p>
            <a:pPr marL="0" indent="0" algn="ctr">
              <a:buNone/>
            </a:pPr>
            <a:endParaRPr lang="en-US" sz="1600" dirty="0" smtClean="0">
              <a:effectLst>
                <a:outerShdw blurRad="38100" dist="38100" dir="2700000" algn="tl">
                  <a:srgbClr val="000000">
                    <a:alpha val="43137"/>
                  </a:srgbClr>
                </a:outerShdw>
              </a:effectLst>
            </a:endParaRPr>
          </a:p>
          <a:p>
            <a:pPr marL="0" indent="0" algn="ctr">
              <a:buNone/>
            </a:pPr>
            <a:endParaRPr lang="fr-CH" sz="1600" dirty="0">
              <a:effectLst>
                <a:outerShdw blurRad="38100" dist="38100" dir="2700000" algn="tl">
                  <a:srgbClr val="000000">
                    <a:alpha val="43137"/>
                  </a:srgbClr>
                </a:outerShdw>
              </a:effectLst>
            </a:endParaRPr>
          </a:p>
          <a:p>
            <a:pPr marL="0" indent="0" algn="ctr">
              <a:buNone/>
            </a:pPr>
            <a:endParaRPr lang="fr-CH" sz="1600" dirty="0" smtClean="0">
              <a:effectLst>
                <a:outerShdw blurRad="38100" dist="38100" dir="2700000" algn="tl">
                  <a:srgbClr val="000000">
                    <a:alpha val="43137"/>
                  </a:srgbClr>
                </a:outerShdw>
              </a:effectLst>
            </a:endParaRPr>
          </a:p>
        </p:txBody>
      </p:sp>
      <p:sp>
        <p:nvSpPr>
          <p:cNvPr id="9" name="Text Placeholder 2"/>
          <p:cNvSpPr>
            <a:spLocks noGrp="1"/>
          </p:cNvSpPr>
          <p:nvPr>
            <p:ph type="body" sz="quarter" idx="4294967295"/>
          </p:nvPr>
        </p:nvSpPr>
        <p:spPr>
          <a:xfrm>
            <a:off x="7158559" y="1558754"/>
            <a:ext cx="3612735" cy="4536504"/>
          </a:xfrm>
          <a:prstGeom prst="rect">
            <a:avLst/>
          </a:prstGeom>
        </p:spPr>
        <p:txBody>
          <a:bodyPr/>
          <a:lstStyle/>
          <a:p>
            <a:pPr marL="0" indent="0" algn="ctr">
              <a:buNone/>
            </a:pPr>
            <a:endParaRPr lang="en-GB" sz="1600" dirty="0" smtClean="0">
              <a:effectLst>
                <a:outerShdw blurRad="38100" dist="38100" dir="2700000" algn="tl">
                  <a:srgbClr val="000000">
                    <a:alpha val="43137"/>
                  </a:srgbClr>
                </a:outerShdw>
              </a:effectLst>
            </a:endParaRPr>
          </a:p>
          <a:p>
            <a:pPr marL="0" indent="0" algn="ctr">
              <a:buNone/>
            </a:pPr>
            <a:endParaRPr lang="en-GB" sz="1600" dirty="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Norway</a:t>
            </a: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Portugal</a:t>
            </a:r>
            <a:endParaRPr lang="en-GB" dirty="0">
              <a:effectLst>
                <a:outerShdw blurRad="38100" dist="38100" dir="2700000" algn="tl">
                  <a:srgbClr val="000000">
                    <a:alpha val="43137"/>
                  </a:srgbClr>
                </a:outerShdw>
              </a:effectLst>
            </a:endParaRP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Slovakia</a:t>
            </a:r>
            <a:endParaRPr lang="en-GB" dirty="0">
              <a:effectLst>
                <a:outerShdw blurRad="38100" dist="38100" dir="2700000" algn="tl">
                  <a:srgbClr val="000000">
                    <a:alpha val="43137"/>
                  </a:srgbClr>
                </a:outerShdw>
              </a:effectLst>
            </a:endParaRPr>
          </a:p>
          <a:p>
            <a:pPr marL="0" indent="0" algn="ctr">
              <a:buNone/>
            </a:pPr>
            <a:endParaRPr lang="en-US" dirty="0" smtClean="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Slovenia</a:t>
            </a:r>
          </a:p>
          <a:p>
            <a:pPr marL="0" indent="0" algn="ctr">
              <a:buNone/>
            </a:pPr>
            <a:endParaRPr lang="en-US" dirty="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Spain</a:t>
            </a:r>
          </a:p>
          <a:p>
            <a:pPr marL="0" indent="0" algn="ctr">
              <a:buNone/>
            </a:pPr>
            <a:endParaRPr lang="en-US" dirty="0" smtClean="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Sweden</a:t>
            </a:r>
          </a:p>
          <a:p>
            <a:pPr marL="0" indent="0" algn="ctr">
              <a:buNone/>
            </a:pPr>
            <a:endParaRPr lang="en-US" dirty="0" smtClean="0">
              <a:effectLst>
                <a:outerShdw blurRad="38100" dist="38100" dir="2700000" algn="tl">
                  <a:srgbClr val="000000">
                    <a:alpha val="43137"/>
                  </a:srgbClr>
                </a:outerShdw>
              </a:effectLst>
            </a:endParaRPr>
          </a:p>
        </p:txBody>
      </p:sp>
      <p:sp>
        <p:nvSpPr>
          <p:cNvPr id="10" name="Text Placeholder 2"/>
          <p:cNvSpPr>
            <a:spLocks noGrp="1"/>
          </p:cNvSpPr>
          <p:nvPr>
            <p:ph type="body" sz="quarter" idx="4294967295"/>
          </p:nvPr>
        </p:nvSpPr>
        <p:spPr>
          <a:xfrm>
            <a:off x="4583832" y="1810749"/>
            <a:ext cx="3097054" cy="4806564"/>
          </a:xfrm>
          <a:prstGeom prst="rect">
            <a:avLst/>
          </a:prstGeom>
        </p:spPr>
        <p:txBody>
          <a:bodyPr/>
          <a:lstStyle/>
          <a:p>
            <a:pPr marL="0" indent="0" algn="ctr">
              <a:buNone/>
            </a:pPr>
            <a:endParaRPr lang="en-GB" sz="1600" dirty="0" smtClean="0">
              <a:effectLst>
                <a:outerShdw blurRad="38100" dist="38100" dir="2700000" algn="tl">
                  <a:srgbClr val="000000">
                    <a:alpha val="43137"/>
                  </a:srgbClr>
                </a:outerShdw>
              </a:effectLst>
            </a:endParaRPr>
          </a:p>
          <a:p>
            <a:pPr marL="0" indent="0" algn="ctr">
              <a:buNone/>
            </a:pPr>
            <a:endParaRPr lang="en-GB" dirty="0" smtClean="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Latvia</a:t>
            </a:r>
          </a:p>
          <a:p>
            <a:pPr marL="0" indent="0" algn="ctr">
              <a:buNone/>
            </a:pPr>
            <a:endParaRPr lang="en-GB" dirty="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Lithuania</a:t>
            </a:r>
          </a:p>
          <a:p>
            <a:pPr marL="0" indent="0" algn="ctr">
              <a:buNone/>
            </a:pPr>
            <a:endParaRPr lang="en-US" dirty="0" smtClean="0">
              <a:effectLst>
                <a:outerShdw blurRad="38100" dist="38100" dir="2700000" algn="tl">
                  <a:srgbClr val="000000">
                    <a:alpha val="43137"/>
                  </a:srgbClr>
                </a:outerShdw>
              </a:effectLst>
            </a:endParaRPr>
          </a:p>
          <a:p>
            <a:pPr marL="0" indent="0" algn="ctr">
              <a:buNone/>
            </a:pPr>
            <a:r>
              <a:rPr lang="fr-CH" dirty="0">
                <a:effectLst>
                  <a:outerShdw blurRad="38100" dist="38100" dir="2700000" algn="tl">
                    <a:srgbClr val="000000">
                      <a:alpha val="43137"/>
                    </a:srgbClr>
                  </a:outerShdw>
                </a:effectLst>
              </a:rPr>
              <a:t>Luxembourg</a:t>
            </a:r>
          </a:p>
          <a:p>
            <a:pPr marL="0" indent="0" algn="ctr">
              <a:buNone/>
            </a:pPr>
            <a:endParaRPr lang="en-GB" dirty="0">
              <a:effectLst>
                <a:outerShdw blurRad="38100" dist="38100" dir="2700000" algn="tl">
                  <a:srgbClr val="000000">
                    <a:alpha val="43137"/>
                  </a:srgbClr>
                </a:outerShdw>
              </a:effectLst>
            </a:endParaRPr>
          </a:p>
          <a:p>
            <a:pPr marL="0" indent="0" algn="ctr">
              <a:buNone/>
            </a:pPr>
            <a:r>
              <a:rPr lang="en-GB" dirty="0" smtClean="0">
                <a:effectLst>
                  <a:outerShdw blurRad="38100" dist="38100" dir="2700000" algn="tl">
                    <a:srgbClr val="000000">
                      <a:alpha val="43137"/>
                    </a:srgbClr>
                  </a:outerShdw>
                </a:effectLst>
              </a:rPr>
              <a:t>Malta</a:t>
            </a:r>
          </a:p>
          <a:p>
            <a:pPr marL="0" indent="0" algn="ctr">
              <a:buNone/>
            </a:pPr>
            <a:endParaRPr lang="en-GB" dirty="0">
              <a:effectLst>
                <a:outerShdw blurRad="38100" dist="38100" dir="2700000" algn="tl">
                  <a:srgbClr val="000000">
                    <a:alpha val="43137"/>
                  </a:srgbClr>
                </a:outerShdw>
              </a:effectLst>
            </a:endParaRPr>
          </a:p>
          <a:p>
            <a:pPr marL="0" indent="0" algn="ctr">
              <a:buNone/>
            </a:pPr>
            <a:r>
              <a:rPr lang="en-GB" dirty="0">
                <a:effectLst>
                  <a:outerShdw blurRad="38100" dist="38100" dir="2700000" algn="tl">
                    <a:srgbClr val="000000">
                      <a:alpha val="43137"/>
                    </a:srgbClr>
                  </a:outerShdw>
                </a:effectLst>
              </a:rPr>
              <a:t>Montenegro</a:t>
            </a:r>
          </a:p>
          <a:p>
            <a:pPr marL="0" indent="0" algn="ctr">
              <a:buNone/>
            </a:pPr>
            <a:endParaRPr lang="en-GB" dirty="0">
              <a:effectLst>
                <a:outerShdw blurRad="38100" dist="38100" dir="2700000" algn="tl">
                  <a:srgbClr val="000000">
                    <a:alpha val="43137"/>
                  </a:srgbClr>
                </a:outerShdw>
              </a:effectLst>
            </a:endParaRPr>
          </a:p>
          <a:p>
            <a:pPr marL="0" indent="0" algn="ctr">
              <a:buNone/>
            </a:pPr>
            <a:endParaRPr lang="fr-CH" dirty="0">
              <a:effectLst>
                <a:outerShdw blurRad="38100" dist="38100" dir="2700000" algn="tl">
                  <a:srgbClr val="000000">
                    <a:alpha val="43137"/>
                  </a:srgbClr>
                </a:outerShdw>
              </a:effectLst>
            </a:endParaRPr>
          </a:p>
          <a:p>
            <a:pPr marL="0" indent="0" algn="ctr">
              <a:buNone/>
            </a:pPr>
            <a:endParaRPr lang="fr-CH" sz="16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1634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91344" y="4460357"/>
            <a:ext cx="6508938" cy="937776"/>
          </a:xfrm>
        </p:spPr>
        <p:txBody>
          <a:bodyPr/>
          <a:lstStyle/>
          <a:p>
            <a:pPr marL="85725" indent="0"/>
            <a:r>
              <a:rPr lang="en-GB" dirty="0" smtClean="0"/>
              <a:t>Let us know you joined via: </a:t>
            </a:r>
            <a:r>
              <a:rPr lang="en-GB" sz="1800" dirty="0" smtClean="0">
                <a:hlinkClick r:id="rId2"/>
              </a:rPr>
              <a:t>ABR@trasysinternational.com</a:t>
            </a:r>
            <a:r>
              <a:rPr lang="en-GB" dirty="0" smtClean="0"/>
              <a:t/>
            </a:r>
            <a:br>
              <a:rPr lang="en-GB" dirty="0" smtClean="0"/>
            </a:br>
            <a:r>
              <a:rPr lang="en-GB" dirty="0" smtClean="0"/>
              <a:t> </a:t>
            </a:r>
            <a:endParaRPr lang="en-GB" dirty="0"/>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27</a:t>
            </a:fld>
            <a:endParaRPr lang="en-GB" dirty="0"/>
          </a:p>
        </p:txBody>
      </p:sp>
      <p:sp>
        <p:nvSpPr>
          <p:cNvPr id="2" name="Rectangle 1"/>
          <p:cNvSpPr/>
          <p:nvPr/>
        </p:nvSpPr>
        <p:spPr>
          <a:xfrm>
            <a:off x="191344" y="1790956"/>
            <a:ext cx="6350744" cy="1335750"/>
          </a:xfrm>
          <a:prstGeom prst="rect">
            <a:avLst/>
          </a:prstGeom>
        </p:spPr>
        <p:txBody>
          <a:bodyPr wrap="square">
            <a:spAutoFit/>
          </a:bodyPr>
          <a:lstStyle/>
          <a:p>
            <a:pPr eaLnBrk="0" hangingPunct="0">
              <a:spcBef>
                <a:spcPct val="20000"/>
              </a:spcBef>
              <a:buClr>
                <a:srgbClr val="00AEF0"/>
              </a:buClr>
            </a:pPr>
            <a:r>
              <a:rPr lang="en-GB" sz="2000" kern="0" dirty="0" smtClean="0">
                <a:solidFill>
                  <a:srgbClr val="0F5494"/>
                </a:solidFill>
                <a:latin typeface="+mj-lt"/>
                <a:ea typeface="+mj-ea"/>
                <a:cs typeface="+mj-cs"/>
              </a:rPr>
              <a:t>If you do not have an account on </a:t>
            </a:r>
            <a:r>
              <a:rPr lang="en-GB" sz="2000" kern="0" dirty="0" err="1" smtClean="0">
                <a:solidFill>
                  <a:srgbClr val="0F5494"/>
                </a:solidFill>
                <a:latin typeface="+mj-lt"/>
                <a:ea typeface="+mj-ea"/>
                <a:cs typeface="+mj-cs"/>
              </a:rPr>
              <a:t>Joinup</a:t>
            </a:r>
            <a:r>
              <a:rPr lang="en-GB" sz="2000" kern="0" dirty="0" smtClean="0">
                <a:solidFill>
                  <a:srgbClr val="0F5494"/>
                </a:solidFill>
                <a:latin typeface="+mj-lt"/>
                <a:ea typeface="+mj-ea"/>
                <a:cs typeface="+mj-cs"/>
              </a:rPr>
              <a:t>, </a:t>
            </a:r>
          </a:p>
          <a:p>
            <a:pPr eaLnBrk="0" hangingPunct="0">
              <a:spcBef>
                <a:spcPct val="20000"/>
              </a:spcBef>
              <a:buClr>
                <a:srgbClr val="00AEF0"/>
              </a:buClr>
            </a:pPr>
            <a:r>
              <a:rPr lang="en-GB" sz="2000" kern="0" dirty="0" smtClean="0">
                <a:solidFill>
                  <a:srgbClr val="0F5494"/>
                </a:solidFill>
                <a:latin typeface="+mj-lt"/>
                <a:ea typeface="+mj-ea"/>
                <a:cs typeface="+mj-cs"/>
              </a:rPr>
              <a:t>Create </a:t>
            </a:r>
            <a:r>
              <a:rPr lang="en-GB" sz="2000" kern="0" dirty="0">
                <a:solidFill>
                  <a:srgbClr val="0F5494"/>
                </a:solidFill>
                <a:latin typeface="+mj-lt"/>
                <a:ea typeface="+mj-ea"/>
                <a:cs typeface="+mj-cs"/>
              </a:rPr>
              <a:t>a new account: </a:t>
            </a:r>
            <a:r>
              <a:rPr lang="en-GB" sz="1800" kern="0" dirty="0">
                <a:solidFill>
                  <a:srgbClr val="0F5494"/>
                </a:solidFill>
                <a:latin typeface="+mj-lt"/>
                <a:ea typeface="+mj-ea"/>
                <a:cs typeface="+mj-cs"/>
                <a:hlinkClick r:id="rId3"/>
              </a:rPr>
              <a:t>https://</a:t>
            </a:r>
            <a:r>
              <a:rPr lang="en-GB" sz="1800" kern="0" dirty="0" smtClean="0">
                <a:solidFill>
                  <a:srgbClr val="0F5494"/>
                </a:solidFill>
                <a:latin typeface="+mj-lt"/>
                <a:ea typeface="+mj-ea"/>
                <a:cs typeface="+mj-cs"/>
                <a:hlinkClick r:id="rId3"/>
              </a:rPr>
              <a:t>joinup.ec.europa.eu/user/register</a:t>
            </a:r>
            <a:endParaRPr lang="en-GB" sz="1800" kern="0" dirty="0" smtClean="0">
              <a:solidFill>
                <a:srgbClr val="0F5494"/>
              </a:solidFill>
              <a:latin typeface="+mj-lt"/>
              <a:ea typeface="+mj-ea"/>
              <a:cs typeface="+mj-cs"/>
            </a:endParaRPr>
          </a:p>
          <a:p>
            <a:pPr eaLnBrk="0" hangingPunct="0">
              <a:spcBef>
                <a:spcPct val="20000"/>
              </a:spcBef>
              <a:buClr>
                <a:srgbClr val="00AEF0"/>
              </a:buClr>
            </a:pPr>
            <a:endParaRPr lang="en-GB" sz="1400" dirty="0">
              <a:solidFill>
                <a:srgbClr val="0F5494"/>
              </a:solidFill>
              <a:latin typeface="+mn-lt"/>
            </a:endParaRPr>
          </a:p>
        </p:txBody>
      </p:sp>
      <p:sp>
        <p:nvSpPr>
          <p:cNvPr id="9" name="Título 5"/>
          <p:cNvSpPr txBox="1">
            <a:spLocks/>
          </p:cNvSpPr>
          <p:nvPr/>
        </p:nvSpPr>
        <p:spPr bwMode="auto">
          <a:xfrm>
            <a:off x="191344" y="1203699"/>
            <a:ext cx="7315200" cy="4192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58775" indent="-358775" algn="l" rtl="0" eaLnBrk="0" fontAlgn="base" hangingPunct="0">
              <a:spcBef>
                <a:spcPct val="0"/>
              </a:spcBef>
              <a:spcAft>
                <a:spcPct val="0"/>
              </a:spcAft>
              <a:defRPr sz="2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800" kern="0" dirty="0" smtClean="0"/>
              <a:t>Sign up now!</a:t>
            </a:r>
            <a:endParaRPr lang="en-GB" sz="2800" kern="0" dirty="0"/>
          </a:p>
        </p:txBody>
      </p:sp>
      <p:sp>
        <p:nvSpPr>
          <p:cNvPr id="10" name="Rectangle 9"/>
          <p:cNvSpPr/>
          <p:nvPr/>
        </p:nvSpPr>
        <p:spPr>
          <a:xfrm>
            <a:off x="191344" y="3126706"/>
            <a:ext cx="6096000" cy="954107"/>
          </a:xfrm>
          <a:prstGeom prst="rect">
            <a:avLst/>
          </a:prstGeom>
        </p:spPr>
        <p:txBody>
          <a:bodyPr>
            <a:spAutoFit/>
          </a:bodyPr>
          <a:lstStyle/>
          <a:p>
            <a:pPr eaLnBrk="0" hangingPunct="0">
              <a:spcBef>
                <a:spcPct val="20000"/>
              </a:spcBef>
              <a:buClr>
                <a:srgbClr val="00AEF0"/>
              </a:buClr>
            </a:pPr>
            <a:r>
              <a:rPr lang="en-GB" sz="2000" dirty="0">
                <a:solidFill>
                  <a:srgbClr val="0F5494"/>
                </a:solidFill>
                <a:latin typeface="+mj-lt"/>
                <a:ea typeface="+mj-ea"/>
                <a:cs typeface="+mj-cs"/>
              </a:rPr>
              <a:t>Join </a:t>
            </a:r>
            <a:r>
              <a:rPr lang="en-GB" sz="2000" dirty="0" smtClean="0">
                <a:solidFill>
                  <a:srgbClr val="0F5494"/>
                </a:solidFill>
                <a:latin typeface="+mj-lt"/>
                <a:ea typeface="+mj-ea"/>
                <a:cs typeface="+mj-cs"/>
              </a:rPr>
              <a:t>ABR Collection on </a:t>
            </a:r>
            <a:r>
              <a:rPr lang="en-GB" sz="2000" dirty="0" err="1" smtClean="0">
                <a:solidFill>
                  <a:srgbClr val="0F5494"/>
                </a:solidFill>
                <a:latin typeface="+mj-lt"/>
                <a:ea typeface="+mj-ea"/>
                <a:cs typeface="+mj-cs"/>
              </a:rPr>
              <a:t>Joinup</a:t>
            </a:r>
            <a:r>
              <a:rPr lang="en-GB" sz="2000" dirty="0" smtClean="0">
                <a:solidFill>
                  <a:srgbClr val="0F5494"/>
                </a:solidFill>
                <a:latin typeface="+mj-lt"/>
                <a:ea typeface="+mj-ea"/>
                <a:cs typeface="+mj-cs"/>
              </a:rPr>
              <a:t>: </a:t>
            </a:r>
            <a:r>
              <a:rPr lang="en-GB" sz="1800" dirty="0">
                <a:hlinkClick r:id="rId4"/>
              </a:rPr>
              <a:t>https://joinup.ec.europa.eu/collection/access-base-registries</a:t>
            </a:r>
            <a:endParaRPr lang="en-GB" sz="1800" dirty="0">
              <a:solidFill>
                <a:srgbClr val="0F5494"/>
              </a:solidFill>
              <a:latin typeface="+mn-lt"/>
            </a:endParaRPr>
          </a:p>
        </p:txBody>
      </p:sp>
      <p:sp>
        <p:nvSpPr>
          <p:cNvPr id="11" name="Título 5"/>
          <p:cNvSpPr txBox="1">
            <a:spLocks/>
          </p:cNvSpPr>
          <p:nvPr/>
        </p:nvSpPr>
        <p:spPr bwMode="auto">
          <a:xfrm>
            <a:off x="5231904" y="4884430"/>
            <a:ext cx="6675548" cy="9846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58775" indent="-358775" algn="l" rtl="0" eaLnBrk="0" fontAlgn="base" hangingPunct="0">
              <a:spcBef>
                <a:spcPct val="0"/>
              </a:spcBef>
              <a:spcAft>
                <a:spcPct val="0"/>
              </a:spcAft>
              <a:defRPr sz="2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r>
              <a:rPr lang="en-GB" kern="0" dirty="0" smtClean="0"/>
              <a:t>ABR Team will add you as a Member of </a:t>
            </a:r>
          </a:p>
          <a:p>
            <a:pPr marL="0" indent="0"/>
            <a:r>
              <a:rPr lang="en-GB" kern="0" dirty="0" smtClean="0">
                <a:hlinkClick r:id="rId5"/>
              </a:rPr>
              <a:t>ABR – Specification of Registry of Registries  </a:t>
            </a:r>
            <a:endParaRPr lang="en-GB" kern="0" dirty="0"/>
          </a:p>
        </p:txBody>
      </p:sp>
      <p:sp>
        <p:nvSpPr>
          <p:cNvPr id="12"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ABR Working Group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6"/>
          <a:stretch>
            <a:fillRect/>
          </a:stretch>
        </p:blipFill>
        <p:spPr>
          <a:xfrm>
            <a:off x="6816080" y="1355807"/>
            <a:ext cx="4733704" cy="3673487"/>
          </a:xfrm>
          <a:prstGeom prst="rect">
            <a:avLst/>
          </a:prstGeom>
        </p:spPr>
      </p:pic>
    </p:spTree>
    <p:extLst>
      <p:ext uri="{BB962C8B-B14F-4D97-AF65-F5344CB8AC3E}">
        <p14:creationId xmlns:p14="http://schemas.microsoft.com/office/powerpoint/2010/main" val="3878055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0" y="0"/>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smtClean="0">
                <a:solidFill>
                  <a:schemeClr val="bg1"/>
                </a:solidFill>
              </a:rPr>
              <a:t>   Q&amp;A</a:t>
            </a:r>
          </a:p>
          <a:p>
            <a:endParaRPr lang="en-GB" sz="2000" kern="0" dirty="0">
              <a:solidFill>
                <a:schemeClr val="bg1"/>
              </a:solidFill>
            </a:endParaRPr>
          </a:p>
        </p:txBody>
      </p:sp>
      <p:sp>
        <p:nvSpPr>
          <p:cNvPr id="6" name="Rectangle 5"/>
          <p:cNvSpPr/>
          <p:nvPr/>
        </p:nvSpPr>
        <p:spPr>
          <a:xfrm>
            <a:off x="2063552" y="5157192"/>
            <a:ext cx="8064896" cy="571631"/>
          </a:xfrm>
          <a:prstGeom prst="rect">
            <a:avLst/>
          </a:prstGeom>
        </p:spPr>
        <p:txBody>
          <a:bodyPr wrap="square">
            <a:spAutoFit/>
          </a:bodyPr>
          <a:lstStyle/>
          <a:p>
            <a:pPr algn="ctr" eaLnBrk="0" hangingPunct="0">
              <a:lnSpc>
                <a:spcPct val="150000"/>
              </a:lnSpc>
              <a:spcBef>
                <a:spcPct val="20000"/>
              </a:spcBef>
              <a:buClr>
                <a:srgbClr val="00AEF0"/>
              </a:buClr>
            </a:pPr>
            <a:r>
              <a:rPr lang="en-US" sz="2400" b="0" dirty="0">
                <a:solidFill>
                  <a:srgbClr val="0F5494"/>
                </a:solidFill>
                <a:latin typeface="+mn-lt"/>
              </a:rPr>
              <a:t>Thank you for your participation!</a:t>
            </a:r>
            <a:endParaRPr lang="fr-BE" sz="2400" b="0" dirty="0">
              <a:solidFill>
                <a:srgbClr val="0F5494"/>
              </a:solidFill>
              <a:latin typeface="+mn-lt"/>
            </a:endParaRPr>
          </a:p>
        </p:txBody>
      </p:sp>
      <p:sp>
        <p:nvSpPr>
          <p:cNvPr id="5" name="Slide Number Placeholder 4"/>
          <p:cNvSpPr>
            <a:spLocks noGrp="1"/>
          </p:cNvSpPr>
          <p:nvPr>
            <p:ph type="sldNum" sz="quarter" idx="12"/>
          </p:nvPr>
        </p:nvSpPr>
        <p:spPr>
          <a:xfrm>
            <a:off x="9299872" y="6337126"/>
            <a:ext cx="2844800" cy="476250"/>
          </a:xfrm>
        </p:spPr>
        <p:txBody>
          <a:bodyPr/>
          <a:lstStyle/>
          <a:p>
            <a:pPr algn="r">
              <a:defRPr/>
            </a:pPr>
            <a:fld id="{396CDD1B-50E0-44E8-82B7-F85F69F6D40C}" type="slidenum">
              <a:rPr lang="en-GB" smtClean="0"/>
              <a:pPr algn="r">
                <a:defRPr/>
              </a:pPr>
              <a:t>28</a:t>
            </a:fld>
            <a:endParaRPr lang="en-GB" dirty="0"/>
          </a:p>
        </p:txBody>
      </p:sp>
      <p:pic>
        <p:nvPicPr>
          <p:cNvPr id="2" name="Picture 1"/>
          <p:cNvPicPr>
            <a:picLocks noChangeAspect="1"/>
          </p:cNvPicPr>
          <p:nvPr/>
        </p:nvPicPr>
        <p:blipFill>
          <a:blip r:embed="rId2"/>
          <a:stretch>
            <a:fillRect/>
          </a:stretch>
        </p:blipFill>
        <p:spPr>
          <a:xfrm>
            <a:off x="4079776" y="2132856"/>
            <a:ext cx="3546723" cy="2776639"/>
          </a:xfrm>
          <a:prstGeom prst="rect">
            <a:avLst/>
          </a:prstGeom>
        </p:spPr>
      </p:pic>
    </p:spTree>
    <p:extLst>
      <p:ext uri="{BB962C8B-B14F-4D97-AF65-F5344CB8AC3E}">
        <p14:creationId xmlns:p14="http://schemas.microsoft.com/office/powerpoint/2010/main" val="581466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99872" y="6337126"/>
            <a:ext cx="2844800" cy="476250"/>
          </a:xfrm>
        </p:spPr>
        <p:txBody>
          <a:bodyPr/>
          <a:lstStyle/>
          <a:p>
            <a:pPr>
              <a:defRPr/>
            </a:pPr>
            <a:fld id="{396CDD1B-50E0-44E8-82B7-F85F69F6D40C}" type="slidenum">
              <a:rPr lang="en-GB" smtClean="0"/>
              <a:pPr>
                <a:defRPr/>
              </a:pPr>
              <a:t>3</a:t>
            </a:fld>
            <a:endParaRPr lang="en-GB" dirty="0"/>
          </a:p>
        </p:txBody>
      </p:sp>
      <p:sp>
        <p:nvSpPr>
          <p:cNvPr id="8" name="Text Placeholder 2"/>
          <p:cNvSpPr>
            <a:spLocks noGrp="1"/>
          </p:cNvSpPr>
          <p:nvPr>
            <p:ph type="body" sz="quarter" idx="14"/>
          </p:nvPr>
        </p:nvSpPr>
        <p:spPr>
          <a:xfrm>
            <a:off x="335360" y="1650614"/>
            <a:ext cx="9432023" cy="4802722"/>
          </a:xfrm>
        </p:spPr>
        <p:txBody>
          <a:bodyPr/>
          <a:lstStyle/>
          <a:p>
            <a:pPr marL="457200" indent="-457200">
              <a:lnSpc>
                <a:spcPct val="150000"/>
              </a:lnSpc>
              <a:buClr>
                <a:srgbClr val="0F5494"/>
              </a:buClr>
              <a:buFont typeface="+mj-lt"/>
              <a:buAutoNum type="arabicPeriod"/>
            </a:pPr>
            <a:r>
              <a:rPr lang="en-GB" sz="2400" dirty="0" smtClean="0"/>
              <a:t>Welcome note</a:t>
            </a:r>
          </a:p>
          <a:p>
            <a:pPr marL="457200" indent="-457200">
              <a:lnSpc>
                <a:spcPct val="150000"/>
              </a:lnSpc>
              <a:buClr>
                <a:srgbClr val="0F5494"/>
              </a:buClr>
              <a:buFont typeface="+mj-lt"/>
              <a:buAutoNum type="arabicPeriod"/>
            </a:pPr>
            <a:r>
              <a:rPr lang="fr-BE" sz="2400" dirty="0"/>
              <a:t>ISA²</a:t>
            </a:r>
            <a:r>
              <a:rPr lang="en-GB" sz="2400" dirty="0"/>
              <a:t> </a:t>
            </a:r>
            <a:r>
              <a:rPr lang="en-GB" sz="2400" dirty="0" smtClean="0"/>
              <a:t>Action 2016.28 </a:t>
            </a:r>
            <a:r>
              <a:rPr lang="en-GB" sz="2400" dirty="0"/>
              <a:t>'Access to Base Registries'</a:t>
            </a:r>
            <a:endParaRPr lang="en-GB" sz="2400" dirty="0" smtClean="0"/>
          </a:p>
          <a:p>
            <a:pPr marL="457200" indent="-457200">
              <a:lnSpc>
                <a:spcPct val="150000"/>
              </a:lnSpc>
              <a:buClr>
                <a:srgbClr val="0F5494"/>
              </a:buClr>
              <a:buFont typeface="+mj-lt"/>
              <a:buAutoNum type="arabicPeriod"/>
            </a:pPr>
            <a:r>
              <a:rPr lang="en-GB" sz="2400" dirty="0" smtClean="0"/>
              <a:t>Presentations on Best Practices and Challenges</a:t>
            </a:r>
          </a:p>
          <a:p>
            <a:pPr marL="457200" indent="-457200">
              <a:lnSpc>
                <a:spcPct val="150000"/>
              </a:lnSpc>
              <a:buClr>
                <a:srgbClr val="0F5494"/>
              </a:buClr>
              <a:buFont typeface="+mj-lt"/>
              <a:buAutoNum type="arabicPeriod"/>
            </a:pPr>
            <a:r>
              <a:rPr lang="en-GB" sz="2400" dirty="0" smtClean="0"/>
              <a:t>Specification of Registry of Registries:</a:t>
            </a:r>
          </a:p>
          <a:p>
            <a:pPr marL="989013">
              <a:lnSpc>
                <a:spcPct val="150000"/>
              </a:lnSpc>
              <a:buClr>
                <a:srgbClr val="0F5494"/>
              </a:buClr>
              <a:buFont typeface="Arial" panose="020B0604020202020204" pitchFamily="34" charset="0"/>
              <a:buChar char="•"/>
            </a:pPr>
            <a:r>
              <a:rPr lang="en-GB" dirty="0" smtClean="0"/>
              <a:t>Base Registries DCAT-AP</a:t>
            </a:r>
          </a:p>
          <a:p>
            <a:pPr marL="989013">
              <a:lnSpc>
                <a:spcPct val="150000"/>
              </a:lnSpc>
              <a:buClr>
                <a:srgbClr val="0F5494"/>
              </a:buClr>
              <a:buFont typeface="Arial" panose="020B0604020202020204" pitchFamily="34" charset="0"/>
              <a:buChar char="•"/>
            </a:pPr>
            <a:r>
              <a:rPr lang="en-GB" dirty="0" smtClean="0"/>
              <a:t>Data Model and Vocabulary (early </a:t>
            </a:r>
            <a:r>
              <a:rPr lang="en-GB" dirty="0"/>
              <a:t>editor’s </a:t>
            </a:r>
            <a:r>
              <a:rPr lang="en-GB" dirty="0" smtClean="0"/>
              <a:t>draft)</a:t>
            </a:r>
          </a:p>
          <a:p>
            <a:pPr marL="989013">
              <a:lnSpc>
                <a:spcPct val="150000"/>
              </a:lnSpc>
              <a:buClr>
                <a:srgbClr val="0F5494"/>
              </a:buClr>
              <a:buFont typeface="Arial" panose="020B0604020202020204" pitchFamily="34" charset="0"/>
              <a:buChar char="•"/>
            </a:pPr>
            <a:r>
              <a:rPr lang="en-GB" dirty="0" smtClean="0"/>
              <a:t>ABR Working Group</a:t>
            </a:r>
          </a:p>
          <a:p>
            <a:pPr marL="0" indent="0">
              <a:lnSpc>
                <a:spcPct val="150000"/>
              </a:lnSpc>
              <a:buClr>
                <a:srgbClr val="0F5494"/>
              </a:buClr>
              <a:buNone/>
            </a:pPr>
            <a:r>
              <a:rPr lang="en-GB" sz="2400" dirty="0"/>
              <a:t>5. Q&amp;A</a:t>
            </a:r>
          </a:p>
          <a:p>
            <a:pPr>
              <a:lnSpc>
                <a:spcPct val="150000"/>
              </a:lnSpc>
              <a:buClr>
                <a:srgbClr val="0F5494"/>
              </a:buClr>
              <a:buFontTx/>
              <a:buChar char="-"/>
            </a:pPr>
            <a:endParaRPr lang="en-GB" sz="2400" dirty="0"/>
          </a:p>
          <a:p>
            <a:pPr marL="457200" indent="-457200">
              <a:buFont typeface="+mj-lt"/>
              <a:buAutoNum type="arabicPeriod"/>
            </a:pPr>
            <a:endParaRPr lang="en-GB" sz="1800" noProof="0" dirty="0"/>
          </a:p>
        </p:txBody>
      </p:sp>
      <p:sp>
        <p:nvSpPr>
          <p:cNvPr id="6" name="Title 2"/>
          <p:cNvSpPr txBox="1">
            <a:spLocks/>
          </p:cNvSpPr>
          <p:nvPr/>
        </p:nvSpPr>
        <p:spPr bwMode="auto">
          <a:xfrm>
            <a:off x="0" y="0"/>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Agenda</a:t>
            </a:r>
          </a:p>
          <a:p>
            <a:endParaRPr lang="en-GB" sz="2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169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299872" y="6337126"/>
            <a:ext cx="2844800" cy="476250"/>
          </a:xfrm>
        </p:spPr>
        <p:txBody>
          <a:bodyPr/>
          <a:lstStyle/>
          <a:p>
            <a:pPr>
              <a:defRPr/>
            </a:pPr>
            <a:fld id="{396CDD1B-50E0-44E8-82B7-F85F69F6D40C}" type="slidenum">
              <a:rPr lang="en-GB" smtClean="0"/>
              <a:pPr>
                <a:defRPr/>
              </a:pPr>
              <a:t>4</a:t>
            </a:fld>
            <a:endParaRPr lang="en-GB" dirty="0"/>
          </a:p>
        </p:txBody>
      </p:sp>
      <p:sp>
        <p:nvSpPr>
          <p:cNvPr id="3" name="TextBox 2"/>
          <p:cNvSpPr txBox="1"/>
          <p:nvPr/>
        </p:nvSpPr>
        <p:spPr>
          <a:xfrm>
            <a:off x="1996873" y="4426186"/>
            <a:ext cx="1928136" cy="954107"/>
          </a:xfrm>
          <a:prstGeom prst="rect">
            <a:avLst/>
          </a:prstGeom>
          <a:noFill/>
        </p:spPr>
        <p:txBody>
          <a:bodyPr wrap="square" rtlCol="0">
            <a:spAutoFit/>
          </a:bodyPr>
          <a:lstStyle/>
          <a:p>
            <a:pPr marL="285750" indent="-285750">
              <a:buFont typeface="Arial" panose="020B0604020202020204" pitchFamily="34" charset="0"/>
              <a:buChar char="•"/>
            </a:pPr>
            <a:r>
              <a:rPr lang="en-US" sz="1400" b="0" dirty="0" smtClean="0">
                <a:solidFill>
                  <a:srgbClr val="FFFFFF"/>
                </a:solidFill>
                <a:ea typeface="Verdana" panose="020B0604030504040204" pitchFamily="34" charset="0"/>
                <a:cs typeface="Verdana" panose="020B0604030504040204" pitchFamily="34" charset="0"/>
              </a:rPr>
              <a:t>Project Team</a:t>
            </a:r>
          </a:p>
          <a:p>
            <a:pPr marL="285750" indent="-285750">
              <a:buFont typeface="Arial" panose="020B0604020202020204" pitchFamily="34" charset="0"/>
              <a:buChar char="•"/>
            </a:pPr>
            <a:endParaRPr lang="en-US" sz="1400" b="0" dirty="0">
              <a:solidFill>
                <a:srgbClr val="FFFFFF"/>
              </a:solidFill>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0" dirty="0" smtClean="0">
                <a:solidFill>
                  <a:srgbClr val="FFFFFF"/>
                </a:solidFill>
                <a:ea typeface="Verdana" panose="020B0604030504040204" pitchFamily="34" charset="0"/>
                <a:cs typeface="Verdana" panose="020B0604030504040204" pitchFamily="34" charset="0"/>
              </a:rPr>
              <a:t>Project </a:t>
            </a:r>
          </a:p>
          <a:p>
            <a:r>
              <a:rPr lang="en-US" sz="1400" b="0" dirty="0" smtClean="0">
                <a:solidFill>
                  <a:srgbClr val="FFFFFF"/>
                </a:solidFill>
                <a:ea typeface="Verdana" panose="020B0604030504040204" pitchFamily="34" charset="0"/>
                <a:cs typeface="Verdana" panose="020B0604030504040204" pitchFamily="34" charset="0"/>
              </a:rPr>
              <a:t>Scope &amp; </a:t>
            </a:r>
            <a:r>
              <a:rPr lang="en-US" sz="1400" b="0" dirty="0" smtClean="0">
                <a:solidFill>
                  <a:schemeClr val="bg1"/>
                </a:solidFill>
                <a:ea typeface="Verdana" panose="020B0604030504040204" pitchFamily="34" charset="0"/>
                <a:cs typeface="Verdana" panose="020B0604030504040204" pitchFamily="34" charset="0"/>
              </a:rPr>
              <a:t>Approach</a:t>
            </a:r>
            <a:endParaRPr lang="en-US" sz="1400" b="0" dirty="0">
              <a:solidFill>
                <a:schemeClr val="bg1"/>
              </a:solidFill>
              <a:ea typeface="Verdana" panose="020B0604030504040204" pitchFamily="34" charset="0"/>
              <a:cs typeface="Verdana" panose="020B0604030504040204" pitchFamily="34" charset="0"/>
            </a:endParaRPr>
          </a:p>
        </p:txBody>
      </p:sp>
      <p:sp>
        <p:nvSpPr>
          <p:cNvPr id="4" name="TextBox 3"/>
          <p:cNvSpPr txBox="1"/>
          <p:nvPr/>
        </p:nvSpPr>
        <p:spPr>
          <a:xfrm>
            <a:off x="5103867" y="4454769"/>
            <a:ext cx="2348701" cy="738664"/>
          </a:xfrm>
          <a:prstGeom prst="rect">
            <a:avLst/>
          </a:prstGeom>
          <a:noFill/>
        </p:spPr>
        <p:txBody>
          <a:bodyPr wrap="square" rtlCol="0">
            <a:spAutoFit/>
          </a:bodyPr>
          <a:lstStyle/>
          <a:p>
            <a:pPr marL="285750" indent="-285750">
              <a:buFont typeface="Arial" panose="020B0604020202020204" pitchFamily="34" charset="0"/>
              <a:buChar char="•"/>
            </a:pPr>
            <a:r>
              <a:rPr lang="en-US" sz="1400" b="0" dirty="0" smtClean="0">
                <a:solidFill>
                  <a:srgbClr val="FFFFFF"/>
                </a:solidFill>
                <a:ea typeface="Verdana" panose="020B0604030504040204" pitchFamily="34" charset="0"/>
                <a:cs typeface="Verdana" panose="020B0604030504040204" pitchFamily="34" charset="0"/>
              </a:rPr>
              <a:t>Project Context</a:t>
            </a:r>
          </a:p>
          <a:p>
            <a:pPr marL="285750" indent="-285750">
              <a:buFont typeface="Arial" panose="020B0604020202020204" pitchFamily="34" charset="0"/>
              <a:buChar char="•"/>
            </a:pPr>
            <a:endParaRPr lang="en-US" sz="1400" b="0" dirty="0" smtClean="0">
              <a:solidFill>
                <a:srgbClr val="FFFFFF"/>
              </a:solidFill>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0" dirty="0" smtClean="0">
                <a:solidFill>
                  <a:srgbClr val="FFFFFF"/>
                </a:solidFill>
                <a:ea typeface="Verdana" panose="020B0604030504040204" pitchFamily="34" charset="0"/>
                <a:cs typeface="Verdana" panose="020B0604030504040204" pitchFamily="34" charset="0"/>
              </a:rPr>
              <a:t>Client’ Expectations</a:t>
            </a:r>
            <a:endParaRPr lang="en-US" sz="1400" b="0" dirty="0">
              <a:solidFill>
                <a:srgbClr val="FFFFFF"/>
              </a:solidFill>
              <a:ea typeface="Verdana" panose="020B0604030504040204" pitchFamily="34" charset="0"/>
              <a:cs typeface="Verdana" panose="020B0604030504040204" pitchFamily="34" charset="0"/>
            </a:endParaRPr>
          </a:p>
        </p:txBody>
      </p:sp>
      <p:sp>
        <p:nvSpPr>
          <p:cNvPr id="7" name="TextBox 6"/>
          <p:cNvSpPr txBox="1"/>
          <p:nvPr/>
        </p:nvSpPr>
        <p:spPr>
          <a:xfrm>
            <a:off x="8249887" y="4454769"/>
            <a:ext cx="2418113" cy="954107"/>
          </a:xfrm>
          <a:prstGeom prst="rect">
            <a:avLst/>
          </a:prstGeom>
          <a:noFill/>
        </p:spPr>
        <p:txBody>
          <a:bodyPr wrap="square" rtlCol="0">
            <a:spAutoFit/>
          </a:bodyPr>
          <a:lstStyle/>
          <a:p>
            <a:pPr marL="285750" indent="-285750">
              <a:buFont typeface="Arial" panose="020B0604020202020204" pitchFamily="34" charset="0"/>
              <a:buChar char="•"/>
            </a:pPr>
            <a:r>
              <a:rPr lang="en-US" sz="1400" b="0" dirty="0" smtClean="0">
                <a:solidFill>
                  <a:srgbClr val="FFFFFF"/>
                </a:solidFill>
                <a:ea typeface="Verdana" panose="020B0604030504040204" pitchFamily="34" charset="0"/>
                <a:cs typeface="Verdana" panose="020B0604030504040204" pitchFamily="34" charset="0"/>
              </a:rPr>
              <a:t>Short-term Actions</a:t>
            </a:r>
          </a:p>
          <a:p>
            <a:pPr marL="285750" indent="-285750">
              <a:buFont typeface="Arial" panose="020B0604020202020204" pitchFamily="34" charset="0"/>
              <a:buChar char="•"/>
            </a:pPr>
            <a:endParaRPr lang="en-US" sz="1400" b="0" dirty="0" smtClean="0">
              <a:solidFill>
                <a:srgbClr val="FFFFFF"/>
              </a:solidFill>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b="0" dirty="0">
                <a:solidFill>
                  <a:srgbClr val="FFFFFF"/>
                </a:solidFill>
                <a:ea typeface="Verdana" panose="020B0604030504040204" pitchFamily="34" charset="0"/>
                <a:cs typeface="Verdana" panose="020B0604030504040204" pitchFamily="34" charset="0"/>
              </a:rPr>
              <a:t>Assumptions</a:t>
            </a:r>
          </a:p>
          <a:p>
            <a:pPr marL="285750" indent="-285750">
              <a:buFont typeface="Arial" panose="020B0604020202020204" pitchFamily="34" charset="0"/>
              <a:buChar char="•"/>
            </a:pPr>
            <a:endParaRPr lang="en-US" sz="1400" b="0" dirty="0">
              <a:solidFill>
                <a:srgbClr val="FFFFFF"/>
              </a:solidFill>
              <a:ea typeface="Verdana" panose="020B0604030504040204" pitchFamily="34" charset="0"/>
              <a:cs typeface="Verdana" panose="020B0604030504040204" pitchFamily="34" charset="0"/>
            </a:endParaRPr>
          </a:p>
        </p:txBody>
      </p:sp>
      <p:sp>
        <p:nvSpPr>
          <p:cNvPr id="32" name="Title 2"/>
          <p:cNvSpPr txBox="1">
            <a:spLocks/>
          </p:cNvSpPr>
          <p:nvPr/>
        </p:nvSpPr>
        <p:spPr bwMode="auto">
          <a:xfrm>
            <a:off x="0" y="0"/>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Welcome Note</a:t>
            </a:r>
          </a:p>
          <a:p>
            <a:endParaRPr lang="en-GB" sz="2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8" name="Espace réservé pour une image  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006770" y="2459745"/>
            <a:ext cx="7905654" cy="3760256"/>
          </a:xfrm>
          <a:prstGeom prst="rect">
            <a:avLst/>
          </a:prstGeom>
        </p:spPr>
      </p:pic>
    </p:spTree>
    <p:extLst>
      <p:ext uri="{BB962C8B-B14F-4D97-AF65-F5344CB8AC3E}">
        <p14:creationId xmlns:p14="http://schemas.microsoft.com/office/powerpoint/2010/main" val="115190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96CDD1B-50E0-44E8-82B7-F85F69F6D40C}" type="slidenum">
              <a:rPr lang="en-GB" smtClean="0"/>
              <a:pPr>
                <a:defRPr/>
              </a:pPr>
              <a:t>5</a:t>
            </a:fld>
            <a:endParaRPr lang="en-GB" dirty="0"/>
          </a:p>
        </p:txBody>
      </p:sp>
      <p:pic>
        <p:nvPicPr>
          <p:cNvPr id="6" name="Picture 5"/>
          <p:cNvPicPr>
            <a:picLocks noChangeAspect="1"/>
          </p:cNvPicPr>
          <p:nvPr/>
        </p:nvPicPr>
        <p:blipFill>
          <a:blip r:embed="rId3"/>
          <a:stretch>
            <a:fillRect/>
          </a:stretch>
        </p:blipFill>
        <p:spPr>
          <a:xfrm>
            <a:off x="396996" y="2166055"/>
            <a:ext cx="2287053" cy="2880320"/>
          </a:xfrm>
          <a:prstGeom prst="rect">
            <a:avLst/>
          </a:prstGeom>
        </p:spPr>
      </p:pic>
      <p:sp>
        <p:nvSpPr>
          <p:cNvPr id="11" name="TextBox 10"/>
          <p:cNvSpPr txBox="1"/>
          <p:nvPr/>
        </p:nvSpPr>
        <p:spPr>
          <a:xfrm>
            <a:off x="2871748" y="3461326"/>
            <a:ext cx="4736420" cy="1985159"/>
          </a:xfrm>
          <a:prstGeom prst="rect">
            <a:avLst/>
          </a:prstGeom>
          <a:noFill/>
        </p:spPr>
        <p:txBody>
          <a:bodyPr wrap="square" rtlCol="0">
            <a:spAutoFit/>
          </a:bodyPr>
          <a:lstStyle/>
          <a:p>
            <a:pPr marL="171450" indent="-171450">
              <a:buFont typeface="Wingdings" panose="05000000000000000000" pitchFamily="2" charset="2"/>
              <a:buChar char="§"/>
            </a:pPr>
            <a:r>
              <a:rPr lang="en-GB" sz="1200" dirty="0" smtClean="0">
                <a:solidFill>
                  <a:srgbClr val="0F5494"/>
                </a:solidFill>
                <a:effectLst>
                  <a:outerShdw blurRad="38100" dist="38100" dir="2700000" algn="tl">
                    <a:srgbClr val="000000">
                      <a:alpha val="43137"/>
                    </a:srgbClr>
                  </a:outerShdw>
                </a:effectLst>
              </a:rPr>
              <a:t>ABR Scope</a:t>
            </a:r>
            <a:r>
              <a:rPr lang="en-GB" sz="1200" dirty="0" smtClean="0">
                <a:solidFill>
                  <a:srgbClr val="0F5494"/>
                </a:solidFill>
              </a:rPr>
              <a:t>: </a:t>
            </a:r>
          </a:p>
          <a:p>
            <a:pPr marL="628650" lvl="1" indent="-171450" algn="just">
              <a:spcBef>
                <a:spcPts val="600"/>
              </a:spcBef>
              <a:spcAft>
                <a:spcPts val="600"/>
              </a:spcAft>
              <a:buFont typeface="Wingdings" panose="05000000000000000000" pitchFamily="2" charset="2"/>
              <a:buChar char="ü"/>
            </a:pPr>
            <a:r>
              <a:rPr lang="en-GB" sz="1200" b="0" dirty="0" smtClean="0">
                <a:solidFill>
                  <a:srgbClr val="0F5494"/>
                </a:solidFill>
              </a:rPr>
              <a:t>Finalization of a framework for Base Registry Access and Interconnection;</a:t>
            </a:r>
          </a:p>
          <a:p>
            <a:pPr marL="628650" lvl="1" indent="-171450" algn="just">
              <a:spcBef>
                <a:spcPts val="600"/>
              </a:spcBef>
              <a:spcAft>
                <a:spcPts val="600"/>
              </a:spcAft>
              <a:buFont typeface="Wingdings" panose="05000000000000000000" pitchFamily="2" charset="2"/>
              <a:buChar char="ü"/>
            </a:pPr>
            <a:r>
              <a:rPr lang="en-GB" sz="1200" b="0" dirty="0" smtClean="0">
                <a:solidFill>
                  <a:srgbClr val="0F5494"/>
                </a:solidFill>
              </a:rPr>
              <a:t>Maintenance of ABR Collection on </a:t>
            </a:r>
            <a:r>
              <a:rPr lang="en-GB" sz="1200" b="0" dirty="0" err="1" smtClean="0">
                <a:solidFill>
                  <a:srgbClr val="0F5494"/>
                </a:solidFill>
              </a:rPr>
              <a:t>Joinup</a:t>
            </a:r>
            <a:r>
              <a:rPr lang="en-GB" sz="1200" b="0" dirty="0" smtClean="0">
                <a:solidFill>
                  <a:srgbClr val="0F5494"/>
                </a:solidFill>
              </a:rPr>
              <a:t>;</a:t>
            </a:r>
          </a:p>
          <a:p>
            <a:pPr marL="628650" lvl="1" indent="-171450" algn="just">
              <a:spcBef>
                <a:spcPts val="600"/>
              </a:spcBef>
              <a:spcAft>
                <a:spcPts val="600"/>
              </a:spcAft>
              <a:buFont typeface="Wingdings" panose="05000000000000000000" pitchFamily="2" charset="2"/>
              <a:buChar char="ü"/>
            </a:pPr>
            <a:r>
              <a:rPr lang="en-GB" sz="1400" dirty="0" smtClean="0">
                <a:solidFill>
                  <a:srgbClr val="0F5494"/>
                </a:solidFill>
              </a:rPr>
              <a:t>Elaboration of Specification of Registry of Registries</a:t>
            </a:r>
            <a:endParaRPr lang="en-GB" sz="1400" dirty="0">
              <a:solidFill>
                <a:srgbClr val="0F5494"/>
              </a:solidFill>
            </a:endParaRPr>
          </a:p>
          <a:p>
            <a:pPr marL="628650" lvl="1" indent="-171450" algn="just">
              <a:spcBef>
                <a:spcPts val="600"/>
              </a:spcBef>
              <a:spcAft>
                <a:spcPts val="600"/>
              </a:spcAft>
              <a:buFont typeface="Wingdings" panose="05000000000000000000" pitchFamily="2" charset="2"/>
              <a:buChar char="ü"/>
            </a:pPr>
            <a:endParaRPr lang="en-GB" sz="1200" b="0" dirty="0">
              <a:solidFill>
                <a:srgbClr val="0F5494"/>
              </a:solidFill>
            </a:endParaRPr>
          </a:p>
        </p:txBody>
      </p:sp>
      <p:sp>
        <p:nvSpPr>
          <p:cNvPr id="12" name="TextBox 11"/>
          <p:cNvSpPr txBox="1"/>
          <p:nvPr/>
        </p:nvSpPr>
        <p:spPr>
          <a:xfrm>
            <a:off x="2871748" y="2059971"/>
            <a:ext cx="4641919" cy="1261884"/>
          </a:xfrm>
          <a:prstGeom prst="rect">
            <a:avLst/>
          </a:prstGeom>
          <a:noFill/>
        </p:spPr>
        <p:txBody>
          <a:bodyPr wrap="square" rtlCol="0">
            <a:spAutoFit/>
          </a:bodyPr>
          <a:lstStyle/>
          <a:p>
            <a:pPr marL="171450" indent="-171450">
              <a:lnSpc>
                <a:spcPct val="150000"/>
              </a:lnSpc>
              <a:spcBef>
                <a:spcPts val="600"/>
              </a:spcBef>
              <a:spcAft>
                <a:spcPts val="600"/>
              </a:spcAft>
              <a:buFont typeface="Wingdings" panose="05000000000000000000" pitchFamily="2" charset="2"/>
              <a:buChar char="§"/>
            </a:pPr>
            <a:r>
              <a:rPr lang="en-GB" sz="1200" dirty="0" smtClean="0">
                <a:solidFill>
                  <a:srgbClr val="0F5494"/>
                </a:solidFill>
                <a:effectLst>
                  <a:outerShdw blurRad="38100" dist="38100" dir="2700000" algn="tl">
                    <a:srgbClr val="000000">
                      <a:alpha val="43137"/>
                    </a:srgbClr>
                  </a:outerShdw>
                </a:effectLst>
              </a:rPr>
              <a:t>ABR Purpose</a:t>
            </a:r>
            <a:r>
              <a:rPr lang="en-GB" sz="1200" dirty="0" smtClean="0">
                <a:solidFill>
                  <a:srgbClr val="0F5494"/>
                </a:solidFill>
              </a:rPr>
              <a:t>: </a:t>
            </a:r>
          </a:p>
          <a:p>
            <a:pPr lvl="1">
              <a:spcBef>
                <a:spcPts val="600"/>
              </a:spcBef>
              <a:spcAft>
                <a:spcPts val="600"/>
              </a:spcAft>
            </a:pPr>
            <a:r>
              <a:rPr lang="en-GB" sz="1200" b="0" dirty="0" smtClean="0">
                <a:solidFill>
                  <a:srgbClr val="0F5494"/>
                </a:solidFill>
              </a:rPr>
              <a:t>Ensure </a:t>
            </a:r>
            <a:r>
              <a:rPr lang="en-US" sz="1200" b="0" dirty="0" smtClean="0">
                <a:solidFill>
                  <a:srgbClr val="0F5494"/>
                </a:solidFill>
              </a:rPr>
              <a:t>interconnection and access </a:t>
            </a:r>
            <a:r>
              <a:rPr lang="en-US" sz="1200" b="0" dirty="0">
                <a:solidFill>
                  <a:srgbClr val="0F5494"/>
                </a:solidFill>
              </a:rPr>
              <a:t>to the information in different types of base registries </a:t>
            </a:r>
            <a:r>
              <a:rPr lang="en-US" sz="1200" b="0" dirty="0" smtClean="0">
                <a:solidFill>
                  <a:srgbClr val="0F5494"/>
                </a:solidFill>
              </a:rPr>
              <a:t>of Member States (MS) in </a:t>
            </a:r>
            <a:r>
              <a:rPr lang="en-US" sz="1200" b="0" dirty="0">
                <a:solidFill>
                  <a:srgbClr val="0F5494"/>
                </a:solidFill>
              </a:rPr>
              <a:t>order to be able to deliver </a:t>
            </a:r>
            <a:r>
              <a:rPr lang="en-US" sz="1200" b="0" dirty="0" smtClean="0">
                <a:solidFill>
                  <a:srgbClr val="0F5494"/>
                </a:solidFill>
              </a:rPr>
              <a:t>cross-border </a:t>
            </a:r>
            <a:r>
              <a:rPr lang="en-US" sz="1200" b="0" dirty="0">
                <a:solidFill>
                  <a:srgbClr val="0F5494"/>
                </a:solidFill>
              </a:rPr>
              <a:t>and cross sector public </a:t>
            </a:r>
            <a:r>
              <a:rPr lang="en-US" sz="1200" b="0" dirty="0" smtClean="0">
                <a:solidFill>
                  <a:srgbClr val="0F5494"/>
                </a:solidFill>
              </a:rPr>
              <a:t>services.</a:t>
            </a:r>
            <a:endParaRPr lang="en-GB" sz="1200" b="0" dirty="0" smtClean="0">
              <a:solidFill>
                <a:srgbClr val="0F5494"/>
              </a:solidFill>
            </a:endParaRPr>
          </a:p>
        </p:txBody>
      </p:sp>
      <p:sp>
        <p:nvSpPr>
          <p:cNvPr id="13" name="TextBox 12"/>
          <p:cNvSpPr txBox="1"/>
          <p:nvPr/>
        </p:nvSpPr>
        <p:spPr>
          <a:xfrm>
            <a:off x="7436516" y="2128879"/>
            <a:ext cx="4305488" cy="2031325"/>
          </a:xfrm>
          <a:prstGeom prst="rect">
            <a:avLst/>
          </a:prstGeom>
          <a:noFill/>
        </p:spPr>
        <p:txBody>
          <a:bodyPr wrap="square" rtlCol="0">
            <a:spAutoFit/>
          </a:bodyPr>
          <a:lstStyle/>
          <a:p>
            <a:pPr marL="228600" indent="-228600" algn="just">
              <a:spcBef>
                <a:spcPts val="600"/>
              </a:spcBef>
              <a:spcAft>
                <a:spcPts val="600"/>
              </a:spcAft>
              <a:buFont typeface="Wingdings" panose="05000000000000000000" pitchFamily="2" charset="2"/>
              <a:buChar char="§"/>
            </a:pPr>
            <a:r>
              <a:rPr lang="en-GB" sz="1200" dirty="0" smtClean="0">
                <a:solidFill>
                  <a:srgbClr val="0F5494"/>
                </a:solidFill>
                <a:effectLst>
                  <a:outerShdw blurRad="38100" dist="38100" dir="2700000" algn="tl">
                    <a:srgbClr val="000000">
                      <a:alpha val="43137"/>
                    </a:srgbClr>
                  </a:outerShdw>
                </a:effectLst>
              </a:rPr>
              <a:t>ABR Outcomes</a:t>
            </a:r>
            <a:r>
              <a:rPr lang="en-GB" sz="1200" dirty="0" smtClean="0">
                <a:solidFill>
                  <a:srgbClr val="0F5494"/>
                </a:solidFill>
              </a:rPr>
              <a:t>: </a:t>
            </a:r>
            <a:endParaRPr lang="en-GB" sz="1200" dirty="0">
              <a:solidFill>
                <a:srgbClr val="0F5494"/>
              </a:solidFill>
            </a:endParaRPr>
          </a:p>
          <a:p>
            <a:pPr marL="628650" lvl="1" indent="-171450">
              <a:spcBef>
                <a:spcPts val="600"/>
              </a:spcBef>
              <a:spcAft>
                <a:spcPts val="600"/>
              </a:spcAft>
              <a:buFont typeface="Wingdings" panose="05000000000000000000" pitchFamily="2" charset="2"/>
              <a:buChar char="ü"/>
            </a:pPr>
            <a:r>
              <a:rPr lang="en-US" sz="1200" b="0" dirty="0" smtClean="0">
                <a:solidFill>
                  <a:srgbClr val="0F5494"/>
                </a:solidFill>
              </a:rPr>
              <a:t>The </a:t>
            </a:r>
            <a:r>
              <a:rPr lang="en-US" sz="1200" b="0" dirty="0">
                <a:solidFill>
                  <a:srgbClr val="0F5494"/>
                </a:solidFill>
              </a:rPr>
              <a:t>semantic </a:t>
            </a:r>
            <a:r>
              <a:rPr lang="en-US" sz="1200" b="0" dirty="0" smtClean="0">
                <a:solidFill>
                  <a:srgbClr val="0F5494"/>
                </a:solidFill>
              </a:rPr>
              <a:t>specifications facilitating further creation of EU </a:t>
            </a:r>
            <a:r>
              <a:rPr lang="en-US" sz="1200" b="0" dirty="0">
                <a:solidFill>
                  <a:srgbClr val="0F5494"/>
                </a:solidFill>
              </a:rPr>
              <a:t>R</a:t>
            </a:r>
            <a:r>
              <a:rPr lang="en-US" sz="1200" b="0" dirty="0" smtClean="0">
                <a:solidFill>
                  <a:srgbClr val="0F5494"/>
                </a:solidFill>
              </a:rPr>
              <a:t>egistry </a:t>
            </a:r>
            <a:r>
              <a:rPr lang="en-US" sz="1200" b="0" dirty="0">
                <a:solidFill>
                  <a:srgbClr val="0F5494"/>
                </a:solidFill>
              </a:rPr>
              <a:t>of R</a:t>
            </a:r>
            <a:r>
              <a:rPr lang="en-US" sz="1200" b="0" dirty="0" smtClean="0">
                <a:solidFill>
                  <a:srgbClr val="0F5494"/>
                </a:solidFill>
              </a:rPr>
              <a:t>egistries;  </a:t>
            </a:r>
            <a:endParaRPr lang="en-US" sz="1200" b="0" dirty="0">
              <a:solidFill>
                <a:srgbClr val="0F5494"/>
              </a:solidFill>
            </a:endParaRPr>
          </a:p>
          <a:p>
            <a:pPr marL="628650" lvl="1" indent="-171450" algn="just">
              <a:spcBef>
                <a:spcPts val="600"/>
              </a:spcBef>
              <a:spcAft>
                <a:spcPts val="600"/>
              </a:spcAft>
              <a:buFont typeface="Wingdings" panose="05000000000000000000" pitchFamily="2" charset="2"/>
              <a:buChar char="ü"/>
            </a:pPr>
            <a:r>
              <a:rPr lang="en-US" sz="1200" b="0" dirty="0">
                <a:solidFill>
                  <a:srgbClr val="0F5494"/>
                </a:solidFill>
              </a:rPr>
              <a:t>The Framework </a:t>
            </a:r>
            <a:r>
              <a:rPr lang="en-US" sz="1200" b="0" dirty="0" smtClean="0">
                <a:solidFill>
                  <a:srgbClr val="0F5494"/>
                </a:solidFill>
              </a:rPr>
              <a:t>as a guidance on how to grant access </a:t>
            </a:r>
            <a:r>
              <a:rPr lang="en-US" sz="1200" b="0" dirty="0">
                <a:solidFill>
                  <a:srgbClr val="0F5494"/>
                </a:solidFill>
              </a:rPr>
              <a:t>to the data in </a:t>
            </a:r>
            <a:r>
              <a:rPr lang="en-US" sz="1200" b="0" dirty="0" smtClean="0">
                <a:solidFill>
                  <a:srgbClr val="0F5494"/>
                </a:solidFill>
              </a:rPr>
              <a:t>Base </a:t>
            </a:r>
            <a:r>
              <a:rPr lang="en-US" sz="1200" b="0" dirty="0">
                <a:solidFill>
                  <a:srgbClr val="0F5494"/>
                </a:solidFill>
              </a:rPr>
              <a:t>R</a:t>
            </a:r>
            <a:r>
              <a:rPr lang="en-US" sz="1200" b="0" dirty="0" smtClean="0">
                <a:solidFill>
                  <a:srgbClr val="0F5494"/>
                </a:solidFill>
              </a:rPr>
              <a:t>egistries and how to interconnect them; </a:t>
            </a:r>
            <a:endParaRPr lang="en-US" sz="1200" b="0" dirty="0">
              <a:solidFill>
                <a:srgbClr val="0F5494"/>
              </a:solidFill>
            </a:endParaRPr>
          </a:p>
          <a:p>
            <a:pPr marL="628650" lvl="1" indent="-171450" algn="just">
              <a:spcBef>
                <a:spcPts val="600"/>
              </a:spcBef>
              <a:spcAft>
                <a:spcPts val="600"/>
              </a:spcAft>
              <a:buFont typeface="Wingdings" panose="05000000000000000000" pitchFamily="2" charset="2"/>
              <a:buChar char="ü"/>
            </a:pPr>
            <a:r>
              <a:rPr lang="en-US" sz="1200" b="0" dirty="0" smtClean="0">
                <a:solidFill>
                  <a:srgbClr val="0F5494"/>
                </a:solidFill>
              </a:rPr>
              <a:t>The exchange </a:t>
            </a:r>
            <a:r>
              <a:rPr lang="en-US" sz="1200" b="0" dirty="0">
                <a:solidFill>
                  <a:srgbClr val="0F5494"/>
                </a:solidFill>
              </a:rPr>
              <a:t>of </a:t>
            </a:r>
            <a:r>
              <a:rPr lang="en-US" sz="1200" b="0" dirty="0" smtClean="0">
                <a:solidFill>
                  <a:srgbClr val="0F5494"/>
                </a:solidFill>
              </a:rPr>
              <a:t>Best Practices that is of great interest of many Member States</a:t>
            </a:r>
            <a:endParaRPr lang="en-US" sz="1200" b="0" dirty="0">
              <a:solidFill>
                <a:srgbClr val="0F5494"/>
              </a:solidFill>
            </a:endParaRPr>
          </a:p>
        </p:txBody>
      </p:sp>
      <p:sp>
        <p:nvSpPr>
          <p:cNvPr id="15" name="TextBox 14"/>
          <p:cNvSpPr txBox="1"/>
          <p:nvPr/>
        </p:nvSpPr>
        <p:spPr>
          <a:xfrm>
            <a:off x="1245956" y="5384930"/>
            <a:ext cx="9143900" cy="781240"/>
          </a:xfrm>
          <a:prstGeom prst="rect">
            <a:avLst/>
          </a:prstGeom>
          <a:noFill/>
        </p:spPr>
        <p:txBody>
          <a:bodyPr wrap="square" rtlCol="0">
            <a:spAutoFit/>
          </a:bodyPr>
          <a:lstStyle/>
          <a:p>
            <a:pPr algn="ctr">
              <a:lnSpc>
                <a:spcPct val="150000"/>
              </a:lnSpc>
            </a:pPr>
            <a:r>
              <a:rPr lang="en-US" sz="1600" b="0" dirty="0">
                <a:solidFill>
                  <a:srgbClr val="0F5494"/>
                </a:solidFill>
              </a:rPr>
              <a:t>The valuable impact of </a:t>
            </a:r>
            <a:r>
              <a:rPr lang="en-US" sz="1600" b="0" dirty="0" smtClean="0">
                <a:solidFill>
                  <a:srgbClr val="0F5494"/>
                </a:solidFill>
              </a:rPr>
              <a:t>this work will </a:t>
            </a:r>
            <a:r>
              <a:rPr lang="en-US" sz="1600" b="0" dirty="0">
                <a:solidFill>
                  <a:srgbClr val="0F5494"/>
                </a:solidFill>
              </a:rPr>
              <a:t>be an easier exchange of information cross-sector and </a:t>
            </a:r>
            <a:r>
              <a:rPr lang="en-US" sz="1600" b="0" dirty="0" smtClean="0">
                <a:solidFill>
                  <a:srgbClr val="0F5494"/>
                </a:solidFill>
              </a:rPr>
              <a:t>cross-border, </a:t>
            </a:r>
            <a:r>
              <a:rPr lang="en-US" sz="1600" b="0" dirty="0">
                <a:solidFill>
                  <a:srgbClr val="0F5494"/>
                </a:solidFill>
              </a:rPr>
              <a:t>and the eventual set-up of cross-border European public services</a:t>
            </a:r>
            <a:endParaRPr lang="en-GB" sz="1600" b="0" dirty="0">
              <a:solidFill>
                <a:srgbClr val="0F5494"/>
              </a:solidFill>
            </a:endParaRPr>
          </a:p>
        </p:txBody>
      </p:sp>
      <p:sp>
        <p:nvSpPr>
          <p:cNvPr id="16" name="TextBox 15"/>
          <p:cNvSpPr txBox="1"/>
          <p:nvPr/>
        </p:nvSpPr>
        <p:spPr>
          <a:xfrm>
            <a:off x="273290" y="1445492"/>
            <a:ext cx="11089232" cy="461665"/>
          </a:xfrm>
          <a:prstGeom prst="rect">
            <a:avLst/>
          </a:prstGeom>
          <a:noFill/>
        </p:spPr>
        <p:txBody>
          <a:bodyPr wrap="square" rtlCol="0">
            <a:spAutoFit/>
          </a:bodyPr>
          <a:lstStyle/>
          <a:p>
            <a:pPr>
              <a:lnSpc>
                <a:spcPct val="150000"/>
              </a:lnSpc>
            </a:pPr>
            <a:r>
              <a:rPr lang="fr-BE" sz="1600" b="0" dirty="0" smtClean="0">
                <a:solidFill>
                  <a:srgbClr val="0F5494"/>
                </a:solidFill>
              </a:rPr>
              <a:t>ISA²</a:t>
            </a:r>
            <a:r>
              <a:rPr lang="en-US" sz="1600" b="0" dirty="0" smtClean="0">
                <a:solidFill>
                  <a:srgbClr val="0F5494"/>
                </a:solidFill>
              </a:rPr>
              <a:t> Action 2016.28 ‘Access to Base Registries’ (ABR)</a:t>
            </a:r>
            <a:endParaRPr lang="en-GB" sz="1400" dirty="0">
              <a:solidFill>
                <a:srgbClr val="0F5494"/>
              </a:solidFill>
            </a:endParaRPr>
          </a:p>
        </p:txBody>
      </p:sp>
      <p:sp>
        <p:nvSpPr>
          <p:cNvPr id="14"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fr-BE"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ISA²</a:t>
            </a:r>
            <a:r>
              <a:rPr lang="en-US"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400" kern="0" dirty="0">
                <a:solidFill>
                  <a:schemeClr val="bg1"/>
                </a:solidFill>
                <a:latin typeface="Tahoma" panose="020B0604030504040204" pitchFamily="34" charset="0"/>
                <a:ea typeface="Tahoma" panose="020B0604030504040204" pitchFamily="34" charset="0"/>
                <a:cs typeface="Tahoma" panose="020B0604030504040204" pitchFamily="34" charset="0"/>
              </a:rPr>
              <a:t>Action 2016.28</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185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
          </p:nvPr>
        </p:nvSpPr>
        <p:spPr>
          <a:xfrm>
            <a:off x="963084" y="2710583"/>
            <a:ext cx="10363200" cy="1366489"/>
          </a:xfrm>
        </p:spPr>
        <p:txBody>
          <a:bodyPr/>
          <a:lstStyle/>
          <a:p>
            <a:pPr>
              <a:lnSpc>
                <a:spcPct val="150000"/>
              </a:lnSpc>
            </a:pPr>
            <a:r>
              <a:rPr lang="en-GB" sz="3200" b="1" cap="all" dirty="0"/>
              <a:t>Presentations on </a:t>
            </a:r>
          </a:p>
          <a:p>
            <a:pPr>
              <a:lnSpc>
                <a:spcPct val="150000"/>
              </a:lnSpc>
            </a:pPr>
            <a:r>
              <a:rPr lang="en-GB" sz="3200" b="1" cap="all" dirty="0"/>
              <a:t>Best practices and challenges </a:t>
            </a:r>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6</a:t>
            </a:fld>
            <a:endParaRPr lang="en-GB" dirty="0"/>
          </a:p>
        </p:txBody>
      </p:sp>
    </p:spTree>
    <p:extLst>
      <p:ext uri="{BB962C8B-B14F-4D97-AF65-F5344CB8AC3E}">
        <p14:creationId xmlns:p14="http://schemas.microsoft.com/office/powerpoint/2010/main" val="1041510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35360" y="1892868"/>
            <a:ext cx="10972800" cy="3384476"/>
          </a:xfrm>
        </p:spPr>
        <p:txBody>
          <a:bodyPr/>
          <a:lstStyle/>
          <a:p>
            <a:pPr indent="0">
              <a:buNone/>
            </a:pPr>
            <a:r>
              <a:rPr lang="en-US" sz="2800" dirty="0" smtClean="0">
                <a:effectLst>
                  <a:outerShdw blurRad="38100" dist="38100" dir="2700000" algn="tl">
                    <a:srgbClr val="000000">
                      <a:alpha val="43137"/>
                    </a:srgbClr>
                  </a:outerShdw>
                </a:effectLst>
              </a:rPr>
              <a:t>Norway – ‘Approaches </a:t>
            </a:r>
            <a:r>
              <a:rPr lang="en-US" sz="2800" dirty="0">
                <a:effectLst>
                  <a:outerShdw blurRad="38100" dist="38100" dir="2700000" algn="tl">
                    <a:srgbClr val="000000">
                      <a:alpha val="43137"/>
                    </a:srgbClr>
                  </a:outerShdw>
                </a:effectLst>
              </a:rPr>
              <a:t>and challenges related to “Registry of </a:t>
            </a:r>
            <a:r>
              <a:rPr lang="en-US" sz="2800" dirty="0" smtClean="0">
                <a:effectLst>
                  <a:outerShdw blurRad="38100" dist="38100" dir="2700000" algn="tl">
                    <a:srgbClr val="000000">
                      <a:alpha val="43137"/>
                    </a:srgbClr>
                  </a:outerShdw>
                </a:effectLst>
              </a:rPr>
              <a:t>Registries”’ </a:t>
            </a:r>
          </a:p>
          <a:p>
            <a:pPr indent="0">
              <a:buNone/>
            </a:pPr>
            <a:endParaRPr lang="en-US" sz="2800" noProof="0" dirty="0">
              <a:effectLst>
                <a:outerShdw blurRad="38100" dist="38100" dir="2700000" algn="tl">
                  <a:srgbClr val="000000">
                    <a:alpha val="43137"/>
                  </a:srgbClr>
                </a:outerShdw>
              </a:effectLst>
            </a:endParaRPr>
          </a:p>
          <a:p>
            <a:pPr indent="0">
              <a:buNone/>
            </a:pPr>
            <a:r>
              <a:rPr lang="en-US" sz="2800" dirty="0" smtClean="0">
                <a:effectLst>
                  <a:outerShdw blurRad="38100" dist="38100" dir="2700000" algn="tl">
                    <a:srgbClr val="000000">
                      <a:alpha val="43137"/>
                    </a:srgbClr>
                  </a:outerShdw>
                </a:effectLst>
              </a:rPr>
              <a:t>Denmark – ‘Good basic data for everyone – a driver for growth and efficiency’</a:t>
            </a:r>
          </a:p>
          <a:p>
            <a:pPr indent="0">
              <a:buNone/>
            </a:pPr>
            <a:endParaRPr lang="en-US" sz="2800" dirty="0">
              <a:effectLst>
                <a:outerShdw blurRad="38100" dist="38100" dir="2700000" algn="tl">
                  <a:srgbClr val="000000">
                    <a:alpha val="43137"/>
                  </a:srgbClr>
                </a:outerShdw>
              </a:effectLst>
            </a:endParaRPr>
          </a:p>
          <a:p>
            <a:pPr indent="0">
              <a:buNone/>
            </a:pPr>
            <a:r>
              <a:rPr lang="en-US" sz="2800" dirty="0">
                <a:effectLst>
                  <a:outerShdw blurRad="38100" dist="38100" dir="2700000" algn="tl">
                    <a:srgbClr val="000000">
                      <a:alpha val="43137"/>
                    </a:srgbClr>
                  </a:outerShdw>
                </a:effectLst>
              </a:rPr>
              <a:t>Malta </a:t>
            </a:r>
            <a:r>
              <a:rPr lang="en-US" sz="2800" dirty="0" smtClean="0">
                <a:effectLst>
                  <a:outerShdw blurRad="38100" dist="38100" dir="2700000" algn="tl">
                    <a:srgbClr val="000000">
                      <a:alpha val="43137"/>
                    </a:srgbClr>
                  </a:outerShdw>
                </a:effectLst>
              </a:rPr>
              <a:t>– ‘The </a:t>
            </a:r>
            <a:r>
              <a:rPr lang="en-US" sz="2800" dirty="0">
                <a:effectLst>
                  <a:outerShdw blurRad="38100" dist="38100" dir="2700000" algn="tl">
                    <a:srgbClr val="000000">
                      <a:alpha val="43137"/>
                    </a:srgbClr>
                  </a:outerShdw>
                </a:effectLst>
              </a:rPr>
              <a:t>National Data Portal (Register of Registers</a:t>
            </a:r>
            <a:r>
              <a:rPr lang="en-US" sz="2800" dirty="0" smtClean="0">
                <a:effectLst>
                  <a:outerShdw blurRad="38100" dist="38100" dir="2700000" algn="tl">
                    <a:srgbClr val="000000">
                      <a:alpha val="43137"/>
                    </a:srgbClr>
                  </a:outerShdw>
                </a:effectLst>
              </a:rPr>
              <a:t>)’</a:t>
            </a:r>
            <a:r>
              <a:rPr lang="en-US" sz="2800" dirty="0">
                <a:solidFill>
                  <a:srgbClr val="5F5F5F"/>
                </a:solidFill>
              </a:rPr>
              <a:t/>
            </a:r>
            <a:br>
              <a:rPr lang="en-US" sz="2800" dirty="0">
                <a:solidFill>
                  <a:srgbClr val="5F5F5F"/>
                </a:solidFill>
              </a:rPr>
            </a:br>
            <a:endParaRPr lang="en-GB" sz="2800" noProof="0" dirty="0">
              <a:effectLst>
                <a:outerShdw blurRad="38100" dist="38100" dir="2700000" algn="tl">
                  <a:srgbClr val="000000">
                    <a:alpha val="43137"/>
                  </a:srgbClr>
                </a:outerShdw>
              </a:effectLst>
            </a:endParaRPr>
          </a:p>
        </p:txBody>
      </p:sp>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7</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Presentations on Best Practices </a:t>
            </a:r>
          </a:p>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and Challenges</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59580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963084" y="4221088"/>
            <a:ext cx="10363200" cy="1362075"/>
          </a:xfrm>
        </p:spPr>
        <p:txBody>
          <a:bodyPr/>
          <a:lstStyle/>
          <a:p>
            <a:r>
              <a:rPr lang="en-GB" sz="2800" noProof="0" dirty="0" smtClean="0"/>
              <a:t>Base registries DCAT-AP</a:t>
            </a:r>
            <a:r>
              <a:rPr lang="en-GB" noProof="0" dirty="0" smtClean="0"/>
              <a:t/>
            </a:r>
            <a:br>
              <a:rPr lang="en-GB" noProof="0" dirty="0" smtClean="0"/>
            </a:br>
            <a:endParaRPr lang="en-GB" noProof="0" dirty="0"/>
          </a:p>
        </p:txBody>
      </p:sp>
      <p:sp>
        <p:nvSpPr>
          <p:cNvPr id="6" name="Marcador de texto 5"/>
          <p:cNvSpPr>
            <a:spLocks noGrp="1"/>
          </p:cNvSpPr>
          <p:nvPr>
            <p:ph type="body" idx="1"/>
          </p:nvPr>
        </p:nvSpPr>
        <p:spPr>
          <a:xfrm>
            <a:off x="963084" y="2710583"/>
            <a:ext cx="10363200" cy="1366489"/>
          </a:xfrm>
        </p:spPr>
        <p:txBody>
          <a:bodyPr/>
          <a:lstStyle/>
          <a:p>
            <a:r>
              <a:rPr lang="en-GB" sz="3200" b="1" cap="all" dirty="0">
                <a:latin typeface="+mj-lt"/>
                <a:ea typeface="+mj-ea"/>
                <a:cs typeface="+mj-cs"/>
              </a:rPr>
              <a:t>Specification of </a:t>
            </a:r>
            <a:endParaRPr lang="en-GB" sz="3200" b="1" cap="all" dirty="0" smtClean="0">
              <a:latin typeface="+mj-lt"/>
              <a:ea typeface="+mj-ea"/>
              <a:cs typeface="+mj-cs"/>
            </a:endParaRPr>
          </a:p>
          <a:p>
            <a:r>
              <a:rPr lang="en-GB" sz="3200" b="1" cap="all" dirty="0" smtClean="0">
                <a:latin typeface="+mj-lt"/>
                <a:ea typeface="+mj-ea"/>
                <a:cs typeface="+mj-cs"/>
              </a:rPr>
              <a:t>Registry of Registries.</a:t>
            </a:r>
            <a:endParaRPr lang="es-ES" sz="3200" b="1" cap="all" dirty="0">
              <a:latin typeface="+mj-lt"/>
              <a:ea typeface="+mj-ea"/>
              <a:cs typeface="+mj-cs"/>
            </a:endParaRPr>
          </a:p>
        </p:txBody>
      </p:sp>
      <p:sp>
        <p:nvSpPr>
          <p:cNvPr id="4" name="Marcador de número de diapositiva 3"/>
          <p:cNvSpPr>
            <a:spLocks noGrp="1"/>
          </p:cNvSpPr>
          <p:nvPr>
            <p:ph type="sldNum" sz="quarter" idx="12"/>
          </p:nvPr>
        </p:nvSpPr>
        <p:spPr/>
        <p:txBody>
          <a:bodyPr/>
          <a:lstStyle/>
          <a:p>
            <a:pPr algn="r">
              <a:defRPr/>
            </a:pPr>
            <a:endParaRPr lang="en-GB" smtClean="0"/>
          </a:p>
          <a:p>
            <a:pPr algn="r">
              <a:defRPr/>
            </a:pPr>
            <a:fld id="{396CDD1B-50E0-44E8-82B7-F85F69F6D40C}" type="slidenum">
              <a:rPr lang="en-GB" smtClean="0"/>
              <a:pPr algn="r">
                <a:defRPr/>
              </a:pPr>
              <a:t>8</a:t>
            </a:fld>
            <a:endParaRPr lang="en-GB" dirty="0"/>
          </a:p>
        </p:txBody>
      </p:sp>
    </p:spTree>
    <p:extLst>
      <p:ext uri="{BB962C8B-B14F-4D97-AF65-F5344CB8AC3E}">
        <p14:creationId xmlns:p14="http://schemas.microsoft.com/office/powerpoint/2010/main" val="3030481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609600" y="1479426"/>
            <a:ext cx="10972800" cy="936625"/>
          </a:xfrm>
        </p:spPr>
        <p:txBody>
          <a:bodyPr/>
          <a:lstStyle/>
          <a:p>
            <a:r>
              <a:rPr lang="en-GB" noProof="0" dirty="0" smtClean="0"/>
              <a:t>DCAT &amp; DCAT-AP</a:t>
            </a:r>
            <a:endParaRPr lang="en-GB" noProof="0" dirty="0"/>
          </a:p>
        </p:txBody>
      </p:sp>
      <p:sp>
        <p:nvSpPr>
          <p:cNvPr id="7" name="Marcador de contenido 6"/>
          <p:cNvSpPr>
            <a:spLocks noGrp="1"/>
          </p:cNvSpPr>
          <p:nvPr>
            <p:ph idx="1"/>
          </p:nvPr>
        </p:nvSpPr>
        <p:spPr>
          <a:xfrm>
            <a:off x="609600" y="2348880"/>
            <a:ext cx="10972800" cy="3384476"/>
          </a:xfrm>
        </p:spPr>
        <p:txBody>
          <a:bodyPr/>
          <a:lstStyle/>
          <a:p>
            <a:pPr indent="0">
              <a:buNone/>
            </a:pPr>
            <a:r>
              <a:rPr lang="en-GB" sz="1800" noProof="0" dirty="0" smtClean="0"/>
              <a:t>The DCAT Application Profile for Data Portals in Europe (DCAT-AP) is a specification based on the W3C Data Catalogue Vocabulary (DCAT). </a:t>
            </a:r>
          </a:p>
          <a:p>
            <a:pPr indent="0">
              <a:buNone/>
            </a:pPr>
            <a:endParaRPr lang="en-GB" sz="1800" noProof="0" dirty="0" smtClean="0"/>
          </a:p>
          <a:p>
            <a:pPr indent="0">
              <a:buNone/>
            </a:pPr>
            <a:r>
              <a:rPr lang="en-GB" sz="1800" noProof="0" dirty="0" smtClean="0"/>
              <a:t>DCAT-AP provides a common specification for describing public sector datasets in Europe to enable the exchange of descriptions of datasets among data portals.</a:t>
            </a:r>
          </a:p>
          <a:p>
            <a:pPr indent="0">
              <a:buNone/>
            </a:pPr>
            <a:endParaRPr lang="en-GB" sz="1800" noProof="0" dirty="0" smtClean="0"/>
          </a:p>
          <a:p>
            <a:pPr indent="0">
              <a:buNone/>
            </a:pPr>
            <a:r>
              <a:rPr lang="en-GB" sz="1800" noProof="0" dirty="0" smtClean="0"/>
              <a:t>There are two existing DCAT-AP extensions:</a:t>
            </a:r>
          </a:p>
          <a:p>
            <a:r>
              <a:rPr lang="en-GB" sz="1800" noProof="0" dirty="0" err="1" smtClean="0"/>
              <a:t>GeoDCAT</a:t>
            </a:r>
            <a:r>
              <a:rPr lang="en-GB" sz="1800" noProof="0" dirty="0" smtClean="0"/>
              <a:t>-AP for describing geospatial datasets, data series and services; </a:t>
            </a:r>
          </a:p>
          <a:p>
            <a:r>
              <a:rPr lang="en-GB" sz="1800" noProof="0" dirty="0" err="1" smtClean="0"/>
              <a:t>StatDCAT</a:t>
            </a:r>
            <a:r>
              <a:rPr lang="en-GB" sz="1800" noProof="0" dirty="0" smtClean="0"/>
              <a:t>-AP for describing statistical datasets within the statistical domain.</a:t>
            </a:r>
          </a:p>
          <a:p>
            <a:pPr indent="0">
              <a:buNone/>
            </a:pPr>
            <a:endParaRPr lang="en-GB" sz="1800" noProof="0" dirty="0" smtClean="0"/>
          </a:p>
          <a:p>
            <a:pPr indent="0">
              <a:buNone/>
            </a:pPr>
            <a:r>
              <a:rPr lang="en-GB" sz="1800" noProof="0" dirty="0" smtClean="0"/>
              <a:t>DCAT-AP and its extensions were created and are maintained in an open process with dedicated Working Groups and public review. </a:t>
            </a:r>
          </a:p>
          <a:p>
            <a:endParaRPr lang="en-GB" noProof="0" dirty="0"/>
          </a:p>
        </p:txBody>
      </p:sp>
      <p:sp>
        <p:nvSpPr>
          <p:cNvPr id="5" name="Marcador de número de diapositiva 4"/>
          <p:cNvSpPr>
            <a:spLocks noGrp="1"/>
          </p:cNvSpPr>
          <p:nvPr>
            <p:ph type="sldNum" sz="quarter" idx="12"/>
          </p:nvPr>
        </p:nvSpPr>
        <p:spPr/>
        <p:txBody>
          <a:bodyPr/>
          <a:lstStyle/>
          <a:p>
            <a:pPr>
              <a:defRPr/>
            </a:pPr>
            <a:fld id="{396CDD1B-50E0-44E8-82B7-F85F69F6D40C}" type="slidenum">
              <a:rPr lang="en-GB" smtClean="0"/>
              <a:pPr>
                <a:defRPr/>
              </a:pPr>
              <a:t>9</a:t>
            </a:fld>
            <a:endParaRPr lang="en-GB" dirty="0"/>
          </a:p>
        </p:txBody>
      </p:sp>
      <p:sp>
        <p:nvSpPr>
          <p:cNvPr id="9" name="Title 2"/>
          <p:cNvSpPr txBox="1">
            <a:spLocks/>
          </p:cNvSpPr>
          <p:nvPr/>
        </p:nvSpPr>
        <p:spPr bwMode="auto">
          <a:xfrm>
            <a:off x="191344" y="54988"/>
            <a:ext cx="1066800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r>
              <a:rPr lang="en-GB" sz="24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Base Registries DCAT-AP</a:t>
            </a:r>
            <a:endParaRPr lang="en-GB" sz="24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9997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780F17895B849846A1EB5AAF0FAFC586" ma:contentTypeVersion="0" ma:contentTypeDescription="Create a new document in this library." ma:contentTypeScope="" ma:versionID="03a69aea80d0336782b3f158740811d2">
  <xsd:schema xmlns:xsd="http://www.w3.org/2001/XMLSchema" xmlns:xs="http://www.w3.org/2001/XMLSchema" xmlns:p="http://schemas.microsoft.com/office/2006/metadata/properties" xmlns:ns2="http://schemas.microsoft.com/sharepoint/v3/fields" xmlns:ns3="b8ee6fc7-cb27-4517-a349-44a5dcf0596b" targetNamespace="http://schemas.microsoft.com/office/2006/metadata/properties" ma:root="true" ma:fieldsID="e3a46981935416e9f352d4cedfee014b" ns2:_="" ns3:_="">
    <xsd:import namespace="http://schemas.microsoft.com/sharepoint/v3/fields"/>
    <xsd:import namespace="b8ee6fc7-cb27-4517-a349-44a5dcf0596b"/>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8ee6fc7-cb27-4517-a349-44a5dcf0596b"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_Collab_Status xmlns="b8ee6fc7-cb27-4517-a349-44a5dcf0596b">Not Started</EC_Collab_Status>
    <EC_Collab_DocumentLanguage xmlns="b8ee6fc7-cb27-4517-a349-44a5dcf0596b">EN</EC_Collab_DocumentLanguage>
    <EC_Collab_Reference xmlns="b8ee6fc7-cb27-4517-a349-44a5dcf0596b" xsi:nil="true"/>
    <_Status xmlns="http://schemas.microsoft.com/sharepoint/v3/fields">Not Started</_Status>
  </documentManagement>
</p:properties>
</file>

<file path=customXml/itemProps1.xml><?xml version="1.0" encoding="utf-8"?>
<ds:datastoreItem xmlns:ds="http://schemas.openxmlformats.org/officeDocument/2006/customXml" ds:itemID="{EA399DEF-4D0D-4582-A6A6-EE8633AFFD8F}">
  <ds:schemaRefs>
    <ds:schemaRef ds:uri="http://schemas.microsoft.com/sharepoint/v3/contenttype/forms"/>
  </ds:schemaRefs>
</ds:datastoreItem>
</file>

<file path=customXml/itemProps2.xml><?xml version="1.0" encoding="utf-8"?>
<ds:datastoreItem xmlns:ds="http://schemas.openxmlformats.org/officeDocument/2006/customXml" ds:itemID="{B87FA82C-0B8D-4000-8706-F67142AA33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b8ee6fc7-cb27-4517-a349-44a5dcf05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2EB517-42B1-4951-92F5-85A93B685022}">
  <ds:schemaRefs>
    <ds:schemaRef ds:uri="b8ee6fc7-cb27-4517-a349-44a5dcf0596b"/>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14487</TotalTime>
  <Words>1292</Words>
  <Application>Microsoft Office PowerPoint</Application>
  <PresentationFormat>Widescreen</PresentationFormat>
  <Paragraphs>265</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Courier New</vt:lpstr>
      <vt:lpstr>Tahoma</vt:lpstr>
      <vt:lpstr>Verdana</vt:lpstr>
      <vt:lpstr>Wingdings</vt:lpstr>
      <vt:lpstr>Default Design</vt:lpstr>
      <vt:lpstr>Webinar  ABR - Specification of Registry of Registries Brussels, 8 April 2019   EUROPEAN COMMISSION Directorate - General Informatics Directorate D – Digital Services DIGIT D2 – Interoperability Unit       Specific Contract n° 157 under ABC IV – Lot 3 Framework Contract</vt:lpstr>
      <vt:lpstr>PowerPoint Presentation</vt:lpstr>
      <vt:lpstr>PowerPoint Presentation</vt:lpstr>
      <vt:lpstr>PowerPoint Presentation</vt:lpstr>
      <vt:lpstr>PowerPoint Presentation</vt:lpstr>
      <vt:lpstr>PowerPoint Presentation</vt:lpstr>
      <vt:lpstr>PowerPoint Presentation</vt:lpstr>
      <vt:lpstr>Base registries DCAT-AP </vt:lpstr>
      <vt:lpstr>DCAT &amp; DCAT-AP</vt:lpstr>
      <vt:lpstr>BRegDCAT-AP</vt:lpstr>
      <vt:lpstr>Why is this DCAT application profile needed?</vt:lpstr>
      <vt:lpstr>Cornerstone of Interoperability</vt:lpstr>
      <vt:lpstr>European Registry of Base Registries</vt:lpstr>
      <vt:lpstr>INSPIRE and EDP as reference</vt:lpstr>
      <vt:lpstr>Semantic interoperability challenge</vt:lpstr>
      <vt:lpstr>Data Model and vocabulary (early editor’s draft)  </vt:lpstr>
      <vt:lpstr>Base Registry (Service)</vt:lpstr>
      <vt:lpstr>Registry of Base Registries (Service)</vt:lpstr>
      <vt:lpstr>Legislation</vt:lpstr>
      <vt:lpstr>Registry Data</vt:lpstr>
      <vt:lpstr>Data Model</vt:lpstr>
      <vt:lpstr>Challenges to further discussion within the group</vt:lpstr>
      <vt:lpstr>Abr working group   </vt:lpstr>
      <vt:lpstr>ABR Working Group Principles</vt:lpstr>
      <vt:lpstr>Base Registries DCAT-AP - Roadmap </vt:lpstr>
      <vt:lpstr>Nominations of WG Members from ISA2 Committee</vt:lpstr>
      <vt:lpstr>Let us know you joined via: ABR@trasysinternational.com  </vt:lpstr>
      <vt:lpstr>PowerPoint Presentation</vt:lpstr>
    </vt:vector>
  </TitlesOfParts>
  <Company>European Commission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SC157_D01.02.00_Kick Off presentation</dc:title>
  <dc:subject>ISA</dc:subject>
  <dc:creator>Trasys International</dc:creator>
  <cp:keywords>Access to Base Registries</cp:keywords>
  <cp:lastModifiedBy>Bocharova Ksenia</cp:lastModifiedBy>
  <cp:revision>1043</cp:revision>
  <cp:lastPrinted>2019-04-05T09:48:53Z</cp:lastPrinted>
  <dcterms:created xsi:type="dcterms:W3CDTF">2016-09-12T13:27:07Z</dcterms:created>
  <dcterms:modified xsi:type="dcterms:W3CDTF">2019-04-05T15:21:56Z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0x010100258AA79CEB83498886A3A0868112325000780F17895B849846A1EB5AAF0FAFC586</vt:lpwstr>
  </property>
</Properties>
</file>